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9.xml" ContentType="application/vnd.openxmlformats-officedocument.presentationml.tags+xml"/>
  <Override PartName="/ppt/notesSlides/notesSlide2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4.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25.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6.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27.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28.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29.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43"/>
  </p:notesMasterIdLst>
  <p:sldIdLst>
    <p:sldId id="256" r:id="rId2"/>
    <p:sldId id="416" r:id="rId3"/>
    <p:sldId id="418" r:id="rId4"/>
    <p:sldId id="419" r:id="rId5"/>
    <p:sldId id="507" r:id="rId6"/>
    <p:sldId id="486" r:id="rId7"/>
    <p:sldId id="497" r:id="rId8"/>
    <p:sldId id="498" r:id="rId9"/>
    <p:sldId id="499" r:id="rId10"/>
    <p:sldId id="470" r:id="rId11"/>
    <p:sldId id="468" r:id="rId12"/>
    <p:sldId id="471" r:id="rId13"/>
    <p:sldId id="472" r:id="rId14"/>
    <p:sldId id="473" r:id="rId15"/>
    <p:sldId id="503" r:id="rId16"/>
    <p:sldId id="501" r:id="rId17"/>
    <p:sldId id="474" r:id="rId18"/>
    <p:sldId id="475" r:id="rId19"/>
    <p:sldId id="492" r:id="rId20"/>
    <p:sldId id="476" r:id="rId21"/>
    <p:sldId id="493" r:id="rId22"/>
    <p:sldId id="477" r:id="rId23"/>
    <p:sldId id="478" r:id="rId24"/>
    <p:sldId id="480" r:id="rId25"/>
    <p:sldId id="479" r:id="rId26"/>
    <p:sldId id="481" r:id="rId27"/>
    <p:sldId id="482" r:id="rId28"/>
    <p:sldId id="504" r:id="rId29"/>
    <p:sldId id="488" r:id="rId30"/>
    <p:sldId id="496" r:id="rId31"/>
    <p:sldId id="495" r:id="rId32"/>
    <p:sldId id="489" r:id="rId33"/>
    <p:sldId id="484" r:id="rId34"/>
    <p:sldId id="490" r:id="rId35"/>
    <p:sldId id="491" r:id="rId36"/>
    <p:sldId id="483" r:id="rId37"/>
    <p:sldId id="487" r:id="rId38"/>
    <p:sldId id="409" r:id="rId39"/>
    <p:sldId id="505" r:id="rId40"/>
    <p:sldId id="506" r:id="rId41"/>
    <p:sldId id="376" r:id="rId42"/>
  </p:sldIdLst>
  <p:sldSz cx="9144000" cy="6858000" type="screen4x3"/>
  <p:notesSz cx="6858000" cy="9144000"/>
  <p:embeddedFontLst>
    <p:embeddedFont>
      <p:font typeface="Calibri" panose="020F0502020204030204" pitchFamily="34" charset="0"/>
      <p:regular r:id="rId44"/>
      <p:bold r:id="rId45"/>
      <p:italic r:id="rId46"/>
      <p:boldItalic r:id="rId47"/>
    </p:embeddedFont>
    <p:embeddedFont>
      <p:font typeface="Cambria Math" panose="02040503050406030204" pitchFamily="18" charset="0"/>
      <p:regular r:id="rId48"/>
    </p:embeddedFont>
    <p:embeddedFont>
      <p:font typeface="源柔ゴシックL等幅 Bold" panose="020B0609020203020207" pitchFamily="49" charset="-128"/>
      <p:bold r:id="rId49"/>
    </p:embeddedFont>
    <p:embeddedFont>
      <p:font typeface="源柔ゴシックL等幅 Medium" panose="020B0409020203020207" pitchFamily="49" charset="-128"/>
      <p:regular r:id="rId50"/>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00FF"/>
    <a:srgbClr val="FF0000"/>
    <a:srgbClr val="009A55"/>
    <a:srgbClr val="99CCFF"/>
    <a:srgbClr val="FF9999"/>
    <a:srgbClr val="99FF99"/>
    <a:srgbClr val="FFFFFF"/>
    <a:srgbClr val="71AF47"/>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00" autoAdjust="0"/>
    <p:restoredTop sz="89333" autoAdjust="0"/>
  </p:normalViewPr>
  <p:slideViewPr>
    <p:cSldViewPr snapToGrid="0">
      <p:cViewPr>
        <p:scale>
          <a:sx n="66" d="100"/>
          <a:sy n="66" d="100"/>
        </p:scale>
        <p:origin x="60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21A845-B140-4537-8355-04A4E8853E57}" type="datetimeFigureOut">
              <a:rPr kumimoji="1" lang="ja-JP" altLang="en-US" smtClean="0"/>
              <a:t>2018/7/5</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27967F-9C27-4367-8DA9-C04BB000DDBF}" type="slidenum">
              <a:rPr kumimoji="1" lang="ja-JP" altLang="en-US" smtClean="0"/>
              <a:t>‹#›</a:t>
            </a:fld>
            <a:endParaRPr kumimoji="1" lang="ja-JP" altLang="en-US"/>
          </a:p>
        </p:txBody>
      </p:sp>
    </p:spTree>
    <p:extLst>
      <p:ext uri="{BB962C8B-B14F-4D97-AF65-F5344CB8AC3E}">
        <p14:creationId xmlns:p14="http://schemas.microsoft.com/office/powerpoint/2010/main" val="228823632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a:t>
            </a:r>
            <a:r>
              <a:rPr kumimoji="1" lang="ja-JP" altLang="en-US" dirty="0"/>
              <a:t>階微分方程式（等温大気の気圧の高度変化）</a:t>
            </a:r>
          </a:p>
          <a:p>
            <a:r>
              <a:rPr kumimoji="1" lang="en-US" altLang="ja-JP" dirty="0"/>
              <a:t>2</a:t>
            </a:r>
            <a:r>
              <a:rPr kumimoji="1" lang="ja-JP" altLang="en-US" dirty="0"/>
              <a:t>階微分方程式（）</a:t>
            </a:r>
          </a:p>
          <a:p>
            <a:r>
              <a:rPr kumimoji="1" lang="en-US" altLang="ja-JP" dirty="0"/>
              <a:t>2</a:t>
            </a:r>
            <a:r>
              <a:rPr kumimoji="1" lang="ja-JP" altLang="en-US" dirty="0"/>
              <a:t>変数</a:t>
            </a:r>
            <a:r>
              <a:rPr kumimoji="1" lang="en-US" altLang="ja-JP" dirty="0"/>
              <a:t>2</a:t>
            </a:r>
            <a:r>
              <a:rPr kumimoji="1" lang="ja-JP" altLang="en-US" dirty="0"/>
              <a:t>階微分方程式（天体の</a:t>
            </a:r>
            <a:r>
              <a:rPr kumimoji="1" lang="en-US" altLang="ja-JP" dirty="0"/>
              <a:t>Kepler</a:t>
            </a:r>
            <a:r>
              <a:rPr kumimoji="1" lang="ja-JP" altLang="en-US" dirty="0"/>
              <a:t>運動）</a:t>
            </a:r>
          </a:p>
          <a:p>
            <a:endParaRPr kumimoji="1" lang="ja-JP" altLang="en-US" dirty="0"/>
          </a:p>
          <a:p>
            <a:r>
              <a:rPr kumimoji="1" lang="ja-JP" altLang="en-US" dirty="0"/>
              <a:t>サンプル → </a:t>
            </a:r>
          </a:p>
          <a:p>
            <a:r>
              <a:rPr kumimoji="1" lang="en-US" altLang="ja-JP" dirty="0"/>
              <a:t>dot{x}=</a:t>
            </a:r>
            <a:r>
              <a:rPr kumimoji="1" lang="en-US" altLang="ja-JP" dirty="0" err="1"/>
              <a:t>kx</a:t>
            </a:r>
            <a:endParaRPr kumimoji="1" lang="en-US" altLang="ja-JP" dirty="0"/>
          </a:p>
          <a:p>
            <a:r>
              <a:rPr kumimoji="1" lang="en-US" altLang="ja-JP" dirty="0"/>
              <a:t>x_{j+1}=</a:t>
            </a:r>
            <a:r>
              <a:rPr kumimoji="1" lang="en-US" altLang="ja-JP" dirty="0" err="1"/>
              <a:t>x_j+k</a:t>
            </a:r>
            <a:r>
              <a:rPr kumimoji="1" lang="en-US" altLang="ja-JP" dirty="0"/>
              <a:t>*</a:t>
            </a:r>
            <a:r>
              <a:rPr kumimoji="1" lang="en-US" altLang="ja-JP" dirty="0" err="1"/>
              <a:t>x_j</a:t>
            </a:r>
            <a:r>
              <a:rPr kumimoji="1" lang="en-US" altLang="ja-JP" dirty="0"/>
              <a:t>*dt</a:t>
            </a:r>
          </a:p>
          <a:p>
            <a:endParaRPr kumimoji="1" lang="en-US" altLang="ja-JP" dirty="0"/>
          </a:p>
          <a:p>
            <a:r>
              <a:rPr kumimoji="1" lang="en-US" altLang="ja-JP" dirty="0" err="1"/>
              <a:t>dp</a:t>
            </a:r>
            <a:r>
              <a:rPr kumimoji="1" lang="en-US" altLang="ja-JP" dirty="0"/>
              <a:t>/</a:t>
            </a:r>
            <a:r>
              <a:rPr kumimoji="1" lang="en-US" altLang="ja-JP" dirty="0" err="1"/>
              <a:t>dz</a:t>
            </a:r>
            <a:r>
              <a:rPr kumimoji="1" lang="en-US" altLang="ja-JP" dirty="0"/>
              <a:t>=-m*g/(k*T)*p</a:t>
            </a:r>
          </a:p>
          <a:p>
            <a:r>
              <a:rPr kumimoji="1" lang="en-US" altLang="ja-JP" dirty="0"/>
              <a:t>Euler ... ? -&gt; Sample</a:t>
            </a:r>
            <a:r>
              <a:rPr kumimoji="1" lang="ja-JP" altLang="en-US" dirty="0"/>
              <a:t>書き換えてみよう</a:t>
            </a:r>
          </a:p>
          <a:p>
            <a:endParaRPr kumimoji="1" lang="ja-JP" altLang="en-US" dirty="0"/>
          </a:p>
          <a:p>
            <a:r>
              <a:rPr kumimoji="1" lang="en-US" altLang="ja-JP" dirty="0"/>
              <a:t>\</a:t>
            </a:r>
            <a:r>
              <a:rPr kumimoji="1" lang="en-US" altLang="ja-JP" dirty="0" err="1"/>
              <a:t>ddot</a:t>
            </a:r>
            <a:r>
              <a:rPr kumimoji="1" lang="en-US" altLang="ja-JP" dirty="0"/>
              <a:t>{x}=omega^2*x</a:t>
            </a:r>
          </a:p>
          <a:p>
            <a:r>
              <a:rPr kumimoji="1" lang="en-US" altLang="ja-JP" dirty="0"/>
              <a:t>\</a:t>
            </a:r>
            <a:r>
              <a:rPr kumimoji="1" lang="en-US" altLang="ja-JP" dirty="0" err="1"/>
              <a:t>ddot</a:t>
            </a:r>
            <a:r>
              <a:rPr kumimoji="1" lang="en-US" altLang="ja-JP" dirty="0"/>
              <a:t>{y}=omega^2*y</a:t>
            </a:r>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1</a:t>
            </a:fld>
            <a:endParaRPr kumimoji="1" lang="ja-JP" altLang="en-US"/>
          </a:p>
        </p:txBody>
      </p:sp>
    </p:spTree>
    <p:extLst>
      <p:ext uri="{BB962C8B-B14F-4D97-AF65-F5344CB8AC3E}">
        <p14:creationId xmlns:p14="http://schemas.microsoft.com/office/powerpoint/2010/main" val="633394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292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14</a:t>
            </a:fld>
            <a:endParaRPr kumimoji="1" lang="ja-JP" altLang="en-US"/>
          </a:p>
        </p:txBody>
      </p:sp>
    </p:spTree>
    <p:extLst>
      <p:ext uri="{BB962C8B-B14F-4D97-AF65-F5344CB8AC3E}">
        <p14:creationId xmlns:p14="http://schemas.microsoft.com/office/powerpoint/2010/main" val="816610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15</a:t>
            </a:fld>
            <a:endParaRPr kumimoji="1" lang="ja-JP" altLang="en-US"/>
          </a:p>
        </p:txBody>
      </p:sp>
    </p:spTree>
    <p:extLst>
      <p:ext uri="{BB962C8B-B14F-4D97-AF65-F5344CB8AC3E}">
        <p14:creationId xmlns:p14="http://schemas.microsoft.com/office/powerpoint/2010/main" val="1309507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16</a:t>
            </a:fld>
            <a:endParaRPr kumimoji="1" lang="ja-JP" altLang="en-US"/>
          </a:p>
        </p:txBody>
      </p:sp>
    </p:spTree>
    <p:extLst>
      <p:ext uri="{BB962C8B-B14F-4D97-AF65-F5344CB8AC3E}">
        <p14:creationId xmlns:p14="http://schemas.microsoft.com/office/powerpoint/2010/main" val="821543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18</a:t>
            </a:fld>
            <a:endParaRPr kumimoji="1" lang="ja-JP" altLang="en-US"/>
          </a:p>
        </p:txBody>
      </p:sp>
    </p:spTree>
    <p:extLst>
      <p:ext uri="{BB962C8B-B14F-4D97-AF65-F5344CB8AC3E}">
        <p14:creationId xmlns:p14="http://schemas.microsoft.com/office/powerpoint/2010/main" val="307446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dirty="0"/>
              <a:t>少数の論理演算を組み合わせであらゆる論理演算（正確にはブール関数）を表現できるとき，その演算の組は</a:t>
            </a:r>
            <a:r>
              <a:rPr lang="en-US" altLang="ja-JP" b="0" dirty="0"/>
              <a:t>Functionally complete</a:t>
            </a:r>
            <a:r>
              <a:rPr lang="ja-JP" altLang="en-US" b="0" dirty="0"/>
              <a:t>であるという．</a:t>
            </a:r>
            <a:endParaRPr lang="en-US" altLang="ja-JP" b="0" dirty="0"/>
          </a:p>
          <a:p>
            <a:r>
              <a:rPr kumimoji="1" lang="en-US" altLang="ja-JP" b="0" dirty="0"/>
              <a:t>NOT</a:t>
            </a:r>
            <a:r>
              <a:rPr kumimoji="1" lang="ja-JP" altLang="en-US" b="0" dirty="0"/>
              <a:t>と</a:t>
            </a:r>
            <a:r>
              <a:rPr kumimoji="1" lang="en-US" altLang="ja-JP" b="0" dirty="0"/>
              <a:t>AND</a:t>
            </a:r>
            <a:r>
              <a:rPr kumimoji="1" lang="ja-JP" altLang="en-US" b="0" dirty="0"/>
              <a:t>あるいは</a:t>
            </a:r>
            <a:r>
              <a:rPr kumimoji="1" lang="en-US" altLang="ja-JP" b="0" dirty="0"/>
              <a:t>NOT</a:t>
            </a:r>
            <a:r>
              <a:rPr kumimoji="1" lang="ja-JP" altLang="en-US" b="0" dirty="0"/>
              <a:t>と</a:t>
            </a:r>
            <a:r>
              <a:rPr kumimoji="1" lang="en-US" altLang="ja-JP" b="0" dirty="0"/>
              <a:t>OR</a:t>
            </a:r>
            <a:r>
              <a:rPr kumimoji="1" lang="ja-JP" altLang="en-US" b="0" dirty="0"/>
              <a:t>で完全になる．</a:t>
            </a:r>
            <a:endParaRPr kumimoji="1" lang="en-US" altLang="ja-JP" b="0" dirty="0"/>
          </a:p>
          <a:p>
            <a:r>
              <a:rPr kumimoji="1" lang="en-US" altLang="ja-JP" b="0" dirty="0"/>
              <a:t>NAND</a:t>
            </a:r>
            <a:r>
              <a:rPr kumimoji="1" lang="ja-JP" altLang="en-US" b="0" dirty="0" err="1"/>
              <a:t>，</a:t>
            </a:r>
            <a:r>
              <a:rPr kumimoji="1" lang="en-US" altLang="ja-JP" b="0" dirty="0"/>
              <a:t>NOR</a:t>
            </a:r>
            <a:r>
              <a:rPr kumimoji="1" lang="ja-JP" altLang="en-US" b="0" dirty="0"/>
              <a:t>は一つだけで完全．</a:t>
            </a:r>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19</a:t>
            </a:fld>
            <a:endParaRPr kumimoji="1" lang="ja-JP" altLang="en-US"/>
          </a:p>
        </p:txBody>
      </p:sp>
    </p:spTree>
    <p:extLst>
      <p:ext uri="{BB962C8B-B14F-4D97-AF65-F5344CB8AC3E}">
        <p14:creationId xmlns:p14="http://schemas.microsoft.com/office/powerpoint/2010/main" val="1977017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20</a:t>
            </a:fld>
            <a:endParaRPr kumimoji="1" lang="ja-JP" altLang="en-US"/>
          </a:p>
        </p:txBody>
      </p:sp>
    </p:spTree>
    <p:extLst>
      <p:ext uri="{BB962C8B-B14F-4D97-AF65-F5344CB8AC3E}">
        <p14:creationId xmlns:p14="http://schemas.microsoft.com/office/powerpoint/2010/main" val="4259951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二進法では、補数は</a:t>
            </a:r>
            <a:r>
              <a:rPr kumimoji="1" lang="en-US" altLang="ja-JP" dirty="0"/>
              <a:t>0/1</a:t>
            </a:r>
            <a:r>
              <a:rPr kumimoji="1" lang="ja-JP" altLang="en-US" dirty="0"/>
              <a:t>を反転させたものに</a:t>
            </a:r>
            <a:r>
              <a:rPr kumimoji="1" lang="en-US" altLang="ja-JP" dirty="0"/>
              <a:t>1</a:t>
            </a:r>
            <a:r>
              <a:rPr kumimoji="1" lang="ja-JP" altLang="en-US" dirty="0"/>
              <a:t>を足すことで作られる．</a:t>
            </a:r>
            <a:endParaRPr kumimoji="1" lang="en-US" altLang="ja-JP" dirty="0"/>
          </a:p>
          <a:p>
            <a:r>
              <a:rPr kumimoji="1" lang="en-US" altLang="ja-JP" dirty="0"/>
              <a:t>14=1110</a:t>
            </a:r>
          </a:p>
          <a:p>
            <a:r>
              <a:rPr kumimoji="1" lang="ja-JP" altLang="en-US" dirty="0"/>
              <a:t>↓反転</a:t>
            </a:r>
            <a:endParaRPr kumimoji="1" lang="en-US" altLang="ja-JP" dirty="0"/>
          </a:p>
          <a:p>
            <a:r>
              <a:rPr kumimoji="1" lang="en-US" altLang="ja-JP" dirty="0"/>
              <a:t>0001</a:t>
            </a:r>
          </a:p>
          <a:p>
            <a:r>
              <a:rPr kumimoji="1" lang="ja-JP" altLang="en-US" dirty="0"/>
              <a:t>↓</a:t>
            </a:r>
            <a:r>
              <a:rPr kumimoji="1" lang="en-US" altLang="ja-JP" dirty="0"/>
              <a:t>1</a:t>
            </a:r>
            <a:r>
              <a:rPr kumimoji="1" lang="ja-JP" altLang="en-US" dirty="0"/>
              <a:t>を足す</a:t>
            </a:r>
            <a:endParaRPr kumimoji="1" lang="en-US" altLang="ja-JP" dirty="0"/>
          </a:p>
          <a:p>
            <a:r>
              <a:rPr kumimoji="1" lang="en-US" altLang="ja-JP" dirty="0"/>
              <a:t>0001+1=0010(=2)</a:t>
            </a:r>
          </a:p>
          <a:p>
            <a:endParaRPr kumimoji="1" lang="en-US" altLang="ja-JP" dirty="0"/>
          </a:p>
          <a:p>
            <a:r>
              <a:rPr kumimoji="1" lang="ja-JP" altLang="en-US" dirty="0"/>
              <a:t>実際，</a:t>
            </a:r>
            <a:endParaRPr kumimoji="1" lang="en-US" altLang="ja-JP" dirty="0"/>
          </a:p>
          <a:p>
            <a:r>
              <a:rPr kumimoji="1" lang="en-US" altLang="ja-JP" dirty="0"/>
              <a:t>1110+10=10000</a:t>
            </a:r>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21</a:t>
            </a:fld>
            <a:endParaRPr kumimoji="1" lang="ja-JP" altLang="en-US"/>
          </a:p>
        </p:txBody>
      </p:sp>
    </p:spTree>
    <p:extLst>
      <p:ext uri="{BB962C8B-B14F-4D97-AF65-F5344CB8AC3E}">
        <p14:creationId xmlns:p14="http://schemas.microsoft.com/office/powerpoint/2010/main" val="1134567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アセンブリは機械語に英単語等を割り当てた言語</a:t>
            </a:r>
            <a:endParaRPr kumimoji="1" lang="en-US" altLang="ja-JP" dirty="0"/>
          </a:p>
          <a:p>
            <a:r>
              <a:rPr kumimoji="1" lang="ja-JP" altLang="en-US" dirty="0"/>
              <a:t>機械語に直すためにアセンブルという作業が必要</a:t>
            </a:r>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23</a:t>
            </a:fld>
            <a:endParaRPr kumimoji="1" lang="ja-JP" altLang="en-US"/>
          </a:p>
        </p:txBody>
      </p:sp>
    </p:spTree>
    <p:extLst>
      <p:ext uri="{BB962C8B-B14F-4D97-AF65-F5344CB8AC3E}">
        <p14:creationId xmlns:p14="http://schemas.microsoft.com/office/powerpoint/2010/main" val="179043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24</a:t>
            </a:fld>
            <a:endParaRPr kumimoji="1" lang="ja-JP" altLang="en-US"/>
          </a:p>
        </p:txBody>
      </p:sp>
    </p:spTree>
    <p:extLst>
      <p:ext uri="{BB962C8B-B14F-4D97-AF65-F5344CB8AC3E}">
        <p14:creationId xmlns:p14="http://schemas.microsoft.com/office/powerpoint/2010/main" val="1613317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548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25</a:t>
            </a:fld>
            <a:endParaRPr kumimoji="1" lang="ja-JP" altLang="en-US"/>
          </a:p>
        </p:txBody>
      </p:sp>
    </p:spTree>
    <p:extLst>
      <p:ext uri="{BB962C8B-B14F-4D97-AF65-F5344CB8AC3E}">
        <p14:creationId xmlns:p14="http://schemas.microsoft.com/office/powerpoint/2010/main" val="1878979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27</a:t>
            </a:fld>
            <a:endParaRPr kumimoji="1" lang="ja-JP" altLang="en-US"/>
          </a:p>
        </p:txBody>
      </p:sp>
    </p:spTree>
    <p:extLst>
      <p:ext uri="{BB962C8B-B14F-4D97-AF65-F5344CB8AC3E}">
        <p14:creationId xmlns:p14="http://schemas.microsoft.com/office/powerpoint/2010/main" val="1374638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28</a:t>
            </a:fld>
            <a:endParaRPr kumimoji="1" lang="ja-JP" altLang="en-US"/>
          </a:p>
        </p:txBody>
      </p:sp>
    </p:spTree>
    <p:extLst>
      <p:ext uri="{BB962C8B-B14F-4D97-AF65-F5344CB8AC3E}">
        <p14:creationId xmlns:p14="http://schemas.microsoft.com/office/powerpoint/2010/main" val="1681513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29</a:t>
            </a:fld>
            <a:endParaRPr kumimoji="1" lang="ja-JP" altLang="en-US"/>
          </a:p>
        </p:txBody>
      </p:sp>
    </p:spTree>
    <p:extLst>
      <p:ext uri="{BB962C8B-B14F-4D97-AF65-F5344CB8AC3E}">
        <p14:creationId xmlns:p14="http://schemas.microsoft.com/office/powerpoint/2010/main" val="2477823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30</a:t>
            </a:fld>
            <a:endParaRPr kumimoji="1" lang="ja-JP" altLang="en-US"/>
          </a:p>
        </p:txBody>
      </p:sp>
    </p:spTree>
    <p:extLst>
      <p:ext uri="{BB962C8B-B14F-4D97-AF65-F5344CB8AC3E}">
        <p14:creationId xmlns:p14="http://schemas.microsoft.com/office/powerpoint/2010/main" val="868848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31</a:t>
            </a:fld>
            <a:endParaRPr kumimoji="1" lang="ja-JP" altLang="en-US"/>
          </a:p>
        </p:txBody>
      </p:sp>
    </p:spTree>
    <p:extLst>
      <p:ext uri="{BB962C8B-B14F-4D97-AF65-F5344CB8AC3E}">
        <p14:creationId xmlns:p14="http://schemas.microsoft.com/office/powerpoint/2010/main" val="991997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32</a:t>
            </a:fld>
            <a:endParaRPr kumimoji="1" lang="ja-JP" altLang="en-US"/>
          </a:p>
        </p:txBody>
      </p:sp>
    </p:spTree>
    <p:extLst>
      <p:ext uri="{BB962C8B-B14F-4D97-AF65-F5344CB8AC3E}">
        <p14:creationId xmlns:p14="http://schemas.microsoft.com/office/powerpoint/2010/main" val="335300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33</a:t>
            </a:fld>
            <a:endParaRPr kumimoji="1" lang="ja-JP" altLang="en-US"/>
          </a:p>
        </p:txBody>
      </p:sp>
    </p:spTree>
    <p:extLst>
      <p:ext uri="{BB962C8B-B14F-4D97-AF65-F5344CB8AC3E}">
        <p14:creationId xmlns:p14="http://schemas.microsoft.com/office/powerpoint/2010/main" val="33464158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34</a:t>
            </a:fld>
            <a:endParaRPr kumimoji="1" lang="ja-JP" altLang="en-US"/>
          </a:p>
        </p:txBody>
      </p:sp>
    </p:spTree>
    <p:extLst>
      <p:ext uri="{BB962C8B-B14F-4D97-AF65-F5344CB8AC3E}">
        <p14:creationId xmlns:p14="http://schemas.microsoft.com/office/powerpoint/2010/main" val="39473927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35</a:t>
            </a:fld>
            <a:endParaRPr kumimoji="1" lang="ja-JP" altLang="en-US"/>
          </a:p>
        </p:txBody>
      </p:sp>
    </p:spTree>
    <p:extLst>
      <p:ext uri="{BB962C8B-B14F-4D97-AF65-F5344CB8AC3E}">
        <p14:creationId xmlns:p14="http://schemas.microsoft.com/office/powerpoint/2010/main" val="2739972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302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36</a:t>
            </a:fld>
            <a:endParaRPr kumimoji="1" lang="ja-JP" altLang="en-US"/>
          </a:p>
        </p:txBody>
      </p:sp>
    </p:spTree>
    <p:extLst>
      <p:ext uri="{BB962C8B-B14F-4D97-AF65-F5344CB8AC3E}">
        <p14:creationId xmlns:p14="http://schemas.microsoft.com/office/powerpoint/2010/main" val="1315877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37</a:t>
            </a:fld>
            <a:endParaRPr kumimoji="1" lang="ja-JP" altLang="en-US"/>
          </a:p>
        </p:txBody>
      </p:sp>
    </p:spTree>
    <p:extLst>
      <p:ext uri="{BB962C8B-B14F-4D97-AF65-F5344CB8AC3E}">
        <p14:creationId xmlns:p14="http://schemas.microsoft.com/office/powerpoint/2010/main" val="9179910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計算機は</a:t>
            </a:r>
            <a:r>
              <a:rPr kumimoji="1" lang="en-US" altLang="ja-JP" sz="1200" dirty="0"/>
              <a:t>0</a:t>
            </a:r>
            <a:r>
              <a:rPr kumimoji="1" lang="ja-JP" altLang="en-US" sz="1200" dirty="0"/>
              <a:t>と</a:t>
            </a:r>
            <a:r>
              <a:rPr kumimoji="1" lang="en-US" altLang="ja-JP" sz="1200" dirty="0"/>
              <a:t>1</a:t>
            </a:r>
            <a:r>
              <a:rPr kumimoji="1" lang="ja-JP" altLang="en-US" sz="1200" dirty="0"/>
              <a:t>の表現しか持たない．ゆえに，数</a:t>
            </a:r>
            <a:r>
              <a:rPr lang="ja-JP" altLang="en-US" sz="1200" dirty="0"/>
              <a:t>は二進法で表現され，演算は論理回路による</a:t>
            </a:r>
            <a:r>
              <a:rPr lang="en-US" altLang="ja-JP" sz="1200" dirty="0"/>
              <a:t>bit</a:t>
            </a:r>
            <a:r>
              <a:rPr lang="ja-JP" altLang="en-US" sz="1200" dirty="0"/>
              <a:t>の処理で行われる．また，プログラムを実行するためには機械語に翻訳しなければならない．</a:t>
            </a:r>
            <a:endParaRPr kumimoji="1" lang="ja-JP" altLang="en-US" sz="1200" dirty="0"/>
          </a:p>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39</a:t>
            </a:fld>
            <a:endParaRPr kumimoji="1" lang="ja-JP" altLang="en-US"/>
          </a:p>
        </p:txBody>
      </p:sp>
    </p:spTree>
    <p:extLst>
      <p:ext uri="{BB962C8B-B14F-4D97-AF65-F5344CB8AC3E}">
        <p14:creationId xmlns:p14="http://schemas.microsoft.com/office/powerpoint/2010/main" val="36518659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40</a:t>
            </a:fld>
            <a:endParaRPr kumimoji="1" lang="ja-JP" altLang="en-US"/>
          </a:p>
        </p:txBody>
      </p:sp>
    </p:spTree>
    <p:extLst>
      <p:ext uri="{BB962C8B-B14F-4D97-AF65-F5344CB8AC3E}">
        <p14:creationId xmlns:p14="http://schemas.microsoft.com/office/powerpoint/2010/main" val="747439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9915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929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3379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381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421D1BB-A7DA-4785-B397-6E702903A016}" type="datetimeFigureOut">
              <a:rPr kumimoji="1" lang="ja-JP" altLang="en-US" smtClean="0"/>
              <a:t>2018/7/5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97941897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421D1BB-A7DA-4785-B397-6E702903A016}" type="datetimeFigureOut">
              <a:rPr kumimoji="1" lang="ja-JP" altLang="en-US" smtClean="0"/>
              <a:t>2018/7/5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36868305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421D1BB-A7DA-4785-B397-6E702903A016}" type="datetimeFigureOut">
              <a:rPr kumimoji="1" lang="ja-JP" altLang="en-US" smtClean="0"/>
              <a:t>2018/7/5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42223327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421D1BB-A7DA-4785-B397-6E702903A016}" type="datetimeFigureOut">
              <a:rPr kumimoji="1" lang="ja-JP" altLang="en-US" smtClean="0"/>
              <a:t>2018/7/5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398174461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421D1BB-A7DA-4785-B397-6E702903A016}" type="datetimeFigureOut">
              <a:rPr kumimoji="1" lang="ja-JP" altLang="en-US" smtClean="0"/>
              <a:t>2018/7/5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147261908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421D1BB-A7DA-4785-B397-6E702903A016}" type="datetimeFigureOut">
              <a:rPr kumimoji="1" lang="ja-JP" altLang="en-US" smtClean="0"/>
              <a:t>2018/7/5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255617762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421D1BB-A7DA-4785-B397-6E702903A016}" type="datetimeFigureOut">
              <a:rPr kumimoji="1" lang="ja-JP" altLang="en-US" smtClean="0"/>
              <a:t>2018/7/5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406068221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421D1BB-A7DA-4785-B397-6E702903A016}" type="datetimeFigureOut">
              <a:rPr kumimoji="1" lang="ja-JP" altLang="en-US" smtClean="0"/>
              <a:t>2018/7/5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18876701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21D1BB-A7DA-4785-B397-6E702903A016}" type="datetimeFigureOut">
              <a:rPr kumimoji="1" lang="ja-JP" altLang="en-US" smtClean="0"/>
              <a:t>2018/7/5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366277007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421D1BB-A7DA-4785-B397-6E702903A016}" type="datetimeFigureOut">
              <a:rPr kumimoji="1" lang="ja-JP" altLang="en-US" smtClean="0"/>
              <a:t>2018/7/5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416632201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421D1BB-A7DA-4785-B397-6E702903A016}" type="datetimeFigureOut">
              <a:rPr kumimoji="1" lang="ja-JP" altLang="en-US" smtClean="0"/>
              <a:t>2018/7/5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246345981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21D1BB-A7DA-4785-B397-6E702903A016}" type="datetimeFigureOut">
              <a:rPr kumimoji="1" lang="ja-JP" altLang="en-US" smtClean="0"/>
              <a:t>2018/7/5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27577704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3" Type="http://schemas.openxmlformats.org/officeDocument/2006/relationships/image" Target="../media/image5.png"/><Relationship Id="rId3" Type="http://schemas.openxmlformats.org/officeDocument/2006/relationships/slideLayout" Target="../slideLayouts/slideLayout2.xml"/><Relationship Id="rId12" Type="http://schemas.openxmlformats.org/officeDocument/2006/relationships/image" Target="../media/image1.png"/><Relationship Id="rId2" Type="http://schemas.openxmlformats.org/officeDocument/2006/relationships/tags" Target="../tags/tag6.xml"/><Relationship Id="rId1" Type="http://schemas.openxmlformats.org/officeDocument/2006/relationships/tags" Target="../tags/tag5.xml"/><Relationship Id="rId11" Type="http://schemas.openxmlformats.org/officeDocument/2006/relationships/image" Target="../media/image34.png"/><Relationship Id="rId15" Type="http://schemas.openxmlformats.org/officeDocument/2006/relationships/image" Target="../media/image7.png"/><Relationship Id="rId4" Type="http://schemas.openxmlformats.org/officeDocument/2006/relationships/notesSlide" Target="../notesSlides/notesSlide8.xml"/><Relationship Id="rId1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9"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0.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12.xml"/><Relationship Id="rId7" Type="http://schemas.openxmlformats.org/officeDocument/2006/relationships/image" Target="../media/image20.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png"/><Relationship Id="rId5" Type="http://schemas.openxmlformats.org/officeDocument/2006/relationships/notesSlide" Target="../notesSlides/notesSlide22.xml"/><Relationship Id="rId4" Type="http://schemas.openxmlformats.org/officeDocument/2006/relationships/slideLayout" Target="../slideLayouts/slideLayout2.xml"/><Relationship Id="rId9"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2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16.xml"/><Relationship Id="rId7" Type="http://schemas.openxmlformats.org/officeDocument/2006/relationships/image" Target="../media/image1.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notesSlide" Target="../notesSlides/notesSlide24.xml"/><Relationship Id="rId11" Type="http://schemas.openxmlformats.org/officeDocument/2006/relationships/image" Target="../media/image27.png"/><Relationship Id="rId5" Type="http://schemas.openxmlformats.org/officeDocument/2006/relationships/slideLayout" Target="../slideLayouts/slideLayout2.xml"/><Relationship Id="rId10" Type="http://schemas.openxmlformats.org/officeDocument/2006/relationships/image" Target="../media/image26.png"/><Relationship Id="rId4" Type="http://schemas.openxmlformats.org/officeDocument/2006/relationships/tags" Target="../tags/tag17.xml"/><Relationship Id="rId9" Type="http://schemas.openxmlformats.org/officeDocument/2006/relationships/image" Target="../media/image25.png"/></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25.xml"/><Relationship Id="rId13" Type="http://schemas.openxmlformats.org/officeDocument/2006/relationships/image" Target="../media/image26.png"/><Relationship Id="rId3" Type="http://schemas.openxmlformats.org/officeDocument/2006/relationships/tags" Target="../tags/tag20.xml"/><Relationship Id="rId7" Type="http://schemas.openxmlformats.org/officeDocument/2006/relationships/slideLayout" Target="../slideLayouts/slideLayout2.xml"/><Relationship Id="rId12" Type="http://schemas.openxmlformats.org/officeDocument/2006/relationships/image" Target="../media/image25.png"/><Relationship Id="rId2" Type="http://schemas.openxmlformats.org/officeDocument/2006/relationships/tags" Target="../tags/tag19.xml"/><Relationship Id="rId16" Type="http://schemas.openxmlformats.org/officeDocument/2006/relationships/image" Target="../media/image290.png"/><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image" Target="../media/image24.png"/><Relationship Id="rId5" Type="http://schemas.openxmlformats.org/officeDocument/2006/relationships/tags" Target="../tags/tag22.xml"/><Relationship Id="rId15" Type="http://schemas.openxmlformats.org/officeDocument/2006/relationships/image" Target="../media/image29.png"/><Relationship Id="rId10" Type="http://schemas.openxmlformats.org/officeDocument/2006/relationships/image" Target="../media/image28.png"/><Relationship Id="rId4" Type="http://schemas.openxmlformats.org/officeDocument/2006/relationships/tags" Target="../tags/tag21.xml"/><Relationship Id="rId9" Type="http://schemas.openxmlformats.org/officeDocument/2006/relationships/image" Target="../media/image1.png"/><Relationship Id="rId14" Type="http://schemas.openxmlformats.org/officeDocument/2006/relationships/image" Target="../media/image27.png"/></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25.png"/><Relationship Id="rId18" Type="http://schemas.openxmlformats.org/officeDocument/2006/relationships/image" Target="../media/image31.png"/><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tags" Target="../tags/tag25.xml"/><Relationship Id="rId16" Type="http://schemas.openxmlformats.org/officeDocument/2006/relationships/image" Target="../media/image27.png"/><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image" Target="../media/image28.png"/><Relationship Id="rId5" Type="http://schemas.openxmlformats.org/officeDocument/2006/relationships/tags" Target="../tags/tag28.xml"/><Relationship Id="rId15" Type="http://schemas.openxmlformats.org/officeDocument/2006/relationships/image" Target="../media/image30.png"/><Relationship Id="rId10" Type="http://schemas.openxmlformats.org/officeDocument/2006/relationships/image" Target="../media/image1.png"/><Relationship Id="rId4" Type="http://schemas.openxmlformats.org/officeDocument/2006/relationships/tags" Target="../tags/tag27.xml"/><Relationship Id="rId9" Type="http://schemas.openxmlformats.org/officeDocument/2006/relationships/notesSlide" Target="../notesSlides/notesSlide26.xml"/><Relationship Id="rId14" Type="http://schemas.openxmlformats.org/officeDocument/2006/relationships/image" Target="../media/image26.png"/></Relationships>
</file>

<file path=ppt/slides/_rels/slide33.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image" Target="../media/image24.png"/><Relationship Id="rId18" Type="http://schemas.openxmlformats.org/officeDocument/2006/relationships/image" Target="../media/image27.png"/><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image" Target="../media/image28.png"/><Relationship Id="rId17" Type="http://schemas.openxmlformats.org/officeDocument/2006/relationships/image" Target="../media/image29.png"/><Relationship Id="rId2" Type="http://schemas.openxmlformats.org/officeDocument/2006/relationships/tags" Target="../tags/tag32.xml"/><Relationship Id="rId16" Type="http://schemas.openxmlformats.org/officeDocument/2006/relationships/image" Target="../media/image310.png"/><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image" Target="../media/image1.png"/><Relationship Id="rId5" Type="http://schemas.openxmlformats.org/officeDocument/2006/relationships/tags" Target="../tags/tag35.xml"/><Relationship Id="rId15" Type="http://schemas.openxmlformats.org/officeDocument/2006/relationships/image" Target="../media/image26.png"/><Relationship Id="rId10" Type="http://schemas.openxmlformats.org/officeDocument/2006/relationships/notesSlide" Target="../notesSlides/notesSlide27.xml"/><Relationship Id="rId19" Type="http://schemas.openxmlformats.org/officeDocument/2006/relationships/image" Target="../media/image32.png"/><Relationship Id="rId4" Type="http://schemas.openxmlformats.org/officeDocument/2006/relationships/tags" Target="../tags/tag34.xml"/><Relationship Id="rId9" Type="http://schemas.openxmlformats.org/officeDocument/2006/relationships/slideLayout" Target="../slideLayouts/slideLayout2.xml"/><Relationship Id="rId14" Type="http://schemas.openxmlformats.org/officeDocument/2006/relationships/image" Target="../media/image25.png"/></Relationships>
</file>

<file path=ppt/slides/_rels/slide34.xml.rels><?xml version="1.0" encoding="UTF-8" standalone="yes"?>
<Relationships xmlns="http://schemas.openxmlformats.org/package/2006/relationships"><Relationship Id="rId8" Type="http://schemas.openxmlformats.org/officeDocument/2006/relationships/tags" Target="../tags/tag46.xml"/><Relationship Id="rId13" Type="http://schemas.openxmlformats.org/officeDocument/2006/relationships/image" Target="../media/image1.png"/><Relationship Id="rId18" Type="http://schemas.openxmlformats.org/officeDocument/2006/relationships/image" Target="../media/image33.png"/><Relationship Id="rId3" Type="http://schemas.openxmlformats.org/officeDocument/2006/relationships/tags" Target="../tags/tag41.xml"/><Relationship Id="rId21" Type="http://schemas.openxmlformats.org/officeDocument/2006/relationships/image" Target="../media/image27.png"/><Relationship Id="rId7" Type="http://schemas.openxmlformats.org/officeDocument/2006/relationships/tags" Target="../tags/tag45.xml"/><Relationship Id="rId12" Type="http://schemas.openxmlformats.org/officeDocument/2006/relationships/notesSlide" Target="../notesSlides/notesSlide28.xml"/><Relationship Id="rId17" Type="http://schemas.openxmlformats.org/officeDocument/2006/relationships/image" Target="../media/image26.png"/><Relationship Id="rId2" Type="http://schemas.openxmlformats.org/officeDocument/2006/relationships/tags" Target="../tags/tag40.xml"/><Relationship Id="rId16" Type="http://schemas.openxmlformats.org/officeDocument/2006/relationships/image" Target="../media/image25.png"/><Relationship Id="rId20" Type="http://schemas.openxmlformats.org/officeDocument/2006/relationships/image" Target="../media/image35.png"/><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slideLayout" Target="../slideLayouts/slideLayout2.xml"/><Relationship Id="rId24" Type="http://schemas.openxmlformats.org/officeDocument/2006/relationships/image" Target="../media/image31.png"/><Relationship Id="rId5" Type="http://schemas.openxmlformats.org/officeDocument/2006/relationships/tags" Target="../tags/tag43.xml"/><Relationship Id="rId15" Type="http://schemas.openxmlformats.org/officeDocument/2006/relationships/image" Target="../media/image24.png"/><Relationship Id="rId23" Type="http://schemas.openxmlformats.org/officeDocument/2006/relationships/image" Target="../media/image36.png"/><Relationship Id="rId10" Type="http://schemas.openxmlformats.org/officeDocument/2006/relationships/tags" Target="../tags/tag48.xml"/><Relationship Id="rId19" Type="http://schemas.openxmlformats.org/officeDocument/2006/relationships/image" Target="../media/image29.png"/><Relationship Id="rId4" Type="http://schemas.openxmlformats.org/officeDocument/2006/relationships/tags" Target="../tags/tag42.xml"/><Relationship Id="rId9" Type="http://schemas.openxmlformats.org/officeDocument/2006/relationships/tags" Target="../tags/tag47.xml"/><Relationship Id="rId14" Type="http://schemas.openxmlformats.org/officeDocument/2006/relationships/image" Target="../media/image28.png"/><Relationship Id="rId22" Type="http://schemas.openxmlformats.org/officeDocument/2006/relationships/image" Target="../media/image32.png"/></Relationships>
</file>

<file path=ppt/slides/_rels/slide35.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slideLayout" Target="../slideLayouts/slideLayout2.xml"/><Relationship Id="rId18" Type="http://schemas.openxmlformats.org/officeDocument/2006/relationships/image" Target="../media/image25.png"/><Relationship Id="rId26" Type="http://schemas.openxmlformats.org/officeDocument/2006/relationships/image" Target="../media/image31.png"/><Relationship Id="rId3" Type="http://schemas.openxmlformats.org/officeDocument/2006/relationships/tags" Target="../tags/tag51.xml"/><Relationship Id="rId21" Type="http://schemas.openxmlformats.org/officeDocument/2006/relationships/image" Target="../media/image35.png"/><Relationship Id="rId7" Type="http://schemas.openxmlformats.org/officeDocument/2006/relationships/tags" Target="../tags/tag55.xml"/><Relationship Id="rId12" Type="http://schemas.openxmlformats.org/officeDocument/2006/relationships/tags" Target="../tags/tag60.xml"/><Relationship Id="rId17" Type="http://schemas.openxmlformats.org/officeDocument/2006/relationships/image" Target="../media/image24.png"/><Relationship Id="rId25" Type="http://schemas.openxmlformats.org/officeDocument/2006/relationships/image" Target="../media/image36.png"/><Relationship Id="rId2" Type="http://schemas.openxmlformats.org/officeDocument/2006/relationships/tags" Target="../tags/tag50.xml"/><Relationship Id="rId16" Type="http://schemas.openxmlformats.org/officeDocument/2006/relationships/image" Target="../media/image28.png"/><Relationship Id="rId20" Type="http://schemas.openxmlformats.org/officeDocument/2006/relationships/image" Target="../media/image29.png"/><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tags" Target="../tags/tag59.xml"/><Relationship Id="rId24" Type="http://schemas.openxmlformats.org/officeDocument/2006/relationships/image" Target="../media/image32.png"/><Relationship Id="rId5" Type="http://schemas.openxmlformats.org/officeDocument/2006/relationships/tags" Target="../tags/tag53.xml"/><Relationship Id="rId15" Type="http://schemas.openxmlformats.org/officeDocument/2006/relationships/image" Target="../media/image1.png"/><Relationship Id="rId23" Type="http://schemas.openxmlformats.org/officeDocument/2006/relationships/image" Target="../media/image27.png"/><Relationship Id="rId28" Type="http://schemas.openxmlformats.org/officeDocument/2006/relationships/image" Target="../media/image360.png"/><Relationship Id="rId10" Type="http://schemas.openxmlformats.org/officeDocument/2006/relationships/tags" Target="../tags/tag58.xml"/><Relationship Id="rId19" Type="http://schemas.openxmlformats.org/officeDocument/2006/relationships/image" Target="../media/image26.png"/><Relationship Id="rId4" Type="http://schemas.openxmlformats.org/officeDocument/2006/relationships/tags" Target="../tags/tag52.xml"/><Relationship Id="rId9" Type="http://schemas.openxmlformats.org/officeDocument/2006/relationships/tags" Target="../tags/tag57.xml"/><Relationship Id="rId14" Type="http://schemas.openxmlformats.org/officeDocument/2006/relationships/notesSlide" Target="../notesSlides/notesSlide29.xml"/><Relationship Id="rId22" Type="http://schemas.openxmlformats.org/officeDocument/2006/relationships/image" Target="../media/image37.png"/><Relationship Id="rId27" Type="http://schemas.openxmlformats.org/officeDocument/2006/relationships/image" Target="../media/image38.png"/></Relationships>
</file>

<file path=ppt/slides/_rels/slide3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63.xml"/><Relationship Id="rId7" Type="http://schemas.openxmlformats.org/officeDocument/2006/relationships/image" Target="../media/image39.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1.png"/><Relationship Id="rId5" Type="http://schemas.openxmlformats.org/officeDocument/2006/relationships/notesSlide" Target="../notesSlides/notesSlide30.xml"/><Relationship Id="rId10" Type="http://schemas.openxmlformats.org/officeDocument/2006/relationships/image" Target="../media/image41.png"/><Relationship Id="rId4" Type="http://schemas.openxmlformats.org/officeDocument/2006/relationships/slideLayout" Target="../slideLayouts/slideLayout2.xml"/><Relationship Id="rId9" Type="http://schemas.openxmlformats.org/officeDocument/2006/relationships/image" Target="../media/image390.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e-words.jp/" TargetMode="External"/><Relationship Id="rId2" Type="http://schemas.openxmlformats.org/officeDocument/2006/relationships/hyperlink" Target="http://www.ep.sci.hokudai.ac.jp/~epnetfan/zagaku/2017/0421/pub/"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www.infonet.co.jp/ueyama/ip/logic/adder.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4089844" y="5293681"/>
            <a:ext cx="4801314" cy="1015663"/>
          </a:xfrm>
          <a:prstGeom prst="rect">
            <a:avLst/>
          </a:prstGeom>
          <a:noFill/>
        </p:spPr>
        <p:txBody>
          <a:bodyPr wrap="none" rtlCol="0">
            <a:spAutoFit/>
          </a:bodyPr>
          <a:lstStyle/>
          <a:p>
            <a:r>
              <a:rPr lang="ja-JP" altLang="en-US" sz="2000" dirty="0"/>
              <a:t>北海道大学大学院 理学院 宇宙理学専攻</a:t>
            </a:r>
            <a:endParaRPr lang="en-US" altLang="ja-JP" sz="2000" dirty="0"/>
          </a:p>
          <a:p>
            <a:r>
              <a:rPr lang="ja-JP" altLang="en-US" sz="2000" dirty="0"/>
              <a:t>博士</a:t>
            </a:r>
            <a:r>
              <a:rPr kumimoji="1" lang="ja-JP" altLang="en-US" sz="2000" dirty="0"/>
              <a:t>課程 </a:t>
            </a:r>
            <a:r>
              <a:rPr kumimoji="1" lang="en-US" altLang="ja-JP" sz="2000" dirty="0"/>
              <a:t>1</a:t>
            </a:r>
            <a:r>
              <a:rPr kumimoji="1" lang="ja-JP" altLang="en-US" sz="2000" dirty="0"/>
              <a:t>年</a:t>
            </a:r>
            <a:endParaRPr kumimoji="1" lang="en-US" altLang="ja-JP" sz="2000" dirty="0"/>
          </a:p>
          <a:p>
            <a:r>
              <a:rPr lang="ja-JP" altLang="en-US" sz="2000" dirty="0"/>
              <a:t>松岡 亮／</a:t>
            </a:r>
            <a:r>
              <a:rPr lang="en-US" altLang="ja-JP" sz="2000" dirty="0"/>
              <a:t>Matsuoka Ryo</a:t>
            </a:r>
          </a:p>
        </p:txBody>
      </p:sp>
      <p:grpSp>
        <p:nvGrpSpPr>
          <p:cNvPr id="7" name="グループ化 6"/>
          <p:cNvGrpSpPr/>
          <p:nvPr/>
        </p:nvGrpSpPr>
        <p:grpSpPr>
          <a:xfrm>
            <a:off x="252000" y="881201"/>
            <a:ext cx="8640000" cy="1184492"/>
            <a:chOff x="252000" y="2046449"/>
            <a:chExt cx="8640000" cy="1184492"/>
          </a:xfrm>
        </p:grpSpPr>
        <p:sp>
          <p:nvSpPr>
            <p:cNvPr id="5" name="テキスト ボックス 4"/>
            <p:cNvSpPr txBox="1"/>
            <p:nvPr/>
          </p:nvSpPr>
          <p:spPr>
            <a:xfrm>
              <a:off x="252000" y="2461500"/>
              <a:ext cx="3570208" cy="769441"/>
            </a:xfrm>
            <a:prstGeom prst="rect">
              <a:avLst/>
            </a:prstGeom>
            <a:noFill/>
          </p:spPr>
          <p:txBody>
            <a:bodyPr wrap="none" rtlCol="0">
              <a:spAutoFit/>
            </a:bodyPr>
            <a:lstStyle/>
            <a:p>
              <a:r>
                <a:rPr lang="zh-TW" altLang="en-US" sz="4400" dirty="0"/>
                <a:t>数値計算入門</a:t>
              </a:r>
              <a:endParaRPr kumimoji="1" lang="ja-JP" altLang="en-US" sz="4400" dirty="0"/>
            </a:p>
          </p:txBody>
        </p:sp>
        <p:sp>
          <p:nvSpPr>
            <p:cNvPr id="2" name="テキスト ボックス 1"/>
            <p:cNvSpPr txBox="1"/>
            <p:nvPr/>
          </p:nvSpPr>
          <p:spPr>
            <a:xfrm>
              <a:off x="252000" y="2046449"/>
              <a:ext cx="3531736" cy="369332"/>
            </a:xfrm>
            <a:prstGeom prst="rect">
              <a:avLst/>
            </a:prstGeom>
            <a:noFill/>
          </p:spPr>
          <p:txBody>
            <a:bodyPr wrap="none" rtlCol="0">
              <a:spAutoFit/>
            </a:bodyPr>
            <a:lstStyle/>
            <a:p>
              <a:r>
                <a:rPr kumimoji="1" lang="ja-JP" altLang="en-US" dirty="0"/>
                <a:t>情報実験・第</a:t>
              </a:r>
              <a:r>
                <a:rPr kumimoji="1" lang="en-US" altLang="ja-JP" dirty="0"/>
                <a:t>10</a:t>
              </a:r>
              <a:r>
                <a:rPr kumimoji="1" lang="ja-JP" altLang="en-US" dirty="0"/>
                <a:t>回 </a:t>
              </a:r>
              <a:r>
                <a:rPr kumimoji="1" lang="en-US" altLang="ja-JP" dirty="0"/>
                <a:t>(2018/07/06)</a:t>
              </a:r>
              <a:endParaRPr kumimoji="1" lang="ja-JP" altLang="en-US" dirty="0"/>
            </a:p>
          </p:txBody>
        </p:sp>
        <p:sp>
          <p:nvSpPr>
            <p:cNvPr id="4" name="正方形/長方形 3"/>
            <p:cNvSpPr/>
            <p:nvPr/>
          </p:nvSpPr>
          <p:spPr>
            <a:xfrm flipV="1">
              <a:off x="252000" y="2415781"/>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10" name="図 9">
            <a:extLst>
              <a:ext uri="{FF2B5EF4-FFF2-40B4-BE49-F238E27FC236}">
                <a16:creationId xmlns:a16="http://schemas.microsoft.com/office/drawing/2014/main" id="{2368B2B7-EDB2-4B00-A869-FA5E5F1F20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489" y="36921"/>
            <a:ext cx="1227411" cy="429442"/>
          </a:xfrm>
          <a:prstGeom prst="rect">
            <a:avLst/>
          </a:prstGeom>
        </p:spPr>
      </p:pic>
    </p:spTree>
    <p:extLst>
      <p:ext uri="{BB962C8B-B14F-4D97-AF65-F5344CB8AC3E}">
        <p14:creationId xmlns:p14="http://schemas.microsoft.com/office/powerpoint/2010/main" val="46888506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1595309" cy="769441"/>
            </a:xfrm>
            <a:prstGeom prst="rect">
              <a:avLst/>
            </a:prstGeom>
            <a:noFill/>
          </p:spPr>
          <p:txBody>
            <a:bodyPr wrap="none" rtlCol="0">
              <a:spAutoFit/>
            </a:bodyPr>
            <a:lstStyle/>
            <a:p>
              <a:r>
                <a:rPr kumimoji="1" lang="en-US" altLang="ja-JP" sz="4400" dirty="0"/>
                <a:t>2</a:t>
              </a:r>
              <a:r>
                <a:rPr kumimoji="1" lang="ja-JP" altLang="en-US" sz="4400" dirty="0"/>
                <a:t>進法</a:t>
              </a:r>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pic>
        <p:nvPicPr>
          <p:cNvPr id="22" name="図 21">
            <a:extLst>
              <a:ext uri="{FF2B5EF4-FFF2-40B4-BE49-F238E27FC236}">
                <a16:creationId xmlns:a16="http://schemas.microsoft.com/office/drawing/2014/main" id="{5AFF2016-BA05-423E-BF27-F5D9FADE6FA0}"/>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379365" y="2299336"/>
            <a:ext cx="8385266" cy="1620048"/>
          </a:xfrm>
          <a:prstGeom prst="rect">
            <a:avLst/>
          </a:prstGeom>
        </p:spPr>
      </p:pic>
      <p:sp>
        <p:nvSpPr>
          <p:cNvPr id="3" name="テキスト ボックス 2">
            <a:extLst>
              <a:ext uri="{FF2B5EF4-FFF2-40B4-BE49-F238E27FC236}">
                <a16:creationId xmlns:a16="http://schemas.microsoft.com/office/drawing/2014/main" id="{3F2F197B-5639-4C30-B443-228320FD5663}"/>
              </a:ext>
            </a:extLst>
          </p:cNvPr>
          <p:cNvSpPr txBox="1"/>
          <p:nvPr/>
        </p:nvSpPr>
        <p:spPr>
          <a:xfrm>
            <a:off x="1248013" y="1507891"/>
            <a:ext cx="6647974" cy="461665"/>
          </a:xfrm>
          <a:prstGeom prst="rect">
            <a:avLst/>
          </a:prstGeom>
          <a:noFill/>
        </p:spPr>
        <p:txBody>
          <a:bodyPr wrap="none" rtlCol="0">
            <a:spAutoFit/>
          </a:bodyPr>
          <a:lstStyle/>
          <a:p>
            <a:pPr algn="ctr"/>
            <a:r>
              <a:rPr lang="en-US" altLang="ja-JP" sz="2400" dirty="0"/>
              <a:t>1013.25</a:t>
            </a:r>
            <a:r>
              <a:rPr lang="ja-JP" altLang="en-US" sz="2400" dirty="0"/>
              <a:t>を，「</a:t>
            </a:r>
            <a:r>
              <a:rPr lang="en-US" altLang="ja-JP" sz="2400" dirty="0"/>
              <a:t>2</a:t>
            </a:r>
            <a:r>
              <a:rPr lang="ja-JP" altLang="en-US" sz="2400" dirty="0"/>
              <a:t>の累乗」を用いて構成してみる</a:t>
            </a:r>
            <a:endParaRPr kumimoji="1" lang="ja-JP" altLang="en-US" sz="2400" dirty="0"/>
          </a:p>
        </p:txBody>
      </p:sp>
      <p:sp>
        <p:nvSpPr>
          <p:cNvPr id="4" name="テキスト ボックス 3">
            <a:extLst>
              <a:ext uri="{FF2B5EF4-FFF2-40B4-BE49-F238E27FC236}">
                <a16:creationId xmlns:a16="http://schemas.microsoft.com/office/drawing/2014/main" id="{62299948-FDA5-47C5-8022-705AEC387F18}"/>
              </a:ext>
            </a:extLst>
          </p:cNvPr>
          <p:cNvSpPr txBox="1"/>
          <p:nvPr/>
        </p:nvSpPr>
        <p:spPr>
          <a:xfrm>
            <a:off x="1324958" y="4403169"/>
            <a:ext cx="6494086" cy="830997"/>
          </a:xfrm>
          <a:prstGeom prst="rect">
            <a:avLst/>
          </a:prstGeom>
          <a:noFill/>
        </p:spPr>
        <p:txBody>
          <a:bodyPr wrap="none" rtlCol="0">
            <a:spAutoFit/>
          </a:bodyPr>
          <a:lstStyle/>
          <a:p>
            <a:pPr algn="ctr"/>
            <a:r>
              <a:rPr kumimoji="1" lang="ja-JP" altLang="en-US" sz="2400" dirty="0"/>
              <a:t>このように，数を</a:t>
            </a:r>
            <a:r>
              <a:rPr lang="ja-JP" altLang="en-US" sz="2400" dirty="0"/>
              <a:t>「</a:t>
            </a:r>
            <a:r>
              <a:rPr kumimoji="1" lang="en-US" altLang="ja-JP" sz="2400" dirty="0"/>
              <a:t>2</a:t>
            </a:r>
            <a:r>
              <a:rPr kumimoji="1" lang="ja-JP" altLang="en-US" sz="2400" dirty="0"/>
              <a:t>の累乗」の和で構成し，</a:t>
            </a:r>
            <a:endParaRPr kumimoji="1" lang="en-US" altLang="ja-JP" sz="2400" dirty="0"/>
          </a:p>
          <a:p>
            <a:pPr algn="ctr"/>
            <a:r>
              <a:rPr kumimoji="1" lang="en-US" altLang="ja-JP" sz="2400" dirty="0"/>
              <a:t>0</a:t>
            </a:r>
            <a:r>
              <a:rPr lang="ja-JP" altLang="en-US" sz="2400" dirty="0"/>
              <a:t>，</a:t>
            </a:r>
            <a:r>
              <a:rPr kumimoji="1" lang="en-US" altLang="ja-JP" sz="2400" dirty="0"/>
              <a:t>1</a:t>
            </a:r>
            <a:r>
              <a:rPr kumimoji="1" lang="ja-JP" altLang="en-US" sz="2400" dirty="0"/>
              <a:t>で数を表記する表記法を</a:t>
            </a:r>
            <a:r>
              <a:rPr kumimoji="1" lang="en-US" altLang="ja-JP" sz="2400" dirty="0">
                <a:solidFill>
                  <a:srgbClr val="0070C0"/>
                </a:solidFill>
              </a:rPr>
              <a:t>2</a:t>
            </a:r>
            <a:r>
              <a:rPr kumimoji="1" lang="ja-JP" altLang="en-US" sz="2400" dirty="0">
                <a:solidFill>
                  <a:srgbClr val="0070C0"/>
                </a:solidFill>
              </a:rPr>
              <a:t>進法</a:t>
            </a:r>
            <a:r>
              <a:rPr kumimoji="1" lang="ja-JP" altLang="en-US" sz="2400" dirty="0"/>
              <a:t>という</a:t>
            </a:r>
          </a:p>
        </p:txBody>
      </p:sp>
    </p:spTree>
    <p:extLst>
      <p:ext uri="{BB962C8B-B14F-4D97-AF65-F5344CB8AC3E}">
        <p14:creationId xmlns:p14="http://schemas.microsoft.com/office/powerpoint/2010/main" val="386616948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mc:AlternateContent xmlns:mc="http://schemas.openxmlformats.org/markup-compatibility/2006" xmlns:a14="http://schemas.microsoft.com/office/drawing/2010/main">
          <mc:Choice Requires="a14">
            <p:sp>
              <p:nvSpPr>
                <p:cNvPr id="9" name="テキスト ボックス 8"/>
                <p:cNvSpPr txBox="1"/>
                <p:nvPr/>
              </p:nvSpPr>
              <p:spPr>
                <a:xfrm>
                  <a:off x="252000" y="481092"/>
                  <a:ext cx="1865575" cy="769441"/>
                </a:xfrm>
                <a:prstGeom prst="rect">
                  <a:avLst/>
                </a:prstGeom>
                <a:noFill/>
              </p:spPr>
              <p:txBody>
                <a:bodyPr wrap="none" rtlCol="0">
                  <a:spAutoFit/>
                </a:bodyPr>
                <a:lstStyle/>
                <a:p>
                  <a14:m>
                    <m:oMath xmlns:m="http://schemas.openxmlformats.org/officeDocument/2006/math">
                      <m:r>
                        <a:rPr kumimoji="1" lang="en-US" altLang="ja-JP" sz="4400" b="0" i="1" smtClean="0">
                          <a:latin typeface="Cambria Math" panose="02040503050406030204" pitchFamily="18" charset="0"/>
                        </a:rPr>
                        <m:t>𝑁</m:t>
                      </m:r>
                      <m:r>
                        <a:rPr kumimoji="1" lang="en-US" altLang="ja-JP" sz="4400" b="0" i="1" smtClean="0">
                          <a:latin typeface="Cambria Math" panose="02040503050406030204" pitchFamily="18" charset="0"/>
                        </a:rPr>
                        <m:t> </m:t>
                      </m:r>
                    </m:oMath>
                  </a14:m>
                  <a:r>
                    <a:rPr kumimoji="1" lang="ja-JP" altLang="en-US" sz="4400" dirty="0"/>
                    <a:t>進法</a:t>
                  </a:r>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252000" y="481092"/>
                  <a:ext cx="1865575" cy="769441"/>
                </a:xfrm>
                <a:prstGeom prst="rect">
                  <a:avLst/>
                </a:prstGeom>
                <a:blipFill>
                  <a:blip r:embed="rId11"/>
                  <a:stretch>
                    <a:fillRect t="-16667" r="-12418" b="-37302"/>
                  </a:stretch>
                </a:blipFill>
              </p:spPr>
              <p:txBody>
                <a:bodyPr/>
                <a:lstStyle/>
                <a:p>
                  <a:r>
                    <a:rPr lang="ja-JP" altLang="en-US">
                      <a:noFill/>
                    </a:rPr>
                    <a:t> </a:t>
                  </a:r>
                </a:p>
              </p:txBody>
            </p:sp>
          </mc:Fallback>
        </mc:AlternateContent>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grpSp>
        <p:nvGrpSpPr>
          <p:cNvPr id="21" name="グループ化 20">
            <a:extLst>
              <a:ext uri="{FF2B5EF4-FFF2-40B4-BE49-F238E27FC236}">
                <a16:creationId xmlns:a16="http://schemas.microsoft.com/office/drawing/2014/main" id="{7E1D2AC5-1B75-4528-ABA0-FB9AAC6252DB}"/>
              </a:ext>
            </a:extLst>
          </p:cNvPr>
          <p:cNvGrpSpPr/>
          <p:nvPr/>
        </p:nvGrpSpPr>
        <p:grpSpPr>
          <a:xfrm>
            <a:off x="252000" y="2712567"/>
            <a:ext cx="8640000" cy="3092065"/>
            <a:chOff x="252000" y="2170226"/>
            <a:chExt cx="8640000" cy="3092065"/>
          </a:xfrm>
        </p:grpSpPr>
        <mc:AlternateContent xmlns:mc="http://schemas.openxmlformats.org/markup-compatibility/2006">
          <mc:Choice xmlns:a14="http://schemas.microsoft.com/office/drawing/2010/main" Requires="a14">
            <p:sp>
              <p:nvSpPr>
                <p:cNvPr id="2" name="正方形/長方形 1">
                  <a:extLst>
                    <a:ext uri="{FF2B5EF4-FFF2-40B4-BE49-F238E27FC236}">
                      <a16:creationId xmlns:a16="http://schemas.microsoft.com/office/drawing/2014/main" id="{65C30ED9-AB12-423A-A340-6470592500F1}"/>
                    </a:ext>
                  </a:extLst>
                </p:cNvPr>
                <p:cNvSpPr/>
                <p:nvPr/>
              </p:nvSpPr>
              <p:spPr>
                <a:xfrm>
                  <a:off x="252000" y="2170226"/>
                  <a:ext cx="8640000" cy="3092065"/>
                </a:xfrm>
                <a:prstGeom prst="rect">
                  <a:avLst/>
                </a:prstGeom>
                <a:ln w="25400">
                  <a:solidFill>
                    <a:srgbClr val="00B050"/>
                  </a:solidFill>
                </a:ln>
              </p:spPr>
              <p:txBody>
                <a:bodyPr wrap="square">
                  <a:spAutoFit/>
                </a:bodyPr>
                <a:lstStyle/>
                <a:p>
                  <a:r>
                    <a:rPr lang="ja-JP" altLang="en-US" sz="2400" dirty="0"/>
                    <a:t>実数</a:t>
                  </a:r>
                  <a14:m>
                    <m:oMath xmlns:m="http://schemas.openxmlformats.org/officeDocument/2006/math">
                      <m:r>
                        <a:rPr lang="ja-JP" altLang="en-US" sz="2400" i="1" dirty="0" smtClean="0">
                          <a:latin typeface="Cambria Math" panose="02040503050406030204" pitchFamily="18" charset="0"/>
                        </a:rPr>
                        <m:t> </m:t>
                      </m:r>
                      <m:r>
                        <a:rPr lang="en-US" altLang="ja-JP" sz="2400" b="0" i="1" smtClean="0">
                          <a:latin typeface="Cambria Math" panose="02040503050406030204" pitchFamily="18" charset="0"/>
                        </a:rPr>
                        <m:t>𝑥</m:t>
                      </m:r>
                      <m:r>
                        <a:rPr lang="en-US" altLang="ja-JP" sz="2400" b="0" i="1" smtClean="0">
                          <a:latin typeface="Cambria Math" panose="02040503050406030204" pitchFamily="18" charset="0"/>
                        </a:rPr>
                        <m:t> </m:t>
                      </m:r>
                    </m:oMath>
                  </a14:m>
                  <a:r>
                    <a:rPr lang="ja-JP" altLang="en-US" sz="2400" dirty="0"/>
                    <a:t>の表示法を考える．正の整数</a:t>
                  </a:r>
                  <a14:m>
                    <m:oMath xmlns:m="http://schemas.openxmlformats.org/officeDocument/2006/math">
                      <m:r>
                        <a:rPr lang="ja-JP" altLang="en-US" sz="2400" i="1" dirty="0" smtClean="0">
                          <a:latin typeface="Cambria Math" panose="02040503050406030204" pitchFamily="18" charset="0"/>
                        </a:rPr>
                        <m:t> </m:t>
                      </m:r>
                      <m:r>
                        <a:rPr lang="en-US" altLang="ja-JP" sz="2400" b="0" i="1" smtClean="0">
                          <a:latin typeface="Cambria Math" panose="02040503050406030204" pitchFamily="18" charset="0"/>
                        </a:rPr>
                        <m:t>𝑁</m:t>
                      </m:r>
                      <m:r>
                        <a:rPr lang="en-US" altLang="ja-JP" sz="2400" b="0" i="1" smtClean="0">
                          <a:latin typeface="Cambria Math" panose="02040503050406030204" pitchFamily="18" charset="0"/>
                        </a:rPr>
                        <m:t> </m:t>
                      </m:r>
                    </m:oMath>
                  </a14:m>
                  <a:r>
                    <a:rPr lang="ja-JP" altLang="en-US" sz="2400" dirty="0"/>
                    <a:t>に対して，</a:t>
                  </a:r>
                  <a:endParaRPr lang="en-US" altLang="ja-JP" sz="2400" dirty="0"/>
                </a:p>
                <a:p>
                  <a:endParaRPr lang="en-US" altLang="ja-JP" sz="2400" dirty="0"/>
                </a:p>
                <a:p>
                  <a:endParaRPr lang="en-US" altLang="ja-JP" sz="2400" dirty="0"/>
                </a:p>
                <a:p>
                  <a:r>
                    <a:rPr lang="ja-JP" altLang="en-US" sz="2400" dirty="0"/>
                    <a:t>を満たす</a:t>
                  </a:r>
                  <a14:m>
                    <m:oMath xmlns:m="http://schemas.openxmlformats.org/officeDocument/2006/math">
                      <m:r>
                        <a:rPr lang="en-US" altLang="ja-JP" sz="2400" b="0" i="0" smtClean="0">
                          <a:latin typeface="Cambria Math" panose="02040503050406030204" pitchFamily="18" charset="0"/>
                        </a:rPr>
                        <m:t> </m:t>
                      </m:r>
                      <m:r>
                        <a:rPr lang="en-US" altLang="ja-JP" sz="2400" b="0" i="1" smtClean="0">
                          <a:latin typeface="Cambria Math" panose="02040503050406030204" pitchFamily="18" charset="0"/>
                        </a:rPr>
                        <m:t>𝑁</m:t>
                      </m:r>
                      <m:r>
                        <a:rPr lang="en-US" altLang="ja-JP" sz="2400" b="0" i="1" smtClean="0">
                          <a:latin typeface="Cambria Math" panose="02040503050406030204" pitchFamily="18" charset="0"/>
                        </a:rPr>
                        <m:t> </m:t>
                      </m:r>
                    </m:oMath>
                  </a14:m>
                  <a:r>
                    <a:rPr lang="ja-JP" altLang="en-US" sz="2400" dirty="0"/>
                    <a:t>未満の非負整数</a:t>
                  </a:r>
                  <a14:m>
                    <m:oMath xmlns:m="http://schemas.openxmlformats.org/officeDocument/2006/math">
                      <m:r>
                        <a:rPr lang="en-US" altLang="ja-JP" sz="2400" b="0" i="0" smtClean="0">
                          <a:latin typeface="Cambria Math" panose="02040503050406030204" pitchFamily="18" charset="0"/>
                        </a:rPr>
                        <m:t> </m:t>
                      </m:r>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rPr>
                            <m:t>𝑎</m:t>
                          </m:r>
                        </m:e>
                        <m:sub>
                          <m:r>
                            <a:rPr lang="en-US" altLang="ja-JP" sz="2400" b="0" i="1" smtClean="0">
                              <a:latin typeface="Cambria Math" panose="02040503050406030204" pitchFamily="18" charset="0"/>
                            </a:rPr>
                            <m:t>𝑖</m:t>
                          </m:r>
                        </m:sub>
                      </m:sSub>
                      <m:r>
                        <a:rPr lang="en-US" altLang="ja-JP" sz="2400" b="0" i="1" smtClean="0">
                          <a:latin typeface="Cambria Math" panose="02040503050406030204" pitchFamily="18" charset="0"/>
                        </a:rPr>
                        <m:t> </m:t>
                      </m:r>
                    </m:oMath>
                  </a14:m>
                  <a:r>
                    <a:rPr lang="en-US" altLang="ja-JP" sz="2400" dirty="0"/>
                    <a:t>(</a:t>
                  </a:r>
                  <a14:m>
                    <m:oMath xmlns:m="http://schemas.openxmlformats.org/officeDocument/2006/math">
                      <m:r>
                        <a:rPr lang="en-US" altLang="ja-JP" sz="2400" i="1">
                          <a:latin typeface="Cambria Math" panose="02040503050406030204" pitchFamily="18" charset="0"/>
                        </a:rPr>
                        <m:t>𝑖</m:t>
                      </m:r>
                      <m:r>
                        <a:rPr lang="en-US" altLang="ja-JP" sz="2400" i="1">
                          <a:latin typeface="Cambria Math" panose="02040503050406030204" pitchFamily="18" charset="0"/>
                        </a:rPr>
                        <m:t> </m:t>
                      </m:r>
                      <m:r>
                        <a:rPr lang="ja-JP" altLang="en-US" sz="2400" i="1">
                          <a:latin typeface="Cambria Math" panose="02040503050406030204" pitchFamily="18" charset="0"/>
                        </a:rPr>
                        <m:t>は整数</m:t>
                      </m:r>
                    </m:oMath>
                  </a14:m>
                  <a:r>
                    <a:rPr lang="en-US" altLang="ja-JP" sz="2400" dirty="0"/>
                    <a:t>) </a:t>
                  </a:r>
                  <a:r>
                    <a:rPr lang="ja-JP" altLang="en-US" sz="2400" dirty="0"/>
                    <a:t>が一意的に定まり，このとき，</a:t>
                  </a:r>
                  <a:endParaRPr lang="en-US" altLang="ja-JP" sz="2400" dirty="0"/>
                </a:p>
                <a:p>
                  <a:endParaRPr lang="en-US" altLang="ja-JP" sz="2400" dirty="0"/>
                </a:p>
                <a:p>
                  <a:endParaRPr lang="en-US" altLang="ja-JP" sz="2400" dirty="0"/>
                </a:p>
                <a:p>
                  <a:r>
                    <a:rPr lang="ja-JP" altLang="en-US" sz="2400" dirty="0"/>
                    <a:t>と表記する．この表記法を</a:t>
                  </a:r>
                  <a14:m>
                    <m:oMath xmlns:m="http://schemas.openxmlformats.org/officeDocument/2006/math">
                      <m:r>
                        <a:rPr lang="en-US" altLang="ja-JP" sz="2400" b="0" i="0" smtClean="0">
                          <a:solidFill>
                            <a:srgbClr val="0070C0"/>
                          </a:solidFill>
                          <a:latin typeface="Cambria Math" panose="02040503050406030204" pitchFamily="18" charset="0"/>
                        </a:rPr>
                        <m:t> </m:t>
                      </m:r>
                      <m:r>
                        <a:rPr lang="en-US" altLang="ja-JP" sz="2400" b="0" i="1" smtClean="0">
                          <a:solidFill>
                            <a:srgbClr val="0070C0"/>
                          </a:solidFill>
                          <a:latin typeface="Cambria Math" panose="02040503050406030204" pitchFamily="18" charset="0"/>
                        </a:rPr>
                        <m:t>𝑁</m:t>
                      </m:r>
                      <m:r>
                        <a:rPr lang="en-US" altLang="ja-JP" sz="2400" b="0" i="1" smtClean="0">
                          <a:solidFill>
                            <a:srgbClr val="0070C0"/>
                          </a:solidFill>
                          <a:latin typeface="Cambria Math" panose="02040503050406030204" pitchFamily="18" charset="0"/>
                        </a:rPr>
                        <m:t> </m:t>
                      </m:r>
                    </m:oMath>
                  </a14:m>
                  <a:r>
                    <a:rPr lang="ja-JP" altLang="en-US" sz="2400" dirty="0">
                      <a:solidFill>
                        <a:srgbClr val="0070C0"/>
                      </a:solidFill>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進法</a:t>
                  </a:r>
                  <a:r>
                    <a:rPr lang="ja-JP" altLang="en-US" sz="2400" dirty="0"/>
                    <a:t>という．</a:t>
                  </a:r>
                  <a:endParaRPr lang="en-US" altLang="ja-JP" sz="2400" dirty="0"/>
                </a:p>
              </p:txBody>
            </p:sp>
          </mc:Choice>
          <mc:Fallback>
            <p:sp>
              <p:nvSpPr>
                <p:cNvPr id="2" name="正方形/長方形 1">
                  <a:extLst>
                    <a:ext uri="{FF2B5EF4-FFF2-40B4-BE49-F238E27FC236}">
                      <a16:creationId xmlns:a16="http://schemas.microsoft.com/office/drawing/2014/main" id="{65C30ED9-AB12-423A-A340-6470592500F1}"/>
                    </a:ext>
                  </a:extLst>
                </p:cNvPr>
                <p:cNvSpPr>
                  <a:spLocks noRot="1" noChangeAspect="1" noMove="1" noResize="1" noEditPoints="1" noAdjustHandles="1" noChangeArrowheads="1" noChangeShapeType="1" noTextEdit="1"/>
                </p:cNvSpPr>
                <p:nvPr/>
              </p:nvSpPr>
              <p:spPr>
                <a:xfrm>
                  <a:off x="252000" y="2170226"/>
                  <a:ext cx="8640000" cy="3092065"/>
                </a:xfrm>
                <a:prstGeom prst="rect">
                  <a:avLst/>
                </a:prstGeom>
                <a:blipFill>
                  <a:blip r:embed="rId13"/>
                  <a:stretch>
                    <a:fillRect l="-914" t="-978" r="-352" b="-1957"/>
                  </a:stretch>
                </a:blipFill>
                <a:ln w="25400">
                  <a:solidFill>
                    <a:srgbClr val="00B050"/>
                  </a:solidFill>
                </a:ln>
              </p:spPr>
              <p:txBody>
                <a:bodyPr/>
                <a:lstStyle/>
                <a:p>
                  <a:r>
                    <a:rPr lang="ja-JP" altLang="en-US">
                      <a:noFill/>
                    </a:rPr>
                    <a:t> </a:t>
                  </a:r>
                </a:p>
              </p:txBody>
            </p:sp>
          </mc:Fallback>
        </mc:AlternateContent>
        <p:pic>
          <p:nvPicPr>
            <p:cNvPr id="18" name="図 17">
              <a:extLst>
                <a:ext uri="{FF2B5EF4-FFF2-40B4-BE49-F238E27FC236}">
                  <a16:creationId xmlns:a16="http://schemas.microsoft.com/office/drawing/2014/main" id="{2C6F3589-AE51-44B4-9B36-1B932B6C5F4E}"/>
                </a:ext>
              </a:extLst>
            </p:cNvPr>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761621" y="2755697"/>
              <a:ext cx="7620758" cy="337461"/>
            </a:xfrm>
            <a:prstGeom prst="rect">
              <a:avLst/>
            </a:prstGeom>
          </p:spPr>
        </p:pic>
        <p:pic>
          <p:nvPicPr>
            <p:cNvPr id="20" name="図 19">
              <a:extLst>
                <a:ext uri="{FF2B5EF4-FFF2-40B4-BE49-F238E27FC236}">
                  <a16:creationId xmlns:a16="http://schemas.microsoft.com/office/drawing/2014/main" id="{64989CD2-7B2D-463E-8DEE-BABA8619F18E}"/>
                </a:ext>
              </a:extLst>
            </p:cNvPr>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2326608" y="4267018"/>
              <a:ext cx="4037639" cy="248752"/>
            </a:xfrm>
            <a:prstGeom prst="rect">
              <a:avLst/>
            </a:prstGeom>
          </p:spPr>
        </p:pic>
      </p:grpSp>
      <p:sp>
        <p:nvSpPr>
          <p:cNvPr id="3" name="テキスト ボックス 2">
            <a:extLst>
              <a:ext uri="{FF2B5EF4-FFF2-40B4-BE49-F238E27FC236}">
                <a16:creationId xmlns:a16="http://schemas.microsoft.com/office/drawing/2014/main" id="{CC14F0E3-9A3D-4C4F-B073-04F8B8A8E1AF}"/>
              </a:ext>
            </a:extLst>
          </p:cNvPr>
          <p:cNvSpPr txBox="1"/>
          <p:nvPr/>
        </p:nvSpPr>
        <p:spPr>
          <a:xfrm>
            <a:off x="-290862" y="1533837"/>
            <a:ext cx="9725740" cy="461665"/>
          </a:xfrm>
          <a:prstGeom prst="rect">
            <a:avLst/>
          </a:prstGeom>
          <a:noFill/>
        </p:spPr>
        <p:txBody>
          <a:bodyPr wrap="none" rtlCol="0">
            <a:spAutoFit/>
          </a:bodyPr>
          <a:lstStyle/>
          <a:p>
            <a:pPr algn="ctr"/>
            <a:r>
              <a:rPr kumimoji="1" lang="ja-JP" altLang="en-US" sz="2400" dirty="0"/>
              <a:t>「</a:t>
            </a:r>
            <a:r>
              <a:rPr kumimoji="1" lang="en-US" altLang="ja-JP" sz="2400" dirty="0"/>
              <a:t>N</a:t>
            </a:r>
            <a:r>
              <a:rPr kumimoji="1" lang="ja-JP" altLang="en-US" sz="2400" dirty="0"/>
              <a:t>の累乗」を用いた和での構成を考えれば，</a:t>
            </a:r>
            <a:r>
              <a:rPr kumimoji="1" lang="en-US" altLang="ja-JP" sz="2400" dirty="0">
                <a:solidFill>
                  <a:srgbClr val="0070C0"/>
                </a:solidFill>
              </a:rPr>
              <a:t>N</a:t>
            </a:r>
            <a:r>
              <a:rPr kumimoji="1" lang="ja-JP" altLang="en-US" sz="2400" dirty="0">
                <a:solidFill>
                  <a:srgbClr val="0070C0"/>
                </a:solidFill>
              </a:rPr>
              <a:t>進法</a:t>
            </a:r>
            <a:r>
              <a:rPr kumimoji="1" lang="ja-JP" altLang="en-US" sz="2400" dirty="0"/>
              <a:t>を</a:t>
            </a:r>
            <a:r>
              <a:rPr lang="ja-JP" altLang="en-US" sz="2400" dirty="0"/>
              <a:t>定義</a:t>
            </a:r>
            <a:r>
              <a:rPr kumimoji="1" lang="ja-JP" altLang="en-US" sz="2400" dirty="0"/>
              <a:t>できる．</a:t>
            </a:r>
          </a:p>
        </p:txBody>
      </p:sp>
    </p:spTree>
    <p:extLst>
      <p:ext uri="{BB962C8B-B14F-4D97-AF65-F5344CB8AC3E}">
        <p14:creationId xmlns:p14="http://schemas.microsoft.com/office/powerpoint/2010/main" val="335566594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mc:AlternateContent xmlns:mc="http://schemas.openxmlformats.org/markup-compatibility/2006" xmlns:a14="http://schemas.microsoft.com/office/drawing/2010/main">
          <mc:Choice Requires="a14">
            <p:sp>
              <p:nvSpPr>
                <p:cNvPr id="9" name="テキスト ボックス 8"/>
                <p:cNvSpPr txBox="1"/>
                <p:nvPr/>
              </p:nvSpPr>
              <p:spPr>
                <a:xfrm>
                  <a:off x="252000" y="481092"/>
                  <a:ext cx="3558346" cy="769441"/>
                </a:xfrm>
                <a:prstGeom prst="rect">
                  <a:avLst/>
                </a:prstGeom>
                <a:noFill/>
              </p:spPr>
              <p:txBody>
                <a:bodyPr wrap="none" rtlCol="0">
                  <a:spAutoFit/>
                </a:bodyPr>
                <a:lstStyle/>
                <a:p>
                  <a14:m>
                    <m:oMath xmlns:m="http://schemas.openxmlformats.org/officeDocument/2006/math">
                      <m:r>
                        <a:rPr kumimoji="1" lang="en-US" altLang="ja-JP" sz="4400" b="0" i="1" smtClean="0">
                          <a:latin typeface="Cambria Math" panose="02040503050406030204" pitchFamily="18" charset="0"/>
                        </a:rPr>
                        <m:t>𝑁</m:t>
                      </m:r>
                      <m:r>
                        <a:rPr kumimoji="1" lang="en-US" altLang="ja-JP" sz="4400" b="0" i="1" smtClean="0">
                          <a:latin typeface="Cambria Math" panose="02040503050406030204" pitchFamily="18" charset="0"/>
                        </a:rPr>
                        <m:t> </m:t>
                      </m:r>
                    </m:oMath>
                  </a14:m>
                  <a:r>
                    <a:rPr kumimoji="1" lang="ja-JP" altLang="en-US" sz="4400" dirty="0"/>
                    <a:t>進法の利用</a:t>
                  </a:r>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252000" y="481092"/>
                  <a:ext cx="3558346" cy="769441"/>
                </a:xfrm>
                <a:prstGeom prst="rect">
                  <a:avLst/>
                </a:prstGeom>
                <a:blipFill>
                  <a:blip r:embed="rId3"/>
                  <a:stretch>
                    <a:fillRect t="-16667" r="-5993" b="-37302"/>
                  </a:stretch>
                </a:blipFill>
              </p:spPr>
              <p:txBody>
                <a:bodyPr/>
                <a:lstStyle/>
                <a:p>
                  <a:r>
                    <a:rPr lang="ja-JP" altLang="en-US">
                      <a:noFill/>
                    </a:rPr>
                    <a:t> </a:t>
                  </a:r>
                </a:p>
              </p:txBody>
            </p:sp>
          </mc:Fallback>
        </mc:AlternateContent>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mc:AlternateContent xmlns:mc="http://schemas.openxmlformats.org/markup-compatibility/2006" xmlns:a14="http://schemas.microsoft.com/office/drawing/2010/main">
        <mc:Choice Requires="a14">
          <p:sp>
            <p:nvSpPr>
              <p:cNvPr id="2" name="テキスト ボックス 1">
                <a:extLst>
                  <a:ext uri="{FF2B5EF4-FFF2-40B4-BE49-F238E27FC236}">
                    <a16:creationId xmlns:a16="http://schemas.microsoft.com/office/drawing/2014/main" id="{7181A865-92E6-4DEF-B3EE-39D449845AB4}"/>
                  </a:ext>
                </a:extLst>
              </p:cNvPr>
              <p:cNvSpPr txBox="1"/>
              <p:nvPr/>
            </p:nvSpPr>
            <p:spPr>
              <a:xfrm>
                <a:off x="252000" y="1530367"/>
                <a:ext cx="8640000" cy="4893647"/>
              </a:xfrm>
              <a:prstGeom prst="rect">
                <a:avLst/>
              </a:prstGeom>
              <a:noFill/>
            </p:spPr>
            <p:txBody>
              <a:bodyPr wrap="square" rtlCol="0">
                <a:spAutoFit/>
              </a:bodyPr>
              <a:lstStyle/>
              <a:p>
                <a:r>
                  <a:rPr lang="en-US" altLang="ja-JP" sz="2400" dirty="0"/>
                  <a:t>10</a:t>
                </a:r>
                <a:r>
                  <a:rPr lang="ja-JP" altLang="en-US" sz="2400" dirty="0"/>
                  <a:t>進法</a:t>
                </a:r>
                <a:endParaRPr lang="en-US" altLang="ja-JP" sz="2400" dirty="0"/>
              </a:p>
              <a:p>
                <a:pPr marL="342900" indent="-342900">
                  <a:buFont typeface="Arial" panose="020B0604020202020204" pitchFamily="34" charset="0"/>
                  <a:buChar char="•"/>
                </a:pPr>
                <a:r>
                  <a:rPr lang="en-US" altLang="ja-JP" sz="2400" dirty="0"/>
                  <a:t>0~9</a:t>
                </a:r>
                <a:r>
                  <a:rPr lang="ja-JP" altLang="en-US" sz="2400" dirty="0"/>
                  <a:t>で数値を記述．</a:t>
                </a:r>
                <a:endParaRPr lang="en-US" altLang="ja-JP" sz="2400" dirty="0"/>
              </a:p>
              <a:p>
                <a:pPr marL="342900" indent="-342900">
                  <a:buFont typeface="Arial" panose="020B0604020202020204" pitchFamily="34" charset="0"/>
                  <a:buChar char="•"/>
                </a:pPr>
                <a:r>
                  <a:rPr lang="ja-JP" altLang="en-US" sz="2400" dirty="0"/>
                  <a:t>私たちが通常使用している数の表記法．</a:t>
                </a:r>
                <a:endParaRPr lang="en-US" altLang="ja-JP" sz="2400" dirty="0"/>
              </a:p>
              <a:p>
                <a:pPr marL="342900" indent="-342900">
                  <a:buFont typeface="Arial" panose="020B0604020202020204" pitchFamily="34" charset="0"/>
                  <a:buChar char="•"/>
                </a:pPr>
                <a:endParaRPr lang="en-US" altLang="ja-JP" sz="2400" dirty="0"/>
              </a:p>
              <a:p>
                <a:r>
                  <a:rPr lang="en-US" altLang="ja-JP" sz="2400" dirty="0"/>
                  <a:t>2</a:t>
                </a:r>
                <a:r>
                  <a:rPr lang="ja-JP" altLang="en-US" sz="2400" dirty="0"/>
                  <a:t>進法</a:t>
                </a:r>
                <a:endParaRPr lang="en-US" altLang="ja-JP" sz="2400" dirty="0"/>
              </a:p>
              <a:p>
                <a:pPr marL="342900" indent="-342900">
                  <a:buFont typeface="Arial" panose="020B0604020202020204" pitchFamily="34" charset="0"/>
                  <a:buChar char="•"/>
                </a:pPr>
                <a:r>
                  <a:rPr lang="en-US" altLang="ja-JP" sz="2400" dirty="0"/>
                  <a:t>0</a:t>
                </a:r>
                <a:r>
                  <a:rPr lang="ja-JP" altLang="en-US" sz="2400" dirty="0"/>
                  <a:t>と</a:t>
                </a:r>
                <a:r>
                  <a:rPr lang="en-US" altLang="ja-JP" sz="2400" dirty="0"/>
                  <a:t>1</a:t>
                </a:r>
                <a:r>
                  <a:rPr lang="ja-JP" altLang="en-US" sz="2400" dirty="0"/>
                  <a:t>で数を記述．</a:t>
                </a:r>
                <a:endParaRPr lang="en-US" altLang="ja-JP" sz="2400" dirty="0"/>
              </a:p>
              <a:p>
                <a:pPr marL="342900" indent="-342900">
                  <a:buFont typeface="Arial" panose="020B0604020202020204" pitchFamily="34" charset="0"/>
                  <a:buChar char="•"/>
                </a:pPr>
                <a:r>
                  <a:rPr lang="ja-JP" altLang="en-US" sz="2400" u="sng" dirty="0"/>
                  <a:t>計算機内部で利用</a:t>
                </a:r>
                <a:r>
                  <a:rPr lang="ja-JP" altLang="en-US" sz="2400" dirty="0"/>
                  <a:t>されている．</a:t>
                </a:r>
                <a:endParaRPr lang="en-US" altLang="ja-JP" sz="2400" dirty="0"/>
              </a:p>
              <a:p>
                <a:pPr marL="342900" indent="-342900">
                  <a:buFont typeface="Arial" panose="020B0604020202020204" pitchFamily="34" charset="0"/>
                  <a:buChar char="•"/>
                </a:pPr>
                <a:endParaRPr lang="en-US" altLang="ja-JP" sz="2400" dirty="0"/>
              </a:p>
              <a:p>
                <a:r>
                  <a:rPr lang="en-US" altLang="ja-JP" sz="2400" dirty="0"/>
                  <a:t>16</a:t>
                </a:r>
                <a:r>
                  <a:rPr lang="ja-JP" altLang="en-US" sz="2400" dirty="0"/>
                  <a:t>進法</a:t>
                </a:r>
                <a:endParaRPr lang="en-US" altLang="ja-JP" sz="2400" dirty="0"/>
              </a:p>
              <a:p>
                <a:pPr marL="342900" indent="-342900">
                  <a:buFont typeface="Arial" panose="020B0604020202020204" pitchFamily="34" charset="0"/>
                  <a:buChar char="•"/>
                </a:pPr>
                <a:r>
                  <a:rPr lang="en-US" altLang="ja-JP" sz="2400" dirty="0"/>
                  <a:t>0~9,A~F</a:t>
                </a:r>
                <a:r>
                  <a:rPr lang="ja-JP" altLang="en-US" sz="2400" dirty="0"/>
                  <a:t>で数値を記述（例：</a:t>
                </a:r>
                <a14:m>
                  <m:oMath xmlns:m="http://schemas.openxmlformats.org/officeDocument/2006/math">
                    <m:r>
                      <a:rPr lang="en-US" altLang="ja-JP" sz="2400" b="0" i="1" smtClean="0">
                        <a:latin typeface="Cambria Math" panose="02040503050406030204" pitchFamily="18" charset="0"/>
                      </a:rPr>
                      <m:t>1013.25=</m:t>
                    </m:r>
                    <m:sSub>
                      <m:sSubPr>
                        <m:ctrlPr>
                          <a:rPr lang="en-US" altLang="ja-JP" sz="2400" b="0" i="1" smtClean="0">
                            <a:latin typeface="Cambria Math" panose="02040503050406030204" pitchFamily="18" charset="0"/>
                          </a:rPr>
                        </m:ctrlPr>
                      </m:sSubPr>
                      <m:e>
                        <m:d>
                          <m:dPr>
                            <m:ctrlPr>
                              <a:rPr lang="en-US" altLang="ja-JP" sz="2400" b="0" i="1" smtClean="0">
                                <a:latin typeface="Cambria Math" panose="02040503050406030204" pitchFamily="18" charset="0"/>
                              </a:rPr>
                            </m:ctrlPr>
                          </m:dPr>
                          <m:e>
                            <m:r>
                              <a:rPr lang="en-US" altLang="ja-JP" sz="2400" b="0" i="1" smtClean="0">
                                <a:latin typeface="Cambria Math" panose="02040503050406030204" pitchFamily="18" charset="0"/>
                              </a:rPr>
                              <m:t>3</m:t>
                            </m:r>
                            <m:r>
                              <m:rPr>
                                <m:sty m:val="p"/>
                              </m:rPr>
                              <a:rPr lang="en-US" altLang="ja-JP" sz="2400" b="0" i="0" smtClean="0">
                                <a:latin typeface="Cambria Math" panose="02040503050406030204" pitchFamily="18" charset="0"/>
                              </a:rPr>
                              <m:t>F</m:t>
                            </m:r>
                            <m:r>
                              <a:rPr lang="en-US" altLang="ja-JP" sz="2400" b="0" i="1" smtClean="0">
                                <a:latin typeface="Cambria Math" panose="02040503050406030204" pitchFamily="18" charset="0"/>
                              </a:rPr>
                              <m:t>5.4</m:t>
                            </m:r>
                          </m:e>
                        </m:d>
                      </m:e>
                      <m:sub>
                        <m:r>
                          <a:rPr lang="en-US" altLang="ja-JP" sz="2400" b="0" i="1" smtClean="0">
                            <a:latin typeface="Cambria Math" panose="02040503050406030204" pitchFamily="18" charset="0"/>
                          </a:rPr>
                          <m:t>16</m:t>
                        </m:r>
                      </m:sub>
                    </m:sSub>
                  </m:oMath>
                </a14:m>
                <a:r>
                  <a:rPr lang="ja-JP" altLang="en-US" sz="2400" dirty="0"/>
                  <a:t>）．</a:t>
                </a:r>
                <a:endParaRPr lang="en-US" altLang="ja-JP" sz="2400" dirty="0"/>
              </a:p>
              <a:p>
                <a:pPr marL="342900" indent="-342900">
                  <a:buFont typeface="Arial" panose="020B0604020202020204" pitchFamily="34" charset="0"/>
                  <a:buChar char="•"/>
                </a:pPr>
                <a:r>
                  <a:rPr lang="ja-JP" altLang="en-US" sz="2400" dirty="0"/>
                  <a:t>桁数が少なく，</a:t>
                </a:r>
                <a:r>
                  <a:rPr lang="en-US" altLang="ja-JP" sz="2400" dirty="0"/>
                  <a:t> 2</a:t>
                </a:r>
                <a:r>
                  <a:rPr lang="ja-JP" altLang="en-US" sz="2400" dirty="0"/>
                  <a:t>進法からの変換も容易．</a:t>
                </a:r>
                <a:endParaRPr lang="en-US" altLang="ja-JP" sz="2400" dirty="0"/>
              </a:p>
              <a:p>
                <a:pPr marL="342900" indent="-342900">
                  <a:buFont typeface="Arial" panose="020B0604020202020204" pitchFamily="34" charset="0"/>
                  <a:buChar char="•"/>
                </a:pPr>
                <a:r>
                  <a:rPr lang="en-US" altLang="ja-JP" sz="2400" dirty="0"/>
                  <a:t>2</a:t>
                </a:r>
                <a:r>
                  <a:rPr lang="ja-JP" altLang="en-US" sz="2400" dirty="0"/>
                  <a:t>進法表記の数を人間にとって読みやすくするために用いられる．</a:t>
                </a:r>
                <a:endParaRPr lang="en-US" altLang="ja-JP" sz="2400" dirty="0"/>
              </a:p>
            </p:txBody>
          </p:sp>
        </mc:Choice>
        <mc:Fallback xmlns="">
          <p:sp>
            <p:nvSpPr>
              <p:cNvPr id="2" name="テキスト ボックス 1">
                <a:extLst>
                  <a:ext uri="{FF2B5EF4-FFF2-40B4-BE49-F238E27FC236}">
                    <a16:creationId xmlns:a16="http://schemas.microsoft.com/office/drawing/2014/main" id="{7181A865-92E6-4DEF-B3EE-39D449845AB4}"/>
                  </a:ext>
                </a:extLst>
              </p:cNvPr>
              <p:cNvSpPr txBox="1">
                <a:spLocks noRot="1" noChangeAspect="1" noMove="1" noResize="1" noEditPoints="1" noAdjustHandles="1" noChangeArrowheads="1" noChangeShapeType="1" noTextEdit="1"/>
              </p:cNvSpPr>
              <p:nvPr/>
            </p:nvSpPr>
            <p:spPr>
              <a:xfrm>
                <a:off x="252000" y="1530367"/>
                <a:ext cx="8640000" cy="4893647"/>
              </a:xfrm>
              <a:prstGeom prst="rect">
                <a:avLst/>
              </a:prstGeom>
              <a:blipFill>
                <a:blip r:embed="rId5"/>
                <a:stretch>
                  <a:fillRect l="-1058" t="-996" r="-635" b="-1868"/>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25901974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線矢印コネクタ 17">
            <a:extLst>
              <a:ext uri="{FF2B5EF4-FFF2-40B4-BE49-F238E27FC236}">
                <a16:creationId xmlns:a16="http://schemas.microsoft.com/office/drawing/2014/main" id="{92086584-3743-4587-B43D-7AAC47D53646}"/>
              </a:ext>
            </a:extLst>
          </p:cNvPr>
          <p:cNvCxnSpPr>
            <a:cxnSpLocks/>
            <a:stCxn id="32" idx="0"/>
          </p:cNvCxnSpPr>
          <p:nvPr/>
        </p:nvCxnSpPr>
        <p:spPr>
          <a:xfrm flipH="1" flipV="1">
            <a:off x="1969559" y="4000965"/>
            <a:ext cx="241598" cy="199404"/>
          </a:xfrm>
          <a:prstGeom prst="straightConnector1">
            <a:avLst/>
          </a:prstGeom>
          <a:ln w="25400">
            <a:solidFill>
              <a:srgbClr val="0070C0"/>
            </a:solidFill>
            <a:tailEnd type="arrow" w="lg" len="lg"/>
          </a:ln>
        </p:spPr>
        <p:style>
          <a:lnRef idx="1">
            <a:schemeClr val="accent1"/>
          </a:lnRef>
          <a:fillRef idx="0">
            <a:schemeClr val="accent1"/>
          </a:fillRef>
          <a:effectRef idx="0">
            <a:schemeClr val="accent1"/>
          </a:effectRef>
          <a:fontRef idx="minor">
            <a:schemeClr val="tx1"/>
          </a:fontRef>
        </p:style>
      </p:cxnSp>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6955750" cy="769441"/>
            </a:xfrm>
            <a:prstGeom prst="rect">
              <a:avLst/>
            </a:prstGeom>
            <a:noFill/>
          </p:spPr>
          <p:txBody>
            <a:bodyPr wrap="none" rtlCol="0">
              <a:spAutoFit/>
            </a:bodyPr>
            <a:lstStyle/>
            <a:p>
              <a:r>
                <a:rPr kumimoji="1" lang="ja-JP" altLang="en-US" sz="4400" dirty="0"/>
                <a:t>計算機における実数の表現</a:t>
              </a:r>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681A2713-81BB-4C17-9DB2-D0295ECF1A81}"/>
              </a:ext>
            </a:extLst>
          </p:cNvPr>
          <p:cNvSpPr txBox="1"/>
          <p:nvPr/>
        </p:nvSpPr>
        <p:spPr>
          <a:xfrm>
            <a:off x="252000" y="1604513"/>
            <a:ext cx="7571303" cy="461665"/>
          </a:xfrm>
          <a:prstGeom prst="rect">
            <a:avLst/>
          </a:prstGeom>
          <a:noFill/>
        </p:spPr>
        <p:txBody>
          <a:bodyPr wrap="none" rtlCol="0">
            <a:spAutoFit/>
          </a:bodyPr>
          <a:lstStyle/>
          <a:p>
            <a:r>
              <a:rPr kumimoji="1" lang="ja-JP" altLang="en-US" sz="2400" dirty="0">
                <a:solidFill>
                  <a:srgbClr val="0070C0"/>
                </a:solidFill>
              </a:rPr>
              <a:t>浮動小数点表現</a:t>
            </a:r>
            <a:r>
              <a:rPr kumimoji="1" lang="en-US" altLang="ja-JP" sz="2400" dirty="0"/>
              <a:t>…</a:t>
            </a:r>
            <a:r>
              <a:rPr kumimoji="1" lang="ja-JP" altLang="en-US" sz="2400" dirty="0"/>
              <a:t>符号，仮数部，指数部で実数を表現</a:t>
            </a:r>
          </a:p>
        </p:txBody>
      </p:sp>
      <p:pic>
        <p:nvPicPr>
          <p:cNvPr id="22" name="図 21">
            <a:extLst>
              <a:ext uri="{FF2B5EF4-FFF2-40B4-BE49-F238E27FC236}">
                <a16:creationId xmlns:a16="http://schemas.microsoft.com/office/drawing/2014/main" id="{4C1FCB01-D3A7-4678-BF39-CB27F5303B2F}"/>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2819764" y="2142185"/>
            <a:ext cx="3504471" cy="326486"/>
          </a:xfrm>
          <a:prstGeom prst="rect">
            <a:avLst/>
          </a:prstGeom>
        </p:spPr>
      </p:pic>
      <p:sp>
        <p:nvSpPr>
          <p:cNvPr id="24" name="テキスト ボックス 23">
            <a:extLst>
              <a:ext uri="{FF2B5EF4-FFF2-40B4-BE49-F238E27FC236}">
                <a16:creationId xmlns:a16="http://schemas.microsoft.com/office/drawing/2014/main" id="{E205B76F-C082-4278-9935-3BD060C4ECCF}"/>
              </a:ext>
            </a:extLst>
          </p:cNvPr>
          <p:cNvSpPr txBox="1"/>
          <p:nvPr/>
        </p:nvSpPr>
        <p:spPr>
          <a:xfrm>
            <a:off x="2579298" y="2516103"/>
            <a:ext cx="646331" cy="369332"/>
          </a:xfrm>
          <a:prstGeom prst="rect">
            <a:avLst/>
          </a:prstGeom>
          <a:noFill/>
        </p:spPr>
        <p:txBody>
          <a:bodyPr wrap="none" rtlCol="0">
            <a:spAutoFit/>
          </a:bodyPr>
          <a:lstStyle/>
          <a:p>
            <a:r>
              <a:rPr kumimoji="1" lang="ja-JP" altLang="en-US" dirty="0">
                <a:solidFill>
                  <a:srgbClr val="0000FF"/>
                </a:solidFill>
              </a:rPr>
              <a:t>符号</a:t>
            </a:r>
          </a:p>
        </p:txBody>
      </p:sp>
      <p:sp>
        <p:nvSpPr>
          <p:cNvPr id="25" name="テキスト ボックス 24">
            <a:extLst>
              <a:ext uri="{FF2B5EF4-FFF2-40B4-BE49-F238E27FC236}">
                <a16:creationId xmlns:a16="http://schemas.microsoft.com/office/drawing/2014/main" id="{48E97DBC-A636-4A38-932A-A94B8E08F768}"/>
              </a:ext>
            </a:extLst>
          </p:cNvPr>
          <p:cNvSpPr txBox="1"/>
          <p:nvPr/>
        </p:nvSpPr>
        <p:spPr>
          <a:xfrm>
            <a:off x="3694836" y="2512481"/>
            <a:ext cx="877163" cy="369332"/>
          </a:xfrm>
          <a:prstGeom prst="rect">
            <a:avLst/>
          </a:prstGeom>
          <a:noFill/>
        </p:spPr>
        <p:txBody>
          <a:bodyPr wrap="none" rtlCol="0">
            <a:spAutoFit/>
          </a:bodyPr>
          <a:lstStyle/>
          <a:p>
            <a:r>
              <a:rPr kumimoji="1" lang="ja-JP" altLang="en-US" dirty="0">
                <a:solidFill>
                  <a:srgbClr val="FF0000"/>
                </a:solidFill>
              </a:rPr>
              <a:t>仮数部</a:t>
            </a:r>
          </a:p>
        </p:txBody>
      </p:sp>
      <p:sp>
        <p:nvSpPr>
          <p:cNvPr id="26" name="テキスト ボックス 25">
            <a:extLst>
              <a:ext uri="{FF2B5EF4-FFF2-40B4-BE49-F238E27FC236}">
                <a16:creationId xmlns:a16="http://schemas.microsoft.com/office/drawing/2014/main" id="{48ECDF2A-DAA3-434A-B483-028DCB0455DB}"/>
              </a:ext>
            </a:extLst>
          </p:cNvPr>
          <p:cNvSpPr txBox="1"/>
          <p:nvPr/>
        </p:nvSpPr>
        <p:spPr>
          <a:xfrm>
            <a:off x="5605073" y="2512481"/>
            <a:ext cx="877163" cy="369332"/>
          </a:xfrm>
          <a:prstGeom prst="rect">
            <a:avLst/>
          </a:prstGeom>
          <a:noFill/>
        </p:spPr>
        <p:txBody>
          <a:bodyPr wrap="none" rtlCol="0">
            <a:spAutoFit/>
          </a:bodyPr>
          <a:lstStyle/>
          <a:p>
            <a:r>
              <a:rPr kumimoji="1" lang="ja-JP" altLang="en-US" dirty="0">
                <a:solidFill>
                  <a:srgbClr val="009A55"/>
                </a:solidFill>
              </a:rPr>
              <a:t>指数部</a:t>
            </a:r>
          </a:p>
        </p:txBody>
      </p:sp>
      <p:sp>
        <p:nvSpPr>
          <p:cNvPr id="27" name="テキスト ボックス 26">
            <a:extLst>
              <a:ext uri="{FF2B5EF4-FFF2-40B4-BE49-F238E27FC236}">
                <a16:creationId xmlns:a16="http://schemas.microsoft.com/office/drawing/2014/main" id="{43AA1D99-5C73-43D3-9A47-4794A3A0E785}"/>
              </a:ext>
            </a:extLst>
          </p:cNvPr>
          <p:cNvSpPr txBox="1"/>
          <p:nvPr/>
        </p:nvSpPr>
        <p:spPr>
          <a:xfrm>
            <a:off x="247740" y="3058969"/>
            <a:ext cx="8648521" cy="461665"/>
          </a:xfrm>
          <a:prstGeom prst="rect">
            <a:avLst/>
          </a:prstGeom>
          <a:noFill/>
        </p:spPr>
        <p:txBody>
          <a:bodyPr wrap="none" rtlCol="0">
            <a:spAutoFit/>
          </a:bodyPr>
          <a:lstStyle/>
          <a:p>
            <a:pPr algn="ctr"/>
            <a:r>
              <a:rPr kumimoji="1" lang="ja-JP" altLang="en-US" sz="2400" dirty="0"/>
              <a:t>計算機内部では，</a:t>
            </a:r>
            <a:r>
              <a:rPr lang="ja-JP" altLang="en-US" sz="2400" dirty="0"/>
              <a:t>実数は</a:t>
            </a:r>
            <a:r>
              <a:rPr kumimoji="1" lang="en-US" altLang="ja-JP" sz="2400" dirty="0"/>
              <a:t>2</a:t>
            </a:r>
            <a:r>
              <a:rPr kumimoji="1" lang="ja-JP" altLang="en-US" sz="2400" dirty="0"/>
              <a:t>進法の浮動小数点表現で表現される</a:t>
            </a:r>
          </a:p>
        </p:txBody>
      </p:sp>
      <p:grpSp>
        <p:nvGrpSpPr>
          <p:cNvPr id="156" name="グループ化 155">
            <a:extLst>
              <a:ext uri="{FF2B5EF4-FFF2-40B4-BE49-F238E27FC236}">
                <a16:creationId xmlns:a16="http://schemas.microsoft.com/office/drawing/2014/main" id="{7137705E-44FB-40D1-9438-8C885F766819}"/>
              </a:ext>
            </a:extLst>
          </p:cNvPr>
          <p:cNvGrpSpPr/>
          <p:nvPr/>
        </p:nvGrpSpPr>
        <p:grpSpPr>
          <a:xfrm>
            <a:off x="2048566" y="5017218"/>
            <a:ext cx="4209712" cy="384456"/>
            <a:chOff x="95254" y="4864553"/>
            <a:chExt cx="5966237" cy="369332"/>
          </a:xfrm>
        </p:grpSpPr>
        <p:sp>
          <p:nvSpPr>
            <p:cNvPr id="137" name="テキスト ボックス 136">
              <a:extLst>
                <a:ext uri="{FF2B5EF4-FFF2-40B4-BE49-F238E27FC236}">
                  <a16:creationId xmlns:a16="http://schemas.microsoft.com/office/drawing/2014/main" id="{01211968-026F-4C41-B2C3-2F10FE1F8903}"/>
                </a:ext>
              </a:extLst>
            </p:cNvPr>
            <p:cNvSpPr txBox="1"/>
            <p:nvPr/>
          </p:nvSpPr>
          <p:spPr>
            <a:xfrm>
              <a:off x="95254" y="4864553"/>
              <a:ext cx="646331" cy="369332"/>
            </a:xfrm>
            <a:prstGeom prst="rect">
              <a:avLst/>
            </a:prstGeom>
            <a:noFill/>
          </p:spPr>
          <p:txBody>
            <a:bodyPr wrap="none" rtlCol="0">
              <a:spAutoFit/>
            </a:bodyPr>
            <a:lstStyle/>
            <a:p>
              <a:pPr algn="ctr"/>
              <a:r>
                <a:rPr lang="ja-JP" altLang="en-US" dirty="0">
                  <a:solidFill>
                    <a:srgbClr val="0070C0"/>
                  </a:solidFill>
                </a:rPr>
                <a:t>符号</a:t>
              </a:r>
              <a:endParaRPr kumimoji="1" lang="ja-JP" altLang="en-US" dirty="0">
                <a:solidFill>
                  <a:srgbClr val="0070C0"/>
                </a:solidFill>
              </a:endParaRPr>
            </a:p>
          </p:txBody>
        </p:sp>
        <p:sp>
          <p:nvSpPr>
            <p:cNvPr id="138" name="テキスト ボックス 137">
              <a:extLst>
                <a:ext uri="{FF2B5EF4-FFF2-40B4-BE49-F238E27FC236}">
                  <a16:creationId xmlns:a16="http://schemas.microsoft.com/office/drawing/2014/main" id="{47AE0AE9-A794-4E84-A75B-93954392BABB}"/>
                </a:ext>
              </a:extLst>
            </p:cNvPr>
            <p:cNvSpPr txBox="1"/>
            <p:nvPr/>
          </p:nvSpPr>
          <p:spPr>
            <a:xfrm>
              <a:off x="1095761" y="4864553"/>
              <a:ext cx="877163" cy="369332"/>
            </a:xfrm>
            <a:prstGeom prst="rect">
              <a:avLst/>
            </a:prstGeom>
            <a:noFill/>
          </p:spPr>
          <p:txBody>
            <a:bodyPr wrap="none" rtlCol="0">
              <a:spAutoFit/>
            </a:bodyPr>
            <a:lstStyle/>
            <a:p>
              <a:pPr algn="ctr"/>
              <a:r>
                <a:rPr kumimoji="1" lang="ja-JP" altLang="en-US" dirty="0">
                  <a:solidFill>
                    <a:srgbClr val="00B050"/>
                  </a:solidFill>
                </a:rPr>
                <a:t>指数部</a:t>
              </a:r>
            </a:p>
          </p:txBody>
        </p:sp>
        <p:sp>
          <p:nvSpPr>
            <p:cNvPr id="139" name="テキスト ボックス 138">
              <a:extLst>
                <a:ext uri="{FF2B5EF4-FFF2-40B4-BE49-F238E27FC236}">
                  <a16:creationId xmlns:a16="http://schemas.microsoft.com/office/drawing/2014/main" id="{8E6B8701-FE33-4903-B052-6A7548AE829B}"/>
                </a:ext>
              </a:extLst>
            </p:cNvPr>
            <p:cNvSpPr txBox="1"/>
            <p:nvPr/>
          </p:nvSpPr>
          <p:spPr>
            <a:xfrm>
              <a:off x="5184328" y="4864553"/>
              <a:ext cx="877163" cy="369332"/>
            </a:xfrm>
            <a:prstGeom prst="rect">
              <a:avLst/>
            </a:prstGeom>
            <a:noFill/>
          </p:spPr>
          <p:txBody>
            <a:bodyPr wrap="none" rtlCol="0">
              <a:spAutoFit/>
            </a:bodyPr>
            <a:lstStyle/>
            <a:p>
              <a:pPr algn="ctr"/>
              <a:r>
                <a:rPr kumimoji="1" lang="ja-JP" altLang="en-US" dirty="0">
                  <a:solidFill>
                    <a:srgbClr val="FF3399"/>
                  </a:solidFill>
                </a:rPr>
                <a:t>仮数部</a:t>
              </a:r>
            </a:p>
          </p:txBody>
        </p:sp>
      </p:grpSp>
      <p:sp>
        <p:nvSpPr>
          <p:cNvPr id="32" name="正方形/長方形 31">
            <a:extLst>
              <a:ext uri="{FF2B5EF4-FFF2-40B4-BE49-F238E27FC236}">
                <a16:creationId xmlns:a16="http://schemas.microsoft.com/office/drawing/2014/main" id="{B5F4DB92-BA64-4E25-9165-A619DA71D9E6}"/>
              </a:ext>
            </a:extLst>
          </p:cNvPr>
          <p:cNvSpPr/>
          <p:nvPr/>
        </p:nvSpPr>
        <p:spPr>
          <a:xfrm>
            <a:off x="2105061" y="4200369"/>
            <a:ext cx="212192" cy="360000"/>
          </a:xfrm>
          <a:prstGeom prst="rect">
            <a:avLst/>
          </a:prstGeom>
          <a:solidFill>
            <a:srgbClr val="99CC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3121C26B-9096-4249-86E4-A250FF51AE17}"/>
              </a:ext>
            </a:extLst>
          </p:cNvPr>
          <p:cNvSpPr/>
          <p:nvPr/>
        </p:nvSpPr>
        <p:spPr>
          <a:xfrm>
            <a:off x="2317253" y="4200369"/>
            <a:ext cx="212192"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F32DEE6D-9E95-4FC1-828C-6A0843235483}"/>
              </a:ext>
            </a:extLst>
          </p:cNvPr>
          <p:cNvSpPr/>
          <p:nvPr/>
        </p:nvSpPr>
        <p:spPr>
          <a:xfrm>
            <a:off x="2529446" y="4200369"/>
            <a:ext cx="212192"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4632A64D-DB75-4BFB-B940-EAF4BA45E926}"/>
              </a:ext>
            </a:extLst>
          </p:cNvPr>
          <p:cNvSpPr/>
          <p:nvPr/>
        </p:nvSpPr>
        <p:spPr>
          <a:xfrm>
            <a:off x="2741639" y="4200369"/>
            <a:ext cx="212192"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59E426D1-EEEE-4062-863D-3B486ECA0099}"/>
              </a:ext>
            </a:extLst>
          </p:cNvPr>
          <p:cNvSpPr/>
          <p:nvPr/>
        </p:nvSpPr>
        <p:spPr>
          <a:xfrm>
            <a:off x="2953832" y="4200369"/>
            <a:ext cx="212192"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BE3CA2A2-A20D-490F-AEDB-B449012614B7}"/>
              </a:ext>
            </a:extLst>
          </p:cNvPr>
          <p:cNvSpPr/>
          <p:nvPr/>
        </p:nvSpPr>
        <p:spPr>
          <a:xfrm>
            <a:off x="3166024" y="4200369"/>
            <a:ext cx="212192"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F33AFFB3-6465-4606-A0E8-EAA4B5DDE425}"/>
              </a:ext>
            </a:extLst>
          </p:cNvPr>
          <p:cNvSpPr/>
          <p:nvPr/>
        </p:nvSpPr>
        <p:spPr>
          <a:xfrm>
            <a:off x="3378215" y="4200369"/>
            <a:ext cx="212192"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011C54D1-9C63-4F67-AF88-63740C5314FD}"/>
              </a:ext>
            </a:extLst>
          </p:cNvPr>
          <p:cNvSpPr/>
          <p:nvPr/>
        </p:nvSpPr>
        <p:spPr>
          <a:xfrm>
            <a:off x="3590407" y="4200369"/>
            <a:ext cx="212192"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9A9BB25A-EE17-447C-830A-6C9C4467D9AC}"/>
              </a:ext>
            </a:extLst>
          </p:cNvPr>
          <p:cNvSpPr/>
          <p:nvPr/>
        </p:nvSpPr>
        <p:spPr>
          <a:xfrm>
            <a:off x="3802601" y="4200369"/>
            <a:ext cx="212192"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9D58B759-AB59-45F9-BB96-1B72672FDA24}"/>
              </a:ext>
            </a:extLst>
          </p:cNvPr>
          <p:cNvSpPr/>
          <p:nvPr/>
        </p:nvSpPr>
        <p:spPr>
          <a:xfrm>
            <a:off x="4014793"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7A4FF491-6B77-4C8F-8A62-CDE681DBCFD0}"/>
              </a:ext>
            </a:extLst>
          </p:cNvPr>
          <p:cNvSpPr/>
          <p:nvPr/>
        </p:nvSpPr>
        <p:spPr>
          <a:xfrm>
            <a:off x="4226986"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B5E97530-5CA8-4486-94D3-C4626B3939CA}"/>
              </a:ext>
            </a:extLst>
          </p:cNvPr>
          <p:cNvSpPr/>
          <p:nvPr/>
        </p:nvSpPr>
        <p:spPr>
          <a:xfrm>
            <a:off x="4439178"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2BA75814-99F6-480F-87C6-C071DFFE0A3B}"/>
              </a:ext>
            </a:extLst>
          </p:cNvPr>
          <p:cNvSpPr/>
          <p:nvPr/>
        </p:nvSpPr>
        <p:spPr>
          <a:xfrm>
            <a:off x="4651371"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D50601AC-14E3-41E3-8A98-31D4F8097B28}"/>
              </a:ext>
            </a:extLst>
          </p:cNvPr>
          <p:cNvSpPr/>
          <p:nvPr/>
        </p:nvSpPr>
        <p:spPr>
          <a:xfrm>
            <a:off x="4863563"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CF58ABDC-9DFE-46A0-B618-EA3E132EEE71}"/>
              </a:ext>
            </a:extLst>
          </p:cNvPr>
          <p:cNvSpPr/>
          <p:nvPr/>
        </p:nvSpPr>
        <p:spPr>
          <a:xfrm>
            <a:off x="5075756"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04E40B0E-C4A9-4262-951A-ADBF24487D46}"/>
              </a:ext>
            </a:extLst>
          </p:cNvPr>
          <p:cNvSpPr/>
          <p:nvPr/>
        </p:nvSpPr>
        <p:spPr>
          <a:xfrm>
            <a:off x="5287949"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8DAB22AA-A579-4728-AC95-60CB3FB5B5D6}"/>
              </a:ext>
            </a:extLst>
          </p:cNvPr>
          <p:cNvSpPr/>
          <p:nvPr/>
        </p:nvSpPr>
        <p:spPr>
          <a:xfrm>
            <a:off x="5500141"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F45B251D-24F5-4A8D-B4D3-5EE48F52BA94}"/>
              </a:ext>
            </a:extLst>
          </p:cNvPr>
          <p:cNvSpPr/>
          <p:nvPr/>
        </p:nvSpPr>
        <p:spPr>
          <a:xfrm>
            <a:off x="5712332"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AADA9281-A479-487E-97F1-B696727A7299}"/>
              </a:ext>
            </a:extLst>
          </p:cNvPr>
          <p:cNvSpPr/>
          <p:nvPr/>
        </p:nvSpPr>
        <p:spPr>
          <a:xfrm>
            <a:off x="5924525"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B6E56B34-7E96-4069-A1C4-D24A48F44D01}"/>
              </a:ext>
            </a:extLst>
          </p:cNvPr>
          <p:cNvSpPr/>
          <p:nvPr/>
        </p:nvSpPr>
        <p:spPr>
          <a:xfrm>
            <a:off x="6136718"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98EC01B0-4217-4222-A5FA-4261A08559FE}"/>
              </a:ext>
            </a:extLst>
          </p:cNvPr>
          <p:cNvSpPr/>
          <p:nvPr/>
        </p:nvSpPr>
        <p:spPr>
          <a:xfrm>
            <a:off x="6348911"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D80F6852-D862-4D98-AFE1-137216D49895}"/>
              </a:ext>
            </a:extLst>
          </p:cNvPr>
          <p:cNvSpPr/>
          <p:nvPr/>
        </p:nvSpPr>
        <p:spPr>
          <a:xfrm>
            <a:off x="6561103"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E9993F7A-8F60-42C8-B452-517B9A760C13}"/>
              </a:ext>
            </a:extLst>
          </p:cNvPr>
          <p:cNvSpPr/>
          <p:nvPr/>
        </p:nvSpPr>
        <p:spPr>
          <a:xfrm>
            <a:off x="6773295"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B3ACF129-8489-4EAA-83CD-9E5A55587F0A}"/>
              </a:ext>
            </a:extLst>
          </p:cNvPr>
          <p:cNvSpPr/>
          <p:nvPr/>
        </p:nvSpPr>
        <p:spPr>
          <a:xfrm>
            <a:off x="6985488"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671CA66D-3C5D-4254-BCF1-E8BC8CA7AB76}"/>
              </a:ext>
            </a:extLst>
          </p:cNvPr>
          <p:cNvSpPr/>
          <p:nvPr/>
        </p:nvSpPr>
        <p:spPr>
          <a:xfrm>
            <a:off x="7197680"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316F1D9A-8B12-4F31-B4C5-DFB8DC0FF9E6}"/>
              </a:ext>
            </a:extLst>
          </p:cNvPr>
          <p:cNvSpPr/>
          <p:nvPr/>
        </p:nvSpPr>
        <p:spPr>
          <a:xfrm>
            <a:off x="7409874"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FBB08A49-2104-487B-AB9F-9BF3C6B82EF1}"/>
              </a:ext>
            </a:extLst>
          </p:cNvPr>
          <p:cNvSpPr/>
          <p:nvPr/>
        </p:nvSpPr>
        <p:spPr>
          <a:xfrm>
            <a:off x="7622066"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C6898A36-AE38-4D49-966F-C7B2F4B765C1}"/>
              </a:ext>
            </a:extLst>
          </p:cNvPr>
          <p:cNvSpPr/>
          <p:nvPr/>
        </p:nvSpPr>
        <p:spPr>
          <a:xfrm>
            <a:off x="7834257"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5E53D460-0C28-4625-8D16-801F86A4F438}"/>
              </a:ext>
            </a:extLst>
          </p:cNvPr>
          <p:cNvSpPr/>
          <p:nvPr/>
        </p:nvSpPr>
        <p:spPr>
          <a:xfrm>
            <a:off x="8046450"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a:extLst>
              <a:ext uri="{FF2B5EF4-FFF2-40B4-BE49-F238E27FC236}">
                <a16:creationId xmlns:a16="http://schemas.microsoft.com/office/drawing/2014/main" id="{CB9778AA-23E0-4A86-AA56-589346237BB2}"/>
              </a:ext>
            </a:extLst>
          </p:cNvPr>
          <p:cNvSpPr/>
          <p:nvPr/>
        </p:nvSpPr>
        <p:spPr>
          <a:xfrm>
            <a:off x="8258642"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4FB194C6-FF86-4CFD-ADE3-3EB9CDE5237D}"/>
              </a:ext>
            </a:extLst>
          </p:cNvPr>
          <p:cNvSpPr/>
          <p:nvPr/>
        </p:nvSpPr>
        <p:spPr>
          <a:xfrm>
            <a:off x="8470835"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a:extLst>
              <a:ext uri="{FF2B5EF4-FFF2-40B4-BE49-F238E27FC236}">
                <a16:creationId xmlns:a16="http://schemas.microsoft.com/office/drawing/2014/main" id="{9AA7A254-DA95-4DC3-95BA-00B1DB99840B}"/>
              </a:ext>
            </a:extLst>
          </p:cNvPr>
          <p:cNvSpPr/>
          <p:nvPr/>
        </p:nvSpPr>
        <p:spPr>
          <a:xfrm>
            <a:off x="8683028" y="4200369"/>
            <a:ext cx="212192"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テキスト ボックス 157">
            <a:extLst>
              <a:ext uri="{FF2B5EF4-FFF2-40B4-BE49-F238E27FC236}">
                <a16:creationId xmlns:a16="http://schemas.microsoft.com/office/drawing/2014/main" id="{A5D6EFE3-B9EA-4A56-B6C2-D4476727D0D7}"/>
              </a:ext>
            </a:extLst>
          </p:cNvPr>
          <p:cNvSpPr txBox="1"/>
          <p:nvPr/>
        </p:nvSpPr>
        <p:spPr>
          <a:xfrm>
            <a:off x="110603" y="3964870"/>
            <a:ext cx="1723549" cy="830997"/>
          </a:xfrm>
          <a:prstGeom prst="rect">
            <a:avLst/>
          </a:prstGeom>
          <a:noFill/>
        </p:spPr>
        <p:txBody>
          <a:bodyPr wrap="none" rtlCol="0">
            <a:spAutoFit/>
          </a:bodyPr>
          <a:lstStyle/>
          <a:p>
            <a:pPr algn="ctr"/>
            <a:r>
              <a:rPr lang="ja-JP" altLang="en-US" sz="2400" dirty="0">
                <a:solidFill>
                  <a:srgbClr val="0070C0"/>
                </a:solidFill>
              </a:rPr>
              <a:t>単精度浮動</a:t>
            </a:r>
            <a:endParaRPr lang="en-US" altLang="ja-JP" sz="2400" dirty="0">
              <a:solidFill>
                <a:srgbClr val="0070C0"/>
              </a:solidFill>
            </a:endParaRPr>
          </a:p>
          <a:p>
            <a:pPr algn="ctr"/>
            <a:r>
              <a:rPr lang="ja-JP" altLang="en-US" sz="2400" dirty="0">
                <a:solidFill>
                  <a:srgbClr val="0070C0"/>
                </a:solidFill>
              </a:rPr>
              <a:t>小数点数</a:t>
            </a:r>
          </a:p>
        </p:txBody>
      </p:sp>
      <p:sp>
        <p:nvSpPr>
          <p:cNvPr id="159" name="テキスト ボックス 158">
            <a:extLst>
              <a:ext uri="{FF2B5EF4-FFF2-40B4-BE49-F238E27FC236}">
                <a16:creationId xmlns:a16="http://schemas.microsoft.com/office/drawing/2014/main" id="{E03F8605-5FAE-44F7-BAF3-1734B202BBB5}"/>
              </a:ext>
            </a:extLst>
          </p:cNvPr>
          <p:cNvSpPr txBox="1"/>
          <p:nvPr/>
        </p:nvSpPr>
        <p:spPr>
          <a:xfrm>
            <a:off x="110602" y="5620638"/>
            <a:ext cx="1723549" cy="830997"/>
          </a:xfrm>
          <a:prstGeom prst="rect">
            <a:avLst/>
          </a:prstGeom>
          <a:noFill/>
        </p:spPr>
        <p:txBody>
          <a:bodyPr wrap="none" rtlCol="0">
            <a:spAutoFit/>
          </a:bodyPr>
          <a:lstStyle/>
          <a:p>
            <a:pPr algn="ctr"/>
            <a:r>
              <a:rPr lang="ja-JP" altLang="en-US" sz="2400" dirty="0">
                <a:solidFill>
                  <a:srgbClr val="0070C0"/>
                </a:solidFill>
              </a:rPr>
              <a:t>倍精度浮動</a:t>
            </a:r>
            <a:endParaRPr lang="en-US" altLang="ja-JP" sz="2400" dirty="0">
              <a:solidFill>
                <a:srgbClr val="0070C0"/>
              </a:solidFill>
            </a:endParaRPr>
          </a:p>
          <a:p>
            <a:pPr algn="ctr"/>
            <a:r>
              <a:rPr lang="ja-JP" altLang="en-US" sz="2400" dirty="0">
                <a:solidFill>
                  <a:srgbClr val="0070C0"/>
                </a:solidFill>
              </a:rPr>
              <a:t>小数点数</a:t>
            </a:r>
          </a:p>
        </p:txBody>
      </p:sp>
      <p:grpSp>
        <p:nvGrpSpPr>
          <p:cNvPr id="147" name="グループ化 146">
            <a:extLst>
              <a:ext uri="{FF2B5EF4-FFF2-40B4-BE49-F238E27FC236}">
                <a16:creationId xmlns:a16="http://schemas.microsoft.com/office/drawing/2014/main" id="{05497BC3-2296-47DA-8216-E5E2A4DF5D97}"/>
              </a:ext>
            </a:extLst>
          </p:cNvPr>
          <p:cNvGrpSpPr/>
          <p:nvPr/>
        </p:nvGrpSpPr>
        <p:grpSpPr>
          <a:xfrm>
            <a:off x="2117835" y="5856137"/>
            <a:ext cx="6782151" cy="360000"/>
            <a:chOff x="252000" y="5560861"/>
            <a:chExt cx="8640000" cy="360000"/>
          </a:xfrm>
        </p:grpSpPr>
        <p:sp>
          <p:nvSpPr>
            <p:cNvPr id="65" name="正方形/長方形 64">
              <a:extLst>
                <a:ext uri="{FF2B5EF4-FFF2-40B4-BE49-F238E27FC236}">
                  <a16:creationId xmlns:a16="http://schemas.microsoft.com/office/drawing/2014/main" id="{3F070627-A467-4FE0-A0A2-22FC332015A5}"/>
                </a:ext>
              </a:extLst>
            </p:cNvPr>
            <p:cNvSpPr/>
            <p:nvPr/>
          </p:nvSpPr>
          <p:spPr>
            <a:xfrm>
              <a:off x="252000" y="5560861"/>
              <a:ext cx="134984" cy="360000"/>
            </a:xfrm>
            <a:prstGeom prst="rect">
              <a:avLst/>
            </a:prstGeom>
            <a:solidFill>
              <a:srgbClr val="99CC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5664EF78-A6C2-4767-849B-ABF610FE12B8}"/>
                </a:ext>
              </a:extLst>
            </p:cNvPr>
            <p:cNvSpPr/>
            <p:nvPr/>
          </p:nvSpPr>
          <p:spPr>
            <a:xfrm>
              <a:off x="386984" y="5560861"/>
              <a:ext cx="134984"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977259A2-78AF-41A7-BB6F-D7E51B9DE6DB}"/>
                </a:ext>
              </a:extLst>
            </p:cNvPr>
            <p:cNvSpPr/>
            <p:nvPr/>
          </p:nvSpPr>
          <p:spPr>
            <a:xfrm>
              <a:off x="521967" y="5560861"/>
              <a:ext cx="134984"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a:extLst>
                <a:ext uri="{FF2B5EF4-FFF2-40B4-BE49-F238E27FC236}">
                  <a16:creationId xmlns:a16="http://schemas.microsoft.com/office/drawing/2014/main" id="{8A29B2F1-120D-4916-972D-267E18861624}"/>
                </a:ext>
              </a:extLst>
            </p:cNvPr>
            <p:cNvSpPr/>
            <p:nvPr/>
          </p:nvSpPr>
          <p:spPr>
            <a:xfrm>
              <a:off x="656951" y="5560861"/>
              <a:ext cx="134984"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33FA8727-7A28-4FB1-8E14-30D78FD36AFA}"/>
                </a:ext>
              </a:extLst>
            </p:cNvPr>
            <p:cNvSpPr/>
            <p:nvPr/>
          </p:nvSpPr>
          <p:spPr>
            <a:xfrm>
              <a:off x="791934" y="5560861"/>
              <a:ext cx="134984"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062CE140-F0E3-4B8B-B2FA-5EE0FED389A3}"/>
                </a:ext>
              </a:extLst>
            </p:cNvPr>
            <p:cNvSpPr/>
            <p:nvPr/>
          </p:nvSpPr>
          <p:spPr>
            <a:xfrm>
              <a:off x="926918" y="5560861"/>
              <a:ext cx="134984"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a:extLst>
                <a:ext uri="{FF2B5EF4-FFF2-40B4-BE49-F238E27FC236}">
                  <a16:creationId xmlns:a16="http://schemas.microsoft.com/office/drawing/2014/main" id="{64FC0549-BF0A-4D74-AC78-D7647CCB6424}"/>
                </a:ext>
              </a:extLst>
            </p:cNvPr>
            <p:cNvSpPr/>
            <p:nvPr/>
          </p:nvSpPr>
          <p:spPr>
            <a:xfrm>
              <a:off x="1061901" y="5560861"/>
              <a:ext cx="134984"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6A00490C-F948-41BC-B83A-862C5CCF7C43}"/>
                </a:ext>
              </a:extLst>
            </p:cNvPr>
            <p:cNvSpPr/>
            <p:nvPr/>
          </p:nvSpPr>
          <p:spPr>
            <a:xfrm>
              <a:off x="1196884" y="5560861"/>
              <a:ext cx="134984"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正方形/長方形 72">
              <a:extLst>
                <a:ext uri="{FF2B5EF4-FFF2-40B4-BE49-F238E27FC236}">
                  <a16:creationId xmlns:a16="http://schemas.microsoft.com/office/drawing/2014/main" id="{DC7632FF-FB9A-49D6-B4B1-1A6FCAF72A39}"/>
                </a:ext>
              </a:extLst>
            </p:cNvPr>
            <p:cNvSpPr/>
            <p:nvPr/>
          </p:nvSpPr>
          <p:spPr>
            <a:xfrm>
              <a:off x="1331868" y="5560861"/>
              <a:ext cx="134984"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75E9F5EE-3795-4C8C-9041-E9FDCC40116B}"/>
                </a:ext>
              </a:extLst>
            </p:cNvPr>
            <p:cNvSpPr/>
            <p:nvPr/>
          </p:nvSpPr>
          <p:spPr>
            <a:xfrm>
              <a:off x="1466851" y="5560861"/>
              <a:ext cx="134984"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a:extLst>
                <a:ext uri="{FF2B5EF4-FFF2-40B4-BE49-F238E27FC236}">
                  <a16:creationId xmlns:a16="http://schemas.microsoft.com/office/drawing/2014/main" id="{880880D3-5BCB-4664-935D-5342C3BD3931}"/>
                </a:ext>
              </a:extLst>
            </p:cNvPr>
            <p:cNvSpPr/>
            <p:nvPr/>
          </p:nvSpPr>
          <p:spPr>
            <a:xfrm>
              <a:off x="1601835" y="5560861"/>
              <a:ext cx="134984" cy="360000"/>
            </a:xfrm>
            <a:prstGeom prst="rect">
              <a:avLst/>
            </a:prstGeom>
            <a:solidFill>
              <a:srgbClr val="99FF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6" name="正方形/長方形 75">
              <a:extLst>
                <a:ext uri="{FF2B5EF4-FFF2-40B4-BE49-F238E27FC236}">
                  <a16:creationId xmlns:a16="http://schemas.microsoft.com/office/drawing/2014/main" id="{43B83E3D-79B7-40B7-9778-6BCA2B3FEE4B}"/>
                </a:ext>
              </a:extLst>
            </p:cNvPr>
            <p:cNvSpPr/>
            <p:nvPr/>
          </p:nvSpPr>
          <p:spPr>
            <a:xfrm>
              <a:off x="1736818"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8CCC7A25-C13C-40DC-A376-3E0DB59600BF}"/>
                </a:ext>
              </a:extLst>
            </p:cNvPr>
            <p:cNvSpPr/>
            <p:nvPr/>
          </p:nvSpPr>
          <p:spPr>
            <a:xfrm>
              <a:off x="1871802"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153A955A-011A-4BA0-8B66-48F083AB1419}"/>
                </a:ext>
              </a:extLst>
            </p:cNvPr>
            <p:cNvSpPr/>
            <p:nvPr/>
          </p:nvSpPr>
          <p:spPr>
            <a:xfrm>
              <a:off x="2006786"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id="{3FF2EF22-30B5-4821-98AB-AD4BD7E7A8F9}"/>
                </a:ext>
              </a:extLst>
            </p:cNvPr>
            <p:cNvSpPr/>
            <p:nvPr/>
          </p:nvSpPr>
          <p:spPr>
            <a:xfrm>
              <a:off x="2141769"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a:extLst>
                <a:ext uri="{FF2B5EF4-FFF2-40B4-BE49-F238E27FC236}">
                  <a16:creationId xmlns:a16="http://schemas.microsoft.com/office/drawing/2014/main" id="{753A8427-031D-4A58-94BE-D5472950D3C7}"/>
                </a:ext>
              </a:extLst>
            </p:cNvPr>
            <p:cNvSpPr/>
            <p:nvPr/>
          </p:nvSpPr>
          <p:spPr>
            <a:xfrm>
              <a:off x="2276753"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正方形/長方形 80">
              <a:extLst>
                <a:ext uri="{FF2B5EF4-FFF2-40B4-BE49-F238E27FC236}">
                  <a16:creationId xmlns:a16="http://schemas.microsoft.com/office/drawing/2014/main" id="{3D530D68-17E7-417F-9C44-65F78BDF5DD4}"/>
                </a:ext>
              </a:extLst>
            </p:cNvPr>
            <p:cNvSpPr/>
            <p:nvPr/>
          </p:nvSpPr>
          <p:spPr>
            <a:xfrm>
              <a:off x="2411736"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正方形/長方形 81">
              <a:extLst>
                <a:ext uri="{FF2B5EF4-FFF2-40B4-BE49-F238E27FC236}">
                  <a16:creationId xmlns:a16="http://schemas.microsoft.com/office/drawing/2014/main" id="{9BB97C49-1379-4094-BCD9-6FDA2AA6F956}"/>
                </a:ext>
              </a:extLst>
            </p:cNvPr>
            <p:cNvSpPr/>
            <p:nvPr/>
          </p:nvSpPr>
          <p:spPr>
            <a:xfrm>
              <a:off x="2546719"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正方形/長方形 82">
              <a:extLst>
                <a:ext uri="{FF2B5EF4-FFF2-40B4-BE49-F238E27FC236}">
                  <a16:creationId xmlns:a16="http://schemas.microsoft.com/office/drawing/2014/main" id="{FCEA7C15-3A4B-4CEF-AE1B-596F9CD9E225}"/>
                </a:ext>
              </a:extLst>
            </p:cNvPr>
            <p:cNvSpPr/>
            <p:nvPr/>
          </p:nvSpPr>
          <p:spPr>
            <a:xfrm>
              <a:off x="2681702"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a:extLst>
                <a:ext uri="{FF2B5EF4-FFF2-40B4-BE49-F238E27FC236}">
                  <a16:creationId xmlns:a16="http://schemas.microsoft.com/office/drawing/2014/main" id="{9D7E797C-719E-4F11-BAD8-F50D6BEA1CE6}"/>
                </a:ext>
              </a:extLst>
            </p:cNvPr>
            <p:cNvSpPr/>
            <p:nvPr/>
          </p:nvSpPr>
          <p:spPr>
            <a:xfrm>
              <a:off x="2816686"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正方形/長方形 84">
              <a:extLst>
                <a:ext uri="{FF2B5EF4-FFF2-40B4-BE49-F238E27FC236}">
                  <a16:creationId xmlns:a16="http://schemas.microsoft.com/office/drawing/2014/main" id="{3E6DBDAB-C25E-4C76-A731-614C50F96405}"/>
                </a:ext>
              </a:extLst>
            </p:cNvPr>
            <p:cNvSpPr/>
            <p:nvPr/>
          </p:nvSpPr>
          <p:spPr>
            <a:xfrm>
              <a:off x="2951670"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a:extLst>
                <a:ext uri="{FF2B5EF4-FFF2-40B4-BE49-F238E27FC236}">
                  <a16:creationId xmlns:a16="http://schemas.microsoft.com/office/drawing/2014/main" id="{EC70282D-31FC-4B4C-9B34-36FBEEDF98DA}"/>
                </a:ext>
              </a:extLst>
            </p:cNvPr>
            <p:cNvSpPr/>
            <p:nvPr/>
          </p:nvSpPr>
          <p:spPr>
            <a:xfrm>
              <a:off x="3086653"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DEC557F0-9C09-48F1-B29B-842C573BC61F}"/>
                </a:ext>
              </a:extLst>
            </p:cNvPr>
            <p:cNvSpPr/>
            <p:nvPr/>
          </p:nvSpPr>
          <p:spPr>
            <a:xfrm>
              <a:off x="3221637"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a:extLst>
                <a:ext uri="{FF2B5EF4-FFF2-40B4-BE49-F238E27FC236}">
                  <a16:creationId xmlns:a16="http://schemas.microsoft.com/office/drawing/2014/main" id="{7ECB866F-2613-47F7-ACE1-A29F53FF00C7}"/>
                </a:ext>
              </a:extLst>
            </p:cNvPr>
            <p:cNvSpPr/>
            <p:nvPr/>
          </p:nvSpPr>
          <p:spPr>
            <a:xfrm>
              <a:off x="3356620"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正方形/長方形 88">
              <a:extLst>
                <a:ext uri="{FF2B5EF4-FFF2-40B4-BE49-F238E27FC236}">
                  <a16:creationId xmlns:a16="http://schemas.microsoft.com/office/drawing/2014/main" id="{D9B81133-800A-43F1-8BC1-97BCD3955592}"/>
                </a:ext>
              </a:extLst>
            </p:cNvPr>
            <p:cNvSpPr/>
            <p:nvPr/>
          </p:nvSpPr>
          <p:spPr>
            <a:xfrm>
              <a:off x="3491604"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正方形/長方形 89">
              <a:extLst>
                <a:ext uri="{FF2B5EF4-FFF2-40B4-BE49-F238E27FC236}">
                  <a16:creationId xmlns:a16="http://schemas.microsoft.com/office/drawing/2014/main" id="{E3CBA7CE-5E56-4662-9B1C-2F1F8BC91E47}"/>
                </a:ext>
              </a:extLst>
            </p:cNvPr>
            <p:cNvSpPr/>
            <p:nvPr/>
          </p:nvSpPr>
          <p:spPr>
            <a:xfrm>
              <a:off x="3626587"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a:extLst>
                <a:ext uri="{FF2B5EF4-FFF2-40B4-BE49-F238E27FC236}">
                  <a16:creationId xmlns:a16="http://schemas.microsoft.com/office/drawing/2014/main" id="{85580E27-E0D2-4E19-8194-532EE779D6FD}"/>
                </a:ext>
              </a:extLst>
            </p:cNvPr>
            <p:cNvSpPr/>
            <p:nvPr/>
          </p:nvSpPr>
          <p:spPr>
            <a:xfrm>
              <a:off x="3761571"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a:extLst>
                <a:ext uri="{FF2B5EF4-FFF2-40B4-BE49-F238E27FC236}">
                  <a16:creationId xmlns:a16="http://schemas.microsoft.com/office/drawing/2014/main" id="{9F0A2822-490F-43D0-B7EB-DBA3E6A80B3B}"/>
                </a:ext>
              </a:extLst>
            </p:cNvPr>
            <p:cNvSpPr/>
            <p:nvPr/>
          </p:nvSpPr>
          <p:spPr>
            <a:xfrm>
              <a:off x="3896554"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正方形/長方形 92">
              <a:extLst>
                <a:ext uri="{FF2B5EF4-FFF2-40B4-BE49-F238E27FC236}">
                  <a16:creationId xmlns:a16="http://schemas.microsoft.com/office/drawing/2014/main" id="{9B184F53-B5E6-4DC2-A98F-7E099EFF3161}"/>
                </a:ext>
              </a:extLst>
            </p:cNvPr>
            <p:cNvSpPr/>
            <p:nvPr/>
          </p:nvSpPr>
          <p:spPr>
            <a:xfrm>
              <a:off x="4031537"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正方形/長方形 93">
              <a:extLst>
                <a:ext uri="{FF2B5EF4-FFF2-40B4-BE49-F238E27FC236}">
                  <a16:creationId xmlns:a16="http://schemas.microsoft.com/office/drawing/2014/main" id="{FD606BDB-2F3A-4F70-A02F-5D3D57E470AA}"/>
                </a:ext>
              </a:extLst>
            </p:cNvPr>
            <p:cNvSpPr/>
            <p:nvPr/>
          </p:nvSpPr>
          <p:spPr>
            <a:xfrm>
              <a:off x="4166521"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正方形/長方形 94">
              <a:extLst>
                <a:ext uri="{FF2B5EF4-FFF2-40B4-BE49-F238E27FC236}">
                  <a16:creationId xmlns:a16="http://schemas.microsoft.com/office/drawing/2014/main" id="{67E05652-E859-486A-B757-F4E0706AD928}"/>
                </a:ext>
              </a:extLst>
            </p:cNvPr>
            <p:cNvSpPr/>
            <p:nvPr/>
          </p:nvSpPr>
          <p:spPr>
            <a:xfrm>
              <a:off x="4301504"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正方形/長方形 95">
              <a:extLst>
                <a:ext uri="{FF2B5EF4-FFF2-40B4-BE49-F238E27FC236}">
                  <a16:creationId xmlns:a16="http://schemas.microsoft.com/office/drawing/2014/main" id="{AA92DCAF-01E6-41BF-8895-5942FC3522D5}"/>
                </a:ext>
              </a:extLst>
            </p:cNvPr>
            <p:cNvSpPr/>
            <p:nvPr/>
          </p:nvSpPr>
          <p:spPr>
            <a:xfrm>
              <a:off x="4436488"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a:extLst>
                <a:ext uri="{FF2B5EF4-FFF2-40B4-BE49-F238E27FC236}">
                  <a16:creationId xmlns:a16="http://schemas.microsoft.com/office/drawing/2014/main" id="{1078610A-CDD7-4DC0-819E-A3D6C5366AE2}"/>
                </a:ext>
              </a:extLst>
            </p:cNvPr>
            <p:cNvSpPr/>
            <p:nvPr/>
          </p:nvSpPr>
          <p:spPr>
            <a:xfrm>
              <a:off x="4572528"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a:extLst>
                <a:ext uri="{FF2B5EF4-FFF2-40B4-BE49-F238E27FC236}">
                  <a16:creationId xmlns:a16="http://schemas.microsoft.com/office/drawing/2014/main" id="{4BDCBA0C-54D9-42F3-AE78-BA516CD23FE3}"/>
                </a:ext>
              </a:extLst>
            </p:cNvPr>
            <p:cNvSpPr/>
            <p:nvPr/>
          </p:nvSpPr>
          <p:spPr>
            <a:xfrm>
              <a:off x="4707512"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正方形/長方形 98">
              <a:extLst>
                <a:ext uri="{FF2B5EF4-FFF2-40B4-BE49-F238E27FC236}">
                  <a16:creationId xmlns:a16="http://schemas.microsoft.com/office/drawing/2014/main" id="{9142AAB1-7547-4104-B32B-C00CEB68C114}"/>
                </a:ext>
              </a:extLst>
            </p:cNvPr>
            <p:cNvSpPr/>
            <p:nvPr/>
          </p:nvSpPr>
          <p:spPr>
            <a:xfrm>
              <a:off x="4842496"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正方形/長方形 99">
              <a:extLst>
                <a:ext uri="{FF2B5EF4-FFF2-40B4-BE49-F238E27FC236}">
                  <a16:creationId xmlns:a16="http://schemas.microsoft.com/office/drawing/2014/main" id="{9AB60418-A575-40C0-B1C6-1F4EE711824A}"/>
                </a:ext>
              </a:extLst>
            </p:cNvPr>
            <p:cNvSpPr/>
            <p:nvPr/>
          </p:nvSpPr>
          <p:spPr>
            <a:xfrm>
              <a:off x="4977479"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正方形/長方形 100">
              <a:extLst>
                <a:ext uri="{FF2B5EF4-FFF2-40B4-BE49-F238E27FC236}">
                  <a16:creationId xmlns:a16="http://schemas.microsoft.com/office/drawing/2014/main" id="{91E4A223-CA82-40EF-8C03-DB7673386CAB}"/>
                </a:ext>
              </a:extLst>
            </p:cNvPr>
            <p:cNvSpPr/>
            <p:nvPr/>
          </p:nvSpPr>
          <p:spPr>
            <a:xfrm>
              <a:off x="5112463"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正方形/長方形 101">
              <a:extLst>
                <a:ext uri="{FF2B5EF4-FFF2-40B4-BE49-F238E27FC236}">
                  <a16:creationId xmlns:a16="http://schemas.microsoft.com/office/drawing/2014/main" id="{F83E7ECA-BFFC-4579-954D-C289150F2735}"/>
                </a:ext>
              </a:extLst>
            </p:cNvPr>
            <p:cNvSpPr/>
            <p:nvPr/>
          </p:nvSpPr>
          <p:spPr>
            <a:xfrm>
              <a:off x="5247446"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a:extLst>
                <a:ext uri="{FF2B5EF4-FFF2-40B4-BE49-F238E27FC236}">
                  <a16:creationId xmlns:a16="http://schemas.microsoft.com/office/drawing/2014/main" id="{B9EC1CCE-9404-4313-893D-90D88FEFD342}"/>
                </a:ext>
              </a:extLst>
            </p:cNvPr>
            <p:cNvSpPr/>
            <p:nvPr/>
          </p:nvSpPr>
          <p:spPr>
            <a:xfrm>
              <a:off x="5382429"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正方形/長方形 103">
              <a:extLst>
                <a:ext uri="{FF2B5EF4-FFF2-40B4-BE49-F238E27FC236}">
                  <a16:creationId xmlns:a16="http://schemas.microsoft.com/office/drawing/2014/main" id="{2D857F24-EA41-449D-906A-25E52EAFA748}"/>
                </a:ext>
              </a:extLst>
            </p:cNvPr>
            <p:cNvSpPr/>
            <p:nvPr/>
          </p:nvSpPr>
          <p:spPr>
            <a:xfrm>
              <a:off x="5517413"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正方形/長方形 104">
              <a:extLst>
                <a:ext uri="{FF2B5EF4-FFF2-40B4-BE49-F238E27FC236}">
                  <a16:creationId xmlns:a16="http://schemas.microsoft.com/office/drawing/2014/main" id="{8EC25488-6002-44DA-A071-413B7DB0D7B2}"/>
                </a:ext>
              </a:extLst>
            </p:cNvPr>
            <p:cNvSpPr/>
            <p:nvPr/>
          </p:nvSpPr>
          <p:spPr>
            <a:xfrm>
              <a:off x="5652396"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正方形/長方形 105">
              <a:extLst>
                <a:ext uri="{FF2B5EF4-FFF2-40B4-BE49-F238E27FC236}">
                  <a16:creationId xmlns:a16="http://schemas.microsoft.com/office/drawing/2014/main" id="{ACB09DF3-E62C-4C15-AF57-5C93DCB3AEB5}"/>
                </a:ext>
              </a:extLst>
            </p:cNvPr>
            <p:cNvSpPr/>
            <p:nvPr/>
          </p:nvSpPr>
          <p:spPr>
            <a:xfrm>
              <a:off x="5787380"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正方形/長方形 106">
              <a:extLst>
                <a:ext uri="{FF2B5EF4-FFF2-40B4-BE49-F238E27FC236}">
                  <a16:creationId xmlns:a16="http://schemas.microsoft.com/office/drawing/2014/main" id="{1646976A-970A-487D-8EFE-5D276AAA8AB1}"/>
                </a:ext>
              </a:extLst>
            </p:cNvPr>
            <p:cNvSpPr/>
            <p:nvPr/>
          </p:nvSpPr>
          <p:spPr>
            <a:xfrm>
              <a:off x="5922363"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正方形/長方形 107">
              <a:extLst>
                <a:ext uri="{FF2B5EF4-FFF2-40B4-BE49-F238E27FC236}">
                  <a16:creationId xmlns:a16="http://schemas.microsoft.com/office/drawing/2014/main" id="{70CC1CA2-4460-4165-B7E0-889CB56C6BE6}"/>
                </a:ext>
              </a:extLst>
            </p:cNvPr>
            <p:cNvSpPr/>
            <p:nvPr/>
          </p:nvSpPr>
          <p:spPr>
            <a:xfrm>
              <a:off x="6057347"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正方形/長方形 108">
              <a:extLst>
                <a:ext uri="{FF2B5EF4-FFF2-40B4-BE49-F238E27FC236}">
                  <a16:creationId xmlns:a16="http://schemas.microsoft.com/office/drawing/2014/main" id="{94BB0EE8-5348-4716-BE20-F58FA0AF46D9}"/>
                </a:ext>
              </a:extLst>
            </p:cNvPr>
            <p:cNvSpPr/>
            <p:nvPr/>
          </p:nvSpPr>
          <p:spPr>
            <a:xfrm>
              <a:off x="6192330"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正方形/長方形 109">
              <a:extLst>
                <a:ext uri="{FF2B5EF4-FFF2-40B4-BE49-F238E27FC236}">
                  <a16:creationId xmlns:a16="http://schemas.microsoft.com/office/drawing/2014/main" id="{AE944639-D813-497C-AE02-A7C75EEFAD17}"/>
                </a:ext>
              </a:extLst>
            </p:cNvPr>
            <p:cNvSpPr/>
            <p:nvPr/>
          </p:nvSpPr>
          <p:spPr>
            <a:xfrm>
              <a:off x="6327314"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正方形/長方形 110">
              <a:extLst>
                <a:ext uri="{FF2B5EF4-FFF2-40B4-BE49-F238E27FC236}">
                  <a16:creationId xmlns:a16="http://schemas.microsoft.com/office/drawing/2014/main" id="{F759776E-71D9-40DE-946F-69725843C0A0}"/>
                </a:ext>
              </a:extLst>
            </p:cNvPr>
            <p:cNvSpPr/>
            <p:nvPr/>
          </p:nvSpPr>
          <p:spPr>
            <a:xfrm>
              <a:off x="6462298"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正方形/長方形 111">
              <a:extLst>
                <a:ext uri="{FF2B5EF4-FFF2-40B4-BE49-F238E27FC236}">
                  <a16:creationId xmlns:a16="http://schemas.microsoft.com/office/drawing/2014/main" id="{F93414A4-A297-44F7-BDA5-D10116C5B917}"/>
                </a:ext>
              </a:extLst>
            </p:cNvPr>
            <p:cNvSpPr/>
            <p:nvPr/>
          </p:nvSpPr>
          <p:spPr>
            <a:xfrm>
              <a:off x="6597281"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正方形/長方形 112">
              <a:extLst>
                <a:ext uri="{FF2B5EF4-FFF2-40B4-BE49-F238E27FC236}">
                  <a16:creationId xmlns:a16="http://schemas.microsoft.com/office/drawing/2014/main" id="{A94BE819-A707-40DE-AE42-E412FA670F59}"/>
                </a:ext>
              </a:extLst>
            </p:cNvPr>
            <p:cNvSpPr/>
            <p:nvPr/>
          </p:nvSpPr>
          <p:spPr>
            <a:xfrm>
              <a:off x="6732265"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正方形/長方形 113">
              <a:extLst>
                <a:ext uri="{FF2B5EF4-FFF2-40B4-BE49-F238E27FC236}">
                  <a16:creationId xmlns:a16="http://schemas.microsoft.com/office/drawing/2014/main" id="{3893C809-5276-4DD9-966B-A28E4885A34D}"/>
                </a:ext>
              </a:extLst>
            </p:cNvPr>
            <p:cNvSpPr/>
            <p:nvPr/>
          </p:nvSpPr>
          <p:spPr>
            <a:xfrm>
              <a:off x="6867247"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正方形/長方形 114">
              <a:extLst>
                <a:ext uri="{FF2B5EF4-FFF2-40B4-BE49-F238E27FC236}">
                  <a16:creationId xmlns:a16="http://schemas.microsoft.com/office/drawing/2014/main" id="{5EF0C1F3-E3DE-4702-9BC0-D024AC7AE19C}"/>
                </a:ext>
              </a:extLst>
            </p:cNvPr>
            <p:cNvSpPr/>
            <p:nvPr/>
          </p:nvSpPr>
          <p:spPr>
            <a:xfrm>
              <a:off x="7002231"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正方形/長方形 115">
              <a:extLst>
                <a:ext uri="{FF2B5EF4-FFF2-40B4-BE49-F238E27FC236}">
                  <a16:creationId xmlns:a16="http://schemas.microsoft.com/office/drawing/2014/main" id="{E2059A75-40D7-442F-8607-93748F66D924}"/>
                </a:ext>
              </a:extLst>
            </p:cNvPr>
            <p:cNvSpPr/>
            <p:nvPr/>
          </p:nvSpPr>
          <p:spPr>
            <a:xfrm>
              <a:off x="7137214"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正方形/長方形 116">
              <a:extLst>
                <a:ext uri="{FF2B5EF4-FFF2-40B4-BE49-F238E27FC236}">
                  <a16:creationId xmlns:a16="http://schemas.microsoft.com/office/drawing/2014/main" id="{34BC4FFC-D067-4DD1-8200-D6939F7B2DEC}"/>
                </a:ext>
              </a:extLst>
            </p:cNvPr>
            <p:cNvSpPr/>
            <p:nvPr/>
          </p:nvSpPr>
          <p:spPr>
            <a:xfrm>
              <a:off x="7272198"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正方形/長方形 117">
              <a:extLst>
                <a:ext uri="{FF2B5EF4-FFF2-40B4-BE49-F238E27FC236}">
                  <a16:creationId xmlns:a16="http://schemas.microsoft.com/office/drawing/2014/main" id="{15A28A06-4D02-4E00-850B-B641BF98003E}"/>
                </a:ext>
              </a:extLst>
            </p:cNvPr>
            <p:cNvSpPr/>
            <p:nvPr/>
          </p:nvSpPr>
          <p:spPr>
            <a:xfrm>
              <a:off x="7407182"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正方形/長方形 118">
              <a:extLst>
                <a:ext uri="{FF2B5EF4-FFF2-40B4-BE49-F238E27FC236}">
                  <a16:creationId xmlns:a16="http://schemas.microsoft.com/office/drawing/2014/main" id="{CC7FB099-7FCF-4686-B2B2-C9EE6B325A5D}"/>
                </a:ext>
              </a:extLst>
            </p:cNvPr>
            <p:cNvSpPr/>
            <p:nvPr/>
          </p:nvSpPr>
          <p:spPr>
            <a:xfrm>
              <a:off x="7542165"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正方形/長方形 119">
              <a:extLst>
                <a:ext uri="{FF2B5EF4-FFF2-40B4-BE49-F238E27FC236}">
                  <a16:creationId xmlns:a16="http://schemas.microsoft.com/office/drawing/2014/main" id="{59280808-951A-4C10-A866-62C200BE7E1E}"/>
                </a:ext>
              </a:extLst>
            </p:cNvPr>
            <p:cNvSpPr/>
            <p:nvPr/>
          </p:nvSpPr>
          <p:spPr>
            <a:xfrm>
              <a:off x="7677149"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正方形/長方形 120">
              <a:extLst>
                <a:ext uri="{FF2B5EF4-FFF2-40B4-BE49-F238E27FC236}">
                  <a16:creationId xmlns:a16="http://schemas.microsoft.com/office/drawing/2014/main" id="{2D600B52-7AC1-417D-A669-E87568969EFF}"/>
                </a:ext>
              </a:extLst>
            </p:cNvPr>
            <p:cNvSpPr/>
            <p:nvPr/>
          </p:nvSpPr>
          <p:spPr>
            <a:xfrm>
              <a:off x="7812132"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正方形/長方形 121">
              <a:extLst>
                <a:ext uri="{FF2B5EF4-FFF2-40B4-BE49-F238E27FC236}">
                  <a16:creationId xmlns:a16="http://schemas.microsoft.com/office/drawing/2014/main" id="{49360B4D-3F7D-4E74-BA3D-6F080A1C2470}"/>
                </a:ext>
              </a:extLst>
            </p:cNvPr>
            <p:cNvSpPr/>
            <p:nvPr/>
          </p:nvSpPr>
          <p:spPr>
            <a:xfrm>
              <a:off x="7947116"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正方形/長方形 122">
              <a:extLst>
                <a:ext uri="{FF2B5EF4-FFF2-40B4-BE49-F238E27FC236}">
                  <a16:creationId xmlns:a16="http://schemas.microsoft.com/office/drawing/2014/main" id="{914901E7-3046-4BC6-B0FD-20CF7B8E5A27}"/>
                </a:ext>
              </a:extLst>
            </p:cNvPr>
            <p:cNvSpPr/>
            <p:nvPr/>
          </p:nvSpPr>
          <p:spPr>
            <a:xfrm>
              <a:off x="8082099"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正方形/長方形 123">
              <a:extLst>
                <a:ext uri="{FF2B5EF4-FFF2-40B4-BE49-F238E27FC236}">
                  <a16:creationId xmlns:a16="http://schemas.microsoft.com/office/drawing/2014/main" id="{38B14823-3C9F-4D44-B6CD-D360552DDB70}"/>
                </a:ext>
              </a:extLst>
            </p:cNvPr>
            <p:cNvSpPr/>
            <p:nvPr/>
          </p:nvSpPr>
          <p:spPr>
            <a:xfrm>
              <a:off x="8217082"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正方形/長方形 124">
              <a:extLst>
                <a:ext uri="{FF2B5EF4-FFF2-40B4-BE49-F238E27FC236}">
                  <a16:creationId xmlns:a16="http://schemas.microsoft.com/office/drawing/2014/main" id="{C6F47471-B696-4082-ACFC-29D931F4ECD2}"/>
                </a:ext>
              </a:extLst>
            </p:cNvPr>
            <p:cNvSpPr/>
            <p:nvPr/>
          </p:nvSpPr>
          <p:spPr>
            <a:xfrm>
              <a:off x="8352066"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正方形/長方形 125">
              <a:extLst>
                <a:ext uri="{FF2B5EF4-FFF2-40B4-BE49-F238E27FC236}">
                  <a16:creationId xmlns:a16="http://schemas.microsoft.com/office/drawing/2014/main" id="{61FE8951-A04B-45F0-91DA-E016B4596EC1}"/>
                </a:ext>
              </a:extLst>
            </p:cNvPr>
            <p:cNvSpPr/>
            <p:nvPr/>
          </p:nvSpPr>
          <p:spPr>
            <a:xfrm>
              <a:off x="8487049"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正方形/長方形 126">
              <a:extLst>
                <a:ext uri="{FF2B5EF4-FFF2-40B4-BE49-F238E27FC236}">
                  <a16:creationId xmlns:a16="http://schemas.microsoft.com/office/drawing/2014/main" id="{42AA827B-B921-4276-A604-BEBEC41A975B}"/>
                </a:ext>
              </a:extLst>
            </p:cNvPr>
            <p:cNvSpPr/>
            <p:nvPr/>
          </p:nvSpPr>
          <p:spPr>
            <a:xfrm>
              <a:off x="8622033"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正方形/長方形 127">
              <a:extLst>
                <a:ext uri="{FF2B5EF4-FFF2-40B4-BE49-F238E27FC236}">
                  <a16:creationId xmlns:a16="http://schemas.microsoft.com/office/drawing/2014/main" id="{CF222C80-7E15-488B-AED1-395C8155CB3B}"/>
                </a:ext>
              </a:extLst>
            </p:cNvPr>
            <p:cNvSpPr/>
            <p:nvPr/>
          </p:nvSpPr>
          <p:spPr>
            <a:xfrm>
              <a:off x="8757016" y="5560861"/>
              <a:ext cx="134984" cy="360000"/>
            </a:xfrm>
            <a:prstGeom prst="rect">
              <a:avLst/>
            </a:prstGeom>
            <a:solidFill>
              <a:srgbClr val="FF9999"/>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0" name="テキスト ボックス 149">
            <a:extLst>
              <a:ext uri="{FF2B5EF4-FFF2-40B4-BE49-F238E27FC236}">
                <a16:creationId xmlns:a16="http://schemas.microsoft.com/office/drawing/2014/main" id="{E2F5B8DC-1E92-4E10-BF11-7B219981A2BB}"/>
              </a:ext>
            </a:extLst>
          </p:cNvPr>
          <p:cNvSpPr txBox="1"/>
          <p:nvPr/>
        </p:nvSpPr>
        <p:spPr>
          <a:xfrm>
            <a:off x="2215152" y="5339262"/>
            <a:ext cx="1059582" cy="369332"/>
          </a:xfrm>
          <a:prstGeom prst="rect">
            <a:avLst/>
          </a:prstGeom>
          <a:noFill/>
        </p:spPr>
        <p:txBody>
          <a:bodyPr wrap="square" rtlCol="0">
            <a:spAutoFit/>
          </a:bodyPr>
          <a:lstStyle/>
          <a:p>
            <a:pPr algn="ctr"/>
            <a:r>
              <a:rPr lang="en-US" altLang="ja-JP" dirty="0">
                <a:solidFill>
                  <a:srgbClr val="00B050"/>
                </a:solidFill>
              </a:rPr>
              <a:t>10</a:t>
            </a:r>
            <a:r>
              <a:rPr kumimoji="1" lang="en-US" altLang="ja-JP" dirty="0">
                <a:solidFill>
                  <a:srgbClr val="00B050"/>
                </a:solidFill>
              </a:rPr>
              <a:t>bit</a:t>
            </a:r>
            <a:endParaRPr kumimoji="1" lang="ja-JP" altLang="en-US" dirty="0">
              <a:solidFill>
                <a:srgbClr val="00B050"/>
              </a:solidFill>
            </a:endParaRPr>
          </a:p>
        </p:txBody>
      </p:sp>
      <p:sp>
        <p:nvSpPr>
          <p:cNvPr id="151" name="テキスト ボックス 150">
            <a:extLst>
              <a:ext uri="{FF2B5EF4-FFF2-40B4-BE49-F238E27FC236}">
                <a16:creationId xmlns:a16="http://schemas.microsoft.com/office/drawing/2014/main" id="{DD394D6F-89F1-43B5-9394-A4D8A704F2F2}"/>
              </a:ext>
            </a:extLst>
          </p:cNvPr>
          <p:cNvSpPr txBox="1"/>
          <p:nvPr/>
        </p:nvSpPr>
        <p:spPr>
          <a:xfrm>
            <a:off x="5675612" y="5353115"/>
            <a:ext cx="821908" cy="369332"/>
          </a:xfrm>
          <a:prstGeom prst="rect">
            <a:avLst/>
          </a:prstGeom>
          <a:noFill/>
        </p:spPr>
        <p:txBody>
          <a:bodyPr wrap="square" rtlCol="0">
            <a:spAutoFit/>
          </a:bodyPr>
          <a:lstStyle/>
          <a:p>
            <a:pPr algn="ctr"/>
            <a:r>
              <a:rPr kumimoji="1" lang="en-US" altLang="ja-JP" dirty="0">
                <a:solidFill>
                  <a:srgbClr val="FF3399"/>
                </a:solidFill>
              </a:rPr>
              <a:t>53bit</a:t>
            </a:r>
            <a:endParaRPr kumimoji="1" lang="ja-JP" altLang="en-US" dirty="0">
              <a:solidFill>
                <a:srgbClr val="FF3399"/>
              </a:solidFill>
            </a:endParaRPr>
          </a:p>
        </p:txBody>
      </p:sp>
      <p:cxnSp>
        <p:nvCxnSpPr>
          <p:cNvPr id="4" name="直線矢印コネクタ 3">
            <a:extLst>
              <a:ext uri="{FF2B5EF4-FFF2-40B4-BE49-F238E27FC236}">
                <a16:creationId xmlns:a16="http://schemas.microsoft.com/office/drawing/2014/main" id="{F4586B54-7402-4E93-BA8F-722BCA882060}"/>
              </a:ext>
            </a:extLst>
          </p:cNvPr>
          <p:cNvCxnSpPr>
            <a:cxnSpLocks/>
          </p:cNvCxnSpPr>
          <p:nvPr/>
        </p:nvCxnSpPr>
        <p:spPr>
          <a:xfrm>
            <a:off x="2223794" y="5722447"/>
            <a:ext cx="1059582" cy="0"/>
          </a:xfrm>
          <a:prstGeom prst="straightConnector1">
            <a:avLst/>
          </a:prstGeom>
          <a:ln w="25400">
            <a:solidFill>
              <a:srgbClr val="00B05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140" name="直線矢印コネクタ 139">
            <a:extLst>
              <a:ext uri="{FF2B5EF4-FFF2-40B4-BE49-F238E27FC236}">
                <a16:creationId xmlns:a16="http://schemas.microsoft.com/office/drawing/2014/main" id="{7264247A-3CE2-43B8-93E8-3D1B306C5FA1}"/>
              </a:ext>
            </a:extLst>
          </p:cNvPr>
          <p:cNvCxnSpPr>
            <a:cxnSpLocks/>
          </p:cNvCxnSpPr>
          <p:nvPr/>
        </p:nvCxnSpPr>
        <p:spPr>
          <a:xfrm>
            <a:off x="3272808" y="5722447"/>
            <a:ext cx="5634233" cy="0"/>
          </a:xfrm>
          <a:prstGeom prst="straightConnector1">
            <a:avLst/>
          </a:prstGeom>
          <a:ln w="25400">
            <a:solidFill>
              <a:srgbClr val="FF3399"/>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pic>
        <p:nvPicPr>
          <p:cNvPr id="146" name="図 145">
            <a:extLst>
              <a:ext uri="{FF2B5EF4-FFF2-40B4-BE49-F238E27FC236}">
                <a16:creationId xmlns:a16="http://schemas.microsoft.com/office/drawing/2014/main" id="{74F86436-71FB-45EF-B3E5-AB5A1FAF4C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8489" y="33746"/>
            <a:ext cx="1227411" cy="429442"/>
          </a:xfrm>
          <a:prstGeom prst="rect">
            <a:avLst/>
          </a:prstGeom>
        </p:spPr>
      </p:pic>
      <p:sp>
        <p:nvSpPr>
          <p:cNvPr id="153" name="テキスト ボックス 152">
            <a:extLst>
              <a:ext uri="{FF2B5EF4-FFF2-40B4-BE49-F238E27FC236}">
                <a16:creationId xmlns:a16="http://schemas.microsoft.com/office/drawing/2014/main" id="{70FE9CB4-E415-4951-B811-D3EDCEC3F25E}"/>
              </a:ext>
            </a:extLst>
          </p:cNvPr>
          <p:cNvSpPr txBox="1"/>
          <p:nvPr/>
        </p:nvSpPr>
        <p:spPr>
          <a:xfrm>
            <a:off x="2647626" y="3703809"/>
            <a:ext cx="1059582" cy="369332"/>
          </a:xfrm>
          <a:prstGeom prst="rect">
            <a:avLst/>
          </a:prstGeom>
          <a:noFill/>
        </p:spPr>
        <p:txBody>
          <a:bodyPr wrap="square" rtlCol="0">
            <a:spAutoFit/>
          </a:bodyPr>
          <a:lstStyle/>
          <a:p>
            <a:pPr algn="ctr"/>
            <a:r>
              <a:rPr kumimoji="1" lang="en-US" altLang="ja-JP" dirty="0">
                <a:solidFill>
                  <a:srgbClr val="00B050"/>
                </a:solidFill>
              </a:rPr>
              <a:t>8bit</a:t>
            </a:r>
            <a:endParaRPr kumimoji="1" lang="ja-JP" altLang="en-US" dirty="0">
              <a:solidFill>
                <a:srgbClr val="00B050"/>
              </a:solidFill>
            </a:endParaRPr>
          </a:p>
        </p:txBody>
      </p:sp>
      <p:sp>
        <p:nvSpPr>
          <p:cNvPr id="160" name="テキスト ボックス 159">
            <a:extLst>
              <a:ext uri="{FF2B5EF4-FFF2-40B4-BE49-F238E27FC236}">
                <a16:creationId xmlns:a16="http://schemas.microsoft.com/office/drawing/2014/main" id="{9CC5CE39-1BE8-4822-BC33-C4186EC99269}"/>
              </a:ext>
            </a:extLst>
          </p:cNvPr>
          <p:cNvSpPr txBox="1"/>
          <p:nvPr/>
        </p:nvSpPr>
        <p:spPr>
          <a:xfrm>
            <a:off x="6071282" y="3709823"/>
            <a:ext cx="821908" cy="369332"/>
          </a:xfrm>
          <a:prstGeom prst="rect">
            <a:avLst/>
          </a:prstGeom>
          <a:noFill/>
        </p:spPr>
        <p:txBody>
          <a:bodyPr wrap="square" rtlCol="0">
            <a:spAutoFit/>
          </a:bodyPr>
          <a:lstStyle/>
          <a:p>
            <a:pPr algn="ctr"/>
            <a:r>
              <a:rPr kumimoji="1" lang="en-US" altLang="ja-JP" dirty="0">
                <a:solidFill>
                  <a:srgbClr val="FF3399"/>
                </a:solidFill>
              </a:rPr>
              <a:t>32bit</a:t>
            </a:r>
            <a:endParaRPr kumimoji="1" lang="ja-JP" altLang="en-US" dirty="0">
              <a:solidFill>
                <a:srgbClr val="FF3399"/>
              </a:solidFill>
            </a:endParaRPr>
          </a:p>
        </p:txBody>
      </p:sp>
      <p:cxnSp>
        <p:nvCxnSpPr>
          <p:cNvPr id="161" name="直線矢印コネクタ 160">
            <a:extLst>
              <a:ext uri="{FF2B5EF4-FFF2-40B4-BE49-F238E27FC236}">
                <a16:creationId xmlns:a16="http://schemas.microsoft.com/office/drawing/2014/main" id="{AF5CCD41-FAD1-46C1-8DDD-1EC31BBEE1E7}"/>
              </a:ext>
            </a:extLst>
          </p:cNvPr>
          <p:cNvCxnSpPr>
            <a:cxnSpLocks/>
          </p:cNvCxnSpPr>
          <p:nvPr/>
        </p:nvCxnSpPr>
        <p:spPr>
          <a:xfrm>
            <a:off x="2329752" y="4071689"/>
            <a:ext cx="1697540" cy="0"/>
          </a:xfrm>
          <a:prstGeom prst="straightConnector1">
            <a:avLst/>
          </a:prstGeom>
          <a:ln w="25400">
            <a:solidFill>
              <a:srgbClr val="00B05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162" name="直線矢印コネクタ 161">
            <a:extLst>
              <a:ext uri="{FF2B5EF4-FFF2-40B4-BE49-F238E27FC236}">
                <a16:creationId xmlns:a16="http://schemas.microsoft.com/office/drawing/2014/main" id="{AC54A21B-3A85-4709-A116-308091F08BDD}"/>
              </a:ext>
            </a:extLst>
          </p:cNvPr>
          <p:cNvCxnSpPr>
            <a:cxnSpLocks/>
          </p:cNvCxnSpPr>
          <p:nvPr/>
        </p:nvCxnSpPr>
        <p:spPr>
          <a:xfrm>
            <a:off x="4014793" y="4073323"/>
            <a:ext cx="4892248" cy="0"/>
          </a:xfrm>
          <a:prstGeom prst="straightConnector1">
            <a:avLst/>
          </a:prstGeom>
          <a:ln w="25400">
            <a:solidFill>
              <a:srgbClr val="FF3399"/>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63" name="テキスト ボックス 162">
            <a:extLst>
              <a:ext uri="{FF2B5EF4-FFF2-40B4-BE49-F238E27FC236}">
                <a16:creationId xmlns:a16="http://schemas.microsoft.com/office/drawing/2014/main" id="{F7890AAE-B37D-42F1-A1FD-EE0BAF96B723}"/>
              </a:ext>
            </a:extLst>
          </p:cNvPr>
          <p:cNvSpPr txBox="1"/>
          <p:nvPr/>
        </p:nvSpPr>
        <p:spPr>
          <a:xfrm>
            <a:off x="1615711" y="5346189"/>
            <a:ext cx="676122" cy="369332"/>
          </a:xfrm>
          <a:prstGeom prst="rect">
            <a:avLst/>
          </a:prstGeom>
          <a:noFill/>
        </p:spPr>
        <p:txBody>
          <a:bodyPr wrap="square" rtlCol="0">
            <a:spAutoFit/>
          </a:bodyPr>
          <a:lstStyle/>
          <a:p>
            <a:pPr algn="ctr"/>
            <a:r>
              <a:rPr lang="en-US" altLang="ja-JP" dirty="0">
                <a:solidFill>
                  <a:srgbClr val="0070C0"/>
                </a:solidFill>
              </a:rPr>
              <a:t>1</a:t>
            </a:r>
            <a:r>
              <a:rPr kumimoji="1" lang="en-US" altLang="ja-JP" dirty="0">
                <a:solidFill>
                  <a:srgbClr val="0070C0"/>
                </a:solidFill>
              </a:rPr>
              <a:t>bit</a:t>
            </a:r>
            <a:endParaRPr kumimoji="1" lang="ja-JP" altLang="en-US" dirty="0">
              <a:solidFill>
                <a:srgbClr val="0070C0"/>
              </a:solidFill>
            </a:endParaRPr>
          </a:p>
        </p:txBody>
      </p:sp>
      <p:sp>
        <p:nvSpPr>
          <p:cNvPr id="167" name="テキスト ボックス 166">
            <a:extLst>
              <a:ext uri="{FF2B5EF4-FFF2-40B4-BE49-F238E27FC236}">
                <a16:creationId xmlns:a16="http://schemas.microsoft.com/office/drawing/2014/main" id="{BB559093-AB62-49A8-9A2E-5AFE7184CC6B}"/>
              </a:ext>
            </a:extLst>
          </p:cNvPr>
          <p:cNvSpPr txBox="1"/>
          <p:nvPr/>
        </p:nvSpPr>
        <p:spPr>
          <a:xfrm>
            <a:off x="1615711" y="3714928"/>
            <a:ext cx="676122" cy="369332"/>
          </a:xfrm>
          <a:prstGeom prst="rect">
            <a:avLst/>
          </a:prstGeom>
          <a:noFill/>
        </p:spPr>
        <p:txBody>
          <a:bodyPr wrap="square" rtlCol="0">
            <a:spAutoFit/>
          </a:bodyPr>
          <a:lstStyle/>
          <a:p>
            <a:pPr algn="ctr"/>
            <a:r>
              <a:rPr lang="en-US" altLang="ja-JP" dirty="0">
                <a:solidFill>
                  <a:srgbClr val="0070C0"/>
                </a:solidFill>
              </a:rPr>
              <a:t>1</a:t>
            </a:r>
            <a:r>
              <a:rPr kumimoji="1" lang="en-US" altLang="ja-JP" dirty="0">
                <a:solidFill>
                  <a:srgbClr val="0070C0"/>
                </a:solidFill>
              </a:rPr>
              <a:t>bit</a:t>
            </a:r>
            <a:endParaRPr kumimoji="1" lang="ja-JP" altLang="en-US" dirty="0">
              <a:solidFill>
                <a:srgbClr val="0070C0"/>
              </a:solidFill>
            </a:endParaRPr>
          </a:p>
        </p:txBody>
      </p:sp>
      <p:cxnSp>
        <p:nvCxnSpPr>
          <p:cNvPr id="168" name="直線矢印コネクタ 167">
            <a:extLst>
              <a:ext uri="{FF2B5EF4-FFF2-40B4-BE49-F238E27FC236}">
                <a16:creationId xmlns:a16="http://schemas.microsoft.com/office/drawing/2014/main" id="{7DF9D946-8627-400D-B1BB-EE48F0D02952}"/>
              </a:ext>
            </a:extLst>
          </p:cNvPr>
          <p:cNvCxnSpPr>
            <a:cxnSpLocks/>
          </p:cNvCxnSpPr>
          <p:nvPr/>
        </p:nvCxnSpPr>
        <p:spPr>
          <a:xfrm flipH="1" flipV="1">
            <a:off x="1942193" y="5648460"/>
            <a:ext cx="241598" cy="199404"/>
          </a:xfrm>
          <a:prstGeom prst="straightConnector1">
            <a:avLst/>
          </a:prstGeom>
          <a:ln w="25400">
            <a:solidFill>
              <a:srgbClr val="0070C0"/>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009071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3005951" cy="769441"/>
            </a:xfrm>
            <a:prstGeom prst="rect">
              <a:avLst/>
            </a:prstGeom>
            <a:noFill/>
          </p:spPr>
          <p:txBody>
            <a:bodyPr wrap="none" rtlCol="0">
              <a:spAutoFit/>
            </a:bodyPr>
            <a:lstStyle/>
            <a:p>
              <a:r>
                <a:rPr lang="ja-JP" altLang="en-US" sz="4400" dirty="0"/>
                <a:t>まるめ誤差</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489" y="33746"/>
            <a:ext cx="1227411" cy="429442"/>
          </a:xfrm>
          <a:prstGeom prst="rect">
            <a:avLst/>
          </a:prstGeom>
        </p:spPr>
      </p:pic>
      <p:sp>
        <p:nvSpPr>
          <p:cNvPr id="2" name="テキスト ボックス 1">
            <a:extLst>
              <a:ext uri="{FF2B5EF4-FFF2-40B4-BE49-F238E27FC236}">
                <a16:creationId xmlns:a16="http://schemas.microsoft.com/office/drawing/2014/main" id="{74144E1A-ADAE-40C7-8FAF-DBFDAB99B593}"/>
              </a:ext>
            </a:extLst>
          </p:cNvPr>
          <p:cNvSpPr txBox="1"/>
          <p:nvPr/>
        </p:nvSpPr>
        <p:spPr>
          <a:xfrm>
            <a:off x="252000" y="1604028"/>
            <a:ext cx="6955750" cy="830997"/>
          </a:xfrm>
          <a:prstGeom prst="rect">
            <a:avLst/>
          </a:prstGeom>
          <a:noFill/>
        </p:spPr>
        <p:txBody>
          <a:bodyPr wrap="none" rtlCol="0">
            <a:spAutoFit/>
          </a:bodyPr>
          <a:lstStyle/>
          <a:p>
            <a:r>
              <a:rPr kumimoji="1" lang="ja-JP" altLang="en-US" sz="2400" dirty="0"/>
              <a:t>計算機の数表現は実数の厳密な値を表現できない</a:t>
            </a:r>
            <a:endParaRPr kumimoji="1" lang="en-US" altLang="ja-JP" sz="2400" dirty="0"/>
          </a:p>
          <a:p>
            <a:r>
              <a:rPr lang="ja-JP" altLang="en-US" sz="2400" dirty="0"/>
              <a:t>→ このとき発生する誤差を</a:t>
            </a:r>
            <a:r>
              <a:rPr lang="ja-JP" altLang="en-US" sz="2400" dirty="0">
                <a:solidFill>
                  <a:srgbClr val="0070C0"/>
                </a:solidFill>
              </a:rPr>
              <a:t>まるめ誤差</a:t>
            </a:r>
            <a:r>
              <a:rPr lang="ja-JP" altLang="en-US" sz="2400" dirty="0"/>
              <a:t>という</a:t>
            </a:r>
            <a:endParaRPr kumimoji="1" lang="ja-JP" altLang="en-US" sz="2400" dirty="0"/>
          </a:p>
        </p:txBody>
      </p:sp>
      <p:sp>
        <p:nvSpPr>
          <p:cNvPr id="3" name="テキスト ボックス 2">
            <a:extLst>
              <a:ext uri="{FF2B5EF4-FFF2-40B4-BE49-F238E27FC236}">
                <a16:creationId xmlns:a16="http://schemas.microsoft.com/office/drawing/2014/main" id="{16A53AFD-47CE-47D9-8797-49B3AF5D497B}"/>
              </a:ext>
            </a:extLst>
          </p:cNvPr>
          <p:cNvSpPr txBox="1"/>
          <p:nvPr/>
        </p:nvSpPr>
        <p:spPr>
          <a:xfrm>
            <a:off x="252000" y="2466576"/>
            <a:ext cx="8640000" cy="4154984"/>
          </a:xfrm>
          <a:prstGeom prst="rect">
            <a:avLst/>
          </a:prstGeom>
          <a:noFill/>
          <a:ln w="25400">
            <a:solidFill>
              <a:schemeClr val="accent1">
                <a:shade val="50000"/>
              </a:schemeClr>
            </a:solidFill>
          </a:ln>
        </p:spPr>
        <p:txBody>
          <a:bodyPr wrap="square" rtlCol="0">
            <a:spAutoFit/>
          </a:bodyPr>
          <a:lstStyle/>
          <a:p>
            <a:r>
              <a:rPr kumimoji="1" lang="ja-JP" altLang="en-US" sz="2400" dirty="0"/>
              <a:t>例</a:t>
            </a:r>
            <a:endParaRPr kumimoji="1" lang="en-US" altLang="ja-JP" sz="2400" dirty="0"/>
          </a:p>
          <a:p>
            <a:r>
              <a:rPr lang="en-US" altLang="ja-JP" sz="2400" dirty="0"/>
              <a:t>3.1415926535897932384626</a:t>
            </a:r>
            <a:r>
              <a:rPr lang="ja-JP" altLang="en-US" sz="2400" dirty="0"/>
              <a:t>を浮動小数点数で表現すると，</a:t>
            </a:r>
            <a:endParaRPr lang="en-US" altLang="ja-JP" sz="2400" dirty="0"/>
          </a:p>
          <a:p>
            <a:endParaRPr lang="en-US" altLang="ja-JP" sz="2400" dirty="0"/>
          </a:p>
          <a:p>
            <a:r>
              <a:rPr lang="en-US" altLang="ja-JP" sz="2400" dirty="0">
                <a:solidFill>
                  <a:srgbClr val="00B0F0"/>
                </a:solidFill>
              </a:rPr>
              <a:t>0</a:t>
            </a:r>
            <a:r>
              <a:rPr lang="en-US" altLang="ja-JP" sz="2400" dirty="0">
                <a:solidFill>
                  <a:srgbClr val="00B050"/>
                </a:solidFill>
              </a:rPr>
              <a:t>10000000</a:t>
            </a:r>
            <a:r>
              <a:rPr lang="en-US" altLang="ja-JP" sz="2400" dirty="0">
                <a:solidFill>
                  <a:srgbClr val="FF3399"/>
                </a:solidFill>
              </a:rPr>
              <a:t>10010010000111111011010</a:t>
            </a:r>
            <a:r>
              <a:rPr lang="ja-JP" altLang="en-US" sz="2400" dirty="0"/>
              <a:t>（単精度）</a:t>
            </a:r>
            <a:endParaRPr lang="en-US" altLang="ja-JP" sz="2400" dirty="0">
              <a:solidFill>
                <a:srgbClr val="FF3399"/>
              </a:solidFill>
            </a:endParaRPr>
          </a:p>
          <a:p>
            <a:r>
              <a:rPr lang="en-US" altLang="ja-JP" sz="2400" dirty="0">
                <a:solidFill>
                  <a:srgbClr val="00B0F0"/>
                </a:solidFill>
              </a:rPr>
              <a:t>0</a:t>
            </a:r>
            <a:r>
              <a:rPr lang="en-US" altLang="ja-JP" sz="2400" dirty="0">
                <a:solidFill>
                  <a:srgbClr val="00B050"/>
                </a:solidFill>
              </a:rPr>
              <a:t>10000000000</a:t>
            </a:r>
            <a:r>
              <a:rPr lang="en-US" altLang="ja-JP" sz="2400" dirty="0">
                <a:solidFill>
                  <a:srgbClr val="FF3399"/>
                </a:solidFill>
              </a:rPr>
              <a:t>1001001000011111101101010100010001000010110100011001</a:t>
            </a:r>
            <a:r>
              <a:rPr lang="ja-JP" altLang="en-US" sz="2400" dirty="0"/>
              <a:t>（倍精度）</a:t>
            </a:r>
            <a:endParaRPr lang="en-US" altLang="ja-JP" sz="2400" dirty="0"/>
          </a:p>
          <a:p>
            <a:endParaRPr lang="en-US" altLang="ja-JP" sz="2400" dirty="0">
              <a:solidFill>
                <a:srgbClr val="FF3399"/>
              </a:solidFill>
            </a:endParaRPr>
          </a:p>
          <a:p>
            <a:r>
              <a:rPr lang="ja-JP" altLang="en-US" sz="2400" dirty="0"/>
              <a:t>これらの数値を</a:t>
            </a:r>
            <a:r>
              <a:rPr lang="en-US" altLang="ja-JP" sz="2400" dirty="0"/>
              <a:t>10</a:t>
            </a:r>
            <a:r>
              <a:rPr lang="ja-JP" altLang="en-US" sz="2400" dirty="0"/>
              <a:t>進数へ変換すると，</a:t>
            </a:r>
            <a:endParaRPr lang="en-US" altLang="ja-JP" sz="2400" dirty="0"/>
          </a:p>
          <a:p>
            <a:endParaRPr lang="en-US" altLang="ja-JP" sz="2400" dirty="0"/>
          </a:p>
          <a:p>
            <a:r>
              <a:rPr lang="ja-JP" altLang="en-US" sz="2400" dirty="0"/>
              <a:t>単精度：</a:t>
            </a:r>
            <a:r>
              <a:rPr lang="en-US" altLang="ja-JP" sz="2400" u="sng" dirty="0"/>
              <a:t>3.141592</a:t>
            </a:r>
            <a:r>
              <a:rPr lang="en-US" altLang="ja-JP" sz="2400" dirty="0"/>
              <a:t>502593994 </a:t>
            </a:r>
            <a:r>
              <a:rPr lang="ja-JP" altLang="en-US" sz="2400" dirty="0"/>
              <a:t>（まるめ誤差：約</a:t>
            </a:r>
            <a:r>
              <a:rPr lang="en-US" altLang="ja-JP" sz="2400" dirty="0"/>
              <a:t>1.5×10</a:t>
            </a:r>
            <a:r>
              <a:rPr lang="en-US" altLang="ja-JP" sz="2400" baseline="30000" dirty="0"/>
              <a:t>-7</a:t>
            </a:r>
            <a:r>
              <a:rPr lang="ja-JP" altLang="en-US" sz="2400" dirty="0"/>
              <a:t>）</a:t>
            </a:r>
            <a:endParaRPr lang="en-US" altLang="ja-JP" sz="2400" dirty="0"/>
          </a:p>
          <a:p>
            <a:r>
              <a:rPr lang="ja-JP" altLang="en-US" sz="2400" dirty="0"/>
              <a:t>倍精度：</a:t>
            </a:r>
            <a:r>
              <a:rPr lang="en-US" altLang="ja-JP" sz="2400" u="sng" dirty="0"/>
              <a:t>3.141592653589793</a:t>
            </a:r>
            <a:r>
              <a:rPr lang="en-US" altLang="ja-JP" sz="2400" dirty="0"/>
              <a:t>6</a:t>
            </a:r>
            <a:r>
              <a:rPr lang="ja-JP" altLang="en-US" sz="2400" dirty="0"/>
              <a:t>（まるめ誤差：約</a:t>
            </a:r>
            <a:r>
              <a:rPr lang="en-US" altLang="ja-JP" sz="2400" dirty="0"/>
              <a:t>4.4×10</a:t>
            </a:r>
            <a:r>
              <a:rPr lang="en-US" altLang="ja-JP" sz="2400" baseline="30000" dirty="0"/>
              <a:t>-16</a:t>
            </a:r>
            <a:r>
              <a:rPr lang="ja-JP" altLang="en-US" sz="2400" dirty="0"/>
              <a:t>）</a:t>
            </a:r>
            <a:endParaRPr lang="en-US" altLang="ja-JP" sz="2400" dirty="0"/>
          </a:p>
        </p:txBody>
      </p:sp>
    </p:spTree>
    <p:extLst>
      <p:ext uri="{BB962C8B-B14F-4D97-AF65-F5344CB8AC3E}">
        <p14:creationId xmlns:p14="http://schemas.microsoft.com/office/powerpoint/2010/main" val="89874527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1877437" cy="769441"/>
            </a:xfrm>
            <a:prstGeom prst="rect">
              <a:avLst/>
            </a:prstGeom>
            <a:noFill/>
          </p:spPr>
          <p:txBody>
            <a:bodyPr wrap="none" rtlCol="0">
              <a:spAutoFit/>
            </a:bodyPr>
            <a:lstStyle/>
            <a:p>
              <a:r>
                <a:rPr lang="ja-JP" altLang="en-US" sz="4400" dirty="0"/>
                <a:t>桁落ち</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87130338-A601-4A45-AD61-5C825317B398}"/>
              </a:ext>
            </a:extLst>
          </p:cNvPr>
          <p:cNvSpPr txBox="1"/>
          <p:nvPr/>
        </p:nvSpPr>
        <p:spPr>
          <a:xfrm>
            <a:off x="280575" y="2556528"/>
            <a:ext cx="4955203" cy="830997"/>
          </a:xfrm>
          <a:prstGeom prst="rect">
            <a:avLst/>
          </a:prstGeom>
          <a:noFill/>
        </p:spPr>
        <p:txBody>
          <a:bodyPr wrap="none" rtlCol="0">
            <a:spAutoFit/>
          </a:bodyPr>
          <a:lstStyle/>
          <a:p>
            <a:r>
              <a:rPr lang="ja-JP" altLang="en-US" sz="2400" dirty="0"/>
              <a:t>例</a:t>
            </a:r>
            <a:endParaRPr lang="en-US" altLang="ja-JP" sz="2400" dirty="0"/>
          </a:p>
          <a:p>
            <a:r>
              <a:rPr lang="ja-JP" altLang="en-US" sz="2400" dirty="0"/>
              <a:t>有効数字</a:t>
            </a:r>
            <a:r>
              <a:rPr lang="en-US" altLang="ja-JP" sz="2400" dirty="0"/>
              <a:t>8</a:t>
            </a:r>
            <a:r>
              <a:rPr lang="ja-JP" altLang="en-US" sz="2400" dirty="0"/>
              <a:t>桁で計算することを仮定</a:t>
            </a:r>
            <a:endParaRPr lang="en-US" altLang="ja-JP" sz="2400" dirty="0"/>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ED6EC69D-61FE-425A-9246-252EB90D3553}"/>
                  </a:ext>
                </a:extLst>
              </p:cNvPr>
              <p:cNvSpPr txBox="1"/>
              <p:nvPr/>
            </p:nvSpPr>
            <p:spPr>
              <a:xfrm>
                <a:off x="785543" y="3414783"/>
                <a:ext cx="2687787" cy="8257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kumimoji="1" lang="en-US" altLang="ja-JP" sz="2400" b="0" i="1" smtClean="0">
                              <a:latin typeface="Cambria Math" panose="02040503050406030204" pitchFamily="18" charset="0"/>
                            </a:rPr>
                          </m:ctrlPr>
                        </m:radPr>
                        <m:deg/>
                        <m:e>
                          <m:r>
                            <a:rPr kumimoji="1" lang="en-US" altLang="ja-JP" sz="2400" b="0" i="1" smtClean="0">
                              <a:latin typeface="Cambria Math" panose="02040503050406030204" pitchFamily="18" charset="0"/>
                            </a:rPr>
                            <m:t>402</m:t>
                          </m:r>
                        </m:e>
                      </m:rad>
                      <m:r>
                        <a:rPr kumimoji="1" lang="en-US" altLang="ja-JP" sz="2400" b="0" i="1" smtClean="0">
                          <a:latin typeface="Cambria Math" panose="02040503050406030204" pitchFamily="18" charset="0"/>
                        </a:rPr>
                        <m:t>=20.049938</m:t>
                      </m:r>
                    </m:oMath>
                  </m:oMathPara>
                </a14:m>
                <a:endParaRPr lang="en-US" altLang="ja-JP" sz="2400" b="0" dirty="0"/>
              </a:p>
              <a:p>
                <a:pPr/>
                <a14:m>
                  <m:oMathPara xmlns:m="http://schemas.openxmlformats.org/officeDocument/2006/math">
                    <m:oMathParaPr>
                      <m:jc m:val="centerGroup"/>
                    </m:oMathParaPr>
                    <m:oMath xmlns:m="http://schemas.openxmlformats.org/officeDocument/2006/math">
                      <m:rad>
                        <m:radPr>
                          <m:degHide m:val="on"/>
                          <m:ctrlPr>
                            <a:rPr kumimoji="1" lang="en-US" altLang="ja-JP" sz="2400" b="0" i="1" smtClean="0">
                              <a:latin typeface="Cambria Math" panose="02040503050406030204" pitchFamily="18" charset="0"/>
                            </a:rPr>
                          </m:ctrlPr>
                        </m:radPr>
                        <m:deg/>
                        <m:e>
                          <m:r>
                            <a:rPr kumimoji="1" lang="en-US" altLang="ja-JP" sz="2400" b="0" i="1" smtClean="0">
                              <a:latin typeface="Cambria Math" panose="02040503050406030204" pitchFamily="18" charset="0"/>
                            </a:rPr>
                            <m:t>401</m:t>
                          </m:r>
                        </m:e>
                      </m:rad>
                      <m:r>
                        <a:rPr lang="en-US" altLang="ja-JP" sz="2400" i="1">
                          <a:latin typeface="Cambria Math" panose="02040503050406030204" pitchFamily="18" charset="0"/>
                        </a:rPr>
                        <m:t>=20.024984</m:t>
                      </m:r>
                    </m:oMath>
                  </m:oMathPara>
                </a14:m>
                <a:endParaRPr kumimoji="1" lang="en-US" altLang="ja-JP" sz="2400" b="0" dirty="0"/>
              </a:p>
            </p:txBody>
          </p:sp>
        </mc:Choice>
        <mc:Fallback xmlns="">
          <p:sp>
            <p:nvSpPr>
              <p:cNvPr id="5" name="テキスト ボックス 4">
                <a:extLst>
                  <a:ext uri="{FF2B5EF4-FFF2-40B4-BE49-F238E27FC236}">
                    <a16:creationId xmlns:a16="http://schemas.microsoft.com/office/drawing/2014/main" id="{ED6EC69D-61FE-425A-9246-252EB90D3553}"/>
                  </a:ext>
                </a:extLst>
              </p:cNvPr>
              <p:cNvSpPr txBox="1">
                <a:spLocks noRot="1" noChangeAspect="1" noMove="1" noResize="1" noEditPoints="1" noAdjustHandles="1" noChangeArrowheads="1" noChangeShapeType="1" noTextEdit="1"/>
              </p:cNvSpPr>
              <p:nvPr/>
            </p:nvSpPr>
            <p:spPr>
              <a:xfrm>
                <a:off x="785543" y="3414783"/>
                <a:ext cx="2687787" cy="825739"/>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5A514DC9-5D95-473F-A2FF-D64FFB91E8A2}"/>
                  </a:ext>
                </a:extLst>
              </p:cNvPr>
              <p:cNvSpPr txBox="1"/>
              <p:nvPr/>
            </p:nvSpPr>
            <p:spPr>
              <a:xfrm>
                <a:off x="4572000" y="3575052"/>
                <a:ext cx="3780458" cy="50520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ad>
                        <m:radPr>
                          <m:degHide m:val="on"/>
                          <m:ctrlPr>
                            <a:rPr kumimoji="1" lang="en-US" altLang="ja-JP" sz="2400" b="0" i="1" smtClean="0">
                              <a:latin typeface="Cambria Math" panose="02040503050406030204" pitchFamily="18" charset="0"/>
                            </a:rPr>
                          </m:ctrlPr>
                        </m:radPr>
                        <m:deg/>
                        <m:e>
                          <m:r>
                            <a:rPr kumimoji="1" lang="en-US" altLang="ja-JP" sz="2400" b="0" i="1" smtClean="0">
                              <a:latin typeface="Cambria Math" panose="02040503050406030204" pitchFamily="18" charset="0"/>
                            </a:rPr>
                            <m:t>402</m:t>
                          </m:r>
                        </m:e>
                      </m:rad>
                      <m:r>
                        <a:rPr kumimoji="1" lang="en-US" altLang="ja-JP" sz="2400" b="0" i="1" smtClean="0">
                          <a:latin typeface="Cambria Math" panose="02040503050406030204" pitchFamily="18" charset="0"/>
                        </a:rPr>
                        <m:t>−</m:t>
                      </m:r>
                      <m:rad>
                        <m:radPr>
                          <m:degHide m:val="on"/>
                          <m:ctrlPr>
                            <a:rPr kumimoji="1" lang="en-US" altLang="ja-JP" sz="2400" b="0" i="1" smtClean="0">
                              <a:latin typeface="Cambria Math" panose="02040503050406030204" pitchFamily="18" charset="0"/>
                            </a:rPr>
                          </m:ctrlPr>
                        </m:radPr>
                        <m:deg/>
                        <m:e>
                          <m:r>
                            <a:rPr kumimoji="1" lang="en-US" altLang="ja-JP" sz="2400" b="0" i="1" smtClean="0">
                              <a:latin typeface="Cambria Math" panose="02040503050406030204" pitchFamily="18" charset="0"/>
                            </a:rPr>
                            <m:t>401</m:t>
                          </m:r>
                        </m:e>
                      </m:rad>
                      <m:r>
                        <a:rPr kumimoji="1" lang="en-US" altLang="ja-JP" sz="2400" b="0" i="1" smtClean="0">
                          <a:latin typeface="Cambria Math" panose="02040503050406030204" pitchFamily="18" charset="0"/>
                        </a:rPr>
                        <m:t>=0.0</m:t>
                      </m:r>
                      <m:r>
                        <a:rPr kumimoji="1" lang="en-US" altLang="ja-JP" sz="2400" b="0" i="1" smtClean="0">
                          <a:solidFill>
                            <a:srgbClr val="FF0000"/>
                          </a:solidFill>
                          <a:latin typeface="Cambria Math" panose="02040503050406030204" pitchFamily="18" charset="0"/>
                        </a:rPr>
                        <m:t>24954</m:t>
                      </m:r>
                    </m:oMath>
                  </m:oMathPara>
                </a14:m>
                <a:endParaRPr kumimoji="1" lang="ja-JP" altLang="en-US" sz="2400" dirty="0"/>
              </a:p>
            </p:txBody>
          </p:sp>
        </mc:Choice>
        <mc:Fallback xmlns="">
          <p:sp>
            <p:nvSpPr>
              <p:cNvPr id="6" name="テキスト ボックス 5">
                <a:extLst>
                  <a:ext uri="{FF2B5EF4-FFF2-40B4-BE49-F238E27FC236}">
                    <a16:creationId xmlns:a16="http://schemas.microsoft.com/office/drawing/2014/main" id="{5A514DC9-5D95-473F-A2FF-D64FFB91E8A2}"/>
                  </a:ext>
                </a:extLst>
              </p:cNvPr>
              <p:cNvSpPr txBox="1">
                <a:spLocks noRot="1" noChangeAspect="1" noMove="1" noResize="1" noEditPoints="1" noAdjustHandles="1" noChangeArrowheads="1" noChangeShapeType="1" noTextEdit="1"/>
              </p:cNvSpPr>
              <p:nvPr/>
            </p:nvSpPr>
            <p:spPr>
              <a:xfrm>
                <a:off x="4572000" y="3575052"/>
                <a:ext cx="3780458" cy="505203"/>
              </a:xfrm>
              <a:prstGeom prst="rect">
                <a:avLst/>
              </a:prstGeom>
              <a:blipFill>
                <a:blip r:embed="rId4"/>
                <a:stretch>
                  <a:fillRect/>
                </a:stretch>
              </a:blipFill>
            </p:spPr>
            <p:txBody>
              <a:bodyPr/>
              <a:lstStyle/>
              <a:p>
                <a:r>
                  <a:rPr lang="ja-JP" altLang="en-US">
                    <a:noFill/>
                  </a:rPr>
                  <a:t> </a:t>
                </a:r>
              </a:p>
            </p:txBody>
          </p:sp>
        </mc:Fallback>
      </mc:AlternateContent>
      <p:sp>
        <p:nvSpPr>
          <p:cNvPr id="10" name="テキスト ボックス 9">
            <a:extLst>
              <a:ext uri="{FF2B5EF4-FFF2-40B4-BE49-F238E27FC236}">
                <a16:creationId xmlns:a16="http://schemas.microsoft.com/office/drawing/2014/main" id="{6D6F7B55-3F94-4710-BA7B-77DC84F8A5FE}"/>
              </a:ext>
            </a:extLst>
          </p:cNvPr>
          <p:cNvSpPr txBox="1"/>
          <p:nvPr/>
        </p:nvSpPr>
        <p:spPr>
          <a:xfrm>
            <a:off x="252000" y="1500162"/>
            <a:ext cx="8640000" cy="830997"/>
          </a:xfrm>
          <a:prstGeom prst="rect">
            <a:avLst/>
          </a:prstGeom>
          <a:noFill/>
        </p:spPr>
        <p:txBody>
          <a:bodyPr wrap="square" rtlCol="0">
            <a:spAutoFit/>
          </a:bodyPr>
          <a:lstStyle/>
          <a:p>
            <a:r>
              <a:rPr lang="ja-JP" altLang="en-US" sz="2400" dirty="0"/>
              <a:t>近接した実数同士の減算で，有効数字が減ることを</a:t>
            </a:r>
            <a:r>
              <a:rPr lang="ja-JP" altLang="en-US" sz="2400" dirty="0">
                <a:solidFill>
                  <a:srgbClr val="0070C0"/>
                </a:solidFill>
              </a:rPr>
              <a:t>桁落ち</a:t>
            </a:r>
            <a:r>
              <a:rPr lang="ja-JP" altLang="en-US" sz="2400" dirty="0"/>
              <a:t>という</a:t>
            </a:r>
            <a:endParaRPr kumimoji="1" lang="ja-JP" altLang="en-US" sz="2400" dirty="0"/>
          </a:p>
        </p:txBody>
      </p:sp>
      <p:sp>
        <p:nvSpPr>
          <p:cNvPr id="17" name="矢印: 下 16">
            <a:extLst>
              <a:ext uri="{FF2B5EF4-FFF2-40B4-BE49-F238E27FC236}">
                <a16:creationId xmlns:a16="http://schemas.microsoft.com/office/drawing/2014/main" id="{DA061DF8-495F-4B5C-A495-3E8F62693456}"/>
              </a:ext>
            </a:extLst>
          </p:cNvPr>
          <p:cNvSpPr/>
          <p:nvPr/>
        </p:nvSpPr>
        <p:spPr>
          <a:xfrm rot="16200000">
            <a:off x="3924300" y="3656202"/>
            <a:ext cx="438150" cy="3429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90F594EF-4D65-4F75-8FE3-082CCFA14F60}"/>
              </a:ext>
            </a:extLst>
          </p:cNvPr>
          <p:cNvSpPr txBox="1"/>
          <p:nvPr/>
        </p:nvSpPr>
        <p:spPr>
          <a:xfrm>
            <a:off x="5331028" y="3311265"/>
            <a:ext cx="3531736" cy="369332"/>
          </a:xfrm>
          <a:prstGeom prst="rect">
            <a:avLst/>
          </a:prstGeom>
          <a:noFill/>
        </p:spPr>
        <p:txBody>
          <a:bodyPr wrap="none" rtlCol="0">
            <a:spAutoFit/>
          </a:bodyPr>
          <a:lstStyle/>
          <a:p>
            <a:r>
              <a:rPr kumimoji="1" lang="ja-JP" altLang="en-US" dirty="0"/>
              <a:t>有効数字が</a:t>
            </a:r>
            <a:r>
              <a:rPr kumimoji="1" lang="en-US" altLang="ja-JP" dirty="0"/>
              <a:t>5</a:t>
            </a:r>
            <a:r>
              <a:rPr kumimoji="1" lang="ja-JP" altLang="en-US" dirty="0"/>
              <a:t>桁に減ってしまう</a:t>
            </a:r>
            <a:r>
              <a:rPr kumimoji="1" lang="en-US" altLang="ja-JP" dirty="0"/>
              <a:t>…</a:t>
            </a:r>
            <a:endParaRPr kumimoji="1" lang="ja-JP" altLang="en-US" dirty="0"/>
          </a:p>
        </p:txBody>
      </p:sp>
      <p:sp>
        <p:nvSpPr>
          <p:cNvPr id="19" name="正方形/長方形 18">
            <a:extLst>
              <a:ext uri="{FF2B5EF4-FFF2-40B4-BE49-F238E27FC236}">
                <a16:creationId xmlns:a16="http://schemas.microsoft.com/office/drawing/2014/main" id="{7BA2318F-C505-4C09-A3CC-D5EBDCD67687}"/>
              </a:ext>
            </a:extLst>
          </p:cNvPr>
          <p:cNvSpPr/>
          <p:nvPr/>
        </p:nvSpPr>
        <p:spPr>
          <a:xfrm>
            <a:off x="252000" y="2529270"/>
            <a:ext cx="8640000" cy="417633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0" name="図 19">
            <a:extLst>
              <a:ext uri="{FF2B5EF4-FFF2-40B4-BE49-F238E27FC236}">
                <a16:creationId xmlns:a16="http://schemas.microsoft.com/office/drawing/2014/main" id="{195638C5-34B5-4CA5-9701-F1F1CF1B32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8489" y="33746"/>
            <a:ext cx="1227411" cy="429442"/>
          </a:xfrm>
          <a:prstGeom prst="rect">
            <a:avLst/>
          </a:prstGeom>
        </p:spPr>
      </p:pic>
    </p:spTree>
    <p:extLst>
      <p:ext uri="{BB962C8B-B14F-4D97-AF65-F5344CB8AC3E}">
        <p14:creationId xmlns:p14="http://schemas.microsoft.com/office/powerpoint/2010/main" val="300592410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1877437" cy="769441"/>
            </a:xfrm>
            <a:prstGeom prst="rect">
              <a:avLst/>
            </a:prstGeom>
            <a:noFill/>
          </p:spPr>
          <p:txBody>
            <a:bodyPr wrap="none" rtlCol="0">
              <a:spAutoFit/>
            </a:bodyPr>
            <a:lstStyle/>
            <a:p>
              <a:r>
                <a:rPr lang="ja-JP" altLang="en-US" sz="4400" dirty="0"/>
                <a:t>桁落ち</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87130338-A601-4A45-AD61-5C825317B398}"/>
              </a:ext>
            </a:extLst>
          </p:cNvPr>
          <p:cNvSpPr txBox="1"/>
          <p:nvPr/>
        </p:nvSpPr>
        <p:spPr>
          <a:xfrm>
            <a:off x="280575" y="2556528"/>
            <a:ext cx="4955203" cy="830997"/>
          </a:xfrm>
          <a:prstGeom prst="rect">
            <a:avLst/>
          </a:prstGeom>
          <a:noFill/>
        </p:spPr>
        <p:txBody>
          <a:bodyPr wrap="none" rtlCol="0">
            <a:spAutoFit/>
          </a:bodyPr>
          <a:lstStyle/>
          <a:p>
            <a:r>
              <a:rPr lang="ja-JP" altLang="en-US" sz="2400" dirty="0"/>
              <a:t>例</a:t>
            </a:r>
            <a:endParaRPr lang="en-US" altLang="ja-JP" sz="2400" dirty="0"/>
          </a:p>
          <a:p>
            <a:r>
              <a:rPr lang="ja-JP" altLang="en-US" sz="2400" dirty="0"/>
              <a:t>有効数字</a:t>
            </a:r>
            <a:r>
              <a:rPr lang="en-US" altLang="ja-JP" sz="2400" dirty="0"/>
              <a:t>8</a:t>
            </a:r>
            <a:r>
              <a:rPr lang="ja-JP" altLang="en-US" sz="2400" dirty="0"/>
              <a:t>桁で計算することを仮定</a:t>
            </a:r>
            <a:endParaRPr lang="en-US" altLang="ja-JP" sz="2400" dirty="0"/>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ED6EC69D-61FE-425A-9246-252EB90D3553}"/>
                  </a:ext>
                </a:extLst>
              </p:cNvPr>
              <p:cNvSpPr txBox="1"/>
              <p:nvPr/>
            </p:nvSpPr>
            <p:spPr>
              <a:xfrm>
                <a:off x="785543" y="3414783"/>
                <a:ext cx="2687787" cy="8257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kumimoji="1" lang="en-US" altLang="ja-JP" sz="2400" b="0" i="1" smtClean="0">
                              <a:latin typeface="Cambria Math" panose="02040503050406030204" pitchFamily="18" charset="0"/>
                            </a:rPr>
                          </m:ctrlPr>
                        </m:radPr>
                        <m:deg/>
                        <m:e>
                          <m:r>
                            <a:rPr kumimoji="1" lang="en-US" altLang="ja-JP" sz="2400" b="0" i="1" smtClean="0">
                              <a:latin typeface="Cambria Math" panose="02040503050406030204" pitchFamily="18" charset="0"/>
                            </a:rPr>
                            <m:t>402</m:t>
                          </m:r>
                        </m:e>
                      </m:rad>
                      <m:r>
                        <a:rPr kumimoji="1" lang="en-US" altLang="ja-JP" sz="2400" b="0" i="1" smtClean="0">
                          <a:latin typeface="Cambria Math" panose="02040503050406030204" pitchFamily="18" charset="0"/>
                        </a:rPr>
                        <m:t>=20.049938</m:t>
                      </m:r>
                    </m:oMath>
                  </m:oMathPara>
                </a14:m>
                <a:endParaRPr lang="en-US" altLang="ja-JP" sz="2400" b="0" dirty="0"/>
              </a:p>
              <a:p>
                <a:pPr/>
                <a14:m>
                  <m:oMathPara xmlns:m="http://schemas.openxmlformats.org/officeDocument/2006/math">
                    <m:oMathParaPr>
                      <m:jc m:val="centerGroup"/>
                    </m:oMathParaPr>
                    <m:oMath xmlns:m="http://schemas.openxmlformats.org/officeDocument/2006/math">
                      <m:rad>
                        <m:radPr>
                          <m:degHide m:val="on"/>
                          <m:ctrlPr>
                            <a:rPr kumimoji="1" lang="en-US" altLang="ja-JP" sz="2400" b="0" i="1" smtClean="0">
                              <a:latin typeface="Cambria Math" panose="02040503050406030204" pitchFamily="18" charset="0"/>
                            </a:rPr>
                          </m:ctrlPr>
                        </m:radPr>
                        <m:deg/>
                        <m:e>
                          <m:r>
                            <a:rPr kumimoji="1" lang="en-US" altLang="ja-JP" sz="2400" b="0" i="1" smtClean="0">
                              <a:latin typeface="Cambria Math" panose="02040503050406030204" pitchFamily="18" charset="0"/>
                            </a:rPr>
                            <m:t>401</m:t>
                          </m:r>
                        </m:e>
                      </m:rad>
                      <m:r>
                        <a:rPr lang="en-US" altLang="ja-JP" sz="2400" i="1">
                          <a:latin typeface="Cambria Math" panose="02040503050406030204" pitchFamily="18" charset="0"/>
                        </a:rPr>
                        <m:t>=20.024984</m:t>
                      </m:r>
                    </m:oMath>
                  </m:oMathPara>
                </a14:m>
                <a:endParaRPr kumimoji="1" lang="en-US" altLang="ja-JP" sz="2400" b="0" dirty="0"/>
              </a:p>
            </p:txBody>
          </p:sp>
        </mc:Choice>
        <mc:Fallback xmlns="">
          <p:sp>
            <p:nvSpPr>
              <p:cNvPr id="5" name="テキスト ボックス 4">
                <a:extLst>
                  <a:ext uri="{FF2B5EF4-FFF2-40B4-BE49-F238E27FC236}">
                    <a16:creationId xmlns:a16="http://schemas.microsoft.com/office/drawing/2014/main" id="{ED6EC69D-61FE-425A-9246-252EB90D3553}"/>
                  </a:ext>
                </a:extLst>
              </p:cNvPr>
              <p:cNvSpPr txBox="1">
                <a:spLocks noRot="1" noChangeAspect="1" noMove="1" noResize="1" noEditPoints="1" noAdjustHandles="1" noChangeArrowheads="1" noChangeShapeType="1" noTextEdit="1"/>
              </p:cNvSpPr>
              <p:nvPr/>
            </p:nvSpPr>
            <p:spPr>
              <a:xfrm>
                <a:off x="785543" y="3414783"/>
                <a:ext cx="2687787" cy="825739"/>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5A514DC9-5D95-473F-A2FF-D64FFB91E8A2}"/>
                  </a:ext>
                </a:extLst>
              </p:cNvPr>
              <p:cNvSpPr txBox="1"/>
              <p:nvPr/>
            </p:nvSpPr>
            <p:spPr>
              <a:xfrm>
                <a:off x="4572000" y="3575052"/>
                <a:ext cx="3780458" cy="50520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ad>
                        <m:radPr>
                          <m:degHide m:val="on"/>
                          <m:ctrlPr>
                            <a:rPr kumimoji="1" lang="en-US" altLang="ja-JP" sz="2400" b="0" i="1" smtClean="0">
                              <a:latin typeface="Cambria Math" panose="02040503050406030204" pitchFamily="18" charset="0"/>
                            </a:rPr>
                          </m:ctrlPr>
                        </m:radPr>
                        <m:deg/>
                        <m:e>
                          <m:r>
                            <a:rPr kumimoji="1" lang="en-US" altLang="ja-JP" sz="2400" b="0" i="1" smtClean="0">
                              <a:latin typeface="Cambria Math" panose="02040503050406030204" pitchFamily="18" charset="0"/>
                            </a:rPr>
                            <m:t>402</m:t>
                          </m:r>
                        </m:e>
                      </m:rad>
                      <m:r>
                        <a:rPr kumimoji="1" lang="en-US" altLang="ja-JP" sz="2400" b="0" i="1" smtClean="0">
                          <a:latin typeface="Cambria Math" panose="02040503050406030204" pitchFamily="18" charset="0"/>
                        </a:rPr>
                        <m:t>−</m:t>
                      </m:r>
                      <m:rad>
                        <m:radPr>
                          <m:degHide m:val="on"/>
                          <m:ctrlPr>
                            <a:rPr kumimoji="1" lang="en-US" altLang="ja-JP" sz="2400" b="0" i="1" smtClean="0">
                              <a:latin typeface="Cambria Math" panose="02040503050406030204" pitchFamily="18" charset="0"/>
                            </a:rPr>
                          </m:ctrlPr>
                        </m:radPr>
                        <m:deg/>
                        <m:e>
                          <m:r>
                            <a:rPr kumimoji="1" lang="en-US" altLang="ja-JP" sz="2400" b="0" i="1" smtClean="0">
                              <a:latin typeface="Cambria Math" panose="02040503050406030204" pitchFamily="18" charset="0"/>
                            </a:rPr>
                            <m:t>401</m:t>
                          </m:r>
                        </m:e>
                      </m:rad>
                      <m:r>
                        <a:rPr kumimoji="1" lang="en-US" altLang="ja-JP" sz="2400" b="0" i="1" smtClean="0">
                          <a:latin typeface="Cambria Math" panose="02040503050406030204" pitchFamily="18" charset="0"/>
                        </a:rPr>
                        <m:t>=0.0</m:t>
                      </m:r>
                      <m:r>
                        <a:rPr kumimoji="1" lang="en-US" altLang="ja-JP" sz="2400" b="0" i="1" smtClean="0">
                          <a:solidFill>
                            <a:srgbClr val="FF0000"/>
                          </a:solidFill>
                          <a:latin typeface="Cambria Math" panose="02040503050406030204" pitchFamily="18" charset="0"/>
                        </a:rPr>
                        <m:t>24954</m:t>
                      </m:r>
                    </m:oMath>
                  </m:oMathPara>
                </a14:m>
                <a:endParaRPr kumimoji="1" lang="ja-JP" altLang="en-US" sz="2400" dirty="0"/>
              </a:p>
            </p:txBody>
          </p:sp>
        </mc:Choice>
        <mc:Fallback xmlns="">
          <p:sp>
            <p:nvSpPr>
              <p:cNvPr id="6" name="テキスト ボックス 5">
                <a:extLst>
                  <a:ext uri="{FF2B5EF4-FFF2-40B4-BE49-F238E27FC236}">
                    <a16:creationId xmlns:a16="http://schemas.microsoft.com/office/drawing/2014/main" id="{5A514DC9-5D95-473F-A2FF-D64FFB91E8A2}"/>
                  </a:ext>
                </a:extLst>
              </p:cNvPr>
              <p:cNvSpPr txBox="1">
                <a:spLocks noRot="1" noChangeAspect="1" noMove="1" noResize="1" noEditPoints="1" noAdjustHandles="1" noChangeArrowheads="1" noChangeShapeType="1" noTextEdit="1"/>
              </p:cNvSpPr>
              <p:nvPr/>
            </p:nvSpPr>
            <p:spPr>
              <a:xfrm>
                <a:off x="4572000" y="3575052"/>
                <a:ext cx="3780458" cy="505203"/>
              </a:xfrm>
              <a:prstGeom prst="rect">
                <a:avLst/>
              </a:prstGeom>
              <a:blipFill>
                <a:blip r:embed="rId4"/>
                <a:stretch>
                  <a:fillRect/>
                </a:stretch>
              </a:blipFill>
            </p:spPr>
            <p:txBody>
              <a:bodyPr/>
              <a:lstStyle/>
              <a:p>
                <a:r>
                  <a:rPr lang="ja-JP" altLang="en-US">
                    <a:noFill/>
                  </a:rPr>
                  <a:t> </a:t>
                </a:r>
              </a:p>
            </p:txBody>
          </p:sp>
        </mc:Fallback>
      </mc:AlternateContent>
      <p:sp>
        <p:nvSpPr>
          <p:cNvPr id="10" name="テキスト ボックス 9">
            <a:extLst>
              <a:ext uri="{FF2B5EF4-FFF2-40B4-BE49-F238E27FC236}">
                <a16:creationId xmlns:a16="http://schemas.microsoft.com/office/drawing/2014/main" id="{6D6F7B55-3F94-4710-BA7B-77DC84F8A5FE}"/>
              </a:ext>
            </a:extLst>
          </p:cNvPr>
          <p:cNvSpPr txBox="1"/>
          <p:nvPr/>
        </p:nvSpPr>
        <p:spPr>
          <a:xfrm>
            <a:off x="252000" y="1500162"/>
            <a:ext cx="8640000" cy="830997"/>
          </a:xfrm>
          <a:prstGeom prst="rect">
            <a:avLst/>
          </a:prstGeom>
          <a:noFill/>
        </p:spPr>
        <p:txBody>
          <a:bodyPr wrap="square" rtlCol="0">
            <a:spAutoFit/>
          </a:bodyPr>
          <a:lstStyle/>
          <a:p>
            <a:r>
              <a:rPr lang="ja-JP" altLang="en-US" sz="2400" dirty="0"/>
              <a:t>近接した実数同士の減算で，有効数字が減ることを</a:t>
            </a:r>
            <a:r>
              <a:rPr lang="ja-JP" altLang="en-US" sz="2400" dirty="0">
                <a:solidFill>
                  <a:srgbClr val="0070C0"/>
                </a:solidFill>
              </a:rPr>
              <a:t>桁落ち</a:t>
            </a:r>
            <a:r>
              <a:rPr lang="ja-JP" altLang="en-US" sz="2400" dirty="0"/>
              <a:t>という</a:t>
            </a:r>
            <a:endParaRPr kumimoji="1" lang="ja-JP" altLang="en-US" sz="2400" dirty="0"/>
          </a:p>
        </p:txBody>
      </p:sp>
      <p:sp>
        <p:nvSpPr>
          <p:cNvPr id="17" name="矢印: 下 16">
            <a:extLst>
              <a:ext uri="{FF2B5EF4-FFF2-40B4-BE49-F238E27FC236}">
                <a16:creationId xmlns:a16="http://schemas.microsoft.com/office/drawing/2014/main" id="{DA061DF8-495F-4B5C-A495-3E8F62693456}"/>
              </a:ext>
            </a:extLst>
          </p:cNvPr>
          <p:cNvSpPr/>
          <p:nvPr/>
        </p:nvSpPr>
        <p:spPr>
          <a:xfrm rot="16200000">
            <a:off x="3924300" y="3656202"/>
            <a:ext cx="438150" cy="3429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90F594EF-4D65-4F75-8FE3-082CCFA14F60}"/>
              </a:ext>
            </a:extLst>
          </p:cNvPr>
          <p:cNvSpPr txBox="1"/>
          <p:nvPr/>
        </p:nvSpPr>
        <p:spPr>
          <a:xfrm>
            <a:off x="5331028" y="3311265"/>
            <a:ext cx="3531736" cy="369332"/>
          </a:xfrm>
          <a:prstGeom prst="rect">
            <a:avLst/>
          </a:prstGeom>
          <a:noFill/>
        </p:spPr>
        <p:txBody>
          <a:bodyPr wrap="none" rtlCol="0">
            <a:spAutoFit/>
          </a:bodyPr>
          <a:lstStyle/>
          <a:p>
            <a:r>
              <a:rPr kumimoji="1" lang="ja-JP" altLang="en-US" dirty="0"/>
              <a:t>有効数字が</a:t>
            </a:r>
            <a:r>
              <a:rPr kumimoji="1" lang="en-US" altLang="ja-JP" dirty="0"/>
              <a:t>5</a:t>
            </a:r>
            <a:r>
              <a:rPr kumimoji="1" lang="ja-JP" altLang="en-US" dirty="0"/>
              <a:t>桁に減ってしまう</a:t>
            </a:r>
            <a:r>
              <a:rPr kumimoji="1" lang="en-US" altLang="ja-JP" dirty="0"/>
              <a:t>…</a:t>
            </a:r>
            <a:endParaRPr kumimoji="1" lang="ja-JP" altLang="en-US" dirty="0"/>
          </a:p>
        </p:txBody>
      </p:sp>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B7CBF60A-B913-4925-974F-D02A682C683D}"/>
                  </a:ext>
                </a:extLst>
              </p:cNvPr>
              <p:cNvSpPr txBox="1"/>
              <p:nvPr/>
            </p:nvSpPr>
            <p:spPr>
              <a:xfrm>
                <a:off x="1119580" y="4910755"/>
                <a:ext cx="6904839" cy="1611082"/>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ad>
                        <m:radPr>
                          <m:degHide m:val="on"/>
                          <m:ctrlPr>
                            <a:rPr kumimoji="1" lang="en-US" altLang="ja-JP" sz="2400" b="0" i="1" smtClean="0">
                              <a:latin typeface="Cambria Math" panose="02040503050406030204" pitchFamily="18" charset="0"/>
                            </a:rPr>
                          </m:ctrlPr>
                        </m:radPr>
                        <m:deg/>
                        <m:e>
                          <m:r>
                            <a:rPr kumimoji="1" lang="en-US" altLang="ja-JP" sz="2400" b="0" i="1" smtClean="0">
                              <a:latin typeface="Cambria Math" panose="02040503050406030204" pitchFamily="18" charset="0"/>
                            </a:rPr>
                            <m:t>402</m:t>
                          </m:r>
                        </m:e>
                      </m:rad>
                      <m:r>
                        <a:rPr kumimoji="1" lang="en-US" altLang="ja-JP" sz="2400" b="0" i="1" smtClean="0">
                          <a:latin typeface="Cambria Math" panose="02040503050406030204" pitchFamily="18" charset="0"/>
                        </a:rPr>
                        <m:t>−</m:t>
                      </m:r>
                      <m:rad>
                        <m:radPr>
                          <m:degHide m:val="on"/>
                          <m:ctrlPr>
                            <a:rPr kumimoji="1" lang="en-US" altLang="ja-JP" sz="2400" b="0" i="1" smtClean="0">
                              <a:latin typeface="Cambria Math" panose="02040503050406030204" pitchFamily="18" charset="0"/>
                            </a:rPr>
                          </m:ctrlPr>
                        </m:radPr>
                        <m:deg/>
                        <m:e>
                          <m:r>
                            <a:rPr kumimoji="1" lang="en-US" altLang="ja-JP" sz="2400" b="0" i="1" smtClean="0">
                              <a:latin typeface="Cambria Math" panose="02040503050406030204" pitchFamily="18" charset="0"/>
                            </a:rPr>
                            <m:t>401</m:t>
                          </m:r>
                        </m:e>
                      </m:rad>
                      <m:r>
                        <a:rPr kumimoji="1" lang="en-US" altLang="ja-JP" sz="2400" b="0" i="1" smtClean="0">
                          <a:latin typeface="Cambria Math" panose="02040503050406030204" pitchFamily="18" charset="0"/>
                        </a:rPr>
                        <m:t>=</m:t>
                      </m:r>
                      <m:f>
                        <m:fPr>
                          <m:ctrlPr>
                            <a:rPr kumimoji="1" lang="en-US" altLang="ja-JP" sz="2400" b="0" i="1" smtClean="0">
                              <a:latin typeface="Cambria Math" panose="02040503050406030204" pitchFamily="18" charset="0"/>
                            </a:rPr>
                          </m:ctrlPr>
                        </m:fPr>
                        <m:num>
                          <m:d>
                            <m:dPr>
                              <m:ctrlPr>
                                <a:rPr kumimoji="1" lang="en-US" altLang="ja-JP" sz="2400" b="0" i="1" smtClean="0">
                                  <a:latin typeface="Cambria Math" panose="02040503050406030204" pitchFamily="18" charset="0"/>
                                </a:rPr>
                              </m:ctrlPr>
                            </m:dPr>
                            <m:e>
                              <m:rad>
                                <m:radPr>
                                  <m:degHide m:val="on"/>
                                  <m:ctrlPr>
                                    <a:rPr lang="en-US" altLang="ja-JP" sz="2400" i="1">
                                      <a:latin typeface="Cambria Math" panose="02040503050406030204" pitchFamily="18" charset="0"/>
                                    </a:rPr>
                                  </m:ctrlPr>
                                </m:radPr>
                                <m:deg/>
                                <m:e>
                                  <m:r>
                                    <a:rPr lang="en-US" altLang="ja-JP" sz="2400" i="1">
                                      <a:latin typeface="Cambria Math" panose="02040503050406030204" pitchFamily="18" charset="0"/>
                                    </a:rPr>
                                    <m:t>402</m:t>
                                  </m:r>
                                </m:e>
                              </m:rad>
                              <m:r>
                                <a:rPr lang="en-US" altLang="ja-JP" sz="2400" i="1">
                                  <a:latin typeface="Cambria Math" panose="02040503050406030204" pitchFamily="18" charset="0"/>
                                </a:rPr>
                                <m:t>−</m:t>
                              </m:r>
                              <m:rad>
                                <m:radPr>
                                  <m:degHide m:val="on"/>
                                  <m:ctrlPr>
                                    <a:rPr lang="en-US" altLang="ja-JP" sz="2400" i="1">
                                      <a:latin typeface="Cambria Math" panose="02040503050406030204" pitchFamily="18" charset="0"/>
                                    </a:rPr>
                                  </m:ctrlPr>
                                </m:radPr>
                                <m:deg/>
                                <m:e>
                                  <m:r>
                                    <a:rPr lang="en-US" altLang="ja-JP" sz="2400" i="1">
                                      <a:latin typeface="Cambria Math" panose="02040503050406030204" pitchFamily="18" charset="0"/>
                                    </a:rPr>
                                    <m:t>401</m:t>
                                  </m:r>
                                </m:e>
                              </m:rad>
                            </m:e>
                          </m:d>
                          <m:d>
                            <m:dPr>
                              <m:ctrlPr>
                                <a:rPr kumimoji="1" lang="en-US" altLang="ja-JP" sz="2400" b="0" i="1" smtClean="0">
                                  <a:latin typeface="Cambria Math" panose="02040503050406030204" pitchFamily="18" charset="0"/>
                                </a:rPr>
                              </m:ctrlPr>
                            </m:dPr>
                            <m:e>
                              <m:rad>
                                <m:radPr>
                                  <m:degHide m:val="on"/>
                                  <m:ctrlPr>
                                    <a:rPr lang="en-US" altLang="ja-JP" sz="2400" i="1">
                                      <a:latin typeface="Cambria Math" panose="02040503050406030204" pitchFamily="18" charset="0"/>
                                    </a:rPr>
                                  </m:ctrlPr>
                                </m:radPr>
                                <m:deg/>
                                <m:e>
                                  <m:r>
                                    <a:rPr lang="en-US" altLang="ja-JP" sz="2400" i="1">
                                      <a:latin typeface="Cambria Math" panose="02040503050406030204" pitchFamily="18" charset="0"/>
                                    </a:rPr>
                                    <m:t>401</m:t>
                                  </m:r>
                                </m:e>
                              </m:rad>
                              <m:r>
                                <a:rPr lang="en-US" altLang="ja-JP" sz="2400" i="1">
                                  <a:latin typeface="Cambria Math" panose="02040503050406030204" pitchFamily="18" charset="0"/>
                                </a:rPr>
                                <m:t>+</m:t>
                              </m:r>
                              <m:rad>
                                <m:radPr>
                                  <m:degHide m:val="on"/>
                                  <m:ctrlPr>
                                    <a:rPr lang="en-US" altLang="ja-JP" sz="2400" i="1">
                                      <a:latin typeface="Cambria Math" panose="02040503050406030204" pitchFamily="18" charset="0"/>
                                    </a:rPr>
                                  </m:ctrlPr>
                                </m:radPr>
                                <m:deg/>
                                <m:e>
                                  <m:r>
                                    <a:rPr lang="en-US" altLang="ja-JP" sz="2400" i="1">
                                      <a:latin typeface="Cambria Math" panose="02040503050406030204" pitchFamily="18" charset="0"/>
                                    </a:rPr>
                                    <m:t>402</m:t>
                                  </m:r>
                                </m:e>
                              </m:rad>
                            </m:e>
                          </m:d>
                        </m:num>
                        <m:den>
                          <m:rad>
                            <m:radPr>
                              <m:degHide m:val="on"/>
                              <m:ctrlPr>
                                <a:rPr kumimoji="1" lang="en-US" altLang="ja-JP" sz="2400" b="0" i="1" smtClean="0">
                                  <a:latin typeface="Cambria Math" panose="02040503050406030204" pitchFamily="18" charset="0"/>
                                </a:rPr>
                              </m:ctrlPr>
                            </m:radPr>
                            <m:deg/>
                            <m:e>
                              <m:r>
                                <a:rPr kumimoji="1" lang="en-US" altLang="ja-JP" sz="2400" b="0" i="1" smtClean="0">
                                  <a:latin typeface="Cambria Math" panose="02040503050406030204" pitchFamily="18" charset="0"/>
                                </a:rPr>
                                <m:t>401</m:t>
                              </m:r>
                            </m:e>
                          </m:rad>
                          <m:r>
                            <a:rPr kumimoji="1" lang="en-US" altLang="ja-JP" sz="2400" b="0" i="1" smtClean="0">
                              <a:latin typeface="Cambria Math" panose="02040503050406030204" pitchFamily="18" charset="0"/>
                            </a:rPr>
                            <m:t>+</m:t>
                          </m:r>
                          <m:rad>
                            <m:radPr>
                              <m:degHide m:val="on"/>
                              <m:ctrlPr>
                                <a:rPr kumimoji="1" lang="en-US" altLang="ja-JP" sz="2400" b="0" i="1" smtClean="0">
                                  <a:latin typeface="Cambria Math" panose="02040503050406030204" pitchFamily="18" charset="0"/>
                                </a:rPr>
                              </m:ctrlPr>
                            </m:radPr>
                            <m:deg/>
                            <m:e>
                              <m:r>
                                <a:rPr kumimoji="1" lang="en-US" altLang="ja-JP" sz="2400" b="0" i="1" smtClean="0">
                                  <a:latin typeface="Cambria Math" panose="02040503050406030204" pitchFamily="18" charset="0"/>
                                </a:rPr>
                                <m:t>402</m:t>
                              </m:r>
                            </m:e>
                          </m:rad>
                        </m:den>
                      </m:f>
                    </m:oMath>
                  </m:oMathPara>
                </a14:m>
                <a:endParaRPr kumimoji="1" lang="en-US" altLang="ja-JP" sz="24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kumimoji="1" lang="en-US" altLang="ja-JP" sz="2400" b="0" i="1" smtClean="0">
                          <a:latin typeface="Cambria Math" panose="02040503050406030204" pitchFamily="18" charset="0"/>
                        </a:rPr>
                        <m:t>=</m:t>
                      </m:r>
                      <m:f>
                        <m:fPr>
                          <m:ctrlPr>
                            <a:rPr kumimoji="1" lang="en-US" altLang="ja-JP" sz="2400" b="0" i="1" smtClean="0">
                              <a:latin typeface="Cambria Math" panose="02040503050406030204" pitchFamily="18" charset="0"/>
                            </a:rPr>
                          </m:ctrlPr>
                        </m:fPr>
                        <m:num>
                          <m:r>
                            <a:rPr kumimoji="1" lang="en-US" altLang="ja-JP" sz="2400" b="0" i="1" smtClean="0">
                              <a:latin typeface="Cambria Math" panose="02040503050406030204" pitchFamily="18" charset="0"/>
                            </a:rPr>
                            <m:t>402−401</m:t>
                          </m:r>
                        </m:num>
                        <m:den>
                          <m:rad>
                            <m:radPr>
                              <m:degHide m:val="on"/>
                              <m:ctrlPr>
                                <a:rPr lang="en-US" altLang="ja-JP" sz="2400" i="1">
                                  <a:latin typeface="Cambria Math" panose="02040503050406030204" pitchFamily="18" charset="0"/>
                                </a:rPr>
                              </m:ctrlPr>
                            </m:radPr>
                            <m:deg/>
                            <m:e>
                              <m:r>
                                <a:rPr lang="en-US" altLang="ja-JP" sz="2400" i="1">
                                  <a:latin typeface="Cambria Math" panose="02040503050406030204" pitchFamily="18" charset="0"/>
                                </a:rPr>
                                <m:t>401</m:t>
                              </m:r>
                            </m:e>
                          </m:rad>
                          <m:r>
                            <a:rPr lang="en-US" altLang="ja-JP" sz="2400" i="1">
                              <a:latin typeface="Cambria Math" panose="02040503050406030204" pitchFamily="18" charset="0"/>
                            </a:rPr>
                            <m:t>+</m:t>
                          </m:r>
                          <m:rad>
                            <m:radPr>
                              <m:degHide m:val="on"/>
                              <m:ctrlPr>
                                <a:rPr lang="en-US" altLang="ja-JP" sz="2400" i="1">
                                  <a:latin typeface="Cambria Math" panose="02040503050406030204" pitchFamily="18" charset="0"/>
                                </a:rPr>
                              </m:ctrlPr>
                            </m:radPr>
                            <m:deg/>
                            <m:e>
                              <m:r>
                                <a:rPr lang="en-US" altLang="ja-JP" sz="2400" i="1">
                                  <a:latin typeface="Cambria Math" panose="02040503050406030204" pitchFamily="18" charset="0"/>
                                </a:rPr>
                                <m:t>402</m:t>
                              </m:r>
                            </m:e>
                          </m:rad>
                        </m:den>
                      </m:f>
                      <m:r>
                        <a:rPr kumimoji="1" lang="en-US" altLang="ja-JP" sz="2400" b="0" i="1" smtClean="0">
                          <a:latin typeface="Cambria Math" panose="02040503050406030204" pitchFamily="18" charset="0"/>
                        </a:rPr>
                        <m:t>=</m:t>
                      </m:r>
                      <m:f>
                        <m:fPr>
                          <m:ctrlPr>
                            <a:rPr kumimoji="1" lang="en-US" altLang="ja-JP" sz="2400" b="0" i="1" smtClean="0">
                              <a:latin typeface="Cambria Math" panose="02040503050406030204" pitchFamily="18" charset="0"/>
                            </a:rPr>
                          </m:ctrlPr>
                        </m:fPr>
                        <m:num>
                          <m:r>
                            <a:rPr kumimoji="1" lang="en-US" altLang="ja-JP" sz="2400" b="0" i="1" smtClean="0">
                              <a:latin typeface="Cambria Math" panose="02040503050406030204" pitchFamily="18" charset="0"/>
                            </a:rPr>
                            <m:t>1</m:t>
                          </m:r>
                        </m:num>
                        <m:den>
                          <m:r>
                            <a:rPr lang="en-US" altLang="ja-JP" sz="2400" i="1">
                              <a:latin typeface="Cambria Math" panose="02040503050406030204" pitchFamily="18" charset="0"/>
                            </a:rPr>
                            <m:t>40.074922</m:t>
                          </m:r>
                        </m:den>
                      </m:f>
                      <m:r>
                        <a:rPr lang="en-US" altLang="ja-JP" sz="2400" i="1">
                          <a:latin typeface="Cambria Math" panose="02040503050406030204" pitchFamily="18" charset="0"/>
                        </a:rPr>
                        <m:t>=</m:t>
                      </m:r>
                      <m:r>
                        <a:rPr lang="en-US" altLang="ja-JP" sz="2400" i="1" smtClean="0">
                          <a:solidFill>
                            <a:srgbClr val="FF0000"/>
                          </a:solidFill>
                          <a:latin typeface="Cambria Math" panose="02040503050406030204" pitchFamily="18" charset="0"/>
                        </a:rPr>
                        <m:t>2</m:t>
                      </m:r>
                      <m:r>
                        <a:rPr lang="en-US" altLang="ja-JP" sz="2400" b="0" i="1" smtClean="0">
                          <a:solidFill>
                            <a:srgbClr val="FF0000"/>
                          </a:solidFill>
                          <a:latin typeface="Cambria Math" panose="02040503050406030204" pitchFamily="18" charset="0"/>
                        </a:rPr>
                        <m:t>.</m:t>
                      </m:r>
                      <m:r>
                        <a:rPr lang="en-US" altLang="ja-JP" sz="2400" i="1">
                          <a:solidFill>
                            <a:srgbClr val="FF0000"/>
                          </a:solidFill>
                          <a:latin typeface="Cambria Math" panose="02040503050406030204" pitchFamily="18" charset="0"/>
                        </a:rPr>
                        <m:t>4953261</m:t>
                      </m:r>
                      <m:r>
                        <a:rPr lang="en-US" altLang="ja-JP" sz="2400" b="0" i="1" smtClean="0">
                          <a:solidFill>
                            <a:schemeClr val="tx1"/>
                          </a:solidFill>
                          <a:latin typeface="Cambria Math" panose="02040503050406030204" pitchFamily="18" charset="0"/>
                        </a:rPr>
                        <m:t>×</m:t>
                      </m:r>
                      <m:sSup>
                        <m:sSupPr>
                          <m:ctrlPr>
                            <a:rPr lang="en-US" altLang="ja-JP" sz="2400" b="0" i="1" smtClean="0">
                              <a:solidFill>
                                <a:schemeClr val="tx1"/>
                              </a:solidFill>
                              <a:latin typeface="Cambria Math" panose="02040503050406030204" pitchFamily="18" charset="0"/>
                            </a:rPr>
                          </m:ctrlPr>
                        </m:sSupPr>
                        <m:e>
                          <m:r>
                            <a:rPr lang="en-US" altLang="ja-JP" sz="2400" b="0" i="1" smtClean="0">
                              <a:solidFill>
                                <a:schemeClr val="tx1"/>
                              </a:solidFill>
                              <a:latin typeface="Cambria Math" panose="02040503050406030204" pitchFamily="18" charset="0"/>
                            </a:rPr>
                            <m:t>10</m:t>
                          </m:r>
                        </m:e>
                        <m:sup>
                          <m:r>
                            <a:rPr lang="en-US" altLang="ja-JP" sz="2400" b="0" i="1" smtClean="0">
                              <a:solidFill>
                                <a:schemeClr val="tx1"/>
                              </a:solidFill>
                              <a:latin typeface="Cambria Math" panose="02040503050406030204" pitchFamily="18" charset="0"/>
                            </a:rPr>
                            <m:t>−2</m:t>
                          </m:r>
                        </m:sup>
                      </m:sSup>
                    </m:oMath>
                  </m:oMathPara>
                </a14:m>
                <a:endParaRPr kumimoji="1" lang="ja-JP" altLang="en-US" sz="2400" dirty="0"/>
              </a:p>
            </p:txBody>
          </p:sp>
        </mc:Choice>
        <mc:Fallback xmlns="">
          <p:sp>
            <p:nvSpPr>
              <p:cNvPr id="18" name="テキスト ボックス 17">
                <a:extLst>
                  <a:ext uri="{FF2B5EF4-FFF2-40B4-BE49-F238E27FC236}">
                    <a16:creationId xmlns:a16="http://schemas.microsoft.com/office/drawing/2014/main" id="{B7CBF60A-B913-4925-974F-D02A682C683D}"/>
                  </a:ext>
                </a:extLst>
              </p:cNvPr>
              <p:cNvSpPr txBox="1">
                <a:spLocks noRot="1" noChangeAspect="1" noMove="1" noResize="1" noEditPoints="1" noAdjustHandles="1" noChangeArrowheads="1" noChangeShapeType="1" noTextEdit="1"/>
              </p:cNvSpPr>
              <p:nvPr/>
            </p:nvSpPr>
            <p:spPr>
              <a:xfrm>
                <a:off x="1119580" y="4910755"/>
                <a:ext cx="6904839" cy="1611082"/>
              </a:xfrm>
              <a:prstGeom prst="rect">
                <a:avLst/>
              </a:prstGeom>
              <a:blipFill>
                <a:blip r:embed="rId5"/>
                <a:stretch>
                  <a:fillRect/>
                </a:stretch>
              </a:blipFill>
            </p:spPr>
            <p:txBody>
              <a:bodyPr/>
              <a:lstStyle/>
              <a:p>
                <a:r>
                  <a:rPr lang="ja-JP" altLang="en-US">
                    <a:noFill/>
                  </a:rPr>
                  <a:t> </a:t>
                </a:r>
              </a:p>
            </p:txBody>
          </p:sp>
        </mc:Fallback>
      </mc:AlternateContent>
      <p:sp>
        <p:nvSpPr>
          <p:cNvPr id="19" name="正方形/長方形 18">
            <a:extLst>
              <a:ext uri="{FF2B5EF4-FFF2-40B4-BE49-F238E27FC236}">
                <a16:creationId xmlns:a16="http://schemas.microsoft.com/office/drawing/2014/main" id="{7BA2318F-C505-4C09-A3CC-D5EBDCD67687}"/>
              </a:ext>
            </a:extLst>
          </p:cNvPr>
          <p:cNvSpPr/>
          <p:nvPr/>
        </p:nvSpPr>
        <p:spPr>
          <a:xfrm>
            <a:off x="252000" y="2529270"/>
            <a:ext cx="8640000" cy="417633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F49545C6-EF5D-4257-8A2A-03A55BD6AFF8}"/>
              </a:ext>
            </a:extLst>
          </p:cNvPr>
          <p:cNvSpPr txBox="1"/>
          <p:nvPr/>
        </p:nvSpPr>
        <p:spPr>
          <a:xfrm>
            <a:off x="251999" y="4449090"/>
            <a:ext cx="7571303" cy="461665"/>
          </a:xfrm>
          <a:prstGeom prst="rect">
            <a:avLst/>
          </a:prstGeom>
          <a:noFill/>
        </p:spPr>
        <p:txBody>
          <a:bodyPr wrap="none" rtlCol="0">
            <a:spAutoFit/>
          </a:bodyPr>
          <a:lstStyle/>
          <a:p>
            <a:r>
              <a:rPr lang="ja-JP" altLang="en-US" sz="2400" dirty="0"/>
              <a:t>桁落ちを回避する方法例（近接実数間の減算を回避）</a:t>
            </a:r>
            <a:endParaRPr lang="en-US" altLang="ja-JP" sz="2400" dirty="0"/>
          </a:p>
        </p:txBody>
      </p:sp>
      <p:pic>
        <p:nvPicPr>
          <p:cNvPr id="20" name="図 19">
            <a:extLst>
              <a:ext uri="{FF2B5EF4-FFF2-40B4-BE49-F238E27FC236}">
                <a16:creationId xmlns:a16="http://schemas.microsoft.com/office/drawing/2014/main" id="{195638C5-34B5-4CA5-9701-F1F1CF1B32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8489" y="33746"/>
            <a:ext cx="1227411" cy="429442"/>
          </a:xfrm>
          <a:prstGeom prst="rect">
            <a:avLst/>
          </a:prstGeom>
        </p:spPr>
      </p:pic>
    </p:spTree>
    <p:extLst>
      <p:ext uri="{BB962C8B-B14F-4D97-AF65-F5344CB8AC3E}">
        <p14:creationId xmlns:p14="http://schemas.microsoft.com/office/powerpoint/2010/main" val="57669645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9BD61FB3-7FF4-4170-9F4A-EC4C4DDBA59F}"/>
              </a:ext>
            </a:extLst>
          </p:cNvPr>
          <p:cNvGrpSpPr/>
          <p:nvPr/>
        </p:nvGrpSpPr>
        <p:grpSpPr>
          <a:xfrm>
            <a:off x="252000" y="3166443"/>
            <a:ext cx="8640000" cy="525114"/>
            <a:chOff x="252000" y="2362873"/>
            <a:chExt cx="8640000" cy="525114"/>
          </a:xfrm>
        </p:grpSpPr>
        <p:sp>
          <p:nvSpPr>
            <p:cNvPr id="2" name="正方形/長方形 1"/>
            <p:cNvSpPr/>
            <p:nvPr/>
          </p:nvSpPr>
          <p:spPr>
            <a:xfrm>
              <a:off x="875300" y="2362873"/>
              <a:ext cx="7393400" cy="523220"/>
            </a:xfrm>
            <a:prstGeom prst="rect">
              <a:avLst/>
            </a:prstGeom>
          </p:spPr>
          <p:txBody>
            <a:bodyPr wrap="square">
              <a:spAutoFit/>
            </a:bodyPr>
            <a:lstStyle/>
            <a:p>
              <a:pPr marL="514350" indent="-514350">
                <a:buFont typeface="+mj-lt"/>
                <a:buAutoNum type="arabicPeriod" startAt="2"/>
              </a:pPr>
              <a:r>
                <a:rPr lang="ja-JP" altLang="en-US" sz="2800" dirty="0"/>
                <a:t>計算処理の原理</a:t>
              </a:r>
              <a:endParaRPr lang="en-US" altLang="ja-JP" sz="2800" dirty="0"/>
            </a:p>
          </p:txBody>
        </p:sp>
        <p:sp>
          <p:nvSpPr>
            <p:cNvPr id="6" name="正方形/長方形 5">
              <a:extLst>
                <a:ext uri="{FF2B5EF4-FFF2-40B4-BE49-F238E27FC236}">
                  <a16:creationId xmlns:a16="http://schemas.microsoft.com/office/drawing/2014/main" id="{3DA496E1-19B2-4EBB-8F3D-E3D322D89EC4}"/>
                </a:ext>
              </a:extLst>
            </p:cNvPr>
            <p:cNvSpPr/>
            <p:nvPr/>
          </p:nvSpPr>
          <p:spPr>
            <a:xfrm flipV="1">
              <a:off x="252000" y="2842268"/>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7" name="図 6">
            <a:extLst>
              <a:ext uri="{FF2B5EF4-FFF2-40B4-BE49-F238E27FC236}">
                <a16:creationId xmlns:a16="http://schemas.microsoft.com/office/drawing/2014/main" id="{A5E45F54-09BB-4237-957B-F7EBF2D4CC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Tree>
    <p:extLst>
      <p:ext uri="{BB962C8B-B14F-4D97-AF65-F5344CB8AC3E}">
        <p14:creationId xmlns:p14="http://schemas.microsoft.com/office/powerpoint/2010/main" val="54769549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2441694" cy="769441"/>
            </a:xfrm>
            <a:prstGeom prst="rect">
              <a:avLst/>
            </a:prstGeom>
            <a:noFill/>
          </p:spPr>
          <p:txBody>
            <a:bodyPr wrap="none" rtlCol="0">
              <a:spAutoFit/>
            </a:bodyPr>
            <a:lstStyle/>
            <a:p>
              <a:r>
                <a:rPr lang="ja-JP" altLang="en-US" sz="4400" dirty="0"/>
                <a:t>論理回路</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grpSp>
        <p:nvGrpSpPr>
          <p:cNvPr id="46" name="グループ化 45">
            <a:extLst>
              <a:ext uri="{FF2B5EF4-FFF2-40B4-BE49-F238E27FC236}">
                <a16:creationId xmlns:a16="http://schemas.microsoft.com/office/drawing/2014/main" id="{20F112C8-EF30-49C1-81B7-1D081321DCB7}"/>
              </a:ext>
            </a:extLst>
          </p:cNvPr>
          <p:cNvGrpSpPr/>
          <p:nvPr/>
        </p:nvGrpSpPr>
        <p:grpSpPr>
          <a:xfrm>
            <a:off x="820722" y="2653411"/>
            <a:ext cx="2646500" cy="369332"/>
            <a:chOff x="928537" y="1430794"/>
            <a:chExt cx="2646500" cy="369332"/>
          </a:xfrm>
        </p:grpSpPr>
        <p:sp>
          <p:nvSpPr>
            <p:cNvPr id="37" name="テキスト ボックス 36">
              <a:extLst>
                <a:ext uri="{FF2B5EF4-FFF2-40B4-BE49-F238E27FC236}">
                  <a16:creationId xmlns:a16="http://schemas.microsoft.com/office/drawing/2014/main" id="{384298C6-17CD-443D-902C-D790429B1CDC}"/>
                </a:ext>
              </a:extLst>
            </p:cNvPr>
            <p:cNvSpPr txBox="1"/>
            <p:nvPr/>
          </p:nvSpPr>
          <p:spPr>
            <a:xfrm>
              <a:off x="928537" y="1430794"/>
              <a:ext cx="877163" cy="369332"/>
            </a:xfrm>
            <a:prstGeom prst="rect">
              <a:avLst/>
            </a:prstGeom>
            <a:noFill/>
          </p:spPr>
          <p:txBody>
            <a:bodyPr wrap="none" rtlCol="0">
              <a:spAutoFit/>
            </a:bodyPr>
            <a:lstStyle/>
            <a:p>
              <a:r>
                <a:rPr kumimoji="1" lang="ja-JP" altLang="en-US" dirty="0"/>
                <a:t>入力側</a:t>
              </a:r>
            </a:p>
          </p:txBody>
        </p:sp>
        <p:sp>
          <p:nvSpPr>
            <p:cNvPr id="38" name="テキスト ボックス 37">
              <a:extLst>
                <a:ext uri="{FF2B5EF4-FFF2-40B4-BE49-F238E27FC236}">
                  <a16:creationId xmlns:a16="http://schemas.microsoft.com/office/drawing/2014/main" id="{F9E88B33-38F8-4CF7-96C3-9DEC2D805DEC}"/>
                </a:ext>
              </a:extLst>
            </p:cNvPr>
            <p:cNvSpPr txBox="1"/>
            <p:nvPr/>
          </p:nvSpPr>
          <p:spPr>
            <a:xfrm>
              <a:off x="2697874" y="1430794"/>
              <a:ext cx="877163" cy="369332"/>
            </a:xfrm>
            <a:prstGeom prst="rect">
              <a:avLst/>
            </a:prstGeom>
            <a:noFill/>
          </p:spPr>
          <p:txBody>
            <a:bodyPr wrap="none" rtlCol="0">
              <a:spAutoFit/>
            </a:bodyPr>
            <a:lstStyle/>
            <a:p>
              <a:r>
                <a:rPr lang="ja-JP" altLang="en-US" dirty="0"/>
                <a:t>出</a:t>
              </a:r>
              <a:r>
                <a:rPr kumimoji="1" lang="ja-JP" altLang="en-US" dirty="0"/>
                <a:t>力側</a:t>
              </a:r>
            </a:p>
          </p:txBody>
        </p:sp>
      </p:grpSp>
      <p:grpSp>
        <p:nvGrpSpPr>
          <p:cNvPr id="45" name="グループ化 44">
            <a:extLst>
              <a:ext uri="{FF2B5EF4-FFF2-40B4-BE49-F238E27FC236}">
                <a16:creationId xmlns:a16="http://schemas.microsoft.com/office/drawing/2014/main" id="{B25038FC-F381-449A-8C05-18E96FA1229B}"/>
              </a:ext>
            </a:extLst>
          </p:cNvPr>
          <p:cNvGrpSpPr/>
          <p:nvPr/>
        </p:nvGrpSpPr>
        <p:grpSpPr>
          <a:xfrm>
            <a:off x="1025807" y="2690641"/>
            <a:ext cx="7157473" cy="1200329"/>
            <a:chOff x="1025807" y="1779914"/>
            <a:chExt cx="7157473" cy="1200329"/>
          </a:xfrm>
        </p:grpSpPr>
        <p:sp>
          <p:nvSpPr>
            <p:cNvPr id="36" name="テキスト ボックス 35">
              <a:extLst>
                <a:ext uri="{FF2B5EF4-FFF2-40B4-BE49-F238E27FC236}">
                  <a16:creationId xmlns:a16="http://schemas.microsoft.com/office/drawing/2014/main" id="{231C53CC-CC56-44A1-AB5D-D5782CF40B93}"/>
                </a:ext>
              </a:extLst>
            </p:cNvPr>
            <p:cNvSpPr txBox="1"/>
            <p:nvPr/>
          </p:nvSpPr>
          <p:spPr>
            <a:xfrm>
              <a:off x="4151407" y="1779914"/>
              <a:ext cx="4031873" cy="1200329"/>
            </a:xfrm>
            <a:prstGeom prst="rect">
              <a:avLst/>
            </a:prstGeom>
            <a:noFill/>
          </p:spPr>
          <p:txBody>
            <a:bodyPr wrap="square" rtlCol="0">
              <a:spAutoFit/>
            </a:bodyPr>
            <a:lstStyle/>
            <a:p>
              <a:r>
                <a:rPr kumimoji="1" lang="en-US" altLang="ja-JP" sz="2400" dirty="0"/>
                <a:t>NOT</a:t>
              </a:r>
              <a:r>
                <a:rPr kumimoji="1" lang="ja-JP" altLang="en-US" sz="2400" dirty="0"/>
                <a:t>回路</a:t>
              </a:r>
              <a:r>
                <a:rPr lang="ja-JP" altLang="en-US" sz="2400" dirty="0"/>
                <a:t>（「否定」に相当）</a:t>
              </a:r>
              <a:endParaRPr kumimoji="1" lang="en-US" altLang="ja-JP" sz="2400" dirty="0"/>
            </a:p>
            <a:p>
              <a:r>
                <a:rPr kumimoji="1" lang="ja-JP" altLang="en-US" sz="2400" dirty="0"/>
                <a:t>入力信号の</a:t>
              </a:r>
              <a:r>
                <a:rPr kumimoji="1" lang="en-US" altLang="ja-JP" sz="2400" dirty="0"/>
                <a:t>0,1</a:t>
              </a:r>
              <a:r>
                <a:rPr kumimoji="1" lang="ja-JP" altLang="en-US" sz="2400" dirty="0"/>
                <a:t>を反転したものを出力する</a:t>
              </a:r>
              <a:endParaRPr kumimoji="1" lang="en-US" altLang="ja-JP" sz="2400" dirty="0"/>
            </a:p>
          </p:txBody>
        </p:sp>
        <p:grpSp>
          <p:nvGrpSpPr>
            <p:cNvPr id="42" name="グループ化 41">
              <a:extLst>
                <a:ext uri="{FF2B5EF4-FFF2-40B4-BE49-F238E27FC236}">
                  <a16:creationId xmlns:a16="http://schemas.microsoft.com/office/drawing/2014/main" id="{6001CD39-B111-4E08-B2A3-27BC972D16B5}"/>
                </a:ext>
              </a:extLst>
            </p:cNvPr>
            <p:cNvGrpSpPr/>
            <p:nvPr/>
          </p:nvGrpSpPr>
          <p:grpSpPr>
            <a:xfrm>
              <a:off x="1025807" y="2010572"/>
              <a:ext cx="2381536" cy="771526"/>
              <a:chOff x="583045" y="2010572"/>
              <a:chExt cx="3550118" cy="771526"/>
            </a:xfrm>
          </p:grpSpPr>
          <p:grpSp>
            <p:nvGrpSpPr>
              <p:cNvPr id="35" name="グループ化 34">
                <a:extLst>
                  <a:ext uri="{FF2B5EF4-FFF2-40B4-BE49-F238E27FC236}">
                    <a16:creationId xmlns:a16="http://schemas.microsoft.com/office/drawing/2014/main" id="{80C127B4-319F-4525-B8C6-D7894EF55834}"/>
                  </a:ext>
                </a:extLst>
              </p:cNvPr>
              <p:cNvGrpSpPr/>
              <p:nvPr/>
            </p:nvGrpSpPr>
            <p:grpSpPr>
              <a:xfrm>
                <a:off x="583045" y="2010572"/>
                <a:ext cx="3550118" cy="771526"/>
                <a:chOff x="583045" y="1476913"/>
                <a:chExt cx="3550118" cy="771526"/>
              </a:xfrm>
            </p:grpSpPr>
            <p:cxnSp>
              <p:nvCxnSpPr>
                <p:cNvPr id="28" name="直線コネクタ 27">
                  <a:extLst>
                    <a:ext uri="{FF2B5EF4-FFF2-40B4-BE49-F238E27FC236}">
                      <a16:creationId xmlns:a16="http://schemas.microsoft.com/office/drawing/2014/main" id="{C4451996-E856-4E0A-907D-69268FD3D828}"/>
                    </a:ext>
                  </a:extLst>
                </p:cNvPr>
                <p:cNvCxnSpPr/>
                <p:nvPr/>
              </p:nvCxnSpPr>
              <p:spPr>
                <a:xfrm flipH="1">
                  <a:off x="583045" y="1862675"/>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2EB91AAA-AEB1-42CD-95D3-992D54A2B15F}"/>
                    </a:ext>
                  </a:extLst>
                </p:cNvPr>
                <p:cNvCxnSpPr/>
                <p:nvPr/>
              </p:nvCxnSpPr>
              <p:spPr>
                <a:xfrm flipH="1">
                  <a:off x="2621997" y="1862675"/>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32" name="二等辺三角形 31">
                  <a:extLst>
                    <a:ext uri="{FF2B5EF4-FFF2-40B4-BE49-F238E27FC236}">
                      <a16:creationId xmlns:a16="http://schemas.microsoft.com/office/drawing/2014/main" id="{F93FB529-F29F-4731-AF7E-E010BA27BE57}"/>
                    </a:ext>
                  </a:extLst>
                </p:cNvPr>
                <p:cNvSpPr/>
                <p:nvPr/>
              </p:nvSpPr>
              <p:spPr>
                <a:xfrm rot="5400000">
                  <a:off x="1864113" y="1418858"/>
                  <a:ext cx="771526" cy="88763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楕円 38">
                <a:extLst>
                  <a:ext uri="{FF2B5EF4-FFF2-40B4-BE49-F238E27FC236}">
                    <a16:creationId xmlns:a16="http://schemas.microsoft.com/office/drawing/2014/main" id="{355BAD42-E0F3-46E6-99CD-8C29187DE127}"/>
                  </a:ext>
                </a:extLst>
              </p:cNvPr>
              <p:cNvSpPr/>
              <p:nvPr/>
            </p:nvSpPr>
            <p:spPr>
              <a:xfrm>
                <a:off x="2585468" y="2288334"/>
                <a:ext cx="321988" cy="21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44" name="グループ化 43">
            <a:extLst>
              <a:ext uri="{FF2B5EF4-FFF2-40B4-BE49-F238E27FC236}">
                <a16:creationId xmlns:a16="http://schemas.microsoft.com/office/drawing/2014/main" id="{6EB1CC5C-1AC8-4814-96F7-3CF03B6538A8}"/>
              </a:ext>
            </a:extLst>
          </p:cNvPr>
          <p:cNvGrpSpPr/>
          <p:nvPr/>
        </p:nvGrpSpPr>
        <p:grpSpPr>
          <a:xfrm>
            <a:off x="1025807" y="4077261"/>
            <a:ext cx="7295444" cy="1200329"/>
            <a:chOff x="1025807" y="3682625"/>
            <a:chExt cx="7295444" cy="1200329"/>
          </a:xfrm>
        </p:grpSpPr>
        <p:grpSp>
          <p:nvGrpSpPr>
            <p:cNvPr id="34" name="グループ化 33">
              <a:extLst>
                <a:ext uri="{FF2B5EF4-FFF2-40B4-BE49-F238E27FC236}">
                  <a16:creationId xmlns:a16="http://schemas.microsoft.com/office/drawing/2014/main" id="{2FAB8B22-152D-48D9-8B15-6F5EC37470A4}"/>
                </a:ext>
              </a:extLst>
            </p:cNvPr>
            <p:cNvGrpSpPr/>
            <p:nvPr/>
          </p:nvGrpSpPr>
          <p:grpSpPr>
            <a:xfrm>
              <a:off x="1025807" y="3897028"/>
              <a:ext cx="2381536" cy="771525"/>
              <a:chOff x="575331" y="2850454"/>
              <a:chExt cx="3550118" cy="771525"/>
            </a:xfrm>
          </p:grpSpPr>
          <p:cxnSp>
            <p:nvCxnSpPr>
              <p:cNvPr id="23" name="直線コネクタ 22">
                <a:extLst>
                  <a:ext uri="{FF2B5EF4-FFF2-40B4-BE49-F238E27FC236}">
                    <a16:creationId xmlns:a16="http://schemas.microsoft.com/office/drawing/2014/main" id="{1E6D3BB7-EA68-4F5B-BFD1-53CEAF50E003}"/>
                  </a:ext>
                </a:extLst>
              </p:cNvPr>
              <p:cNvCxnSpPr/>
              <p:nvPr/>
            </p:nvCxnSpPr>
            <p:spPr>
              <a:xfrm flipH="1">
                <a:off x="575331" y="3013182"/>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6EBBA09B-6267-4F84-B912-46C066F9D66D}"/>
                  </a:ext>
                </a:extLst>
              </p:cNvPr>
              <p:cNvCxnSpPr/>
              <p:nvPr/>
            </p:nvCxnSpPr>
            <p:spPr>
              <a:xfrm flipH="1">
                <a:off x="575331" y="3464720"/>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A9D4D2A8-7270-4972-8E73-7768001C5AF8}"/>
                  </a:ext>
                </a:extLst>
              </p:cNvPr>
              <p:cNvCxnSpPr/>
              <p:nvPr/>
            </p:nvCxnSpPr>
            <p:spPr>
              <a:xfrm flipH="1">
                <a:off x="2614283" y="3236217"/>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フリーフォーム: 図形 14">
                <a:extLst>
                  <a:ext uri="{FF2B5EF4-FFF2-40B4-BE49-F238E27FC236}">
                    <a16:creationId xmlns:a16="http://schemas.microsoft.com/office/drawing/2014/main" id="{217132A5-5B2A-4BBC-A6CB-9BADFFBFE66C}"/>
                  </a:ext>
                </a:extLst>
              </p:cNvPr>
              <p:cNvSpPr/>
              <p:nvPr/>
            </p:nvSpPr>
            <p:spPr>
              <a:xfrm>
                <a:off x="1798344" y="2850454"/>
                <a:ext cx="895350" cy="771525"/>
              </a:xfrm>
              <a:custGeom>
                <a:avLst/>
                <a:gdLst>
                  <a:gd name="connsiteX0" fmla="*/ 0 w 895350"/>
                  <a:gd name="connsiteY0" fmla="*/ 0 h 771525"/>
                  <a:gd name="connsiteX1" fmla="*/ 495399 w 895350"/>
                  <a:gd name="connsiteY1" fmla="*/ 0 h 771525"/>
                  <a:gd name="connsiteX2" fmla="*/ 895350 w 895350"/>
                  <a:gd name="connsiteY2" fmla="*/ 385763 h 771525"/>
                  <a:gd name="connsiteX3" fmla="*/ 495399 w 895350"/>
                  <a:gd name="connsiteY3" fmla="*/ 771525 h 771525"/>
                  <a:gd name="connsiteX4" fmla="*/ 0 w 895350"/>
                  <a:gd name="connsiteY4" fmla="*/ 771525 h 77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50" h="771525">
                    <a:moveTo>
                      <a:pt x="0" y="0"/>
                    </a:moveTo>
                    <a:lnTo>
                      <a:pt x="495399" y="0"/>
                    </a:lnTo>
                    <a:cubicBezTo>
                      <a:pt x="716264" y="0"/>
                      <a:pt x="895350" y="172700"/>
                      <a:pt x="895350" y="385763"/>
                    </a:cubicBezTo>
                    <a:cubicBezTo>
                      <a:pt x="895350" y="598825"/>
                      <a:pt x="716264" y="771525"/>
                      <a:pt x="495399" y="771525"/>
                    </a:cubicBezTo>
                    <a:lnTo>
                      <a:pt x="0" y="77152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 name="テキスト ボックス 39">
              <a:extLst>
                <a:ext uri="{FF2B5EF4-FFF2-40B4-BE49-F238E27FC236}">
                  <a16:creationId xmlns:a16="http://schemas.microsoft.com/office/drawing/2014/main" id="{952619FB-B8F1-4AAF-B061-7EB3F0B30F19}"/>
                </a:ext>
              </a:extLst>
            </p:cNvPr>
            <p:cNvSpPr txBox="1"/>
            <p:nvPr/>
          </p:nvSpPr>
          <p:spPr>
            <a:xfrm>
              <a:off x="4192051" y="3682625"/>
              <a:ext cx="4129200" cy="1200329"/>
            </a:xfrm>
            <a:prstGeom prst="rect">
              <a:avLst/>
            </a:prstGeom>
            <a:noFill/>
          </p:spPr>
          <p:txBody>
            <a:bodyPr wrap="square" rtlCol="0">
              <a:spAutoFit/>
            </a:bodyPr>
            <a:lstStyle/>
            <a:p>
              <a:r>
                <a:rPr lang="en-US" altLang="ja-JP" sz="2400" dirty="0"/>
                <a:t>AND</a:t>
              </a:r>
              <a:r>
                <a:rPr kumimoji="1" lang="ja-JP" altLang="en-US" sz="2400" dirty="0"/>
                <a:t>回路（「かつ」に相当）</a:t>
              </a:r>
              <a:endParaRPr kumimoji="1" lang="en-US" altLang="ja-JP" sz="2400" dirty="0"/>
            </a:p>
            <a:p>
              <a:r>
                <a:rPr kumimoji="1" lang="ja-JP" altLang="en-US" sz="2400" dirty="0"/>
                <a:t>入力信号がどちらも</a:t>
              </a:r>
              <a:r>
                <a:rPr kumimoji="1" lang="en-US" altLang="ja-JP" sz="2400" dirty="0"/>
                <a:t>1</a:t>
              </a:r>
              <a:r>
                <a:rPr kumimoji="1" lang="ja-JP" altLang="en-US" sz="2400" dirty="0"/>
                <a:t>のとき</a:t>
              </a:r>
              <a:r>
                <a:rPr lang="en-US" altLang="ja-JP" sz="2400" dirty="0"/>
                <a:t>1</a:t>
              </a:r>
              <a:r>
                <a:rPr kumimoji="1" lang="ja-JP" altLang="en-US" sz="2400" dirty="0"/>
                <a:t>を出力する</a:t>
              </a:r>
              <a:endParaRPr kumimoji="1" lang="en-US" altLang="ja-JP" sz="2400" dirty="0"/>
            </a:p>
          </p:txBody>
        </p:sp>
      </p:grpSp>
      <p:grpSp>
        <p:nvGrpSpPr>
          <p:cNvPr id="43" name="グループ化 42">
            <a:extLst>
              <a:ext uri="{FF2B5EF4-FFF2-40B4-BE49-F238E27FC236}">
                <a16:creationId xmlns:a16="http://schemas.microsoft.com/office/drawing/2014/main" id="{EE6C47F0-0A33-4819-9981-13DDD4C66B77}"/>
              </a:ext>
            </a:extLst>
          </p:cNvPr>
          <p:cNvGrpSpPr/>
          <p:nvPr/>
        </p:nvGrpSpPr>
        <p:grpSpPr>
          <a:xfrm>
            <a:off x="1025807" y="5400993"/>
            <a:ext cx="7489543" cy="1200329"/>
            <a:chOff x="1025807" y="5400993"/>
            <a:chExt cx="7489543" cy="1200329"/>
          </a:xfrm>
        </p:grpSpPr>
        <p:grpSp>
          <p:nvGrpSpPr>
            <p:cNvPr id="33" name="グループ化 32">
              <a:extLst>
                <a:ext uri="{FF2B5EF4-FFF2-40B4-BE49-F238E27FC236}">
                  <a16:creationId xmlns:a16="http://schemas.microsoft.com/office/drawing/2014/main" id="{A94728C5-3FAA-4035-92B9-F95AAA9531D6}"/>
                </a:ext>
              </a:extLst>
            </p:cNvPr>
            <p:cNvGrpSpPr/>
            <p:nvPr/>
          </p:nvGrpSpPr>
          <p:grpSpPr>
            <a:xfrm>
              <a:off x="1025807" y="5615396"/>
              <a:ext cx="2381536" cy="771525"/>
              <a:chOff x="577497" y="4526280"/>
              <a:chExt cx="3550118" cy="771525"/>
            </a:xfrm>
          </p:grpSpPr>
          <p:cxnSp>
            <p:nvCxnSpPr>
              <p:cNvPr id="8" name="直線コネクタ 7">
                <a:extLst>
                  <a:ext uri="{FF2B5EF4-FFF2-40B4-BE49-F238E27FC236}">
                    <a16:creationId xmlns:a16="http://schemas.microsoft.com/office/drawing/2014/main" id="{56A38B36-A272-4F32-9EF6-D08766686F48}"/>
                  </a:ext>
                </a:extLst>
              </p:cNvPr>
              <p:cNvCxnSpPr/>
              <p:nvPr/>
            </p:nvCxnSpPr>
            <p:spPr>
              <a:xfrm flipH="1">
                <a:off x="577497" y="4689007"/>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77A10E9C-0705-4B15-A2C4-F338288584D5}"/>
                  </a:ext>
                </a:extLst>
              </p:cNvPr>
              <p:cNvCxnSpPr/>
              <p:nvPr/>
            </p:nvCxnSpPr>
            <p:spPr>
              <a:xfrm flipH="1">
                <a:off x="577497" y="5140545"/>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CDE9388D-7C64-4C81-957A-50519F4193BD}"/>
                  </a:ext>
                </a:extLst>
              </p:cNvPr>
              <p:cNvCxnSpPr/>
              <p:nvPr/>
            </p:nvCxnSpPr>
            <p:spPr>
              <a:xfrm flipH="1">
                <a:off x="2616449" y="4912042"/>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フリーフォーム: 図形 19">
                <a:extLst>
                  <a:ext uri="{FF2B5EF4-FFF2-40B4-BE49-F238E27FC236}">
                    <a16:creationId xmlns:a16="http://schemas.microsoft.com/office/drawing/2014/main" id="{28B97FCE-2934-47CB-A948-8DA125135783}"/>
                  </a:ext>
                </a:extLst>
              </p:cNvPr>
              <p:cNvSpPr/>
              <p:nvPr/>
            </p:nvSpPr>
            <p:spPr>
              <a:xfrm>
                <a:off x="1798344" y="4526280"/>
                <a:ext cx="895350" cy="771525"/>
              </a:xfrm>
              <a:custGeom>
                <a:avLst/>
                <a:gdLst>
                  <a:gd name="connsiteX0" fmla="*/ 0 w 895350"/>
                  <a:gd name="connsiteY0" fmla="*/ 0 h 771525"/>
                  <a:gd name="connsiteX1" fmla="*/ 495399 w 895350"/>
                  <a:gd name="connsiteY1" fmla="*/ 0 h 771525"/>
                  <a:gd name="connsiteX2" fmla="*/ 895350 w 895350"/>
                  <a:gd name="connsiteY2" fmla="*/ 385763 h 771525"/>
                  <a:gd name="connsiteX3" fmla="*/ 495399 w 895350"/>
                  <a:gd name="connsiteY3" fmla="*/ 771525 h 771525"/>
                  <a:gd name="connsiteX4" fmla="*/ 0 w 895350"/>
                  <a:gd name="connsiteY4" fmla="*/ 771525 h 771525"/>
                  <a:gd name="connsiteX5" fmla="*/ 0 w 895350"/>
                  <a:gd name="connsiteY5" fmla="*/ 769947 h 771525"/>
                  <a:gd name="connsiteX6" fmla="*/ 39943 w 895350"/>
                  <a:gd name="connsiteY6" fmla="*/ 763688 h 771525"/>
                  <a:gd name="connsiteX7" fmla="*/ 238123 w 895350"/>
                  <a:gd name="connsiteY7" fmla="*/ 385763 h 771525"/>
                  <a:gd name="connsiteX8" fmla="*/ 39943 w 895350"/>
                  <a:gd name="connsiteY8" fmla="*/ 7837 h 771525"/>
                  <a:gd name="connsiteX9" fmla="*/ 0 w 895350"/>
                  <a:gd name="connsiteY9" fmla="*/ 1579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5350" h="771525">
                    <a:moveTo>
                      <a:pt x="0" y="0"/>
                    </a:moveTo>
                    <a:lnTo>
                      <a:pt x="495399" y="0"/>
                    </a:lnTo>
                    <a:cubicBezTo>
                      <a:pt x="716264" y="0"/>
                      <a:pt x="895350" y="172700"/>
                      <a:pt x="895350" y="385763"/>
                    </a:cubicBezTo>
                    <a:cubicBezTo>
                      <a:pt x="895350" y="598825"/>
                      <a:pt x="716264" y="771525"/>
                      <a:pt x="495399" y="771525"/>
                    </a:cubicBezTo>
                    <a:lnTo>
                      <a:pt x="0" y="771525"/>
                    </a:lnTo>
                    <a:lnTo>
                      <a:pt x="0" y="769947"/>
                    </a:lnTo>
                    <a:lnTo>
                      <a:pt x="39943" y="763688"/>
                    </a:lnTo>
                    <a:cubicBezTo>
                      <a:pt x="153035" y="727719"/>
                      <a:pt x="238123" y="572192"/>
                      <a:pt x="238123" y="385763"/>
                    </a:cubicBezTo>
                    <a:cubicBezTo>
                      <a:pt x="238123" y="199333"/>
                      <a:pt x="153035" y="43806"/>
                      <a:pt x="39943" y="7837"/>
                    </a:cubicBezTo>
                    <a:lnTo>
                      <a:pt x="0" y="157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 name="テキスト ボックス 40">
              <a:extLst>
                <a:ext uri="{FF2B5EF4-FFF2-40B4-BE49-F238E27FC236}">
                  <a16:creationId xmlns:a16="http://schemas.microsoft.com/office/drawing/2014/main" id="{CCBA28B0-6D67-40E1-A125-7A61556D06A6}"/>
                </a:ext>
              </a:extLst>
            </p:cNvPr>
            <p:cNvSpPr txBox="1"/>
            <p:nvPr/>
          </p:nvSpPr>
          <p:spPr>
            <a:xfrm>
              <a:off x="4248098" y="5400993"/>
              <a:ext cx="4267252" cy="1200329"/>
            </a:xfrm>
            <a:prstGeom prst="rect">
              <a:avLst/>
            </a:prstGeom>
            <a:noFill/>
          </p:spPr>
          <p:txBody>
            <a:bodyPr wrap="square" rtlCol="0">
              <a:spAutoFit/>
            </a:bodyPr>
            <a:lstStyle/>
            <a:p>
              <a:r>
                <a:rPr kumimoji="1" lang="en-US" altLang="ja-JP" sz="2400" dirty="0"/>
                <a:t>OR</a:t>
              </a:r>
              <a:r>
                <a:rPr kumimoji="1" lang="ja-JP" altLang="en-US" sz="2400" dirty="0"/>
                <a:t>回路（「または」に相当）</a:t>
              </a:r>
              <a:endParaRPr kumimoji="1" lang="en-US" altLang="ja-JP" sz="2400" dirty="0"/>
            </a:p>
            <a:p>
              <a:r>
                <a:rPr kumimoji="1" lang="ja-JP" altLang="en-US" sz="2400" dirty="0"/>
                <a:t>入力信号</a:t>
              </a:r>
              <a:r>
                <a:rPr lang="ja-JP" altLang="en-US" sz="2400" dirty="0"/>
                <a:t>の</a:t>
              </a:r>
              <a:r>
                <a:rPr kumimoji="1" lang="ja-JP" altLang="en-US" sz="2400" dirty="0"/>
                <a:t>どちらかが</a:t>
              </a:r>
              <a:r>
                <a:rPr lang="en-US" altLang="ja-JP" sz="2400" dirty="0"/>
                <a:t>1</a:t>
              </a:r>
              <a:r>
                <a:rPr kumimoji="1" lang="ja-JP" altLang="en-US" sz="2400" dirty="0"/>
                <a:t>のとき</a:t>
              </a:r>
              <a:r>
                <a:rPr lang="en-US" altLang="ja-JP" sz="2400" dirty="0"/>
                <a:t>1</a:t>
              </a:r>
              <a:r>
                <a:rPr kumimoji="1" lang="ja-JP" altLang="en-US" sz="2400" dirty="0"/>
                <a:t>を出力する</a:t>
              </a:r>
              <a:endParaRPr kumimoji="1" lang="en-US" altLang="ja-JP" sz="2400" dirty="0"/>
            </a:p>
          </p:txBody>
        </p:sp>
      </p:grpSp>
      <p:sp>
        <p:nvSpPr>
          <p:cNvPr id="47" name="テキスト ボックス 46">
            <a:extLst>
              <a:ext uri="{FF2B5EF4-FFF2-40B4-BE49-F238E27FC236}">
                <a16:creationId xmlns:a16="http://schemas.microsoft.com/office/drawing/2014/main" id="{09BD7801-73E2-484A-A153-FAF6BF76B363}"/>
              </a:ext>
            </a:extLst>
          </p:cNvPr>
          <p:cNvSpPr txBox="1"/>
          <p:nvPr/>
        </p:nvSpPr>
        <p:spPr>
          <a:xfrm>
            <a:off x="606392" y="1347563"/>
            <a:ext cx="8285608" cy="1200329"/>
          </a:xfrm>
          <a:prstGeom prst="rect">
            <a:avLst/>
          </a:prstGeom>
          <a:noFill/>
        </p:spPr>
        <p:txBody>
          <a:bodyPr wrap="square" rtlCol="0">
            <a:spAutoFit/>
          </a:bodyPr>
          <a:lstStyle/>
          <a:p>
            <a:r>
              <a:rPr kumimoji="1" lang="ja-JP" altLang="en-US" sz="2400" dirty="0">
                <a:solidFill>
                  <a:srgbClr val="0070C0"/>
                </a:solidFill>
              </a:rPr>
              <a:t>論理回路</a:t>
            </a:r>
            <a:endParaRPr kumimoji="1" lang="en-US" altLang="ja-JP" sz="2400" dirty="0">
              <a:solidFill>
                <a:srgbClr val="0070C0"/>
              </a:solidFill>
            </a:endParaRPr>
          </a:p>
          <a:p>
            <a:r>
              <a:rPr kumimoji="1" lang="ja-JP" altLang="en-US" sz="2400" dirty="0"/>
              <a:t>論理演算を実装した回路．トランジスタやダイオードなどを組み合わせてつくる．</a:t>
            </a:r>
            <a:r>
              <a:rPr kumimoji="1" lang="en-US" altLang="ja-JP" sz="2400" dirty="0"/>
              <a:t>0, 1</a:t>
            </a:r>
            <a:r>
              <a:rPr kumimoji="1" lang="ja-JP" altLang="en-US" sz="2400" dirty="0"/>
              <a:t>は電圧に対応する場合が多い．</a:t>
            </a:r>
          </a:p>
        </p:txBody>
      </p:sp>
      <p:sp>
        <p:nvSpPr>
          <p:cNvPr id="48" name="テキスト ボックス 47">
            <a:extLst>
              <a:ext uri="{FF2B5EF4-FFF2-40B4-BE49-F238E27FC236}">
                <a16:creationId xmlns:a16="http://schemas.microsoft.com/office/drawing/2014/main" id="{20713A47-0989-4D03-90FD-746934C61F79}"/>
              </a:ext>
            </a:extLst>
          </p:cNvPr>
          <p:cNvSpPr txBox="1"/>
          <p:nvPr/>
        </p:nvSpPr>
        <p:spPr>
          <a:xfrm>
            <a:off x="2016205" y="5819226"/>
            <a:ext cx="415498" cy="369332"/>
          </a:xfrm>
          <a:prstGeom prst="rect">
            <a:avLst/>
          </a:prstGeom>
          <a:noFill/>
        </p:spPr>
        <p:txBody>
          <a:bodyPr wrap="none" rtlCol="0">
            <a:spAutoFit/>
          </a:bodyPr>
          <a:lstStyle/>
          <a:p>
            <a:pPr algn="ctr"/>
            <a:r>
              <a:rPr kumimoji="1" lang="en-US" altLang="ja-JP" dirty="0">
                <a:solidFill>
                  <a:schemeClr val="bg1">
                    <a:lumMod val="95000"/>
                  </a:schemeClr>
                </a:solidFill>
              </a:rPr>
              <a:t>OR</a:t>
            </a:r>
            <a:endParaRPr kumimoji="1" lang="ja-JP" altLang="en-US" dirty="0">
              <a:solidFill>
                <a:schemeClr val="bg1">
                  <a:lumMod val="95000"/>
                </a:schemeClr>
              </a:solidFill>
            </a:endParaRPr>
          </a:p>
        </p:txBody>
      </p:sp>
      <p:sp>
        <p:nvSpPr>
          <p:cNvPr id="49" name="テキスト ボックス 48">
            <a:extLst>
              <a:ext uri="{FF2B5EF4-FFF2-40B4-BE49-F238E27FC236}">
                <a16:creationId xmlns:a16="http://schemas.microsoft.com/office/drawing/2014/main" id="{07D64314-7474-4E12-B972-7D51540A9B40}"/>
              </a:ext>
            </a:extLst>
          </p:cNvPr>
          <p:cNvSpPr txBox="1"/>
          <p:nvPr/>
        </p:nvSpPr>
        <p:spPr>
          <a:xfrm>
            <a:off x="1862687" y="4486786"/>
            <a:ext cx="530916" cy="369332"/>
          </a:xfrm>
          <a:prstGeom prst="rect">
            <a:avLst/>
          </a:prstGeom>
          <a:noFill/>
        </p:spPr>
        <p:txBody>
          <a:bodyPr wrap="none" rtlCol="0">
            <a:spAutoFit/>
          </a:bodyPr>
          <a:lstStyle/>
          <a:p>
            <a:pPr algn="ctr"/>
            <a:r>
              <a:rPr lang="en-US" altLang="ja-JP" dirty="0">
                <a:solidFill>
                  <a:schemeClr val="bg1">
                    <a:lumMod val="95000"/>
                  </a:schemeClr>
                </a:solidFill>
              </a:rPr>
              <a:t>AND</a:t>
            </a:r>
            <a:endParaRPr kumimoji="1" lang="ja-JP" altLang="en-US" dirty="0">
              <a:solidFill>
                <a:schemeClr val="bg1">
                  <a:lumMod val="95000"/>
                </a:schemeClr>
              </a:solidFill>
            </a:endParaRPr>
          </a:p>
        </p:txBody>
      </p:sp>
      <p:sp>
        <p:nvSpPr>
          <p:cNvPr id="50" name="テキスト ボックス 49">
            <a:extLst>
              <a:ext uri="{FF2B5EF4-FFF2-40B4-BE49-F238E27FC236}">
                <a16:creationId xmlns:a16="http://schemas.microsoft.com/office/drawing/2014/main" id="{FA7C19A3-6AE0-4B0A-90B2-010862D8F739}"/>
              </a:ext>
            </a:extLst>
          </p:cNvPr>
          <p:cNvSpPr txBox="1"/>
          <p:nvPr/>
        </p:nvSpPr>
        <p:spPr>
          <a:xfrm>
            <a:off x="1798594" y="3119986"/>
            <a:ext cx="530916" cy="369332"/>
          </a:xfrm>
          <a:prstGeom prst="rect">
            <a:avLst/>
          </a:prstGeom>
          <a:noFill/>
        </p:spPr>
        <p:txBody>
          <a:bodyPr wrap="none" rtlCol="0">
            <a:spAutoFit/>
          </a:bodyPr>
          <a:lstStyle/>
          <a:p>
            <a:pPr algn="ctr"/>
            <a:r>
              <a:rPr lang="en-US" altLang="ja-JP" dirty="0">
                <a:solidFill>
                  <a:schemeClr val="bg1">
                    <a:lumMod val="95000"/>
                  </a:schemeClr>
                </a:solidFill>
              </a:rPr>
              <a:t>NOT</a:t>
            </a:r>
            <a:endParaRPr kumimoji="1" lang="ja-JP" altLang="en-US" dirty="0">
              <a:solidFill>
                <a:schemeClr val="bg1">
                  <a:lumMod val="95000"/>
                </a:schemeClr>
              </a:solidFill>
            </a:endParaRPr>
          </a:p>
        </p:txBody>
      </p:sp>
    </p:spTree>
    <p:extLst>
      <p:ext uri="{BB962C8B-B14F-4D97-AF65-F5344CB8AC3E}">
        <p14:creationId xmlns:p14="http://schemas.microsoft.com/office/powerpoint/2010/main" val="17516233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4698722" cy="769441"/>
            </a:xfrm>
            <a:prstGeom prst="rect">
              <a:avLst/>
            </a:prstGeom>
            <a:noFill/>
          </p:spPr>
          <p:txBody>
            <a:bodyPr wrap="none" rtlCol="0">
              <a:spAutoFit/>
            </a:bodyPr>
            <a:lstStyle/>
            <a:p>
              <a:r>
                <a:rPr lang="ja-JP" altLang="en-US" sz="4400" dirty="0"/>
                <a:t>回路の組み合わせ</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grpSp>
        <p:nvGrpSpPr>
          <p:cNvPr id="33" name="グループ化 32">
            <a:extLst>
              <a:ext uri="{FF2B5EF4-FFF2-40B4-BE49-F238E27FC236}">
                <a16:creationId xmlns:a16="http://schemas.microsoft.com/office/drawing/2014/main" id="{A94728C5-3FAA-4035-92B9-F95AAA9531D6}"/>
              </a:ext>
            </a:extLst>
          </p:cNvPr>
          <p:cNvGrpSpPr/>
          <p:nvPr/>
        </p:nvGrpSpPr>
        <p:grpSpPr>
          <a:xfrm>
            <a:off x="3381232" y="2387681"/>
            <a:ext cx="2381536" cy="771525"/>
            <a:chOff x="577497" y="4526280"/>
            <a:chExt cx="3550118" cy="771525"/>
          </a:xfrm>
        </p:grpSpPr>
        <p:cxnSp>
          <p:nvCxnSpPr>
            <p:cNvPr id="8" name="直線コネクタ 7">
              <a:extLst>
                <a:ext uri="{FF2B5EF4-FFF2-40B4-BE49-F238E27FC236}">
                  <a16:creationId xmlns:a16="http://schemas.microsoft.com/office/drawing/2014/main" id="{56A38B36-A272-4F32-9EF6-D08766686F48}"/>
                </a:ext>
              </a:extLst>
            </p:cNvPr>
            <p:cNvCxnSpPr/>
            <p:nvPr/>
          </p:nvCxnSpPr>
          <p:spPr>
            <a:xfrm flipH="1">
              <a:off x="577497" y="4689007"/>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77A10E9C-0705-4B15-A2C4-F338288584D5}"/>
                </a:ext>
              </a:extLst>
            </p:cNvPr>
            <p:cNvCxnSpPr/>
            <p:nvPr/>
          </p:nvCxnSpPr>
          <p:spPr>
            <a:xfrm flipH="1">
              <a:off x="577497" y="5140545"/>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CDE9388D-7C64-4C81-957A-50519F4193BD}"/>
                </a:ext>
              </a:extLst>
            </p:cNvPr>
            <p:cNvCxnSpPr/>
            <p:nvPr/>
          </p:nvCxnSpPr>
          <p:spPr>
            <a:xfrm flipH="1">
              <a:off x="2616449" y="4912042"/>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フリーフォーム: 図形 19">
              <a:extLst>
                <a:ext uri="{FF2B5EF4-FFF2-40B4-BE49-F238E27FC236}">
                  <a16:creationId xmlns:a16="http://schemas.microsoft.com/office/drawing/2014/main" id="{28B97FCE-2934-47CB-A948-8DA125135783}"/>
                </a:ext>
              </a:extLst>
            </p:cNvPr>
            <p:cNvSpPr/>
            <p:nvPr/>
          </p:nvSpPr>
          <p:spPr>
            <a:xfrm>
              <a:off x="1798344" y="4526280"/>
              <a:ext cx="895350" cy="771525"/>
            </a:xfrm>
            <a:custGeom>
              <a:avLst/>
              <a:gdLst>
                <a:gd name="connsiteX0" fmla="*/ 0 w 895350"/>
                <a:gd name="connsiteY0" fmla="*/ 0 h 771525"/>
                <a:gd name="connsiteX1" fmla="*/ 495399 w 895350"/>
                <a:gd name="connsiteY1" fmla="*/ 0 h 771525"/>
                <a:gd name="connsiteX2" fmla="*/ 895350 w 895350"/>
                <a:gd name="connsiteY2" fmla="*/ 385763 h 771525"/>
                <a:gd name="connsiteX3" fmla="*/ 495399 w 895350"/>
                <a:gd name="connsiteY3" fmla="*/ 771525 h 771525"/>
                <a:gd name="connsiteX4" fmla="*/ 0 w 895350"/>
                <a:gd name="connsiteY4" fmla="*/ 771525 h 771525"/>
                <a:gd name="connsiteX5" fmla="*/ 0 w 895350"/>
                <a:gd name="connsiteY5" fmla="*/ 769947 h 771525"/>
                <a:gd name="connsiteX6" fmla="*/ 39943 w 895350"/>
                <a:gd name="connsiteY6" fmla="*/ 763688 h 771525"/>
                <a:gd name="connsiteX7" fmla="*/ 238123 w 895350"/>
                <a:gd name="connsiteY7" fmla="*/ 385763 h 771525"/>
                <a:gd name="connsiteX8" fmla="*/ 39943 w 895350"/>
                <a:gd name="connsiteY8" fmla="*/ 7837 h 771525"/>
                <a:gd name="connsiteX9" fmla="*/ 0 w 895350"/>
                <a:gd name="connsiteY9" fmla="*/ 1579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5350" h="771525">
                  <a:moveTo>
                    <a:pt x="0" y="0"/>
                  </a:moveTo>
                  <a:lnTo>
                    <a:pt x="495399" y="0"/>
                  </a:lnTo>
                  <a:cubicBezTo>
                    <a:pt x="716264" y="0"/>
                    <a:pt x="895350" y="172700"/>
                    <a:pt x="895350" y="385763"/>
                  </a:cubicBezTo>
                  <a:cubicBezTo>
                    <a:pt x="895350" y="598825"/>
                    <a:pt x="716264" y="771525"/>
                    <a:pt x="495399" y="771525"/>
                  </a:cubicBezTo>
                  <a:lnTo>
                    <a:pt x="0" y="771525"/>
                  </a:lnTo>
                  <a:lnTo>
                    <a:pt x="0" y="769947"/>
                  </a:lnTo>
                  <a:lnTo>
                    <a:pt x="39943" y="763688"/>
                  </a:lnTo>
                  <a:cubicBezTo>
                    <a:pt x="153035" y="727719"/>
                    <a:pt x="238123" y="572192"/>
                    <a:pt x="238123" y="385763"/>
                  </a:cubicBezTo>
                  <a:cubicBezTo>
                    <a:pt x="238123" y="199333"/>
                    <a:pt x="153035" y="43806"/>
                    <a:pt x="39943" y="7837"/>
                  </a:cubicBezTo>
                  <a:lnTo>
                    <a:pt x="0" y="157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7" name="テキスト ボックス 46">
            <a:extLst>
              <a:ext uri="{FF2B5EF4-FFF2-40B4-BE49-F238E27FC236}">
                <a16:creationId xmlns:a16="http://schemas.microsoft.com/office/drawing/2014/main" id="{09BD7801-73E2-484A-A153-FAF6BF76B363}"/>
              </a:ext>
            </a:extLst>
          </p:cNvPr>
          <p:cNvSpPr txBox="1"/>
          <p:nvPr/>
        </p:nvSpPr>
        <p:spPr>
          <a:xfrm>
            <a:off x="252000" y="1501568"/>
            <a:ext cx="8640000" cy="830997"/>
          </a:xfrm>
          <a:prstGeom prst="rect">
            <a:avLst/>
          </a:prstGeom>
          <a:noFill/>
        </p:spPr>
        <p:txBody>
          <a:bodyPr wrap="square" rtlCol="0">
            <a:spAutoFit/>
          </a:bodyPr>
          <a:lstStyle/>
          <a:p>
            <a:r>
              <a:rPr lang="ja-JP" altLang="en-US" sz="2400" dirty="0"/>
              <a:t>ある</a:t>
            </a:r>
            <a:r>
              <a:rPr lang="en-US" altLang="ja-JP" sz="2400" dirty="0"/>
              <a:t>2</a:t>
            </a:r>
            <a:r>
              <a:rPr lang="ja-JP" altLang="en-US" sz="2400" dirty="0" err="1"/>
              <a:t>つの</a:t>
            </a:r>
            <a:r>
              <a:rPr lang="ja-JP" altLang="en-US" sz="2400" dirty="0"/>
              <a:t>論理回路（例えば</a:t>
            </a:r>
            <a:r>
              <a:rPr lang="en-US" altLang="ja-JP" sz="2400" dirty="0"/>
              <a:t>NOT</a:t>
            </a:r>
            <a:r>
              <a:rPr lang="ja-JP" altLang="en-US" sz="2400" dirty="0"/>
              <a:t>回路と</a:t>
            </a:r>
            <a:r>
              <a:rPr lang="en-US" altLang="ja-JP" sz="2400" dirty="0"/>
              <a:t>AND</a:t>
            </a:r>
            <a:r>
              <a:rPr lang="ja-JP" altLang="en-US" sz="2400" dirty="0"/>
              <a:t>回路）を組み合わせれば，任意の「</a:t>
            </a:r>
            <a:r>
              <a:rPr lang="en-US" altLang="ja-JP" sz="2400" dirty="0"/>
              <a:t>0, 1</a:t>
            </a:r>
            <a:r>
              <a:rPr lang="ja-JP" altLang="en-US" sz="2400" dirty="0"/>
              <a:t>の組み合わせの変換」を構成できる．</a:t>
            </a:r>
            <a:endParaRPr kumimoji="1" lang="ja-JP" altLang="en-US" sz="2400" dirty="0"/>
          </a:p>
        </p:txBody>
      </p:sp>
      <p:grpSp>
        <p:nvGrpSpPr>
          <p:cNvPr id="4" name="グループ化 3">
            <a:extLst>
              <a:ext uri="{FF2B5EF4-FFF2-40B4-BE49-F238E27FC236}">
                <a16:creationId xmlns:a16="http://schemas.microsoft.com/office/drawing/2014/main" id="{DD0798D0-7570-45A0-BF87-A53083E718AC}"/>
              </a:ext>
            </a:extLst>
          </p:cNvPr>
          <p:cNvGrpSpPr/>
          <p:nvPr/>
        </p:nvGrpSpPr>
        <p:grpSpPr>
          <a:xfrm>
            <a:off x="1025807" y="3140746"/>
            <a:ext cx="6483479" cy="2207713"/>
            <a:chOff x="1025807" y="4266904"/>
            <a:chExt cx="6483479" cy="2207713"/>
          </a:xfrm>
        </p:grpSpPr>
        <p:grpSp>
          <p:nvGrpSpPr>
            <p:cNvPr id="42" name="グループ化 41">
              <a:extLst>
                <a:ext uri="{FF2B5EF4-FFF2-40B4-BE49-F238E27FC236}">
                  <a16:creationId xmlns:a16="http://schemas.microsoft.com/office/drawing/2014/main" id="{6001CD39-B111-4E08-B2A3-27BC972D16B5}"/>
                </a:ext>
              </a:extLst>
            </p:cNvPr>
            <p:cNvGrpSpPr/>
            <p:nvPr/>
          </p:nvGrpSpPr>
          <p:grpSpPr>
            <a:xfrm>
              <a:off x="1025807" y="5703091"/>
              <a:ext cx="2381536" cy="771526"/>
              <a:chOff x="583045" y="2010572"/>
              <a:chExt cx="3550118" cy="771526"/>
            </a:xfrm>
          </p:grpSpPr>
          <p:grpSp>
            <p:nvGrpSpPr>
              <p:cNvPr id="35" name="グループ化 34">
                <a:extLst>
                  <a:ext uri="{FF2B5EF4-FFF2-40B4-BE49-F238E27FC236}">
                    <a16:creationId xmlns:a16="http://schemas.microsoft.com/office/drawing/2014/main" id="{80C127B4-319F-4525-B8C6-D7894EF55834}"/>
                  </a:ext>
                </a:extLst>
              </p:cNvPr>
              <p:cNvGrpSpPr/>
              <p:nvPr/>
            </p:nvGrpSpPr>
            <p:grpSpPr>
              <a:xfrm>
                <a:off x="583045" y="2010572"/>
                <a:ext cx="3550118" cy="771526"/>
                <a:chOff x="583045" y="1476913"/>
                <a:chExt cx="3550118" cy="771526"/>
              </a:xfrm>
            </p:grpSpPr>
            <p:cxnSp>
              <p:nvCxnSpPr>
                <p:cNvPr id="28" name="直線コネクタ 27">
                  <a:extLst>
                    <a:ext uri="{FF2B5EF4-FFF2-40B4-BE49-F238E27FC236}">
                      <a16:creationId xmlns:a16="http://schemas.microsoft.com/office/drawing/2014/main" id="{C4451996-E856-4E0A-907D-69268FD3D828}"/>
                    </a:ext>
                  </a:extLst>
                </p:cNvPr>
                <p:cNvCxnSpPr/>
                <p:nvPr/>
              </p:nvCxnSpPr>
              <p:spPr>
                <a:xfrm flipH="1">
                  <a:off x="583045" y="1862675"/>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2EB91AAA-AEB1-42CD-95D3-992D54A2B15F}"/>
                    </a:ext>
                  </a:extLst>
                </p:cNvPr>
                <p:cNvCxnSpPr/>
                <p:nvPr/>
              </p:nvCxnSpPr>
              <p:spPr>
                <a:xfrm flipH="1">
                  <a:off x="2621997" y="1862675"/>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32" name="二等辺三角形 31">
                  <a:extLst>
                    <a:ext uri="{FF2B5EF4-FFF2-40B4-BE49-F238E27FC236}">
                      <a16:creationId xmlns:a16="http://schemas.microsoft.com/office/drawing/2014/main" id="{F93FB529-F29F-4731-AF7E-E010BA27BE57}"/>
                    </a:ext>
                  </a:extLst>
                </p:cNvPr>
                <p:cNvSpPr/>
                <p:nvPr/>
              </p:nvSpPr>
              <p:spPr>
                <a:xfrm rot="5400000">
                  <a:off x="1864113" y="1418858"/>
                  <a:ext cx="771526" cy="88763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楕円 38">
                <a:extLst>
                  <a:ext uri="{FF2B5EF4-FFF2-40B4-BE49-F238E27FC236}">
                    <a16:creationId xmlns:a16="http://schemas.microsoft.com/office/drawing/2014/main" id="{355BAD42-E0F3-46E6-99CD-8C29187DE127}"/>
                  </a:ext>
                </a:extLst>
              </p:cNvPr>
              <p:cNvSpPr/>
              <p:nvPr/>
            </p:nvSpPr>
            <p:spPr>
              <a:xfrm>
                <a:off x="2585468" y="2288334"/>
                <a:ext cx="321988" cy="21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4" name="グループ化 33">
              <a:extLst>
                <a:ext uri="{FF2B5EF4-FFF2-40B4-BE49-F238E27FC236}">
                  <a16:creationId xmlns:a16="http://schemas.microsoft.com/office/drawing/2014/main" id="{2FAB8B22-152D-48D9-8B15-6F5EC37470A4}"/>
                </a:ext>
              </a:extLst>
            </p:cNvPr>
            <p:cNvGrpSpPr/>
            <p:nvPr/>
          </p:nvGrpSpPr>
          <p:grpSpPr>
            <a:xfrm>
              <a:off x="3407343" y="4983701"/>
              <a:ext cx="2381536" cy="771525"/>
              <a:chOff x="575331" y="2850454"/>
              <a:chExt cx="3550118" cy="771525"/>
            </a:xfrm>
          </p:grpSpPr>
          <p:cxnSp>
            <p:nvCxnSpPr>
              <p:cNvPr id="23" name="直線コネクタ 22">
                <a:extLst>
                  <a:ext uri="{FF2B5EF4-FFF2-40B4-BE49-F238E27FC236}">
                    <a16:creationId xmlns:a16="http://schemas.microsoft.com/office/drawing/2014/main" id="{1E6D3BB7-EA68-4F5B-BFD1-53CEAF50E003}"/>
                  </a:ext>
                </a:extLst>
              </p:cNvPr>
              <p:cNvCxnSpPr/>
              <p:nvPr/>
            </p:nvCxnSpPr>
            <p:spPr>
              <a:xfrm flipH="1">
                <a:off x="575331" y="3013182"/>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6EBBA09B-6267-4F84-B912-46C066F9D66D}"/>
                  </a:ext>
                </a:extLst>
              </p:cNvPr>
              <p:cNvCxnSpPr/>
              <p:nvPr/>
            </p:nvCxnSpPr>
            <p:spPr>
              <a:xfrm flipH="1">
                <a:off x="575331" y="3464720"/>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A9D4D2A8-7270-4972-8E73-7768001C5AF8}"/>
                  </a:ext>
                </a:extLst>
              </p:cNvPr>
              <p:cNvCxnSpPr/>
              <p:nvPr/>
            </p:nvCxnSpPr>
            <p:spPr>
              <a:xfrm flipH="1">
                <a:off x="2614283" y="3236217"/>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フリーフォーム: 図形 14">
                <a:extLst>
                  <a:ext uri="{FF2B5EF4-FFF2-40B4-BE49-F238E27FC236}">
                    <a16:creationId xmlns:a16="http://schemas.microsoft.com/office/drawing/2014/main" id="{217132A5-5B2A-4BBC-A6CB-9BADFFBFE66C}"/>
                  </a:ext>
                </a:extLst>
              </p:cNvPr>
              <p:cNvSpPr/>
              <p:nvPr/>
            </p:nvSpPr>
            <p:spPr>
              <a:xfrm>
                <a:off x="1798344" y="2850454"/>
                <a:ext cx="895350" cy="771525"/>
              </a:xfrm>
              <a:custGeom>
                <a:avLst/>
                <a:gdLst>
                  <a:gd name="connsiteX0" fmla="*/ 0 w 895350"/>
                  <a:gd name="connsiteY0" fmla="*/ 0 h 771525"/>
                  <a:gd name="connsiteX1" fmla="*/ 495399 w 895350"/>
                  <a:gd name="connsiteY1" fmla="*/ 0 h 771525"/>
                  <a:gd name="connsiteX2" fmla="*/ 895350 w 895350"/>
                  <a:gd name="connsiteY2" fmla="*/ 385763 h 771525"/>
                  <a:gd name="connsiteX3" fmla="*/ 495399 w 895350"/>
                  <a:gd name="connsiteY3" fmla="*/ 771525 h 771525"/>
                  <a:gd name="connsiteX4" fmla="*/ 0 w 895350"/>
                  <a:gd name="connsiteY4" fmla="*/ 771525 h 77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50" h="771525">
                    <a:moveTo>
                      <a:pt x="0" y="0"/>
                    </a:moveTo>
                    <a:lnTo>
                      <a:pt x="495399" y="0"/>
                    </a:lnTo>
                    <a:cubicBezTo>
                      <a:pt x="716264" y="0"/>
                      <a:pt x="895350" y="172700"/>
                      <a:pt x="895350" y="385763"/>
                    </a:cubicBezTo>
                    <a:cubicBezTo>
                      <a:pt x="895350" y="598825"/>
                      <a:pt x="716264" y="771525"/>
                      <a:pt x="495399" y="771525"/>
                    </a:cubicBezTo>
                    <a:lnTo>
                      <a:pt x="0" y="77152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3" name="直線コネクタ 2">
              <a:extLst>
                <a:ext uri="{FF2B5EF4-FFF2-40B4-BE49-F238E27FC236}">
                  <a16:creationId xmlns:a16="http://schemas.microsoft.com/office/drawing/2014/main" id="{8F38ACD8-71F2-4636-9E0F-CC3E08408CE3}"/>
                </a:ext>
              </a:extLst>
            </p:cNvPr>
            <p:cNvCxnSpPr/>
            <p:nvPr/>
          </p:nvCxnSpPr>
          <p:spPr>
            <a:xfrm>
              <a:off x="3407343" y="5597966"/>
              <a:ext cx="0" cy="490888"/>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C031F939-EF91-4BDF-BE0C-A68EBA9E085A}"/>
                </a:ext>
              </a:extLst>
            </p:cNvPr>
            <p:cNvCxnSpPr/>
            <p:nvPr/>
          </p:nvCxnSpPr>
          <p:spPr>
            <a:xfrm>
              <a:off x="3407343" y="4655541"/>
              <a:ext cx="0" cy="490888"/>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49" name="グループ化 48">
              <a:extLst>
                <a:ext uri="{FF2B5EF4-FFF2-40B4-BE49-F238E27FC236}">
                  <a16:creationId xmlns:a16="http://schemas.microsoft.com/office/drawing/2014/main" id="{8D5A94F4-75B1-4CAD-902B-0AD4E76F0BEB}"/>
                </a:ext>
              </a:extLst>
            </p:cNvPr>
            <p:cNvGrpSpPr/>
            <p:nvPr/>
          </p:nvGrpSpPr>
          <p:grpSpPr>
            <a:xfrm>
              <a:off x="1025807" y="4266904"/>
              <a:ext cx="2381536" cy="771526"/>
              <a:chOff x="583045" y="2010572"/>
              <a:chExt cx="3550118" cy="771526"/>
            </a:xfrm>
          </p:grpSpPr>
          <p:grpSp>
            <p:nvGrpSpPr>
              <p:cNvPr id="50" name="グループ化 49">
                <a:extLst>
                  <a:ext uri="{FF2B5EF4-FFF2-40B4-BE49-F238E27FC236}">
                    <a16:creationId xmlns:a16="http://schemas.microsoft.com/office/drawing/2014/main" id="{01CD12BD-B10F-4FDA-8A51-C166978A054C}"/>
                  </a:ext>
                </a:extLst>
              </p:cNvPr>
              <p:cNvGrpSpPr/>
              <p:nvPr/>
            </p:nvGrpSpPr>
            <p:grpSpPr>
              <a:xfrm>
                <a:off x="583045" y="2010572"/>
                <a:ext cx="3550118" cy="771526"/>
                <a:chOff x="583045" y="1476913"/>
                <a:chExt cx="3550118" cy="771526"/>
              </a:xfrm>
            </p:grpSpPr>
            <p:cxnSp>
              <p:nvCxnSpPr>
                <p:cNvPr id="52" name="直線コネクタ 51">
                  <a:extLst>
                    <a:ext uri="{FF2B5EF4-FFF2-40B4-BE49-F238E27FC236}">
                      <a16:creationId xmlns:a16="http://schemas.microsoft.com/office/drawing/2014/main" id="{D35167F4-F79C-48EE-801A-40A3E403853E}"/>
                    </a:ext>
                  </a:extLst>
                </p:cNvPr>
                <p:cNvCxnSpPr/>
                <p:nvPr/>
              </p:nvCxnSpPr>
              <p:spPr>
                <a:xfrm flipH="1">
                  <a:off x="583045" y="1862675"/>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057111FC-E105-4B3A-881A-5102B0995C73}"/>
                    </a:ext>
                  </a:extLst>
                </p:cNvPr>
                <p:cNvCxnSpPr/>
                <p:nvPr/>
              </p:nvCxnSpPr>
              <p:spPr>
                <a:xfrm flipH="1">
                  <a:off x="2621997" y="1862675"/>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54" name="二等辺三角形 53">
                  <a:extLst>
                    <a:ext uri="{FF2B5EF4-FFF2-40B4-BE49-F238E27FC236}">
                      <a16:creationId xmlns:a16="http://schemas.microsoft.com/office/drawing/2014/main" id="{F5FDFB8F-498F-4DF5-A89D-3B5D56DA5FA9}"/>
                    </a:ext>
                  </a:extLst>
                </p:cNvPr>
                <p:cNvSpPr/>
                <p:nvPr/>
              </p:nvSpPr>
              <p:spPr>
                <a:xfrm rot="5400000">
                  <a:off x="1864113" y="1418858"/>
                  <a:ext cx="771526" cy="88763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1" name="楕円 50">
                <a:extLst>
                  <a:ext uri="{FF2B5EF4-FFF2-40B4-BE49-F238E27FC236}">
                    <a16:creationId xmlns:a16="http://schemas.microsoft.com/office/drawing/2014/main" id="{346FBB5E-0E7E-43AD-9BB5-6E3E62A5E32C}"/>
                  </a:ext>
                </a:extLst>
              </p:cNvPr>
              <p:cNvSpPr/>
              <p:nvPr/>
            </p:nvSpPr>
            <p:spPr>
              <a:xfrm>
                <a:off x="2585468" y="2288334"/>
                <a:ext cx="321988" cy="21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5" name="グループ化 54">
              <a:extLst>
                <a:ext uri="{FF2B5EF4-FFF2-40B4-BE49-F238E27FC236}">
                  <a16:creationId xmlns:a16="http://schemas.microsoft.com/office/drawing/2014/main" id="{398F873A-16E1-4BD2-BA6B-0AFB16DC5991}"/>
                </a:ext>
              </a:extLst>
            </p:cNvPr>
            <p:cNvGrpSpPr/>
            <p:nvPr/>
          </p:nvGrpSpPr>
          <p:grpSpPr>
            <a:xfrm>
              <a:off x="5127750" y="4983700"/>
              <a:ext cx="2381536" cy="771526"/>
              <a:chOff x="583045" y="2010572"/>
              <a:chExt cx="3550118" cy="771526"/>
            </a:xfrm>
          </p:grpSpPr>
          <p:grpSp>
            <p:nvGrpSpPr>
              <p:cNvPr id="56" name="グループ化 55">
                <a:extLst>
                  <a:ext uri="{FF2B5EF4-FFF2-40B4-BE49-F238E27FC236}">
                    <a16:creationId xmlns:a16="http://schemas.microsoft.com/office/drawing/2014/main" id="{524F5E3E-F78F-4230-8BC3-A203C45D210C}"/>
                  </a:ext>
                </a:extLst>
              </p:cNvPr>
              <p:cNvGrpSpPr/>
              <p:nvPr/>
            </p:nvGrpSpPr>
            <p:grpSpPr>
              <a:xfrm>
                <a:off x="583045" y="2010572"/>
                <a:ext cx="3550118" cy="771526"/>
                <a:chOff x="583045" y="1476913"/>
                <a:chExt cx="3550118" cy="771526"/>
              </a:xfrm>
            </p:grpSpPr>
            <p:cxnSp>
              <p:nvCxnSpPr>
                <p:cNvPr id="58" name="直線コネクタ 57">
                  <a:extLst>
                    <a:ext uri="{FF2B5EF4-FFF2-40B4-BE49-F238E27FC236}">
                      <a16:creationId xmlns:a16="http://schemas.microsoft.com/office/drawing/2014/main" id="{3440AFCD-CA22-47B4-A8DE-D9DAFFDAF3EE}"/>
                    </a:ext>
                  </a:extLst>
                </p:cNvPr>
                <p:cNvCxnSpPr/>
                <p:nvPr/>
              </p:nvCxnSpPr>
              <p:spPr>
                <a:xfrm flipH="1">
                  <a:off x="583045" y="1862675"/>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FA9AAD90-D17C-45F0-95EC-43B0D9ABEBD9}"/>
                    </a:ext>
                  </a:extLst>
                </p:cNvPr>
                <p:cNvCxnSpPr/>
                <p:nvPr/>
              </p:nvCxnSpPr>
              <p:spPr>
                <a:xfrm flipH="1">
                  <a:off x="2621997" y="1862675"/>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60" name="二等辺三角形 59">
                  <a:extLst>
                    <a:ext uri="{FF2B5EF4-FFF2-40B4-BE49-F238E27FC236}">
                      <a16:creationId xmlns:a16="http://schemas.microsoft.com/office/drawing/2014/main" id="{5948AFD8-3F8B-4BB7-BF71-97508FF01C07}"/>
                    </a:ext>
                  </a:extLst>
                </p:cNvPr>
                <p:cNvSpPr/>
                <p:nvPr/>
              </p:nvSpPr>
              <p:spPr>
                <a:xfrm rot="5400000">
                  <a:off x="1864113" y="1418858"/>
                  <a:ext cx="771526" cy="88763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7" name="楕円 56">
                <a:extLst>
                  <a:ext uri="{FF2B5EF4-FFF2-40B4-BE49-F238E27FC236}">
                    <a16:creationId xmlns:a16="http://schemas.microsoft.com/office/drawing/2014/main" id="{7D479AD9-7F06-450B-AB13-1C71172D1E20}"/>
                  </a:ext>
                </a:extLst>
              </p:cNvPr>
              <p:cNvSpPr/>
              <p:nvPr/>
            </p:nvSpPr>
            <p:spPr>
              <a:xfrm>
                <a:off x="2585468" y="2288334"/>
                <a:ext cx="321988" cy="21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5" name="テキスト ボックス 4">
            <a:extLst>
              <a:ext uri="{FF2B5EF4-FFF2-40B4-BE49-F238E27FC236}">
                <a16:creationId xmlns:a16="http://schemas.microsoft.com/office/drawing/2014/main" id="{44F4BAB7-2439-499B-8465-394332A79021}"/>
              </a:ext>
            </a:extLst>
          </p:cNvPr>
          <p:cNvSpPr txBox="1"/>
          <p:nvPr/>
        </p:nvSpPr>
        <p:spPr>
          <a:xfrm>
            <a:off x="1709677" y="5582579"/>
            <a:ext cx="5724644" cy="461665"/>
          </a:xfrm>
          <a:prstGeom prst="rect">
            <a:avLst/>
          </a:prstGeom>
          <a:noFill/>
        </p:spPr>
        <p:txBody>
          <a:bodyPr wrap="none" rtlCol="0">
            <a:spAutoFit/>
          </a:bodyPr>
          <a:lstStyle/>
          <a:p>
            <a:pPr algn="ctr"/>
            <a:r>
              <a:rPr kumimoji="1" lang="en-US" altLang="ja-JP" sz="2400" dirty="0"/>
              <a:t>OR</a:t>
            </a:r>
            <a:r>
              <a:rPr kumimoji="1" lang="ja-JP" altLang="en-US" sz="2400" dirty="0"/>
              <a:t>回路を</a:t>
            </a:r>
            <a:r>
              <a:rPr kumimoji="1" lang="en-US" altLang="ja-JP" sz="2400" dirty="0"/>
              <a:t>NOT</a:t>
            </a:r>
            <a:r>
              <a:rPr kumimoji="1" lang="ja-JP" altLang="en-US" sz="2400" dirty="0"/>
              <a:t>回路と</a:t>
            </a:r>
            <a:r>
              <a:rPr kumimoji="1" lang="en-US" altLang="ja-JP" sz="2400" dirty="0"/>
              <a:t>AND</a:t>
            </a:r>
            <a:r>
              <a:rPr kumimoji="1" lang="ja-JP" altLang="en-US" sz="2400" dirty="0"/>
              <a:t>回路で実装した例</a:t>
            </a:r>
            <a:endParaRPr kumimoji="1" lang="en-US" altLang="ja-JP" sz="2400" dirty="0"/>
          </a:p>
        </p:txBody>
      </p:sp>
      <p:grpSp>
        <p:nvGrpSpPr>
          <p:cNvPr id="17" name="グループ化 16">
            <a:extLst>
              <a:ext uri="{FF2B5EF4-FFF2-40B4-BE49-F238E27FC236}">
                <a16:creationId xmlns:a16="http://schemas.microsoft.com/office/drawing/2014/main" id="{150EA348-5965-4F11-9B98-54BAF96D9BA7}"/>
              </a:ext>
            </a:extLst>
          </p:cNvPr>
          <p:cNvGrpSpPr/>
          <p:nvPr/>
        </p:nvGrpSpPr>
        <p:grpSpPr>
          <a:xfrm>
            <a:off x="1786620" y="6069370"/>
            <a:ext cx="5570757" cy="543120"/>
            <a:chOff x="252000" y="6041818"/>
            <a:chExt cx="5570757" cy="543120"/>
          </a:xfrm>
        </p:grpSpPr>
        <p:pic>
          <p:nvPicPr>
            <p:cNvPr id="13" name="図 12">
              <a:extLst>
                <a:ext uri="{FF2B5EF4-FFF2-40B4-BE49-F238E27FC236}">
                  <a16:creationId xmlns:a16="http://schemas.microsoft.com/office/drawing/2014/main" id="{DF9B4F3A-1AF3-487E-829F-AAE6175F09A5}"/>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3120388" y="6041818"/>
              <a:ext cx="2085123" cy="432114"/>
            </a:xfrm>
            <a:prstGeom prst="rect">
              <a:avLst/>
            </a:prstGeom>
          </p:spPr>
        </p:pic>
        <p:sp>
          <p:nvSpPr>
            <p:cNvPr id="14" name="正方形/長方形 13">
              <a:extLst>
                <a:ext uri="{FF2B5EF4-FFF2-40B4-BE49-F238E27FC236}">
                  <a16:creationId xmlns:a16="http://schemas.microsoft.com/office/drawing/2014/main" id="{22E67595-48D1-4043-A4D6-56668ECA44C1}"/>
                </a:ext>
              </a:extLst>
            </p:cNvPr>
            <p:cNvSpPr/>
            <p:nvPr/>
          </p:nvSpPr>
          <p:spPr>
            <a:xfrm>
              <a:off x="252000" y="6123273"/>
              <a:ext cx="5570757" cy="461665"/>
            </a:xfrm>
            <a:prstGeom prst="rect">
              <a:avLst/>
            </a:prstGeom>
          </p:spPr>
          <p:txBody>
            <a:bodyPr wrap="none">
              <a:spAutoFit/>
            </a:bodyPr>
            <a:lstStyle/>
            <a:p>
              <a:pPr algn="ctr"/>
              <a:r>
                <a:rPr lang="ja-JP" altLang="en-US" sz="2400" dirty="0"/>
                <a:t>（</a:t>
              </a:r>
              <a:r>
                <a:rPr lang="en-US" altLang="ja-JP" sz="2400" dirty="0"/>
                <a:t>De Morgan</a:t>
              </a:r>
              <a:r>
                <a:rPr lang="ja-JP" altLang="en-US" sz="2400" dirty="0"/>
                <a:t>の法則                ）</a:t>
              </a:r>
            </a:p>
          </p:txBody>
        </p:sp>
      </p:grpSp>
      <p:sp>
        <p:nvSpPr>
          <p:cNvPr id="2" name="テキスト ボックス 1">
            <a:extLst>
              <a:ext uri="{FF2B5EF4-FFF2-40B4-BE49-F238E27FC236}">
                <a16:creationId xmlns:a16="http://schemas.microsoft.com/office/drawing/2014/main" id="{D904D7DE-D193-413B-B2B9-8F53D37C27AB}"/>
              </a:ext>
            </a:extLst>
          </p:cNvPr>
          <p:cNvSpPr txBox="1"/>
          <p:nvPr/>
        </p:nvSpPr>
        <p:spPr>
          <a:xfrm>
            <a:off x="4320346" y="2599436"/>
            <a:ext cx="415498" cy="369332"/>
          </a:xfrm>
          <a:prstGeom prst="rect">
            <a:avLst/>
          </a:prstGeom>
          <a:noFill/>
        </p:spPr>
        <p:txBody>
          <a:bodyPr wrap="none" rtlCol="0">
            <a:spAutoFit/>
          </a:bodyPr>
          <a:lstStyle/>
          <a:p>
            <a:pPr algn="ctr"/>
            <a:r>
              <a:rPr kumimoji="1" lang="en-US" altLang="ja-JP" dirty="0">
                <a:solidFill>
                  <a:schemeClr val="bg1">
                    <a:lumMod val="95000"/>
                  </a:schemeClr>
                </a:solidFill>
              </a:rPr>
              <a:t>OR</a:t>
            </a:r>
            <a:endParaRPr kumimoji="1" lang="ja-JP" altLang="en-US" dirty="0">
              <a:solidFill>
                <a:schemeClr val="bg1">
                  <a:lumMod val="95000"/>
                </a:schemeClr>
              </a:solidFill>
            </a:endParaRPr>
          </a:p>
        </p:txBody>
      </p:sp>
      <p:sp>
        <p:nvSpPr>
          <p:cNvPr id="43" name="テキスト ボックス 42">
            <a:extLst>
              <a:ext uri="{FF2B5EF4-FFF2-40B4-BE49-F238E27FC236}">
                <a16:creationId xmlns:a16="http://schemas.microsoft.com/office/drawing/2014/main" id="{3B234216-223A-4823-A889-DE4A47925B33}"/>
              </a:ext>
            </a:extLst>
          </p:cNvPr>
          <p:cNvSpPr txBox="1"/>
          <p:nvPr/>
        </p:nvSpPr>
        <p:spPr>
          <a:xfrm>
            <a:off x="4235073" y="4076501"/>
            <a:ext cx="530916" cy="369332"/>
          </a:xfrm>
          <a:prstGeom prst="rect">
            <a:avLst/>
          </a:prstGeom>
          <a:noFill/>
        </p:spPr>
        <p:txBody>
          <a:bodyPr wrap="none" rtlCol="0">
            <a:spAutoFit/>
          </a:bodyPr>
          <a:lstStyle/>
          <a:p>
            <a:pPr algn="ctr"/>
            <a:r>
              <a:rPr lang="en-US" altLang="ja-JP" dirty="0">
                <a:solidFill>
                  <a:schemeClr val="bg1">
                    <a:lumMod val="95000"/>
                  </a:schemeClr>
                </a:solidFill>
              </a:rPr>
              <a:t>AND</a:t>
            </a:r>
            <a:endParaRPr kumimoji="1" lang="ja-JP" altLang="en-US" dirty="0">
              <a:solidFill>
                <a:schemeClr val="bg1">
                  <a:lumMod val="95000"/>
                </a:schemeClr>
              </a:solidFill>
            </a:endParaRPr>
          </a:p>
        </p:txBody>
      </p:sp>
      <p:sp>
        <p:nvSpPr>
          <p:cNvPr id="44" name="テキスト ボックス 43">
            <a:extLst>
              <a:ext uri="{FF2B5EF4-FFF2-40B4-BE49-F238E27FC236}">
                <a16:creationId xmlns:a16="http://schemas.microsoft.com/office/drawing/2014/main" id="{02A7E7C5-0F54-4D35-AF36-BED70ED22A40}"/>
              </a:ext>
            </a:extLst>
          </p:cNvPr>
          <p:cNvSpPr txBox="1"/>
          <p:nvPr/>
        </p:nvSpPr>
        <p:spPr>
          <a:xfrm>
            <a:off x="5900538" y="4076501"/>
            <a:ext cx="530916" cy="369332"/>
          </a:xfrm>
          <a:prstGeom prst="rect">
            <a:avLst/>
          </a:prstGeom>
          <a:noFill/>
        </p:spPr>
        <p:txBody>
          <a:bodyPr wrap="none" rtlCol="0">
            <a:spAutoFit/>
          </a:bodyPr>
          <a:lstStyle/>
          <a:p>
            <a:pPr algn="ctr"/>
            <a:r>
              <a:rPr lang="en-US" altLang="ja-JP" dirty="0">
                <a:solidFill>
                  <a:schemeClr val="bg1">
                    <a:lumMod val="95000"/>
                  </a:schemeClr>
                </a:solidFill>
              </a:rPr>
              <a:t>NOT</a:t>
            </a:r>
            <a:endParaRPr kumimoji="1" lang="ja-JP" altLang="en-US" dirty="0">
              <a:solidFill>
                <a:schemeClr val="bg1">
                  <a:lumMod val="95000"/>
                </a:schemeClr>
              </a:solidFill>
            </a:endParaRPr>
          </a:p>
        </p:txBody>
      </p:sp>
      <p:sp>
        <p:nvSpPr>
          <p:cNvPr id="45" name="テキスト ボックス 44">
            <a:extLst>
              <a:ext uri="{FF2B5EF4-FFF2-40B4-BE49-F238E27FC236}">
                <a16:creationId xmlns:a16="http://schemas.microsoft.com/office/drawing/2014/main" id="{C29B1593-C88E-41C1-B8EB-057030B2AD42}"/>
              </a:ext>
            </a:extLst>
          </p:cNvPr>
          <p:cNvSpPr txBox="1"/>
          <p:nvPr/>
        </p:nvSpPr>
        <p:spPr>
          <a:xfrm>
            <a:off x="1798594" y="3342340"/>
            <a:ext cx="530916" cy="369332"/>
          </a:xfrm>
          <a:prstGeom prst="rect">
            <a:avLst/>
          </a:prstGeom>
          <a:noFill/>
        </p:spPr>
        <p:txBody>
          <a:bodyPr wrap="none" rtlCol="0">
            <a:spAutoFit/>
          </a:bodyPr>
          <a:lstStyle/>
          <a:p>
            <a:pPr algn="ctr"/>
            <a:r>
              <a:rPr lang="en-US" altLang="ja-JP" dirty="0">
                <a:solidFill>
                  <a:schemeClr val="bg1">
                    <a:lumMod val="95000"/>
                  </a:schemeClr>
                </a:solidFill>
              </a:rPr>
              <a:t>NOT</a:t>
            </a:r>
            <a:endParaRPr kumimoji="1" lang="ja-JP" altLang="en-US" dirty="0">
              <a:solidFill>
                <a:schemeClr val="bg1">
                  <a:lumMod val="95000"/>
                </a:schemeClr>
              </a:solidFill>
            </a:endParaRPr>
          </a:p>
        </p:txBody>
      </p:sp>
      <p:sp>
        <p:nvSpPr>
          <p:cNvPr id="46" name="テキスト ボックス 45">
            <a:extLst>
              <a:ext uri="{FF2B5EF4-FFF2-40B4-BE49-F238E27FC236}">
                <a16:creationId xmlns:a16="http://schemas.microsoft.com/office/drawing/2014/main" id="{7D25604D-741E-4EEB-8CB2-33BDCEAC5D5F}"/>
              </a:ext>
            </a:extLst>
          </p:cNvPr>
          <p:cNvSpPr txBox="1"/>
          <p:nvPr/>
        </p:nvSpPr>
        <p:spPr>
          <a:xfrm>
            <a:off x="1800160" y="4781020"/>
            <a:ext cx="530916" cy="369332"/>
          </a:xfrm>
          <a:prstGeom prst="rect">
            <a:avLst/>
          </a:prstGeom>
          <a:noFill/>
        </p:spPr>
        <p:txBody>
          <a:bodyPr wrap="none" rtlCol="0">
            <a:spAutoFit/>
          </a:bodyPr>
          <a:lstStyle/>
          <a:p>
            <a:pPr algn="ctr"/>
            <a:r>
              <a:rPr lang="en-US" altLang="ja-JP" dirty="0">
                <a:solidFill>
                  <a:schemeClr val="bg1">
                    <a:lumMod val="95000"/>
                  </a:schemeClr>
                </a:solidFill>
              </a:rPr>
              <a:t>NOT</a:t>
            </a:r>
            <a:endParaRPr kumimoji="1" lang="ja-JP" altLang="en-US" dirty="0">
              <a:solidFill>
                <a:schemeClr val="bg1">
                  <a:lumMod val="95000"/>
                </a:schemeClr>
              </a:solidFill>
            </a:endParaRPr>
          </a:p>
        </p:txBody>
      </p:sp>
    </p:spTree>
    <p:extLst>
      <p:ext uri="{BB962C8B-B14F-4D97-AF65-F5344CB8AC3E}">
        <p14:creationId xmlns:p14="http://schemas.microsoft.com/office/powerpoint/2010/main" val="395735219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2441694" cy="769441"/>
            </a:xfrm>
            <a:prstGeom prst="rect">
              <a:avLst/>
            </a:prstGeom>
            <a:noFill/>
          </p:spPr>
          <p:txBody>
            <a:bodyPr wrap="none" rtlCol="0">
              <a:spAutoFit/>
            </a:bodyPr>
            <a:lstStyle/>
            <a:p>
              <a:r>
                <a:rPr kumimoji="1" lang="ja-JP" altLang="en-US" sz="4400" dirty="0"/>
                <a:t>はじめに</a:t>
              </a:r>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テキスト ボックス 1">
            <a:extLst>
              <a:ext uri="{FF2B5EF4-FFF2-40B4-BE49-F238E27FC236}">
                <a16:creationId xmlns:a16="http://schemas.microsoft.com/office/drawing/2014/main" id="{0240F954-F7A6-4608-8C5C-A93BE0485750}"/>
              </a:ext>
            </a:extLst>
          </p:cNvPr>
          <p:cNvSpPr txBox="1"/>
          <p:nvPr/>
        </p:nvSpPr>
        <p:spPr>
          <a:xfrm>
            <a:off x="252001" y="1701800"/>
            <a:ext cx="8640000" cy="1569660"/>
          </a:xfrm>
          <a:prstGeom prst="rect">
            <a:avLst/>
          </a:prstGeom>
          <a:noFill/>
        </p:spPr>
        <p:txBody>
          <a:bodyPr wrap="square" rtlCol="0">
            <a:spAutoFit/>
          </a:bodyPr>
          <a:lstStyle/>
          <a:p>
            <a:r>
              <a:rPr kumimoji="1" lang="ja-JP" altLang="en-US" sz="2400" dirty="0"/>
              <a:t>計算機は「計算をする機械」です．</a:t>
            </a:r>
            <a:endParaRPr kumimoji="1" lang="en-US" altLang="ja-JP" sz="2400" dirty="0"/>
          </a:p>
          <a:p>
            <a:r>
              <a:rPr lang="ja-JP" altLang="en-US" sz="2400" dirty="0"/>
              <a:t>「計算機が計算をする」ということはどういうことなのでしょうか？</a:t>
            </a:r>
            <a:endParaRPr lang="en-US" altLang="ja-JP" sz="2400" dirty="0"/>
          </a:p>
          <a:p>
            <a:r>
              <a:rPr lang="ja-JP" altLang="en-US" sz="2400" dirty="0"/>
              <a:t>計算機での計算の仕組みについて学びましょう！</a:t>
            </a:r>
            <a:endParaRPr kumimoji="1" lang="en-US" altLang="ja-JP" sz="2400" dirty="0"/>
          </a:p>
        </p:txBody>
      </p:sp>
      <p:sp>
        <p:nvSpPr>
          <p:cNvPr id="25" name="テキスト ボックス 24">
            <a:extLst>
              <a:ext uri="{FF2B5EF4-FFF2-40B4-BE49-F238E27FC236}">
                <a16:creationId xmlns:a16="http://schemas.microsoft.com/office/drawing/2014/main" id="{9E621379-3D56-4A48-B2EA-DF46A27D9AAF}"/>
              </a:ext>
            </a:extLst>
          </p:cNvPr>
          <p:cNvSpPr txBox="1"/>
          <p:nvPr/>
        </p:nvSpPr>
        <p:spPr>
          <a:xfrm>
            <a:off x="252000" y="4204574"/>
            <a:ext cx="8640000" cy="1569660"/>
          </a:xfrm>
          <a:prstGeom prst="rect">
            <a:avLst/>
          </a:prstGeom>
          <a:noFill/>
          <a:ln w="25400">
            <a:solidFill>
              <a:srgbClr val="00B050"/>
            </a:solidFill>
          </a:ln>
        </p:spPr>
        <p:txBody>
          <a:bodyPr wrap="square" rtlCol="0">
            <a:spAutoFit/>
          </a:bodyPr>
          <a:lstStyle/>
          <a:p>
            <a:r>
              <a:rPr kumimoji="1" lang="ja-JP" altLang="en-US" sz="2400" dirty="0"/>
              <a:t>今回の目標</a:t>
            </a:r>
            <a:endParaRPr kumimoji="1" lang="en-US" altLang="ja-JP" sz="2400" dirty="0"/>
          </a:p>
          <a:p>
            <a:pPr marL="342900" indent="-342900">
              <a:buFont typeface="Arial" panose="020B0604020202020204" pitchFamily="34" charset="0"/>
              <a:buChar char="•"/>
            </a:pPr>
            <a:r>
              <a:rPr kumimoji="1" lang="ja-JP" altLang="en-US" sz="2400" dirty="0"/>
              <a:t>計算機が計算をする原理</a:t>
            </a:r>
            <a:endParaRPr kumimoji="1" lang="en-US" altLang="ja-JP" sz="2400" dirty="0"/>
          </a:p>
          <a:p>
            <a:pPr marL="342900" indent="-342900">
              <a:buFont typeface="Arial" panose="020B0604020202020204" pitchFamily="34" charset="0"/>
              <a:buChar char="•"/>
            </a:pPr>
            <a:r>
              <a:rPr lang="ja-JP" altLang="en-US" sz="2400" dirty="0"/>
              <a:t>計算機で微分方程式を解く手続き</a:t>
            </a:r>
            <a:endParaRPr lang="en-US" altLang="ja-JP" sz="2400" dirty="0"/>
          </a:p>
          <a:p>
            <a:r>
              <a:rPr lang="ja-JP" altLang="en-US" sz="2400" dirty="0"/>
              <a:t>を説明できるようになる</a:t>
            </a:r>
            <a:endParaRPr kumimoji="1" lang="en-US" altLang="ja-JP" sz="2400" dirty="0"/>
          </a:p>
        </p:txBody>
      </p:sp>
      <p:pic>
        <p:nvPicPr>
          <p:cNvPr id="26" name="図 25">
            <a:extLst>
              <a:ext uri="{FF2B5EF4-FFF2-40B4-BE49-F238E27FC236}">
                <a16:creationId xmlns:a16="http://schemas.microsoft.com/office/drawing/2014/main" id="{BD96582A-D203-47F5-B71F-33FE35E18C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Tree>
    <p:extLst>
      <p:ext uri="{BB962C8B-B14F-4D97-AF65-F5344CB8AC3E}">
        <p14:creationId xmlns:p14="http://schemas.microsoft.com/office/powerpoint/2010/main" val="371223545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5262979" cy="769441"/>
            </a:xfrm>
            <a:prstGeom prst="rect">
              <a:avLst/>
            </a:prstGeom>
            <a:noFill/>
          </p:spPr>
          <p:txBody>
            <a:bodyPr wrap="none" rtlCol="0">
              <a:spAutoFit/>
            </a:bodyPr>
            <a:lstStyle/>
            <a:p>
              <a:r>
                <a:rPr lang="ja-JP" altLang="en-US" sz="4400" dirty="0"/>
                <a:t>加算器（半加算器）</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mc:AlternateContent xmlns:mc="http://schemas.openxmlformats.org/markup-compatibility/2006">
        <mc:Choice xmlns:a14="http://schemas.microsoft.com/office/drawing/2010/main" Requires="a14">
          <p:sp>
            <p:nvSpPr>
              <p:cNvPr id="76" name="テキスト ボックス 75">
                <a:extLst>
                  <a:ext uri="{FF2B5EF4-FFF2-40B4-BE49-F238E27FC236}">
                    <a16:creationId xmlns:a16="http://schemas.microsoft.com/office/drawing/2014/main" id="{89B98BD2-0552-43AB-B6F3-43D70C2D95C4}"/>
                  </a:ext>
                </a:extLst>
              </p:cNvPr>
              <p:cNvSpPr txBox="1"/>
              <p:nvPr/>
            </p:nvSpPr>
            <p:spPr>
              <a:xfrm>
                <a:off x="2019763" y="4427424"/>
                <a:ext cx="5104474" cy="1938992"/>
              </a:xfrm>
              <a:prstGeom prst="rect">
                <a:avLst/>
              </a:prstGeom>
              <a:noFill/>
              <a:ln w="25400">
                <a:solidFill>
                  <a:schemeClr val="accent1">
                    <a:shade val="50000"/>
                  </a:schemeClr>
                </a:solidFill>
              </a:ln>
            </p:spPr>
            <p:txBody>
              <a:bodyPr wrap="none" rtlCol="0">
                <a:spAutoFit/>
              </a:bodyPr>
              <a:lstStyle/>
              <a:p>
                <a14:m>
                  <m:oMath xmlns:m="http://schemas.openxmlformats.org/officeDocument/2006/math">
                    <m:r>
                      <a:rPr kumimoji="1" lang="en-US" altLang="ja-JP" sz="2400" b="0" i="1" smtClean="0">
                        <a:solidFill>
                          <a:srgbClr val="FF0000"/>
                        </a:solidFill>
                        <a:latin typeface="Cambria Math" panose="02040503050406030204" pitchFamily="18" charset="0"/>
                      </a:rPr>
                      <m:t>𝐴</m:t>
                    </m:r>
                  </m:oMath>
                </a14:m>
                <a:r>
                  <a:rPr kumimoji="1" lang="en-US" altLang="ja-JP" sz="2400" dirty="0">
                    <a:solidFill>
                      <a:srgbClr val="FF0000"/>
                    </a:solidFill>
                  </a:rPr>
                  <a:t>		</a:t>
                </a:r>
                <a14:m>
                  <m:oMath xmlns:m="http://schemas.openxmlformats.org/officeDocument/2006/math">
                    <m:r>
                      <a:rPr kumimoji="1" lang="en-US" altLang="ja-JP" sz="2400" b="0" i="1" smtClean="0">
                        <a:solidFill>
                          <a:srgbClr val="FF0000"/>
                        </a:solidFill>
                        <a:latin typeface="Cambria Math" panose="02040503050406030204" pitchFamily="18" charset="0"/>
                      </a:rPr>
                      <m:t>𝐵</m:t>
                    </m:r>
                  </m:oMath>
                </a14:m>
                <a:r>
                  <a:rPr kumimoji="1" lang="en-US" altLang="ja-JP" sz="2400" dirty="0">
                    <a:solidFill>
                      <a:srgbClr val="FF0000"/>
                    </a:solidFill>
                  </a:rPr>
                  <a:t>		</a:t>
                </a:r>
                <a14:m>
                  <m:oMath xmlns:m="http://schemas.openxmlformats.org/officeDocument/2006/math">
                    <m:r>
                      <a:rPr kumimoji="1" lang="en-US" altLang="ja-JP" sz="2400" b="0" i="1" smtClean="0">
                        <a:solidFill>
                          <a:srgbClr val="FF0000"/>
                        </a:solidFill>
                        <a:latin typeface="Cambria Math" panose="02040503050406030204" pitchFamily="18" charset="0"/>
                      </a:rPr>
                      <m:t>𝐴</m:t>
                    </m:r>
                    <m:r>
                      <a:rPr kumimoji="1" lang="en-US" altLang="ja-JP" sz="2400" b="0" i="1" smtClean="0">
                        <a:solidFill>
                          <a:srgbClr val="FF0000"/>
                        </a:solidFill>
                        <a:latin typeface="Cambria Math" panose="02040503050406030204" pitchFamily="18" charset="0"/>
                      </a:rPr>
                      <m:t>′</m:t>
                    </m:r>
                  </m:oMath>
                </a14:m>
                <a:r>
                  <a:rPr kumimoji="1" lang="en-US" altLang="ja-JP" sz="2400" dirty="0">
                    <a:solidFill>
                      <a:srgbClr val="FF0000"/>
                    </a:solidFill>
                  </a:rPr>
                  <a:t>	</a:t>
                </a:r>
                <a14:m>
                  <m:oMath xmlns:m="http://schemas.openxmlformats.org/officeDocument/2006/math">
                    <m:sSup>
                      <m:sSupPr>
                        <m:ctrlPr>
                          <a:rPr kumimoji="1" lang="en-US" altLang="ja-JP" sz="2400" b="0" i="1" smtClean="0">
                            <a:solidFill>
                              <a:srgbClr val="FF0000"/>
                            </a:solidFill>
                            <a:latin typeface="Cambria Math" panose="02040503050406030204" pitchFamily="18" charset="0"/>
                          </a:rPr>
                        </m:ctrlPr>
                      </m:sSupPr>
                      <m:e>
                        <m:r>
                          <a:rPr kumimoji="1" lang="en-US" altLang="ja-JP" sz="2400" b="0" i="1" smtClean="0">
                            <a:solidFill>
                              <a:srgbClr val="FF0000"/>
                            </a:solidFill>
                            <a:latin typeface="Cambria Math" panose="02040503050406030204" pitchFamily="18" charset="0"/>
                          </a:rPr>
                          <m:t>𝐵</m:t>
                        </m:r>
                      </m:e>
                      <m:sup>
                        <m:r>
                          <a:rPr kumimoji="1" lang="en-US" altLang="ja-JP" sz="2400" b="0" i="1" smtClean="0">
                            <a:solidFill>
                              <a:srgbClr val="FF0000"/>
                            </a:solidFill>
                            <a:latin typeface="Cambria Math" panose="02040503050406030204" pitchFamily="18" charset="0"/>
                          </a:rPr>
                          <m:t>′</m:t>
                        </m:r>
                      </m:sup>
                    </m:sSup>
                  </m:oMath>
                </a14:m>
                <a:endParaRPr kumimoji="1" lang="en-US" altLang="ja-JP" sz="2400" b="0" dirty="0"/>
              </a:p>
              <a:p>
                <a:r>
                  <a:rPr kumimoji="1" lang="en-US" altLang="ja-JP" sz="2400" dirty="0"/>
                  <a:t>0	+	0	=	0	0</a:t>
                </a:r>
              </a:p>
              <a:p>
                <a:r>
                  <a:rPr lang="en-US" altLang="ja-JP" sz="2400" dirty="0"/>
                  <a:t>0	+	1	=	0	1</a:t>
                </a:r>
              </a:p>
              <a:p>
                <a:r>
                  <a:rPr kumimoji="1" lang="en-US" altLang="ja-JP" sz="2400" dirty="0"/>
                  <a:t>1	+	0	=	0	1</a:t>
                </a:r>
              </a:p>
              <a:p>
                <a:r>
                  <a:rPr kumimoji="1" lang="en-US" altLang="ja-JP" sz="2400" dirty="0"/>
                  <a:t>1	+	1	=	1	0</a:t>
                </a:r>
                <a:endParaRPr kumimoji="1" lang="ja-JP" altLang="en-US" sz="2400" dirty="0"/>
              </a:p>
            </p:txBody>
          </p:sp>
        </mc:Choice>
        <mc:Fallback>
          <p:sp>
            <p:nvSpPr>
              <p:cNvPr id="76" name="テキスト ボックス 75">
                <a:extLst>
                  <a:ext uri="{FF2B5EF4-FFF2-40B4-BE49-F238E27FC236}">
                    <a16:creationId xmlns:a16="http://schemas.microsoft.com/office/drawing/2014/main" id="{89B98BD2-0552-43AB-B6F3-43D70C2D95C4}"/>
                  </a:ext>
                </a:extLst>
              </p:cNvPr>
              <p:cNvSpPr txBox="1">
                <a:spLocks noRot="1" noChangeAspect="1" noMove="1" noResize="1" noEditPoints="1" noAdjustHandles="1" noChangeArrowheads="1" noChangeShapeType="1" noTextEdit="1"/>
              </p:cNvSpPr>
              <p:nvPr/>
            </p:nvSpPr>
            <p:spPr>
              <a:xfrm>
                <a:off x="2019763" y="4427424"/>
                <a:ext cx="5104474" cy="1938992"/>
              </a:xfrm>
              <a:prstGeom prst="rect">
                <a:avLst/>
              </a:prstGeom>
              <a:blipFill>
                <a:blip r:embed="rId3"/>
                <a:stretch>
                  <a:fillRect l="-1544" b="-5590"/>
                </a:stretch>
              </a:blipFill>
              <a:ln w="25400">
                <a:solidFill>
                  <a:schemeClr val="accent1">
                    <a:shade val="50000"/>
                  </a:schemeClr>
                </a:solidFill>
              </a:ln>
            </p:spPr>
            <p:txBody>
              <a:bodyPr/>
              <a:lstStyle/>
              <a:p>
                <a:r>
                  <a:rPr lang="ja-JP" altLang="en-US">
                    <a:noFill/>
                  </a:rPr>
                  <a:t> </a:t>
                </a:r>
              </a:p>
            </p:txBody>
          </p:sp>
        </mc:Fallback>
      </mc:AlternateContent>
      <p:sp>
        <p:nvSpPr>
          <p:cNvPr id="78" name="テキスト ボックス 77">
            <a:extLst>
              <a:ext uri="{FF2B5EF4-FFF2-40B4-BE49-F238E27FC236}">
                <a16:creationId xmlns:a16="http://schemas.microsoft.com/office/drawing/2014/main" id="{84058CF8-CF16-4A48-879D-E7B6EEA5611F}"/>
              </a:ext>
            </a:extLst>
          </p:cNvPr>
          <p:cNvSpPr txBox="1"/>
          <p:nvPr/>
        </p:nvSpPr>
        <p:spPr>
          <a:xfrm>
            <a:off x="170795" y="1461080"/>
            <a:ext cx="8802410" cy="461665"/>
          </a:xfrm>
          <a:prstGeom prst="rect">
            <a:avLst/>
          </a:prstGeom>
          <a:noFill/>
        </p:spPr>
        <p:txBody>
          <a:bodyPr wrap="none" rtlCol="0">
            <a:spAutoFit/>
          </a:bodyPr>
          <a:lstStyle/>
          <a:p>
            <a:pPr algn="ctr"/>
            <a:r>
              <a:rPr kumimoji="1" lang="ja-JP" altLang="en-US" sz="2400" dirty="0"/>
              <a:t>論理回路を組み合わせることで，足し算ができる（</a:t>
            </a:r>
            <a:r>
              <a:rPr kumimoji="1" lang="ja-JP" altLang="en-US" sz="2400" dirty="0">
                <a:solidFill>
                  <a:srgbClr val="0070C0"/>
                </a:solidFill>
              </a:rPr>
              <a:t>加算器</a:t>
            </a:r>
            <a:r>
              <a:rPr kumimoji="1" lang="ja-JP" altLang="en-US" sz="2400" dirty="0"/>
              <a:t>）</a:t>
            </a:r>
          </a:p>
        </p:txBody>
      </p:sp>
      <p:grpSp>
        <p:nvGrpSpPr>
          <p:cNvPr id="137" name="グループ化 136">
            <a:extLst>
              <a:ext uri="{FF2B5EF4-FFF2-40B4-BE49-F238E27FC236}">
                <a16:creationId xmlns:a16="http://schemas.microsoft.com/office/drawing/2014/main" id="{DB216F36-AABB-4BE1-89E7-7F37E0029605}"/>
              </a:ext>
            </a:extLst>
          </p:cNvPr>
          <p:cNvGrpSpPr/>
          <p:nvPr/>
        </p:nvGrpSpPr>
        <p:grpSpPr>
          <a:xfrm>
            <a:off x="979275" y="2319783"/>
            <a:ext cx="7185449" cy="1717107"/>
            <a:chOff x="979275" y="2319783"/>
            <a:chExt cx="7185449" cy="1717107"/>
          </a:xfrm>
        </p:grpSpPr>
        <p:grpSp>
          <p:nvGrpSpPr>
            <p:cNvPr id="133" name="グループ化 132">
              <a:extLst>
                <a:ext uri="{FF2B5EF4-FFF2-40B4-BE49-F238E27FC236}">
                  <a16:creationId xmlns:a16="http://schemas.microsoft.com/office/drawing/2014/main" id="{DAF10579-060A-43B2-ACBF-0FF63BA521F9}"/>
                </a:ext>
              </a:extLst>
            </p:cNvPr>
            <p:cNvGrpSpPr/>
            <p:nvPr/>
          </p:nvGrpSpPr>
          <p:grpSpPr>
            <a:xfrm>
              <a:off x="979275" y="2319783"/>
              <a:ext cx="7185449" cy="1717107"/>
              <a:chOff x="975165" y="2347190"/>
              <a:chExt cx="7185449" cy="1717107"/>
            </a:xfrm>
          </p:grpSpPr>
          <p:grpSp>
            <p:nvGrpSpPr>
              <p:cNvPr id="127" name="グループ化 126">
                <a:extLst>
                  <a:ext uri="{FF2B5EF4-FFF2-40B4-BE49-F238E27FC236}">
                    <a16:creationId xmlns:a16="http://schemas.microsoft.com/office/drawing/2014/main" id="{176B7DBD-07E0-4A2D-A271-FC0A758F82BD}"/>
                  </a:ext>
                </a:extLst>
              </p:cNvPr>
              <p:cNvGrpSpPr/>
              <p:nvPr/>
            </p:nvGrpSpPr>
            <p:grpSpPr>
              <a:xfrm>
                <a:off x="1329957" y="2375190"/>
                <a:ext cx="6425074" cy="1661700"/>
                <a:chOff x="1453415" y="2341848"/>
                <a:chExt cx="6425074" cy="1661700"/>
              </a:xfrm>
            </p:grpSpPr>
            <p:grpSp>
              <p:nvGrpSpPr>
                <p:cNvPr id="81" name="グループ化 80">
                  <a:extLst>
                    <a:ext uri="{FF2B5EF4-FFF2-40B4-BE49-F238E27FC236}">
                      <a16:creationId xmlns:a16="http://schemas.microsoft.com/office/drawing/2014/main" id="{4CC1222B-5448-4A42-8525-CEA31CE04448}"/>
                    </a:ext>
                  </a:extLst>
                </p:cNvPr>
                <p:cNvGrpSpPr/>
                <p:nvPr/>
              </p:nvGrpSpPr>
              <p:grpSpPr>
                <a:xfrm>
                  <a:off x="1453415" y="3232023"/>
                  <a:ext cx="6425074" cy="771525"/>
                  <a:chOff x="-752089" y="2850454"/>
                  <a:chExt cx="9577756" cy="771525"/>
                </a:xfrm>
              </p:grpSpPr>
              <p:cxnSp>
                <p:nvCxnSpPr>
                  <p:cNvPr id="83" name="直線コネクタ 82">
                    <a:extLst>
                      <a:ext uri="{FF2B5EF4-FFF2-40B4-BE49-F238E27FC236}">
                        <a16:creationId xmlns:a16="http://schemas.microsoft.com/office/drawing/2014/main" id="{9D4E4C14-3F6C-4BF9-98AD-152D9759330B}"/>
                      </a:ext>
                    </a:extLst>
                  </p:cNvPr>
                  <p:cNvCxnSpPr>
                    <a:cxnSpLocks/>
                  </p:cNvCxnSpPr>
                  <p:nvPr/>
                </p:nvCxnSpPr>
                <p:spPr>
                  <a:xfrm flipH="1">
                    <a:off x="1041440" y="3013182"/>
                    <a:ext cx="1045059"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090F82F9-CD1F-4DD6-9C1A-7E5B758C0E90}"/>
                      </a:ext>
                    </a:extLst>
                  </p:cNvPr>
                  <p:cNvCxnSpPr>
                    <a:cxnSpLocks/>
                  </p:cNvCxnSpPr>
                  <p:nvPr/>
                </p:nvCxnSpPr>
                <p:spPr>
                  <a:xfrm flipH="1">
                    <a:off x="-752089" y="3464720"/>
                    <a:ext cx="283858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3F0C9CDD-6B24-47E1-8283-F35E027C4C9A}"/>
                      </a:ext>
                    </a:extLst>
                  </p:cNvPr>
                  <p:cNvCxnSpPr>
                    <a:cxnSpLocks/>
                  </p:cNvCxnSpPr>
                  <p:nvPr/>
                </p:nvCxnSpPr>
                <p:spPr>
                  <a:xfrm flipH="1" flipV="1">
                    <a:off x="2614283" y="3236217"/>
                    <a:ext cx="6211384" cy="23799"/>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86" name="フリーフォーム: 図形 85">
                    <a:extLst>
                      <a:ext uri="{FF2B5EF4-FFF2-40B4-BE49-F238E27FC236}">
                        <a16:creationId xmlns:a16="http://schemas.microsoft.com/office/drawing/2014/main" id="{6E7F7E4C-94DE-4AF6-9B17-0C9CCC6F97C9}"/>
                      </a:ext>
                    </a:extLst>
                  </p:cNvPr>
                  <p:cNvSpPr/>
                  <p:nvPr/>
                </p:nvSpPr>
                <p:spPr>
                  <a:xfrm>
                    <a:off x="1798344" y="2850454"/>
                    <a:ext cx="895350" cy="771525"/>
                  </a:xfrm>
                  <a:custGeom>
                    <a:avLst/>
                    <a:gdLst>
                      <a:gd name="connsiteX0" fmla="*/ 0 w 895350"/>
                      <a:gd name="connsiteY0" fmla="*/ 0 h 771525"/>
                      <a:gd name="connsiteX1" fmla="*/ 495399 w 895350"/>
                      <a:gd name="connsiteY1" fmla="*/ 0 h 771525"/>
                      <a:gd name="connsiteX2" fmla="*/ 895350 w 895350"/>
                      <a:gd name="connsiteY2" fmla="*/ 385763 h 771525"/>
                      <a:gd name="connsiteX3" fmla="*/ 495399 w 895350"/>
                      <a:gd name="connsiteY3" fmla="*/ 771525 h 771525"/>
                      <a:gd name="connsiteX4" fmla="*/ 0 w 895350"/>
                      <a:gd name="connsiteY4" fmla="*/ 771525 h 77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50" h="771525">
                        <a:moveTo>
                          <a:pt x="0" y="0"/>
                        </a:moveTo>
                        <a:lnTo>
                          <a:pt x="495399" y="0"/>
                        </a:lnTo>
                        <a:cubicBezTo>
                          <a:pt x="716264" y="0"/>
                          <a:pt x="895350" y="172700"/>
                          <a:pt x="895350" y="385763"/>
                        </a:cubicBezTo>
                        <a:cubicBezTo>
                          <a:pt x="895350" y="598825"/>
                          <a:pt x="716264" y="771525"/>
                          <a:pt x="495399" y="771525"/>
                        </a:cubicBezTo>
                        <a:lnTo>
                          <a:pt x="0" y="77152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8" name="グループ化 87">
                  <a:extLst>
                    <a:ext uri="{FF2B5EF4-FFF2-40B4-BE49-F238E27FC236}">
                      <a16:creationId xmlns:a16="http://schemas.microsoft.com/office/drawing/2014/main" id="{B65AF952-5328-4C54-9BB8-A466947D7A0D}"/>
                    </a:ext>
                  </a:extLst>
                </p:cNvPr>
                <p:cNvGrpSpPr/>
                <p:nvPr/>
              </p:nvGrpSpPr>
              <p:grpSpPr>
                <a:xfrm>
                  <a:off x="1459498" y="2341848"/>
                  <a:ext cx="3272013" cy="771525"/>
                  <a:chOff x="-749923" y="4526280"/>
                  <a:chExt cx="4877538" cy="771525"/>
                </a:xfrm>
              </p:grpSpPr>
              <p:cxnSp>
                <p:nvCxnSpPr>
                  <p:cNvPr id="90" name="直線コネクタ 89">
                    <a:extLst>
                      <a:ext uri="{FF2B5EF4-FFF2-40B4-BE49-F238E27FC236}">
                        <a16:creationId xmlns:a16="http://schemas.microsoft.com/office/drawing/2014/main" id="{EC3597EA-465E-40A2-B389-2A8DBC3187BD}"/>
                      </a:ext>
                    </a:extLst>
                  </p:cNvPr>
                  <p:cNvCxnSpPr>
                    <a:cxnSpLocks/>
                  </p:cNvCxnSpPr>
                  <p:nvPr/>
                </p:nvCxnSpPr>
                <p:spPr>
                  <a:xfrm flipH="1">
                    <a:off x="-749923" y="4689007"/>
                    <a:ext cx="283858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F1577E45-6915-4BAA-A6B3-9217B677EEFD}"/>
                      </a:ext>
                    </a:extLst>
                  </p:cNvPr>
                  <p:cNvCxnSpPr>
                    <a:cxnSpLocks/>
                  </p:cNvCxnSpPr>
                  <p:nvPr/>
                </p:nvCxnSpPr>
                <p:spPr>
                  <a:xfrm flipH="1">
                    <a:off x="1043606" y="5140545"/>
                    <a:ext cx="1045059"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04EF8230-73E3-40DC-90CC-D576EA6835C0}"/>
                      </a:ext>
                    </a:extLst>
                  </p:cNvPr>
                  <p:cNvCxnSpPr/>
                  <p:nvPr/>
                </p:nvCxnSpPr>
                <p:spPr>
                  <a:xfrm flipH="1">
                    <a:off x="2616449" y="4912042"/>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93" name="フリーフォーム: 図形 92">
                    <a:extLst>
                      <a:ext uri="{FF2B5EF4-FFF2-40B4-BE49-F238E27FC236}">
                        <a16:creationId xmlns:a16="http://schemas.microsoft.com/office/drawing/2014/main" id="{1DB89631-03E7-4165-9901-E83C5E0EFFAD}"/>
                      </a:ext>
                    </a:extLst>
                  </p:cNvPr>
                  <p:cNvSpPr/>
                  <p:nvPr/>
                </p:nvSpPr>
                <p:spPr>
                  <a:xfrm>
                    <a:off x="1798344" y="4526280"/>
                    <a:ext cx="895350" cy="771525"/>
                  </a:xfrm>
                  <a:custGeom>
                    <a:avLst/>
                    <a:gdLst>
                      <a:gd name="connsiteX0" fmla="*/ 0 w 895350"/>
                      <a:gd name="connsiteY0" fmla="*/ 0 h 771525"/>
                      <a:gd name="connsiteX1" fmla="*/ 495399 w 895350"/>
                      <a:gd name="connsiteY1" fmla="*/ 0 h 771525"/>
                      <a:gd name="connsiteX2" fmla="*/ 895350 w 895350"/>
                      <a:gd name="connsiteY2" fmla="*/ 385763 h 771525"/>
                      <a:gd name="connsiteX3" fmla="*/ 495399 w 895350"/>
                      <a:gd name="connsiteY3" fmla="*/ 771525 h 771525"/>
                      <a:gd name="connsiteX4" fmla="*/ 0 w 895350"/>
                      <a:gd name="connsiteY4" fmla="*/ 771525 h 771525"/>
                      <a:gd name="connsiteX5" fmla="*/ 0 w 895350"/>
                      <a:gd name="connsiteY5" fmla="*/ 769947 h 771525"/>
                      <a:gd name="connsiteX6" fmla="*/ 39943 w 895350"/>
                      <a:gd name="connsiteY6" fmla="*/ 763688 h 771525"/>
                      <a:gd name="connsiteX7" fmla="*/ 238123 w 895350"/>
                      <a:gd name="connsiteY7" fmla="*/ 385763 h 771525"/>
                      <a:gd name="connsiteX8" fmla="*/ 39943 w 895350"/>
                      <a:gd name="connsiteY8" fmla="*/ 7837 h 771525"/>
                      <a:gd name="connsiteX9" fmla="*/ 0 w 895350"/>
                      <a:gd name="connsiteY9" fmla="*/ 1579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5350" h="771525">
                        <a:moveTo>
                          <a:pt x="0" y="0"/>
                        </a:moveTo>
                        <a:lnTo>
                          <a:pt x="495399" y="0"/>
                        </a:lnTo>
                        <a:cubicBezTo>
                          <a:pt x="716264" y="0"/>
                          <a:pt x="895350" y="172700"/>
                          <a:pt x="895350" y="385763"/>
                        </a:cubicBezTo>
                        <a:cubicBezTo>
                          <a:pt x="895350" y="598825"/>
                          <a:pt x="716264" y="771525"/>
                          <a:pt x="495399" y="771525"/>
                        </a:cubicBezTo>
                        <a:lnTo>
                          <a:pt x="0" y="771525"/>
                        </a:lnTo>
                        <a:lnTo>
                          <a:pt x="0" y="769947"/>
                        </a:lnTo>
                        <a:lnTo>
                          <a:pt x="39943" y="763688"/>
                        </a:lnTo>
                        <a:cubicBezTo>
                          <a:pt x="153035" y="727719"/>
                          <a:pt x="238123" y="572192"/>
                          <a:pt x="238123" y="385763"/>
                        </a:cubicBezTo>
                        <a:cubicBezTo>
                          <a:pt x="238123" y="199333"/>
                          <a:pt x="153035" y="43806"/>
                          <a:pt x="39943" y="7837"/>
                        </a:cubicBezTo>
                        <a:lnTo>
                          <a:pt x="0" y="157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05" name="直線コネクタ 104">
                  <a:extLst>
                    <a:ext uri="{FF2B5EF4-FFF2-40B4-BE49-F238E27FC236}">
                      <a16:creationId xmlns:a16="http://schemas.microsoft.com/office/drawing/2014/main" id="{E7CA606B-253C-4605-A85A-03F0859334DC}"/>
                    </a:ext>
                  </a:extLst>
                </p:cNvPr>
                <p:cNvCxnSpPr>
                  <a:cxnSpLocks/>
                </p:cNvCxnSpPr>
                <p:nvPr/>
              </p:nvCxnSpPr>
              <p:spPr>
                <a:xfrm flipH="1" flipV="1">
                  <a:off x="1882456" y="2511420"/>
                  <a:ext cx="782524" cy="88833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a:extLst>
                    <a:ext uri="{FF2B5EF4-FFF2-40B4-BE49-F238E27FC236}">
                      <a16:creationId xmlns:a16="http://schemas.microsoft.com/office/drawing/2014/main" id="{E3F5BB4C-42E9-4FFC-ADD3-AE0889546C49}"/>
                    </a:ext>
                  </a:extLst>
                </p:cNvPr>
                <p:cNvCxnSpPr/>
                <p:nvPr/>
              </p:nvCxnSpPr>
              <p:spPr>
                <a:xfrm flipH="1">
                  <a:off x="4320378" y="3176141"/>
                  <a:ext cx="1013740" cy="0"/>
                </a:xfrm>
                <a:prstGeom prst="line">
                  <a:avLst/>
                </a:prstGeom>
                <a:ln w="25400" cap="rnd">
                  <a:solidFill>
                    <a:srgbClr val="00B050"/>
                  </a:solidFill>
                  <a:round/>
                </a:ln>
              </p:spPr>
              <p:style>
                <a:lnRef idx="1">
                  <a:schemeClr val="accent1"/>
                </a:lnRef>
                <a:fillRef idx="0">
                  <a:schemeClr val="accent1"/>
                </a:fillRef>
                <a:effectRef idx="0">
                  <a:schemeClr val="accent1"/>
                </a:effectRef>
                <a:fontRef idx="minor">
                  <a:schemeClr val="tx1"/>
                </a:fontRef>
              </p:style>
            </p:cxnSp>
            <p:cxnSp>
              <p:nvCxnSpPr>
                <p:cNvPr id="112" name="直線コネクタ 111">
                  <a:extLst>
                    <a:ext uri="{FF2B5EF4-FFF2-40B4-BE49-F238E27FC236}">
                      <a16:creationId xmlns:a16="http://schemas.microsoft.com/office/drawing/2014/main" id="{D0D202E2-E4FB-4A13-AAB5-EEC15D9F257C}"/>
                    </a:ext>
                  </a:extLst>
                </p:cNvPr>
                <p:cNvCxnSpPr/>
                <p:nvPr/>
              </p:nvCxnSpPr>
              <p:spPr>
                <a:xfrm flipH="1">
                  <a:off x="5688174" y="3176141"/>
                  <a:ext cx="1013740"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13" name="二等辺三角形 112">
                  <a:extLst>
                    <a:ext uri="{FF2B5EF4-FFF2-40B4-BE49-F238E27FC236}">
                      <a16:creationId xmlns:a16="http://schemas.microsoft.com/office/drawing/2014/main" id="{D76513E6-A5B4-45CE-90BB-02FB5CE6BF3C}"/>
                    </a:ext>
                  </a:extLst>
                </p:cNvPr>
                <p:cNvSpPr/>
                <p:nvPr/>
              </p:nvSpPr>
              <p:spPr>
                <a:xfrm rot="5400000">
                  <a:off x="5052780" y="2878414"/>
                  <a:ext cx="771526" cy="59545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楕円 109">
                  <a:extLst>
                    <a:ext uri="{FF2B5EF4-FFF2-40B4-BE49-F238E27FC236}">
                      <a16:creationId xmlns:a16="http://schemas.microsoft.com/office/drawing/2014/main" id="{0E1D06FB-34A9-4293-9DE0-6C9EB4747DBD}"/>
                    </a:ext>
                  </a:extLst>
                </p:cNvPr>
                <p:cNvSpPr/>
                <p:nvPr/>
              </p:nvSpPr>
              <p:spPr>
                <a:xfrm>
                  <a:off x="5663669" y="3068141"/>
                  <a:ext cx="216000" cy="21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4" name="直線コネクタ 113">
                  <a:extLst>
                    <a:ext uri="{FF2B5EF4-FFF2-40B4-BE49-F238E27FC236}">
                      <a16:creationId xmlns:a16="http://schemas.microsoft.com/office/drawing/2014/main" id="{D246FCC2-31AA-407F-8DD8-ABF5428B5CEB}"/>
                    </a:ext>
                  </a:extLst>
                </p:cNvPr>
                <p:cNvCxnSpPr>
                  <a:cxnSpLocks/>
                </p:cNvCxnSpPr>
                <p:nvPr/>
              </p:nvCxnSpPr>
              <p:spPr>
                <a:xfrm flipV="1">
                  <a:off x="4313746" y="3176141"/>
                  <a:ext cx="0" cy="438278"/>
                </a:xfrm>
                <a:prstGeom prst="line">
                  <a:avLst/>
                </a:prstGeom>
                <a:ln w="25400" cap="rnd">
                  <a:solidFill>
                    <a:srgbClr val="00B050"/>
                  </a:solidFill>
                  <a:round/>
                </a:ln>
              </p:spPr>
              <p:style>
                <a:lnRef idx="1">
                  <a:schemeClr val="accent1"/>
                </a:lnRef>
                <a:fillRef idx="0">
                  <a:schemeClr val="accent1"/>
                </a:fillRef>
                <a:effectRef idx="0">
                  <a:schemeClr val="accent1"/>
                </a:effectRef>
                <a:fontRef idx="minor">
                  <a:schemeClr val="tx1"/>
                </a:fontRef>
              </p:style>
            </p:cxnSp>
            <p:grpSp>
              <p:nvGrpSpPr>
                <p:cNvPr id="116" name="グループ化 115">
                  <a:extLst>
                    <a:ext uri="{FF2B5EF4-FFF2-40B4-BE49-F238E27FC236}">
                      <a16:creationId xmlns:a16="http://schemas.microsoft.com/office/drawing/2014/main" id="{E85029CE-FE84-4FA3-8903-173BF9E79E39}"/>
                    </a:ext>
                  </a:extLst>
                </p:cNvPr>
                <p:cNvGrpSpPr/>
                <p:nvPr/>
              </p:nvGrpSpPr>
              <p:grpSpPr>
                <a:xfrm flipV="1">
                  <a:off x="4606476" y="2570350"/>
                  <a:ext cx="3272013" cy="771525"/>
                  <a:chOff x="-752089" y="2850454"/>
                  <a:chExt cx="4877538" cy="771525"/>
                </a:xfrm>
              </p:grpSpPr>
              <p:cxnSp>
                <p:nvCxnSpPr>
                  <p:cNvPr id="117" name="直線コネクタ 116">
                    <a:extLst>
                      <a:ext uri="{FF2B5EF4-FFF2-40B4-BE49-F238E27FC236}">
                        <a16:creationId xmlns:a16="http://schemas.microsoft.com/office/drawing/2014/main" id="{85A78590-77CE-48CD-AF02-3F8CE844257C}"/>
                      </a:ext>
                    </a:extLst>
                  </p:cNvPr>
                  <p:cNvCxnSpPr>
                    <a:cxnSpLocks/>
                  </p:cNvCxnSpPr>
                  <p:nvPr/>
                </p:nvCxnSpPr>
                <p:spPr>
                  <a:xfrm flipH="1">
                    <a:off x="1041440" y="3013182"/>
                    <a:ext cx="1045059"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a:extLst>
                      <a:ext uri="{FF2B5EF4-FFF2-40B4-BE49-F238E27FC236}">
                        <a16:creationId xmlns:a16="http://schemas.microsoft.com/office/drawing/2014/main" id="{D83DBAA8-9677-4D0A-B66D-49E2643AC811}"/>
                      </a:ext>
                    </a:extLst>
                  </p:cNvPr>
                  <p:cNvCxnSpPr>
                    <a:cxnSpLocks/>
                  </p:cNvCxnSpPr>
                  <p:nvPr/>
                </p:nvCxnSpPr>
                <p:spPr>
                  <a:xfrm flipH="1">
                    <a:off x="-752089" y="3464720"/>
                    <a:ext cx="283858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a:extLst>
                      <a:ext uri="{FF2B5EF4-FFF2-40B4-BE49-F238E27FC236}">
                        <a16:creationId xmlns:a16="http://schemas.microsoft.com/office/drawing/2014/main" id="{1354C97F-988F-42BF-BDA4-74091DFF7412}"/>
                      </a:ext>
                    </a:extLst>
                  </p:cNvPr>
                  <p:cNvCxnSpPr/>
                  <p:nvPr/>
                </p:nvCxnSpPr>
                <p:spPr>
                  <a:xfrm flipH="1">
                    <a:off x="2614283" y="3236217"/>
                    <a:ext cx="151116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20" name="フリーフォーム: 図形 119">
                    <a:extLst>
                      <a:ext uri="{FF2B5EF4-FFF2-40B4-BE49-F238E27FC236}">
                        <a16:creationId xmlns:a16="http://schemas.microsoft.com/office/drawing/2014/main" id="{65C8121B-4E47-4ACE-9C53-A9268AF9A930}"/>
                      </a:ext>
                    </a:extLst>
                  </p:cNvPr>
                  <p:cNvSpPr/>
                  <p:nvPr/>
                </p:nvSpPr>
                <p:spPr>
                  <a:xfrm>
                    <a:off x="1798344" y="2850454"/>
                    <a:ext cx="895350" cy="771525"/>
                  </a:xfrm>
                  <a:custGeom>
                    <a:avLst/>
                    <a:gdLst>
                      <a:gd name="connsiteX0" fmla="*/ 0 w 895350"/>
                      <a:gd name="connsiteY0" fmla="*/ 0 h 771525"/>
                      <a:gd name="connsiteX1" fmla="*/ 495399 w 895350"/>
                      <a:gd name="connsiteY1" fmla="*/ 0 h 771525"/>
                      <a:gd name="connsiteX2" fmla="*/ 895350 w 895350"/>
                      <a:gd name="connsiteY2" fmla="*/ 385763 h 771525"/>
                      <a:gd name="connsiteX3" fmla="*/ 495399 w 895350"/>
                      <a:gd name="connsiteY3" fmla="*/ 771525 h 771525"/>
                      <a:gd name="connsiteX4" fmla="*/ 0 w 895350"/>
                      <a:gd name="connsiteY4" fmla="*/ 771525 h 77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50" h="771525">
                        <a:moveTo>
                          <a:pt x="0" y="0"/>
                        </a:moveTo>
                        <a:lnTo>
                          <a:pt x="495399" y="0"/>
                        </a:lnTo>
                        <a:cubicBezTo>
                          <a:pt x="716264" y="0"/>
                          <a:pt x="895350" y="172700"/>
                          <a:pt x="895350" y="385763"/>
                        </a:cubicBezTo>
                        <a:cubicBezTo>
                          <a:pt x="895350" y="598825"/>
                          <a:pt x="716264" y="771525"/>
                          <a:pt x="495399" y="771525"/>
                        </a:cubicBezTo>
                        <a:lnTo>
                          <a:pt x="0" y="77152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25" name="直線コネクタ 124">
                  <a:extLst>
                    <a:ext uri="{FF2B5EF4-FFF2-40B4-BE49-F238E27FC236}">
                      <a16:creationId xmlns:a16="http://schemas.microsoft.com/office/drawing/2014/main" id="{FD681AF9-722D-4DAF-A994-5A57C4A43497}"/>
                    </a:ext>
                  </a:extLst>
                </p:cNvPr>
                <p:cNvCxnSpPr>
                  <a:cxnSpLocks/>
                </p:cNvCxnSpPr>
                <p:nvPr/>
              </p:nvCxnSpPr>
              <p:spPr>
                <a:xfrm flipH="1">
                  <a:off x="1890863" y="2951115"/>
                  <a:ext cx="782524" cy="88833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28" name="テキスト ボックス 127">
                    <a:extLst>
                      <a:ext uri="{FF2B5EF4-FFF2-40B4-BE49-F238E27FC236}">
                        <a16:creationId xmlns:a16="http://schemas.microsoft.com/office/drawing/2014/main" id="{73AB7C3A-DB41-4F43-8023-F943224564D5}"/>
                      </a:ext>
                    </a:extLst>
                  </p:cNvPr>
                  <p:cNvSpPr txBox="1"/>
                  <p:nvPr/>
                </p:nvSpPr>
                <p:spPr>
                  <a:xfrm>
                    <a:off x="975165" y="2347190"/>
                    <a:ext cx="35246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𝐴</m:t>
                          </m:r>
                        </m:oMath>
                      </m:oMathPara>
                    </a14:m>
                    <a:endParaRPr kumimoji="1" lang="ja-JP" altLang="en-US" sz="2400" dirty="0"/>
                  </a:p>
                </p:txBody>
              </p:sp>
            </mc:Choice>
            <mc:Fallback xmlns="">
              <p:sp>
                <p:nvSpPr>
                  <p:cNvPr id="128" name="テキスト ボックス 127">
                    <a:extLst>
                      <a:ext uri="{FF2B5EF4-FFF2-40B4-BE49-F238E27FC236}">
                        <a16:creationId xmlns:a16="http://schemas.microsoft.com/office/drawing/2014/main" id="{73AB7C3A-DB41-4F43-8023-F943224564D5}"/>
                      </a:ext>
                    </a:extLst>
                  </p:cNvPr>
                  <p:cNvSpPr txBox="1">
                    <a:spLocks noRot="1" noChangeAspect="1" noMove="1" noResize="1" noEditPoints="1" noAdjustHandles="1" noChangeArrowheads="1" noChangeShapeType="1" noTextEdit="1"/>
                  </p:cNvSpPr>
                  <p:nvPr/>
                </p:nvSpPr>
                <p:spPr>
                  <a:xfrm>
                    <a:off x="975165" y="2347190"/>
                    <a:ext cx="352468" cy="369332"/>
                  </a:xfrm>
                  <a:prstGeom prst="rect">
                    <a:avLst/>
                  </a:prstGeom>
                  <a:blipFill>
                    <a:blip r:embed="rId5"/>
                    <a:stretch>
                      <a:fillRect l="-8772" r="-8772" b="-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9" name="テキスト ボックス 128">
                    <a:extLst>
                      <a:ext uri="{FF2B5EF4-FFF2-40B4-BE49-F238E27FC236}">
                        <a16:creationId xmlns:a16="http://schemas.microsoft.com/office/drawing/2014/main" id="{64CD5CBB-A81D-4B0F-8698-7548CB474290}"/>
                      </a:ext>
                    </a:extLst>
                  </p:cNvPr>
                  <p:cNvSpPr txBox="1"/>
                  <p:nvPr/>
                </p:nvSpPr>
                <p:spPr>
                  <a:xfrm>
                    <a:off x="975165" y="3694965"/>
                    <a:ext cx="36413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𝐵</m:t>
                          </m:r>
                        </m:oMath>
                      </m:oMathPara>
                    </a14:m>
                    <a:endParaRPr kumimoji="1" lang="ja-JP" altLang="en-US" sz="2400" dirty="0"/>
                  </a:p>
                </p:txBody>
              </p:sp>
            </mc:Choice>
            <mc:Fallback xmlns="">
              <p:sp>
                <p:nvSpPr>
                  <p:cNvPr id="129" name="テキスト ボックス 128">
                    <a:extLst>
                      <a:ext uri="{FF2B5EF4-FFF2-40B4-BE49-F238E27FC236}">
                        <a16:creationId xmlns:a16="http://schemas.microsoft.com/office/drawing/2014/main" id="{64CD5CBB-A81D-4B0F-8698-7548CB474290}"/>
                      </a:ext>
                    </a:extLst>
                  </p:cNvPr>
                  <p:cNvSpPr txBox="1">
                    <a:spLocks noRot="1" noChangeAspect="1" noMove="1" noResize="1" noEditPoints="1" noAdjustHandles="1" noChangeArrowheads="1" noChangeShapeType="1" noTextEdit="1"/>
                  </p:cNvSpPr>
                  <p:nvPr/>
                </p:nvSpPr>
                <p:spPr>
                  <a:xfrm>
                    <a:off x="975165" y="3694965"/>
                    <a:ext cx="364139" cy="369332"/>
                  </a:xfrm>
                  <a:prstGeom prst="rect">
                    <a:avLst/>
                  </a:prstGeom>
                  <a:blipFill>
                    <a:blip r:embed="rId6"/>
                    <a:stretch>
                      <a:fillRect l="-8475" r="-6780" b="-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0" name="テキスト ボックス 129">
                    <a:extLst>
                      <a:ext uri="{FF2B5EF4-FFF2-40B4-BE49-F238E27FC236}">
                        <a16:creationId xmlns:a16="http://schemas.microsoft.com/office/drawing/2014/main" id="{F9556DC4-72A2-4DE9-B3EB-B0BDF0DEF740}"/>
                      </a:ext>
                    </a:extLst>
                  </p:cNvPr>
                  <p:cNvSpPr txBox="1"/>
                  <p:nvPr/>
                </p:nvSpPr>
                <p:spPr>
                  <a:xfrm>
                    <a:off x="7724597" y="3490261"/>
                    <a:ext cx="42960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𝐴</m:t>
                          </m:r>
                          <m:r>
                            <a:rPr kumimoji="1" lang="en-US" altLang="ja-JP" sz="2400" b="0" i="1" smtClean="0">
                              <a:latin typeface="Cambria Math" panose="02040503050406030204" pitchFamily="18" charset="0"/>
                            </a:rPr>
                            <m:t>′</m:t>
                          </m:r>
                        </m:oMath>
                      </m:oMathPara>
                    </a14:m>
                    <a:endParaRPr kumimoji="1" lang="ja-JP" altLang="en-US" sz="2400" dirty="0"/>
                  </a:p>
                </p:txBody>
              </p:sp>
            </mc:Choice>
            <mc:Fallback xmlns="">
              <p:sp>
                <p:nvSpPr>
                  <p:cNvPr id="130" name="テキスト ボックス 129">
                    <a:extLst>
                      <a:ext uri="{FF2B5EF4-FFF2-40B4-BE49-F238E27FC236}">
                        <a16:creationId xmlns:a16="http://schemas.microsoft.com/office/drawing/2014/main" id="{F9556DC4-72A2-4DE9-B3EB-B0BDF0DEF740}"/>
                      </a:ext>
                    </a:extLst>
                  </p:cNvPr>
                  <p:cNvSpPr txBox="1">
                    <a:spLocks noRot="1" noChangeAspect="1" noMove="1" noResize="1" noEditPoints="1" noAdjustHandles="1" noChangeArrowheads="1" noChangeShapeType="1" noTextEdit="1"/>
                  </p:cNvSpPr>
                  <p:nvPr/>
                </p:nvSpPr>
                <p:spPr>
                  <a:xfrm>
                    <a:off x="7724597" y="3490261"/>
                    <a:ext cx="429605" cy="369332"/>
                  </a:xfrm>
                  <a:prstGeom prst="rect">
                    <a:avLst/>
                  </a:prstGeom>
                  <a:blipFill>
                    <a:blip r:embed="rId7"/>
                    <a:stretch>
                      <a:fillRect l="-10000" t="-1639" r="-10000" b="-983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1" name="テキスト ボックス 130">
                    <a:extLst>
                      <a:ext uri="{FF2B5EF4-FFF2-40B4-BE49-F238E27FC236}">
                        <a16:creationId xmlns:a16="http://schemas.microsoft.com/office/drawing/2014/main" id="{5EA1CF73-CF37-4FA7-855C-B018DA2136D6}"/>
                      </a:ext>
                    </a:extLst>
                  </p:cNvPr>
                  <p:cNvSpPr txBox="1"/>
                  <p:nvPr/>
                </p:nvSpPr>
                <p:spPr>
                  <a:xfrm>
                    <a:off x="7724597" y="2799791"/>
                    <a:ext cx="43601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𝐵</m:t>
                          </m:r>
                          <m:r>
                            <a:rPr kumimoji="1" lang="en-US" altLang="ja-JP" sz="2400" b="0" i="1" smtClean="0">
                              <a:latin typeface="Cambria Math" panose="02040503050406030204" pitchFamily="18" charset="0"/>
                            </a:rPr>
                            <m:t>′</m:t>
                          </m:r>
                        </m:oMath>
                      </m:oMathPara>
                    </a14:m>
                    <a:endParaRPr kumimoji="1" lang="ja-JP" altLang="en-US" sz="2400" dirty="0"/>
                  </a:p>
                </p:txBody>
              </p:sp>
            </mc:Choice>
            <mc:Fallback xmlns="">
              <p:sp>
                <p:nvSpPr>
                  <p:cNvPr id="131" name="テキスト ボックス 130">
                    <a:extLst>
                      <a:ext uri="{FF2B5EF4-FFF2-40B4-BE49-F238E27FC236}">
                        <a16:creationId xmlns:a16="http://schemas.microsoft.com/office/drawing/2014/main" id="{5EA1CF73-CF37-4FA7-855C-B018DA2136D6}"/>
                      </a:ext>
                    </a:extLst>
                  </p:cNvPr>
                  <p:cNvSpPr txBox="1">
                    <a:spLocks noRot="1" noChangeAspect="1" noMove="1" noResize="1" noEditPoints="1" noAdjustHandles="1" noChangeArrowheads="1" noChangeShapeType="1" noTextEdit="1"/>
                  </p:cNvSpPr>
                  <p:nvPr/>
                </p:nvSpPr>
                <p:spPr>
                  <a:xfrm>
                    <a:off x="7724597" y="2799791"/>
                    <a:ext cx="436017" cy="369332"/>
                  </a:xfrm>
                  <a:prstGeom prst="rect">
                    <a:avLst/>
                  </a:prstGeom>
                  <a:blipFill>
                    <a:blip r:embed="rId8"/>
                    <a:stretch>
                      <a:fillRect l="-9859" t="-1667" r="-9859" b="-10000"/>
                    </a:stretch>
                  </a:blipFill>
                </p:spPr>
                <p:txBody>
                  <a:bodyPr/>
                  <a:lstStyle/>
                  <a:p>
                    <a:r>
                      <a:rPr lang="ja-JP" altLang="en-US">
                        <a:noFill/>
                      </a:rPr>
                      <a:t> </a:t>
                    </a:r>
                  </a:p>
                </p:txBody>
              </p:sp>
            </mc:Fallback>
          </mc:AlternateContent>
        </p:grpSp>
        <p:sp>
          <p:nvSpPr>
            <p:cNvPr id="134" name="楕円 133">
              <a:extLst>
                <a:ext uri="{FF2B5EF4-FFF2-40B4-BE49-F238E27FC236}">
                  <a16:creationId xmlns:a16="http://schemas.microsoft.com/office/drawing/2014/main" id="{D1DC84E1-4E8B-42A8-BCA5-7C69B50395DB}"/>
                </a:ext>
              </a:extLst>
            </p:cNvPr>
            <p:cNvSpPr/>
            <p:nvPr/>
          </p:nvSpPr>
          <p:spPr>
            <a:xfrm>
              <a:off x="4138970" y="3576607"/>
              <a:ext cx="108000" cy="108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楕円 134">
              <a:extLst>
                <a:ext uri="{FF2B5EF4-FFF2-40B4-BE49-F238E27FC236}">
                  <a16:creationId xmlns:a16="http://schemas.microsoft.com/office/drawing/2014/main" id="{7F188BFB-3E14-4EA2-A06E-C7DA7411CD74}"/>
                </a:ext>
              </a:extLst>
            </p:cNvPr>
            <p:cNvSpPr/>
            <p:nvPr/>
          </p:nvSpPr>
          <p:spPr>
            <a:xfrm>
              <a:off x="1720764" y="3791380"/>
              <a:ext cx="108000" cy="108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楕円 135">
              <a:extLst>
                <a:ext uri="{FF2B5EF4-FFF2-40B4-BE49-F238E27FC236}">
                  <a16:creationId xmlns:a16="http://schemas.microsoft.com/office/drawing/2014/main" id="{46F12896-7016-4F7B-9D0E-91CF3B468A90}"/>
                </a:ext>
              </a:extLst>
            </p:cNvPr>
            <p:cNvSpPr/>
            <p:nvPr/>
          </p:nvSpPr>
          <p:spPr>
            <a:xfrm>
              <a:off x="1717515" y="2459933"/>
              <a:ext cx="108000" cy="108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 name="テキスト ボックス 39">
            <a:extLst>
              <a:ext uri="{FF2B5EF4-FFF2-40B4-BE49-F238E27FC236}">
                <a16:creationId xmlns:a16="http://schemas.microsoft.com/office/drawing/2014/main" id="{DE7B7F17-911B-4C8C-B445-7D18C630EE05}"/>
              </a:ext>
            </a:extLst>
          </p:cNvPr>
          <p:cNvSpPr txBox="1"/>
          <p:nvPr/>
        </p:nvSpPr>
        <p:spPr>
          <a:xfrm>
            <a:off x="4984063" y="2997410"/>
            <a:ext cx="530916" cy="369332"/>
          </a:xfrm>
          <a:prstGeom prst="rect">
            <a:avLst/>
          </a:prstGeom>
          <a:noFill/>
        </p:spPr>
        <p:txBody>
          <a:bodyPr wrap="none" rtlCol="0">
            <a:spAutoFit/>
          </a:bodyPr>
          <a:lstStyle/>
          <a:p>
            <a:pPr algn="ctr"/>
            <a:r>
              <a:rPr lang="en-US" altLang="ja-JP" dirty="0">
                <a:solidFill>
                  <a:schemeClr val="bg1">
                    <a:lumMod val="95000"/>
                  </a:schemeClr>
                </a:solidFill>
              </a:rPr>
              <a:t>NOT</a:t>
            </a:r>
            <a:endParaRPr kumimoji="1" lang="ja-JP" altLang="en-US" dirty="0">
              <a:solidFill>
                <a:schemeClr val="bg1">
                  <a:lumMod val="95000"/>
                </a:schemeClr>
              </a:solidFill>
            </a:endParaRPr>
          </a:p>
        </p:txBody>
      </p:sp>
      <p:sp>
        <p:nvSpPr>
          <p:cNvPr id="41" name="テキスト ボックス 40">
            <a:extLst>
              <a:ext uri="{FF2B5EF4-FFF2-40B4-BE49-F238E27FC236}">
                <a16:creationId xmlns:a16="http://schemas.microsoft.com/office/drawing/2014/main" id="{6492AFF7-F3B6-4682-8CA9-156450518683}"/>
              </a:ext>
            </a:extLst>
          </p:cNvPr>
          <p:cNvSpPr txBox="1"/>
          <p:nvPr/>
        </p:nvSpPr>
        <p:spPr>
          <a:xfrm>
            <a:off x="6232900" y="2796313"/>
            <a:ext cx="530916" cy="369332"/>
          </a:xfrm>
          <a:prstGeom prst="rect">
            <a:avLst/>
          </a:prstGeom>
          <a:noFill/>
        </p:spPr>
        <p:txBody>
          <a:bodyPr wrap="none" rtlCol="0">
            <a:spAutoFit/>
          </a:bodyPr>
          <a:lstStyle/>
          <a:p>
            <a:pPr algn="ctr"/>
            <a:r>
              <a:rPr lang="en-US" altLang="ja-JP" dirty="0">
                <a:solidFill>
                  <a:schemeClr val="bg1">
                    <a:lumMod val="95000"/>
                  </a:schemeClr>
                </a:solidFill>
              </a:rPr>
              <a:t>AND</a:t>
            </a:r>
            <a:endParaRPr kumimoji="1" lang="ja-JP" altLang="en-US" dirty="0">
              <a:solidFill>
                <a:schemeClr val="bg1">
                  <a:lumMod val="95000"/>
                </a:schemeClr>
              </a:solidFill>
            </a:endParaRPr>
          </a:p>
        </p:txBody>
      </p:sp>
      <p:sp>
        <p:nvSpPr>
          <p:cNvPr id="42" name="テキスト ボックス 41">
            <a:extLst>
              <a:ext uri="{FF2B5EF4-FFF2-40B4-BE49-F238E27FC236}">
                <a16:creationId xmlns:a16="http://schemas.microsoft.com/office/drawing/2014/main" id="{CFA58673-22C5-43D7-8830-4DDFC0538C07}"/>
              </a:ext>
            </a:extLst>
          </p:cNvPr>
          <p:cNvSpPr txBox="1"/>
          <p:nvPr/>
        </p:nvSpPr>
        <p:spPr>
          <a:xfrm>
            <a:off x="3079015" y="3435452"/>
            <a:ext cx="530916" cy="369332"/>
          </a:xfrm>
          <a:prstGeom prst="rect">
            <a:avLst/>
          </a:prstGeom>
          <a:noFill/>
        </p:spPr>
        <p:txBody>
          <a:bodyPr wrap="none" rtlCol="0">
            <a:spAutoFit/>
          </a:bodyPr>
          <a:lstStyle/>
          <a:p>
            <a:pPr algn="ctr"/>
            <a:r>
              <a:rPr lang="en-US" altLang="ja-JP" dirty="0">
                <a:solidFill>
                  <a:schemeClr val="bg1">
                    <a:lumMod val="95000"/>
                  </a:schemeClr>
                </a:solidFill>
              </a:rPr>
              <a:t>AND</a:t>
            </a:r>
            <a:endParaRPr kumimoji="1" lang="ja-JP" altLang="en-US" dirty="0">
              <a:solidFill>
                <a:schemeClr val="bg1">
                  <a:lumMod val="95000"/>
                </a:schemeClr>
              </a:solidFill>
            </a:endParaRPr>
          </a:p>
        </p:txBody>
      </p:sp>
      <p:sp>
        <p:nvSpPr>
          <p:cNvPr id="43" name="テキスト ボックス 42">
            <a:extLst>
              <a:ext uri="{FF2B5EF4-FFF2-40B4-BE49-F238E27FC236}">
                <a16:creationId xmlns:a16="http://schemas.microsoft.com/office/drawing/2014/main" id="{EB0DB309-4E1F-477A-BD42-74BD80BC226D}"/>
              </a:ext>
            </a:extLst>
          </p:cNvPr>
          <p:cNvSpPr txBox="1"/>
          <p:nvPr/>
        </p:nvSpPr>
        <p:spPr>
          <a:xfrm>
            <a:off x="3203645" y="2548878"/>
            <a:ext cx="415499" cy="369332"/>
          </a:xfrm>
          <a:prstGeom prst="rect">
            <a:avLst/>
          </a:prstGeom>
          <a:noFill/>
        </p:spPr>
        <p:txBody>
          <a:bodyPr wrap="none" rtlCol="0">
            <a:spAutoFit/>
          </a:bodyPr>
          <a:lstStyle/>
          <a:p>
            <a:pPr algn="ctr"/>
            <a:r>
              <a:rPr lang="en-US" altLang="ja-JP" dirty="0">
                <a:solidFill>
                  <a:schemeClr val="bg1">
                    <a:lumMod val="95000"/>
                  </a:schemeClr>
                </a:solidFill>
              </a:rPr>
              <a:t>OR</a:t>
            </a:r>
            <a:endParaRPr kumimoji="1" lang="ja-JP" altLang="en-US" dirty="0">
              <a:solidFill>
                <a:schemeClr val="bg1">
                  <a:lumMod val="95000"/>
                </a:schemeClr>
              </a:solidFill>
            </a:endParaRPr>
          </a:p>
        </p:txBody>
      </p:sp>
      <p:pic>
        <p:nvPicPr>
          <p:cNvPr id="45" name="図 44">
            <a:extLst>
              <a:ext uri="{FF2B5EF4-FFF2-40B4-BE49-F238E27FC236}">
                <a16:creationId xmlns:a16="http://schemas.microsoft.com/office/drawing/2014/main" id="{2FA61A85-1FC6-4609-8DD7-D8479B374BB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8489" y="33746"/>
            <a:ext cx="1227411" cy="429442"/>
          </a:xfrm>
          <a:prstGeom prst="rect">
            <a:avLst/>
          </a:prstGeom>
        </p:spPr>
      </p:pic>
    </p:spTree>
    <p:extLst>
      <p:ext uri="{BB962C8B-B14F-4D97-AF65-F5344CB8AC3E}">
        <p14:creationId xmlns:p14="http://schemas.microsoft.com/office/powerpoint/2010/main" val="92196296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3005951" cy="769441"/>
            </a:xfrm>
            <a:prstGeom prst="rect">
              <a:avLst/>
            </a:prstGeom>
            <a:noFill/>
          </p:spPr>
          <p:txBody>
            <a:bodyPr wrap="none" rtlCol="0">
              <a:spAutoFit/>
            </a:bodyPr>
            <a:lstStyle/>
            <a:p>
              <a:r>
                <a:rPr lang="ja-JP" altLang="en-US" sz="4400" dirty="0"/>
                <a:t>色々な演算</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
        <p:nvSpPr>
          <p:cNvPr id="3" name="テキスト ボックス 2">
            <a:extLst>
              <a:ext uri="{FF2B5EF4-FFF2-40B4-BE49-F238E27FC236}">
                <a16:creationId xmlns:a16="http://schemas.microsoft.com/office/drawing/2014/main" id="{6B80CDDF-8AC3-427D-AFF7-CE50FB27BE26}"/>
              </a:ext>
            </a:extLst>
          </p:cNvPr>
          <p:cNvSpPr txBox="1"/>
          <p:nvPr/>
        </p:nvSpPr>
        <p:spPr>
          <a:xfrm>
            <a:off x="2171343" y="1558309"/>
            <a:ext cx="4801314" cy="461665"/>
          </a:xfrm>
          <a:prstGeom prst="rect">
            <a:avLst/>
          </a:prstGeom>
          <a:noFill/>
        </p:spPr>
        <p:txBody>
          <a:bodyPr wrap="none" rtlCol="0">
            <a:spAutoFit/>
          </a:bodyPr>
          <a:lstStyle/>
          <a:p>
            <a:r>
              <a:rPr kumimoji="1" lang="ja-JP" altLang="en-US" sz="2400" dirty="0"/>
              <a:t>四則演算は加法を元に構成できる</a:t>
            </a:r>
          </a:p>
        </p:txBody>
      </p:sp>
      <p:sp>
        <p:nvSpPr>
          <p:cNvPr id="4" name="テキスト ボックス 3">
            <a:extLst>
              <a:ext uri="{FF2B5EF4-FFF2-40B4-BE49-F238E27FC236}">
                <a16:creationId xmlns:a16="http://schemas.microsoft.com/office/drawing/2014/main" id="{705F4955-93D8-4740-A230-2EA860655543}"/>
              </a:ext>
            </a:extLst>
          </p:cNvPr>
          <p:cNvSpPr txBox="1"/>
          <p:nvPr/>
        </p:nvSpPr>
        <p:spPr>
          <a:xfrm>
            <a:off x="252000" y="2282031"/>
            <a:ext cx="8494633" cy="3785652"/>
          </a:xfrm>
          <a:prstGeom prst="rect">
            <a:avLst/>
          </a:prstGeom>
          <a:noFill/>
        </p:spPr>
        <p:txBody>
          <a:bodyPr wrap="none" rtlCol="0">
            <a:spAutoFit/>
          </a:bodyPr>
          <a:lstStyle/>
          <a:p>
            <a:r>
              <a:rPr kumimoji="1" lang="ja-JP" altLang="en-US"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減法</a:t>
            </a:r>
            <a:r>
              <a:rPr kumimoji="1" lang="ja-JP" altLang="en-US" sz="2400" dirty="0"/>
              <a:t>：</a:t>
            </a:r>
            <a:r>
              <a:rPr lang="ja-JP" altLang="en-US" sz="2400" dirty="0"/>
              <a:t>補数</a:t>
            </a:r>
            <a:r>
              <a:rPr kumimoji="1" lang="ja-JP" altLang="en-US" sz="2400" dirty="0"/>
              <a:t>（足すと桁上がりする数）の加法と繰り下がり</a:t>
            </a:r>
            <a:endParaRPr kumimoji="1" lang="en-US" altLang="ja-JP" sz="2400" dirty="0"/>
          </a:p>
          <a:p>
            <a:pPr lvl="1"/>
            <a:r>
              <a:rPr lang="en-US" altLang="ja-JP" sz="2400" dirty="0"/>
              <a:t>e.g. 25-6 </a:t>
            </a:r>
            <a:r>
              <a:rPr lang="ja-JP" altLang="en-US" sz="2400" dirty="0"/>
              <a:t>→ </a:t>
            </a:r>
            <a:r>
              <a:rPr lang="en-US" altLang="ja-JP" sz="2400" dirty="0"/>
              <a:t>25+4 = 29 </a:t>
            </a:r>
            <a:r>
              <a:rPr lang="ja-JP" altLang="en-US" sz="2400" dirty="0"/>
              <a:t>→ </a:t>
            </a:r>
            <a:r>
              <a:rPr lang="en-US" altLang="ja-JP" sz="2400" dirty="0"/>
              <a:t>19 (</a:t>
            </a:r>
            <a:r>
              <a:rPr lang="ja-JP" altLang="en-US" sz="2400" dirty="0"/>
              <a:t>繰り下がり</a:t>
            </a:r>
            <a:r>
              <a:rPr lang="en-US" altLang="ja-JP" sz="2400" dirty="0"/>
              <a:t>)</a:t>
            </a:r>
          </a:p>
          <a:p>
            <a:pPr marL="342900" indent="-342900">
              <a:buFont typeface="Arial" panose="020B0604020202020204" pitchFamily="34" charset="0"/>
              <a:buChar char="•"/>
            </a:pPr>
            <a:endParaRPr lang="en-US" altLang="ja-JP" sz="2400" dirty="0"/>
          </a:p>
          <a:p>
            <a:r>
              <a:rPr kumimoji="1" lang="ja-JP" altLang="en-US"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乗法</a:t>
            </a:r>
            <a:r>
              <a:rPr kumimoji="1" lang="ja-JP" altLang="en-US" sz="2400" dirty="0"/>
              <a:t>：</a:t>
            </a:r>
            <a:r>
              <a:rPr lang="en-US" altLang="ja-JP" sz="2400" dirty="0"/>
              <a:t>AND</a:t>
            </a:r>
            <a:r>
              <a:rPr lang="ja-JP" altLang="en-US" sz="2400" dirty="0"/>
              <a:t>回路とビットシフト，加法の組み合わせ</a:t>
            </a:r>
            <a:endParaRPr lang="en-US" altLang="ja-JP" sz="2400" dirty="0"/>
          </a:p>
          <a:p>
            <a:pPr lvl="1"/>
            <a:r>
              <a:rPr lang="en-US" altLang="ja-JP" sz="2400" dirty="0"/>
              <a:t>e.g.</a:t>
            </a:r>
          </a:p>
          <a:p>
            <a:pPr lvl="1"/>
            <a:r>
              <a:rPr lang="en-US" altLang="ja-JP" sz="2400" dirty="0"/>
              <a:t>1010×110</a:t>
            </a:r>
            <a:r>
              <a:rPr lang="ja-JP" altLang="en-US" sz="2400" dirty="0"/>
              <a:t>（</a:t>
            </a:r>
            <a:r>
              <a:rPr lang="en-US" altLang="ja-JP" sz="2400" dirty="0"/>
              <a:t>10×6</a:t>
            </a:r>
            <a:r>
              <a:rPr lang="ja-JP" altLang="en-US" sz="2400" dirty="0"/>
              <a:t>）</a:t>
            </a:r>
          </a:p>
          <a:p>
            <a:pPr lvl="1"/>
            <a:endParaRPr lang="en-US" altLang="ja-JP" sz="2400" dirty="0"/>
          </a:p>
          <a:p>
            <a:endParaRPr lang="en-US" altLang="ja-JP" sz="2400" dirty="0"/>
          </a:p>
          <a:p>
            <a:pPr marL="342900" indent="-342900">
              <a:buFont typeface="Arial" panose="020B0604020202020204" pitchFamily="34" charset="0"/>
              <a:buChar char="•"/>
            </a:pPr>
            <a:endParaRPr lang="en-US" altLang="ja-JP" sz="2400" dirty="0"/>
          </a:p>
          <a:p>
            <a:r>
              <a:rPr lang="ja-JP" altLang="en-US"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除法</a:t>
            </a:r>
            <a:r>
              <a:rPr lang="ja-JP" altLang="en-US" sz="2400" dirty="0"/>
              <a:t>：減法の繰り返し</a:t>
            </a:r>
            <a:endParaRPr lang="en-US" altLang="ja-JP" sz="2400" dirty="0"/>
          </a:p>
        </p:txBody>
      </p:sp>
      <p:grpSp>
        <p:nvGrpSpPr>
          <p:cNvPr id="18" name="グループ化 17">
            <a:extLst>
              <a:ext uri="{FF2B5EF4-FFF2-40B4-BE49-F238E27FC236}">
                <a16:creationId xmlns:a16="http://schemas.microsoft.com/office/drawing/2014/main" id="{D0E4B585-3562-4BB2-9902-4C0BD7BD39E2}"/>
              </a:ext>
            </a:extLst>
          </p:cNvPr>
          <p:cNvGrpSpPr/>
          <p:nvPr/>
        </p:nvGrpSpPr>
        <p:grpSpPr>
          <a:xfrm>
            <a:off x="3820994" y="3872812"/>
            <a:ext cx="3536708" cy="1569660"/>
            <a:chOff x="4393895" y="4749974"/>
            <a:chExt cx="3536708" cy="1569660"/>
          </a:xfrm>
        </p:grpSpPr>
        <p:sp>
          <p:nvSpPr>
            <p:cNvPr id="6" name="テキスト ボックス 5">
              <a:extLst>
                <a:ext uri="{FF2B5EF4-FFF2-40B4-BE49-F238E27FC236}">
                  <a16:creationId xmlns:a16="http://schemas.microsoft.com/office/drawing/2014/main" id="{3DC576B3-56A6-4D5A-B3EA-1B8BDE822F6C}"/>
                </a:ext>
              </a:extLst>
            </p:cNvPr>
            <p:cNvSpPr txBox="1"/>
            <p:nvPr/>
          </p:nvSpPr>
          <p:spPr>
            <a:xfrm>
              <a:off x="4514283" y="4749974"/>
              <a:ext cx="3416320" cy="1569660"/>
            </a:xfrm>
            <a:prstGeom prst="rect">
              <a:avLst/>
            </a:prstGeom>
            <a:noFill/>
          </p:spPr>
          <p:txBody>
            <a:bodyPr wrap="none" rtlCol="0">
              <a:spAutoFit/>
            </a:bodyPr>
            <a:lstStyle/>
            <a:p>
              <a:r>
                <a:rPr kumimoji="1" lang="en-US" altLang="ja-JP" sz="2400" dirty="0"/>
                <a:t>1010×1</a:t>
              </a:r>
              <a:r>
                <a:rPr kumimoji="1" lang="ja-JP" altLang="en-US" sz="2400" dirty="0"/>
                <a:t>→</a:t>
              </a:r>
              <a:r>
                <a:rPr kumimoji="1" lang="en-US" altLang="ja-JP" sz="2400" dirty="0"/>
                <a:t>1010</a:t>
              </a:r>
            </a:p>
            <a:p>
              <a:r>
                <a:rPr lang="en-US" altLang="ja-JP" sz="2400" dirty="0"/>
                <a:t>1010×1</a:t>
              </a:r>
              <a:r>
                <a:rPr lang="ja-JP" altLang="en-US" sz="2400" dirty="0"/>
                <a:t>→ </a:t>
              </a:r>
              <a:r>
                <a:rPr lang="en-US" altLang="ja-JP" sz="2400" dirty="0"/>
                <a:t>1010</a:t>
              </a:r>
            </a:p>
            <a:p>
              <a:r>
                <a:rPr kumimoji="1" lang="en-US" altLang="ja-JP" sz="2400" dirty="0"/>
                <a:t>1010×0</a:t>
              </a:r>
              <a:r>
                <a:rPr kumimoji="1" lang="ja-JP" altLang="en-US" sz="2400" dirty="0"/>
                <a:t>→  </a:t>
              </a:r>
              <a:r>
                <a:rPr kumimoji="1" lang="en-US" altLang="ja-JP" sz="2400" dirty="0"/>
                <a:t>0000</a:t>
              </a:r>
            </a:p>
            <a:p>
              <a:r>
                <a:rPr lang="en-US" altLang="ja-JP" sz="2400" dirty="0"/>
                <a:t>         111100</a:t>
              </a:r>
              <a:r>
                <a:rPr lang="ja-JP" altLang="en-US" sz="2400" dirty="0"/>
                <a:t>（</a:t>
              </a:r>
              <a:r>
                <a:rPr lang="en-US" altLang="ja-JP" sz="2400" dirty="0"/>
                <a:t>60</a:t>
              </a:r>
              <a:r>
                <a:rPr lang="ja-JP" altLang="en-US" sz="2400" dirty="0"/>
                <a:t>）</a:t>
              </a:r>
              <a:endParaRPr kumimoji="1" lang="ja-JP" altLang="en-US" sz="2400" dirty="0"/>
            </a:p>
          </p:txBody>
        </p:sp>
        <p:cxnSp>
          <p:nvCxnSpPr>
            <p:cNvPr id="15" name="直線コネクタ 14">
              <a:extLst>
                <a:ext uri="{FF2B5EF4-FFF2-40B4-BE49-F238E27FC236}">
                  <a16:creationId xmlns:a16="http://schemas.microsoft.com/office/drawing/2014/main" id="{A2631B8A-CD76-40A9-A8D8-6B5844B50DFB}"/>
                </a:ext>
              </a:extLst>
            </p:cNvPr>
            <p:cNvCxnSpPr>
              <a:cxnSpLocks/>
            </p:cNvCxnSpPr>
            <p:nvPr/>
          </p:nvCxnSpPr>
          <p:spPr>
            <a:xfrm>
              <a:off x="4393895" y="5870575"/>
              <a:ext cx="353670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6613632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9BD61FB3-7FF4-4170-9F4A-EC4C4DDBA59F}"/>
              </a:ext>
            </a:extLst>
          </p:cNvPr>
          <p:cNvGrpSpPr/>
          <p:nvPr/>
        </p:nvGrpSpPr>
        <p:grpSpPr>
          <a:xfrm>
            <a:off x="252000" y="3166443"/>
            <a:ext cx="8640000" cy="525114"/>
            <a:chOff x="252000" y="2362873"/>
            <a:chExt cx="8640000" cy="525114"/>
          </a:xfrm>
        </p:grpSpPr>
        <p:sp>
          <p:nvSpPr>
            <p:cNvPr id="2" name="正方形/長方形 1"/>
            <p:cNvSpPr/>
            <p:nvPr/>
          </p:nvSpPr>
          <p:spPr>
            <a:xfrm>
              <a:off x="875300" y="2362873"/>
              <a:ext cx="7393400" cy="523220"/>
            </a:xfrm>
            <a:prstGeom prst="rect">
              <a:avLst/>
            </a:prstGeom>
          </p:spPr>
          <p:txBody>
            <a:bodyPr wrap="square">
              <a:spAutoFit/>
            </a:bodyPr>
            <a:lstStyle/>
            <a:p>
              <a:pPr marL="514350" indent="-514350">
                <a:buFont typeface="+mj-lt"/>
                <a:buAutoNum type="arabicPeriod" startAt="3"/>
              </a:pPr>
              <a:r>
                <a:rPr lang="ja-JP" altLang="en-US" sz="2800" dirty="0"/>
                <a:t>プログラムとその実行</a:t>
              </a:r>
              <a:endParaRPr lang="en-US" altLang="ja-JP" sz="2800" dirty="0"/>
            </a:p>
          </p:txBody>
        </p:sp>
        <p:sp>
          <p:nvSpPr>
            <p:cNvPr id="6" name="正方形/長方形 5">
              <a:extLst>
                <a:ext uri="{FF2B5EF4-FFF2-40B4-BE49-F238E27FC236}">
                  <a16:creationId xmlns:a16="http://schemas.microsoft.com/office/drawing/2014/main" id="{3DA496E1-19B2-4EBB-8F3D-E3D322D89EC4}"/>
                </a:ext>
              </a:extLst>
            </p:cNvPr>
            <p:cNvSpPr/>
            <p:nvPr/>
          </p:nvSpPr>
          <p:spPr>
            <a:xfrm flipV="1">
              <a:off x="252000" y="2842268"/>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7" name="図 6">
            <a:extLst>
              <a:ext uri="{FF2B5EF4-FFF2-40B4-BE49-F238E27FC236}">
                <a16:creationId xmlns:a16="http://schemas.microsoft.com/office/drawing/2014/main" id="{A5E45F54-09BB-4237-957B-F7EBF2D4CC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Tree>
    <p:extLst>
      <p:ext uri="{BB962C8B-B14F-4D97-AF65-F5344CB8AC3E}">
        <p14:creationId xmlns:p14="http://schemas.microsoft.com/office/powerpoint/2010/main" val="296329463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4134465" cy="769441"/>
            </a:xfrm>
            <a:prstGeom prst="rect">
              <a:avLst/>
            </a:prstGeom>
            <a:noFill/>
          </p:spPr>
          <p:txBody>
            <a:bodyPr wrap="none" rtlCol="0">
              <a:spAutoFit/>
            </a:bodyPr>
            <a:lstStyle/>
            <a:p>
              <a:r>
                <a:rPr lang="ja-JP" altLang="en-US" sz="4400" dirty="0"/>
                <a:t>プログラム言語</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テキスト ボックス 3">
            <a:extLst>
              <a:ext uri="{FF2B5EF4-FFF2-40B4-BE49-F238E27FC236}">
                <a16:creationId xmlns:a16="http://schemas.microsoft.com/office/drawing/2014/main" id="{D798F7E3-95FF-4EB4-900C-9997BD2FB374}"/>
              </a:ext>
            </a:extLst>
          </p:cNvPr>
          <p:cNvSpPr txBox="1"/>
          <p:nvPr/>
        </p:nvSpPr>
        <p:spPr>
          <a:xfrm>
            <a:off x="252000" y="3231413"/>
            <a:ext cx="8640000" cy="1569660"/>
          </a:xfrm>
          <a:prstGeom prst="rect">
            <a:avLst/>
          </a:prstGeom>
          <a:noFill/>
        </p:spPr>
        <p:txBody>
          <a:bodyPr wrap="square" rtlCol="0">
            <a:spAutoFit/>
          </a:bodyPr>
          <a:lstStyle/>
          <a:p>
            <a:r>
              <a:rPr kumimoji="1" lang="ja-JP" altLang="en-US"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高級言語</a:t>
            </a:r>
            <a:endParaRPr kumimoji="1" lang="en-US" altLang="ja-JP"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endParaRPr>
          </a:p>
          <a:p>
            <a:pPr marL="342900" indent="-342900">
              <a:buFont typeface="Arial" panose="020B0604020202020204" pitchFamily="34" charset="0"/>
              <a:buChar char="•"/>
            </a:pPr>
            <a:r>
              <a:rPr lang="ja-JP" altLang="en-US" sz="2400" dirty="0"/>
              <a:t>人間が解釈しやすい抽象的なプログラム言語</a:t>
            </a:r>
            <a:endParaRPr lang="en-US" altLang="ja-JP" sz="2400" dirty="0"/>
          </a:p>
          <a:p>
            <a:pPr marL="342900" indent="-342900">
              <a:buFont typeface="Arial" panose="020B0604020202020204" pitchFamily="34" charset="0"/>
              <a:buChar char="•"/>
            </a:pPr>
            <a:r>
              <a:rPr lang="ja-JP" altLang="en-US" sz="2400" dirty="0"/>
              <a:t>ハードウェアを意識せずにプログラミングができる</a:t>
            </a:r>
            <a:endParaRPr lang="en-US" altLang="ja-JP" sz="2400" dirty="0"/>
          </a:p>
          <a:p>
            <a:pPr marL="342900" indent="-342900">
              <a:buFont typeface="Arial" panose="020B0604020202020204" pitchFamily="34" charset="0"/>
              <a:buChar char="•"/>
            </a:pPr>
            <a:r>
              <a:rPr lang="en-US" altLang="ja-JP" sz="2400" dirty="0"/>
              <a:t>Fortran, C, C++, Java, Lisp, Python </a:t>
            </a:r>
            <a:r>
              <a:rPr lang="ja-JP" altLang="en-US" sz="2400" dirty="0"/>
              <a:t>など</a:t>
            </a:r>
            <a:endParaRPr lang="en-US" altLang="ja-JP" sz="2400" dirty="0"/>
          </a:p>
        </p:txBody>
      </p:sp>
      <p:sp>
        <p:nvSpPr>
          <p:cNvPr id="5" name="テキスト ボックス 4">
            <a:extLst>
              <a:ext uri="{FF2B5EF4-FFF2-40B4-BE49-F238E27FC236}">
                <a16:creationId xmlns:a16="http://schemas.microsoft.com/office/drawing/2014/main" id="{5E3AEAB3-380C-4F9E-A38F-A10C794CFD88}"/>
              </a:ext>
            </a:extLst>
          </p:cNvPr>
          <p:cNvSpPr txBox="1"/>
          <p:nvPr/>
        </p:nvSpPr>
        <p:spPr>
          <a:xfrm>
            <a:off x="940235" y="2685998"/>
            <a:ext cx="7263527" cy="461665"/>
          </a:xfrm>
          <a:prstGeom prst="rect">
            <a:avLst/>
          </a:prstGeom>
          <a:noFill/>
        </p:spPr>
        <p:txBody>
          <a:bodyPr wrap="none" rtlCol="0">
            <a:spAutoFit/>
          </a:bodyPr>
          <a:lstStyle/>
          <a:p>
            <a:pPr algn="ctr"/>
            <a:r>
              <a:rPr kumimoji="1" lang="ja-JP" altLang="en-US" sz="2400" dirty="0"/>
              <a:t>プログラム言語は</a:t>
            </a:r>
            <a:r>
              <a:rPr kumimoji="1" lang="ja-JP" altLang="en-US" sz="2400" dirty="0">
                <a:solidFill>
                  <a:srgbClr val="0070C0"/>
                </a:solidFill>
              </a:rPr>
              <a:t>高級言語</a:t>
            </a:r>
            <a:r>
              <a:rPr kumimoji="1" lang="ja-JP" altLang="en-US" sz="2400" dirty="0"/>
              <a:t>と</a:t>
            </a:r>
            <a:r>
              <a:rPr kumimoji="1" lang="ja-JP" altLang="en-US" sz="2400" dirty="0">
                <a:solidFill>
                  <a:srgbClr val="0070C0"/>
                </a:solidFill>
              </a:rPr>
              <a:t>低級言語</a:t>
            </a:r>
            <a:r>
              <a:rPr kumimoji="1" lang="ja-JP" altLang="en-US" sz="2400" dirty="0"/>
              <a:t>の二つに大別</a:t>
            </a:r>
          </a:p>
        </p:txBody>
      </p:sp>
      <p:sp>
        <p:nvSpPr>
          <p:cNvPr id="10" name="テキスト ボックス 9">
            <a:extLst>
              <a:ext uri="{FF2B5EF4-FFF2-40B4-BE49-F238E27FC236}">
                <a16:creationId xmlns:a16="http://schemas.microsoft.com/office/drawing/2014/main" id="{F818A1F5-977E-4506-B969-5E93D25EC160}"/>
              </a:ext>
            </a:extLst>
          </p:cNvPr>
          <p:cNvSpPr txBox="1"/>
          <p:nvPr/>
        </p:nvSpPr>
        <p:spPr>
          <a:xfrm>
            <a:off x="252000" y="1379957"/>
            <a:ext cx="8640000" cy="1200329"/>
          </a:xfrm>
          <a:prstGeom prst="rect">
            <a:avLst/>
          </a:prstGeom>
          <a:noFill/>
          <a:ln w="25400">
            <a:solidFill>
              <a:schemeClr val="accent1"/>
            </a:solidFill>
          </a:ln>
        </p:spPr>
        <p:txBody>
          <a:bodyPr wrap="square" rtlCol="0">
            <a:spAutoFit/>
          </a:bodyPr>
          <a:lstStyle/>
          <a:p>
            <a:r>
              <a:rPr kumimoji="1" lang="ja-JP" altLang="en-US" sz="2400" dirty="0">
                <a:solidFill>
                  <a:srgbClr val="0070C0"/>
                </a:solidFill>
              </a:rPr>
              <a:t>プログラム</a:t>
            </a:r>
            <a:endParaRPr lang="en-US" altLang="ja-JP" sz="2400" dirty="0">
              <a:solidFill>
                <a:srgbClr val="0070C0"/>
              </a:solidFill>
            </a:endParaRPr>
          </a:p>
          <a:p>
            <a:r>
              <a:rPr kumimoji="1" lang="ja-JP" altLang="en-US" sz="2400" dirty="0"/>
              <a:t>計算機への命令を記述したもの．</a:t>
            </a:r>
            <a:r>
              <a:rPr lang="ja-JP" altLang="en-US" sz="2400" dirty="0">
                <a:solidFill>
                  <a:srgbClr val="0070C0"/>
                </a:solidFill>
              </a:rPr>
              <a:t>プログラム言語</a:t>
            </a:r>
            <a:r>
              <a:rPr lang="ja-JP" altLang="en-US" sz="2400" dirty="0"/>
              <a:t>によって記述できる．</a:t>
            </a:r>
          </a:p>
        </p:txBody>
      </p:sp>
      <p:sp>
        <p:nvSpPr>
          <p:cNvPr id="2" name="正方形/長方形 1">
            <a:extLst>
              <a:ext uri="{FF2B5EF4-FFF2-40B4-BE49-F238E27FC236}">
                <a16:creationId xmlns:a16="http://schemas.microsoft.com/office/drawing/2014/main" id="{C2826371-C15D-4F74-A6AF-FF21E67158A2}"/>
              </a:ext>
            </a:extLst>
          </p:cNvPr>
          <p:cNvSpPr/>
          <p:nvPr/>
        </p:nvSpPr>
        <p:spPr>
          <a:xfrm>
            <a:off x="251999" y="4833283"/>
            <a:ext cx="8640000" cy="1938992"/>
          </a:xfrm>
          <a:prstGeom prst="rect">
            <a:avLst/>
          </a:prstGeom>
        </p:spPr>
        <p:txBody>
          <a:bodyPr wrap="square">
            <a:spAutoFit/>
          </a:bodyPr>
          <a:lstStyle/>
          <a:p>
            <a:r>
              <a:rPr lang="ja-JP" altLang="en-US"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低級言語</a:t>
            </a:r>
            <a:endParaRPr lang="en-US" altLang="ja-JP"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endParaRPr>
          </a:p>
          <a:p>
            <a:pPr marL="342900" indent="-342900">
              <a:buFont typeface="Arial" panose="020B0604020202020204" pitchFamily="34" charset="0"/>
              <a:buChar char="•"/>
            </a:pPr>
            <a:r>
              <a:rPr lang="ja-JP" altLang="en-US" sz="2400" dirty="0">
                <a:solidFill>
                  <a:srgbClr val="0070C0"/>
                </a:solidFill>
              </a:rPr>
              <a:t>機械語</a:t>
            </a:r>
            <a:r>
              <a:rPr lang="ja-JP" altLang="en-US" sz="2400" dirty="0"/>
              <a:t>（</a:t>
            </a:r>
            <a:r>
              <a:rPr lang="en-US" altLang="ja-JP" sz="2400" dirty="0"/>
              <a:t>CPU</a:t>
            </a:r>
            <a:r>
              <a:rPr lang="ja-JP" altLang="en-US" sz="2400" dirty="0"/>
              <a:t>が直接解釈できる命令データ）と一対一に対応した言語</a:t>
            </a:r>
            <a:endParaRPr lang="en-US" altLang="ja-JP" sz="2400" dirty="0"/>
          </a:p>
          <a:p>
            <a:pPr marL="342900" indent="-342900">
              <a:buFont typeface="Arial" panose="020B0604020202020204" pitchFamily="34" charset="0"/>
              <a:buChar char="•"/>
            </a:pPr>
            <a:r>
              <a:rPr lang="ja-JP" altLang="en-US" sz="2400" dirty="0"/>
              <a:t>ハードウェアを意識したプログラミングができる</a:t>
            </a:r>
            <a:endParaRPr lang="en-US" altLang="ja-JP" sz="2400" dirty="0"/>
          </a:p>
          <a:p>
            <a:pPr marL="342900" indent="-342900">
              <a:buFont typeface="Arial" panose="020B0604020202020204" pitchFamily="34" charset="0"/>
              <a:buChar char="•"/>
            </a:pPr>
            <a:r>
              <a:rPr lang="ja-JP" altLang="en-US" sz="2400" dirty="0"/>
              <a:t>機械語そのものとアセンブリ言語が該当</a:t>
            </a:r>
          </a:p>
        </p:txBody>
      </p:sp>
      <p:pic>
        <p:nvPicPr>
          <p:cNvPr id="13" name="図 12">
            <a:extLst>
              <a:ext uri="{FF2B5EF4-FFF2-40B4-BE49-F238E27FC236}">
                <a16:creationId xmlns:a16="http://schemas.microsoft.com/office/drawing/2014/main" id="{DA750D00-1F0E-4F95-9B3F-8A0BE4A06A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489" y="33746"/>
            <a:ext cx="1227411" cy="429442"/>
          </a:xfrm>
          <a:prstGeom prst="rect">
            <a:avLst/>
          </a:prstGeom>
        </p:spPr>
      </p:pic>
    </p:spTree>
    <p:extLst>
      <p:ext uri="{BB962C8B-B14F-4D97-AF65-F5344CB8AC3E}">
        <p14:creationId xmlns:p14="http://schemas.microsoft.com/office/powerpoint/2010/main" val="227095230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3005951" cy="769441"/>
            </a:xfrm>
            <a:prstGeom prst="rect">
              <a:avLst/>
            </a:prstGeom>
            <a:noFill/>
          </p:spPr>
          <p:txBody>
            <a:bodyPr wrap="none" rtlCol="0">
              <a:spAutoFit/>
            </a:bodyPr>
            <a:lstStyle/>
            <a:p>
              <a:r>
                <a:rPr lang="ja-JP" altLang="en-US" sz="4400" dirty="0"/>
                <a:t>コンパイル</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
        <p:nvSpPr>
          <p:cNvPr id="2" name="テキスト ボックス 1">
            <a:extLst>
              <a:ext uri="{FF2B5EF4-FFF2-40B4-BE49-F238E27FC236}">
                <a16:creationId xmlns:a16="http://schemas.microsoft.com/office/drawing/2014/main" id="{658FE2D7-BD69-446A-8DA6-8CD1211A07DD}"/>
              </a:ext>
            </a:extLst>
          </p:cNvPr>
          <p:cNvSpPr txBox="1"/>
          <p:nvPr/>
        </p:nvSpPr>
        <p:spPr>
          <a:xfrm>
            <a:off x="252000" y="1540043"/>
            <a:ext cx="8709120" cy="830997"/>
          </a:xfrm>
          <a:prstGeom prst="rect">
            <a:avLst/>
          </a:prstGeom>
          <a:noFill/>
        </p:spPr>
        <p:txBody>
          <a:bodyPr wrap="square" rtlCol="0">
            <a:spAutoFit/>
          </a:bodyPr>
          <a:lstStyle/>
          <a:p>
            <a:r>
              <a:rPr kumimoji="1" lang="ja-JP" altLang="en-US" sz="2400" dirty="0"/>
              <a:t>高級言語によるプログラムを実行するには，</a:t>
            </a:r>
            <a:r>
              <a:rPr lang="ja-JP" altLang="en-US" sz="2400" dirty="0"/>
              <a:t>機械語に翻訳しなければならない（</a:t>
            </a:r>
            <a:r>
              <a:rPr kumimoji="1" lang="ja-JP" altLang="en-US" sz="2400" dirty="0">
                <a:solidFill>
                  <a:srgbClr val="0070C0"/>
                </a:solidFill>
              </a:rPr>
              <a:t>コンパイル</a:t>
            </a:r>
            <a:r>
              <a:rPr kumimoji="1" lang="ja-JP" altLang="en-US" sz="2400" dirty="0"/>
              <a:t>）</a:t>
            </a:r>
          </a:p>
        </p:txBody>
      </p:sp>
      <p:sp>
        <p:nvSpPr>
          <p:cNvPr id="3" name="テキスト ボックス 2">
            <a:extLst>
              <a:ext uri="{FF2B5EF4-FFF2-40B4-BE49-F238E27FC236}">
                <a16:creationId xmlns:a16="http://schemas.microsoft.com/office/drawing/2014/main" id="{8B7B1E6A-3299-4E2A-ACAF-F1D50D679DEF}"/>
              </a:ext>
            </a:extLst>
          </p:cNvPr>
          <p:cNvSpPr txBox="1"/>
          <p:nvPr/>
        </p:nvSpPr>
        <p:spPr>
          <a:xfrm>
            <a:off x="252000" y="2828835"/>
            <a:ext cx="8640000" cy="1200329"/>
          </a:xfrm>
          <a:prstGeom prst="rect">
            <a:avLst/>
          </a:prstGeom>
          <a:noFill/>
          <a:ln w="25400">
            <a:solidFill>
              <a:srgbClr val="0070C0"/>
            </a:solidFill>
          </a:ln>
        </p:spPr>
        <p:txBody>
          <a:bodyPr wrap="square" rtlCol="0">
            <a:spAutoFit/>
          </a:bodyPr>
          <a:lstStyle/>
          <a:p>
            <a:r>
              <a:rPr lang="ja-JP" altLang="en-US" sz="2400" dirty="0">
                <a:solidFill>
                  <a:srgbClr val="0070C0"/>
                </a:solidFill>
              </a:rPr>
              <a:t>コンパイラ</a:t>
            </a:r>
            <a:endParaRPr lang="en-US" altLang="ja-JP" sz="2400" dirty="0">
              <a:solidFill>
                <a:srgbClr val="0070C0"/>
              </a:solidFill>
            </a:endParaRPr>
          </a:p>
          <a:p>
            <a:r>
              <a:rPr kumimoji="1" lang="ja-JP" altLang="en-US" sz="2400" dirty="0"/>
              <a:t>コンパイルを行うプログラム．</a:t>
            </a:r>
            <a:endParaRPr kumimoji="1" lang="en-US" altLang="ja-JP" sz="2400" dirty="0"/>
          </a:p>
          <a:p>
            <a:r>
              <a:rPr lang="en-US" altLang="ja-JP" sz="2400" dirty="0"/>
              <a:t>e.g. </a:t>
            </a:r>
            <a:r>
              <a:rPr lang="en-US" altLang="ja-JP" sz="2400" dirty="0" err="1"/>
              <a:t>GFortran</a:t>
            </a:r>
            <a:r>
              <a:rPr lang="en-US" altLang="ja-JP" sz="2400" dirty="0"/>
              <a:t> (Fortran), GCC (C</a:t>
            </a:r>
            <a:r>
              <a:rPr lang="ja-JP" altLang="en-US" sz="2400" dirty="0"/>
              <a:t>言語</a:t>
            </a:r>
            <a:r>
              <a:rPr lang="en-US" altLang="ja-JP" sz="2400" dirty="0"/>
              <a:t>), G++ (C++) </a:t>
            </a:r>
            <a:r>
              <a:rPr lang="ja-JP" altLang="en-US" sz="2400" dirty="0"/>
              <a:t>など</a:t>
            </a:r>
            <a:endParaRPr kumimoji="1" lang="ja-JP" altLang="en-US" sz="2400" dirty="0"/>
          </a:p>
        </p:txBody>
      </p:sp>
      <p:sp>
        <p:nvSpPr>
          <p:cNvPr id="8" name="テキスト ボックス 7">
            <a:extLst>
              <a:ext uri="{FF2B5EF4-FFF2-40B4-BE49-F238E27FC236}">
                <a16:creationId xmlns:a16="http://schemas.microsoft.com/office/drawing/2014/main" id="{C48C6A9E-AE9E-484B-B55D-DE1328E2382D}"/>
              </a:ext>
            </a:extLst>
          </p:cNvPr>
          <p:cNvSpPr txBox="1"/>
          <p:nvPr/>
        </p:nvSpPr>
        <p:spPr>
          <a:xfrm>
            <a:off x="252001" y="4622800"/>
            <a:ext cx="8640000" cy="830997"/>
          </a:xfrm>
          <a:prstGeom prst="rect">
            <a:avLst/>
          </a:prstGeom>
          <a:noFill/>
        </p:spPr>
        <p:txBody>
          <a:bodyPr wrap="square" rtlCol="0">
            <a:spAutoFit/>
          </a:bodyPr>
          <a:lstStyle/>
          <a:p>
            <a:r>
              <a:rPr kumimoji="1" lang="en-US" altLang="ja-JP" sz="2400" dirty="0"/>
              <a:t>※ </a:t>
            </a:r>
            <a:r>
              <a:rPr kumimoji="1" lang="ja-JP" altLang="en-US" sz="2400" dirty="0"/>
              <a:t>コンパイラの他にも，プログラムを解釈しながら実行する処理系も存在する（</a:t>
            </a:r>
            <a:r>
              <a:rPr kumimoji="1" lang="ja-JP" altLang="en-US" sz="2400" dirty="0">
                <a:solidFill>
                  <a:srgbClr val="0070C0"/>
                </a:solidFill>
              </a:rPr>
              <a:t>インタプリタ</a:t>
            </a:r>
            <a:r>
              <a:rPr kumimoji="1" lang="ja-JP" altLang="en-US" sz="2400" dirty="0"/>
              <a:t>；第</a:t>
            </a:r>
            <a:r>
              <a:rPr lang="en-US" altLang="ja-JP" sz="2400" dirty="0"/>
              <a:t>3</a:t>
            </a:r>
            <a:r>
              <a:rPr lang="ja-JP" altLang="en-US" sz="2400" dirty="0"/>
              <a:t>回参照</a:t>
            </a:r>
            <a:r>
              <a:rPr kumimoji="1" lang="ja-JP" altLang="en-US" sz="2400" dirty="0"/>
              <a:t>）</a:t>
            </a:r>
          </a:p>
        </p:txBody>
      </p:sp>
    </p:spTree>
    <p:extLst>
      <p:ext uri="{BB962C8B-B14F-4D97-AF65-F5344CB8AC3E}">
        <p14:creationId xmlns:p14="http://schemas.microsoft.com/office/powerpoint/2010/main" val="104384570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6955750" cy="769441"/>
            </a:xfrm>
            <a:prstGeom prst="rect">
              <a:avLst/>
            </a:prstGeom>
            <a:noFill/>
          </p:spPr>
          <p:txBody>
            <a:bodyPr wrap="none" rtlCol="0">
              <a:spAutoFit/>
            </a:bodyPr>
            <a:lstStyle/>
            <a:p>
              <a:r>
                <a:rPr lang="ja-JP" altLang="en-US" sz="4400" dirty="0"/>
                <a:t>プログラム実行までの流れ</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grpSp>
        <p:nvGrpSpPr>
          <p:cNvPr id="14" name="グループ化 13">
            <a:extLst>
              <a:ext uri="{FF2B5EF4-FFF2-40B4-BE49-F238E27FC236}">
                <a16:creationId xmlns:a16="http://schemas.microsoft.com/office/drawing/2014/main" id="{6E8F63B3-BBCC-4263-B81B-CA4E78C93B6E}"/>
              </a:ext>
            </a:extLst>
          </p:cNvPr>
          <p:cNvGrpSpPr/>
          <p:nvPr/>
        </p:nvGrpSpPr>
        <p:grpSpPr>
          <a:xfrm>
            <a:off x="1868108" y="2739883"/>
            <a:ext cx="5407783" cy="757471"/>
            <a:chOff x="1601794" y="2739883"/>
            <a:chExt cx="5407783" cy="757471"/>
          </a:xfrm>
        </p:grpSpPr>
        <p:sp>
          <p:nvSpPr>
            <p:cNvPr id="8" name="テキスト ボックス 7">
              <a:extLst>
                <a:ext uri="{FF2B5EF4-FFF2-40B4-BE49-F238E27FC236}">
                  <a16:creationId xmlns:a16="http://schemas.microsoft.com/office/drawing/2014/main" id="{1D9EB707-4152-419D-B8F1-12F2829FC7F0}"/>
                </a:ext>
              </a:extLst>
            </p:cNvPr>
            <p:cNvSpPr txBox="1"/>
            <p:nvPr/>
          </p:nvSpPr>
          <p:spPr>
            <a:xfrm>
              <a:off x="1601794" y="3035689"/>
              <a:ext cx="1877437" cy="461665"/>
            </a:xfrm>
            <a:prstGeom prst="rect">
              <a:avLst/>
            </a:prstGeom>
            <a:noFill/>
          </p:spPr>
          <p:txBody>
            <a:bodyPr wrap="none" rtlCol="0">
              <a:spAutoFit/>
            </a:bodyPr>
            <a:lstStyle/>
            <a:p>
              <a:r>
                <a:rPr lang="en-US" altLang="ja-JP" sz="2400" dirty="0"/>
                <a:t>p</a:t>
              </a:r>
              <a:r>
                <a:rPr kumimoji="1" lang="en-US" altLang="ja-JP" sz="2400" dirty="0"/>
                <a:t>rogram.f90</a:t>
              </a:r>
              <a:endParaRPr kumimoji="1" lang="ja-JP" altLang="en-US" sz="2400" dirty="0"/>
            </a:p>
          </p:txBody>
        </p:sp>
        <p:sp>
          <p:nvSpPr>
            <p:cNvPr id="10" name="テキスト ボックス 9">
              <a:extLst>
                <a:ext uri="{FF2B5EF4-FFF2-40B4-BE49-F238E27FC236}">
                  <a16:creationId xmlns:a16="http://schemas.microsoft.com/office/drawing/2014/main" id="{06246AF9-0DF9-4C37-AD59-3EF64B71DAB5}"/>
                </a:ext>
              </a:extLst>
            </p:cNvPr>
            <p:cNvSpPr txBox="1"/>
            <p:nvPr/>
          </p:nvSpPr>
          <p:spPr>
            <a:xfrm>
              <a:off x="6055470" y="3035687"/>
              <a:ext cx="954107" cy="461665"/>
            </a:xfrm>
            <a:prstGeom prst="rect">
              <a:avLst/>
            </a:prstGeom>
            <a:noFill/>
          </p:spPr>
          <p:txBody>
            <a:bodyPr wrap="none" rtlCol="0">
              <a:spAutoFit/>
            </a:bodyPr>
            <a:lstStyle/>
            <a:p>
              <a:r>
                <a:rPr lang="en-US" altLang="ja-JP" sz="2400" dirty="0" err="1"/>
                <a:t>a.out</a:t>
              </a:r>
              <a:endParaRPr kumimoji="1" lang="ja-JP" altLang="en-US" sz="2400" dirty="0"/>
            </a:p>
          </p:txBody>
        </p:sp>
        <p:cxnSp>
          <p:nvCxnSpPr>
            <p:cNvPr id="13" name="直線矢印コネクタ 12">
              <a:extLst>
                <a:ext uri="{FF2B5EF4-FFF2-40B4-BE49-F238E27FC236}">
                  <a16:creationId xmlns:a16="http://schemas.microsoft.com/office/drawing/2014/main" id="{A8FC4129-318B-4A13-95F8-751CF4067529}"/>
                </a:ext>
              </a:extLst>
            </p:cNvPr>
            <p:cNvCxnSpPr/>
            <p:nvPr/>
          </p:nvCxnSpPr>
          <p:spPr>
            <a:xfrm>
              <a:off x="3619102" y="3266520"/>
              <a:ext cx="2296497" cy="0"/>
            </a:xfrm>
            <a:prstGeom prst="straightConnector1">
              <a:avLst/>
            </a:prstGeom>
            <a:ln w="25400">
              <a:headEnd w="lg" len="lg"/>
              <a:tailEnd type="arrow" w="lg" len="lg"/>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12F86E14-F537-4110-9356-34C4F74AF1A9}"/>
                </a:ext>
              </a:extLst>
            </p:cNvPr>
            <p:cNvSpPr txBox="1"/>
            <p:nvPr/>
          </p:nvSpPr>
          <p:spPr>
            <a:xfrm>
              <a:off x="4059464" y="2739883"/>
              <a:ext cx="1415772" cy="461665"/>
            </a:xfrm>
            <a:prstGeom prst="rect">
              <a:avLst/>
            </a:prstGeom>
            <a:noFill/>
          </p:spPr>
          <p:txBody>
            <a:bodyPr wrap="none" rtlCol="0">
              <a:spAutoFit/>
            </a:bodyPr>
            <a:lstStyle/>
            <a:p>
              <a:r>
                <a:rPr kumimoji="1" lang="en-US" altLang="ja-JP" sz="2400" dirty="0" err="1"/>
                <a:t>GFortran</a:t>
              </a:r>
              <a:endParaRPr kumimoji="1" lang="ja-JP" altLang="en-US" sz="2400" dirty="0"/>
            </a:p>
          </p:txBody>
        </p:sp>
      </p:grpSp>
      <p:sp>
        <p:nvSpPr>
          <p:cNvPr id="5" name="テキスト ボックス 4">
            <a:extLst>
              <a:ext uri="{FF2B5EF4-FFF2-40B4-BE49-F238E27FC236}">
                <a16:creationId xmlns:a16="http://schemas.microsoft.com/office/drawing/2014/main" id="{58D6F1D4-D189-4A64-B5CD-237E9EDDFC59}"/>
              </a:ext>
            </a:extLst>
          </p:cNvPr>
          <p:cNvSpPr txBox="1"/>
          <p:nvPr/>
        </p:nvSpPr>
        <p:spPr>
          <a:xfrm>
            <a:off x="252001" y="2189084"/>
            <a:ext cx="8639999" cy="461665"/>
          </a:xfrm>
          <a:prstGeom prst="rect">
            <a:avLst/>
          </a:prstGeom>
          <a:solidFill>
            <a:schemeClr val="tx1">
              <a:lumMod val="65000"/>
              <a:lumOff val="35000"/>
            </a:schemeClr>
          </a:solidFill>
        </p:spPr>
        <p:txBody>
          <a:bodyPr wrap="square" rtlCol="0">
            <a:spAutoFit/>
          </a:bodyPr>
          <a:lstStyle/>
          <a:p>
            <a:r>
              <a:rPr lang="en-US" altLang="ja-JP" sz="2400" dirty="0">
                <a:solidFill>
                  <a:schemeClr val="bg1">
                    <a:lumMod val="95000"/>
                  </a:schemeClr>
                </a:solidFill>
              </a:rPr>
              <a:t>$ </a:t>
            </a:r>
            <a:r>
              <a:rPr lang="en-US" altLang="ja-JP" sz="2400" dirty="0" err="1">
                <a:solidFill>
                  <a:schemeClr val="bg1">
                    <a:lumMod val="95000"/>
                  </a:schemeClr>
                </a:solidFill>
              </a:rPr>
              <a:t>gfortran</a:t>
            </a:r>
            <a:r>
              <a:rPr lang="en-US" altLang="ja-JP" sz="2400" dirty="0">
                <a:solidFill>
                  <a:schemeClr val="bg1">
                    <a:lumMod val="95000"/>
                  </a:schemeClr>
                </a:solidFill>
              </a:rPr>
              <a:t> program.f90</a:t>
            </a:r>
          </a:p>
        </p:txBody>
      </p:sp>
      <p:sp>
        <p:nvSpPr>
          <p:cNvPr id="6" name="テキスト ボックス 5">
            <a:extLst>
              <a:ext uri="{FF2B5EF4-FFF2-40B4-BE49-F238E27FC236}">
                <a16:creationId xmlns:a16="http://schemas.microsoft.com/office/drawing/2014/main" id="{F8050181-EDAB-44C7-A3A2-6CD709BE5627}"/>
              </a:ext>
            </a:extLst>
          </p:cNvPr>
          <p:cNvSpPr txBox="1"/>
          <p:nvPr/>
        </p:nvSpPr>
        <p:spPr>
          <a:xfrm>
            <a:off x="6997258" y="786821"/>
            <a:ext cx="2146742" cy="369332"/>
          </a:xfrm>
          <a:prstGeom prst="rect">
            <a:avLst/>
          </a:prstGeom>
          <a:noFill/>
        </p:spPr>
        <p:txBody>
          <a:bodyPr wrap="none" rtlCol="0">
            <a:spAutoFit/>
          </a:bodyPr>
          <a:lstStyle/>
          <a:p>
            <a:r>
              <a:rPr lang="ja-JP" altLang="en-US" dirty="0"/>
              <a:t>（</a:t>
            </a:r>
            <a:r>
              <a:rPr lang="en-US" altLang="ja-JP" dirty="0"/>
              <a:t>Fortran</a:t>
            </a:r>
            <a:r>
              <a:rPr lang="ja-JP" altLang="en-US" dirty="0"/>
              <a:t>の場合）</a:t>
            </a:r>
            <a:endParaRPr kumimoji="1" lang="ja-JP" altLang="en-US" dirty="0"/>
          </a:p>
        </p:txBody>
      </p:sp>
      <p:sp>
        <p:nvSpPr>
          <p:cNvPr id="7" name="テキスト ボックス 6">
            <a:extLst>
              <a:ext uri="{FF2B5EF4-FFF2-40B4-BE49-F238E27FC236}">
                <a16:creationId xmlns:a16="http://schemas.microsoft.com/office/drawing/2014/main" id="{2DCBD2F3-F9A1-4307-AC5A-4939ADCB0157}"/>
              </a:ext>
            </a:extLst>
          </p:cNvPr>
          <p:cNvSpPr txBox="1"/>
          <p:nvPr/>
        </p:nvSpPr>
        <p:spPr>
          <a:xfrm>
            <a:off x="252000" y="1529754"/>
            <a:ext cx="7725192" cy="461665"/>
          </a:xfrm>
          <a:prstGeom prst="rect">
            <a:avLst/>
          </a:prstGeom>
          <a:noFill/>
        </p:spPr>
        <p:txBody>
          <a:bodyPr wrap="none" rtlCol="0">
            <a:spAutoFit/>
          </a:bodyPr>
          <a:lstStyle/>
          <a:p>
            <a:r>
              <a:rPr kumimoji="1" lang="en-US" altLang="ja-JP" sz="2400" dirty="0"/>
              <a:t>1. </a:t>
            </a:r>
            <a:r>
              <a:rPr kumimoji="1" lang="ja-JP" altLang="en-US" sz="2400" dirty="0"/>
              <a:t>コンパイルの実行とプログラム実行ファイルの生成</a:t>
            </a:r>
          </a:p>
        </p:txBody>
      </p:sp>
      <p:sp>
        <p:nvSpPr>
          <p:cNvPr id="22" name="テキスト ボックス 21">
            <a:extLst>
              <a:ext uri="{FF2B5EF4-FFF2-40B4-BE49-F238E27FC236}">
                <a16:creationId xmlns:a16="http://schemas.microsoft.com/office/drawing/2014/main" id="{3B2AEF27-A418-4878-87F9-A84B7D92B495}"/>
              </a:ext>
            </a:extLst>
          </p:cNvPr>
          <p:cNvSpPr txBox="1"/>
          <p:nvPr/>
        </p:nvSpPr>
        <p:spPr>
          <a:xfrm>
            <a:off x="252000" y="4661492"/>
            <a:ext cx="8639999" cy="461665"/>
          </a:xfrm>
          <a:prstGeom prst="rect">
            <a:avLst/>
          </a:prstGeom>
          <a:solidFill>
            <a:schemeClr val="tx1">
              <a:lumMod val="65000"/>
              <a:lumOff val="35000"/>
            </a:schemeClr>
          </a:solidFill>
        </p:spPr>
        <p:txBody>
          <a:bodyPr wrap="square" rtlCol="0">
            <a:spAutoFit/>
          </a:bodyPr>
          <a:lstStyle/>
          <a:p>
            <a:r>
              <a:rPr lang="en-US" altLang="ja-JP" sz="2400" dirty="0">
                <a:solidFill>
                  <a:schemeClr val="bg1">
                    <a:lumMod val="95000"/>
                  </a:schemeClr>
                </a:solidFill>
              </a:rPr>
              <a:t>$ ./</a:t>
            </a:r>
            <a:r>
              <a:rPr lang="en-US" altLang="ja-JP" sz="2400" dirty="0" err="1">
                <a:solidFill>
                  <a:schemeClr val="bg1">
                    <a:lumMod val="95000"/>
                  </a:schemeClr>
                </a:solidFill>
              </a:rPr>
              <a:t>a.out</a:t>
            </a:r>
            <a:endParaRPr lang="en-US" altLang="ja-JP" sz="2400" dirty="0">
              <a:solidFill>
                <a:schemeClr val="bg1">
                  <a:lumMod val="95000"/>
                </a:schemeClr>
              </a:solidFill>
            </a:endParaRPr>
          </a:p>
        </p:txBody>
      </p:sp>
      <p:sp>
        <p:nvSpPr>
          <p:cNvPr id="23" name="テキスト ボックス 22">
            <a:extLst>
              <a:ext uri="{FF2B5EF4-FFF2-40B4-BE49-F238E27FC236}">
                <a16:creationId xmlns:a16="http://schemas.microsoft.com/office/drawing/2014/main" id="{0D68C377-B124-49C4-B2B9-14950E23BBA2}"/>
              </a:ext>
            </a:extLst>
          </p:cNvPr>
          <p:cNvSpPr txBox="1"/>
          <p:nvPr/>
        </p:nvSpPr>
        <p:spPr>
          <a:xfrm>
            <a:off x="251999" y="4002162"/>
            <a:ext cx="4031873" cy="461665"/>
          </a:xfrm>
          <a:prstGeom prst="rect">
            <a:avLst/>
          </a:prstGeom>
          <a:noFill/>
        </p:spPr>
        <p:txBody>
          <a:bodyPr wrap="none" rtlCol="0">
            <a:spAutoFit/>
          </a:bodyPr>
          <a:lstStyle/>
          <a:p>
            <a:r>
              <a:rPr kumimoji="1" lang="en-US" altLang="ja-JP" sz="2400" dirty="0"/>
              <a:t>2. </a:t>
            </a:r>
            <a:r>
              <a:rPr kumimoji="1" lang="ja-JP" altLang="en-US" sz="2400" dirty="0"/>
              <a:t>実行</a:t>
            </a:r>
            <a:r>
              <a:rPr lang="ja-JP" altLang="en-US" sz="2400" dirty="0"/>
              <a:t>ファイルを実行する</a:t>
            </a:r>
            <a:endParaRPr kumimoji="1" lang="ja-JP" altLang="en-US" sz="2400" dirty="0"/>
          </a:p>
        </p:txBody>
      </p:sp>
    </p:spTree>
    <p:extLst>
      <p:ext uri="{BB962C8B-B14F-4D97-AF65-F5344CB8AC3E}">
        <p14:creationId xmlns:p14="http://schemas.microsoft.com/office/powerpoint/2010/main" val="293362240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9BD61FB3-7FF4-4170-9F4A-EC4C4DDBA59F}"/>
              </a:ext>
            </a:extLst>
          </p:cNvPr>
          <p:cNvGrpSpPr/>
          <p:nvPr/>
        </p:nvGrpSpPr>
        <p:grpSpPr>
          <a:xfrm>
            <a:off x="252000" y="3166443"/>
            <a:ext cx="8640000" cy="525114"/>
            <a:chOff x="252000" y="2362873"/>
            <a:chExt cx="8640000" cy="525114"/>
          </a:xfrm>
        </p:grpSpPr>
        <p:sp>
          <p:nvSpPr>
            <p:cNvPr id="2" name="正方形/長方形 1"/>
            <p:cNvSpPr/>
            <p:nvPr/>
          </p:nvSpPr>
          <p:spPr>
            <a:xfrm>
              <a:off x="875300" y="2362873"/>
              <a:ext cx="7846006" cy="523220"/>
            </a:xfrm>
            <a:prstGeom prst="rect">
              <a:avLst/>
            </a:prstGeom>
          </p:spPr>
          <p:txBody>
            <a:bodyPr wrap="square">
              <a:spAutoFit/>
            </a:bodyPr>
            <a:lstStyle/>
            <a:p>
              <a:pPr marL="514350" indent="-514350">
                <a:buFont typeface="+mj-lt"/>
                <a:buAutoNum type="arabicPeriod" startAt="4"/>
              </a:pPr>
              <a:r>
                <a:rPr lang="ja-JP" altLang="en-US" sz="2800" dirty="0"/>
                <a:t>数値計算で微分方程式を解く</a:t>
              </a:r>
              <a:endParaRPr lang="en-US" altLang="ja-JP" sz="2800" dirty="0"/>
            </a:p>
          </p:txBody>
        </p:sp>
        <p:sp>
          <p:nvSpPr>
            <p:cNvPr id="6" name="正方形/長方形 5">
              <a:extLst>
                <a:ext uri="{FF2B5EF4-FFF2-40B4-BE49-F238E27FC236}">
                  <a16:creationId xmlns:a16="http://schemas.microsoft.com/office/drawing/2014/main" id="{3DA496E1-19B2-4EBB-8F3D-E3D322D89EC4}"/>
                </a:ext>
              </a:extLst>
            </p:cNvPr>
            <p:cNvSpPr/>
            <p:nvPr/>
          </p:nvSpPr>
          <p:spPr>
            <a:xfrm flipV="1">
              <a:off x="252000" y="2842268"/>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7" name="図 6">
            <a:extLst>
              <a:ext uri="{FF2B5EF4-FFF2-40B4-BE49-F238E27FC236}">
                <a16:creationId xmlns:a16="http://schemas.microsoft.com/office/drawing/2014/main" id="{A5E45F54-09BB-4237-957B-F7EBF2D4CC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Tree>
    <p:extLst>
      <p:ext uri="{BB962C8B-B14F-4D97-AF65-F5344CB8AC3E}">
        <p14:creationId xmlns:p14="http://schemas.microsoft.com/office/powerpoint/2010/main" val="109309840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7520007" cy="769441"/>
            </a:xfrm>
            <a:prstGeom prst="rect">
              <a:avLst/>
            </a:prstGeom>
            <a:noFill/>
          </p:spPr>
          <p:txBody>
            <a:bodyPr wrap="none" rtlCol="0">
              <a:spAutoFit/>
            </a:bodyPr>
            <a:lstStyle/>
            <a:p>
              <a:r>
                <a:rPr lang="ja-JP" altLang="en-US" sz="4400" dirty="0"/>
                <a:t>微分方程式を解くということ</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grpSp>
        <p:nvGrpSpPr>
          <p:cNvPr id="8" name="グループ化 7">
            <a:extLst>
              <a:ext uri="{FF2B5EF4-FFF2-40B4-BE49-F238E27FC236}">
                <a16:creationId xmlns:a16="http://schemas.microsoft.com/office/drawing/2014/main" id="{E11EE53D-7C9B-4576-A375-E080F39F077F}"/>
              </a:ext>
            </a:extLst>
          </p:cNvPr>
          <p:cNvGrpSpPr/>
          <p:nvPr/>
        </p:nvGrpSpPr>
        <p:grpSpPr>
          <a:xfrm>
            <a:off x="1673943" y="1422865"/>
            <a:ext cx="5796113" cy="715713"/>
            <a:chOff x="1066213" y="1496097"/>
            <a:chExt cx="5796113" cy="715713"/>
          </a:xfrm>
        </p:grpSpPr>
        <p:pic>
          <p:nvPicPr>
            <p:cNvPr id="4" name="図 3">
              <a:extLst>
                <a:ext uri="{FF2B5EF4-FFF2-40B4-BE49-F238E27FC236}">
                  <a16:creationId xmlns:a16="http://schemas.microsoft.com/office/drawing/2014/main" id="{CFF9DDE1-B6D2-40E1-8962-F7BC87D4DA68}"/>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1066213" y="1496097"/>
              <a:ext cx="3457011" cy="715713"/>
            </a:xfrm>
            <a:prstGeom prst="rect">
              <a:avLst/>
            </a:prstGeom>
          </p:spPr>
        </p:pic>
        <p:sp>
          <p:nvSpPr>
            <p:cNvPr id="6" name="テキスト ボックス 5">
              <a:extLst>
                <a:ext uri="{FF2B5EF4-FFF2-40B4-BE49-F238E27FC236}">
                  <a16:creationId xmlns:a16="http://schemas.microsoft.com/office/drawing/2014/main" id="{78C17307-C120-4945-ACEF-FA0FF0C488B4}"/>
                </a:ext>
              </a:extLst>
            </p:cNvPr>
            <p:cNvSpPr txBox="1"/>
            <p:nvPr/>
          </p:nvSpPr>
          <p:spPr>
            <a:xfrm>
              <a:off x="4523224" y="1623122"/>
              <a:ext cx="2339102" cy="461665"/>
            </a:xfrm>
            <a:prstGeom prst="rect">
              <a:avLst/>
            </a:prstGeom>
            <a:noFill/>
          </p:spPr>
          <p:txBody>
            <a:bodyPr wrap="none" rtlCol="0">
              <a:spAutoFit/>
            </a:bodyPr>
            <a:lstStyle/>
            <a:p>
              <a:r>
                <a:rPr kumimoji="1" lang="ja-JP" altLang="en-US" sz="2400" dirty="0"/>
                <a:t>を解いてみよう</a:t>
              </a:r>
            </a:p>
          </p:txBody>
        </p:sp>
      </p:grpSp>
    </p:spTree>
    <p:extLst>
      <p:ext uri="{BB962C8B-B14F-4D97-AF65-F5344CB8AC3E}">
        <p14:creationId xmlns:p14="http://schemas.microsoft.com/office/powerpoint/2010/main" val="28834116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7520007" cy="769441"/>
            </a:xfrm>
            <a:prstGeom prst="rect">
              <a:avLst/>
            </a:prstGeom>
            <a:noFill/>
          </p:spPr>
          <p:txBody>
            <a:bodyPr wrap="none" rtlCol="0">
              <a:spAutoFit/>
            </a:bodyPr>
            <a:lstStyle/>
            <a:p>
              <a:r>
                <a:rPr lang="ja-JP" altLang="en-US" sz="4400" dirty="0"/>
                <a:t>微分方程式を解くということ</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grpSp>
        <p:nvGrpSpPr>
          <p:cNvPr id="8" name="グループ化 7">
            <a:extLst>
              <a:ext uri="{FF2B5EF4-FFF2-40B4-BE49-F238E27FC236}">
                <a16:creationId xmlns:a16="http://schemas.microsoft.com/office/drawing/2014/main" id="{E11EE53D-7C9B-4576-A375-E080F39F077F}"/>
              </a:ext>
            </a:extLst>
          </p:cNvPr>
          <p:cNvGrpSpPr/>
          <p:nvPr/>
        </p:nvGrpSpPr>
        <p:grpSpPr>
          <a:xfrm>
            <a:off x="1673943" y="1422865"/>
            <a:ext cx="5796113" cy="715713"/>
            <a:chOff x="1066213" y="1496097"/>
            <a:chExt cx="5796113" cy="715713"/>
          </a:xfrm>
        </p:grpSpPr>
        <p:pic>
          <p:nvPicPr>
            <p:cNvPr id="4" name="図 3">
              <a:extLst>
                <a:ext uri="{FF2B5EF4-FFF2-40B4-BE49-F238E27FC236}">
                  <a16:creationId xmlns:a16="http://schemas.microsoft.com/office/drawing/2014/main" id="{CFF9DDE1-B6D2-40E1-8962-F7BC87D4DA68}"/>
                </a:ext>
              </a:extLst>
            </p:cNvPr>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1066213" y="1496097"/>
              <a:ext cx="3457011" cy="715713"/>
            </a:xfrm>
            <a:prstGeom prst="rect">
              <a:avLst/>
            </a:prstGeom>
          </p:spPr>
        </p:pic>
        <p:sp>
          <p:nvSpPr>
            <p:cNvPr id="6" name="テキスト ボックス 5">
              <a:extLst>
                <a:ext uri="{FF2B5EF4-FFF2-40B4-BE49-F238E27FC236}">
                  <a16:creationId xmlns:a16="http://schemas.microsoft.com/office/drawing/2014/main" id="{78C17307-C120-4945-ACEF-FA0FF0C488B4}"/>
                </a:ext>
              </a:extLst>
            </p:cNvPr>
            <p:cNvSpPr txBox="1"/>
            <p:nvPr/>
          </p:nvSpPr>
          <p:spPr>
            <a:xfrm>
              <a:off x="4523224" y="1623122"/>
              <a:ext cx="2339102" cy="461665"/>
            </a:xfrm>
            <a:prstGeom prst="rect">
              <a:avLst/>
            </a:prstGeom>
            <a:noFill/>
          </p:spPr>
          <p:txBody>
            <a:bodyPr wrap="none" rtlCol="0">
              <a:spAutoFit/>
            </a:bodyPr>
            <a:lstStyle/>
            <a:p>
              <a:r>
                <a:rPr kumimoji="1" lang="ja-JP" altLang="en-US" sz="2400" dirty="0"/>
                <a:t>を解いてみよう</a:t>
              </a:r>
            </a:p>
          </p:txBody>
        </p:sp>
      </p:grpSp>
      <p:pic>
        <p:nvPicPr>
          <p:cNvPr id="15" name="図 14">
            <a:extLst>
              <a:ext uri="{FF2B5EF4-FFF2-40B4-BE49-F238E27FC236}">
                <a16:creationId xmlns:a16="http://schemas.microsoft.com/office/drawing/2014/main" id="{C8098ACA-EF11-49D7-B43D-D3BEEAF38E2D}"/>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1786230" y="2483242"/>
            <a:ext cx="5571539" cy="3195947"/>
          </a:xfrm>
          <a:prstGeom prst="rect">
            <a:avLst/>
          </a:prstGeom>
        </p:spPr>
      </p:pic>
      <p:pic>
        <p:nvPicPr>
          <p:cNvPr id="19" name="図 18">
            <a:extLst>
              <a:ext uri="{FF2B5EF4-FFF2-40B4-BE49-F238E27FC236}">
                <a16:creationId xmlns:a16="http://schemas.microsoft.com/office/drawing/2014/main" id="{D43BC9FB-939C-4BBE-A3CA-1E1CF533292E}"/>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2783105" y="5876980"/>
            <a:ext cx="3577788" cy="724662"/>
          </a:xfrm>
          <a:prstGeom prst="rect">
            <a:avLst/>
          </a:prstGeom>
        </p:spPr>
      </p:pic>
    </p:spTree>
    <p:extLst>
      <p:ext uri="{BB962C8B-B14F-4D97-AF65-F5344CB8AC3E}">
        <p14:creationId xmlns:p14="http://schemas.microsoft.com/office/powerpoint/2010/main" val="245368681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四角形: 角を丸くする 13">
            <a:extLst>
              <a:ext uri="{FF2B5EF4-FFF2-40B4-BE49-F238E27FC236}">
                <a16:creationId xmlns:a16="http://schemas.microsoft.com/office/drawing/2014/main" id="{9B12E440-B6C3-4D56-B375-6C683E25AB9D}"/>
              </a:ext>
            </a:extLst>
          </p:cNvPr>
          <p:cNvSpPr/>
          <p:nvPr/>
        </p:nvSpPr>
        <p:spPr>
          <a:xfrm>
            <a:off x="537851" y="3390900"/>
            <a:ext cx="8068295" cy="2286000"/>
          </a:xfrm>
          <a:prstGeom prst="roundRect">
            <a:avLst/>
          </a:prstGeom>
          <a:solidFill>
            <a:schemeClr val="accent1">
              <a:lumMod val="40000"/>
              <a:lumOff val="6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7520007" cy="769441"/>
            </a:xfrm>
            <a:prstGeom prst="rect">
              <a:avLst/>
            </a:prstGeom>
            <a:noFill/>
          </p:spPr>
          <p:txBody>
            <a:bodyPr wrap="none" rtlCol="0">
              <a:spAutoFit/>
            </a:bodyPr>
            <a:lstStyle/>
            <a:p>
              <a:r>
                <a:rPr lang="ja-JP" altLang="en-US" sz="4400" dirty="0"/>
                <a:t>微分方程式を解くということ</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
        <p:nvSpPr>
          <p:cNvPr id="2" name="テキスト ボックス 1">
            <a:extLst>
              <a:ext uri="{FF2B5EF4-FFF2-40B4-BE49-F238E27FC236}">
                <a16:creationId xmlns:a16="http://schemas.microsoft.com/office/drawing/2014/main" id="{D0A95616-1606-4C06-9E5F-17A0540B4C2B}"/>
              </a:ext>
            </a:extLst>
          </p:cNvPr>
          <p:cNvSpPr txBox="1"/>
          <p:nvPr/>
        </p:nvSpPr>
        <p:spPr>
          <a:xfrm>
            <a:off x="251999" y="1649897"/>
            <a:ext cx="8640001" cy="1569660"/>
          </a:xfrm>
          <a:prstGeom prst="rect">
            <a:avLst/>
          </a:prstGeom>
          <a:noFill/>
        </p:spPr>
        <p:txBody>
          <a:bodyPr wrap="square" rtlCol="0">
            <a:spAutoFit/>
          </a:bodyPr>
          <a:lstStyle/>
          <a:p>
            <a:pPr algn="ctr"/>
            <a:r>
              <a:rPr kumimoji="1" lang="ja-JP" altLang="en-US" sz="2400" dirty="0"/>
              <a:t>既知の演算や関数の有限な組み合わせで微分方程式の厳密解を解くことを，</a:t>
            </a:r>
            <a:r>
              <a:rPr kumimoji="1" lang="ja-JP" altLang="en-US" sz="2400" dirty="0">
                <a:solidFill>
                  <a:srgbClr val="0070C0"/>
                </a:solidFill>
              </a:rPr>
              <a:t>解析的に解く</a:t>
            </a:r>
            <a:r>
              <a:rPr kumimoji="1" lang="en-US" altLang="ja-JP" sz="2400" dirty="0">
                <a:solidFill>
                  <a:srgbClr val="0070C0"/>
                </a:solidFill>
              </a:rPr>
              <a:t>(solve analytically)</a:t>
            </a:r>
            <a:r>
              <a:rPr lang="ja-JP" altLang="en-US" sz="2400" dirty="0"/>
              <a:t>という</a:t>
            </a:r>
            <a:endParaRPr lang="en-US" altLang="ja-JP" sz="2400" dirty="0"/>
          </a:p>
          <a:p>
            <a:pPr algn="ctr"/>
            <a:endParaRPr kumimoji="1" lang="en-US" altLang="ja-JP" sz="2400" dirty="0"/>
          </a:p>
          <a:p>
            <a:pPr algn="ctr"/>
            <a:r>
              <a:rPr lang="ja-JP" altLang="en-US" sz="2400" dirty="0"/>
              <a:t>ただし，解析的に解けるのは</a:t>
            </a:r>
            <a:r>
              <a:rPr lang="ja-JP" altLang="en-US" sz="2400" u="sng" dirty="0"/>
              <a:t>極めて単純な場合のみ</a:t>
            </a:r>
            <a:endParaRPr kumimoji="1" lang="en-US" altLang="ja-JP" sz="2400" u="sng" dirty="0"/>
          </a:p>
        </p:txBody>
      </p:sp>
      <p:grpSp>
        <p:nvGrpSpPr>
          <p:cNvPr id="27" name="グループ化 26">
            <a:extLst>
              <a:ext uri="{FF2B5EF4-FFF2-40B4-BE49-F238E27FC236}">
                <a16:creationId xmlns:a16="http://schemas.microsoft.com/office/drawing/2014/main" id="{D0F509DE-F71A-4995-8159-B801B918F399}"/>
              </a:ext>
            </a:extLst>
          </p:cNvPr>
          <p:cNvGrpSpPr/>
          <p:nvPr/>
        </p:nvGrpSpPr>
        <p:grpSpPr>
          <a:xfrm>
            <a:off x="608980" y="3561605"/>
            <a:ext cx="7816658" cy="2027460"/>
            <a:chOff x="608980" y="3561605"/>
            <a:chExt cx="7816658" cy="2027460"/>
          </a:xfrm>
        </p:grpSpPr>
        <p:pic>
          <p:nvPicPr>
            <p:cNvPr id="26" name="図 25">
              <a:extLst>
                <a:ext uri="{FF2B5EF4-FFF2-40B4-BE49-F238E27FC236}">
                  <a16:creationId xmlns:a16="http://schemas.microsoft.com/office/drawing/2014/main" id="{54E18F0F-05FA-4F1B-B322-7F18BAC5F73E}"/>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718358" y="4207936"/>
              <a:ext cx="7707280" cy="1381129"/>
            </a:xfrm>
            <a:prstGeom prst="rect">
              <a:avLst/>
            </a:prstGeom>
          </p:spPr>
        </p:pic>
        <p:sp>
          <p:nvSpPr>
            <p:cNvPr id="8" name="テキスト ボックス 7">
              <a:extLst>
                <a:ext uri="{FF2B5EF4-FFF2-40B4-BE49-F238E27FC236}">
                  <a16:creationId xmlns:a16="http://schemas.microsoft.com/office/drawing/2014/main" id="{9738E90E-2170-421E-AC20-D96067B62AFF}"/>
                </a:ext>
              </a:extLst>
            </p:cNvPr>
            <p:cNvSpPr txBox="1"/>
            <p:nvPr/>
          </p:nvSpPr>
          <p:spPr>
            <a:xfrm>
              <a:off x="608980" y="3561605"/>
              <a:ext cx="4916731" cy="646331"/>
            </a:xfrm>
            <a:prstGeom prst="rect">
              <a:avLst/>
            </a:prstGeom>
            <a:noFill/>
          </p:spPr>
          <p:txBody>
            <a:bodyPr wrap="none" rtlCol="0">
              <a:spAutoFit/>
            </a:bodyPr>
            <a:lstStyle/>
            <a:p>
              <a:r>
                <a:rPr kumimoji="1" lang="ja-JP" altLang="en-US" dirty="0"/>
                <a:t>解析的に解けない微分方程式の例</a:t>
              </a:r>
              <a:endParaRPr kumimoji="1" lang="en-US" altLang="ja-JP" dirty="0"/>
            </a:p>
            <a:p>
              <a:r>
                <a:rPr kumimoji="1" lang="en-US" altLang="ja-JP" dirty="0" err="1"/>
                <a:t>Navier</a:t>
              </a:r>
              <a:r>
                <a:rPr kumimoji="1" lang="en-US" altLang="ja-JP" dirty="0"/>
                <a:t>-Stokes</a:t>
              </a:r>
              <a:r>
                <a:rPr kumimoji="1" lang="ja-JP" altLang="en-US" dirty="0"/>
                <a:t>方程式（流体の運動方程式）：</a:t>
              </a:r>
            </a:p>
          </p:txBody>
        </p:sp>
      </p:grpSp>
      <p:sp>
        <p:nvSpPr>
          <p:cNvPr id="13" name="テキスト ボックス 12">
            <a:extLst>
              <a:ext uri="{FF2B5EF4-FFF2-40B4-BE49-F238E27FC236}">
                <a16:creationId xmlns:a16="http://schemas.microsoft.com/office/drawing/2014/main" id="{0CCAF375-B279-473A-8446-949E0E9E3CC9}"/>
              </a:ext>
            </a:extLst>
          </p:cNvPr>
          <p:cNvSpPr txBox="1"/>
          <p:nvPr/>
        </p:nvSpPr>
        <p:spPr>
          <a:xfrm>
            <a:off x="1401903" y="5805267"/>
            <a:ext cx="6340197" cy="830997"/>
          </a:xfrm>
          <a:prstGeom prst="rect">
            <a:avLst/>
          </a:prstGeom>
          <a:noFill/>
        </p:spPr>
        <p:txBody>
          <a:bodyPr wrap="none" rtlCol="0">
            <a:spAutoFit/>
          </a:bodyPr>
          <a:lstStyle/>
          <a:p>
            <a:pPr algn="ctr"/>
            <a:r>
              <a:rPr kumimoji="1" lang="ja-JP" altLang="en-US" sz="2400" dirty="0"/>
              <a:t>計算機では，微分方程式を解析的に</a:t>
            </a:r>
            <a:r>
              <a:rPr lang="ja-JP" altLang="en-US" sz="2400" dirty="0"/>
              <a:t>解かず，</a:t>
            </a:r>
            <a:endParaRPr kumimoji="1" lang="en-US" altLang="ja-JP" sz="2400" dirty="0"/>
          </a:p>
          <a:p>
            <a:pPr algn="ctr"/>
            <a:r>
              <a:rPr kumimoji="1" lang="ja-JP" altLang="en-US" sz="2400" dirty="0"/>
              <a:t>変数や微分に近似を施して解く</a:t>
            </a:r>
          </a:p>
        </p:txBody>
      </p:sp>
    </p:spTree>
    <p:extLst>
      <p:ext uri="{BB962C8B-B14F-4D97-AF65-F5344CB8AC3E}">
        <p14:creationId xmlns:p14="http://schemas.microsoft.com/office/powerpoint/2010/main" val="82505656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5827236" cy="769441"/>
            </a:xfrm>
            <a:prstGeom prst="rect">
              <a:avLst/>
            </a:prstGeom>
            <a:noFill/>
          </p:spPr>
          <p:txBody>
            <a:bodyPr wrap="none" rtlCol="0">
              <a:spAutoFit/>
            </a:bodyPr>
            <a:lstStyle/>
            <a:p>
              <a:r>
                <a:rPr kumimoji="1" lang="ja-JP" altLang="en-US" sz="4400" dirty="0"/>
                <a:t>本日のレクチャー内容</a:t>
              </a:r>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テキスト ボックス 5">
            <a:extLst>
              <a:ext uri="{FF2B5EF4-FFF2-40B4-BE49-F238E27FC236}">
                <a16:creationId xmlns:a16="http://schemas.microsoft.com/office/drawing/2014/main" id="{B286A364-FC86-41B9-B12F-921059C77D30}"/>
              </a:ext>
            </a:extLst>
          </p:cNvPr>
          <p:cNvSpPr txBox="1"/>
          <p:nvPr/>
        </p:nvSpPr>
        <p:spPr>
          <a:xfrm>
            <a:off x="1914862" y="2358916"/>
            <a:ext cx="5314275" cy="3108543"/>
          </a:xfrm>
          <a:prstGeom prst="rect">
            <a:avLst/>
          </a:prstGeom>
          <a:noFill/>
        </p:spPr>
        <p:txBody>
          <a:bodyPr wrap="none" rtlCol="0">
            <a:spAutoFit/>
          </a:bodyPr>
          <a:lstStyle/>
          <a:p>
            <a:pPr marL="457200" indent="-457200">
              <a:buFont typeface="Arial" panose="020B0604020202020204" pitchFamily="34" charset="0"/>
              <a:buChar char="•"/>
            </a:pPr>
            <a:r>
              <a:rPr lang="ja-JP" altLang="en-US" sz="2800" dirty="0"/>
              <a:t>数値の表現と誤差</a:t>
            </a:r>
            <a:endParaRPr lang="en-US" altLang="ja-JP" sz="2800" dirty="0"/>
          </a:p>
          <a:p>
            <a:pPr marL="457200" indent="-457200">
              <a:buFont typeface="Arial" panose="020B0604020202020204" pitchFamily="34" charset="0"/>
              <a:buChar char="•"/>
            </a:pPr>
            <a:endParaRPr lang="en-US" altLang="ja-JP" sz="2800" dirty="0"/>
          </a:p>
          <a:p>
            <a:pPr marL="457200" indent="-457200">
              <a:buFont typeface="Arial" panose="020B0604020202020204" pitchFamily="34" charset="0"/>
              <a:buChar char="•"/>
            </a:pPr>
            <a:r>
              <a:rPr lang="ja-JP" altLang="en-US" sz="2800" dirty="0"/>
              <a:t>計算処理の原理</a:t>
            </a:r>
            <a:endParaRPr lang="en-US" altLang="ja-JP" sz="2800" dirty="0"/>
          </a:p>
          <a:p>
            <a:pPr marL="914400" lvl="1" indent="-457200">
              <a:buFont typeface="Arial" panose="020B0604020202020204" pitchFamily="34" charset="0"/>
              <a:buChar char="•"/>
            </a:pPr>
            <a:endParaRPr lang="ja-JP" altLang="en-US" sz="2800" dirty="0"/>
          </a:p>
          <a:p>
            <a:pPr marL="457200" indent="-457200">
              <a:buFont typeface="Arial" panose="020B0604020202020204" pitchFamily="34" charset="0"/>
              <a:buChar char="•"/>
            </a:pPr>
            <a:r>
              <a:rPr lang="ja-JP" altLang="en-US" sz="2800" dirty="0"/>
              <a:t>プログラムとその実行</a:t>
            </a:r>
            <a:endParaRPr lang="en-US" altLang="ja-JP" sz="2800" dirty="0"/>
          </a:p>
          <a:p>
            <a:endParaRPr lang="en-US" altLang="ja-JP" sz="2800" dirty="0"/>
          </a:p>
          <a:p>
            <a:pPr marL="457200" indent="-457200">
              <a:buFont typeface="Arial" panose="020B0604020202020204" pitchFamily="34" charset="0"/>
              <a:buChar char="•"/>
            </a:pPr>
            <a:r>
              <a:rPr lang="ja-JP" altLang="en-US" sz="2800" dirty="0"/>
              <a:t>数値計算で微分方程式を解く</a:t>
            </a:r>
            <a:endParaRPr lang="en-US" altLang="ja-JP" sz="2800" dirty="0"/>
          </a:p>
        </p:txBody>
      </p:sp>
      <p:pic>
        <p:nvPicPr>
          <p:cNvPr id="20" name="図 19">
            <a:extLst>
              <a:ext uri="{FF2B5EF4-FFF2-40B4-BE49-F238E27FC236}">
                <a16:creationId xmlns:a16="http://schemas.microsoft.com/office/drawing/2014/main" id="{AFB9A9C7-9253-4C61-9E38-9C80419204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Tree>
    <p:extLst>
      <p:ext uri="{BB962C8B-B14F-4D97-AF65-F5344CB8AC3E}">
        <p14:creationId xmlns:p14="http://schemas.microsoft.com/office/powerpoint/2010/main" val="376196552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6955750" cy="769441"/>
            </a:xfrm>
            <a:prstGeom prst="rect">
              <a:avLst/>
            </a:prstGeom>
            <a:noFill/>
          </p:spPr>
          <p:txBody>
            <a:bodyPr wrap="none" rtlCol="0">
              <a:spAutoFit/>
            </a:bodyPr>
            <a:lstStyle/>
            <a:p>
              <a:r>
                <a:rPr lang="ja-JP" altLang="en-US" sz="4400" dirty="0"/>
                <a:t>計算機で微分方程式を解く</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
        <p:nvSpPr>
          <p:cNvPr id="2" name="フリーフォーム: 図形 1">
            <a:extLst>
              <a:ext uri="{FF2B5EF4-FFF2-40B4-BE49-F238E27FC236}">
                <a16:creationId xmlns:a16="http://schemas.microsoft.com/office/drawing/2014/main" id="{EA10B288-D56B-410C-86AC-DF6DA15B9832}"/>
              </a:ext>
            </a:extLst>
          </p:cNvPr>
          <p:cNvSpPr/>
          <p:nvPr/>
        </p:nvSpPr>
        <p:spPr>
          <a:xfrm>
            <a:off x="620763" y="3449821"/>
            <a:ext cx="7881731" cy="2385392"/>
          </a:xfrm>
          <a:custGeom>
            <a:avLst/>
            <a:gdLst>
              <a:gd name="connsiteX0" fmla="*/ 0 w 7881731"/>
              <a:gd name="connsiteY0" fmla="*/ 2385392 h 2385392"/>
              <a:gd name="connsiteX1" fmla="*/ 2504661 w 7881731"/>
              <a:gd name="connsiteY1" fmla="*/ 2057400 h 2385392"/>
              <a:gd name="connsiteX2" fmla="*/ 5705061 w 7881731"/>
              <a:gd name="connsiteY2" fmla="*/ 1053548 h 2385392"/>
              <a:gd name="connsiteX3" fmla="*/ 7881731 w 7881731"/>
              <a:gd name="connsiteY3" fmla="*/ 0 h 2385392"/>
            </a:gdLst>
            <a:ahLst/>
            <a:cxnLst>
              <a:cxn ang="0">
                <a:pos x="connsiteX0" y="connsiteY0"/>
              </a:cxn>
              <a:cxn ang="0">
                <a:pos x="connsiteX1" y="connsiteY1"/>
              </a:cxn>
              <a:cxn ang="0">
                <a:pos x="connsiteX2" y="connsiteY2"/>
              </a:cxn>
              <a:cxn ang="0">
                <a:pos x="connsiteX3" y="connsiteY3"/>
              </a:cxn>
            </a:cxnLst>
            <a:rect l="l" t="t" r="r" b="b"/>
            <a:pathLst>
              <a:path w="7881731" h="2385392">
                <a:moveTo>
                  <a:pt x="0" y="2385392"/>
                </a:moveTo>
                <a:cubicBezTo>
                  <a:pt x="776909" y="2332383"/>
                  <a:pt x="1553818" y="2279374"/>
                  <a:pt x="2504661" y="2057400"/>
                </a:cubicBezTo>
                <a:cubicBezTo>
                  <a:pt x="3455504" y="1835426"/>
                  <a:pt x="4808883" y="1396448"/>
                  <a:pt x="5705061" y="1053548"/>
                </a:cubicBezTo>
                <a:cubicBezTo>
                  <a:pt x="6601239" y="710648"/>
                  <a:pt x="7241485" y="355324"/>
                  <a:pt x="7881731" y="0"/>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矢印コネクタ 3">
            <a:extLst>
              <a:ext uri="{FF2B5EF4-FFF2-40B4-BE49-F238E27FC236}">
                <a16:creationId xmlns:a16="http://schemas.microsoft.com/office/drawing/2014/main" id="{22C89468-3074-4E0F-B68F-C930DB00C668}"/>
              </a:ext>
            </a:extLst>
          </p:cNvPr>
          <p:cNvCxnSpPr/>
          <p:nvPr/>
        </p:nvCxnSpPr>
        <p:spPr>
          <a:xfrm flipV="1">
            <a:off x="620763" y="2704387"/>
            <a:ext cx="0" cy="3578086"/>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7A5A4BD9-82EC-4164-B222-38CC745E2BA4}"/>
              </a:ext>
            </a:extLst>
          </p:cNvPr>
          <p:cNvCxnSpPr>
            <a:cxnSpLocks/>
          </p:cNvCxnSpPr>
          <p:nvPr/>
        </p:nvCxnSpPr>
        <p:spPr>
          <a:xfrm>
            <a:off x="620763" y="6282473"/>
            <a:ext cx="7902473" cy="0"/>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CF9E2CDB-549C-4F30-96DA-C99054B852F8}"/>
              </a:ext>
            </a:extLst>
          </p:cNvPr>
          <p:cNvCxnSpPr>
            <a:cxnSpLocks/>
          </p:cNvCxnSpPr>
          <p:nvPr/>
        </p:nvCxnSpPr>
        <p:spPr>
          <a:xfrm>
            <a:off x="1873094" y="2793839"/>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pic>
        <p:nvPicPr>
          <p:cNvPr id="28" name="図 27">
            <a:extLst>
              <a:ext uri="{FF2B5EF4-FFF2-40B4-BE49-F238E27FC236}">
                <a16:creationId xmlns:a16="http://schemas.microsoft.com/office/drawing/2014/main" id="{0F4F328B-C0CB-4D5B-AA2E-60614242E824}"/>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8186911" y="5899402"/>
            <a:ext cx="114316" cy="219487"/>
          </a:xfrm>
          <a:prstGeom prst="rect">
            <a:avLst/>
          </a:prstGeom>
        </p:spPr>
      </p:pic>
      <p:pic>
        <p:nvPicPr>
          <p:cNvPr id="31" name="図 30">
            <a:extLst>
              <a:ext uri="{FF2B5EF4-FFF2-40B4-BE49-F238E27FC236}">
                <a16:creationId xmlns:a16="http://schemas.microsoft.com/office/drawing/2014/main" id="{2EC2F178-CBA2-4C0D-B85F-B81878220FE2}"/>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780409" y="2851891"/>
            <a:ext cx="593300" cy="344092"/>
          </a:xfrm>
          <a:prstGeom prst="rect">
            <a:avLst/>
          </a:prstGeom>
        </p:spPr>
      </p:pic>
      <p:pic>
        <p:nvPicPr>
          <p:cNvPr id="39" name="図 38">
            <a:extLst>
              <a:ext uri="{FF2B5EF4-FFF2-40B4-BE49-F238E27FC236}">
                <a16:creationId xmlns:a16="http://schemas.microsoft.com/office/drawing/2014/main" id="{44988CDA-627E-4D38-BCFE-F5AF953546CC}"/>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1759466" y="6406412"/>
            <a:ext cx="220630" cy="275502"/>
          </a:xfrm>
          <a:prstGeom prst="rect">
            <a:avLst/>
          </a:prstGeom>
        </p:spPr>
      </p:pic>
      <p:pic>
        <p:nvPicPr>
          <p:cNvPr id="8" name="図 7">
            <a:extLst>
              <a:ext uri="{FF2B5EF4-FFF2-40B4-BE49-F238E27FC236}">
                <a16:creationId xmlns:a16="http://schemas.microsoft.com/office/drawing/2014/main" id="{DBBDBA94-9F44-4856-A0F7-BDA159C661CF}"/>
              </a:ext>
            </a:extLst>
          </p:cNvPr>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594412" y="1528744"/>
            <a:ext cx="2308039" cy="780778"/>
          </a:xfrm>
          <a:prstGeom prst="rect">
            <a:avLst/>
          </a:prstGeom>
        </p:spPr>
      </p:pic>
    </p:spTree>
    <p:extLst>
      <p:ext uri="{BB962C8B-B14F-4D97-AF65-F5344CB8AC3E}">
        <p14:creationId xmlns:p14="http://schemas.microsoft.com/office/powerpoint/2010/main" val="54534789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6955750" cy="769441"/>
            </a:xfrm>
            <a:prstGeom prst="rect">
              <a:avLst/>
            </a:prstGeom>
            <a:noFill/>
          </p:spPr>
          <p:txBody>
            <a:bodyPr wrap="none" rtlCol="0">
              <a:spAutoFit/>
            </a:bodyPr>
            <a:lstStyle/>
            <a:p>
              <a:r>
                <a:rPr lang="ja-JP" altLang="en-US" sz="4400" dirty="0"/>
                <a:t>計算機で微分方程式を解く</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
        <p:nvSpPr>
          <p:cNvPr id="2" name="フリーフォーム: 図形 1">
            <a:extLst>
              <a:ext uri="{FF2B5EF4-FFF2-40B4-BE49-F238E27FC236}">
                <a16:creationId xmlns:a16="http://schemas.microsoft.com/office/drawing/2014/main" id="{EA10B288-D56B-410C-86AC-DF6DA15B9832}"/>
              </a:ext>
            </a:extLst>
          </p:cNvPr>
          <p:cNvSpPr/>
          <p:nvPr/>
        </p:nvSpPr>
        <p:spPr>
          <a:xfrm>
            <a:off x="620763" y="3449821"/>
            <a:ext cx="7881731" cy="2385392"/>
          </a:xfrm>
          <a:custGeom>
            <a:avLst/>
            <a:gdLst>
              <a:gd name="connsiteX0" fmla="*/ 0 w 7881731"/>
              <a:gd name="connsiteY0" fmla="*/ 2385392 h 2385392"/>
              <a:gd name="connsiteX1" fmla="*/ 2504661 w 7881731"/>
              <a:gd name="connsiteY1" fmla="*/ 2057400 h 2385392"/>
              <a:gd name="connsiteX2" fmla="*/ 5705061 w 7881731"/>
              <a:gd name="connsiteY2" fmla="*/ 1053548 h 2385392"/>
              <a:gd name="connsiteX3" fmla="*/ 7881731 w 7881731"/>
              <a:gd name="connsiteY3" fmla="*/ 0 h 2385392"/>
            </a:gdLst>
            <a:ahLst/>
            <a:cxnLst>
              <a:cxn ang="0">
                <a:pos x="connsiteX0" y="connsiteY0"/>
              </a:cxn>
              <a:cxn ang="0">
                <a:pos x="connsiteX1" y="connsiteY1"/>
              </a:cxn>
              <a:cxn ang="0">
                <a:pos x="connsiteX2" y="connsiteY2"/>
              </a:cxn>
              <a:cxn ang="0">
                <a:pos x="connsiteX3" y="connsiteY3"/>
              </a:cxn>
            </a:cxnLst>
            <a:rect l="l" t="t" r="r" b="b"/>
            <a:pathLst>
              <a:path w="7881731" h="2385392">
                <a:moveTo>
                  <a:pt x="0" y="2385392"/>
                </a:moveTo>
                <a:cubicBezTo>
                  <a:pt x="776909" y="2332383"/>
                  <a:pt x="1553818" y="2279374"/>
                  <a:pt x="2504661" y="2057400"/>
                </a:cubicBezTo>
                <a:cubicBezTo>
                  <a:pt x="3455504" y="1835426"/>
                  <a:pt x="4808883" y="1396448"/>
                  <a:pt x="5705061" y="1053548"/>
                </a:cubicBezTo>
                <a:cubicBezTo>
                  <a:pt x="6601239" y="710648"/>
                  <a:pt x="7241485" y="355324"/>
                  <a:pt x="7881731" y="0"/>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矢印コネクタ 3">
            <a:extLst>
              <a:ext uri="{FF2B5EF4-FFF2-40B4-BE49-F238E27FC236}">
                <a16:creationId xmlns:a16="http://schemas.microsoft.com/office/drawing/2014/main" id="{22C89468-3074-4E0F-B68F-C930DB00C668}"/>
              </a:ext>
            </a:extLst>
          </p:cNvPr>
          <p:cNvCxnSpPr/>
          <p:nvPr/>
        </p:nvCxnSpPr>
        <p:spPr>
          <a:xfrm flipV="1">
            <a:off x="620763" y="2704387"/>
            <a:ext cx="0" cy="3578086"/>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7A5A4BD9-82EC-4164-B222-38CC745E2BA4}"/>
              </a:ext>
            </a:extLst>
          </p:cNvPr>
          <p:cNvCxnSpPr>
            <a:cxnSpLocks/>
          </p:cNvCxnSpPr>
          <p:nvPr/>
        </p:nvCxnSpPr>
        <p:spPr>
          <a:xfrm>
            <a:off x="620763" y="6282473"/>
            <a:ext cx="7902473" cy="0"/>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9DD5072C-97F2-485F-8226-FD6CCA6B3F97}"/>
              </a:ext>
            </a:extLst>
          </p:cNvPr>
          <p:cNvCxnSpPr>
            <a:cxnSpLocks/>
          </p:cNvCxnSpPr>
          <p:nvPr/>
        </p:nvCxnSpPr>
        <p:spPr>
          <a:xfrm>
            <a:off x="3314268" y="2793839"/>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D47D91E8-21DD-4ECA-8126-8F0CA0C7EAE5}"/>
              </a:ext>
            </a:extLst>
          </p:cNvPr>
          <p:cNvCxnSpPr>
            <a:cxnSpLocks/>
          </p:cNvCxnSpPr>
          <p:nvPr/>
        </p:nvCxnSpPr>
        <p:spPr>
          <a:xfrm>
            <a:off x="4755442" y="2802122"/>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329A1F31-FCF9-4ADB-B2ED-95307C552858}"/>
              </a:ext>
            </a:extLst>
          </p:cNvPr>
          <p:cNvCxnSpPr>
            <a:cxnSpLocks/>
          </p:cNvCxnSpPr>
          <p:nvPr/>
        </p:nvCxnSpPr>
        <p:spPr>
          <a:xfrm>
            <a:off x="6199929" y="2802122"/>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193F030E-FB70-4465-93BC-6358801B721E}"/>
              </a:ext>
            </a:extLst>
          </p:cNvPr>
          <p:cNvCxnSpPr>
            <a:cxnSpLocks/>
          </p:cNvCxnSpPr>
          <p:nvPr/>
        </p:nvCxnSpPr>
        <p:spPr>
          <a:xfrm>
            <a:off x="7634477" y="2802122"/>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CF9E2CDB-549C-4F30-96DA-C99054B852F8}"/>
              </a:ext>
            </a:extLst>
          </p:cNvPr>
          <p:cNvCxnSpPr>
            <a:cxnSpLocks/>
          </p:cNvCxnSpPr>
          <p:nvPr/>
        </p:nvCxnSpPr>
        <p:spPr>
          <a:xfrm>
            <a:off x="1873094" y="2793839"/>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135469F3-FFDB-43EB-A004-DEBCB5548007}"/>
              </a:ext>
            </a:extLst>
          </p:cNvPr>
          <p:cNvCxnSpPr>
            <a:cxnSpLocks/>
          </p:cNvCxnSpPr>
          <p:nvPr/>
        </p:nvCxnSpPr>
        <p:spPr>
          <a:xfrm flipH="1">
            <a:off x="1873094" y="3111891"/>
            <a:ext cx="1441174" cy="0"/>
          </a:xfrm>
          <a:prstGeom prst="straightConnector1">
            <a:avLst/>
          </a:prstGeom>
          <a:ln w="2540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pic>
        <p:nvPicPr>
          <p:cNvPr id="24" name="図 23">
            <a:extLst>
              <a:ext uri="{FF2B5EF4-FFF2-40B4-BE49-F238E27FC236}">
                <a16:creationId xmlns:a16="http://schemas.microsoft.com/office/drawing/2014/main" id="{5CDA97B1-FB1F-4A99-B46E-1C2A63CAB620}"/>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2392602" y="2756782"/>
            <a:ext cx="395533" cy="245779"/>
          </a:xfrm>
          <a:prstGeom prst="rect">
            <a:avLst/>
          </a:prstGeom>
        </p:spPr>
      </p:pic>
      <p:pic>
        <p:nvPicPr>
          <p:cNvPr id="28" name="図 27">
            <a:extLst>
              <a:ext uri="{FF2B5EF4-FFF2-40B4-BE49-F238E27FC236}">
                <a16:creationId xmlns:a16="http://schemas.microsoft.com/office/drawing/2014/main" id="{0F4F328B-C0CB-4D5B-AA2E-60614242E824}"/>
              </a:ext>
            </a:extLst>
          </p:cNvPr>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8186911" y="5899402"/>
            <a:ext cx="114316" cy="219487"/>
          </a:xfrm>
          <a:prstGeom prst="rect">
            <a:avLst/>
          </a:prstGeom>
        </p:spPr>
      </p:pic>
      <p:pic>
        <p:nvPicPr>
          <p:cNvPr id="31" name="図 30">
            <a:extLst>
              <a:ext uri="{FF2B5EF4-FFF2-40B4-BE49-F238E27FC236}">
                <a16:creationId xmlns:a16="http://schemas.microsoft.com/office/drawing/2014/main" id="{2EC2F178-CBA2-4C0D-B85F-B81878220FE2}"/>
              </a:ext>
            </a:extLst>
          </p:cNvPr>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780409" y="2851891"/>
            <a:ext cx="593300" cy="344092"/>
          </a:xfrm>
          <a:prstGeom prst="rect">
            <a:avLst/>
          </a:prstGeom>
        </p:spPr>
      </p:pic>
      <p:pic>
        <p:nvPicPr>
          <p:cNvPr id="39" name="図 38">
            <a:extLst>
              <a:ext uri="{FF2B5EF4-FFF2-40B4-BE49-F238E27FC236}">
                <a16:creationId xmlns:a16="http://schemas.microsoft.com/office/drawing/2014/main" id="{44988CDA-627E-4D38-BCFE-F5AF953546CC}"/>
              </a:ext>
            </a:extLst>
          </p:cNvPr>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1759466" y="6406412"/>
            <a:ext cx="220630" cy="275502"/>
          </a:xfrm>
          <a:prstGeom prst="rect">
            <a:avLst/>
          </a:prstGeom>
        </p:spPr>
      </p:pic>
      <p:pic>
        <p:nvPicPr>
          <p:cNvPr id="8" name="図 7">
            <a:extLst>
              <a:ext uri="{FF2B5EF4-FFF2-40B4-BE49-F238E27FC236}">
                <a16:creationId xmlns:a16="http://schemas.microsoft.com/office/drawing/2014/main" id="{DBBDBA94-9F44-4856-A0F7-BDA159C661CF}"/>
              </a:ext>
            </a:extLst>
          </p:cNvPr>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a:off x="594412" y="1528744"/>
            <a:ext cx="2308039" cy="780778"/>
          </a:xfrm>
          <a:prstGeom prst="rect">
            <a:avLst/>
          </a:prstGeom>
        </p:spPr>
      </p:pic>
      <p:pic>
        <p:nvPicPr>
          <p:cNvPr id="50" name="図 49">
            <a:extLst>
              <a:ext uri="{FF2B5EF4-FFF2-40B4-BE49-F238E27FC236}">
                <a16:creationId xmlns:a16="http://schemas.microsoft.com/office/drawing/2014/main" id="{85CF955C-90FE-41F2-BE79-CB06FC1A3E05}"/>
              </a:ext>
            </a:extLst>
          </p:cNvPr>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3207500" y="6414084"/>
            <a:ext cx="206912" cy="272073"/>
          </a:xfrm>
          <a:prstGeom prst="rect">
            <a:avLst/>
          </a:prstGeom>
        </p:spPr>
      </p:pic>
      <mc:AlternateContent xmlns:mc="http://schemas.openxmlformats.org/markup-compatibility/2006" xmlns:a14="http://schemas.microsoft.com/office/drawing/2010/main">
        <mc:Choice Requires="a14">
          <p:sp>
            <p:nvSpPr>
              <p:cNvPr id="25" name="吹き出し: 角を丸めた四角形 24">
                <a:extLst>
                  <a:ext uri="{FF2B5EF4-FFF2-40B4-BE49-F238E27FC236}">
                    <a16:creationId xmlns:a16="http://schemas.microsoft.com/office/drawing/2014/main" id="{77E682EB-81E2-4E01-8B6C-DF2B786A6712}"/>
                  </a:ext>
                </a:extLst>
              </p:cNvPr>
              <p:cNvSpPr/>
              <p:nvPr/>
            </p:nvSpPr>
            <p:spPr>
              <a:xfrm>
                <a:off x="3997805" y="1556273"/>
                <a:ext cx="4404247" cy="1520831"/>
              </a:xfrm>
              <a:prstGeom prst="wedgeRoundRectCallout">
                <a:avLst>
                  <a:gd name="adj1" fmla="val -70279"/>
                  <a:gd name="adj2" fmla="val 36958"/>
                  <a:gd name="adj3" fmla="val 16667"/>
                </a:avLst>
              </a:prstGeom>
              <a:solidFill>
                <a:schemeClr val="bg1">
                  <a:alpha val="75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r>
                      <a:rPr kumimoji="1" lang="ja-JP" altLang="en-US" sz="2400" b="0" i="1" smtClean="0">
                        <a:solidFill>
                          <a:schemeClr val="tx1"/>
                        </a:solidFill>
                        <a:latin typeface="Cambria Math" panose="02040503050406030204" pitchFamily="18" charset="0"/>
                      </a:rPr>
                      <m:t>計算機</m:t>
                    </m:r>
                  </m:oMath>
                </a14:m>
                <a:r>
                  <a:rPr kumimoji="1" lang="ja-JP" altLang="en-US" sz="2400" dirty="0">
                    <a:solidFill>
                      <a:schemeClr val="tx1"/>
                    </a:solidFill>
                  </a:rPr>
                  <a:t>で微分方程式を解くときは，変数をある大きさ毎に区切る（</a:t>
                </a:r>
                <a:r>
                  <a:rPr kumimoji="1" lang="ja-JP" altLang="en-US" sz="2400" dirty="0">
                    <a:solidFill>
                      <a:srgbClr val="0070C0"/>
                    </a:solidFill>
                  </a:rPr>
                  <a:t>離散化</a:t>
                </a:r>
                <a:r>
                  <a:rPr kumimoji="1" lang="ja-JP" altLang="en-US" sz="2400" dirty="0">
                    <a:solidFill>
                      <a:schemeClr val="tx1"/>
                    </a:solidFill>
                  </a:rPr>
                  <a:t>）</a:t>
                </a:r>
                <a:endParaRPr kumimoji="1" lang="en-US" altLang="ja-JP" sz="2400" dirty="0">
                  <a:solidFill>
                    <a:schemeClr val="tx1"/>
                  </a:solidFill>
                </a:endParaRPr>
              </a:p>
            </p:txBody>
          </p:sp>
        </mc:Choice>
        <mc:Fallback xmlns="">
          <p:sp>
            <p:nvSpPr>
              <p:cNvPr id="25" name="吹き出し: 角を丸めた四角形 24">
                <a:extLst>
                  <a:ext uri="{FF2B5EF4-FFF2-40B4-BE49-F238E27FC236}">
                    <a16:creationId xmlns:a16="http://schemas.microsoft.com/office/drawing/2014/main" id="{77E682EB-81E2-4E01-8B6C-DF2B786A6712}"/>
                  </a:ext>
                </a:extLst>
              </p:cNvPr>
              <p:cNvSpPr>
                <a:spLocks noRot="1" noChangeAspect="1" noMove="1" noResize="1" noEditPoints="1" noAdjustHandles="1" noChangeArrowheads="1" noChangeShapeType="1" noTextEdit="1"/>
              </p:cNvSpPr>
              <p:nvPr/>
            </p:nvSpPr>
            <p:spPr>
              <a:xfrm>
                <a:off x="3997805" y="1556273"/>
                <a:ext cx="4404247" cy="1520831"/>
              </a:xfrm>
              <a:prstGeom prst="wedgeRoundRectCallout">
                <a:avLst>
                  <a:gd name="adj1" fmla="val -70279"/>
                  <a:gd name="adj2" fmla="val 36958"/>
                  <a:gd name="adj3" fmla="val 16667"/>
                </a:avLst>
              </a:prstGeom>
              <a:blipFill>
                <a:blip r:embed="rId16"/>
                <a:stretch>
                  <a:fillRect/>
                </a:stretch>
              </a:blipFill>
              <a:ln w="25400"/>
            </p:spPr>
            <p:txBody>
              <a:bodyPr/>
              <a:lstStyle/>
              <a:p>
                <a:r>
                  <a:rPr lang="ja-JP" altLang="en-US">
                    <a:noFill/>
                  </a:rPr>
                  <a:t> </a:t>
                </a:r>
              </a:p>
            </p:txBody>
          </p:sp>
        </mc:Fallback>
      </mc:AlternateContent>
    </p:spTree>
    <p:extLst>
      <p:ext uri="{BB962C8B-B14F-4D97-AF65-F5344CB8AC3E}">
        <p14:creationId xmlns:p14="http://schemas.microsoft.com/office/powerpoint/2010/main" val="91657276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6955750" cy="769441"/>
            </a:xfrm>
            <a:prstGeom prst="rect">
              <a:avLst/>
            </a:prstGeom>
            <a:noFill/>
          </p:spPr>
          <p:txBody>
            <a:bodyPr wrap="none" rtlCol="0">
              <a:spAutoFit/>
            </a:bodyPr>
            <a:lstStyle/>
            <a:p>
              <a:r>
                <a:rPr lang="ja-JP" altLang="en-US" sz="4400" dirty="0"/>
                <a:t>計算機で微分方程式を解く</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
        <p:nvSpPr>
          <p:cNvPr id="2" name="フリーフォーム: 図形 1">
            <a:extLst>
              <a:ext uri="{FF2B5EF4-FFF2-40B4-BE49-F238E27FC236}">
                <a16:creationId xmlns:a16="http://schemas.microsoft.com/office/drawing/2014/main" id="{EA10B288-D56B-410C-86AC-DF6DA15B9832}"/>
              </a:ext>
            </a:extLst>
          </p:cNvPr>
          <p:cNvSpPr/>
          <p:nvPr/>
        </p:nvSpPr>
        <p:spPr>
          <a:xfrm>
            <a:off x="620763" y="3449821"/>
            <a:ext cx="7881731" cy="2385392"/>
          </a:xfrm>
          <a:custGeom>
            <a:avLst/>
            <a:gdLst>
              <a:gd name="connsiteX0" fmla="*/ 0 w 7881731"/>
              <a:gd name="connsiteY0" fmla="*/ 2385392 h 2385392"/>
              <a:gd name="connsiteX1" fmla="*/ 2504661 w 7881731"/>
              <a:gd name="connsiteY1" fmla="*/ 2057400 h 2385392"/>
              <a:gd name="connsiteX2" fmla="*/ 5705061 w 7881731"/>
              <a:gd name="connsiteY2" fmla="*/ 1053548 h 2385392"/>
              <a:gd name="connsiteX3" fmla="*/ 7881731 w 7881731"/>
              <a:gd name="connsiteY3" fmla="*/ 0 h 2385392"/>
            </a:gdLst>
            <a:ahLst/>
            <a:cxnLst>
              <a:cxn ang="0">
                <a:pos x="connsiteX0" y="connsiteY0"/>
              </a:cxn>
              <a:cxn ang="0">
                <a:pos x="connsiteX1" y="connsiteY1"/>
              </a:cxn>
              <a:cxn ang="0">
                <a:pos x="connsiteX2" y="connsiteY2"/>
              </a:cxn>
              <a:cxn ang="0">
                <a:pos x="connsiteX3" y="connsiteY3"/>
              </a:cxn>
            </a:cxnLst>
            <a:rect l="l" t="t" r="r" b="b"/>
            <a:pathLst>
              <a:path w="7881731" h="2385392">
                <a:moveTo>
                  <a:pt x="0" y="2385392"/>
                </a:moveTo>
                <a:cubicBezTo>
                  <a:pt x="776909" y="2332383"/>
                  <a:pt x="1553818" y="2279374"/>
                  <a:pt x="2504661" y="2057400"/>
                </a:cubicBezTo>
                <a:cubicBezTo>
                  <a:pt x="3455504" y="1835426"/>
                  <a:pt x="4808883" y="1396448"/>
                  <a:pt x="5705061" y="1053548"/>
                </a:cubicBezTo>
                <a:cubicBezTo>
                  <a:pt x="6601239" y="710648"/>
                  <a:pt x="7241485" y="355324"/>
                  <a:pt x="7881731" y="0"/>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矢印コネクタ 3">
            <a:extLst>
              <a:ext uri="{FF2B5EF4-FFF2-40B4-BE49-F238E27FC236}">
                <a16:creationId xmlns:a16="http://schemas.microsoft.com/office/drawing/2014/main" id="{22C89468-3074-4E0F-B68F-C930DB00C668}"/>
              </a:ext>
            </a:extLst>
          </p:cNvPr>
          <p:cNvCxnSpPr/>
          <p:nvPr/>
        </p:nvCxnSpPr>
        <p:spPr>
          <a:xfrm flipV="1">
            <a:off x="620763" y="2704387"/>
            <a:ext cx="0" cy="3578086"/>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7A5A4BD9-82EC-4164-B222-38CC745E2BA4}"/>
              </a:ext>
            </a:extLst>
          </p:cNvPr>
          <p:cNvCxnSpPr>
            <a:cxnSpLocks/>
          </p:cNvCxnSpPr>
          <p:nvPr/>
        </p:nvCxnSpPr>
        <p:spPr>
          <a:xfrm>
            <a:off x="620763" y="6282473"/>
            <a:ext cx="7902473" cy="0"/>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9DD5072C-97F2-485F-8226-FD6CCA6B3F97}"/>
              </a:ext>
            </a:extLst>
          </p:cNvPr>
          <p:cNvCxnSpPr>
            <a:cxnSpLocks/>
          </p:cNvCxnSpPr>
          <p:nvPr/>
        </p:nvCxnSpPr>
        <p:spPr>
          <a:xfrm>
            <a:off x="3314268" y="2793839"/>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D47D91E8-21DD-4ECA-8126-8F0CA0C7EAE5}"/>
              </a:ext>
            </a:extLst>
          </p:cNvPr>
          <p:cNvCxnSpPr>
            <a:cxnSpLocks/>
          </p:cNvCxnSpPr>
          <p:nvPr/>
        </p:nvCxnSpPr>
        <p:spPr>
          <a:xfrm>
            <a:off x="4755442" y="2802122"/>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329A1F31-FCF9-4ADB-B2ED-95307C552858}"/>
              </a:ext>
            </a:extLst>
          </p:cNvPr>
          <p:cNvCxnSpPr>
            <a:cxnSpLocks/>
          </p:cNvCxnSpPr>
          <p:nvPr/>
        </p:nvCxnSpPr>
        <p:spPr>
          <a:xfrm>
            <a:off x="6199929" y="2802122"/>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193F030E-FB70-4465-93BC-6358801B721E}"/>
              </a:ext>
            </a:extLst>
          </p:cNvPr>
          <p:cNvCxnSpPr>
            <a:cxnSpLocks/>
          </p:cNvCxnSpPr>
          <p:nvPr/>
        </p:nvCxnSpPr>
        <p:spPr>
          <a:xfrm>
            <a:off x="7634477" y="2802122"/>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CF9E2CDB-549C-4F30-96DA-C99054B852F8}"/>
              </a:ext>
            </a:extLst>
          </p:cNvPr>
          <p:cNvCxnSpPr>
            <a:cxnSpLocks/>
          </p:cNvCxnSpPr>
          <p:nvPr/>
        </p:nvCxnSpPr>
        <p:spPr>
          <a:xfrm>
            <a:off x="1873094" y="2793839"/>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135469F3-FFDB-43EB-A004-DEBCB5548007}"/>
              </a:ext>
            </a:extLst>
          </p:cNvPr>
          <p:cNvCxnSpPr>
            <a:cxnSpLocks/>
          </p:cNvCxnSpPr>
          <p:nvPr/>
        </p:nvCxnSpPr>
        <p:spPr>
          <a:xfrm flipH="1">
            <a:off x="1873094" y="3111891"/>
            <a:ext cx="1441174" cy="0"/>
          </a:xfrm>
          <a:prstGeom prst="straightConnector1">
            <a:avLst/>
          </a:prstGeom>
          <a:ln w="2540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pic>
        <p:nvPicPr>
          <p:cNvPr id="24" name="図 23">
            <a:extLst>
              <a:ext uri="{FF2B5EF4-FFF2-40B4-BE49-F238E27FC236}">
                <a16:creationId xmlns:a16="http://schemas.microsoft.com/office/drawing/2014/main" id="{5CDA97B1-FB1F-4A99-B46E-1C2A63CAB620}"/>
              </a:ext>
            </a:extLst>
          </p:cNvPr>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2392602" y="2756782"/>
            <a:ext cx="395533" cy="245779"/>
          </a:xfrm>
          <a:prstGeom prst="rect">
            <a:avLst/>
          </a:prstGeom>
        </p:spPr>
      </p:pic>
      <p:pic>
        <p:nvPicPr>
          <p:cNvPr id="28" name="図 27">
            <a:extLst>
              <a:ext uri="{FF2B5EF4-FFF2-40B4-BE49-F238E27FC236}">
                <a16:creationId xmlns:a16="http://schemas.microsoft.com/office/drawing/2014/main" id="{0F4F328B-C0CB-4D5B-AA2E-60614242E824}"/>
              </a:ext>
            </a:extLst>
          </p:cNvPr>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8186911" y="5899402"/>
            <a:ext cx="114316" cy="219487"/>
          </a:xfrm>
          <a:prstGeom prst="rect">
            <a:avLst/>
          </a:prstGeom>
        </p:spPr>
      </p:pic>
      <p:pic>
        <p:nvPicPr>
          <p:cNvPr id="31" name="図 30">
            <a:extLst>
              <a:ext uri="{FF2B5EF4-FFF2-40B4-BE49-F238E27FC236}">
                <a16:creationId xmlns:a16="http://schemas.microsoft.com/office/drawing/2014/main" id="{2EC2F178-CBA2-4C0D-B85F-B81878220FE2}"/>
              </a:ext>
            </a:extLst>
          </p:cNvPr>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780409" y="2851891"/>
            <a:ext cx="593300" cy="344092"/>
          </a:xfrm>
          <a:prstGeom prst="rect">
            <a:avLst/>
          </a:prstGeom>
        </p:spPr>
      </p:pic>
      <p:cxnSp>
        <p:nvCxnSpPr>
          <p:cNvPr id="33" name="直線コネクタ 32">
            <a:extLst>
              <a:ext uri="{FF2B5EF4-FFF2-40B4-BE49-F238E27FC236}">
                <a16:creationId xmlns:a16="http://schemas.microsoft.com/office/drawing/2014/main" id="{8ECE9E82-A4BF-4080-B461-5C1B7B1746B5}"/>
              </a:ext>
            </a:extLst>
          </p:cNvPr>
          <p:cNvCxnSpPr>
            <a:cxnSpLocks/>
          </p:cNvCxnSpPr>
          <p:nvPr/>
        </p:nvCxnSpPr>
        <p:spPr>
          <a:xfrm flipV="1">
            <a:off x="1869781" y="5543251"/>
            <a:ext cx="1441175" cy="18263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39" name="図 38">
            <a:extLst>
              <a:ext uri="{FF2B5EF4-FFF2-40B4-BE49-F238E27FC236}">
                <a16:creationId xmlns:a16="http://schemas.microsoft.com/office/drawing/2014/main" id="{44988CDA-627E-4D38-BCFE-F5AF953546CC}"/>
              </a:ext>
            </a:extLst>
          </p:cNvPr>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1759466" y="6406412"/>
            <a:ext cx="220630" cy="275502"/>
          </a:xfrm>
          <a:prstGeom prst="rect">
            <a:avLst/>
          </a:prstGeom>
        </p:spPr>
      </p:pic>
      <mc:AlternateContent xmlns:mc="http://schemas.openxmlformats.org/markup-compatibility/2006">
        <mc:Choice xmlns:a14="http://schemas.microsoft.com/office/drawing/2010/main" Requires="a14">
          <p:sp>
            <p:nvSpPr>
              <p:cNvPr id="40" name="吹き出し: 角を丸めた四角形 39">
                <a:extLst>
                  <a:ext uri="{FF2B5EF4-FFF2-40B4-BE49-F238E27FC236}">
                    <a16:creationId xmlns:a16="http://schemas.microsoft.com/office/drawing/2014/main" id="{66366277-9CE3-4C52-BB73-175740DF8BCB}"/>
                  </a:ext>
                </a:extLst>
              </p:cNvPr>
              <p:cNvSpPr/>
              <p:nvPr/>
            </p:nvSpPr>
            <p:spPr>
              <a:xfrm>
                <a:off x="1509523" y="3559152"/>
                <a:ext cx="5236196" cy="1520831"/>
              </a:xfrm>
              <a:prstGeom prst="wedgeRoundRectCallout">
                <a:avLst>
                  <a:gd name="adj1" fmla="val -40731"/>
                  <a:gd name="adj2" fmla="val 85691"/>
                  <a:gd name="adj3" fmla="val 16667"/>
                </a:avLst>
              </a:prstGeom>
              <a:solidFill>
                <a:schemeClr val="bg1">
                  <a:alpha val="75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r>
                      <a:rPr kumimoji="1" lang="en-US" altLang="ja-JP" sz="2400" b="0" i="1" smtClean="0">
                        <a:solidFill>
                          <a:schemeClr val="tx1"/>
                        </a:solidFill>
                        <a:latin typeface="Cambria Math" panose="02040503050406030204" pitchFamily="18" charset="0"/>
                      </a:rPr>
                      <m:t>𝑓</m:t>
                    </m:r>
                    <m:d>
                      <m:dPr>
                        <m:ctrlPr>
                          <a:rPr kumimoji="1" lang="en-US" altLang="ja-JP" sz="2400" b="0" i="1" smtClean="0">
                            <a:solidFill>
                              <a:schemeClr val="tx1"/>
                            </a:solidFill>
                            <a:latin typeface="Cambria Math" panose="02040503050406030204" pitchFamily="18" charset="0"/>
                          </a:rPr>
                        </m:ctrlPr>
                      </m:dPr>
                      <m:e>
                        <m:sSub>
                          <m:sSubPr>
                            <m:ctrlPr>
                              <a:rPr kumimoji="1" lang="en-US" altLang="ja-JP" sz="2400" b="0" i="1" smtClean="0">
                                <a:solidFill>
                                  <a:schemeClr val="tx1"/>
                                </a:solidFill>
                                <a:latin typeface="Cambria Math" panose="02040503050406030204" pitchFamily="18" charset="0"/>
                              </a:rPr>
                            </m:ctrlPr>
                          </m:sSubPr>
                          <m:e>
                            <m:r>
                              <a:rPr kumimoji="1" lang="en-US" altLang="ja-JP" sz="2400" b="0" i="1" smtClean="0">
                                <a:solidFill>
                                  <a:schemeClr val="tx1"/>
                                </a:solidFill>
                                <a:latin typeface="Cambria Math" panose="02040503050406030204" pitchFamily="18" charset="0"/>
                              </a:rPr>
                              <m:t>𝑡</m:t>
                            </m:r>
                          </m:e>
                          <m:sub>
                            <m:r>
                              <a:rPr kumimoji="1" lang="en-US" altLang="ja-JP" sz="2400" b="0" i="1" smtClean="0">
                                <a:solidFill>
                                  <a:schemeClr val="tx1"/>
                                </a:solidFill>
                                <a:latin typeface="Cambria Math" panose="02040503050406030204" pitchFamily="18" charset="0"/>
                              </a:rPr>
                              <m:t>0</m:t>
                            </m:r>
                          </m:sub>
                        </m:sSub>
                      </m:e>
                    </m:d>
                    <m:r>
                      <a:rPr kumimoji="1" lang="en-US" altLang="ja-JP" sz="2400" b="0" i="1" smtClean="0">
                        <a:solidFill>
                          <a:schemeClr val="tx1"/>
                        </a:solidFill>
                        <a:latin typeface="Cambria Math" panose="02040503050406030204" pitchFamily="18" charset="0"/>
                      </a:rPr>
                      <m:t>=</m:t>
                    </m:r>
                    <m:sSub>
                      <m:sSubPr>
                        <m:ctrlPr>
                          <a:rPr kumimoji="1" lang="en-US" altLang="ja-JP" sz="2400" b="0" i="1" smtClean="0">
                            <a:solidFill>
                              <a:schemeClr val="tx1"/>
                            </a:solidFill>
                            <a:latin typeface="Cambria Math" panose="02040503050406030204" pitchFamily="18" charset="0"/>
                          </a:rPr>
                        </m:ctrlPr>
                      </m:sSubPr>
                      <m:e>
                        <m:r>
                          <a:rPr kumimoji="1" lang="en-US" altLang="ja-JP" sz="2400" b="0" i="1" smtClean="0">
                            <a:solidFill>
                              <a:schemeClr val="tx1"/>
                            </a:solidFill>
                            <a:latin typeface="Cambria Math" panose="02040503050406030204" pitchFamily="18" charset="0"/>
                          </a:rPr>
                          <m:t>𝑓</m:t>
                        </m:r>
                      </m:e>
                      <m:sub>
                        <m:r>
                          <a:rPr kumimoji="1" lang="en-US" altLang="ja-JP" sz="2400" b="0" i="1" smtClean="0">
                            <a:solidFill>
                              <a:schemeClr val="tx1"/>
                            </a:solidFill>
                            <a:latin typeface="Cambria Math" panose="02040503050406030204" pitchFamily="18" charset="0"/>
                          </a:rPr>
                          <m:t>0</m:t>
                        </m:r>
                      </m:sub>
                    </m:sSub>
                    <m:r>
                      <a:rPr kumimoji="1" lang="en-US" altLang="ja-JP" sz="2400" b="0" i="1" smtClean="0">
                        <a:solidFill>
                          <a:schemeClr val="tx1"/>
                        </a:solidFill>
                        <a:latin typeface="Cambria Math" panose="02040503050406030204" pitchFamily="18" charset="0"/>
                      </a:rPr>
                      <m:t> </m:t>
                    </m:r>
                  </m:oMath>
                </a14:m>
                <a:r>
                  <a:rPr kumimoji="1" lang="ja-JP" altLang="en-US" sz="2400" dirty="0">
                    <a:solidFill>
                      <a:schemeClr val="tx1"/>
                    </a:solidFill>
                  </a:rPr>
                  <a:t>は与えられる（初期値）</a:t>
                </a:r>
                <a:endParaRPr kumimoji="1" lang="en-US" altLang="ja-JP" sz="2400" dirty="0">
                  <a:solidFill>
                    <a:schemeClr val="tx1"/>
                  </a:solidFill>
                </a:endParaRPr>
              </a:p>
              <a:p>
                <a14:m>
                  <m:oMath xmlns:m="http://schemas.openxmlformats.org/officeDocument/2006/math">
                    <m:r>
                      <a:rPr lang="en-US" altLang="ja-JP" sz="2400" b="0" i="1" smtClean="0">
                        <a:solidFill>
                          <a:schemeClr val="tx1"/>
                        </a:solidFill>
                        <a:latin typeface="Cambria Math" panose="02040503050406030204" pitchFamily="18" charset="0"/>
                      </a:rPr>
                      <m:t>𝐺</m:t>
                    </m:r>
                    <m:d>
                      <m:dPr>
                        <m:ctrlPr>
                          <a:rPr lang="en-US" altLang="ja-JP" sz="2400" b="0" i="1" smtClean="0">
                            <a:solidFill>
                              <a:schemeClr val="tx1"/>
                            </a:solidFill>
                            <a:latin typeface="Cambria Math" panose="02040503050406030204" pitchFamily="18" charset="0"/>
                          </a:rPr>
                        </m:ctrlPr>
                      </m:dPr>
                      <m:e>
                        <m:sSub>
                          <m:sSubPr>
                            <m:ctrlPr>
                              <a:rPr lang="en-US" altLang="ja-JP" sz="2400" b="0" i="1" smtClean="0">
                                <a:solidFill>
                                  <a:schemeClr val="tx1"/>
                                </a:solidFill>
                                <a:latin typeface="Cambria Math" panose="02040503050406030204" pitchFamily="18" charset="0"/>
                              </a:rPr>
                            </m:ctrlPr>
                          </m:sSubPr>
                          <m:e>
                            <m:r>
                              <a:rPr lang="en-US" altLang="ja-JP" sz="2400" b="0" i="1" smtClean="0">
                                <a:solidFill>
                                  <a:schemeClr val="tx1"/>
                                </a:solidFill>
                                <a:latin typeface="Cambria Math" panose="02040503050406030204" pitchFamily="18" charset="0"/>
                              </a:rPr>
                              <m:t>𝑡</m:t>
                            </m:r>
                          </m:e>
                          <m:sub>
                            <m:r>
                              <a:rPr lang="en-US" altLang="ja-JP" sz="2400" b="0" i="1" smtClean="0">
                                <a:solidFill>
                                  <a:schemeClr val="tx1"/>
                                </a:solidFill>
                                <a:latin typeface="Cambria Math" panose="02040503050406030204" pitchFamily="18" charset="0"/>
                              </a:rPr>
                              <m:t>0</m:t>
                            </m:r>
                          </m:sub>
                        </m:sSub>
                        <m:r>
                          <a:rPr lang="en-US" altLang="ja-JP" sz="2400" b="0" i="1" smtClean="0">
                            <a:solidFill>
                              <a:schemeClr val="tx1"/>
                            </a:solidFill>
                            <a:latin typeface="Cambria Math" panose="02040503050406030204" pitchFamily="18" charset="0"/>
                          </a:rPr>
                          <m:t>,</m:t>
                        </m:r>
                        <m:sSub>
                          <m:sSubPr>
                            <m:ctrlPr>
                              <a:rPr lang="en-US" altLang="ja-JP" sz="2400" b="0" i="1" smtClean="0">
                                <a:solidFill>
                                  <a:schemeClr val="tx1"/>
                                </a:solidFill>
                                <a:latin typeface="Cambria Math" panose="02040503050406030204" pitchFamily="18" charset="0"/>
                              </a:rPr>
                            </m:ctrlPr>
                          </m:sSubPr>
                          <m:e>
                            <m:r>
                              <a:rPr lang="en-US" altLang="ja-JP" sz="2400" b="0" i="1" smtClean="0">
                                <a:solidFill>
                                  <a:schemeClr val="tx1"/>
                                </a:solidFill>
                                <a:latin typeface="Cambria Math" panose="02040503050406030204" pitchFamily="18" charset="0"/>
                              </a:rPr>
                              <m:t>𝑓</m:t>
                            </m:r>
                          </m:e>
                          <m:sub>
                            <m:r>
                              <a:rPr lang="en-US" altLang="ja-JP" sz="2400" b="0" i="1" smtClean="0">
                                <a:solidFill>
                                  <a:schemeClr val="tx1"/>
                                </a:solidFill>
                                <a:latin typeface="Cambria Math" panose="02040503050406030204" pitchFamily="18" charset="0"/>
                              </a:rPr>
                              <m:t>0</m:t>
                            </m:r>
                          </m:sub>
                        </m:sSub>
                      </m:e>
                    </m:d>
                    <m:r>
                      <a:rPr lang="en-US" altLang="ja-JP" sz="2400" b="0" i="1" smtClean="0">
                        <a:solidFill>
                          <a:schemeClr val="tx1"/>
                        </a:solidFill>
                        <a:latin typeface="Cambria Math" panose="02040503050406030204" pitchFamily="18" charset="0"/>
                      </a:rPr>
                      <m:t> </m:t>
                    </m:r>
                    <m:r>
                      <a:rPr lang="ja-JP" altLang="en-US" sz="2400" i="1">
                        <a:solidFill>
                          <a:schemeClr val="tx1"/>
                        </a:solidFill>
                        <a:latin typeface="Cambria Math" panose="02040503050406030204" pitchFamily="18" charset="0"/>
                      </a:rPr>
                      <m:t>から</m:t>
                    </m:r>
                  </m:oMath>
                </a14:m>
                <a:r>
                  <a:rPr lang="ja-JP" altLang="en-US" sz="2400" dirty="0">
                    <a:solidFill>
                      <a:schemeClr val="tx1"/>
                    </a:solidFill>
                  </a:rPr>
                  <a:t>微分（傾き）も導ける</a:t>
                </a:r>
                <a:endParaRPr lang="en-US" altLang="ja-JP" sz="2400" dirty="0">
                  <a:solidFill>
                    <a:schemeClr val="tx1"/>
                  </a:solidFill>
                </a:endParaRPr>
              </a:p>
              <a:p>
                <a:r>
                  <a:rPr lang="ja-JP" altLang="en-US" sz="2400" dirty="0">
                    <a:solidFill>
                      <a:schemeClr val="tx1"/>
                    </a:solidFill>
                  </a:rPr>
                  <a:t>→これを</a:t>
                </a:r>
                <a14:m>
                  <m:oMath xmlns:m="http://schemas.openxmlformats.org/officeDocument/2006/math">
                    <m:r>
                      <a:rPr lang="en-US" altLang="ja-JP" sz="2400" b="0" i="0" smtClean="0">
                        <a:solidFill>
                          <a:schemeClr val="tx1"/>
                        </a:solidFill>
                        <a:latin typeface="Cambria Math" panose="02040503050406030204" pitchFamily="18" charset="0"/>
                      </a:rPr>
                      <m:t> </m:t>
                    </m:r>
                    <m:sSubSup>
                      <m:sSubSupPr>
                        <m:ctrlPr>
                          <a:rPr lang="en-US" altLang="ja-JP" sz="2400" b="0" i="1" smtClean="0">
                            <a:solidFill>
                              <a:schemeClr val="tx1"/>
                            </a:solidFill>
                            <a:latin typeface="Cambria Math" panose="02040503050406030204" pitchFamily="18" charset="0"/>
                          </a:rPr>
                        </m:ctrlPr>
                      </m:sSubSupPr>
                      <m:e>
                        <m:r>
                          <a:rPr lang="en-US" altLang="ja-JP" sz="2400" b="0" i="1" smtClean="0">
                            <a:solidFill>
                              <a:schemeClr val="tx1"/>
                            </a:solidFill>
                            <a:latin typeface="Cambria Math" panose="02040503050406030204" pitchFamily="18" charset="0"/>
                          </a:rPr>
                          <m:t>𝑓</m:t>
                        </m:r>
                      </m:e>
                      <m:sub>
                        <m:r>
                          <a:rPr lang="en-US" altLang="ja-JP" sz="2400" b="0" i="1" smtClean="0">
                            <a:solidFill>
                              <a:schemeClr val="tx1"/>
                            </a:solidFill>
                            <a:latin typeface="Cambria Math" panose="02040503050406030204" pitchFamily="18" charset="0"/>
                          </a:rPr>
                          <m:t>0</m:t>
                        </m:r>
                      </m:sub>
                      <m:sup>
                        <m:r>
                          <a:rPr lang="en-US" altLang="ja-JP" sz="2400" b="0" i="1" smtClean="0">
                            <a:solidFill>
                              <a:schemeClr val="tx1"/>
                            </a:solidFill>
                            <a:latin typeface="Cambria Math" panose="02040503050406030204" pitchFamily="18" charset="0"/>
                          </a:rPr>
                          <m:t>′</m:t>
                        </m:r>
                      </m:sup>
                    </m:sSubSup>
                    <m:r>
                      <a:rPr lang="ja-JP" altLang="en-US" sz="2400" i="1">
                        <a:solidFill>
                          <a:schemeClr val="tx1"/>
                        </a:solidFill>
                        <a:latin typeface="Cambria Math" panose="02040503050406030204" pitchFamily="18" charset="0"/>
                      </a:rPr>
                      <m:t>と</m:t>
                    </m:r>
                  </m:oMath>
                </a14:m>
                <a:r>
                  <a:rPr kumimoji="1" lang="ja-JP" altLang="en-US" sz="2400" dirty="0">
                    <a:solidFill>
                      <a:schemeClr val="tx1"/>
                    </a:solidFill>
                  </a:rPr>
                  <a:t>する</a:t>
                </a:r>
                <a:endParaRPr kumimoji="1" lang="en-US" altLang="ja-JP" sz="2400" dirty="0">
                  <a:solidFill>
                    <a:schemeClr val="tx1"/>
                  </a:solidFill>
                </a:endParaRPr>
              </a:p>
            </p:txBody>
          </p:sp>
        </mc:Choice>
        <mc:Fallback>
          <p:sp>
            <p:nvSpPr>
              <p:cNvPr id="40" name="吹き出し: 角を丸めた四角形 39">
                <a:extLst>
                  <a:ext uri="{FF2B5EF4-FFF2-40B4-BE49-F238E27FC236}">
                    <a16:creationId xmlns:a16="http://schemas.microsoft.com/office/drawing/2014/main" id="{66366277-9CE3-4C52-BB73-175740DF8BCB}"/>
                  </a:ext>
                </a:extLst>
              </p:cNvPr>
              <p:cNvSpPr>
                <a:spLocks noRot="1" noChangeAspect="1" noMove="1" noResize="1" noEditPoints="1" noAdjustHandles="1" noChangeArrowheads="1" noChangeShapeType="1" noTextEdit="1"/>
              </p:cNvSpPr>
              <p:nvPr/>
            </p:nvSpPr>
            <p:spPr>
              <a:xfrm>
                <a:off x="1509523" y="3559152"/>
                <a:ext cx="5236196" cy="1520831"/>
              </a:xfrm>
              <a:prstGeom prst="wedgeRoundRectCallout">
                <a:avLst>
                  <a:gd name="adj1" fmla="val -40731"/>
                  <a:gd name="adj2" fmla="val 85691"/>
                  <a:gd name="adj3" fmla="val 16667"/>
                </a:avLst>
              </a:prstGeom>
              <a:blipFill>
                <a:blip r:embed="rId15"/>
                <a:stretch>
                  <a:fillRect l="-232"/>
                </a:stretch>
              </a:blipFill>
              <a:ln w="25400"/>
            </p:spPr>
            <p:txBody>
              <a:bodyPr/>
              <a:lstStyle/>
              <a:p>
                <a:r>
                  <a:rPr lang="ja-JP" altLang="en-US">
                    <a:noFill/>
                  </a:rPr>
                  <a:t> </a:t>
                </a:r>
              </a:p>
            </p:txBody>
          </p:sp>
        </mc:Fallback>
      </mc:AlternateContent>
      <p:pic>
        <p:nvPicPr>
          <p:cNvPr id="8" name="図 7">
            <a:extLst>
              <a:ext uri="{FF2B5EF4-FFF2-40B4-BE49-F238E27FC236}">
                <a16:creationId xmlns:a16="http://schemas.microsoft.com/office/drawing/2014/main" id="{DBBDBA94-9F44-4856-A0F7-BDA159C661CF}"/>
              </a:ext>
            </a:extLst>
          </p:cNvPr>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a:off x="594412" y="1528744"/>
            <a:ext cx="2308039" cy="780778"/>
          </a:xfrm>
          <a:prstGeom prst="rect">
            <a:avLst/>
          </a:prstGeom>
        </p:spPr>
      </p:pic>
      <p:pic>
        <p:nvPicPr>
          <p:cNvPr id="50" name="図 49">
            <a:extLst>
              <a:ext uri="{FF2B5EF4-FFF2-40B4-BE49-F238E27FC236}">
                <a16:creationId xmlns:a16="http://schemas.microsoft.com/office/drawing/2014/main" id="{85CF955C-90FE-41F2-BE79-CB06FC1A3E05}"/>
              </a:ext>
            </a:extLst>
          </p:cNvPr>
          <p:cNvPicPr>
            <a:picLocks noChangeAspect="1"/>
          </p:cNvPicPr>
          <p:nvPr>
            <p:custDataLst>
              <p:tags r:id="rId6"/>
            </p:custDataLst>
          </p:nvPr>
        </p:nvPicPr>
        <p:blipFill>
          <a:blip r:embed="rId17" cstate="print">
            <a:extLst>
              <a:ext uri="{28A0092B-C50C-407E-A947-70E740481C1C}">
                <a14:useLocalDpi xmlns:a14="http://schemas.microsoft.com/office/drawing/2010/main" val="0"/>
              </a:ext>
            </a:extLst>
          </a:blip>
          <a:stretch>
            <a:fillRect/>
          </a:stretch>
        </p:blipFill>
        <p:spPr>
          <a:xfrm>
            <a:off x="3207500" y="6414084"/>
            <a:ext cx="206912" cy="272073"/>
          </a:xfrm>
          <a:prstGeom prst="rect">
            <a:avLst/>
          </a:prstGeom>
        </p:spPr>
      </p:pic>
      <p:cxnSp>
        <p:nvCxnSpPr>
          <p:cNvPr id="25" name="直線矢印コネクタ 24">
            <a:extLst>
              <a:ext uri="{FF2B5EF4-FFF2-40B4-BE49-F238E27FC236}">
                <a16:creationId xmlns:a16="http://schemas.microsoft.com/office/drawing/2014/main" id="{63C6234D-DD19-42C5-9018-653D59877D28}"/>
              </a:ext>
            </a:extLst>
          </p:cNvPr>
          <p:cNvCxnSpPr>
            <a:cxnSpLocks/>
          </p:cNvCxnSpPr>
          <p:nvPr/>
        </p:nvCxnSpPr>
        <p:spPr>
          <a:xfrm flipV="1">
            <a:off x="1878737" y="5725884"/>
            <a:ext cx="0" cy="543487"/>
          </a:xfrm>
          <a:prstGeom prst="straightConnector1">
            <a:avLst/>
          </a:prstGeom>
          <a:ln w="38100">
            <a:solidFill>
              <a:srgbClr val="0000FF"/>
            </a:solidFill>
            <a:tailEnd type="arrow" w="lg" len="lg"/>
          </a:ln>
        </p:spPr>
        <p:style>
          <a:lnRef idx="1">
            <a:schemeClr val="accent1"/>
          </a:lnRef>
          <a:fillRef idx="0">
            <a:schemeClr val="accent1"/>
          </a:fillRef>
          <a:effectRef idx="0">
            <a:schemeClr val="accent1"/>
          </a:effectRef>
          <a:fontRef idx="minor">
            <a:schemeClr val="tx1"/>
          </a:fontRef>
        </p:style>
      </p:cxnSp>
      <p:pic>
        <p:nvPicPr>
          <p:cNvPr id="26" name="図 25">
            <a:extLst>
              <a:ext uri="{FF2B5EF4-FFF2-40B4-BE49-F238E27FC236}">
                <a16:creationId xmlns:a16="http://schemas.microsoft.com/office/drawing/2014/main" id="{B8049A16-4421-4A99-A343-F28F60ECFC54}"/>
              </a:ext>
            </a:extLst>
          </p:cNvPr>
          <p:cNvPicPr>
            <a:picLocks noChangeAspect="1"/>
          </p:cNvPicPr>
          <p:nvPr>
            <p:custDataLst>
              <p:tags r:id="rId7"/>
            </p:custDataLst>
          </p:nvPr>
        </p:nvPicPr>
        <p:blipFill>
          <a:blip r:embed="rId18" cstate="print">
            <a:extLst>
              <a:ext uri="{28A0092B-C50C-407E-A947-70E740481C1C}">
                <a14:useLocalDpi xmlns:a14="http://schemas.microsoft.com/office/drawing/2010/main" val="0"/>
              </a:ext>
            </a:extLst>
          </a:blip>
          <a:stretch>
            <a:fillRect/>
          </a:stretch>
        </p:blipFill>
        <p:spPr>
          <a:xfrm>
            <a:off x="1978882" y="5817750"/>
            <a:ext cx="284647" cy="344092"/>
          </a:xfrm>
          <a:prstGeom prst="rect">
            <a:avLst/>
          </a:prstGeom>
        </p:spPr>
      </p:pic>
      <p:sp>
        <p:nvSpPr>
          <p:cNvPr id="5" name="楕円 4">
            <a:extLst>
              <a:ext uri="{FF2B5EF4-FFF2-40B4-BE49-F238E27FC236}">
                <a16:creationId xmlns:a16="http://schemas.microsoft.com/office/drawing/2014/main" id="{3238D15A-017D-482A-94A6-A758E1AD981B}"/>
              </a:ext>
            </a:extLst>
          </p:cNvPr>
          <p:cNvSpPr/>
          <p:nvPr/>
        </p:nvSpPr>
        <p:spPr>
          <a:xfrm>
            <a:off x="1684423" y="5543251"/>
            <a:ext cx="377341" cy="35613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1153260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6955750" cy="769441"/>
            </a:xfrm>
            <a:prstGeom prst="rect">
              <a:avLst/>
            </a:prstGeom>
            <a:noFill/>
          </p:spPr>
          <p:txBody>
            <a:bodyPr wrap="none" rtlCol="0">
              <a:spAutoFit/>
            </a:bodyPr>
            <a:lstStyle/>
            <a:p>
              <a:r>
                <a:rPr lang="ja-JP" altLang="en-US" sz="4400" dirty="0"/>
                <a:t>計算機で微分方程式を解く</a:t>
              </a:r>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
        <p:nvSpPr>
          <p:cNvPr id="2" name="フリーフォーム: 図形 1">
            <a:extLst>
              <a:ext uri="{FF2B5EF4-FFF2-40B4-BE49-F238E27FC236}">
                <a16:creationId xmlns:a16="http://schemas.microsoft.com/office/drawing/2014/main" id="{EA10B288-D56B-410C-86AC-DF6DA15B9832}"/>
              </a:ext>
            </a:extLst>
          </p:cNvPr>
          <p:cNvSpPr/>
          <p:nvPr/>
        </p:nvSpPr>
        <p:spPr>
          <a:xfrm>
            <a:off x="620763" y="3449821"/>
            <a:ext cx="7881731" cy="2385392"/>
          </a:xfrm>
          <a:custGeom>
            <a:avLst/>
            <a:gdLst>
              <a:gd name="connsiteX0" fmla="*/ 0 w 7881731"/>
              <a:gd name="connsiteY0" fmla="*/ 2385392 h 2385392"/>
              <a:gd name="connsiteX1" fmla="*/ 2504661 w 7881731"/>
              <a:gd name="connsiteY1" fmla="*/ 2057400 h 2385392"/>
              <a:gd name="connsiteX2" fmla="*/ 5705061 w 7881731"/>
              <a:gd name="connsiteY2" fmla="*/ 1053548 h 2385392"/>
              <a:gd name="connsiteX3" fmla="*/ 7881731 w 7881731"/>
              <a:gd name="connsiteY3" fmla="*/ 0 h 2385392"/>
            </a:gdLst>
            <a:ahLst/>
            <a:cxnLst>
              <a:cxn ang="0">
                <a:pos x="connsiteX0" y="connsiteY0"/>
              </a:cxn>
              <a:cxn ang="0">
                <a:pos x="connsiteX1" y="connsiteY1"/>
              </a:cxn>
              <a:cxn ang="0">
                <a:pos x="connsiteX2" y="connsiteY2"/>
              </a:cxn>
              <a:cxn ang="0">
                <a:pos x="connsiteX3" y="connsiteY3"/>
              </a:cxn>
            </a:cxnLst>
            <a:rect l="l" t="t" r="r" b="b"/>
            <a:pathLst>
              <a:path w="7881731" h="2385392">
                <a:moveTo>
                  <a:pt x="0" y="2385392"/>
                </a:moveTo>
                <a:cubicBezTo>
                  <a:pt x="776909" y="2332383"/>
                  <a:pt x="1553818" y="2279374"/>
                  <a:pt x="2504661" y="2057400"/>
                </a:cubicBezTo>
                <a:cubicBezTo>
                  <a:pt x="3455504" y="1835426"/>
                  <a:pt x="4808883" y="1396448"/>
                  <a:pt x="5705061" y="1053548"/>
                </a:cubicBezTo>
                <a:cubicBezTo>
                  <a:pt x="6601239" y="710648"/>
                  <a:pt x="7241485" y="355324"/>
                  <a:pt x="7881731" y="0"/>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矢印コネクタ 3">
            <a:extLst>
              <a:ext uri="{FF2B5EF4-FFF2-40B4-BE49-F238E27FC236}">
                <a16:creationId xmlns:a16="http://schemas.microsoft.com/office/drawing/2014/main" id="{22C89468-3074-4E0F-B68F-C930DB00C668}"/>
              </a:ext>
            </a:extLst>
          </p:cNvPr>
          <p:cNvCxnSpPr/>
          <p:nvPr/>
        </p:nvCxnSpPr>
        <p:spPr>
          <a:xfrm flipV="1">
            <a:off x="620763" y="2704387"/>
            <a:ext cx="0" cy="3578086"/>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7A5A4BD9-82EC-4164-B222-38CC745E2BA4}"/>
              </a:ext>
            </a:extLst>
          </p:cNvPr>
          <p:cNvCxnSpPr>
            <a:cxnSpLocks/>
          </p:cNvCxnSpPr>
          <p:nvPr/>
        </p:nvCxnSpPr>
        <p:spPr>
          <a:xfrm>
            <a:off x="620763" y="6282473"/>
            <a:ext cx="7902473" cy="0"/>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9DD5072C-97F2-485F-8226-FD6CCA6B3F97}"/>
              </a:ext>
            </a:extLst>
          </p:cNvPr>
          <p:cNvCxnSpPr>
            <a:cxnSpLocks/>
          </p:cNvCxnSpPr>
          <p:nvPr/>
        </p:nvCxnSpPr>
        <p:spPr>
          <a:xfrm>
            <a:off x="3314268" y="2793839"/>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D47D91E8-21DD-4ECA-8126-8F0CA0C7EAE5}"/>
              </a:ext>
            </a:extLst>
          </p:cNvPr>
          <p:cNvCxnSpPr>
            <a:cxnSpLocks/>
          </p:cNvCxnSpPr>
          <p:nvPr/>
        </p:nvCxnSpPr>
        <p:spPr>
          <a:xfrm>
            <a:off x="4755442" y="2802122"/>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329A1F31-FCF9-4ADB-B2ED-95307C552858}"/>
              </a:ext>
            </a:extLst>
          </p:cNvPr>
          <p:cNvCxnSpPr>
            <a:cxnSpLocks/>
          </p:cNvCxnSpPr>
          <p:nvPr/>
        </p:nvCxnSpPr>
        <p:spPr>
          <a:xfrm>
            <a:off x="6199929" y="2802122"/>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193F030E-FB70-4465-93BC-6358801B721E}"/>
              </a:ext>
            </a:extLst>
          </p:cNvPr>
          <p:cNvCxnSpPr>
            <a:cxnSpLocks/>
          </p:cNvCxnSpPr>
          <p:nvPr/>
        </p:nvCxnSpPr>
        <p:spPr>
          <a:xfrm>
            <a:off x="7634477" y="2802122"/>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CF9E2CDB-549C-4F30-96DA-C99054B852F8}"/>
              </a:ext>
            </a:extLst>
          </p:cNvPr>
          <p:cNvCxnSpPr>
            <a:cxnSpLocks/>
          </p:cNvCxnSpPr>
          <p:nvPr/>
        </p:nvCxnSpPr>
        <p:spPr>
          <a:xfrm>
            <a:off x="1873094" y="2793839"/>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135469F3-FFDB-43EB-A004-DEBCB5548007}"/>
              </a:ext>
            </a:extLst>
          </p:cNvPr>
          <p:cNvCxnSpPr>
            <a:cxnSpLocks/>
          </p:cNvCxnSpPr>
          <p:nvPr/>
        </p:nvCxnSpPr>
        <p:spPr>
          <a:xfrm flipH="1">
            <a:off x="1873094" y="3111891"/>
            <a:ext cx="1441174" cy="0"/>
          </a:xfrm>
          <a:prstGeom prst="straightConnector1">
            <a:avLst/>
          </a:prstGeom>
          <a:ln w="2540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pic>
        <p:nvPicPr>
          <p:cNvPr id="24" name="図 23">
            <a:extLst>
              <a:ext uri="{FF2B5EF4-FFF2-40B4-BE49-F238E27FC236}">
                <a16:creationId xmlns:a16="http://schemas.microsoft.com/office/drawing/2014/main" id="{5CDA97B1-FB1F-4A99-B46E-1C2A63CAB620}"/>
              </a:ext>
            </a:extLst>
          </p:cNvPr>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2392602" y="2756782"/>
            <a:ext cx="395533" cy="245779"/>
          </a:xfrm>
          <a:prstGeom prst="rect">
            <a:avLst/>
          </a:prstGeom>
        </p:spPr>
      </p:pic>
      <p:pic>
        <p:nvPicPr>
          <p:cNvPr id="28" name="図 27">
            <a:extLst>
              <a:ext uri="{FF2B5EF4-FFF2-40B4-BE49-F238E27FC236}">
                <a16:creationId xmlns:a16="http://schemas.microsoft.com/office/drawing/2014/main" id="{0F4F328B-C0CB-4D5B-AA2E-60614242E824}"/>
              </a:ext>
            </a:extLst>
          </p:cNvPr>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8186911" y="5899402"/>
            <a:ext cx="114316" cy="219487"/>
          </a:xfrm>
          <a:prstGeom prst="rect">
            <a:avLst/>
          </a:prstGeom>
        </p:spPr>
      </p:pic>
      <p:pic>
        <p:nvPicPr>
          <p:cNvPr id="31" name="図 30">
            <a:extLst>
              <a:ext uri="{FF2B5EF4-FFF2-40B4-BE49-F238E27FC236}">
                <a16:creationId xmlns:a16="http://schemas.microsoft.com/office/drawing/2014/main" id="{2EC2F178-CBA2-4C0D-B85F-B81878220FE2}"/>
              </a:ext>
            </a:extLst>
          </p:cNvPr>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780409" y="2851891"/>
            <a:ext cx="593300" cy="344092"/>
          </a:xfrm>
          <a:prstGeom prst="rect">
            <a:avLst/>
          </a:prstGeom>
        </p:spPr>
      </p:pic>
      <p:cxnSp>
        <p:nvCxnSpPr>
          <p:cNvPr id="33" name="直線コネクタ 32">
            <a:extLst>
              <a:ext uri="{FF2B5EF4-FFF2-40B4-BE49-F238E27FC236}">
                <a16:creationId xmlns:a16="http://schemas.microsoft.com/office/drawing/2014/main" id="{8ECE9E82-A4BF-4080-B461-5C1B7B1746B5}"/>
              </a:ext>
            </a:extLst>
          </p:cNvPr>
          <p:cNvCxnSpPr>
            <a:cxnSpLocks/>
          </p:cNvCxnSpPr>
          <p:nvPr/>
        </p:nvCxnSpPr>
        <p:spPr>
          <a:xfrm flipV="1">
            <a:off x="1869781" y="5543251"/>
            <a:ext cx="1441175" cy="18263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39" name="図 38">
            <a:extLst>
              <a:ext uri="{FF2B5EF4-FFF2-40B4-BE49-F238E27FC236}">
                <a16:creationId xmlns:a16="http://schemas.microsoft.com/office/drawing/2014/main" id="{44988CDA-627E-4D38-BCFE-F5AF953546CC}"/>
              </a:ext>
            </a:extLst>
          </p:cNvPr>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1759466" y="6406412"/>
            <a:ext cx="220630" cy="275502"/>
          </a:xfrm>
          <a:prstGeom prst="rect">
            <a:avLst/>
          </a:prstGeom>
        </p:spPr>
      </p:pic>
      <mc:AlternateContent xmlns:mc="http://schemas.openxmlformats.org/markup-compatibility/2006" xmlns:a14="http://schemas.microsoft.com/office/drawing/2010/main">
        <mc:Choice Requires="a14">
          <p:sp>
            <p:nvSpPr>
              <p:cNvPr id="40" name="吹き出し: 角を丸めた四角形 39">
                <a:extLst>
                  <a:ext uri="{FF2B5EF4-FFF2-40B4-BE49-F238E27FC236}">
                    <a16:creationId xmlns:a16="http://schemas.microsoft.com/office/drawing/2014/main" id="{66366277-9CE3-4C52-BB73-175740DF8BCB}"/>
                  </a:ext>
                </a:extLst>
              </p:cNvPr>
              <p:cNvSpPr/>
              <p:nvPr/>
            </p:nvSpPr>
            <p:spPr>
              <a:xfrm>
                <a:off x="2572997" y="3767874"/>
                <a:ext cx="5061479" cy="1082394"/>
              </a:xfrm>
              <a:prstGeom prst="wedgeRoundRectCallout">
                <a:avLst>
                  <a:gd name="adj1" fmla="val -39588"/>
                  <a:gd name="adj2" fmla="val 100744"/>
                  <a:gd name="adj3" fmla="val 16667"/>
                </a:avLst>
              </a:prstGeom>
              <a:solidFill>
                <a:schemeClr val="bg1">
                  <a:alpha val="75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sSub>
                      <m:sSubPr>
                        <m:ctrlPr>
                          <a:rPr kumimoji="1" lang="en-US" altLang="ja-JP" sz="2400" b="0" i="1" smtClean="0">
                            <a:solidFill>
                              <a:schemeClr val="tx1"/>
                            </a:solidFill>
                            <a:latin typeface="Cambria Math" panose="02040503050406030204" pitchFamily="18" charset="0"/>
                          </a:rPr>
                        </m:ctrlPr>
                      </m:sSubPr>
                      <m:e>
                        <m:r>
                          <a:rPr kumimoji="1" lang="en-US" altLang="ja-JP" sz="2400" b="0" i="1" smtClean="0">
                            <a:solidFill>
                              <a:schemeClr val="tx1"/>
                            </a:solidFill>
                            <a:latin typeface="Cambria Math" panose="02040503050406030204" pitchFamily="18" charset="0"/>
                          </a:rPr>
                          <m:t>𝑓</m:t>
                        </m:r>
                      </m:e>
                      <m:sub>
                        <m:r>
                          <a:rPr kumimoji="1" lang="en-US" altLang="ja-JP" sz="2400" b="0" i="1" smtClean="0">
                            <a:solidFill>
                              <a:schemeClr val="tx1"/>
                            </a:solidFill>
                            <a:latin typeface="Cambria Math" panose="02040503050406030204" pitchFamily="18" charset="0"/>
                          </a:rPr>
                          <m:t>0</m:t>
                        </m:r>
                      </m:sub>
                    </m:sSub>
                    <m:r>
                      <a:rPr kumimoji="1" lang="en-US" altLang="ja-JP" sz="2400" b="0" i="1" smtClean="0">
                        <a:solidFill>
                          <a:schemeClr val="tx1"/>
                        </a:solidFill>
                        <a:latin typeface="Cambria Math" panose="02040503050406030204" pitchFamily="18" charset="0"/>
                      </a:rPr>
                      <m:t> </m:t>
                    </m:r>
                  </m:oMath>
                </a14:m>
                <a:r>
                  <a:rPr kumimoji="1" lang="ja-JP" altLang="en-US" sz="2400" dirty="0">
                    <a:solidFill>
                      <a:schemeClr val="tx1"/>
                    </a:solidFill>
                  </a:rPr>
                  <a:t>と</a:t>
                </a:r>
                <a14:m>
                  <m:oMath xmlns:m="http://schemas.openxmlformats.org/officeDocument/2006/math">
                    <m:r>
                      <a:rPr kumimoji="1" lang="en-US" altLang="ja-JP" sz="2400" b="0" i="0" dirty="0" smtClean="0">
                        <a:solidFill>
                          <a:schemeClr val="tx1"/>
                        </a:solidFill>
                        <a:latin typeface="Cambria Math" panose="02040503050406030204" pitchFamily="18" charset="0"/>
                      </a:rPr>
                      <m:t> </m:t>
                    </m:r>
                    <m:sSubSup>
                      <m:sSubSupPr>
                        <m:ctrlPr>
                          <a:rPr kumimoji="1" lang="en-US" altLang="ja-JP" sz="2400" b="0" i="1" dirty="0" smtClean="0">
                            <a:solidFill>
                              <a:schemeClr val="tx1"/>
                            </a:solidFill>
                            <a:latin typeface="Cambria Math" panose="02040503050406030204" pitchFamily="18" charset="0"/>
                          </a:rPr>
                        </m:ctrlPr>
                      </m:sSubSupPr>
                      <m:e>
                        <m:r>
                          <a:rPr kumimoji="1" lang="en-US" altLang="ja-JP" sz="2400" b="0" i="1" dirty="0" smtClean="0">
                            <a:solidFill>
                              <a:schemeClr val="tx1"/>
                            </a:solidFill>
                            <a:latin typeface="Cambria Math" panose="02040503050406030204" pitchFamily="18" charset="0"/>
                          </a:rPr>
                          <m:t>𝑓</m:t>
                        </m:r>
                      </m:e>
                      <m:sub>
                        <m:r>
                          <a:rPr kumimoji="1" lang="en-US" altLang="ja-JP" sz="2400" b="0" i="1" dirty="0" smtClean="0">
                            <a:solidFill>
                              <a:schemeClr val="tx1"/>
                            </a:solidFill>
                            <a:latin typeface="Cambria Math" panose="02040503050406030204" pitchFamily="18" charset="0"/>
                          </a:rPr>
                          <m:t>0</m:t>
                        </m:r>
                      </m:sub>
                      <m:sup>
                        <m:r>
                          <a:rPr kumimoji="1" lang="en-US" altLang="ja-JP" sz="2400" b="0" i="1" dirty="0" smtClean="0">
                            <a:solidFill>
                              <a:schemeClr val="tx1"/>
                            </a:solidFill>
                            <a:latin typeface="Cambria Math" panose="02040503050406030204" pitchFamily="18" charset="0"/>
                          </a:rPr>
                          <m:t>′</m:t>
                        </m:r>
                      </m:sup>
                    </m:sSubSup>
                    <m:r>
                      <a:rPr kumimoji="1" lang="en-US" altLang="ja-JP" sz="2400" b="0" i="1" dirty="0" smtClean="0">
                        <a:solidFill>
                          <a:schemeClr val="tx1"/>
                        </a:solidFill>
                        <a:latin typeface="Cambria Math" panose="02040503050406030204" pitchFamily="18" charset="0"/>
                      </a:rPr>
                      <m:t> </m:t>
                    </m:r>
                    <m:r>
                      <a:rPr lang="ja-JP" altLang="en-US" sz="2400" i="1" dirty="0">
                        <a:solidFill>
                          <a:schemeClr val="tx1"/>
                        </a:solidFill>
                        <a:latin typeface="Cambria Math" panose="02040503050406030204" pitchFamily="18" charset="0"/>
                      </a:rPr>
                      <m:t>から</m:t>
                    </m:r>
                    <m:r>
                      <a:rPr lang="en-US" altLang="ja-JP" sz="2400" b="0" i="0" dirty="0" smtClean="0">
                        <a:solidFill>
                          <a:schemeClr val="tx1"/>
                        </a:solidFill>
                        <a:latin typeface="Cambria Math" panose="02040503050406030204" pitchFamily="18" charset="0"/>
                      </a:rPr>
                      <m:t> </m:t>
                    </m:r>
                    <m:r>
                      <m:rPr>
                        <m:sty m:val="p"/>
                      </m:rPr>
                      <a:rPr lang="en-US" altLang="ja-JP" sz="2400" b="0" i="0" dirty="0" smtClean="0">
                        <a:solidFill>
                          <a:schemeClr val="tx1"/>
                        </a:solidFill>
                        <a:latin typeface="Cambria Math" panose="02040503050406030204" pitchFamily="18" charset="0"/>
                      </a:rPr>
                      <m:t>Δ</m:t>
                    </m:r>
                    <m:r>
                      <a:rPr lang="en-US" altLang="ja-JP" sz="2400" b="0" i="1" dirty="0" smtClean="0">
                        <a:solidFill>
                          <a:schemeClr val="tx1"/>
                        </a:solidFill>
                        <a:latin typeface="Cambria Math" panose="02040503050406030204" pitchFamily="18" charset="0"/>
                      </a:rPr>
                      <m:t>𝑡</m:t>
                    </m:r>
                    <m:r>
                      <a:rPr lang="en-US" altLang="ja-JP" sz="2400" b="0" i="1" dirty="0" smtClean="0">
                        <a:solidFill>
                          <a:schemeClr val="tx1"/>
                        </a:solidFill>
                        <a:latin typeface="Cambria Math" panose="02040503050406030204" pitchFamily="18" charset="0"/>
                      </a:rPr>
                      <m:t> </m:t>
                    </m:r>
                  </m:oMath>
                </a14:m>
                <a:r>
                  <a:rPr kumimoji="1" lang="ja-JP" altLang="en-US" sz="2400" dirty="0">
                    <a:solidFill>
                      <a:schemeClr val="tx1"/>
                    </a:solidFill>
                  </a:rPr>
                  <a:t>後の</a:t>
                </a:r>
                <a14:m>
                  <m:oMath xmlns:m="http://schemas.openxmlformats.org/officeDocument/2006/math">
                    <m:r>
                      <a:rPr kumimoji="1" lang="en-US" altLang="ja-JP" sz="2400" b="0" i="0" smtClean="0">
                        <a:solidFill>
                          <a:schemeClr val="tx1"/>
                        </a:solidFill>
                        <a:latin typeface="Cambria Math" panose="02040503050406030204" pitchFamily="18" charset="0"/>
                      </a:rPr>
                      <m:t> </m:t>
                    </m:r>
                    <m:r>
                      <a:rPr kumimoji="1" lang="en-US" altLang="ja-JP" sz="2400" b="0" i="1" smtClean="0">
                        <a:solidFill>
                          <a:schemeClr val="tx1"/>
                        </a:solidFill>
                        <a:latin typeface="Cambria Math" panose="02040503050406030204" pitchFamily="18" charset="0"/>
                      </a:rPr>
                      <m:t>𝑓</m:t>
                    </m:r>
                    <m:r>
                      <a:rPr kumimoji="1" lang="en-US" altLang="ja-JP" sz="2400" b="0" i="1" smtClean="0">
                        <a:solidFill>
                          <a:schemeClr val="tx1"/>
                        </a:solidFill>
                        <a:latin typeface="Cambria Math" panose="02040503050406030204" pitchFamily="18" charset="0"/>
                      </a:rPr>
                      <m:t> </m:t>
                    </m:r>
                  </m:oMath>
                </a14:m>
                <a:r>
                  <a:rPr kumimoji="1" lang="ja-JP" altLang="en-US" sz="2400" dirty="0">
                    <a:solidFill>
                      <a:schemeClr val="tx1"/>
                    </a:solidFill>
                  </a:rPr>
                  <a:t>の値を</a:t>
                </a:r>
                <a:r>
                  <a:rPr lang="ja-JP" altLang="en-US" sz="2400" dirty="0">
                    <a:solidFill>
                      <a:schemeClr val="tx1"/>
                    </a:solidFill>
                  </a:rPr>
                  <a:t>推定</a:t>
                </a:r>
                <a:endParaRPr kumimoji="1" lang="en-US" altLang="ja-JP" sz="2400" dirty="0">
                  <a:solidFill>
                    <a:schemeClr val="tx1"/>
                  </a:solidFill>
                </a:endParaRPr>
              </a:p>
              <a:p>
                <a:r>
                  <a:rPr kumimoji="1" lang="ja-JP" altLang="en-US" sz="2400" dirty="0">
                    <a:solidFill>
                      <a:schemeClr val="tx1"/>
                    </a:solidFill>
                  </a:rPr>
                  <a:t>→これを</a:t>
                </a:r>
                <a14:m>
                  <m:oMath xmlns:m="http://schemas.openxmlformats.org/officeDocument/2006/math">
                    <m:r>
                      <a:rPr kumimoji="1" lang="en-US" altLang="ja-JP" sz="2400" b="0" i="0" smtClean="0">
                        <a:solidFill>
                          <a:schemeClr val="tx1"/>
                        </a:solidFill>
                        <a:latin typeface="Cambria Math" panose="02040503050406030204" pitchFamily="18" charset="0"/>
                      </a:rPr>
                      <m:t> </m:t>
                    </m:r>
                    <m:sSub>
                      <m:sSubPr>
                        <m:ctrlPr>
                          <a:rPr kumimoji="1" lang="en-US" altLang="ja-JP" sz="2400" b="0" i="1" smtClean="0">
                            <a:solidFill>
                              <a:schemeClr val="tx1"/>
                            </a:solidFill>
                            <a:latin typeface="Cambria Math" panose="02040503050406030204" pitchFamily="18" charset="0"/>
                          </a:rPr>
                        </m:ctrlPr>
                      </m:sSubPr>
                      <m:e>
                        <m:r>
                          <a:rPr kumimoji="1" lang="en-US" altLang="ja-JP" sz="2400" b="0" i="1" smtClean="0">
                            <a:solidFill>
                              <a:schemeClr val="tx1"/>
                            </a:solidFill>
                            <a:latin typeface="Cambria Math" panose="02040503050406030204" pitchFamily="18" charset="0"/>
                          </a:rPr>
                          <m:t>𝑓</m:t>
                        </m:r>
                      </m:e>
                      <m:sub>
                        <m:r>
                          <a:rPr kumimoji="1" lang="en-US" altLang="ja-JP" sz="2400" b="0" i="1" smtClean="0">
                            <a:solidFill>
                              <a:schemeClr val="tx1"/>
                            </a:solidFill>
                            <a:latin typeface="Cambria Math" panose="02040503050406030204" pitchFamily="18" charset="0"/>
                          </a:rPr>
                          <m:t>1</m:t>
                        </m:r>
                      </m:sub>
                    </m:sSub>
                    <m:r>
                      <a:rPr kumimoji="1" lang="en-US" altLang="ja-JP" sz="2400" b="0" i="1" smtClean="0">
                        <a:solidFill>
                          <a:schemeClr val="tx1"/>
                        </a:solidFill>
                        <a:latin typeface="Cambria Math" panose="02040503050406030204" pitchFamily="18" charset="0"/>
                      </a:rPr>
                      <m:t> </m:t>
                    </m:r>
                  </m:oMath>
                </a14:m>
                <a:r>
                  <a:rPr kumimoji="1" lang="ja-JP" altLang="en-US" sz="2400" dirty="0">
                    <a:solidFill>
                      <a:schemeClr val="tx1"/>
                    </a:solidFill>
                  </a:rPr>
                  <a:t>とする</a:t>
                </a:r>
                <a:endParaRPr kumimoji="1" lang="en-US" altLang="ja-JP" sz="2400" dirty="0">
                  <a:solidFill>
                    <a:schemeClr val="tx1"/>
                  </a:solidFill>
                </a:endParaRPr>
              </a:p>
            </p:txBody>
          </p:sp>
        </mc:Choice>
        <mc:Fallback xmlns="">
          <p:sp>
            <p:nvSpPr>
              <p:cNvPr id="40" name="吹き出し: 角を丸めた四角形 39">
                <a:extLst>
                  <a:ext uri="{FF2B5EF4-FFF2-40B4-BE49-F238E27FC236}">
                    <a16:creationId xmlns:a16="http://schemas.microsoft.com/office/drawing/2014/main" id="{66366277-9CE3-4C52-BB73-175740DF8BCB}"/>
                  </a:ext>
                </a:extLst>
              </p:cNvPr>
              <p:cNvSpPr>
                <a:spLocks noRot="1" noChangeAspect="1" noMove="1" noResize="1" noEditPoints="1" noAdjustHandles="1" noChangeArrowheads="1" noChangeShapeType="1" noTextEdit="1"/>
              </p:cNvSpPr>
              <p:nvPr/>
            </p:nvSpPr>
            <p:spPr>
              <a:xfrm>
                <a:off x="2572997" y="3767874"/>
                <a:ext cx="5061479" cy="1082394"/>
              </a:xfrm>
              <a:prstGeom prst="wedgeRoundRectCallout">
                <a:avLst>
                  <a:gd name="adj1" fmla="val -39588"/>
                  <a:gd name="adj2" fmla="val 100744"/>
                  <a:gd name="adj3" fmla="val 16667"/>
                </a:avLst>
              </a:prstGeom>
              <a:blipFill>
                <a:blip r:embed="rId16"/>
                <a:stretch>
                  <a:fillRect l="-600"/>
                </a:stretch>
              </a:blipFill>
              <a:ln w="25400"/>
            </p:spPr>
            <p:txBody>
              <a:bodyPr/>
              <a:lstStyle/>
              <a:p>
                <a:r>
                  <a:rPr lang="ja-JP" altLang="en-US">
                    <a:noFill/>
                  </a:rPr>
                  <a:t> </a:t>
                </a:r>
              </a:p>
            </p:txBody>
          </p:sp>
        </mc:Fallback>
      </mc:AlternateContent>
      <p:pic>
        <p:nvPicPr>
          <p:cNvPr id="50" name="図 49">
            <a:extLst>
              <a:ext uri="{FF2B5EF4-FFF2-40B4-BE49-F238E27FC236}">
                <a16:creationId xmlns:a16="http://schemas.microsoft.com/office/drawing/2014/main" id="{85CF955C-90FE-41F2-BE79-CB06FC1A3E05}"/>
              </a:ext>
            </a:extLst>
          </p:cNvPr>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3207500" y="6414084"/>
            <a:ext cx="206912" cy="272073"/>
          </a:xfrm>
          <a:prstGeom prst="rect">
            <a:avLst/>
          </a:prstGeom>
        </p:spPr>
      </p:pic>
      <p:pic>
        <p:nvPicPr>
          <p:cNvPr id="51" name="図 50">
            <a:extLst>
              <a:ext uri="{FF2B5EF4-FFF2-40B4-BE49-F238E27FC236}">
                <a16:creationId xmlns:a16="http://schemas.microsoft.com/office/drawing/2014/main" id="{A005EA98-D5F0-447C-8897-25825AEFFA0B}"/>
              </a:ext>
            </a:extLst>
          </p:cNvPr>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594412" y="1528744"/>
            <a:ext cx="2308039" cy="780778"/>
          </a:xfrm>
          <a:prstGeom prst="rect">
            <a:avLst/>
          </a:prstGeom>
        </p:spPr>
      </p:pic>
      <p:cxnSp>
        <p:nvCxnSpPr>
          <p:cNvPr id="23" name="直線矢印コネクタ 22">
            <a:extLst>
              <a:ext uri="{FF2B5EF4-FFF2-40B4-BE49-F238E27FC236}">
                <a16:creationId xmlns:a16="http://schemas.microsoft.com/office/drawing/2014/main" id="{B9937D1F-F36E-4C2A-898D-447E5BDA1B28}"/>
              </a:ext>
            </a:extLst>
          </p:cNvPr>
          <p:cNvCxnSpPr>
            <a:cxnSpLocks/>
          </p:cNvCxnSpPr>
          <p:nvPr/>
        </p:nvCxnSpPr>
        <p:spPr>
          <a:xfrm flipV="1">
            <a:off x="3310956" y="5542536"/>
            <a:ext cx="0" cy="739938"/>
          </a:xfrm>
          <a:prstGeom prst="straightConnector1">
            <a:avLst/>
          </a:prstGeom>
          <a:ln w="38100">
            <a:solidFill>
              <a:srgbClr val="0000FF"/>
            </a:solidFill>
            <a:tailEnd type="arrow" w="lg" len="lg"/>
          </a:ln>
        </p:spPr>
        <p:style>
          <a:lnRef idx="1">
            <a:schemeClr val="accent1"/>
          </a:lnRef>
          <a:fillRef idx="0">
            <a:schemeClr val="accent1"/>
          </a:fillRef>
          <a:effectRef idx="0">
            <a:schemeClr val="accent1"/>
          </a:effectRef>
          <a:fontRef idx="minor">
            <a:schemeClr val="tx1"/>
          </a:fontRef>
        </p:style>
      </p:cxnSp>
      <p:pic>
        <p:nvPicPr>
          <p:cNvPr id="25" name="図 24">
            <a:extLst>
              <a:ext uri="{FF2B5EF4-FFF2-40B4-BE49-F238E27FC236}">
                <a16:creationId xmlns:a16="http://schemas.microsoft.com/office/drawing/2014/main" id="{E213CF9E-E4CC-451A-8672-13623F243270}"/>
              </a:ext>
            </a:extLst>
          </p:cNvPr>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a:off x="3414412" y="5817750"/>
            <a:ext cx="270929" cy="344092"/>
          </a:xfrm>
          <a:prstGeom prst="rect">
            <a:avLst/>
          </a:prstGeom>
        </p:spPr>
      </p:pic>
      <p:cxnSp>
        <p:nvCxnSpPr>
          <p:cNvPr id="26" name="直線矢印コネクタ 25">
            <a:extLst>
              <a:ext uri="{FF2B5EF4-FFF2-40B4-BE49-F238E27FC236}">
                <a16:creationId xmlns:a16="http://schemas.microsoft.com/office/drawing/2014/main" id="{476A0FE6-C98D-4E14-89F8-A77267535368}"/>
              </a:ext>
            </a:extLst>
          </p:cNvPr>
          <p:cNvCxnSpPr>
            <a:cxnSpLocks/>
          </p:cNvCxnSpPr>
          <p:nvPr/>
        </p:nvCxnSpPr>
        <p:spPr>
          <a:xfrm flipV="1">
            <a:off x="1878737" y="5725884"/>
            <a:ext cx="0" cy="543487"/>
          </a:xfrm>
          <a:prstGeom prst="straightConnector1">
            <a:avLst/>
          </a:prstGeom>
          <a:ln w="38100">
            <a:solidFill>
              <a:srgbClr val="0000FF"/>
            </a:solidFill>
            <a:tailEnd type="arrow" w="lg" len="lg"/>
          </a:ln>
        </p:spPr>
        <p:style>
          <a:lnRef idx="1">
            <a:schemeClr val="accent1"/>
          </a:lnRef>
          <a:fillRef idx="0">
            <a:schemeClr val="accent1"/>
          </a:fillRef>
          <a:effectRef idx="0">
            <a:schemeClr val="accent1"/>
          </a:effectRef>
          <a:fontRef idx="minor">
            <a:schemeClr val="tx1"/>
          </a:fontRef>
        </p:style>
      </p:cxnSp>
      <p:pic>
        <p:nvPicPr>
          <p:cNvPr id="6" name="図 5">
            <a:extLst>
              <a:ext uri="{FF2B5EF4-FFF2-40B4-BE49-F238E27FC236}">
                <a16:creationId xmlns:a16="http://schemas.microsoft.com/office/drawing/2014/main" id="{E9A03E88-0AA2-4B2F-9719-F4D15271C9D3}"/>
              </a:ext>
            </a:extLst>
          </p:cNvPr>
          <p:cNvPicPr>
            <a:picLocks noChangeAspect="1"/>
          </p:cNvPicPr>
          <p:nvPr>
            <p:custDataLst>
              <p:tags r:id="rId8"/>
            </p:custDataLst>
          </p:nvPr>
        </p:nvPicPr>
        <p:blipFill>
          <a:blip r:embed="rId16" cstate="print">
            <a:extLst>
              <a:ext uri="{28A0092B-C50C-407E-A947-70E740481C1C}">
                <a14:useLocalDpi xmlns:a14="http://schemas.microsoft.com/office/drawing/2010/main" val="0"/>
              </a:ext>
            </a:extLst>
          </a:blip>
          <a:stretch>
            <a:fillRect/>
          </a:stretch>
        </p:blipFill>
        <p:spPr>
          <a:xfrm>
            <a:off x="1978882" y="5817750"/>
            <a:ext cx="284647" cy="344092"/>
          </a:xfrm>
          <a:prstGeom prst="rect">
            <a:avLst/>
          </a:prstGeom>
        </p:spPr>
      </p:pic>
    </p:spTree>
    <p:extLst>
      <p:ext uri="{BB962C8B-B14F-4D97-AF65-F5344CB8AC3E}">
        <p14:creationId xmlns:p14="http://schemas.microsoft.com/office/powerpoint/2010/main" val="209359414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6955750" cy="769441"/>
            </a:xfrm>
            <a:prstGeom prst="rect">
              <a:avLst/>
            </a:prstGeom>
            <a:noFill/>
          </p:spPr>
          <p:txBody>
            <a:bodyPr wrap="none" rtlCol="0">
              <a:spAutoFit/>
            </a:bodyPr>
            <a:lstStyle/>
            <a:p>
              <a:r>
                <a:rPr lang="ja-JP" altLang="en-US" sz="4400" dirty="0"/>
                <a:t>計算機で微分方程式を解く</a:t>
              </a:r>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
        <p:nvSpPr>
          <p:cNvPr id="2" name="フリーフォーム: 図形 1">
            <a:extLst>
              <a:ext uri="{FF2B5EF4-FFF2-40B4-BE49-F238E27FC236}">
                <a16:creationId xmlns:a16="http://schemas.microsoft.com/office/drawing/2014/main" id="{EA10B288-D56B-410C-86AC-DF6DA15B9832}"/>
              </a:ext>
            </a:extLst>
          </p:cNvPr>
          <p:cNvSpPr/>
          <p:nvPr/>
        </p:nvSpPr>
        <p:spPr>
          <a:xfrm>
            <a:off x="620763" y="3449821"/>
            <a:ext cx="7881731" cy="2385392"/>
          </a:xfrm>
          <a:custGeom>
            <a:avLst/>
            <a:gdLst>
              <a:gd name="connsiteX0" fmla="*/ 0 w 7881731"/>
              <a:gd name="connsiteY0" fmla="*/ 2385392 h 2385392"/>
              <a:gd name="connsiteX1" fmla="*/ 2504661 w 7881731"/>
              <a:gd name="connsiteY1" fmla="*/ 2057400 h 2385392"/>
              <a:gd name="connsiteX2" fmla="*/ 5705061 w 7881731"/>
              <a:gd name="connsiteY2" fmla="*/ 1053548 h 2385392"/>
              <a:gd name="connsiteX3" fmla="*/ 7881731 w 7881731"/>
              <a:gd name="connsiteY3" fmla="*/ 0 h 2385392"/>
            </a:gdLst>
            <a:ahLst/>
            <a:cxnLst>
              <a:cxn ang="0">
                <a:pos x="connsiteX0" y="connsiteY0"/>
              </a:cxn>
              <a:cxn ang="0">
                <a:pos x="connsiteX1" y="connsiteY1"/>
              </a:cxn>
              <a:cxn ang="0">
                <a:pos x="connsiteX2" y="connsiteY2"/>
              </a:cxn>
              <a:cxn ang="0">
                <a:pos x="connsiteX3" y="connsiteY3"/>
              </a:cxn>
            </a:cxnLst>
            <a:rect l="l" t="t" r="r" b="b"/>
            <a:pathLst>
              <a:path w="7881731" h="2385392">
                <a:moveTo>
                  <a:pt x="0" y="2385392"/>
                </a:moveTo>
                <a:cubicBezTo>
                  <a:pt x="776909" y="2332383"/>
                  <a:pt x="1553818" y="2279374"/>
                  <a:pt x="2504661" y="2057400"/>
                </a:cubicBezTo>
                <a:cubicBezTo>
                  <a:pt x="3455504" y="1835426"/>
                  <a:pt x="4808883" y="1396448"/>
                  <a:pt x="5705061" y="1053548"/>
                </a:cubicBezTo>
                <a:cubicBezTo>
                  <a:pt x="6601239" y="710648"/>
                  <a:pt x="7241485" y="355324"/>
                  <a:pt x="7881731" y="0"/>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矢印コネクタ 3">
            <a:extLst>
              <a:ext uri="{FF2B5EF4-FFF2-40B4-BE49-F238E27FC236}">
                <a16:creationId xmlns:a16="http://schemas.microsoft.com/office/drawing/2014/main" id="{22C89468-3074-4E0F-B68F-C930DB00C668}"/>
              </a:ext>
            </a:extLst>
          </p:cNvPr>
          <p:cNvCxnSpPr/>
          <p:nvPr/>
        </p:nvCxnSpPr>
        <p:spPr>
          <a:xfrm flipV="1">
            <a:off x="620763" y="2704387"/>
            <a:ext cx="0" cy="3578086"/>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7A5A4BD9-82EC-4164-B222-38CC745E2BA4}"/>
              </a:ext>
            </a:extLst>
          </p:cNvPr>
          <p:cNvCxnSpPr>
            <a:cxnSpLocks/>
          </p:cNvCxnSpPr>
          <p:nvPr/>
        </p:nvCxnSpPr>
        <p:spPr>
          <a:xfrm>
            <a:off x="620763" y="6282473"/>
            <a:ext cx="7902473" cy="0"/>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9DD5072C-97F2-485F-8226-FD6CCA6B3F97}"/>
              </a:ext>
            </a:extLst>
          </p:cNvPr>
          <p:cNvCxnSpPr>
            <a:cxnSpLocks/>
          </p:cNvCxnSpPr>
          <p:nvPr/>
        </p:nvCxnSpPr>
        <p:spPr>
          <a:xfrm>
            <a:off x="3314268" y="2793839"/>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D47D91E8-21DD-4ECA-8126-8F0CA0C7EAE5}"/>
              </a:ext>
            </a:extLst>
          </p:cNvPr>
          <p:cNvCxnSpPr>
            <a:cxnSpLocks/>
          </p:cNvCxnSpPr>
          <p:nvPr/>
        </p:nvCxnSpPr>
        <p:spPr>
          <a:xfrm>
            <a:off x="4755442" y="2802122"/>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329A1F31-FCF9-4ADB-B2ED-95307C552858}"/>
              </a:ext>
            </a:extLst>
          </p:cNvPr>
          <p:cNvCxnSpPr>
            <a:cxnSpLocks/>
          </p:cNvCxnSpPr>
          <p:nvPr/>
        </p:nvCxnSpPr>
        <p:spPr>
          <a:xfrm>
            <a:off x="6199929" y="2802122"/>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193F030E-FB70-4465-93BC-6358801B721E}"/>
              </a:ext>
            </a:extLst>
          </p:cNvPr>
          <p:cNvCxnSpPr>
            <a:cxnSpLocks/>
          </p:cNvCxnSpPr>
          <p:nvPr/>
        </p:nvCxnSpPr>
        <p:spPr>
          <a:xfrm>
            <a:off x="7634477" y="2802122"/>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CF9E2CDB-549C-4F30-96DA-C99054B852F8}"/>
              </a:ext>
            </a:extLst>
          </p:cNvPr>
          <p:cNvCxnSpPr>
            <a:cxnSpLocks/>
          </p:cNvCxnSpPr>
          <p:nvPr/>
        </p:nvCxnSpPr>
        <p:spPr>
          <a:xfrm>
            <a:off x="1873094" y="2793839"/>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135469F3-FFDB-43EB-A004-DEBCB5548007}"/>
              </a:ext>
            </a:extLst>
          </p:cNvPr>
          <p:cNvCxnSpPr>
            <a:cxnSpLocks/>
          </p:cNvCxnSpPr>
          <p:nvPr/>
        </p:nvCxnSpPr>
        <p:spPr>
          <a:xfrm flipH="1">
            <a:off x="1873094" y="3111891"/>
            <a:ext cx="1441174" cy="0"/>
          </a:xfrm>
          <a:prstGeom prst="straightConnector1">
            <a:avLst/>
          </a:prstGeom>
          <a:ln w="2540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pic>
        <p:nvPicPr>
          <p:cNvPr id="24" name="図 23">
            <a:extLst>
              <a:ext uri="{FF2B5EF4-FFF2-40B4-BE49-F238E27FC236}">
                <a16:creationId xmlns:a16="http://schemas.microsoft.com/office/drawing/2014/main" id="{5CDA97B1-FB1F-4A99-B46E-1C2A63CAB620}"/>
              </a:ext>
            </a:extLst>
          </p:cNvPr>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2392602" y="2756782"/>
            <a:ext cx="395533" cy="245779"/>
          </a:xfrm>
          <a:prstGeom prst="rect">
            <a:avLst/>
          </a:prstGeom>
        </p:spPr>
      </p:pic>
      <p:pic>
        <p:nvPicPr>
          <p:cNvPr id="28" name="図 27">
            <a:extLst>
              <a:ext uri="{FF2B5EF4-FFF2-40B4-BE49-F238E27FC236}">
                <a16:creationId xmlns:a16="http://schemas.microsoft.com/office/drawing/2014/main" id="{0F4F328B-C0CB-4D5B-AA2E-60614242E824}"/>
              </a:ext>
            </a:extLst>
          </p:cNvPr>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8186911" y="5899402"/>
            <a:ext cx="114316" cy="219487"/>
          </a:xfrm>
          <a:prstGeom prst="rect">
            <a:avLst/>
          </a:prstGeom>
        </p:spPr>
      </p:pic>
      <p:pic>
        <p:nvPicPr>
          <p:cNvPr id="31" name="図 30">
            <a:extLst>
              <a:ext uri="{FF2B5EF4-FFF2-40B4-BE49-F238E27FC236}">
                <a16:creationId xmlns:a16="http://schemas.microsoft.com/office/drawing/2014/main" id="{2EC2F178-CBA2-4C0D-B85F-B81878220FE2}"/>
              </a:ext>
            </a:extLst>
          </p:cNvPr>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tretch>
            <a:fillRect/>
          </a:stretch>
        </p:blipFill>
        <p:spPr>
          <a:xfrm>
            <a:off x="780409" y="2851891"/>
            <a:ext cx="593300" cy="344092"/>
          </a:xfrm>
          <a:prstGeom prst="rect">
            <a:avLst/>
          </a:prstGeom>
        </p:spPr>
      </p:pic>
      <p:cxnSp>
        <p:nvCxnSpPr>
          <p:cNvPr id="33" name="直線コネクタ 32">
            <a:extLst>
              <a:ext uri="{FF2B5EF4-FFF2-40B4-BE49-F238E27FC236}">
                <a16:creationId xmlns:a16="http://schemas.microsoft.com/office/drawing/2014/main" id="{8ECE9E82-A4BF-4080-B461-5C1B7B1746B5}"/>
              </a:ext>
            </a:extLst>
          </p:cNvPr>
          <p:cNvCxnSpPr>
            <a:cxnSpLocks/>
          </p:cNvCxnSpPr>
          <p:nvPr/>
        </p:nvCxnSpPr>
        <p:spPr>
          <a:xfrm flipV="1">
            <a:off x="1869781" y="5543251"/>
            <a:ext cx="1441175" cy="18263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39" name="図 38">
            <a:extLst>
              <a:ext uri="{FF2B5EF4-FFF2-40B4-BE49-F238E27FC236}">
                <a16:creationId xmlns:a16="http://schemas.microsoft.com/office/drawing/2014/main" id="{44988CDA-627E-4D38-BCFE-F5AF953546CC}"/>
              </a:ext>
            </a:extLst>
          </p:cNvPr>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a:xfrm>
            <a:off x="1759466" y="6406412"/>
            <a:ext cx="220630" cy="275502"/>
          </a:xfrm>
          <a:prstGeom prst="rect">
            <a:avLst/>
          </a:prstGeom>
        </p:spPr>
      </p:pic>
      <mc:AlternateContent xmlns:mc="http://schemas.openxmlformats.org/markup-compatibility/2006">
        <mc:Choice xmlns:a14="http://schemas.microsoft.com/office/drawing/2010/main" Requires="a14">
          <p:sp>
            <p:nvSpPr>
              <p:cNvPr id="40" name="吹き出し: 角を丸めた四角形 39">
                <a:extLst>
                  <a:ext uri="{FF2B5EF4-FFF2-40B4-BE49-F238E27FC236}">
                    <a16:creationId xmlns:a16="http://schemas.microsoft.com/office/drawing/2014/main" id="{66366277-9CE3-4C52-BB73-175740DF8BCB}"/>
                  </a:ext>
                </a:extLst>
              </p:cNvPr>
              <p:cNvSpPr/>
              <p:nvPr/>
            </p:nvSpPr>
            <p:spPr>
              <a:xfrm>
                <a:off x="3506251" y="3111891"/>
                <a:ext cx="5123341" cy="1520831"/>
              </a:xfrm>
              <a:prstGeom prst="wedgeRoundRectCallout">
                <a:avLst>
                  <a:gd name="adj1" fmla="val -40731"/>
                  <a:gd name="adj2" fmla="val 86957"/>
                  <a:gd name="adj3" fmla="val 16667"/>
                </a:avLst>
              </a:prstGeom>
              <a:solidFill>
                <a:schemeClr val="bg1">
                  <a:alpha val="75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r>
                      <a:rPr lang="en-US" altLang="ja-JP" sz="2400" b="0" i="1" smtClean="0">
                        <a:solidFill>
                          <a:schemeClr val="tx1"/>
                        </a:solidFill>
                        <a:latin typeface="Cambria Math" panose="02040503050406030204" pitchFamily="18" charset="0"/>
                      </a:rPr>
                      <m:t>𝐺</m:t>
                    </m:r>
                    <m:d>
                      <m:dPr>
                        <m:ctrlPr>
                          <a:rPr lang="en-US" altLang="ja-JP" sz="2400" b="0" i="1" smtClean="0">
                            <a:solidFill>
                              <a:schemeClr val="tx1"/>
                            </a:solidFill>
                            <a:latin typeface="Cambria Math" panose="02040503050406030204" pitchFamily="18" charset="0"/>
                          </a:rPr>
                        </m:ctrlPr>
                      </m:dPr>
                      <m:e>
                        <m:sSub>
                          <m:sSubPr>
                            <m:ctrlPr>
                              <a:rPr lang="en-US" altLang="ja-JP" sz="2400" b="0" i="1" smtClean="0">
                                <a:solidFill>
                                  <a:schemeClr val="tx1"/>
                                </a:solidFill>
                                <a:latin typeface="Cambria Math" panose="02040503050406030204" pitchFamily="18" charset="0"/>
                              </a:rPr>
                            </m:ctrlPr>
                          </m:sSubPr>
                          <m:e>
                            <m:r>
                              <a:rPr lang="en-US" altLang="ja-JP" sz="2400" b="0" i="1" smtClean="0">
                                <a:solidFill>
                                  <a:schemeClr val="tx1"/>
                                </a:solidFill>
                                <a:latin typeface="Cambria Math" panose="02040503050406030204" pitchFamily="18" charset="0"/>
                              </a:rPr>
                              <m:t>𝑡</m:t>
                            </m:r>
                          </m:e>
                          <m:sub>
                            <m:r>
                              <a:rPr lang="en-US" altLang="ja-JP" sz="2400" b="0" i="1" smtClean="0">
                                <a:solidFill>
                                  <a:schemeClr val="tx1"/>
                                </a:solidFill>
                                <a:latin typeface="Cambria Math" panose="02040503050406030204" pitchFamily="18" charset="0"/>
                              </a:rPr>
                              <m:t>1</m:t>
                            </m:r>
                          </m:sub>
                        </m:sSub>
                        <m:r>
                          <a:rPr lang="en-US" altLang="ja-JP" sz="2400" b="0" i="1" smtClean="0">
                            <a:solidFill>
                              <a:schemeClr val="tx1"/>
                            </a:solidFill>
                            <a:latin typeface="Cambria Math" panose="02040503050406030204" pitchFamily="18" charset="0"/>
                          </a:rPr>
                          <m:t>,</m:t>
                        </m:r>
                        <m:sSub>
                          <m:sSubPr>
                            <m:ctrlPr>
                              <a:rPr lang="en-US" altLang="ja-JP" sz="2400" b="0" i="1" smtClean="0">
                                <a:solidFill>
                                  <a:schemeClr val="tx1"/>
                                </a:solidFill>
                                <a:latin typeface="Cambria Math" panose="02040503050406030204" pitchFamily="18" charset="0"/>
                              </a:rPr>
                            </m:ctrlPr>
                          </m:sSubPr>
                          <m:e>
                            <m:r>
                              <a:rPr lang="en-US" altLang="ja-JP" sz="2400" b="0" i="1" smtClean="0">
                                <a:solidFill>
                                  <a:schemeClr val="tx1"/>
                                </a:solidFill>
                                <a:latin typeface="Cambria Math" panose="02040503050406030204" pitchFamily="18" charset="0"/>
                              </a:rPr>
                              <m:t>𝑓</m:t>
                            </m:r>
                          </m:e>
                          <m:sub>
                            <m:r>
                              <a:rPr lang="en-US" altLang="ja-JP" sz="2400" b="0" i="1" smtClean="0">
                                <a:solidFill>
                                  <a:schemeClr val="tx1"/>
                                </a:solidFill>
                                <a:latin typeface="Cambria Math" panose="02040503050406030204" pitchFamily="18" charset="0"/>
                              </a:rPr>
                              <m:t>1</m:t>
                            </m:r>
                          </m:sub>
                        </m:sSub>
                      </m:e>
                    </m:d>
                    <m:r>
                      <a:rPr lang="en-US" altLang="ja-JP" sz="2400" b="0" i="1" smtClean="0">
                        <a:solidFill>
                          <a:schemeClr val="tx1"/>
                        </a:solidFill>
                        <a:latin typeface="Cambria Math" panose="02040503050406030204" pitchFamily="18" charset="0"/>
                      </a:rPr>
                      <m:t> </m:t>
                    </m:r>
                    <m:r>
                      <a:rPr lang="ja-JP" altLang="en-US" sz="2400" i="1">
                        <a:solidFill>
                          <a:schemeClr val="tx1"/>
                        </a:solidFill>
                        <a:latin typeface="Cambria Math" panose="02040503050406030204" pitchFamily="18" charset="0"/>
                      </a:rPr>
                      <m:t>を</m:t>
                    </m:r>
                  </m:oMath>
                </a14:m>
                <a:r>
                  <a:rPr lang="ja-JP" altLang="en-US" sz="2400" dirty="0">
                    <a:solidFill>
                      <a:schemeClr val="tx1"/>
                    </a:solidFill>
                  </a:rPr>
                  <a:t>計算して微分</a:t>
                </a:r>
                <a14:m>
                  <m:oMath xmlns:m="http://schemas.openxmlformats.org/officeDocument/2006/math">
                    <m:r>
                      <a:rPr lang="ja-JP" altLang="en-US" sz="2400" i="1" dirty="0" smtClean="0">
                        <a:solidFill>
                          <a:schemeClr val="tx1"/>
                        </a:solidFill>
                        <a:latin typeface="Cambria Math" panose="02040503050406030204" pitchFamily="18" charset="0"/>
                      </a:rPr>
                      <m:t> </m:t>
                    </m:r>
                    <m:sSubSup>
                      <m:sSubSupPr>
                        <m:ctrlPr>
                          <a:rPr lang="en-US" altLang="ja-JP" sz="2400" b="0" i="1" smtClean="0">
                            <a:solidFill>
                              <a:schemeClr val="tx1"/>
                            </a:solidFill>
                            <a:latin typeface="Cambria Math" panose="02040503050406030204" pitchFamily="18" charset="0"/>
                          </a:rPr>
                        </m:ctrlPr>
                      </m:sSubSupPr>
                      <m:e>
                        <m:r>
                          <a:rPr lang="en-US" altLang="ja-JP" sz="2400" b="0" i="1" smtClean="0">
                            <a:solidFill>
                              <a:schemeClr val="tx1"/>
                            </a:solidFill>
                            <a:latin typeface="Cambria Math" panose="02040503050406030204" pitchFamily="18" charset="0"/>
                          </a:rPr>
                          <m:t>𝑓</m:t>
                        </m:r>
                      </m:e>
                      <m:sub>
                        <m:r>
                          <a:rPr lang="en-US" altLang="ja-JP" sz="2400" b="0" i="1" smtClean="0">
                            <a:solidFill>
                              <a:schemeClr val="tx1"/>
                            </a:solidFill>
                            <a:latin typeface="Cambria Math" panose="02040503050406030204" pitchFamily="18" charset="0"/>
                          </a:rPr>
                          <m:t>1</m:t>
                        </m:r>
                      </m:sub>
                      <m:sup>
                        <m:r>
                          <a:rPr lang="en-US" altLang="ja-JP" sz="2400" b="0" i="1" smtClean="0">
                            <a:solidFill>
                              <a:schemeClr val="tx1"/>
                            </a:solidFill>
                            <a:latin typeface="Cambria Math" panose="02040503050406030204" pitchFamily="18" charset="0"/>
                          </a:rPr>
                          <m:t>′</m:t>
                        </m:r>
                      </m:sup>
                    </m:sSubSup>
                    <m:r>
                      <a:rPr lang="en-US" altLang="ja-JP" sz="2400" b="0" i="1" smtClean="0">
                        <a:solidFill>
                          <a:schemeClr val="tx1"/>
                        </a:solidFill>
                        <a:latin typeface="Cambria Math" panose="02040503050406030204" pitchFamily="18" charset="0"/>
                      </a:rPr>
                      <m:t> </m:t>
                    </m:r>
                  </m:oMath>
                </a14:m>
                <a:r>
                  <a:rPr lang="ja-JP" altLang="en-US" sz="2400" dirty="0">
                    <a:solidFill>
                      <a:schemeClr val="tx1"/>
                    </a:solidFill>
                  </a:rPr>
                  <a:t>を導き，</a:t>
                </a:r>
                <a14:m>
                  <m:oMath xmlns:m="http://schemas.openxmlformats.org/officeDocument/2006/math">
                    <m:r>
                      <m:rPr>
                        <m:sty m:val="p"/>
                      </m:rPr>
                      <a:rPr lang="en-US" altLang="ja-JP" sz="2400" b="0" i="0" smtClean="0">
                        <a:solidFill>
                          <a:schemeClr val="tx1"/>
                        </a:solidFill>
                        <a:latin typeface="Cambria Math" panose="02040503050406030204" pitchFamily="18" charset="0"/>
                      </a:rPr>
                      <m:t>Δ</m:t>
                    </m:r>
                    <m:r>
                      <a:rPr lang="en-US" altLang="ja-JP" sz="2400" b="0" i="1" smtClean="0">
                        <a:solidFill>
                          <a:schemeClr val="tx1"/>
                        </a:solidFill>
                        <a:latin typeface="Cambria Math" panose="02040503050406030204" pitchFamily="18" charset="0"/>
                      </a:rPr>
                      <m:t>𝑡</m:t>
                    </m:r>
                    <m:r>
                      <a:rPr lang="en-US" altLang="ja-JP" sz="2400" b="0" i="1" smtClean="0">
                        <a:solidFill>
                          <a:schemeClr val="tx1"/>
                        </a:solidFill>
                        <a:latin typeface="Cambria Math" panose="02040503050406030204" pitchFamily="18" charset="0"/>
                      </a:rPr>
                      <m:t> </m:t>
                    </m:r>
                    <m:r>
                      <a:rPr lang="ja-JP" altLang="en-US" sz="2400" i="1">
                        <a:solidFill>
                          <a:schemeClr val="tx1"/>
                        </a:solidFill>
                        <a:latin typeface="Cambria Math" panose="02040503050406030204" pitchFamily="18" charset="0"/>
                      </a:rPr>
                      <m:t>後</m:t>
                    </m:r>
                  </m:oMath>
                </a14:m>
                <a:r>
                  <a:rPr lang="ja-JP" altLang="en-US" sz="2400" dirty="0">
                    <a:solidFill>
                      <a:schemeClr val="tx1"/>
                    </a:solidFill>
                  </a:rPr>
                  <a:t>の</a:t>
                </a:r>
                <a14:m>
                  <m:oMath xmlns:m="http://schemas.openxmlformats.org/officeDocument/2006/math">
                    <m:r>
                      <a:rPr lang="en-US" altLang="ja-JP" sz="2400" b="0" i="0" dirty="0" smtClean="0">
                        <a:solidFill>
                          <a:schemeClr val="tx1"/>
                        </a:solidFill>
                        <a:latin typeface="Cambria Math" panose="02040503050406030204" pitchFamily="18" charset="0"/>
                      </a:rPr>
                      <m:t> </m:t>
                    </m:r>
                    <m:r>
                      <a:rPr lang="en-US" altLang="ja-JP" sz="2400" b="0" i="1" dirty="0" smtClean="0">
                        <a:solidFill>
                          <a:schemeClr val="tx1"/>
                        </a:solidFill>
                        <a:latin typeface="Cambria Math" panose="02040503050406030204" pitchFamily="18" charset="0"/>
                      </a:rPr>
                      <m:t>𝑓</m:t>
                    </m:r>
                    <m:r>
                      <a:rPr lang="en-US" altLang="ja-JP" sz="2400" b="0" i="1" dirty="0" smtClean="0">
                        <a:solidFill>
                          <a:schemeClr val="tx1"/>
                        </a:solidFill>
                        <a:latin typeface="Cambria Math" panose="02040503050406030204" pitchFamily="18" charset="0"/>
                      </a:rPr>
                      <m:t> </m:t>
                    </m:r>
                  </m:oMath>
                </a14:m>
                <a:r>
                  <a:rPr lang="ja-JP" altLang="en-US" sz="2400" dirty="0">
                    <a:solidFill>
                      <a:schemeClr val="tx1"/>
                    </a:solidFill>
                  </a:rPr>
                  <a:t>を予測する</a:t>
                </a:r>
                <a:endParaRPr lang="en-US" altLang="ja-JP" sz="2400" dirty="0">
                  <a:solidFill>
                    <a:schemeClr val="tx1"/>
                  </a:solidFill>
                </a:endParaRPr>
              </a:p>
              <a:p>
                <a:r>
                  <a:rPr lang="ja-JP" altLang="en-US" sz="2400" dirty="0">
                    <a:solidFill>
                      <a:schemeClr val="tx1"/>
                    </a:solidFill>
                  </a:rPr>
                  <a:t>→これを</a:t>
                </a:r>
                <a14:m>
                  <m:oMath xmlns:m="http://schemas.openxmlformats.org/officeDocument/2006/math">
                    <m:r>
                      <a:rPr lang="en-US" altLang="ja-JP" sz="2400" b="0" i="0" smtClean="0">
                        <a:solidFill>
                          <a:schemeClr val="tx1"/>
                        </a:solidFill>
                        <a:latin typeface="Cambria Math" panose="02040503050406030204" pitchFamily="18" charset="0"/>
                      </a:rPr>
                      <m:t> </m:t>
                    </m:r>
                    <m:sSub>
                      <m:sSubPr>
                        <m:ctrlPr>
                          <a:rPr lang="en-US" altLang="ja-JP" sz="2400" b="0" i="1" smtClean="0">
                            <a:solidFill>
                              <a:schemeClr val="tx1"/>
                            </a:solidFill>
                            <a:latin typeface="Cambria Math" panose="02040503050406030204" pitchFamily="18" charset="0"/>
                          </a:rPr>
                        </m:ctrlPr>
                      </m:sSubPr>
                      <m:e>
                        <m:r>
                          <a:rPr lang="en-US" altLang="ja-JP" sz="2400" b="0" i="1" smtClean="0">
                            <a:solidFill>
                              <a:schemeClr val="tx1"/>
                            </a:solidFill>
                            <a:latin typeface="Cambria Math" panose="02040503050406030204" pitchFamily="18" charset="0"/>
                          </a:rPr>
                          <m:t>𝑓</m:t>
                        </m:r>
                      </m:e>
                      <m:sub>
                        <m:r>
                          <a:rPr lang="en-US" altLang="ja-JP" sz="2400" b="0" i="1" smtClean="0">
                            <a:solidFill>
                              <a:schemeClr val="tx1"/>
                            </a:solidFill>
                            <a:latin typeface="Cambria Math" panose="02040503050406030204" pitchFamily="18" charset="0"/>
                          </a:rPr>
                          <m:t>2</m:t>
                        </m:r>
                      </m:sub>
                    </m:sSub>
                    <m:r>
                      <a:rPr lang="ja-JP" altLang="en-US" sz="2400" i="1">
                        <a:solidFill>
                          <a:schemeClr val="tx1"/>
                        </a:solidFill>
                        <a:latin typeface="Cambria Math" panose="02040503050406030204" pitchFamily="18" charset="0"/>
                      </a:rPr>
                      <m:t>と</m:t>
                    </m:r>
                  </m:oMath>
                </a14:m>
                <a:r>
                  <a:rPr kumimoji="1" lang="ja-JP" altLang="en-US" sz="2400" dirty="0">
                    <a:solidFill>
                      <a:schemeClr val="tx1"/>
                    </a:solidFill>
                  </a:rPr>
                  <a:t>する</a:t>
                </a:r>
                <a:endParaRPr kumimoji="1" lang="en-US" altLang="ja-JP" sz="2400" dirty="0">
                  <a:solidFill>
                    <a:schemeClr val="tx1"/>
                  </a:solidFill>
                </a:endParaRPr>
              </a:p>
            </p:txBody>
          </p:sp>
        </mc:Choice>
        <mc:Fallback>
          <p:sp>
            <p:nvSpPr>
              <p:cNvPr id="40" name="吹き出し: 角を丸めた四角形 39">
                <a:extLst>
                  <a:ext uri="{FF2B5EF4-FFF2-40B4-BE49-F238E27FC236}">
                    <a16:creationId xmlns:a16="http://schemas.microsoft.com/office/drawing/2014/main" id="{66366277-9CE3-4C52-BB73-175740DF8BCB}"/>
                  </a:ext>
                </a:extLst>
              </p:cNvPr>
              <p:cNvSpPr>
                <a:spLocks noRot="1" noChangeAspect="1" noMove="1" noResize="1" noEditPoints="1" noAdjustHandles="1" noChangeArrowheads="1" noChangeShapeType="1" noTextEdit="1"/>
              </p:cNvSpPr>
              <p:nvPr/>
            </p:nvSpPr>
            <p:spPr>
              <a:xfrm>
                <a:off x="3506251" y="3111891"/>
                <a:ext cx="5123341" cy="1520831"/>
              </a:xfrm>
              <a:prstGeom prst="wedgeRoundRectCallout">
                <a:avLst>
                  <a:gd name="adj1" fmla="val -40731"/>
                  <a:gd name="adj2" fmla="val 86957"/>
                  <a:gd name="adj3" fmla="val 16667"/>
                </a:avLst>
              </a:prstGeom>
              <a:blipFill>
                <a:blip r:embed="rId18"/>
                <a:stretch>
                  <a:fillRect l="-118" r="-6036"/>
                </a:stretch>
              </a:blipFill>
              <a:ln w="25400"/>
            </p:spPr>
            <p:txBody>
              <a:bodyPr/>
              <a:lstStyle/>
              <a:p>
                <a:r>
                  <a:rPr lang="ja-JP" altLang="en-US">
                    <a:noFill/>
                  </a:rPr>
                  <a:t> </a:t>
                </a:r>
              </a:p>
            </p:txBody>
          </p:sp>
        </mc:Fallback>
      </mc:AlternateContent>
      <p:pic>
        <p:nvPicPr>
          <p:cNvPr id="50" name="図 49">
            <a:extLst>
              <a:ext uri="{FF2B5EF4-FFF2-40B4-BE49-F238E27FC236}">
                <a16:creationId xmlns:a16="http://schemas.microsoft.com/office/drawing/2014/main" id="{85CF955C-90FE-41F2-BE79-CB06FC1A3E05}"/>
              </a:ext>
            </a:extLst>
          </p:cNvPr>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3207500" y="6414084"/>
            <a:ext cx="206912" cy="272073"/>
          </a:xfrm>
          <a:prstGeom prst="rect">
            <a:avLst/>
          </a:prstGeom>
        </p:spPr>
      </p:pic>
      <p:cxnSp>
        <p:nvCxnSpPr>
          <p:cNvPr id="25" name="直線コネクタ 24">
            <a:extLst>
              <a:ext uri="{FF2B5EF4-FFF2-40B4-BE49-F238E27FC236}">
                <a16:creationId xmlns:a16="http://schemas.microsoft.com/office/drawing/2014/main" id="{6D6B1CC4-C986-4798-8E79-518135BA7717}"/>
              </a:ext>
            </a:extLst>
          </p:cNvPr>
          <p:cNvCxnSpPr>
            <a:cxnSpLocks/>
          </p:cNvCxnSpPr>
          <p:nvPr/>
        </p:nvCxnSpPr>
        <p:spPr>
          <a:xfrm flipV="1">
            <a:off x="3314267" y="5219585"/>
            <a:ext cx="1431234" cy="32295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図 7">
            <a:extLst>
              <a:ext uri="{FF2B5EF4-FFF2-40B4-BE49-F238E27FC236}">
                <a16:creationId xmlns:a16="http://schemas.microsoft.com/office/drawing/2014/main" id="{700A98B8-6797-4D9C-91DC-CBD9D63BB4B5}"/>
              </a:ext>
            </a:extLst>
          </p:cNvPr>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4645698" y="6412246"/>
            <a:ext cx="219487" cy="272073"/>
          </a:xfrm>
          <a:prstGeom prst="rect">
            <a:avLst/>
          </a:prstGeom>
        </p:spPr>
      </p:pic>
      <p:pic>
        <p:nvPicPr>
          <p:cNvPr id="29" name="図 28">
            <a:extLst>
              <a:ext uri="{FF2B5EF4-FFF2-40B4-BE49-F238E27FC236}">
                <a16:creationId xmlns:a16="http://schemas.microsoft.com/office/drawing/2014/main" id="{ACB3C68C-562C-4A74-8BD4-F093A34CCC61}"/>
              </a:ext>
            </a:extLst>
          </p:cNvPr>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594412" y="1528744"/>
            <a:ext cx="2308039" cy="780778"/>
          </a:xfrm>
          <a:prstGeom prst="rect">
            <a:avLst/>
          </a:prstGeom>
        </p:spPr>
      </p:pic>
      <p:cxnSp>
        <p:nvCxnSpPr>
          <p:cNvPr id="6" name="直線矢印コネクタ 5">
            <a:extLst>
              <a:ext uri="{FF2B5EF4-FFF2-40B4-BE49-F238E27FC236}">
                <a16:creationId xmlns:a16="http://schemas.microsoft.com/office/drawing/2014/main" id="{4AFFD2C3-ABC7-4793-AC45-E61DFA486BBB}"/>
              </a:ext>
            </a:extLst>
          </p:cNvPr>
          <p:cNvCxnSpPr>
            <a:cxnSpLocks/>
          </p:cNvCxnSpPr>
          <p:nvPr/>
        </p:nvCxnSpPr>
        <p:spPr>
          <a:xfrm flipV="1">
            <a:off x="3310956" y="5542536"/>
            <a:ext cx="0" cy="739938"/>
          </a:xfrm>
          <a:prstGeom prst="straightConnector1">
            <a:avLst/>
          </a:prstGeom>
          <a:ln w="38100">
            <a:solidFill>
              <a:srgbClr val="0000FF"/>
            </a:solidFill>
            <a:tailEnd type="arrow" w="lg" len="lg"/>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250E4AFF-606B-4EC3-9DAC-645E167CC2D2}"/>
              </a:ext>
            </a:extLst>
          </p:cNvPr>
          <p:cNvCxnSpPr>
            <a:cxnSpLocks/>
          </p:cNvCxnSpPr>
          <p:nvPr/>
        </p:nvCxnSpPr>
        <p:spPr>
          <a:xfrm flipV="1">
            <a:off x="4755442" y="5219585"/>
            <a:ext cx="0" cy="1049786"/>
          </a:xfrm>
          <a:prstGeom prst="straightConnector1">
            <a:avLst/>
          </a:prstGeom>
          <a:ln w="38100">
            <a:solidFill>
              <a:srgbClr val="0000FF"/>
            </a:solidFill>
            <a:tailEnd type="arrow" w="lg" len="lg"/>
          </a:ln>
        </p:spPr>
        <p:style>
          <a:lnRef idx="1">
            <a:schemeClr val="accent1"/>
          </a:lnRef>
          <a:fillRef idx="0">
            <a:schemeClr val="accent1"/>
          </a:fillRef>
          <a:effectRef idx="0">
            <a:schemeClr val="accent1"/>
          </a:effectRef>
          <a:fontRef idx="minor">
            <a:schemeClr val="tx1"/>
          </a:fontRef>
        </p:style>
      </p:cxnSp>
      <p:pic>
        <p:nvPicPr>
          <p:cNvPr id="23" name="図 22">
            <a:extLst>
              <a:ext uri="{FF2B5EF4-FFF2-40B4-BE49-F238E27FC236}">
                <a16:creationId xmlns:a16="http://schemas.microsoft.com/office/drawing/2014/main" id="{0C5CBF9F-82C6-4E2D-AEFC-5F84A31B7FBC}"/>
              </a:ext>
            </a:extLst>
          </p:cNvPr>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3414412" y="5817750"/>
            <a:ext cx="270929" cy="344092"/>
          </a:xfrm>
          <a:prstGeom prst="rect">
            <a:avLst/>
          </a:prstGeom>
        </p:spPr>
      </p:pic>
      <p:pic>
        <p:nvPicPr>
          <p:cNvPr id="27" name="図 26">
            <a:extLst>
              <a:ext uri="{FF2B5EF4-FFF2-40B4-BE49-F238E27FC236}">
                <a16:creationId xmlns:a16="http://schemas.microsoft.com/office/drawing/2014/main" id="{55E2B030-450B-4E42-934A-7ED1AF2944B7}"/>
              </a:ext>
            </a:extLst>
          </p:cNvPr>
          <p:cNvPicPr>
            <a:picLocks noChangeAspect="1"/>
          </p:cNvPicPr>
          <p:nvPr>
            <p:custDataLst>
              <p:tags r:id="rId9"/>
            </p:custDataLst>
          </p:nvPr>
        </p:nvPicPr>
        <p:blipFill>
          <a:blip r:embed="rId23" cstate="print">
            <a:extLst>
              <a:ext uri="{28A0092B-C50C-407E-A947-70E740481C1C}">
                <a14:useLocalDpi xmlns:a14="http://schemas.microsoft.com/office/drawing/2010/main" val="0"/>
              </a:ext>
            </a:extLst>
          </a:blip>
          <a:stretch>
            <a:fillRect/>
          </a:stretch>
        </p:blipFill>
        <p:spPr>
          <a:xfrm>
            <a:off x="4867526" y="5811683"/>
            <a:ext cx="283504" cy="344092"/>
          </a:xfrm>
          <a:prstGeom prst="rect">
            <a:avLst/>
          </a:prstGeom>
        </p:spPr>
      </p:pic>
      <p:cxnSp>
        <p:nvCxnSpPr>
          <p:cNvPr id="38" name="直線矢印コネクタ 37">
            <a:extLst>
              <a:ext uri="{FF2B5EF4-FFF2-40B4-BE49-F238E27FC236}">
                <a16:creationId xmlns:a16="http://schemas.microsoft.com/office/drawing/2014/main" id="{9667896D-9B83-491E-924B-989362E39528}"/>
              </a:ext>
            </a:extLst>
          </p:cNvPr>
          <p:cNvCxnSpPr>
            <a:cxnSpLocks/>
          </p:cNvCxnSpPr>
          <p:nvPr/>
        </p:nvCxnSpPr>
        <p:spPr>
          <a:xfrm flipV="1">
            <a:off x="1878737" y="5725884"/>
            <a:ext cx="0" cy="543487"/>
          </a:xfrm>
          <a:prstGeom prst="straightConnector1">
            <a:avLst/>
          </a:prstGeom>
          <a:ln w="38100">
            <a:solidFill>
              <a:srgbClr val="0000FF"/>
            </a:solidFill>
            <a:tailEnd type="arrow" w="lg" len="lg"/>
          </a:ln>
        </p:spPr>
        <p:style>
          <a:lnRef idx="1">
            <a:schemeClr val="accent1"/>
          </a:lnRef>
          <a:fillRef idx="0">
            <a:schemeClr val="accent1"/>
          </a:fillRef>
          <a:effectRef idx="0">
            <a:schemeClr val="accent1"/>
          </a:effectRef>
          <a:fontRef idx="minor">
            <a:schemeClr val="tx1"/>
          </a:fontRef>
        </p:style>
      </p:cxnSp>
      <p:pic>
        <p:nvPicPr>
          <p:cNvPr id="41" name="図 40">
            <a:extLst>
              <a:ext uri="{FF2B5EF4-FFF2-40B4-BE49-F238E27FC236}">
                <a16:creationId xmlns:a16="http://schemas.microsoft.com/office/drawing/2014/main" id="{7F3AD496-2E57-47B9-97A0-BE8CC4B774E0}"/>
              </a:ext>
            </a:extLst>
          </p:cNvPr>
          <p:cNvPicPr>
            <a:picLocks noChangeAspect="1"/>
          </p:cNvPicPr>
          <p:nvPr>
            <p:custDataLst>
              <p:tags r:id="rId10"/>
            </p:custDataLst>
          </p:nvPr>
        </p:nvPicPr>
        <p:blipFill>
          <a:blip r:embed="rId24" cstate="print">
            <a:extLst>
              <a:ext uri="{28A0092B-C50C-407E-A947-70E740481C1C}">
                <a14:useLocalDpi xmlns:a14="http://schemas.microsoft.com/office/drawing/2010/main" val="0"/>
              </a:ext>
            </a:extLst>
          </a:blip>
          <a:stretch>
            <a:fillRect/>
          </a:stretch>
        </p:blipFill>
        <p:spPr>
          <a:xfrm>
            <a:off x="1978882" y="5817750"/>
            <a:ext cx="284647" cy="344092"/>
          </a:xfrm>
          <a:prstGeom prst="rect">
            <a:avLst/>
          </a:prstGeom>
        </p:spPr>
      </p:pic>
      <p:sp>
        <p:nvSpPr>
          <p:cNvPr id="5" name="楕円 4">
            <a:extLst>
              <a:ext uri="{FF2B5EF4-FFF2-40B4-BE49-F238E27FC236}">
                <a16:creationId xmlns:a16="http://schemas.microsoft.com/office/drawing/2014/main" id="{3238D15A-017D-482A-94A6-A758E1AD981B}"/>
              </a:ext>
            </a:extLst>
          </p:cNvPr>
          <p:cNvSpPr/>
          <p:nvPr/>
        </p:nvSpPr>
        <p:spPr>
          <a:xfrm>
            <a:off x="3128910" y="5362427"/>
            <a:ext cx="377341" cy="35613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4876573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6955750" cy="769441"/>
            </a:xfrm>
            <a:prstGeom prst="rect">
              <a:avLst/>
            </a:prstGeom>
            <a:noFill/>
          </p:spPr>
          <p:txBody>
            <a:bodyPr wrap="none" rtlCol="0">
              <a:spAutoFit/>
            </a:bodyPr>
            <a:lstStyle/>
            <a:p>
              <a:r>
                <a:rPr lang="ja-JP" altLang="en-US" sz="4400" dirty="0"/>
                <a:t>計算機で微分方程式を解く</a:t>
              </a:r>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
        <p:nvSpPr>
          <p:cNvPr id="2" name="フリーフォーム: 図形 1">
            <a:extLst>
              <a:ext uri="{FF2B5EF4-FFF2-40B4-BE49-F238E27FC236}">
                <a16:creationId xmlns:a16="http://schemas.microsoft.com/office/drawing/2014/main" id="{EA10B288-D56B-410C-86AC-DF6DA15B9832}"/>
              </a:ext>
            </a:extLst>
          </p:cNvPr>
          <p:cNvSpPr/>
          <p:nvPr/>
        </p:nvSpPr>
        <p:spPr>
          <a:xfrm>
            <a:off x="620763" y="3449821"/>
            <a:ext cx="7881731" cy="2385392"/>
          </a:xfrm>
          <a:custGeom>
            <a:avLst/>
            <a:gdLst>
              <a:gd name="connsiteX0" fmla="*/ 0 w 7881731"/>
              <a:gd name="connsiteY0" fmla="*/ 2385392 h 2385392"/>
              <a:gd name="connsiteX1" fmla="*/ 2504661 w 7881731"/>
              <a:gd name="connsiteY1" fmla="*/ 2057400 h 2385392"/>
              <a:gd name="connsiteX2" fmla="*/ 5705061 w 7881731"/>
              <a:gd name="connsiteY2" fmla="*/ 1053548 h 2385392"/>
              <a:gd name="connsiteX3" fmla="*/ 7881731 w 7881731"/>
              <a:gd name="connsiteY3" fmla="*/ 0 h 2385392"/>
            </a:gdLst>
            <a:ahLst/>
            <a:cxnLst>
              <a:cxn ang="0">
                <a:pos x="connsiteX0" y="connsiteY0"/>
              </a:cxn>
              <a:cxn ang="0">
                <a:pos x="connsiteX1" y="connsiteY1"/>
              </a:cxn>
              <a:cxn ang="0">
                <a:pos x="connsiteX2" y="connsiteY2"/>
              </a:cxn>
              <a:cxn ang="0">
                <a:pos x="connsiteX3" y="connsiteY3"/>
              </a:cxn>
            </a:cxnLst>
            <a:rect l="l" t="t" r="r" b="b"/>
            <a:pathLst>
              <a:path w="7881731" h="2385392">
                <a:moveTo>
                  <a:pt x="0" y="2385392"/>
                </a:moveTo>
                <a:cubicBezTo>
                  <a:pt x="776909" y="2332383"/>
                  <a:pt x="1553818" y="2279374"/>
                  <a:pt x="2504661" y="2057400"/>
                </a:cubicBezTo>
                <a:cubicBezTo>
                  <a:pt x="3455504" y="1835426"/>
                  <a:pt x="4808883" y="1396448"/>
                  <a:pt x="5705061" y="1053548"/>
                </a:cubicBezTo>
                <a:cubicBezTo>
                  <a:pt x="6601239" y="710648"/>
                  <a:pt x="7241485" y="355324"/>
                  <a:pt x="7881731" y="0"/>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矢印コネクタ 3">
            <a:extLst>
              <a:ext uri="{FF2B5EF4-FFF2-40B4-BE49-F238E27FC236}">
                <a16:creationId xmlns:a16="http://schemas.microsoft.com/office/drawing/2014/main" id="{22C89468-3074-4E0F-B68F-C930DB00C668}"/>
              </a:ext>
            </a:extLst>
          </p:cNvPr>
          <p:cNvCxnSpPr/>
          <p:nvPr/>
        </p:nvCxnSpPr>
        <p:spPr>
          <a:xfrm flipV="1">
            <a:off x="620763" y="2704387"/>
            <a:ext cx="0" cy="3578086"/>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7A5A4BD9-82EC-4164-B222-38CC745E2BA4}"/>
              </a:ext>
            </a:extLst>
          </p:cNvPr>
          <p:cNvCxnSpPr>
            <a:cxnSpLocks/>
          </p:cNvCxnSpPr>
          <p:nvPr/>
        </p:nvCxnSpPr>
        <p:spPr>
          <a:xfrm>
            <a:off x="620763" y="6282473"/>
            <a:ext cx="7902473" cy="0"/>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9DD5072C-97F2-485F-8226-FD6CCA6B3F97}"/>
              </a:ext>
            </a:extLst>
          </p:cNvPr>
          <p:cNvCxnSpPr>
            <a:cxnSpLocks/>
          </p:cNvCxnSpPr>
          <p:nvPr/>
        </p:nvCxnSpPr>
        <p:spPr>
          <a:xfrm>
            <a:off x="3314268" y="2793839"/>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D47D91E8-21DD-4ECA-8126-8F0CA0C7EAE5}"/>
              </a:ext>
            </a:extLst>
          </p:cNvPr>
          <p:cNvCxnSpPr>
            <a:cxnSpLocks/>
          </p:cNvCxnSpPr>
          <p:nvPr/>
        </p:nvCxnSpPr>
        <p:spPr>
          <a:xfrm>
            <a:off x="4755442" y="2802122"/>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329A1F31-FCF9-4ADB-B2ED-95307C552858}"/>
              </a:ext>
            </a:extLst>
          </p:cNvPr>
          <p:cNvCxnSpPr>
            <a:cxnSpLocks/>
          </p:cNvCxnSpPr>
          <p:nvPr/>
        </p:nvCxnSpPr>
        <p:spPr>
          <a:xfrm>
            <a:off x="6199929" y="2802122"/>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193F030E-FB70-4465-93BC-6358801B721E}"/>
              </a:ext>
            </a:extLst>
          </p:cNvPr>
          <p:cNvCxnSpPr>
            <a:cxnSpLocks/>
          </p:cNvCxnSpPr>
          <p:nvPr/>
        </p:nvCxnSpPr>
        <p:spPr>
          <a:xfrm>
            <a:off x="7634477" y="2802122"/>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CF9E2CDB-549C-4F30-96DA-C99054B852F8}"/>
              </a:ext>
            </a:extLst>
          </p:cNvPr>
          <p:cNvCxnSpPr>
            <a:cxnSpLocks/>
          </p:cNvCxnSpPr>
          <p:nvPr/>
        </p:nvCxnSpPr>
        <p:spPr>
          <a:xfrm>
            <a:off x="1873094" y="2793839"/>
            <a:ext cx="0" cy="348863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135469F3-FFDB-43EB-A004-DEBCB5548007}"/>
              </a:ext>
            </a:extLst>
          </p:cNvPr>
          <p:cNvCxnSpPr>
            <a:cxnSpLocks/>
          </p:cNvCxnSpPr>
          <p:nvPr/>
        </p:nvCxnSpPr>
        <p:spPr>
          <a:xfrm flipH="1">
            <a:off x="1873094" y="3111891"/>
            <a:ext cx="1441174" cy="0"/>
          </a:xfrm>
          <a:prstGeom prst="straightConnector1">
            <a:avLst/>
          </a:prstGeom>
          <a:ln w="25400">
            <a:solidFill>
              <a:schemeClr val="tx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pic>
        <p:nvPicPr>
          <p:cNvPr id="24" name="図 23">
            <a:extLst>
              <a:ext uri="{FF2B5EF4-FFF2-40B4-BE49-F238E27FC236}">
                <a16:creationId xmlns:a16="http://schemas.microsoft.com/office/drawing/2014/main" id="{5CDA97B1-FB1F-4A99-B46E-1C2A63CAB620}"/>
              </a:ext>
            </a:extLst>
          </p:cNvPr>
          <p:cNvPicPr>
            <a:picLocks noChangeAspect="1"/>
          </p:cNvPicPr>
          <p:nvPr>
            <p:custDataLst>
              <p:tags r:id="rId1"/>
            </p:custDataLst>
          </p:nvPr>
        </p:nvPicPr>
        <p:blipFill>
          <a:blip r:embed="rId16" cstate="print">
            <a:extLst>
              <a:ext uri="{28A0092B-C50C-407E-A947-70E740481C1C}">
                <a14:useLocalDpi xmlns:a14="http://schemas.microsoft.com/office/drawing/2010/main" val="0"/>
              </a:ext>
            </a:extLst>
          </a:blip>
          <a:stretch>
            <a:fillRect/>
          </a:stretch>
        </p:blipFill>
        <p:spPr>
          <a:xfrm>
            <a:off x="2392602" y="2756782"/>
            <a:ext cx="395533" cy="245779"/>
          </a:xfrm>
          <a:prstGeom prst="rect">
            <a:avLst/>
          </a:prstGeom>
        </p:spPr>
      </p:pic>
      <p:pic>
        <p:nvPicPr>
          <p:cNvPr id="28" name="図 27">
            <a:extLst>
              <a:ext uri="{FF2B5EF4-FFF2-40B4-BE49-F238E27FC236}">
                <a16:creationId xmlns:a16="http://schemas.microsoft.com/office/drawing/2014/main" id="{0F4F328B-C0CB-4D5B-AA2E-60614242E824}"/>
              </a:ext>
            </a:extLst>
          </p:cNvPr>
          <p:cNvPicPr>
            <a:picLocks noChangeAspect="1"/>
          </p:cNvPicPr>
          <p:nvPr>
            <p:custDataLst>
              <p:tags r:id="rId2"/>
            </p:custDataLst>
          </p:nvPr>
        </p:nvPicPr>
        <p:blipFill>
          <a:blip r:embed="rId17" cstate="print">
            <a:extLst>
              <a:ext uri="{28A0092B-C50C-407E-A947-70E740481C1C}">
                <a14:useLocalDpi xmlns:a14="http://schemas.microsoft.com/office/drawing/2010/main" val="0"/>
              </a:ext>
            </a:extLst>
          </a:blip>
          <a:stretch>
            <a:fillRect/>
          </a:stretch>
        </p:blipFill>
        <p:spPr>
          <a:xfrm>
            <a:off x="8186911" y="5899402"/>
            <a:ext cx="114316" cy="219487"/>
          </a:xfrm>
          <a:prstGeom prst="rect">
            <a:avLst/>
          </a:prstGeom>
        </p:spPr>
      </p:pic>
      <p:pic>
        <p:nvPicPr>
          <p:cNvPr id="31" name="図 30">
            <a:extLst>
              <a:ext uri="{FF2B5EF4-FFF2-40B4-BE49-F238E27FC236}">
                <a16:creationId xmlns:a16="http://schemas.microsoft.com/office/drawing/2014/main" id="{2EC2F178-CBA2-4C0D-B85F-B81878220FE2}"/>
              </a:ext>
            </a:extLst>
          </p:cNvPr>
          <p:cNvPicPr>
            <a:picLocks noChangeAspect="1"/>
          </p:cNvPicPr>
          <p:nvPr>
            <p:custDataLst>
              <p:tags r:id="rId3"/>
            </p:custDataLst>
          </p:nvPr>
        </p:nvPicPr>
        <p:blipFill>
          <a:blip r:embed="rId18" cstate="print">
            <a:extLst>
              <a:ext uri="{28A0092B-C50C-407E-A947-70E740481C1C}">
                <a14:useLocalDpi xmlns:a14="http://schemas.microsoft.com/office/drawing/2010/main" val="0"/>
              </a:ext>
            </a:extLst>
          </a:blip>
          <a:stretch>
            <a:fillRect/>
          </a:stretch>
        </p:blipFill>
        <p:spPr>
          <a:xfrm>
            <a:off x="780409" y="2851891"/>
            <a:ext cx="593300" cy="344092"/>
          </a:xfrm>
          <a:prstGeom prst="rect">
            <a:avLst/>
          </a:prstGeom>
        </p:spPr>
      </p:pic>
      <p:cxnSp>
        <p:nvCxnSpPr>
          <p:cNvPr id="33" name="直線コネクタ 32">
            <a:extLst>
              <a:ext uri="{FF2B5EF4-FFF2-40B4-BE49-F238E27FC236}">
                <a16:creationId xmlns:a16="http://schemas.microsoft.com/office/drawing/2014/main" id="{8ECE9E82-A4BF-4080-B461-5C1B7B1746B5}"/>
              </a:ext>
            </a:extLst>
          </p:cNvPr>
          <p:cNvCxnSpPr>
            <a:cxnSpLocks/>
          </p:cNvCxnSpPr>
          <p:nvPr/>
        </p:nvCxnSpPr>
        <p:spPr>
          <a:xfrm flipV="1">
            <a:off x="1869781" y="5543251"/>
            <a:ext cx="1441175" cy="18263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39" name="図 38">
            <a:extLst>
              <a:ext uri="{FF2B5EF4-FFF2-40B4-BE49-F238E27FC236}">
                <a16:creationId xmlns:a16="http://schemas.microsoft.com/office/drawing/2014/main" id="{44988CDA-627E-4D38-BCFE-F5AF953546CC}"/>
              </a:ext>
            </a:extLst>
          </p:cNvPr>
          <p:cNvPicPr>
            <a:picLocks noChangeAspect="1"/>
          </p:cNvPicPr>
          <p:nvPr>
            <p:custDataLst>
              <p:tags r:id="rId4"/>
            </p:custDataLst>
          </p:nvPr>
        </p:nvPicPr>
        <p:blipFill>
          <a:blip r:embed="rId19" cstate="print">
            <a:extLst>
              <a:ext uri="{28A0092B-C50C-407E-A947-70E740481C1C}">
                <a14:useLocalDpi xmlns:a14="http://schemas.microsoft.com/office/drawing/2010/main" val="0"/>
              </a:ext>
            </a:extLst>
          </a:blip>
          <a:stretch>
            <a:fillRect/>
          </a:stretch>
        </p:blipFill>
        <p:spPr>
          <a:xfrm>
            <a:off x="1759466" y="6406412"/>
            <a:ext cx="220630" cy="275502"/>
          </a:xfrm>
          <a:prstGeom prst="rect">
            <a:avLst/>
          </a:prstGeom>
        </p:spPr>
      </p:pic>
      <p:pic>
        <p:nvPicPr>
          <p:cNvPr id="50" name="図 49">
            <a:extLst>
              <a:ext uri="{FF2B5EF4-FFF2-40B4-BE49-F238E27FC236}">
                <a16:creationId xmlns:a16="http://schemas.microsoft.com/office/drawing/2014/main" id="{85CF955C-90FE-41F2-BE79-CB06FC1A3E05}"/>
              </a:ext>
            </a:extLst>
          </p:cNvPr>
          <p:cNvPicPr>
            <a:picLocks noChangeAspect="1"/>
          </p:cNvPicPr>
          <p:nvPr>
            <p:custDataLst>
              <p:tags r:id="rId5"/>
            </p:custDataLst>
          </p:nvPr>
        </p:nvPicPr>
        <p:blipFill>
          <a:blip r:embed="rId20" cstate="print">
            <a:extLst>
              <a:ext uri="{28A0092B-C50C-407E-A947-70E740481C1C}">
                <a14:useLocalDpi xmlns:a14="http://schemas.microsoft.com/office/drawing/2010/main" val="0"/>
              </a:ext>
            </a:extLst>
          </a:blip>
          <a:stretch>
            <a:fillRect/>
          </a:stretch>
        </p:blipFill>
        <p:spPr>
          <a:xfrm>
            <a:off x="3207500" y="6414084"/>
            <a:ext cx="206912" cy="272073"/>
          </a:xfrm>
          <a:prstGeom prst="rect">
            <a:avLst/>
          </a:prstGeom>
        </p:spPr>
      </p:pic>
      <p:cxnSp>
        <p:nvCxnSpPr>
          <p:cNvPr id="25" name="直線コネクタ 24">
            <a:extLst>
              <a:ext uri="{FF2B5EF4-FFF2-40B4-BE49-F238E27FC236}">
                <a16:creationId xmlns:a16="http://schemas.microsoft.com/office/drawing/2014/main" id="{6D6B1CC4-C986-4798-8E79-518135BA7717}"/>
              </a:ext>
            </a:extLst>
          </p:cNvPr>
          <p:cNvCxnSpPr>
            <a:cxnSpLocks/>
          </p:cNvCxnSpPr>
          <p:nvPr/>
        </p:nvCxnSpPr>
        <p:spPr>
          <a:xfrm flipV="1">
            <a:off x="3314267" y="5219585"/>
            <a:ext cx="1431234" cy="32295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図 7">
            <a:extLst>
              <a:ext uri="{FF2B5EF4-FFF2-40B4-BE49-F238E27FC236}">
                <a16:creationId xmlns:a16="http://schemas.microsoft.com/office/drawing/2014/main" id="{700A98B8-6797-4D9C-91DC-CBD9D63BB4B5}"/>
              </a:ext>
            </a:extLst>
          </p:cNvPr>
          <p:cNvPicPr>
            <a:picLocks noChangeAspect="1"/>
          </p:cNvPicPr>
          <p:nvPr>
            <p:custDataLst>
              <p:tags r:id="rId6"/>
            </p:custDataLst>
          </p:nvPr>
        </p:nvPicPr>
        <p:blipFill>
          <a:blip r:embed="rId21" cstate="print">
            <a:extLst>
              <a:ext uri="{28A0092B-C50C-407E-A947-70E740481C1C}">
                <a14:useLocalDpi xmlns:a14="http://schemas.microsoft.com/office/drawing/2010/main" val="0"/>
              </a:ext>
            </a:extLst>
          </a:blip>
          <a:stretch>
            <a:fillRect/>
          </a:stretch>
        </p:blipFill>
        <p:spPr>
          <a:xfrm>
            <a:off x="4645698" y="6412246"/>
            <a:ext cx="219487" cy="272073"/>
          </a:xfrm>
          <a:prstGeom prst="rect">
            <a:avLst/>
          </a:prstGeom>
        </p:spPr>
      </p:pic>
      <p:cxnSp>
        <p:nvCxnSpPr>
          <p:cNvPr id="26" name="直線コネクタ 25">
            <a:extLst>
              <a:ext uri="{FF2B5EF4-FFF2-40B4-BE49-F238E27FC236}">
                <a16:creationId xmlns:a16="http://schemas.microsoft.com/office/drawing/2014/main" id="{DD537395-533A-4057-B7EA-B2CE708A2D5E}"/>
              </a:ext>
            </a:extLst>
          </p:cNvPr>
          <p:cNvCxnSpPr>
            <a:cxnSpLocks/>
          </p:cNvCxnSpPr>
          <p:nvPr/>
        </p:nvCxnSpPr>
        <p:spPr>
          <a:xfrm flipV="1">
            <a:off x="4754613" y="4797424"/>
            <a:ext cx="1439519" cy="4221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F3775657-DBC6-4D21-B1EA-100E59CD6344}"/>
              </a:ext>
            </a:extLst>
          </p:cNvPr>
          <p:cNvCxnSpPr>
            <a:cxnSpLocks/>
          </p:cNvCxnSpPr>
          <p:nvPr/>
        </p:nvCxnSpPr>
        <p:spPr>
          <a:xfrm flipV="1">
            <a:off x="6204897" y="4254500"/>
            <a:ext cx="1429579" cy="5429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EE52E0EC-3C08-44E3-AA01-EC230740F02D}"/>
              </a:ext>
            </a:extLst>
          </p:cNvPr>
          <p:cNvCxnSpPr>
            <a:cxnSpLocks/>
          </p:cNvCxnSpPr>
          <p:nvPr/>
        </p:nvCxnSpPr>
        <p:spPr>
          <a:xfrm flipV="1">
            <a:off x="7637790" y="3819524"/>
            <a:ext cx="878820" cy="4349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図 20">
            <a:extLst>
              <a:ext uri="{FF2B5EF4-FFF2-40B4-BE49-F238E27FC236}">
                <a16:creationId xmlns:a16="http://schemas.microsoft.com/office/drawing/2014/main" id="{09AD90F9-E258-4AE3-8201-E36E49E1763A}"/>
              </a:ext>
            </a:extLst>
          </p:cNvPr>
          <p:cNvPicPr>
            <a:picLocks noChangeAspect="1"/>
          </p:cNvPicPr>
          <p:nvPr>
            <p:custDataLst>
              <p:tags r:id="rId7"/>
            </p:custDataLst>
          </p:nvPr>
        </p:nvPicPr>
        <p:blipFill>
          <a:blip r:embed="rId22" cstate="print">
            <a:extLst>
              <a:ext uri="{28A0092B-C50C-407E-A947-70E740481C1C}">
                <a14:useLocalDpi xmlns:a14="http://schemas.microsoft.com/office/drawing/2010/main" val="0"/>
              </a:ext>
            </a:extLst>
          </a:blip>
          <a:stretch>
            <a:fillRect/>
          </a:stretch>
        </p:blipFill>
        <p:spPr>
          <a:xfrm>
            <a:off x="6096471" y="6414084"/>
            <a:ext cx="217201" cy="275502"/>
          </a:xfrm>
          <a:prstGeom prst="rect">
            <a:avLst/>
          </a:prstGeom>
        </p:spPr>
      </p:pic>
      <p:sp>
        <p:nvSpPr>
          <p:cNvPr id="22" name="テキスト ボックス 21">
            <a:extLst>
              <a:ext uri="{FF2B5EF4-FFF2-40B4-BE49-F238E27FC236}">
                <a16:creationId xmlns:a16="http://schemas.microsoft.com/office/drawing/2014/main" id="{569E667D-5FBE-4ADA-9CF1-AC6D5642DC53}"/>
              </a:ext>
            </a:extLst>
          </p:cNvPr>
          <p:cNvSpPr txBox="1"/>
          <p:nvPr/>
        </p:nvSpPr>
        <p:spPr>
          <a:xfrm>
            <a:off x="6919686" y="6321002"/>
            <a:ext cx="492443" cy="461665"/>
          </a:xfrm>
          <a:prstGeom prst="rect">
            <a:avLst/>
          </a:prstGeom>
          <a:noFill/>
        </p:spPr>
        <p:txBody>
          <a:bodyPr wrap="none" rtlCol="0">
            <a:spAutoFit/>
          </a:bodyPr>
          <a:lstStyle/>
          <a:p>
            <a:r>
              <a:rPr lang="en-US" altLang="ja-JP" sz="2400" dirty="0"/>
              <a:t>…</a:t>
            </a:r>
            <a:endParaRPr kumimoji="1" lang="ja-JP" altLang="en-US" sz="2400" dirty="0"/>
          </a:p>
        </p:txBody>
      </p:sp>
      <p:pic>
        <p:nvPicPr>
          <p:cNvPr id="38" name="図 37">
            <a:extLst>
              <a:ext uri="{FF2B5EF4-FFF2-40B4-BE49-F238E27FC236}">
                <a16:creationId xmlns:a16="http://schemas.microsoft.com/office/drawing/2014/main" id="{1F86D526-2E8A-49AE-80DD-E31B3C000B57}"/>
              </a:ext>
            </a:extLst>
          </p:cNvPr>
          <p:cNvPicPr>
            <a:picLocks noChangeAspect="1"/>
          </p:cNvPicPr>
          <p:nvPr>
            <p:custDataLst>
              <p:tags r:id="rId8"/>
            </p:custDataLst>
          </p:nvPr>
        </p:nvPicPr>
        <p:blipFill>
          <a:blip r:embed="rId23" cstate="print">
            <a:extLst>
              <a:ext uri="{28A0092B-C50C-407E-A947-70E740481C1C}">
                <a14:useLocalDpi xmlns:a14="http://schemas.microsoft.com/office/drawing/2010/main" val="0"/>
              </a:ext>
            </a:extLst>
          </a:blip>
          <a:stretch>
            <a:fillRect/>
          </a:stretch>
        </p:blipFill>
        <p:spPr>
          <a:xfrm>
            <a:off x="594412" y="1528744"/>
            <a:ext cx="2308039" cy="780778"/>
          </a:xfrm>
          <a:prstGeom prst="rect">
            <a:avLst/>
          </a:prstGeom>
        </p:spPr>
      </p:pic>
      <p:cxnSp>
        <p:nvCxnSpPr>
          <p:cNvPr id="32" name="直線矢印コネクタ 31">
            <a:extLst>
              <a:ext uri="{FF2B5EF4-FFF2-40B4-BE49-F238E27FC236}">
                <a16:creationId xmlns:a16="http://schemas.microsoft.com/office/drawing/2014/main" id="{C6FF6C3A-B840-4909-BB26-4B1D890960F3}"/>
              </a:ext>
            </a:extLst>
          </p:cNvPr>
          <p:cNvCxnSpPr>
            <a:cxnSpLocks/>
          </p:cNvCxnSpPr>
          <p:nvPr/>
        </p:nvCxnSpPr>
        <p:spPr>
          <a:xfrm flipV="1">
            <a:off x="3310956" y="5542536"/>
            <a:ext cx="0" cy="739938"/>
          </a:xfrm>
          <a:prstGeom prst="straightConnector1">
            <a:avLst/>
          </a:prstGeom>
          <a:ln w="38100">
            <a:solidFill>
              <a:srgbClr val="0000FF"/>
            </a:solidFill>
            <a:tailEnd type="arrow" w="lg" len="lg"/>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AAE3FAE1-5517-4549-886A-1A4DD0FF5B27}"/>
              </a:ext>
            </a:extLst>
          </p:cNvPr>
          <p:cNvCxnSpPr>
            <a:cxnSpLocks/>
          </p:cNvCxnSpPr>
          <p:nvPr/>
        </p:nvCxnSpPr>
        <p:spPr>
          <a:xfrm flipV="1">
            <a:off x="4755442" y="5219585"/>
            <a:ext cx="0" cy="1049786"/>
          </a:xfrm>
          <a:prstGeom prst="straightConnector1">
            <a:avLst/>
          </a:prstGeom>
          <a:ln w="38100">
            <a:solidFill>
              <a:srgbClr val="0000FF"/>
            </a:solidFill>
            <a:tailEnd type="arrow" w="lg" len="lg"/>
          </a:ln>
        </p:spPr>
        <p:style>
          <a:lnRef idx="1">
            <a:schemeClr val="accent1"/>
          </a:lnRef>
          <a:fillRef idx="0">
            <a:schemeClr val="accent1"/>
          </a:fillRef>
          <a:effectRef idx="0">
            <a:schemeClr val="accent1"/>
          </a:effectRef>
          <a:fontRef idx="minor">
            <a:schemeClr val="tx1"/>
          </a:fontRef>
        </p:style>
      </p:cxnSp>
      <p:pic>
        <p:nvPicPr>
          <p:cNvPr id="35" name="図 34">
            <a:extLst>
              <a:ext uri="{FF2B5EF4-FFF2-40B4-BE49-F238E27FC236}">
                <a16:creationId xmlns:a16="http://schemas.microsoft.com/office/drawing/2014/main" id="{BDBD88EF-779B-4CB8-9763-1C8F8EF00BD8}"/>
              </a:ext>
            </a:extLst>
          </p:cNvPr>
          <p:cNvPicPr>
            <a:picLocks noChangeAspect="1"/>
          </p:cNvPicPr>
          <p:nvPr>
            <p:custDataLst>
              <p:tags r:id="rId9"/>
            </p:custDataLst>
          </p:nvPr>
        </p:nvPicPr>
        <p:blipFill>
          <a:blip r:embed="rId24" cstate="print">
            <a:extLst>
              <a:ext uri="{28A0092B-C50C-407E-A947-70E740481C1C}">
                <a14:useLocalDpi xmlns:a14="http://schemas.microsoft.com/office/drawing/2010/main" val="0"/>
              </a:ext>
            </a:extLst>
          </a:blip>
          <a:stretch>
            <a:fillRect/>
          </a:stretch>
        </p:blipFill>
        <p:spPr>
          <a:xfrm>
            <a:off x="3414412" y="5817750"/>
            <a:ext cx="270929" cy="344092"/>
          </a:xfrm>
          <a:prstGeom prst="rect">
            <a:avLst/>
          </a:prstGeom>
        </p:spPr>
      </p:pic>
      <p:pic>
        <p:nvPicPr>
          <p:cNvPr id="36" name="図 35">
            <a:extLst>
              <a:ext uri="{FF2B5EF4-FFF2-40B4-BE49-F238E27FC236}">
                <a16:creationId xmlns:a16="http://schemas.microsoft.com/office/drawing/2014/main" id="{D93A7E54-6E34-488D-A2E1-7BD83845E70B}"/>
              </a:ext>
            </a:extLst>
          </p:cNvPr>
          <p:cNvPicPr>
            <a:picLocks noChangeAspect="1"/>
          </p:cNvPicPr>
          <p:nvPr>
            <p:custDataLst>
              <p:tags r:id="rId10"/>
            </p:custDataLst>
          </p:nvPr>
        </p:nvPicPr>
        <p:blipFill>
          <a:blip r:embed="rId25" cstate="print">
            <a:extLst>
              <a:ext uri="{28A0092B-C50C-407E-A947-70E740481C1C}">
                <a14:useLocalDpi xmlns:a14="http://schemas.microsoft.com/office/drawing/2010/main" val="0"/>
              </a:ext>
            </a:extLst>
          </a:blip>
          <a:stretch>
            <a:fillRect/>
          </a:stretch>
        </p:blipFill>
        <p:spPr>
          <a:xfrm>
            <a:off x="4867526" y="5811683"/>
            <a:ext cx="283504" cy="344092"/>
          </a:xfrm>
          <a:prstGeom prst="rect">
            <a:avLst/>
          </a:prstGeom>
        </p:spPr>
      </p:pic>
      <p:cxnSp>
        <p:nvCxnSpPr>
          <p:cNvPr id="40" name="直線矢印コネクタ 39">
            <a:extLst>
              <a:ext uri="{FF2B5EF4-FFF2-40B4-BE49-F238E27FC236}">
                <a16:creationId xmlns:a16="http://schemas.microsoft.com/office/drawing/2014/main" id="{8B65C16C-AB21-4DB2-90B4-07A5390FE397}"/>
              </a:ext>
            </a:extLst>
          </p:cNvPr>
          <p:cNvCxnSpPr>
            <a:cxnSpLocks/>
          </p:cNvCxnSpPr>
          <p:nvPr/>
        </p:nvCxnSpPr>
        <p:spPr>
          <a:xfrm flipV="1">
            <a:off x="1878737" y="5725884"/>
            <a:ext cx="0" cy="543487"/>
          </a:xfrm>
          <a:prstGeom prst="straightConnector1">
            <a:avLst/>
          </a:prstGeom>
          <a:ln w="38100">
            <a:solidFill>
              <a:srgbClr val="0000FF"/>
            </a:solidFill>
            <a:tailEnd type="arrow" w="lg" len="lg"/>
          </a:ln>
        </p:spPr>
        <p:style>
          <a:lnRef idx="1">
            <a:schemeClr val="accent1"/>
          </a:lnRef>
          <a:fillRef idx="0">
            <a:schemeClr val="accent1"/>
          </a:fillRef>
          <a:effectRef idx="0">
            <a:schemeClr val="accent1"/>
          </a:effectRef>
          <a:fontRef idx="minor">
            <a:schemeClr val="tx1"/>
          </a:fontRef>
        </p:style>
      </p:cxnSp>
      <p:pic>
        <p:nvPicPr>
          <p:cNvPr id="41" name="図 40">
            <a:extLst>
              <a:ext uri="{FF2B5EF4-FFF2-40B4-BE49-F238E27FC236}">
                <a16:creationId xmlns:a16="http://schemas.microsoft.com/office/drawing/2014/main" id="{BD2F0B97-1799-400B-AFC4-2CB7633E879C}"/>
              </a:ext>
            </a:extLst>
          </p:cNvPr>
          <p:cNvPicPr>
            <a:picLocks noChangeAspect="1"/>
          </p:cNvPicPr>
          <p:nvPr>
            <p:custDataLst>
              <p:tags r:id="rId11"/>
            </p:custDataLst>
          </p:nvPr>
        </p:nvPicPr>
        <p:blipFill>
          <a:blip r:embed="rId26" cstate="print">
            <a:extLst>
              <a:ext uri="{28A0092B-C50C-407E-A947-70E740481C1C}">
                <a14:useLocalDpi xmlns:a14="http://schemas.microsoft.com/office/drawing/2010/main" val="0"/>
              </a:ext>
            </a:extLst>
          </a:blip>
          <a:stretch>
            <a:fillRect/>
          </a:stretch>
        </p:blipFill>
        <p:spPr>
          <a:xfrm>
            <a:off x="1978882" y="5817750"/>
            <a:ext cx="284647" cy="344092"/>
          </a:xfrm>
          <a:prstGeom prst="rect">
            <a:avLst/>
          </a:prstGeom>
        </p:spPr>
      </p:pic>
      <p:cxnSp>
        <p:nvCxnSpPr>
          <p:cNvPr id="42" name="直線矢印コネクタ 41">
            <a:extLst>
              <a:ext uri="{FF2B5EF4-FFF2-40B4-BE49-F238E27FC236}">
                <a16:creationId xmlns:a16="http://schemas.microsoft.com/office/drawing/2014/main" id="{750498A3-E9C4-4E2D-8885-DF95A740DB3E}"/>
              </a:ext>
            </a:extLst>
          </p:cNvPr>
          <p:cNvCxnSpPr>
            <a:cxnSpLocks/>
          </p:cNvCxnSpPr>
          <p:nvPr/>
        </p:nvCxnSpPr>
        <p:spPr>
          <a:xfrm flipV="1">
            <a:off x="6194132" y="4803975"/>
            <a:ext cx="0" cy="1471947"/>
          </a:xfrm>
          <a:prstGeom prst="straightConnector1">
            <a:avLst/>
          </a:prstGeom>
          <a:ln w="38100">
            <a:solidFill>
              <a:srgbClr val="0000FF"/>
            </a:solidFill>
            <a:tailEnd type="arrow" w="lg" len="lg"/>
          </a:ln>
        </p:spPr>
        <p:style>
          <a:lnRef idx="1">
            <a:schemeClr val="accent1"/>
          </a:lnRef>
          <a:fillRef idx="0">
            <a:schemeClr val="accent1"/>
          </a:fillRef>
          <a:effectRef idx="0">
            <a:schemeClr val="accent1"/>
          </a:effectRef>
          <a:fontRef idx="minor">
            <a:schemeClr val="tx1"/>
          </a:fontRef>
        </p:style>
      </p:cxnSp>
      <p:pic>
        <p:nvPicPr>
          <p:cNvPr id="6" name="図 5">
            <a:extLst>
              <a:ext uri="{FF2B5EF4-FFF2-40B4-BE49-F238E27FC236}">
                <a16:creationId xmlns:a16="http://schemas.microsoft.com/office/drawing/2014/main" id="{EF1D3576-AC96-4251-99D5-0945EFC84A83}"/>
              </a:ext>
            </a:extLst>
          </p:cNvPr>
          <p:cNvPicPr>
            <a:picLocks noChangeAspect="1"/>
          </p:cNvPicPr>
          <p:nvPr>
            <p:custDataLst>
              <p:tags r:id="rId12"/>
            </p:custDataLst>
          </p:nvPr>
        </p:nvPicPr>
        <p:blipFill>
          <a:blip r:embed="rId27" cstate="print">
            <a:extLst>
              <a:ext uri="{28A0092B-C50C-407E-A947-70E740481C1C}">
                <a14:useLocalDpi xmlns:a14="http://schemas.microsoft.com/office/drawing/2010/main" val="0"/>
              </a:ext>
            </a:extLst>
          </a:blip>
          <a:stretch>
            <a:fillRect/>
          </a:stretch>
        </p:blipFill>
        <p:spPr>
          <a:xfrm>
            <a:off x="6313672" y="5814443"/>
            <a:ext cx="280074" cy="344092"/>
          </a:xfrm>
          <a:prstGeom prst="rect">
            <a:avLst/>
          </a:prstGeom>
        </p:spPr>
      </p:pic>
      <p:sp>
        <p:nvSpPr>
          <p:cNvPr id="44" name="テキスト ボックス 43">
            <a:extLst>
              <a:ext uri="{FF2B5EF4-FFF2-40B4-BE49-F238E27FC236}">
                <a16:creationId xmlns:a16="http://schemas.microsoft.com/office/drawing/2014/main" id="{01F0EA66-BB46-44D6-AE3E-E737E266BDE5}"/>
              </a:ext>
            </a:extLst>
          </p:cNvPr>
          <p:cNvSpPr txBox="1"/>
          <p:nvPr/>
        </p:nvSpPr>
        <p:spPr>
          <a:xfrm>
            <a:off x="6919686" y="5814257"/>
            <a:ext cx="492443" cy="461665"/>
          </a:xfrm>
          <a:prstGeom prst="rect">
            <a:avLst/>
          </a:prstGeom>
          <a:noFill/>
        </p:spPr>
        <p:txBody>
          <a:bodyPr wrap="none" rtlCol="0">
            <a:spAutoFit/>
          </a:bodyPr>
          <a:lstStyle/>
          <a:p>
            <a:r>
              <a:rPr lang="en-US" altLang="ja-JP" sz="2400" dirty="0"/>
              <a:t>…</a:t>
            </a:r>
            <a:endParaRPr kumimoji="1" lang="ja-JP" altLang="en-US" sz="2400" dirty="0"/>
          </a:p>
        </p:txBody>
      </p:sp>
      <mc:AlternateContent xmlns:mc="http://schemas.openxmlformats.org/markup-compatibility/2006" xmlns:a14="http://schemas.microsoft.com/office/drawing/2010/main">
        <mc:Choice Requires="a14">
          <p:sp>
            <p:nvSpPr>
              <p:cNvPr id="37" name="四角形: 角を丸くする 36">
                <a:extLst>
                  <a:ext uri="{FF2B5EF4-FFF2-40B4-BE49-F238E27FC236}">
                    <a16:creationId xmlns:a16="http://schemas.microsoft.com/office/drawing/2014/main" id="{D1834A6C-F282-4750-AE3E-335681390273}"/>
                  </a:ext>
                </a:extLst>
              </p:cNvPr>
              <p:cNvSpPr/>
              <p:nvPr/>
            </p:nvSpPr>
            <p:spPr>
              <a:xfrm>
                <a:off x="2130791" y="3426631"/>
                <a:ext cx="4882416" cy="1455024"/>
              </a:xfrm>
              <a:prstGeom prst="roundRect">
                <a:avLst/>
              </a:prstGeom>
              <a:solidFill>
                <a:schemeClr val="bg1">
                  <a:alpha val="75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以後同様に手続きによって，</a:t>
                </a:r>
                <a:endParaRPr kumimoji="1" lang="en-US" altLang="ja-JP" sz="2400" dirty="0">
                  <a:solidFill>
                    <a:schemeClr val="tx1"/>
                  </a:solidFill>
                </a:endParaRPr>
              </a:p>
              <a:p>
                <a:pPr algn="ctr"/>
                <a14:m>
                  <m:oMath xmlns:m="http://schemas.openxmlformats.org/officeDocument/2006/math">
                    <m:r>
                      <a:rPr kumimoji="1" lang="en-US" altLang="ja-JP" sz="2400" b="0" i="0" smtClean="0">
                        <a:solidFill>
                          <a:schemeClr val="tx1"/>
                        </a:solidFill>
                        <a:latin typeface="Cambria Math" panose="02040503050406030204" pitchFamily="18" charset="0"/>
                      </a:rPr>
                      <m:t> </m:t>
                    </m:r>
                    <m:sSub>
                      <m:sSubPr>
                        <m:ctrlPr>
                          <a:rPr kumimoji="1" lang="en-US" altLang="ja-JP" sz="2400" b="0" i="1" smtClean="0">
                            <a:solidFill>
                              <a:schemeClr val="tx1"/>
                            </a:solidFill>
                            <a:latin typeface="Cambria Math" panose="02040503050406030204" pitchFamily="18" charset="0"/>
                          </a:rPr>
                        </m:ctrlPr>
                      </m:sSubPr>
                      <m:e>
                        <m:sSub>
                          <m:sSubPr>
                            <m:ctrlPr>
                              <a:rPr kumimoji="1" lang="en-US" altLang="ja-JP" sz="2400" b="0" i="1" smtClean="0">
                                <a:solidFill>
                                  <a:schemeClr val="tx1"/>
                                </a:solidFill>
                                <a:latin typeface="Cambria Math" panose="02040503050406030204" pitchFamily="18" charset="0"/>
                              </a:rPr>
                            </m:ctrlPr>
                          </m:sSubPr>
                          <m:e>
                            <m:r>
                              <a:rPr kumimoji="1" lang="en-US" altLang="ja-JP" sz="2400" b="0" i="1" smtClean="0">
                                <a:solidFill>
                                  <a:schemeClr val="tx1"/>
                                </a:solidFill>
                                <a:latin typeface="Cambria Math" panose="02040503050406030204" pitchFamily="18" charset="0"/>
                              </a:rPr>
                              <m:t>𝑡</m:t>
                            </m:r>
                          </m:e>
                          <m:sub>
                            <m:r>
                              <a:rPr kumimoji="1" lang="en-US" altLang="ja-JP" sz="2400" b="0" i="1" smtClean="0">
                                <a:solidFill>
                                  <a:schemeClr val="tx1"/>
                                </a:solidFill>
                                <a:latin typeface="Cambria Math" panose="02040503050406030204" pitchFamily="18" charset="0"/>
                              </a:rPr>
                              <m:t>𝑖</m:t>
                            </m:r>
                          </m:sub>
                        </m:sSub>
                        <m:r>
                          <a:rPr kumimoji="1" lang="en-US" altLang="ja-JP" sz="2400" b="0" i="1" smtClean="0">
                            <a:solidFill>
                              <a:schemeClr val="tx1"/>
                            </a:solidFill>
                            <a:latin typeface="Cambria Math" panose="02040503050406030204" pitchFamily="18" charset="0"/>
                          </a:rPr>
                          <m:t>, </m:t>
                        </m:r>
                        <m:r>
                          <a:rPr kumimoji="1" lang="en-US" altLang="ja-JP" sz="2400" b="0" i="1" smtClean="0">
                            <a:solidFill>
                              <a:schemeClr val="tx1"/>
                            </a:solidFill>
                            <a:latin typeface="Cambria Math" panose="02040503050406030204" pitchFamily="18" charset="0"/>
                          </a:rPr>
                          <m:t>𝑓</m:t>
                        </m:r>
                      </m:e>
                      <m:sub>
                        <m:r>
                          <a:rPr kumimoji="1" lang="en-US" altLang="ja-JP" sz="2400" b="0" i="1" smtClean="0">
                            <a:solidFill>
                              <a:schemeClr val="tx1"/>
                            </a:solidFill>
                            <a:latin typeface="Cambria Math" panose="02040503050406030204" pitchFamily="18" charset="0"/>
                          </a:rPr>
                          <m:t>𝑖</m:t>
                        </m:r>
                      </m:sub>
                    </m:sSub>
                    <m:r>
                      <a:rPr kumimoji="1" lang="en-US" altLang="ja-JP" sz="2400" b="0" i="1" smtClean="0">
                        <a:solidFill>
                          <a:schemeClr val="tx1"/>
                        </a:solidFill>
                        <a:latin typeface="Cambria Math" panose="02040503050406030204" pitchFamily="18" charset="0"/>
                      </a:rPr>
                      <m:t> </m:t>
                    </m:r>
                  </m:oMath>
                </a14:m>
                <a:r>
                  <a:rPr kumimoji="1" lang="ja-JP" altLang="en-US" sz="2400" dirty="0">
                    <a:solidFill>
                      <a:schemeClr val="tx1"/>
                    </a:solidFill>
                  </a:rPr>
                  <a:t>の組を計算する</a:t>
                </a:r>
                <a:endParaRPr kumimoji="1" lang="en-US" altLang="ja-JP" sz="2400" dirty="0">
                  <a:solidFill>
                    <a:schemeClr val="tx1"/>
                  </a:solidFill>
                </a:endParaRPr>
              </a:p>
              <a:p>
                <a:pPr algn="ctr"/>
                <a:r>
                  <a:rPr lang="ja-JP" altLang="en-US" sz="2400" dirty="0">
                    <a:solidFill>
                      <a:schemeClr val="tx1"/>
                    </a:solidFill>
                  </a:rPr>
                  <a:t>（これを</a:t>
                </a:r>
                <a:r>
                  <a:rPr lang="ja-JP" altLang="en-US" sz="2400" dirty="0">
                    <a:solidFill>
                      <a:srgbClr val="0070C0"/>
                    </a:solidFill>
                  </a:rPr>
                  <a:t>数値積分</a:t>
                </a:r>
                <a:r>
                  <a:rPr lang="ja-JP" altLang="en-US" sz="2400" dirty="0">
                    <a:solidFill>
                      <a:schemeClr val="tx1"/>
                    </a:solidFill>
                  </a:rPr>
                  <a:t>とよぶ）</a:t>
                </a:r>
                <a:endParaRPr kumimoji="1" lang="en-US" altLang="ja-JP" sz="2400" dirty="0">
                  <a:solidFill>
                    <a:schemeClr val="tx1"/>
                  </a:solidFill>
                </a:endParaRPr>
              </a:p>
            </p:txBody>
          </p:sp>
        </mc:Choice>
        <mc:Fallback xmlns="">
          <p:sp>
            <p:nvSpPr>
              <p:cNvPr id="37" name="四角形: 角を丸くする 36">
                <a:extLst>
                  <a:ext uri="{FF2B5EF4-FFF2-40B4-BE49-F238E27FC236}">
                    <a16:creationId xmlns:a16="http://schemas.microsoft.com/office/drawing/2014/main" id="{D1834A6C-F282-4750-AE3E-335681390273}"/>
                  </a:ext>
                </a:extLst>
              </p:cNvPr>
              <p:cNvSpPr>
                <a:spLocks noRot="1" noChangeAspect="1" noMove="1" noResize="1" noEditPoints="1" noAdjustHandles="1" noChangeArrowheads="1" noChangeShapeType="1" noTextEdit="1"/>
              </p:cNvSpPr>
              <p:nvPr/>
            </p:nvSpPr>
            <p:spPr>
              <a:xfrm>
                <a:off x="2130791" y="3426631"/>
                <a:ext cx="4882416" cy="1455024"/>
              </a:xfrm>
              <a:prstGeom prst="roundRect">
                <a:avLst/>
              </a:prstGeom>
              <a:blipFill>
                <a:blip r:embed="rId28"/>
                <a:stretch>
                  <a:fillRect/>
                </a:stretch>
              </a:blipFill>
              <a:ln w="25400"/>
            </p:spPr>
            <p:txBody>
              <a:bodyPr/>
              <a:lstStyle/>
              <a:p>
                <a:r>
                  <a:rPr lang="ja-JP" altLang="en-US">
                    <a:noFill/>
                  </a:rPr>
                  <a:t> </a:t>
                </a:r>
              </a:p>
            </p:txBody>
          </p:sp>
        </mc:Fallback>
      </mc:AlternateContent>
    </p:spTree>
    <p:extLst>
      <p:ext uri="{BB962C8B-B14F-4D97-AF65-F5344CB8AC3E}">
        <p14:creationId xmlns:p14="http://schemas.microsoft.com/office/powerpoint/2010/main" val="199505459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2159566" cy="769441"/>
            </a:xfrm>
            <a:prstGeom prst="rect">
              <a:avLst/>
            </a:prstGeom>
            <a:noFill/>
          </p:spPr>
          <p:txBody>
            <a:bodyPr wrap="none" rtlCol="0">
              <a:spAutoFit/>
            </a:bodyPr>
            <a:lstStyle/>
            <a:p>
              <a:r>
                <a:rPr lang="en-US" altLang="ja-JP" sz="4400" dirty="0"/>
                <a:t>Euler</a:t>
              </a:r>
              <a:r>
                <a:rPr lang="ja-JP" altLang="en-US" sz="4400" dirty="0"/>
                <a:t>法</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pic>
        <p:nvPicPr>
          <p:cNvPr id="43" name="図 42">
            <a:extLst>
              <a:ext uri="{FF2B5EF4-FFF2-40B4-BE49-F238E27FC236}">
                <a16:creationId xmlns:a16="http://schemas.microsoft.com/office/drawing/2014/main" id="{02E5227A-F765-4250-B077-116FC637B7A1}"/>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630953" y="2633497"/>
            <a:ext cx="7882085" cy="780778"/>
          </a:xfrm>
          <a:prstGeom prst="rect">
            <a:avLst/>
          </a:prstGeom>
        </p:spPr>
      </p:pic>
      <p:pic>
        <p:nvPicPr>
          <p:cNvPr id="50" name="図 49">
            <a:extLst>
              <a:ext uri="{FF2B5EF4-FFF2-40B4-BE49-F238E27FC236}">
                <a16:creationId xmlns:a16="http://schemas.microsoft.com/office/drawing/2014/main" id="{7B01AEA1-948B-4FB1-B737-5D33A7E7E462}"/>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2397134" y="4564054"/>
            <a:ext cx="4349721" cy="780778"/>
          </a:xfrm>
          <a:prstGeom prst="rect">
            <a:avLst/>
          </a:prstGeom>
        </p:spPr>
      </p:pic>
      <p:sp>
        <p:nvSpPr>
          <p:cNvPr id="45" name="テキスト ボックス 44">
            <a:extLst>
              <a:ext uri="{FF2B5EF4-FFF2-40B4-BE49-F238E27FC236}">
                <a16:creationId xmlns:a16="http://schemas.microsoft.com/office/drawing/2014/main" id="{E77C6058-5312-464E-A28A-8F9B1AD3E5FB}"/>
              </a:ext>
            </a:extLst>
          </p:cNvPr>
          <p:cNvSpPr txBox="1"/>
          <p:nvPr/>
        </p:nvSpPr>
        <p:spPr>
          <a:xfrm>
            <a:off x="786344" y="1541471"/>
            <a:ext cx="7571303" cy="461665"/>
          </a:xfrm>
          <a:prstGeom prst="rect">
            <a:avLst/>
          </a:prstGeom>
          <a:noFill/>
        </p:spPr>
        <p:txBody>
          <a:bodyPr wrap="none" rtlCol="0">
            <a:spAutoFit/>
          </a:bodyPr>
          <a:lstStyle/>
          <a:p>
            <a:pPr algn="ctr"/>
            <a:r>
              <a:rPr kumimoji="1" lang="en-US" altLang="ja-JP" sz="2400" dirty="0">
                <a:solidFill>
                  <a:srgbClr val="0070C0"/>
                </a:solidFill>
              </a:rPr>
              <a:t>Euler</a:t>
            </a:r>
            <a:r>
              <a:rPr kumimoji="1" lang="ja-JP" altLang="en-US" sz="2400" dirty="0">
                <a:solidFill>
                  <a:srgbClr val="0070C0"/>
                </a:solidFill>
              </a:rPr>
              <a:t>法 </a:t>
            </a:r>
            <a:r>
              <a:rPr kumimoji="1" lang="en-US" altLang="ja-JP" sz="2400" dirty="0"/>
              <a:t>…</a:t>
            </a:r>
            <a:r>
              <a:rPr kumimoji="1" lang="ja-JP" altLang="en-US" sz="2400" dirty="0"/>
              <a:t>「微分の定義式」から作られる数値積分法</a:t>
            </a:r>
          </a:p>
        </p:txBody>
      </p:sp>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id="{81C4C679-4B88-4B31-AE0A-1BD475D83D1D}"/>
                  </a:ext>
                </a:extLst>
              </p:cNvPr>
              <p:cNvSpPr txBox="1"/>
              <p:nvPr/>
            </p:nvSpPr>
            <p:spPr>
              <a:xfrm>
                <a:off x="252000" y="3953082"/>
                <a:ext cx="8304646" cy="461665"/>
              </a:xfrm>
              <a:prstGeom prst="rect">
                <a:avLst/>
              </a:prstGeom>
              <a:noFill/>
            </p:spPr>
            <p:txBody>
              <a:bodyPr wrap="none" rtlCol="0">
                <a:spAutoFit/>
              </a:bodyPr>
              <a:lstStyle/>
              <a:p>
                <a14:m>
                  <m:oMath xmlns:m="http://schemas.openxmlformats.org/officeDocument/2006/math">
                    <m:r>
                      <a:rPr kumimoji="1" lang="en-US" altLang="ja-JP" sz="2400" b="0" i="1" smtClean="0">
                        <a:latin typeface="Cambria Math" panose="02040503050406030204" pitchFamily="18" charset="0"/>
                      </a:rPr>
                      <m:t>𝜏</m:t>
                    </m:r>
                    <m:r>
                      <a:rPr kumimoji="1" lang="en-US" altLang="ja-JP" sz="2400" b="0" i="1" smtClean="0">
                        <a:latin typeface="Cambria Math" panose="02040503050406030204" pitchFamily="18" charset="0"/>
                      </a:rPr>
                      <m:t> </m:t>
                    </m:r>
                  </m:oMath>
                </a14:m>
                <a:r>
                  <a:rPr kumimoji="1" lang="ja-JP" altLang="en-US" sz="2400" dirty="0"/>
                  <a:t>を小さい正の数</a:t>
                </a:r>
                <a14:m>
                  <m:oMath xmlns:m="http://schemas.openxmlformats.org/officeDocument/2006/math">
                    <m:r>
                      <a:rPr kumimoji="1" lang="en-US" altLang="ja-JP" sz="2400" b="0" i="0" smtClean="0">
                        <a:latin typeface="Cambria Math" panose="02040503050406030204" pitchFamily="18" charset="0"/>
                      </a:rPr>
                      <m:t> </m:t>
                    </m:r>
                    <m:r>
                      <m:rPr>
                        <m:sty m:val="p"/>
                      </m:rPr>
                      <a:rPr kumimoji="1" lang="en-US" altLang="ja-JP" sz="2400" b="0" i="0" smtClean="0">
                        <a:latin typeface="Cambria Math" panose="02040503050406030204" pitchFamily="18" charset="0"/>
                      </a:rPr>
                      <m:t>Δ</m:t>
                    </m:r>
                    <m:r>
                      <a:rPr kumimoji="1" lang="en-US" altLang="ja-JP" sz="2400" b="0" i="1" smtClean="0">
                        <a:latin typeface="Cambria Math" panose="02040503050406030204" pitchFamily="18" charset="0"/>
                      </a:rPr>
                      <m:t>𝑡</m:t>
                    </m:r>
                    <m:r>
                      <a:rPr kumimoji="1" lang="en-US" altLang="ja-JP" sz="2400" b="0" i="1" smtClean="0">
                        <a:latin typeface="Cambria Math" panose="02040503050406030204" pitchFamily="18" charset="0"/>
                      </a:rPr>
                      <m:t> </m:t>
                    </m:r>
                  </m:oMath>
                </a14:m>
                <a:r>
                  <a:rPr kumimoji="1" lang="ja-JP" altLang="en-US" sz="2400" dirty="0"/>
                  <a:t>に置き換え，</a:t>
                </a:r>
                <a14:m>
                  <m:oMath xmlns:m="http://schemas.openxmlformats.org/officeDocument/2006/math">
                    <m:r>
                      <m:rPr>
                        <m:sty m:val="p"/>
                      </m:rPr>
                      <a:rPr kumimoji="1" lang="en-US" altLang="ja-JP" sz="2400" b="0" i="0" smtClean="0">
                        <a:latin typeface="Cambria Math" panose="02040503050406030204" pitchFamily="18" charset="0"/>
                      </a:rPr>
                      <m:t>Δ</m:t>
                    </m:r>
                    <m:r>
                      <a:rPr kumimoji="1" lang="en-US" altLang="ja-JP" sz="2400" b="0" i="1" smtClean="0">
                        <a:latin typeface="Cambria Math" panose="02040503050406030204" pitchFamily="18" charset="0"/>
                      </a:rPr>
                      <m:t>𝑡</m:t>
                    </m:r>
                    <m:r>
                      <a:rPr kumimoji="1" lang="en-US" altLang="ja-JP" sz="2400" b="0" i="1" smtClean="0">
                        <a:latin typeface="Cambria Math" panose="02040503050406030204" pitchFamily="18" charset="0"/>
                      </a:rPr>
                      <m:t> </m:t>
                    </m:r>
                  </m:oMath>
                </a14:m>
                <a:r>
                  <a:rPr kumimoji="1" lang="ja-JP" altLang="en-US" sz="2400" dirty="0"/>
                  <a:t>ごとに時間を区切る</a:t>
                </a:r>
              </a:p>
            </p:txBody>
          </p:sp>
        </mc:Choice>
        <mc:Fallback xmlns="">
          <p:sp>
            <p:nvSpPr>
              <p:cNvPr id="46" name="テキスト ボックス 45">
                <a:extLst>
                  <a:ext uri="{FF2B5EF4-FFF2-40B4-BE49-F238E27FC236}">
                    <a16:creationId xmlns:a16="http://schemas.microsoft.com/office/drawing/2014/main" id="{81C4C679-4B88-4B31-AE0A-1BD475D83D1D}"/>
                  </a:ext>
                </a:extLst>
              </p:cNvPr>
              <p:cNvSpPr txBox="1">
                <a:spLocks noRot="1" noChangeAspect="1" noMove="1" noResize="1" noEditPoints="1" noAdjustHandles="1" noChangeArrowheads="1" noChangeShapeType="1" noTextEdit="1"/>
              </p:cNvSpPr>
              <p:nvPr/>
            </p:nvSpPr>
            <p:spPr>
              <a:xfrm>
                <a:off x="252000" y="3953082"/>
                <a:ext cx="8304646" cy="461665"/>
              </a:xfrm>
              <a:prstGeom prst="rect">
                <a:avLst/>
              </a:prstGeom>
              <a:blipFill>
                <a:blip r:embed="rId9"/>
                <a:stretch>
                  <a:fillRect t="-9211" b="-30263"/>
                </a:stretch>
              </a:blipFill>
            </p:spPr>
            <p:txBody>
              <a:bodyPr/>
              <a:lstStyle/>
              <a:p>
                <a:r>
                  <a:rPr lang="ja-JP" altLang="en-US">
                    <a:noFill/>
                  </a:rPr>
                  <a:t> </a:t>
                </a:r>
              </a:p>
            </p:txBody>
          </p:sp>
        </mc:Fallback>
      </mc:AlternateContent>
      <p:sp>
        <p:nvSpPr>
          <p:cNvPr id="47" name="テキスト ボックス 46">
            <a:extLst>
              <a:ext uri="{FF2B5EF4-FFF2-40B4-BE49-F238E27FC236}">
                <a16:creationId xmlns:a16="http://schemas.microsoft.com/office/drawing/2014/main" id="{756B1117-0BD8-4F18-B5D2-526DB9467999}"/>
              </a:ext>
            </a:extLst>
          </p:cNvPr>
          <p:cNvSpPr txBox="1"/>
          <p:nvPr/>
        </p:nvSpPr>
        <p:spPr>
          <a:xfrm>
            <a:off x="244216" y="2126113"/>
            <a:ext cx="3570208" cy="461665"/>
          </a:xfrm>
          <a:prstGeom prst="rect">
            <a:avLst/>
          </a:prstGeom>
          <a:noFill/>
        </p:spPr>
        <p:txBody>
          <a:bodyPr wrap="none" rtlCol="0">
            <a:spAutoFit/>
          </a:bodyPr>
          <a:lstStyle/>
          <a:p>
            <a:r>
              <a:rPr lang="ja-JP" altLang="en-US" sz="2400" dirty="0"/>
              <a:t>微分を定義から書き下す</a:t>
            </a:r>
            <a:endParaRPr kumimoji="1" lang="ja-JP" altLang="en-US" sz="2400" dirty="0"/>
          </a:p>
        </p:txBody>
      </p:sp>
      <p:sp>
        <p:nvSpPr>
          <p:cNvPr id="48" name="矢印: 下 47">
            <a:extLst>
              <a:ext uri="{FF2B5EF4-FFF2-40B4-BE49-F238E27FC236}">
                <a16:creationId xmlns:a16="http://schemas.microsoft.com/office/drawing/2014/main" id="{54B99B07-2167-41A7-B3A6-3103CDF7FCCA}"/>
              </a:ext>
            </a:extLst>
          </p:cNvPr>
          <p:cNvSpPr/>
          <p:nvPr/>
        </p:nvSpPr>
        <p:spPr>
          <a:xfrm>
            <a:off x="4352925" y="3562351"/>
            <a:ext cx="438150" cy="3429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4" name="グループ化 53">
            <a:extLst>
              <a:ext uri="{FF2B5EF4-FFF2-40B4-BE49-F238E27FC236}">
                <a16:creationId xmlns:a16="http://schemas.microsoft.com/office/drawing/2014/main" id="{1D574386-2042-4F9B-9D50-35178EA80660}"/>
              </a:ext>
            </a:extLst>
          </p:cNvPr>
          <p:cNvGrpSpPr/>
          <p:nvPr/>
        </p:nvGrpSpPr>
        <p:grpSpPr>
          <a:xfrm>
            <a:off x="2643180" y="5493167"/>
            <a:ext cx="3857625" cy="523875"/>
            <a:chOff x="2643180" y="5578892"/>
            <a:chExt cx="3857625" cy="523875"/>
          </a:xfrm>
        </p:grpSpPr>
        <p:pic>
          <p:nvPicPr>
            <p:cNvPr id="51" name="図 50">
              <a:extLst>
                <a:ext uri="{FF2B5EF4-FFF2-40B4-BE49-F238E27FC236}">
                  <a16:creationId xmlns:a16="http://schemas.microsoft.com/office/drawing/2014/main" id="{11050912-4418-4607-B852-76B80470950C}"/>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2934989" y="5683610"/>
              <a:ext cx="3274009" cy="344091"/>
            </a:xfrm>
            <a:prstGeom prst="rect">
              <a:avLst/>
            </a:prstGeom>
          </p:spPr>
        </p:pic>
        <p:sp>
          <p:nvSpPr>
            <p:cNvPr id="53" name="四角形: 角を丸くする 52">
              <a:extLst>
                <a:ext uri="{FF2B5EF4-FFF2-40B4-BE49-F238E27FC236}">
                  <a16:creationId xmlns:a16="http://schemas.microsoft.com/office/drawing/2014/main" id="{91803F77-2092-4A1A-B3E6-3F1D7E556DA6}"/>
                </a:ext>
              </a:extLst>
            </p:cNvPr>
            <p:cNvSpPr/>
            <p:nvPr/>
          </p:nvSpPr>
          <p:spPr>
            <a:xfrm>
              <a:off x="2643180" y="5578892"/>
              <a:ext cx="3857625" cy="523875"/>
            </a:xfrm>
            <a:prstGeom prst="roundRect">
              <a:avLst/>
            </a:prstGeom>
            <a:noFill/>
            <a:ln w="254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10680721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4698722" cy="769441"/>
            </a:xfrm>
            <a:prstGeom prst="rect">
              <a:avLst/>
            </a:prstGeom>
            <a:noFill/>
          </p:spPr>
          <p:txBody>
            <a:bodyPr wrap="none" rtlCol="0">
              <a:spAutoFit/>
            </a:bodyPr>
            <a:lstStyle/>
            <a:p>
              <a:r>
                <a:rPr kumimoji="1" lang="ja-JP" altLang="en-US" sz="4400" dirty="0"/>
                <a:t>様々</a:t>
              </a:r>
              <a:r>
                <a:rPr lang="ja-JP" altLang="en-US" sz="4400" dirty="0"/>
                <a:t>な数値積分法</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
        <p:nvSpPr>
          <p:cNvPr id="2" name="テキスト ボックス 1">
            <a:extLst>
              <a:ext uri="{FF2B5EF4-FFF2-40B4-BE49-F238E27FC236}">
                <a16:creationId xmlns:a16="http://schemas.microsoft.com/office/drawing/2014/main" id="{E9A71386-203B-472E-B41D-4FAF3AEAB51C}"/>
              </a:ext>
            </a:extLst>
          </p:cNvPr>
          <p:cNvSpPr txBox="1"/>
          <p:nvPr/>
        </p:nvSpPr>
        <p:spPr>
          <a:xfrm>
            <a:off x="709404" y="1558309"/>
            <a:ext cx="7725192" cy="461665"/>
          </a:xfrm>
          <a:prstGeom prst="rect">
            <a:avLst/>
          </a:prstGeom>
          <a:noFill/>
        </p:spPr>
        <p:txBody>
          <a:bodyPr wrap="none" rtlCol="0">
            <a:spAutoFit/>
          </a:bodyPr>
          <a:lstStyle/>
          <a:p>
            <a:pPr algn="ctr"/>
            <a:r>
              <a:rPr kumimoji="1" lang="en-US" altLang="ja-JP" sz="2400" dirty="0"/>
              <a:t>Euler</a:t>
            </a:r>
            <a:r>
              <a:rPr lang="ja-JP" altLang="en-US" sz="2400" dirty="0"/>
              <a:t>法は誤差の増大が著しいため，実用的ではない．</a:t>
            </a:r>
            <a:endParaRPr kumimoji="1" lang="ja-JP" altLang="en-US" sz="2400" dirty="0"/>
          </a:p>
        </p:txBody>
      </p:sp>
      <p:sp>
        <p:nvSpPr>
          <p:cNvPr id="3" name="テキスト ボックス 2">
            <a:extLst>
              <a:ext uri="{FF2B5EF4-FFF2-40B4-BE49-F238E27FC236}">
                <a16:creationId xmlns:a16="http://schemas.microsoft.com/office/drawing/2014/main" id="{646608AF-0D43-4770-A047-4A353EAB32B1}"/>
              </a:ext>
            </a:extLst>
          </p:cNvPr>
          <p:cNvSpPr txBox="1"/>
          <p:nvPr/>
        </p:nvSpPr>
        <p:spPr>
          <a:xfrm>
            <a:off x="271050" y="2809612"/>
            <a:ext cx="8620950" cy="2308324"/>
          </a:xfrm>
          <a:prstGeom prst="rect">
            <a:avLst/>
          </a:prstGeom>
          <a:noFill/>
        </p:spPr>
        <p:txBody>
          <a:bodyPr wrap="square" rtlCol="0">
            <a:spAutoFit/>
          </a:bodyPr>
          <a:lstStyle/>
          <a:p>
            <a:pPr marL="342900" indent="-342900">
              <a:buFont typeface="Arial" panose="020B0604020202020204" pitchFamily="34" charset="0"/>
              <a:buChar char="•"/>
            </a:pPr>
            <a:r>
              <a:rPr kumimoji="1" lang="en-US" altLang="ja-JP" sz="2400" dirty="0">
                <a:solidFill>
                  <a:srgbClr val="0070C0"/>
                </a:solidFill>
              </a:rPr>
              <a:t>4</a:t>
            </a:r>
            <a:r>
              <a:rPr kumimoji="1" lang="ja-JP" altLang="en-US" sz="2400" dirty="0">
                <a:solidFill>
                  <a:srgbClr val="0070C0"/>
                </a:solidFill>
              </a:rPr>
              <a:t>次</a:t>
            </a:r>
            <a:r>
              <a:rPr kumimoji="1" lang="en-US" altLang="ja-JP" sz="2400" dirty="0">
                <a:solidFill>
                  <a:srgbClr val="0070C0"/>
                </a:solidFill>
              </a:rPr>
              <a:t>Runge-</a:t>
            </a:r>
            <a:r>
              <a:rPr kumimoji="1" lang="en-US" altLang="ja-JP" sz="2400" dirty="0" err="1">
                <a:solidFill>
                  <a:srgbClr val="0070C0"/>
                </a:solidFill>
              </a:rPr>
              <a:t>Kutta</a:t>
            </a:r>
            <a:r>
              <a:rPr kumimoji="1" lang="ja-JP" altLang="en-US" sz="2400" dirty="0">
                <a:solidFill>
                  <a:srgbClr val="0070C0"/>
                </a:solidFill>
              </a:rPr>
              <a:t>法</a:t>
            </a:r>
            <a:endParaRPr kumimoji="1" lang="en-US" altLang="ja-JP" sz="2400" dirty="0">
              <a:solidFill>
                <a:srgbClr val="0070C0"/>
              </a:solidFill>
            </a:endParaRPr>
          </a:p>
          <a:p>
            <a:pPr lvl="1"/>
            <a:r>
              <a:rPr kumimoji="1" lang="ja-JP" altLang="en-US" sz="2400" dirty="0"/>
              <a:t>厳密解に近づくように微分（傾き）をチューニング．</a:t>
            </a:r>
            <a:endParaRPr kumimoji="1" lang="en-US" altLang="ja-JP" sz="2400" dirty="0"/>
          </a:p>
          <a:p>
            <a:pPr lvl="1"/>
            <a:endParaRPr kumimoji="1" lang="en-US" altLang="ja-JP" sz="2400" dirty="0"/>
          </a:p>
          <a:p>
            <a:pPr marL="342900" indent="-342900">
              <a:buFont typeface="Arial" panose="020B0604020202020204" pitchFamily="34" charset="0"/>
              <a:buChar char="•"/>
            </a:pPr>
            <a:r>
              <a:rPr lang="ja-JP" altLang="en-US" sz="2400" dirty="0">
                <a:solidFill>
                  <a:srgbClr val="0070C0"/>
                </a:solidFill>
              </a:rPr>
              <a:t>シンプレクティック数値積分法</a:t>
            </a:r>
            <a:endParaRPr lang="en-US" altLang="ja-JP" sz="2400" dirty="0">
              <a:solidFill>
                <a:srgbClr val="0070C0"/>
              </a:solidFill>
            </a:endParaRPr>
          </a:p>
          <a:p>
            <a:pPr lvl="1"/>
            <a:r>
              <a:rPr kumimoji="1" lang="ja-JP" altLang="en-US" sz="2400" dirty="0"/>
              <a:t>運動方程式を解く際に，エネルギー誤差が一定以下になる．</a:t>
            </a:r>
            <a:endParaRPr kumimoji="1" lang="en-US" altLang="ja-JP" sz="2400" dirty="0"/>
          </a:p>
          <a:p>
            <a:pPr lvl="1"/>
            <a:r>
              <a:rPr kumimoji="1" lang="en-US" altLang="ja-JP" sz="2400" dirty="0"/>
              <a:t>e.g. </a:t>
            </a:r>
            <a:r>
              <a:rPr kumimoji="1" lang="ja-JP" altLang="en-US" sz="2400" dirty="0"/>
              <a:t>シンプレクティック</a:t>
            </a:r>
            <a:r>
              <a:rPr kumimoji="1" lang="en-US" altLang="ja-JP" sz="2400" dirty="0"/>
              <a:t>Euler</a:t>
            </a:r>
            <a:r>
              <a:rPr kumimoji="1" lang="ja-JP" altLang="en-US" sz="2400" dirty="0"/>
              <a:t>法，リープフロッグ法</a:t>
            </a:r>
            <a:endParaRPr kumimoji="1" lang="en-US" altLang="ja-JP" sz="2400" dirty="0"/>
          </a:p>
        </p:txBody>
      </p:sp>
      <p:sp>
        <p:nvSpPr>
          <p:cNvPr id="4" name="テキスト ボックス 3">
            <a:extLst>
              <a:ext uri="{FF2B5EF4-FFF2-40B4-BE49-F238E27FC236}">
                <a16:creationId xmlns:a16="http://schemas.microsoft.com/office/drawing/2014/main" id="{88D2FD6D-E1C5-4087-86BC-5253C78DC650}"/>
              </a:ext>
            </a:extLst>
          </p:cNvPr>
          <p:cNvSpPr txBox="1"/>
          <p:nvPr/>
        </p:nvSpPr>
        <p:spPr>
          <a:xfrm>
            <a:off x="271050" y="2238968"/>
            <a:ext cx="3570208" cy="461665"/>
          </a:xfrm>
          <a:prstGeom prst="rect">
            <a:avLst/>
          </a:prstGeom>
          <a:noFill/>
        </p:spPr>
        <p:txBody>
          <a:bodyPr wrap="none" rtlCol="0">
            <a:spAutoFit/>
          </a:bodyPr>
          <a:lstStyle/>
          <a:p>
            <a:r>
              <a:rPr kumimoji="1" lang="ja-JP" altLang="en-US" sz="2400" dirty="0"/>
              <a:t>有用な数値積分法の例：</a:t>
            </a:r>
          </a:p>
        </p:txBody>
      </p:sp>
    </p:spTree>
    <p:extLst>
      <p:ext uri="{BB962C8B-B14F-4D97-AF65-F5344CB8AC3E}">
        <p14:creationId xmlns:p14="http://schemas.microsoft.com/office/powerpoint/2010/main" val="322928890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9BD61FB3-7FF4-4170-9F4A-EC4C4DDBA59F}"/>
              </a:ext>
            </a:extLst>
          </p:cNvPr>
          <p:cNvGrpSpPr/>
          <p:nvPr/>
        </p:nvGrpSpPr>
        <p:grpSpPr>
          <a:xfrm>
            <a:off x="252000" y="3166443"/>
            <a:ext cx="8640000" cy="525114"/>
            <a:chOff x="252000" y="2362873"/>
            <a:chExt cx="8640000" cy="525114"/>
          </a:xfrm>
        </p:grpSpPr>
        <p:sp>
          <p:nvSpPr>
            <p:cNvPr id="2" name="正方形/長方形 1"/>
            <p:cNvSpPr/>
            <p:nvPr/>
          </p:nvSpPr>
          <p:spPr>
            <a:xfrm>
              <a:off x="875300" y="2362873"/>
              <a:ext cx="7393400" cy="523220"/>
            </a:xfrm>
            <a:prstGeom prst="rect">
              <a:avLst/>
            </a:prstGeom>
          </p:spPr>
          <p:txBody>
            <a:bodyPr wrap="square">
              <a:spAutoFit/>
            </a:bodyPr>
            <a:lstStyle/>
            <a:p>
              <a:r>
                <a:rPr lang="ja-JP" altLang="en-US" sz="2800" dirty="0"/>
                <a:t>まとめ</a:t>
              </a:r>
              <a:endParaRPr lang="en-US" altLang="ja-JP" sz="2800" dirty="0"/>
            </a:p>
          </p:txBody>
        </p:sp>
        <p:sp>
          <p:nvSpPr>
            <p:cNvPr id="6" name="正方形/長方形 5">
              <a:extLst>
                <a:ext uri="{FF2B5EF4-FFF2-40B4-BE49-F238E27FC236}">
                  <a16:creationId xmlns:a16="http://schemas.microsoft.com/office/drawing/2014/main" id="{3DA496E1-19B2-4EBB-8F3D-E3D322D89EC4}"/>
                </a:ext>
              </a:extLst>
            </p:cNvPr>
            <p:cNvSpPr/>
            <p:nvPr/>
          </p:nvSpPr>
          <p:spPr>
            <a:xfrm flipV="1">
              <a:off x="252000" y="2842268"/>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7" name="図 6">
            <a:extLst>
              <a:ext uri="{FF2B5EF4-FFF2-40B4-BE49-F238E27FC236}">
                <a16:creationId xmlns:a16="http://schemas.microsoft.com/office/drawing/2014/main" id="{C443DBAA-2341-4ACA-BF18-5173ADEBDF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Tree>
    <p:extLst>
      <p:ext uri="{BB962C8B-B14F-4D97-AF65-F5344CB8AC3E}">
        <p14:creationId xmlns:p14="http://schemas.microsoft.com/office/powerpoint/2010/main" val="358690908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1877437" cy="769441"/>
            </a:xfrm>
            <a:prstGeom prst="rect">
              <a:avLst/>
            </a:prstGeom>
            <a:noFill/>
          </p:spPr>
          <p:txBody>
            <a:bodyPr wrap="none" rtlCol="0">
              <a:spAutoFit/>
            </a:bodyPr>
            <a:lstStyle/>
            <a:p>
              <a:r>
                <a:rPr kumimoji="1" lang="ja-JP" altLang="en-US" sz="4400" dirty="0"/>
                <a:t>まとめ</a:t>
              </a:r>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正方形/長方形 1">
            <a:extLst>
              <a:ext uri="{FF2B5EF4-FFF2-40B4-BE49-F238E27FC236}">
                <a16:creationId xmlns:a16="http://schemas.microsoft.com/office/drawing/2014/main" id="{323B604D-6CCB-4580-BC13-BC4C396FC0B4}"/>
              </a:ext>
            </a:extLst>
          </p:cNvPr>
          <p:cNvSpPr/>
          <p:nvPr/>
        </p:nvSpPr>
        <p:spPr>
          <a:xfrm>
            <a:off x="252000" y="1508711"/>
            <a:ext cx="8640000" cy="4154984"/>
          </a:xfrm>
          <a:prstGeom prst="rect">
            <a:avLst/>
          </a:prstGeom>
        </p:spPr>
        <p:txBody>
          <a:bodyPr wrap="square">
            <a:spAutoFit/>
          </a:bodyPr>
          <a:lstStyle/>
          <a:p>
            <a:r>
              <a:rPr lang="ja-JP" altLang="en-US"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計算機が数を扱う方法</a:t>
            </a:r>
            <a:endParaRPr lang="en-US" altLang="ja-JP"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endParaRPr>
          </a:p>
          <a:p>
            <a:pPr marL="342900" indent="-342900">
              <a:buFont typeface="Arial" panose="020B0604020202020204" pitchFamily="34" charset="0"/>
              <a:buChar char="•"/>
            </a:pPr>
            <a:r>
              <a:rPr lang="ja-JP" altLang="en-US" sz="2400" dirty="0"/>
              <a:t>計算機は</a:t>
            </a:r>
            <a:r>
              <a:rPr lang="en-US" altLang="ja-JP" sz="2400" dirty="0">
                <a:solidFill>
                  <a:srgbClr val="0070C0"/>
                </a:solidFill>
              </a:rPr>
              <a:t>2</a:t>
            </a:r>
            <a:r>
              <a:rPr lang="ja-JP" altLang="en-US" sz="2400" dirty="0">
                <a:solidFill>
                  <a:srgbClr val="0070C0"/>
                </a:solidFill>
              </a:rPr>
              <a:t>進法</a:t>
            </a:r>
            <a:r>
              <a:rPr lang="ja-JP" altLang="en-US" sz="2400" dirty="0"/>
              <a:t>で数を表現する．特に実数は</a:t>
            </a:r>
            <a:r>
              <a:rPr lang="en-US" altLang="ja-JP" sz="2400" dirty="0"/>
              <a:t>2</a:t>
            </a:r>
            <a:r>
              <a:rPr lang="ja-JP" altLang="en-US" sz="2400" dirty="0"/>
              <a:t>進法の</a:t>
            </a:r>
            <a:r>
              <a:rPr lang="ja-JP" altLang="en-US" sz="2400" dirty="0">
                <a:solidFill>
                  <a:srgbClr val="0070C0"/>
                </a:solidFill>
              </a:rPr>
              <a:t>浮動小数点表現</a:t>
            </a:r>
            <a:r>
              <a:rPr lang="ja-JP" altLang="en-US" sz="2400" dirty="0"/>
              <a:t>で記述する．</a:t>
            </a:r>
            <a:endParaRPr lang="en-US" altLang="ja-JP" sz="2400" dirty="0"/>
          </a:p>
          <a:p>
            <a:pPr marL="342900" indent="-342900">
              <a:buFont typeface="Arial" panose="020B0604020202020204" pitchFamily="34" charset="0"/>
              <a:buChar char="•"/>
            </a:pPr>
            <a:endParaRPr lang="en-US" altLang="ja-JP" sz="2400" dirty="0"/>
          </a:p>
          <a:p>
            <a:r>
              <a:rPr lang="ja-JP" altLang="en-US"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計算機が計算する原理</a:t>
            </a:r>
            <a:endParaRPr lang="en-US" altLang="ja-JP"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endParaRPr>
          </a:p>
          <a:p>
            <a:pPr marL="342900" indent="-342900">
              <a:buFont typeface="Arial" panose="020B0604020202020204" pitchFamily="34" charset="0"/>
              <a:buChar char="•"/>
            </a:pPr>
            <a:r>
              <a:rPr lang="ja-JP" altLang="en-US" sz="2400" dirty="0"/>
              <a:t>加法は様々な</a:t>
            </a:r>
            <a:r>
              <a:rPr lang="ja-JP" altLang="en-US" sz="2400" dirty="0">
                <a:solidFill>
                  <a:srgbClr val="0070C0"/>
                </a:solidFill>
              </a:rPr>
              <a:t>論理回路</a:t>
            </a:r>
            <a:r>
              <a:rPr lang="ja-JP" altLang="en-US" sz="2400" dirty="0"/>
              <a:t>を組み合わせた</a:t>
            </a:r>
            <a:r>
              <a:rPr lang="ja-JP" altLang="en-US" sz="2400" dirty="0">
                <a:solidFill>
                  <a:srgbClr val="0070C0"/>
                </a:solidFill>
              </a:rPr>
              <a:t>加算器</a:t>
            </a:r>
            <a:r>
              <a:rPr lang="ja-JP" altLang="en-US" sz="2400" dirty="0"/>
              <a:t>で実現される．</a:t>
            </a:r>
            <a:endParaRPr lang="en-US" altLang="ja-JP" sz="2400" dirty="0"/>
          </a:p>
          <a:p>
            <a:pPr marL="342900" indent="-342900">
              <a:buFont typeface="Arial" panose="020B0604020202020204" pitchFamily="34" charset="0"/>
              <a:buChar char="•"/>
            </a:pPr>
            <a:r>
              <a:rPr lang="ja-JP" altLang="en-US" sz="2400" dirty="0"/>
              <a:t>計算機における四則演算は，加法を元に構成される．</a:t>
            </a:r>
            <a:endParaRPr lang="en-US" altLang="ja-JP" sz="2400" dirty="0"/>
          </a:p>
          <a:p>
            <a:pPr marL="342900" indent="-342900">
              <a:buFont typeface="Arial" panose="020B0604020202020204" pitchFamily="34" charset="0"/>
              <a:buChar char="•"/>
            </a:pPr>
            <a:endParaRPr lang="en-US" altLang="ja-JP" sz="2400" dirty="0"/>
          </a:p>
          <a:p>
            <a:r>
              <a:rPr lang="ja-JP" altLang="en-US"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計算機に計算をさせる手続き</a:t>
            </a:r>
            <a:endParaRPr lang="en-US" altLang="ja-JP"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endParaRPr>
          </a:p>
          <a:p>
            <a:pPr marL="342900" indent="-342900">
              <a:buFont typeface="Arial" panose="020B0604020202020204" pitchFamily="34" charset="0"/>
              <a:buChar char="•"/>
            </a:pPr>
            <a:r>
              <a:rPr lang="ja-JP" altLang="en-US" sz="2400" dirty="0"/>
              <a:t>計算機に計算を実行させるには，</a:t>
            </a:r>
            <a:r>
              <a:rPr lang="ja-JP" altLang="en-US" sz="2400" dirty="0">
                <a:solidFill>
                  <a:srgbClr val="0070C0"/>
                </a:solidFill>
              </a:rPr>
              <a:t>コンパイル</a:t>
            </a:r>
            <a:r>
              <a:rPr lang="ja-JP" altLang="en-US" sz="2400" dirty="0"/>
              <a:t>をしてプログラムを</a:t>
            </a:r>
            <a:r>
              <a:rPr lang="ja-JP" altLang="en-US" sz="2400" dirty="0">
                <a:solidFill>
                  <a:srgbClr val="0070C0"/>
                </a:solidFill>
              </a:rPr>
              <a:t>機械語</a:t>
            </a:r>
            <a:r>
              <a:rPr lang="ja-JP" altLang="en-US" sz="2400" dirty="0"/>
              <a:t>に翻訳する必要がある．</a:t>
            </a:r>
            <a:endParaRPr lang="en-US" altLang="ja-JP" sz="2400" dirty="0"/>
          </a:p>
        </p:txBody>
      </p:sp>
      <p:pic>
        <p:nvPicPr>
          <p:cNvPr id="10" name="図 9">
            <a:extLst>
              <a:ext uri="{FF2B5EF4-FFF2-40B4-BE49-F238E27FC236}">
                <a16:creationId xmlns:a16="http://schemas.microsoft.com/office/drawing/2014/main" id="{B61B6463-B7E3-4FB5-B014-2ADAEC6CD5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Tree>
    <p:extLst>
      <p:ext uri="{BB962C8B-B14F-4D97-AF65-F5344CB8AC3E}">
        <p14:creationId xmlns:p14="http://schemas.microsoft.com/office/powerpoint/2010/main" val="141559717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9BD61FB3-7FF4-4170-9F4A-EC4C4DDBA59F}"/>
              </a:ext>
            </a:extLst>
          </p:cNvPr>
          <p:cNvGrpSpPr/>
          <p:nvPr/>
        </p:nvGrpSpPr>
        <p:grpSpPr>
          <a:xfrm>
            <a:off x="252000" y="3166443"/>
            <a:ext cx="8640000" cy="525114"/>
            <a:chOff x="252000" y="2362873"/>
            <a:chExt cx="8640000" cy="525114"/>
          </a:xfrm>
        </p:grpSpPr>
        <p:sp>
          <p:nvSpPr>
            <p:cNvPr id="2" name="正方形/長方形 1"/>
            <p:cNvSpPr/>
            <p:nvPr/>
          </p:nvSpPr>
          <p:spPr>
            <a:xfrm>
              <a:off x="875300" y="2362873"/>
              <a:ext cx="7393400" cy="523220"/>
            </a:xfrm>
            <a:prstGeom prst="rect">
              <a:avLst/>
            </a:prstGeom>
          </p:spPr>
          <p:txBody>
            <a:bodyPr wrap="square">
              <a:spAutoFit/>
            </a:bodyPr>
            <a:lstStyle/>
            <a:p>
              <a:pPr marL="514350" indent="-514350">
                <a:buFont typeface="+mj-lt"/>
                <a:buAutoNum type="arabicPeriod"/>
              </a:pPr>
              <a:r>
                <a:rPr lang="ja-JP" altLang="en-US" sz="2800" dirty="0"/>
                <a:t>数値の表現と誤差</a:t>
              </a:r>
              <a:endParaRPr lang="en-US" altLang="ja-JP" sz="2800" dirty="0"/>
            </a:p>
          </p:txBody>
        </p:sp>
        <p:sp>
          <p:nvSpPr>
            <p:cNvPr id="6" name="正方形/長方形 5">
              <a:extLst>
                <a:ext uri="{FF2B5EF4-FFF2-40B4-BE49-F238E27FC236}">
                  <a16:creationId xmlns:a16="http://schemas.microsoft.com/office/drawing/2014/main" id="{3DA496E1-19B2-4EBB-8F3D-E3D322D89EC4}"/>
                </a:ext>
              </a:extLst>
            </p:cNvPr>
            <p:cNvSpPr/>
            <p:nvPr/>
          </p:nvSpPr>
          <p:spPr>
            <a:xfrm flipV="1">
              <a:off x="252000" y="2842268"/>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7" name="図 6">
            <a:extLst>
              <a:ext uri="{FF2B5EF4-FFF2-40B4-BE49-F238E27FC236}">
                <a16:creationId xmlns:a16="http://schemas.microsoft.com/office/drawing/2014/main" id="{A5E45F54-09BB-4237-957B-F7EBF2D4CC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Tree>
    <p:extLst>
      <p:ext uri="{BB962C8B-B14F-4D97-AF65-F5344CB8AC3E}">
        <p14:creationId xmlns:p14="http://schemas.microsoft.com/office/powerpoint/2010/main" val="153303463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1877437" cy="769441"/>
            </a:xfrm>
            <a:prstGeom prst="rect">
              <a:avLst/>
            </a:prstGeom>
            <a:noFill/>
          </p:spPr>
          <p:txBody>
            <a:bodyPr wrap="none" rtlCol="0">
              <a:spAutoFit/>
            </a:bodyPr>
            <a:lstStyle/>
            <a:p>
              <a:r>
                <a:rPr kumimoji="1" lang="ja-JP" altLang="en-US" sz="4400" dirty="0"/>
                <a:t>まとめ</a:t>
              </a:r>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正方形/長方形 1">
            <a:extLst>
              <a:ext uri="{FF2B5EF4-FFF2-40B4-BE49-F238E27FC236}">
                <a16:creationId xmlns:a16="http://schemas.microsoft.com/office/drawing/2014/main" id="{323B604D-6CCB-4580-BC13-BC4C396FC0B4}"/>
              </a:ext>
            </a:extLst>
          </p:cNvPr>
          <p:cNvSpPr/>
          <p:nvPr/>
        </p:nvSpPr>
        <p:spPr>
          <a:xfrm>
            <a:off x="252000" y="1508711"/>
            <a:ext cx="8640000" cy="2308324"/>
          </a:xfrm>
          <a:prstGeom prst="rect">
            <a:avLst/>
          </a:prstGeom>
        </p:spPr>
        <p:txBody>
          <a:bodyPr wrap="square">
            <a:spAutoFit/>
          </a:bodyPr>
          <a:lstStyle/>
          <a:p>
            <a:r>
              <a:rPr lang="ja-JP" altLang="en-US"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計算機で微分方程式を解く手続き</a:t>
            </a:r>
            <a:endParaRPr lang="en-US" altLang="ja-JP"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endParaRPr>
          </a:p>
          <a:p>
            <a:pPr marL="342900" indent="-342900">
              <a:buFont typeface="Arial" panose="020B0604020202020204" pitchFamily="34" charset="0"/>
              <a:buChar char="•"/>
            </a:pPr>
            <a:r>
              <a:rPr lang="ja-JP" altLang="en-US" sz="2400" dirty="0"/>
              <a:t>変数の</a:t>
            </a:r>
            <a:r>
              <a:rPr lang="ja-JP" altLang="en-US" sz="2400" dirty="0">
                <a:solidFill>
                  <a:srgbClr val="0070C0"/>
                </a:solidFill>
              </a:rPr>
              <a:t>離散化</a:t>
            </a:r>
            <a:r>
              <a:rPr lang="ja-JP" altLang="en-US" sz="2400" dirty="0"/>
              <a:t>を行い，漸化式を解いて次の瞬間の関数の値を求める（</a:t>
            </a:r>
            <a:r>
              <a:rPr lang="ja-JP" altLang="en-US" sz="2400" dirty="0">
                <a:solidFill>
                  <a:srgbClr val="0070C0"/>
                </a:solidFill>
              </a:rPr>
              <a:t>数値積分</a:t>
            </a:r>
            <a:r>
              <a:rPr lang="ja-JP" altLang="en-US" sz="2400" dirty="0"/>
              <a:t>）</a:t>
            </a:r>
            <a:endParaRPr lang="en-US" altLang="ja-JP" sz="2400" dirty="0"/>
          </a:p>
          <a:p>
            <a:pPr marL="342900" indent="-342900">
              <a:buFont typeface="Arial" panose="020B0604020202020204" pitchFamily="34" charset="0"/>
              <a:buChar char="•"/>
            </a:pPr>
            <a:r>
              <a:rPr lang="ja-JP" altLang="en-US" sz="2400" dirty="0"/>
              <a:t>数値積分の最も簡単な例：</a:t>
            </a:r>
            <a:r>
              <a:rPr lang="en-US" altLang="ja-JP" sz="2400" dirty="0">
                <a:solidFill>
                  <a:srgbClr val="0070C0"/>
                </a:solidFill>
              </a:rPr>
              <a:t>Euler</a:t>
            </a:r>
            <a:r>
              <a:rPr lang="ja-JP" altLang="en-US" sz="2400" dirty="0">
                <a:solidFill>
                  <a:srgbClr val="0070C0"/>
                </a:solidFill>
              </a:rPr>
              <a:t>法</a:t>
            </a:r>
            <a:r>
              <a:rPr lang="ja-JP" altLang="en-US" sz="2400" dirty="0"/>
              <a:t>．</a:t>
            </a:r>
            <a:endParaRPr lang="en-US" altLang="ja-JP" sz="2400" dirty="0"/>
          </a:p>
          <a:p>
            <a:pPr marL="800100" lvl="1" indent="-342900">
              <a:buFont typeface="Arial" panose="020B0604020202020204" pitchFamily="34" charset="0"/>
              <a:buChar char="•"/>
            </a:pPr>
            <a:r>
              <a:rPr lang="ja-JP" altLang="en-US" sz="2400" dirty="0"/>
              <a:t>その他，</a:t>
            </a:r>
            <a:r>
              <a:rPr lang="en-US" altLang="ja-JP" sz="2400" dirty="0">
                <a:solidFill>
                  <a:srgbClr val="0070C0"/>
                </a:solidFill>
              </a:rPr>
              <a:t>4</a:t>
            </a:r>
            <a:r>
              <a:rPr lang="ja-JP" altLang="en-US" sz="2400" dirty="0">
                <a:solidFill>
                  <a:srgbClr val="0070C0"/>
                </a:solidFill>
              </a:rPr>
              <a:t>次</a:t>
            </a:r>
            <a:r>
              <a:rPr lang="en-US" altLang="ja-JP" sz="2400" dirty="0">
                <a:solidFill>
                  <a:srgbClr val="0070C0"/>
                </a:solidFill>
              </a:rPr>
              <a:t>Runge-</a:t>
            </a:r>
            <a:r>
              <a:rPr lang="en-US" altLang="ja-JP" sz="2400" dirty="0" err="1">
                <a:solidFill>
                  <a:srgbClr val="0070C0"/>
                </a:solidFill>
              </a:rPr>
              <a:t>Kutta</a:t>
            </a:r>
            <a:r>
              <a:rPr lang="ja-JP" altLang="en-US" sz="2400" dirty="0">
                <a:solidFill>
                  <a:srgbClr val="0070C0"/>
                </a:solidFill>
              </a:rPr>
              <a:t>法</a:t>
            </a:r>
            <a:r>
              <a:rPr lang="ja-JP" altLang="en-US" sz="2400" dirty="0"/>
              <a:t>や</a:t>
            </a:r>
            <a:r>
              <a:rPr lang="ja-JP" altLang="en-US" sz="2400" dirty="0">
                <a:solidFill>
                  <a:srgbClr val="0070C0"/>
                </a:solidFill>
              </a:rPr>
              <a:t>シンプレクティック数値積分法</a:t>
            </a:r>
            <a:r>
              <a:rPr lang="ja-JP" altLang="en-US" sz="2400" dirty="0"/>
              <a:t>などがある．</a:t>
            </a:r>
            <a:endParaRPr lang="en-US" altLang="ja-JP" sz="2400" dirty="0"/>
          </a:p>
        </p:txBody>
      </p:sp>
      <p:pic>
        <p:nvPicPr>
          <p:cNvPr id="10" name="図 9">
            <a:extLst>
              <a:ext uri="{FF2B5EF4-FFF2-40B4-BE49-F238E27FC236}">
                <a16:creationId xmlns:a16="http://schemas.microsoft.com/office/drawing/2014/main" id="{B61B6463-B7E3-4FB5-B014-2ADAEC6CD5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Tree>
    <p:extLst>
      <p:ext uri="{BB962C8B-B14F-4D97-AF65-F5344CB8AC3E}">
        <p14:creationId xmlns:p14="http://schemas.microsoft.com/office/powerpoint/2010/main" val="14294306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2000" y="481092"/>
            <a:ext cx="8640000" cy="815160"/>
            <a:chOff x="252000" y="481092"/>
            <a:chExt cx="8640000" cy="815160"/>
          </a:xfrm>
        </p:grpSpPr>
        <p:sp>
          <p:nvSpPr>
            <p:cNvPr id="5" name="テキスト ボックス 4"/>
            <p:cNvSpPr txBox="1"/>
            <p:nvPr/>
          </p:nvSpPr>
          <p:spPr>
            <a:xfrm>
              <a:off x="252000" y="481092"/>
              <a:ext cx="2441694" cy="769441"/>
            </a:xfrm>
            <a:prstGeom prst="rect">
              <a:avLst/>
            </a:prstGeom>
            <a:noFill/>
          </p:spPr>
          <p:txBody>
            <a:bodyPr wrap="none" rtlCol="0">
              <a:spAutoFit/>
            </a:bodyPr>
            <a:lstStyle/>
            <a:p>
              <a:r>
                <a:rPr lang="ja-JP" altLang="en-US" sz="4400" dirty="0"/>
                <a:t>参考文献</a:t>
              </a:r>
              <a:endParaRPr kumimoji="1" lang="ja-JP" altLang="en-US" sz="4400" dirty="0"/>
            </a:p>
          </p:txBody>
        </p:sp>
        <p:sp>
          <p:nvSpPr>
            <p:cNvPr id="6" name="正方形/長方形 5"/>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正方形/長方形 2">
            <a:extLst>
              <a:ext uri="{FF2B5EF4-FFF2-40B4-BE49-F238E27FC236}">
                <a16:creationId xmlns:a16="http://schemas.microsoft.com/office/drawing/2014/main" id="{61DA2232-1602-4759-A0C6-FE2A59091B64}"/>
              </a:ext>
            </a:extLst>
          </p:cNvPr>
          <p:cNvSpPr/>
          <p:nvPr/>
        </p:nvSpPr>
        <p:spPr>
          <a:xfrm>
            <a:off x="368300" y="1373643"/>
            <a:ext cx="8523700" cy="4154984"/>
          </a:xfrm>
          <a:prstGeom prst="rect">
            <a:avLst/>
          </a:prstGeom>
        </p:spPr>
        <p:txBody>
          <a:bodyPr wrap="square">
            <a:spAutoFit/>
          </a:bodyPr>
          <a:lstStyle/>
          <a:p>
            <a:pPr marL="285750" indent="-285750">
              <a:buFont typeface="Arial" panose="020B0604020202020204" pitchFamily="34" charset="0"/>
              <a:buChar char="•"/>
            </a:pPr>
            <a:r>
              <a:rPr lang="ja-JP" altLang="en-US" sz="2400" dirty="0"/>
              <a:t>伊理 正夫・藤野 和建，「数値計算の常識」，</a:t>
            </a:r>
            <a:r>
              <a:rPr lang="en-US" altLang="ja-JP" sz="2400" dirty="0"/>
              <a:t>ISBN 4-320-01343-3</a:t>
            </a:r>
            <a:r>
              <a:rPr lang="ja-JP" altLang="en-US" sz="2400" dirty="0" err="1"/>
              <a:t>，</a:t>
            </a:r>
            <a:r>
              <a:rPr lang="ja-JP" altLang="en-US" sz="2400" dirty="0"/>
              <a:t>共立出版， </a:t>
            </a:r>
            <a:r>
              <a:rPr lang="en-US" altLang="ja-JP" sz="2400" dirty="0"/>
              <a:t>1985</a:t>
            </a:r>
            <a:r>
              <a:rPr lang="ja-JP" altLang="en-US" sz="2400" dirty="0"/>
              <a:t>年</a:t>
            </a:r>
            <a:r>
              <a:rPr lang="en-US" altLang="ja-JP" sz="2400" dirty="0"/>
              <a:t>6</a:t>
            </a:r>
            <a:r>
              <a:rPr lang="ja-JP" altLang="en-US" sz="2400" dirty="0"/>
              <a:t>月</a:t>
            </a:r>
            <a:r>
              <a:rPr lang="en-US" altLang="ja-JP" sz="2400" dirty="0"/>
              <a:t>1</a:t>
            </a:r>
            <a:r>
              <a:rPr lang="ja-JP" altLang="en-US" sz="2400" dirty="0"/>
              <a:t>日．</a:t>
            </a:r>
            <a:endParaRPr lang="en-US" altLang="ja-JP" sz="2400" dirty="0"/>
          </a:p>
          <a:p>
            <a:pPr marL="285750" indent="-285750">
              <a:buFont typeface="Arial" panose="020B0604020202020204" pitchFamily="34" charset="0"/>
              <a:buChar char="•"/>
            </a:pPr>
            <a:r>
              <a:rPr lang="ja-JP" altLang="en-US" sz="2400" dirty="0"/>
              <a:t>松岡 亮，「シンプレクティック数値積分法」，</a:t>
            </a:r>
            <a:r>
              <a:rPr lang="en-US" altLang="ja-JP" sz="2400" dirty="0" err="1"/>
              <a:t>EPNetFaN</a:t>
            </a:r>
            <a:r>
              <a:rPr lang="ja-JP" altLang="en-US" sz="2400" dirty="0"/>
              <a:t>座学編，</a:t>
            </a:r>
            <a:r>
              <a:rPr lang="en-US" altLang="ja-JP" sz="2400" dirty="0"/>
              <a:t>2017</a:t>
            </a:r>
            <a:r>
              <a:rPr lang="ja-JP" altLang="en-US" sz="2400" dirty="0"/>
              <a:t>年</a:t>
            </a:r>
            <a:r>
              <a:rPr lang="en-US" altLang="ja-JP" sz="2400" dirty="0"/>
              <a:t>4</a:t>
            </a:r>
            <a:r>
              <a:rPr lang="ja-JP" altLang="en-US" sz="2400" dirty="0"/>
              <a:t>月</a:t>
            </a:r>
            <a:r>
              <a:rPr lang="en-US" altLang="ja-JP" sz="2400" dirty="0"/>
              <a:t>21</a:t>
            </a:r>
            <a:r>
              <a:rPr lang="ja-JP" altLang="en-US" sz="2400" dirty="0"/>
              <a:t>日．</a:t>
            </a:r>
            <a:endParaRPr lang="en-US" altLang="ja-JP" sz="2400" dirty="0"/>
          </a:p>
          <a:p>
            <a:pPr lvl="1"/>
            <a:r>
              <a:rPr lang="en-US" altLang="ja-JP" sz="2400" dirty="0">
                <a:hlinkClick r:id="rId2"/>
              </a:rPr>
              <a:t>http://www.ep.sci.hokudai.ac.jp/~epnetfan/zagaku/2017/0421/pub/</a:t>
            </a:r>
            <a:endParaRPr lang="en-US" altLang="ja-JP" sz="2400" dirty="0"/>
          </a:p>
          <a:p>
            <a:pPr marL="342900" indent="-342900">
              <a:buFont typeface="Arial" panose="020B0604020202020204" pitchFamily="34" charset="0"/>
              <a:buChar char="•"/>
            </a:pPr>
            <a:r>
              <a:rPr lang="en-US" altLang="ja-JP" sz="2400" dirty="0"/>
              <a:t>IT</a:t>
            </a:r>
            <a:r>
              <a:rPr lang="ja-JP" altLang="en-US" sz="2400" dirty="0"/>
              <a:t>用語辞典 </a:t>
            </a:r>
            <a:r>
              <a:rPr lang="en-US" altLang="ja-JP" sz="2400" dirty="0"/>
              <a:t>e-words</a:t>
            </a:r>
          </a:p>
          <a:p>
            <a:pPr lvl="1"/>
            <a:r>
              <a:rPr lang="en-US" altLang="ja-JP" sz="2400" dirty="0">
                <a:hlinkClick r:id="rId3"/>
              </a:rPr>
              <a:t>http://e-words.jp</a:t>
            </a:r>
            <a:endParaRPr lang="en-US" altLang="ja-JP" sz="2400" dirty="0"/>
          </a:p>
          <a:p>
            <a:pPr marL="342900" indent="-342900">
              <a:buFont typeface="Arial" panose="020B0604020202020204" pitchFamily="34" charset="0"/>
              <a:buChar char="•"/>
            </a:pPr>
            <a:r>
              <a:rPr lang="en-US" altLang="ja-JP" sz="2400" dirty="0"/>
              <a:t>Web</a:t>
            </a:r>
            <a:r>
              <a:rPr lang="ja-JP" altLang="en-US" sz="2400" dirty="0"/>
              <a:t>で学ぶ 情報処理概論「半加算器」</a:t>
            </a:r>
            <a:endParaRPr lang="en-US" altLang="ja-JP" sz="2400" dirty="0"/>
          </a:p>
          <a:p>
            <a:pPr lvl="1"/>
            <a:r>
              <a:rPr lang="en-US" altLang="ja-JP" sz="2400" dirty="0">
                <a:hlinkClick r:id="rId4"/>
              </a:rPr>
              <a:t>http://www.infonet.co.jp/ueyama/ip/logic/adder.html</a:t>
            </a:r>
            <a:endParaRPr lang="en-US" altLang="ja-JP" sz="2400" dirty="0"/>
          </a:p>
          <a:p>
            <a:pPr lvl="1"/>
            <a:r>
              <a:rPr lang="en-US" altLang="ja-JP" sz="2400" dirty="0"/>
              <a:t>2018</a:t>
            </a:r>
            <a:r>
              <a:rPr lang="ja-JP" altLang="en-US" sz="2400" dirty="0"/>
              <a:t>年</a:t>
            </a:r>
            <a:r>
              <a:rPr lang="en-US" altLang="ja-JP" sz="2400" dirty="0"/>
              <a:t>7</a:t>
            </a:r>
            <a:r>
              <a:rPr lang="ja-JP" altLang="en-US" sz="2400" dirty="0"/>
              <a:t>月</a:t>
            </a:r>
            <a:r>
              <a:rPr lang="en-US" altLang="ja-JP" sz="2400" dirty="0"/>
              <a:t>3</a:t>
            </a:r>
            <a:r>
              <a:rPr lang="ja-JP" altLang="en-US" sz="2400" dirty="0"/>
              <a:t>日閲覧</a:t>
            </a:r>
            <a:endParaRPr lang="en-US" altLang="ja-JP" sz="2400" dirty="0"/>
          </a:p>
        </p:txBody>
      </p:sp>
      <p:pic>
        <p:nvPicPr>
          <p:cNvPr id="7" name="図 6">
            <a:extLst>
              <a:ext uri="{FF2B5EF4-FFF2-40B4-BE49-F238E27FC236}">
                <a16:creationId xmlns:a16="http://schemas.microsoft.com/office/drawing/2014/main" id="{CE86EDBA-CF34-4F00-91C0-0BE999675E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Tree>
    <p:extLst>
      <p:ext uri="{BB962C8B-B14F-4D97-AF65-F5344CB8AC3E}">
        <p14:creationId xmlns:p14="http://schemas.microsoft.com/office/powerpoint/2010/main" val="330085027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mc:AlternateContent xmlns:mc="http://schemas.openxmlformats.org/markup-compatibility/2006" xmlns:a14="http://schemas.microsoft.com/office/drawing/2010/main">
          <mc:Choice Requires="a14">
            <p:sp>
              <p:nvSpPr>
                <p:cNvPr id="9" name="テキスト ボックス 8"/>
                <p:cNvSpPr txBox="1"/>
                <p:nvPr/>
              </p:nvSpPr>
              <p:spPr>
                <a:xfrm>
                  <a:off x="252000" y="481092"/>
                  <a:ext cx="8084264" cy="770917"/>
                </a:xfrm>
                <a:prstGeom prst="rect">
                  <a:avLst/>
                </a:prstGeom>
                <a:noFill/>
              </p:spPr>
              <p:txBody>
                <a:bodyPr wrap="none" rtlCol="0">
                  <a:spAutoFit/>
                </a:bodyPr>
                <a:lstStyle/>
                <a:p>
                  <a14:m>
                    <m:oMath xmlns:m="http://schemas.openxmlformats.org/officeDocument/2006/math">
                      <m:r>
                        <a:rPr kumimoji="1" lang="ja-JP" altLang="en-US" sz="4400" b="0" i="1" smtClean="0">
                          <a:latin typeface="Cambria Math" panose="02040503050406030204" pitchFamily="18" charset="0"/>
                        </a:rPr>
                        <m:t>人間</m:t>
                      </m:r>
                    </m:oMath>
                  </a14:m>
                  <a:r>
                    <a:rPr kumimoji="1" lang="ja-JP" altLang="en-US" sz="4400" dirty="0"/>
                    <a:t>が使う数と計算機が使う数</a:t>
                  </a:r>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252000" y="481092"/>
                  <a:ext cx="8084264" cy="770917"/>
                </a:xfrm>
                <a:prstGeom prst="rect">
                  <a:avLst/>
                </a:prstGeom>
                <a:blipFill>
                  <a:blip r:embed="rId3"/>
                  <a:stretch>
                    <a:fillRect t="-15873" r="-2112" b="-38095"/>
                  </a:stretch>
                </a:blipFill>
              </p:spPr>
              <p:txBody>
                <a:bodyPr/>
                <a:lstStyle/>
                <a:p>
                  <a:r>
                    <a:rPr lang="ja-JP" altLang="en-US">
                      <a:noFill/>
                    </a:rPr>
                    <a:t> </a:t>
                  </a:r>
                </a:p>
              </p:txBody>
            </p:sp>
          </mc:Fallback>
        </mc:AlternateContent>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Tree>
    <p:extLst>
      <p:ext uri="{BB962C8B-B14F-4D97-AF65-F5344CB8AC3E}">
        <p14:creationId xmlns:p14="http://schemas.microsoft.com/office/powerpoint/2010/main" val="124155794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mc:AlternateContent xmlns:mc="http://schemas.openxmlformats.org/markup-compatibility/2006" xmlns:a14="http://schemas.microsoft.com/office/drawing/2010/main">
          <mc:Choice Requires="a14">
            <p:sp>
              <p:nvSpPr>
                <p:cNvPr id="9" name="テキスト ボックス 8"/>
                <p:cNvSpPr txBox="1"/>
                <p:nvPr/>
              </p:nvSpPr>
              <p:spPr>
                <a:xfrm>
                  <a:off x="252000" y="481092"/>
                  <a:ext cx="8084264" cy="770917"/>
                </a:xfrm>
                <a:prstGeom prst="rect">
                  <a:avLst/>
                </a:prstGeom>
                <a:noFill/>
              </p:spPr>
              <p:txBody>
                <a:bodyPr wrap="none" rtlCol="0">
                  <a:spAutoFit/>
                </a:bodyPr>
                <a:lstStyle/>
                <a:p>
                  <a14:m>
                    <m:oMath xmlns:m="http://schemas.openxmlformats.org/officeDocument/2006/math">
                      <m:r>
                        <a:rPr kumimoji="1" lang="ja-JP" altLang="en-US" sz="4400" b="0" i="1" smtClean="0">
                          <a:latin typeface="Cambria Math" panose="02040503050406030204" pitchFamily="18" charset="0"/>
                        </a:rPr>
                        <m:t>人間</m:t>
                      </m:r>
                    </m:oMath>
                  </a14:m>
                  <a:r>
                    <a:rPr kumimoji="1" lang="ja-JP" altLang="en-US" sz="4400" dirty="0"/>
                    <a:t>が使う数と計算機が使う数</a:t>
                  </a:r>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252000" y="481092"/>
                  <a:ext cx="8084264" cy="770917"/>
                </a:xfrm>
                <a:prstGeom prst="rect">
                  <a:avLst/>
                </a:prstGeom>
                <a:blipFill>
                  <a:blip r:embed="rId3"/>
                  <a:stretch>
                    <a:fillRect t="-15873" r="-2112" b="-38095"/>
                  </a:stretch>
                </a:blipFill>
              </p:spPr>
              <p:txBody>
                <a:bodyPr/>
                <a:lstStyle/>
                <a:p>
                  <a:r>
                    <a:rPr lang="ja-JP" altLang="en-US">
                      <a:noFill/>
                    </a:rPr>
                    <a:t> </a:t>
                  </a:r>
                </a:p>
              </p:txBody>
            </p:sp>
          </mc:Fallback>
        </mc:AlternateContent>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
        <p:nvSpPr>
          <p:cNvPr id="4" name="テキスト ボックス 3">
            <a:extLst>
              <a:ext uri="{FF2B5EF4-FFF2-40B4-BE49-F238E27FC236}">
                <a16:creationId xmlns:a16="http://schemas.microsoft.com/office/drawing/2014/main" id="{1DEBB762-12F9-417E-9356-E33D36A42345}"/>
              </a:ext>
            </a:extLst>
          </p:cNvPr>
          <p:cNvSpPr txBox="1"/>
          <p:nvPr/>
        </p:nvSpPr>
        <p:spPr>
          <a:xfrm>
            <a:off x="632460" y="1604028"/>
            <a:ext cx="7879081" cy="461665"/>
          </a:xfrm>
          <a:prstGeom prst="rect">
            <a:avLst/>
          </a:prstGeom>
          <a:noFill/>
        </p:spPr>
        <p:txBody>
          <a:bodyPr wrap="none" rtlCol="0">
            <a:spAutoFit/>
          </a:bodyPr>
          <a:lstStyle/>
          <a:p>
            <a:pPr algn="ctr"/>
            <a:r>
              <a:rPr kumimoji="1" lang="ja-JP" altLang="en-US" sz="2400" dirty="0"/>
              <a:t>人はなぜ「</a:t>
            </a:r>
            <a:r>
              <a:rPr kumimoji="1" lang="en-US" altLang="ja-JP" sz="2400" dirty="0"/>
              <a:t>1013.25</a:t>
            </a:r>
            <a:r>
              <a:rPr kumimoji="1" lang="ja-JP" altLang="en-US" sz="2400" dirty="0"/>
              <a:t>」を「</a:t>
            </a:r>
            <a:r>
              <a:rPr kumimoji="1" lang="en-US" altLang="ja-JP" sz="2400" dirty="0"/>
              <a:t>1013.25</a:t>
            </a:r>
            <a:r>
              <a:rPr kumimoji="1" lang="ja-JP" altLang="en-US" sz="2400" dirty="0"/>
              <a:t>」と表現するのだろう</a:t>
            </a:r>
            <a:endParaRPr kumimoji="1" lang="en-US" altLang="ja-JP" sz="2400" dirty="0"/>
          </a:p>
        </p:txBody>
      </p:sp>
    </p:spTree>
    <p:extLst>
      <p:ext uri="{BB962C8B-B14F-4D97-AF65-F5344CB8AC3E}">
        <p14:creationId xmlns:p14="http://schemas.microsoft.com/office/powerpoint/2010/main" val="187269873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mc:AlternateContent xmlns:mc="http://schemas.openxmlformats.org/markup-compatibility/2006" xmlns:a14="http://schemas.microsoft.com/office/drawing/2010/main">
          <mc:Choice Requires="a14">
            <p:sp>
              <p:nvSpPr>
                <p:cNvPr id="9" name="テキスト ボックス 8"/>
                <p:cNvSpPr txBox="1"/>
                <p:nvPr/>
              </p:nvSpPr>
              <p:spPr>
                <a:xfrm>
                  <a:off x="252000" y="481092"/>
                  <a:ext cx="8084264" cy="770917"/>
                </a:xfrm>
                <a:prstGeom prst="rect">
                  <a:avLst/>
                </a:prstGeom>
                <a:noFill/>
              </p:spPr>
              <p:txBody>
                <a:bodyPr wrap="none" rtlCol="0">
                  <a:spAutoFit/>
                </a:bodyPr>
                <a:lstStyle/>
                <a:p>
                  <a14:m>
                    <m:oMath xmlns:m="http://schemas.openxmlformats.org/officeDocument/2006/math">
                      <m:r>
                        <a:rPr kumimoji="1" lang="ja-JP" altLang="en-US" sz="4400" b="0" i="1" smtClean="0">
                          <a:latin typeface="Cambria Math" panose="02040503050406030204" pitchFamily="18" charset="0"/>
                        </a:rPr>
                        <m:t>人間</m:t>
                      </m:r>
                    </m:oMath>
                  </a14:m>
                  <a:r>
                    <a:rPr kumimoji="1" lang="ja-JP" altLang="en-US" sz="4400" dirty="0"/>
                    <a:t>が使う数と計算機が使う数</a:t>
                  </a:r>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252000" y="481092"/>
                  <a:ext cx="8084264" cy="770917"/>
                </a:xfrm>
                <a:prstGeom prst="rect">
                  <a:avLst/>
                </a:prstGeom>
                <a:blipFill>
                  <a:blip r:embed="rId4"/>
                  <a:stretch>
                    <a:fillRect t="-15873" r="-2112" b="-38095"/>
                  </a:stretch>
                </a:blipFill>
              </p:spPr>
              <p:txBody>
                <a:bodyPr/>
                <a:lstStyle/>
                <a:p>
                  <a:r>
                    <a:rPr lang="ja-JP" altLang="en-US">
                      <a:noFill/>
                    </a:rPr>
                    <a:t> </a:t>
                  </a:r>
                </a:p>
              </p:txBody>
            </p:sp>
          </mc:Fallback>
        </mc:AlternateContent>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
        <p:nvSpPr>
          <p:cNvPr id="4" name="テキスト ボックス 3">
            <a:extLst>
              <a:ext uri="{FF2B5EF4-FFF2-40B4-BE49-F238E27FC236}">
                <a16:creationId xmlns:a16="http://schemas.microsoft.com/office/drawing/2014/main" id="{1DEBB762-12F9-417E-9356-E33D36A42345}"/>
              </a:ext>
            </a:extLst>
          </p:cNvPr>
          <p:cNvSpPr txBox="1"/>
          <p:nvPr/>
        </p:nvSpPr>
        <p:spPr>
          <a:xfrm>
            <a:off x="632460" y="1604028"/>
            <a:ext cx="7879081" cy="461665"/>
          </a:xfrm>
          <a:prstGeom prst="rect">
            <a:avLst/>
          </a:prstGeom>
          <a:noFill/>
        </p:spPr>
        <p:txBody>
          <a:bodyPr wrap="none" rtlCol="0">
            <a:spAutoFit/>
          </a:bodyPr>
          <a:lstStyle/>
          <a:p>
            <a:pPr algn="ctr"/>
            <a:r>
              <a:rPr kumimoji="1" lang="ja-JP" altLang="en-US" sz="2400" dirty="0"/>
              <a:t>人はなぜ「</a:t>
            </a:r>
            <a:r>
              <a:rPr kumimoji="1" lang="en-US" altLang="ja-JP" sz="2400" dirty="0"/>
              <a:t>1013.25</a:t>
            </a:r>
            <a:r>
              <a:rPr kumimoji="1" lang="ja-JP" altLang="en-US" sz="2400" dirty="0"/>
              <a:t>」を「</a:t>
            </a:r>
            <a:r>
              <a:rPr kumimoji="1" lang="en-US" altLang="ja-JP" sz="2400" dirty="0"/>
              <a:t>1013.25</a:t>
            </a:r>
            <a:r>
              <a:rPr kumimoji="1" lang="ja-JP" altLang="en-US" sz="2400" dirty="0"/>
              <a:t>」と表現するのだろう</a:t>
            </a:r>
            <a:endParaRPr kumimoji="1" lang="en-US" altLang="ja-JP" sz="2400" dirty="0"/>
          </a:p>
        </p:txBody>
      </p:sp>
      <p:pic>
        <p:nvPicPr>
          <p:cNvPr id="8" name="図 7">
            <a:extLst>
              <a:ext uri="{FF2B5EF4-FFF2-40B4-BE49-F238E27FC236}">
                <a16:creationId xmlns:a16="http://schemas.microsoft.com/office/drawing/2014/main" id="{C4EC4496-DF50-4FF9-8FAD-564D7A1320EE}"/>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269792" y="2327826"/>
            <a:ext cx="8595893" cy="221106"/>
          </a:xfrm>
          <a:prstGeom prst="rect">
            <a:avLst/>
          </a:prstGeom>
        </p:spPr>
      </p:pic>
    </p:spTree>
    <p:extLst>
      <p:ext uri="{BB962C8B-B14F-4D97-AF65-F5344CB8AC3E}">
        <p14:creationId xmlns:p14="http://schemas.microsoft.com/office/powerpoint/2010/main" val="218599687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mc:AlternateContent xmlns:mc="http://schemas.openxmlformats.org/markup-compatibility/2006" xmlns:a14="http://schemas.microsoft.com/office/drawing/2010/main">
          <mc:Choice Requires="a14">
            <p:sp>
              <p:nvSpPr>
                <p:cNvPr id="9" name="テキスト ボックス 8"/>
                <p:cNvSpPr txBox="1"/>
                <p:nvPr/>
              </p:nvSpPr>
              <p:spPr>
                <a:xfrm>
                  <a:off x="252000" y="481092"/>
                  <a:ext cx="8084264" cy="770917"/>
                </a:xfrm>
                <a:prstGeom prst="rect">
                  <a:avLst/>
                </a:prstGeom>
                <a:noFill/>
              </p:spPr>
              <p:txBody>
                <a:bodyPr wrap="none" rtlCol="0">
                  <a:spAutoFit/>
                </a:bodyPr>
                <a:lstStyle/>
                <a:p>
                  <a14:m>
                    <m:oMath xmlns:m="http://schemas.openxmlformats.org/officeDocument/2006/math">
                      <m:r>
                        <a:rPr kumimoji="1" lang="ja-JP" altLang="en-US" sz="4400" b="0" i="1" smtClean="0">
                          <a:latin typeface="Cambria Math" panose="02040503050406030204" pitchFamily="18" charset="0"/>
                        </a:rPr>
                        <m:t>人間</m:t>
                      </m:r>
                    </m:oMath>
                  </a14:m>
                  <a:r>
                    <a:rPr kumimoji="1" lang="ja-JP" altLang="en-US" sz="4400" dirty="0"/>
                    <a:t>が使う数と計算機が使う数</a:t>
                  </a:r>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252000" y="481092"/>
                  <a:ext cx="8084264" cy="770917"/>
                </a:xfrm>
                <a:prstGeom prst="rect">
                  <a:avLst/>
                </a:prstGeom>
                <a:blipFill>
                  <a:blip r:embed="rId4"/>
                  <a:stretch>
                    <a:fillRect t="-15873" r="-2112" b="-38095"/>
                  </a:stretch>
                </a:blipFill>
              </p:spPr>
              <p:txBody>
                <a:bodyPr/>
                <a:lstStyle/>
                <a:p>
                  <a:r>
                    <a:rPr lang="ja-JP" altLang="en-US">
                      <a:noFill/>
                    </a:rPr>
                    <a:t> </a:t>
                  </a:r>
                </a:p>
              </p:txBody>
            </p:sp>
          </mc:Fallback>
        </mc:AlternateContent>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
        <p:nvSpPr>
          <p:cNvPr id="4" name="テキスト ボックス 3">
            <a:extLst>
              <a:ext uri="{FF2B5EF4-FFF2-40B4-BE49-F238E27FC236}">
                <a16:creationId xmlns:a16="http://schemas.microsoft.com/office/drawing/2014/main" id="{1DEBB762-12F9-417E-9356-E33D36A42345}"/>
              </a:ext>
            </a:extLst>
          </p:cNvPr>
          <p:cNvSpPr txBox="1"/>
          <p:nvPr/>
        </p:nvSpPr>
        <p:spPr>
          <a:xfrm>
            <a:off x="632460" y="1604028"/>
            <a:ext cx="7879081" cy="461665"/>
          </a:xfrm>
          <a:prstGeom prst="rect">
            <a:avLst/>
          </a:prstGeom>
          <a:noFill/>
        </p:spPr>
        <p:txBody>
          <a:bodyPr wrap="none" rtlCol="0">
            <a:spAutoFit/>
          </a:bodyPr>
          <a:lstStyle/>
          <a:p>
            <a:pPr algn="ctr"/>
            <a:r>
              <a:rPr kumimoji="1" lang="ja-JP" altLang="en-US" sz="2400" dirty="0"/>
              <a:t>人はなぜ「</a:t>
            </a:r>
            <a:r>
              <a:rPr kumimoji="1" lang="en-US" altLang="ja-JP" sz="2400" dirty="0"/>
              <a:t>1013.25</a:t>
            </a:r>
            <a:r>
              <a:rPr kumimoji="1" lang="ja-JP" altLang="en-US" sz="2400" dirty="0"/>
              <a:t>」を「</a:t>
            </a:r>
            <a:r>
              <a:rPr kumimoji="1" lang="en-US" altLang="ja-JP" sz="2400" dirty="0"/>
              <a:t>1013.25</a:t>
            </a:r>
            <a:r>
              <a:rPr kumimoji="1" lang="ja-JP" altLang="en-US" sz="2400" dirty="0"/>
              <a:t>」と表現するのだろう</a:t>
            </a:r>
            <a:endParaRPr kumimoji="1" lang="en-US" altLang="ja-JP" sz="2400" dirty="0"/>
          </a:p>
        </p:txBody>
      </p:sp>
      <p:pic>
        <p:nvPicPr>
          <p:cNvPr id="8" name="図 7">
            <a:extLst>
              <a:ext uri="{FF2B5EF4-FFF2-40B4-BE49-F238E27FC236}">
                <a16:creationId xmlns:a16="http://schemas.microsoft.com/office/drawing/2014/main" id="{C4EC4496-DF50-4FF9-8FAD-564D7A1320EE}"/>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269792" y="2327826"/>
            <a:ext cx="8595893" cy="221106"/>
          </a:xfrm>
          <a:prstGeom prst="rect">
            <a:avLst/>
          </a:prstGeom>
        </p:spPr>
      </p:pic>
      <p:sp>
        <p:nvSpPr>
          <p:cNvPr id="5" name="テキスト ボックス 4">
            <a:extLst>
              <a:ext uri="{FF2B5EF4-FFF2-40B4-BE49-F238E27FC236}">
                <a16:creationId xmlns:a16="http://schemas.microsoft.com/office/drawing/2014/main" id="{0C5F032F-8188-48F3-AA9D-952641CA24EA}"/>
              </a:ext>
            </a:extLst>
          </p:cNvPr>
          <p:cNvSpPr txBox="1"/>
          <p:nvPr/>
        </p:nvSpPr>
        <p:spPr>
          <a:xfrm>
            <a:off x="154004" y="3271670"/>
            <a:ext cx="8737996" cy="830997"/>
          </a:xfrm>
          <a:prstGeom prst="rect">
            <a:avLst/>
          </a:prstGeom>
          <a:noFill/>
        </p:spPr>
        <p:txBody>
          <a:bodyPr wrap="square" rtlCol="0">
            <a:spAutoFit/>
          </a:bodyPr>
          <a:lstStyle/>
          <a:p>
            <a:pPr algn="ctr"/>
            <a:r>
              <a:rPr lang="ja-JP" altLang="en-US" sz="2400" dirty="0"/>
              <a:t>人間は</a:t>
            </a:r>
            <a:r>
              <a:rPr lang="en-US" altLang="ja-JP" sz="2400" dirty="0"/>
              <a:t>10</a:t>
            </a:r>
            <a:r>
              <a:rPr lang="ja-JP" altLang="en-US" sz="2400" dirty="0"/>
              <a:t>種類の数字</a:t>
            </a:r>
            <a:r>
              <a:rPr lang="en-US" altLang="ja-JP" sz="2400" dirty="0"/>
              <a:t>(0~9)</a:t>
            </a:r>
            <a:r>
              <a:rPr lang="ja-JP" altLang="en-US" sz="2400" dirty="0"/>
              <a:t>と</a:t>
            </a:r>
            <a:endParaRPr lang="en-US" altLang="ja-JP" sz="2400" dirty="0"/>
          </a:p>
          <a:p>
            <a:pPr algn="ctr"/>
            <a:r>
              <a:rPr lang="en-US" altLang="ja-JP" sz="2400" dirty="0"/>
              <a:t>10</a:t>
            </a:r>
            <a:r>
              <a:rPr lang="ja-JP" altLang="en-US" sz="2400" dirty="0"/>
              <a:t>の累乗を基に数を表記している（</a:t>
            </a:r>
            <a:r>
              <a:rPr lang="en-US" altLang="ja-JP" sz="2400" dirty="0">
                <a:solidFill>
                  <a:srgbClr val="0070C0"/>
                </a:solidFill>
              </a:rPr>
              <a:t>10</a:t>
            </a:r>
            <a:r>
              <a:rPr lang="ja-JP" altLang="en-US" sz="2400" dirty="0">
                <a:solidFill>
                  <a:srgbClr val="0070C0"/>
                </a:solidFill>
              </a:rPr>
              <a:t>進法</a:t>
            </a:r>
            <a:r>
              <a:rPr lang="ja-JP" altLang="en-US" sz="2400" dirty="0"/>
              <a:t>）</a:t>
            </a:r>
            <a:endParaRPr kumimoji="1" lang="ja-JP" altLang="en-US" sz="2400" dirty="0"/>
          </a:p>
        </p:txBody>
      </p:sp>
    </p:spTree>
    <p:extLst>
      <p:ext uri="{BB962C8B-B14F-4D97-AF65-F5344CB8AC3E}">
        <p14:creationId xmlns:p14="http://schemas.microsoft.com/office/powerpoint/2010/main" val="282362728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mc:AlternateContent xmlns:mc="http://schemas.openxmlformats.org/markup-compatibility/2006" xmlns:a14="http://schemas.microsoft.com/office/drawing/2010/main">
          <mc:Choice Requires="a14">
            <p:sp>
              <p:nvSpPr>
                <p:cNvPr id="9" name="テキスト ボックス 8"/>
                <p:cNvSpPr txBox="1"/>
                <p:nvPr/>
              </p:nvSpPr>
              <p:spPr>
                <a:xfrm>
                  <a:off x="252000" y="481092"/>
                  <a:ext cx="8084264" cy="770917"/>
                </a:xfrm>
                <a:prstGeom prst="rect">
                  <a:avLst/>
                </a:prstGeom>
                <a:noFill/>
              </p:spPr>
              <p:txBody>
                <a:bodyPr wrap="none" rtlCol="0">
                  <a:spAutoFit/>
                </a:bodyPr>
                <a:lstStyle/>
                <a:p>
                  <a14:m>
                    <m:oMath xmlns:m="http://schemas.openxmlformats.org/officeDocument/2006/math">
                      <m:r>
                        <a:rPr kumimoji="1" lang="ja-JP" altLang="en-US" sz="4400" b="0" i="1" smtClean="0">
                          <a:latin typeface="Cambria Math" panose="02040503050406030204" pitchFamily="18" charset="0"/>
                        </a:rPr>
                        <m:t>人間</m:t>
                      </m:r>
                    </m:oMath>
                  </a14:m>
                  <a:r>
                    <a:rPr kumimoji="1" lang="ja-JP" altLang="en-US" sz="4400" dirty="0"/>
                    <a:t>が使う数と計算機が使う数</a:t>
                  </a:r>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252000" y="481092"/>
                  <a:ext cx="8084264" cy="770917"/>
                </a:xfrm>
                <a:prstGeom prst="rect">
                  <a:avLst/>
                </a:prstGeom>
                <a:blipFill>
                  <a:blip r:embed="rId4"/>
                  <a:stretch>
                    <a:fillRect t="-15873" r="-2112" b="-38095"/>
                  </a:stretch>
                </a:blipFill>
              </p:spPr>
              <p:txBody>
                <a:bodyPr/>
                <a:lstStyle/>
                <a:p>
                  <a:r>
                    <a:rPr lang="ja-JP" altLang="en-US">
                      <a:noFill/>
                    </a:rPr>
                    <a:t> </a:t>
                  </a:r>
                </a:p>
              </p:txBody>
            </p:sp>
          </mc:Fallback>
        </mc:AlternateContent>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B923C5A2-DD5C-4050-8CD0-ECFAB1E702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8489" y="6386921"/>
            <a:ext cx="1227411" cy="429442"/>
          </a:xfrm>
          <a:prstGeom prst="rect">
            <a:avLst/>
          </a:prstGeom>
        </p:spPr>
      </p:pic>
      <p:sp>
        <p:nvSpPr>
          <p:cNvPr id="4" name="テキスト ボックス 3">
            <a:extLst>
              <a:ext uri="{FF2B5EF4-FFF2-40B4-BE49-F238E27FC236}">
                <a16:creationId xmlns:a16="http://schemas.microsoft.com/office/drawing/2014/main" id="{1DEBB762-12F9-417E-9356-E33D36A42345}"/>
              </a:ext>
            </a:extLst>
          </p:cNvPr>
          <p:cNvSpPr txBox="1"/>
          <p:nvPr/>
        </p:nvSpPr>
        <p:spPr>
          <a:xfrm>
            <a:off x="632460" y="1604028"/>
            <a:ext cx="7879081" cy="461665"/>
          </a:xfrm>
          <a:prstGeom prst="rect">
            <a:avLst/>
          </a:prstGeom>
          <a:noFill/>
        </p:spPr>
        <p:txBody>
          <a:bodyPr wrap="none" rtlCol="0">
            <a:spAutoFit/>
          </a:bodyPr>
          <a:lstStyle/>
          <a:p>
            <a:pPr algn="ctr"/>
            <a:r>
              <a:rPr kumimoji="1" lang="ja-JP" altLang="en-US" sz="2400" dirty="0"/>
              <a:t>人はなぜ「</a:t>
            </a:r>
            <a:r>
              <a:rPr kumimoji="1" lang="en-US" altLang="ja-JP" sz="2400" dirty="0"/>
              <a:t>1013.25</a:t>
            </a:r>
            <a:r>
              <a:rPr kumimoji="1" lang="ja-JP" altLang="en-US" sz="2400" dirty="0"/>
              <a:t>」を「</a:t>
            </a:r>
            <a:r>
              <a:rPr kumimoji="1" lang="en-US" altLang="ja-JP" sz="2400" dirty="0"/>
              <a:t>1013.25</a:t>
            </a:r>
            <a:r>
              <a:rPr kumimoji="1" lang="ja-JP" altLang="en-US" sz="2400" dirty="0"/>
              <a:t>」と表現するのだろう</a:t>
            </a:r>
            <a:endParaRPr kumimoji="1" lang="en-US" altLang="ja-JP" sz="2400" dirty="0"/>
          </a:p>
        </p:txBody>
      </p:sp>
      <p:pic>
        <p:nvPicPr>
          <p:cNvPr id="8" name="図 7">
            <a:extLst>
              <a:ext uri="{FF2B5EF4-FFF2-40B4-BE49-F238E27FC236}">
                <a16:creationId xmlns:a16="http://schemas.microsoft.com/office/drawing/2014/main" id="{C4EC4496-DF50-4FF9-8FAD-564D7A1320EE}"/>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269792" y="2327826"/>
            <a:ext cx="8595893" cy="221106"/>
          </a:xfrm>
          <a:prstGeom prst="rect">
            <a:avLst/>
          </a:prstGeom>
        </p:spPr>
      </p:pic>
      <p:sp>
        <p:nvSpPr>
          <p:cNvPr id="6" name="テキスト ボックス 5">
            <a:extLst>
              <a:ext uri="{FF2B5EF4-FFF2-40B4-BE49-F238E27FC236}">
                <a16:creationId xmlns:a16="http://schemas.microsoft.com/office/drawing/2014/main" id="{701EDDBB-8319-4B69-81C7-05EC23CD7217}"/>
              </a:ext>
            </a:extLst>
          </p:cNvPr>
          <p:cNvSpPr txBox="1"/>
          <p:nvPr/>
        </p:nvSpPr>
        <p:spPr>
          <a:xfrm>
            <a:off x="397367" y="4624234"/>
            <a:ext cx="8340745" cy="1200329"/>
          </a:xfrm>
          <a:prstGeom prst="rect">
            <a:avLst/>
          </a:prstGeom>
          <a:noFill/>
        </p:spPr>
        <p:txBody>
          <a:bodyPr wrap="none" rtlCol="0">
            <a:spAutoFit/>
          </a:bodyPr>
          <a:lstStyle/>
          <a:p>
            <a:pPr algn="ctr"/>
            <a:r>
              <a:rPr kumimoji="1" lang="ja-JP" altLang="en-US" sz="2400" dirty="0"/>
              <a:t>ただし，計算機は「</a:t>
            </a:r>
            <a:r>
              <a:rPr kumimoji="1" lang="en-US" altLang="ja-JP" sz="2400" dirty="0"/>
              <a:t>0</a:t>
            </a:r>
            <a:r>
              <a:rPr kumimoji="1" lang="ja-JP" altLang="en-US" sz="2400" dirty="0"/>
              <a:t>」と「</a:t>
            </a:r>
            <a:r>
              <a:rPr kumimoji="1" lang="en-US" altLang="ja-JP" sz="2400" dirty="0"/>
              <a:t>1</a:t>
            </a:r>
            <a:r>
              <a:rPr kumimoji="1" lang="ja-JP" altLang="en-US" sz="2400" dirty="0"/>
              <a:t>」の</a:t>
            </a:r>
            <a:r>
              <a:rPr kumimoji="1" lang="en-US" altLang="ja-JP" sz="2400" dirty="0"/>
              <a:t>2</a:t>
            </a:r>
            <a:r>
              <a:rPr kumimoji="1" lang="ja-JP" altLang="en-US" sz="2400" dirty="0"/>
              <a:t>種類の数字しか使えない</a:t>
            </a:r>
            <a:endParaRPr kumimoji="1" lang="en-US" altLang="ja-JP" sz="2400" dirty="0"/>
          </a:p>
          <a:p>
            <a:pPr algn="ctr"/>
            <a:r>
              <a:rPr kumimoji="1" lang="ja-JP" altLang="en-US" sz="2400" dirty="0"/>
              <a:t>↓</a:t>
            </a:r>
            <a:endParaRPr kumimoji="1" lang="en-US" altLang="ja-JP" sz="2400" dirty="0"/>
          </a:p>
          <a:p>
            <a:pPr algn="ctr"/>
            <a:r>
              <a:rPr lang="ja-JP" altLang="en-US" sz="2400" dirty="0"/>
              <a:t>「</a:t>
            </a:r>
            <a:r>
              <a:rPr lang="en-US" altLang="ja-JP" sz="2400" dirty="0"/>
              <a:t>2</a:t>
            </a:r>
            <a:r>
              <a:rPr lang="ja-JP" altLang="en-US" sz="2400" dirty="0"/>
              <a:t>の累乗」を基にした数の表記法が必要！</a:t>
            </a:r>
            <a:endParaRPr lang="en-US" altLang="ja-JP" sz="2400" dirty="0"/>
          </a:p>
        </p:txBody>
      </p:sp>
      <p:sp>
        <p:nvSpPr>
          <p:cNvPr id="10" name="テキスト ボックス 9">
            <a:extLst>
              <a:ext uri="{FF2B5EF4-FFF2-40B4-BE49-F238E27FC236}">
                <a16:creationId xmlns:a16="http://schemas.microsoft.com/office/drawing/2014/main" id="{C459478A-DD4F-4F72-AFBF-0D1552C3AA1B}"/>
              </a:ext>
            </a:extLst>
          </p:cNvPr>
          <p:cNvSpPr txBox="1"/>
          <p:nvPr/>
        </p:nvSpPr>
        <p:spPr>
          <a:xfrm>
            <a:off x="154004" y="3271670"/>
            <a:ext cx="8737996" cy="830997"/>
          </a:xfrm>
          <a:prstGeom prst="rect">
            <a:avLst/>
          </a:prstGeom>
          <a:noFill/>
        </p:spPr>
        <p:txBody>
          <a:bodyPr wrap="square" rtlCol="0">
            <a:spAutoFit/>
          </a:bodyPr>
          <a:lstStyle/>
          <a:p>
            <a:pPr algn="ctr"/>
            <a:r>
              <a:rPr lang="ja-JP" altLang="en-US" sz="2400" dirty="0"/>
              <a:t>人間は</a:t>
            </a:r>
            <a:r>
              <a:rPr lang="en-US" altLang="ja-JP" sz="2400" dirty="0"/>
              <a:t>10</a:t>
            </a:r>
            <a:r>
              <a:rPr lang="ja-JP" altLang="en-US" sz="2400" dirty="0"/>
              <a:t>種類の数字</a:t>
            </a:r>
            <a:r>
              <a:rPr lang="en-US" altLang="ja-JP" sz="2400" dirty="0"/>
              <a:t>(0~9)</a:t>
            </a:r>
            <a:r>
              <a:rPr lang="ja-JP" altLang="en-US" sz="2400" dirty="0"/>
              <a:t>と</a:t>
            </a:r>
            <a:endParaRPr lang="en-US" altLang="ja-JP" sz="2400" dirty="0"/>
          </a:p>
          <a:p>
            <a:pPr algn="ctr"/>
            <a:r>
              <a:rPr lang="en-US" altLang="ja-JP" sz="2400" dirty="0"/>
              <a:t>10</a:t>
            </a:r>
            <a:r>
              <a:rPr lang="ja-JP" altLang="en-US" sz="2400" dirty="0"/>
              <a:t>の累乗を基に数を表記している（</a:t>
            </a:r>
            <a:r>
              <a:rPr lang="en-US" altLang="ja-JP" sz="2400" dirty="0">
                <a:solidFill>
                  <a:srgbClr val="0070C0"/>
                </a:solidFill>
              </a:rPr>
              <a:t>10</a:t>
            </a:r>
            <a:r>
              <a:rPr lang="ja-JP" altLang="en-US" sz="2400" dirty="0">
                <a:solidFill>
                  <a:srgbClr val="0070C0"/>
                </a:solidFill>
              </a:rPr>
              <a:t>進法</a:t>
            </a:r>
            <a:r>
              <a:rPr lang="ja-JP" altLang="en-US" sz="2400" dirty="0"/>
              <a:t>）</a:t>
            </a:r>
            <a:endParaRPr kumimoji="1" lang="ja-JP" altLang="en-US" sz="2400" dirty="0"/>
          </a:p>
        </p:txBody>
      </p:sp>
    </p:spTree>
    <p:extLst>
      <p:ext uri="{BB962C8B-B14F-4D97-AF65-F5344CB8AC3E}">
        <p14:creationId xmlns:p14="http://schemas.microsoft.com/office/powerpoint/2010/main" val="4011406805"/>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OUTPUTDPI" val="2400"/>
  <p:tag name="ORIGINALHEIGHT" val="158.2721"/>
  <p:tag name="ORIGINALWIDTH" val="6153.109"/>
  <p:tag name="LATEXADDIN" val="\documentclass{jsarticle}&#10;\usepackage[dvipdfmx]{color}&#10;\usepackage{cm_mat,amsmath,amsfonts,amssymb}&#10;\usepackage{bm}&#10;\usepackage{fourier}&#10;\pagestyle{empty}&#10;\begin{document}&#10;\begin{align}&#10;1013.25&amp;=\textcolor{red}{1}\times 1000+\textcolor{red}{0}\times 100+\textcolor{red}{1}\times 10+\textcolor{red}{3}\times 1+\textcolor{red}{2}\times 0.1+\textcolor{red}{5}\times 0.01\notag&#10;\end{align}&#10;\end{document}"/>
  <p:tag name="IGUANATEXSIZE" val="24"/>
  <p:tag name="IGUANATEXCURSOR" val="373"/>
  <p:tag name="TRANSPARENCY" val="True"/>
  <p:tag name="FILENAME" val=""/>
  <p:tag name="LATEXENGINEID" val="4"/>
  <p:tag name="TEMPFOLDER" val="C:\Iguana-temp\"/>
  <p:tag name="LATEXFORMHEIGHT" val="312"/>
  <p:tag name="LATEXFORMWIDTH" val="384"/>
  <p:tag name="LATEXFORMWRAP" val="True"/>
  <p:tag name="BITMAPVECTOR" val="0"/>
</p:tagLst>
</file>

<file path=ppt/tags/tag10.xml><?xml version="1.0" encoding="utf-8"?>
<p:tagLst xmlns:a="http://schemas.openxmlformats.org/drawingml/2006/main" xmlns:r="http://schemas.openxmlformats.org/officeDocument/2006/relationships" xmlns:p="http://schemas.openxmlformats.org/presentationml/2006/main">
  <p:tag name="OUTPUTDPI" val="2400"/>
  <p:tag name="ORIGINALHEIGHT" val="2580.36"/>
  <p:tag name="ORIGINALWIDTH" val="4498.378"/>
  <p:tag name="LATEXADDIN" val="\documentclass{jsarticle}&#10;\usepackage[dvipdfmx]{color}&#10;\usepackage{cm_mat,amsmath,amsfonts,amssymb}&#10;\usepackage{bm}&#10;\usepackage{fourier}&#10;\pagestyle{empty}&#10;\begin{document}&#10;\begin{align}&#10;\dif{f(t)}{t}=-tf(t)&amp;\iff \frac{df(t)}{f(t)}=-t\,dt\notag\\&#10;&amp;\iff \ln |f(t)|=-\frac{t^2}{2}+C_1\notag\\&#10;&amp;\iff f(t)=\pm \exp\left(-\frac{t^2}{2}+C_1\right)\notag\\&#10;&amp;\iff f(t)=C\exp\left(-\frac{t^2}{2}\right).\notag&#10;\end{align}&#10;\end{document}"/>
  <p:tag name="IGUANATEXSIZE" val="24"/>
  <p:tag name="IGUANATEXCURSOR" val="393"/>
  <p:tag name="TRANSPARENCY" val="True"/>
  <p:tag name="FILENAME" val=""/>
  <p:tag name="LATEXENGINEID" val="4"/>
  <p:tag name="TEMPFOLDER" val="C:\Iguana-temp\"/>
  <p:tag name="LATEXFORMHEIGHT" val="312"/>
  <p:tag name="LATEXFORMWIDTH" val="384"/>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2400"/>
  <p:tag name="ORIGINALHEIGHT" val="585.0817"/>
  <p:tag name="ORIGINALWIDTH" val="2888.653"/>
  <p:tag name="LATEXADDIN" val="\documentclass{jsarticle}&#10;\usepackage[dvipdfmx]{color}&#10;\usepackage{cm_mat,amsmath,amsfonts,amssymb}&#10;\usepackage{bm}&#10;\usepackage{fourier}&#10;\pagestyle{empty}&#10;\begin{document}&#10;\[&#10;f(0)=0\Rightarrow f(t)=\exp\left(-\frac{t^2}{2}\right).&#10;\]&#10;\end{document}"/>
  <p:tag name="IGUANATEXSIZE" val="24"/>
  <p:tag name="IGUANATEXCURSOR" val="230"/>
  <p:tag name="TRANSPARENCY" val="True"/>
  <p:tag name="FILENAME" val=""/>
  <p:tag name="LATEXENGINEID" val="4"/>
  <p:tag name="TEMPFOLDER" val="C:\Iguana-temp\"/>
  <p:tag name="LATEXFORMHEIGHT" val="312"/>
  <p:tag name="LATEXFORMWIDTH" val="384"/>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2400"/>
  <p:tag name="ORIGINALHEIGHT" val="512.3215"/>
  <p:tag name="ORIGINALWIDTH" val="2474.595"/>
  <p:tag name="LATEXADDIN" val="\documentclass{jsarticle}&#10;\usepackage[dvipdfmx]{color}&#10;\usepackage{cm_mat,amsmath,amsfonts,amssymb}&#10;\usepackage{bm}&#10;\usepackage{fourier}&#10;\pagestyle{empty}&#10;\begin{document}&#10;\[&#10;\dif{f(t)}{t}=-tf(t),\ f(0)=1&#10;\]&#10;\end{document}"/>
  <p:tag name="IGUANATEXSIZE" val="24"/>
  <p:tag name="IGUANATEXCURSOR" val="204"/>
  <p:tag name="TRANSPARENCY" val="True"/>
  <p:tag name="FILENAME" val=""/>
  <p:tag name="LATEXENGINEID" val="4"/>
  <p:tag name="TEMPFOLDER" val="C:\Iguana-temp\"/>
  <p:tag name="LATEXFORMHEIGHT" val="312"/>
  <p:tag name="LATEXFORMWIDTH" val="384"/>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2400"/>
  <p:tag name="ORIGINALHEIGHT" val="988.6379"/>
  <p:tag name="ORIGINALWIDTH" val="5517.02"/>
  <p:tag name="LATEXADDIN" val="\documentclass{jsarticle}&#10;\usepackage[dvipdfmx]{color}&#10;\usepackage{cm_mat,amsmath,amsfonts,amssymb}&#10;\usepackage{bm}&#10;\usepackage{fourier}&#10;\pagestyle{empty}&#10;\begin{document}&#10;\begin{gather}&#10;\pdif{v_i}{t}+\sum_{j=1}^3v_j\pdif{v_i}{x_j}=-\frac{1}{\rho}\pdif{p}{x_i}+\nu\sum_{j=1}^3\pdifn{v_i}{{x_j}}{2}+f_i(x_1,x_2,x_3,t)\notag\\&#10;(i=1,2,3)\notag&#10;\end{gather}&#10;\end{document}"/>
  <p:tag name="IGUANATEXSIZE" val="24"/>
  <p:tag name="IGUANATEXCURSOR" val="334"/>
  <p:tag name="TRANSPARENCY" val="True"/>
  <p:tag name="FILENAME" val=""/>
  <p:tag name="LATEXENGINEID" val="4"/>
  <p:tag name="TEMPFOLDER" val="C:\Iguana-temp\"/>
  <p:tag name="LATEXFORMHEIGHT" val="312"/>
  <p:tag name="LATEXFORMWIDTH" val="384"/>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2400"/>
  <p:tag name="ORIGINALHEIGHT" val="144.0201"/>
  <p:tag name="ORIGINALWIDTH" val="75.01048"/>
  <p:tag name="LATEXADDIN" val="\documentclass{jsarticle}&#10;\usepackage[dvipdfmx]{color}&#10;\usepackage{cm_mat,amsmath,amsfonts,amssymb}&#10;\usepackage{bm}&#10;\usepackage{fourier}&#10;\pagestyle{empty}&#10;\begin{document}&#10;\[&#10;t&#10;\]&#10;\end{document}"/>
  <p:tag name="IGUANATEXSIZE" val="24"/>
  <p:tag name="IGUANATEXCURSOR" val="175"/>
  <p:tag name="TRANSPARENCY" val="True"/>
  <p:tag name="FILENAME" val=""/>
  <p:tag name="LATEXENGINEID" val="4"/>
  <p:tag name="TEMPFOLDER" val="C:\Iguana-temp\"/>
  <p:tag name="LATEXFORMHEIGHT" val="312"/>
  <p:tag name="LATEXFORMWIDTH" val="384"/>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389.3043"/>
  <p:tag name="LATEXADDIN" val="\documentclass{jsarticle}&#10;\usepackage[dvipdfmx]{color}&#10;\usepackage{cm_mat,amsmath,amsfonts,amssymb}&#10;\usepackage{bm}&#10;\usepackage{fourier}&#10;\pagestyle{empty}&#10;\begin{document}&#10;\[&#10;f(t)&#10;\]&#10;\end{document}"/>
  <p:tag name="IGUANATEXSIZE" val="24"/>
  <p:tag name="IGUANATEXCURSOR" val="179"/>
  <p:tag name="TRANSPARENCY" val="True"/>
  <p:tag name="FILENAME" val=""/>
  <p:tag name="LATEXENGINEID" val="4"/>
  <p:tag name="TEMPFOLDER" val="C:\Iguana-temp\"/>
  <p:tag name="LATEXFORMHEIGHT" val="312"/>
  <p:tag name="LATEXFORMWIDTH" val="384"/>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2400"/>
  <p:tag name="ORIGINALHEIGHT" val="180.7752"/>
  <p:tag name="ORIGINALWIDTH" val="144.7702"/>
  <p:tag name="LATEXADDIN" val="\documentclass{jsarticle}&#10;\usepackage[dvipdfmx]{color}&#10;\usepackage{cm_mat,amsmath,amsfonts,amssymb}&#10;\usepackage{bm}&#10;\usepackage{fourier}&#10;\pagestyle{empty}&#10;\begin{document}&#10;\[&#10;t_0&#10;\]&#10;\end{document}"/>
  <p:tag name="IGUANATEXSIZE" val="24"/>
  <p:tag name="IGUANATEXCURSOR" val="177"/>
  <p:tag name="TRANSPARENCY" val="True"/>
  <p:tag name="FILENAME" val=""/>
  <p:tag name="LATEXENGINEID" val="4"/>
  <p:tag name="TEMPFOLDER" val="C:\Iguana-temp\"/>
  <p:tag name="LATEXFORMHEIGHT" val="312"/>
  <p:tag name="LATEXFORMWIDTH" val="384"/>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2400"/>
  <p:tag name="ORIGINALHEIGHT" val="512.3215"/>
  <p:tag name="ORIGINALWIDTH" val="1514.461"/>
  <p:tag name="LATEXADDIN" val="\documentclass{jsarticle}&#10;\usepackage[dvipdfmx]{color}&#10;\usepackage{cm_mat,amsmath,amsfonts,amssymb}&#10;\usepackage{bm}&#10;\usepackage{fourier}&#10;\pagestyle{empty}&#10;\begin{document}&#10;\[&#10;\dif{f}{t}=G(t,f(t))&#10;\]&#10;\end{document}"/>
  <p:tag name="IGUANATEXSIZE" val="24"/>
  <p:tag name="IGUANATEXCURSOR" val="187"/>
  <p:tag name="TRANSPARENCY" val="True"/>
  <p:tag name="FILENAME" val=""/>
  <p:tag name="LATEXENGINEID" val="4"/>
  <p:tag name="TEMPFOLDER" val="C:\Iguana-temp\"/>
  <p:tag name="LATEXFORMHEIGHT" val="312"/>
  <p:tag name="LATEXFORMWIDTH" val="384"/>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2400"/>
  <p:tag name="ORIGINALHEIGHT" val="161.2725"/>
  <p:tag name="ORIGINALWIDTH" val="259.5362"/>
  <p:tag name="LATEXADDIN" val="\documentclass{jsarticle}&#10;\usepackage[dvipdfmx]{color}&#10;\usepackage{cm_mat,amsmath,amsfonts,amssymb}&#10;\usepackage{bm}&#10;\usepackage{fourier}&#10;\pagestyle{empty}&#10;\begin{document}&#10;\[&#10;\Delta t&#10;\]&#10;\end{document}"/>
  <p:tag name="IGUANATEXSIZE" val="24"/>
  <p:tag name="IGUANATEXCURSOR" val="183"/>
  <p:tag name="TRANSPARENCY" val="True"/>
  <p:tag name="FILENAME" val=""/>
  <p:tag name="LATEXENGINEID" val="4"/>
  <p:tag name="TEMPFOLDER" val="C:\Iguana-temp\"/>
  <p:tag name="LATEXFORMHEIGHT" val="312"/>
  <p:tag name="LATEXFORMWIDTH" val="384"/>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2400"/>
  <p:tag name="ORIGINALHEIGHT" val="144.0201"/>
  <p:tag name="ORIGINALWIDTH" val="75.01048"/>
  <p:tag name="LATEXADDIN" val="\documentclass{jsarticle}&#10;\usepackage[dvipdfmx]{color}&#10;\usepackage{cm_mat,amsmath,amsfonts,amssymb}&#10;\usepackage{bm}&#10;\usepackage{fourier}&#10;\pagestyle{empty}&#10;\begin{document}&#10;\[&#10;t&#10;\]&#10;\end{document}"/>
  <p:tag name="IGUANATEXSIZE" val="24"/>
  <p:tag name="IGUANATEXCURSOR" val="175"/>
  <p:tag name="TRANSPARENCY" val="True"/>
  <p:tag name="FILENAME" val=""/>
  <p:tag name="LATEXENGINEID" val="4"/>
  <p:tag name="TEMPFOLDER" val="C:\Iguana-temp\"/>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2400"/>
  <p:tag name="ORIGINALHEIGHT" val="158.2721"/>
  <p:tag name="ORIGINALWIDTH" val="6153.109"/>
  <p:tag name="LATEXADDIN" val="\documentclass{jsarticle}&#10;\usepackage[dvipdfmx]{color}&#10;\usepackage{cm_mat,amsmath,amsfonts,amssymb}&#10;\usepackage{bm}&#10;\usepackage{fourier}&#10;\pagestyle{empty}&#10;\begin{document}&#10;\begin{align}&#10;1013.25&amp;=\textcolor{red}{1}\times 1000+\textcolor{red}{0}\times 100+\textcolor{red}{1}\times 10+\textcolor{red}{3}\times 1+\textcolor{red}{2}\times 0.1+\textcolor{red}{5}\times 0.01\notag&#10;\end{align}&#10;\end{document}"/>
  <p:tag name="IGUANATEXSIZE" val="24"/>
  <p:tag name="IGUANATEXCURSOR" val="373"/>
  <p:tag name="TRANSPARENCY" val="True"/>
  <p:tag name="FILENAME" val=""/>
  <p:tag name="LATEXENGINEID" val="4"/>
  <p:tag name="TEMPFOLDER" val="C:\Iguana-temp\"/>
  <p:tag name="LATEXFORMHEIGHT" val="312"/>
  <p:tag name="LATEXFORMWIDTH" val="384"/>
  <p:tag name="LATEXFORMWRAP" val="True"/>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389.3043"/>
  <p:tag name="LATEXADDIN" val="\documentclass{jsarticle}&#10;\usepackage[dvipdfmx]{color}&#10;\usepackage{cm_mat,amsmath,amsfonts,amssymb}&#10;\usepackage{bm}&#10;\usepackage{fourier}&#10;\pagestyle{empty}&#10;\begin{document}&#10;\[&#10;f(t)&#10;\]&#10;\end{document}"/>
  <p:tag name="IGUANATEXSIZE" val="24"/>
  <p:tag name="IGUANATEXCURSOR" val="179"/>
  <p:tag name="TRANSPARENCY" val="True"/>
  <p:tag name="FILENAME" val=""/>
  <p:tag name="LATEXENGINEID" val="4"/>
  <p:tag name="TEMPFOLDER" val="C:\Iguana-temp\"/>
  <p:tag name="LATEXFORMHEIGHT" val="312"/>
  <p:tag name="LATEXFORMWIDTH" val="384"/>
  <p:tag name="LATEXFORMWRAP" val="True"/>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2400"/>
  <p:tag name="ORIGINALHEIGHT" val="180.7752"/>
  <p:tag name="ORIGINALWIDTH" val="144.7702"/>
  <p:tag name="LATEXADDIN" val="\documentclass{jsarticle}&#10;\usepackage[dvipdfmx]{color}&#10;\usepackage{cm_mat,amsmath,amsfonts,amssymb}&#10;\usepackage{bm}&#10;\usepackage{fourier}&#10;\pagestyle{empty}&#10;\begin{document}&#10;\[&#10;t_0&#10;\]&#10;\end{document}"/>
  <p:tag name="IGUANATEXSIZE" val="24"/>
  <p:tag name="IGUANATEXCURSOR" val="177"/>
  <p:tag name="TRANSPARENCY" val="True"/>
  <p:tag name="FILENAME" val=""/>
  <p:tag name="LATEXENGINEID" val="4"/>
  <p:tag name="TEMPFOLDER" val="C:\Iguana-temp\"/>
  <p:tag name="LATEXFORMHEIGHT" val="312"/>
  <p:tag name="LATEXFORMWIDTH" val="384"/>
  <p:tag name="LATEXFORMWRAP" val="True"/>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2400"/>
  <p:tag name="ORIGINALHEIGHT" val="512.3215"/>
  <p:tag name="ORIGINALWIDTH" val="1514.461"/>
  <p:tag name="LATEXADDIN" val="\documentclass{jsarticle}&#10;\usepackage[dvipdfmx]{color}&#10;\usepackage{cm_mat,amsmath,amsfonts,amssymb}&#10;\usepackage{bm}&#10;\usepackage{fourier}&#10;\pagestyle{empty}&#10;\begin{document}&#10;\[&#10;\dif{f}{t}=G(t,f(t))&#10;\]&#10;\end{document}"/>
  <p:tag name="IGUANATEXSIZE" val="24"/>
  <p:tag name="IGUANATEXCURSOR" val="187"/>
  <p:tag name="TRANSPARENCY" val="True"/>
  <p:tag name="FILENAME" val=""/>
  <p:tag name="LATEXENGINEID" val="4"/>
  <p:tag name="TEMPFOLDER" val="C:\Iguana-temp\"/>
  <p:tag name="LATEXFORMHEIGHT" val="312"/>
  <p:tag name="LATEXFORMWIDTH" val="384"/>
  <p:tag name="LATEXFORMWRAP" val="True"/>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2400"/>
  <p:tag name="ORIGINALHEIGHT" val="178.5249"/>
  <p:tag name="ORIGINALWIDTH" val="135.769"/>
  <p:tag name="LATEXADDIN" val="\documentclass{jsarticle}&#10;\usepackage[dvipdfmx]{color}&#10;\usepackage{cm_mat,amsmath,amsfonts,amssymb}&#10;\usepackage{bm}&#10;\usepackage{fourier}&#10;\pagestyle{empty}&#10;\begin{document}&#10;\[&#10;t_1&#10;\]&#10;\end{document}"/>
  <p:tag name="IGUANATEXSIZE" val="24"/>
  <p:tag name="IGUANATEXCURSOR" val="178"/>
  <p:tag name="TRANSPARENCY" val="True"/>
  <p:tag name="FILENAME" val=""/>
  <p:tag name="LATEXENGINEID" val="4"/>
  <p:tag name="TEMPFOLDER" val="C:\Iguana-temp\"/>
  <p:tag name="LATEXFORMHEIGHT" val="312"/>
  <p:tag name="LATEXFORMWIDTH" val="384"/>
  <p:tag name="LATEXFORMWRAP" val="True"/>
  <p:tag name="BITMAPVECTOR" val="0"/>
</p:tagLst>
</file>

<file path=ppt/tags/tag24.xml><?xml version="1.0" encoding="utf-8"?>
<p:tagLst xmlns:a="http://schemas.openxmlformats.org/drawingml/2006/main" xmlns:r="http://schemas.openxmlformats.org/officeDocument/2006/relationships" xmlns:p="http://schemas.openxmlformats.org/presentationml/2006/main">
  <p:tag name="OUTPUTDPI" val="2400"/>
  <p:tag name="ORIGINALHEIGHT" val="161.2725"/>
  <p:tag name="ORIGINALWIDTH" val="259.5362"/>
  <p:tag name="LATEXADDIN" val="\documentclass{jsarticle}&#10;\usepackage[dvipdfmx]{color}&#10;\usepackage{cm_mat,amsmath,amsfonts,amssymb}&#10;\usepackage{bm}&#10;\usepackage{fourier}&#10;\pagestyle{empty}&#10;\begin{document}&#10;\[&#10;\Delta t&#10;\]&#10;\end{document}"/>
  <p:tag name="IGUANATEXSIZE" val="24"/>
  <p:tag name="IGUANATEXCURSOR" val="183"/>
  <p:tag name="TRANSPARENCY" val="True"/>
  <p:tag name="FILENAME" val=""/>
  <p:tag name="LATEXENGINEID" val="4"/>
  <p:tag name="TEMPFOLDER" val="C:\Iguana-temp\"/>
  <p:tag name="LATEXFORMHEIGHT" val="312"/>
  <p:tag name="LATEXFORMWIDTH" val="384"/>
  <p:tag name="LATEXFORMWRAP" val="True"/>
  <p:tag name="BITMAPVECTOR" val="0"/>
</p:tagLst>
</file>

<file path=ppt/tags/tag25.xml><?xml version="1.0" encoding="utf-8"?>
<p:tagLst xmlns:a="http://schemas.openxmlformats.org/drawingml/2006/main" xmlns:r="http://schemas.openxmlformats.org/officeDocument/2006/relationships" xmlns:p="http://schemas.openxmlformats.org/presentationml/2006/main">
  <p:tag name="OUTPUTDPI" val="2400"/>
  <p:tag name="ORIGINALHEIGHT" val="144.0201"/>
  <p:tag name="ORIGINALWIDTH" val="75.01048"/>
  <p:tag name="LATEXADDIN" val="\documentclass{jsarticle}&#10;\usepackage[dvipdfmx]{color}&#10;\usepackage{cm_mat,amsmath,amsfonts,amssymb}&#10;\usepackage{bm}&#10;\usepackage{fourier}&#10;\pagestyle{empty}&#10;\begin{document}&#10;\[&#10;t&#10;\]&#10;\end{document}"/>
  <p:tag name="IGUANATEXSIZE" val="24"/>
  <p:tag name="IGUANATEXCURSOR" val="175"/>
  <p:tag name="TRANSPARENCY" val="True"/>
  <p:tag name="FILENAME" val=""/>
  <p:tag name="LATEXENGINEID" val="4"/>
  <p:tag name="TEMPFOLDER" val="C:\Iguana-temp\"/>
  <p:tag name="LATEXFORMHEIGHT" val="312"/>
  <p:tag name="LATEXFORMWIDTH" val="384"/>
  <p:tag name="LATEXFORMWRAP" val="True"/>
  <p:tag name="BITMAPVECTOR" val="0"/>
</p:tagLst>
</file>

<file path=ppt/tags/tag26.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389.3043"/>
  <p:tag name="LATEXADDIN" val="\documentclass{jsarticle}&#10;\usepackage[dvipdfmx]{color}&#10;\usepackage{cm_mat,amsmath,amsfonts,amssymb}&#10;\usepackage{bm}&#10;\usepackage{fourier}&#10;\pagestyle{empty}&#10;\begin{document}&#10;\[&#10;f(t)&#10;\]&#10;\end{document}"/>
  <p:tag name="IGUANATEXSIZE" val="24"/>
  <p:tag name="IGUANATEXCURSOR" val="179"/>
  <p:tag name="TRANSPARENCY" val="True"/>
  <p:tag name="FILENAME" val=""/>
  <p:tag name="LATEXENGINEID" val="4"/>
  <p:tag name="TEMPFOLDER" val="C:\Iguana-temp\"/>
  <p:tag name="LATEXFORMHEIGHT" val="312"/>
  <p:tag name="LATEXFORMWIDTH" val="384"/>
  <p:tag name="LATEXFORMWRAP" val="True"/>
  <p:tag name="BITMAPVECTOR" val="0"/>
</p:tagLst>
</file>

<file path=ppt/tags/tag27.xml><?xml version="1.0" encoding="utf-8"?>
<p:tagLst xmlns:a="http://schemas.openxmlformats.org/drawingml/2006/main" xmlns:r="http://schemas.openxmlformats.org/officeDocument/2006/relationships" xmlns:p="http://schemas.openxmlformats.org/presentationml/2006/main">
  <p:tag name="OUTPUTDPI" val="2400"/>
  <p:tag name="ORIGINALHEIGHT" val="180.7752"/>
  <p:tag name="ORIGINALWIDTH" val="144.7702"/>
  <p:tag name="LATEXADDIN" val="\documentclass{jsarticle}&#10;\usepackage[dvipdfmx]{color}&#10;\usepackage{cm_mat,amsmath,amsfonts,amssymb}&#10;\usepackage{bm}&#10;\usepackage{fourier}&#10;\pagestyle{empty}&#10;\begin{document}&#10;\[&#10;t_0&#10;\]&#10;\end{document}"/>
  <p:tag name="IGUANATEXSIZE" val="24"/>
  <p:tag name="IGUANATEXCURSOR" val="177"/>
  <p:tag name="TRANSPARENCY" val="True"/>
  <p:tag name="FILENAME" val=""/>
  <p:tag name="LATEXENGINEID" val="4"/>
  <p:tag name="TEMPFOLDER" val="C:\Iguana-temp\"/>
  <p:tag name="LATEXFORMHEIGHT" val="312"/>
  <p:tag name="LATEXFORMWIDTH" val="384"/>
  <p:tag name="LATEXFORMWRAP" val="True"/>
  <p:tag name="BITMAPVECTOR" val="0"/>
</p:tagLst>
</file>

<file path=ppt/tags/tag28.xml><?xml version="1.0" encoding="utf-8"?>
<p:tagLst xmlns:a="http://schemas.openxmlformats.org/drawingml/2006/main" xmlns:r="http://schemas.openxmlformats.org/officeDocument/2006/relationships" xmlns:p="http://schemas.openxmlformats.org/presentationml/2006/main">
  <p:tag name="OUTPUTDPI" val="2400"/>
  <p:tag name="ORIGINALHEIGHT" val="512.3215"/>
  <p:tag name="ORIGINALWIDTH" val="1514.461"/>
  <p:tag name="LATEXADDIN" val="\documentclass{jsarticle}&#10;\usepackage[dvipdfmx]{color}&#10;\usepackage{cm_mat,amsmath,amsfonts,amssymb}&#10;\usepackage{bm}&#10;\usepackage{fourier}&#10;\pagestyle{empty}&#10;\begin{document}&#10;\[&#10;\dif{f}{t}=G(t,f(t))&#10;\]&#10;\end{document}"/>
  <p:tag name="IGUANATEXSIZE" val="24"/>
  <p:tag name="IGUANATEXCURSOR" val="187"/>
  <p:tag name="TRANSPARENCY" val="True"/>
  <p:tag name="FILENAME" val=""/>
  <p:tag name="LATEXENGINEID" val="4"/>
  <p:tag name="TEMPFOLDER" val="C:\Iguana-temp\"/>
  <p:tag name="LATEXFORMHEIGHT" val="312"/>
  <p:tag name="LATEXFORMWIDTH" val="384"/>
  <p:tag name="LATEXFORMWRAP" val="True"/>
  <p:tag name="BITMAPVECTOR" val="0"/>
</p:tagLst>
</file>

<file path=ppt/tags/tag29.xml><?xml version="1.0" encoding="utf-8"?>
<p:tagLst xmlns:a="http://schemas.openxmlformats.org/drawingml/2006/main" xmlns:r="http://schemas.openxmlformats.org/officeDocument/2006/relationships" xmlns:p="http://schemas.openxmlformats.org/presentationml/2006/main">
  <p:tag name="OUTPUTDPI" val="2400"/>
  <p:tag name="ORIGINALHEIGHT" val="178.5249"/>
  <p:tag name="ORIGINALWIDTH" val="135.769"/>
  <p:tag name="LATEXADDIN" val="\documentclass{jsarticle}&#10;\usepackage[dvipdfmx]{color}&#10;\usepackage{cm_mat,amsmath,amsfonts,amssymb}&#10;\usepackage{bm}&#10;\usepackage{fourier}&#10;\pagestyle{empty}&#10;\begin{document}&#10;\[&#10;t_1&#10;\]&#10;\end{document}"/>
  <p:tag name="IGUANATEXSIZE" val="24"/>
  <p:tag name="IGUANATEXCURSOR" val="178"/>
  <p:tag name="TRANSPARENCY" val="True"/>
  <p:tag name="FILENAME" val=""/>
  <p:tag name="LATEXENGINEID" val="4"/>
  <p:tag name="TEMPFOLDER" val="C:\Iguana-temp\"/>
  <p:tag name="LATEXFORMHEIGHT" val="312"/>
  <p:tag name="LATEXFORMWIDTH" val="384"/>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2400"/>
  <p:tag name="ORIGINALHEIGHT" val="158.2721"/>
  <p:tag name="ORIGINALWIDTH" val="6153.109"/>
  <p:tag name="LATEXADDIN" val="\documentclass{jsarticle}&#10;\usepackage[dvipdfmx]{color}&#10;\usepackage{cm_mat,amsmath,amsfonts,amssymb}&#10;\usepackage{bm}&#10;\usepackage{fourier}&#10;\pagestyle{empty}&#10;\begin{document}&#10;\begin{align}&#10;1013.25&amp;=\textcolor{red}{1}\times 1000+\textcolor{red}{0}\times 100+\textcolor{red}{1}\times 10+\textcolor{red}{3}\times 1+\textcolor{red}{2}\times 0.1+\textcolor{red}{5}\times 0.01\notag&#10;\end{align}&#10;\end{document}"/>
  <p:tag name="IGUANATEXSIZE" val="24"/>
  <p:tag name="IGUANATEXCURSOR" val="373"/>
  <p:tag name="TRANSPARENCY" val="True"/>
  <p:tag name="FILENAME" val=""/>
  <p:tag name="LATEXENGINEID" val="4"/>
  <p:tag name="TEMPFOLDER" val="C:\Iguana-temp\"/>
  <p:tag name="LATEXFORMHEIGHT" val="312"/>
  <p:tag name="LATEXFORMWIDTH" val="384"/>
  <p:tag name="LATEXFORMWRAP" val="True"/>
  <p:tag name="BITMAPVECTOR" val="0"/>
</p:tagLst>
</file>

<file path=ppt/tags/tag30.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186.7761"/>
  <p:tag name="LATEXADDIN" val="\documentclass{jsarticle}&#10;\usepackage[dvipdfmx]{color}&#10;\usepackage{cm_mat,amsmath,amsfonts,amssymb}&#10;\usepackage{bm}&#10;\usepackage{fourier}&#10;\pagestyle{empty}&#10;\begin{document}&#10;\[&#10;f_0&#10;\]&#10;\end{document}"/>
  <p:tag name="IGUANATEXSIZE" val="24"/>
  <p:tag name="IGUANATEXCURSOR" val="178"/>
  <p:tag name="TRANSPARENCY" val="True"/>
  <p:tag name="FILENAME" val=""/>
  <p:tag name="LATEXENGINEID" val="4"/>
  <p:tag name="TEMPFOLDER" val="C:\Iguana-temp\"/>
  <p:tag name="LATEXFORMHEIGHT" val="312"/>
  <p:tag name="LATEXFORMWIDTH" val="384"/>
  <p:tag name="LATEXFORMWRAP" val="True"/>
  <p:tag name="BITMAPVECTOR" val="0"/>
</p:tagLst>
</file>

<file path=ppt/tags/tag31.xml><?xml version="1.0" encoding="utf-8"?>
<p:tagLst xmlns:a="http://schemas.openxmlformats.org/drawingml/2006/main" xmlns:r="http://schemas.openxmlformats.org/officeDocument/2006/relationships" xmlns:p="http://schemas.openxmlformats.org/presentationml/2006/main">
  <p:tag name="OUTPUTDPI" val="2400"/>
  <p:tag name="ORIGINALHEIGHT" val="161.2725"/>
  <p:tag name="ORIGINALWIDTH" val="259.5362"/>
  <p:tag name="LATEXADDIN" val="\documentclass{jsarticle}&#10;\usepackage[dvipdfmx]{color}&#10;\usepackage{cm_mat,amsmath,amsfonts,amssymb}&#10;\usepackage{bm}&#10;\usepackage{fourier}&#10;\pagestyle{empty}&#10;\begin{document}&#10;\[&#10;\Delta t&#10;\]&#10;\end{document}"/>
  <p:tag name="IGUANATEXSIZE" val="24"/>
  <p:tag name="IGUANATEXCURSOR" val="183"/>
  <p:tag name="TRANSPARENCY" val="True"/>
  <p:tag name="FILENAME" val=""/>
  <p:tag name="LATEXENGINEID" val="4"/>
  <p:tag name="TEMPFOLDER" val="C:\Iguana-temp\"/>
  <p:tag name="LATEXFORMHEIGHT" val="312"/>
  <p:tag name="LATEXFORMWIDTH" val="384"/>
  <p:tag name="LATEXFORMWRAP" val="True"/>
  <p:tag name="BITMAPVECTOR" val="0"/>
</p:tagLst>
</file>

<file path=ppt/tags/tag32.xml><?xml version="1.0" encoding="utf-8"?>
<p:tagLst xmlns:a="http://schemas.openxmlformats.org/drawingml/2006/main" xmlns:r="http://schemas.openxmlformats.org/officeDocument/2006/relationships" xmlns:p="http://schemas.openxmlformats.org/presentationml/2006/main">
  <p:tag name="OUTPUTDPI" val="2400"/>
  <p:tag name="ORIGINALHEIGHT" val="144.0201"/>
  <p:tag name="ORIGINALWIDTH" val="75.01048"/>
  <p:tag name="LATEXADDIN" val="\documentclass{jsarticle}&#10;\usepackage[dvipdfmx]{color}&#10;\usepackage{cm_mat,amsmath,amsfonts,amssymb}&#10;\usepackage{bm}&#10;\usepackage{fourier}&#10;\pagestyle{empty}&#10;\begin{document}&#10;\[&#10;t&#10;\]&#10;\end{document}"/>
  <p:tag name="IGUANATEXSIZE" val="24"/>
  <p:tag name="IGUANATEXCURSOR" val="175"/>
  <p:tag name="TRANSPARENCY" val="True"/>
  <p:tag name="FILENAME" val=""/>
  <p:tag name="LATEXENGINEID" val="4"/>
  <p:tag name="TEMPFOLDER" val="C:\Iguana-temp\"/>
  <p:tag name="LATEXFORMHEIGHT" val="312"/>
  <p:tag name="LATEXFORMWIDTH" val="384"/>
  <p:tag name="LATEXFORMWRAP" val="True"/>
  <p:tag name="BITMAPVECTOR" val="0"/>
</p:tagLst>
</file>

<file path=ppt/tags/tag33.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389.3043"/>
  <p:tag name="LATEXADDIN" val="\documentclass{jsarticle}&#10;\usepackage[dvipdfmx]{color}&#10;\usepackage{cm_mat,amsmath,amsfonts,amssymb}&#10;\usepackage{bm}&#10;\usepackage{fourier}&#10;\pagestyle{empty}&#10;\begin{document}&#10;\[&#10;f(t)&#10;\]&#10;\end{document}"/>
  <p:tag name="IGUANATEXSIZE" val="24"/>
  <p:tag name="IGUANATEXCURSOR" val="179"/>
  <p:tag name="TRANSPARENCY" val="True"/>
  <p:tag name="FILENAME" val=""/>
  <p:tag name="LATEXENGINEID" val="4"/>
  <p:tag name="TEMPFOLDER" val="C:\Iguana-temp\"/>
  <p:tag name="LATEXFORMHEIGHT" val="312"/>
  <p:tag name="LATEXFORMWIDTH" val="384"/>
  <p:tag name="LATEXFORMWRAP" val="True"/>
  <p:tag name="BITMAPVECTOR" val="0"/>
</p:tagLst>
</file>

<file path=ppt/tags/tag34.xml><?xml version="1.0" encoding="utf-8"?>
<p:tagLst xmlns:a="http://schemas.openxmlformats.org/drawingml/2006/main" xmlns:r="http://schemas.openxmlformats.org/officeDocument/2006/relationships" xmlns:p="http://schemas.openxmlformats.org/presentationml/2006/main">
  <p:tag name="OUTPUTDPI" val="2400"/>
  <p:tag name="ORIGINALHEIGHT" val="180.7752"/>
  <p:tag name="ORIGINALWIDTH" val="144.7702"/>
  <p:tag name="LATEXADDIN" val="\documentclass{jsarticle}&#10;\usepackage[dvipdfmx]{color}&#10;\usepackage{cm_mat,amsmath,amsfonts,amssymb}&#10;\usepackage{bm}&#10;\usepackage{fourier}&#10;\pagestyle{empty}&#10;\begin{document}&#10;\[&#10;t_0&#10;\]&#10;\end{document}"/>
  <p:tag name="IGUANATEXSIZE" val="24"/>
  <p:tag name="IGUANATEXCURSOR" val="177"/>
  <p:tag name="TRANSPARENCY" val="True"/>
  <p:tag name="FILENAME" val=""/>
  <p:tag name="LATEXENGINEID" val="4"/>
  <p:tag name="TEMPFOLDER" val="C:\Iguana-temp\"/>
  <p:tag name="LATEXFORMHEIGHT" val="312"/>
  <p:tag name="LATEXFORMWIDTH" val="384"/>
  <p:tag name="LATEXFORMWRAP" val="True"/>
  <p:tag name="BITMAPVECTOR" val="0"/>
</p:tagLst>
</file>

<file path=ppt/tags/tag35.xml><?xml version="1.0" encoding="utf-8"?>
<p:tagLst xmlns:a="http://schemas.openxmlformats.org/drawingml/2006/main" xmlns:r="http://schemas.openxmlformats.org/officeDocument/2006/relationships" xmlns:p="http://schemas.openxmlformats.org/presentationml/2006/main">
  <p:tag name="OUTPUTDPI" val="2400"/>
  <p:tag name="ORIGINALHEIGHT" val="178.5249"/>
  <p:tag name="ORIGINALWIDTH" val="135.769"/>
  <p:tag name="LATEXADDIN" val="\documentclass{jsarticle}&#10;\usepackage[dvipdfmx]{color}&#10;\usepackage{cm_mat,amsmath,amsfonts,amssymb}&#10;\usepackage{bm}&#10;\usepackage{fourier}&#10;\pagestyle{empty}&#10;\begin{document}&#10;\[&#10;t_1&#10;\]&#10;\end{document}"/>
  <p:tag name="IGUANATEXSIZE" val="24"/>
  <p:tag name="IGUANATEXCURSOR" val="178"/>
  <p:tag name="TRANSPARENCY" val="True"/>
  <p:tag name="FILENAME" val=""/>
  <p:tag name="LATEXENGINEID" val="4"/>
  <p:tag name="TEMPFOLDER" val="C:\Iguana-temp\"/>
  <p:tag name="LATEXFORMHEIGHT" val="312"/>
  <p:tag name="LATEXFORMWIDTH" val="384"/>
  <p:tag name="LATEXFORMWRAP" val="True"/>
  <p:tag name="BITMAPVECTOR" val="0"/>
</p:tagLst>
</file>

<file path=ppt/tags/tag36.xml><?xml version="1.0" encoding="utf-8"?>
<p:tagLst xmlns:a="http://schemas.openxmlformats.org/drawingml/2006/main" xmlns:r="http://schemas.openxmlformats.org/officeDocument/2006/relationships" xmlns:p="http://schemas.openxmlformats.org/presentationml/2006/main">
  <p:tag name="OUTPUTDPI" val="2400"/>
  <p:tag name="ORIGINALHEIGHT" val="512.3215"/>
  <p:tag name="ORIGINALWIDTH" val="1514.461"/>
  <p:tag name="LATEXADDIN" val="\documentclass{jsarticle}&#10;\usepackage[dvipdfmx]{color}&#10;\usepackage{cm_mat,amsmath,amsfonts,amssymb}&#10;\usepackage{bm}&#10;\usepackage{fourier}&#10;\pagestyle{empty}&#10;\begin{document}&#10;\[&#10;\dif{f}{t}=G(t,f(t))&#10;\]&#10;\end{document}"/>
  <p:tag name="IGUANATEXSIZE" val="24"/>
  <p:tag name="IGUANATEXCURSOR" val="187"/>
  <p:tag name="TRANSPARENCY" val="True"/>
  <p:tag name="FILENAME" val=""/>
  <p:tag name="LATEXENGINEID" val="4"/>
  <p:tag name="TEMPFOLDER" val="C:\Iguana-temp\"/>
  <p:tag name="LATEXFORMHEIGHT" val="312"/>
  <p:tag name="LATEXFORMWIDTH" val="384"/>
  <p:tag name="LATEXFORMWRAP" val="True"/>
  <p:tag name="BITMAPVECTOR" val="0"/>
</p:tagLst>
</file>

<file path=ppt/tags/tag37.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177.7748"/>
  <p:tag name="LATEXADDIN" val="\documentclass{jsarticle}&#10;\usepackage[dvipdfmx]{color}&#10;\usepackage{cm_mat,amsmath,amsfonts,amssymb}&#10;\usepackage{bm}&#10;\usepackage{fourier}&#10;\pagestyle{empty}&#10;\begin{document}&#10;\[&#10;f_1&#10;\]&#10;\end{document}"/>
  <p:tag name="IGUANATEXSIZE" val="24"/>
  <p:tag name="IGUANATEXCURSOR" val="176"/>
  <p:tag name="TRANSPARENCY" val="True"/>
  <p:tag name="FILENAME" val=""/>
  <p:tag name="LATEXENGINEID" val="4"/>
  <p:tag name="TEMPFOLDER" val="C:\Iguana-temp\"/>
  <p:tag name="LATEXFORMHEIGHT" val="312"/>
  <p:tag name="LATEXFORMWIDTH" val="384"/>
  <p:tag name="LATEXFORMWRAP" val="True"/>
  <p:tag name="BITMAPVECTOR" val="0"/>
</p:tagLst>
</file>

<file path=ppt/tags/tag38.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186.7761"/>
  <p:tag name="LATEXADDIN" val="\documentclass{jsarticle}&#10;\usepackage[dvipdfmx]{color}&#10;\usepackage{cm_mat,amsmath,amsfonts,amssymb}&#10;\usepackage{bm}&#10;\usepackage{fourier}&#10;\pagestyle{empty}&#10;\begin{document}&#10;\[&#10;f_0&#10;\]&#10;\end{document}"/>
  <p:tag name="IGUANATEXSIZE" val="24"/>
  <p:tag name="IGUANATEXCURSOR" val="178"/>
  <p:tag name="TRANSPARENCY" val="True"/>
  <p:tag name="FILENAME" val=""/>
  <p:tag name="LATEXENGINEID" val="4"/>
  <p:tag name="TEMPFOLDER" val="C:\Iguana-temp\"/>
  <p:tag name="LATEXFORMHEIGHT" val="312"/>
  <p:tag name="LATEXFORMWIDTH" val="384"/>
  <p:tag name="LATEXFORMWRAP" val="True"/>
  <p:tag name="BITMAPVECTOR" val="0"/>
</p:tagLst>
</file>

<file path=ppt/tags/tag39.xml><?xml version="1.0" encoding="utf-8"?>
<p:tagLst xmlns:a="http://schemas.openxmlformats.org/drawingml/2006/main" xmlns:r="http://schemas.openxmlformats.org/officeDocument/2006/relationships" xmlns:p="http://schemas.openxmlformats.org/presentationml/2006/main">
  <p:tag name="OUTPUTDPI" val="2400"/>
  <p:tag name="ORIGINALHEIGHT" val="161.2725"/>
  <p:tag name="ORIGINALWIDTH" val="259.5362"/>
  <p:tag name="LATEXADDIN" val="\documentclass{jsarticle}&#10;\usepackage[dvipdfmx]{color}&#10;\usepackage{cm_mat,amsmath,amsfonts,amssymb}&#10;\usepackage{bm}&#10;\usepackage{fourier}&#10;\pagestyle{empty}&#10;\begin{document}&#10;\[&#10;\Delta t&#10;\]&#10;\end{document}"/>
  <p:tag name="IGUANATEXSIZE" val="24"/>
  <p:tag name="IGUANATEXCURSOR" val="183"/>
  <p:tag name="TRANSPARENCY" val="True"/>
  <p:tag name="FILENAME" val=""/>
  <p:tag name="LATEXENGINEID" val="4"/>
  <p:tag name="TEMPFOLDER" val="C:\Iguana-temp\"/>
  <p:tag name="LATEXFORMHEIGHT" val="312"/>
  <p:tag name="LATEXFORMWIDTH" val="384"/>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2400"/>
  <p:tag name="ORIGINALHEIGHT" val="1159.662"/>
  <p:tag name="ORIGINALWIDTH" val="6002.337"/>
  <p:tag name="LATEXADDIN" val="\documentclass{jsarticle}&#10;\usepackage[dvipdfmx]{color}&#10;\usepackage{cm_mat,amsmath,amsfonts,amssymb}&#10;\usepackage{bm}&#10;\usepackage{fourier}&#10;\pagestyle{empty}&#10;\begin{document}&#10;\begin{align}&#10;1013.25=&amp;\textcolor{red}{1}\times 512+\textcolor{red}{1}\times 256+\textcolor{red}{1}\times 128+\textcolor{red}{1}\times 64+\textcolor{red}{1}\times 32+\textcolor{red}{1}\times 16\notag\\&#10;&amp;+\textcolor{red}{0}\times 8+\textcolor{red}{1}\times 4+\textcolor{red}{0}\times 2+\textcolor{red}{1}\times 1+\textcolor{red}{0}\times \frac{1}{2}+\textcolor{red}{1}\times \frac{1}{4}\notag\\&#10;=&amp;(1111110101.01)_{2}\notag&#10;\end{align}&#10;\end{document}"/>
  <p:tag name="IGUANATEXSIZE" val="24"/>
  <p:tag name="IGUANATEXCURSOR" val="586"/>
  <p:tag name="TRANSPARENCY" val="True"/>
  <p:tag name="FILENAME" val=""/>
  <p:tag name="LATEXENGINEID" val="4"/>
  <p:tag name="TEMPFOLDER" val="C:\Iguana-temp\"/>
  <p:tag name="LATEXFORMHEIGHT" val="312"/>
  <p:tag name="LATEXFORMWIDTH" val="384"/>
  <p:tag name="LATEXFORMWRAP" val="True"/>
  <p:tag name="BITMAPVECTOR" val="0"/>
</p:tagLst>
</file>

<file path=ppt/tags/tag40.xml><?xml version="1.0" encoding="utf-8"?>
<p:tagLst xmlns:a="http://schemas.openxmlformats.org/drawingml/2006/main" xmlns:r="http://schemas.openxmlformats.org/officeDocument/2006/relationships" xmlns:p="http://schemas.openxmlformats.org/presentationml/2006/main">
  <p:tag name="OUTPUTDPI" val="2400"/>
  <p:tag name="ORIGINALHEIGHT" val="144.0201"/>
  <p:tag name="ORIGINALWIDTH" val="75.01048"/>
  <p:tag name="LATEXADDIN" val="\documentclass{jsarticle}&#10;\usepackage[dvipdfmx]{color}&#10;\usepackage{cm_mat,amsmath,amsfonts,amssymb}&#10;\usepackage{bm}&#10;\usepackage{fourier}&#10;\pagestyle{empty}&#10;\begin{document}&#10;\[&#10;t&#10;\]&#10;\end{document}"/>
  <p:tag name="IGUANATEXSIZE" val="24"/>
  <p:tag name="IGUANATEXCURSOR" val="175"/>
  <p:tag name="TRANSPARENCY" val="True"/>
  <p:tag name="FILENAME" val=""/>
  <p:tag name="LATEXENGINEID" val="4"/>
  <p:tag name="TEMPFOLDER" val="C:\Iguana-temp\"/>
  <p:tag name="LATEXFORMHEIGHT" val="312"/>
  <p:tag name="LATEXFORMWIDTH" val="384"/>
  <p:tag name="LATEXFORMWRAP" val="True"/>
  <p:tag name="BITMAPVECTOR" val="0"/>
</p:tagLst>
</file>

<file path=ppt/tags/tag41.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389.3043"/>
  <p:tag name="LATEXADDIN" val="\documentclass{jsarticle}&#10;\usepackage[dvipdfmx]{color}&#10;\usepackage{cm_mat,amsmath,amsfonts,amssymb}&#10;\usepackage{bm}&#10;\usepackage{fourier}&#10;\pagestyle{empty}&#10;\begin{document}&#10;\[&#10;f(t)&#10;\]&#10;\end{document}"/>
  <p:tag name="IGUANATEXSIZE" val="24"/>
  <p:tag name="IGUANATEXCURSOR" val="179"/>
  <p:tag name="TRANSPARENCY" val="True"/>
  <p:tag name="FILENAME" val=""/>
  <p:tag name="LATEXENGINEID" val="4"/>
  <p:tag name="TEMPFOLDER" val="C:\Iguana-temp\"/>
  <p:tag name="LATEXFORMHEIGHT" val="312"/>
  <p:tag name="LATEXFORMWIDTH" val="384"/>
  <p:tag name="LATEXFORMWRAP" val="True"/>
  <p:tag name="BITMAPVECTOR" val="0"/>
</p:tagLst>
</file>

<file path=ppt/tags/tag42.xml><?xml version="1.0" encoding="utf-8"?>
<p:tagLst xmlns:a="http://schemas.openxmlformats.org/drawingml/2006/main" xmlns:r="http://schemas.openxmlformats.org/officeDocument/2006/relationships" xmlns:p="http://schemas.openxmlformats.org/presentationml/2006/main">
  <p:tag name="OUTPUTDPI" val="2400"/>
  <p:tag name="ORIGINALHEIGHT" val="180.7752"/>
  <p:tag name="ORIGINALWIDTH" val="144.7702"/>
  <p:tag name="LATEXADDIN" val="\documentclass{jsarticle}&#10;\usepackage[dvipdfmx]{color}&#10;\usepackage{cm_mat,amsmath,amsfonts,amssymb}&#10;\usepackage{bm}&#10;\usepackage{fourier}&#10;\pagestyle{empty}&#10;\begin{document}&#10;\[&#10;t_0&#10;\]&#10;\end{document}"/>
  <p:tag name="IGUANATEXSIZE" val="24"/>
  <p:tag name="IGUANATEXCURSOR" val="177"/>
  <p:tag name="TRANSPARENCY" val="True"/>
  <p:tag name="FILENAME" val=""/>
  <p:tag name="LATEXENGINEID" val="4"/>
  <p:tag name="TEMPFOLDER" val="C:\Iguana-temp\"/>
  <p:tag name="LATEXFORMHEIGHT" val="312"/>
  <p:tag name="LATEXFORMWIDTH" val="384"/>
  <p:tag name="LATEXFORMWRAP" val="True"/>
  <p:tag name="BITMAPVECTOR" val="0"/>
</p:tagLst>
</file>

<file path=ppt/tags/tag43.xml><?xml version="1.0" encoding="utf-8"?>
<p:tagLst xmlns:a="http://schemas.openxmlformats.org/drawingml/2006/main" xmlns:r="http://schemas.openxmlformats.org/officeDocument/2006/relationships" xmlns:p="http://schemas.openxmlformats.org/presentationml/2006/main">
  <p:tag name="OUTPUTDPI" val="2400"/>
  <p:tag name="ORIGINALHEIGHT" val="178.5249"/>
  <p:tag name="ORIGINALWIDTH" val="135.769"/>
  <p:tag name="LATEXADDIN" val="\documentclass{jsarticle}&#10;\usepackage[dvipdfmx]{color}&#10;\usepackage{cm_mat,amsmath,amsfonts,amssymb}&#10;\usepackage{bm}&#10;\usepackage{fourier}&#10;\pagestyle{empty}&#10;\begin{document}&#10;\[&#10;t_1&#10;\]&#10;\end{document}"/>
  <p:tag name="IGUANATEXSIZE" val="24"/>
  <p:tag name="IGUANATEXCURSOR" val="178"/>
  <p:tag name="TRANSPARENCY" val="True"/>
  <p:tag name="FILENAME" val=""/>
  <p:tag name="LATEXENGINEID" val="4"/>
  <p:tag name="TEMPFOLDER" val="C:\Iguana-temp\"/>
  <p:tag name="LATEXFORMHEIGHT" val="312"/>
  <p:tag name="LATEXFORMWIDTH" val="384"/>
  <p:tag name="LATEXFORMWRAP" val="True"/>
  <p:tag name="BITMAPVECTOR" val="0"/>
</p:tagLst>
</file>

<file path=ppt/tags/tag44.xml><?xml version="1.0" encoding="utf-8"?>
<p:tagLst xmlns:a="http://schemas.openxmlformats.org/drawingml/2006/main" xmlns:r="http://schemas.openxmlformats.org/officeDocument/2006/relationships" xmlns:p="http://schemas.openxmlformats.org/presentationml/2006/main">
  <p:tag name="OUTPUTDPI" val="2400"/>
  <p:tag name="ORIGINALHEIGHT" val="178.5249"/>
  <p:tag name="ORIGINALWIDTH" val="144.0201"/>
  <p:tag name="LATEXADDIN" val="\documentclass{jsarticle}&#10;\usepackage[dvipdfmx]{color}&#10;\usepackage{cm_mat,amsmath,amsfonts,amssymb}&#10;\usepackage{bm}&#10;\usepackage{fourier}&#10;\pagestyle{empty}&#10;\begin{document}&#10;\[&#10;t_2&#10;\]&#10;\end{document}"/>
  <p:tag name="IGUANATEXSIZE" val="24"/>
  <p:tag name="IGUANATEXCURSOR" val="178"/>
  <p:tag name="TRANSPARENCY" val="True"/>
  <p:tag name="FILENAME" val=""/>
  <p:tag name="LATEXENGINEID" val="4"/>
  <p:tag name="TEMPFOLDER" val="C:\Iguana-temp\"/>
  <p:tag name="LATEXFORMHEIGHT" val="312"/>
  <p:tag name="LATEXFORMWIDTH" val="384"/>
  <p:tag name="LATEXFORMWRAP" val="True"/>
  <p:tag name="BITMAPVECTOR" val="0"/>
</p:tagLst>
</file>

<file path=ppt/tags/tag45.xml><?xml version="1.0" encoding="utf-8"?>
<p:tagLst xmlns:a="http://schemas.openxmlformats.org/drawingml/2006/main" xmlns:r="http://schemas.openxmlformats.org/officeDocument/2006/relationships" xmlns:p="http://schemas.openxmlformats.org/presentationml/2006/main">
  <p:tag name="OUTPUTDPI" val="2400"/>
  <p:tag name="ORIGINALHEIGHT" val="512.3215"/>
  <p:tag name="ORIGINALWIDTH" val="1514.461"/>
  <p:tag name="LATEXADDIN" val="\documentclass{jsarticle}&#10;\usepackage[dvipdfmx]{color}&#10;\usepackage{cm_mat,amsmath,amsfonts,amssymb}&#10;\usepackage{bm}&#10;\usepackage{fourier}&#10;\pagestyle{empty}&#10;\begin{document}&#10;\[&#10;\dif{f}{t}=G(t,f(t))&#10;\]&#10;\end{document}"/>
  <p:tag name="IGUANATEXSIZE" val="24"/>
  <p:tag name="IGUANATEXCURSOR" val="187"/>
  <p:tag name="TRANSPARENCY" val="True"/>
  <p:tag name="FILENAME" val=""/>
  <p:tag name="LATEXENGINEID" val="4"/>
  <p:tag name="TEMPFOLDER" val="C:\Iguana-temp\"/>
  <p:tag name="LATEXFORMHEIGHT" val="312"/>
  <p:tag name="LATEXFORMWIDTH" val="384"/>
  <p:tag name="LATEXFORMWRAP" val="True"/>
  <p:tag name="BITMAPVECTOR" val="0"/>
</p:tagLst>
</file>

<file path=ppt/tags/tag46.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177.7748"/>
  <p:tag name="LATEXADDIN" val="\documentclass{jsarticle}&#10;\usepackage[dvipdfmx]{color}&#10;\usepackage{cm_mat,amsmath,amsfonts,amssymb}&#10;\usepackage{bm}&#10;\usepackage{fourier}&#10;\pagestyle{empty}&#10;\begin{document}&#10;\[&#10;f_1&#10;\]&#10;\end{document}"/>
  <p:tag name="IGUANATEXSIZE" val="24"/>
  <p:tag name="IGUANATEXCURSOR" val="176"/>
  <p:tag name="TRANSPARENCY" val="True"/>
  <p:tag name="FILENAME" val=""/>
  <p:tag name="LATEXENGINEID" val="4"/>
  <p:tag name="TEMPFOLDER" val="C:\Iguana-temp\"/>
  <p:tag name="LATEXFORMHEIGHT" val="312"/>
  <p:tag name="LATEXFORMWIDTH" val="384"/>
  <p:tag name="LATEXFORMWRAP" val="True"/>
  <p:tag name="BITMAPVECTOR" val="0"/>
</p:tagLst>
</file>

<file path=ppt/tags/tag47.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186.026"/>
  <p:tag name="LATEXADDIN" val="\documentclass{jsarticle}&#10;\usepackage[dvipdfmx]{color}&#10;\usepackage{cm_mat,amsmath,amsfonts,amssymb}&#10;\usepackage{bm}&#10;\usepackage{fourier}&#10;\pagestyle{empty}&#10;\begin{document}&#10;\[&#10;f_2&#10;\]&#10;\end{document}"/>
  <p:tag name="IGUANATEXSIZE" val="24"/>
  <p:tag name="IGUANATEXCURSOR" val="178"/>
  <p:tag name="TRANSPARENCY" val="True"/>
  <p:tag name="FILENAME" val=""/>
  <p:tag name="LATEXENGINEID" val="4"/>
  <p:tag name="TEMPFOLDER" val="C:\Iguana-temp\"/>
  <p:tag name="LATEXFORMHEIGHT" val="312"/>
  <p:tag name="LATEXFORMWIDTH" val="384"/>
  <p:tag name="LATEXFORMWRAP" val="True"/>
  <p:tag name="BITMAPVECTOR" val="0"/>
</p:tagLst>
</file>

<file path=ppt/tags/tag48.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186.7761"/>
  <p:tag name="LATEXADDIN" val="\documentclass{jsarticle}&#10;\usepackage[dvipdfmx]{color}&#10;\usepackage{cm_mat,amsmath,amsfonts,amssymb}&#10;\usepackage{bm}&#10;\usepackage{fourier}&#10;\pagestyle{empty}&#10;\begin{document}&#10;\[&#10;f_0&#10;\]&#10;\end{document}"/>
  <p:tag name="IGUANATEXSIZE" val="24"/>
  <p:tag name="IGUANATEXCURSOR" val="178"/>
  <p:tag name="TRANSPARENCY" val="True"/>
  <p:tag name="FILENAME" val=""/>
  <p:tag name="LATEXENGINEID" val="4"/>
  <p:tag name="TEMPFOLDER" val="C:\Iguana-temp\"/>
  <p:tag name="LATEXFORMHEIGHT" val="312"/>
  <p:tag name="LATEXFORMWIDTH" val="384"/>
  <p:tag name="LATEXFORMWRAP" val="True"/>
  <p:tag name="BITMAPVECTOR" val="0"/>
</p:tagLst>
</file>

<file path=ppt/tags/tag49.xml><?xml version="1.0" encoding="utf-8"?>
<p:tagLst xmlns:a="http://schemas.openxmlformats.org/drawingml/2006/main" xmlns:r="http://schemas.openxmlformats.org/officeDocument/2006/relationships" xmlns:p="http://schemas.openxmlformats.org/presentationml/2006/main">
  <p:tag name="OUTPUTDPI" val="2400"/>
  <p:tag name="ORIGINALHEIGHT" val="161.2725"/>
  <p:tag name="ORIGINALWIDTH" val="259.5362"/>
  <p:tag name="LATEXADDIN" val="\documentclass{jsarticle}&#10;\usepackage[dvipdfmx]{color}&#10;\usepackage{cm_mat,amsmath,amsfonts,amssymb}&#10;\usepackage{bm}&#10;\usepackage{fourier}&#10;\pagestyle{empty}&#10;\begin{document}&#10;\[&#10;\Delta t&#10;\]&#10;\end{document}"/>
  <p:tag name="IGUANATEXSIZE" val="24"/>
  <p:tag name="IGUANATEXCURSOR" val="183"/>
  <p:tag name="TRANSPARENCY" val="True"/>
  <p:tag name="FILENAME" val=""/>
  <p:tag name="LATEXENGINEID" val="4"/>
  <p:tag name="TEMPFOLDER" val="C:\Iguana-temp\"/>
  <p:tag name="LATEXFORMHEIGHT" val="312"/>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2400"/>
  <p:tag name="ORIGINALHEIGHT" val="276.7887"/>
  <p:tag name="ORIGINALWIDTH" val="6250.623"/>
  <p:tag name="LATEXADDIN" val="\documentclass{jsarticle}&#10;\usepackage[dvipdfmx]{color}&#10;\usepackage{cm_mat,amsmath,amsfonts,amssymb}&#10;\usepackage{bm}&#10;\usepackage{fourier}&#10;\pagestyle{empty}&#10;\begin{document}&#10;\[&#10;x=a_kN^k+a_{k-1}N^{k-1}\cdots +a_1N^1+a_0+a_{-1}N^{-1}+a_{-2}N^{-2}+\cdots&#10;\]&#10;\end{document}"/>
  <p:tag name="IGUANATEXSIZE" val="24"/>
  <p:tag name="IGUANATEXCURSOR" val="197"/>
  <p:tag name="TRANSPARENCY" val="True"/>
  <p:tag name="FILENAME" val=""/>
  <p:tag name="LATEXENGINEID" val="4"/>
  <p:tag name="TEMPFOLDER" val="C:\Iguana-temp\"/>
  <p:tag name="LATEXFORMHEIGHT" val="312"/>
  <p:tag name="LATEXFORMWIDTH" val="384"/>
  <p:tag name="LATEXFORMWRAP" val="True"/>
  <p:tag name="BITMAPVECTOR" val="0"/>
</p:tagLst>
</file>

<file path=ppt/tags/tag50.xml><?xml version="1.0" encoding="utf-8"?>
<p:tagLst xmlns:a="http://schemas.openxmlformats.org/drawingml/2006/main" xmlns:r="http://schemas.openxmlformats.org/officeDocument/2006/relationships" xmlns:p="http://schemas.openxmlformats.org/presentationml/2006/main">
  <p:tag name="OUTPUTDPI" val="2400"/>
  <p:tag name="ORIGINALHEIGHT" val="144.0201"/>
  <p:tag name="ORIGINALWIDTH" val="75.01048"/>
  <p:tag name="LATEXADDIN" val="\documentclass{jsarticle}&#10;\usepackage[dvipdfmx]{color}&#10;\usepackage{cm_mat,amsmath,amsfonts,amssymb}&#10;\usepackage{bm}&#10;\usepackage{fourier}&#10;\pagestyle{empty}&#10;\begin{document}&#10;\[&#10;t&#10;\]&#10;\end{document}"/>
  <p:tag name="IGUANATEXSIZE" val="24"/>
  <p:tag name="IGUANATEXCURSOR" val="175"/>
  <p:tag name="TRANSPARENCY" val="True"/>
  <p:tag name="FILENAME" val=""/>
  <p:tag name="LATEXENGINEID" val="4"/>
  <p:tag name="TEMPFOLDER" val="C:\Iguana-temp\"/>
  <p:tag name="LATEXFORMHEIGHT" val="312"/>
  <p:tag name="LATEXFORMWIDTH" val="384"/>
  <p:tag name="LATEXFORMWRAP" val="True"/>
  <p:tag name="BITMAPVECTOR" val="0"/>
</p:tagLst>
</file>

<file path=ppt/tags/tag51.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389.3043"/>
  <p:tag name="LATEXADDIN" val="\documentclass{jsarticle}&#10;\usepackage[dvipdfmx]{color}&#10;\usepackage{cm_mat,amsmath,amsfonts,amssymb}&#10;\usepackage{bm}&#10;\usepackage{fourier}&#10;\pagestyle{empty}&#10;\begin{document}&#10;\[&#10;f(t)&#10;\]&#10;\end{document}"/>
  <p:tag name="IGUANATEXSIZE" val="24"/>
  <p:tag name="IGUANATEXCURSOR" val="179"/>
  <p:tag name="TRANSPARENCY" val="True"/>
  <p:tag name="FILENAME" val=""/>
  <p:tag name="LATEXENGINEID" val="4"/>
  <p:tag name="TEMPFOLDER" val="C:\Iguana-temp\"/>
  <p:tag name="LATEXFORMHEIGHT" val="312"/>
  <p:tag name="LATEXFORMWIDTH" val="384"/>
  <p:tag name="LATEXFORMWRAP" val="True"/>
  <p:tag name="BITMAPVECTOR" val="0"/>
</p:tagLst>
</file>

<file path=ppt/tags/tag52.xml><?xml version="1.0" encoding="utf-8"?>
<p:tagLst xmlns:a="http://schemas.openxmlformats.org/drawingml/2006/main" xmlns:r="http://schemas.openxmlformats.org/officeDocument/2006/relationships" xmlns:p="http://schemas.openxmlformats.org/presentationml/2006/main">
  <p:tag name="OUTPUTDPI" val="2400"/>
  <p:tag name="ORIGINALHEIGHT" val="180.7752"/>
  <p:tag name="ORIGINALWIDTH" val="144.7702"/>
  <p:tag name="LATEXADDIN" val="\documentclass{jsarticle}&#10;\usepackage[dvipdfmx]{color}&#10;\usepackage{cm_mat,amsmath,amsfonts,amssymb}&#10;\usepackage{bm}&#10;\usepackage{fourier}&#10;\pagestyle{empty}&#10;\begin{document}&#10;\[&#10;t_0&#10;\]&#10;\end{document}"/>
  <p:tag name="IGUANATEXSIZE" val="24"/>
  <p:tag name="IGUANATEXCURSOR" val="177"/>
  <p:tag name="TRANSPARENCY" val="True"/>
  <p:tag name="FILENAME" val=""/>
  <p:tag name="LATEXENGINEID" val="4"/>
  <p:tag name="TEMPFOLDER" val="C:\Iguana-temp\"/>
  <p:tag name="LATEXFORMHEIGHT" val="312"/>
  <p:tag name="LATEXFORMWIDTH" val="384"/>
  <p:tag name="LATEXFORMWRAP" val="True"/>
  <p:tag name="BITMAPVECTOR" val="0"/>
</p:tagLst>
</file>

<file path=ppt/tags/tag53.xml><?xml version="1.0" encoding="utf-8"?>
<p:tagLst xmlns:a="http://schemas.openxmlformats.org/drawingml/2006/main" xmlns:r="http://schemas.openxmlformats.org/officeDocument/2006/relationships" xmlns:p="http://schemas.openxmlformats.org/presentationml/2006/main">
  <p:tag name="OUTPUTDPI" val="2400"/>
  <p:tag name="ORIGINALHEIGHT" val="178.5249"/>
  <p:tag name="ORIGINALWIDTH" val="135.769"/>
  <p:tag name="LATEXADDIN" val="\documentclass{jsarticle}&#10;\usepackage[dvipdfmx]{color}&#10;\usepackage{cm_mat,amsmath,amsfonts,amssymb}&#10;\usepackage{bm}&#10;\usepackage{fourier}&#10;\pagestyle{empty}&#10;\begin{document}&#10;\[&#10;t_1&#10;\]&#10;\end{document}"/>
  <p:tag name="IGUANATEXSIZE" val="24"/>
  <p:tag name="IGUANATEXCURSOR" val="178"/>
  <p:tag name="TRANSPARENCY" val="True"/>
  <p:tag name="FILENAME" val=""/>
  <p:tag name="LATEXENGINEID" val="4"/>
  <p:tag name="TEMPFOLDER" val="C:\Iguana-temp\"/>
  <p:tag name="LATEXFORMHEIGHT" val="312"/>
  <p:tag name="LATEXFORMWIDTH" val="384"/>
  <p:tag name="LATEXFORMWRAP" val="True"/>
  <p:tag name="BITMAPVECTOR" val="0"/>
</p:tagLst>
</file>

<file path=ppt/tags/tag54.xml><?xml version="1.0" encoding="utf-8"?>
<p:tagLst xmlns:a="http://schemas.openxmlformats.org/drawingml/2006/main" xmlns:r="http://schemas.openxmlformats.org/officeDocument/2006/relationships" xmlns:p="http://schemas.openxmlformats.org/presentationml/2006/main">
  <p:tag name="OUTPUTDPI" val="2400"/>
  <p:tag name="ORIGINALHEIGHT" val="178.5249"/>
  <p:tag name="ORIGINALWIDTH" val="144.0201"/>
  <p:tag name="LATEXADDIN" val="\documentclass{jsarticle}&#10;\usepackage[dvipdfmx]{color}&#10;\usepackage{cm_mat,amsmath,amsfonts,amssymb}&#10;\usepackage{bm}&#10;\usepackage{fourier}&#10;\pagestyle{empty}&#10;\begin{document}&#10;\[&#10;t_2&#10;\]&#10;\end{document}"/>
  <p:tag name="IGUANATEXSIZE" val="24"/>
  <p:tag name="IGUANATEXCURSOR" val="178"/>
  <p:tag name="TRANSPARENCY" val="True"/>
  <p:tag name="FILENAME" val=""/>
  <p:tag name="LATEXENGINEID" val="4"/>
  <p:tag name="TEMPFOLDER" val="C:\Iguana-temp\"/>
  <p:tag name="LATEXFORMHEIGHT" val="312"/>
  <p:tag name="LATEXFORMWIDTH" val="384"/>
  <p:tag name="LATEXFORMWRAP" val="True"/>
  <p:tag name="BITMAPVECTOR" val="0"/>
</p:tagLst>
</file>

<file path=ppt/tags/tag55.xml><?xml version="1.0" encoding="utf-8"?>
<p:tagLst xmlns:a="http://schemas.openxmlformats.org/drawingml/2006/main" xmlns:r="http://schemas.openxmlformats.org/officeDocument/2006/relationships" xmlns:p="http://schemas.openxmlformats.org/presentationml/2006/main">
  <p:tag name="OUTPUTDPI" val="2400"/>
  <p:tag name="ORIGINALHEIGHT" val="180.7752"/>
  <p:tag name="ORIGINALWIDTH" val="142.5199"/>
  <p:tag name="LATEXADDIN" val="\documentclass{jsarticle}&#10;\usepackage[dvipdfmx]{color}&#10;\usepackage{cm_mat,amsmath,amsfonts,amssymb}&#10;\usepackage{bm}&#10;\usepackage{fourier}&#10;\pagestyle{empty}&#10;\begin{document}&#10;\[&#10;t_3&#10;\]&#10;\end{document}"/>
  <p:tag name="IGUANATEXSIZE" val="24"/>
  <p:tag name="IGUANATEXCURSOR" val="178"/>
  <p:tag name="TRANSPARENCY" val="True"/>
  <p:tag name="FILENAME" val=""/>
  <p:tag name="LATEXENGINEID" val="4"/>
  <p:tag name="TEMPFOLDER" val="C:\Iguana-temp\"/>
  <p:tag name="LATEXFORMHEIGHT" val="312"/>
  <p:tag name="LATEXFORMWIDTH" val="384"/>
  <p:tag name="LATEXFORMWRAP" val="True"/>
  <p:tag name="BITMAPVECTOR" val="0"/>
</p:tagLst>
</file>

<file path=ppt/tags/tag56.xml><?xml version="1.0" encoding="utf-8"?>
<p:tagLst xmlns:a="http://schemas.openxmlformats.org/drawingml/2006/main" xmlns:r="http://schemas.openxmlformats.org/officeDocument/2006/relationships" xmlns:p="http://schemas.openxmlformats.org/presentationml/2006/main">
  <p:tag name="OUTPUTDPI" val="2400"/>
  <p:tag name="ORIGINALHEIGHT" val="512.3215"/>
  <p:tag name="ORIGINALWIDTH" val="1514.461"/>
  <p:tag name="LATEXADDIN" val="\documentclass{jsarticle}&#10;\usepackage[dvipdfmx]{color}&#10;\usepackage{cm_mat,amsmath,amsfonts,amssymb}&#10;\usepackage{bm}&#10;\usepackage{fourier}&#10;\pagestyle{empty}&#10;\begin{document}&#10;\[&#10;\dif{f}{t}=G(t,f(t))&#10;\]&#10;\end{document}"/>
  <p:tag name="IGUANATEXSIZE" val="24"/>
  <p:tag name="IGUANATEXCURSOR" val="187"/>
  <p:tag name="TRANSPARENCY" val="True"/>
  <p:tag name="FILENAME" val=""/>
  <p:tag name="LATEXENGINEID" val="4"/>
  <p:tag name="TEMPFOLDER" val="C:\Iguana-temp\"/>
  <p:tag name="LATEXFORMHEIGHT" val="312"/>
  <p:tag name="LATEXFORMWIDTH" val="384"/>
  <p:tag name="LATEXFORMWRAP" val="True"/>
  <p:tag name="BITMAPVECTOR" val="0"/>
</p:tagLst>
</file>

<file path=ppt/tags/tag57.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177.7748"/>
  <p:tag name="LATEXADDIN" val="\documentclass{jsarticle}&#10;\usepackage[dvipdfmx]{color}&#10;\usepackage{cm_mat,amsmath,amsfonts,amssymb}&#10;\usepackage{bm}&#10;\usepackage{fourier}&#10;\pagestyle{empty}&#10;\begin{document}&#10;\[&#10;f_1&#10;\]&#10;\end{document}"/>
  <p:tag name="IGUANATEXSIZE" val="24"/>
  <p:tag name="IGUANATEXCURSOR" val="176"/>
  <p:tag name="TRANSPARENCY" val="True"/>
  <p:tag name="FILENAME" val=""/>
  <p:tag name="LATEXENGINEID" val="4"/>
  <p:tag name="TEMPFOLDER" val="C:\Iguana-temp\"/>
  <p:tag name="LATEXFORMHEIGHT" val="312"/>
  <p:tag name="LATEXFORMWIDTH" val="384"/>
  <p:tag name="LATEXFORMWRAP" val="True"/>
  <p:tag name="BITMAPVECTOR" val="0"/>
</p:tagLst>
</file>

<file path=ppt/tags/tag58.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186.026"/>
  <p:tag name="LATEXADDIN" val="\documentclass{jsarticle}&#10;\usepackage[dvipdfmx]{color}&#10;\usepackage{cm_mat,amsmath,amsfonts,amssymb}&#10;\usepackage{bm}&#10;\usepackage{fourier}&#10;\pagestyle{empty}&#10;\begin{document}&#10;\[&#10;f_2&#10;\]&#10;\end{document}"/>
  <p:tag name="IGUANATEXSIZE" val="24"/>
  <p:tag name="IGUANATEXCURSOR" val="178"/>
  <p:tag name="TRANSPARENCY" val="True"/>
  <p:tag name="FILENAME" val=""/>
  <p:tag name="LATEXENGINEID" val="4"/>
  <p:tag name="TEMPFOLDER" val="C:\Iguana-temp\"/>
  <p:tag name="LATEXFORMHEIGHT" val="312"/>
  <p:tag name="LATEXFORMWIDTH" val="384"/>
  <p:tag name="LATEXFORMWRAP" val="True"/>
  <p:tag name="BITMAPVECTOR" val="0"/>
</p:tagLst>
</file>

<file path=ppt/tags/tag59.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186.7761"/>
  <p:tag name="LATEXADDIN" val="\documentclass{jsarticle}&#10;\usepackage[dvipdfmx]{color}&#10;\usepackage{cm_mat,amsmath,amsfonts,amssymb}&#10;\usepackage{bm}&#10;\usepackage{fourier}&#10;\pagestyle{empty}&#10;\begin{document}&#10;\[&#10;f_0&#10;\]&#10;\end{document}"/>
  <p:tag name="IGUANATEXSIZE" val="24"/>
  <p:tag name="IGUANATEXCURSOR" val="178"/>
  <p:tag name="TRANSPARENCY" val="True"/>
  <p:tag name="FILENAME" val=""/>
  <p:tag name="LATEXENGINEID" val="4"/>
  <p:tag name="TEMPFOLDER" val="C:\Iguana-temp\"/>
  <p:tag name="LATEXFORMHEIGHT" val="312"/>
  <p:tag name="LATEXFORMWIDTH" val="384"/>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2400"/>
  <p:tag name="ORIGINALHEIGHT" val="204.0285"/>
  <p:tag name="ORIGINALWIDTH" val="3311.712"/>
  <p:tag name="LATEXADDIN" val="\documentclass{jsarticle}&#10;\usepackage[dvipdfmx]{color}&#10;\usepackage{cm_mat,amsmath,amsfonts,amssymb}&#10;\usepackage{bm}&#10;\usepackage{fourier}&#10;\pagestyle{empty}&#10;\begin{document}&#10;\[&#10;x=(a_ka_{k-1}\cdots a_1a_0.a_{-1}a_{-2}\cdots)_N&#10;\]&#10;\end{document}"/>
  <p:tag name="IGUANATEXSIZE" val="24"/>
  <p:tag name="IGUANATEXCURSOR" val="223"/>
  <p:tag name="TRANSPARENCY" val="True"/>
  <p:tag name="FILENAME" val=""/>
  <p:tag name="LATEXENGINEID" val="4"/>
  <p:tag name="TEMPFOLDER" val="C:\Iguana-temp\"/>
  <p:tag name="LATEXFORMHEIGHT" val="312"/>
  <p:tag name="LATEXFORMWIDTH" val="384"/>
  <p:tag name="LATEXFORMWRAP" val="True"/>
  <p:tag name="BITMAPVECTOR" val="0"/>
</p:tagLst>
</file>

<file path=ppt/tags/tag60.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183.7757"/>
  <p:tag name="LATEXADDIN" val="\documentclass{jsarticle}&#10;\usepackage[dvipdfmx]{color}&#10;\usepackage{cm_mat,amsmath,amsfonts,amssymb}&#10;\usepackage{bm}&#10;\usepackage{fourier}&#10;\pagestyle{empty}&#10;\begin{document}&#10;\[&#10;f_3&#10;\]&#10;\end{document}"/>
  <p:tag name="IGUANATEXSIZE" val="24"/>
  <p:tag name="IGUANATEXCURSOR" val="178"/>
  <p:tag name="TRANSPARENCY" val="True"/>
  <p:tag name="FILENAME" val=""/>
  <p:tag name="LATEXENGINEID" val="4"/>
  <p:tag name="TEMPFOLDER" val="C:\Iguana-temp\"/>
  <p:tag name="LATEXFORMHEIGHT" val="312"/>
  <p:tag name="LATEXFORMWIDTH" val="384"/>
  <p:tag name="LATEXFORMWRAP" val="True"/>
  <p:tag name="BITMAPVECTOR" val="0"/>
</p:tagLst>
</file>

<file path=ppt/tags/tag61.xml><?xml version="1.0" encoding="utf-8"?>
<p:tagLst xmlns:a="http://schemas.openxmlformats.org/drawingml/2006/main" xmlns:r="http://schemas.openxmlformats.org/officeDocument/2006/relationships" xmlns:p="http://schemas.openxmlformats.org/presentationml/2006/main">
  <p:tag name="OUTPUTDPI" val="2400"/>
  <p:tag name="ORIGINALHEIGHT" val="512.3215"/>
  <p:tag name="ORIGINALWIDTH" val="5171.972"/>
  <p:tag name="LATEXADDIN" val="\documentclass{jsarticle}&#10;\usepackage[dvipdfmx]{color}&#10;\usepackage{cm_mat,amsmath,amsfonts,amssymb}&#10;\usepackage{bm}&#10;\usepackage{fourier}&#10;\pagestyle{empty}&#10;\begin{document}&#10;\[&#10;\dif{f}{t}=G(t,f(t))\iff \lim_{\tau \to 0}\frac{f(t+\tau)-f(t)}{\tau}=G(t,f(t))&#10;\]&#10;\end{document}"/>
  <p:tag name="IGUANATEXSIZE" val="24"/>
  <p:tag name="IGUANATEXCURSOR" val="243"/>
  <p:tag name="TRANSPARENCY" val="True"/>
  <p:tag name="FILENAME" val=""/>
  <p:tag name="LATEXENGINEID" val="4"/>
  <p:tag name="TEMPFOLDER" val="C:\Iguana-temp\"/>
  <p:tag name="LATEXFORMHEIGHT" val="312"/>
  <p:tag name="LATEXFORMWIDTH" val="384"/>
  <p:tag name="LATEXFORMWRAP" val="True"/>
  <p:tag name="BITMAPVECTOR" val="0"/>
</p:tagLst>
</file>

<file path=ppt/tags/tag62.xml><?xml version="1.0" encoding="utf-8"?>
<p:tagLst xmlns:a="http://schemas.openxmlformats.org/drawingml/2006/main" xmlns:r="http://schemas.openxmlformats.org/officeDocument/2006/relationships" xmlns:p="http://schemas.openxmlformats.org/presentationml/2006/main">
  <p:tag name="OUTPUTDPI" val="2400"/>
  <p:tag name="ORIGINALHEIGHT" val="512.3215"/>
  <p:tag name="ORIGINALWIDTH" val="2854.148"/>
  <p:tag name="LATEXADDIN" val="\documentclass{jsarticle}&#10;\usepackage[dvipdfmx]{color}&#10;\usepackage{cm_mat,amsmath,amsfonts,amssymb}&#10;\usepackage{bm}&#10;\usepackage{fourier}&#10;\pagestyle{empty}&#10;\begin{document}&#10;\begin{align}&#10;&amp;\frac{f_{i+1}-f_i}{\Delta t}=G(t_i,f_i),\quad \Delta t&gt;0\notag&#10;\end{align}&#10;\end{document}"/>
  <p:tag name="IGUANATEXSIZE" val="24"/>
  <p:tag name="IGUANATEXCURSOR" val="225"/>
  <p:tag name="TRANSPARENCY" val="True"/>
  <p:tag name="FILENAME" val=""/>
  <p:tag name="LATEXENGINEID" val="4"/>
  <p:tag name="TEMPFOLDER" val="C:\Iguana-temp\"/>
  <p:tag name="LATEXFORMHEIGHT" val="312"/>
  <p:tag name="LATEXFORMWIDTH" val="384"/>
  <p:tag name="LATEXFORMWRAP" val="True"/>
  <p:tag name="BITMAPVECTOR" val="0"/>
</p:tagLst>
</file>

<file path=ppt/tags/tag63.xml><?xml version="1.0" encoding="utf-8"?>
<p:tagLst xmlns:a="http://schemas.openxmlformats.org/drawingml/2006/main" xmlns:r="http://schemas.openxmlformats.org/officeDocument/2006/relationships" xmlns:p="http://schemas.openxmlformats.org/presentationml/2006/main">
  <p:tag name="OUTPUTDPI" val="2400"/>
  <p:tag name="ORIGINALHEIGHT" val="225.7815"/>
  <p:tag name="ORIGINALWIDTH" val="2148.3"/>
  <p:tag name="LATEXADDIN" val="\documentclass{jsarticle}&#10;\usepackage[dvipdfmx]{color}&#10;\usepackage{cm_mat,amsmath,amsfonts,amssymb}&#10;\usepackage{bm}&#10;\usepackage{fourier}&#10;\pagestyle{empty}&#10;\begin{document}&#10;\[&#10;f_{i+1}=f_i+G(t_i,f_i)\Delta t&#10;\]&#10;\end{document}"/>
  <p:tag name="IGUANATEXSIZE" val="24"/>
  <p:tag name="IGUANATEXCURSOR" val="191"/>
  <p:tag name="TRANSPARENCY" val="True"/>
  <p:tag name="FILENAME" val=""/>
  <p:tag name="LATEXENGINEID" val="4"/>
  <p:tag name="TEMPFOLDER" val="C:\Iguana-temp\"/>
  <p:tag name="LATEXFORMHEIGHT" val="312"/>
  <p:tag name="LATEXFORMWIDTH" val="384"/>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2400"/>
  <p:tag name="ORIGINALHEIGHT" val="267.7874"/>
  <p:tag name="ORIGINALWIDTH" val="2874.401"/>
  <p:tag name="LATEXADDIN" val="\documentclass{jsarticle}&#10;\usepackage[dvipdfmx]{color}&#10;\usepackage[dvipsnames]{xcolor}&#10;\usepackage{cm_mat,amsmath,amsfonts,amssymb}&#10;\usepackage{bm}&#10;\usepackage{fourier}&#10;\pagestyle{empty}&#10;\begin{document}&#10;\[&#10;\textcolor{blue}{\pm}&#10;\textcolor{red}{(0.a_1a_2a_3\cdots a_k)_N}&#10;\times &#10;N^{\textcolor{ForestGreen}{\pm (E)_N}}&#10;\]&#10;\end{document}"/>
  <p:tag name="IGUANATEXSIZE" val="24"/>
  <p:tag name="IGUANATEXCURSOR" val="222"/>
  <p:tag name="TRANSPARENCY" val="True"/>
  <p:tag name="FILENAME" val=""/>
  <p:tag name="LATEXENGINEID" val="4"/>
  <p:tag name="TEMPFOLDER" val="C:\Iguana-temp\"/>
  <p:tag name="LATEXFORMHEIGHT" val="312"/>
  <p:tag name="LATEXFORMWIDTH" val="384"/>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2400"/>
  <p:tag name="ORIGINALHEIGHT" val="283.5396"/>
  <p:tag name="ORIGINALWIDTH" val="1368.191"/>
  <p:tag name="LATEXADDIN" val="\documentclass{jsarticle}&#10;\usepackage[dvipdfmx]{color}&#10;\usepackage{cm_mat,amsmath,amsfonts,amssymb}&#10;\usepackage{bm}&#10;\usepackage{fourier}&#10;\pagestyle{empty}&#10;\begin{document}&#10;\[&#10;A\cup B=\overline{\overline{A}\cap \overline{B}}&#10;\]&#10;\end{document}"/>
  <p:tag name="IGUANATEXSIZE" val="24"/>
  <p:tag name="IGUANATEXCURSOR" val="219"/>
  <p:tag name="TRANSPARENCY" val="True"/>
  <p:tag name="FILENAME" val=""/>
  <p:tag name="LATEXENGINEID" val="4"/>
  <p:tag name="TEMPFOLDER" val="C:\Iguana-temp\"/>
  <p:tag name="LATEXFORMHEIGHT" val="312"/>
  <p:tag name="LATEXFORMWIDTH" val="384"/>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2400"/>
  <p:tag name="ORIGINALHEIGHT" val="512.3215"/>
  <p:tag name="ORIGINALWIDTH" val="2474.595"/>
  <p:tag name="LATEXADDIN" val="\documentclass{jsarticle}&#10;\usepackage[dvipdfmx]{color}&#10;\usepackage{cm_mat,amsmath,amsfonts,amssymb}&#10;\usepackage{bm}&#10;\usepackage{fourier}&#10;\pagestyle{empty}&#10;\begin{document}&#10;\[&#10;\dif{f(t)}{t}=-tf(t),\ f(0)=1&#10;\]&#10;\end{document}"/>
  <p:tag name="IGUANATEXSIZE" val="24"/>
  <p:tag name="IGUANATEXCURSOR" val="204"/>
  <p:tag name="TRANSPARENCY" val="True"/>
  <p:tag name="FILENAME" val=""/>
  <p:tag name="LATEXENGINEID" val="4"/>
  <p:tag name="TEMPFOLDER" val="C:\Iguana-temp\"/>
  <p:tag name="LATEXFORMHEIGHT" val="312"/>
  <p:tag name="LATEXFORMWIDTH" val="384"/>
  <p:tag name="LATEXFORMWRAP" val="True"/>
  <p:tag name="BITMAPVECTOR" val="0"/>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3">
      <a:majorFont>
        <a:latin typeface="源柔ゴシックL等幅 Medium"/>
        <a:ea typeface="源柔ゴシックL等幅 Medium"/>
        <a:cs typeface=""/>
      </a:majorFont>
      <a:minorFont>
        <a:latin typeface="源柔ゴシックL等幅 Medium"/>
        <a:ea typeface="源柔ゴシックL等幅 Medium"/>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26224</TotalTime>
  <Words>2161</Words>
  <Application>Microsoft Office PowerPoint</Application>
  <PresentationFormat>画面に合わせる (4:3)</PresentationFormat>
  <Paragraphs>321</Paragraphs>
  <Slides>41</Slides>
  <Notes>33</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41</vt:i4>
      </vt:variant>
    </vt:vector>
  </HeadingPairs>
  <TitlesOfParts>
    <vt:vector size="48" baseType="lpstr">
      <vt:lpstr>源柔ゴシックL等幅 Bold</vt:lpstr>
      <vt:lpstr>源柔ゴシックL等幅 Medium</vt:lpstr>
      <vt:lpstr>ＭＳ Ｐゴシック</vt:lpstr>
      <vt:lpstr>Arial</vt:lpstr>
      <vt:lpstr>Calibri</vt:lpstr>
      <vt:lpstr>Cambria Math</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Ryo Matsuoka</dc:creator>
  <cp:lastModifiedBy>Matsuoka_Ryo</cp:lastModifiedBy>
  <cp:revision>412</cp:revision>
  <dcterms:created xsi:type="dcterms:W3CDTF">2016-06-29T04:51:34Z</dcterms:created>
  <dcterms:modified xsi:type="dcterms:W3CDTF">2018-07-06T07:36:17Z</dcterms:modified>
</cp:coreProperties>
</file>