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78" r:id="rId2"/>
    <p:sldId id="436" r:id="rId3"/>
    <p:sldId id="728" r:id="rId4"/>
    <p:sldId id="732" r:id="rId5"/>
    <p:sldId id="745" r:id="rId6"/>
    <p:sldId id="744" r:id="rId7"/>
    <p:sldId id="735" r:id="rId8"/>
    <p:sldId id="740" r:id="rId9"/>
    <p:sldId id="730" r:id="rId10"/>
    <p:sldId id="518" r:id="rId11"/>
    <p:sldId id="625" r:id="rId12"/>
    <p:sldId id="630" r:id="rId13"/>
    <p:sldId id="641" r:id="rId14"/>
    <p:sldId id="589" r:id="rId15"/>
    <p:sldId id="549" r:id="rId16"/>
    <p:sldId id="622" r:id="rId17"/>
    <p:sldId id="698" r:id="rId18"/>
    <p:sldId id="719" r:id="rId19"/>
    <p:sldId id="595" r:id="rId20"/>
    <p:sldId id="596" r:id="rId21"/>
    <p:sldId id="655" r:id="rId22"/>
    <p:sldId id="723" r:id="rId23"/>
    <p:sldId id="713" r:id="rId24"/>
    <p:sldId id="726" r:id="rId25"/>
    <p:sldId id="653" r:id="rId26"/>
    <p:sldId id="696" r:id="rId27"/>
    <p:sldId id="743" r:id="rId28"/>
    <p:sldId id="738" r:id="rId29"/>
    <p:sldId id="733" r:id="rId30"/>
    <p:sldId id="734" r:id="rId31"/>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9" autoAdjust="0"/>
    <p:restoredTop sz="89939" autoAdjust="0"/>
  </p:normalViewPr>
  <p:slideViewPr>
    <p:cSldViewPr snapToGrid="0">
      <p:cViewPr varScale="1">
        <p:scale>
          <a:sx n="73" d="100"/>
          <a:sy n="73" d="100"/>
        </p:scale>
        <p:origin x="420" y="84"/>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2018/7/6</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2018/7/6</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extLst>
      <p:ext uri="{BB962C8B-B14F-4D97-AF65-F5344CB8AC3E}">
        <p14:creationId xmlns:p14="http://schemas.microsoft.com/office/powerpoint/2010/main" val="36436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768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8595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18</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20</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21</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ここでも新しい単語がたくさん出てくるのでわからないのでは（荻原）</a:t>
            </a:r>
            <a:endParaRPr lang="en-US" altLang="ja-JP" dirty="0"/>
          </a:p>
          <a:p>
            <a:r>
              <a:rPr lang="ja-JP" altLang="en-US" dirty="0"/>
              <a:t>実習資料に入れておくのでもいいのかも</a:t>
            </a:r>
            <a:endParaRPr lang="en-US" altLang="ja-JP" dirty="0"/>
          </a:p>
          <a:p>
            <a:r>
              <a:rPr lang="ja-JP" altLang="en-US" dirty="0"/>
              <a:t>まずオブジェクトファイルを作る簡単な例（</a:t>
            </a:r>
            <a:r>
              <a:rPr lang="en-US" altLang="ja-JP" dirty="0"/>
              <a:t>*.o </a:t>
            </a:r>
            <a:r>
              <a:rPr lang="ja-JP" altLang="en-US" dirty="0"/>
              <a:t>を３つくらい作るやつ）の説明を入れた方が良いのでは（小高）</a:t>
            </a:r>
            <a:endParaRPr lang="en-US" altLang="ja-JP" dirty="0"/>
          </a:p>
          <a:p>
            <a:r>
              <a:rPr lang="ja-JP" altLang="en-US" dirty="0"/>
              <a:t>単語の説明をちゃんとすること（荻原）</a:t>
            </a:r>
            <a:endParaRPr lang="en-US" altLang="ja-JP" dirty="0"/>
          </a:p>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22</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24</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25</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27</a:t>
            </a:fld>
            <a:endParaRPr lang="ja-JP" altLang="en-US"/>
          </a:p>
        </p:txBody>
      </p:sp>
    </p:spTree>
    <p:extLst>
      <p:ext uri="{BB962C8B-B14F-4D97-AF65-F5344CB8AC3E}">
        <p14:creationId xmlns:p14="http://schemas.microsoft.com/office/powerpoint/2010/main" val="2709984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使い始める前にこのデータの話はわからない（石渡）</a:t>
            </a:r>
            <a:endParaRPr kumimoji="1" lang="en-US" altLang="ja-JP" dirty="0"/>
          </a:p>
          <a:p>
            <a:r>
              <a:rPr kumimoji="1" lang="ja-JP" altLang="en-US" dirty="0"/>
              <a:t>モデル本体があってそれに食わせるデータというものがあるという概念の説明が必要では（高橋）</a:t>
            </a:r>
            <a:endParaRPr kumimoji="1" lang="en-US" altLang="ja-JP" dirty="0"/>
          </a:p>
          <a:p>
            <a:r>
              <a:rPr kumimoji="1" lang="ja-JP" altLang="en-US" dirty="0"/>
              <a:t>計算の流れの図を入れるのが良いのでは</a:t>
            </a:r>
            <a:endParaRPr kumimoji="1" lang="en-US" altLang="ja-JP" dirty="0"/>
          </a:p>
          <a:p>
            <a:r>
              <a:rPr kumimoji="1" lang="ja-JP" altLang="en-US" dirty="0"/>
              <a:t>まずはテキスト形式のデータを扱うべきでは（荻原）</a:t>
            </a:r>
            <a:endParaRPr kumimoji="1" lang="en-US" altLang="ja-JP" dirty="0"/>
          </a:p>
          <a:p>
            <a:r>
              <a:rPr kumimoji="1" lang="ja-JP" altLang="en-US" dirty="0"/>
              <a:t>この回は「データというものがありますよ」という話にするべき（高橋）</a:t>
            </a:r>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28</a:t>
            </a:fld>
            <a:endParaRPr lang="ja-JP" altLang="en-US"/>
          </a:p>
        </p:txBody>
      </p:sp>
    </p:spTree>
    <p:extLst>
      <p:ext uri="{BB962C8B-B14F-4D97-AF65-F5344CB8AC3E}">
        <p14:creationId xmlns:p14="http://schemas.microsoft.com/office/powerpoint/2010/main" val="506717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FF0AC4FE-1DD8-45FC-AC98-7B1683E18F0D}" type="slidenum">
              <a:rPr lang="en-US" altLang="ja-JP" smtClean="0">
                <a:ea typeface="ＭＳ Ｐゴシック" charset="-128"/>
              </a:rPr>
              <a:pPr eaLnBrk="1" hangingPunct="1">
                <a:spcBef>
                  <a:spcPct val="0"/>
                </a:spcBef>
              </a:pPr>
              <a:t>29</a:t>
            </a:fld>
            <a:endParaRPr lang="en-US" altLang="ja-JP">
              <a:ea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積分と言ったら</a:t>
            </a:r>
            <a:r>
              <a:rPr lang="en-US" altLang="ja-JP" dirty="0" err="1"/>
              <a:t>x^n</a:t>
            </a:r>
            <a:r>
              <a:rPr lang="en-US" altLang="ja-JP" baseline="0" dirty="0"/>
              <a:t> -&gt; x^{n+1}</a:t>
            </a:r>
          </a:p>
          <a:p>
            <a:pPr eaLnBrk="1" hangingPunct="1"/>
            <a:r>
              <a:rPr lang="ja-JP" altLang="en-US" baseline="0" dirty="0"/>
              <a:t>短冊の絵を入れた方が良いんじゃないか（小高、荻原）</a:t>
            </a:r>
            <a:endParaRPr lang="en-US" altLang="ja-JP" baseline="0" dirty="0"/>
          </a:p>
          <a:p>
            <a:pPr eaLnBrk="1" hangingPunct="1"/>
            <a:r>
              <a:rPr lang="ja-JP" altLang="en-US" baseline="0" dirty="0"/>
              <a:t>現実世界が連続というのはわかると思うけど、微分方程式が連続というのはわからないのではないか（高橋）</a:t>
            </a:r>
            <a:endParaRPr lang="en-US" altLang="ja-JP" baseline="0" dirty="0"/>
          </a:p>
          <a:p>
            <a:pPr eaLnBrk="1" hangingPunct="1"/>
            <a:r>
              <a:rPr lang="ja-JP" altLang="en-US" baseline="0" dirty="0"/>
              <a:t>メモリの写真だされても有限というのはわからない</a:t>
            </a:r>
            <a:endParaRPr lang="en-US" altLang="ja-JP" dirty="0"/>
          </a:p>
        </p:txBody>
      </p:sp>
    </p:spTree>
    <p:extLst>
      <p:ext uri="{BB962C8B-B14F-4D97-AF65-F5344CB8AC3E}">
        <p14:creationId xmlns:p14="http://schemas.microsoft.com/office/powerpoint/2010/main" val="1096360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FF0AC4FE-1DD8-45FC-AC98-7B1683E18F0D}" type="slidenum">
              <a:rPr lang="en-US" altLang="ja-JP" smtClean="0">
                <a:ea typeface="ＭＳ Ｐゴシック" charset="-128"/>
              </a:rPr>
              <a:pPr eaLnBrk="1" hangingPunct="1">
                <a:spcBef>
                  <a:spcPct val="0"/>
                </a:spcBef>
              </a:pPr>
              <a:t>30</a:t>
            </a:fld>
            <a:endParaRPr lang="en-US" altLang="ja-JP">
              <a:ea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5177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26038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8</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11</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40.png"/><Relationship Id="rId12" Type="http://schemas.openxmlformats.org/officeDocument/2006/relationships/image" Target="../media/image20.png"/><Relationship Id="rId17" Type="http://schemas.openxmlformats.org/officeDocument/2006/relationships/image" Target="../media/image50.png"/><Relationship Id="rId2" Type="http://schemas.openxmlformats.org/officeDocument/2006/relationships/notesSlide" Target="../notesSlides/notesSlide14.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19.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8.png"/><Relationship Id="rId9" Type="http://schemas.openxmlformats.org/officeDocument/2006/relationships/image" Target="../media/image42.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6.png"/><Relationship Id="rId7"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01.png"/><Relationship Id="rId7" Type="http://schemas.openxmlformats.org/officeDocument/2006/relationships/image" Target="../media/image230.png"/><Relationship Id="rId12"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8.png"/><Relationship Id="rId5" Type="http://schemas.openxmlformats.org/officeDocument/2006/relationships/image" Target="../media/image210.png"/><Relationship Id="rId10" Type="http://schemas.openxmlformats.org/officeDocument/2006/relationships/image" Target="../media/image26.png"/><Relationship Id="rId4" Type="http://schemas.openxmlformats.org/officeDocument/2006/relationships/image" Target="../media/image200.png"/><Relationship Id="rId9" Type="http://schemas.openxmlformats.org/officeDocument/2006/relationships/image" Target="../media/image2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r>
              <a:rPr lang="en-US" altLang="ja-JP" sz="4000" dirty="0"/>
              <a:t>I</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2018</a:t>
            </a:r>
            <a:r>
              <a:rPr lang="ja-JP" altLang="en-US" sz="2400" dirty="0"/>
              <a:t>年</a:t>
            </a:r>
            <a:r>
              <a:rPr lang="en-US" altLang="ja-JP" sz="2400" dirty="0"/>
              <a:t>7</a:t>
            </a:r>
            <a:r>
              <a:rPr lang="ja-JP" altLang="en-US" sz="2400" dirty="0"/>
              <a:t>月</a:t>
            </a:r>
            <a:r>
              <a:rPr lang="en-US" altLang="ja-JP" sz="2400" dirty="0"/>
              <a:t>13</a:t>
            </a:r>
            <a:r>
              <a:rPr lang="ja-JP" altLang="en-US" sz="2400" dirty="0"/>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655763" y="962025"/>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予報天気図</a:t>
            </a:r>
          </a:p>
        </p:txBody>
      </p:sp>
      <p:sp>
        <p:nvSpPr>
          <p:cNvPr id="11268" name="Text Box 7"/>
          <p:cNvSpPr txBox="1">
            <a:spLocks noChangeArrowheads="1"/>
          </p:cNvSpPr>
          <p:nvPr/>
        </p:nvSpPr>
        <p:spPr bwMode="auto">
          <a:xfrm>
            <a:off x="5724525" y="9620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1547813" y="6053138"/>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気象庁ホームページ</a:t>
            </a:r>
            <a:r>
              <a:rPr lang="en-US" altLang="ja-JP" sz="2000" dirty="0">
                <a:solidFill>
                  <a:srgbClr val="008000"/>
                </a:solidFill>
              </a:rPr>
              <a:t>(http://www.jma.go.jp/jp/g3/wc24h.html)</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79388" y="1574800"/>
            <a:ext cx="424021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11300"/>
            <a:ext cx="45100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spTree>
    <p:extLst>
      <p:ext uri="{BB962C8B-B14F-4D97-AF65-F5344CB8AC3E}">
        <p14:creationId xmlns:p14="http://schemas.microsoft.com/office/powerpoint/2010/main" val="10420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sp>
        <p:nvSpPr>
          <p:cNvPr id="5" name="Text Box 4"/>
          <p:cNvSpPr txBox="1">
            <a:spLocks noChangeArrowheads="1"/>
          </p:cNvSpPr>
          <p:nvPr/>
        </p:nvSpPr>
        <p:spPr bwMode="auto">
          <a:xfrm>
            <a:off x="7497292" y="6266702"/>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spTree>
    <p:extLst>
      <p:ext uri="{BB962C8B-B14F-4D97-AF65-F5344CB8AC3E}">
        <p14:creationId xmlns:p14="http://schemas.microsoft.com/office/powerpoint/2010/main" val="28487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使用例（３）：惑星気候研究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493" y="2616435"/>
            <a:ext cx="4714875" cy="3981452"/>
          </a:xfrm>
          <a:prstGeom prst="rect">
            <a:avLst/>
          </a:prstGeom>
        </p:spPr>
      </p:pic>
      <p:grpSp>
        <p:nvGrpSpPr>
          <p:cNvPr id="17" name="グループ化 16"/>
          <p:cNvGrpSpPr/>
          <p:nvPr/>
        </p:nvGrpSpPr>
        <p:grpSpPr>
          <a:xfrm>
            <a:off x="539552" y="2879427"/>
            <a:ext cx="3049538" cy="3141861"/>
            <a:chOff x="4413826" y="1826239"/>
            <a:chExt cx="4160650" cy="3747482"/>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20437" y="4773584"/>
              <a:ext cx="504057" cy="532608"/>
              <a:chOff x="8172399" y="3648549"/>
              <a:chExt cx="504057" cy="532608"/>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0" y="367710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826239"/>
              <a:ext cx="309700"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132856"/>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61397" y="5742314"/>
            <a:ext cx="1919115" cy="1071062"/>
          </a:xfrm>
          <a:prstGeom prst="rect">
            <a:avLst/>
          </a:prstGeom>
          <a:solidFill>
            <a:schemeClr val="bg1"/>
          </a:solidFill>
        </p:spPr>
        <p:txBody>
          <a:bodyPr wrap="none" rtlCol="0">
            <a:spAutoFit/>
          </a:bodyPr>
          <a:lstStyle/>
          <a:p>
            <a:pPr>
              <a:lnSpc>
                <a:spcPct val="75000"/>
              </a:lnSpc>
            </a:pPr>
            <a:r>
              <a:rPr kumimoji="1" lang="ja-JP" altLang="en-US" dirty="0"/>
              <a:t>色</a:t>
            </a:r>
            <a:r>
              <a:rPr kumimoji="1" lang="en-US" altLang="ja-JP" dirty="0"/>
              <a:t>: </a:t>
            </a:r>
            <a:r>
              <a:rPr kumimoji="1" lang="ja-JP" altLang="en-US" dirty="0"/>
              <a:t>表面温度</a:t>
            </a:r>
            <a:endParaRPr kumimoji="1" lang="en-US" altLang="ja-JP" dirty="0"/>
          </a:p>
          <a:p>
            <a:pPr>
              <a:lnSpc>
                <a:spcPct val="75000"/>
              </a:lnSpc>
            </a:pPr>
            <a:r>
              <a:rPr lang="ja-JP" altLang="en-US" dirty="0"/>
              <a:t>矢印</a:t>
            </a:r>
            <a:r>
              <a:rPr lang="en-US" altLang="ja-JP" dirty="0"/>
              <a:t>: </a:t>
            </a:r>
            <a:r>
              <a:rPr lang="ja-JP" altLang="en-US" dirty="0"/>
              <a:t>水平風</a:t>
            </a:r>
            <a:endParaRPr lang="en-US" altLang="ja-JP" dirty="0"/>
          </a:p>
          <a:p>
            <a:pPr>
              <a:lnSpc>
                <a:spcPct val="75000"/>
              </a:lnSpc>
            </a:pPr>
            <a:r>
              <a:rPr kumimoji="1" lang="ja-JP" altLang="en-US" dirty="0"/>
              <a:t>等値線</a:t>
            </a:r>
            <a:r>
              <a:rPr kumimoji="1" lang="en-US" altLang="ja-JP" dirty="0"/>
              <a:t>: </a:t>
            </a:r>
            <a:r>
              <a:rPr kumimoji="1" lang="ja-JP" altLang="en-US" dirty="0"/>
              <a:t>降水</a:t>
            </a:r>
          </a:p>
        </p:txBody>
      </p:sp>
      <p:sp>
        <p:nvSpPr>
          <p:cNvPr id="5" name="テキスト ボックス 4"/>
          <p:cNvSpPr txBox="1"/>
          <p:nvPr/>
        </p:nvSpPr>
        <p:spPr>
          <a:xfrm>
            <a:off x="3923928" y="6093179"/>
            <a:ext cx="1731564" cy="720197"/>
          </a:xfrm>
          <a:prstGeom prst="rect">
            <a:avLst/>
          </a:prstGeom>
          <a:noFill/>
        </p:spPr>
        <p:txBody>
          <a:bodyPr wrap="none" rtlCol="0">
            <a:spAutoFit/>
          </a:bodyPr>
          <a:lstStyle/>
          <a:p>
            <a:pPr>
              <a:lnSpc>
                <a:spcPct val="85000"/>
              </a:lnSpc>
            </a:pPr>
            <a:r>
              <a:rPr kumimoji="1" lang="ja-JP" altLang="en-US" dirty="0"/>
              <a:t>黄色点：</a:t>
            </a:r>
            <a:br>
              <a:rPr kumimoji="1" lang="en-US" altLang="ja-JP" dirty="0"/>
            </a:br>
            <a:r>
              <a:rPr kumimoji="1" lang="ja-JP" altLang="en-US"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spTree>
    <p:extLst>
      <p:ext uri="{BB962C8B-B14F-4D97-AF65-F5344CB8AC3E}">
        <p14:creationId xmlns:p14="http://schemas.microsoft.com/office/powerpoint/2010/main" val="35498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7760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p>
        </p:txBody>
      </p:sp>
      <p:sp>
        <p:nvSpPr>
          <p:cNvPr id="8203" name="Text Box 12"/>
          <p:cNvSpPr txBox="1">
            <a:spLocks noChangeArrowheads="1"/>
          </p:cNvSpPr>
          <p:nvPr/>
        </p:nvSpPr>
        <p:spPr bwMode="auto">
          <a:xfrm>
            <a:off x="373162" y="3645024"/>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509120"/>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286151"/>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8428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395536" y="6073477"/>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456763" y="6093296"/>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456763" y="6093296"/>
                <a:ext cx="1403269" cy="461665"/>
              </a:xfrm>
              <a:prstGeom prst="rect">
                <a:avLst/>
              </a:prstGeom>
              <a:blipFill>
                <a:blip r:embed="rId3"/>
                <a:stretch>
                  <a:fillRect b="-13333"/>
                </a:stretch>
              </a:blipFill>
            </p:spPr>
            <p:txBody>
              <a:bodyPr/>
              <a:lstStyle/>
              <a:p>
                <a:r>
                  <a:rPr lang="ja-JP" altLang="en-US">
                    <a:noFill/>
                  </a:rPr>
                  <a:t> </a:t>
                </a:r>
              </a:p>
            </p:txBody>
          </p:sp>
        </mc:Fallback>
      </mc:AlternateContent>
      <p:grpSp>
        <p:nvGrpSpPr>
          <p:cNvPr id="4" name="グループ化 3"/>
          <p:cNvGrpSpPr/>
          <p:nvPr/>
        </p:nvGrpSpPr>
        <p:grpSpPr>
          <a:xfrm>
            <a:off x="3347863" y="1308526"/>
            <a:ext cx="5544617" cy="680314"/>
            <a:chOff x="2915815" y="948486"/>
            <a:chExt cx="5544617" cy="680314"/>
          </a:xfrm>
        </p:grpSpPr>
        <p:sp>
          <p:nvSpPr>
            <p:cNvPr id="8208" name="Text Box 17"/>
            <p:cNvSpPr txBox="1">
              <a:spLocks noChangeArrowheads="1"/>
            </p:cNvSpPr>
            <p:nvPr/>
          </p:nvSpPr>
          <p:spPr bwMode="auto">
            <a:xfrm>
              <a:off x="7907982" y="1037679"/>
              <a:ext cx="55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CC00"/>
                  </a:solidFill>
                  <a:latin typeface="Arial" charset="0"/>
                </a:rPr>
                <a:t>F</a:t>
              </a:r>
              <a:r>
                <a:rPr lang="en-US" altLang="ja-JP" sz="2800" b="1" i="1" baseline="-25000" dirty="0" err="1">
                  <a:solidFill>
                    <a:srgbClr val="00CC00"/>
                  </a:solidFill>
                  <a:latin typeface="Symbol" pitchFamily="18" charset="2"/>
                </a:rPr>
                <a:t>l</a:t>
              </a:r>
              <a:endParaRPr lang="en-US" altLang="ja-JP" sz="2800" b="1" i="1" baseline="-25000" dirty="0">
                <a:solidFill>
                  <a:srgbClr val="00CC00"/>
                </a:solidFill>
                <a:latin typeface="Symbol" pitchFamily="18" charset="2"/>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915815" y="948486"/>
                  <a:ext cx="5328593"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a:rPr>
                        <m:t>+</m:t>
                      </m:r>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915815" y="948486"/>
                  <a:ext cx="5328593" cy="680314"/>
                </a:xfrm>
                <a:prstGeom prst="rect">
                  <a:avLst/>
                </a:prstGeom>
                <a:blipFill>
                  <a:blip r:embed="rId4"/>
                  <a:stretch>
                    <a:fillRect/>
                  </a:stretch>
                </a:blipFill>
              </p:spPr>
              <p:txBody>
                <a:bodyPr/>
                <a:lstStyle/>
                <a:p>
                  <a:r>
                    <a:rPr lang="ja-JP" altLang="en-US">
                      <a:noFill/>
                    </a:rPr>
                    <a:t> </a:t>
                  </a:r>
                </a:p>
              </p:txBody>
            </p:sp>
          </mc:Fallback>
        </mc:AlternateContent>
      </p:grpSp>
      <p:grpSp>
        <p:nvGrpSpPr>
          <p:cNvPr id="5" name="グループ化 4"/>
          <p:cNvGrpSpPr/>
          <p:nvPr/>
        </p:nvGrpSpPr>
        <p:grpSpPr>
          <a:xfrm>
            <a:off x="3347864" y="1988840"/>
            <a:ext cx="5616624" cy="680314"/>
            <a:chOff x="2915816" y="1628800"/>
            <a:chExt cx="5616624" cy="680314"/>
          </a:xfrm>
        </p:grpSpPr>
        <p:sp>
          <p:nvSpPr>
            <p:cNvPr id="8209" name="Text Box 18"/>
            <p:cNvSpPr txBox="1">
              <a:spLocks noChangeArrowheads="1"/>
            </p:cNvSpPr>
            <p:nvPr/>
          </p:nvSpPr>
          <p:spPr bwMode="auto">
            <a:xfrm>
              <a:off x="7965702" y="1700808"/>
              <a:ext cx="56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err="1">
                  <a:solidFill>
                    <a:srgbClr val="00CC00"/>
                  </a:solidFill>
                  <a:latin typeface="Arial" charset="0"/>
                </a:rPr>
                <a:t>F</a:t>
              </a:r>
              <a:r>
                <a:rPr lang="en-US" altLang="ja-JP" sz="2800" i="1" baseline="-25000" dirty="0" err="1">
                  <a:solidFill>
                    <a:srgbClr val="00CC00"/>
                  </a:solidFill>
                  <a:latin typeface="Symbol" pitchFamily="18" charset="2"/>
                </a:rPr>
                <a:t>j</a:t>
              </a:r>
              <a:endParaRPr lang="en-US" altLang="ja-JP" sz="2800" i="1" baseline="-25000" dirty="0">
                <a:solidFill>
                  <a:srgbClr val="00CC00"/>
                </a:solidFill>
                <a:latin typeface="Symbol" pitchFamily="18" charset="2"/>
              </a:endParaRPr>
            </a:p>
          </p:txBody>
        </p:sp>
        <mc:AlternateContent xmlns:mc="http://schemas.openxmlformats.org/markup-compatibility/2006" xmlns:a14="http://schemas.microsoft.com/office/drawing/2010/main">
          <mc:Choice Requires="a14">
            <p:sp>
              <p:nvSpPr>
                <p:cNvPr id="16" name="テキスト ボックス 15"/>
                <p:cNvSpPr txBox="1"/>
                <p:nvPr/>
              </p:nvSpPr>
              <p:spPr>
                <a:xfrm>
                  <a:off x="2915816" y="1628800"/>
                  <a:ext cx="533325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915816" y="1628800"/>
                  <a:ext cx="5333255" cy="680314"/>
                </a:xfrm>
                <a:prstGeom prst="rect">
                  <a:avLst/>
                </a:prstGeom>
                <a:blipFill rotWithShape="1">
                  <a:blip r:embed="rId5"/>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7" name="テキスト ボックス 16"/>
              <p:cNvSpPr txBox="1"/>
              <p:nvPr/>
            </p:nvSpPr>
            <p:spPr>
              <a:xfrm>
                <a:off x="3131840" y="2636912"/>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636912"/>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501008"/>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501008"/>
                <a:ext cx="5419721" cy="778868"/>
              </a:xfrm>
              <a:prstGeom prst="rect">
                <a:avLst/>
              </a:prstGeom>
              <a:blipFill>
                <a:blip r:embed="rId7"/>
                <a:stretch>
                  <a:fillRect/>
                </a:stretch>
              </a:blipFill>
            </p:spPr>
            <p:txBody>
              <a:bodyPr/>
              <a:lstStyle/>
              <a:p>
                <a:r>
                  <a:rPr lang="ja-JP" altLang="en-US">
                    <a:noFill/>
                  </a:rPr>
                  <a:t> </a:t>
                </a:r>
              </a:p>
            </p:txBody>
          </p:sp>
        </mc:Fallback>
      </mc:AlternateContent>
      <p:grpSp>
        <p:nvGrpSpPr>
          <p:cNvPr id="6" name="グループ化 5"/>
          <p:cNvGrpSpPr/>
          <p:nvPr/>
        </p:nvGrpSpPr>
        <p:grpSpPr>
          <a:xfrm>
            <a:off x="3347864" y="4365104"/>
            <a:ext cx="2695836" cy="856132"/>
            <a:chOff x="2915816" y="4005064"/>
            <a:chExt cx="2695836" cy="856132"/>
          </a:xfrm>
        </p:grpSpPr>
        <p:sp>
          <p:nvSpPr>
            <p:cNvPr id="8210" name="Text Box 20"/>
            <p:cNvSpPr txBox="1">
              <a:spLocks noChangeArrowheads="1"/>
            </p:cNvSpPr>
            <p:nvPr/>
          </p:nvSpPr>
          <p:spPr bwMode="auto">
            <a:xfrm>
              <a:off x="5148064" y="4206031"/>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CC00"/>
                  </a:solidFill>
                  <a:latin typeface="Arial" charset="0"/>
                </a:rPr>
                <a:t>Q</a:t>
              </a:r>
            </a:p>
          </p:txBody>
        </p:sp>
        <mc:AlternateContent xmlns:mc="http://schemas.openxmlformats.org/markup-compatibility/2006" xmlns:a14="http://schemas.microsoft.com/office/drawing/2010/main">
          <mc:Choice Requires="a14">
            <p:sp>
              <p:nvSpPr>
                <p:cNvPr id="19" name="テキスト ボックス 18"/>
                <p:cNvSpPr txBox="1"/>
                <p:nvPr/>
              </p:nvSpPr>
              <p:spPr>
                <a:xfrm>
                  <a:off x="2915816" y="4005064"/>
                  <a:ext cx="2409186"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2915816" y="4005064"/>
                  <a:ext cx="2409186" cy="856132"/>
                </a:xfrm>
                <a:prstGeom prst="rect">
                  <a:avLst/>
                </a:prstGeom>
                <a:blipFill rotWithShape="1">
                  <a:blip r:embed="rId8"/>
                  <a:stretch>
                    <a:fillRect/>
                  </a:stretch>
                </a:blipFill>
              </p:spPr>
              <p:txBody>
                <a:bodyPr/>
                <a:lstStyle/>
                <a:p>
                  <a:r>
                    <a:rPr lang="ja-JP" altLang="en-US">
                      <a:noFill/>
                    </a:rPr>
                    <a:t> </a:t>
                  </a:r>
                </a:p>
              </p:txBody>
            </p:sp>
          </mc:Fallback>
        </mc:AlternateContent>
      </p:grpSp>
      <p:grpSp>
        <p:nvGrpSpPr>
          <p:cNvPr id="7" name="グループ化 6"/>
          <p:cNvGrpSpPr/>
          <p:nvPr/>
        </p:nvGrpSpPr>
        <p:grpSpPr>
          <a:xfrm>
            <a:off x="3419309" y="5165156"/>
            <a:ext cx="1144157" cy="793551"/>
            <a:chOff x="2987261" y="4805116"/>
            <a:chExt cx="1144157" cy="793551"/>
          </a:xfrm>
        </p:grpSpPr>
        <p:sp>
          <p:nvSpPr>
            <p:cNvPr id="8211" name="Text Box 21"/>
            <p:cNvSpPr txBox="1">
              <a:spLocks noChangeArrowheads="1"/>
            </p:cNvSpPr>
            <p:nvPr/>
          </p:nvSpPr>
          <p:spPr bwMode="auto">
            <a:xfrm>
              <a:off x="3707904" y="4998119"/>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b="1" i="1" dirty="0">
                  <a:solidFill>
                    <a:srgbClr val="00CC00"/>
                  </a:solidFill>
                  <a:latin typeface="Arial" charset="0"/>
                </a:rPr>
                <a:t>S</a:t>
              </a:r>
            </a:p>
          </p:txBody>
        </p:sp>
        <mc:AlternateContent xmlns:mc="http://schemas.openxmlformats.org/markup-compatibility/2006" xmlns:a14="http://schemas.microsoft.com/office/drawing/2010/main">
          <mc:Choice Requires="a14">
            <p:sp>
              <p:nvSpPr>
                <p:cNvPr id="20" name="テキスト ボックス 19"/>
                <p:cNvSpPr txBox="1"/>
                <p:nvPr/>
              </p:nvSpPr>
              <p:spPr>
                <a:xfrm>
                  <a:off x="2987261" y="4805116"/>
                  <a:ext cx="936667"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i="1" smtClean="0">
                            <a:latin typeface="Cambria Math"/>
                          </a:rPr>
                          <m:t>=</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2987261" y="4805116"/>
                  <a:ext cx="936667" cy="793551"/>
                </a:xfrm>
                <a:prstGeom prst="rect">
                  <a:avLst/>
                </a:prstGeom>
                <a:blipFill rotWithShape="1">
                  <a:blip r:embed="rId9"/>
                  <a:stretch>
                    <a:fillRect/>
                  </a:stretch>
                </a:blipFill>
              </p:spPr>
              <p:txBody>
                <a:bodyPr/>
                <a:lstStyle/>
                <a:p>
                  <a:r>
                    <a:rPr lang="ja-JP" altLang="en-US">
                      <a:noFill/>
                    </a:rPr>
                    <a:t> </a:t>
                  </a:r>
                </a:p>
              </p:txBody>
            </p:sp>
          </mc:Fallback>
        </mc:AlternateContent>
      </p:grpSp>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
        <p:nvSpPr>
          <p:cNvPr id="27" name="テキスト ボックス 26">
            <a:extLst>
              <a:ext uri="{FF2B5EF4-FFF2-40B4-BE49-F238E27FC236}">
                <a16:creationId xmlns:a16="http://schemas.microsoft.com/office/drawing/2014/main" id="{9C4AF9A8-4507-40F8-95B6-3131BC5FB81B}"/>
              </a:ext>
            </a:extLst>
          </p:cNvPr>
          <p:cNvSpPr txBox="1"/>
          <p:nvPr/>
        </p:nvSpPr>
        <p:spPr>
          <a:xfrm>
            <a:off x="8130479" y="2688781"/>
            <a:ext cx="906017" cy="523220"/>
          </a:xfrm>
          <a:prstGeom prst="rect">
            <a:avLst/>
          </a:prstGeom>
          <a:noFill/>
        </p:spPr>
        <p:txBody>
          <a:bodyPr wrap="none" rtlCol="0">
            <a:spAutoFit/>
          </a:bodyPr>
          <a:lstStyle/>
          <a:p>
            <a:r>
              <a:rPr kumimoji="1" lang="ja-JP" altLang="en-US" sz="2800" dirty="0">
                <a:solidFill>
                  <a:srgbClr val="00CC00"/>
                </a:solidFill>
              </a:rPr>
              <a:t>外力</a:t>
            </a:r>
          </a:p>
        </p:txBody>
      </p:sp>
      <p:sp>
        <p:nvSpPr>
          <p:cNvPr id="28" name="テキスト ボックス 27">
            <a:extLst>
              <a:ext uri="{FF2B5EF4-FFF2-40B4-BE49-F238E27FC236}">
                <a16:creationId xmlns:a16="http://schemas.microsoft.com/office/drawing/2014/main" id="{69AF85FB-E783-4A58-913A-A1757D60BC0C}"/>
              </a:ext>
            </a:extLst>
          </p:cNvPr>
          <p:cNvSpPr txBox="1"/>
          <p:nvPr/>
        </p:nvSpPr>
        <p:spPr>
          <a:xfrm>
            <a:off x="6004578" y="4686816"/>
            <a:ext cx="906017" cy="523220"/>
          </a:xfrm>
          <a:prstGeom prst="rect">
            <a:avLst/>
          </a:prstGeom>
          <a:noFill/>
        </p:spPr>
        <p:txBody>
          <a:bodyPr wrap="none" rtlCol="0">
            <a:spAutoFit/>
          </a:bodyPr>
          <a:lstStyle/>
          <a:p>
            <a:r>
              <a:rPr kumimoji="1" lang="ja-JP" altLang="en-US" sz="2800" dirty="0">
                <a:solidFill>
                  <a:srgbClr val="00CC00"/>
                </a:solidFill>
              </a:rPr>
              <a:t>熱源</a:t>
            </a:r>
          </a:p>
        </p:txBody>
      </p:sp>
      <p:sp>
        <p:nvSpPr>
          <p:cNvPr id="29" name="テキスト ボックス 28">
            <a:extLst>
              <a:ext uri="{FF2B5EF4-FFF2-40B4-BE49-F238E27FC236}">
                <a16:creationId xmlns:a16="http://schemas.microsoft.com/office/drawing/2014/main" id="{F1576325-E194-4543-AAC4-44A3FEA36BA2}"/>
              </a:ext>
            </a:extLst>
          </p:cNvPr>
          <p:cNvSpPr txBox="1"/>
          <p:nvPr/>
        </p:nvSpPr>
        <p:spPr>
          <a:xfrm>
            <a:off x="4506614" y="5496231"/>
            <a:ext cx="2291012" cy="523220"/>
          </a:xfrm>
          <a:prstGeom prst="rect">
            <a:avLst/>
          </a:prstGeom>
          <a:noFill/>
        </p:spPr>
        <p:txBody>
          <a:bodyPr wrap="none" rtlCol="0">
            <a:spAutoFit/>
          </a:bodyPr>
          <a:lstStyle/>
          <a:p>
            <a:r>
              <a:rPr lang="ja-JP" altLang="en-US" sz="2800" dirty="0">
                <a:solidFill>
                  <a:srgbClr val="00CC00"/>
                </a:solidFill>
              </a:rPr>
              <a:t>水蒸気ソース</a:t>
            </a:r>
            <a:endParaRPr kumimoji="1" lang="ja-JP" altLang="en-US" sz="2800" dirty="0">
              <a:solidFill>
                <a:srgbClr val="00CC00"/>
              </a:solidFill>
            </a:endParaRPr>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spTree>
    <p:extLst>
      <p:ext uri="{BB962C8B-B14F-4D97-AF65-F5344CB8AC3E}">
        <p14:creationId xmlns:p14="http://schemas.microsoft.com/office/powerpoint/2010/main" val="174655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空間分布の表現（１）：格子点法</a:t>
            </a:r>
          </a:p>
        </p:txBody>
      </p:sp>
      <p:sp>
        <p:nvSpPr>
          <p:cNvPr id="11267" name="Rectangle 3"/>
          <p:cNvSpPr>
            <a:spLocks noGrp="1" noChangeArrowheads="1"/>
          </p:cNvSpPr>
          <p:nvPr>
            <p:ph idx="1"/>
          </p:nvPr>
        </p:nvSpPr>
        <p:spPr>
          <a:xfrm>
            <a:off x="285750" y="714938"/>
            <a:ext cx="8642350" cy="2160661"/>
          </a:xfrm>
        </p:spPr>
        <p:txBody>
          <a:bodyPr/>
          <a:lstStyle/>
          <a:p>
            <a:pPr eaLnBrk="1" hangingPunct="1"/>
            <a:r>
              <a:rPr lang="ja-JP" altLang="en-US" b="1" dirty="0">
                <a:solidFill>
                  <a:srgbClr val="000099"/>
                </a:solidFill>
              </a:rPr>
              <a:t>離散的な点（格子点）上の値のみを考える</a:t>
            </a:r>
            <a:endParaRPr lang="en-US" altLang="ja-JP" b="1" dirty="0">
              <a:solidFill>
                <a:srgbClr val="000099"/>
              </a:solidFill>
            </a:endParaRPr>
          </a:p>
          <a:p>
            <a:pPr lvl="1"/>
            <a:r>
              <a:rPr lang="ja-JP" altLang="en-US" dirty="0"/>
              <a:t>微分は格子点上の値の差であらわす</a:t>
            </a:r>
            <a:endParaRPr lang="en-US" altLang="ja-JP" dirty="0"/>
          </a:p>
          <a:p>
            <a:pPr lvl="1"/>
            <a:r>
              <a:rPr lang="ja-JP" altLang="en-US" dirty="0"/>
              <a:t>多くの</a:t>
            </a:r>
            <a:r>
              <a:rPr lang="en-US" altLang="ja-JP" dirty="0"/>
              <a:t>GCM</a:t>
            </a:r>
            <a:r>
              <a:rPr lang="ja-JP" altLang="en-US" dirty="0"/>
              <a:t>では鉛直方向には格子点法を採用</a:t>
            </a:r>
            <a:endParaRPr lang="en-US" altLang="ja-JP" dirty="0"/>
          </a:p>
          <a:p>
            <a:pPr lvl="1"/>
            <a:r>
              <a:rPr lang="ja-JP" altLang="en-US" dirty="0"/>
              <a:t>格子点間隔より小さいスケールの現象は表現できない</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6296351"/>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38090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86750" y="6364563"/>
            <a:ext cx="3647370" cy="416226"/>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9419" y="5889905"/>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83885" y="3653689"/>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5611426"/>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548219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4592347"/>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600967" y="4451198"/>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00967" y="4451198"/>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382814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4604712"/>
            <a:ext cx="0" cy="881960"/>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3455719"/>
            <a:ext cx="0" cy="2857181"/>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3235705"/>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4924873"/>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4924873"/>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5759442"/>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5759442"/>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4046759"/>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4046759"/>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3262993"/>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3262993"/>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4801501"/>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4801501"/>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26543" y="5781963"/>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spTree>
    <p:extLst>
      <p:ext uri="{BB962C8B-B14F-4D97-AF65-F5344CB8AC3E}">
        <p14:creationId xmlns:p14="http://schemas.microsoft.com/office/powerpoint/2010/main" val="1660627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4"/>
            <a:ext cx="8828206" cy="1656184"/>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5388" t="21764" r="29566" b="18937"/>
          <a:stretch/>
        </p:blipFill>
        <p:spPr>
          <a:xfrm>
            <a:off x="4018636" y="3684876"/>
            <a:ext cx="1685368" cy="1567799"/>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25388" t="20741" r="29863" b="19775"/>
          <a:stretch/>
        </p:blipFill>
        <p:spPr>
          <a:xfrm>
            <a:off x="7228974" y="3651612"/>
            <a:ext cx="1674288" cy="1572723"/>
          </a:xfrm>
          <a:prstGeom prst="rect">
            <a:avLst/>
          </a:prstGeom>
        </p:spPr>
      </p:pic>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26656" t="20741" r="29863" b="19146"/>
          <a:stretch/>
        </p:blipFill>
        <p:spPr>
          <a:xfrm>
            <a:off x="582355" y="3659514"/>
            <a:ext cx="1626816" cy="1589343"/>
          </a:xfrm>
          <a:prstGeom prst="rect">
            <a:avLst/>
          </a:prstGeom>
        </p:spPr>
      </p:pic>
      <mc:AlternateContent xmlns:mc="http://schemas.openxmlformats.org/markup-compatibility/2006" xmlns:a14="http://schemas.microsoft.com/office/drawing/2010/main">
        <mc:Choice Requires="a14">
          <p:sp>
            <p:nvSpPr>
              <p:cNvPr id="2" name="テキスト ボックス 1"/>
              <p:cNvSpPr txBox="1"/>
              <p:nvPr/>
            </p:nvSpPr>
            <p:spPr>
              <a:xfrm>
                <a:off x="596910" y="2874571"/>
                <a:ext cx="83170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d>
                        <m:dPr>
                          <m:ctrlPr>
                            <a:rPr kumimoji="1" lang="pt-BR" altLang="ja-JP" i="1" smtClean="0">
                              <a:latin typeface="Cambria Math" panose="02040503050406030204" pitchFamily="18" charset="0"/>
                            </a:rPr>
                          </m:ctrlPr>
                        </m:dPr>
                        <m:e>
                          <m:r>
                            <a:rPr kumimoji="1" lang="pt-BR" altLang="ja-JP" i="1" smtClean="0">
                              <a:latin typeface="Cambria Math" panose="02040503050406030204" pitchFamily="18" charset="0"/>
                            </a:rPr>
                            <m:t>𝑥</m:t>
                          </m:r>
                        </m:e>
                      </m:d>
                      <m:r>
                        <a:rPr kumimoji="1" lang="pt-BR" altLang="ja-JP" i="1" smtClean="0">
                          <a:latin typeface="Cambria Math" panose="02040503050406030204" pitchFamily="18" charset="0"/>
                        </a:rPr>
                        <m:t>=</m:t>
                      </m:r>
                      <m:sSub>
                        <m:sSubPr>
                          <m:ctrlPr>
                            <a:rPr kumimoji="1" lang="pt-BR" altLang="ja-JP" b="0" i="1" smtClean="0">
                              <a:latin typeface="Cambria Math" panose="02040503050406030204" pitchFamily="18" charset="0"/>
                            </a:rPr>
                          </m:ctrlPr>
                        </m:sSubPr>
                        <m:e>
                          <m:sSub>
                            <m:sSubPr>
                              <m:ctrlPr>
                                <a:rPr kumimoji="1" lang="pt-BR" altLang="ja-JP" b="0" i="1" smtClean="0">
                                  <a:latin typeface="Cambria Math" panose="02040503050406030204" pitchFamily="18" charset="0"/>
                                </a:rPr>
                              </m:ctrlPr>
                            </m:sSubPr>
                            <m:e>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𝑎</m:t>
                          </m:r>
                        </m:e>
                        <m:sub>
                          <m:r>
                            <a:rPr kumimoji="1" lang="en-US" altLang="ja-JP" b="0" i="1" smtClean="0">
                              <a:latin typeface="Cambria Math" panose="02040503050406030204" pitchFamily="18" charset="0"/>
                            </a:rPr>
                            <m:t>1</m:t>
                          </m:r>
                        </m:sub>
                      </m:sSub>
                      <m:func>
                        <m:funcPr>
                          <m:ctrlPr>
                            <a:rPr kumimoji="1" lang="pt-BR" altLang="ja-JP" b="0" i="1" smtClean="0">
                              <a:latin typeface="Cambria Math" panose="02040503050406030204" pitchFamily="18" charset="0"/>
                            </a:rPr>
                          </m:ctrlPr>
                        </m:funcPr>
                        <m:fName>
                          <m:r>
                            <m:rPr>
                              <m:sty m:val="p"/>
                            </m:rPr>
                            <a:rPr kumimoji="1" lang="pt-BR" altLang="ja-JP" b="0" i="0" smtClean="0">
                              <a:latin typeface="Cambria Math" panose="02040503050406030204" pitchFamily="18" charset="0"/>
                            </a:rPr>
                            <m:t>sin</m:t>
                          </m:r>
                        </m:fName>
                        <m:e>
                          <m:r>
                            <a:rPr kumimoji="1" lang="en-US" altLang="ja-JP" b="0" i="1" smtClean="0">
                              <a:latin typeface="Cambria Math" panose="02040503050406030204" pitchFamily="18" charset="0"/>
                            </a:rPr>
                            <m:t>𝑥</m:t>
                          </m:r>
                        </m:e>
                      </m:func>
                      <m:r>
                        <a:rPr kumimoji="1" lang="en-US" altLang="ja-JP" b="0" i="1" smtClean="0">
                          <a:latin typeface="Cambria Math" panose="02040503050406030204" pitchFamily="18" charset="0"/>
                        </a:rPr>
                        <m:t>+</m:t>
                      </m:r>
                      <m:sSub>
                        <m:sSubPr>
                          <m:ctrlPr>
                            <a:rPr lang="pt-BR" altLang="ja-JP" b="0" i="1">
                              <a:latin typeface="Cambria Math" panose="02040503050406030204" pitchFamily="18" charset="0"/>
                            </a:rPr>
                          </m:ctrlPr>
                        </m:sSubPr>
                        <m:e>
                          <m:r>
                            <a:rPr lang="en-US" altLang="ja-JP" b="0" i="1">
                              <a:latin typeface="Cambria Math" panose="02040503050406030204" pitchFamily="18" charset="0"/>
                            </a:rPr>
                            <m:t>𝑎</m:t>
                          </m:r>
                        </m:e>
                        <m:sub>
                          <m:r>
                            <a:rPr lang="en-US" altLang="ja-JP" b="0" i="1" smtClean="0">
                              <a:latin typeface="Cambria Math" panose="02040503050406030204" pitchFamily="18" charset="0"/>
                            </a:rPr>
                            <m:t>2</m:t>
                          </m:r>
                        </m:sub>
                      </m:sSub>
                      <m:func>
                        <m:funcPr>
                          <m:ctrlPr>
                            <a:rPr lang="pt-BR" altLang="ja-JP" b="0" i="1">
                              <a:latin typeface="Cambria Math" panose="02040503050406030204" pitchFamily="18" charset="0"/>
                            </a:rPr>
                          </m:ctrlPr>
                        </m:funcPr>
                        <m:fName>
                          <m:r>
                            <m:rPr>
                              <m:sty m:val="p"/>
                            </m:rPr>
                            <a:rPr lang="pt-BR" altLang="ja-JP" b="0">
                              <a:latin typeface="Cambria Math" panose="02040503050406030204" pitchFamily="18" charset="0"/>
                            </a:rPr>
                            <m:t>sin</m:t>
                          </m:r>
                        </m:fName>
                        <m:e>
                          <m:r>
                            <a:rPr lang="en-US" altLang="ja-JP" b="0" i="1" smtClean="0">
                              <a:latin typeface="Cambria Math" panose="02040503050406030204" pitchFamily="18" charset="0"/>
                            </a:rPr>
                            <m:t>2</m:t>
                          </m:r>
                          <m:r>
                            <a:rPr lang="en-US" altLang="ja-JP" b="0" i="1">
                              <a:latin typeface="Cambria Math" panose="02040503050406030204" pitchFamily="18" charset="0"/>
                            </a:rPr>
                            <m:t>𝑥</m:t>
                          </m:r>
                        </m:e>
                      </m:func>
                      <m:r>
                        <a:rPr lang="en-US" altLang="ja-JP" b="0" i="1">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𝑥</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2</m:t>
                              </m:r>
                            </m:sub>
                          </m:sSub>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2</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ja-JP" altLang="en-US" b="0" i="1">
                                  <a:latin typeface="Cambria Math" panose="02040503050406030204" pitchFamily="18" charset="0"/>
                                </a:rPr>
                                <m:t>・</m:t>
                              </m:r>
                              <m:r>
                                <a:rPr lang="ja-JP" altLang="en-US" b="0" i="1" smtClean="0">
                                  <a:latin typeface="Cambria Math" panose="02040503050406030204" pitchFamily="18" charset="0"/>
                                </a:rPr>
                                <m:t>・</m:t>
                              </m:r>
                              <m:r>
                                <a:rPr lang="ja-JP" altLang="en-US" b="0" i="1">
                                  <a:latin typeface="Cambria Math" panose="02040503050406030204" pitchFamily="18" charset="0"/>
                                </a:rPr>
                                <m:t>・</m:t>
                              </m:r>
                            </m:e>
                          </m:func>
                        </m:e>
                      </m:func>
                    </m:oMath>
                  </m:oMathPara>
                </a14:m>
                <a:endParaRPr kumimoji="1" lang="ja-JP" altLang="en-US" b="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96910" y="2874571"/>
                <a:ext cx="8317085" cy="369332"/>
              </a:xfrm>
              <a:prstGeom prst="rect">
                <a:avLst/>
              </a:prstGeom>
              <a:blipFill>
                <a:blip r:embed="rId6"/>
                <a:stretch>
                  <a:fillRect b="-1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10597" y="3343236"/>
                <a:ext cx="6973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𝑢</m:t>
                      </m:r>
                      <m:d>
                        <m:dPr>
                          <m:ctrlPr>
                            <a:rPr kumimoji="1" lang="pt-BR" altLang="ja-JP" i="1" smtClean="0">
                              <a:latin typeface="Cambria Math" panose="02040503050406030204" pitchFamily="18" charset="0"/>
                            </a:rPr>
                          </m:ctrlPr>
                        </m:dPr>
                        <m:e>
                          <m:r>
                            <a:rPr kumimoji="1" lang="pt-BR" altLang="ja-JP" i="1" smtClean="0">
                              <a:latin typeface="Cambria Math" panose="02040503050406030204" pitchFamily="18" charset="0"/>
                            </a:rPr>
                            <m:t>𝑥</m:t>
                          </m:r>
                        </m:e>
                      </m:d>
                    </m:oMath>
                  </m:oMathPara>
                </a14:m>
                <a:endParaRPr kumimoji="1" lang="ja-JP" altLang="en-US" b="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10597" y="3343236"/>
                <a:ext cx="697370" cy="369332"/>
              </a:xfrm>
              <a:prstGeom prst="rect">
                <a:avLst/>
              </a:prstGeom>
              <a:blipFill>
                <a:blip r:embed="rId7"/>
                <a:stretch>
                  <a:fillRect l="-5263"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207946" y="3317824"/>
                <a:ext cx="6985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𝑥</m:t>
                          </m:r>
                        </m:e>
                      </m:func>
                    </m:oMath>
                  </m:oMathPara>
                </a14:m>
                <a:endParaRPr kumimoji="1" lang="ja-JP" altLang="en-US" b="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207946" y="3317824"/>
                <a:ext cx="698588" cy="369332"/>
              </a:xfrm>
              <a:prstGeom prst="rect">
                <a:avLst/>
              </a:prstGeom>
              <a:blipFill>
                <a:blip r:embed="rId8"/>
                <a:stretch>
                  <a:fillRect l="-8696" r="-3478"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2388671" y="4026665"/>
                <a:ext cx="182261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=0.4</m:t>
                      </m:r>
                      <m:r>
                        <a:rPr kumimoji="1" lang="en-US" altLang="ja-JP" sz="4000" b="0" i="1" smtClean="0">
                          <a:latin typeface="Cambria Math" panose="02040503050406030204" pitchFamily="18" charset="0"/>
                          <a:ea typeface="Cambria Math" panose="02040503050406030204" pitchFamily="18" charset="0"/>
                        </a:rPr>
                        <m:t>×</m:t>
                      </m:r>
                    </m:oMath>
                  </m:oMathPara>
                </a14:m>
                <a:endParaRPr kumimoji="1" lang="ja-JP" altLang="en-US" sz="4000" b="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388671" y="4026665"/>
                <a:ext cx="1822614" cy="615553"/>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7369809" y="3316226"/>
                <a:ext cx="9117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ja-JP" b="0" i="1" smtClean="0">
                              <a:latin typeface="Cambria Math" panose="02040503050406030204" pitchFamily="18" charset="0"/>
                            </a:rPr>
                          </m:ctrlPr>
                        </m:funcPr>
                        <m:fName>
                          <m:r>
                            <m:rPr>
                              <m:sty m:val="p"/>
                            </m:rPr>
                            <a:rPr lang="en-US" altLang="ja-JP" b="0" i="0" smtClean="0">
                              <a:latin typeface="Cambria Math" panose="02040503050406030204" pitchFamily="18" charset="0"/>
                            </a:rPr>
                            <m:t>cos</m:t>
                          </m:r>
                        </m:fName>
                        <m:e>
                          <m:r>
                            <a:rPr lang="en-US" altLang="ja-JP" b="0" i="1" smtClean="0">
                              <a:latin typeface="Cambria Math" panose="02040503050406030204" pitchFamily="18" charset="0"/>
                            </a:rPr>
                            <m:t>2</m:t>
                          </m:r>
                          <m:r>
                            <a:rPr lang="en-US" altLang="ja-JP" b="0" i="1" smtClean="0">
                              <a:latin typeface="Cambria Math" panose="02040503050406030204" pitchFamily="18" charset="0"/>
                            </a:rPr>
                            <m:t>𝑥</m:t>
                          </m:r>
                        </m:e>
                      </m:func>
                    </m:oMath>
                  </m:oMathPara>
                </a14:m>
                <a:endParaRPr kumimoji="1" lang="ja-JP" altLang="en-US" b="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369809" y="3316226"/>
                <a:ext cx="911788" cy="369332"/>
              </a:xfrm>
              <a:prstGeom prst="rect">
                <a:avLst/>
              </a:prstGeom>
              <a:blipFill>
                <a:blip r:embed="rId10"/>
                <a:stretch>
                  <a:fillRect l="-3333" r="-5333"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5735201" y="4053805"/>
                <a:ext cx="168014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4000" b="0" i="1" smtClean="0">
                          <a:latin typeface="Cambria Math" panose="02040503050406030204" pitchFamily="18" charset="0"/>
                        </a:rPr>
                        <m:t>+</m:t>
                      </m:r>
                      <m:r>
                        <a:rPr kumimoji="1" lang="en-US" altLang="ja-JP" sz="4000" b="0" i="1" smtClean="0">
                          <a:latin typeface="Cambria Math" panose="02040503050406030204" pitchFamily="18" charset="0"/>
                        </a:rPr>
                        <m:t>0.1</m:t>
                      </m:r>
                      <m:r>
                        <a:rPr kumimoji="1" lang="en-US" altLang="ja-JP" sz="4000" b="0" i="1" smtClean="0">
                          <a:latin typeface="Cambria Math" panose="02040503050406030204" pitchFamily="18" charset="0"/>
                          <a:ea typeface="Cambria Math" panose="02040503050406030204" pitchFamily="18" charset="0"/>
                        </a:rPr>
                        <m:t>×</m:t>
                      </m:r>
                    </m:oMath>
                  </m:oMathPara>
                </a14:m>
                <a:endParaRPr kumimoji="1" lang="ja-JP" altLang="en-US" sz="4000" b="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735201" y="4053805"/>
                <a:ext cx="1680140" cy="615553"/>
              </a:xfrm>
              <a:prstGeom prst="rect">
                <a:avLst/>
              </a:prstGeom>
              <a:blipFill>
                <a:blip r:embed="rId11"/>
                <a:stretch>
                  <a:fillRect/>
                </a:stretch>
              </a:blipFill>
            </p:spPr>
            <p:txBody>
              <a:bodyPr/>
              <a:lstStyle/>
              <a:p>
                <a:r>
                  <a:rPr lang="ja-JP" altLang="en-US">
                    <a:noFill/>
                  </a:rPr>
                  <a:t> </a:t>
                </a:r>
              </a:p>
            </p:txBody>
          </p:sp>
        </mc:Fallback>
      </mc:AlternateContent>
      <p:pic>
        <p:nvPicPr>
          <p:cNvPr id="25" name="図 24"/>
          <p:cNvPicPr>
            <a:picLocks noChangeAspect="1"/>
          </p:cNvPicPr>
          <p:nvPr/>
        </p:nvPicPr>
        <p:blipFill rotWithShape="1">
          <a:blip r:embed="rId12">
            <a:extLst>
              <a:ext uri="{28A0092B-C50C-407E-A947-70E740481C1C}">
                <a14:useLocalDpi xmlns:a14="http://schemas.microsoft.com/office/drawing/2010/main" val="0"/>
              </a:ext>
            </a:extLst>
          </a:blip>
          <a:srcRect l="25207" t="21252" r="29863" b="18936"/>
          <a:stretch/>
        </p:blipFill>
        <p:spPr>
          <a:xfrm>
            <a:off x="517109" y="5287071"/>
            <a:ext cx="1681046" cy="1581341"/>
          </a:xfrm>
          <a:prstGeom prst="rect">
            <a:avLst/>
          </a:prstGeom>
        </p:spPr>
      </p:pic>
      <mc:AlternateContent xmlns:mc="http://schemas.openxmlformats.org/markup-compatibility/2006" xmlns:a14="http://schemas.microsoft.com/office/drawing/2010/main">
        <mc:Choice Requires="a14">
          <p:sp>
            <p:nvSpPr>
              <p:cNvPr id="27" name="テキスト ボックス 26"/>
              <p:cNvSpPr txBox="1"/>
              <p:nvPr/>
            </p:nvSpPr>
            <p:spPr>
              <a:xfrm>
                <a:off x="176563" y="6125979"/>
                <a:ext cx="13654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panose="02040503050406030204" pitchFamily="18" charset="0"/>
                        </a:rPr>
                        <m:t>0.1</m:t>
                      </m:r>
                      <m:func>
                        <m:funcPr>
                          <m:ctrlPr>
                            <a:rPr kumimoji="1" lang="en-US" altLang="ja-JP" b="0" i="1" smtClean="0">
                              <a:solidFill>
                                <a:srgbClr val="FF0000"/>
                              </a:solidFill>
                              <a:latin typeface="Cambria Math" panose="02040503050406030204" pitchFamily="18" charset="0"/>
                            </a:rPr>
                          </m:ctrlPr>
                        </m:funcPr>
                        <m:fName>
                          <m:r>
                            <m:rPr>
                              <m:sty m:val="p"/>
                            </m:rPr>
                            <a:rPr kumimoji="1" lang="en-US" altLang="ja-JP" b="0" i="0" smtClean="0">
                              <a:solidFill>
                                <a:srgbClr val="FF0000"/>
                              </a:solidFill>
                              <a:latin typeface="Cambria Math" panose="02040503050406030204" pitchFamily="18" charset="0"/>
                            </a:rPr>
                            <m:t>cos</m:t>
                          </m:r>
                        </m:fName>
                        <m:e>
                          <m:r>
                            <a:rPr kumimoji="1" lang="en-US" altLang="ja-JP" b="0" i="1" smtClean="0">
                              <a:solidFill>
                                <a:srgbClr val="FF0000"/>
                              </a:solidFill>
                              <a:latin typeface="Cambria Math" panose="02040503050406030204" pitchFamily="18" charset="0"/>
                            </a:rPr>
                            <m:t>2</m:t>
                          </m:r>
                          <m:r>
                            <a:rPr kumimoji="1" lang="en-US" altLang="ja-JP" b="0" i="1" smtClean="0">
                              <a:solidFill>
                                <a:srgbClr val="FF0000"/>
                              </a:solidFill>
                              <a:latin typeface="Cambria Math" panose="02040503050406030204" pitchFamily="18" charset="0"/>
                            </a:rPr>
                            <m:t>𝑥</m:t>
                          </m:r>
                        </m:e>
                      </m:func>
                    </m:oMath>
                  </m:oMathPara>
                </a14:m>
                <a:endParaRPr kumimoji="1" lang="ja-JP" altLang="en-US" b="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176563" y="6125979"/>
                <a:ext cx="1365438" cy="369332"/>
              </a:xfrm>
              <a:prstGeom prst="rect">
                <a:avLst/>
              </a:prstGeom>
              <a:blipFill>
                <a:blip r:embed="rId13"/>
                <a:stretch>
                  <a:fillRect l="-4464" r="-3571"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456650" y="5299322"/>
                <a:ext cx="11522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0099"/>
                          </a:solidFill>
                          <a:latin typeface="Cambria Math" panose="02040503050406030204" pitchFamily="18" charset="0"/>
                        </a:rPr>
                        <m:t>0.4</m:t>
                      </m:r>
                      <m:func>
                        <m:funcPr>
                          <m:ctrlPr>
                            <a:rPr kumimoji="1" lang="en-US" altLang="ja-JP" b="0" i="1" smtClean="0">
                              <a:solidFill>
                                <a:srgbClr val="000099"/>
                              </a:solidFill>
                              <a:latin typeface="Cambria Math" panose="02040503050406030204" pitchFamily="18" charset="0"/>
                            </a:rPr>
                          </m:ctrlPr>
                        </m:funcPr>
                        <m:fName>
                          <m:r>
                            <m:rPr>
                              <m:sty m:val="p"/>
                            </m:rPr>
                            <a:rPr kumimoji="1" lang="en-US" altLang="ja-JP" b="0" i="0" smtClean="0">
                              <a:solidFill>
                                <a:srgbClr val="000099"/>
                              </a:solidFill>
                              <a:latin typeface="Cambria Math" panose="02040503050406030204" pitchFamily="18" charset="0"/>
                            </a:rPr>
                            <m:t>sin</m:t>
                          </m:r>
                        </m:fName>
                        <m:e>
                          <m:r>
                            <a:rPr kumimoji="1" lang="en-US" altLang="ja-JP" b="0" i="1" smtClean="0">
                              <a:solidFill>
                                <a:srgbClr val="000099"/>
                              </a:solidFill>
                              <a:latin typeface="Cambria Math" panose="02040503050406030204" pitchFamily="18" charset="0"/>
                            </a:rPr>
                            <m:t>𝑥</m:t>
                          </m:r>
                        </m:e>
                      </m:func>
                    </m:oMath>
                  </m:oMathPara>
                </a14:m>
                <a:endParaRPr kumimoji="1" lang="ja-JP" altLang="en-US" b="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6650" y="5299322"/>
                <a:ext cx="1152239" cy="369332"/>
              </a:xfrm>
              <a:prstGeom prst="rect">
                <a:avLst/>
              </a:prstGeom>
              <a:blipFill>
                <a:blip r:embed="rId14"/>
                <a:stretch>
                  <a:fillRect l="-5291" r="-1587" b="-98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2198155" y="4879525"/>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198155" y="4879525"/>
                <a:ext cx="257763" cy="369332"/>
              </a:xfrm>
              <a:prstGeom prst="rect">
                <a:avLst/>
              </a:prstGeom>
              <a:blipFill>
                <a:blip r:embed="rId15"/>
                <a:stretch>
                  <a:fillRect l="-14286" r="-9524"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flipH="1">
                <a:off x="8927326" y="4872921"/>
                <a:ext cx="152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flipH="1">
                <a:off x="8927326" y="4872921"/>
                <a:ext cx="152400" cy="369332"/>
              </a:xfrm>
              <a:prstGeom prst="rect">
                <a:avLst/>
              </a:prstGeom>
              <a:blipFill>
                <a:blip r:embed="rId16"/>
                <a:stretch>
                  <a:fillRect l="-48000" r="-60000"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693142" y="4847259"/>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693142" y="4847259"/>
                <a:ext cx="257763" cy="369332"/>
              </a:xfrm>
              <a:prstGeom prst="rect">
                <a:avLst/>
              </a:prstGeom>
              <a:blipFill>
                <a:blip r:embed="rId17"/>
                <a:stretch>
                  <a:fillRect l="-14286" r="-9524" b="-1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2186119" y="6467703"/>
                <a:ext cx="25776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b="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186119" y="6467703"/>
                <a:ext cx="257763" cy="369332"/>
              </a:xfrm>
              <a:prstGeom prst="rect">
                <a:avLst/>
              </a:prstGeom>
              <a:blipFill>
                <a:blip r:embed="rId18"/>
                <a:stretch>
                  <a:fillRect l="-14286" r="-9524"/>
                </a:stretch>
              </a:blipFill>
            </p:spPr>
            <p:txBody>
              <a:bodyPr/>
              <a:lstStyle/>
              <a:p>
                <a:r>
                  <a:rPr lang="ja-JP" altLang="en-US">
                    <a:noFill/>
                  </a:rPr>
                  <a:t> </a:t>
                </a:r>
              </a:p>
            </p:txBody>
          </p:sp>
        </mc:Fallback>
      </mc:AlternateContent>
      <p:sp>
        <p:nvSpPr>
          <p:cNvPr id="34" name="テキスト ボックス 33"/>
          <p:cNvSpPr txBox="1"/>
          <p:nvPr/>
        </p:nvSpPr>
        <p:spPr>
          <a:xfrm>
            <a:off x="3482407" y="5598081"/>
            <a:ext cx="5331909" cy="1200329"/>
          </a:xfrm>
          <a:prstGeom prst="rect">
            <a:avLst/>
          </a:prstGeom>
          <a:noFill/>
        </p:spPr>
        <p:txBody>
          <a:bodyPr wrap="none" rtlCol="0">
            <a:spAutoFit/>
          </a:bodyPr>
          <a:lstStyle/>
          <a:p>
            <a:r>
              <a:rPr lang="ja-JP" altLang="en-US" dirty="0"/>
              <a:t>用いる関数の数（係数の数）が多いほど</a:t>
            </a:r>
            <a:br>
              <a:rPr lang="en-US" altLang="ja-JP" dirty="0"/>
            </a:br>
            <a:r>
              <a:rPr lang="ja-JP" altLang="en-US" dirty="0"/>
              <a:t>・細かい構造を表現できる</a:t>
            </a:r>
            <a:br>
              <a:rPr lang="en-US" altLang="ja-JP" dirty="0"/>
            </a:br>
            <a:r>
              <a:rPr lang="ja-JP" altLang="en-US" dirty="0"/>
              <a:t>・</a:t>
            </a:r>
            <a:r>
              <a:rPr kumimoji="1" lang="ja-JP" altLang="en-US" dirty="0"/>
              <a:t>モデル解像度は高くなる</a:t>
            </a:r>
          </a:p>
        </p:txBody>
      </p:sp>
    </p:spTree>
    <p:extLst>
      <p:ext uri="{BB962C8B-B14F-4D97-AF65-F5344CB8AC3E}">
        <p14:creationId xmlns:p14="http://schemas.microsoft.com/office/powerpoint/2010/main" val="4030636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4" grpId="0"/>
      <p:bldP spid="27" grpId="0"/>
      <p:bldP spid="28" grpId="0"/>
      <p:bldP spid="29"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spTree>
    <p:extLst>
      <p:ext uri="{BB962C8B-B14F-4D97-AF65-F5344CB8AC3E}">
        <p14:creationId xmlns:p14="http://schemas.microsoft.com/office/powerpoint/2010/main" val="752250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993004"/>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993004"/>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4531313"/>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4531313"/>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5017528"/>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5017528"/>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646985"/>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4184461"/>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4027572"/>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4444" y="5322030"/>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4672199"/>
            <a:ext cx="1700546" cy="933500"/>
          </a:xfrm>
          <a:prstGeom prst="rect">
            <a:avLst/>
          </a:prstGeom>
        </p:spPr>
      </p:pic>
      <p:sp>
        <p:nvSpPr>
          <p:cNvPr id="28" name="テキスト ボックス 27"/>
          <p:cNvSpPr txBox="1"/>
          <p:nvPr/>
        </p:nvSpPr>
        <p:spPr>
          <a:xfrm>
            <a:off x="4720714" y="4636446"/>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5304969"/>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spTree>
    <p:extLst>
      <p:ext uri="{BB962C8B-B14F-4D97-AF65-F5344CB8AC3E}">
        <p14:creationId xmlns:p14="http://schemas.microsoft.com/office/powerpoint/2010/main" val="469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38527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5298489" y="2233605"/>
            <a:ext cx="3651850" cy="4555263"/>
          </a:xfrm>
          <a:prstGeom prst="rect">
            <a:avLst/>
          </a:prstGeom>
        </p:spPr>
      </p:pic>
    </p:spTree>
    <p:extLst>
      <p:ext uri="{BB962C8B-B14F-4D97-AF65-F5344CB8AC3E}">
        <p14:creationId xmlns:p14="http://schemas.microsoft.com/office/powerpoint/2010/main" val="26010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-h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00079"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44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3834196" y="4348328"/>
            <a:ext cx="3026927" cy="904863"/>
          </a:xfrm>
          <a:prstGeom prst="rect">
            <a:avLst/>
          </a:prstGeom>
          <a:noFill/>
        </p:spPr>
        <p:txBody>
          <a:bodyPr wrap="square" rtlCol="0">
            <a:spAutoFit/>
          </a:bodyPr>
          <a:lstStyle/>
          <a:p>
            <a:r>
              <a:rPr lang="ja-JP" altLang="en-US" dirty="0">
                <a:solidFill>
                  <a:srgbClr val="008000"/>
                </a:solidFill>
              </a:rPr>
              <a:t>　　　　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spTree>
    <p:extLst>
      <p:ext uri="{BB962C8B-B14F-4D97-AF65-F5344CB8AC3E}">
        <p14:creationId xmlns:p14="http://schemas.microsoft.com/office/powerpoint/2010/main" val="306663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79512" y="167261"/>
            <a:ext cx="7920880" cy="657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a:solidFill>
                  <a:schemeClr val="bg1"/>
                </a:solidFill>
                <a:latin typeface="ＭＳ ゴシック" pitchFamily="49" charset="-128"/>
                <a:ea typeface="ＭＳ ゴシック" pitchFamily="49" charset="-128"/>
              </a:rPr>
              <a:t>$ </a:t>
            </a:r>
            <a:r>
              <a:rPr lang="en-US" altLang="ja-JP" sz="1800" dirty="0" err="1">
                <a:solidFill>
                  <a:schemeClr val="bg1"/>
                </a:solidFill>
                <a:latin typeface="ＭＳ ゴシック" pitchFamily="49" charset="-128"/>
                <a:ea typeface="ＭＳ ゴシック" pitchFamily="49" charset="-128"/>
              </a:rPr>
              <a:t>ncdump</a:t>
            </a:r>
            <a:r>
              <a:rPr lang="en-US" altLang="ja-JP" sz="1800" dirty="0">
                <a:solidFill>
                  <a:schemeClr val="bg1"/>
                </a:solidFill>
                <a:latin typeface="ＭＳ ゴシック" pitchFamily="49" charset="-128"/>
                <a:ea typeface="ＭＳ ゴシック" pitchFamily="49" charset="-128"/>
              </a:rPr>
              <a:t> –h SurfTemp.nc</a:t>
            </a:r>
          </a:p>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data:</a:t>
            </a:r>
          </a:p>
          <a:p>
            <a:endParaRPr lang="en-US" altLang="ja-JP" sz="1800" dirty="0">
              <a:solidFill>
                <a:schemeClr val="bg1"/>
              </a:solidFill>
            </a:endParaRP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a:t>
            </a:r>
          </a:p>
          <a:p>
            <a:r>
              <a:rPr lang="ja-JP" altLang="en-US" sz="1800" dirty="0">
                <a:solidFill>
                  <a:schemeClr val="bg1"/>
                </a:solidFill>
              </a:rPr>
              <a:t>　　</a:t>
            </a:r>
            <a:r>
              <a:rPr lang="en-US" altLang="ja-JP" sz="1800" dirty="0">
                <a:solidFill>
                  <a:schemeClr val="bg1"/>
                </a:solidFill>
              </a:rPr>
              <a:t>(</a:t>
            </a:r>
            <a:r>
              <a:rPr lang="ja-JP" altLang="en-US" sz="1800" dirty="0">
                <a:solidFill>
                  <a:schemeClr val="bg1"/>
                </a:solidFill>
              </a:rPr>
              <a:t>略</a:t>
            </a:r>
            <a:r>
              <a:rPr lang="en-US" altLang="ja-JP" sz="1800" dirty="0">
                <a:solidFill>
                  <a:schemeClr val="bg1"/>
                </a:solidFill>
              </a:rPr>
              <a:t>)</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237.6823, ….</a:t>
            </a:r>
          </a:p>
          <a:p>
            <a:r>
              <a:rPr lang="en-US" altLang="ja-JP" sz="1800" dirty="0">
                <a:solidFill>
                  <a:schemeClr val="bg1"/>
                </a:solidFill>
              </a:rPr>
              <a:t>}</a:t>
            </a:r>
            <a:endParaRPr lang="ja-JP" altLang="ja-JP" sz="1800" dirty="0">
              <a:solidFill>
                <a:schemeClr val="bg1"/>
              </a:solidFill>
            </a:endParaRPr>
          </a:p>
        </p:txBody>
      </p:sp>
      <p:sp>
        <p:nvSpPr>
          <p:cNvPr id="5122" name="タイトル 1"/>
          <p:cNvSpPr>
            <a:spLocks noGrp="1"/>
          </p:cNvSpPr>
          <p:nvPr>
            <p:ph type="title"/>
          </p:nvPr>
        </p:nvSpPr>
        <p:spPr>
          <a:xfrm>
            <a:off x="4057600" y="188640"/>
            <a:ext cx="4042792" cy="1224310"/>
          </a:xfrm>
        </p:spPr>
        <p:txBody>
          <a:bodyPr/>
          <a:lstStyle/>
          <a:p>
            <a:r>
              <a:rPr lang="ja-JP" altLang="en-US" dirty="0">
                <a:solidFill>
                  <a:srgbClr val="FFFF00"/>
                </a:solidFill>
              </a:rPr>
              <a:t>出力データ</a:t>
            </a:r>
            <a:br>
              <a:rPr lang="en-US" altLang="ja-JP" dirty="0">
                <a:solidFill>
                  <a:srgbClr val="FFFF00"/>
                </a:solidFill>
              </a:rPr>
            </a:br>
            <a:r>
              <a:rPr lang="ja-JP" altLang="en-US" dirty="0">
                <a:solidFill>
                  <a:srgbClr val="FFFF00"/>
                </a:solidFill>
              </a:rPr>
              <a:t>の例</a:t>
            </a:r>
          </a:p>
        </p:txBody>
      </p:sp>
      <p:sp>
        <p:nvSpPr>
          <p:cNvPr id="6" name="テキスト ボックス 5"/>
          <p:cNvSpPr txBox="1"/>
          <p:nvPr/>
        </p:nvSpPr>
        <p:spPr>
          <a:xfrm>
            <a:off x="3927201" y="5661248"/>
            <a:ext cx="4317207" cy="769441"/>
          </a:xfrm>
          <a:prstGeom prst="rect">
            <a:avLst/>
          </a:prstGeom>
          <a:noFill/>
          <a:ln>
            <a:noFill/>
          </a:ln>
        </p:spPr>
        <p:txBody>
          <a:bodyPr wrap="none" rtlCol="0">
            <a:spAutoFit/>
          </a:bodyPr>
          <a:lstStyle/>
          <a:p>
            <a:r>
              <a:rPr lang="ja-JP" altLang="en-US" sz="4400" dirty="0">
                <a:solidFill>
                  <a:srgbClr val="FFFF00"/>
                </a:solidFill>
              </a:rPr>
              <a:t>詳しくは次回に！</a:t>
            </a:r>
            <a:endParaRPr lang="en-US" altLang="ja-JP" sz="4400" dirty="0">
              <a:solidFill>
                <a:srgbClr val="FFFF00"/>
              </a:solidFill>
            </a:endParaRPr>
          </a:p>
        </p:txBody>
      </p:sp>
    </p:spTree>
    <p:extLst>
      <p:ext uri="{BB962C8B-B14F-4D97-AF65-F5344CB8AC3E}">
        <p14:creationId xmlns:p14="http://schemas.microsoft.com/office/powerpoint/2010/main" val="228481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spTree>
    <p:extLst>
      <p:ext uri="{BB962C8B-B14F-4D97-AF65-F5344CB8AC3E}">
        <p14:creationId xmlns:p14="http://schemas.microsoft.com/office/powerpoint/2010/main" val="3571585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spTree>
    <p:extLst>
      <p:ext uri="{BB962C8B-B14F-4D97-AF65-F5344CB8AC3E}">
        <p14:creationId xmlns:p14="http://schemas.microsoft.com/office/powerpoint/2010/main" val="383834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a:t>参考書</a:t>
            </a:r>
            <a:r>
              <a:rPr lang="en-US" altLang="zh-CN"/>
              <a:t>, </a:t>
            </a:r>
            <a:r>
              <a:rPr lang="zh-CN" altLang="en-US"/>
              <a:t>参考文献</a:t>
            </a:r>
            <a:endParaRPr lang="ja-JP" altLang="en-US"/>
          </a:p>
        </p:txBody>
      </p:sp>
      <p:sp>
        <p:nvSpPr>
          <p:cNvPr id="57347" name="コンテンツ プレースホルダ 2"/>
          <p:cNvSpPr>
            <a:spLocks noGrp="1"/>
          </p:cNvSpPr>
          <p:nvPr>
            <p:ph idx="1"/>
          </p:nvPr>
        </p:nvSpPr>
        <p:spPr>
          <a:xfrm>
            <a:off x="457200" y="1196975"/>
            <a:ext cx="8229600" cy="4525963"/>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http://www.ipcc.ch/</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spTree>
    <p:extLst>
      <p:ext uri="{BB962C8B-B14F-4D97-AF65-F5344CB8AC3E}">
        <p14:creationId xmlns:p14="http://schemas.microsoft.com/office/powerpoint/2010/main" val="218266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gsm-anime.gif"/>
          <p:cNvPicPr>
            <a:picLocks noChangeAspect="1"/>
          </p:cNvPicPr>
          <p:nvPr/>
        </p:nvPicPr>
        <p:blipFill>
          <a:blip r:embed="rId3" cstate="print"/>
          <a:stretch>
            <a:fillRect/>
          </a:stretch>
        </p:blipFill>
        <p:spPr>
          <a:xfrm>
            <a:off x="107504" y="2422807"/>
            <a:ext cx="3610744" cy="3635453"/>
          </a:xfrm>
          <a:prstGeom prst="rect">
            <a:avLst/>
          </a:prstGeom>
        </p:spPr>
      </p:pic>
      <p:sp>
        <p:nvSpPr>
          <p:cNvPr id="2" name="タイトル 1"/>
          <p:cNvSpPr>
            <a:spLocks noGrp="1"/>
          </p:cNvSpPr>
          <p:nvPr>
            <p:ph type="title"/>
          </p:nvPr>
        </p:nvSpPr>
        <p:spPr/>
        <p:txBody>
          <a:bodyPr/>
          <a:lstStyle/>
          <a:p>
            <a:r>
              <a:rPr lang="ja-JP" altLang="en-US" dirty="0"/>
              <a:t>数値モデルの例：</a:t>
            </a:r>
            <a:br>
              <a:rPr lang="en-US" altLang="ja-JP" dirty="0"/>
            </a:br>
            <a:r>
              <a:rPr lang="ja-JP" altLang="en-US" dirty="0"/>
              <a:t>気象モデル</a:t>
            </a:r>
            <a:endParaRPr kumimoji="1" lang="ja-JP" altLang="en-US" dirty="0"/>
          </a:p>
        </p:txBody>
      </p:sp>
      <p:sp>
        <p:nvSpPr>
          <p:cNvPr id="3" name="コンテンツ プレースホルダ 2"/>
          <p:cNvSpPr>
            <a:spLocks noGrp="1"/>
          </p:cNvSpPr>
          <p:nvPr>
            <p:ph idx="1"/>
          </p:nvPr>
        </p:nvSpPr>
        <p:spPr>
          <a:xfrm>
            <a:off x="457200" y="1196753"/>
            <a:ext cx="8229600" cy="755113"/>
          </a:xfrm>
        </p:spPr>
        <p:txBody>
          <a:bodyPr/>
          <a:lstStyle/>
          <a:p>
            <a:r>
              <a:rPr lang="ja-JP" altLang="en-US" b="1" dirty="0">
                <a:solidFill>
                  <a:srgbClr val="000099"/>
                </a:solidFill>
              </a:rPr>
              <a:t>風速</a:t>
            </a:r>
            <a:r>
              <a:rPr lang="en-US" altLang="ja-JP" b="1" dirty="0">
                <a:solidFill>
                  <a:srgbClr val="000099"/>
                </a:solidFill>
              </a:rPr>
              <a:t>, </a:t>
            </a:r>
            <a:r>
              <a:rPr lang="ja-JP" altLang="en-US" b="1" dirty="0">
                <a:solidFill>
                  <a:srgbClr val="000099"/>
                </a:solidFill>
              </a:rPr>
              <a:t>気温</a:t>
            </a:r>
            <a:r>
              <a:rPr lang="en-US" altLang="ja-JP" b="1" dirty="0">
                <a:solidFill>
                  <a:srgbClr val="000099"/>
                </a:solidFill>
              </a:rPr>
              <a:t>, </a:t>
            </a:r>
            <a:r>
              <a:rPr lang="ja-JP" altLang="en-US" b="1" dirty="0">
                <a:solidFill>
                  <a:srgbClr val="000099"/>
                </a:solidFill>
              </a:rPr>
              <a:t>降水</a:t>
            </a:r>
            <a:r>
              <a:rPr kumimoji="1" lang="ja-JP" altLang="en-US" b="1" dirty="0">
                <a:solidFill>
                  <a:srgbClr val="000099"/>
                </a:solidFill>
              </a:rPr>
              <a:t>などを予測・予報</a:t>
            </a:r>
            <a:endParaRPr kumimoji="1" lang="en-US" altLang="ja-JP" b="1" dirty="0">
              <a:solidFill>
                <a:srgbClr val="000099"/>
              </a:solidFill>
            </a:endParaRPr>
          </a:p>
          <a:p>
            <a:endParaRPr kumimoji="1" lang="en-US" altLang="ja-JP" dirty="0"/>
          </a:p>
          <a:p>
            <a:endParaRPr lang="en-US" altLang="ja-JP" dirty="0"/>
          </a:p>
          <a:p>
            <a:endParaRPr kumimoji="1" lang="ja-JP" altLang="en-US" dirty="0"/>
          </a:p>
        </p:txBody>
      </p:sp>
      <p:pic>
        <p:nvPicPr>
          <p:cNvPr id="4" name="図 3" descr="GlobalWarmingPredictionJMA.png"/>
          <p:cNvPicPr>
            <a:picLocks noChangeAspect="1"/>
          </p:cNvPicPr>
          <p:nvPr/>
        </p:nvPicPr>
        <p:blipFill>
          <a:blip r:embed="rId4" cstate="print"/>
          <a:stretch>
            <a:fillRect/>
          </a:stretch>
        </p:blipFill>
        <p:spPr>
          <a:xfrm>
            <a:off x="4032746" y="2867133"/>
            <a:ext cx="4846137" cy="2995182"/>
          </a:xfrm>
          <a:prstGeom prst="rect">
            <a:avLst/>
          </a:prstGeom>
          <a:ln>
            <a:solidFill>
              <a:schemeClr val="tx1"/>
            </a:solidFill>
          </a:ln>
        </p:spPr>
      </p:pic>
      <p:sp>
        <p:nvSpPr>
          <p:cNvPr id="7" name="テキスト ボックス 6"/>
          <p:cNvSpPr txBox="1"/>
          <p:nvPr/>
        </p:nvSpPr>
        <p:spPr>
          <a:xfrm>
            <a:off x="5132405" y="1814974"/>
            <a:ext cx="2350323" cy="461665"/>
          </a:xfrm>
          <a:prstGeom prst="rect">
            <a:avLst/>
          </a:prstGeom>
          <a:solidFill>
            <a:schemeClr val="bg1"/>
          </a:solidFill>
          <a:ln>
            <a:solidFill>
              <a:schemeClr val="tx1"/>
            </a:solidFill>
          </a:ln>
        </p:spPr>
        <p:txBody>
          <a:bodyPr wrap="none" rtlCol="0">
            <a:spAutoFit/>
          </a:bodyPr>
          <a:lstStyle/>
          <a:p>
            <a:r>
              <a:rPr lang="ja-JP" altLang="en-US" dirty="0"/>
              <a:t>地球温暖化予測</a:t>
            </a:r>
            <a:endParaRPr kumimoji="1" lang="ja-JP" altLang="en-US" dirty="0"/>
          </a:p>
        </p:txBody>
      </p:sp>
      <p:sp>
        <p:nvSpPr>
          <p:cNvPr id="8" name="テキスト ボックス 7"/>
          <p:cNvSpPr txBox="1"/>
          <p:nvPr/>
        </p:nvSpPr>
        <p:spPr>
          <a:xfrm>
            <a:off x="4397228" y="6196371"/>
            <a:ext cx="4273927" cy="261610"/>
          </a:xfrm>
          <a:prstGeom prst="rect">
            <a:avLst/>
          </a:prstGeom>
          <a:noFill/>
        </p:spPr>
        <p:txBody>
          <a:bodyPr wrap="none" rtlCol="0">
            <a:spAutoFit/>
          </a:bodyPr>
          <a:lstStyle/>
          <a:p>
            <a:r>
              <a:rPr lang="en-US" altLang="ja-JP" sz="1100" dirty="0"/>
              <a:t>http://www.data.jma.go.jp/cpdinfo/chishiki_ondanka/p11.html</a:t>
            </a:r>
            <a:endParaRPr kumimoji="1" lang="ja-JP" altLang="en-US" sz="1100" dirty="0"/>
          </a:p>
        </p:txBody>
      </p:sp>
      <p:sp>
        <p:nvSpPr>
          <p:cNvPr id="11" name="テキスト ボックス 10"/>
          <p:cNvSpPr txBox="1"/>
          <p:nvPr/>
        </p:nvSpPr>
        <p:spPr>
          <a:xfrm>
            <a:off x="1344934" y="1751811"/>
            <a:ext cx="1422184" cy="461665"/>
          </a:xfrm>
          <a:prstGeom prst="rect">
            <a:avLst/>
          </a:prstGeom>
          <a:solidFill>
            <a:schemeClr val="bg1"/>
          </a:solidFill>
          <a:ln>
            <a:solidFill>
              <a:schemeClr val="tx1"/>
            </a:solidFill>
          </a:ln>
        </p:spPr>
        <p:txBody>
          <a:bodyPr wrap="none" rtlCol="0">
            <a:spAutoFit/>
          </a:bodyPr>
          <a:lstStyle/>
          <a:p>
            <a:r>
              <a:rPr lang="ja-JP" altLang="en-US" dirty="0"/>
              <a:t>天気予報</a:t>
            </a:r>
            <a:endParaRPr kumimoji="1" lang="ja-JP" altLang="en-US" dirty="0"/>
          </a:p>
        </p:txBody>
      </p:sp>
      <p:sp>
        <p:nvSpPr>
          <p:cNvPr id="12" name="テキスト ボックス 11"/>
          <p:cNvSpPr txBox="1"/>
          <p:nvPr/>
        </p:nvSpPr>
        <p:spPr>
          <a:xfrm>
            <a:off x="107504" y="6446643"/>
            <a:ext cx="3916457" cy="261610"/>
          </a:xfrm>
          <a:prstGeom prst="rect">
            <a:avLst/>
          </a:prstGeom>
          <a:noFill/>
        </p:spPr>
        <p:txBody>
          <a:bodyPr wrap="none" rtlCol="0">
            <a:spAutoFit/>
          </a:bodyPr>
          <a:lstStyle/>
          <a:p>
            <a:r>
              <a:rPr lang="en-US" altLang="ja-JP" sz="1100" dirty="0"/>
              <a:t>http://www.jma.go.jp/jma/kishou/know/whitep/1-3-5.html</a:t>
            </a:r>
            <a:endParaRPr kumimoji="1" lang="ja-JP" altLang="en-US" sz="1100" dirty="0"/>
          </a:p>
        </p:txBody>
      </p:sp>
    </p:spTree>
    <p:extLst>
      <p:ext uri="{BB962C8B-B14F-4D97-AF65-F5344CB8AC3E}">
        <p14:creationId xmlns:p14="http://schemas.microsoft.com/office/powerpoint/2010/main" val="312110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コンパイラ：コンパイルをおこなうコマンド</a:t>
            </a:r>
            <a:endParaRPr lang="en-US" altLang="ja-JP" dirty="0"/>
          </a:p>
          <a:p>
            <a:pPr lvl="2"/>
            <a:r>
              <a:rPr lang="ja-JP" altLang="en-US" dirty="0"/>
              <a:t>オブジェクトファイル：コンパイラで作られる機械語ファイル</a:t>
            </a:r>
            <a:endParaRPr lang="en-US" altLang="ja-JP" dirty="0"/>
          </a:p>
          <a:p>
            <a:pPr lvl="2"/>
            <a:r>
              <a:rPr lang="ja-JP" altLang="en-US" dirty="0"/>
              <a:t>情報実験機で使う</a:t>
            </a:r>
            <a:r>
              <a:rPr lang="en-US" altLang="ja-JP" dirty="0"/>
              <a:t>FORTRAN</a:t>
            </a:r>
            <a:r>
              <a:rPr lang="ja-JP" altLang="en-US" dirty="0"/>
              <a:t>コンパイラは</a:t>
            </a:r>
            <a:r>
              <a:rPr lang="en-US" altLang="ja-JP" dirty="0"/>
              <a:t>GNU FORTRAN</a:t>
            </a:r>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572419"/>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6165939"/>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787218"/>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572419"/>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757085"/>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5285967"/>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757085"/>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971884"/>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5342111"/>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6027470"/>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5283572"/>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5238344"/>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60325"/>
            <a:ext cx="9144000" cy="868363"/>
          </a:xfrm>
        </p:spPr>
        <p:txBody>
          <a:bodyPr/>
          <a:lstStyle/>
          <a:p>
            <a:pPr eaLnBrk="1" hangingPunct="1"/>
            <a:r>
              <a:rPr lang="ja-JP" altLang="en-US" sz="4000" dirty="0"/>
              <a:t>数値計算の原理</a:t>
            </a:r>
          </a:p>
        </p:txBody>
      </p:sp>
      <p:sp>
        <p:nvSpPr>
          <p:cNvPr id="10243" name="Rectangle 3"/>
          <p:cNvSpPr>
            <a:spLocks noGrp="1" noChangeArrowheads="1"/>
          </p:cNvSpPr>
          <p:nvPr>
            <p:ph idx="1"/>
          </p:nvPr>
        </p:nvSpPr>
        <p:spPr>
          <a:xfrm>
            <a:off x="244799" y="908720"/>
            <a:ext cx="9085359" cy="3744416"/>
          </a:xfrm>
        </p:spPr>
        <p:txBody>
          <a:bodyPr/>
          <a:lstStyle/>
          <a:p>
            <a:r>
              <a:rPr lang="ja-JP" altLang="en-US" b="1" dirty="0">
                <a:solidFill>
                  <a:srgbClr val="000099"/>
                </a:solidFill>
              </a:rPr>
              <a:t>求めるものは温度・風速等の空間分布・時間変化</a:t>
            </a:r>
            <a:endParaRPr lang="en-US" altLang="ja-JP" b="1" dirty="0">
              <a:solidFill>
                <a:srgbClr val="000099"/>
              </a:solidFill>
            </a:endParaRPr>
          </a:p>
          <a:p>
            <a:r>
              <a:rPr lang="ja-JP" altLang="en-US" b="1" dirty="0">
                <a:solidFill>
                  <a:srgbClr val="000099"/>
                </a:solidFill>
              </a:rPr>
              <a:t>そのためには、もとの微分方程式を解く</a:t>
            </a:r>
            <a:br>
              <a:rPr lang="en-US" altLang="ja-JP" b="1" dirty="0">
                <a:solidFill>
                  <a:srgbClr val="000099"/>
                </a:solidFill>
              </a:rPr>
            </a:br>
            <a:br>
              <a:rPr lang="en-US" altLang="ja-JP" b="1" dirty="0">
                <a:solidFill>
                  <a:srgbClr val="000099"/>
                </a:solidFill>
              </a:rPr>
            </a:br>
            <a:endParaRPr lang="en-US" altLang="ja-JP" b="1" dirty="0">
              <a:solidFill>
                <a:srgbClr val="000099"/>
              </a:solidFill>
            </a:endParaRPr>
          </a:p>
          <a:p>
            <a:r>
              <a:rPr lang="ja-JP" altLang="en-US" b="1" dirty="0">
                <a:solidFill>
                  <a:srgbClr val="000099"/>
                </a:solidFill>
              </a:rPr>
              <a:t>微分法方程式はどのように解くか？</a:t>
            </a:r>
            <a:endParaRPr lang="en-US" altLang="ja-JP" b="1" dirty="0">
              <a:solidFill>
                <a:srgbClr val="000099"/>
              </a:solidFill>
            </a:endParaRPr>
          </a:p>
          <a:p>
            <a:pPr lvl="1"/>
            <a:r>
              <a:rPr lang="ja-JP" altLang="en-US" dirty="0"/>
              <a:t>手計算なら解き方はわかる</a:t>
            </a:r>
            <a:endParaRPr lang="en-US" altLang="ja-JP" dirty="0"/>
          </a:p>
          <a:p>
            <a:pPr lvl="1"/>
            <a:r>
              <a:rPr lang="ja-JP" altLang="en-US" dirty="0"/>
              <a:t>例</a:t>
            </a:r>
            <a:br>
              <a:rPr lang="en-US" altLang="ja-JP" b="1" dirty="0">
                <a:solidFill>
                  <a:srgbClr val="000099"/>
                </a:solidFill>
              </a:rPr>
            </a:br>
            <a:br>
              <a:rPr lang="en-US" altLang="ja-JP" b="1" dirty="0">
                <a:solidFill>
                  <a:srgbClr val="000099"/>
                </a:solidFill>
              </a:rPr>
            </a:br>
            <a:endParaRPr lang="en-US" altLang="ja-JP" b="1" dirty="0">
              <a:solidFill>
                <a:srgbClr val="000099"/>
              </a:solidFill>
            </a:endParaRPr>
          </a:p>
          <a:p>
            <a:pPr marL="457200" lvl="1" indent="0">
              <a:buNone/>
            </a:pPr>
            <a:endParaRPr lang="en-US" altLang="ja-JP" sz="2400" b="1" dirty="0">
              <a:solidFill>
                <a:schemeClr val="accent1"/>
              </a:solidFill>
            </a:endParaRPr>
          </a:p>
        </p:txBody>
      </p:sp>
      <p:sp>
        <p:nvSpPr>
          <p:cNvPr id="8" name="スライド番号プレースホルダ 4"/>
          <p:cNvSpPr>
            <a:spLocks noGrp="1"/>
          </p:cNvSpPr>
          <p:nvPr>
            <p:ph type="sldNum" sz="quarter" idx="12"/>
          </p:nvPr>
        </p:nvSpPr>
        <p:spPr>
          <a:xfrm>
            <a:off x="7047159" y="6413309"/>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29</a:t>
            </a:fld>
            <a:endParaRPr lang="en-US" altLang="ja-JP" sz="14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1691679" y="2059385"/>
                <a:ext cx="1728193"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m:t>
                          </m:r>
                          <m:r>
                            <a:rPr kumimoji="1" lang="en-US" altLang="ja-JP" sz="2400" b="0" i="1" smtClean="0">
                              <a:latin typeface="Cambria Math" panose="02040503050406030204" pitchFamily="18" charset="0"/>
                            </a:rPr>
                            <m:t>𝑢</m:t>
                          </m:r>
                        </m:num>
                        <m:den>
                          <m:r>
                            <a:rPr kumimoji="1" lang="en-US" altLang="ja-JP" sz="2400" b="0" i="1" smtClean="0">
                              <a:latin typeface="Cambria Math"/>
                            </a:rPr>
                            <m:t>𝑑𝑡</m:t>
                          </m:r>
                        </m:den>
                      </m:f>
                      <m:r>
                        <a:rPr kumimoji="1" lang="en-US" altLang="ja-JP" sz="2400" b="0" i="0" smtClean="0">
                          <a:latin typeface="Cambria Math"/>
                        </a:rPr>
                        <m:t>=</m:t>
                      </m:r>
                      <m:r>
                        <a:rPr lang="ja-JP" altLang="en-US" b="0" i="1">
                          <a:latin typeface="Cambria Math" panose="02040503050406030204" pitchFamily="18" charset="0"/>
                        </a:rPr>
                        <m:t>・</m:t>
                      </m:r>
                      <m:r>
                        <a:rPr lang="ja-JP" altLang="en-US" b="0" i="1" smtClean="0">
                          <a:latin typeface="Cambria Math" panose="02040503050406030204" pitchFamily="18" charset="0"/>
                        </a:rPr>
                        <m:t>・</m:t>
                      </m:r>
                      <m:r>
                        <a:rPr lang="ja-JP" altLang="en-US" b="0" i="1">
                          <a:latin typeface="Cambria Math" panose="02040503050406030204" pitchFamily="18" charset="0"/>
                        </a:rPr>
                        <m:t>・</m:t>
                      </m:r>
                      <m:r>
                        <a:rPr kumimoji="1" lang="en-US" altLang="ja-JP" sz="2400" b="0" i="0" smtClean="0">
                          <a:latin typeface="Cambria Math"/>
                        </a:rPr>
                        <m:t> </m:t>
                      </m:r>
                    </m:oMath>
                  </m:oMathPara>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691679" y="2059385"/>
                <a:ext cx="1728193" cy="79355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4848891" y="2203401"/>
                <a:ext cx="1646047" cy="461665"/>
              </a:xfrm>
              <a:prstGeom prst="rect">
                <a:avLst/>
              </a:prstGeom>
              <a:noFill/>
            </p:spPr>
            <p:txBody>
              <a:bodyPr wrap="square" rtlCol="0">
                <a:spAutoFit/>
              </a:bodyPr>
              <a:lstStyle/>
              <a:p>
                <a:r>
                  <a:rPr kumimoji="1" lang="en-US" altLang="ja-JP" sz="2400" b="0" i="1" dirty="0"/>
                  <a:t>u</a:t>
                </a:r>
                <a14:m>
                  <m:oMath xmlns:m="http://schemas.openxmlformats.org/officeDocument/2006/math">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𝑡</m:t>
                        </m:r>
                      </m:e>
                    </m:d>
                  </m:oMath>
                </a14:m>
                <a:endParaRPr kumimoji="1" lang="ja-JP" altLang="en-US" sz="2400" b="0" i="1"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4848891" y="2203401"/>
                <a:ext cx="1646047" cy="461665"/>
              </a:xfrm>
              <a:prstGeom prst="rect">
                <a:avLst/>
              </a:prstGeom>
              <a:blipFill>
                <a:blip r:embed="rId4"/>
                <a:stretch>
                  <a:fillRect l="-5556" t="-9211" b="-30263"/>
                </a:stretch>
              </a:blipFill>
            </p:spPr>
            <p:txBody>
              <a:bodyPr/>
              <a:lstStyle/>
              <a:p>
                <a:r>
                  <a:rPr lang="ja-JP" altLang="en-US">
                    <a:noFill/>
                  </a:rPr>
                  <a:t> </a:t>
                </a:r>
              </a:p>
            </p:txBody>
          </p:sp>
        </mc:Fallback>
      </mc:AlternateContent>
      <p:sp>
        <p:nvSpPr>
          <p:cNvPr id="10" name="テキスト ボックス 9"/>
          <p:cNvSpPr txBox="1"/>
          <p:nvPr/>
        </p:nvSpPr>
        <p:spPr>
          <a:xfrm>
            <a:off x="3552551" y="2031231"/>
            <a:ext cx="1186543" cy="461665"/>
          </a:xfrm>
          <a:prstGeom prst="rect">
            <a:avLst/>
          </a:prstGeom>
          <a:noFill/>
        </p:spPr>
        <p:txBody>
          <a:bodyPr wrap="none" rtlCol="0">
            <a:spAutoFit/>
          </a:bodyPr>
          <a:lstStyle/>
          <a:p>
            <a:r>
              <a:rPr lang="ja-JP" altLang="en-US" dirty="0"/>
              <a:t>ｔで積分</a:t>
            </a:r>
            <a:endParaRPr kumimoji="1" lang="ja-JP" altLang="en-US"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3917523" y="4242622"/>
                <a:ext cx="2611878" cy="2569101"/>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002060"/>
                          </a:solidFill>
                          <a:latin typeface="Cambria Math" panose="02040503050406030204" pitchFamily="18" charset="0"/>
                        </a:rPr>
                        <m:t>𝑥𝑑𝑥</m:t>
                      </m:r>
                      <m:r>
                        <a:rPr kumimoji="1" lang="en-US" altLang="ja-JP" sz="2400" b="0" i="1" smtClean="0">
                          <a:solidFill>
                            <a:srgbClr val="002060"/>
                          </a:solidFill>
                          <a:latin typeface="Cambria Math" panose="02040503050406030204" pitchFamily="18" charset="0"/>
                        </a:rPr>
                        <m:t>=</m:t>
                      </m:r>
                      <m:r>
                        <a:rPr kumimoji="1" lang="en-US" altLang="ja-JP" sz="2400" b="0" i="1" smtClean="0">
                          <a:solidFill>
                            <a:srgbClr val="002060"/>
                          </a:solidFill>
                          <a:latin typeface="Cambria Math" panose="02040503050406030204" pitchFamily="18" charset="0"/>
                        </a:rPr>
                        <m:t>𝑑𝑡</m:t>
                      </m:r>
                    </m:oMath>
                  </m:oMathPara>
                </a14:m>
                <a:endParaRPr kumimoji="1" lang="en-US" altLang="ja-JP" sz="2400" b="0" i="1" dirty="0">
                  <a:solidFill>
                    <a:srgbClr val="00206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kumimoji="1" lang="en-US" altLang="ja-JP" sz="2400" b="0" i="1" smtClean="0">
                              <a:solidFill>
                                <a:srgbClr val="002060"/>
                              </a:solidFill>
                              <a:latin typeface="Cambria Math" panose="02040503050406030204" pitchFamily="18" charset="0"/>
                            </a:rPr>
                          </m:ctrlPr>
                        </m:naryPr>
                        <m:sub/>
                        <m:sup/>
                        <m:e>
                          <m:r>
                            <a:rPr kumimoji="1" lang="en-US" altLang="ja-JP" sz="2400" b="0" i="1" smtClean="0">
                              <a:solidFill>
                                <a:srgbClr val="002060"/>
                              </a:solidFill>
                              <a:latin typeface="Cambria Math" panose="02040503050406030204" pitchFamily="18" charset="0"/>
                            </a:rPr>
                            <m:t>𝑥</m:t>
                          </m:r>
                        </m:e>
                      </m:nary>
                      <m:r>
                        <a:rPr kumimoji="1" lang="en-US" altLang="ja-JP" sz="2400" b="0" i="1" smtClean="0">
                          <a:solidFill>
                            <a:srgbClr val="002060"/>
                          </a:solidFill>
                          <a:latin typeface="Cambria Math" panose="02040503050406030204" pitchFamily="18" charset="0"/>
                        </a:rPr>
                        <m:t>𝑑𝑥</m:t>
                      </m:r>
                      <m:r>
                        <a:rPr kumimoji="1" lang="en-US" altLang="ja-JP" sz="2400" b="0" i="1" smtClean="0">
                          <a:solidFill>
                            <a:srgbClr val="002060"/>
                          </a:solidFill>
                          <a:latin typeface="Cambria Math" panose="02040503050406030204" pitchFamily="18" charset="0"/>
                        </a:rPr>
                        <m:t>=</m:t>
                      </m:r>
                      <m:nary>
                        <m:naryPr>
                          <m:limLoc m:val="undOvr"/>
                          <m:subHide m:val="on"/>
                          <m:supHide m:val="on"/>
                          <m:ctrlPr>
                            <a:rPr kumimoji="1" lang="en-US" altLang="ja-JP" sz="2400" b="0" i="1" smtClean="0">
                              <a:solidFill>
                                <a:srgbClr val="002060"/>
                              </a:solidFill>
                              <a:latin typeface="Cambria Math" panose="02040503050406030204" pitchFamily="18" charset="0"/>
                            </a:rPr>
                          </m:ctrlPr>
                        </m:naryPr>
                        <m:sub/>
                        <m:sup/>
                        <m:e>
                          <m:r>
                            <a:rPr kumimoji="1" lang="en-US" altLang="ja-JP" sz="2400" b="0" i="1" smtClean="0">
                              <a:solidFill>
                                <a:srgbClr val="002060"/>
                              </a:solidFill>
                              <a:latin typeface="Cambria Math" panose="02040503050406030204" pitchFamily="18" charset="0"/>
                            </a:rPr>
                            <m:t>𝑑𝑡</m:t>
                          </m:r>
                        </m:e>
                      </m:nary>
                    </m:oMath>
                  </m:oMathPara>
                </a14:m>
                <a:endParaRPr kumimoji="1" lang="en-US" altLang="ja-JP" sz="2400" b="0" i="1" dirty="0">
                  <a:solidFill>
                    <a:srgbClr val="00206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kumimoji="1" lang="en-US" altLang="ja-JP" sz="2400" b="0" i="1" smtClean="0">
                              <a:solidFill>
                                <a:srgbClr val="002060"/>
                              </a:solidFill>
                              <a:latin typeface="Cambria Math" panose="02040503050406030204" pitchFamily="18" charset="0"/>
                            </a:rPr>
                          </m:ctrlPr>
                        </m:fPr>
                        <m:num>
                          <m:r>
                            <a:rPr kumimoji="1" lang="en-US" altLang="ja-JP" sz="2400" b="0" i="1" smtClean="0">
                              <a:solidFill>
                                <a:srgbClr val="002060"/>
                              </a:solidFill>
                              <a:latin typeface="Cambria Math" panose="02040503050406030204" pitchFamily="18" charset="0"/>
                            </a:rPr>
                            <m:t>1</m:t>
                          </m:r>
                        </m:num>
                        <m:den>
                          <m:r>
                            <a:rPr kumimoji="1" lang="en-US" altLang="ja-JP" sz="2400" b="0" i="1" smtClean="0">
                              <a:solidFill>
                                <a:srgbClr val="002060"/>
                              </a:solidFill>
                              <a:latin typeface="Cambria Math" panose="02040503050406030204" pitchFamily="18" charset="0"/>
                            </a:rPr>
                            <m:t>2</m:t>
                          </m:r>
                        </m:den>
                      </m:f>
                      <m:sSup>
                        <m:sSupPr>
                          <m:ctrlPr>
                            <a:rPr kumimoji="1" lang="en-US" altLang="ja-JP" sz="2400" b="0" i="1" smtClean="0">
                              <a:solidFill>
                                <a:srgbClr val="002060"/>
                              </a:solidFill>
                              <a:latin typeface="Cambria Math" panose="02040503050406030204" pitchFamily="18" charset="0"/>
                            </a:rPr>
                          </m:ctrlPr>
                        </m:sSupPr>
                        <m:e>
                          <m:r>
                            <a:rPr kumimoji="1" lang="en-US" altLang="ja-JP" sz="2400" b="0" i="1" smtClean="0">
                              <a:solidFill>
                                <a:srgbClr val="002060"/>
                              </a:solidFill>
                              <a:latin typeface="Cambria Math" panose="02040503050406030204" pitchFamily="18" charset="0"/>
                            </a:rPr>
                            <m:t>𝑥</m:t>
                          </m:r>
                        </m:e>
                        <m:sup>
                          <m:r>
                            <a:rPr kumimoji="1" lang="en-US" altLang="ja-JP" sz="2400" b="0" i="1" smtClean="0">
                              <a:solidFill>
                                <a:srgbClr val="002060"/>
                              </a:solidFill>
                              <a:latin typeface="Cambria Math" panose="02040503050406030204" pitchFamily="18" charset="0"/>
                            </a:rPr>
                            <m:t>2</m:t>
                          </m:r>
                        </m:sup>
                      </m:sSup>
                      <m:r>
                        <a:rPr kumimoji="1" lang="en-US" altLang="ja-JP" sz="2400" b="0" i="1" smtClean="0">
                          <a:solidFill>
                            <a:srgbClr val="002060"/>
                          </a:solidFill>
                          <a:latin typeface="Cambria Math" panose="02040503050406030204" pitchFamily="18" charset="0"/>
                        </a:rPr>
                        <m:t>+</m:t>
                      </m:r>
                      <m:r>
                        <a:rPr kumimoji="1" lang="en-US" altLang="ja-JP" sz="2400" b="0" i="1" smtClean="0">
                          <a:solidFill>
                            <a:srgbClr val="002060"/>
                          </a:solidFill>
                          <a:latin typeface="Cambria Math" panose="02040503050406030204" pitchFamily="18" charset="0"/>
                        </a:rPr>
                        <m:t>𝐶</m:t>
                      </m:r>
                      <m:r>
                        <a:rPr kumimoji="1" lang="en-US" altLang="ja-JP" sz="2400" b="0" i="1" smtClean="0">
                          <a:solidFill>
                            <a:srgbClr val="002060"/>
                          </a:solidFill>
                          <a:latin typeface="Cambria Math" panose="02040503050406030204" pitchFamily="18" charset="0"/>
                        </a:rPr>
                        <m:t>=</m:t>
                      </m:r>
                      <m:r>
                        <a:rPr kumimoji="1" lang="en-US" altLang="ja-JP" sz="2400" b="0" i="1" smtClean="0">
                          <a:solidFill>
                            <a:srgbClr val="002060"/>
                          </a:solidFill>
                          <a:latin typeface="Cambria Math" panose="02040503050406030204" pitchFamily="18" charset="0"/>
                        </a:rPr>
                        <m:t>𝑡</m:t>
                      </m:r>
                    </m:oMath>
                  </m:oMathPara>
                </a14:m>
                <a:endParaRPr kumimoji="1" lang="en-US" altLang="ja-JP" sz="2400" b="0" i="1" dirty="0">
                  <a:solidFill>
                    <a:srgbClr val="00206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400" b="0" i="1" smtClean="0">
                          <a:solidFill>
                            <a:srgbClr val="002060"/>
                          </a:solidFill>
                          <a:latin typeface="Cambria Math" panose="02040503050406030204" pitchFamily="18" charset="0"/>
                        </a:rPr>
                        <m:t>𝑥</m:t>
                      </m:r>
                      <m:r>
                        <a:rPr kumimoji="1" lang="en-US" altLang="ja-JP" sz="2400" b="0" i="1" smtClean="0">
                          <a:solidFill>
                            <a:srgbClr val="002060"/>
                          </a:solidFill>
                          <a:latin typeface="Cambria Math" panose="02040503050406030204" pitchFamily="18" charset="0"/>
                        </a:rPr>
                        <m:t>=±</m:t>
                      </m:r>
                      <m:rad>
                        <m:radPr>
                          <m:degHide m:val="on"/>
                          <m:ctrlPr>
                            <a:rPr kumimoji="1" lang="en-US" altLang="ja-JP" sz="2400" b="0" i="1" smtClean="0">
                              <a:solidFill>
                                <a:srgbClr val="002060"/>
                              </a:solidFill>
                              <a:latin typeface="Cambria Math" panose="02040503050406030204" pitchFamily="18" charset="0"/>
                            </a:rPr>
                          </m:ctrlPr>
                        </m:radPr>
                        <m:deg/>
                        <m:e>
                          <m:r>
                            <a:rPr kumimoji="1" lang="en-US" altLang="ja-JP" sz="2400" b="0" i="1" smtClean="0">
                              <a:solidFill>
                                <a:srgbClr val="002060"/>
                              </a:solidFill>
                              <a:latin typeface="Cambria Math" panose="02040503050406030204" pitchFamily="18" charset="0"/>
                            </a:rPr>
                            <m:t>2(</m:t>
                          </m:r>
                          <m:r>
                            <a:rPr kumimoji="1" lang="en-US" altLang="ja-JP" sz="2400" b="0" i="1" smtClean="0">
                              <a:solidFill>
                                <a:srgbClr val="002060"/>
                              </a:solidFill>
                              <a:latin typeface="Cambria Math" panose="02040503050406030204" pitchFamily="18" charset="0"/>
                            </a:rPr>
                            <m:t>𝑡</m:t>
                          </m:r>
                          <m:r>
                            <a:rPr kumimoji="1" lang="en-US" altLang="ja-JP" sz="2400" b="0" i="1" smtClean="0">
                              <a:solidFill>
                                <a:srgbClr val="002060"/>
                              </a:solidFill>
                              <a:latin typeface="Cambria Math" panose="02040503050406030204" pitchFamily="18" charset="0"/>
                            </a:rPr>
                            <m:t>−</m:t>
                          </m:r>
                          <m:r>
                            <a:rPr kumimoji="1" lang="en-US" altLang="ja-JP" sz="2400" b="0" i="1" smtClean="0">
                              <a:solidFill>
                                <a:srgbClr val="002060"/>
                              </a:solidFill>
                              <a:latin typeface="Cambria Math" panose="02040503050406030204" pitchFamily="18" charset="0"/>
                            </a:rPr>
                            <m:t>𝐶</m:t>
                          </m:r>
                          <m:r>
                            <a:rPr kumimoji="1" lang="en-US" altLang="ja-JP" sz="2400" b="0" i="1" smtClean="0">
                              <a:solidFill>
                                <a:srgbClr val="002060"/>
                              </a:solidFill>
                              <a:latin typeface="Cambria Math" panose="02040503050406030204" pitchFamily="18" charset="0"/>
                            </a:rPr>
                            <m:t>)</m:t>
                          </m:r>
                        </m:e>
                      </m:rad>
                    </m:oMath>
                  </m:oMathPara>
                </a14:m>
                <a:endParaRPr kumimoji="1" lang="ja-JP" altLang="en-US" sz="24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917523" y="4242622"/>
                <a:ext cx="2611878" cy="2569101"/>
              </a:xfrm>
              <a:prstGeom prst="rect">
                <a:avLst/>
              </a:prstGeom>
              <a:blipFill>
                <a:blip r:embed="rId5"/>
                <a:stretch>
                  <a:fillRect/>
                </a:stretch>
              </a:blipFill>
              <a:ln>
                <a:solidFill>
                  <a:schemeClr val="tx1"/>
                </a:solidFill>
              </a:ln>
            </p:spPr>
            <p:txBody>
              <a:bodyPr/>
              <a:lstStyle/>
              <a:p>
                <a:r>
                  <a:rPr lang="ja-JP" altLang="en-US">
                    <a:noFill/>
                  </a:rPr>
                  <a:t> </a:t>
                </a:r>
              </a:p>
            </p:txBody>
          </p:sp>
        </mc:Fallback>
      </mc:AlternateContent>
      <p:cxnSp>
        <p:nvCxnSpPr>
          <p:cNvPr id="7" name="直線矢印コネクタ 6"/>
          <p:cNvCxnSpPr/>
          <p:nvPr/>
        </p:nvCxnSpPr>
        <p:spPr bwMode="auto">
          <a:xfrm flipH="1">
            <a:off x="3422571" y="2499702"/>
            <a:ext cx="1306944" cy="1"/>
          </a:xfrm>
          <a:prstGeom prst="straightConnector1">
            <a:avLst/>
          </a:prstGeom>
          <a:noFill/>
          <a:ln w="63500" cap="flat" cmpd="sng" algn="ctr">
            <a:solidFill>
              <a:schemeClr val="tx1"/>
            </a:solidFill>
            <a:prstDash val="solid"/>
            <a:round/>
            <a:headEnd type="triangle" w="med" len="med"/>
            <a:tailEnd type="none"/>
          </a:ln>
          <a:effectLst/>
        </p:spPr>
      </p:cxnSp>
      <mc:AlternateContent xmlns:mc="http://schemas.openxmlformats.org/markup-compatibility/2006" xmlns:a14="http://schemas.microsoft.com/office/drawing/2010/main">
        <mc:Choice Requires="a14">
          <p:sp>
            <p:nvSpPr>
              <p:cNvPr id="82" name="テキスト ボックス 81"/>
              <p:cNvSpPr txBox="1"/>
              <p:nvPr/>
            </p:nvSpPr>
            <p:spPr>
              <a:xfrm>
                <a:off x="1097678" y="4653128"/>
                <a:ext cx="1458097" cy="7936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b="0" i="1" smtClean="0">
                              <a:solidFill>
                                <a:srgbClr val="002060"/>
                              </a:solidFill>
                              <a:latin typeface="Cambria Math" panose="02040503050406030204" pitchFamily="18" charset="0"/>
                            </a:rPr>
                          </m:ctrlPr>
                        </m:fPr>
                        <m:num>
                          <m:r>
                            <a:rPr kumimoji="1" lang="en-US" altLang="ja-JP" sz="2400" b="0" i="1" smtClean="0">
                              <a:solidFill>
                                <a:srgbClr val="002060"/>
                              </a:solidFill>
                              <a:latin typeface="Cambria Math" panose="02040503050406030204" pitchFamily="18" charset="0"/>
                            </a:rPr>
                            <m:t>𝑑𝑥</m:t>
                          </m:r>
                        </m:num>
                        <m:den>
                          <m:r>
                            <a:rPr kumimoji="1" lang="en-US" altLang="ja-JP" sz="2400" b="0" i="1" smtClean="0">
                              <a:solidFill>
                                <a:srgbClr val="002060"/>
                              </a:solidFill>
                              <a:latin typeface="Cambria Math" panose="02040503050406030204" pitchFamily="18" charset="0"/>
                            </a:rPr>
                            <m:t>𝑑𝑡</m:t>
                          </m:r>
                        </m:den>
                      </m:f>
                      <m:r>
                        <a:rPr kumimoji="1" lang="en-US" altLang="ja-JP" sz="2400" b="0" i="1" smtClean="0">
                          <a:solidFill>
                            <a:srgbClr val="002060"/>
                          </a:solidFill>
                          <a:latin typeface="Cambria Math" panose="02040503050406030204" pitchFamily="18" charset="0"/>
                        </a:rPr>
                        <m:t>=</m:t>
                      </m:r>
                      <m:f>
                        <m:fPr>
                          <m:ctrlPr>
                            <a:rPr kumimoji="1" lang="en-US" altLang="ja-JP" sz="2400" b="0" i="1" smtClean="0">
                              <a:solidFill>
                                <a:srgbClr val="002060"/>
                              </a:solidFill>
                              <a:latin typeface="Cambria Math" panose="02040503050406030204" pitchFamily="18" charset="0"/>
                            </a:rPr>
                          </m:ctrlPr>
                        </m:fPr>
                        <m:num>
                          <m:r>
                            <a:rPr kumimoji="1" lang="en-US" altLang="ja-JP" sz="2400" b="0" i="1" smtClean="0">
                              <a:solidFill>
                                <a:srgbClr val="002060"/>
                              </a:solidFill>
                              <a:latin typeface="Cambria Math" panose="02040503050406030204" pitchFamily="18" charset="0"/>
                            </a:rPr>
                            <m:t>1</m:t>
                          </m:r>
                        </m:num>
                        <m:den>
                          <m:r>
                            <a:rPr kumimoji="1" lang="en-US" altLang="ja-JP" sz="2400" b="0" i="1" smtClean="0">
                              <a:solidFill>
                                <a:srgbClr val="002060"/>
                              </a:solidFill>
                              <a:latin typeface="Cambria Math" panose="02040503050406030204" pitchFamily="18" charset="0"/>
                            </a:rPr>
                            <m:t>𝑥</m:t>
                          </m:r>
                        </m:den>
                      </m:f>
                    </m:oMath>
                  </m:oMathPara>
                </a14:m>
                <a:endParaRPr kumimoji="1" lang="en-US" altLang="ja-JP" sz="2400" b="0" i="1" dirty="0">
                  <a:solidFill>
                    <a:srgbClr val="002060"/>
                  </a:solidFill>
                  <a:latin typeface="Cambria Math" panose="02040503050406030204" pitchFamily="18" charset="0"/>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1097678" y="4653128"/>
                <a:ext cx="1458097" cy="793615"/>
              </a:xfrm>
              <a:prstGeom prst="rect">
                <a:avLst/>
              </a:prstGeom>
              <a:blipFill>
                <a:blip r:embed="rId6"/>
                <a:stretch>
                  <a:fillRect/>
                </a:stretch>
              </a:blipFill>
            </p:spPr>
            <p:txBody>
              <a:bodyPr/>
              <a:lstStyle/>
              <a:p>
                <a:r>
                  <a:rPr lang="ja-JP" altLang="en-US">
                    <a:noFill/>
                  </a:rPr>
                  <a:t> </a:t>
                </a:r>
              </a:p>
            </p:txBody>
          </p:sp>
        </mc:Fallback>
      </mc:AlternateContent>
      <p:sp>
        <p:nvSpPr>
          <p:cNvPr id="2" name="矢印: 右 1"/>
          <p:cNvSpPr/>
          <p:nvPr/>
        </p:nvSpPr>
        <p:spPr bwMode="auto">
          <a:xfrm>
            <a:off x="2612573" y="4862283"/>
            <a:ext cx="978408" cy="484632"/>
          </a:xfrm>
          <a:prstGeom prst="rightArrow">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855943" y="4406458"/>
            <a:ext cx="2138410" cy="1040285"/>
          </a:xfrm>
          <a:prstGeom prst="rect">
            <a:avLst/>
          </a:prstGeom>
          <a:noFill/>
        </p:spPr>
        <p:txBody>
          <a:bodyPr wrap="square" rtlCol="0">
            <a:spAutoFit/>
          </a:bodyPr>
          <a:lstStyle/>
          <a:p>
            <a:r>
              <a:rPr kumimoji="1" lang="ja-JP" altLang="en-US" sz="2800" dirty="0">
                <a:solidFill>
                  <a:srgbClr val="FF0000"/>
                </a:solidFill>
              </a:rPr>
              <a:t>計算機では</a:t>
            </a:r>
            <a:endParaRPr kumimoji="1" lang="en-US" altLang="ja-JP" sz="2800" dirty="0">
              <a:solidFill>
                <a:srgbClr val="FF0000"/>
              </a:solidFill>
            </a:endParaRPr>
          </a:p>
          <a:p>
            <a:r>
              <a:rPr lang="ja-JP" altLang="en-US" sz="2800" dirty="0">
                <a:solidFill>
                  <a:srgbClr val="FF0000"/>
                </a:solidFill>
              </a:rPr>
              <a:t>どうするか？</a:t>
            </a:r>
            <a:endParaRPr kumimoji="1" lang="ja-JP" altLang="en-US" sz="2800" dirty="0">
              <a:solidFill>
                <a:srgbClr val="FF0000"/>
              </a:solidFill>
            </a:endParaRPr>
          </a:p>
        </p:txBody>
      </p:sp>
    </p:spTree>
    <p:extLst>
      <p:ext uri="{BB962C8B-B14F-4D97-AF65-F5344CB8AC3E}">
        <p14:creationId xmlns:p14="http://schemas.microsoft.com/office/powerpoint/2010/main" val="2901601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150298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テキスト ボックス 47"/>
              <p:cNvSpPr txBox="1"/>
              <p:nvPr/>
            </p:nvSpPr>
            <p:spPr>
              <a:xfrm>
                <a:off x="1551188" y="4742203"/>
                <a:ext cx="184646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solidFill>
                                <a:srgbClr val="008000"/>
                              </a:solidFill>
                              <a:latin typeface="Cambria Math" panose="02040503050406030204" pitchFamily="18" charset="0"/>
                            </a:rPr>
                          </m:ctrlPr>
                        </m:sSubPr>
                        <m:e>
                          <m:r>
                            <a:rPr kumimoji="1" lang="en-US" altLang="ja-JP" sz="2800" b="0" i="1" smtClean="0">
                              <a:solidFill>
                                <a:srgbClr val="008000"/>
                              </a:solidFill>
                              <a:latin typeface="Cambria Math" panose="02040503050406030204" pitchFamily="18" charset="0"/>
                            </a:rPr>
                            <m:t>𝑢</m:t>
                          </m:r>
                        </m:e>
                        <m:sub>
                          <m:r>
                            <a:rPr kumimoji="1" lang="en-US" altLang="ja-JP" sz="2800" b="0" i="1" smtClean="0">
                              <a:solidFill>
                                <a:srgbClr val="008000"/>
                              </a:solidFill>
                              <a:latin typeface="Cambria Math" panose="02040503050406030204" pitchFamily="18" charset="0"/>
                            </a:rPr>
                            <m:t>𝑛</m:t>
                          </m:r>
                          <m:r>
                            <a:rPr kumimoji="1" lang="en-US" altLang="ja-JP" sz="2800" b="0" i="1" smtClean="0">
                              <a:solidFill>
                                <a:srgbClr val="008000"/>
                              </a:solidFill>
                              <a:latin typeface="Cambria Math" panose="02040503050406030204" pitchFamily="18" charset="0"/>
                            </a:rPr>
                            <m:t>+1</m:t>
                          </m:r>
                        </m:sub>
                      </m:sSub>
                      <m:r>
                        <a:rPr kumimoji="1" lang="en-US" altLang="ja-JP" sz="2800" b="0" i="1" smtClean="0">
                          <a:solidFill>
                            <a:srgbClr val="008000"/>
                          </a:solidFill>
                          <a:latin typeface="Cambria Math" panose="02040503050406030204" pitchFamily="18" charset="0"/>
                        </a:rPr>
                        <m:t>−</m:t>
                      </m:r>
                      <m:sSub>
                        <m:sSubPr>
                          <m:ctrlPr>
                            <a:rPr kumimoji="1" lang="en-US" altLang="ja-JP" sz="2800" b="0" i="1" smtClean="0">
                              <a:solidFill>
                                <a:srgbClr val="008000"/>
                              </a:solidFill>
                              <a:latin typeface="Cambria Math" panose="02040503050406030204" pitchFamily="18" charset="0"/>
                            </a:rPr>
                          </m:ctrlPr>
                        </m:sSubPr>
                        <m:e>
                          <m:r>
                            <a:rPr kumimoji="1" lang="en-US" altLang="ja-JP" sz="2800" b="0" i="1" smtClean="0">
                              <a:solidFill>
                                <a:srgbClr val="008000"/>
                              </a:solidFill>
                              <a:latin typeface="Cambria Math" panose="02040503050406030204" pitchFamily="18" charset="0"/>
                            </a:rPr>
                            <m:t>𝑢</m:t>
                          </m:r>
                        </m:e>
                        <m:sub>
                          <m:r>
                            <a:rPr kumimoji="1" lang="en-US" altLang="ja-JP" sz="2800" b="0" i="1" smtClean="0">
                              <a:solidFill>
                                <a:srgbClr val="008000"/>
                              </a:solidFill>
                              <a:latin typeface="Cambria Math" panose="02040503050406030204" pitchFamily="18" charset="0"/>
                            </a:rPr>
                            <m:t>𝑛</m:t>
                          </m:r>
                        </m:sub>
                      </m:sSub>
                    </m:oMath>
                  </m:oMathPara>
                </a14:m>
                <a:endParaRPr kumimoji="1" lang="ja-JP" altLang="en-US" sz="2800" dirty="0"/>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551188" y="4742203"/>
                <a:ext cx="1846468" cy="523220"/>
              </a:xfrm>
              <a:prstGeom prst="rect">
                <a:avLst/>
              </a:prstGeom>
              <a:blipFill>
                <a:blip r:embed="rId3"/>
                <a:stretch>
                  <a:fillRect/>
                </a:stretch>
              </a:blipFill>
            </p:spPr>
            <p:txBody>
              <a:bodyPr/>
              <a:lstStyle/>
              <a:p>
                <a:r>
                  <a:rPr lang="ja-JP" altLang="en-US">
                    <a:noFill/>
                  </a:rPr>
                  <a:t> </a:t>
                </a:r>
              </a:p>
            </p:txBody>
          </p:sp>
        </mc:Fallback>
      </mc:AlternateContent>
      <p:sp>
        <p:nvSpPr>
          <p:cNvPr id="10242" name="Rectangle 2"/>
          <p:cNvSpPr>
            <a:spLocks noGrp="1" noChangeArrowheads="1"/>
          </p:cNvSpPr>
          <p:nvPr>
            <p:ph type="title"/>
          </p:nvPr>
        </p:nvSpPr>
        <p:spPr>
          <a:xfrm>
            <a:off x="0" y="60325"/>
            <a:ext cx="9144000" cy="868363"/>
          </a:xfrm>
        </p:spPr>
        <p:txBody>
          <a:bodyPr/>
          <a:lstStyle/>
          <a:p>
            <a:pPr eaLnBrk="1" hangingPunct="1"/>
            <a:r>
              <a:rPr lang="ja-JP" altLang="en-US" sz="4000" dirty="0"/>
              <a:t>計算機における時間積分</a:t>
            </a:r>
          </a:p>
        </p:txBody>
      </p:sp>
      <p:sp>
        <p:nvSpPr>
          <p:cNvPr id="10243" name="Rectangle 3"/>
          <p:cNvSpPr>
            <a:spLocks noGrp="1" noChangeArrowheads="1"/>
          </p:cNvSpPr>
          <p:nvPr>
            <p:ph idx="1"/>
          </p:nvPr>
        </p:nvSpPr>
        <p:spPr>
          <a:xfrm>
            <a:off x="250825" y="764714"/>
            <a:ext cx="8642350" cy="2438872"/>
          </a:xfrm>
        </p:spPr>
        <p:txBody>
          <a:bodyPr/>
          <a:lstStyle/>
          <a:p>
            <a:r>
              <a:rPr lang="ja-JP" altLang="en-US" b="1" dirty="0">
                <a:solidFill>
                  <a:srgbClr val="000099"/>
                </a:solidFill>
              </a:rPr>
              <a:t>離散的な時刻のみを考える（差分化）</a:t>
            </a:r>
            <a:endParaRPr lang="en-US" altLang="ja-JP" b="1" dirty="0">
              <a:solidFill>
                <a:srgbClr val="000099"/>
              </a:solidFill>
            </a:endParaRPr>
          </a:p>
          <a:p>
            <a:pPr eaLnBrk="1" hangingPunct="1"/>
            <a:r>
              <a:rPr lang="ja-JP" altLang="en-US" b="1" dirty="0">
                <a:solidFill>
                  <a:srgbClr val="000099"/>
                </a:solidFill>
              </a:rPr>
              <a:t>各時刻における時間変化率の値を使った</a:t>
            </a:r>
            <a:br>
              <a:rPr lang="en-US" altLang="ja-JP" b="1" dirty="0">
                <a:solidFill>
                  <a:srgbClr val="000099"/>
                </a:solidFill>
              </a:rPr>
            </a:br>
            <a:r>
              <a:rPr lang="ja-JP" altLang="en-US" b="1" dirty="0">
                <a:solidFill>
                  <a:srgbClr val="000099"/>
                </a:solidFill>
              </a:rPr>
              <a:t>「外挿」の繰り返し計算</a:t>
            </a:r>
            <a:endParaRPr lang="en-US" altLang="ja-JP" b="1" dirty="0">
              <a:solidFill>
                <a:srgbClr val="000099"/>
              </a:solidFill>
            </a:endParaRPr>
          </a:p>
          <a:p>
            <a:r>
              <a:rPr lang="ja-JP" altLang="en-US" b="1" dirty="0">
                <a:solidFill>
                  <a:srgbClr val="000099"/>
                </a:solidFill>
              </a:rPr>
              <a:t>具体例</a:t>
            </a:r>
            <a:endParaRPr lang="en-US" altLang="ja-JP" b="1" dirty="0">
              <a:solidFill>
                <a:srgbClr val="000099"/>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1401377" y="2810661"/>
                <a:ext cx="2385717" cy="1144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600" i="1" smtClean="0">
                              <a:latin typeface="Cambria Math" panose="02040503050406030204" pitchFamily="18" charset="0"/>
                            </a:rPr>
                          </m:ctrlPr>
                        </m:fPr>
                        <m:num>
                          <m:r>
                            <a:rPr kumimoji="1" lang="en-US" altLang="ja-JP" sz="3600" b="0" i="1" smtClean="0">
                              <a:latin typeface="Cambria Math"/>
                            </a:rPr>
                            <m:t>𝑑𝑢</m:t>
                          </m:r>
                        </m:num>
                        <m:den>
                          <m:r>
                            <a:rPr kumimoji="1" lang="en-US" altLang="ja-JP" sz="3600" b="0" i="1" smtClean="0">
                              <a:latin typeface="Cambria Math"/>
                            </a:rPr>
                            <m:t>𝑑𝑡</m:t>
                          </m:r>
                        </m:den>
                      </m:f>
                      <m:r>
                        <a:rPr kumimoji="1" lang="en-US" altLang="ja-JP" sz="3600" b="0" i="1" smtClean="0">
                          <a:latin typeface="Cambria Math"/>
                        </a:rPr>
                        <m:t>=</m:t>
                      </m:r>
                      <m:r>
                        <a:rPr kumimoji="1" lang="en-US" altLang="ja-JP" sz="3600" b="0" i="1" smtClean="0">
                          <a:latin typeface="Cambria Math" panose="02040503050406030204" pitchFamily="18" charset="0"/>
                        </a:rPr>
                        <m:t>𝑓</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𝑢</m:t>
                      </m:r>
                      <m:r>
                        <a:rPr kumimoji="1" lang="en-US" altLang="ja-JP" sz="3600" b="0" i="1" smtClean="0">
                          <a:latin typeface="Cambria Math" panose="02040503050406030204" pitchFamily="18" charset="0"/>
                        </a:rPr>
                        <m:t>)</m:t>
                      </m:r>
                    </m:oMath>
                  </m:oMathPara>
                </a14:m>
                <a:endParaRPr kumimoji="1" lang="ja-JP" altLang="en-US" sz="36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401377" y="2810661"/>
                <a:ext cx="2385717" cy="1144159"/>
              </a:xfrm>
              <a:prstGeom prst="rect">
                <a:avLst/>
              </a:prstGeom>
              <a:blipFill>
                <a:blip r:embed="rId4"/>
                <a:stretch>
                  <a:fillRect/>
                </a:stretch>
              </a:blipFill>
            </p:spPr>
            <p:txBody>
              <a:bodyPr/>
              <a:lstStyle/>
              <a:p>
                <a:r>
                  <a:rPr lang="ja-JP" altLang="en-US">
                    <a:noFill/>
                  </a:rPr>
                  <a:t> </a:t>
                </a:r>
              </a:p>
            </p:txBody>
          </p:sp>
        </mc:Fallback>
      </mc:AlternateContent>
      <p:sp>
        <p:nvSpPr>
          <p:cNvPr id="4" name="右矢印 3"/>
          <p:cNvSpPr/>
          <p:nvPr/>
        </p:nvSpPr>
        <p:spPr>
          <a:xfrm>
            <a:off x="3842936" y="3155257"/>
            <a:ext cx="978408" cy="504056"/>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30</a:t>
            </a:fld>
            <a:endParaRPr lang="en-US" altLang="ja-JP" sz="1400" dirty="0"/>
          </a:p>
        </p:txBody>
      </p:sp>
      <p:cxnSp>
        <p:nvCxnSpPr>
          <p:cNvPr id="5" name="直線矢印コネクタ 4"/>
          <p:cNvCxnSpPr/>
          <p:nvPr/>
        </p:nvCxnSpPr>
        <p:spPr>
          <a:xfrm>
            <a:off x="1491163" y="6206028"/>
            <a:ext cx="6408712"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491163" y="3961587"/>
            <a:ext cx="0" cy="2296209"/>
          </a:xfrm>
          <a:prstGeom prst="line">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298113" y="5793034"/>
            <a:ext cx="0" cy="4129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244608" y="5773980"/>
            <a:ext cx="0" cy="4129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971883" y="5773981"/>
            <a:ext cx="389850" cy="830997"/>
          </a:xfrm>
          <a:prstGeom prst="rect">
            <a:avLst/>
          </a:prstGeom>
          <a:noFill/>
        </p:spPr>
        <p:txBody>
          <a:bodyPr wrap="none" rtlCol="0">
            <a:spAutoFit/>
          </a:bodyPr>
          <a:lstStyle/>
          <a:p>
            <a:r>
              <a:rPr kumimoji="1" lang="en-US" altLang="ja-JP" sz="4800" b="1" i="1" dirty="0"/>
              <a:t>t</a:t>
            </a:r>
            <a:endParaRPr kumimoji="1" lang="ja-JP" altLang="en-US" sz="4800" b="1" i="1" dirty="0"/>
          </a:p>
        </p:txBody>
      </p:sp>
      <mc:AlternateContent xmlns:mc="http://schemas.openxmlformats.org/markup-compatibility/2006" xmlns:a14="http://schemas.microsoft.com/office/drawing/2010/main">
        <mc:Choice Requires="a14">
          <p:sp>
            <p:nvSpPr>
              <p:cNvPr id="25" name="テキスト ボックス 24"/>
              <p:cNvSpPr txBox="1"/>
              <p:nvPr/>
            </p:nvSpPr>
            <p:spPr>
              <a:xfrm>
                <a:off x="4057458" y="5416938"/>
                <a:ext cx="84798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4000" i="1" smtClean="0">
                          <a:solidFill>
                            <a:srgbClr val="CC6600"/>
                          </a:solidFill>
                          <a:latin typeface="Cambria Math"/>
                        </a:rPr>
                        <m:t>∆</m:t>
                      </m:r>
                      <m:r>
                        <a:rPr kumimoji="1" lang="en-US" altLang="ja-JP" sz="4000" b="0" i="1" smtClean="0">
                          <a:solidFill>
                            <a:srgbClr val="CC6600"/>
                          </a:solidFill>
                          <a:latin typeface="Cambria Math"/>
                        </a:rPr>
                        <m:t>𝑡</m:t>
                      </m:r>
                    </m:oMath>
                  </m:oMathPara>
                </a14:m>
                <a:endParaRPr kumimoji="1" lang="ja-JP" altLang="en-US" sz="40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057458" y="5416938"/>
                <a:ext cx="847989" cy="707886"/>
              </a:xfrm>
              <a:prstGeom prst="rect">
                <a:avLst/>
              </a:prstGeom>
              <a:blipFill>
                <a:blip r:embed="rId5"/>
                <a:stretch>
                  <a:fillRect/>
                </a:stretch>
              </a:blipFill>
            </p:spPr>
            <p:txBody>
              <a:bodyPr/>
              <a:lstStyle/>
              <a:p>
                <a:r>
                  <a:rPr lang="ja-JP" altLang="en-US">
                    <a:noFill/>
                  </a:rPr>
                  <a:t> </a:t>
                </a:r>
              </a:p>
            </p:txBody>
          </p:sp>
        </mc:Fallback>
      </mc:AlternateContent>
      <p:cxnSp>
        <p:nvCxnSpPr>
          <p:cNvPr id="30" name="直線矢印コネクタ 29"/>
          <p:cNvCxnSpPr/>
          <p:nvPr/>
        </p:nvCxnSpPr>
        <p:spPr>
          <a:xfrm>
            <a:off x="3285304" y="6028914"/>
            <a:ext cx="1960646" cy="0"/>
          </a:xfrm>
          <a:prstGeom prst="straightConnector1">
            <a:avLst/>
          </a:prstGeom>
          <a:ln w="38100">
            <a:solidFill>
              <a:srgbClr val="CC66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4851048" y="2830878"/>
                <a:ext cx="3330463" cy="1041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600" i="1" smtClean="0">
                              <a:solidFill>
                                <a:srgbClr val="FF0000"/>
                              </a:solidFill>
                              <a:latin typeface="Cambria Math" panose="02040503050406030204" pitchFamily="18" charset="0"/>
                            </a:rPr>
                          </m:ctrlPr>
                        </m:fPr>
                        <m:num>
                          <m:sSub>
                            <m:sSubPr>
                              <m:ctrlPr>
                                <a:rPr kumimoji="1" lang="en-US" altLang="ja-JP" sz="3600" i="1" smtClean="0">
                                  <a:solidFill>
                                    <a:srgbClr val="FF0000"/>
                                  </a:solidFill>
                                  <a:latin typeface="Cambria Math" panose="02040503050406030204" pitchFamily="18" charset="0"/>
                                </a:rPr>
                              </m:ctrlPr>
                            </m:sSubPr>
                            <m:e>
                              <m:r>
                                <a:rPr kumimoji="1" lang="en-US" altLang="ja-JP" sz="3600" b="0" i="1" smtClean="0">
                                  <a:solidFill>
                                    <a:srgbClr val="FF0000"/>
                                  </a:solidFill>
                                  <a:latin typeface="Cambria Math"/>
                                </a:rPr>
                                <m:t>𝑢</m:t>
                              </m:r>
                            </m:e>
                            <m:sub>
                              <m:r>
                                <a:rPr kumimoji="1" lang="en-US" altLang="ja-JP" sz="3600" b="0" i="1" smtClean="0">
                                  <a:solidFill>
                                    <a:srgbClr val="FF0000"/>
                                  </a:solidFill>
                                  <a:latin typeface="Cambria Math"/>
                                </a:rPr>
                                <m:t>𝑛</m:t>
                              </m:r>
                              <m:r>
                                <a:rPr kumimoji="1" lang="en-US" altLang="ja-JP" sz="3600" b="0" i="1" smtClean="0">
                                  <a:solidFill>
                                    <a:srgbClr val="FF0000"/>
                                  </a:solidFill>
                                  <a:latin typeface="Cambria Math"/>
                                </a:rPr>
                                <m:t>+1</m:t>
                              </m:r>
                            </m:sub>
                          </m:sSub>
                          <m:r>
                            <a:rPr kumimoji="1" lang="en-US" altLang="ja-JP" sz="3600" b="0" i="1" smtClean="0">
                              <a:solidFill>
                                <a:srgbClr val="FF0000"/>
                              </a:solidFill>
                              <a:latin typeface="Cambria Math"/>
                            </a:rPr>
                            <m:t>−</m:t>
                          </m:r>
                          <m:sSub>
                            <m:sSubPr>
                              <m:ctrlPr>
                                <a:rPr kumimoji="1" lang="en-US" altLang="ja-JP" sz="3600" b="0" i="1" smtClean="0">
                                  <a:solidFill>
                                    <a:srgbClr val="FF0000"/>
                                  </a:solidFill>
                                  <a:latin typeface="Cambria Math" panose="02040503050406030204" pitchFamily="18" charset="0"/>
                                </a:rPr>
                              </m:ctrlPr>
                            </m:sSubPr>
                            <m:e>
                              <m:r>
                                <a:rPr kumimoji="1" lang="en-US" altLang="ja-JP" sz="3600" b="0" i="1" smtClean="0">
                                  <a:solidFill>
                                    <a:srgbClr val="FF0000"/>
                                  </a:solidFill>
                                  <a:latin typeface="Cambria Math"/>
                                </a:rPr>
                                <m:t>𝑢</m:t>
                              </m:r>
                            </m:e>
                            <m:sub>
                              <m:r>
                                <a:rPr kumimoji="1" lang="en-US" altLang="ja-JP" sz="3600" b="0" i="1" smtClean="0">
                                  <a:solidFill>
                                    <a:srgbClr val="FF0000"/>
                                  </a:solidFill>
                                  <a:latin typeface="Cambria Math"/>
                                </a:rPr>
                                <m:t>𝑛</m:t>
                              </m:r>
                            </m:sub>
                          </m:sSub>
                        </m:num>
                        <m:den>
                          <m:r>
                            <a:rPr kumimoji="1" lang="en-US" altLang="ja-JP" sz="3600" i="1" smtClean="0">
                              <a:solidFill>
                                <a:srgbClr val="FF0000"/>
                              </a:solidFill>
                              <a:latin typeface="Cambria Math"/>
                              <a:ea typeface="Cambria Math"/>
                            </a:rPr>
                            <m:t>∆</m:t>
                          </m:r>
                          <m:r>
                            <a:rPr kumimoji="1" lang="en-US" altLang="ja-JP" sz="3600" b="0" i="1" smtClean="0">
                              <a:solidFill>
                                <a:srgbClr val="FF0000"/>
                              </a:solidFill>
                              <a:latin typeface="Cambria Math"/>
                              <a:ea typeface="Cambria Math"/>
                            </a:rPr>
                            <m:t>𝑡</m:t>
                          </m:r>
                        </m:den>
                      </m:f>
                      <m:r>
                        <a:rPr kumimoji="1" lang="en-US" altLang="ja-JP" sz="3600" b="0" i="1" smtClean="0">
                          <a:solidFill>
                            <a:srgbClr val="FF0000"/>
                          </a:solidFill>
                          <a:latin typeface="Cambria Math"/>
                        </a:rPr>
                        <m:t>=</m:t>
                      </m:r>
                      <m:sSub>
                        <m:sSubPr>
                          <m:ctrlPr>
                            <a:rPr kumimoji="1" lang="en-US" altLang="ja-JP" sz="3600" b="0" i="1" smtClean="0">
                              <a:solidFill>
                                <a:srgbClr val="FF0000"/>
                              </a:solidFill>
                              <a:latin typeface="Cambria Math" panose="02040503050406030204" pitchFamily="18" charset="0"/>
                            </a:rPr>
                          </m:ctrlPr>
                        </m:sSubPr>
                        <m:e>
                          <m:r>
                            <a:rPr kumimoji="1" lang="en-US" altLang="ja-JP" sz="3600" b="0" i="1" smtClean="0">
                              <a:solidFill>
                                <a:srgbClr val="FF0000"/>
                              </a:solidFill>
                              <a:latin typeface="Cambria Math" panose="02040503050406030204" pitchFamily="18" charset="0"/>
                            </a:rPr>
                            <m:t>𝑓</m:t>
                          </m:r>
                        </m:e>
                        <m:sub>
                          <m:r>
                            <a:rPr kumimoji="1" lang="en-US" altLang="ja-JP" sz="3600" b="0" i="1" smtClean="0">
                              <a:solidFill>
                                <a:srgbClr val="FF0000"/>
                              </a:solidFill>
                              <a:latin typeface="Cambria Math" panose="02040503050406030204" pitchFamily="18" charset="0"/>
                            </a:rPr>
                            <m:t>𝑛</m:t>
                          </m:r>
                        </m:sub>
                      </m:sSub>
                    </m:oMath>
                  </m:oMathPara>
                </a14:m>
                <a:endParaRPr kumimoji="1" lang="ja-JP" altLang="en-US" sz="36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4851048" y="2830878"/>
                <a:ext cx="3330463" cy="1041182"/>
              </a:xfrm>
              <a:prstGeom prst="rect">
                <a:avLst/>
              </a:prstGeom>
              <a:blipFill>
                <a:blip r:embed="rId6"/>
                <a:stretch>
                  <a:fillRect/>
                </a:stretch>
              </a:blipFill>
            </p:spPr>
            <p:txBody>
              <a:bodyPr/>
              <a:lstStyle/>
              <a:p>
                <a:r>
                  <a:rPr lang="ja-JP" altLang="en-US">
                    <a:noFill/>
                  </a:rPr>
                  <a:t> </a:t>
                </a:r>
              </a:p>
            </p:txBody>
          </p:sp>
        </mc:Fallback>
      </mc:AlternateContent>
      <p:sp>
        <p:nvSpPr>
          <p:cNvPr id="23" name="テキスト ボックス 22"/>
          <p:cNvSpPr txBox="1"/>
          <p:nvPr/>
        </p:nvSpPr>
        <p:spPr>
          <a:xfrm>
            <a:off x="800458" y="3651547"/>
            <a:ext cx="561372" cy="830997"/>
          </a:xfrm>
          <a:prstGeom prst="rect">
            <a:avLst/>
          </a:prstGeom>
          <a:noFill/>
        </p:spPr>
        <p:txBody>
          <a:bodyPr wrap="none" rtlCol="0">
            <a:spAutoFit/>
          </a:bodyPr>
          <a:lstStyle/>
          <a:p>
            <a:r>
              <a:rPr kumimoji="1" lang="en-US" altLang="ja-JP" sz="4800" b="1" i="1" dirty="0"/>
              <a:t>u</a:t>
            </a:r>
            <a:endParaRPr kumimoji="1" lang="ja-JP" altLang="en-US" sz="4800" b="1" i="1" dirty="0"/>
          </a:p>
        </p:txBody>
      </p:sp>
      <p:cxnSp>
        <p:nvCxnSpPr>
          <p:cNvPr id="6" name="直線コネクタ 5"/>
          <p:cNvCxnSpPr/>
          <p:nvPr/>
        </p:nvCxnSpPr>
        <p:spPr bwMode="auto">
          <a:xfrm flipV="1">
            <a:off x="2503337" y="4667330"/>
            <a:ext cx="3161232" cy="939931"/>
          </a:xfrm>
          <a:prstGeom prst="line">
            <a:avLst/>
          </a:prstGeom>
          <a:noFill/>
          <a:ln w="38100" cap="flat" cmpd="sng" algn="ctr">
            <a:solidFill>
              <a:srgbClr val="FF0000"/>
            </a:solidFill>
            <a:prstDash val="solid"/>
            <a:round/>
            <a:headEnd type="none" w="med" len="med"/>
            <a:tailEnd type="none" w="med" len="med"/>
          </a:ln>
          <a:effectLst/>
        </p:spPr>
      </p:cxnSp>
      <p:cxnSp>
        <p:nvCxnSpPr>
          <p:cNvPr id="18" name="直線コネクタ 17"/>
          <p:cNvCxnSpPr/>
          <p:nvPr/>
        </p:nvCxnSpPr>
        <p:spPr bwMode="auto">
          <a:xfrm>
            <a:off x="4767672" y="4545403"/>
            <a:ext cx="0" cy="0"/>
          </a:xfrm>
          <a:prstGeom prst="line">
            <a:avLst/>
          </a:prstGeom>
          <a:noFill/>
          <a:ln w="9525" cap="flat" cmpd="sng" algn="ctr">
            <a:solidFill>
              <a:srgbClr val="008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8" name="テキスト ボックス 27"/>
              <p:cNvSpPr txBox="1"/>
              <p:nvPr/>
            </p:nvSpPr>
            <p:spPr>
              <a:xfrm>
                <a:off x="3449623" y="6145868"/>
                <a:ext cx="793166"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rPr>
                          </m:ctrlPr>
                        </m:sSubPr>
                        <m:e>
                          <m:r>
                            <a:rPr kumimoji="1" lang="en-US" altLang="ja-JP" sz="4000" b="0" i="1" smtClean="0">
                              <a:latin typeface="Cambria Math" panose="02040503050406030204" pitchFamily="18" charset="0"/>
                            </a:rPr>
                            <m:t>𝑡</m:t>
                          </m:r>
                        </m:e>
                        <m:sub>
                          <m:r>
                            <a:rPr kumimoji="1" lang="en-US" altLang="ja-JP" sz="4000" b="0" i="1" smtClean="0">
                              <a:latin typeface="Cambria Math" panose="02040503050406030204" pitchFamily="18" charset="0"/>
                            </a:rPr>
                            <m:t>𝑛</m:t>
                          </m:r>
                        </m:sub>
                      </m:sSub>
                    </m:oMath>
                  </m:oMathPara>
                </a14:m>
                <a:endParaRPr kumimoji="1" lang="ja-JP" altLang="en-US" sz="40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449623" y="6145868"/>
                <a:ext cx="793166" cy="707886"/>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4749208" y="6149028"/>
                <a:ext cx="128208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rPr>
                          </m:ctrlPr>
                        </m:sSubPr>
                        <m:e>
                          <m:r>
                            <a:rPr kumimoji="1" lang="en-US" altLang="ja-JP" sz="4000" b="0" i="1" smtClean="0">
                              <a:latin typeface="Cambria Math" panose="02040503050406030204" pitchFamily="18" charset="0"/>
                            </a:rPr>
                            <m:t>𝑡</m:t>
                          </m:r>
                        </m:e>
                        <m:sub>
                          <m:r>
                            <a:rPr kumimoji="1" lang="en-US" altLang="ja-JP" sz="4000" b="0" i="1" smtClean="0">
                              <a:latin typeface="Cambria Math" panose="02040503050406030204" pitchFamily="18" charset="0"/>
                            </a:rPr>
                            <m:t>𝑛</m:t>
                          </m:r>
                          <m:r>
                            <a:rPr kumimoji="1" lang="en-US" altLang="ja-JP" sz="4000" b="0" i="1" smtClean="0">
                              <a:latin typeface="Cambria Math" panose="02040503050406030204" pitchFamily="18" charset="0"/>
                            </a:rPr>
                            <m:t>+1</m:t>
                          </m:r>
                        </m:sub>
                      </m:sSub>
                    </m:oMath>
                  </m:oMathPara>
                </a14:m>
                <a:endParaRPr kumimoji="1" lang="ja-JP" altLang="en-US" sz="4000"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4749208" y="6149028"/>
                <a:ext cx="1282082" cy="707886"/>
              </a:xfrm>
              <a:prstGeom prst="rect">
                <a:avLst/>
              </a:prstGeom>
              <a:blipFill>
                <a:blip r:embed="rId8"/>
                <a:stretch>
                  <a:fillRect/>
                </a:stretch>
              </a:blipFill>
            </p:spPr>
            <p:txBody>
              <a:bodyPr/>
              <a:lstStyle/>
              <a:p>
                <a:r>
                  <a:rPr lang="ja-JP" altLang="en-US">
                    <a:noFill/>
                  </a:rPr>
                  <a:t> </a:t>
                </a:r>
              </a:p>
            </p:txBody>
          </p:sp>
        </mc:Fallback>
      </mc:AlternateContent>
      <p:sp>
        <p:nvSpPr>
          <p:cNvPr id="13" name="フリーフォーム: 図形 12"/>
          <p:cNvSpPr/>
          <p:nvPr/>
        </p:nvSpPr>
        <p:spPr bwMode="auto">
          <a:xfrm>
            <a:off x="2586789" y="5013810"/>
            <a:ext cx="5510464" cy="926431"/>
          </a:xfrm>
          <a:custGeom>
            <a:avLst/>
            <a:gdLst>
              <a:gd name="connsiteX0" fmla="*/ 0 w 5510464"/>
              <a:gd name="connsiteY0" fmla="*/ 926431 h 926431"/>
              <a:gd name="connsiteX1" fmla="*/ 324853 w 5510464"/>
              <a:gd name="connsiteY1" fmla="*/ 553452 h 926431"/>
              <a:gd name="connsiteX2" fmla="*/ 685800 w 5510464"/>
              <a:gd name="connsiteY2" fmla="*/ 397042 h 926431"/>
              <a:gd name="connsiteX3" fmla="*/ 1094874 w 5510464"/>
              <a:gd name="connsiteY3" fmla="*/ 300789 h 926431"/>
              <a:gd name="connsiteX4" fmla="*/ 1479885 w 5510464"/>
              <a:gd name="connsiteY4" fmla="*/ 216568 h 926431"/>
              <a:gd name="connsiteX5" fmla="*/ 2610853 w 5510464"/>
              <a:gd name="connsiteY5" fmla="*/ 120316 h 926431"/>
              <a:gd name="connsiteX6" fmla="*/ 3910264 w 5510464"/>
              <a:gd name="connsiteY6" fmla="*/ 72189 h 926431"/>
              <a:gd name="connsiteX7" fmla="*/ 5510464 w 5510464"/>
              <a:gd name="connsiteY7" fmla="*/ 0 h 9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464" h="926431">
                <a:moveTo>
                  <a:pt x="0" y="926431"/>
                </a:moveTo>
                <a:cubicBezTo>
                  <a:pt x="105276" y="784057"/>
                  <a:pt x="210553" y="641683"/>
                  <a:pt x="324853" y="553452"/>
                </a:cubicBezTo>
                <a:cubicBezTo>
                  <a:pt x="439153" y="465221"/>
                  <a:pt x="557463" y="439152"/>
                  <a:pt x="685800" y="397042"/>
                </a:cubicBezTo>
                <a:cubicBezTo>
                  <a:pt x="814137" y="354932"/>
                  <a:pt x="1094874" y="300789"/>
                  <a:pt x="1094874" y="300789"/>
                </a:cubicBezTo>
                <a:cubicBezTo>
                  <a:pt x="1227222" y="270710"/>
                  <a:pt x="1227222" y="246647"/>
                  <a:pt x="1479885" y="216568"/>
                </a:cubicBezTo>
                <a:cubicBezTo>
                  <a:pt x="1732548" y="186489"/>
                  <a:pt x="2205790" y="144379"/>
                  <a:pt x="2610853" y="120316"/>
                </a:cubicBezTo>
                <a:cubicBezTo>
                  <a:pt x="3015916" y="96253"/>
                  <a:pt x="3910264" y="72189"/>
                  <a:pt x="3910264" y="72189"/>
                </a:cubicBezTo>
                <a:lnTo>
                  <a:pt x="5510464" y="0"/>
                </a:ln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cxnSp>
        <p:nvCxnSpPr>
          <p:cNvPr id="33" name="直線コネクタ 32"/>
          <p:cNvCxnSpPr/>
          <p:nvPr/>
        </p:nvCxnSpPr>
        <p:spPr bwMode="auto">
          <a:xfrm flipH="1">
            <a:off x="1546931" y="5402610"/>
            <a:ext cx="1726676" cy="4615"/>
          </a:xfrm>
          <a:prstGeom prst="line">
            <a:avLst/>
          </a:prstGeom>
          <a:noFill/>
          <a:ln w="25400" cap="flat" cmpd="sng" algn="ctr">
            <a:solidFill>
              <a:srgbClr val="008000"/>
            </a:solidFill>
            <a:prstDash val="sysDash"/>
            <a:round/>
            <a:headEnd type="none" w="med" len="med"/>
            <a:tailEnd type="none" w="med" len="med"/>
          </a:ln>
          <a:effectLst/>
        </p:spPr>
      </p:cxnSp>
      <p:cxnSp>
        <p:nvCxnSpPr>
          <p:cNvPr id="38" name="直線コネクタ 37"/>
          <p:cNvCxnSpPr/>
          <p:nvPr/>
        </p:nvCxnSpPr>
        <p:spPr bwMode="auto">
          <a:xfrm flipH="1">
            <a:off x="1523502" y="4791035"/>
            <a:ext cx="3701284" cy="4615"/>
          </a:xfrm>
          <a:prstGeom prst="line">
            <a:avLst/>
          </a:prstGeom>
          <a:noFill/>
          <a:ln w="25400" cap="flat" cmpd="sng" algn="ctr">
            <a:solidFill>
              <a:srgbClr val="008000"/>
            </a:solidFill>
            <a:prstDash val="sysDash"/>
            <a:round/>
            <a:headEnd type="none" w="med" len="med"/>
            <a:tailEnd type="none" w="med" len="med"/>
          </a:ln>
          <a:effectLst/>
        </p:spPr>
      </p:cxnSp>
      <mc:AlternateContent xmlns:mc="http://schemas.openxmlformats.org/markup-compatibility/2006" xmlns:a14="http://schemas.microsoft.com/office/drawing/2010/main">
        <mc:Choice Requires="a14">
          <p:sp>
            <p:nvSpPr>
              <p:cNvPr id="41" name="テキスト ボックス 40"/>
              <p:cNvSpPr txBox="1"/>
              <p:nvPr/>
            </p:nvSpPr>
            <p:spPr>
              <a:xfrm>
                <a:off x="708994" y="4923498"/>
                <a:ext cx="89364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rPr>
                          </m:ctrlPr>
                        </m:sSubPr>
                        <m:e>
                          <m:r>
                            <a:rPr kumimoji="1" lang="en-US" altLang="ja-JP" sz="4000" b="0" i="1" smtClean="0">
                              <a:latin typeface="Cambria Math" panose="02040503050406030204" pitchFamily="18" charset="0"/>
                            </a:rPr>
                            <m:t>𝑢</m:t>
                          </m:r>
                        </m:e>
                        <m:sub>
                          <m:r>
                            <a:rPr kumimoji="1" lang="en-US" altLang="ja-JP" sz="4000" b="0" i="1" smtClean="0">
                              <a:latin typeface="Cambria Math" panose="02040503050406030204" pitchFamily="18" charset="0"/>
                            </a:rPr>
                            <m:t>𝑛</m:t>
                          </m:r>
                        </m:sub>
                      </m:sSub>
                    </m:oMath>
                  </m:oMathPara>
                </a14:m>
                <a:endParaRPr kumimoji="1" lang="ja-JP" altLang="en-US" sz="40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708994" y="4923498"/>
                <a:ext cx="893643" cy="707886"/>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49223" y="4210388"/>
                <a:ext cx="138255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rPr>
                          </m:ctrlPr>
                        </m:sSubPr>
                        <m:e>
                          <m:r>
                            <a:rPr kumimoji="1" lang="en-US" altLang="ja-JP" sz="4000" b="0" i="1" smtClean="0">
                              <a:latin typeface="Cambria Math" panose="02040503050406030204" pitchFamily="18" charset="0"/>
                            </a:rPr>
                            <m:t>𝑢</m:t>
                          </m:r>
                        </m:e>
                        <m:sub>
                          <m:r>
                            <a:rPr kumimoji="1" lang="en-US" altLang="ja-JP" sz="4000" b="0" i="1" smtClean="0">
                              <a:latin typeface="Cambria Math" panose="02040503050406030204" pitchFamily="18" charset="0"/>
                            </a:rPr>
                            <m:t>𝑛</m:t>
                          </m:r>
                          <m:r>
                            <a:rPr kumimoji="1" lang="en-US" altLang="ja-JP" sz="4000" b="0" i="1" smtClean="0">
                              <a:latin typeface="Cambria Math" panose="02040503050406030204" pitchFamily="18" charset="0"/>
                            </a:rPr>
                            <m:t>+1</m:t>
                          </m:r>
                        </m:sub>
                      </m:sSub>
                    </m:oMath>
                  </m:oMathPara>
                </a14:m>
                <a:endParaRPr kumimoji="1" lang="ja-JP" altLang="en-US" sz="40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49223" y="4210388"/>
                <a:ext cx="1382558" cy="707886"/>
              </a:xfrm>
              <a:prstGeom prst="rect">
                <a:avLst/>
              </a:prstGeom>
              <a:blipFill>
                <a:blip r:embed="rId10"/>
                <a:stretch>
                  <a:fillRect/>
                </a:stretch>
              </a:blipFill>
            </p:spPr>
            <p:txBody>
              <a:bodyPr/>
              <a:lstStyle/>
              <a:p>
                <a:r>
                  <a:rPr lang="ja-JP" altLang="en-US">
                    <a:noFill/>
                  </a:rPr>
                  <a:t> </a:t>
                </a:r>
              </a:p>
            </p:txBody>
          </p:sp>
        </mc:Fallback>
      </mc:AlternateContent>
      <p:sp>
        <p:nvSpPr>
          <p:cNvPr id="40" name="テキスト ボックス 39"/>
          <p:cNvSpPr txBox="1"/>
          <p:nvPr/>
        </p:nvSpPr>
        <p:spPr>
          <a:xfrm>
            <a:off x="5692054" y="4412461"/>
            <a:ext cx="1354858" cy="461665"/>
          </a:xfrm>
          <a:prstGeom prst="rect">
            <a:avLst/>
          </a:prstGeom>
          <a:noFill/>
        </p:spPr>
        <p:txBody>
          <a:bodyPr wrap="none" rtlCol="0">
            <a:spAutoFit/>
          </a:bodyPr>
          <a:lstStyle/>
          <a:p>
            <a:r>
              <a:rPr lang="ja-JP" altLang="en-US" dirty="0">
                <a:solidFill>
                  <a:srgbClr val="FF0000"/>
                </a:solidFill>
              </a:rPr>
              <a:t>傾きは</a:t>
            </a:r>
            <a:r>
              <a:rPr lang="en-US" altLang="ja-JP" dirty="0" err="1">
                <a:solidFill>
                  <a:srgbClr val="FF0000"/>
                </a:solidFill>
              </a:rPr>
              <a:t>fn</a:t>
            </a:r>
            <a:endParaRPr kumimoji="1" lang="ja-JP" altLang="en-US" dirty="0">
              <a:solidFill>
                <a:srgbClr val="FF0000"/>
              </a:solidFill>
            </a:endParaRPr>
          </a:p>
        </p:txBody>
      </p:sp>
      <p:cxnSp>
        <p:nvCxnSpPr>
          <p:cNvPr id="44" name="直線矢印コネクタ 43"/>
          <p:cNvCxnSpPr/>
          <p:nvPr/>
        </p:nvCxnSpPr>
        <p:spPr bwMode="auto">
          <a:xfrm flipV="1">
            <a:off x="3333846" y="4807503"/>
            <a:ext cx="0" cy="547628"/>
          </a:xfrm>
          <a:prstGeom prst="straightConnector1">
            <a:avLst/>
          </a:prstGeom>
          <a:noFill/>
          <a:ln w="38100" cap="flat" cmpd="sng" algn="ctr">
            <a:solidFill>
              <a:srgbClr val="008000"/>
            </a:solidFill>
            <a:prstDash val="solid"/>
            <a:round/>
            <a:headEnd type="triangle" w="med" len="med"/>
            <a:tailEnd type="triangle"/>
          </a:ln>
          <a:effectLst/>
        </p:spPr>
      </p:cxnSp>
      <mc:AlternateContent xmlns:mc="http://schemas.openxmlformats.org/markup-compatibility/2006" xmlns:a14="http://schemas.microsoft.com/office/drawing/2010/main">
        <mc:Choice Requires="a14">
          <p:sp>
            <p:nvSpPr>
              <p:cNvPr id="29" name="テキスト ボックス 28"/>
              <p:cNvSpPr txBox="1"/>
              <p:nvPr/>
            </p:nvSpPr>
            <p:spPr>
              <a:xfrm>
                <a:off x="7404830" y="4321944"/>
                <a:ext cx="1300356"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𝑢</m:t>
                      </m:r>
                      <m:r>
                        <a:rPr kumimoji="1" lang="en-US" altLang="ja-JP" sz="4000" b="0" i="1" smtClean="0">
                          <a:latin typeface="Cambria Math" panose="02040503050406030204" pitchFamily="18" charset="0"/>
                        </a:rPr>
                        <m:t>(</m:t>
                      </m:r>
                      <m:r>
                        <a:rPr kumimoji="1" lang="en-US" altLang="ja-JP" sz="4000" b="0" i="1" smtClean="0">
                          <a:latin typeface="Cambria Math" panose="02040503050406030204" pitchFamily="18" charset="0"/>
                        </a:rPr>
                        <m:t>𝑡</m:t>
                      </m:r>
                      <m:r>
                        <a:rPr kumimoji="1" lang="en-US" altLang="ja-JP" sz="4000" b="0" i="1" smtClean="0">
                          <a:latin typeface="Cambria Math" panose="02040503050406030204" pitchFamily="18" charset="0"/>
                        </a:rPr>
                        <m:t>)</m:t>
                      </m:r>
                    </m:oMath>
                  </m:oMathPara>
                </a14:m>
                <a:endParaRPr kumimoji="1" lang="ja-JP" altLang="en-US" sz="4000" b="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7404830" y="4321944"/>
                <a:ext cx="1300356" cy="707886"/>
              </a:xfrm>
              <a:prstGeom prst="rect">
                <a:avLst/>
              </a:prstGeom>
              <a:blipFill>
                <a:blip r:embed="rId11"/>
                <a:stretch>
                  <a:fillRect/>
                </a:stretch>
              </a:blipFill>
            </p:spPr>
            <p:txBody>
              <a:bodyPr/>
              <a:lstStyle/>
              <a:p>
                <a:r>
                  <a:rPr lang="ja-JP" altLang="en-US">
                    <a:noFill/>
                  </a:rPr>
                  <a:t> </a:t>
                </a:r>
              </a:p>
            </p:txBody>
          </p:sp>
        </mc:Fallback>
      </mc:AlternateContent>
      <p:cxnSp>
        <p:nvCxnSpPr>
          <p:cNvPr id="34" name="直線コネクタ 33"/>
          <p:cNvCxnSpPr/>
          <p:nvPr/>
        </p:nvCxnSpPr>
        <p:spPr>
          <a:xfrm flipV="1">
            <a:off x="7155618" y="5779184"/>
            <a:ext cx="0" cy="4129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p:cNvSpPr txBox="1"/>
              <p:nvPr/>
            </p:nvSpPr>
            <p:spPr>
              <a:xfrm>
                <a:off x="6611659" y="6158928"/>
                <a:ext cx="128208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000" b="0" i="1" smtClean="0">
                              <a:latin typeface="Cambria Math" panose="02040503050406030204" pitchFamily="18" charset="0"/>
                            </a:rPr>
                          </m:ctrlPr>
                        </m:sSubPr>
                        <m:e>
                          <m:r>
                            <a:rPr kumimoji="1" lang="en-US" altLang="ja-JP" sz="4000" b="0" i="1" smtClean="0">
                              <a:latin typeface="Cambria Math" panose="02040503050406030204" pitchFamily="18" charset="0"/>
                            </a:rPr>
                            <m:t>𝑡</m:t>
                          </m:r>
                        </m:e>
                        <m:sub>
                          <m:r>
                            <a:rPr kumimoji="1" lang="en-US" altLang="ja-JP" sz="4000" b="0" i="1" smtClean="0">
                              <a:latin typeface="Cambria Math" panose="02040503050406030204" pitchFamily="18" charset="0"/>
                            </a:rPr>
                            <m:t>𝑛</m:t>
                          </m:r>
                          <m:r>
                            <a:rPr kumimoji="1" lang="en-US" altLang="ja-JP" sz="4000" b="0" i="1" smtClean="0">
                              <a:latin typeface="Cambria Math" panose="02040503050406030204" pitchFamily="18" charset="0"/>
                            </a:rPr>
                            <m:t>+2</m:t>
                          </m:r>
                        </m:sub>
                      </m:sSub>
                    </m:oMath>
                  </m:oMathPara>
                </a14:m>
                <a:endParaRPr kumimoji="1" lang="ja-JP" altLang="en-US" sz="40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6611659" y="6158928"/>
                <a:ext cx="1282081" cy="707886"/>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19152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 grpId="0" animBg="1"/>
      <p:bldP spid="25" grpId="0"/>
      <p:bldP spid="37" grpId="0"/>
      <p:bldP spid="28" grpId="0"/>
      <p:bldP spid="31" grpId="0"/>
      <p:bldP spid="41" grpId="0"/>
      <p:bldP spid="42" grpId="0"/>
      <p:bldP spid="40"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69460"/>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1"/>
            <a:ext cx="8686800" cy="2630666"/>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000" dirty="0"/>
              <a:t>https://serc.Carleton.edu/research_education/equilibria/melts.html</a:t>
            </a:r>
          </a:p>
          <a:p>
            <a:pPr lvl="1"/>
            <a:r>
              <a:rPr lang="ja-JP" altLang="en-US" dirty="0"/>
              <a:t>鉱物組成を与えると</a:t>
            </a:r>
            <a:br>
              <a:rPr lang="en-US" altLang="ja-JP" dirty="0"/>
            </a:br>
            <a:r>
              <a:rPr lang="ja-JP" altLang="en-US" dirty="0"/>
              <a:t>相図を作成してくれる</a:t>
            </a:r>
            <a:endParaRPr lang="en-US" altLang="ja-JP" dirty="0"/>
          </a:p>
          <a:p>
            <a:pPr lvl="1"/>
            <a:endParaRPr kumimoji="1" lang="en-US" altLang="ja-JP" dirty="0"/>
          </a:p>
        </p:txBody>
      </p:sp>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497" y="2294707"/>
            <a:ext cx="3084994" cy="4113326"/>
          </a:xfrm>
          <a:prstGeom prst="rect">
            <a:avLst/>
          </a:prstGeom>
        </p:spPr>
      </p:pic>
    </p:spTree>
    <p:extLst>
      <p:ext uri="{BB962C8B-B14F-4D97-AF65-F5344CB8AC3E}">
        <p14:creationId xmlns:p14="http://schemas.microsoft.com/office/powerpoint/2010/main" val="36975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3725219" y="6361186"/>
            <a:ext cx="5109498" cy="369332"/>
          </a:xfrm>
          <a:prstGeom prst="rect">
            <a:avLst/>
          </a:prstGeom>
          <a:noFill/>
        </p:spPr>
        <p:txBody>
          <a:bodyPr wrap="square" rtlCol="0">
            <a:spAutoFit/>
          </a:bodyPr>
          <a:lstStyle/>
          <a:p>
            <a:r>
              <a:rPr kumimoji="1" lang="en-US" altLang="ja-JP" sz="1800" b="0" dirty="0"/>
              <a:t>Ogawa (2014) J. </a:t>
            </a:r>
            <a:r>
              <a:rPr kumimoji="1" lang="en-US" altLang="ja-JP" sz="1800" b="0" dirty="0" err="1"/>
              <a:t>Geophys</a:t>
            </a:r>
            <a:r>
              <a:rPr kumimoji="1" lang="en-US" altLang="ja-JP" sz="1800" b="0" dirty="0"/>
              <a:t>. Res., 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222" b="45143"/>
          <a:stretch/>
        </p:blipFill>
        <p:spPr>
          <a:xfrm>
            <a:off x="612101" y="1901953"/>
            <a:ext cx="7512722" cy="413831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457200"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2325189" y="1574309"/>
            <a:ext cx="4988866" cy="461665"/>
          </a:xfrm>
          <a:prstGeom prst="rect">
            <a:avLst/>
          </a:prstGeom>
          <a:noFill/>
        </p:spPr>
        <p:txBody>
          <a:bodyPr wrap="none" rtlCol="0">
            <a:spAutoFit/>
          </a:bodyPr>
          <a:lstStyle/>
          <a:p>
            <a:r>
              <a:rPr lang="ja-JP" altLang="en-US" dirty="0"/>
              <a:t>渦巻き銀河の形成のシミュレーション</a:t>
            </a:r>
            <a:endParaRPr kumimoji="1" lang="ja-JP" altLang="en-US"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622" y="2133476"/>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652" y="4465615"/>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622" y="4465615"/>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652" y="2133477"/>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3160443" y="6428421"/>
            <a:ext cx="5083443" cy="369332"/>
          </a:xfrm>
          <a:prstGeom prst="rect">
            <a:avLst/>
          </a:prstGeom>
          <a:noFill/>
        </p:spPr>
        <p:txBody>
          <a:bodyPr wrap="none" rtlCol="0">
            <a:spAutoFit/>
          </a:bodyPr>
          <a:lstStyle/>
          <a:p>
            <a:r>
              <a:rPr kumimoji="1" lang="en-US" altLang="ja-JP" sz="1800" b="0" dirty="0"/>
              <a:t>http://4d2u.nao.ac.jp/t/var/download/spiral2.html</a:t>
            </a:r>
            <a:endParaRPr kumimoji="1" lang="ja-JP" altLang="en-US" sz="1800" b="0" dirty="0"/>
          </a:p>
        </p:txBody>
      </p:sp>
    </p:spTree>
    <p:extLst>
      <p:ext uri="{BB962C8B-B14F-4D97-AF65-F5344CB8AC3E}">
        <p14:creationId xmlns:p14="http://schemas.microsoft.com/office/powerpoint/2010/main" val="732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endParaRPr lang="en-US" altLang="ja-JP" b="1" dirty="0">
              <a:solidFill>
                <a:srgbClr val="000099"/>
              </a:solidFill>
            </a:endParaRPr>
          </a:p>
        </p:txBody>
      </p:sp>
    </p:spTree>
    <p:extLst>
      <p:ext uri="{BB962C8B-B14F-4D97-AF65-F5344CB8AC3E}">
        <p14:creationId xmlns:p14="http://schemas.microsoft.com/office/powerpoint/2010/main" val="13140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spTree>
    <p:extLst>
      <p:ext uri="{BB962C8B-B14F-4D97-AF65-F5344CB8AC3E}">
        <p14:creationId xmlns:p14="http://schemas.microsoft.com/office/powerpoint/2010/main" val="40000862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26454</TotalTime>
  <Words>1735</Words>
  <Application>Microsoft Office PowerPoint</Application>
  <PresentationFormat>画面に合わせる (4:3)</PresentationFormat>
  <Paragraphs>342</Paragraphs>
  <Slides>30</Slides>
  <Notes>25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ＭＳ Ｐゴシック</vt:lpstr>
      <vt:lpstr>ＭＳ ゴシック</vt:lpstr>
      <vt:lpstr>Arial</vt:lpstr>
      <vt:lpstr>Calibri</vt:lpstr>
      <vt:lpstr>Cambria Math</vt:lpstr>
      <vt:lpstr>Symbol</vt:lpstr>
      <vt:lpstr>標準デザイン</vt:lpstr>
      <vt:lpstr>地球惑星情報学I 大気大循環モデル </vt:lpstr>
      <vt:lpstr>目次</vt:lpstr>
      <vt:lpstr>地球惑星科学分野 における数値モデル</vt:lpstr>
      <vt:lpstr>数値モデル</vt:lpstr>
      <vt:lpstr>数値モデルの例： 地球化学分野</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AGCM使用例（２）：温暖化予測</vt:lpstr>
      <vt:lpstr>AGCM使用例（３）：惑星気候研究</vt:lpstr>
      <vt:lpstr>基礎方程式</vt:lpstr>
      <vt:lpstr>空間分布の表現（１）：格子点法</vt:lpstr>
      <vt:lpstr>空間分布の表現（２）：スペクトル法</vt:lpstr>
      <vt:lpstr>空間分布の表現（２）：球面のスペクトル法</vt:lpstr>
      <vt:lpstr>ここまでのまとめ</vt:lpstr>
      <vt:lpstr>DCPAM</vt:lpstr>
      <vt:lpstr>DCPAMとは</vt:lpstr>
      <vt:lpstr>地球流体電脳倶楽部</vt:lpstr>
      <vt:lpstr>DCPAMがおこなう処理の流れ</vt:lpstr>
      <vt:lpstr>出力データ の例</vt:lpstr>
      <vt:lpstr>まとめ</vt:lpstr>
      <vt:lpstr>実技編では</vt:lpstr>
      <vt:lpstr>参考書, 参考文献</vt:lpstr>
      <vt:lpstr>数値モデルの例： 気象モデル</vt:lpstr>
      <vt:lpstr>DCPAMで計算するためには</vt:lpstr>
      <vt:lpstr>数値計算の原理</vt:lpstr>
      <vt:lpstr>計算機における時間積分</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momoko</cp:lastModifiedBy>
  <cp:revision>1436</cp:revision>
  <cp:lastPrinted>2017-07-13T13:12:21Z</cp:lastPrinted>
  <dcterms:created xsi:type="dcterms:W3CDTF">2004-09-29T09:26:43Z</dcterms:created>
  <dcterms:modified xsi:type="dcterms:W3CDTF">2018-07-06T03:58:13Z</dcterms:modified>
</cp:coreProperties>
</file>