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8" r:id="rId2"/>
    <p:sldId id="436" r:id="rId3"/>
    <p:sldId id="728" r:id="rId4"/>
    <p:sldId id="732" r:id="rId5"/>
    <p:sldId id="745" r:id="rId6"/>
    <p:sldId id="744" r:id="rId7"/>
    <p:sldId id="735" r:id="rId8"/>
    <p:sldId id="740" r:id="rId9"/>
    <p:sldId id="730" r:id="rId10"/>
    <p:sldId id="518" r:id="rId11"/>
    <p:sldId id="625" r:id="rId12"/>
    <p:sldId id="630" r:id="rId13"/>
    <p:sldId id="641" r:id="rId14"/>
    <p:sldId id="589" r:id="rId15"/>
    <p:sldId id="549" r:id="rId16"/>
    <p:sldId id="622" r:id="rId17"/>
    <p:sldId id="698" r:id="rId18"/>
    <p:sldId id="719" r:id="rId19"/>
    <p:sldId id="595" r:id="rId20"/>
    <p:sldId id="596" r:id="rId21"/>
    <p:sldId id="655" r:id="rId22"/>
    <p:sldId id="746" r:id="rId23"/>
    <p:sldId id="723" r:id="rId24"/>
    <p:sldId id="713" r:id="rId25"/>
    <p:sldId id="726" r:id="rId26"/>
    <p:sldId id="653" r:id="rId27"/>
    <p:sldId id="696" r:id="rId28"/>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89939" autoAdjust="0"/>
  </p:normalViewPr>
  <p:slideViewPr>
    <p:cSldViewPr snapToGrid="0">
      <p:cViewPr varScale="1">
        <p:scale>
          <a:sx n="73" d="100"/>
          <a:sy n="73" d="100"/>
        </p:scale>
        <p:origin x="420" y="72"/>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2018/7/13</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2018/7/13</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温度の時間変化の図（</a:t>
            </a:r>
            <a:r>
              <a:rPr kumimoji="1" lang="en-US" altLang="ja-JP" dirty="0"/>
              <a:t>Fig. SPM7, Fig. TS14:103</a:t>
            </a:r>
            <a:r>
              <a:rPr kumimoji="1" lang="ja-JP" altLang="en-US" dirty="0"/>
              <a:t>枚目）と平面分布</a:t>
            </a:r>
            <a:r>
              <a:rPr kumimoji="1" lang="en-US" altLang="ja-JP" dirty="0"/>
              <a:t>(Fig. SPM8, TS15)</a:t>
            </a:r>
            <a:r>
              <a:rPr kumimoji="1" lang="ja-JP" altLang="en-US" dirty="0"/>
              <a:t>を入れたい </a:t>
            </a:r>
            <a:r>
              <a:rPr kumimoji="1" lang="en-US" altLang="ja-JP" dirty="0"/>
              <a:t>TS </a:t>
            </a:r>
            <a:r>
              <a:rPr kumimoji="1" lang="ja-JP" altLang="en-US" dirty="0"/>
              <a:t>は</a:t>
            </a:r>
            <a:r>
              <a:rPr kumimoji="1" lang="en-US" altLang="ja-JP" dirty="0"/>
              <a:t>Technical summary.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extLst>
      <p:ext uri="{BB962C8B-B14F-4D97-AF65-F5344CB8AC3E}">
        <p14:creationId xmlns:p14="http://schemas.microsoft.com/office/powerpoint/2010/main" val="364363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14</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16</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4768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85957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18</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20</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21</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22</a:t>
            </a:fld>
            <a:endParaRPr lang="ja-JP" altLang="en-US"/>
          </a:p>
        </p:txBody>
      </p:sp>
    </p:spTree>
    <p:extLst>
      <p:ext uri="{BB962C8B-B14F-4D97-AF65-F5344CB8AC3E}">
        <p14:creationId xmlns:p14="http://schemas.microsoft.com/office/powerpoint/2010/main" val="15827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23</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25</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26</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260380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8</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10</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11</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png"/><Relationship Id="rId7"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serc.carleton.edu/research_education/equilibria/melts.html" TargetMode="External"/><Relationship Id="rId2" Type="http://schemas.openxmlformats.org/officeDocument/2006/relationships/hyperlink" Target="http://www.ipcc.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melts.ofm-researc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r>
              <a:rPr lang="en-US" altLang="ja-JP" sz="4000" dirty="0"/>
              <a:t>I</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2018</a:t>
            </a:r>
            <a:r>
              <a:rPr lang="ja-JP" altLang="en-US" sz="2400" dirty="0"/>
              <a:t>年</a:t>
            </a:r>
            <a:r>
              <a:rPr lang="en-US" altLang="ja-JP" sz="2400" dirty="0"/>
              <a:t>7</a:t>
            </a:r>
            <a:r>
              <a:rPr lang="ja-JP" altLang="en-US" sz="2400" dirty="0"/>
              <a:t>月</a:t>
            </a:r>
            <a:r>
              <a:rPr lang="en-US" altLang="ja-JP" sz="2400" dirty="0"/>
              <a:t>13</a:t>
            </a:r>
            <a:r>
              <a:rPr lang="ja-JP" altLang="en-US" sz="2400" dirty="0"/>
              <a:t>日</a:t>
            </a:r>
          </a:p>
        </p:txBody>
      </p:sp>
      <p:pic>
        <p:nvPicPr>
          <p:cNvPr id="5" name="図 4">
            <a:extLst>
              <a:ext uri="{FF2B5EF4-FFF2-40B4-BE49-F238E27FC236}">
                <a16:creationId xmlns:a16="http://schemas.microsoft.com/office/drawing/2014/main" id="{F1D35ABD-5215-4C8B-B3C9-73242F683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pic>
        <p:nvPicPr>
          <p:cNvPr id="6" name="図 5">
            <a:extLst>
              <a:ext uri="{FF2B5EF4-FFF2-40B4-BE49-F238E27FC236}">
                <a16:creationId xmlns:a16="http://schemas.microsoft.com/office/drawing/2014/main" id="{81F1C861-143B-4E5F-B3FC-8821BC41D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33172377-EBB0-43A9-972E-71B3D11EA4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10</a:t>
            </a:fld>
            <a:endParaRPr lang="en-US" altLang="ja-JP"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655763" y="962025"/>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予報天気図</a:t>
            </a:r>
          </a:p>
        </p:txBody>
      </p:sp>
      <p:sp>
        <p:nvSpPr>
          <p:cNvPr id="11268" name="Text Box 7"/>
          <p:cNvSpPr txBox="1">
            <a:spLocks noChangeArrowheads="1"/>
          </p:cNvSpPr>
          <p:nvPr/>
        </p:nvSpPr>
        <p:spPr bwMode="auto">
          <a:xfrm>
            <a:off x="5724525" y="96202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1547813" y="6053138"/>
            <a:ext cx="5416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 天気図 </a:t>
            </a:r>
            <a:r>
              <a:rPr lang="en-US" altLang="ja-JP" sz="2000" dirty="0">
                <a:solidFill>
                  <a:srgbClr val="008000"/>
                </a:solidFill>
              </a:rPr>
              <a:t>(https://www.jma.go.jp/jp/g3/)</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79388" y="1574800"/>
            <a:ext cx="424021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11300"/>
            <a:ext cx="45100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pic>
        <p:nvPicPr>
          <p:cNvPr id="9" name="図 8">
            <a:extLst>
              <a:ext uri="{FF2B5EF4-FFF2-40B4-BE49-F238E27FC236}">
                <a16:creationId xmlns:a16="http://schemas.microsoft.com/office/drawing/2014/main" id="{669B6662-B317-469F-9250-AD40D0EB4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04209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579296" cy="703312"/>
          </a:xfrm>
        </p:spPr>
        <p:txBody>
          <a:bodyPr/>
          <a:lstStyle/>
          <a:p>
            <a:r>
              <a:rPr kumimoji="1" lang="en-US" altLang="ja-JP" dirty="0"/>
              <a:t>AGCM</a:t>
            </a:r>
            <a:r>
              <a:rPr kumimoji="1" lang="ja-JP" altLang="en-US" dirty="0"/>
              <a:t>使用例（２）：</a:t>
            </a:r>
            <a:r>
              <a:rPr lang="ja-JP" altLang="en-US" dirty="0"/>
              <a:t>温暖化</a:t>
            </a:r>
            <a:r>
              <a:rPr kumimoji="1" lang="ja-JP" altLang="en-US" dirty="0"/>
              <a:t>予測</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49106" r="1740" b="28732"/>
          <a:stretch/>
        </p:blipFill>
        <p:spPr>
          <a:xfrm>
            <a:off x="2789628" y="1544902"/>
            <a:ext cx="4356484" cy="5308461"/>
          </a:xfrm>
          <a:prstGeom prst="rect">
            <a:avLst/>
          </a:prstGeom>
        </p:spPr>
      </p:pic>
      <p:sp>
        <p:nvSpPr>
          <p:cNvPr id="9" name="テキスト ボックス 8"/>
          <p:cNvSpPr txBox="1"/>
          <p:nvPr/>
        </p:nvSpPr>
        <p:spPr>
          <a:xfrm>
            <a:off x="2205261" y="784512"/>
            <a:ext cx="5557932" cy="1126462"/>
          </a:xfrm>
          <a:prstGeom prst="rect">
            <a:avLst/>
          </a:prstGeom>
          <a:solidFill>
            <a:schemeClr val="bg1"/>
          </a:solidFill>
        </p:spPr>
        <p:txBody>
          <a:bodyPr wrap="none" rtlCol="0">
            <a:spAutoFit/>
          </a:bodyPr>
          <a:lstStyle/>
          <a:p>
            <a:pPr>
              <a:lnSpc>
                <a:spcPct val="80000"/>
              </a:lnSpc>
            </a:pPr>
            <a:r>
              <a:rPr lang="ja-JP" altLang="en-US" dirty="0"/>
              <a:t>             年平均表面気温変化</a:t>
            </a:r>
            <a:br>
              <a:rPr lang="en-US" altLang="ja-JP" dirty="0"/>
            </a:br>
            <a:r>
              <a:rPr lang="ja-JP" altLang="en-US" dirty="0"/>
              <a:t>（モデル平均、</a:t>
            </a:r>
            <a:r>
              <a:rPr lang="en-US" altLang="ja-JP" dirty="0"/>
              <a:t>1986-2005 </a:t>
            </a:r>
            <a:r>
              <a:rPr lang="ja-JP" altLang="en-US" dirty="0"/>
              <a:t>平均からの差）</a:t>
            </a:r>
            <a:endParaRPr lang="en-US" altLang="ja-JP" dirty="0"/>
          </a:p>
          <a:p>
            <a:r>
              <a:rPr lang="en-US" altLang="ja-JP" dirty="0"/>
              <a:t>             </a:t>
            </a:r>
            <a:r>
              <a:rPr lang="en-US" altLang="ja-JP" sz="1800" dirty="0"/>
              <a:t>2016-203                2081-2100</a:t>
            </a:r>
          </a:p>
        </p:txBody>
      </p:sp>
      <p:sp>
        <p:nvSpPr>
          <p:cNvPr id="3" name="テキスト ボックス 2"/>
          <p:cNvSpPr txBox="1"/>
          <p:nvPr/>
        </p:nvSpPr>
        <p:spPr>
          <a:xfrm>
            <a:off x="1645920" y="5632704"/>
            <a:ext cx="1178528" cy="461665"/>
          </a:xfrm>
          <a:prstGeom prst="rect">
            <a:avLst/>
          </a:prstGeom>
          <a:noFill/>
        </p:spPr>
        <p:txBody>
          <a:bodyPr wrap="none" rtlCol="0">
            <a:spAutoFit/>
          </a:bodyPr>
          <a:lstStyle/>
          <a:p>
            <a:r>
              <a:rPr kumimoji="1" lang="en-US" altLang="ja-JP" dirty="0"/>
              <a:t>RCP26</a:t>
            </a:r>
            <a:endParaRPr kumimoji="1" lang="ja-JP" altLang="en-US" dirty="0"/>
          </a:p>
        </p:txBody>
      </p:sp>
      <p:sp>
        <p:nvSpPr>
          <p:cNvPr id="7" name="テキスト ボックス 6"/>
          <p:cNvSpPr txBox="1"/>
          <p:nvPr/>
        </p:nvSpPr>
        <p:spPr>
          <a:xfrm>
            <a:off x="1639824" y="4565904"/>
            <a:ext cx="1178528" cy="461665"/>
          </a:xfrm>
          <a:prstGeom prst="rect">
            <a:avLst/>
          </a:prstGeom>
          <a:noFill/>
        </p:spPr>
        <p:txBody>
          <a:bodyPr wrap="none" rtlCol="0">
            <a:spAutoFit/>
          </a:bodyPr>
          <a:lstStyle/>
          <a:p>
            <a:r>
              <a:rPr kumimoji="1" lang="en-US" altLang="ja-JP" dirty="0"/>
              <a:t>RCP45</a:t>
            </a:r>
            <a:endParaRPr kumimoji="1" lang="ja-JP" altLang="en-US" dirty="0"/>
          </a:p>
        </p:txBody>
      </p:sp>
      <p:sp>
        <p:nvSpPr>
          <p:cNvPr id="10" name="テキスト ボックス 9"/>
          <p:cNvSpPr txBox="1"/>
          <p:nvPr/>
        </p:nvSpPr>
        <p:spPr>
          <a:xfrm>
            <a:off x="1652016" y="3383280"/>
            <a:ext cx="1178528" cy="461665"/>
          </a:xfrm>
          <a:prstGeom prst="rect">
            <a:avLst/>
          </a:prstGeom>
          <a:noFill/>
        </p:spPr>
        <p:txBody>
          <a:bodyPr wrap="none" rtlCol="0">
            <a:spAutoFit/>
          </a:bodyPr>
          <a:lstStyle/>
          <a:p>
            <a:r>
              <a:rPr kumimoji="1" lang="en-US" altLang="ja-JP" dirty="0"/>
              <a:t>RCP60</a:t>
            </a:r>
            <a:endParaRPr kumimoji="1" lang="ja-JP" altLang="en-US" dirty="0"/>
          </a:p>
        </p:txBody>
      </p:sp>
      <p:sp>
        <p:nvSpPr>
          <p:cNvPr id="11" name="テキスト ボックス 10"/>
          <p:cNvSpPr txBox="1"/>
          <p:nvPr/>
        </p:nvSpPr>
        <p:spPr>
          <a:xfrm>
            <a:off x="1627632" y="2273808"/>
            <a:ext cx="1178528" cy="461665"/>
          </a:xfrm>
          <a:prstGeom prst="rect">
            <a:avLst/>
          </a:prstGeom>
          <a:noFill/>
        </p:spPr>
        <p:txBody>
          <a:bodyPr wrap="none" rtlCol="0">
            <a:spAutoFit/>
          </a:bodyPr>
          <a:lstStyle/>
          <a:p>
            <a:r>
              <a:rPr kumimoji="1" lang="en-US" altLang="ja-JP" dirty="0"/>
              <a:t>RCP85</a:t>
            </a:r>
            <a:endParaRPr kumimoji="1" lang="ja-JP" altLang="en-US" dirty="0"/>
          </a:p>
        </p:txBody>
      </p:sp>
      <p:cxnSp>
        <p:nvCxnSpPr>
          <p:cNvPr id="6" name="直線矢印コネクタ 5"/>
          <p:cNvCxnSpPr/>
          <p:nvPr/>
        </p:nvCxnSpPr>
        <p:spPr bwMode="auto">
          <a:xfrm flipV="1">
            <a:off x="1388846" y="2494542"/>
            <a:ext cx="12192" cy="3502442"/>
          </a:xfrm>
          <a:prstGeom prst="straightConnector1">
            <a:avLst/>
          </a:prstGeom>
          <a:noFill/>
          <a:ln w="50800" cap="flat" cmpd="sng" algn="ctr">
            <a:solidFill>
              <a:schemeClr val="tx1"/>
            </a:solidFill>
            <a:prstDash val="solid"/>
            <a:round/>
            <a:headEnd type="arrow"/>
            <a:tailEnd type="arrow"/>
          </a:ln>
          <a:effectLst/>
        </p:spPr>
      </p:cxnSp>
      <p:sp>
        <p:nvSpPr>
          <p:cNvPr id="12" name="テキスト ボックス 11"/>
          <p:cNvSpPr txBox="1"/>
          <p:nvPr/>
        </p:nvSpPr>
        <p:spPr>
          <a:xfrm>
            <a:off x="207264" y="3773424"/>
            <a:ext cx="1090363" cy="707886"/>
          </a:xfrm>
          <a:prstGeom prst="rect">
            <a:avLst/>
          </a:prstGeom>
          <a:noFill/>
        </p:spPr>
        <p:txBody>
          <a:bodyPr wrap="none" rtlCol="0">
            <a:spAutoFit/>
          </a:bodyPr>
          <a:lstStyle/>
          <a:p>
            <a:r>
              <a:rPr lang="ja-JP" altLang="en-US" sz="2000" dirty="0"/>
              <a:t>シナリオ</a:t>
            </a:r>
            <a:br>
              <a:rPr lang="en-US" altLang="ja-JP" sz="2000" dirty="0"/>
            </a:br>
            <a:r>
              <a:rPr lang="ja-JP" altLang="en-US" sz="2000" dirty="0"/>
              <a:t>の違い</a:t>
            </a:r>
            <a:endParaRPr kumimoji="1" lang="ja-JP" altLang="en-US" sz="2000" dirty="0"/>
          </a:p>
        </p:txBody>
      </p:sp>
      <p:pic>
        <p:nvPicPr>
          <p:cNvPr id="13" name="図 12">
            <a:extLst>
              <a:ext uri="{FF2B5EF4-FFF2-40B4-BE49-F238E27FC236}">
                <a16:creationId xmlns:a16="http://schemas.microsoft.com/office/drawing/2014/main" id="{53F96E78-EF02-494B-80B2-58C19C5DD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4" name="スライド番号プレースホルダ 4">
            <a:extLst>
              <a:ext uri="{FF2B5EF4-FFF2-40B4-BE49-F238E27FC236}">
                <a16:creationId xmlns:a16="http://schemas.microsoft.com/office/drawing/2014/main" id="{BFC19941-EC36-4409-94F1-3AA6130AA34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12</a:t>
            </a:fld>
            <a:endParaRPr lang="en-US" altLang="ja-JP" sz="1400" dirty="0"/>
          </a:p>
        </p:txBody>
      </p:sp>
      <p:sp>
        <p:nvSpPr>
          <p:cNvPr id="5" name="Text Box 4"/>
          <p:cNvSpPr txBox="1">
            <a:spLocks noChangeArrowheads="1"/>
          </p:cNvSpPr>
          <p:nvPr/>
        </p:nvSpPr>
        <p:spPr bwMode="auto">
          <a:xfrm>
            <a:off x="6818022" y="6345080"/>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a:solidFill>
                  <a:srgbClr val="006600"/>
                </a:solidFill>
                <a:ea typeface="ＭＳ Ｐゴシック" pitchFamily="50" charset="-128"/>
              </a:rPr>
              <a:t>IPCC(2013)</a:t>
            </a:r>
          </a:p>
        </p:txBody>
      </p:sp>
    </p:spTree>
    <p:extLst>
      <p:ext uri="{BB962C8B-B14F-4D97-AF65-F5344CB8AC3E}">
        <p14:creationId xmlns:p14="http://schemas.microsoft.com/office/powerpoint/2010/main" val="28487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使用例（３）：惑星気候研究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910" y="2616434"/>
            <a:ext cx="4705080" cy="4005307"/>
          </a:xfrm>
          <a:prstGeom prst="rect">
            <a:avLst/>
          </a:prstGeom>
        </p:spPr>
      </p:pic>
      <p:grpSp>
        <p:nvGrpSpPr>
          <p:cNvPr id="17" name="グループ化 16"/>
          <p:cNvGrpSpPr/>
          <p:nvPr/>
        </p:nvGrpSpPr>
        <p:grpSpPr>
          <a:xfrm>
            <a:off x="286896" y="2992950"/>
            <a:ext cx="3241647" cy="3220239"/>
            <a:chOff x="4413826" y="1732753"/>
            <a:chExt cx="4160650" cy="3840968"/>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37057" y="4785518"/>
              <a:ext cx="504058" cy="508742"/>
              <a:chOff x="8172399" y="3643862"/>
              <a:chExt cx="504058" cy="508742"/>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1" y="364386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732753"/>
              <a:ext cx="309701"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302675"/>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87523" y="5507180"/>
            <a:ext cx="1630575" cy="907941"/>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表面温度</a:t>
            </a:r>
            <a:endParaRPr kumimoji="1" lang="en-US" altLang="ja-JP" sz="2000" dirty="0"/>
          </a:p>
          <a:p>
            <a:pPr>
              <a:lnSpc>
                <a:spcPct val="75000"/>
              </a:lnSpc>
            </a:pPr>
            <a:r>
              <a:rPr lang="ja-JP" altLang="en-US" sz="2000" dirty="0"/>
              <a:t>矢印</a:t>
            </a:r>
            <a:r>
              <a:rPr lang="en-US" altLang="ja-JP" sz="2000" dirty="0"/>
              <a:t>: </a:t>
            </a:r>
            <a:r>
              <a:rPr lang="ja-JP" altLang="en-US" sz="2000" dirty="0"/>
              <a:t>水平風</a:t>
            </a:r>
            <a:endParaRPr lang="en-US" altLang="ja-JP" sz="2000" dirty="0"/>
          </a:p>
          <a:p>
            <a:pPr>
              <a:lnSpc>
                <a:spcPct val="75000"/>
              </a:lnSpc>
            </a:pPr>
            <a:r>
              <a:rPr kumimoji="1" lang="ja-JP" altLang="en-US" sz="2000" dirty="0"/>
              <a:t>等値線</a:t>
            </a:r>
            <a:r>
              <a:rPr kumimoji="1" lang="en-US" altLang="ja-JP" sz="2000" dirty="0"/>
              <a:t>: </a:t>
            </a:r>
            <a:r>
              <a:rPr kumimoji="1" lang="ja-JP" altLang="en-US" sz="2000" dirty="0"/>
              <a:t>降水</a:t>
            </a:r>
          </a:p>
        </p:txBody>
      </p:sp>
      <p:sp>
        <p:nvSpPr>
          <p:cNvPr id="5" name="テキスト ボックス 4"/>
          <p:cNvSpPr txBox="1"/>
          <p:nvPr/>
        </p:nvSpPr>
        <p:spPr>
          <a:xfrm>
            <a:off x="3837268" y="5695160"/>
            <a:ext cx="1475084" cy="615553"/>
          </a:xfrm>
          <a:prstGeom prst="rect">
            <a:avLst/>
          </a:prstGeom>
          <a:noFill/>
        </p:spPr>
        <p:txBody>
          <a:bodyPr wrap="none" rtlCol="0">
            <a:spAutoFit/>
          </a:bodyPr>
          <a:lstStyle/>
          <a:p>
            <a:pPr>
              <a:lnSpc>
                <a:spcPct val="85000"/>
              </a:lnSpc>
            </a:pPr>
            <a:r>
              <a:rPr kumimoji="1" lang="ja-JP" altLang="en-US" sz="2000" dirty="0"/>
              <a:t>黄色点：</a:t>
            </a:r>
            <a:br>
              <a:rPr kumimoji="1" lang="en-US" altLang="ja-JP" sz="2000" dirty="0"/>
            </a:br>
            <a:r>
              <a:rPr kumimoji="1" lang="ja-JP" altLang="en-US" sz="2000"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pic>
        <p:nvPicPr>
          <p:cNvPr id="44" name="図 43">
            <a:extLst>
              <a:ext uri="{FF2B5EF4-FFF2-40B4-BE49-F238E27FC236}">
                <a16:creationId xmlns:a16="http://schemas.microsoft.com/office/drawing/2014/main" id="{BC532A4C-9D61-4A04-B749-AD6F6EEB2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45" name="スライド番号プレースホルダ 4">
            <a:extLst>
              <a:ext uri="{FF2B5EF4-FFF2-40B4-BE49-F238E27FC236}">
                <a16:creationId xmlns:a16="http://schemas.microsoft.com/office/drawing/2014/main" id="{82FFB1FE-C453-4B82-8A72-CE5F57A1D8B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13</a:t>
            </a:fld>
            <a:endParaRPr lang="en-US" altLang="ja-JP" sz="1400" dirty="0"/>
          </a:p>
        </p:txBody>
      </p:sp>
    </p:spTree>
    <p:extLst>
      <p:ext uri="{BB962C8B-B14F-4D97-AF65-F5344CB8AC3E}">
        <p14:creationId xmlns:p14="http://schemas.microsoft.com/office/powerpoint/2010/main" val="354989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671586"/>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p>
        </p:txBody>
      </p:sp>
      <p:sp>
        <p:nvSpPr>
          <p:cNvPr id="8203" name="Text Box 12"/>
          <p:cNvSpPr txBox="1">
            <a:spLocks noChangeArrowheads="1"/>
          </p:cNvSpPr>
          <p:nvPr/>
        </p:nvSpPr>
        <p:spPr bwMode="auto">
          <a:xfrm>
            <a:off x="373162" y="333151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182547"/>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011828"/>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607756"/>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408601" y="5799154"/>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375824" y="5733312"/>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375824" y="5733312"/>
                <a:ext cx="1403269" cy="461665"/>
              </a:xfrm>
              <a:prstGeom prst="rect">
                <a:avLst/>
              </a:prstGeom>
              <a:blipFill>
                <a:blip r:embed="rId3"/>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347864" y="1284108"/>
                <a:ext cx="6332042"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λ</m:t>
                        </m:r>
                      </m:sub>
                    </m:sSub>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47864" y="1284108"/>
                <a:ext cx="6332042" cy="68031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3347864" y="1920094"/>
                <a:ext cx="558983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φ</m:t>
                        </m:r>
                      </m:sub>
                    </m:sSub>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347864" y="1920094"/>
                <a:ext cx="5589835" cy="68031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131840" y="2414841"/>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414841"/>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187496"/>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187496"/>
                <a:ext cx="5419721" cy="77886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293811" y="3996877"/>
                <a:ext cx="2720680"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b="1" i="1" smtClean="0">
                          <a:latin typeface="Cambria Math" panose="02040503050406030204" pitchFamily="18" charset="0"/>
                        </a:rPr>
                        <m:t>=</m:t>
                      </m:r>
                      <m:r>
                        <a:rPr kumimoji="1" lang="en-US" altLang="ja-JP" sz="2400" b="0" i="1" baseline="0" smtClean="0">
                          <a:latin typeface="Cambria Math" panose="02040503050406030204" pitchFamily="18" charset="0"/>
                        </a:rPr>
                        <m:t>𝑄</m:t>
                      </m:r>
                    </m:oMath>
                  </m:oMathPara>
                </a14:m>
                <a:endParaRPr kumimoji="1" lang="ja-JP" altLang="en-US" sz="2400" b="0" i="1"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293811" y="3996877"/>
                <a:ext cx="2720680" cy="8561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347864" y="4822764"/>
                <a:ext cx="1191673"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𝑆</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347864" y="4822764"/>
                <a:ext cx="1191673" cy="793551"/>
              </a:xfrm>
              <a:prstGeom prst="rect">
                <a:avLst/>
              </a:prstGeom>
              <a:blipFill>
                <a:blip r:embed="rId9"/>
                <a:stretch>
                  <a:fillRect/>
                </a:stretch>
              </a:blipFill>
            </p:spPr>
            <p:txBody>
              <a:bodyPr/>
              <a:lstStyle/>
              <a:p>
                <a:r>
                  <a:rPr lang="ja-JP" altLang="en-US">
                    <a:noFill/>
                  </a:rPr>
                  <a:t> </a:t>
                </a:r>
              </a:p>
            </p:txBody>
          </p:sp>
        </mc:Fallback>
      </mc:AlternateContent>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pic>
        <p:nvPicPr>
          <p:cNvPr id="30" name="図 29">
            <a:extLst>
              <a:ext uri="{FF2B5EF4-FFF2-40B4-BE49-F238E27FC236}">
                <a16:creationId xmlns:a16="http://schemas.microsoft.com/office/drawing/2014/main" id="{EF58B089-CECA-4EA9-8215-CBF4985F33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74655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空間分布の表現（１）：格子点法</a:t>
            </a:r>
          </a:p>
        </p:txBody>
      </p:sp>
      <p:sp>
        <p:nvSpPr>
          <p:cNvPr id="11267" name="Rectangle 3"/>
          <p:cNvSpPr>
            <a:spLocks noGrp="1" noChangeArrowheads="1"/>
          </p:cNvSpPr>
          <p:nvPr>
            <p:ph idx="1"/>
          </p:nvPr>
        </p:nvSpPr>
        <p:spPr>
          <a:xfrm>
            <a:off x="285750" y="714938"/>
            <a:ext cx="8642350" cy="2160661"/>
          </a:xfrm>
        </p:spPr>
        <p:txBody>
          <a:bodyPr/>
          <a:lstStyle/>
          <a:p>
            <a:pPr eaLnBrk="1" hangingPunct="1"/>
            <a:r>
              <a:rPr lang="ja-JP" altLang="en-US" b="1" dirty="0">
                <a:solidFill>
                  <a:srgbClr val="000099"/>
                </a:solidFill>
              </a:rPr>
              <a:t>離散的な点（格子点）上の値のみを考える</a:t>
            </a:r>
            <a:endParaRPr lang="en-US" altLang="ja-JP" b="1" dirty="0">
              <a:solidFill>
                <a:srgbClr val="000099"/>
              </a:solidFill>
            </a:endParaRPr>
          </a:p>
          <a:p>
            <a:pPr lvl="1"/>
            <a:r>
              <a:rPr lang="ja-JP" altLang="en-US" dirty="0"/>
              <a:t>微分は格子点上の値の差であらわす</a:t>
            </a:r>
            <a:endParaRPr lang="en-US" altLang="ja-JP" dirty="0"/>
          </a:p>
          <a:p>
            <a:pPr lvl="1"/>
            <a:r>
              <a:rPr lang="ja-JP" altLang="en-US" dirty="0"/>
              <a:t>多くの</a:t>
            </a:r>
            <a:r>
              <a:rPr lang="en-US" altLang="ja-JP" dirty="0"/>
              <a:t>GCM</a:t>
            </a:r>
            <a:r>
              <a:rPr lang="ja-JP" altLang="en-US" dirty="0"/>
              <a:t>では鉛直方向には格子点法を採用</a:t>
            </a:r>
            <a:endParaRPr lang="en-US" altLang="ja-JP" dirty="0"/>
          </a:p>
          <a:p>
            <a:pPr lvl="1"/>
            <a:r>
              <a:rPr lang="ja-JP" altLang="en-US" dirty="0"/>
              <a:t>格子点間隔より小さいスケールの現象は表現できない</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6296351"/>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38090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86750" y="6364563"/>
            <a:ext cx="3647370" cy="416226"/>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9419" y="5889905"/>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83885" y="3653689"/>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5611426"/>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548219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4592347"/>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5692408" y="3798055"/>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692408" y="3798055"/>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382814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4604712"/>
            <a:ext cx="0" cy="881960"/>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3455719"/>
            <a:ext cx="0" cy="2857181"/>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3235705"/>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4749261" y="4924873"/>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49261" y="4924873"/>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742007" y="5759442"/>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742007" y="5759442"/>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742007" y="4046759"/>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742007" y="4046759"/>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4727493" y="3262993"/>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727493" y="3262993"/>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21314" y="4801501"/>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21314" y="4801501"/>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00417" y="5246380"/>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pic>
        <p:nvPicPr>
          <p:cNvPr id="27" name="図 26">
            <a:extLst>
              <a:ext uri="{FF2B5EF4-FFF2-40B4-BE49-F238E27FC236}">
                <a16:creationId xmlns:a16="http://schemas.microsoft.com/office/drawing/2014/main" id="{D48BD7C2-CD96-4102-9244-D969ADFAF5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8" name="スライド番号プレースホルダ 4">
            <a:extLst>
              <a:ext uri="{FF2B5EF4-FFF2-40B4-BE49-F238E27FC236}">
                <a16:creationId xmlns:a16="http://schemas.microsoft.com/office/drawing/2014/main" id="{8CF093FB-F157-4A82-B3F7-36129A67F32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15</a:t>
            </a:fld>
            <a:endParaRPr lang="en-US" altLang="ja-JP" sz="1400" dirty="0"/>
          </a:p>
        </p:txBody>
      </p:sp>
    </p:spTree>
    <p:extLst>
      <p:ext uri="{BB962C8B-B14F-4D97-AF65-F5344CB8AC3E}">
        <p14:creationId xmlns:p14="http://schemas.microsoft.com/office/powerpoint/2010/main" val="16606278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空間分布の表現（２）：スペクトル法</a:t>
            </a:r>
          </a:p>
        </p:txBody>
      </p:sp>
      <p:sp>
        <p:nvSpPr>
          <p:cNvPr id="11267" name="Rectangle 3"/>
          <p:cNvSpPr>
            <a:spLocks noGrp="1" noChangeArrowheads="1"/>
          </p:cNvSpPr>
          <p:nvPr>
            <p:ph idx="1"/>
          </p:nvPr>
        </p:nvSpPr>
        <p:spPr>
          <a:xfrm>
            <a:off x="251520" y="764703"/>
            <a:ext cx="8828206" cy="2554991"/>
          </a:xfrm>
        </p:spPr>
        <p:txBody>
          <a:bodyPr/>
          <a:lstStyle/>
          <a:p>
            <a:r>
              <a:rPr lang="ja-JP" altLang="en-US" b="1" dirty="0">
                <a:solidFill>
                  <a:srgbClr val="000099"/>
                </a:solidFill>
              </a:rPr>
              <a:t>物理量を直交関数系で展開</a:t>
            </a:r>
            <a:endParaRPr lang="en-US" altLang="ja-JP" b="1" dirty="0">
              <a:solidFill>
                <a:srgbClr val="000099"/>
              </a:solidFill>
            </a:endParaRPr>
          </a:p>
          <a:p>
            <a:pPr lvl="1"/>
            <a:r>
              <a:rPr lang="ja-JP" altLang="en-US" dirty="0"/>
              <a:t>使う関数系によっては、微分の計算が楽になる、</a:t>
            </a:r>
            <a:br>
              <a:rPr lang="en-US" altLang="ja-JP" dirty="0"/>
            </a:br>
            <a:r>
              <a:rPr lang="ja-JP" altLang="en-US" dirty="0"/>
              <a:t>空間積分が高精度でできる</a:t>
            </a:r>
            <a:endParaRPr lang="en-US" altLang="ja-JP" dirty="0"/>
          </a:p>
          <a:p>
            <a:pPr lvl="1"/>
            <a:r>
              <a:rPr lang="ja-JP" altLang="en-US" dirty="0"/>
              <a:t>用いる関数</a:t>
            </a:r>
            <a:r>
              <a:rPr lang="en-US" altLang="ja-JP" dirty="0"/>
              <a:t>(</a:t>
            </a:r>
            <a:r>
              <a:rPr lang="ja-JP" altLang="en-US" dirty="0"/>
              <a:t>項</a:t>
            </a:r>
            <a:r>
              <a:rPr lang="en-US" altLang="ja-JP" dirty="0"/>
              <a:t>)</a:t>
            </a:r>
            <a:r>
              <a:rPr lang="ja-JP" altLang="en-US" dirty="0"/>
              <a:t>の数が多いほど解像度が高くなる</a:t>
            </a:r>
            <a:endParaRPr lang="en-US" altLang="ja-JP" dirty="0"/>
          </a:p>
          <a:p>
            <a:r>
              <a:rPr lang="ja-JP" altLang="en-US" b="1" dirty="0">
                <a:solidFill>
                  <a:srgbClr val="000099"/>
                </a:solidFill>
              </a:rPr>
              <a:t>例：１次元問題、三角関数で展開（フーリエ級数）</a:t>
            </a:r>
            <a:endParaRPr lang="en-US" altLang="ja-JP" b="1" dirty="0">
              <a:solidFill>
                <a:srgbClr val="000099"/>
              </a:solidFill>
            </a:endParaRPr>
          </a:p>
          <a:p>
            <a:pPr marL="0" indent="0" eaLnBrk="1" hangingPunct="1">
              <a:buNone/>
            </a:pP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ja-JP" altLang="en-US" b="1" dirty="0">
              <a:solidFill>
                <a:srgbClr val="000099"/>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215494" y="3319695"/>
                <a:ext cx="4565673"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d>
                        <m:dPr>
                          <m:ctrlPr>
                            <a:rPr kumimoji="1" lang="pt-BR" altLang="ja-JP" sz="2000" i="1" smtClean="0">
                              <a:latin typeface="Cambria Math" panose="02040503050406030204" pitchFamily="18" charset="0"/>
                            </a:rPr>
                          </m:ctrlPr>
                        </m:dPr>
                        <m:e>
                          <m:r>
                            <a:rPr kumimoji="1" lang="pt-BR" altLang="ja-JP" sz="2000" i="1" smtClean="0">
                              <a:latin typeface="Cambria Math" panose="02040503050406030204" pitchFamily="18" charset="0"/>
                            </a:rPr>
                            <m:t>𝑥</m:t>
                          </m:r>
                        </m:e>
                      </m:d>
                      <m:r>
                        <a:rPr kumimoji="1" lang="pt-BR" altLang="ja-JP" sz="2000" i="1" smtClean="0">
                          <a:latin typeface="Cambria Math" panose="02040503050406030204" pitchFamily="18" charset="0"/>
                        </a:rPr>
                        <m:t>=</m:t>
                      </m:r>
                      <m:sSub>
                        <m:sSubPr>
                          <m:ctrlPr>
                            <a:rPr kumimoji="1" lang="pt-BR" altLang="ja-JP" sz="2000" b="0" i="1" smtClean="0">
                              <a:latin typeface="Cambria Math" panose="02040503050406030204" pitchFamily="18" charset="0"/>
                            </a:rPr>
                          </m:ctrlPr>
                        </m:sSubPr>
                        <m:e>
                          <m:r>
                            <a:rPr kumimoji="1" lang="en-US" altLang="ja-JP" sz="2000" b="0" i="1" baseline="0" smtClean="0">
                              <a:latin typeface="Cambria Math" panose="02040503050406030204" pitchFamily="18" charset="0"/>
                            </a:rPr>
                            <m:t>𝑎</m:t>
                          </m:r>
                        </m:e>
                        <m:sub>
                          <m:r>
                            <a:rPr kumimoji="1" lang="en-US" altLang="ja-JP" sz="2000" b="0" i="1" baseline="0" smtClean="0">
                              <a:latin typeface="Cambria Math" panose="02040503050406030204" pitchFamily="18" charset="0"/>
                            </a:rPr>
                            <m:t>0</m:t>
                          </m:r>
                        </m:sub>
                      </m:sSub>
                      <m:r>
                        <a:rPr kumimoji="1" lang="en-US" altLang="ja-JP" sz="2000" b="1" i="1" smtClean="0">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a:latin typeface="Cambria Math" panose="02040503050406030204" pitchFamily="18" charset="0"/>
                                </a:rPr>
                                <m:t>𝑎</m:t>
                              </m:r>
                            </m:e>
                            <m:sub>
                              <m:r>
                                <a:rPr lang="en-US" altLang="ja-JP" sz="2000" b="0" i="1">
                                  <a:latin typeface="Cambria Math" panose="02040503050406030204" pitchFamily="18" charset="0"/>
                                </a:rPr>
                                <m:t>𝑘</m:t>
                              </m:r>
                            </m:sub>
                          </m:sSub>
                        </m:e>
                      </m:nary>
                      <m:func>
                        <m:funcPr>
                          <m:ctrlPr>
                            <a:rPr lang="pt-BR" altLang="ja-JP" sz="2000" b="0" i="1">
                              <a:latin typeface="Cambria Math" panose="02040503050406030204" pitchFamily="18" charset="0"/>
                            </a:rPr>
                          </m:ctrlPr>
                        </m:funcPr>
                        <m:fName>
                          <m:r>
                            <m:rPr>
                              <m:sty m:val="p"/>
                            </m:rPr>
                            <a:rPr lang="pt-BR" altLang="ja-JP" sz="2000" b="0">
                              <a:latin typeface="Cambria Math" panose="02040503050406030204" pitchFamily="18" charset="0"/>
                            </a:rPr>
                            <m:t>sin</m:t>
                          </m:r>
                        </m:fName>
                        <m:e>
                          <m:r>
                            <a:rPr lang="en-US" altLang="ja-JP" sz="2000" b="0" i="1" smtClean="0">
                              <a:latin typeface="Cambria Math" panose="02040503050406030204" pitchFamily="18" charset="0"/>
                            </a:rPr>
                            <m:t>𝑘</m:t>
                          </m:r>
                          <m:r>
                            <a:rPr lang="en-US" altLang="ja-JP" sz="2000" b="0" i="1">
                              <a:latin typeface="Cambria Math" panose="02040503050406030204" pitchFamily="18" charset="0"/>
                            </a:rPr>
                            <m:t>𝑥</m:t>
                          </m:r>
                        </m:e>
                      </m:func>
                      <m:r>
                        <a:rPr lang="en-US" altLang="ja-JP" sz="2000" b="0" i="1">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a:latin typeface="Cambria Math" panose="02040503050406030204" pitchFamily="18" charset="0"/>
                                </a:rPr>
                                <m:t>𝑘</m:t>
                              </m:r>
                            </m:sub>
                          </m:sSub>
                        </m:e>
                      </m:nary>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𝑘𝑥</m:t>
                          </m:r>
                        </m:e>
                      </m:func>
                    </m:oMath>
                  </m:oMathPara>
                </a14:m>
                <a:endParaRPr kumimoji="1" lang="ja-JP" altLang="en-US" sz="2000" b="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215494" y="3319695"/>
                <a:ext cx="4565673" cy="865493"/>
              </a:xfrm>
              <a:prstGeom prst="rect">
                <a:avLst/>
              </a:prstGeom>
              <a:blipFill>
                <a:blip r:embed="rId3"/>
                <a:stretch>
                  <a:fillRect/>
                </a:stretch>
              </a:blipFill>
            </p:spPr>
            <p:txBody>
              <a:bodyPr/>
              <a:lstStyle/>
              <a:p>
                <a:r>
                  <a:rPr lang="ja-JP" altLang="en-US">
                    <a:noFill/>
                  </a:rPr>
                  <a:t> </a:t>
                </a:r>
              </a:p>
            </p:txBody>
          </p:sp>
        </mc:Fallback>
      </mc:AlternateContent>
      <p:pic>
        <p:nvPicPr>
          <p:cNvPr id="21" name="図 20">
            <a:extLst>
              <a:ext uri="{FF2B5EF4-FFF2-40B4-BE49-F238E27FC236}">
                <a16:creationId xmlns:a16="http://schemas.microsoft.com/office/drawing/2014/main" id="{04049614-D8E7-4C08-AE79-7E1DA53A6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2" name="スライド番号プレースホルダ 4">
            <a:extLst>
              <a:ext uri="{FF2B5EF4-FFF2-40B4-BE49-F238E27FC236}">
                <a16:creationId xmlns:a16="http://schemas.microsoft.com/office/drawing/2014/main" id="{4E58DE8C-0C01-41F7-BCED-2A32A444C9E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16</a:t>
            </a:fld>
            <a:endParaRPr lang="en-US" altLang="ja-JP" sz="1400" dirty="0"/>
          </a:p>
        </p:txBody>
      </p:sp>
      <p:pic>
        <p:nvPicPr>
          <p:cNvPr id="6" name="図 5">
            <a:extLst>
              <a:ext uri="{FF2B5EF4-FFF2-40B4-BE49-F238E27FC236}">
                <a16:creationId xmlns:a16="http://schemas.microsoft.com/office/drawing/2014/main" id="{DDBB2CA5-CB5F-4A84-958D-086EF68B335D}"/>
              </a:ext>
            </a:extLst>
          </p:cNvPr>
          <p:cNvPicPr>
            <a:picLocks noChangeAspect="1"/>
          </p:cNvPicPr>
          <p:nvPr/>
        </p:nvPicPr>
        <p:blipFill rotWithShape="1">
          <a:blip r:embed="rId5">
            <a:extLst>
              <a:ext uri="{28A0092B-C50C-407E-A947-70E740481C1C}">
                <a14:useLocalDpi xmlns:a14="http://schemas.microsoft.com/office/drawing/2010/main" val="0"/>
              </a:ext>
            </a:extLst>
          </a:blip>
          <a:srcRect l="20857" t="11306" r="28286" b="10883"/>
          <a:stretch/>
        </p:blipFill>
        <p:spPr>
          <a:xfrm>
            <a:off x="1341006" y="4256342"/>
            <a:ext cx="2386379" cy="2580146"/>
          </a:xfrm>
          <a:prstGeom prst="rect">
            <a:avLst/>
          </a:prstGeom>
        </p:spPr>
      </p:pic>
      <p:sp>
        <p:nvSpPr>
          <p:cNvPr id="8" name="テキスト ボックス 7">
            <a:extLst>
              <a:ext uri="{FF2B5EF4-FFF2-40B4-BE49-F238E27FC236}">
                <a16:creationId xmlns:a16="http://schemas.microsoft.com/office/drawing/2014/main" id="{7B55BB95-91EF-42B3-B6DD-C2DE45234524}"/>
              </a:ext>
            </a:extLst>
          </p:cNvPr>
          <p:cNvSpPr txBox="1"/>
          <p:nvPr/>
        </p:nvSpPr>
        <p:spPr>
          <a:xfrm>
            <a:off x="3635944" y="4650376"/>
            <a:ext cx="1874231" cy="1047979"/>
          </a:xfrm>
          <a:prstGeom prst="rect">
            <a:avLst/>
          </a:prstGeom>
          <a:noFill/>
        </p:spPr>
        <p:txBody>
          <a:bodyPr wrap="none" rtlCol="0">
            <a:spAutoFit/>
          </a:bodyPr>
          <a:lstStyle/>
          <a:p>
            <a:pPr>
              <a:lnSpc>
                <a:spcPts val="2100"/>
              </a:lnSpc>
            </a:pPr>
            <a:r>
              <a:rPr lang="ja-JP" altLang="en-US" dirty="0"/>
              <a:t>こんな関数も</a:t>
            </a:r>
            <a:endParaRPr lang="en-US" altLang="ja-JP" dirty="0"/>
          </a:p>
          <a:p>
            <a:pPr>
              <a:lnSpc>
                <a:spcPts val="2100"/>
              </a:lnSpc>
            </a:pPr>
            <a:r>
              <a:rPr kumimoji="1" lang="ja-JP" altLang="en-US" dirty="0"/>
              <a:t>フーリエ展開</a:t>
            </a:r>
            <a:endParaRPr kumimoji="1" lang="en-US" altLang="ja-JP" dirty="0"/>
          </a:p>
          <a:p>
            <a:pPr>
              <a:lnSpc>
                <a:spcPts val="2100"/>
              </a:lnSpc>
            </a:pPr>
            <a:r>
              <a:rPr lang="ja-JP" altLang="en-US" dirty="0"/>
              <a:t>できる</a:t>
            </a:r>
            <a:endParaRPr kumimoji="1" lang="ja-JP" altLang="en-US" dirty="0"/>
          </a:p>
        </p:txBody>
      </p:sp>
      <p:pic>
        <p:nvPicPr>
          <p:cNvPr id="10" name="図 9">
            <a:extLst>
              <a:ext uri="{FF2B5EF4-FFF2-40B4-BE49-F238E27FC236}">
                <a16:creationId xmlns:a16="http://schemas.microsoft.com/office/drawing/2014/main" id="{E7D660F5-3C9C-45FC-8F37-FF4A0912CCA2}"/>
              </a:ext>
            </a:extLst>
          </p:cNvPr>
          <p:cNvPicPr>
            <a:picLocks noChangeAspect="1"/>
          </p:cNvPicPr>
          <p:nvPr/>
        </p:nvPicPr>
        <p:blipFill rotWithShape="1">
          <a:blip r:embed="rId6">
            <a:extLst>
              <a:ext uri="{28A0092B-C50C-407E-A947-70E740481C1C}">
                <a14:useLocalDpi xmlns:a14="http://schemas.microsoft.com/office/drawing/2010/main" val="0"/>
              </a:ext>
            </a:extLst>
          </a:blip>
          <a:srcRect l="20572" t="11306" r="28285" b="11286"/>
          <a:stretch/>
        </p:blipFill>
        <p:spPr>
          <a:xfrm>
            <a:off x="5893242" y="4249365"/>
            <a:ext cx="2399786" cy="2566740"/>
          </a:xfrm>
          <a:prstGeom prst="rect">
            <a:avLst/>
          </a:prstGeom>
        </p:spPr>
      </p:pic>
      <p:sp>
        <p:nvSpPr>
          <p:cNvPr id="11" name="矢印: 右 10">
            <a:extLst>
              <a:ext uri="{FF2B5EF4-FFF2-40B4-BE49-F238E27FC236}">
                <a16:creationId xmlns:a16="http://schemas.microsoft.com/office/drawing/2014/main" id="{61D11F70-F9C1-458E-8D8B-9786B485B8DB}"/>
              </a:ext>
            </a:extLst>
          </p:cNvPr>
          <p:cNvSpPr/>
          <p:nvPr/>
        </p:nvSpPr>
        <p:spPr bwMode="auto">
          <a:xfrm>
            <a:off x="3649007" y="5596324"/>
            <a:ext cx="2294938" cy="364944"/>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2" name="テキスト ボックス 11">
            <a:extLst>
              <a:ext uri="{FF2B5EF4-FFF2-40B4-BE49-F238E27FC236}">
                <a16:creationId xmlns:a16="http://schemas.microsoft.com/office/drawing/2014/main" id="{B9D26D68-1ADA-4A3D-93BF-B96408181504}"/>
              </a:ext>
            </a:extLst>
          </p:cNvPr>
          <p:cNvSpPr txBox="1"/>
          <p:nvPr/>
        </p:nvSpPr>
        <p:spPr>
          <a:xfrm>
            <a:off x="7811150" y="4240526"/>
            <a:ext cx="1194558" cy="369332"/>
          </a:xfrm>
          <a:prstGeom prst="rect">
            <a:avLst/>
          </a:prstGeom>
          <a:solidFill>
            <a:schemeClr val="bg1"/>
          </a:solidFill>
        </p:spPr>
        <p:txBody>
          <a:bodyPr wrap="none" rtlCol="0">
            <a:spAutoFit/>
          </a:bodyPr>
          <a:lstStyle/>
          <a:p>
            <a:r>
              <a:rPr kumimoji="1" lang="ja-JP" altLang="en-US" sz="1800" dirty="0"/>
              <a:t>波数</a:t>
            </a:r>
            <a:r>
              <a:rPr kumimoji="1" lang="en-US" altLang="ja-JP" sz="1800" dirty="0"/>
              <a:t>3</a:t>
            </a:r>
            <a:r>
              <a:rPr kumimoji="1" lang="ja-JP" altLang="en-US" sz="1800" dirty="0"/>
              <a:t>まで</a:t>
            </a:r>
          </a:p>
        </p:txBody>
      </p:sp>
      <p:sp>
        <p:nvSpPr>
          <p:cNvPr id="30" name="テキスト ボックス 29">
            <a:extLst>
              <a:ext uri="{FF2B5EF4-FFF2-40B4-BE49-F238E27FC236}">
                <a16:creationId xmlns:a16="http://schemas.microsoft.com/office/drawing/2014/main" id="{746A01A1-FAF2-41AA-8020-89492E238359}"/>
              </a:ext>
            </a:extLst>
          </p:cNvPr>
          <p:cNvSpPr txBox="1"/>
          <p:nvPr/>
        </p:nvSpPr>
        <p:spPr>
          <a:xfrm>
            <a:off x="7811149" y="4634846"/>
            <a:ext cx="1322798" cy="369332"/>
          </a:xfrm>
          <a:prstGeom prst="rect">
            <a:avLst/>
          </a:prstGeom>
          <a:solidFill>
            <a:schemeClr val="bg1"/>
          </a:solidFill>
        </p:spPr>
        <p:txBody>
          <a:bodyPr wrap="none" rtlCol="0">
            <a:spAutoFit/>
          </a:bodyPr>
          <a:lstStyle/>
          <a:p>
            <a:r>
              <a:rPr kumimoji="1" lang="ja-JP" altLang="en-US" sz="1800" dirty="0">
                <a:solidFill>
                  <a:srgbClr val="0070C0"/>
                </a:solidFill>
              </a:rPr>
              <a:t>波数</a:t>
            </a:r>
            <a:r>
              <a:rPr kumimoji="1" lang="en-US" altLang="ja-JP" sz="1800" dirty="0">
                <a:solidFill>
                  <a:srgbClr val="0070C0"/>
                </a:solidFill>
              </a:rPr>
              <a:t>30</a:t>
            </a:r>
            <a:r>
              <a:rPr kumimoji="1" lang="ja-JP" altLang="en-US" sz="1800" dirty="0">
                <a:solidFill>
                  <a:srgbClr val="0070C0"/>
                </a:solidFill>
              </a:rPr>
              <a:t>まで</a:t>
            </a:r>
          </a:p>
        </p:txBody>
      </p:sp>
      <p:sp>
        <p:nvSpPr>
          <p:cNvPr id="35" name="テキスト ボックス 34">
            <a:extLst>
              <a:ext uri="{FF2B5EF4-FFF2-40B4-BE49-F238E27FC236}">
                <a16:creationId xmlns:a16="http://schemas.microsoft.com/office/drawing/2014/main" id="{5ED03902-0F6F-4FA1-9CF4-C83B2AA51CF5}"/>
              </a:ext>
            </a:extLst>
          </p:cNvPr>
          <p:cNvSpPr txBox="1"/>
          <p:nvPr/>
        </p:nvSpPr>
        <p:spPr>
          <a:xfrm>
            <a:off x="7784539" y="5021465"/>
            <a:ext cx="1322798" cy="369332"/>
          </a:xfrm>
          <a:prstGeom prst="rect">
            <a:avLst/>
          </a:prstGeom>
          <a:solidFill>
            <a:schemeClr val="bg1"/>
          </a:solidFill>
        </p:spPr>
        <p:txBody>
          <a:bodyPr wrap="none" rtlCol="0">
            <a:spAutoFit/>
          </a:bodyPr>
          <a:lstStyle/>
          <a:p>
            <a:r>
              <a:rPr kumimoji="1" lang="ja-JP" altLang="en-US" sz="1800" dirty="0">
                <a:solidFill>
                  <a:srgbClr val="FF0000"/>
                </a:solidFill>
              </a:rPr>
              <a:t>波数</a:t>
            </a:r>
            <a:r>
              <a:rPr lang="en-US" altLang="ja-JP" sz="1800" dirty="0">
                <a:solidFill>
                  <a:srgbClr val="FF0000"/>
                </a:solidFill>
              </a:rPr>
              <a:t>5</a:t>
            </a:r>
            <a:r>
              <a:rPr kumimoji="1" lang="en-US" altLang="ja-JP" sz="1800" dirty="0">
                <a:solidFill>
                  <a:srgbClr val="FF0000"/>
                </a:solidFill>
              </a:rPr>
              <a:t>0</a:t>
            </a:r>
            <a:r>
              <a:rPr kumimoji="1" lang="ja-JP" altLang="en-US" sz="1800" dirty="0">
                <a:solidFill>
                  <a:srgbClr val="FF0000"/>
                </a:solidFill>
              </a:rPr>
              <a:t>まで</a:t>
            </a:r>
          </a:p>
        </p:txBody>
      </p:sp>
      <p:cxnSp>
        <p:nvCxnSpPr>
          <p:cNvPr id="14" name="直線矢印コネクタ 13">
            <a:extLst>
              <a:ext uri="{FF2B5EF4-FFF2-40B4-BE49-F238E27FC236}">
                <a16:creationId xmlns:a16="http://schemas.microsoft.com/office/drawing/2014/main" id="{5AA6B104-35CB-42E5-9E91-8A6B56FA0D44}"/>
              </a:ext>
            </a:extLst>
          </p:cNvPr>
          <p:cNvCxnSpPr>
            <a:cxnSpLocks/>
          </p:cNvCxnSpPr>
          <p:nvPr/>
        </p:nvCxnSpPr>
        <p:spPr bwMode="auto">
          <a:xfrm flipH="1">
            <a:off x="7571195" y="5206131"/>
            <a:ext cx="283922" cy="0"/>
          </a:xfrm>
          <a:prstGeom prst="straightConnector1">
            <a:avLst/>
          </a:prstGeom>
          <a:noFill/>
          <a:ln w="50800" cap="flat" cmpd="sng" algn="ctr">
            <a:solidFill>
              <a:srgbClr val="FF0000"/>
            </a:solidFill>
            <a:prstDash val="solid"/>
            <a:round/>
            <a:headEnd type="none" w="med" len="med"/>
            <a:tailEnd type="triangle"/>
          </a:ln>
          <a:effectLst/>
        </p:spPr>
      </p:cxnSp>
      <p:cxnSp>
        <p:nvCxnSpPr>
          <p:cNvPr id="36" name="直線矢印コネクタ 35">
            <a:extLst>
              <a:ext uri="{FF2B5EF4-FFF2-40B4-BE49-F238E27FC236}">
                <a16:creationId xmlns:a16="http://schemas.microsoft.com/office/drawing/2014/main" id="{913CE6EC-9C92-4545-9BDF-34EB760C54FD}"/>
              </a:ext>
            </a:extLst>
          </p:cNvPr>
          <p:cNvCxnSpPr>
            <a:cxnSpLocks/>
          </p:cNvCxnSpPr>
          <p:nvPr/>
        </p:nvCxnSpPr>
        <p:spPr bwMode="auto">
          <a:xfrm flipH="1">
            <a:off x="7592965" y="4796830"/>
            <a:ext cx="283922" cy="0"/>
          </a:xfrm>
          <a:prstGeom prst="straightConnector1">
            <a:avLst/>
          </a:prstGeom>
          <a:noFill/>
          <a:ln w="50800" cap="flat" cmpd="sng" algn="ctr">
            <a:solidFill>
              <a:srgbClr val="0070C0"/>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3711E89E-E86F-491E-B8DF-1107F7137C65}"/>
              </a:ext>
            </a:extLst>
          </p:cNvPr>
          <p:cNvCxnSpPr>
            <a:cxnSpLocks/>
          </p:cNvCxnSpPr>
          <p:nvPr/>
        </p:nvCxnSpPr>
        <p:spPr bwMode="auto">
          <a:xfrm flipH="1">
            <a:off x="7299702" y="4437785"/>
            <a:ext cx="574605" cy="212591"/>
          </a:xfrm>
          <a:prstGeom prst="straightConnector1">
            <a:avLst/>
          </a:prstGeom>
          <a:noFill/>
          <a:ln w="508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306366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空間分布の表現（２）：球面のスペクトル法</a:t>
            </a:r>
          </a:p>
        </p:txBody>
      </p:sp>
      <p:sp>
        <p:nvSpPr>
          <p:cNvPr id="11267" name="Rectangle 3"/>
          <p:cNvSpPr>
            <a:spLocks noGrp="1" noChangeArrowheads="1"/>
          </p:cNvSpPr>
          <p:nvPr>
            <p:ph idx="1"/>
          </p:nvPr>
        </p:nvSpPr>
        <p:spPr>
          <a:xfrm>
            <a:off x="285750" y="859952"/>
            <a:ext cx="8642350" cy="5688632"/>
          </a:xfrm>
        </p:spPr>
        <p:txBody>
          <a:bodyPr/>
          <a:lstStyle/>
          <a:p>
            <a:r>
              <a:rPr lang="ja-JP" altLang="en-US" b="1" dirty="0">
                <a:solidFill>
                  <a:srgbClr val="000099"/>
                </a:solidFill>
              </a:rPr>
              <a:t>物理量を球面調和関数で展開</a:t>
            </a:r>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r>
              <a:rPr lang="ja-JP" altLang="en-US" b="1" dirty="0">
                <a:solidFill>
                  <a:srgbClr val="000099"/>
                </a:solidFill>
              </a:rPr>
              <a:t>水平積分を高精度で行うことができる</a:t>
            </a:r>
            <a:endParaRPr lang="en-US" altLang="ja-JP" b="1" dirty="0">
              <a:solidFill>
                <a:srgbClr val="000099"/>
              </a:solidFill>
            </a:endParaRPr>
          </a:p>
          <a:p>
            <a:pPr lvl="1"/>
            <a:r>
              <a:rPr lang="ja-JP" altLang="en-US" dirty="0"/>
              <a:t>　気象庁モデル、</a:t>
            </a:r>
            <a:r>
              <a:rPr lang="en-US" altLang="ja-JP" dirty="0"/>
              <a:t>DCPAM</a:t>
            </a:r>
            <a:r>
              <a:rPr lang="ja-JP" altLang="en-US" dirty="0"/>
              <a:t>などで利用されている</a:t>
            </a: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en-US" altLang="ja-JP" sz="2800" b="1" dirty="0"/>
          </a:p>
        </p:txBody>
      </p:sp>
      <p:pic>
        <p:nvPicPr>
          <p:cNvPr id="11268" name="図 3"/>
          <p:cNvPicPr>
            <a:picLocks noChangeAspect="1"/>
          </p:cNvPicPr>
          <p:nvPr/>
        </p:nvPicPr>
        <p:blipFill rotWithShape="1">
          <a:blip r:embed="rId3">
            <a:extLst>
              <a:ext uri="{28A0092B-C50C-407E-A947-70E740481C1C}">
                <a14:useLocalDpi xmlns:a14="http://schemas.microsoft.com/office/drawing/2010/main" val="0"/>
              </a:ext>
            </a:extLst>
          </a:blip>
          <a:srcRect t="16947" r="50586" b="49610"/>
          <a:stretch/>
        </p:blipFill>
        <p:spPr bwMode="auto">
          <a:xfrm>
            <a:off x="4965298" y="1606674"/>
            <a:ext cx="3971077" cy="26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31328" y="1658685"/>
                <a:ext cx="4392488" cy="1176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𝑖𝑗</m:t>
                          </m:r>
                        </m:sub>
                      </m:sSub>
                      <m:r>
                        <a:rPr kumimoji="1" lang="en-US" altLang="ja-JP" b="0" i="1" smtClean="0">
                          <a:latin typeface="Cambria Math"/>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𝑀</m:t>
                          </m:r>
                        </m:sub>
                        <m:sup>
                          <m:r>
                            <a:rPr kumimoji="1" lang="en-US" altLang="ja-JP" b="0" i="1" smtClean="0">
                              <a:latin typeface="Cambria Math" panose="02040503050406030204" pitchFamily="18" charset="0"/>
                            </a:rPr>
                            <m:t>𝑀</m:t>
                          </m:r>
                        </m:sup>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𝑁</m:t>
                              </m:r>
                            </m:sup>
                            <m:e>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e>
                              </m:acc>
                            </m:e>
                          </m:nary>
                        </m:e>
                      </m:nary>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31328" y="1658685"/>
                <a:ext cx="4392488" cy="11760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44041" y="3700055"/>
                <a:ext cx="4437855"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m:rPr>
                              <m:sty m:val="p"/>
                            </m:rPr>
                            <a:rPr lang="en-US" altLang="ja-JP" b="0" i="1">
                              <a:latin typeface="Cambria Math" panose="02040503050406030204" pitchFamily="18" charset="0"/>
                            </a:rPr>
                            <m:t>φ</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𝑖𝑚</m:t>
                          </m:r>
                          <m:r>
                            <m:rPr>
                              <m:sty m:val="p"/>
                            </m:rPr>
                            <a:rPr lang="en-US" altLang="ja-JP" b="0" i="1">
                              <a:latin typeface="Cambria Math" panose="02040503050406030204" pitchFamily="18" charset="0"/>
                            </a:rPr>
                            <m:t>λ</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44041" y="3700055"/>
                <a:ext cx="4437855" cy="5178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1815" y="4611025"/>
                <a:ext cx="6766205"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𝑛</m:t>
                          </m:r>
                        </m:sub>
                        <m:sup>
                          <m:r>
                            <a:rPr kumimoji="1" lang="en-US" altLang="ja-JP" sz="2000" b="0" i="1" smtClean="0">
                              <a:latin typeface="Cambria Math" panose="02040503050406030204" pitchFamily="18" charset="0"/>
                            </a:rPr>
                            <m:t>𝑚</m:t>
                          </m:r>
                        </m:sup>
                      </m:sSubSup>
                      <m:d>
                        <m:dPr>
                          <m:ctrlPr>
                            <a:rPr kumimoji="1" lang="en-US" altLang="ja-JP" sz="2000" b="0" i="1" smtClean="0">
                              <a:latin typeface="Cambria Math" panose="02040503050406030204" pitchFamily="18" charset="0"/>
                            </a:rPr>
                          </m:ctrlPr>
                        </m:dPr>
                        <m:e>
                          <m:r>
                            <m:rPr>
                              <m:sty m:val="p"/>
                            </m:rPr>
                            <a:rPr lang="en-US" altLang="ja-JP" sz="2000" b="0" i="1">
                              <a:latin typeface="Cambria Math" panose="02040503050406030204" pitchFamily="18" charset="0"/>
                            </a:rPr>
                            <m:t>μ</m:t>
                          </m:r>
                        </m:e>
                      </m:d>
                      <m:r>
                        <a:rPr kumimoji="1" lang="en-US" altLang="ja-JP" sz="2000" b="1" i="0" smtClean="0">
                          <a:latin typeface="Cambria Math" panose="02040503050406030204" pitchFamily="18" charset="0"/>
                        </a:rPr>
                        <m:t>=</m:t>
                      </m:r>
                      <m:rad>
                        <m:radPr>
                          <m:degHide m:val="on"/>
                          <m:ctrlPr>
                            <a:rPr kumimoji="1" lang="en-US" altLang="ja-JP" sz="2000" b="1" i="1" smtClean="0">
                              <a:latin typeface="Cambria Math" panose="02040503050406030204" pitchFamily="18" charset="0"/>
                            </a:rPr>
                          </m:ctrlPr>
                        </m:radPr>
                        <m:deg/>
                        <m:e>
                          <m:f>
                            <m:fPr>
                              <m:ctrlPr>
                                <a:rPr kumimoji="1" lang="en-US" altLang="ja-JP" sz="2000" b="1"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e>
                                  </m:d>
                                </m:e>
                              </m:d>
                              <m:r>
                                <a:rPr kumimoji="1" lang="en-US" altLang="ja-JP" sz="2000" b="1" i="1" smtClean="0">
                                  <a:latin typeface="Cambria Math" panose="02040503050406030204" pitchFamily="18" charset="0"/>
                                </a:rPr>
                                <m:t>!</m:t>
                              </m:r>
                            </m:num>
                            <m:den>
                              <m:d>
                                <m:dPr>
                                  <m:ctrlPr>
                                    <a:rPr kumimoji="1" lang="en-US" altLang="ja-JP" sz="2000" b="1" i="1" smtClean="0">
                                      <a:latin typeface="Cambria Math" panose="02040503050406030204" pitchFamily="18" charset="0"/>
                                    </a:rPr>
                                  </m:ctrlPr>
                                </m:dPr>
                                <m:e>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e>
                              </m:d>
                              <m:r>
                                <a:rPr kumimoji="1" lang="en-US" altLang="ja-JP" sz="2000" b="1" i="1" smtClean="0">
                                  <a:latin typeface="Cambria Math" panose="02040503050406030204" pitchFamily="18" charset="0"/>
                                </a:rPr>
                                <m:t>!</m:t>
                              </m:r>
                            </m:den>
                          </m:f>
                        </m:e>
                      </m:rad>
                      <m:f>
                        <m:fPr>
                          <m:ctrlPr>
                            <a:rPr kumimoji="1" lang="en-US" altLang="ja-JP" sz="2000" b="1" i="1" smtClean="0">
                              <a:latin typeface="Cambria Math" panose="02040503050406030204" pitchFamily="18" charset="0"/>
                            </a:rPr>
                          </m:ctrlPr>
                        </m:fPr>
                        <m:num>
                          <m:sSup>
                            <m:sSupPr>
                              <m:ctrlPr>
                                <a:rPr kumimoji="1" lang="en-US" altLang="ja-JP" sz="2000" b="1" i="1" smtClean="0">
                                  <a:latin typeface="Cambria Math" panose="02040503050406030204" pitchFamily="18" charset="0"/>
                                </a:rPr>
                              </m:ctrlPr>
                            </m:sSupPr>
                            <m:e>
                              <m:d>
                                <m:dPr>
                                  <m:ctrlPr>
                                    <a:rPr kumimoji="1" lang="en-US" altLang="ja-JP" sz="2000" b="1"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1" i="1" smtClean="0">
                                      <a:latin typeface="Cambria Math" panose="02040503050406030204" pitchFamily="18" charset="0"/>
                                    </a:rPr>
                                    <m:t>−</m:t>
                                  </m:r>
                                  <m:r>
                                    <a:rPr lang="en-US" altLang="ja-JP" sz="2000" i="1">
                                      <a:latin typeface="Cambria Math" panose="02040503050406030204" pitchFamily="18" charset="0"/>
                                    </a:rPr>
                                    <m:t>𝜇</m:t>
                                  </m:r>
                                </m:e>
                              </m:d>
                            </m:e>
                            <m:sup>
                              <m:f>
                                <m:fPr>
                                  <m:type m:val="skw"/>
                                  <m:ctrlPr>
                                    <a:rPr kumimoji="1" lang="en-US" altLang="ja-JP" sz="2000" b="1" i="1" smtClean="0">
                                      <a:latin typeface="Cambria Math" panose="02040503050406030204" pitchFamily="18" charset="0"/>
                                    </a:rPr>
                                  </m:ctrlPr>
                                </m:fPr>
                                <m:num>
                                  <m:d>
                                    <m:dPr>
                                      <m:begChr m:val="|"/>
                                      <m:endChr m:val="|"/>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𝒎</m:t>
                                      </m:r>
                                    </m:e>
                                  </m:d>
                                </m:num>
                                <m:den>
                                  <m:r>
                                    <a:rPr kumimoji="1" lang="en-US" altLang="ja-JP" sz="2000" b="1" i="1" smtClean="0">
                                      <a:latin typeface="Cambria Math" panose="02040503050406030204" pitchFamily="18" charset="0"/>
                                    </a:rPr>
                                    <m:t>𝟐</m:t>
                                  </m:r>
                                </m:den>
                              </m:f>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2</m:t>
                              </m:r>
                            </m:e>
                            <m:sup>
                              <m:r>
                                <a:rPr kumimoji="1" lang="en-US" altLang="ja-JP" sz="2000" b="0" i="1" baseline="0" smtClean="0">
                                  <a:latin typeface="Cambria Math" panose="02040503050406030204" pitchFamily="18" charset="0"/>
                                </a:rPr>
                                <m:t>𝑛</m:t>
                              </m:r>
                            </m:sup>
                          </m:s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en>
                      </m:f>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den>
                      </m:f>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2</m:t>
                              </m:r>
                            </m:sup>
                          </m:sSup>
                          <m:r>
                            <a:rPr kumimoji="1" lang="en-US" altLang="ja-JP" sz="2000" b="0" i="1" baseline="0" smtClean="0">
                              <a:latin typeface="Cambria Math" panose="02040503050406030204" pitchFamily="18" charset="0"/>
                            </a:rPr>
                            <m:t>−1)</m:t>
                          </m:r>
                        </m:e>
                        <m:sup>
                          <m:r>
                            <a:rPr kumimoji="1" lang="en-US" altLang="ja-JP" sz="2000" b="0" i="1" baseline="0" smtClean="0">
                              <a:latin typeface="Cambria Math" panose="02040503050406030204" pitchFamily="18" charset="0"/>
                            </a:rPr>
                            <m:t>𝑛</m:t>
                          </m:r>
                        </m:sup>
                      </m:sSup>
                    </m:oMath>
                  </m:oMathPara>
                </a14:m>
                <a:endParaRPr kumimoji="1" lang="ja-JP" altLang="en-US" sz="2000" b="0" i="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1815" y="4611025"/>
                <a:ext cx="6766205" cy="1001684"/>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582337" y="3420577"/>
            <a:ext cx="1863011" cy="400110"/>
          </a:xfrm>
          <a:prstGeom prst="rect">
            <a:avLst/>
          </a:prstGeom>
          <a:noFill/>
        </p:spPr>
        <p:txBody>
          <a:bodyPr wrap="none" rtlCol="0">
            <a:spAutoFit/>
          </a:bodyPr>
          <a:lstStyle/>
          <a:p>
            <a:r>
              <a:rPr kumimoji="1" lang="ja-JP" altLang="en-US" sz="2000" dirty="0"/>
              <a:t>球面調和関数：</a:t>
            </a:r>
          </a:p>
        </p:txBody>
      </p:sp>
      <p:sp>
        <p:nvSpPr>
          <p:cNvPr id="9" name="テキスト ボックス 8"/>
          <p:cNvSpPr txBox="1"/>
          <p:nvPr/>
        </p:nvSpPr>
        <p:spPr>
          <a:xfrm>
            <a:off x="587312" y="1358006"/>
            <a:ext cx="2787943" cy="400110"/>
          </a:xfrm>
          <a:prstGeom prst="rect">
            <a:avLst/>
          </a:prstGeom>
          <a:noFill/>
        </p:spPr>
        <p:txBody>
          <a:bodyPr wrap="none" rtlCol="0">
            <a:spAutoFit/>
          </a:bodyPr>
          <a:lstStyle/>
          <a:p>
            <a:r>
              <a:rPr kumimoji="1" lang="ja-JP" altLang="en-US" sz="2000" dirty="0"/>
              <a:t>物理量</a:t>
            </a:r>
            <a:r>
              <a:rPr kumimoji="1" lang="en-US" altLang="ja-JP" sz="2000" dirty="0"/>
              <a:t>A(λ</a:t>
            </a:r>
            <a:r>
              <a:rPr lang="ja-JP" altLang="en-US" sz="2000" dirty="0"/>
              <a:t> </a:t>
            </a:r>
            <a:r>
              <a:rPr lang="en-US" altLang="ja-JP" sz="2000" dirty="0"/>
              <a:t>φ</a:t>
            </a:r>
            <a:r>
              <a:rPr lang="ja-JP" altLang="en-US" sz="2000" dirty="0"/>
              <a:t>）の展開式</a:t>
            </a:r>
            <a:endParaRPr kumimoji="1" lang="ja-JP" altLang="en-US" sz="2000" dirty="0"/>
          </a:p>
        </p:txBody>
      </p:sp>
      <p:sp>
        <p:nvSpPr>
          <p:cNvPr id="10" name="テキスト ボックス 9"/>
          <p:cNvSpPr txBox="1"/>
          <p:nvPr/>
        </p:nvSpPr>
        <p:spPr>
          <a:xfrm>
            <a:off x="587312" y="4291461"/>
            <a:ext cx="2318263" cy="400110"/>
          </a:xfrm>
          <a:prstGeom prst="rect">
            <a:avLst/>
          </a:prstGeom>
          <a:noFill/>
        </p:spPr>
        <p:txBody>
          <a:bodyPr wrap="none" rtlCol="0">
            <a:spAutoFit/>
          </a:bodyPr>
          <a:lstStyle/>
          <a:p>
            <a:r>
              <a:rPr lang="ja-JP" altLang="en-US" sz="2000" dirty="0"/>
              <a:t>ルジャンドル陪関数</a:t>
            </a:r>
            <a:endParaRPr kumimoji="1" lang="ja-JP" altLang="en-US" sz="2000" dirty="0"/>
          </a:p>
        </p:txBody>
      </p:sp>
      <p:sp>
        <p:nvSpPr>
          <p:cNvPr id="3" name="テキスト ボックス 2"/>
          <p:cNvSpPr txBox="1"/>
          <p:nvPr/>
        </p:nvSpPr>
        <p:spPr>
          <a:xfrm>
            <a:off x="2435118" y="2806004"/>
            <a:ext cx="2618024" cy="769441"/>
          </a:xfrm>
          <a:prstGeom prst="rect">
            <a:avLst/>
          </a:prstGeom>
          <a:noFill/>
        </p:spPr>
        <p:txBody>
          <a:bodyPr wrap="none" rtlCol="0">
            <a:spAutoFit/>
          </a:bodyPr>
          <a:lstStyle/>
          <a:p>
            <a:r>
              <a:rPr lang="en-US" altLang="ja-JP" sz="2000" b="0" dirty="0"/>
              <a:t>λ</a:t>
            </a:r>
            <a:r>
              <a:rPr lang="ja-JP" altLang="en-US" sz="2000" b="0" dirty="0"/>
              <a:t>：経度</a:t>
            </a:r>
            <a:r>
              <a:rPr lang="en-US" altLang="ja-JP" sz="2000" b="0" dirty="0"/>
              <a:t>, φ</a:t>
            </a:r>
            <a:r>
              <a:rPr lang="ja-JP" altLang="en-US" sz="2000" b="0" dirty="0"/>
              <a:t>：緯度</a:t>
            </a:r>
            <a:endParaRPr lang="en-US" altLang="ja-JP" sz="2000" b="0" dirty="0"/>
          </a:p>
          <a:p>
            <a:r>
              <a:rPr kumimoji="1" lang="en-US" altLang="ja-JP" sz="2000" b="0" dirty="0"/>
              <a:t>m:</a:t>
            </a:r>
            <a:r>
              <a:rPr kumimoji="1" lang="ja-JP" altLang="en-US" sz="2000" b="0" dirty="0"/>
              <a:t>東西波数</a:t>
            </a:r>
            <a:r>
              <a:rPr kumimoji="1" lang="en-US" altLang="ja-JP" sz="2000" b="0" dirty="0"/>
              <a:t>, n:</a:t>
            </a:r>
            <a:r>
              <a:rPr lang="ja-JP" altLang="en-US" sz="2000" b="0" dirty="0"/>
              <a:t>全</a:t>
            </a:r>
            <a:r>
              <a:rPr kumimoji="1" lang="ja-JP" altLang="en-US" sz="2000" b="0" dirty="0"/>
              <a:t>波数</a:t>
            </a:r>
          </a:p>
        </p:txBody>
      </p:sp>
      <p:pic>
        <p:nvPicPr>
          <p:cNvPr id="12" name="図 11">
            <a:extLst>
              <a:ext uri="{FF2B5EF4-FFF2-40B4-BE49-F238E27FC236}">
                <a16:creationId xmlns:a16="http://schemas.microsoft.com/office/drawing/2014/main" id="{5BFD0955-B99A-4860-AEB4-E8A086679A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3" name="スライド番号プレースホルダ 4">
            <a:extLst>
              <a:ext uri="{FF2B5EF4-FFF2-40B4-BE49-F238E27FC236}">
                <a16:creationId xmlns:a16="http://schemas.microsoft.com/office/drawing/2014/main" id="{332EAFFD-74B0-4303-A9A3-FA66B1B9E0A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17</a:t>
            </a:fld>
            <a:endParaRPr lang="en-US" altLang="ja-JP" sz="1400" dirty="0"/>
          </a:p>
        </p:txBody>
      </p:sp>
    </p:spTree>
    <p:extLst>
      <p:ext uri="{BB962C8B-B14F-4D97-AF65-F5344CB8AC3E}">
        <p14:creationId xmlns:p14="http://schemas.microsoft.com/office/powerpoint/2010/main" val="752250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44435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444358"/>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3982667"/>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3982667"/>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4468882"/>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4468882"/>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098339"/>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3635815"/>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3165414"/>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003" y="4773384"/>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3966797"/>
            <a:ext cx="1700546" cy="933500"/>
          </a:xfrm>
          <a:prstGeom prst="rect">
            <a:avLst/>
          </a:prstGeom>
        </p:spPr>
      </p:pic>
      <p:sp>
        <p:nvSpPr>
          <p:cNvPr id="28" name="テキスト ボックス 27"/>
          <p:cNvSpPr txBox="1"/>
          <p:nvPr/>
        </p:nvSpPr>
        <p:spPr>
          <a:xfrm>
            <a:off x="4720714" y="4087800"/>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4756323"/>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pic>
        <p:nvPicPr>
          <p:cNvPr id="14" name="図 13">
            <a:extLst>
              <a:ext uri="{FF2B5EF4-FFF2-40B4-BE49-F238E27FC236}">
                <a16:creationId xmlns:a16="http://schemas.microsoft.com/office/drawing/2014/main" id="{2F403D9C-CE18-43BD-ABB1-D8F6156BE1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413046"/>
            <a:ext cx="1227411" cy="429442"/>
          </a:xfrm>
          <a:prstGeom prst="rect">
            <a:avLst/>
          </a:prstGeom>
        </p:spPr>
      </p:pic>
      <p:sp>
        <p:nvSpPr>
          <p:cNvPr id="15" name="スライド番号プレースホルダ 4">
            <a:extLst>
              <a:ext uri="{FF2B5EF4-FFF2-40B4-BE49-F238E27FC236}">
                <a16:creationId xmlns:a16="http://schemas.microsoft.com/office/drawing/2014/main" id="{2D6DF4D4-63B8-4CBD-8B6F-6B672AB56B6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18</a:t>
            </a:fld>
            <a:endParaRPr lang="en-US" altLang="ja-JP" sz="1400" dirty="0"/>
          </a:p>
        </p:txBody>
      </p:sp>
    </p:spTree>
    <p:extLst>
      <p:ext uri="{BB962C8B-B14F-4D97-AF65-F5344CB8AC3E}">
        <p14:creationId xmlns:p14="http://schemas.microsoft.com/office/powerpoint/2010/main" val="4699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2005418-3B76-42E3-80CC-855F5CAE7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B31CDE93-BA45-4FEE-9256-67E749D3129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19</a:t>
            </a:fld>
            <a:endParaRPr lang="en-US" altLang="ja-JP" sz="1400" dirty="0"/>
          </a:p>
        </p:txBody>
      </p:sp>
    </p:spTree>
    <p:extLst>
      <p:ext uri="{BB962C8B-B14F-4D97-AF65-F5344CB8AC3E}">
        <p14:creationId xmlns:p14="http://schemas.microsoft.com/office/powerpoint/2010/main" val="385275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pic>
        <p:nvPicPr>
          <p:cNvPr id="4" name="図 3">
            <a:extLst>
              <a:ext uri="{FF2B5EF4-FFF2-40B4-BE49-F238E27FC236}">
                <a16:creationId xmlns:a16="http://schemas.microsoft.com/office/drawing/2014/main" id="{D00627CB-7292-4764-8713-6BA218B0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D4BFF509-6600-4E55-9984-21F564B53C1A}"/>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a:t>
            </a:fld>
            <a:endParaRPr lang="en-US" altLang="ja-JP"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https://www.gfd-dennou.org/library/dcpam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4984977" y="2063786"/>
            <a:ext cx="3651850" cy="4555263"/>
          </a:xfrm>
          <a:prstGeom prst="rect">
            <a:avLst/>
          </a:prstGeom>
        </p:spPr>
      </p:pic>
      <p:pic>
        <p:nvPicPr>
          <p:cNvPr id="5" name="図 4">
            <a:extLst>
              <a:ext uri="{FF2B5EF4-FFF2-40B4-BE49-F238E27FC236}">
                <a16:creationId xmlns:a16="http://schemas.microsoft.com/office/drawing/2014/main" id="{EDE94FFE-02E1-454B-91A7-AD37F487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C3C6E7D-04B3-49CF-994B-100663129BEB}"/>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20</a:t>
            </a:fld>
            <a:endParaRPr lang="en-US" altLang="ja-JP" sz="1400" dirty="0"/>
          </a:p>
        </p:txBody>
      </p:sp>
    </p:spTree>
    <p:extLst>
      <p:ext uri="{BB962C8B-B14F-4D97-AF65-F5344CB8AC3E}">
        <p14:creationId xmlns:p14="http://schemas.microsoft.com/office/powerpoint/2010/main" val="260100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https://www.gfd-dennou.org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-k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78457"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6DB6DEC2-DEF4-4482-8D1D-56B8C9140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4A6FE0E-39EB-4937-B072-7D6E05D7C59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21</a:t>
            </a:fld>
            <a:endParaRPr lang="en-US" altLang="ja-JP" sz="1400" dirty="0"/>
          </a:p>
        </p:txBody>
      </p:sp>
    </p:spTree>
    <p:extLst>
      <p:ext uri="{BB962C8B-B14F-4D97-AF65-F5344CB8AC3E}">
        <p14:creationId xmlns:p14="http://schemas.microsoft.com/office/powerpoint/2010/main" val="168144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オブジェクトファイル：コンパイルで作られる機械語ファイル</a:t>
            </a:r>
            <a:endParaRPr lang="en-US" altLang="ja-JP" dirty="0"/>
          </a:p>
          <a:p>
            <a:pPr lvl="2"/>
            <a:r>
              <a:rPr lang="ja-JP" altLang="en-US" dirty="0"/>
              <a:t>情報実験機で使うコンパイラは</a:t>
            </a:r>
            <a:r>
              <a:rPr lang="en-US" altLang="ja-JP" dirty="0"/>
              <a:t>GNU Fortran (</a:t>
            </a:r>
            <a:r>
              <a:rPr lang="en-US" altLang="ja-JP" dirty="0" err="1"/>
              <a:t>GFortran</a:t>
            </a:r>
            <a:r>
              <a:rPr lang="en-US" altLang="ja-JP" dirty="0"/>
              <a:t>)</a:t>
            </a:r>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193592"/>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5787112"/>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408391"/>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193592"/>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378258"/>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4907140"/>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378258"/>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593057"/>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4963284"/>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5648643"/>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4904745"/>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4859517"/>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17" name="図 16">
            <a:extLst>
              <a:ext uri="{FF2B5EF4-FFF2-40B4-BE49-F238E27FC236}">
                <a16:creationId xmlns:a16="http://schemas.microsoft.com/office/drawing/2014/main" id="{25C1014F-85F2-45E5-9A45-AE047E26B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413047"/>
            <a:ext cx="1227411" cy="429442"/>
          </a:xfrm>
          <a:prstGeom prst="rect">
            <a:avLst/>
          </a:prstGeom>
        </p:spPr>
      </p:pic>
      <p:sp>
        <p:nvSpPr>
          <p:cNvPr id="18" name="スライド番号プレースホルダ 4">
            <a:extLst>
              <a:ext uri="{FF2B5EF4-FFF2-40B4-BE49-F238E27FC236}">
                <a16:creationId xmlns:a16="http://schemas.microsoft.com/office/drawing/2014/main" id="{86134787-5116-411E-818D-F62C8553421E}"/>
              </a:ext>
            </a:extLst>
          </p:cNvPr>
          <p:cNvSpPr>
            <a:spLocks noGrp="1"/>
          </p:cNvSpPr>
          <p:nvPr>
            <p:ph type="sldNum" sz="quarter" idx="12"/>
          </p:nvPr>
        </p:nvSpPr>
        <p:spPr>
          <a:xfrm>
            <a:off x="7046912" y="642219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22</a:t>
            </a:fld>
            <a:endParaRPr lang="en-US" altLang="ja-JP" sz="1400" dirty="0"/>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4497771" y="4202652"/>
            <a:ext cx="1833991" cy="904863"/>
          </a:xfrm>
          <a:prstGeom prst="rect">
            <a:avLst/>
          </a:prstGeom>
          <a:noFill/>
        </p:spPr>
        <p:txBody>
          <a:bodyPr wrap="square" rtlCol="0">
            <a:spAutoFit/>
          </a:bodyPr>
          <a:lstStyle/>
          <a:p>
            <a:pPr algn="ctr"/>
            <a:r>
              <a:rPr lang="ja-JP" altLang="en-US" dirty="0">
                <a:solidFill>
                  <a:srgbClr val="008000"/>
                </a:solidFill>
              </a:rPr>
              <a:t>数値積分</a:t>
            </a:r>
            <a:endParaRPr lang="en-US" altLang="ja-JP" dirty="0">
              <a:solidFill>
                <a:srgbClr val="008000"/>
              </a:solidFill>
            </a:endParaRPr>
          </a:p>
          <a:p>
            <a:pPr algn="ctr"/>
            <a:r>
              <a:rPr lang="ja-JP" altLang="en-US" dirty="0">
                <a:solidFill>
                  <a:srgbClr val="008000"/>
                </a:solidFill>
              </a:rPr>
              <a:t>（反復計算）</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pic>
        <p:nvPicPr>
          <p:cNvPr id="38" name="図 37">
            <a:extLst>
              <a:ext uri="{FF2B5EF4-FFF2-40B4-BE49-F238E27FC236}">
                <a16:creationId xmlns:a16="http://schemas.microsoft.com/office/drawing/2014/main" id="{3DCB2DDE-36D5-42BA-A1B8-0CBEA939E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1" name="スライド番号プレースホルダ 4">
            <a:extLst>
              <a:ext uri="{FF2B5EF4-FFF2-40B4-BE49-F238E27FC236}">
                <a16:creationId xmlns:a16="http://schemas.microsoft.com/office/drawing/2014/main" id="{B4F681C5-AF54-4076-A133-464F1426948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23</a:t>
            </a:fld>
            <a:endParaRPr lang="en-US" altLang="ja-JP" sz="1400" dirty="0"/>
          </a:p>
        </p:txBody>
      </p:sp>
    </p:spTree>
    <p:extLst>
      <p:ext uri="{BB962C8B-B14F-4D97-AF65-F5344CB8AC3E}">
        <p14:creationId xmlns:p14="http://schemas.microsoft.com/office/powerpoint/2010/main" val="306663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237605" y="167261"/>
            <a:ext cx="7279378" cy="65741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a:solidFill>
                  <a:schemeClr val="bg1"/>
                </a:solidFill>
                <a:latin typeface="ＭＳ ゴシック" pitchFamily="49" charset="-128"/>
                <a:ea typeface="ＭＳ ゴシック" pitchFamily="49" charset="-128"/>
              </a:rPr>
              <a:t>$ </a:t>
            </a:r>
            <a:r>
              <a:rPr lang="en-US" altLang="ja-JP" sz="1800" dirty="0" err="1">
                <a:solidFill>
                  <a:schemeClr val="bg1"/>
                </a:solidFill>
                <a:latin typeface="ＭＳ ゴシック" pitchFamily="49" charset="-128"/>
                <a:ea typeface="ＭＳ ゴシック" pitchFamily="49" charset="-128"/>
              </a:rPr>
              <a:t>ncdump</a:t>
            </a:r>
            <a:r>
              <a:rPr lang="en-US" altLang="ja-JP" sz="1800" dirty="0">
                <a:solidFill>
                  <a:schemeClr val="bg1"/>
                </a:solidFill>
                <a:latin typeface="ＭＳ ゴシック" pitchFamily="49" charset="-128"/>
                <a:ea typeface="ＭＳ ゴシック" pitchFamily="49" charset="-128"/>
              </a:rPr>
              <a:t> –h SurfTemp.nc</a:t>
            </a:r>
          </a:p>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data:</a:t>
            </a:r>
          </a:p>
          <a:p>
            <a:endParaRPr lang="en-US" altLang="ja-JP" sz="1800" dirty="0">
              <a:solidFill>
                <a:schemeClr val="bg1"/>
              </a:solidFill>
            </a:endParaRP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a:t>
            </a:r>
          </a:p>
          <a:p>
            <a:r>
              <a:rPr lang="ja-JP" altLang="en-US" sz="1800" dirty="0">
                <a:solidFill>
                  <a:schemeClr val="bg1"/>
                </a:solidFill>
              </a:rPr>
              <a:t>　　</a:t>
            </a:r>
            <a:r>
              <a:rPr lang="en-US" altLang="ja-JP" sz="1800" dirty="0">
                <a:solidFill>
                  <a:schemeClr val="bg1"/>
                </a:solidFill>
              </a:rPr>
              <a:t>(</a:t>
            </a:r>
            <a:r>
              <a:rPr lang="ja-JP" altLang="en-US" sz="1800" dirty="0">
                <a:solidFill>
                  <a:schemeClr val="bg1"/>
                </a:solidFill>
              </a:rPr>
              <a:t>略</a:t>
            </a:r>
            <a:r>
              <a:rPr lang="en-US" altLang="ja-JP" sz="1800" dirty="0">
                <a:solidFill>
                  <a:schemeClr val="bg1"/>
                </a:solidFill>
              </a:rPr>
              <a:t>)</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237.6823, ….</a:t>
            </a:r>
          </a:p>
          <a:p>
            <a:r>
              <a:rPr lang="en-US" altLang="ja-JP" sz="1800" dirty="0">
                <a:solidFill>
                  <a:schemeClr val="bg1"/>
                </a:solidFill>
              </a:rPr>
              <a:t>}</a:t>
            </a:r>
            <a:endParaRPr lang="ja-JP" altLang="ja-JP" sz="1800" dirty="0">
              <a:solidFill>
                <a:schemeClr val="bg1"/>
              </a:solidFill>
            </a:endParaRPr>
          </a:p>
        </p:txBody>
      </p:sp>
      <p:sp>
        <p:nvSpPr>
          <p:cNvPr id="5122" name="タイトル 1"/>
          <p:cNvSpPr>
            <a:spLocks noGrp="1"/>
          </p:cNvSpPr>
          <p:nvPr>
            <p:ph type="title"/>
          </p:nvPr>
        </p:nvSpPr>
        <p:spPr>
          <a:xfrm>
            <a:off x="3508960" y="136388"/>
            <a:ext cx="4042792" cy="1224310"/>
          </a:xfrm>
        </p:spPr>
        <p:txBody>
          <a:bodyPr/>
          <a:lstStyle/>
          <a:p>
            <a:r>
              <a:rPr lang="ja-JP" altLang="en-US" dirty="0">
                <a:solidFill>
                  <a:srgbClr val="FFFF00"/>
                </a:solidFill>
              </a:rPr>
              <a:t>出力データ</a:t>
            </a:r>
            <a:br>
              <a:rPr lang="en-US" altLang="ja-JP" dirty="0">
                <a:solidFill>
                  <a:srgbClr val="FFFF00"/>
                </a:solidFill>
              </a:rPr>
            </a:br>
            <a:r>
              <a:rPr lang="ja-JP" altLang="en-US" dirty="0">
                <a:solidFill>
                  <a:srgbClr val="FFFF00"/>
                </a:solidFill>
              </a:rPr>
              <a:t>の例</a:t>
            </a:r>
          </a:p>
        </p:txBody>
      </p:sp>
      <p:sp>
        <p:nvSpPr>
          <p:cNvPr id="6" name="テキスト ボックス 5"/>
          <p:cNvSpPr txBox="1"/>
          <p:nvPr/>
        </p:nvSpPr>
        <p:spPr>
          <a:xfrm>
            <a:off x="4423593" y="5987817"/>
            <a:ext cx="4317207" cy="769441"/>
          </a:xfrm>
          <a:prstGeom prst="rect">
            <a:avLst/>
          </a:prstGeom>
          <a:noFill/>
          <a:ln>
            <a:noFill/>
          </a:ln>
        </p:spPr>
        <p:txBody>
          <a:bodyPr wrap="none" rtlCol="0">
            <a:spAutoFit/>
          </a:bodyPr>
          <a:lstStyle/>
          <a:p>
            <a:r>
              <a:rPr lang="ja-JP" altLang="en-US" sz="4400" dirty="0">
                <a:solidFill>
                  <a:srgbClr val="FFFF00"/>
                </a:solidFill>
              </a:rPr>
              <a:t>詳しくは次回に！</a:t>
            </a:r>
            <a:endParaRPr lang="en-US" altLang="ja-JP" sz="4400" dirty="0">
              <a:solidFill>
                <a:srgbClr val="FFFF00"/>
              </a:solidFill>
            </a:endParaRPr>
          </a:p>
        </p:txBody>
      </p:sp>
      <p:pic>
        <p:nvPicPr>
          <p:cNvPr id="7" name="図 6">
            <a:extLst>
              <a:ext uri="{FF2B5EF4-FFF2-40B4-BE49-F238E27FC236}">
                <a16:creationId xmlns:a16="http://schemas.microsoft.com/office/drawing/2014/main" id="{9062FACD-0884-4A92-AB9D-D1F1C1520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2106A79B-B508-4D53-A40B-F2D80ACAE038}"/>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24</a:t>
            </a:fld>
            <a:endParaRPr lang="en-US" altLang="ja-JP" sz="1400" dirty="0"/>
          </a:p>
        </p:txBody>
      </p:sp>
    </p:spTree>
    <p:extLst>
      <p:ext uri="{BB962C8B-B14F-4D97-AF65-F5344CB8AC3E}">
        <p14:creationId xmlns:p14="http://schemas.microsoft.com/office/powerpoint/2010/main" val="228481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pic>
        <p:nvPicPr>
          <p:cNvPr id="24" name="図 23">
            <a:extLst>
              <a:ext uri="{FF2B5EF4-FFF2-40B4-BE49-F238E27FC236}">
                <a16:creationId xmlns:a16="http://schemas.microsoft.com/office/drawing/2014/main" id="{61B92782-8011-4263-AA6C-42A8603EB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5" name="スライド番号プレースホルダ 4">
            <a:extLst>
              <a:ext uri="{FF2B5EF4-FFF2-40B4-BE49-F238E27FC236}">
                <a16:creationId xmlns:a16="http://schemas.microsoft.com/office/drawing/2014/main" id="{8EFE9032-B1A3-4180-8726-ECE6B391968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25</a:t>
            </a:fld>
            <a:endParaRPr lang="en-US" altLang="ja-JP" sz="1400" dirty="0"/>
          </a:p>
        </p:txBody>
      </p:sp>
    </p:spTree>
    <p:extLst>
      <p:ext uri="{BB962C8B-B14F-4D97-AF65-F5344CB8AC3E}">
        <p14:creationId xmlns:p14="http://schemas.microsoft.com/office/powerpoint/2010/main" val="357158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3624" t="14636" r="15738" b="14044"/>
          <a:stretch/>
        </p:blipFill>
        <p:spPr>
          <a:xfrm>
            <a:off x="2015716" y="2334718"/>
            <a:ext cx="5040560" cy="4189556"/>
          </a:xfrm>
          <a:prstGeom prst="rect">
            <a:avLst/>
          </a:prstGeom>
        </p:spPr>
      </p:pic>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pic>
        <p:nvPicPr>
          <p:cNvPr id="6" name="図 5">
            <a:extLst>
              <a:ext uri="{FF2B5EF4-FFF2-40B4-BE49-F238E27FC236}">
                <a16:creationId xmlns:a16="http://schemas.microsoft.com/office/drawing/2014/main" id="{32D89309-F10C-436F-A9AF-90FE0932F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2EBD112F-2457-4E43-8853-4C0BE4B66A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26</a:t>
            </a:fld>
            <a:endParaRPr lang="en-US" altLang="ja-JP" sz="1400" dirty="0"/>
          </a:p>
        </p:txBody>
      </p:sp>
    </p:spTree>
    <p:extLst>
      <p:ext uri="{BB962C8B-B14F-4D97-AF65-F5344CB8AC3E}">
        <p14:creationId xmlns:p14="http://schemas.microsoft.com/office/powerpoint/2010/main" val="383834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138432"/>
            <a:ext cx="8229600" cy="1143000"/>
          </a:xfrm>
        </p:spPr>
        <p:txBody>
          <a:bodyPr/>
          <a:lstStyle/>
          <a:p>
            <a:r>
              <a:rPr lang="zh-CN" altLang="en-US" dirty="0"/>
              <a:t>参考書</a:t>
            </a:r>
            <a:r>
              <a:rPr lang="en-US" altLang="zh-CN" dirty="0"/>
              <a:t>, </a:t>
            </a:r>
            <a:r>
              <a:rPr lang="zh-CN" altLang="en-US" dirty="0"/>
              <a:t>参考文献</a:t>
            </a:r>
            <a:endParaRPr lang="ja-JP" altLang="en-US" dirty="0"/>
          </a:p>
        </p:txBody>
      </p:sp>
      <p:sp>
        <p:nvSpPr>
          <p:cNvPr id="57347" name="コンテンツ プレースホルダ 2"/>
          <p:cNvSpPr>
            <a:spLocks noGrp="1"/>
          </p:cNvSpPr>
          <p:nvPr>
            <p:ph idx="1"/>
          </p:nvPr>
        </p:nvSpPr>
        <p:spPr>
          <a:xfrm>
            <a:off x="117562" y="765896"/>
            <a:ext cx="8569238" cy="5269139"/>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a:t>
            </a:r>
            <a:r>
              <a:rPr lang="en-US" altLang="ja-JP" sz="1800" dirty="0">
                <a:hlinkClick r:id="rId2"/>
              </a:rPr>
              <a:t>http://www.ipcc.ch/</a:t>
            </a:r>
            <a:endParaRPr lang="en-US" altLang="ja-JP" sz="1800" dirty="0"/>
          </a:p>
          <a:p>
            <a:r>
              <a:rPr lang="en-US" altLang="ja-JP" sz="1800" dirty="0"/>
              <a:t>Saito, T., Wada, K., 2004: Coevolution of galactic cores and spiral galaxies.  Astrophysical J., 615, L93-L96</a:t>
            </a:r>
          </a:p>
          <a:p>
            <a:r>
              <a:rPr lang="en-US" altLang="ja-JP" sz="1800" dirty="0"/>
              <a:t>Wirth, K., Advanced Modeling Programs: MELTS. </a:t>
            </a:r>
            <a:r>
              <a:rPr lang="en-US" altLang="ja-JP" sz="1800" dirty="0">
                <a:hlinkClick r:id="rId3"/>
              </a:rPr>
              <a:t>https://serc.Carleton.edu/research_education/equilibria/melts.html</a:t>
            </a:r>
            <a:endParaRPr lang="en-US" altLang="ja-JP" sz="1800" dirty="0"/>
          </a:p>
          <a:p>
            <a:r>
              <a:rPr lang="en-US" altLang="ja-JP" sz="1800" dirty="0"/>
              <a:t>Ogawa (2014) A positive feedback between magmatism and mantle upwelling in terrestrial planets: Implications for the Moon. J. </a:t>
            </a:r>
            <a:r>
              <a:rPr lang="en-US" altLang="ja-JP" sz="1800" dirty="0" err="1"/>
              <a:t>Geophys</a:t>
            </a:r>
            <a:r>
              <a:rPr lang="en-US" altLang="ja-JP" sz="1800" dirty="0"/>
              <a:t>. Res., 119, 867-883</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pic>
        <p:nvPicPr>
          <p:cNvPr id="4" name="図 3">
            <a:extLst>
              <a:ext uri="{FF2B5EF4-FFF2-40B4-BE49-F238E27FC236}">
                <a16:creationId xmlns:a16="http://schemas.microsoft.com/office/drawing/2014/main" id="{B49B5E34-D022-4E86-822E-C7843AF67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C7AC0BC-5014-4364-A248-EDDC2A49D53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27</a:t>
            </a:fld>
            <a:endParaRPr lang="en-US" altLang="ja-JP" sz="1400" dirty="0"/>
          </a:p>
        </p:txBody>
      </p:sp>
    </p:spTree>
    <p:extLst>
      <p:ext uri="{BB962C8B-B14F-4D97-AF65-F5344CB8AC3E}">
        <p14:creationId xmlns:p14="http://schemas.microsoft.com/office/powerpoint/2010/main" val="218266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C331F7E7-50EA-4F57-BB99-BC98F9C2E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0B0F1270-5706-474D-B78C-5BABD3948F34}"/>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a:t>
            </a:fld>
            <a:endParaRPr lang="en-US" altLang="ja-JP" sz="1400" dirty="0"/>
          </a:p>
        </p:txBody>
      </p:sp>
    </p:spTree>
    <p:extLst>
      <p:ext uri="{BB962C8B-B14F-4D97-AF65-F5344CB8AC3E}">
        <p14:creationId xmlns:p14="http://schemas.microsoft.com/office/powerpoint/2010/main" val="150298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04145"/>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a:p>
            <a:r>
              <a:rPr lang="ja-JP" altLang="en-US" b="1" dirty="0">
                <a:solidFill>
                  <a:srgbClr val="000099"/>
                </a:solidFill>
              </a:rPr>
              <a:t>数値モデルは知見の集積場（これについては次回に）</a:t>
            </a:r>
            <a:endParaRPr lang="en-US" altLang="ja-JP" b="1" dirty="0">
              <a:solidFill>
                <a:srgbClr val="000099"/>
              </a:solidFill>
            </a:endParaRPr>
          </a:p>
        </p:txBody>
      </p:sp>
      <p:pic>
        <p:nvPicPr>
          <p:cNvPr id="4" name="図 3">
            <a:extLst>
              <a:ext uri="{FF2B5EF4-FFF2-40B4-BE49-F238E27FC236}">
                <a16:creationId xmlns:a16="http://schemas.microsoft.com/office/drawing/2014/main" id="{BA2D598E-53B2-42BD-861B-107BD84F3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65A83B90-FD9D-4D10-9BB2-2C7E5C7D053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4</a:t>
            </a:fld>
            <a:endParaRPr lang="en-US" altLang="ja-JP" sz="1400" dirty="0"/>
          </a:p>
        </p:txBody>
      </p:sp>
    </p:spTree>
    <p:extLst>
      <p:ext uri="{BB962C8B-B14F-4D97-AF65-F5344CB8AC3E}">
        <p14:creationId xmlns:p14="http://schemas.microsoft.com/office/powerpoint/2010/main" val="19477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D48A27-7209-42AB-9F5B-A0FB98BA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84" y="1535594"/>
            <a:ext cx="3084994" cy="4113326"/>
          </a:xfrm>
          <a:prstGeom prst="rect">
            <a:avLst/>
          </a:prstGeom>
        </p:spPr>
      </p:pic>
      <p:sp>
        <p:nvSpPr>
          <p:cNvPr id="2" name="タイトル 1"/>
          <p:cNvSpPr>
            <a:spLocks noGrp="1"/>
          </p:cNvSpPr>
          <p:nvPr>
            <p:ph type="title"/>
          </p:nvPr>
        </p:nvSpPr>
        <p:spPr>
          <a:xfrm>
            <a:off x="457200" y="109939"/>
            <a:ext cx="8229600" cy="1143000"/>
          </a:xfrm>
        </p:spPr>
        <p:txBody>
          <a:bodyPr/>
          <a:lstStyle/>
          <a:p>
            <a:r>
              <a:rPr lang="ja-JP" altLang="en-US" dirty="0"/>
              <a:t>数値モデルの例：</a:t>
            </a:r>
            <a:br>
              <a:rPr lang="en-US" altLang="ja-JP" dirty="0"/>
            </a:br>
            <a:r>
              <a:rPr lang="ja-JP" altLang="en-US" dirty="0"/>
              <a:t>地球化学分野</a:t>
            </a:r>
            <a:endParaRPr kumimoji="1" lang="ja-JP" altLang="en-US" dirty="0"/>
          </a:p>
        </p:txBody>
      </p:sp>
      <p:sp>
        <p:nvSpPr>
          <p:cNvPr id="3" name="コンテンツ プレースホルダ 2"/>
          <p:cNvSpPr>
            <a:spLocks noGrp="1"/>
          </p:cNvSpPr>
          <p:nvPr>
            <p:ph idx="1"/>
          </p:nvPr>
        </p:nvSpPr>
        <p:spPr>
          <a:xfrm>
            <a:off x="117566" y="1275130"/>
            <a:ext cx="8686800" cy="4851349"/>
          </a:xfrm>
        </p:spPr>
        <p:txBody>
          <a:bodyPr/>
          <a:lstStyle/>
          <a:p>
            <a:r>
              <a:rPr lang="en-US" altLang="ja-JP" b="1" dirty="0">
                <a:solidFill>
                  <a:srgbClr val="000099"/>
                </a:solidFill>
              </a:rPr>
              <a:t>MELTS</a:t>
            </a:r>
            <a:endParaRPr kumimoji="1" lang="en-US" altLang="ja-JP" b="1" dirty="0">
              <a:solidFill>
                <a:srgbClr val="000099"/>
              </a:solidFill>
            </a:endParaRPr>
          </a:p>
          <a:p>
            <a:pPr lvl="1"/>
            <a:r>
              <a:rPr lang="en-US" altLang="ja-JP" sz="2400" dirty="0">
                <a:hlinkClick r:id="rId4"/>
              </a:rPr>
              <a:t>http://melts.ofm-research.org</a:t>
            </a:r>
            <a:endParaRPr lang="en-US" altLang="ja-JP" sz="2400" dirty="0"/>
          </a:p>
          <a:p>
            <a:pPr lvl="1"/>
            <a:r>
              <a:rPr lang="ja-JP" altLang="en-US" dirty="0"/>
              <a:t>鉱物組成を与えると</a:t>
            </a:r>
            <a:br>
              <a:rPr lang="en-US" altLang="ja-JP" dirty="0"/>
            </a:br>
            <a:r>
              <a:rPr lang="ja-JP" altLang="en-US" dirty="0"/>
              <a:t>熱力学方程式を</a:t>
            </a:r>
            <a:br>
              <a:rPr lang="en-US" altLang="ja-JP" dirty="0"/>
            </a:br>
            <a:r>
              <a:rPr lang="ja-JP" altLang="en-US" dirty="0"/>
              <a:t>用いた第一原理計算</a:t>
            </a:r>
            <a:br>
              <a:rPr lang="en-US" altLang="ja-JP" dirty="0"/>
            </a:br>
            <a:r>
              <a:rPr lang="ja-JP" altLang="en-US" dirty="0"/>
              <a:t>により相図を作成</a:t>
            </a:r>
            <a:endParaRPr lang="en-US" altLang="ja-JP" dirty="0"/>
          </a:p>
          <a:p>
            <a:pPr lvl="1"/>
            <a:r>
              <a:rPr lang="ja-JP" altLang="en-US" dirty="0"/>
              <a:t>開発者は  </a:t>
            </a:r>
            <a:r>
              <a:rPr lang="en-US" altLang="ja-JP" dirty="0"/>
              <a:t>Mark </a:t>
            </a:r>
            <a:r>
              <a:rPr lang="en-US" altLang="ja-JP" dirty="0" err="1"/>
              <a:t>Ghiorso</a:t>
            </a:r>
            <a:r>
              <a:rPr lang="ja-JP" altLang="en-US" dirty="0"/>
              <a:t>氏</a:t>
            </a:r>
            <a:br>
              <a:rPr lang="en-US" altLang="ja-JP" dirty="0"/>
            </a:br>
            <a:r>
              <a:rPr lang="en-US" altLang="ja-JP" dirty="0"/>
              <a:t>(OFM Research, </a:t>
            </a:r>
            <a:br>
              <a:rPr lang="en-US" altLang="ja-JP" dirty="0"/>
            </a:br>
            <a:r>
              <a:rPr lang="ja-JP" altLang="en-US" dirty="0"/>
              <a:t>ワシントン大学</a:t>
            </a:r>
            <a:r>
              <a:rPr lang="en-US" altLang="ja-JP" dirty="0"/>
              <a:t>)</a:t>
            </a:r>
            <a:r>
              <a:rPr lang="ja-JP" altLang="en-US" dirty="0"/>
              <a:t>らしい</a:t>
            </a:r>
            <a:endParaRPr kumimoji="1" lang="en-US" altLang="ja-JP" dirty="0"/>
          </a:p>
        </p:txBody>
      </p:sp>
      <p:pic>
        <p:nvPicPr>
          <p:cNvPr id="6" name="図 5">
            <a:extLst>
              <a:ext uri="{FF2B5EF4-FFF2-40B4-BE49-F238E27FC236}">
                <a16:creationId xmlns:a16="http://schemas.microsoft.com/office/drawing/2014/main" id="{416FBF3A-C702-41D2-A89F-4F940820B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66CC13C6-3379-4393-929F-12F8FA8AD3DF}"/>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5</a:t>
            </a:fld>
            <a:endParaRPr lang="en-US" altLang="ja-JP" sz="1400" dirty="0"/>
          </a:p>
        </p:txBody>
      </p:sp>
      <p:sp>
        <p:nvSpPr>
          <p:cNvPr id="4" name="テキスト ボックス 3">
            <a:extLst>
              <a:ext uri="{FF2B5EF4-FFF2-40B4-BE49-F238E27FC236}">
                <a16:creationId xmlns:a16="http://schemas.microsoft.com/office/drawing/2014/main" id="{A2D326DF-7DE4-4BDE-8990-DC61A72F9F5A}"/>
              </a:ext>
            </a:extLst>
          </p:cNvPr>
          <p:cNvSpPr txBox="1"/>
          <p:nvPr/>
        </p:nvSpPr>
        <p:spPr>
          <a:xfrm>
            <a:off x="5591144" y="5929407"/>
            <a:ext cx="3206418" cy="769441"/>
          </a:xfrm>
          <a:prstGeom prst="rect">
            <a:avLst/>
          </a:prstGeom>
          <a:noFill/>
        </p:spPr>
        <p:txBody>
          <a:bodyPr wrap="square" rtlCol="0">
            <a:spAutoFit/>
          </a:bodyPr>
          <a:lstStyle/>
          <a:p>
            <a:r>
              <a:rPr lang="ja-JP" altLang="en-US" sz="2000" dirty="0"/>
              <a:t>灰長石</a:t>
            </a:r>
            <a:r>
              <a:rPr lang="en-US" altLang="ja-JP" sz="2000" dirty="0"/>
              <a:t>-</a:t>
            </a:r>
            <a:r>
              <a:rPr lang="ja-JP" altLang="en-US" sz="2000" dirty="0"/>
              <a:t>透輝石系</a:t>
            </a:r>
            <a:r>
              <a:rPr kumimoji="1" lang="ja-JP" altLang="en-US" sz="2000" dirty="0"/>
              <a:t>の相図</a:t>
            </a:r>
            <a:endParaRPr kumimoji="1" lang="en-US" altLang="ja-JP" sz="2000" dirty="0"/>
          </a:p>
          <a:p>
            <a:r>
              <a:rPr kumimoji="1" lang="en-US" altLang="ja-JP" sz="2000" dirty="0"/>
              <a:t>1570</a:t>
            </a:r>
            <a:r>
              <a:rPr lang="ja-JP" altLang="en-US" sz="2000" dirty="0"/>
              <a:t>℃ の場合</a:t>
            </a:r>
            <a:endParaRPr lang="en-US" altLang="ja-JP" sz="2000" dirty="0"/>
          </a:p>
        </p:txBody>
      </p:sp>
    </p:spTree>
    <p:extLst>
      <p:ext uri="{BB962C8B-B14F-4D97-AF65-F5344CB8AC3E}">
        <p14:creationId xmlns:p14="http://schemas.microsoft.com/office/powerpoint/2010/main" val="369756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6265585" y="5885293"/>
            <a:ext cx="1976333" cy="923330"/>
          </a:xfrm>
          <a:prstGeom prst="rect">
            <a:avLst/>
          </a:prstGeom>
          <a:noFill/>
        </p:spPr>
        <p:txBody>
          <a:bodyPr wrap="square" rtlCol="0">
            <a:spAutoFit/>
          </a:bodyPr>
          <a:lstStyle/>
          <a:p>
            <a:r>
              <a:rPr kumimoji="1" lang="en-US" altLang="ja-JP" sz="1800" b="0" dirty="0"/>
              <a:t>Ogawa (2014) </a:t>
            </a:r>
            <a:br>
              <a:rPr kumimoji="1" lang="en-US" altLang="ja-JP" sz="1800" b="0" dirty="0"/>
            </a:br>
            <a:r>
              <a:rPr kumimoji="1" lang="en-US" altLang="ja-JP" sz="1800" b="0" dirty="0"/>
              <a:t>J. </a:t>
            </a:r>
            <a:r>
              <a:rPr kumimoji="1" lang="en-US" altLang="ja-JP" sz="1800" b="0" dirty="0" err="1"/>
              <a:t>Geophys</a:t>
            </a:r>
            <a:r>
              <a:rPr kumimoji="1" lang="en-US" altLang="ja-JP" sz="1800" b="0" dirty="0"/>
              <a:t>. Res., </a:t>
            </a:r>
            <a:br>
              <a:rPr lang="en-US" altLang="ja-JP" sz="1800" b="0" dirty="0"/>
            </a:br>
            <a:r>
              <a:rPr kumimoji="1" lang="en-US" altLang="ja-JP" sz="1800" b="0" dirty="0"/>
              <a:t>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8181" t="5758" r="49190" b="51277"/>
          <a:stretch/>
        </p:blipFill>
        <p:spPr>
          <a:xfrm>
            <a:off x="1593518" y="1969384"/>
            <a:ext cx="4678517" cy="4745562"/>
          </a:xfrm>
          <a:prstGeom prst="rect">
            <a:avLst/>
          </a:prstGeom>
        </p:spPr>
      </p:pic>
      <p:pic>
        <p:nvPicPr>
          <p:cNvPr id="6" name="図 5">
            <a:extLst>
              <a:ext uri="{FF2B5EF4-FFF2-40B4-BE49-F238E27FC236}">
                <a16:creationId xmlns:a16="http://schemas.microsoft.com/office/drawing/2014/main" id="{AE45D32C-D385-448C-9655-8900ECE83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8E7C1300-A658-436E-B4DB-AB32FA0342B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6</a:t>
            </a:fld>
            <a:endParaRPr lang="en-US" altLang="ja-JP" sz="1400" dirty="0"/>
          </a:p>
        </p:txBody>
      </p:sp>
      <p:sp>
        <p:nvSpPr>
          <p:cNvPr id="10" name="テキスト ボックス 9">
            <a:extLst>
              <a:ext uri="{FF2B5EF4-FFF2-40B4-BE49-F238E27FC236}">
                <a16:creationId xmlns:a16="http://schemas.microsoft.com/office/drawing/2014/main" id="{C555218C-3808-401D-A197-0AC0EC6048D9}"/>
              </a:ext>
            </a:extLst>
          </p:cNvPr>
          <p:cNvSpPr txBox="1"/>
          <p:nvPr/>
        </p:nvSpPr>
        <p:spPr>
          <a:xfrm>
            <a:off x="6250020" y="2086048"/>
            <a:ext cx="2079415" cy="615553"/>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温度</a:t>
            </a:r>
            <a:endParaRPr kumimoji="1" lang="en-US" altLang="ja-JP" sz="2000" dirty="0"/>
          </a:p>
          <a:p>
            <a:pPr>
              <a:lnSpc>
                <a:spcPct val="75000"/>
              </a:lnSpc>
            </a:pPr>
            <a:r>
              <a:rPr kumimoji="1" lang="ja-JP" altLang="en-US" sz="2000" dirty="0"/>
              <a:t>等値線</a:t>
            </a:r>
            <a:r>
              <a:rPr kumimoji="1" lang="en-US" altLang="ja-JP" sz="2000" dirty="0"/>
              <a:t>: </a:t>
            </a:r>
            <a:r>
              <a:rPr lang="ja-JP" altLang="en-US" sz="2000" dirty="0"/>
              <a:t>マグマ量</a:t>
            </a:r>
            <a:endParaRPr kumimoji="1" lang="ja-JP" altLang="en-US" sz="2000" dirty="0"/>
          </a:p>
        </p:txBody>
      </p:sp>
      <p:cxnSp>
        <p:nvCxnSpPr>
          <p:cNvPr id="4" name="直線矢印コネクタ 3">
            <a:extLst>
              <a:ext uri="{FF2B5EF4-FFF2-40B4-BE49-F238E27FC236}">
                <a16:creationId xmlns:a16="http://schemas.microsoft.com/office/drawing/2014/main" id="{620A13BF-4CFE-48C7-9A24-C159C1130E44}"/>
              </a:ext>
            </a:extLst>
          </p:cNvPr>
          <p:cNvCxnSpPr/>
          <p:nvPr/>
        </p:nvCxnSpPr>
        <p:spPr bwMode="auto">
          <a:xfrm>
            <a:off x="1407332" y="2137381"/>
            <a:ext cx="0" cy="3877226"/>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9740E69-B714-45B2-BEC3-5E70DB83E158}"/>
              </a:ext>
            </a:extLst>
          </p:cNvPr>
          <p:cNvSpPr txBox="1"/>
          <p:nvPr/>
        </p:nvSpPr>
        <p:spPr>
          <a:xfrm>
            <a:off x="491006" y="3726371"/>
            <a:ext cx="803425" cy="461665"/>
          </a:xfrm>
          <a:prstGeom prst="rect">
            <a:avLst/>
          </a:prstGeom>
          <a:noFill/>
        </p:spPr>
        <p:txBody>
          <a:bodyPr wrap="none" rtlCol="0">
            <a:spAutoFit/>
          </a:bodyPr>
          <a:lstStyle/>
          <a:p>
            <a:r>
              <a:rPr lang="ja-JP" altLang="en-US" dirty="0"/>
              <a:t>時間</a:t>
            </a:r>
            <a:endParaRPr kumimoji="1" lang="ja-JP" altLang="en-US" dirty="0"/>
          </a:p>
        </p:txBody>
      </p:sp>
      <p:pic>
        <p:nvPicPr>
          <p:cNvPr id="15" name="図 14">
            <a:extLst>
              <a:ext uri="{FF2B5EF4-FFF2-40B4-BE49-F238E27FC236}">
                <a16:creationId xmlns:a16="http://schemas.microsoft.com/office/drawing/2014/main" id="{3176F842-63F2-4881-9531-3CEF6F299535}"/>
              </a:ext>
            </a:extLst>
          </p:cNvPr>
          <p:cNvPicPr>
            <a:picLocks noChangeAspect="1"/>
          </p:cNvPicPr>
          <p:nvPr/>
        </p:nvPicPr>
        <p:blipFill rotWithShape="1">
          <a:blip r:embed="rId3">
            <a:extLst>
              <a:ext uri="{28A0092B-C50C-407E-A947-70E740481C1C}">
                <a14:useLocalDpi xmlns:a14="http://schemas.microsoft.com/office/drawing/2010/main" val="0"/>
              </a:ext>
            </a:extLst>
          </a:blip>
          <a:srcRect l="42990" t="49188" r="32613" b="44930"/>
          <a:stretch/>
        </p:blipFill>
        <p:spPr>
          <a:xfrm>
            <a:off x="6132511" y="5024383"/>
            <a:ext cx="1828801" cy="44375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376518"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1975567" y="1286923"/>
            <a:ext cx="5750292" cy="523220"/>
          </a:xfrm>
          <a:prstGeom prst="rect">
            <a:avLst/>
          </a:prstGeom>
          <a:noFill/>
        </p:spPr>
        <p:txBody>
          <a:bodyPr wrap="none" rtlCol="0">
            <a:spAutoFit/>
          </a:bodyPr>
          <a:lstStyle/>
          <a:p>
            <a:r>
              <a:rPr lang="ja-JP" altLang="en-US" sz="2800" dirty="0"/>
              <a:t>渦巻き銀河の形成のシミュレーション</a:t>
            </a:r>
            <a:endParaRPr kumimoji="1" lang="ja-JP" altLang="en-US" sz="2800"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93" y="2483098"/>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33" y="4320002"/>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238" y="4367526"/>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274" y="2456205"/>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2471672" y="6172726"/>
            <a:ext cx="5198859" cy="701731"/>
          </a:xfrm>
          <a:prstGeom prst="rect">
            <a:avLst/>
          </a:prstGeom>
          <a:noFill/>
        </p:spPr>
        <p:txBody>
          <a:bodyPr wrap="none" rtlCol="0">
            <a:spAutoFit/>
          </a:bodyPr>
          <a:lstStyle/>
          <a:p>
            <a:r>
              <a:rPr kumimoji="1" lang="en-US" altLang="ja-JP" sz="1800" b="0" dirty="0"/>
              <a:t>http://4d2u.nao.ac.jp/t/var/download/spiral2.html</a:t>
            </a:r>
          </a:p>
          <a:p>
            <a:r>
              <a:rPr kumimoji="1" lang="en-US" altLang="ja-JP" sz="1800" b="0" dirty="0"/>
              <a:t>Saito and Wada (2004) </a:t>
            </a:r>
            <a:r>
              <a:rPr kumimoji="1" lang="en-US" altLang="ja-JP" sz="1800" b="0" dirty="0" err="1"/>
              <a:t>ApJ</a:t>
            </a:r>
            <a:r>
              <a:rPr kumimoji="1" lang="en-US" altLang="ja-JP" sz="1800" b="0" dirty="0"/>
              <a:t>, 615, L93-L96</a:t>
            </a:r>
            <a:endParaRPr kumimoji="1" lang="ja-JP" altLang="en-US" sz="1800" b="0" dirty="0"/>
          </a:p>
        </p:txBody>
      </p:sp>
      <p:sp>
        <p:nvSpPr>
          <p:cNvPr id="5" name="テキスト ボックス 4">
            <a:extLst>
              <a:ext uri="{FF2B5EF4-FFF2-40B4-BE49-F238E27FC236}">
                <a16:creationId xmlns:a16="http://schemas.microsoft.com/office/drawing/2014/main" id="{7B6DD705-0618-4E9F-9335-EEBB69601B6B}"/>
              </a:ext>
            </a:extLst>
          </p:cNvPr>
          <p:cNvSpPr txBox="1"/>
          <p:nvPr/>
        </p:nvSpPr>
        <p:spPr>
          <a:xfrm>
            <a:off x="3204367" y="1922101"/>
            <a:ext cx="3102305" cy="461665"/>
          </a:xfrm>
          <a:prstGeom prst="rect">
            <a:avLst/>
          </a:prstGeom>
          <a:noFill/>
        </p:spPr>
        <p:txBody>
          <a:bodyPr wrap="square" rtlCol="0">
            <a:spAutoFit/>
          </a:bodyPr>
          <a:lstStyle/>
          <a:p>
            <a:r>
              <a:rPr lang="ja-JP" altLang="en-US" dirty="0"/>
              <a:t>青色：ガス</a:t>
            </a:r>
            <a:r>
              <a:rPr lang="en-US" altLang="ja-JP" dirty="0"/>
              <a:t>,</a:t>
            </a:r>
            <a:r>
              <a:rPr kumimoji="1" lang="ja-JP" altLang="en-US" dirty="0"/>
              <a:t>黄色：恒星</a:t>
            </a:r>
          </a:p>
        </p:txBody>
      </p:sp>
      <p:sp>
        <p:nvSpPr>
          <p:cNvPr id="6" name="テキスト ボックス 5">
            <a:extLst>
              <a:ext uri="{FF2B5EF4-FFF2-40B4-BE49-F238E27FC236}">
                <a16:creationId xmlns:a16="http://schemas.microsoft.com/office/drawing/2014/main" id="{F8CA61F9-B2B1-4A17-8808-220E6EDEF594}"/>
              </a:ext>
            </a:extLst>
          </p:cNvPr>
          <p:cNvSpPr txBox="1"/>
          <p:nvPr/>
        </p:nvSpPr>
        <p:spPr>
          <a:xfrm>
            <a:off x="-5480" y="2395617"/>
            <a:ext cx="1553630" cy="1077218"/>
          </a:xfrm>
          <a:prstGeom prst="rect">
            <a:avLst/>
          </a:prstGeom>
          <a:noFill/>
        </p:spPr>
        <p:txBody>
          <a:bodyPr wrap="none" rtlCol="0">
            <a:spAutoFit/>
          </a:bodyPr>
          <a:lstStyle/>
          <a:p>
            <a:r>
              <a:rPr kumimoji="1" lang="en-US" altLang="ja-JP" sz="2000" dirty="0"/>
              <a:t>(1) </a:t>
            </a:r>
            <a:r>
              <a:rPr kumimoji="1" lang="ja-JP" altLang="en-US" sz="2000" dirty="0"/>
              <a:t>ガス集積</a:t>
            </a:r>
            <a:endParaRPr kumimoji="1" lang="en-US" altLang="ja-JP" sz="2000" dirty="0"/>
          </a:p>
          <a:p>
            <a:r>
              <a:rPr lang="ja-JP" altLang="en-US" sz="2000" dirty="0"/>
              <a:t>による</a:t>
            </a:r>
            <a:r>
              <a:rPr kumimoji="1" lang="ja-JP" altLang="en-US" sz="2000" dirty="0"/>
              <a:t>恒星</a:t>
            </a:r>
            <a:br>
              <a:rPr kumimoji="1" lang="en-US" altLang="ja-JP" sz="2000" dirty="0"/>
            </a:br>
            <a:r>
              <a:rPr kumimoji="1" lang="ja-JP" altLang="en-US" sz="2000" dirty="0"/>
              <a:t>の</a:t>
            </a:r>
            <a:r>
              <a:rPr lang="ja-JP" altLang="en-US" sz="2000" dirty="0"/>
              <a:t>形成</a:t>
            </a:r>
            <a:endParaRPr kumimoji="1" lang="ja-JP" altLang="en-US" sz="2000" dirty="0"/>
          </a:p>
        </p:txBody>
      </p:sp>
      <p:sp>
        <p:nvSpPr>
          <p:cNvPr id="13" name="テキスト ボックス 12">
            <a:extLst>
              <a:ext uri="{FF2B5EF4-FFF2-40B4-BE49-F238E27FC236}">
                <a16:creationId xmlns:a16="http://schemas.microsoft.com/office/drawing/2014/main" id="{86860B60-F683-489C-87CF-1DFC9B7B51A5}"/>
              </a:ext>
            </a:extLst>
          </p:cNvPr>
          <p:cNvSpPr txBox="1"/>
          <p:nvPr/>
        </p:nvSpPr>
        <p:spPr>
          <a:xfrm>
            <a:off x="4548379" y="2456205"/>
            <a:ext cx="1600118" cy="1138773"/>
          </a:xfrm>
          <a:prstGeom prst="rect">
            <a:avLst/>
          </a:prstGeom>
          <a:noFill/>
        </p:spPr>
        <p:txBody>
          <a:bodyPr wrap="none" rtlCol="0">
            <a:spAutoFit/>
          </a:bodyPr>
          <a:lstStyle/>
          <a:p>
            <a:r>
              <a:rPr kumimoji="1" lang="en-US" altLang="ja-JP" sz="2000" dirty="0"/>
              <a:t>(2) </a:t>
            </a:r>
            <a:r>
              <a:rPr kumimoji="1" lang="ja-JP" altLang="en-US" sz="2000" dirty="0"/>
              <a:t>小銀河の</a:t>
            </a:r>
            <a:endParaRPr kumimoji="1" lang="en-US" altLang="ja-JP" sz="2000" dirty="0"/>
          </a:p>
          <a:p>
            <a:r>
              <a:rPr lang="ja-JP" altLang="en-US" sz="2000" dirty="0"/>
              <a:t>合体による</a:t>
            </a:r>
            <a:endParaRPr lang="en-US" altLang="ja-JP" sz="2000" dirty="0"/>
          </a:p>
          <a:p>
            <a:r>
              <a:rPr lang="ja-JP" altLang="en-US" sz="2000" dirty="0"/>
              <a:t>成長</a:t>
            </a:r>
            <a:endParaRPr kumimoji="1" lang="ja-JP" altLang="en-US" sz="2000" dirty="0"/>
          </a:p>
        </p:txBody>
      </p:sp>
      <p:sp>
        <p:nvSpPr>
          <p:cNvPr id="16" name="テキスト ボックス 15">
            <a:extLst>
              <a:ext uri="{FF2B5EF4-FFF2-40B4-BE49-F238E27FC236}">
                <a16:creationId xmlns:a16="http://schemas.microsoft.com/office/drawing/2014/main" id="{C3794A05-6885-4E78-9529-DD106073EF94}"/>
              </a:ext>
            </a:extLst>
          </p:cNvPr>
          <p:cNvSpPr txBox="1"/>
          <p:nvPr/>
        </p:nvSpPr>
        <p:spPr>
          <a:xfrm>
            <a:off x="4548379" y="4334253"/>
            <a:ext cx="1409360" cy="707886"/>
          </a:xfrm>
          <a:prstGeom prst="rect">
            <a:avLst/>
          </a:prstGeom>
          <a:noFill/>
        </p:spPr>
        <p:txBody>
          <a:bodyPr wrap="none" rtlCol="0">
            <a:spAutoFit/>
          </a:bodyPr>
          <a:lstStyle/>
          <a:p>
            <a:r>
              <a:rPr kumimoji="1" lang="en-US" altLang="ja-JP" sz="2000" dirty="0"/>
              <a:t>(4) </a:t>
            </a:r>
            <a:r>
              <a:rPr kumimoji="1" lang="ja-JP" altLang="en-US" sz="2000" dirty="0"/>
              <a:t>銀河の</a:t>
            </a:r>
            <a:br>
              <a:rPr kumimoji="1" lang="en-US" altLang="ja-JP" sz="2000" dirty="0"/>
            </a:br>
            <a:r>
              <a:rPr kumimoji="1" lang="ja-JP" altLang="en-US" sz="2000" dirty="0"/>
              <a:t>出来上がり</a:t>
            </a:r>
          </a:p>
        </p:txBody>
      </p:sp>
      <p:sp>
        <p:nvSpPr>
          <p:cNvPr id="17" name="テキスト ボックス 16">
            <a:extLst>
              <a:ext uri="{FF2B5EF4-FFF2-40B4-BE49-F238E27FC236}">
                <a16:creationId xmlns:a16="http://schemas.microsoft.com/office/drawing/2014/main" id="{006104C2-BC0B-456F-B536-6CC859624DFD}"/>
              </a:ext>
            </a:extLst>
          </p:cNvPr>
          <p:cNvSpPr txBox="1"/>
          <p:nvPr/>
        </p:nvSpPr>
        <p:spPr>
          <a:xfrm>
            <a:off x="35486" y="4325041"/>
            <a:ext cx="1475084" cy="707886"/>
          </a:xfrm>
          <a:prstGeom prst="rect">
            <a:avLst/>
          </a:prstGeom>
          <a:noFill/>
        </p:spPr>
        <p:txBody>
          <a:bodyPr wrap="none" rtlCol="0">
            <a:spAutoFit/>
          </a:bodyPr>
          <a:lstStyle/>
          <a:p>
            <a:r>
              <a:rPr kumimoji="1" lang="en-US" altLang="ja-JP" sz="2000" dirty="0"/>
              <a:t>(3) </a:t>
            </a:r>
            <a:r>
              <a:rPr kumimoji="1" lang="ja-JP" altLang="en-US" sz="2000" dirty="0"/>
              <a:t>渦巻き</a:t>
            </a:r>
            <a:br>
              <a:rPr kumimoji="1" lang="en-US" altLang="ja-JP" sz="2000" dirty="0"/>
            </a:br>
            <a:r>
              <a:rPr kumimoji="1" lang="ja-JP" altLang="en-US" sz="2000" dirty="0"/>
              <a:t>構造の</a:t>
            </a:r>
            <a:r>
              <a:rPr lang="ja-JP" altLang="en-US" sz="2000" dirty="0"/>
              <a:t>形成</a:t>
            </a:r>
            <a:endParaRPr kumimoji="1" lang="ja-JP" altLang="en-US" sz="2000" dirty="0"/>
          </a:p>
        </p:txBody>
      </p:sp>
      <p:pic>
        <p:nvPicPr>
          <p:cNvPr id="18" name="図 17">
            <a:extLst>
              <a:ext uri="{FF2B5EF4-FFF2-40B4-BE49-F238E27FC236}">
                <a16:creationId xmlns:a16="http://schemas.microsoft.com/office/drawing/2014/main" id="{AC517941-3648-405F-9062-DA727DCFE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9" name="スライド番号プレースホルダ 4">
            <a:extLst>
              <a:ext uri="{FF2B5EF4-FFF2-40B4-BE49-F238E27FC236}">
                <a16:creationId xmlns:a16="http://schemas.microsoft.com/office/drawing/2014/main" id="{413A0DF4-AF0C-4EB8-8223-E33A28AE8D6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7</a:t>
            </a:fld>
            <a:endParaRPr lang="en-US" altLang="ja-JP" sz="1400" dirty="0"/>
          </a:p>
        </p:txBody>
      </p:sp>
    </p:spTree>
    <p:extLst>
      <p:ext uri="{BB962C8B-B14F-4D97-AF65-F5344CB8AC3E}">
        <p14:creationId xmlns:p14="http://schemas.microsoft.com/office/powerpoint/2010/main" val="732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br>
              <a:rPr lang="en-US" altLang="ja-JP" b="1" dirty="0">
                <a:solidFill>
                  <a:srgbClr val="000099"/>
                </a:solidFill>
              </a:rPr>
            </a:br>
            <a:r>
              <a:rPr lang="ja-JP" altLang="en-US" b="1" dirty="0">
                <a:solidFill>
                  <a:srgbClr val="000099"/>
                </a:solidFill>
              </a:rPr>
              <a:t>（ライセンスについては</a:t>
            </a:r>
            <a:r>
              <a:rPr lang="en-US" altLang="ja-JP" b="1" dirty="0">
                <a:solidFill>
                  <a:srgbClr val="000099"/>
                </a:solidFill>
              </a:rPr>
              <a:t>INEX</a:t>
            </a:r>
            <a:r>
              <a:rPr lang="ja-JP" altLang="en-US" b="1" dirty="0">
                <a:solidFill>
                  <a:srgbClr val="000099"/>
                </a:solidFill>
              </a:rPr>
              <a:t>第９回参照）</a:t>
            </a:r>
            <a:endParaRPr lang="en-US" altLang="ja-JP" b="1" dirty="0">
              <a:solidFill>
                <a:srgbClr val="000099"/>
              </a:solidFill>
            </a:endParaRPr>
          </a:p>
        </p:txBody>
      </p:sp>
      <p:pic>
        <p:nvPicPr>
          <p:cNvPr id="4" name="図 3">
            <a:extLst>
              <a:ext uri="{FF2B5EF4-FFF2-40B4-BE49-F238E27FC236}">
                <a16:creationId xmlns:a16="http://schemas.microsoft.com/office/drawing/2014/main" id="{92CDF82A-D940-4A16-8BDF-808681FEF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031ACD4-800C-4D8E-A204-B9EDA8C6C9DC}"/>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8</a:t>
            </a:fld>
            <a:endParaRPr lang="en-US" altLang="ja-JP" sz="1400" dirty="0"/>
          </a:p>
        </p:txBody>
      </p:sp>
    </p:spTree>
    <p:extLst>
      <p:ext uri="{BB962C8B-B14F-4D97-AF65-F5344CB8AC3E}">
        <p14:creationId xmlns:p14="http://schemas.microsoft.com/office/powerpoint/2010/main" val="13140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44E63E3-A98A-4383-A362-3A7F8ADDD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460B8864-2DBB-476E-A367-7FC3120CEE9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9</a:t>
            </a:fld>
            <a:endParaRPr lang="en-US" altLang="ja-JP" sz="1400" dirty="0"/>
          </a:p>
        </p:txBody>
      </p:sp>
    </p:spTree>
    <p:extLst>
      <p:ext uri="{BB962C8B-B14F-4D97-AF65-F5344CB8AC3E}">
        <p14:creationId xmlns:p14="http://schemas.microsoft.com/office/powerpoint/2010/main" val="40000862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27303</TotalTime>
  <Words>1454</Words>
  <Application>Microsoft Office PowerPoint</Application>
  <PresentationFormat>画面に合わせる (4:3)</PresentationFormat>
  <Paragraphs>313</Paragraphs>
  <Slides>27</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ＭＳ Ｐゴシック</vt:lpstr>
      <vt:lpstr>ＭＳ ゴシック</vt:lpstr>
      <vt:lpstr>Arial</vt:lpstr>
      <vt:lpstr>Calibri</vt:lpstr>
      <vt:lpstr>Cambria Math</vt:lpstr>
      <vt:lpstr>標準デザイン</vt:lpstr>
      <vt:lpstr>地球惑星情報学I 大気大循環モデル </vt:lpstr>
      <vt:lpstr>目次</vt:lpstr>
      <vt:lpstr>地球惑星科学分野 における数値モデル</vt:lpstr>
      <vt:lpstr>数値モデル</vt:lpstr>
      <vt:lpstr>数値モデルの例： 地球化学分野</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AGCM使用例（２）：温暖化予測</vt:lpstr>
      <vt:lpstr>AGCM使用例（３）：惑星気候研究</vt:lpstr>
      <vt:lpstr>基礎方程式</vt:lpstr>
      <vt:lpstr>空間分布の表現（１）：格子点法</vt:lpstr>
      <vt:lpstr>空間分布の表現（２）：スペクトル法</vt:lpstr>
      <vt:lpstr>空間分布の表現（２）：球面のスペクトル法</vt:lpstr>
      <vt:lpstr>ここまでのまとめ</vt:lpstr>
      <vt:lpstr>DCPAM</vt:lpstr>
      <vt:lpstr>DCPAMとは</vt:lpstr>
      <vt:lpstr>地球流体電脳倶楽部</vt:lpstr>
      <vt:lpstr>DCPAMで計算するためには</vt:lpstr>
      <vt:lpstr>DCPAMがおこなう処理の流れ</vt:lpstr>
      <vt:lpstr>出力データ の例</vt:lpstr>
      <vt:lpstr>まとめ</vt:lpstr>
      <vt:lpstr>実技編では</vt:lpstr>
      <vt:lpstr>参考書, 参考文献</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地球惑星情報学1</dc:title>
  <dc:creator>石渡正樹</dc:creator>
  <cp:lastModifiedBy>momoko</cp:lastModifiedBy>
  <cp:revision>1485</cp:revision>
  <cp:lastPrinted>2017-07-13T13:12:21Z</cp:lastPrinted>
  <dcterms:created xsi:type="dcterms:W3CDTF">2004-09-29T09:26:43Z</dcterms:created>
  <dcterms:modified xsi:type="dcterms:W3CDTF">2018-07-12T15:19:18Z</dcterms:modified>
</cp:coreProperties>
</file>