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78" r:id="rId2"/>
    <p:sldId id="436" r:id="rId3"/>
    <p:sldId id="728" r:id="rId4"/>
    <p:sldId id="732" r:id="rId5"/>
    <p:sldId id="745" r:id="rId6"/>
    <p:sldId id="744" r:id="rId7"/>
    <p:sldId id="735" r:id="rId8"/>
    <p:sldId id="740" r:id="rId9"/>
    <p:sldId id="730" r:id="rId10"/>
    <p:sldId id="518" r:id="rId11"/>
    <p:sldId id="625" r:id="rId12"/>
    <p:sldId id="630" r:id="rId13"/>
    <p:sldId id="641" r:id="rId14"/>
    <p:sldId id="589" r:id="rId15"/>
    <p:sldId id="549" r:id="rId16"/>
    <p:sldId id="622" r:id="rId17"/>
    <p:sldId id="698" r:id="rId18"/>
    <p:sldId id="719" r:id="rId19"/>
    <p:sldId id="595" r:id="rId20"/>
    <p:sldId id="596" r:id="rId21"/>
    <p:sldId id="655" r:id="rId22"/>
    <p:sldId id="746" r:id="rId23"/>
    <p:sldId id="723" r:id="rId24"/>
    <p:sldId id="713" r:id="rId25"/>
    <p:sldId id="726" r:id="rId26"/>
    <p:sldId id="653" r:id="rId27"/>
    <p:sldId id="696" r:id="rId28"/>
  </p:sldIdLst>
  <p:sldSz cx="9144000" cy="6858000" type="screen4x3"/>
  <p:notesSz cx="9931400" cy="6794500"/>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800080"/>
    <a:srgbClr val="FF0000"/>
    <a:srgbClr val="CC6600"/>
    <a:srgbClr val="000099"/>
    <a:srgbClr val="FF0066"/>
    <a:srgbClr val="00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9" autoAdjust="0"/>
    <p:restoredTop sz="89939" autoAdjust="0"/>
  </p:normalViewPr>
  <p:slideViewPr>
    <p:cSldViewPr snapToGrid="0">
      <p:cViewPr varScale="1">
        <p:scale>
          <a:sx n="73" d="100"/>
          <a:sy n="73" d="100"/>
        </p:scale>
        <p:origin x="420" y="72"/>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2018/7/8</a:t>
            </a:fld>
            <a:endParaRPr lang="ja-JP" altLang="en-US"/>
          </a:p>
        </p:txBody>
      </p:sp>
      <p:sp>
        <p:nvSpPr>
          <p:cNvPr id="4" name="フッター プレースホルダー 3"/>
          <p:cNvSpPr>
            <a:spLocks noGrp="1"/>
          </p:cNvSpPr>
          <p:nvPr>
            <p:ph type="ftr" sz="quarter" idx="2"/>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a:t>
            </a:fld>
            <a:endParaRPr lang="ja-JP" altLang="en-US"/>
          </a:p>
        </p:txBody>
      </p:sp>
    </p:spTree>
    <p:extLst>
      <p:ext uri="{BB962C8B-B14F-4D97-AF65-F5344CB8AC3E}">
        <p14:creationId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2018/7/8</a:t>
            </a:fld>
            <a:endParaRPr lang="ja-JP" altLang="en-US"/>
          </a:p>
        </p:txBody>
      </p:sp>
      <p:sp>
        <p:nvSpPr>
          <p:cNvPr id="4" name="スライド イメージ プレースホルダ 3"/>
          <p:cNvSpPr>
            <a:spLocks noGrp="1" noRot="1" noChangeAspect="1"/>
          </p:cNvSpPr>
          <p:nvPr>
            <p:ph type="sldImg" idx="2"/>
          </p:nvPr>
        </p:nvSpPr>
        <p:spPr>
          <a:xfrm>
            <a:off x="3267075" y="509588"/>
            <a:ext cx="3397250" cy="2549525"/>
          </a:xfrm>
          <a:prstGeom prst="rect">
            <a:avLst/>
          </a:prstGeom>
          <a:noFill/>
          <a:ln w="12700">
            <a:solidFill>
              <a:prstClr val="black"/>
            </a:solidFill>
          </a:ln>
        </p:spPr>
        <p:txBody>
          <a:bodyPr vert="horz" lIns="91370" tIns="45686" rIns="91370" bIns="45686" rtlCol="0" anchor="ctr"/>
          <a:lstStyle/>
          <a:p>
            <a:pPr lvl="0"/>
            <a:endParaRPr lang="ja-JP" altLang="en-US" noProof="0"/>
          </a:p>
        </p:txBody>
      </p:sp>
      <p:sp>
        <p:nvSpPr>
          <p:cNvPr id="5" name="ノート プレースホルダ 4"/>
          <p:cNvSpPr>
            <a:spLocks noGrp="1"/>
          </p:cNvSpPr>
          <p:nvPr>
            <p:ph type="body" sz="quarter" idx="3"/>
          </p:nvPr>
        </p:nvSpPr>
        <p:spPr>
          <a:xfrm>
            <a:off x="994780" y="3228344"/>
            <a:ext cx="7944183" cy="3056705"/>
          </a:xfrm>
          <a:prstGeom prst="rect">
            <a:avLst/>
          </a:prstGeom>
        </p:spPr>
        <p:txBody>
          <a:bodyPr vert="horz" lIns="91370" tIns="45686" rIns="91370" bIns="456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a:t>
            </a:fld>
            <a:endParaRPr lang="ja-JP" altLang="en-US"/>
          </a:p>
        </p:txBody>
      </p:sp>
    </p:spTree>
    <p:extLst>
      <p:ext uri="{BB962C8B-B14F-4D97-AF65-F5344CB8AC3E}">
        <p14:creationId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温度の時間変化の図（</a:t>
            </a:r>
            <a:r>
              <a:rPr kumimoji="1" lang="en-US" altLang="ja-JP" dirty="0"/>
              <a:t>Fig. SPM7, Fig. TS14:103</a:t>
            </a:r>
            <a:r>
              <a:rPr kumimoji="1" lang="ja-JP" altLang="en-US" dirty="0"/>
              <a:t>枚目）と平面分布</a:t>
            </a:r>
            <a:r>
              <a:rPr kumimoji="1" lang="en-US" altLang="ja-JP" dirty="0"/>
              <a:t>(Fig. SPM8, TS15)</a:t>
            </a:r>
            <a:r>
              <a:rPr kumimoji="1" lang="ja-JP" altLang="en-US" dirty="0"/>
              <a:t>を入れたい </a:t>
            </a:r>
            <a:r>
              <a:rPr kumimoji="1" lang="en-US" altLang="ja-JP" dirty="0"/>
              <a:t>TS </a:t>
            </a:r>
            <a:r>
              <a:rPr kumimoji="1" lang="ja-JP" altLang="en-US" dirty="0"/>
              <a:t>は</a:t>
            </a:r>
            <a:r>
              <a:rPr kumimoji="1" lang="en-US" altLang="ja-JP" dirty="0"/>
              <a:t>Technical summary.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12</a:t>
            </a:fld>
            <a:endParaRPr lang="ja-JP" altLang="en-US"/>
          </a:p>
        </p:txBody>
      </p:sp>
    </p:spTree>
    <p:extLst>
      <p:ext uri="{BB962C8B-B14F-4D97-AF65-F5344CB8AC3E}">
        <p14:creationId xmlns:p14="http://schemas.microsoft.com/office/powerpoint/2010/main" val="364363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13</a:t>
            </a:fld>
            <a:endParaRPr lang="ja-JP" altLang="en-US"/>
          </a:p>
        </p:txBody>
      </p:sp>
    </p:spTree>
    <p:extLst>
      <p:ext uri="{BB962C8B-B14F-4D97-AF65-F5344CB8AC3E}">
        <p14:creationId xmlns:p14="http://schemas.microsoft.com/office/powerpoint/2010/main" val="312837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1BB122A-4895-4A95-A5A0-A54D5732F98E}" type="slidenum">
              <a:rPr lang="en-US" altLang="ja-JP" smtClean="0">
                <a:ea typeface="ＭＳ Ｐゴシック" charset="-128"/>
              </a:rPr>
              <a:pPr eaLnBrk="1" hangingPunct="1">
                <a:spcBef>
                  <a:spcPct val="0"/>
                </a:spcBef>
              </a:pPr>
              <a:t>14</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420354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15</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57617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16</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4768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17</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85957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18</a:t>
            </a:fld>
            <a:endParaRPr lang="ja-JP" altLang="en-US">
              <a:latin typeface="Arial" charset="0"/>
            </a:endParaRPr>
          </a:p>
        </p:txBody>
      </p:sp>
    </p:spTree>
    <p:extLst>
      <p:ext uri="{BB962C8B-B14F-4D97-AF65-F5344CB8AC3E}">
        <p14:creationId xmlns:p14="http://schemas.microsoft.com/office/powerpoint/2010/main" val="345062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可読性・可変性はわからない（小高）</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20</a:t>
            </a:fld>
            <a:endParaRPr lang="ja-JP" altLang="en-US">
              <a:latin typeface="Arial" charset="0"/>
            </a:endParaRPr>
          </a:p>
        </p:txBody>
      </p:sp>
    </p:spTree>
    <p:extLst>
      <p:ext uri="{BB962C8B-B14F-4D97-AF65-F5344CB8AC3E}">
        <p14:creationId xmlns:p14="http://schemas.microsoft.com/office/powerpoint/2010/main" val="12165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21</a:t>
            </a:fld>
            <a:endParaRPr lang="ja-JP" altLang="en-US">
              <a:latin typeface="Arial" charset="0"/>
            </a:endParaRPr>
          </a:p>
        </p:txBody>
      </p:sp>
    </p:spTree>
    <p:extLst>
      <p:ext uri="{BB962C8B-B14F-4D97-AF65-F5344CB8AC3E}">
        <p14:creationId xmlns:p14="http://schemas.microsoft.com/office/powerpoint/2010/main" val="198965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22</a:t>
            </a:fld>
            <a:endParaRPr lang="ja-JP" altLang="en-US"/>
          </a:p>
        </p:txBody>
      </p:sp>
    </p:spTree>
    <p:extLst>
      <p:ext uri="{BB962C8B-B14F-4D97-AF65-F5344CB8AC3E}">
        <p14:creationId xmlns:p14="http://schemas.microsoft.com/office/powerpoint/2010/main" val="15827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ここでも新しい単語がたくさん出てくるのでわからないのでは（荻原）</a:t>
            </a:r>
            <a:endParaRPr lang="en-US" altLang="ja-JP" dirty="0"/>
          </a:p>
          <a:p>
            <a:r>
              <a:rPr lang="ja-JP" altLang="en-US" dirty="0"/>
              <a:t>実習資料に入れておくのでもいいのかも</a:t>
            </a:r>
            <a:endParaRPr lang="en-US" altLang="ja-JP" dirty="0"/>
          </a:p>
          <a:p>
            <a:r>
              <a:rPr lang="ja-JP" altLang="en-US" dirty="0"/>
              <a:t>まずオブジェクトファイルを作る簡単な例（</a:t>
            </a:r>
            <a:r>
              <a:rPr lang="en-US" altLang="ja-JP" dirty="0"/>
              <a:t>*.o </a:t>
            </a:r>
            <a:r>
              <a:rPr lang="ja-JP" altLang="en-US" dirty="0"/>
              <a:t>を３つくらい作るやつ）の説明を入れた方が良いのでは（小高）</a:t>
            </a:r>
            <a:endParaRPr lang="en-US" altLang="ja-JP" dirty="0"/>
          </a:p>
          <a:p>
            <a:r>
              <a:rPr lang="ja-JP" altLang="en-US" dirty="0"/>
              <a:t>単語の説明をちゃんとすること（荻原）</a:t>
            </a:r>
            <a:endParaRPr lang="en-US" altLang="ja-JP" dirty="0"/>
          </a:p>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23</a:t>
            </a:fld>
            <a:endParaRPr lang="ja-JP" altLang="en-US">
              <a:latin typeface="Arial" charset="0"/>
            </a:endParaRPr>
          </a:p>
        </p:txBody>
      </p:sp>
    </p:spTree>
    <p:extLst>
      <p:ext uri="{BB962C8B-B14F-4D97-AF65-F5344CB8AC3E}">
        <p14:creationId xmlns:p14="http://schemas.microsoft.com/office/powerpoint/2010/main" val="23389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25</a:t>
            </a:fld>
            <a:endParaRPr lang="ja-JP" altLang="en-US">
              <a:latin typeface="Arial" charset="0"/>
            </a:endParaRPr>
          </a:p>
        </p:txBody>
      </p:sp>
    </p:spTree>
    <p:extLst>
      <p:ext uri="{BB962C8B-B14F-4D97-AF65-F5344CB8AC3E}">
        <p14:creationId xmlns:p14="http://schemas.microsoft.com/office/powerpoint/2010/main" val="338681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26</a:t>
            </a:fld>
            <a:endParaRPr lang="ja-JP" altLang="en-US">
              <a:latin typeface="Arial" charset="0"/>
            </a:endParaRPr>
          </a:p>
        </p:txBody>
      </p:sp>
    </p:spTree>
    <p:extLst>
      <p:ext uri="{BB962C8B-B14F-4D97-AF65-F5344CB8AC3E}">
        <p14:creationId xmlns:p14="http://schemas.microsoft.com/office/powerpoint/2010/main" val="108302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extLst>
      <p:ext uri="{BB962C8B-B14F-4D97-AF65-F5344CB8AC3E}">
        <p14:creationId xmlns:p14="http://schemas.microsoft.com/office/powerpoint/2010/main" val="683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extLst>
      <p:ext uri="{BB962C8B-B14F-4D97-AF65-F5344CB8AC3E}">
        <p14:creationId xmlns:p14="http://schemas.microsoft.com/office/powerpoint/2010/main" val="260380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extLst>
      <p:ext uri="{BB962C8B-B14F-4D97-AF65-F5344CB8AC3E}">
        <p14:creationId xmlns:p14="http://schemas.microsoft.com/office/powerpoint/2010/main" val="344686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extLst>
      <p:ext uri="{BB962C8B-B14F-4D97-AF65-F5344CB8AC3E}">
        <p14:creationId xmlns:p14="http://schemas.microsoft.com/office/powerpoint/2010/main" val="258203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8</a:t>
            </a:fld>
            <a:endParaRPr lang="ja-JP" altLang="en-US"/>
          </a:p>
        </p:txBody>
      </p:sp>
    </p:spTree>
    <p:extLst>
      <p:ext uri="{BB962C8B-B14F-4D97-AF65-F5344CB8AC3E}">
        <p14:creationId xmlns:p14="http://schemas.microsoft.com/office/powerpoint/2010/main" val="167047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10</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924" indent="-287663" eaLnBrk="0" hangingPunct="0">
              <a:spcBef>
                <a:spcPct val="30000"/>
              </a:spcBef>
              <a:defRPr kumimoji="1" sz="1200">
                <a:solidFill>
                  <a:schemeClr val="tx1"/>
                </a:solidFill>
                <a:latin typeface="Arial" charset="0"/>
                <a:ea typeface="ＭＳ Ｐ明朝" pitchFamily="18" charset="-128"/>
              </a:defRPr>
            </a:lvl2pPr>
            <a:lvl3pPr marL="1150652" indent="-230130" eaLnBrk="0" hangingPunct="0">
              <a:spcBef>
                <a:spcPct val="30000"/>
              </a:spcBef>
              <a:defRPr kumimoji="1" sz="1200">
                <a:solidFill>
                  <a:schemeClr val="tx1"/>
                </a:solidFill>
                <a:latin typeface="Arial" charset="0"/>
                <a:ea typeface="ＭＳ Ｐ明朝" pitchFamily="18" charset="-128"/>
              </a:defRPr>
            </a:lvl3pPr>
            <a:lvl4pPr marL="1610913" indent="-230130" eaLnBrk="0" hangingPunct="0">
              <a:spcBef>
                <a:spcPct val="30000"/>
              </a:spcBef>
              <a:defRPr kumimoji="1" sz="1200">
                <a:solidFill>
                  <a:schemeClr val="tx1"/>
                </a:solidFill>
                <a:latin typeface="Arial" charset="0"/>
                <a:ea typeface="ＭＳ Ｐ明朝" pitchFamily="18" charset="-128"/>
              </a:defRPr>
            </a:lvl4pPr>
            <a:lvl5pPr marL="2071174" indent="-230130" eaLnBrk="0" hangingPunct="0">
              <a:spcBef>
                <a:spcPct val="30000"/>
              </a:spcBef>
              <a:defRPr kumimoji="1" sz="1200">
                <a:solidFill>
                  <a:schemeClr val="tx1"/>
                </a:solidFill>
                <a:latin typeface="Arial" charset="0"/>
                <a:ea typeface="ＭＳ Ｐ明朝" pitchFamily="18"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C0CBE8D-E13B-426A-8AE3-F4E8757D04B3}" type="slidenum">
              <a:rPr lang="en-US" altLang="ja-JP" smtClean="0">
                <a:ea typeface="ＭＳ Ｐゴシック" pitchFamily="50" charset="-128"/>
              </a:rPr>
              <a:pPr eaLnBrk="1" hangingPunct="1">
                <a:spcBef>
                  <a:spcPct val="0"/>
                </a:spcBef>
              </a:pPr>
              <a:t>11</a:t>
            </a:fld>
            <a:endParaRPr lang="en-US" altLang="ja-JP">
              <a:ea typeface="ＭＳ Ｐゴシック" pitchFamily="50" charset="-128"/>
            </a:endParaRPr>
          </a:p>
        </p:txBody>
      </p:sp>
      <p:sp>
        <p:nvSpPr>
          <p:cNvPr id="20483" name="Rectangle 2"/>
          <p:cNvSpPr>
            <a:spLocks noGrp="1" noRot="1" noChangeAspect="1" noChangeArrowheads="1" noTextEdit="1"/>
          </p:cNvSpPr>
          <p:nvPr>
            <p:ph type="sldImg"/>
          </p:nvPr>
        </p:nvSpPr>
        <p:spPr>
          <a:xfrm>
            <a:off x="3300413" y="512763"/>
            <a:ext cx="3417887" cy="2563812"/>
          </a:xfrm>
          <a:ln/>
        </p:spPr>
      </p:sp>
      <p:sp>
        <p:nvSpPr>
          <p:cNvPr id="20484" name="Rectangle 3"/>
          <p:cNvSpPr>
            <a:spLocks noGrp="1" noChangeArrowheads="1"/>
          </p:cNvSpPr>
          <p:nvPr>
            <p:ph type="body" idx="1"/>
          </p:nvPr>
        </p:nvSpPr>
        <p:spPr>
          <a:xfrm>
            <a:off x="1002970" y="3249170"/>
            <a:ext cx="8014403" cy="3078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625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a:t>
            </a:fld>
            <a:endParaRPr lang="en-US" altLang="ja-JP"/>
          </a:p>
        </p:txBody>
      </p:sp>
    </p:spTree>
    <p:extLst>
      <p:ext uri="{BB962C8B-B14F-4D97-AF65-F5344CB8AC3E}">
        <p14:creationId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a:t>
            </a:fld>
            <a:endParaRPr lang="en-US" altLang="ja-JP"/>
          </a:p>
        </p:txBody>
      </p:sp>
    </p:spTree>
    <p:extLst>
      <p:ext uri="{BB962C8B-B14F-4D97-AF65-F5344CB8AC3E}">
        <p14:creationId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a:t>
            </a:fld>
            <a:endParaRPr lang="en-US" altLang="ja-JP"/>
          </a:p>
        </p:txBody>
      </p:sp>
    </p:spTree>
    <p:extLst>
      <p:ext uri="{BB962C8B-B14F-4D97-AF65-F5344CB8AC3E}">
        <p14:creationId xmlns:p14="http://schemas.microsoft.com/office/powerpoint/2010/main"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a:t>マスタ タイトルの書式設定</a:t>
            </a:r>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a:t>
            </a:fld>
            <a:endParaRPr lang="en-US" altLang="ja-JP"/>
          </a:p>
        </p:txBody>
      </p:sp>
    </p:spTree>
    <p:extLst>
      <p:ext uri="{BB962C8B-B14F-4D97-AF65-F5344CB8AC3E}">
        <p14:creationId xmlns:p14="http://schemas.microsoft.com/office/powerpoint/2010/main"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a:t>
            </a:fld>
            <a:endParaRPr lang="en-US" altLang="ja-JP"/>
          </a:p>
        </p:txBody>
      </p:sp>
    </p:spTree>
    <p:extLst>
      <p:ext uri="{BB962C8B-B14F-4D97-AF65-F5344CB8AC3E}">
        <p14:creationId xmlns:p14="http://schemas.microsoft.com/office/powerpoint/2010/main"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a:t>
            </a:fld>
            <a:endParaRPr lang="en-US" altLang="ja-JP"/>
          </a:p>
        </p:txBody>
      </p:sp>
    </p:spTree>
    <p:extLst>
      <p:ext uri="{BB962C8B-B14F-4D97-AF65-F5344CB8AC3E}">
        <p14:creationId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a:t>
            </a:fld>
            <a:endParaRPr lang="en-US" altLang="ja-JP"/>
          </a:p>
        </p:txBody>
      </p:sp>
    </p:spTree>
    <p:extLst>
      <p:ext uri="{BB962C8B-B14F-4D97-AF65-F5344CB8AC3E}">
        <p14:creationId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a:t>
            </a:fld>
            <a:endParaRPr lang="en-US" altLang="ja-JP"/>
          </a:p>
        </p:txBody>
      </p:sp>
    </p:spTree>
    <p:extLst>
      <p:ext uri="{BB962C8B-B14F-4D97-AF65-F5344CB8AC3E}">
        <p14:creationId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a:t>
            </a:fld>
            <a:endParaRPr lang="en-US" altLang="ja-JP"/>
          </a:p>
        </p:txBody>
      </p:sp>
    </p:spTree>
    <p:extLst>
      <p:ext uri="{BB962C8B-B14F-4D97-AF65-F5344CB8AC3E}">
        <p14:creationId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a:t>
            </a:fld>
            <a:endParaRPr lang="en-US" altLang="ja-JP"/>
          </a:p>
        </p:txBody>
      </p:sp>
    </p:spTree>
    <p:extLst>
      <p:ext uri="{BB962C8B-B14F-4D97-AF65-F5344CB8AC3E}">
        <p14:creationId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a:t>
            </a:fld>
            <a:endParaRPr lang="en-US" altLang="ja-JP"/>
          </a:p>
        </p:txBody>
      </p:sp>
    </p:spTree>
    <p:extLst>
      <p:ext uri="{BB962C8B-B14F-4D97-AF65-F5344CB8AC3E}">
        <p14:creationId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0.png"/><Relationship Id="rId10" Type="http://schemas.openxmlformats.org/officeDocument/2006/relationships/image" Target="../media/image1.png"/><Relationship Id="rId4" Type="http://schemas.openxmlformats.org/officeDocument/2006/relationships/image" Target="../media/image110.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19.png"/><Relationship Id="rId7" Type="http://schemas.openxmlformats.org/officeDocument/2006/relationships/image" Target="../media/image40.png"/><Relationship Id="rId12" Type="http://schemas.openxmlformats.org/officeDocument/2006/relationships/image" Target="../media/image22.png"/><Relationship Id="rId17" Type="http://schemas.openxmlformats.org/officeDocument/2006/relationships/image" Target="../media/image50.png"/><Relationship Id="rId2" Type="http://schemas.openxmlformats.org/officeDocument/2006/relationships/notesSlide" Target="../notesSlides/notesSlide14.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21.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1.png"/><Relationship Id="rId4" Type="http://schemas.openxmlformats.org/officeDocument/2006/relationships/image" Target="../media/image20.png"/><Relationship Id="rId9" Type="http://schemas.openxmlformats.org/officeDocument/2006/relationships/image" Target="../media/image42.pn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6.png"/><Relationship Id="rId7"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serc.carleton.edu/research_education/equilibria/melts.html" TargetMode="External"/><Relationship Id="rId2" Type="http://schemas.openxmlformats.org/officeDocument/2006/relationships/hyperlink" Target="http://www.ipcc.ch/"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dirty="0"/>
              <a:t>地球惑星情報学</a:t>
            </a:r>
            <a:r>
              <a:rPr lang="en-US" altLang="ja-JP" sz="4000" dirty="0"/>
              <a:t>I</a:t>
            </a:r>
            <a:br>
              <a:rPr lang="en-US" altLang="ja-JP" dirty="0"/>
            </a:br>
            <a:r>
              <a:rPr lang="ja-JP" altLang="en-US" sz="3600" dirty="0">
                <a:solidFill>
                  <a:srgbClr val="008000"/>
                </a:solidFill>
              </a:rPr>
              <a:t>大気大循環モデル</a:t>
            </a:r>
            <a:br>
              <a:rPr lang="en-US" altLang="ja-JP" sz="3600" dirty="0">
                <a:solidFill>
                  <a:srgbClr val="008000"/>
                </a:solidFill>
              </a:rPr>
            </a:br>
            <a:endParaRPr lang="ja-JP" altLang="en-US" sz="3600" dirty="0">
              <a:solidFill>
                <a:srgbClr val="008000"/>
              </a:solidFill>
            </a:endParaRPr>
          </a:p>
        </p:txBody>
      </p:sp>
      <p:sp>
        <p:nvSpPr>
          <p:cNvPr id="4" name="Rectangle 3"/>
          <p:cNvSpPr txBox="1">
            <a:spLocks noChangeArrowheads="1"/>
          </p:cNvSpPr>
          <p:nvPr/>
        </p:nvSpPr>
        <p:spPr bwMode="auto">
          <a:xfrm>
            <a:off x="1500188" y="3965448"/>
            <a:ext cx="6400800" cy="72008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endParaRPr lang="ja-JP" altLang="en-US" sz="1800" kern="0" dirty="0">
              <a:latin typeface="+mn-lt"/>
              <a:ea typeface="+mn-ea"/>
            </a:endParaRP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5657660"/>
            <a:ext cx="236699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ja-JP" altLang="en-US" sz="2400" dirty="0"/>
              <a:t>情報実験第</a:t>
            </a:r>
            <a:r>
              <a:rPr lang="en-US" altLang="ja-JP" sz="2400" dirty="0"/>
              <a:t>11</a:t>
            </a:r>
            <a:r>
              <a:rPr lang="ja-JP" altLang="en-US" sz="2400" dirty="0"/>
              <a:t>回</a:t>
            </a:r>
            <a:br>
              <a:rPr lang="en-US" altLang="ja-JP" sz="2400" dirty="0"/>
            </a:br>
            <a:r>
              <a:rPr lang="en-US" altLang="ja-JP" sz="2400" dirty="0"/>
              <a:t>2018</a:t>
            </a:r>
            <a:r>
              <a:rPr lang="ja-JP" altLang="en-US" sz="2400" dirty="0"/>
              <a:t>年</a:t>
            </a:r>
            <a:r>
              <a:rPr lang="en-US" altLang="ja-JP" sz="2400" dirty="0"/>
              <a:t>7</a:t>
            </a:r>
            <a:r>
              <a:rPr lang="ja-JP" altLang="en-US" sz="2400" dirty="0"/>
              <a:t>月</a:t>
            </a:r>
            <a:r>
              <a:rPr lang="en-US" altLang="ja-JP" sz="2400" dirty="0"/>
              <a:t>13</a:t>
            </a:r>
            <a:r>
              <a:rPr lang="ja-JP" altLang="en-US" sz="2400" dirty="0"/>
              <a:t>日</a:t>
            </a:r>
          </a:p>
        </p:txBody>
      </p:sp>
      <p:pic>
        <p:nvPicPr>
          <p:cNvPr id="5" name="図 4">
            <a:extLst>
              <a:ext uri="{FF2B5EF4-FFF2-40B4-BE49-F238E27FC236}">
                <a16:creationId xmlns:a16="http://schemas.microsoft.com/office/drawing/2014/main" id="{F1D35ABD-5215-4C8B-B3C9-73242F683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ot\Documents\desktop\desktop\模式図\GCM-schematic\Earth-GCM-schemati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44824"/>
            <a:ext cx="3821450" cy="452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大気大循環モデルとは</a:t>
            </a:r>
          </a:p>
        </p:txBody>
      </p:sp>
      <p:sp>
        <p:nvSpPr>
          <p:cNvPr id="3" name="コンテンツ プレースホルダ 2"/>
          <p:cNvSpPr>
            <a:spLocks noGrp="1"/>
          </p:cNvSpPr>
          <p:nvPr>
            <p:ph idx="1"/>
          </p:nvPr>
        </p:nvSpPr>
        <p:spPr/>
        <p:txBody>
          <a:bodyPr/>
          <a:lstStyle/>
          <a:p>
            <a:r>
              <a:rPr lang="ja-JP" altLang="en-US" b="1" dirty="0">
                <a:solidFill>
                  <a:srgbClr val="000099"/>
                </a:solidFill>
              </a:rPr>
              <a:t>大気の循環・熱力学量・物質分布の時間発展を計算するソフトウエア</a:t>
            </a:r>
            <a:endParaRPr kumimoji="1" lang="en-US" altLang="ja-JP" b="1" dirty="0">
              <a:solidFill>
                <a:srgbClr val="000099"/>
              </a:solidFill>
            </a:endParaRPr>
          </a:p>
          <a:p>
            <a:r>
              <a:rPr lang="ja-JP" altLang="en-US" b="1" dirty="0">
                <a:solidFill>
                  <a:srgbClr val="000099"/>
                </a:solidFill>
              </a:rPr>
              <a:t>英語では</a:t>
            </a:r>
            <a:br>
              <a:rPr lang="en-US" altLang="ja-JP" b="1" dirty="0">
                <a:solidFill>
                  <a:srgbClr val="000099"/>
                </a:solidFill>
              </a:rPr>
            </a:br>
            <a:r>
              <a:rPr lang="en-US" altLang="ja-JP" b="1" dirty="0">
                <a:solidFill>
                  <a:srgbClr val="000099"/>
                </a:solidFill>
              </a:rPr>
              <a:t>Atmospheric </a:t>
            </a:r>
            <a:br>
              <a:rPr lang="en-US" altLang="ja-JP" b="1" dirty="0">
                <a:solidFill>
                  <a:srgbClr val="000099"/>
                </a:solidFill>
              </a:rPr>
            </a:br>
            <a:r>
              <a:rPr lang="en-US" altLang="ja-JP" b="1" dirty="0">
                <a:solidFill>
                  <a:srgbClr val="000099"/>
                </a:solidFill>
              </a:rPr>
              <a:t>General </a:t>
            </a:r>
            <a:br>
              <a:rPr lang="en-US" altLang="ja-JP" b="1" dirty="0">
                <a:solidFill>
                  <a:srgbClr val="000099"/>
                </a:solidFill>
              </a:rPr>
            </a:br>
            <a:r>
              <a:rPr lang="en-US" altLang="ja-JP" b="1" dirty="0">
                <a:solidFill>
                  <a:srgbClr val="000099"/>
                </a:solidFill>
              </a:rPr>
              <a:t>Circulation </a:t>
            </a:r>
            <a:br>
              <a:rPr lang="en-US" altLang="ja-JP" b="1" dirty="0">
                <a:solidFill>
                  <a:srgbClr val="000099"/>
                </a:solidFill>
              </a:rPr>
            </a:br>
            <a:r>
              <a:rPr lang="en-US" altLang="ja-JP" b="1" dirty="0">
                <a:solidFill>
                  <a:srgbClr val="000099"/>
                </a:solidFill>
              </a:rPr>
              <a:t>Model </a:t>
            </a:r>
            <a:br>
              <a:rPr lang="en-US" altLang="ja-JP" b="1" dirty="0">
                <a:solidFill>
                  <a:srgbClr val="000099"/>
                </a:solidFill>
              </a:rPr>
            </a:br>
            <a:r>
              <a:rPr lang="en-US" altLang="ja-JP" b="1" dirty="0">
                <a:solidFill>
                  <a:srgbClr val="000099"/>
                </a:solidFill>
              </a:rPr>
              <a:t>(AGCM)</a:t>
            </a:r>
            <a:endParaRPr kumimoji="1" lang="en-US" altLang="ja-JP" b="1" dirty="0">
              <a:solidFill>
                <a:srgbClr val="000099"/>
              </a:solidFill>
            </a:endParaRPr>
          </a:p>
          <a:p>
            <a:pPr lvl="1"/>
            <a:r>
              <a:rPr lang="ja-JP" altLang="en-US" dirty="0"/>
              <a:t>ちなみに海洋</a:t>
            </a:r>
            <a:br>
              <a:rPr lang="en-US" altLang="ja-JP" dirty="0"/>
            </a:br>
            <a:r>
              <a:rPr lang="ja-JP" altLang="en-US" dirty="0"/>
              <a:t>大循環モデルは</a:t>
            </a:r>
            <a:br>
              <a:rPr lang="en-US" altLang="ja-JP" dirty="0"/>
            </a:br>
            <a:r>
              <a:rPr lang="en-US" altLang="ja-JP" dirty="0"/>
              <a:t>OGCM</a:t>
            </a:r>
          </a:p>
          <a:p>
            <a:pPr lvl="1"/>
            <a:endParaRPr kumimoji="1" lang="ja-JP" altLang="en-US" dirty="0"/>
          </a:p>
        </p:txBody>
      </p:sp>
      <p:sp>
        <p:nvSpPr>
          <p:cNvPr id="4" name="Rectangle 3"/>
          <p:cNvSpPr txBox="1">
            <a:spLocks noChangeArrowheads="1"/>
          </p:cNvSpPr>
          <p:nvPr/>
        </p:nvSpPr>
        <p:spPr bwMode="auto">
          <a:xfrm>
            <a:off x="7596336" y="5995803"/>
            <a:ext cx="1695450" cy="315913"/>
          </a:xfrm>
          <a:prstGeom prst="rect">
            <a:avLst/>
          </a:prstGeom>
          <a:noFill/>
          <a:ln w="9525">
            <a:noFill/>
            <a:miter lim="800000"/>
            <a:headEnd/>
            <a:tailEnd/>
          </a:ln>
        </p:spPr>
        <p:txBody>
          <a:bodyPr/>
          <a:lstStyle/>
          <a:p>
            <a:pPr marL="342900" indent="-342900">
              <a:spcBef>
                <a:spcPct val="20000"/>
              </a:spcBef>
              <a:defRPr/>
            </a:pPr>
            <a:r>
              <a:rPr lang="ja-JP" altLang="en-US" sz="1600" kern="0" dirty="0">
                <a:latin typeface="+mn-lt"/>
                <a:ea typeface="+mn-ea"/>
              </a:rPr>
              <a:t>高橋他（２０１２）</a:t>
            </a:r>
          </a:p>
        </p:txBody>
      </p:sp>
      <p:pic>
        <p:nvPicPr>
          <p:cNvPr id="6" name="図 5">
            <a:extLst>
              <a:ext uri="{FF2B5EF4-FFF2-40B4-BE49-F238E27FC236}">
                <a16:creationId xmlns:a16="http://schemas.microsoft.com/office/drawing/2014/main" id="{81F1C861-143B-4E5F-B3FC-8821BC41D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33172377-EBB0-43A9-972E-71B3D11EA4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10</a:t>
            </a:fld>
            <a:endParaRPr lang="en-US" altLang="ja-JP"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850900"/>
          </a:xfrm>
        </p:spPr>
        <p:txBody>
          <a:bodyPr/>
          <a:lstStyle/>
          <a:p>
            <a:r>
              <a:rPr lang="en-US" altLang="ja-JP" dirty="0"/>
              <a:t>AGCM</a:t>
            </a:r>
            <a:r>
              <a:rPr lang="ja-JP" altLang="en-US" dirty="0"/>
              <a:t>使用例（１）</a:t>
            </a:r>
            <a:r>
              <a:rPr lang="en-US" altLang="ja-JP" dirty="0"/>
              <a:t>:</a:t>
            </a:r>
            <a:r>
              <a:rPr lang="ja-JP" altLang="en-US" dirty="0"/>
              <a:t>天気予報</a:t>
            </a:r>
          </a:p>
        </p:txBody>
      </p:sp>
      <p:sp>
        <p:nvSpPr>
          <p:cNvPr id="11267" name="Text Box 7"/>
          <p:cNvSpPr txBox="1">
            <a:spLocks noChangeArrowheads="1"/>
          </p:cNvSpPr>
          <p:nvPr/>
        </p:nvSpPr>
        <p:spPr bwMode="auto">
          <a:xfrm>
            <a:off x="1655763" y="962025"/>
            <a:ext cx="197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a:t>予報天気図</a:t>
            </a:r>
          </a:p>
        </p:txBody>
      </p:sp>
      <p:sp>
        <p:nvSpPr>
          <p:cNvPr id="11268" name="Text Box 7"/>
          <p:cNvSpPr txBox="1">
            <a:spLocks noChangeArrowheads="1"/>
          </p:cNvSpPr>
          <p:nvPr/>
        </p:nvSpPr>
        <p:spPr bwMode="auto">
          <a:xfrm>
            <a:off x="5724525" y="96202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実況天気図</a:t>
            </a:r>
          </a:p>
        </p:txBody>
      </p:sp>
      <p:sp>
        <p:nvSpPr>
          <p:cNvPr id="11269" name="Text Box 5"/>
          <p:cNvSpPr txBox="1">
            <a:spLocks noChangeArrowheads="1"/>
          </p:cNvSpPr>
          <p:nvPr/>
        </p:nvSpPr>
        <p:spPr bwMode="auto">
          <a:xfrm>
            <a:off x="1547813" y="6053138"/>
            <a:ext cx="680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solidFill>
                  <a:srgbClr val="008000"/>
                </a:solidFill>
              </a:rPr>
              <a:t>気象庁ホームページ</a:t>
            </a:r>
            <a:r>
              <a:rPr lang="en-US" altLang="ja-JP" sz="2000" dirty="0">
                <a:solidFill>
                  <a:srgbClr val="008000"/>
                </a:solidFill>
              </a:rPr>
              <a:t>(http://www.jma.go.jp/jp/g3/wc24h.html)</a:t>
            </a:r>
          </a:p>
        </p:txBody>
      </p:sp>
      <p:pic>
        <p:nvPicPr>
          <p:cNvPr id="11270" name="図 1"/>
          <p:cNvPicPr>
            <a:picLocks noChangeAspect="1"/>
          </p:cNvPicPr>
          <p:nvPr/>
        </p:nvPicPr>
        <p:blipFill>
          <a:blip r:embed="rId3">
            <a:extLst>
              <a:ext uri="{28A0092B-C50C-407E-A947-70E740481C1C}">
                <a14:useLocalDpi xmlns:a14="http://schemas.microsoft.com/office/drawing/2010/main" val="0"/>
              </a:ext>
            </a:extLst>
          </a:blip>
          <a:srcRect l="16425" t="20210" r="27048" b="14842"/>
          <a:stretch>
            <a:fillRect/>
          </a:stretch>
        </p:blipFill>
        <p:spPr bwMode="auto">
          <a:xfrm>
            <a:off x="179388" y="1574800"/>
            <a:ext cx="4240212"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511300"/>
            <a:ext cx="451008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11</a:t>
            </a:fld>
            <a:endParaRPr lang="en-US" altLang="ja-JP" sz="1400" dirty="0"/>
          </a:p>
        </p:txBody>
      </p:sp>
      <p:pic>
        <p:nvPicPr>
          <p:cNvPr id="9" name="図 8">
            <a:extLst>
              <a:ext uri="{FF2B5EF4-FFF2-40B4-BE49-F238E27FC236}">
                <a16:creationId xmlns:a16="http://schemas.microsoft.com/office/drawing/2014/main" id="{669B6662-B317-469F-9250-AD40D0EB4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04209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579296" cy="703312"/>
          </a:xfrm>
        </p:spPr>
        <p:txBody>
          <a:bodyPr/>
          <a:lstStyle/>
          <a:p>
            <a:r>
              <a:rPr kumimoji="1" lang="en-US" altLang="ja-JP" dirty="0"/>
              <a:t>AGCM</a:t>
            </a:r>
            <a:r>
              <a:rPr kumimoji="1" lang="ja-JP" altLang="en-US" dirty="0"/>
              <a:t>使用例（２）：</a:t>
            </a:r>
            <a:r>
              <a:rPr lang="ja-JP" altLang="en-US" dirty="0"/>
              <a:t>温暖化</a:t>
            </a:r>
            <a:r>
              <a:rPr kumimoji="1" lang="ja-JP" altLang="en-US" dirty="0"/>
              <a:t>予測</a:t>
            </a: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49106" r="1740" b="28732"/>
          <a:stretch/>
        </p:blipFill>
        <p:spPr>
          <a:xfrm>
            <a:off x="2789628" y="1544902"/>
            <a:ext cx="4356484" cy="5308461"/>
          </a:xfrm>
          <a:prstGeom prst="rect">
            <a:avLst/>
          </a:prstGeom>
        </p:spPr>
      </p:pic>
      <p:sp>
        <p:nvSpPr>
          <p:cNvPr id="9" name="テキスト ボックス 8"/>
          <p:cNvSpPr txBox="1"/>
          <p:nvPr/>
        </p:nvSpPr>
        <p:spPr>
          <a:xfrm>
            <a:off x="2205261" y="784512"/>
            <a:ext cx="5557932" cy="1126462"/>
          </a:xfrm>
          <a:prstGeom prst="rect">
            <a:avLst/>
          </a:prstGeom>
          <a:solidFill>
            <a:schemeClr val="bg1"/>
          </a:solidFill>
        </p:spPr>
        <p:txBody>
          <a:bodyPr wrap="none" rtlCol="0">
            <a:spAutoFit/>
          </a:bodyPr>
          <a:lstStyle/>
          <a:p>
            <a:pPr>
              <a:lnSpc>
                <a:spcPct val="80000"/>
              </a:lnSpc>
            </a:pPr>
            <a:r>
              <a:rPr lang="ja-JP" altLang="en-US" dirty="0"/>
              <a:t>             年平均表面気温変化</a:t>
            </a:r>
            <a:br>
              <a:rPr lang="en-US" altLang="ja-JP" dirty="0"/>
            </a:br>
            <a:r>
              <a:rPr lang="ja-JP" altLang="en-US" dirty="0"/>
              <a:t>（モデル平均、</a:t>
            </a:r>
            <a:r>
              <a:rPr lang="en-US" altLang="ja-JP" dirty="0"/>
              <a:t>1986-2005 </a:t>
            </a:r>
            <a:r>
              <a:rPr lang="ja-JP" altLang="en-US" dirty="0"/>
              <a:t>平均からの差）</a:t>
            </a:r>
            <a:endParaRPr lang="en-US" altLang="ja-JP" dirty="0"/>
          </a:p>
          <a:p>
            <a:r>
              <a:rPr lang="en-US" altLang="ja-JP" dirty="0"/>
              <a:t>             </a:t>
            </a:r>
            <a:r>
              <a:rPr lang="en-US" altLang="ja-JP" sz="1800" dirty="0"/>
              <a:t>2016-203                2081-2100</a:t>
            </a:r>
          </a:p>
        </p:txBody>
      </p:sp>
      <p:sp>
        <p:nvSpPr>
          <p:cNvPr id="3" name="テキスト ボックス 2"/>
          <p:cNvSpPr txBox="1"/>
          <p:nvPr/>
        </p:nvSpPr>
        <p:spPr>
          <a:xfrm>
            <a:off x="1645920" y="5632704"/>
            <a:ext cx="1178528" cy="461665"/>
          </a:xfrm>
          <a:prstGeom prst="rect">
            <a:avLst/>
          </a:prstGeom>
          <a:noFill/>
        </p:spPr>
        <p:txBody>
          <a:bodyPr wrap="none" rtlCol="0">
            <a:spAutoFit/>
          </a:bodyPr>
          <a:lstStyle/>
          <a:p>
            <a:r>
              <a:rPr kumimoji="1" lang="en-US" altLang="ja-JP" dirty="0"/>
              <a:t>RCP26</a:t>
            </a:r>
            <a:endParaRPr kumimoji="1" lang="ja-JP" altLang="en-US" dirty="0"/>
          </a:p>
        </p:txBody>
      </p:sp>
      <p:sp>
        <p:nvSpPr>
          <p:cNvPr id="7" name="テキスト ボックス 6"/>
          <p:cNvSpPr txBox="1"/>
          <p:nvPr/>
        </p:nvSpPr>
        <p:spPr>
          <a:xfrm>
            <a:off x="1639824" y="4565904"/>
            <a:ext cx="1178528" cy="461665"/>
          </a:xfrm>
          <a:prstGeom prst="rect">
            <a:avLst/>
          </a:prstGeom>
          <a:noFill/>
        </p:spPr>
        <p:txBody>
          <a:bodyPr wrap="none" rtlCol="0">
            <a:spAutoFit/>
          </a:bodyPr>
          <a:lstStyle/>
          <a:p>
            <a:r>
              <a:rPr kumimoji="1" lang="en-US" altLang="ja-JP" dirty="0"/>
              <a:t>RCP45</a:t>
            </a:r>
            <a:endParaRPr kumimoji="1" lang="ja-JP" altLang="en-US" dirty="0"/>
          </a:p>
        </p:txBody>
      </p:sp>
      <p:sp>
        <p:nvSpPr>
          <p:cNvPr id="10" name="テキスト ボックス 9"/>
          <p:cNvSpPr txBox="1"/>
          <p:nvPr/>
        </p:nvSpPr>
        <p:spPr>
          <a:xfrm>
            <a:off x="1652016" y="3383280"/>
            <a:ext cx="1178528" cy="461665"/>
          </a:xfrm>
          <a:prstGeom prst="rect">
            <a:avLst/>
          </a:prstGeom>
          <a:noFill/>
        </p:spPr>
        <p:txBody>
          <a:bodyPr wrap="none" rtlCol="0">
            <a:spAutoFit/>
          </a:bodyPr>
          <a:lstStyle/>
          <a:p>
            <a:r>
              <a:rPr kumimoji="1" lang="en-US" altLang="ja-JP" dirty="0"/>
              <a:t>RCP60</a:t>
            </a:r>
            <a:endParaRPr kumimoji="1" lang="ja-JP" altLang="en-US" dirty="0"/>
          </a:p>
        </p:txBody>
      </p:sp>
      <p:sp>
        <p:nvSpPr>
          <p:cNvPr id="11" name="テキスト ボックス 10"/>
          <p:cNvSpPr txBox="1"/>
          <p:nvPr/>
        </p:nvSpPr>
        <p:spPr>
          <a:xfrm>
            <a:off x="1627632" y="2273808"/>
            <a:ext cx="1178528" cy="461665"/>
          </a:xfrm>
          <a:prstGeom prst="rect">
            <a:avLst/>
          </a:prstGeom>
          <a:noFill/>
        </p:spPr>
        <p:txBody>
          <a:bodyPr wrap="none" rtlCol="0">
            <a:spAutoFit/>
          </a:bodyPr>
          <a:lstStyle/>
          <a:p>
            <a:r>
              <a:rPr kumimoji="1" lang="en-US" altLang="ja-JP" dirty="0"/>
              <a:t>RCP85</a:t>
            </a:r>
            <a:endParaRPr kumimoji="1" lang="ja-JP" altLang="en-US" dirty="0"/>
          </a:p>
        </p:txBody>
      </p:sp>
      <p:cxnSp>
        <p:nvCxnSpPr>
          <p:cNvPr id="6" name="直線矢印コネクタ 5"/>
          <p:cNvCxnSpPr/>
          <p:nvPr/>
        </p:nvCxnSpPr>
        <p:spPr bwMode="auto">
          <a:xfrm flipV="1">
            <a:off x="1388846" y="2494542"/>
            <a:ext cx="12192" cy="3502442"/>
          </a:xfrm>
          <a:prstGeom prst="straightConnector1">
            <a:avLst/>
          </a:prstGeom>
          <a:noFill/>
          <a:ln w="50800" cap="flat" cmpd="sng" algn="ctr">
            <a:solidFill>
              <a:schemeClr val="tx1"/>
            </a:solidFill>
            <a:prstDash val="solid"/>
            <a:round/>
            <a:headEnd type="arrow"/>
            <a:tailEnd type="arrow"/>
          </a:ln>
          <a:effectLst/>
        </p:spPr>
      </p:cxnSp>
      <p:sp>
        <p:nvSpPr>
          <p:cNvPr id="12" name="テキスト ボックス 11"/>
          <p:cNvSpPr txBox="1"/>
          <p:nvPr/>
        </p:nvSpPr>
        <p:spPr>
          <a:xfrm>
            <a:off x="207264" y="3773424"/>
            <a:ext cx="1090363" cy="707886"/>
          </a:xfrm>
          <a:prstGeom prst="rect">
            <a:avLst/>
          </a:prstGeom>
          <a:noFill/>
        </p:spPr>
        <p:txBody>
          <a:bodyPr wrap="none" rtlCol="0">
            <a:spAutoFit/>
          </a:bodyPr>
          <a:lstStyle/>
          <a:p>
            <a:r>
              <a:rPr lang="ja-JP" altLang="en-US" sz="2000" dirty="0"/>
              <a:t>シナリオ</a:t>
            </a:r>
            <a:br>
              <a:rPr lang="en-US" altLang="ja-JP" sz="2000" dirty="0"/>
            </a:br>
            <a:r>
              <a:rPr lang="ja-JP" altLang="en-US" sz="2000" dirty="0"/>
              <a:t>の違い</a:t>
            </a:r>
            <a:endParaRPr kumimoji="1" lang="ja-JP" altLang="en-US" sz="2000" dirty="0"/>
          </a:p>
        </p:txBody>
      </p:sp>
      <p:pic>
        <p:nvPicPr>
          <p:cNvPr id="13" name="図 12">
            <a:extLst>
              <a:ext uri="{FF2B5EF4-FFF2-40B4-BE49-F238E27FC236}">
                <a16:creationId xmlns:a16="http://schemas.microsoft.com/office/drawing/2014/main" id="{53F96E78-EF02-494B-80B2-58C19C5DD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4" name="スライド番号プレースホルダ 4">
            <a:extLst>
              <a:ext uri="{FF2B5EF4-FFF2-40B4-BE49-F238E27FC236}">
                <a16:creationId xmlns:a16="http://schemas.microsoft.com/office/drawing/2014/main" id="{BFC19941-EC36-4409-94F1-3AA6130AA34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12</a:t>
            </a:fld>
            <a:endParaRPr lang="en-US" altLang="ja-JP" sz="1400" dirty="0"/>
          </a:p>
        </p:txBody>
      </p:sp>
      <p:sp>
        <p:nvSpPr>
          <p:cNvPr id="5" name="Text Box 4"/>
          <p:cNvSpPr txBox="1">
            <a:spLocks noChangeArrowheads="1"/>
          </p:cNvSpPr>
          <p:nvPr/>
        </p:nvSpPr>
        <p:spPr bwMode="auto">
          <a:xfrm>
            <a:off x="6818022" y="6345080"/>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2000" dirty="0">
                <a:solidFill>
                  <a:srgbClr val="006600"/>
                </a:solidFill>
                <a:ea typeface="ＭＳ Ｐゴシック" pitchFamily="50" charset="-128"/>
              </a:rPr>
              <a:t>IPCC(2013)</a:t>
            </a:r>
          </a:p>
        </p:txBody>
      </p:sp>
    </p:spTree>
    <p:extLst>
      <p:ext uri="{BB962C8B-B14F-4D97-AF65-F5344CB8AC3E}">
        <p14:creationId xmlns:p14="http://schemas.microsoft.com/office/powerpoint/2010/main" val="284871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AGCM</a:t>
            </a:r>
            <a:r>
              <a:rPr kumimoji="1" lang="ja-JP" altLang="en-US" dirty="0"/>
              <a:t>使用例（３）：惑星気候研究</a:t>
            </a:r>
          </a:p>
        </p:txBody>
      </p:sp>
      <p:sp>
        <p:nvSpPr>
          <p:cNvPr id="3" name="コンテンツ プレースホルダ 2"/>
          <p:cNvSpPr>
            <a:spLocks noGrp="1"/>
          </p:cNvSpPr>
          <p:nvPr>
            <p:ph idx="1"/>
          </p:nvPr>
        </p:nvSpPr>
        <p:spPr>
          <a:xfrm>
            <a:off x="457200" y="980728"/>
            <a:ext cx="8229600" cy="4525963"/>
          </a:xfrm>
        </p:spPr>
        <p:txBody>
          <a:bodyPr/>
          <a:lstStyle/>
          <a:p>
            <a:r>
              <a:rPr lang="ja-JP" altLang="en-US" b="1" dirty="0">
                <a:solidFill>
                  <a:srgbClr val="000099"/>
                </a:solidFill>
              </a:rPr>
              <a:t>火星、金星、木星、系外惑星など</a:t>
            </a:r>
            <a:endParaRPr lang="en-US" altLang="ja-JP" b="1" dirty="0">
              <a:solidFill>
                <a:srgbClr val="000099"/>
              </a:solidFill>
            </a:endParaRPr>
          </a:p>
          <a:p>
            <a:r>
              <a:rPr lang="ja-JP" altLang="en-US" b="1" dirty="0">
                <a:solidFill>
                  <a:srgbClr val="000099"/>
                </a:solidFill>
              </a:rPr>
              <a:t>例：同期回転惑星（系外惑星の１種）</a:t>
            </a:r>
          </a:p>
          <a:p>
            <a:pPr marL="457200" lvl="1" indent="0">
              <a:buNone/>
            </a:pPr>
            <a:endParaRPr lang="en-US" altLang="ja-JP"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226" y="2616435"/>
            <a:ext cx="4307008" cy="3981452"/>
          </a:xfrm>
          <a:prstGeom prst="rect">
            <a:avLst/>
          </a:prstGeom>
        </p:spPr>
      </p:pic>
      <p:grpSp>
        <p:nvGrpSpPr>
          <p:cNvPr id="17" name="グループ化 16"/>
          <p:cNvGrpSpPr/>
          <p:nvPr/>
        </p:nvGrpSpPr>
        <p:grpSpPr>
          <a:xfrm>
            <a:off x="479005" y="3071328"/>
            <a:ext cx="3049538" cy="3141861"/>
            <a:chOff x="4413826" y="1826239"/>
            <a:chExt cx="4160650" cy="3747482"/>
          </a:xfrm>
        </p:grpSpPr>
        <p:sp>
          <p:nvSpPr>
            <p:cNvPr id="18" name="円/楕円 14"/>
            <p:cNvSpPr/>
            <p:nvPr/>
          </p:nvSpPr>
          <p:spPr>
            <a:xfrm>
              <a:off x="5169733" y="2447599"/>
              <a:ext cx="2916324" cy="2628292"/>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5"/>
            <p:cNvSpPr/>
            <p:nvPr/>
          </p:nvSpPr>
          <p:spPr>
            <a:xfrm>
              <a:off x="6314960" y="3414041"/>
              <a:ext cx="720079" cy="7200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22" name="グループ化 21"/>
            <p:cNvGrpSpPr/>
            <p:nvPr/>
          </p:nvGrpSpPr>
          <p:grpSpPr>
            <a:xfrm>
              <a:off x="7834029" y="3491716"/>
              <a:ext cx="504056" cy="504056"/>
              <a:chOff x="8172400" y="3573016"/>
              <a:chExt cx="504056" cy="504056"/>
            </a:xfrm>
          </p:grpSpPr>
          <p:sp>
            <p:nvSpPr>
              <p:cNvPr id="41" name="円/楕円 44"/>
              <p:cNvSpPr/>
              <p:nvPr/>
            </p:nvSpPr>
            <p:spPr>
              <a:xfrm>
                <a:off x="8172400"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弦 41"/>
              <p:cNvSpPr/>
              <p:nvPr/>
            </p:nvSpPr>
            <p:spPr>
              <a:xfrm>
                <a:off x="8172400" y="3573016"/>
                <a:ext cx="504056"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rot="16200000">
              <a:off x="6404639" y="2194052"/>
              <a:ext cx="504057" cy="507098"/>
              <a:chOff x="8172399" y="3468930"/>
              <a:chExt cx="504057" cy="507098"/>
            </a:xfrm>
          </p:grpSpPr>
          <p:sp>
            <p:nvSpPr>
              <p:cNvPr id="39" name="円/楕円 42"/>
              <p:cNvSpPr/>
              <p:nvPr/>
            </p:nvSpPr>
            <p:spPr>
              <a:xfrm>
                <a:off x="8172399" y="3471972"/>
                <a:ext cx="504055"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弦 39"/>
              <p:cNvSpPr/>
              <p:nvPr/>
            </p:nvSpPr>
            <p:spPr>
              <a:xfrm>
                <a:off x="8172400" y="3468930"/>
                <a:ext cx="504056" cy="504057"/>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10800000">
              <a:off x="4885056" y="3491716"/>
              <a:ext cx="508327" cy="504056"/>
              <a:chOff x="8452806" y="3573016"/>
              <a:chExt cx="508327" cy="504056"/>
            </a:xfrm>
          </p:grpSpPr>
          <p:sp>
            <p:nvSpPr>
              <p:cNvPr id="37" name="円/楕円 40"/>
              <p:cNvSpPr/>
              <p:nvPr/>
            </p:nvSpPr>
            <p:spPr>
              <a:xfrm>
                <a:off x="8457077"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弦 37"/>
              <p:cNvSpPr/>
              <p:nvPr/>
            </p:nvSpPr>
            <p:spPr>
              <a:xfrm>
                <a:off x="8452806" y="3573016"/>
                <a:ext cx="504055"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6420437" y="4773584"/>
              <a:ext cx="504057" cy="532608"/>
              <a:chOff x="8172399" y="3648549"/>
              <a:chExt cx="504057" cy="532608"/>
            </a:xfrm>
          </p:grpSpPr>
          <p:sp>
            <p:nvSpPr>
              <p:cNvPr id="35" name="円/楕円 38"/>
              <p:cNvSpPr/>
              <p:nvPr/>
            </p:nvSpPr>
            <p:spPr>
              <a:xfrm>
                <a:off x="8172399" y="3648549"/>
                <a:ext cx="504056" cy="504055"/>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弦 35"/>
              <p:cNvSpPr/>
              <p:nvPr/>
            </p:nvSpPr>
            <p:spPr>
              <a:xfrm>
                <a:off x="8172400" y="3677102"/>
                <a:ext cx="504056" cy="504055"/>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6440789" y="2645975"/>
              <a:ext cx="317716" cy="369334"/>
            </a:xfrm>
            <a:prstGeom prst="rect">
              <a:avLst/>
            </a:prstGeom>
            <a:noFill/>
          </p:spPr>
          <p:txBody>
            <a:bodyPr wrap="none" rtlCol="0">
              <a:spAutoFit/>
            </a:bodyPr>
            <a:lstStyle/>
            <a:p>
              <a:r>
                <a:rPr kumimoji="1" lang="en-US" altLang="ja-JP" dirty="0"/>
                <a:t>A</a:t>
              </a:r>
              <a:endParaRPr kumimoji="1" lang="ja-JP" altLang="en-US" dirty="0"/>
            </a:p>
          </p:txBody>
        </p:sp>
        <p:sp>
          <p:nvSpPr>
            <p:cNvPr id="27" name="テキスト ボックス 26"/>
            <p:cNvSpPr txBox="1"/>
            <p:nvPr/>
          </p:nvSpPr>
          <p:spPr>
            <a:xfrm>
              <a:off x="5284867" y="3471561"/>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8" name="テキスト ボックス 27"/>
            <p:cNvSpPr txBox="1"/>
            <p:nvPr/>
          </p:nvSpPr>
          <p:spPr>
            <a:xfrm>
              <a:off x="6416465" y="4370958"/>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9" name="テキスト ボックス 28"/>
            <p:cNvSpPr txBox="1"/>
            <p:nvPr/>
          </p:nvSpPr>
          <p:spPr>
            <a:xfrm>
              <a:off x="7352681" y="3485839"/>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30" name="テキスト ボックス 29"/>
            <p:cNvSpPr txBox="1"/>
            <p:nvPr/>
          </p:nvSpPr>
          <p:spPr>
            <a:xfrm>
              <a:off x="6448806" y="1826239"/>
              <a:ext cx="309700" cy="369334"/>
            </a:xfrm>
            <a:prstGeom prst="rect">
              <a:avLst/>
            </a:prstGeom>
            <a:noFill/>
          </p:spPr>
          <p:txBody>
            <a:bodyPr wrap="none" rtlCol="0">
              <a:spAutoFit/>
            </a:bodyPr>
            <a:lstStyle/>
            <a:p>
              <a:r>
                <a:rPr lang="en-US" altLang="ja-JP" dirty="0"/>
                <a:t>B</a:t>
              </a:r>
              <a:endParaRPr kumimoji="1" lang="ja-JP" altLang="en-US" dirty="0"/>
            </a:p>
          </p:txBody>
        </p:sp>
        <p:sp>
          <p:nvSpPr>
            <p:cNvPr id="31" name="テキスト ボックス 30"/>
            <p:cNvSpPr txBox="1"/>
            <p:nvPr/>
          </p:nvSpPr>
          <p:spPr>
            <a:xfrm>
              <a:off x="4413826" y="3471561"/>
              <a:ext cx="309700" cy="369332"/>
            </a:xfrm>
            <a:prstGeom prst="rect">
              <a:avLst/>
            </a:prstGeom>
            <a:noFill/>
          </p:spPr>
          <p:txBody>
            <a:bodyPr wrap="none" rtlCol="0">
              <a:spAutoFit/>
            </a:bodyPr>
            <a:lstStyle/>
            <a:p>
              <a:r>
                <a:rPr lang="en-US" altLang="ja-JP" dirty="0"/>
                <a:t>B</a:t>
              </a:r>
              <a:endParaRPr kumimoji="1" lang="ja-JP" altLang="en-US" dirty="0"/>
            </a:p>
          </p:txBody>
        </p:sp>
        <p:sp>
          <p:nvSpPr>
            <p:cNvPr id="32" name="テキスト ボックス 31"/>
            <p:cNvSpPr txBox="1"/>
            <p:nvPr/>
          </p:nvSpPr>
          <p:spPr>
            <a:xfrm>
              <a:off x="6424482" y="5204387"/>
              <a:ext cx="309700" cy="369334"/>
            </a:xfrm>
            <a:prstGeom prst="rect">
              <a:avLst/>
            </a:prstGeom>
            <a:noFill/>
          </p:spPr>
          <p:txBody>
            <a:bodyPr wrap="none" rtlCol="0">
              <a:spAutoFit/>
            </a:bodyPr>
            <a:lstStyle/>
            <a:p>
              <a:r>
                <a:rPr lang="en-US" altLang="ja-JP" dirty="0"/>
                <a:t>B</a:t>
              </a:r>
              <a:endParaRPr kumimoji="1" lang="ja-JP" altLang="en-US" dirty="0"/>
            </a:p>
          </p:txBody>
        </p:sp>
        <p:sp>
          <p:nvSpPr>
            <p:cNvPr id="33" name="テキスト ボックス 32"/>
            <p:cNvSpPr txBox="1"/>
            <p:nvPr/>
          </p:nvSpPr>
          <p:spPr>
            <a:xfrm>
              <a:off x="8264776" y="3485839"/>
              <a:ext cx="309700" cy="369334"/>
            </a:xfrm>
            <a:prstGeom prst="rect">
              <a:avLst/>
            </a:prstGeom>
            <a:noFill/>
          </p:spPr>
          <p:txBody>
            <a:bodyPr wrap="none" rtlCol="0">
              <a:spAutoFit/>
            </a:bodyPr>
            <a:lstStyle/>
            <a:p>
              <a:r>
                <a:rPr lang="en-US" altLang="ja-JP" dirty="0"/>
                <a:t>B</a:t>
              </a:r>
              <a:endParaRPr kumimoji="1" lang="ja-JP" altLang="en-US" dirty="0"/>
            </a:p>
          </p:txBody>
        </p:sp>
        <p:sp>
          <p:nvSpPr>
            <p:cNvPr id="34" name="テキスト ボックス 33"/>
            <p:cNvSpPr txBox="1"/>
            <p:nvPr/>
          </p:nvSpPr>
          <p:spPr>
            <a:xfrm>
              <a:off x="6302813" y="3550371"/>
              <a:ext cx="796868" cy="472898"/>
            </a:xfrm>
            <a:prstGeom prst="rect">
              <a:avLst/>
            </a:prstGeom>
            <a:noFill/>
          </p:spPr>
          <p:txBody>
            <a:bodyPr wrap="none" rtlCol="0">
              <a:spAutoFit/>
            </a:bodyPr>
            <a:lstStyle/>
            <a:p>
              <a:r>
                <a:rPr kumimoji="1" lang="en-US" altLang="ja-JP" sz="1400" b="1" dirty="0">
                  <a:solidFill>
                    <a:schemeClr val="bg1"/>
                  </a:solidFill>
                </a:rPr>
                <a:t>Star</a:t>
              </a:r>
              <a:endParaRPr kumimoji="1" lang="ja-JP" altLang="en-US" sz="1400" b="1" dirty="0">
                <a:solidFill>
                  <a:schemeClr val="bg1"/>
                </a:solidFill>
              </a:endParaRPr>
            </a:p>
          </p:txBody>
        </p:sp>
      </p:grpSp>
      <p:sp>
        <p:nvSpPr>
          <p:cNvPr id="43" name="テキスト ボックス 42"/>
          <p:cNvSpPr txBox="1"/>
          <p:nvPr/>
        </p:nvSpPr>
        <p:spPr>
          <a:xfrm>
            <a:off x="518194" y="2302675"/>
            <a:ext cx="3765774" cy="830997"/>
          </a:xfrm>
          <a:prstGeom prst="rect">
            <a:avLst/>
          </a:prstGeom>
          <a:noFill/>
        </p:spPr>
        <p:txBody>
          <a:bodyPr wrap="none" rtlCol="0">
            <a:spAutoFit/>
          </a:bodyPr>
          <a:lstStyle/>
          <a:p>
            <a:r>
              <a:rPr kumimoji="1" lang="ja-JP" altLang="en-US" dirty="0"/>
              <a:t>同期回転惑星：固定された</a:t>
            </a:r>
            <a:br>
              <a:rPr kumimoji="1" lang="en-US" altLang="ja-JP" dirty="0"/>
            </a:br>
            <a:r>
              <a:rPr kumimoji="1" lang="ja-JP" altLang="en-US" dirty="0"/>
              <a:t>夜半球と昼半球を持つ</a:t>
            </a:r>
            <a:endParaRPr kumimoji="1" lang="en-US" altLang="ja-JP" dirty="0"/>
          </a:p>
        </p:txBody>
      </p:sp>
      <p:sp>
        <p:nvSpPr>
          <p:cNvPr id="4" name="テキスト ボックス 3"/>
          <p:cNvSpPr txBox="1"/>
          <p:nvPr/>
        </p:nvSpPr>
        <p:spPr>
          <a:xfrm>
            <a:off x="7287523" y="5507180"/>
            <a:ext cx="1630575" cy="907941"/>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表面温度</a:t>
            </a:r>
            <a:endParaRPr kumimoji="1" lang="en-US" altLang="ja-JP" sz="2000" dirty="0"/>
          </a:p>
          <a:p>
            <a:pPr>
              <a:lnSpc>
                <a:spcPct val="75000"/>
              </a:lnSpc>
            </a:pPr>
            <a:r>
              <a:rPr lang="ja-JP" altLang="en-US" sz="2000" dirty="0"/>
              <a:t>矢印</a:t>
            </a:r>
            <a:r>
              <a:rPr lang="en-US" altLang="ja-JP" sz="2000" dirty="0"/>
              <a:t>: </a:t>
            </a:r>
            <a:r>
              <a:rPr lang="ja-JP" altLang="en-US" sz="2000" dirty="0"/>
              <a:t>水平風</a:t>
            </a:r>
            <a:endParaRPr lang="en-US" altLang="ja-JP" sz="2000" dirty="0"/>
          </a:p>
          <a:p>
            <a:pPr>
              <a:lnSpc>
                <a:spcPct val="75000"/>
              </a:lnSpc>
            </a:pPr>
            <a:r>
              <a:rPr kumimoji="1" lang="ja-JP" altLang="en-US" sz="2000" dirty="0"/>
              <a:t>等値線</a:t>
            </a:r>
            <a:r>
              <a:rPr kumimoji="1" lang="en-US" altLang="ja-JP" sz="2000" dirty="0"/>
              <a:t>: </a:t>
            </a:r>
            <a:r>
              <a:rPr kumimoji="1" lang="ja-JP" altLang="en-US" sz="2000" dirty="0"/>
              <a:t>降水</a:t>
            </a:r>
          </a:p>
        </p:txBody>
      </p:sp>
      <p:sp>
        <p:nvSpPr>
          <p:cNvPr id="5" name="テキスト ボックス 4"/>
          <p:cNvSpPr txBox="1"/>
          <p:nvPr/>
        </p:nvSpPr>
        <p:spPr>
          <a:xfrm>
            <a:off x="3837268" y="5695160"/>
            <a:ext cx="1475084" cy="615553"/>
          </a:xfrm>
          <a:prstGeom prst="rect">
            <a:avLst/>
          </a:prstGeom>
          <a:noFill/>
        </p:spPr>
        <p:txBody>
          <a:bodyPr wrap="none" rtlCol="0">
            <a:spAutoFit/>
          </a:bodyPr>
          <a:lstStyle/>
          <a:p>
            <a:pPr>
              <a:lnSpc>
                <a:spcPct val="85000"/>
              </a:lnSpc>
            </a:pPr>
            <a:r>
              <a:rPr kumimoji="1" lang="ja-JP" altLang="en-US" sz="2000" dirty="0"/>
              <a:t>黄色点：</a:t>
            </a:r>
            <a:br>
              <a:rPr kumimoji="1" lang="en-US" altLang="ja-JP" sz="2000" dirty="0"/>
            </a:br>
            <a:r>
              <a:rPr kumimoji="1" lang="ja-JP" altLang="en-US" sz="2000" dirty="0"/>
              <a:t>恒星直下点</a:t>
            </a:r>
          </a:p>
        </p:txBody>
      </p:sp>
      <p:sp>
        <p:nvSpPr>
          <p:cNvPr id="6" name="テキスト ボックス 5"/>
          <p:cNvSpPr txBox="1"/>
          <p:nvPr/>
        </p:nvSpPr>
        <p:spPr>
          <a:xfrm>
            <a:off x="4427984" y="2309971"/>
            <a:ext cx="4754828" cy="830997"/>
          </a:xfrm>
          <a:prstGeom prst="rect">
            <a:avLst/>
          </a:prstGeom>
          <a:noFill/>
        </p:spPr>
        <p:txBody>
          <a:bodyPr wrap="none" rtlCol="0">
            <a:spAutoFit/>
          </a:bodyPr>
          <a:lstStyle/>
          <a:p>
            <a:r>
              <a:rPr lang="ja-JP" altLang="en-US" dirty="0"/>
              <a:t>計算結果：</a:t>
            </a:r>
            <a:r>
              <a:rPr lang="en-US" altLang="ja-JP" dirty="0"/>
              <a:t>365</a:t>
            </a:r>
            <a:r>
              <a:rPr lang="ja-JP" altLang="en-US" dirty="0"/>
              <a:t>日平均場の視点を</a:t>
            </a:r>
            <a:br>
              <a:rPr lang="en-US" altLang="ja-JP" dirty="0"/>
            </a:br>
            <a:r>
              <a:rPr lang="ja-JP" altLang="en-US" dirty="0"/>
              <a:t>　　　　　　　　　　　　　　　変えた動画</a:t>
            </a:r>
            <a:endParaRPr kumimoji="1" lang="ja-JP" altLang="en-US" dirty="0">
              <a:solidFill>
                <a:srgbClr val="FF3300"/>
              </a:solidFill>
            </a:endParaRPr>
          </a:p>
        </p:txBody>
      </p:sp>
      <p:sp>
        <p:nvSpPr>
          <p:cNvPr id="8" name="テキスト ボックス 7"/>
          <p:cNvSpPr txBox="1"/>
          <p:nvPr/>
        </p:nvSpPr>
        <p:spPr>
          <a:xfrm>
            <a:off x="7596336" y="3068960"/>
            <a:ext cx="1558440" cy="701731"/>
          </a:xfrm>
          <a:prstGeom prst="rect">
            <a:avLst/>
          </a:prstGeom>
          <a:noFill/>
        </p:spPr>
        <p:txBody>
          <a:bodyPr wrap="none" rtlCol="0">
            <a:spAutoFit/>
          </a:bodyPr>
          <a:lstStyle/>
          <a:p>
            <a:r>
              <a:rPr kumimoji="1" lang="en-US" altLang="ja-JP" sz="1800" dirty="0"/>
              <a:t>Ω*=0.5, </a:t>
            </a:r>
          </a:p>
          <a:p>
            <a:r>
              <a:rPr kumimoji="1" lang="en-US" altLang="ja-JP" sz="1800" dirty="0"/>
              <a:t>S=1600W/m</a:t>
            </a:r>
            <a:r>
              <a:rPr kumimoji="1" lang="en-US" altLang="ja-JP" sz="1800" baseline="30000" dirty="0"/>
              <a:t>2</a:t>
            </a:r>
            <a:endParaRPr kumimoji="1" lang="ja-JP" altLang="en-US" sz="1800" baseline="30000" dirty="0"/>
          </a:p>
        </p:txBody>
      </p:sp>
      <p:pic>
        <p:nvPicPr>
          <p:cNvPr id="44" name="図 43">
            <a:extLst>
              <a:ext uri="{FF2B5EF4-FFF2-40B4-BE49-F238E27FC236}">
                <a16:creationId xmlns:a16="http://schemas.microsoft.com/office/drawing/2014/main" id="{BC532A4C-9D61-4A04-B749-AD6F6EEB2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45" name="スライド番号プレースホルダ 4">
            <a:extLst>
              <a:ext uri="{FF2B5EF4-FFF2-40B4-BE49-F238E27FC236}">
                <a16:creationId xmlns:a16="http://schemas.microsoft.com/office/drawing/2014/main" id="{82FFB1FE-C453-4B82-8A72-CE5F57A1D8B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13</a:t>
            </a:fld>
            <a:endParaRPr lang="en-US" altLang="ja-JP" sz="1400" dirty="0"/>
          </a:p>
        </p:txBody>
      </p:sp>
    </p:spTree>
    <p:extLst>
      <p:ext uri="{BB962C8B-B14F-4D97-AF65-F5344CB8AC3E}">
        <p14:creationId xmlns:p14="http://schemas.microsoft.com/office/powerpoint/2010/main" val="354989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384"/>
            <a:ext cx="9144000" cy="868363"/>
          </a:xfrm>
        </p:spPr>
        <p:txBody>
          <a:bodyPr/>
          <a:lstStyle/>
          <a:p>
            <a:pPr eaLnBrk="1" hangingPunct="1"/>
            <a:r>
              <a:rPr lang="ja-JP" altLang="en-US" sz="4000" dirty="0"/>
              <a:t>基礎方程式</a:t>
            </a:r>
          </a:p>
        </p:txBody>
      </p:sp>
      <p:sp>
        <p:nvSpPr>
          <p:cNvPr id="8202" name="Text Box 11"/>
          <p:cNvSpPr txBox="1">
            <a:spLocks noChangeArrowheads="1"/>
          </p:cNvSpPr>
          <p:nvPr/>
        </p:nvSpPr>
        <p:spPr bwMode="auto">
          <a:xfrm>
            <a:off x="397123" y="177609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運動方程式</a:t>
            </a:r>
          </a:p>
        </p:txBody>
      </p:sp>
      <p:sp>
        <p:nvSpPr>
          <p:cNvPr id="8203" name="Text Box 12"/>
          <p:cNvSpPr txBox="1">
            <a:spLocks noChangeArrowheads="1"/>
          </p:cNvSpPr>
          <p:nvPr/>
        </p:nvSpPr>
        <p:spPr bwMode="auto">
          <a:xfrm>
            <a:off x="373162" y="3331512"/>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質量保存則</a:t>
            </a:r>
          </a:p>
        </p:txBody>
      </p:sp>
      <p:sp>
        <p:nvSpPr>
          <p:cNvPr id="8204" name="Text Box 13"/>
          <p:cNvSpPr txBox="1">
            <a:spLocks noChangeArrowheads="1"/>
          </p:cNvSpPr>
          <p:nvPr/>
        </p:nvSpPr>
        <p:spPr bwMode="auto">
          <a:xfrm>
            <a:off x="397123" y="4182547"/>
            <a:ext cx="297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エネルギー保存則</a:t>
            </a:r>
          </a:p>
        </p:txBody>
      </p:sp>
      <p:sp>
        <p:nvSpPr>
          <p:cNvPr id="8205" name="Text Box 14"/>
          <p:cNvSpPr txBox="1">
            <a:spLocks noChangeArrowheads="1"/>
          </p:cNvSpPr>
          <p:nvPr/>
        </p:nvSpPr>
        <p:spPr bwMode="auto">
          <a:xfrm>
            <a:off x="397123" y="5011828"/>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水蒸気の式</a:t>
            </a:r>
          </a:p>
        </p:txBody>
      </p:sp>
      <p:sp>
        <p:nvSpPr>
          <p:cNvPr id="8207" name="Text Box 16"/>
          <p:cNvSpPr txBox="1">
            <a:spLocks noChangeArrowheads="1"/>
          </p:cNvSpPr>
          <p:nvPr/>
        </p:nvSpPr>
        <p:spPr bwMode="auto">
          <a:xfrm>
            <a:off x="397123" y="2620819"/>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静水圧の式</a:t>
            </a:r>
          </a:p>
        </p:txBody>
      </p:sp>
      <p:sp>
        <p:nvSpPr>
          <p:cNvPr id="8212" name="Text Box 14"/>
          <p:cNvSpPr txBox="1">
            <a:spLocks noChangeArrowheads="1"/>
          </p:cNvSpPr>
          <p:nvPr/>
        </p:nvSpPr>
        <p:spPr bwMode="auto">
          <a:xfrm>
            <a:off x="408601" y="5799154"/>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状態方程式</a:t>
            </a:r>
          </a:p>
        </p:txBody>
      </p:sp>
      <mc:AlternateContent xmlns:mc="http://schemas.openxmlformats.org/markup-compatibility/2006">
        <mc:Choice xmlns:a14="http://schemas.microsoft.com/office/drawing/2010/main" Requires="a14">
          <p:sp>
            <p:nvSpPr>
              <p:cNvPr id="2" name="テキスト ボックス 1"/>
              <p:cNvSpPr txBox="1"/>
              <p:nvPr/>
            </p:nvSpPr>
            <p:spPr>
              <a:xfrm>
                <a:off x="3456763" y="5740595"/>
                <a:ext cx="14032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𝑝</m:t>
                      </m:r>
                      <m:r>
                        <a:rPr kumimoji="1" lang="en-US" altLang="ja-JP" sz="2400" i="1" smtClean="0">
                          <a:latin typeface="Cambria Math"/>
                        </a:rPr>
                        <m:t>=</m:t>
                      </m:r>
                      <m:r>
                        <a:rPr kumimoji="1" lang="ja-JP" altLang="en-US" sz="2400" i="1" smtClean="0">
                          <a:latin typeface="Cambria Math"/>
                        </a:rPr>
                        <m:t>𝜌</m:t>
                      </m:r>
                      <m:r>
                        <a:rPr kumimoji="1" lang="en-US" altLang="ja-JP" sz="2400" b="0" i="1" smtClean="0">
                          <a:latin typeface="Cambria Math"/>
                        </a:rPr>
                        <m:t>𝑅𝑇</m:t>
                      </m:r>
                    </m:oMath>
                  </m:oMathPara>
                </a14:m>
                <a:endParaRPr kumimoji="1" lang="ja-JP" altLang="en-US" sz="2400" dirty="0"/>
              </a:p>
            </p:txBody>
          </p:sp>
        </mc:Choice>
        <mc:Fallback>
          <p:sp>
            <p:nvSpPr>
              <p:cNvPr id="2" name="テキスト ボックス 1"/>
              <p:cNvSpPr txBox="1">
                <a:spLocks noRot="1" noChangeAspect="1" noMove="1" noResize="1" noEditPoints="1" noAdjustHandles="1" noChangeArrowheads="1" noChangeShapeType="1" noTextEdit="1"/>
              </p:cNvSpPr>
              <p:nvPr/>
            </p:nvSpPr>
            <p:spPr>
              <a:xfrm>
                <a:off x="3456763" y="5740595"/>
                <a:ext cx="1403269" cy="461665"/>
              </a:xfrm>
              <a:prstGeom prst="rect">
                <a:avLst/>
              </a:prstGeom>
              <a:blipFill>
                <a:blip r:embed="rId3"/>
                <a:stretch>
                  <a:fillRect b="-13333"/>
                </a:stretch>
              </a:blipFill>
            </p:spPr>
            <p:txBody>
              <a:bodyPr/>
              <a:lstStyle/>
              <a:p>
                <a:r>
                  <a:rPr lang="ja-JP" altLang="en-US">
                    <a:noFill/>
                  </a:rPr>
                  <a:t> </a:t>
                </a:r>
              </a:p>
            </p:txBody>
          </p:sp>
        </mc:Fallback>
      </mc:AlternateContent>
      <p:grpSp>
        <p:nvGrpSpPr>
          <p:cNvPr id="4" name="グループ化 3"/>
          <p:cNvGrpSpPr/>
          <p:nvPr/>
        </p:nvGrpSpPr>
        <p:grpSpPr>
          <a:xfrm>
            <a:off x="3347863" y="1308526"/>
            <a:ext cx="5544617" cy="680314"/>
            <a:chOff x="2915815" y="948486"/>
            <a:chExt cx="5544617" cy="680314"/>
          </a:xfrm>
        </p:grpSpPr>
        <p:sp>
          <p:nvSpPr>
            <p:cNvPr id="8208" name="Text Box 17"/>
            <p:cNvSpPr txBox="1">
              <a:spLocks noChangeArrowheads="1"/>
            </p:cNvSpPr>
            <p:nvPr/>
          </p:nvSpPr>
          <p:spPr bwMode="auto">
            <a:xfrm>
              <a:off x="7907982" y="1037679"/>
              <a:ext cx="55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err="1">
                  <a:solidFill>
                    <a:srgbClr val="00CC00"/>
                  </a:solidFill>
                  <a:latin typeface="Arial" charset="0"/>
                </a:rPr>
                <a:t>F</a:t>
              </a:r>
              <a:r>
                <a:rPr lang="en-US" altLang="ja-JP" sz="2800" b="1" i="1" baseline="-25000" dirty="0" err="1">
                  <a:solidFill>
                    <a:srgbClr val="00CC00"/>
                  </a:solidFill>
                  <a:latin typeface="Symbol" pitchFamily="18" charset="2"/>
                </a:rPr>
                <a:t>l</a:t>
              </a:r>
              <a:endParaRPr lang="en-US" altLang="ja-JP" sz="2800" b="1" i="1" baseline="-25000" dirty="0">
                <a:solidFill>
                  <a:srgbClr val="00CC00"/>
                </a:solidFill>
                <a:latin typeface="Symbol" pitchFamily="18" charset="2"/>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2915815" y="948486"/>
                  <a:ext cx="5328593"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𝑑𝑢</m:t>
                          </m:r>
                        </m:num>
                        <m:den>
                          <m:r>
                            <a:rPr kumimoji="1" lang="en-US" altLang="ja-JP" sz="2400" b="0" i="1" smtClean="0">
                              <a:latin typeface="Cambria Math"/>
                            </a:rPr>
                            <m:t>𝑑𝑡</m:t>
                          </m:r>
                        </m:den>
                      </m:f>
                      <m:r>
                        <a:rPr kumimoji="1" lang="en-US" altLang="ja-JP" sz="2400" b="0" i="0"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𝑣</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cos</m:t>
                              </m:r>
                            </m:fName>
                            <m:e>
                              <m:r>
                                <a:rPr kumimoji="1" lang="ja-JP" altLang="en-US" sz="2400" b="0" i="1" smtClean="0">
                                  <a:latin typeface="Cambria Math"/>
                                </a:rPr>
                                <m:t>𝜑</m:t>
                              </m:r>
                            </m:e>
                          </m:func>
                          <m:r>
                            <a:rPr kumimoji="1" lang="ja-JP" altLang="en-US" sz="2400" b="0" i="1" smtClean="0">
                              <a:latin typeface="Cambria Math"/>
                            </a:rPr>
                            <m:t>𝜕</m:t>
                          </m:r>
                          <m:r>
                            <a:rPr kumimoji="1" lang="en-US" altLang="ja-JP" sz="2400" b="0" i="1" smtClean="0">
                              <a:latin typeface="Cambria Math"/>
                            </a:rPr>
                            <m:t>𝜆</m:t>
                          </m:r>
                        </m:den>
                      </m:f>
                      <m:r>
                        <a:rPr kumimoji="1" lang="en-US" altLang="ja-JP" sz="2400" b="0" i="0" smtClean="0">
                          <a:latin typeface="Cambria Math"/>
                        </a:rPr>
                        <m:t>+</m:t>
                      </m:r>
                    </m:oMath>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915815" y="948486"/>
                  <a:ext cx="5328593" cy="680314"/>
                </a:xfrm>
                <a:prstGeom prst="rect">
                  <a:avLst/>
                </a:prstGeom>
                <a:blipFill>
                  <a:blip r:embed="rId4"/>
                  <a:stretch>
                    <a:fillRect/>
                  </a:stretch>
                </a:blipFill>
              </p:spPr>
              <p:txBody>
                <a:bodyPr/>
                <a:lstStyle/>
                <a:p>
                  <a:r>
                    <a:rPr lang="ja-JP" altLang="en-US">
                      <a:noFill/>
                    </a:rPr>
                    <a:t> </a:t>
                  </a:r>
                </a:p>
              </p:txBody>
            </p:sp>
          </mc:Fallback>
        </mc:AlternateContent>
      </p:grpSp>
      <p:grpSp>
        <p:nvGrpSpPr>
          <p:cNvPr id="5" name="グループ化 4"/>
          <p:cNvGrpSpPr/>
          <p:nvPr/>
        </p:nvGrpSpPr>
        <p:grpSpPr>
          <a:xfrm>
            <a:off x="3347864" y="1897399"/>
            <a:ext cx="5616624" cy="680314"/>
            <a:chOff x="2915816" y="1628800"/>
            <a:chExt cx="5616624" cy="680314"/>
          </a:xfrm>
        </p:grpSpPr>
        <p:sp>
          <p:nvSpPr>
            <p:cNvPr id="8209" name="Text Box 18"/>
            <p:cNvSpPr txBox="1">
              <a:spLocks noChangeArrowheads="1"/>
            </p:cNvSpPr>
            <p:nvPr/>
          </p:nvSpPr>
          <p:spPr bwMode="auto">
            <a:xfrm>
              <a:off x="7965702" y="1700808"/>
              <a:ext cx="566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err="1">
                  <a:solidFill>
                    <a:srgbClr val="00CC00"/>
                  </a:solidFill>
                  <a:latin typeface="Arial" charset="0"/>
                </a:rPr>
                <a:t>F</a:t>
              </a:r>
              <a:r>
                <a:rPr lang="en-US" altLang="ja-JP" sz="2800" i="1" baseline="-25000" dirty="0" err="1">
                  <a:solidFill>
                    <a:srgbClr val="00CC00"/>
                  </a:solidFill>
                  <a:latin typeface="Symbol" pitchFamily="18" charset="2"/>
                </a:rPr>
                <a:t>j</a:t>
              </a:r>
              <a:endParaRPr lang="en-US" altLang="ja-JP" sz="2800" i="1" baseline="-25000" dirty="0">
                <a:solidFill>
                  <a:srgbClr val="00CC00"/>
                </a:solidFill>
                <a:latin typeface="Symbol" pitchFamily="18" charset="2"/>
              </a:endParaRPr>
            </a:p>
          </p:txBody>
        </p:sp>
        <mc:AlternateContent xmlns:mc="http://schemas.openxmlformats.org/markup-compatibility/2006" xmlns:a14="http://schemas.microsoft.com/office/drawing/2010/main">
          <mc:Choice Requires="a14">
            <p:sp>
              <p:nvSpPr>
                <p:cNvPr id="16" name="テキスト ボックス 15"/>
                <p:cNvSpPr txBox="1"/>
                <p:nvPr/>
              </p:nvSpPr>
              <p:spPr>
                <a:xfrm>
                  <a:off x="2915816" y="1628800"/>
                  <a:ext cx="5333255"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𝑑𝑣</m:t>
                          </m:r>
                        </m:num>
                        <m:den>
                          <m:r>
                            <a:rPr kumimoji="1" lang="en-US" altLang="ja-JP" sz="2400" b="0" i="1" smtClean="0">
                              <a:latin typeface="Cambria Math"/>
                            </a:rPr>
                            <m:t>𝑑𝑡</m:t>
                          </m:r>
                        </m:den>
                      </m:f>
                      <m:r>
                        <a:rPr kumimoji="1" lang="en-US" altLang="ja-JP" sz="2400" b="0" i="1"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𝑢</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r>
                            <a:rPr kumimoji="1" lang="ja-JP" altLang="en-US" sz="2400" b="0" i="1" smtClean="0">
                              <a:latin typeface="Cambria Math"/>
                            </a:rPr>
                            <m:t>𝜕𝜑</m:t>
                          </m:r>
                        </m:den>
                      </m:f>
                      <m:r>
                        <a:rPr kumimoji="1" lang="en-US" altLang="ja-JP" sz="2400" b="0" i="0" smtClean="0">
                          <a:latin typeface="Cambria Math"/>
                        </a:rPr>
                        <m:t>         +</m:t>
                      </m:r>
                    </m:oMath>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915816" y="1628800"/>
                  <a:ext cx="5333255" cy="680314"/>
                </a:xfrm>
                <a:prstGeom prst="rect">
                  <a:avLst/>
                </a:prstGeom>
                <a:blipFill rotWithShape="1">
                  <a:blip r:embed="rId5"/>
                  <a:stretch>
                    <a:fillRect/>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17" name="テキスト ボックス 16"/>
              <p:cNvSpPr txBox="1"/>
              <p:nvPr/>
            </p:nvSpPr>
            <p:spPr>
              <a:xfrm>
                <a:off x="3131840" y="2414841"/>
                <a:ext cx="2520280" cy="857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0=−</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ja-JP" altLang="en-US" sz="2400" b="0" i="1" smtClean="0">
                              <a:latin typeface="Cambria Math"/>
                            </a:rPr>
                            <m:t>𝜌</m:t>
                          </m:r>
                        </m:den>
                      </m:f>
                      <m:f>
                        <m:fPr>
                          <m:ctrlPr>
                            <a:rPr kumimoji="1" lang="en-US" altLang="ja-JP" sz="2400" i="1" smtClean="0">
                              <a:latin typeface="Cambria Math" panose="02040503050406030204" pitchFamily="18" charset="0"/>
                            </a:rPr>
                          </m:ctrlPr>
                        </m:fPr>
                        <m:num>
                          <m:r>
                            <a:rPr kumimoji="1" lang="ja-JP" altLang="en-US" sz="2400" i="1" smtClean="0">
                              <a:latin typeface="Cambria Math"/>
                            </a:rPr>
                            <m:t>𝜕</m:t>
                          </m:r>
                          <m:r>
                            <a:rPr kumimoji="1" lang="en-US" altLang="ja-JP" sz="2400" b="0" i="1" smtClean="0">
                              <a:latin typeface="Cambria Math"/>
                            </a:rPr>
                            <m:t>𝑝</m:t>
                          </m:r>
                        </m:num>
                        <m:den>
                          <m:r>
                            <a:rPr kumimoji="1" lang="ja-JP" altLang="en-US" sz="2400" b="0" i="1" smtClean="0">
                              <a:latin typeface="Cambria Math"/>
                            </a:rPr>
                            <m:t>𝜕</m:t>
                          </m:r>
                          <m:r>
                            <a:rPr kumimoji="1" lang="en-US" altLang="ja-JP" sz="2400" b="0" i="1" smtClean="0">
                              <a:latin typeface="Cambria Math"/>
                            </a:rPr>
                            <m:t>𝑧</m:t>
                          </m:r>
                        </m:den>
                      </m:f>
                      <m:r>
                        <a:rPr kumimoji="1" lang="en-US" altLang="ja-JP" sz="2400" b="0" i="0" smtClean="0">
                          <a:latin typeface="Cambria Math"/>
                        </a:rPr>
                        <m:t>−</m:t>
                      </m:r>
                      <m:r>
                        <a:rPr kumimoji="1" lang="en-US" altLang="ja-JP" sz="2400" b="0" i="1" smtClean="0">
                          <a:latin typeface="Cambria Math"/>
                        </a:rPr>
                        <m:t>𝑔</m:t>
                      </m:r>
                    </m:oMath>
                  </m:oMathPara>
                </a14:m>
                <a:endParaRPr kumimoji="1" lang="ja-JP" altLang="en-US" sz="2400" dirty="0"/>
              </a:p>
            </p:txBody>
          </p:sp>
        </mc:Choice>
        <mc:Fallback>
          <p:sp>
            <p:nvSpPr>
              <p:cNvPr id="17" name="テキスト ボックス 16"/>
              <p:cNvSpPr txBox="1">
                <a:spLocks noRot="1" noChangeAspect="1" noMove="1" noResize="1" noEditPoints="1" noAdjustHandles="1" noChangeArrowheads="1" noChangeShapeType="1" noTextEdit="1"/>
              </p:cNvSpPr>
              <p:nvPr/>
            </p:nvSpPr>
            <p:spPr>
              <a:xfrm>
                <a:off x="3131840" y="2414841"/>
                <a:ext cx="2520280" cy="85715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8" name="テキスト ボックス 17"/>
              <p:cNvSpPr txBox="1"/>
              <p:nvPr/>
            </p:nvSpPr>
            <p:spPr>
              <a:xfrm>
                <a:off x="3203848" y="3187496"/>
                <a:ext cx="5419721"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m:t>
                          </m:r>
                          <m:r>
                            <a:rPr kumimoji="1" lang="ja-JP" altLang="en-US" sz="2000" b="0" i="1" smtClean="0">
                              <a:latin typeface="Cambria Math"/>
                            </a:rPr>
                            <m:t>𝜌</m:t>
                          </m:r>
                        </m:num>
                        <m:den>
                          <m:r>
                            <a:rPr kumimoji="1" lang="en-US" altLang="ja-JP" sz="2000" b="0" i="1" smtClean="0">
                              <a:latin typeface="Cambria Math"/>
                            </a:rPr>
                            <m:t>𝑑𝑡</m:t>
                          </m:r>
                        </m:den>
                      </m:f>
                      <m:r>
                        <a:rPr kumimoji="1" lang="en-US" altLang="ja-JP" sz="2000" b="0" i="0" smtClean="0">
                          <a:latin typeface="Cambria Math"/>
                        </a:rPr>
                        <m:t>+</m:t>
                      </m:r>
                      <m:r>
                        <a:rPr kumimoji="1" lang="ja-JP" altLang="en-US" sz="2000" b="0" i="1" smtClean="0">
                          <a:latin typeface="Cambria Math"/>
                        </a:rPr>
                        <m:t>𝜌</m:t>
                      </m:r>
                      <m:d>
                        <m:dPr>
                          <m:begChr m:val="["/>
                          <m:endChr m:val="]"/>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𝑎</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den>
                          </m:f>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𝑢</m:t>
                                  </m:r>
                                </m:num>
                                <m:den>
                                  <m:r>
                                    <a:rPr lang="ja-JP" altLang="en-US" sz="2000" i="1">
                                      <a:latin typeface="Cambria Math"/>
                                    </a:rPr>
                                    <m:t>𝜕</m:t>
                                  </m:r>
                                  <m:r>
                                    <a:rPr lang="en-US" altLang="ja-JP" sz="2000" i="1">
                                      <a:latin typeface="Cambria Math"/>
                                    </a:rPr>
                                    <m:t>𝜆</m:t>
                                  </m:r>
                                </m:den>
                              </m:f>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d>
                                    <m:dPr>
                                      <m:ctrlPr>
                                        <a:rPr lang="en-US" altLang="ja-JP" sz="2000" i="1">
                                          <a:latin typeface="Cambria Math" panose="02040503050406030204" pitchFamily="18" charset="0"/>
                                        </a:rPr>
                                      </m:ctrlPr>
                                    </m:dPr>
                                    <m:e>
                                      <m:r>
                                        <a:rPr lang="en-US" altLang="ja-JP" sz="2000" i="1">
                                          <a:latin typeface="Cambria Math"/>
                                        </a:rPr>
                                        <m:t>𝑣</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e>
                                  </m:d>
                                </m:num>
                                <m:den>
                                  <m:r>
                                    <a:rPr lang="ja-JP" altLang="en-US" sz="2000" i="1">
                                      <a:latin typeface="Cambria Math"/>
                                    </a:rPr>
                                    <m:t>𝜕𝜑</m:t>
                                  </m:r>
                                </m:den>
                              </m:f>
                            </m:e>
                          </m:d>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𝑤</m:t>
                              </m:r>
                            </m:num>
                            <m:den>
                              <m:r>
                                <a:rPr lang="ja-JP" altLang="en-US" sz="2000" i="1">
                                  <a:latin typeface="Cambria Math"/>
                                </a:rPr>
                                <m:t>𝜕</m:t>
                              </m:r>
                              <m:r>
                                <a:rPr lang="en-US" altLang="ja-JP" sz="2000" i="1">
                                  <a:latin typeface="Cambria Math"/>
                                </a:rPr>
                                <m:t>𝑧</m:t>
                              </m:r>
                            </m:den>
                          </m:f>
                        </m:e>
                      </m:d>
                      <m:r>
                        <a:rPr kumimoji="1" lang="en-US" altLang="ja-JP" sz="2000" b="0" i="0" smtClean="0">
                          <a:latin typeface="Cambria Math"/>
                        </a:rPr>
                        <m:t>=0</m:t>
                      </m:r>
                    </m:oMath>
                  </m:oMathPara>
                </a14:m>
                <a:endParaRPr kumimoji="1" lang="ja-JP" altLang="en-US" sz="2000" dirty="0"/>
              </a:p>
            </p:txBody>
          </p:sp>
        </mc:Choice>
        <mc:Fallback>
          <p:sp>
            <p:nvSpPr>
              <p:cNvPr id="18" name="テキスト ボックス 17"/>
              <p:cNvSpPr txBox="1">
                <a:spLocks noRot="1" noChangeAspect="1" noMove="1" noResize="1" noEditPoints="1" noAdjustHandles="1" noChangeArrowheads="1" noChangeShapeType="1" noTextEdit="1"/>
              </p:cNvSpPr>
              <p:nvPr/>
            </p:nvSpPr>
            <p:spPr>
              <a:xfrm>
                <a:off x="3203848" y="3187496"/>
                <a:ext cx="5419721" cy="778868"/>
              </a:xfrm>
              <a:prstGeom prst="rect">
                <a:avLst/>
              </a:prstGeom>
              <a:blipFill>
                <a:blip r:embed="rId7"/>
                <a:stretch>
                  <a:fillRect/>
                </a:stretch>
              </a:blipFill>
            </p:spPr>
            <p:txBody>
              <a:bodyPr/>
              <a:lstStyle/>
              <a:p>
                <a:r>
                  <a:rPr lang="ja-JP" altLang="en-US">
                    <a:noFill/>
                  </a:rPr>
                  <a:t> </a:t>
                </a:r>
              </a:p>
            </p:txBody>
          </p:sp>
        </mc:Fallback>
      </mc:AlternateContent>
      <p:grpSp>
        <p:nvGrpSpPr>
          <p:cNvPr id="6" name="グループ化 5"/>
          <p:cNvGrpSpPr/>
          <p:nvPr/>
        </p:nvGrpSpPr>
        <p:grpSpPr>
          <a:xfrm>
            <a:off x="3347864" y="4038531"/>
            <a:ext cx="2695836" cy="856132"/>
            <a:chOff x="2915816" y="4005064"/>
            <a:chExt cx="2695836" cy="856132"/>
          </a:xfrm>
        </p:grpSpPr>
        <p:sp>
          <p:nvSpPr>
            <p:cNvPr id="8210" name="Text Box 20"/>
            <p:cNvSpPr txBox="1">
              <a:spLocks noChangeArrowheads="1"/>
            </p:cNvSpPr>
            <p:nvPr/>
          </p:nvSpPr>
          <p:spPr bwMode="auto">
            <a:xfrm>
              <a:off x="5148064" y="4206031"/>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a:solidFill>
                    <a:srgbClr val="00CC00"/>
                  </a:solidFill>
                  <a:latin typeface="Arial" charset="0"/>
                </a:rPr>
                <a:t>Q</a:t>
              </a:r>
            </a:p>
          </p:txBody>
        </p:sp>
        <mc:AlternateContent xmlns:mc="http://schemas.openxmlformats.org/markup-compatibility/2006" xmlns:a14="http://schemas.microsoft.com/office/drawing/2010/main">
          <mc:Choice Requires="a14">
            <p:sp>
              <p:nvSpPr>
                <p:cNvPr id="19" name="テキスト ボックス 18"/>
                <p:cNvSpPr txBox="1"/>
                <p:nvPr/>
              </p:nvSpPr>
              <p:spPr>
                <a:xfrm>
                  <a:off x="2915816" y="4005064"/>
                  <a:ext cx="2409186"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i="1" smtClean="0">
                            <a:latin typeface="Cambria Math"/>
                          </a:rPr>
                          <m:t>=</m:t>
                        </m:r>
                      </m:oMath>
                    </m:oMathPara>
                  </a14:m>
                  <a:endParaRPr kumimoji="1" lang="ja-JP" altLang="en-US" sz="24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2915816" y="4005064"/>
                  <a:ext cx="2409186" cy="856132"/>
                </a:xfrm>
                <a:prstGeom prst="rect">
                  <a:avLst/>
                </a:prstGeom>
                <a:blipFill rotWithShape="1">
                  <a:blip r:embed="rId8"/>
                  <a:stretch>
                    <a:fillRect/>
                  </a:stretch>
                </a:blipFill>
              </p:spPr>
              <p:txBody>
                <a:bodyPr/>
                <a:lstStyle/>
                <a:p>
                  <a:r>
                    <a:rPr lang="ja-JP" altLang="en-US">
                      <a:noFill/>
                    </a:rPr>
                    <a:t> </a:t>
                  </a:r>
                </a:p>
              </p:txBody>
            </p:sp>
          </mc:Fallback>
        </mc:AlternateContent>
      </p:grpSp>
      <p:grpSp>
        <p:nvGrpSpPr>
          <p:cNvPr id="7" name="グループ化 6"/>
          <p:cNvGrpSpPr/>
          <p:nvPr/>
        </p:nvGrpSpPr>
        <p:grpSpPr>
          <a:xfrm>
            <a:off x="3419309" y="4890833"/>
            <a:ext cx="1144157" cy="793551"/>
            <a:chOff x="2987261" y="4805116"/>
            <a:chExt cx="1144157" cy="793551"/>
          </a:xfrm>
        </p:grpSpPr>
        <p:sp>
          <p:nvSpPr>
            <p:cNvPr id="8211" name="Text Box 21"/>
            <p:cNvSpPr txBox="1">
              <a:spLocks noChangeArrowheads="1"/>
            </p:cNvSpPr>
            <p:nvPr/>
          </p:nvSpPr>
          <p:spPr bwMode="auto">
            <a:xfrm>
              <a:off x="3707904" y="4998119"/>
              <a:ext cx="423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a:solidFill>
                    <a:srgbClr val="00CC00"/>
                  </a:solidFill>
                  <a:latin typeface="Arial" charset="0"/>
                </a:rPr>
                <a:t>S</a:t>
              </a:r>
            </a:p>
          </p:txBody>
        </p:sp>
        <mc:AlternateContent xmlns:mc="http://schemas.openxmlformats.org/markup-compatibility/2006" xmlns:a14="http://schemas.microsoft.com/office/drawing/2010/main">
          <mc:Choice Requires="a14">
            <p:sp>
              <p:nvSpPr>
                <p:cNvPr id="20" name="テキスト ボックス 19"/>
                <p:cNvSpPr txBox="1"/>
                <p:nvPr/>
              </p:nvSpPr>
              <p:spPr>
                <a:xfrm>
                  <a:off x="2987261" y="4805116"/>
                  <a:ext cx="936667"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𝑑𝑞</m:t>
                            </m:r>
                          </m:num>
                          <m:den>
                            <m:r>
                              <a:rPr kumimoji="1" lang="en-US" altLang="ja-JP" sz="2400" b="0" i="1" smtClean="0">
                                <a:latin typeface="Cambria Math"/>
                              </a:rPr>
                              <m:t>𝑑𝑡</m:t>
                            </m:r>
                          </m:den>
                        </m:f>
                        <m:r>
                          <a:rPr kumimoji="1" lang="en-US" altLang="ja-JP" sz="2400" i="1" smtClean="0">
                            <a:latin typeface="Cambria Math"/>
                          </a:rPr>
                          <m:t>=</m:t>
                        </m:r>
                      </m:oMath>
                    </m:oMathPara>
                  </a14:m>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2987261" y="4805116"/>
                  <a:ext cx="936667" cy="793551"/>
                </a:xfrm>
                <a:prstGeom prst="rect">
                  <a:avLst/>
                </a:prstGeom>
                <a:blipFill rotWithShape="1">
                  <a:blip r:embed="rId9"/>
                  <a:stretch>
                    <a:fillRect/>
                  </a:stretch>
                </a:blipFill>
              </p:spPr>
              <p:txBody>
                <a:bodyPr/>
                <a:lstStyle/>
                <a:p>
                  <a:r>
                    <a:rPr lang="ja-JP" altLang="en-US">
                      <a:noFill/>
                    </a:rPr>
                    <a:t> </a:t>
                  </a:r>
                </a:p>
              </p:txBody>
            </p:sp>
          </mc:Fallback>
        </mc:AlternateContent>
      </p:grpSp>
      <p:sp>
        <p:nvSpPr>
          <p:cNvPr id="24"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14</a:t>
            </a:fld>
            <a:endParaRPr lang="en-US" altLang="ja-JP" sz="1400" dirty="0"/>
          </a:p>
        </p:txBody>
      </p:sp>
      <p:sp>
        <p:nvSpPr>
          <p:cNvPr id="27" name="テキスト ボックス 26">
            <a:extLst>
              <a:ext uri="{FF2B5EF4-FFF2-40B4-BE49-F238E27FC236}">
                <a16:creationId xmlns:a16="http://schemas.microsoft.com/office/drawing/2014/main" id="{9C4AF9A8-4507-40F8-95B6-3131BC5FB81B}"/>
              </a:ext>
            </a:extLst>
          </p:cNvPr>
          <p:cNvSpPr txBox="1"/>
          <p:nvPr/>
        </p:nvSpPr>
        <p:spPr>
          <a:xfrm>
            <a:off x="8261109" y="2492836"/>
            <a:ext cx="906017" cy="523220"/>
          </a:xfrm>
          <a:prstGeom prst="rect">
            <a:avLst/>
          </a:prstGeom>
          <a:noFill/>
        </p:spPr>
        <p:txBody>
          <a:bodyPr wrap="none" rtlCol="0">
            <a:spAutoFit/>
          </a:bodyPr>
          <a:lstStyle/>
          <a:p>
            <a:r>
              <a:rPr kumimoji="1" lang="ja-JP" altLang="en-US" sz="2800" dirty="0">
                <a:solidFill>
                  <a:srgbClr val="00CC00"/>
                </a:solidFill>
              </a:rPr>
              <a:t>外力</a:t>
            </a:r>
          </a:p>
        </p:txBody>
      </p:sp>
      <p:sp>
        <p:nvSpPr>
          <p:cNvPr id="28" name="テキスト ボックス 27">
            <a:extLst>
              <a:ext uri="{FF2B5EF4-FFF2-40B4-BE49-F238E27FC236}">
                <a16:creationId xmlns:a16="http://schemas.microsoft.com/office/drawing/2014/main" id="{69AF85FB-E783-4A58-913A-A1757D60BC0C}"/>
              </a:ext>
            </a:extLst>
          </p:cNvPr>
          <p:cNvSpPr txBox="1"/>
          <p:nvPr/>
        </p:nvSpPr>
        <p:spPr>
          <a:xfrm>
            <a:off x="6004578" y="4360243"/>
            <a:ext cx="906017" cy="523220"/>
          </a:xfrm>
          <a:prstGeom prst="rect">
            <a:avLst/>
          </a:prstGeom>
          <a:noFill/>
        </p:spPr>
        <p:txBody>
          <a:bodyPr wrap="none" rtlCol="0">
            <a:spAutoFit/>
          </a:bodyPr>
          <a:lstStyle/>
          <a:p>
            <a:r>
              <a:rPr kumimoji="1" lang="ja-JP" altLang="en-US" sz="2800" dirty="0">
                <a:solidFill>
                  <a:srgbClr val="00CC00"/>
                </a:solidFill>
              </a:rPr>
              <a:t>熱源</a:t>
            </a:r>
          </a:p>
        </p:txBody>
      </p:sp>
      <p:sp>
        <p:nvSpPr>
          <p:cNvPr id="29" name="テキスト ボックス 28">
            <a:extLst>
              <a:ext uri="{FF2B5EF4-FFF2-40B4-BE49-F238E27FC236}">
                <a16:creationId xmlns:a16="http://schemas.microsoft.com/office/drawing/2014/main" id="{F1576325-E194-4543-AAC4-44A3FEA36BA2}"/>
              </a:ext>
            </a:extLst>
          </p:cNvPr>
          <p:cNvSpPr txBox="1"/>
          <p:nvPr/>
        </p:nvSpPr>
        <p:spPr>
          <a:xfrm>
            <a:off x="4506614" y="5221908"/>
            <a:ext cx="2291012" cy="523220"/>
          </a:xfrm>
          <a:prstGeom prst="rect">
            <a:avLst/>
          </a:prstGeom>
          <a:noFill/>
        </p:spPr>
        <p:txBody>
          <a:bodyPr wrap="none" rtlCol="0">
            <a:spAutoFit/>
          </a:bodyPr>
          <a:lstStyle/>
          <a:p>
            <a:r>
              <a:rPr lang="ja-JP" altLang="en-US" sz="2800" dirty="0">
                <a:solidFill>
                  <a:srgbClr val="00CC00"/>
                </a:solidFill>
              </a:rPr>
              <a:t>水蒸気ソース</a:t>
            </a:r>
            <a:endParaRPr kumimoji="1" lang="ja-JP" altLang="en-US" sz="2800" dirty="0">
              <a:solidFill>
                <a:srgbClr val="00CC00"/>
              </a:solidFill>
            </a:endParaRPr>
          </a:p>
        </p:txBody>
      </p:sp>
      <p:sp>
        <p:nvSpPr>
          <p:cNvPr id="9" name="テキスト ボックス 8">
            <a:extLst>
              <a:ext uri="{FF2B5EF4-FFF2-40B4-BE49-F238E27FC236}">
                <a16:creationId xmlns:a16="http://schemas.microsoft.com/office/drawing/2014/main" id="{B197C777-CFBF-403B-8DEF-4B70F6089A61}"/>
              </a:ext>
            </a:extLst>
          </p:cNvPr>
          <p:cNvSpPr txBox="1"/>
          <p:nvPr/>
        </p:nvSpPr>
        <p:spPr>
          <a:xfrm>
            <a:off x="3905794" y="849085"/>
            <a:ext cx="2659702" cy="461665"/>
          </a:xfrm>
          <a:prstGeom prst="rect">
            <a:avLst/>
          </a:prstGeom>
          <a:noFill/>
        </p:spPr>
        <p:txBody>
          <a:bodyPr wrap="none" rtlCol="0">
            <a:spAutoFit/>
          </a:bodyPr>
          <a:lstStyle/>
          <a:p>
            <a:r>
              <a:rPr kumimoji="1" lang="ja-JP" altLang="en-US" b="0" dirty="0"/>
              <a:t>流体力学の方程式</a:t>
            </a:r>
          </a:p>
        </p:txBody>
      </p:sp>
      <p:pic>
        <p:nvPicPr>
          <p:cNvPr id="30" name="図 29">
            <a:extLst>
              <a:ext uri="{FF2B5EF4-FFF2-40B4-BE49-F238E27FC236}">
                <a16:creationId xmlns:a16="http://schemas.microsoft.com/office/drawing/2014/main" id="{EF58B089-CECA-4EA9-8215-CBF4985F33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746555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空間分布の表現（１）：格子点法</a:t>
            </a:r>
          </a:p>
        </p:txBody>
      </p:sp>
      <p:sp>
        <p:nvSpPr>
          <p:cNvPr id="11267" name="Rectangle 3"/>
          <p:cNvSpPr>
            <a:spLocks noGrp="1" noChangeArrowheads="1"/>
          </p:cNvSpPr>
          <p:nvPr>
            <p:ph idx="1"/>
          </p:nvPr>
        </p:nvSpPr>
        <p:spPr>
          <a:xfrm>
            <a:off x="285750" y="714938"/>
            <a:ext cx="8642350" cy="2160661"/>
          </a:xfrm>
        </p:spPr>
        <p:txBody>
          <a:bodyPr/>
          <a:lstStyle/>
          <a:p>
            <a:pPr eaLnBrk="1" hangingPunct="1"/>
            <a:r>
              <a:rPr lang="ja-JP" altLang="en-US" b="1" dirty="0">
                <a:solidFill>
                  <a:srgbClr val="000099"/>
                </a:solidFill>
              </a:rPr>
              <a:t>離散的な点（格子点）上の値のみを考える</a:t>
            </a:r>
            <a:endParaRPr lang="en-US" altLang="ja-JP" b="1" dirty="0">
              <a:solidFill>
                <a:srgbClr val="000099"/>
              </a:solidFill>
            </a:endParaRPr>
          </a:p>
          <a:p>
            <a:pPr lvl="1"/>
            <a:r>
              <a:rPr lang="ja-JP" altLang="en-US" dirty="0"/>
              <a:t>微分は格子点上の値の差であらわす</a:t>
            </a:r>
            <a:endParaRPr lang="en-US" altLang="ja-JP" dirty="0"/>
          </a:p>
          <a:p>
            <a:pPr lvl="1"/>
            <a:r>
              <a:rPr lang="ja-JP" altLang="en-US" dirty="0"/>
              <a:t>多くの</a:t>
            </a:r>
            <a:r>
              <a:rPr lang="en-US" altLang="ja-JP" dirty="0"/>
              <a:t>GCM</a:t>
            </a:r>
            <a:r>
              <a:rPr lang="ja-JP" altLang="en-US" dirty="0"/>
              <a:t>では鉛直方向には格子点法を採用</a:t>
            </a:r>
            <a:endParaRPr lang="en-US" altLang="ja-JP" dirty="0"/>
          </a:p>
          <a:p>
            <a:pPr lvl="1"/>
            <a:r>
              <a:rPr lang="ja-JP" altLang="en-US" dirty="0"/>
              <a:t>格子点間隔より小さいスケールの現象は表現できない</a:t>
            </a:r>
            <a:endParaRPr lang="en-US" altLang="ja-JP" dirty="0"/>
          </a:p>
          <a:p>
            <a:pPr marL="457200" lvl="1" indent="0" eaLnBrk="1" hangingPunct="1">
              <a:buNone/>
            </a:pPr>
            <a:br>
              <a:rPr lang="en-US" altLang="ja-JP" sz="2800" b="1" dirty="0"/>
            </a:br>
            <a:br>
              <a:rPr lang="en-US" altLang="ja-JP" sz="2800" b="1" dirty="0"/>
            </a:br>
            <a:br>
              <a:rPr lang="en-US" altLang="ja-JP" sz="2800" b="1" dirty="0"/>
            </a:br>
            <a:br>
              <a:rPr lang="en-US" altLang="ja-JP" sz="2800" b="1" dirty="0"/>
            </a:br>
            <a:endParaRPr lang="en-US" altLang="ja-JP" sz="2800" b="1" dirty="0"/>
          </a:p>
        </p:txBody>
      </p:sp>
      <p:cxnSp>
        <p:nvCxnSpPr>
          <p:cNvPr id="7" name="直線コネクタ 6"/>
          <p:cNvCxnSpPr/>
          <p:nvPr/>
        </p:nvCxnSpPr>
        <p:spPr>
          <a:xfrm>
            <a:off x="1790012" y="6296351"/>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90012" y="380900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bwMode="auto">
          <a:xfrm>
            <a:off x="1786750" y="6364563"/>
            <a:ext cx="3647370" cy="416226"/>
          </a:xfrm>
          <a:prstGeom prst="rect">
            <a:avLst/>
          </a:prstGeom>
          <a:pattFill prst="wdUpDiag">
            <a:fgClr>
              <a:srgbClr val="CC66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669419" y="5889905"/>
            <a:ext cx="1112805" cy="461665"/>
          </a:xfrm>
          <a:prstGeom prst="rect">
            <a:avLst/>
          </a:prstGeom>
          <a:noFill/>
        </p:spPr>
        <p:txBody>
          <a:bodyPr wrap="none" rtlCol="0">
            <a:spAutoFit/>
          </a:bodyPr>
          <a:lstStyle/>
          <a:p>
            <a:r>
              <a:rPr lang="ja-JP" altLang="en-US" dirty="0"/>
              <a:t>地表面</a:t>
            </a:r>
            <a:endParaRPr kumimoji="1" lang="ja-JP" altLang="en-US" dirty="0"/>
          </a:p>
        </p:txBody>
      </p:sp>
      <p:sp>
        <p:nvSpPr>
          <p:cNvPr id="32" name="テキスト ボックス 31"/>
          <p:cNvSpPr txBox="1"/>
          <p:nvPr/>
        </p:nvSpPr>
        <p:spPr>
          <a:xfrm>
            <a:off x="183885" y="3653689"/>
            <a:ext cx="1686680" cy="461665"/>
          </a:xfrm>
          <a:prstGeom prst="rect">
            <a:avLst/>
          </a:prstGeom>
          <a:noFill/>
        </p:spPr>
        <p:txBody>
          <a:bodyPr wrap="none" rtlCol="0">
            <a:spAutoFit/>
          </a:bodyPr>
          <a:lstStyle/>
          <a:p>
            <a:r>
              <a:rPr lang="ja-JP" altLang="en-US" dirty="0"/>
              <a:t>モデル上端</a:t>
            </a:r>
            <a:endParaRPr kumimoji="1" lang="ja-JP" altLang="en-US" dirty="0"/>
          </a:p>
        </p:txBody>
      </p:sp>
      <p:sp>
        <p:nvSpPr>
          <p:cNvPr id="30" name="テキスト ボックス 29"/>
          <p:cNvSpPr txBox="1"/>
          <p:nvPr/>
        </p:nvSpPr>
        <p:spPr>
          <a:xfrm>
            <a:off x="3232713" y="5611426"/>
            <a:ext cx="553998" cy="701474"/>
          </a:xfrm>
          <a:prstGeom prst="rect">
            <a:avLst/>
          </a:prstGeom>
          <a:noFill/>
        </p:spPr>
        <p:txBody>
          <a:bodyPr vert="eaVert" wrap="none" rtlCol="0">
            <a:spAutoFit/>
          </a:bodyPr>
          <a:lstStyle/>
          <a:p>
            <a:r>
              <a:rPr kumimoji="1" lang="ja-JP" altLang="en-US" dirty="0"/>
              <a:t>・・・・</a:t>
            </a:r>
          </a:p>
        </p:txBody>
      </p:sp>
      <p:cxnSp>
        <p:nvCxnSpPr>
          <p:cNvPr id="14" name="直線コネクタ 13"/>
          <p:cNvCxnSpPr/>
          <p:nvPr/>
        </p:nvCxnSpPr>
        <p:spPr>
          <a:xfrm>
            <a:off x="1815148" y="5482198"/>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830388" y="4592347"/>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テキスト ボックス 15"/>
              <p:cNvSpPr txBox="1"/>
              <p:nvPr/>
            </p:nvSpPr>
            <p:spPr>
              <a:xfrm>
                <a:off x="5692408" y="3798055"/>
                <a:ext cx="3027432" cy="1027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0" i="1" smtClean="0">
                              <a:solidFill>
                                <a:srgbClr val="FF0000"/>
                              </a:solidFill>
                              <a:latin typeface="Cambria Math" panose="02040503050406030204" pitchFamily="18" charset="0"/>
                            </a:rPr>
                          </m:ctrlPr>
                        </m:fPr>
                        <m:num>
                          <m:r>
                            <a:rPr kumimoji="1" lang="en-US" altLang="ja-JP" sz="3200" b="0" i="1" smtClean="0">
                              <a:solidFill>
                                <a:srgbClr val="FF0000"/>
                              </a:solidFill>
                              <a:latin typeface="Cambria Math" panose="02040503050406030204" pitchFamily="18" charset="0"/>
                            </a:rPr>
                            <m:t>𝑑𝑢</m:t>
                          </m:r>
                        </m:num>
                        <m:den>
                          <m:r>
                            <a:rPr kumimoji="1" lang="en-US" altLang="ja-JP" sz="3200" b="0" i="1" smtClean="0">
                              <a:solidFill>
                                <a:srgbClr val="FF0000"/>
                              </a:solidFill>
                              <a:latin typeface="Cambria Math" panose="02040503050406030204" pitchFamily="18" charset="0"/>
                            </a:rPr>
                            <m:t>𝑑𝑧</m:t>
                          </m:r>
                        </m:den>
                      </m:f>
                      <m:groupChr>
                        <m:groupChrPr>
                          <m:chr m:val="→"/>
                          <m:pos m:val="top"/>
                          <m:ctrlPr>
                            <a:rPr kumimoji="1" lang="en-US" altLang="ja-JP" sz="3200" b="0" i="1" smtClean="0">
                              <a:solidFill>
                                <a:srgbClr val="FF0000"/>
                              </a:solidFill>
                              <a:latin typeface="Cambria Math" panose="02040503050406030204" pitchFamily="18" charset="0"/>
                            </a:rPr>
                          </m:ctrlPr>
                        </m:groupChrPr>
                        <m:e/>
                      </m:groupChr>
                      <m:f>
                        <m:fPr>
                          <m:ctrlPr>
                            <a:rPr kumimoji="1" lang="en-US" altLang="ja-JP" sz="3200" i="1" smtClean="0">
                              <a:solidFill>
                                <a:srgbClr val="FF0000"/>
                              </a:solidFill>
                              <a:latin typeface="Cambria Math" panose="02040503050406030204" pitchFamily="18" charset="0"/>
                            </a:rPr>
                          </m:ctrlPr>
                        </m:fPr>
                        <m:num>
                          <m:sSub>
                            <m:sSubPr>
                              <m:ctrlPr>
                                <a:rPr kumimoji="1" lang="en-US" altLang="ja-JP" sz="320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r>
                                <a:rPr kumimoji="1" lang="en-US" altLang="ja-JP" sz="3200" b="0" i="1" smtClean="0">
                                  <a:solidFill>
                                    <a:srgbClr val="FF0000"/>
                                  </a:solidFill>
                                  <a:latin typeface="Cambria Math"/>
                                </a:rPr>
                                <m:t>+1</m:t>
                              </m:r>
                            </m:sub>
                          </m:sSub>
                          <m:r>
                            <a:rPr kumimoji="1" lang="en-US" altLang="ja-JP" sz="3200" b="0" i="1" smtClean="0">
                              <a:solidFill>
                                <a:srgbClr val="FF0000"/>
                              </a:solidFill>
                              <a:latin typeface="Cambria Math"/>
                            </a:rPr>
                            <m:t>−</m:t>
                          </m:r>
                          <m:sSub>
                            <m:sSubPr>
                              <m:ctrlPr>
                                <a:rPr kumimoji="1" lang="en-US" altLang="ja-JP" sz="3200" b="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sub>
                          </m:sSub>
                        </m:num>
                        <m:den>
                          <m:r>
                            <a:rPr kumimoji="1" lang="en-US" altLang="ja-JP" sz="3200" i="1" smtClean="0">
                              <a:solidFill>
                                <a:srgbClr val="FF0000"/>
                              </a:solidFill>
                              <a:latin typeface="Cambria Math"/>
                              <a:ea typeface="Cambria Math"/>
                            </a:rPr>
                            <m:t>∆</m:t>
                          </m:r>
                          <m:r>
                            <a:rPr kumimoji="1" lang="en-US" altLang="ja-JP" sz="3200" b="0" i="1" smtClean="0">
                              <a:solidFill>
                                <a:srgbClr val="FF0000"/>
                              </a:solidFill>
                              <a:latin typeface="Cambria Math" panose="02040503050406030204" pitchFamily="18" charset="0"/>
                              <a:ea typeface="Cambria Math"/>
                            </a:rPr>
                            <m:t>𝑧</m:t>
                          </m:r>
                        </m:den>
                      </m:f>
                    </m:oMath>
                  </m:oMathPara>
                </a14:m>
                <a:endParaRPr kumimoji="1" lang="ja-JP" altLang="en-US" sz="3200" dirty="0"/>
              </a:p>
            </p:txBody>
          </p:sp>
        </mc:Choice>
        <mc:Fallback>
          <p:sp>
            <p:nvSpPr>
              <p:cNvPr id="16" name="テキスト ボックス 15"/>
              <p:cNvSpPr txBox="1">
                <a:spLocks noRot="1" noChangeAspect="1" noMove="1" noResize="1" noEditPoints="1" noAdjustHandles="1" noChangeArrowheads="1" noChangeShapeType="1" noTextEdit="1"/>
              </p:cNvSpPr>
              <p:nvPr/>
            </p:nvSpPr>
            <p:spPr>
              <a:xfrm>
                <a:off x="5692408" y="3798055"/>
                <a:ext cx="3027432" cy="1027333"/>
              </a:xfrm>
              <a:prstGeom prst="rect">
                <a:avLst/>
              </a:prstGeom>
              <a:blipFill>
                <a:blip r:embed="rId3"/>
                <a:stretch>
                  <a:fillRect/>
                </a:stretch>
              </a:blipFill>
            </p:spPr>
            <p:txBody>
              <a:bodyPr/>
              <a:lstStyle/>
              <a:p>
                <a:r>
                  <a:rPr lang="ja-JP" altLang="en-US">
                    <a:noFill/>
                  </a:rPr>
                  <a:t> </a:t>
                </a:r>
              </a:p>
            </p:txBody>
          </p:sp>
        </mc:Fallback>
      </mc:AlternateContent>
      <p:sp>
        <p:nvSpPr>
          <p:cNvPr id="17" name="テキスト ボックス 16"/>
          <p:cNvSpPr txBox="1"/>
          <p:nvPr/>
        </p:nvSpPr>
        <p:spPr>
          <a:xfrm>
            <a:off x="3230738" y="3828146"/>
            <a:ext cx="553998" cy="701474"/>
          </a:xfrm>
          <a:prstGeom prst="rect">
            <a:avLst/>
          </a:prstGeom>
          <a:noFill/>
        </p:spPr>
        <p:txBody>
          <a:bodyPr vert="eaVert" wrap="none" rtlCol="0">
            <a:spAutoFit/>
          </a:bodyPr>
          <a:lstStyle/>
          <a:p>
            <a:r>
              <a:rPr kumimoji="1" lang="ja-JP" altLang="en-US" dirty="0"/>
              <a:t>・・・・</a:t>
            </a:r>
          </a:p>
        </p:txBody>
      </p:sp>
      <p:cxnSp>
        <p:nvCxnSpPr>
          <p:cNvPr id="18" name="直線矢印コネクタ 17"/>
          <p:cNvCxnSpPr/>
          <p:nvPr/>
        </p:nvCxnSpPr>
        <p:spPr bwMode="auto">
          <a:xfrm flipV="1">
            <a:off x="2535980" y="4604712"/>
            <a:ext cx="0" cy="881960"/>
          </a:xfrm>
          <a:prstGeom prst="straightConnector1">
            <a:avLst/>
          </a:prstGeom>
          <a:noFill/>
          <a:ln w="38100" cap="flat" cmpd="sng" algn="ctr">
            <a:solidFill>
              <a:srgbClr val="008000"/>
            </a:solidFill>
            <a:prstDash val="solid"/>
            <a:round/>
            <a:headEnd type="triangle" w="med" len="med"/>
            <a:tailEnd type="triangle"/>
          </a:ln>
          <a:effectLst/>
        </p:spPr>
      </p:cxnSp>
      <p:cxnSp>
        <p:nvCxnSpPr>
          <p:cNvPr id="6" name="直線矢印コネクタ 5"/>
          <p:cNvCxnSpPr/>
          <p:nvPr/>
        </p:nvCxnSpPr>
        <p:spPr bwMode="auto">
          <a:xfrm>
            <a:off x="2056498" y="3455719"/>
            <a:ext cx="0" cy="2857181"/>
          </a:xfrm>
          <a:prstGeom prst="straightConnector1">
            <a:avLst/>
          </a:prstGeom>
          <a:noFill/>
          <a:ln w="38100" cap="flat" cmpd="sng" algn="ctr">
            <a:solidFill>
              <a:schemeClr val="tx1"/>
            </a:solidFill>
            <a:prstDash val="solid"/>
            <a:round/>
            <a:headEnd type="triangle" w="lg" len="med"/>
            <a:tailEnd type="none"/>
          </a:ln>
          <a:effectLst/>
        </p:spPr>
      </p:cxnSp>
      <p:sp>
        <p:nvSpPr>
          <p:cNvPr id="9" name="テキスト ボックス 8"/>
          <p:cNvSpPr txBox="1"/>
          <p:nvPr/>
        </p:nvSpPr>
        <p:spPr>
          <a:xfrm flipH="1">
            <a:off x="1698515" y="3235705"/>
            <a:ext cx="329103" cy="461665"/>
          </a:xfrm>
          <a:prstGeom prst="rect">
            <a:avLst/>
          </a:prstGeom>
          <a:noFill/>
        </p:spPr>
        <p:txBody>
          <a:bodyPr wrap="square" rtlCol="0">
            <a:spAutoFit/>
          </a:bodyPr>
          <a:lstStyle/>
          <a:p>
            <a:r>
              <a:rPr kumimoji="1" lang="en-US" altLang="ja-JP" dirty="0"/>
              <a:t>z</a:t>
            </a:r>
            <a:endParaRPr kumimoji="1" lang="ja-JP" altLang="en-US"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4749261" y="4924873"/>
                <a:ext cx="67210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sub>
                      </m:sSub>
                    </m:oMath>
                  </m:oMathPara>
                </a14:m>
                <a:endParaRPr kumimoji="1"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749261" y="4924873"/>
                <a:ext cx="672107"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742007" y="5759442"/>
                <a:ext cx="6497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742007" y="5759442"/>
                <a:ext cx="649729"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742007" y="4046759"/>
                <a:ext cx="10151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742007" y="4046759"/>
                <a:ext cx="1015150"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4727493" y="3262993"/>
                <a:ext cx="12357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𝑘𝑚𝑎𝑥</m:t>
                          </m:r>
                        </m:sub>
                      </m:sSub>
                    </m:oMath>
                  </m:oMathPara>
                </a14:m>
                <a:endParaRPr kumimoji="1" lang="ja-JP" altLang="en-US" sz="2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727493" y="3262993"/>
                <a:ext cx="1235723"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21314" y="4801501"/>
                <a:ext cx="6765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𝑧</m:t>
                      </m:r>
                    </m:oMath>
                  </m:oMathPara>
                </a14:m>
                <a:endParaRPr kumimoji="1" lang="ja-JP" altLang="en-US" sz="28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21314" y="4801501"/>
                <a:ext cx="676531" cy="523220"/>
              </a:xfrm>
              <a:prstGeom prst="rect">
                <a:avLst/>
              </a:prstGeom>
              <a:blipFill>
                <a:blip r:embed="rId8"/>
                <a:stretch>
                  <a:fillRect/>
                </a:stretch>
              </a:blipFill>
            </p:spPr>
            <p:txBody>
              <a:bodyPr/>
              <a:lstStyle/>
              <a:p>
                <a:r>
                  <a:rPr lang="ja-JP" altLang="en-US">
                    <a:noFill/>
                  </a:rPr>
                  <a:t> </a:t>
                </a:r>
              </a:p>
            </p:txBody>
          </p:sp>
        </mc:Fallback>
      </mc:AlternateContent>
      <p:sp>
        <p:nvSpPr>
          <p:cNvPr id="4" name="テキスト ボックス 3"/>
          <p:cNvSpPr txBox="1"/>
          <p:nvPr/>
        </p:nvSpPr>
        <p:spPr>
          <a:xfrm>
            <a:off x="5700417" y="5246380"/>
            <a:ext cx="3344185" cy="830997"/>
          </a:xfrm>
          <a:prstGeom prst="rect">
            <a:avLst/>
          </a:prstGeom>
          <a:noFill/>
        </p:spPr>
        <p:txBody>
          <a:bodyPr wrap="none" rtlCol="0">
            <a:spAutoFit/>
          </a:bodyPr>
          <a:lstStyle/>
          <a:p>
            <a:pPr>
              <a:lnSpc>
                <a:spcPct val="90000"/>
              </a:lnSpc>
            </a:pPr>
            <a:r>
              <a:rPr lang="ja-JP" altLang="en-US" dirty="0"/>
              <a:t>格子点数が多いほど</a:t>
            </a:r>
            <a:endParaRPr lang="en-US" altLang="ja-JP" dirty="0"/>
          </a:p>
          <a:p>
            <a:pPr>
              <a:lnSpc>
                <a:spcPct val="90000"/>
              </a:lnSpc>
            </a:pPr>
            <a:r>
              <a:rPr kumimoji="1" lang="ja-JP" altLang="en-US" dirty="0"/>
              <a:t>モデル解像度は高くなる</a:t>
            </a:r>
          </a:p>
        </p:txBody>
      </p:sp>
      <p:pic>
        <p:nvPicPr>
          <p:cNvPr id="27" name="図 26">
            <a:extLst>
              <a:ext uri="{FF2B5EF4-FFF2-40B4-BE49-F238E27FC236}">
                <a16:creationId xmlns:a16="http://schemas.microsoft.com/office/drawing/2014/main" id="{D48BD7C2-CD96-4102-9244-D969ADFAF5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8" name="スライド番号プレースホルダ 4">
            <a:extLst>
              <a:ext uri="{FF2B5EF4-FFF2-40B4-BE49-F238E27FC236}">
                <a16:creationId xmlns:a16="http://schemas.microsoft.com/office/drawing/2014/main" id="{8CF093FB-F157-4A82-B3F7-36129A67F32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15</a:t>
            </a:fld>
            <a:endParaRPr lang="en-US" altLang="ja-JP" sz="1400" dirty="0"/>
          </a:p>
        </p:txBody>
      </p:sp>
    </p:spTree>
    <p:extLst>
      <p:ext uri="{BB962C8B-B14F-4D97-AF65-F5344CB8AC3E}">
        <p14:creationId xmlns:p14="http://schemas.microsoft.com/office/powerpoint/2010/main" val="16606278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空間分布の表現（２）：スペクトル法</a:t>
            </a:r>
          </a:p>
        </p:txBody>
      </p:sp>
      <p:sp>
        <p:nvSpPr>
          <p:cNvPr id="11267" name="Rectangle 3"/>
          <p:cNvSpPr>
            <a:spLocks noGrp="1" noChangeArrowheads="1"/>
          </p:cNvSpPr>
          <p:nvPr>
            <p:ph idx="1"/>
          </p:nvPr>
        </p:nvSpPr>
        <p:spPr>
          <a:xfrm>
            <a:off x="251520" y="764704"/>
            <a:ext cx="8828206" cy="1656184"/>
          </a:xfrm>
        </p:spPr>
        <p:txBody>
          <a:bodyPr/>
          <a:lstStyle/>
          <a:p>
            <a:r>
              <a:rPr lang="ja-JP" altLang="en-US" b="1" dirty="0">
                <a:solidFill>
                  <a:srgbClr val="000099"/>
                </a:solidFill>
              </a:rPr>
              <a:t>物理量を直交関数系で展開</a:t>
            </a:r>
            <a:endParaRPr lang="en-US" altLang="ja-JP" b="1" dirty="0">
              <a:solidFill>
                <a:srgbClr val="000099"/>
              </a:solidFill>
            </a:endParaRPr>
          </a:p>
          <a:p>
            <a:pPr lvl="1"/>
            <a:r>
              <a:rPr lang="ja-JP" altLang="en-US" dirty="0"/>
              <a:t>使う関数系によっては、微分の計算が楽になる、</a:t>
            </a:r>
            <a:br>
              <a:rPr lang="en-US" altLang="ja-JP" dirty="0"/>
            </a:br>
            <a:r>
              <a:rPr lang="ja-JP" altLang="en-US" dirty="0"/>
              <a:t>空間積分が高精度でできる</a:t>
            </a:r>
            <a:endParaRPr lang="en-US" altLang="ja-JP" dirty="0"/>
          </a:p>
          <a:p>
            <a:r>
              <a:rPr lang="ja-JP" altLang="en-US" b="1" dirty="0">
                <a:solidFill>
                  <a:srgbClr val="000099"/>
                </a:solidFill>
              </a:rPr>
              <a:t>例：１次元問題、三角関数で展開（フーリエ級数）</a:t>
            </a:r>
            <a:endParaRPr lang="en-US" altLang="ja-JP" b="1" dirty="0">
              <a:solidFill>
                <a:srgbClr val="000099"/>
              </a:solidFill>
            </a:endParaRPr>
          </a:p>
          <a:p>
            <a:pPr marL="0" indent="0" eaLnBrk="1" hangingPunct="1">
              <a:buNone/>
            </a:pP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ja-JP" altLang="en-US" b="1" dirty="0">
              <a:solidFill>
                <a:srgbClr val="000099"/>
              </a:solidFill>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25388" t="21764" r="29566" b="18937"/>
          <a:stretch/>
        </p:blipFill>
        <p:spPr>
          <a:xfrm>
            <a:off x="4018636" y="3684876"/>
            <a:ext cx="1685368" cy="1567799"/>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25388" t="20741" r="29863" b="19775"/>
          <a:stretch/>
        </p:blipFill>
        <p:spPr>
          <a:xfrm>
            <a:off x="7228974" y="3651612"/>
            <a:ext cx="1674288" cy="1572723"/>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26656" t="20741" r="29863" b="19146"/>
          <a:stretch/>
        </p:blipFill>
        <p:spPr>
          <a:xfrm>
            <a:off x="582355" y="3659514"/>
            <a:ext cx="1626816" cy="1589343"/>
          </a:xfrm>
          <a:prstGeom prst="rect">
            <a:avLst/>
          </a:prstGeom>
        </p:spPr>
      </p:pic>
      <mc:AlternateContent xmlns:mc="http://schemas.openxmlformats.org/markup-compatibility/2006" xmlns:a14="http://schemas.microsoft.com/office/drawing/2010/main">
        <mc:Choice Requires="a14">
          <p:sp>
            <p:nvSpPr>
              <p:cNvPr id="2" name="テキスト ボックス 1"/>
              <p:cNvSpPr txBox="1"/>
              <p:nvPr/>
            </p:nvSpPr>
            <p:spPr>
              <a:xfrm>
                <a:off x="596910" y="2874571"/>
                <a:ext cx="83170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𝑢</m:t>
                      </m:r>
                      <m:d>
                        <m:dPr>
                          <m:ctrlPr>
                            <a:rPr kumimoji="1" lang="pt-BR" altLang="ja-JP" i="1" smtClean="0">
                              <a:latin typeface="Cambria Math" panose="02040503050406030204" pitchFamily="18" charset="0"/>
                            </a:rPr>
                          </m:ctrlPr>
                        </m:dPr>
                        <m:e>
                          <m:r>
                            <a:rPr kumimoji="1" lang="pt-BR" altLang="ja-JP" i="1" smtClean="0">
                              <a:latin typeface="Cambria Math" panose="02040503050406030204" pitchFamily="18" charset="0"/>
                            </a:rPr>
                            <m:t>𝑥</m:t>
                          </m:r>
                        </m:e>
                      </m:d>
                      <m:r>
                        <a:rPr kumimoji="1" lang="pt-BR" altLang="ja-JP" i="1" smtClean="0">
                          <a:latin typeface="Cambria Math" panose="02040503050406030204" pitchFamily="18" charset="0"/>
                        </a:rPr>
                        <m:t>=</m:t>
                      </m:r>
                      <m:sSub>
                        <m:sSubPr>
                          <m:ctrlPr>
                            <a:rPr kumimoji="1" lang="pt-BR" altLang="ja-JP" b="0" i="1" smtClean="0">
                              <a:latin typeface="Cambria Math" panose="02040503050406030204" pitchFamily="18" charset="0"/>
                            </a:rPr>
                          </m:ctrlPr>
                        </m:sSubPr>
                        <m:e>
                          <m:sSub>
                            <m:sSubPr>
                              <m:ctrlPr>
                                <a:rPr kumimoji="1" lang="pt-BR"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1</m:t>
                          </m:r>
                        </m:sub>
                      </m:sSub>
                      <m:func>
                        <m:funcPr>
                          <m:ctrlPr>
                            <a:rPr kumimoji="1" lang="pt-BR" altLang="ja-JP" b="0" i="1" smtClean="0">
                              <a:latin typeface="Cambria Math" panose="02040503050406030204" pitchFamily="18" charset="0"/>
                            </a:rPr>
                          </m:ctrlPr>
                        </m:funcPr>
                        <m:fName>
                          <m:r>
                            <m:rPr>
                              <m:sty m:val="p"/>
                            </m:rPr>
                            <a:rPr kumimoji="1" lang="pt-BR" altLang="ja-JP" b="0" i="0" smtClean="0">
                              <a:latin typeface="Cambria Math" panose="02040503050406030204" pitchFamily="18" charset="0"/>
                            </a:rPr>
                            <m:t>sin</m:t>
                          </m:r>
                        </m:fName>
                        <m:e>
                          <m:r>
                            <a:rPr kumimoji="1" lang="en-US" altLang="ja-JP" b="0" i="1" smtClean="0">
                              <a:latin typeface="Cambria Math" panose="02040503050406030204" pitchFamily="18" charset="0"/>
                            </a:rPr>
                            <m:t>𝑥</m:t>
                          </m:r>
                        </m:e>
                      </m:func>
                      <m:r>
                        <a:rPr kumimoji="1" lang="en-US" altLang="ja-JP" b="0" i="1" smtClean="0">
                          <a:latin typeface="Cambria Math" panose="02040503050406030204" pitchFamily="18" charset="0"/>
                        </a:rPr>
                        <m:t>+</m:t>
                      </m:r>
                      <m:sSub>
                        <m:sSubPr>
                          <m:ctrlPr>
                            <a:rPr lang="pt-BR" altLang="ja-JP" b="0" i="1">
                              <a:latin typeface="Cambria Math" panose="02040503050406030204" pitchFamily="18" charset="0"/>
                            </a:rPr>
                          </m:ctrlPr>
                        </m:sSubPr>
                        <m:e>
                          <m:r>
                            <a:rPr lang="en-US" altLang="ja-JP" b="0" i="1">
                              <a:latin typeface="Cambria Math" panose="02040503050406030204" pitchFamily="18" charset="0"/>
                            </a:rPr>
                            <m:t>𝑎</m:t>
                          </m:r>
                        </m:e>
                        <m:sub>
                          <m:r>
                            <a:rPr lang="en-US" altLang="ja-JP" b="0" i="1" smtClean="0">
                              <a:latin typeface="Cambria Math" panose="02040503050406030204" pitchFamily="18" charset="0"/>
                            </a:rPr>
                            <m:t>2</m:t>
                          </m:r>
                        </m:sub>
                      </m:sSub>
                      <m:func>
                        <m:funcPr>
                          <m:ctrlPr>
                            <a:rPr lang="pt-BR" altLang="ja-JP" b="0" i="1">
                              <a:latin typeface="Cambria Math" panose="02040503050406030204" pitchFamily="18" charset="0"/>
                            </a:rPr>
                          </m:ctrlPr>
                        </m:funcPr>
                        <m:fName>
                          <m:r>
                            <m:rPr>
                              <m:sty m:val="p"/>
                            </m:rPr>
                            <a:rPr lang="pt-BR" altLang="ja-JP" b="0">
                              <a:latin typeface="Cambria Math" panose="02040503050406030204" pitchFamily="18" charset="0"/>
                            </a:rPr>
                            <m:t>sin</m:t>
                          </m:r>
                        </m:fName>
                        <m:e>
                          <m:r>
                            <a:rPr lang="en-US" altLang="ja-JP" b="0" i="1" smtClean="0">
                              <a:latin typeface="Cambria Math" panose="02040503050406030204" pitchFamily="18" charset="0"/>
                            </a:rPr>
                            <m:t>2</m:t>
                          </m:r>
                          <m:r>
                            <a:rPr lang="en-US" altLang="ja-JP" b="0" i="1">
                              <a:latin typeface="Cambria Math" panose="02040503050406030204" pitchFamily="18" charset="0"/>
                            </a:rPr>
                            <m:t>𝑥</m:t>
                          </m:r>
                        </m:e>
                      </m:func>
                      <m:r>
                        <a:rPr lang="en-US" altLang="ja-JP" b="0" i="1">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2</m:t>
                              </m:r>
                            </m:sub>
                          </m:sSub>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2</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ja-JP" altLang="en-US" b="0" i="1">
                                  <a:latin typeface="Cambria Math" panose="02040503050406030204" pitchFamily="18" charset="0"/>
                                </a:rPr>
                                <m:t>・</m:t>
                              </m:r>
                              <m:r>
                                <a:rPr lang="ja-JP" altLang="en-US" b="0" i="1" smtClean="0">
                                  <a:latin typeface="Cambria Math" panose="02040503050406030204" pitchFamily="18" charset="0"/>
                                </a:rPr>
                                <m:t>・</m:t>
                              </m:r>
                              <m:r>
                                <a:rPr lang="ja-JP" altLang="en-US" b="0" i="1">
                                  <a:latin typeface="Cambria Math" panose="02040503050406030204" pitchFamily="18" charset="0"/>
                                </a:rPr>
                                <m:t>・</m:t>
                              </m:r>
                            </m:e>
                          </m:func>
                        </m:e>
                      </m:func>
                    </m:oMath>
                  </m:oMathPara>
                </a14:m>
                <a:endParaRPr kumimoji="1" lang="ja-JP" altLang="en-US" b="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96910" y="2874571"/>
                <a:ext cx="8317085" cy="369332"/>
              </a:xfrm>
              <a:prstGeom prst="rect">
                <a:avLst/>
              </a:prstGeom>
              <a:blipFill>
                <a:blip r:embed="rId6"/>
                <a:stretch>
                  <a:fillRect b="-1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510597" y="3343236"/>
                <a:ext cx="6973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𝑢</m:t>
                      </m:r>
                      <m:d>
                        <m:dPr>
                          <m:ctrlPr>
                            <a:rPr kumimoji="1" lang="pt-BR" altLang="ja-JP" i="1" smtClean="0">
                              <a:latin typeface="Cambria Math" panose="02040503050406030204" pitchFamily="18" charset="0"/>
                            </a:rPr>
                          </m:ctrlPr>
                        </m:dPr>
                        <m:e>
                          <m:r>
                            <a:rPr kumimoji="1" lang="pt-BR" altLang="ja-JP" i="1" smtClean="0">
                              <a:latin typeface="Cambria Math" panose="02040503050406030204" pitchFamily="18" charset="0"/>
                            </a:rPr>
                            <m:t>𝑥</m:t>
                          </m:r>
                        </m:e>
                      </m:d>
                    </m:oMath>
                  </m:oMathPara>
                </a14:m>
                <a:endParaRPr kumimoji="1" lang="ja-JP" altLang="en-US" b="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10597" y="3343236"/>
                <a:ext cx="697370" cy="369332"/>
              </a:xfrm>
              <a:prstGeom prst="rect">
                <a:avLst/>
              </a:prstGeom>
              <a:blipFill>
                <a:blip r:embed="rId7"/>
                <a:stretch>
                  <a:fillRect l="-5263"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4207946" y="3317824"/>
                <a:ext cx="6985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en-US" altLang="ja-JP" b="0" i="1" smtClean="0">
                              <a:latin typeface="Cambria Math" panose="02040503050406030204" pitchFamily="18" charset="0"/>
                            </a:rPr>
                            <m:t>𝑥</m:t>
                          </m:r>
                        </m:e>
                      </m:func>
                    </m:oMath>
                  </m:oMathPara>
                </a14:m>
                <a:endParaRPr kumimoji="1" lang="ja-JP" altLang="en-US" b="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207946" y="3317824"/>
                <a:ext cx="698588" cy="369332"/>
              </a:xfrm>
              <a:prstGeom prst="rect">
                <a:avLst/>
              </a:prstGeom>
              <a:blipFill>
                <a:blip r:embed="rId8"/>
                <a:stretch>
                  <a:fillRect l="-8696" r="-3478"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2388671" y="4026665"/>
                <a:ext cx="182261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=0.4</m:t>
                      </m:r>
                      <m:r>
                        <a:rPr kumimoji="1" lang="en-US" altLang="ja-JP" sz="4000" b="0" i="1" smtClean="0">
                          <a:latin typeface="Cambria Math" panose="02040503050406030204" pitchFamily="18" charset="0"/>
                          <a:ea typeface="Cambria Math" panose="02040503050406030204" pitchFamily="18" charset="0"/>
                        </a:rPr>
                        <m:t>×</m:t>
                      </m:r>
                    </m:oMath>
                  </m:oMathPara>
                </a14:m>
                <a:endParaRPr kumimoji="1" lang="ja-JP" altLang="en-US" sz="4000" b="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388671" y="4026665"/>
                <a:ext cx="1822614" cy="615553"/>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7369809" y="3316226"/>
                <a:ext cx="9117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2</m:t>
                          </m:r>
                          <m:r>
                            <a:rPr lang="en-US" altLang="ja-JP" b="0" i="1" smtClean="0">
                              <a:latin typeface="Cambria Math" panose="02040503050406030204" pitchFamily="18" charset="0"/>
                            </a:rPr>
                            <m:t>𝑥</m:t>
                          </m:r>
                        </m:e>
                      </m:func>
                    </m:oMath>
                  </m:oMathPara>
                </a14:m>
                <a:endParaRPr kumimoji="1" lang="ja-JP" altLang="en-US" b="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7369809" y="3316226"/>
                <a:ext cx="911788" cy="369332"/>
              </a:xfrm>
              <a:prstGeom prst="rect">
                <a:avLst/>
              </a:prstGeom>
              <a:blipFill>
                <a:blip r:embed="rId10"/>
                <a:stretch>
                  <a:fillRect l="-3333" r="-5333"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5735201" y="4053805"/>
                <a:ext cx="168014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m:t>
                      </m:r>
                      <m:r>
                        <a:rPr kumimoji="1" lang="en-US" altLang="ja-JP" sz="4000" b="0" i="1" smtClean="0">
                          <a:latin typeface="Cambria Math" panose="02040503050406030204" pitchFamily="18" charset="0"/>
                        </a:rPr>
                        <m:t>0.1</m:t>
                      </m:r>
                      <m:r>
                        <a:rPr kumimoji="1" lang="en-US" altLang="ja-JP" sz="4000" b="0" i="1" smtClean="0">
                          <a:latin typeface="Cambria Math" panose="02040503050406030204" pitchFamily="18" charset="0"/>
                          <a:ea typeface="Cambria Math" panose="02040503050406030204" pitchFamily="18" charset="0"/>
                        </a:rPr>
                        <m:t>×</m:t>
                      </m:r>
                    </m:oMath>
                  </m:oMathPara>
                </a14:m>
                <a:endParaRPr kumimoji="1" lang="ja-JP" altLang="en-US" sz="4000" b="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735201" y="4053805"/>
                <a:ext cx="1680140" cy="615553"/>
              </a:xfrm>
              <a:prstGeom prst="rect">
                <a:avLst/>
              </a:prstGeom>
              <a:blipFill>
                <a:blip r:embed="rId11"/>
                <a:stretch>
                  <a:fillRect/>
                </a:stretch>
              </a:blipFill>
            </p:spPr>
            <p:txBody>
              <a:bodyPr/>
              <a:lstStyle/>
              <a:p>
                <a:r>
                  <a:rPr lang="ja-JP" altLang="en-US">
                    <a:noFill/>
                  </a:rPr>
                  <a:t> </a:t>
                </a:r>
              </a:p>
            </p:txBody>
          </p:sp>
        </mc:Fallback>
      </mc:AlternateContent>
      <p:pic>
        <p:nvPicPr>
          <p:cNvPr id="25" name="図 24"/>
          <p:cNvPicPr>
            <a:picLocks noChangeAspect="1"/>
          </p:cNvPicPr>
          <p:nvPr/>
        </p:nvPicPr>
        <p:blipFill rotWithShape="1">
          <a:blip r:embed="rId12">
            <a:extLst>
              <a:ext uri="{28A0092B-C50C-407E-A947-70E740481C1C}">
                <a14:useLocalDpi xmlns:a14="http://schemas.microsoft.com/office/drawing/2010/main" val="0"/>
              </a:ext>
            </a:extLst>
          </a:blip>
          <a:srcRect l="25207" t="21252" r="29863" b="18936"/>
          <a:stretch/>
        </p:blipFill>
        <p:spPr>
          <a:xfrm>
            <a:off x="517109" y="5287071"/>
            <a:ext cx="1681046" cy="1581341"/>
          </a:xfrm>
          <a:prstGeom prst="rect">
            <a:avLst/>
          </a:prstGeom>
        </p:spPr>
      </p:pic>
      <mc:AlternateContent xmlns:mc="http://schemas.openxmlformats.org/markup-compatibility/2006" xmlns:a14="http://schemas.microsoft.com/office/drawing/2010/main">
        <mc:Choice Requires="a14">
          <p:sp>
            <p:nvSpPr>
              <p:cNvPr id="27" name="テキスト ボックス 26"/>
              <p:cNvSpPr txBox="1"/>
              <p:nvPr/>
            </p:nvSpPr>
            <p:spPr>
              <a:xfrm>
                <a:off x="176563" y="6125979"/>
                <a:ext cx="13654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panose="02040503050406030204" pitchFamily="18" charset="0"/>
                        </a:rPr>
                        <m:t>0.1</m:t>
                      </m:r>
                      <m:func>
                        <m:funcPr>
                          <m:ctrlPr>
                            <a:rPr kumimoji="1" lang="en-US" altLang="ja-JP" b="0" i="1" smtClean="0">
                              <a:solidFill>
                                <a:srgbClr val="FF0000"/>
                              </a:solidFill>
                              <a:latin typeface="Cambria Math" panose="02040503050406030204" pitchFamily="18" charset="0"/>
                            </a:rPr>
                          </m:ctrlPr>
                        </m:funcPr>
                        <m:fName>
                          <m:r>
                            <m:rPr>
                              <m:sty m:val="p"/>
                            </m:rPr>
                            <a:rPr kumimoji="1" lang="en-US" altLang="ja-JP" b="0" i="0" smtClean="0">
                              <a:solidFill>
                                <a:srgbClr val="FF0000"/>
                              </a:solidFill>
                              <a:latin typeface="Cambria Math" panose="02040503050406030204" pitchFamily="18" charset="0"/>
                            </a:rPr>
                            <m:t>cos</m:t>
                          </m:r>
                        </m:fName>
                        <m:e>
                          <m:r>
                            <a:rPr kumimoji="1" lang="en-US" altLang="ja-JP" b="0" i="1" smtClean="0">
                              <a:solidFill>
                                <a:srgbClr val="FF0000"/>
                              </a:solidFill>
                              <a:latin typeface="Cambria Math" panose="02040503050406030204" pitchFamily="18" charset="0"/>
                            </a:rPr>
                            <m:t>2</m:t>
                          </m:r>
                          <m:r>
                            <a:rPr kumimoji="1" lang="en-US" altLang="ja-JP" b="0" i="1" smtClean="0">
                              <a:solidFill>
                                <a:srgbClr val="FF0000"/>
                              </a:solidFill>
                              <a:latin typeface="Cambria Math" panose="02040503050406030204" pitchFamily="18" charset="0"/>
                            </a:rPr>
                            <m:t>𝑥</m:t>
                          </m:r>
                        </m:e>
                      </m:func>
                    </m:oMath>
                  </m:oMathPara>
                </a14:m>
                <a:endParaRPr kumimoji="1" lang="ja-JP" altLang="en-US" b="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176563" y="6125979"/>
                <a:ext cx="1365438" cy="369332"/>
              </a:xfrm>
              <a:prstGeom prst="rect">
                <a:avLst/>
              </a:prstGeom>
              <a:blipFill>
                <a:blip r:embed="rId13"/>
                <a:stretch>
                  <a:fillRect l="-4464" r="-3571"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456650" y="5299322"/>
                <a:ext cx="11522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0099"/>
                          </a:solidFill>
                          <a:latin typeface="Cambria Math" panose="02040503050406030204" pitchFamily="18" charset="0"/>
                        </a:rPr>
                        <m:t>0.4</m:t>
                      </m:r>
                      <m:func>
                        <m:funcPr>
                          <m:ctrlPr>
                            <a:rPr kumimoji="1" lang="en-US" altLang="ja-JP" b="0" i="1" smtClean="0">
                              <a:solidFill>
                                <a:srgbClr val="000099"/>
                              </a:solidFill>
                              <a:latin typeface="Cambria Math" panose="02040503050406030204" pitchFamily="18" charset="0"/>
                            </a:rPr>
                          </m:ctrlPr>
                        </m:funcPr>
                        <m:fName>
                          <m:r>
                            <m:rPr>
                              <m:sty m:val="p"/>
                            </m:rPr>
                            <a:rPr kumimoji="1" lang="en-US" altLang="ja-JP" b="0" i="0" smtClean="0">
                              <a:solidFill>
                                <a:srgbClr val="000099"/>
                              </a:solidFill>
                              <a:latin typeface="Cambria Math" panose="02040503050406030204" pitchFamily="18" charset="0"/>
                            </a:rPr>
                            <m:t>sin</m:t>
                          </m:r>
                        </m:fName>
                        <m:e>
                          <m:r>
                            <a:rPr kumimoji="1" lang="en-US" altLang="ja-JP" b="0" i="1" smtClean="0">
                              <a:solidFill>
                                <a:srgbClr val="000099"/>
                              </a:solidFill>
                              <a:latin typeface="Cambria Math" panose="02040503050406030204" pitchFamily="18" charset="0"/>
                            </a:rPr>
                            <m:t>𝑥</m:t>
                          </m:r>
                        </m:e>
                      </m:func>
                    </m:oMath>
                  </m:oMathPara>
                </a14:m>
                <a:endParaRPr kumimoji="1" lang="ja-JP" altLang="en-US" b="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56650" y="5299322"/>
                <a:ext cx="1152239" cy="369332"/>
              </a:xfrm>
              <a:prstGeom prst="rect">
                <a:avLst/>
              </a:prstGeom>
              <a:blipFill>
                <a:blip r:embed="rId14"/>
                <a:stretch>
                  <a:fillRect l="-5291" r="-1587"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2198155" y="4879525"/>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198155" y="4879525"/>
                <a:ext cx="257763" cy="369332"/>
              </a:xfrm>
              <a:prstGeom prst="rect">
                <a:avLst/>
              </a:prstGeom>
              <a:blipFill>
                <a:blip r:embed="rId15"/>
                <a:stretch>
                  <a:fillRect l="-14286" r="-9524"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flipH="1">
                <a:off x="8927326" y="4872921"/>
                <a:ext cx="1524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flipH="1">
                <a:off x="8927326" y="4872921"/>
                <a:ext cx="152400" cy="369332"/>
              </a:xfrm>
              <a:prstGeom prst="rect">
                <a:avLst/>
              </a:prstGeom>
              <a:blipFill>
                <a:blip r:embed="rId16"/>
                <a:stretch>
                  <a:fillRect l="-48000" r="-60000"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5693142" y="4847259"/>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5693142" y="4847259"/>
                <a:ext cx="257763" cy="369332"/>
              </a:xfrm>
              <a:prstGeom prst="rect">
                <a:avLst/>
              </a:prstGeom>
              <a:blipFill>
                <a:blip r:embed="rId17"/>
                <a:stretch>
                  <a:fillRect l="-14286" r="-9524"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2186119" y="646770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2186119" y="6467703"/>
                <a:ext cx="257763" cy="369332"/>
              </a:xfrm>
              <a:prstGeom prst="rect">
                <a:avLst/>
              </a:prstGeom>
              <a:blipFill>
                <a:blip r:embed="rId18"/>
                <a:stretch>
                  <a:fillRect l="-14286" r="-9524"/>
                </a:stretch>
              </a:blipFill>
            </p:spPr>
            <p:txBody>
              <a:bodyPr/>
              <a:lstStyle/>
              <a:p>
                <a:r>
                  <a:rPr lang="ja-JP" altLang="en-US">
                    <a:noFill/>
                  </a:rPr>
                  <a:t> </a:t>
                </a:r>
              </a:p>
            </p:txBody>
          </p:sp>
        </mc:Fallback>
      </mc:AlternateContent>
      <p:sp>
        <p:nvSpPr>
          <p:cNvPr id="34" name="テキスト ボックス 33"/>
          <p:cNvSpPr txBox="1"/>
          <p:nvPr/>
        </p:nvSpPr>
        <p:spPr>
          <a:xfrm>
            <a:off x="3482407" y="5598081"/>
            <a:ext cx="5331909" cy="1200329"/>
          </a:xfrm>
          <a:prstGeom prst="rect">
            <a:avLst/>
          </a:prstGeom>
          <a:noFill/>
        </p:spPr>
        <p:txBody>
          <a:bodyPr wrap="none" rtlCol="0">
            <a:spAutoFit/>
          </a:bodyPr>
          <a:lstStyle/>
          <a:p>
            <a:r>
              <a:rPr lang="ja-JP" altLang="en-US" dirty="0"/>
              <a:t>用いる関数の数（係数の数）が多いほど</a:t>
            </a:r>
            <a:br>
              <a:rPr lang="en-US" altLang="ja-JP" dirty="0"/>
            </a:br>
            <a:r>
              <a:rPr lang="ja-JP" altLang="en-US" dirty="0"/>
              <a:t>・細かい構造を表現できる</a:t>
            </a:r>
            <a:br>
              <a:rPr lang="en-US" altLang="ja-JP" dirty="0"/>
            </a:br>
            <a:r>
              <a:rPr lang="ja-JP" altLang="en-US" dirty="0"/>
              <a:t>・</a:t>
            </a:r>
            <a:r>
              <a:rPr kumimoji="1" lang="ja-JP" altLang="en-US" dirty="0"/>
              <a:t>モデル解像度は高くなる</a:t>
            </a:r>
          </a:p>
        </p:txBody>
      </p:sp>
      <p:pic>
        <p:nvPicPr>
          <p:cNvPr id="21" name="図 20">
            <a:extLst>
              <a:ext uri="{FF2B5EF4-FFF2-40B4-BE49-F238E27FC236}">
                <a16:creationId xmlns:a16="http://schemas.microsoft.com/office/drawing/2014/main" id="{04049614-D8E7-4C08-AE79-7E1DA53A658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2" name="スライド番号プレースホルダ 4">
            <a:extLst>
              <a:ext uri="{FF2B5EF4-FFF2-40B4-BE49-F238E27FC236}">
                <a16:creationId xmlns:a16="http://schemas.microsoft.com/office/drawing/2014/main" id="{4E58DE8C-0C01-41F7-BCED-2A32A444C9E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16</a:t>
            </a:fld>
            <a:endParaRPr lang="en-US" altLang="ja-JP" sz="1400" dirty="0"/>
          </a:p>
        </p:txBody>
      </p:sp>
    </p:spTree>
    <p:extLst>
      <p:ext uri="{BB962C8B-B14F-4D97-AF65-F5344CB8AC3E}">
        <p14:creationId xmlns:p14="http://schemas.microsoft.com/office/powerpoint/2010/main" val="4030636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4" grpId="0"/>
      <p:bldP spid="27" grpId="0"/>
      <p:bldP spid="28" grpId="0"/>
      <p:bldP spid="29"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空間分布の表現（２）：球面のスペクトル法</a:t>
            </a:r>
          </a:p>
        </p:txBody>
      </p:sp>
      <p:sp>
        <p:nvSpPr>
          <p:cNvPr id="11267" name="Rectangle 3"/>
          <p:cNvSpPr>
            <a:spLocks noGrp="1" noChangeArrowheads="1"/>
          </p:cNvSpPr>
          <p:nvPr>
            <p:ph idx="1"/>
          </p:nvPr>
        </p:nvSpPr>
        <p:spPr>
          <a:xfrm>
            <a:off x="285750" y="859952"/>
            <a:ext cx="8642350" cy="5688632"/>
          </a:xfrm>
        </p:spPr>
        <p:txBody>
          <a:bodyPr/>
          <a:lstStyle/>
          <a:p>
            <a:r>
              <a:rPr lang="ja-JP" altLang="en-US" b="1" dirty="0">
                <a:solidFill>
                  <a:srgbClr val="000099"/>
                </a:solidFill>
              </a:rPr>
              <a:t>物理量を球面調和関数で展開</a:t>
            </a:r>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r>
              <a:rPr lang="ja-JP" altLang="en-US" b="1" dirty="0">
                <a:solidFill>
                  <a:srgbClr val="000099"/>
                </a:solidFill>
              </a:rPr>
              <a:t>水平積分を高精度で行うことができる</a:t>
            </a:r>
            <a:endParaRPr lang="en-US" altLang="ja-JP" b="1" dirty="0">
              <a:solidFill>
                <a:srgbClr val="000099"/>
              </a:solidFill>
            </a:endParaRPr>
          </a:p>
          <a:p>
            <a:pPr lvl="1"/>
            <a:r>
              <a:rPr lang="ja-JP" altLang="en-US" dirty="0"/>
              <a:t>気象庁モデル、</a:t>
            </a:r>
            <a:r>
              <a:rPr lang="en-US" altLang="ja-JP" dirty="0"/>
              <a:t>DCPAM</a:t>
            </a:r>
            <a:r>
              <a:rPr lang="ja-JP" altLang="en-US" dirty="0"/>
              <a:t>などで利用されている</a:t>
            </a: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en-US" altLang="ja-JP" sz="2800" b="1" dirty="0"/>
          </a:p>
        </p:txBody>
      </p:sp>
      <p:pic>
        <p:nvPicPr>
          <p:cNvPr id="11268" name="図 3"/>
          <p:cNvPicPr>
            <a:picLocks noChangeAspect="1"/>
          </p:cNvPicPr>
          <p:nvPr/>
        </p:nvPicPr>
        <p:blipFill rotWithShape="1">
          <a:blip r:embed="rId3">
            <a:extLst>
              <a:ext uri="{28A0092B-C50C-407E-A947-70E740481C1C}">
                <a14:useLocalDpi xmlns:a14="http://schemas.microsoft.com/office/drawing/2010/main" val="0"/>
              </a:ext>
            </a:extLst>
          </a:blip>
          <a:srcRect t="16947" r="50586" b="49610"/>
          <a:stretch/>
        </p:blipFill>
        <p:spPr bwMode="auto">
          <a:xfrm>
            <a:off x="4965298" y="1606674"/>
            <a:ext cx="3971077" cy="268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731328" y="1658685"/>
                <a:ext cx="4392488" cy="11760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𝑖𝑗</m:t>
                          </m:r>
                        </m:sub>
                      </m:sSub>
                      <m:r>
                        <a:rPr kumimoji="1" lang="en-US" altLang="ja-JP" b="0" i="1" smtClean="0">
                          <a:latin typeface="Cambria Math"/>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𝑀</m:t>
                          </m:r>
                        </m:sub>
                        <m:sup>
                          <m:r>
                            <a:rPr kumimoji="1" lang="en-US" altLang="ja-JP" b="0" i="1" smtClean="0">
                              <a:latin typeface="Cambria Math" panose="02040503050406030204" pitchFamily="18" charset="0"/>
                            </a:rPr>
                            <m:t>𝑀</m:t>
                          </m:r>
                        </m:sup>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sub>
                            <m:sup>
                              <m:r>
                                <a:rPr kumimoji="1" lang="en-US" altLang="ja-JP" b="0" i="1" smtClean="0">
                                  <a:latin typeface="Cambria Math" panose="02040503050406030204" pitchFamily="18" charset="0"/>
                                </a:rPr>
                                <m:t>𝑁</m:t>
                              </m:r>
                            </m:sup>
                            <m:e>
                              <m:acc>
                                <m:accPr>
                                  <m:chr m:val="̃"/>
                                  <m:ctrlPr>
                                    <a:rPr kumimoji="1" lang="en-US" altLang="ja-JP" b="0" i="1" smtClean="0">
                                      <a:latin typeface="Cambria Math" panose="02040503050406030204" pitchFamily="18" charset="0"/>
                                    </a:rPr>
                                  </m:ctrlPr>
                                </m:acc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e>
                              </m:acc>
                            </m:e>
                          </m:nary>
                        </m:e>
                      </m:nary>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31328" y="1658685"/>
                <a:ext cx="4392488" cy="11760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44041" y="3700055"/>
                <a:ext cx="4437855"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e>
                      </m:d>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m:rPr>
                              <m:sty m:val="p"/>
                            </m:rPr>
                            <a:rPr lang="en-US" altLang="ja-JP" b="0" i="1">
                              <a:latin typeface="Cambria Math" panose="02040503050406030204" pitchFamily="18" charset="0"/>
                            </a:rPr>
                            <m:t>φ</m:t>
                          </m:r>
                        </m:e>
                      </m:func>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𝑖𝑚</m:t>
                          </m:r>
                          <m:r>
                            <m:rPr>
                              <m:sty m:val="p"/>
                            </m:rPr>
                            <a:rPr lang="en-US" altLang="ja-JP" b="0" i="1">
                              <a:latin typeface="Cambria Math" panose="02040503050406030204" pitchFamily="18" charset="0"/>
                            </a:rPr>
                            <m:t>λ</m:t>
                          </m:r>
                        </m:sup>
                      </m:sSup>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44041" y="3700055"/>
                <a:ext cx="4437855" cy="51783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91815" y="4611025"/>
                <a:ext cx="6766205"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𝑃</m:t>
                          </m:r>
                        </m:e>
                        <m:sub>
                          <m:r>
                            <a:rPr kumimoji="1" lang="en-US" altLang="ja-JP" sz="2000" b="0" i="1" smtClean="0">
                              <a:latin typeface="Cambria Math" panose="02040503050406030204" pitchFamily="18" charset="0"/>
                            </a:rPr>
                            <m:t>𝑛</m:t>
                          </m:r>
                        </m:sub>
                        <m:sup>
                          <m:r>
                            <a:rPr kumimoji="1" lang="en-US" altLang="ja-JP" sz="2000" b="0" i="1" smtClean="0">
                              <a:latin typeface="Cambria Math" panose="02040503050406030204" pitchFamily="18" charset="0"/>
                            </a:rPr>
                            <m:t>𝑚</m:t>
                          </m:r>
                        </m:sup>
                      </m:sSubSup>
                      <m:d>
                        <m:dPr>
                          <m:ctrlPr>
                            <a:rPr kumimoji="1" lang="en-US" altLang="ja-JP" sz="2000" b="0" i="1" smtClean="0">
                              <a:latin typeface="Cambria Math" panose="02040503050406030204" pitchFamily="18" charset="0"/>
                            </a:rPr>
                          </m:ctrlPr>
                        </m:dPr>
                        <m:e>
                          <m:r>
                            <m:rPr>
                              <m:sty m:val="p"/>
                            </m:rPr>
                            <a:rPr lang="en-US" altLang="ja-JP" sz="2000" b="0" i="1">
                              <a:latin typeface="Cambria Math" panose="02040503050406030204" pitchFamily="18" charset="0"/>
                            </a:rPr>
                            <m:t>μ</m:t>
                          </m:r>
                        </m:e>
                      </m:d>
                      <m:r>
                        <a:rPr kumimoji="1" lang="en-US" altLang="ja-JP" sz="2000" b="1" i="0" smtClean="0">
                          <a:latin typeface="Cambria Math" panose="02040503050406030204" pitchFamily="18" charset="0"/>
                        </a:rPr>
                        <m:t>=</m:t>
                      </m:r>
                      <m:rad>
                        <m:radPr>
                          <m:degHide m:val="on"/>
                          <m:ctrlPr>
                            <a:rPr kumimoji="1" lang="en-US" altLang="ja-JP" sz="2000" b="1" i="1" smtClean="0">
                              <a:latin typeface="Cambria Math" panose="02040503050406030204" pitchFamily="18" charset="0"/>
                            </a:rPr>
                          </m:ctrlPr>
                        </m:radPr>
                        <m:deg/>
                        <m:e>
                          <m:f>
                            <m:fPr>
                              <m:ctrlPr>
                                <a:rPr kumimoji="1" lang="en-US" altLang="ja-JP" sz="2000" b="1"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+1</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𝑚</m:t>
                                      </m:r>
                                    </m:e>
                                  </m:d>
                                </m:e>
                              </m:d>
                              <m:r>
                                <a:rPr kumimoji="1" lang="en-US" altLang="ja-JP" sz="2000" b="1" i="1" smtClean="0">
                                  <a:latin typeface="Cambria Math" panose="02040503050406030204" pitchFamily="18" charset="0"/>
                                </a:rPr>
                                <m:t>!</m:t>
                              </m:r>
                            </m:num>
                            <m:den>
                              <m:d>
                                <m:dPr>
                                  <m:ctrlPr>
                                    <a:rPr kumimoji="1" lang="en-US" altLang="ja-JP" sz="2000" b="1" i="1" smtClean="0">
                                      <a:latin typeface="Cambria Math" panose="02040503050406030204" pitchFamily="18" charset="0"/>
                                    </a:rPr>
                                  </m:ctrlPr>
                                </m:dPr>
                                <m:e>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e>
                              </m:d>
                              <m:r>
                                <a:rPr kumimoji="1" lang="en-US" altLang="ja-JP" sz="2000" b="1" i="1" smtClean="0">
                                  <a:latin typeface="Cambria Math" panose="02040503050406030204" pitchFamily="18" charset="0"/>
                                </a:rPr>
                                <m:t>!</m:t>
                              </m:r>
                            </m:den>
                          </m:f>
                        </m:e>
                      </m:rad>
                      <m:f>
                        <m:fPr>
                          <m:ctrlPr>
                            <a:rPr kumimoji="1" lang="en-US" altLang="ja-JP" sz="2000" b="1" i="1" smtClean="0">
                              <a:latin typeface="Cambria Math" panose="02040503050406030204" pitchFamily="18" charset="0"/>
                            </a:rPr>
                          </m:ctrlPr>
                        </m:fPr>
                        <m:num>
                          <m:sSup>
                            <m:sSupPr>
                              <m:ctrlPr>
                                <a:rPr kumimoji="1" lang="en-US" altLang="ja-JP" sz="2000" b="1" i="1" smtClean="0">
                                  <a:latin typeface="Cambria Math" panose="02040503050406030204" pitchFamily="18" charset="0"/>
                                </a:rPr>
                              </m:ctrlPr>
                            </m:sSupPr>
                            <m:e>
                              <m:d>
                                <m:dPr>
                                  <m:ctrlPr>
                                    <a:rPr kumimoji="1" lang="en-US" altLang="ja-JP" sz="2000" b="1"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1" i="1" smtClean="0">
                                      <a:latin typeface="Cambria Math" panose="02040503050406030204" pitchFamily="18" charset="0"/>
                                    </a:rPr>
                                    <m:t>−</m:t>
                                  </m:r>
                                  <m:r>
                                    <a:rPr lang="en-US" altLang="ja-JP" sz="2000" i="1">
                                      <a:latin typeface="Cambria Math" panose="02040503050406030204" pitchFamily="18" charset="0"/>
                                    </a:rPr>
                                    <m:t>𝜇</m:t>
                                  </m:r>
                                </m:e>
                              </m:d>
                            </m:e>
                            <m:sup>
                              <m:f>
                                <m:fPr>
                                  <m:type m:val="skw"/>
                                  <m:ctrlPr>
                                    <a:rPr kumimoji="1" lang="en-US" altLang="ja-JP" sz="2000" b="1" i="1" smtClean="0">
                                      <a:latin typeface="Cambria Math" panose="02040503050406030204" pitchFamily="18" charset="0"/>
                                    </a:rPr>
                                  </m:ctrlPr>
                                </m:fPr>
                                <m:num>
                                  <m:d>
                                    <m:dPr>
                                      <m:begChr m:val="|"/>
                                      <m:endChr m:val="|"/>
                                      <m:ctrlPr>
                                        <a:rPr kumimoji="1" lang="en-US" altLang="ja-JP" sz="2000" b="1" i="1" smtClean="0">
                                          <a:latin typeface="Cambria Math" panose="02040503050406030204" pitchFamily="18" charset="0"/>
                                        </a:rPr>
                                      </m:ctrlPr>
                                    </m:dPr>
                                    <m:e>
                                      <m:r>
                                        <a:rPr kumimoji="1" lang="en-US" altLang="ja-JP" sz="2000" b="1" i="1" smtClean="0">
                                          <a:latin typeface="Cambria Math" panose="02040503050406030204" pitchFamily="18" charset="0"/>
                                        </a:rPr>
                                        <m:t>𝒎</m:t>
                                      </m:r>
                                    </m:e>
                                  </m:d>
                                </m:num>
                                <m:den>
                                  <m:r>
                                    <a:rPr kumimoji="1" lang="en-US" altLang="ja-JP" sz="2000" b="1" i="1" smtClean="0">
                                      <a:latin typeface="Cambria Math" panose="02040503050406030204" pitchFamily="18" charset="0"/>
                                    </a:rPr>
                                    <m:t>𝟐</m:t>
                                  </m:r>
                                </m:den>
                              </m:f>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2</m:t>
                              </m:r>
                            </m:e>
                            <m:sup>
                              <m:r>
                                <a:rPr kumimoji="1" lang="en-US" altLang="ja-JP" sz="2000" b="0" i="1" baseline="0" smtClean="0">
                                  <a:latin typeface="Cambria Math" panose="02040503050406030204" pitchFamily="18" charset="0"/>
                                </a:rPr>
                                <m:t>𝑛</m:t>
                              </m:r>
                            </m:sup>
                          </m:s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en>
                      </m:f>
                      <m:f>
                        <m:fPr>
                          <m:ctrlPr>
                            <a:rPr kumimoji="1" lang="en-US" altLang="ja-JP" sz="2000" b="0" i="1" smtClean="0">
                              <a:latin typeface="Cambria Math" panose="02040503050406030204" pitchFamily="18" charset="0"/>
                            </a:rPr>
                          </m:ctrlPr>
                        </m:fPr>
                        <m:num>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den>
                      </m:f>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2</m:t>
                              </m:r>
                            </m:sup>
                          </m:sSup>
                          <m:r>
                            <a:rPr kumimoji="1" lang="en-US" altLang="ja-JP" sz="2000" b="0" i="1" baseline="0" smtClean="0">
                              <a:latin typeface="Cambria Math" panose="02040503050406030204" pitchFamily="18" charset="0"/>
                            </a:rPr>
                            <m:t>−1)</m:t>
                          </m:r>
                        </m:e>
                        <m:sup>
                          <m:r>
                            <a:rPr kumimoji="1" lang="en-US" altLang="ja-JP" sz="2000" b="0" i="1" baseline="0" smtClean="0">
                              <a:latin typeface="Cambria Math" panose="02040503050406030204" pitchFamily="18" charset="0"/>
                            </a:rPr>
                            <m:t>𝑛</m:t>
                          </m:r>
                        </m:sup>
                      </m:sSup>
                    </m:oMath>
                  </m:oMathPara>
                </a14:m>
                <a:endParaRPr kumimoji="1" lang="ja-JP" altLang="en-US" sz="2000" b="0" i="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91815" y="4611025"/>
                <a:ext cx="6766205" cy="1001684"/>
              </a:xfrm>
              <a:prstGeom prst="rect">
                <a:avLst/>
              </a:prstGeom>
              <a:blipFill>
                <a:blip r:embed="rId6"/>
                <a:stretch>
                  <a:fillRect/>
                </a:stretch>
              </a:blipFill>
            </p:spPr>
            <p:txBody>
              <a:bodyPr/>
              <a:lstStyle/>
              <a:p>
                <a:r>
                  <a:rPr lang="ja-JP" altLang="en-US">
                    <a:noFill/>
                  </a:rPr>
                  <a:t> </a:t>
                </a:r>
              </a:p>
            </p:txBody>
          </p:sp>
        </mc:Fallback>
      </mc:AlternateContent>
      <p:sp>
        <p:nvSpPr>
          <p:cNvPr id="2" name="テキスト ボックス 1"/>
          <p:cNvSpPr txBox="1"/>
          <p:nvPr/>
        </p:nvSpPr>
        <p:spPr>
          <a:xfrm>
            <a:off x="582337" y="3420577"/>
            <a:ext cx="1863011" cy="400110"/>
          </a:xfrm>
          <a:prstGeom prst="rect">
            <a:avLst/>
          </a:prstGeom>
          <a:noFill/>
        </p:spPr>
        <p:txBody>
          <a:bodyPr wrap="none" rtlCol="0">
            <a:spAutoFit/>
          </a:bodyPr>
          <a:lstStyle/>
          <a:p>
            <a:r>
              <a:rPr kumimoji="1" lang="ja-JP" altLang="en-US" sz="2000" dirty="0"/>
              <a:t>球面調和関数：</a:t>
            </a:r>
          </a:p>
        </p:txBody>
      </p:sp>
      <p:sp>
        <p:nvSpPr>
          <p:cNvPr id="9" name="テキスト ボックス 8"/>
          <p:cNvSpPr txBox="1"/>
          <p:nvPr/>
        </p:nvSpPr>
        <p:spPr>
          <a:xfrm>
            <a:off x="587312" y="1358006"/>
            <a:ext cx="2787943" cy="400110"/>
          </a:xfrm>
          <a:prstGeom prst="rect">
            <a:avLst/>
          </a:prstGeom>
          <a:noFill/>
        </p:spPr>
        <p:txBody>
          <a:bodyPr wrap="none" rtlCol="0">
            <a:spAutoFit/>
          </a:bodyPr>
          <a:lstStyle/>
          <a:p>
            <a:r>
              <a:rPr kumimoji="1" lang="ja-JP" altLang="en-US" sz="2000" dirty="0"/>
              <a:t>物理量</a:t>
            </a:r>
            <a:r>
              <a:rPr kumimoji="1" lang="en-US" altLang="ja-JP" sz="2000" dirty="0"/>
              <a:t>A(λ</a:t>
            </a:r>
            <a:r>
              <a:rPr lang="ja-JP" altLang="en-US" sz="2000" dirty="0"/>
              <a:t> </a:t>
            </a:r>
            <a:r>
              <a:rPr lang="en-US" altLang="ja-JP" sz="2000" dirty="0"/>
              <a:t>φ</a:t>
            </a:r>
            <a:r>
              <a:rPr lang="ja-JP" altLang="en-US" sz="2000" dirty="0"/>
              <a:t>）の展開式</a:t>
            </a:r>
            <a:endParaRPr kumimoji="1" lang="ja-JP" altLang="en-US" sz="2000" dirty="0"/>
          </a:p>
        </p:txBody>
      </p:sp>
      <p:sp>
        <p:nvSpPr>
          <p:cNvPr id="10" name="テキスト ボックス 9"/>
          <p:cNvSpPr txBox="1"/>
          <p:nvPr/>
        </p:nvSpPr>
        <p:spPr>
          <a:xfrm>
            <a:off x="587312" y="4291461"/>
            <a:ext cx="2318263" cy="400110"/>
          </a:xfrm>
          <a:prstGeom prst="rect">
            <a:avLst/>
          </a:prstGeom>
          <a:noFill/>
        </p:spPr>
        <p:txBody>
          <a:bodyPr wrap="none" rtlCol="0">
            <a:spAutoFit/>
          </a:bodyPr>
          <a:lstStyle/>
          <a:p>
            <a:r>
              <a:rPr lang="ja-JP" altLang="en-US" sz="2000" dirty="0"/>
              <a:t>ルジャンドル陪関数</a:t>
            </a:r>
            <a:endParaRPr kumimoji="1" lang="ja-JP" altLang="en-US" sz="2000" dirty="0"/>
          </a:p>
        </p:txBody>
      </p:sp>
      <p:sp>
        <p:nvSpPr>
          <p:cNvPr id="3" name="テキスト ボックス 2"/>
          <p:cNvSpPr txBox="1"/>
          <p:nvPr/>
        </p:nvSpPr>
        <p:spPr>
          <a:xfrm>
            <a:off x="2435118" y="2806004"/>
            <a:ext cx="2618024" cy="769441"/>
          </a:xfrm>
          <a:prstGeom prst="rect">
            <a:avLst/>
          </a:prstGeom>
          <a:noFill/>
        </p:spPr>
        <p:txBody>
          <a:bodyPr wrap="none" rtlCol="0">
            <a:spAutoFit/>
          </a:bodyPr>
          <a:lstStyle/>
          <a:p>
            <a:r>
              <a:rPr lang="en-US" altLang="ja-JP" sz="2000" b="0" dirty="0"/>
              <a:t>λ</a:t>
            </a:r>
            <a:r>
              <a:rPr lang="ja-JP" altLang="en-US" sz="2000" b="0" dirty="0"/>
              <a:t>：経度</a:t>
            </a:r>
            <a:r>
              <a:rPr lang="en-US" altLang="ja-JP" sz="2000" b="0" dirty="0"/>
              <a:t>, φ</a:t>
            </a:r>
            <a:r>
              <a:rPr lang="ja-JP" altLang="en-US" sz="2000" b="0" dirty="0"/>
              <a:t>：緯度</a:t>
            </a:r>
            <a:endParaRPr lang="en-US" altLang="ja-JP" sz="2000" b="0" dirty="0"/>
          </a:p>
          <a:p>
            <a:r>
              <a:rPr kumimoji="1" lang="en-US" altLang="ja-JP" sz="2000" b="0" dirty="0"/>
              <a:t>m:</a:t>
            </a:r>
            <a:r>
              <a:rPr kumimoji="1" lang="ja-JP" altLang="en-US" sz="2000" b="0" dirty="0"/>
              <a:t>東西波数</a:t>
            </a:r>
            <a:r>
              <a:rPr kumimoji="1" lang="en-US" altLang="ja-JP" sz="2000" b="0" dirty="0"/>
              <a:t>, n:</a:t>
            </a:r>
            <a:r>
              <a:rPr lang="ja-JP" altLang="en-US" sz="2000" b="0" dirty="0"/>
              <a:t>全</a:t>
            </a:r>
            <a:r>
              <a:rPr kumimoji="1" lang="ja-JP" altLang="en-US" sz="2000" b="0" dirty="0"/>
              <a:t>波数</a:t>
            </a:r>
          </a:p>
        </p:txBody>
      </p:sp>
      <p:pic>
        <p:nvPicPr>
          <p:cNvPr id="12" name="図 11">
            <a:extLst>
              <a:ext uri="{FF2B5EF4-FFF2-40B4-BE49-F238E27FC236}">
                <a16:creationId xmlns:a16="http://schemas.microsoft.com/office/drawing/2014/main" id="{5BFD0955-B99A-4860-AEB4-E8A086679A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3" name="スライド番号プレースホルダ 4">
            <a:extLst>
              <a:ext uri="{FF2B5EF4-FFF2-40B4-BE49-F238E27FC236}">
                <a16:creationId xmlns:a16="http://schemas.microsoft.com/office/drawing/2014/main" id="{332EAFFD-74B0-4303-A9A3-FA66B1B9E0A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17</a:t>
            </a:fld>
            <a:endParaRPr lang="en-US" altLang="ja-JP" sz="1400" dirty="0"/>
          </a:p>
        </p:txBody>
      </p:sp>
    </p:spTree>
    <p:extLst>
      <p:ext uri="{BB962C8B-B14F-4D97-AF65-F5344CB8AC3E}">
        <p14:creationId xmlns:p14="http://schemas.microsoft.com/office/powerpoint/2010/main" val="7522500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ここまでのまとめ</a:t>
            </a:r>
          </a:p>
        </p:txBody>
      </p:sp>
      <p:sp>
        <p:nvSpPr>
          <p:cNvPr id="55299" name="コンテンツ プレースホルダ 2"/>
          <p:cNvSpPr>
            <a:spLocks noGrp="1"/>
          </p:cNvSpPr>
          <p:nvPr>
            <p:ph idx="1"/>
          </p:nvPr>
        </p:nvSpPr>
        <p:spPr>
          <a:xfrm>
            <a:off x="457200" y="1044140"/>
            <a:ext cx="8229600" cy="2533325"/>
          </a:xfrm>
        </p:spPr>
        <p:txBody>
          <a:bodyPr/>
          <a:lstStyle/>
          <a:p>
            <a:r>
              <a:rPr lang="ja-JP" altLang="en-US" sz="2800" b="1" dirty="0">
                <a:solidFill>
                  <a:srgbClr val="000099"/>
                </a:solidFill>
              </a:rPr>
              <a:t>大気大循環モデルは風速・気温などの空間分布・時間変化を求める</a:t>
            </a:r>
            <a:endParaRPr lang="en-US" altLang="ja-JP" sz="2800" b="1" dirty="0">
              <a:solidFill>
                <a:srgbClr val="000099"/>
              </a:solidFill>
            </a:endParaRPr>
          </a:p>
          <a:p>
            <a:r>
              <a:rPr lang="ja-JP" altLang="en-US" sz="2800" b="1" dirty="0">
                <a:solidFill>
                  <a:srgbClr val="000099"/>
                </a:solidFill>
              </a:rPr>
              <a:t>やっていることは微分方程式の数値積分</a:t>
            </a:r>
            <a:endParaRPr lang="en-US" altLang="ja-JP" sz="2800" b="1" dirty="0">
              <a:solidFill>
                <a:srgbClr val="000099"/>
              </a:solidFill>
            </a:endParaRPr>
          </a:p>
          <a:p>
            <a:r>
              <a:rPr lang="ja-JP" altLang="en-US" sz="2800" b="1" dirty="0">
                <a:solidFill>
                  <a:srgbClr val="000099"/>
                </a:solidFill>
              </a:rPr>
              <a:t>数値積分をおこなうには数値計算独特のやり方をしないといけない</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289721" y="3993004"/>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89721" y="3993004"/>
                <a:ext cx="4844175" cy="58233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09651" y="4531313"/>
                <a:ext cx="4199291"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𝑑𝑣</m:t>
                        </m:r>
                      </m:num>
                      <m:den>
                        <m:r>
                          <a:rPr kumimoji="1" lang="en-US" altLang="ja-JP" sz="2000" b="0" i="1" smtClean="0">
                            <a:latin typeface="Cambria Math"/>
                          </a:rPr>
                          <m:t>𝑑𝑡</m:t>
                        </m:r>
                      </m:den>
                    </m:f>
                    <m:r>
                      <a:rPr kumimoji="1" lang="en-US" altLang="ja-JP" sz="2000" b="0" i="1"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𝑢</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r>
                          <a:rPr kumimoji="1" lang="ja-JP" altLang="en-US" sz="2000" b="0" i="1" smtClean="0">
                            <a:latin typeface="Cambria Math"/>
                          </a:rPr>
                          <m:t>𝜕𝜑</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φ</m:t>
                        </m:r>
                      </m:sub>
                    </m:sSub>
                  </m:oMath>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09651" y="4531313"/>
                <a:ext cx="4199291" cy="58233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229042" y="5017528"/>
                <a:ext cx="1893524" cy="665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a:rPr>
                        <m:t>0=−</m:t>
                      </m:r>
                      <m:f>
                        <m:fPr>
                          <m:ctrlPr>
                            <a:rPr kumimoji="1" lang="en-US" altLang="ja-JP" sz="1800" b="0" i="1" smtClean="0">
                              <a:latin typeface="Cambria Math" panose="02040503050406030204" pitchFamily="18" charset="0"/>
                            </a:rPr>
                          </m:ctrlPr>
                        </m:fPr>
                        <m:num>
                          <m:r>
                            <a:rPr kumimoji="1" lang="en-US" altLang="ja-JP" sz="1800" b="0" i="1" smtClean="0">
                              <a:latin typeface="Cambria Math"/>
                            </a:rPr>
                            <m:t>1</m:t>
                          </m:r>
                        </m:num>
                        <m:den>
                          <m:r>
                            <a:rPr kumimoji="1" lang="ja-JP" altLang="en-US" sz="1800" b="0" i="1" smtClean="0">
                              <a:latin typeface="Cambria Math"/>
                            </a:rPr>
                            <m:t>𝜌</m:t>
                          </m:r>
                        </m:den>
                      </m:f>
                      <m:f>
                        <m:fPr>
                          <m:ctrlPr>
                            <a:rPr kumimoji="1" lang="en-US" altLang="ja-JP" sz="1800" i="1" smtClean="0">
                              <a:latin typeface="Cambria Math" panose="02040503050406030204" pitchFamily="18" charset="0"/>
                            </a:rPr>
                          </m:ctrlPr>
                        </m:fPr>
                        <m:num>
                          <m:r>
                            <a:rPr kumimoji="1" lang="ja-JP" altLang="en-US" sz="1800" i="1" smtClean="0">
                              <a:latin typeface="Cambria Math"/>
                            </a:rPr>
                            <m:t>𝜕</m:t>
                          </m:r>
                          <m:r>
                            <a:rPr kumimoji="1" lang="en-US" altLang="ja-JP" sz="1800" b="0" i="1" smtClean="0">
                              <a:latin typeface="Cambria Math"/>
                            </a:rPr>
                            <m:t>𝑝</m:t>
                          </m:r>
                        </m:num>
                        <m:den>
                          <m:r>
                            <a:rPr kumimoji="1" lang="ja-JP" altLang="en-US" sz="1800" b="0" i="1" smtClean="0">
                              <a:latin typeface="Cambria Math"/>
                            </a:rPr>
                            <m:t>𝜕</m:t>
                          </m:r>
                          <m:r>
                            <a:rPr kumimoji="1" lang="en-US" altLang="ja-JP" sz="1800" b="0" i="1" smtClean="0">
                              <a:latin typeface="Cambria Math"/>
                            </a:rPr>
                            <m:t>𝑧</m:t>
                          </m:r>
                        </m:den>
                      </m:f>
                      <m:r>
                        <a:rPr kumimoji="1" lang="en-US" altLang="ja-JP" sz="1800" b="0" i="0" smtClean="0">
                          <a:latin typeface="Cambria Math"/>
                        </a:rPr>
                        <m:t>−</m:t>
                      </m:r>
                      <m:r>
                        <a:rPr kumimoji="1" lang="en-US" altLang="ja-JP" sz="1800" b="0" i="1" smtClean="0">
                          <a:latin typeface="Cambria Math"/>
                        </a:rPr>
                        <m:t>𝑔</m:t>
                      </m:r>
                    </m:oMath>
                  </m:oMathPara>
                </a14:m>
                <a:endParaRPr kumimoji="1" lang="ja-JP" altLang="en-US" sz="1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229042" y="5017528"/>
                <a:ext cx="1893524" cy="665888"/>
              </a:xfrm>
              <a:prstGeom prst="rect">
                <a:avLst/>
              </a:prstGeom>
              <a:blipFill>
                <a:blip r:embed="rId5"/>
                <a:stretch>
                  <a:fillRect/>
                </a:stretch>
              </a:blipFill>
            </p:spPr>
            <p:txBody>
              <a:bodyPr/>
              <a:lstStyle/>
              <a:p>
                <a:r>
                  <a:rPr lang="ja-JP" altLang="en-US">
                    <a:noFill/>
                  </a:rPr>
                  <a:t> </a:t>
                </a:r>
              </a:p>
            </p:txBody>
          </p:sp>
        </mc:Fallback>
      </mc:AlternateContent>
      <p:sp>
        <p:nvSpPr>
          <p:cNvPr id="3" name="テキスト ボックス 2"/>
          <p:cNvSpPr txBox="1"/>
          <p:nvPr/>
        </p:nvSpPr>
        <p:spPr>
          <a:xfrm>
            <a:off x="1038315" y="5646985"/>
            <a:ext cx="553998" cy="1006045"/>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4621032" y="4184461"/>
            <a:ext cx="1701691" cy="1397169"/>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0" name="図 1"/>
          <p:cNvPicPr>
            <a:picLocks noChangeAspect="1"/>
          </p:cNvPicPr>
          <p:nvPr/>
        </p:nvPicPr>
        <p:blipFill>
          <a:blip r:embed="rId6" cstate="print">
            <a:extLst>
              <a:ext uri="{28A0092B-C50C-407E-A947-70E740481C1C}">
                <a14:useLocalDpi xmlns:a14="http://schemas.microsoft.com/office/drawing/2010/main" val="0"/>
              </a:ext>
            </a:extLst>
          </a:blip>
          <a:srcRect l="16425" t="20210" r="27048" b="14842"/>
          <a:stretch>
            <a:fillRect/>
          </a:stretch>
        </p:blipFill>
        <p:spPr bwMode="auto">
          <a:xfrm>
            <a:off x="6512955" y="3714060"/>
            <a:ext cx="1351062" cy="13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3003" y="5322030"/>
            <a:ext cx="1817788" cy="1535022"/>
          </a:xfrm>
          <a:prstGeom prst="rect">
            <a:avLst/>
          </a:prstGeom>
        </p:spPr>
      </p:pic>
      <p:pic>
        <p:nvPicPr>
          <p:cNvPr id="31" name="図 30"/>
          <p:cNvPicPr>
            <a:picLocks noChangeAspect="1"/>
          </p:cNvPicPr>
          <p:nvPr/>
        </p:nvPicPr>
        <p:blipFill rotWithShape="1">
          <a:blip r:embed="rId8">
            <a:extLst>
              <a:ext uri="{28A0092B-C50C-407E-A947-70E740481C1C}">
                <a14:useLocalDpi xmlns:a14="http://schemas.microsoft.com/office/drawing/2010/main" val="0"/>
              </a:ext>
            </a:extLst>
          </a:blip>
          <a:srcRect l="73111" t="4738" r="3672" b="80097"/>
          <a:stretch/>
        </p:blipFill>
        <p:spPr>
          <a:xfrm>
            <a:off x="7068431" y="4515443"/>
            <a:ext cx="1700546" cy="933500"/>
          </a:xfrm>
          <a:prstGeom prst="rect">
            <a:avLst/>
          </a:prstGeom>
        </p:spPr>
      </p:pic>
      <p:sp>
        <p:nvSpPr>
          <p:cNvPr id="28" name="テキスト ボックス 27"/>
          <p:cNvSpPr txBox="1"/>
          <p:nvPr/>
        </p:nvSpPr>
        <p:spPr>
          <a:xfrm>
            <a:off x="4720714" y="4636446"/>
            <a:ext cx="1422184" cy="461665"/>
          </a:xfrm>
          <a:prstGeom prst="rect">
            <a:avLst/>
          </a:prstGeom>
          <a:noFill/>
        </p:spPr>
        <p:txBody>
          <a:bodyPr wrap="none" rtlCol="0">
            <a:spAutoFit/>
          </a:bodyPr>
          <a:lstStyle/>
          <a:p>
            <a:r>
              <a:rPr kumimoji="1" lang="ja-JP" altLang="en-US" dirty="0">
                <a:solidFill>
                  <a:srgbClr val="008000"/>
                </a:solidFill>
              </a:rPr>
              <a:t>数値積分</a:t>
            </a:r>
          </a:p>
        </p:txBody>
      </p:sp>
      <p:sp>
        <p:nvSpPr>
          <p:cNvPr id="29" name="テキスト ボックス 28"/>
          <p:cNvSpPr txBox="1"/>
          <p:nvPr/>
        </p:nvSpPr>
        <p:spPr>
          <a:xfrm>
            <a:off x="4468680" y="5304969"/>
            <a:ext cx="1822935" cy="1181862"/>
          </a:xfrm>
          <a:prstGeom prst="rect">
            <a:avLst/>
          </a:prstGeom>
          <a:noFill/>
        </p:spPr>
        <p:txBody>
          <a:bodyPr wrap="none" rtlCol="0">
            <a:spAutoFit/>
          </a:bodyPr>
          <a:lstStyle/>
          <a:p>
            <a:pPr>
              <a:lnSpc>
                <a:spcPct val="85000"/>
              </a:lnSpc>
            </a:pPr>
            <a:r>
              <a:rPr kumimoji="1" lang="ja-JP" altLang="en-US" dirty="0"/>
              <a:t>差分化</a:t>
            </a:r>
            <a:endParaRPr kumimoji="1" lang="en-US" altLang="ja-JP" dirty="0"/>
          </a:p>
          <a:p>
            <a:pPr>
              <a:lnSpc>
                <a:spcPct val="85000"/>
              </a:lnSpc>
            </a:pPr>
            <a:r>
              <a:rPr lang="ja-JP" altLang="en-US" dirty="0"/>
              <a:t>格子点法</a:t>
            </a:r>
            <a:endParaRPr lang="en-US" altLang="ja-JP" dirty="0"/>
          </a:p>
          <a:p>
            <a:pPr>
              <a:lnSpc>
                <a:spcPct val="85000"/>
              </a:lnSpc>
            </a:pPr>
            <a:r>
              <a:rPr kumimoji="1" lang="ja-JP" altLang="en-US" dirty="0"/>
              <a:t>スペクトル法</a:t>
            </a:r>
          </a:p>
        </p:txBody>
      </p:sp>
      <p:pic>
        <p:nvPicPr>
          <p:cNvPr id="14" name="図 13">
            <a:extLst>
              <a:ext uri="{FF2B5EF4-FFF2-40B4-BE49-F238E27FC236}">
                <a16:creationId xmlns:a16="http://schemas.microsoft.com/office/drawing/2014/main" id="{2F403D9C-CE18-43BD-ABB1-D8F6156BE1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5" name="スライド番号プレースホルダ 4">
            <a:extLst>
              <a:ext uri="{FF2B5EF4-FFF2-40B4-BE49-F238E27FC236}">
                <a16:creationId xmlns:a16="http://schemas.microsoft.com/office/drawing/2014/main" id="{2D6DF4D4-63B8-4CBD-8B6F-6B672AB56B6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18</a:t>
            </a:fld>
            <a:endParaRPr lang="en-US" altLang="ja-JP" sz="1400" dirty="0"/>
          </a:p>
        </p:txBody>
      </p:sp>
    </p:spTree>
    <p:extLst>
      <p:ext uri="{BB962C8B-B14F-4D97-AF65-F5344CB8AC3E}">
        <p14:creationId xmlns:p14="http://schemas.microsoft.com/office/powerpoint/2010/main" val="4699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ja-JP" sz="5400" dirty="0"/>
              <a:t>DCPAM</a:t>
            </a:r>
            <a:endParaRPr lang="ja-JP" altLang="en-US" sz="5400" dirty="0"/>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2005418-3B76-42E3-80CC-855F5CAE7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B31CDE93-BA45-4FEE-9256-67E749D3129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19</a:t>
            </a:fld>
            <a:endParaRPr lang="en-US" altLang="ja-JP" sz="1400" dirty="0"/>
          </a:p>
        </p:txBody>
      </p:sp>
    </p:spTree>
    <p:extLst>
      <p:ext uri="{BB962C8B-B14F-4D97-AF65-F5344CB8AC3E}">
        <p14:creationId xmlns:p14="http://schemas.microsoft.com/office/powerpoint/2010/main" val="385275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dirty="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b="1" dirty="0">
                <a:solidFill>
                  <a:srgbClr val="000099"/>
                </a:solidFill>
              </a:rPr>
              <a:t>地球惑星科学分野における数値モデル</a:t>
            </a:r>
            <a:endParaRPr lang="en-US" altLang="ja-JP" b="1" dirty="0">
              <a:solidFill>
                <a:srgbClr val="000099"/>
              </a:solidFill>
            </a:endParaRPr>
          </a:p>
          <a:p>
            <a:r>
              <a:rPr lang="ja-JP" altLang="en-US" b="1" dirty="0">
                <a:solidFill>
                  <a:srgbClr val="000099"/>
                </a:solidFill>
              </a:rPr>
              <a:t>大気大循環モデルとは</a:t>
            </a:r>
            <a:endParaRPr lang="en-US" altLang="ja-JP" dirty="0"/>
          </a:p>
          <a:p>
            <a:r>
              <a:rPr lang="en-US" altLang="ja-JP" b="1" dirty="0">
                <a:solidFill>
                  <a:srgbClr val="000099"/>
                </a:solidFill>
              </a:rPr>
              <a:t>DCPAM</a:t>
            </a:r>
          </a:p>
          <a:p>
            <a:pPr lvl="1"/>
            <a:endParaRPr lang="en-US" altLang="ja-JP" dirty="0"/>
          </a:p>
          <a:p>
            <a:endParaRPr lang="ja-JP" altLang="en-US" dirty="0"/>
          </a:p>
        </p:txBody>
      </p:sp>
      <p:pic>
        <p:nvPicPr>
          <p:cNvPr id="4" name="図 3">
            <a:extLst>
              <a:ext uri="{FF2B5EF4-FFF2-40B4-BE49-F238E27FC236}">
                <a16:creationId xmlns:a16="http://schemas.microsoft.com/office/drawing/2014/main" id="{D00627CB-7292-4764-8713-6BA218B0B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D4BFF509-6600-4E55-9984-21F564B53C1A}"/>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a:t>
            </a:fld>
            <a:endParaRPr lang="en-US" altLang="ja-JP"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en-US" altLang="ja-JP" dirty="0"/>
              <a:t>DCPAM</a:t>
            </a:r>
            <a:r>
              <a:rPr lang="ja-JP" altLang="en-US" dirty="0"/>
              <a:t>とは</a:t>
            </a:r>
          </a:p>
        </p:txBody>
      </p:sp>
      <p:sp>
        <p:nvSpPr>
          <p:cNvPr id="10243" name="コンテンツ プレースホルダ 2"/>
          <p:cNvSpPr>
            <a:spLocks noGrp="1"/>
          </p:cNvSpPr>
          <p:nvPr>
            <p:ph idx="1"/>
          </p:nvPr>
        </p:nvSpPr>
        <p:spPr>
          <a:xfrm>
            <a:off x="252242" y="1039315"/>
            <a:ext cx="8229600" cy="5749553"/>
          </a:xfrm>
        </p:spPr>
        <p:txBody>
          <a:bodyPr/>
          <a:lstStyle/>
          <a:p>
            <a:r>
              <a:rPr lang="ja-JP" altLang="en-US" sz="2800" b="1" dirty="0">
                <a:solidFill>
                  <a:srgbClr val="000099"/>
                </a:solidFill>
              </a:rPr>
              <a:t>地球流体電脳倶楽部で開発している</a:t>
            </a:r>
            <a:r>
              <a:rPr lang="en-US" altLang="ja-JP" sz="2800" b="1" dirty="0">
                <a:solidFill>
                  <a:srgbClr val="000099"/>
                </a:solidFill>
              </a:rPr>
              <a:t>AGCM</a:t>
            </a:r>
          </a:p>
          <a:p>
            <a:pPr lvl="1"/>
            <a:r>
              <a:rPr lang="en-US" altLang="ja-JP" dirty="0"/>
              <a:t>http://www.gfd-dennou.org/library/dcpam</a:t>
            </a:r>
          </a:p>
          <a:p>
            <a:r>
              <a:rPr lang="en-US" altLang="ja-JP" sz="2800" b="1" dirty="0">
                <a:solidFill>
                  <a:srgbClr val="000099"/>
                </a:solidFill>
              </a:rPr>
              <a:t>DCPAM</a:t>
            </a:r>
            <a:r>
              <a:rPr lang="ja-JP" altLang="en-US" sz="2800" b="1" dirty="0">
                <a:solidFill>
                  <a:srgbClr val="000099"/>
                </a:solidFill>
              </a:rPr>
              <a:t>の特長</a:t>
            </a:r>
            <a:endParaRPr lang="en-US" altLang="ja-JP" sz="2800" b="1" dirty="0">
              <a:solidFill>
                <a:srgbClr val="000099"/>
              </a:solidFill>
            </a:endParaRPr>
          </a:p>
          <a:p>
            <a:pPr lvl="1"/>
            <a:r>
              <a:rPr lang="ja-JP" altLang="en-US" dirty="0"/>
              <a:t>他の惑星への拡張を意識</a:t>
            </a:r>
            <a:endParaRPr lang="en-US" altLang="ja-JP" dirty="0"/>
          </a:p>
          <a:p>
            <a:pPr lvl="1"/>
            <a:r>
              <a:rPr lang="ja-JP" altLang="en-US" dirty="0"/>
              <a:t>可読性を重視</a:t>
            </a:r>
            <a:endParaRPr lang="en-US" altLang="ja-JP" dirty="0"/>
          </a:p>
          <a:p>
            <a:pPr lvl="2"/>
            <a:r>
              <a:rPr lang="ja-JP" altLang="en-US" dirty="0"/>
              <a:t>プログラムが読みやすく</a:t>
            </a:r>
            <a:br>
              <a:rPr lang="en-US" altLang="ja-JP" dirty="0"/>
            </a:br>
            <a:r>
              <a:rPr lang="ja-JP" altLang="en-US" dirty="0"/>
              <a:t>なるように数式の書き方を</a:t>
            </a:r>
            <a:br>
              <a:rPr lang="en-US" altLang="ja-JP" dirty="0"/>
            </a:br>
            <a:r>
              <a:rPr lang="ja-JP" altLang="en-US" dirty="0"/>
              <a:t>工夫</a:t>
            </a:r>
            <a:endParaRPr lang="en-US" altLang="ja-JP" dirty="0"/>
          </a:p>
          <a:p>
            <a:pPr lvl="1"/>
            <a:r>
              <a:rPr lang="ja-JP" altLang="en-US" dirty="0">
                <a:solidFill>
                  <a:srgbClr val="FF0000"/>
                </a:solidFill>
              </a:rPr>
              <a:t>フリーソフトウエア</a:t>
            </a:r>
            <a:endParaRPr lang="en-US" altLang="ja-JP" dirty="0">
              <a:solidFill>
                <a:srgbClr val="FF0000"/>
              </a:solidFill>
            </a:endParaRPr>
          </a:p>
          <a:p>
            <a:pPr lvl="2"/>
            <a:r>
              <a:rPr lang="ja-JP" altLang="en-US" dirty="0">
                <a:solidFill>
                  <a:srgbClr val="FF0000"/>
                </a:solidFill>
              </a:rPr>
              <a:t>日本の</a:t>
            </a:r>
            <a:r>
              <a:rPr lang="en-US" altLang="ja-JP" dirty="0">
                <a:solidFill>
                  <a:srgbClr val="FF0000"/>
                </a:solidFill>
              </a:rPr>
              <a:t>AGCM</a:t>
            </a:r>
            <a:r>
              <a:rPr lang="ja-JP" altLang="en-US" dirty="0">
                <a:solidFill>
                  <a:srgbClr val="FF0000"/>
                </a:solidFill>
              </a:rPr>
              <a:t>で</a:t>
            </a:r>
            <a:br>
              <a:rPr lang="en-US" altLang="ja-JP" dirty="0">
                <a:solidFill>
                  <a:srgbClr val="FF0000"/>
                </a:solidFill>
              </a:rPr>
            </a:br>
            <a:r>
              <a:rPr lang="ja-JP" altLang="en-US" dirty="0">
                <a:solidFill>
                  <a:srgbClr val="FF0000"/>
                </a:solidFill>
              </a:rPr>
              <a:t>フリーソフトウエアとして</a:t>
            </a:r>
            <a:br>
              <a:rPr lang="en-US" altLang="ja-JP" dirty="0">
                <a:solidFill>
                  <a:srgbClr val="FF0000"/>
                </a:solidFill>
              </a:rPr>
            </a:br>
            <a:r>
              <a:rPr lang="ja-JP" altLang="en-US" dirty="0">
                <a:solidFill>
                  <a:srgbClr val="FF0000"/>
                </a:solidFill>
              </a:rPr>
              <a:t>公開されているものは</a:t>
            </a:r>
            <a:br>
              <a:rPr lang="en-US" altLang="ja-JP" dirty="0">
                <a:solidFill>
                  <a:srgbClr val="FF0000"/>
                </a:solidFill>
              </a:rPr>
            </a:br>
            <a:r>
              <a:rPr lang="ja-JP" altLang="en-US" dirty="0">
                <a:solidFill>
                  <a:srgbClr val="FF0000"/>
                </a:solidFill>
              </a:rPr>
              <a:t>非常に少ない</a:t>
            </a:r>
            <a:endParaRPr lang="en-US" altLang="ja-JP" dirty="0">
              <a:solidFill>
                <a:srgbClr val="FF0000"/>
              </a:solidFill>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750"/>
          <a:stretch/>
        </p:blipFill>
        <p:spPr>
          <a:xfrm>
            <a:off x="4984977" y="2063786"/>
            <a:ext cx="3651850" cy="4555263"/>
          </a:xfrm>
          <a:prstGeom prst="rect">
            <a:avLst/>
          </a:prstGeom>
        </p:spPr>
      </p:pic>
      <p:pic>
        <p:nvPicPr>
          <p:cNvPr id="5" name="図 4">
            <a:extLst>
              <a:ext uri="{FF2B5EF4-FFF2-40B4-BE49-F238E27FC236}">
                <a16:creationId xmlns:a16="http://schemas.microsoft.com/office/drawing/2014/main" id="{EDE94FFE-02E1-454B-91A7-AD37F487B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C3C6E7D-04B3-49CF-994B-100663129BEB}"/>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20</a:t>
            </a:fld>
            <a:endParaRPr lang="en-US" altLang="ja-JP" sz="1400" dirty="0"/>
          </a:p>
        </p:txBody>
      </p:sp>
    </p:spTree>
    <p:extLst>
      <p:ext uri="{BB962C8B-B14F-4D97-AF65-F5344CB8AC3E}">
        <p14:creationId xmlns:p14="http://schemas.microsoft.com/office/powerpoint/2010/main" val="260100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a:t>地球流体電脳倶楽部</a:t>
            </a:r>
          </a:p>
        </p:txBody>
      </p:sp>
      <p:sp>
        <p:nvSpPr>
          <p:cNvPr id="10243" name="コンテンツ プレースホルダ 2"/>
          <p:cNvSpPr>
            <a:spLocks noGrp="1"/>
          </p:cNvSpPr>
          <p:nvPr>
            <p:ph idx="1"/>
          </p:nvPr>
        </p:nvSpPr>
        <p:spPr>
          <a:xfrm>
            <a:off x="35496" y="980728"/>
            <a:ext cx="8578850" cy="5745749"/>
          </a:xfrm>
        </p:spPr>
        <p:txBody>
          <a:bodyPr/>
          <a:lstStyle/>
          <a:p>
            <a:pPr>
              <a:defRPr/>
            </a:pPr>
            <a:r>
              <a:rPr lang="ja-JP" altLang="en-US" sz="2800" b="1" dirty="0">
                <a:solidFill>
                  <a:srgbClr val="000099"/>
                </a:solidFill>
              </a:rPr>
              <a:t>知識の情報化</a:t>
            </a:r>
            <a:r>
              <a:rPr lang="en-US" altLang="ja-JP" sz="2800" b="1" dirty="0">
                <a:solidFill>
                  <a:srgbClr val="000099"/>
                </a:solidFill>
              </a:rPr>
              <a:t>, </a:t>
            </a:r>
            <a:r>
              <a:rPr lang="ja-JP" altLang="en-US" sz="2800" b="1" dirty="0">
                <a:solidFill>
                  <a:srgbClr val="000099"/>
                </a:solidFill>
              </a:rPr>
              <a:t>知見プラットフォームの構築を目指した有志集団</a:t>
            </a:r>
            <a:endParaRPr lang="en-US" altLang="ja-JP" sz="2800" b="1" dirty="0">
              <a:solidFill>
                <a:srgbClr val="000099"/>
              </a:solidFill>
            </a:endParaRPr>
          </a:p>
          <a:p>
            <a:pPr lvl="1">
              <a:defRPr/>
            </a:pPr>
            <a:r>
              <a:rPr lang="en-US" altLang="ja-JP" dirty="0"/>
              <a:t>http://www.gfd-dennou.org</a:t>
            </a:r>
          </a:p>
          <a:p>
            <a:pPr lvl="1">
              <a:defRPr/>
            </a:pPr>
            <a:r>
              <a:rPr lang="ja-JP" altLang="en-US" dirty="0"/>
              <a:t>地球惑星に関する知見の</a:t>
            </a:r>
            <a:br>
              <a:rPr lang="en-US" altLang="ja-JP" dirty="0"/>
            </a:br>
            <a:r>
              <a:rPr lang="ja-JP" altLang="en-US" dirty="0"/>
              <a:t>ネットワーク上への蓄積</a:t>
            </a:r>
            <a:r>
              <a:rPr lang="en-US" altLang="ja-JP" dirty="0"/>
              <a:t>,</a:t>
            </a:r>
            <a:br>
              <a:rPr lang="en-US" altLang="ja-JP" dirty="0"/>
            </a:br>
            <a:r>
              <a:rPr lang="ja-JP" altLang="en-US" dirty="0"/>
              <a:t>そのための道具作り</a:t>
            </a:r>
            <a:endParaRPr lang="en-US" altLang="ja-JP" dirty="0"/>
          </a:p>
          <a:p>
            <a:pPr lvl="2">
              <a:defRPr/>
            </a:pPr>
            <a:r>
              <a:rPr lang="ja-JP" altLang="en-US" dirty="0"/>
              <a:t>ネットワーク上の「教科書」</a:t>
            </a:r>
            <a:endParaRPr lang="en-US" altLang="ja-JP" dirty="0"/>
          </a:p>
          <a:p>
            <a:pPr lvl="3">
              <a:defRPr/>
            </a:pPr>
            <a:r>
              <a:rPr lang="ja-JP" altLang="en-US" dirty="0"/>
              <a:t>地球流体室内実験集</a:t>
            </a:r>
            <a:endParaRPr lang="en-US" altLang="ja-JP" dirty="0"/>
          </a:p>
          <a:p>
            <a:pPr lvl="2">
              <a:defRPr/>
            </a:pPr>
            <a:r>
              <a:rPr lang="ja-JP" altLang="en-US" dirty="0"/>
              <a:t>知見の集積場としての地球</a:t>
            </a:r>
            <a:br>
              <a:rPr lang="en-US" altLang="ja-JP" dirty="0"/>
            </a:br>
            <a:r>
              <a:rPr lang="ja-JP" altLang="en-US" dirty="0"/>
              <a:t>流体計算ソフトウェア群</a:t>
            </a:r>
            <a:endParaRPr lang="en-US" altLang="ja-JP" dirty="0"/>
          </a:p>
          <a:p>
            <a:pPr lvl="2">
              <a:defRPr/>
            </a:pPr>
            <a:r>
              <a:rPr lang="ja-JP" altLang="en-US" dirty="0"/>
              <a:t>数値データの可視化ツール開発</a:t>
            </a:r>
          </a:p>
          <a:p>
            <a:pPr lvl="2">
              <a:defRPr/>
            </a:pPr>
            <a:r>
              <a:rPr lang="ja-JP" altLang="en-US" dirty="0"/>
              <a:t>それらのためのサーバ運営・管理（全国</a:t>
            </a:r>
            <a:r>
              <a:rPr lang="en-US" altLang="ja-JP" dirty="0"/>
              <a:t>3</a:t>
            </a:r>
            <a:r>
              <a:rPr lang="ja-JP" altLang="en-US" dirty="0"/>
              <a:t>か所）</a:t>
            </a:r>
            <a:endParaRPr lang="en-US" altLang="ja-JP" dirty="0"/>
          </a:p>
          <a:p>
            <a:pPr lvl="3">
              <a:defRPr/>
            </a:pPr>
            <a:r>
              <a:rPr lang="en-US" altLang="ja-JP" dirty="0" err="1"/>
              <a:t>dennou</a:t>
            </a:r>
            <a:r>
              <a:rPr lang="en-US" altLang="ja-JP" dirty="0"/>
              <a:t>-h </a:t>
            </a:r>
            <a:r>
              <a:rPr lang="ja-JP" altLang="en-US" dirty="0"/>
              <a:t>は</a:t>
            </a:r>
            <a:r>
              <a:rPr lang="en-US" altLang="ja-JP" dirty="0"/>
              <a:t>Debian </a:t>
            </a:r>
            <a:r>
              <a:rPr lang="ja-JP" altLang="en-US" dirty="0"/>
              <a:t>のインストールで使用</a:t>
            </a:r>
            <a:endParaRPr lang="en-US" altLang="ja-JP" dirty="0"/>
          </a:p>
        </p:txBody>
      </p:sp>
      <p:pic>
        <p:nvPicPr>
          <p:cNvPr id="4" name="Picture 6" descr="dennou-top-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4"/>
          <a:stretch/>
        </p:blipFill>
        <p:spPr bwMode="auto">
          <a:xfrm>
            <a:off x="5200079" y="1632030"/>
            <a:ext cx="3723005" cy="35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6DB6DEC2-DEF4-4482-8D1D-56B8C9140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4A6FE0E-39EB-4937-B072-7D6E05D7C59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21</a:t>
            </a:fld>
            <a:endParaRPr lang="en-US" altLang="ja-JP" sz="1400" dirty="0"/>
          </a:p>
        </p:txBody>
      </p:sp>
    </p:spTree>
    <p:extLst>
      <p:ext uri="{BB962C8B-B14F-4D97-AF65-F5344CB8AC3E}">
        <p14:creationId xmlns:p14="http://schemas.microsoft.com/office/powerpoint/2010/main" val="168144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731320"/>
          </a:xfrm>
        </p:spPr>
        <p:txBody>
          <a:bodyPr/>
          <a:lstStyle/>
          <a:p>
            <a:r>
              <a:rPr lang="en-US" altLang="ja-JP" dirty="0"/>
              <a:t>DCPAM</a:t>
            </a:r>
            <a:r>
              <a:rPr lang="ja-JP" altLang="en-US" dirty="0"/>
              <a:t>で計算するためには</a:t>
            </a:r>
          </a:p>
        </p:txBody>
      </p:sp>
      <p:sp>
        <p:nvSpPr>
          <p:cNvPr id="5123" name="コンテンツ プレースホルダ 2"/>
          <p:cNvSpPr>
            <a:spLocks noGrp="1"/>
          </p:cNvSpPr>
          <p:nvPr>
            <p:ph idx="1"/>
          </p:nvPr>
        </p:nvSpPr>
        <p:spPr>
          <a:xfrm>
            <a:off x="6536" y="727002"/>
            <a:ext cx="9149656" cy="4525963"/>
          </a:xfrm>
        </p:spPr>
        <p:txBody>
          <a:bodyPr/>
          <a:lstStyle/>
          <a:p>
            <a:r>
              <a:rPr lang="ja-JP" altLang="en-US" b="1" dirty="0">
                <a:solidFill>
                  <a:srgbClr val="000099"/>
                </a:solidFill>
              </a:rPr>
              <a:t>実行ファイルを作る（ビルド作業）</a:t>
            </a:r>
            <a:endParaRPr lang="en-US" altLang="ja-JP" b="1" dirty="0">
              <a:solidFill>
                <a:srgbClr val="000099"/>
              </a:solidFill>
            </a:endParaRPr>
          </a:p>
          <a:p>
            <a:pPr lvl="1" eaLnBrk="1" hangingPunct="1"/>
            <a:r>
              <a:rPr lang="ja-JP" altLang="en-US" b="1" dirty="0"/>
              <a:t>プログラムファイルをコンパイル</a:t>
            </a:r>
            <a:r>
              <a:rPr lang="en-US" altLang="ja-JP" b="1" dirty="0"/>
              <a:t>(</a:t>
            </a:r>
            <a:r>
              <a:rPr lang="ja-JP" altLang="en-US" b="1" dirty="0"/>
              <a:t>機械語に翻訳</a:t>
            </a:r>
            <a:r>
              <a:rPr lang="en-US" altLang="ja-JP" b="1" dirty="0"/>
              <a:t>)</a:t>
            </a:r>
            <a:r>
              <a:rPr lang="ja-JP" altLang="en-US" b="1" dirty="0"/>
              <a:t>する</a:t>
            </a:r>
            <a:endParaRPr lang="en-US" altLang="ja-JP" b="1" dirty="0"/>
          </a:p>
          <a:p>
            <a:pPr lvl="2"/>
            <a:r>
              <a:rPr lang="ja-JP" altLang="en-US" dirty="0"/>
              <a:t>コンパイラ：コンパイルをおこなうコマンド</a:t>
            </a:r>
            <a:endParaRPr lang="en-US" altLang="ja-JP" dirty="0"/>
          </a:p>
          <a:p>
            <a:pPr lvl="2"/>
            <a:r>
              <a:rPr lang="ja-JP" altLang="en-US" dirty="0"/>
              <a:t>オブジェクトファイル：コンパイラで作られる機械語ファイル</a:t>
            </a:r>
            <a:endParaRPr lang="en-US" altLang="ja-JP" dirty="0"/>
          </a:p>
          <a:p>
            <a:pPr lvl="2"/>
            <a:r>
              <a:rPr lang="ja-JP" altLang="en-US" dirty="0"/>
              <a:t>情報実験機で使う</a:t>
            </a:r>
            <a:r>
              <a:rPr lang="en-US" altLang="ja-JP" dirty="0"/>
              <a:t>FORTRAN</a:t>
            </a:r>
            <a:r>
              <a:rPr lang="ja-JP" altLang="en-US" dirty="0"/>
              <a:t>コンパイラは</a:t>
            </a:r>
            <a:r>
              <a:rPr lang="en-US" altLang="ja-JP" dirty="0" err="1"/>
              <a:t>GFortran</a:t>
            </a:r>
            <a:endParaRPr lang="en-US" altLang="ja-JP" dirty="0"/>
          </a:p>
          <a:p>
            <a:pPr lvl="1" eaLnBrk="1" hangingPunct="1"/>
            <a:r>
              <a:rPr lang="ja-JP" altLang="en-US" b="1" dirty="0"/>
              <a:t>使用するライブラリと結合して実行ファイルを作る</a:t>
            </a:r>
            <a:endParaRPr lang="en-US" altLang="ja-JP" b="1" dirty="0"/>
          </a:p>
          <a:p>
            <a:pPr lvl="2"/>
            <a:r>
              <a:rPr lang="ja-JP" altLang="en-US" dirty="0"/>
              <a:t>ライブラリ：複数のソフトウエアで共通して使用されるプログラムを「外から使える形で」まとめたもの</a:t>
            </a:r>
            <a:endParaRPr lang="en-US" altLang="ja-JP" dirty="0"/>
          </a:p>
          <a:p>
            <a:pPr lvl="2"/>
            <a:r>
              <a:rPr lang="ja-JP" altLang="en-US" dirty="0"/>
              <a:t>実行ファイル：計算機が命令を実行できるファイル</a:t>
            </a:r>
            <a:endParaRPr lang="en-US" altLang="ja-JP" dirty="0"/>
          </a:p>
          <a:p>
            <a:pPr lvl="2"/>
            <a:r>
              <a:rPr lang="ja-JP" altLang="en-US" dirty="0"/>
              <a:t>結合をするためにはリンカと呼ばれるコマンドを使う</a:t>
            </a:r>
            <a:endParaRPr lang="en-US" altLang="ja-JP" dirty="0"/>
          </a:p>
        </p:txBody>
      </p:sp>
      <p:sp>
        <p:nvSpPr>
          <p:cNvPr id="4" name="テキスト ボックス 3"/>
          <p:cNvSpPr txBox="1"/>
          <p:nvPr/>
        </p:nvSpPr>
        <p:spPr>
          <a:xfrm>
            <a:off x="181821" y="5572419"/>
            <a:ext cx="2611612" cy="369332"/>
          </a:xfrm>
          <a:prstGeom prst="rect">
            <a:avLst/>
          </a:prstGeom>
          <a:noFill/>
          <a:ln>
            <a:solidFill>
              <a:schemeClr val="tx1"/>
            </a:solidFill>
          </a:ln>
        </p:spPr>
        <p:txBody>
          <a:bodyPr wrap="none" rtlCol="0">
            <a:spAutoFit/>
          </a:bodyPr>
          <a:lstStyle/>
          <a:p>
            <a:r>
              <a:rPr kumimoji="1" lang="ja-JP" altLang="en-US" sz="1800" dirty="0"/>
              <a:t>プログラムファイル：</a:t>
            </a:r>
            <a:r>
              <a:rPr kumimoji="1" lang="en-US" altLang="ja-JP" sz="1800" dirty="0"/>
              <a:t>*.f90</a:t>
            </a:r>
            <a:endParaRPr kumimoji="1" lang="ja-JP" altLang="en-US" sz="1800" dirty="0"/>
          </a:p>
        </p:txBody>
      </p:sp>
      <p:sp>
        <p:nvSpPr>
          <p:cNvPr id="5" name="テキスト ボックス 4"/>
          <p:cNvSpPr txBox="1"/>
          <p:nvPr/>
        </p:nvSpPr>
        <p:spPr>
          <a:xfrm>
            <a:off x="3673662" y="6165939"/>
            <a:ext cx="3054895" cy="369332"/>
          </a:xfrm>
          <a:prstGeom prst="rect">
            <a:avLst/>
          </a:prstGeom>
          <a:noFill/>
          <a:ln>
            <a:solidFill>
              <a:schemeClr val="tx1"/>
            </a:solidFill>
          </a:ln>
        </p:spPr>
        <p:txBody>
          <a:bodyPr wrap="square" rtlCol="0">
            <a:spAutoFit/>
          </a:bodyPr>
          <a:lstStyle/>
          <a:p>
            <a:r>
              <a:rPr lang="ja-JP" altLang="en-US" sz="1800" dirty="0"/>
              <a:t>外部の</a:t>
            </a:r>
            <a:r>
              <a:rPr kumimoji="1" lang="ja-JP" altLang="en-US" sz="1800" dirty="0"/>
              <a:t>ライブラリ</a:t>
            </a:r>
            <a:r>
              <a:rPr kumimoji="1" lang="en-US" altLang="ja-JP" sz="1800" dirty="0"/>
              <a:t>lib****.a</a:t>
            </a:r>
            <a:endParaRPr kumimoji="1" lang="ja-JP" altLang="en-US" sz="1800" dirty="0"/>
          </a:p>
        </p:txBody>
      </p:sp>
      <p:sp>
        <p:nvSpPr>
          <p:cNvPr id="6" name="テキスト ボックス 5"/>
          <p:cNvSpPr txBox="1"/>
          <p:nvPr/>
        </p:nvSpPr>
        <p:spPr>
          <a:xfrm>
            <a:off x="7503080" y="5787218"/>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7" name="テキスト ボックス 6"/>
          <p:cNvSpPr txBox="1"/>
          <p:nvPr/>
        </p:nvSpPr>
        <p:spPr>
          <a:xfrm>
            <a:off x="4361426" y="5572419"/>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9" name="直線矢印コネクタ 8"/>
          <p:cNvCxnSpPr>
            <a:stCxn id="4" idx="3"/>
            <a:endCxn id="7" idx="1"/>
          </p:cNvCxnSpPr>
          <p:nvPr/>
        </p:nvCxnSpPr>
        <p:spPr bwMode="auto">
          <a:xfrm>
            <a:off x="2793433" y="5757085"/>
            <a:ext cx="1567993" cy="0"/>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p:cNvSpPr txBox="1"/>
          <p:nvPr/>
        </p:nvSpPr>
        <p:spPr>
          <a:xfrm>
            <a:off x="2815388" y="5285967"/>
            <a:ext cx="1596912" cy="461665"/>
          </a:xfrm>
          <a:prstGeom prst="rect">
            <a:avLst/>
          </a:prstGeom>
          <a:noFill/>
        </p:spPr>
        <p:txBody>
          <a:bodyPr wrap="none" rtlCol="0">
            <a:spAutoFit/>
          </a:bodyPr>
          <a:lstStyle/>
          <a:p>
            <a:r>
              <a:rPr kumimoji="1" lang="ja-JP" altLang="en-US" dirty="0"/>
              <a:t>コンパイル</a:t>
            </a:r>
          </a:p>
        </p:txBody>
      </p:sp>
      <p:cxnSp>
        <p:nvCxnSpPr>
          <p:cNvPr id="13" name="直線矢印コネクタ 12"/>
          <p:cNvCxnSpPr>
            <a:stCxn id="7" idx="3"/>
            <a:endCxn id="6" idx="1"/>
          </p:cNvCxnSpPr>
          <p:nvPr/>
        </p:nvCxnSpPr>
        <p:spPr bwMode="auto">
          <a:xfrm>
            <a:off x="6798213" y="5757085"/>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16" name="直線矢印コネクタ 15"/>
          <p:cNvCxnSpPr>
            <a:stCxn id="6" idx="1"/>
            <a:endCxn id="5" idx="3"/>
          </p:cNvCxnSpPr>
          <p:nvPr/>
        </p:nvCxnSpPr>
        <p:spPr bwMode="auto">
          <a:xfrm flipH="1">
            <a:off x="6763762" y="5971884"/>
            <a:ext cx="704112" cy="378721"/>
          </a:xfrm>
          <a:prstGeom prst="straightConnector1">
            <a:avLst/>
          </a:prstGeom>
          <a:noFill/>
          <a:ln w="50800" cap="flat" cmpd="sng" algn="ctr">
            <a:solidFill>
              <a:schemeClr val="tx1"/>
            </a:solidFill>
            <a:prstDash val="solid"/>
            <a:round/>
            <a:headEnd type="triangle" w="med" len="med"/>
            <a:tailEnd type="none"/>
          </a:ln>
          <a:effectLst/>
        </p:spPr>
      </p:cxnSp>
      <p:sp>
        <p:nvSpPr>
          <p:cNvPr id="22" name="テキスト ボックス 21"/>
          <p:cNvSpPr txBox="1"/>
          <p:nvPr/>
        </p:nvSpPr>
        <p:spPr>
          <a:xfrm>
            <a:off x="6757743" y="5342111"/>
            <a:ext cx="803425" cy="461665"/>
          </a:xfrm>
          <a:prstGeom prst="rect">
            <a:avLst/>
          </a:prstGeom>
          <a:noFill/>
        </p:spPr>
        <p:txBody>
          <a:bodyPr wrap="none" rtlCol="0">
            <a:spAutoFit/>
          </a:bodyPr>
          <a:lstStyle/>
          <a:p>
            <a:r>
              <a:rPr lang="ja-JP" altLang="en-US" dirty="0"/>
              <a:t>結合</a:t>
            </a:r>
            <a:endParaRPr kumimoji="1" lang="ja-JP" altLang="en-US" dirty="0"/>
          </a:p>
        </p:txBody>
      </p:sp>
      <p:sp>
        <p:nvSpPr>
          <p:cNvPr id="2" name="テキスト ボックス 1"/>
          <p:cNvSpPr txBox="1"/>
          <p:nvPr/>
        </p:nvSpPr>
        <p:spPr>
          <a:xfrm>
            <a:off x="1590988" y="6027470"/>
            <a:ext cx="1986441" cy="830997"/>
          </a:xfrm>
          <a:prstGeom prst="rect">
            <a:avLst/>
          </a:prstGeom>
          <a:noFill/>
        </p:spPr>
        <p:txBody>
          <a:bodyPr wrap="none" rtlCol="0">
            <a:spAutoFit/>
          </a:bodyPr>
          <a:lstStyle/>
          <a:p>
            <a:r>
              <a:rPr kumimoji="1" lang="en-US" altLang="ja-JP" dirty="0">
                <a:solidFill>
                  <a:srgbClr val="FF0000"/>
                </a:solidFill>
              </a:rPr>
              <a:t>make</a:t>
            </a:r>
            <a:r>
              <a:rPr kumimoji="1" lang="ja-JP" altLang="en-US" dirty="0">
                <a:solidFill>
                  <a:srgbClr val="FF0000"/>
                </a:solidFill>
              </a:rPr>
              <a:t>コマンド</a:t>
            </a:r>
            <a:br>
              <a:rPr kumimoji="1" lang="en-US" altLang="ja-JP" dirty="0">
                <a:solidFill>
                  <a:srgbClr val="FF0000"/>
                </a:solidFill>
              </a:rPr>
            </a:br>
            <a:r>
              <a:rPr kumimoji="1" lang="ja-JP" altLang="en-US" dirty="0">
                <a:solidFill>
                  <a:srgbClr val="FF0000"/>
                </a:solidFill>
              </a:rPr>
              <a:t>で一発！</a:t>
            </a:r>
          </a:p>
        </p:txBody>
      </p:sp>
      <p:sp>
        <p:nvSpPr>
          <p:cNvPr id="3" name="楕円 2"/>
          <p:cNvSpPr/>
          <p:nvPr/>
        </p:nvSpPr>
        <p:spPr bwMode="auto">
          <a:xfrm>
            <a:off x="2782926" y="5283572"/>
            <a:ext cx="1631410" cy="557103"/>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楕円 14"/>
          <p:cNvSpPr/>
          <p:nvPr/>
        </p:nvSpPr>
        <p:spPr bwMode="auto">
          <a:xfrm>
            <a:off x="6791114" y="5238344"/>
            <a:ext cx="691877" cy="108563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17" name="図 16">
            <a:extLst>
              <a:ext uri="{FF2B5EF4-FFF2-40B4-BE49-F238E27FC236}">
                <a16:creationId xmlns:a16="http://schemas.microsoft.com/office/drawing/2014/main" id="{25C1014F-85F2-45E5-9A45-AE047E26B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8" name="スライド番号プレースホルダ 4">
            <a:extLst>
              <a:ext uri="{FF2B5EF4-FFF2-40B4-BE49-F238E27FC236}">
                <a16:creationId xmlns:a16="http://schemas.microsoft.com/office/drawing/2014/main" id="{86134787-5116-411E-818D-F62C8553421E}"/>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22</a:t>
            </a:fld>
            <a:endParaRPr lang="en-US" altLang="ja-JP" sz="1400" dirty="0"/>
          </a:p>
        </p:txBody>
      </p:sp>
    </p:spTree>
    <p:extLst>
      <p:ext uri="{BB962C8B-B14F-4D97-AF65-F5344CB8AC3E}">
        <p14:creationId xmlns:p14="http://schemas.microsoft.com/office/powerpoint/2010/main" val="3924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862530"/>
          </a:xfrm>
        </p:spPr>
        <p:txBody>
          <a:bodyPr/>
          <a:lstStyle/>
          <a:p>
            <a:r>
              <a:rPr lang="en-US" altLang="ja-JP" dirty="0"/>
              <a:t>DCPAM</a:t>
            </a:r>
            <a:r>
              <a:rPr lang="ja-JP" altLang="en-US" dirty="0"/>
              <a:t>がおこなう処理の流れ</a:t>
            </a:r>
          </a:p>
        </p:txBody>
      </p:sp>
      <p:sp>
        <p:nvSpPr>
          <p:cNvPr id="10243" name="コンテンツ プレースホルダ 2"/>
          <p:cNvSpPr>
            <a:spLocks noGrp="1"/>
          </p:cNvSpPr>
          <p:nvPr>
            <p:ph idx="1"/>
          </p:nvPr>
        </p:nvSpPr>
        <p:spPr>
          <a:xfrm>
            <a:off x="251520" y="861144"/>
            <a:ext cx="8435280" cy="2600205"/>
          </a:xfrm>
        </p:spPr>
        <p:txBody>
          <a:bodyPr/>
          <a:lstStyle/>
          <a:p>
            <a:r>
              <a:rPr lang="en-US" altLang="ja-JP" sz="2800" b="1" dirty="0">
                <a:solidFill>
                  <a:srgbClr val="000099"/>
                </a:solidFill>
              </a:rPr>
              <a:t>DCPAM</a:t>
            </a:r>
            <a:r>
              <a:rPr lang="ja-JP" altLang="en-US" sz="2800" b="1" dirty="0">
                <a:solidFill>
                  <a:srgbClr val="000099"/>
                </a:solidFill>
              </a:rPr>
              <a:t>は数値積分の実行前に以下を読み込む</a:t>
            </a:r>
            <a:endParaRPr lang="en-US" altLang="ja-JP" sz="2800" b="1" dirty="0">
              <a:solidFill>
                <a:srgbClr val="000099"/>
              </a:solidFill>
            </a:endParaRPr>
          </a:p>
          <a:p>
            <a:pPr lvl="1"/>
            <a:r>
              <a:rPr lang="ja-JP" altLang="en-US" dirty="0"/>
              <a:t>設定ファイル</a:t>
            </a:r>
            <a:endParaRPr lang="en-US" altLang="ja-JP" dirty="0"/>
          </a:p>
          <a:p>
            <a:pPr lvl="1"/>
            <a:r>
              <a:rPr lang="ja-JP" altLang="en-US" dirty="0"/>
              <a:t>初期値データファイル</a:t>
            </a:r>
            <a:endParaRPr lang="en-US" altLang="ja-JP" dirty="0"/>
          </a:p>
          <a:p>
            <a:pPr lvl="1"/>
            <a:r>
              <a:rPr lang="ja-JP" altLang="en-US" dirty="0"/>
              <a:t>境界条件ファイル</a:t>
            </a:r>
            <a:endParaRPr lang="en-US" altLang="ja-JP" dirty="0"/>
          </a:p>
          <a:p>
            <a:r>
              <a:rPr lang="ja-JP" altLang="en-US" sz="2800" b="1" dirty="0">
                <a:solidFill>
                  <a:srgbClr val="000099"/>
                </a:solidFill>
              </a:rPr>
              <a:t>積分の進行に応じて結果をデータファイルに出力</a:t>
            </a:r>
            <a:endParaRPr lang="en-US" altLang="ja-JP" sz="2800" b="1" dirty="0">
              <a:solidFill>
                <a:srgbClr val="000099"/>
              </a:solidFill>
            </a:endParaRPr>
          </a:p>
          <a:p>
            <a:endParaRPr lang="en-US" altLang="ja-JP" sz="2400" b="1" dirty="0"/>
          </a:p>
        </p:txBody>
      </p:sp>
      <p:sp>
        <p:nvSpPr>
          <p:cNvPr id="14" name="テキスト ボックス 13"/>
          <p:cNvSpPr txBox="1"/>
          <p:nvPr/>
        </p:nvSpPr>
        <p:spPr>
          <a:xfrm>
            <a:off x="140474" y="3305340"/>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9" name="テキスト ボックス 18"/>
          <p:cNvSpPr txBox="1"/>
          <p:nvPr/>
        </p:nvSpPr>
        <p:spPr>
          <a:xfrm>
            <a:off x="4473901" y="5810370"/>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20" name="直線矢印コネクタ 19"/>
          <p:cNvCxnSpPr/>
          <p:nvPr/>
        </p:nvCxnSpPr>
        <p:spPr bwMode="auto">
          <a:xfrm flipH="1">
            <a:off x="5703322" y="5373141"/>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p:nvPr/>
        </p:nvCxnSpPr>
        <p:spPr bwMode="auto">
          <a:xfrm>
            <a:off x="693979" y="4585319"/>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4" name="直線矢印コネクタ 23"/>
          <p:cNvCxnSpPr/>
          <p:nvPr/>
        </p:nvCxnSpPr>
        <p:spPr bwMode="auto">
          <a:xfrm flipV="1">
            <a:off x="3141139" y="5333135"/>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836754"/>
            <a:ext cx="857972" cy="857972"/>
          </a:xfrm>
          <a:prstGeom prst="rect">
            <a:avLst/>
          </a:prstGeom>
        </p:spPr>
      </p:pic>
      <p:cxnSp>
        <p:nvCxnSpPr>
          <p:cNvPr id="25" name="直線矢印コネクタ 24"/>
          <p:cNvCxnSpPr/>
          <p:nvPr/>
        </p:nvCxnSpPr>
        <p:spPr bwMode="auto">
          <a:xfrm>
            <a:off x="3909838" y="5353190"/>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7" name="テキスト ボックス 6"/>
          <p:cNvSpPr txBox="1"/>
          <p:nvPr/>
        </p:nvSpPr>
        <p:spPr>
          <a:xfrm flipH="1">
            <a:off x="3834196" y="4348328"/>
            <a:ext cx="3026927" cy="904863"/>
          </a:xfrm>
          <a:prstGeom prst="rect">
            <a:avLst/>
          </a:prstGeom>
          <a:noFill/>
        </p:spPr>
        <p:txBody>
          <a:bodyPr wrap="square" rtlCol="0">
            <a:spAutoFit/>
          </a:bodyPr>
          <a:lstStyle/>
          <a:p>
            <a:r>
              <a:rPr lang="ja-JP" altLang="en-US" dirty="0">
                <a:solidFill>
                  <a:srgbClr val="008000"/>
                </a:solidFill>
              </a:rPr>
              <a:t>　　　　数値積分</a:t>
            </a:r>
            <a:endParaRPr lang="en-US" altLang="ja-JP" dirty="0">
              <a:solidFill>
                <a:srgbClr val="008000"/>
              </a:solidFill>
            </a:endParaRPr>
          </a:p>
          <a:p>
            <a:r>
              <a:rPr lang="ja-JP" altLang="en-US" dirty="0">
                <a:solidFill>
                  <a:srgbClr val="008000"/>
                </a:solidFill>
              </a:rPr>
              <a:t>（時間に関する反復）</a:t>
            </a:r>
            <a:endParaRPr kumimoji="1" lang="ja-JP" altLang="en-US" dirty="0">
              <a:solidFill>
                <a:srgbClr val="008000"/>
              </a:solidFill>
            </a:endParaRPr>
          </a:p>
        </p:txBody>
      </p:sp>
      <p:grpSp>
        <p:nvGrpSpPr>
          <p:cNvPr id="11" name="グループ化 10"/>
          <p:cNvGrpSpPr/>
          <p:nvPr/>
        </p:nvGrpSpPr>
        <p:grpSpPr>
          <a:xfrm>
            <a:off x="1199727" y="3549306"/>
            <a:ext cx="1002148" cy="879435"/>
            <a:chOff x="2289042" y="3647228"/>
            <a:chExt cx="1212598" cy="967379"/>
          </a:xfrm>
        </p:grpSpPr>
        <p:sp>
          <p:nvSpPr>
            <p:cNvPr id="16" name="テキスト ボックス 15"/>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8" name="グループ化 27"/>
          <p:cNvGrpSpPr/>
          <p:nvPr/>
        </p:nvGrpSpPr>
        <p:grpSpPr>
          <a:xfrm>
            <a:off x="2343997" y="3565051"/>
            <a:ext cx="1227104" cy="879435"/>
            <a:chOff x="4025249" y="3630374"/>
            <a:chExt cx="1484795" cy="1064117"/>
          </a:xfrm>
        </p:grpSpPr>
        <p:sp>
          <p:nvSpPr>
            <p:cNvPr id="21" name="テキスト ボックス 20"/>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7" name="円柱 26"/>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2" name="直線矢印コネクタ 31"/>
          <p:cNvCxnSpPr/>
          <p:nvPr/>
        </p:nvCxnSpPr>
        <p:spPr bwMode="auto">
          <a:xfrm>
            <a:off x="1696065" y="442833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3" name="直線矢印コネクタ 32"/>
          <p:cNvCxnSpPr/>
          <p:nvPr/>
        </p:nvCxnSpPr>
        <p:spPr bwMode="auto">
          <a:xfrm>
            <a:off x="2889395" y="4438841"/>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4" name="直線矢印コネクタ 33"/>
          <p:cNvCxnSpPr/>
          <p:nvPr/>
        </p:nvCxnSpPr>
        <p:spPr bwMode="auto">
          <a:xfrm flipV="1">
            <a:off x="592694" y="5343641"/>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5" name="テキスト ボックス 34"/>
          <p:cNvSpPr txBox="1"/>
          <p:nvPr/>
        </p:nvSpPr>
        <p:spPr>
          <a:xfrm flipH="1">
            <a:off x="594987" y="4741245"/>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9" name="グループ化 38"/>
          <p:cNvGrpSpPr/>
          <p:nvPr/>
        </p:nvGrpSpPr>
        <p:grpSpPr>
          <a:xfrm>
            <a:off x="3085902" y="6232406"/>
            <a:ext cx="1111030" cy="546059"/>
            <a:chOff x="2289042" y="3647228"/>
            <a:chExt cx="1344346" cy="967379"/>
          </a:xfrm>
        </p:grpSpPr>
        <p:sp>
          <p:nvSpPr>
            <p:cNvPr id="40" name="テキスト ボックス 39"/>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1" name="円柱 40"/>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2" name="グループ化 41"/>
          <p:cNvGrpSpPr/>
          <p:nvPr/>
        </p:nvGrpSpPr>
        <p:grpSpPr>
          <a:xfrm>
            <a:off x="4184244" y="6227146"/>
            <a:ext cx="1016435" cy="546059"/>
            <a:chOff x="2289042" y="3647228"/>
            <a:chExt cx="1229885" cy="967379"/>
          </a:xfrm>
        </p:grpSpPr>
        <p:sp>
          <p:nvSpPr>
            <p:cNvPr id="43" name="テキスト ボックス 42"/>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44" name="円柱 43"/>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5" name="グループ化 44"/>
          <p:cNvGrpSpPr/>
          <p:nvPr/>
        </p:nvGrpSpPr>
        <p:grpSpPr>
          <a:xfrm>
            <a:off x="4436493" y="68327522"/>
            <a:ext cx="1111030" cy="546059"/>
            <a:chOff x="2289042" y="3647228"/>
            <a:chExt cx="1344346" cy="967379"/>
          </a:xfrm>
        </p:grpSpPr>
        <p:sp>
          <p:nvSpPr>
            <p:cNvPr id="46" name="テキスト ボックス 45"/>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7" name="円柱 46"/>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8" name="グループ化 47"/>
          <p:cNvGrpSpPr/>
          <p:nvPr/>
        </p:nvGrpSpPr>
        <p:grpSpPr>
          <a:xfrm>
            <a:off x="5266817" y="6237652"/>
            <a:ext cx="1016435" cy="546059"/>
            <a:chOff x="2289042" y="3647228"/>
            <a:chExt cx="1229885" cy="967379"/>
          </a:xfrm>
        </p:grpSpPr>
        <p:sp>
          <p:nvSpPr>
            <p:cNvPr id="49" name="テキスト ボックス 48"/>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50" name="円柱 49"/>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30" name="テキスト ボックス 29"/>
          <p:cNvSpPr txBox="1"/>
          <p:nvPr/>
        </p:nvSpPr>
        <p:spPr>
          <a:xfrm flipH="1">
            <a:off x="6330472" y="6299012"/>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54" name="直線矢印コネクタ 53"/>
          <p:cNvCxnSpPr/>
          <p:nvPr/>
        </p:nvCxnSpPr>
        <p:spPr bwMode="auto">
          <a:xfrm>
            <a:off x="5365844" y="5341800"/>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59" name="直線矢印コネクタ 58"/>
          <p:cNvCxnSpPr/>
          <p:nvPr/>
        </p:nvCxnSpPr>
        <p:spPr bwMode="auto">
          <a:xfrm flipV="1">
            <a:off x="8066492" y="5343641"/>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62" name="テキスト ボックス 61"/>
          <p:cNvSpPr txBox="1"/>
          <p:nvPr/>
        </p:nvSpPr>
        <p:spPr>
          <a:xfrm flipH="1">
            <a:off x="8053912" y="4404905"/>
            <a:ext cx="835676" cy="830997"/>
          </a:xfrm>
          <a:prstGeom prst="rect">
            <a:avLst/>
          </a:prstGeom>
          <a:no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pic>
        <p:nvPicPr>
          <p:cNvPr id="38" name="図 37">
            <a:extLst>
              <a:ext uri="{FF2B5EF4-FFF2-40B4-BE49-F238E27FC236}">
                <a16:creationId xmlns:a16="http://schemas.microsoft.com/office/drawing/2014/main" id="{3DCB2DDE-36D5-42BA-A1B8-0CBEA939EF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1" name="スライド番号プレースホルダ 4">
            <a:extLst>
              <a:ext uri="{FF2B5EF4-FFF2-40B4-BE49-F238E27FC236}">
                <a16:creationId xmlns:a16="http://schemas.microsoft.com/office/drawing/2014/main" id="{B4F681C5-AF54-4076-A133-464F1426948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23</a:t>
            </a:fld>
            <a:endParaRPr lang="en-US" altLang="ja-JP" sz="1400" dirty="0"/>
          </a:p>
        </p:txBody>
      </p:sp>
    </p:spTree>
    <p:extLst>
      <p:ext uri="{BB962C8B-B14F-4D97-AF65-F5344CB8AC3E}">
        <p14:creationId xmlns:p14="http://schemas.microsoft.com/office/powerpoint/2010/main" val="306663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1237605" y="167261"/>
            <a:ext cx="7279378" cy="657410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1800" dirty="0">
                <a:solidFill>
                  <a:schemeClr val="bg1"/>
                </a:solidFill>
                <a:latin typeface="ＭＳ ゴシック" pitchFamily="49" charset="-128"/>
                <a:ea typeface="ＭＳ ゴシック" pitchFamily="49" charset="-128"/>
              </a:rPr>
              <a:t>$ </a:t>
            </a:r>
            <a:r>
              <a:rPr lang="en-US" altLang="ja-JP" sz="1800" dirty="0" err="1">
                <a:solidFill>
                  <a:schemeClr val="bg1"/>
                </a:solidFill>
                <a:latin typeface="ＭＳ ゴシック" pitchFamily="49" charset="-128"/>
                <a:ea typeface="ＭＳ ゴシック" pitchFamily="49" charset="-128"/>
              </a:rPr>
              <a:t>ncdump</a:t>
            </a:r>
            <a:r>
              <a:rPr lang="en-US" altLang="ja-JP" sz="1800" dirty="0">
                <a:solidFill>
                  <a:schemeClr val="bg1"/>
                </a:solidFill>
                <a:latin typeface="ＭＳ ゴシック" pitchFamily="49" charset="-128"/>
                <a:ea typeface="ＭＳ ゴシック" pitchFamily="49" charset="-128"/>
              </a:rPr>
              <a:t> –h SurfTemp.nc</a:t>
            </a:r>
          </a:p>
          <a:p>
            <a:r>
              <a:rPr lang="en-US" altLang="ja-JP" sz="1800" dirty="0" err="1">
                <a:solidFill>
                  <a:schemeClr val="bg1"/>
                </a:solidFill>
              </a:rPr>
              <a:t>netcdf</a:t>
            </a:r>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dimensions:</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128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variables:</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lon</a:t>
            </a:r>
            <a:r>
              <a:rPr lang="en-US" altLang="ja-JP" sz="1800" dirty="0">
                <a:solidFill>
                  <a:schemeClr val="bg1"/>
                </a:solidFill>
              </a:rPr>
              <a:t>(</a:t>
            </a:r>
            <a:r>
              <a:rPr lang="en-US" altLang="ja-JP" sz="1800" dirty="0" err="1">
                <a:solidFill>
                  <a:schemeClr val="bg1"/>
                </a:solidFill>
              </a:rPr>
              <a:t>lon</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lon:long_name</a:t>
            </a:r>
            <a:r>
              <a:rPr lang="en-US" altLang="ja-JP" sz="1800" dirty="0">
                <a:solidFill>
                  <a:schemeClr val="bg1"/>
                </a:solidFill>
              </a:rPr>
              <a:t> = “longitude”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SurfTemp</a:t>
            </a:r>
            <a:r>
              <a:rPr lang="en-US" altLang="ja-JP" sz="1800" dirty="0">
                <a:solidFill>
                  <a:schemeClr val="bg1"/>
                </a:solidFill>
              </a:rPr>
              <a:t>(time, </a:t>
            </a:r>
            <a:r>
              <a:rPr lang="en-US" altLang="ja-JP" sz="1800" dirty="0" err="1">
                <a:solidFill>
                  <a:schemeClr val="bg1"/>
                </a:solidFill>
              </a:rPr>
              <a:t>lat</a:t>
            </a: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SurfTemp:long_name</a:t>
            </a:r>
            <a:r>
              <a:rPr lang="en-US" altLang="ja-JP" sz="1800" dirty="0">
                <a:solidFill>
                  <a:schemeClr val="bg1"/>
                </a:solidFill>
              </a:rPr>
              <a:t> = “surface temperature”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br>
              <a:rPr lang="en-US" altLang="ja-JP" sz="1800" dirty="0">
                <a:solidFill>
                  <a:schemeClr val="bg1"/>
                </a:solidFill>
              </a:rPr>
            </a:br>
            <a:r>
              <a:rPr lang="en-US" altLang="ja-JP" sz="1800" dirty="0">
                <a:solidFill>
                  <a:schemeClr val="bg1"/>
                </a:solidFill>
              </a:rPr>
              <a:t>// global attributes:</a:t>
            </a:r>
            <a:br>
              <a:rPr lang="en-US" altLang="ja-JP" sz="1800" dirty="0">
                <a:solidFill>
                  <a:schemeClr val="bg1"/>
                </a:solidFill>
              </a:rPr>
            </a:br>
            <a:r>
              <a:rPr lang="en-US" altLang="ja-JP" sz="1800" dirty="0">
                <a:solidFill>
                  <a:schemeClr val="bg1"/>
                </a:solidFill>
              </a:rPr>
              <a:t>		:title = “….."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data:</a:t>
            </a:r>
          </a:p>
          <a:p>
            <a:endParaRPr lang="en-US" altLang="ja-JP" sz="1800" dirty="0">
              <a:solidFill>
                <a:schemeClr val="bg1"/>
              </a:solidFill>
            </a:endParaRPr>
          </a:p>
          <a:p>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0, ……….</a:t>
            </a:r>
          </a:p>
          <a:p>
            <a:r>
              <a:rPr lang="ja-JP" altLang="en-US" sz="1800" dirty="0">
                <a:solidFill>
                  <a:schemeClr val="bg1"/>
                </a:solidFill>
              </a:rPr>
              <a:t>　　</a:t>
            </a:r>
            <a:r>
              <a:rPr lang="en-US" altLang="ja-JP" sz="1800" dirty="0">
                <a:solidFill>
                  <a:schemeClr val="bg1"/>
                </a:solidFill>
              </a:rPr>
              <a:t>(</a:t>
            </a:r>
            <a:r>
              <a:rPr lang="ja-JP" altLang="en-US" sz="1800" dirty="0">
                <a:solidFill>
                  <a:schemeClr val="bg1"/>
                </a:solidFill>
              </a:rPr>
              <a:t>略</a:t>
            </a:r>
            <a:r>
              <a:rPr lang="en-US" altLang="ja-JP" sz="1800" dirty="0">
                <a:solidFill>
                  <a:schemeClr val="bg1"/>
                </a:solidFill>
              </a:rPr>
              <a:t>)</a:t>
            </a:r>
          </a:p>
          <a:p>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 237.6823, ….</a:t>
            </a:r>
          </a:p>
          <a:p>
            <a:r>
              <a:rPr lang="en-US" altLang="ja-JP" sz="1800" dirty="0">
                <a:solidFill>
                  <a:schemeClr val="bg1"/>
                </a:solidFill>
              </a:rPr>
              <a:t>}</a:t>
            </a:r>
            <a:endParaRPr lang="ja-JP" altLang="ja-JP" sz="1800" dirty="0">
              <a:solidFill>
                <a:schemeClr val="bg1"/>
              </a:solidFill>
            </a:endParaRPr>
          </a:p>
        </p:txBody>
      </p:sp>
      <p:sp>
        <p:nvSpPr>
          <p:cNvPr id="5122" name="タイトル 1"/>
          <p:cNvSpPr>
            <a:spLocks noGrp="1"/>
          </p:cNvSpPr>
          <p:nvPr>
            <p:ph type="title"/>
          </p:nvPr>
        </p:nvSpPr>
        <p:spPr>
          <a:xfrm>
            <a:off x="3508960" y="136388"/>
            <a:ext cx="4042792" cy="1224310"/>
          </a:xfrm>
        </p:spPr>
        <p:txBody>
          <a:bodyPr/>
          <a:lstStyle/>
          <a:p>
            <a:r>
              <a:rPr lang="ja-JP" altLang="en-US" dirty="0">
                <a:solidFill>
                  <a:srgbClr val="FFFF00"/>
                </a:solidFill>
              </a:rPr>
              <a:t>出力データ</a:t>
            </a:r>
            <a:br>
              <a:rPr lang="en-US" altLang="ja-JP" dirty="0">
                <a:solidFill>
                  <a:srgbClr val="FFFF00"/>
                </a:solidFill>
              </a:rPr>
            </a:br>
            <a:r>
              <a:rPr lang="ja-JP" altLang="en-US" dirty="0">
                <a:solidFill>
                  <a:srgbClr val="FFFF00"/>
                </a:solidFill>
              </a:rPr>
              <a:t>の例</a:t>
            </a:r>
          </a:p>
        </p:txBody>
      </p:sp>
      <p:sp>
        <p:nvSpPr>
          <p:cNvPr id="6" name="テキスト ボックス 5"/>
          <p:cNvSpPr txBox="1"/>
          <p:nvPr/>
        </p:nvSpPr>
        <p:spPr>
          <a:xfrm>
            <a:off x="4423593" y="5987817"/>
            <a:ext cx="4317207" cy="769441"/>
          </a:xfrm>
          <a:prstGeom prst="rect">
            <a:avLst/>
          </a:prstGeom>
          <a:noFill/>
          <a:ln>
            <a:noFill/>
          </a:ln>
        </p:spPr>
        <p:txBody>
          <a:bodyPr wrap="none" rtlCol="0">
            <a:spAutoFit/>
          </a:bodyPr>
          <a:lstStyle/>
          <a:p>
            <a:r>
              <a:rPr lang="ja-JP" altLang="en-US" sz="4400" dirty="0">
                <a:solidFill>
                  <a:srgbClr val="FFFF00"/>
                </a:solidFill>
              </a:rPr>
              <a:t>詳しくは次回に！</a:t>
            </a:r>
            <a:endParaRPr lang="en-US" altLang="ja-JP" sz="4400" dirty="0">
              <a:solidFill>
                <a:srgbClr val="FFFF00"/>
              </a:solidFill>
            </a:endParaRPr>
          </a:p>
        </p:txBody>
      </p:sp>
      <p:pic>
        <p:nvPicPr>
          <p:cNvPr id="7" name="図 6">
            <a:extLst>
              <a:ext uri="{FF2B5EF4-FFF2-40B4-BE49-F238E27FC236}">
                <a16:creationId xmlns:a16="http://schemas.microsoft.com/office/drawing/2014/main" id="{9062FACD-0884-4A92-AB9D-D1F1C1520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2106A79B-B508-4D53-A40B-F2D80ACAE038}"/>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24</a:t>
            </a:fld>
            <a:endParaRPr lang="en-US" altLang="ja-JP" sz="1400" dirty="0"/>
          </a:p>
        </p:txBody>
      </p:sp>
    </p:spTree>
    <p:extLst>
      <p:ext uri="{BB962C8B-B14F-4D97-AF65-F5344CB8AC3E}">
        <p14:creationId xmlns:p14="http://schemas.microsoft.com/office/powerpoint/2010/main" val="228481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938587"/>
          </a:xfrm>
        </p:spPr>
        <p:txBody>
          <a:bodyPr/>
          <a:lstStyle/>
          <a:p>
            <a:r>
              <a:rPr lang="ja-JP" altLang="en-US" dirty="0"/>
              <a:t>まとめ</a:t>
            </a:r>
          </a:p>
        </p:txBody>
      </p:sp>
      <p:sp>
        <p:nvSpPr>
          <p:cNvPr id="55299" name="コンテンツ プレースホルダ 2"/>
          <p:cNvSpPr>
            <a:spLocks noGrp="1"/>
          </p:cNvSpPr>
          <p:nvPr>
            <p:ph idx="1"/>
          </p:nvPr>
        </p:nvSpPr>
        <p:spPr>
          <a:xfrm>
            <a:off x="457200" y="1056332"/>
            <a:ext cx="8229600" cy="2533325"/>
          </a:xfrm>
        </p:spPr>
        <p:txBody>
          <a:bodyPr/>
          <a:lstStyle/>
          <a:p>
            <a:r>
              <a:rPr lang="ja-JP" altLang="en-US" sz="2800" b="1" dirty="0">
                <a:solidFill>
                  <a:srgbClr val="000099"/>
                </a:solidFill>
              </a:rPr>
              <a:t>大気大循環モデルは微分方程式の数値積分をおこない風速・気温などの空間分布・時間変化を求める</a:t>
            </a: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大気大循環モデルを実行するには、コンパイル・結合の作業が必要（多くの科学計算ソフトウエアも同様）</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935897" y="224954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35897" y="2249548"/>
                <a:ext cx="4844175" cy="582339"/>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p:cNvSpPr txBox="1"/>
          <p:nvPr/>
        </p:nvSpPr>
        <p:spPr>
          <a:xfrm>
            <a:off x="3011973" y="2754300"/>
            <a:ext cx="553998" cy="701474"/>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5698257" y="2272303"/>
            <a:ext cx="1278505" cy="954285"/>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73111" t="4738" r="3672" b="80097"/>
          <a:stretch/>
        </p:blipFill>
        <p:spPr>
          <a:xfrm>
            <a:off x="7068431" y="2270375"/>
            <a:ext cx="1700546" cy="933500"/>
          </a:xfrm>
          <a:prstGeom prst="rect">
            <a:avLst/>
          </a:prstGeom>
        </p:spPr>
      </p:pic>
      <p:sp>
        <p:nvSpPr>
          <p:cNvPr id="28" name="テキスト ボックス 27"/>
          <p:cNvSpPr txBox="1"/>
          <p:nvPr/>
        </p:nvSpPr>
        <p:spPr>
          <a:xfrm>
            <a:off x="5660393" y="2545380"/>
            <a:ext cx="1217000" cy="400110"/>
          </a:xfrm>
          <a:prstGeom prst="rect">
            <a:avLst/>
          </a:prstGeom>
          <a:noFill/>
        </p:spPr>
        <p:txBody>
          <a:bodyPr wrap="none" rtlCol="0">
            <a:spAutoFit/>
          </a:bodyPr>
          <a:lstStyle/>
          <a:p>
            <a:r>
              <a:rPr kumimoji="1" lang="ja-JP" altLang="en-US" sz="2000" dirty="0">
                <a:solidFill>
                  <a:srgbClr val="008000"/>
                </a:solidFill>
              </a:rPr>
              <a:t>数値積分</a:t>
            </a:r>
          </a:p>
        </p:txBody>
      </p:sp>
      <p:sp>
        <p:nvSpPr>
          <p:cNvPr id="14" name="テキスト ボックス 13"/>
          <p:cNvSpPr txBox="1"/>
          <p:nvPr/>
        </p:nvSpPr>
        <p:spPr>
          <a:xfrm>
            <a:off x="864573" y="5292003"/>
            <a:ext cx="2007281" cy="369332"/>
          </a:xfrm>
          <a:prstGeom prst="rect">
            <a:avLst/>
          </a:prstGeom>
          <a:noFill/>
          <a:ln>
            <a:solidFill>
              <a:schemeClr val="tx1"/>
            </a:solidFill>
          </a:ln>
        </p:spPr>
        <p:txBody>
          <a:bodyPr wrap="none" rtlCol="0">
            <a:spAutoFit/>
          </a:bodyPr>
          <a:lstStyle/>
          <a:p>
            <a:r>
              <a:rPr kumimoji="1" lang="ja-JP" altLang="en-US" sz="1800" dirty="0"/>
              <a:t>プログラムファイル</a:t>
            </a:r>
          </a:p>
        </p:txBody>
      </p:sp>
      <p:sp>
        <p:nvSpPr>
          <p:cNvPr id="15" name="テキスト ボックス 14"/>
          <p:cNvSpPr txBox="1"/>
          <p:nvPr/>
        </p:nvSpPr>
        <p:spPr>
          <a:xfrm>
            <a:off x="4413504" y="5885523"/>
            <a:ext cx="2376013" cy="369332"/>
          </a:xfrm>
          <a:prstGeom prst="rect">
            <a:avLst/>
          </a:prstGeom>
          <a:noFill/>
          <a:ln>
            <a:solidFill>
              <a:schemeClr val="tx1"/>
            </a:solidFill>
          </a:ln>
        </p:spPr>
        <p:txBody>
          <a:bodyPr wrap="square" rtlCol="0">
            <a:spAutoFit/>
          </a:bodyPr>
          <a:lstStyle/>
          <a:p>
            <a:r>
              <a:rPr kumimoji="1" lang="ja-JP" altLang="en-US" sz="1800" dirty="0"/>
              <a:t>ライブラリ</a:t>
            </a:r>
            <a:r>
              <a:rPr kumimoji="1" lang="en-US" altLang="ja-JP" sz="1800" dirty="0"/>
              <a:t>lib****.a</a:t>
            </a:r>
            <a:endParaRPr kumimoji="1" lang="ja-JP" altLang="en-US" sz="1800" dirty="0"/>
          </a:p>
        </p:txBody>
      </p:sp>
      <p:sp>
        <p:nvSpPr>
          <p:cNvPr id="16" name="テキスト ボックス 15"/>
          <p:cNvSpPr txBox="1"/>
          <p:nvPr/>
        </p:nvSpPr>
        <p:spPr>
          <a:xfrm>
            <a:off x="7539656" y="5506802"/>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17" name="テキスト ボックス 16"/>
          <p:cNvSpPr txBox="1"/>
          <p:nvPr/>
        </p:nvSpPr>
        <p:spPr>
          <a:xfrm>
            <a:off x="4398002" y="5292003"/>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18" name="直線矢印コネクタ 17"/>
          <p:cNvCxnSpPr>
            <a:stCxn id="14" idx="3"/>
            <a:endCxn id="17" idx="1"/>
          </p:cNvCxnSpPr>
          <p:nvPr/>
        </p:nvCxnSpPr>
        <p:spPr bwMode="auto">
          <a:xfrm>
            <a:off x="2871854" y="5476669"/>
            <a:ext cx="1526148" cy="0"/>
          </a:xfrm>
          <a:prstGeom prst="straightConnector1">
            <a:avLst/>
          </a:prstGeom>
          <a:noFill/>
          <a:ln w="50800" cap="flat" cmpd="sng" algn="ctr">
            <a:solidFill>
              <a:schemeClr val="tx1"/>
            </a:solidFill>
            <a:prstDash val="solid"/>
            <a:round/>
            <a:headEnd type="none" w="med" len="med"/>
            <a:tailEnd type="triangle"/>
          </a:ln>
          <a:effectLst/>
        </p:spPr>
      </p:cxnSp>
      <p:sp>
        <p:nvSpPr>
          <p:cNvPr id="19" name="テキスト ボックス 18"/>
          <p:cNvSpPr txBox="1"/>
          <p:nvPr/>
        </p:nvSpPr>
        <p:spPr>
          <a:xfrm>
            <a:off x="2851964" y="5005551"/>
            <a:ext cx="1596912" cy="461665"/>
          </a:xfrm>
          <a:prstGeom prst="rect">
            <a:avLst/>
          </a:prstGeom>
          <a:noFill/>
        </p:spPr>
        <p:txBody>
          <a:bodyPr wrap="none" rtlCol="0">
            <a:spAutoFit/>
          </a:bodyPr>
          <a:lstStyle/>
          <a:p>
            <a:r>
              <a:rPr kumimoji="1" lang="ja-JP" altLang="en-US" dirty="0"/>
              <a:t>コンパイル</a:t>
            </a:r>
          </a:p>
        </p:txBody>
      </p:sp>
      <p:cxnSp>
        <p:nvCxnSpPr>
          <p:cNvPr id="20" name="直線矢印コネクタ 19"/>
          <p:cNvCxnSpPr>
            <a:stCxn id="17" idx="3"/>
            <a:endCxn id="16" idx="1"/>
          </p:cNvCxnSpPr>
          <p:nvPr/>
        </p:nvCxnSpPr>
        <p:spPr bwMode="auto">
          <a:xfrm>
            <a:off x="6834789" y="5476669"/>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a:stCxn id="16" idx="1"/>
            <a:endCxn id="15" idx="3"/>
          </p:cNvCxnSpPr>
          <p:nvPr/>
        </p:nvCxnSpPr>
        <p:spPr bwMode="auto">
          <a:xfrm flipH="1">
            <a:off x="6789517" y="5691468"/>
            <a:ext cx="750139" cy="378721"/>
          </a:xfrm>
          <a:prstGeom prst="straightConnector1">
            <a:avLst/>
          </a:prstGeom>
          <a:noFill/>
          <a:ln w="50800" cap="flat" cmpd="sng" algn="ctr">
            <a:solidFill>
              <a:schemeClr val="tx1"/>
            </a:solidFill>
            <a:prstDash val="solid"/>
            <a:round/>
            <a:headEnd type="triangle" w="med" len="med"/>
            <a:tailEnd type="none"/>
          </a:ln>
          <a:effectLst/>
        </p:spPr>
      </p:cxnSp>
      <p:sp>
        <p:nvSpPr>
          <p:cNvPr id="23" name="テキスト ボックス 22"/>
          <p:cNvSpPr txBox="1"/>
          <p:nvPr/>
        </p:nvSpPr>
        <p:spPr>
          <a:xfrm>
            <a:off x="6794319" y="5061695"/>
            <a:ext cx="803425" cy="461665"/>
          </a:xfrm>
          <a:prstGeom prst="rect">
            <a:avLst/>
          </a:prstGeom>
          <a:noFill/>
        </p:spPr>
        <p:txBody>
          <a:bodyPr wrap="none" rtlCol="0">
            <a:spAutoFit/>
          </a:bodyPr>
          <a:lstStyle/>
          <a:p>
            <a:r>
              <a:rPr lang="ja-JP" altLang="en-US" dirty="0"/>
              <a:t>結合</a:t>
            </a:r>
            <a:endParaRPr kumimoji="1" lang="ja-JP" altLang="en-US" dirty="0"/>
          </a:p>
        </p:txBody>
      </p:sp>
      <p:pic>
        <p:nvPicPr>
          <p:cNvPr id="24" name="図 23">
            <a:extLst>
              <a:ext uri="{FF2B5EF4-FFF2-40B4-BE49-F238E27FC236}">
                <a16:creationId xmlns:a16="http://schemas.microsoft.com/office/drawing/2014/main" id="{61B92782-8011-4263-AA6C-42A8603EB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5" name="スライド番号プレースホルダ 4">
            <a:extLst>
              <a:ext uri="{FF2B5EF4-FFF2-40B4-BE49-F238E27FC236}">
                <a16:creationId xmlns:a16="http://schemas.microsoft.com/office/drawing/2014/main" id="{8EFE9032-B1A3-4180-8726-ECE6B391968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25</a:t>
            </a:fld>
            <a:endParaRPr lang="en-US" altLang="ja-JP" sz="1400" dirty="0"/>
          </a:p>
        </p:txBody>
      </p:sp>
    </p:spTree>
    <p:extLst>
      <p:ext uri="{BB962C8B-B14F-4D97-AF65-F5344CB8AC3E}">
        <p14:creationId xmlns:p14="http://schemas.microsoft.com/office/powerpoint/2010/main" val="357158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実技編では</a:t>
            </a:r>
          </a:p>
        </p:txBody>
      </p:sp>
      <p:sp>
        <p:nvSpPr>
          <p:cNvPr id="55299" name="コンテンツ プレースホルダ 2"/>
          <p:cNvSpPr>
            <a:spLocks noGrp="1"/>
          </p:cNvSpPr>
          <p:nvPr>
            <p:ph idx="1"/>
          </p:nvPr>
        </p:nvSpPr>
        <p:spPr>
          <a:xfrm>
            <a:off x="457200" y="981075"/>
            <a:ext cx="8229600" cy="4525963"/>
          </a:xfrm>
        </p:spPr>
        <p:txBody>
          <a:bodyPr/>
          <a:lstStyle/>
          <a:p>
            <a:r>
              <a:rPr lang="en-US" altLang="ja-JP" sz="2800" b="1" dirty="0">
                <a:solidFill>
                  <a:srgbClr val="000099"/>
                </a:solidFill>
              </a:rPr>
              <a:t>DCPAM</a:t>
            </a:r>
            <a:r>
              <a:rPr lang="ja-JP" altLang="en-US" sz="2800" b="1" dirty="0">
                <a:solidFill>
                  <a:srgbClr val="000099"/>
                </a:solidFill>
              </a:rPr>
              <a:t>のインストール作業</a:t>
            </a: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地球設定実験</a:t>
            </a: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23624" t="14636" r="15738" b="14044"/>
          <a:stretch/>
        </p:blipFill>
        <p:spPr>
          <a:xfrm>
            <a:off x="2015716" y="2334718"/>
            <a:ext cx="5040560" cy="4189556"/>
          </a:xfrm>
          <a:prstGeom prst="rect">
            <a:avLst/>
          </a:prstGeom>
        </p:spPr>
      </p:pic>
      <p:sp>
        <p:nvSpPr>
          <p:cNvPr id="5" name="テキスト ボックス 2"/>
          <p:cNvSpPr txBox="1">
            <a:spLocks noChangeArrowheads="1"/>
          </p:cNvSpPr>
          <p:nvPr/>
        </p:nvSpPr>
        <p:spPr bwMode="auto">
          <a:xfrm>
            <a:off x="1655104" y="1496013"/>
            <a:ext cx="525658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2000" dirty="0">
                <a:solidFill>
                  <a:schemeClr val="bg1"/>
                </a:solidFill>
                <a:latin typeface="ＭＳ ゴシック" pitchFamily="49" charset="-128"/>
                <a:ea typeface="ＭＳ ゴシック" pitchFamily="49" charset="-128"/>
              </a:rPr>
              <a:t>$ make</a:t>
            </a:r>
          </a:p>
        </p:txBody>
      </p:sp>
      <p:pic>
        <p:nvPicPr>
          <p:cNvPr id="6" name="図 5">
            <a:extLst>
              <a:ext uri="{FF2B5EF4-FFF2-40B4-BE49-F238E27FC236}">
                <a16:creationId xmlns:a16="http://schemas.microsoft.com/office/drawing/2014/main" id="{32D89309-F10C-436F-A9AF-90FE0932F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2EBD112F-2457-4E43-8853-4C0BE4B66A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26</a:t>
            </a:fld>
            <a:endParaRPr lang="en-US" altLang="ja-JP" sz="1400" dirty="0"/>
          </a:p>
        </p:txBody>
      </p:sp>
    </p:spTree>
    <p:extLst>
      <p:ext uri="{BB962C8B-B14F-4D97-AF65-F5344CB8AC3E}">
        <p14:creationId xmlns:p14="http://schemas.microsoft.com/office/powerpoint/2010/main" val="3838344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44450"/>
            <a:ext cx="8229600" cy="1143000"/>
          </a:xfrm>
        </p:spPr>
        <p:txBody>
          <a:bodyPr/>
          <a:lstStyle/>
          <a:p>
            <a:r>
              <a:rPr lang="zh-CN" altLang="en-US"/>
              <a:t>参考書</a:t>
            </a:r>
            <a:r>
              <a:rPr lang="en-US" altLang="zh-CN"/>
              <a:t>, </a:t>
            </a:r>
            <a:r>
              <a:rPr lang="zh-CN" altLang="en-US"/>
              <a:t>参考文献</a:t>
            </a:r>
            <a:endParaRPr lang="ja-JP" altLang="en-US"/>
          </a:p>
        </p:txBody>
      </p:sp>
      <p:sp>
        <p:nvSpPr>
          <p:cNvPr id="57347" name="コンテンツ プレースホルダ 2"/>
          <p:cNvSpPr>
            <a:spLocks noGrp="1"/>
          </p:cNvSpPr>
          <p:nvPr>
            <p:ph idx="1"/>
          </p:nvPr>
        </p:nvSpPr>
        <p:spPr>
          <a:xfrm>
            <a:off x="457200" y="922652"/>
            <a:ext cx="8229600" cy="5269139"/>
          </a:xfrm>
        </p:spPr>
        <p:txBody>
          <a:bodyPr/>
          <a:lstStyle/>
          <a:p>
            <a:r>
              <a:rPr lang="en-US" altLang="ja-JP" sz="1800" dirty="0" err="1"/>
              <a:t>Oram</a:t>
            </a:r>
            <a:r>
              <a:rPr lang="en-US" altLang="ja-JP" sz="1800" dirty="0"/>
              <a:t>, A., </a:t>
            </a:r>
            <a:r>
              <a:rPr lang="en-US" altLang="ja-JP" sz="1800" dirty="0" err="1"/>
              <a:t>Talbott</a:t>
            </a:r>
            <a:r>
              <a:rPr lang="en-US" altLang="ja-JP" sz="1800" dirty="0"/>
              <a:t>, S. </a:t>
            </a:r>
            <a:r>
              <a:rPr lang="ja-JP" altLang="en-US" sz="1800" dirty="0"/>
              <a:t>著</a:t>
            </a:r>
            <a:r>
              <a:rPr lang="en-US" altLang="ja-JP" sz="1800" dirty="0"/>
              <a:t>, </a:t>
            </a:r>
            <a:r>
              <a:rPr lang="ja-JP" altLang="en-US" sz="1800" dirty="0"/>
              <a:t>矢吹道郎監訳</a:t>
            </a:r>
            <a:r>
              <a:rPr lang="en-US" altLang="ja-JP" sz="1800" dirty="0"/>
              <a:t>, 1997: make </a:t>
            </a:r>
            <a:r>
              <a:rPr lang="ja-JP" altLang="en-US" sz="1800" dirty="0"/>
              <a:t>改訂版</a:t>
            </a:r>
            <a:r>
              <a:rPr lang="en-US" altLang="ja-JP" sz="1800" dirty="0"/>
              <a:t>, </a:t>
            </a:r>
            <a:r>
              <a:rPr lang="ja-JP" altLang="en-US" sz="1800" dirty="0"/>
              <a:t>オライリー・ジャパン</a:t>
            </a:r>
            <a:endParaRPr lang="en-US" altLang="ja-JP" sz="1800" dirty="0"/>
          </a:p>
          <a:p>
            <a:r>
              <a:rPr lang="en-US" altLang="ja-JP" sz="1800" dirty="0"/>
              <a:t>IPCC, 2013: Climate change 2013 The physical science basis. </a:t>
            </a:r>
            <a:r>
              <a:rPr lang="en-US" altLang="ja-JP" sz="1800" dirty="0">
                <a:hlinkClick r:id="rId2"/>
              </a:rPr>
              <a:t>http://www.ipcc.ch/</a:t>
            </a:r>
            <a:endParaRPr lang="en-US" altLang="ja-JP" sz="1800" dirty="0"/>
          </a:p>
          <a:p>
            <a:r>
              <a:rPr lang="en-US" altLang="ja-JP" sz="1800" dirty="0"/>
              <a:t>Wirth, K., Advanced Modeling Programs: MELTS. </a:t>
            </a:r>
            <a:r>
              <a:rPr lang="en-US" altLang="ja-JP" sz="1800" dirty="0">
                <a:hlinkClick r:id="rId3"/>
              </a:rPr>
              <a:t>https://serc.Carleton.edu/research_education/equilibria/melts.html</a:t>
            </a:r>
            <a:endParaRPr lang="en-US" altLang="ja-JP" sz="1800" dirty="0"/>
          </a:p>
          <a:p>
            <a:r>
              <a:rPr lang="en-US" altLang="ja-JP" sz="1800" dirty="0"/>
              <a:t>Ogawa (2014) A positive feedback between magmatism and mantle upwelling in terrestrial planets: Implications for the Moon. J. </a:t>
            </a:r>
            <a:r>
              <a:rPr lang="en-US" altLang="ja-JP" sz="1800" dirty="0" err="1"/>
              <a:t>Geophys</a:t>
            </a:r>
            <a:r>
              <a:rPr lang="en-US" altLang="ja-JP" sz="1800" dirty="0"/>
              <a:t>. Res., 119, 867-883</a:t>
            </a:r>
          </a:p>
          <a:p>
            <a:r>
              <a:rPr lang="en-US" altLang="ja-JP" sz="1800" dirty="0"/>
              <a:t>Satoh, M., 2004: Atmospheric circulation dynamics and general circulation models. Springer</a:t>
            </a:r>
          </a:p>
          <a:p>
            <a:r>
              <a:rPr lang="en-US" altLang="ja-JP" sz="1800" dirty="0"/>
              <a:t>Mecklenburg, R. </a:t>
            </a:r>
            <a:r>
              <a:rPr lang="ja-JP" altLang="en-US" sz="1800" dirty="0"/>
              <a:t>著、矢吹道郎監訳</a:t>
            </a:r>
            <a:r>
              <a:rPr lang="en-US" altLang="ja-JP" sz="1800" dirty="0"/>
              <a:t>, </a:t>
            </a:r>
            <a:r>
              <a:rPr lang="ja-JP" altLang="en-US" sz="1800" dirty="0"/>
              <a:t>菊池彰訳</a:t>
            </a:r>
            <a:r>
              <a:rPr lang="en-US" altLang="ja-JP" sz="1800" dirty="0"/>
              <a:t>, 2005: GNU Make</a:t>
            </a:r>
            <a:r>
              <a:rPr lang="ja-JP" altLang="en-US" sz="1800" dirty="0"/>
              <a:t> 第３版</a:t>
            </a:r>
            <a:r>
              <a:rPr lang="en-US" altLang="ja-JP" sz="1800" dirty="0"/>
              <a:t>, </a:t>
            </a:r>
            <a:r>
              <a:rPr lang="ja-JP" altLang="en-US" sz="1800" dirty="0"/>
              <a:t>オライリー・ジャパン</a:t>
            </a:r>
            <a:endParaRPr lang="en-US" altLang="ja-JP" sz="1800" dirty="0"/>
          </a:p>
          <a:p>
            <a:r>
              <a:rPr lang="ja-JP" altLang="en-US" sz="1800" dirty="0"/>
              <a:t>坂井弘亮</a:t>
            </a:r>
            <a:r>
              <a:rPr lang="en-US" altLang="ja-JP" sz="1800" dirty="0"/>
              <a:t>, 2010: </a:t>
            </a:r>
            <a:r>
              <a:rPr lang="ja-JP" altLang="en-US" sz="1800" dirty="0"/>
              <a:t>リンカ・ローダ実践開発テクニック</a:t>
            </a:r>
            <a:r>
              <a:rPr lang="en-US" altLang="ja-JP" sz="1800" dirty="0"/>
              <a:t>, CQ</a:t>
            </a:r>
            <a:r>
              <a:rPr lang="ja-JP" altLang="en-US" sz="1800" dirty="0"/>
              <a:t>出版社</a:t>
            </a:r>
            <a:endParaRPr lang="en-US" altLang="ja-JP" sz="1800" dirty="0"/>
          </a:p>
          <a:p>
            <a:r>
              <a:rPr lang="ja-JP" altLang="en-US" sz="1800" dirty="0"/>
              <a:t>伊理正夫</a:t>
            </a:r>
            <a:r>
              <a:rPr lang="en-US" altLang="ja-JP" sz="1800" dirty="0"/>
              <a:t>, </a:t>
            </a:r>
            <a:r>
              <a:rPr lang="ja-JP" altLang="en-US" sz="1800" dirty="0"/>
              <a:t>藤野和建</a:t>
            </a:r>
            <a:r>
              <a:rPr lang="en-US" altLang="ja-JP" sz="1800" dirty="0"/>
              <a:t>, 1985:</a:t>
            </a:r>
            <a:r>
              <a:rPr lang="ja-JP" altLang="en-US" sz="1800" dirty="0"/>
              <a:t>数値計算の常識</a:t>
            </a:r>
            <a:r>
              <a:rPr lang="en-US" altLang="ja-JP" sz="1800" dirty="0"/>
              <a:t>, </a:t>
            </a:r>
            <a:r>
              <a:rPr lang="ja-JP" altLang="en-US" sz="1800" dirty="0"/>
              <a:t>共立出版</a:t>
            </a:r>
            <a:endParaRPr lang="en-US" altLang="ja-JP" sz="1800" dirty="0"/>
          </a:p>
          <a:p>
            <a:r>
              <a:rPr lang="ja-JP" altLang="en-US" sz="1800" dirty="0"/>
              <a:t>地球流体電脳倶楽部</a:t>
            </a:r>
            <a:r>
              <a:rPr lang="en-US" altLang="ja-JP" sz="1800" dirty="0" err="1"/>
              <a:t>dcmodel</a:t>
            </a:r>
            <a:r>
              <a:rPr lang="ja-JP" altLang="en-US" sz="1800" dirty="0"/>
              <a:t>プロジェクト</a:t>
            </a:r>
            <a:r>
              <a:rPr lang="en-US" altLang="ja-JP" sz="1800" dirty="0"/>
              <a:t>, 2017: </a:t>
            </a:r>
            <a:r>
              <a:rPr lang="ja-JP" altLang="en-US" sz="1800" dirty="0"/>
              <a:t>大気大循環モデル</a:t>
            </a:r>
            <a:r>
              <a:rPr lang="en-US" altLang="ja-JP" sz="1800" dirty="0"/>
              <a:t>DCPAM, http://www.gfd-dennou.org/library/dcpam</a:t>
            </a:r>
          </a:p>
          <a:p>
            <a:r>
              <a:rPr lang="ja-JP" altLang="en-US" sz="1800" dirty="0"/>
              <a:t>ビジネスアイコン無料素材</a:t>
            </a:r>
            <a:r>
              <a:rPr lang="en-US" altLang="ja-JP" sz="1800" dirty="0"/>
              <a:t>http://business-icon.com/highresolution/l_005.png</a:t>
            </a:r>
          </a:p>
          <a:p>
            <a:endParaRPr lang="en-US" altLang="ja-JP" sz="1800" dirty="0"/>
          </a:p>
          <a:p>
            <a:endParaRPr lang="ja-JP" altLang="en-US" sz="1800" dirty="0"/>
          </a:p>
        </p:txBody>
      </p:sp>
      <p:pic>
        <p:nvPicPr>
          <p:cNvPr id="4" name="図 3">
            <a:extLst>
              <a:ext uri="{FF2B5EF4-FFF2-40B4-BE49-F238E27FC236}">
                <a16:creationId xmlns:a16="http://schemas.microsoft.com/office/drawing/2014/main" id="{B49B5E34-D022-4E86-822E-C7843AF67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C7AC0BC-5014-4364-A248-EDDC2A49D53E}"/>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27</a:t>
            </a:fld>
            <a:endParaRPr lang="en-US" altLang="ja-JP" sz="1400" dirty="0"/>
          </a:p>
        </p:txBody>
      </p:sp>
    </p:spTree>
    <p:extLst>
      <p:ext uri="{BB962C8B-B14F-4D97-AF65-F5344CB8AC3E}">
        <p14:creationId xmlns:p14="http://schemas.microsoft.com/office/powerpoint/2010/main" val="218266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地球惑星科学分野</a:t>
            </a:r>
            <a:br>
              <a:rPr lang="en-US" altLang="ja-JP" sz="5400" dirty="0"/>
            </a:br>
            <a:r>
              <a:rPr lang="ja-JP" altLang="en-US" sz="5400" dirty="0"/>
              <a:t>における数値モデル</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C331F7E7-50EA-4F57-BB99-BC98F9C2E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0B0F1270-5706-474D-B78C-5BABD3948F34}"/>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a:t>
            </a:fld>
            <a:endParaRPr lang="en-US" altLang="ja-JP" sz="1400" dirty="0"/>
          </a:p>
        </p:txBody>
      </p:sp>
    </p:spTree>
    <p:extLst>
      <p:ext uri="{BB962C8B-B14F-4D97-AF65-F5344CB8AC3E}">
        <p14:creationId xmlns:p14="http://schemas.microsoft.com/office/powerpoint/2010/main" val="150298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数値モデル</a:t>
            </a:r>
          </a:p>
        </p:txBody>
      </p:sp>
      <p:sp>
        <p:nvSpPr>
          <p:cNvPr id="3" name="コンテンツ プレースホルダ 2"/>
          <p:cNvSpPr>
            <a:spLocks noGrp="1"/>
          </p:cNvSpPr>
          <p:nvPr>
            <p:ph idx="1"/>
          </p:nvPr>
        </p:nvSpPr>
        <p:spPr>
          <a:xfrm>
            <a:off x="307082" y="1104145"/>
            <a:ext cx="8229600" cy="4891706"/>
          </a:xfrm>
        </p:spPr>
        <p:txBody>
          <a:bodyPr/>
          <a:lstStyle/>
          <a:p>
            <a:r>
              <a:rPr lang="ja-JP" altLang="en-US" b="1" dirty="0">
                <a:solidFill>
                  <a:srgbClr val="000099"/>
                </a:solidFill>
              </a:rPr>
              <a:t>数値計算の重要性はどんどん増加</a:t>
            </a:r>
            <a:endParaRPr lang="en-US" altLang="ja-JP" b="1" dirty="0">
              <a:solidFill>
                <a:srgbClr val="000099"/>
              </a:solidFill>
            </a:endParaRPr>
          </a:p>
          <a:p>
            <a:pPr lvl="1"/>
            <a:r>
              <a:rPr lang="ja-JP" altLang="en-US" b="1" dirty="0">
                <a:solidFill>
                  <a:srgbClr val="000099"/>
                </a:solidFill>
              </a:rPr>
              <a:t>科学の第</a:t>
            </a:r>
            <a:r>
              <a:rPr lang="en-US" altLang="ja-JP" b="1" dirty="0">
                <a:solidFill>
                  <a:srgbClr val="000099"/>
                </a:solidFill>
              </a:rPr>
              <a:t>4</a:t>
            </a:r>
            <a:r>
              <a:rPr lang="ja-JP" altLang="en-US" b="1" dirty="0">
                <a:solidFill>
                  <a:srgbClr val="000099"/>
                </a:solidFill>
              </a:rPr>
              <a:t>の手法と呼ばれることもある</a:t>
            </a:r>
            <a:endParaRPr lang="en-US" altLang="ja-JP" b="1" dirty="0">
              <a:solidFill>
                <a:srgbClr val="000099"/>
              </a:solidFill>
            </a:endParaRPr>
          </a:p>
          <a:p>
            <a:r>
              <a:rPr lang="ja-JP" altLang="en-US" b="1" dirty="0">
                <a:solidFill>
                  <a:srgbClr val="000099"/>
                </a:solidFill>
              </a:rPr>
              <a:t>観測できない量を知る</a:t>
            </a:r>
            <a:endParaRPr lang="en-US" altLang="ja-JP" b="1" dirty="0">
              <a:solidFill>
                <a:srgbClr val="000099"/>
              </a:solidFill>
            </a:endParaRPr>
          </a:p>
          <a:p>
            <a:pPr lvl="1"/>
            <a:r>
              <a:rPr lang="ja-JP" altLang="en-US" b="1" dirty="0">
                <a:solidFill>
                  <a:srgbClr val="000099"/>
                </a:solidFill>
              </a:rPr>
              <a:t>観測困難な場所の状態</a:t>
            </a:r>
            <a:endParaRPr lang="en-US" altLang="ja-JP" b="1" dirty="0">
              <a:solidFill>
                <a:srgbClr val="000099"/>
              </a:solidFill>
            </a:endParaRPr>
          </a:p>
          <a:p>
            <a:pPr lvl="1"/>
            <a:r>
              <a:rPr lang="ja-JP" altLang="en-US" b="1" dirty="0">
                <a:solidFill>
                  <a:srgbClr val="000099"/>
                </a:solidFill>
              </a:rPr>
              <a:t>未来の状態</a:t>
            </a:r>
            <a:endParaRPr lang="en-US" altLang="ja-JP" b="1" dirty="0">
              <a:solidFill>
                <a:srgbClr val="000099"/>
              </a:solidFill>
            </a:endParaRPr>
          </a:p>
          <a:p>
            <a:r>
              <a:rPr lang="ja-JP" altLang="en-US" b="1" dirty="0">
                <a:solidFill>
                  <a:srgbClr val="000099"/>
                </a:solidFill>
              </a:rPr>
              <a:t>定量的な情報を得る</a:t>
            </a:r>
            <a:endParaRPr lang="en-US" altLang="ja-JP" b="1" dirty="0">
              <a:solidFill>
                <a:srgbClr val="000099"/>
              </a:solidFill>
            </a:endParaRPr>
          </a:p>
          <a:p>
            <a:pPr lvl="1"/>
            <a:r>
              <a:rPr lang="ja-JP" altLang="en-US" b="1" dirty="0">
                <a:solidFill>
                  <a:srgbClr val="000099"/>
                </a:solidFill>
              </a:rPr>
              <a:t>どのようなプロセスが最も重要か？などを考えるヒントを得る</a:t>
            </a:r>
            <a:endParaRPr lang="en-US" altLang="ja-JP" b="1" dirty="0">
              <a:solidFill>
                <a:srgbClr val="000099"/>
              </a:solidFill>
            </a:endParaRPr>
          </a:p>
          <a:p>
            <a:r>
              <a:rPr lang="ja-JP" altLang="en-US" b="1" dirty="0">
                <a:solidFill>
                  <a:srgbClr val="000099"/>
                </a:solidFill>
              </a:rPr>
              <a:t>数値モデルは知見の集積場（これについては次回に）</a:t>
            </a:r>
            <a:endParaRPr lang="en-US" altLang="ja-JP" b="1" dirty="0">
              <a:solidFill>
                <a:srgbClr val="000099"/>
              </a:solidFill>
            </a:endParaRPr>
          </a:p>
        </p:txBody>
      </p:sp>
      <p:pic>
        <p:nvPicPr>
          <p:cNvPr id="4" name="図 3">
            <a:extLst>
              <a:ext uri="{FF2B5EF4-FFF2-40B4-BE49-F238E27FC236}">
                <a16:creationId xmlns:a16="http://schemas.microsoft.com/office/drawing/2014/main" id="{BA2D598E-53B2-42BD-861B-107BD84F3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65A83B90-FD9D-4D10-9BB2-2C7E5C7D053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4</a:t>
            </a:fld>
            <a:endParaRPr lang="en-US" altLang="ja-JP" sz="1400" dirty="0"/>
          </a:p>
        </p:txBody>
      </p:sp>
    </p:spTree>
    <p:extLst>
      <p:ext uri="{BB962C8B-B14F-4D97-AF65-F5344CB8AC3E}">
        <p14:creationId xmlns:p14="http://schemas.microsoft.com/office/powerpoint/2010/main" val="19477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D48A27-7209-42AB-9F5B-A0FB98BA1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003" y="2314158"/>
            <a:ext cx="3084994" cy="4113326"/>
          </a:xfrm>
          <a:prstGeom prst="rect">
            <a:avLst/>
          </a:prstGeom>
        </p:spPr>
      </p:pic>
      <p:sp>
        <p:nvSpPr>
          <p:cNvPr id="2" name="タイトル 1"/>
          <p:cNvSpPr>
            <a:spLocks noGrp="1"/>
          </p:cNvSpPr>
          <p:nvPr>
            <p:ph type="title"/>
          </p:nvPr>
        </p:nvSpPr>
        <p:spPr>
          <a:xfrm>
            <a:off x="457200" y="109939"/>
            <a:ext cx="8229600" cy="1143000"/>
          </a:xfrm>
        </p:spPr>
        <p:txBody>
          <a:bodyPr/>
          <a:lstStyle/>
          <a:p>
            <a:r>
              <a:rPr lang="ja-JP" altLang="en-US" dirty="0"/>
              <a:t>数値モデルの例：</a:t>
            </a:r>
            <a:br>
              <a:rPr lang="en-US" altLang="ja-JP" dirty="0"/>
            </a:br>
            <a:r>
              <a:rPr lang="ja-JP" altLang="en-US" dirty="0"/>
              <a:t>地球化学分野</a:t>
            </a:r>
            <a:endParaRPr kumimoji="1" lang="ja-JP" altLang="en-US" dirty="0"/>
          </a:p>
        </p:txBody>
      </p:sp>
      <p:sp>
        <p:nvSpPr>
          <p:cNvPr id="3" name="コンテンツ プレースホルダ 2"/>
          <p:cNvSpPr>
            <a:spLocks noGrp="1"/>
          </p:cNvSpPr>
          <p:nvPr>
            <p:ph idx="1"/>
          </p:nvPr>
        </p:nvSpPr>
        <p:spPr>
          <a:xfrm>
            <a:off x="117566" y="1275131"/>
            <a:ext cx="8686800" cy="2630666"/>
          </a:xfrm>
        </p:spPr>
        <p:txBody>
          <a:bodyPr/>
          <a:lstStyle/>
          <a:p>
            <a:r>
              <a:rPr lang="en-US" altLang="ja-JP" b="1" dirty="0">
                <a:solidFill>
                  <a:srgbClr val="000099"/>
                </a:solidFill>
              </a:rPr>
              <a:t>MELTS</a:t>
            </a:r>
            <a:endParaRPr kumimoji="1" lang="en-US" altLang="ja-JP" b="1" dirty="0">
              <a:solidFill>
                <a:srgbClr val="000099"/>
              </a:solidFill>
            </a:endParaRPr>
          </a:p>
          <a:p>
            <a:pPr lvl="1"/>
            <a:r>
              <a:rPr lang="en-US" altLang="ja-JP" sz="2000" dirty="0"/>
              <a:t>https://serc.Carleton.edu/research_education/equilibria/melts.html</a:t>
            </a:r>
          </a:p>
          <a:p>
            <a:pPr lvl="1"/>
            <a:r>
              <a:rPr lang="ja-JP" altLang="en-US" dirty="0"/>
              <a:t>鉱物組成を与えると</a:t>
            </a:r>
            <a:br>
              <a:rPr lang="en-US" altLang="ja-JP" dirty="0"/>
            </a:br>
            <a:r>
              <a:rPr lang="ja-JP" altLang="en-US" dirty="0"/>
              <a:t>相図を作成してくれる</a:t>
            </a:r>
            <a:endParaRPr lang="en-US" altLang="ja-JP" dirty="0"/>
          </a:p>
          <a:p>
            <a:pPr lvl="1"/>
            <a:endParaRPr kumimoji="1" lang="en-US" altLang="ja-JP" dirty="0"/>
          </a:p>
        </p:txBody>
      </p:sp>
      <p:pic>
        <p:nvPicPr>
          <p:cNvPr id="6" name="図 5">
            <a:extLst>
              <a:ext uri="{FF2B5EF4-FFF2-40B4-BE49-F238E27FC236}">
                <a16:creationId xmlns:a16="http://schemas.microsoft.com/office/drawing/2014/main" id="{416FBF3A-C702-41D2-A89F-4F940820BB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66CC13C6-3379-4393-929F-12F8FA8AD3DF}"/>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5</a:t>
            </a:fld>
            <a:endParaRPr lang="en-US" altLang="ja-JP" sz="1400" dirty="0"/>
          </a:p>
        </p:txBody>
      </p:sp>
      <p:sp>
        <p:nvSpPr>
          <p:cNvPr id="4" name="テキスト ボックス 3">
            <a:extLst>
              <a:ext uri="{FF2B5EF4-FFF2-40B4-BE49-F238E27FC236}">
                <a16:creationId xmlns:a16="http://schemas.microsoft.com/office/drawing/2014/main" id="{A2D326DF-7DE4-4BDE-8990-DC61A72F9F5A}"/>
              </a:ext>
            </a:extLst>
          </p:cNvPr>
          <p:cNvSpPr txBox="1"/>
          <p:nvPr/>
        </p:nvSpPr>
        <p:spPr>
          <a:xfrm>
            <a:off x="7067791" y="3801434"/>
            <a:ext cx="2076209" cy="1138773"/>
          </a:xfrm>
          <a:prstGeom prst="rect">
            <a:avLst/>
          </a:prstGeom>
          <a:noFill/>
        </p:spPr>
        <p:txBody>
          <a:bodyPr wrap="none" rtlCol="0">
            <a:spAutoFit/>
          </a:bodyPr>
          <a:lstStyle/>
          <a:p>
            <a:r>
              <a:rPr lang="ja-JP" altLang="en-US" sz="2000" dirty="0"/>
              <a:t>灰長石</a:t>
            </a:r>
            <a:r>
              <a:rPr lang="en-US" altLang="ja-JP" sz="2000" dirty="0"/>
              <a:t>-</a:t>
            </a:r>
            <a:r>
              <a:rPr lang="ja-JP" altLang="en-US" sz="2000" dirty="0"/>
              <a:t>透輝石系</a:t>
            </a:r>
            <a:endParaRPr lang="en-US" altLang="ja-JP" sz="2000" dirty="0"/>
          </a:p>
          <a:p>
            <a:r>
              <a:rPr kumimoji="1" lang="ja-JP" altLang="en-US" sz="2000" dirty="0"/>
              <a:t>の相図</a:t>
            </a:r>
            <a:endParaRPr kumimoji="1" lang="en-US" altLang="ja-JP" sz="2000" dirty="0"/>
          </a:p>
          <a:p>
            <a:r>
              <a:rPr kumimoji="1" lang="en-US" altLang="ja-JP" sz="2000" dirty="0"/>
              <a:t>1570</a:t>
            </a:r>
            <a:r>
              <a:rPr lang="ja-JP" altLang="en-US" sz="2000" dirty="0"/>
              <a:t>℃ の場合</a:t>
            </a:r>
            <a:endParaRPr lang="en-US" altLang="ja-JP" sz="2000" dirty="0"/>
          </a:p>
        </p:txBody>
      </p:sp>
    </p:spTree>
    <p:extLst>
      <p:ext uri="{BB962C8B-B14F-4D97-AF65-F5344CB8AC3E}">
        <p14:creationId xmlns:p14="http://schemas.microsoft.com/office/powerpoint/2010/main" val="369756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地球内部物理学分野</a:t>
            </a:r>
            <a:endParaRPr kumimoji="1" lang="ja-JP" altLang="en-US" dirty="0"/>
          </a:p>
        </p:txBody>
      </p:sp>
      <p:sp>
        <p:nvSpPr>
          <p:cNvPr id="5" name="テキスト ボックス 4">
            <a:extLst>
              <a:ext uri="{FF2B5EF4-FFF2-40B4-BE49-F238E27FC236}">
                <a16:creationId xmlns:a16="http://schemas.microsoft.com/office/drawing/2014/main" id="{9FE2318F-C333-4316-AF66-48D62B38AAE8}"/>
              </a:ext>
            </a:extLst>
          </p:cNvPr>
          <p:cNvSpPr txBox="1"/>
          <p:nvPr/>
        </p:nvSpPr>
        <p:spPr>
          <a:xfrm>
            <a:off x="2469501" y="1391429"/>
            <a:ext cx="4204997" cy="461665"/>
          </a:xfrm>
          <a:prstGeom prst="rect">
            <a:avLst/>
          </a:prstGeom>
          <a:noFill/>
        </p:spPr>
        <p:txBody>
          <a:bodyPr wrap="none" rtlCol="0">
            <a:spAutoFit/>
          </a:bodyPr>
          <a:lstStyle/>
          <a:p>
            <a:r>
              <a:rPr lang="ja-JP" altLang="en-US" dirty="0"/>
              <a:t>マントル対流のシミュレーション</a:t>
            </a:r>
            <a:endParaRPr kumimoji="1" lang="ja-JP" altLang="en-US" dirty="0"/>
          </a:p>
        </p:txBody>
      </p:sp>
      <p:sp>
        <p:nvSpPr>
          <p:cNvPr id="7" name="テキスト ボックス 6">
            <a:extLst>
              <a:ext uri="{FF2B5EF4-FFF2-40B4-BE49-F238E27FC236}">
                <a16:creationId xmlns:a16="http://schemas.microsoft.com/office/drawing/2014/main" id="{29945C56-6C24-45B0-8023-52B6749E9F8B}"/>
              </a:ext>
            </a:extLst>
          </p:cNvPr>
          <p:cNvSpPr txBox="1"/>
          <p:nvPr/>
        </p:nvSpPr>
        <p:spPr>
          <a:xfrm>
            <a:off x="6265585" y="5885293"/>
            <a:ext cx="1976333" cy="923330"/>
          </a:xfrm>
          <a:prstGeom prst="rect">
            <a:avLst/>
          </a:prstGeom>
          <a:noFill/>
        </p:spPr>
        <p:txBody>
          <a:bodyPr wrap="square" rtlCol="0">
            <a:spAutoFit/>
          </a:bodyPr>
          <a:lstStyle/>
          <a:p>
            <a:r>
              <a:rPr kumimoji="1" lang="en-US" altLang="ja-JP" sz="1800" b="0" dirty="0"/>
              <a:t>Ogawa (2014) </a:t>
            </a:r>
            <a:br>
              <a:rPr kumimoji="1" lang="en-US" altLang="ja-JP" sz="1800" b="0" dirty="0"/>
            </a:br>
            <a:r>
              <a:rPr kumimoji="1" lang="en-US" altLang="ja-JP" sz="1800" b="0" dirty="0"/>
              <a:t>J. </a:t>
            </a:r>
            <a:r>
              <a:rPr kumimoji="1" lang="en-US" altLang="ja-JP" sz="1800" b="0" dirty="0" err="1"/>
              <a:t>Geophys</a:t>
            </a:r>
            <a:r>
              <a:rPr kumimoji="1" lang="en-US" altLang="ja-JP" sz="1800" b="0" dirty="0"/>
              <a:t>. Res., </a:t>
            </a:r>
            <a:br>
              <a:rPr lang="en-US" altLang="ja-JP" sz="1800" b="0" dirty="0"/>
            </a:br>
            <a:r>
              <a:rPr kumimoji="1" lang="en-US" altLang="ja-JP" sz="1800" b="0" dirty="0"/>
              <a:t>119, 867-883</a:t>
            </a:r>
            <a:endParaRPr kumimoji="1" lang="ja-JP" altLang="en-US" sz="1800" b="0" dirty="0"/>
          </a:p>
        </p:txBody>
      </p:sp>
      <p:pic>
        <p:nvPicPr>
          <p:cNvPr id="9" name="図 8">
            <a:extLst>
              <a:ext uri="{FF2B5EF4-FFF2-40B4-BE49-F238E27FC236}">
                <a16:creationId xmlns:a16="http://schemas.microsoft.com/office/drawing/2014/main" id="{DB8C0A70-1A94-49D0-9A19-16FE9BF70126}"/>
              </a:ext>
            </a:extLst>
          </p:cNvPr>
          <p:cNvPicPr>
            <a:picLocks noChangeAspect="1"/>
          </p:cNvPicPr>
          <p:nvPr/>
        </p:nvPicPr>
        <p:blipFill rotWithShape="1">
          <a:blip r:embed="rId3">
            <a:extLst>
              <a:ext uri="{28A0092B-C50C-407E-A947-70E740481C1C}">
                <a14:useLocalDpi xmlns:a14="http://schemas.microsoft.com/office/drawing/2010/main" val="0"/>
              </a:ext>
            </a:extLst>
          </a:blip>
          <a:srcRect l="8181" t="5758" r="49190" b="51277"/>
          <a:stretch/>
        </p:blipFill>
        <p:spPr>
          <a:xfrm>
            <a:off x="1593518" y="1969384"/>
            <a:ext cx="4678517" cy="4745562"/>
          </a:xfrm>
          <a:prstGeom prst="rect">
            <a:avLst/>
          </a:prstGeom>
        </p:spPr>
      </p:pic>
      <p:pic>
        <p:nvPicPr>
          <p:cNvPr id="6" name="図 5">
            <a:extLst>
              <a:ext uri="{FF2B5EF4-FFF2-40B4-BE49-F238E27FC236}">
                <a16:creationId xmlns:a16="http://schemas.microsoft.com/office/drawing/2014/main" id="{AE45D32C-D385-448C-9655-8900ECE83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8E7C1300-A658-436E-B4DB-AB32FA0342B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6</a:t>
            </a:fld>
            <a:endParaRPr lang="en-US" altLang="ja-JP" sz="1400" dirty="0"/>
          </a:p>
        </p:txBody>
      </p:sp>
      <p:sp>
        <p:nvSpPr>
          <p:cNvPr id="10" name="テキスト ボックス 9">
            <a:extLst>
              <a:ext uri="{FF2B5EF4-FFF2-40B4-BE49-F238E27FC236}">
                <a16:creationId xmlns:a16="http://schemas.microsoft.com/office/drawing/2014/main" id="{C555218C-3808-401D-A197-0AC0EC6048D9}"/>
              </a:ext>
            </a:extLst>
          </p:cNvPr>
          <p:cNvSpPr txBox="1"/>
          <p:nvPr/>
        </p:nvSpPr>
        <p:spPr>
          <a:xfrm>
            <a:off x="6250020" y="2086048"/>
            <a:ext cx="2079415" cy="615553"/>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温度</a:t>
            </a:r>
            <a:endParaRPr kumimoji="1" lang="en-US" altLang="ja-JP" sz="2000" dirty="0"/>
          </a:p>
          <a:p>
            <a:pPr>
              <a:lnSpc>
                <a:spcPct val="75000"/>
              </a:lnSpc>
            </a:pPr>
            <a:r>
              <a:rPr kumimoji="1" lang="ja-JP" altLang="en-US" sz="2000" dirty="0"/>
              <a:t>等値線</a:t>
            </a:r>
            <a:r>
              <a:rPr kumimoji="1" lang="en-US" altLang="ja-JP" sz="2000" dirty="0"/>
              <a:t>: </a:t>
            </a:r>
            <a:r>
              <a:rPr lang="ja-JP" altLang="en-US" sz="2000" dirty="0"/>
              <a:t>マグマ量</a:t>
            </a:r>
            <a:endParaRPr kumimoji="1" lang="ja-JP" altLang="en-US" sz="2000" dirty="0"/>
          </a:p>
        </p:txBody>
      </p:sp>
      <p:cxnSp>
        <p:nvCxnSpPr>
          <p:cNvPr id="4" name="直線矢印コネクタ 3">
            <a:extLst>
              <a:ext uri="{FF2B5EF4-FFF2-40B4-BE49-F238E27FC236}">
                <a16:creationId xmlns:a16="http://schemas.microsoft.com/office/drawing/2014/main" id="{620A13BF-4CFE-48C7-9A24-C159C1130E44}"/>
              </a:ext>
            </a:extLst>
          </p:cNvPr>
          <p:cNvCxnSpPr/>
          <p:nvPr/>
        </p:nvCxnSpPr>
        <p:spPr bwMode="auto">
          <a:xfrm>
            <a:off x="1407332" y="2137381"/>
            <a:ext cx="0" cy="3877226"/>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a:extLst>
              <a:ext uri="{FF2B5EF4-FFF2-40B4-BE49-F238E27FC236}">
                <a16:creationId xmlns:a16="http://schemas.microsoft.com/office/drawing/2014/main" id="{39740E69-B714-45B2-BEC3-5E70DB83E158}"/>
              </a:ext>
            </a:extLst>
          </p:cNvPr>
          <p:cNvSpPr txBox="1"/>
          <p:nvPr/>
        </p:nvSpPr>
        <p:spPr>
          <a:xfrm>
            <a:off x="491006" y="3726371"/>
            <a:ext cx="803425" cy="461665"/>
          </a:xfrm>
          <a:prstGeom prst="rect">
            <a:avLst/>
          </a:prstGeom>
          <a:noFill/>
        </p:spPr>
        <p:txBody>
          <a:bodyPr wrap="none" rtlCol="0">
            <a:spAutoFit/>
          </a:bodyPr>
          <a:lstStyle/>
          <a:p>
            <a:r>
              <a:rPr lang="ja-JP" altLang="en-US" dirty="0"/>
              <a:t>時間</a:t>
            </a:r>
            <a:endParaRPr kumimoji="1" lang="ja-JP" altLang="en-US" dirty="0"/>
          </a:p>
        </p:txBody>
      </p:sp>
      <p:pic>
        <p:nvPicPr>
          <p:cNvPr id="15" name="図 14">
            <a:extLst>
              <a:ext uri="{FF2B5EF4-FFF2-40B4-BE49-F238E27FC236}">
                <a16:creationId xmlns:a16="http://schemas.microsoft.com/office/drawing/2014/main" id="{3176F842-63F2-4881-9531-3CEF6F299535}"/>
              </a:ext>
            </a:extLst>
          </p:cNvPr>
          <p:cNvPicPr>
            <a:picLocks noChangeAspect="1"/>
          </p:cNvPicPr>
          <p:nvPr/>
        </p:nvPicPr>
        <p:blipFill rotWithShape="1">
          <a:blip r:embed="rId3">
            <a:extLst>
              <a:ext uri="{28A0092B-C50C-407E-A947-70E740481C1C}">
                <a14:useLocalDpi xmlns:a14="http://schemas.microsoft.com/office/drawing/2010/main" val="0"/>
              </a:ext>
            </a:extLst>
          </a:blip>
          <a:srcRect l="42990" t="49188" r="32613" b="44930"/>
          <a:stretch/>
        </p:blipFill>
        <p:spPr>
          <a:xfrm>
            <a:off x="6132511" y="5024383"/>
            <a:ext cx="1828801" cy="443753"/>
          </a:xfrm>
          <a:prstGeom prst="rect">
            <a:avLst/>
          </a:prstGeom>
        </p:spPr>
      </p:pic>
    </p:spTree>
    <p:extLst>
      <p:ext uri="{BB962C8B-B14F-4D97-AF65-F5344CB8AC3E}">
        <p14:creationId xmlns:p14="http://schemas.microsoft.com/office/powerpoint/2010/main" val="165332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天文分野</a:t>
            </a:r>
            <a:endParaRPr kumimoji="1" lang="ja-JP" altLang="en-US" dirty="0"/>
          </a:p>
        </p:txBody>
      </p:sp>
      <p:sp>
        <p:nvSpPr>
          <p:cNvPr id="3" name="コンテンツ プレースホルダ 2"/>
          <p:cNvSpPr>
            <a:spLocks noGrp="1"/>
          </p:cNvSpPr>
          <p:nvPr>
            <p:ph idx="1"/>
          </p:nvPr>
        </p:nvSpPr>
        <p:spPr>
          <a:xfrm>
            <a:off x="376518" y="1196753"/>
            <a:ext cx="8229600" cy="755113"/>
          </a:xfrm>
        </p:spPr>
        <p:txBody>
          <a:bodyPr/>
          <a:lstStyle/>
          <a:p>
            <a:pPr marL="0" indent="0">
              <a:buNone/>
            </a:pPr>
            <a:endParaRPr kumimoji="1" lang="en-US" altLang="ja-JP" dirty="0"/>
          </a:p>
          <a:p>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D83FBD50-1456-44E9-B789-40572A1277EE}"/>
              </a:ext>
            </a:extLst>
          </p:cNvPr>
          <p:cNvSpPr txBox="1"/>
          <p:nvPr/>
        </p:nvSpPr>
        <p:spPr>
          <a:xfrm>
            <a:off x="1975567" y="1286923"/>
            <a:ext cx="5750292" cy="523220"/>
          </a:xfrm>
          <a:prstGeom prst="rect">
            <a:avLst/>
          </a:prstGeom>
          <a:noFill/>
        </p:spPr>
        <p:txBody>
          <a:bodyPr wrap="none" rtlCol="0">
            <a:spAutoFit/>
          </a:bodyPr>
          <a:lstStyle/>
          <a:p>
            <a:r>
              <a:rPr lang="ja-JP" altLang="en-US" sz="2800" dirty="0"/>
              <a:t>渦巻き銀河の形成のシミュレーション</a:t>
            </a:r>
            <a:endParaRPr kumimoji="1" lang="ja-JP" altLang="en-US" sz="2800" dirty="0"/>
          </a:p>
        </p:txBody>
      </p:sp>
      <p:pic>
        <p:nvPicPr>
          <p:cNvPr id="8" name="図 7">
            <a:extLst>
              <a:ext uri="{FF2B5EF4-FFF2-40B4-BE49-F238E27FC236}">
                <a16:creationId xmlns:a16="http://schemas.microsoft.com/office/drawing/2014/main" id="{038D64EF-C902-4853-A356-5C3458AE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193" y="2483098"/>
            <a:ext cx="2969845" cy="1781907"/>
          </a:xfrm>
          <a:prstGeom prst="rect">
            <a:avLst/>
          </a:prstGeom>
        </p:spPr>
      </p:pic>
      <p:pic>
        <p:nvPicPr>
          <p:cNvPr id="10" name="図 9">
            <a:extLst>
              <a:ext uri="{FF2B5EF4-FFF2-40B4-BE49-F238E27FC236}">
                <a16:creationId xmlns:a16="http://schemas.microsoft.com/office/drawing/2014/main" id="{D131A1F2-90EC-42A1-8B86-903879B96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33" y="4398380"/>
            <a:ext cx="2969845" cy="1781907"/>
          </a:xfrm>
          <a:prstGeom prst="rect">
            <a:avLst/>
          </a:prstGeom>
        </p:spPr>
      </p:pic>
      <p:pic>
        <p:nvPicPr>
          <p:cNvPr id="12" name="図 11">
            <a:extLst>
              <a:ext uri="{FF2B5EF4-FFF2-40B4-BE49-F238E27FC236}">
                <a16:creationId xmlns:a16="http://schemas.microsoft.com/office/drawing/2014/main" id="{9BB286C3-0EA2-47EF-97FD-CBA7F4788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238" y="4445904"/>
            <a:ext cx="2969845" cy="1781907"/>
          </a:xfrm>
          <a:prstGeom prst="rect">
            <a:avLst/>
          </a:prstGeom>
        </p:spPr>
      </p:pic>
      <p:pic>
        <p:nvPicPr>
          <p:cNvPr id="14" name="図 13">
            <a:extLst>
              <a:ext uri="{FF2B5EF4-FFF2-40B4-BE49-F238E27FC236}">
                <a16:creationId xmlns:a16="http://schemas.microsoft.com/office/drawing/2014/main" id="{2D41631B-0CA2-47D5-8AF6-087149B25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7274" y="2456205"/>
            <a:ext cx="2969845" cy="1781907"/>
          </a:xfrm>
          <a:prstGeom prst="rect">
            <a:avLst/>
          </a:prstGeom>
        </p:spPr>
      </p:pic>
      <p:sp>
        <p:nvSpPr>
          <p:cNvPr id="15" name="テキスト ボックス 14">
            <a:extLst>
              <a:ext uri="{FF2B5EF4-FFF2-40B4-BE49-F238E27FC236}">
                <a16:creationId xmlns:a16="http://schemas.microsoft.com/office/drawing/2014/main" id="{8396C4F0-8BEC-4365-A137-D93AA737E0E3}"/>
              </a:ext>
            </a:extLst>
          </p:cNvPr>
          <p:cNvSpPr txBox="1"/>
          <p:nvPr/>
        </p:nvSpPr>
        <p:spPr>
          <a:xfrm>
            <a:off x="2851162" y="6307398"/>
            <a:ext cx="5083443" cy="369332"/>
          </a:xfrm>
          <a:prstGeom prst="rect">
            <a:avLst/>
          </a:prstGeom>
          <a:noFill/>
        </p:spPr>
        <p:txBody>
          <a:bodyPr wrap="none" rtlCol="0">
            <a:spAutoFit/>
          </a:bodyPr>
          <a:lstStyle/>
          <a:p>
            <a:r>
              <a:rPr kumimoji="1" lang="en-US" altLang="ja-JP" sz="1800" b="0" dirty="0"/>
              <a:t>http://4d2u.nao.ac.jp/t/var/download/spiral2.html</a:t>
            </a:r>
            <a:endParaRPr kumimoji="1" lang="ja-JP" altLang="en-US" sz="1800" b="0" dirty="0"/>
          </a:p>
        </p:txBody>
      </p:sp>
      <p:sp>
        <p:nvSpPr>
          <p:cNvPr id="5" name="テキスト ボックス 4">
            <a:extLst>
              <a:ext uri="{FF2B5EF4-FFF2-40B4-BE49-F238E27FC236}">
                <a16:creationId xmlns:a16="http://schemas.microsoft.com/office/drawing/2014/main" id="{7B6DD705-0618-4E9F-9335-EEBB69601B6B}"/>
              </a:ext>
            </a:extLst>
          </p:cNvPr>
          <p:cNvSpPr txBox="1"/>
          <p:nvPr/>
        </p:nvSpPr>
        <p:spPr>
          <a:xfrm>
            <a:off x="3204367" y="1922101"/>
            <a:ext cx="3102305" cy="461665"/>
          </a:xfrm>
          <a:prstGeom prst="rect">
            <a:avLst/>
          </a:prstGeom>
          <a:noFill/>
        </p:spPr>
        <p:txBody>
          <a:bodyPr wrap="square" rtlCol="0">
            <a:spAutoFit/>
          </a:bodyPr>
          <a:lstStyle/>
          <a:p>
            <a:r>
              <a:rPr lang="ja-JP" altLang="en-US" dirty="0"/>
              <a:t>青色：ガス</a:t>
            </a:r>
            <a:r>
              <a:rPr lang="en-US" altLang="ja-JP" dirty="0"/>
              <a:t>,</a:t>
            </a:r>
            <a:r>
              <a:rPr kumimoji="1" lang="ja-JP" altLang="en-US" dirty="0"/>
              <a:t>黄色：恒星</a:t>
            </a:r>
          </a:p>
        </p:txBody>
      </p:sp>
      <p:sp>
        <p:nvSpPr>
          <p:cNvPr id="6" name="テキスト ボックス 5">
            <a:extLst>
              <a:ext uri="{FF2B5EF4-FFF2-40B4-BE49-F238E27FC236}">
                <a16:creationId xmlns:a16="http://schemas.microsoft.com/office/drawing/2014/main" id="{F8CA61F9-B2B1-4A17-8808-220E6EDEF594}"/>
              </a:ext>
            </a:extLst>
          </p:cNvPr>
          <p:cNvSpPr txBox="1"/>
          <p:nvPr/>
        </p:nvSpPr>
        <p:spPr>
          <a:xfrm>
            <a:off x="-5480" y="2395617"/>
            <a:ext cx="1553630" cy="1077218"/>
          </a:xfrm>
          <a:prstGeom prst="rect">
            <a:avLst/>
          </a:prstGeom>
          <a:noFill/>
        </p:spPr>
        <p:txBody>
          <a:bodyPr wrap="none" rtlCol="0">
            <a:spAutoFit/>
          </a:bodyPr>
          <a:lstStyle/>
          <a:p>
            <a:r>
              <a:rPr kumimoji="1" lang="en-US" altLang="ja-JP" sz="2000" dirty="0"/>
              <a:t>(1) </a:t>
            </a:r>
            <a:r>
              <a:rPr kumimoji="1" lang="ja-JP" altLang="en-US" sz="2000" dirty="0"/>
              <a:t>ガス集積</a:t>
            </a:r>
            <a:endParaRPr kumimoji="1" lang="en-US" altLang="ja-JP" sz="2000" dirty="0"/>
          </a:p>
          <a:p>
            <a:r>
              <a:rPr lang="ja-JP" altLang="en-US" sz="2000" dirty="0"/>
              <a:t>による</a:t>
            </a:r>
            <a:r>
              <a:rPr kumimoji="1" lang="ja-JP" altLang="en-US" sz="2000" dirty="0"/>
              <a:t>恒星</a:t>
            </a:r>
            <a:br>
              <a:rPr kumimoji="1" lang="en-US" altLang="ja-JP" sz="2000" dirty="0"/>
            </a:br>
            <a:r>
              <a:rPr kumimoji="1" lang="ja-JP" altLang="en-US" sz="2000" dirty="0"/>
              <a:t>の</a:t>
            </a:r>
            <a:r>
              <a:rPr lang="ja-JP" altLang="en-US" sz="2000" dirty="0"/>
              <a:t>形成</a:t>
            </a:r>
            <a:endParaRPr kumimoji="1" lang="ja-JP" altLang="en-US" sz="2000" dirty="0"/>
          </a:p>
        </p:txBody>
      </p:sp>
      <p:sp>
        <p:nvSpPr>
          <p:cNvPr id="13" name="テキスト ボックス 12">
            <a:extLst>
              <a:ext uri="{FF2B5EF4-FFF2-40B4-BE49-F238E27FC236}">
                <a16:creationId xmlns:a16="http://schemas.microsoft.com/office/drawing/2014/main" id="{86860B60-F683-489C-87CF-1DFC9B7B51A5}"/>
              </a:ext>
            </a:extLst>
          </p:cNvPr>
          <p:cNvSpPr txBox="1"/>
          <p:nvPr/>
        </p:nvSpPr>
        <p:spPr>
          <a:xfrm>
            <a:off x="4548379" y="2456205"/>
            <a:ext cx="1600118" cy="1138773"/>
          </a:xfrm>
          <a:prstGeom prst="rect">
            <a:avLst/>
          </a:prstGeom>
          <a:noFill/>
        </p:spPr>
        <p:txBody>
          <a:bodyPr wrap="none" rtlCol="0">
            <a:spAutoFit/>
          </a:bodyPr>
          <a:lstStyle/>
          <a:p>
            <a:r>
              <a:rPr kumimoji="1" lang="en-US" altLang="ja-JP" sz="2000" dirty="0"/>
              <a:t>(2) </a:t>
            </a:r>
            <a:r>
              <a:rPr kumimoji="1" lang="ja-JP" altLang="en-US" sz="2000" dirty="0"/>
              <a:t>小銀河の</a:t>
            </a:r>
            <a:endParaRPr kumimoji="1" lang="en-US" altLang="ja-JP" sz="2000" dirty="0"/>
          </a:p>
          <a:p>
            <a:r>
              <a:rPr lang="ja-JP" altLang="en-US" sz="2000" dirty="0"/>
              <a:t>合体による</a:t>
            </a:r>
            <a:endParaRPr lang="en-US" altLang="ja-JP" sz="2000" dirty="0"/>
          </a:p>
          <a:p>
            <a:r>
              <a:rPr lang="ja-JP" altLang="en-US" sz="2000" dirty="0"/>
              <a:t>成長</a:t>
            </a:r>
            <a:endParaRPr kumimoji="1" lang="ja-JP" altLang="en-US" sz="2000" dirty="0"/>
          </a:p>
        </p:txBody>
      </p:sp>
      <p:sp>
        <p:nvSpPr>
          <p:cNvPr id="16" name="テキスト ボックス 15">
            <a:extLst>
              <a:ext uri="{FF2B5EF4-FFF2-40B4-BE49-F238E27FC236}">
                <a16:creationId xmlns:a16="http://schemas.microsoft.com/office/drawing/2014/main" id="{C3794A05-6885-4E78-9529-DD106073EF94}"/>
              </a:ext>
            </a:extLst>
          </p:cNvPr>
          <p:cNvSpPr txBox="1"/>
          <p:nvPr/>
        </p:nvSpPr>
        <p:spPr>
          <a:xfrm>
            <a:off x="4548379" y="4412631"/>
            <a:ext cx="1409360" cy="707886"/>
          </a:xfrm>
          <a:prstGeom prst="rect">
            <a:avLst/>
          </a:prstGeom>
          <a:noFill/>
        </p:spPr>
        <p:txBody>
          <a:bodyPr wrap="none" rtlCol="0">
            <a:spAutoFit/>
          </a:bodyPr>
          <a:lstStyle/>
          <a:p>
            <a:r>
              <a:rPr kumimoji="1" lang="en-US" altLang="ja-JP" sz="2000" dirty="0"/>
              <a:t>(4) </a:t>
            </a:r>
            <a:r>
              <a:rPr kumimoji="1" lang="ja-JP" altLang="en-US" sz="2000" dirty="0"/>
              <a:t>銀河の</a:t>
            </a:r>
            <a:br>
              <a:rPr kumimoji="1" lang="en-US" altLang="ja-JP" sz="2000" dirty="0"/>
            </a:br>
            <a:r>
              <a:rPr kumimoji="1" lang="ja-JP" altLang="en-US" sz="2000" dirty="0"/>
              <a:t>出来上がり</a:t>
            </a:r>
          </a:p>
        </p:txBody>
      </p:sp>
      <p:sp>
        <p:nvSpPr>
          <p:cNvPr id="17" name="テキスト ボックス 16">
            <a:extLst>
              <a:ext uri="{FF2B5EF4-FFF2-40B4-BE49-F238E27FC236}">
                <a16:creationId xmlns:a16="http://schemas.microsoft.com/office/drawing/2014/main" id="{006104C2-BC0B-456F-B536-6CC859624DFD}"/>
              </a:ext>
            </a:extLst>
          </p:cNvPr>
          <p:cNvSpPr txBox="1"/>
          <p:nvPr/>
        </p:nvSpPr>
        <p:spPr>
          <a:xfrm>
            <a:off x="35486" y="4403419"/>
            <a:ext cx="1475084" cy="707886"/>
          </a:xfrm>
          <a:prstGeom prst="rect">
            <a:avLst/>
          </a:prstGeom>
          <a:noFill/>
        </p:spPr>
        <p:txBody>
          <a:bodyPr wrap="none" rtlCol="0">
            <a:spAutoFit/>
          </a:bodyPr>
          <a:lstStyle/>
          <a:p>
            <a:r>
              <a:rPr kumimoji="1" lang="en-US" altLang="ja-JP" sz="2000" dirty="0"/>
              <a:t>(3) </a:t>
            </a:r>
            <a:r>
              <a:rPr kumimoji="1" lang="ja-JP" altLang="en-US" sz="2000" dirty="0"/>
              <a:t>渦巻き</a:t>
            </a:r>
            <a:br>
              <a:rPr kumimoji="1" lang="en-US" altLang="ja-JP" sz="2000" dirty="0"/>
            </a:br>
            <a:r>
              <a:rPr kumimoji="1" lang="ja-JP" altLang="en-US" sz="2000" dirty="0"/>
              <a:t>構造の</a:t>
            </a:r>
            <a:r>
              <a:rPr lang="ja-JP" altLang="en-US" sz="2000" dirty="0"/>
              <a:t>形成</a:t>
            </a:r>
            <a:endParaRPr kumimoji="1" lang="ja-JP" altLang="en-US" sz="2000" dirty="0"/>
          </a:p>
        </p:txBody>
      </p:sp>
      <p:pic>
        <p:nvPicPr>
          <p:cNvPr id="18" name="図 17">
            <a:extLst>
              <a:ext uri="{FF2B5EF4-FFF2-40B4-BE49-F238E27FC236}">
                <a16:creationId xmlns:a16="http://schemas.microsoft.com/office/drawing/2014/main" id="{AC517941-3648-405F-9062-DA727DCFE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9" name="スライド番号プレースホルダ 4">
            <a:extLst>
              <a:ext uri="{FF2B5EF4-FFF2-40B4-BE49-F238E27FC236}">
                <a16:creationId xmlns:a16="http://schemas.microsoft.com/office/drawing/2014/main" id="{413A0DF4-AF0C-4EB8-8223-E33A28AE8D6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7</a:t>
            </a:fld>
            <a:endParaRPr lang="en-US" altLang="ja-JP" sz="1400" dirty="0"/>
          </a:p>
        </p:txBody>
      </p:sp>
    </p:spTree>
    <p:extLst>
      <p:ext uri="{BB962C8B-B14F-4D97-AF65-F5344CB8AC3E}">
        <p14:creationId xmlns:p14="http://schemas.microsoft.com/office/powerpoint/2010/main" val="7324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33136" y="44450"/>
            <a:ext cx="8229600" cy="936278"/>
          </a:xfrm>
        </p:spPr>
        <p:txBody>
          <a:bodyPr/>
          <a:lstStyle/>
          <a:p>
            <a:r>
              <a:rPr lang="ja-JP" altLang="en-US" dirty="0"/>
              <a:t>数値モデルに共通した特徴</a:t>
            </a:r>
          </a:p>
        </p:txBody>
      </p:sp>
      <p:sp>
        <p:nvSpPr>
          <p:cNvPr id="5123" name="コンテンツ プレースホルダ 2"/>
          <p:cNvSpPr>
            <a:spLocks noGrp="1"/>
          </p:cNvSpPr>
          <p:nvPr>
            <p:ph idx="1"/>
          </p:nvPr>
        </p:nvSpPr>
        <p:spPr>
          <a:xfrm>
            <a:off x="251336" y="1011621"/>
            <a:ext cx="8686800" cy="4525963"/>
          </a:xfrm>
        </p:spPr>
        <p:txBody>
          <a:bodyPr/>
          <a:lstStyle/>
          <a:p>
            <a:r>
              <a:rPr lang="ja-JP" altLang="en-US" b="1" dirty="0">
                <a:solidFill>
                  <a:srgbClr val="000099"/>
                </a:solidFill>
              </a:rPr>
              <a:t>数値モデルの「実体」は巨大なプログラム</a:t>
            </a:r>
            <a:endParaRPr lang="en-US" altLang="ja-JP" b="1" dirty="0">
              <a:solidFill>
                <a:srgbClr val="000099"/>
              </a:solidFill>
            </a:endParaRPr>
          </a:p>
          <a:p>
            <a:r>
              <a:rPr lang="ja-JP" altLang="en-US" b="1" dirty="0">
                <a:solidFill>
                  <a:srgbClr val="000099"/>
                </a:solidFill>
              </a:rPr>
              <a:t>通常は多数のファイルの集合体</a:t>
            </a:r>
            <a:endParaRPr lang="en-US" altLang="ja-JP" b="1" dirty="0">
              <a:solidFill>
                <a:srgbClr val="000099"/>
              </a:solidFill>
            </a:endParaRPr>
          </a:p>
          <a:p>
            <a:r>
              <a:rPr lang="ja-JP" altLang="en-US" b="1" dirty="0">
                <a:solidFill>
                  <a:srgbClr val="000099"/>
                </a:solidFill>
              </a:rPr>
              <a:t>フリーソフトウエアであるものも、そうでないものも存在する</a:t>
            </a:r>
            <a:endParaRPr lang="en-US" altLang="ja-JP" b="1" dirty="0">
              <a:solidFill>
                <a:srgbClr val="000099"/>
              </a:solidFill>
            </a:endParaRPr>
          </a:p>
          <a:p>
            <a:pPr lvl="1"/>
            <a:r>
              <a:rPr lang="ja-JP" altLang="en-US" b="1" dirty="0">
                <a:solidFill>
                  <a:srgbClr val="000099"/>
                </a:solidFill>
              </a:rPr>
              <a:t>使用する場合にはライセンスの確認を！</a:t>
            </a:r>
            <a:endParaRPr lang="en-US" altLang="ja-JP" b="1" dirty="0">
              <a:solidFill>
                <a:srgbClr val="000099"/>
              </a:solidFill>
            </a:endParaRPr>
          </a:p>
        </p:txBody>
      </p:sp>
      <p:pic>
        <p:nvPicPr>
          <p:cNvPr id="4" name="図 3">
            <a:extLst>
              <a:ext uri="{FF2B5EF4-FFF2-40B4-BE49-F238E27FC236}">
                <a16:creationId xmlns:a16="http://schemas.microsoft.com/office/drawing/2014/main" id="{92CDF82A-D940-4A16-8BDF-808681FEF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031ACD4-800C-4D8E-A204-B9EDA8C6C9DC}"/>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8</a:t>
            </a:fld>
            <a:endParaRPr lang="en-US" altLang="ja-JP" sz="1400" dirty="0"/>
          </a:p>
        </p:txBody>
      </p:sp>
    </p:spTree>
    <p:extLst>
      <p:ext uri="{BB962C8B-B14F-4D97-AF65-F5344CB8AC3E}">
        <p14:creationId xmlns:p14="http://schemas.microsoft.com/office/powerpoint/2010/main" val="131402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大気大循環モデルとは</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44E63E3-A98A-4383-A362-3A7F8ADDD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460B8864-2DBB-476E-A367-7FC3120CEE9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9</a:t>
            </a:fld>
            <a:endParaRPr lang="en-US" altLang="ja-JP" sz="1400" dirty="0"/>
          </a:p>
        </p:txBody>
      </p:sp>
    </p:spTree>
    <p:extLst>
      <p:ext uri="{BB962C8B-B14F-4D97-AF65-F5344CB8AC3E}">
        <p14:creationId xmlns:p14="http://schemas.microsoft.com/office/powerpoint/2010/main" val="40000862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26814</TotalTime>
  <Words>1522</Words>
  <Application>Microsoft Office PowerPoint</Application>
  <PresentationFormat>画面に合わせる (4:3)</PresentationFormat>
  <Paragraphs>328</Paragraphs>
  <Slides>27</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ＭＳ Ｐゴシック</vt:lpstr>
      <vt:lpstr>ＭＳ ゴシック</vt:lpstr>
      <vt:lpstr>Arial</vt:lpstr>
      <vt:lpstr>Calibri</vt:lpstr>
      <vt:lpstr>Cambria Math</vt:lpstr>
      <vt:lpstr>Symbol</vt:lpstr>
      <vt:lpstr>標準デザイン</vt:lpstr>
      <vt:lpstr>地球惑星情報学I 大気大循環モデル </vt:lpstr>
      <vt:lpstr>目次</vt:lpstr>
      <vt:lpstr>地球惑星科学分野 における数値モデル</vt:lpstr>
      <vt:lpstr>数値モデル</vt:lpstr>
      <vt:lpstr>数値モデルの例： 地球化学分野</vt:lpstr>
      <vt:lpstr>数値モデルの応用例： 地球内部物理学分野</vt:lpstr>
      <vt:lpstr>数値モデルの応用例： 天文分野</vt:lpstr>
      <vt:lpstr>数値モデルに共通した特徴</vt:lpstr>
      <vt:lpstr>大気大循環モデルとは</vt:lpstr>
      <vt:lpstr>大気大循環モデルとは</vt:lpstr>
      <vt:lpstr>AGCM使用例（１）:天気予報</vt:lpstr>
      <vt:lpstr>AGCM使用例（２）：温暖化予測</vt:lpstr>
      <vt:lpstr>AGCM使用例（３）：惑星気候研究</vt:lpstr>
      <vt:lpstr>基礎方程式</vt:lpstr>
      <vt:lpstr>空間分布の表現（１）：格子点法</vt:lpstr>
      <vt:lpstr>空間分布の表現（２）：スペクトル法</vt:lpstr>
      <vt:lpstr>空間分布の表現（２）：球面のスペクトル法</vt:lpstr>
      <vt:lpstr>ここまでのまとめ</vt:lpstr>
      <vt:lpstr>DCPAM</vt:lpstr>
      <vt:lpstr>DCPAMとは</vt:lpstr>
      <vt:lpstr>地球流体電脳倶楽部</vt:lpstr>
      <vt:lpstr>DCPAMで計算するためには</vt:lpstr>
      <vt:lpstr>DCPAMがおこなう処理の流れ</vt:lpstr>
      <vt:lpstr>出力データ の例</vt:lpstr>
      <vt:lpstr>まとめ</vt:lpstr>
      <vt:lpstr>実技編では</vt:lpstr>
      <vt:lpstr>参考書, 参考文献</vt:lpstr>
    </vt:vector>
  </TitlesOfParts>
  <Company>地球流体電脳倶楽部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地球惑星情報学1</dc:title>
  <dc:creator>石渡正樹</dc:creator>
  <cp:lastModifiedBy>momoko</cp:lastModifiedBy>
  <cp:revision>1457</cp:revision>
  <cp:lastPrinted>2017-07-13T13:12:21Z</cp:lastPrinted>
  <dcterms:created xsi:type="dcterms:W3CDTF">2004-09-29T09:26:43Z</dcterms:created>
  <dcterms:modified xsi:type="dcterms:W3CDTF">2018-07-08T07:14:47Z</dcterms:modified>
</cp:coreProperties>
</file>