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46" r:id="rId23"/>
    <p:sldId id="723" r:id="rId24"/>
    <p:sldId id="713" r:id="rId25"/>
    <p:sldId id="726" r:id="rId26"/>
    <p:sldId id="653" r:id="rId27"/>
    <p:sldId id="696" r:id="rId28"/>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3" d="100"/>
          <a:sy n="73" d="100"/>
        </p:scale>
        <p:origin x="420" y="72"/>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2018/7/12</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2018/7/12</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23</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26</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melts.ofm-researc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5304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 天気図 </a:t>
            </a:r>
            <a:r>
              <a:rPr lang="en-US" altLang="ja-JP" sz="2000" dirty="0">
                <a:solidFill>
                  <a:srgbClr val="008000"/>
                </a:solidFill>
              </a:rPr>
              <a:t>(http://www.jma.go.jp/jp/g3/)</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pic>
        <p:nvPicPr>
          <p:cNvPr id="13" name="図 12">
            <a:extLst>
              <a:ext uri="{FF2B5EF4-FFF2-40B4-BE49-F238E27FC236}">
                <a16:creationId xmlns:a16="http://schemas.microsoft.com/office/drawing/2014/main" id="{53F96E78-EF02-494B-80B2-58C19C5DD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4" name="スライド番号プレースホルダ 4">
            <a:extLst>
              <a:ext uri="{FF2B5EF4-FFF2-40B4-BE49-F238E27FC236}">
                <a16:creationId xmlns:a16="http://schemas.microsoft.com/office/drawing/2014/main" id="{BFC19941-EC36-4409-94F1-3AA6130AA34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5" name="Text Box 4"/>
          <p:cNvSpPr txBox="1">
            <a:spLocks noChangeArrowheads="1"/>
          </p:cNvSpPr>
          <p:nvPr/>
        </p:nvSpPr>
        <p:spPr bwMode="auto">
          <a:xfrm>
            <a:off x="6818022" y="6345080"/>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910" y="2616434"/>
            <a:ext cx="4705080" cy="4005307"/>
          </a:xfrm>
          <a:prstGeom prst="rect">
            <a:avLst/>
          </a:prstGeom>
        </p:spPr>
      </p:pic>
      <p:grpSp>
        <p:nvGrpSpPr>
          <p:cNvPr id="17" name="グループ化 16"/>
          <p:cNvGrpSpPr/>
          <p:nvPr/>
        </p:nvGrpSpPr>
        <p:grpSpPr>
          <a:xfrm>
            <a:off x="286896" y="2992950"/>
            <a:ext cx="3241647" cy="3220239"/>
            <a:chOff x="4413826" y="1732753"/>
            <a:chExt cx="4160650" cy="3840968"/>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37057" y="4785518"/>
              <a:ext cx="504058" cy="508742"/>
              <a:chOff x="8172399" y="3643862"/>
              <a:chExt cx="504058" cy="508742"/>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1" y="364386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732753"/>
              <a:ext cx="309701"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7760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20819"/>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375824" y="5733312"/>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375824" y="5733312"/>
                <a:ext cx="1403269" cy="461665"/>
              </a:xfrm>
              <a:prstGeom prst="rect">
                <a:avLst/>
              </a:prstGeom>
              <a:blipFill>
                <a:blip r:embed="rId3"/>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347864" y="1284108"/>
                <a:ext cx="6332042"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λ</m:t>
                        </m:r>
                      </m:sub>
                    </m:sSub>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7864" y="1284108"/>
                <a:ext cx="6332042" cy="6803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347864" y="1920094"/>
                <a:ext cx="558983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φ</m:t>
                        </m:r>
                      </m:sub>
                    </m:sSub>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347864" y="1920094"/>
                <a:ext cx="5589835" cy="68031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293811" y="3996877"/>
                <a:ext cx="2720680"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b="1" i="1" smtClean="0">
                          <a:latin typeface="Cambria Math" panose="02040503050406030204" pitchFamily="18" charset="0"/>
                        </a:rPr>
                        <m:t>=</m:t>
                      </m:r>
                      <m:r>
                        <a:rPr kumimoji="1" lang="en-US" altLang="ja-JP" sz="2400" b="0" i="1" baseline="0" smtClean="0">
                          <a:latin typeface="Cambria Math" panose="02040503050406030204" pitchFamily="18" charset="0"/>
                        </a:rPr>
                        <m:t>𝑄</m:t>
                      </m:r>
                    </m:oMath>
                  </m:oMathPara>
                </a14:m>
                <a:endParaRPr kumimoji="1" lang="ja-JP" altLang="en-US" sz="2400" b="0" i="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293811" y="3996877"/>
                <a:ext cx="2720680" cy="8561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347864" y="4822764"/>
                <a:ext cx="119167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347864" y="4822764"/>
                <a:ext cx="1191673" cy="793551"/>
              </a:xfrm>
              <a:prstGeom prst="rect">
                <a:avLst/>
              </a:prstGeom>
              <a:blipFill>
                <a:blip r:embed="rId9"/>
                <a:stretch>
                  <a:fillRect/>
                </a:stretch>
              </a:blipFill>
            </p:spPr>
            <p:txBody>
              <a:bodyPr/>
              <a:lstStyle/>
              <a:p>
                <a:r>
                  <a:rPr lang="ja-JP" altLang="en-US">
                    <a:noFill/>
                  </a:rPr>
                  <a:t> </a:t>
                </a:r>
              </a:p>
            </p:txBody>
          </p:sp>
        </mc:Fallback>
      </mc:AlternateContent>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92408" y="3798055"/>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92408" y="3798055"/>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5246380"/>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3"/>
            <a:ext cx="8828206" cy="2554991"/>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pPr lvl="1"/>
            <a:r>
              <a:rPr lang="ja-JP" altLang="en-US" dirty="0"/>
              <a:t>用いる関数</a:t>
            </a:r>
            <a:r>
              <a:rPr lang="en-US" altLang="ja-JP" dirty="0"/>
              <a:t>(</a:t>
            </a:r>
            <a:r>
              <a:rPr lang="ja-JP" altLang="en-US" dirty="0"/>
              <a:t>項</a:t>
            </a:r>
            <a:r>
              <a:rPr lang="en-US" altLang="ja-JP" dirty="0"/>
              <a:t>)</a:t>
            </a:r>
            <a:r>
              <a:rPr lang="ja-JP" altLang="en-US" dirty="0"/>
              <a:t>の数が多いほど解像度が高くなる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mc:AlternateContent xmlns:mc="http://schemas.openxmlformats.org/markup-compatibility/2006" xmlns:a14="http://schemas.microsoft.com/office/drawing/2010/main">
        <mc:Choice Requires="a14">
          <p:sp>
            <p:nvSpPr>
              <p:cNvPr id="2" name="テキスト ボックス 1"/>
              <p:cNvSpPr txBox="1"/>
              <p:nvPr/>
            </p:nvSpPr>
            <p:spPr>
              <a:xfrm>
                <a:off x="2215494" y="3319695"/>
                <a:ext cx="4565673"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d>
                        <m:dPr>
                          <m:ctrlPr>
                            <a:rPr kumimoji="1" lang="pt-BR" altLang="ja-JP" sz="2000" i="1" smtClean="0">
                              <a:latin typeface="Cambria Math" panose="02040503050406030204" pitchFamily="18" charset="0"/>
                            </a:rPr>
                          </m:ctrlPr>
                        </m:dPr>
                        <m:e>
                          <m:r>
                            <a:rPr kumimoji="1" lang="pt-BR" altLang="ja-JP" sz="2000" i="1" smtClean="0">
                              <a:latin typeface="Cambria Math" panose="02040503050406030204" pitchFamily="18" charset="0"/>
                            </a:rPr>
                            <m:t>𝑥</m:t>
                          </m:r>
                        </m:e>
                      </m:d>
                      <m:r>
                        <a:rPr kumimoji="1" lang="pt-BR" altLang="ja-JP" sz="2000" i="1" smtClean="0">
                          <a:latin typeface="Cambria Math" panose="02040503050406030204" pitchFamily="18" charset="0"/>
                        </a:rPr>
                        <m:t>=</m:t>
                      </m:r>
                      <m:sSub>
                        <m:sSubPr>
                          <m:ctrlPr>
                            <a:rPr kumimoji="1" lang="pt-BR" altLang="ja-JP" sz="2000" b="0" i="1" smtClean="0">
                              <a:latin typeface="Cambria Math" panose="02040503050406030204" pitchFamily="18" charset="0"/>
                            </a:rPr>
                          </m:ctrlPr>
                        </m:sSubPr>
                        <m:e>
                          <m:r>
                            <a:rPr kumimoji="1" lang="en-US" altLang="ja-JP" sz="2000" b="0" i="1" baseline="0" smtClean="0">
                              <a:latin typeface="Cambria Math" panose="02040503050406030204" pitchFamily="18" charset="0"/>
                            </a:rPr>
                            <m:t>𝑎</m:t>
                          </m:r>
                        </m:e>
                        <m:sub>
                          <m:r>
                            <a:rPr kumimoji="1" lang="en-US" altLang="ja-JP" sz="2000" b="0" i="1" baseline="0" smtClean="0">
                              <a:latin typeface="Cambria Math" panose="02040503050406030204" pitchFamily="18" charset="0"/>
                            </a:rPr>
                            <m:t>0</m:t>
                          </m:r>
                        </m:sub>
                      </m:sSub>
                      <m:r>
                        <a:rPr kumimoji="1" lang="en-US" altLang="ja-JP" sz="2000" b="1" i="1" smtClean="0">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a:latin typeface="Cambria Math" panose="02040503050406030204" pitchFamily="18" charset="0"/>
                                </a:rPr>
                                <m:t>𝑘</m:t>
                              </m:r>
                            </m:sub>
                          </m:sSub>
                        </m:e>
                      </m:nary>
                      <m:func>
                        <m:funcPr>
                          <m:ctrlPr>
                            <a:rPr lang="pt-BR" altLang="ja-JP" sz="2000" b="0" i="1">
                              <a:latin typeface="Cambria Math" panose="02040503050406030204" pitchFamily="18" charset="0"/>
                            </a:rPr>
                          </m:ctrlPr>
                        </m:funcPr>
                        <m:fName>
                          <m:r>
                            <m:rPr>
                              <m:sty m:val="p"/>
                            </m:rPr>
                            <a:rPr lang="pt-BR" altLang="ja-JP" sz="2000" b="0">
                              <a:latin typeface="Cambria Math" panose="02040503050406030204" pitchFamily="18" charset="0"/>
                            </a:rPr>
                            <m:t>sin</m:t>
                          </m:r>
                        </m:fName>
                        <m:e>
                          <m:r>
                            <a:rPr lang="en-US" altLang="ja-JP" sz="2000" b="0" i="1" smtClean="0">
                              <a:latin typeface="Cambria Math" panose="02040503050406030204" pitchFamily="18" charset="0"/>
                            </a:rPr>
                            <m:t>𝑘</m:t>
                          </m:r>
                          <m:r>
                            <a:rPr lang="en-US" altLang="ja-JP" sz="2000" b="0" i="1">
                              <a:latin typeface="Cambria Math" panose="02040503050406030204" pitchFamily="18" charset="0"/>
                            </a:rPr>
                            <m:t>𝑥</m:t>
                          </m:r>
                        </m:e>
                      </m:func>
                      <m:r>
                        <a:rPr lang="en-US" altLang="ja-JP" sz="2000" b="0" i="1">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a:latin typeface="Cambria Math" panose="02040503050406030204" pitchFamily="18" charset="0"/>
                                </a:rPr>
                                <m:t>𝑘</m:t>
                              </m:r>
                            </m:sub>
                          </m:sSub>
                        </m:e>
                      </m:nary>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𝑘𝑥</m:t>
                          </m:r>
                        </m:e>
                      </m:func>
                    </m:oMath>
                  </m:oMathPara>
                </a14:m>
                <a:endParaRPr kumimoji="1" lang="ja-JP" altLang="en-US" sz="2000"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2215494" y="3319695"/>
                <a:ext cx="4565673" cy="865493"/>
              </a:xfrm>
              <a:prstGeom prst="rect">
                <a:avLst/>
              </a:prstGeom>
              <a:blipFill>
                <a:blip r:embed="rId3"/>
                <a:stretch>
                  <a:fillRect/>
                </a:stretch>
              </a:blipFill>
            </p:spPr>
            <p:txBody>
              <a:bodyPr/>
              <a:lstStyle/>
              <a:p>
                <a:r>
                  <a:rPr lang="ja-JP" altLang="en-US">
                    <a:noFill/>
                  </a:rPr>
                  <a:t> </a:t>
                </a:r>
              </a:p>
            </p:txBody>
          </p:sp>
        </mc:Fallback>
      </mc:AlternateContent>
      <p:pic>
        <p:nvPicPr>
          <p:cNvPr id="21" name="図 20">
            <a:extLst>
              <a:ext uri="{FF2B5EF4-FFF2-40B4-BE49-F238E27FC236}">
                <a16:creationId xmlns:a16="http://schemas.microsoft.com/office/drawing/2014/main" id="{04049614-D8E7-4C08-AE79-7E1DA53A6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2" name="スライド番号プレースホルダ 4">
            <a:extLst>
              <a:ext uri="{FF2B5EF4-FFF2-40B4-BE49-F238E27FC236}">
                <a16:creationId xmlns:a16="http://schemas.microsoft.com/office/drawing/2014/main" id="{4E58DE8C-0C01-41F7-BCED-2A32A444C9E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pic>
        <p:nvPicPr>
          <p:cNvPr id="6" name="図 5">
            <a:extLst>
              <a:ext uri="{FF2B5EF4-FFF2-40B4-BE49-F238E27FC236}">
                <a16:creationId xmlns:a16="http://schemas.microsoft.com/office/drawing/2014/main" id="{DDBB2CA5-CB5F-4A84-958D-086EF68B335D}"/>
              </a:ext>
            </a:extLst>
          </p:cNvPr>
          <p:cNvPicPr>
            <a:picLocks noChangeAspect="1"/>
          </p:cNvPicPr>
          <p:nvPr/>
        </p:nvPicPr>
        <p:blipFill rotWithShape="1">
          <a:blip r:embed="rId5">
            <a:extLst>
              <a:ext uri="{28A0092B-C50C-407E-A947-70E740481C1C}">
                <a14:useLocalDpi xmlns:a14="http://schemas.microsoft.com/office/drawing/2010/main" val="0"/>
              </a:ext>
            </a:extLst>
          </a:blip>
          <a:srcRect l="20857" t="11306" r="28286" b="10883"/>
          <a:stretch/>
        </p:blipFill>
        <p:spPr>
          <a:xfrm>
            <a:off x="1341006" y="4256342"/>
            <a:ext cx="2386379" cy="2580146"/>
          </a:xfrm>
          <a:prstGeom prst="rect">
            <a:avLst/>
          </a:prstGeom>
        </p:spPr>
      </p:pic>
      <p:sp>
        <p:nvSpPr>
          <p:cNvPr id="8" name="テキスト ボックス 7">
            <a:extLst>
              <a:ext uri="{FF2B5EF4-FFF2-40B4-BE49-F238E27FC236}">
                <a16:creationId xmlns:a16="http://schemas.microsoft.com/office/drawing/2014/main" id="{7B55BB95-91EF-42B3-B6DD-C2DE45234524}"/>
              </a:ext>
            </a:extLst>
          </p:cNvPr>
          <p:cNvSpPr txBox="1"/>
          <p:nvPr/>
        </p:nvSpPr>
        <p:spPr>
          <a:xfrm>
            <a:off x="3635944" y="4650376"/>
            <a:ext cx="1874231" cy="1047979"/>
          </a:xfrm>
          <a:prstGeom prst="rect">
            <a:avLst/>
          </a:prstGeom>
          <a:noFill/>
        </p:spPr>
        <p:txBody>
          <a:bodyPr wrap="none" rtlCol="0">
            <a:spAutoFit/>
          </a:bodyPr>
          <a:lstStyle/>
          <a:p>
            <a:pPr>
              <a:lnSpc>
                <a:spcPts val="2100"/>
              </a:lnSpc>
            </a:pPr>
            <a:r>
              <a:rPr lang="ja-JP" altLang="en-US" dirty="0"/>
              <a:t>こんな関数も</a:t>
            </a:r>
            <a:endParaRPr lang="en-US" altLang="ja-JP" dirty="0"/>
          </a:p>
          <a:p>
            <a:pPr>
              <a:lnSpc>
                <a:spcPts val="2100"/>
              </a:lnSpc>
            </a:pPr>
            <a:r>
              <a:rPr kumimoji="1" lang="ja-JP" altLang="en-US" dirty="0"/>
              <a:t>フーリエ展開</a:t>
            </a:r>
            <a:endParaRPr kumimoji="1" lang="en-US" altLang="ja-JP" dirty="0"/>
          </a:p>
          <a:p>
            <a:pPr>
              <a:lnSpc>
                <a:spcPts val="2100"/>
              </a:lnSpc>
            </a:pPr>
            <a:r>
              <a:rPr lang="ja-JP" altLang="en-US" dirty="0"/>
              <a:t>できる</a:t>
            </a:r>
            <a:endParaRPr kumimoji="1" lang="ja-JP" altLang="en-US" dirty="0"/>
          </a:p>
        </p:txBody>
      </p:sp>
      <p:pic>
        <p:nvPicPr>
          <p:cNvPr id="10" name="図 9">
            <a:extLst>
              <a:ext uri="{FF2B5EF4-FFF2-40B4-BE49-F238E27FC236}">
                <a16:creationId xmlns:a16="http://schemas.microsoft.com/office/drawing/2014/main" id="{E7D660F5-3C9C-45FC-8F37-FF4A0912CCA2}"/>
              </a:ext>
            </a:extLst>
          </p:cNvPr>
          <p:cNvPicPr>
            <a:picLocks noChangeAspect="1"/>
          </p:cNvPicPr>
          <p:nvPr/>
        </p:nvPicPr>
        <p:blipFill rotWithShape="1">
          <a:blip r:embed="rId6">
            <a:extLst>
              <a:ext uri="{28A0092B-C50C-407E-A947-70E740481C1C}">
                <a14:useLocalDpi xmlns:a14="http://schemas.microsoft.com/office/drawing/2010/main" val="0"/>
              </a:ext>
            </a:extLst>
          </a:blip>
          <a:srcRect l="20572" t="11306" r="28285" b="11286"/>
          <a:stretch/>
        </p:blipFill>
        <p:spPr>
          <a:xfrm>
            <a:off x="5893242" y="4249365"/>
            <a:ext cx="2399786" cy="2566740"/>
          </a:xfrm>
          <a:prstGeom prst="rect">
            <a:avLst/>
          </a:prstGeom>
        </p:spPr>
      </p:pic>
      <p:sp>
        <p:nvSpPr>
          <p:cNvPr id="11" name="矢印: 右 10">
            <a:extLst>
              <a:ext uri="{FF2B5EF4-FFF2-40B4-BE49-F238E27FC236}">
                <a16:creationId xmlns:a16="http://schemas.microsoft.com/office/drawing/2014/main" id="{61D11F70-F9C1-458E-8D8B-9786B485B8DB}"/>
              </a:ext>
            </a:extLst>
          </p:cNvPr>
          <p:cNvSpPr/>
          <p:nvPr/>
        </p:nvSpPr>
        <p:spPr bwMode="auto">
          <a:xfrm>
            <a:off x="3649007" y="5596324"/>
            <a:ext cx="2294938" cy="364944"/>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B9D26D68-1ADA-4A3D-93BF-B96408181504}"/>
              </a:ext>
            </a:extLst>
          </p:cNvPr>
          <p:cNvSpPr txBox="1"/>
          <p:nvPr/>
        </p:nvSpPr>
        <p:spPr>
          <a:xfrm>
            <a:off x="7811150" y="4240526"/>
            <a:ext cx="1194558" cy="369332"/>
          </a:xfrm>
          <a:prstGeom prst="rect">
            <a:avLst/>
          </a:prstGeom>
          <a:solidFill>
            <a:schemeClr val="bg1"/>
          </a:solidFill>
        </p:spPr>
        <p:txBody>
          <a:bodyPr wrap="none" rtlCol="0">
            <a:spAutoFit/>
          </a:bodyPr>
          <a:lstStyle/>
          <a:p>
            <a:r>
              <a:rPr kumimoji="1" lang="ja-JP" altLang="en-US" sz="1800" dirty="0"/>
              <a:t>波数</a:t>
            </a:r>
            <a:r>
              <a:rPr kumimoji="1" lang="en-US" altLang="ja-JP" sz="1800" dirty="0"/>
              <a:t>3</a:t>
            </a:r>
            <a:r>
              <a:rPr kumimoji="1" lang="ja-JP" altLang="en-US" sz="1800" dirty="0"/>
              <a:t>まで</a:t>
            </a:r>
          </a:p>
        </p:txBody>
      </p:sp>
      <p:sp>
        <p:nvSpPr>
          <p:cNvPr id="30" name="テキスト ボックス 29">
            <a:extLst>
              <a:ext uri="{FF2B5EF4-FFF2-40B4-BE49-F238E27FC236}">
                <a16:creationId xmlns:a16="http://schemas.microsoft.com/office/drawing/2014/main" id="{746A01A1-FAF2-41AA-8020-89492E238359}"/>
              </a:ext>
            </a:extLst>
          </p:cNvPr>
          <p:cNvSpPr txBox="1"/>
          <p:nvPr/>
        </p:nvSpPr>
        <p:spPr>
          <a:xfrm>
            <a:off x="7811149" y="4634846"/>
            <a:ext cx="1322798" cy="369332"/>
          </a:xfrm>
          <a:prstGeom prst="rect">
            <a:avLst/>
          </a:prstGeom>
          <a:solidFill>
            <a:schemeClr val="bg1"/>
          </a:solidFill>
        </p:spPr>
        <p:txBody>
          <a:bodyPr wrap="none" rtlCol="0">
            <a:spAutoFit/>
          </a:bodyPr>
          <a:lstStyle/>
          <a:p>
            <a:r>
              <a:rPr kumimoji="1" lang="ja-JP" altLang="en-US" sz="1800" dirty="0">
                <a:solidFill>
                  <a:srgbClr val="0070C0"/>
                </a:solidFill>
              </a:rPr>
              <a:t>波数</a:t>
            </a:r>
            <a:r>
              <a:rPr kumimoji="1" lang="en-US" altLang="ja-JP" sz="1800" dirty="0">
                <a:solidFill>
                  <a:srgbClr val="0070C0"/>
                </a:solidFill>
              </a:rPr>
              <a:t>30</a:t>
            </a:r>
            <a:r>
              <a:rPr kumimoji="1" lang="ja-JP" altLang="en-US" sz="1800" dirty="0">
                <a:solidFill>
                  <a:srgbClr val="0070C0"/>
                </a:solidFill>
              </a:rPr>
              <a:t>まで</a:t>
            </a:r>
          </a:p>
        </p:txBody>
      </p:sp>
      <p:sp>
        <p:nvSpPr>
          <p:cNvPr id="35" name="テキスト ボックス 34">
            <a:extLst>
              <a:ext uri="{FF2B5EF4-FFF2-40B4-BE49-F238E27FC236}">
                <a16:creationId xmlns:a16="http://schemas.microsoft.com/office/drawing/2014/main" id="{5ED03902-0F6F-4FA1-9CF4-C83B2AA51CF5}"/>
              </a:ext>
            </a:extLst>
          </p:cNvPr>
          <p:cNvSpPr txBox="1"/>
          <p:nvPr/>
        </p:nvSpPr>
        <p:spPr>
          <a:xfrm>
            <a:off x="7784539" y="5021465"/>
            <a:ext cx="1322798" cy="369332"/>
          </a:xfrm>
          <a:prstGeom prst="rect">
            <a:avLst/>
          </a:prstGeom>
          <a:solidFill>
            <a:schemeClr val="bg1"/>
          </a:solidFill>
        </p:spPr>
        <p:txBody>
          <a:bodyPr wrap="none" rtlCol="0">
            <a:spAutoFit/>
          </a:bodyPr>
          <a:lstStyle/>
          <a:p>
            <a:r>
              <a:rPr kumimoji="1" lang="ja-JP" altLang="en-US" sz="1800" dirty="0">
                <a:solidFill>
                  <a:srgbClr val="FF0000"/>
                </a:solidFill>
              </a:rPr>
              <a:t>波数</a:t>
            </a:r>
            <a:r>
              <a:rPr lang="en-US" altLang="ja-JP" sz="1800" dirty="0">
                <a:solidFill>
                  <a:srgbClr val="FF0000"/>
                </a:solidFill>
              </a:rPr>
              <a:t>5</a:t>
            </a:r>
            <a:r>
              <a:rPr kumimoji="1" lang="en-US" altLang="ja-JP" sz="1800" dirty="0">
                <a:solidFill>
                  <a:srgbClr val="FF0000"/>
                </a:solidFill>
              </a:rPr>
              <a:t>0</a:t>
            </a:r>
            <a:r>
              <a:rPr kumimoji="1" lang="ja-JP" altLang="en-US" sz="1800" dirty="0">
                <a:solidFill>
                  <a:srgbClr val="FF0000"/>
                </a:solidFill>
              </a:rPr>
              <a:t>まで</a:t>
            </a:r>
          </a:p>
        </p:txBody>
      </p:sp>
      <p:cxnSp>
        <p:nvCxnSpPr>
          <p:cNvPr id="14" name="直線矢印コネクタ 13">
            <a:extLst>
              <a:ext uri="{FF2B5EF4-FFF2-40B4-BE49-F238E27FC236}">
                <a16:creationId xmlns:a16="http://schemas.microsoft.com/office/drawing/2014/main" id="{5AA6B104-35CB-42E5-9E91-8A6B56FA0D44}"/>
              </a:ext>
            </a:extLst>
          </p:cNvPr>
          <p:cNvCxnSpPr>
            <a:cxnSpLocks/>
          </p:cNvCxnSpPr>
          <p:nvPr/>
        </p:nvCxnSpPr>
        <p:spPr bwMode="auto">
          <a:xfrm flipH="1">
            <a:off x="7571195" y="5206131"/>
            <a:ext cx="283922" cy="0"/>
          </a:xfrm>
          <a:prstGeom prst="straightConnector1">
            <a:avLst/>
          </a:prstGeom>
          <a:noFill/>
          <a:ln w="50800" cap="flat" cmpd="sng" algn="ctr">
            <a:solidFill>
              <a:srgbClr val="FF0000"/>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913CE6EC-9C92-4545-9BDF-34EB760C54FD}"/>
              </a:ext>
            </a:extLst>
          </p:cNvPr>
          <p:cNvCxnSpPr>
            <a:cxnSpLocks/>
          </p:cNvCxnSpPr>
          <p:nvPr/>
        </p:nvCxnSpPr>
        <p:spPr bwMode="auto">
          <a:xfrm flipH="1">
            <a:off x="7592965" y="4796830"/>
            <a:ext cx="283922" cy="0"/>
          </a:xfrm>
          <a:prstGeom prst="straightConnector1">
            <a:avLst/>
          </a:prstGeom>
          <a:noFill/>
          <a:ln w="50800" cap="flat" cmpd="sng" algn="ctr">
            <a:solidFill>
              <a:srgbClr val="0070C0"/>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3711E89E-E86F-491E-B8DF-1107F7137C65}"/>
              </a:ext>
            </a:extLst>
          </p:cNvPr>
          <p:cNvCxnSpPr>
            <a:cxnSpLocks/>
          </p:cNvCxnSpPr>
          <p:nvPr/>
        </p:nvCxnSpPr>
        <p:spPr bwMode="auto">
          <a:xfrm flipH="1">
            <a:off x="7299702" y="4437785"/>
            <a:ext cx="574605" cy="212591"/>
          </a:xfrm>
          <a:prstGeom prst="straightConnector1">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306366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　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pic>
        <p:nvPicPr>
          <p:cNvPr id="12" name="図 11">
            <a:extLst>
              <a:ext uri="{FF2B5EF4-FFF2-40B4-BE49-F238E27FC236}">
                <a16:creationId xmlns:a16="http://schemas.microsoft.com/office/drawing/2014/main" id="{5BFD0955-B99A-4860-AEB4-E8A086679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3" name="スライド番号プレースホルダ 4">
            <a:extLst>
              <a:ext uri="{FF2B5EF4-FFF2-40B4-BE49-F238E27FC236}">
                <a16:creationId xmlns:a16="http://schemas.microsoft.com/office/drawing/2014/main" id="{332EAFFD-74B0-4303-A9A3-FA66B1B9E0A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44435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444358"/>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3982667"/>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3982667"/>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4468882"/>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4468882"/>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098339"/>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3635815"/>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165414"/>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4773384"/>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3966797"/>
            <a:ext cx="1700546" cy="933500"/>
          </a:xfrm>
          <a:prstGeom prst="rect">
            <a:avLst/>
          </a:prstGeom>
        </p:spPr>
      </p:pic>
      <p:sp>
        <p:nvSpPr>
          <p:cNvPr id="28" name="テキスト ボックス 27"/>
          <p:cNvSpPr txBox="1"/>
          <p:nvPr/>
        </p:nvSpPr>
        <p:spPr>
          <a:xfrm>
            <a:off x="4720714" y="4087800"/>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4756323"/>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13046"/>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20</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-h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00079"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21</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コンパイラ：コンパイルをおこなうコマンド</a:t>
            </a:r>
            <a:endParaRPr lang="en-US" altLang="ja-JP" dirty="0"/>
          </a:p>
          <a:p>
            <a:pPr lvl="2"/>
            <a:r>
              <a:rPr lang="ja-JP" altLang="en-US" dirty="0"/>
              <a:t>オブジェクトファイル：コンパイラで作られる機械語ファイル</a:t>
            </a:r>
            <a:endParaRPr lang="en-US" altLang="ja-JP" dirty="0"/>
          </a:p>
          <a:p>
            <a:pPr lvl="2"/>
            <a:r>
              <a:rPr lang="ja-JP" altLang="en-US" dirty="0"/>
              <a:t>情報実験機で使う</a:t>
            </a:r>
            <a:r>
              <a:rPr lang="en-US" altLang="ja-JP" dirty="0"/>
              <a:t>Fortran</a:t>
            </a:r>
            <a:r>
              <a:rPr lang="ja-JP" altLang="en-US" dirty="0"/>
              <a:t>コンパイラは</a:t>
            </a:r>
            <a:r>
              <a:rPr lang="en-US" altLang="ja-JP" dirty="0" err="1"/>
              <a:t>GFortran</a:t>
            </a:r>
            <a:endParaRPr lang="en-US" altLang="ja-JP" dirty="0"/>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572419"/>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6165939"/>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787218"/>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572419"/>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757085"/>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5285967"/>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757085"/>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971884"/>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5342111"/>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6027470"/>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5283572"/>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5238344"/>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22</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3834196" y="4348328"/>
            <a:ext cx="3026927" cy="904863"/>
          </a:xfrm>
          <a:prstGeom prst="rect">
            <a:avLst/>
          </a:prstGeom>
          <a:noFill/>
        </p:spPr>
        <p:txBody>
          <a:bodyPr wrap="square" rtlCol="0">
            <a:spAutoFit/>
          </a:bodyPr>
          <a:lstStyle/>
          <a:p>
            <a:r>
              <a:rPr lang="ja-JP" altLang="en-US" dirty="0">
                <a:solidFill>
                  <a:srgbClr val="008000"/>
                </a:solidFill>
              </a:rPr>
              <a:t>　　　　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23</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237605" y="167261"/>
            <a:ext cx="7279378"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3508960" y="136388"/>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4423593" y="5987817"/>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pic>
        <p:nvPicPr>
          <p:cNvPr id="7" name="図 6">
            <a:extLst>
              <a:ext uri="{FF2B5EF4-FFF2-40B4-BE49-F238E27FC236}">
                <a16:creationId xmlns:a16="http://schemas.microsoft.com/office/drawing/2014/main" id="{9062FACD-0884-4A92-AB9D-D1F1C1520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2106A79B-B508-4D53-A40B-F2D80ACAE038}"/>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24</a:t>
            </a:fld>
            <a:endParaRPr lang="en-US" altLang="ja-JP" sz="1400" dirty="0"/>
          </a:p>
        </p:txBody>
      </p:sp>
    </p:spTree>
    <p:extLst>
      <p:ext uri="{BB962C8B-B14F-4D97-AF65-F5344CB8AC3E}">
        <p14:creationId xmlns:p14="http://schemas.microsoft.com/office/powerpoint/2010/main" val="228481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25</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26</a:t>
            </a:fld>
            <a:endParaRPr lang="en-US" altLang="ja-JP" sz="1400" dirty="0"/>
          </a:p>
        </p:txBody>
      </p:sp>
    </p:spTree>
    <p:extLst>
      <p:ext uri="{BB962C8B-B14F-4D97-AF65-F5344CB8AC3E}">
        <p14:creationId xmlns:p14="http://schemas.microsoft.com/office/powerpoint/2010/main" val="383834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138432"/>
            <a:ext cx="8229600" cy="1143000"/>
          </a:xfrm>
        </p:spPr>
        <p:txBody>
          <a:bodyPr/>
          <a:lstStyle/>
          <a:p>
            <a:r>
              <a:rPr lang="zh-CN" altLang="en-US" dirty="0"/>
              <a:t>参考書</a:t>
            </a:r>
            <a:r>
              <a:rPr lang="en-US" altLang="zh-CN" dirty="0"/>
              <a:t>, </a:t>
            </a:r>
            <a:r>
              <a:rPr lang="zh-CN" altLang="en-US" dirty="0"/>
              <a:t>参考文献</a:t>
            </a:r>
            <a:endParaRPr lang="ja-JP" altLang="en-US" dirty="0"/>
          </a:p>
        </p:txBody>
      </p:sp>
      <p:sp>
        <p:nvSpPr>
          <p:cNvPr id="57347" name="コンテンツ プレースホルダ 2"/>
          <p:cNvSpPr>
            <a:spLocks noGrp="1"/>
          </p:cNvSpPr>
          <p:nvPr>
            <p:ph idx="1"/>
          </p:nvPr>
        </p:nvSpPr>
        <p:spPr>
          <a:xfrm>
            <a:off x="117562" y="765896"/>
            <a:ext cx="8569238"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Saito, T., Wada, K., 2004: Coevolution of galactic cores and spiral galaxies.  Astrophysical J., 615, L93-L96</a:t>
            </a:r>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27</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84" y="1535594"/>
            <a:ext cx="3084994" cy="4113326"/>
          </a:xfrm>
          <a:prstGeom prst="rect">
            <a:avLst/>
          </a:prstGeom>
        </p:spPr>
      </p:pic>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0"/>
            <a:ext cx="8686800" cy="4851349"/>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400" dirty="0">
                <a:hlinkClick r:id="rId4"/>
              </a:rPr>
              <a:t>http://melts.ofm-research.org</a:t>
            </a:r>
            <a:endParaRPr lang="en-US" altLang="ja-JP" sz="2400" dirty="0"/>
          </a:p>
          <a:p>
            <a:pPr lvl="1"/>
            <a:r>
              <a:rPr lang="ja-JP" altLang="en-US" dirty="0"/>
              <a:t>鉱物組成を与えると</a:t>
            </a:r>
            <a:br>
              <a:rPr lang="en-US" altLang="ja-JP" dirty="0"/>
            </a:br>
            <a:r>
              <a:rPr lang="ja-JP" altLang="en-US" dirty="0"/>
              <a:t>熱力学方程式を</a:t>
            </a:r>
            <a:br>
              <a:rPr lang="en-US" altLang="ja-JP" dirty="0"/>
            </a:br>
            <a:r>
              <a:rPr lang="ja-JP" altLang="en-US" dirty="0"/>
              <a:t>用いた第一原理計算</a:t>
            </a:r>
            <a:br>
              <a:rPr lang="en-US" altLang="ja-JP" dirty="0"/>
            </a:br>
            <a:r>
              <a:rPr lang="ja-JP" altLang="en-US" dirty="0"/>
              <a:t>により相図を作成</a:t>
            </a:r>
            <a:endParaRPr lang="en-US" altLang="ja-JP" dirty="0"/>
          </a:p>
          <a:p>
            <a:pPr lvl="1"/>
            <a:r>
              <a:rPr lang="ja-JP" altLang="en-US" dirty="0"/>
              <a:t>開発者は  </a:t>
            </a:r>
            <a:r>
              <a:rPr lang="en-US" altLang="ja-JP" dirty="0"/>
              <a:t>Mark </a:t>
            </a:r>
            <a:r>
              <a:rPr lang="en-US" altLang="ja-JP" dirty="0" err="1"/>
              <a:t>Ghiorso</a:t>
            </a:r>
            <a:r>
              <a:rPr lang="ja-JP" altLang="en-US" dirty="0"/>
              <a:t>氏</a:t>
            </a:r>
            <a:br>
              <a:rPr lang="en-US" altLang="ja-JP" dirty="0"/>
            </a:br>
            <a:r>
              <a:rPr lang="en-US" altLang="ja-JP" dirty="0"/>
              <a:t>(OFM Research, </a:t>
            </a:r>
            <a:br>
              <a:rPr lang="en-US" altLang="ja-JP" dirty="0"/>
            </a:br>
            <a:r>
              <a:rPr lang="ja-JP" altLang="en-US" dirty="0"/>
              <a:t>ワシントン大学</a:t>
            </a:r>
            <a:r>
              <a:rPr lang="en-US" altLang="ja-JP" dirty="0"/>
              <a:t>)</a:t>
            </a:r>
            <a:r>
              <a:rPr lang="ja-JP" altLang="en-US" dirty="0"/>
              <a:t>らしい</a:t>
            </a:r>
            <a:endParaRPr kumimoji="1" lang="en-US" altLang="ja-JP" dirty="0"/>
          </a:p>
        </p:txBody>
      </p:sp>
      <p:pic>
        <p:nvPicPr>
          <p:cNvPr id="6" name="図 5">
            <a:extLst>
              <a:ext uri="{FF2B5EF4-FFF2-40B4-BE49-F238E27FC236}">
                <a16:creationId xmlns:a16="http://schemas.microsoft.com/office/drawing/2014/main" id="{416FBF3A-C702-41D2-A89F-4F940820B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66CC13C6-3379-4393-929F-12F8FA8AD3DF}"/>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4" name="テキスト ボックス 3">
            <a:extLst>
              <a:ext uri="{FF2B5EF4-FFF2-40B4-BE49-F238E27FC236}">
                <a16:creationId xmlns:a16="http://schemas.microsoft.com/office/drawing/2014/main" id="{A2D326DF-7DE4-4BDE-8990-DC61A72F9F5A}"/>
              </a:ext>
            </a:extLst>
          </p:cNvPr>
          <p:cNvSpPr txBox="1"/>
          <p:nvPr/>
        </p:nvSpPr>
        <p:spPr>
          <a:xfrm>
            <a:off x="5591144" y="5929407"/>
            <a:ext cx="3206418" cy="769441"/>
          </a:xfrm>
          <a:prstGeom prst="rect">
            <a:avLst/>
          </a:prstGeom>
          <a:noFill/>
        </p:spPr>
        <p:txBody>
          <a:bodyPr wrap="square" rtlCol="0">
            <a:spAutoFit/>
          </a:bodyPr>
          <a:lstStyle/>
          <a:p>
            <a:r>
              <a:rPr lang="ja-JP" altLang="en-US" sz="2000" dirty="0"/>
              <a:t>灰長石</a:t>
            </a:r>
            <a:r>
              <a:rPr lang="en-US" altLang="ja-JP" sz="2000" dirty="0"/>
              <a:t>-</a:t>
            </a:r>
            <a:r>
              <a:rPr lang="ja-JP" altLang="en-US" sz="2000" dirty="0"/>
              <a:t>透輝石系</a:t>
            </a:r>
            <a:r>
              <a:rPr kumimoji="1" lang="ja-JP" altLang="en-US" sz="2000" dirty="0"/>
              <a:t>の相図</a:t>
            </a:r>
            <a:endParaRPr kumimoji="1" lang="en-US" altLang="ja-JP" sz="2000" dirty="0"/>
          </a:p>
          <a:p>
            <a:r>
              <a:rPr kumimoji="1" lang="en-US" altLang="ja-JP" sz="2000" dirty="0"/>
              <a:t>1570</a:t>
            </a:r>
            <a:r>
              <a:rPr lang="ja-JP" altLang="en-US" sz="2000" dirty="0"/>
              <a:t>℃ の場合</a:t>
            </a:r>
            <a:endParaRPr lang="en-US" altLang="ja-JP" sz="2000" dirty="0"/>
          </a:p>
        </p:txBody>
      </p:sp>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20002"/>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367526"/>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471672" y="6172726"/>
            <a:ext cx="5083443" cy="701731"/>
          </a:xfrm>
          <a:prstGeom prst="rect">
            <a:avLst/>
          </a:prstGeom>
          <a:noFill/>
        </p:spPr>
        <p:txBody>
          <a:bodyPr wrap="none" rtlCol="0">
            <a:spAutoFit/>
          </a:bodyPr>
          <a:lstStyle/>
          <a:p>
            <a:r>
              <a:rPr kumimoji="1" lang="en-US" altLang="ja-JP" sz="1800" b="0" dirty="0"/>
              <a:t>http://4d2u.nao.ac.jp/t/var/download/spiral2.html</a:t>
            </a:r>
          </a:p>
          <a:p>
            <a:r>
              <a:rPr kumimoji="1" lang="en-US" altLang="ja-JP" sz="1800" b="0" dirty="0"/>
              <a:t>Saito and Wada (2004) </a:t>
            </a:r>
            <a:r>
              <a:rPr kumimoji="1" lang="en-US" altLang="ja-JP" sz="1800" b="0" dirty="0" err="1"/>
              <a:t>ApJ</a:t>
            </a:r>
            <a:r>
              <a:rPr kumimoji="1" lang="en-US" altLang="ja-JP" sz="1800" b="0" dirty="0"/>
              <a:t>, 615, L93-L96</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334253"/>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325041"/>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br>
              <a:rPr lang="en-US" altLang="ja-JP" b="1" dirty="0">
                <a:solidFill>
                  <a:srgbClr val="000099"/>
                </a:solidFill>
              </a:rPr>
            </a:br>
            <a:r>
              <a:rPr lang="ja-JP" altLang="en-US" b="1" dirty="0">
                <a:solidFill>
                  <a:srgbClr val="000099"/>
                </a:solidFill>
              </a:rPr>
              <a:t>（ライセンスについては</a:t>
            </a:r>
            <a:r>
              <a:rPr lang="en-US" altLang="ja-JP" b="1" dirty="0">
                <a:solidFill>
                  <a:srgbClr val="000099"/>
                </a:solidFill>
              </a:rPr>
              <a:t>INEX</a:t>
            </a:r>
            <a:r>
              <a:rPr lang="ja-JP" altLang="en-US" b="1" dirty="0">
                <a:solidFill>
                  <a:srgbClr val="000099"/>
                </a:solidFill>
              </a:rPr>
              <a:t>第９回参照）</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27284</TotalTime>
  <Words>1451</Words>
  <Application>Microsoft Office PowerPoint</Application>
  <PresentationFormat>画面に合わせる (4:3)</PresentationFormat>
  <Paragraphs>314</Paragraphs>
  <Slides>27</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ＭＳ ゴシック</vt:lpstr>
      <vt:lpstr>Arial</vt:lpstr>
      <vt:lpstr>Calibri</vt:lpstr>
      <vt:lpstr>Cambria Math</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DCPAMで計算するためには</vt:lpstr>
      <vt:lpstr>DCPAMがおこなう処理の流れ</vt:lpstr>
      <vt:lpstr>出力データ の例</vt:lpstr>
      <vt:lpstr>まとめ</vt:lpstr>
      <vt:lpstr>実技編では</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1481</cp:revision>
  <cp:lastPrinted>2017-07-13T13:12:21Z</cp:lastPrinted>
  <dcterms:created xsi:type="dcterms:W3CDTF">2004-09-29T09:26:43Z</dcterms:created>
  <dcterms:modified xsi:type="dcterms:W3CDTF">2018-07-12T06:10:44Z</dcterms:modified>
</cp:coreProperties>
</file>