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 id="2147483660" r:id="rId2"/>
    <p:sldMasterId id="2147483672" r:id="rId3"/>
    <p:sldMasterId id="2147483684" r:id="rId4"/>
  </p:sldMasterIdLst>
  <p:notesMasterIdLst>
    <p:notesMasterId r:id="rId75"/>
  </p:notesMasterIdLst>
  <p:sldIdLst>
    <p:sldId id="340" r:id="rId5"/>
    <p:sldId id="352" r:id="rId6"/>
    <p:sldId id="257" r:id="rId7"/>
    <p:sldId id="259" r:id="rId8"/>
    <p:sldId id="260" r:id="rId9"/>
    <p:sldId id="261" r:id="rId10"/>
    <p:sldId id="350" r:id="rId11"/>
    <p:sldId id="263" r:id="rId12"/>
    <p:sldId id="304" r:id="rId13"/>
    <p:sldId id="265" r:id="rId14"/>
    <p:sldId id="267" r:id="rId15"/>
    <p:sldId id="268" r:id="rId16"/>
    <p:sldId id="305" r:id="rId17"/>
    <p:sldId id="341" r:id="rId18"/>
    <p:sldId id="303" r:id="rId19"/>
    <p:sldId id="273" r:id="rId20"/>
    <p:sldId id="274" r:id="rId21"/>
    <p:sldId id="275" r:id="rId22"/>
    <p:sldId id="306"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95" r:id="rId37"/>
    <p:sldId id="296" r:id="rId38"/>
    <p:sldId id="348" r:id="rId39"/>
    <p:sldId id="335" r:id="rId40"/>
    <p:sldId id="344" r:id="rId41"/>
    <p:sldId id="331" r:id="rId42"/>
    <p:sldId id="332" r:id="rId43"/>
    <p:sldId id="345" r:id="rId44"/>
    <p:sldId id="337" r:id="rId45"/>
    <p:sldId id="360" r:id="rId46"/>
    <p:sldId id="361" r:id="rId47"/>
    <p:sldId id="362" r:id="rId48"/>
    <p:sldId id="363" r:id="rId49"/>
    <p:sldId id="364" r:id="rId50"/>
    <p:sldId id="367" r:id="rId51"/>
    <p:sldId id="368" r:id="rId52"/>
    <p:sldId id="370" r:id="rId53"/>
    <p:sldId id="371" r:id="rId54"/>
    <p:sldId id="372" r:id="rId55"/>
    <p:sldId id="373" r:id="rId56"/>
    <p:sldId id="374" r:id="rId57"/>
    <p:sldId id="375" r:id="rId58"/>
    <p:sldId id="376" r:id="rId59"/>
    <p:sldId id="377" r:id="rId60"/>
    <p:sldId id="321" r:id="rId61"/>
    <p:sldId id="353" r:id="rId62"/>
    <p:sldId id="356" r:id="rId63"/>
    <p:sldId id="357" r:id="rId64"/>
    <p:sldId id="358" r:id="rId65"/>
    <p:sldId id="359" r:id="rId66"/>
    <p:sldId id="291" r:id="rId67"/>
    <p:sldId id="293" r:id="rId68"/>
    <p:sldId id="294" r:id="rId69"/>
    <p:sldId id="347" r:id="rId70"/>
    <p:sldId id="349" r:id="rId71"/>
    <p:sldId id="318" r:id="rId72"/>
    <p:sldId id="316" r:id="rId73"/>
    <p:sldId id="351" r:id="rId74"/>
  </p:sldIdLst>
  <p:sldSz cx="9144000" cy="6858000" type="screen4x3"/>
  <p:notesSz cx="6858000" cy="9144000"/>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666699"/>
    <a:srgbClr val="FF3300"/>
    <a:srgbClr val="80167B"/>
    <a:srgbClr val="F846DF"/>
    <a:srgbClr val="F96FE5"/>
    <a:srgbClr val="F83EDD"/>
    <a:srgbClr val="FFCC66"/>
    <a:srgbClr val="66FF66"/>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84982" autoAdjust="0"/>
  </p:normalViewPr>
  <p:slideViewPr>
    <p:cSldViewPr>
      <p:cViewPr>
        <p:scale>
          <a:sx n="70" d="100"/>
          <a:sy n="70" d="100"/>
        </p:scale>
        <p:origin x="-372" y="7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306"/>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tableStyles" Target="tableStyle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presProps" Target="presProps.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slideMaster" Target="slideMasters/slideMaster2.xml"/><Relationship Id="rId29" Type="http://schemas.openxmlformats.org/officeDocument/2006/relationships/slide" Target="slides/slide2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573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ＭＳ Ｐゴシック" charset="-128"/>
              </a:defRPr>
            </a:lvl1pPr>
          </a:lstStyle>
          <a:p>
            <a:pPr>
              <a:defRPr/>
            </a:pPr>
            <a:fld id="{85FE1979-6A8A-40AC-BCE5-F1F172968313}" type="slidenum">
              <a:rPr lang="en-US" altLang="ja-JP"/>
              <a:pPr>
                <a:defRPr/>
              </a:pPr>
              <a:t>‹#›</a:t>
            </a:fld>
            <a:endParaRPr lang="en-US" altLang="ja-JP"/>
          </a:p>
        </p:txBody>
      </p:sp>
    </p:spTree>
    <p:extLst>
      <p:ext uri="{BB962C8B-B14F-4D97-AF65-F5344CB8AC3E}">
        <p14:creationId xmlns:p14="http://schemas.microsoft.com/office/powerpoint/2010/main" val="9919003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3" Type="http://schemas.openxmlformats.org/officeDocument/2006/relationships/hyperlink" Target="http://ja.wikipedia.org/wiki/%E3%82%B3%E3%82%B9%E3%83%A2%E7%9F%B3%E6%B2%B9" TargetMode="External"/><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8" Type="http://schemas.openxmlformats.org/officeDocument/2006/relationships/hyperlink" Target="http://ja.wikipedia.org/wiki/%E3%82%AF%E3%83%AC%E3%82%B8%E3%83%83%E3%83%88%E3%82%AB%E3%83%BC%E3%83%89" TargetMode="External"/><Relationship Id="rId13" Type="http://schemas.openxmlformats.org/officeDocument/2006/relationships/hyperlink" Target="http://ja.wikipedia.org/wiki/%E9%81%8E%E8%AA%A4%E6%89%95%E3%81%84" TargetMode="External"/><Relationship Id="rId3" Type="http://schemas.openxmlformats.org/officeDocument/2006/relationships/hyperlink" Target="http://ja.wikipedia.org/wiki/%E6%82%AA%E6%84%8F" TargetMode="External"/><Relationship Id="rId7" Type="http://schemas.openxmlformats.org/officeDocument/2006/relationships/hyperlink" Target="http://ja.wikipedia.org/wiki/Uniform_Resource_Locator" TargetMode="External"/><Relationship Id="rId12" Type="http://schemas.openxmlformats.org/officeDocument/2006/relationships/hyperlink" Target="http://ja.wikipedia.org/wiki/%E6%9E%B6%E7%A9%BA%E8%AB%8B%E6%B1%82%E8%A9%90%E6%AC%BA" TargetMode="External"/><Relationship Id="rId2" Type="http://schemas.openxmlformats.org/officeDocument/2006/relationships/slide" Target="../slides/slide65.xml"/><Relationship Id="rId1" Type="http://schemas.openxmlformats.org/officeDocument/2006/relationships/notesMaster" Target="../notesMasters/notesMaster1.xml"/><Relationship Id="rId6" Type="http://schemas.openxmlformats.org/officeDocument/2006/relationships/hyperlink" Target="http://ja.wikipedia.org/wiki/%E3%82%A2%E3%82%AB%E3%82%A6%E3%83%B3%E3%83%88" TargetMode="External"/><Relationship Id="rId11" Type="http://schemas.openxmlformats.org/officeDocument/2006/relationships/hyperlink" Target="http://ja.wikipedia.org/wiki/%E3%83%95%E3%82%A1%E3%83%BC%E3%83%9F%E3%83%B3%E3%82%B0" TargetMode="External"/><Relationship Id="rId5" Type="http://schemas.openxmlformats.org/officeDocument/2006/relationships/hyperlink" Target="http://ja.wikipedia.org/wiki/%E4%BC%81%E6%A5%AD" TargetMode="External"/><Relationship Id="rId10" Type="http://schemas.openxmlformats.org/officeDocument/2006/relationships/hyperlink" Target="http://ja.wikipedia.org/wiki/%E9%A0%90%E9%87%91" TargetMode="External"/><Relationship Id="rId4" Type="http://schemas.openxmlformats.org/officeDocument/2006/relationships/hyperlink" Target="http://ja.wikipedia.org/wiki/%E3%82%A6%E3%82%A7%E3%83%96%E3%82%B5%E3%82%A4%E3%83%88" TargetMode="External"/><Relationship Id="rId9" Type="http://schemas.openxmlformats.org/officeDocument/2006/relationships/hyperlink" Target="http://ja.wikipedia.org/wiki/%E5%80%8B%E4%BA%BA%E6%83%85%E5%A0%B1"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6262F7BF-435C-4ADC-8676-2D029B80E00B}" type="slidenum">
              <a:rPr lang="en-US" altLang="ja-JP" sz="1200" smtClean="0"/>
              <a:pPr eaLnBrk="1" hangingPunct="1"/>
              <a:t>2</a:t>
            </a:fld>
            <a:endParaRPr lang="en-US" altLang="ja-JP" sz="1200"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D02AA877-91A6-4643-A913-C6115BE8A675}" type="slidenum">
              <a:rPr lang="en-GB" altLang="ja-JP" sz="1200" smtClean="0"/>
              <a:pPr eaLnBrk="1" hangingPunct="1"/>
              <a:t>12</a:t>
            </a:fld>
            <a:endParaRPr lang="en-GB" altLang="ja-JP" sz="1200" smtClean="0"/>
          </a:p>
        </p:txBody>
      </p:sp>
      <p:sp>
        <p:nvSpPr>
          <p:cNvPr id="64515"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64516"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r>
              <a:rPr lang="ja-JP" altLang="en-US" dirty="0" smtClean="0"/>
              <a:t>ここではメールは直接行くのではなくサーバを仲介しているということ。←パケット送信の方法を思い出してもらう</a:t>
            </a:r>
            <a:endParaRPr lang="en-US" altLang="ja-JP"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セキュリティを高めるために～→「この後説明しますが送ったメールが配送中に盗聴や改ざんを防ぐために</a:t>
            </a:r>
            <a:endParaRPr kumimoji="1" lang="en-US" altLang="ja-JP" dirty="0" smtClean="0"/>
          </a:p>
          <a:p>
            <a:r>
              <a:rPr kumimoji="1" lang="ja-JP" altLang="en-US" dirty="0" smtClean="0"/>
              <a:t>先週も出てきた</a:t>
            </a:r>
            <a:r>
              <a:rPr kumimoji="1" lang="en-US" altLang="ja-JP" dirty="0" smtClean="0"/>
              <a:t>SSL</a:t>
            </a:r>
            <a:r>
              <a:rPr kumimoji="1" lang="ja-JP" altLang="en-US" dirty="0" smtClean="0"/>
              <a:t>というものをメールに用いてメールを暗号化して通信することです</a:t>
            </a:r>
            <a:endParaRPr kumimoji="1" lang="en-US" altLang="ja-JP" dirty="0" smtClean="0"/>
          </a:p>
          <a:p>
            <a:r>
              <a:rPr kumimoji="1" lang="ja-JP" altLang="en-US" dirty="0" smtClean="0"/>
              <a:t>→ここまではメールソフトを用いた場合を例に説明しましたが他の方法でメールを見る</a:t>
            </a:r>
            <a:endParaRPr kumimoji="1" lang="en-US" altLang="ja-JP" dirty="0" smtClean="0"/>
          </a:p>
          <a:p>
            <a:r>
              <a:rPr kumimoji="1" lang="ja-JP" altLang="en-US" dirty="0" smtClean="0"/>
              <a:t>場合だとちょっとメールを読む仕組みが異なります。その例として</a:t>
            </a:r>
            <a:r>
              <a:rPr kumimoji="1" lang="en-US" altLang="ja-JP" dirty="0" smtClean="0"/>
              <a:t>Webmail</a:t>
            </a:r>
            <a:r>
              <a:rPr kumimoji="1" lang="ja-JP" altLang="en-US" dirty="0" err="1" smtClean="0"/>
              <a:t>を紹</a:t>
            </a:r>
            <a:r>
              <a:rPr kumimoji="1" lang="ja-JP" altLang="en-US" dirty="0" smtClean="0"/>
              <a:t>介します。</a:t>
            </a:r>
            <a:endParaRPr kumimoji="1" lang="en-US" altLang="ja-JP" dirty="0" smtClean="0"/>
          </a:p>
          <a:p>
            <a:endParaRPr kumimoji="1" lang="en-US" altLang="ja-JP" dirty="0" smtClean="0"/>
          </a:p>
          <a:p>
            <a:r>
              <a:rPr kumimoji="1" lang="ja-JP" altLang="en-US" dirty="0" smtClean="0"/>
              <a:t>メリットとデメリット</a:t>
            </a:r>
            <a:endParaRPr kumimoji="1" lang="en-US" altLang="ja-JP" dirty="0" smtClean="0"/>
          </a:p>
          <a:p>
            <a:r>
              <a:rPr kumimoji="1" lang="en-US" altLang="ja-JP" dirty="0" smtClean="0"/>
              <a:t>POP</a:t>
            </a:r>
          </a:p>
          <a:p>
            <a:r>
              <a:rPr kumimoji="1" lang="ja-JP" altLang="en-US" dirty="0" smtClean="0"/>
              <a:t>メリット</a:t>
            </a:r>
            <a:r>
              <a:rPr kumimoji="1" lang="en-US" altLang="ja-JP" dirty="0" smtClean="0"/>
              <a:t>:</a:t>
            </a:r>
            <a:r>
              <a:rPr kumimoji="1" lang="ja-JP" altLang="en-US" dirty="0" smtClean="0"/>
              <a:t>基本的に受信後はサーバーから削除されるので、受信端末が１つの場合はサーバーにメールが溜まらない</a:t>
            </a:r>
            <a:endParaRPr kumimoji="1" lang="en-US" altLang="ja-JP" dirty="0" smtClean="0"/>
          </a:p>
          <a:p>
            <a:r>
              <a:rPr kumimoji="1" lang="ja-JP" altLang="en-US" dirty="0" smtClean="0"/>
              <a:t>デメリット</a:t>
            </a:r>
            <a:r>
              <a:rPr kumimoji="1" lang="en-US" altLang="ja-JP" dirty="0" smtClean="0"/>
              <a:t>:</a:t>
            </a:r>
            <a:r>
              <a:rPr kumimoji="1" lang="ja-JP" altLang="en-US" dirty="0" smtClean="0"/>
              <a:t>２つ以上の端末で「サーバーに残す」設定をしていても、同期するのは受信簿のみ。送信メールはその端末内だけに保存されるので、片方の端末で送信したメールは、もう片方の送信簿では見られない。</a:t>
            </a:r>
            <a:endParaRPr kumimoji="1" lang="en-US" altLang="ja-JP" dirty="0" smtClean="0"/>
          </a:p>
          <a:p>
            <a:endParaRPr kumimoji="1" lang="en-US" altLang="ja-JP" dirty="0" smtClean="0"/>
          </a:p>
          <a:p>
            <a:r>
              <a:rPr kumimoji="1" lang="en-US" altLang="ja-JP" dirty="0" smtClean="0"/>
              <a:t>IMAP</a:t>
            </a:r>
          </a:p>
          <a:p>
            <a:r>
              <a:rPr kumimoji="1" lang="ja-JP" altLang="en-US" dirty="0" smtClean="0"/>
              <a:t>メ</a:t>
            </a:r>
            <a:r>
              <a:rPr kumimoji="1" lang="en-US" altLang="ja-JP" dirty="0" smtClean="0"/>
              <a:t>:</a:t>
            </a:r>
            <a:r>
              <a:rPr kumimoji="1" lang="ja-JP" altLang="en-US" dirty="0" smtClean="0"/>
              <a:t>送受信簿、ゴミ箱、下書きの全てが、全ての端末で同期する。</a:t>
            </a:r>
            <a:endParaRPr kumimoji="1" lang="en-US" altLang="ja-JP" dirty="0" smtClean="0"/>
          </a:p>
          <a:p>
            <a:r>
              <a:rPr kumimoji="1" lang="ja-JP" altLang="en-US" dirty="0" smtClean="0"/>
              <a:t>デ</a:t>
            </a:r>
            <a:r>
              <a:rPr kumimoji="1" lang="en-US" altLang="ja-JP" dirty="0" smtClean="0"/>
              <a:t>:</a:t>
            </a:r>
            <a:r>
              <a:rPr kumimoji="1" lang="ja-JP" altLang="en-US" dirty="0" smtClean="0"/>
              <a:t>メールは消さない限りサーバーに残り続けるので、特にサーバー容量が少ない場合などは定期的な削除が必要になる。</a:t>
            </a:r>
            <a:endParaRPr kumimoji="1" lang="en-US" altLang="ja-JP" dirty="0" smtClean="0"/>
          </a:p>
          <a:p>
            <a:r>
              <a:rPr kumimoji="1" lang="ja-JP" altLang="en-US" dirty="0" smtClean="0"/>
              <a:t>参照</a:t>
            </a:r>
            <a:r>
              <a:rPr kumimoji="1" lang="en-US" altLang="ja-JP" dirty="0" smtClean="0"/>
              <a:t>:http://manablog.dosuzuki.com/diary/post-1963/</a:t>
            </a:r>
          </a:p>
          <a:p>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13</a:t>
            </a:fld>
            <a:endParaRPr lang="en-US" altLang="ja-JP"/>
          </a:p>
        </p:txBody>
      </p:sp>
    </p:spTree>
    <p:extLst>
      <p:ext uri="{BB962C8B-B14F-4D97-AF65-F5344CB8AC3E}">
        <p14:creationId xmlns:p14="http://schemas.microsoft.com/office/powerpoint/2010/main" val="41140151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補足</a:t>
            </a:r>
            <a:endParaRPr kumimoji="1" lang="en-US" altLang="ja-JP" dirty="0" smtClean="0"/>
          </a:p>
          <a:p>
            <a:r>
              <a:rPr kumimoji="1" lang="ja-JP" altLang="en-US" dirty="0" smtClean="0"/>
              <a:t>メーラ以外でのやりとりする場合の例</a:t>
            </a:r>
            <a:endParaRPr kumimoji="1" lang="en-US" altLang="ja-JP" dirty="0" smtClean="0"/>
          </a:p>
          <a:p>
            <a:r>
              <a:rPr kumimoji="1" lang="en-US" altLang="ja-JP" dirty="0" smtClean="0"/>
              <a:t>web</a:t>
            </a:r>
            <a:r>
              <a:rPr kumimoji="1" lang="ja-JP" altLang="en-US" dirty="0" smtClean="0"/>
              <a:t>サーバからメールサーバへの通信の際のプロトコルについて</a:t>
            </a:r>
            <a:endParaRPr kumimoji="1" lang="en-US" altLang="ja-JP" dirty="0" smtClean="0"/>
          </a:p>
          <a:p>
            <a:r>
              <a:rPr kumimoji="1" lang="en-US" altLang="ja-JP" dirty="0" smtClean="0"/>
              <a:t>Web</a:t>
            </a:r>
            <a:r>
              <a:rPr kumimoji="1" lang="ja-JP" altLang="en-US" dirty="0" smtClean="0"/>
              <a:t>サーバに</a:t>
            </a:r>
            <a:r>
              <a:rPr kumimoji="1" lang="en-US" altLang="ja-JP" dirty="0" smtClean="0"/>
              <a:t>HTTP</a:t>
            </a:r>
            <a:r>
              <a:rPr kumimoji="1" lang="ja-JP" altLang="en-US" dirty="0" smtClean="0"/>
              <a:t>プロトコルでアクセスしてメールを見る</a:t>
            </a:r>
            <a:endParaRPr kumimoji="1" lang="en-US" altLang="ja-JP" dirty="0" smtClean="0"/>
          </a:p>
          <a:p>
            <a:r>
              <a:rPr kumimoji="1" lang="en-US" altLang="ja-JP" dirty="0" smtClean="0"/>
              <a:t>Web</a:t>
            </a:r>
            <a:r>
              <a:rPr kumimoji="1" lang="ja-JP" altLang="en-US" dirty="0" smtClean="0"/>
              <a:t>→メールのプロトコルは</a:t>
            </a:r>
            <a:r>
              <a:rPr kumimoji="1" lang="en-US" altLang="ja-JP" dirty="0" smtClean="0"/>
              <a:t>IMAP</a:t>
            </a:r>
            <a:r>
              <a:rPr kumimoji="1" lang="ja-JP" altLang="en-US" dirty="0" smtClean="0"/>
              <a:t>など</a:t>
            </a:r>
            <a:r>
              <a:rPr kumimoji="1" lang="en-US" altLang="ja-JP" dirty="0" smtClean="0"/>
              <a:t>... (http://e-mail.pc-beginner.net/mail/web_mail.html)</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14</a:t>
            </a:fld>
            <a:endParaRPr lang="en-US" altLang="ja-JP"/>
          </a:p>
        </p:txBody>
      </p:sp>
    </p:spTree>
    <p:extLst>
      <p:ext uri="{BB962C8B-B14F-4D97-AF65-F5344CB8AC3E}">
        <p14:creationId xmlns:p14="http://schemas.microsoft.com/office/powerpoint/2010/main" val="29737193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メールの構造について説明しますがその前に大事な事ですが、皆さんがふだん送受信しているメール、</a:t>
            </a:r>
            <a:endParaRPr kumimoji="1" lang="en-US" altLang="ja-JP" dirty="0" smtClean="0"/>
          </a:p>
          <a:p>
            <a:r>
              <a:rPr kumimoji="1" lang="ja-JP" altLang="en-US" dirty="0" smtClean="0"/>
              <a:t>中には画像が添付されていたり、前回やった</a:t>
            </a:r>
            <a:r>
              <a:rPr kumimoji="1" lang="en-US" altLang="ja-JP" dirty="0" smtClean="0"/>
              <a:t>HTML</a:t>
            </a:r>
            <a:r>
              <a:rPr kumimoji="1" lang="ja-JP" altLang="en-US" dirty="0" smtClean="0"/>
              <a:t>を用いた趣向を凝らしたメールなどが送られてきたりしますが</a:t>
            </a:r>
            <a:endParaRPr kumimoji="1" lang="en-US" altLang="ja-JP" dirty="0" smtClean="0"/>
          </a:p>
          <a:p>
            <a:r>
              <a:rPr kumimoji="1" lang="ja-JP" altLang="en-US" dirty="0" smtClean="0"/>
              <a:t>実際にやり取りしているのはすべてテキスト形式のメールです。</a:t>
            </a:r>
            <a:endParaRPr kumimoji="1" lang="en-US" altLang="ja-JP" dirty="0" smtClean="0"/>
          </a:p>
          <a:p>
            <a:r>
              <a:rPr kumimoji="1" lang="ja-JP" altLang="en-US" dirty="0" smtClean="0"/>
              <a:t>送られてきたテキスト形式のものをメーラなどが読み込んで整った形にしているわけです</a:t>
            </a:r>
            <a:r>
              <a:rPr kumimoji="1" lang="en-US" altLang="ja-JP" dirty="0" smtClean="0"/>
              <a:t>.</a:t>
            </a:r>
          </a:p>
          <a:p>
            <a:r>
              <a:rPr kumimoji="1" lang="ja-JP" altLang="en-US" dirty="0" smtClean="0"/>
              <a:t>ここで</a:t>
            </a:r>
            <a:r>
              <a:rPr kumimoji="1" lang="ja-JP" altLang="en-US" dirty="0" err="1" smtClean="0"/>
              <a:t>はは</a:t>
            </a:r>
            <a:r>
              <a:rPr kumimoji="1" lang="ja-JP" altLang="en-US" dirty="0" smtClean="0"/>
              <a:t>実際にやり取りされるテキストメールの構造について見て行きたいと思います</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15</a:t>
            </a:fld>
            <a:endParaRPr lang="en-US" altLang="ja-JP"/>
          </a:p>
        </p:txBody>
      </p:sp>
    </p:spTree>
    <p:extLst>
      <p:ext uri="{BB962C8B-B14F-4D97-AF65-F5344CB8AC3E}">
        <p14:creationId xmlns:p14="http://schemas.microsoft.com/office/powerpoint/2010/main" val="16439984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これだけみてもピンとこないとおもいますが</a:t>
            </a:r>
            <a:endParaRPr kumimoji="1" lang="en-US" altLang="ja-JP" dirty="0" smtClean="0"/>
          </a:p>
          <a:p>
            <a:r>
              <a:rPr kumimoji="1" lang="ja-JP" altLang="en-US" dirty="0" smtClean="0"/>
              <a:t>この後実例をお見せします</a:t>
            </a:r>
            <a:r>
              <a:rPr kumimoji="1" lang="en-US" altLang="ja-JP"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16</a:t>
            </a:fld>
            <a:endParaRPr lang="en-US" altLang="ja-JP"/>
          </a:p>
        </p:txBody>
      </p:sp>
    </p:spTree>
    <p:extLst>
      <p:ext uri="{BB962C8B-B14F-4D97-AF65-F5344CB8AC3E}">
        <p14:creationId xmlns:p14="http://schemas.microsoft.com/office/powerpoint/2010/main" val="4026360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721DB039-7B36-4356-9623-5147C5F56811}" type="slidenum">
              <a:rPr lang="en-GB" altLang="ja-JP" sz="1200" smtClean="0"/>
              <a:pPr eaLnBrk="1" hangingPunct="1"/>
              <a:t>17</a:t>
            </a:fld>
            <a:endParaRPr lang="en-GB" altLang="ja-JP" sz="1200" smtClean="0"/>
          </a:p>
        </p:txBody>
      </p:sp>
      <p:sp>
        <p:nvSpPr>
          <p:cNvPr id="67587"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67588"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r>
              <a:rPr lang="ja-JP" altLang="en-US" dirty="0" smtClean="0"/>
              <a:t>通常はメーラは</a:t>
            </a:r>
            <a:r>
              <a:rPr lang="en-US" altLang="ja-JP" dirty="0" smtClean="0"/>
              <a:t>From </a:t>
            </a:r>
            <a:r>
              <a:rPr lang="ja-JP" altLang="en-US" dirty="0" smtClean="0"/>
              <a:t>から下しか見えてない</a:t>
            </a:r>
            <a:r>
              <a:rPr lang="en-US" altLang="ja-JP" dirty="0" smtClean="0"/>
              <a:t>. </a:t>
            </a:r>
            <a:r>
              <a:rPr lang="ja-JP" altLang="en-US" dirty="0" smtClean="0"/>
              <a:t>設定によって見える</a:t>
            </a:r>
            <a:r>
              <a:rPr lang="en-US" altLang="ja-JP" dirty="0" smtClean="0"/>
              <a:t>. </a:t>
            </a:r>
            <a:r>
              <a:rPr lang="ja-JP" altLang="en-US" dirty="0" smtClean="0"/>
              <a:t>携帯電話は個々の部分が取られているが実際は存在する</a:t>
            </a:r>
            <a:endParaRPr lang="ja-JP" altLang="ja-JP"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34A5D3FE-DB8C-41B2-91C3-9EA68C21A57C}" type="slidenum">
              <a:rPr lang="en-GB" altLang="ja-JP" sz="1200" smtClean="0"/>
              <a:pPr eaLnBrk="1" hangingPunct="1"/>
              <a:t>18</a:t>
            </a:fld>
            <a:endParaRPr lang="en-GB" altLang="ja-JP" sz="1200" smtClean="0"/>
          </a:p>
        </p:txBody>
      </p:sp>
      <p:sp>
        <p:nvSpPr>
          <p:cNvPr id="68611"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68612"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A12E6E43-9395-4F48-8942-707E5F15C7DD}" type="slidenum">
              <a:rPr lang="en-GB" altLang="ja-JP" sz="1200" smtClean="0"/>
              <a:pPr eaLnBrk="1" hangingPunct="1"/>
              <a:t>19</a:t>
            </a:fld>
            <a:endParaRPr lang="en-GB" altLang="ja-JP" sz="1200" smtClean="0"/>
          </a:p>
        </p:txBody>
      </p:sp>
      <p:sp>
        <p:nvSpPr>
          <p:cNvPr id="69635"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69636"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A0F94547-3A3B-45BF-B293-439FC4477922}" type="slidenum">
              <a:rPr lang="en-GB" altLang="ja-JP" sz="1200" smtClean="0"/>
              <a:pPr eaLnBrk="1" hangingPunct="1"/>
              <a:t>20</a:t>
            </a:fld>
            <a:endParaRPr lang="en-GB" altLang="ja-JP" sz="1200" smtClean="0"/>
          </a:p>
        </p:txBody>
      </p:sp>
      <p:sp>
        <p:nvSpPr>
          <p:cNvPr id="70659"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0660"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DCD96E2B-9AC7-4D07-A5A0-D02EF120721A}" type="slidenum">
              <a:rPr lang="en-GB" altLang="ja-JP" sz="1200" smtClean="0"/>
              <a:pPr eaLnBrk="1" hangingPunct="1"/>
              <a:t>21</a:t>
            </a:fld>
            <a:endParaRPr lang="en-GB" altLang="ja-JP" sz="1200" smtClean="0"/>
          </a:p>
        </p:txBody>
      </p:sp>
      <p:sp>
        <p:nvSpPr>
          <p:cNvPr id="71683"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1684"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ISP</a:t>
            </a:r>
            <a:r>
              <a:rPr kumimoji="1" lang="ja-JP" altLang="en-US" dirty="0" smtClean="0"/>
              <a:t> ： インターネットサービスプロバイダ</a:t>
            </a:r>
            <a:endParaRPr kumimoji="1" lang="en-US" altLang="ja-JP" dirty="0" smtClean="0"/>
          </a:p>
          <a:p>
            <a:r>
              <a:rPr kumimoji="1" lang="ja-JP" altLang="en-US" dirty="0" smtClean="0"/>
              <a:t>プロバイダと契約した際に，付加サービスとしてメールアドレスを配布されることがある</a:t>
            </a:r>
            <a:endParaRPr kumimoji="1" lang="en-US" altLang="ja-JP" dirty="0" smtClean="0"/>
          </a:p>
          <a:p>
            <a:endParaRPr kumimoji="1" lang="en-US" altLang="ja-JP" dirty="0" smtClean="0"/>
          </a:p>
          <a:p>
            <a:r>
              <a:rPr kumimoji="1" lang="ja-JP" altLang="en-US" dirty="0" smtClean="0"/>
              <a:t>クライアントとしてのインターフェースの違いを強調する</a:t>
            </a:r>
            <a:endParaRPr kumimoji="1" lang="en-US" altLang="ja-JP" dirty="0" smtClean="0"/>
          </a:p>
          <a:p>
            <a:r>
              <a:rPr kumimoji="1" lang="ja-JP" altLang="en-US" dirty="0" smtClean="0"/>
              <a:t>一見端末自体が相手先まで運んでいるように見えるが実際は裏でそれを動かしている</a:t>
            </a:r>
            <a:endParaRPr kumimoji="1" lang="en-US" altLang="ja-JP" dirty="0" smtClean="0"/>
          </a:p>
          <a:p>
            <a:r>
              <a:rPr kumimoji="1" lang="ja-JP" altLang="en-US" dirty="0" smtClean="0"/>
              <a:t>→その裏で働いているものがどんなものなのかみていこう</a:t>
            </a:r>
            <a:endParaRPr kumimoji="1" lang="en-US" altLang="ja-JP" dirty="0" smtClean="0"/>
          </a:p>
          <a:p>
            <a:endParaRPr kumimoji="1" lang="en-US" altLang="ja-JP" dirty="0" smtClean="0"/>
          </a:p>
          <a:p>
            <a:r>
              <a:rPr kumimoji="1" lang="ja-JP" altLang="en-US" dirty="0" smtClean="0"/>
              <a:t>一番使っているメールが何か聞く</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4</a:t>
            </a:fld>
            <a:endParaRPr lang="en-US" altLang="ja-JP"/>
          </a:p>
        </p:txBody>
      </p:sp>
    </p:spTree>
    <p:extLst>
      <p:ext uri="{BB962C8B-B14F-4D97-AF65-F5344CB8AC3E}">
        <p14:creationId xmlns:p14="http://schemas.microsoft.com/office/powerpoint/2010/main" val="26325700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EC4390D2-6D32-42C7-B42A-1E7673D6137E}" type="slidenum">
              <a:rPr lang="en-GB" altLang="ja-JP" sz="1200" smtClean="0"/>
              <a:pPr eaLnBrk="1" hangingPunct="1"/>
              <a:t>22</a:t>
            </a:fld>
            <a:endParaRPr lang="en-GB" altLang="ja-JP" sz="1200" smtClean="0"/>
          </a:p>
        </p:txBody>
      </p:sp>
      <p:sp>
        <p:nvSpPr>
          <p:cNvPr id="72707"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2708" name="Text Box 2"/>
          <p:cNvSpPr>
            <a:spLocks noGrp="1" noChangeArrowheads="1"/>
          </p:cNvSpPr>
          <p:nvPr>
            <p:ph type="body"/>
          </p:nvPr>
        </p:nvSpPr>
        <p:spPr>
          <a:xfrm>
            <a:off x="685800" y="4343400"/>
            <a:ext cx="5486400" cy="46497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eaLnBrk="1" hangingPunct="1">
              <a:lnSpc>
                <a:spcPct val="83000"/>
              </a:lnSpc>
              <a:spcBef>
                <a:spcPts val="450"/>
              </a:spcBef>
              <a:buSzPct val="45000"/>
              <a:buFont typeface="Wingdings" pitchFamily="2" charset="2"/>
              <a:buNone/>
              <a:tabLst>
                <a:tab pos="723900" algn="l"/>
                <a:tab pos="1447800" algn="l"/>
                <a:tab pos="2171700" algn="l"/>
                <a:tab pos="2895600" algn="l"/>
                <a:tab pos="3619500" algn="l"/>
                <a:tab pos="4343400" algn="l"/>
                <a:tab pos="5067300" algn="l"/>
              </a:tabLst>
            </a:pPr>
            <a:r>
              <a:rPr lang="en-GB" altLang="ja-JP" sz="2000" dirty="0" smtClean="0">
                <a:latin typeface="Bitstream Vera Serif"/>
              </a:rPr>
              <a:t>MIME</a:t>
            </a:r>
            <a:r>
              <a:rPr lang="en-US" altLang="ja-JP" sz="2000" dirty="0" smtClean="0">
                <a:latin typeface="Bitstream Vera Serif"/>
              </a:rPr>
              <a:t>(</a:t>
            </a:r>
            <a:r>
              <a:rPr lang="ja-JP" altLang="en-US" sz="2000" dirty="0" smtClean="0">
                <a:latin typeface="Bitstream Vera Serif"/>
              </a:rPr>
              <a:t>マイム</a:t>
            </a:r>
            <a:r>
              <a:rPr lang="en-US" altLang="ja-JP" sz="2000" dirty="0" smtClean="0">
                <a:latin typeface="Bitstream Vera Serif"/>
              </a:rPr>
              <a:t>)</a:t>
            </a:r>
            <a:endParaRPr lang="en-GB" altLang="ja-JP" sz="2000" dirty="0" smtClean="0">
              <a:latin typeface="Bitstream Vera Serif"/>
            </a:endParaRPr>
          </a:p>
          <a:p>
            <a:pPr eaLnBrk="1" hangingPunct="1">
              <a:lnSpc>
                <a:spcPct val="83000"/>
              </a:lnSpc>
              <a:spcBef>
                <a:spcPts val="450"/>
              </a:spcBef>
              <a:buSzPct val="45000"/>
              <a:buFont typeface="Wingdings" pitchFamily="2" charset="2"/>
              <a:buNone/>
              <a:tabLst>
                <a:tab pos="723900" algn="l"/>
                <a:tab pos="1447800" algn="l"/>
                <a:tab pos="2171700" algn="l"/>
                <a:tab pos="2895600" algn="l"/>
                <a:tab pos="3619500" algn="l"/>
                <a:tab pos="4343400" algn="l"/>
                <a:tab pos="5067300" algn="l"/>
              </a:tabLst>
            </a:pPr>
            <a:r>
              <a:rPr lang="ja-JP" altLang="en-US" sz="2000" dirty="0" smtClean="0">
                <a:latin typeface="Bitstream Vera Serif"/>
              </a:rPr>
              <a:t>ある規格</a:t>
            </a:r>
            <a:r>
              <a:rPr lang="en-US" altLang="ja-JP" sz="2000" dirty="0" smtClean="0">
                <a:latin typeface="Bitstream Vera Serif"/>
              </a:rPr>
              <a:t>(US-ASCII)</a:t>
            </a:r>
            <a:r>
              <a:rPr lang="ja-JP" altLang="en-US" sz="2000" dirty="0" smtClean="0">
                <a:latin typeface="Bitstream Vera Serif"/>
              </a:rPr>
              <a:t> のテキストしか使用できないインターネットの電子メールでさまざまなフォーマットを扱えるようにする規格</a:t>
            </a:r>
            <a:endParaRPr lang="en-US" altLang="ja-JP" sz="2000" dirty="0" smtClean="0">
              <a:latin typeface="Bitstream Vera Serif"/>
            </a:endParaRPr>
          </a:p>
          <a:p>
            <a:pPr eaLnBrk="1" hangingPunct="1">
              <a:lnSpc>
                <a:spcPct val="83000"/>
              </a:lnSpc>
              <a:spcBef>
                <a:spcPts val="450"/>
              </a:spcBef>
              <a:buSzPct val="45000"/>
              <a:buFont typeface="Wingdings" pitchFamily="2" charset="2"/>
              <a:buNone/>
              <a:tabLst>
                <a:tab pos="723900" algn="l"/>
                <a:tab pos="1447800" algn="l"/>
                <a:tab pos="2171700" algn="l"/>
                <a:tab pos="2895600" algn="l"/>
                <a:tab pos="3619500" algn="l"/>
                <a:tab pos="4343400" algn="l"/>
                <a:tab pos="5067300" algn="l"/>
              </a:tabLst>
            </a:pPr>
            <a:endParaRPr lang="en-US" altLang="ja-JP" sz="2000" dirty="0" smtClean="0">
              <a:latin typeface="Bitstream Vera Serif"/>
            </a:endParaRPr>
          </a:p>
          <a:p>
            <a:pPr eaLnBrk="1" hangingPunct="1">
              <a:lnSpc>
                <a:spcPct val="83000"/>
              </a:lnSpc>
              <a:spcBef>
                <a:spcPts val="450"/>
              </a:spcBef>
              <a:buSzPct val="45000"/>
              <a:buFont typeface="Wingdings" pitchFamily="2" charset="2"/>
              <a:buNone/>
              <a:tabLst>
                <a:tab pos="723900" algn="l"/>
                <a:tab pos="1447800" algn="l"/>
                <a:tab pos="2171700" algn="l"/>
                <a:tab pos="2895600" algn="l"/>
                <a:tab pos="3619500" algn="l"/>
                <a:tab pos="4343400" algn="l"/>
                <a:tab pos="5067300" algn="l"/>
              </a:tabLst>
            </a:pPr>
            <a:r>
              <a:rPr lang="ja-JP" altLang="en-US" sz="2000" dirty="0" smtClean="0">
                <a:latin typeface="Bitstream Vera Serif"/>
              </a:rPr>
              <a:t>インターネットやイントラネットなどの</a:t>
            </a:r>
            <a:r>
              <a:rPr lang="en-US" altLang="ja-JP" sz="2000" dirty="0" smtClean="0">
                <a:latin typeface="Bitstream Vera Serif"/>
              </a:rPr>
              <a:t>TCP/IP</a:t>
            </a:r>
            <a:r>
              <a:rPr lang="ja-JP" altLang="en-US" sz="2000" dirty="0" smtClean="0">
                <a:latin typeface="Bitstream Vera Serif"/>
              </a:rPr>
              <a:t>ネットワーク上でやりとりされる電子メールで、各国語や画像、音声、動画などを扱うための規格</a:t>
            </a:r>
            <a:r>
              <a:rPr lang="en-US" altLang="ja-JP" sz="2000" dirty="0" smtClean="0">
                <a:latin typeface="Bitstream Vera Serif"/>
              </a:rPr>
              <a:t>(</a:t>
            </a:r>
            <a:r>
              <a:rPr lang="en-US" altLang="ja-JP" sz="2000" dirty="0" err="1" smtClean="0">
                <a:latin typeface="Bitstream Vera Serif"/>
              </a:rPr>
              <a:t>eWords</a:t>
            </a:r>
            <a:r>
              <a:rPr lang="en-US" altLang="ja-JP" sz="2000" dirty="0" smtClean="0">
                <a:latin typeface="Bitstream Vera Serif"/>
              </a:rPr>
              <a:t> </a:t>
            </a:r>
            <a:r>
              <a:rPr lang="ja-JP" altLang="en-US" sz="2000" dirty="0" smtClean="0">
                <a:latin typeface="Bitstream Vera Serif"/>
              </a:rPr>
              <a:t>より</a:t>
            </a:r>
            <a:r>
              <a:rPr lang="en-US" altLang="ja-JP" sz="2000" dirty="0" smtClean="0">
                <a:latin typeface="Bitstream Vera Serif"/>
              </a:rPr>
              <a:t>)</a:t>
            </a:r>
            <a:endParaRPr lang="en-GB" altLang="ja-JP" sz="2000" dirty="0" smtClean="0">
              <a:latin typeface="Bitstream Vera Serif"/>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4D62BB55-9EA0-42D1-B6AA-653E262835DD}" type="slidenum">
              <a:rPr lang="en-GB" altLang="ja-JP" sz="1200" smtClean="0"/>
              <a:pPr eaLnBrk="1" hangingPunct="1"/>
              <a:t>23</a:t>
            </a:fld>
            <a:endParaRPr lang="en-GB" altLang="ja-JP" sz="1200" smtClean="0"/>
          </a:p>
        </p:txBody>
      </p:sp>
      <p:sp>
        <p:nvSpPr>
          <p:cNvPr id="73731"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3732"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r>
              <a:rPr lang="ja-JP" altLang="en-US" dirty="0" smtClean="0"/>
              <a:t>文字コードは第 </a:t>
            </a:r>
            <a:r>
              <a:rPr lang="en-US" altLang="ja-JP" dirty="0" smtClean="0"/>
              <a:t>10 </a:t>
            </a:r>
            <a:r>
              <a:rPr lang="ja-JP" altLang="en-US" dirty="0" smtClean="0"/>
              <a:t>回参照</a:t>
            </a:r>
            <a:endParaRPr lang="en-US" altLang="ja-JP" dirty="0" smtClean="0"/>
          </a:p>
          <a:p>
            <a:pPr eaLnBrk="1" hangingPunct="1"/>
            <a:r>
              <a:rPr lang="en-US" altLang="ja-JP" dirty="0" smtClean="0"/>
              <a:t>HTML</a:t>
            </a:r>
            <a:r>
              <a:rPr lang="ja-JP" altLang="en-US" dirty="0" smtClean="0"/>
              <a:t> 形式のメールだと</a:t>
            </a:r>
            <a:r>
              <a:rPr lang="en-US" altLang="ja-JP" dirty="0" smtClean="0"/>
              <a:t>Plain</a:t>
            </a:r>
            <a:r>
              <a:rPr lang="ja-JP" altLang="en-US" dirty="0" smtClean="0"/>
              <a:t> のところが</a:t>
            </a:r>
            <a:r>
              <a:rPr lang="en-US" altLang="ja-JP" dirty="0" smtClean="0"/>
              <a:t>html</a:t>
            </a:r>
            <a:r>
              <a:rPr lang="en-US" altLang="ja-JP" baseline="0" dirty="0" smtClean="0"/>
              <a:t> </a:t>
            </a:r>
            <a:r>
              <a:rPr lang="ja-JP" altLang="en-US" baseline="0" dirty="0" smtClean="0"/>
              <a:t>と記述されている</a:t>
            </a:r>
            <a:endParaRPr lang="en-US" altLang="ja-JP" baseline="0" dirty="0" smtClean="0"/>
          </a:p>
          <a:p>
            <a:pPr eaLnBrk="1" hangingPunct="1"/>
            <a:r>
              <a:rPr lang="ja-JP" altLang="en-US" baseline="0" dirty="0" smtClean="0"/>
              <a:t>他にも</a:t>
            </a:r>
            <a:r>
              <a:rPr lang="en-US" altLang="ja-JP" baseline="0" dirty="0" smtClean="0"/>
              <a:t>image/gif video/mpeg </a:t>
            </a:r>
            <a:r>
              <a:rPr lang="ja-JP" altLang="en-US" baseline="0" dirty="0" smtClean="0"/>
              <a:t>等もある</a:t>
            </a:r>
            <a:endParaRPr lang="en-US" altLang="ja-JP" baseline="0"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5B271D9B-15F4-447A-B2F8-AA39A8210645}" type="slidenum">
              <a:rPr lang="en-GB" altLang="ja-JP" sz="1200" smtClean="0"/>
              <a:pPr eaLnBrk="1" hangingPunct="1"/>
              <a:t>24</a:t>
            </a:fld>
            <a:endParaRPr lang="en-GB" altLang="ja-JP" sz="1200" smtClean="0"/>
          </a:p>
        </p:txBody>
      </p:sp>
      <p:sp>
        <p:nvSpPr>
          <p:cNvPr id="74755"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4756"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r>
              <a:rPr lang="ja-JP" altLang="en-US" dirty="0" smtClean="0"/>
              <a:t>このメールの本文はどんな風に変換してあります ということ</a:t>
            </a:r>
            <a:endParaRPr lang="en-US" altLang="ja-JP" dirty="0" smtClean="0"/>
          </a:p>
          <a:p>
            <a:pPr eaLnBrk="1" hangingPunct="1"/>
            <a:r>
              <a:rPr lang="en-US" altLang="ja-JP" dirty="0" smtClean="0"/>
              <a:t>7</a:t>
            </a:r>
            <a:r>
              <a:rPr lang="ja-JP" altLang="en-US" dirty="0" smtClean="0"/>
              <a:t> </a:t>
            </a:r>
            <a:r>
              <a:rPr lang="en-US" altLang="ja-JP" dirty="0" smtClean="0"/>
              <a:t>bit </a:t>
            </a:r>
            <a:r>
              <a:rPr lang="ja-JP" altLang="en-US" dirty="0" smtClean="0"/>
              <a:t>のテキストで送る</a:t>
            </a:r>
            <a:endParaRPr lang="en-US" altLang="ja-JP" dirty="0" smtClean="0"/>
          </a:p>
          <a:p>
            <a:pPr eaLnBrk="1" hangingPunct="1"/>
            <a:endParaRPr lang="en-US" altLang="ja-JP" dirty="0" smtClean="0"/>
          </a:p>
          <a:p>
            <a:pPr eaLnBrk="1" hangingPunct="1"/>
            <a:r>
              <a:rPr lang="en-US" altLang="ja-JP" dirty="0" err="1" smtClean="0"/>
              <a:t>ASCii</a:t>
            </a:r>
            <a:r>
              <a:rPr lang="en-US" altLang="ja-JP" dirty="0" smtClean="0"/>
              <a:t> </a:t>
            </a:r>
            <a:r>
              <a:rPr lang="ja-JP" altLang="en-US" dirty="0" smtClean="0"/>
              <a:t>コード</a:t>
            </a:r>
            <a:r>
              <a:rPr lang="en-US" altLang="ja-JP" dirty="0" smtClean="0"/>
              <a:t>(</a:t>
            </a:r>
            <a:r>
              <a:rPr lang="ja-JP" altLang="en-US" dirty="0" smtClean="0"/>
              <a:t>昔の共通コード</a:t>
            </a:r>
            <a:r>
              <a:rPr lang="en-US" altLang="ja-JP" dirty="0" smtClean="0"/>
              <a:t>. </a:t>
            </a:r>
            <a:r>
              <a:rPr lang="ja-JP" altLang="en-US" dirty="0" smtClean="0"/>
              <a:t>使用できるのは英語のみ</a:t>
            </a:r>
            <a:r>
              <a:rPr lang="en-US" altLang="ja-JP" dirty="0" smtClean="0"/>
              <a:t>) </a:t>
            </a:r>
            <a:r>
              <a:rPr lang="ja-JP" altLang="en-US" dirty="0" smtClean="0"/>
              <a:t>では 英数字が</a:t>
            </a:r>
            <a:r>
              <a:rPr lang="en-US" altLang="ja-JP" dirty="0" smtClean="0"/>
              <a:t>128</a:t>
            </a:r>
            <a:r>
              <a:rPr lang="ja-JP" altLang="en-US" dirty="0" smtClean="0"/>
              <a:t>文字で </a:t>
            </a:r>
            <a:r>
              <a:rPr lang="en-US" altLang="ja-JP" dirty="0" smtClean="0"/>
              <a:t>7bit </a:t>
            </a:r>
            <a:r>
              <a:rPr lang="ja-JP" altLang="en-US" dirty="0" smtClean="0"/>
              <a:t>ですんだ。そのときには</a:t>
            </a:r>
            <a:r>
              <a:rPr lang="en-US" altLang="ja-JP" dirty="0" smtClean="0"/>
              <a:t>1</a:t>
            </a:r>
            <a:r>
              <a:rPr lang="ja-JP" altLang="en-US" dirty="0" smtClean="0"/>
              <a:t>オクテットの</a:t>
            </a:r>
            <a:r>
              <a:rPr lang="en-US" altLang="ja-JP" dirty="0" smtClean="0"/>
              <a:t>1</a:t>
            </a:r>
            <a:r>
              <a:rPr lang="ja-JP" altLang="en-US" dirty="0" smtClean="0"/>
              <a:t>ビットは０で固定されて使用されていた</a:t>
            </a:r>
            <a:r>
              <a:rPr lang="en-US" altLang="ja-JP" dirty="0" smtClean="0"/>
              <a:t>.</a:t>
            </a:r>
          </a:p>
          <a:p>
            <a:pPr eaLnBrk="1" hangingPunct="1"/>
            <a:endParaRPr lang="en-US" altLang="ja-JP" dirty="0" smtClean="0"/>
          </a:p>
          <a:p>
            <a:pPr eaLnBrk="1" hangingPunct="1"/>
            <a:r>
              <a:rPr lang="en-US" altLang="ja-JP" dirty="0" smtClean="0"/>
              <a:t>Iso-2022-jp</a:t>
            </a:r>
            <a:r>
              <a:rPr lang="en-US" altLang="ja-JP" baseline="0" dirty="0" smtClean="0"/>
              <a:t> </a:t>
            </a:r>
            <a:r>
              <a:rPr lang="ja-JP" altLang="en-US" baseline="0" dirty="0" smtClean="0"/>
              <a:t>は２バイト文字昔のメーラなどでも読めるように１バイト＝７</a:t>
            </a:r>
            <a:r>
              <a:rPr lang="en-US" altLang="ja-JP" baseline="0" dirty="0" smtClean="0"/>
              <a:t>bit </a:t>
            </a:r>
            <a:r>
              <a:rPr lang="ja-JP" altLang="en-US" baseline="0" dirty="0" smtClean="0"/>
              <a:t>で書いているのでここでは </a:t>
            </a:r>
            <a:r>
              <a:rPr lang="en-US" altLang="ja-JP" baseline="0" dirty="0" smtClean="0"/>
              <a:t>7bit </a:t>
            </a:r>
            <a:r>
              <a:rPr lang="ja-JP" altLang="en-US" baseline="0" dirty="0" smtClean="0"/>
              <a:t>となっている</a:t>
            </a:r>
            <a:r>
              <a:rPr lang="en-US" altLang="ja-JP" baseline="0" dirty="0" smtClean="0"/>
              <a:t>.</a:t>
            </a:r>
            <a:r>
              <a:rPr lang="ja-JP" altLang="en-US" baseline="0" dirty="0" smtClean="0"/>
              <a:t>　</a:t>
            </a:r>
            <a:endParaRPr lang="en-US" altLang="ja-JP" baseline="0" dirty="0" smtClean="0"/>
          </a:p>
          <a:p>
            <a:pPr eaLnBrk="1" hangingPunct="1"/>
            <a:r>
              <a:rPr lang="ja-JP" altLang="en-US" baseline="0" dirty="0" smtClean="0"/>
              <a:t>どうやっているかというと英数字は１バイトで表現して</a:t>
            </a:r>
            <a:r>
              <a:rPr lang="en-US" altLang="ja-JP" baseline="0" dirty="0" smtClean="0"/>
              <a:t>, </a:t>
            </a:r>
            <a:r>
              <a:rPr lang="ja-JP" altLang="en-US" baseline="0" dirty="0" smtClean="0"/>
              <a:t>他は</a:t>
            </a:r>
            <a:r>
              <a:rPr lang="en-US" altLang="ja-JP" baseline="0" dirty="0" smtClean="0"/>
              <a:t>2</a:t>
            </a:r>
            <a:r>
              <a:rPr lang="ja-JP" altLang="en-US" baseline="0" dirty="0" smtClean="0"/>
              <a:t>バイトで表現している</a:t>
            </a:r>
            <a:r>
              <a:rPr lang="en-US" altLang="ja-JP" baseline="0" dirty="0" smtClean="0"/>
              <a:t>. </a:t>
            </a:r>
            <a:r>
              <a:rPr lang="ja-JP" altLang="en-US" baseline="0" dirty="0" smtClean="0"/>
              <a:t>１バイトと２バイト区別はエスケープシーケンスで行っている</a:t>
            </a:r>
            <a:endParaRPr lang="en-US" altLang="ja-JP" baseline="0" dirty="0" smtClean="0"/>
          </a:p>
          <a:p>
            <a:pPr eaLnBrk="1" hangingPunct="1"/>
            <a:r>
              <a:rPr lang="ja-JP" altLang="en-US" baseline="0" dirty="0" smtClean="0"/>
              <a:t>もし</a:t>
            </a:r>
            <a:r>
              <a:rPr lang="en-US" altLang="ja-JP" baseline="0" dirty="0" err="1" smtClean="0"/>
              <a:t>charset</a:t>
            </a:r>
            <a:r>
              <a:rPr lang="en-US" altLang="ja-JP" baseline="0" dirty="0" smtClean="0"/>
              <a:t> </a:t>
            </a:r>
            <a:r>
              <a:rPr lang="ja-JP" altLang="en-US" baseline="0" dirty="0" smtClean="0"/>
              <a:t>を</a:t>
            </a:r>
            <a:r>
              <a:rPr lang="en-US" altLang="ja-JP" baseline="0" dirty="0" smtClean="0"/>
              <a:t>SJIS </a:t>
            </a:r>
            <a:r>
              <a:rPr lang="ja-JP" altLang="en-US" baseline="0" dirty="0" smtClean="0"/>
              <a:t>等に変える場合は１バイト</a:t>
            </a:r>
            <a:r>
              <a:rPr lang="en-US" altLang="ja-JP" baseline="0" dirty="0" smtClean="0"/>
              <a:t>=</a:t>
            </a:r>
            <a:r>
              <a:rPr lang="ja-JP" altLang="en-US" baseline="0" dirty="0" smtClean="0"/>
              <a:t>１オクテットで設定されている文字なので </a:t>
            </a:r>
            <a:r>
              <a:rPr lang="en-US" altLang="ja-JP" baseline="0" dirty="0" smtClean="0"/>
              <a:t>8bit </a:t>
            </a:r>
            <a:r>
              <a:rPr lang="ja-JP" altLang="en-US" baseline="0" dirty="0" smtClean="0"/>
              <a:t>にする</a:t>
            </a:r>
            <a:endParaRPr lang="en-US" altLang="ja-JP" dirty="0" smtClean="0"/>
          </a:p>
          <a:p>
            <a:pPr eaLnBrk="1" hangingPunct="1"/>
            <a:r>
              <a:rPr lang="ja-JP" altLang="en-US" dirty="0" smtClean="0"/>
              <a:t>他に</a:t>
            </a:r>
            <a:r>
              <a:rPr lang="en-US" altLang="ja-JP" dirty="0" smtClean="0"/>
              <a:t/>
            </a:r>
            <a:br>
              <a:rPr lang="en-US" altLang="ja-JP" dirty="0" smtClean="0"/>
            </a:br>
            <a:r>
              <a:rPr lang="ja-JP" altLang="en-US" dirty="0" smtClean="0"/>
              <a:t>・</a:t>
            </a:r>
            <a:r>
              <a:rPr lang="en-US" altLang="ja-JP" dirty="0" smtClean="0"/>
              <a:t>8bit</a:t>
            </a:r>
            <a:br>
              <a:rPr lang="en-US" altLang="ja-JP" dirty="0" smtClean="0"/>
            </a:br>
            <a:r>
              <a:rPr lang="ja-JP" altLang="en-US" dirty="0" smtClean="0"/>
              <a:t>・</a:t>
            </a:r>
            <a:r>
              <a:rPr lang="en-US" altLang="ja-JP" dirty="0" smtClean="0"/>
              <a:t>binary</a:t>
            </a:r>
            <a:br>
              <a:rPr lang="en-US" altLang="ja-JP" dirty="0" smtClean="0"/>
            </a:br>
            <a:r>
              <a:rPr lang="ja-JP" altLang="en-US" dirty="0" smtClean="0"/>
              <a:t>・</a:t>
            </a:r>
            <a:r>
              <a:rPr lang="en-US" altLang="ja-JP" dirty="0" smtClean="0"/>
              <a:t>base64</a:t>
            </a:r>
            <a:br>
              <a:rPr lang="en-US" altLang="ja-JP" dirty="0" smtClean="0"/>
            </a:br>
            <a:r>
              <a:rPr lang="ja-JP" altLang="en-US" dirty="0" smtClean="0"/>
              <a:t>・</a:t>
            </a:r>
            <a:r>
              <a:rPr lang="en-US" altLang="ja-JP" dirty="0" smtClean="0"/>
              <a:t>quoted-printable</a:t>
            </a:r>
          </a:p>
          <a:p>
            <a:pPr eaLnBrk="1" hangingPunct="1"/>
            <a:r>
              <a:rPr lang="ja-JP" altLang="en-US" dirty="0" smtClean="0"/>
              <a:t>がある</a:t>
            </a:r>
            <a:endParaRPr lang="en-US" altLang="ja-JP" dirty="0" smtClean="0"/>
          </a:p>
          <a:p>
            <a:pPr eaLnBrk="1" hangingPunct="1"/>
            <a:endParaRPr lang="en-US" altLang="ja-JP" dirty="0" smtClean="0"/>
          </a:p>
          <a:p>
            <a:pPr eaLnBrk="1" hangingPunct="1"/>
            <a:endParaRPr lang="en-US" altLang="ja-JP"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499E6F75-CB40-4315-9DA5-91B2A8F2F42E}" type="slidenum">
              <a:rPr lang="en-GB" altLang="ja-JP" sz="1200" smtClean="0"/>
              <a:pPr eaLnBrk="1" hangingPunct="1"/>
              <a:t>25</a:t>
            </a:fld>
            <a:endParaRPr lang="en-GB" altLang="ja-JP" sz="1200" smtClean="0"/>
          </a:p>
        </p:txBody>
      </p:sp>
      <p:sp>
        <p:nvSpPr>
          <p:cNvPr id="75779"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5780"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2B0437A0-4A9E-4E17-8D24-1D6009FD855B}" type="slidenum">
              <a:rPr lang="en-GB" altLang="ja-JP" sz="1200" smtClean="0"/>
              <a:pPr eaLnBrk="1" hangingPunct="1"/>
              <a:t>26</a:t>
            </a:fld>
            <a:endParaRPr lang="en-GB" altLang="ja-JP" sz="1200" smtClean="0"/>
          </a:p>
        </p:txBody>
      </p:sp>
      <p:sp>
        <p:nvSpPr>
          <p:cNvPr id="76803"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6804"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57C0CB14-B5B5-486C-B294-36ECD21E7ED7}" type="slidenum">
              <a:rPr lang="en-GB" altLang="ja-JP" sz="1200" smtClean="0"/>
              <a:pPr eaLnBrk="1" hangingPunct="1"/>
              <a:t>27</a:t>
            </a:fld>
            <a:endParaRPr lang="en-GB" altLang="ja-JP" sz="1200" smtClean="0"/>
          </a:p>
        </p:txBody>
      </p:sp>
      <p:sp>
        <p:nvSpPr>
          <p:cNvPr id="77827"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7828"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5B1E85F1-690D-49D6-B77C-4BF3BBAB9207}" type="slidenum">
              <a:rPr lang="en-GB" altLang="ja-JP" sz="1200" smtClean="0"/>
              <a:pPr eaLnBrk="1" hangingPunct="1"/>
              <a:t>28</a:t>
            </a:fld>
            <a:endParaRPr lang="en-GB" altLang="ja-JP" sz="1200" smtClean="0"/>
          </a:p>
        </p:txBody>
      </p:sp>
      <p:sp>
        <p:nvSpPr>
          <p:cNvPr id="78851"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8852"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958F4535-B3F6-4B07-80C9-CA73040564EF}" type="slidenum">
              <a:rPr lang="en-GB" altLang="ja-JP" sz="1200" smtClean="0"/>
              <a:pPr eaLnBrk="1" hangingPunct="1"/>
              <a:t>29</a:t>
            </a:fld>
            <a:endParaRPr lang="en-GB" altLang="ja-JP" sz="1200" smtClean="0"/>
          </a:p>
        </p:txBody>
      </p:sp>
      <p:sp>
        <p:nvSpPr>
          <p:cNvPr id="79875"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9876"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r>
              <a:rPr lang="ja-JP" altLang="en-US" dirty="0" smtClean="0"/>
              <a:t>メールクライアントの種別</a:t>
            </a:r>
            <a:endParaRPr lang="en-US" altLang="ja-JP" dirty="0" smtClean="0"/>
          </a:p>
          <a:p>
            <a:pPr eaLnBrk="1" hangingPunct="1"/>
            <a:r>
              <a:rPr lang="ja-JP" altLang="en-US" dirty="0" smtClean="0"/>
              <a:t>話し終わったところで「ここまでメールヘッダについて説明してきましたがこのヘッダはメールの環境によって書いてある順番が違うことがありますが</a:t>
            </a:r>
            <a:endParaRPr lang="en-US" altLang="ja-JP" dirty="0" smtClean="0"/>
          </a:p>
          <a:p>
            <a:pPr eaLnBrk="1" hangingPunct="1"/>
            <a:r>
              <a:rPr lang="ja-JP" altLang="en-US" dirty="0" smtClean="0"/>
              <a:t>ほぼこのようなことがヘッダには書いてあります</a:t>
            </a:r>
            <a:r>
              <a:rPr lang="en-US" altLang="ja-JP" dirty="0" smtClean="0"/>
              <a:t>.</a:t>
            </a:r>
          </a:p>
          <a:p>
            <a:pPr eaLnBrk="1" hangingPunct="1"/>
            <a:endParaRPr lang="en-US" altLang="ja-JP"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32C09CB9-2913-44F2-B03F-C0C66D5A660D}" type="slidenum">
              <a:rPr lang="en-GB" altLang="ja-JP" sz="1200" smtClean="0"/>
              <a:pPr eaLnBrk="1" hangingPunct="1"/>
              <a:t>30</a:t>
            </a:fld>
            <a:endParaRPr lang="en-GB" altLang="ja-JP" sz="1200" smtClean="0"/>
          </a:p>
        </p:txBody>
      </p:sp>
      <p:sp>
        <p:nvSpPr>
          <p:cNvPr id="80899"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80900"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CBD0D7C2-E695-4BD5-ABBE-8E814D7D508A}" type="slidenum">
              <a:rPr lang="en-GB" altLang="ja-JP" sz="1200" smtClean="0"/>
              <a:pPr eaLnBrk="1" hangingPunct="1"/>
              <a:t>31</a:t>
            </a:fld>
            <a:endParaRPr lang="en-GB" altLang="ja-JP" sz="1200" smtClean="0"/>
          </a:p>
        </p:txBody>
      </p:sp>
      <p:sp>
        <p:nvSpPr>
          <p:cNvPr id="81923"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81924"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r>
              <a:rPr lang="ja-JP" altLang="en-US" dirty="0" smtClean="0"/>
              <a:t>ではここでスパムやら、差出人偽装やら、壺買いませんかやら怪しい単語が出てきたところで</a:t>
            </a:r>
            <a:endParaRPr lang="en-US" altLang="ja-JP" dirty="0" smtClean="0"/>
          </a:p>
          <a:p>
            <a:pPr eaLnBrk="1" hangingPunct="1"/>
            <a:r>
              <a:rPr lang="ja-JP" altLang="en-US" dirty="0" smtClean="0"/>
              <a:t>ちょっとメールの安全に使うための仕組みについて話したいと思います</a:t>
            </a:r>
            <a:r>
              <a:rPr lang="en-US" altLang="ja-JP" dirty="0" smtClean="0"/>
              <a:t>.</a:t>
            </a:r>
            <a:endParaRPr lang="ja-JP" altLang="ja-JP"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r>
              <a:rPr kumimoji="1" lang="ja-JP" altLang="en-US" dirty="0" smtClean="0"/>
              <a:t>裏でサーバがメールを取り置きしてくれる</a:t>
            </a:r>
            <a:endParaRPr kumimoji="1" lang="en-US" altLang="ja-JP" dirty="0" smtClean="0"/>
          </a:p>
          <a:p>
            <a:r>
              <a:rPr kumimoji="1" lang="ja-JP" altLang="en-US" dirty="0" smtClean="0"/>
              <a:t>→もしなかったらメールを取りこぼす</a:t>
            </a:r>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5</a:t>
            </a:fld>
            <a:endParaRPr lang="en-US" altLang="ja-JP"/>
          </a:p>
        </p:txBody>
      </p:sp>
    </p:spTree>
    <p:extLst>
      <p:ext uri="{BB962C8B-B14F-4D97-AF65-F5344CB8AC3E}">
        <p14:creationId xmlns:p14="http://schemas.microsoft.com/office/powerpoint/2010/main" val="148288207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32</a:t>
            </a:fld>
            <a:endParaRPr lang="en-US" altLang="ja-JP"/>
          </a:p>
        </p:txBody>
      </p:sp>
    </p:spTree>
    <p:extLst>
      <p:ext uri="{BB962C8B-B14F-4D97-AF65-F5344CB8AC3E}">
        <p14:creationId xmlns:p14="http://schemas.microsoft.com/office/powerpoint/2010/main" val="27203348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5F2992BE-506F-4933-BC57-A7CD4EF5571A}" type="slidenum">
              <a:rPr lang="en-GB" altLang="ja-JP" sz="1200" smtClean="0"/>
              <a:pPr eaLnBrk="1" hangingPunct="1"/>
              <a:t>33</a:t>
            </a:fld>
            <a:endParaRPr lang="en-GB" altLang="ja-JP" sz="1200" smtClean="0"/>
          </a:p>
        </p:txBody>
      </p:sp>
      <p:sp>
        <p:nvSpPr>
          <p:cNvPr id="84995"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84996"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34</a:t>
            </a:fld>
            <a:endParaRPr lang="en-US" altLang="ja-JP"/>
          </a:p>
        </p:txBody>
      </p:sp>
    </p:spTree>
    <p:extLst>
      <p:ext uri="{BB962C8B-B14F-4D97-AF65-F5344CB8AC3E}">
        <p14:creationId xmlns:p14="http://schemas.microsoft.com/office/powerpoint/2010/main" val="9557237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smtClean="0"/>
              <a:t>イメージ：家族に家の鍵を渡す感じ</a:t>
            </a:r>
            <a:endParaRPr lang="en-US" altLang="ja-JP" dirty="0" smtClean="0"/>
          </a:p>
          <a:p>
            <a:pPr eaLnBrk="1" hangingPunct="1"/>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35</a:t>
            </a:fld>
            <a:endParaRPr lang="en-GB" altLang="ja-JP" sz="120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smtClean="0"/>
              <a:t>イメージ：家族に家の鍵を渡す感じ</a:t>
            </a:r>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36</a:t>
            </a:fld>
            <a:endParaRPr lang="en-GB" altLang="ja-JP" sz="1200"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1 </a:t>
            </a:r>
            <a:r>
              <a:rPr kumimoji="1" lang="ja-JP" altLang="en-US" dirty="0" err="1" smtClean="0"/>
              <a:t>つの</a:t>
            </a:r>
            <a:r>
              <a:rPr kumimoji="1" lang="ja-JP" altLang="en-US" dirty="0" smtClean="0"/>
              <a:t>鍵だけで暗号化する方式は鍵をどうにかして渡さなければならない</a:t>
            </a:r>
            <a:r>
              <a:rPr kumimoji="1" lang="en-US" altLang="ja-JP" dirty="0" smtClean="0"/>
              <a:t>. </a:t>
            </a:r>
            <a:r>
              <a:rPr kumimoji="1" lang="ja-JP" altLang="en-US" dirty="0" smtClean="0"/>
              <a:t>もし鍵が盗まれたら危険であるので鍵を </a:t>
            </a:r>
            <a:r>
              <a:rPr kumimoji="1" lang="en-US" altLang="ja-JP" dirty="0" smtClean="0"/>
              <a:t>2 </a:t>
            </a:r>
            <a:r>
              <a:rPr kumimoji="1" lang="ja-JP" altLang="en-US" dirty="0" smtClean="0"/>
              <a:t>つ使用する</a:t>
            </a:r>
            <a:r>
              <a:rPr kumimoji="1" lang="en-US" altLang="ja-JP" dirty="0" smtClean="0"/>
              <a:t>. </a:t>
            </a:r>
          </a:p>
          <a:p>
            <a:r>
              <a:rPr kumimoji="1" lang="ja-JP" altLang="en-US" dirty="0" smtClean="0"/>
              <a:t>ユーザーは自分自身の公開鍵と秘密鍵を持つ</a:t>
            </a:r>
          </a:p>
          <a:p>
            <a:r>
              <a:rPr kumimoji="1" lang="ja-JP" altLang="en-US" dirty="0" smtClean="0"/>
              <a:t>自分の公開鍵で暗号化されたデータは</a:t>
            </a:r>
            <a:r>
              <a:rPr kumimoji="1" lang="en-US" altLang="ja-JP" dirty="0" smtClean="0"/>
              <a:t>, </a:t>
            </a:r>
            <a:r>
              <a:rPr kumimoji="1" lang="ja-JP" altLang="en-US" dirty="0" smtClean="0"/>
              <a:t>自分の</a:t>
            </a:r>
            <a:br>
              <a:rPr kumimoji="1" lang="ja-JP" altLang="en-US" dirty="0" smtClean="0"/>
            </a:br>
            <a:r>
              <a:rPr kumimoji="1" lang="ja-JP" altLang="en-US" dirty="0" smtClean="0"/>
              <a:t>秘密鍵でしか復号化できない</a:t>
            </a:r>
            <a:r>
              <a:rPr kumimoji="1" lang="en-US" altLang="ja-JP" dirty="0" smtClean="0"/>
              <a:t>. </a:t>
            </a:r>
          </a:p>
          <a:p>
            <a:r>
              <a:rPr kumimoji="1" lang="ja-JP" altLang="en-US" dirty="0" smtClean="0"/>
              <a:t>秘密鍵は自分しか持っておらず</a:t>
            </a:r>
            <a:r>
              <a:rPr kumimoji="1" lang="en-US" altLang="ja-JP" dirty="0" smtClean="0"/>
              <a:t>, </a:t>
            </a:r>
            <a:r>
              <a:rPr kumimoji="1" lang="ja-JP" altLang="en-US" dirty="0" smtClean="0"/>
              <a:t>公開鍵は</a:t>
            </a:r>
            <a:br>
              <a:rPr kumimoji="1" lang="ja-JP" altLang="en-US" dirty="0" smtClean="0"/>
            </a:br>
            <a:r>
              <a:rPr kumimoji="1" lang="ja-JP" altLang="en-US" dirty="0" smtClean="0"/>
              <a:t>自分とやり取りをする 全ての相手が持つ</a:t>
            </a:r>
            <a:endParaRPr kumimoji="1" lang="en-US" altLang="ja-JP" dirty="0" smtClean="0"/>
          </a:p>
          <a:p>
            <a:endParaRPr kumimoji="1" lang="ja-JP" altLang="en-US" dirty="0" smtClean="0"/>
          </a:p>
          <a:p>
            <a:r>
              <a:rPr kumimoji="1" lang="ja-JP" altLang="en-US" dirty="0" smtClean="0"/>
              <a:t>公開鍵の受け渡しには公開鍵の所有者を証明する電子認証基盤という仕組みを利用する</a:t>
            </a:r>
            <a:endParaRPr kumimoji="1" lang="en-US" altLang="ja-JP" dirty="0" smtClean="0"/>
          </a:p>
          <a:p>
            <a:r>
              <a:rPr kumimoji="1" lang="ja-JP" altLang="en-US" dirty="0" smtClean="0"/>
              <a:t>自分の情報</a:t>
            </a:r>
            <a:r>
              <a:rPr kumimoji="1" lang="en-US" altLang="ja-JP" dirty="0" smtClean="0"/>
              <a:t>(</a:t>
            </a:r>
            <a:r>
              <a:rPr kumimoji="1" lang="ja-JP" altLang="en-US" dirty="0" smtClean="0"/>
              <a:t>指名</a:t>
            </a:r>
            <a:r>
              <a:rPr kumimoji="1" lang="en-US" altLang="ja-JP" dirty="0" smtClean="0"/>
              <a:t>, </a:t>
            </a:r>
            <a:r>
              <a:rPr kumimoji="1" lang="ja-JP" altLang="en-US" dirty="0" smtClean="0"/>
              <a:t>メールアドレス</a:t>
            </a:r>
            <a:r>
              <a:rPr kumimoji="1" lang="en-US" altLang="ja-JP"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37</a:t>
            </a:fld>
            <a:endParaRPr lang="en-US" altLang="ja-JP"/>
          </a:p>
        </p:txBody>
      </p:sp>
    </p:spTree>
    <p:extLst>
      <p:ext uri="{BB962C8B-B14F-4D97-AF65-F5344CB8AC3E}">
        <p14:creationId xmlns:p14="http://schemas.microsoft.com/office/powerpoint/2010/main" val="134146344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1 </a:t>
            </a:r>
            <a:r>
              <a:rPr kumimoji="1" lang="ja-JP" altLang="en-US" dirty="0" err="1" smtClean="0"/>
              <a:t>つの</a:t>
            </a:r>
            <a:r>
              <a:rPr kumimoji="1" lang="ja-JP" altLang="en-US" dirty="0" smtClean="0"/>
              <a:t>鍵だけで暗号化する方式はセキュリティ上危険であるので鍵を </a:t>
            </a:r>
            <a:r>
              <a:rPr kumimoji="1" lang="en-US" altLang="ja-JP" dirty="0" smtClean="0"/>
              <a:t>2 </a:t>
            </a:r>
            <a:r>
              <a:rPr kumimoji="1" lang="ja-JP" altLang="en-US" dirty="0" smtClean="0"/>
              <a:t>つ使用する</a:t>
            </a:r>
            <a:r>
              <a:rPr kumimoji="1" lang="en-US" altLang="ja-JP" dirty="0" smtClean="0"/>
              <a:t>. </a:t>
            </a:r>
          </a:p>
          <a:p>
            <a:r>
              <a:rPr kumimoji="1" lang="ja-JP" altLang="en-US" dirty="0" smtClean="0"/>
              <a:t>ユーザーは自分自身の公開鍵と秘密鍵を持つ</a:t>
            </a:r>
          </a:p>
          <a:p>
            <a:r>
              <a:rPr kumimoji="1" lang="ja-JP" altLang="en-US" dirty="0" smtClean="0"/>
              <a:t>自分の公開鍵で暗号化されたデータは</a:t>
            </a:r>
            <a:r>
              <a:rPr kumimoji="1" lang="en-US" altLang="ja-JP" dirty="0" smtClean="0"/>
              <a:t>, </a:t>
            </a:r>
            <a:r>
              <a:rPr kumimoji="1" lang="ja-JP" altLang="en-US" dirty="0" smtClean="0"/>
              <a:t>自分の</a:t>
            </a:r>
            <a:br>
              <a:rPr kumimoji="1" lang="ja-JP" altLang="en-US" dirty="0" smtClean="0"/>
            </a:br>
            <a:r>
              <a:rPr kumimoji="1" lang="ja-JP" altLang="en-US" dirty="0" smtClean="0"/>
              <a:t>秘密鍵でしか復号化できない</a:t>
            </a:r>
            <a:r>
              <a:rPr kumimoji="1" lang="en-US" altLang="ja-JP" dirty="0" smtClean="0"/>
              <a:t>. </a:t>
            </a:r>
          </a:p>
          <a:p>
            <a:r>
              <a:rPr kumimoji="1" lang="ja-JP" altLang="en-US" dirty="0" smtClean="0"/>
              <a:t>秘密鍵は自分しか持っておらず</a:t>
            </a:r>
            <a:r>
              <a:rPr kumimoji="1" lang="en-US" altLang="ja-JP" dirty="0" smtClean="0"/>
              <a:t>, </a:t>
            </a:r>
            <a:r>
              <a:rPr kumimoji="1" lang="ja-JP" altLang="en-US" dirty="0" smtClean="0"/>
              <a:t>公開鍵は</a:t>
            </a:r>
            <a:br>
              <a:rPr kumimoji="1" lang="ja-JP" altLang="en-US" dirty="0" smtClean="0"/>
            </a:br>
            <a:r>
              <a:rPr kumimoji="1" lang="ja-JP" altLang="en-US" dirty="0" smtClean="0"/>
              <a:t>自分とやり取りをする 全ての相手が持つ</a:t>
            </a:r>
          </a:p>
          <a:p>
            <a:r>
              <a:rPr kumimoji="1" lang="ja-JP" altLang="en-US" dirty="0" smtClean="0"/>
              <a:t>イメージ：錠前を渡しておいて，それを開けることができる鍵を持っているのは自分だけ．</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38</a:t>
            </a:fld>
            <a:endParaRPr lang="en-US" altLang="ja-JP"/>
          </a:p>
        </p:txBody>
      </p:sp>
    </p:spTree>
    <p:extLst>
      <p:ext uri="{BB962C8B-B14F-4D97-AF65-F5344CB8AC3E}">
        <p14:creationId xmlns:p14="http://schemas.microsoft.com/office/powerpoint/2010/main" val="134146344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80000"/>
              </a:lnSpc>
              <a:spcBef>
                <a:spcPts val="1200"/>
              </a:spcBef>
            </a:pPr>
            <a:r>
              <a:rPr lang="en-US" altLang="ja-JP" dirty="0" smtClean="0"/>
              <a:t>1 </a:t>
            </a:r>
            <a:r>
              <a:rPr lang="ja-JP" altLang="en-US" dirty="0" err="1" smtClean="0"/>
              <a:t>つの</a:t>
            </a:r>
            <a:r>
              <a:rPr lang="ja-JP" altLang="en-US" dirty="0" smtClean="0"/>
              <a:t>鍵だけで暗号化する方式はセキュリティ上危険であるので鍵を </a:t>
            </a:r>
            <a:r>
              <a:rPr lang="en-US" altLang="ja-JP" dirty="0" smtClean="0"/>
              <a:t>2 </a:t>
            </a:r>
            <a:r>
              <a:rPr lang="ja-JP" altLang="en-US" dirty="0" smtClean="0"/>
              <a:t>つ使用する</a:t>
            </a:r>
            <a:r>
              <a:rPr lang="en-US" altLang="ja-JP" dirty="0" smtClean="0"/>
              <a:t>. </a:t>
            </a:r>
          </a:p>
          <a:p>
            <a:pPr lvl="1" eaLnBrk="1" hangingPunct="1">
              <a:lnSpc>
                <a:spcPct val="80000"/>
              </a:lnSpc>
              <a:spcBef>
                <a:spcPts val="1200"/>
              </a:spcBef>
            </a:pPr>
            <a:r>
              <a:rPr lang="ja-JP" altLang="en-US" dirty="0" smtClean="0"/>
              <a:t>ユーザーは自分自身の公開鍵と秘密鍵を持つ</a:t>
            </a:r>
            <a:endParaRPr lang="en-US" altLang="ja-JP" dirty="0" smtClean="0"/>
          </a:p>
          <a:p>
            <a:pPr lvl="1" eaLnBrk="1" hangingPunct="1">
              <a:lnSpc>
                <a:spcPct val="85000"/>
              </a:lnSpc>
              <a:spcBef>
                <a:spcPts val="1200"/>
              </a:spcBef>
            </a:pPr>
            <a:r>
              <a:rPr lang="ja-JP" altLang="en-US" dirty="0" smtClean="0"/>
              <a:t>自分の公開鍵で暗号化されたデータは</a:t>
            </a:r>
            <a:r>
              <a:rPr lang="en-US" altLang="ja-JP" dirty="0" smtClean="0"/>
              <a:t>, </a:t>
            </a:r>
            <a:r>
              <a:rPr lang="ja-JP" altLang="en-US" dirty="0" smtClean="0"/>
              <a:t>自分の</a:t>
            </a:r>
            <a:r>
              <a:rPr lang="en-US" altLang="ja-JP" dirty="0" smtClean="0"/>
              <a:t/>
            </a:r>
            <a:br>
              <a:rPr lang="en-US" altLang="ja-JP" dirty="0" smtClean="0"/>
            </a:br>
            <a:r>
              <a:rPr lang="ja-JP" altLang="en-US" dirty="0" smtClean="0"/>
              <a:t>秘密鍵でしか復号化できない</a:t>
            </a:r>
            <a:r>
              <a:rPr lang="en-US" altLang="ja-JP" dirty="0" smtClean="0"/>
              <a:t>. </a:t>
            </a:r>
          </a:p>
          <a:p>
            <a:pPr lvl="1" eaLnBrk="1" hangingPunct="1">
              <a:lnSpc>
                <a:spcPct val="85000"/>
              </a:lnSpc>
              <a:spcBef>
                <a:spcPts val="1200"/>
              </a:spcBef>
            </a:pPr>
            <a:r>
              <a:rPr lang="ja-JP" altLang="en-US" dirty="0" smtClean="0"/>
              <a:t>秘密鍵は自分しか持っておらず</a:t>
            </a:r>
            <a:r>
              <a:rPr lang="en-US" altLang="ja-JP" dirty="0" smtClean="0"/>
              <a:t>, </a:t>
            </a:r>
            <a:r>
              <a:rPr lang="ja-JP" altLang="en-US" dirty="0" smtClean="0"/>
              <a:t>公開鍵は</a:t>
            </a:r>
            <a:r>
              <a:rPr lang="en-US" altLang="ja-JP" dirty="0" smtClean="0"/>
              <a:t/>
            </a:r>
            <a:br>
              <a:rPr lang="en-US" altLang="ja-JP" dirty="0" smtClean="0"/>
            </a:br>
            <a:r>
              <a:rPr lang="ja-JP" altLang="en-US" dirty="0" smtClean="0"/>
              <a:t>自分とやり取りをする 全ての相手が持つ</a:t>
            </a:r>
          </a:p>
          <a:p>
            <a:pPr eaLnBrk="1" hangingPunct="1"/>
            <a:r>
              <a:rPr lang="ja-JP" altLang="en-US" dirty="0" smtClean="0"/>
              <a:t>イメージ：錠前を渡しておいて，それを開けることができる鍵を持っているのは自分だけ．</a:t>
            </a:r>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40</a:t>
            </a:fld>
            <a:endParaRPr lang="en-GB" altLang="ja-JP" sz="1200"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80000"/>
              </a:lnSpc>
              <a:spcBef>
                <a:spcPts val="1200"/>
              </a:spcBef>
            </a:pPr>
            <a:r>
              <a:rPr lang="en-US" altLang="ja-JP" dirty="0" smtClean="0"/>
              <a:t>1 </a:t>
            </a:r>
            <a:r>
              <a:rPr lang="ja-JP" altLang="en-US" dirty="0" err="1" smtClean="0"/>
              <a:t>つの</a:t>
            </a:r>
            <a:r>
              <a:rPr lang="ja-JP" altLang="en-US" dirty="0" smtClean="0"/>
              <a:t>鍵だけで暗号化する方式はセキュリティ上危険であるので鍵を </a:t>
            </a:r>
            <a:r>
              <a:rPr lang="en-US" altLang="ja-JP" dirty="0" smtClean="0"/>
              <a:t>2 </a:t>
            </a:r>
            <a:r>
              <a:rPr lang="ja-JP" altLang="en-US" dirty="0" smtClean="0"/>
              <a:t>つ使用する</a:t>
            </a:r>
            <a:r>
              <a:rPr lang="en-US" altLang="ja-JP" dirty="0" smtClean="0"/>
              <a:t>. </a:t>
            </a:r>
          </a:p>
          <a:p>
            <a:pPr lvl="1" eaLnBrk="1" hangingPunct="1">
              <a:lnSpc>
                <a:spcPct val="80000"/>
              </a:lnSpc>
              <a:spcBef>
                <a:spcPts val="1200"/>
              </a:spcBef>
            </a:pPr>
            <a:r>
              <a:rPr lang="ja-JP" altLang="en-US" dirty="0" smtClean="0"/>
              <a:t>ユーザーは自分自身の公開鍵と秘密鍵を持つ</a:t>
            </a:r>
            <a:endParaRPr lang="en-US" altLang="ja-JP" dirty="0" smtClean="0"/>
          </a:p>
          <a:p>
            <a:pPr lvl="1" eaLnBrk="1" hangingPunct="1">
              <a:lnSpc>
                <a:spcPct val="85000"/>
              </a:lnSpc>
              <a:spcBef>
                <a:spcPts val="1200"/>
              </a:spcBef>
            </a:pPr>
            <a:r>
              <a:rPr lang="ja-JP" altLang="en-US" dirty="0" smtClean="0"/>
              <a:t>自分の公開鍵で暗号化されたデータは</a:t>
            </a:r>
            <a:r>
              <a:rPr lang="en-US" altLang="ja-JP" dirty="0" smtClean="0"/>
              <a:t>, </a:t>
            </a:r>
            <a:r>
              <a:rPr lang="ja-JP" altLang="en-US" dirty="0" smtClean="0"/>
              <a:t>自分の</a:t>
            </a:r>
            <a:r>
              <a:rPr lang="en-US" altLang="ja-JP" dirty="0" smtClean="0"/>
              <a:t/>
            </a:r>
            <a:br>
              <a:rPr lang="en-US" altLang="ja-JP" dirty="0" smtClean="0"/>
            </a:br>
            <a:r>
              <a:rPr lang="ja-JP" altLang="en-US" dirty="0" smtClean="0"/>
              <a:t>秘密鍵でしか復号化できない</a:t>
            </a:r>
            <a:r>
              <a:rPr lang="en-US" altLang="ja-JP" dirty="0" smtClean="0"/>
              <a:t>. </a:t>
            </a:r>
          </a:p>
          <a:p>
            <a:pPr lvl="1" eaLnBrk="1" hangingPunct="1">
              <a:lnSpc>
                <a:spcPct val="85000"/>
              </a:lnSpc>
              <a:spcBef>
                <a:spcPts val="1200"/>
              </a:spcBef>
            </a:pPr>
            <a:r>
              <a:rPr lang="ja-JP" altLang="en-US" dirty="0" smtClean="0"/>
              <a:t>秘密鍵は自分しか持っておらず</a:t>
            </a:r>
            <a:r>
              <a:rPr lang="en-US" altLang="ja-JP" dirty="0" smtClean="0"/>
              <a:t>, </a:t>
            </a:r>
            <a:r>
              <a:rPr lang="ja-JP" altLang="en-US" dirty="0" smtClean="0"/>
              <a:t>公開鍵は</a:t>
            </a:r>
            <a:r>
              <a:rPr lang="en-US" altLang="ja-JP" dirty="0" smtClean="0"/>
              <a:t/>
            </a:r>
            <a:br>
              <a:rPr lang="en-US" altLang="ja-JP" dirty="0" smtClean="0"/>
            </a:br>
            <a:r>
              <a:rPr lang="ja-JP" altLang="en-US" dirty="0" smtClean="0"/>
              <a:t>自分とやり取りをする 全ての相手が持つ</a:t>
            </a:r>
          </a:p>
          <a:p>
            <a:pPr eaLnBrk="1" hangingPunct="1"/>
            <a:r>
              <a:rPr lang="ja-JP" altLang="en-US" dirty="0" smtClean="0"/>
              <a:t>イメージ：錠前を渡しておいて，それを開けることができる鍵を持っているのは自分だけ．</a:t>
            </a:r>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41</a:t>
            </a:fld>
            <a:endParaRPr lang="en-GB" altLang="ja-JP" sz="1200"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80000"/>
              </a:lnSpc>
              <a:spcBef>
                <a:spcPts val="1200"/>
              </a:spcBef>
            </a:pPr>
            <a:r>
              <a:rPr lang="ja-JP" altLang="en-US" dirty="0" smtClean="0"/>
              <a:t>ここではすでに公開鍵暗号化方式でメールの送信はできているとする</a:t>
            </a:r>
            <a:endParaRPr lang="en-US" altLang="ja-JP" dirty="0" smtClean="0"/>
          </a:p>
          <a:p>
            <a:pPr lvl="1" eaLnBrk="1" hangingPunct="1">
              <a:lnSpc>
                <a:spcPct val="80000"/>
              </a:lnSpc>
              <a:spcBef>
                <a:spcPts val="1200"/>
              </a:spcBef>
            </a:pPr>
            <a:r>
              <a:rPr lang="ja-JP" altLang="en-US" dirty="0" smtClean="0"/>
              <a:t>ハッシュ値による確認はすでに手に入れているメールが正しいかの確認をする</a:t>
            </a:r>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42</a:t>
            </a:fld>
            <a:endParaRPr lang="en-GB" altLang="ja-JP"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EF282563-5C33-4BFA-8B56-537413789D73}" type="slidenum">
              <a:rPr lang="en-GB" altLang="ja-JP" sz="1200" smtClean="0"/>
              <a:pPr eaLnBrk="1" hangingPunct="1"/>
              <a:t>6</a:t>
            </a:fld>
            <a:endParaRPr lang="en-GB" altLang="ja-JP" sz="1200" smtClean="0"/>
          </a:p>
        </p:txBody>
      </p:sp>
      <p:sp>
        <p:nvSpPr>
          <p:cNvPr id="59395"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59396"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en-US" altLang="ja-JP" dirty="0"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80000"/>
              </a:lnSpc>
              <a:spcBef>
                <a:spcPts val="1200"/>
              </a:spcBef>
            </a:pPr>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43</a:t>
            </a:fld>
            <a:endParaRPr lang="en-GB" altLang="ja-JP" sz="1200"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80000"/>
              </a:lnSpc>
              <a:spcBef>
                <a:spcPts val="1200"/>
              </a:spcBef>
            </a:pPr>
            <a:endParaRPr lang="en-US" altLang="ja-JP" dirty="0" smtClean="0"/>
          </a:p>
          <a:p>
            <a:pPr lvl="1" eaLnBrk="1" hangingPunct="1">
              <a:lnSpc>
                <a:spcPct val="80000"/>
              </a:lnSpc>
              <a:spcBef>
                <a:spcPts val="1200"/>
              </a:spcBef>
            </a:pPr>
            <a:r>
              <a:rPr lang="ja-JP" altLang="en-US" dirty="0" smtClean="0"/>
              <a:t>秘密鍵で暗号化して元のデータに添付するところがデジタル署名をするところ</a:t>
            </a:r>
            <a:endParaRPr lang="en-US" altLang="ja-JP" dirty="0" smtClean="0"/>
          </a:p>
          <a:p>
            <a:pPr lvl="1" eaLnBrk="1" hangingPunct="1">
              <a:lnSpc>
                <a:spcPct val="80000"/>
              </a:lnSpc>
              <a:spcBef>
                <a:spcPts val="1200"/>
              </a:spcBef>
            </a:pPr>
            <a:endParaRPr lang="en-US" altLang="ja-JP" dirty="0" smtClean="0"/>
          </a:p>
          <a:p>
            <a:pPr lvl="1" eaLnBrk="1" hangingPunct="1">
              <a:lnSpc>
                <a:spcPct val="80000"/>
              </a:lnSpc>
              <a:spcBef>
                <a:spcPts val="1200"/>
              </a:spcBef>
            </a:pPr>
            <a:r>
              <a:rPr lang="ja-JP" altLang="en-US" dirty="0" smtClean="0"/>
              <a:t>なぜ送信者の秘密鍵なのか→送信者個人を特定するため。</a:t>
            </a:r>
            <a:r>
              <a:rPr lang="ja-JP" altLang="en-US" dirty="0" smtClean="0">
                <a:effectLst/>
              </a:rPr>
              <a:t>第三者が知ることができない秘密鍵でハッシュ値を</a:t>
            </a:r>
            <a:br>
              <a:rPr lang="ja-JP" altLang="en-US" dirty="0" smtClean="0">
                <a:effectLst/>
              </a:rPr>
            </a:br>
            <a:r>
              <a:rPr lang="ja-JP" altLang="en-US" dirty="0" smtClean="0">
                <a:effectLst/>
              </a:rPr>
              <a:t>暗号化して送信するため、データとハッシュ値の両方が改ざんされたものを受信しても改ざんを検知できます。</a:t>
            </a:r>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44</a:t>
            </a:fld>
            <a:endParaRPr lang="en-GB" altLang="ja-JP" sz="1200"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80000"/>
              </a:lnSpc>
              <a:spcBef>
                <a:spcPts val="1200"/>
              </a:spcBef>
            </a:pPr>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45</a:t>
            </a:fld>
            <a:endParaRPr lang="en-GB" altLang="ja-JP" sz="1200"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80000"/>
              </a:lnSpc>
              <a:spcBef>
                <a:spcPts val="1200"/>
              </a:spcBef>
            </a:pPr>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46</a:t>
            </a:fld>
            <a:endParaRPr lang="en-GB" altLang="ja-JP" sz="1200"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80000"/>
              </a:lnSpc>
              <a:spcBef>
                <a:spcPts val="1200"/>
              </a:spcBef>
            </a:pPr>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47</a:t>
            </a:fld>
            <a:endParaRPr lang="en-GB" altLang="ja-JP" sz="1200"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80000"/>
              </a:lnSpc>
              <a:spcBef>
                <a:spcPts val="1200"/>
              </a:spcBef>
            </a:pPr>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48</a:t>
            </a:fld>
            <a:endParaRPr lang="en-GB" altLang="ja-JP" sz="1200"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80000"/>
              </a:lnSpc>
              <a:spcBef>
                <a:spcPts val="1200"/>
              </a:spcBef>
            </a:pPr>
            <a:r>
              <a:rPr lang="ja-JP" altLang="en-US" dirty="0" smtClean="0"/>
              <a:t>ここではすでに公開鍵暗号化方式でメールの送信はできているとする</a:t>
            </a:r>
            <a:endParaRPr lang="en-US" altLang="ja-JP" dirty="0" smtClean="0"/>
          </a:p>
          <a:p>
            <a:pPr lvl="1" eaLnBrk="1" hangingPunct="1">
              <a:lnSpc>
                <a:spcPct val="80000"/>
              </a:lnSpc>
              <a:spcBef>
                <a:spcPts val="1200"/>
              </a:spcBef>
            </a:pPr>
            <a:r>
              <a:rPr lang="ja-JP" altLang="en-US" dirty="0" smtClean="0"/>
              <a:t>ハッシュ値による確認はすでに手に入れているメールが正しいかの確認をする</a:t>
            </a:r>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49</a:t>
            </a:fld>
            <a:endParaRPr lang="en-GB" altLang="ja-JP" sz="1200"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80000"/>
              </a:lnSpc>
              <a:spcBef>
                <a:spcPts val="1200"/>
              </a:spcBef>
            </a:pPr>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50</a:t>
            </a:fld>
            <a:endParaRPr lang="en-GB" altLang="ja-JP" sz="1200"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80000"/>
              </a:lnSpc>
              <a:spcBef>
                <a:spcPts val="1200"/>
              </a:spcBef>
            </a:pPr>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51</a:t>
            </a:fld>
            <a:endParaRPr lang="en-GB" altLang="ja-JP" sz="1200"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80000"/>
              </a:lnSpc>
              <a:spcBef>
                <a:spcPts val="1200"/>
              </a:spcBef>
            </a:pPr>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52</a:t>
            </a:fld>
            <a:endParaRPr lang="en-GB" altLang="ja-JP" sz="12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メールアドレスの構造が</a:t>
            </a:r>
            <a:r>
              <a:rPr kumimoji="1" lang="en-US" altLang="ja-JP" dirty="0" err="1" smtClean="0"/>
              <a:t>ssh</a:t>
            </a:r>
            <a:r>
              <a:rPr kumimoji="1" lang="en-US" altLang="ja-JP" dirty="0" smtClean="0"/>
              <a:t> </a:t>
            </a:r>
            <a:r>
              <a:rPr kumimoji="1" lang="ja-JP" altLang="en-US" dirty="0" smtClean="0"/>
              <a:t>ログインの際の書式と一緒である</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7</a:t>
            </a:fld>
            <a:endParaRPr lang="en-US" altLang="ja-JP"/>
          </a:p>
        </p:txBody>
      </p:sp>
    </p:spTree>
    <p:extLst>
      <p:ext uri="{BB962C8B-B14F-4D97-AF65-F5344CB8AC3E}">
        <p14:creationId xmlns:p14="http://schemas.microsoft.com/office/powerpoint/2010/main" val="196706013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80000"/>
              </a:lnSpc>
              <a:spcBef>
                <a:spcPts val="1200"/>
              </a:spcBef>
            </a:pPr>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53</a:t>
            </a:fld>
            <a:endParaRPr lang="en-GB" altLang="ja-JP" sz="1200"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80000"/>
              </a:lnSpc>
              <a:spcBef>
                <a:spcPts val="1200"/>
              </a:spcBef>
            </a:pPr>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54</a:t>
            </a:fld>
            <a:endParaRPr lang="en-GB" altLang="ja-JP" sz="1200"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80000"/>
              </a:lnSpc>
              <a:spcBef>
                <a:spcPts val="1200"/>
              </a:spcBef>
            </a:pPr>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55</a:t>
            </a:fld>
            <a:endParaRPr lang="en-GB" altLang="ja-JP" sz="1200"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80000"/>
              </a:lnSpc>
              <a:spcBef>
                <a:spcPts val="1200"/>
              </a:spcBef>
            </a:pPr>
            <a:r>
              <a:rPr lang="ja-JP" altLang="en-US" dirty="0" smtClean="0"/>
              <a:t>ここではすでに公開鍵暗号化方式でメールの送信はできているとする</a:t>
            </a:r>
            <a:endParaRPr lang="en-US" altLang="ja-JP" dirty="0" smtClean="0"/>
          </a:p>
          <a:p>
            <a:pPr lvl="1" eaLnBrk="1" hangingPunct="1">
              <a:lnSpc>
                <a:spcPct val="80000"/>
              </a:lnSpc>
              <a:spcBef>
                <a:spcPts val="1200"/>
              </a:spcBef>
            </a:pPr>
            <a:r>
              <a:rPr lang="ja-JP" altLang="en-US" dirty="0" smtClean="0"/>
              <a:t>ハッシュ値による確認はすでに手に入れているメールが正しいかの確認をする</a:t>
            </a:r>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56</a:t>
            </a:fld>
            <a:endParaRPr lang="en-GB" altLang="ja-JP" sz="1200"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80000"/>
              </a:lnSpc>
              <a:spcBef>
                <a:spcPts val="1200"/>
              </a:spcBef>
            </a:pPr>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57</a:t>
            </a:fld>
            <a:endParaRPr lang="en-GB" altLang="ja-JP" sz="1200"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80000"/>
              </a:lnSpc>
              <a:spcBef>
                <a:spcPts val="1200"/>
              </a:spcBef>
            </a:pPr>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58</a:t>
            </a:fld>
            <a:endParaRPr lang="en-GB" altLang="ja-JP" sz="1200"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80000"/>
              </a:lnSpc>
              <a:spcBef>
                <a:spcPts val="1200"/>
              </a:spcBef>
            </a:pPr>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59</a:t>
            </a:fld>
            <a:endParaRPr lang="en-GB" altLang="ja-JP" sz="1200"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80000"/>
              </a:lnSpc>
              <a:spcBef>
                <a:spcPts val="1200"/>
              </a:spcBef>
            </a:pPr>
            <a:r>
              <a:rPr lang="ja-JP" altLang="en-US" dirty="0" smtClean="0"/>
              <a:t>ハッシュ値自体はただの値であり</a:t>
            </a:r>
            <a:r>
              <a:rPr lang="en-US" altLang="ja-JP" dirty="0" smtClean="0"/>
              <a:t>, </a:t>
            </a:r>
            <a:r>
              <a:rPr lang="ja-JP" altLang="en-US" dirty="0" smtClean="0"/>
              <a:t>これからは元のデータに戻せないので誰にみられてもいいものである</a:t>
            </a:r>
            <a:r>
              <a:rPr lang="en-US" altLang="ja-JP" dirty="0" smtClean="0"/>
              <a:t>. </a:t>
            </a:r>
            <a:r>
              <a:rPr lang="ja-JP" altLang="en-US" dirty="0" smtClean="0"/>
              <a:t>よって、誰もが持ってても良い公開鍵で複合する</a:t>
            </a:r>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60</a:t>
            </a:fld>
            <a:endParaRPr lang="en-GB" altLang="ja-JP" sz="1200"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80000"/>
              </a:lnSpc>
              <a:spcBef>
                <a:spcPts val="1200"/>
              </a:spcBef>
            </a:pPr>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61</a:t>
            </a:fld>
            <a:endParaRPr lang="en-GB" altLang="ja-JP" sz="1200"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77878242-8F62-4BF6-80D6-D75986297CDD}" type="slidenum">
              <a:rPr lang="en-GB" altLang="ja-JP" sz="1200" smtClean="0"/>
              <a:pPr eaLnBrk="1" hangingPunct="1"/>
              <a:t>63</a:t>
            </a:fld>
            <a:endParaRPr lang="en-GB" altLang="ja-JP" sz="1200" smtClean="0"/>
          </a:p>
        </p:txBody>
      </p:sp>
      <p:sp>
        <p:nvSpPr>
          <p:cNvPr id="82947"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82948"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r>
              <a:rPr lang="ja-JP" altLang="en-US" dirty="0" smtClean="0"/>
              <a:t>資源を圧迫する</a:t>
            </a:r>
            <a:r>
              <a:rPr lang="en-US" altLang="ja-JP" dirty="0" smtClean="0"/>
              <a:t>, </a:t>
            </a:r>
            <a:r>
              <a:rPr lang="ja-JP" altLang="en-US" dirty="0" smtClean="0"/>
              <a:t>メールを開くのに時間がかかる</a:t>
            </a:r>
            <a:endParaRPr lang="en-US" altLang="ja-JP" dirty="0" smtClean="0"/>
          </a:p>
          <a:p>
            <a:pPr eaLnBrk="1" hangingPunct="1"/>
            <a:r>
              <a:rPr lang="en-US" altLang="ja-JP" dirty="0" smtClean="0"/>
              <a:t>HTML </a:t>
            </a:r>
            <a:r>
              <a:rPr lang="ja-JP" altLang="en-US" dirty="0" smtClean="0"/>
              <a:t>が読み取れるとは限らない</a:t>
            </a:r>
            <a:endParaRPr lang="en-US" altLang="ja-JP" dirty="0" smtClean="0"/>
          </a:p>
          <a:p>
            <a:pPr eaLnBrk="1" hangingPunct="1"/>
            <a:r>
              <a:rPr lang="ja-JP" altLang="en-US" dirty="0" smtClean="0"/>
              <a:t>チェインメールつい最近では大震災があったので募金してくれなどのメールがはやった。さらに不特定多数に送ってくれと書いてあった←個々の部分がチェーンメール</a:t>
            </a:r>
            <a:endParaRPr lang="en-US" altLang="ja-JP" dirty="0" smtClean="0"/>
          </a:p>
          <a:p>
            <a:pPr eaLnBrk="1" hangingPunct="1"/>
            <a:r>
              <a:rPr lang="ja-JP" altLang="en-US" dirty="0" smtClean="0"/>
              <a:t>とか「</a:t>
            </a:r>
            <a:r>
              <a:rPr lang="ja-JP" altLang="en-US" dirty="0" smtClean="0">
                <a:hlinkClick r:id="rId3" action="ppaction://hlinkfile" tooltip="コスモ石油"/>
              </a:rPr>
              <a:t>コスモ石油</a:t>
            </a:r>
            <a:r>
              <a:rPr lang="ja-JP" altLang="en-US" dirty="0" smtClean="0"/>
              <a:t>千葉製油所の爆発により有害物質が拡散し、雨などと一緒に降るから、肌を露出しないように」というデマが流れた。実際は</a:t>
            </a:r>
            <a:r>
              <a:rPr lang="en-US" altLang="ja-JP" dirty="0" smtClean="0"/>
              <a:t>LP</a:t>
            </a:r>
            <a:r>
              <a:rPr lang="ja-JP" altLang="en-US" dirty="0" smtClean="0"/>
              <a:t>ガスが流れただけだった</a:t>
            </a:r>
            <a:endParaRPr lang="ja-JP" altLang="ja-JP"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E34537BB-14BB-453A-AF19-2B936B2DC2F1}" type="slidenum">
              <a:rPr lang="en-GB" altLang="ja-JP" sz="1200" smtClean="0"/>
              <a:pPr eaLnBrk="1" hangingPunct="1"/>
              <a:t>8</a:t>
            </a:fld>
            <a:endParaRPr lang="en-GB" altLang="ja-JP" sz="1200" smtClean="0"/>
          </a:p>
        </p:txBody>
      </p:sp>
      <p:sp>
        <p:nvSpPr>
          <p:cNvPr id="60419"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60420"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r>
              <a:rPr lang="ja-JP" altLang="en-US" dirty="0" smtClean="0"/>
              <a:t>利用省くか省かないかは何を</a:t>
            </a:r>
            <a:endParaRPr lang="en-US" altLang="ja-JP" dirty="0" smtClean="0"/>
          </a:p>
          <a:p>
            <a:pPr eaLnBrk="1" hangingPunct="1"/>
            <a:r>
              <a:rPr lang="ja-JP" altLang="en-US" dirty="0" smtClean="0"/>
              <a:t>主観にするかで決める</a:t>
            </a:r>
            <a:endParaRPr lang="en-US" altLang="ja-JP" dirty="0" smtClean="0"/>
          </a:p>
          <a:p>
            <a:pPr eaLnBrk="1" hangingPunct="1"/>
            <a:endParaRPr lang="en-US" altLang="ja-JP" dirty="0"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933D5CCC-C123-49D0-A0B3-8602D4E01602}" type="slidenum">
              <a:rPr lang="en-GB" altLang="ja-JP" sz="1200" smtClean="0"/>
              <a:pPr eaLnBrk="1" hangingPunct="1"/>
              <a:t>64</a:t>
            </a:fld>
            <a:endParaRPr lang="en-GB" altLang="ja-JP" sz="1200" smtClean="0"/>
          </a:p>
        </p:txBody>
      </p:sp>
      <p:sp>
        <p:nvSpPr>
          <p:cNvPr id="83971"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83972"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en-US" altLang="ja-JP" b="1" dirty="0" smtClean="0"/>
          </a:p>
          <a:p>
            <a:pPr eaLnBrk="1" hangingPunct="1"/>
            <a:r>
              <a:rPr lang="ja-JP" altLang="en-US" b="0" dirty="0" smtClean="0"/>
              <a:t>ここで個人情報などを送らないなどは当たり前ですが、メールの中身を第三者に見られるのは嫌ですよね→それを防ぐためのしくみについて話します</a:t>
            </a:r>
            <a:endParaRPr lang="en-US" altLang="ja-JP" b="0" dirty="0" smtClean="0"/>
          </a:p>
          <a:p>
            <a:pPr eaLnBrk="1" hangingPunct="1"/>
            <a:r>
              <a:rPr lang="ja-JP" altLang="en-US" b="1" dirty="0" smtClean="0"/>
              <a:t>スパム</a:t>
            </a:r>
            <a:r>
              <a:rPr lang="ja-JP" altLang="en-US" dirty="0" smtClean="0"/>
              <a:t> 受信者の意向を無視して、無差別かつ大量に一括して送信されるメール</a:t>
            </a:r>
            <a:endParaRPr lang="en-US" altLang="ja-JP" dirty="0" smtClean="0"/>
          </a:p>
          <a:p>
            <a:pPr eaLnBrk="1" hangingPunct="1"/>
            <a:endParaRPr lang="en-US" altLang="ja-JP" dirty="0" smtClean="0"/>
          </a:p>
          <a:p>
            <a:pPr eaLnBrk="1" hangingPunct="1"/>
            <a:r>
              <a:rPr lang="ja-JP" altLang="en-US" dirty="0" smtClean="0"/>
              <a:t>フィッシング詐欺</a:t>
            </a:r>
            <a:r>
              <a:rPr lang="en-US" altLang="ja-JP" dirty="0" smtClean="0"/>
              <a:t>:</a:t>
            </a:r>
            <a:r>
              <a:rPr lang="ja-JP" altLang="en-US" dirty="0" smtClean="0"/>
              <a:t>社会的に信用のあるような偽のページに送られてそこに大切なパスワードなどを書いて盗まれてしまう詐欺</a:t>
            </a:r>
            <a:endParaRPr lang="en-US" altLang="ja-JP" dirty="0" smtClean="0"/>
          </a:p>
          <a:p>
            <a:pPr eaLnBrk="1" hangingPunct="1"/>
            <a:endParaRPr lang="en-US" altLang="ja-JP" dirty="0" smtClean="0"/>
          </a:p>
          <a:p>
            <a:pPr eaLnBrk="1" hangingPunct="1"/>
            <a:endParaRPr lang="en-US" altLang="ja-JP" dirty="0" smtClean="0"/>
          </a:p>
          <a:p>
            <a:pPr eaLnBrk="1" hangingPunct="1"/>
            <a:r>
              <a:rPr lang="ja-JP" altLang="en-US" dirty="0" smtClean="0"/>
              <a:t>この行為は、</a:t>
            </a:r>
            <a:r>
              <a:rPr lang="ja-JP" altLang="en-US" dirty="0" smtClean="0">
                <a:hlinkClick r:id="rId3" action="ppaction://hlinkfile" tooltip="悪意"/>
              </a:rPr>
              <a:t>悪意</a:t>
            </a:r>
            <a:r>
              <a:rPr lang="ja-JP" altLang="en-US" dirty="0" smtClean="0"/>
              <a:t>の第三者が会員制</a:t>
            </a:r>
            <a:r>
              <a:rPr lang="ja-JP" altLang="en-US" dirty="0" smtClean="0">
                <a:hlinkClick r:id="rId4" action="ppaction://hlinkfile" tooltip="ウェブサイト"/>
              </a:rPr>
              <a:t>ウェブサイト</a:t>
            </a:r>
            <a:r>
              <a:rPr lang="ja-JP" altLang="en-US" dirty="0" smtClean="0"/>
              <a:t>や有名</a:t>
            </a:r>
            <a:r>
              <a:rPr lang="ja-JP" altLang="en-US" dirty="0" smtClean="0">
                <a:hlinkClick r:id="rId5" action="ppaction://hlinkfile" tooltip="企業"/>
              </a:rPr>
              <a:t>企業</a:t>
            </a:r>
            <a:r>
              <a:rPr lang="ja-JP" altLang="en-US" dirty="0" smtClean="0"/>
              <a:t>を装い、「</a:t>
            </a:r>
            <a:r>
              <a:rPr lang="ja-JP" altLang="en-US" b="1" dirty="0" smtClean="0"/>
              <a:t>ユーザー</a:t>
            </a:r>
            <a:r>
              <a:rPr lang="ja-JP" altLang="en-US" b="1" dirty="0" smtClean="0">
                <a:hlinkClick r:id="rId6" action="ppaction://hlinkfile" tooltip="アカウント"/>
              </a:rPr>
              <a:t>アカウント</a:t>
            </a:r>
            <a:r>
              <a:rPr lang="ja-JP" altLang="en-US" b="1" dirty="0" smtClean="0"/>
              <a:t>の有効期限が近づいています</a:t>
            </a:r>
            <a:r>
              <a:rPr lang="ja-JP" altLang="en-US" dirty="0" smtClean="0"/>
              <a:t>」や「</a:t>
            </a:r>
            <a:r>
              <a:rPr lang="ja-JP" altLang="en-US" b="1" dirty="0" smtClean="0"/>
              <a:t>新規サービスへの移行のため、登録内容の再入力をお願いします</a:t>
            </a:r>
            <a:r>
              <a:rPr lang="ja-JP" altLang="en-US" dirty="0" smtClean="0"/>
              <a:t>」などと、本物のウェブサイトを装った偽のウェブサイトへの</a:t>
            </a:r>
            <a:r>
              <a:rPr lang="en-US" altLang="ja-JP" dirty="0" smtClean="0">
                <a:hlinkClick r:id="rId7" action="ppaction://hlinkfile" tooltip="Uniform Resource Locator"/>
              </a:rPr>
              <a:t>URL</a:t>
            </a:r>
            <a:r>
              <a:rPr lang="ja-JP" altLang="en-US" dirty="0" smtClean="0">
                <a:hlinkClick r:id="rId7" action="ppaction://hlinkfile" tooltip="Uniform Resource Locator"/>
              </a:rPr>
              <a:t>リンク</a:t>
            </a:r>
            <a:r>
              <a:rPr lang="ja-JP" altLang="en-US" dirty="0" smtClean="0"/>
              <a:t>を貼ったメールを送りつけ、</a:t>
            </a:r>
            <a:r>
              <a:rPr lang="ja-JP" altLang="en-US" dirty="0" smtClean="0">
                <a:hlinkClick r:id="rId8" action="ppaction://hlinkfile" tooltip="クレジットカード"/>
              </a:rPr>
              <a:t>クレジットカード</a:t>
            </a:r>
            <a:r>
              <a:rPr lang="ja-JP" altLang="en-US" dirty="0" smtClean="0"/>
              <a:t>の会員番号といった</a:t>
            </a:r>
            <a:r>
              <a:rPr lang="ja-JP" altLang="en-US" dirty="0" smtClean="0">
                <a:hlinkClick r:id="rId9" action="ppaction://hlinkfile" tooltip="個人情報"/>
              </a:rPr>
              <a:t>個人情報</a:t>
            </a:r>
            <a:r>
              <a:rPr lang="ja-JP" altLang="en-US" dirty="0" smtClean="0"/>
              <a:t>や、</a:t>
            </a:r>
            <a:r>
              <a:rPr lang="ja-JP" altLang="en-US" dirty="0" smtClean="0">
                <a:hlinkClick r:id="rId10" action="ppaction://hlinkfile" tooltip="預金"/>
              </a:rPr>
              <a:t>銀行預金口座</a:t>
            </a:r>
            <a:r>
              <a:rPr lang="ja-JP" altLang="en-US" dirty="0" smtClean="0"/>
              <a:t>を含む各種サービスの</a:t>
            </a:r>
            <a:r>
              <a:rPr lang="en-US" altLang="ja-JP" dirty="0" smtClean="0"/>
              <a:t>ID</a:t>
            </a:r>
            <a:r>
              <a:rPr lang="ja-JP" altLang="en-US" dirty="0" smtClean="0"/>
              <a:t>やパスワードを獲得することを目的とする。また、</a:t>
            </a:r>
            <a:r>
              <a:rPr lang="en-US" altLang="ja-JP" dirty="0" smtClean="0"/>
              <a:t>DNS</a:t>
            </a:r>
            <a:r>
              <a:rPr lang="ja-JP" altLang="en-US" dirty="0" smtClean="0"/>
              <a:t>書き換えなどにより、正しい</a:t>
            </a:r>
            <a:r>
              <a:rPr lang="en-US" altLang="ja-JP" dirty="0" smtClean="0"/>
              <a:t>URL</a:t>
            </a:r>
            <a:r>
              <a:rPr lang="ja-JP" altLang="en-US" dirty="0" smtClean="0"/>
              <a:t>を入力しているのに偽のウェブサイトに誘導されてしまう</a:t>
            </a:r>
            <a:r>
              <a:rPr lang="ja-JP" altLang="en-US" dirty="0" smtClean="0">
                <a:hlinkClick r:id="rId11" action="ppaction://hlinkfile" tooltip="ファーミング"/>
              </a:rPr>
              <a:t>ファーミング</a:t>
            </a:r>
            <a:r>
              <a:rPr lang="ja-JP" altLang="en-US" dirty="0" smtClean="0"/>
              <a:t>という類似手法もある。その結果として</a:t>
            </a:r>
            <a:r>
              <a:rPr lang="ja-JP" altLang="en-US" dirty="0" smtClean="0">
                <a:hlinkClick r:id="rId12" action="ppaction://hlinkfile" tooltip="架空請求詐欺"/>
              </a:rPr>
              <a:t>架空請求詐欺</a:t>
            </a:r>
            <a:r>
              <a:rPr lang="ja-JP" altLang="en-US" dirty="0" smtClean="0"/>
              <a:t>や</a:t>
            </a:r>
            <a:r>
              <a:rPr lang="ja-JP" altLang="en-US" dirty="0" smtClean="0">
                <a:hlinkClick r:id="rId13" action="ppaction://hlinkfile" tooltip="過誤払い"/>
              </a:rPr>
              <a:t>預金の引き下ろし</a:t>
            </a:r>
            <a:r>
              <a:rPr lang="ja-JP" altLang="en-US" dirty="0" smtClean="0"/>
              <a:t>・成り済ましなどに利用され、多重に被害者となってしまう、または間接的に加害者になってしまうケースも目立ってきている。</a:t>
            </a:r>
            <a:endParaRPr lang="ja-JP" altLang="ja-JP"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86E7680A-8706-43FC-AE27-6A6B8297DCF9}" type="slidenum">
              <a:rPr lang="en-GB" altLang="ja-JP" sz="1200" smtClean="0"/>
              <a:pPr eaLnBrk="1" hangingPunct="1"/>
              <a:t>9</a:t>
            </a:fld>
            <a:endParaRPr lang="en-GB" altLang="ja-JP" sz="1200" smtClean="0"/>
          </a:p>
        </p:txBody>
      </p:sp>
      <p:sp>
        <p:nvSpPr>
          <p:cNvPr id="61443"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61444"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スライド イメージ プレースホルダ 1"/>
          <p:cNvSpPr>
            <a:spLocks noGrp="1" noRot="1" noChangeAspect="1" noTextEdit="1"/>
          </p:cNvSpPr>
          <p:nvPr>
            <p:ph type="sldImg"/>
          </p:nvPr>
        </p:nvSpPr>
        <p:spPr>
          <a:xfrm>
            <a:off x="1141413" y="695325"/>
            <a:ext cx="4570412" cy="3427413"/>
          </a:xfrm>
          <a:ln/>
        </p:spPr>
      </p:sp>
      <p:sp>
        <p:nvSpPr>
          <p:cNvPr id="62467"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smtClean="0"/>
          </a:p>
        </p:txBody>
      </p:sp>
      <p:sp>
        <p:nvSpPr>
          <p:cNvPr id="62468"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4A48CC9C-1F14-4614-B8FA-95C625031842}" type="slidenum">
              <a:rPr lang="en-GB" altLang="ja-JP" sz="1200" smtClean="0"/>
              <a:pPr eaLnBrk="1" hangingPunct="1"/>
              <a:t>10</a:t>
            </a:fld>
            <a:endParaRPr lang="en-GB" altLang="ja-JP" sz="120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B6EC7077-2505-4EDD-9463-23ACB60ADBEF}" type="slidenum">
              <a:rPr lang="en-GB" altLang="ja-JP" sz="1200" smtClean="0"/>
              <a:pPr eaLnBrk="1" hangingPunct="1"/>
              <a:t>11</a:t>
            </a:fld>
            <a:endParaRPr lang="en-GB" altLang="ja-JP" sz="1200" smtClean="0"/>
          </a:p>
        </p:txBody>
      </p:sp>
      <p:sp>
        <p:nvSpPr>
          <p:cNvPr id="63491"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63492"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r>
              <a:rPr lang="ja-JP" altLang="en-US" dirty="0" smtClean="0"/>
              <a:t>ネットワーク上でやり取りする際のデータの窓口がポート </a:t>
            </a:r>
            <a:r>
              <a:rPr lang="en-US" altLang="ja-JP" dirty="0" smtClean="0"/>
              <a:t>(</a:t>
            </a:r>
            <a:r>
              <a:rPr lang="ja-JP" altLang="en-US" dirty="0" smtClean="0"/>
              <a:t>ポートの復習</a:t>
            </a:r>
            <a:r>
              <a:rPr lang="en-US" altLang="ja-JP" dirty="0" smtClean="0"/>
              <a:t>)</a:t>
            </a:r>
          </a:p>
          <a:p>
            <a:pPr eaLnBrk="1" hangingPunct="1"/>
            <a:endParaRPr lang="en-US" altLang="ja-JP" dirty="0" smtClean="0"/>
          </a:p>
          <a:p>
            <a:pPr eaLnBrk="1" hangingPunct="1"/>
            <a:r>
              <a:rPr lang="en-US" altLang="ja-JP" dirty="0" smtClean="0"/>
              <a:t>MUA </a:t>
            </a:r>
            <a:r>
              <a:rPr lang="ja-JP" altLang="en-US" dirty="0" smtClean="0"/>
              <a:t>からサーバへの送信</a:t>
            </a:r>
          </a:p>
          <a:p>
            <a:pPr eaLnBrk="1" hangingPunct="1"/>
            <a:r>
              <a:rPr lang="ja-JP" altLang="en-US" dirty="0" smtClean="0"/>
              <a:t>送信側メールサーバから受信側メールサーバへの送信</a:t>
            </a:r>
          </a:p>
          <a:p>
            <a:pPr eaLnBrk="1" hangingPunct="1"/>
            <a:r>
              <a:rPr lang="ja-JP" altLang="en-US" dirty="0" smtClean="0"/>
              <a:t>メール送信時に用いられる通信プロトコル</a:t>
            </a:r>
          </a:p>
          <a:p>
            <a:pPr eaLnBrk="1" hangingPunct="1"/>
            <a:endParaRPr lang="en-US" altLang="ja-JP" dirty="0" smtClean="0"/>
          </a:p>
          <a:p>
            <a:pPr eaLnBrk="1" hangingPunct="1"/>
            <a:endParaRPr lang="ja-JP" altLang="ja-JP"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67"/>
          <p:cNvGrpSpPr>
            <a:grpSpLocks/>
          </p:cNvGrpSpPr>
          <p:nvPr/>
        </p:nvGrpSpPr>
        <p:grpSpPr bwMode="auto">
          <a:xfrm>
            <a:off x="3733800" y="4953000"/>
            <a:ext cx="5105400" cy="1143000"/>
            <a:chOff x="2352" y="3120"/>
            <a:chExt cx="3216" cy="720"/>
          </a:xfrm>
        </p:grpSpPr>
        <p:sp>
          <p:nvSpPr>
            <p:cNvPr id="5" name="Oval 7"/>
            <p:cNvSpPr>
              <a:spLocks noChangeArrowheads="1"/>
            </p:cNvSpPr>
            <p:nvPr userDrawn="1"/>
          </p:nvSpPr>
          <p:spPr bwMode="auto">
            <a:xfrm>
              <a:off x="2928"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6" name="Oval 8"/>
            <p:cNvSpPr>
              <a:spLocks noChangeArrowheads="1"/>
            </p:cNvSpPr>
            <p:nvPr userDrawn="1"/>
          </p:nvSpPr>
          <p:spPr bwMode="auto">
            <a:xfrm>
              <a:off x="3120"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7" name="Oval 9"/>
            <p:cNvSpPr>
              <a:spLocks noChangeArrowheads="1"/>
            </p:cNvSpPr>
            <p:nvPr userDrawn="1"/>
          </p:nvSpPr>
          <p:spPr bwMode="auto">
            <a:xfrm>
              <a:off x="3312"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8" name="Oval 10"/>
            <p:cNvSpPr>
              <a:spLocks noChangeArrowheads="1"/>
            </p:cNvSpPr>
            <p:nvPr userDrawn="1"/>
          </p:nvSpPr>
          <p:spPr bwMode="auto">
            <a:xfrm>
              <a:off x="3504"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9" name="Oval 11"/>
            <p:cNvSpPr>
              <a:spLocks noChangeArrowheads="1"/>
            </p:cNvSpPr>
            <p:nvPr userDrawn="1"/>
          </p:nvSpPr>
          <p:spPr bwMode="auto">
            <a:xfrm>
              <a:off x="3696"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 name="Oval 12"/>
            <p:cNvSpPr>
              <a:spLocks noChangeArrowheads="1"/>
            </p:cNvSpPr>
            <p:nvPr userDrawn="1"/>
          </p:nvSpPr>
          <p:spPr bwMode="auto">
            <a:xfrm>
              <a:off x="3888"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1" name="Oval 13"/>
            <p:cNvSpPr>
              <a:spLocks noChangeArrowheads="1"/>
            </p:cNvSpPr>
            <p:nvPr userDrawn="1"/>
          </p:nvSpPr>
          <p:spPr bwMode="auto">
            <a:xfrm>
              <a:off x="4080"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2" name="Oval 14"/>
            <p:cNvSpPr>
              <a:spLocks noChangeArrowheads="1"/>
            </p:cNvSpPr>
            <p:nvPr userDrawn="1"/>
          </p:nvSpPr>
          <p:spPr bwMode="auto">
            <a:xfrm>
              <a:off x="4272"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3" name="Oval 15"/>
            <p:cNvSpPr>
              <a:spLocks noChangeArrowheads="1"/>
            </p:cNvSpPr>
            <p:nvPr userDrawn="1"/>
          </p:nvSpPr>
          <p:spPr bwMode="auto">
            <a:xfrm>
              <a:off x="4464"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4" name="Oval 16"/>
            <p:cNvSpPr>
              <a:spLocks noChangeArrowheads="1"/>
            </p:cNvSpPr>
            <p:nvPr userDrawn="1"/>
          </p:nvSpPr>
          <p:spPr bwMode="auto">
            <a:xfrm>
              <a:off x="4656"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5" name="Oval 17"/>
            <p:cNvSpPr>
              <a:spLocks noChangeArrowheads="1"/>
            </p:cNvSpPr>
            <p:nvPr userDrawn="1"/>
          </p:nvSpPr>
          <p:spPr bwMode="auto">
            <a:xfrm>
              <a:off x="4848"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6" name="Oval 18"/>
            <p:cNvSpPr>
              <a:spLocks noChangeArrowheads="1"/>
            </p:cNvSpPr>
            <p:nvPr userDrawn="1"/>
          </p:nvSpPr>
          <p:spPr bwMode="auto">
            <a:xfrm>
              <a:off x="5040" y="3120"/>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7" name="Oval 19"/>
            <p:cNvSpPr>
              <a:spLocks noChangeArrowheads="1"/>
            </p:cNvSpPr>
            <p:nvPr userDrawn="1"/>
          </p:nvSpPr>
          <p:spPr bwMode="auto">
            <a:xfrm>
              <a:off x="5232" y="3120"/>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8" name="Oval 20"/>
            <p:cNvSpPr>
              <a:spLocks noChangeArrowheads="1"/>
            </p:cNvSpPr>
            <p:nvPr userDrawn="1"/>
          </p:nvSpPr>
          <p:spPr bwMode="auto">
            <a:xfrm>
              <a:off x="5424" y="3120"/>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9" name="Oval 21"/>
            <p:cNvSpPr>
              <a:spLocks noChangeArrowheads="1"/>
            </p:cNvSpPr>
            <p:nvPr userDrawn="1"/>
          </p:nvSpPr>
          <p:spPr bwMode="auto">
            <a:xfrm>
              <a:off x="2544"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0" name="Oval 22"/>
            <p:cNvSpPr>
              <a:spLocks noChangeArrowheads="1"/>
            </p:cNvSpPr>
            <p:nvPr userDrawn="1"/>
          </p:nvSpPr>
          <p:spPr bwMode="auto">
            <a:xfrm>
              <a:off x="2736"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1" name="Oval 23"/>
            <p:cNvSpPr>
              <a:spLocks noChangeArrowheads="1"/>
            </p:cNvSpPr>
            <p:nvPr userDrawn="1"/>
          </p:nvSpPr>
          <p:spPr bwMode="auto">
            <a:xfrm>
              <a:off x="2928"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2" name="Oval 24"/>
            <p:cNvSpPr>
              <a:spLocks noChangeArrowheads="1"/>
            </p:cNvSpPr>
            <p:nvPr userDrawn="1"/>
          </p:nvSpPr>
          <p:spPr bwMode="auto">
            <a:xfrm>
              <a:off x="3120"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3" name="Oval 25"/>
            <p:cNvSpPr>
              <a:spLocks noChangeArrowheads="1"/>
            </p:cNvSpPr>
            <p:nvPr userDrawn="1"/>
          </p:nvSpPr>
          <p:spPr bwMode="auto">
            <a:xfrm>
              <a:off x="3312"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4" name="Oval 26"/>
            <p:cNvSpPr>
              <a:spLocks noChangeArrowheads="1"/>
            </p:cNvSpPr>
            <p:nvPr userDrawn="1"/>
          </p:nvSpPr>
          <p:spPr bwMode="auto">
            <a:xfrm>
              <a:off x="3504"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5" name="Oval 27"/>
            <p:cNvSpPr>
              <a:spLocks noChangeArrowheads="1"/>
            </p:cNvSpPr>
            <p:nvPr userDrawn="1"/>
          </p:nvSpPr>
          <p:spPr bwMode="auto">
            <a:xfrm>
              <a:off x="3696"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6" name="Oval 28"/>
            <p:cNvSpPr>
              <a:spLocks noChangeArrowheads="1"/>
            </p:cNvSpPr>
            <p:nvPr userDrawn="1"/>
          </p:nvSpPr>
          <p:spPr bwMode="auto">
            <a:xfrm>
              <a:off x="3888"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7" name="Oval 29"/>
            <p:cNvSpPr>
              <a:spLocks noChangeArrowheads="1"/>
            </p:cNvSpPr>
            <p:nvPr userDrawn="1"/>
          </p:nvSpPr>
          <p:spPr bwMode="auto">
            <a:xfrm>
              <a:off x="4080"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8" name="Oval 30"/>
            <p:cNvSpPr>
              <a:spLocks noChangeArrowheads="1"/>
            </p:cNvSpPr>
            <p:nvPr userDrawn="1"/>
          </p:nvSpPr>
          <p:spPr bwMode="auto">
            <a:xfrm>
              <a:off x="4272"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9" name="Oval 31"/>
            <p:cNvSpPr>
              <a:spLocks noChangeArrowheads="1"/>
            </p:cNvSpPr>
            <p:nvPr userDrawn="1"/>
          </p:nvSpPr>
          <p:spPr bwMode="auto">
            <a:xfrm>
              <a:off x="4464"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0" name="Oval 32"/>
            <p:cNvSpPr>
              <a:spLocks noChangeArrowheads="1"/>
            </p:cNvSpPr>
            <p:nvPr userDrawn="1"/>
          </p:nvSpPr>
          <p:spPr bwMode="auto">
            <a:xfrm>
              <a:off x="4656"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1" name="Oval 33"/>
            <p:cNvSpPr>
              <a:spLocks noChangeArrowheads="1"/>
            </p:cNvSpPr>
            <p:nvPr userDrawn="1"/>
          </p:nvSpPr>
          <p:spPr bwMode="auto">
            <a:xfrm>
              <a:off x="4848" y="3312"/>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2" name="Oval 34"/>
            <p:cNvSpPr>
              <a:spLocks noChangeArrowheads="1"/>
            </p:cNvSpPr>
            <p:nvPr userDrawn="1"/>
          </p:nvSpPr>
          <p:spPr bwMode="auto">
            <a:xfrm>
              <a:off x="5040" y="3312"/>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3" name="Oval 35"/>
            <p:cNvSpPr>
              <a:spLocks noChangeArrowheads="1"/>
            </p:cNvSpPr>
            <p:nvPr userDrawn="1"/>
          </p:nvSpPr>
          <p:spPr bwMode="auto">
            <a:xfrm>
              <a:off x="5232" y="3312"/>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4" name="Oval 36"/>
            <p:cNvSpPr>
              <a:spLocks noChangeArrowheads="1"/>
            </p:cNvSpPr>
            <p:nvPr userDrawn="1"/>
          </p:nvSpPr>
          <p:spPr bwMode="auto">
            <a:xfrm>
              <a:off x="2352"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5" name="Oval 37"/>
            <p:cNvSpPr>
              <a:spLocks noChangeArrowheads="1"/>
            </p:cNvSpPr>
            <p:nvPr userDrawn="1"/>
          </p:nvSpPr>
          <p:spPr bwMode="auto">
            <a:xfrm>
              <a:off x="2544"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6" name="Oval 38"/>
            <p:cNvSpPr>
              <a:spLocks noChangeArrowheads="1"/>
            </p:cNvSpPr>
            <p:nvPr userDrawn="1"/>
          </p:nvSpPr>
          <p:spPr bwMode="auto">
            <a:xfrm>
              <a:off x="2736"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7" name="Oval 39"/>
            <p:cNvSpPr>
              <a:spLocks noChangeArrowheads="1"/>
            </p:cNvSpPr>
            <p:nvPr userDrawn="1"/>
          </p:nvSpPr>
          <p:spPr bwMode="auto">
            <a:xfrm>
              <a:off x="2928"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8" name="Oval 40"/>
            <p:cNvSpPr>
              <a:spLocks noChangeArrowheads="1"/>
            </p:cNvSpPr>
            <p:nvPr userDrawn="1"/>
          </p:nvSpPr>
          <p:spPr bwMode="auto">
            <a:xfrm>
              <a:off x="3120"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9" name="Oval 41"/>
            <p:cNvSpPr>
              <a:spLocks noChangeArrowheads="1"/>
            </p:cNvSpPr>
            <p:nvPr userDrawn="1"/>
          </p:nvSpPr>
          <p:spPr bwMode="auto">
            <a:xfrm>
              <a:off x="3312"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40" name="Oval 42"/>
            <p:cNvSpPr>
              <a:spLocks noChangeArrowheads="1"/>
            </p:cNvSpPr>
            <p:nvPr userDrawn="1"/>
          </p:nvSpPr>
          <p:spPr bwMode="auto">
            <a:xfrm>
              <a:off x="3504"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41" name="Oval 43"/>
            <p:cNvSpPr>
              <a:spLocks noChangeArrowheads="1"/>
            </p:cNvSpPr>
            <p:nvPr userDrawn="1"/>
          </p:nvSpPr>
          <p:spPr bwMode="auto">
            <a:xfrm>
              <a:off x="3696"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42" name="Oval 44"/>
            <p:cNvSpPr>
              <a:spLocks noChangeArrowheads="1"/>
            </p:cNvSpPr>
            <p:nvPr userDrawn="1"/>
          </p:nvSpPr>
          <p:spPr bwMode="auto">
            <a:xfrm>
              <a:off x="3888"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43" name="Oval 45"/>
            <p:cNvSpPr>
              <a:spLocks noChangeArrowheads="1"/>
            </p:cNvSpPr>
            <p:nvPr userDrawn="1"/>
          </p:nvSpPr>
          <p:spPr bwMode="auto">
            <a:xfrm>
              <a:off x="4080"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44" name="Oval 46"/>
            <p:cNvSpPr>
              <a:spLocks noChangeArrowheads="1"/>
            </p:cNvSpPr>
            <p:nvPr userDrawn="1"/>
          </p:nvSpPr>
          <p:spPr bwMode="auto">
            <a:xfrm>
              <a:off x="4272"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45" name="Oval 47"/>
            <p:cNvSpPr>
              <a:spLocks noChangeArrowheads="1"/>
            </p:cNvSpPr>
            <p:nvPr userDrawn="1"/>
          </p:nvSpPr>
          <p:spPr bwMode="auto">
            <a:xfrm>
              <a:off x="4464"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46" name="Oval 48"/>
            <p:cNvSpPr>
              <a:spLocks noChangeArrowheads="1"/>
            </p:cNvSpPr>
            <p:nvPr userDrawn="1"/>
          </p:nvSpPr>
          <p:spPr bwMode="auto">
            <a:xfrm>
              <a:off x="4656" y="3504"/>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47" name="Oval 49"/>
            <p:cNvSpPr>
              <a:spLocks noChangeArrowheads="1"/>
            </p:cNvSpPr>
            <p:nvPr userDrawn="1"/>
          </p:nvSpPr>
          <p:spPr bwMode="auto">
            <a:xfrm>
              <a:off x="4848" y="3504"/>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48" name="Oval 50"/>
            <p:cNvSpPr>
              <a:spLocks noChangeArrowheads="1"/>
            </p:cNvSpPr>
            <p:nvPr userDrawn="1"/>
          </p:nvSpPr>
          <p:spPr bwMode="auto">
            <a:xfrm>
              <a:off x="2544"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49" name="Oval 51"/>
            <p:cNvSpPr>
              <a:spLocks noChangeArrowheads="1"/>
            </p:cNvSpPr>
            <p:nvPr userDrawn="1"/>
          </p:nvSpPr>
          <p:spPr bwMode="auto">
            <a:xfrm>
              <a:off x="2736"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50" name="Oval 52"/>
            <p:cNvSpPr>
              <a:spLocks noChangeArrowheads="1"/>
            </p:cNvSpPr>
            <p:nvPr userDrawn="1"/>
          </p:nvSpPr>
          <p:spPr bwMode="auto">
            <a:xfrm>
              <a:off x="2928"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51" name="Oval 53"/>
            <p:cNvSpPr>
              <a:spLocks noChangeArrowheads="1"/>
            </p:cNvSpPr>
            <p:nvPr userDrawn="1"/>
          </p:nvSpPr>
          <p:spPr bwMode="auto">
            <a:xfrm>
              <a:off x="3120"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52" name="Oval 54"/>
            <p:cNvSpPr>
              <a:spLocks noChangeArrowheads="1"/>
            </p:cNvSpPr>
            <p:nvPr userDrawn="1"/>
          </p:nvSpPr>
          <p:spPr bwMode="auto">
            <a:xfrm>
              <a:off x="3312"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53" name="Oval 55"/>
            <p:cNvSpPr>
              <a:spLocks noChangeArrowheads="1"/>
            </p:cNvSpPr>
            <p:nvPr userDrawn="1"/>
          </p:nvSpPr>
          <p:spPr bwMode="auto">
            <a:xfrm>
              <a:off x="3504"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54" name="Oval 56"/>
            <p:cNvSpPr>
              <a:spLocks noChangeArrowheads="1"/>
            </p:cNvSpPr>
            <p:nvPr userDrawn="1"/>
          </p:nvSpPr>
          <p:spPr bwMode="auto">
            <a:xfrm>
              <a:off x="3696"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55" name="Oval 57"/>
            <p:cNvSpPr>
              <a:spLocks noChangeArrowheads="1"/>
            </p:cNvSpPr>
            <p:nvPr userDrawn="1"/>
          </p:nvSpPr>
          <p:spPr bwMode="auto">
            <a:xfrm>
              <a:off x="3888"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56" name="Oval 58"/>
            <p:cNvSpPr>
              <a:spLocks noChangeArrowheads="1"/>
            </p:cNvSpPr>
            <p:nvPr userDrawn="1"/>
          </p:nvSpPr>
          <p:spPr bwMode="auto">
            <a:xfrm>
              <a:off x="4080"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57" name="Oval 59"/>
            <p:cNvSpPr>
              <a:spLocks noChangeArrowheads="1"/>
            </p:cNvSpPr>
            <p:nvPr userDrawn="1"/>
          </p:nvSpPr>
          <p:spPr bwMode="auto">
            <a:xfrm>
              <a:off x="4272"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58" name="Oval 60"/>
            <p:cNvSpPr>
              <a:spLocks noChangeArrowheads="1"/>
            </p:cNvSpPr>
            <p:nvPr userDrawn="1"/>
          </p:nvSpPr>
          <p:spPr bwMode="auto">
            <a:xfrm>
              <a:off x="4464"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59" name="Oval 61"/>
            <p:cNvSpPr>
              <a:spLocks noChangeArrowheads="1"/>
            </p:cNvSpPr>
            <p:nvPr userDrawn="1"/>
          </p:nvSpPr>
          <p:spPr bwMode="auto">
            <a:xfrm>
              <a:off x="4656"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60" name="Oval 62"/>
            <p:cNvSpPr>
              <a:spLocks noChangeArrowheads="1"/>
            </p:cNvSpPr>
            <p:nvPr userDrawn="1"/>
          </p:nvSpPr>
          <p:spPr bwMode="auto">
            <a:xfrm>
              <a:off x="4848" y="3696"/>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61" name="Oval 63"/>
            <p:cNvSpPr>
              <a:spLocks noChangeArrowheads="1"/>
            </p:cNvSpPr>
            <p:nvPr userDrawn="1"/>
          </p:nvSpPr>
          <p:spPr bwMode="auto">
            <a:xfrm>
              <a:off x="5040" y="3696"/>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62" name="Oval 64"/>
            <p:cNvSpPr>
              <a:spLocks noChangeArrowheads="1"/>
            </p:cNvSpPr>
            <p:nvPr userDrawn="1"/>
          </p:nvSpPr>
          <p:spPr bwMode="auto">
            <a:xfrm>
              <a:off x="5232" y="3696"/>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63" name="Oval 65"/>
            <p:cNvSpPr>
              <a:spLocks noChangeArrowheads="1"/>
            </p:cNvSpPr>
            <p:nvPr userDrawn="1"/>
          </p:nvSpPr>
          <p:spPr bwMode="auto">
            <a:xfrm>
              <a:off x="5040" y="3504"/>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64" name="Oval 66"/>
            <p:cNvSpPr>
              <a:spLocks noChangeArrowheads="1"/>
            </p:cNvSpPr>
            <p:nvPr userDrawn="1"/>
          </p:nvSpPr>
          <p:spPr bwMode="auto">
            <a:xfrm>
              <a:off x="2736"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grpSp>
      <p:sp>
        <p:nvSpPr>
          <p:cNvPr id="3074" name="Rectangle 2"/>
          <p:cNvSpPr>
            <a:spLocks noGrp="1" noChangeArrowheads="1"/>
          </p:cNvSpPr>
          <p:nvPr>
            <p:ph type="ctrTitle"/>
          </p:nvPr>
        </p:nvSpPr>
        <p:spPr>
          <a:xfrm>
            <a:off x="685800" y="2286000"/>
            <a:ext cx="7772400" cy="1143000"/>
          </a:xfrm>
        </p:spPr>
        <p:txBody>
          <a:bodyPr/>
          <a:lstStyle>
            <a:lvl1pPr algn="ctr">
              <a:defRPr/>
            </a:lvl1pPr>
          </a:lstStyle>
          <a:p>
            <a:r>
              <a:rPr lang="ja-JP" altLang="en-US" smtClean="0"/>
              <a:t>マスタ タイトルの書式設定</a:t>
            </a:r>
            <a:endParaRPr lang="ja-JP" altLang="en-US"/>
          </a:p>
        </p:txBody>
      </p:sp>
      <p:sp>
        <p:nvSpPr>
          <p:cNvPr id="3075" name="Rectangle 3"/>
          <p:cNvSpPr>
            <a:spLocks noGrp="1" noChangeArrowheads="1"/>
          </p:cNvSpPr>
          <p:nvPr>
            <p:ph type="subTitle" idx="1"/>
          </p:nvPr>
        </p:nvSpPr>
        <p:spPr>
          <a:xfrm>
            <a:off x="1371600" y="3581400"/>
            <a:ext cx="6400800" cy="990600"/>
          </a:xfrm>
        </p:spPr>
        <p:txBody>
          <a:bodyPr/>
          <a:lstStyle>
            <a:lvl1pPr marL="0" indent="0" algn="ctr">
              <a:buFontTx/>
              <a:buNone/>
              <a:defRPr sz="2800"/>
            </a:lvl1pPr>
          </a:lstStyle>
          <a:p>
            <a:r>
              <a:rPr lang="ja-JP" altLang="en-US" smtClean="0"/>
              <a:t>マスタ サブタイトルの書式設定</a:t>
            </a:r>
            <a:endParaRPr lang="ja-JP" altLang="en-US"/>
          </a:p>
        </p:txBody>
      </p:sp>
      <p:sp>
        <p:nvSpPr>
          <p:cNvPr id="65" name="Rectangle 4"/>
          <p:cNvSpPr>
            <a:spLocks noGrp="1" noChangeArrowheads="1"/>
          </p:cNvSpPr>
          <p:nvPr>
            <p:ph type="dt" sz="half" idx="10"/>
          </p:nvPr>
        </p:nvSpPr>
        <p:spPr>
          <a:xfrm>
            <a:off x="5791200" y="4648200"/>
            <a:ext cx="1905000" cy="304800"/>
          </a:xfrm>
        </p:spPr>
        <p:txBody>
          <a:bodyPr/>
          <a:lstStyle>
            <a:lvl1pPr>
              <a:defRPr/>
            </a:lvl1pPr>
          </a:lstStyle>
          <a:p>
            <a:pPr>
              <a:defRPr/>
            </a:pPr>
            <a:fld id="{36A57AE3-F8F2-417E-9987-69D7F212A8EF}" type="datetime1">
              <a:rPr lang="ja-JP" altLang="en-US" smtClean="0"/>
              <a:t>2015/7/3</a:t>
            </a:fld>
            <a:endParaRPr lang="en-US" altLang="ja-JP"/>
          </a:p>
        </p:txBody>
      </p:sp>
      <p:sp>
        <p:nvSpPr>
          <p:cNvPr id="66" name="Rectangle 5"/>
          <p:cNvSpPr>
            <a:spLocks noGrp="1" noChangeArrowheads="1"/>
          </p:cNvSpPr>
          <p:nvPr>
            <p:ph type="ftr" sz="quarter" idx="11"/>
          </p:nvPr>
        </p:nvSpPr>
        <p:spPr>
          <a:xfrm>
            <a:off x="5791200" y="4343400"/>
            <a:ext cx="2895600" cy="304800"/>
          </a:xfrm>
        </p:spPr>
        <p:txBody>
          <a:bodyPr/>
          <a:lstStyle>
            <a:lvl1pPr algn="l">
              <a:defRPr/>
            </a:lvl1pPr>
          </a:lstStyle>
          <a:p>
            <a:pPr>
              <a:defRPr/>
            </a:pPr>
            <a:endParaRPr lang="en-US" altLang="ja-JP"/>
          </a:p>
        </p:txBody>
      </p:sp>
      <p:sp>
        <p:nvSpPr>
          <p:cNvPr id="6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91087706-AAD4-42A5-A6E0-B785EB5189B8}" type="slidenum">
              <a:rPr lang="en-US" altLang="ja-JP"/>
              <a:pPr>
                <a:defRPr/>
              </a:pPr>
              <a:t>‹#›</a:t>
            </a:fld>
            <a:endParaRPr lang="en-US" altLang="ja-JP"/>
          </a:p>
        </p:txBody>
      </p:sp>
    </p:spTree>
    <p:extLst>
      <p:ext uri="{BB962C8B-B14F-4D97-AF65-F5344CB8AC3E}">
        <p14:creationId xmlns:p14="http://schemas.microsoft.com/office/powerpoint/2010/main" val="18576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62CACA81-3E64-4D72-A8F1-47AF4B888300}" type="datetime1">
              <a:rPr lang="ja-JP" altLang="en-US" smtClean="0"/>
              <a:t>2015/7/3</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1A693CA-13BE-4440-AA7E-B84FAB1EFEC3}" type="slidenum">
              <a:rPr lang="en-US" altLang="ja-JP"/>
              <a:pPr>
                <a:defRPr/>
              </a:pPr>
              <a:t>‹#›</a:t>
            </a:fld>
            <a:endParaRPr lang="en-US" altLang="ja-JP"/>
          </a:p>
        </p:txBody>
      </p:sp>
    </p:spTree>
    <p:extLst>
      <p:ext uri="{BB962C8B-B14F-4D97-AF65-F5344CB8AC3E}">
        <p14:creationId xmlns:p14="http://schemas.microsoft.com/office/powerpoint/2010/main" val="1771852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00800" y="0"/>
            <a:ext cx="2057400" cy="6096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28600" y="0"/>
            <a:ext cx="6019800" cy="6096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45408726-01BE-48F0-8D47-2D44FFEAA402}" type="datetime1">
              <a:rPr lang="ja-JP" altLang="en-US" smtClean="0"/>
              <a:t>2015/7/3</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001B685-7FB4-46BE-BE80-0BAE01D40448}" type="slidenum">
              <a:rPr lang="en-US" altLang="ja-JP"/>
              <a:pPr>
                <a:defRPr/>
              </a:pPr>
              <a:t>‹#›</a:t>
            </a:fld>
            <a:endParaRPr lang="en-US" altLang="ja-JP"/>
          </a:p>
        </p:txBody>
      </p:sp>
    </p:spTree>
    <p:extLst>
      <p:ext uri="{BB962C8B-B14F-4D97-AF65-F5344CB8AC3E}">
        <p14:creationId xmlns:p14="http://schemas.microsoft.com/office/powerpoint/2010/main" val="2022839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3">
        <a:schemeClr val="bg1"/>
      </p:bgRef>
    </p:bg>
    <p:spTree>
      <p:nvGrpSpPr>
        <p:cNvPr id="1" name=""/>
        <p:cNvGrpSpPr/>
        <p:nvPr/>
      </p:nvGrpSpPr>
      <p:grpSpPr>
        <a:xfrm>
          <a:off x="0" y="0"/>
          <a:ext cx="0" cy="0"/>
          <a:chOff x="0" y="0"/>
          <a:chExt cx="0" cy="0"/>
        </a:xfrm>
      </p:grpSpPr>
      <p:sp>
        <p:nvSpPr>
          <p:cNvPr id="4" name="正方形/長方形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useBgFill="1">
        <p:nvSpPr>
          <p:cNvPr id="5" name="角丸四角形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kumimoji="0" lang="en-US"/>
          </a:p>
        </p:txBody>
      </p:sp>
      <p:sp>
        <p:nvSpPr>
          <p:cNvPr id="6" name="正方形/長方形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7" name="正方形/長方形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10" name="正方形/長方形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9" name="サブタイトル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smtClean="0"/>
              <a:t>マスタ サブタイトルの書式設定</a:t>
            </a:r>
            <a:endParaRPr lang="en-US"/>
          </a:p>
        </p:txBody>
      </p:sp>
      <p:sp>
        <p:nvSpPr>
          <p:cNvPr id="8" name="タイトル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ja-JP" altLang="en-US" smtClean="0"/>
              <a:t>マスタ タイトルの書式設定</a:t>
            </a:r>
            <a:endParaRPr lang="en-US"/>
          </a:p>
        </p:txBody>
      </p:sp>
      <p:sp>
        <p:nvSpPr>
          <p:cNvPr id="11" name="日付プレースホルダ 27"/>
          <p:cNvSpPr>
            <a:spLocks noGrp="1"/>
          </p:cNvSpPr>
          <p:nvPr>
            <p:ph type="dt" sz="half" idx="10"/>
          </p:nvPr>
        </p:nvSpPr>
        <p:spPr/>
        <p:txBody>
          <a:bodyPr/>
          <a:lstStyle>
            <a:lvl1pPr>
              <a:defRPr/>
            </a:lvl1pPr>
          </a:lstStyle>
          <a:p>
            <a:pPr>
              <a:defRPr/>
            </a:pPr>
            <a:fld id="{CE2D9AA8-15C3-449C-BD3A-03D396EA1A51}" type="datetime1">
              <a:rPr lang="ja-JP" altLang="en-US" smtClean="0"/>
              <a:t>2015/7/3</a:t>
            </a:fld>
            <a:endParaRPr lang="en-US" altLang="ja-JP"/>
          </a:p>
        </p:txBody>
      </p:sp>
      <p:sp>
        <p:nvSpPr>
          <p:cNvPr id="12" name="フッター プレースホルダ 16"/>
          <p:cNvSpPr>
            <a:spLocks noGrp="1"/>
          </p:cNvSpPr>
          <p:nvPr>
            <p:ph type="ftr" sz="quarter" idx="11"/>
          </p:nvPr>
        </p:nvSpPr>
        <p:spPr/>
        <p:txBody>
          <a:bodyPr/>
          <a:lstStyle>
            <a:lvl1pPr>
              <a:defRPr/>
            </a:lvl1pPr>
          </a:lstStyle>
          <a:p>
            <a:pPr>
              <a:defRPr/>
            </a:pPr>
            <a:endParaRPr lang="en-US" altLang="ja-JP"/>
          </a:p>
        </p:txBody>
      </p:sp>
      <p:sp>
        <p:nvSpPr>
          <p:cNvPr id="13" name="スライド番号プレースホルダ 28"/>
          <p:cNvSpPr>
            <a:spLocks noGrp="1"/>
          </p:cNvSpPr>
          <p:nvPr>
            <p:ph type="sldNum" sz="quarter" idx="12"/>
          </p:nvPr>
        </p:nvSpPr>
        <p:spPr/>
        <p:txBody>
          <a:bodyPr/>
          <a:lstStyle>
            <a:lvl1pPr>
              <a:defRPr sz="1400">
                <a:solidFill>
                  <a:srgbClr val="FFFFFF"/>
                </a:solidFill>
              </a:defRPr>
            </a:lvl1pPr>
          </a:lstStyle>
          <a:p>
            <a:pPr>
              <a:defRPr/>
            </a:pPr>
            <a:fld id="{4ADC654E-E358-4FDF-AE00-DCA95ECDC06F}" type="slidenum">
              <a:rPr lang="en-US" altLang="ja-JP"/>
              <a:pPr>
                <a:defRPr/>
              </a:pPr>
              <a:t>‹#›</a:t>
            </a:fld>
            <a:endParaRPr lang="en-US" altLang="ja-JP"/>
          </a:p>
        </p:txBody>
      </p:sp>
    </p:spTree>
    <p:extLst>
      <p:ext uri="{BB962C8B-B14F-4D97-AF65-F5344CB8AC3E}">
        <p14:creationId xmlns:p14="http://schemas.microsoft.com/office/powerpoint/2010/main" val="3330401786"/>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8" name="コンテンツ プレースホルダ 7"/>
          <p:cNvSpPr>
            <a:spLocks noGrp="1"/>
          </p:cNvSpPr>
          <p:nvPr>
            <p:ph sz="quarter" idx="1"/>
          </p:nvPr>
        </p:nvSpPr>
        <p:spPr>
          <a:xfrm>
            <a:off x="914400" y="1447800"/>
            <a:ext cx="7772400" cy="45720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13"/>
          <p:cNvSpPr>
            <a:spLocks noGrp="1"/>
          </p:cNvSpPr>
          <p:nvPr>
            <p:ph type="dt" sz="half" idx="10"/>
          </p:nvPr>
        </p:nvSpPr>
        <p:spPr/>
        <p:txBody>
          <a:bodyPr/>
          <a:lstStyle>
            <a:lvl1pPr>
              <a:defRPr/>
            </a:lvl1pPr>
          </a:lstStyle>
          <a:p>
            <a:pPr>
              <a:defRPr/>
            </a:pPr>
            <a:fld id="{5A0DDCC6-E26D-4066-86F1-F01F98A4F6D2}" type="datetime1">
              <a:rPr lang="ja-JP" altLang="en-US" smtClean="0"/>
              <a:t>2015/7/3</a:t>
            </a:fld>
            <a:endParaRPr lang="en-US" altLang="ja-JP"/>
          </a:p>
        </p:txBody>
      </p:sp>
      <p:sp>
        <p:nvSpPr>
          <p:cNvPr id="5"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22"/>
          <p:cNvSpPr>
            <a:spLocks noGrp="1"/>
          </p:cNvSpPr>
          <p:nvPr>
            <p:ph type="sldNum" sz="quarter" idx="12"/>
          </p:nvPr>
        </p:nvSpPr>
        <p:spPr/>
        <p:txBody>
          <a:bodyPr/>
          <a:lstStyle>
            <a:lvl1pPr>
              <a:defRPr/>
            </a:lvl1pPr>
          </a:lstStyle>
          <a:p>
            <a:pPr>
              <a:defRPr/>
            </a:pPr>
            <a:fld id="{F490531A-8E49-44B6-B423-8CA6EAD4E5DC}" type="slidenum">
              <a:rPr lang="en-US" altLang="ja-JP"/>
              <a:pPr>
                <a:defRPr/>
              </a:pPr>
              <a:t>‹#›</a:t>
            </a:fld>
            <a:endParaRPr lang="en-US" altLang="ja-JP"/>
          </a:p>
        </p:txBody>
      </p:sp>
    </p:spTree>
    <p:extLst>
      <p:ext uri="{BB962C8B-B14F-4D97-AF65-F5344CB8AC3E}">
        <p14:creationId xmlns:p14="http://schemas.microsoft.com/office/powerpoint/2010/main" val="20386172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3">
        <a:schemeClr val="bg1"/>
      </p:bgRef>
    </p:bg>
    <p:spTree>
      <p:nvGrpSpPr>
        <p:cNvPr id="1" name=""/>
        <p:cNvGrpSpPr/>
        <p:nvPr/>
      </p:nvGrpSpPr>
      <p:grpSpPr>
        <a:xfrm>
          <a:off x="0" y="0"/>
          <a:ext cx="0" cy="0"/>
          <a:chOff x="0" y="0"/>
          <a:chExt cx="0" cy="0"/>
        </a:xfrm>
      </p:grpSpPr>
      <p:sp>
        <p:nvSpPr>
          <p:cNvPr id="4" name="正方形/長方形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useBgFill="1">
        <p:nvSpPr>
          <p:cNvPr id="5" name="角丸四角形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defRPr/>
            </a:pPr>
            <a:endParaRPr kumimoji="0" lang="en-US"/>
          </a:p>
        </p:txBody>
      </p:sp>
      <p:sp>
        <p:nvSpPr>
          <p:cNvPr id="6" name="正方形/長方形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7" name="正方形/長方形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8" name="正方形/長方形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2" name="タイトル 1"/>
          <p:cNvSpPr>
            <a:spLocks noGrp="1"/>
          </p:cNvSpPr>
          <p:nvPr>
            <p:ph type="title"/>
          </p:nvPr>
        </p:nvSpPr>
        <p:spPr>
          <a:xfrm>
            <a:off x="722313" y="952500"/>
            <a:ext cx="7772400" cy="1362075"/>
          </a:xfrm>
        </p:spPr>
        <p:txBody>
          <a:bodyPr/>
          <a:lstStyle>
            <a:lvl1pPr algn="l">
              <a:buNone/>
              <a:defRPr sz="4000" b="0" cap="none"/>
            </a:lvl1pPr>
          </a:lstStyle>
          <a:p>
            <a:r>
              <a:rPr lang="ja-JP" altLang="en-US" smtClean="0"/>
              <a:t>マスタ タイトルの書式設定</a:t>
            </a:r>
            <a:endParaRPr lang="en-US"/>
          </a:p>
        </p:txBody>
      </p:sp>
      <p:sp>
        <p:nvSpPr>
          <p:cNvPr id="3" name="テキスト プレースホルダ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 テキストの書式設定</a:t>
            </a:r>
          </a:p>
        </p:txBody>
      </p:sp>
      <p:sp>
        <p:nvSpPr>
          <p:cNvPr id="9" name="日付プレースホルダ 3"/>
          <p:cNvSpPr>
            <a:spLocks noGrp="1"/>
          </p:cNvSpPr>
          <p:nvPr>
            <p:ph type="dt" sz="half" idx="10"/>
          </p:nvPr>
        </p:nvSpPr>
        <p:spPr/>
        <p:txBody>
          <a:bodyPr/>
          <a:lstStyle>
            <a:lvl1pPr>
              <a:defRPr/>
            </a:lvl1pPr>
          </a:lstStyle>
          <a:p>
            <a:pPr>
              <a:defRPr/>
            </a:pPr>
            <a:fld id="{3FEC927D-1922-4B18-8326-1428D758E33A}" type="datetime1">
              <a:rPr lang="ja-JP" altLang="en-US" smtClean="0"/>
              <a:t>2015/7/3</a:t>
            </a:fld>
            <a:endParaRPr lang="en-US" altLang="ja-JP"/>
          </a:p>
        </p:txBody>
      </p:sp>
      <p:sp>
        <p:nvSpPr>
          <p:cNvPr id="10" name="フッター プレースホルダ 4"/>
          <p:cNvSpPr>
            <a:spLocks noGrp="1"/>
          </p:cNvSpPr>
          <p:nvPr>
            <p:ph type="ftr" sz="quarter" idx="11"/>
          </p:nvPr>
        </p:nvSpPr>
        <p:spPr>
          <a:xfrm>
            <a:off x="800100" y="6172200"/>
            <a:ext cx="4000500" cy="457200"/>
          </a:xfrm>
        </p:spPr>
        <p:txBody>
          <a:bodyPr/>
          <a:lstStyle>
            <a:lvl1pPr>
              <a:defRPr/>
            </a:lvl1pPr>
          </a:lstStyle>
          <a:p>
            <a:pPr>
              <a:defRPr/>
            </a:pPr>
            <a:endParaRPr lang="en-US" altLang="ja-JP"/>
          </a:p>
        </p:txBody>
      </p:sp>
      <p:sp>
        <p:nvSpPr>
          <p:cNvPr id="11" name="スライド番号プレースホルダ 5"/>
          <p:cNvSpPr>
            <a:spLocks noGrp="1"/>
          </p:cNvSpPr>
          <p:nvPr>
            <p:ph type="sldNum" sz="quarter" idx="12"/>
          </p:nvPr>
        </p:nvSpPr>
        <p:spPr>
          <a:xfrm>
            <a:off x="146050" y="6208713"/>
            <a:ext cx="457200" cy="457200"/>
          </a:xfrm>
        </p:spPr>
        <p:txBody>
          <a:bodyPr/>
          <a:lstStyle>
            <a:lvl1pPr>
              <a:defRPr/>
            </a:lvl1pPr>
          </a:lstStyle>
          <a:p>
            <a:pPr>
              <a:defRPr/>
            </a:pPr>
            <a:fld id="{3F3A79F6-E4FA-42AE-8B30-EB23DA3880BF}" type="slidenum">
              <a:rPr lang="en-US" altLang="ja-JP"/>
              <a:pPr>
                <a:defRPr/>
              </a:pPr>
              <a:t>‹#›</a:t>
            </a:fld>
            <a:endParaRPr lang="en-US" altLang="ja-JP"/>
          </a:p>
        </p:txBody>
      </p:sp>
    </p:spTree>
    <p:extLst>
      <p:ext uri="{BB962C8B-B14F-4D97-AF65-F5344CB8AC3E}">
        <p14:creationId xmlns:p14="http://schemas.microsoft.com/office/powerpoint/2010/main" val="3194701811"/>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9" name="コンテンツ プレースホルダ 8"/>
          <p:cNvSpPr>
            <a:spLocks noGrp="1"/>
          </p:cNvSpPr>
          <p:nvPr>
            <p:ph sz="quarter" idx="1"/>
          </p:nvPr>
        </p:nvSpPr>
        <p:spPr>
          <a:xfrm>
            <a:off x="914400" y="1447800"/>
            <a:ext cx="3749040" cy="45720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コンテンツ プレースホルダ 10"/>
          <p:cNvSpPr>
            <a:spLocks noGrp="1"/>
          </p:cNvSpPr>
          <p:nvPr>
            <p:ph sz="quarter" idx="2"/>
          </p:nvPr>
        </p:nvSpPr>
        <p:spPr>
          <a:xfrm>
            <a:off x="4933950" y="1447800"/>
            <a:ext cx="3749040" cy="45720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 13"/>
          <p:cNvSpPr>
            <a:spLocks noGrp="1"/>
          </p:cNvSpPr>
          <p:nvPr>
            <p:ph type="dt" sz="half" idx="10"/>
          </p:nvPr>
        </p:nvSpPr>
        <p:spPr/>
        <p:txBody>
          <a:bodyPr/>
          <a:lstStyle>
            <a:lvl1pPr>
              <a:defRPr/>
            </a:lvl1pPr>
          </a:lstStyle>
          <a:p>
            <a:pPr>
              <a:defRPr/>
            </a:pPr>
            <a:fld id="{E9DE747A-9D2C-4A32-BF8D-4E813978BADA}" type="datetime1">
              <a:rPr lang="ja-JP" altLang="en-US" smtClean="0"/>
              <a:t>2015/7/3</a:t>
            </a:fld>
            <a:endParaRPr lang="en-US" altLang="ja-JP"/>
          </a:p>
        </p:txBody>
      </p:sp>
      <p:sp>
        <p:nvSpPr>
          <p:cNvPr id="6"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22"/>
          <p:cNvSpPr>
            <a:spLocks noGrp="1"/>
          </p:cNvSpPr>
          <p:nvPr>
            <p:ph type="sldNum" sz="quarter" idx="12"/>
          </p:nvPr>
        </p:nvSpPr>
        <p:spPr/>
        <p:txBody>
          <a:bodyPr/>
          <a:lstStyle>
            <a:lvl1pPr>
              <a:defRPr/>
            </a:lvl1pPr>
          </a:lstStyle>
          <a:p>
            <a:pPr>
              <a:defRPr/>
            </a:pPr>
            <a:fld id="{8D197FC9-0858-4CF8-8798-527D9C9045C5}" type="slidenum">
              <a:rPr lang="en-US" altLang="ja-JP"/>
              <a:pPr>
                <a:defRPr/>
              </a:pPr>
              <a:t>‹#›</a:t>
            </a:fld>
            <a:endParaRPr lang="en-US" altLang="ja-JP"/>
          </a:p>
        </p:txBody>
      </p:sp>
    </p:spTree>
    <p:extLst>
      <p:ext uri="{BB962C8B-B14F-4D97-AF65-F5344CB8AC3E}">
        <p14:creationId xmlns:p14="http://schemas.microsoft.com/office/powerpoint/2010/main" val="2408070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273050"/>
            <a:ext cx="7772400" cy="1143000"/>
          </a:xfrm>
        </p:spPr>
        <p:txBody>
          <a:bodyPr/>
          <a:lstStyle>
            <a:lvl1pPr>
              <a:defRPr/>
            </a:lvl1pPr>
          </a:lstStyle>
          <a:p>
            <a:r>
              <a:rPr lang="ja-JP" altLang="en-US" smtClean="0"/>
              <a:t>マスタ タイトルの書式設定</a:t>
            </a:r>
            <a:endParaRPr lang="en-US"/>
          </a:p>
        </p:txBody>
      </p:sp>
      <p:sp>
        <p:nvSpPr>
          <p:cNvPr id="3" name="テキスト プレースホルダ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ja-JP" altLang="en-US" smtClean="0"/>
              <a:t>マスタ テキストの書式設定</a:t>
            </a:r>
          </a:p>
        </p:txBody>
      </p:sp>
      <p:sp>
        <p:nvSpPr>
          <p:cNvPr id="4" name="テキスト プレースホルダ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ja-JP" altLang="en-US" smtClean="0"/>
              <a:t>マスタ テキストの書式設定</a:t>
            </a:r>
          </a:p>
        </p:txBody>
      </p:sp>
      <p:sp>
        <p:nvSpPr>
          <p:cNvPr id="11" name="コンテンツ プレースホルダ 10"/>
          <p:cNvSpPr>
            <a:spLocks noGrp="1"/>
          </p:cNvSpPr>
          <p:nvPr>
            <p:ph sz="half" idx="2"/>
          </p:nvPr>
        </p:nvSpPr>
        <p:spPr>
          <a:xfrm>
            <a:off x="914400" y="2247900"/>
            <a:ext cx="3733800" cy="38862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3" name="コンテンツ プレースホルダ 12"/>
          <p:cNvSpPr>
            <a:spLocks noGrp="1"/>
          </p:cNvSpPr>
          <p:nvPr>
            <p:ph sz="half" idx="4"/>
          </p:nvPr>
        </p:nvSpPr>
        <p:spPr>
          <a:xfrm>
            <a:off x="4953000" y="2247900"/>
            <a:ext cx="3733800" cy="38862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 13"/>
          <p:cNvSpPr>
            <a:spLocks noGrp="1"/>
          </p:cNvSpPr>
          <p:nvPr>
            <p:ph type="dt" sz="half" idx="10"/>
          </p:nvPr>
        </p:nvSpPr>
        <p:spPr/>
        <p:txBody>
          <a:bodyPr/>
          <a:lstStyle>
            <a:lvl1pPr>
              <a:defRPr/>
            </a:lvl1pPr>
          </a:lstStyle>
          <a:p>
            <a:pPr>
              <a:defRPr/>
            </a:pPr>
            <a:fld id="{813BC384-0662-43AA-9329-8C11294651AF}" type="datetime1">
              <a:rPr lang="ja-JP" altLang="en-US" smtClean="0"/>
              <a:t>2015/7/3</a:t>
            </a:fld>
            <a:endParaRPr lang="en-US" altLang="ja-JP"/>
          </a:p>
        </p:txBody>
      </p:sp>
      <p:sp>
        <p:nvSpPr>
          <p:cNvPr id="8"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 22"/>
          <p:cNvSpPr>
            <a:spLocks noGrp="1"/>
          </p:cNvSpPr>
          <p:nvPr>
            <p:ph type="sldNum" sz="quarter" idx="12"/>
          </p:nvPr>
        </p:nvSpPr>
        <p:spPr/>
        <p:txBody>
          <a:bodyPr/>
          <a:lstStyle>
            <a:lvl1pPr>
              <a:defRPr/>
            </a:lvl1pPr>
          </a:lstStyle>
          <a:p>
            <a:pPr>
              <a:defRPr/>
            </a:pPr>
            <a:fld id="{B9CAFF46-441F-4704-8733-5756638E0B17}" type="slidenum">
              <a:rPr lang="en-US" altLang="ja-JP"/>
              <a:pPr>
                <a:defRPr/>
              </a:pPr>
              <a:t>‹#›</a:t>
            </a:fld>
            <a:endParaRPr lang="en-US" altLang="ja-JP"/>
          </a:p>
        </p:txBody>
      </p:sp>
    </p:spTree>
    <p:extLst>
      <p:ext uri="{BB962C8B-B14F-4D97-AF65-F5344CB8AC3E}">
        <p14:creationId xmlns:p14="http://schemas.microsoft.com/office/powerpoint/2010/main" val="22212151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3" name="日付プレースホルダ 13"/>
          <p:cNvSpPr>
            <a:spLocks noGrp="1"/>
          </p:cNvSpPr>
          <p:nvPr>
            <p:ph type="dt" sz="half" idx="10"/>
          </p:nvPr>
        </p:nvSpPr>
        <p:spPr/>
        <p:txBody>
          <a:bodyPr/>
          <a:lstStyle>
            <a:lvl1pPr>
              <a:defRPr/>
            </a:lvl1pPr>
          </a:lstStyle>
          <a:p>
            <a:pPr>
              <a:defRPr/>
            </a:pPr>
            <a:fld id="{A7440F9D-5AA7-4C95-A5CE-AD51563C62C8}" type="datetime1">
              <a:rPr lang="ja-JP" altLang="en-US" smtClean="0"/>
              <a:t>2015/7/3</a:t>
            </a:fld>
            <a:endParaRPr lang="en-US" altLang="ja-JP"/>
          </a:p>
        </p:txBody>
      </p:sp>
      <p:sp>
        <p:nvSpPr>
          <p:cNvPr id="4"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 22"/>
          <p:cNvSpPr>
            <a:spLocks noGrp="1"/>
          </p:cNvSpPr>
          <p:nvPr>
            <p:ph type="sldNum" sz="quarter" idx="12"/>
          </p:nvPr>
        </p:nvSpPr>
        <p:spPr/>
        <p:txBody>
          <a:bodyPr/>
          <a:lstStyle>
            <a:lvl1pPr>
              <a:defRPr/>
            </a:lvl1pPr>
          </a:lstStyle>
          <a:p>
            <a:pPr>
              <a:defRPr/>
            </a:pPr>
            <a:fld id="{054F1D91-3BBD-4925-ADB1-20FF33302DE1}" type="slidenum">
              <a:rPr lang="en-US" altLang="ja-JP"/>
              <a:pPr>
                <a:defRPr/>
              </a:pPr>
              <a:t>‹#›</a:t>
            </a:fld>
            <a:endParaRPr lang="en-US" altLang="ja-JP"/>
          </a:p>
        </p:txBody>
      </p:sp>
    </p:spTree>
    <p:extLst>
      <p:ext uri="{BB962C8B-B14F-4D97-AF65-F5344CB8AC3E}">
        <p14:creationId xmlns:p14="http://schemas.microsoft.com/office/powerpoint/2010/main" val="42093197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3"/>
          <p:cNvSpPr>
            <a:spLocks noGrp="1"/>
          </p:cNvSpPr>
          <p:nvPr>
            <p:ph type="dt" sz="half" idx="10"/>
          </p:nvPr>
        </p:nvSpPr>
        <p:spPr/>
        <p:txBody>
          <a:bodyPr/>
          <a:lstStyle>
            <a:lvl1pPr>
              <a:defRPr/>
            </a:lvl1pPr>
          </a:lstStyle>
          <a:p>
            <a:pPr>
              <a:defRPr/>
            </a:pPr>
            <a:fld id="{C7422C3D-839E-49DA-A803-8891664B0EC4}" type="datetime1">
              <a:rPr lang="ja-JP" altLang="en-US" smtClean="0"/>
              <a:t>2015/7/3</a:t>
            </a:fld>
            <a:endParaRPr lang="en-US" altLang="ja-JP"/>
          </a:p>
        </p:txBody>
      </p:sp>
      <p:sp>
        <p:nvSpPr>
          <p:cNvPr id="3"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 22"/>
          <p:cNvSpPr>
            <a:spLocks noGrp="1"/>
          </p:cNvSpPr>
          <p:nvPr>
            <p:ph type="sldNum" sz="quarter" idx="12"/>
          </p:nvPr>
        </p:nvSpPr>
        <p:spPr/>
        <p:txBody>
          <a:bodyPr/>
          <a:lstStyle>
            <a:lvl1pPr>
              <a:defRPr/>
            </a:lvl1pPr>
          </a:lstStyle>
          <a:p>
            <a:pPr>
              <a:defRPr/>
            </a:pPr>
            <a:fld id="{49A0CA2D-5EA2-4DEA-AFAE-D102F6F2B12A}" type="slidenum">
              <a:rPr lang="en-US" altLang="ja-JP"/>
              <a:pPr>
                <a:defRPr/>
              </a:pPr>
              <a:t>‹#›</a:t>
            </a:fld>
            <a:endParaRPr lang="en-US" altLang="ja-JP"/>
          </a:p>
        </p:txBody>
      </p:sp>
    </p:spTree>
    <p:extLst>
      <p:ext uri="{BB962C8B-B14F-4D97-AF65-F5344CB8AC3E}">
        <p14:creationId xmlns:p14="http://schemas.microsoft.com/office/powerpoint/2010/main" val="23823847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5" name="正方形/長方形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useBgFill="1">
        <p:nvSpPr>
          <p:cNvPr id="6" name="角丸四角形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kumimoji="0" lang="en-US"/>
          </a:p>
        </p:txBody>
      </p:sp>
      <p:sp>
        <p:nvSpPr>
          <p:cNvPr id="2" name="タイトル 1"/>
          <p:cNvSpPr>
            <a:spLocks noGrp="1"/>
          </p:cNvSpPr>
          <p:nvPr>
            <p:ph type="title"/>
          </p:nvPr>
        </p:nvSpPr>
        <p:spPr>
          <a:xfrm>
            <a:off x="914400" y="273050"/>
            <a:ext cx="7772400" cy="1143000"/>
          </a:xfrm>
        </p:spPr>
        <p:txBody>
          <a:bodyPr/>
          <a:lstStyle>
            <a:lvl1pPr algn="l">
              <a:buNone/>
              <a:defRPr sz="4000" b="0"/>
            </a:lvl1pPr>
          </a:lstStyle>
          <a:p>
            <a:r>
              <a:rPr lang="ja-JP" altLang="en-US" smtClean="0"/>
              <a:t>マスタ タイトルの書式設定</a:t>
            </a:r>
            <a:endParaRPr lang="en-US"/>
          </a:p>
        </p:txBody>
      </p:sp>
      <p:sp>
        <p:nvSpPr>
          <p:cNvPr id="3" name="テキスト プレースホルダ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ja-JP" altLang="en-US" smtClean="0"/>
              <a:t>マスタ テキストの書式設定</a:t>
            </a:r>
          </a:p>
        </p:txBody>
      </p:sp>
      <p:sp>
        <p:nvSpPr>
          <p:cNvPr id="11" name="コンテンツ プレースホルダ 10"/>
          <p:cNvSpPr>
            <a:spLocks noGrp="1"/>
          </p:cNvSpPr>
          <p:nvPr>
            <p:ph sz="quarter" idx="1"/>
          </p:nvPr>
        </p:nvSpPr>
        <p:spPr>
          <a:xfrm>
            <a:off x="2971800" y="1600200"/>
            <a:ext cx="5715000" cy="44958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 4"/>
          <p:cNvSpPr>
            <a:spLocks noGrp="1"/>
          </p:cNvSpPr>
          <p:nvPr>
            <p:ph type="dt" sz="half" idx="10"/>
          </p:nvPr>
        </p:nvSpPr>
        <p:spPr/>
        <p:txBody>
          <a:bodyPr/>
          <a:lstStyle>
            <a:lvl1pPr>
              <a:defRPr/>
            </a:lvl1pPr>
          </a:lstStyle>
          <a:p>
            <a:pPr>
              <a:defRPr/>
            </a:pPr>
            <a:fld id="{DFDABD89-6BDC-4436-9F0F-F19CD607351F}" type="datetime1">
              <a:rPr lang="ja-JP" altLang="en-US" smtClean="0"/>
              <a:t>2015/7/3</a:t>
            </a:fld>
            <a:endParaRPr lang="en-US" altLang="ja-JP"/>
          </a:p>
        </p:txBody>
      </p:sp>
      <p:sp>
        <p:nvSpPr>
          <p:cNvPr id="8" name="フッター プレースホルダ 5"/>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 6"/>
          <p:cNvSpPr>
            <a:spLocks noGrp="1"/>
          </p:cNvSpPr>
          <p:nvPr>
            <p:ph type="sldNum" sz="quarter" idx="12"/>
          </p:nvPr>
        </p:nvSpPr>
        <p:spPr/>
        <p:txBody>
          <a:bodyPr/>
          <a:lstStyle>
            <a:lvl1pPr>
              <a:defRPr/>
            </a:lvl1pPr>
          </a:lstStyle>
          <a:p>
            <a:pPr>
              <a:defRPr/>
            </a:pPr>
            <a:fld id="{ECFCD92F-1A13-4010-BDF0-841043E538A0}" type="slidenum">
              <a:rPr lang="en-US" altLang="ja-JP"/>
              <a:pPr>
                <a:defRPr/>
              </a:pPr>
              <a:t>‹#›</a:t>
            </a:fld>
            <a:endParaRPr lang="en-US" altLang="ja-JP"/>
          </a:p>
        </p:txBody>
      </p:sp>
    </p:spTree>
    <p:extLst>
      <p:ext uri="{BB962C8B-B14F-4D97-AF65-F5344CB8AC3E}">
        <p14:creationId xmlns:p14="http://schemas.microsoft.com/office/powerpoint/2010/main" val="1100137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A5FFD27B-8D2E-490F-9229-CD1BEF7A1961}" type="datetime1">
              <a:rPr lang="ja-JP" altLang="en-US" smtClean="0"/>
              <a:t>2015/7/3</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862B748-CF95-40E5-8EA7-5E2DD9997278}" type="slidenum">
              <a:rPr lang="en-US" altLang="ja-JP"/>
              <a:pPr>
                <a:defRPr/>
              </a:pPr>
              <a:t>‹#›</a:t>
            </a:fld>
            <a:endParaRPr lang="en-US" altLang="ja-JP"/>
          </a:p>
        </p:txBody>
      </p:sp>
    </p:spTree>
    <p:extLst>
      <p:ext uri="{BB962C8B-B14F-4D97-AF65-F5344CB8AC3E}">
        <p14:creationId xmlns:p14="http://schemas.microsoft.com/office/powerpoint/2010/main" val="37607657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5" name="正方形/長方形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6" name="正方形/長方形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7" name="正方形/長方形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2" name="タイトル 1"/>
          <p:cNvSpPr>
            <a:spLocks noGrp="1"/>
          </p:cNvSpPr>
          <p:nvPr>
            <p:ph type="title"/>
          </p:nvPr>
        </p:nvSpPr>
        <p:spPr>
          <a:xfrm>
            <a:off x="914400" y="4900550"/>
            <a:ext cx="7315200" cy="522288"/>
          </a:xfrm>
        </p:spPr>
        <p:txBody>
          <a:bodyPr anchor="ctr">
            <a:noAutofit/>
          </a:bodyPr>
          <a:lstStyle>
            <a:lvl1pPr algn="l">
              <a:buNone/>
              <a:defRPr sz="2800" b="0"/>
            </a:lvl1pPr>
          </a:lstStyle>
          <a:p>
            <a:r>
              <a:rPr lang="ja-JP" altLang="en-US" smtClean="0"/>
              <a:t>マスタ タイトルの書式設定</a:t>
            </a:r>
            <a:endParaRPr lang="en-US"/>
          </a:p>
        </p:txBody>
      </p:sp>
      <p:sp>
        <p:nvSpPr>
          <p:cNvPr id="4" name="テキスト プレースホルダ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ja-JP" altLang="en-US" smtClean="0"/>
              <a:t>マスタ テキストの書式設定</a:t>
            </a:r>
          </a:p>
        </p:txBody>
      </p:sp>
      <p:sp>
        <p:nvSpPr>
          <p:cNvPr id="3" name="図プレースホルダ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ja-JP" altLang="en-US" noProof="0" smtClean="0"/>
              <a:t>アイコンをクリックして図を追加</a:t>
            </a:r>
            <a:endParaRPr lang="en-US" noProof="0" dirty="0"/>
          </a:p>
        </p:txBody>
      </p:sp>
      <p:sp>
        <p:nvSpPr>
          <p:cNvPr id="8" name="日付プレースホルダ 4"/>
          <p:cNvSpPr>
            <a:spLocks noGrp="1"/>
          </p:cNvSpPr>
          <p:nvPr>
            <p:ph type="dt" sz="half" idx="10"/>
          </p:nvPr>
        </p:nvSpPr>
        <p:spPr/>
        <p:txBody>
          <a:bodyPr/>
          <a:lstStyle>
            <a:lvl1pPr>
              <a:defRPr/>
            </a:lvl1pPr>
          </a:lstStyle>
          <a:p>
            <a:pPr>
              <a:defRPr/>
            </a:pPr>
            <a:fld id="{2BFAAD38-2016-4436-9DBF-F344F5F12C8F}" type="datetime1">
              <a:rPr lang="ja-JP" altLang="en-US" smtClean="0"/>
              <a:t>2015/7/3</a:t>
            </a:fld>
            <a:endParaRPr lang="en-US" altLang="ja-JP"/>
          </a:p>
        </p:txBody>
      </p:sp>
      <p:sp>
        <p:nvSpPr>
          <p:cNvPr id="9" name="フッター プレースホルダ 5"/>
          <p:cNvSpPr>
            <a:spLocks noGrp="1"/>
          </p:cNvSpPr>
          <p:nvPr>
            <p:ph type="ftr" sz="quarter" idx="11"/>
          </p:nvPr>
        </p:nvSpPr>
        <p:spPr>
          <a:xfrm>
            <a:off x="914400" y="6172200"/>
            <a:ext cx="3886200" cy="457200"/>
          </a:xfrm>
        </p:spPr>
        <p:txBody>
          <a:bodyPr/>
          <a:lstStyle>
            <a:lvl1pPr>
              <a:defRPr/>
            </a:lvl1pPr>
          </a:lstStyle>
          <a:p>
            <a:pPr>
              <a:defRPr/>
            </a:pPr>
            <a:endParaRPr lang="en-US" altLang="ja-JP"/>
          </a:p>
        </p:txBody>
      </p:sp>
      <p:sp>
        <p:nvSpPr>
          <p:cNvPr id="10" name="スライド番号プレースホルダ 6"/>
          <p:cNvSpPr>
            <a:spLocks noGrp="1"/>
          </p:cNvSpPr>
          <p:nvPr>
            <p:ph type="sldNum" sz="quarter" idx="12"/>
          </p:nvPr>
        </p:nvSpPr>
        <p:spPr>
          <a:xfrm>
            <a:off x="146050" y="6208713"/>
            <a:ext cx="457200" cy="457200"/>
          </a:xfrm>
        </p:spPr>
        <p:txBody>
          <a:bodyPr/>
          <a:lstStyle>
            <a:lvl1pPr>
              <a:defRPr/>
            </a:lvl1pPr>
          </a:lstStyle>
          <a:p>
            <a:pPr>
              <a:defRPr/>
            </a:pPr>
            <a:fld id="{E276B0AC-52BC-444C-A49D-DC7F1191CB5B}" type="slidenum">
              <a:rPr lang="en-US" altLang="ja-JP"/>
              <a:pPr>
                <a:defRPr/>
              </a:pPr>
              <a:t>‹#›</a:t>
            </a:fld>
            <a:endParaRPr lang="en-US" altLang="ja-JP"/>
          </a:p>
        </p:txBody>
      </p:sp>
    </p:spTree>
    <p:extLst>
      <p:ext uri="{BB962C8B-B14F-4D97-AF65-F5344CB8AC3E}">
        <p14:creationId xmlns:p14="http://schemas.microsoft.com/office/powerpoint/2010/main" val="34416846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13"/>
          <p:cNvSpPr>
            <a:spLocks noGrp="1"/>
          </p:cNvSpPr>
          <p:nvPr>
            <p:ph type="dt" sz="half" idx="10"/>
          </p:nvPr>
        </p:nvSpPr>
        <p:spPr/>
        <p:txBody>
          <a:bodyPr/>
          <a:lstStyle>
            <a:lvl1pPr>
              <a:defRPr/>
            </a:lvl1pPr>
          </a:lstStyle>
          <a:p>
            <a:pPr>
              <a:defRPr/>
            </a:pPr>
            <a:fld id="{25F5670C-84F0-4F1D-86DE-88C706FF3BD1}" type="datetime1">
              <a:rPr lang="ja-JP" altLang="en-US" smtClean="0"/>
              <a:t>2015/7/3</a:t>
            </a:fld>
            <a:endParaRPr lang="en-US" altLang="ja-JP"/>
          </a:p>
        </p:txBody>
      </p:sp>
      <p:sp>
        <p:nvSpPr>
          <p:cNvPr id="5"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22"/>
          <p:cNvSpPr>
            <a:spLocks noGrp="1"/>
          </p:cNvSpPr>
          <p:nvPr>
            <p:ph type="sldNum" sz="quarter" idx="12"/>
          </p:nvPr>
        </p:nvSpPr>
        <p:spPr/>
        <p:txBody>
          <a:bodyPr/>
          <a:lstStyle>
            <a:lvl1pPr>
              <a:defRPr/>
            </a:lvl1pPr>
          </a:lstStyle>
          <a:p>
            <a:pPr>
              <a:defRPr/>
            </a:pPr>
            <a:fld id="{777BDAF5-76AC-4701-AF51-15F3D59228FE}" type="slidenum">
              <a:rPr lang="en-US" altLang="ja-JP"/>
              <a:pPr>
                <a:defRPr/>
              </a:pPr>
              <a:t>‹#›</a:t>
            </a:fld>
            <a:endParaRPr lang="en-US" altLang="ja-JP"/>
          </a:p>
        </p:txBody>
      </p:sp>
    </p:spTree>
    <p:extLst>
      <p:ext uri="{BB962C8B-B14F-4D97-AF65-F5344CB8AC3E}">
        <p14:creationId xmlns:p14="http://schemas.microsoft.com/office/powerpoint/2010/main" val="4946489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1"/>
            <a:ext cx="2011680" cy="5851525"/>
          </a:xfrm>
        </p:spPr>
        <p:txBody>
          <a:bodyPr vert="eaVert"/>
          <a:lstStyle/>
          <a:p>
            <a:r>
              <a:rPr lang="ja-JP" altLang="en-US" smtClean="0"/>
              <a:t>マスタ タイトルの書式設定</a:t>
            </a:r>
            <a:endParaRPr lang="en-US"/>
          </a:p>
        </p:txBody>
      </p:sp>
      <p:sp>
        <p:nvSpPr>
          <p:cNvPr id="3" name="縦書きテキスト プレースホルダ 2"/>
          <p:cNvSpPr>
            <a:spLocks noGrp="1"/>
          </p:cNvSpPr>
          <p:nvPr>
            <p:ph type="body" orient="vert" idx="1"/>
          </p:nvPr>
        </p:nvSpPr>
        <p:spPr>
          <a:xfrm>
            <a:off x="914400" y="274640"/>
            <a:ext cx="55626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13"/>
          <p:cNvSpPr>
            <a:spLocks noGrp="1"/>
          </p:cNvSpPr>
          <p:nvPr>
            <p:ph type="dt" sz="half" idx="10"/>
          </p:nvPr>
        </p:nvSpPr>
        <p:spPr/>
        <p:txBody>
          <a:bodyPr/>
          <a:lstStyle>
            <a:lvl1pPr>
              <a:defRPr/>
            </a:lvl1pPr>
          </a:lstStyle>
          <a:p>
            <a:pPr>
              <a:defRPr/>
            </a:pPr>
            <a:fld id="{86C03AF6-F6E5-44BD-AE26-0A467C96FD7D}" type="datetime1">
              <a:rPr lang="ja-JP" altLang="en-US" smtClean="0"/>
              <a:t>2015/7/3</a:t>
            </a:fld>
            <a:endParaRPr lang="en-US" altLang="ja-JP"/>
          </a:p>
        </p:txBody>
      </p:sp>
      <p:sp>
        <p:nvSpPr>
          <p:cNvPr id="5"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22"/>
          <p:cNvSpPr>
            <a:spLocks noGrp="1"/>
          </p:cNvSpPr>
          <p:nvPr>
            <p:ph type="sldNum" sz="quarter" idx="12"/>
          </p:nvPr>
        </p:nvSpPr>
        <p:spPr/>
        <p:txBody>
          <a:bodyPr/>
          <a:lstStyle>
            <a:lvl1pPr>
              <a:defRPr/>
            </a:lvl1pPr>
          </a:lstStyle>
          <a:p>
            <a:pPr>
              <a:defRPr/>
            </a:pPr>
            <a:fld id="{53FAD7A8-D61A-49CB-A090-4C3DF807611D}" type="slidenum">
              <a:rPr lang="en-US" altLang="ja-JP"/>
              <a:pPr>
                <a:defRPr/>
              </a:pPr>
              <a:t>‹#›</a:t>
            </a:fld>
            <a:endParaRPr lang="en-US" altLang="ja-JP"/>
          </a:p>
        </p:txBody>
      </p:sp>
    </p:spTree>
    <p:extLst>
      <p:ext uri="{BB962C8B-B14F-4D97-AF65-F5344CB8AC3E}">
        <p14:creationId xmlns:p14="http://schemas.microsoft.com/office/powerpoint/2010/main" val="4676274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67"/>
          <p:cNvGrpSpPr>
            <a:grpSpLocks/>
          </p:cNvGrpSpPr>
          <p:nvPr/>
        </p:nvGrpSpPr>
        <p:grpSpPr bwMode="auto">
          <a:xfrm>
            <a:off x="3733800" y="4953000"/>
            <a:ext cx="5105400" cy="1143000"/>
            <a:chOff x="2352" y="3120"/>
            <a:chExt cx="3216" cy="720"/>
          </a:xfrm>
        </p:grpSpPr>
        <p:sp>
          <p:nvSpPr>
            <p:cNvPr id="5" name="Oval 7"/>
            <p:cNvSpPr>
              <a:spLocks noChangeArrowheads="1"/>
            </p:cNvSpPr>
            <p:nvPr userDrawn="1"/>
          </p:nvSpPr>
          <p:spPr bwMode="auto">
            <a:xfrm>
              <a:off x="2928"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 name="Oval 8"/>
            <p:cNvSpPr>
              <a:spLocks noChangeArrowheads="1"/>
            </p:cNvSpPr>
            <p:nvPr userDrawn="1"/>
          </p:nvSpPr>
          <p:spPr bwMode="auto">
            <a:xfrm>
              <a:off x="3120"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7" name="Oval 9"/>
            <p:cNvSpPr>
              <a:spLocks noChangeArrowheads="1"/>
            </p:cNvSpPr>
            <p:nvPr userDrawn="1"/>
          </p:nvSpPr>
          <p:spPr bwMode="auto">
            <a:xfrm>
              <a:off x="3312"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8" name="Oval 10"/>
            <p:cNvSpPr>
              <a:spLocks noChangeArrowheads="1"/>
            </p:cNvSpPr>
            <p:nvPr userDrawn="1"/>
          </p:nvSpPr>
          <p:spPr bwMode="auto">
            <a:xfrm>
              <a:off x="3504"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9" name="Oval 11"/>
            <p:cNvSpPr>
              <a:spLocks noChangeArrowheads="1"/>
            </p:cNvSpPr>
            <p:nvPr userDrawn="1"/>
          </p:nvSpPr>
          <p:spPr bwMode="auto">
            <a:xfrm>
              <a:off x="3696"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0" name="Oval 12"/>
            <p:cNvSpPr>
              <a:spLocks noChangeArrowheads="1"/>
            </p:cNvSpPr>
            <p:nvPr userDrawn="1"/>
          </p:nvSpPr>
          <p:spPr bwMode="auto">
            <a:xfrm>
              <a:off x="3888"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1" name="Oval 13"/>
            <p:cNvSpPr>
              <a:spLocks noChangeArrowheads="1"/>
            </p:cNvSpPr>
            <p:nvPr userDrawn="1"/>
          </p:nvSpPr>
          <p:spPr bwMode="auto">
            <a:xfrm>
              <a:off x="4080"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2" name="Oval 14"/>
            <p:cNvSpPr>
              <a:spLocks noChangeArrowheads="1"/>
            </p:cNvSpPr>
            <p:nvPr userDrawn="1"/>
          </p:nvSpPr>
          <p:spPr bwMode="auto">
            <a:xfrm>
              <a:off x="4272"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3" name="Oval 15"/>
            <p:cNvSpPr>
              <a:spLocks noChangeArrowheads="1"/>
            </p:cNvSpPr>
            <p:nvPr userDrawn="1"/>
          </p:nvSpPr>
          <p:spPr bwMode="auto">
            <a:xfrm>
              <a:off x="4464"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4" name="Oval 16"/>
            <p:cNvSpPr>
              <a:spLocks noChangeArrowheads="1"/>
            </p:cNvSpPr>
            <p:nvPr userDrawn="1"/>
          </p:nvSpPr>
          <p:spPr bwMode="auto">
            <a:xfrm>
              <a:off x="4656"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5" name="Oval 17"/>
            <p:cNvSpPr>
              <a:spLocks noChangeArrowheads="1"/>
            </p:cNvSpPr>
            <p:nvPr userDrawn="1"/>
          </p:nvSpPr>
          <p:spPr bwMode="auto">
            <a:xfrm>
              <a:off x="4848"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6" name="Oval 18"/>
            <p:cNvSpPr>
              <a:spLocks noChangeArrowheads="1"/>
            </p:cNvSpPr>
            <p:nvPr userDrawn="1"/>
          </p:nvSpPr>
          <p:spPr bwMode="auto">
            <a:xfrm>
              <a:off x="5040" y="3120"/>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7" name="Oval 19"/>
            <p:cNvSpPr>
              <a:spLocks noChangeArrowheads="1"/>
            </p:cNvSpPr>
            <p:nvPr userDrawn="1"/>
          </p:nvSpPr>
          <p:spPr bwMode="auto">
            <a:xfrm>
              <a:off x="5232" y="3120"/>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8" name="Oval 20"/>
            <p:cNvSpPr>
              <a:spLocks noChangeArrowheads="1"/>
            </p:cNvSpPr>
            <p:nvPr userDrawn="1"/>
          </p:nvSpPr>
          <p:spPr bwMode="auto">
            <a:xfrm>
              <a:off x="5424" y="3120"/>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9" name="Oval 21"/>
            <p:cNvSpPr>
              <a:spLocks noChangeArrowheads="1"/>
            </p:cNvSpPr>
            <p:nvPr userDrawn="1"/>
          </p:nvSpPr>
          <p:spPr bwMode="auto">
            <a:xfrm>
              <a:off x="2544"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0" name="Oval 22"/>
            <p:cNvSpPr>
              <a:spLocks noChangeArrowheads="1"/>
            </p:cNvSpPr>
            <p:nvPr userDrawn="1"/>
          </p:nvSpPr>
          <p:spPr bwMode="auto">
            <a:xfrm>
              <a:off x="2736"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1" name="Oval 23"/>
            <p:cNvSpPr>
              <a:spLocks noChangeArrowheads="1"/>
            </p:cNvSpPr>
            <p:nvPr userDrawn="1"/>
          </p:nvSpPr>
          <p:spPr bwMode="auto">
            <a:xfrm>
              <a:off x="2928"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2" name="Oval 24"/>
            <p:cNvSpPr>
              <a:spLocks noChangeArrowheads="1"/>
            </p:cNvSpPr>
            <p:nvPr userDrawn="1"/>
          </p:nvSpPr>
          <p:spPr bwMode="auto">
            <a:xfrm>
              <a:off x="3120"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3" name="Oval 25"/>
            <p:cNvSpPr>
              <a:spLocks noChangeArrowheads="1"/>
            </p:cNvSpPr>
            <p:nvPr userDrawn="1"/>
          </p:nvSpPr>
          <p:spPr bwMode="auto">
            <a:xfrm>
              <a:off x="3312"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4" name="Oval 26"/>
            <p:cNvSpPr>
              <a:spLocks noChangeArrowheads="1"/>
            </p:cNvSpPr>
            <p:nvPr userDrawn="1"/>
          </p:nvSpPr>
          <p:spPr bwMode="auto">
            <a:xfrm>
              <a:off x="3504"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5" name="Oval 27"/>
            <p:cNvSpPr>
              <a:spLocks noChangeArrowheads="1"/>
            </p:cNvSpPr>
            <p:nvPr userDrawn="1"/>
          </p:nvSpPr>
          <p:spPr bwMode="auto">
            <a:xfrm>
              <a:off x="3696"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6" name="Oval 28"/>
            <p:cNvSpPr>
              <a:spLocks noChangeArrowheads="1"/>
            </p:cNvSpPr>
            <p:nvPr userDrawn="1"/>
          </p:nvSpPr>
          <p:spPr bwMode="auto">
            <a:xfrm>
              <a:off x="3888"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7" name="Oval 29"/>
            <p:cNvSpPr>
              <a:spLocks noChangeArrowheads="1"/>
            </p:cNvSpPr>
            <p:nvPr userDrawn="1"/>
          </p:nvSpPr>
          <p:spPr bwMode="auto">
            <a:xfrm>
              <a:off x="4080"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8" name="Oval 30"/>
            <p:cNvSpPr>
              <a:spLocks noChangeArrowheads="1"/>
            </p:cNvSpPr>
            <p:nvPr userDrawn="1"/>
          </p:nvSpPr>
          <p:spPr bwMode="auto">
            <a:xfrm>
              <a:off x="4272"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9" name="Oval 31"/>
            <p:cNvSpPr>
              <a:spLocks noChangeArrowheads="1"/>
            </p:cNvSpPr>
            <p:nvPr userDrawn="1"/>
          </p:nvSpPr>
          <p:spPr bwMode="auto">
            <a:xfrm>
              <a:off x="4464"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 name="Oval 32"/>
            <p:cNvSpPr>
              <a:spLocks noChangeArrowheads="1"/>
            </p:cNvSpPr>
            <p:nvPr userDrawn="1"/>
          </p:nvSpPr>
          <p:spPr bwMode="auto">
            <a:xfrm>
              <a:off x="4656"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 name="Oval 33"/>
            <p:cNvSpPr>
              <a:spLocks noChangeArrowheads="1"/>
            </p:cNvSpPr>
            <p:nvPr userDrawn="1"/>
          </p:nvSpPr>
          <p:spPr bwMode="auto">
            <a:xfrm>
              <a:off x="4848" y="3312"/>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2" name="Oval 34"/>
            <p:cNvSpPr>
              <a:spLocks noChangeArrowheads="1"/>
            </p:cNvSpPr>
            <p:nvPr userDrawn="1"/>
          </p:nvSpPr>
          <p:spPr bwMode="auto">
            <a:xfrm>
              <a:off x="5040" y="3312"/>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3" name="Oval 35"/>
            <p:cNvSpPr>
              <a:spLocks noChangeArrowheads="1"/>
            </p:cNvSpPr>
            <p:nvPr userDrawn="1"/>
          </p:nvSpPr>
          <p:spPr bwMode="auto">
            <a:xfrm>
              <a:off x="5232" y="3312"/>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4" name="Oval 36"/>
            <p:cNvSpPr>
              <a:spLocks noChangeArrowheads="1"/>
            </p:cNvSpPr>
            <p:nvPr userDrawn="1"/>
          </p:nvSpPr>
          <p:spPr bwMode="auto">
            <a:xfrm>
              <a:off x="2352"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5" name="Oval 37"/>
            <p:cNvSpPr>
              <a:spLocks noChangeArrowheads="1"/>
            </p:cNvSpPr>
            <p:nvPr userDrawn="1"/>
          </p:nvSpPr>
          <p:spPr bwMode="auto">
            <a:xfrm>
              <a:off x="2544"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6" name="Oval 38"/>
            <p:cNvSpPr>
              <a:spLocks noChangeArrowheads="1"/>
            </p:cNvSpPr>
            <p:nvPr userDrawn="1"/>
          </p:nvSpPr>
          <p:spPr bwMode="auto">
            <a:xfrm>
              <a:off x="2736"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7" name="Oval 39"/>
            <p:cNvSpPr>
              <a:spLocks noChangeArrowheads="1"/>
            </p:cNvSpPr>
            <p:nvPr userDrawn="1"/>
          </p:nvSpPr>
          <p:spPr bwMode="auto">
            <a:xfrm>
              <a:off x="2928"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8" name="Oval 40"/>
            <p:cNvSpPr>
              <a:spLocks noChangeArrowheads="1"/>
            </p:cNvSpPr>
            <p:nvPr userDrawn="1"/>
          </p:nvSpPr>
          <p:spPr bwMode="auto">
            <a:xfrm>
              <a:off x="3120"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9" name="Oval 41"/>
            <p:cNvSpPr>
              <a:spLocks noChangeArrowheads="1"/>
            </p:cNvSpPr>
            <p:nvPr userDrawn="1"/>
          </p:nvSpPr>
          <p:spPr bwMode="auto">
            <a:xfrm>
              <a:off x="3312"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0" name="Oval 42"/>
            <p:cNvSpPr>
              <a:spLocks noChangeArrowheads="1"/>
            </p:cNvSpPr>
            <p:nvPr userDrawn="1"/>
          </p:nvSpPr>
          <p:spPr bwMode="auto">
            <a:xfrm>
              <a:off x="3504"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 name="Oval 43"/>
            <p:cNvSpPr>
              <a:spLocks noChangeArrowheads="1"/>
            </p:cNvSpPr>
            <p:nvPr userDrawn="1"/>
          </p:nvSpPr>
          <p:spPr bwMode="auto">
            <a:xfrm>
              <a:off x="3696"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2" name="Oval 44"/>
            <p:cNvSpPr>
              <a:spLocks noChangeArrowheads="1"/>
            </p:cNvSpPr>
            <p:nvPr userDrawn="1"/>
          </p:nvSpPr>
          <p:spPr bwMode="auto">
            <a:xfrm>
              <a:off x="3888"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3" name="Oval 45"/>
            <p:cNvSpPr>
              <a:spLocks noChangeArrowheads="1"/>
            </p:cNvSpPr>
            <p:nvPr userDrawn="1"/>
          </p:nvSpPr>
          <p:spPr bwMode="auto">
            <a:xfrm>
              <a:off x="4080"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4" name="Oval 46"/>
            <p:cNvSpPr>
              <a:spLocks noChangeArrowheads="1"/>
            </p:cNvSpPr>
            <p:nvPr userDrawn="1"/>
          </p:nvSpPr>
          <p:spPr bwMode="auto">
            <a:xfrm>
              <a:off x="4272"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5" name="Oval 47"/>
            <p:cNvSpPr>
              <a:spLocks noChangeArrowheads="1"/>
            </p:cNvSpPr>
            <p:nvPr userDrawn="1"/>
          </p:nvSpPr>
          <p:spPr bwMode="auto">
            <a:xfrm>
              <a:off x="4464"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6" name="Oval 48"/>
            <p:cNvSpPr>
              <a:spLocks noChangeArrowheads="1"/>
            </p:cNvSpPr>
            <p:nvPr userDrawn="1"/>
          </p:nvSpPr>
          <p:spPr bwMode="auto">
            <a:xfrm>
              <a:off x="4656" y="3504"/>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7" name="Oval 49"/>
            <p:cNvSpPr>
              <a:spLocks noChangeArrowheads="1"/>
            </p:cNvSpPr>
            <p:nvPr userDrawn="1"/>
          </p:nvSpPr>
          <p:spPr bwMode="auto">
            <a:xfrm>
              <a:off x="4848" y="3504"/>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8" name="Oval 50"/>
            <p:cNvSpPr>
              <a:spLocks noChangeArrowheads="1"/>
            </p:cNvSpPr>
            <p:nvPr userDrawn="1"/>
          </p:nvSpPr>
          <p:spPr bwMode="auto">
            <a:xfrm>
              <a:off x="2544"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9" name="Oval 51"/>
            <p:cNvSpPr>
              <a:spLocks noChangeArrowheads="1"/>
            </p:cNvSpPr>
            <p:nvPr userDrawn="1"/>
          </p:nvSpPr>
          <p:spPr bwMode="auto">
            <a:xfrm>
              <a:off x="2736"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0" name="Oval 52"/>
            <p:cNvSpPr>
              <a:spLocks noChangeArrowheads="1"/>
            </p:cNvSpPr>
            <p:nvPr userDrawn="1"/>
          </p:nvSpPr>
          <p:spPr bwMode="auto">
            <a:xfrm>
              <a:off x="2928"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1" name="Oval 53"/>
            <p:cNvSpPr>
              <a:spLocks noChangeArrowheads="1"/>
            </p:cNvSpPr>
            <p:nvPr userDrawn="1"/>
          </p:nvSpPr>
          <p:spPr bwMode="auto">
            <a:xfrm>
              <a:off x="3120"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2" name="Oval 54"/>
            <p:cNvSpPr>
              <a:spLocks noChangeArrowheads="1"/>
            </p:cNvSpPr>
            <p:nvPr userDrawn="1"/>
          </p:nvSpPr>
          <p:spPr bwMode="auto">
            <a:xfrm>
              <a:off x="3312"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3" name="Oval 55"/>
            <p:cNvSpPr>
              <a:spLocks noChangeArrowheads="1"/>
            </p:cNvSpPr>
            <p:nvPr userDrawn="1"/>
          </p:nvSpPr>
          <p:spPr bwMode="auto">
            <a:xfrm>
              <a:off x="3504"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4" name="Oval 56"/>
            <p:cNvSpPr>
              <a:spLocks noChangeArrowheads="1"/>
            </p:cNvSpPr>
            <p:nvPr userDrawn="1"/>
          </p:nvSpPr>
          <p:spPr bwMode="auto">
            <a:xfrm>
              <a:off x="3696"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5" name="Oval 57"/>
            <p:cNvSpPr>
              <a:spLocks noChangeArrowheads="1"/>
            </p:cNvSpPr>
            <p:nvPr userDrawn="1"/>
          </p:nvSpPr>
          <p:spPr bwMode="auto">
            <a:xfrm>
              <a:off x="3888"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6" name="Oval 58"/>
            <p:cNvSpPr>
              <a:spLocks noChangeArrowheads="1"/>
            </p:cNvSpPr>
            <p:nvPr userDrawn="1"/>
          </p:nvSpPr>
          <p:spPr bwMode="auto">
            <a:xfrm>
              <a:off x="4080"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7" name="Oval 59"/>
            <p:cNvSpPr>
              <a:spLocks noChangeArrowheads="1"/>
            </p:cNvSpPr>
            <p:nvPr userDrawn="1"/>
          </p:nvSpPr>
          <p:spPr bwMode="auto">
            <a:xfrm>
              <a:off x="4272"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8" name="Oval 60"/>
            <p:cNvSpPr>
              <a:spLocks noChangeArrowheads="1"/>
            </p:cNvSpPr>
            <p:nvPr userDrawn="1"/>
          </p:nvSpPr>
          <p:spPr bwMode="auto">
            <a:xfrm>
              <a:off x="4464"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9" name="Oval 61"/>
            <p:cNvSpPr>
              <a:spLocks noChangeArrowheads="1"/>
            </p:cNvSpPr>
            <p:nvPr userDrawn="1"/>
          </p:nvSpPr>
          <p:spPr bwMode="auto">
            <a:xfrm>
              <a:off x="4656"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0" name="Oval 62"/>
            <p:cNvSpPr>
              <a:spLocks noChangeArrowheads="1"/>
            </p:cNvSpPr>
            <p:nvPr userDrawn="1"/>
          </p:nvSpPr>
          <p:spPr bwMode="auto">
            <a:xfrm>
              <a:off x="4848" y="3696"/>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1" name="Oval 63"/>
            <p:cNvSpPr>
              <a:spLocks noChangeArrowheads="1"/>
            </p:cNvSpPr>
            <p:nvPr userDrawn="1"/>
          </p:nvSpPr>
          <p:spPr bwMode="auto">
            <a:xfrm>
              <a:off x="5040" y="3696"/>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2" name="Oval 64"/>
            <p:cNvSpPr>
              <a:spLocks noChangeArrowheads="1"/>
            </p:cNvSpPr>
            <p:nvPr userDrawn="1"/>
          </p:nvSpPr>
          <p:spPr bwMode="auto">
            <a:xfrm>
              <a:off x="5232" y="3696"/>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3" name="Oval 65"/>
            <p:cNvSpPr>
              <a:spLocks noChangeArrowheads="1"/>
            </p:cNvSpPr>
            <p:nvPr userDrawn="1"/>
          </p:nvSpPr>
          <p:spPr bwMode="auto">
            <a:xfrm>
              <a:off x="5040" y="3504"/>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4" name="Oval 66"/>
            <p:cNvSpPr>
              <a:spLocks noChangeArrowheads="1"/>
            </p:cNvSpPr>
            <p:nvPr userDrawn="1"/>
          </p:nvSpPr>
          <p:spPr bwMode="auto">
            <a:xfrm>
              <a:off x="2736"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grpSp>
      <p:sp>
        <p:nvSpPr>
          <p:cNvPr id="3074" name="Rectangle 2"/>
          <p:cNvSpPr>
            <a:spLocks noGrp="1" noChangeArrowheads="1"/>
          </p:cNvSpPr>
          <p:nvPr>
            <p:ph type="ctrTitle"/>
          </p:nvPr>
        </p:nvSpPr>
        <p:spPr>
          <a:xfrm>
            <a:off x="685800" y="2286000"/>
            <a:ext cx="7772400" cy="1143000"/>
          </a:xfrm>
        </p:spPr>
        <p:txBody>
          <a:bodyPr/>
          <a:lstStyle>
            <a:lvl1pPr algn="ctr">
              <a:defRPr/>
            </a:lvl1pPr>
          </a:lstStyle>
          <a:p>
            <a:r>
              <a:rPr lang="ja-JP" altLang="en-US" smtClean="0"/>
              <a:t>マスタ タイトルの書式設定</a:t>
            </a:r>
            <a:endParaRPr lang="ja-JP" altLang="en-US"/>
          </a:p>
        </p:txBody>
      </p:sp>
      <p:sp>
        <p:nvSpPr>
          <p:cNvPr id="3075" name="Rectangle 3"/>
          <p:cNvSpPr>
            <a:spLocks noGrp="1" noChangeArrowheads="1"/>
          </p:cNvSpPr>
          <p:nvPr>
            <p:ph type="subTitle" idx="1"/>
          </p:nvPr>
        </p:nvSpPr>
        <p:spPr>
          <a:xfrm>
            <a:off x="1371600" y="3581400"/>
            <a:ext cx="6400800" cy="990600"/>
          </a:xfrm>
        </p:spPr>
        <p:txBody>
          <a:bodyPr/>
          <a:lstStyle>
            <a:lvl1pPr marL="0" indent="0" algn="ctr">
              <a:buFontTx/>
              <a:buNone/>
              <a:defRPr sz="2800"/>
            </a:lvl1pPr>
          </a:lstStyle>
          <a:p>
            <a:r>
              <a:rPr lang="ja-JP" altLang="en-US" smtClean="0"/>
              <a:t>マスタ サブタイトルの書式設定</a:t>
            </a:r>
            <a:endParaRPr lang="ja-JP" altLang="en-US"/>
          </a:p>
        </p:txBody>
      </p:sp>
      <p:sp>
        <p:nvSpPr>
          <p:cNvPr id="65" name="Rectangle 4"/>
          <p:cNvSpPr>
            <a:spLocks noGrp="1" noChangeArrowheads="1"/>
          </p:cNvSpPr>
          <p:nvPr>
            <p:ph type="dt" sz="half" idx="10"/>
          </p:nvPr>
        </p:nvSpPr>
        <p:spPr>
          <a:xfrm>
            <a:off x="5791200" y="4648200"/>
            <a:ext cx="1905000" cy="304800"/>
          </a:xfrm>
        </p:spPr>
        <p:txBody>
          <a:bodyPr/>
          <a:lstStyle>
            <a:lvl1pPr>
              <a:defRPr/>
            </a:lvl1pPr>
          </a:lstStyle>
          <a:p>
            <a:pPr>
              <a:defRPr/>
            </a:pPr>
            <a:fld id="{B8F664CB-8E83-4182-8FBA-1A0E1AB7A454}" type="datetime1">
              <a:rPr lang="ja-JP" altLang="en-US" smtClean="0"/>
              <a:t>2015/7/3</a:t>
            </a:fld>
            <a:endParaRPr lang="en-US" altLang="ja-JP"/>
          </a:p>
        </p:txBody>
      </p:sp>
      <p:sp>
        <p:nvSpPr>
          <p:cNvPr id="66" name="Rectangle 5"/>
          <p:cNvSpPr>
            <a:spLocks noGrp="1" noChangeArrowheads="1"/>
          </p:cNvSpPr>
          <p:nvPr>
            <p:ph type="ftr" sz="quarter" idx="11"/>
          </p:nvPr>
        </p:nvSpPr>
        <p:spPr>
          <a:xfrm>
            <a:off x="5791200" y="4343400"/>
            <a:ext cx="2895600" cy="304800"/>
          </a:xfrm>
        </p:spPr>
        <p:txBody>
          <a:bodyPr/>
          <a:lstStyle>
            <a:lvl1pPr algn="l">
              <a:defRPr/>
            </a:lvl1pPr>
          </a:lstStyle>
          <a:p>
            <a:pPr>
              <a:defRPr/>
            </a:pPr>
            <a:endParaRPr lang="en-US" altLang="ja-JP"/>
          </a:p>
        </p:txBody>
      </p:sp>
      <p:sp>
        <p:nvSpPr>
          <p:cNvPr id="6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49447092-37C7-4CA7-AD74-77188CF0E100}" type="slidenum">
              <a:rPr lang="en-US" altLang="ja-JP"/>
              <a:pPr>
                <a:defRPr/>
              </a:pPr>
              <a:t>‹#›</a:t>
            </a:fld>
            <a:endParaRPr lang="en-US" altLang="ja-JP"/>
          </a:p>
        </p:txBody>
      </p:sp>
    </p:spTree>
    <p:extLst>
      <p:ext uri="{BB962C8B-B14F-4D97-AF65-F5344CB8AC3E}">
        <p14:creationId xmlns:p14="http://schemas.microsoft.com/office/powerpoint/2010/main" val="26080048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9641DA2D-7187-4C6D-AE6B-28FCD4915545}" type="datetime1">
              <a:rPr lang="ja-JP" altLang="en-US" smtClean="0"/>
              <a:t>2015/7/3</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86A53B8-2532-4D75-982B-24FDF8E5E1FC}" type="slidenum">
              <a:rPr lang="en-US" altLang="ja-JP"/>
              <a:pPr>
                <a:defRPr/>
              </a:pPr>
              <a:t>‹#›</a:t>
            </a:fld>
            <a:endParaRPr lang="en-US" altLang="ja-JP"/>
          </a:p>
        </p:txBody>
      </p:sp>
    </p:spTree>
    <p:extLst>
      <p:ext uri="{BB962C8B-B14F-4D97-AF65-F5344CB8AC3E}">
        <p14:creationId xmlns:p14="http://schemas.microsoft.com/office/powerpoint/2010/main" val="281461438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0D11203B-BCA5-477B-A2F0-F3554282EDFE}" type="datetime1">
              <a:rPr lang="ja-JP" altLang="en-US" smtClean="0"/>
              <a:t>2015/7/3</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57B8879-29CE-4AA0-A1E5-C5A0E7313BA1}" type="slidenum">
              <a:rPr lang="en-US" altLang="ja-JP"/>
              <a:pPr>
                <a:defRPr/>
              </a:pPr>
              <a:t>‹#›</a:t>
            </a:fld>
            <a:endParaRPr lang="en-US" altLang="ja-JP"/>
          </a:p>
        </p:txBody>
      </p:sp>
    </p:spTree>
    <p:extLst>
      <p:ext uri="{BB962C8B-B14F-4D97-AF65-F5344CB8AC3E}">
        <p14:creationId xmlns:p14="http://schemas.microsoft.com/office/powerpoint/2010/main" val="33301248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73F97C24-895B-4042-877A-7127F7D0E9DF}" type="datetime1">
              <a:rPr lang="ja-JP" altLang="en-US" smtClean="0"/>
              <a:t>2015/7/3</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A842D17-6C63-4008-B84D-F31340914EB1}" type="slidenum">
              <a:rPr lang="en-US" altLang="ja-JP"/>
              <a:pPr>
                <a:defRPr/>
              </a:pPr>
              <a:t>‹#›</a:t>
            </a:fld>
            <a:endParaRPr lang="en-US" altLang="ja-JP"/>
          </a:p>
        </p:txBody>
      </p:sp>
    </p:spTree>
    <p:extLst>
      <p:ext uri="{BB962C8B-B14F-4D97-AF65-F5344CB8AC3E}">
        <p14:creationId xmlns:p14="http://schemas.microsoft.com/office/powerpoint/2010/main" val="33563148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12FD131A-67E4-4870-AA76-C6240A8F226A}" type="datetime1">
              <a:rPr lang="ja-JP" altLang="en-US" smtClean="0"/>
              <a:t>2015/7/3</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A38C20D-656E-4682-9E2D-3E3EA55DB5FD}" type="slidenum">
              <a:rPr lang="en-US" altLang="ja-JP"/>
              <a:pPr>
                <a:defRPr/>
              </a:pPr>
              <a:t>‹#›</a:t>
            </a:fld>
            <a:endParaRPr lang="en-US" altLang="ja-JP"/>
          </a:p>
        </p:txBody>
      </p:sp>
    </p:spTree>
    <p:extLst>
      <p:ext uri="{BB962C8B-B14F-4D97-AF65-F5344CB8AC3E}">
        <p14:creationId xmlns:p14="http://schemas.microsoft.com/office/powerpoint/2010/main" val="30417802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12246C2C-1E2B-4748-811A-1F64A70E5EB3}" type="datetime1">
              <a:rPr lang="ja-JP" altLang="en-US" smtClean="0"/>
              <a:t>2015/7/3</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EEDF3F68-D14C-4099-9081-BAAAD7496AF2}" type="slidenum">
              <a:rPr lang="en-US" altLang="ja-JP"/>
              <a:pPr>
                <a:defRPr/>
              </a:pPr>
              <a:t>‹#›</a:t>
            </a:fld>
            <a:endParaRPr lang="en-US" altLang="ja-JP"/>
          </a:p>
        </p:txBody>
      </p:sp>
    </p:spTree>
    <p:extLst>
      <p:ext uri="{BB962C8B-B14F-4D97-AF65-F5344CB8AC3E}">
        <p14:creationId xmlns:p14="http://schemas.microsoft.com/office/powerpoint/2010/main" val="416647986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5B80B25-A248-4CF6-AF64-14BFB5DF6DEE}" type="datetime1">
              <a:rPr lang="ja-JP" altLang="en-US" smtClean="0"/>
              <a:t>2015/7/3</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2AD0CEAB-1ED5-4B87-8005-E6B2798C80C3}" type="slidenum">
              <a:rPr lang="en-US" altLang="ja-JP"/>
              <a:pPr>
                <a:defRPr/>
              </a:pPr>
              <a:t>‹#›</a:t>
            </a:fld>
            <a:endParaRPr lang="en-US" altLang="ja-JP"/>
          </a:p>
        </p:txBody>
      </p:sp>
    </p:spTree>
    <p:extLst>
      <p:ext uri="{BB962C8B-B14F-4D97-AF65-F5344CB8AC3E}">
        <p14:creationId xmlns:p14="http://schemas.microsoft.com/office/powerpoint/2010/main" val="1636029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D5B3985D-96E2-4C7C-9075-BAFD70338132}" type="datetime1">
              <a:rPr lang="ja-JP" altLang="en-US" smtClean="0"/>
              <a:t>2015/7/3</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0F91D42-8D43-4AFB-94D1-8198D87C6638}" type="slidenum">
              <a:rPr lang="en-US" altLang="ja-JP"/>
              <a:pPr>
                <a:defRPr/>
              </a:pPr>
              <a:t>‹#›</a:t>
            </a:fld>
            <a:endParaRPr lang="en-US" altLang="ja-JP"/>
          </a:p>
        </p:txBody>
      </p:sp>
    </p:spTree>
    <p:extLst>
      <p:ext uri="{BB962C8B-B14F-4D97-AF65-F5344CB8AC3E}">
        <p14:creationId xmlns:p14="http://schemas.microsoft.com/office/powerpoint/2010/main" val="266235747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B311B8DE-C299-4186-9A47-D88A5B8A57F6}" type="datetime1">
              <a:rPr lang="ja-JP" altLang="en-US" smtClean="0"/>
              <a:t>2015/7/3</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E693ECC-5745-4C88-97E7-973F1E358F39}" type="slidenum">
              <a:rPr lang="en-US" altLang="ja-JP"/>
              <a:pPr>
                <a:defRPr/>
              </a:pPr>
              <a:t>‹#›</a:t>
            </a:fld>
            <a:endParaRPr lang="en-US" altLang="ja-JP"/>
          </a:p>
        </p:txBody>
      </p:sp>
    </p:spTree>
    <p:extLst>
      <p:ext uri="{BB962C8B-B14F-4D97-AF65-F5344CB8AC3E}">
        <p14:creationId xmlns:p14="http://schemas.microsoft.com/office/powerpoint/2010/main" val="5838584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CF56B613-456B-4585-AFB3-1CA37A9246B6}" type="datetime1">
              <a:rPr lang="ja-JP" altLang="en-US" smtClean="0"/>
              <a:t>2015/7/3</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174160E-8BFE-45EB-BA8F-4043B312C9D7}" type="slidenum">
              <a:rPr lang="en-US" altLang="ja-JP"/>
              <a:pPr>
                <a:defRPr/>
              </a:pPr>
              <a:t>‹#›</a:t>
            </a:fld>
            <a:endParaRPr lang="en-US" altLang="ja-JP"/>
          </a:p>
        </p:txBody>
      </p:sp>
    </p:spTree>
    <p:extLst>
      <p:ext uri="{BB962C8B-B14F-4D97-AF65-F5344CB8AC3E}">
        <p14:creationId xmlns:p14="http://schemas.microsoft.com/office/powerpoint/2010/main" val="274346766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5F6F34AB-48EE-4391-9CD7-A6B7D528C5FB}" type="datetime1">
              <a:rPr lang="ja-JP" altLang="en-US" smtClean="0"/>
              <a:t>2015/7/3</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D866816-DA8A-4BEE-AA5A-6ED66D82ABCE}" type="slidenum">
              <a:rPr lang="en-US" altLang="ja-JP"/>
              <a:pPr>
                <a:defRPr/>
              </a:pPr>
              <a:t>‹#›</a:t>
            </a:fld>
            <a:endParaRPr lang="en-US" altLang="ja-JP"/>
          </a:p>
        </p:txBody>
      </p:sp>
    </p:spTree>
    <p:extLst>
      <p:ext uri="{BB962C8B-B14F-4D97-AF65-F5344CB8AC3E}">
        <p14:creationId xmlns:p14="http://schemas.microsoft.com/office/powerpoint/2010/main" val="5285639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00800" y="0"/>
            <a:ext cx="2057400" cy="6096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28600" y="0"/>
            <a:ext cx="6019800" cy="6096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F77DFC02-91C6-4D32-8E9B-42933ED9AECD}" type="datetime1">
              <a:rPr lang="ja-JP" altLang="en-US" smtClean="0"/>
              <a:t>2015/7/3</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062EC80-88B5-4A4E-A8B8-A133EA752CA7}" type="slidenum">
              <a:rPr lang="en-US" altLang="ja-JP"/>
              <a:pPr>
                <a:defRPr/>
              </a:pPr>
              <a:t>‹#›</a:t>
            </a:fld>
            <a:endParaRPr lang="en-US" altLang="ja-JP"/>
          </a:p>
        </p:txBody>
      </p:sp>
    </p:spTree>
    <p:extLst>
      <p:ext uri="{BB962C8B-B14F-4D97-AF65-F5344CB8AC3E}">
        <p14:creationId xmlns:p14="http://schemas.microsoft.com/office/powerpoint/2010/main" val="62584394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67"/>
          <p:cNvGrpSpPr>
            <a:grpSpLocks/>
          </p:cNvGrpSpPr>
          <p:nvPr/>
        </p:nvGrpSpPr>
        <p:grpSpPr bwMode="auto">
          <a:xfrm>
            <a:off x="3733800" y="4953000"/>
            <a:ext cx="5105400" cy="1143000"/>
            <a:chOff x="2352" y="3120"/>
            <a:chExt cx="3216" cy="720"/>
          </a:xfrm>
        </p:grpSpPr>
        <p:sp>
          <p:nvSpPr>
            <p:cNvPr id="5" name="Oval 7"/>
            <p:cNvSpPr>
              <a:spLocks noChangeArrowheads="1"/>
            </p:cNvSpPr>
            <p:nvPr userDrawn="1"/>
          </p:nvSpPr>
          <p:spPr bwMode="auto">
            <a:xfrm>
              <a:off x="2928"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 name="Oval 8"/>
            <p:cNvSpPr>
              <a:spLocks noChangeArrowheads="1"/>
            </p:cNvSpPr>
            <p:nvPr userDrawn="1"/>
          </p:nvSpPr>
          <p:spPr bwMode="auto">
            <a:xfrm>
              <a:off x="3120"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7" name="Oval 9"/>
            <p:cNvSpPr>
              <a:spLocks noChangeArrowheads="1"/>
            </p:cNvSpPr>
            <p:nvPr userDrawn="1"/>
          </p:nvSpPr>
          <p:spPr bwMode="auto">
            <a:xfrm>
              <a:off x="3312"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8" name="Oval 10"/>
            <p:cNvSpPr>
              <a:spLocks noChangeArrowheads="1"/>
            </p:cNvSpPr>
            <p:nvPr userDrawn="1"/>
          </p:nvSpPr>
          <p:spPr bwMode="auto">
            <a:xfrm>
              <a:off x="3504"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9" name="Oval 11"/>
            <p:cNvSpPr>
              <a:spLocks noChangeArrowheads="1"/>
            </p:cNvSpPr>
            <p:nvPr userDrawn="1"/>
          </p:nvSpPr>
          <p:spPr bwMode="auto">
            <a:xfrm>
              <a:off x="3696"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0" name="Oval 12"/>
            <p:cNvSpPr>
              <a:spLocks noChangeArrowheads="1"/>
            </p:cNvSpPr>
            <p:nvPr userDrawn="1"/>
          </p:nvSpPr>
          <p:spPr bwMode="auto">
            <a:xfrm>
              <a:off x="3888"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1" name="Oval 13"/>
            <p:cNvSpPr>
              <a:spLocks noChangeArrowheads="1"/>
            </p:cNvSpPr>
            <p:nvPr userDrawn="1"/>
          </p:nvSpPr>
          <p:spPr bwMode="auto">
            <a:xfrm>
              <a:off x="4080"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2" name="Oval 14"/>
            <p:cNvSpPr>
              <a:spLocks noChangeArrowheads="1"/>
            </p:cNvSpPr>
            <p:nvPr userDrawn="1"/>
          </p:nvSpPr>
          <p:spPr bwMode="auto">
            <a:xfrm>
              <a:off x="4272"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3" name="Oval 15"/>
            <p:cNvSpPr>
              <a:spLocks noChangeArrowheads="1"/>
            </p:cNvSpPr>
            <p:nvPr userDrawn="1"/>
          </p:nvSpPr>
          <p:spPr bwMode="auto">
            <a:xfrm>
              <a:off x="4464"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4" name="Oval 16"/>
            <p:cNvSpPr>
              <a:spLocks noChangeArrowheads="1"/>
            </p:cNvSpPr>
            <p:nvPr userDrawn="1"/>
          </p:nvSpPr>
          <p:spPr bwMode="auto">
            <a:xfrm>
              <a:off x="4656"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5" name="Oval 17"/>
            <p:cNvSpPr>
              <a:spLocks noChangeArrowheads="1"/>
            </p:cNvSpPr>
            <p:nvPr userDrawn="1"/>
          </p:nvSpPr>
          <p:spPr bwMode="auto">
            <a:xfrm>
              <a:off x="4848"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6" name="Oval 18"/>
            <p:cNvSpPr>
              <a:spLocks noChangeArrowheads="1"/>
            </p:cNvSpPr>
            <p:nvPr userDrawn="1"/>
          </p:nvSpPr>
          <p:spPr bwMode="auto">
            <a:xfrm>
              <a:off x="5040" y="3120"/>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7" name="Oval 19"/>
            <p:cNvSpPr>
              <a:spLocks noChangeArrowheads="1"/>
            </p:cNvSpPr>
            <p:nvPr userDrawn="1"/>
          </p:nvSpPr>
          <p:spPr bwMode="auto">
            <a:xfrm>
              <a:off x="5232" y="3120"/>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8" name="Oval 20"/>
            <p:cNvSpPr>
              <a:spLocks noChangeArrowheads="1"/>
            </p:cNvSpPr>
            <p:nvPr userDrawn="1"/>
          </p:nvSpPr>
          <p:spPr bwMode="auto">
            <a:xfrm>
              <a:off x="5424" y="3120"/>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9" name="Oval 21"/>
            <p:cNvSpPr>
              <a:spLocks noChangeArrowheads="1"/>
            </p:cNvSpPr>
            <p:nvPr userDrawn="1"/>
          </p:nvSpPr>
          <p:spPr bwMode="auto">
            <a:xfrm>
              <a:off x="2544"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0" name="Oval 22"/>
            <p:cNvSpPr>
              <a:spLocks noChangeArrowheads="1"/>
            </p:cNvSpPr>
            <p:nvPr userDrawn="1"/>
          </p:nvSpPr>
          <p:spPr bwMode="auto">
            <a:xfrm>
              <a:off x="2736"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1" name="Oval 23"/>
            <p:cNvSpPr>
              <a:spLocks noChangeArrowheads="1"/>
            </p:cNvSpPr>
            <p:nvPr userDrawn="1"/>
          </p:nvSpPr>
          <p:spPr bwMode="auto">
            <a:xfrm>
              <a:off x="2928"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2" name="Oval 24"/>
            <p:cNvSpPr>
              <a:spLocks noChangeArrowheads="1"/>
            </p:cNvSpPr>
            <p:nvPr userDrawn="1"/>
          </p:nvSpPr>
          <p:spPr bwMode="auto">
            <a:xfrm>
              <a:off x="3120"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3" name="Oval 25"/>
            <p:cNvSpPr>
              <a:spLocks noChangeArrowheads="1"/>
            </p:cNvSpPr>
            <p:nvPr userDrawn="1"/>
          </p:nvSpPr>
          <p:spPr bwMode="auto">
            <a:xfrm>
              <a:off x="3312"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4" name="Oval 26"/>
            <p:cNvSpPr>
              <a:spLocks noChangeArrowheads="1"/>
            </p:cNvSpPr>
            <p:nvPr userDrawn="1"/>
          </p:nvSpPr>
          <p:spPr bwMode="auto">
            <a:xfrm>
              <a:off x="3504"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5" name="Oval 27"/>
            <p:cNvSpPr>
              <a:spLocks noChangeArrowheads="1"/>
            </p:cNvSpPr>
            <p:nvPr userDrawn="1"/>
          </p:nvSpPr>
          <p:spPr bwMode="auto">
            <a:xfrm>
              <a:off x="3696"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6" name="Oval 28"/>
            <p:cNvSpPr>
              <a:spLocks noChangeArrowheads="1"/>
            </p:cNvSpPr>
            <p:nvPr userDrawn="1"/>
          </p:nvSpPr>
          <p:spPr bwMode="auto">
            <a:xfrm>
              <a:off x="3888"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7" name="Oval 29"/>
            <p:cNvSpPr>
              <a:spLocks noChangeArrowheads="1"/>
            </p:cNvSpPr>
            <p:nvPr userDrawn="1"/>
          </p:nvSpPr>
          <p:spPr bwMode="auto">
            <a:xfrm>
              <a:off x="4080"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8" name="Oval 30"/>
            <p:cNvSpPr>
              <a:spLocks noChangeArrowheads="1"/>
            </p:cNvSpPr>
            <p:nvPr userDrawn="1"/>
          </p:nvSpPr>
          <p:spPr bwMode="auto">
            <a:xfrm>
              <a:off x="4272"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9" name="Oval 31"/>
            <p:cNvSpPr>
              <a:spLocks noChangeArrowheads="1"/>
            </p:cNvSpPr>
            <p:nvPr userDrawn="1"/>
          </p:nvSpPr>
          <p:spPr bwMode="auto">
            <a:xfrm>
              <a:off x="4464"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 name="Oval 32"/>
            <p:cNvSpPr>
              <a:spLocks noChangeArrowheads="1"/>
            </p:cNvSpPr>
            <p:nvPr userDrawn="1"/>
          </p:nvSpPr>
          <p:spPr bwMode="auto">
            <a:xfrm>
              <a:off x="4656"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 name="Oval 33"/>
            <p:cNvSpPr>
              <a:spLocks noChangeArrowheads="1"/>
            </p:cNvSpPr>
            <p:nvPr userDrawn="1"/>
          </p:nvSpPr>
          <p:spPr bwMode="auto">
            <a:xfrm>
              <a:off x="4848" y="3312"/>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2" name="Oval 34"/>
            <p:cNvSpPr>
              <a:spLocks noChangeArrowheads="1"/>
            </p:cNvSpPr>
            <p:nvPr userDrawn="1"/>
          </p:nvSpPr>
          <p:spPr bwMode="auto">
            <a:xfrm>
              <a:off x="5040" y="3312"/>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3" name="Oval 35"/>
            <p:cNvSpPr>
              <a:spLocks noChangeArrowheads="1"/>
            </p:cNvSpPr>
            <p:nvPr userDrawn="1"/>
          </p:nvSpPr>
          <p:spPr bwMode="auto">
            <a:xfrm>
              <a:off x="5232" y="3312"/>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4" name="Oval 36"/>
            <p:cNvSpPr>
              <a:spLocks noChangeArrowheads="1"/>
            </p:cNvSpPr>
            <p:nvPr userDrawn="1"/>
          </p:nvSpPr>
          <p:spPr bwMode="auto">
            <a:xfrm>
              <a:off x="2352"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5" name="Oval 37"/>
            <p:cNvSpPr>
              <a:spLocks noChangeArrowheads="1"/>
            </p:cNvSpPr>
            <p:nvPr userDrawn="1"/>
          </p:nvSpPr>
          <p:spPr bwMode="auto">
            <a:xfrm>
              <a:off x="2544"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6" name="Oval 38"/>
            <p:cNvSpPr>
              <a:spLocks noChangeArrowheads="1"/>
            </p:cNvSpPr>
            <p:nvPr userDrawn="1"/>
          </p:nvSpPr>
          <p:spPr bwMode="auto">
            <a:xfrm>
              <a:off x="2736"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7" name="Oval 39"/>
            <p:cNvSpPr>
              <a:spLocks noChangeArrowheads="1"/>
            </p:cNvSpPr>
            <p:nvPr userDrawn="1"/>
          </p:nvSpPr>
          <p:spPr bwMode="auto">
            <a:xfrm>
              <a:off x="2928"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8" name="Oval 40"/>
            <p:cNvSpPr>
              <a:spLocks noChangeArrowheads="1"/>
            </p:cNvSpPr>
            <p:nvPr userDrawn="1"/>
          </p:nvSpPr>
          <p:spPr bwMode="auto">
            <a:xfrm>
              <a:off x="3120"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9" name="Oval 41"/>
            <p:cNvSpPr>
              <a:spLocks noChangeArrowheads="1"/>
            </p:cNvSpPr>
            <p:nvPr userDrawn="1"/>
          </p:nvSpPr>
          <p:spPr bwMode="auto">
            <a:xfrm>
              <a:off x="3312"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0" name="Oval 42"/>
            <p:cNvSpPr>
              <a:spLocks noChangeArrowheads="1"/>
            </p:cNvSpPr>
            <p:nvPr userDrawn="1"/>
          </p:nvSpPr>
          <p:spPr bwMode="auto">
            <a:xfrm>
              <a:off x="3504"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 name="Oval 43"/>
            <p:cNvSpPr>
              <a:spLocks noChangeArrowheads="1"/>
            </p:cNvSpPr>
            <p:nvPr userDrawn="1"/>
          </p:nvSpPr>
          <p:spPr bwMode="auto">
            <a:xfrm>
              <a:off x="3696"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2" name="Oval 44"/>
            <p:cNvSpPr>
              <a:spLocks noChangeArrowheads="1"/>
            </p:cNvSpPr>
            <p:nvPr userDrawn="1"/>
          </p:nvSpPr>
          <p:spPr bwMode="auto">
            <a:xfrm>
              <a:off x="3888"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3" name="Oval 45"/>
            <p:cNvSpPr>
              <a:spLocks noChangeArrowheads="1"/>
            </p:cNvSpPr>
            <p:nvPr userDrawn="1"/>
          </p:nvSpPr>
          <p:spPr bwMode="auto">
            <a:xfrm>
              <a:off x="4080"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4" name="Oval 46"/>
            <p:cNvSpPr>
              <a:spLocks noChangeArrowheads="1"/>
            </p:cNvSpPr>
            <p:nvPr userDrawn="1"/>
          </p:nvSpPr>
          <p:spPr bwMode="auto">
            <a:xfrm>
              <a:off x="4272"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5" name="Oval 47"/>
            <p:cNvSpPr>
              <a:spLocks noChangeArrowheads="1"/>
            </p:cNvSpPr>
            <p:nvPr userDrawn="1"/>
          </p:nvSpPr>
          <p:spPr bwMode="auto">
            <a:xfrm>
              <a:off x="4464"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6" name="Oval 48"/>
            <p:cNvSpPr>
              <a:spLocks noChangeArrowheads="1"/>
            </p:cNvSpPr>
            <p:nvPr userDrawn="1"/>
          </p:nvSpPr>
          <p:spPr bwMode="auto">
            <a:xfrm>
              <a:off x="4656" y="3504"/>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7" name="Oval 49"/>
            <p:cNvSpPr>
              <a:spLocks noChangeArrowheads="1"/>
            </p:cNvSpPr>
            <p:nvPr userDrawn="1"/>
          </p:nvSpPr>
          <p:spPr bwMode="auto">
            <a:xfrm>
              <a:off x="4848" y="3504"/>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8" name="Oval 50"/>
            <p:cNvSpPr>
              <a:spLocks noChangeArrowheads="1"/>
            </p:cNvSpPr>
            <p:nvPr userDrawn="1"/>
          </p:nvSpPr>
          <p:spPr bwMode="auto">
            <a:xfrm>
              <a:off x="2544"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9" name="Oval 51"/>
            <p:cNvSpPr>
              <a:spLocks noChangeArrowheads="1"/>
            </p:cNvSpPr>
            <p:nvPr userDrawn="1"/>
          </p:nvSpPr>
          <p:spPr bwMode="auto">
            <a:xfrm>
              <a:off x="2736"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0" name="Oval 52"/>
            <p:cNvSpPr>
              <a:spLocks noChangeArrowheads="1"/>
            </p:cNvSpPr>
            <p:nvPr userDrawn="1"/>
          </p:nvSpPr>
          <p:spPr bwMode="auto">
            <a:xfrm>
              <a:off x="2928"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1" name="Oval 53"/>
            <p:cNvSpPr>
              <a:spLocks noChangeArrowheads="1"/>
            </p:cNvSpPr>
            <p:nvPr userDrawn="1"/>
          </p:nvSpPr>
          <p:spPr bwMode="auto">
            <a:xfrm>
              <a:off x="3120"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2" name="Oval 54"/>
            <p:cNvSpPr>
              <a:spLocks noChangeArrowheads="1"/>
            </p:cNvSpPr>
            <p:nvPr userDrawn="1"/>
          </p:nvSpPr>
          <p:spPr bwMode="auto">
            <a:xfrm>
              <a:off x="3312"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3" name="Oval 55"/>
            <p:cNvSpPr>
              <a:spLocks noChangeArrowheads="1"/>
            </p:cNvSpPr>
            <p:nvPr userDrawn="1"/>
          </p:nvSpPr>
          <p:spPr bwMode="auto">
            <a:xfrm>
              <a:off x="3504"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4" name="Oval 56"/>
            <p:cNvSpPr>
              <a:spLocks noChangeArrowheads="1"/>
            </p:cNvSpPr>
            <p:nvPr userDrawn="1"/>
          </p:nvSpPr>
          <p:spPr bwMode="auto">
            <a:xfrm>
              <a:off x="3696"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5" name="Oval 57"/>
            <p:cNvSpPr>
              <a:spLocks noChangeArrowheads="1"/>
            </p:cNvSpPr>
            <p:nvPr userDrawn="1"/>
          </p:nvSpPr>
          <p:spPr bwMode="auto">
            <a:xfrm>
              <a:off x="3888"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6" name="Oval 58"/>
            <p:cNvSpPr>
              <a:spLocks noChangeArrowheads="1"/>
            </p:cNvSpPr>
            <p:nvPr userDrawn="1"/>
          </p:nvSpPr>
          <p:spPr bwMode="auto">
            <a:xfrm>
              <a:off x="4080"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7" name="Oval 59"/>
            <p:cNvSpPr>
              <a:spLocks noChangeArrowheads="1"/>
            </p:cNvSpPr>
            <p:nvPr userDrawn="1"/>
          </p:nvSpPr>
          <p:spPr bwMode="auto">
            <a:xfrm>
              <a:off x="4272"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8" name="Oval 60"/>
            <p:cNvSpPr>
              <a:spLocks noChangeArrowheads="1"/>
            </p:cNvSpPr>
            <p:nvPr userDrawn="1"/>
          </p:nvSpPr>
          <p:spPr bwMode="auto">
            <a:xfrm>
              <a:off x="4464"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9" name="Oval 61"/>
            <p:cNvSpPr>
              <a:spLocks noChangeArrowheads="1"/>
            </p:cNvSpPr>
            <p:nvPr userDrawn="1"/>
          </p:nvSpPr>
          <p:spPr bwMode="auto">
            <a:xfrm>
              <a:off x="4656"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0" name="Oval 62"/>
            <p:cNvSpPr>
              <a:spLocks noChangeArrowheads="1"/>
            </p:cNvSpPr>
            <p:nvPr userDrawn="1"/>
          </p:nvSpPr>
          <p:spPr bwMode="auto">
            <a:xfrm>
              <a:off x="4848" y="3696"/>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1" name="Oval 63"/>
            <p:cNvSpPr>
              <a:spLocks noChangeArrowheads="1"/>
            </p:cNvSpPr>
            <p:nvPr userDrawn="1"/>
          </p:nvSpPr>
          <p:spPr bwMode="auto">
            <a:xfrm>
              <a:off x="5040" y="3696"/>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2" name="Oval 64"/>
            <p:cNvSpPr>
              <a:spLocks noChangeArrowheads="1"/>
            </p:cNvSpPr>
            <p:nvPr userDrawn="1"/>
          </p:nvSpPr>
          <p:spPr bwMode="auto">
            <a:xfrm>
              <a:off x="5232" y="3696"/>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3" name="Oval 65"/>
            <p:cNvSpPr>
              <a:spLocks noChangeArrowheads="1"/>
            </p:cNvSpPr>
            <p:nvPr userDrawn="1"/>
          </p:nvSpPr>
          <p:spPr bwMode="auto">
            <a:xfrm>
              <a:off x="5040" y="3504"/>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4" name="Oval 66"/>
            <p:cNvSpPr>
              <a:spLocks noChangeArrowheads="1"/>
            </p:cNvSpPr>
            <p:nvPr userDrawn="1"/>
          </p:nvSpPr>
          <p:spPr bwMode="auto">
            <a:xfrm>
              <a:off x="2736"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grpSp>
      <p:sp>
        <p:nvSpPr>
          <p:cNvPr id="3074" name="Rectangle 2"/>
          <p:cNvSpPr>
            <a:spLocks noGrp="1" noChangeArrowheads="1"/>
          </p:cNvSpPr>
          <p:nvPr>
            <p:ph type="ctrTitle"/>
          </p:nvPr>
        </p:nvSpPr>
        <p:spPr>
          <a:xfrm>
            <a:off x="685800" y="2286000"/>
            <a:ext cx="7772400" cy="1143000"/>
          </a:xfrm>
        </p:spPr>
        <p:txBody>
          <a:bodyPr/>
          <a:lstStyle>
            <a:lvl1pPr algn="ctr">
              <a:defRPr/>
            </a:lvl1pPr>
          </a:lstStyle>
          <a:p>
            <a:r>
              <a:rPr lang="ja-JP" altLang="en-US" smtClean="0"/>
              <a:t>マスタ タイトルの書式設定</a:t>
            </a:r>
            <a:endParaRPr lang="ja-JP" altLang="en-US"/>
          </a:p>
        </p:txBody>
      </p:sp>
      <p:sp>
        <p:nvSpPr>
          <p:cNvPr id="3075" name="Rectangle 3"/>
          <p:cNvSpPr>
            <a:spLocks noGrp="1" noChangeArrowheads="1"/>
          </p:cNvSpPr>
          <p:nvPr>
            <p:ph type="subTitle" idx="1"/>
          </p:nvPr>
        </p:nvSpPr>
        <p:spPr>
          <a:xfrm>
            <a:off x="1371600" y="3581400"/>
            <a:ext cx="6400800" cy="990600"/>
          </a:xfrm>
        </p:spPr>
        <p:txBody>
          <a:bodyPr/>
          <a:lstStyle>
            <a:lvl1pPr marL="0" indent="0" algn="ctr">
              <a:buFontTx/>
              <a:buNone/>
              <a:defRPr sz="2800"/>
            </a:lvl1pPr>
          </a:lstStyle>
          <a:p>
            <a:r>
              <a:rPr lang="ja-JP" altLang="en-US" smtClean="0"/>
              <a:t>マスタ サブタイトルの書式設定</a:t>
            </a:r>
            <a:endParaRPr lang="ja-JP" altLang="en-US"/>
          </a:p>
        </p:txBody>
      </p:sp>
      <p:sp>
        <p:nvSpPr>
          <p:cNvPr id="65" name="Rectangle 4"/>
          <p:cNvSpPr>
            <a:spLocks noGrp="1" noChangeArrowheads="1"/>
          </p:cNvSpPr>
          <p:nvPr>
            <p:ph type="dt" sz="half" idx="10"/>
          </p:nvPr>
        </p:nvSpPr>
        <p:spPr>
          <a:xfrm>
            <a:off x="5791200" y="4648200"/>
            <a:ext cx="1905000" cy="304800"/>
          </a:xfrm>
        </p:spPr>
        <p:txBody>
          <a:bodyPr/>
          <a:lstStyle>
            <a:lvl1pPr>
              <a:defRPr/>
            </a:lvl1pPr>
          </a:lstStyle>
          <a:p>
            <a:pPr>
              <a:defRPr/>
            </a:pPr>
            <a:fld id="{BA0E33AF-7F36-48F5-A123-F4405C523D98}" type="datetime1">
              <a:rPr lang="ja-JP" altLang="en-US" smtClean="0"/>
              <a:t>2015/7/3</a:t>
            </a:fld>
            <a:endParaRPr lang="en-US" altLang="ja-JP"/>
          </a:p>
        </p:txBody>
      </p:sp>
      <p:sp>
        <p:nvSpPr>
          <p:cNvPr id="66" name="Rectangle 5"/>
          <p:cNvSpPr>
            <a:spLocks noGrp="1" noChangeArrowheads="1"/>
          </p:cNvSpPr>
          <p:nvPr>
            <p:ph type="ftr" sz="quarter" idx="11"/>
          </p:nvPr>
        </p:nvSpPr>
        <p:spPr>
          <a:xfrm>
            <a:off x="5791200" y="4343400"/>
            <a:ext cx="2895600" cy="304800"/>
          </a:xfrm>
        </p:spPr>
        <p:txBody>
          <a:bodyPr/>
          <a:lstStyle>
            <a:lvl1pPr algn="l">
              <a:defRPr/>
            </a:lvl1pPr>
          </a:lstStyle>
          <a:p>
            <a:pPr>
              <a:defRPr/>
            </a:pPr>
            <a:endParaRPr lang="en-US" altLang="ja-JP"/>
          </a:p>
        </p:txBody>
      </p:sp>
      <p:sp>
        <p:nvSpPr>
          <p:cNvPr id="6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9C38BC63-0A00-4116-BF02-38C39AECE495}" type="slidenum">
              <a:rPr lang="en-US" altLang="ja-JP"/>
              <a:pPr>
                <a:defRPr/>
              </a:pPr>
              <a:t>‹#›</a:t>
            </a:fld>
            <a:endParaRPr lang="en-US" altLang="ja-JP"/>
          </a:p>
        </p:txBody>
      </p:sp>
    </p:spTree>
    <p:extLst>
      <p:ext uri="{BB962C8B-B14F-4D97-AF65-F5344CB8AC3E}">
        <p14:creationId xmlns:p14="http://schemas.microsoft.com/office/powerpoint/2010/main" val="30983973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A00E2820-0358-464F-89BE-38295B42F8ED}" type="datetime1">
              <a:rPr lang="ja-JP" altLang="en-US" smtClean="0"/>
              <a:t>2015/7/3</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34BDA96-11B1-4B0E-A218-F3CB5F2465AC}" type="slidenum">
              <a:rPr lang="en-US" altLang="ja-JP"/>
              <a:pPr>
                <a:defRPr/>
              </a:pPr>
              <a:t>‹#›</a:t>
            </a:fld>
            <a:endParaRPr lang="en-US" altLang="ja-JP"/>
          </a:p>
        </p:txBody>
      </p:sp>
    </p:spTree>
    <p:extLst>
      <p:ext uri="{BB962C8B-B14F-4D97-AF65-F5344CB8AC3E}">
        <p14:creationId xmlns:p14="http://schemas.microsoft.com/office/powerpoint/2010/main" val="259265328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4BFEEF3B-BAD0-4AE7-9F24-D79CD976E320}" type="datetime1">
              <a:rPr lang="ja-JP" altLang="en-US" smtClean="0"/>
              <a:t>2015/7/3</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93CE634-E88B-4F78-9439-F750DE9DDCB7}" type="slidenum">
              <a:rPr lang="en-US" altLang="ja-JP"/>
              <a:pPr>
                <a:defRPr/>
              </a:pPr>
              <a:t>‹#›</a:t>
            </a:fld>
            <a:endParaRPr lang="en-US" altLang="ja-JP"/>
          </a:p>
        </p:txBody>
      </p:sp>
    </p:spTree>
    <p:extLst>
      <p:ext uri="{BB962C8B-B14F-4D97-AF65-F5344CB8AC3E}">
        <p14:creationId xmlns:p14="http://schemas.microsoft.com/office/powerpoint/2010/main" val="123990831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FA9F09C1-6A5B-4D7B-9769-868F89C2BFF8}" type="datetime1">
              <a:rPr lang="ja-JP" altLang="en-US" smtClean="0"/>
              <a:t>2015/7/3</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022CA54-3AF4-458B-82B9-90E34100F80F}" type="slidenum">
              <a:rPr lang="en-US" altLang="ja-JP"/>
              <a:pPr>
                <a:defRPr/>
              </a:pPr>
              <a:t>‹#›</a:t>
            </a:fld>
            <a:endParaRPr lang="en-US" altLang="ja-JP"/>
          </a:p>
        </p:txBody>
      </p:sp>
    </p:spTree>
    <p:extLst>
      <p:ext uri="{BB962C8B-B14F-4D97-AF65-F5344CB8AC3E}">
        <p14:creationId xmlns:p14="http://schemas.microsoft.com/office/powerpoint/2010/main" val="414671417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1E3E7BAA-711B-446D-B387-020BCE3D225D}" type="datetime1">
              <a:rPr lang="ja-JP" altLang="en-US" smtClean="0"/>
              <a:t>2015/7/3</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1A2C68F9-D3E7-4936-A1D8-93680EC3D970}" type="slidenum">
              <a:rPr lang="en-US" altLang="ja-JP"/>
              <a:pPr>
                <a:defRPr/>
              </a:pPr>
              <a:t>‹#›</a:t>
            </a:fld>
            <a:endParaRPr lang="en-US" altLang="ja-JP"/>
          </a:p>
        </p:txBody>
      </p:sp>
    </p:spTree>
    <p:extLst>
      <p:ext uri="{BB962C8B-B14F-4D97-AF65-F5344CB8AC3E}">
        <p14:creationId xmlns:p14="http://schemas.microsoft.com/office/powerpoint/2010/main" val="29106015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FC1B896E-F3FD-4C93-8299-34CF2382C696}" type="datetime1">
              <a:rPr lang="ja-JP" altLang="en-US" smtClean="0"/>
              <a:t>2015/7/3</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26DD1A31-B6E1-4DD1-949B-EA5CE6B6C31E}" type="slidenum">
              <a:rPr lang="en-US" altLang="ja-JP"/>
              <a:pPr>
                <a:defRPr/>
              </a:pPr>
              <a:t>‹#›</a:t>
            </a:fld>
            <a:endParaRPr lang="en-US" altLang="ja-JP"/>
          </a:p>
        </p:txBody>
      </p:sp>
    </p:spTree>
    <p:extLst>
      <p:ext uri="{BB962C8B-B14F-4D97-AF65-F5344CB8AC3E}">
        <p14:creationId xmlns:p14="http://schemas.microsoft.com/office/powerpoint/2010/main" val="2427584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5ABA0927-D515-4878-B12F-AF80F04CB2F9}" type="datetime1">
              <a:rPr lang="ja-JP" altLang="en-US" smtClean="0"/>
              <a:t>2015/7/3</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8E26527-766E-4A9E-9480-1140C083843A}" type="slidenum">
              <a:rPr lang="en-US" altLang="ja-JP"/>
              <a:pPr>
                <a:defRPr/>
              </a:pPr>
              <a:t>‹#›</a:t>
            </a:fld>
            <a:endParaRPr lang="en-US" altLang="ja-JP"/>
          </a:p>
        </p:txBody>
      </p:sp>
    </p:spTree>
    <p:extLst>
      <p:ext uri="{BB962C8B-B14F-4D97-AF65-F5344CB8AC3E}">
        <p14:creationId xmlns:p14="http://schemas.microsoft.com/office/powerpoint/2010/main" val="364060649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BE274E09-B2B2-4240-AEA6-506D18042ECC}" type="datetime1">
              <a:rPr lang="ja-JP" altLang="en-US" smtClean="0"/>
              <a:t>2015/7/3</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8533323E-92B6-4BA1-B1EF-F2FAB42CC1F1}" type="slidenum">
              <a:rPr lang="en-US" altLang="ja-JP"/>
              <a:pPr>
                <a:defRPr/>
              </a:pPr>
              <a:t>‹#›</a:t>
            </a:fld>
            <a:endParaRPr lang="en-US" altLang="ja-JP"/>
          </a:p>
        </p:txBody>
      </p:sp>
    </p:spTree>
    <p:extLst>
      <p:ext uri="{BB962C8B-B14F-4D97-AF65-F5344CB8AC3E}">
        <p14:creationId xmlns:p14="http://schemas.microsoft.com/office/powerpoint/2010/main" val="390803475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35E4FB09-4051-4900-A706-82FE37A427BD}" type="datetime1">
              <a:rPr lang="ja-JP" altLang="en-US" smtClean="0"/>
              <a:t>2015/7/3</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4699226-8EAC-4633-8678-E8655347953E}" type="slidenum">
              <a:rPr lang="en-US" altLang="ja-JP"/>
              <a:pPr>
                <a:defRPr/>
              </a:pPr>
              <a:t>‹#›</a:t>
            </a:fld>
            <a:endParaRPr lang="en-US" altLang="ja-JP"/>
          </a:p>
        </p:txBody>
      </p:sp>
    </p:spTree>
    <p:extLst>
      <p:ext uri="{BB962C8B-B14F-4D97-AF65-F5344CB8AC3E}">
        <p14:creationId xmlns:p14="http://schemas.microsoft.com/office/powerpoint/2010/main" val="213756367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3AF1B455-88D5-4A8A-8234-AAE83023ABD9}" type="datetime1">
              <a:rPr lang="ja-JP" altLang="en-US" smtClean="0"/>
              <a:t>2015/7/3</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FC70AB8-92C0-4E93-B2F8-1C26AE16B5C8}" type="slidenum">
              <a:rPr lang="en-US" altLang="ja-JP"/>
              <a:pPr>
                <a:defRPr/>
              </a:pPr>
              <a:t>‹#›</a:t>
            </a:fld>
            <a:endParaRPr lang="en-US" altLang="ja-JP"/>
          </a:p>
        </p:txBody>
      </p:sp>
    </p:spTree>
    <p:extLst>
      <p:ext uri="{BB962C8B-B14F-4D97-AF65-F5344CB8AC3E}">
        <p14:creationId xmlns:p14="http://schemas.microsoft.com/office/powerpoint/2010/main" val="350990099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9A0500EC-7A8D-4FD1-A9F9-DD16B9E8E219}" type="datetime1">
              <a:rPr lang="ja-JP" altLang="en-US" smtClean="0"/>
              <a:t>2015/7/3</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FC07585-3505-4B1F-9224-73D47D59F30C}" type="slidenum">
              <a:rPr lang="en-US" altLang="ja-JP"/>
              <a:pPr>
                <a:defRPr/>
              </a:pPr>
              <a:t>‹#›</a:t>
            </a:fld>
            <a:endParaRPr lang="en-US" altLang="ja-JP"/>
          </a:p>
        </p:txBody>
      </p:sp>
    </p:spTree>
    <p:extLst>
      <p:ext uri="{BB962C8B-B14F-4D97-AF65-F5344CB8AC3E}">
        <p14:creationId xmlns:p14="http://schemas.microsoft.com/office/powerpoint/2010/main" val="212569690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00800" y="0"/>
            <a:ext cx="2057400" cy="6096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28600" y="0"/>
            <a:ext cx="6019800" cy="6096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2DEF28B0-BC0D-4E8A-938F-4D793ADBA982}" type="datetime1">
              <a:rPr lang="ja-JP" altLang="en-US" smtClean="0"/>
              <a:t>2015/7/3</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46A1A4B-6490-45EE-B8C0-300FB17D9E0B}" type="slidenum">
              <a:rPr lang="en-US" altLang="ja-JP"/>
              <a:pPr>
                <a:defRPr/>
              </a:pPr>
              <a:t>‹#›</a:t>
            </a:fld>
            <a:endParaRPr lang="en-US" altLang="ja-JP"/>
          </a:p>
        </p:txBody>
      </p:sp>
    </p:spTree>
    <p:extLst>
      <p:ext uri="{BB962C8B-B14F-4D97-AF65-F5344CB8AC3E}">
        <p14:creationId xmlns:p14="http://schemas.microsoft.com/office/powerpoint/2010/main" val="1861115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B7CA9B71-E323-4F30-9825-FCD9C09A90B8}" type="datetime1">
              <a:rPr lang="ja-JP" altLang="en-US" smtClean="0"/>
              <a:t>2015/7/3</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77AAECC4-7A8F-42FD-98B0-24D3AEB7A189}" type="slidenum">
              <a:rPr lang="en-US" altLang="ja-JP"/>
              <a:pPr>
                <a:defRPr/>
              </a:pPr>
              <a:t>‹#›</a:t>
            </a:fld>
            <a:endParaRPr lang="en-US" altLang="ja-JP"/>
          </a:p>
        </p:txBody>
      </p:sp>
    </p:spTree>
    <p:extLst>
      <p:ext uri="{BB962C8B-B14F-4D97-AF65-F5344CB8AC3E}">
        <p14:creationId xmlns:p14="http://schemas.microsoft.com/office/powerpoint/2010/main" val="59454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2D5FCDB6-A59A-48B4-99DC-8356885D1681}" type="datetime1">
              <a:rPr lang="ja-JP" altLang="en-US" smtClean="0"/>
              <a:t>2015/7/3</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70FA3EB6-CF25-4BDE-A2C8-4DB9591BCA95}" type="slidenum">
              <a:rPr lang="en-US" altLang="ja-JP"/>
              <a:pPr>
                <a:defRPr/>
              </a:pPr>
              <a:t>‹#›</a:t>
            </a:fld>
            <a:endParaRPr lang="en-US" altLang="ja-JP"/>
          </a:p>
        </p:txBody>
      </p:sp>
    </p:spTree>
    <p:extLst>
      <p:ext uri="{BB962C8B-B14F-4D97-AF65-F5344CB8AC3E}">
        <p14:creationId xmlns:p14="http://schemas.microsoft.com/office/powerpoint/2010/main" val="4149450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8FAF760D-4B17-4168-959C-9F991C65B6C6}" type="datetime1">
              <a:rPr lang="ja-JP" altLang="en-US" smtClean="0"/>
              <a:t>2015/7/3</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908F4235-676E-468B-A106-19D8B2820444}" type="slidenum">
              <a:rPr lang="en-US" altLang="ja-JP"/>
              <a:pPr>
                <a:defRPr/>
              </a:pPr>
              <a:t>‹#›</a:t>
            </a:fld>
            <a:endParaRPr lang="en-US" altLang="ja-JP"/>
          </a:p>
        </p:txBody>
      </p:sp>
    </p:spTree>
    <p:extLst>
      <p:ext uri="{BB962C8B-B14F-4D97-AF65-F5344CB8AC3E}">
        <p14:creationId xmlns:p14="http://schemas.microsoft.com/office/powerpoint/2010/main" val="3311009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58C715E2-90DA-4D27-9C63-A0DE2C12D9E9}" type="datetime1">
              <a:rPr lang="ja-JP" altLang="en-US" smtClean="0"/>
              <a:t>2015/7/3</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0BD4C1E-A7CB-4D51-94E4-693B534A6829}" type="slidenum">
              <a:rPr lang="en-US" altLang="ja-JP"/>
              <a:pPr>
                <a:defRPr/>
              </a:pPr>
              <a:t>‹#›</a:t>
            </a:fld>
            <a:endParaRPr lang="en-US" altLang="ja-JP"/>
          </a:p>
        </p:txBody>
      </p:sp>
    </p:spTree>
    <p:extLst>
      <p:ext uri="{BB962C8B-B14F-4D97-AF65-F5344CB8AC3E}">
        <p14:creationId xmlns:p14="http://schemas.microsoft.com/office/powerpoint/2010/main" val="2439711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0C0D1715-0AB4-458E-A80B-76F240CF02BC}" type="datetime1">
              <a:rPr lang="ja-JP" altLang="en-US" smtClean="0"/>
              <a:t>2015/7/3</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29E1B07-7C35-42FE-B909-18F62A7E9D3B}" type="slidenum">
              <a:rPr lang="en-US" altLang="ja-JP"/>
              <a:pPr>
                <a:defRPr/>
              </a:pPr>
              <a:t>‹#›</a:t>
            </a:fld>
            <a:endParaRPr lang="en-US" altLang="ja-JP"/>
          </a:p>
        </p:txBody>
      </p:sp>
    </p:spTree>
    <p:extLst>
      <p:ext uri="{BB962C8B-B14F-4D97-AF65-F5344CB8AC3E}">
        <p14:creationId xmlns:p14="http://schemas.microsoft.com/office/powerpoint/2010/main" val="762990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0"/>
            <a:ext cx="8077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219200"/>
            <a:ext cx="7772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76200" y="64770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charset="-128"/>
              </a:defRPr>
            </a:lvl1pPr>
          </a:lstStyle>
          <a:p>
            <a:pPr>
              <a:defRPr/>
            </a:pPr>
            <a:fld id="{A0645CE0-7B4F-4B8B-9BC5-6BFFA28995C7}" type="datetime1">
              <a:rPr lang="ja-JP" altLang="en-US" smtClean="0"/>
              <a:t>2015/7/3</a:t>
            </a:fld>
            <a:endParaRPr lang="en-US" altLang="ja-JP"/>
          </a:p>
        </p:txBody>
      </p:sp>
      <p:sp>
        <p:nvSpPr>
          <p:cNvPr id="1029" name="Rectangle 5"/>
          <p:cNvSpPr>
            <a:spLocks noGrp="1" noChangeArrowheads="1"/>
          </p:cNvSpPr>
          <p:nvPr>
            <p:ph type="ftr" sz="quarter" idx="3"/>
          </p:nvPr>
        </p:nvSpPr>
        <p:spPr bwMode="auto">
          <a:xfrm>
            <a:off x="2590800" y="64770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162800" y="64770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charset="-128"/>
              </a:defRPr>
            </a:lvl1pPr>
          </a:lstStyle>
          <a:p>
            <a:pPr>
              <a:defRPr/>
            </a:pPr>
            <a:fld id="{C0CBA74D-C872-4EF7-B43F-EC885B739B35}" type="slidenum">
              <a:rPr lang="en-US" altLang="ja-JP"/>
              <a:pPr>
                <a:defRPr/>
              </a:pPr>
              <a:t>‹#›</a:t>
            </a:fld>
            <a:endParaRPr lang="en-US" altLang="ja-JP"/>
          </a:p>
        </p:txBody>
      </p:sp>
      <p:grpSp>
        <p:nvGrpSpPr>
          <p:cNvPr id="1031" name="Group 71"/>
          <p:cNvGrpSpPr>
            <a:grpSpLocks/>
          </p:cNvGrpSpPr>
          <p:nvPr/>
        </p:nvGrpSpPr>
        <p:grpSpPr bwMode="auto">
          <a:xfrm>
            <a:off x="5730875" y="6400800"/>
            <a:ext cx="2879725" cy="320675"/>
            <a:chOff x="2544" y="3168"/>
            <a:chExt cx="3024" cy="336"/>
          </a:xfrm>
        </p:grpSpPr>
        <p:sp>
          <p:nvSpPr>
            <p:cNvPr id="1060" name="Oval 7"/>
            <p:cNvSpPr>
              <a:spLocks noChangeArrowheads="1"/>
            </p:cNvSpPr>
            <p:nvPr userDrawn="1"/>
          </p:nvSpPr>
          <p:spPr bwMode="auto">
            <a:xfrm>
              <a:off x="2927"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61" name="Oval 8"/>
            <p:cNvSpPr>
              <a:spLocks noChangeArrowheads="1"/>
            </p:cNvSpPr>
            <p:nvPr userDrawn="1"/>
          </p:nvSpPr>
          <p:spPr bwMode="auto">
            <a:xfrm>
              <a:off x="3121"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62" name="Oval 9"/>
            <p:cNvSpPr>
              <a:spLocks noChangeArrowheads="1"/>
            </p:cNvSpPr>
            <p:nvPr userDrawn="1"/>
          </p:nvSpPr>
          <p:spPr bwMode="auto">
            <a:xfrm>
              <a:off x="3313"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63" name="Oval 10"/>
            <p:cNvSpPr>
              <a:spLocks noChangeArrowheads="1"/>
            </p:cNvSpPr>
            <p:nvPr userDrawn="1"/>
          </p:nvSpPr>
          <p:spPr bwMode="auto">
            <a:xfrm>
              <a:off x="3504"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64" name="Oval 11"/>
            <p:cNvSpPr>
              <a:spLocks noChangeArrowheads="1"/>
            </p:cNvSpPr>
            <p:nvPr userDrawn="1"/>
          </p:nvSpPr>
          <p:spPr bwMode="auto">
            <a:xfrm>
              <a:off x="3696"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65" name="Oval 12"/>
            <p:cNvSpPr>
              <a:spLocks noChangeArrowheads="1"/>
            </p:cNvSpPr>
            <p:nvPr userDrawn="1"/>
          </p:nvSpPr>
          <p:spPr bwMode="auto">
            <a:xfrm>
              <a:off x="3888"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66" name="Oval 13"/>
            <p:cNvSpPr>
              <a:spLocks noChangeArrowheads="1"/>
            </p:cNvSpPr>
            <p:nvPr userDrawn="1"/>
          </p:nvSpPr>
          <p:spPr bwMode="auto">
            <a:xfrm>
              <a:off x="4079"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67" name="Oval 14"/>
            <p:cNvSpPr>
              <a:spLocks noChangeArrowheads="1"/>
            </p:cNvSpPr>
            <p:nvPr userDrawn="1"/>
          </p:nvSpPr>
          <p:spPr bwMode="auto">
            <a:xfrm>
              <a:off x="4273"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68" name="Oval 15"/>
            <p:cNvSpPr>
              <a:spLocks noChangeArrowheads="1"/>
            </p:cNvSpPr>
            <p:nvPr userDrawn="1"/>
          </p:nvSpPr>
          <p:spPr bwMode="auto">
            <a:xfrm>
              <a:off x="4464"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69" name="Oval 16"/>
            <p:cNvSpPr>
              <a:spLocks noChangeArrowheads="1"/>
            </p:cNvSpPr>
            <p:nvPr userDrawn="1"/>
          </p:nvSpPr>
          <p:spPr bwMode="auto">
            <a:xfrm>
              <a:off x="4656"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70" name="Oval 17"/>
            <p:cNvSpPr>
              <a:spLocks noChangeArrowheads="1"/>
            </p:cNvSpPr>
            <p:nvPr userDrawn="1"/>
          </p:nvSpPr>
          <p:spPr bwMode="auto">
            <a:xfrm>
              <a:off x="4848"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71" name="Oval 18"/>
            <p:cNvSpPr>
              <a:spLocks noChangeArrowheads="1"/>
            </p:cNvSpPr>
            <p:nvPr userDrawn="1"/>
          </p:nvSpPr>
          <p:spPr bwMode="auto">
            <a:xfrm>
              <a:off x="5040" y="3168"/>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72" name="Oval 19"/>
            <p:cNvSpPr>
              <a:spLocks noChangeArrowheads="1"/>
            </p:cNvSpPr>
            <p:nvPr userDrawn="1"/>
          </p:nvSpPr>
          <p:spPr bwMode="auto">
            <a:xfrm>
              <a:off x="5231" y="3168"/>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73" name="Oval 20"/>
            <p:cNvSpPr>
              <a:spLocks noChangeArrowheads="1"/>
            </p:cNvSpPr>
            <p:nvPr userDrawn="1"/>
          </p:nvSpPr>
          <p:spPr bwMode="auto">
            <a:xfrm>
              <a:off x="5425" y="3168"/>
              <a:ext cx="143"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74" name="Oval 23"/>
            <p:cNvSpPr>
              <a:spLocks noChangeArrowheads="1"/>
            </p:cNvSpPr>
            <p:nvPr userDrawn="1"/>
          </p:nvSpPr>
          <p:spPr bwMode="auto">
            <a:xfrm>
              <a:off x="2544"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75" name="Oval 24"/>
            <p:cNvSpPr>
              <a:spLocks noChangeArrowheads="1"/>
            </p:cNvSpPr>
            <p:nvPr userDrawn="1"/>
          </p:nvSpPr>
          <p:spPr bwMode="auto">
            <a:xfrm>
              <a:off x="2736"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76" name="Oval 25"/>
            <p:cNvSpPr>
              <a:spLocks noChangeArrowheads="1"/>
            </p:cNvSpPr>
            <p:nvPr userDrawn="1"/>
          </p:nvSpPr>
          <p:spPr bwMode="auto">
            <a:xfrm>
              <a:off x="2927"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77" name="Oval 26"/>
            <p:cNvSpPr>
              <a:spLocks noChangeArrowheads="1"/>
            </p:cNvSpPr>
            <p:nvPr userDrawn="1"/>
          </p:nvSpPr>
          <p:spPr bwMode="auto">
            <a:xfrm>
              <a:off x="3121"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78" name="Oval 27"/>
            <p:cNvSpPr>
              <a:spLocks noChangeArrowheads="1"/>
            </p:cNvSpPr>
            <p:nvPr userDrawn="1"/>
          </p:nvSpPr>
          <p:spPr bwMode="auto">
            <a:xfrm>
              <a:off x="3313"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79" name="Oval 28"/>
            <p:cNvSpPr>
              <a:spLocks noChangeArrowheads="1"/>
            </p:cNvSpPr>
            <p:nvPr userDrawn="1"/>
          </p:nvSpPr>
          <p:spPr bwMode="auto">
            <a:xfrm>
              <a:off x="3504"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80" name="Oval 29"/>
            <p:cNvSpPr>
              <a:spLocks noChangeArrowheads="1"/>
            </p:cNvSpPr>
            <p:nvPr userDrawn="1"/>
          </p:nvSpPr>
          <p:spPr bwMode="auto">
            <a:xfrm>
              <a:off x="3696"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81" name="Oval 30"/>
            <p:cNvSpPr>
              <a:spLocks noChangeArrowheads="1"/>
            </p:cNvSpPr>
            <p:nvPr userDrawn="1"/>
          </p:nvSpPr>
          <p:spPr bwMode="auto">
            <a:xfrm>
              <a:off x="3888"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82" name="Oval 31"/>
            <p:cNvSpPr>
              <a:spLocks noChangeArrowheads="1"/>
            </p:cNvSpPr>
            <p:nvPr userDrawn="1"/>
          </p:nvSpPr>
          <p:spPr bwMode="auto">
            <a:xfrm>
              <a:off x="4079"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83" name="Oval 32"/>
            <p:cNvSpPr>
              <a:spLocks noChangeArrowheads="1"/>
            </p:cNvSpPr>
            <p:nvPr userDrawn="1"/>
          </p:nvSpPr>
          <p:spPr bwMode="auto">
            <a:xfrm>
              <a:off x="4273"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84" name="Oval 33"/>
            <p:cNvSpPr>
              <a:spLocks noChangeArrowheads="1"/>
            </p:cNvSpPr>
            <p:nvPr userDrawn="1"/>
          </p:nvSpPr>
          <p:spPr bwMode="auto">
            <a:xfrm>
              <a:off x="4464"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85" name="Oval 34"/>
            <p:cNvSpPr>
              <a:spLocks noChangeArrowheads="1"/>
            </p:cNvSpPr>
            <p:nvPr userDrawn="1"/>
          </p:nvSpPr>
          <p:spPr bwMode="auto">
            <a:xfrm>
              <a:off x="4656"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86" name="Oval 35"/>
            <p:cNvSpPr>
              <a:spLocks noChangeArrowheads="1"/>
            </p:cNvSpPr>
            <p:nvPr userDrawn="1"/>
          </p:nvSpPr>
          <p:spPr bwMode="auto">
            <a:xfrm>
              <a:off x="4848" y="3359"/>
              <a:ext cx="143"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87" name="Oval 36"/>
            <p:cNvSpPr>
              <a:spLocks noChangeArrowheads="1"/>
            </p:cNvSpPr>
            <p:nvPr userDrawn="1"/>
          </p:nvSpPr>
          <p:spPr bwMode="auto">
            <a:xfrm>
              <a:off x="5040" y="3359"/>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88" name="Oval 37"/>
            <p:cNvSpPr>
              <a:spLocks noChangeArrowheads="1"/>
            </p:cNvSpPr>
            <p:nvPr userDrawn="1"/>
          </p:nvSpPr>
          <p:spPr bwMode="auto">
            <a:xfrm>
              <a:off x="5231" y="3359"/>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89" name="Oval 70"/>
            <p:cNvSpPr>
              <a:spLocks noChangeArrowheads="1"/>
            </p:cNvSpPr>
            <p:nvPr userDrawn="1"/>
          </p:nvSpPr>
          <p:spPr bwMode="auto">
            <a:xfrm>
              <a:off x="2736"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grpSp>
      <p:grpSp>
        <p:nvGrpSpPr>
          <p:cNvPr id="1032" name="Group 85"/>
          <p:cNvGrpSpPr>
            <a:grpSpLocks/>
          </p:cNvGrpSpPr>
          <p:nvPr/>
        </p:nvGrpSpPr>
        <p:grpSpPr bwMode="auto">
          <a:xfrm>
            <a:off x="228600" y="838200"/>
            <a:ext cx="6553200" cy="184150"/>
            <a:chOff x="144" y="556"/>
            <a:chExt cx="4128" cy="116"/>
          </a:xfrm>
        </p:grpSpPr>
        <p:sp>
          <p:nvSpPr>
            <p:cNvPr id="1033" name="Oval 39"/>
            <p:cNvSpPr>
              <a:spLocks noChangeArrowheads="1"/>
            </p:cNvSpPr>
            <p:nvPr userDrawn="1"/>
          </p:nvSpPr>
          <p:spPr bwMode="auto">
            <a:xfrm>
              <a:off x="298"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34" name="Oval 40"/>
            <p:cNvSpPr>
              <a:spLocks noChangeArrowheads="1"/>
            </p:cNvSpPr>
            <p:nvPr userDrawn="1"/>
          </p:nvSpPr>
          <p:spPr bwMode="auto">
            <a:xfrm>
              <a:off x="452"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35" name="Oval 41"/>
            <p:cNvSpPr>
              <a:spLocks noChangeArrowheads="1"/>
            </p:cNvSpPr>
            <p:nvPr userDrawn="1"/>
          </p:nvSpPr>
          <p:spPr bwMode="auto">
            <a:xfrm>
              <a:off x="606"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36" name="Oval 42"/>
            <p:cNvSpPr>
              <a:spLocks noChangeArrowheads="1"/>
            </p:cNvSpPr>
            <p:nvPr userDrawn="1"/>
          </p:nvSpPr>
          <p:spPr bwMode="auto">
            <a:xfrm>
              <a:off x="760"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37" name="Oval 43"/>
            <p:cNvSpPr>
              <a:spLocks noChangeArrowheads="1"/>
            </p:cNvSpPr>
            <p:nvPr userDrawn="1"/>
          </p:nvSpPr>
          <p:spPr bwMode="auto">
            <a:xfrm>
              <a:off x="914" y="556"/>
              <a:ext cx="116"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38" name="Oval 44"/>
            <p:cNvSpPr>
              <a:spLocks noChangeArrowheads="1"/>
            </p:cNvSpPr>
            <p:nvPr userDrawn="1"/>
          </p:nvSpPr>
          <p:spPr bwMode="auto">
            <a:xfrm>
              <a:off x="1069"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39" name="Oval 45"/>
            <p:cNvSpPr>
              <a:spLocks noChangeArrowheads="1"/>
            </p:cNvSpPr>
            <p:nvPr userDrawn="1"/>
          </p:nvSpPr>
          <p:spPr bwMode="auto">
            <a:xfrm>
              <a:off x="1224"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0" name="Oval 46"/>
            <p:cNvSpPr>
              <a:spLocks noChangeArrowheads="1"/>
            </p:cNvSpPr>
            <p:nvPr userDrawn="1"/>
          </p:nvSpPr>
          <p:spPr bwMode="auto">
            <a:xfrm>
              <a:off x="1378" y="556"/>
              <a:ext cx="116"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1" name="Oval 47"/>
            <p:cNvSpPr>
              <a:spLocks noChangeArrowheads="1"/>
            </p:cNvSpPr>
            <p:nvPr userDrawn="1"/>
          </p:nvSpPr>
          <p:spPr bwMode="auto">
            <a:xfrm>
              <a:off x="1533"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2" name="Oval 48"/>
            <p:cNvSpPr>
              <a:spLocks noChangeArrowheads="1"/>
            </p:cNvSpPr>
            <p:nvPr userDrawn="1"/>
          </p:nvSpPr>
          <p:spPr bwMode="auto">
            <a:xfrm>
              <a:off x="1687"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3" name="Oval 49"/>
            <p:cNvSpPr>
              <a:spLocks noChangeArrowheads="1"/>
            </p:cNvSpPr>
            <p:nvPr userDrawn="1"/>
          </p:nvSpPr>
          <p:spPr bwMode="auto">
            <a:xfrm>
              <a:off x="1841"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4" name="Oval 50"/>
            <p:cNvSpPr>
              <a:spLocks noChangeArrowheads="1"/>
            </p:cNvSpPr>
            <p:nvPr userDrawn="1"/>
          </p:nvSpPr>
          <p:spPr bwMode="auto">
            <a:xfrm>
              <a:off x="1995"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5" name="Oval 51"/>
            <p:cNvSpPr>
              <a:spLocks noChangeArrowheads="1"/>
            </p:cNvSpPr>
            <p:nvPr userDrawn="1"/>
          </p:nvSpPr>
          <p:spPr bwMode="auto">
            <a:xfrm>
              <a:off x="2150" y="556"/>
              <a:ext cx="116"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6" name="Oval 52"/>
            <p:cNvSpPr>
              <a:spLocks noChangeArrowheads="1"/>
            </p:cNvSpPr>
            <p:nvPr userDrawn="1"/>
          </p:nvSpPr>
          <p:spPr bwMode="auto">
            <a:xfrm>
              <a:off x="2305"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7" name="Oval 69"/>
            <p:cNvSpPr>
              <a:spLocks noChangeArrowheads="1"/>
            </p:cNvSpPr>
            <p:nvPr userDrawn="1"/>
          </p:nvSpPr>
          <p:spPr bwMode="auto">
            <a:xfrm>
              <a:off x="2459"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8" name="Oval 72"/>
            <p:cNvSpPr>
              <a:spLocks noChangeArrowheads="1"/>
            </p:cNvSpPr>
            <p:nvPr userDrawn="1"/>
          </p:nvSpPr>
          <p:spPr bwMode="auto">
            <a:xfrm>
              <a:off x="2613"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9" name="Oval 73"/>
            <p:cNvSpPr>
              <a:spLocks noChangeArrowheads="1"/>
            </p:cNvSpPr>
            <p:nvPr userDrawn="1"/>
          </p:nvSpPr>
          <p:spPr bwMode="auto">
            <a:xfrm>
              <a:off x="2767"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50" name="Oval 74"/>
            <p:cNvSpPr>
              <a:spLocks noChangeArrowheads="1"/>
            </p:cNvSpPr>
            <p:nvPr userDrawn="1"/>
          </p:nvSpPr>
          <p:spPr bwMode="auto">
            <a:xfrm>
              <a:off x="3075" y="556"/>
              <a:ext cx="116"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51" name="Oval 75"/>
            <p:cNvSpPr>
              <a:spLocks noChangeArrowheads="1"/>
            </p:cNvSpPr>
            <p:nvPr userDrawn="1"/>
          </p:nvSpPr>
          <p:spPr bwMode="auto">
            <a:xfrm>
              <a:off x="3231"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52" name="Oval 76"/>
            <p:cNvSpPr>
              <a:spLocks noChangeArrowheads="1"/>
            </p:cNvSpPr>
            <p:nvPr userDrawn="1"/>
          </p:nvSpPr>
          <p:spPr bwMode="auto">
            <a:xfrm>
              <a:off x="3385"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53" name="Oval 77"/>
            <p:cNvSpPr>
              <a:spLocks noChangeArrowheads="1"/>
            </p:cNvSpPr>
            <p:nvPr userDrawn="1"/>
          </p:nvSpPr>
          <p:spPr bwMode="auto">
            <a:xfrm>
              <a:off x="3539" y="556"/>
              <a:ext cx="116"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54" name="Oval 78"/>
            <p:cNvSpPr>
              <a:spLocks noChangeArrowheads="1"/>
            </p:cNvSpPr>
            <p:nvPr userDrawn="1"/>
          </p:nvSpPr>
          <p:spPr bwMode="auto">
            <a:xfrm>
              <a:off x="3694"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55" name="Oval 79"/>
            <p:cNvSpPr>
              <a:spLocks noChangeArrowheads="1"/>
            </p:cNvSpPr>
            <p:nvPr userDrawn="1"/>
          </p:nvSpPr>
          <p:spPr bwMode="auto">
            <a:xfrm>
              <a:off x="3848"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56" name="Oval 80"/>
            <p:cNvSpPr>
              <a:spLocks noChangeArrowheads="1"/>
            </p:cNvSpPr>
            <p:nvPr userDrawn="1"/>
          </p:nvSpPr>
          <p:spPr bwMode="auto">
            <a:xfrm>
              <a:off x="4002"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57" name="Oval 81"/>
            <p:cNvSpPr>
              <a:spLocks noChangeArrowheads="1"/>
            </p:cNvSpPr>
            <p:nvPr userDrawn="1"/>
          </p:nvSpPr>
          <p:spPr bwMode="auto">
            <a:xfrm>
              <a:off x="4157"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58" name="Oval 83"/>
            <p:cNvSpPr>
              <a:spLocks noChangeArrowheads="1"/>
            </p:cNvSpPr>
            <p:nvPr userDrawn="1"/>
          </p:nvSpPr>
          <p:spPr bwMode="auto">
            <a:xfrm>
              <a:off x="2921"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59" name="Oval 84"/>
            <p:cNvSpPr>
              <a:spLocks noChangeArrowheads="1"/>
            </p:cNvSpPr>
            <p:nvPr userDrawn="1"/>
          </p:nvSpPr>
          <p:spPr bwMode="auto">
            <a:xfrm>
              <a:off x="144"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grpSp>
    </p:spTree>
  </p:cSld>
  <p:clrMap bg1="lt1" tx1="dk1" bg2="lt2" tx2="dk2" accent1="accent1" accent2="accent2" accent3="accent3" accent4="accent4" accent5="accent5" accent6="accent6" hlink="hlink" folHlink="folHlink"/>
  <p:sldLayoutIdLst>
    <p:sldLayoutId id="2147483842"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hf sldNum="0" hdr="0" ftr="0" dt="0"/>
  <p:txStyles>
    <p:titleStyle>
      <a:lvl1pPr algn="l" rtl="0" eaLnBrk="0" fontAlgn="base" hangingPunct="0">
        <a:spcBef>
          <a:spcPct val="0"/>
        </a:spcBef>
        <a:spcAft>
          <a:spcPct val="0"/>
        </a:spcAft>
        <a:defRPr kumimoji="1" sz="3600" b="1">
          <a:solidFill>
            <a:schemeClr val="tx2"/>
          </a:solidFill>
          <a:latin typeface="+mj-lt"/>
          <a:ea typeface="+mj-ea"/>
          <a:cs typeface="+mj-cs"/>
        </a:defRPr>
      </a:lvl1pPr>
      <a:lvl2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2pPr>
      <a:lvl3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3pPr>
      <a:lvl4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4pPr>
      <a:lvl5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5pPr>
      <a:lvl6pPr marL="4572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6pPr>
      <a:lvl7pPr marL="9144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7pPr>
      <a:lvl8pPr marL="13716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8pPr>
      <a:lvl9pPr marL="18288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正方形/長方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useBgFill="1">
        <p:nvSpPr>
          <p:cNvPr id="8" name="角丸四角形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kumimoji="0" lang="en-US"/>
          </a:p>
        </p:txBody>
      </p:sp>
      <p:sp>
        <p:nvSpPr>
          <p:cNvPr id="2052" name="タイトル プレースホルダ 21"/>
          <p:cNvSpPr>
            <a:spLocks noGrp="1"/>
          </p:cNvSpPr>
          <p:nvPr>
            <p:ph type="title"/>
          </p:nvPr>
        </p:nvSpPr>
        <p:spPr bwMode="auto">
          <a:xfrm>
            <a:off x="914400" y="274638"/>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ja-JP" altLang="en-US" smtClean="0"/>
              <a:t>マスタ タイトルの書式設定</a:t>
            </a:r>
            <a:endParaRPr lang="en-US" smtClean="0"/>
          </a:p>
        </p:txBody>
      </p:sp>
      <p:sp>
        <p:nvSpPr>
          <p:cNvPr id="2053" name="テキスト プレースホルダ 12"/>
          <p:cNvSpPr>
            <a:spLocks noGrp="1"/>
          </p:cNvSpPr>
          <p:nvPr>
            <p:ph type="body" idx="1"/>
          </p:nvPr>
        </p:nvSpPr>
        <p:spPr bwMode="auto">
          <a:xfrm>
            <a:off x="914400" y="1447800"/>
            <a:ext cx="7772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
        <p:nvSpPr>
          <p:cNvPr id="14" name="日付プレースホルダ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ea typeface="ＭＳ Ｐゴシック" charset="-128"/>
              </a:defRPr>
            </a:lvl1pPr>
          </a:lstStyle>
          <a:p>
            <a:pPr>
              <a:defRPr/>
            </a:pPr>
            <a:fld id="{5FCE4D17-F124-44D1-94B7-6DCEBBFF2751}" type="datetime1">
              <a:rPr lang="ja-JP" altLang="en-US" smtClean="0"/>
              <a:t>2015/7/3</a:t>
            </a:fld>
            <a:endParaRPr lang="en-US" altLang="ja-JP"/>
          </a:p>
        </p:txBody>
      </p:sp>
      <p:sp>
        <p:nvSpPr>
          <p:cNvPr id="3" name="フッター プレースホルダ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ea typeface="ＭＳ Ｐゴシック" charset="-128"/>
              </a:defRPr>
            </a:lvl1pPr>
          </a:lstStyle>
          <a:p>
            <a:pPr>
              <a:defRPr/>
            </a:pPr>
            <a:endParaRPr lang="en-US" altLang="ja-JP"/>
          </a:p>
        </p:txBody>
      </p:sp>
      <p:sp>
        <p:nvSpPr>
          <p:cNvPr id="23" name="スライド番号プレースホルダ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8D7E1419-3A3C-4C1F-B86B-56032774097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843" r:id="rId1"/>
    <p:sldLayoutId id="2147483815" r:id="rId2"/>
    <p:sldLayoutId id="2147483844" r:id="rId3"/>
    <p:sldLayoutId id="2147483816" r:id="rId4"/>
    <p:sldLayoutId id="2147483817" r:id="rId5"/>
    <p:sldLayoutId id="2147483818" r:id="rId6"/>
    <p:sldLayoutId id="2147483819" r:id="rId7"/>
    <p:sldLayoutId id="2147483845" r:id="rId8"/>
    <p:sldLayoutId id="2147483846" r:id="rId9"/>
    <p:sldLayoutId id="2147483820" r:id="rId10"/>
    <p:sldLayoutId id="2147483821" r:id="rId11"/>
  </p:sldLayoutIdLst>
  <p:hf sldNum="0" hdr="0" ftr="0" dt="0"/>
  <p:txStyles>
    <p:titleStyle>
      <a:lvl1pPr algn="l" rtl="0" eaLnBrk="0" fontAlgn="base" hangingPunct="0">
        <a:spcBef>
          <a:spcPct val="0"/>
        </a:spcBef>
        <a:spcAft>
          <a:spcPct val="0"/>
        </a:spcAft>
        <a:defRPr kumimoji="1" sz="4000" kern="1200">
          <a:solidFill>
            <a:schemeClr val="tx2"/>
          </a:solidFill>
          <a:latin typeface="+mj-lt"/>
          <a:ea typeface="+mj-ea"/>
          <a:cs typeface="+mj-cs"/>
        </a:defRPr>
      </a:lvl1pPr>
      <a:lvl2pPr algn="l" rtl="0" eaLnBrk="0" fontAlgn="base" hangingPunct="0">
        <a:spcBef>
          <a:spcPct val="0"/>
        </a:spcBef>
        <a:spcAft>
          <a:spcPct val="0"/>
        </a:spcAft>
        <a:defRPr kumimoji="1" sz="4000">
          <a:solidFill>
            <a:schemeClr val="tx2"/>
          </a:solidFill>
          <a:latin typeface="Franklin Gothic Book"/>
          <a:ea typeface="HGｺﾞｼｯｸM" pitchFamily="49" charset="-128"/>
        </a:defRPr>
      </a:lvl2pPr>
      <a:lvl3pPr algn="l" rtl="0" eaLnBrk="0" fontAlgn="base" hangingPunct="0">
        <a:spcBef>
          <a:spcPct val="0"/>
        </a:spcBef>
        <a:spcAft>
          <a:spcPct val="0"/>
        </a:spcAft>
        <a:defRPr kumimoji="1" sz="4000">
          <a:solidFill>
            <a:schemeClr val="tx2"/>
          </a:solidFill>
          <a:latin typeface="Franklin Gothic Book"/>
          <a:ea typeface="HGｺﾞｼｯｸM" pitchFamily="49" charset="-128"/>
        </a:defRPr>
      </a:lvl3pPr>
      <a:lvl4pPr algn="l" rtl="0" eaLnBrk="0" fontAlgn="base" hangingPunct="0">
        <a:spcBef>
          <a:spcPct val="0"/>
        </a:spcBef>
        <a:spcAft>
          <a:spcPct val="0"/>
        </a:spcAft>
        <a:defRPr kumimoji="1" sz="4000">
          <a:solidFill>
            <a:schemeClr val="tx2"/>
          </a:solidFill>
          <a:latin typeface="Franklin Gothic Book"/>
          <a:ea typeface="HGｺﾞｼｯｸM" pitchFamily="49" charset="-128"/>
        </a:defRPr>
      </a:lvl4pPr>
      <a:lvl5pPr algn="l" rtl="0" eaLnBrk="0" fontAlgn="base" hangingPunct="0">
        <a:spcBef>
          <a:spcPct val="0"/>
        </a:spcBef>
        <a:spcAft>
          <a:spcPct val="0"/>
        </a:spcAft>
        <a:defRPr kumimoji="1" sz="4000">
          <a:solidFill>
            <a:schemeClr val="tx2"/>
          </a:solidFill>
          <a:latin typeface="Franklin Gothic Book"/>
          <a:ea typeface="HGｺﾞｼｯｸM" pitchFamily="49" charset="-128"/>
        </a:defRPr>
      </a:lvl5pPr>
      <a:lvl6pPr marL="457200" algn="l" rtl="0" fontAlgn="base">
        <a:spcBef>
          <a:spcPct val="0"/>
        </a:spcBef>
        <a:spcAft>
          <a:spcPct val="0"/>
        </a:spcAft>
        <a:defRPr kumimoji="1" sz="4000">
          <a:solidFill>
            <a:schemeClr val="tx2"/>
          </a:solidFill>
          <a:latin typeface="Franklin Gothic Book"/>
          <a:ea typeface="HGｺﾞｼｯｸM" pitchFamily="49" charset="-128"/>
        </a:defRPr>
      </a:lvl6pPr>
      <a:lvl7pPr marL="914400" algn="l" rtl="0" fontAlgn="base">
        <a:spcBef>
          <a:spcPct val="0"/>
        </a:spcBef>
        <a:spcAft>
          <a:spcPct val="0"/>
        </a:spcAft>
        <a:defRPr kumimoji="1" sz="4000">
          <a:solidFill>
            <a:schemeClr val="tx2"/>
          </a:solidFill>
          <a:latin typeface="Franklin Gothic Book"/>
          <a:ea typeface="HGｺﾞｼｯｸM" pitchFamily="49" charset="-128"/>
        </a:defRPr>
      </a:lvl7pPr>
      <a:lvl8pPr marL="1371600" algn="l" rtl="0" fontAlgn="base">
        <a:spcBef>
          <a:spcPct val="0"/>
        </a:spcBef>
        <a:spcAft>
          <a:spcPct val="0"/>
        </a:spcAft>
        <a:defRPr kumimoji="1" sz="4000">
          <a:solidFill>
            <a:schemeClr val="tx2"/>
          </a:solidFill>
          <a:latin typeface="Franklin Gothic Book"/>
          <a:ea typeface="HGｺﾞｼｯｸM" pitchFamily="49" charset="-128"/>
        </a:defRPr>
      </a:lvl8pPr>
      <a:lvl9pPr marL="1828800" algn="l" rtl="0" fontAlgn="base">
        <a:spcBef>
          <a:spcPct val="0"/>
        </a:spcBef>
        <a:spcAft>
          <a:spcPct val="0"/>
        </a:spcAft>
        <a:defRPr kumimoji="1" sz="4000">
          <a:solidFill>
            <a:schemeClr val="tx2"/>
          </a:solidFill>
          <a:latin typeface="Franklin Gothic Book"/>
          <a:ea typeface="HGｺﾞｼｯｸM" pitchFamily="49" charset="-128"/>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kumimoji="1"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kumimoji="1"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kumimoji="1"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28600" y="0"/>
            <a:ext cx="8077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3075" name="Rectangle 3"/>
          <p:cNvSpPr>
            <a:spLocks noGrp="1" noChangeArrowheads="1"/>
          </p:cNvSpPr>
          <p:nvPr>
            <p:ph type="body" idx="1"/>
          </p:nvPr>
        </p:nvSpPr>
        <p:spPr bwMode="auto">
          <a:xfrm>
            <a:off x="685800" y="1219200"/>
            <a:ext cx="7772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76200" y="64770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ea typeface="ＭＳ Ｐゴシック" charset="-128"/>
              </a:defRPr>
            </a:lvl1pPr>
          </a:lstStyle>
          <a:p>
            <a:pPr>
              <a:defRPr/>
            </a:pPr>
            <a:fld id="{AD98BCFB-1264-4D0A-944F-BCDCD9C8548E}" type="datetime1">
              <a:rPr lang="ja-JP" altLang="en-US" smtClean="0"/>
              <a:t>2015/7/3</a:t>
            </a:fld>
            <a:endParaRPr lang="en-US" altLang="ja-JP"/>
          </a:p>
        </p:txBody>
      </p:sp>
      <p:sp>
        <p:nvSpPr>
          <p:cNvPr id="1029" name="Rectangle 5"/>
          <p:cNvSpPr>
            <a:spLocks noGrp="1" noChangeArrowheads="1"/>
          </p:cNvSpPr>
          <p:nvPr>
            <p:ph type="ftr" sz="quarter" idx="3"/>
          </p:nvPr>
        </p:nvSpPr>
        <p:spPr bwMode="auto">
          <a:xfrm>
            <a:off x="2590800" y="64770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ea typeface="ＭＳ Ｐゴシック"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162800" y="64770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ea typeface="ＭＳ Ｐゴシック" charset="-128"/>
              </a:defRPr>
            </a:lvl1pPr>
          </a:lstStyle>
          <a:p>
            <a:pPr>
              <a:defRPr/>
            </a:pPr>
            <a:fld id="{4FB0D5DC-6D57-4DCF-8DC2-CBE70F688AAE}" type="slidenum">
              <a:rPr lang="en-US" altLang="ja-JP"/>
              <a:pPr>
                <a:defRPr/>
              </a:pPr>
              <a:t>‹#›</a:t>
            </a:fld>
            <a:endParaRPr lang="en-US" altLang="ja-JP"/>
          </a:p>
        </p:txBody>
      </p:sp>
      <p:grpSp>
        <p:nvGrpSpPr>
          <p:cNvPr id="3079" name="Group 71"/>
          <p:cNvGrpSpPr>
            <a:grpSpLocks/>
          </p:cNvGrpSpPr>
          <p:nvPr/>
        </p:nvGrpSpPr>
        <p:grpSpPr bwMode="auto">
          <a:xfrm>
            <a:off x="5730875" y="6400800"/>
            <a:ext cx="2879725" cy="320675"/>
            <a:chOff x="2544" y="3168"/>
            <a:chExt cx="3024" cy="336"/>
          </a:xfrm>
        </p:grpSpPr>
        <p:sp>
          <p:nvSpPr>
            <p:cNvPr id="3108" name="Oval 7"/>
            <p:cNvSpPr>
              <a:spLocks noChangeArrowheads="1"/>
            </p:cNvSpPr>
            <p:nvPr userDrawn="1"/>
          </p:nvSpPr>
          <p:spPr bwMode="auto">
            <a:xfrm>
              <a:off x="2927"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09" name="Oval 8"/>
            <p:cNvSpPr>
              <a:spLocks noChangeArrowheads="1"/>
            </p:cNvSpPr>
            <p:nvPr userDrawn="1"/>
          </p:nvSpPr>
          <p:spPr bwMode="auto">
            <a:xfrm>
              <a:off x="3121"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10" name="Oval 9"/>
            <p:cNvSpPr>
              <a:spLocks noChangeArrowheads="1"/>
            </p:cNvSpPr>
            <p:nvPr userDrawn="1"/>
          </p:nvSpPr>
          <p:spPr bwMode="auto">
            <a:xfrm>
              <a:off x="3313"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11" name="Oval 10"/>
            <p:cNvSpPr>
              <a:spLocks noChangeArrowheads="1"/>
            </p:cNvSpPr>
            <p:nvPr userDrawn="1"/>
          </p:nvSpPr>
          <p:spPr bwMode="auto">
            <a:xfrm>
              <a:off x="3504"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12" name="Oval 11"/>
            <p:cNvSpPr>
              <a:spLocks noChangeArrowheads="1"/>
            </p:cNvSpPr>
            <p:nvPr userDrawn="1"/>
          </p:nvSpPr>
          <p:spPr bwMode="auto">
            <a:xfrm>
              <a:off x="3696"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13" name="Oval 12"/>
            <p:cNvSpPr>
              <a:spLocks noChangeArrowheads="1"/>
            </p:cNvSpPr>
            <p:nvPr userDrawn="1"/>
          </p:nvSpPr>
          <p:spPr bwMode="auto">
            <a:xfrm>
              <a:off x="3888"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14" name="Oval 13"/>
            <p:cNvSpPr>
              <a:spLocks noChangeArrowheads="1"/>
            </p:cNvSpPr>
            <p:nvPr userDrawn="1"/>
          </p:nvSpPr>
          <p:spPr bwMode="auto">
            <a:xfrm>
              <a:off x="4079"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15" name="Oval 14"/>
            <p:cNvSpPr>
              <a:spLocks noChangeArrowheads="1"/>
            </p:cNvSpPr>
            <p:nvPr userDrawn="1"/>
          </p:nvSpPr>
          <p:spPr bwMode="auto">
            <a:xfrm>
              <a:off x="4273"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16" name="Oval 15"/>
            <p:cNvSpPr>
              <a:spLocks noChangeArrowheads="1"/>
            </p:cNvSpPr>
            <p:nvPr userDrawn="1"/>
          </p:nvSpPr>
          <p:spPr bwMode="auto">
            <a:xfrm>
              <a:off x="4464"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17" name="Oval 16"/>
            <p:cNvSpPr>
              <a:spLocks noChangeArrowheads="1"/>
            </p:cNvSpPr>
            <p:nvPr userDrawn="1"/>
          </p:nvSpPr>
          <p:spPr bwMode="auto">
            <a:xfrm>
              <a:off x="4656"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18" name="Oval 17"/>
            <p:cNvSpPr>
              <a:spLocks noChangeArrowheads="1"/>
            </p:cNvSpPr>
            <p:nvPr userDrawn="1"/>
          </p:nvSpPr>
          <p:spPr bwMode="auto">
            <a:xfrm>
              <a:off x="4848"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19" name="Oval 18"/>
            <p:cNvSpPr>
              <a:spLocks noChangeArrowheads="1"/>
            </p:cNvSpPr>
            <p:nvPr userDrawn="1"/>
          </p:nvSpPr>
          <p:spPr bwMode="auto">
            <a:xfrm>
              <a:off x="5040" y="3168"/>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20" name="Oval 19"/>
            <p:cNvSpPr>
              <a:spLocks noChangeArrowheads="1"/>
            </p:cNvSpPr>
            <p:nvPr userDrawn="1"/>
          </p:nvSpPr>
          <p:spPr bwMode="auto">
            <a:xfrm>
              <a:off x="5231" y="3168"/>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21" name="Oval 20"/>
            <p:cNvSpPr>
              <a:spLocks noChangeArrowheads="1"/>
            </p:cNvSpPr>
            <p:nvPr userDrawn="1"/>
          </p:nvSpPr>
          <p:spPr bwMode="auto">
            <a:xfrm>
              <a:off x="5425" y="3168"/>
              <a:ext cx="143"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22" name="Oval 23"/>
            <p:cNvSpPr>
              <a:spLocks noChangeArrowheads="1"/>
            </p:cNvSpPr>
            <p:nvPr userDrawn="1"/>
          </p:nvSpPr>
          <p:spPr bwMode="auto">
            <a:xfrm>
              <a:off x="2544"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23" name="Oval 24"/>
            <p:cNvSpPr>
              <a:spLocks noChangeArrowheads="1"/>
            </p:cNvSpPr>
            <p:nvPr userDrawn="1"/>
          </p:nvSpPr>
          <p:spPr bwMode="auto">
            <a:xfrm>
              <a:off x="2736"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24" name="Oval 25"/>
            <p:cNvSpPr>
              <a:spLocks noChangeArrowheads="1"/>
            </p:cNvSpPr>
            <p:nvPr userDrawn="1"/>
          </p:nvSpPr>
          <p:spPr bwMode="auto">
            <a:xfrm>
              <a:off x="2927"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25" name="Oval 26"/>
            <p:cNvSpPr>
              <a:spLocks noChangeArrowheads="1"/>
            </p:cNvSpPr>
            <p:nvPr userDrawn="1"/>
          </p:nvSpPr>
          <p:spPr bwMode="auto">
            <a:xfrm>
              <a:off x="3121"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26" name="Oval 27"/>
            <p:cNvSpPr>
              <a:spLocks noChangeArrowheads="1"/>
            </p:cNvSpPr>
            <p:nvPr userDrawn="1"/>
          </p:nvSpPr>
          <p:spPr bwMode="auto">
            <a:xfrm>
              <a:off x="3313"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27" name="Oval 28"/>
            <p:cNvSpPr>
              <a:spLocks noChangeArrowheads="1"/>
            </p:cNvSpPr>
            <p:nvPr userDrawn="1"/>
          </p:nvSpPr>
          <p:spPr bwMode="auto">
            <a:xfrm>
              <a:off x="3504"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28" name="Oval 29"/>
            <p:cNvSpPr>
              <a:spLocks noChangeArrowheads="1"/>
            </p:cNvSpPr>
            <p:nvPr userDrawn="1"/>
          </p:nvSpPr>
          <p:spPr bwMode="auto">
            <a:xfrm>
              <a:off x="3696"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29" name="Oval 30"/>
            <p:cNvSpPr>
              <a:spLocks noChangeArrowheads="1"/>
            </p:cNvSpPr>
            <p:nvPr userDrawn="1"/>
          </p:nvSpPr>
          <p:spPr bwMode="auto">
            <a:xfrm>
              <a:off x="3888"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30" name="Oval 31"/>
            <p:cNvSpPr>
              <a:spLocks noChangeArrowheads="1"/>
            </p:cNvSpPr>
            <p:nvPr userDrawn="1"/>
          </p:nvSpPr>
          <p:spPr bwMode="auto">
            <a:xfrm>
              <a:off x="4079"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31" name="Oval 32"/>
            <p:cNvSpPr>
              <a:spLocks noChangeArrowheads="1"/>
            </p:cNvSpPr>
            <p:nvPr userDrawn="1"/>
          </p:nvSpPr>
          <p:spPr bwMode="auto">
            <a:xfrm>
              <a:off x="4273"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32" name="Oval 33"/>
            <p:cNvSpPr>
              <a:spLocks noChangeArrowheads="1"/>
            </p:cNvSpPr>
            <p:nvPr userDrawn="1"/>
          </p:nvSpPr>
          <p:spPr bwMode="auto">
            <a:xfrm>
              <a:off x="4464"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33" name="Oval 34"/>
            <p:cNvSpPr>
              <a:spLocks noChangeArrowheads="1"/>
            </p:cNvSpPr>
            <p:nvPr userDrawn="1"/>
          </p:nvSpPr>
          <p:spPr bwMode="auto">
            <a:xfrm>
              <a:off x="4656"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34" name="Oval 35"/>
            <p:cNvSpPr>
              <a:spLocks noChangeArrowheads="1"/>
            </p:cNvSpPr>
            <p:nvPr userDrawn="1"/>
          </p:nvSpPr>
          <p:spPr bwMode="auto">
            <a:xfrm>
              <a:off x="4848" y="3359"/>
              <a:ext cx="143"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35" name="Oval 36"/>
            <p:cNvSpPr>
              <a:spLocks noChangeArrowheads="1"/>
            </p:cNvSpPr>
            <p:nvPr userDrawn="1"/>
          </p:nvSpPr>
          <p:spPr bwMode="auto">
            <a:xfrm>
              <a:off x="5040" y="3359"/>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36" name="Oval 37"/>
            <p:cNvSpPr>
              <a:spLocks noChangeArrowheads="1"/>
            </p:cNvSpPr>
            <p:nvPr userDrawn="1"/>
          </p:nvSpPr>
          <p:spPr bwMode="auto">
            <a:xfrm>
              <a:off x="5231" y="3359"/>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37" name="Oval 70"/>
            <p:cNvSpPr>
              <a:spLocks noChangeArrowheads="1"/>
            </p:cNvSpPr>
            <p:nvPr userDrawn="1"/>
          </p:nvSpPr>
          <p:spPr bwMode="auto">
            <a:xfrm>
              <a:off x="2736"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grpSp>
      <p:grpSp>
        <p:nvGrpSpPr>
          <p:cNvPr id="3080" name="Group 85"/>
          <p:cNvGrpSpPr>
            <a:grpSpLocks/>
          </p:cNvGrpSpPr>
          <p:nvPr/>
        </p:nvGrpSpPr>
        <p:grpSpPr bwMode="auto">
          <a:xfrm>
            <a:off x="228600" y="838200"/>
            <a:ext cx="6553200" cy="184150"/>
            <a:chOff x="144" y="556"/>
            <a:chExt cx="4128" cy="116"/>
          </a:xfrm>
        </p:grpSpPr>
        <p:sp>
          <p:nvSpPr>
            <p:cNvPr id="3081" name="Oval 39"/>
            <p:cNvSpPr>
              <a:spLocks noChangeArrowheads="1"/>
            </p:cNvSpPr>
            <p:nvPr userDrawn="1"/>
          </p:nvSpPr>
          <p:spPr bwMode="auto">
            <a:xfrm>
              <a:off x="298"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82" name="Oval 40"/>
            <p:cNvSpPr>
              <a:spLocks noChangeArrowheads="1"/>
            </p:cNvSpPr>
            <p:nvPr userDrawn="1"/>
          </p:nvSpPr>
          <p:spPr bwMode="auto">
            <a:xfrm>
              <a:off x="452"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83" name="Oval 41"/>
            <p:cNvSpPr>
              <a:spLocks noChangeArrowheads="1"/>
            </p:cNvSpPr>
            <p:nvPr userDrawn="1"/>
          </p:nvSpPr>
          <p:spPr bwMode="auto">
            <a:xfrm>
              <a:off x="606"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84" name="Oval 42"/>
            <p:cNvSpPr>
              <a:spLocks noChangeArrowheads="1"/>
            </p:cNvSpPr>
            <p:nvPr userDrawn="1"/>
          </p:nvSpPr>
          <p:spPr bwMode="auto">
            <a:xfrm>
              <a:off x="760"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85" name="Oval 43"/>
            <p:cNvSpPr>
              <a:spLocks noChangeArrowheads="1"/>
            </p:cNvSpPr>
            <p:nvPr userDrawn="1"/>
          </p:nvSpPr>
          <p:spPr bwMode="auto">
            <a:xfrm>
              <a:off x="914" y="556"/>
              <a:ext cx="116"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86" name="Oval 44"/>
            <p:cNvSpPr>
              <a:spLocks noChangeArrowheads="1"/>
            </p:cNvSpPr>
            <p:nvPr userDrawn="1"/>
          </p:nvSpPr>
          <p:spPr bwMode="auto">
            <a:xfrm>
              <a:off x="1069"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87" name="Oval 45"/>
            <p:cNvSpPr>
              <a:spLocks noChangeArrowheads="1"/>
            </p:cNvSpPr>
            <p:nvPr userDrawn="1"/>
          </p:nvSpPr>
          <p:spPr bwMode="auto">
            <a:xfrm>
              <a:off x="1224"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88" name="Oval 46"/>
            <p:cNvSpPr>
              <a:spLocks noChangeArrowheads="1"/>
            </p:cNvSpPr>
            <p:nvPr userDrawn="1"/>
          </p:nvSpPr>
          <p:spPr bwMode="auto">
            <a:xfrm>
              <a:off x="1378" y="556"/>
              <a:ext cx="116"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89" name="Oval 47"/>
            <p:cNvSpPr>
              <a:spLocks noChangeArrowheads="1"/>
            </p:cNvSpPr>
            <p:nvPr userDrawn="1"/>
          </p:nvSpPr>
          <p:spPr bwMode="auto">
            <a:xfrm>
              <a:off x="1533"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90" name="Oval 48"/>
            <p:cNvSpPr>
              <a:spLocks noChangeArrowheads="1"/>
            </p:cNvSpPr>
            <p:nvPr userDrawn="1"/>
          </p:nvSpPr>
          <p:spPr bwMode="auto">
            <a:xfrm>
              <a:off x="1687"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91" name="Oval 49"/>
            <p:cNvSpPr>
              <a:spLocks noChangeArrowheads="1"/>
            </p:cNvSpPr>
            <p:nvPr userDrawn="1"/>
          </p:nvSpPr>
          <p:spPr bwMode="auto">
            <a:xfrm>
              <a:off x="1841"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92" name="Oval 50"/>
            <p:cNvSpPr>
              <a:spLocks noChangeArrowheads="1"/>
            </p:cNvSpPr>
            <p:nvPr userDrawn="1"/>
          </p:nvSpPr>
          <p:spPr bwMode="auto">
            <a:xfrm>
              <a:off x="1995"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93" name="Oval 51"/>
            <p:cNvSpPr>
              <a:spLocks noChangeArrowheads="1"/>
            </p:cNvSpPr>
            <p:nvPr userDrawn="1"/>
          </p:nvSpPr>
          <p:spPr bwMode="auto">
            <a:xfrm>
              <a:off x="2150" y="556"/>
              <a:ext cx="116"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94" name="Oval 52"/>
            <p:cNvSpPr>
              <a:spLocks noChangeArrowheads="1"/>
            </p:cNvSpPr>
            <p:nvPr userDrawn="1"/>
          </p:nvSpPr>
          <p:spPr bwMode="auto">
            <a:xfrm>
              <a:off x="2305"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95" name="Oval 69"/>
            <p:cNvSpPr>
              <a:spLocks noChangeArrowheads="1"/>
            </p:cNvSpPr>
            <p:nvPr userDrawn="1"/>
          </p:nvSpPr>
          <p:spPr bwMode="auto">
            <a:xfrm>
              <a:off x="2459"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96" name="Oval 72"/>
            <p:cNvSpPr>
              <a:spLocks noChangeArrowheads="1"/>
            </p:cNvSpPr>
            <p:nvPr userDrawn="1"/>
          </p:nvSpPr>
          <p:spPr bwMode="auto">
            <a:xfrm>
              <a:off x="2613"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97" name="Oval 73"/>
            <p:cNvSpPr>
              <a:spLocks noChangeArrowheads="1"/>
            </p:cNvSpPr>
            <p:nvPr userDrawn="1"/>
          </p:nvSpPr>
          <p:spPr bwMode="auto">
            <a:xfrm>
              <a:off x="2767"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98" name="Oval 74"/>
            <p:cNvSpPr>
              <a:spLocks noChangeArrowheads="1"/>
            </p:cNvSpPr>
            <p:nvPr userDrawn="1"/>
          </p:nvSpPr>
          <p:spPr bwMode="auto">
            <a:xfrm>
              <a:off x="3075" y="556"/>
              <a:ext cx="116"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99" name="Oval 75"/>
            <p:cNvSpPr>
              <a:spLocks noChangeArrowheads="1"/>
            </p:cNvSpPr>
            <p:nvPr userDrawn="1"/>
          </p:nvSpPr>
          <p:spPr bwMode="auto">
            <a:xfrm>
              <a:off x="3231"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00" name="Oval 76"/>
            <p:cNvSpPr>
              <a:spLocks noChangeArrowheads="1"/>
            </p:cNvSpPr>
            <p:nvPr userDrawn="1"/>
          </p:nvSpPr>
          <p:spPr bwMode="auto">
            <a:xfrm>
              <a:off x="3385"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01" name="Oval 77"/>
            <p:cNvSpPr>
              <a:spLocks noChangeArrowheads="1"/>
            </p:cNvSpPr>
            <p:nvPr userDrawn="1"/>
          </p:nvSpPr>
          <p:spPr bwMode="auto">
            <a:xfrm>
              <a:off x="3539" y="556"/>
              <a:ext cx="116"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02" name="Oval 78"/>
            <p:cNvSpPr>
              <a:spLocks noChangeArrowheads="1"/>
            </p:cNvSpPr>
            <p:nvPr userDrawn="1"/>
          </p:nvSpPr>
          <p:spPr bwMode="auto">
            <a:xfrm>
              <a:off x="3694"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03" name="Oval 79"/>
            <p:cNvSpPr>
              <a:spLocks noChangeArrowheads="1"/>
            </p:cNvSpPr>
            <p:nvPr userDrawn="1"/>
          </p:nvSpPr>
          <p:spPr bwMode="auto">
            <a:xfrm>
              <a:off x="3848"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04" name="Oval 80"/>
            <p:cNvSpPr>
              <a:spLocks noChangeArrowheads="1"/>
            </p:cNvSpPr>
            <p:nvPr userDrawn="1"/>
          </p:nvSpPr>
          <p:spPr bwMode="auto">
            <a:xfrm>
              <a:off x="4002"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05" name="Oval 81"/>
            <p:cNvSpPr>
              <a:spLocks noChangeArrowheads="1"/>
            </p:cNvSpPr>
            <p:nvPr userDrawn="1"/>
          </p:nvSpPr>
          <p:spPr bwMode="auto">
            <a:xfrm>
              <a:off x="4157"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06" name="Oval 83"/>
            <p:cNvSpPr>
              <a:spLocks noChangeArrowheads="1"/>
            </p:cNvSpPr>
            <p:nvPr userDrawn="1"/>
          </p:nvSpPr>
          <p:spPr bwMode="auto">
            <a:xfrm>
              <a:off x="2921"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07" name="Oval 84"/>
            <p:cNvSpPr>
              <a:spLocks noChangeArrowheads="1"/>
            </p:cNvSpPr>
            <p:nvPr userDrawn="1"/>
          </p:nvSpPr>
          <p:spPr bwMode="auto">
            <a:xfrm>
              <a:off x="144"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847"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Lst>
  <p:hf sldNum="0" hdr="0" ftr="0" dt="0"/>
  <p:txStyles>
    <p:titleStyle>
      <a:lvl1pPr algn="l" rtl="0" eaLnBrk="0" fontAlgn="base" hangingPunct="0">
        <a:spcBef>
          <a:spcPct val="0"/>
        </a:spcBef>
        <a:spcAft>
          <a:spcPct val="0"/>
        </a:spcAft>
        <a:defRPr kumimoji="1" sz="3600" b="1">
          <a:solidFill>
            <a:schemeClr val="tx2"/>
          </a:solidFill>
          <a:latin typeface="+mj-lt"/>
          <a:ea typeface="+mj-ea"/>
          <a:cs typeface="+mj-cs"/>
        </a:defRPr>
      </a:lvl1pPr>
      <a:lvl2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2pPr>
      <a:lvl3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3pPr>
      <a:lvl4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4pPr>
      <a:lvl5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5pPr>
      <a:lvl6pPr marL="4572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6pPr>
      <a:lvl7pPr marL="9144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7pPr>
      <a:lvl8pPr marL="13716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8pPr>
      <a:lvl9pPr marL="18288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28600" y="0"/>
            <a:ext cx="8077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4099" name="Rectangle 3"/>
          <p:cNvSpPr>
            <a:spLocks noGrp="1" noChangeArrowheads="1"/>
          </p:cNvSpPr>
          <p:nvPr>
            <p:ph type="body" idx="1"/>
          </p:nvPr>
        </p:nvSpPr>
        <p:spPr bwMode="auto">
          <a:xfrm>
            <a:off x="685800" y="1219200"/>
            <a:ext cx="7772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76200" y="64770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ea typeface="ＭＳ Ｐゴシック" charset="-128"/>
              </a:defRPr>
            </a:lvl1pPr>
          </a:lstStyle>
          <a:p>
            <a:pPr>
              <a:defRPr/>
            </a:pPr>
            <a:fld id="{4E416F77-0D2A-41E3-B25D-4C34F3867BF5}" type="datetime1">
              <a:rPr lang="ja-JP" altLang="en-US" smtClean="0"/>
              <a:t>2015/7/3</a:t>
            </a:fld>
            <a:endParaRPr lang="en-US" altLang="ja-JP"/>
          </a:p>
        </p:txBody>
      </p:sp>
      <p:sp>
        <p:nvSpPr>
          <p:cNvPr id="1029" name="Rectangle 5"/>
          <p:cNvSpPr>
            <a:spLocks noGrp="1" noChangeArrowheads="1"/>
          </p:cNvSpPr>
          <p:nvPr>
            <p:ph type="ftr" sz="quarter" idx="3"/>
          </p:nvPr>
        </p:nvSpPr>
        <p:spPr bwMode="auto">
          <a:xfrm>
            <a:off x="2590800" y="64770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ea typeface="ＭＳ Ｐゴシック"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162800" y="64770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ea typeface="ＭＳ Ｐゴシック" charset="-128"/>
              </a:defRPr>
            </a:lvl1pPr>
          </a:lstStyle>
          <a:p>
            <a:pPr>
              <a:defRPr/>
            </a:pPr>
            <a:fld id="{9396CA2C-258E-4193-BC33-27BC754115D8}" type="slidenum">
              <a:rPr lang="en-US" altLang="ja-JP"/>
              <a:pPr>
                <a:defRPr/>
              </a:pPr>
              <a:t>‹#›</a:t>
            </a:fld>
            <a:endParaRPr lang="en-US" altLang="ja-JP"/>
          </a:p>
        </p:txBody>
      </p:sp>
      <p:grpSp>
        <p:nvGrpSpPr>
          <p:cNvPr id="4103" name="Group 71"/>
          <p:cNvGrpSpPr>
            <a:grpSpLocks/>
          </p:cNvGrpSpPr>
          <p:nvPr/>
        </p:nvGrpSpPr>
        <p:grpSpPr bwMode="auto">
          <a:xfrm>
            <a:off x="5730875" y="6400800"/>
            <a:ext cx="2879725" cy="320675"/>
            <a:chOff x="2544" y="3168"/>
            <a:chExt cx="3024" cy="336"/>
          </a:xfrm>
        </p:grpSpPr>
        <p:sp>
          <p:nvSpPr>
            <p:cNvPr id="4132" name="Oval 7"/>
            <p:cNvSpPr>
              <a:spLocks noChangeArrowheads="1"/>
            </p:cNvSpPr>
            <p:nvPr userDrawn="1"/>
          </p:nvSpPr>
          <p:spPr bwMode="auto">
            <a:xfrm>
              <a:off x="2927"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33" name="Oval 8"/>
            <p:cNvSpPr>
              <a:spLocks noChangeArrowheads="1"/>
            </p:cNvSpPr>
            <p:nvPr userDrawn="1"/>
          </p:nvSpPr>
          <p:spPr bwMode="auto">
            <a:xfrm>
              <a:off x="3121"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34" name="Oval 9"/>
            <p:cNvSpPr>
              <a:spLocks noChangeArrowheads="1"/>
            </p:cNvSpPr>
            <p:nvPr userDrawn="1"/>
          </p:nvSpPr>
          <p:spPr bwMode="auto">
            <a:xfrm>
              <a:off x="3313"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35" name="Oval 10"/>
            <p:cNvSpPr>
              <a:spLocks noChangeArrowheads="1"/>
            </p:cNvSpPr>
            <p:nvPr userDrawn="1"/>
          </p:nvSpPr>
          <p:spPr bwMode="auto">
            <a:xfrm>
              <a:off x="3504"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36" name="Oval 11"/>
            <p:cNvSpPr>
              <a:spLocks noChangeArrowheads="1"/>
            </p:cNvSpPr>
            <p:nvPr userDrawn="1"/>
          </p:nvSpPr>
          <p:spPr bwMode="auto">
            <a:xfrm>
              <a:off x="3696"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37" name="Oval 12"/>
            <p:cNvSpPr>
              <a:spLocks noChangeArrowheads="1"/>
            </p:cNvSpPr>
            <p:nvPr userDrawn="1"/>
          </p:nvSpPr>
          <p:spPr bwMode="auto">
            <a:xfrm>
              <a:off x="3888"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38" name="Oval 13"/>
            <p:cNvSpPr>
              <a:spLocks noChangeArrowheads="1"/>
            </p:cNvSpPr>
            <p:nvPr userDrawn="1"/>
          </p:nvSpPr>
          <p:spPr bwMode="auto">
            <a:xfrm>
              <a:off x="4079"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39" name="Oval 14"/>
            <p:cNvSpPr>
              <a:spLocks noChangeArrowheads="1"/>
            </p:cNvSpPr>
            <p:nvPr userDrawn="1"/>
          </p:nvSpPr>
          <p:spPr bwMode="auto">
            <a:xfrm>
              <a:off x="4273"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40" name="Oval 15"/>
            <p:cNvSpPr>
              <a:spLocks noChangeArrowheads="1"/>
            </p:cNvSpPr>
            <p:nvPr userDrawn="1"/>
          </p:nvSpPr>
          <p:spPr bwMode="auto">
            <a:xfrm>
              <a:off x="4464"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41" name="Oval 16"/>
            <p:cNvSpPr>
              <a:spLocks noChangeArrowheads="1"/>
            </p:cNvSpPr>
            <p:nvPr userDrawn="1"/>
          </p:nvSpPr>
          <p:spPr bwMode="auto">
            <a:xfrm>
              <a:off x="4656"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42" name="Oval 17"/>
            <p:cNvSpPr>
              <a:spLocks noChangeArrowheads="1"/>
            </p:cNvSpPr>
            <p:nvPr userDrawn="1"/>
          </p:nvSpPr>
          <p:spPr bwMode="auto">
            <a:xfrm>
              <a:off x="4848"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43" name="Oval 18"/>
            <p:cNvSpPr>
              <a:spLocks noChangeArrowheads="1"/>
            </p:cNvSpPr>
            <p:nvPr userDrawn="1"/>
          </p:nvSpPr>
          <p:spPr bwMode="auto">
            <a:xfrm>
              <a:off x="5040" y="3168"/>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44" name="Oval 19"/>
            <p:cNvSpPr>
              <a:spLocks noChangeArrowheads="1"/>
            </p:cNvSpPr>
            <p:nvPr userDrawn="1"/>
          </p:nvSpPr>
          <p:spPr bwMode="auto">
            <a:xfrm>
              <a:off x="5231" y="3168"/>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45" name="Oval 20"/>
            <p:cNvSpPr>
              <a:spLocks noChangeArrowheads="1"/>
            </p:cNvSpPr>
            <p:nvPr userDrawn="1"/>
          </p:nvSpPr>
          <p:spPr bwMode="auto">
            <a:xfrm>
              <a:off x="5425" y="3168"/>
              <a:ext cx="143"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46" name="Oval 23"/>
            <p:cNvSpPr>
              <a:spLocks noChangeArrowheads="1"/>
            </p:cNvSpPr>
            <p:nvPr userDrawn="1"/>
          </p:nvSpPr>
          <p:spPr bwMode="auto">
            <a:xfrm>
              <a:off x="2544"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47" name="Oval 24"/>
            <p:cNvSpPr>
              <a:spLocks noChangeArrowheads="1"/>
            </p:cNvSpPr>
            <p:nvPr userDrawn="1"/>
          </p:nvSpPr>
          <p:spPr bwMode="auto">
            <a:xfrm>
              <a:off x="2736"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48" name="Oval 25"/>
            <p:cNvSpPr>
              <a:spLocks noChangeArrowheads="1"/>
            </p:cNvSpPr>
            <p:nvPr userDrawn="1"/>
          </p:nvSpPr>
          <p:spPr bwMode="auto">
            <a:xfrm>
              <a:off x="2927"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49" name="Oval 26"/>
            <p:cNvSpPr>
              <a:spLocks noChangeArrowheads="1"/>
            </p:cNvSpPr>
            <p:nvPr userDrawn="1"/>
          </p:nvSpPr>
          <p:spPr bwMode="auto">
            <a:xfrm>
              <a:off x="3121"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50" name="Oval 27"/>
            <p:cNvSpPr>
              <a:spLocks noChangeArrowheads="1"/>
            </p:cNvSpPr>
            <p:nvPr userDrawn="1"/>
          </p:nvSpPr>
          <p:spPr bwMode="auto">
            <a:xfrm>
              <a:off x="3313"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51" name="Oval 28"/>
            <p:cNvSpPr>
              <a:spLocks noChangeArrowheads="1"/>
            </p:cNvSpPr>
            <p:nvPr userDrawn="1"/>
          </p:nvSpPr>
          <p:spPr bwMode="auto">
            <a:xfrm>
              <a:off x="3504"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52" name="Oval 29"/>
            <p:cNvSpPr>
              <a:spLocks noChangeArrowheads="1"/>
            </p:cNvSpPr>
            <p:nvPr userDrawn="1"/>
          </p:nvSpPr>
          <p:spPr bwMode="auto">
            <a:xfrm>
              <a:off x="3696"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53" name="Oval 30"/>
            <p:cNvSpPr>
              <a:spLocks noChangeArrowheads="1"/>
            </p:cNvSpPr>
            <p:nvPr userDrawn="1"/>
          </p:nvSpPr>
          <p:spPr bwMode="auto">
            <a:xfrm>
              <a:off x="3888"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54" name="Oval 31"/>
            <p:cNvSpPr>
              <a:spLocks noChangeArrowheads="1"/>
            </p:cNvSpPr>
            <p:nvPr userDrawn="1"/>
          </p:nvSpPr>
          <p:spPr bwMode="auto">
            <a:xfrm>
              <a:off x="4079"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55" name="Oval 32"/>
            <p:cNvSpPr>
              <a:spLocks noChangeArrowheads="1"/>
            </p:cNvSpPr>
            <p:nvPr userDrawn="1"/>
          </p:nvSpPr>
          <p:spPr bwMode="auto">
            <a:xfrm>
              <a:off x="4273"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56" name="Oval 33"/>
            <p:cNvSpPr>
              <a:spLocks noChangeArrowheads="1"/>
            </p:cNvSpPr>
            <p:nvPr userDrawn="1"/>
          </p:nvSpPr>
          <p:spPr bwMode="auto">
            <a:xfrm>
              <a:off x="4464"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57" name="Oval 34"/>
            <p:cNvSpPr>
              <a:spLocks noChangeArrowheads="1"/>
            </p:cNvSpPr>
            <p:nvPr userDrawn="1"/>
          </p:nvSpPr>
          <p:spPr bwMode="auto">
            <a:xfrm>
              <a:off x="4656"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58" name="Oval 35"/>
            <p:cNvSpPr>
              <a:spLocks noChangeArrowheads="1"/>
            </p:cNvSpPr>
            <p:nvPr userDrawn="1"/>
          </p:nvSpPr>
          <p:spPr bwMode="auto">
            <a:xfrm>
              <a:off x="4848" y="3359"/>
              <a:ext cx="143"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59" name="Oval 36"/>
            <p:cNvSpPr>
              <a:spLocks noChangeArrowheads="1"/>
            </p:cNvSpPr>
            <p:nvPr userDrawn="1"/>
          </p:nvSpPr>
          <p:spPr bwMode="auto">
            <a:xfrm>
              <a:off x="5040" y="3359"/>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60" name="Oval 37"/>
            <p:cNvSpPr>
              <a:spLocks noChangeArrowheads="1"/>
            </p:cNvSpPr>
            <p:nvPr userDrawn="1"/>
          </p:nvSpPr>
          <p:spPr bwMode="auto">
            <a:xfrm>
              <a:off x="5231" y="3359"/>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61" name="Oval 70"/>
            <p:cNvSpPr>
              <a:spLocks noChangeArrowheads="1"/>
            </p:cNvSpPr>
            <p:nvPr userDrawn="1"/>
          </p:nvSpPr>
          <p:spPr bwMode="auto">
            <a:xfrm>
              <a:off x="2736"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grpSp>
      <p:grpSp>
        <p:nvGrpSpPr>
          <p:cNvPr id="4104" name="Group 85"/>
          <p:cNvGrpSpPr>
            <a:grpSpLocks/>
          </p:cNvGrpSpPr>
          <p:nvPr/>
        </p:nvGrpSpPr>
        <p:grpSpPr bwMode="auto">
          <a:xfrm>
            <a:off x="228600" y="838200"/>
            <a:ext cx="6553200" cy="184150"/>
            <a:chOff x="144" y="556"/>
            <a:chExt cx="4128" cy="116"/>
          </a:xfrm>
        </p:grpSpPr>
        <p:sp>
          <p:nvSpPr>
            <p:cNvPr id="4105" name="Oval 39"/>
            <p:cNvSpPr>
              <a:spLocks noChangeArrowheads="1"/>
            </p:cNvSpPr>
            <p:nvPr userDrawn="1"/>
          </p:nvSpPr>
          <p:spPr bwMode="auto">
            <a:xfrm>
              <a:off x="298"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06" name="Oval 40"/>
            <p:cNvSpPr>
              <a:spLocks noChangeArrowheads="1"/>
            </p:cNvSpPr>
            <p:nvPr userDrawn="1"/>
          </p:nvSpPr>
          <p:spPr bwMode="auto">
            <a:xfrm>
              <a:off x="452"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07" name="Oval 41"/>
            <p:cNvSpPr>
              <a:spLocks noChangeArrowheads="1"/>
            </p:cNvSpPr>
            <p:nvPr userDrawn="1"/>
          </p:nvSpPr>
          <p:spPr bwMode="auto">
            <a:xfrm>
              <a:off x="606"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08" name="Oval 42"/>
            <p:cNvSpPr>
              <a:spLocks noChangeArrowheads="1"/>
            </p:cNvSpPr>
            <p:nvPr userDrawn="1"/>
          </p:nvSpPr>
          <p:spPr bwMode="auto">
            <a:xfrm>
              <a:off x="760"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09" name="Oval 43"/>
            <p:cNvSpPr>
              <a:spLocks noChangeArrowheads="1"/>
            </p:cNvSpPr>
            <p:nvPr userDrawn="1"/>
          </p:nvSpPr>
          <p:spPr bwMode="auto">
            <a:xfrm>
              <a:off x="914" y="556"/>
              <a:ext cx="116"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10" name="Oval 44"/>
            <p:cNvSpPr>
              <a:spLocks noChangeArrowheads="1"/>
            </p:cNvSpPr>
            <p:nvPr userDrawn="1"/>
          </p:nvSpPr>
          <p:spPr bwMode="auto">
            <a:xfrm>
              <a:off x="1069"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11" name="Oval 45"/>
            <p:cNvSpPr>
              <a:spLocks noChangeArrowheads="1"/>
            </p:cNvSpPr>
            <p:nvPr userDrawn="1"/>
          </p:nvSpPr>
          <p:spPr bwMode="auto">
            <a:xfrm>
              <a:off x="1224"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12" name="Oval 46"/>
            <p:cNvSpPr>
              <a:spLocks noChangeArrowheads="1"/>
            </p:cNvSpPr>
            <p:nvPr userDrawn="1"/>
          </p:nvSpPr>
          <p:spPr bwMode="auto">
            <a:xfrm>
              <a:off x="1378" y="556"/>
              <a:ext cx="116"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13" name="Oval 47"/>
            <p:cNvSpPr>
              <a:spLocks noChangeArrowheads="1"/>
            </p:cNvSpPr>
            <p:nvPr userDrawn="1"/>
          </p:nvSpPr>
          <p:spPr bwMode="auto">
            <a:xfrm>
              <a:off x="1533"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14" name="Oval 48"/>
            <p:cNvSpPr>
              <a:spLocks noChangeArrowheads="1"/>
            </p:cNvSpPr>
            <p:nvPr userDrawn="1"/>
          </p:nvSpPr>
          <p:spPr bwMode="auto">
            <a:xfrm>
              <a:off x="1687"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15" name="Oval 49"/>
            <p:cNvSpPr>
              <a:spLocks noChangeArrowheads="1"/>
            </p:cNvSpPr>
            <p:nvPr userDrawn="1"/>
          </p:nvSpPr>
          <p:spPr bwMode="auto">
            <a:xfrm>
              <a:off x="1841"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16" name="Oval 50"/>
            <p:cNvSpPr>
              <a:spLocks noChangeArrowheads="1"/>
            </p:cNvSpPr>
            <p:nvPr userDrawn="1"/>
          </p:nvSpPr>
          <p:spPr bwMode="auto">
            <a:xfrm>
              <a:off x="1995"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17" name="Oval 51"/>
            <p:cNvSpPr>
              <a:spLocks noChangeArrowheads="1"/>
            </p:cNvSpPr>
            <p:nvPr userDrawn="1"/>
          </p:nvSpPr>
          <p:spPr bwMode="auto">
            <a:xfrm>
              <a:off x="2150" y="556"/>
              <a:ext cx="116"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18" name="Oval 52"/>
            <p:cNvSpPr>
              <a:spLocks noChangeArrowheads="1"/>
            </p:cNvSpPr>
            <p:nvPr userDrawn="1"/>
          </p:nvSpPr>
          <p:spPr bwMode="auto">
            <a:xfrm>
              <a:off x="2305"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19" name="Oval 69"/>
            <p:cNvSpPr>
              <a:spLocks noChangeArrowheads="1"/>
            </p:cNvSpPr>
            <p:nvPr userDrawn="1"/>
          </p:nvSpPr>
          <p:spPr bwMode="auto">
            <a:xfrm>
              <a:off x="2459"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20" name="Oval 72"/>
            <p:cNvSpPr>
              <a:spLocks noChangeArrowheads="1"/>
            </p:cNvSpPr>
            <p:nvPr userDrawn="1"/>
          </p:nvSpPr>
          <p:spPr bwMode="auto">
            <a:xfrm>
              <a:off x="2613"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21" name="Oval 73"/>
            <p:cNvSpPr>
              <a:spLocks noChangeArrowheads="1"/>
            </p:cNvSpPr>
            <p:nvPr userDrawn="1"/>
          </p:nvSpPr>
          <p:spPr bwMode="auto">
            <a:xfrm>
              <a:off x="2767"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22" name="Oval 74"/>
            <p:cNvSpPr>
              <a:spLocks noChangeArrowheads="1"/>
            </p:cNvSpPr>
            <p:nvPr userDrawn="1"/>
          </p:nvSpPr>
          <p:spPr bwMode="auto">
            <a:xfrm>
              <a:off x="3075" y="556"/>
              <a:ext cx="116"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23" name="Oval 75"/>
            <p:cNvSpPr>
              <a:spLocks noChangeArrowheads="1"/>
            </p:cNvSpPr>
            <p:nvPr userDrawn="1"/>
          </p:nvSpPr>
          <p:spPr bwMode="auto">
            <a:xfrm>
              <a:off x="3231"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24" name="Oval 76"/>
            <p:cNvSpPr>
              <a:spLocks noChangeArrowheads="1"/>
            </p:cNvSpPr>
            <p:nvPr userDrawn="1"/>
          </p:nvSpPr>
          <p:spPr bwMode="auto">
            <a:xfrm>
              <a:off x="3385"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25" name="Oval 77"/>
            <p:cNvSpPr>
              <a:spLocks noChangeArrowheads="1"/>
            </p:cNvSpPr>
            <p:nvPr userDrawn="1"/>
          </p:nvSpPr>
          <p:spPr bwMode="auto">
            <a:xfrm>
              <a:off x="3539" y="556"/>
              <a:ext cx="116"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26" name="Oval 78"/>
            <p:cNvSpPr>
              <a:spLocks noChangeArrowheads="1"/>
            </p:cNvSpPr>
            <p:nvPr userDrawn="1"/>
          </p:nvSpPr>
          <p:spPr bwMode="auto">
            <a:xfrm>
              <a:off x="3694"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27" name="Oval 79"/>
            <p:cNvSpPr>
              <a:spLocks noChangeArrowheads="1"/>
            </p:cNvSpPr>
            <p:nvPr userDrawn="1"/>
          </p:nvSpPr>
          <p:spPr bwMode="auto">
            <a:xfrm>
              <a:off x="3848"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28" name="Oval 80"/>
            <p:cNvSpPr>
              <a:spLocks noChangeArrowheads="1"/>
            </p:cNvSpPr>
            <p:nvPr userDrawn="1"/>
          </p:nvSpPr>
          <p:spPr bwMode="auto">
            <a:xfrm>
              <a:off x="4002"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29" name="Oval 81"/>
            <p:cNvSpPr>
              <a:spLocks noChangeArrowheads="1"/>
            </p:cNvSpPr>
            <p:nvPr userDrawn="1"/>
          </p:nvSpPr>
          <p:spPr bwMode="auto">
            <a:xfrm>
              <a:off x="4157"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30" name="Oval 83"/>
            <p:cNvSpPr>
              <a:spLocks noChangeArrowheads="1"/>
            </p:cNvSpPr>
            <p:nvPr userDrawn="1"/>
          </p:nvSpPr>
          <p:spPr bwMode="auto">
            <a:xfrm>
              <a:off x="2921"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31" name="Oval 84"/>
            <p:cNvSpPr>
              <a:spLocks noChangeArrowheads="1"/>
            </p:cNvSpPr>
            <p:nvPr userDrawn="1"/>
          </p:nvSpPr>
          <p:spPr bwMode="auto">
            <a:xfrm>
              <a:off x="144"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848"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Lst>
  <p:hf sldNum="0" hdr="0" ftr="0" dt="0"/>
  <p:txStyles>
    <p:titleStyle>
      <a:lvl1pPr algn="l" rtl="0" eaLnBrk="0" fontAlgn="base" hangingPunct="0">
        <a:spcBef>
          <a:spcPct val="0"/>
        </a:spcBef>
        <a:spcAft>
          <a:spcPct val="0"/>
        </a:spcAft>
        <a:defRPr kumimoji="1" sz="3600" b="1">
          <a:solidFill>
            <a:schemeClr val="tx2"/>
          </a:solidFill>
          <a:latin typeface="+mj-lt"/>
          <a:ea typeface="+mj-ea"/>
          <a:cs typeface="+mj-cs"/>
        </a:defRPr>
      </a:lvl1pPr>
      <a:lvl2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2pPr>
      <a:lvl3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3pPr>
      <a:lvl4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4pPr>
      <a:lvl5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5pPr>
      <a:lvl6pPr marL="4572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6pPr>
      <a:lvl7pPr marL="9144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7pPr>
      <a:lvl8pPr marL="13716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8pPr>
      <a:lvl9pPr marL="18288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5.xml"/></Relationships>
</file>

<file path=ppt/slides/_rels/slide3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2.xml"/><Relationship Id="rId1" Type="http://schemas.openxmlformats.org/officeDocument/2006/relationships/slideLayout" Target="../slideLayouts/slideLayout35.xml"/><Relationship Id="rId5" Type="http://schemas.openxmlformats.org/officeDocument/2006/relationships/image" Target="../media/image9.png"/><Relationship Id="rId4" Type="http://schemas.openxmlformats.org/officeDocument/2006/relationships/image" Target="../media/image8.png"/></Relationships>
</file>

<file path=ppt/slides/_rels/slide36.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33.xml"/><Relationship Id="rId1" Type="http://schemas.openxmlformats.org/officeDocument/2006/relationships/slideLayout" Target="../slideLayouts/slideLayout35.xml"/><Relationship Id="rId6" Type="http://schemas.openxmlformats.org/officeDocument/2006/relationships/image" Target="../media/image7.png"/><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14.png"/></Relationships>
</file>

<file path=ppt/slides/_rels/slide3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8.png"/><Relationship Id="rId7" Type="http://schemas.openxmlformats.org/officeDocument/2006/relationships/image" Target="../media/image13.png"/><Relationship Id="rId2" Type="http://schemas.openxmlformats.org/officeDocument/2006/relationships/notesSlide" Target="../notesSlides/notesSlide34.xml"/><Relationship Id="rId1" Type="http://schemas.openxmlformats.org/officeDocument/2006/relationships/slideLayout" Target="../slideLayouts/slideLayout35.xml"/><Relationship Id="rId6" Type="http://schemas.openxmlformats.org/officeDocument/2006/relationships/image" Target="../media/image15.png"/><Relationship Id="rId5" Type="http://schemas.openxmlformats.org/officeDocument/2006/relationships/image" Target="../media/image12.png"/><Relationship Id="rId10" Type="http://schemas.openxmlformats.org/officeDocument/2006/relationships/image" Target="../media/image17.png"/><Relationship Id="rId4" Type="http://schemas.openxmlformats.org/officeDocument/2006/relationships/image" Target="../media/image7.png"/><Relationship Id="rId9" Type="http://schemas.openxmlformats.org/officeDocument/2006/relationships/image" Target="../media/image16.png"/></Relationships>
</file>

<file path=ppt/slides/_rels/slide38.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8.png"/><Relationship Id="rId2" Type="http://schemas.openxmlformats.org/officeDocument/2006/relationships/notesSlide" Target="../notesSlides/notesSlide35.xml"/><Relationship Id="rId1" Type="http://schemas.openxmlformats.org/officeDocument/2006/relationships/slideLayout" Target="../slideLayouts/slideLayout39.xml"/><Relationship Id="rId6" Type="http://schemas.openxmlformats.org/officeDocument/2006/relationships/image" Target="../media/image7.png"/><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19.png"/></Relationships>
</file>

<file path=ppt/slides/_rels/slide39.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8.png"/><Relationship Id="rId7" Type="http://schemas.openxmlformats.org/officeDocument/2006/relationships/image" Target="../media/image13.png"/><Relationship Id="rId2" Type="http://schemas.openxmlformats.org/officeDocument/2006/relationships/notesSlide" Target="../notesSlides/notesSlide36.xml"/><Relationship Id="rId1" Type="http://schemas.openxmlformats.org/officeDocument/2006/relationships/slideLayout" Target="../slideLayouts/slideLayout39.xml"/><Relationship Id="rId6" Type="http://schemas.openxmlformats.org/officeDocument/2006/relationships/image" Target="../media/image20.png"/><Relationship Id="rId5" Type="http://schemas.openxmlformats.org/officeDocument/2006/relationships/image" Target="../media/image7.png"/><Relationship Id="rId10" Type="http://schemas.openxmlformats.org/officeDocument/2006/relationships/image" Target="../media/image22.png"/><Relationship Id="rId4" Type="http://schemas.openxmlformats.org/officeDocument/2006/relationships/image" Target="../media/image11.png"/><Relationship Id="rId9" Type="http://schemas.openxmlformats.org/officeDocument/2006/relationships/image" Target="../media/image1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41.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8.png"/><Relationship Id="rId7" Type="http://schemas.openxmlformats.org/officeDocument/2006/relationships/image" Target="../media/image25.png"/><Relationship Id="rId2" Type="http://schemas.openxmlformats.org/officeDocument/2006/relationships/notesSlide" Target="../notesSlides/notesSlide37.xml"/><Relationship Id="rId1" Type="http://schemas.openxmlformats.org/officeDocument/2006/relationships/slideLayout" Target="../slideLayouts/slideLayout24.xml"/><Relationship Id="rId6" Type="http://schemas.openxmlformats.org/officeDocument/2006/relationships/image" Target="../media/image21.png"/><Relationship Id="rId5" Type="http://schemas.openxmlformats.org/officeDocument/2006/relationships/image" Target="../media/image24.png"/><Relationship Id="rId4" Type="http://schemas.openxmlformats.org/officeDocument/2006/relationships/image" Target="../media/image23.png"/></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9.xml"/><Relationship Id="rId1" Type="http://schemas.openxmlformats.org/officeDocument/2006/relationships/slideLayout" Target="../slideLayouts/slideLayout24.xml"/><Relationship Id="rId5" Type="http://schemas.openxmlformats.org/officeDocument/2006/relationships/image" Target="../media/image21.png"/><Relationship Id="rId4" Type="http://schemas.openxmlformats.org/officeDocument/2006/relationships/image" Target="../media/image7.png"/></Relationships>
</file>

<file path=ppt/slides/_rels/slide44.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21.png"/><Relationship Id="rId2" Type="http://schemas.openxmlformats.org/officeDocument/2006/relationships/notesSlide" Target="../notesSlides/notesSlide40.xml"/><Relationship Id="rId1" Type="http://schemas.openxmlformats.org/officeDocument/2006/relationships/slideLayout" Target="../slideLayouts/slideLayout24.xml"/><Relationship Id="rId6" Type="http://schemas.openxmlformats.org/officeDocument/2006/relationships/image" Target="../media/image20.png"/><Relationship Id="rId5" Type="http://schemas.openxmlformats.org/officeDocument/2006/relationships/image" Target="../media/image7.png"/><Relationship Id="rId4" Type="http://schemas.openxmlformats.org/officeDocument/2006/relationships/image" Target="../media/image11.png"/></Relationships>
</file>

<file path=ppt/slides/_rels/slide45.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26.png"/><Relationship Id="rId2" Type="http://schemas.openxmlformats.org/officeDocument/2006/relationships/notesSlide" Target="../notesSlides/notesSlide41.xml"/><Relationship Id="rId1" Type="http://schemas.openxmlformats.org/officeDocument/2006/relationships/slideLayout" Target="../slideLayouts/slideLayout24.xml"/><Relationship Id="rId6" Type="http://schemas.openxmlformats.org/officeDocument/2006/relationships/image" Target="../media/image27.png"/><Relationship Id="rId5" Type="http://schemas.openxmlformats.org/officeDocument/2006/relationships/image" Target="../media/image21.png"/><Relationship Id="rId4" Type="http://schemas.openxmlformats.org/officeDocument/2006/relationships/image" Target="../media/image7.png"/></Relationships>
</file>

<file path=ppt/slides/_rels/slide46.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27.png"/><Relationship Id="rId2" Type="http://schemas.openxmlformats.org/officeDocument/2006/relationships/notesSlide" Target="../notesSlides/notesSlide42.xml"/><Relationship Id="rId1" Type="http://schemas.openxmlformats.org/officeDocument/2006/relationships/slideLayout" Target="../slideLayouts/slideLayout24.xml"/><Relationship Id="rId6" Type="http://schemas.openxmlformats.org/officeDocument/2006/relationships/image" Target="../media/image21.png"/><Relationship Id="rId5" Type="http://schemas.openxmlformats.org/officeDocument/2006/relationships/image" Target="../media/image13.png"/><Relationship Id="rId4" Type="http://schemas.openxmlformats.org/officeDocument/2006/relationships/image" Target="../media/image7.png"/></Relationships>
</file>

<file path=ppt/slides/_rels/slide47.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4.png"/><Relationship Id="rId2" Type="http://schemas.openxmlformats.org/officeDocument/2006/relationships/notesSlide" Target="../notesSlides/notesSlide43.xml"/><Relationship Id="rId1" Type="http://schemas.openxmlformats.org/officeDocument/2006/relationships/slideLayout" Target="../slideLayouts/slideLayout24.xml"/><Relationship Id="rId6" Type="http://schemas.openxmlformats.org/officeDocument/2006/relationships/image" Target="../media/image27.png"/><Relationship Id="rId5" Type="http://schemas.openxmlformats.org/officeDocument/2006/relationships/image" Target="../media/image21.png"/><Relationship Id="rId4" Type="http://schemas.openxmlformats.org/officeDocument/2006/relationships/image" Target="../media/image7.png"/></Relationships>
</file>

<file path=ppt/slides/_rels/slide4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4.xml"/><Relationship Id="rId1" Type="http://schemas.openxmlformats.org/officeDocument/2006/relationships/slideLayout" Target="../slideLayouts/slideLayout24.xml"/><Relationship Id="rId5" Type="http://schemas.openxmlformats.org/officeDocument/2006/relationships/image" Target="../media/image21.png"/><Relationship Id="rId4" Type="http://schemas.openxmlformats.org/officeDocument/2006/relationships/image" Target="../media/image7.png"/></Relationships>
</file>

<file path=ppt/slides/_rels/slide4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5.xml"/><Relationship Id="rId1" Type="http://schemas.openxmlformats.org/officeDocument/2006/relationships/slideLayout" Target="../slideLayouts/slideLayout24.xml"/><Relationship Id="rId5" Type="http://schemas.openxmlformats.org/officeDocument/2006/relationships/image" Target="../media/image21.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6.xml"/><Relationship Id="rId1" Type="http://schemas.openxmlformats.org/officeDocument/2006/relationships/slideLayout" Target="../slideLayouts/slideLayout24.xml"/><Relationship Id="rId5" Type="http://schemas.openxmlformats.org/officeDocument/2006/relationships/image" Target="../media/image21.png"/><Relationship Id="rId4" Type="http://schemas.openxmlformats.org/officeDocument/2006/relationships/image" Target="../media/image7.png"/></Relationships>
</file>

<file path=ppt/slides/_rels/slide51.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21.png"/><Relationship Id="rId2" Type="http://schemas.openxmlformats.org/officeDocument/2006/relationships/notesSlide" Target="../notesSlides/notesSlide47.xml"/><Relationship Id="rId1" Type="http://schemas.openxmlformats.org/officeDocument/2006/relationships/slideLayout" Target="../slideLayouts/slideLayout24.xml"/><Relationship Id="rId6" Type="http://schemas.openxmlformats.org/officeDocument/2006/relationships/image" Target="../media/image20.png"/><Relationship Id="rId5" Type="http://schemas.openxmlformats.org/officeDocument/2006/relationships/image" Target="../media/image7.png"/><Relationship Id="rId4" Type="http://schemas.openxmlformats.org/officeDocument/2006/relationships/image" Target="../media/image11.png"/></Relationships>
</file>

<file path=ppt/slides/_rels/slide5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8.xml"/><Relationship Id="rId1" Type="http://schemas.openxmlformats.org/officeDocument/2006/relationships/slideLayout" Target="../slideLayouts/slideLayout24.xml"/><Relationship Id="rId6" Type="http://schemas.openxmlformats.org/officeDocument/2006/relationships/image" Target="../media/image27.png"/><Relationship Id="rId5" Type="http://schemas.openxmlformats.org/officeDocument/2006/relationships/image" Target="../media/image21.png"/><Relationship Id="rId4" Type="http://schemas.openxmlformats.org/officeDocument/2006/relationships/image" Target="../media/image7.png"/></Relationships>
</file>

<file path=ppt/slides/_rels/slide53.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27.png"/><Relationship Id="rId2" Type="http://schemas.openxmlformats.org/officeDocument/2006/relationships/notesSlide" Target="../notesSlides/notesSlide49.xml"/><Relationship Id="rId1" Type="http://schemas.openxmlformats.org/officeDocument/2006/relationships/slideLayout" Target="../slideLayouts/slideLayout24.xml"/><Relationship Id="rId6" Type="http://schemas.openxmlformats.org/officeDocument/2006/relationships/image" Target="../media/image21.png"/><Relationship Id="rId5" Type="http://schemas.openxmlformats.org/officeDocument/2006/relationships/image" Target="../media/image13.png"/><Relationship Id="rId4" Type="http://schemas.openxmlformats.org/officeDocument/2006/relationships/image" Target="../media/image7.png"/></Relationships>
</file>

<file path=ppt/slides/_rels/slide54.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4.png"/><Relationship Id="rId2" Type="http://schemas.openxmlformats.org/officeDocument/2006/relationships/notesSlide" Target="../notesSlides/notesSlide50.xml"/><Relationship Id="rId1" Type="http://schemas.openxmlformats.org/officeDocument/2006/relationships/slideLayout" Target="../slideLayouts/slideLayout24.xml"/><Relationship Id="rId6" Type="http://schemas.openxmlformats.org/officeDocument/2006/relationships/image" Target="../media/image27.png"/><Relationship Id="rId5" Type="http://schemas.openxmlformats.org/officeDocument/2006/relationships/image" Target="../media/image21.png"/><Relationship Id="rId4" Type="http://schemas.openxmlformats.org/officeDocument/2006/relationships/image" Target="../media/image7.png"/></Relationships>
</file>

<file path=ppt/slides/_rels/slide5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1.xml"/><Relationship Id="rId1" Type="http://schemas.openxmlformats.org/officeDocument/2006/relationships/slideLayout" Target="../slideLayouts/slideLayout24.xml"/><Relationship Id="rId5" Type="http://schemas.openxmlformats.org/officeDocument/2006/relationships/image" Target="../media/image21.png"/><Relationship Id="rId4" Type="http://schemas.openxmlformats.org/officeDocument/2006/relationships/image" Target="../media/image7.png"/></Relationships>
</file>

<file path=ppt/slides/_rels/slide5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2.xml"/><Relationship Id="rId1" Type="http://schemas.openxmlformats.org/officeDocument/2006/relationships/slideLayout" Target="../slideLayouts/slideLayout24.xml"/><Relationship Id="rId5" Type="http://schemas.openxmlformats.org/officeDocument/2006/relationships/image" Target="../media/image21.png"/><Relationship Id="rId4" Type="http://schemas.openxmlformats.org/officeDocument/2006/relationships/image" Target="../media/image7.png"/></Relationships>
</file>

<file path=ppt/slides/_rels/slide57.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21.png"/><Relationship Id="rId2" Type="http://schemas.openxmlformats.org/officeDocument/2006/relationships/notesSlide" Target="../notesSlides/notesSlide53.xml"/><Relationship Id="rId1" Type="http://schemas.openxmlformats.org/officeDocument/2006/relationships/slideLayout" Target="../slideLayouts/slideLayout24.xml"/><Relationship Id="rId6" Type="http://schemas.openxmlformats.org/officeDocument/2006/relationships/image" Target="../media/image20.png"/><Relationship Id="rId5" Type="http://schemas.openxmlformats.org/officeDocument/2006/relationships/image" Target="../media/image7.png"/><Relationship Id="rId4" Type="http://schemas.openxmlformats.org/officeDocument/2006/relationships/image" Target="../media/image11.png"/></Relationships>
</file>

<file path=ppt/slides/_rels/slide58.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21.png"/><Relationship Id="rId2" Type="http://schemas.openxmlformats.org/officeDocument/2006/relationships/notesSlide" Target="../notesSlides/notesSlide54.xml"/><Relationship Id="rId1" Type="http://schemas.openxmlformats.org/officeDocument/2006/relationships/slideLayout" Target="../slideLayouts/slideLayout24.xml"/><Relationship Id="rId6" Type="http://schemas.openxmlformats.org/officeDocument/2006/relationships/image" Target="../media/image20.png"/><Relationship Id="rId5" Type="http://schemas.openxmlformats.org/officeDocument/2006/relationships/image" Target="../media/image7.png"/><Relationship Id="rId4" Type="http://schemas.openxmlformats.org/officeDocument/2006/relationships/image" Target="../media/image11.png"/></Relationships>
</file>

<file path=ppt/slides/_rels/slide59.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8.png"/><Relationship Id="rId7" Type="http://schemas.openxmlformats.org/officeDocument/2006/relationships/image" Target="../media/image21.png"/><Relationship Id="rId2" Type="http://schemas.openxmlformats.org/officeDocument/2006/relationships/notesSlide" Target="../notesSlides/notesSlide55.xml"/><Relationship Id="rId1" Type="http://schemas.openxmlformats.org/officeDocument/2006/relationships/slideLayout" Target="../slideLayouts/slideLayout24.xml"/><Relationship Id="rId6" Type="http://schemas.openxmlformats.org/officeDocument/2006/relationships/image" Target="../media/image20.png"/><Relationship Id="rId5" Type="http://schemas.openxmlformats.org/officeDocument/2006/relationships/image" Target="../media/image7.png"/><Relationship Id="rId4" Type="http://schemas.openxmlformats.org/officeDocument/2006/relationships/image" Target="../media/image11.png"/><Relationship Id="rId9" Type="http://schemas.openxmlformats.org/officeDocument/2006/relationships/image" Target="../media/image26.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6.xml"/><Relationship Id="rId1" Type="http://schemas.openxmlformats.org/officeDocument/2006/relationships/slideLayout" Target="../slideLayouts/slideLayout24.xml"/><Relationship Id="rId6" Type="http://schemas.openxmlformats.org/officeDocument/2006/relationships/image" Target="../media/image27.png"/><Relationship Id="rId5" Type="http://schemas.openxmlformats.org/officeDocument/2006/relationships/image" Target="../media/image13.png"/><Relationship Id="rId4" Type="http://schemas.openxmlformats.org/officeDocument/2006/relationships/image" Target="../media/image7.png"/></Relationships>
</file>

<file path=ppt/slides/_rels/slide6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7.xml"/><Relationship Id="rId1" Type="http://schemas.openxmlformats.org/officeDocument/2006/relationships/slideLayout" Target="../slideLayouts/slideLayout24.xml"/><Relationship Id="rId6" Type="http://schemas.openxmlformats.org/officeDocument/2006/relationships/image" Target="../media/image27.png"/><Relationship Id="rId5" Type="http://schemas.openxmlformats.org/officeDocument/2006/relationships/image" Target="../media/image14.png"/><Relationship Id="rId4" Type="http://schemas.openxmlformats.org/officeDocument/2006/relationships/image" Target="../media/image7.png"/></Relationships>
</file>

<file path=ppt/slides/_rels/slide6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8.xml"/><Relationship Id="rId1" Type="http://schemas.openxmlformats.org/officeDocument/2006/relationships/slideLayout" Target="../slideLayouts/slideLayout24.xml"/><Relationship Id="rId4" Type="http://schemas.openxmlformats.org/officeDocument/2006/relationships/image" Target="../media/image7.png"/></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64.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59.xml"/><Relationship Id="rId1" Type="http://schemas.openxmlformats.org/officeDocument/2006/relationships/slideLayout" Target="../slideLayouts/slideLayout35.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3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9.xml.rels><?xml version="1.0" encoding="UTF-8" standalone="yes"?>
<Relationships xmlns="http://schemas.openxmlformats.org/package/2006/relationships"><Relationship Id="rId3" Type="http://schemas.openxmlformats.org/officeDocument/2006/relationships/hyperlink" Target="http://www.atmarkit.co.jp/fsecurity/rensai/mailsec04/mailsec01.html" TargetMode="External"/><Relationship Id="rId2" Type="http://schemas.openxmlformats.org/officeDocument/2006/relationships/hyperlink" Target="http://itpro.nikkeibp.co.jp/article/COLUMN/20060704/242422/" TargetMode="External"/><Relationship Id="rId1" Type="http://schemas.openxmlformats.org/officeDocument/2006/relationships/slideLayout" Target="../slideLayouts/slideLayout24.xml"/><Relationship Id="rId4" Type="http://schemas.openxmlformats.org/officeDocument/2006/relationships/hyperlink" Target="http://manablog.dosuzuki.com/diary/post-196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0.xml.rels><?xml version="1.0" encoding="UTF-8" standalone="yes"?>
<Relationships xmlns="http://schemas.openxmlformats.org/package/2006/relationships"><Relationship Id="rId3" Type="http://schemas.openxmlformats.org/officeDocument/2006/relationships/hyperlink" Target="http://e-words.jp/" TargetMode="External"/><Relationship Id="rId2" Type="http://schemas.openxmlformats.org/officeDocument/2006/relationships/hyperlink" Target="http://kensnews.net/?p=604" TargetMode="External"/><Relationship Id="rId1" Type="http://schemas.openxmlformats.org/officeDocument/2006/relationships/slideLayout" Target="../slideLayouts/slideLayout24.xml"/><Relationship Id="rId4" Type="http://schemas.openxmlformats.org/officeDocument/2006/relationships/hyperlink" Target="http://esac.jipdec.or.jp/index.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180975" y="1124744"/>
            <a:ext cx="9324975" cy="1871662"/>
          </a:xfrm>
        </p:spPr>
        <p:txBody>
          <a:bodyPr/>
          <a:lstStyle/>
          <a:p>
            <a:pPr eaLnBrk="1" hangingPunct="1"/>
            <a:r>
              <a:rPr lang="zh-TW" altLang="en-US" sz="2800" b="0" dirty="0" smtClean="0"/>
              <a:t>情報</a:t>
            </a:r>
            <a:r>
              <a:rPr lang="zh-TW" altLang="en-US" sz="2800" b="0" dirty="0"/>
              <a:t>実験第 </a:t>
            </a:r>
            <a:r>
              <a:rPr lang="en-US" altLang="zh-TW" sz="2800" b="0" dirty="0"/>
              <a:t>11 </a:t>
            </a:r>
            <a:r>
              <a:rPr lang="zh-TW" altLang="en-US" sz="2800" b="0" dirty="0"/>
              <a:t>回 </a:t>
            </a:r>
            <a:r>
              <a:rPr lang="zh-TW" altLang="en-US" sz="2800" b="0" dirty="0" smtClean="0"/>
              <a:t> </a:t>
            </a:r>
            <a:r>
              <a:rPr lang="en-US" altLang="zh-TW" sz="2800" b="0" dirty="0" smtClean="0"/>
              <a:t>2015/07/10</a:t>
            </a:r>
            <a:r>
              <a:rPr lang="en-US" altLang="ja-JP" sz="5400" b="0" dirty="0" smtClean="0"/>
              <a:t/>
            </a:r>
            <a:br>
              <a:rPr lang="en-US" altLang="ja-JP" sz="5400" b="0" dirty="0" smtClean="0"/>
            </a:br>
            <a:r>
              <a:rPr lang="ja-JP" altLang="en-US" sz="5400" dirty="0" smtClean="0"/>
              <a:t>メール配送システム</a:t>
            </a:r>
            <a:endParaRPr lang="ja-JP" altLang="ja-JP" sz="5400" dirty="0" smtClean="0"/>
          </a:p>
        </p:txBody>
      </p:sp>
      <p:sp>
        <p:nvSpPr>
          <p:cNvPr id="12291" name="Rectangle 3"/>
          <p:cNvSpPr>
            <a:spLocks noGrp="1" noChangeArrowheads="1"/>
          </p:cNvSpPr>
          <p:nvPr>
            <p:ph type="subTitle" idx="1"/>
          </p:nvPr>
        </p:nvSpPr>
        <p:spPr>
          <a:xfrm>
            <a:off x="18204" y="4913784"/>
            <a:ext cx="4608512" cy="1944216"/>
          </a:xfrm>
        </p:spPr>
        <p:txBody>
          <a:bodyPr/>
          <a:lstStyle/>
          <a:p>
            <a:pPr algn="l" eaLnBrk="1" hangingPunct="1"/>
            <a:r>
              <a:rPr lang="ja-JP" altLang="en-US" dirty="0" smtClean="0"/>
              <a:t>北海道大学理学院　</a:t>
            </a:r>
            <a:endParaRPr lang="en-US" altLang="ja-JP" dirty="0" smtClean="0"/>
          </a:p>
          <a:p>
            <a:pPr algn="l" eaLnBrk="1" hangingPunct="1"/>
            <a:r>
              <a:rPr lang="ja-JP" altLang="en-US" dirty="0" smtClean="0"/>
              <a:t>宇宙理学専攻　</a:t>
            </a:r>
            <a:r>
              <a:rPr lang="en-US" altLang="ja-JP" dirty="0" smtClean="0"/>
              <a:t> </a:t>
            </a:r>
          </a:p>
          <a:p>
            <a:pPr algn="l" eaLnBrk="1" hangingPunct="1"/>
            <a:r>
              <a:rPr lang="ja-JP" altLang="en-US" dirty="0" smtClean="0"/>
              <a:t>荻原 弘尭</a:t>
            </a:r>
            <a:endParaRPr lang="ja-JP" altLang="ja-JP" dirty="0" smtClean="0"/>
          </a:p>
        </p:txBody>
      </p:sp>
    </p:spTree>
    <p:extLst>
      <p:ext uri="{BB962C8B-B14F-4D97-AF65-F5344CB8AC3E}">
        <p14:creationId xmlns:p14="http://schemas.microsoft.com/office/powerpoint/2010/main" val="28990582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noGrp="1" noChangeArrowheads="1"/>
          </p:cNvSpPr>
          <p:nvPr>
            <p:ph type="title" idx="4294967295"/>
          </p:nvPr>
        </p:nvSpPr>
        <p:spPr>
          <a:xfrm>
            <a:off x="323850" y="188913"/>
            <a:ext cx="7969250" cy="857250"/>
          </a:xfrm>
        </p:spPr>
        <p:txBody>
          <a:bodyPr lIns="90000" tIns="46800" rIns="90000" bIns="46800"/>
          <a:lstStyle/>
          <a:p>
            <a:pPr algn="ct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dirty="0" smtClean="0">
                <a:latin typeface="+mn-lt"/>
                <a:ea typeface="+mn-ea"/>
              </a:rPr>
              <a:t>MUA</a:t>
            </a:r>
            <a:r>
              <a:rPr lang="ja-JP" altLang="en-US" dirty="0">
                <a:latin typeface="+mn-lt"/>
                <a:ea typeface="+mn-ea"/>
              </a:rPr>
              <a:t> </a:t>
            </a:r>
            <a:r>
              <a:rPr lang="en-US" altLang="ja-JP" dirty="0" smtClean="0">
                <a:latin typeface="+mn-lt"/>
                <a:ea typeface="+mn-ea"/>
              </a:rPr>
              <a:t>(Mail User Agent)</a:t>
            </a:r>
            <a:r>
              <a:rPr lang="en-GB" altLang="ja-JP" dirty="0" smtClean="0">
                <a:latin typeface="+mn-lt"/>
                <a:ea typeface="+mn-ea"/>
              </a:rPr>
              <a:t> </a:t>
            </a:r>
          </a:p>
        </p:txBody>
      </p:sp>
      <p:sp>
        <p:nvSpPr>
          <p:cNvPr id="11267" name="Rectangle 2"/>
          <p:cNvSpPr>
            <a:spLocks noGrp="1" noChangeArrowheads="1"/>
          </p:cNvSpPr>
          <p:nvPr>
            <p:ph type="body" idx="4294967295"/>
          </p:nvPr>
        </p:nvSpPr>
        <p:spPr>
          <a:xfrm>
            <a:off x="3995738" y="1124744"/>
            <a:ext cx="5148262" cy="5184576"/>
          </a:xfrm>
        </p:spPr>
        <p:txBody>
          <a:bodyPr lIns="90000" tIns="46800" rIns="90000" bIns="46800"/>
          <a:lstStyle/>
          <a:p>
            <a:pPr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ユーザ</a:t>
            </a:r>
            <a:r>
              <a:rPr lang="ja-JP" altLang="en-GB" dirty="0" smtClean="0"/>
              <a:t>がメールを扱うためのソフトウェア</a:t>
            </a:r>
            <a:endParaRPr lang="en-US" altLang="ja-JP" dirty="0" smtClean="0"/>
          </a:p>
          <a:p>
            <a:pPr lvl="1"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a:t>電子メールの読み書き</a:t>
            </a:r>
          </a:p>
          <a:p>
            <a:pPr lvl="1"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ユーザと</a:t>
            </a:r>
            <a:r>
              <a:rPr lang="ja-JP" altLang="en-US" dirty="0"/>
              <a:t>メール</a:t>
            </a:r>
            <a:r>
              <a:rPr lang="ja-JP" altLang="en-US" dirty="0" smtClean="0"/>
              <a:t>サーバの仲介</a:t>
            </a:r>
            <a:endParaRPr lang="en-US" altLang="ja-JP" dirty="0" smtClean="0"/>
          </a:p>
          <a:p>
            <a:pPr lvl="1"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a:t>メールソフト</a:t>
            </a:r>
            <a:r>
              <a:rPr lang="en-US" altLang="ja-JP" dirty="0"/>
              <a:t>, </a:t>
            </a:r>
            <a:r>
              <a:rPr lang="ja-JP" altLang="en-US" dirty="0"/>
              <a:t>メーラとも</a:t>
            </a:r>
          </a:p>
          <a:p>
            <a:pPr marL="457200" lvl="1" indent="0" eaLnBrk="1" hangingPunct="1">
              <a:spcBef>
                <a:spcPts val="120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a:t>    </a:t>
            </a:r>
            <a:r>
              <a:rPr lang="ja-JP" altLang="en-US" dirty="0" smtClean="0"/>
              <a:t>呼ばれる</a:t>
            </a:r>
            <a:endParaRPr lang="en-US" altLang="ja-JP" dirty="0" smtClean="0"/>
          </a:p>
          <a:p>
            <a:pPr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a:t>例</a:t>
            </a:r>
            <a:endParaRPr lang="en-US" altLang="ja-JP" dirty="0" smtClean="0"/>
          </a:p>
          <a:p>
            <a:pPr lvl="1"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US" altLang="ja-JP" sz="2000" dirty="0" smtClean="0"/>
              <a:t>Windows </a:t>
            </a:r>
            <a:r>
              <a:rPr lang="en-US" altLang="ja-JP" sz="2000" dirty="0"/>
              <a:t>Live </a:t>
            </a:r>
            <a:r>
              <a:rPr lang="en-US" altLang="ja-JP" sz="2000" dirty="0" smtClean="0"/>
              <a:t>mail,</a:t>
            </a:r>
            <a:r>
              <a:rPr lang="ja-JP" altLang="en-US" sz="2000" dirty="0" smtClean="0"/>
              <a:t> </a:t>
            </a:r>
            <a:r>
              <a:rPr lang="en-US" altLang="ja-JP" sz="2000" dirty="0" smtClean="0"/>
              <a:t>Thunderbird, Mew</a:t>
            </a:r>
            <a:r>
              <a:rPr lang="ja-JP" altLang="en-US" sz="2000" dirty="0"/>
              <a:t> など</a:t>
            </a:r>
            <a:endParaRPr lang="en-US" altLang="ja-JP" sz="2000" dirty="0"/>
          </a:p>
          <a:p>
            <a:pPr lvl="1"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US" altLang="ja-JP" dirty="0" smtClean="0">
              <a:latin typeface="+mn-ea"/>
            </a:endParaRPr>
          </a:p>
          <a:p>
            <a:pPr lvl="1"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US" altLang="ja-JP" dirty="0" smtClean="0">
              <a:latin typeface="+mn-ea"/>
            </a:endParaRPr>
          </a:p>
          <a:p>
            <a:pPr lvl="1" eaLnBrk="1" hangingPunct="1">
              <a:lnSpc>
                <a:spcPct val="107000"/>
              </a:lnSpc>
              <a:spcBef>
                <a:spcPts val="1200"/>
              </a:spcBef>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ja-JP" sz="1800" b="1" dirty="0"/>
          </a:p>
          <a:p>
            <a:pPr marL="457200" lvl="1" indent="0" eaLnBrk="1" hangingPunct="1">
              <a:lnSpc>
                <a:spcPct val="107000"/>
              </a:lnSpc>
              <a:spcBef>
                <a:spcPts val="120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US" altLang="ja-JP" dirty="0" smtClean="0">
              <a:latin typeface="+mn-ea"/>
            </a:endParaRPr>
          </a:p>
        </p:txBody>
      </p:sp>
      <p:grpSp>
        <p:nvGrpSpPr>
          <p:cNvPr id="20484" name="グループ化 39"/>
          <p:cNvGrpSpPr>
            <a:grpSpLocks/>
          </p:cNvGrpSpPr>
          <p:nvPr/>
        </p:nvGrpSpPr>
        <p:grpSpPr bwMode="auto">
          <a:xfrm>
            <a:off x="0" y="1557338"/>
            <a:ext cx="3960813" cy="4464050"/>
            <a:chOff x="467544" y="1773238"/>
            <a:chExt cx="3780606" cy="4464074"/>
          </a:xfrm>
        </p:grpSpPr>
        <p:pic>
          <p:nvPicPr>
            <p:cNvPr id="2048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5656" y="4437112"/>
              <a:ext cx="1584325" cy="118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0487" name="AutoShape 3"/>
            <p:cNvSpPr>
              <a:spLocks noChangeArrowheads="1"/>
            </p:cNvSpPr>
            <p:nvPr/>
          </p:nvSpPr>
          <p:spPr bwMode="auto">
            <a:xfrm>
              <a:off x="503238" y="1773238"/>
              <a:ext cx="2772618" cy="4464074"/>
            </a:xfrm>
            <a:prstGeom prst="roundRect">
              <a:avLst>
                <a:gd name="adj" fmla="val 16667"/>
              </a:avLst>
            </a:prstGeom>
            <a:noFill/>
            <a:ln w="25560">
              <a:solidFill>
                <a:srgbClr val="8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pic>
          <p:nvPicPr>
            <p:cNvPr id="2048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25613" y="1990725"/>
              <a:ext cx="993775"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0489" name="Text Box 6"/>
            <p:cNvSpPr txBox="1">
              <a:spLocks noChangeArrowheads="1"/>
            </p:cNvSpPr>
            <p:nvPr/>
          </p:nvSpPr>
          <p:spPr bwMode="auto">
            <a:xfrm>
              <a:off x="1257549" y="5661302"/>
              <a:ext cx="2010961" cy="374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US" sz="2000" b="1" dirty="0" smtClean="0"/>
                <a:t>クライアント</a:t>
              </a:r>
              <a:r>
                <a:rPr lang="en-US" altLang="ja-JP" sz="2000" b="1" dirty="0"/>
                <a:t>A</a:t>
              </a:r>
              <a:endParaRPr lang="en-GB" altLang="ja-JP" sz="2000" b="1" dirty="0"/>
            </a:p>
          </p:txBody>
        </p:sp>
        <p:sp>
          <p:nvSpPr>
            <p:cNvPr id="20490" name="AutoShape 7"/>
            <p:cNvSpPr>
              <a:spLocks noChangeArrowheads="1"/>
            </p:cNvSpPr>
            <p:nvPr/>
          </p:nvSpPr>
          <p:spPr bwMode="auto">
            <a:xfrm>
              <a:off x="719079" y="2060577"/>
              <a:ext cx="792488" cy="2520964"/>
            </a:xfrm>
            <a:custGeom>
              <a:avLst/>
              <a:gdLst>
                <a:gd name="T0" fmla="*/ 20326143 w 21600"/>
                <a:gd name="T1" fmla="*/ 0 h 21600"/>
                <a:gd name="T2" fmla="*/ 20326143 w 21600"/>
                <a:gd name="T3" fmla="*/ 165610528 h 21600"/>
                <a:gd name="T4" fmla="*/ 4374827 w 21600"/>
                <a:gd name="T5" fmla="*/ 294224976 h 21600"/>
                <a:gd name="T6" fmla="*/ 29075798 w 21600"/>
                <a:gd name="T7" fmla="*/ 82805264 h 21600"/>
                <a:gd name="T8" fmla="*/ 17694720 60000 65536"/>
                <a:gd name="T9" fmla="*/ 5898240 60000 65536"/>
                <a:gd name="T10" fmla="*/ 5898240 60000 65536"/>
                <a:gd name="T11" fmla="*/ 0 60000 65536"/>
                <a:gd name="T12" fmla="*/ 12427 w 21600"/>
                <a:gd name="T13" fmla="*/ 2900 h 21600"/>
                <a:gd name="T14" fmla="*/ 18201 w 21600"/>
                <a:gd name="T15" fmla="*/ 9258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lnTo>
                    <a:pt x="21600" y="6079"/>
                  </a:lnTo>
                  <a:close/>
                </a:path>
              </a:pathLst>
            </a:cu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20491" name="AutoShape 8"/>
            <p:cNvSpPr>
              <a:spLocks noChangeArrowheads="1"/>
            </p:cNvSpPr>
            <p:nvPr/>
          </p:nvSpPr>
          <p:spPr bwMode="auto">
            <a:xfrm>
              <a:off x="2808641" y="2276478"/>
              <a:ext cx="1439509" cy="719142"/>
            </a:xfrm>
            <a:prstGeom prst="rightArrow">
              <a:avLst>
                <a:gd name="adj1" fmla="val 50000"/>
                <a:gd name="adj2" fmla="val 50052"/>
              </a:avLst>
            </a:pr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20492" name="Text Box 12"/>
            <p:cNvSpPr txBox="1">
              <a:spLocks noChangeArrowheads="1"/>
            </p:cNvSpPr>
            <p:nvPr/>
          </p:nvSpPr>
          <p:spPr bwMode="auto">
            <a:xfrm>
              <a:off x="2801938" y="2420938"/>
              <a:ext cx="121285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ja-JP" altLang="en-GB" sz="2000" b="1">
                  <a:solidFill>
                    <a:srgbClr val="FFFFFF"/>
                  </a:solidFill>
                  <a:latin typeface="ＭＳ ゴシック" pitchFamily="49" charset="-128"/>
                  <a:ea typeface="ＭＳ ゴシック" pitchFamily="49" charset="-128"/>
                </a:rPr>
                <a:t>受信側へ</a:t>
              </a:r>
            </a:p>
          </p:txBody>
        </p:sp>
        <p:sp>
          <p:nvSpPr>
            <p:cNvPr id="48" name="テキスト ボックス 47"/>
            <p:cNvSpPr txBox="1"/>
            <p:nvPr/>
          </p:nvSpPr>
          <p:spPr>
            <a:xfrm>
              <a:off x="2916225" y="2060577"/>
              <a:ext cx="1007657" cy="400052"/>
            </a:xfrm>
            <a:prstGeom prst="rect">
              <a:avLst/>
            </a:prstGeom>
            <a:solidFill>
              <a:schemeClr val="accent2">
                <a:lumMod val="75000"/>
              </a:schemeClr>
            </a:solidFill>
          </p:spPr>
          <p:txBody>
            <a:bodyPr>
              <a:spAutoFit/>
            </a:bodyPr>
            <a:lstStyle/>
            <a:p>
              <a:pPr algn="ctr">
                <a:defRPr/>
              </a:pPr>
              <a:r>
                <a:rPr lang="en-US" altLang="ja-JP" sz="2000" dirty="0">
                  <a:solidFill>
                    <a:schemeClr val="bg1"/>
                  </a:solidFill>
                  <a:ea typeface="ＭＳ Ｐゴシック" charset="-128"/>
                </a:rPr>
                <a:t>SMTP</a:t>
              </a:r>
              <a:endParaRPr lang="ja-JP" altLang="en-US" sz="2000" dirty="0">
                <a:solidFill>
                  <a:schemeClr val="bg1"/>
                </a:solidFill>
                <a:ea typeface="ＭＳ Ｐゴシック" charset="-128"/>
              </a:endParaRPr>
            </a:p>
          </p:txBody>
        </p:sp>
        <p:sp>
          <p:nvSpPr>
            <p:cNvPr id="49" name="テキスト ボックス 48"/>
            <p:cNvSpPr txBox="1"/>
            <p:nvPr/>
          </p:nvSpPr>
          <p:spPr>
            <a:xfrm>
              <a:off x="684228" y="3716348"/>
              <a:ext cx="934923" cy="400052"/>
            </a:xfrm>
            <a:prstGeom prst="rect">
              <a:avLst/>
            </a:prstGeom>
            <a:solidFill>
              <a:schemeClr val="accent2">
                <a:lumMod val="75000"/>
              </a:schemeClr>
            </a:solidFill>
          </p:spPr>
          <p:txBody>
            <a:bodyPr>
              <a:spAutoFit/>
            </a:bodyPr>
            <a:lstStyle/>
            <a:p>
              <a:pPr algn="ctr">
                <a:defRPr/>
              </a:pPr>
              <a:r>
                <a:rPr lang="en-US" altLang="ja-JP" sz="2000" dirty="0">
                  <a:solidFill>
                    <a:schemeClr val="bg1"/>
                  </a:solidFill>
                  <a:ea typeface="ＭＳ Ｐゴシック" charset="-128"/>
                </a:rPr>
                <a:t>SMTP</a:t>
              </a:r>
              <a:endParaRPr lang="ja-JP" altLang="en-US" sz="2000" dirty="0">
                <a:solidFill>
                  <a:schemeClr val="bg1"/>
                </a:solidFill>
                <a:ea typeface="ＭＳ Ｐゴシック" charset="-128"/>
              </a:endParaRPr>
            </a:p>
          </p:txBody>
        </p:sp>
        <p:sp>
          <p:nvSpPr>
            <p:cNvPr id="20495" name="AutoShape 6"/>
            <p:cNvSpPr>
              <a:spLocks noChangeArrowheads="1"/>
            </p:cNvSpPr>
            <p:nvPr/>
          </p:nvSpPr>
          <p:spPr bwMode="auto">
            <a:xfrm>
              <a:off x="467544" y="4652978"/>
              <a:ext cx="859160" cy="576265"/>
            </a:xfrm>
            <a:prstGeom prst="roundRect">
              <a:avLst>
                <a:gd name="adj" fmla="val 16667"/>
              </a:avLst>
            </a:prstGeom>
            <a:solidFill>
              <a:srgbClr val="000080"/>
            </a:solidFill>
            <a:ln w="76200">
              <a:solidFill>
                <a:srgbClr val="FF0000"/>
              </a:solidFill>
              <a:round/>
              <a:headEnd/>
              <a:tailEnd/>
            </a:ln>
            <a:effectLst>
              <a:outerShdw dist="107933" dir="2700000" algn="ctr" rotWithShape="0">
                <a:srgbClr val="A6A084">
                  <a:alpha val="50026"/>
                </a:srgbClr>
              </a:outerShdw>
            </a:effectLst>
            <a:extLst/>
          </p:spPr>
          <p:txBody>
            <a:bodyPr wrap="none" anchor="ctr"/>
            <a:lstStyle/>
            <a:p>
              <a:endParaRPr lang="ja-JP" altLang="en-US"/>
            </a:p>
          </p:txBody>
        </p:sp>
        <p:sp>
          <p:nvSpPr>
            <p:cNvPr id="20496" name="テキスト ボックス 50"/>
            <p:cNvSpPr txBox="1">
              <a:spLocks noChangeArrowheads="1"/>
            </p:cNvSpPr>
            <p:nvPr/>
          </p:nvSpPr>
          <p:spPr bwMode="auto">
            <a:xfrm>
              <a:off x="539552" y="4797152"/>
              <a:ext cx="792088" cy="372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dirty="0">
                  <a:solidFill>
                    <a:srgbClr val="E9C68F"/>
                  </a:solidFill>
                </a:rPr>
                <a:t>MUA</a:t>
              </a:r>
            </a:p>
          </p:txBody>
        </p:sp>
        <p:sp>
          <p:nvSpPr>
            <p:cNvPr id="20497" name="AutoShape 6"/>
            <p:cNvSpPr>
              <a:spLocks noChangeArrowheads="1"/>
            </p:cNvSpPr>
            <p:nvPr/>
          </p:nvSpPr>
          <p:spPr bwMode="auto">
            <a:xfrm>
              <a:off x="1763103" y="1916114"/>
              <a:ext cx="865220" cy="504828"/>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0498" name="テキスト ボックス 52"/>
            <p:cNvSpPr txBox="1">
              <a:spLocks noChangeArrowheads="1"/>
            </p:cNvSpPr>
            <p:nvPr/>
          </p:nvSpPr>
          <p:spPr bwMode="auto">
            <a:xfrm>
              <a:off x="1835697" y="1988840"/>
              <a:ext cx="792087" cy="37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a:solidFill>
                    <a:srgbClr val="E9C68F"/>
                  </a:solidFill>
                </a:rPr>
                <a:t>M</a:t>
              </a:r>
              <a:r>
                <a:rPr lang="en-US" altLang="ja-JP" sz="2000" b="1">
                  <a:solidFill>
                    <a:srgbClr val="E9C68F"/>
                  </a:solidFill>
                </a:rPr>
                <a:t>T</a:t>
              </a:r>
              <a:r>
                <a:rPr lang="en-GB" altLang="ja-JP" sz="2000" b="1">
                  <a:solidFill>
                    <a:srgbClr val="E9C68F"/>
                  </a:solidFill>
                </a:rPr>
                <a:t>A</a:t>
              </a:r>
            </a:p>
          </p:txBody>
        </p:sp>
        <p:sp>
          <p:nvSpPr>
            <p:cNvPr id="20499" name="Text Box 11"/>
            <p:cNvSpPr txBox="1">
              <a:spLocks noChangeArrowheads="1"/>
            </p:cNvSpPr>
            <p:nvPr/>
          </p:nvSpPr>
          <p:spPr bwMode="auto">
            <a:xfrm>
              <a:off x="1352367" y="3069259"/>
              <a:ext cx="1916144" cy="430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GB" b="1" dirty="0"/>
                <a:t>メールサーバ</a:t>
              </a:r>
              <a:r>
                <a:rPr lang="ja-JP" altLang="en-GB" b="1" dirty="0">
                  <a:solidFill>
                    <a:srgbClr val="000080"/>
                  </a:solidFill>
                </a:rPr>
                <a:t> </a:t>
              </a:r>
              <a:endParaRPr lang="en-GB" altLang="ja-JP" b="1" dirty="0">
                <a:solidFill>
                  <a:srgbClr val="000080"/>
                </a:solidFill>
              </a:endParaRPr>
            </a:p>
          </p:txBody>
        </p:sp>
      </p:grpSp>
      <p:sp>
        <p:nvSpPr>
          <p:cNvPr id="21" name="Text Box 9"/>
          <p:cNvSpPr txBox="1">
            <a:spLocks noChangeArrowheads="1"/>
          </p:cNvSpPr>
          <p:nvPr/>
        </p:nvSpPr>
        <p:spPr bwMode="auto">
          <a:xfrm>
            <a:off x="1258888" y="1052513"/>
            <a:ext cx="1223962"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dirty="0">
                <a:solidFill>
                  <a:srgbClr val="990099"/>
                </a:solidFill>
              </a:rPr>
              <a:t>送信側</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pPr algn="ctr" eaLnBrk="1" hangingPunct="1"/>
            <a:r>
              <a:rPr lang="en-US" altLang="ja-JP" dirty="0" smtClean="0"/>
              <a:t>MTA</a:t>
            </a:r>
            <a:r>
              <a:rPr lang="ja-JP" altLang="en-US" dirty="0"/>
              <a:t> </a:t>
            </a:r>
            <a:r>
              <a:rPr lang="en-US" altLang="ja-JP" dirty="0" smtClean="0"/>
              <a:t>(Mail Transfer Agent) </a:t>
            </a:r>
            <a:endParaRPr lang="ja-JP" altLang="en-US" dirty="0" smtClean="0"/>
          </a:p>
        </p:txBody>
      </p:sp>
      <p:sp>
        <p:nvSpPr>
          <p:cNvPr id="3" name="コンテンツ プレースホルダ 2"/>
          <p:cNvSpPr>
            <a:spLocks noGrp="1"/>
          </p:cNvSpPr>
          <p:nvPr>
            <p:ph idx="1"/>
          </p:nvPr>
        </p:nvSpPr>
        <p:spPr>
          <a:xfrm>
            <a:off x="3621088" y="1124744"/>
            <a:ext cx="5522912" cy="4896643"/>
          </a:xfrm>
        </p:spPr>
        <p:txBody>
          <a:bodyPr/>
          <a:lstStyle/>
          <a:p>
            <a:pPr eaLnBrk="1" hangingPunct="1">
              <a:lnSpc>
                <a:spcPct val="67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GB" dirty="0" smtClean="0"/>
              <a:t>メールを配送</a:t>
            </a:r>
            <a:r>
              <a:rPr lang="ja-JP" altLang="en-US" dirty="0" smtClean="0"/>
              <a:t>・</a:t>
            </a:r>
            <a:r>
              <a:rPr lang="ja-JP" altLang="en-US" dirty="0"/>
              <a:t>仕分け</a:t>
            </a:r>
            <a:r>
              <a:rPr lang="ja-JP" altLang="en-GB" dirty="0" smtClean="0"/>
              <a:t>する</a:t>
            </a:r>
            <a:endParaRPr lang="en-US" altLang="ja-JP" dirty="0" smtClean="0"/>
          </a:p>
          <a:p>
            <a:pPr marL="0" indent="0" eaLnBrk="1" hangingPunct="1">
              <a:lnSpc>
                <a:spcPct val="67000"/>
              </a:lnSpc>
              <a:spcBef>
                <a:spcPts val="120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US" altLang="ja-JP" dirty="0"/>
              <a:t> </a:t>
            </a:r>
            <a:r>
              <a:rPr lang="en-US" altLang="ja-JP" dirty="0" smtClean="0"/>
              <a:t>  </a:t>
            </a:r>
            <a:r>
              <a:rPr lang="ja-JP" altLang="en-US" dirty="0"/>
              <a:t> </a:t>
            </a:r>
            <a:r>
              <a:rPr lang="ja-JP" altLang="en-GB" dirty="0" smtClean="0"/>
              <a:t>ソフトウェア</a:t>
            </a:r>
          </a:p>
          <a:p>
            <a:pPr lvl="1" eaLnBrk="1" hangingPunct="1">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送信側</a:t>
            </a:r>
            <a:r>
              <a:rPr lang="en-US" altLang="ja-JP" dirty="0" smtClean="0"/>
              <a:t>: </a:t>
            </a:r>
            <a:r>
              <a:rPr lang="en-GB" altLang="ja-JP" dirty="0" smtClean="0"/>
              <a:t>MUA </a:t>
            </a:r>
            <a:r>
              <a:rPr lang="ja-JP" altLang="en-GB" dirty="0" smtClean="0"/>
              <a:t>から</a:t>
            </a:r>
            <a:r>
              <a:rPr lang="ja-JP" altLang="en-US" dirty="0"/>
              <a:t>受け取った</a:t>
            </a:r>
            <a:r>
              <a:rPr lang="ja-JP" altLang="en-US" dirty="0" smtClean="0"/>
              <a:t>メールを受信側メールサーバまで</a:t>
            </a:r>
            <a:r>
              <a:rPr lang="ja-JP" altLang="en-US" dirty="0"/>
              <a:t>送信</a:t>
            </a:r>
            <a:endParaRPr lang="ja-JP" altLang="en-GB" dirty="0" smtClean="0"/>
          </a:p>
          <a:p>
            <a:pPr lvl="1" eaLnBrk="1" hangingPunct="1">
              <a:lnSpc>
                <a:spcPct val="90000"/>
              </a:lnSpc>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受信側</a:t>
            </a:r>
            <a:r>
              <a:rPr lang="en-US" altLang="ja-JP" dirty="0" smtClean="0"/>
              <a:t>: </a:t>
            </a:r>
            <a:r>
              <a:rPr lang="ja-JP" altLang="en-GB" dirty="0" smtClean="0"/>
              <a:t>届いたメールを</a:t>
            </a:r>
            <a:r>
              <a:rPr lang="ja-JP" altLang="en-US" dirty="0" smtClean="0"/>
              <a:t>ユーザごとに振り分け</a:t>
            </a:r>
            <a:endParaRPr lang="ja-JP" altLang="en-GB" dirty="0" smtClean="0"/>
          </a:p>
          <a:p>
            <a:pPr eaLnBrk="1" hangingPunct="1">
              <a:lnSpc>
                <a:spcPct val="107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latin typeface="Century Schoolbook L" pitchFamily="16" charset="0"/>
              </a:rPr>
              <a:t>例</a:t>
            </a:r>
            <a:endParaRPr lang="en-US" altLang="ja-JP" dirty="0" smtClean="0">
              <a:latin typeface="Century Schoolbook L" pitchFamily="16" charset="0"/>
            </a:endParaRPr>
          </a:p>
          <a:p>
            <a:pPr lvl="1" eaLnBrk="1" hangingPunct="1">
              <a:lnSpc>
                <a:spcPct val="107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ja-JP" dirty="0" smtClean="0"/>
              <a:t>postfix,</a:t>
            </a:r>
            <a:r>
              <a:rPr lang="ja-JP" altLang="en-US" dirty="0"/>
              <a:t> </a:t>
            </a:r>
            <a:r>
              <a:rPr lang="en-GB" altLang="ja-JP" dirty="0" err="1" smtClean="0"/>
              <a:t>exim</a:t>
            </a:r>
            <a:r>
              <a:rPr lang="en-GB" altLang="ja-JP" dirty="0" smtClean="0"/>
              <a:t>, </a:t>
            </a:r>
            <a:r>
              <a:rPr lang="en-GB" altLang="ja-JP" dirty="0" err="1" smtClean="0"/>
              <a:t>qmail</a:t>
            </a:r>
            <a:r>
              <a:rPr lang="en-GB" altLang="ja-JP" dirty="0" smtClean="0"/>
              <a:t>, </a:t>
            </a:r>
            <a:r>
              <a:rPr lang="en-GB" altLang="ja-JP" dirty="0" err="1" smtClean="0"/>
              <a:t>sendmail</a:t>
            </a:r>
            <a:r>
              <a:rPr lang="ja-JP" altLang="en-US" dirty="0"/>
              <a:t> など</a:t>
            </a:r>
            <a:r>
              <a:rPr lang="en-GB" altLang="ja-JP" dirty="0" smtClean="0"/>
              <a:t> </a:t>
            </a:r>
            <a:endParaRPr lang="ja-JP" altLang="en-US" dirty="0"/>
          </a:p>
          <a:p>
            <a:pPr lvl="1" eaLnBrk="1" hangingPunct="1">
              <a:lnSpc>
                <a:spcPct val="107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ja-JP" dirty="0" smtClean="0">
              <a:latin typeface="Century Schoolbook L" pitchFamily="16" charset="0"/>
            </a:endParaRPr>
          </a:p>
        </p:txBody>
      </p:sp>
      <p:grpSp>
        <p:nvGrpSpPr>
          <p:cNvPr id="21508" name="グループ化 39"/>
          <p:cNvGrpSpPr>
            <a:grpSpLocks/>
          </p:cNvGrpSpPr>
          <p:nvPr/>
        </p:nvGrpSpPr>
        <p:grpSpPr bwMode="auto">
          <a:xfrm>
            <a:off x="0" y="1557338"/>
            <a:ext cx="3960813" cy="4464050"/>
            <a:chOff x="467544" y="1773238"/>
            <a:chExt cx="3780606" cy="4464074"/>
          </a:xfrm>
        </p:grpSpPr>
        <p:pic>
          <p:nvPicPr>
            <p:cNvPr id="215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5656" y="4437112"/>
              <a:ext cx="1584325" cy="118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1511" name="AutoShape 3"/>
            <p:cNvSpPr>
              <a:spLocks noChangeArrowheads="1"/>
            </p:cNvSpPr>
            <p:nvPr/>
          </p:nvSpPr>
          <p:spPr bwMode="auto">
            <a:xfrm>
              <a:off x="503238" y="1773238"/>
              <a:ext cx="2772618" cy="4464074"/>
            </a:xfrm>
            <a:prstGeom prst="roundRect">
              <a:avLst>
                <a:gd name="adj" fmla="val 16667"/>
              </a:avLst>
            </a:prstGeom>
            <a:noFill/>
            <a:ln w="25560">
              <a:solidFill>
                <a:srgbClr val="8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pic>
          <p:nvPicPr>
            <p:cNvPr id="21512"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25613" y="1990725"/>
              <a:ext cx="993775"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1513" name="Text Box 6"/>
            <p:cNvSpPr txBox="1">
              <a:spLocks noChangeArrowheads="1"/>
            </p:cNvSpPr>
            <p:nvPr/>
          </p:nvSpPr>
          <p:spPr bwMode="auto">
            <a:xfrm>
              <a:off x="1257549" y="5661302"/>
              <a:ext cx="2010961" cy="374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US" sz="2000" b="1" dirty="0" smtClean="0"/>
                <a:t>クライアント</a:t>
              </a:r>
              <a:endParaRPr lang="en-GB" altLang="ja-JP" sz="2000" b="1" dirty="0"/>
            </a:p>
          </p:txBody>
        </p:sp>
        <p:sp>
          <p:nvSpPr>
            <p:cNvPr id="21514" name="AutoShape 7"/>
            <p:cNvSpPr>
              <a:spLocks noChangeArrowheads="1"/>
            </p:cNvSpPr>
            <p:nvPr/>
          </p:nvSpPr>
          <p:spPr bwMode="auto">
            <a:xfrm>
              <a:off x="719079" y="2060577"/>
              <a:ext cx="792488" cy="2520964"/>
            </a:xfrm>
            <a:custGeom>
              <a:avLst/>
              <a:gdLst>
                <a:gd name="T0" fmla="*/ 20326143 w 21600"/>
                <a:gd name="T1" fmla="*/ 0 h 21600"/>
                <a:gd name="T2" fmla="*/ 20326143 w 21600"/>
                <a:gd name="T3" fmla="*/ 165610528 h 21600"/>
                <a:gd name="T4" fmla="*/ 4374827 w 21600"/>
                <a:gd name="T5" fmla="*/ 294224976 h 21600"/>
                <a:gd name="T6" fmla="*/ 29075798 w 21600"/>
                <a:gd name="T7" fmla="*/ 82805264 h 21600"/>
                <a:gd name="T8" fmla="*/ 17694720 60000 65536"/>
                <a:gd name="T9" fmla="*/ 5898240 60000 65536"/>
                <a:gd name="T10" fmla="*/ 5898240 60000 65536"/>
                <a:gd name="T11" fmla="*/ 0 60000 65536"/>
                <a:gd name="T12" fmla="*/ 12427 w 21600"/>
                <a:gd name="T13" fmla="*/ 2900 h 21600"/>
                <a:gd name="T14" fmla="*/ 18201 w 21600"/>
                <a:gd name="T15" fmla="*/ 9258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lnTo>
                    <a:pt x="21600" y="6079"/>
                  </a:lnTo>
                  <a:close/>
                </a:path>
              </a:pathLst>
            </a:cu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21515" name="AutoShape 8"/>
            <p:cNvSpPr>
              <a:spLocks noChangeArrowheads="1"/>
            </p:cNvSpPr>
            <p:nvPr/>
          </p:nvSpPr>
          <p:spPr bwMode="auto">
            <a:xfrm>
              <a:off x="2808641" y="2276478"/>
              <a:ext cx="1439509" cy="719142"/>
            </a:xfrm>
            <a:prstGeom prst="rightArrow">
              <a:avLst>
                <a:gd name="adj1" fmla="val 50000"/>
                <a:gd name="adj2" fmla="val 50052"/>
              </a:avLst>
            </a:pr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21516" name="Text Box 12"/>
            <p:cNvSpPr txBox="1">
              <a:spLocks noChangeArrowheads="1"/>
            </p:cNvSpPr>
            <p:nvPr/>
          </p:nvSpPr>
          <p:spPr bwMode="auto">
            <a:xfrm>
              <a:off x="2801938" y="2420938"/>
              <a:ext cx="121285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ja-JP" altLang="en-GB" sz="2000" b="1">
                  <a:solidFill>
                    <a:srgbClr val="FFFFFF"/>
                  </a:solidFill>
                  <a:latin typeface="ＭＳ ゴシック" pitchFamily="49" charset="-128"/>
                  <a:ea typeface="ＭＳ ゴシック" pitchFamily="49" charset="-128"/>
                </a:rPr>
                <a:t>受信側へ</a:t>
              </a:r>
            </a:p>
          </p:txBody>
        </p:sp>
        <p:sp>
          <p:nvSpPr>
            <p:cNvPr id="31" name="テキスト ボックス 30"/>
            <p:cNvSpPr txBox="1"/>
            <p:nvPr/>
          </p:nvSpPr>
          <p:spPr>
            <a:xfrm>
              <a:off x="2916225" y="2060577"/>
              <a:ext cx="1007657" cy="400052"/>
            </a:xfrm>
            <a:prstGeom prst="rect">
              <a:avLst/>
            </a:prstGeom>
            <a:solidFill>
              <a:schemeClr val="accent2">
                <a:lumMod val="75000"/>
              </a:schemeClr>
            </a:solidFill>
          </p:spPr>
          <p:txBody>
            <a:bodyPr>
              <a:spAutoFit/>
            </a:bodyPr>
            <a:lstStyle/>
            <a:p>
              <a:pPr algn="ctr">
                <a:defRPr/>
              </a:pPr>
              <a:r>
                <a:rPr lang="en-US" altLang="ja-JP" sz="2000" dirty="0">
                  <a:solidFill>
                    <a:schemeClr val="bg1"/>
                  </a:solidFill>
                  <a:ea typeface="ＭＳ Ｐゴシック" charset="-128"/>
                </a:rPr>
                <a:t>SMTP</a:t>
              </a:r>
              <a:endParaRPr lang="ja-JP" altLang="en-US" sz="2000" dirty="0">
                <a:solidFill>
                  <a:schemeClr val="bg1"/>
                </a:solidFill>
                <a:ea typeface="ＭＳ Ｐゴシック" charset="-128"/>
              </a:endParaRPr>
            </a:p>
          </p:txBody>
        </p:sp>
        <p:sp>
          <p:nvSpPr>
            <p:cNvPr id="32" name="テキスト ボックス 31"/>
            <p:cNvSpPr txBox="1"/>
            <p:nvPr/>
          </p:nvSpPr>
          <p:spPr>
            <a:xfrm>
              <a:off x="684228" y="3716348"/>
              <a:ext cx="934923" cy="400052"/>
            </a:xfrm>
            <a:prstGeom prst="rect">
              <a:avLst/>
            </a:prstGeom>
            <a:solidFill>
              <a:schemeClr val="accent2">
                <a:lumMod val="75000"/>
              </a:schemeClr>
            </a:solidFill>
          </p:spPr>
          <p:txBody>
            <a:bodyPr>
              <a:spAutoFit/>
            </a:bodyPr>
            <a:lstStyle/>
            <a:p>
              <a:pPr algn="ctr">
                <a:defRPr/>
              </a:pPr>
              <a:r>
                <a:rPr lang="en-US" altLang="ja-JP" sz="2000" dirty="0">
                  <a:solidFill>
                    <a:schemeClr val="bg1"/>
                  </a:solidFill>
                  <a:ea typeface="ＭＳ Ｐゴシック" charset="-128"/>
                </a:rPr>
                <a:t>SMTP</a:t>
              </a:r>
              <a:endParaRPr lang="ja-JP" altLang="en-US" sz="2000" dirty="0">
                <a:solidFill>
                  <a:schemeClr val="bg1"/>
                </a:solidFill>
                <a:ea typeface="ＭＳ Ｐゴシック" charset="-128"/>
              </a:endParaRPr>
            </a:p>
          </p:txBody>
        </p:sp>
        <p:sp>
          <p:nvSpPr>
            <p:cNvPr id="21519" name="AutoShape 6"/>
            <p:cNvSpPr>
              <a:spLocks noChangeArrowheads="1"/>
            </p:cNvSpPr>
            <p:nvPr/>
          </p:nvSpPr>
          <p:spPr bwMode="auto">
            <a:xfrm>
              <a:off x="467544" y="4652978"/>
              <a:ext cx="859160" cy="576265"/>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1520" name="テキスト ボックス 33"/>
            <p:cNvSpPr txBox="1">
              <a:spLocks noChangeArrowheads="1"/>
            </p:cNvSpPr>
            <p:nvPr/>
          </p:nvSpPr>
          <p:spPr bwMode="auto">
            <a:xfrm>
              <a:off x="539552" y="4797152"/>
              <a:ext cx="792088" cy="372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a:solidFill>
                    <a:srgbClr val="E9C68F"/>
                  </a:solidFill>
                </a:rPr>
                <a:t>MUA</a:t>
              </a:r>
            </a:p>
          </p:txBody>
        </p:sp>
        <p:sp>
          <p:nvSpPr>
            <p:cNvPr id="21521" name="AutoShape 6"/>
            <p:cNvSpPr>
              <a:spLocks noChangeArrowheads="1"/>
            </p:cNvSpPr>
            <p:nvPr/>
          </p:nvSpPr>
          <p:spPr bwMode="auto">
            <a:xfrm>
              <a:off x="1763103" y="1916114"/>
              <a:ext cx="865220" cy="504828"/>
            </a:xfrm>
            <a:prstGeom prst="roundRect">
              <a:avLst>
                <a:gd name="adj" fmla="val 16667"/>
              </a:avLst>
            </a:prstGeom>
            <a:solidFill>
              <a:srgbClr val="000080"/>
            </a:solidFill>
            <a:ln w="76200">
              <a:solidFill>
                <a:srgbClr val="FF0000"/>
              </a:solidFill>
              <a:round/>
              <a:headEnd/>
              <a:tailEnd/>
            </a:ln>
            <a:effectLst>
              <a:outerShdw dist="107933" dir="2700000" algn="ctr" rotWithShape="0">
                <a:srgbClr val="A6A084">
                  <a:alpha val="50026"/>
                </a:srgbClr>
              </a:outerShdw>
            </a:effectLst>
            <a:extLst/>
          </p:spPr>
          <p:txBody>
            <a:bodyPr wrap="none" anchor="ctr"/>
            <a:lstStyle/>
            <a:p>
              <a:endParaRPr lang="ja-JP" altLang="en-US"/>
            </a:p>
          </p:txBody>
        </p:sp>
        <p:sp>
          <p:nvSpPr>
            <p:cNvPr id="21522" name="テキスト ボックス 35"/>
            <p:cNvSpPr txBox="1">
              <a:spLocks noChangeArrowheads="1"/>
            </p:cNvSpPr>
            <p:nvPr/>
          </p:nvSpPr>
          <p:spPr bwMode="auto">
            <a:xfrm>
              <a:off x="1835697" y="1988840"/>
              <a:ext cx="792087" cy="37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dirty="0">
                  <a:solidFill>
                    <a:srgbClr val="E9C68F"/>
                  </a:solidFill>
                </a:rPr>
                <a:t>M</a:t>
              </a:r>
              <a:r>
                <a:rPr lang="en-US" altLang="ja-JP" sz="2000" b="1" dirty="0">
                  <a:solidFill>
                    <a:srgbClr val="E9C68F"/>
                  </a:solidFill>
                </a:rPr>
                <a:t>T</a:t>
              </a:r>
              <a:r>
                <a:rPr lang="en-GB" altLang="ja-JP" sz="2000" b="1" dirty="0">
                  <a:solidFill>
                    <a:srgbClr val="E9C68F"/>
                  </a:solidFill>
                </a:rPr>
                <a:t>A</a:t>
              </a:r>
            </a:p>
          </p:txBody>
        </p:sp>
        <p:sp>
          <p:nvSpPr>
            <p:cNvPr id="21523" name="Text Box 11"/>
            <p:cNvSpPr txBox="1">
              <a:spLocks noChangeArrowheads="1"/>
            </p:cNvSpPr>
            <p:nvPr/>
          </p:nvSpPr>
          <p:spPr bwMode="auto">
            <a:xfrm>
              <a:off x="1352367" y="3069259"/>
              <a:ext cx="1916144" cy="430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GB" b="1" dirty="0"/>
                <a:t>メールサーバ </a:t>
              </a:r>
              <a:endParaRPr lang="en-GB" altLang="ja-JP" b="1" dirty="0"/>
            </a:p>
          </p:txBody>
        </p:sp>
      </p:grpSp>
      <p:sp>
        <p:nvSpPr>
          <p:cNvPr id="21" name="Text Box 9"/>
          <p:cNvSpPr txBox="1">
            <a:spLocks noChangeArrowheads="1"/>
          </p:cNvSpPr>
          <p:nvPr/>
        </p:nvSpPr>
        <p:spPr bwMode="auto">
          <a:xfrm>
            <a:off x="1258888" y="1052513"/>
            <a:ext cx="1223962"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dirty="0">
                <a:solidFill>
                  <a:srgbClr val="990099"/>
                </a:solidFill>
              </a:rPr>
              <a:t>送信側</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
          <p:cNvSpPr>
            <a:spLocks noGrp="1" noChangeArrowheads="1"/>
          </p:cNvSpPr>
          <p:nvPr>
            <p:ph type="title" idx="4294967295"/>
          </p:nvPr>
        </p:nvSpPr>
        <p:spPr>
          <a:xfrm>
            <a:off x="179388" y="188913"/>
            <a:ext cx="8713092" cy="857250"/>
          </a:xfrm>
        </p:spPr>
        <p:txBody>
          <a:bodyPr lIns="90000" tIns="46800" rIns="90000" bIns="46800"/>
          <a:lstStyle/>
          <a:p>
            <a:pPr algn="ct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dirty="0" smtClean="0">
                <a:latin typeface="+mn-lt"/>
              </a:rPr>
              <a:t>SMTP</a:t>
            </a:r>
            <a:r>
              <a:rPr lang="ja-JP" altLang="en-US" dirty="0">
                <a:latin typeface="+mn-lt"/>
              </a:rPr>
              <a:t> </a:t>
            </a:r>
            <a:r>
              <a:rPr lang="en-US" altLang="ja-JP" dirty="0" smtClean="0">
                <a:latin typeface="+mn-lt"/>
              </a:rPr>
              <a:t>(Simple Mail Transfer Protocol)</a:t>
            </a:r>
            <a:endParaRPr lang="en-GB" altLang="ja-JP" dirty="0" smtClean="0">
              <a:latin typeface="+mn-lt"/>
            </a:endParaRPr>
          </a:p>
        </p:txBody>
      </p:sp>
      <p:grpSp>
        <p:nvGrpSpPr>
          <p:cNvPr id="22532" name="グループ化 39"/>
          <p:cNvGrpSpPr>
            <a:grpSpLocks/>
          </p:cNvGrpSpPr>
          <p:nvPr/>
        </p:nvGrpSpPr>
        <p:grpSpPr bwMode="auto">
          <a:xfrm>
            <a:off x="0" y="1557338"/>
            <a:ext cx="3960813" cy="4464050"/>
            <a:chOff x="467544" y="1773238"/>
            <a:chExt cx="3780606" cy="4464074"/>
          </a:xfrm>
        </p:grpSpPr>
        <p:pic>
          <p:nvPicPr>
            <p:cNvPr id="2253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5656" y="4437112"/>
              <a:ext cx="1584325"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2535" name="AutoShape 3"/>
            <p:cNvSpPr>
              <a:spLocks noChangeArrowheads="1"/>
            </p:cNvSpPr>
            <p:nvPr/>
          </p:nvSpPr>
          <p:spPr bwMode="auto">
            <a:xfrm>
              <a:off x="503238" y="1773238"/>
              <a:ext cx="2772618" cy="4464074"/>
            </a:xfrm>
            <a:prstGeom prst="roundRect">
              <a:avLst>
                <a:gd name="adj" fmla="val 16667"/>
              </a:avLst>
            </a:prstGeom>
            <a:noFill/>
            <a:ln w="25560">
              <a:solidFill>
                <a:srgbClr val="8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pic>
          <p:nvPicPr>
            <p:cNvPr id="22536"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25613" y="1990725"/>
              <a:ext cx="993775"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2537" name="Text Box 6"/>
            <p:cNvSpPr txBox="1">
              <a:spLocks noChangeArrowheads="1"/>
            </p:cNvSpPr>
            <p:nvPr/>
          </p:nvSpPr>
          <p:spPr bwMode="auto">
            <a:xfrm>
              <a:off x="1257549" y="5661302"/>
              <a:ext cx="2010961" cy="374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US" sz="2000" b="1" dirty="0" smtClean="0"/>
                <a:t>クライアント</a:t>
              </a:r>
              <a:r>
                <a:rPr lang="en-US" altLang="ja-JP" sz="2000" b="1" dirty="0" smtClean="0"/>
                <a:t>A</a:t>
              </a:r>
              <a:endParaRPr lang="en-GB" altLang="ja-JP" sz="2000" b="1" dirty="0"/>
            </a:p>
          </p:txBody>
        </p:sp>
        <p:sp>
          <p:nvSpPr>
            <p:cNvPr id="22538" name="AutoShape 7"/>
            <p:cNvSpPr>
              <a:spLocks noChangeArrowheads="1"/>
            </p:cNvSpPr>
            <p:nvPr/>
          </p:nvSpPr>
          <p:spPr bwMode="auto">
            <a:xfrm>
              <a:off x="719079" y="2060577"/>
              <a:ext cx="792488" cy="2520964"/>
            </a:xfrm>
            <a:custGeom>
              <a:avLst/>
              <a:gdLst>
                <a:gd name="T0" fmla="*/ 20326143 w 21600"/>
                <a:gd name="T1" fmla="*/ 0 h 21600"/>
                <a:gd name="T2" fmla="*/ 20326143 w 21600"/>
                <a:gd name="T3" fmla="*/ 165610528 h 21600"/>
                <a:gd name="T4" fmla="*/ 4374827 w 21600"/>
                <a:gd name="T5" fmla="*/ 294224976 h 21600"/>
                <a:gd name="T6" fmla="*/ 29075798 w 21600"/>
                <a:gd name="T7" fmla="*/ 82805264 h 21600"/>
                <a:gd name="T8" fmla="*/ 17694720 60000 65536"/>
                <a:gd name="T9" fmla="*/ 5898240 60000 65536"/>
                <a:gd name="T10" fmla="*/ 5898240 60000 65536"/>
                <a:gd name="T11" fmla="*/ 0 60000 65536"/>
                <a:gd name="T12" fmla="*/ 12427 w 21600"/>
                <a:gd name="T13" fmla="*/ 2900 h 21600"/>
                <a:gd name="T14" fmla="*/ 18201 w 21600"/>
                <a:gd name="T15" fmla="*/ 9258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lnTo>
                    <a:pt x="21600" y="6079"/>
                  </a:lnTo>
                  <a:close/>
                </a:path>
              </a:pathLst>
            </a:cu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22539" name="AutoShape 8"/>
            <p:cNvSpPr>
              <a:spLocks noChangeArrowheads="1"/>
            </p:cNvSpPr>
            <p:nvPr/>
          </p:nvSpPr>
          <p:spPr bwMode="auto">
            <a:xfrm>
              <a:off x="2808641" y="2276478"/>
              <a:ext cx="1439509" cy="719142"/>
            </a:xfrm>
            <a:prstGeom prst="rightArrow">
              <a:avLst>
                <a:gd name="adj1" fmla="val 50000"/>
                <a:gd name="adj2" fmla="val 50052"/>
              </a:avLst>
            </a:pr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22540" name="Text Box 12"/>
            <p:cNvSpPr txBox="1">
              <a:spLocks noChangeArrowheads="1"/>
            </p:cNvSpPr>
            <p:nvPr/>
          </p:nvSpPr>
          <p:spPr bwMode="auto">
            <a:xfrm>
              <a:off x="2801938" y="2420938"/>
              <a:ext cx="121285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ja-JP" altLang="en-GB" sz="2000" b="1">
                  <a:solidFill>
                    <a:srgbClr val="FFFFFF"/>
                  </a:solidFill>
                  <a:latin typeface="ＭＳ ゴシック" pitchFamily="49" charset="-128"/>
                  <a:ea typeface="ＭＳ ゴシック" pitchFamily="49" charset="-128"/>
                </a:rPr>
                <a:t>受信側へ</a:t>
              </a:r>
            </a:p>
          </p:txBody>
        </p:sp>
        <p:sp>
          <p:nvSpPr>
            <p:cNvPr id="46" name="テキスト ボックス 45"/>
            <p:cNvSpPr txBox="1"/>
            <p:nvPr/>
          </p:nvSpPr>
          <p:spPr>
            <a:xfrm>
              <a:off x="2916225" y="2060577"/>
              <a:ext cx="1007657" cy="400052"/>
            </a:xfrm>
            <a:prstGeom prst="rect">
              <a:avLst/>
            </a:prstGeom>
            <a:solidFill>
              <a:schemeClr val="accent2">
                <a:lumMod val="75000"/>
              </a:schemeClr>
            </a:solidFill>
            <a:ln w="76200">
              <a:solidFill>
                <a:srgbClr val="FF0000"/>
              </a:solidFill>
            </a:ln>
          </p:spPr>
          <p:txBody>
            <a:bodyPr>
              <a:spAutoFit/>
            </a:bodyPr>
            <a:lstStyle/>
            <a:p>
              <a:pPr algn="ctr">
                <a:defRPr/>
              </a:pPr>
              <a:r>
                <a:rPr lang="en-US" altLang="ja-JP" sz="2000" dirty="0">
                  <a:solidFill>
                    <a:schemeClr val="bg1"/>
                  </a:solidFill>
                  <a:ea typeface="ＭＳ Ｐゴシック" charset="-128"/>
                </a:rPr>
                <a:t>SMTP</a:t>
              </a:r>
              <a:endParaRPr lang="ja-JP" altLang="en-US" sz="2000" dirty="0">
                <a:solidFill>
                  <a:schemeClr val="bg1"/>
                </a:solidFill>
                <a:ea typeface="ＭＳ Ｐゴシック" charset="-128"/>
              </a:endParaRPr>
            </a:p>
          </p:txBody>
        </p:sp>
        <p:sp>
          <p:nvSpPr>
            <p:cNvPr id="47" name="テキスト ボックス 46"/>
            <p:cNvSpPr txBox="1"/>
            <p:nvPr/>
          </p:nvSpPr>
          <p:spPr>
            <a:xfrm>
              <a:off x="684228" y="3716348"/>
              <a:ext cx="934923" cy="400052"/>
            </a:xfrm>
            <a:prstGeom prst="rect">
              <a:avLst/>
            </a:prstGeom>
            <a:solidFill>
              <a:schemeClr val="accent2">
                <a:lumMod val="75000"/>
              </a:schemeClr>
            </a:solidFill>
            <a:ln w="76200">
              <a:solidFill>
                <a:srgbClr val="FF0000"/>
              </a:solidFill>
            </a:ln>
          </p:spPr>
          <p:txBody>
            <a:bodyPr>
              <a:spAutoFit/>
            </a:bodyPr>
            <a:lstStyle/>
            <a:p>
              <a:pPr algn="ctr">
                <a:defRPr/>
              </a:pPr>
              <a:r>
                <a:rPr lang="en-US" altLang="ja-JP" sz="2000" dirty="0">
                  <a:solidFill>
                    <a:schemeClr val="bg1"/>
                  </a:solidFill>
                  <a:ea typeface="ＭＳ Ｐゴシック" charset="-128"/>
                </a:rPr>
                <a:t>SMTP</a:t>
              </a:r>
              <a:endParaRPr lang="ja-JP" altLang="en-US" sz="2000" dirty="0">
                <a:solidFill>
                  <a:schemeClr val="bg1"/>
                </a:solidFill>
                <a:ea typeface="ＭＳ Ｐゴシック" charset="-128"/>
              </a:endParaRPr>
            </a:p>
          </p:txBody>
        </p:sp>
        <p:sp>
          <p:nvSpPr>
            <p:cNvPr id="22543" name="AutoShape 6"/>
            <p:cNvSpPr>
              <a:spLocks noChangeArrowheads="1"/>
            </p:cNvSpPr>
            <p:nvPr/>
          </p:nvSpPr>
          <p:spPr bwMode="auto">
            <a:xfrm>
              <a:off x="467544" y="4652978"/>
              <a:ext cx="859160" cy="576265"/>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2544" name="テキスト ボックス 48"/>
            <p:cNvSpPr txBox="1">
              <a:spLocks noChangeArrowheads="1"/>
            </p:cNvSpPr>
            <p:nvPr/>
          </p:nvSpPr>
          <p:spPr bwMode="auto">
            <a:xfrm>
              <a:off x="539552" y="4797152"/>
              <a:ext cx="792088" cy="372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a:solidFill>
                    <a:srgbClr val="E9C68F"/>
                  </a:solidFill>
                </a:rPr>
                <a:t>MUA</a:t>
              </a:r>
            </a:p>
          </p:txBody>
        </p:sp>
        <p:sp>
          <p:nvSpPr>
            <p:cNvPr id="22545" name="AutoShape 6"/>
            <p:cNvSpPr>
              <a:spLocks noChangeArrowheads="1"/>
            </p:cNvSpPr>
            <p:nvPr/>
          </p:nvSpPr>
          <p:spPr bwMode="auto">
            <a:xfrm>
              <a:off x="1763103" y="1916114"/>
              <a:ext cx="865220" cy="504828"/>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2546" name="テキスト ボックス 50"/>
            <p:cNvSpPr txBox="1">
              <a:spLocks noChangeArrowheads="1"/>
            </p:cNvSpPr>
            <p:nvPr/>
          </p:nvSpPr>
          <p:spPr bwMode="auto">
            <a:xfrm>
              <a:off x="1835697" y="1988840"/>
              <a:ext cx="792087" cy="37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a:solidFill>
                    <a:srgbClr val="E9C68F"/>
                  </a:solidFill>
                </a:rPr>
                <a:t>M</a:t>
              </a:r>
              <a:r>
                <a:rPr lang="en-US" altLang="ja-JP" sz="2000" b="1">
                  <a:solidFill>
                    <a:srgbClr val="E9C68F"/>
                  </a:solidFill>
                </a:rPr>
                <a:t>T</a:t>
              </a:r>
              <a:r>
                <a:rPr lang="en-GB" altLang="ja-JP" sz="2000" b="1">
                  <a:solidFill>
                    <a:srgbClr val="E9C68F"/>
                  </a:solidFill>
                </a:rPr>
                <a:t>A</a:t>
              </a:r>
            </a:p>
          </p:txBody>
        </p:sp>
        <p:sp>
          <p:nvSpPr>
            <p:cNvPr id="22547" name="Text Box 11"/>
            <p:cNvSpPr txBox="1">
              <a:spLocks noChangeArrowheads="1"/>
            </p:cNvSpPr>
            <p:nvPr/>
          </p:nvSpPr>
          <p:spPr bwMode="auto">
            <a:xfrm>
              <a:off x="1352367" y="3069259"/>
              <a:ext cx="1916144" cy="430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GB" b="1" dirty="0"/>
                <a:t>メールサーバ</a:t>
              </a:r>
              <a:r>
                <a:rPr lang="ja-JP" altLang="en-GB" b="1" dirty="0">
                  <a:solidFill>
                    <a:srgbClr val="000080"/>
                  </a:solidFill>
                </a:rPr>
                <a:t> </a:t>
              </a:r>
              <a:endParaRPr lang="en-GB" altLang="ja-JP" b="1" dirty="0">
                <a:solidFill>
                  <a:srgbClr val="000080"/>
                </a:solidFill>
              </a:endParaRPr>
            </a:p>
          </p:txBody>
        </p:sp>
      </p:grpSp>
      <p:sp>
        <p:nvSpPr>
          <p:cNvPr id="21" name="Text Box 9"/>
          <p:cNvSpPr txBox="1">
            <a:spLocks noChangeArrowheads="1"/>
          </p:cNvSpPr>
          <p:nvPr/>
        </p:nvSpPr>
        <p:spPr bwMode="auto">
          <a:xfrm>
            <a:off x="1258888" y="1052513"/>
            <a:ext cx="1223962"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dirty="0">
                <a:solidFill>
                  <a:srgbClr val="990099"/>
                </a:solidFill>
              </a:rPr>
              <a:t>送信側</a:t>
            </a:r>
          </a:p>
        </p:txBody>
      </p:sp>
      <p:sp>
        <p:nvSpPr>
          <p:cNvPr id="22" name="コンテンツ プレースホルダ 2"/>
          <p:cNvSpPr>
            <a:spLocks noGrp="1"/>
          </p:cNvSpPr>
          <p:nvPr>
            <p:ph idx="1"/>
          </p:nvPr>
        </p:nvSpPr>
        <p:spPr>
          <a:xfrm>
            <a:off x="3801935" y="1340669"/>
            <a:ext cx="5364162" cy="4896643"/>
          </a:xfrm>
        </p:spPr>
        <p:txBody>
          <a:bodyPr/>
          <a:lstStyle/>
          <a:p>
            <a:pPr indent="-360000" eaLnBrk="1" hangingPunct="1">
              <a:lnSpc>
                <a:spcPct val="67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メール送信時に用いられる</a:t>
            </a:r>
            <a:endParaRPr lang="en-US" altLang="ja-JP" dirty="0" smtClean="0"/>
          </a:p>
          <a:p>
            <a:pPr marL="0" indent="0" eaLnBrk="1" hangingPunct="1">
              <a:lnSpc>
                <a:spcPct val="67000"/>
              </a:lnSpc>
              <a:spcBef>
                <a:spcPts val="120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US" altLang="ja-JP" dirty="0"/>
              <a:t> </a:t>
            </a:r>
            <a:r>
              <a:rPr lang="en-US" altLang="ja-JP" dirty="0" smtClean="0"/>
              <a:t>  </a:t>
            </a:r>
            <a:r>
              <a:rPr lang="ja-JP" altLang="en-US" dirty="0" smtClean="0"/>
              <a:t>通信プロトコル</a:t>
            </a:r>
            <a:endParaRPr lang="ja-JP" altLang="en-GB" dirty="0" smtClean="0"/>
          </a:p>
          <a:p>
            <a:pPr lvl="1" eaLnBrk="1" hangingPunct="1">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US" altLang="ja-JP" dirty="0" smtClean="0"/>
              <a:t>MUA </a:t>
            </a:r>
            <a:r>
              <a:rPr lang="ja-JP" altLang="en-US" dirty="0" smtClean="0"/>
              <a:t>からメールサーバ</a:t>
            </a:r>
            <a:r>
              <a:rPr lang="ja-JP" altLang="en-US" dirty="0"/>
              <a:t>への送信</a:t>
            </a:r>
          </a:p>
          <a:p>
            <a:pPr lvl="1" eaLnBrk="1" hangingPunct="1">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a:t>送信側メールサーバから受信側メールサーバへの</a:t>
            </a:r>
            <a:r>
              <a:rPr lang="ja-JP" altLang="en-US" dirty="0" smtClean="0"/>
              <a:t>送信</a:t>
            </a:r>
            <a:endParaRPr lang="ja-JP" altLang="en-GB" dirty="0" smtClean="0"/>
          </a:p>
          <a:p>
            <a:pPr eaLnBrk="1" hangingPunct="1">
              <a:lnSpc>
                <a:spcPct val="107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US" altLang="ja-JP" dirty="0" smtClean="0">
                <a:latin typeface="Century Schoolbook L" pitchFamily="16" charset="0"/>
              </a:rPr>
              <a:t>25</a:t>
            </a:r>
            <a:r>
              <a:rPr lang="ja-JP" altLang="en-US" dirty="0" smtClean="0">
                <a:latin typeface="Century Schoolbook L" pitchFamily="16" charset="0"/>
              </a:rPr>
              <a:t>番ポートを使用</a:t>
            </a:r>
            <a:r>
              <a:rPr lang="en-GB" altLang="ja-JP" dirty="0" smtClean="0"/>
              <a:t> </a:t>
            </a:r>
            <a:endParaRPr lang="ja-JP" altLang="en-US" dirty="0"/>
          </a:p>
          <a:p>
            <a:pPr lvl="1" eaLnBrk="1" hangingPunct="1">
              <a:lnSpc>
                <a:spcPct val="107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ja-JP" dirty="0" smtClean="0">
              <a:latin typeface="Century Schoolbook L" pitchFamily="16"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81686" y="1784846"/>
            <a:ext cx="1498601" cy="1664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44" name="AutoShape 7"/>
          <p:cNvSpPr>
            <a:spLocks noChangeArrowheads="1"/>
          </p:cNvSpPr>
          <p:nvPr/>
        </p:nvSpPr>
        <p:spPr bwMode="auto">
          <a:xfrm>
            <a:off x="4698848" y="2205038"/>
            <a:ext cx="1514475" cy="719137"/>
          </a:xfrm>
          <a:prstGeom prst="rightArrow">
            <a:avLst>
              <a:gd name="adj1" fmla="val 50000"/>
              <a:gd name="adj2" fmla="val 52649"/>
            </a:avLst>
          </a:pr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23556" name="Text Box 11"/>
          <p:cNvSpPr txBox="1">
            <a:spLocks noChangeArrowheads="1"/>
          </p:cNvSpPr>
          <p:nvPr/>
        </p:nvSpPr>
        <p:spPr bwMode="auto">
          <a:xfrm>
            <a:off x="4643438" y="2349500"/>
            <a:ext cx="146685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ja-JP" altLang="en-GB" sz="2000" b="1" dirty="0">
                <a:solidFill>
                  <a:srgbClr val="FFFFFF"/>
                </a:solidFill>
                <a:latin typeface="ＭＳ ゴシック" pitchFamily="49" charset="-128"/>
                <a:ea typeface="ＭＳ ゴシック" pitchFamily="49" charset="-128"/>
              </a:rPr>
              <a:t>送信側から</a:t>
            </a:r>
          </a:p>
        </p:txBody>
      </p:sp>
      <p:pic>
        <p:nvPicPr>
          <p:cNvPr id="2355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80288" y="4344194"/>
            <a:ext cx="115093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3558" name="AutoShape 6"/>
          <p:cNvSpPr>
            <a:spLocks noChangeArrowheads="1"/>
          </p:cNvSpPr>
          <p:nvPr/>
        </p:nvSpPr>
        <p:spPr bwMode="auto">
          <a:xfrm>
            <a:off x="6732588" y="4508500"/>
            <a:ext cx="863600" cy="503238"/>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3559" name="テキスト ボックス 41"/>
          <p:cNvSpPr txBox="1">
            <a:spLocks noChangeArrowheads="1"/>
          </p:cNvSpPr>
          <p:nvPr/>
        </p:nvSpPr>
        <p:spPr bwMode="auto">
          <a:xfrm>
            <a:off x="6732588" y="4581525"/>
            <a:ext cx="792162"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a:solidFill>
                  <a:srgbClr val="E9C68F"/>
                </a:solidFill>
              </a:rPr>
              <a:t>M</a:t>
            </a:r>
            <a:r>
              <a:rPr lang="en-US" altLang="ja-JP" sz="2000" b="1">
                <a:solidFill>
                  <a:srgbClr val="E9C68F"/>
                </a:solidFill>
              </a:rPr>
              <a:t>U</a:t>
            </a:r>
            <a:r>
              <a:rPr lang="en-GB" altLang="ja-JP" sz="2000" b="1">
                <a:solidFill>
                  <a:srgbClr val="E9C68F"/>
                </a:solidFill>
              </a:rPr>
              <a:t>A</a:t>
            </a:r>
          </a:p>
        </p:txBody>
      </p:sp>
      <p:sp>
        <p:nvSpPr>
          <p:cNvPr id="35" name="下矢印 34"/>
          <p:cNvSpPr/>
          <p:nvPr/>
        </p:nvSpPr>
        <p:spPr>
          <a:xfrm>
            <a:off x="7740650" y="2276475"/>
            <a:ext cx="647700" cy="2016125"/>
          </a:xfrm>
          <a:prstGeom prst="down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7" name="テキスト ボックス 36"/>
          <p:cNvSpPr txBox="1"/>
          <p:nvPr/>
        </p:nvSpPr>
        <p:spPr>
          <a:xfrm>
            <a:off x="7885113" y="2924175"/>
            <a:ext cx="1008062" cy="1016000"/>
          </a:xfrm>
          <a:prstGeom prst="rect">
            <a:avLst/>
          </a:prstGeom>
          <a:solidFill>
            <a:schemeClr val="accent2">
              <a:lumMod val="75000"/>
            </a:schemeClr>
          </a:solidFill>
          <a:ln w="76200">
            <a:solidFill>
              <a:srgbClr val="FF0000"/>
            </a:solidFill>
          </a:ln>
        </p:spPr>
        <p:txBody>
          <a:bodyPr>
            <a:spAutoFit/>
          </a:bodyPr>
          <a:lstStyle/>
          <a:p>
            <a:pPr algn="ctr">
              <a:defRPr/>
            </a:pPr>
            <a:r>
              <a:rPr lang="en-US" altLang="ja-JP" sz="2000" dirty="0">
                <a:solidFill>
                  <a:schemeClr val="bg1"/>
                </a:solidFill>
                <a:ea typeface="ＭＳ Ｐゴシック" charset="-128"/>
              </a:rPr>
              <a:t>POP</a:t>
            </a:r>
          </a:p>
          <a:p>
            <a:pPr algn="ctr">
              <a:defRPr/>
            </a:pPr>
            <a:r>
              <a:rPr lang="en-US" altLang="ja-JP" sz="2000" dirty="0">
                <a:solidFill>
                  <a:schemeClr val="bg1"/>
                </a:solidFill>
                <a:ea typeface="ＭＳ Ｐゴシック" charset="-128"/>
              </a:rPr>
              <a:t>or</a:t>
            </a:r>
          </a:p>
          <a:p>
            <a:pPr algn="ctr">
              <a:defRPr/>
            </a:pPr>
            <a:r>
              <a:rPr lang="en-US" altLang="ja-JP" sz="2000" dirty="0">
                <a:solidFill>
                  <a:schemeClr val="bg1"/>
                </a:solidFill>
                <a:ea typeface="ＭＳ Ｐゴシック" charset="-128"/>
              </a:rPr>
              <a:t>IMAP</a:t>
            </a:r>
            <a:endParaRPr lang="ja-JP" altLang="en-US" sz="2000" dirty="0">
              <a:solidFill>
                <a:schemeClr val="bg1"/>
              </a:solidFill>
              <a:ea typeface="ＭＳ Ｐゴシック" charset="-128"/>
            </a:endParaRPr>
          </a:p>
        </p:txBody>
      </p:sp>
      <p:sp>
        <p:nvSpPr>
          <p:cNvPr id="34" name="角丸四角形 33"/>
          <p:cNvSpPr/>
          <p:nvPr/>
        </p:nvSpPr>
        <p:spPr>
          <a:xfrm>
            <a:off x="7092950" y="1628775"/>
            <a:ext cx="1835150" cy="647700"/>
          </a:xfrm>
          <a:prstGeom prst="round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GB" b="1" dirty="0">
                <a:solidFill>
                  <a:srgbClr val="E9C68F"/>
                </a:solidFill>
              </a:rPr>
              <a:t>メール</a:t>
            </a:r>
            <a:r>
              <a:rPr lang="en-GB" altLang="ja-JP" b="1" dirty="0">
                <a:solidFill>
                  <a:srgbClr val="E9C68F"/>
                </a:solidFill>
              </a:rPr>
              <a:t>BOX</a:t>
            </a:r>
            <a:endParaRPr lang="en-US" altLang="ja-JP" dirty="0"/>
          </a:p>
        </p:txBody>
      </p:sp>
      <p:sp>
        <p:nvSpPr>
          <p:cNvPr id="33" name="右矢印 32"/>
          <p:cNvSpPr/>
          <p:nvPr/>
        </p:nvSpPr>
        <p:spPr>
          <a:xfrm>
            <a:off x="6659563" y="1844675"/>
            <a:ext cx="647700" cy="431800"/>
          </a:xfrm>
          <a:prstGeom prst="right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3564" name="AutoShape 6"/>
          <p:cNvSpPr>
            <a:spLocks noChangeArrowheads="1"/>
          </p:cNvSpPr>
          <p:nvPr/>
        </p:nvSpPr>
        <p:spPr bwMode="auto">
          <a:xfrm>
            <a:off x="5867400" y="1773238"/>
            <a:ext cx="865188" cy="503237"/>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3565" name="テキスト ボックス 29"/>
          <p:cNvSpPr txBox="1">
            <a:spLocks noChangeArrowheads="1"/>
          </p:cNvSpPr>
          <p:nvPr/>
        </p:nvSpPr>
        <p:spPr bwMode="auto">
          <a:xfrm>
            <a:off x="5867400" y="1831975"/>
            <a:ext cx="792163"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a:solidFill>
                  <a:srgbClr val="E9C68F"/>
                </a:solidFill>
              </a:rPr>
              <a:t>MTA</a:t>
            </a:r>
          </a:p>
        </p:txBody>
      </p:sp>
      <p:sp>
        <p:nvSpPr>
          <p:cNvPr id="23566" name="Rectangle 2"/>
          <p:cNvSpPr>
            <a:spLocks noGrp="1" noChangeArrowheads="1"/>
          </p:cNvSpPr>
          <p:nvPr>
            <p:ph type="title" idx="4294967295"/>
          </p:nvPr>
        </p:nvSpPr>
        <p:spPr>
          <a:xfrm>
            <a:off x="395288" y="188913"/>
            <a:ext cx="7286625" cy="858837"/>
          </a:xfrm>
        </p:spPr>
        <p:txBody>
          <a:bodyPr lIns="90000" tIns="46800" rIns="90000" bIns="46800"/>
          <a:lstStyle/>
          <a:p>
            <a:pPr algn="ct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mtClean="0"/>
              <a:t>メール受信</a:t>
            </a:r>
            <a:r>
              <a:rPr lang="ja-JP" altLang="en-US" smtClean="0"/>
              <a:t>と取り出し</a:t>
            </a:r>
            <a:endParaRPr lang="ja-JP" altLang="en-GB" smtClean="0"/>
          </a:p>
        </p:txBody>
      </p:sp>
      <p:sp>
        <p:nvSpPr>
          <p:cNvPr id="23567" name="Text Box 10"/>
          <p:cNvSpPr txBox="1">
            <a:spLocks noChangeArrowheads="1"/>
          </p:cNvSpPr>
          <p:nvPr/>
        </p:nvSpPr>
        <p:spPr bwMode="auto">
          <a:xfrm>
            <a:off x="6588125" y="1052513"/>
            <a:ext cx="1223963"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a:solidFill>
                  <a:srgbClr val="990099"/>
                </a:solidFill>
              </a:rPr>
              <a:t>受信側</a:t>
            </a:r>
          </a:p>
        </p:txBody>
      </p:sp>
      <p:sp>
        <p:nvSpPr>
          <p:cNvPr id="23568" name="AutoShape 2"/>
          <p:cNvSpPr>
            <a:spLocks noChangeArrowheads="1"/>
          </p:cNvSpPr>
          <p:nvPr/>
        </p:nvSpPr>
        <p:spPr bwMode="auto">
          <a:xfrm>
            <a:off x="5634038" y="1508659"/>
            <a:ext cx="3492500" cy="4319587"/>
          </a:xfrm>
          <a:prstGeom prst="roundRect">
            <a:avLst>
              <a:gd name="adj" fmla="val 16667"/>
            </a:avLst>
          </a:prstGeom>
          <a:noFill/>
          <a:ln w="25560">
            <a:solidFill>
              <a:srgbClr val="8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grpSp>
        <p:nvGrpSpPr>
          <p:cNvPr id="2" name="Group 21"/>
          <p:cNvGrpSpPr>
            <a:grpSpLocks/>
          </p:cNvGrpSpPr>
          <p:nvPr/>
        </p:nvGrpSpPr>
        <p:grpSpPr bwMode="auto">
          <a:xfrm>
            <a:off x="4733298" y="2756611"/>
            <a:ext cx="844550" cy="638175"/>
            <a:chOff x="295" y="204"/>
            <a:chExt cx="532" cy="402"/>
          </a:xfrm>
        </p:grpSpPr>
        <p:sp>
          <p:nvSpPr>
            <p:cNvPr id="23574" name="Rectangle 22"/>
            <p:cNvSpPr>
              <a:spLocks noChangeArrowheads="1"/>
            </p:cNvSpPr>
            <p:nvPr/>
          </p:nvSpPr>
          <p:spPr bwMode="auto">
            <a:xfrm>
              <a:off x="295" y="204"/>
              <a:ext cx="533" cy="403"/>
            </a:xfrm>
            <a:prstGeom prst="rect">
              <a:avLst/>
            </a:prstGeom>
            <a:solidFill>
              <a:srgbClr val="FFFFFF"/>
            </a:solidFill>
            <a:ln w="36000">
              <a:solidFill>
                <a:srgbClr val="000000"/>
              </a:solidFill>
              <a:round/>
              <a:headEnd/>
              <a:tailEnd/>
            </a:ln>
          </p:spPr>
          <p:txBody>
            <a:bodyPr wrap="none" anchor="ctr"/>
            <a:lstStyle/>
            <a:p>
              <a:endParaRPr lang="ja-JP" altLang="en-US"/>
            </a:p>
          </p:txBody>
        </p:sp>
        <p:sp>
          <p:nvSpPr>
            <p:cNvPr id="23575" name="AutoShape 23"/>
            <p:cNvSpPr>
              <a:spLocks noChangeArrowheads="1"/>
            </p:cNvSpPr>
            <p:nvPr/>
          </p:nvSpPr>
          <p:spPr bwMode="auto">
            <a:xfrm flipV="1">
              <a:off x="295" y="204"/>
              <a:ext cx="533" cy="202"/>
            </a:xfrm>
            <a:prstGeom prst="triangle">
              <a:avLst>
                <a:gd name="adj" fmla="val 50000"/>
              </a:avLst>
            </a:prstGeom>
            <a:solidFill>
              <a:srgbClr val="99CCFF"/>
            </a:solidFill>
            <a:ln w="9360">
              <a:solidFill>
                <a:srgbClr val="000000"/>
              </a:solidFill>
              <a:round/>
              <a:headEnd/>
              <a:tailEnd/>
            </a:ln>
          </p:spPr>
          <p:txBody>
            <a:bodyPr wrap="none" anchor="ctr"/>
            <a:lstStyle/>
            <a:p>
              <a:endParaRPr lang="ja-JP" altLang="en-US"/>
            </a:p>
          </p:txBody>
        </p:sp>
      </p:grpSp>
      <p:sp>
        <p:nvSpPr>
          <p:cNvPr id="23570" name="Text Box 11"/>
          <p:cNvSpPr txBox="1">
            <a:spLocks noChangeArrowheads="1"/>
          </p:cNvSpPr>
          <p:nvPr/>
        </p:nvSpPr>
        <p:spPr bwMode="auto">
          <a:xfrm>
            <a:off x="5795963" y="3601985"/>
            <a:ext cx="1800225" cy="374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GB" sz="2000" b="1" dirty="0"/>
              <a:t>メールサーバ</a:t>
            </a:r>
            <a:r>
              <a:rPr lang="ja-JP" altLang="en-GB" sz="2000" b="1" dirty="0">
                <a:solidFill>
                  <a:srgbClr val="000080"/>
                </a:solidFill>
              </a:rPr>
              <a:t> </a:t>
            </a:r>
            <a:endParaRPr lang="en-GB" altLang="ja-JP" sz="2000" b="1" dirty="0">
              <a:solidFill>
                <a:srgbClr val="000080"/>
              </a:solidFill>
            </a:endParaRPr>
          </a:p>
        </p:txBody>
      </p:sp>
      <p:sp>
        <p:nvSpPr>
          <p:cNvPr id="23571" name="Text Box 6"/>
          <p:cNvSpPr txBox="1">
            <a:spLocks noChangeArrowheads="1"/>
          </p:cNvSpPr>
          <p:nvPr/>
        </p:nvSpPr>
        <p:spPr bwMode="auto">
          <a:xfrm>
            <a:off x="6840538" y="5152949"/>
            <a:ext cx="1943100" cy="374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US" sz="2000" b="1" dirty="0" smtClean="0"/>
              <a:t>クライアント</a:t>
            </a:r>
            <a:r>
              <a:rPr lang="en-US" altLang="ja-JP" sz="2000" b="1" dirty="0" smtClean="0"/>
              <a:t>B</a:t>
            </a:r>
            <a:r>
              <a:rPr lang="ja-JP" altLang="en-US" sz="2000" b="1" dirty="0" smtClean="0"/>
              <a:t>　</a:t>
            </a:r>
            <a:endParaRPr lang="en-US" altLang="ja-JP" sz="2000" b="1" dirty="0" smtClean="0"/>
          </a:p>
        </p:txBody>
      </p:sp>
      <p:sp>
        <p:nvSpPr>
          <p:cNvPr id="46" name="Rectangle 9"/>
          <p:cNvSpPr>
            <a:spLocks noChangeArrowheads="1"/>
          </p:cNvSpPr>
          <p:nvPr/>
        </p:nvSpPr>
        <p:spPr bwMode="auto">
          <a:xfrm>
            <a:off x="107504" y="1196975"/>
            <a:ext cx="4744244" cy="4754563"/>
          </a:xfrm>
          <a:prstGeom prst="rect">
            <a:avLst/>
          </a:prstGeom>
          <a:noFill/>
          <a:ln w="9525">
            <a:noFill/>
            <a:round/>
            <a:headEnd/>
            <a:tailEnd/>
          </a:ln>
        </p:spPr>
        <p:txBody>
          <a:bodyPr lIns="90000" tIns="46800" rIns="90000" bIns="46800"/>
          <a:lstStyle/>
          <a:p>
            <a:pPr marL="339725" indent="-339725">
              <a:lnSpc>
                <a:spcPct val="91000"/>
              </a:lnSpc>
              <a:spcBef>
                <a:spcPts val="1200"/>
              </a:spcBef>
              <a:buSzPct val="7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ja-JP" altLang="en-US" sz="3200" dirty="0" smtClean="0">
                <a:latin typeface="Eras Medium ITC" pitchFamily="32" charset="0"/>
                <a:ea typeface="ＭＳ Ｐゴシック" charset="-128"/>
              </a:rPr>
              <a:t>受信側の</a:t>
            </a:r>
            <a:r>
              <a:rPr lang="ja-JP" altLang="en-US" sz="3200" dirty="0">
                <a:latin typeface="Eras Medium ITC" pitchFamily="32" charset="0"/>
                <a:ea typeface="ＭＳ Ｐゴシック" charset="-128"/>
              </a:rPr>
              <a:t>メール</a:t>
            </a:r>
            <a:r>
              <a:rPr lang="ja-JP" altLang="en-US" sz="3200" dirty="0" smtClean="0">
                <a:latin typeface="Eras Medium ITC" pitchFamily="32" charset="0"/>
                <a:ea typeface="ＭＳ Ｐゴシック" charset="-128"/>
              </a:rPr>
              <a:t>サーバ</a:t>
            </a:r>
            <a:r>
              <a:rPr lang="ja-JP" altLang="en-GB" sz="3200" dirty="0" smtClean="0">
                <a:latin typeface="Eras Medium ITC" pitchFamily="32" charset="0"/>
                <a:ea typeface="ＭＳ Ｐゴシック" charset="-128"/>
              </a:rPr>
              <a:t>は</a:t>
            </a:r>
            <a:r>
              <a:rPr lang="ja-JP" altLang="en-GB" sz="3200" dirty="0">
                <a:latin typeface="Eras Medium ITC" pitchFamily="32" charset="0"/>
                <a:ea typeface="ＭＳ Ｐゴシック" charset="-128"/>
              </a:rPr>
              <a:t>受信したメールをユーザ毎</a:t>
            </a:r>
            <a:r>
              <a:rPr lang="ja-JP" altLang="en-GB" sz="3200" dirty="0" smtClean="0">
                <a:latin typeface="Eras Medium ITC" pitchFamily="32" charset="0"/>
                <a:ea typeface="ＭＳ Ｐゴシック" charset="-128"/>
              </a:rPr>
              <a:t>に</a:t>
            </a:r>
            <a:r>
              <a:rPr lang="ja-JP" altLang="en-US" sz="3200" dirty="0" smtClean="0">
                <a:latin typeface="Eras Medium ITC" pitchFamily="32" charset="0"/>
                <a:ea typeface="ＭＳ Ｐゴシック" charset="-128"/>
              </a:rPr>
              <a:t>分けてメール</a:t>
            </a:r>
            <a:r>
              <a:rPr lang="en-US" altLang="ja-JP" sz="3200" dirty="0" smtClean="0">
                <a:latin typeface="Eras Medium ITC" pitchFamily="32" charset="0"/>
                <a:ea typeface="ＭＳ Ｐゴシック" charset="-128"/>
              </a:rPr>
              <a:t>BOX</a:t>
            </a:r>
            <a:r>
              <a:rPr lang="ja-JP" altLang="en-US" sz="3200" dirty="0" smtClean="0">
                <a:latin typeface="Eras Medium ITC" pitchFamily="32" charset="0"/>
                <a:ea typeface="ＭＳ Ｐゴシック" charset="-128"/>
              </a:rPr>
              <a:t>に保管</a:t>
            </a:r>
            <a:endParaRPr lang="en-GB" altLang="ja-JP" sz="3200" dirty="0">
              <a:latin typeface="Eras Medium ITC" pitchFamily="32" charset="0"/>
              <a:ea typeface="ＭＳ Ｐゴシック" charset="-128"/>
            </a:endParaRPr>
          </a:p>
          <a:p>
            <a:pPr marL="339725" indent="-339725">
              <a:lnSpc>
                <a:spcPct val="91000"/>
              </a:lnSpc>
              <a:spcBef>
                <a:spcPts val="1200"/>
              </a:spcBef>
              <a:buSzPct val="7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ja-JP" altLang="en-US" sz="3200" dirty="0" smtClean="0">
                <a:latin typeface="Eras Medium ITC" pitchFamily="32" charset="0"/>
                <a:ea typeface="ＭＳ Ｐゴシック" charset="-128"/>
              </a:rPr>
              <a:t>受信者</a:t>
            </a:r>
            <a:r>
              <a:rPr lang="ja-JP" altLang="en-GB" sz="3200" dirty="0" smtClean="0">
                <a:latin typeface="Eras Medium ITC" pitchFamily="32" charset="0"/>
                <a:ea typeface="ＭＳ Ｐゴシック" charset="-128"/>
              </a:rPr>
              <a:t>はサーバが</a:t>
            </a:r>
            <a:r>
              <a:rPr lang="ja-JP" altLang="en-US" sz="3200" dirty="0">
                <a:latin typeface="Eras Medium ITC" pitchFamily="32" charset="0"/>
                <a:ea typeface="ＭＳ Ｐゴシック" charset="-128"/>
              </a:rPr>
              <a:t>保管した</a:t>
            </a:r>
            <a:r>
              <a:rPr lang="ja-JP" altLang="en-GB" sz="3200" dirty="0">
                <a:latin typeface="Eras Medium ITC" pitchFamily="32" charset="0"/>
                <a:ea typeface="ＭＳ Ｐゴシック" charset="-128"/>
              </a:rPr>
              <a:t>メール</a:t>
            </a:r>
            <a:r>
              <a:rPr lang="ja-JP" altLang="en-GB" sz="3200" dirty="0" smtClean="0">
                <a:latin typeface="Eras Medium ITC" pitchFamily="32" charset="0"/>
                <a:ea typeface="ＭＳ Ｐゴシック" charset="-128"/>
              </a:rPr>
              <a:t>を</a:t>
            </a:r>
            <a:r>
              <a:rPr lang="ja-JP" altLang="en-US" sz="3200" dirty="0" smtClean="0">
                <a:latin typeface="Eras Medium ITC" pitchFamily="32" charset="0"/>
                <a:ea typeface="ＭＳ Ｐゴシック" charset="-128"/>
              </a:rPr>
              <a:t>取り出す</a:t>
            </a:r>
            <a:r>
              <a:rPr lang="en-US" altLang="ja-JP" sz="3200" dirty="0" smtClean="0">
                <a:latin typeface="Eras Medium ITC" pitchFamily="32" charset="0"/>
                <a:ea typeface="ＭＳ Ｐゴシック" charset="-128"/>
              </a:rPr>
              <a:t>, </a:t>
            </a:r>
            <a:r>
              <a:rPr lang="ja-JP" altLang="en-US" sz="3200" dirty="0" smtClean="0">
                <a:latin typeface="Eras Medium ITC" pitchFamily="32" charset="0"/>
                <a:ea typeface="ＭＳ Ｐゴシック" charset="-128"/>
              </a:rPr>
              <a:t>もしくは読み出す</a:t>
            </a:r>
            <a:endParaRPr lang="ja-JP" altLang="en-GB" sz="3200" dirty="0">
              <a:latin typeface="Eras Medium ITC" pitchFamily="32" charset="0"/>
              <a:ea typeface="ＭＳ Ｐゴシック" charset="-128"/>
            </a:endParaRPr>
          </a:p>
          <a:p>
            <a:pPr marL="739775" lvl="1" indent="-282575">
              <a:lnSpc>
                <a:spcPct val="91000"/>
              </a:lnSpc>
              <a:spcBef>
                <a:spcPts val="750"/>
              </a:spcBef>
              <a:buSzPct val="75000"/>
              <a:buFontTx/>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ja-JP" altLang="en-US" sz="2800" dirty="0" smtClean="0">
                <a:latin typeface="Eras Medium ITC" pitchFamily="32" charset="0"/>
                <a:ea typeface="ＭＳ Ｐゴシック" charset="-128"/>
              </a:rPr>
              <a:t>通信</a:t>
            </a:r>
            <a:r>
              <a:rPr lang="ja-JP" altLang="en-GB" sz="2800" dirty="0" smtClean="0">
                <a:latin typeface="Eras Medium ITC" pitchFamily="32" charset="0"/>
                <a:ea typeface="ＭＳ Ｐゴシック" charset="-128"/>
              </a:rPr>
              <a:t>プロトコル</a:t>
            </a:r>
            <a:r>
              <a:rPr lang="en-US" altLang="ja-JP" sz="2800" dirty="0" smtClean="0">
                <a:latin typeface="Eras Medium ITC" pitchFamily="32" charset="0"/>
                <a:ea typeface="ＭＳ Ｐゴシック" charset="-128"/>
              </a:rPr>
              <a:t>: </a:t>
            </a:r>
            <a:r>
              <a:rPr lang="en-GB" altLang="ja-JP" sz="2800" dirty="0" smtClean="0">
                <a:solidFill>
                  <a:srgbClr val="FF0000"/>
                </a:solidFill>
                <a:latin typeface="+mn-lt"/>
                <a:ea typeface="+mn-ea"/>
              </a:rPr>
              <a:t>POP</a:t>
            </a:r>
            <a:r>
              <a:rPr lang="en-US" altLang="ja-JP" sz="2800" dirty="0" smtClean="0">
                <a:latin typeface="+mn-lt"/>
                <a:ea typeface="+mn-ea"/>
              </a:rPr>
              <a:t>, </a:t>
            </a:r>
            <a:r>
              <a:rPr lang="en-GB" altLang="ja-JP" sz="2800" dirty="0" smtClean="0">
                <a:solidFill>
                  <a:srgbClr val="FF0000"/>
                </a:solidFill>
                <a:latin typeface="+mn-lt"/>
                <a:ea typeface="+mn-ea"/>
              </a:rPr>
              <a:t>IMAP</a:t>
            </a:r>
            <a:endParaRPr lang="en-GB" altLang="ja-JP" sz="2800" dirty="0">
              <a:solidFill>
                <a:srgbClr val="FF0000"/>
              </a:solidFill>
              <a:latin typeface="+mn-lt"/>
              <a:ea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par>
                                <p:cTn id="10" presetID="22" presetClass="entr" presetSubtype="8" fill="hold" grpId="0" nodeType="withEffect">
                                  <p:stCondLst>
                                    <p:cond delay="0"/>
                                  </p:stCondLst>
                                  <p:childTnLst>
                                    <p:set>
                                      <p:cBhvr>
                                        <p:cTn id="11" dur="1" fill="hold">
                                          <p:stCondLst>
                                            <p:cond delay="0"/>
                                          </p:stCondLst>
                                        </p:cTn>
                                        <p:tgtEl>
                                          <p:spTgt spid="44"/>
                                        </p:tgtEl>
                                        <p:attrNameLst>
                                          <p:attrName>style.visibility</p:attrName>
                                        </p:attrNameLst>
                                      </p:cBhvr>
                                      <p:to>
                                        <p:strVal val="visible"/>
                                      </p:to>
                                    </p:set>
                                    <p:animEffect transition="in" filter="wipe(left)">
                                      <p:cBhvr>
                                        <p:cTn id="12" dur="500"/>
                                        <p:tgtEl>
                                          <p:spTgt spid="44"/>
                                        </p:tgtEl>
                                      </p:cBhvr>
                                    </p:animEffect>
                                  </p:childTnLst>
                                </p:cTn>
                              </p:par>
                            </p:childTnLst>
                          </p:cTn>
                        </p:par>
                        <p:par>
                          <p:cTn id="13" fill="hold" nodeType="afterGroup">
                            <p:stCondLst>
                              <p:cond delay="1000"/>
                            </p:stCondLst>
                            <p:childTnLst>
                              <p:par>
                                <p:cTn id="14" presetID="0" presetClass="path" presetSubtype="0" accel="50000" decel="50000" fill="hold" nodeType="afterEffect">
                                  <p:stCondLst>
                                    <p:cond delay="0"/>
                                  </p:stCondLst>
                                  <p:childTnLst>
                                    <p:animMotion origin="layout" path="M 1.66667E-6 -3.58002E-6 C 0.01146 0.00047 0.02274 0.00116 0.03542 0.00162 C 0.05555 0.00116 0.07344 0.00116 0.09219 -0.00023 C 0.0967 -0.00069 0.10035 -0.00069 0.10417 -0.00138 C 0.10486 -0.003 0.10486 -0.00416 0.10573 -0.00555 C 0.10625 -0.00601 0.10781 -0.00601 0.10851 -0.00647 C 0.11111 -0.0074 0.11007 -0.00786 0.11007 -0.00855 " pathEditMode="relative" rAng="0" ptsTypes="ffffffA">
                                      <p:cBhvr>
                                        <p:cTn id="15" dur="2000" fill="hold"/>
                                        <p:tgtEl>
                                          <p:spTgt spid="2"/>
                                        </p:tgtEl>
                                        <p:attrNameLst>
                                          <p:attrName>ppt_x</p:attrName>
                                          <p:attrName>ppt_y</p:attrName>
                                        </p:attrNameLst>
                                      </p:cBhvr>
                                      <p:rCtr x="5556" y="-347"/>
                                    </p:animMotion>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3"/>
                                        </p:tgtEl>
                                        <p:attrNameLst>
                                          <p:attrName>style.visibility</p:attrName>
                                        </p:attrNameLst>
                                      </p:cBhvr>
                                      <p:to>
                                        <p:strVal val="visible"/>
                                      </p:to>
                                    </p:set>
                                    <p:animEffect transition="in" filter="wipe(left)">
                                      <p:cBhvr>
                                        <p:cTn id="20" dur="500"/>
                                        <p:tgtEl>
                                          <p:spTgt spid="33"/>
                                        </p:tgtEl>
                                      </p:cBhvr>
                                    </p:animEffect>
                                  </p:childTnLst>
                                </p:cTn>
                              </p:par>
                            </p:childTnLst>
                          </p:cTn>
                        </p:par>
                        <p:par>
                          <p:cTn id="21" fill="hold" nodeType="afterGroup">
                            <p:stCondLst>
                              <p:cond delay="500"/>
                            </p:stCondLst>
                            <p:childTnLst>
                              <p:par>
                                <p:cTn id="22" presetID="0" presetClass="path" presetSubtype="0" accel="50000" decel="50000" fill="hold" nodeType="afterEffect">
                                  <p:stCondLst>
                                    <p:cond delay="0"/>
                                  </p:stCondLst>
                                  <p:childTnLst>
                                    <p:animMotion origin="layout" path="M 0.11007 -0.00855 C 0.19913 -0.09528 0.08281 -0.04995 0.31736 -0.04995 " pathEditMode="relative" rAng="0" ptsTypes="fA">
                                      <p:cBhvr>
                                        <p:cTn id="23" dur="2000" fill="hold"/>
                                        <p:tgtEl>
                                          <p:spTgt spid="2"/>
                                        </p:tgtEl>
                                        <p:attrNameLst>
                                          <p:attrName>ppt_x</p:attrName>
                                          <p:attrName>ppt_y</p:attrName>
                                        </p:attrNameLst>
                                      </p:cBhvr>
                                      <p:rCtr x="8993" y="-4348"/>
                                    </p:animMotion>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35"/>
                                        </p:tgtEl>
                                        <p:attrNameLst>
                                          <p:attrName>style.visibility</p:attrName>
                                        </p:attrNameLst>
                                      </p:cBhvr>
                                      <p:to>
                                        <p:strVal val="visible"/>
                                      </p:to>
                                    </p:set>
                                    <p:animEffect transition="in" filter="wipe(up)">
                                      <p:cBhvr>
                                        <p:cTn id="28" dur="500"/>
                                        <p:tgtEl>
                                          <p:spTgt spid="35"/>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dissolve">
                                      <p:cBhvr>
                                        <p:cTn id="31" dur="500"/>
                                        <p:tgtEl>
                                          <p:spTgt spid="37"/>
                                        </p:tgtEl>
                                      </p:cBhvr>
                                    </p:animEffect>
                                  </p:childTnLst>
                                </p:cTn>
                              </p:par>
                            </p:childTnLst>
                          </p:cTn>
                        </p:par>
                        <p:par>
                          <p:cTn id="32" fill="hold" nodeType="afterGroup">
                            <p:stCondLst>
                              <p:cond delay="500"/>
                            </p:stCondLst>
                            <p:childTnLst>
                              <p:par>
                                <p:cTn id="33" presetID="0" presetClass="path" presetSubtype="0" accel="50000" decel="50000" fill="hold" nodeType="afterEffect">
                                  <p:stCondLst>
                                    <p:cond delay="0"/>
                                  </p:stCondLst>
                                  <p:childTnLst>
                                    <p:animMotion origin="layout" path="M 0.31736 -0.04995 C 0.31736 -0.04648 0.31684 -0.04139 0.31684 -0.03561 C 0.31684 0.04834 0.31684 0.13298 0.31684 0.2174 C 0.31684 0.23729 0.30903 0.24052 0.30608 0.24353 C 0.30573 0.24353 0.30521 0.2463 0.30434 0.24677 C 0.29844 0.25093 0.30087 0.24353 0.29878 0.25093 " pathEditMode="relative" rAng="0" ptsTypes="fffffA">
                                      <p:cBhvr>
                                        <p:cTn id="34" dur="2000" fill="hold"/>
                                        <p:tgtEl>
                                          <p:spTgt spid="2"/>
                                        </p:tgtEl>
                                        <p:attrNameLst>
                                          <p:attrName>ppt_x</p:attrName>
                                          <p:attrName>ppt_y</p:attrName>
                                        </p:attrNameLst>
                                      </p:cBhvr>
                                      <p:rCtr x="-955" y="1503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35" grpId="0" animBg="1"/>
      <p:bldP spid="37" grpId="0" animBg="1"/>
      <p:bldP spid="3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32582"/>
            <a:ext cx="8229600" cy="1143000"/>
          </a:xfrm>
        </p:spPr>
        <p:txBody>
          <a:bodyPr/>
          <a:lstStyle/>
          <a:p>
            <a:pPr algn="ctr"/>
            <a:r>
              <a:rPr lang="en-US" altLang="ja-JP" dirty="0" smtClean="0">
                <a:latin typeface="+mn-lt"/>
                <a:ea typeface="+mn-ea"/>
              </a:rPr>
              <a:t>POP </a:t>
            </a:r>
            <a:r>
              <a:rPr lang="ja-JP" altLang="en-US" dirty="0" smtClean="0">
                <a:latin typeface="+mn-lt"/>
                <a:ea typeface="+mn-ea"/>
              </a:rPr>
              <a:t>と </a:t>
            </a:r>
            <a:r>
              <a:rPr lang="en-US" altLang="ja-JP" dirty="0" smtClean="0">
                <a:latin typeface="+mn-lt"/>
                <a:ea typeface="+mn-ea"/>
              </a:rPr>
              <a:t>IMAP </a:t>
            </a:r>
            <a:endParaRPr kumimoji="1" lang="ja-JP" altLang="en-US" dirty="0">
              <a:latin typeface="+mn-lt"/>
              <a:ea typeface="+mn-ea"/>
            </a:endParaRPr>
          </a:p>
        </p:txBody>
      </p:sp>
      <p:sp>
        <p:nvSpPr>
          <p:cNvPr id="3" name="テキスト プレースホルダー 2"/>
          <p:cNvSpPr>
            <a:spLocks noGrp="1"/>
          </p:cNvSpPr>
          <p:nvPr>
            <p:ph type="body" idx="1"/>
          </p:nvPr>
        </p:nvSpPr>
        <p:spPr>
          <a:xfrm>
            <a:off x="323528" y="1484784"/>
            <a:ext cx="4040188" cy="639762"/>
          </a:xfrm>
        </p:spPr>
        <p:txBody>
          <a:bodyPr/>
          <a:lstStyle/>
          <a:p>
            <a:r>
              <a:rPr lang="en-US" altLang="ja-JP" sz="3200" dirty="0" smtClean="0"/>
              <a:t>POP</a:t>
            </a:r>
            <a:r>
              <a:rPr lang="en-US" altLang="ja-JP" sz="3200" dirty="0" smtClean="0">
                <a:latin typeface="+mn-ea"/>
              </a:rPr>
              <a:t> </a:t>
            </a:r>
            <a:endParaRPr lang="en-US" altLang="ja-JP" dirty="0" smtClean="0">
              <a:latin typeface="+mn-ea"/>
            </a:endParaRPr>
          </a:p>
          <a:p>
            <a:r>
              <a:rPr lang="en-US" altLang="ja-JP" dirty="0" smtClean="0"/>
              <a:t>(Post Office Protocol)</a:t>
            </a:r>
            <a:endParaRPr kumimoji="1" lang="ja-JP" altLang="en-US" dirty="0"/>
          </a:p>
        </p:txBody>
      </p:sp>
      <p:sp>
        <p:nvSpPr>
          <p:cNvPr id="4" name="コンテンツ プレースホルダー 3"/>
          <p:cNvSpPr>
            <a:spLocks noGrp="1"/>
          </p:cNvSpPr>
          <p:nvPr>
            <p:ph sz="half" idx="2"/>
          </p:nvPr>
        </p:nvSpPr>
        <p:spPr>
          <a:xfrm>
            <a:off x="0" y="2060848"/>
            <a:ext cx="4139952" cy="2808312"/>
          </a:xfrm>
        </p:spPr>
        <p:txBody>
          <a:bodyPr/>
          <a:lstStyle/>
          <a:p>
            <a:r>
              <a:rPr lang="ja-JP" altLang="en-US" dirty="0" smtClean="0"/>
              <a:t>メールをサーバから取り出すプロトコル</a:t>
            </a:r>
            <a:endParaRPr lang="en-US" altLang="ja-JP" dirty="0" smtClean="0"/>
          </a:p>
          <a:p>
            <a:pPr lvl="1"/>
            <a:r>
              <a:rPr lang="ja-JP" altLang="en-US" dirty="0" smtClean="0"/>
              <a:t>サーバの負担軽減可能</a:t>
            </a:r>
            <a:endParaRPr lang="en-US" altLang="ja-JP" dirty="0" smtClean="0"/>
          </a:p>
          <a:p>
            <a:pPr lvl="1"/>
            <a:r>
              <a:rPr lang="ja-JP" altLang="en-US" dirty="0" smtClean="0"/>
              <a:t>複数端末でのメールの管理が難しい</a:t>
            </a:r>
            <a:endParaRPr lang="en-US" altLang="ja-JP" dirty="0" smtClean="0"/>
          </a:p>
          <a:p>
            <a:r>
              <a:rPr kumimoji="1" lang="en-US" altLang="ja-JP" dirty="0" smtClean="0"/>
              <a:t>110</a:t>
            </a:r>
            <a:r>
              <a:rPr kumimoji="1" lang="ja-JP" altLang="en-US" dirty="0" smtClean="0"/>
              <a:t>番ポートを使用</a:t>
            </a:r>
            <a:endParaRPr kumimoji="1" lang="en-US" altLang="ja-JP" dirty="0" smtClean="0"/>
          </a:p>
          <a:p>
            <a:r>
              <a:rPr lang="ja-JP" altLang="en-US" dirty="0" smtClean="0"/>
              <a:t>パスワードが平文</a:t>
            </a:r>
            <a:endParaRPr lang="en-US" altLang="ja-JP" dirty="0"/>
          </a:p>
          <a:p>
            <a:pPr lvl="1"/>
            <a:r>
              <a:rPr lang="ja-JP" altLang="en-US" dirty="0" smtClean="0"/>
              <a:t>注意が必要</a:t>
            </a:r>
            <a:endParaRPr lang="en-US" altLang="ja-JP" dirty="0" smtClean="0"/>
          </a:p>
        </p:txBody>
      </p:sp>
      <p:sp>
        <p:nvSpPr>
          <p:cNvPr id="5" name="テキスト プレースホルダー 4"/>
          <p:cNvSpPr>
            <a:spLocks noGrp="1"/>
          </p:cNvSpPr>
          <p:nvPr>
            <p:ph type="body" sz="quarter" idx="3"/>
          </p:nvPr>
        </p:nvSpPr>
        <p:spPr>
          <a:xfrm>
            <a:off x="4355976" y="1484784"/>
            <a:ext cx="4896544" cy="639762"/>
          </a:xfrm>
        </p:spPr>
        <p:txBody>
          <a:bodyPr/>
          <a:lstStyle/>
          <a:p>
            <a:r>
              <a:rPr kumimoji="1" lang="en-US" altLang="ja-JP" sz="3200" dirty="0" smtClean="0"/>
              <a:t>IMAP</a:t>
            </a:r>
            <a:r>
              <a:rPr lang="ja-JP" altLang="en-US" sz="3200" b="0" dirty="0"/>
              <a:t> </a:t>
            </a:r>
            <a:endParaRPr lang="en-US" altLang="ja-JP" sz="3200" b="0" dirty="0" smtClean="0"/>
          </a:p>
          <a:p>
            <a:r>
              <a:rPr lang="en-US" altLang="ja-JP" dirty="0" smtClean="0"/>
              <a:t>(</a:t>
            </a:r>
            <a:r>
              <a:rPr lang="en-US" altLang="ja-JP" dirty="0"/>
              <a:t>Internet Message Access Protocol)</a:t>
            </a:r>
            <a:endParaRPr kumimoji="1" lang="ja-JP" altLang="en-US" dirty="0"/>
          </a:p>
        </p:txBody>
      </p:sp>
      <p:sp>
        <p:nvSpPr>
          <p:cNvPr id="6" name="コンテンツ プレースホルダー 5"/>
          <p:cNvSpPr>
            <a:spLocks noGrp="1"/>
          </p:cNvSpPr>
          <p:nvPr>
            <p:ph sz="quarter" idx="4"/>
          </p:nvPr>
        </p:nvSpPr>
        <p:spPr>
          <a:xfrm>
            <a:off x="4505790" y="2060848"/>
            <a:ext cx="4320480" cy="2808312"/>
          </a:xfrm>
        </p:spPr>
        <p:txBody>
          <a:bodyPr/>
          <a:lstStyle/>
          <a:p>
            <a:r>
              <a:rPr lang="ja-JP" altLang="en-US" dirty="0" smtClean="0"/>
              <a:t>メールをサーバに見に行くためのプロトコル</a:t>
            </a:r>
            <a:endParaRPr lang="en-US" altLang="ja-JP" dirty="0" smtClean="0"/>
          </a:p>
          <a:p>
            <a:pPr lvl="1"/>
            <a:r>
              <a:rPr lang="ja-JP" altLang="en-US" dirty="0" smtClean="0"/>
              <a:t>サーバの容量圧迫の可能性</a:t>
            </a:r>
            <a:endParaRPr lang="en-US" altLang="ja-JP" dirty="0" smtClean="0"/>
          </a:p>
          <a:p>
            <a:pPr lvl="1"/>
            <a:r>
              <a:rPr lang="ja-JP" altLang="en-US" dirty="0"/>
              <a:t>複数端末でメールの一元管理が</a:t>
            </a:r>
            <a:r>
              <a:rPr lang="ja-JP" altLang="en-US" dirty="0" smtClean="0"/>
              <a:t>可能</a:t>
            </a:r>
            <a:endParaRPr kumimoji="1" lang="en-US" altLang="ja-JP" dirty="0" smtClean="0"/>
          </a:p>
          <a:p>
            <a:r>
              <a:rPr kumimoji="1" lang="en-US" altLang="ja-JP" dirty="0" smtClean="0"/>
              <a:t>143</a:t>
            </a:r>
            <a:r>
              <a:rPr kumimoji="1" lang="ja-JP" altLang="en-US" dirty="0" smtClean="0"/>
              <a:t>番ポートを使用</a:t>
            </a:r>
            <a:endParaRPr kumimoji="1" lang="en-US" altLang="ja-JP" dirty="0" smtClean="0"/>
          </a:p>
          <a:p>
            <a:r>
              <a:rPr kumimoji="1" lang="ja-JP" altLang="en-US" dirty="0" smtClean="0"/>
              <a:t>パスワード</a:t>
            </a:r>
            <a:r>
              <a:rPr lang="ja-JP" altLang="en-US" dirty="0"/>
              <a:t>の</a:t>
            </a:r>
            <a:r>
              <a:rPr kumimoji="1" lang="ja-JP" altLang="en-US" dirty="0" smtClean="0"/>
              <a:t>暗号化</a:t>
            </a:r>
            <a:r>
              <a:rPr lang="ja-JP" altLang="en-US" dirty="0" smtClean="0"/>
              <a:t>が可能</a:t>
            </a:r>
            <a:endParaRPr lang="en-US" altLang="ja-JP" dirty="0" smtClean="0"/>
          </a:p>
        </p:txBody>
      </p:sp>
      <p:sp>
        <p:nvSpPr>
          <p:cNvPr id="9" name="テキスト ボックス 8"/>
          <p:cNvSpPr txBox="1"/>
          <p:nvPr/>
        </p:nvSpPr>
        <p:spPr>
          <a:xfrm>
            <a:off x="671618" y="5301208"/>
            <a:ext cx="7668344" cy="1077218"/>
          </a:xfrm>
          <a:prstGeom prst="rect">
            <a:avLst/>
          </a:prstGeom>
          <a:noFill/>
        </p:spPr>
        <p:txBody>
          <a:bodyPr wrap="square" rtlCol="0">
            <a:spAutoFit/>
          </a:bodyPr>
          <a:lstStyle/>
          <a:p>
            <a:pPr marL="342900" indent="-342900">
              <a:buFont typeface="Arial" panose="020B0604020202020204" pitchFamily="34" charset="0"/>
              <a:buChar char="•"/>
            </a:pPr>
            <a:r>
              <a:rPr kumimoji="1" lang="ja-JP" altLang="en-US" sz="3200" dirty="0" smtClean="0"/>
              <a:t>セキュリティを高めるために</a:t>
            </a:r>
            <a:r>
              <a:rPr kumimoji="1" lang="en-US" altLang="ja-JP" sz="3200" dirty="0" smtClean="0"/>
              <a:t>POP over SSL, </a:t>
            </a:r>
            <a:r>
              <a:rPr kumimoji="1" lang="ja-JP" altLang="en-US" sz="3200" dirty="0" smtClean="0"/>
              <a:t>または</a:t>
            </a:r>
            <a:r>
              <a:rPr kumimoji="1" lang="en-US" altLang="ja-JP" sz="3200" dirty="0" smtClean="0"/>
              <a:t>IMAP over SSL </a:t>
            </a:r>
            <a:r>
              <a:rPr kumimoji="1" lang="ja-JP" altLang="en-US" sz="3200" dirty="0" smtClean="0"/>
              <a:t>の利用が推奨</a:t>
            </a:r>
            <a:endParaRPr kumimoji="1" lang="ja-JP" altLang="en-US" sz="3200" dirty="0"/>
          </a:p>
        </p:txBody>
      </p:sp>
    </p:spTree>
    <p:extLst>
      <p:ext uri="{BB962C8B-B14F-4D97-AF65-F5344CB8AC3E}">
        <p14:creationId xmlns:p14="http://schemas.microsoft.com/office/powerpoint/2010/main" val="6571262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p:txBody>
          <a:bodyPr/>
          <a:lstStyle/>
          <a:p>
            <a:pPr algn="ctr" eaLnBrk="1" hangingPunct="1"/>
            <a:r>
              <a:rPr lang="en-US" altLang="ja-JP" dirty="0" smtClean="0">
                <a:latin typeface="+mn-lt"/>
                <a:ea typeface="+mn-ea"/>
              </a:rPr>
              <a:t>Webmail</a:t>
            </a:r>
            <a:endParaRPr lang="ja-JP" altLang="en-US" dirty="0" smtClean="0">
              <a:latin typeface="+mn-lt"/>
              <a:ea typeface="+mn-ea"/>
            </a:endParaRPr>
          </a:p>
        </p:txBody>
      </p:sp>
      <p:sp>
        <p:nvSpPr>
          <p:cNvPr id="3" name="コンテンツ プレースホルダ 2"/>
          <p:cNvSpPr>
            <a:spLocks noGrp="1"/>
          </p:cNvSpPr>
          <p:nvPr>
            <p:ph idx="1"/>
          </p:nvPr>
        </p:nvSpPr>
        <p:spPr>
          <a:xfrm>
            <a:off x="755576" y="1196752"/>
            <a:ext cx="7486600" cy="4876800"/>
          </a:xfrm>
        </p:spPr>
        <p:txBody>
          <a:bodyPr/>
          <a:lstStyle/>
          <a:p>
            <a:pPr eaLnBrk="1" hangingPunct="1">
              <a:defRPr/>
            </a:pPr>
            <a:r>
              <a:rPr lang="en-US" altLang="ja-JP" dirty="0" smtClean="0"/>
              <a:t>Web</a:t>
            </a:r>
            <a:r>
              <a:rPr lang="ja-JP" altLang="en-US" dirty="0" smtClean="0">
                <a:latin typeface="+mn-ea"/>
              </a:rPr>
              <a:t> </a:t>
            </a:r>
            <a:r>
              <a:rPr lang="ja-JP" altLang="en-US" dirty="0" smtClean="0"/>
              <a:t>ブラウザで使用できるメール</a:t>
            </a:r>
            <a:endParaRPr lang="en-US" altLang="ja-JP" dirty="0" smtClean="0"/>
          </a:p>
          <a:p>
            <a:pPr eaLnBrk="1" hangingPunct="1">
              <a:defRPr/>
            </a:pPr>
            <a:r>
              <a:rPr lang="ja-JP" altLang="en-US" dirty="0"/>
              <a:t>メールを見るためのプロトコルは </a:t>
            </a:r>
            <a:r>
              <a:rPr lang="en-US" altLang="ja-JP" dirty="0" smtClean="0"/>
              <a:t>HTTP</a:t>
            </a:r>
          </a:p>
          <a:p>
            <a:pPr eaLnBrk="1" hangingPunct="1">
              <a:defRPr/>
            </a:pPr>
            <a:r>
              <a:rPr lang="ja-JP" altLang="en-US" dirty="0" smtClean="0"/>
              <a:t>例</a:t>
            </a:r>
            <a:endParaRPr lang="en-US" altLang="ja-JP" dirty="0" smtClean="0"/>
          </a:p>
          <a:p>
            <a:pPr lvl="1" eaLnBrk="1" hangingPunct="1">
              <a:defRPr/>
            </a:pPr>
            <a:r>
              <a:rPr lang="en-US" altLang="ja-JP" dirty="0" smtClean="0"/>
              <a:t>Gmail</a:t>
            </a:r>
            <a:r>
              <a:rPr lang="en-US" altLang="ja-JP" dirty="0"/>
              <a:t>, Yahoo! </a:t>
            </a:r>
            <a:r>
              <a:rPr lang="ja-JP" altLang="en-US" dirty="0" smtClean="0"/>
              <a:t>メール</a:t>
            </a:r>
            <a:r>
              <a:rPr lang="en-US" altLang="ja-JP" dirty="0" smtClean="0">
                <a:latin typeface="+mn-ea"/>
              </a:rPr>
              <a:t>,</a:t>
            </a:r>
            <a:r>
              <a:rPr lang="ja-JP" altLang="en-US" dirty="0" smtClean="0">
                <a:latin typeface="+mn-ea"/>
              </a:rPr>
              <a:t> </a:t>
            </a:r>
            <a:r>
              <a:rPr lang="en-US" altLang="ja-JP" dirty="0" smtClean="0"/>
              <a:t>Hotmail, ELMS mail</a:t>
            </a:r>
            <a:r>
              <a:rPr lang="ja-JP" altLang="en-US" dirty="0" smtClean="0"/>
              <a:t> など</a:t>
            </a:r>
            <a:endParaRPr lang="en-US" altLang="ja-JP" dirty="0" smtClean="0">
              <a:latin typeface="+mn-ea"/>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a:xfrm>
            <a:off x="0" y="1557338"/>
            <a:ext cx="9324975" cy="1871662"/>
          </a:xfrm>
        </p:spPr>
        <p:txBody>
          <a:bodyPr/>
          <a:lstStyle/>
          <a:p>
            <a:pPr eaLnBrk="1" hangingPunct="1"/>
            <a:r>
              <a:rPr lang="ja-JP" altLang="en-US" smtClean="0"/>
              <a:t>メールの構造</a:t>
            </a:r>
            <a:endParaRPr lang="ja-JP" altLang="ja-JP" smtClean="0"/>
          </a:p>
        </p:txBody>
      </p:sp>
      <p:sp>
        <p:nvSpPr>
          <p:cNvPr id="27651" name="Rectangle 3"/>
          <p:cNvSpPr>
            <a:spLocks noGrp="1" noChangeArrowheads="1"/>
          </p:cNvSpPr>
          <p:nvPr>
            <p:ph type="subTitle" idx="1"/>
          </p:nvPr>
        </p:nvSpPr>
        <p:spPr>
          <a:xfrm>
            <a:off x="1403350" y="3357563"/>
            <a:ext cx="6400800" cy="1511300"/>
          </a:xfrm>
        </p:spPr>
        <p:txBody>
          <a:bodyPr/>
          <a:lstStyle/>
          <a:p>
            <a:pPr eaLnBrk="1" hangingPunct="1"/>
            <a:endParaRPr lang="ja-JP" altLang="ja-JP"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p:nvPr>
        </p:nvSpPr>
        <p:spPr/>
        <p:txBody>
          <a:bodyPr/>
          <a:lstStyle/>
          <a:p>
            <a:pPr algn="ctr" eaLnBrk="1" hangingPunct="1"/>
            <a:r>
              <a:rPr lang="ja-JP" altLang="en-US" smtClean="0"/>
              <a:t>メールの構造</a:t>
            </a:r>
          </a:p>
        </p:txBody>
      </p:sp>
      <p:sp>
        <p:nvSpPr>
          <p:cNvPr id="28675" name="コンテンツ プレースホルダ 2"/>
          <p:cNvSpPr>
            <a:spLocks noGrp="1"/>
          </p:cNvSpPr>
          <p:nvPr>
            <p:ph idx="1"/>
          </p:nvPr>
        </p:nvSpPr>
        <p:spPr/>
        <p:txBody>
          <a:bodyPr/>
          <a:lstStyle/>
          <a:p>
            <a:pPr marL="342900" lvl="1" indent="-342900" eaLnBrk="1" hangingPunct="1">
              <a:spcBef>
                <a:spcPts val="1200"/>
              </a:spcBef>
              <a:buFontTx/>
              <a:buChar char="•"/>
            </a:pPr>
            <a:r>
              <a:rPr lang="ja-JP" altLang="en-US" sz="3200" dirty="0" smtClean="0"/>
              <a:t>メールヘッダ</a:t>
            </a:r>
            <a:endParaRPr lang="en-US" altLang="ja-JP" dirty="0" smtClean="0"/>
          </a:p>
          <a:p>
            <a:pPr marL="400050" lvl="2" indent="0" eaLnBrk="1" hangingPunct="1">
              <a:spcBef>
                <a:spcPts val="1200"/>
              </a:spcBef>
              <a:buNone/>
            </a:pPr>
            <a:r>
              <a:rPr lang="ja-JP" altLang="en-US" dirty="0" smtClean="0"/>
              <a:t>－ </a:t>
            </a:r>
            <a:r>
              <a:rPr lang="ja-JP" altLang="en-GB" sz="2800" dirty="0" smtClean="0"/>
              <a:t>宛先，送信者，件名，経路等の情報</a:t>
            </a:r>
            <a:endParaRPr lang="en-US" altLang="ja-JP" sz="2800" dirty="0" smtClean="0"/>
          </a:p>
          <a:p>
            <a:pPr marL="342900" lvl="1" indent="-342900" eaLnBrk="1" hangingPunct="1">
              <a:spcBef>
                <a:spcPts val="1200"/>
              </a:spcBef>
              <a:buFontTx/>
              <a:buChar char="•"/>
            </a:pPr>
            <a:r>
              <a:rPr lang="ja-JP" altLang="en-US" sz="3200" dirty="0" smtClean="0"/>
              <a:t>空白行</a:t>
            </a:r>
            <a:endParaRPr lang="en-US" altLang="ja-JP" sz="3200" dirty="0" smtClean="0"/>
          </a:p>
          <a:p>
            <a:pPr marL="400050" lvl="2" indent="0" eaLnBrk="1" hangingPunct="1">
              <a:spcBef>
                <a:spcPts val="1200"/>
              </a:spcBef>
              <a:buNone/>
            </a:pPr>
            <a:r>
              <a:rPr lang="ja-JP" altLang="en-US" dirty="0" smtClean="0"/>
              <a:t>－ </a:t>
            </a:r>
            <a:r>
              <a:rPr lang="ja-JP" altLang="en-US" sz="2800" dirty="0"/>
              <a:t>メール</a:t>
            </a:r>
            <a:r>
              <a:rPr lang="ja-JP" altLang="en-US" sz="2800" dirty="0" smtClean="0"/>
              <a:t>ヘッダと本文を分ける</a:t>
            </a:r>
            <a:endParaRPr lang="en-US" altLang="ja-JP" sz="2800" dirty="0" smtClean="0"/>
          </a:p>
          <a:p>
            <a:pPr eaLnBrk="1" hangingPunct="1">
              <a:spcBef>
                <a:spcPts val="1200"/>
              </a:spcBef>
            </a:pPr>
            <a:r>
              <a:rPr lang="ja-JP" altLang="en-US" dirty="0" smtClean="0"/>
              <a:t>本文</a:t>
            </a:r>
            <a:r>
              <a:rPr lang="en-US" altLang="ja-JP" dirty="0" smtClean="0"/>
              <a:t>(</a:t>
            </a:r>
            <a:r>
              <a:rPr lang="ja-JP" altLang="en-US" dirty="0" smtClean="0"/>
              <a:t>ボディ</a:t>
            </a:r>
            <a:r>
              <a:rPr lang="en-US" altLang="ja-JP" dirty="0" smtClean="0"/>
              <a:t>)</a:t>
            </a:r>
            <a:endParaRPr lang="ja-JP" alt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29699" name="Text Box 2"/>
          <p:cNvSpPr txBox="1">
            <a:spLocks noChangeArrowheads="1"/>
          </p:cNvSpPr>
          <p:nvPr/>
        </p:nvSpPr>
        <p:spPr bwMode="auto">
          <a:xfrm>
            <a:off x="250825" y="260350"/>
            <a:ext cx="8642350" cy="569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&lt;4E2E7E23.4020109@spamspurce.zeon&gt;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買いませんか</a:t>
            </a:r>
            <a:r>
              <a:rPr lang="ja-JP" altLang="en-GB" sz="2000" b="1" dirty="0" err="1">
                <a:solidFill>
                  <a:srgbClr val="663300"/>
                </a:solidFill>
                <a:latin typeface="ＭＳ ゴシック" pitchFamily="49" charset="-128"/>
                <a:ea typeface="ＭＳ ゴシック" pitchFamily="49" charset="-128"/>
              </a:rPr>
              <a:t>。</a:t>
            </a:r>
            <a:r>
              <a:rPr lang="ja-JP" altLang="en-GB" sz="2000" b="1" dirty="0" err="1" smtClean="0">
                <a:solidFill>
                  <a:srgbClr val="663300"/>
                </a:solidFill>
                <a:latin typeface="ＭＳ ゴシック" pitchFamily="49" charset="-128"/>
                <a:ea typeface="ＭＳ ゴシック" pitchFamily="49" charset="-128"/>
              </a:rPr>
              <a:t>。</a:t>
            </a:r>
            <a:endParaRPr lang="ja-JP" altLang="en-GB" sz="2000" b="1" dirty="0">
              <a:solidFill>
                <a:srgbClr val="663300"/>
              </a:solidFill>
              <a:latin typeface="ＭＳ ゴシック" pitchFamily="49" charset="-128"/>
              <a:ea typeface="ＭＳ ゴシック" pitchFamily="49" charset="-128"/>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250825" y="260350"/>
            <a:ext cx="8642350" cy="569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&lt;4E2E7E23.4020109@spamspurce.zeon&gt;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30 Jan 2004 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買いませんか</a:t>
            </a:r>
            <a:r>
              <a:rPr lang="ja-JP" altLang="en-GB" sz="2000" b="1" dirty="0" err="1" smtClean="0">
                <a:solidFill>
                  <a:srgbClr val="663300"/>
                </a:solidFill>
                <a:latin typeface="ＭＳ ゴシック" pitchFamily="49" charset="-128"/>
                <a:ea typeface="ＭＳ ゴシック" pitchFamily="49" charset="-128"/>
              </a:rPr>
              <a:t>。</a:t>
            </a:r>
            <a:r>
              <a:rPr lang="ja-JP" altLang="en-US" sz="2000" b="1" dirty="0" err="1" smtClean="0">
                <a:solidFill>
                  <a:srgbClr val="663300"/>
                </a:solidFill>
                <a:latin typeface="ＭＳ ゴシック" pitchFamily="49" charset="-128"/>
                <a:ea typeface="ＭＳ ゴシック" pitchFamily="49" charset="-128"/>
              </a:rPr>
              <a:t>。</a:t>
            </a:r>
            <a:endParaRPr lang="ja-JP" altLang="en-GB" sz="2000" b="1" dirty="0">
              <a:solidFill>
                <a:srgbClr val="663300"/>
              </a:solidFill>
              <a:latin typeface="ＭＳ ゴシック" pitchFamily="49" charset="-128"/>
              <a:ea typeface="ＭＳ ゴシック" pitchFamily="49" charset="-128"/>
            </a:endParaRPr>
          </a:p>
        </p:txBody>
      </p:sp>
      <p:sp>
        <p:nvSpPr>
          <p:cNvPr id="30723"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0724" name="Rectangle 3"/>
          <p:cNvSpPr>
            <a:spLocks noChangeArrowheads="1"/>
          </p:cNvSpPr>
          <p:nvPr/>
        </p:nvSpPr>
        <p:spPr bwMode="auto">
          <a:xfrm>
            <a:off x="250825" y="260350"/>
            <a:ext cx="6049963" cy="360363"/>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0725" name="AutoShape 4"/>
          <p:cNvSpPr>
            <a:spLocks noChangeArrowheads="1"/>
          </p:cNvSpPr>
          <p:nvPr/>
        </p:nvSpPr>
        <p:spPr bwMode="auto">
          <a:xfrm>
            <a:off x="3726479" y="965200"/>
            <a:ext cx="5221287" cy="1150937"/>
          </a:xfrm>
          <a:prstGeom prst="wedgeRoundRectCallout">
            <a:avLst>
              <a:gd name="adj1" fmla="val -40426"/>
              <a:gd name="adj2" fmla="val -82940"/>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0726" name="正方形/長方形 5"/>
          <p:cNvSpPr>
            <a:spLocks noChangeArrowheads="1"/>
          </p:cNvSpPr>
          <p:nvPr/>
        </p:nvSpPr>
        <p:spPr bwMode="auto">
          <a:xfrm>
            <a:off x="4140200" y="1125538"/>
            <a:ext cx="47529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b="1">
                <a:solidFill>
                  <a:schemeClr val="bg1"/>
                </a:solidFill>
              </a:rPr>
              <a:t>他のメッセージから識別するためのもの</a:t>
            </a:r>
            <a:r>
              <a:rPr lang="en-US" altLang="ja-JP" b="1">
                <a:solidFill>
                  <a:schemeClr val="bg1"/>
                </a:solidFill>
              </a:rPr>
              <a:t>.  </a:t>
            </a:r>
            <a:r>
              <a:rPr lang="ja-JP" altLang="en-US" b="1">
                <a:solidFill>
                  <a:schemeClr val="bg1"/>
                </a:solidFill>
              </a:rPr>
              <a:t>決して重複してはならない。</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何気ない日常で使われる</a:t>
            </a:r>
            <a:r>
              <a:rPr kumimoji="1" lang="en-US" altLang="ja-JP" dirty="0" smtClean="0"/>
              <a:t/>
            </a:r>
            <a:br>
              <a:rPr kumimoji="1" lang="en-US" altLang="ja-JP" dirty="0" smtClean="0"/>
            </a:br>
            <a:r>
              <a:rPr kumimoji="1" lang="ja-JP" altLang="en-US" dirty="0" smtClean="0"/>
              <a:t>サーバ・クライアントシステム例</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ブラウザで </a:t>
            </a:r>
            <a:r>
              <a:rPr lang="en-US" altLang="ja-JP" dirty="0" smtClean="0"/>
              <a:t>Web </a:t>
            </a:r>
            <a:r>
              <a:rPr lang="ja-JP" altLang="en-US" dirty="0" smtClean="0"/>
              <a:t>ページを閲覧</a:t>
            </a:r>
            <a:endParaRPr lang="en-US" altLang="ja-JP" dirty="0" smtClean="0"/>
          </a:p>
          <a:p>
            <a:pPr lvl="1"/>
            <a:r>
              <a:rPr lang="ja-JP" altLang="en-US" dirty="0" smtClean="0"/>
              <a:t>ＷＷＷ </a:t>
            </a:r>
            <a:r>
              <a:rPr lang="en-US" altLang="ja-JP" dirty="0" smtClean="0"/>
              <a:t>(</a:t>
            </a:r>
            <a:r>
              <a:rPr lang="ja-JP" altLang="en-US" dirty="0" smtClean="0"/>
              <a:t>第 </a:t>
            </a:r>
            <a:r>
              <a:rPr lang="en-US" altLang="ja-JP" dirty="0" smtClean="0"/>
              <a:t>10 </a:t>
            </a:r>
            <a:r>
              <a:rPr lang="ja-JP" altLang="en-US" dirty="0" smtClean="0"/>
              <a:t>回参照</a:t>
            </a:r>
            <a:r>
              <a:rPr lang="en-US" altLang="ja-JP" dirty="0" smtClean="0"/>
              <a:t>)</a:t>
            </a:r>
          </a:p>
          <a:p>
            <a:r>
              <a:rPr lang="ja-JP" altLang="en-US" dirty="0" smtClean="0"/>
              <a:t>メールの送受信</a:t>
            </a:r>
            <a:endParaRPr lang="en-US" altLang="ja-JP" dirty="0" smtClean="0"/>
          </a:p>
          <a:p>
            <a:pPr lvl="1"/>
            <a:r>
              <a:rPr lang="ja-JP" altLang="en-US" dirty="0" smtClean="0">
                <a:solidFill>
                  <a:srgbClr val="FF0000"/>
                </a:solidFill>
              </a:rPr>
              <a:t>メール配送システム </a:t>
            </a:r>
            <a:r>
              <a:rPr lang="en-US" altLang="ja-JP" dirty="0" smtClean="0">
                <a:solidFill>
                  <a:srgbClr val="FF0000"/>
                </a:solidFill>
              </a:rPr>
              <a:t>(</a:t>
            </a:r>
            <a:r>
              <a:rPr lang="ja-JP" altLang="en-US" dirty="0" smtClean="0">
                <a:solidFill>
                  <a:srgbClr val="FF0000"/>
                </a:solidFill>
              </a:rPr>
              <a:t>今回の内容</a:t>
            </a:r>
            <a:r>
              <a:rPr lang="en-US" altLang="ja-JP" dirty="0" smtClean="0">
                <a:solidFill>
                  <a:srgbClr val="FF0000"/>
                </a:solidFill>
              </a:rPr>
              <a:t>)</a:t>
            </a:r>
            <a:endParaRPr kumimoji="1" lang="en-US" altLang="ja-JP"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250825" y="260350"/>
            <a:ext cx="8642350" cy="569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&lt;4E2E7E23.4020109@spamspurce.zeon&gt;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2004 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買いませんか</a:t>
            </a:r>
            <a:r>
              <a:rPr lang="ja-JP" altLang="en-GB" sz="2000" b="1" dirty="0" err="1" smtClean="0">
                <a:solidFill>
                  <a:srgbClr val="663300"/>
                </a:solidFill>
                <a:latin typeface="ＭＳ ゴシック" pitchFamily="49" charset="-128"/>
                <a:ea typeface="ＭＳ ゴシック" pitchFamily="49" charset="-128"/>
              </a:rPr>
              <a:t>。</a:t>
            </a:r>
            <a:r>
              <a:rPr lang="ja-JP" altLang="en-US" sz="2000" b="1" dirty="0" err="1" smtClean="0">
                <a:solidFill>
                  <a:srgbClr val="663300"/>
                </a:solidFill>
                <a:latin typeface="ＭＳ ゴシック" pitchFamily="49" charset="-128"/>
                <a:ea typeface="ＭＳ ゴシック" pitchFamily="49" charset="-128"/>
              </a:rPr>
              <a:t>。</a:t>
            </a:r>
            <a:endParaRPr lang="ja-JP" altLang="en-GB" sz="2000" b="1" dirty="0">
              <a:solidFill>
                <a:srgbClr val="663300"/>
              </a:solidFill>
              <a:latin typeface="ＭＳ ゴシック" pitchFamily="49" charset="-128"/>
              <a:ea typeface="ＭＳ ゴシック" pitchFamily="49" charset="-128"/>
            </a:endParaRPr>
          </a:p>
        </p:txBody>
      </p:sp>
      <p:sp>
        <p:nvSpPr>
          <p:cNvPr id="31747"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1748" name="Rectangle 3"/>
          <p:cNvSpPr>
            <a:spLocks noChangeArrowheads="1"/>
          </p:cNvSpPr>
          <p:nvPr/>
        </p:nvSpPr>
        <p:spPr bwMode="auto">
          <a:xfrm>
            <a:off x="250825" y="549275"/>
            <a:ext cx="5113338" cy="358775"/>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1749" name="AutoShape 4"/>
          <p:cNvSpPr>
            <a:spLocks noChangeArrowheads="1"/>
          </p:cNvSpPr>
          <p:nvPr/>
        </p:nvSpPr>
        <p:spPr bwMode="auto">
          <a:xfrm>
            <a:off x="3419475" y="1484313"/>
            <a:ext cx="5221288" cy="1439862"/>
          </a:xfrm>
          <a:prstGeom prst="wedgeRoundRectCallout">
            <a:avLst>
              <a:gd name="adj1" fmla="val -40426"/>
              <a:gd name="adj2" fmla="val -82940"/>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1750" name="Text Box 5"/>
          <p:cNvSpPr txBox="1">
            <a:spLocks noChangeArrowheads="1"/>
          </p:cNvSpPr>
          <p:nvPr/>
        </p:nvSpPr>
        <p:spPr bwMode="auto">
          <a:xfrm>
            <a:off x="3492500" y="1484313"/>
            <a:ext cx="5148263" cy="1347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a:solidFill>
                  <a:srgbClr val="FFFFFF"/>
                </a:solidFill>
              </a:rPr>
              <a:t>送信エラー時など，そのエラーを</a:t>
            </a:r>
          </a:p>
          <a:p>
            <a:pPr eaLnBrk="1" hangingPunct="1">
              <a:lnSpc>
                <a:spcPct val="54000"/>
              </a:lnSpc>
              <a:spcBef>
                <a:spcPts val="1500"/>
              </a:spcBef>
            </a:pPr>
            <a:r>
              <a:rPr lang="ja-JP" altLang="en-GB" b="1">
                <a:solidFill>
                  <a:srgbClr val="FFFFFF"/>
                </a:solidFill>
              </a:rPr>
              <a:t>報告する宛先になるメールアドレス</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250825" y="260350"/>
            <a:ext cx="8642350" cy="569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&lt;4E2E7E23.4020109@spamspurce.zeon&gt;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2004 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買いませんか</a:t>
            </a:r>
            <a:r>
              <a:rPr lang="ja-JP" altLang="en-GB" sz="2000" b="1" dirty="0" err="1">
                <a:solidFill>
                  <a:srgbClr val="663300"/>
                </a:solidFill>
                <a:latin typeface="ＭＳ ゴシック" pitchFamily="49" charset="-128"/>
                <a:ea typeface="ＭＳ ゴシック" pitchFamily="49" charset="-128"/>
              </a:rPr>
              <a:t>。</a:t>
            </a:r>
            <a:r>
              <a:rPr lang="ja-JP" altLang="en-GB" sz="2000" b="1" dirty="0" err="1" smtClean="0">
                <a:solidFill>
                  <a:srgbClr val="663300"/>
                </a:solidFill>
                <a:latin typeface="ＭＳ ゴシック" pitchFamily="49" charset="-128"/>
                <a:ea typeface="ＭＳ ゴシック" pitchFamily="49" charset="-128"/>
              </a:rPr>
              <a:t>。</a:t>
            </a:r>
            <a:endParaRPr lang="ja-JP" altLang="en-GB" sz="2000" b="1" dirty="0">
              <a:solidFill>
                <a:srgbClr val="663300"/>
              </a:solidFill>
              <a:latin typeface="ＭＳ ゴシック" pitchFamily="49" charset="-128"/>
              <a:ea typeface="ＭＳ ゴシック" pitchFamily="49" charset="-128"/>
            </a:endParaRPr>
          </a:p>
        </p:txBody>
      </p:sp>
      <p:sp>
        <p:nvSpPr>
          <p:cNvPr id="32771"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2772" name="Rectangle 3"/>
          <p:cNvSpPr>
            <a:spLocks noChangeArrowheads="1"/>
          </p:cNvSpPr>
          <p:nvPr/>
        </p:nvSpPr>
        <p:spPr bwMode="auto">
          <a:xfrm>
            <a:off x="250825" y="836613"/>
            <a:ext cx="5616575" cy="358775"/>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2773" name="AutoShape 4"/>
          <p:cNvSpPr>
            <a:spLocks noChangeArrowheads="1"/>
          </p:cNvSpPr>
          <p:nvPr/>
        </p:nvSpPr>
        <p:spPr bwMode="auto">
          <a:xfrm>
            <a:off x="3348038" y="1916113"/>
            <a:ext cx="4572000" cy="863600"/>
          </a:xfrm>
          <a:prstGeom prst="wedgeRoundRectCallout">
            <a:avLst>
              <a:gd name="adj1" fmla="val -43769"/>
              <a:gd name="adj2" fmla="val -121625"/>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b="1">
                <a:solidFill>
                  <a:srgbClr val="FFFFFF"/>
                </a:solidFill>
              </a:rPr>
              <a:t>配送先のメールアドレス</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250825" y="260350"/>
            <a:ext cx="8642350" cy="569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&lt;4E2E7E23.4020109@spamspurce.zeon&gt;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30 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買いませんか</a:t>
            </a:r>
            <a:r>
              <a:rPr lang="ja-JP" altLang="en-GB" sz="2000" b="1" dirty="0" err="1">
                <a:solidFill>
                  <a:srgbClr val="663300"/>
                </a:solidFill>
                <a:latin typeface="ＭＳ ゴシック" pitchFamily="49" charset="-128"/>
                <a:ea typeface="ＭＳ ゴシック" pitchFamily="49" charset="-128"/>
              </a:rPr>
              <a:t>。</a:t>
            </a:r>
            <a:r>
              <a:rPr lang="ja-JP" altLang="en-GB" sz="2000" b="1" dirty="0" err="1" smtClean="0">
                <a:solidFill>
                  <a:srgbClr val="663300"/>
                </a:solidFill>
                <a:latin typeface="ＭＳ ゴシック" pitchFamily="49" charset="-128"/>
                <a:ea typeface="ＭＳ ゴシック" pitchFamily="49" charset="-128"/>
              </a:rPr>
              <a:t>。</a:t>
            </a:r>
            <a:endParaRPr lang="ja-JP" altLang="en-GB" sz="2000" b="1" dirty="0">
              <a:solidFill>
                <a:srgbClr val="663300"/>
              </a:solidFill>
              <a:latin typeface="ＭＳ ゴシック" pitchFamily="49" charset="-128"/>
              <a:ea typeface="ＭＳ ゴシック" pitchFamily="49" charset="-128"/>
            </a:endParaRPr>
          </a:p>
        </p:txBody>
      </p:sp>
      <p:sp>
        <p:nvSpPr>
          <p:cNvPr id="33795"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3796" name="Rectangle 3"/>
          <p:cNvSpPr>
            <a:spLocks noChangeArrowheads="1"/>
          </p:cNvSpPr>
          <p:nvPr/>
        </p:nvSpPr>
        <p:spPr bwMode="auto">
          <a:xfrm>
            <a:off x="179388" y="1125538"/>
            <a:ext cx="8569325" cy="1943100"/>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3797" name="AutoShape 4"/>
          <p:cNvSpPr>
            <a:spLocks noChangeArrowheads="1"/>
          </p:cNvSpPr>
          <p:nvPr/>
        </p:nvSpPr>
        <p:spPr bwMode="auto">
          <a:xfrm>
            <a:off x="3132138" y="3716338"/>
            <a:ext cx="5545137" cy="1684337"/>
          </a:xfrm>
          <a:prstGeom prst="wedgeRoundRectCallout">
            <a:avLst>
              <a:gd name="adj1" fmla="val -39699"/>
              <a:gd name="adj2" fmla="val -82597"/>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3798" name="Text Box 5"/>
          <p:cNvSpPr txBox="1">
            <a:spLocks noChangeArrowheads="1"/>
          </p:cNvSpPr>
          <p:nvPr/>
        </p:nvSpPr>
        <p:spPr bwMode="auto">
          <a:xfrm>
            <a:off x="3276600" y="3860800"/>
            <a:ext cx="5329238" cy="142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a:solidFill>
                  <a:srgbClr val="FFFFFF"/>
                </a:solidFill>
              </a:rPr>
              <a:t>このメールが経由してきたサーバ情報．複数のサーバを経由してきたメールには，いくつもの「</a:t>
            </a:r>
            <a:r>
              <a:rPr lang="en-GB" altLang="ja-JP" b="1">
                <a:solidFill>
                  <a:srgbClr val="FFFFFF"/>
                </a:solidFill>
              </a:rPr>
              <a:t>Received:</a:t>
            </a:r>
            <a:r>
              <a:rPr lang="ja-JP" altLang="en-GB" b="1">
                <a:solidFill>
                  <a:srgbClr val="FFFFFF"/>
                </a:solidFill>
              </a:rPr>
              <a:t>」がついている</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250825" y="260350"/>
            <a:ext cx="8642350" cy="569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&lt;4E2E7E23.4020109@spamspurce.zeon&gt;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買いませんか</a:t>
            </a:r>
            <a:r>
              <a:rPr lang="ja-JP" altLang="en-GB" sz="2000" b="1" dirty="0" err="1">
                <a:solidFill>
                  <a:srgbClr val="663300"/>
                </a:solidFill>
                <a:latin typeface="ＭＳ ゴシック" pitchFamily="49" charset="-128"/>
                <a:ea typeface="ＭＳ ゴシック" pitchFamily="49" charset="-128"/>
              </a:rPr>
              <a:t>。</a:t>
            </a:r>
            <a:r>
              <a:rPr lang="ja-JP" altLang="en-GB" sz="2000" b="1" dirty="0" err="1" smtClean="0">
                <a:solidFill>
                  <a:srgbClr val="663300"/>
                </a:solidFill>
                <a:latin typeface="ＭＳ ゴシック" pitchFamily="49" charset="-128"/>
                <a:ea typeface="ＭＳ ゴシック" pitchFamily="49" charset="-128"/>
              </a:rPr>
              <a:t>。</a:t>
            </a:r>
            <a:endParaRPr lang="ja-JP" altLang="en-GB" sz="2000" b="1" dirty="0">
              <a:solidFill>
                <a:srgbClr val="663300"/>
              </a:solidFill>
              <a:latin typeface="ＭＳ ゴシック" pitchFamily="49" charset="-128"/>
              <a:ea typeface="ＭＳ ゴシック" pitchFamily="49" charset="-128"/>
            </a:endParaRPr>
          </a:p>
        </p:txBody>
      </p:sp>
      <p:sp>
        <p:nvSpPr>
          <p:cNvPr id="34819"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dirty="0" smtClean="0"/>
              <a:t>メールヘッダの具体例</a:t>
            </a:r>
          </a:p>
        </p:txBody>
      </p:sp>
      <p:sp>
        <p:nvSpPr>
          <p:cNvPr id="34820" name="Rectangle 3"/>
          <p:cNvSpPr>
            <a:spLocks noChangeArrowheads="1"/>
          </p:cNvSpPr>
          <p:nvPr/>
        </p:nvSpPr>
        <p:spPr bwMode="auto">
          <a:xfrm>
            <a:off x="250825" y="2997200"/>
            <a:ext cx="2520950" cy="360363"/>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4821" name="AutoShape 4"/>
          <p:cNvSpPr>
            <a:spLocks noChangeArrowheads="1"/>
          </p:cNvSpPr>
          <p:nvPr/>
        </p:nvSpPr>
        <p:spPr bwMode="auto">
          <a:xfrm>
            <a:off x="2195513" y="3860800"/>
            <a:ext cx="2881312" cy="720725"/>
          </a:xfrm>
          <a:prstGeom prst="wedgeRoundRectCallout">
            <a:avLst>
              <a:gd name="adj1" fmla="val -65759"/>
              <a:gd name="adj2" fmla="val -105949"/>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000" b="1">
                <a:solidFill>
                  <a:srgbClr val="FFFFFF"/>
                </a:solidFill>
              </a:rPr>
              <a:t>MIME </a:t>
            </a:r>
            <a:r>
              <a:rPr lang="en-GB" sz="2000" b="1">
                <a:solidFill>
                  <a:srgbClr val="FFFFFF"/>
                </a:solidFill>
              </a:rPr>
              <a:t>のバージョン</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250825" y="260350"/>
            <a:ext cx="8642350" cy="569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&lt;4E2E7E23.4020109@spamspurce.zeon&gt;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買いませんか</a:t>
            </a:r>
            <a:r>
              <a:rPr lang="ja-JP" altLang="en-GB" sz="2000" b="1" dirty="0" err="1">
                <a:solidFill>
                  <a:srgbClr val="663300"/>
                </a:solidFill>
                <a:latin typeface="ＭＳ ゴシック" pitchFamily="49" charset="-128"/>
                <a:ea typeface="ＭＳ ゴシック" pitchFamily="49" charset="-128"/>
              </a:rPr>
              <a:t>。</a:t>
            </a:r>
            <a:r>
              <a:rPr lang="ja-JP" altLang="en-GB" sz="2000" b="1" dirty="0" err="1" smtClean="0">
                <a:solidFill>
                  <a:srgbClr val="663300"/>
                </a:solidFill>
                <a:latin typeface="ＭＳ ゴシック" pitchFamily="49" charset="-128"/>
                <a:ea typeface="ＭＳ ゴシック" pitchFamily="49" charset="-128"/>
              </a:rPr>
              <a:t>。</a:t>
            </a:r>
            <a:endParaRPr lang="ja-JP" altLang="en-GB" sz="2000" b="1" dirty="0">
              <a:solidFill>
                <a:srgbClr val="663300"/>
              </a:solidFill>
              <a:latin typeface="ＭＳ ゴシック" pitchFamily="49" charset="-128"/>
              <a:ea typeface="ＭＳ ゴシック" pitchFamily="49" charset="-128"/>
            </a:endParaRPr>
          </a:p>
        </p:txBody>
      </p:sp>
      <p:sp>
        <p:nvSpPr>
          <p:cNvPr id="35843"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5844" name="Rectangle 3"/>
          <p:cNvSpPr>
            <a:spLocks noChangeArrowheads="1"/>
          </p:cNvSpPr>
          <p:nvPr/>
        </p:nvSpPr>
        <p:spPr bwMode="auto">
          <a:xfrm>
            <a:off x="250825" y="3357563"/>
            <a:ext cx="5905500" cy="287337"/>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5845" name="AutoShape 4"/>
          <p:cNvSpPr>
            <a:spLocks noChangeArrowheads="1"/>
          </p:cNvSpPr>
          <p:nvPr/>
        </p:nvSpPr>
        <p:spPr bwMode="auto">
          <a:xfrm>
            <a:off x="3059113" y="4652963"/>
            <a:ext cx="4213225" cy="576262"/>
          </a:xfrm>
          <a:prstGeom prst="wedgeRoundRectCallout">
            <a:avLst>
              <a:gd name="adj1" fmla="val -44014"/>
              <a:gd name="adj2" fmla="val -198185"/>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b="1">
                <a:solidFill>
                  <a:srgbClr val="FFFFFF"/>
                </a:solidFill>
              </a:rPr>
              <a:t>内容の種類と文字コード</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250825" y="260350"/>
            <a:ext cx="8642350" cy="569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&lt;4E2E7E23.4020109@spamspurce.zeon&gt;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買いませんか</a:t>
            </a:r>
            <a:r>
              <a:rPr lang="ja-JP" altLang="en-GB" sz="2000" b="1" dirty="0" err="1">
                <a:solidFill>
                  <a:srgbClr val="663300"/>
                </a:solidFill>
                <a:latin typeface="ＭＳ ゴシック" pitchFamily="49" charset="-128"/>
                <a:ea typeface="ＭＳ ゴシック" pitchFamily="49" charset="-128"/>
              </a:rPr>
              <a:t>。</a:t>
            </a:r>
            <a:r>
              <a:rPr lang="ja-JP" altLang="en-GB" sz="2000" b="1" dirty="0" err="1" smtClean="0">
                <a:solidFill>
                  <a:srgbClr val="663300"/>
                </a:solidFill>
                <a:latin typeface="ＭＳ ゴシック" pitchFamily="49" charset="-128"/>
                <a:ea typeface="ＭＳ ゴシック" pitchFamily="49" charset="-128"/>
              </a:rPr>
              <a:t>。</a:t>
            </a:r>
            <a:endParaRPr lang="ja-JP" altLang="en-GB" sz="2000" b="1" dirty="0">
              <a:solidFill>
                <a:srgbClr val="663300"/>
              </a:solidFill>
              <a:latin typeface="ＭＳ ゴシック" pitchFamily="49" charset="-128"/>
              <a:ea typeface="ＭＳ ゴシック" pitchFamily="49" charset="-128"/>
            </a:endParaRPr>
          </a:p>
        </p:txBody>
      </p:sp>
      <p:sp>
        <p:nvSpPr>
          <p:cNvPr id="36867"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6868" name="Rectangle 3"/>
          <p:cNvSpPr>
            <a:spLocks noChangeArrowheads="1"/>
          </p:cNvSpPr>
          <p:nvPr/>
        </p:nvSpPr>
        <p:spPr bwMode="auto">
          <a:xfrm>
            <a:off x="250825" y="3644900"/>
            <a:ext cx="5905500" cy="288925"/>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6869" name="AutoShape 4"/>
          <p:cNvSpPr>
            <a:spLocks noChangeArrowheads="1"/>
          </p:cNvSpPr>
          <p:nvPr/>
        </p:nvSpPr>
        <p:spPr bwMode="auto">
          <a:xfrm>
            <a:off x="3419475" y="4581525"/>
            <a:ext cx="3889375" cy="576263"/>
          </a:xfrm>
          <a:prstGeom prst="wedgeRoundRectCallout">
            <a:avLst>
              <a:gd name="adj1" fmla="val -54611"/>
              <a:gd name="adj2" fmla="val -144491"/>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b="1">
                <a:solidFill>
                  <a:srgbClr val="FFFFFF"/>
                </a:solidFill>
              </a:rPr>
              <a:t>メール本文のエンコード</a:t>
            </a:r>
            <a:r>
              <a:rPr lang="en-GB" b="1">
                <a:solidFill>
                  <a:srgbClr val="FFFFFF"/>
                </a:solidFill>
              </a:rPr>
              <a:t>方</a:t>
            </a:r>
            <a:r>
              <a:rPr lang="ja-JP" altLang="en-US" b="1">
                <a:solidFill>
                  <a:srgbClr val="FFFFFF"/>
                </a:solidFill>
              </a:rPr>
              <a:t>式</a:t>
            </a:r>
            <a:endParaRPr lang="en-GB" b="1">
              <a:solidFill>
                <a:srgbClr val="FFFFFF"/>
              </a:solidFill>
            </a:endParaRPr>
          </a:p>
        </p:txBody>
      </p:sp>
      <p:sp>
        <p:nvSpPr>
          <p:cNvPr id="36870" name="Text Box 5"/>
          <p:cNvSpPr txBox="1">
            <a:spLocks noChangeArrowheads="1"/>
          </p:cNvSpPr>
          <p:nvPr/>
        </p:nvSpPr>
        <p:spPr bwMode="auto">
          <a:xfrm>
            <a:off x="2987675" y="4699000"/>
            <a:ext cx="554355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54000"/>
              </a:lnSpc>
              <a:spcBef>
                <a:spcPts val="1500"/>
              </a:spcBef>
            </a:pPr>
            <a:r>
              <a:rPr lang="en-GB" altLang="ja-JP" b="1">
                <a:solidFill>
                  <a:srgbClr val="FFFFFF"/>
                </a:solidFill>
              </a:rPr>
              <a:t> </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250825" y="260350"/>
            <a:ext cx="8642350" cy="569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&lt;4E2E7E23.4020109@spamspurce.zeon&gt;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Mime-Version: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買いませんか</a:t>
            </a:r>
            <a:r>
              <a:rPr lang="ja-JP" altLang="en-GB" sz="2000" b="1" dirty="0" err="1">
                <a:solidFill>
                  <a:srgbClr val="663300"/>
                </a:solidFill>
                <a:latin typeface="ＭＳ ゴシック" pitchFamily="49" charset="-128"/>
                <a:ea typeface="ＭＳ ゴシック" pitchFamily="49" charset="-128"/>
              </a:rPr>
              <a:t>。</a:t>
            </a:r>
            <a:r>
              <a:rPr lang="ja-JP" altLang="en-GB" sz="2000" b="1" dirty="0" err="1" smtClean="0">
                <a:solidFill>
                  <a:srgbClr val="663300"/>
                </a:solidFill>
                <a:latin typeface="ＭＳ ゴシック" pitchFamily="49" charset="-128"/>
                <a:ea typeface="ＭＳ ゴシック" pitchFamily="49" charset="-128"/>
              </a:rPr>
              <a:t>。</a:t>
            </a:r>
            <a:endParaRPr lang="ja-JP" altLang="en-GB" sz="2000" b="1" dirty="0">
              <a:solidFill>
                <a:srgbClr val="663300"/>
              </a:solidFill>
              <a:latin typeface="ＭＳ ゴシック" pitchFamily="49" charset="-128"/>
              <a:ea typeface="ＭＳ ゴシック" pitchFamily="49" charset="-128"/>
            </a:endParaRPr>
          </a:p>
        </p:txBody>
      </p:sp>
      <p:sp>
        <p:nvSpPr>
          <p:cNvPr id="37891"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7892" name="Rectangle 3"/>
          <p:cNvSpPr>
            <a:spLocks noChangeArrowheads="1"/>
          </p:cNvSpPr>
          <p:nvPr/>
        </p:nvSpPr>
        <p:spPr bwMode="auto">
          <a:xfrm>
            <a:off x="250825" y="3933825"/>
            <a:ext cx="4968875" cy="287338"/>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7893" name="AutoShape 4"/>
          <p:cNvSpPr>
            <a:spLocks noChangeArrowheads="1"/>
          </p:cNvSpPr>
          <p:nvPr/>
        </p:nvSpPr>
        <p:spPr bwMode="auto">
          <a:xfrm>
            <a:off x="2627784" y="2254273"/>
            <a:ext cx="4645025" cy="1154113"/>
          </a:xfrm>
          <a:prstGeom prst="wedgeRoundRectCallout">
            <a:avLst>
              <a:gd name="adj1" fmla="val -42759"/>
              <a:gd name="adj2" fmla="val 74319"/>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7894" name="Text Box 5"/>
          <p:cNvSpPr txBox="1">
            <a:spLocks noChangeArrowheads="1"/>
          </p:cNvSpPr>
          <p:nvPr/>
        </p:nvSpPr>
        <p:spPr bwMode="auto">
          <a:xfrm>
            <a:off x="3032460" y="2377435"/>
            <a:ext cx="5543550"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dirty="0">
                <a:solidFill>
                  <a:srgbClr val="FFFFFF"/>
                </a:solidFill>
              </a:rPr>
              <a:t>差出人のメールアドレス</a:t>
            </a:r>
          </a:p>
          <a:p>
            <a:pPr eaLnBrk="1" hangingPunct="1">
              <a:lnSpc>
                <a:spcPct val="54000"/>
              </a:lnSpc>
              <a:spcBef>
                <a:spcPts val="1500"/>
              </a:spcBef>
            </a:pPr>
            <a:r>
              <a:rPr lang="ja-JP" altLang="en-GB" b="1" dirty="0">
                <a:solidFill>
                  <a:srgbClr val="FFFF00"/>
                </a:solidFill>
              </a:rPr>
              <a:t>簡単に偽装することができる</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250825" y="260350"/>
            <a:ext cx="8642350" cy="569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&lt;4E2E7E23.4020109@spamspurce.zeon&gt;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買いませんか</a:t>
            </a:r>
            <a:r>
              <a:rPr lang="ja-JP" altLang="en-GB" sz="2000" b="1" dirty="0" err="1">
                <a:solidFill>
                  <a:srgbClr val="663300"/>
                </a:solidFill>
                <a:latin typeface="ＭＳ ゴシック" pitchFamily="49" charset="-128"/>
                <a:ea typeface="ＭＳ ゴシック" pitchFamily="49" charset="-128"/>
              </a:rPr>
              <a:t>。</a:t>
            </a:r>
            <a:r>
              <a:rPr lang="ja-JP" altLang="en-GB" sz="2000" b="1" dirty="0" err="1" smtClean="0">
                <a:solidFill>
                  <a:srgbClr val="663300"/>
                </a:solidFill>
                <a:latin typeface="ＭＳ ゴシック" pitchFamily="49" charset="-128"/>
                <a:ea typeface="ＭＳ ゴシック" pitchFamily="49" charset="-128"/>
              </a:rPr>
              <a:t>。</a:t>
            </a:r>
            <a:endParaRPr lang="ja-JP" altLang="en-GB" sz="2000" b="1" dirty="0">
              <a:solidFill>
                <a:srgbClr val="663300"/>
              </a:solidFill>
              <a:latin typeface="ＭＳ ゴシック" pitchFamily="49" charset="-128"/>
              <a:ea typeface="ＭＳ ゴシック" pitchFamily="49" charset="-128"/>
            </a:endParaRPr>
          </a:p>
        </p:txBody>
      </p:sp>
      <p:sp>
        <p:nvSpPr>
          <p:cNvPr id="38915"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8916" name="Rectangle 3"/>
          <p:cNvSpPr>
            <a:spLocks noChangeArrowheads="1"/>
          </p:cNvSpPr>
          <p:nvPr/>
        </p:nvSpPr>
        <p:spPr bwMode="auto">
          <a:xfrm>
            <a:off x="250825" y="4149725"/>
            <a:ext cx="3673475" cy="358775"/>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8917" name="AutoShape 4"/>
          <p:cNvSpPr>
            <a:spLocks noChangeArrowheads="1"/>
          </p:cNvSpPr>
          <p:nvPr/>
        </p:nvSpPr>
        <p:spPr bwMode="auto">
          <a:xfrm>
            <a:off x="2916238" y="2997200"/>
            <a:ext cx="4105275" cy="649288"/>
          </a:xfrm>
          <a:prstGeom prst="wedgeRoundRectCallout">
            <a:avLst>
              <a:gd name="adj1" fmla="val -42384"/>
              <a:gd name="adj2" fmla="val 103301"/>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b="1">
                <a:solidFill>
                  <a:srgbClr val="FFFFFF"/>
                </a:solidFill>
              </a:rPr>
              <a:t>宛先のメールアドレス</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250825" y="260350"/>
            <a:ext cx="8642350" cy="569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&lt;4E2E7E23.4020109@spamspurce.zeon&gt;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買いませんか</a:t>
            </a:r>
            <a:r>
              <a:rPr lang="ja-JP" altLang="en-GB" sz="2000" b="1" dirty="0" err="1">
                <a:solidFill>
                  <a:srgbClr val="663300"/>
                </a:solidFill>
                <a:latin typeface="ＭＳ ゴシック" pitchFamily="49" charset="-128"/>
                <a:ea typeface="ＭＳ ゴシック" pitchFamily="49" charset="-128"/>
              </a:rPr>
              <a:t>。</a:t>
            </a:r>
            <a:r>
              <a:rPr lang="ja-JP" altLang="en-GB" sz="2000" b="1" dirty="0" err="1" smtClean="0">
                <a:solidFill>
                  <a:srgbClr val="663300"/>
                </a:solidFill>
                <a:latin typeface="ＭＳ ゴシック" pitchFamily="49" charset="-128"/>
                <a:ea typeface="ＭＳ ゴシック" pitchFamily="49" charset="-128"/>
              </a:rPr>
              <a:t>。</a:t>
            </a:r>
            <a:endParaRPr lang="ja-JP" altLang="en-GB" sz="2000" b="1" dirty="0">
              <a:solidFill>
                <a:srgbClr val="663300"/>
              </a:solidFill>
              <a:latin typeface="ＭＳ ゴシック" pitchFamily="49" charset="-128"/>
              <a:ea typeface="ＭＳ ゴシック" pitchFamily="49" charset="-128"/>
            </a:endParaRPr>
          </a:p>
        </p:txBody>
      </p:sp>
      <p:sp>
        <p:nvSpPr>
          <p:cNvPr id="39939"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9940" name="Rectangle 3"/>
          <p:cNvSpPr>
            <a:spLocks noChangeArrowheads="1"/>
          </p:cNvSpPr>
          <p:nvPr/>
        </p:nvSpPr>
        <p:spPr bwMode="auto">
          <a:xfrm>
            <a:off x="250825" y="4437063"/>
            <a:ext cx="2449513" cy="288925"/>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9941" name="AutoShape 4"/>
          <p:cNvSpPr>
            <a:spLocks noChangeArrowheads="1"/>
          </p:cNvSpPr>
          <p:nvPr/>
        </p:nvSpPr>
        <p:spPr bwMode="auto">
          <a:xfrm>
            <a:off x="1331913" y="3284538"/>
            <a:ext cx="3384550" cy="649287"/>
          </a:xfrm>
          <a:prstGeom prst="wedgeRoundRectCallout">
            <a:avLst>
              <a:gd name="adj1" fmla="val -48593"/>
              <a:gd name="adj2" fmla="val 117727"/>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000" b="1">
                <a:solidFill>
                  <a:srgbClr val="FFFFFF"/>
                </a:solidFill>
                <a:latin typeface="ＭＳ ゴシック" pitchFamily="49" charset="-128"/>
                <a:ea typeface="ＭＳ ゴシック" pitchFamily="49" charset="-128"/>
              </a:rPr>
              <a:t>メールの題名・件名</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250825" y="260350"/>
            <a:ext cx="8642350" cy="569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&lt;4E2E7E23.4020109@spamspurce.zeon&gt;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買いませんか</a:t>
            </a:r>
            <a:r>
              <a:rPr lang="ja-JP" altLang="en-GB" sz="2000" b="1" dirty="0" err="1">
                <a:solidFill>
                  <a:srgbClr val="663300"/>
                </a:solidFill>
                <a:latin typeface="ＭＳ ゴシック" pitchFamily="49" charset="-128"/>
                <a:ea typeface="ＭＳ ゴシック" pitchFamily="49" charset="-128"/>
              </a:rPr>
              <a:t>。</a:t>
            </a:r>
            <a:r>
              <a:rPr lang="ja-JP" altLang="en-GB" sz="2000" b="1" dirty="0" err="1" smtClean="0">
                <a:solidFill>
                  <a:srgbClr val="663300"/>
                </a:solidFill>
                <a:latin typeface="ＭＳ ゴシック" pitchFamily="49" charset="-128"/>
                <a:ea typeface="ＭＳ ゴシック" pitchFamily="49" charset="-128"/>
              </a:rPr>
              <a:t>。</a:t>
            </a:r>
            <a:endParaRPr lang="ja-JP" altLang="en-GB" sz="2000" b="1" dirty="0">
              <a:solidFill>
                <a:srgbClr val="663300"/>
              </a:solidFill>
              <a:latin typeface="ＭＳ ゴシック" pitchFamily="49" charset="-128"/>
              <a:ea typeface="ＭＳ ゴシック" pitchFamily="49" charset="-128"/>
            </a:endParaRPr>
          </a:p>
        </p:txBody>
      </p:sp>
      <p:sp>
        <p:nvSpPr>
          <p:cNvPr id="40963"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40964" name="Rectangle 3"/>
          <p:cNvSpPr>
            <a:spLocks noChangeArrowheads="1"/>
          </p:cNvSpPr>
          <p:nvPr/>
        </p:nvSpPr>
        <p:spPr bwMode="auto">
          <a:xfrm>
            <a:off x="250825" y="4724400"/>
            <a:ext cx="5834063" cy="288925"/>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40965" name="AutoShape 4"/>
          <p:cNvSpPr>
            <a:spLocks noChangeArrowheads="1"/>
          </p:cNvSpPr>
          <p:nvPr/>
        </p:nvSpPr>
        <p:spPr bwMode="auto">
          <a:xfrm>
            <a:off x="2916238" y="3573463"/>
            <a:ext cx="3095625" cy="649287"/>
          </a:xfrm>
          <a:prstGeom prst="wedgeRoundRectCallout">
            <a:avLst>
              <a:gd name="adj1" fmla="val -47745"/>
              <a:gd name="adj2" fmla="val 113569"/>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b="1">
                <a:solidFill>
                  <a:srgbClr val="FFFFFF"/>
                </a:solidFill>
              </a:rPr>
              <a:t>メールの送信日時</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p:txBody>
          <a:bodyPr/>
          <a:lstStyle/>
          <a:p>
            <a:pPr algn="ctr" eaLnBrk="1" hangingPunct="1"/>
            <a:r>
              <a:rPr lang="ja-JP" altLang="en-US" smtClean="0"/>
              <a:t>目次</a:t>
            </a:r>
            <a:endParaRPr lang="ja-JP" altLang="ja-JP" smtClean="0"/>
          </a:p>
        </p:txBody>
      </p:sp>
      <p:sp>
        <p:nvSpPr>
          <p:cNvPr id="13316" name="Rectangle 3"/>
          <p:cNvSpPr>
            <a:spLocks noGrp="1" noChangeArrowheads="1"/>
          </p:cNvSpPr>
          <p:nvPr>
            <p:ph type="body" idx="1"/>
          </p:nvPr>
        </p:nvSpPr>
        <p:spPr/>
        <p:txBody>
          <a:bodyPr/>
          <a:lstStyle/>
          <a:p>
            <a:pPr eaLnBrk="1" hangingPunct="1"/>
            <a:r>
              <a:rPr lang="ja-JP" altLang="en-US" dirty="0" smtClean="0"/>
              <a:t>メール配送の仕組み</a:t>
            </a:r>
            <a:endParaRPr lang="en-US" altLang="ja-JP" dirty="0" smtClean="0"/>
          </a:p>
          <a:p>
            <a:pPr eaLnBrk="1" hangingPunct="1"/>
            <a:r>
              <a:rPr lang="ja-JP" altLang="en-US" dirty="0" smtClean="0"/>
              <a:t>メールの構造</a:t>
            </a:r>
            <a:endParaRPr lang="en-US" altLang="ja-JP" dirty="0" smtClean="0"/>
          </a:p>
          <a:p>
            <a:pPr eaLnBrk="1" hangingPunct="1"/>
            <a:r>
              <a:rPr lang="ja-JP" altLang="en-US" dirty="0" smtClean="0"/>
              <a:t>メールに関するセキュリティ</a:t>
            </a:r>
            <a:endParaRPr lang="en-US" altLang="ja-JP" dirty="0" smtClean="0"/>
          </a:p>
          <a:p>
            <a:pPr eaLnBrk="1" hangingPunct="1"/>
            <a:r>
              <a:rPr lang="ja-JP" altLang="en-US" dirty="0"/>
              <a:t>メール利用の際の注意</a:t>
            </a:r>
          </a:p>
          <a:p>
            <a:pPr marL="0" indent="0" eaLnBrk="1" hangingPunct="1">
              <a:buNone/>
            </a:pPr>
            <a:endParaRPr lang="ja-JP" altLang="ja-JP"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250825" y="260350"/>
            <a:ext cx="8642350" cy="5696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&lt;4E2E7E23.4020109@spamspurce.zeon&gt;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買いませんか</a:t>
            </a:r>
            <a:r>
              <a:rPr lang="ja-JP" altLang="en-GB" sz="2000" b="1" dirty="0" err="1">
                <a:solidFill>
                  <a:srgbClr val="663300"/>
                </a:solidFill>
                <a:latin typeface="ＭＳ ゴシック" pitchFamily="49" charset="-128"/>
                <a:ea typeface="ＭＳ ゴシック" pitchFamily="49" charset="-128"/>
              </a:rPr>
              <a:t>。</a:t>
            </a:r>
            <a:r>
              <a:rPr lang="ja-JP" altLang="en-GB" sz="2000" b="1" dirty="0" err="1" smtClean="0">
                <a:solidFill>
                  <a:srgbClr val="663300"/>
                </a:solidFill>
                <a:latin typeface="ＭＳ ゴシック" pitchFamily="49" charset="-128"/>
                <a:ea typeface="ＭＳ ゴシック" pitchFamily="49" charset="-128"/>
              </a:rPr>
              <a:t>。</a:t>
            </a:r>
            <a:endParaRPr lang="ja-JP" altLang="en-GB" sz="2000" b="1" dirty="0">
              <a:solidFill>
                <a:srgbClr val="663300"/>
              </a:solidFill>
              <a:latin typeface="ＭＳ ゴシック" pitchFamily="49" charset="-128"/>
              <a:ea typeface="ＭＳ ゴシック" pitchFamily="49" charset="-128"/>
            </a:endParaRPr>
          </a:p>
        </p:txBody>
      </p:sp>
      <p:sp>
        <p:nvSpPr>
          <p:cNvPr id="41987"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41988" name="Rectangle 3"/>
          <p:cNvSpPr>
            <a:spLocks noChangeArrowheads="1"/>
          </p:cNvSpPr>
          <p:nvPr/>
        </p:nvSpPr>
        <p:spPr bwMode="auto">
          <a:xfrm>
            <a:off x="323850" y="4941888"/>
            <a:ext cx="4032250" cy="360362"/>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41989" name="AutoShape 4"/>
          <p:cNvSpPr>
            <a:spLocks noChangeArrowheads="1"/>
          </p:cNvSpPr>
          <p:nvPr/>
        </p:nvSpPr>
        <p:spPr bwMode="auto">
          <a:xfrm>
            <a:off x="1331913" y="3284538"/>
            <a:ext cx="3095625" cy="1009650"/>
          </a:xfrm>
          <a:prstGeom prst="wedgeRoundRectCallout">
            <a:avLst>
              <a:gd name="adj1" fmla="val -47384"/>
              <a:gd name="adj2" fmla="val 94968"/>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p>
            <a:pPr algn="ctr">
              <a:lnSpc>
                <a:spcPct val="91000"/>
              </a:lnSpc>
              <a:spcBef>
                <a:spcPts val="1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b="1">
                <a:solidFill>
                  <a:srgbClr val="FFFFFF"/>
                </a:solidFill>
              </a:rPr>
              <a:t>メール作成に用いたソフトウェア名</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250825" y="260350"/>
            <a:ext cx="8642350" cy="569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&lt;4E2E7E23.4020109@spamspurce.zeon&gt;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買いませんか</a:t>
            </a:r>
            <a:r>
              <a:rPr lang="ja-JP" altLang="en-GB" sz="2000" b="1" dirty="0" err="1">
                <a:solidFill>
                  <a:srgbClr val="663300"/>
                </a:solidFill>
                <a:latin typeface="ＭＳ ゴシック" pitchFamily="49" charset="-128"/>
                <a:ea typeface="ＭＳ ゴシック" pitchFamily="49" charset="-128"/>
              </a:rPr>
              <a:t>。</a:t>
            </a:r>
            <a:r>
              <a:rPr lang="ja-JP" altLang="en-GB" sz="2000" b="1" dirty="0" err="1" smtClean="0">
                <a:solidFill>
                  <a:srgbClr val="663300"/>
                </a:solidFill>
                <a:latin typeface="ＭＳ ゴシック" pitchFamily="49" charset="-128"/>
                <a:ea typeface="ＭＳ ゴシック" pitchFamily="49" charset="-128"/>
              </a:rPr>
              <a:t>。</a:t>
            </a:r>
            <a:endParaRPr lang="ja-JP" altLang="en-GB" sz="2000" b="1" dirty="0">
              <a:solidFill>
                <a:srgbClr val="663300"/>
              </a:solidFill>
              <a:latin typeface="ＭＳ ゴシック" pitchFamily="49" charset="-128"/>
              <a:ea typeface="ＭＳ ゴシック" pitchFamily="49" charset="-128"/>
            </a:endParaRPr>
          </a:p>
        </p:txBody>
      </p:sp>
      <p:sp>
        <p:nvSpPr>
          <p:cNvPr id="43011"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43012" name="Rectangle 3"/>
          <p:cNvSpPr>
            <a:spLocks noChangeArrowheads="1"/>
          </p:cNvSpPr>
          <p:nvPr/>
        </p:nvSpPr>
        <p:spPr bwMode="auto">
          <a:xfrm>
            <a:off x="323850" y="5300663"/>
            <a:ext cx="3887788" cy="288925"/>
          </a:xfrm>
          <a:prstGeom prst="rect">
            <a:avLst/>
          </a:prstGeom>
          <a:noFill/>
          <a:ln w="3816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43013" name="AutoShape 4"/>
          <p:cNvSpPr>
            <a:spLocks noChangeArrowheads="1"/>
          </p:cNvSpPr>
          <p:nvPr/>
        </p:nvSpPr>
        <p:spPr bwMode="auto">
          <a:xfrm>
            <a:off x="1331913" y="4221163"/>
            <a:ext cx="1800225" cy="650875"/>
          </a:xfrm>
          <a:prstGeom prst="wedgeRoundRectCallout">
            <a:avLst>
              <a:gd name="adj1" fmla="val -43653"/>
              <a:gd name="adj2" fmla="val 101463"/>
              <a:gd name="adj3" fmla="val 16667"/>
            </a:avLst>
          </a:prstGeom>
          <a:solidFill>
            <a:srgbClr val="FF0000"/>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b="1">
                <a:solidFill>
                  <a:srgbClr val="FFFFFF"/>
                </a:solidFill>
              </a:rPr>
              <a:t>空白行</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250825" y="260350"/>
            <a:ext cx="8642350" cy="569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&lt;4E2E7E23.4020109@spamspurce.zeon&gt;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買いませんか</a:t>
            </a:r>
            <a:r>
              <a:rPr lang="ja-JP" altLang="en-GB" sz="2000" b="1" dirty="0" err="1">
                <a:solidFill>
                  <a:srgbClr val="663300"/>
                </a:solidFill>
                <a:latin typeface="ＭＳ ゴシック" pitchFamily="49" charset="-128"/>
                <a:ea typeface="ＭＳ ゴシック" pitchFamily="49" charset="-128"/>
              </a:rPr>
              <a:t>。</a:t>
            </a:r>
            <a:r>
              <a:rPr lang="ja-JP" altLang="en-GB" sz="2000" b="1" dirty="0" err="1" smtClean="0">
                <a:solidFill>
                  <a:srgbClr val="663300"/>
                </a:solidFill>
                <a:latin typeface="ＭＳ ゴシック" pitchFamily="49" charset="-128"/>
                <a:ea typeface="ＭＳ ゴシック" pitchFamily="49" charset="-128"/>
              </a:rPr>
              <a:t>。</a:t>
            </a:r>
            <a:endParaRPr lang="ja-JP" altLang="en-GB" sz="2000" b="1" dirty="0">
              <a:solidFill>
                <a:srgbClr val="663300"/>
              </a:solidFill>
              <a:latin typeface="ＭＳ ゴシック" pitchFamily="49" charset="-128"/>
              <a:ea typeface="ＭＳ ゴシック" pitchFamily="49" charset="-128"/>
            </a:endParaRPr>
          </a:p>
        </p:txBody>
      </p:sp>
      <p:sp>
        <p:nvSpPr>
          <p:cNvPr id="44035"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44036" name="Rectangle 3"/>
          <p:cNvSpPr>
            <a:spLocks noChangeArrowheads="1"/>
          </p:cNvSpPr>
          <p:nvPr/>
        </p:nvSpPr>
        <p:spPr bwMode="auto">
          <a:xfrm>
            <a:off x="323851" y="5516563"/>
            <a:ext cx="2519958" cy="431800"/>
          </a:xfrm>
          <a:prstGeom prst="rect">
            <a:avLst/>
          </a:prstGeom>
          <a:noFill/>
          <a:ln w="38160">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44037" name="AutoShape 4"/>
          <p:cNvSpPr>
            <a:spLocks noChangeArrowheads="1"/>
          </p:cNvSpPr>
          <p:nvPr/>
        </p:nvSpPr>
        <p:spPr bwMode="auto">
          <a:xfrm>
            <a:off x="3275856" y="4437112"/>
            <a:ext cx="1800225" cy="649288"/>
          </a:xfrm>
          <a:prstGeom prst="wedgeRoundRectCallout">
            <a:avLst>
              <a:gd name="adj1" fmla="val -80690"/>
              <a:gd name="adj2" fmla="val 103301"/>
              <a:gd name="adj3" fmla="val 16667"/>
            </a:avLst>
          </a:prstGeom>
          <a:solidFill>
            <a:srgbClr val="008000"/>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b="1">
                <a:solidFill>
                  <a:srgbClr val="FFFFFF"/>
                </a:solidFill>
              </a:rPr>
              <a:t>本文</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a:xfrm>
            <a:off x="0" y="1557338"/>
            <a:ext cx="9324975" cy="1871662"/>
          </a:xfrm>
        </p:spPr>
        <p:txBody>
          <a:bodyPr/>
          <a:lstStyle/>
          <a:p>
            <a:pPr eaLnBrk="1" hangingPunct="1"/>
            <a:r>
              <a:rPr lang="ja-JP" altLang="en-US" dirty="0" smtClean="0"/>
              <a:t>メールに関するセキュリティ</a:t>
            </a:r>
            <a:endParaRPr lang="ja-JP" altLang="ja-JP" dirty="0" smtClean="0"/>
          </a:p>
        </p:txBody>
      </p:sp>
      <p:sp>
        <p:nvSpPr>
          <p:cNvPr id="48131" name="Rectangle 3"/>
          <p:cNvSpPr>
            <a:spLocks noGrp="1" noChangeArrowheads="1"/>
          </p:cNvSpPr>
          <p:nvPr>
            <p:ph type="subTitle" idx="1"/>
          </p:nvPr>
        </p:nvSpPr>
        <p:spPr>
          <a:xfrm>
            <a:off x="1403350" y="3357563"/>
            <a:ext cx="6400800" cy="1511300"/>
          </a:xfrm>
        </p:spPr>
        <p:txBody>
          <a:bodyPr/>
          <a:lstStyle/>
          <a:p>
            <a:pPr eaLnBrk="1" hangingPunct="1"/>
            <a:endParaRPr lang="ja-JP" altLang="ja-JP"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
          <p:cNvSpPr>
            <a:spLocks noGrp="1" noChangeArrowheads="1"/>
          </p:cNvSpPr>
          <p:nvPr>
            <p:ph type="title" idx="4294967295"/>
          </p:nvPr>
        </p:nvSpPr>
        <p:spPr>
          <a:xfrm>
            <a:off x="0" y="142875"/>
            <a:ext cx="9144000" cy="857250"/>
          </a:xfrm>
        </p:spPr>
        <p:txBody>
          <a:bodyPr lIns="90000" tIns="46800" rIns="90000" bIns="46800"/>
          <a:lstStyle/>
          <a:p>
            <a:pPr algn="ct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mtClean="0"/>
              <a:t>メールに関するセキュリティ</a:t>
            </a:r>
            <a:endParaRPr lang="ja-JP" altLang="en-GB" smtClean="0"/>
          </a:p>
        </p:txBody>
      </p:sp>
      <p:sp>
        <p:nvSpPr>
          <p:cNvPr id="49155" name="Rectangle 2"/>
          <p:cNvSpPr>
            <a:spLocks noGrp="1" noChangeArrowheads="1"/>
          </p:cNvSpPr>
          <p:nvPr>
            <p:ph type="body" idx="4294967295"/>
          </p:nvPr>
        </p:nvSpPr>
        <p:spPr>
          <a:xfrm>
            <a:off x="539552" y="1196752"/>
            <a:ext cx="8064895" cy="4860925"/>
          </a:xfrm>
        </p:spPr>
        <p:txBody>
          <a:bodyPr lIns="90000" tIns="46800" rIns="90000" bIns="46800"/>
          <a:lstStyle/>
          <a:p>
            <a:pPr eaLnBrk="1" hangingPunct="1">
              <a:lnSpc>
                <a:spcPct val="8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GB" dirty="0" smtClean="0"/>
              <a:t>メールの偽装</a:t>
            </a:r>
            <a:r>
              <a:rPr lang="en-US" altLang="ja-JP" dirty="0" smtClean="0"/>
              <a:t>, </a:t>
            </a:r>
            <a:r>
              <a:rPr lang="ja-JP" altLang="en-US" dirty="0" smtClean="0"/>
              <a:t>盗聴</a:t>
            </a:r>
            <a:r>
              <a:rPr lang="en-US" altLang="ja-JP" dirty="0" smtClean="0"/>
              <a:t>, </a:t>
            </a:r>
            <a:r>
              <a:rPr lang="ja-JP" altLang="en-US" dirty="0" smtClean="0"/>
              <a:t>改ざん</a:t>
            </a:r>
            <a:r>
              <a:rPr lang="ja-JP" altLang="en-GB" dirty="0" smtClean="0"/>
              <a:t>は実は簡単</a:t>
            </a:r>
            <a:endParaRPr lang="en-US" altLang="ja-JP" dirty="0" smtClean="0"/>
          </a:p>
          <a:p>
            <a:pPr lvl="1" eaLnBrk="1" hangingPunct="1">
              <a:lnSpc>
                <a:spcPct val="8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GB" dirty="0" smtClean="0"/>
              <a:t>差出人を詐称</a:t>
            </a:r>
            <a:r>
              <a:rPr lang="ja-JP" altLang="en-US" dirty="0" smtClean="0"/>
              <a:t> </a:t>
            </a:r>
            <a:r>
              <a:rPr lang="en-US" altLang="ja-JP" dirty="0" smtClean="0">
                <a:latin typeface="+mn-ea"/>
              </a:rPr>
              <a:t>(</a:t>
            </a:r>
            <a:r>
              <a:rPr lang="ja-JP" altLang="en-US" dirty="0" smtClean="0">
                <a:latin typeface="+mn-ea"/>
              </a:rPr>
              <a:t>なりすまし</a:t>
            </a:r>
            <a:r>
              <a:rPr lang="en-US" altLang="ja-JP" dirty="0" smtClean="0">
                <a:latin typeface="+mn-ea"/>
              </a:rPr>
              <a:t>)</a:t>
            </a:r>
          </a:p>
          <a:p>
            <a:pPr lvl="1" eaLnBrk="1" hangingPunct="1">
              <a:lnSpc>
                <a:spcPct val="8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GB" dirty="0"/>
              <a:t>配送途中のネットワーク盗聴、</a:t>
            </a:r>
            <a:r>
              <a:rPr lang="ja-JP" altLang="en-US" dirty="0"/>
              <a:t>改ざん</a:t>
            </a:r>
            <a:endParaRPr lang="ja-JP" altLang="en-GB" dirty="0" smtClean="0"/>
          </a:p>
          <a:p>
            <a:pPr marL="0" indent="0" eaLnBrk="1" hangingPunct="1">
              <a:lnSpc>
                <a:spcPct val="83000"/>
              </a:lnSpc>
              <a:spcBef>
                <a:spcPts val="120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US" altLang="ja-JP" dirty="0" smtClean="0"/>
          </a:p>
          <a:p>
            <a:pPr eaLnBrk="1" hangingPunct="1">
              <a:lnSpc>
                <a:spcPct val="8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偽装</a:t>
            </a:r>
            <a:r>
              <a:rPr lang="en-US" altLang="ja-JP" dirty="0" smtClean="0"/>
              <a:t>, </a:t>
            </a:r>
            <a:r>
              <a:rPr lang="ja-JP" altLang="en-US" dirty="0" smtClean="0"/>
              <a:t>盗聴</a:t>
            </a:r>
            <a:r>
              <a:rPr lang="en-US" altLang="ja-JP" dirty="0" smtClean="0"/>
              <a:t>, </a:t>
            </a:r>
            <a:r>
              <a:rPr lang="ja-JP" altLang="en-US" dirty="0" smtClean="0"/>
              <a:t>改ざんを</a:t>
            </a:r>
            <a:r>
              <a:rPr lang="ja-JP" altLang="en-US" dirty="0"/>
              <a:t>無効化</a:t>
            </a:r>
            <a:r>
              <a:rPr lang="ja-JP" altLang="en-US" dirty="0" smtClean="0"/>
              <a:t>する策が必要</a:t>
            </a:r>
            <a:endParaRPr lang="en-US" altLang="ja-JP" dirty="0"/>
          </a:p>
          <a:p>
            <a:pPr lvl="1" eaLnBrk="1" hangingPunct="1">
              <a:lnSpc>
                <a:spcPct val="8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盗聴</a:t>
            </a:r>
            <a:r>
              <a:rPr lang="en-US" altLang="ja-JP" dirty="0" smtClean="0"/>
              <a:t>, </a:t>
            </a:r>
            <a:r>
              <a:rPr lang="ja-JP" altLang="en-US" dirty="0" smtClean="0"/>
              <a:t>改ざん</a:t>
            </a:r>
            <a:r>
              <a:rPr lang="en-US" altLang="ja-JP" dirty="0" smtClean="0"/>
              <a:t>: </a:t>
            </a:r>
            <a:r>
              <a:rPr lang="ja-JP" altLang="en-US" dirty="0" smtClean="0"/>
              <a:t>暗号化</a:t>
            </a:r>
            <a:r>
              <a:rPr lang="en-US" altLang="ja-JP" dirty="0" smtClean="0"/>
              <a:t>, </a:t>
            </a:r>
            <a:r>
              <a:rPr lang="ja-JP" altLang="en-US" dirty="0" smtClean="0"/>
              <a:t>復号</a:t>
            </a:r>
            <a:endParaRPr lang="en-US" altLang="ja-JP" dirty="0" smtClean="0"/>
          </a:p>
          <a:p>
            <a:pPr lvl="1" eaLnBrk="1" hangingPunct="1">
              <a:lnSpc>
                <a:spcPct val="8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偽装</a:t>
            </a:r>
            <a:r>
              <a:rPr lang="en-US" altLang="ja-JP" dirty="0" smtClean="0"/>
              <a:t>: </a:t>
            </a:r>
            <a:r>
              <a:rPr lang="ja-JP" altLang="en-US" dirty="0" smtClean="0"/>
              <a:t>デジタル署名</a:t>
            </a:r>
            <a:endParaRPr lang="en-US" altLang="ja-JP" dirty="0" smtClean="0"/>
          </a:p>
          <a:p>
            <a:pPr lvl="1" eaLnBrk="1" hangingPunct="1">
              <a:lnSpc>
                <a:spcPct val="8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US" altLang="ja-JP" dirty="0" smtClean="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角丸四角形 24"/>
          <p:cNvSpPr/>
          <p:nvPr/>
        </p:nvSpPr>
        <p:spPr>
          <a:xfrm>
            <a:off x="3923928" y="5756821"/>
            <a:ext cx="2160240" cy="763686"/>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3923928" y="5689510"/>
            <a:ext cx="2460851" cy="830997"/>
          </a:xfrm>
          <a:prstGeom prst="rect">
            <a:avLst/>
          </a:prstGeom>
          <a:noFill/>
        </p:spPr>
        <p:txBody>
          <a:bodyPr wrap="square" rtlCol="0">
            <a:spAutoFit/>
          </a:bodyPr>
          <a:lstStyle/>
          <a:p>
            <a:r>
              <a:rPr kumimoji="1" lang="ja-JP" altLang="en-US" dirty="0" smtClean="0"/>
              <a:t>第三者が盗聴</a:t>
            </a:r>
            <a:r>
              <a:rPr kumimoji="1" lang="en-US" altLang="ja-JP" dirty="0" smtClean="0"/>
              <a:t>, </a:t>
            </a:r>
            <a:r>
              <a:rPr kumimoji="1" lang="ja-JP" altLang="en-US" dirty="0" smtClean="0"/>
              <a:t>改ざんできない</a:t>
            </a:r>
            <a:r>
              <a:rPr kumimoji="1" lang="en-US" altLang="ja-JP" dirty="0" smtClean="0"/>
              <a:t>!</a:t>
            </a:r>
            <a:endParaRPr kumimoji="1" lang="ja-JP" altLang="en-US" dirty="0"/>
          </a:p>
        </p:txBody>
      </p:sp>
      <p:sp>
        <p:nvSpPr>
          <p:cNvPr id="3" name="コンテンツ プレースホルダー 2"/>
          <p:cNvSpPr>
            <a:spLocks noGrp="1"/>
          </p:cNvSpPr>
          <p:nvPr>
            <p:ph idx="1"/>
          </p:nvPr>
        </p:nvSpPr>
        <p:spPr>
          <a:xfrm>
            <a:off x="179512" y="1219200"/>
            <a:ext cx="8744172" cy="4876800"/>
          </a:xfrm>
        </p:spPr>
        <p:txBody>
          <a:bodyPr/>
          <a:lstStyle/>
          <a:p>
            <a:r>
              <a:rPr lang="ja-JP" altLang="en-US" dirty="0" smtClean="0"/>
              <a:t>配送中の盗聴</a:t>
            </a:r>
            <a:r>
              <a:rPr lang="en-US" altLang="ja-JP" dirty="0" smtClean="0"/>
              <a:t>, </a:t>
            </a:r>
            <a:r>
              <a:rPr lang="ja-JP" altLang="en-US" dirty="0" smtClean="0"/>
              <a:t>改ざんの</a:t>
            </a:r>
            <a:r>
              <a:rPr lang="ja-JP" altLang="en-US" dirty="0"/>
              <a:t>無効化</a:t>
            </a:r>
            <a:r>
              <a:rPr lang="ja-JP" altLang="en-US" dirty="0" smtClean="0"/>
              <a:t>のため</a:t>
            </a:r>
            <a:r>
              <a:rPr lang="en-US" altLang="ja-JP" dirty="0" smtClean="0"/>
              <a:t>, SSL/TLS </a:t>
            </a:r>
            <a:r>
              <a:rPr lang="ja-JP" altLang="en-US" dirty="0" smtClean="0"/>
              <a:t>を用い</a:t>
            </a:r>
            <a:r>
              <a:rPr lang="ja-JP" altLang="en-US" dirty="0"/>
              <a:t>た</a:t>
            </a:r>
            <a:r>
              <a:rPr lang="ja-JP" altLang="en-US" dirty="0" smtClean="0"/>
              <a:t>暗号化</a:t>
            </a:r>
            <a:r>
              <a:rPr lang="en-US" altLang="ja-JP" dirty="0" smtClean="0"/>
              <a:t>, </a:t>
            </a:r>
            <a:r>
              <a:rPr lang="ja-JP" altLang="en-US" dirty="0" smtClean="0"/>
              <a:t>復号</a:t>
            </a:r>
            <a:endParaRPr lang="en-US" altLang="ja-JP" dirty="0"/>
          </a:p>
          <a:p>
            <a:pPr lvl="1"/>
            <a:r>
              <a:rPr lang="ja-JP" altLang="en-US" dirty="0" smtClean="0"/>
              <a:t>鍵による</a:t>
            </a:r>
            <a:r>
              <a:rPr lang="zh-CN" altLang="en-US" dirty="0" smtClean="0"/>
              <a:t>暗号化</a:t>
            </a:r>
            <a:r>
              <a:rPr lang="en-US" altLang="zh-CN" dirty="0" smtClean="0"/>
              <a:t>, </a:t>
            </a:r>
            <a:r>
              <a:rPr lang="zh-CN" altLang="en-US" dirty="0" smtClean="0">
                <a:latin typeface="+mn-ea"/>
              </a:rPr>
              <a:t>復号</a:t>
            </a:r>
            <a:endParaRPr lang="en-US" altLang="zh-CN" dirty="0" smtClean="0">
              <a:latin typeface="+mn-ea"/>
            </a:endParaRPr>
          </a:p>
          <a:p>
            <a:pPr lvl="2"/>
            <a:r>
              <a:rPr lang="zh-TW" altLang="en-US" dirty="0" smtClean="0">
                <a:solidFill>
                  <a:srgbClr val="FF0000"/>
                </a:solidFill>
              </a:rPr>
              <a:t>秘密</a:t>
            </a:r>
            <a:r>
              <a:rPr lang="zh-TW" altLang="en-US" dirty="0">
                <a:solidFill>
                  <a:srgbClr val="FF0000"/>
                </a:solidFill>
              </a:rPr>
              <a:t>鍵暗号化</a:t>
            </a:r>
            <a:r>
              <a:rPr lang="zh-TW" altLang="en-US" dirty="0" smtClean="0">
                <a:solidFill>
                  <a:srgbClr val="FF0000"/>
                </a:solidFill>
              </a:rPr>
              <a:t>方式</a:t>
            </a:r>
            <a:endParaRPr lang="en-US" altLang="zh-TW" dirty="0" smtClean="0">
              <a:solidFill>
                <a:srgbClr val="FF0000"/>
              </a:solidFill>
            </a:endParaRPr>
          </a:p>
          <a:p>
            <a:pPr lvl="2"/>
            <a:r>
              <a:rPr lang="zh-TW" altLang="en-US" dirty="0" smtClean="0">
                <a:solidFill>
                  <a:srgbClr val="FF0000"/>
                </a:solidFill>
              </a:rPr>
              <a:t>公開</a:t>
            </a:r>
            <a:r>
              <a:rPr lang="zh-TW" altLang="en-US" dirty="0">
                <a:solidFill>
                  <a:srgbClr val="FF0000"/>
                </a:solidFill>
              </a:rPr>
              <a:t>鍵</a:t>
            </a:r>
            <a:r>
              <a:rPr lang="zh-TW" altLang="en-US" dirty="0" smtClean="0">
                <a:solidFill>
                  <a:srgbClr val="FF0000"/>
                </a:solidFill>
              </a:rPr>
              <a:t>暗号化方式</a:t>
            </a:r>
            <a:endParaRPr lang="en-US" altLang="ja-JP" dirty="0" smtClean="0"/>
          </a:p>
          <a:p>
            <a:pPr marL="457200" lvl="1" indent="0">
              <a:buNone/>
            </a:pPr>
            <a:endParaRPr lang="en-US" altLang="zh-CN" dirty="0"/>
          </a:p>
          <a:p>
            <a:pPr marL="0" indent="0">
              <a:buNone/>
            </a:pPr>
            <a:endParaRPr lang="en-US" altLang="zh-CN" dirty="0"/>
          </a:p>
        </p:txBody>
      </p:sp>
      <p:pic>
        <p:nvPicPr>
          <p:cNvPr id="2053"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49919" y="4949260"/>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タイトル 1"/>
          <p:cNvSpPr>
            <a:spLocks noGrp="1"/>
          </p:cNvSpPr>
          <p:nvPr>
            <p:ph type="title"/>
          </p:nvPr>
        </p:nvSpPr>
        <p:spPr/>
        <p:txBody>
          <a:bodyPr/>
          <a:lstStyle/>
          <a:p>
            <a:pPr algn="ctr"/>
            <a:r>
              <a:rPr lang="ja-JP" altLang="en-US" dirty="0" smtClean="0"/>
              <a:t>暗号化・復号</a:t>
            </a:r>
            <a:endParaRPr kumimoji="1" lang="ja-JP" altLang="en-US" dirty="0"/>
          </a:p>
        </p:txBody>
      </p:sp>
      <p:sp>
        <p:nvSpPr>
          <p:cNvPr id="8" name="テキスト ボックス 7"/>
          <p:cNvSpPr txBox="1"/>
          <p:nvPr/>
        </p:nvSpPr>
        <p:spPr>
          <a:xfrm>
            <a:off x="312014" y="4430585"/>
            <a:ext cx="1613619" cy="400110"/>
          </a:xfrm>
          <a:prstGeom prst="rect">
            <a:avLst/>
          </a:prstGeom>
          <a:noFill/>
        </p:spPr>
        <p:txBody>
          <a:bodyPr wrap="square" rtlCol="0">
            <a:spAutoFit/>
          </a:bodyPr>
          <a:lstStyle/>
          <a:p>
            <a:r>
              <a:rPr lang="ja-JP" altLang="en-US" sz="2000" dirty="0"/>
              <a:t>送信</a:t>
            </a:r>
            <a:r>
              <a:rPr lang="ja-JP" altLang="en-US" sz="2000" dirty="0" smtClean="0"/>
              <a:t>側</a:t>
            </a:r>
            <a:endParaRPr kumimoji="1" lang="ja-JP" altLang="en-US" sz="2000" dirty="0"/>
          </a:p>
        </p:txBody>
      </p:sp>
      <p:sp>
        <p:nvSpPr>
          <p:cNvPr id="6" name="右矢印 5"/>
          <p:cNvSpPr/>
          <p:nvPr/>
        </p:nvSpPr>
        <p:spPr>
          <a:xfrm>
            <a:off x="1482261" y="5279578"/>
            <a:ext cx="5691039" cy="389383"/>
          </a:xfrm>
          <a:prstGeom prst="rightArrow">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92" y="5054435"/>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62379" y="5230655"/>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1" name="グループ化 34"/>
          <p:cNvGrpSpPr>
            <a:grpSpLocks/>
          </p:cNvGrpSpPr>
          <p:nvPr/>
        </p:nvGrpSpPr>
        <p:grpSpPr bwMode="auto">
          <a:xfrm>
            <a:off x="1204428" y="5229200"/>
            <a:ext cx="554588" cy="488950"/>
            <a:chOff x="2700338" y="1979613"/>
            <a:chExt cx="815975" cy="652462"/>
          </a:xfrm>
        </p:grpSpPr>
        <p:grpSp>
          <p:nvGrpSpPr>
            <p:cNvPr id="12" name="Group 13"/>
            <p:cNvGrpSpPr>
              <a:grpSpLocks/>
            </p:cNvGrpSpPr>
            <p:nvPr/>
          </p:nvGrpSpPr>
          <p:grpSpPr bwMode="auto">
            <a:xfrm>
              <a:off x="2700338" y="1979613"/>
              <a:ext cx="815975" cy="652462"/>
              <a:chOff x="1701" y="1247"/>
              <a:chExt cx="514" cy="411"/>
            </a:xfrm>
          </p:grpSpPr>
          <p:sp>
            <p:nvSpPr>
              <p:cNvPr id="19" name="AutoShape 14"/>
              <p:cNvSpPr>
                <a:spLocks noChangeArrowheads="1"/>
              </p:cNvSpPr>
              <p:nvPr/>
            </p:nvSpPr>
            <p:spPr bwMode="auto">
              <a:xfrm>
                <a:off x="1701" y="1247"/>
                <a:ext cx="515" cy="412"/>
              </a:xfrm>
              <a:prstGeom prst="roundRect">
                <a:avLst>
                  <a:gd name="adj" fmla="val 241"/>
                </a:avLst>
              </a:prstGeom>
              <a:solidFill>
                <a:srgbClr val="FFFFFF"/>
              </a:solidFill>
              <a:ln w="36000">
                <a:solidFill>
                  <a:srgbClr val="263E60"/>
                </a:solidFill>
                <a:round/>
                <a:headEnd/>
                <a:tailEnd/>
              </a:ln>
            </p:spPr>
            <p:txBody>
              <a:bodyPr wrap="none" anchor="ctr"/>
              <a:lstStyle/>
              <a:p>
                <a:endParaRPr lang="ja-JP" altLang="en-US"/>
              </a:p>
            </p:txBody>
          </p:sp>
          <p:sp>
            <p:nvSpPr>
              <p:cNvPr id="20" name="Freeform 15"/>
              <p:cNvSpPr>
                <a:spLocks noChangeArrowheads="1"/>
              </p:cNvSpPr>
              <p:nvPr/>
            </p:nvSpPr>
            <p:spPr bwMode="auto">
              <a:xfrm>
                <a:off x="1701" y="1247"/>
                <a:ext cx="515" cy="206"/>
              </a:xfrm>
              <a:custGeom>
                <a:avLst/>
                <a:gdLst>
                  <a:gd name="T0" fmla="*/ 13 w 2269"/>
                  <a:gd name="T1" fmla="*/ 11 h 909"/>
                  <a:gd name="T2" fmla="*/ 27 w 2269"/>
                  <a:gd name="T3" fmla="*/ 0 h 909"/>
                  <a:gd name="T4" fmla="*/ 0 w 2269"/>
                  <a:gd name="T5" fmla="*/ 0 h 909"/>
                  <a:gd name="T6" fmla="*/ 13 w 2269"/>
                  <a:gd name="T7" fmla="*/ 11 h 909"/>
                  <a:gd name="T8" fmla="*/ 0 60000 65536"/>
                  <a:gd name="T9" fmla="*/ 0 60000 65536"/>
                  <a:gd name="T10" fmla="*/ 0 60000 65536"/>
                  <a:gd name="T11" fmla="*/ 0 60000 65536"/>
                  <a:gd name="T12" fmla="*/ 0 w 2269"/>
                  <a:gd name="T13" fmla="*/ 0 h 909"/>
                  <a:gd name="T14" fmla="*/ 2269 w 2269"/>
                  <a:gd name="T15" fmla="*/ 909 h 909"/>
                </a:gdLst>
                <a:ahLst/>
                <a:cxnLst>
                  <a:cxn ang="T8">
                    <a:pos x="T0" y="T1"/>
                  </a:cxn>
                  <a:cxn ang="T9">
                    <a:pos x="T2" y="T3"/>
                  </a:cxn>
                  <a:cxn ang="T10">
                    <a:pos x="T4" y="T5"/>
                  </a:cxn>
                  <a:cxn ang="T11">
                    <a:pos x="T6" y="T7"/>
                  </a:cxn>
                </a:cxnLst>
                <a:rect l="T12" t="T13" r="T14" b="T15"/>
                <a:pathLst>
                  <a:path w="2269" h="909">
                    <a:moveTo>
                      <a:pt x="1134" y="908"/>
                    </a:moveTo>
                    <a:lnTo>
                      <a:pt x="2268" y="0"/>
                    </a:lnTo>
                    <a:lnTo>
                      <a:pt x="0" y="0"/>
                    </a:lnTo>
                    <a:lnTo>
                      <a:pt x="1134" y="908"/>
                    </a:lnTo>
                  </a:path>
                </a:pathLst>
              </a:custGeom>
              <a:solidFill>
                <a:srgbClr val="99CCFF"/>
              </a:solidFill>
              <a:ln w="9360">
                <a:solidFill>
                  <a:srgbClr val="000000"/>
                </a:solidFill>
                <a:round/>
                <a:headEnd/>
                <a:tailEnd/>
              </a:ln>
            </p:spPr>
            <p:txBody>
              <a:bodyPr wrap="none" anchor="ctr"/>
              <a:lstStyle/>
              <a:p>
                <a:endParaRPr lang="ja-JP" altLang="en-US"/>
              </a:p>
            </p:txBody>
          </p:sp>
        </p:grpSp>
        <p:grpSp>
          <p:nvGrpSpPr>
            <p:cNvPr id="13" name="グループ化 33"/>
            <p:cNvGrpSpPr>
              <a:grpSpLocks/>
            </p:cNvGrpSpPr>
            <p:nvPr/>
          </p:nvGrpSpPr>
          <p:grpSpPr bwMode="auto">
            <a:xfrm>
              <a:off x="2843213" y="2060575"/>
              <a:ext cx="504825" cy="431798"/>
              <a:chOff x="5651525" y="2276419"/>
              <a:chExt cx="504825" cy="719664"/>
            </a:xfrm>
          </p:grpSpPr>
          <p:sp>
            <p:nvSpPr>
              <p:cNvPr id="14" name="片側の 2 つの角を切り取った四角形 13"/>
              <p:cNvSpPr/>
              <p:nvPr/>
            </p:nvSpPr>
            <p:spPr>
              <a:xfrm>
                <a:off x="5651525" y="2493375"/>
                <a:ext cx="504825" cy="502708"/>
              </a:xfrm>
              <a:prstGeom prst="snip2Same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nvGrpSpPr>
              <p:cNvPr id="15" name="グループ化 22"/>
              <p:cNvGrpSpPr/>
              <p:nvPr/>
            </p:nvGrpSpPr>
            <p:grpSpPr>
              <a:xfrm>
                <a:off x="5796139" y="2564904"/>
                <a:ext cx="216023" cy="360038"/>
                <a:chOff x="5364092" y="2420888"/>
                <a:chExt cx="576061" cy="864091"/>
              </a:xfrm>
              <a:solidFill>
                <a:schemeClr val="bg1"/>
              </a:solidFill>
            </p:grpSpPr>
            <p:sp>
              <p:nvSpPr>
                <p:cNvPr id="17" name="円/楕円 16"/>
                <p:cNvSpPr/>
                <p:nvPr/>
              </p:nvSpPr>
              <p:spPr>
                <a:xfrm>
                  <a:off x="5436096" y="2420888"/>
                  <a:ext cx="432048" cy="432048"/>
                </a:xfrm>
                <a:prstGeom prst="ellips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8" name="台形 17"/>
                <p:cNvSpPr/>
                <p:nvPr/>
              </p:nvSpPr>
              <p:spPr>
                <a:xfrm>
                  <a:off x="5364092" y="2780923"/>
                  <a:ext cx="576061" cy="504056"/>
                </a:xfrm>
                <a:prstGeom prst="trapezoid">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sp>
            <p:nvSpPr>
              <p:cNvPr id="16" name="アーチ 15"/>
              <p:cNvSpPr/>
              <p:nvPr/>
            </p:nvSpPr>
            <p:spPr>
              <a:xfrm>
                <a:off x="5722962" y="2276419"/>
                <a:ext cx="361950" cy="431274"/>
              </a:xfrm>
              <a:prstGeom prst="blockArc">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grpSp>
      </p:grpSp>
      <p:sp>
        <p:nvSpPr>
          <p:cNvPr id="22" name="テキスト ボックス 21"/>
          <p:cNvSpPr txBox="1"/>
          <p:nvPr/>
        </p:nvSpPr>
        <p:spPr>
          <a:xfrm>
            <a:off x="7149919" y="4381568"/>
            <a:ext cx="1403648" cy="400110"/>
          </a:xfrm>
          <a:prstGeom prst="rect">
            <a:avLst/>
          </a:prstGeom>
          <a:noFill/>
        </p:spPr>
        <p:txBody>
          <a:bodyPr wrap="square" rtlCol="0">
            <a:spAutoFit/>
          </a:bodyPr>
          <a:lstStyle/>
          <a:p>
            <a:r>
              <a:rPr kumimoji="1" lang="ja-JP" altLang="en-US" sz="2000" dirty="0" smtClean="0"/>
              <a:t>受信側</a:t>
            </a:r>
            <a:endParaRPr kumimoji="1" lang="ja-JP" altLang="en-US" sz="2000" dirty="0"/>
          </a:p>
        </p:txBody>
      </p:sp>
      <p:sp>
        <p:nvSpPr>
          <p:cNvPr id="7" name="テキスト ボックス 6"/>
          <p:cNvSpPr txBox="1"/>
          <p:nvPr/>
        </p:nvSpPr>
        <p:spPr>
          <a:xfrm>
            <a:off x="1661017" y="4580374"/>
            <a:ext cx="1161619" cy="461665"/>
          </a:xfrm>
          <a:prstGeom prst="rect">
            <a:avLst/>
          </a:prstGeom>
          <a:noFill/>
        </p:spPr>
        <p:txBody>
          <a:bodyPr wrap="square" rtlCol="0">
            <a:spAutoFit/>
          </a:bodyPr>
          <a:lstStyle/>
          <a:p>
            <a:pPr algn="ctr"/>
            <a:r>
              <a:rPr lang="ja-JP" altLang="en-US" dirty="0" smtClean="0"/>
              <a:t>暗号化</a:t>
            </a:r>
            <a:endParaRPr kumimoji="1" lang="ja-JP" altLang="en-US" dirty="0"/>
          </a:p>
        </p:txBody>
      </p:sp>
      <p:sp>
        <p:nvSpPr>
          <p:cNvPr id="9" name="テキスト ボックス 8"/>
          <p:cNvSpPr txBox="1"/>
          <p:nvPr/>
        </p:nvSpPr>
        <p:spPr>
          <a:xfrm>
            <a:off x="6240763" y="4581623"/>
            <a:ext cx="828092" cy="461665"/>
          </a:xfrm>
          <a:prstGeom prst="rect">
            <a:avLst/>
          </a:prstGeom>
          <a:noFill/>
        </p:spPr>
        <p:txBody>
          <a:bodyPr wrap="square" rtlCol="0">
            <a:spAutoFit/>
          </a:bodyPr>
          <a:lstStyle/>
          <a:p>
            <a:r>
              <a:rPr lang="ja-JP" altLang="en-US" dirty="0" smtClean="0"/>
              <a:t>復号</a:t>
            </a:r>
            <a:endParaRPr kumimoji="1" lang="ja-JP" altLang="en-US" dirty="0"/>
          </a:p>
        </p:txBody>
      </p:sp>
      <p:pic>
        <p:nvPicPr>
          <p:cNvPr id="2054" name="Picture 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30182" y="5244058"/>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1" name="直線矢印コネクタ 20"/>
          <p:cNvCxnSpPr/>
          <p:nvPr/>
        </p:nvCxnSpPr>
        <p:spPr>
          <a:xfrm flipV="1">
            <a:off x="3779912" y="5668962"/>
            <a:ext cx="0" cy="56835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5346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2052"/>
                                        </p:tgtEl>
                                        <p:attrNameLst>
                                          <p:attrName>style.visibility</p:attrName>
                                        </p:attrNameLst>
                                      </p:cBhvr>
                                      <p:to>
                                        <p:strVal val="hidden"/>
                                      </p:to>
                                    </p:set>
                                  </p:childTnLst>
                                </p:cTn>
                              </p:par>
                              <p:par>
                                <p:cTn id="7" presetID="10"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animEffect transition="in" filter="fade">
                                      <p:cBhvr>
                                        <p:cTn id="9" dur="500"/>
                                        <p:tgtEl>
                                          <p:spTgt spid="11"/>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path" presetSubtype="0" accel="50000" decel="50000" fill="hold" nodeType="clickEffect">
                                  <p:stCondLst>
                                    <p:cond delay="0"/>
                                  </p:stCondLst>
                                  <p:childTnLst>
                                    <p:animMotion origin="layout" path="M 1.66667E-6 3.00648E-6 L 0.25191 3.00648E-6 " pathEditMode="relative" rAng="0" ptsTypes="AA">
                                      <p:cBhvr>
                                        <p:cTn id="16" dur="2000" fill="hold"/>
                                        <p:tgtEl>
                                          <p:spTgt spid="11"/>
                                        </p:tgtEl>
                                        <p:attrNameLst>
                                          <p:attrName>ppt_x</p:attrName>
                                          <p:attrName>ppt_y</p:attrName>
                                        </p:attrNameLst>
                                      </p:cBhvr>
                                      <p:rCtr x="12587" y="0"/>
                                    </p:animMotion>
                                  </p:childTnLst>
                                </p:cTn>
                              </p:par>
                            </p:childTnLst>
                          </p:cTn>
                        </p:par>
                        <p:par>
                          <p:cTn id="17" fill="hold">
                            <p:stCondLst>
                              <p:cond delay="2000"/>
                            </p:stCondLst>
                            <p:childTnLst>
                              <p:par>
                                <p:cTn id="18" presetID="10" presetClass="entr" presetSubtype="0" fill="hold" nodeType="after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fade">
                                      <p:cBhvr>
                                        <p:cTn id="20" dur="500"/>
                                        <p:tgtEl>
                                          <p:spTgt spid="21"/>
                                        </p:tgtEl>
                                      </p:cBhvr>
                                    </p:animEffect>
                                  </p:childTnLst>
                                </p:cTn>
                              </p:par>
                            </p:childTnLst>
                          </p:cTn>
                        </p:par>
                        <p:par>
                          <p:cTn id="21" fill="hold">
                            <p:stCondLst>
                              <p:cond delay="2500"/>
                            </p:stCondLst>
                            <p:childTnLst>
                              <p:par>
                                <p:cTn id="22" presetID="10" presetClass="entr" presetSubtype="0" fill="hold" grpId="0" nodeType="after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fade">
                                      <p:cBhvr>
                                        <p:cTn id="24" dur="500"/>
                                        <p:tgtEl>
                                          <p:spTgt spid="24"/>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500"/>
                                        <p:tgtEl>
                                          <p:spTgt spid="25"/>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path" presetSubtype="0" accel="50000" decel="50000" fill="hold" nodeType="clickEffect">
                                  <p:stCondLst>
                                    <p:cond delay="0"/>
                                  </p:stCondLst>
                                  <p:childTnLst>
                                    <p:animMotion origin="layout" path="M 0.25191 1.94265E-7 L 0.61371 -0.00416 " pathEditMode="relative" rAng="0" ptsTypes="AA">
                                      <p:cBhvr>
                                        <p:cTn id="31" dur="2000" fill="hold"/>
                                        <p:tgtEl>
                                          <p:spTgt spid="11"/>
                                        </p:tgtEl>
                                        <p:attrNameLst>
                                          <p:attrName>ppt_x</p:attrName>
                                          <p:attrName>ppt_y</p:attrName>
                                        </p:attrNameLst>
                                      </p:cBhvr>
                                      <p:rCtr x="18090" y="-208"/>
                                    </p:animMotion>
                                  </p:childTnLst>
                                </p:cTn>
                              </p:par>
                            </p:childTnLst>
                          </p:cTn>
                        </p:par>
                      </p:childTnLst>
                    </p:cTn>
                  </p:par>
                  <p:par>
                    <p:cTn id="32" fill="hold">
                      <p:stCondLst>
                        <p:cond delay="indefinite"/>
                      </p:stCondLst>
                      <p:childTnLst>
                        <p:par>
                          <p:cTn id="33" fill="hold">
                            <p:stCondLst>
                              <p:cond delay="0"/>
                            </p:stCondLst>
                            <p:childTnLst>
                              <p:par>
                                <p:cTn id="34" presetID="1" presetClass="exit" presetSubtype="0" fill="hold" nodeType="clickEffect">
                                  <p:stCondLst>
                                    <p:cond delay="0"/>
                                  </p:stCondLst>
                                  <p:childTnLst>
                                    <p:set>
                                      <p:cBhvr>
                                        <p:cTn id="35" dur="1" fill="hold">
                                          <p:stCondLst>
                                            <p:cond delay="0"/>
                                          </p:stCondLst>
                                        </p:cTn>
                                        <p:tgtEl>
                                          <p:spTgt spid="11"/>
                                        </p:tgtEl>
                                        <p:attrNameLst>
                                          <p:attrName>style.visibility</p:attrName>
                                        </p:attrNameLst>
                                      </p:cBhvr>
                                      <p:to>
                                        <p:strVal val="hidden"/>
                                      </p:to>
                                    </p:set>
                                  </p:childTnLst>
                                </p:cTn>
                              </p:par>
                              <p:par>
                                <p:cTn id="36" presetID="10" presetClass="entr" presetSubtype="0" fill="hold" nodeType="withEffect">
                                  <p:stCondLst>
                                    <p:cond delay="0"/>
                                  </p:stCondLst>
                                  <p:childTnLst>
                                    <p:set>
                                      <p:cBhvr>
                                        <p:cTn id="37" dur="1" fill="hold">
                                          <p:stCondLst>
                                            <p:cond delay="0"/>
                                          </p:stCondLst>
                                        </p:cTn>
                                        <p:tgtEl>
                                          <p:spTgt spid="2054"/>
                                        </p:tgtEl>
                                        <p:attrNameLst>
                                          <p:attrName>style.visibility</p:attrName>
                                        </p:attrNameLst>
                                      </p:cBhvr>
                                      <p:to>
                                        <p:strVal val="visible"/>
                                      </p:to>
                                    </p:set>
                                    <p:animEffect transition="in" filter="fade">
                                      <p:cBhvr>
                                        <p:cTn id="38" dur="500"/>
                                        <p:tgtEl>
                                          <p:spTgt spid="2054"/>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4" grpId="0"/>
      <p:bldP spid="7" grpId="0"/>
      <p:bldP spid="9"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a:t>秘密</a:t>
            </a:r>
            <a:r>
              <a:rPr lang="ja-JP" altLang="en-GB" dirty="0" smtClean="0"/>
              <a:t>鍵暗号</a:t>
            </a:r>
            <a:r>
              <a:rPr lang="ja-JP" altLang="en-US" dirty="0"/>
              <a:t>化</a:t>
            </a:r>
            <a:r>
              <a:rPr lang="ja-JP" altLang="en-GB" dirty="0" smtClean="0"/>
              <a:t>方式</a:t>
            </a:r>
            <a:endParaRPr lang="ja-JP" altLang="en-US" dirty="0" smtClean="0"/>
          </a:p>
        </p:txBody>
      </p:sp>
      <p:sp>
        <p:nvSpPr>
          <p:cNvPr id="51203" name="コンテンツ プレースホルダ 2"/>
          <p:cNvSpPr>
            <a:spLocks noGrp="1"/>
          </p:cNvSpPr>
          <p:nvPr>
            <p:ph idx="1"/>
          </p:nvPr>
        </p:nvSpPr>
        <p:spPr>
          <a:xfrm>
            <a:off x="323850" y="1300584"/>
            <a:ext cx="8820150" cy="4318000"/>
          </a:xfrm>
        </p:spPr>
        <p:txBody>
          <a:bodyPr/>
          <a:lstStyle/>
          <a:p>
            <a:pPr eaLnBrk="1" hangingPunct="1">
              <a:lnSpc>
                <a:spcPct val="80000"/>
              </a:lnSpc>
              <a:spcBef>
                <a:spcPts val="1200"/>
              </a:spcBef>
            </a:pPr>
            <a:endParaRPr lang="en-US" altLang="ja-JP" dirty="0" smtClean="0"/>
          </a:p>
          <a:p>
            <a:pPr eaLnBrk="1" hangingPunct="1">
              <a:lnSpc>
                <a:spcPct val="80000"/>
              </a:lnSpc>
              <a:spcBef>
                <a:spcPts val="1200"/>
              </a:spcBef>
            </a:pPr>
            <a:r>
              <a:rPr lang="ja-JP" altLang="en-US" dirty="0" smtClean="0"/>
              <a:t>暗号化</a:t>
            </a:r>
            <a:r>
              <a:rPr lang="en-US" altLang="ja-JP" dirty="0" smtClean="0"/>
              <a:t>, </a:t>
            </a:r>
            <a:r>
              <a:rPr lang="ja-JP" altLang="en-US" dirty="0" smtClean="0"/>
              <a:t>復号に同じ一種の鍵</a:t>
            </a:r>
            <a:r>
              <a:rPr lang="en-US" altLang="ja-JP" dirty="0" smtClean="0"/>
              <a:t>(</a:t>
            </a:r>
            <a:r>
              <a:rPr lang="ja-JP" altLang="en-US" dirty="0" smtClean="0"/>
              <a:t>秘密鍵</a:t>
            </a:r>
            <a:r>
              <a:rPr lang="en-US" altLang="ja-JP" dirty="0" smtClean="0"/>
              <a:t>)</a:t>
            </a:r>
            <a:r>
              <a:rPr lang="ja-JP" altLang="en-US" dirty="0" smtClean="0"/>
              <a:t>を使う</a:t>
            </a:r>
            <a:endParaRPr lang="en-US" altLang="ja-JP" dirty="0" smtClean="0"/>
          </a:p>
          <a:p>
            <a:pPr eaLnBrk="1" hangingPunct="1">
              <a:lnSpc>
                <a:spcPct val="80000"/>
              </a:lnSpc>
              <a:spcBef>
                <a:spcPts val="1200"/>
              </a:spcBef>
            </a:pPr>
            <a:r>
              <a:rPr lang="ja-JP" altLang="en-US" dirty="0" smtClean="0"/>
              <a:t>受信側の秘密鍵を送信者に渡す</a:t>
            </a:r>
            <a:endParaRPr lang="en-US" altLang="ja-JP" dirty="0" smtClean="0"/>
          </a:p>
          <a:p>
            <a:pPr lvl="1" eaLnBrk="1" hangingPunct="1">
              <a:lnSpc>
                <a:spcPct val="80000"/>
              </a:lnSpc>
              <a:spcBef>
                <a:spcPts val="1200"/>
              </a:spcBef>
            </a:pPr>
            <a:r>
              <a:rPr lang="ja-JP" altLang="en-US" dirty="0" smtClean="0"/>
              <a:t>合鍵を渡すようなイメージ</a:t>
            </a:r>
            <a:endParaRPr lang="en-US" altLang="ja-JP" dirty="0" smtClean="0"/>
          </a:p>
          <a:p>
            <a:pPr lvl="1" eaLnBrk="1" hangingPunct="1">
              <a:lnSpc>
                <a:spcPct val="80000"/>
              </a:lnSpc>
              <a:spcBef>
                <a:spcPts val="1200"/>
              </a:spcBef>
            </a:pPr>
            <a:endParaRPr lang="en-US" altLang="ja-JP" dirty="0" smtClean="0"/>
          </a:p>
        </p:txBody>
      </p:sp>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pic>
        <p:nvPicPr>
          <p:cNvPr id="1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67744" y="4200946"/>
            <a:ext cx="1749425" cy="17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22574" y="5049092"/>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テキスト ボックス 14"/>
          <p:cNvSpPr txBox="1"/>
          <p:nvPr/>
        </p:nvSpPr>
        <p:spPr>
          <a:xfrm>
            <a:off x="6649963" y="4485891"/>
            <a:ext cx="1403648" cy="461665"/>
          </a:xfrm>
          <a:prstGeom prst="rect">
            <a:avLst/>
          </a:prstGeom>
          <a:noFill/>
        </p:spPr>
        <p:txBody>
          <a:bodyPr wrap="square" rtlCol="0">
            <a:spAutoFit/>
          </a:bodyPr>
          <a:lstStyle/>
          <a:p>
            <a:r>
              <a:rPr kumimoji="1" lang="ja-JP" altLang="en-US" dirty="0" smtClean="0"/>
              <a:t>受信側</a:t>
            </a:r>
            <a:endParaRPr kumimoji="1" lang="ja-JP" altLang="en-US" dirty="0"/>
          </a:p>
        </p:txBody>
      </p:sp>
      <p:pic>
        <p:nvPicPr>
          <p:cNvPr id="4099" name="Picture 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812915" y="4164854"/>
            <a:ext cx="1901825" cy="17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8"/>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718344" y="5020565"/>
            <a:ext cx="1491557"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テキスト ボックス 1"/>
          <p:cNvSpPr txBox="1"/>
          <p:nvPr/>
        </p:nvSpPr>
        <p:spPr>
          <a:xfrm>
            <a:off x="4917665" y="4200946"/>
            <a:ext cx="1750652" cy="707886"/>
          </a:xfrm>
          <a:prstGeom prst="rect">
            <a:avLst/>
          </a:prstGeom>
          <a:noFill/>
        </p:spPr>
        <p:txBody>
          <a:bodyPr wrap="square" rtlCol="0">
            <a:spAutoFit/>
          </a:bodyPr>
          <a:lstStyle/>
          <a:p>
            <a:pPr algn="ctr"/>
            <a:r>
              <a:rPr lang="ja-JP" altLang="en-US" sz="2000" dirty="0"/>
              <a:t>この鍵</a:t>
            </a:r>
            <a:r>
              <a:rPr lang="ja-JP" altLang="en-US" sz="2000" dirty="0" smtClean="0"/>
              <a:t>を</a:t>
            </a:r>
            <a:endParaRPr lang="en-US" altLang="ja-JP" sz="2000" dirty="0" smtClean="0"/>
          </a:p>
          <a:p>
            <a:pPr algn="ctr"/>
            <a:r>
              <a:rPr lang="ja-JP" altLang="en-US" sz="2000" dirty="0" smtClean="0"/>
              <a:t>使ってね</a:t>
            </a:r>
            <a:endParaRPr kumimoji="1" lang="ja-JP" altLang="en-US" sz="2000" dirty="0"/>
          </a:p>
        </p:txBody>
      </p:sp>
      <p:pic>
        <p:nvPicPr>
          <p:cNvPr id="5122" name="Picture 2"/>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434419" y="5000302"/>
            <a:ext cx="6588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テキスト ボックス 2"/>
          <p:cNvSpPr txBox="1"/>
          <p:nvPr/>
        </p:nvSpPr>
        <p:spPr>
          <a:xfrm>
            <a:off x="5292418" y="4905363"/>
            <a:ext cx="1018283" cy="400110"/>
          </a:xfrm>
          <a:prstGeom prst="rect">
            <a:avLst/>
          </a:prstGeom>
          <a:noFill/>
        </p:spPr>
        <p:txBody>
          <a:bodyPr wrap="square" rtlCol="0">
            <a:spAutoFit/>
          </a:bodyPr>
          <a:lstStyle/>
          <a:p>
            <a:r>
              <a:rPr kumimoji="1" lang="ja-JP" altLang="en-US" sz="2000" b="1" dirty="0" smtClean="0"/>
              <a:t>秘密鍵</a:t>
            </a:r>
            <a:endParaRPr kumimoji="1" lang="ja-JP" altLang="en-US" sz="2000" b="1" dirty="0"/>
          </a:p>
        </p:txBody>
      </p:sp>
    </p:spTree>
    <p:extLst>
      <p:ext uri="{BB962C8B-B14F-4D97-AF65-F5344CB8AC3E}">
        <p14:creationId xmlns:p14="http://schemas.microsoft.com/office/powerpoint/2010/main" val="328696620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コンテンツ プレースホルダ 2"/>
          <p:cNvSpPr txBox="1">
            <a:spLocks/>
          </p:cNvSpPr>
          <p:nvPr/>
        </p:nvSpPr>
        <p:spPr bwMode="auto">
          <a:xfrm>
            <a:off x="323850" y="1291873"/>
            <a:ext cx="8820150" cy="431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eaLnBrk="1" hangingPunct="1">
              <a:lnSpc>
                <a:spcPct val="80000"/>
              </a:lnSpc>
              <a:spcBef>
                <a:spcPts val="1200"/>
              </a:spcBef>
            </a:pPr>
            <a:endParaRPr lang="en-US" altLang="ja-JP" kern="0" dirty="0" smtClean="0"/>
          </a:p>
          <a:p>
            <a:pPr eaLnBrk="1" hangingPunct="1">
              <a:lnSpc>
                <a:spcPct val="80000"/>
              </a:lnSpc>
              <a:spcBef>
                <a:spcPts val="1200"/>
              </a:spcBef>
            </a:pPr>
            <a:r>
              <a:rPr lang="ja-JP" altLang="en-US" kern="0" dirty="0" smtClean="0"/>
              <a:t>暗号化</a:t>
            </a:r>
            <a:r>
              <a:rPr lang="en-US" altLang="ja-JP" kern="0" dirty="0" smtClean="0"/>
              <a:t>, </a:t>
            </a:r>
            <a:r>
              <a:rPr lang="ja-JP" altLang="en-US" kern="0" dirty="0" smtClean="0"/>
              <a:t>復号に同じ一種</a:t>
            </a:r>
            <a:r>
              <a:rPr lang="ja-JP" altLang="en-US" kern="0" dirty="0"/>
              <a:t>の</a:t>
            </a:r>
            <a:r>
              <a:rPr lang="ja-JP" altLang="en-US" kern="0" dirty="0" smtClean="0"/>
              <a:t>鍵</a:t>
            </a:r>
            <a:r>
              <a:rPr lang="en-US" altLang="ja-JP" kern="0" dirty="0" smtClean="0"/>
              <a:t>(</a:t>
            </a:r>
            <a:r>
              <a:rPr lang="ja-JP" altLang="en-US" kern="0" dirty="0" smtClean="0"/>
              <a:t>秘密鍵</a:t>
            </a:r>
            <a:r>
              <a:rPr lang="en-US" altLang="ja-JP" kern="0" dirty="0" smtClean="0"/>
              <a:t>)</a:t>
            </a:r>
            <a:r>
              <a:rPr lang="ja-JP" altLang="en-US" kern="0" dirty="0" smtClean="0"/>
              <a:t>を使う</a:t>
            </a:r>
            <a:endParaRPr lang="en-US" altLang="ja-JP" kern="0" dirty="0" smtClean="0"/>
          </a:p>
          <a:p>
            <a:pPr eaLnBrk="1" hangingPunct="1">
              <a:lnSpc>
                <a:spcPct val="80000"/>
              </a:lnSpc>
              <a:spcBef>
                <a:spcPts val="1200"/>
              </a:spcBef>
            </a:pPr>
            <a:r>
              <a:rPr lang="ja-JP" altLang="en-US" kern="0" dirty="0" smtClean="0"/>
              <a:t>受信側の秘密鍵を送信者に渡す</a:t>
            </a:r>
            <a:endParaRPr lang="en-US" altLang="ja-JP" kern="0" dirty="0" smtClean="0"/>
          </a:p>
          <a:p>
            <a:pPr lvl="1" eaLnBrk="1" hangingPunct="1">
              <a:lnSpc>
                <a:spcPct val="80000"/>
              </a:lnSpc>
              <a:spcBef>
                <a:spcPts val="1200"/>
              </a:spcBef>
            </a:pPr>
            <a:r>
              <a:rPr lang="ja-JP" altLang="en-US" kern="0" dirty="0"/>
              <a:t>合鍵</a:t>
            </a:r>
            <a:r>
              <a:rPr lang="ja-JP" altLang="en-US" kern="0" dirty="0" smtClean="0"/>
              <a:t>を渡すようなイメージ</a:t>
            </a:r>
            <a:endParaRPr lang="en-US" altLang="ja-JP" kern="0" dirty="0" smtClean="0"/>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a:t>秘密</a:t>
            </a:r>
            <a:r>
              <a:rPr lang="ja-JP" altLang="en-GB" dirty="0" smtClean="0"/>
              <a:t>鍵暗号</a:t>
            </a:r>
            <a:r>
              <a:rPr lang="ja-JP" altLang="en-US" dirty="0" smtClean="0"/>
              <a:t>化</a:t>
            </a:r>
            <a:r>
              <a:rPr lang="ja-JP" altLang="en-GB" dirty="0" smtClean="0"/>
              <a:t>方式</a:t>
            </a:r>
            <a:endParaRPr lang="ja-JP" altLang="en-US" dirty="0" smtClean="0"/>
          </a:p>
        </p:txBody>
      </p:sp>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a:xfrm>
            <a:off x="654125" y="4492497"/>
            <a:ext cx="1613619" cy="400110"/>
          </a:xfrm>
          <a:prstGeom prst="rect">
            <a:avLst/>
          </a:prstGeom>
          <a:noFill/>
        </p:spPr>
        <p:txBody>
          <a:bodyPr wrap="square" rtlCol="0">
            <a:spAutoFit/>
          </a:bodyPr>
          <a:lstStyle/>
          <a:p>
            <a:r>
              <a:rPr lang="ja-JP" altLang="en-US" sz="2000" dirty="0"/>
              <a:t>送信</a:t>
            </a:r>
            <a:r>
              <a:rPr lang="ja-JP" altLang="en-US" sz="2000" dirty="0" smtClean="0"/>
              <a:t>側</a:t>
            </a:r>
            <a:endParaRPr kumimoji="1" lang="ja-JP" altLang="en-US" sz="2000" dirty="0"/>
          </a:p>
        </p:txBody>
      </p:sp>
      <p:pic>
        <p:nvPicPr>
          <p:cNvPr id="14"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テキスト ボックス 14"/>
          <p:cNvSpPr txBox="1"/>
          <p:nvPr/>
        </p:nvSpPr>
        <p:spPr>
          <a:xfrm>
            <a:off x="6810945" y="4460979"/>
            <a:ext cx="1403648" cy="400110"/>
          </a:xfrm>
          <a:prstGeom prst="rect">
            <a:avLst/>
          </a:prstGeom>
          <a:noFill/>
        </p:spPr>
        <p:txBody>
          <a:bodyPr wrap="square" rtlCol="0">
            <a:spAutoFit/>
          </a:bodyPr>
          <a:lstStyle/>
          <a:p>
            <a:r>
              <a:rPr kumimoji="1" lang="ja-JP" altLang="en-US" sz="2000" dirty="0" smtClean="0"/>
              <a:t>受信側</a:t>
            </a:r>
            <a:endParaRPr kumimoji="1" lang="ja-JP" altLang="en-US" sz="2000" dirty="0"/>
          </a:p>
        </p:txBody>
      </p:sp>
      <p:pic>
        <p:nvPicPr>
          <p:cNvPr id="4099"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12915" y="4164854"/>
            <a:ext cx="1901825" cy="17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テキスト ボックス 1"/>
          <p:cNvSpPr txBox="1"/>
          <p:nvPr/>
        </p:nvSpPr>
        <p:spPr>
          <a:xfrm>
            <a:off x="4917665" y="4200946"/>
            <a:ext cx="1750652" cy="707886"/>
          </a:xfrm>
          <a:prstGeom prst="rect">
            <a:avLst/>
          </a:prstGeom>
          <a:noFill/>
        </p:spPr>
        <p:txBody>
          <a:bodyPr wrap="square" rtlCol="0">
            <a:spAutoFit/>
          </a:bodyPr>
          <a:lstStyle/>
          <a:p>
            <a:pPr algn="ctr"/>
            <a:r>
              <a:rPr lang="ja-JP" altLang="en-US" sz="2000" dirty="0" smtClean="0"/>
              <a:t>同じ</a:t>
            </a:r>
            <a:r>
              <a:rPr lang="ja-JP" altLang="en-US" sz="2000" b="1" dirty="0" smtClean="0"/>
              <a:t>秘密鍵</a:t>
            </a:r>
            <a:r>
              <a:rPr lang="ja-JP" altLang="en-US" sz="2000" dirty="0" smtClean="0"/>
              <a:t>で</a:t>
            </a:r>
            <a:endParaRPr lang="en-US" altLang="ja-JP" sz="2000" dirty="0" smtClean="0"/>
          </a:p>
          <a:p>
            <a:pPr algn="ctr"/>
            <a:r>
              <a:rPr lang="ja-JP" altLang="en-US" sz="2000" dirty="0" smtClean="0"/>
              <a:t>復号</a:t>
            </a:r>
            <a:endParaRPr lang="en-US" altLang="ja-JP" sz="2000" dirty="0" smtClean="0"/>
          </a:p>
        </p:txBody>
      </p:sp>
      <p:pic>
        <p:nvPicPr>
          <p:cNvPr id="5122"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267744" y="4206971"/>
            <a:ext cx="1695450" cy="172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8"/>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10800000">
            <a:off x="3779912" y="5020561"/>
            <a:ext cx="1429988"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テキスト ボックス 2"/>
          <p:cNvSpPr txBox="1"/>
          <p:nvPr/>
        </p:nvSpPr>
        <p:spPr>
          <a:xfrm>
            <a:off x="2356674" y="4239670"/>
            <a:ext cx="1512167" cy="707886"/>
          </a:xfrm>
          <a:prstGeom prst="rect">
            <a:avLst/>
          </a:prstGeom>
          <a:noFill/>
        </p:spPr>
        <p:txBody>
          <a:bodyPr wrap="square" rtlCol="0">
            <a:spAutoFit/>
          </a:bodyPr>
          <a:lstStyle/>
          <a:p>
            <a:pPr algn="ctr"/>
            <a:r>
              <a:rPr lang="ja-JP" altLang="en-US" sz="2000" b="1" dirty="0"/>
              <a:t>秘密</a:t>
            </a:r>
            <a:r>
              <a:rPr lang="ja-JP" altLang="en-US" sz="2000" b="1" dirty="0" smtClean="0"/>
              <a:t>鍵</a:t>
            </a:r>
            <a:r>
              <a:rPr lang="ja-JP" altLang="en-US" sz="2000" dirty="0" smtClean="0"/>
              <a:t>で</a:t>
            </a:r>
            <a:endParaRPr lang="en-US" altLang="ja-JP" sz="2000" dirty="0" smtClean="0"/>
          </a:p>
          <a:p>
            <a:pPr algn="ctr"/>
            <a:r>
              <a:rPr lang="ja-JP" altLang="en-US" sz="2000" dirty="0" smtClean="0"/>
              <a:t>暗号化</a:t>
            </a:r>
            <a:endParaRPr kumimoji="1" lang="ja-JP" altLang="en-US" sz="2000" dirty="0"/>
          </a:p>
        </p:txBody>
      </p:sp>
      <p:grpSp>
        <p:nvGrpSpPr>
          <p:cNvPr id="25" name="グループ化 34"/>
          <p:cNvGrpSpPr>
            <a:grpSpLocks/>
          </p:cNvGrpSpPr>
          <p:nvPr/>
        </p:nvGrpSpPr>
        <p:grpSpPr bwMode="auto">
          <a:xfrm>
            <a:off x="2780263" y="5078077"/>
            <a:ext cx="554588" cy="488950"/>
            <a:chOff x="2700338" y="1979613"/>
            <a:chExt cx="815975" cy="652462"/>
          </a:xfrm>
        </p:grpSpPr>
        <p:grpSp>
          <p:nvGrpSpPr>
            <p:cNvPr id="26" name="Group 13"/>
            <p:cNvGrpSpPr>
              <a:grpSpLocks/>
            </p:cNvGrpSpPr>
            <p:nvPr/>
          </p:nvGrpSpPr>
          <p:grpSpPr bwMode="auto">
            <a:xfrm>
              <a:off x="2700338" y="1979613"/>
              <a:ext cx="815975" cy="652462"/>
              <a:chOff x="1701" y="1247"/>
              <a:chExt cx="514" cy="411"/>
            </a:xfrm>
          </p:grpSpPr>
          <p:sp>
            <p:nvSpPr>
              <p:cNvPr id="33" name="AutoShape 14"/>
              <p:cNvSpPr>
                <a:spLocks noChangeArrowheads="1"/>
              </p:cNvSpPr>
              <p:nvPr/>
            </p:nvSpPr>
            <p:spPr bwMode="auto">
              <a:xfrm>
                <a:off x="1701" y="1247"/>
                <a:ext cx="515" cy="412"/>
              </a:xfrm>
              <a:prstGeom prst="roundRect">
                <a:avLst>
                  <a:gd name="adj" fmla="val 241"/>
                </a:avLst>
              </a:prstGeom>
              <a:solidFill>
                <a:srgbClr val="FFFFFF"/>
              </a:solidFill>
              <a:ln w="36000">
                <a:solidFill>
                  <a:srgbClr val="263E60"/>
                </a:solidFill>
                <a:round/>
                <a:headEnd/>
                <a:tailEnd/>
              </a:ln>
            </p:spPr>
            <p:txBody>
              <a:bodyPr wrap="none" anchor="ctr"/>
              <a:lstStyle/>
              <a:p>
                <a:endParaRPr lang="ja-JP" altLang="en-US"/>
              </a:p>
            </p:txBody>
          </p:sp>
          <p:sp>
            <p:nvSpPr>
              <p:cNvPr id="34" name="Freeform 15"/>
              <p:cNvSpPr>
                <a:spLocks noChangeArrowheads="1"/>
              </p:cNvSpPr>
              <p:nvPr/>
            </p:nvSpPr>
            <p:spPr bwMode="auto">
              <a:xfrm>
                <a:off x="1701" y="1247"/>
                <a:ext cx="515" cy="206"/>
              </a:xfrm>
              <a:custGeom>
                <a:avLst/>
                <a:gdLst>
                  <a:gd name="T0" fmla="*/ 13 w 2269"/>
                  <a:gd name="T1" fmla="*/ 11 h 909"/>
                  <a:gd name="T2" fmla="*/ 27 w 2269"/>
                  <a:gd name="T3" fmla="*/ 0 h 909"/>
                  <a:gd name="T4" fmla="*/ 0 w 2269"/>
                  <a:gd name="T5" fmla="*/ 0 h 909"/>
                  <a:gd name="T6" fmla="*/ 13 w 2269"/>
                  <a:gd name="T7" fmla="*/ 11 h 909"/>
                  <a:gd name="T8" fmla="*/ 0 60000 65536"/>
                  <a:gd name="T9" fmla="*/ 0 60000 65536"/>
                  <a:gd name="T10" fmla="*/ 0 60000 65536"/>
                  <a:gd name="T11" fmla="*/ 0 60000 65536"/>
                  <a:gd name="T12" fmla="*/ 0 w 2269"/>
                  <a:gd name="T13" fmla="*/ 0 h 909"/>
                  <a:gd name="T14" fmla="*/ 2269 w 2269"/>
                  <a:gd name="T15" fmla="*/ 909 h 909"/>
                </a:gdLst>
                <a:ahLst/>
                <a:cxnLst>
                  <a:cxn ang="T8">
                    <a:pos x="T0" y="T1"/>
                  </a:cxn>
                  <a:cxn ang="T9">
                    <a:pos x="T2" y="T3"/>
                  </a:cxn>
                  <a:cxn ang="T10">
                    <a:pos x="T4" y="T5"/>
                  </a:cxn>
                  <a:cxn ang="T11">
                    <a:pos x="T6" y="T7"/>
                  </a:cxn>
                </a:cxnLst>
                <a:rect l="T12" t="T13" r="T14" b="T15"/>
                <a:pathLst>
                  <a:path w="2269" h="909">
                    <a:moveTo>
                      <a:pt x="1134" y="908"/>
                    </a:moveTo>
                    <a:lnTo>
                      <a:pt x="2268" y="0"/>
                    </a:lnTo>
                    <a:lnTo>
                      <a:pt x="0" y="0"/>
                    </a:lnTo>
                    <a:lnTo>
                      <a:pt x="1134" y="908"/>
                    </a:lnTo>
                  </a:path>
                </a:pathLst>
              </a:custGeom>
              <a:solidFill>
                <a:srgbClr val="99CCFF"/>
              </a:solidFill>
              <a:ln w="9360">
                <a:solidFill>
                  <a:srgbClr val="000000"/>
                </a:solidFill>
                <a:round/>
                <a:headEnd/>
                <a:tailEnd/>
              </a:ln>
            </p:spPr>
            <p:txBody>
              <a:bodyPr wrap="none" anchor="ctr"/>
              <a:lstStyle/>
              <a:p>
                <a:endParaRPr lang="ja-JP" altLang="en-US"/>
              </a:p>
            </p:txBody>
          </p:sp>
        </p:grpSp>
        <p:grpSp>
          <p:nvGrpSpPr>
            <p:cNvPr id="27" name="グループ化 33"/>
            <p:cNvGrpSpPr>
              <a:grpSpLocks/>
            </p:cNvGrpSpPr>
            <p:nvPr/>
          </p:nvGrpSpPr>
          <p:grpSpPr bwMode="auto">
            <a:xfrm>
              <a:off x="2843808" y="2060848"/>
              <a:ext cx="504056" cy="432048"/>
              <a:chOff x="5652120" y="2276872"/>
              <a:chExt cx="504056" cy="720080"/>
            </a:xfrm>
          </p:grpSpPr>
          <p:sp>
            <p:nvSpPr>
              <p:cNvPr id="28" name="片側の 2 つの角を切り取った四角形 27"/>
              <p:cNvSpPr/>
              <p:nvPr/>
            </p:nvSpPr>
            <p:spPr>
              <a:xfrm>
                <a:off x="5651525" y="2493375"/>
                <a:ext cx="504825" cy="502708"/>
              </a:xfrm>
              <a:prstGeom prst="snip2Same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nvGrpSpPr>
              <p:cNvPr id="29" name="グループ化 22"/>
              <p:cNvGrpSpPr/>
              <p:nvPr/>
            </p:nvGrpSpPr>
            <p:grpSpPr>
              <a:xfrm>
                <a:off x="5796136" y="2564904"/>
                <a:ext cx="216024" cy="360040"/>
                <a:chOff x="5364088" y="2420888"/>
                <a:chExt cx="576064" cy="864096"/>
              </a:xfrm>
              <a:solidFill>
                <a:schemeClr val="bg1"/>
              </a:solidFill>
            </p:grpSpPr>
            <p:sp>
              <p:nvSpPr>
                <p:cNvPr id="31" name="円/楕円 30"/>
                <p:cNvSpPr/>
                <p:nvPr/>
              </p:nvSpPr>
              <p:spPr>
                <a:xfrm>
                  <a:off x="5436096" y="2420888"/>
                  <a:ext cx="432048" cy="432048"/>
                </a:xfrm>
                <a:prstGeom prst="ellips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2" name="台形 31"/>
                <p:cNvSpPr/>
                <p:nvPr/>
              </p:nvSpPr>
              <p:spPr>
                <a:xfrm>
                  <a:off x="5364088" y="2780928"/>
                  <a:ext cx="576064" cy="504056"/>
                </a:xfrm>
                <a:prstGeom prst="trapezoid">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sp>
            <p:nvSpPr>
              <p:cNvPr id="30" name="アーチ 29"/>
              <p:cNvSpPr/>
              <p:nvPr/>
            </p:nvSpPr>
            <p:spPr>
              <a:xfrm>
                <a:off x="5722962" y="2276417"/>
                <a:ext cx="361950" cy="431272"/>
              </a:xfrm>
              <a:prstGeom prst="blockArc">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grpSp>
      </p:grpSp>
      <p:pic>
        <p:nvPicPr>
          <p:cNvPr id="5124" name="Picture 4"/>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473109" y="5020561"/>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6" name="Picture 2"/>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716343" y="5323147"/>
            <a:ext cx="66516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8" name="Picture 4"/>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209900" y="5293277"/>
            <a:ext cx="66516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17618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42" presetClass="path" presetSubtype="0" accel="50000" decel="50000" fill="hold" nodeType="withEffect">
                                  <p:stCondLst>
                                    <p:cond delay="0"/>
                                  </p:stCondLst>
                                  <p:childTnLst>
                                    <p:animMotion origin="layout" path="M 1.38889E-6 -1.3876E-6 L 0.2993 0.0037 " pathEditMode="relative" rAng="0" ptsTypes="AA">
                                      <p:cBhvr>
                                        <p:cTn id="12" dur="2000" fill="hold"/>
                                        <p:tgtEl>
                                          <p:spTgt spid="25"/>
                                        </p:tgtEl>
                                        <p:attrNameLst>
                                          <p:attrName>ppt_x</p:attrName>
                                          <p:attrName>ppt_y</p:attrName>
                                        </p:attrNameLst>
                                      </p:cBhvr>
                                      <p:rCtr x="14965" y="185"/>
                                    </p:animMotion>
                                  </p:childTnLst>
                                </p:cTn>
                              </p:par>
                            </p:childTnLst>
                          </p:cTn>
                        </p:par>
                        <p:par>
                          <p:cTn id="13" fill="hold">
                            <p:stCondLst>
                              <p:cond delay="2000"/>
                            </p:stCondLst>
                            <p:childTnLst>
                              <p:par>
                                <p:cTn id="14" presetID="10" presetClass="entr" presetSubtype="0" fill="hold" nodeType="afterEffect">
                                  <p:stCondLst>
                                    <p:cond delay="0"/>
                                  </p:stCondLst>
                                  <p:childTnLst>
                                    <p:set>
                                      <p:cBhvr>
                                        <p:cTn id="15" dur="1" fill="hold">
                                          <p:stCondLst>
                                            <p:cond delay="0"/>
                                          </p:stCondLst>
                                        </p:cTn>
                                        <p:tgtEl>
                                          <p:spTgt spid="6148"/>
                                        </p:tgtEl>
                                        <p:attrNameLst>
                                          <p:attrName>style.visibility</p:attrName>
                                        </p:attrNameLst>
                                      </p:cBhvr>
                                      <p:to>
                                        <p:strVal val="visible"/>
                                      </p:to>
                                    </p:set>
                                    <p:animEffect transition="in" filter="fade">
                                      <p:cBhvr>
                                        <p:cTn id="16" dur="500"/>
                                        <p:tgtEl>
                                          <p:spTgt spid="614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nodeType="clickEffect">
                                  <p:stCondLst>
                                    <p:cond delay="0"/>
                                  </p:stCondLst>
                                  <p:childTnLst>
                                    <p:animEffect transition="out" filter="fade">
                                      <p:cBhvr>
                                        <p:cTn id="20" dur="500"/>
                                        <p:tgtEl>
                                          <p:spTgt spid="25"/>
                                        </p:tgtEl>
                                      </p:cBhvr>
                                    </p:animEffect>
                                    <p:set>
                                      <p:cBhvr>
                                        <p:cTn id="21" dur="1" fill="hold">
                                          <p:stCondLst>
                                            <p:cond delay="499"/>
                                          </p:stCondLst>
                                        </p:cTn>
                                        <p:tgtEl>
                                          <p:spTgt spid="25"/>
                                        </p:tgtEl>
                                        <p:attrNameLst>
                                          <p:attrName>style.visibility</p:attrName>
                                        </p:attrNameLst>
                                      </p:cBhvr>
                                      <p:to>
                                        <p:strVal val="hidden"/>
                                      </p:to>
                                    </p:set>
                                  </p:childTnLst>
                                </p:cTn>
                              </p:par>
                              <p:par>
                                <p:cTn id="22" presetID="10" presetClass="entr" presetSubtype="0" fill="hold" nodeType="withEffect">
                                  <p:stCondLst>
                                    <p:cond delay="0"/>
                                  </p:stCondLst>
                                  <p:childTnLst>
                                    <p:set>
                                      <p:cBhvr>
                                        <p:cTn id="23" dur="1" fill="hold">
                                          <p:stCondLst>
                                            <p:cond delay="0"/>
                                          </p:stCondLst>
                                        </p:cTn>
                                        <p:tgtEl>
                                          <p:spTgt spid="5124"/>
                                        </p:tgtEl>
                                        <p:attrNameLst>
                                          <p:attrName>style.visibility</p:attrName>
                                        </p:attrNameLst>
                                      </p:cBhvr>
                                      <p:to>
                                        <p:strVal val="visible"/>
                                      </p:to>
                                    </p:set>
                                    <p:animEffect transition="in" filter="fade">
                                      <p:cBhvr>
                                        <p:cTn id="24" dur="500"/>
                                        <p:tgtEl>
                                          <p:spTgt spid="5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公開鍵暗号化方式</a:t>
            </a:r>
            <a:endParaRPr kumimoji="1" lang="ja-JP" altLang="en-US"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67744" y="4200946"/>
            <a:ext cx="1749425" cy="17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22574" y="5049092"/>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テキスト ボックス 4"/>
          <p:cNvSpPr txBox="1"/>
          <p:nvPr/>
        </p:nvSpPr>
        <p:spPr>
          <a:xfrm>
            <a:off x="654125" y="4492497"/>
            <a:ext cx="1613619" cy="400110"/>
          </a:xfrm>
          <a:prstGeom prst="rect">
            <a:avLst/>
          </a:prstGeom>
          <a:noFill/>
        </p:spPr>
        <p:txBody>
          <a:bodyPr wrap="square" rtlCol="0">
            <a:spAutoFit/>
          </a:bodyPr>
          <a:lstStyle/>
          <a:p>
            <a:r>
              <a:rPr lang="ja-JP" altLang="en-US" sz="2000" dirty="0" smtClean="0"/>
              <a:t>送信側</a:t>
            </a:r>
            <a:endParaRPr kumimoji="1" lang="ja-JP" altLang="en-US" sz="2000" dirty="0"/>
          </a:p>
        </p:txBody>
      </p:sp>
      <p:sp>
        <p:nvSpPr>
          <p:cNvPr id="6" name="テキスト ボックス 5"/>
          <p:cNvSpPr txBox="1"/>
          <p:nvPr/>
        </p:nvSpPr>
        <p:spPr>
          <a:xfrm>
            <a:off x="6649963" y="4485891"/>
            <a:ext cx="1403648" cy="400110"/>
          </a:xfrm>
          <a:prstGeom prst="rect">
            <a:avLst/>
          </a:prstGeom>
          <a:noFill/>
        </p:spPr>
        <p:txBody>
          <a:bodyPr wrap="square" rtlCol="0">
            <a:spAutoFit/>
          </a:bodyPr>
          <a:lstStyle/>
          <a:p>
            <a:r>
              <a:rPr kumimoji="1" lang="ja-JP" altLang="en-US" sz="2000" dirty="0" smtClean="0"/>
              <a:t>受信側</a:t>
            </a:r>
            <a:endParaRPr kumimoji="1" lang="ja-JP" altLang="en-US" sz="2000" dirty="0"/>
          </a:p>
        </p:txBody>
      </p:sp>
      <p:pic>
        <p:nvPicPr>
          <p:cNvPr id="2059" name="Picture 1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827513" y="4158084"/>
            <a:ext cx="1822450" cy="199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6" name="Picture 8"/>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718344" y="5020565"/>
            <a:ext cx="1491557"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テキスト ボックス 13"/>
          <p:cNvSpPr txBox="1"/>
          <p:nvPr/>
        </p:nvSpPr>
        <p:spPr>
          <a:xfrm>
            <a:off x="691951" y="1164134"/>
            <a:ext cx="7514059" cy="2616101"/>
          </a:xfrm>
          <a:prstGeom prst="rect">
            <a:avLst/>
          </a:prstGeom>
          <a:noFill/>
        </p:spPr>
        <p:txBody>
          <a:bodyPr wrap="square" rtlCol="0">
            <a:spAutoFit/>
          </a:bodyPr>
          <a:lstStyle/>
          <a:p>
            <a:pPr marL="457200" indent="-457200">
              <a:buFont typeface="Arial" panose="020B0604020202020204" pitchFamily="34" charset="0"/>
              <a:buChar char="•"/>
            </a:pPr>
            <a:r>
              <a:rPr kumimoji="1" lang="ja-JP" altLang="en-US" sz="3200" dirty="0" smtClean="0"/>
              <a:t>暗号化</a:t>
            </a:r>
            <a:r>
              <a:rPr kumimoji="1" lang="en-US" altLang="ja-JP" sz="3200" dirty="0" smtClean="0"/>
              <a:t>,</a:t>
            </a:r>
            <a:r>
              <a:rPr lang="ja-JP" altLang="en-US" sz="3200" dirty="0"/>
              <a:t> </a:t>
            </a:r>
            <a:r>
              <a:rPr lang="ja-JP" altLang="en-US" sz="3200" dirty="0" smtClean="0"/>
              <a:t>復号に異なる二つの鍵を使う</a:t>
            </a:r>
            <a:r>
              <a:rPr lang="en-US" altLang="ja-JP" sz="3200" dirty="0" smtClean="0"/>
              <a:t>.</a:t>
            </a:r>
          </a:p>
          <a:p>
            <a:pPr marL="914400" lvl="1" indent="-457200">
              <a:buFont typeface="Times New Roman" panose="02020603050405020304" pitchFamily="18" charset="0"/>
              <a:buChar char="‒"/>
            </a:pPr>
            <a:r>
              <a:rPr lang="ja-JP" altLang="en-US" sz="2800" dirty="0" smtClean="0"/>
              <a:t>公開鍵</a:t>
            </a:r>
            <a:endParaRPr lang="en-US" altLang="ja-JP" sz="2800" dirty="0" smtClean="0"/>
          </a:p>
          <a:p>
            <a:pPr marL="1371600" lvl="2" indent="-457200">
              <a:buFont typeface="Arial" panose="020B0604020202020204" pitchFamily="34" charset="0"/>
              <a:buChar char="•"/>
            </a:pPr>
            <a:r>
              <a:rPr lang="ja-JP" altLang="en-US" dirty="0" smtClean="0"/>
              <a:t>誰</a:t>
            </a:r>
            <a:r>
              <a:rPr lang="ja-JP" altLang="en-US" dirty="0"/>
              <a:t>でも入手できる</a:t>
            </a:r>
            <a:endParaRPr lang="en-US" altLang="ja-JP" dirty="0"/>
          </a:p>
          <a:p>
            <a:pPr marL="914400" lvl="1" indent="-457200">
              <a:buFont typeface="Times New Roman" panose="02020603050405020304" pitchFamily="18" charset="0"/>
              <a:buChar char="‒"/>
            </a:pPr>
            <a:r>
              <a:rPr lang="ja-JP" altLang="en-US" sz="2800" dirty="0"/>
              <a:t>秘密</a:t>
            </a:r>
            <a:r>
              <a:rPr lang="ja-JP" altLang="en-US" sz="2800" dirty="0" smtClean="0"/>
              <a:t>鍵</a:t>
            </a:r>
            <a:endParaRPr lang="en-US" altLang="ja-JP" sz="2800" dirty="0" smtClean="0"/>
          </a:p>
          <a:p>
            <a:pPr marL="1371600" lvl="2" indent="-457200">
              <a:buFont typeface="Arial" panose="020B0604020202020204" pitchFamily="34" charset="0"/>
              <a:buChar char="•"/>
            </a:pPr>
            <a:r>
              <a:rPr lang="ja-JP" altLang="en-US" dirty="0"/>
              <a:t>鍵の</a:t>
            </a:r>
            <a:r>
              <a:rPr lang="ja-JP" altLang="en-US" dirty="0" smtClean="0"/>
              <a:t>持ち主は一人だけ</a:t>
            </a:r>
            <a:endParaRPr lang="en-US" altLang="ja-JP" dirty="0"/>
          </a:p>
          <a:p>
            <a:pPr marL="457200" indent="-457200">
              <a:buFont typeface="Arial" panose="020B0604020202020204" pitchFamily="34" charset="0"/>
              <a:buChar char="•"/>
            </a:pPr>
            <a:r>
              <a:rPr lang="ja-JP" altLang="en-US" sz="2800" dirty="0" smtClean="0"/>
              <a:t>錠前を渡すイメージ</a:t>
            </a:r>
            <a:endParaRPr lang="en-US" altLang="ja-JP" sz="2800" dirty="0" smtClean="0"/>
          </a:p>
        </p:txBody>
      </p:sp>
      <p:pic>
        <p:nvPicPr>
          <p:cNvPr id="3074" name="Picture 2"/>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406156" y="4986777"/>
            <a:ext cx="665163"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テキスト ボックス 3"/>
          <p:cNvSpPr txBox="1"/>
          <p:nvPr/>
        </p:nvSpPr>
        <p:spPr>
          <a:xfrm>
            <a:off x="5235375" y="4947556"/>
            <a:ext cx="1018282" cy="400110"/>
          </a:xfrm>
          <a:prstGeom prst="rect">
            <a:avLst/>
          </a:prstGeom>
          <a:noFill/>
        </p:spPr>
        <p:txBody>
          <a:bodyPr wrap="square" rtlCol="0">
            <a:spAutoFit/>
          </a:bodyPr>
          <a:lstStyle/>
          <a:p>
            <a:r>
              <a:rPr lang="ja-JP" altLang="en-US" sz="2000" b="1" dirty="0"/>
              <a:t>公開鍵</a:t>
            </a:r>
            <a:endParaRPr kumimoji="1" lang="ja-JP" altLang="en-US" sz="2000" b="1" dirty="0"/>
          </a:p>
        </p:txBody>
      </p:sp>
    </p:spTree>
    <p:extLst>
      <p:ext uri="{BB962C8B-B14F-4D97-AF65-F5344CB8AC3E}">
        <p14:creationId xmlns:p14="http://schemas.microsoft.com/office/powerpoint/2010/main" val="297854534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公開鍵暗号化方式</a:t>
            </a:r>
            <a:endParaRPr kumimoji="1" lang="ja-JP" altLang="en-US"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99515" y="5000302"/>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5" name="Picture 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81261" y="4777630"/>
            <a:ext cx="981075"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角丸四角形吹き出し 5"/>
          <p:cNvSpPr/>
          <p:nvPr/>
        </p:nvSpPr>
        <p:spPr>
          <a:xfrm>
            <a:off x="2058180" y="4149080"/>
            <a:ext cx="1660164" cy="1532954"/>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2267064" y="4271760"/>
            <a:ext cx="1223885" cy="707886"/>
          </a:xfrm>
          <a:prstGeom prst="rect">
            <a:avLst/>
          </a:prstGeom>
          <a:noFill/>
        </p:spPr>
        <p:txBody>
          <a:bodyPr wrap="square" rtlCol="0">
            <a:spAutoFit/>
          </a:bodyPr>
          <a:lstStyle/>
          <a:p>
            <a:pPr algn="ctr"/>
            <a:r>
              <a:rPr lang="ja-JP" altLang="en-US" sz="2000" b="1" dirty="0"/>
              <a:t>公開</a:t>
            </a:r>
            <a:r>
              <a:rPr lang="ja-JP" altLang="en-US" sz="2000" b="1" dirty="0" smtClean="0"/>
              <a:t>鍵</a:t>
            </a:r>
            <a:r>
              <a:rPr lang="ja-JP" altLang="en-US" sz="2000" dirty="0" smtClean="0"/>
              <a:t>で</a:t>
            </a:r>
            <a:endParaRPr lang="en-US" altLang="ja-JP" sz="2000" dirty="0" smtClean="0"/>
          </a:p>
          <a:p>
            <a:pPr algn="ctr"/>
            <a:r>
              <a:rPr lang="ja-JP" altLang="en-US" sz="2000" dirty="0" smtClean="0"/>
              <a:t>暗号化</a:t>
            </a:r>
            <a:endParaRPr kumimoji="1" lang="ja-JP" altLang="en-US" sz="2000" dirty="0"/>
          </a:p>
        </p:txBody>
      </p:sp>
      <p:sp>
        <p:nvSpPr>
          <p:cNvPr id="8" name="角丸四角形吹き出し 7"/>
          <p:cNvSpPr/>
          <p:nvPr/>
        </p:nvSpPr>
        <p:spPr>
          <a:xfrm>
            <a:off x="4780012" y="4145766"/>
            <a:ext cx="1861939" cy="1554438"/>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056" name="Picture 8"/>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10800000">
            <a:off x="3462336" y="4914833"/>
            <a:ext cx="1690391" cy="618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7" name="グループ化 16"/>
          <p:cNvGrpSpPr/>
          <p:nvPr/>
        </p:nvGrpSpPr>
        <p:grpSpPr>
          <a:xfrm>
            <a:off x="2693898" y="5649167"/>
            <a:ext cx="301764" cy="421507"/>
            <a:chOff x="5754608" y="5013181"/>
            <a:chExt cx="504825" cy="705145"/>
          </a:xfrm>
        </p:grpSpPr>
        <p:grpSp>
          <p:nvGrpSpPr>
            <p:cNvPr id="18" name="グループ化 33"/>
            <p:cNvGrpSpPr>
              <a:grpSpLocks/>
            </p:cNvGrpSpPr>
            <p:nvPr/>
          </p:nvGrpSpPr>
          <p:grpSpPr bwMode="auto">
            <a:xfrm>
              <a:off x="5754608" y="5013181"/>
              <a:ext cx="504825" cy="705145"/>
              <a:chOff x="5651525" y="2115575"/>
              <a:chExt cx="504825" cy="880507"/>
            </a:xfrm>
          </p:grpSpPr>
          <p:sp>
            <p:nvSpPr>
              <p:cNvPr id="21" name="片側の 2 つの角を切り取った四角形 20"/>
              <p:cNvSpPr/>
              <p:nvPr/>
            </p:nvSpPr>
            <p:spPr>
              <a:xfrm>
                <a:off x="5651525" y="2493374"/>
                <a:ext cx="504825" cy="502708"/>
              </a:xfrm>
              <a:prstGeom prst="snip2Same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2" name="台形 21"/>
              <p:cNvSpPr/>
              <p:nvPr/>
            </p:nvSpPr>
            <p:spPr>
              <a:xfrm>
                <a:off x="5832429" y="2693631"/>
                <a:ext cx="146397" cy="210022"/>
              </a:xfrm>
              <a:prstGeom prst="trapezoid">
                <a:avLst>
                  <a:gd name="adj" fmla="val 3861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3" name="アーチ 22"/>
              <p:cNvSpPr/>
              <p:nvPr/>
            </p:nvSpPr>
            <p:spPr>
              <a:xfrm>
                <a:off x="5722960" y="2115575"/>
                <a:ext cx="361950" cy="790595"/>
              </a:xfrm>
              <a:prstGeom prst="blockArc">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grpSp>
        <p:sp>
          <p:nvSpPr>
            <p:cNvPr id="19" name="円/楕円 18"/>
            <p:cNvSpPr/>
            <p:nvPr/>
          </p:nvSpPr>
          <p:spPr>
            <a:xfrm flipV="1">
              <a:off x="5970461" y="5560204"/>
              <a:ext cx="76484" cy="8611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3075" name="Picture 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391099" y="4922985"/>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a:xfrm>
            <a:off x="5062909" y="4215099"/>
            <a:ext cx="1296144" cy="707886"/>
          </a:xfrm>
          <a:prstGeom prst="rect">
            <a:avLst/>
          </a:prstGeom>
          <a:noFill/>
        </p:spPr>
        <p:txBody>
          <a:bodyPr wrap="square" rtlCol="0">
            <a:spAutoFit/>
          </a:bodyPr>
          <a:lstStyle/>
          <a:p>
            <a:pPr algn="ctr"/>
            <a:r>
              <a:rPr lang="ja-JP" altLang="en-US" sz="2000" b="1" dirty="0"/>
              <a:t>秘密</a:t>
            </a:r>
            <a:r>
              <a:rPr lang="ja-JP" altLang="en-US" sz="2000" b="1" dirty="0" smtClean="0"/>
              <a:t>鍵</a:t>
            </a:r>
            <a:r>
              <a:rPr lang="ja-JP" altLang="en-US" sz="2000" dirty="0" smtClean="0"/>
              <a:t>で復号</a:t>
            </a:r>
            <a:endParaRPr kumimoji="1" lang="ja-JP" altLang="en-US" sz="2000" dirty="0"/>
          </a:p>
        </p:txBody>
      </p:sp>
      <p:sp>
        <p:nvSpPr>
          <p:cNvPr id="27" name="テキスト ボックス 26"/>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9" name="テキスト ボックス 28"/>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pic>
        <p:nvPicPr>
          <p:cNvPr id="4098" name="Picture 2"/>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039408" y="5115346"/>
            <a:ext cx="6588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505966" y="5009103"/>
            <a:ext cx="592137"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 name="テキスト ボックス 24"/>
          <p:cNvSpPr txBox="1"/>
          <p:nvPr/>
        </p:nvSpPr>
        <p:spPr>
          <a:xfrm>
            <a:off x="691951" y="1164134"/>
            <a:ext cx="7514059" cy="2616101"/>
          </a:xfrm>
          <a:prstGeom prst="rect">
            <a:avLst/>
          </a:prstGeom>
          <a:noFill/>
        </p:spPr>
        <p:txBody>
          <a:bodyPr wrap="square" rtlCol="0">
            <a:spAutoFit/>
          </a:bodyPr>
          <a:lstStyle/>
          <a:p>
            <a:pPr marL="457200" indent="-457200">
              <a:buFont typeface="Arial" panose="020B0604020202020204" pitchFamily="34" charset="0"/>
              <a:buChar char="•"/>
            </a:pPr>
            <a:r>
              <a:rPr kumimoji="1" lang="ja-JP" altLang="en-US" sz="3200" dirty="0" smtClean="0"/>
              <a:t>暗号化</a:t>
            </a:r>
            <a:r>
              <a:rPr kumimoji="1" lang="en-US" altLang="ja-JP" sz="3200" dirty="0" smtClean="0"/>
              <a:t>,</a:t>
            </a:r>
            <a:r>
              <a:rPr lang="ja-JP" altLang="en-US" sz="3200" dirty="0"/>
              <a:t> </a:t>
            </a:r>
            <a:r>
              <a:rPr lang="ja-JP" altLang="en-US" sz="3200" dirty="0" smtClean="0"/>
              <a:t>復号に異なる二種の鍵を使う</a:t>
            </a:r>
            <a:r>
              <a:rPr lang="en-US" altLang="ja-JP" sz="3200" dirty="0" smtClean="0"/>
              <a:t>.</a:t>
            </a:r>
          </a:p>
          <a:p>
            <a:pPr marL="914400" lvl="1" indent="-457200">
              <a:buFont typeface="Times New Roman" panose="02020603050405020304" pitchFamily="18" charset="0"/>
              <a:buChar char="‒"/>
            </a:pPr>
            <a:r>
              <a:rPr lang="ja-JP" altLang="en-US" sz="2800" dirty="0" smtClean="0"/>
              <a:t>公開鍵</a:t>
            </a:r>
            <a:endParaRPr lang="en-US" altLang="ja-JP" sz="2800" dirty="0" smtClean="0"/>
          </a:p>
          <a:p>
            <a:pPr marL="1371600" lvl="2" indent="-457200">
              <a:buFont typeface="Arial" panose="020B0604020202020204" pitchFamily="34" charset="0"/>
              <a:buChar char="•"/>
            </a:pPr>
            <a:r>
              <a:rPr lang="ja-JP" altLang="en-US" dirty="0" smtClean="0"/>
              <a:t>誰</a:t>
            </a:r>
            <a:r>
              <a:rPr lang="ja-JP" altLang="en-US" dirty="0"/>
              <a:t>でも入手できる</a:t>
            </a:r>
            <a:endParaRPr lang="en-US" altLang="ja-JP" dirty="0"/>
          </a:p>
          <a:p>
            <a:pPr marL="914400" lvl="1" indent="-457200">
              <a:buFont typeface="Times New Roman" panose="02020603050405020304" pitchFamily="18" charset="0"/>
              <a:buChar char="‒"/>
            </a:pPr>
            <a:r>
              <a:rPr lang="ja-JP" altLang="en-US" sz="2800" dirty="0"/>
              <a:t>秘密</a:t>
            </a:r>
            <a:r>
              <a:rPr lang="ja-JP" altLang="en-US" sz="2800" dirty="0" smtClean="0"/>
              <a:t>鍵</a:t>
            </a:r>
            <a:endParaRPr lang="en-US" altLang="ja-JP" sz="2800" dirty="0" smtClean="0"/>
          </a:p>
          <a:p>
            <a:pPr marL="1371600" lvl="2" indent="-457200">
              <a:buFont typeface="Arial" panose="020B0604020202020204" pitchFamily="34" charset="0"/>
              <a:buChar char="•"/>
            </a:pPr>
            <a:r>
              <a:rPr lang="ja-JP" altLang="en-US" dirty="0"/>
              <a:t>鍵の</a:t>
            </a:r>
            <a:r>
              <a:rPr lang="ja-JP" altLang="en-US" dirty="0" smtClean="0"/>
              <a:t>持ち主は一人だけ</a:t>
            </a:r>
            <a:endParaRPr lang="en-US" altLang="ja-JP" dirty="0"/>
          </a:p>
          <a:p>
            <a:pPr marL="457200" indent="-457200">
              <a:buFont typeface="Arial" panose="020B0604020202020204" pitchFamily="34" charset="0"/>
              <a:buChar char="•"/>
            </a:pPr>
            <a:r>
              <a:rPr lang="ja-JP" altLang="en-US" sz="2800" dirty="0" smtClean="0"/>
              <a:t>錠前を渡すイメージ</a:t>
            </a:r>
            <a:endParaRPr lang="en-US" altLang="ja-JP" sz="2800" dirty="0" smtClean="0"/>
          </a:p>
        </p:txBody>
      </p:sp>
    </p:spTree>
    <p:extLst>
      <p:ext uri="{BB962C8B-B14F-4D97-AF65-F5344CB8AC3E}">
        <p14:creationId xmlns:p14="http://schemas.microsoft.com/office/powerpoint/2010/main" val="870310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nodeType="withEffect">
                                  <p:stCondLst>
                                    <p:cond delay="0"/>
                                  </p:stCondLst>
                                  <p:childTnLst>
                                    <p:set>
                                      <p:cBhvr>
                                        <p:cTn id="12" dur="1" fill="hold">
                                          <p:stCondLst>
                                            <p:cond delay="0"/>
                                          </p:stCondLst>
                                        </p:cTn>
                                        <p:tgtEl>
                                          <p:spTgt spid="2056"/>
                                        </p:tgtEl>
                                        <p:attrNameLst>
                                          <p:attrName>style.visibility</p:attrName>
                                        </p:attrNameLst>
                                      </p:cBhvr>
                                      <p:to>
                                        <p:strVal val="visible"/>
                                      </p:to>
                                    </p:set>
                                    <p:animEffect transition="in" filter="fade">
                                      <p:cBhvr>
                                        <p:cTn id="13" dur="500"/>
                                        <p:tgtEl>
                                          <p:spTgt spid="2056"/>
                                        </p:tgtEl>
                                      </p:cBhvr>
                                    </p:animEffect>
                                  </p:childTnLst>
                                </p:cTn>
                              </p:par>
                              <p:par>
                                <p:cTn id="14" presetID="42" presetClass="path" presetSubtype="0" accel="50000" decel="50000" fill="hold" nodeType="withEffect">
                                  <p:stCondLst>
                                    <p:cond delay="0"/>
                                  </p:stCondLst>
                                  <p:childTnLst>
                                    <p:animMotion origin="layout" path="M -3.61111E-6 2.41443E-6 L 0.31962 -0.00602 " pathEditMode="relative" rAng="0" ptsTypes="AA">
                                      <p:cBhvr>
                                        <p:cTn id="15" dur="2000" fill="hold"/>
                                        <p:tgtEl>
                                          <p:spTgt spid="4099"/>
                                        </p:tgtEl>
                                        <p:attrNameLst>
                                          <p:attrName>ppt_x</p:attrName>
                                          <p:attrName>ppt_y</p:attrName>
                                        </p:attrNameLst>
                                      </p:cBhvr>
                                      <p:rCtr x="15972" y="-301"/>
                                    </p:animMotion>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nodeType="clickEffect">
                                  <p:stCondLst>
                                    <p:cond delay="0"/>
                                  </p:stCondLst>
                                  <p:childTnLst>
                                    <p:set>
                                      <p:cBhvr>
                                        <p:cTn id="19" dur="1" fill="hold">
                                          <p:stCondLst>
                                            <p:cond delay="0"/>
                                          </p:stCondLst>
                                        </p:cTn>
                                        <p:tgtEl>
                                          <p:spTgt spid="4099"/>
                                        </p:tgtEl>
                                        <p:attrNameLst>
                                          <p:attrName>style.visibility</p:attrName>
                                        </p:attrNameLst>
                                      </p:cBhvr>
                                      <p:to>
                                        <p:strVal val="hidden"/>
                                      </p:to>
                                    </p:set>
                                  </p:childTnLst>
                                </p:cTn>
                              </p:par>
                              <p:par>
                                <p:cTn id="20" presetID="10" presetClass="entr" presetSubtype="0" fill="hold" nodeType="withEffect">
                                  <p:stCondLst>
                                    <p:cond delay="0"/>
                                  </p:stCondLst>
                                  <p:childTnLst>
                                    <p:set>
                                      <p:cBhvr>
                                        <p:cTn id="21" dur="1" fill="hold">
                                          <p:stCondLst>
                                            <p:cond delay="0"/>
                                          </p:stCondLst>
                                        </p:cTn>
                                        <p:tgtEl>
                                          <p:spTgt spid="3075"/>
                                        </p:tgtEl>
                                        <p:attrNameLst>
                                          <p:attrName>style.visibility</p:attrName>
                                        </p:attrNameLst>
                                      </p:cBhvr>
                                      <p:to>
                                        <p:strVal val="visible"/>
                                      </p:to>
                                    </p:set>
                                    <p:animEffect transition="in" filter="fade">
                                      <p:cBhvr>
                                        <p:cTn id="22" dur="500"/>
                                        <p:tgtEl>
                                          <p:spTgt spid="3075"/>
                                        </p:tgtEl>
                                      </p:cBhvr>
                                    </p:animEffect>
                                  </p:childTnLst>
                                </p:cTn>
                              </p:par>
                              <p:par>
                                <p:cTn id="23" presetID="10" presetClass="entr" presetSubtype="0" fill="hold" nodeType="withEffect">
                                  <p:stCondLst>
                                    <p:cond delay="0"/>
                                  </p:stCondLst>
                                  <p:childTnLst>
                                    <p:set>
                                      <p:cBhvr>
                                        <p:cTn id="24" dur="1" fill="hold">
                                          <p:stCondLst>
                                            <p:cond delay="0"/>
                                          </p:stCondLst>
                                        </p:cTn>
                                        <p:tgtEl>
                                          <p:spTgt spid="4098"/>
                                        </p:tgtEl>
                                        <p:attrNameLst>
                                          <p:attrName>style.visibility</p:attrName>
                                        </p:attrNameLst>
                                      </p:cBhvr>
                                      <p:to>
                                        <p:strVal val="visible"/>
                                      </p:to>
                                    </p:set>
                                    <p:animEffect transition="in" filter="fade">
                                      <p:cBhvr>
                                        <p:cTn id="25"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0" y="1557338"/>
            <a:ext cx="9324975" cy="1871662"/>
          </a:xfrm>
        </p:spPr>
        <p:txBody>
          <a:bodyPr/>
          <a:lstStyle/>
          <a:p>
            <a:pPr eaLnBrk="1" hangingPunct="1"/>
            <a:r>
              <a:rPr lang="ja-JP" altLang="en-US" smtClean="0"/>
              <a:t>メール配送の仕組み</a:t>
            </a:r>
            <a:endParaRPr lang="ja-JP" altLang="ja-JP" smtClean="0"/>
          </a:p>
        </p:txBody>
      </p:sp>
      <p:sp>
        <p:nvSpPr>
          <p:cNvPr id="14339" name="Rectangle 3"/>
          <p:cNvSpPr>
            <a:spLocks noGrp="1" noChangeArrowheads="1"/>
          </p:cNvSpPr>
          <p:nvPr>
            <p:ph type="subTitle" idx="1"/>
          </p:nvPr>
        </p:nvSpPr>
        <p:spPr>
          <a:xfrm>
            <a:off x="1403350" y="3357563"/>
            <a:ext cx="6400800" cy="1511300"/>
          </a:xfrm>
        </p:spPr>
        <p:txBody>
          <a:bodyPr/>
          <a:lstStyle/>
          <a:p>
            <a:pPr eaLnBrk="1" hangingPunct="1"/>
            <a:endParaRPr lang="ja-JP" altLang="ja-JP"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4988"/>
            <a:ext cx="8229600" cy="1143000"/>
          </a:xfrm>
        </p:spPr>
        <p:txBody>
          <a:bodyPr/>
          <a:lstStyle/>
          <a:p>
            <a:pPr algn="ctr"/>
            <a:r>
              <a:rPr lang="ja-JP" altLang="en-US" dirty="0" smtClean="0"/>
              <a:t>暗号化方式の比較</a:t>
            </a:r>
            <a:endParaRPr kumimoji="1" lang="ja-JP" altLang="en-US" dirty="0"/>
          </a:p>
        </p:txBody>
      </p:sp>
      <p:sp>
        <p:nvSpPr>
          <p:cNvPr id="3" name="テキスト プレースホルダー 2"/>
          <p:cNvSpPr>
            <a:spLocks noGrp="1"/>
          </p:cNvSpPr>
          <p:nvPr>
            <p:ph type="body" idx="1"/>
          </p:nvPr>
        </p:nvSpPr>
        <p:spPr/>
        <p:txBody>
          <a:bodyPr/>
          <a:lstStyle/>
          <a:p>
            <a:r>
              <a:rPr kumimoji="1" lang="ja-JP" altLang="en-US" sz="3200" dirty="0" smtClean="0"/>
              <a:t>秘密鍵暗号化方式</a:t>
            </a:r>
            <a:endParaRPr kumimoji="1" lang="ja-JP" altLang="en-US" sz="3200" dirty="0"/>
          </a:p>
        </p:txBody>
      </p:sp>
      <p:sp>
        <p:nvSpPr>
          <p:cNvPr id="4" name="コンテンツ プレースホルダー 3"/>
          <p:cNvSpPr>
            <a:spLocks noGrp="1"/>
          </p:cNvSpPr>
          <p:nvPr>
            <p:ph sz="half" idx="2"/>
          </p:nvPr>
        </p:nvSpPr>
        <p:spPr>
          <a:xfrm>
            <a:off x="395536" y="2174875"/>
            <a:ext cx="4032448" cy="3951288"/>
          </a:xfrm>
        </p:spPr>
        <p:txBody>
          <a:bodyPr/>
          <a:lstStyle/>
          <a:p>
            <a:r>
              <a:rPr kumimoji="1" lang="ja-JP" altLang="en-US" sz="2800" dirty="0" smtClean="0"/>
              <a:t>メリット</a:t>
            </a:r>
            <a:endParaRPr lang="en-US" altLang="ja-JP" sz="2800" dirty="0"/>
          </a:p>
          <a:p>
            <a:pPr lvl="1"/>
            <a:r>
              <a:rPr lang="ja-JP" altLang="en-US" sz="2400" dirty="0"/>
              <a:t>暗号化と復号の速度が</a:t>
            </a:r>
            <a:r>
              <a:rPr lang="ja-JP" altLang="en-US" sz="2400" dirty="0" smtClean="0"/>
              <a:t>速い </a:t>
            </a:r>
            <a:endParaRPr lang="en-US" altLang="ja-JP" sz="2400" dirty="0"/>
          </a:p>
          <a:p>
            <a:r>
              <a:rPr kumimoji="1" lang="ja-JP" altLang="en-US" sz="2800" dirty="0" smtClean="0"/>
              <a:t>デメリット</a:t>
            </a:r>
            <a:endParaRPr kumimoji="1" lang="en-US" altLang="ja-JP" sz="2800" dirty="0" smtClean="0"/>
          </a:p>
          <a:p>
            <a:pPr lvl="1"/>
            <a:r>
              <a:rPr lang="ja-JP" altLang="en-US" sz="2400" dirty="0"/>
              <a:t>鍵の受け渡し</a:t>
            </a:r>
            <a:r>
              <a:rPr lang="ja-JP" altLang="en-US" sz="2400" dirty="0" smtClean="0"/>
              <a:t>時に</a:t>
            </a:r>
            <a:r>
              <a:rPr lang="ja-JP" altLang="en-US" sz="2400" dirty="0"/>
              <a:t>厳重な管理が</a:t>
            </a:r>
            <a:r>
              <a:rPr lang="ja-JP" altLang="en-US" sz="2400" dirty="0" smtClean="0"/>
              <a:t>必要</a:t>
            </a:r>
            <a:endParaRPr lang="en-US" altLang="ja-JP" sz="2400" dirty="0" smtClean="0"/>
          </a:p>
          <a:p>
            <a:pPr lvl="1"/>
            <a:r>
              <a:rPr lang="ja-JP" altLang="en-US" sz="2400" dirty="0" smtClean="0"/>
              <a:t>通信相手毎に秘密鍵の管理が必要</a:t>
            </a:r>
            <a:endParaRPr kumimoji="1" lang="en-US" altLang="ja-JP" sz="2400" dirty="0" smtClean="0"/>
          </a:p>
          <a:p>
            <a:endParaRPr lang="en-US" altLang="ja-JP" dirty="0" smtClean="0"/>
          </a:p>
          <a:p>
            <a:pPr marL="0" indent="0">
              <a:buNone/>
            </a:pPr>
            <a:endParaRPr kumimoji="1" lang="en-US" altLang="ja-JP" dirty="0" smtClean="0"/>
          </a:p>
        </p:txBody>
      </p:sp>
      <p:sp>
        <p:nvSpPr>
          <p:cNvPr id="5" name="テキスト プレースホルダー 4"/>
          <p:cNvSpPr>
            <a:spLocks noGrp="1"/>
          </p:cNvSpPr>
          <p:nvPr>
            <p:ph type="body" sz="quarter" idx="3"/>
          </p:nvPr>
        </p:nvSpPr>
        <p:spPr/>
        <p:txBody>
          <a:bodyPr/>
          <a:lstStyle/>
          <a:p>
            <a:r>
              <a:rPr kumimoji="1" lang="ja-JP" altLang="en-US" sz="3200" dirty="0" smtClean="0"/>
              <a:t>公開鍵暗号化方式</a:t>
            </a:r>
            <a:endParaRPr kumimoji="1" lang="ja-JP" altLang="en-US" sz="3200" dirty="0"/>
          </a:p>
        </p:txBody>
      </p:sp>
      <p:sp>
        <p:nvSpPr>
          <p:cNvPr id="6" name="コンテンツ プレースホルダー 5"/>
          <p:cNvSpPr>
            <a:spLocks noGrp="1"/>
          </p:cNvSpPr>
          <p:nvPr>
            <p:ph sz="quarter" idx="4"/>
          </p:nvPr>
        </p:nvSpPr>
        <p:spPr>
          <a:xfrm>
            <a:off x="4572001" y="2174875"/>
            <a:ext cx="4320480" cy="3951288"/>
          </a:xfrm>
        </p:spPr>
        <p:txBody>
          <a:bodyPr/>
          <a:lstStyle/>
          <a:p>
            <a:r>
              <a:rPr kumimoji="1" lang="ja-JP" altLang="en-US" sz="2800" dirty="0" smtClean="0"/>
              <a:t>メリット</a:t>
            </a:r>
            <a:endParaRPr kumimoji="1" lang="en-US" altLang="ja-JP" sz="2800" dirty="0" smtClean="0"/>
          </a:p>
          <a:p>
            <a:pPr lvl="1"/>
            <a:r>
              <a:rPr lang="ja-JP" altLang="en-US" sz="2400" dirty="0" smtClean="0"/>
              <a:t>公開用の鍵を用いるので受け渡しの管理をする必要がない</a:t>
            </a:r>
            <a:endParaRPr lang="en-US" altLang="ja-JP" sz="2400" dirty="0"/>
          </a:p>
          <a:p>
            <a:pPr lvl="1"/>
            <a:r>
              <a:rPr lang="ja-JP" altLang="en-US" sz="2400" dirty="0" smtClean="0"/>
              <a:t>通信相手が増えても</a:t>
            </a:r>
            <a:r>
              <a:rPr lang="ja-JP" altLang="en-US" sz="2200" dirty="0" smtClean="0"/>
              <a:t>自分で管理する秘密</a:t>
            </a:r>
            <a:r>
              <a:rPr lang="ja-JP" altLang="en-US" sz="2200" dirty="0"/>
              <a:t>鍵</a:t>
            </a:r>
            <a:r>
              <a:rPr lang="ja-JP" altLang="en-US" sz="2200" dirty="0" smtClean="0"/>
              <a:t>は</a:t>
            </a:r>
            <a:r>
              <a:rPr lang="en-US" altLang="ja-JP" sz="2200" dirty="0" smtClean="0"/>
              <a:t>1</a:t>
            </a:r>
            <a:r>
              <a:rPr lang="ja-JP" altLang="en-US" sz="2200" dirty="0" err="1" smtClean="0"/>
              <a:t>つだけで</a:t>
            </a:r>
            <a:r>
              <a:rPr lang="ja-JP" altLang="en-US" sz="2200" dirty="0" smtClean="0"/>
              <a:t>よい</a:t>
            </a:r>
            <a:endParaRPr lang="en-US" altLang="ja-JP" sz="2200" dirty="0"/>
          </a:p>
          <a:p>
            <a:r>
              <a:rPr lang="ja-JP" altLang="en-US" sz="2800" dirty="0" smtClean="0"/>
              <a:t>デメリット</a:t>
            </a:r>
            <a:endParaRPr lang="en-US" altLang="ja-JP" sz="2800" dirty="0" smtClean="0"/>
          </a:p>
          <a:p>
            <a:pPr lvl="1"/>
            <a:r>
              <a:rPr lang="ja-JP" altLang="en-US" sz="2400" dirty="0"/>
              <a:t>暗号化と復号の速度が</a:t>
            </a:r>
            <a:r>
              <a:rPr lang="ja-JP" altLang="en-US" sz="2400" dirty="0" smtClean="0"/>
              <a:t>遅い</a:t>
            </a:r>
            <a:endParaRPr lang="en-US" altLang="ja-JP" sz="2400" dirty="0"/>
          </a:p>
          <a:p>
            <a:pPr lvl="1"/>
            <a:endParaRPr lang="en-US" altLang="ja-JP" dirty="0" smtClean="0"/>
          </a:p>
          <a:p>
            <a:endParaRPr kumimoji="1" lang="ja-JP" altLang="en-US" dirty="0"/>
          </a:p>
        </p:txBody>
      </p:sp>
    </p:spTree>
    <p:extLst>
      <p:ext uri="{BB962C8B-B14F-4D97-AF65-F5344CB8AC3E}">
        <p14:creationId xmlns:p14="http://schemas.microsoft.com/office/powerpoint/2010/main" val="137512048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デジタル署名</a:t>
            </a:r>
            <a:r>
              <a:rPr lang="en-US" altLang="ja-JP" dirty="0" smtClean="0">
                <a:latin typeface="+mn-ea"/>
                <a:ea typeface="+mn-ea"/>
              </a:rPr>
              <a:t>(</a:t>
            </a:r>
            <a:r>
              <a:rPr lang="ja-JP" altLang="en-US" dirty="0" smtClean="0">
                <a:latin typeface="+mn-ea"/>
                <a:ea typeface="+mn-ea"/>
              </a:rPr>
              <a:t>電子署名</a:t>
            </a:r>
            <a:r>
              <a:rPr lang="en-US" altLang="ja-JP" dirty="0" smtClean="0">
                <a:latin typeface="+mn-ea"/>
                <a:ea typeface="+mn-ea"/>
              </a:rPr>
              <a:t>)</a:t>
            </a:r>
            <a:endParaRPr lang="ja-JP" altLang="en-US" dirty="0" smtClean="0">
              <a:latin typeface="+mn-ea"/>
              <a:ea typeface="+mn-ea"/>
            </a:endParaRPr>
          </a:p>
        </p:txBody>
      </p:sp>
      <p:sp>
        <p:nvSpPr>
          <p:cNvPr id="51203" name="コンテンツ プレースホルダ 2"/>
          <p:cNvSpPr>
            <a:spLocks noGrp="1"/>
          </p:cNvSpPr>
          <p:nvPr>
            <p:ph idx="1"/>
          </p:nvPr>
        </p:nvSpPr>
        <p:spPr>
          <a:xfrm>
            <a:off x="107504" y="1341438"/>
            <a:ext cx="9145016" cy="3403446"/>
          </a:xfrm>
        </p:spPr>
        <p:txBody>
          <a:bodyPr/>
          <a:lstStyle/>
          <a:p>
            <a:pPr eaLnBrk="1" hangingPunct="1">
              <a:lnSpc>
                <a:spcPct val="80000"/>
              </a:lnSpc>
              <a:spcBef>
                <a:spcPts val="1200"/>
              </a:spcBef>
            </a:pPr>
            <a:r>
              <a:rPr lang="ja-JP" altLang="en-US" dirty="0"/>
              <a:t>メール</a:t>
            </a:r>
            <a:r>
              <a:rPr lang="ja-JP" altLang="en-US" dirty="0" smtClean="0"/>
              <a:t>の送信者と</a:t>
            </a:r>
            <a:r>
              <a:rPr lang="en-US" altLang="ja-JP" dirty="0" smtClean="0"/>
              <a:t>, </a:t>
            </a:r>
            <a:r>
              <a:rPr lang="ja-JP" altLang="en-US" dirty="0" smtClean="0"/>
              <a:t>送られたデータの改ざんがされていないことを証明する仕組み</a:t>
            </a:r>
            <a:endParaRPr lang="en-US" altLang="ja-JP" dirty="0"/>
          </a:p>
          <a:p>
            <a:pPr lvl="1" eaLnBrk="1" hangingPunct="1">
              <a:lnSpc>
                <a:spcPct val="80000"/>
              </a:lnSpc>
              <a:spcBef>
                <a:spcPts val="1200"/>
              </a:spcBef>
            </a:pPr>
            <a:r>
              <a:rPr lang="ja-JP" altLang="en-US" dirty="0" smtClean="0"/>
              <a:t>なりすまし無効化</a:t>
            </a:r>
            <a:endParaRPr lang="en-US" altLang="ja-JP" dirty="0"/>
          </a:p>
          <a:p>
            <a:pPr lvl="1" eaLnBrk="1" hangingPunct="1">
              <a:lnSpc>
                <a:spcPct val="80000"/>
              </a:lnSpc>
              <a:spcBef>
                <a:spcPts val="1200"/>
              </a:spcBef>
            </a:pPr>
            <a:r>
              <a:rPr lang="ja-JP" altLang="en-US" dirty="0" smtClean="0"/>
              <a:t> </a:t>
            </a:r>
            <a:r>
              <a:rPr lang="ja-JP" altLang="en-US" dirty="0" smtClean="0">
                <a:solidFill>
                  <a:srgbClr val="FF0000"/>
                </a:solidFill>
              </a:rPr>
              <a:t>ハッシュ値</a:t>
            </a:r>
            <a:r>
              <a:rPr lang="ja-JP" altLang="en-US" dirty="0" smtClean="0"/>
              <a:t>によって改ざんの有無</a:t>
            </a:r>
            <a:r>
              <a:rPr lang="ja-JP" altLang="en-US" dirty="0"/>
              <a:t>の</a:t>
            </a:r>
            <a:r>
              <a:rPr lang="ja-JP" altLang="en-US" dirty="0" smtClean="0"/>
              <a:t>確認が可能</a:t>
            </a:r>
            <a:endParaRPr lang="en-US" altLang="ja-JP" dirty="0" smtClean="0"/>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9341" y="4828505"/>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7" name="グループ化 6"/>
          <p:cNvGrpSpPr/>
          <p:nvPr/>
        </p:nvGrpSpPr>
        <p:grpSpPr>
          <a:xfrm>
            <a:off x="3064270" y="5085184"/>
            <a:ext cx="301764" cy="421507"/>
            <a:chOff x="5754608" y="5013181"/>
            <a:chExt cx="504825" cy="705145"/>
          </a:xfrm>
        </p:grpSpPr>
        <p:grpSp>
          <p:nvGrpSpPr>
            <p:cNvPr id="8" name="グループ化 33"/>
            <p:cNvGrpSpPr>
              <a:grpSpLocks/>
            </p:cNvGrpSpPr>
            <p:nvPr/>
          </p:nvGrpSpPr>
          <p:grpSpPr bwMode="auto">
            <a:xfrm>
              <a:off x="5754608" y="5013181"/>
              <a:ext cx="504825" cy="705145"/>
              <a:chOff x="5651525" y="2115575"/>
              <a:chExt cx="504825" cy="880507"/>
            </a:xfrm>
          </p:grpSpPr>
          <p:sp>
            <p:nvSpPr>
              <p:cNvPr id="10" name="片側の 2 つの角を切り取った四角形 9"/>
              <p:cNvSpPr/>
              <p:nvPr/>
            </p:nvSpPr>
            <p:spPr>
              <a:xfrm>
                <a:off x="5651525" y="2493374"/>
                <a:ext cx="504825" cy="502708"/>
              </a:xfrm>
              <a:prstGeom prst="snip2Same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台形 10"/>
              <p:cNvSpPr/>
              <p:nvPr/>
            </p:nvSpPr>
            <p:spPr>
              <a:xfrm>
                <a:off x="5832429" y="2693631"/>
                <a:ext cx="146397" cy="210022"/>
              </a:xfrm>
              <a:prstGeom prst="trapezoid">
                <a:avLst>
                  <a:gd name="adj" fmla="val 3861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アーチ 11"/>
              <p:cNvSpPr/>
              <p:nvPr/>
            </p:nvSpPr>
            <p:spPr>
              <a:xfrm>
                <a:off x="5722962" y="2115575"/>
                <a:ext cx="361950" cy="790595"/>
              </a:xfrm>
              <a:prstGeom prst="blockArc">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grpSp>
        <p:sp>
          <p:nvSpPr>
            <p:cNvPr id="9" name="円/楕円 8"/>
            <p:cNvSpPr/>
            <p:nvPr/>
          </p:nvSpPr>
          <p:spPr>
            <a:xfrm flipV="1">
              <a:off x="5970461" y="5560204"/>
              <a:ext cx="76484" cy="8611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 name="角丸四角形吹き出し 12"/>
          <p:cNvSpPr/>
          <p:nvPr/>
        </p:nvSpPr>
        <p:spPr>
          <a:xfrm>
            <a:off x="1825896" y="4089282"/>
            <a:ext cx="1829494" cy="1841891"/>
          </a:xfrm>
          <a:prstGeom prst="wedgeRoundRectCallout">
            <a:avLst>
              <a:gd name="adj1" fmla="val -55154"/>
              <a:gd name="adj2" fmla="val 31397"/>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1793666" y="4098951"/>
            <a:ext cx="1829494" cy="1015663"/>
          </a:xfrm>
          <a:prstGeom prst="rect">
            <a:avLst/>
          </a:prstGeom>
          <a:noFill/>
        </p:spPr>
        <p:txBody>
          <a:bodyPr wrap="square" rtlCol="0">
            <a:spAutoFit/>
          </a:bodyPr>
          <a:lstStyle/>
          <a:p>
            <a:pPr algn="ctr"/>
            <a:r>
              <a:rPr lang="ja-JP" altLang="en-US" sz="2000" dirty="0"/>
              <a:t>送り手</a:t>
            </a:r>
            <a:r>
              <a:rPr lang="ja-JP" altLang="en-US" sz="2000" dirty="0" smtClean="0"/>
              <a:t>の</a:t>
            </a:r>
            <a:endParaRPr lang="en-US" altLang="ja-JP" sz="2000" dirty="0" smtClean="0"/>
          </a:p>
          <a:p>
            <a:pPr algn="ctr"/>
            <a:r>
              <a:rPr lang="ja-JP" altLang="en-US" sz="2000" dirty="0" smtClean="0"/>
              <a:t>秘密鍵</a:t>
            </a:r>
            <a:endParaRPr lang="en-US" altLang="ja-JP" sz="2000" dirty="0" smtClean="0"/>
          </a:p>
          <a:p>
            <a:pPr algn="ctr"/>
            <a:r>
              <a:rPr kumimoji="1" lang="ja-JP" altLang="en-US" sz="2000" dirty="0" smtClean="0"/>
              <a:t>で暗号化</a:t>
            </a:r>
            <a:endParaRPr kumimoji="1" lang="ja-JP" altLang="en-US" sz="2000" dirty="0"/>
          </a:p>
        </p:txBody>
      </p:sp>
      <p:sp>
        <p:nvSpPr>
          <p:cNvPr id="22" name="角丸四角形吹き出し 21"/>
          <p:cNvSpPr/>
          <p:nvPr/>
        </p:nvSpPr>
        <p:spPr>
          <a:xfrm>
            <a:off x="5047718" y="4089282"/>
            <a:ext cx="1540506" cy="1794957"/>
          </a:xfrm>
          <a:prstGeom prst="wedgeRoundRectCallout">
            <a:avLst>
              <a:gd name="adj1" fmla="val 72731"/>
              <a:gd name="adj2" fmla="val 41871"/>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5125324" y="4142102"/>
            <a:ext cx="1296144" cy="1015663"/>
          </a:xfrm>
          <a:prstGeom prst="rect">
            <a:avLst/>
          </a:prstGeom>
          <a:noFill/>
        </p:spPr>
        <p:txBody>
          <a:bodyPr wrap="square" rtlCol="0">
            <a:spAutoFit/>
          </a:bodyPr>
          <a:lstStyle/>
          <a:p>
            <a:pPr algn="ctr"/>
            <a:r>
              <a:rPr lang="ja-JP" altLang="en-US" sz="2000" dirty="0" smtClean="0"/>
              <a:t>送り手の公開鍵で</a:t>
            </a:r>
            <a:endParaRPr lang="en-US" altLang="ja-JP" sz="2000" dirty="0" smtClean="0"/>
          </a:p>
          <a:p>
            <a:pPr algn="ctr"/>
            <a:r>
              <a:rPr lang="ja-JP" altLang="en-US" sz="2000" dirty="0"/>
              <a:t>復号</a:t>
            </a:r>
            <a:endParaRPr kumimoji="1" lang="ja-JP" altLang="en-US" sz="2000" dirty="0"/>
          </a:p>
        </p:txBody>
      </p:sp>
      <p:pic>
        <p:nvPicPr>
          <p:cNvPr id="1030"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89323" y="5101022"/>
            <a:ext cx="1689100"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4" name="Picture 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20272" y="4878772"/>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テキスト ボックス 2"/>
          <p:cNvSpPr txBox="1"/>
          <p:nvPr/>
        </p:nvSpPr>
        <p:spPr>
          <a:xfrm>
            <a:off x="335467" y="4283219"/>
            <a:ext cx="1332074" cy="461665"/>
          </a:xfrm>
          <a:prstGeom prst="rect">
            <a:avLst/>
          </a:prstGeom>
          <a:noFill/>
        </p:spPr>
        <p:txBody>
          <a:bodyPr wrap="square" rtlCol="0">
            <a:spAutoFit/>
          </a:bodyPr>
          <a:lstStyle/>
          <a:p>
            <a:r>
              <a:rPr lang="ja-JP" altLang="en-US" dirty="0"/>
              <a:t>送信</a:t>
            </a:r>
            <a:r>
              <a:rPr kumimoji="1" lang="ja-JP" altLang="en-US" dirty="0" smtClean="0"/>
              <a:t>側</a:t>
            </a:r>
            <a:endParaRPr kumimoji="1" lang="ja-JP" altLang="en-US" dirty="0"/>
          </a:p>
        </p:txBody>
      </p:sp>
      <p:sp>
        <p:nvSpPr>
          <p:cNvPr id="4" name="テキスト ボックス 3"/>
          <p:cNvSpPr txBox="1"/>
          <p:nvPr/>
        </p:nvSpPr>
        <p:spPr>
          <a:xfrm>
            <a:off x="7300823" y="4375951"/>
            <a:ext cx="1440309" cy="461665"/>
          </a:xfrm>
          <a:prstGeom prst="rect">
            <a:avLst/>
          </a:prstGeom>
          <a:noFill/>
        </p:spPr>
        <p:txBody>
          <a:bodyPr wrap="square" rtlCol="0">
            <a:spAutoFit/>
          </a:bodyPr>
          <a:lstStyle/>
          <a:p>
            <a:r>
              <a:rPr kumimoji="1" lang="ja-JP" altLang="en-US" dirty="0" smtClean="0"/>
              <a:t>受信側</a:t>
            </a:r>
            <a:endParaRPr kumimoji="1" lang="ja-JP" altLang="en-US" dirty="0"/>
          </a:p>
        </p:txBody>
      </p:sp>
      <p:pic>
        <p:nvPicPr>
          <p:cNvPr id="7170"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91749" y="5612910"/>
            <a:ext cx="6588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498089" y="5206063"/>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483768" y="5146336"/>
            <a:ext cx="651682" cy="525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545140" y="6004153"/>
            <a:ext cx="528938" cy="738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343936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fade">
                                      <p:cBhvr>
                                        <p:cTn id="10" dur="500"/>
                                        <p:tgtEl>
                                          <p:spTgt spid="20"/>
                                        </p:tgtEl>
                                      </p:cBhvr>
                                    </p:animEffect>
                                  </p:childTnLst>
                                </p:cTn>
                              </p:par>
                              <p:par>
                                <p:cTn id="11" presetID="10" presetClass="entr" presetSubtype="0" fill="hold" nodeType="withEffect">
                                  <p:stCondLst>
                                    <p:cond delay="0"/>
                                  </p:stCondLst>
                                  <p:childTnLst>
                                    <p:set>
                                      <p:cBhvr>
                                        <p:cTn id="12" dur="1" fill="hold">
                                          <p:stCondLst>
                                            <p:cond delay="0"/>
                                          </p:stCondLst>
                                        </p:cTn>
                                        <p:tgtEl>
                                          <p:spTgt spid="1030"/>
                                        </p:tgtEl>
                                        <p:attrNameLst>
                                          <p:attrName>style.visibility</p:attrName>
                                        </p:attrNameLst>
                                      </p:cBhvr>
                                      <p:to>
                                        <p:strVal val="visible"/>
                                      </p:to>
                                    </p:set>
                                    <p:animEffect transition="in" filter="fade">
                                      <p:cBhvr>
                                        <p:cTn id="13" dur="500"/>
                                        <p:tgtEl>
                                          <p:spTgt spid="1030"/>
                                        </p:tgtEl>
                                      </p:cBhvr>
                                    </p:animEffect>
                                  </p:childTnLst>
                                </p:cTn>
                              </p:par>
                            </p:childTnLst>
                          </p:cTn>
                        </p:par>
                        <p:par>
                          <p:cTn id="14" fill="hold">
                            <p:stCondLst>
                              <p:cond delay="500"/>
                            </p:stCondLst>
                            <p:childTnLst>
                              <p:par>
                                <p:cTn id="15" presetID="42" presetClass="path" presetSubtype="0" accel="50000" decel="50000" fill="hold" nodeType="afterEffect">
                                  <p:stCondLst>
                                    <p:cond delay="0"/>
                                  </p:stCondLst>
                                  <p:childTnLst>
                                    <p:animMotion origin="layout" path="M -4.44444E-6 3.70028E-8 L 0.32691 0.01041 " pathEditMode="relative" rAng="0" ptsTypes="AA">
                                      <p:cBhvr>
                                        <p:cTn id="16" dur="2000" fill="hold"/>
                                        <p:tgtEl>
                                          <p:spTgt spid="1027"/>
                                        </p:tgtEl>
                                        <p:attrNameLst>
                                          <p:attrName>ppt_x</p:attrName>
                                          <p:attrName>ppt_y</p:attrName>
                                        </p:attrNameLst>
                                      </p:cBhvr>
                                      <p:rCtr x="16337" y="509"/>
                                    </p:animMotion>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22"/>
                                        </p:tgtEl>
                                        <p:attrNameLst>
                                          <p:attrName>style.visibility</p:attrName>
                                        </p:attrNameLst>
                                      </p:cBhvr>
                                      <p:to>
                                        <p:strVal val="hidden"/>
                                      </p:to>
                                    </p:set>
                                  </p:childTnLst>
                                </p:cTn>
                              </p:par>
                              <p:par>
                                <p:cTn id="21" presetID="10" presetClass="entr" presetSubtype="0" fill="hold" nodeType="withEffect">
                                  <p:stCondLst>
                                    <p:cond delay="0"/>
                                  </p:stCondLst>
                                  <p:childTnLst>
                                    <p:set>
                                      <p:cBhvr>
                                        <p:cTn id="22" dur="1" fill="hold">
                                          <p:stCondLst>
                                            <p:cond delay="0"/>
                                          </p:stCondLst>
                                        </p:cTn>
                                        <p:tgtEl>
                                          <p:spTgt spid="1026"/>
                                        </p:tgtEl>
                                        <p:attrNameLst>
                                          <p:attrName>style.visibility</p:attrName>
                                        </p:attrNameLst>
                                      </p:cBhvr>
                                      <p:to>
                                        <p:strVal val="visible"/>
                                      </p:to>
                                    </p:set>
                                    <p:animEffect transition="in" filter="fade">
                                      <p:cBhvr>
                                        <p:cTn id="23"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2" grpId="1" animBg="1"/>
      <p:bldP spid="20"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デジタル署名</a:t>
            </a:r>
            <a:r>
              <a:rPr lang="en-US" altLang="ja-JP" dirty="0" smtClean="0">
                <a:latin typeface="+mn-ea"/>
                <a:ea typeface="+mn-ea"/>
              </a:rPr>
              <a:t>(</a:t>
            </a:r>
            <a:r>
              <a:rPr lang="ja-JP" altLang="en-US" dirty="0" smtClean="0">
                <a:latin typeface="+mn-ea"/>
                <a:ea typeface="+mn-ea"/>
              </a:rPr>
              <a:t>電子署名</a:t>
            </a:r>
            <a:r>
              <a:rPr lang="en-US" altLang="ja-JP" dirty="0" smtClean="0">
                <a:latin typeface="+mn-ea"/>
                <a:ea typeface="+mn-ea"/>
              </a:rPr>
              <a:t>)</a:t>
            </a:r>
            <a:endParaRPr lang="ja-JP" altLang="en-US" dirty="0" smtClean="0">
              <a:latin typeface="+mn-ea"/>
              <a:ea typeface="+mn-ea"/>
            </a:endParaRPr>
          </a:p>
        </p:txBody>
      </p:sp>
      <p:sp>
        <p:nvSpPr>
          <p:cNvPr id="51203" name="コンテンツ プレースホルダ 2"/>
          <p:cNvSpPr>
            <a:spLocks noGrp="1"/>
          </p:cNvSpPr>
          <p:nvPr>
            <p:ph idx="1"/>
          </p:nvPr>
        </p:nvSpPr>
        <p:spPr>
          <a:xfrm>
            <a:off x="107504" y="1341438"/>
            <a:ext cx="9145016" cy="3403446"/>
          </a:xfrm>
        </p:spPr>
        <p:txBody>
          <a:bodyPr/>
          <a:lstStyle/>
          <a:p>
            <a:pPr eaLnBrk="1" hangingPunct="1">
              <a:lnSpc>
                <a:spcPct val="80000"/>
              </a:lnSpc>
              <a:spcBef>
                <a:spcPts val="1200"/>
              </a:spcBef>
            </a:pPr>
            <a:r>
              <a:rPr lang="ja-JP" altLang="en-US" dirty="0"/>
              <a:t>メール</a:t>
            </a:r>
            <a:r>
              <a:rPr lang="ja-JP" altLang="en-US" dirty="0" smtClean="0"/>
              <a:t>の送信者と</a:t>
            </a:r>
            <a:r>
              <a:rPr lang="en-US" altLang="ja-JP" dirty="0" smtClean="0"/>
              <a:t>, </a:t>
            </a:r>
            <a:r>
              <a:rPr lang="ja-JP" altLang="en-US" dirty="0" smtClean="0"/>
              <a:t>送られたデータの改ざんがされていないことを証明する仕組み</a:t>
            </a:r>
            <a:endParaRPr lang="en-US" altLang="ja-JP" dirty="0"/>
          </a:p>
          <a:p>
            <a:pPr lvl="1" eaLnBrk="1" hangingPunct="1">
              <a:lnSpc>
                <a:spcPct val="80000"/>
              </a:lnSpc>
              <a:spcBef>
                <a:spcPts val="1200"/>
              </a:spcBef>
            </a:pPr>
            <a:r>
              <a:rPr lang="ja-JP" altLang="en-US" dirty="0" smtClean="0"/>
              <a:t>なりすまし無効化</a:t>
            </a:r>
            <a:endParaRPr lang="en-US" altLang="ja-JP" dirty="0"/>
          </a:p>
          <a:p>
            <a:pPr lvl="1" eaLnBrk="1" hangingPunct="1">
              <a:lnSpc>
                <a:spcPct val="80000"/>
              </a:lnSpc>
              <a:spcBef>
                <a:spcPts val="1200"/>
              </a:spcBef>
            </a:pPr>
            <a:r>
              <a:rPr lang="ja-JP" altLang="en-US" dirty="0" smtClean="0"/>
              <a:t> </a:t>
            </a:r>
            <a:r>
              <a:rPr lang="ja-JP" altLang="en-US" dirty="0" smtClean="0">
                <a:solidFill>
                  <a:srgbClr val="FF0000"/>
                </a:solidFill>
              </a:rPr>
              <a:t>ハッシュ値</a:t>
            </a:r>
            <a:r>
              <a:rPr lang="ja-JP" altLang="en-US" dirty="0" smtClean="0"/>
              <a:t>によって改ざんの有無</a:t>
            </a:r>
            <a:r>
              <a:rPr lang="ja-JP" altLang="en-US" dirty="0"/>
              <a:t>の</a:t>
            </a:r>
            <a:r>
              <a:rPr lang="ja-JP" altLang="en-US" dirty="0" smtClean="0"/>
              <a:t>確認が可能</a:t>
            </a:r>
            <a:endParaRPr lang="en-US" altLang="ja-JP" dirty="0" smtClean="0"/>
          </a:p>
        </p:txBody>
      </p:sp>
    </p:spTree>
    <p:extLst>
      <p:ext uri="{BB962C8B-B14F-4D97-AF65-F5344CB8AC3E}">
        <p14:creationId xmlns:p14="http://schemas.microsoft.com/office/powerpoint/2010/main" val="393439369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角丸四角形吹き出し 14"/>
          <p:cNvSpPr/>
          <p:nvPr/>
        </p:nvSpPr>
        <p:spPr>
          <a:xfrm>
            <a:off x="2058180" y="3284984"/>
            <a:ext cx="1937756"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吹き出し 13"/>
          <p:cNvSpPr/>
          <p:nvPr/>
        </p:nvSpPr>
        <p:spPr>
          <a:xfrm>
            <a:off x="4611608" y="3284984"/>
            <a:ext cx="2030343"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sp>
        <p:nvSpPr>
          <p:cNvPr id="51203" name="コンテンツ プレースホルダ 2"/>
          <p:cNvSpPr>
            <a:spLocks noGrp="1"/>
          </p:cNvSpPr>
          <p:nvPr>
            <p:ph idx="1"/>
          </p:nvPr>
        </p:nvSpPr>
        <p:spPr>
          <a:xfrm>
            <a:off x="76552" y="1052736"/>
            <a:ext cx="9391992" cy="1872208"/>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a:t>任意の文字列</a:t>
            </a:r>
            <a:r>
              <a:rPr lang="ja-JP" altLang="en-US" sz="2000" dirty="0" smtClean="0"/>
              <a:t>をある数値に</a:t>
            </a:r>
            <a:r>
              <a:rPr lang="ja-JP" altLang="en-US" sz="2000" dirty="0"/>
              <a:t>変換</a:t>
            </a:r>
            <a:r>
              <a:rPr lang="ja-JP" altLang="en-US" sz="2000" dirty="0" smtClean="0"/>
              <a:t>する関数</a:t>
            </a:r>
            <a:endParaRPr lang="en-US" altLang="ja-JP" sz="2000" dirty="0" smtClean="0"/>
          </a:p>
          <a:p>
            <a:pPr lvl="1" eaLnBrk="1" hangingPunct="1">
              <a:lnSpc>
                <a:spcPct val="80000"/>
              </a:lnSpc>
              <a:spcBef>
                <a:spcPts val="1200"/>
              </a:spcBef>
            </a:pPr>
            <a:r>
              <a:rPr lang="ja-JP" altLang="en-US" sz="2400" dirty="0" smtClean="0"/>
              <a:t>ハッシュ値から元の数値を導くことはほぼ不可能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a:p>
            <a:pPr lvl="2" eaLnBrk="1" hangingPunct="1">
              <a:lnSpc>
                <a:spcPct val="80000"/>
              </a:lnSpc>
              <a:spcBef>
                <a:spcPts val="1200"/>
              </a:spcBef>
            </a:pPr>
            <a:endParaRPr lang="en-US" altLang="ja-JP" dirty="0" smtClean="0"/>
          </a:p>
        </p:txBody>
      </p:sp>
      <p:pic>
        <p:nvPicPr>
          <p:cNvPr id="8"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sp>
        <p:nvSpPr>
          <p:cNvPr id="34" name="テキスト ボックス 33"/>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pic>
        <p:nvPicPr>
          <p:cNvPr id="17"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48763" y="4437112"/>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5212319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角丸四角形吹き出し 23"/>
          <p:cNvSpPr/>
          <p:nvPr/>
        </p:nvSpPr>
        <p:spPr>
          <a:xfrm>
            <a:off x="4611608" y="3284984"/>
            <a:ext cx="2030343"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99515" y="5000302"/>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81261" y="4777630"/>
            <a:ext cx="981075"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角丸四角形吹き出し 9"/>
          <p:cNvSpPr/>
          <p:nvPr/>
        </p:nvSpPr>
        <p:spPr>
          <a:xfrm>
            <a:off x="2058180" y="3284984"/>
            <a:ext cx="1937756"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sp>
        <p:nvSpPr>
          <p:cNvPr id="28" name="正方形/長方形 27"/>
          <p:cNvSpPr/>
          <p:nvPr/>
        </p:nvSpPr>
        <p:spPr>
          <a:xfrm>
            <a:off x="2339752" y="5733256"/>
            <a:ext cx="1296144" cy="504056"/>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ハッシュ関数</a:t>
            </a:r>
            <a:endParaRPr kumimoji="1" lang="ja-JP" altLang="en-US" sz="1600" dirty="0">
              <a:solidFill>
                <a:schemeClr val="tx1"/>
              </a:solidFill>
            </a:endParaRPr>
          </a:p>
        </p:txBody>
      </p:sp>
      <p:sp>
        <p:nvSpPr>
          <p:cNvPr id="37" name="コンテンツ プレースホルダ 2"/>
          <p:cNvSpPr>
            <a:spLocks noGrp="1"/>
          </p:cNvSpPr>
          <p:nvPr>
            <p:ph idx="1"/>
          </p:nvPr>
        </p:nvSpPr>
        <p:spPr>
          <a:xfrm>
            <a:off x="76552" y="1052736"/>
            <a:ext cx="9391992" cy="1872208"/>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smtClean="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smtClean="0"/>
              <a:t>任意の文字列をある数値に変換する関数</a:t>
            </a:r>
            <a:endParaRPr lang="en-US" altLang="ja-JP" sz="2000" dirty="0" smtClean="0"/>
          </a:p>
          <a:p>
            <a:pPr lvl="1" eaLnBrk="1" hangingPunct="1">
              <a:lnSpc>
                <a:spcPct val="80000"/>
              </a:lnSpc>
              <a:spcBef>
                <a:spcPts val="1200"/>
              </a:spcBef>
            </a:pPr>
            <a:r>
              <a:rPr lang="ja-JP" altLang="en-US" sz="2400" dirty="0" smtClean="0"/>
              <a:t>ハッシュ値から元の数値を導くことはほぼ不可能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a:p>
            <a:pPr lvl="2" eaLnBrk="1" hangingPunct="1">
              <a:lnSpc>
                <a:spcPct val="80000"/>
              </a:lnSpc>
              <a:spcBef>
                <a:spcPts val="1200"/>
              </a:spcBef>
            </a:pPr>
            <a:endParaRPr lang="en-US" altLang="ja-JP" dirty="0" smtClean="0"/>
          </a:p>
        </p:txBody>
      </p:sp>
      <p:sp>
        <p:nvSpPr>
          <p:cNvPr id="21" name="テキスト ボックス 20"/>
          <p:cNvSpPr txBox="1"/>
          <p:nvPr/>
        </p:nvSpPr>
        <p:spPr>
          <a:xfrm>
            <a:off x="1947312" y="3284984"/>
            <a:ext cx="2192640" cy="707886"/>
          </a:xfrm>
          <a:prstGeom prst="rect">
            <a:avLst/>
          </a:prstGeom>
          <a:noFill/>
        </p:spPr>
        <p:txBody>
          <a:bodyPr wrap="square" rtlCol="0">
            <a:spAutoFit/>
          </a:bodyPr>
          <a:lstStyle/>
          <a:p>
            <a:pPr algn="ctr"/>
            <a:r>
              <a:rPr lang="ja-JP" altLang="en-US" sz="2000" dirty="0" smtClean="0"/>
              <a:t>ハッシュ関数で</a:t>
            </a:r>
            <a:endParaRPr lang="en-US" altLang="ja-JP" sz="2000" dirty="0" smtClean="0"/>
          </a:p>
          <a:p>
            <a:pPr algn="ctr"/>
            <a:r>
              <a:rPr lang="ja-JP" altLang="en-US" sz="2000" dirty="0" smtClean="0"/>
              <a:t>ハッシュ値を導出</a:t>
            </a:r>
            <a:endParaRPr kumimoji="1" lang="ja-JP" altLang="en-US" sz="2000" dirty="0"/>
          </a:p>
        </p:txBody>
      </p:sp>
      <p:pic>
        <p:nvPicPr>
          <p:cNvPr id="25" name="Picture 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548763" y="4437112"/>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正方形/長方形 28"/>
          <p:cNvSpPr/>
          <p:nvPr/>
        </p:nvSpPr>
        <p:spPr>
          <a:xfrm>
            <a:off x="1979712" y="4437112"/>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spTree>
    <p:extLst>
      <p:ext uri="{BB962C8B-B14F-4D97-AF65-F5344CB8AC3E}">
        <p14:creationId xmlns:p14="http://schemas.microsoft.com/office/powerpoint/2010/main" val="697202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childTnLst>
                          </p:cTn>
                        </p:par>
                        <p:par>
                          <p:cTn id="13" fill="hold">
                            <p:stCondLst>
                              <p:cond delay="0"/>
                            </p:stCondLst>
                            <p:childTnLst>
                              <p:par>
                                <p:cTn id="14" presetID="42" presetClass="path" presetSubtype="0" accel="50000" decel="50000" fill="hold" grpId="0" nodeType="afterEffect">
                                  <p:stCondLst>
                                    <p:cond delay="0"/>
                                  </p:stCondLst>
                                  <p:childTnLst>
                                    <p:animMotion origin="layout" path="M 0 -3.73728E-6 L 0.00017 0.09968 " pathEditMode="relative" rAng="0" ptsTypes="AA">
                                      <p:cBhvr>
                                        <p:cTn id="15" dur="2000" fill="hold"/>
                                        <p:tgtEl>
                                          <p:spTgt spid="29"/>
                                        </p:tgtEl>
                                        <p:attrNameLst>
                                          <p:attrName>ppt_x</p:attrName>
                                          <p:attrName>ppt_y</p:attrName>
                                        </p:attrNameLst>
                                      </p:cBhvr>
                                      <p:rCtr x="0" y="497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1" grpId="1"/>
      <p:bldP spid="29" grpId="0" animBg="1"/>
      <p:bldP spid="29" grpId="1"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角丸四角形吹き出し 27"/>
          <p:cNvSpPr/>
          <p:nvPr/>
        </p:nvSpPr>
        <p:spPr>
          <a:xfrm>
            <a:off x="4611608" y="3284984"/>
            <a:ext cx="2030343"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吹き出し 26"/>
          <p:cNvSpPr/>
          <p:nvPr/>
        </p:nvSpPr>
        <p:spPr>
          <a:xfrm>
            <a:off x="2058180" y="3284984"/>
            <a:ext cx="1937756"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pic>
        <p:nvPicPr>
          <p:cNvPr id="8"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テキスト ボックス 21"/>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pic>
        <p:nvPicPr>
          <p:cNvPr id="26"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48763" y="4437112"/>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正方形/長方形 28"/>
          <p:cNvSpPr/>
          <p:nvPr/>
        </p:nvSpPr>
        <p:spPr>
          <a:xfrm>
            <a:off x="1979712" y="5081239"/>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pic>
        <p:nvPicPr>
          <p:cNvPr id="1026" name="Picture 2"/>
          <p:cNvPicPr>
            <a:picLocks noChangeAspect="1" noChangeArrowheads="1"/>
          </p:cNvPicPr>
          <p:nvPr/>
        </p:nvPicPr>
        <p:blipFill>
          <a:blip r:embed="rId6" cstate="print"/>
          <a:srcRect/>
          <a:stretch>
            <a:fillRect/>
          </a:stretch>
        </p:blipFill>
        <p:spPr bwMode="auto">
          <a:xfrm>
            <a:off x="2644353" y="5085184"/>
            <a:ext cx="542925" cy="476250"/>
          </a:xfrm>
          <a:prstGeom prst="rect">
            <a:avLst/>
          </a:prstGeom>
          <a:noFill/>
          <a:ln w="9525">
            <a:noFill/>
            <a:miter lim="800000"/>
            <a:headEnd/>
            <a:tailEnd/>
          </a:ln>
          <a:effectLst/>
        </p:spPr>
      </p:pic>
      <p:sp>
        <p:nvSpPr>
          <p:cNvPr id="33" name="テキスト ボックス 32"/>
          <p:cNvSpPr txBox="1"/>
          <p:nvPr/>
        </p:nvSpPr>
        <p:spPr>
          <a:xfrm>
            <a:off x="2058180" y="3284984"/>
            <a:ext cx="1937756" cy="1015663"/>
          </a:xfrm>
          <a:prstGeom prst="rect">
            <a:avLst/>
          </a:prstGeom>
          <a:noFill/>
        </p:spPr>
        <p:txBody>
          <a:bodyPr wrap="square" rtlCol="0">
            <a:spAutoFit/>
          </a:bodyPr>
          <a:lstStyle/>
          <a:p>
            <a:pPr algn="ctr"/>
            <a:r>
              <a:rPr kumimoji="1" lang="ja-JP" altLang="en-US" sz="2000" dirty="0" smtClean="0"/>
              <a:t>ハッシュ値を</a:t>
            </a:r>
            <a:r>
              <a:rPr lang="ja-JP" altLang="en-US" sz="2000" dirty="0" smtClean="0"/>
              <a:t>送信者の秘密</a:t>
            </a:r>
            <a:r>
              <a:rPr kumimoji="1" lang="ja-JP" altLang="en-US" sz="2000" dirty="0" smtClean="0"/>
              <a:t>鍵で暗号化</a:t>
            </a:r>
            <a:endParaRPr kumimoji="1" lang="ja-JP" altLang="en-US" sz="2000" dirty="0"/>
          </a:p>
        </p:txBody>
      </p:sp>
      <p:sp>
        <p:nvSpPr>
          <p:cNvPr id="36" name="コンテンツ プレースホルダ 2"/>
          <p:cNvSpPr>
            <a:spLocks noGrp="1"/>
          </p:cNvSpPr>
          <p:nvPr>
            <p:ph idx="1"/>
          </p:nvPr>
        </p:nvSpPr>
        <p:spPr>
          <a:xfrm>
            <a:off x="76552" y="1052736"/>
            <a:ext cx="9391992" cy="2232248"/>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smtClean="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smtClean="0"/>
              <a:t>任意の文字列をある数値に変換する関数</a:t>
            </a:r>
            <a:endParaRPr lang="en-US" altLang="ja-JP" sz="2400" dirty="0" smtClean="0"/>
          </a:p>
          <a:p>
            <a:pPr lvl="1" eaLnBrk="1" hangingPunct="1">
              <a:lnSpc>
                <a:spcPct val="80000"/>
              </a:lnSpc>
              <a:spcBef>
                <a:spcPts val="1200"/>
              </a:spcBef>
            </a:pPr>
            <a:r>
              <a:rPr lang="ja-JP" altLang="en-US" sz="2400" dirty="0" smtClean="0"/>
              <a:t>ハッシュ値から元の数値を導くことはほぼ不可能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p:txBody>
      </p:sp>
      <p:pic>
        <p:nvPicPr>
          <p:cNvPr id="30" name="Picture 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545140" y="5949280"/>
            <a:ext cx="528938" cy="738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8266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 name="角丸四角形吹き出し 25"/>
          <p:cNvSpPr/>
          <p:nvPr/>
        </p:nvSpPr>
        <p:spPr>
          <a:xfrm>
            <a:off x="4611608" y="3284984"/>
            <a:ext cx="2030343"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吹き出し 24"/>
          <p:cNvSpPr/>
          <p:nvPr/>
        </p:nvSpPr>
        <p:spPr>
          <a:xfrm>
            <a:off x="2058180" y="3284984"/>
            <a:ext cx="1937756"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pic>
        <p:nvPicPr>
          <p:cNvPr id="8"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0800000">
            <a:off x="3462336" y="4914833"/>
            <a:ext cx="1690391" cy="618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テキスト ボックス 21"/>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sp>
        <p:nvSpPr>
          <p:cNvPr id="37" name="コンテンツ プレースホルダ 2"/>
          <p:cNvSpPr>
            <a:spLocks noGrp="1"/>
          </p:cNvSpPr>
          <p:nvPr>
            <p:ph idx="1"/>
          </p:nvPr>
        </p:nvSpPr>
        <p:spPr>
          <a:xfrm>
            <a:off x="76552" y="1052736"/>
            <a:ext cx="9391992" cy="1872208"/>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smtClean="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smtClean="0"/>
              <a:t>任意の文字列をある数値に変換する関数</a:t>
            </a:r>
            <a:endParaRPr lang="en-US" altLang="ja-JP" sz="2000" dirty="0" smtClean="0"/>
          </a:p>
          <a:p>
            <a:pPr lvl="1" eaLnBrk="1" hangingPunct="1">
              <a:lnSpc>
                <a:spcPct val="80000"/>
              </a:lnSpc>
              <a:spcBef>
                <a:spcPts val="1200"/>
              </a:spcBef>
            </a:pPr>
            <a:r>
              <a:rPr lang="ja-JP" altLang="en-US" sz="2400" dirty="0" smtClean="0"/>
              <a:t>ハッシュ値から元の数値を導くことはほぼ不可能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a:p>
            <a:pPr lvl="2" eaLnBrk="1" hangingPunct="1">
              <a:lnSpc>
                <a:spcPct val="80000"/>
              </a:lnSpc>
              <a:spcBef>
                <a:spcPts val="1200"/>
              </a:spcBef>
            </a:pPr>
            <a:endParaRPr lang="en-US" altLang="ja-JP" dirty="0" smtClean="0"/>
          </a:p>
        </p:txBody>
      </p:sp>
      <p:grpSp>
        <p:nvGrpSpPr>
          <p:cNvPr id="3" name="グループ化 2"/>
          <p:cNvGrpSpPr/>
          <p:nvPr/>
        </p:nvGrpSpPr>
        <p:grpSpPr>
          <a:xfrm>
            <a:off x="1979712" y="4437112"/>
            <a:ext cx="1872208" cy="1148183"/>
            <a:chOff x="1979712" y="4437112"/>
            <a:chExt cx="1872208" cy="1148183"/>
          </a:xfrm>
        </p:grpSpPr>
        <p:pic>
          <p:nvPicPr>
            <p:cNvPr id="17"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48763" y="4437112"/>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正方形/長方形 17"/>
            <p:cNvSpPr/>
            <p:nvPr/>
          </p:nvSpPr>
          <p:spPr>
            <a:xfrm>
              <a:off x="1979712" y="5081239"/>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pic>
          <p:nvPicPr>
            <p:cNvPr id="19" name="Picture 2"/>
            <p:cNvPicPr>
              <a:picLocks noChangeAspect="1" noChangeArrowheads="1"/>
            </p:cNvPicPr>
            <p:nvPr/>
          </p:nvPicPr>
          <p:blipFill>
            <a:blip r:embed="rId7" cstate="print"/>
            <a:srcRect/>
            <a:stretch>
              <a:fillRect/>
            </a:stretch>
          </p:blipFill>
          <p:spPr bwMode="auto">
            <a:xfrm>
              <a:off x="2644353" y="5085184"/>
              <a:ext cx="542925" cy="476250"/>
            </a:xfrm>
            <a:prstGeom prst="rect">
              <a:avLst/>
            </a:prstGeom>
            <a:noFill/>
            <a:ln w="9525">
              <a:noFill/>
              <a:miter lim="800000"/>
              <a:headEnd/>
              <a:tailEnd/>
            </a:ln>
            <a:effectLst/>
          </p:spPr>
        </p:pic>
      </p:grpSp>
    </p:spTree>
    <p:extLst>
      <p:ext uri="{BB962C8B-B14F-4D97-AF65-F5344CB8AC3E}">
        <p14:creationId xmlns:p14="http://schemas.microsoft.com/office/powerpoint/2010/main" val="595556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0 2.59019E-7 L 0.28368 0.00046 " pathEditMode="relative" rAng="0" ptsTypes="AA">
                                      <p:cBhvr>
                                        <p:cTn id="6" dur="2000" fill="hold"/>
                                        <p:tgtEl>
                                          <p:spTgt spid="3"/>
                                        </p:tgtEl>
                                        <p:attrNameLst>
                                          <p:attrName>ppt_x</p:attrName>
                                          <p:attrName>ppt_y</p:attrName>
                                        </p:attrNameLst>
                                      </p:cBhvr>
                                      <p:rCtr x="14184" y="2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 name="角丸四角形吹き出し 30"/>
          <p:cNvSpPr/>
          <p:nvPr/>
        </p:nvSpPr>
        <p:spPr>
          <a:xfrm>
            <a:off x="4611608" y="3284984"/>
            <a:ext cx="2030343"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吹き出し 29"/>
          <p:cNvSpPr/>
          <p:nvPr/>
        </p:nvSpPr>
        <p:spPr>
          <a:xfrm>
            <a:off x="2058180" y="3284984"/>
            <a:ext cx="1937756"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pic>
        <p:nvPicPr>
          <p:cNvPr id="8"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テキスト ボックス 21"/>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sp>
        <p:nvSpPr>
          <p:cNvPr id="37" name="コンテンツ プレースホルダ 2"/>
          <p:cNvSpPr>
            <a:spLocks noGrp="1"/>
          </p:cNvSpPr>
          <p:nvPr>
            <p:ph idx="1"/>
          </p:nvPr>
        </p:nvSpPr>
        <p:spPr>
          <a:xfrm>
            <a:off x="76552" y="1052736"/>
            <a:ext cx="9391992" cy="2088232"/>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smtClean="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smtClean="0"/>
              <a:t>任意の文字列をある数値に変換する関数</a:t>
            </a:r>
            <a:endParaRPr lang="en-US" altLang="ja-JP" sz="2000" dirty="0" smtClean="0"/>
          </a:p>
          <a:p>
            <a:pPr lvl="1" eaLnBrk="1" hangingPunct="1">
              <a:lnSpc>
                <a:spcPct val="80000"/>
              </a:lnSpc>
              <a:spcBef>
                <a:spcPts val="1200"/>
              </a:spcBef>
            </a:pPr>
            <a:r>
              <a:rPr lang="ja-JP" altLang="en-US" sz="2400" dirty="0" smtClean="0"/>
              <a:t>ハッシュ値から元の数値を導くことはほぼ不可能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p:txBody>
      </p:sp>
      <p:pic>
        <p:nvPicPr>
          <p:cNvPr id="21"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80659" y="4413265"/>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正方形/長方形 23"/>
          <p:cNvSpPr/>
          <p:nvPr/>
        </p:nvSpPr>
        <p:spPr>
          <a:xfrm>
            <a:off x="4611608" y="5057392"/>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pic>
        <p:nvPicPr>
          <p:cNvPr id="25" name="Picture 2"/>
          <p:cNvPicPr>
            <a:picLocks noChangeAspect="1" noChangeArrowheads="1"/>
          </p:cNvPicPr>
          <p:nvPr/>
        </p:nvPicPr>
        <p:blipFill>
          <a:blip r:embed="rId6" cstate="print"/>
          <a:srcRect/>
          <a:stretch>
            <a:fillRect/>
          </a:stretch>
        </p:blipFill>
        <p:spPr bwMode="auto">
          <a:xfrm>
            <a:off x="5276249" y="5085184"/>
            <a:ext cx="542925" cy="476250"/>
          </a:xfrm>
          <a:prstGeom prst="rect">
            <a:avLst/>
          </a:prstGeom>
          <a:noFill/>
          <a:ln w="9525">
            <a:noFill/>
            <a:miter lim="800000"/>
            <a:headEnd/>
            <a:tailEnd/>
          </a:ln>
          <a:effectLst/>
        </p:spPr>
      </p:pic>
      <p:pic>
        <p:nvPicPr>
          <p:cNvPr id="27"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039408" y="5374853"/>
            <a:ext cx="6588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テキスト ボックス 27"/>
          <p:cNvSpPr txBox="1"/>
          <p:nvPr/>
        </p:nvSpPr>
        <p:spPr>
          <a:xfrm>
            <a:off x="4611608" y="3284984"/>
            <a:ext cx="2016224" cy="707886"/>
          </a:xfrm>
          <a:prstGeom prst="rect">
            <a:avLst/>
          </a:prstGeom>
          <a:noFill/>
        </p:spPr>
        <p:txBody>
          <a:bodyPr wrap="square" rtlCol="0">
            <a:spAutoFit/>
          </a:bodyPr>
          <a:lstStyle/>
          <a:p>
            <a:pPr algn="ctr"/>
            <a:r>
              <a:rPr lang="ja-JP" altLang="en-US" sz="2000" dirty="0" smtClean="0"/>
              <a:t>送信者の公開鍵で復号</a:t>
            </a:r>
            <a:endParaRPr kumimoji="1" lang="ja-JP" altLang="en-US" sz="2000" dirty="0"/>
          </a:p>
        </p:txBody>
      </p:sp>
    </p:spTree>
    <p:extLst>
      <p:ext uri="{BB962C8B-B14F-4D97-AF65-F5344CB8AC3E}">
        <p14:creationId xmlns:p14="http://schemas.microsoft.com/office/powerpoint/2010/main" val="4121790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nodeType="clickEffect">
                                  <p:stCondLst>
                                    <p:cond delay="0"/>
                                  </p:stCondLst>
                                  <p:childTnLst>
                                    <p:set>
                                      <p:cBhvr>
                                        <p:cTn id="12" dur="1" fill="hold">
                                          <p:stCondLst>
                                            <p:cond delay="0"/>
                                          </p:stCondLst>
                                        </p:cTn>
                                        <p:tgtEl>
                                          <p:spTgt spid="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角丸四角形吹き出し 17"/>
          <p:cNvSpPr/>
          <p:nvPr/>
        </p:nvSpPr>
        <p:spPr>
          <a:xfrm>
            <a:off x="2058180" y="3284984"/>
            <a:ext cx="1937756"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pic>
        <p:nvPicPr>
          <p:cNvPr id="8"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角丸四角形吹き出し 11"/>
          <p:cNvSpPr/>
          <p:nvPr/>
        </p:nvSpPr>
        <p:spPr>
          <a:xfrm>
            <a:off x="4611608" y="3284984"/>
            <a:ext cx="2030343"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sp>
        <p:nvSpPr>
          <p:cNvPr id="37" name="コンテンツ プレースホルダ 2"/>
          <p:cNvSpPr>
            <a:spLocks noGrp="1"/>
          </p:cNvSpPr>
          <p:nvPr>
            <p:ph idx="1"/>
          </p:nvPr>
        </p:nvSpPr>
        <p:spPr>
          <a:xfrm>
            <a:off x="76552" y="1052736"/>
            <a:ext cx="9391992" cy="2088232"/>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smtClean="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smtClean="0"/>
              <a:t>任意の文字列をある数値に変換する関数</a:t>
            </a:r>
            <a:endParaRPr lang="en-US" altLang="ja-JP" sz="2000" dirty="0" smtClean="0"/>
          </a:p>
          <a:p>
            <a:pPr lvl="1" eaLnBrk="1" hangingPunct="1">
              <a:lnSpc>
                <a:spcPct val="80000"/>
              </a:lnSpc>
              <a:spcBef>
                <a:spcPts val="1200"/>
              </a:spcBef>
            </a:pPr>
            <a:r>
              <a:rPr lang="ja-JP" altLang="en-US" sz="2400" dirty="0" smtClean="0"/>
              <a:t>ハッシュ値から元の数値を導くことはほぼ不可能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p:txBody>
      </p:sp>
      <p:pic>
        <p:nvPicPr>
          <p:cNvPr id="21"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80659" y="4413265"/>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正方形/長方形 23"/>
          <p:cNvSpPr/>
          <p:nvPr/>
        </p:nvSpPr>
        <p:spPr>
          <a:xfrm>
            <a:off x="4611608" y="5057392"/>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sp>
        <p:nvSpPr>
          <p:cNvPr id="17" name="テキスト ボックス 16"/>
          <p:cNvSpPr txBox="1"/>
          <p:nvPr/>
        </p:nvSpPr>
        <p:spPr>
          <a:xfrm>
            <a:off x="4611608" y="3284984"/>
            <a:ext cx="2192640" cy="707886"/>
          </a:xfrm>
          <a:prstGeom prst="rect">
            <a:avLst/>
          </a:prstGeom>
          <a:noFill/>
        </p:spPr>
        <p:txBody>
          <a:bodyPr wrap="square" rtlCol="0">
            <a:spAutoFit/>
          </a:bodyPr>
          <a:lstStyle/>
          <a:p>
            <a:pPr algn="ctr"/>
            <a:r>
              <a:rPr lang="ja-JP" altLang="en-US" sz="2000" dirty="0" smtClean="0"/>
              <a:t>ハッシュ関数で</a:t>
            </a:r>
            <a:endParaRPr lang="en-US" altLang="ja-JP" sz="2000" dirty="0" smtClean="0"/>
          </a:p>
          <a:p>
            <a:pPr algn="ctr"/>
            <a:r>
              <a:rPr lang="ja-JP" altLang="en-US" sz="2000" dirty="0" smtClean="0"/>
              <a:t>ハッシュ値を導出</a:t>
            </a:r>
            <a:endParaRPr kumimoji="1" lang="ja-JP" altLang="en-US" sz="2000" dirty="0"/>
          </a:p>
        </p:txBody>
      </p:sp>
      <p:sp>
        <p:nvSpPr>
          <p:cNvPr id="19" name="正方形/長方形 18"/>
          <p:cNvSpPr/>
          <p:nvPr/>
        </p:nvSpPr>
        <p:spPr>
          <a:xfrm>
            <a:off x="4641368" y="4410777"/>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sp>
        <p:nvSpPr>
          <p:cNvPr id="20" name="正方形/長方形 19"/>
          <p:cNvSpPr/>
          <p:nvPr/>
        </p:nvSpPr>
        <p:spPr>
          <a:xfrm>
            <a:off x="4860032" y="5733256"/>
            <a:ext cx="1296144" cy="504056"/>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ハッシュ関数</a:t>
            </a:r>
            <a:endParaRPr kumimoji="1" lang="ja-JP" altLang="en-US" sz="1600" dirty="0">
              <a:solidFill>
                <a:schemeClr val="tx1"/>
              </a:solidFill>
            </a:endParaRPr>
          </a:p>
        </p:txBody>
      </p:sp>
    </p:spTree>
    <p:extLst>
      <p:ext uri="{BB962C8B-B14F-4D97-AF65-F5344CB8AC3E}">
        <p14:creationId xmlns:p14="http://schemas.microsoft.com/office/powerpoint/2010/main" val="2625138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2.77778E-6 1.99815E-6 L 0.22413 -0.24237 " pathEditMode="relative" rAng="0" ptsTypes="AA">
                                      <p:cBhvr>
                                        <p:cTn id="6" dur="2000" fill="hold"/>
                                        <p:tgtEl>
                                          <p:spTgt spid="24"/>
                                        </p:tgtEl>
                                        <p:attrNameLst>
                                          <p:attrName>ppt_x</p:attrName>
                                          <p:attrName>ppt_y</p:attrName>
                                        </p:attrNameLst>
                                      </p:cBhvr>
                                      <p:rCtr x="11198" y="-12118"/>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par>
                          <p:cTn id="17" fill="hold">
                            <p:stCondLst>
                              <p:cond delay="0"/>
                            </p:stCondLst>
                            <p:childTnLst>
                              <p:par>
                                <p:cTn id="18" presetID="42" presetClass="path" presetSubtype="0" accel="50000" decel="50000" fill="hold" grpId="1" nodeType="afterEffect">
                                  <p:stCondLst>
                                    <p:cond delay="0"/>
                                  </p:stCondLst>
                                  <p:childTnLst>
                                    <p:animMotion origin="layout" path="M -0.00364 0.00115 L -0.0033 0.09412 " pathEditMode="relative" rAng="0" ptsTypes="AA">
                                      <p:cBhvr>
                                        <p:cTn id="19" dur="2000" fill="hold"/>
                                        <p:tgtEl>
                                          <p:spTgt spid="19"/>
                                        </p:tgtEl>
                                        <p:attrNameLst>
                                          <p:attrName>ppt_x</p:attrName>
                                          <p:attrName>ppt_y</p:attrName>
                                        </p:attrNameLst>
                                      </p:cBhvr>
                                      <p:rCtr x="17" y="4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17" grpId="0"/>
      <p:bldP spid="19" grpId="0" animBg="1"/>
      <p:bldP spid="19" grpId="1" animBg="1"/>
      <p:bldP spid="20" grpId="1"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角丸四角形吹き出し 17"/>
          <p:cNvSpPr/>
          <p:nvPr/>
        </p:nvSpPr>
        <p:spPr>
          <a:xfrm>
            <a:off x="2058180" y="3284984"/>
            <a:ext cx="1937756"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pic>
        <p:nvPicPr>
          <p:cNvPr id="8"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角丸四角形吹き出し 11"/>
          <p:cNvSpPr/>
          <p:nvPr/>
        </p:nvSpPr>
        <p:spPr>
          <a:xfrm>
            <a:off x="4611608" y="3284984"/>
            <a:ext cx="2030343"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sp>
        <p:nvSpPr>
          <p:cNvPr id="37" name="コンテンツ プレースホルダ 2"/>
          <p:cNvSpPr>
            <a:spLocks noGrp="1"/>
          </p:cNvSpPr>
          <p:nvPr>
            <p:ph idx="1"/>
          </p:nvPr>
        </p:nvSpPr>
        <p:spPr>
          <a:xfrm>
            <a:off x="76552" y="1052736"/>
            <a:ext cx="9391992" cy="2088232"/>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smtClean="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smtClean="0"/>
              <a:t>任意の文字列をある数値に変換する関数</a:t>
            </a:r>
            <a:endParaRPr lang="en-US" altLang="ja-JP" sz="2000" dirty="0" smtClean="0"/>
          </a:p>
          <a:p>
            <a:pPr lvl="1" eaLnBrk="1" hangingPunct="1">
              <a:lnSpc>
                <a:spcPct val="80000"/>
              </a:lnSpc>
              <a:spcBef>
                <a:spcPts val="1200"/>
              </a:spcBef>
            </a:pPr>
            <a:r>
              <a:rPr lang="ja-JP" altLang="en-US" sz="2400" dirty="0" smtClean="0"/>
              <a:t>ハッシュ値から元の数値を導くことはほぼ不可能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p:txBody>
      </p:sp>
      <p:pic>
        <p:nvPicPr>
          <p:cNvPr id="21"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80659" y="4413265"/>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正方形/長方形 13"/>
          <p:cNvSpPr/>
          <p:nvPr/>
        </p:nvSpPr>
        <p:spPr>
          <a:xfrm>
            <a:off x="6660000" y="3384000"/>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sp>
        <p:nvSpPr>
          <p:cNvPr id="15" name="正方形/長方形 14"/>
          <p:cNvSpPr/>
          <p:nvPr/>
        </p:nvSpPr>
        <p:spPr>
          <a:xfrm>
            <a:off x="4572000" y="5076000"/>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sp>
        <p:nvSpPr>
          <p:cNvPr id="16" name="テキスト ボックス 15"/>
          <p:cNvSpPr txBox="1"/>
          <p:nvPr/>
        </p:nvSpPr>
        <p:spPr>
          <a:xfrm>
            <a:off x="4716015" y="3284985"/>
            <a:ext cx="1925935" cy="707886"/>
          </a:xfrm>
          <a:prstGeom prst="rect">
            <a:avLst/>
          </a:prstGeom>
          <a:noFill/>
        </p:spPr>
        <p:txBody>
          <a:bodyPr wrap="square" rtlCol="0">
            <a:spAutoFit/>
          </a:bodyPr>
          <a:lstStyle/>
          <a:p>
            <a:pPr algn="ctr"/>
            <a:r>
              <a:rPr lang="ja-JP" altLang="en-US" sz="2000" dirty="0"/>
              <a:t>送信</a:t>
            </a:r>
            <a:r>
              <a:rPr lang="ja-JP" altLang="en-US" sz="2000" dirty="0" smtClean="0"/>
              <a:t>されたハッシュ値と比べる</a:t>
            </a:r>
            <a:endParaRPr kumimoji="1" lang="ja-JP" altLang="en-US" sz="2000" dirty="0"/>
          </a:p>
        </p:txBody>
      </p:sp>
      <p:sp>
        <p:nvSpPr>
          <p:cNvPr id="20" name="左右矢印 19"/>
          <p:cNvSpPr/>
          <p:nvPr/>
        </p:nvSpPr>
        <p:spPr>
          <a:xfrm rot="18515141">
            <a:off x="6116761" y="4173172"/>
            <a:ext cx="12161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2555776" y="4221088"/>
            <a:ext cx="3096344" cy="914400"/>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rgbClr val="FFFF00"/>
                </a:solidFill>
              </a:rPr>
              <a:t>同じなら</a:t>
            </a:r>
            <a:r>
              <a:rPr kumimoji="1" lang="ja-JP" altLang="en-US" dirty="0" smtClean="0">
                <a:solidFill>
                  <a:srgbClr val="FFFF00"/>
                </a:solidFill>
              </a:rPr>
              <a:t>改ざん</a:t>
            </a:r>
            <a:r>
              <a:rPr kumimoji="1" lang="en-US" altLang="ja-JP" dirty="0" smtClean="0">
                <a:solidFill>
                  <a:srgbClr val="FFFF00"/>
                </a:solidFill>
              </a:rPr>
              <a:t/>
            </a:r>
            <a:br>
              <a:rPr kumimoji="1" lang="en-US" altLang="ja-JP" dirty="0" smtClean="0">
                <a:solidFill>
                  <a:srgbClr val="FFFF00"/>
                </a:solidFill>
              </a:rPr>
            </a:br>
            <a:r>
              <a:rPr kumimoji="1" lang="ja-JP" altLang="en-US" dirty="0" smtClean="0">
                <a:solidFill>
                  <a:srgbClr val="FFFF00"/>
                </a:solidFill>
              </a:rPr>
              <a:t>されていない</a:t>
            </a:r>
            <a:endParaRPr kumimoji="1" lang="ja-JP" altLang="en-US" dirty="0">
              <a:solidFill>
                <a:srgbClr val="FFFF00"/>
              </a:solidFill>
            </a:endParaRPr>
          </a:p>
        </p:txBody>
      </p:sp>
    </p:spTree>
    <p:extLst>
      <p:ext uri="{BB962C8B-B14F-4D97-AF65-F5344CB8AC3E}">
        <p14:creationId xmlns:p14="http://schemas.microsoft.com/office/powerpoint/2010/main" val="2519181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p:txBody>
          <a:bodyPr/>
          <a:lstStyle/>
          <a:p>
            <a:pPr algn="ctr" eaLnBrk="1" hangingPunct="1"/>
            <a:r>
              <a:rPr lang="ja-JP" altLang="en-US" dirty="0" smtClean="0"/>
              <a:t>電子メール</a:t>
            </a:r>
            <a:r>
              <a:rPr lang="en-US" altLang="ja-JP" dirty="0" smtClean="0"/>
              <a:t>(e-mail)	</a:t>
            </a:r>
            <a:endParaRPr lang="ja-JP" altLang="en-US" dirty="0" smtClean="0"/>
          </a:p>
        </p:txBody>
      </p:sp>
      <p:sp>
        <p:nvSpPr>
          <p:cNvPr id="2" name="コンテンツ プレースホルダー 1"/>
          <p:cNvSpPr>
            <a:spLocks noGrp="1"/>
          </p:cNvSpPr>
          <p:nvPr>
            <p:ph idx="1"/>
          </p:nvPr>
        </p:nvSpPr>
        <p:spPr>
          <a:xfrm>
            <a:off x="323528" y="1124744"/>
            <a:ext cx="8208912" cy="5256584"/>
          </a:xfrm>
        </p:spPr>
        <p:txBody>
          <a:bodyPr/>
          <a:lstStyle/>
          <a:p>
            <a:r>
              <a:rPr lang="ja-JP" altLang="en-US" dirty="0"/>
              <a:t>ネットワークを</a:t>
            </a:r>
            <a:r>
              <a:rPr lang="ja-JP" altLang="en-US" dirty="0" smtClean="0"/>
              <a:t>通じてやりとりするメッセージやファイル</a:t>
            </a:r>
            <a:r>
              <a:rPr lang="ja-JP" altLang="en-US" dirty="0"/>
              <a:t>の</a:t>
            </a:r>
            <a:r>
              <a:rPr lang="ja-JP" altLang="en-US" dirty="0" smtClean="0"/>
              <a:t>一つ</a:t>
            </a:r>
            <a:endParaRPr lang="en-US" altLang="ja-JP" dirty="0" smtClean="0"/>
          </a:p>
          <a:p>
            <a:r>
              <a:rPr lang="ja-JP" altLang="en-US" dirty="0" smtClean="0"/>
              <a:t>配送システム</a:t>
            </a:r>
            <a:r>
              <a:rPr lang="en-US" altLang="ja-JP" dirty="0" smtClean="0"/>
              <a:t>: </a:t>
            </a:r>
            <a:r>
              <a:rPr lang="ja-JP" altLang="en-US" dirty="0" smtClean="0"/>
              <a:t>サーバ・クライアントシステム</a:t>
            </a:r>
            <a:endParaRPr lang="en-US" altLang="ja-JP" dirty="0" smtClean="0"/>
          </a:p>
          <a:p>
            <a:r>
              <a:rPr lang="ja-JP" altLang="en-US" dirty="0" smtClean="0"/>
              <a:t>具体例</a:t>
            </a:r>
            <a:endParaRPr lang="en-US" altLang="ja-JP" dirty="0" smtClean="0"/>
          </a:p>
          <a:p>
            <a:pPr lvl="1"/>
            <a:r>
              <a:rPr lang="ja-JP" altLang="en-US" dirty="0"/>
              <a:t>携帯メール</a:t>
            </a:r>
          </a:p>
          <a:p>
            <a:pPr lvl="1"/>
            <a:r>
              <a:rPr lang="en-US" altLang="ja-JP" dirty="0"/>
              <a:t>web</a:t>
            </a:r>
            <a:r>
              <a:rPr lang="ja-JP" altLang="en-US" dirty="0"/>
              <a:t>メール</a:t>
            </a:r>
          </a:p>
          <a:p>
            <a:pPr lvl="1"/>
            <a:r>
              <a:rPr lang="ja-JP" altLang="en-US" dirty="0"/>
              <a:t>パソコンの</a:t>
            </a:r>
            <a:r>
              <a:rPr lang="ja-JP" altLang="en-US" dirty="0" smtClean="0"/>
              <a:t>メールソフトを介したメール</a:t>
            </a:r>
            <a:r>
              <a:rPr lang="ja-JP" altLang="en-US" dirty="0"/>
              <a:t> </a:t>
            </a:r>
            <a:r>
              <a:rPr lang="ja-JP" altLang="en-US" dirty="0" smtClean="0"/>
              <a:t>など</a:t>
            </a:r>
            <a:endParaRPr lang="en-US" altLang="ja-JP" dirty="0" smtClean="0"/>
          </a:p>
          <a:p>
            <a:pPr lvl="1"/>
            <a:endParaRPr lang="en-US" altLang="ja-JP" dirty="0">
              <a:latin typeface="+mn-ea"/>
            </a:endParaRPr>
          </a:p>
          <a:p>
            <a:r>
              <a:rPr lang="ja-JP" altLang="en-US" dirty="0" smtClean="0">
                <a:solidFill>
                  <a:srgbClr val="FF0000"/>
                </a:solidFill>
              </a:rPr>
              <a:t>メールサーバ</a:t>
            </a:r>
            <a:r>
              <a:rPr lang="ja-JP" altLang="en-US" dirty="0" smtClean="0"/>
              <a:t>が重要な役割を担っている</a:t>
            </a:r>
            <a:endParaRPr lang="en-US" altLang="ja-JP"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角丸四角形吹き出し 14"/>
          <p:cNvSpPr/>
          <p:nvPr/>
        </p:nvSpPr>
        <p:spPr>
          <a:xfrm>
            <a:off x="2058180" y="3284984"/>
            <a:ext cx="1937756"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吹き出し 13"/>
          <p:cNvSpPr/>
          <p:nvPr/>
        </p:nvSpPr>
        <p:spPr>
          <a:xfrm>
            <a:off x="4611608" y="3284984"/>
            <a:ext cx="2030343"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sp>
        <p:nvSpPr>
          <p:cNvPr id="51203" name="コンテンツ プレースホルダ 2"/>
          <p:cNvSpPr>
            <a:spLocks noGrp="1"/>
          </p:cNvSpPr>
          <p:nvPr>
            <p:ph idx="1"/>
          </p:nvPr>
        </p:nvSpPr>
        <p:spPr>
          <a:xfrm>
            <a:off x="76552" y="1052736"/>
            <a:ext cx="9391992" cy="1872208"/>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a:t>任意の文字列</a:t>
            </a:r>
            <a:r>
              <a:rPr lang="ja-JP" altLang="en-US" sz="2000" dirty="0" smtClean="0"/>
              <a:t>をある数値に</a:t>
            </a:r>
            <a:r>
              <a:rPr lang="ja-JP" altLang="en-US" sz="2000" dirty="0"/>
              <a:t>変換</a:t>
            </a:r>
            <a:r>
              <a:rPr lang="ja-JP" altLang="en-US" sz="2000" dirty="0" smtClean="0"/>
              <a:t>する関数</a:t>
            </a:r>
            <a:endParaRPr lang="en-US" altLang="ja-JP" sz="2000" dirty="0" smtClean="0"/>
          </a:p>
          <a:p>
            <a:pPr lvl="1" eaLnBrk="1" hangingPunct="1">
              <a:lnSpc>
                <a:spcPct val="80000"/>
              </a:lnSpc>
              <a:spcBef>
                <a:spcPts val="1200"/>
              </a:spcBef>
            </a:pPr>
            <a:r>
              <a:rPr lang="ja-JP" altLang="en-US" sz="2400" dirty="0" smtClean="0"/>
              <a:t>ハッシュ値から元の数値を導くことはほぼ不可能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a:p>
            <a:pPr lvl="2" eaLnBrk="1" hangingPunct="1">
              <a:lnSpc>
                <a:spcPct val="80000"/>
              </a:lnSpc>
              <a:spcBef>
                <a:spcPts val="1200"/>
              </a:spcBef>
            </a:pPr>
            <a:endParaRPr lang="en-US" altLang="ja-JP" dirty="0" smtClean="0"/>
          </a:p>
        </p:txBody>
      </p:sp>
      <p:pic>
        <p:nvPicPr>
          <p:cNvPr id="8"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sp>
        <p:nvSpPr>
          <p:cNvPr id="34" name="テキスト ボックス 33"/>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pic>
        <p:nvPicPr>
          <p:cNvPr id="17"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48763" y="4437112"/>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650650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4" name="角丸四角形吹き出し 23"/>
          <p:cNvSpPr/>
          <p:nvPr/>
        </p:nvSpPr>
        <p:spPr>
          <a:xfrm>
            <a:off x="4611608" y="3284984"/>
            <a:ext cx="2030343"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99515" y="5000302"/>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81261" y="4777630"/>
            <a:ext cx="981075"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角丸四角形吹き出し 9"/>
          <p:cNvSpPr/>
          <p:nvPr/>
        </p:nvSpPr>
        <p:spPr>
          <a:xfrm>
            <a:off x="2058180" y="3284984"/>
            <a:ext cx="1937756"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sp>
        <p:nvSpPr>
          <p:cNvPr id="28" name="正方形/長方形 27"/>
          <p:cNvSpPr/>
          <p:nvPr/>
        </p:nvSpPr>
        <p:spPr>
          <a:xfrm>
            <a:off x="2339752" y="5733256"/>
            <a:ext cx="1296144" cy="504056"/>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ハッシュ関数</a:t>
            </a:r>
            <a:endParaRPr kumimoji="1" lang="ja-JP" altLang="en-US" sz="1600" dirty="0">
              <a:solidFill>
                <a:schemeClr val="tx1"/>
              </a:solidFill>
            </a:endParaRPr>
          </a:p>
        </p:txBody>
      </p:sp>
      <p:sp>
        <p:nvSpPr>
          <p:cNvPr id="37" name="コンテンツ プレースホルダ 2"/>
          <p:cNvSpPr>
            <a:spLocks noGrp="1"/>
          </p:cNvSpPr>
          <p:nvPr>
            <p:ph idx="1"/>
          </p:nvPr>
        </p:nvSpPr>
        <p:spPr>
          <a:xfrm>
            <a:off x="76552" y="1052736"/>
            <a:ext cx="9391992" cy="1872208"/>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smtClean="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smtClean="0"/>
              <a:t>任意の文字列をある数値に変換する関数</a:t>
            </a:r>
            <a:endParaRPr lang="en-US" altLang="ja-JP" sz="2000" dirty="0" smtClean="0"/>
          </a:p>
          <a:p>
            <a:pPr lvl="1" eaLnBrk="1" hangingPunct="1">
              <a:lnSpc>
                <a:spcPct val="80000"/>
              </a:lnSpc>
              <a:spcBef>
                <a:spcPts val="1200"/>
              </a:spcBef>
            </a:pPr>
            <a:r>
              <a:rPr lang="ja-JP" altLang="en-US" sz="2400" dirty="0" smtClean="0"/>
              <a:t>ハッシュ値から元の数値を導くことはほぼ不可能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a:p>
            <a:pPr lvl="2" eaLnBrk="1" hangingPunct="1">
              <a:lnSpc>
                <a:spcPct val="80000"/>
              </a:lnSpc>
              <a:spcBef>
                <a:spcPts val="1200"/>
              </a:spcBef>
            </a:pPr>
            <a:endParaRPr lang="en-US" altLang="ja-JP" dirty="0" smtClean="0"/>
          </a:p>
        </p:txBody>
      </p:sp>
      <p:sp>
        <p:nvSpPr>
          <p:cNvPr id="21" name="テキスト ボックス 20"/>
          <p:cNvSpPr txBox="1"/>
          <p:nvPr/>
        </p:nvSpPr>
        <p:spPr>
          <a:xfrm>
            <a:off x="1947312" y="3284984"/>
            <a:ext cx="2192640" cy="707886"/>
          </a:xfrm>
          <a:prstGeom prst="rect">
            <a:avLst/>
          </a:prstGeom>
          <a:noFill/>
        </p:spPr>
        <p:txBody>
          <a:bodyPr wrap="square" rtlCol="0">
            <a:spAutoFit/>
          </a:bodyPr>
          <a:lstStyle/>
          <a:p>
            <a:pPr algn="ctr"/>
            <a:r>
              <a:rPr lang="ja-JP" altLang="en-US" sz="2000" dirty="0" smtClean="0"/>
              <a:t>ハッシュ関数で</a:t>
            </a:r>
            <a:endParaRPr lang="en-US" altLang="ja-JP" sz="2000" dirty="0" smtClean="0"/>
          </a:p>
          <a:p>
            <a:pPr algn="ctr"/>
            <a:r>
              <a:rPr lang="ja-JP" altLang="en-US" sz="2000" dirty="0" smtClean="0"/>
              <a:t>ハッシュ値を導出</a:t>
            </a:r>
            <a:endParaRPr kumimoji="1" lang="ja-JP" altLang="en-US" sz="2000" dirty="0"/>
          </a:p>
        </p:txBody>
      </p:sp>
      <p:pic>
        <p:nvPicPr>
          <p:cNvPr id="25" name="Picture 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548763" y="4437112"/>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正方形/長方形 28"/>
          <p:cNvSpPr/>
          <p:nvPr/>
        </p:nvSpPr>
        <p:spPr>
          <a:xfrm>
            <a:off x="1979712" y="4437112"/>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spTree>
    <p:extLst>
      <p:ext uri="{BB962C8B-B14F-4D97-AF65-F5344CB8AC3E}">
        <p14:creationId xmlns:p14="http://schemas.microsoft.com/office/powerpoint/2010/main" val="23206695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childTnLst>
                          </p:cTn>
                        </p:par>
                        <p:par>
                          <p:cTn id="13" fill="hold">
                            <p:stCondLst>
                              <p:cond delay="0"/>
                            </p:stCondLst>
                            <p:childTnLst>
                              <p:par>
                                <p:cTn id="14" presetID="42" presetClass="path" presetSubtype="0" accel="50000" decel="50000" fill="hold" grpId="0" nodeType="afterEffect">
                                  <p:stCondLst>
                                    <p:cond delay="0"/>
                                  </p:stCondLst>
                                  <p:childTnLst>
                                    <p:animMotion origin="layout" path="M 0 -3.73728E-6 L 0.00017 0.09968 " pathEditMode="relative" rAng="0" ptsTypes="AA">
                                      <p:cBhvr>
                                        <p:cTn id="15" dur="2000" fill="hold"/>
                                        <p:tgtEl>
                                          <p:spTgt spid="29"/>
                                        </p:tgtEl>
                                        <p:attrNameLst>
                                          <p:attrName>ppt_x</p:attrName>
                                          <p:attrName>ppt_y</p:attrName>
                                        </p:attrNameLst>
                                      </p:cBhvr>
                                      <p:rCtr x="0" y="497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1" grpId="0"/>
      <p:bldP spid="29" grpId="0" animBg="1"/>
      <p:bldP spid="29" grpId="1" animBg="1"/>
    </p:bldLst>
  </p:timing>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角丸四角形吹き出し 27"/>
          <p:cNvSpPr/>
          <p:nvPr/>
        </p:nvSpPr>
        <p:spPr>
          <a:xfrm>
            <a:off x="4611608" y="3284984"/>
            <a:ext cx="2030343"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吹き出し 26"/>
          <p:cNvSpPr/>
          <p:nvPr/>
        </p:nvSpPr>
        <p:spPr>
          <a:xfrm>
            <a:off x="2058180" y="3284984"/>
            <a:ext cx="1937756"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pic>
        <p:nvPicPr>
          <p:cNvPr id="8"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テキスト ボックス 21"/>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pic>
        <p:nvPicPr>
          <p:cNvPr id="26"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48763" y="4437112"/>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正方形/長方形 28"/>
          <p:cNvSpPr/>
          <p:nvPr/>
        </p:nvSpPr>
        <p:spPr>
          <a:xfrm>
            <a:off x="1979712" y="5081239"/>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pic>
        <p:nvPicPr>
          <p:cNvPr id="1026" name="Picture 2"/>
          <p:cNvPicPr>
            <a:picLocks noChangeAspect="1" noChangeArrowheads="1"/>
          </p:cNvPicPr>
          <p:nvPr/>
        </p:nvPicPr>
        <p:blipFill>
          <a:blip r:embed="rId6" cstate="print"/>
          <a:srcRect/>
          <a:stretch>
            <a:fillRect/>
          </a:stretch>
        </p:blipFill>
        <p:spPr bwMode="auto">
          <a:xfrm>
            <a:off x="2644353" y="4736346"/>
            <a:ext cx="542925" cy="476250"/>
          </a:xfrm>
          <a:prstGeom prst="rect">
            <a:avLst/>
          </a:prstGeom>
          <a:noFill/>
          <a:ln w="9525">
            <a:noFill/>
            <a:miter lim="800000"/>
            <a:headEnd/>
            <a:tailEnd/>
          </a:ln>
          <a:effectLst/>
        </p:spPr>
      </p:pic>
      <p:sp>
        <p:nvSpPr>
          <p:cNvPr id="33" name="テキスト ボックス 32"/>
          <p:cNvSpPr txBox="1"/>
          <p:nvPr/>
        </p:nvSpPr>
        <p:spPr>
          <a:xfrm>
            <a:off x="2058180" y="3284984"/>
            <a:ext cx="1937756" cy="1015663"/>
          </a:xfrm>
          <a:prstGeom prst="rect">
            <a:avLst/>
          </a:prstGeom>
          <a:noFill/>
        </p:spPr>
        <p:txBody>
          <a:bodyPr wrap="square" rtlCol="0">
            <a:spAutoFit/>
          </a:bodyPr>
          <a:lstStyle/>
          <a:p>
            <a:pPr algn="ctr"/>
            <a:r>
              <a:rPr kumimoji="1" lang="ja-JP" altLang="en-US" sz="2000" dirty="0" smtClean="0"/>
              <a:t>ハッシュ値とデータを</a:t>
            </a:r>
            <a:r>
              <a:rPr lang="ja-JP" altLang="en-US" sz="2000" dirty="0" smtClean="0"/>
              <a:t>公開</a:t>
            </a:r>
            <a:r>
              <a:rPr kumimoji="1" lang="ja-JP" altLang="en-US" sz="2000" dirty="0" smtClean="0"/>
              <a:t>鍵で暗号化</a:t>
            </a:r>
            <a:endParaRPr kumimoji="1" lang="ja-JP" altLang="en-US" sz="2000" dirty="0"/>
          </a:p>
        </p:txBody>
      </p:sp>
      <p:sp>
        <p:nvSpPr>
          <p:cNvPr id="36" name="コンテンツ プレースホルダ 2"/>
          <p:cNvSpPr>
            <a:spLocks noGrp="1"/>
          </p:cNvSpPr>
          <p:nvPr>
            <p:ph idx="1"/>
          </p:nvPr>
        </p:nvSpPr>
        <p:spPr>
          <a:xfrm>
            <a:off x="76552" y="1052736"/>
            <a:ext cx="9391992" cy="2232248"/>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smtClean="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smtClean="0"/>
              <a:t>任意の文字列をある数値に変換する関数</a:t>
            </a:r>
            <a:endParaRPr lang="en-US" altLang="ja-JP" sz="2400" dirty="0" smtClean="0"/>
          </a:p>
          <a:p>
            <a:pPr lvl="1" eaLnBrk="1" hangingPunct="1">
              <a:lnSpc>
                <a:spcPct val="80000"/>
              </a:lnSpc>
              <a:spcBef>
                <a:spcPts val="1200"/>
              </a:spcBef>
            </a:pPr>
            <a:r>
              <a:rPr lang="ja-JP" altLang="en-US" sz="2400" dirty="0" smtClean="0"/>
              <a:t>ハッシュ値から元の数値を導くことはほぼ不可能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p:txBody>
      </p:sp>
      <p:grpSp>
        <p:nvGrpSpPr>
          <p:cNvPr id="38" name="グループ化 37"/>
          <p:cNvGrpSpPr/>
          <p:nvPr/>
        </p:nvGrpSpPr>
        <p:grpSpPr>
          <a:xfrm>
            <a:off x="2693898" y="5649167"/>
            <a:ext cx="301764" cy="421507"/>
            <a:chOff x="5754608" y="5013181"/>
            <a:chExt cx="504825" cy="705145"/>
          </a:xfrm>
        </p:grpSpPr>
        <p:grpSp>
          <p:nvGrpSpPr>
            <p:cNvPr id="39" name="グループ化 33"/>
            <p:cNvGrpSpPr>
              <a:grpSpLocks/>
            </p:cNvGrpSpPr>
            <p:nvPr/>
          </p:nvGrpSpPr>
          <p:grpSpPr bwMode="auto">
            <a:xfrm>
              <a:off x="5754608" y="5013181"/>
              <a:ext cx="504825" cy="705145"/>
              <a:chOff x="5651525" y="2115575"/>
              <a:chExt cx="504825" cy="880507"/>
            </a:xfrm>
          </p:grpSpPr>
          <p:sp>
            <p:nvSpPr>
              <p:cNvPr id="41" name="片側の 2 つの角を切り取った四角形 40"/>
              <p:cNvSpPr/>
              <p:nvPr/>
            </p:nvSpPr>
            <p:spPr>
              <a:xfrm>
                <a:off x="5651525" y="2493374"/>
                <a:ext cx="504825" cy="502708"/>
              </a:xfrm>
              <a:prstGeom prst="snip2Same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2" name="台形 41"/>
              <p:cNvSpPr/>
              <p:nvPr/>
            </p:nvSpPr>
            <p:spPr>
              <a:xfrm>
                <a:off x="5832429" y="2693631"/>
                <a:ext cx="146397" cy="210022"/>
              </a:xfrm>
              <a:prstGeom prst="trapezoid">
                <a:avLst>
                  <a:gd name="adj" fmla="val 3861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3" name="アーチ 42"/>
              <p:cNvSpPr/>
              <p:nvPr/>
            </p:nvSpPr>
            <p:spPr>
              <a:xfrm>
                <a:off x="5722960" y="2115575"/>
                <a:ext cx="361950" cy="790595"/>
              </a:xfrm>
              <a:prstGeom prst="blockArc">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grpSp>
        <p:sp>
          <p:nvSpPr>
            <p:cNvPr id="40" name="円/楕円 39"/>
            <p:cNvSpPr/>
            <p:nvPr/>
          </p:nvSpPr>
          <p:spPr>
            <a:xfrm flipV="1">
              <a:off x="5970461" y="5560204"/>
              <a:ext cx="76484" cy="8611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正方形/長方形 1"/>
          <p:cNvSpPr/>
          <p:nvPr/>
        </p:nvSpPr>
        <p:spPr>
          <a:xfrm>
            <a:off x="1907704" y="4300647"/>
            <a:ext cx="2088232" cy="13813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102533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2" grpId="0" animBg="1"/>
    </p:bldLst>
  </p:timing>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 name="角丸四角形吹き出し 25"/>
          <p:cNvSpPr/>
          <p:nvPr/>
        </p:nvSpPr>
        <p:spPr>
          <a:xfrm>
            <a:off x="4611608" y="3284984"/>
            <a:ext cx="2030343"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吹き出し 24"/>
          <p:cNvSpPr/>
          <p:nvPr/>
        </p:nvSpPr>
        <p:spPr>
          <a:xfrm>
            <a:off x="2058180" y="3284984"/>
            <a:ext cx="1937756"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pic>
        <p:nvPicPr>
          <p:cNvPr id="8"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0800000">
            <a:off x="3462336" y="4914833"/>
            <a:ext cx="1690391" cy="618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テキスト ボックス 21"/>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sp>
        <p:nvSpPr>
          <p:cNvPr id="37" name="コンテンツ プレースホルダ 2"/>
          <p:cNvSpPr>
            <a:spLocks noGrp="1"/>
          </p:cNvSpPr>
          <p:nvPr>
            <p:ph idx="1"/>
          </p:nvPr>
        </p:nvSpPr>
        <p:spPr>
          <a:xfrm>
            <a:off x="76552" y="1052736"/>
            <a:ext cx="9391992" cy="1872208"/>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smtClean="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smtClean="0"/>
              <a:t>任意の文字列をある数値に変換する関数</a:t>
            </a:r>
            <a:endParaRPr lang="en-US" altLang="ja-JP" sz="2000" dirty="0" smtClean="0"/>
          </a:p>
          <a:p>
            <a:pPr lvl="1" eaLnBrk="1" hangingPunct="1">
              <a:lnSpc>
                <a:spcPct val="80000"/>
              </a:lnSpc>
              <a:spcBef>
                <a:spcPts val="1200"/>
              </a:spcBef>
            </a:pPr>
            <a:r>
              <a:rPr lang="ja-JP" altLang="en-US" sz="2400" dirty="0" smtClean="0"/>
              <a:t>ハッシュ値から元の数値を導くことはほぼ不可能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a:p>
            <a:pPr lvl="2" eaLnBrk="1" hangingPunct="1">
              <a:lnSpc>
                <a:spcPct val="80000"/>
              </a:lnSpc>
              <a:spcBef>
                <a:spcPts val="1200"/>
              </a:spcBef>
            </a:pPr>
            <a:endParaRPr lang="en-US" altLang="ja-JP" dirty="0" smtClean="0"/>
          </a:p>
        </p:txBody>
      </p:sp>
      <p:grpSp>
        <p:nvGrpSpPr>
          <p:cNvPr id="2" name="グループ化 1"/>
          <p:cNvGrpSpPr/>
          <p:nvPr/>
        </p:nvGrpSpPr>
        <p:grpSpPr>
          <a:xfrm>
            <a:off x="1907704" y="4300647"/>
            <a:ext cx="2088232" cy="1381387"/>
            <a:chOff x="1907704" y="4300647"/>
            <a:chExt cx="2088232" cy="1381387"/>
          </a:xfrm>
        </p:grpSpPr>
        <p:pic>
          <p:nvPicPr>
            <p:cNvPr id="17"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48763" y="4437112"/>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正方形/長方形 17"/>
            <p:cNvSpPr/>
            <p:nvPr/>
          </p:nvSpPr>
          <p:spPr>
            <a:xfrm>
              <a:off x="1979712" y="5081239"/>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pic>
          <p:nvPicPr>
            <p:cNvPr id="19" name="Picture 2"/>
            <p:cNvPicPr>
              <a:picLocks noChangeAspect="1" noChangeArrowheads="1"/>
            </p:cNvPicPr>
            <p:nvPr/>
          </p:nvPicPr>
          <p:blipFill>
            <a:blip r:embed="rId7" cstate="print"/>
            <a:srcRect/>
            <a:stretch>
              <a:fillRect/>
            </a:stretch>
          </p:blipFill>
          <p:spPr bwMode="auto">
            <a:xfrm>
              <a:off x="2644353" y="4736346"/>
              <a:ext cx="542925" cy="476250"/>
            </a:xfrm>
            <a:prstGeom prst="rect">
              <a:avLst/>
            </a:prstGeom>
            <a:noFill/>
            <a:ln w="9525">
              <a:noFill/>
              <a:miter lim="800000"/>
              <a:headEnd/>
              <a:tailEnd/>
            </a:ln>
            <a:effectLst/>
          </p:spPr>
        </p:pic>
        <p:sp>
          <p:nvSpPr>
            <p:cNvPr id="20" name="正方形/長方形 19"/>
            <p:cNvSpPr/>
            <p:nvPr/>
          </p:nvSpPr>
          <p:spPr>
            <a:xfrm>
              <a:off x="1907704" y="4300647"/>
              <a:ext cx="2088232" cy="13813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8632086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3.05556E-6 0.00324 L 0.2875 -0.00393 " pathEditMode="relative" rAng="0" ptsTypes="AA">
                                      <p:cBhvr>
                                        <p:cTn id="6" dur="2000" fill="hold"/>
                                        <p:tgtEl>
                                          <p:spTgt spid="2"/>
                                        </p:tgtEl>
                                        <p:attrNameLst>
                                          <p:attrName>ppt_x</p:attrName>
                                          <p:attrName>ppt_y</p:attrName>
                                        </p:attrNameLst>
                                      </p:cBhvr>
                                      <p:rCtr x="14375" y="-37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 name="角丸四角形吹き出し 30"/>
          <p:cNvSpPr/>
          <p:nvPr/>
        </p:nvSpPr>
        <p:spPr>
          <a:xfrm>
            <a:off x="4611608" y="3284984"/>
            <a:ext cx="2030343"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吹き出し 29"/>
          <p:cNvSpPr/>
          <p:nvPr/>
        </p:nvSpPr>
        <p:spPr>
          <a:xfrm>
            <a:off x="2058180" y="3284984"/>
            <a:ext cx="1937756"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pic>
        <p:nvPicPr>
          <p:cNvPr id="8"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テキスト ボックス 21"/>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sp>
        <p:nvSpPr>
          <p:cNvPr id="37" name="コンテンツ プレースホルダ 2"/>
          <p:cNvSpPr>
            <a:spLocks noGrp="1"/>
          </p:cNvSpPr>
          <p:nvPr>
            <p:ph idx="1"/>
          </p:nvPr>
        </p:nvSpPr>
        <p:spPr>
          <a:xfrm>
            <a:off x="76552" y="1052736"/>
            <a:ext cx="9391992" cy="2088232"/>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smtClean="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smtClean="0"/>
              <a:t>任意の文字列をある数値に変換する関数</a:t>
            </a:r>
            <a:endParaRPr lang="en-US" altLang="ja-JP" sz="2000" dirty="0" smtClean="0"/>
          </a:p>
          <a:p>
            <a:pPr lvl="1" eaLnBrk="1" hangingPunct="1">
              <a:lnSpc>
                <a:spcPct val="80000"/>
              </a:lnSpc>
              <a:spcBef>
                <a:spcPts val="1200"/>
              </a:spcBef>
            </a:pPr>
            <a:r>
              <a:rPr lang="ja-JP" altLang="en-US" sz="2400" dirty="0" smtClean="0"/>
              <a:t>ハッシュ値から元の数値を導くことはほぼ不可能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p:txBody>
      </p:sp>
      <p:pic>
        <p:nvPicPr>
          <p:cNvPr id="21"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80659" y="4413265"/>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正方形/長方形 23"/>
          <p:cNvSpPr/>
          <p:nvPr/>
        </p:nvSpPr>
        <p:spPr>
          <a:xfrm>
            <a:off x="4611608" y="5057392"/>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pic>
        <p:nvPicPr>
          <p:cNvPr id="25" name="Picture 2"/>
          <p:cNvPicPr>
            <a:picLocks noChangeAspect="1" noChangeArrowheads="1"/>
          </p:cNvPicPr>
          <p:nvPr/>
        </p:nvPicPr>
        <p:blipFill>
          <a:blip r:embed="rId6" cstate="print"/>
          <a:srcRect/>
          <a:stretch>
            <a:fillRect/>
          </a:stretch>
        </p:blipFill>
        <p:spPr bwMode="auto">
          <a:xfrm>
            <a:off x="5276249" y="4712499"/>
            <a:ext cx="542925" cy="476250"/>
          </a:xfrm>
          <a:prstGeom prst="rect">
            <a:avLst/>
          </a:prstGeom>
          <a:noFill/>
          <a:ln w="9525">
            <a:noFill/>
            <a:miter lim="800000"/>
            <a:headEnd/>
            <a:tailEnd/>
          </a:ln>
          <a:effectLst/>
        </p:spPr>
      </p:pic>
      <p:sp>
        <p:nvSpPr>
          <p:cNvPr id="26" name="正方形/長方形 25"/>
          <p:cNvSpPr/>
          <p:nvPr/>
        </p:nvSpPr>
        <p:spPr>
          <a:xfrm>
            <a:off x="4539600" y="4276800"/>
            <a:ext cx="2088232" cy="13813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7"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039408" y="5374853"/>
            <a:ext cx="6588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テキスト ボックス 27"/>
          <p:cNvSpPr txBox="1"/>
          <p:nvPr/>
        </p:nvSpPr>
        <p:spPr>
          <a:xfrm>
            <a:off x="5004048" y="3284984"/>
            <a:ext cx="1296144" cy="707886"/>
          </a:xfrm>
          <a:prstGeom prst="rect">
            <a:avLst/>
          </a:prstGeom>
          <a:noFill/>
        </p:spPr>
        <p:txBody>
          <a:bodyPr wrap="square" rtlCol="0">
            <a:spAutoFit/>
          </a:bodyPr>
          <a:lstStyle/>
          <a:p>
            <a:pPr algn="ctr"/>
            <a:r>
              <a:rPr lang="ja-JP" altLang="en-US" sz="2000" dirty="0" smtClean="0"/>
              <a:t>秘密鍵で復号</a:t>
            </a:r>
            <a:endParaRPr kumimoji="1" lang="ja-JP" altLang="en-US" sz="2000" dirty="0"/>
          </a:p>
        </p:txBody>
      </p:sp>
    </p:spTree>
    <p:extLst>
      <p:ext uri="{BB962C8B-B14F-4D97-AF65-F5344CB8AC3E}">
        <p14:creationId xmlns:p14="http://schemas.microsoft.com/office/powerpoint/2010/main" val="17266578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0" nodeType="clickEffect">
                                  <p:stCondLst>
                                    <p:cond delay="0"/>
                                  </p:stCondLst>
                                  <p:childTnLst>
                                    <p:set>
                                      <p:cBhvr>
                                        <p:cTn id="12" dur="1" fill="hold">
                                          <p:stCondLst>
                                            <p:cond delay="0"/>
                                          </p:stCondLst>
                                        </p:cTn>
                                        <p:tgtEl>
                                          <p:spTgt spid="26"/>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8" grpId="0"/>
    </p:bld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角丸四角形吹き出し 17"/>
          <p:cNvSpPr/>
          <p:nvPr/>
        </p:nvSpPr>
        <p:spPr>
          <a:xfrm>
            <a:off x="2058180" y="3284984"/>
            <a:ext cx="1937756"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pic>
        <p:nvPicPr>
          <p:cNvPr id="8"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角丸四角形吹き出し 11"/>
          <p:cNvSpPr/>
          <p:nvPr/>
        </p:nvSpPr>
        <p:spPr>
          <a:xfrm>
            <a:off x="4611608" y="3284984"/>
            <a:ext cx="2030343"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sp>
        <p:nvSpPr>
          <p:cNvPr id="37" name="コンテンツ プレースホルダ 2"/>
          <p:cNvSpPr>
            <a:spLocks noGrp="1"/>
          </p:cNvSpPr>
          <p:nvPr>
            <p:ph idx="1"/>
          </p:nvPr>
        </p:nvSpPr>
        <p:spPr>
          <a:xfrm>
            <a:off x="76552" y="1052736"/>
            <a:ext cx="9391992" cy="2088232"/>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smtClean="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smtClean="0"/>
              <a:t>任意の文字列をある数値に変換する関数</a:t>
            </a:r>
            <a:endParaRPr lang="en-US" altLang="ja-JP" sz="2000" dirty="0" smtClean="0"/>
          </a:p>
          <a:p>
            <a:pPr lvl="1" eaLnBrk="1" hangingPunct="1">
              <a:lnSpc>
                <a:spcPct val="80000"/>
              </a:lnSpc>
              <a:spcBef>
                <a:spcPts val="1200"/>
              </a:spcBef>
            </a:pPr>
            <a:r>
              <a:rPr lang="ja-JP" altLang="en-US" sz="2400" dirty="0" smtClean="0"/>
              <a:t>ハッシュ値から元の数値を導くことはほぼ不可能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p:txBody>
      </p:sp>
      <p:pic>
        <p:nvPicPr>
          <p:cNvPr id="21"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80659" y="4413265"/>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正方形/長方形 23"/>
          <p:cNvSpPr/>
          <p:nvPr/>
        </p:nvSpPr>
        <p:spPr>
          <a:xfrm>
            <a:off x="4611608" y="5057392"/>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sp>
        <p:nvSpPr>
          <p:cNvPr id="17" name="テキスト ボックス 16"/>
          <p:cNvSpPr txBox="1"/>
          <p:nvPr/>
        </p:nvSpPr>
        <p:spPr>
          <a:xfrm>
            <a:off x="4611608" y="3284984"/>
            <a:ext cx="2192640" cy="707886"/>
          </a:xfrm>
          <a:prstGeom prst="rect">
            <a:avLst/>
          </a:prstGeom>
          <a:noFill/>
        </p:spPr>
        <p:txBody>
          <a:bodyPr wrap="square" rtlCol="0">
            <a:spAutoFit/>
          </a:bodyPr>
          <a:lstStyle/>
          <a:p>
            <a:pPr algn="ctr"/>
            <a:r>
              <a:rPr lang="ja-JP" altLang="en-US" sz="2000" dirty="0" smtClean="0"/>
              <a:t>ハッシュ関数で</a:t>
            </a:r>
            <a:endParaRPr lang="en-US" altLang="ja-JP" sz="2000" dirty="0" smtClean="0"/>
          </a:p>
          <a:p>
            <a:pPr algn="ctr"/>
            <a:r>
              <a:rPr lang="ja-JP" altLang="en-US" sz="2000" dirty="0" smtClean="0"/>
              <a:t>ハッシュ値を導出</a:t>
            </a:r>
            <a:endParaRPr kumimoji="1" lang="ja-JP" altLang="en-US" sz="2000" dirty="0"/>
          </a:p>
        </p:txBody>
      </p:sp>
      <p:sp>
        <p:nvSpPr>
          <p:cNvPr id="19" name="正方形/長方形 18"/>
          <p:cNvSpPr/>
          <p:nvPr/>
        </p:nvSpPr>
        <p:spPr>
          <a:xfrm>
            <a:off x="4641368" y="4410777"/>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sp>
        <p:nvSpPr>
          <p:cNvPr id="20" name="正方形/長方形 19"/>
          <p:cNvSpPr/>
          <p:nvPr/>
        </p:nvSpPr>
        <p:spPr>
          <a:xfrm>
            <a:off x="4860032" y="5733256"/>
            <a:ext cx="1296144" cy="504056"/>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ハッシュ関数</a:t>
            </a:r>
            <a:endParaRPr kumimoji="1" lang="ja-JP" altLang="en-US" sz="1600" dirty="0">
              <a:solidFill>
                <a:schemeClr val="tx1"/>
              </a:solidFill>
            </a:endParaRPr>
          </a:p>
        </p:txBody>
      </p:sp>
    </p:spTree>
    <p:extLst>
      <p:ext uri="{BB962C8B-B14F-4D97-AF65-F5344CB8AC3E}">
        <p14:creationId xmlns:p14="http://schemas.microsoft.com/office/powerpoint/2010/main" val="40721126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2.77778E-6 1.99815E-6 L 0.22413 -0.24237 " pathEditMode="relative" rAng="0" ptsTypes="AA">
                                      <p:cBhvr>
                                        <p:cTn id="6" dur="2000" fill="hold"/>
                                        <p:tgtEl>
                                          <p:spTgt spid="24"/>
                                        </p:tgtEl>
                                        <p:attrNameLst>
                                          <p:attrName>ppt_x</p:attrName>
                                          <p:attrName>ppt_y</p:attrName>
                                        </p:attrNameLst>
                                      </p:cBhvr>
                                      <p:rCtr x="11198" y="-12118"/>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par>
                          <p:cTn id="17" fill="hold">
                            <p:stCondLst>
                              <p:cond delay="0"/>
                            </p:stCondLst>
                            <p:childTnLst>
                              <p:par>
                                <p:cTn id="18" presetID="42" presetClass="path" presetSubtype="0" accel="50000" decel="50000" fill="hold" grpId="1" nodeType="afterEffect">
                                  <p:stCondLst>
                                    <p:cond delay="0"/>
                                  </p:stCondLst>
                                  <p:childTnLst>
                                    <p:animMotion origin="layout" path="M -0.00364 0.00115 L -0.0033 0.09412 " pathEditMode="relative" rAng="0" ptsTypes="AA">
                                      <p:cBhvr>
                                        <p:cTn id="19" dur="2000" fill="hold"/>
                                        <p:tgtEl>
                                          <p:spTgt spid="19"/>
                                        </p:tgtEl>
                                        <p:attrNameLst>
                                          <p:attrName>ppt_x</p:attrName>
                                          <p:attrName>ppt_y</p:attrName>
                                        </p:attrNameLst>
                                      </p:cBhvr>
                                      <p:rCtr x="17" y="4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17" grpId="0"/>
      <p:bldP spid="19" grpId="0" animBg="1"/>
      <p:bldP spid="19" grpId="1" animBg="1"/>
      <p:bldP spid="20" grpId="0" animBg="1"/>
    </p:bldLst>
  </p:timing>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角丸四角形吹き出し 17"/>
          <p:cNvSpPr/>
          <p:nvPr/>
        </p:nvSpPr>
        <p:spPr>
          <a:xfrm>
            <a:off x="2058180" y="3284984"/>
            <a:ext cx="1937756"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pic>
        <p:nvPicPr>
          <p:cNvPr id="8"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角丸四角形吹き出し 11"/>
          <p:cNvSpPr/>
          <p:nvPr/>
        </p:nvSpPr>
        <p:spPr>
          <a:xfrm>
            <a:off x="4611608" y="3284984"/>
            <a:ext cx="2030343"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sp>
        <p:nvSpPr>
          <p:cNvPr id="37" name="コンテンツ プレースホルダ 2"/>
          <p:cNvSpPr>
            <a:spLocks noGrp="1"/>
          </p:cNvSpPr>
          <p:nvPr>
            <p:ph idx="1"/>
          </p:nvPr>
        </p:nvSpPr>
        <p:spPr>
          <a:xfrm>
            <a:off x="76552" y="1052736"/>
            <a:ext cx="9391992" cy="2088232"/>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smtClean="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smtClean="0"/>
              <a:t>任意の文字列をある数値に変換する関数</a:t>
            </a:r>
            <a:endParaRPr lang="en-US" altLang="ja-JP" sz="2000" dirty="0" smtClean="0"/>
          </a:p>
          <a:p>
            <a:pPr lvl="1" eaLnBrk="1" hangingPunct="1">
              <a:lnSpc>
                <a:spcPct val="80000"/>
              </a:lnSpc>
              <a:spcBef>
                <a:spcPts val="1200"/>
              </a:spcBef>
            </a:pPr>
            <a:r>
              <a:rPr lang="ja-JP" altLang="en-US" sz="2400" dirty="0" smtClean="0"/>
              <a:t>ハッシュ値から元の数値を導くことはほぼ不可能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p:txBody>
      </p:sp>
      <p:pic>
        <p:nvPicPr>
          <p:cNvPr id="21"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80659" y="4413265"/>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正方形/長方形 13"/>
          <p:cNvSpPr/>
          <p:nvPr/>
        </p:nvSpPr>
        <p:spPr>
          <a:xfrm>
            <a:off x="6660000" y="3384000"/>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sp>
        <p:nvSpPr>
          <p:cNvPr id="15" name="正方形/長方形 14"/>
          <p:cNvSpPr/>
          <p:nvPr/>
        </p:nvSpPr>
        <p:spPr>
          <a:xfrm>
            <a:off x="4572000" y="5076000"/>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sp>
        <p:nvSpPr>
          <p:cNvPr id="16" name="テキスト ボックス 15"/>
          <p:cNvSpPr txBox="1"/>
          <p:nvPr/>
        </p:nvSpPr>
        <p:spPr>
          <a:xfrm>
            <a:off x="4716015" y="3284985"/>
            <a:ext cx="1925935" cy="707886"/>
          </a:xfrm>
          <a:prstGeom prst="rect">
            <a:avLst/>
          </a:prstGeom>
          <a:noFill/>
        </p:spPr>
        <p:txBody>
          <a:bodyPr wrap="square" rtlCol="0">
            <a:spAutoFit/>
          </a:bodyPr>
          <a:lstStyle/>
          <a:p>
            <a:pPr algn="ctr"/>
            <a:r>
              <a:rPr lang="ja-JP" altLang="en-US" sz="2000" dirty="0"/>
              <a:t>送信</a:t>
            </a:r>
            <a:r>
              <a:rPr lang="ja-JP" altLang="en-US" sz="2000" dirty="0" smtClean="0"/>
              <a:t>されたハッシュ値と比べる</a:t>
            </a:r>
            <a:endParaRPr kumimoji="1" lang="ja-JP" altLang="en-US" sz="2000" dirty="0"/>
          </a:p>
        </p:txBody>
      </p:sp>
      <p:sp>
        <p:nvSpPr>
          <p:cNvPr id="20" name="左右矢印 19"/>
          <p:cNvSpPr/>
          <p:nvPr/>
        </p:nvSpPr>
        <p:spPr>
          <a:xfrm rot="18515141">
            <a:off x="6116761" y="4173172"/>
            <a:ext cx="12161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2555776" y="4221088"/>
            <a:ext cx="3096344" cy="914400"/>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rgbClr val="FFFF00"/>
                </a:solidFill>
              </a:rPr>
              <a:t>同じなら</a:t>
            </a:r>
            <a:r>
              <a:rPr kumimoji="1" lang="ja-JP" altLang="en-US" dirty="0" smtClean="0">
                <a:solidFill>
                  <a:srgbClr val="FFFF00"/>
                </a:solidFill>
              </a:rPr>
              <a:t>改ざん</a:t>
            </a:r>
            <a:r>
              <a:rPr kumimoji="1" lang="en-US" altLang="ja-JP" dirty="0" smtClean="0">
                <a:solidFill>
                  <a:srgbClr val="FFFF00"/>
                </a:solidFill>
              </a:rPr>
              <a:t/>
            </a:r>
            <a:br>
              <a:rPr kumimoji="1" lang="en-US" altLang="ja-JP" dirty="0" smtClean="0">
                <a:solidFill>
                  <a:srgbClr val="FFFF00"/>
                </a:solidFill>
              </a:rPr>
            </a:br>
            <a:r>
              <a:rPr kumimoji="1" lang="ja-JP" altLang="en-US" dirty="0" smtClean="0">
                <a:solidFill>
                  <a:srgbClr val="FFFF00"/>
                </a:solidFill>
              </a:rPr>
              <a:t>されていない</a:t>
            </a:r>
            <a:endParaRPr kumimoji="1" lang="ja-JP" altLang="en-US" dirty="0">
              <a:solidFill>
                <a:srgbClr val="FFFF00"/>
              </a:solidFill>
            </a:endParaRPr>
          </a:p>
        </p:txBody>
      </p:sp>
    </p:spTree>
    <p:extLst>
      <p:ext uri="{BB962C8B-B14F-4D97-AF65-F5344CB8AC3E}">
        <p14:creationId xmlns:p14="http://schemas.microsoft.com/office/powerpoint/2010/main" val="6293657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sp>
        <p:nvSpPr>
          <p:cNvPr id="51203" name="コンテンツ プレースホルダ 2"/>
          <p:cNvSpPr>
            <a:spLocks noGrp="1"/>
          </p:cNvSpPr>
          <p:nvPr>
            <p:ph idx="1"/>
          </p:nvPr>
        </p:nvSpPr>
        <p:spPr>
          <a:xfrm>
            <a:off x="76552" y="1052736"/>
            <a:ext cx="9391992" cy="1872208"/>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a:t>任意の文字列</a:t>
            </a:r>
            <a:r>
              <a:rPr lang="ja-JP" altLang="en-US" sz="2000" dirty="0" smtClean="0"/>
              <a:t>をある数値に</a:t>
            </a:r>
            <a:r>
              <a:rPr lang="ja-JP" altLang="en-US" sz="2000" dirty="0"/>
              <a:t>変換</a:t>
            </a:r>
            <a:r>
              <a:rPr lang="ja-JP" altLang="en-US" sz="2000" dirty="0" smtClean="0"/>
              <a:t>する関数</a:t>
            </a:r>
            <a:endParaRPr lang="en-US" altLang="ja-JP" sz="2000" dirty="0" smtClean="0"/>
          </a:p>
          <a:p>
            <a:pPr lvl="1" eaLnBrk="1" hangingPunct="1">
              <a:lnSpc>
                <a:spcPct val="80000"/>
              </a:lnSpc>
              <a:spcBef>
                <a:spcPts val="1200"/>
              </a:spcBef>
            </a:pPr>
            <a:r>
              <a:rPr lang="ja-JP" altLang="en-US" sz="2400" dirty="0" smtClean="0"/>
              <a:t>ハッシュ値から元の数値を導くことはほぼ不可能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a:p>
            <a:pPr lvl="2" eaLnBrk="1" hangingPunct="1">
              <a:lnSpc>
                <a:spcPct val="80000"/>
              </a:lnSpc>
              <a:spcBef>
                <a:spcPts val="1200"/>
              </a:spcBef>
            </a:pPr>
            <a:endParaRPr lang="en-US" altLang="ja-JP" dirty="0" smtClean="0"/>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99515" y="5000302"/>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81261" y="4777630"/>
            <a:ext cx="981075"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角丸四角形吹き出し 9"/>
          <p:cNvSpPr/>
          <p:nvPr/>
        </p:nvSpPr>
        <p:spPr>
          <a:xfrm>
            <a:off x="2058180" y="3284984"/>
            <a:ext cx="1660164"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吹き出し 11"/>
          <p:cNvSpPr/>
          <p:nvPr/>
        </p:nvSpPr>
        <p:spPr>
          <a:xfrm>
            <a:off x="4780012" y="3284984"/>
            <a:ext cx="1861939"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0" name="Picture 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364088" y="4869160"/>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pic>
        <p:nvPicPr>
          <p:cNvPr id="26" name="Picture 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483768" y="4869160"/>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 name="テキスト ボックス 33"/>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Tree>
    <p:extLst>
      <p:ext uri="{BB962C8B-B14F-4D97-AF65-F5344CB8AC3E}">
        <p14:creationId xmlns:p14="http://schemas.microsoft.com/office/powerpoint/2010/main" val="5538321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 name="角丸四角形吹き出し 11"/>
          <p:cNvSpPr/>
          <p:nvPr/>
        </p:nvSpPr>
        <p:spPr>
          <a:xfrm>
            <a:off x="4780012" y="3284984"/>
            <a:ext cx="1861939"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99515" y="5000302"/>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81261" y="4777630"/>
            <a:ext cx="981075"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角丸四角形吹き出し 9"/>
          <p:cNvSpPr/>
          <p:nvPr/>
        </p:nvSpPr>
        <p:spPr>
          <a:xfrm>
            <a:off x="2058180" y="3284984"/>
            <a:ext cx="1660164"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2267744" y="3356992"/>
            <a:ext cx="1223885" cy="1323439"/>
          </a:xfrm>
          <a:prstGeom prst="rect">
            <a:avLst/>
          </a:prstGeom>
          <a:noFill/>
        </p:spPr>
        <p:txBody>
          <a:bodyPr wrap="square" rtlCol="0">
            <a:spAutoFit/>
          </a:bodyPr>
          <a:lstStyle/>
          <a:p>
            <a:pPr algn="ctr"/>
            <a:r>
              <a:rPr lang="ja-JP" altLang="en-US" sz="2000" dirty="0" smtClean="0"/>
              <a:t>ハッシュ関数で</a:t>
            </a:r>
            <a:endParaRPr lang="en-US" altLang="ja-JP" sz="2000" dirty="0" smtClean="0"/>
          </a:p>
          <a:p>
            <a:pPr algn="ctr"/>
            <a:r>
              <a:rPr lang="ja-JP" altLang="en-US" sz="2000" dirty="0" smtClean="0"/>
              <a:t>ハッシュ値を導出</a:t>
            </a:r>
            <a:endParaRPr kumimoji="1" lang="ja-JP" altLang="en-US" sz="2000" dirty="0"/>
          </a:p>
        </p:txBody>
      </p:sp>
      <p:pic>
        <p:nvPicPr>
          <p:cNvPr id="20" name="Picture 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364088" y="4869160"/>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テキスト ボックス 21"/>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pic>
        <p:nvPicPr>
          <p:cNvPr id="26" name="Picture 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483768" y="4869160"/>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正方形/長方形 27"/>
          <p:cNvSpPr/>
          <p:nvPr/>
        </p:nvSpPr>
        <p:spPr>
          <a:xfrm>
            <a:off x="2339752" y="5733256"/>
            <a:ext cx="1296144" cy="504056"/>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ハッシュ関数</a:t>
            </a:r>
            <a:endParaRPr kumimoji="1" lang="ja-JP" altLang="en-US" sz="1600" dirty="0">
              <a:solidFill>
                <a:schemeClr val="tx1"/>
              </a:solidFill>
            </a:endParaRPr>
          </a:p>
        </p:txBody>
      </p:sp>
      <p:sp>
        <p:nvSpPr>
          <p:cNvPr id="29" name="正方形/長方形 28"/>
          <p:cNvSpPr/>
          <p:nvPr/>
        </p:nvSpPr>
        <p:spPr>
          <a:xfrm>
            <a:off x="1979712" y="4869160"/>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sp>
        <p:nvSpPr>
          <p:cNvPr id="32" name="正方形/長方形 31"/>
          <p:cNvSpPr/>
          <p:nvPr/>
        </p:nvSpPr>
        <p:spPr>
          <a:xfrm>
            <a:off x="5004048" y="5805264"/>
            <a:ext cx="1296144" cy="504056"/>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ハッシュ関数</a:t>
            </a:r>
            <a:endParaRPr kumimoji="1" lang="ja-JP" altLang="en-US" sz="1600" dirty="0">
              <a:solidFill>
                <a:schemeClr val="tx1"/>
              </a:solidFill>
            </a:endParaRPr>
          </a:p>
        </p:txBody>
      </p:sp>
      <p:sp>
        <p:nvSpPr>
          <p:cNvPr id="34" name="テキスト ボックス 33"/>
          <p:cNvSpPr txBox="1"/>
          <p:nvPr/>
        </p:nvSpPr>
        <p:spPr>
          <a:xfrm>
            <a:off x="5076056" y="3356992"/>
            <a:ext cx="1223885" cy="1323439"/>
          </a:xfrm>
          <a:prstGeom prst="rect">
            <a:avLst/>
          </a:prstGeom>
          <a:noFill/>
        </p:spPr>
        <p:txBody>
          <a:bodyPr wrap="square" rtlCol="0">
            <a:spAutoFit/>
          </a:bodyPr>
          <a:lstStyle/>
          <a:p>
            <a:pPr algn="ctr"/>
            <a:r>
              <a:rPr lang="ja-JP" altLang="en-US" sz="2000" dirty="0" smtClean="0"/>
              <a:t>ハッシュ関数で</a:t>
            </a:r>
            <a:endParaRPr lang="en-US" altLang="ja-JP" sz="2000" dirty="0" smtClean="0"/>
          </a:p>
          <a:p>
            <a:pPr algn="ctr"/>
            <a:r>
              <a:rPr lang="ja-JP" altLang="en-US" sz="2000" dirty="0" smtClean="0"/>
              <a:t>ハッシュ値を導出</a:t>
            </a:r>
            <a:endParaRPr kumimoji="1" lang="ja-JP" altLang="en-US" sz="2000" dirty="0"/>
          </a:p>
        </p:txBody>
      </p:sp>
      <p:sp>
        <p:nvSpPr>
          <p:cNvPr id="35" name="正方形/長方形 34"/>
          <p:cNvSpPr/>
          <p:nvPr/>
        </p:nvSpPr>
        <p:spPr>
          <a:xfrm>
            <a:off x="4788024" y="4869160"/>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sp>
        <p:nvSpPr>
          <p:cNvPr id="37" name="コンテンツ プレースホルダ 2"/>
          <p:cNvSpPr>
            <a:spLocks noGrp="1"/>
          </p:cNvSpPr>
          <p:nvPr>
            <p:ph idx="1"/>
          </p:nvPr>
        </p:nvSpPr>
        <p:spPr>
          <a:xfrm>
            <a:off x="76552" y="1052736"/>
            <a:ext cx="9391992" cy="1872208"/>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smtClean="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smtClean="0"/>
              <a:t>任意の文字列をある数値に変換する関数</a:t>
            </a:r>
            <a:endParaRPr lang="en-US" altLang="ja-JP" sz="2000" dirty="0" smtClean="0"/>
          </a:p>
          <a:p>
            <a:pPr lvl="1" eaLnBrk="1" hangingPunct="1">
              <a:lnSpc>
                <a:spcPct val="80000"/>
              </a:lnSpc>
              <a:spcBef>
                <a:spcPts val="1200"/>
              </a:spcBef>
            </a:pPr>
            <a:r>
              <a:rPr lang="ja-JP" altLang="en-US" sz="2400" dirty="0" smtClean="0"/>
              <a:t>ハッシュ値から元の数値を導くことはほぼ不可能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a:p>
            <a:pPr lvl="2" eaLnBrk="1" hangingPunct="1">
              <a:lnSpc>
                <a:spcPct val="80000"/>
              </a:lnSpc>
              <a:spcBef>
                <a:spcPts val="1200"/>
              </a:spcBef>
            </a:pPr>
            <a:endParaRPr lang="en-US" altLang="ja-JP" dirty="0" smtClean="0"/>
          </a:p>
        </p:txBody>
      </p:sp>
    </p:spTree>
    <p:extLst>
      <p:ext uri="{BB962C8B-B14F-4D97-AF65-F5344CB8AC3E}">
        <p14:creationId xmlns:p14="http://schemas.microsoft.com/office/powerpoint/2010/main" val="5538321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par>
                                <p:cTn id="19" presetID="1" presetClass="exit" presetSubtype="0" fill="hold" nodeType="withEffect">
                                  <p:stCondLst>
                                    <p:cond delay="0"/>
                                  </p:stCondLst>
                                  <p:childTnLst>
                                    <p:set>
                                      <p:cBhvr>
                                        <p:cTn id="20" dur="1" fill="hold">
                                          <p:stCondLst>
                                            <p:cond delay="0"/>
                                          </p:stCondLst>
                                        </p:cTn>
                                        <p:tgtEl>
                                          <p:spTgt spid="20"/>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56" presetClass="path" presetSubtype="0" accel="50000" decel="50000" fill="hold" grpId="1" nodeType="clickEffect">
                                  <p:stCondLst>
                                    <p:cond delay="0"/>
                                  </p:stCondLst>
                                  <p:childTnLst>
                                    <p:animMotion origin="layout" path="M 1.94444E-6 1.54487E-6 L 0.20486 -0.19403 " pathEditMode="relative" rAng="0" ptsTypes="AA">
                                      <p:cBhvr>
                                        <p:cTn id="24" dur="2000" fill="hold"/>
                                        <p:tgtEl>
                                          <p:spTgt spid="35"/>
                                        </p:tgtEl>
                                        <p:attrNameLst>
                                          <p:attrName>ppt_x</p:attrName>
                                          <p:attrName>ppt_y</p:attrName>
                                        </p:attrNameLst>
                                      </p:cBhvr>
                                      <p:rCtr x="10200" y="-97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8" grpId="0" animBg="1"/>
      <p:bldP spid="29" grpId="0" animBg="1"/>
      <p:bldP spid="32" grpId="0" animBg="1"/>
      <p:bldP spid="34" grpId="0"/>
      <p:bldP spid="35" grpId="0" animBg="1"/>
      <p:bldP spid="35" grpId="1" animBg="1"/>
    </p:bldLst>
  </p:timing>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99515" y="5000302"/>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81261" y="4777630"/>
            <a:ext cx="981075"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角丸四角形吹き出し 9"/>
          <p:cNvSpPr/>
          <p:nvPr/>
        </p:nvSpPr>
        <p:spPr>
          <a:xfrm>
            <a:off x="2058180" y="3284984"/>
            <a:ext cx="1660164"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吹き出し 11"/>
          <p:cNvSpPr/>
          <p:nvPr/>
        </p:nvSpPr>
        <p:spPr>
          <a:xfrm>
            <a:off x="4780012" y="3284984"/>
            <a:ext cx="1861939"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pic>
        <p:nvPicPr>
          <p:cNvPr id="26" name="Picture 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483768" y="4869160"/>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正方形/長方形 28"/>
          <p:cNvSpPr/>
          <p:nvPr/>
        </p:nvSpPr>
        <p:spPr>
          <a:xfrm>
            <a:off x="1979712" y="4869160"/>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grpSp>
        <p:nvGrpSpPr>
          <p:cNvPr id="4" name="グループ化 31"/>
          <p:cNvGrpSpPr/>
          <p:nvPr/>
        </p:nvGrpSpPr>
        <p:grpSpPr>
          <a:xfrm>
            <a:off x="1979712" y="4869160"/>
            <a:ext cx="1872208" cy="504056"/>
            <a:chOff x="6948264" y="3933056"/>
            <a:chExt cx="1872208" cy="504056"/>
          </a:xfrm>
        </p:grpSpPr>
        <p:sp>
          <p:nvSpPr>
            <p:cNvPr id="31" name="正方形/長方形 30"/>
            <p:cNvSpPr/>
            <p:nvPr/>
          </p:nvSpPr>
          <p:spPr>
            <a:xfrm>
              <a:off x="6948264" y="3933056"/>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pic>
          <p:nvPicPr>
            <p:cNvPr id="1026" name="Picture 2"/>
            <p:cNvPicPr>
              <a:picLocks noChangeAspect="1" noChangeArrowheads="1"/>
            </p:cNvPicPr>
            <p:nvPr/>
          </p:nvPicPr>
          <p:blipFill>
            <a:blip r:embed="rId8" cstate="print"/>
            <a:srcRect/>
            <a:stretch>
              <a:fillRect/>
            </a:stretch>
          </p:blipFill>
          <p:spPr bwMode="auto">
            <a:xfrm>
              <a:off x="7596336" y="3960862"/>
              <a:ext cx="542925" cy="476250"/>
            </a:xfrm>
            <a:prstGeom prst="rect">
              <a:avLst/>
            </a:prstGeom>
            <a:noFill/>
            <a:ln w="9525">
              <a:noFill/>
              <a:miter lim="800000"/>
              <a:headEnd/>
              <a:tailEnd/>
            </a:ln>
            <a:effectLst/>
          </p:spPr>
        </p:pic>
      </p:grpSp>
      <p:sp>
        <p:nvSpPr>
          <p:cNvPr id="33" name="テキスト ボックス 32"/>
          <p:cNvSpPr txBox="1"/>
          <p:nvPr/>
        </p:nvSpPr>
        <p:spPr>
          <a:xfrm>
            <a:off x="2058180" y="3358800"/>
            <a:ext cx="1660164" cy="1323439"/>
          </a:xfrm>
          <a:prstGeom prst="rect">
            <a:avLst/>
          </a:prstGeom>
          <a:noFill/>
        </p:spPr>
        <p:txBody>
          <a:bodyPr wrap="square" rtlCol="0">
            <a:spAutoFit/>
          </a:bodyPr>
          <a:lstStyle/>
          <a:p>
            <a:pPr algn="ctr"/>
            <a:r>
              <a:rPr kumimoji="1" lang="ja-JP" altLang="en-US" sz="2000" dirty="0" smtClean="0"/>
              <a:t>ハッシュ値を</a:t>
            </a:r>
            <a:r>
              <a:rPr lang="ja-JP" altLang="en-US" sz="2000" dirty="0"/>
              <a:t>送信者の秘密</a:t>
            </a:r>
            <a:r>
              <a:rPr kumimoji="1" lang="ja-JP" altLang="en-US" sz="2000" dirty="0" smtClean="0"/>
              <a:t>鍵で暗号化</a:t>
            </a:r>
            <a:endParaRPr kumimoji="1" lang="ja-JP" altLang="en-US" sz="2000" dirty="0"/>
          </a:p>
        </p:txBody>
      </p:sp>
      <p:sp>
        <p:nvSpPr>
          <p:cNvPr id="36" name="コンテンツ プレースホルダ 2"/>
          <p:cNvSpPr>
            <a:spLocks noGrp="1"/>
          </p:cNvSpPr>
          <p:nvPr>
            <p:ph idx="1"/>
          </p:nvPr>
        </p:nvSpPr>
        <p:spPr>
          <a:xfrm>
            <a:off x="76552" y="1052736"/>
            <a:ext cx="9391992" cy="1872208"/>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smtClean="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smtClean="0"/>
              <a:t>任意の文字列をある数値に変換する関数</a:t>
            </a:r>
            <a:endParaRPr lang="en-US" altLang="ja-JP" sz="2400" dirty="0" smtClean="0"/>
          </a:p>
          <a:p>
            <a:pPr lvl="1" eaLnBrk="1" hangingPunct="1">
              <a:lnSpc>
                <a:spcPct val="80000"/>
              </a:lnSpc>
              <a:spcBef>
                <a:spcPts val="1200"/>
              </a:spcBef>
            </a:pPr>
            <a:r>
              <a:rPr lang="ja-JP" altLang="en-US" sz="2400" dirty="0" smtClean="0"/>
              <a:t>ハッシュ値から元の数値を導くことはほぼ不可能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a:p>
            <a:pPr lvl="2" eaLnBrk="1" hangingPunct="1">
              <a:lnSpc>
                <a:spcPct val="80000"/>
              </a:lnSpc>
              <a:spcBef>
                <a:spcPts val="1200"/>
              </a:spcBef>
            </a:pPr>
            <a:endParaRPr lang="en-US" altLang="ja-JP" dirty="0" smtClean="0"/>
          </a:p>
        </p:txBody>
      </p:sp>
      <p:sp>
        <p:nvSpPr>
          <p:cNvPr id="37" name="正方形/長方形 36"/>
          <p:cNvSpPr/>
          <p:nvPr/>
        </p:nvSpPr>
        <p:spPr>
          <a:xfrm>
            <a:off x="6660232" y="3501008"/>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pic>
        <p:nvPicPr>
          <p:cNvPr id="25" name="Picture 4"/>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545140" y="5949280"/>
            <a:ext cx="528938" cy="738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38321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0" nodeType="clickEffect">
                                  <p:stCondLst>
                                    <p:cond delay="0"/>
                                  </p:stCondLst>
                                  <p:childTnLst>
                                    <p:set>
                                      <p:cBhvr>
                                        <p:cTn id="12" dur="1" fill="hold">
                                          <p:stCondLst>
                                            <p:cond delay="0"/>
                                          </p:stCondLst>
                                        </p:cTn>
                                        <p:tgtEl>
                                          <p:spTgt spid="29"/>
                                        </p:tgtEl>
                                        <p:attrNameLst>
                                          <p:attrName>style.visibility</p:attrName>
                                        </p:attrNameLst>
                                      </p:cBhvr>
                                      <p:to>
                                        <p:strVal val="hidden"/>
                                      </p:to>
                                    </p:set>
                                  </p:childTnLst>
                                </p:cTn>
                              </p:par>
                              <p:par>
                                <p:cTn id="13" presetID="1"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p:txBody>
          <a:bodyPr/>
          <a:lstStyle/>
          <a:p>
            <a:pPr algn="ctr" eaLnBrk="1" hangingPunct="1"/>
            <a:r>
              <a:rPr lang="ja-JP" altLang="en-US" dirty="0" smtClean="0"/>
              <a:t>メールサーバ</a:t>
            </a:r>
          </a:p>
        </p:txBody>
      </p:sp>
      <p:sp>
        <p:nvSpPr>
          <p:cNvPr id="16387" name="コンテンツ プレースホルダ 2"/>
          <p:cNvSpPr>
            <a:spLocks noGrp="1"/>
          </p:cNvSpPr>
          <p:nvPr>
            <p:ph idx="1"/>
          </p:nvPr>
        </p:nvSpPr>
        <p:spPr>
          <a:xfrm>
            <a:off x="685800" y="1219200"/>
            <a:ext cx="8134350" cy="4876800"/>
          </a:xfrm>
        </p:spPr>
        <p:txBody>
          <a:bodyPr/>
          <a:lstStyle/>
          <a:p>
            <a:pPr eaLnBrk="1" hangingPunct="1"/>
            <a:r>
              <a:rPr lang="ja-JP" altLang="en-US" dirty="0"/>
              <a:t>クライアント</a:t>
            </a:r>
            <a:r>
              <a:rPr lang="ja-JP" altLang="en-US" dirty="0" smtClean="0"/>
              <a:t>の要求に応じて</a:t>
            </a:r>
            <a:r>
              <a:rPr lang="en-US" altLang="ja-JP" dirty="0" smtClean="0"/>
              <a:t>,</a:t>
            </a:r>
            <a:r>
              <a:rPr lang="en-US" altLang="ja-JP" dirty="0" smtClean="0">
                <a:solidFill>
                  <a:srgbClr val="FF0000"/>
                </a:solidFill>
              </a:rPr>
              <a:t> </a:t>
            </a:r>
            <a:r>
              <a:rPr lang="ja-JP" altLang="en-US" b="1" dirty="0" smtClean="0">
                <a:solidFill>
                  <a:srgbClr val="FF0000"/>
                </a:solidFill>
              </a:rPr>
              <a:t>電子メール</a:t>
            </a:r>
            <a:r>
              <a:rPr lang="en-US" altLang="ja-JP" b="1" dirty="0" smtClean="0">
                <a:solidFill>
                  <a:srgbClr val="FF0000"/>
                </a:solidFill>
              </a:rPr>
              <a:t>(</a:t>
            </a:r>
            <a:r>
              <a:rPr lang="ja-JP" altLang="en-US" b="1" dirty="0" smtClean="0">
                <a:solidFill>
                  <a:srgbClr val="FF0000"/>
                </a:solidFill>
              </a:rPr>
              <a:t>以下メール</a:t>
            </a:r>
            <a:r>
              <a:rPr lang="en-US" altLang="ja-JP" b="1" dirty="0" smtClean="0">
                <a:solidFill>
                  <a:srgbClr val="FF0000"/>
                </a:solidFill>
              </a:rPr>
              <a:t>) </a:t>
            </a:r>
            <a:r>
              <a:rPr lang="ja-JP" altLang="en-US" b="1" dirty="0" smtClean="0">
                <a:solidFill>
                  <a:srgbClr val="FF0000"/>
                </a:solidFill>
              </a:rPr>
              <a:t>の送受信サービス</a:t>
            </a:r>
            <a:r>
              <a:rPr lang="ja-JP" altLang="en-US" dirty="0" smtClean="0"/>
              <a:t>を提供する</a:t>
            </a:r>
            <a:r>
              <a:rPr lang="ja-JP" altLang="en-US" dirty="0"/>
              <a:t>ソフトウェア</a:t>
            </a:r>
            <a:endParaRPr lang="en-US" altLang="ja-JP" dirty="0"/>
          </a:p>
          <a:p>
            <a:pPr lvl="1" eaLnBrk="1" hangingPunct="1"/>
            <a:endParaRPr lang="en-US" altLang="ja-JP" dirty="0" smtClean="0"/>
          </a:p>
          <a:p>
            <a:pPr eaLnBrk="1" hangingPunct="1">
              <a:lnSpc>
                <a:spcPct val="91000"/>
              </a:lnSpc>
              <a:spcBef>
                <a:spcPts val="2000"/>
              </a:spcBef>
            </a:pPr>
            <a:r>
              <a:rPr lang="ja-JP" altLang="en-GB" dirty="0" smtClean="0"/>
              <a:t>手元の計算機を</a:t>
            </a:r>
            <a:r>
              <a:rPr lang="ja-JP" altLang="en-GB" b="1" dirty="0" smtClean="0">
                <a:solidFill>
                  <a:srgbClr val="FF0000"/>
                </a:solidFill>
              </a:rPr>
              <a:t>常時ネットワークに接続しなくても</a:t>
            </a:r>
            <a:r>
              <a:rPr lang="ja-JP" altLang="en-US" dirty="0" smtClean="0"/>
              <a:t>メールの受け取りが可能</a:t>
            </a:r>
            <a:endParaRPr lang="en-US" altLang="ja-JP" dirty="0" smtClean="0"/>
          </a:p>
          <a:p>
            <a:pPr lvl="1" eaLnBrk="1" hangingPunct="1">
              <a:lnSpc>
                <a:spcPct val="91000"/>
              </a:lnSpc>
              <a:spcBef>
                <a:spcPts val="2000"/>
              </a:spcBef>
            </a:pPr>
            <a:r>
              <a:rPr lang="ja-JP" altLang="en-US" dirty="0" smtClean="0"/>
              <a:t>メールサーバがメールを取り置き</a:t>
            </a:r>
            <a:endParaRPr lang="en-US" altLang="ja-JP"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角丸四角形吹き出し 9"/>
          <p:cNvSpPr/>
          <p:nvPr/>
        </p:nvSpPr>
        <p:spPr>
          <a:xfrm>
            <a:off x="2058180" y="3284984"/>
            <a:ext cx="1660164"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pic>
        <p:nvPicPr>
          <p:cNvPr id="8"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角丸四角形吹き出し 11"/>
          <p:cNvSpPr/>
          <p:nvPr/>
        </p:nvSpPr>
        <p:spPr>
          <a:xfrm>
            <a:off x="4780012" y="3284984"/>
            <a:ext cx="1861939"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0800000">
            <a:off x="3462336" y="4914833"/>
            <a:ext cx="1690391" cy="618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テキスト ボックス 21"/>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grpSp>
        <p:nvGrpSpPr>
          <p:cNvPr id="34" name="グループ化 33"/>
          <p:cNvGrpSpPr/>
          <p:nvPr/>
        </p:nvGrpSpPr>
        <p:grpSpPr>
          <a:xfrm>
            <a:off x="1980000" y="4870800"/>
            <a:ext cx="1872208" cy="504056"/>
            <a:chOff x="1980000" y="4870800"/>
            <a:chExt cx="1872208" cy="504056"/>
          </a:xfrm>
        </p:grpSpPr>
        <p:sp>
          <p:nvSpPr>
            <p:cNvPr id="29" name="正方形/長方形 28"/>
            <p:cNvSpPr/>
            <p:nvPr/>
          </p:nvSpPr>
          <p:spPr>
            <a:xfrm>
              <a:off x="1980000" y="4870800"/>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pic>
          <p:nvPicPr>
            <p:cNvPr id="1026" name="Picture 2"/>
            <p:cNvPicPr>
              <a:picLocks noChangeAspect="1" noChangeArrowheads="1"/>
            </p:cNvPicPr>
            <p:nvPr/>
          </p:nvPicPr>
          <p:blipFill>
            <a:blip r:embed="rId6" cstate="print"/>
            <a:srcRect/>
            <a:stretch>
              <a:fillRect/>
            </a:stretch>
          </p:blipFill>
          <p:spPr bwMode="auto">
            <a:xfrm>
              <a:off x="2627784" y="4896966"/>
              <a:ext cx="542925" cy="476250"/>
            </a:xfrm>
            <a:prstGeom prst="rect">
              <a:avLst/>
            </a:prstGeom>
            <a:noFill/>
            <a:ln w="9525">
              <a:noFill/>
              <a:miter lim="800000"/>
              <a:headEnd/>
              <a:tailEnd/>
            </a:ln>
            <a:effectLst/>
          </p:spPr>
        </p:pic>
      </p:grpSp>
      <p:sp>
        <p:nvSpPr>
          <p:cNvPr id="35" name="正方形/長方形 34"/>
          <p:cNvSpPr/>
          <p:nvPr/>
        </p:nvSpPr>
        <p:spPr>
          <a:xfrm>
            <a:off x="6660232" y="3501008"/>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sp>
        <p:nvSpPr>
          <p:cNvPr id="37" name="コンテンツ プレースホルダ 2"/>
          <p:cNvSpPr>
            <a:spLocks noGrp="1"/>
          </p:cNvSpPr>
          <p:nvPr>
            <p:ph idx="1"/>
          </p:nvPr>
        </p:nvSpPr>
        <p:spPr>
          <a:xfrm>
            <a:off x="76552" y="1052736"/>
            <a:ext cx="9391992" cy="1872208"/>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smtClean="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smtClean="0"/>
              <a:t>任意の文字列をある数値に変換する関数</a:t>
            </a:r>
            <a:endParaRPr lang="en-US" altLang="ja-JP" sz="2000" dirty="0" smtClean="0"/>
          </a:p>
          <a:p>
            <a:pPr lvl="1" eaLnBrk="1" hangingPunct="1">
              <a:lnSpc>
                <a:spcPct val="80000"/>
              </a:lnSpc>
              <a:spcBef>
                <a:spcPts val="1200"/>
              </a:spcBef>
            </a:pPr>
            <a:r>
              <a:rPr lang="ja-JP" altLang="en-US" sz="2400" dirty="0" smtClean="0"/>
              <a:t>ハッシュ値から元の数値を導くことはほぼ不可能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a:p>
            <a:pPr lvl="2" eaLnBrk="1" hangingPunct="1">
              <a:lnSpc>
                <a:spcPct val="80000"/>
              </a:lnSpc>
              <a:spcBef>
                <a:spcPts val="1200"/>
              </a:spcBef>
            </a:pPr>
            <a:endParaRPr lang="en-US" altLang="ja-JP" dirty="0" smtClean="0"/>
          </a:p>
        </p:txBody>
      </p:sp>
    </p:spTree>
    <p:extLst>
      <p:ext uri="{BB962C8B-B14F-4D97-AF65-F5344CB8AC3E}">
        <p14:creationId xmlns:p14="http://schemas.microsoft.com/office/powerpoint/2010/main" val="5538321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3.61111E-6 2.77521E-7 L 0.30712 -0.00555 " pathEditMode="relative" rAng="0" ptsTypes="AA">
                                      <p:cBhvr>
                                        <p:cTn id="6" dur="2000" fill="hold"/>
                                        <p:tgtEl>
                                          <p:spTgt spid="34"/>
                                        </p:tgtEl>
                                        <p:attrNameLst>
                                          <p:attrName>ppt_x</p:attrName>
                                          <p:attrName>ppt_y</p:attrName>
                                        </p:attrNameLst>
                                      </p:cBhvr>
                                      <p:rCtr x="15300" y="-3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 name="コンテンツ プレースホルダ 2"/>
          <p:cNvSpPr>
            <a:spLocks noGrp="1"/>
          </p:cNvSpPr>
          <p:nvPr>
            <p:ph idx="1"/>
          </p:nvPr>
        </p:nvSpPr>
        <p:spPr>
          <a:xfrm>
            <a:off x="76552" y="1052736"/>
            <a:ext cx="9391992" cy="1872208"/>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smtClean="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smtClean="0"/>
              <a:t>任意の文字列をある数値に変換する関数</a:t>
            </a:r>
            <a:endParaRPr lang="en-US" altLang="ja-JP" sz="2000" dirty="0" smtClean="0"/>
          </a:p>
          <a:p>
            <a:pPr lvl="1" eaLnBrk="1" hangingPunct="1">
              <a:lnSpc>
                <a:spcPct val="80000"/>
              </a:lnSpc>
              <a:spcBef>
                <a:spcPts val="1200"/>
              </a:spcBef>
            </a:pPr>
            <a:r>
              <a:rPr lang="ja-JP" altLang="en-US" sz="2400" dirty="0" smtClean="0"/>
              <a:t>ハッシュ値から元の数値を導くことはほぼ不可能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a:p>
            <a:pPr lvl="2" eaLnBrk="1" hangingPunct="1">
              <a:lnSpc>
                <a:spcPct val="80000"/>
              </a:lnSpc>
              <a:spcBef>
                <a:spcPts val="1200"/>
              </a:spcBef>
            </a:pPr>
            <a:endParaRPr lang="en-US" altLang="ja-JP" dirty="0" smtClean="0"/>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角丸四角形吹き出し 9"/>
          <p:cNvSpPr/>
          <p:nvPr/>
        </p:nvSpPr>
        <p:spPr>
          <a:xfrm>
            <a:off x="2058180" y="3284984"/>
            <a:ext cx="1660164"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pic>
        <p:nvPicPr>
          <p:cNvPr id="8"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角丸四角形吹き出し 11"/>
          <p:cNvSpPr/>
          <p:nvPr/>
        </p:nvSpPr>
        <p:spPr>
          <a:xfrm>
            <a:off x="4780012" y="3284984"/>
            <a:ext cx="1861939"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5004048" y="3284984"/>
            <a:ext cx="1296144" cy="707886"/>
          </a:xfrm>
          <a:prstGeom prst="rect">
            <a:avLst/>
          </a:prstGeom>
          <a:noFill/>
        </p:spPr>
        <p:txBody>
          <a:bodyPr wrap="square" rtlCol="0">
            <a:spAutoFit/>
          </a:bodyPr>
          <a:lstStyle/>
          <a:p>
            <a:pPr algn="ctr"/>
            <a:r>
              <a:rPr lang="ja-JP" altLang="en-US" sz="2000" dirty="0" smtClean="0"/>
              <a:t>秘密鍵で復号</a:t>
            </a:r>
            <a:endParaRPr kumimoji="1" lang="ja-JP" altLang="en-US" sz="2000" dirty="0"/>
          </a:p>
        </p:txBody>
      </p:sp>
      <p:sp>
        <p:nvSpPr>
          <p:cNvPr id="22" name="テキスト ボックス 21"/>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pic>
        <p:nvPicPr>
          <p:cNvPr id="24"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39408" y="5115346"/>
            <a:ext cx="6588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正方形/長方形 28"/>
          <p:cNvSpPr/>
          <p:nvPr/>
        </p:nvSpPr>
        <p:spPr>
          <a:xfrm>
            <a:off x="4788024" y="4797152"/>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pic>
        <p:nvPicPr>
          <p:cNvPr id="1026" name="Picture 2"/>
          <p:cNvPicPr>
            <a:picLocks noChangeAspect="1" noChangeArrowheads="1"/>
          </p:cNvPicPr>
          <p:nvPr/>
        </p:nvPicPr>
        <p:blipFill>
          <a:blip r:embed="rId6" cstate="print"/>
          <a:srcRect/>
          <a:stretch>
            <a:fillRect/>
          </a:stretch>
        </p:blipFill>
        <p:spPr bwMode="auto">
          <a:xfrm>
            <a:off x="5435808" y="4823318"/>
            <a:ext cx="542925" cy="476250"/>
          </a:xfrm>
          <a:prstGeom prst="rect">
            <a:avLst/>
          </a:prstGeom>
          <a:noFill/>
          <a:ln w="9525">
            <a:noFill/>
            <a:miter lim="800000"/>
            <a:headEnd/>
            <a:tailEnd/>
          </a:ln>
          <a:effectLst/>
        </p:spPr>
      </p:pic>
      <p:sp>
        <p:nvSpPr>
          <p:cNvPr id="27" name="正方形/長方形 26"/>
          <p:cNvSpPr/>
          <p:nvPr/>
        </p:nvSpPr>
        <p:spPr>
          <a:xfrm>
            <a:off x="6660232" y="3501008"/>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spTree>
    <p:extLst>
      <p:ext uri="{BB962C8B-B14F-4D97-AF65-F5344CB8AC3E}">
        <p14:creationId xmlns:p14="http://schemas.microsoft.com/office/powerpoint/2010/main" val="5538321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0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角丸四角形吹き出し 9"/>
          <p:cNvSpPr/>
          <p:nvPr/>
        </p:nvSpPr>
        <p:spPr>
          <a:xfrm>
            <a:off x="2058180" y="3284984"/>
            <a:ext cx="1660164" cy="2397050"/>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pic>
        <p:nvPicPr>
          <p:cNvPr id="8"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角丸四角形吹き出し 11"/>
          <p:cNvSpPr/>
          <p:nvPr/>
        </p:nvSpPr>
        <p:spPr>
          <a:xfrm>
            <a:off x="4780012" y="3284984"/>
            <a:ext cx="1861939" cy="2415220"/>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5004048" y="3284985"/>
            <a:ext cx="1368152" cy="1015663"/>
          </a:xfrm>
          <a:prstGeom prst="rect">
            <a:avLst/>
          </a:prstGeom>
          <a:noFill/>
        </p:spPr>
        <p:txBody>
          <a:bodyPr wrap="square" rtlCol="0">
            <a:spAutoFit/>
          </a:bodyPr>
          <a:lstStyle/>
          <a:p>
            <a:pPr algn="ctr"/>
            <a:r>
              <a:rPr lang="ja-JP" altLang="en-US" sz="2000" dirty="0" smtClean="0"/>
              <a:t>既存のハッシュ値と比べる</a:t>
            </a:r>
            <a:endParaRPr kumimoji="1" lang="ja-JP" altLang="en-US" sz="2000" dirty="0"/>
          </a:p>
        </p:txBody>
      </p:sp>
      <p:sp>
        <p:nvSpPr>
          <p:cNvPr id="22" name="テキスト ボックス 21"/>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3" name="テキスト ボックス 22"/>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sp>
        <p:nvSpPr>
          <p:cNvPr id="29" name="正方形/長方形 28"/>
          <p:cNvSpPr/>
          <p:nvPr/>
        </p:nvSpPr>
        <p:spPr>
          <a:xfrm>
            <a:off x="4788024" y="4797152"/>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sp>
        <p:nvSpPr>
          <p:cNvPr id="27" name="正方形/長方形 26"/>
          <p:cNvSpPr/>
          <p:nvPr/>
        </p:nvSpPr>
        <p:spPr>
          <a:xfrm>
            <a:off x="6660232" y="3501008"/>
            <a:ext cx="1872208" cy="504056"/>
          </a:xfrm>
          <a:prstGeom prst="rect">
            <a:avLst/>
          </a:prstGeom>
          <a:solidFill>
            <a:srgbClr val="666699"/>
          </a:solidFill>
          <a:ln>
            <a:solidFill>
              <a:srgbClr val="66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rPr>
              <a:t>A6DC8E03F</a:t>
            </a:r>
            <a:r>
              <a:rPr kumimoji="1" lang="ja-JP" altLang="en-US" sz="1600" dirty="0" smtClean="0">
                <a:solidFill>
                  <a:schemeClr val="tx1"/>
                </a:solidFill>
              </a:rPr>
              <a:t>・・・</a:t>
            </a:r>
            <a:endParaRPr kumimoji="1" lang="ja-JP" altLang="en-US" dirty="0">
              <a:solidFill>
                <a:schemeClr val="tx1"/>
              </a:solidFill>
            </a:endParaRPr>
          </a:p>
        </p:txBody>
      </p:sp>
      <p:sp>
        <p:nvSpPr>
          <p:cNvPr id="26" name="左右矢印 25"/>
          <p:cNvSpPr/>
          <p:nvPr/>
        </p:nvSpPr>
        <p:spPr>
          <a:xfrm rot="18515141">
            <a:off x="6116761" y="4173172"/>
            <a:ext cx="12161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2555776" y="4221088"/>
            <a:ext cx="3096344" cy="914400"/>
          </a:xfrm>
          <a:prstGeom prst="rec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rgbClr val="FFFF00"/>
                </a:solidFill>
              </a:rPr>
              <a:t>同じなら</a:t>
            </a:r>
            <a:r>
              <a:rPr kumimoji="1" lang="ja-JP" altLang="en-US" dirty="0" smtClean="0">
                <a:solidFill>
                  <a:srgbClr val="FFFF00"/>
                </a:solidFill>
              </a:rPr>
              <a:t>改ざん</a:t>
            </a:r>
            <a:r>
              <a:rPr kumimoji="1" lang="en-US" altLang="ja-JP" dirty="0" smtClean="0">
                <a:solidFill>
                  <a:srgbClr val="FFFF00"/>
                </a:solidFill>
              </a:rPr>
              <a:t/>
            </a:r>
            <a:br>
              <a:rPr kumimoji="1" lang="en-US" altLang="ja-JP" dirty="0" smtClean="0">
                <a:solidFill>
                  <a:srgbClr val="FFFF00"/>
                </a:solidFill>
              </a:rPr>
            </a:br>
            <a:r>
              <a:rPr kumimoji="1" lang="ja-JP" altLang="en-US" dirty="0" smtClean="0">
                <a:solidFill>
                  <a:srgbClr val="FFFF00"/>
                </a:solidFill>
              </a:rPr>
              <a:t>されていない</a:t>
            </a:r>
            <a:endParaRPr kumimoji="1" lang="ja-JP" altLang="en-US" dirty="0">
              <a:solidFill>
                <a:srgbClr val="FFFF00"/>
              </a:solidFill>
            </a:endParaRPr>
          </a:p>
        </p:txBody>
      </p:sp>
      <p:sp>
        <p:nvSpPr>
          <p:cNvPr id="31" name="コンテンツ プレースホルダ 2"/>
          <p:cNvSpPr>
            <a:spLocks noGrp="1"/>
          </p:cNvSpPr>
          <p:nvPr>
            <p:ph idx="1"/>
          </p:nvPr>
        </p:nvSpPr>
        <p:spPr>
          <a:xfrm>
            <a:off x="76552" y="1052736"/>
            <a:ext cx="9391992" cy="1872208"/>
          </a:xfrm>
        </p:spPr>
        <p:txBody>
          <a:bodyPr/>
          <a:lstStyle/>
          <a:p>
            <a:pPr eaLnBrk="1" hangingPunct="1">
              <a:lnSpc>
                <a:spcPct val="80000"/>
              </a:lnSpc>
              <a:spcBef>
                <a:spcPts val="1200"/>
              </a:spcBef>
            </a:pPr>
            <a:r>
              <a:rPr lang="ja-JP" altLang="en-US" sz="2800" dirty="0" smtClean="0"/>
              <a:t>ハッシュ値</a:t>
            </a:r>
            <a:endParaRPr lang="en-US" altLang="ja-JP" sz="2800" dirty="0" smtClean="0"/>
          </a:p>
          <a:p>
            <a:pPr lvl="1" eaLnBrk="1" hangingPunct="1">
              <a:lnSpc>
                <a:spcPct val="80000"/>
              </a:lnSpc>
              <a:spcBef>
                <a:spcPts val="1200"/>
              </a:spcBef>
            </a:pPr>
            <a:r>
              <a:rPr lang="ja-JP" altLang="en-US" sz="2400" dirty="0" smtClean="0"/>
              <a:t>ハッシュ関数から導出されるデータを表現した数値</a:t>
            </a:r>
            <a:endParaRPr lang="en-US" altLang="ja-JP" sz="2400" dirty="0" smtClean="0"/>
          </a:p>
          <a:p>
            <a:pPr lvl="2" eaLnBrk="1" hangingPunct="1">
              <a:lnSpc>
                <a:spcPct val="80000"/>
              </a:lnSpc>
              <a:spcBef>
                <a:spcPts val="1200"/>
              </a:spcBef>
            </a:pPr>
            <a:r>
              <a:rPr lang="ja-JP" altLang="en-US" sz="2000" dirty="0" smtClean="0"/>
              <a:t>ハッシュ関数</a:t>
            </a:r>
            <a:r>
              <a:rPr lang="en-US" altLang="ja-JP" sz="2000" dirty="0" smtClean="0"/>
              <a:t>:</a:t>
            </a:r>
            <a:r>
              <a:rPr lang="ja-JP" altLang="en-US" sz="2000" dirty="0" smtClean="0"/>
              <a:t>任意の文字列をある数値に変換する関数</a:t>
            </a:r>
            <a:endParaRPr lang="en-US" altLang="ja-JP" sz="2000" dirty="0" smtClean="0"/>
          </a:p>
          <a:p>
            <a:pPr lvl="1" eaLnBrk="1" hangingPunct="1">
              <a:lnSpc>
                <a:spcPct val="80000"/>
              </a:lnSpc>
              <a:spcBef>
                <a:spcPts val="1200"/>
              </a:spcBef>
            </a:pPr>
            <a:r>
              <a:rPr lang="ja-JP" altLang="en-US" sz="2400" dirty="0" smtClean="0"/>
              <a:t>ハッシュ値から元の数値を導くことはほぼ不可能</a:t>
            </a:r>
            <a:endParaRPr lang="en-US" altLang="ja-JP" sz="2400" dirty="0" smtClean="0"/>
          </a:p>
          <a:p>
            <a:pPr lvl="1" eaLnBrk="1" hangingPunct="1">
              <a:lnSpc>
                <a:spcPct val="80000"/>
              </a:lnSpc>
              <a:spcBef>
                <a:spcPts val="1200"/>
              </a:spcBef>
            </a:pPr>
            <a:r>
              <a:rPr lang="ja-JP" altLang="en-US" sz="2400" dirty="0" smtClean="0"/>
              <a:t>少しでも改ざんがあると値が変わる</a:t>
            </a:r>
            <a:endParaRPr lang="ja-JP" altLang="en-US" sz="2400" dirty="0"/>
          </a:p>
          <a:p>
            <a:pPr lvl="2" eaLnBrk="1" hangingPunct="1">
              <a:lnSpc>
                <a:spcPct val="80000"/>
              </a:lnSpc>
              <a:spcBef>
                <a:spcPts val="1200"/>
              </a:spcBef>
            </a:pPr>
            <a:endParaRPr lang="en-US" altLang="ja-JP" dirty="0" smtClean="0"/>
          </a:p>
        </p:txBody>
      </p:sp>
    </p:spTree>
    <p:extLst>
      <p:ext uri="{BB962C8B-B14F-4D97-AF65-F5344CB8AC3E}">
        <p14:creationId xmlns:p14="http://schemas.microsoft.com/office/powerpoint/2010/main" val="5538321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a:xfrm>
            <a:off x="0" y="1557338"/>
            <a:ext cx="9324975" cy="1871662"/>
          </a:xfrm>
        </p:spPr>
        <p:txBody>
          <a:bodyPr/>
          <a:lstStyle/>
          <a:p>
            <a:pPr eaLnBrk="1" hangingPunct="1"/>
            <a:r>
              <a:rPr lang="ja-JP" altLang="en-US" smtClean="0"/>
              <a:t>メール利用の際の注意</a:t>
            </a:r>
            <a:endParaRPr lang="ja-JP" altLang="ja-JP" smtClean="0"/>
          </a:p>
        </p:txBody>
      </p:sp>
      <p:sp>
        <p:nvSpPr>
          <p:cNvPr id="45059" name="Rectangle 3"/>
          <p:cNvSpPr>
            <a:spLocks noGrp="1" noChangeArrowheads="1"/>
          </p:cNvSpPr>
          <p:nvPr>
            <p:ph type="subTitle" idx="1"/>
          </p:nvPr>
        </p:nvSpPr>
        <p:spPr>
          <a:xfrm>
            <a:off x="1403350" y="3357563"/>
            <a:ext cx="6400800" cy="1511300"/>
          </a:xfrm>
        </p:spPr>
        <p:txBody>
          <a:bodyPr/>
          <a:lstStyle/>
          <a:p>
            <a:pPr eaLnBrk="1" hangingPunct="1"/>
            <a:endParaRPr lang="ja-JP" altLang="ja-JP"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
          <p:cNvSpPr>
            <a:spLocks noGrp="1" noChangeArrowheads="1"/>
          </p:cNvSpPr>
          <p:nvPr>
            <p:ph type="title" idx="4294967295"/>
          </p:nvPr>
        </p:nvSpPr>
        <p:spPr>
          <a:xfrm>
            <a:off x="1643063" y="142875"/>
            <a:ext cx="7286625" cy="857250"/>
          </a:xfrm>
        </p:spPr>
        <p:txBody>
          <a:bodyPr lIns="90000" tIns="46800" rIns="90000" bIns="46800"/>
          <a:lstStyle/>
          <a:p>
            <a:pP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dirty="0" smtClean="0"/>
              <a:t>メール利用の</a:t>
            </a:r>
            <a:r>
              <a:rPr lang="ja-JP" altLang="en-US" dirty="0" smtClean="0"/>
              <a:t>際の注意・マナー</a:t>
            </a:r>
            <a:r>
              <a:rPr lang="en-US" altLang="ja-JP" dirty="0" smtClean="0"/>
              <a:t>(1)</a:t>
            </a:r>
            <a:endParaRPr lang="ja-JP" altLang="en-GB" dirty="0" smtClean="0"/>
          </a:p>
        </p:txBody>
      </p:sp>
      <p:sp>
        <p:nvSpPr>
          <p:cNvPr id="38915" name="Rectangle 2"/>
          <p:cNvSpPr>
            <a:spLocks noGrp="1" noChangeArrowheads="1"/>
          </p:cNvSpPr>
          <p:nvPr>
            <p:ph type="body" idx="4294967295"/>
          </p:nvPr>
        </p:nvSpPr>
        <p:spPr>
          <a:xfrm>
            <a:off x="0" y="1341438"/>
            <a:ext cx="8888413" cy="5516562"/>
          </a:xfrm>
        </p:spPr>
        <p:txBody>
          <a:bodyPr lIns="90000" tIns="46800" rIns="90000" bIns="46800"/>
          <a:lstStyle/>
          <a:p>
            <a:pPr eaLnBrk="1" hangingPunct="1">
              <a:lnSpc>
                <a:spcPts val="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GB" dirty="0" smtClean="0"/>
              <a:t>相手の立場になって読み返す</a:t>
            </a:r>
            <a:endParaRPr lang="en-US" altLang="ja-JP" dirty="0" smtClean="0"/>
          </a:p>
          <a:p>
            <a:pPr eaLnBrk="1" hangingPunct="1">
              <a:lnSpc>
                <a:spcPts val="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最初に宛名を書き</a:t>
            </a:r>
            <a:r>
              <a:rPr lang="en-US" altLang="ja-JP" dirty="0" smtClean="0"/>
              <a:t>, </a:t>
            </a:r>
            <a:r>
              <a:rPr lang="ja-JP" altLang="en-US" dirty="0" smtClean="0"/>
              <a:t>次に名乗る</a:t>
            </a:r>
            <a:endParaRPr lang="ja-JP" altLang="en-GB" dirty="0" smtClean="0"/>
          </a:p>
          <a:p>
            <a:pPr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GB" dirty="0" smtClean="0"/>
              <a:t>機種依存文字を使わない</a:t>
            </a:r>
          </a:p>
          <a:p>
            <a:pPr lvl="1" eaLnBrk="1" hangingPunct="1">
              <a:lnSpc>
                <a:spcPts val="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GB" dirty="0" smtClean="0"/>
              <a:t>半角カタカナ，「①」，「℡」 </a:t>
            </a:r>
            <a:r>
              <a:rPr lang="en-US" altLang="ja-JP" dirty="0" smtClean="0"/>
              <a:t>, </a:t>
            </a:r>
            <a:r>
              <a:rPr lang="ja-JP" altLang="en-US" dirty="0" smtClean="0"/>
              <a:t>「</a:t>
            </a:r>
            <a:r>
              <a:rPr lang="en-US" altLang="ja-JP" dirty="0" smtClean="0"/>
              <a:t>Ⅱ</a:t>
            </a:r>
            <a:r>
              <a:rPr lang="ja-JP" altLang="en-US" dirty="0" smtClean="0"/>
              <a:t>」</a:t>
            </a:r>
            <a:r>
              <a:rPr lang="ja-JP" altLang="en-GB" dirty="0" smtClean="0"/>
              <a:t>など</a:t>
            </a:r>
          </a:p>
          <a:p>
            <a:pPr eaLnBrk="1" hangingPunct="1">
              <a:lnSpc>
                <a:spcPts val="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GB" dirty="0" smtClean="0"/>
              <a:t>あまり大きなファイルを添付しない</a:t>
            </a:r>
            <a:endParaRPr lang="en-US" altLang="ja-JP" dirty="0" smtClean="0"/>
          </a:p>
          <a:p>
            <a:pPr lvl="1" eaLnBrk="1" hangingPunct="1">
              <a:lnSpc>
                <a:spcPts val="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北大の場合 </a:t>
            </a:r>
            <a:r>
              <a:rPr lang="en-US" altLang="ja-JP" dirty="0" smtClean="0"/>
              <a:t>10 Mb</a:t>
            </a:r>
            <a:r>
              <a:rPr lang="ja-JP" altLang="en-US" dirty="0" smtClean="0"/>
              <a:t> 以上のメールは送受信</a:t>
            </a:r>
            <a:r>
              <a:rPr lang="en-US" altLang="ja-JP" dirty="0" smtClean="0"/>
              <a:t/>
            </a:r>
            <a:br>
              <a:rPr lang="en-US" altLang="ja-JP" dirty="0" smtClean="0"/>
            </a:br>
            <a:r>
              <a:rPr lang="ja-JP" altLang="en-US" dirty="0" smtClean="0"/>
              <a:t>できない</a:t>
            </a:r>
            <a:endParaRPr lang="en-US" altLang="ja-JP" dirty="0" smtClean="0"/>
          </a:p>
          <a:p>
            <a:pPr eaLnBrk="1" hangingPunct="1">
              <a:lnSpc>
                <a:spcPts val="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US" altLang="ja-JP" dirty="0" smtClean="0"/>
              <a:t>HTML </a:t>
            </a:r>
            <a:r>
              <a:rPr lang="ja-JP" altLang="en-US" dirty="0" smtClean="0"/>
              <a:t>形式のメールに注意</a:t>
            </a:r>
            <a:endParaRPr lang="ja-JP" altLang="en-GB" dirty="0" smtClean="0"/>
          </a:p>
          <a:p>
            <a:pPr lvl="1" eaLnBrk="1" hangingPunct="1">
              <a:lnSpc>
                <a:spcPts val="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初期設定が</a:t>
            </a:r>
            <a:r>
              <a:rPr lang="ja-JP" altLang="en-US" dirty="0" smtClean="0">
                <a:latin typeface="+mn-ea"/>
              </a:rPr>
              <a:t> </a:t>
            </a:r>
            <a:r>
              <a:rPr lang="en-US" altLang="ja-JP" dirty="0" smtClean="0"/>
              <a:t>HTML</a:t>
            </a:r>
            <a:r>
              <a:rPr lang="en-US" altLang="ja-JP" dirty="0" smtClean="0">
                <a:latin typeface="+mn-ea"/>
              </a:rPr>
              <a:t> </a:t>
            </a:r>
            <a:r>
              <a:rPr lang="ja-JP" altLang="en-US" dirty="0" smtClean="0"/>
              <a:t>形式の</a:t>
            </a:r>
            <a:r>
              <a:rPr lang="en-US" altLang="ja-JP" dirty="0" smtClean="0"/>
              <a:t/>
            </a:r>
            <a:br>
              <a:rPr lang="en-US" altLang="ja-JP" dirty="0" smtClean="0"/>
            </a:br>
            <a:r>
              <a:rPr lang="ja-JP" altLang="en-GB" dirty="0" smtClean="0"/>
              <a:t>メーラがある</a:t>
            </a:r>
          </a:p>
          <a:p>
            <a:pPr marL="0" indent="0" eaLnBrk="1" hangingPunct="1">
              <a:lnSpc>
                <a:spcPts val="3000"/>
              </a:lnSpc>
              <a:spcBef>
                <a:spcPts val="120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ja-JP" altLang="en-GB" dirty="0" smtClean="0"/>
          </a:p>
        </p:txBody>
      </p:sp>
      <p:pic>
        <p:nvPicPr>
          <p:cNvPr id="1026" name="Picture 2" descr="C:\Users\seigi\Pictures\htmlメール.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44397" y="4581127"/>
            <a:ext cx="3836115" cy="20400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
          <p:cNvSpPr>
            <a:spLocks noGrp="1" noChangeArrowheads="1"/>
          </p:cNvSpPr>
          <p:nvPr>
            <p:ph type="title" idx="4294967295"/>
          </p:nvPr>
        </p:nvSpPr>
        <p:spPr>
          <a:xfrm>
            <a:off x="1643063" y="142875"/>
            <a:ext cx="7286625" cy="857250"/>
          </a:xfrm>
        </p:spPr>
        <p:txBody>
          <a:bodyPr lIns="90000" tIns="46800" rIns="90000" bIns="46800"/>
          <a:lstStyle/>
          <a:p>
            <a:pP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dirty="0" smtClean="0"/>
              <a:t>メール利用の際の注意</a:t>
            </a:r>
            <a:r>
              <a:rPr lang="ja-JP" altLang="en-US" dirty="0" smtClean="0"/>
              <a:t>・マナー</a:t>
            </a:r>
            <a:r>
              <a:rPr lang="en-US" altLang="ja-JP" dirty="0" smtClean="0">
                <a:latin typeface="+mn-ea"/>
                <a:ea typeface="+mn-ea"/>
              </a:rPr>
              <a:t>(2)</a:t>
            </a:r>
            <a:endParaRPr lang="ja-JP" altLang="en-GB" dirty="0" smtClean="0">
              <a:latin typeface="+mn-ea"/>
              <a:ea typeface="+mn-ea"/>
            </a:endParaRPr>
          </a:p>
        </p:txBody>
      </p:sp>
      <p:sp>
        <p:nvSpPr>
          <p:cNvPr id="47107" name="Rectangle 2"/>
          <p:cNvSpPr>
            <a:spLocks noGrp="1" noChangeArrowheads="1"/>
          </p:cNvSpPr>
          <p:nvPr>
            <p:ph type="body" idx="4294967295"/>
          </p:nvPr>
        </p:nvSpPr>
        <p:spPr>
          <a:xfrm>
            <a:off x="827088" y="1341438"/>
            <a:ext cx="7772400" cy="5255914"/>
          </a:xfrm>
        </p:spPr>
        <p:txBody>
          <a:bodyPr lIns="90000" tIns="46800" rIns="90000" bIns="46800"/>
          <a:lstStyle/>
          <a:p>
            <a:pPr eaLnBrk="1" hangingPunct="1">
              <a:lnSpc>
                <a:spcPct val="83000"/>
              </a:lnSpc>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GB" dirty="0" smtClean="0"/>
              <a:t>クレジットカード番号，暗証番号</a:t>
            </a:r>
            <a:r>
              <a:rPr lang="en-US" altLang="ja-JP" dirty="0" smtClean="0"/>
              <a:t>, </a:t>
            </a:r>
            <a:r>
              <a:rPr lang="ja-JP" altLang="en-US" dirty="0" smtClean="0"/>
              <a:t>パスワード</a:t>
            </a:r>
            <a:r>
              <a:rPr lang="ja-JP" altLang="en-GB" dirty="0" smtClean="0"/>
              <a:t>などを送らない</a:t>
            </a:r>
          </a:p>
          <a:p>
            <a:pPr lvl="1" eaLnBrk="1" hangingPunct="1">
              <a:lnSpc>
                <a:spcPct val="83000"/>
              </a:lnSpc>
              <a:spcBef>
                <a:spcPts val="700"/>
              </a:spcBef>
              <a:buFontTx/>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ja-JP" dirty="0" smtClean="0"/>
              <a:t>- </a:t>
            </a:r>
            <a:r>
              <a:rPr lang="ja-JP" altLang="en-GB" dirty="0" smtClean="0"/>
              <a:t>盗聴</a:t>
            </a:r>
            <a:r>
              <a:rPr lang="ja-JP" altLang="en-US" dirty="0" smtClean="0"/>
              <a:t>される恐れがある</a:t>
            </a:r>
            <a:endParaRPr lang="ja-JP" altLang="en-GB" dirty="0" smtClean="0"/>
          </a:p>
          <a:p>
            <a:pPr eaLnBrk="1" hangingPunct="1">
              <a:lnSpc>
                <a:spcPct val="83000"/>
              </a:lnSpc>
              <a:spcBef>
                <a:spcPts val="75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悪質な</a:t>
            </a:r>
            <a:r>
              <a:rPr lang="ja-JP" altLang="en-GB" dirty="0" smtClean="0"/>
              <a:t>メール</a:t>
            </a:r>
            <a:r>
              <a:rPr lang="ja-JP" altLang="en-US" dirty="0" smtClean="0"/>
              <a:t>に注意</a:t>
            </a:r>
            <a:endParaRPr lang="en-US" altLang="ja-JP" dirty="0" smtClean="0"/>
          </a:p>
          <a:p>
            <a:pPr lvl="1" eaLnBrk="1" hangingPunct="1">
              <a:lnSpc>
                <a:spcPct val="83000"/>
              </a:lnSpc>
              <a:spcBef>
                <a:spcPts val="750"/>
              </a:spcBef>
              <a:buFontTx/>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スパムメール</a:t>
            </a:r>
            <a:r>
              <a:rPr lang="en-US" altLang="ja-JP" dirty="0" smtClean="0"/>
              <a:t>(</a:t>
            </a:r>
            <a:r>
              <a:rPr lang="ja-JP" altLang="en-US" dirty="0" smtClean="0"/>
              <a:t>迷惑メール</a:t>
            </a:r>
            <a:r>
              <a:rPr lang="en-US" altLang="ja-JP" dirty="0" smtClean="0"/>
              <a:t>)</a:t>
            </a:r>
          </a:p>
          <a:p>
            <a:pPr lvl="1" eaLnBrk="1" hangingPunct="1">
              <a:lnSpc>
                <a:spcPct val="83000"/>
              </a:lnSpc>
              <a:spcBef>
                <a:spcPts val="750"/>
              </a:spcBef>
              <a:buFontTx/>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チェーンメール</a:t>
            </a:r>
            <a:endParaRPr lang="en-US" altLang="ja-JP" dirty="0" smtClean="0"/>
          </a:p>
          <a:p>
            <a:pPr lvl="1" eaLnBrk="1" hangingPunct="1">
              <a:lnSpc>
                <a:spcPct val="83000"/>
              </a:lnSpc>
              <a:spcBef>
                <a:spcPts val="750"/>
              </a:spcBef>
              <a:buFontTx/>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詐欺メール</a:t>
            </a:r>
            <a:endParaRPr lang="en-US" altLang="ja-JP" dirty="0" smtClean="0"/>
          </a:p>
          <a:p>
            <a:pPr lvl="2" eaLnBrk="1" hangingPunct="1">
              <a:lnSpc>
                <a:spcPct val="83000"/>
              </a:lnSpc>
              <a:spcBef>
                <a:spcPts val="750"/>
              </a:spcBef>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GB" dirty="0" smtClean="0"/>
              <a:t>迂闊に信じない</a:t>
            </a:r>
          </a:p>
          <a:p>
            <a:pPr lvl="2" eaLnBrk="1" hangingPunct="1">
              <a:lnSpc>
                <a:spcPct val="83000"/>
              </a:lnSpc>
              <a:spcBef>
                <a:spcPts val="5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GB" dirty="0" smtClean="0"/>
              <a:t>特にフィッシング詐欺に注意</a:t>
            </a:r>
          </a:p>
          <a:p>
            <a:pPr lvl="1" eaLnBrk="1" hangingPunct="1">
              <a:lnSpc>
                <a:spcPct val="83000"/>
              </a:lnSpc>
              <a:spcBef>
                <a:spcPts val="750"/>
              </a:spcBef>
              <a:buFontTx/>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ja-JP" dirty="0" smtClean="0"/>
              <a:t>- </a:t>
            </a:r>
            <a:r>
              <a:rPr lang="ja-JP" altLang="en-GB" dirty="0" smtClean="0"/>
              <a:t>ウイルスメール</a:t>
            </a:r>
          </a:p>
          <a:p>
            <a:pPr lvl="2" eaLnBrk="1" hangingPunct="1">
              <a:lnSpc>
                <a:spcPct val="83000"/>
              </a:lnSpc>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GB" dirty="0" smtClean="0"/>
              <a:t>添付ファイルを無闇に開かない</a:t>
            </a:r>
            <a:endParaRPr lang="en-US" altLang="ja-JP" dirty="0" smtClean="0"/>
          </a:p>
          <a:p>
            <a:pPr lvl="2" eaLnBrk="1" hangingPunct="1">
              <a:lnSpc>
                <a:spcPct val="83000"/>
              </a:lnSpc>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ja-JP" dirty="0"/>
              <a:t>URL </a:t>
            </a:r>
            <a:r>
              <a:rPr lang="ja-JP" altLang="en-US" dirty="0" smtClean="0"/>
              <a:t>を安易に踏まない</a:t>
            </a:r>
            <a:endParaRPr lang="ja-JP" altLang="en-GB" dirty="0" smtClean="0"/>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タイトル 1"/>
          <p:cNvSpPr>
            <a:spLocks noGrp="1"/>
          </p:cNvSpPr>
          <p:nvPr>
            <p:ph type="title"/>
          </p:nvPr>
        </p:nvSpPr>
        <p:spPr/>
        <p:txBody>
          <a:bodyPr/>
          <a:lstStyle/>
          <a:p>
            <a:pPr algn="ctr" eaLnBrk="1" hangingPunct="1"/>
            <a:r>
              <a:rPr lang="ja-JP" altLang="en-US" dirty="0" smtClean="0"/>
              <a:t>まとめ </a:t>
            </a:r>
            <a:r>
              <a:rPr lang="en-US" altLang="ja-JP" dirty="0" smtClean="0"/>
              <a:t>(1)</a:t>
            </a:r>
            <a:endParaRPr lang="ja-JP" altLang="en-US" dirty="0" smtClean="0"/>
          </a:p>
        </p:txBody>
      </p:sp>
      <p:sp>
        <p:nvSpPr>
          <p:cNvPr id="3" name="コンテンツ プレースホルダ 2"/>
          <p:cNvSpPr>
            <a:spLocks noGrp="1"/>
          </p:cNvSpPr>
          <p:nvPr>
            <p:ph idx="1"/>
          </p:nvPr>
        </p:nvSpPr>
        <p:spPr>
          <a:xfrm>
            <a:off x="251520" y="1052736"/>
            <a:ext cx="8784976" cy="5805264"/>
          </a:xfrm>
        </p:spPr>
        <p:txBody>
          <a:bodyPr/>
          <a:lstStyle/>
          <a:p>
            <a:pPr eaLnBrk="1" hangingPunct="1">
              <a:spcBef>
                <a:spcPts val="1200"/>
              </a:spcBef>
              <a:defRPr/>
            </a:pPr>
            <a:r>
              <a:rPr lang="ja-JP" altLang="en-US" sz="2800" dirty="0" smtClean="0"/>
              <a:t>メール配送</a:t>
            </a:r>
            <a:endParaRPr lang="en-US" altLang="ja-JP" sz="2800" dirty="0" smtClean="0"/>
          </a:p>
          <a:p>
            <a:pPr lvl="1" eaLnBrk="1" hangingPunct="1">
              <a:spcBef>
                <a:spcPts val="1200"/>
              </a:spcBef>
              <a:defRPr/>
            </a:pPr>
            <a:r>
              <a:rPr lang="ja-JP" altLang="en-US" sz="2400" dirty="0" smtClean="0"/>
              <a:t>サーバ・クライアントシステムの一つ</a:t>
            </a:r>
            <a:endParaRPr lang="en-US" altLang="ja-JP" sz="2400" dirty="0" smtClean="0"/>
          </a:p>
          <a:p>
            <a:pPr lvl="1" eaLnBrk="1" hangingPunct="1">
              <a:spcBef>
                <a:spcPts val="1200"/>
              </a:spcBef>
              <a:defRPr/>
            </a:pPr>
            <a:r>
              <a:rPr lang="ja-JP" altLang="en-US" sz="2400" dirty="0" smtClean="0"/>
              <a:t>メールサーバを介した配送</a:t>
            </a:r>
            <a:endParaRPr lang="en-US" altLang="ja-JP" sz="2400" dirty="0" smtClean="0"/>
          </a:p>
          <a:p>
            <a:pPr lvl="2" eaLnBrk="1" hangingPunct="1">
              <a:spcBef>
                <a:spcPts val="1200"/>
              </a:spcBef>
              <a:defRPr/>
            </a:pPr>
            <a:r>
              <a:rPr lang="en-US" altLang="ja-JP" sz="2000" dirty="0" smtClean="0"/>
              <a:t>MUA:</a:t>
            </a:r>
            <a:r>
              <a:rPr lang="ja-JP" altLang="en-US" sz="2000" dirty="0"/>
              <a:t> </a:t>
            </a:r>
            <a:r>
              <a:rPr lang="ja-JP" altLang="en-US" sz="2000" dirty="0" smtClean="0"/>
              <a:t>ユーザと</a:t>
            </a:r>
            <a:r>
              <a:rPr lang="ja-JP" altLang="en-US" sz="2000" dirty="0"/>
              <a:t>メール</a:t>
            </a:r>
            <a:r>
              <a:rPr lang="ja-JP" altLang="en-US" sz="2000" dirty="0" smtClean="0"/>
              <a:t>サーバの仲介</a:t>
            </a:r>
            <a:r>
              <a:rPr lang="en-US" altLang="ja-JP" sz="2000" dirty="0" smtClean="0"/>
              <a:t> , </a:t>
            </a:r>
            <a:r>
              <a:rPr lang="ja-JP" altLang="en-US" sz="2000" dirty="0" smtClean="0"/>
              <a:t>メールの読み書き</a:t>
            </a:r>
            <a:endParaRPr lang="en-US" altLang="ja-JP" sz="2000" dirty="0" smtClean="0"/>
          </a:p>
          <a:p>
            <a:pPr lvl="2" eaLnBrk="1" hangingPunct="1">
              <a:spcBef>
                <a:spcPts val="1200"/>
              </a:spcBef>
              <a:defRPr/>
            </a:pPr>
            <a:r>
              <a:rPr lang="en-US" altLang="ja-JP" sz="2000" dirty="0" smtClean="0"/>
              <a:t>MTA: </a:t>
            </a:r>
            <a:r>
              <a:rPr lang="ja-JP" altLang="en-US" sz="2000" dirty="0" smtClean="0"/>
              <a:t>メールサーバ間の配送</a:t>
            </a:r>
            <a:r>
              <a:rPr lang="en-US" altLang="ja-JP" sz="2000" dirty="0" smtClean="0"/>
              <a:t>, </a:t>
            </a:r>
            <a:r>
              <a:rPr lang="ja-JP" altLang="en-US" sz="2000" dirty="0"/>
              <a:t>メール</a:t>
            </a:r>
            <a:r>
              <a:rPr lang="ja-JP" altLang="en-US" sz="2000" dirty="0" smtClean="0"/>
              <a:t>サーバに届いたメールの仕分け</a:t>
            </a:r>
            <a:endParaRPr lang="en-US" altLang="ja-JP" sz="2400" dirty="0" smtClean="0"/>
          </a:p>
          <a:p>
            <a:pPr lvl="2" eaLnBrk="1" hangingPunct="1">
              <a:spcBef>
                <a:spcPts val="1200"/>
              </a:spcBef>
              <a:defRPr/>
            </a:pPr>
            <a:r>
              <a:rPr lang="ja-JP" altLang="en-US" sz="2000" dirty="0" smtClean="0"/>
              <a:t>通信プロトコル</a:t>
            </a:r>
            <a:endParaRPr lang="en-US" altLang="ja-JP" sz="2000" dirty="0"/>
          </a:p>
          <a:p>
            <a:pPr lvl="3" eaLnBrk="1" hangingPunct="1">
              <a:spcBef>
                <a:spcPts val="1200"/>
              </a:spcBef>
              <a:defRPr/>
            </a:pPr>
            <a:r>
              <a:rPr lang="ja-JP" altLang="en-US" dirty="0" smtClean="0"/>
              <a:t>送信</a:t>
            </a:r>
            <a:r>
              <a:rPr lang="en-US" altLang="ja-JP" dirty="0" smtClean="0"/>
              <a:t>: SMTP</a:t>
            </a:r>
            <a:r>
              <a:rPr lang="ja-JP" altLang="en-US" dirty="0" smtClean="0"/>
              <a:t>　</a:t>
            </a:r>
            <a:endParaRPr lang="en-US" altLang="ja-JP" dirty="0" smtClean="0"/>
          </a:p>
          <a:p>
            <a:pPr lvl="3" eaLnBrk="1" hangingPunct="1">
              <a:spcBef>
                <a:spcPts val="1200"/>
              </a:spcBef>
              <a:defRPr/>
            </a:pPr>
            <a:r>
              <a:rPr lang="ja-JP" altLang="en-US" dirty="0" smtClean="0"/>
              <a:t>受信</a:t>
            </a:r>
            <a:r>
              <a:rPr lang="en-US" altLang="ja-JP" dirty="0" smtClean="0"/>
              <a:t>:</a:t>
            </a:r>
            <a:r>
              <a:rPr lang="ja-JP" altLang="en-US" dirty="0"/>
              <a:t> </a:t>
            </a:r>
            <a:r>
              <a:rPr lang="en-US" altLang="ja-JP" dirty="0" smtClean="0"/>
              <a:t>POP, IMAP (</a:t>
            </a:r>
            <a:r>
              <a:rPr lang="ja-JP" altLang="en-US" dirty="0" smtClean="0"/>
              <a:t>メールソフトを用いた場合</a:t>
            </a:r>
            <a:r>
              <a:rPr lang="en-US" altLang="ja-JP" dirty="0" smtClean="0"/>
              <a:t>)</a:t>
            </a:r>
          </a:p>
          <a:p>
            <a:pPr eaLnBrk="1" hangingPunct="1">
              <a:spcBef>
                <a:spcPts val="1200"/>
              </a:spcBef>
              <a:defRPr/>
            </a:pPr>
            <a:r>
              <a:rPr lang="ja-JP" altLang="en-US" sz="2800" dirty="0" smtClean="0"/>
              <a:t>メールは</a:t>
            </a:r>
            <a:r>
              <a:rPr lang="ja-JP" altLang="en-US" sz="2800" b="1" dirty="0" smtClean="0"/>
              <a:t>メールヘッダ</a:t>
            </a:r>
            <a:r>
              <a:rPr lang="en-US" altLang="ja-JP" sz="2800" dirty="0" smtClean="0"/>
              <a:t>, </a:t>
            </a:r>
            <a:r>
              <a:rPr lang="ja-JP" altLang="en-US" sz="2800" b="1" dirty="0" smtClean="0"/>
              <a:t>空白行</a:t>
            </a:r>
            <a:r>
              <a:rPr lang="en-US" altLang="ja-JP" sz="2800" dirty="0" smtClean="0"/>
              <a:t>, </a:t>
            </a:r>
            <a:r>
              <a:rPr lang="ja-JP" altLang="en-US" sz="2800" b="1" dirty="0" smtClean="0"/>
              <a:t>本文</a:t>
            </a:r>
            <a:r>
              <a:rPr lang="ja-JP" altLang="en-US" sz="2800" dirty="0" smtClean="0"/>
              <a:t>から構成</a:t>
            </a:r>
            <a:endParaRPr lang="en-US" altLang="ja-JP" sz="2800" dirty="0" smtClean="0"/>
          </a:p>
          <a:p>
            <a:pPr lvl="2" eaLnBrk="1" hangingPunct="1">
              <a:spcBef>
                <a:spcPts val="1200"/>
              </a:spcBef>
              <a:defRPr/>
            </a:pPr>
            <a:r>
              <a:rPr lang="ja-JP" altLang="en-US" sz="2000" dirty="0" smtClean="0"/>
              <a:t>メールヘッダ</a:t>
            </a:r>
            <a:r>
              <a:rPr lang="en-US" altLang="ja-JP" sz="2000" dirty="0" smtClean="0"/>
              <a:t>:</a:t>
            </a:r>
            <a:r>
              <a:rPr lang="ja-JP" altLang="en-US" sz="2000" dirty="0"/>
              <a:t>宛先，送信者，件名，経路等の情報</a:t>
            </a:r>
            <a:endParaRPr lang="en-US" altLang="ja-JP" sz="2000" dirty="0" smtClean="0"/>
          </a:p>
          <a:p>
            <a:pPr lvl="2" eaLnBrk="1" hangingPunct="1">
              <a:spcBef>
                <a:spcPts val="1200"/>
              </a:spcBef>
              <a:defRPr/>
            </a:pPr>
            <a:r>
              <a:rPr lang="ja-JP" altLang="en-US" sz="2000" dirty="0" smtClean="0"/>
              <a:t>空白行</a:t>
            </a:r>
            <a:r>
              <a:rPr lang="en-US" altLang="ja-JP" sz="2000" dirty="0" smtClean="0"/>
              <a:t>: </a:t>
            </a:r>
            <a:r>
              <a:rPr lang="ja-JP" altLang="en-US" sz="2000" dirty="0" smtClean="0"/>
              <a:t>メールヘッダと本文を分ける</a:t>
            </a:r>
            <a:endParaRPr lang="en-US" altLang="ja-JP" sz="2000" dirty="0" smtClean="0"/>
          </a:p>
          <a:p>
            <a:pPr lvl="2" eaLnBrk="1" hangingPunct="1">
              <a:spcBef>
                <a:spcPts val="1200"/>
              </a:spcBef>
              <a:defRPr/>
            </a:pPr>
            <a:r>
              <a:rPr lang="ja-JP" altLang="en-US" sz="2000" dirty="0"/>
              <a:t>本文</a:t>
            </a:r>
            <a:endParaRPr lang="en-US" altLang="ja-JP" sz="2000" dirty="0" smtClean="0"/>
          </a:p>
          <a:p>
            <a:pPr lvl="2" eaLnBrk="1" hangingPunct="1">
              <a:spcBef>
                <a:spcPts val="1200"/>
              </a:spcBef>
              <a:defRPr/>
            </a:pPr>
            <a:endParaRPr lang="en-US" altLang="ja-JP" sz="2000" dirty="0"/>
          </a:p>
          <a:p>
            <a:pPr lvl="2" eaLnBrk="1" hangingPunct="1">
              <a:spcBef>
                <a:spcPts val="1200"/>
              </a:spcBef>
              <a:defRPr/>
            </a:pPr>
            <a:endParaRPr lang="en-US" altLang="ja-JP" sz="2000" dirty="0" smtClean="0"/>
          </a:p>
        </p:txBody>
      </p:sp>
    </p:spTree>
    <p:extLst>
      <p:ext uri="{BB962C8B-B14F-4D97-AF65-F5344CB8AC3E}">
        <p14:creationId xmlns:p14="http://schemas.microsoft.com/office/powerpoint/2010/main" val="266792954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タイトル 1"/>
          <p:cNvSpPr>
            <a:spLocks noGrp="1"/>
          </p:cNvSpPr>
          <p:nvPr>
            <p:ph type="title"/>
          </p:nvPr>
        </p:nvSpPr>
        <p:spPr/>
        <p:txBody>
          <a:bodyPr/>
          <a:lstStyle/>
          <a:p>
            <a:pPr algn="ctr" eaLnBrk="1" hangingPunct="1"/>
            <a:r>
              <a:rPr lang="ja-JP" altLang="en-US" dirty="0" smtClean="0"/>
              <a:t>まとめ </a:t>
            </a:r>
            <a:r>
              <a:rPr lang="en-US" altLang="ja-JP" dirty="0" smtClean="0"/>
              <a:t>(2) </a:t>
            </a:r>
            <a:endParaRPr lang="ja-JP" altLang="en-US" dirty="0" smtClean="0"/>
          </a:p>
        </p:txBody>
      </p:sp>
      <p:sp>
        <p:nvSpPr>
          <p:cNvPr id="3" name="コンテンツ プレースホルダ 2"/>
          <p:cNvSpPr>
            <a:spLocks noGrp="1"/>
          </p:cNvSpPr>
          <p:nvPr>
            <p:ph idx="1"/>
          </p:nvPr>
        </p:nvSpPr>
        <p:spPr>
          <a:xfrm>
            <a:off x="683568" y="1124744"/>
            <a:ext cx="7772400" cy="4876800"/>
          </a:xfrm>
        </p:spPr>
        <p:txBody>
          <a:bodyPr/>
          <a:lstStyle/>
          <a:p>
            <a:pPr eaLnBrk="1" hangingPunct="1">
              <a:spcBef>
                <a:spcPts val="1200"/>
              </a:spcBef>
              <a:defRPr/>
            </a:pPr>
            <a:r>
              <a:rPr lang="ja-JP" altLang="en-US" sz="2800" dirty="0" smtClean="0"/>
              <a:t>盗聴</a:t>
            </a:r>
            <a:r>
              <a:rPr lang="en-US" altLang="ja-JP" sz="2800" dirty="0" smtClean="0"/>
              <a:t>, </a:t>
            </a:r>
            <a:r>
              <a:rPr lang="ja-JP" altLang="en-US" sz="2800" dirty="0"/>
              <a:t>改ざん</a:t>
            </a:r>
            <a:r>
              <a:rPr lang="ja-JP" altLang="en-US" sz="2800" dirty="0" smtClean="0"/>
              <a:t>を</a:t>
            </a:r>
            <a:r>
              <a:rPr lang="ja-JP" altLang="en-US" sz="2800" dirty="0"/>
              <a:t>無効化</a:t>
            </a:r>
            <a:r>
              <a:rPr lang="ja-JP" altLang="en-US" sz="2800" dirty="0" smtClean="0"/>
              <a:t>するために暗号化</a:t>
            </a:r>
            <a:r>
              <a:rPr lang="en-US" altLang="ja-JP" sz="2800" dirty="0" smtClean="0"/>
              <a:t>, </a:t>
            </a:r>
            <a:r>
              <a:rPr lang="ja-JP" altLang="en-US" sz="2800" dirty="0" smtClean="0"/>
              <a:t>復号</a:t>
            </a:r>
            <a:endParaRPr lang="en-US" altLang="ja-JP" sz="2800" dirty="0" smtClean="0"/>
          </a:p>
          <a:p>
            <a:pPr lvl="1" eaLnBrk="1" hangingPunct="1">
              <a:spcBef>
                <a:spcPts val="1200"/>
              </a:spcBef>
              <a:defRPr/>
            </a:pPr>
            <a:r>
              <a:rPr lang="zh-TW" altLang="en-US" sz="2400" dirty="0"/>
              <a:t>秘密鍵</a:t>
            </a:r>
            <a:r>
              <a:rPr lang="zh-TW" altLang="en-US" sz="2400" dirty="0" smtClean="0"/>
              <a:t>暗号</a:t>
            </a:r>
            <a:r>
              <a:rPr lang="ja-JP" altLang="en-US" sz="2400" dirty="0"/>
              <a:t>化</a:t>
            </a:r>
            <a:r>
              <a:rPr lang="zh-TW" altLang="en-US" sz="2400" dirty="0" smtClean="0"/>
              <a:t>方式</a:t>
            </a:r>
            <a:r>
              <a:rPr lang="en-US" altLang="zh-TW" sz="2400" dirty="0" smtClean="0"/>
              <a:t>:</a:t>
            </a:r>
            <a:r>
              <a:rPr lang="ja-JP" altLang="en-US" sz="2400" dirty="0" smtClean="0"/>
              <a:t>同じ一種</a:t>
            </a:r>
            <a:r>
              <a:rPr lang="ja-JP" altLang="en-US" sz="2400" dirty="0"/>
              <a:t>の</a:t>
            </a:r>
            <a:r>
              <a:rPr lang="ja-JP" altLang="en-US" sz="2400" dirty="0" smtClean="0"/>
              <a:t>鍵</a:t>
            </a:r>
            <a:r>
              <a:rPr lang="en-US" altLang="ja-JP" sz="2400" dirty="0" smtClean="0"/>
              <a:t>(</a:t>
            </a:r>
            <a:r>
              <a:rPr lang="ja-JP" altLang="en-US" sz="2400" dirty="0" smtClean="0"/>
              <a:t>秘密鍵</a:t>
            </a:r>
            <a:r>
              <a:rPr lang="en-US" altLang="ja-JP" sz="2400" dirty="0" smtClean="0"/>
              <a:t>) </a:t>
            </a:r>
            <a:r>
              <a:rPr lang="ja-JP" altLang="en-US" sz="2400" dirty="0" smtClean="0"/>
              <a:t>を</a:t>
            </a:r>
            <a:r>
              <a:rPr lang="ja-JP" altLang="en-US" sz="2400" dirty="0"/>
              <a:t>使用</a:t>
            </a:r>
            <a:endParaRPr lang="zh-TW" altLang="en-US" sz="2400" dirty="0"/>
          </a:p>
          <a:p>
            <a:pPr lvl="1" eaLnBrk="1" hangingPunct="1">
              <a:spcBef>
                <a:spcPts val="1200"/>
              </a:spcBef>
              <a:defRPr/>
            </a:pPr>
            <a:r>
              <a:rPr lang="zh-TW" altLang="en-US" sz="2400" dirty="0"/>
              <a:t>公開鍵</a:t>
            </a:r>
            <a:r>
              <a:rPr lang="zh-TW" altLang="en-US" sz="2400" dirty="0" smtClean="0"/>
              <a:t>暗号</a:t>
            </a:r>
            <a:r>
              <a:rPr lang="ja-JP" altLang="en-US" sz="2400" dirty="0" smtClean="0"/>
              <a:t>化</a:t>
            </a:r>
            <a:r>
              <a:rPr lang="zh-TW" altLang="en-US" sz="2400" dirty="0" smtClean="0"/>
              <a:t>方式</a:t>
            </a:r>
            <a:r>
              <a:rPr lang="en-US" altLang="zh-TW" sz="2400" dirty="0" smtClean="0"/>
              <a:t>:</a:t>
            </a:r>
            <a:r>
              <a:rPr lang="ja-JP" altLang="en-US" sz="2400" dirty="0" smtClean="0"/>
              <a:t>異なる二種</a:t>
            </a:r>
            <a:r>
              <a:rPr lang="ja-JP" altLang="en-US" sz="2400" dirty="0"/>
              <a:t>の</a:t>
            </a:r>
            <a:r>
              <a:rPr lang="ja-JP" altLang="en-US" sz="2400" dirty="0" smtClean="0"/>
              <a:t>鍵</a:t>
            </a:r>
            <a:r>
              <a:rPr lang="en-US" altLang="ja-JP" sz="2400" dirty="0"/>
              <a:t>(</a:t>
            </a:r>
            <a:r>
              <a:rPr lang="ja-JP" altLang="en-US" sz="2400" dirty="0"/>
              <a:t>公開鍵</a:t>
            </a:r>
            <a:r>
              <a:rPr lang="en-US" altLang="ja-JP" sz="2400" dirty="0" smtClean="0"/>
              <a:t>, </a:t>
            </a:r>
            <a:r>
              <a:rPr lang="ja-JP" altLang="en-US" sz="2400" dirty="0" smtClean="0"/>
              <a:t>秘密</a:t>
            </a:r>
            <a:r>
              <a:rPr lang="ja-JP" altLang="en-US" sz="2400" dirty="0"/>
              <a:t>鍵</a:t>
            </a:r>
            <a:r>
              <a:rPr lang="en-US" altLang="ja-JP" sz="2400" dirty="0"/>
              <a:t>) </a:t>
            </a:r>
            <a:r>
              <a:rPr lang="ja-JP" altLang="en-US" sz="2400" dirty="0"/>
              <a:t>を</a:t>
            </a:r>
            <a:r>
              <a:rPr lang="ja-JP" altLang="en-US" sz="2400" dirty="0" smtClean="0"/>
              <a:t>使用</a:t>
            </a:r>
            <a:endParaRPr lang="en-US" altLang="ja-JP" sz="2400" dirty="0" smtClean="0"/>
          </a:p>
          <a:p>
            <a:pPr eaLnBrk="1" hangingPunct="1">
              <a:spcBef>
                <a:spcPts val="1200"/>
              </a:spcBef>
              <a:defRPr/>
            </a:pPr>
            <a:r>
              <a:rPr lang="ja-JP" altLang="en-US" sz="2800" dirty="0" smtClean="0"/>
              <a:t>デジタル署名</a:t>
            </a:r>
            <a:r>
              <a:rPr lang="en-US" altLang="ja-JP" sz="2800" dirty="0" smtClean="0"/>
              <a:t>: </a:t>
            </a:r>
            <a:r>
              <a:rPr lang="ja-JP" altLang="en-US" sz="2800" dirty="0" smtClean="0"/>
              <a:t>偽装</a:t>
            </a:r>
            <a:r>
              <a:rPr lang="en-US" altLang="ja-JP" sz="2800" dirty="0" smtClean="0"/>
              <a:t>, </a:t>
            </a:r>
            <a:r>
              <a:rPr lang="ja-JP" altLang="en-US" sz="2800" dirty="0"/>
              <a:t>改ざんを発見する</a:t>
            </a:r>
            <a:r>
              <a:rPr lang="ja-JP" altLang="en-US" sz="2800" dirty="0" smtClean="0"/>
              <a:t>仕組み</a:t>
            </a:r>
            <a:endParaRPr lang="en-US" altLang="ja-JP" sz="2800" dirty="0" smtClean="0"/>
          </a:p>
          <a:p>
            <a:pPr eaLnBrk="1" hangingPunct="1">
              <a:spcBef>
                <a:spcPts val="1200"/>
              </a:spcBef>
              <a:defRPr/>
            </a:pPr>
            <a:r>
              <a:rPr lang="ja-JP" altLang="en-US" sz="2800" dirty="0" smtClean="0"/>
              <a:t>メールを送る際に気を付けること</a:t>
            </a:r>
            <a:endParaRPr lang="en-US" altLang="ja-JP" sz="2800" dirty="0" smtClean="0"/>
          </a:p>
          <a:p>
            <a:pPr lvl="2" eaLnBrk="1" hangingPunct="1">
              <a:spcBef>
                <a:spcPts val="1200"/>
              </a:spcBef>
              <a:defRPr/>
            </a:pPr>
            <a:r>
              <a:rPr lang="ja-JP" altLang="en-US" sz="2000" dirty="0"/>
              <a:t>読む</a:t>
            </a:r>
            <a:r>
              <a:rPr lang="ja-JP" altLang="en-US" sz="2000" dirty="0" smtClean="0"/>
              <a:t>人の立場に立って考える</a:t>
            </a:r>
            <a:endParaRPr lang="en-US" altLang="ja-JP" sz="2000" dirty="0" smtClean="0"/>
          </a:p>
          <a:p>
            <a:pPr lvl="2" eaLnBrk="1" hangingPunct="1">
              <a:spcBef>
                <a:spcPts val="1200"/>
              </a:spcBef>
              <a:defRPr/>
            </a:pPr>
            <a:r>
              <a:rPr lang="ja-JP" altLang="en-US" sz="2000" dirty="0" smtClean="0"/>
              <a:t>個人情報を送らない</a:t>
            </a:r>
            <a:endParaRPr lang="en-US" altLang="ja-JP" sz="2000" dirty="0" smtClean="0"/>
          </a:p>
          <a:p>
            <a:pPr eaLnBrk="1" hangingPunct="1">
              <a:spcBef>
                <a:spcPts val="1200"/>
              </a:spcBef>
              <a:defRPr/>
            </a:pPr>
            <a:r>
              <a:rPr lang="ja-JP" altLang="en-US" sz="2800" dirty="0"/>
              <a:t>悪質</a:t>
            </a:r>
            <a:r>
              <a:rPr lang="ja-JP" altLang="en-US" sz="2800" dirty="0" smtClean="0"/>
              <a:t>なメールに注意</a:t>
            </a:r>
            <a:endParaRPr lang="en-US" altLang="ja-JP" sz="2800" dirty="0"/>
          </a:p>
          <a:p>
            <a:pPr lvl="1" eaLnBrk="1" hangingPunct="1">
              <a:spcBef>
                <a:spcPts val="1200"/>
              </a:spcBef>
              <a:defRPr/>
            </a:pPr>
            <a:r>
              <a:rPr lang="ja-JP" altLang="en-US" sz="2000" dirty="0" smtClean="0"/>
              <a:t>スパムメール</a:t>
            </a:r>
            <a:r>
              <a:rPr lang="en-US" altLang="ja-JP" sz="2000" dirty="0" smtClean="0"/>
              <a:t>, </a:t>
            </a:r>
            <a:r>
              <a:rPr lang="ja-JP" altLang="en-US" sz="2000" dirty="0" smtClean="0"/>
              <a:t>チェーンメール</a:t>
            </a:r>
            <a:r>
              <a:rPr lang="en-US" altLang="ja-JP" sz="2000" dirty="0" smtClean="0"/>
              <a:t>, </a:t>
            </a:r>
            <a:r>
              <a:rPr lang="ja-JP" altLang="en-US" sz="2000" dirty="0" smtClean="0"/>
              <a:t>詐欺メール</a:t>
            </a:r>
            <a:r>
              <a:rPr lang="en-US" altLang="ja-JP" sz="2000" dirty="0" smtClean="0"/>
              <a:t>, </a:t>
            </a:r>
            <a:r>
              <a:rPr lang="ja-JP" altLang="en-US" sz="2000" dirty="0" smtClean="0"/>
              <a:t>ウィルスメール</a:t>
            </a:r>
            <a:endParaRPr lang="en-US" altLang="ja-JP" sz="2000" dirty="0" smtClean="0"/>
          </a:p>
          <a:p>
            <a:pPr eaLnBrk="1" hangingPunct="1">
              <a:spcBef>
                <a:spcPts val="1200"/>
              </a:spcBef>
              <a:defRPr/>
            </a:pPr>
            <a:endParaRPr lang="en-US" altLang="ja-JP" dirty="0"/>
          </a:p>
          <a:p>
            <a:pPr lvl="1" eaLnBrk="1" hangingPunct="1">
              <a:spcBef>
                <a:spcPts val="1200"/>
              </a:spcBef>
              <a:defRPr/>
            </a:pPr>
            <a:endParaRPr lang="en-US" altLang="ja-JP" dirty="0" smtClean="0"/>
          </a:p>
        </p:txBody>
      </p:sp>
    </p:spTree>
    <p:extLst>
      <p:ext uri="{BB962C8B-B14F-4D97-AF65-F5344CB8AC3E}">
        <p14:creationId xmlns:p14="http://schemas.microsoft.com/office/powerpoint/2010/main" val="414041304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タイトル 1"/>
          <p:cNvSpPr>
            <a:spLocks noGrp="1"/>
          </p:cNvSpPr>
          <p:nvPr>
            <p:ph type="title"/>
          </p:nvPr>
        </p:nvSpPr>
        <p:spPr/>
        <p:txBody>
          <a:bodyPr/>
          <a:lstStyle/>
          <a:p>
            <a:pPr algn="ctr" eaLnBrk="1" hangingPunct="1"/>
            <a:r>
              <a:rPr lang="ja-JP" altLang="en-US" dirty="0" smtClean="0"/>
              <a:t>実習編では・・・</a:t>
            </a:r>
          </a:p>
        </p:txBody>
      </p:sp>
      <p:sp>
        <p:nvSpPr>
          <p:cNvPr id="3" name="コンテンツ プレースホルダ 2"/>
          <p:cNvSpPr>
            <a:spLocks noGrp="1"/>
          </p:cNvSpPr>
          <p:nvPr>
            <p:ph idx="1"/>
          </p:nvPr>
        </p:nvSpPr>
        <p:spPr/>
        <p:txBody>
          <a:bodyPr/>
          <a:lstStyle/>
          <a:p>
            <a:pPr eaLnBrk="1" hangingPunct="1">
              <a:spcBef>
                <a:spcPts val="1200"/>
              </a:spcBef>
              <a:defRPr/>
            </a:pPr>
            <a:r>
              <a:rPr lang="ja-JP" altLang="en-US" dirty="0" smtClean="0"/>
              <a:t>手動で</a:t>
            </a:r>
            <a:r>
              <a:rPr lang="en-US" altLang="ja-JP" dirty="0" smtClean="0"/>
              <a:t>SMTP</a:t>
            </a:r>
            <a:r>
              <a:rPr lang="ja-JP" altLang="en-US" dirty="0" smtClean="0"/>
              <a:t> 通信 </a:t>
            </a:r>
            <a:endParaRPr lang="en-US" altLang="ja-JP" dirty="0" smtClean="0"/>
          </a:p>
          <a:p>
            <a:pPr lvl="1" eaLnBrk="1" hangingPunct="1">
              <a:spcBef>
                <a:spcPts val="1200"/>
              </a:spcBef>
              <a:defRPr/>
            </a:pPr>
            <a:r>
              <a:rPr lang="ja-JP" altLang="en-US" dirty="0" smtClean="0"/>
              <a:t>送り主を偽装したり・・・</a:t>
            </a:r>
            <a:endParaRPr lang="en-US" altLang="ja-JP" dirty="0"/>
          </a:p>
          <a:p>
            <a:pPr eaLnBrk="1" hangingPunct="1">
              <a:spcBef>
                <a:spcPts val="1200"/>
              </a:spcBef>
              <a:defRPr/>
            </a:pPr>
            <a:r>
              <a:rPr lang="en-US" altLang="ja-JP" dirty="0" smtClean="0"/>
              <a:t>GNU</a:t>
            </a:r>
            <a:r>
              <a:rPr lang="ja-JP" altLang="en-US" dirty="0" smtClean="0"/>
              <a:t> </a:t>
            </a:r>
            <a:r>
              <a:rPr lang="en-US" altLang="ja-JP" dirty="0" smtClean="0"/>
              <a:t>Privacy</a:t>
            </a:r>
            <a:r>
              <a:rPr lang="ja-JP" altLang="en-US" dirty="0" smtClean="0"/>
              <a:t> </a:t>
            </a:r>
            <a:r>
              <a:rPr lang="en-US" altLang="ja-JP" dirty="0" smtClean="0"/>
              <a:t>Guard</a:t>
            </a:r>
            <a:r>
              <a:rPr lang="ja-JP" altLang="en-US" dirty="0" smtClean="0"/>
              <a:t> </a:t>
            </a:r>
            <a:r>
              <a:rPr lang="en-US" altLang="ja-JP" dirty="0" smtClean="0"/>
              <a:t>(</a:t>
            </a:r>
            <a:r>
              <a:rPr lang="en-US" altLang="ja-JP" dirty="0" err="1" smtClean="0"/>
              <a:t>gpg</a:t>
            </a:r>
            <a:r>
              <a:rPr lang="en-US" altLang="ja-JP" dirty="0" smtClean="0"/>
              <a:t>)</a:t>
            </a:r>
            <a:r>
              <a:rPr lang="ja-JP" altLang="en-US" dirty="0" smtClean="0"/>
              <a:t> を使った暗号化，復号</a:t>
            </a:r>
            <a:endParaRPr lang="en-US" altLang="ja-JP" dirty="0" smtClean="0"/>
          </a:p>
          <a:p>
            <a:pPr lvl="1" eaLnBrk="1" hangingPunct="1">
              <a:spcBef>
                <a:spcPts val="1200"/>
              </a:spcBef>
              <a:defRPr/>
            </a:pPr>
            <a:r>
              <a:rPr lang="zh-TW" altLang="en-US" dirty="0" smtClean="0"/>
              <a:t>公開鍵暗号</a:t>
            </a:r>
            <a:r>
              <a:rPr lang="ja-JP" altLang="en-US" dirty="0" smtClean="0"/>
              <a:t>化</a:t>
            </a:r>
            <a:r>
              <a:rPr lang="zh-TW" altLang="en-US" dirty="0" smtClean="0"/>
              <a:t>方式</a:t>
            </a:r>
            <a:r>
              <a:rPr lang="ja-JP" altLang="en-US" dirty="0" smtClean="0"/>
              <a:t>を利用した通信を実際に体験</a:t>
            </a:r>
            <a:endParaRPr lang="en-US" altLang="ja-JP" dirty="0" smtClean="0"/>
          </a:p>
        </p:txBody>
      </p:sp>
    </p:spTree>
    <p:extLst>
      <p:ext uri="{BB962C8B-B14F-4D97-AF65-F5344CB8AC3E}">
        <p14:creationId xmlns:p14="http://schemas.microsoft.com/office/powerpoint/2010/main" val="78831526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タイトル 1"/>
          <p:cNvSpPr>
            <a:spLocks noGrp="1"/>
          </p:cNvSpPr>
          <p:nvPr>
            <p:ph type="title"/>
          </p:nvPr>
        </p:nvSpPr>
        <p:spPr/>
        <p:txBody>
          <a:bodyPr/>
          <a:lstStyle/>
          <a:p>
            <a:pPr algn="ctr" eaLnBrk="1" hangingPunct="1"/>
            <a:r>
              <a:rPr lang="ja-JP" altLang="en-US" dirty="0" smtClean="0"/>
              <a:t>参考文献 </a:t>
            </a:r>
            <a:r>
              <a:rPr lang="en-US" altLang="ja-JP" dirty="0" smtClean="0"/>
              <a:t>(1)</a:t>
            </a:r>
            <a:endParaRPr lang="ja-JP" altLang="en-US" dirty="0" smtClean="0"/>
          </a:p>
        </p:txBody>
      </p:sp>
      <p:sp>
        <p:nvSpPr>
          <p:cNvPr id="3" name="コンテンツ プレースホルダ 2"/>
          <p:cNvSpPr>
            <a:spLocks noGrp="1"/>
          </p:cNvSpPr>
          <p:nvPr>
            <p:ph idx="1"/>
          </p:nvPr>
        </p:nvSpPr>
        <p:spPr>
          <a:xfrm>
            <a:off x="0" y="981075"/>
            <a:ext cx="9144000" cy="5114925"/>
          </a:xfrm>
        </p:spPr>
        <p:txBody>
          <a:bodyPr/>
          <a:lstStyle/>
          <a:p>
            <a:pPr eaLnBrk="1" hangingPunct="1">
              <a:defRPr/>
            </a:pPr>
            <a:r>
              <a:rPr lang="ja-JP" altLang="en-US" sz="2400" dirty="0"/>
              <a:t>情報セキュリティ入門 </a:t>
            </a:r>
            <a:r>
              <a:rPr lang="en-US" altLang="ja-JP" sz="2400" dirty="0"/>
              <a:t>- </a:t>
            </a:r>
            <a:r>
              <a:rPr lang="ja-JP" altLang="en-US" sz="2400" dirty="0"/>
              <a:t>デジタル署名：</a:t>
            </a:r>
            <a:r>
              <a:rPr lang="en-US" altLang="ja-JP" sz="2400" dirty="0" err="1" smtClean="0"/>
              <a:t>ITpro</a:t>
            </a:r>
            <a:r>
              <a:rPr lang="en-US" altLang="ja-JP" sz="2400" dirty="0"/>
              <a:t>, Nikkei Business </a:t>
            </a:r>
            <a:r>
              <a:rPr lang="en-US" altLang="ja-JP" sz="2400" dirty="0" smtClean="0"/>
              <a:t>Publications, 2015 </a:t>
            </a:r>
            <a:r>
              <a:rPr lang="en-US" altLang="ja-JP" sz="2400" dirty="0" smtClean="0">
                <a:hlinkClick r:id="rId2"/>
              </a:rPr>
              <a:t>http://itpro.nikkeibp.co.jp/article/COLUMN/20060704/242422/</a:t>
            </a:r>
            <a:endParaRPr lang="en-US" altLang="ja-JP" sz="2400" dirty="0" smtClean="0"/>
          </a:p>
          <a:p>
            <a:pPr marL="400050" lvl="1" indent="0" eaLnBrk="1" hangingPunct="1">
              <a:buNone/>
              <a:defRPr/>
            </a:pPr>
            <a:r>
              <a:rPr lang="en-US" altLang="ja-JP" sz="2400" dirty="0" smtClean="0"/>
              <a:t>(</a:t>
            </a:r>
            <a:r>
              <a:rPr lang="ja-JP" altLang="en-US" sz="2400" dirty="0" smtClean="0"/>
              <a:t>訪問日</a:t>
            </a:r>
            <a:r>
              <a:rPr lang="en-US" altLang="ja-JP" sz="2400" dirty="0" smtClean="0"/>
              <a:t>: </a:t>
            </a:r>
            <a:r>
              <a:rPr lang="en-US" altLang="ja-JP" sz="2400" dirty="0" smtClean="0"/>
              <a:t>2015/07/03</a:t>
            </a:r>
            <a:r>
              <a:rPr lang="en-US" altLang="ja-JP" sz="2400" dirty="0" smtClean="0"/>
              <a:t>) </a:t>
            </a:r>
          </a:p>
          <a:p>
            <a:pPr eaLnBrk="1" hangingPunct="1">
              <a:defRPr/>
            </a:pPr>
            <a:r>
              <a:rPr lang="ja-JP" altLang="en-US" sz="2400" dirty="0"/>
              <a:t>古くて新しい、電子メール暗号化対応とその手法　－ ＠</a:t>
            </a:r>
            <a:r>
              <a:rPr lang="en-US" altLang="ja-JP" sz="2400" dirty="0" smtClean="0"/>
              <a:t>IT, </a:t>
            </a:r>
            <a:r>
              <a:rPr lang="en-US" altLang="ja-JP" sz="2400" dirty="0" err="1"/>
              <a:t>ITmedia</a:t>
            </a:r>
            <a:r>
              <a:rPr lang="en-US" altLang="ja-JP" sz="2400" dirty="0"/>
              <a:t> </a:t>
            </a:r>
            <a:r>
              <a:rPr lang="en-US" altLang="ja-JP" sz="2400" dirty="0" err="1" smtClean="0"/>
              <a:t>Inc</a:t>
            </a:r>
            <a:r>
              <a:rPr lang="en-US" altLang="ja-JP" sz="2400" dirty="0" smtClean="0"/>
              <a:t>, 2015,</a:t>
            </a:r>
            <a:r>
              <a:rPr lang="ja-JP" altLang="en-US" sz="2400" dirty="0" smtClean="0"/>
              <a:t>    </a:t>
            </a:r>
            <a:r>
              <a:rPr lang="en-US" altLang="ja-JP" sz="2400" dirty="0" smtClean="0">
                <a:hlinkClick r:id="rId3"/>
              </a:rPr>
              <a:t>http://www.atmarkit.co.jp/fsecurity/rensai/mailsec04/mailsec01.html</a:t>
            </a:r>
            <a:endParaRPr lang="en-US" altLang="ja-JP" sz="2400" dirty="0" smtClean="0"/>
          </a:p>
          <a:p>
            <a:pPr marL="57150" indent="0" eaLnBrk="1" hangingPunct="1">
              <a:buNone/>
              <a:defRPr/>
            </a:pPr>
            <a:r>
              <a:rPr lang="en-US" altLang="ja-JP" sz="2400" dirty="0"/>
              <a:t> </a:t>
            </a:r>
            <a:r>
              <a:rPr lang="en-US" altLang="ja-JP" sz="2400" dirty="0" smtClean="0"/>
              <a:t>   (</a:t>
            </a:r>
            <a:r>
              <a:rPr lang="ja-JP" altLang="en-US" sz="2400" dirty="0" smtClean="0"/>
              <a:t>訪問日</a:t>
            </a:r>
            <a:r>
              <a:rPr lang="en-US" altLang="ja-JP" sz="2400" dirty="0" smtClean="0"/>
              <a:t>: </a:t>
            </a:r>
            <a:r>
              <a:rPr lang="en-US" altLang="ja-JP" sz="2400" dirty="0" smtClean="0"/>
              <a:t>2015/07/03</a:t>
            </a:r>
            <a:r>
              <a:rPr lang="en-US" altLang="ja-JP" sz="2400" dirty="0" smtClean="0"/>
              <a:t>)</a:t>
            </a:r>
          </a:p>
          <a:p>
            <a:pPr eaLnBrk="1" hangingPunct="1">
              <a:defRPr/>
            </a:pPr>
            <a:r>
              <a:rPr lang="ja-JP" altLang="en-US" sz="2400" dirty="0"/>
              <a:t>メール受信方式は、</a:t>
            </a:r>
            <a:r>
              <a:rPr lang="en-US" altLang="ja-JP" sz="2400" dirty="0"/>
              <a:t>POP</a:t>
            </a:r>
            <a:r>
              <a:rPr lang="ja-JP" altLang="en-US" sz="2400" dirty="0"/>
              <a:t>と</a:t>
            </a:r>
            <a:r>
              <a:rPr lang="en-US" altLang="ja-JP" sz="2400" dirty="0"/>
              <a:t>IMAP</a:t>
            </a:r>
            <a:r>
              <a:rPr lang="ja-JP" altLang="en-US" sz="2400" dirty="0" err="1"/>
              <a:t>、</a:t>
            </a:r>
            <a:r>
              <a:rPr lang="ja-JP" altLang="en-US" sz="2400" dirty="0"/>
              <a:t>どっちが便利</a:t>
            </a:r>
            <a:r>
              <a:rPr lang="ja-JP" altLang="en-US" sz="2400" dirty="0" smtClean="0"/>
              <a:t>？</a:t>
            </a:r>
            <a:r>
              <a:rPr lang="en-US" altLang="ja-JP" sz="2400" dirty="0" smtClean="0"/>
              <a:t>,</a:t>
            </a:r>
            <a:r>
              <a:rPr lang="ja-JP" altLang="en-US" sz="2400" dirty="0"/>
              <a:t>まなぶ</a:t>
            </a:r>
            <a:r>
              <a:rPr lang="ja-JP" altLang="en-US" sz="2400" dirty="0" err="1"/>
              <a:t>ろぐ</a:t>
            </a:r>
            <a:r>
              <a:rPr lang="ja-JP" altLang="en-US" sz="2400" dirty="0"/>
              <a:t>。</a:t>
            </a:r>
            <a:r>
              <a:rPr lang="en-US" altLang="ja-JP" sz="2400" dirty="0"/>
              <a:t>| </a:t>
            </a:r>
            <a:r>
              <a:rPr lang="ja-JP" altLang="en-US" sz="2400" dirty="0"/>
              <a:t>デザインオフィススズキ </a:t>
            </a:r>
            <a:r>
              <a:rPr lang="en-US" altLang="ja-JP" sz="2400" dirty="0" smtClean="0"/>
              <a:t>, 2014,</a:t>
            </a:r>
            <a:r>
              <a:rPr lang="ja-JP" altLang="en-US" sz="2400" dirty="0" smtClean="0"/>
              <a:t>　　</a:t>
            </a:r>
            <a:r>
              <a:rPr lang="en-US" altLang="ja-JP" sz="2400" dirty="0" smtClean="0">
                <a:hlinkClick r:id="rId4"/>
              </a:rPr>
              <a:t>http</a:t>
            </a:r>
            <a:r>
              <a:rPr lang="en-US" altLang="ja-JP" sz="2400" dirty="0">
                <a:hlinkClick r:id="rId4"/>
              </a:rPr>
              <a:t>://manablog.dosuzuki.com/diary/post-1963</a:t>
            </a:r>
            <a:r>
              <a:rPr lang="en-US" altLang="ja-JP" sz="2400" dirty="0" smtClean="0">
                <a:hlinkClick r:id="rId4"/>
              </a:rPr>
              <a:t>/</a:t>
            </a:r>
            <a:endParaRPr lang="en-US" altLang="ja-JP" sz="2400" dirty="0"/>
          </a:p>
          <a:p>
            <a:pPr marL="0" indent="0" eaLnBrk="1" hangingPunct="1">
              <a:buNone/>
              <a:defRPr/>
            </a:pPr>
            <a:r>
              <a:rPr lang="en-US" altLang="ja-JP" sz="2400" dirty="0"/>
              <a:t> </a:t>
            </a:r>
            <a:r>
              <a:rPr lang="ja-JP" altLang="en-US" sz="2400" dirty="0" smtClean="0"/>
              <a:t>　  </a:t>
            </a:r>
            <a:r>
              <a:rPr lang="en-US" altLang="ja-JP" sz="2400" dirty="0" smtClean="0"/>
              <a:t>(</a:t>
            </a:r>
            <a:r>
              <a:rPr lang="ja-JP" altLang="en-US" sz="2400" dirty="0" smtClean="0"/>
              <a:t>訪問</a:t>
            </a:r>
            <a:r>
              <a:rPr lang="ja-JP" altLang="en-US" sz="2400" dirty="0"/>
              <a:t>日</a:t>
            </a:r>
            <a:r>
              <a:rPr lang="en-US" altLang="ja-JP" sz="2400" dirty="0" smtClean="0"/>
              <a:t>2015/07/03</a:t>
            </a:r>
            <a:r>
              <a:rPr lang="en-US" altLang="ja-JP" sz="2400" dirty="0" smtClean="0"/>
              <a:t>)</a:t>
            </a:r>
          </a:p>
        </p:txBody>
      </p:sp>
    </p:spTree>
    <p:extLst>
      <p:ext uri="{BB962C8B-B14F-4D97-AF65-F5344CB8AC3E}">
        <p14:creationId xmlns:p14="http://schemas.microsoft.com/office/powerpoint/2010/main" val="20464729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雲 40"/>
          <p:cNvSpPr/>
          <p:nvPr/>
        </p:nvSpPr>
        <p:spPr bwMode="auto">
          <a:xfrm>
            <a:off x="3132138" y="1989138"/>
            <a:ext cx="2735262" cy="2303462"/>
          </a:xfrm>
          <a:prstGeom prst="cloud">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a:lstStyle/>
          <a:p>
            <a:pPr defTabSz="449263">
              <a:lnSpc>
                <a:spcPct val="83000"/>
              </a:lnSpc>
              <a:buClr>
                <a:srgbClr val="000000"/>
              </a:buClr>
              <a:buSzPct val="100000"/>
              <a:buFont typeface="Arial" charset="0"/>
              <a:buNone/>
              <a:defRPr/>
            </a:pPr>
            <a:endParaRPr kumimoji="0" lang="ja-JP" altLang="en-US" sz="1800">
              <a:solidFill>
                <a:schemeClr val="bg1"/>
              </a:solidFill>
              <a:latin typeface="Arial" charset="0"/>
              <a:ea typeface="ＭＳ Ｐゴシック" pitchFamily="48" charset="-128"/>
            </a:endParaRPr>
          </a:p>
        </p:txBody>
      </p:sp>
      <p:sp>
        <p:nvSpPr>
          <p:cNvPr id="17411" name="Rectangle 2"/>
          <p:cNvSpPr>
            <a:spLocks noGrp="1" noChangeArrowheads="1"/>
          </p:cNvSpPr>
          <p:nvPr>
            <p:ph type="title" idx="4294967295"/>
          </p:nvPr>
        </p:nvSpPr>
        <p:spPr>
          <a:xfrm>
            <a:off x="395288" y="188913"/>
            <a:ext cx="7286625" cy="858837"/>
          </a:xfrm>
        </p:spPr>
        <p:txBody>
          <a:bodyPr lIns="90000" tIns="46800" rIns="90000" bIns="46800"/>
          <a:lstStyle/>
          <a:p>
            <a:pPr algn="ct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mtClean="0"/>
              <a:t>メール配送の流れ</a:t>
            </a:r>
          </a:p>
        </p:txBody>
      </p:sp>
      <p:pic>
        <p:nvPicPr>
          <p:cNvPr id="17412"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188" y="4437063"/>
            <a:ext cx="1584325" cy="118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7413" name="AutoShape 4"/>
          <p:cNvSpPr>
            <a:spLocks noChangeArrowheads="1"/>
          </p:cNvSpPr>
          <p:nvPr/>
        </p:nvSpPr>
        <p:spPr bwMode="auto">
          <a:xfrm>
            <a:off x="466725" y="1773238"/>
            <a:ext cx="2735263" cy="4175125"/>
          </a:xfrm>
          <a:prstGeom prst="roundRect">
            <a:avLst>
              <a:gd name="adj" fmla="val 16667"/>
            </a:avLst>
          </a:prstGeom>
          <a:noFill/>
          <a:ln w="25560">
            <a:solidFill>
              <a:srgbClr val="8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pic>
        <p:nvPicPr>
          <p:cNvPr id="17414"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89100" y="1990725"/>
            <a:ext cx="993775"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7415" name="AutoShape 6"/>
          <p:cNvSpPr>
            <a:spLocks noChangeArrowheads="1"/>
          </p:cNvSpPr>
          <p:nvPr/>
        </p:nvSpPr>
        <p:spPr bwMode="auto">
          <a:xfrm>
            <a:off x="5722938" y="1700213"/>
            <a:ext cx="2735262" cy="4175125"/>
          </a:xfrm>
          <a:prstGeom prst="roundRect">
            <a:avLst>
              <a:gd name="adj" fmla="val 16667"/>
            </a:avLst>
          </a:prstGeom>
          <a:noFill/>
          <a:ln w="25560">
            <a:solidFill>
              <a:srgbClr val="8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pic>
        <p:nvPicPr>
          <p:cNvPr id="17416"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35825" y="4437063"/>
            <a:ext cx="115093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7417" name="Picture 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157913" y="1916113"/>
            <a:ext cx="958850" cy="122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7418" name="Text Box 9"/>
          <p:cNvSpPr txBox="1">
            <a:spLocks noChangeArrowheads="1"/>
          </p:cNvSpPr>
          <p:nvPr/>
        </p:nvSpPr>
        <p:spPr bwMode="auto">
          <a:xfrm>
            <a:off x="1258888" y="1268413"/>
            <a:ext cx="1223962"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a:solidFill>
                  <a:srgbClr val="990099"/>
                </a:solidFill>
              </a:rPr>
              <a:t>送信側</a:t>
            </a:r>
          </a:p>
        </p:txBody>
      </p:sp>
      <p:sp>
        <p:nvSpPr>
          <p:cNvPr id="17419" name="Text Box 10"/>
          <p:cNvSpPr txBox="1">
            <a:spLocks noChangeArrowheads="1"/>
          </p:cNvSpPr>
          <p:nvPr/>
        </p:nvSpPr>
        <p:spPr bwMode="auto">
          <a:xfrm>
            <a:off x="6588125" y="1196975"/>
            <a:ext cx="1223963"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a:solidFill>
                  <a:srgbClr val="990099"/>
                </a:solidFill>
              </a:rPr>
              <a:t>受信側</a:t>
            </a:r>
          </a:p>
        </p:txBody>
      </p:sp>
      <p:sp>
        <p:nvSpPr>
          <p:cNvPr id="17420" name="Text Box 11"/>
          <p:cNvSpPr txBox="1">
            <a:spLocks noChangeArrowheads="1"/>
          </p:cNvSpPr>
          <p:nvPr/>
        </p:nvSpPr>
        <p:spPr bwMode="auto">
          <a:xfrm>
            <a:off x="1187599" y="3068638"/>
            <a:ext cx="1800225" cy="374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GB" sz="2000" b="1" dirty="0" smtClean="0"/>
              <a:t>メールサーバ</a:t>
            </a:r>
            <a:r>
              <a:rPr lang="en-US" altLang="ja-JP" sz="2000" b="1" dirty="0"/>
              <a:t>A</a:t>
            </a:r>
            <a:r>
              <a:rPr lang="ja-JP" altLang="en-GB" sz="2000" b="1" dirty="0" smtClean="0">
                <a:solidFill>
                  <a:srgbClr val="000080"/>
                </a:solidFill>
              </a:rPr>
              <a:t> </a:t>
            </a:r>
            <a:endParaRPr lang="en-GB" altLang="ja-JP" sz="2000" b="1" dirty="0">
              <a:solidFill>
                <a:srgbClr val="000080"/>
              </a:solidFill>
            </a:endParaRPr>
          </a:p>
        </p:txBody>
      </p:sp>
      <p:sp>
        <p:nvSpPr>
          <p:cNvPr id="17421" name="Text Box 13"/>
          <p:cNvSpPr txBox="1">
            <a:spLocks noChangeArrowheads="1"/>
          </p:cNvSpPr>
          <p:nvPr/>
        </p:nvSpPr>
        <p:spPr bwMode="auto">
          <a:xfrm>
            <a:off x="611188" y="5589588"/>
            <a:ext cx="25209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250"/>
              </a:spcBef>
            </a:pPr>
            <a:r>
              <a:rPr lang="ja-JP" altLang="en-GB" sz="2000" b="1" dirty="0"/>
              <a:t>クライアント </a:t>
            </a:r>
            <a:r>
              <a:rPr lang="en-US" altLang="ja-JP" sz="2000" b="1" dirty="0" smtClean="0"/>
              <a:t>A</a:t>
            </a:r>
            <a:endParaRPr lang="en-GB" altLang="ja-JP" sz="2000" b="1" dirty="0"/>
          </a:p>
        </p:txBody>
      </p:sp>
      <p:sp>
        <p:nvSpPr>
          <p:cNvPr id="17422" name="Text Box 14"/>
          <p:cNvSpPr txBox="1">
            <a:spLocks noChangeArrowheads="1"/>
          </p:cNvSpPr>
          <p:nvPr/>
        </p:nvSpPr>
        <p:spPr bwMode="auto">
          <a:xfrm>
            <a:off x="6588125" y="5300663"/>
            <a:ext cx="2016125" cy="374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250"/>
              </a:spcBef>
            </a:pPr>
            <a:r>
              <a:rPr lang="ja-JP" altLang="en-GB" sz="2000" b="1" dirty="0"/>
              <a:t>クライアント </a:t>
            </a:r>
            <a:r>
              <a:rPr lang="en-US" altLang="ja-JP" sz="2000" b="1" dirty="0" smtClean="0"/>
              <a:t>B</a:t>
            </a:r>
            <a:endParaRPr lang="en-GB" altLang="ja-JP" sz="2000" b="1" dirty="0"/>
          </a:p>
        </p:txBody>
      </p:sp>
      <p:sp>
        <p:nvSpPr>
          <p:cNvPr id="10255" name="AutoShape 15"/>
          <p:cNvSpPr>
            <a:spLocks noChangeArrowheads="1"/>
          </p:cNvSpPr>
          <p:nvPr/>
        </p:nvSpPr>
        <p:spPr bwMode="auto">
          <a:xfrm>
            <a:off x="682625" y="2060575"/>
            <a:ext cx="792163" cy="2520950"/>
          </a:xfrm>
          <a:custGeom>
            <a:avLst/>
            <a:gdLst>
              <a:gd name="T0" fmla="*/ 20309482 w 21600"/>
              <a:gd name="T1" fmla="*/ 0 h 21600"/>
              <a:gd name="T2" fmla="*/ 20309482 w 21600"/>
              <a:gd name="T3" fmla="*/ 165608675 h 21600"/>
              <a:gd name="T4" fmla="*/ 4371236 w 21600"/>
              <a:gd name="T5" fmla="*/ 294221708 h 21600"/>
              <a:gd name="T6" fmla="*/ 29051955 w 21600"/>
              <a:gd name="T7" fmla="*/ 82804337 h 21600"/>
              <a:gd name="T8" fmla="*/ 17694720 60000 65536"/>
              <a:gd name="T9" fmla="*/ 5898240 60000 65536"/>
              <a:gd name="T10" fmla="*/ 5898240 60000 65536"/>
              <a:gd name="T11" fmla="*/ 0 60000 65536"/>
              <a:gd name="T12" fmla="*/ 12427 w 21600"/>
              <a:gd name="T13" fmla="*/ 2900 h 21600"/>
              <a:gd name="T14" fmla="*/ 18201 w 21600"/>
              <a:gd name="T15" fmla="*/ 9258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lnTo>
                  <a:pt x="21600" y="6079"/>
                </a:lnTo>
                <a:close/>
              </a:path>
            </a:pathLst>
          </a:cu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10256" name="AutoShape 16"/>
          <p:cNvSpPr>
            <a:spLocks noChangeArrowheads="1"/>
          </p:cNvSpPr>
          <p:nvPr/>
        </p:nvSpPr>
        <p:spPr bwMode="auto">
          <a:xfrm>
            <a:off x="2771775" y="2276475"/>
            <a:ext cx="647700" cy="719138"/>
          </a:xfrm>
          <a:prstGeom prst="rightArrow">
            <a:avLst>
              <a:gd name="adj1" fmla="val 50000"/>
              <a:gd name="adj2" fmla="val 25000"/>
            </a:avLst>
          </a:pr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10257" name="AutoShape 17"/>
          <p:cNvSpPr>
            <a:spLocks noChangeArrowheads="1"/>
          </p:cNvSpPr>
          <p:nvPr/>
        </p:nvSpPr>
        <p:spPr bwMode="auto">
          <a:xfrm>
            <a:off x="5580063" y="2276475"/>
            <a:ext cx="650875" cy="719138"/>
          </a:xfrm>
          <a:prstGeom prst="rightArrow">
            <a:avLst>
              <a:gd name="adj1" fmla="val 50000"/>
              <a:gd name="adj2" fmla="val 25000"/>
            </a:avLst>
          </a:pr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10258" name="AutoShape 18"/>
          <p:cNvSpPr>
            <a:spLocks noChangeArrowheads="1"/>
          </p:cNvSpPr>
          <p:nvPr/>
        </p:nvSpPr>
        <p:spPr bwMode="auto">
          <a:xfrm rot="5400000">
            <a:off x="6702426" y="2887662"/>
            <a:ext cx="2087562" cy="1008063"/>
          </a:xfrm>
          <a:custGeom>
            <a:avLst/>
            <a:gdLst>
              <a:gd name="T0" fmla="*/ 141041874 w 21600"/>
              <a:gd name="T1" fmla="*/ 0 h 21600"/>
              <a:gd name="T2" fmla="*/ 141041874 w 21600"/>
              <a:gd name="T3" fmla="*/ 26480742 h 21600"/>
              <a:gd name="T4" fmla="*/ 30356727 w 21600"/>
              <a:gd name="T5" fmla="*/ 47045880 h 21600"/>
              <a:gd name="T6" fmla="*/ 201755329 w 21600"/>
              <a:gd name="T7" fmla="*/ 13240347 h 21600"/>
              <a:gd name="T8" fmla="*/ 17694720 60000 65536"/>
              <a:gd name="T9" fmla="*/ 5898240 60000 65536"/>
              <a:gd name="T10" fmla="*/ 5898240 60000 65536"/>
              <a:gd name="T11" fmla="*/ 0 60000 65536"/>
              <a:gd name="T12" fmla="*/ 12427 w 21600"/>
              <a:gd name="T13" fmla="*/ 2900 h 21600"/>
              <a:gd name="T14" fmla="*/ 18201 w 21600"/>
              <a:gd name="T15" fmla="*/ 9258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lnTo>
                  <a:pt x="21600" y="6079"/>
                </a:lnTo>
                <a:close/>
              </a:path>
            </a:pathLst>
          </a:cu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10259" name="Text Box 19"/>
          <p:cNvSpPr txBox="1">
            <a:spLocks noChangeArrowheads="1"/>
          </p:cNvSpPr>
          <p:nvPr/>
        </p:nvSpPr>
        <p:spPr bwMode="auto">
          <a:xfrm>
            <a:off x="3203575" y="2565400"/>
            <a:ext cx="2592388" cy="1008063"/>
          </a:xfrm>
          <a:prstGeom prst="rect">
            <a:avLst/>
          </a:prstGeom>
          <a:noFill/>
          <a:ln w="9525">
            <a:noFill/>
            <a:round/>
            <a:headEnd/>
            <a:tailEnd/>
          </a:ln>
          <a:effectLst/>
        </p:spPr>
        <p:txBody>
          <a:bodyPr wrap="none" lIns="90000" tIns="45000" rIns="90000" bIns="450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ja-JP" altLang="en-US" sz="2500" b="1" dirty="0">
                <a:solidFill>
                  <a:schemeClr val="tx1">
                    <a:lumMod val="95000"/>
                    <a:lumOff val="5000"/>
                  </a:schemeClr>
                </a:solidFill>
                <a:effectLst>
                  <a:outerShdw blurRad="38100" dist="38100" dir="2700000" algn="tl">
                    <a:srgbClr val="C0C0C0"/>
                  </a:outerShdw>
                </a:effectLst>
                <a:ea typeface="ＭＳ Ｐゴシック" charset="-128"/>
              </a:rPr>
              <a:t>ネットワーク</a:t>
            </a:r>
            <a:endParaRPr lang="en-US" altLang="ja-JP" sz="2500" b="1" dirty="0">
              <a:solidFill>
                <a:schemeClr val="tx1">
                  <a:lumMod val="95000"/>
                  <a:lumOff val="5000"/>
                </a:schemeClr>
              </a:solidFill>
              <a:effectLst>
                <a:outerShdw blurRad="38100" dist="38100" dir="2700000" algn="tl">
                  <a:srgbClr val="C0C0C0"/>
                </a:outerShdw>
              </a:effectLst>
              <a:ea typeface="ＭＳ Ｐゴシック" charset="-128"/>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500" b="1" dirty="0" err="1">
                <a:solidFill>
                  <a:schemeClr val="tx1">
                    <a:lumMod val="95000"/>
                    <a:lumOff val="5000"/>
                  </a:schemeClr>
                </a:solidFill>
                <a:effectLst>
                  <a:outerShdw blurRad="38100" dist="38100" dir="2700000" algn="tl">
                    <a:srgbClr val="C0C0C0"/>
                  </a:outerShdw>
                </a:effectLst>
                <a:ea typeface="ＭＳ Ｐゴシック" charset="-128"/>
              </a:rPr>
              <a:t>を介してメールを</a:t>
            </a:r>
            <a:endParaRPr lang="en-GB" sz="2500" b="1" dirty="0">
              <a:solidFill>
                <a:schemeClr val="tx1">
                  <a:lumMod val="95000"/>
                  <a:lumOff val="5000"/>
                </a:schemeClr>
              </a:solidFill>
              <a:effectLst>
                <a:outerShdw blurRad="38100" dist="38100" dir="2700000" algn="tl">
                  <a:srgbClr val="C0C0C0"/>
                </a:outerShdw>
              </a:effectLst>
              <a:ea typeface="ＭＳ Ｐゴシック" charset="-128"/>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500" b="1" dirty="0" err="1">
                <a:solidFill>
                  <a:schemeClr val="tx1">
                    <a:lumMod val="95000"/>
                    <a:lumOff val="5000"/>
                  </a:schemeClr>
                </a:solidFill>
                <a:effectLst>
                  <a:outerShdw blurRad="38100" dist="38100" dir="2700000" algn="tl">
                    <a:srgbClr val="C0C0C0"/>
                  </a:outerShdw>
                </a:effectLst>
                <a:ea typeface="ＭＳ Ｐゴシック" charset="-128"/>
              </a:rPr>
              <a:t>受信側のサーバへ</a:t>
            </a:r>
            <a:endParaRPr lang="en-GB" sz="2500" b="1" dirty="0">
              <a:solidFill>
                <a:schemeClr val="tx1">
                  <a:lumMod val="95000"/>
                  <a:lumOff val="5000"/>
                </a:schemeClr>
              </a:solidFill>
              <a:effectLst>
                <a:outerShdw blurRad="38100" dist="38100" dir="2700000" algn="tl">
                  <a:srgbClr val="C0C0C0"/>
                </a:outerShdw>
              </a:effectLst>
              <a:ea typeface="ＭＳ Ｐゴシック" charset="-128"/>
            </a:endParaRPr>
          </a:p>
        </p:txBody>
      </p:sp>
      <p:grpSp>
        <p:nvGrpSpPr>
          <p:cNvPr id="2" name="Group 24"/>
          <p:cNvGrpSpPr>
            <a:grpSpLocks/>
          </p:cNvGrpSpPr>
          <p:nvPr/>
        </p:nvGrpSpPr>
        <p:grpSpPr bwMode="auto">
          <a:xfrm>
            <a:off x="468313" y="4581525"/>
            <a:ext cx="844550" cy="641350"/>
            <a:chOff x="306" y="2901"/>
            <a:chExt cx="532" cy="404"/>
          </a:xfrm>
        </p:grpSpPr>
        <p:sp>
          <p:nvSpPr>
            <p:cNvPr id="17431" name="Rectangle 25"/>
            <p:cNvSpPr>
              <a:spLocks noChangeArrowheads="1"/>
            </p:cNvSpPr>
            <p:nvPr/>
          </p:nvSpPr>
          <p:spPr bwMode="auto">
            <a:xfrm>
              <a:off x="306" y="2903"/>
              <a:ext cx="533" cy="403"/>
            </a:xfrm>
            <a:prstGeom prst="rect">
              <a:avLst/>
            </a:prstGeom>
            <a:solidFill>
              <a:srgbClr val="FFFFFF"/>
            </a:solidFill>
            <a:ln w="36000">
              <a:solidFill>
                <a:srgbClr val="000000"/>
              </a:solidFill>
              <a:round/>
              <a:headEnd/>
              <a:tailEnd/>
            </a:ln>
          </p:spPr>
          <p:txBody>
            <a:bodyPr wrap="none" anchor="ctr"/>
            <a:lstStyle/>
            <a:p>
              <a:endParaRPr lang="ja-JP" altLang="en-US"/>
            </a:p>
          </p:txBody>
        </p:sp>
        <p:sp>
          <p:nvSpPr>
            <p:cNvPr id="17432" name="AutoShape 26"/>
            <p:cNvSpPr>
              <a:spLocks noChangeArrowheads="1"/>
            </p:cNvSpPr>
            <p:nvPr/>
          </p:nvSpPr>
          <p:spPr bwMode="auto">
            <a:xfrm flipV="1">
              <a:off x="306" y="2901"/>
              <a:ext cx="533" cy="202"/>
            </a:xfrm>
            <a:prstGeom prst="triangle">
              <a:avLst>
                <a:gd name="adj" fmla="val 50000"/>
              </a:avLst>
            </a:prstGeom>
            <a:solidFill>
              <a:srgbClr val="99CCFF"/>
            </a:solidFill>
            <a:ln w="9360">
              <a:solidFill>
                <a:srgbClr val="000000"/>
              </a:solidFill>
              <a:round/>
              <a:headEnd/>
              <a:tailEnd/>
            </a:ln>
          </p:spPr>
          <p:txBody>
            <a:bodyPr wrap="none" anchor="ctr"/>
            <a:lstStyle/>
            <a:p>
              <a:endParaRPr lang="ja-JP" altLang="en-US"/>
            </a:p>
          </p:txBody>
        </p:sp>
      </p:grpSp>
      <p:sp>
        <p:nvSpPr>
          <p:cNvPr id="17429" name="Text Box 11"/>
          <p:cNvSpPr txBox="1">
            <a:spLocks noChangeArrowheads="1"/>
          </p:cNvSpPr>
          <p:nvPr/>
        </p:nvSpPr>
        <p:spPr bwMode="auto">
          <a:xfrm>
            <a:off x="5795963" y="3068638"/>
            <a:ext cx="1800225" cy="374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GB" sz="2000" b="1" dirty="0" smtClean="0"/>
              <a:t>メールサーバ</a:t>
            </a:r>
            <a:r>
              <a:rPr lang="en-US" altLang="ja-JP" sz="2000" b="1" dirty="0" smtClean="0"/>
              <a:t>B</a:t>
            </a:r>
            <a:r>
              <a:rPr lang="ja-JP" altLang="en-GB" sz="2000" b="1" dirty="0" smtClean="0">
                <a:solidFill>
                  <a:srgbClr val="000080"/>
                </a:solidFill>
              </a:rPr>
              <a:t> </a:t>
            </a:r>
            <a:endParaRPr lang="en-GB" altLang="ja-JP" sz="2000" b="1" dirty="0">
              <a:solidFill>
                <a:srgbClr val="000080"/>
              </a:solidFill>
            </a:endParaRPr>
          </a:p>
        </p:txBody>
      </p:sp>
      <p:pic>
        <p:nvPicPr>
          <p:cNvPr id="25"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987824" y="4629150"/>
            <a:ext cx="3384376" cy="858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 name="テキスト ボックス 25"/>
          <p:cNvSpPr txBox="1"/>
          <p:nvPr/>
        </p:nvSpPr>
        <p:spPr>
          <a:xfrm>
            <a:off x="3234482" y="4341752"/>
            <a:ext cx="2369157" cy="400110"/>
          </a:xfrm>
          <a:prstGeom prst="rect">
            <a:avLst/>
          </a:prstGeom>
          <a:noFill/>
        </p:spPr>
        <p:txBody>
          <a:bodyPr wrap="square" rtlCol="0">
            <a:spAutoFit/>
          </a:bodyPr>
          <a:lstStyle/>
          <a:p>
            <a:r>
              <a:rPr lang="ja-JP" altLang="en-US" sz="2000" b="1" dirty="0" smtClean="0"/>
              <a:t>メールを送りたい</a:t>
            </a:r>
            <a:r>
              <a:rPr lang="ja-JP" altLang="en-US" sz="2000" b="1" dirty="0"/>
              <a:t>！</a:t>
            </a:r>
            <a:endParaRPr kumimoji="1" lang="ja-JP" altLang="en-US" sz="2000" b="1" dirty="0"/>
          </a:p>
        </p:txBody>
      </p:sp>
    </p:spTree>
    <p:extLst>
      <p:ext uri="{BB962C8B-B14F-4D97-AF65-F5344CB8AC3E}">
        <p14:creationId xmlns:p14="http://schemas.microsoft.com/office/powerpoint/2010/main" val="268523693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fade">
                                      <p:cBhvr>
                                        <p:cTn id="13" dur="500"/>
                                        <p:tgtEl>
                                          <p:spTgt spid="26"/>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10255"/>
                                        </p:tgtEl>
                                        <p:attrNameLst>
                                          <p:attrName>style.visibility</p:attrName>
                                        </p:attrNameLst>
                                      </p:cBhvr>
                                      <p:to>
                                        <p:strVal val="visible"/>
                                      </p:to>
                                    </p:set>
                                    <p:animEffect transition="in" filter="wipe(down)">
                                      <p:cBhvr>
                                        <p:cTn id="18" dur="500"/>
                                        <p:tgtEl>
                                          <p:spTgt spid="10255"/>
                                        </p:tgtEl>
                                      </p:cBhvr>
                                    </p:animEffect>
                                  </p:childTnLst>
                                </p:cTn>
                              </p:par>
                              <p:par>
                                <p:cTn id="19" presetID="10" presetClass="entr" presetSubtype="0" fill="hold" nodeType="withEffect">
                                  <p:stCondLst>
                                    <p:cond delay="0"/>
                                  </p:stCondLst>
                                  <p:childTnLst>
                                    <p:set>
                                      <p:cBhvr>
                                        <p:cTn id="20" dur="1" fill="hold">
                                          <p:stCondLst>
                                            <p:cond delay="0"/>
                                          </p:stCondLst>
                                        </p:cTn>
                                        <p:tgtEl>
                                          <p:spTgt spid="17417"/>
                                        </p:tgtEl>
                                        <p:attrNameLst>
                                          <p:attrName>style.visibility</p:attrName>
                                        </p:attrNameLst>
                                      </p:cBhvr>
                                      <p:to>
                                        <p:strVal val="visible"/>
                                      </p:to>
                                    </p:set>
                                    <p:animEffect transition="in" filter="fade">
                                      <p:cBhvr>
                                        <p:cTn id="21" dur="500"/>
                                        <p:tgtEl>
                                          <p:spTgt spid="17417"/>
                                        </p:tgtEl>
                                      </p:cBhvr>
                                    </p:animEffect>
                                  </p:childTnLst>
                                </p:cTn>
                              </p:par>
                              <p:par>
                                <p:cTn id="22" presetID="10" presetClass="entr" presetSubtype="0" fill="hold" nodeType="withEffect">
                                  <p:stCondLst>
                                    <p:cond delay="0"/>
                                  </p:stCondLst>
                                  <p:childTnLst>
                                    <p:set>
                                      <p:cBhvr>
                                        <p:cTn id="23" dur="1" fill="hold">
                                          <p:stCondLst>
                                            <p:cond delay="0"/>
                                          </p:stCondLst>
                                        </p:cTn>
                                        <p:tgtEl>
                                          <p:spTgt spid="17414"/>
                                        </p:tgtEl>
                                        <p:attrNameLst>
                                          <p:attrName>style.visibility</p:attrName>
                                        </p:attrNameLst>
                                      </p:cBhvr>
                                      <p:to>
                                        <p:strVal val="visible"/>
                                      </p:to>
                                    </p:set>
                                    <p:animEffect transition="in" filter="fade">
                                      <p:cBhvr>
                                        <p:cTn id="24" dur="500"/>
                                        <p:tgtEl>
                                          <p:spTgt spid="17414"/>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7420"/>
                                        </p:tgtEl>
                                        <p:attrNameLst>
                                          <p:attrName>style.visibility</p:attrName>
                                        </p:attrNameLst>
                                      </p:cBhvr>
                                      <p:to>
                                        <p:strVal val="visible"/>
                                      </p:to>
                                    </p:set>
                                    <p:animEffect transition="in" filter="fade">
                                      <p:cBhvr>
                                        <p:cTn id="27" dur="500"/>
                                        <p:tgtEl>
                                          <p:spTgt spid="17420"/>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7429"/>
                                        </p:tgtEl>
                                        <p:attrNameLst>
                                          <p:attrName>style.visibility</p:attrName>
                                        </p:attrNameLst>
                                      </p:cBhvr>
                                      <p:to>
                                        <p:strVal val="visible"/>
                                      </p:to>
                                    </p:set>
                                    <p:animEffect transition="in" filter="fade">
                                      <p:cBhvr>
                                        <p:cTn id="30" dur="500"/>
                                        <p:tgtEl>
                                          <p:spTgt spid="17429"/>
                                        </p:tgtEl>
                                      </p:cBhvr>
                                    </p:animEffect>
                                  </p:childTnLst>
                                </p:cTn>
                              </p:par>
                              <p:par>
                                <p:cTn id="31" presetID="10" presetClass="exit" presetSubtype="0" fill="hold" nodeType="withEffect">
                                  <p:stCondLst>
                                    <p:cond delay="0"/>
                                  </p:stCondLst>
                                  <p:childTnLst>
                                    <p:animEffect transition="out" filter="fade">
                                      <p:cBhvr>
                                        <p:cTn id="32" dur="500"/>
                                        <p:tgtEl>
                                          <p:spTgt spid="25"/>
                                        </p:tgtEl>
                                      </p:cBhvr>
                                    </p:animEffect>
                                    <p:set>
                                      <p:cBhvr>
                                        <p:cTn id="33" dur="1" fill="hold">
                                          <p:stCondLst>
                                            <p:cond delay="499"/>
                                          </p:stCondLst>
                                        </p:cTn>
                                        <p:tgtEl>
                                          <p:spTgt spid="25"/>
                                        </p:tgtEl>
                                        <p:attrNameLst>
                                          <p:attrName>style.visibility</p:attrName>
                                        </p:attrNameLst>
                                      </p:cBhvr>
                                      <p:to>
                                        <p:strVal val="hidden"/>
                                      </p:to>
                                    </p:set>
                                  </p:childTnLst>
                                </p:cTn>
                              </p:par>
                              <p:par>
                                <p:cTn id="34" presetID="10" presetClass="exit" presetSubtype="0" fill="hold" grpId="1" nodeType="withEffect">
                                  <p:stCondLst>
                                    <p:cond delay="0"/>
                                  </p:stCondLst>
                                  <p:childTnLst>
                                    <p:animEffect transition="out" filter="fade">
                                      <p:cBhvr>
                                        <p:cTn id="35" dur="500"/>
                                        <p:tgtEl>
                                          <p:spTgt spid="26"/>
                                        </p:tgtEl>
                                      </p:cBhvr>
                                    </p:animEffect>
                                    <p:set>
                                      <p:cBhvr>
                                        <p:cTn id="36" dur="1" fill="hold">
                                          <p:stCondLst>
                                            <p:cond delay="499"/>
                                          </p:stCondLst>
                                        </p:cTn>
                                        <p:tgtEl>
                                          <p:spTgt spid="26"/>
                                        </p:tgtEl>
                                        <p:attrNameLst>
                                          <p:attrName>style.visibility</p:attrName>
                                        </p:attrNameLst>
                                      </p:cBhvr>
                                      <p:to>
                                        <p:strVal val="hidden"/>
                                      </p:to>
                                    </p:set>
                                  </p:childTnLst>
                                </p:cTn>
                              </p:par>
                            </p:childTnLst>
                          </p:cTn>
                        </p:par>
                        <p:par>
                          <p:cTn id="37" fill="hold" nodeType="afterGroup">
                            <p:stCondLst>
                              <p:cond delay="500"/>
                            </p:stCondLst>
                            <p:childTnLst>
                              <p:par>
                                <p:cTn id="38" presetID="57" presetClass="path" accel="50000" decel="50000" fill="hold" nodeType="afterEffect">
                                  <p:stCondLst>
                                    <p:cond delay="0"/>
                                  </p:stCondLst>
                                  <p:childTnLst>
                                    <p:animMotion origin="layout" path="M 4.16667E-6 0.00023 L 4.16667E-6 -0.16486 C 4.16667E-6 -0.23885 0.04583 -0.32994 0.08316 -0.32994 L 0.16632 -0.32994 " rAng="0" ptsTypes="FfFF">
                                      <p:cBhvr>
                                        <p:cTn id="39" dur="2000" fill="hold"/>
                                        <p:tgtEl>
                                          <p:spTgt spid="2"/>
                                        </p:tgtEl>
                                      </p:cBhvr>
                                      <p:rCtr x="8300" y="-16500"/>
                                    </p:animMotion>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10256"/>
                                        </p:tgtEl>
                                        <p:attrNameLst>
                                          <p:attrName>style.visibility</p:attrName>
                                        </p:attrNameLst>
                                      </p:cBhvr>
                                      <p:to>
                                        <p:strVal val="visible"/>
                                      </p:to>
                                    </p:set>
                                    <p:animEffect transition="in" filter="wipe(left)">
                                      <p:cBhvr>
                                        <p:cTn id="44" dur="500"/>
                                        <p:tgtEl>
                                          <p:spTgt spid="10256"/>
                                        </p:tgtEl>
                                      </p:cBhvr>
                                    </p:animEffect>
                                  </p:childTnLst>
                                </p:cTn>
                              </p:par>
                              <p:par>
                                <p:cTn id="45" presetID="18" presetClass="entr" presetSubtype="12" fill="hold" nodeType="withEffect">
                                  <p:stCondLst>
                                    <p:cond delay="0"/>
                                  </p:stCondLst>
                                  <p:childTnLst>
                                    <p:set>
                                      <p:cBhvr>
                                        <p:cTn id="46" dur="1" fill="hold">
                                          <p:stCondLst>
                                            <p:cond delay="0"/>
                                          </p:stCondLst>
                                        </p:cTn>
                                        <p:tgtEl>
                                          <p:spTgt spid="41"/>
                                        </p:tgtEl>
                                        <p:attrNameLst>
                                          <p:attrName>style.visibility</p:attrName>
                                        </p:attrNameLst>
                                      </p:cBhvr>
                                      <p:to>
                                        <p:strVal val="visible"/>
                                      </p:to>
                                    </p:set>
                                    <p:animEffect transition="in" filter="strips(downLeft)">
                                      <p:cBhvr>
                                        <p:cTn id="47" dur="500"/>
                                        <p:tgtEl>
                                          <p:spTgt spid="41"/>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10259"/>
                                        </p:tgtEl>
                                        <p:attrNameLst>
                                          <p:attrName>style.visibility</p:attrName>
                                        </p:attrNameLst>
                                      </p:cBhvr>
                                      <p:to>
                                        <p:strVal val="visible"/>
                                      </p:to>
                                    </p:set>
                                    <p:animEffect transition="in" filter="wipe(down)">
                                      <p:cBhvr>
                                        <p:cTn id="50" dur="500"/>
                                        <p:tgtEl>
                                          <p:spTgt spid="10259"/>
                                        </p:tgtEl>
                                      </p:cBhvr>
                                    </p:animEffect>
                                  </p:childTnLst>
                                </p:cTn>
                              </p:par>
                              <p:par>
                                <p:cTn id="51" presetID="22" presetClass="entr" presetSubtype="8" fill="hold" grpId="0" nodeType="withEffect">
                                  <p:stCondLst>
                                    <p:cond delay="0"/>
                                  </p:stCondLst>
                                  <p:childTnLst>
                                    <p:set>
                                      <p:cBhvr>
                                        <p:cTn id="52" dur="1" fill="hold">
                                          <p:stCondLst>
                                            <p:cond delay="0"/>
                                          </p:stCondLst>
                                        </p:cTn>
                                        <p:tgtEl>
                                          <p:spTgt spid="10257"/>
                                        </p:tgtEl>
                                        <p:attrNameLst>
                                          <p:attrName>style.visibility</p:attrName>
                                        </p:attrNameLst>
                                      </p:cBhvr>
                                      <p:to>
                                        <p:strVal val="visible"/>
                                      </p:to>
                                    </p:set>
                                    <p:animEffect transition="in" filter="wipe(left)">
                                      <p:cBhvr>
                                        <p:cTn id="53" dur="500"/>
                                        <p:tgtEl>
                                          <p:spTgt spid="10257"/>
                                        </p:tgtEl>
                                      </p:cBhvr>
                                    </p:animEffect>
                                  </p:childTnLst>
                                </p:cTn>
                              </p:par>
                            </p:childTnLst>
                          </p:cTn>
                        </p:par>
                        <p:par>
                          <p:cTn id="54" fill="hold" nodeType="afterGroup">
                            <p:stCondLst>
                              <p:cond delay="500"/>
                            </p:stCondLst>
                            <p:childTnLst>
                              <p:par>
                                <p:cTn id="55" presetID="63" presetClass="path" accel="50000" decel="50000" fill="hold" nodeType="afterEffect">
                                  <p:stCondLst>
                                    <p:cond delay="0"/>
                                  </p:stCondLst>
                                  <p:childTnLst>
                                    <p:animMotion origin="layout" path="M 0.16632 -0.32994 L 0.63888 -0.34035 " rAng="0" ptsTypes="AA">
                                      <p:cBhvr>
                                        <p:cTn id="56" dur="2000" fill="hold"/>
                                        <p:tgtEl>
                                          <p:spTgt spid="2"/>
                                        </p:tgtEl>
                                      </p:cBhvr>
                                      <p:rCtr x="23600" y="-500"/>
                                    </p:animMotion>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1" fill="hold" grpId="0" nodeType="clickEffect">
                                  <p:stCondLst>
                                    <p:cond delay="0"/>
                                  </p:stCondLst>
                                  <p:childTnLst>
                                    <p:set>
                                      <p:cBhvr>
                                        <p:cTn id="60" dur="1" fill="hold">
                                          <p:stCondLst>
                                            <p:cond delay="0"/>
                                          </p:stCondLst>
                                        </p:cTn>
                                        <p:tgtEl>
                                          <p:spTgt spid="10258"/>
                                        </p:tgtEl>
                                        <p:attrNameLst>
                                          <p:attrName>style.visibility</p:attrName>
                                        </p:attrNameLst>
                                      </p:cBhvr>
                                      <p:to>
                                        <p:strVal val="visible"/>
                                      </p:to>
                                    </p:set>
                                    <p:animEffect transition="in" filter="wipe(up)">
                                      <p:cBhvr>
                                        <p:cTn id="61" dur="500"/>
                                        <p:tgtEl>
                                          <p:spTgt spid="10258"/>
                                        </p:tgtEl>
                                      </p:cBhvr>
                                    </p:animEffect>
                                  </p:childTnLst>
                                </p:cTn>
                              </p:par>
                            </p:childTnLst>
                          </p:cTn>
                        </p:par>
                        <p:par>
                          <p:cTn id="62" fill="hold" nodeType="afterGroup">
                            <p:stCondLst>
                              <p:cond delay="500"/>
                            </p:stCondLst>
                            <p:childTnLst>
                              <p:par>
                                <p:cTn id="63" presetID="50" presetClass="path" accel="50000" decel="50000" fill="hold" nodeType="afterEffect">
                                  <p:stCondLst>
                                    <p:cond delay="0"/>
                                  </p:stCondLst>
                                  <p:childTnLst>
                                    <p:animMotion origin="layout" path="M 0.63888 -0.34035 L 0.70972 -0.34035 C 0.74149 -0.34035 0.78073 -0.2622 0.78073 -0.19908 L 0.78073 -0.05711 " rAng="0" ptsTypes="FfFF">
                                      <p:cBhvr>
                                        <p:cTn id="64" dur="2000" fill="hold"/>
                                        <p:tgtEl>
                                          <p:spTgt spid="2"/>
                                        </p:tgtEl>
                                      </p:cBhvr>
                                      <p:rCtr x="7100" y="142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0" grpId="0"/>
      <p:bldP spid="10255" grpId="0" animBg="1"/>
      <p:bldP spid="10256" grpId="0" animBg="1"/>
      <p:bldP spid="10257" grpId="0" animBg="1"/>
      <p:bldP spid="10258" grpId="0" animBg="1"/>
      <p:bldP spid="10259" grpId="0"/>
      <p:bldP spid="17429" grpId="0"/>
      <p:bldP spid="26" grpId="0"/>
      <p:bldP spid="26" grpId="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smtClean="0"/>
              <a:t>参考文献 </a:t>
            </a:r>
            <a:r>
              <a:rPr lang="en-US" altLang="ja-JP" dirty="0" smtClean="0"/>
              <a:t>(2)</a:t>
            </a:r>
            <a:endParaRPr kumimoji="1" lang="ja-JP" altLang="en-US" dirty="0"/>
          </a:p>
        </p:txBody>
      </p:sp>
      <p:sp>
        <p:nvSpPr>
          <p:cNvPr id="3" name="コンテンツ プレースホルダー 2"/>
          <p:cNvSpPr>
            <a:spLocks noGrp="1"/>
          </p:cNvSpPr>
          <p:nvPr>
            <p:ph idx="1"/>
          </p:nvPr>
        </p:nvSpPr>
        <p:spPr>
          <a:xfrm>
            <a:off x="0" y="1219200"/>
            <a:ext cx="8458200" cy="4876800"/>
          </a:xfrm>
        </p:spPr>
        <p:txBody>
          <a:bodyPr/>
          <a:lstStyle/>
          <a:p>
            <a:r>
              <a:rPr lang="en-US" altLang="ja-JP" sz="2400" dirty="0" smtClean="0"/>
              <a:t>IMAP</a:t>
            </a:r>
            <a:r>
              <a:rPr lang="ja-JP" altLang="en-US" sz="2400" dirty="0"/>
              <a:t>と</a:t>
            </a:r>
            <a:r>
              <a:rPr lang="en-US" altLang="ja-JP" sz="2400" dirty="0"/>
              <a:t>POP</a:t>
            </a:r>
            <a:r>
              <a:rPr lang="ja-JP" altLang="en-US" sz="2400" dirty="0"/>
              <a:t>の違いを比較してみた。メリットデメリットは</a:t>
            </a:r>
            <a:r>
              <a:rPr lang="ja-JP" altLang="en-US" sz="2400" dirty="0" smtClean="0"/>
              <a:t>？</a:t>
            </a:r>
            <a:r>
              <a:rPr lang="en-US" altLang="ja-JP" sz="2400" dirty="0" smtClean="0"/>
              <a:t>,</a:t>
            </a:r>
            <a:r>
              <a:rPr lang="ja-JP" altLang="en-US" sz="2400" dirty="0"/>
              <a:t>ケンズニュース～旬で話題の時事ニュース分かりやすくまとめました</a:t>
            </a:r>
            <a:r>
              <a:rPr lang="ja-JP" altLang="en-US" sz="2400" dirty="0" smtClean="0"/>
              <a:t>！</a:t>
            </a:r>
            <a:r>
              <a:rPr lang="en-US" altLang="ja-JP" sz="2400" dirty="0" smtClean="0"/>
              <a:t>, 2015,</a:t>
            </a:r>
            <a:r>
              <a:rPr lang="en-US" altLang="ja-JP" sz="2400" dirty="0" smtClean="0"/>
              <a:t> </a:t>
            </a:r>
            <a:br>
              <a:rPr lang="en-US" altLang="ja-JP" sz="2400" dirty="0" smtClean="0"/>
            </a:br>
            <a:r>
              <a:rPr lang="en-US" altLang="ja-JP" sz="2400" dirty="0" smtClean="0">
                <a:hlinkClick r:id="rId2"/>
              </a:rPr>
              <a:t>http</a:t>
            </a:r>
            <a:r>
              <a:rPr lang="en-US" altLang="ja-JP" sz="2400" dirty="0">
                <a:hlinkClick r:id="rId2"/>
              </a:rPr>
              <a:t>://kensnews.net/?</a:t>
            </a:r>
            <a:r>
              <a:rPr lang="en-US" altLang="ja-JP" sz="2400" dirty="0" smtClean="0">
                <a:hlinkClick r:id="rId2"/>
              </a:rPr>
              <a:t>p=604</a:t>
            </a:r>
            <a:endParaRPr lang="ja-JP" altLang="en-US" sz="2400" dirty="0" smtClean="0"/>
          </a:p>
          <a:p>
            <a:pPr marL="0" indent="0">
              <a:buNone/>
            </a:pPr>
            <a:r>
              <a:rPr lang="en-US" altLang="ja-JP" sz="2400" dirty="0" smtClean="0"/>
              <a:t>     (</a:t>
            </a:r>
            <a:r>
              <a:rPr lang="ja-JP" altLang="en-US" sz="2400" dirty="0" smtClean="0"/>
              <a:t>訪問日</a:t>
            </a:r>
            <a:r>
              <a:rPr lang="en-US" altLang="ja-JP" sz="2400" dirty="0" smtClean="0"/>
              <a:t>: </a:t>
            </a:r>
            <a:r>
              <a:rPr lang="en-US" altLang="ja-JP" sz="2400" dirty="0" smtClean="0"/>
              <a:t>2015/07/03</a:t>
            </a:r>
            <a:r>
              <a:rPr lang="en-US" altLang="ja-JP" sz="2400" dirty="0" smtClean="0"/>
              <a:t>) </a:t>
            </a:r>
          </a:p>
          <a:p>
            <a:r>
              <a:rPr lang="en-US" altLang="ja-JP" sz="2400" dirty="0"/>
              <a:t>IT</a:t>
            </a:r>
            <a:r>
              <a:rPr lang="ja-JP" altLang="en-US" sz="2400" dirty="0"/>
              <a:t>用語辞典 </a:t>
            </a:r>
            <a:r>
              <a:rPr lang="en-US" altLang="ja-JP" sz="2400" dirty="0" smtClean="0"/>
              <a:t>e-Words, </a:t>
            </a:r>
            <a:r>
              <a:rPr lang="ja-JP" altLang="en-US" sz="2400" dirty="0" smtClean="0"/>
              <a:t>株式会社インセプト</a:t>
            </a:r>
            <a:r>
              <a:rPr lang="en-US" altLang="ja-JP" sz="2400" dirty="0" smtClean="0"/>
              <a:t>, 2015, </a:t>
            </a:r>
            <a:br>
              <a:rPr lang="en-US" altLang="ja-JP" sz="2400" dirty="0" smtClean="0"/>
            </a:br>
            <a:r>
              <a:rPr lang="en-US" altLang="ja-JP" sz="2400" dirty="0" smtClean="0">
                <a:hlinkClick r:id="rId3"/>
              </a:rPr>
              <a:t>http</a:t>
            </a:r>
            <a:r>
              <a:rPr lang="en-US" altLang="ja-JP" sz="2400" dirty="0">
                <a:hlinkClick r:id="rId3"/>
              </a:rPr>
              <a:t>://e-words.jp</a:t>
            </a:r>
            <a:r>
              <a:rPr lang="en-US" altLang="ja-JP" sz="2400" dirty="0" smtClean="0">
                <a:hlinkClick r:id="rId3"/>
              </a:rPr>
              <a:t>/</a:t>
            </a:r>
            <a:endParaRPr lang="en-US" altLang="ja-JP" sz="2400" dirty="0" smtClean="0"/>
          </a:p>
          <a:p>
            <a:pPr marL="0" indent="0">
              <a:buNone/>
            </a:pPr>
            <a:r>
              <a:rPr lang="en-US" altLang="ja-JP" sz="2400" dirty="0"/>
              <a:t> </a:t>
            </a:r>
            <a:r>
              <a:rPr lang="en-US" altLang="ja-JP" sz="2400" dirty="0" smtClean="0"/>
              <a:t>   (</a:t>
            </a:r>
            <a:r>
              <a:rPr lang="ja-JP" altLang="en-US" sz="2400" dirty="0" smtClean="0"/>
              <a:t>訪問日</a:t>
            </a:r>
            <a:r>
              <a:rPr lang="en-US" altLang="ja-JP" sz="2400" dirty="0" smtClean="0"/>
              <a:t>2015/07/03)</a:t>
            </a:r>
          </a:p>
          <a:p>
            <a:r>
              <a:rPr lang="ja-JP" altLang="en-US" sz="2400" dirty="0"/>
              <a:t>一般財団法人日本情報経済社会推進協会　電子署名・認証</a:t>
            </a:r>
            <a:r>
              <a:rPr lang="ja-JP" altLang="en-US" sz="2400" dirty="0" smtClean="0"/>
              <a:t>センター</a:t>
            </a:r>
            <a:r>
              <a:rPr lang="en-US" altLang="ja-JP" sz="2400" dirty="0" smtClean="0"/>
              <a:t>, JIPDEC, 2015, </a:t>
            </a:r>
            <a:br>
              <a:rPr lang="en-US" altLang="ja-JP" sz="2400" dirty="0" smtClean="0"/>
            </a:br>
            <a:r>
              <a:rPr lang="en-US" altLang="ja-JP" sz="2400" dirty="0" smtClean="0">
                <a:hlinkClick r:id="rId4"/>
              </a:rPr>
              <a:t>http</a:t>
            </a:r>
            <a:r>
              <a:rPr lang="en-US" altLang="ja-JP" sz="2400" dirty="0">
                <a:hlinkClick r:id="rId4"/>
              </a:rPr>
              <a:t>://</a:t>
            </a:r>
            <a:r>
              <a:rPr lang="en-US" altLang="ja-JP" sz="2400" dirty="0" smtClean="0">
                <a:hlinkClick r:id="rId4"/>
              </a:rPr>
              <a:t>esac.jipdec.or.jp/index.html</a:t>
            </a:r>
            <a:r>
              <a:rPr lang="en-US" altLang="ja-JP" sz="2400" dirty="0"/>
              <a:t/>
            </a:r>
            <a:br>
              <a:rPr lang="en-US" altLang="ja-JP" sz="2400" dirty="0"/>
            </a:br>
            <a:r>
              <a:rPr lang="en-US" altLang="ja-JP" sz="2400" dirty="0"/>
              <a:t> (</a:t>
            </a:r>
            <a:r>
              <a:rPr lang="ja-JP" altLang="en-US" sz="2400" dirty="0"/>
              <a:t>訪問日</a:t>
            </a:r>
            <a:r>
              <a:rPr lang="en-US" altLang="ja-JP" sz="2400" dirty="0" smtClean="0"/>
              <a:t>2015/07/03</a:t>
            </a:r>
            <a:r>
              <a:rPr lang="en-US" altLang="ja-JP" sz="2400" dirty="0"/>
              <a:t>)</a:t>
            </a:r>
            <a:endParaRPr lang="en-US" altLang="ja-JP" sz="2400" dirty="0" smtClean="0"/>
          </a:p>
          <a:p>
            <a:endParaRPr lang="en-US" altLang="ja-JP" sz="2400" dirty="0"/>
          </a:p>
          <a:p>
            <a:endParaRPr kumimoji="1" lang="ja-JP" altLang="en-US" sz="2800" dirty="0"/>
          </a:p>
        </p:txBody>
      </p:sp>
    </p:spTree>
    <p:extLst>
      <p:ext uri="{BB962C8B-B14F-4D97-AF65-F5344CB8AC3E}">
        <p14:creationId xmlns:p14="http://schemas.microsoft.com/office/powerpoint/2010/main" val="9381769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p:txBody>
          <a:bodyPr/>
          <a:lstStyle/>
          <a:p>
            <a:pPr algn="ctr" eaLnBrk="1" hangingPunct="1"/>
            <a:r>
              <a:rPr lang="ja-JP" altLang="en-US" smtClean="0"/>
              <a:t>メールアドレス</a:t>
            </a:r>
          </a:p>
        </p:txBody>
      </p:sp>
      <p:sp>
        <p:nvSpPr>
          <p:cNvPr id="3" name="コンテンツ プレースホルダ 2"/>
          <p:cNvSpPr>
            <a:spLocks noGrp="1"/>
          </p:cNvSpPr>
          <p:nvPr>
            <p:ph idx="1"/>
          </p:nvPr>
        </p:nvSpPr>
        <p:spPr>
          <a:xfrm>
            <a:off x="539552" y="1219200"/>
            <a:ext cx="8604448" cy="4876800"/>
          </a:xfrm>
        </p:spPr>
        <p:txBody>
          <a:bodyPr/>
          <a:lstStyle/>
          <a:p>
            <a:pPr eaLnBrk="1" hangingPunct="1">
              <a:lnSpc>
                <a:spcPts val="100"/>
              </a:lnSpc>
              <a:spcBef>
                <a:spcPts val="600"/>
              </a:spcBef>
              <a:buFont typeface="Wingdings" pitchFamily="2" charset="2"/>
              <a:buChar char="l"/>
              <a:defRPr/>
            </a:pPr>
            <a:endParaRPr lang="en-US" altLang="ja-JP" dirty="0" smtClean="0"/>
          </a:p>
          <a:p>
            <a:pPr eaLnBrk="1" hangingPunct="1">
              <a:lnSpc>
                <a:spcPts val="100"/>
              </a:lnSpc>
              <a:spcBef>
                <a:spcPts val="600"/>
              </a:spcBef>
              <a:buFontTx/>
              <a:buNone/>
              <a:defRPr/>
            </a:pPr>
            <a:r>
              <a:rPr lang="en-US" altLang="ja-JP" dirty="0" smtClean="0"/>
              <a:t/>
            </a:r>
            <a:br>
              <a:rPr lang="en-US" altLang="ja-JP" dirty="0" smtClean="0"/>
            </a:br>
            <a:r>
              <a:rPr lang="en-US" altLang="ja-JP" dirty="0" smtClean="0"/>
              <a:t/>
            </a:r>
            <a:br>
              <a:rPr lang="en-US" altLang="ja-JP" dirty="0" smtClean="0"/>
            </a:br>
            <a:r>
              <a:rPr lang="en-US" altLang="ja-JP" dirty="0" smtClean="0"/>
              <a:t/>
            </a:r>
            <a:br>
              <a:rPr lang="en-US" altLang="ja-JP" dirty="0" smtClean="0"/>
            </a:br>
            <a:endParaRPr lang="en-US" altLang="ja-JP" dirty="0" smtClean="0"/>
          </a:p>
          <a:p>
            <a:pPr eaLnBrk="1" hangingPunct="1">
              <a:lnSpc>
                <a:spcPts val="100"/>
              </a:lnSpc>
              <a:spcBef>
                <a:spcPts val="600"/>
              </a:spcBef>
              <a:buFontTx/>
              <a:buNone/>
              <a:defRPr/>
            </a:pPr>
            <a:endParaRPr lang="en-US" altLang="ja-JP" dirty="0" smtClean="0"/>
          </a:p>
          <a:p>
            <a:pPr eaLnBrk="1" hangingPunct="1">
              <a:lnSpc>
                <a:spcPts val="100"/>
              </a:lnSpc>
              <a:spcBef>
                <a:spcPts val="600"/>
              </a:spcBef>
              <a:buFontTx/>
              <a:buNone/>
              <a:defRPr/>
            </a:pPr>
            <a:endParaRPr lang="en-US" altLang="ja-JP" dirty="0" smtClean="0"/>
          </a:p>
          <a:p>
            <a:pPr eaLnBrk="1" hangingPunct="1">
              <a:lnSpc>
                <a:spcPts val="100"/>
              </a:lnSpc>
              <a:spcBef>
                <a:spcPts val="600"/>
              </a:spcBef>
              <a:buFont typeface="Arial" pitchFamily="34" charset="0"/>
              <a:buChar char="•"/>
              <a:defRPr/>
            </a:pPr>
            <a:r>
              <a:rPr lang="ja-JP" altLang="en-US" dirty="0" smtClean="0"/>
              <a:t>配送先を特定する</a:t>
            </a:r>
            <a:r>
              <a:rPr lang="en-US" altLang="ja-JP" dirty="0" smtClean="0"/>
              <a:t/>
            </a:r>
            <a:br>
              <a:rPr lang="en-US" altLang="ja-JP" dirty="0" smtClean="0"/>
            </a:br>
            <a:r>
              <a:rPr lang="en-US" altLang="ja-JP" dirty="0" smtClean="0"/>
              <a:t/>
            </a:r>
            <a:br>
              <a:rPr lang="en-US" altLang="ja-JP" dirty="0" smtClean="0"/>
            </a:br>
            <a:endParaRPr lang="en-US" altLang="ja-JP" dirty="0" smtClean="0"/>
          </a:p>
          <a:p>
            <a:pPr eaLnBrk="1" hangingPunct="1">
              <a:lnSpc>
                <a:spcPts val="100"/>
              </a:lnSpc>
              <a:spcBef>
                <a:spcPts val="600"/>
              </a:spcBef>
              <a:buFontTx/>
              <a:buNone/>
              <a:defRPr/>
            </a:pPr>
            <a:endParaRPr lang="en-US" altLang="ja-JP" dirty="0" smtClean="0">
              <a:latin typeface="DejaVu Serif" pitchFamily="16" charset="0"/>
            </a:endParaRPr>
          </a:p>
          <a:p>
            <a:pPr eaLnBrk="1" hangingPunct="1">
              <a:lnSpc>
                <a:spcPts val="100"/>
              </a:lnSpc>
              <a:spcBef>
                <a:spcPts val="600"/>
              </a:spcBef>
              <a:buFontTx/>
              <a:buNone/>
              <a:defRPr/>
            </a:pP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GB" altLang="ja-JP" dirty="0" smtClean="0">
                <a:latin typeface="DejaVu Serif" pitchFamily="16" charset="0"/>
              </a:rPr>
              <a:t> </a:t>
            </a:r>
            <a:r>
              <a:rPr lang="en-GB" altLang="ja-JP" dirty="0" err="1">
                <a:latin typeface="DejaVu Serif" pitchFamily="16" charset="0"/>
              </a:rPr>
              <a:t>hoge</a:t>
            </a:r>
            <a:r>
              <a:rPr lang="en-GB" altLang="ja-JP" dirty="0">
                <a:latin typeface="DejaVu Serif" pitchFamily="16" charset="0"/>
              </a:rPr>
              <a:t> @ </a:t>
            </a:r>
            <a:r>
              <a:rPr lang="en-GB" altLang="ja-JP" dirty="0" smtClean="0">
                <a:latin typeface="DejaVu Serif" pitchFamily="16" charset="0"/>
              </a:rPr>
              <a:t>ep.sci.hokudai.ac.jp</a:t>
            </a:r>
          </a:p>
          <a:p>
            <a:pPr eaLnBrk="1" hangingPunct="1">
              <a:buFontTx/>
              <a:buNone/>
              <a:defRPr/>
            </a:pPr>
            <a:endParaRPr lang="en-GB" altLang="ja-JP" dirty="0">
              <a:latin typeface="DejaVu Serif" pitchFamily="16" charset="0"/>
            </a:endParaRPr>
          </a:p>
          <a:p>
            <a:pPr eaLnBrk="1" hangingPunct="1">
              <a:buFontTx/>
              <a:buNone/>
              <a:defRPr/>
            </a:pPr>
            <a:r>
              <a:rPr lang="en-GB" altLang="ja-JP" dirty="0" smtClean="0">
                <a:latin typeface="DejaVu Serif" pitchFamily="16" charset="0"/>
              </a:rPr>
              <a:t>   </a:t>
            </a:r>
          </a:p>
          <a:p>
            <a:pPr eaLnBrk="1" hangingPunct="1">
              <a:buFontTx/>
              <a:buNone/>
              <a:defRPr/>
            </a:pPr>
            <a:r>
              <a:rPr lang="ja-JP" altLang="en-US" dirty="0" smtClean="0">
                <a:latin typeface="DejaVu Serif" pitchFamily="16" charset="0"/>
              </a:rPr>
              <a:t>   </a:t>
            </a:r>
            <a:r>
              <a:rPr lang="ja-JP" altLang="en-US" sz="2800" dirty="0" smtClean="0">
                <a:solidFill>
                  <a:srgbClr val="FF0000"/>
                </a:solidFill>
                <a:latin typeface="DejaVu Serif" pitchFamily="16" charset="0"/>
              </a:rPr>
              <a:t>ドメイン部</a:t>
            </a:r>
            <a:r>
              <a:rPr lang="ja-JP" altLang="en-US" sz="2800" dirty="0" smtClean="0">
                <a:latin typeface="DejaVu Serif" pitchFamily="16" charset="0"/>
              </a:rPr>
              <a:t> </a:t>
            </a:r>
            <a:r>
              <a:rPr lang="en-US" altLang="ja-JP" sz="2800" dirty="0">
                <a:latin typeface="DejaVu Serif" pitchFamily="16" charset="0"/>
              </a:rPr>
              <a:t>: </a:t>
            </a:r>
            <a:r>
              <a:rPr lang="ja-JP" altLang="en-US" sz="2800" dirty="0">
                <a:latin typeface="DejaVu Serif" pitchFamily="16" charset="0"/>
              </a:rPr>
              <a:t>配送先のメールサーバを</a:t>
            </a:r>
            <a:r>
              <a:rPr lang="ja-JP" altLang="en-US" sz="2800" dirty="0" smtClean="0">
                <a:latin typeface="DejaVu Serif" pitchFamily="16" charset="0"/>
              </a:rPr>
              <a:t>指定</a:t>
            </a:r>
            <a:endParaRPr lang="en-GB" altLang="ja-JP" sz="2800" dirty="0" smtClean="0">
              <a:latin typeface="DejaVu Serif" pitchFamily="16" charset="0"/>
            </a:endParaRPr>
          </a:p>
          <a:p>
            <a:pPr eaLnBrk="1" hangingPunct="1">
              <a:buFontTx/>
              <a:buNone/>
              <a:defRPr/>
            </a:pPr>
            <a:r>
              <a:rPr lang="ja-JP" altLang="en-US" sz="2800" dirty="0" smtClean="0">
                <a:latin typeface="DejaVu Serif" pitchFamily="16" charset="0"/>
              </a:rPr>
              <a:t>　 </a:t>
            </a:r>
            <a:r>
              <a:rPr lang="ja-JP" altLang="en-US" sz="2800" dirty="0" smtClean="0">
                <a:solidFill>
                  <a:srgbClr val="0070C0"/>
                </a:solidFill>
                <a:latin typeface="DejaVu Serif" pitchFamily="16" charset="0"/>
              </a:rPr>
              <a:t>ローカル部</a:t>
            </a:r>
            <a:r>
              <a:rPr lang="ja-JP" altLang="en-US" sz="2800" dirty="0" smtClean="0">
                <a:solidFill>
                  <a:schemeClr val="accent2"/>
                </a:solidFill>
                <a:latin typeface="DejaVu Serif" pitchFamily="16" charset="0"/>
              </a:rPr>
              <a:t> </a:t>
            </a:r>
            <a:r>
              <a:rPr lang="en-US" altLang="ja-JP" sz="2800" dirty="0" smtClean="0">
                <a:latin typeface="DejaVu Serif" pitchFamily="16" charset="0"/>
              </a:rPr>
              <a:t>:</a:t>
            </a:r>
            <a:r>
              <a:rPr lang="ja-JP" altLang="en-US" sz="2800" dirty="0" smtClean="0">
                <a:latin typeface="DejaVu Serif" pitchFamily="16" charset="0"/>
              </a:rPr>
              <a:t> </a:t>
            </a:r>
            <a:r>
              <a:rPr lang="ja-JP" altLang="en-US" sz="2800" dirty="0" smtClean="0"/>
              <a:t>メールサーバ上の受取先を指定</a:t>
            </a:r>
            <a:endParaRPr lang="en-US" altLang="ja-JP" sz="2800" dirty="0" smtClean="0"/>
          </a:p>
          <a:p>
            <a:pPr eaLnBrk="1" hangingPunct="1">
              <a:buFontTx/>
              <a:buNone/>
              <a:defRPr/>
            </a:pPr>
            <a:r>
              <a:rPr lang="ja-JP" altLang="en-US" sz="2800" dirty="0" smtClean="0"/>
              <a:t>　　　　　　　　　</a:t>
            </a:r>
            <a:r>
              <a:rPr lang="en-US" altLang="ja-JP" sz="2800" dirty="0" smtClean="0"/>
              <a:t>(</a:t>
            </a:r>
            <a:r>
              <a:rPr lang="ja-JP" altLang="en-US" sz="2800" dirty="0" smtClean="0"/>
              <a:t>具体的にはユーザ </a:t>
            </a:r>
            <a:r>
              <a:rPr lang="en-US" altLang="ja-JP" sz="2800" dirty="0" smtClean="0">
                <a:latin typeface="+mn-ea"/>
              </a:rPr>
              <a:t>ID</a:t>
            </a:r>
            <a:r>
              <a:rPr lang="en-US" altLang="ja-JP" sz="2800" dirty="0" smtClean="0"/>
              <a:t> </a:t>
            </a:r>
            <a:r>
              <a:rPr lang="ja-JP" altLang="en-US" sz="2800" dirty="0" smtClean="0"/>
              <a:t>やアカウント名</a:t>
            </a:r>
            <a:r>
              <a:rPr lang="en-US" altLang="ja-JP" sz="2800" dirty="0" smtClean="0"/>
              <a:t>)</a:t>
            </a:r>
          </a:p>
          <a:p>
            <a:pPr eaLnBrk="1" hangingPunct="1">
              <a:buNone/>
              <a:defRPr/>
            </a:pPr>
            <a:r>
              <a:rPr lang="ja-JP" altLang="en-US" sz="2800" dirty="0" smtClean="0">
                <a:solidFill>
                  <a:srgbClr val="FF0000"/>
                </a:solidFill>
                <a:latin typeface="DejaVu Serif" pitchFamily="16" charset="0"/>
              </a:rPr>
              <a:t>    </a:t>
            </a:r>
            <a:endParaRPr lang="en-US" altLang="ja-JP" sz="2800" dirty="0" smtClean="0"/>
          </a:p>
        </p:txBody>
      </p:sp>
      <p:sp>
        <p:nvSpPr>
          <p:cNvPr id="18436" name="Line 4"/>
          <p:cNvSpPr>
            <a:spLocks noChangeShapeType="1"/>
          </p:cNvSpPr>
          <p:nvPr/>
        </p:nvSpPr>
        <p:spPr bwMode="auto">
          <a:xfrm>
            <a:off x="1043608" y="2382080"/>
            <a:ext cx="1081088" cy="0"/>
          </a:xfrm>
          <a:prstGeom prst="line">
            <a:avLst/>
          </a:prstGeom>
          <a:noFill/>
          <a:ln w="36000">
            <a:solidFill>
              <a:srgbClr val="0070C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8437" name="Line 6"/>
          <p:cNvSpPr>
            <a:spLocks noChangeShapeType="1"/>
          </p:cNvSpPr>
          <p:nvPr/>
        </p:nvSpPr>
        <p:spPr bwMode="auto">
          <a:xfrm>
            <a:off x="2555081" y="2382080"/>
            <a:ext cx="3745111" cy="0"/>
          </a:xfrm>
          <a:prstGeom prst="line">
            <a:avLst/>
          </a:prstGeom>
          <a:noFill/>
          <a:ln w="36000">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8438" name="Text Box 5"/>
          <p:cNvSpPr txBox="1">
            <a:spLocks noChangeArrowheads="1"/>
          </p:cNvSpPr>
          <p:nvPr/>
        </p:nvSpPr>
        <p:spPr bwMode="auto">
          <a:xfrm>
            <a:off x="827584" y="2492375"/>
            <a:ext cx="7127875" cy="452438"/>
          </a:xfrm>
          <a:prstGeom prst="rect">
            <a:avLst/>
          </a:prstGeom>
          <a:noFill/>
          <a:ln w="9525">
            <a:solidFill>
              <a:schemeClr val="bg1"/>
            </a:solidFill>
            <a:round/>
            <a:headEnd/>
            <a:tailEnd/>
          </a:ln>
          <a:extLst>
            <a:ext uri="{909E8E84-426E-40DD-AFC4-6F175D3DCCD1}">
              <a14:hiddenFill xmlns:a14="http://schemas.microsoft.com/office/drawing/2010/main">
                <a:solidFill>
                  <a:srgbClr val="FFFFFF"/>
                </a:solidFill>
              </a14:hiddenFill>
            </a:ext>
          </a:extLst>
        </p:spPr>
        <p:txBody>
          <a:bodyPr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r>
              <a:rPr lang="ja-JP" altLang="en-US" sz="2600" dirty="0">
                <a:solidFill>
                  <a:srgbClr val="0070C0"/>
                </a:solidFill>
              </a:rPr>
              <a:t>ローカル部</a:t>
            </a:r>
            <a:r>
              <a:rPr lang="ja-JP" altLang="en-GB" sz="2600" dirty="0">
                <a:solidFill>
                  <a:srgbClr val="0000FF"/>
                </a:solidFill>
              </a:rPr>
              <a:t>　　　　　</a:t>
            </a:r>
            <a:r>
              <a:rPr lang="ja-JP" altLang="en-GB" sz="2600" dirty="0">
                <a:solidFill>
                  <a:srgbClr val="FF0000"/>
                </a:solidFill>
              </a:rPr>
              <a:t>ドメイン</a:t>
            </a:r>
            <a:r>
              <a:rPr lang="ja-JP" altLang="en-US" sz="2600" dirty="0">
                <a:solidFill>
                  <a:srgbClr val="FF0000"/>
                </a:solidFill>
              </a:rPr>
              <a:t>部</a:t>
            </a:r>
            <a:endParaRPr lang="ja-JP" altLang="en-GB" sz="2600"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3"/>
          <p:cNvSpPr>
            <a:spLocks noChangeArrowheads="1"/>
          </p:cNvSpPr>
          <p:nvPr/>
        </p:nvSpPr>
        <p:spPr bwMode="auto">
          <a:xfrm>
            <a:off x="38100" y="1557338"/>
            <a:ext cx="2903538" cy="4464050"/>
          </a:xfrm>
          <a:prstGeom prst="roundRect">
            <a:avLst>
              <a:gd name="adj" fmla="val 16667"/>
            </a:avLst>
          </a:prstGeom>
          <a:noFill/>
          <a:ln w="25560">
            <a:solidFill>
              <a:srgbClr val="8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55" name="AutoShape 8"/>
          <p:cNvSpPr>
            <a:spLocks noChangeArrowheads="1"/>
          </p:cNvSpPr>
          <p:nvPr/>
        </p:nvSpPr>
        <p:spPr bwMode="auto">
          <a:xfrm>
            <a:off x="2452689" y="2060575"/>
            <a:ext cx="1399232" cy="719138"/>
          </a:xfrm>
          <a:prstGeom prst="rightArrow">
            <a:avLst>
              <a:gd name="adj1" fmla="val 50000"/>
              <a:gd name="adj2" fmla="val 50059"/>
            </a:avLst>
          </a:pr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19460" name="Text Box 12"/>
          <p:cNvSpPr txBox="1">
            <a:spLocks noChangeArrowheads="1"/>
          </p:cNvSpPr>
          <p:nvPr/>
        </p:nvSpPr>
        <p:spPr bwMode="auto">
          <a:xfrm>
            <a:off x="2444750" y="2205038"/>
            <a:ext cx="1271588"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ja-JP" altLang="en-GB" sz="2000" b="1">
                <a:solidFill>
                  <a:srgbClr val="FFFFFF"/>
                </a:solidFill>
                <a:latin typeface="ＭＳ ゴシック" pitchFamily="49" charset="-128"/>
                <a:ea typeface="ＭＳ ゴシック" pitchFamily="49" charset="-128"/>
              </a:rPr>
              <a:t>受信側へ</a:t>
            </a:r>
          </a:p>
        </p:txBody>
      </p:sp>
      <p:sp>
        <p:nvSpPr>
          <p:cNvPr id="54" name="テキスト ボックス 53"/>
          <p:cNvSpPr txBox="1"/>
          <p:nvPr/>
        </p:nvSpPr>
        <p:spPr>
          <a:xfrm>
            <a:off x="2565400" y="1844675"/>
            <a:ext cx="1055688" cy="400050"/>
          </a:xfrm>
          <a:prstGeom prst="rect">
            <a:avLst/>
          </a:prstGeom>
          <a:solidFill>
            <a:schemeClr val="accent2">
              <a:lumMod val="75000"/>
            </a:schemeClr>
          </a:solidFill>
        </p:spPr>
        <p:txBody>
          <a:bodyPr>
            <a:spAutoFit/>
          </a:bodyPr>
          <a:lstStyle/>
          <a:p>
            <a:pPr algn="ctr">
              <a:defRPr/>
            </a:pPr>
            <a:r>
              <a:rPr lang="en-US" altLang="ja-JP" sz="2000" dirty="0">
                <a:solidFill>
                  <a:schemeClr val="bg1"/>
                </a:solidFill>
                <a:ea typeface="ＭＳ Ｐゴシック" charset="-128"/>
              </a:rPr>
              <a:t>SMTP</a:t>
            </a:r>
            <a:endParaRPr lang="ja-JP" altLang="en-US" sz="2000" dirty="0">
              <a:solidFill>
                <a:schemeClr val="bg1"/>
              </a:solidFill>
              <a:ea typeface="ＭＳ Ｐゴシック" charset="-128"/>
            </a:endParaRPr>
          </a:p>
        </p:txBody>
      </p:sp>
      <p:pic>
        <p:nvPicPr>
          <p:cNvPr id="1946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17625" y="1774825"/>
            <a:ext cx="10414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48" name="AutoShape 7"/>
          <p:cNvSpPr>
            <a:spLocks noChangeArrowheads="1"/>
          </p:cNvSpPr>
          <p:nvPr/>
        </p:nvSpPr>
        <p:spPr bwMode="auto">
          <a:xfrm>
            <a:off x="263525" y="1844675"/>
            <a:ext cx="830263" cy="2520950"/>
          </a:xfrm>
          <a:custGeom>
            <a:avLst/>
            <a:gdLst>
              <a:gd name="T0" fmla="*/ 22310051 w 21600"/>
              <a:gd name="T1" fmla="*/ 0 h 21600"/>
              <a:gd name="T2" fmla="*/ 22310051 w 21600"/>
              <a:gd name="T3" fmla="*/ 165608675 h 21600"/>
              <a:gd name="T4" fmla="*/ 4801841 w 21600"/>
              <a:gd name="T5" fmla="*/ 294221708 h 21600"/>
              <a:gd name="T6" fmla="*/ 31913734 w 21600"/>
              <a:gd name="T7" fmla="*/ 82804337 h 21600"/>
              <a:gd name="T8" fmla="*/ 17694720 60000 65536"/>
              <a:gd name="T9" fmla="*/ 5898240 60000 65536"/>
              <a:gd name="T10" fmla="*/ 5898240 60000 65536"/>
              <a:gd name="T11" fmla="*/ 0 60000 65536"/>
              <a:gd name="T12" fmla="*/ 12427 w 21600"/>
              <a:gd name="T13" fmla="*/ 2900 h 21600"/>
              <a:gd name="T14" fmla="*/ 18201 w 21600"/>
              <a:gd name="T15" fmla="*/ 9258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lnTo>
                  <a:pt x="21600" y="6079"/>
                </a:lnTo>
                <a:close/>
              </a:path>
            </a:pathLst>
          </a:cu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43" name="テキスト ボックス 42"/>
          <p:cNvSpPr txBox="1"/>
          <p:nvPr/>
        </p:nvSpPr>
        <p:spPr>
          <a:xfrm>
            <a:off x="227013" y="3500438"/>
            <a:ext cx="979487" cy="400050"/>
          </a:xfrm>
          <a:prstGeom prst="rect">
            <a:avLst/>
          </a:prstGeom>
          <a:solidFill>
            <a:schemeClr val="accent2">
              <a:lumMod val="75000"/>
            </a:schemeClr>
          </a:solidFill>
        </p:spPr>
        <p:txBody>
          <a:bodyPr>
            <a:spAutoFit/>
          </a:bodyPr>
          <a:lstStyle/>
          <a:p>
            <a:pPr algn="ctr">
              <a:defRPr/>
            </a:pPr>
            <a:r>
              <a:rPr lang="en-US" altLang="ja-JP" sz="2000" dirty="0">
                <a:solidFill>
                  <a:schemeClr val="bg1"/>
                </a:solidFill>
                <a:ea typeface="ＭＳ Ｐゴシック" charset="-128"/>
              </a:rPr>
              <a:t>SMTP</a:t>
            </a:r>
            <a:endParaRPr lang="ja-JP" altLang="en-US" sz="2000" dirty="0">
              <a:solidFill>
                <a:schemeClr val="bg1"/>
              </a:solidFill>
              <a:ea typeface="ＭＳ Ｐゴシック" charset="-128"/>
            </a:endParaRPr>
          </a:p>
        </p:txBody>
      </p:sp>
      <p:sp>
        <p:nvSpPr>
          <p:cNvPr id="19465" name="Text Box 12"/>
          <p:cNvSpPr txBox="1">
            <a:spLocks noChangeArrowheads="1"/>
          </p:cNvSpPr>
          <p:nvPr/>
        </p:nvSpPr>
        <p:spPr bwMode="auto">
          <a:xfrm>
            <a:off x="2444750" y="2205038"/>
            <a:ext cx="12636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ja-JP" altLang="en-GB" sz="2000" b="1">
                <a:solidFill>
                  <a:srgbClr val="FFFFFF"/>
                </a:solidFill>
                <a:latin typeface="ＭＳ ゴシック" pitchFamily="49" charset="-128"/>
                <a:ea typeface="ＭＳ ゴシック" pitchFamily="49" charset="-128"/>
              </a:rPr>
              <a:t>受信側へ</a:t>
            </a:r>
          </a:p>
        </p:txBody>
      </p:sp>
      <p:sp>
        <p:nvSpPr>
          <p:cNvPr id="19466" name="AutoShape 6"/>
          <p:cNvSpPr>
            <a:spLocks noChangeArrowheads="1"/>
          </p:cNvSpPr>
          <p:nvPr/>
        </p:nvSpPr>
        <p:spPr bwMode="auto">
          <a:xfrm>
            <a:off x="1357313" y="1700213"/>
            <a:ext cx="904875" cy="503237"/>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9467" name="テキスト ボックス 30"/>
          <p:cNvSpPr txBox="1">
            <a:spLocks noChangeArrowheads="1"/>
          </p:cNvSpPr>
          <p:nvPr/>
        </p:nvSpPr>
        <p:spPr bwMode="auto">
          <a:xfrm>
            <a:off x="1433513" y="1771650"/>
            <a:ext cx="830262"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a:solidFill>
                  <a:srgbClr val="E9C68F"/>
                </a:solidFill>
              </a:rPr>
              <a:t>M</a:t>
            </a:r>
            <a:r>
              <a:rPr lang="en-US" altLang="ja-JP" sz="2000" b="1">
                <a:solidFill>
                  <a:srgbClr val="E9C68F"/>
                </a:solidFill>
              </a:rPr>
              <a:t>T</a:t>
            </a:r>
            <a:r>
              <a:rPr lang="en-GB" altLang="ja-JP" sz="2000" b="1">
                <a:solidFill>
                  <a:srgbClr val="E9C68F"/>
                </a:solidFill>
              </a:rPr>
              <a:t>A</a:t>
            </a:r>
          </a:p>
        </p:txBody>
      </p:sp>
      <p:sp>
        <p:nvSpPr>
          <p:cNvPr id="19468" name="AutoShape 6"/>
          <p:cNvSpPr>
            <a:spLocks noChangeArrowheads="1"/>
          </p:cNvSpPr>
          <p:nvPr/>
        </p:nvSpPr>
        <p:spPr bwMode="auto">
          <a:xfrm>
            <a:off x="0" y="4581525"/>
            <a:ext cx="900113" cy="576262"/>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9469" name="テキスト ボックス 24"/>
          <p:cNvSpPr txBox="1">
            <a:spLocks noChangeArrowheads="1"/>
          </p:cNvSpPr>
          <p:nvPr/>
        </p:nvSpPr>
        <p:spPr bwMode="auto">
          <a:xfrm>
            <a:off x="76200" y="4683918"/>
            <a:ext cx="82867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dirty="0">
                <a:solidFill>
                  <a:srgbClr val="E9C68F"/>
                </a:solidFill>
              </a:rPr>
              <a:t>MUA</a:t>
            </a:r>
          </a:p>
        </p:txBody>
      </p:sp>
      <p:sp>
        <p:nvSpPr>
          <p:cNvPr id="19470" name="Rectangle 2"/>
          <p:cNvSpPr>
            <a:spLocks noGrp="1" noChangeArrowheads="1"/>
          </p:cNvSpPr>
          <p:nvPr>
            <p:ph type="title" idx="4294967295"/>
          </p:nvPr>
        </p:nvSpPr>
        <p:spPr>
          <a:xfrm>
            <a:off x="395288" y="188913"/>
            <a:ext cx="7286625" cy="858837"/>
          </a:xfrm>
        </p:spPr>
        <p:txBody>
          <a:bodyPr lIns="90000" tIns="46800" rIns="90000" bIns="46800"/>
          <a:lstStyle/>
          <a:p>
            <a:pPr algn="ct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mtClean="0"/>
              <a:t>メール</a:t>
            </a:r>
            <a:r>
              <a:rPr lang="ja-JP" altLang="en-US" smtClean="0"/>
              <a:t>送信</a:t>
            </a:r>
            <a:endParaRPr lang="ja-JP" altLang="en-GB" smtClean="0"/>
          </a:p>
        </p:txBody>
      </p:sp>
      <p:sp>
        <p:nvSpPr>
          <p:cNvPr id="19471" name="Text Box 9"/>
          <p:cNvSpPr txBox="1">
            <a:spLocks noChangeArrowheads="1"/>
          </p:cNvSpPr>
          <p:nvPr/>
        </p:nvSpPr>
        <p:spPr bwMode="auto">
          <a:xfrm>
            <a:off x="1258888" y="1052513"/>
            <a:ext cx="1223962"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dirty="0">
                <a:solidFill>
                  <a:srgbClr val="990099"/>
                </a:solidFill>
              </a:rPr>
              <a:t>送信側</a:t>
            </a:r>
          </a:p>
        </p:txBody>
      </p:sp>
      <p:grpSp>
        <p:nvGrpSpPr>
          <p:cNvPr id="2" name="Group 24"/>
          <p:cNvGrpSpPr>
            <a:grpSpLocks/>
          </p:cNvGrpSpPr>
          <p:nvPr/>
        </p:nvGrpSpPr>
        <p:grpSpPr bwMode="auto">
          <a:xfrm>
            <a:off x="68262" y="3929596"/>
            <a:ext cx="844550" cy="641350"/>
            <a:chOff x="306" y="2901"/>
            <a:chExt cx="532" cy="404"/>
          </a:xfrm>
        </p:grpSpPr>
        <p:sp>
          <p:nvSpPr>
            <p:cNvPr id="19478" name="Rectangle 25"/>
            <p:cNvSpPr>
              <a:spLocks noChangeArrowheads="1"/>
            </p:cNvSpPr>
            <p:nvPr/>
          </p:nvSpPr>
          <p:spPr bwMode="auto">
            <a:xfrm>
              <a:off x="306" y="2903"/>
              <a:ext cx="533" cy="403"/>
            </a:xfrm>
            <a:prstGeom prst="rect">
              <a:avLst/>
            </a:prstGeom>
            <a:solidFill>
              <a:srgbClr val="FFFFFF"/>
            </a:solidFill>
            <a:ln w="36000">
              <a:solidFill>
                <a:srgbClr val="000000"/>
              </a:solidFill>
              <a:round/>
              <a:headEnd/>
              <a:tailEnd/>
            </a:ln>
          </p:spPr>
          <p:txBody>
            <a:bodyPr wrap="none" anchor="ctr"/>
            <a:lstStyle/>
            <a:p>
              <a:endParaRPr lang="ja-JP" altLang="en-US"/>
            </a:p>
          </p:txBody>
        </p:sp>
        <p:sp>
          <p:nvSpPr>
            <p:cNvPr id="19479" name="AutoShape 26"/>
            <p:cNvSpPr>
              <a:spLocks noChangeArrowheads="1"/>
            </p:cNvSpPr>
            <p:nvPr/>
          </p:nvSpPr>
          <p:spPr bwMode="auto">
            <a:xfrm flipV="1">
              <a:off x="306" y="2901"/>
              <a:ext cx="533" cy="202"/>
            </a:xfrm>
            <a:prstGeom prst="triangle">
              <a:avLst>
                <a:gd name="adj" fmla="val 50000"/>
              </a:avLst>
            </a:prstGeom>
            <a:solidFill>
              <a:srgbClr val="99CCFF"/>
            </a:solidFill>
            <a:ln w="9360">
              <a:solidFill>
                <a:srgbClr val="000000"/>
              </a:solidFill>
              <a:round/>
              <a:headEnd/>
              <a:tailEnd/>
            </a:ln>
          </p:spPr>
          <p:txBody>
            <a:bodyPr wrap="none" anchor="ctr"/>
            <a:lstStyle/>
            <a:p>
              <a:endParaRPr lang="ja-JP" altLang="en-US"/>
            </a:p>
          </p:txBody>
        </p:sp>
      </p:grpSp>
      <p:sp>
        <p:nvSpPr>
          <p:cNvPr id="19474" name="Text Box 11"/>
          <p:cNvSpPr txBox="1">
            <a:spLocks noChangeArrowheads="1"/>
          </p:cNvSpPr>
          <p:nvPr/>
        </p:nvSpPr>
        <p:spPr bwMode="auto">
          <a:xfrm>
            <a:off x="863599" y="2930525"/>
            <a:ext cx="2212975" cy="430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GB" b="1" dirty="0" smtClean="0"/>
              <a:t>メールサーバ</a:t>
            </a:r>
            <a:r>
              <a:rPr lang="en-US" altLang="ja-JP" b="1" dirty="0" smtClean="0"/>
              <a:t>A</a:t>
            </a:r>
            <a:r>
              <a:rPr lang="ja-JP" altLang="en-GB" b="1" dirty="0" smtClean="0">
                <a:solidFill>
                  <a:srgbClr val="000080"/>
                </a:solidFill>
              </a:rPr>
              <a:t> </a:t>
            </a:r>
            <a:endParaRPr lang="en-GB" altLang="ja-JP" b="1" dirty="0">
              <a:solidFill>
                <a:srgbClr val="000080"/>
              </a:solidFill>
            </a:endParaRPr>
          </a:p>
        </p:txBody>
      </p:sp>
      <p:pic>
        <p:nvPicPr>
          <p:cNvPr id="1947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44539" y="4234028"/>
            <a:ext cx="1660525" cy="118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9476" name="Text Box 6"/>
          <p:cNvSpPr txBox="1">
            <a:spLocks noChangeArrowheads="1"/>
          </p:cNvSpPr>
          <p:nvPr/>
        </p:nvSpPr>
        <p:spPr bwMode="auto">
          <a:xfrm>
            <a:off x="827088" y="5445125"/>
            <a:ext cx="2106612"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US" sz="2000" b="1" dirty="0" smtClean="0"/>
              <a:t>クライアント</a:t>
            </a:r>
            <a:r>
              <a:rPr lang="en-US" altLang="ja-JP" sz="2000" b="1" dirty="0" smtClean="0"/>
              <a:t>A</a:t>
            </a:r>
            <a:endParaRPr lang="en-GB" altLang="ja-JP" sz="2000" b="1" dirty="0"/>
          </a:p>
        </p:txBody>
      </p:sp>
      <p:sp>
        <p:nvSpPr>
          <p:cNvPr id="4" name="テキスト ボックス 3"/>
          <p:cNvSpPr txBox="1"/>
          <p:nvPr/>
        </p:nvSpPr>
        <p:spPr>
          <a:xfrm>
            <a:off x="3719588" y="1356547"/>
            <a:ext cx="5424411" cy="3970318"/>
          </a:xfrm>
          <a:prstGeom prst="rect">
            <a:avLst/>
          </a:prstGeom>
          <a:noFill/>
        </p:spPr>
        <p:txBody>
          <a:bodyPr wrap="square" rtlCol="0">
            <a:spAutoFit/>
          </a:bodyPr>
          <a:lstStyle/>
          <a:p>
            <a:pPr marL="457200" indent="-457200">
              <a:buFont typeface="Arial" panose="020B0604020202020204" pitchFamily="34" charset="0"/>
              <a:buChar char="•"/>
            </a:pPr>
            <a:r>
              <a:rPr lang="ja-JP" altLang="en-US" sz="3200" dirty="0" smtClean="0"/>
              <a:t>クライアント</a:t>
            </a:r>
            <a:r>
              <a:rPr lang="en-US" altLang="ja-JP" sz="3200" dirty="0" smtClean="0"/>
              <a:t>(</a:t>
            </a:r>
            <a:r>
              <a:rPr lang="en-US" altLang="ja-JP" sz="3200" dirty="0" smtClean="0">
                <a:solidFill>
                  <a:srgbClr val="FF0000"/>
                </a:solidFill>
              </a:rPr>
              <a:t>MUA</a:t>
            </a:r>
            <a:r>
              <a:rPr lang="en-US" altLang="ja-JP" sz="3200" dirty="0" smtClean="0"/>
              <a:t>)</a:t>
            </a:r>
            <a:r>
              <a:rPr lang="ja-JP" altLang="en-US" sz="3200" dirty="0" smtClean="0"/>
              <a:t>は</a:t>
            </a:r>
            <a:r>
              <a:rPr lang="ja-JP" altLang="en-US" sz="3200" dirty="0"/>
              <a:t>メールサーバ 宛にメール</a:t>
            </a:r>
            <a:r>
              <a:rPr lang="ja-JP" altLang="en-US" sz="3200" dirty="0" smtClean="0"/>
              <a:t>を送信</a:t>
            </a:r>
            <a:endParaRPr lang="en-US" altLang="ja-JP" sz="3200" dirty="0" smtClean="0"/>
          </a:p>
          <a:p>
            <a:pPr marL="457200" indent="-457200">
              <a:buFont typeface="Arial" panose="020B0604020202020204" pitchFamily="34" charset="0"/>
              <a:buChar char="•"/>
            </a:pPr>
            <a:r>
              <a:rPr lang="ja-JP" altLang="en-US" sz="3200" dirty="0" smtClean="0"/>
              <a:t>送信側メールサーバ</a:t>
            </a:r>
            <a:r>
              <a:rPr lang="en-US" altLang="ja-JP" sz="3200" dirty="0" smtClean="0"/>
              <a:t>(</a:t>
            </a:r>
            <a:r>
              <a:rPr lang="en-US" altLang="ja-JP" sz="3200" dirty="0" smtClean="0">
                <a:solidFill>
                  <a:srgbClr val="FF0000"/>
                </a:solidFill>
              </a:rPr>
              <a:t>MTA</a:t>
            </a:r>
            <a:r>
              <a:rPr lang="en-US" altLang="ja-JP" sz="3200" dirty="0" smtClean="0"/>
              <a:t>)</a:t>
            </a:r>
            <a:r>
              <a:rPr lang="ja-JP" altLang="en-US" sz="3200" dirty="0" smtClean="0"/>
              <a:t>は</a:t>
            </a:r>
            <a:r>
              <a:rPr lang="ja-JP" altLang="en-US" sz="3200" dirty="0"/>
              <a:t>受信側のメールサーバに</a:t>
            </a:r>
            <a:r>
              <a:rPr lang="ja-JP" altLang="en-US" sz="3200" dirty="0" smtClean="0"/>
              <a:t>送信</a:t>
            </a:r>
            <a:r>
              <a:rPr lang="en-US" altLang="ja-JP" sz="2800" dirty="0" smtClean="0"/>
              <a:t> </a:t>
            </a:r>
            <a:r>
              <a:rPr lang="ja-JP" altLang="en-US" sz="2800" dirty="0" smtClean="0"/>
              <a:t>　</a:t>
            </a:r>
            <a:endParaRPr lang="en-US" altLang="ja-JP" sz="2800" dirty="0" smtClean="0"/>
          </a:p>
          <a:p>
            <a:pPr marL="457200" indent="-457200">
              <a:buFont typeface="Arial" panose="020B0604020202020204" pitchFamily="34" charset="0"/>
              <a:buChar char="•"/>
            </a:pPr>
            <a:r>
              <a:rPr lang="ja-JP" altLang="en-US" sz="3200" dirty="0" smtClean="0"/>
              <a:t>通信プロトコル</a:t>
            </a:r>
            <a:endParaRPr lang="en-US" altLang="ja-JP" sz="3200" dirty="0" smtClean="0"/>
          </a:p>
          <a:p>
            <a:pPr marL="914400" lvl="1" indent="-457200">
              <a:buFont typeface="Times New Roman" panose="02020603050405020304" pitchFamily="18" charset="0"/>
              <a:buChar char="‒"/>
            </a:pPr>
            <a:r>
              <a:rPr lang="ja-JP" altLang="en-US" sz="3200" dirty="0" smtClean="0"/>
              <a:t> </a:t>
            </a:r>
            <a:r>
              <a:rPr lang="en-US" altLang="ja-JP" sz="2800" dirty="0" smtClean="0">
                <a:solidFill>
                  <a:srgbClr val="FF0000"/>
                </a:solidFill>
              </a:rPr>
              <a:t>SMTP</a:t>
            </a:r>
            <a:r>
              <a:rPr lang="ja-JP" altLang="en-US" sz="2800" dirty="0">
                <a:solidFill>
                  <a:srgbClr val="FF0000"/>
                </a:solidFill>
              </a:rPr>
              <a:t> </a:t>
            </a:r>
            <a:r>
              <a:rPr lang="ja-JP" altLang="en-US" sz="2800" dirty="0" smtClean="0"/>
              <a:t>を利用</a:t>
            </a:r>
            <a:endParaRPr lang="en-US" altLang="ja-JP" sz="2800" dirty="0" smtClean="0"/>
          </a:p>
          <a:p>
            <a:pPr marL="914400" lvl="1" indent="-457200">
              <a:buFont typeface="Times New Roman" panose="02020603050405020304" pitchFamily="18" charset="0"/>
              <a:buChar char="‒"/>
            </a:pPr>
            <a:endParaRPr lang="en-US" altLang="ja-JP" sz="28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8"/>
                                        </p:tgtEl>
                                        <p:attrNameLst>
                                          <p:attrName>style.visibility</p:attrName>
                                        </p:attrNameLst>
                                      </p:cBhvr>
                                      <p:to>
                                        <p:strVal val="visible"/>
                                      </p:to>
                                    </p:set>
                                    <p:animEffect transition="in" filter="fade">
                                      <p:cBhvr>
                                        <p:cTn id="12" dur="500"/>
                                        <p:tgtEl>
                                          <p:spTgt spid="48"/>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3"/>
                                        </p:tgtEl>
                                        <p:attrNameLst>
                                          <p:attrName>style.visibility</p:attrName>
                                        </p:attrNameLst>
                                      </p:cBhvr>
                                      <p:to>
                                        <p:strVal val="visible"/>
                                      </p:to>
                                    </p:set>
                                    <p:animEffect transition="in" filter="fade">
                                      <p:cBhvr>
                                        <p:cTn id="15" dur="500"/>
                                        <p:tgtEl>
                                          <p:spTgt spid="43"/>
                                        </p:tgtEl>
                                      </p:cBhvr>
                                    </p:animEffect>
                                  </p:childTnLst>
                                </p:cTn>
                              </p:par>
                            </p:childTnLst>
                          </p:cTn>
                        </p:par>
                        <p:par>
                          <p:cTn id="16" fill="hold">
                            <p:stCondLst>
                              <p:cond delay="500"/>
                            </p:stCondLst>
                            <p:childTnLst>
                              <p:par>
                                <p:cTn id="17" presetID="50" presetClass="path" presetSubtype="0" accel="50000" decel="50000" fill="hold" nodeType="afterEffect">
                                  <p:stCondLst>
                                    <p:cond delay="0"/>
                                  </p:stCondLst>
                                  <p:childTnLst>
                                    <p:animMotion origin="layout" path="M -0.00052 -2.6827E-6 L -0.00052 -0.11702 C -0.00052 -0.16952 0.04045 -0.23496 0.07361 -0.23496 L 0.14687 -0.23496 " pathEditMode="relative" rAng="16200000" ptsTypes="FfFF">
                                      <p:cBhvr>
                                        <p:cTn id="18" dur="2000" fill="hold"/>
                                        <p:tgtEl>
                                          <p:spTgt spid="2"/>
                                        </p:tgtEl>
                                        <p:attrNameLst>
                                          <p:attrName>ppt_x</p:attrName>
                                          <p:attrName>ppt_y</p:attrName>
                                        </p:attrNameLst>
                                      </p:cBhvr>
                                      <p:rCtr x="7378" y="-11748"/>
                                    </p:animMotion>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55"/>
                                        </p:tgtEl>
                                        <p:attrNameLst>
                                          <p:attrName>style.visibility</p:attrName>
                                        </p:attrNameLst>
                                      </p:cBhvr>
                                      <p:to>
                                        <p:strVal val="visible"/>
                                      </p:to>
                                    </p:set>
                                    <p:animEffect transition="in" filter="wipe(left)">
                                      <p:cBhvr>
                                        <p:cTn id="23" dur="500"/>
                                        <p:tgtEl>
                                          <p:spTgt spid="55"/>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54"/>
                                        </p:tgtEl>
                                        <p:attrNameLst>
                                          <p:attrName>style.visibility</p:attrName>
                                        </p:attrNameLst>
                                      </p:cBhvr>
                                      <p:to>
                                        <p:strVal val="visible"/>
                                      </p:to>
                                    </p:set>
                                    <p:animEffect transition="in" filter="dissolve">
                                      <p:cBhvr>
                                        <p:cTn id="26" dur="500"/>
                                        <p:tgtEl>
                                          <p:spTgt spid="54"/>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path" presetSubtype="0" accel="50000" decel="50000" fill="hold" nodeType="clickEffect">
                                  <p:stCondLst>
                                    <p:cond delay="0"/>
                                  </p:stCondLst>
                                  <p:childTnLst>
                                    <p:animMotion origin="layout" path="M 0.14687 -0.2352 L 0.35191 -0.23496 " pathEditMode="relative" rAng="0" ptsTypes="AA">
                                      <p:cBhvr>
                                        <p:cTn id="30" dur="2000" fill="hold"/>
                                        <p:tgtEl>
                                          <p:spTgt spid="2"/>
                                        </p:tgtEl>
                                        <p:attrNameLst>
                                          <p:attrName>ppt_x</p:attrName>
                                          <p:attrName>ppt_y</p:attrName>
                                        </p:attrNameLst>
                                      </p:cBhvr>
                                      <p:rCtr x="10243"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54" grpId="0" animBg="1"/>
      <p:bldP spid="48" grpId="0" animBg="1"/>
      <p:bldP spid="43" grpId="0" animBg="1"/>
    </p:bld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op2-s-3">
  <a:themeElements>
    <a:clrScheme name="s-pop1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pop11">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pop1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pop1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pop1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pop1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pop1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pop1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pop1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ジャパネスク">
  <a:themeElements>
    <a:clrScheme name="ジャパネスク">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ジャパネスク">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ジャパネスク">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1_pop2-s-3">
  <a:themeElements>
    <a:clrScheme name="s-pop1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pop11">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pop1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pop1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pop1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pop1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pop1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pop1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pop1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pop2-s-3">
  <a:themeElements>
    <a:clrScheme name="s-pop1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pop11">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pop1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pop1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pop1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pop1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pop1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pop1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pop1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pop2-s-3</Template>
  <TotalTime>24310</TotalTime>
  <Words>4607</Words>
  <Application>Microsoft Office PowerPoint</Application>
  <PresentationFormat>画面に合わせる (4:3)</PresentationFormat>
  <Paragraphs>978</Paragraphs>
  <Slides>70</Slides>
  <Notes>60</Notes>
  <HiddenSlides>14</HiddenSlides>
  <MMClips>0</MMClips>
  <ScaleCrop>false</ScaleCrop>
  <HeadingPairs>
    <vt:vector size="4" baseType="variant">
      <vt:variant>
        <vt:lpstr>テーマ</vt:lpstr>
      </vt:variant>
      <vt:variant>
        <vt:i4>4</vt:i4>
      </vt:variant>
      <vt:variant>
        <vt:lpstr>スライド タイトル</vt:lpstr>
      </vt:variant>
      <vt:variant>
        <vt:i4>70</vt:i4>
      </vt:variant>
    </vt:vector>
  </HeadingPairs>
  <TitlesOfParts>
    <vt:vector size="74" baseType="lpstr">
      <vt:lpstr>pop2-s-3</vt:lpstr>
      <vt:lpstr>ジャパネスク</vt:lpstr>
      <vt:lpstr>1_pop2-s-3</vt:lpstr>
      <vt:lpstr>2_pop2-s-3</vt:lpstr>
      <vt:lpstr>情報実験第 11 回  2015/07/10 メール配送システム</vt:lpstr>
      <vt:lpstr>何気ない日常で使われる サーバ・クライアントシステム例</vt:lpstr>
      <vt:lpstr>目次</vt:lpstr>
      <vt:lpstr>メール配送の仕組み</vt:lpstr>
      <vt:lpstr>電子メール(e-mail) </vt:lpstr>
      <vt:lpstr>メールサーバ</vt:lpstr>
      <vt:lpstr>メール配送の流れ</vt:lpstr>
      <vt:lpstr>メールアドレス</vt:lpstr>
      <vt:lpstr>メール送信</vt:lpstr>
      <vt:lpstr>MUA (Mail User Agent) </vt:lpstr>
      <vt:lpstr>MTA (Mail Transfer Agent) </vt:lpstr>
      <vt:lpstr>SMTP (Simple Mail Transfer Protocol)</vt:lpstr>
      <vt:lpstr>メール受信と取り出し</vt:lpstr>
      <vt:lpstr>POP と IMAP </vt:lpstr>
      <vt:lpstr>Webmail</vt:lpstr>
      <vt:lpstr>メールの構造</vt:lpstr>
      <vt:lpstr>メールの構造</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メールに関するセキュリティ</vt:lpstr>
      <vt:lpstr>メールに関するセキュリティ</vt:lpstr>
      <vt:lpstr>暗号化・復号</vt:lpstr>
      <vt:lpstr>秘密鍵暗号化方式</vt:lpstr>
      <vt:lpstr>秘密鍵暗号化方式</vt:lpstr>
      <vt:lpstr>公開鍵暗号化方式</vt:lpstr>
      <vt:lpstr>公開鍵暗号化方式</vt:lpstr>
      <vt:lpstr>暗号化方式の比較</vt:lpstr>
      <vt:lpstr>デジタル署名(電子署名)</vt:lpstr>
      <vt:lpstr>デジタル署名(電子署名)</vt:lpstr>
      <vt:lpstr>ハッシュ値によるデータの改ざんの確認</vt:lpstr>
      <vt:lpstr>ハッシュ値によるデータの改ざんの確認</vt:lpstr>
      <vt:lpstr>ハッシュ値によるデータの改ざんの確認</vt:lpstr>
      <vt:lpstr>ハッシュ値によるデータの改ざんの確認</vt:lpstr>
      <vt:lpstr>ハッシュ値によるデータの改ざんの確認</vt:lpstr>
      <vt:lpstr>ハッシュ値によるデータの改ざんの確認</vt:lpstr>
      <vt:lpstr>ハッシュ値によるデータの改ざんの確認</vt:lpstr>
      <vt:lpstr>ハッシュ値によるデータの改ざんの確認</vt:lpstr>
      <vt:lpstr>ハッシュ値によるデータの改ざんの確認</vt:lpstr>
      <vt:lpstr>ハッシュ値によるデータの改ざんの確認</vt:lpstr>
      <vt:lpstr>ハッシュ値によるデータの改ざんの確認</vt:lpstr>
      <vt:lpstr>ハッシュ値によるデータの改ざんの確認</vt:lpstr>
      <vt:lpstr>ハッシュ値によるデータの改ざんの確認</vt:lpstr>
      <vt:lpstr>ハッシュ値によるデータの改ざんの確認</vt:lpstr>
      <vt:lpstr>ハッシュ値によるデータの改ざんの確認</vt:lpstr>
      <vt:lpstr>ハッシュ値によるデータの改ざんの確認</vt:lpstr>
      <vt:lpstr>ハッシュ値によるデータの改ざんの確認</vt:lpstr>
      <vt:lpstr>ハッシュ値によるデータの改ざんの確認</vt:lpstr>
      <vt:lpstr>ハッシュ値によるデータの改ざんの確認</vt:lpstr>
      <vt:lpstr>ハッシュ値によるデータの改ざんの確認</vt:lpstr>
      <vt:lpstr>メール利用の際の注意</vt:lpstr>
      <vt:lpstr>メール利用の際の注意・マナー(1)</vt:lpstr>
      <vt:lpstr>メール利用の際の注意・マナー(2)</vt:lpstr>
      <vt:lpstr>まとめ (1)</vt:lpstr>
      <vt:lpstr>まとめ (2) </vt:lpstr>
      <vt:lpstr>実習編では・・・</vt:lpstr>
      <vt:lpstr>参考文献 (1)</vt:lpstr>
      <vt:lpstr>参考文献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メール配送システム</dc:title>
  <dc:creator>SEIGI</dc:creator>
  <cp:lastModifiedBy>seigi</cp:lastModifiedBy>
  <cp:revision>528</cp:revision>
  <dcterms:created xsi:type="dcterms:W3CDTF">2011-07-21T19:15:27Z</dcterms:created>
  <dcterms:modified xsi:type="dcterms:W3CDTF">2015-07-03T06:00:17Z</dcterms:modified>
</cp:coreProperties>
</file>