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theme/themeOverride22.xml" ContentType="application/vnd.openxmlformats-officedocument.themeOverride+xml"/>
  <Override PartName="/ppt/notesSlides/notesSlide25.xml" ContentType="application/vnd.openxmlformats-officedocument.presentationml.notesSlide+xml"/>
  <Override PartName="/ppt/theme/themeOverride23.xml" ContentType="application/vnd.openxmlformats-officedocument.themeOverride+xml"/>
  <Override PartName="/ppt/notesSlides/notesSlide26.xml" ContentType="application/vnd.openxmlformats-officedocument.presentationml.notesSlide+xml"/>
  <Override PartName="/ppt/theme/themeOverride24.xml" ContentType="application/vnd.openxmlformats-officedocument.themeOverride+xml"/>
  <Override PartName="/ppt/notesSlides/notesSlide27.xml" ContentType="application/vnd.openxmlformats-officedocument.presentationml.notesSlide+xml"/>
  <Override PartName="/ppt/theme/themeOverride25.xml" ContentType="application/vnd.openxmlformats-officedocument.themeOverr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31.xml" ContentType="application/vnd.openxmlformats-officedocument.presentationml.notesSlide+xml"/>
  <Override PartName="/ppt/theme/themeOverride29.xml" ContentType="application/vnd.openxmlformats-officedocument.themeOverride+xml"/>
  <Override PartName="/ppt/notesSlides/notesSlide32.xml" ContentType="application/vnd.openxmlformats-officedocument.presentationml.notesSlide+xml"/>
  <Override PartName="/ppt/theme/themeOverride30.xml" ContentType="application/vnd.openxmlformats-officedocument.themeOverride+xml"/>
  <Override PartName="/ppt/notesSlides/notesSlide33.xml" ContentType="application/vnd.openxmlformats-officedocument.presentationml.notesSlide+xml"/>
  <Override PartName="/ppt/theme/themeOverride31.xml" ContentType="application/vnd.openxmlformats-officedocument.themeOverride+xml"/>
  <Override PartName="/ppt/notesSlides/notesSlide34.xml" ContentType="application/vnd.openxmlformats-officedocument.presentationml.notesSlide+xml"/>
  <Override PartName="/ppt/theme/themeOverride3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45" r:id="rId1"/>
    <p:sldMasterId id="2147484380" r:id="rId2"/>
  </p:sldMasterIdLst>
  <p:notesMasterIdLst>
    <p:notesMasterId r:id="rId59"/>
  </p:notesMasterIdLst>
  <p:sldIdLst>
    <p:sldId id="256" r:id="rId3"/>
    <p:sldId id="300" r:id="rId4"/>
    <p:sldId id="299" r:id="rId5"/>
    <p:sldId id="259" r:id="rId6"/>
    <p:sldId id="280" r:id="rId7"/>
    <p:sldId id="424" r:id="rId8"/>
    <p:sldId id="431" r:id="rId9"/>
    <p:sldId id="432" r:id="rId10"/>
    <p:sldId id="433" r:id="rId11"/>
    <p:sldId id="419" r:id="rId12"/>
    <p:sldId id="413" r:id="rId13"/>
    <p:sldId id="420" r:id="rId14"/>
    <p:sldId id="421" r:id="rId15"/>
    <p:sldId id="422" r:id="rId16"/>
    <p:sldId id="357" r:id="rId17"/>
    <p:sldId id="439" r:id="rId18"/>
    <p:sldId id="423" r:id="rId19"/>
    <p:sldId id="350" r:id="rId20"/>
    <p:sldId id="429" r:id="rId21"/>
    <p:sldId id="358" r:id="rId22"/>
    <p:sldId id="359" r:id="rId23"/>
    <p:sldId id="360" r:id="rId24"/>
    <p:sldId id="361" r:id="rId25"/>
    <p:sldId id="372" r:id="rId26"/>
    <p:sldId id="349" r:id="rId27"/>
    <p:sldId id="352" r:id="rId28"/>
    <p:sldId id="430" r:id="rId29"/>
    <p:sldId id="406" r:id="rId30"/>
    <p:sldId id="353" r:id="rId31"/>
    <p:sldId id="435" r:id="rId32"/>
    <p:sldId id="434" r:id="rId33"/>
    <p:sldId id="436" r:id="rId34"/>
    <p:sldId id="437" r:id="rId35"/>
    <p:sldId id="396" r:id="rId36"/>
    <p:sldId id="405" r:id="rId37"/>
    <p:sldId id="398" r:id="rId38"/>
    <p:sldId id="399" r:id="rId39"/>
    <p:sldId id="400" r:id="rId40"/>
    <p:sldId id="402" r:id="rId41"/>
    <p:sldId id="418" r:id="rId42"/>
    <p:sldId id="416" r:id="rId43"/>
    <p:sldId id="428" r:id="rId44"/>
    <p:sldId id="409" r:id="rId45"/>
    <p:sldId id="370" r:id="rId46"/>
    <p:sldId id="425" r:id="rId47"/>
    <p:sldId id="298" r:id="rId48"/>
    <p:sldId id="306" r:id="rId49"/>
    <p:sldId id="380" r:id="rId50"/>
    <p:sldId id="438" r:id="rId51"/>
    <p:sldId id="427" r:id="rId52"/>
    <p:sldId id="275" r:id="rId53"/>
    <p:sldId id="281" r:id="rId54"/>
    <p:sldId id="367" r:id="rId55"/>
    <p:sldId id="377" r:id="rId56"/>
    <p:sldId id="403" r:id="rId57"/>
    <p:sldId id="404" r:id="rId58"/>
  </p:sldIdLst>
  <p:sldSz cx="9144000" cy="6858000" type="screen4x3"/>
  <p:notesSz cx="6805613" cy="9939338"/>
  <p:defaultTextStyle>
    <a:defPPr>
      <a:defRPr lang="ja-JP"/>
    </a:defPPr>
    <a:lvl1pPr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buFont typeface="Arial" pitchFamily="34" charset="0"/>
      <a:defRPr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FFFF00"/>
    <a:srgbClr val="00FF00"/>
    <a:srgbClr val="180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8"/>
    <p:restoredTop sz="88076"/>
  </p:normalViewPr>
  <p:slideViewPr>
    <p:cSldViewPr>
      <p:cViewPr varScale="1">
        <p:scale>
          <a:sx n="63" d="100"/>
          <a:sy n="63" d="100"/>
        </p:scale>
        <p:origin x="12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3075" name="Rectangle 3"/>
          <p:cNvSpPr>
            <a:spLocks noGrp="1" noChangeArrowheads="1"/>
          </p:cNvSpPr>
          <p:nvPr>
            <p:ph type="dt" idx="1"/>
          </p:nvPr>
        </p:nvSpPr>
        <p:spPr bwMode="auto">
          <a:xfrm>
            <a:off x="3856038" y="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27652" name="Rectangle 4"/>
          <p:cNvSpPr>
            <a:spLocks noGrp="1" noRot="1" noChangeAspect="1" noChangeArrowheads="1"/>
          </p:cNvSpPr>
          <p:nvPr>
            <p:ph type="sldImg" idx="2"/>
          </p:nvPr>
        </p:nvSpPr>
        <p:spPr bwMode="auto">
          <a:xfrm>
            <a:off x="920750" y="746125"/>
            <a:ext cx="4965700" cy="372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08050" y="4721225"/>
            <a:ext cx="4989513" cy="447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0"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ea typeface="ＭＳ Ｐゴシック" pitchFamily="50" charset="-128"/>
                <a:cs typeface="+mn-cs"/>
              </a:defRPr>
            </a:lvl1pPr>
          </a:lstStyle>
          <a:p>
            <a:pPr>
              <a:defRPr/>
            </a:pPr>
            <a:endParaRPr lang="en-US" altLang="ja-JP"/>
          </a:p>
        </p:txBody>
      </p:sp>
      <p:sp>
        <p:nvSpPr>
          <p:cNvPr id="3079" name="Rectangle 7"/>
          <p:cNvSpPr>
            <a:spLocks noGrp="1" noChangeArrowheads="1"/>
          </p:cNvSpPr>
          <p:nvPr>
            <p:ph type="sldNum" sz="quarter" idx="5"/>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48A9804-76C3-4E2F-8C31-CECCEDCEFAD3}" type="slidenum">
              <a:rPr lang="en-US" altLang="ja-JP"/>
              <a:pPr/>
              <a:t>‹#›</a:t>
            </a:fld>
            <a:endParaRPr lang="en-US" altLang="ja-JP"/>
          </a:p>
        </p:txBody>
      </p:sp>
    </p:spTree>
    <p:extLst>
      <p:ext uri="{BB962C8B-B14F-4D97-AF65-F5344CB8AC3E}">
        <p14:creationId xmlns:p14="http://schemas.microsoft.com/office/powerpoint/2010/main" val="1919086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 Id="rId4" Type="http://schemas.openxmlformats.org/officeDocument/2006/relationships/hyperlink" Target="http://ja.wikipedia.org/wiki/%E3%82%AB%E3%83%AA%E3%83%95%E3%82%A9%E3%83%AB%E3%83%8B%E3%82%A2%E5%A4%A7%E5%AD%A6%E3%83%90%E3%83%BC%E3%82%AF%E3%83%AC%E3%83%BC%E6%A0%A1"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hyperlink" Target="http://ja.wikipedia.org/wiki/%E3%82%BD%E3%83%95%E3%83%88%E3%82%A6%E3%82%A7%E3%82%A2" TargetMode="External"/><Relationship Id="rId2" Type="http://schemas.openxmlformats.org/officeDocument/2006/relationships/notesMaster" Target="../notesMasters/notesMaster1.xml"/><Relationship Id="rId1" Type="http://schemas.openxmlformats.org/officeDocument/2006/relationships/themeOverride" Target="../theme/themeOverride2.xml"/><Relationship Id="rId6" Type="http://schemas.openxmlformats.org/officeDocument/2006/relationships/hyperlink" Target="http://ja.wikipedia.org/wiki/%E3%83%8F%E3%83%BC%E3%83%89%E3%82%A6%E3%82%A7%E3%82%A2" TargetMode="External"/><Relationship Id="rId5" Type="http://schemas.openxmlformats.org/officeDocument/2006/relationships/hyperlink" Target="http://ja.wikipedia.org/wiki/%E8%A8%88%E7%AE%97%E8%B3%87%E6%BA%90" TargetMode="External"/><Relationship Id="rId4" Type="http://schemas.openxmlformats.org/officeDocument/2006/relationships/hyperlink" Target="http://ja.wikipedia.org/wiki/%E3%82%AA%E3%83%9A%E3%83%AC%E3%83%BC%E3%83%86%E3%82%A3%E3%83%B3%E3%82%B0%E3%82%B7%E3%82%B9%E3%83%86%E3%83%A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27.xml"/><Relationship Id="rId5" Type="http://schemas.openxmlformats.org/officeDocument/2006/relationships/hyperlink" Target="http://ja.wikipedia.org/wiki/%E3%83%A9%E3%82%A4%E3%82%BB%E3%83%B3%E3%82%B9" TargetMode="External"/><Relationship Id="rId4" Type="http://schemas.openxmlformats.org/officeDocument/2006/relationships/hyperlink" Target="http://ja.wikipedia.org/wiki/%E3%83%95%E3%83%AA%E3%83%BC%E3%82%BD%E3%83%95%E3%83%88%E3%82%A6%E3%82%A7%E3%82%A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hemeOverride" Target="../theme/themeOverride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hemeOverride" Target="../theme/themeOverride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hemeOverride" Target="../theme/themeOverride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hemeOverride" Target="../theme/themeOverride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6C77A93-496D-455D-ABD9-867367DBBA71}" type="slidenum">
              <a:rPr kumimoji="0" lang="en-US" altLang="ja-JP" sz="1200"/>
              <a:pPr algn="r">
                <a:buFontTx/>
                <a:buNone/>
              </a:pPr>
              <a:t>4</a:t>
            </a:fld>
            <a:endParaRPr kumimoji="0" lang="en-US" altLang="ja-JP" sz="1200"/>
          </a:p>
        </p:txBody>
      </p:sp>
      <p:sp>
        <p:nvSpPr>
          <p:cNvPr id="32771" name="Rectangle 1026"/>
          <p:cNvSpPr>
            <a:spLocks noGrp="1" noRot="1" noChangeAspect="1" noChangeArrowheads="1" noTextEdit="1"/>
          </p:cNvSpPr>
          <p:nvPr>
            <p:ph type="sldImg"/>
          </p:nvPr>
        </p:nvSpPr>
        <p:spPr/>
      </p:sp>
      <p:sp>
        <p:nvSpPr>
          <p:cNvPr id="32772" name="Rectangle 1027"/>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kumimoji="0" lang="ja-JP" altLang="en-US"/>
              <a:t>UNIX と類似のオペレーティングシステム全体を指して「Unix系」と表現することもある。</a:t>
            </a:r>
            <a:endParaRPr kumimoji="0" lang="en-US" altLang="ja-JP"/>
          </a:p>
          <a:p>
            <a:pPr eaLnBrk="1" hangingPunct="1"/>
            <a:endParaRPr kumimoji="0" lang="en-US" altLang="ja-JP"/>
          </a:p>
          <a:p>
            <a:pPr eaLnBrk="1" hangingPunct="1"/>
            <a:r>
              <a:rPr kumimoji="0" lang="ja-JP" altLang="en-US" b="1"/>
              <a:t>BSD</a:t>
            </a:r>
            <a:r>
              <a:rPr kumimoji="0" lang="ja-JP" altLang="en-US"/>
              <a:t>（ビーエスディー）は、Berkeley Software Distribution の略語で、 </a:t>
            </a:r>
            <a:r>
              <a:rPr kumimoji="0" lang="ja-JP" altLang="en-US">
                <a:hlinkClick r:id="rId4" action="ppaction://hlinkfile" tooltip="カリフォルニア大学バークレー校"/>
              </a:rPr>
              <a:t>カリフォルニア大学バークレー校</a:t>
            </a:r>
            <a:r>
              <a:rPr kumimoji="0" lang="ja-JP" altLang="en-US"/>
              <a:t> (University of California, Berkeley, UCB) において開発・配布が行われたソフトウェア群</a:t>
            </a:r>
            <a:endParaRPr kumimoji="0" lang="en-US" altLang="ja-JP"/>
          </a:p>
          <a:p>
            <a:pPr eaLnBrk="1" hangingPunct="1"/>
            <a:endParaRPr kumimoji="0" lang="en-US" altLang="ja-JP"/>
          </a:p>
          <a:p>
            <a:pPr eaLnBrk="1" hangingPunct="1"/>
            <a:r>
              <a:rPr kumimoji="0" lang="en-US" altLang="ja-JP"/>
              <a:t>Linux </a:t>
            </a:r>
            <a:r>
              <a:rPr kumimoji="0" lang="ja-JP" altLang="en-US"/>
              <a:t>と</a:t>
            </a:r>
            <a:r>
              <a:rPr kumimoji="0" lang="en-US" altLang="ja-JP"/>
              <a:t>BSD</a:t>
            </a:r>
            <a:r>
              <a:rPr kumimoji="0" lang="ja-JP" altLang="en-US"/>
              <a:t> の大きな違い</a:t>
            </a:r>
            <a:endParaRPr kumimoji="0" lang="en-US" altLang="ja-JP"/>
          </a:p>
          <a:p>
            <a:pPr eaLnBrk="1" hangingPunct="1"/>
            <a:r>
              <a:rPr kumimoji="0" lang="en-US" altLang="ja-JP"/>
              <a:t>BSD</a:t>
            </a:r>
            <a:r>
              <a:rPr kumimoji="0" lang="ja-JP" altLang="en-US"/>
              <a:t> は特定の限られた人しか開発に加われない</a:t>
            </a:r>
            <a:endParaRPr kumimoji="0" lang="en-US" altLang="ja-JP"/>
          </a:p>
          <a:p>
            <a:pPr eaLnBrk="1" hangingPunct="1"/>
            <a:r>
              <a:rPr kumimoji="0" lang="en-US" altLang="ja-JP"/>
              <a:t>Linux</a:t>
            </a:r>
            <a:r>
              <a:rPr kumimoji="0" lang="ja-JP" altLang="en-US"/>
              <a:t> はプログラムを読めて書ける人ならば開発に加われる</a:t>
            </a:r>
            <a:endParaRPr kumimoji="0" lang="en-US" altLang="ja-JP"/>
          </a:p>
          <a:p>
            <a:pPr eaLnBrk="1" hangingPunct="1"/>
            <a:endParaRPr kumimoji="0" lang="en-US" altLang="ja-JP"/>
          </a:p>
          <a:p>
            <a:pPr eaLnBrk="1" hangingPunct="1"/>
            <a:r>
              <a:rPr kumimoji="0" lang="en-US" altLang="ja-JP"/>
              <a:t>Linux</a:t>
            </a:r>
            <a:r>
              <a:rPr kumimoji="0" lang="ja-JP" altLang="en-US"/>
              <a:t> は目玉の数が多いのでバグを見つけやすい</a:t>
            </a:r>
            <a:endParaRPr kumimoji="0" lang="en-US" altLang="ja-JP"/>
          </a:p>
          <a:p>
            <a:pPr eaLnBrk="1" hangingPunct="1"/>
            <a:endParaRPr kumimoji="0" lang="en-US" altLang="ja-JP"/>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p:sp>
      <p:sp>
        <p:nvSpPr>
          <p:cNvPr id="6041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0" lang="ja-JP" altLang="en-US" dirty="0"/>
          </a:p>
        </p:txBody>
      </p:sp>
      <p:sp>
        <p:nvSpPr>
          <p:cNvPr id="6042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6A8DD31-28F6-494C-9097-71EEC8B2C697}" type="slidenum">
              <a:rPr kumimoji="0" lang="en-US" altLang="ja-JP" sz="1200"/>
              <a:pPr algn="r">
                <a:buFontTx/>
                <a:buNone/>
              </a:pPr>
              <a:t>16</a:t>
            </a:fld>
            <a:endParaRPr kumimoji="0" lang="en-US" altLang="ja-JP" sz="1200"/>
          </a:p>
        </p:txBody>
      </p:sp>
    </p:spTree>
    <p:extLst>
      <p:ext uri="{BB962C8B-B14F-4D97-AF65-F5344CB8AC3E}">
        <p14:creationId xmlns:p14="http://schemas.microsoft.com/office/powerpoint/2010/main" val="2718592617"/>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p:sp>
      <p:sp>
        <p:nvSpPr>
          <p:cNvPr id="62467"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総当たり攻撃</a:t>
            </a:r>
            <a:endParaRPr kumimoji="0" lang="en-US" altLang="ja-JP"/>
          </a:p>
          <a:p>
            <a:r>
              <a:rPr kumimoji="0" lang="en-US" altLang="ja-JP"/>
              <a:t>a</a:t>
            </a:r>
            <a:r>
              <a:rPr kumimoji="0" lang="ja-JP" altLang="en-US"/>
              <a:t> </a:t>
            </a:r>
            <a:r>
              <a:rPr kumimoji="0" lang="en-US" altLang="ja-JP"/>
              <a:t>b c d </a:t>
            </a:r>
            <a:r>
              <a:rPr kumimoji="0" lang="ja-JP" altLang="en-US"/>
              <a:t>とか順番にやる</a:t>
            </a:r>
            <a:endParaRPr kumimoji="0" lang="en-US" altLang="ja-JP"/>
          </a:p>
          <a:p>
            <a:r>
              <a:rPr kumimoji="0" lang="ja-JP" altLang="en-US"/>
              <a:t>ありとあらゆる単語が登録されているということに触れる</a:t>
            </a:r>
            <a:endParaRPr kumimoji="0" lang="en-US" altLang="ja-JP"/>
          </a:p>
          <a:p>
            <a:endParaRPr kumimoji="0" lang="ja-JP" altLang="en-US"/>
          </a:p>
          <a:p>
            <a:r>
              <a:rPr kumimoji="0" lang="ja-JP" altLang="en-US"/>
              <a:t>----- Meeting Notes (2014/04/11 19:29) -----</a:t>
            </a:r>
          </a:p>
          <a:p>
            <a:r>
              <a:rPr kumimoji="0" lang="ja-JP" altLang="en-US"/>
              <a:t>・</a:t>
            </a:r>
            <a:endParaRPr kumimoji="0" lang="en-US" altLang="ja-JP"/>
          </a:p>
        </p:txBody>
      </p:sp>
      <p:sp>
        <p:nvSpPr>
          <p:cNvPr id="6246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EB050161-51CF-4774-87BB-863CEED8774B}" type="slidenum">
              <a:rPr kumimoji="0" lang="en-US" altLang="ja-JP" sz="1200"/>
              <a:pPr algn="r">
                <a:buFontTx/>
                <a:buNone/>
              </a:pPr>
              <a:t>17</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p:sp>
      <p:sp>
        <p:nvSpPr>
          <p:cNvPr id="64515"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総当たり攻撃</a:t>
            </a:r>
            <a:endParaRPr kumimoji="0" lang="en-US" altLang="ja-JP"/>
          </a:p>
          <a:p>
            <a:r>
              <a:rPr kumimoji="0" lang="en-US" altLang="ja-JP"/>
              <a:t>a</a:t>
            </a:r>
            <a:r>
              <a:rPr kumimoji="0" lang="ja-JP" altLang="en-US"/>
              <a:t> </a:t>
            </a:r>
            <a:r>
              <a:rPr kumimoji="0" lang="en-US" altLang="ja-JP"/>
              <a:t>b c d </a:t>
            </a:r>
            <a:r>
              <a:rPr kumimoji="0" lang="ja-JP" altLang="en-US"/>
              <a:t>とか順番にやる</a:t>
            </a:r>
            <a:endParaRPr kumimoji="0" lang="en-US" altLang="ja-JP"/>
          </a:p>
          <a:p>
            <a:r>
              <a:rPr kumimoji="0" lang="ja-JP" altLang="en-US"/>
              <a:t>ありとあらゆる単語が登録されているということに触れる</a:t>
            </a:r>
            <a:endParaRPr kumimoji="0" lang="en-US" altLang="ja-JP"/>
          </a:p>
          <a:p>
            <a:endParaRPr kumimoji="0" lang="ja-JP" altLang="en-US"/>
          </a:p>
          <a:p>
            <a:r>
              <a:rPr kumimoji="0" lang="ja-JP" altLang="en-US"/>
              <a:t>----- Meeting Notes (2014/04/11 19:29) -----</a:t>
            </a:r>
          </a:p>
          <a:p>
            <a:r>
              <a:rPr kumimoji="0" lang="ja-JP" altLang="en-US"/>
              <a:t>・</a:t>
            </a:r>
            <a:endParaRPr kumimoji="0" lang="en-US" altLang="ja-JP"/>
          </a:p>
        </p:txBody>
      </p:sp>
      <p:sp>
        <p:nvSpPr>
          <p:cNvPr id="64516"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0FA7548B-C6AC-4E3B-9EAB-D412E665BD30}" type="slidenum">
              <a:rPr kumimoji="0" lang="en-US" altLang="ja-JP" sz="1200"/>
              <a:pPr algn="r">
                <a:buFontTx/>
                <a:buNone/>
              </a:pPr>
              <a:t>18</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p:sp>
      <p:sp>
        <p:nvSpPr>
          <p:cNvPr id="66563"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世界とつながっているので，誰が回収したか特定不能</a:t>
            </a:r>
          </a:p>
        </p:txBody>
      </p:sp>
      <p:sp>
        <p:nvSpPr>
          <p:cNvPr id="6656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82CCA9D-BC07-4EAC-8A55-D511B164BCC7}" type="slidenum">
              <a:rPr kumimoji="0" lang="en-US" altLang="ja-JP" sz="1200"/>
              <a:pPr algn="r">
                <a:buFontTx/>
                <a:buNone/>
              </a:pPr>
              <a:t>19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p:sp>
      <p:sp>
        <p:nvSpPr>
          <p:cNvPr id="69635"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en-US" altLang="ja-JP" dirty="0"/>
              <a:t>Joho21 </a:t>
            </a:r>
            <a:r>
              <a:rPr kumimoji="0" lang="ja-JP" altLang="en-US" dirty="0"/>
              <a:t>はたぶん</a:t>
            </a:r>
            <a:r>
              <a:rPr kumimoji="0" lang="en-US" altLang="ja-JP" dirty="0"/>
              <a:t>2000</a:t>
            </a:r>
            <a:r>
              <a:rPr kumimoji="0" lang="ja-JP" altLang="en-US" dirty="0"/>
              <a:t>年代</a:t>
            </a:r>
            <a:endParaRPr kumimoji="0" lang="en-US" altLang="ja-JP" dirty="0"/>
          </a:p>
          <a:p>
            <a:r>
              <a:rPr kumimoji="0" lang="ja-JP" altLang="en-US" dirty="0"/>
              <a:t>ディスク・ネットワークカード等も変えた</a:t>
            </a:r>
            <a:endParaRPr kumimoji="0" lang="en-US" altLang="ja-JP" dirty="0"/>
          </a:p>
          <a:p>
            <a:r>
              <a:rPr kumimoji="0" lang="en-US" altLang="ja-JP" dirty="0"/>
              <a:t>joho21 </a:t>
            </a:r>
            <a:r>
              <a:rPr kumimoji="0" lang="ja-JP" altLang="en-US" dirty="0"/>
              <a:t>は昔にクラックされてしまった痕跡があった</a:t>
            </a:r>
            <a:r>
              <a:rPr kumimoji="0" lang="en-US" altLang="ja-JP" dirty="0"/>
              <a:t>.  </a:t>
            </a:r>
            <a:r>
              <a:rPr kumimoji="0" lang="ja-JP" altLang="en-US" dirty="0"/>
              <a:t>このホスト名は永久封印をした</a:t>
            </a:r>
            <a:r>
              <a:rPr kumimoji="0" lang="en-US" altLang="ja-JP" dirty="0"/>
              <a:t>(</a:t>
            </a:r>
            <a:r>
              <a:rPr kumimoji="0" lang="ja-JP" altLang="en-US" dirty="0"/>
              <a:t>現在は </a:t>
            </a:r>
            <a:r>
              <a:rPr kumimoji="0" lang="en-US" altLang="ja-JP" dirty="0"/>
              <a:t>joho27 </a:t>
            </a:r>
            <a:r>
              <a:rPr kumimoji="0" lang="ja-JP" altLang="en-US" dirty="0"/>
              <a:t>を用いて</a:t>
            </a:r>
            <a:r>
              <a:rPr kumimoji="0" lang="en-US" altLang="ja-JP" dirty="0"/>
              <a:t>, </a:t>
            </a:r>
            <a:r>
              <a:rPr kumimoji="0" lang="ja-JP" altLang="en-US" dirty="0"/>
              <a:t>ホスト名と </a:t>
            </a:r>
            <a:r>
              <a:rPr kumimoji="0" lang="en-US" altLang="ja-JP" dirty="0"/>
              <a:t>IP </a:t>
            </a:r>
            <a:r>
              <a:rPr kumimoji="0" lang="ja-JP" altLang="en-US" dirty="0"/>
              <a:t>を変えた</a:t>
            </a:r>
            <a:r>
              <a:rPr kumimoji="0" lang="en-US" altLang="ja-JP" dirty="0"/>
              <a:t>. </a:t>
            </a:r>
            <a:r>
              <a:rPr kumimoji="0" lang="ja-JP" altLang="en-US" dirty="0"/>
              <a:t>変えたグローバル</a:t>
            </a:r>
            <a:r>
              <a:rPr kumimoji="0" lang="en-US" altLang="ja-JP" dirty="0"/>
              <a:t>IP </a:t>
            </a:r>
            <a:r>
              <a:rPr kumimoji="0" lang="ja-JP" altLang="en-US" dirty="0"/>
              <a:t>は現在使いまわしていないのか要確認</a:t>
            </a:r>
            <a:r>
              <a:rPr kumimoji="0" lang="en-US" altLang="ja-JP" dirty="0"/>
              <a:t>)</a:t>
            </a:r>
          </a:p>
          <a:p>
            <a:r>
              <a:rPr kumimoji="0" lang="ja-JP" altLang="en-US" dirty="0"/>
              <a:t>クラックされてしまった痕跡とはなぞの</a:t>
            </a:r>
            <a:r>
              <a:rPr kumimoji="0" lang="en-US" altLang="ja-JP" dirty="0"/>
              <a:t> </a:t>
            </a:r>
            <a:r>
              <a:rPr kumimoji="0" lang="ja-JP" altLang="en-US" dirty="0"/>
              <a:t>「</a:t>
            </a:r>
            <a:r>
              <a:rPr kumimoji="0" lang="is-IS" altLang="ja-JP" dirty="0"/>
              <a:t>...</a:t>
            </a:r>
            <a:r>
              <a:rPr kumimoji="0" lang="ja-JP" altLang="en-US" dirty="0"/>
              <a:t>」という名前のファイルができていたこと</a:t>
            </a:r>
            <a:r>
              <a:rPr kumimoji="0" lang="en-US" altLang="ja-JP" dirty="0"/>
              <a:t>. </a:t>
            </a:r>
            <a:r>
              <a:rPr kumimoji="0" lang="ja-JP" altLang="en-US" dirty="0"/>
              <a:t>攻撃の踏み台に利用されている可能性があると判断された</a:t>
            </a:r>
            <a:r>
              <a:rPr kumimoji="0" lang="en-US" altLang="ja-JP" dirty="0"/>
              <a:t>. </a:t>
            </a:r>
          </a:p>
          <a:p>
            <a:endParaRPr kumimoji="0" lang="en-US" altLang="ja-JP" dirty="0"/>
          </a:p>
          <a:p>
            <a:r>
              <a:rPr kumimoji="0" lang="en-US" altLang="ja-JP" dirty="0"/>
              <a:t>3. </a:t>
            </a:r>
            <a:r>
              <a:rPr kumimoji="0" lang="ja-JP" altLang="en-US" dirty="0"/>
              <a:t>たとえ安全対策をしっかりし直しても クラックされ続ける</a:t>
            </a:r>
          </a:p>
        </p:txBody>
      </p:sp>
      <p:sp>
        <p:nvSpPr>
          <p:cNvPr id="69636"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CAB660EC-1A0C-47DB-B76C-902827A685A0}" type="slidenum">
              <a:rPr kumimoji="0" lang="ja-JP" altLang="en-US" sz="1200"/>
              <a:pPr algn="r">
                <a:buFontTx/>
                <a:buNone/>
              </a:pPr>
              <a:t>21</a:t>
            </a:fld>
            <a:endParaRPr kumimoji="0" lang="ja-JP"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p:sp>
      <p:sp>
        <p:nvSpPr>
          <p:cNvPr id="71683"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じゅんきむさんが院生時代某</a:t>
            </a:r>
            <a:r>
              <a:rPr kumimoji="0" lang="en-US" altLang="ja-JP"/>
              <a:t>T</a:t>
            </a:r>
            <a:r>
              <a:rPr kumimoji="0" lang="ja-JP" altLang="en-US"/>
              <a:t>大のお方もこのようなことで退学処分になった</a:t>
            </a:r>
            <a:endParaRPr kumimoji="0" lang="en-US" altLang="ja-JP"/>
          </a:p>
          <a:p>
            <a:r>
              <a:rPr kumimoji="0" lang="ja-JP" altLang="en-US"/>
              <a:t>サイバー戦争について調べる</a:t>
            </a:r>
            <a:endParaRPr kumimoji="0" lang="en-US" altLang="ja-JP"/>
          </a:p>
          <a:p>
            <a:r>
              <a:rPr kumimoji="0" lang="en-US" altLang="ja-JP"/>
              <a:t>(</a:t>
            </a:r>
            <a:r>
              <a:rPr kumimoji="0" lang="ja-JP" altLang="en-US"/>
              <a:t>エストニア 官庁のホームページの改ざん 国内のパソコンが踏み台にされる</a:t>
            </a:r>
            <a:endParaRPr kumimoji="0" lang="en-US" altLang="ja-JP"/>
          </a:p>
          <a:p>
            <a:r>
              <a:rPr kumimoji="0" lang="ja-JP" altLang="en-US"/>
              <a:t>北朝鮮の</a:t>
            </a:r>
            <a:r>
              <a:rPr kumimoji="0" lang="en-US" altLang="ja-JP"/>
              <a:t>web </a:t>
            </a:r>
            <a:r>
              <a:rPr kumimoji="0" lang="ja-JP" altLang="en-US"/>
              <a:t>サイトがアノニマスによって改ざん クラッキングによるデータ流出 要チェック</a:t>
            </a:r>
            <a:r>
              <a:rPr kumimoji="0" lang="en-US" altLang="ja-JP"/>
              <a:t>)</a:t>
            </a:r>
          </a:p>
          <a:p>
            <a:endParaRPr kumimoji="0" lang="en-US" altLang="ja-JP"/>
          </a:p>
          <a:p>
            <a:r>
              <a:rPr kumimoji="0" lang="ja-JP" altLang="en-US"/>
              <a:t>東大の学生が計算機を管理していたがその管理がずさんでクラックされてしまう</a:t>
            </a:r>
            <a:r>
              <a:rPr kumimoji="0" lang="en-US" altLang="ja-JP"/>
              <a:t>. </a:t>
            </a:r>
            <a:r>
              <a:rPr kumimoji="0" lang="ja-JP" altLang="en-US"/>
              <a:t>その後クラックした計算機から他のサーバにクラックされるようになり</a:t>
            </a:r>
            <a:r>
              <a:rPr kumimoji="0" lang="en-US" altLang="ja-JP"/>
              <a:t>. </a:t>
            </a:r>
            <a:r>
              <a:rPr kumimoji="0" lang="ja-JP" altLang="en-US"/>
              <a:t>大問題になった</a:t>
            </a:r>
            <a:r>
              <a:rPr kumimoji="0" lang="en-US" altLang="ja-JP"/>
              <a:t>. </a:t>
            </a:r>
            <a:r>
              <a:rPr kumimoji="0" lang="ja-JP" altLang="en-US"/>
              <a:t>結局アカウントを乗っ取られた学生それの責任を問われて退学になった</a:t>
            </a:r>
          </a:p>
        </p:txBody>
      </p:sp>
      <p:sp>
        <p:nvSpPr>
          <p:cNvPr id="71684"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76E87811-5BFF-4CB6-ABE5-EB3A19B1D6FE}" type="slidenum">
              <a:rPr kumimoji="0" lang="ja-JP" altLang="en-US" sz="1200"/>
              <a:pPr algn="r">
                <a:buFontTx/>
                <a:buNone/>
              </a:pPr>
              <a:t>22</a:t>
            </a:fld>
            <a:endParaRPr kumimoji="0" lang="ja-JP"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p:sp>
      <p:sp>
        <p:nvSpPr>
          <p:cNvPr id="7577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クラックの方法を把握することでどんなパスワードがよくて，悪いかを具体的にみる</a:t>
            </a:r>
            <a:endParaRPr kumimoji="0" lang="en-US" altLang="ja-JP"/>
          </a:p>
          <a:p>
            <a:r>
              <a:rPr kumimoji="0" lang="ja-JP" altLang="en-US"/>
              <a:t>パスワードに最も使われているのは</a:t>
            </a:r>
            <a:r>
              <a:rPr kumimoji="0" lang="en-US" altLang="ja-JP"/>
              <a:t> password</a:t>
            </a:r>
          </a:p>
          <a:p>
            <a:endParaRPr kumimoji="0" lang="en-US" altLang="ja-JP"/>
          </a:p>
          <a:p>
            <a:r>
              <a:rPr kumimoji="0" lang="en-US" altLang="ja-JP"/>
              <a:t>8</a:t>
            </a:r>
            <a:r>
              <a:rPr kumimoji="0" lang="ja-JP" altLang="en-US"/>
              <a:t>文字以上も最近では微妙</a:t>
            </a:r>
            <a:endParaRPr kumimoji="0" lang="en-US" altLang="ja-JP"/>
          </a:p>
          <a:p>
            <a:r>
              <a:rPr kumimoji="0" lang="ja-JP" altLang="en-US"/>
              <a:t>強くても悪いパスワードがある</a:t>
            </a:r>
            <a:endParaRPr kumimoji="0" lang="en-US" altLang="ja-JP"/>
          </a:p>
          <a:p>
            <a:r>
              <a:rPr kumimoji="0" lang="ja-JP" altLang="en-US"/>
              <a:t>覚えられないパスワード等</a:t>
            </a:r>
          </a:p>
        </p:txBody>
      </p:sp>
      <p:sp>
        <p:nvSpPr>
          <p:cNvPr id="7578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C645FF7C-45EB-4FFD-A252-38FE1E29C169}" type="slidenum">
              <a:rPr kumimoji="0" lang="en-US" altLang="ja-JP" sz="1200"/>
              <a:pPr algn="r">
                <a:buFontTx/>
                <a:buNone/>
              </a:pPr>
              <a:t>25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p:sp>
      <p:sp>
        <p:nvSpPr>
          <p:cNvPr id="77827"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lvl="1"/>
            <a:r>
              <a:rPr kumimoji="0" lang="ja-JP" altLang="en-US" dirty="0"/>
              <a:t>今は</a:t>
            </a:r>
            <a:r>
              <a:rPr kumimoji="0" lang="en-US" altLang="ja-JP" dirty="0"/>
              <a:t>8</a:t>
            </a:r>
            <a:r>
              <a:rPr kumimoji="0" lang="ja-JP" altLang="en-US" dirty="0"/>
              <a:t>文字でも危ないかもしれない</a:t>
            </a:r>
            <a:endParaRPr kumimoji="0" lang="en-US" altLang="ja-JP" dirty="0"/>
          </a:p>
          <a:p>
            <a:pPr lvl="1"/>
            <a:r>
              <a:rPr kumimoji="0" lang="ja-JP" altLang="en-US" dirty="0"/>
              <a:t>クラックに使う計算機にもよるが，</a:t>
            </a:r>
            <a:r>
              <a:rPr kumimoji="0" lang="en-US" altLang="ja-JP" dirty="0"/>
              <a:t>7</a:t>
            </a:r>
            <a:r>
              <a:rPr kumimoji="0" lang="ja-JP" altLang="en-US" dirty="0"/>
              <a:t>文字から</a:t>
            </a:r>
            <a:r>
              <a:rPr kumimoji="0" lang="en-US" altLang="ja-JP" dirty="0"/>
              <a:t>8</a:t>
            </a:r>
            <a:r>
              <a:rPr kumimoji="0" lang="ja-JP" altLang="en-US" dirty="0"/>
              <a:t>文字に変えるだけで日から年にかわる</a:t>
            </a:r>
            <a:endParaRPr kumimoji="0" lang="en-US" altLang="ja-JP" dirty="0"/>
          </a:p>
          <a:p>
            <a:pPr lvl="1"/>
            <a:r>
              <a:rPr kumimoji="0" lang="en-US" altLang="ja-JP" dirty="0"/>
              <a:t>400</a:t>
            </a:r>
            <a:r>
              <a:rPr kumimoji="0" lang="ja-JP" altLang="en-US" dirty="0"/>
              <a:t>万アタック </a:t>
            </a:r>
            <a:r>
              <a:rPr kumimoji="0" lang="en-US" altLang="ja-JP" dirty="0"/>
              <a:t>/ sec</a:t>
            </a:r>
          </a:p>
          <a:p>
            <a:pPr lvl="2"/>
            <a:r>
              <a:rPr kumimoji="0" lang="en-US" altLang="ja-JP" dirty="0"/>
              <a:t>7</a:t>
            </a:r>
            <a:r>
              <a:rPr kumimoji="0" lang="ja-JP" altLang="en-US" dirty="0"/>
              <a:t>文字 </a:t>
            </a:r>
            <a:r>
              <a:rPr kumimoji="0" lang="en-US" altLang="ja-JP" dirty="0"/>
              <a:t>: 129 </a:t>
            </a:r>
            <a:r>
              <a:rPr kumimoji="0" lang="ja-JP" altLang="en-US" dirty="0"/>
              <a:t>日</a:t>
            </a:r>
            <a:endParaRPr kumimoji="0" lang="en-US" altLang="ja-JP" dirty="0"/>
          </a:p>
          <a:p>
            <a:pPr lvl="2"/>
            <a:r>
              <a:rPr kumimoji="0" lang="en-US" altLang="ja-JP" dirty="0"/>
              <a:t>8 </a:t>
            </a:r>
            <a:r>
              <a:rPr kumimoji="0" lang="ja-JP" altLang="en-US" dirty="0"/>
              <a:t>文字 </a:t>
            </a:r>
            <a:r>
              <a:rPr kumimoji="0" lang="en-US" altLang="ja-JP" dirty="0"/>
              <a:t>: 31</a:t>
            </a:r>
            <a:r>
              <a:rPr kumimoji="0" lang="ja-JP" altLang="en-US" dirty="0"/>
              <a:t> 年</a:t>
            </a:r>
            <a:endParaRPr kumimoji="0" lang="en-US" altLang="ja-JP" dirty="0"/>
          </a:p>
          <a:p>
            <a:pPr lvl="2"/>
            <a:endParaRPr kumimoji="0" lang="en-US" altLang="ja-JP" dirty="0"/>
          </a:p>
          <a:p>
            <a:pPr lvl="2"/>
            <a:r>
              <a:rPr kumimoji="0" lang="ja-JP" altLang="en-US" dirty="0"/>
              <a:t>最新の機器を</a:t>
            </a:r>
            <a:endParaRPr kumimoji="0" lang="en-US" altLang="ja-JP" dirty="0"/>
          </a:p>
          <a:p>
            <a:endParaRPr kumimoji="0" lang="ja-JP" altLang="en-US" dirty="0"/>
          </a:p>
        </p:txBody>
      </p:sp>
      <p:sp>
        <p:nvSpPr>
          <p:cNvPr id="7782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3384A6DA-82F0-4C3D-B3EA-6416BB73486B}" type="slidenum">
              <a:rPr kumimoji="0" lang="en-US" altLang="ja-JP" sz="1200"/>
              <a:pPr algn="r">
                <a:buFontTx/>
                <a:buNone/>
              </a:pPr>
              <a:t>26</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p:sp>
      <p:sp>
        <p:nvSpPr>
          <p:cNvPr id="79875"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lvl="1"/>
            <a:r>
              <a:rPr kumimoji="0" lang="ja-JP" altLang="en-US"/>
              <a:t>今は</a:t>
            </a:r>
            <a:r>
              <a:rPr kumimoji="0" lang="en-US" altLang="ja-JP"/>
              <a:t>8</a:t>
            </a:r>
            <a:r>
              <a:rPr kumimoji="0" lang="ja-JP" altLang="en-US"/>
              <a:t>文字でも危ないかもしれない</a:t>
            </a:r>
            <a:endParaRPr kumimoji="0" lang="en-US" altLang="ja-JP"/>
          </a:p>
          <a:p>
            <a:pPr lvl="1"/>
            <a:r>
              <a:rPr kumimoji="0" lang="ja-JP" altLang="en-US"/>
              <a:t>クラックに使う計算機にもよるが，</a:t>
            </a:r>
            <a:r>
              <a:rPr kumimoji="0" lang="en-US" altLang="ja-JP"/>
              <a:t>7</a:t>
            </a:r>
            <a:r>
              <a:rPr kumimoji="0" lang="ja-JP" altLang="en-US"/>
              <a:t>文字から</a:t>
            </a:r>
            <a:r>
              <a:rPr kumimoji="0" lang="en-US" altLang="ja-JP"/>
              <a:t>8</a:t>
            </a:r>
            <a:r>
              <a:rPr kumimoji="0" lang="ja-JP" altLang="en-US"/>
              <a:t>文字に変えるだけで日から年にかわる</a:t>
            </a:r>
            <a:endParaRPr kumimoji="0" lang="en-US" altLang="ja-JP"/>
          </a:p>
          <a:p>
            <a:pPr lvl="1"/>
            <a:r>
              <a:rPr kumimoji="0" lang="en-US" altLang="ja-JP"/>
              <a:t>400</a:t>
            </a:r>
            <a:r>
              <a:rPr kumimoji="0" lang="ja-JP" altLang="en-US"/>
              <a:t>万アタック </a:t>
            </a:r>
            <a:r>
              <a:rPr kumimoji="0" lang="en-US" altLang="ja-JP"/>
              <a:t>/ sec</a:t>
            </a:r>
          </a:p>
          <a:p>
            <a:pPr lvl="2"/>
            <a:r>
              <a:rPr kumimoji="0" lang="en-US" altLang="ja-JP"/>
              <a:t>7</a:t>
            </a:r>
            <a:r>
              <a:rPr kumimoji="0" lang="ja-JP" altLang="en-US"/>
              <a:t>文字 </a:t>
            </a:r>
            <a:r>
              <a:rPr kumimoji="0" lang="en-US" altLang="ja-JP"/>
              <a:t>: 129 </a:t>
            </a:r>
            <a:r>
              <a:rPr kumimoji="0" lang="ja-JP" altLang="en-US"/>
              <a:t>日</a:t>
            </a:r>
            <a:endParaRPr kumimoji="0" lang="en-US" altLang="ja-JP"/>
          </a:p>
          <a:p>
            <a:pPr lvl="2"/>
            <a:r>
              <a:rPr kumimoji="0" lang="en-US" altLang="ja-JP"/>
              <a:t>8 </a:t>
            </a:r>
            <a:r>
              <a:rPr kumimoji="0" lang="ja-JP" altLang="en-US"/>
              <a:t>文字 </a:t>
            </a:r>
            <a:r>
              <a:rPr kumimoji="0" lang="en-US" altLang="ja-JP"/>
              <a:t>: 31</a:t>
            </a:r>
            <a:r>
              <a:rPr kumimoji="0" lang="ja-JP" altLang="en-US"/>
              <a:t> 年</a:t>
            </a:r>
            <a:endParaRPr kumimoji="0" lang="en-US" altLang="ja-JP"/>
          </a:p>
          <a:p>
            <a:pPr lvl="2"/>
            <a:endParaRPr kumimoji="0" lang="en-US" altLang="ja-JP"/>
          </a:p>
          <a:p>
            <a:pPr lvl="2"/>
            <a:r>
              <a:rPr kumimoji="0" lang="ja-JP" altLang="en-US"/>
              <a:t>最新の機器を</a:t>
            </a:r>
            <a:endParaRPr kumimoji="0" lang="en-US" altLang="ja-JP"/>
          </a:p>
          <a:p>
            <a:endParaRPr kumimoji="0" lang="ja-JP" altLang="en-US"/>
          </a:p>
        </p:txBody>
      </p:sp>
      <p:sp>
        <p:nvSpPr>
          <p:cNvPr id="79876"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FDF48F89-EDBA-418D-8369-8B6FBDB1D797}" type="slidenum">
              <a:rPr kumimoji="0" lang="en-US" altLang="ja-JP" sz="1200"/>
              <a:pPr algn="r">
                <a:buFontTx/>
                <a:buNone/>
              </a:pPr>
              <a:t>27</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p:sp>
      <p:sp>
        <p:nvSpPr>
          <p:cNvPr id="81923"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b="1" dirty="0"/>
              <a:t>ニューモノウルトラマイクロスコーピックシリコヴォルケーノコニオシス</a:t>
            </a:r>
            <a:endParaRPr kumimoji="0" lang="en-US" altLang="ja-JP" dirty="0"/>
          </a:p>
          <a:p>
            <a:r>
              <a:rPr kumimoji="0" lang="ja-JP" altLang="en-US" b="1" dirty="0"/>
              <a:t>超微視的珪質火山塵肺疾患</a:t>
            </a:r>
            <a:endParaRPr kumimoji="0" lang="en-US" altLang="ja-JP" b="1" dirty="0"/>
          </a:p>
          <a:p>
            <a:r>
              <a:rPr kumimoji="0" lang="en-US" altLang="ja-JP" dirty="0" err="1"/>
              <a:t>Pneumono</a:t>
            </a:r>
            <a:r>
              <a:rPr kumimoji="0" lang="en-US" altLang="ja-JP" dirty="0"/>
              <a:t>(</a:t>
            </a:r>
            <a:r>
              <a:rPr kumimoji="0" lang="ja-JP" altLang="en-US" dirty="0"/>
              <a:t>肺</a:t>
            </a:r>
            <a:r>
              <a:rPr kumimoji="0" lang="en-US" altLang="ja-JP" dirty="0"/>
              <a:t>)</a:t>
            </a:r>
            <a:r>
              <a:rPr kumimoji="0" lang="ja-JP" altLang="en-US" dirty="0"/>
              <a:t>　ラテン語</a:t>
            </a:r>
            <a:endParaRPr kumimoji="0" lang="en-US" altLang="ja-JP" dirty="0"/>
          </a:p>
          <a:p>
            <a:r>
              <a:rPr kumimoji="0" lang="en-US" altLang="ja-JP" dirty="0"/>
              <a:t>Ultra          </a:t>
            </a:r>
            <a:r>
              <a:rPr kumimoji="0" lang="ja-JP" altLang="en-US" dirty="0"/>
              <a:t>超</a:t>
            </a:r>
            <a:endParaRPr kumimoji="0" lang="en-US" altLang="ja-JP" dirty="0"/>
          </a:p>
          <a:p>
            <a:r>
              <a:rPr kumimoji="0" lang="en-US" altLang="ja-JP" dirty="0"/>
              <a:t>Microscopic </a:t>
            </a:r>
            <a:r>
              <a:rPr kumimoji="0" lang="ja-JP" altLang="en-US" dirty="0"/>
              <a:t>顕微鏡</a:t>
            </a:r>
            <a:endParaRPr kumimoji="0" lang="en-US" altLang="ja-JP" dirty="0"/>
          </a:p>
          <a:p>
            <a:r>
              <a:rPr kumimoji="0" lang="en-US" altLang="ja-JP" dirty="0"/>
              <a:t>Silico(</a:t>
            </a:r>
            <a:r>
              <a:rPr kumimoji="0" lang="ja-JP" altLang="en-US" dirty="0"/>
              <a:t>石英</a:t>
            </a:r>
            <a:r>
              <a:rPr kumimoji="0" lang="en-US" altLang="ja-JP" dirty="0"/>
              <a:t>)</a:t>
            </a:r>
          </a:p>
          <a:p>
            <a:r>
              <a:rPr kumimoji="0" lang="en-US" altLang="ja-JP" dirty="0"/>
              <a:t>Volcano (</a:t>
            </a:r>
            <a:r>
              <a:rPr kumimoji="0" lang="ja-JP" altLang="en-US" dirty="0"/>
              <a:t>火山</a:t>
            </a:r>
            <a:r>
              <a:rPr kumimoji="0" lang="en-US" altLang="ja-JP" dirty="0"/>
              <a:t>)</a:t>
            </a:r>
          </a:p>
          <a:p>
            <a:r>
              <a:rPr kumimoji="0" lang="en-US" altLang="ja-JP" dirty="0"/>
              <a:t>Coni(</a:t>
            </a:r>
            <a:r>
              <a:rPr kumimoji="0" lang="ja-JP" altLang="en-US" dirty="0"/>
              <a:t>ほこり</a:t>
            </a:r>
            <a:r>
              <a:rPr kumimoji="0" lang="en-US" altLang="ja-JP" dirty="0"/>
              <a:t>)</a:t>
            </a:r>
          </a:p>
          <a:p>
            <a:r>
              <a:rPr kumimoji="0" lang="en-US" altLang="ja-JP" dirty="0" err="1"/>
              <a:t>Osis</a:t>
            </a:r>
            <a:r>
              <a:rPr kumimoji="0" lang="en-US" altLang="ja-JP" dirty="0"/>
              <a:t>(</a:t>
            </a:r>
            <a:r>
              <a:rPr kumimoji="0" lang="ja-JP" altLang="en-US" dirty="0"/>
              <a:t>病気の状態</a:t>
            </a:r>
            <a:r>
              <a:rPr kumimoji="0" lang="en-US" altLang="ja-JP" dirty="0"/>
              <a:t>) </a:t>
            </a:r>
          </a:p>
          <a:p>
            <a:endParaRPr kumimoji="0" lang="en-US" altLang="ja-JP" dirty="0"/>
          </a:p>
          <a:p>
            <a:r>
              <a:rPr kumimoji="0" lang="en-US" altLang="ja-JP" dirty="0"/>
              <a:t>Sri </a:t>
            </a:r>
            <a:r>
              <a:rPr kumimoji="0" lang="en-US" altLang="ja-JP" dirty="0" err="1"/>
              <a:t>Jayawardenepura</a:t>
            </a:r>
            <a:r>
              <a:rPr kumimoji="0" lang="en-US" altLang="ja-JP" dirty="0"/>
              <a:t> Kotte</a:t>
            </a:r>
          </a:p>
          <a:p>
            <a:endParaRPr kumimoji="0" lang="en-US" altLang="ja-JP" dirty="0"/>
          </a:p>
          <a:p>
            <a:r>
              <a:rPr kumimoji="0" lang="en-US" altLang="ja-JP" dirty="0"/>
              <a:t>flower </a:t>
            </a:r>
            <a:r>
              <a:rPr kumimoji="0" lang="ja-JP" altLang="en-US" dirty="0"/>
              <a:t>単語</a:t>
            </a:r>
            <a:endParaRPr kumimoji="0" lang="en-US" altLang="ja-JP" dirty="0"/>
          </a:p>
          <a:p>
            <a:r>
              <a:rPr kumimoji="0" lang="en-US" altLang="ja-JP" dirty="0" err="1"/>
              <a:t>hokudai</a:t>
            </a:r>
            <a:r>
              <a:rPr kumimoji="0" lang="en-US" altLang="ja-JP" dirty="0"/>
              <a:t> </a:t>
            </a:r>
            <a:r>
              <a:rPr kumimoji="0" lang="ja-JP" altLang="en-US" dirty="0"/>
              <a:t>固有名詞</a:t>
            </a:r>
            <a:endParaRPr kumimoji="0" lang="en-US" altLang="ja-JP" dirty="0"/>
          </a:p>
          <a:p>
            <a:r>
              <a:rPr kumimoji="0" lang="en-US" altLang="ja-JP" dirty="0" err="1"/>
              <a:t>sapporo</a:t>
            </a:r>
            <a:r>
              <a:rPr kumimoji="0" lang="en-US" altLang="ja-JP" dirty="0"/>
              <a:t> </a:t>
            </a:r>
            <a:r>
              <a:rPr kumimoji="0" lang="ja-JP" altLang="en-US" dirty="0"/>
              <a:t>個人情報 住所</a:t>
            </a:r>
            <a:endParaRPr kumimoji="0" lang="en-US" altLang="ja-JP" dirty="0"/>
          </a:p>
          <a:p>
            <a:r>
              <a:rPr kumimoji="0" lang="en-US" altLang="ja-JP" dirty="0" err="1"/>
              <a:t>sato</a:t>
            </a:r>
            <a:r>
              <a:rPr kumimoji="0" lang="en-US" altLang="ja-JP" dirty="0"/>
              <a:t> </a:t>
            </a:r>
            <a:r>
              <a:rPr kumimoji="0" lang="ja-JP" altLang="en-US" dirty="0"/>
              <a:t>個人情報　名前</a:t>
            </a:r>
          </a:p>
        </p:txBody>
      </p:sp>
      <p:sp>
        <p:nvSpPr>
          <p:cNvPr id="8192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B0CC349-FC8A-426F-AE9E-C4AE1B85E155}" type="slidenum">
              <a:rPr kumimoji="0" lang="en-US" altLang="ja-JP" sz="1200"/>
              <a:pPr algn="r">
                <a:buFontTx/>
                <a:buNone/>
              </a:pPr>
              <a:t>28</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p:sp>
      <p:sp>
        <p:nvSpPr>
          <p:cNvPr id="34819"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いろんな計算をするために配線を変えていた時代があったが，</a:t>
            </a:r>
            <a:endParaRPr kumimoji="0" lang="en-US" altLang="ja-JP"/>
          </a:p>
          <a:p>
            <a:r>
              <a:rPr kumimoji="0" lang="ja-JP" altLang="en-US"/>
              <a:t>現在は</a:t>
            </a:r>
            <a:r>
              <a:rPr kumimoji="0" lang="en-US" altLang="ja-JP"/>
              <a:t>OS</a:t>
            </a:r>
            <a:r>
              <a:rPr kumimoji="0" lang="ja-JP" altLang="en-US"/>
              <a:t> のおかげでいろんなことがアーキテクチャを変えずに動作する</a:t>
            </a:r>
            <a:endParaRPr kumimoji="0" lang="en-US" altLang="ja-JP"/>
          </a:p>
          <a:p>
            <a:endParaRPr kumimoji="0" lang="en-US" altLang="ja-JP"/>
          </a:p>
          <a:p>
            <a:r>
              <a:rPr kumimoji="0" lang="en-US" altLang="ja-JP"/>
              <a:t>Windows Mac</a:t>
            </a:r>
            <a:r>
              <a:rPr kumimoji="0" lang="ja-JP" altLang="en-US"/>
              <a:t>でもカーネルは存在する</a:t>
            </a:r>
            <a:endParaRPr kumimoji="0" lang="en-US" altLang="ja-JP"/>
          </a:p>
          <a:p>
            <a:r>
              <a:rPr kumimoji="0" lang="en-US" altLang="ja-JP"/>
              <a:t>OS(</a:t>
            </a:r>
            <a:r>
              <a:rPr kumimoji="0" lang="ja-JP" altLang="en-US"/>
              <a:t>と呼ばれるソフトウェア</a:t>
            </a:r>
            <a:r>
              <a:rPr kumimoji="0" lang="en-US" altLang="ja-JP"/>
              <a:t>)</a:t>
            </a:r>
            <a:r>
              <a:rPr kumimoji="0" lang="ja-JP" altLang="en-US"/>
              <a:t>によって計算機ハードウェアが管理されている</a:t>
            </a:r>
            <a:endParaRPr kumimoji="0" lang="en-US" altLang="ja-JP"/>
          </a:p>
          <a:p>
            <a:endParaRPr kumimoji="0" lang="en-US" altLang="ja-JP"/>
          </a:p>
          <a:p>
            <a:r>
              <a:rPr kumimoji="0" lang="ja-JP" altLang="en-US"/>
              <a:t>ソフトウェア</a:t>
            </a:r>
            <a:r>
              <a:rPr kumimoji="0" lang="en-US" altLang="ja-JP"/>
              <a:t>: </a:t>
            </a:r>
            <a:r>
              <a:rPr kumimoji="0" lang="ja-JP" altLang="en-US"/>
              <a:t>コンピュータシステム上で何らかの処理を行うプログラム</a:t>
            </a:r>
            <a:r>
              <a:rPr kumimoji="0" lang="en-US" altLang="ja-JP"/>
              <a:t>, </a:t>
            </a:r>
            <a:r>
              <a:rPr kumimoji="0" lang="ja-JP" altLang="en-US"/>
              <a:t>手続き</a:t>
            </a:r>
            <a:endParaRPr kumimoji="0" lang="en-US" altLang="ja-JP"/>
          </a:p>
          <a:p>
            <a:r>
              <a:rPr kumimoji="0" lang="ja-JP" altLang="en-US"/>
              <a:t>カーネル</a:t>
            </a:r>
            <a:r>
              <a:rPr kumimoji="0" lang="en-US" altLang="ja-JP"/>
              <a:t>:</a:t>
            </a:r>
            <a:r>
              <a:rPr kumimoji="0" lang="ja-JP" altLang="en-US"/>
              <a:t> 階層型に設計された</a:t>
            </a:r>
            <a:r>
              <a:rPr kumimoji="0" lang="ja-JP" altLang="en-US">
                <a:hlinkClick r:id="rId4" tooltip="オペレーティングシステム"/>
              </a:rPr>
              <a:t>オペレーティングシステム</a:t>
            </a:r>
            <a:r>
              <a:rPr kumimoji="0" lang="ja-JP" altLang="en-US"/>
              <a:t> </a:t>
            </a:r>
            <a:r>
              <a:rPr kumimoji="0" lang="en-US" altLang="ja-JP"/>
              <a:t>(OS) </a:t>
            </a:r>
            <a:r>
              <a:rPr kumimoji="0" lang="ja-JP" altLang="en-US"/>
              <a:t>の中核となる部分である。システムの</a:t>
            </a:r>
            <a:r>
              <a:rPr kumimoji="0" lang="ja-JP" altLang="en-US">
                <a:hlinkClick r:id="rId5" tooltip="計算資源"/>
              </a:rPr>
              <a:t>リソース</a:t>
            </a:r>
            <a:r>
              <a:rPr kumimoji="0" lang="ja-JP" altLang="en-US"/>
              <a:t>を管理し、</a:t>
            </a:r>
            <a:r>
              <a:rPr kumimoji="0" lang="ja-JP" altLang="en-US">
                <a:hlinkClick r:id="rId6" tooltip="ハードウェア"/>
              </a:rPr>
              <a:t>ハードウェア</a:t>
            </a:r>
            <a:r>
              <a:rPr kumimoji="0" lang="ja-JP" altLang="en-US"/>
              <a:t>と</a:t>
            </a:r>
            <a:r>
              <a:rPr kumimoji="0" lang="ja-JP" altLang="en-US">
                <a:hlinkClick r:id="rId7" tooltip="ソフトウェア"/>
              </a:rPr>
              <a:t>ソフトウェア</a:t>
            </a:r>
            <a:r>
              <a:rPr kumimoji="0" lang="ja-JP" altLang="en-US"/>
              <a:t>コンポーネントのやりとりを管理する。</a:t>
            </a:r>
            <a:endParaRPr kumimoji="0" lang="en-US" altLang="ja-JP"/>
          </a:p>
          <a:p>
            <a:r>
              <a:rPr kumimoji="0" lang="en-US" altLang="ja-JP"/>
              <a:t>BIOS()</a:t>
            </a:r>
            <a:r>
              <a:rPr kumimoji="0" lang="ja-JP" altLang="en-US"/>
              <a:t>，シェル</a:t>
            </a:r>
            <a:r>
              <a:rPr kumimoji="0" lang="en-US" altLang="ja-JP"/>
              <a:t>(</a:t>
            </a:r>
            <a:r>
              <a:rPr kumimoji="0" lang="ja-JP" altLang="en-US"/>
              <a:t>プログラムの起動や制御を行うプログラム</a:t>
            </a:r>
            <a:r>
              <a:rPr kumimoji="0" lang="en-US" altLang="ja-JP"/>
              <a:t>)</a:t>
            </a:r>
            <a:r>
              <a:rPr kumimoji="0" lang="ja-JP" altLang="en-US"/>
              <a:t>ときちんと区別できるように</a:t>
            </a:r>
            <a:endParaRPr kumimoji="0" lang="en-US" altLang="ja-JP"/>
          </a:p>
          <a:p>
            <a:r>
              <a:rPr kumimoji="0" lang="en-US" altLang="ja-JP"/>
              <a:t>OS </a:t>
            </a:r>
            <a:r>
              <a:rPr kumimoji="0" lang="ja-JP" altLang="en-US"/>
              <a:t>はアプリケーションを動かす土台</a:t>
            </a:r>
            <a:endParaRPr kumimoji="0" lang="en-US" altLang="ja-JP"/>
          </a:p>
          <a:p>
            <a:r>
              <a:rPr kumimoji="0" lang="ja-JP" altLang="en-US"/>
              <a:t>ハードウェアの説明</a:t>
            </a:r>
            <a:r>
              <a:rPr kumimoji="0" lang="en-US" altLang="ja-JP"/>
              <a:t>:</a:t>
            </a:r>
            <a:r>
              <a:rPr kumimoji="0" lang="ja-JP" altLang="en-US"/>
              <a:t> メモリやプロセッサのように実体のあるもの</a:t>
            </a:r>
          </a:p>
        </p:txBody>
      </p:sp>
      <p:sp>
        <p:nvSpPr>
          <p:cNvPr id="3482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8A56DD04-C2DC-42C4-83A7-DD6F73363C4A}" type="slidenum">
              <a:rPr kumimoji="0" lang="en-US" altLang="ja-JP" sz="1200"/>
              <a:pPr algn="r">
                <a:buFontTx/>
                <a:buNone/>
              </a:pPr>
              <a:t>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p:sp>
      <p:sp>
        <p:nvSpPr>
          <p:cNvPr id="83971"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ソーシャルクラッキングの一つ</a:t>
            </a:r>
          </a:p>
        </p:txBody>
      </p:sp>
      <p:sp>
        <p:nvSpPr>
          <p:cNvPr id="8397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CBE5D31-5DAA-451D-9C36-9A5251AA2122}" type="slidenum">
              <a:rPr kumimoji="0" lang="en-US" altLang="ja-JP" sz="1200"/>
              <a:pPr algn="r">
                <a:buFontTx/>
                <a:buNone/>
              </a:pPr>
              <a:t>29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p:sp>
      <p:sp>
        <p:nvSpPr>
          <p:cNvPr id="91139"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en-US" altLang="ja-JP"/>
              <a:t>Windows </a:t>
            </a:r>
            <a:r>
              <a:rPr kumimoji="0" lang="ja-JP" altLang="en-US"/>
              <a:t>でもファイルとして扱われているが，ユーザからはそう見えない</a:t>
            </a:r>
            <a:r>
              <a:rPr kumimoji="0" lang="en-US" altLang="ja-JP"/>
              <a:t>(</a:t>
            </a:r>
            <a:r>
              <a:rPr kumimoji="0" lang="ja-JP" altLang="en-US"/>
              <a:t>頑張れば見えるが</a:t>
            </a:r>
            <a:r>
              <a:rPr kumimoji="0" lang="en-US" altLang="ja-JP"/>
              <a:t>)</a:t>
            </a:r>
          </a:p>
          <a:p>
            <a:r>
              <a:rPr kumimoji="0" lang="ja-JP" altLang="en-US"/>
              <a:t>逆に</a:t>
            </a:r>
            <a:r>
              <a:rPr kumimoji="0" lang="en-US" altLang="ja-JP"/>
              <a:t>Linux</a:t>
            </a:r>
            <a:r>
              <a:rPr kumimoji="0" lang="ja-JP" altLang="en-US"/>
              <a:t> ではファイルとしてしか見えない</a:t>
            </a:r>
            <a:endParaRPr kumimoji="0" lang="en-US" altLang="ja-JP"/>
          </a:p>
          <a:p>
            <a:endParaRPr kumimoji="0" lang="en-US" altLang="ja-JP"/>
          </a:p>
        </p:txBody>
      </p:sp>
      <p:sp>
        <p:nvSpPr>
          <p:cNvPr id="9114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D971BE2D-B7FC-4B1F-A3E5-0149F007B3B4}" type="slidenum">
              <a:rPr kumimoji="0" lang="en-US" altLang="ja-JP" sz="1200"/>
              <a:pPr algn="r">
                <a:buFontTx/>
                <a:buNone/>
              </a:pPr>
              <a:t>35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noTextEdit="1"/>
          </p:cNvSpPr>
          <p:nvPr>
            <p:ph type="sldImg"/>
          </p:nvPr>
        </p:nvSpPr>
        <p:spPr/>
      </p:sp>
      <p:sp>
        <p:nvSpPr>
          <p:cNvPr id="93186" name="ノート プレースホルダー 2"/>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t>絵の</a:t>
            </a:r>
            <a:r>
              <a:rPr lang="en-US" altLang="ja-JP"/>
              <a:t>root </a:t>
            </a:r>
            <a:r>
              <a:rPr lang="ja-JP" altLang="en-US"/>
              <a:t>をルートディレクトリとする</a:t>
            </a:r>
            <a:endParaRPr lang="en-US" altLang="ja-JP"/>
          </a:p>
          <a:p>
            <a:endParaRPr lang="en-US" altLang="ja-JP"/>
          </a:p>
          <a:p>
            <a:r>
              <a:rPr lang="ja-JP" altLang="en-US"/>
              <a:t>ルートディレクトリを </a:t>
            </a:r>
            <a:r>
              <a:rPr lang="en-US" altLang="ja-JP"/>
              <a:t>/ </a:t>
            </a:r>
            <a:r>
              <a:rPr lang="ja-JP" altLang="en-US"/>
              <a:t>と表すと説明</a:t>
            </a:r>
          </a:p>
        </p:txBody>
      </p:sp>
      <p:sp>
        <p:nvSpPr>
          <p:cNvPr id="93187" name="スライド番号プレースホルダー 3"/>
          <p:cNvSpPr>
            <a:spLocks noGrp="1"/>
          </p:cNvSpPr>
          <p:nvPr>
            <p:ph type="sldNum" sz="quarter" idx="5"/>
          </p:nvPr>
        </p:nvSpPr>
        <p:spPr>
          <a:noFill/>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Tx/>
              <a:buNone/>
            </a:pPr>
            <a:fld id="{47F15198-00A0-41DC-A53F-1C720B09E291}" type="slidenum">
              <a:rPr kumimoji="0" lang="en-US" altLang="ja-JP" sz="1200"/>
              <a:pPr>
                <a:buFontTx/>
                <a:buNone/>
              </a:pPr>
              <a:t>36</a:t>
            </a:fld>
            <a:endParaRPr kumimoji="0" lang="en-US" altLang="ja-JP"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94A022CB-C5B3-4866-A972-C06CF5CCF2D2}" type="slidenum">
              <a:rPr kumimoji="0" lang="en-US" altLang="ja-JP" sz="1200"/>
              <a:pPr algn="r">
                <a:buFontTx/>
                <a:buNone/>
              </a:pPr>
              <a:t>37</a:t>
            </a:fld>
            <a:endParaRPr kumimoji="0" lang="en-US" altLang="ja-JP" sz="1200"/>
          </a:p>
        </p:txBody>
      </p:sp>
      <p:sp>
        <p:nvSpPr>
          <p:cNvPr id="95235" name="Rectangle 2"/>
          <p:cNvSpPr>
            <a:spLocks noGrp="1" noRot="1" noChangeAspect="1" noChangeArrowheads="1" noTextEdit="1"/>
          </p:cNvSpPr>
          <p:nvPr>
            <p:ph type="sldImg"/>
          </p:nvPr>
        </p:nvSpPr>
        <p:spPr/>
      </p:sp>
      <p:sp>
        <p:nvSpPr>
          <p:cNvPr id="95236" name="Rectangle 3"/>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kumimoji="0" lang="ja-JP" altLang="en-US"/>
              <a:t>実際にやってみるのがよい</a:t>
            </a:r>
            <a:endParaRPr kumimoji="0" lang="en-US" altLang="ja-JP" dirty="0"/>
          </a:p>
          <a:p>
            <a:pPr eaLnBrk="1" hangingPunct="1"/>
            <a:r>
              <a:rPr kumimoji="0" lang="ja-JP" altLang="en-US"/>
              <a:t>手際よく話す</a:t>
            </a: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7C346F0-A6D1-4C6C-9936-0165AB22C3F8}" type="slidenum">
              <a:rPr kumimoji="0" lang="en-US" altLang="ja-JP" sz="1200"/>
              <a:pPr algn="r">
                <a:buFontTx/>
                <a:buNone/>
              </a:pPr>
              <a:t>38</a:t>
            </a:fld>
            <a:endParaRPr kumimoji="0" lang="en-US" altLang="ja-JP" sz="1200"/>
          </a:p>
        </p:txBody>
      </p:sp>
      <p:sp>
        <p:nvSpPr>
          <p:cNvPr id="97283" name="Rectangle 2"/>
          <p:cNvSpPr>
            <a:spLocks noGrp="1" noRot="1" noChangeAspect="1" noChangeArrowheads="1" noTextEdit="1"/>
          </p:cNvSpPr>
          <p:nvPr>
            <p:ph type="sldImg"/>
          </p:nvPr>
        </p:nvSpPr>
        <p:spPr>
          <a:solidFill>
            <a:srgbClr val="FFFFFF"/>
          </a:solidFill>
        </p:spPr>
      </p:sp>
      <p:sp>
        <p:nvSpPr>
          <p:cNvPr id="97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en-US" altLang="ja-JP"/>
              <a:t>~</a:t>
            </a:r>
            <a:r>
              <a:rPr kumimoji="0" lang="ja-JP" altLang="en-US"/>
              <a:t>を使う指定法は絶対パスを用いる指定の一種だろう</a:t>
            </a:r>
            <a:r>
              <a:rPr kumimoji="0" lang="en-US" altLang="ja-JP"/>
              <a:t>. </a:t>
            </a:r>
          </a:p>
          <a:p>
            <a:pPr eaLnBrk="1" hangingPunct="1"/>
            <a:r>
              <a:rPr kumimoji="0" lang="ja-JP" altLang="en-US"/>
              <a:t>ユーザは </a:t>
            </a:r>
            <a:r>
              <a:rPr kumimoji="0" lang="en-US" altLang="ja-JP"/>
              <a:t>foo </a:t>
            </a:r>
            <a:r>
              <a:rPr kumimoji="0" lang="ja-JP" altLang="en-US"/>
              <a:t>で 現在</a:t>
            </a:r>
            <a:r>
              <a:rPr kumimoji="0" lang="en-US" altLang="ja-JP"/>
              <a:t>bar</a:t>
            </a:r>
            <a:r>
              <a:rPr kumimoji="0" lang="ja-JP" altLang="en-US"/>
              <a:t>のホームディレクトリにいる</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F00426EA-8B5E-4014-8DEF-265C49C18FAC}" type="slidenum">
              <a:rPr kumimoji="0" lang="en-US" altLang="ja-JP" sz="1200"/>
              <a:pPr algn="r">
                <a:buFontTx/>
                <a:buNone/>
              </a:pPr>
              <a:t>39</a:t>
            </a:fld>
            <a:endParaRPr kumimoji="0" lang="en-US" altLang="ja-JP" sz="1200"/>
          </a:p>
        </p:txBody>
      </p:sp>
      <p:sp>
        <p:nvSpPr>
          <p:cNvPr id="99331" name="Rectangle 2"/>
          <p:cNvSpPr>
            <a:spLocks noGrp="1" noRot="1" noChangeAspect="1" noChangeArrowheads="1" noTextEdit="1"/>
          </p:cNvSpPr>
          <p:nvPr>
            <p:ph type="sldImg"/>
          </p:nvPr>
        </p:nvSpPr>
        <p:spPr>
          <a:solidFill>
            <a:srgbClr val="FFFFFF"/>
          </a:solidFill>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a:t>ここはかるく触れるのみ</a:t>
            </a:r>
            <a:endParaRPr kumimoji="0" lang="en-US" altLang="ja-JP"/>
          </a:p>
          <a:p>
            <a:pPr eaLnBrk="1" hangingPunct="1"/>
            <a:r>
              <a:rPr kumimoji="0" lang="ja-JP" altLang="en-US"/>
              <a:t>実際にコマンドを入力・実行している様子を紹介</a:t>
            </a:r>
            <a:r>
              <a:rPr kumimoji="0" lang="en-US" altLang="ja-JP"/>
              <a:t>?</a:t>
            </a: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p:sp>
      <p:sp>
        <p:nvSpPr>
          <p:cNvPr id="102403"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en-US" altLang="ja-JP"/>
              <a:t>user: </a:t>
            </a:r>
            <a:r>
              <a:rPr kumimoji="0" lang="ja-JP" altLang="en-US"/>
              <a:t>ファイルやディレクトリを作成した人</a:t>
            </a:r>
            <a:endParaRPr kumimoji="0" lang="en-US" altLang="ja-JP"/>
          </a:p>
          <a:p>
            <a:r>
              <a:rPr kumimoji="0" lang="ja-JP" altLang="en-US"/>
              <a:t>グループ</a:t>
            </a:r>
            <a:r>
              <a:rPr kumimoji="0" lang="en-US" altLang="ja-JP"/>
              <a:t>: </a:t>
            </a:r>
            <a:r>
              <a:rPr kumimoji="0" lang="ja-JP" altLang="en-US"/>
              <a:t>ユーザが所属するグループ</a:t>
            </a:r>
            <a:r>
              <a:rPr kumimoji="0" lang="en-US" altLang="ja-JP"/>
              <a:t>. </a:t>
            </a:r>
          </a:p>
          <a:p>
            <a:r>
              <a:rPr kumimoji="0" lang="en-US" altLang="ja-JP"/>
              <a:t>   </a:t>
            </a:r>
            <a:r>
              <a:rPr kumimoji="0" lang="ja-JP" altLang="en-US"/>
              <a:t>ゆ</a:t>
            </a:r>
          </a:p>
          <a:p>
            <a:r>
              <a:rPr kumimoji="0" lang="ja-JP" altLang="en-US"/>
              <a:t>----- Meeting Notes (2014/04/11 19:09) -----</a:t>
            </a:r>
          </a:p>
          <a:p>
            <a:r>
              <a:rPr kumimoji="0" lang="ja-JP" altLang="en-US"/>
              <a:t>マルチユーザシステム</a:t>
            </a:r>
          </a:p>
          <a:p>
            <a:r>
              <a:rPr kumimoji="0" lang="ja-JP" altLang="en-US"/>
              <a:t>・アカウント、パスワード</a:t>
            </a:r>
          </a:p>
          <a:p>
            <a:r>
              <a:rPr kumimoji="0" lang="ja-JP" altLang="en-US"/>
              <a:t>・パーミッション</a:t>
            </a:r>
          </a:p>
          <a:p>
            <a:endParaRPr kumimoji="0" lang="ja-JP" altLang="en-US"/>
          </a:p>
        </p:txBody>
      </p:sp>
      <p:sp>
        <p:nvSpPr>
          <p:cNvPr id="102404"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7D9D476-0375-40C0-807F-B7F8B3C0E6EB}" type="slidenum">
              <a:rPr kumimoji="0" lang="en-US" altLang="ja-JP" sz="1200"/>
              <a:pPr algn="r">
                <a:buFontTx/>
                <a:buNone/>
              </a:pPr>
              <a:t>41</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4450" name="スライド イメージ プレースホルダー 1"/>
          <p:cNvSpPr>
            <a:spLocks noGrp="1" noRot="1" noChangeAspect="1" noTextEdit="1"/>
          </p:cNvSpPr>
          <p:nvPr>
            <p:ph type="sldImg"/>
          </p:nvPr>
        </p:nvSpPr>
        <p:spPr/>
      </p:sp>
      <p:sp>
        <p:nvSpPr>
          <p:cNvPr id="104451" name="ノート プレースホルダー 2"/>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コンピュータは数字で管理した方が分かりやすいしかし人間には扱いずらいそのため </a:t>
            </a:r>
            <a:r>
              <a:rPr kumimoji="0" lang="en-US" altLang="ja-JP"/>
              <a:t>UID </a:t>
            </a:r>
            <a:r>
              <a:rPr kumimoji="0" lang="ja-JP" altLang="en-US"/>
              <a:t>と アカウント名で管理する</a:t>
            </a:r>
            <a:endParaRPr kumimoji="0" lang="en-US" altLang="ja-JP"/>
          </a:p>
          <a:p>
            <a:endParaRPr kumimoji="0" lang="en-US" altLang="ja-JP"/>
          </a:p>
          <a:p>
            <a:r>
              <a:rPr kumimoji="0" lang="ja-JP" altLang="en-US"/>
              <a:t>絵にプロジェクト</a:t>
            </a:r>
            <a:r>
              <a:rPr kumimoji="0" lang="en-US" altLang="ja-JP"/>
              <a:t>A</a:t>
            </a:r>
            <a:r>
              <a:rPr kumimoji="0" lang="ja-JP" altLang="en-US"/>
              <a:t>グループなどぐるーぷを追加</a:t>
            </a:r>
            <a:r>
              <a:rPr kumimoji="0" lang="en-US" altLang="ja-JP"/>
              <a:t> </a:t>
            </a:r>
            <a:r>
              <a:rPr kumimoji="0" lang="ja-JP" altLang="en-US"/>
              <a:t>管理者は別にできないか？</a:t>
            </a:r>
          </a:p>
        </p:txBody>
      </p:sp>
      <p:sp>
        <p:nvSpPr>
          <p:cNvPr id="10445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5CFF713-CAE4-4EC6-A47F-CE84E45F92D0}" type="slidenum">
              <a:rPr kumimoji="0" lang="en-US" altLang="ja-JP" sz="1200"/>
              <a:pPr algn="r">
                <a:buFontTx/>
                <a:buNone/>
              </a:pPr>
              <a:t>42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6498" name="スライド イメージ プレースホルダー 1"/>
          <p:cNvSpPr>
            <a:spLocks noGrp="1" noRot="1" noChangeAspect="1" noTextEdit="1"/>
          </p:cNvSpPr>
          <p:nvPr>
            <p:ph type="sldImg"/>
          </p:nvPr>
        </p:nvSpPr>
        <p:spPr/>
      </p:sp>
      <p:sp>
        <p:nvSpPr>
          <p:cNvPr id="10649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0" lang="ja-JP" altLang="en-US"/>
          </a:p>
          <a:p>
            <a:r>
              <a:rPr kumimoji="0" lang="ja-JP" altLang="en-US"/>
              <a:t>----- Meeting Notes (2014/04/11 19:16) -----</a:t>
            </a:r>
          </a:p>
          <a:p>
            <a:r>
              <a:rPr kumimoji="0" lang="ja-JP" altLang="en-US"/>
              <a:t>・見せるもの, 見せないものを分けれて便利</a:t>
            </a:r>
          </a:p>
        </p:txBody>
      </p:sp>
      <p:sp>
        <p:nvSpPr>
          <p:cNvPr id="10650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E36EB45-943A-4193-B2B0-A0DCD09AA9CD}" type="slidenum">
              <a:rPr kumimoji="0" lang="en-US" altLang="ja-JP" sz="1200"/>
              <a:pPr algn="r">
                <a:buFontTx/>
                <a:buNone/>
              </a:pPr>
              <a:t>43</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01CDE80F-D4B3-43D5-819D-8DA13D94A677}" type="slidenum">
              <a:rPr kumimoji="0" lang="en-US" altLang="ja-JP" sz="1200"/>
              <a:pPr algn="r">
                <a:buFontTx/>
                <a:buNone/>
              </a:pPr>
              <a:t>50</a:t>
            </a:fld>
            <a:endParaRPr kumimoji="0" lang="en-US" altLang="ja-JP" sz="1200"/>
          </a:p>
        </p:txBody>
      </p:sp>
      <p:sp>
        <p:nvSpPr>
          <p:cNvPr id="38915" name="Rectangle 2"/>
          <p:cNvSpPr>
            <a:spLocks noGrp="1" noRot="1" noChangeAspect="1" noChangeArrowheads="1" noTextEdit="1"/>
          </p:cNvSpPr>
          <p:nvPr>
            <p:ph type="sldImg"/>
          </p:nvPr>
        </p:nvSpPr>
        <p:spPr>
          <a:solidFill>
            <a:srgbClr val="FFFFFF"/>
          </a:solidFill>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en-US" altLang="ja-JP"/>
              <a:t>GNU: </a:t>
            </a:r>
            <a:r>
              <a:rPr kumimoji="0" lang="ja-JP" altLang="en-US">
                <a:hlinkClick r:id="rId4" tooltip="フリーソフトウェア"/>
              </a:rPr>
              <a:t>フリーソフトウェア</a:t>
            </a:r>
            <a:r>
              <a:rPr kumimoji="0" lang="ja-JP" altLang="en-US"/>
              <a:t>のみによって「完全なUnix互換ソフトウェアシステムで作り上げるプロジェクト</a:t>
            </a:r>
            <a:endParaRPr kumimoji="0" lang="en-US" altLang="ja-JP"/>
          </a:p>
          <a:p>
            <a:pPr eaLnBrk="1" hangingPunct="1"/>
            <a:endParaRPr kumimoji="0" lang="en-US" altLang="ja-JP"/>
          </a:p>
          <a:p>
            <a:pPr eaLnBrk="1" hangingPunct="1"/>
            <a:r>
              <a:rPr kumimoji="0" lang="ja-JP" altLang="en-US"/>
              <a:t>リチャードストールマンによって起草されたフリーソフトウェア財団により公開された概念</a:t>
            </a:r>
            <a:endParaRPr kumimoji="0" lang="en-US" altLang="ja-JP"/>
          </a:p>
          <a:p>
            <a:pPr eaLnBrk="1" hangingPunct="1"/>
            <a:r>
              <a:rPr kumimoji="0" lang="ja-JP" altLang="en-US"/>
              <a:t>フリーソフトウェア：自由であるソフトウェア</a:t>
            </a:r>
            <a:r>
              <a:rPr kumimoji="0" lang="en-US" altLang="ja-JP"/>
              <a:t>.</a:t>
            </a:r>
          </a:p>
          <a:p>
            <a:pPr eaLnBrk="1" hangingPunct="1"/>
            <a:r>
              <a:rPr kumimoji="0" lang="en-US" altLang="ja-JP"/>
              <a:t>  </a:t>
            </a:r>
            <a:r>
              <a:rPr kumimoji="0" lang="ja-JP" altLang="en-US"/>
              <a:t>目的を問わず実行する自由</a:t>
            </a:r>
            <a:endParaRPr kumimoji="0" lang="en-US" altLang="ja-JP"/>
          </a:p>
          <a:p>
            <a:pPr eaLnBrk="1" hangingPunct="1"/>
            <a:r>
              <a:rPr kumimoji="0" lang="en-US" altLang="ja-JP"/>
              <a:t>  </a:t>
            </a:r>
            <a:r>
              <a:rPr kumimoji="0" lang="ja-JP" altLang="en-US"/>
              <a:t>修正を加えられる自由    </a:t>
            </a:r>
            <a:r>
              <a:rPr kumimoji="0" lang="en-US" altLang="ja-JP"/>
              <a:t>(</a:t>
            </a:r>
            <a:r>
              <a:rPr kumimoji="0" lang="ja-JP" altLang="en-US"/>
              <a:t>ソースコードの公開</a:t>
            </a:r>
            <a:r>
              <a:rPr kumimoji="0" lang="en-US" altLang="ja-JP"/>
              <a:t>)</a:t>
            </a:r>
          </a:p>
          <a:p>
            <a:pPr eaLnBrk="1" hangingPunct="1"/>
            <a:r>
              <a:rPr kumimoji="0" lang="en-US" altLang="ja-JP"/>
              <a:t>  </a:t>
            </a:r>
            <a:r>
              <a:rPr kumimoji="0" lang="ja-JP" altLang="en-US"/>
              <a:t>コピーの再配布する自由 </a:t>
            </a:r>
            <a:r>
              <a:rPr kumimoji="0" lang="en-US" altLang="ja-JP"/>
              <a:t>(</a:t>
            </a:r>
            <a:r>
              <a:rPr kumimoji="0" lang="ja-JP" altLang="en-US"/>
              <a:t>ソースコードの公開</a:t>
            </a:r>
            <a:r>
              <a:rPr kumimoji="0" lang="en-US" altLang="ja-JP"/>
              <a:t>)</a:t>
            </a:r>
          </a:p>
          <a:p>
            <a:pPr eaLnBrk="1" hangingPunct="1"/>
            <a:r>
              <a:rPr kumimoji="0" lang="en-US" altLang="ja-JP"/>
              <a:t>  </a:t>
            </a:r>
            <a:r>
              <a:rPr kumimoji="0" lang="ja-JP" altLang="en-US"/>
              <a:t>改良点を公表する自由　</a:t>
            </a:r>
            <a:r>
              <a:rPr kumimoji="0" lang="en-US" altLang="ja-JP"/>
              <a:t>(</a:t>
            </a:r>
            <a:r>
              <a:rPr kumimoji="0" lang="ja-JP" altLang="en-US"/>
              <a:t>ソースコードの公開</a:t>
            </a:r>
            <a:r>
              <a:rPr kumimoji="0" lang="en-US" altLang="ja-JP"/>
              <a:t>)</a:t>
            </a:r>
          </a:p>
          <a:p>
            <a:pPr eaLnBrk="1" hangingPunct="1"/>
            <a:endParaRPr kumimoji="0" lang="en-US" altLang="ja-JP"/>
          </a:p>
          <a:p>
            <a:pPr eaLnBrk="1" hangingPunct="1"/>
            <a:r>
              <a:rPr kumimoji="0" lang="ja-JP" altLang="en-US"/>
              <a:t>オープンソース</a:t>
            </a:r>
            <a:r>
              <a:rPr kumimoji="0" lang="en-US" altLang="ja-JP"/>
              <a:t>:</a:t>
            </a:r>
            <a:r>
              <a:rPr kumimoji="0" lang="ja-JP" altLang="en-US"/>
              <a:t>ソースコードを公開すること</a:t>
            </a:r>
            <a:endParaRPr kumimoji="0" lang="en-US" altLang="ja-JP"/>
          </a:p>
          <a:p>
            <a:pPr eaLnBrk="1" hangingPunct="1"/>
            <a:r>
              <a:rPr kumimoji="0" lang="ja-JP" altLang="en-US"/>
              <a:t>ソースコード</a:t>
            </a:r>
            <a:r>
              <a:rPr kumimoji="0" lang="en-US" altLang="ja-JP"/>
              <a:t>: </a:t>
            </a:r>
            <a:r>
              <a:rPr kumimoji="0" lang="ja-JP" altLang="en-US"/>
              <a:t>人間が記述したソフトウェアの基となる一連の文字の羅列</a:t>
            </a:r>
            <a:endParaRPr kumimoji="0" lang="en-US" altLang="ja-JP"/>
          </a:p>
          <a:p>
            <a:pPr eaLnBrk="1" hangingPunct="1"/>
            <a:r>
              <a:rPr kumimoji="0" lang="en-US" altLang="ja-JP"/>
              <a:t>                 </a:t>
            </a:r>
            <a:r>
              <a:rPr kumimoji="0" lang="ja-JP" altLang="en-US"/>
              <a:t>コンピュータに対する一連の指示</a:t>
            </a:r>
            <a:endParaRPr kumimoji="0" lang="en-US" altLang="ja-JP"/>
          </a:p>
          <a:p>
            <a:pPr eaLnBrk="1" hangingPunct="1"/>
            <a:endParaRPr kumimoji="0" lang="en-US" altLang="ja-JP"/>
          </a:p>
          <a:p>
            <a:pPr eaLnBrk="1" hangingPunct="1"/>
            <a:r>
              <a:rPr kumimoji="0" lang="ja-JP" altLang="en-US"/>
              <a:t>無料であるソフトウェアのことをフリーウェアと呼ぶ</a:t>
            </a:r>
            <a:endParaRPr kumimoji="0" lang="en-US" altLang="ja-JP"/>
          </a:p>
          <a:p>
            <a:pPr eaLnBrk="1" hangingPunct="1"/>
            <a:r>
              <a:rPr kumimoji="0" lang="ja-JP" altLang="en-US"/>
              <a:t>無料であることはフリーソフトウェアとは関係ない</a:t>
            </a:r>
            <a:r>
              <a:rPr kumimoji="0" lang="en-US" altLang="ja-JP"/>
              <a:t>. </a:t>
            </a:r>
            <a:r>
              <a:rPr kumimoji="0" lang="ja-JP" altLang="en-US"/>
              <a:t>フリーウェアのことをフリーソフトウェアとも呼びそれと混合している</a:t>
            </a:r>
            <a:r>
              <a:rPr kumimoji="0" lang="en-US" altLang="ja-JP"/>
              <a:t>.</a:t>
            </a:r>
          </a:p>
          <a:p>
            <a:pPr eaLnBrk="1" hangingPunct="1"/>
            <a:endParaRPr kumimoji="0" lang="en-US" altLang="ja-JP"/>
          </a:p>
          <a:p>
            <a:pPr eaLnBrk="1" hangingPunct="1"/>
            <a:r>
              <a:rPr kumimoji="0" lang="ja-JP" altLang="en-US"/>
              <a:t>オープンソースとはソースコードを公開すること</a:t>
            </a:r>
            <a:endParaRPr kumimoji="0" lang="en-US" altLang="ja-JP"/>
          </a:p>
          <a:p>
            <a:r>
              <a:rPr kumimoji="0" lang="ja-JP" altLang="en-US"/>
              <a:t>　　自由な再頒布ができること</a:t>
            </a:r>
          </a:p>
          <a:p>
            <a:r>
              <a:rPr kumimoji="0" lang="ja-JP" altLang="en-US"/>
              <a:t>　　ソースコードを入手できること</a:t>
            </a:r>
          </a:p>
          <a:p>
            <a:r>
              <a:rPr kumimoji="0" lang="ja-JP" altLang="en-US"/>
              <a:t>　　派生物が存在でき、派生物に同じ</a:t>
            </a:r>
            <a:r>
              <a:rPr kumimoji="0" lang="ja-JP" altLang="en-US">
                <a:hlinkClick r:id="rId5" tooltip="ライセンス"/>
              </a:rPr>
              <a:t>ライセンス</a:t>
            </a:r>
            <a:r>
              <a:rPr kumimoji="0" lang="ja-JP" altLang="en-US"/>
              <a:t>を適用できること</a:t>
            </a:r>
          </a:p>
          <a:p>
            <a:r>
              <a:rPr kumimoji="0" lang="ja-JP" altLang="en-US"/>
              <a:t>　　差分情報を配布する場合同じものだと主張できる</a:t>
            </a:r>
            <a:endParaRPr kumimoji="0" lang="en-US" altLang="ja-JP"/>
          </a:p>
          <a:p>
            <a:r>
              <a:rPr kumimoji="0" lang="ja-JP" altLang="en-US"/>
              <a:t>　　個人やグループを差別しないこと</a:t>
            </a:r>
          </a:p>
          <a:p>
            <a:r>
              <a:rPr kumimoji="0" lang="ja-JP" altLang="en-US"/>
              <a:t>　　適用領域に基づいた差別をしないこと</a:t>
            </a:r>
          </a:p>
          <a:p>
            <a:r>
              <a:rPr kumimoji="0" lang="ja-JP" altLang="en-US"/>
              <a:t>　　再配布において追加ライセンスを必要としないこと</a:t>
            </a:r>
          </a:p>
          <a:p>
            <a:r>
              <a:rPr kumimoji="0" lang="ja-JP" altLang="en-US"/>
              <a:t>　　特定製品に依存しないこと</a:t>
            </a:r>
          </a:p>
          <a:p>
            <a:r>
              <a:rPr kumimoji="0" lang="ja-JP" altLang="en-US"/>
              <a:t>　　同じ媒体で配布される他のソフトウェアを制限しないこと</a:t>
            </a:r>
          </a:p>
          <a:p>
            <a:r>
              <a:rPr kumimoji="0" lang="ja-JP" altLang="en-US"/>
              <a:t>　　技術的な中立を保っていること</a:t>
            </a:r>
          </a:p>
          <a:p>
            <a:pPr eaLnBrk="1" hangingPunct="1"/>
            <a:endParaRPr kumimoji="0" lang="en-US" altLang="ja-JP"/>
          </a:p>
          <a:p>
            <a:pPr eaLnBrk="1" hangingPunct="1"/>
            <a:endParaRPr kumimoji="0" lang="en-US" altLang="ja-JP"/>
          </a:p>
          <a:p>
            <a:pPr eaLnBrk="1" hangingPunct="1"/>
            <a:r>
              <a:rPr kumimoji="0" lang="ja-JP" altLang="en-US"/>
              <a:t>無償のソフトウェアはフリーウェアという</a:t>
            </a:r>
            <a:r>
              <a:rPr kumimoji="0" lang="en-US" altLang="ja-JP"/>
              <a:t> </a:t>
            </a:r>
          </a:p>
          <a:p>
            <a:pPr eaLnBrk="1" hangingPunct="1"/>
            <a:endParaRPr kumimoji="0" lang="en-US" altLang="ja-JP"/>
          </a:p>
          <a:p>
            <a:pPr eaLnBrk="1" hangingPunct="1"/>
            <a:r>
              <a:rPr kumimoji="0" lang="ja-JP" altLang="en-US"/>
              <a:t>GNU は組織でない？要調査</a:t>
            </a:r>
            <a:endParaRPr kumimoji="0" lang="en-US" altLang="ja-JP"/>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2740CE10-4003-41CA-ACFD-5B028662CD2E}" type="slidenum">
              <a:rPr kumimoji="0" lang="en-US" altLang="ja-JP" sz="1200"/>
              <a:pPr algn="r">
                <a:buFontTx/>
                <a:buNone/>
              </a:pPr>
              <a:t>6</a:t>
            </a:fld>
            <a:endParaRPr kumimoji="0" lang="en-US" altLang="ja-JP" sz="1200"/>
          </a:p>
        </p:txBody>
      </p:sp>
      <p:sp>
        <p:nvSpPr>
          <p:cNvPr id="36867" name="Rectangle 2"/>
          <p:cNvSpPr>
            <a:spLocks noGrp="1" noRot="1" noChangeAspect="1" noChangeArrowheads="1" noTextEdit="1"/>
          </p:cNvSpPr>
          <p:nvPr>
            <p:ph type="sldImg"/>
          </p:nvPr>
        </p:nvSpPr>
        <p:spPr>
          <a:solidFill>
            <a:srgbClr val="FFFFFF"/>
          </a:solidFill>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dirty="0">
                <a:latin typeface="ＭＳ Ｐゴシック" pitchFamily="50" charset="-128"/>
              </a:rPr>
              <a:t>・リーなすさんの新しい画像をみてみよう</a:t>
            </a:r>
            <a:endParaRPr kumimoji="0" lang="en-US" altLang="ja-JP" dirty="0">
              <a:latin typeface="ＭＳ Ｐゴシック" pitchFamily="50" charset="-128"/>
            </a:endParaRPr>
          </a:p>
          <a:p>
            <a:pPr eaLnBrk="1" hangingPunct="1"/>
            <a:r>
              <a:rPr kumimoji="0" lang="ja-JP" altLang="en-US" dirty="0">
                <a:latin typeface="ＭＳ Ｐゴシック" pitchFamily="50" charset="-128"/>
              </a:rPr>
              <a:t>・</a:t>
            </a:r>
            <a:r>
              <a:rPr kumimoji="0" lang="en-US" altLang="ja-JP" dirty="0">
                <a:latin typeface="ＭＳ Ｐゴシック" pitchFamily="50" charset="-128"/>
              </a:rPr>
              <a:t>Linus Torvalds (</a:t>
            </a:r>
            <a:r>
              <a:rPr kumimoji="0" lang="ja-JP" altLang="en-US" dirty="0">
                <a:latin typeface="ＭＳ Ｐゴシック" pitchFamily="50" charset="-128"/>
              </a:rPr>
              <a:t>リーナス・トーバルズ）が学生の頃に開発</a:t>
            </a:r>
            <a:endParaRPr kumimoji="0" lang="en-US" altLang="ja-JP" dirty="0">
              <a:latin typeface="ＭＳ Ｐゴシック" pitchFamily="50" charset="-128"/>
            </a:endParaRPr>
          </a:p>
          <a:p>
            <a:pPr eaLnBrk="1" hangingPunct="1"/>
            <a:endParaRPr kumimoji="0" lang="en-US" altLang="ja-JP" dirty="0">
              <a:latin typeface="ＭＳ Ｐゴシック" pitchFamily="50" charset="-128"/>
            </a:endParaRPr>
          </a:p>
          <a:p>
            <a:pPr marL="0" lvl="2" eaLnBrk="1" hangingPunct="1"/>
            <a:r>
              <a:rPr kumimoji="0" lang="ja-JP" altLang="en-US" dirty="0">
                <a:latin typeface="ＭＳ Ｐゴシック" pitchFamily="50" charset="-128"/>
              </a:rPr>
              <a:t>・当時</a:t>
            </a:r>
            <a:r>
              <a:rPr kumimoji="0" lang="en-US" altLang="ja-JP" dirty="0">
                <a:latin typeface="ＭＳ Ｐゴシック" pitchFamily="50" charset="-128"/>
              </a:rPr>
              <a:t> Unix </a:t>
            </a:r>
            <a:r>
              <a:rPr kumimoji="0" lang="ja-JP" altLang="en-US" dirty="0">
                <a:latin typeface="ＭＳ Ｐゴシック" pitchFamily="50" charset="-128"/>
              </a:rPr>
              <a:t>を載せれる計算機は「高額」であると言ったが、ワークステーションに比べて大分</a:t>
            </a:r>
            <a:endParaRPr kumimoji="0" lang="en-US" altLang="ja-JP" dirty="0">
              <a:latin typeface="ＭＳ Ｐゴシック" pitchFamily="50" charset="-128"/>
            </a:endParaRPr>
          </a:p>
          <a:p>
            <a:pPr marL="0" lvl="2" eaLnBrk="1" hangingPunct="1"/>
            <a:r>
              <a:rPr kumimoji="0" lang="ja-JP" altLang="en-US" dirty="0">
                <a:latin typeface="ＭＳ Ｐゴシック" pitchFamily="50" charset="-128"/>
              </a:rPr>
              <a:t>  安価にはなっていた。しかし</a:t>
            </a:r>
            <a:r>
              <a:rPr kumimoji="0" lang="en-US" altLang="ja-JP" dirty="0">
                <a:latin typeface="ＭＳ Ｐゴシック" pitchFamily="50" charset="-128"/>
              </a:rPr>
              <a:t> Linus </a:t>
            </a:r>
            <a:r>
              <a:rPr kumimoji="0" lang="ja-JP" altLang="en-US" dirty="0">
                <a:latin typeface="ＭＳ Ｐゴシック" pitchFamily="50" charset="-128"/>
              </a:rPr>
              <a:t>は学生の身分であったため</a:t>
            </a:r>
            <a:r>
              <a:rPr kumimoji="0" lang="en-US" altLang="ja-JP" dirty="0">
                <a:latin typeface="ＭＳ Ｐゴシック" pitchFamily="50" charset="-128"/>
              </a:rPr>
              <a:t>, </a:t>
            </a:r>
            <a:r>
              <a:rPr kumimoji="0" lang="ja-JP" altLang="en-US" dirty="0">
                <a:latin typeface="ＭＳ Ｐゴシック" pitchFamily="50" charset="-128"/>
              </a:rPr>
              <a:t>まだまだ高価であったことにはかわりはない。</a:t>
            </a:r>
            <a:endParaRPr kumimoji="0" lang="en-US" altLang="ja-JP" dirty="0">
              <a:latin typeface="ＭＳ Ｐゴシック" pitchFamily="50" charset="-128"/>
            </a:endParaRPr>
          </a:p>
          <a:p>
            <a:pPr marL="0" lvl="2" eaLnBrk="1" hangingPunct="1"/>
            <a:endParaRPr kumimoji="0" lang="en-US" altLang="ja-JP" dirty="0"/>
          </a:p>
          <a:p>
            <a:pPr marL="0" lvl="2" eaLnBrk="1" hangingPunct="1"/>
            <a:r>
              <a:rPr kumimoji="0" lang="en-US" altLang="ja-JP" dirty="0" err="1"/>
              <a:t>linux</a:t>
            </a:r>
            <a:r>
              <a:rPr kumimoji="0" lang="en-US" altLang="ja-JP" dirty="0"/>
              <a:t> </a:t>
            </a:r>
            <a:r>
              <a:rPr kumimoji="0" lang="ja-JP" altLang="en-US" dirty="0"/>
              <a:t>の最初は </a:t>
            </a:r>
            <a:r>
              <a:rPr kumimoji="0" lang="en-US" altLang="ja-JP" dirty="0" err="1"/>
              <a:t>freax</a:t>
            </a:r>
            <a:r>
              <a:rPr kumimoji="0" lang="en-US" altLang="ja-JP" dirty="0"/>
              <a:t>(</a:t>
            </a:r>
            <a:r>
              <a:rPr kumimoji="0" lang="ja-JP" altLang="en-US" dirty="0"/>
              <a:t>フリークス</a:t>
            </a:r>
            <a:r>
              <a:rPr kumimoji="0" lang="en-US" altLang="ja-JP" dirty="0"/>
              <a:t>)</a:t>
            </a:r>
            <a:r>
              <a:rPr kumimoji="0" lang="ja-JP" altLang="en-US" dirty="0"/>
              <a:t>という名前だった</a:t>
            </a:r>
            <a:r>
              <a:rPr kumimoji="0" lang="en-US" altLang="ja-JP" dirty="0"/>
              <a:t>. </a:t>
            </a:r>
            <a:r>
              <a:rPr kumimoji="0" lang="ja-JP" altLang="en-US" dirty="0"/>
              <a:t>この</a:t>
            </a:r>
            <a:r>
              <a:rPr kumimoji="0" lang="en-US" altLang="ja-JP" dirty="0"/>
              <a:t>OS</a:t>
            </a:r>
            <a:r>
              <a:rPr kumimoji="0" lang="ja-JP" altLang="en-US" dirty="0"/>
              <a:t>をアップしたサーバの管理者が </a:t>
            </a:r>
            <a:r>
              <a:rPr kumimoji="0" lang="en-US" altLang="ja-JP" dirty="0" err="1"/>
              <a:t>linux</a:t>
            </a:r>
            <a:r>
              <a:rPr kumimoji="0" lang="en-US" altLang="ja-JP" dirty="0"/>
              <a:t> </a:t>
            </a:r>
            <a:r>
              <a:rPr kumimoji="0" lang="ja-JP" altLang="en-US" dirty="0"/>
              <a:t>と勝手に命名</a:t>
            </a:r>
            <a:endParaRPr kumimoji="0" lang="en-US" altLang="ja-JP" dirty="0"/>
          </a:p>
          <a:p>
            <a:pPr marL="0" lvl="2" eaLnBrk="1" hangingPunct="1"/>
            <a:endParaRPr kumimoji="0" lang="en-US" altLang="ja-JP" dirty="0"/>
          </a:p>
          <a:p>
            <a:pPr eaLnBrk="1" hangingPunct="1"/>
            <a:r>
              <a:rPr kumimoji="0" lang="en-US" altLang="ja-JP" dirty="0"/>
              <a:t>Linux = Linux Is Not </a:t>
            </a:r>
            <a:r>
              <a:rPr kumimoji="0" lang="en-US" altLang="ja-JP" dirty="0" err="1"/>
              <a:t>UniX</a:t>
            </a:r>
            <a:endParaRPr kumimoji="0" lang="en-US" altLang="ja-JP" dirty="0"/>
          </a:p>
          <a:p>
            <a:pPr eaLnBrk="1" hangingPunct="1"/>
            <a:r>
              <a:rPr kumimoji="0" lang="ja-JP" altLang="en-US" dirty="0"/>
              <a:t>オープンソース とは中身が見れる ⇔ ブラックボックス</a:t>
            </a:r>
            <a:endParaRPr kumimoji="0" lang="en-US" altLang="ja-JP" dirty="0"/>
          </a:p>
          <a:p>
            <a:pPr eaLnBrk="1" hangingPunct="1"/>
            <a:r>
              <a:rPr kumimoji="0" lang="ja-JP" altLang="en-US" dirty="0"/>
              <a:t>フリーの意味</a:t>
            </a:r>
            <a:r>
              <a:rPr kumimoji="0" lang="en-US" altLang="ja-JP" dirty="0"/>
              <a:t>:</a:t>
            </a:r>
            <a:r>
              <a:rPr kumimoji="0" lang="ja-JP" altLang="en-US" dirty="0"/>
              <a:t>誰でも自由に複製</a:t>
            </a:r>
            <a:r>
              <a:rPr kumimoji="0" lang="en-US" altLang="ja-JP" dirty="0"/>
              <a:t>, </a:t>
            </a:r>
            <a:r>
              <a:rPr kumimoji="0" lang="ja-JP" altLang="en-US" dirty="0"/>
              <a:t>変更</a:t>
            </a:r>
            <a:r>
              <a:rPr kumimoji="0" lang="en-US" altLang="ja-JP" dirty="0"/>
              <a:t>, </a:t>
            </a:r>
            <a:r>
              <a:rPr kumimoji="0" lang="ja-JP" altLang="en-US" dirty="0"/>
              <a:t>配布可能．単純に無料という意味ではない．</a:t>
            </a:r>
            <a:endParaRPr kumimoji="0" lang="en-US" altLang="ja-JP" dirty="0"/>
          </a:p>
          <a:p>
            <a:pPr eaLnBrk="1" hangingPunct="1"/>
            <a:r>
              <a:rPr kumimoji="0" lang="ja-JP" altLang="en-US" dirty="0"/>
              <a:t>フリーソフトウェアとオープンソース</a:t>
            </a:r>
            <a:r>
              <a:rPr kumimoji="0" lang="en-US" altLang="ja-JP" dirty="0"/>
              <a:t>: </a:t>
            </a:r>
            <a:r>
              <a:rPr kumimoji="0" lang="ja-JP" altLang="en-US" dirty="0"/>
              <a:t>基本的には同じもの</a:t>
            </a:r>
            <a:r>
              <a:rPr kumimoji="0" lang="en-US" altLang="ja-JP" dirty="0"/>
              <a:t>.</a:t>
            </a:r>
            <a:r>
              <a:rPr kumimoji="0" lang="ja-JP" altLang="en-US" dirty="0"/>
              <a:t>オープンソースはフリーソフトウェアのマーケティング用語</a:t>
            </a:r>
            <a:r>
              <a:rPr kumimoji="0" lang="en-US" altLang="ja-JP" dirty="0"/>
              <a:t>. </a:t>
            </a:r>
          </a:p>
          <a:p>
            <a:pPr eaLnBrk="1" hangingPunct="1"/>
            <a:r>
              <a:rPr kumimoji="0" lang="ja-JP" altLang="en-US" dirty="0"/>
              <a:t>無保証</a:t>
            </a:r>
            <a:r>
              <a:rPr kumimoji="0" lang="en-US" altLang="ja-JP" dirty="0"/>
              <a:t>, </a:t>
            </a:r>
            <a:r>
              <a:rPr kumimoji="0" lang="ja-JP" altLang="en-US" dirty="0"/>
              <a:t>即ち自己責任</a:t>
            </a:r>
            <a:r>
              <a:rPr kumimoji="0" lang="en-US" altLang="ja-JP" dirty="0"/>
              <a:t>. </a:t>
            </a: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E6C3BFC-D338-4EF7-A89F-3B08A51883C2}" type="slidenum">
              <a:rPr kumimoji="0" lang="en-US" altLang="ja-JP" sz="1200"/>
              <a:pPr algn="r">
                <a:buFontTx/>
                <a:buNone/>
              </a:pPr>
              <a:t>51</a:t>
            </a:fld>
            <a:endParaRPr kumimoji="0" lang="en-US" altLang="ja-JP" sz="1200"/>
          </a:p>
        </p:txBody>
      </p:sp>
      <p:sp>
        <p:nvSpPr>
          <p:cNvPr id="40963" name="Rectangle 2"/>
          <p:cNvSpPr>
            <a:spLocks noGrp="1" noRot="1" noChangeAspect="1" noChangeArrowheads="1" noTextEdit="1"/>
          </p:cNvSpPr>
          <p:nvPr>
            <p:ph type="sldImg"/>
          </p:nvPr>
        </p:nvSpPr>
        <p:spPr>
          <a:solidFill>
            <a:srgbClr val="FFFFFF"/>
          </a:solidFill>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kumimoji="0" lang="ja-JP" altLang="en-US"/>
              <a:t>フリーソフトウェア：自由であるソフトウェア</a:t>
            </a:r>
            <a:r>
              <a:rPr kumimoji="0" lang="en-US" altLang="ja-JP"/>
              <a:t>.</a:t>
            </a:r>
          </a:p>
          <a:p>
            <a:pPr eaLnBrk="1" hangingPunct="1"/>
            <a:r>
              <a:rPr kumimoji="0" lang="en-US" altLang="ja-JP"/>
              <a:t>  </a:t>
            </a:r>
            <a:r>
              <a:rPr kumimoji="0" lang="ja-JP" altLang="en-US"/>
              <a:t>目的を問わず実行する自由</a:t>
            </a:r>
            <a:endParaRPr kumimoji="0" lang="en-US" altLang="ja-JP"/>
          </a:p>
          <a:p>
            <a:pPr eaLnBrk="1" hangingPunct="1"/>
            <a:r>
              <a:rPr kumimoji="0" lang="en-US" altLang="ja-JP"/>
              <a:t>  </a:t>
            </a:r>
            <a:r>
              <a:rPr kumimoji="0" lang="ja-JP" altLang="en-US"/>
              <a:t>修正を加えられる自由    </a:t>
            </a:r>
            <a:r>
              <a:rPr kumimoji="0" lang="en-US" altLang="ja-JP"/>
              <a:t>(</a:t>
            </a:r>
            <a:r>
              <a:rPr kumimoji="0" lang="ja-JP" altLang="en-US"/>
              <a:t>ソースコードの公開</a:t>
            </a:r>
            <a:r>
              <a:rPr kumimoji="0" lang="en-US" altLang="ja-JP"/>
              <a:t>)</a:t>
            </a:r>
          </a:p>
          <a:p>
            <a:pPr eaLnBrk="1" hangingPunct="1"/>
            <a:r>
              <a:rPr kumimoji="0" lang="en-US" altLang="ja-JP"/>
              <a:t>  </a:t>
            </a:r>
            <a:r>
              <a:rPr kumimoji="0" lang="ja-JP" altLang="en-US"/>
              <a:t>コピーの再配布する自由 </a:t>
            </a:r>
            <a:r>
              <a:rPr kumimoji="0" lang="en-US" altLang="ja-JP"/>
              <a:t>(</a:t>
            </a:r>
            <a:r>
              <a:rPr kumimoji="0" lang="ja-JP" altLang="en-US"/>
              <a:t>ソースコードの公開</a:t>
            </a:r>
            <a:r>
              <a:rPr kumimoji="0" lang="en-US" altLang="ja-JP"/>
              <a:t>)</a:t>
            </a:r>
          </a:p>
          <a:p>
            <a:pPr eaLnBrk="1" hangingPunct="1"/>
            <a:r>
              <a:rPr kumimoji="0" lang="en-US" altLang="ja-JP"/>
              <a:t>  </a:t>
            </a:r>
            <a:r>
              <a:rPr kumimoji="0" lang="ja-JP" altLang="en-US"/>
              <a:t>改良点を公表する自由　</a:t>
            </a:r>
            <a:r>
              <a:rPr kumimoji="0" lang="en-US" altLang="ja-JP"/>
              <a:t>(</a:t>
            </a:r>
            <a:r>
              <a:rPr kumimoji="0" lang="ja-JP" altLang="en-US"/>
              <a:t>ソースコードの公開</a:t>
            </a:r>
            <a:r>
              <a:rPr kumimoji="0" lang="en-US" altLang="ja-JP"/>
              <a:t>)</a:t>
            </a:r>
          </a:p>
          <a:p>
            <a:pPr eaLnBrk="1" hangingPunct="1"/>
            <a:endParaRPr kumimoji="0" lang="en-US" altLang="ja-JP">
              <a:latin typeface="ＭＳ Ｐゴシック" pitchFamily="50" charset="-128"/>
            </a:endParaRPr>
          </a:p>
          <a:p>
            <a:pPr eaLnBrk="1" hangingPunct="1"/>
            <a:r>
              <a:rPr kumimoji="0" lang="ja-JP" altLang="en-US">
                <a:latin typeface="ＭＳ Ｐゴシック" pitchFamily="50" charset="-128"/>
              </a:rPr>
              <a:t>・</a:t>
            </a:r>
            <a:r>
              <a:rPr kumimoji="0" lang="en-US" altLang="ja-JP">
                <a:latin typeface="ＭＳ Ｐゴシック" pitchFamily="50" charset="-128"/>
              </a:rPr>
              <a:t>Linus Torvalds (</a:t>
            </a:r>
            <a:r>
              <a:rPr kumimoji="0" lang="ja-JP" altLang="en-US">
                <a:latin typeface="ＭＳ Ｐゴシック" pitchFamily="50" charset="-128"/>
              </a:rPr>
              <a:t>リーナス・トーバルズ）</a:t>
            </a:r>
            <a:endParaRPr kumimoji="0" lang="en-US" altLang="ja-JP">
              <a:latin typeface="ＭＳ Ｐゴシック" pitchFamily="50" charset="-128"/>
            </a:endParaRPr>
          </a:p>
          <a:p>
            <a:pPr eaLnBrk="1" hangingPunct="1"/>
            <a:r>
              <a:rPr kumimoji="0" lang="ja-JP" altLang="en-US">
                <a:latin typeface="ＭＳ Ｐゴシック" pitchFamily="50" charset="-128"/>
              </a:rPr>
              <a:t>。なぜ</a:t>
            </a:r>
            <a:r>
              <a:rPr kumimoji="0" lang="en-US" altLang="ja-JP">
                <a:latin typeface="ＭＳ Ｐゴシック" pitchFamily="50" charset="-128"/>
              </a:rPr>
              <a:t>Linux</a:t>
            </a:r>
            <a:r>
              <a:rPr kumimoji="0" lang="ja-JP" altLang="en-US">
                <a:latin typeface="ＭＳ Ｐゴシック" pitchFamily="50" charset="-128"/>
              </a:rPr>
              <a:t>か？</a:t>
            </a:r>
            <a:endParaRPr kumimoji="0" lang="en-US" altLang="ja-JP">
              <a:latin typeface="ＭＳ Ｐゴシック" pitchFamily="50" charset="-128"/>
            </a:endParaRPr>
          </a:p>
          <a:p>
            <a:pPr eaLnBrk="1" hangingPunct="1"/>
            <a:r>
              <a:rPr kumimoji="0" lang="ja-JP" altLang="en-US">
                <a:latin typeface="ＭＳ Ｐゴシック" pitchFamily="50" charset="-128"/>
              </a:rPr>
              <a:t>　ー 様々なハードウェアで走る</a:t>
            </a:r>
            <a:endParaRPr kumimoji="0" lang="en-US" altLang="ja-JP">
              <a:latin typeface="ＭＳ Ｐゴシック" pitchFamily="50" charset="-128"/>
            </a:endParaRPr>
          </a:p>
          <a:p>
            <a:pPr eaLnBrk="1" hangingPunct="1"/>
            <a:r>
              <a:rPr kumimoji="0" lang="ja-JP" altLang="en-US">
                <a:latin typeface="ＭＳ Ｐゴシック" pitchFamily="50" charset="-128"/>
              </a:rPr>
              <a:t>　ー 「</a:t>
            </a:r>
            <a:r>
              <a:rPr kumimoji="0" lang="en-US" altLang="ja-JP">
                <a:latin typeface="ＭＳ Ｐゴシック" pitchFamily="50" charset="-128"/>
              </a:rPr>
              <a:t>UNIX</a:t>
            </a:r>
            <a:r>
              <a:rPr kumimoji="0" lang="ja-JP" altLang="en-US">
                <a:latin typeface="ＭＳ Ｐゴシック" pitchFamily="50" charset="-128"/>
              </a:rPr>
              <a:t>」について</a:t>
            </a:r>
            <a:r>
              <a:rPr kumimoji="0" lang="en-US" altLang="ja-JP">
                <a:latin typeface="ＭＳ Ｐゴシック" pitchFamily="50" charset="-128"/>
              </a:rPr>
              <a:t>wiki</a:t>
            </a:r>
            <a:r>
              <a:rPr kumimoji="0" lang="ja-JP" altLang="en-US">
                <a:latin typeface="ＭＳ Ｐゴシック" pitchFamily="50" charset="-128"/>
              </a:rPr>
              <a:t>で調べるとよい統計図</a:t>
            </a:r>
            <a:endParaRPr kumimoji="0" lang="en-US" altLang="ja-JP">
              <a:latin typeface="ＭＳ Ｐゴシック" pitchFamily="50" charset="-128"/>
            </a:endParaRPr>
          </a:p>
          <a:p>
            <a:pPr eaLnBrk="1" hangingPunct="1"/>
            <a:endParaRPr kumimoji="0" lang="en-US" altLang="ja-JP"/>
          </a:p>
          <a:p>
            <a:pPr eaLnBrk="1" hangingPunct="1"/>
            <a:r>
              <a:rPr kumimoji="0" lang="ja-JP" altLang="en-US"/>
              <a:t>基本的に無保証であり、そのソフトウェアが原因でトラブルが生じても作者に責任はないこと</a:t>
            </a:r>
            <a:endParaRPr kumimoji="0" lang="en-US" altLang="ja-JP"/>
          </a:p>
          <a:p>
            <a:pPr eaLnBrk="1" hangingPunct="1"/>
            <a:r>
              <a:rPr kumimoji="0" lang="ja-JP" altLang="en-US"/>
              <a:t>基本的の中身の説明をする</a:t>
            </a:r>
          </a:p>
          <a:p>
            <a:pPr eaLnBrk="1" hangingPunct="1"/>
            <a:r>
              <a:rPr kumimoji="0" lang="ja-JP" altLang="en-US"/>
              <a:t>　　ライセンスによっては保証があるかもしれない</a:t>
            </a:r>
            <a:endParaRPr kumimoji="0" lang="en-US" altLang="ja-JP"/>
          </a:p>
          <a:p>
            <a:pPr eaLnBrk="1" hangingPunct="1"/>
            <a:endParaRPr kumimoji="0" lang="en-US" altLang="ja-JP"/>
          </a:p>
          <a:p>
            <a:pPr eaLnBrk="1" hangingPunct="1"/>
            <a:r>
              <a:rPr kumimoji="0" lang="ja-JP" altLang="en-US"/>
              <a:t>脆弱</a:t>
            </a:r>
            <a:r>
              <a:rPr kumimoji="0" lang="en-US" altLang="ja-JP"/>
              <a:t>(</a:t>
            </a:r>
            <a:r>
              <a:rPr kumimoji="0" lang="ja-JP" altLang="en-US"/>
              <a:t>ぜいじゃく</a:t>
            </a:r>
            <a:r>
              <a:rPr kumimoji="0" lang="en-US" altLang="ja-JP"/>
              <a:t>)</a:t>
            </a:r>
          </a:p>
          <a:p>
            <a:pPr eaLnBrk="1" hangingPunct="1"/>
            <a:r>
              <a:rPr kumimoji="0" lang="ja-JP" altLang="en-US"/>
              <a:t>オープンソース とは中身が見れる ⇔ ブラックボックス</a:t>
            </a:r>
            <a:endParaRPr kumimoji="0" lang="en-US" altLang="ja-JP"/>
          </a:p>
          <a:p>
            <a:pPr eaLnBrk="1" hangingPunct="1"/>
            <a:r>
              <a:rPr kumimoji="0" lang="ja-JP" altLang="en-US"/>
              <a:t>フリーの意味</a:t>
            </a:r>
            <a:r>
              <a:rPr kumimoji="0" lang="en-US" altLang="ja-JP"/>
              <a:t>:</a:t>
            </a:r>
            <a:r>
              <a:rPr kumimoji="0" lang="ja-JP" altLang="en-US"/>
              <a:t>誰でも自由に複製</a:t>
            </a:r>
            <a:r>
              <a:rPr kumimoji="0" lang="en-US" altLang="ja-JP"/>
              <a:t>, </a:t>
            </a:r>
            <a:r>
              <a:rPr kumimoji="0" lang="ja-JP" altLang="en-US"/>
              <a:t>変更</a:t>
            </a:r>
            <a:r>
              <a:rPr kumimoji="0" lang="en-US" altLang="ja-JP"/>
              <a:t>, </a:t>
            </a:r>
            <a:r>
              <a:rPr kumimoji="0" lang="ja-JP" altLang="en-US"/>
              <a:t>配布可能．単純に無料という意味ではない．</a:t>
            </a:r>
            <a:endParaRPr kumimoji="0" lang="en-US" altLang="ja-JP"/>
          </a:p>
          <a:p>
            <a:pPr eaLnBrk="1" hangingPunct="1"/>
            <a:r>
              <a:rPr kumimoji="0" lang="ja-JP" altLang="en-US"/>
              <a:t>フリーソフトウェアとオープンソース</a:t>
            </a:r>
            <a:r>
              <a:rPr kumimoji="0" lang="en-US" altLang="ja-JP"/>
              <a:t>: </a:t>
            </a:r>
            <a:r>
              <a:rPr kumimoji="0" lang="ja-JP" altLang="en-US"/>
              <a:t>基本的には同じもの</a:t>
            </a:r>
            <a:r>
              <a:rPr kumimoji="0" lang="en-US" altLang="ja-JP"/>
              <a:t>.</a:t>
            </a:r>
            <a:r>
              <a:rPr kumimoji="0" lang="ja-JP" altLang="en-US"/>
              <a:t>オープンソースはフリーソフトウェアのマーケティング用語</a:t>
            </a:r>
            <a:r>
              <a:rPr kumimoji="0" lang="en-US" altLang="ja-JP"/>
              <a:t>. </a:t>
            </a:r>
          </a:p>
          <a:p>
            <a:pPr eaLnBrk="1" hangingPunct="1"/>
            <a:r>
              <a:rPr kumimoji="0" lang="ja-JP" altLang="en-US"/>
              <a:t>無保証</a:t>
            </a:r>
            <a:r>
              <a:rPr kumimoji="0" lang="en-US" altLang="ja-JP"/>
              <a:t>, </a:t>
            </a:r>
            <a:r>
              <a:rPr kumimoji="0" lang="ja-JP" altLang="en-US"/>
              <a:t>即ち自己責任</a:t>
            </a:r>
            <a:r>
              <a:rPr kumimoji="0" lang="en-US" altLang="ja-JP"/>
              <a:t>. </a:t>
            </a:r>
          </a:p>
          <a:p>
            <a:pPr eaLnBrk="1" hangingPunct="1"/>
            <a:r>
              <a:rPr kumimoji="0" lang="en-US" altLang="ja-JP"/>
              <a:t>----- Meeting Notes (2014/04/11 18:26) -----</a:t>
            </a:r>
          </a:p>
          <a:p>
            <a:pPr eaLnBrk="1" hangingPunct="1"/>
            <a:r>
              <a:rPr kumimoji="0" lang="en-US" altLang="ja-JP"/>
              <a:t>・なぜLinuxか？UNIXか？</a:t>
            </a:r>
          </a:p>
          <a:p>
            <a:pPr eaLnBrk="1" hangingPunct="1"/>
            <a:r>
              <a:rPr kumimoji="0" lang="en-US" altLang="ja-JP"/>
              <a:t>　− Linuxがフリーとして始まった, 大学等の研究機関で広まった。</a:t>
            </a:r>
          </a:p>
          <a:p>
            <a:pPr eaLnBrk="1" hangingPunct="1"/>
            <a:r>
              <a:rPr kumimoji="0" lang="en-US" altLang="ja-JP"/>
              <a:t>・いろんなハードウェア上で走る</a:t>
            </a:r>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p:sp>
      <p:sp>
        <p:nvSpPr>
          <p:cNvPr id="43011"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カーネルだけだとコマンドも実行できないし</a:t>
            </a:r>
            <a:r>
              <a:rPr kumimoji="0" lang="en-US" altLang="ja-JP"/>
              <a:t>, </a:t>
            </a:r>
            <a:r>
              <a:rPr kumimoji="0" lang="ja-JP" altLang="en-US"/>
              <a:t>ブラウザもテキストエディタも使えない</a:t>
            </a:r>
            <a:endParaRPr kumimoji="0" lang="en-US" altLang="ja-JP"/>
          </a:p>
          <a:p>
            <a:r>
              <a:rPr kumimoji="0" lang="en-US" altLang="ja-JP"/>
              <a:t>----- Meeting Notes (2014/04/11 18:26) -----</a:t>
            </a:r>
          </a:p>
          <a:p>
            <a:r>
              <a:rPr kumimoji="0" lang="en-US" altLang="ja-JP"/>
              <a:t>・各ディストリの正式名称？ -&gt; OK</a:t>
            </a:r>
          </a:p>
          <a:p>
            <a:r>
              <a:rPr kumimoji="0" lang="en-US" altLang="ja-JP"/>
              <a:t>・ディストリについて, たくさんありますが選択肢の一つ</a:t>
            </a:r>
          </a:p>
          <a:p>
            <a:endParaRPr kumimoji="0" lang="en-US" altLang="ja-JP"/>
          </a:p>
          <a:p>
            <a:r>
              <a:rPr kumimoji="0" lang="en-US" altLang="ja-JP"/>
              <a:t>red star os :</a:t>
            </a:r>
          </a:p>
          <a:p>
            <a:r>
              <a:rPr kumimoji="0" lang="ja-JP" altLang="en-US"/>
              <a:t>　　ｆ</a:t>
            </a:r>
            <a:r>
              <a:rPr kumimoji="0" lang="en-US" altLang="ja-JP"/>
              <a:t>edora </a:t>
            </a:r>
            <a:r>
              <a:rPr kumimoji="0" lang="ja-JP" altLang="en-US"/>
              <a:t>を基にしている</a:t>
            </a:r>
            <a:endParaRPr kumimoji="0" lang="en-US" altLang="ja-JP"/>
          </a:p>
          <a:p>
            <a:r>
              <a:rPr kumimoji="0" lang="ja-JP" altLang="en-US"/>
              <a:t>　　アップデートは北朝鮮のもののみ</a:t>
            </a:r>
            <a:endParaRPr kumimoji="0" lang="en-US" altLang="ja-JP"/>
          </a:p>
          <a:p>
            <a:r>
              <a:rPr kumimoji="0" lang="en-US" altLang="ja-JP"/>
              <a:t>    </a:t>
            </a:r>
            <a:r>
              <a:rPr kumimoji="0" lang="ja-JP" altLang="en-US"/>
              <a:t>今は </a:t>
            </a:r>
            <a:r>
              <a:rPr kumimoji="0" lang="en-US" altLang="ja-JP"/>
              <a:t>Mac OS X </a:t>
            </a:r>
            <a:r>
              <a:rPr kumimoji="0" lang="ja-JP" altLang="en-US"/>
              <a:t>風らしい</a:t>
            </a:r>
            <a:endParaRPr kumimoji="0" lang="en-US" altLang="ja-JP"/>
          </a:p>
          <a:p>
            <a:endParaRPr kumimoji="0" lang="en-US" altLang="ja-JP"/>
          </a:p>
          <a:p>
            <a:r>
              <a:rPr kumimoji="0" lang="en-US" altLang="ja-JP"/>
              <a:t>red hat </a:t>
            </a:r>
            <a:r>
              <a:rPr kumimoji="0" lang="ja-JP" altLang="en-US"/>
              <a:t>は今もあるのか確認</a:t>
            </a:r>
            <a:endParaRPr kumimoji="0" lang="en-US" altLang="ja-JP"/>
          </a:p>
        </p:txBody>
      </p:sp>
      <p:sp>
        <p:nvSpPr>
          <p:cNvPr id="43012"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2E4D884-458C-426A-B1E0-9B85D3E5EC04}" type="slidenum">
              <a:rPr kumimoji="0" lang="en-US" altLang="ja-JP" sz="1200"/>
              <a:pPr algn="r">
                <a:buFontTx/>
                <a:buNone/>
              </a:pPr>
              <a:t>52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p:sp>
      <p:sp>
        <p:nvSpPr>
          <p:cNvPr id="45059"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・フリー</a:t>
            </a:r>
            <a:r>
              <a:rPr kumimoji="0" lang="en-US" altLang="ja-JP"/>
              <a:t>OS</a:t>
            </a:r>
            <a:r>
              <a:rPr kumimoji="0" lang="ja-JP" altLang="en-US"/>
              <a:t>とは何か</a:t>
            </a:r>
            <a:r>
              <a:rPr kumimoji="0" lang="en-US" altLang="ja-JP"/>
              <a:t> </a:t>
            </a:r>
            <a:r>
              <a:rPr kumimoji="0" lang="ja-JP" altLang="en-US"/>
              <a:t>フリーソフトウェア文化との関連を考える</a:t>
            </a:r>
            <a:endParaRPr kumimoji="0" lang="en-US" altLang="ja-JP"/>
          </a:p>
          <a:p>
            <a:r>
              <a:rPr kumimoji="0" lang="ja-JP" altLang="en-US"/>
              <a:t>・自由な大学の精神を大事にできそうなフリー</a:t>
            </a:r>
            <a:r>
              <a:rPr kumimoji="0" lang="en-US" altLang="ja-JP"/>
              <a:t>(</a:t>
            </a:r>
            <a:r>
              <a:rPr kumimoji="0" lang="ja-JP" altLang="en-US"/>
              <a:t>自由</a:t>
            </a:r>
            <a:r>
              <a:rPr kumimoji="0" lang="en-US" altLang="ja-JP"/>
              <a:t>)</a:t>
            </a:r>
            <a:r>
              <a:rPr kumimoji="0" lang="ja-JP" altLang="en-US"/>
              <a:t>なソフトを使いたい</a:t>
            </a:r>
            <a:endParaRPr kumimoji="0" lang="en-US" altLang="ja-JP"/>
          </a:p>
          <a:p>
            <a:endParaRPr kumimoji="0" lang="en-US" altLang="ja-JP"/>
          </a:p>
          <a:p>
            <a:r>
              <a:rPr kumimoji="0" lang="ja-JP" altLang="en-US"/>
              <a:t>・</a:t>
            </a:r>
            <a:r>
              <a:rPr kumimoji="0" lang="en-US" altLang="ja-JP"/>
              <a:t>stable, testing </a:t>
            </a:r>
            <a:r>
              <a:rPr kumimoji="0" lang="ja-JP" altLang="en-US"/>
              <a:t>等段階をふんでセキュリティ</a:t>
            </a:r>
            <a:r>
              <a:rPr kumimoji="0" lang="en-US" altLang="en-US"/>
              <a:t>等</a:t>
            </a:r>
            <a:r>
              <a:rPr kumimoji="0" lang="ja-JP" altLang="en-US"/>
              <a:t>に配慮している</a:t>
            </a:r>
            <a:endParaRPr kumimoji="0" lang="en-US" altLang="ja-JP"/>
          </a:p>
          <a:p>
            <a:endParaRPr kumimoji="0" lang="en-US" altLang="ja-JP"/>
          </a:p>
          <a:p>
            <a:r>
              <a:rPr kumimoji="0" lang="en-US" altLang="ja-JP"/>
              <a:t>Red Hat</a:t>
            </a:r>
            <a:r>
              <a:rPr kumimoji="0" lang="ja-JP" altLang="en-US"/>
              <a:t> では設定ファイルの位置が変わることがある</a:t>
            </a:r>
            <a:r>
              <a:rPr kumimoji="0" lang="en-US" altLang="ja-JP"/>
              <a:t>(</a:t>
            </a:r>
            <a:r>
              <a:rPr kumimoji="0" lang="ja-JP" altLang="en-US"/>
              <a:t>過去</a:t>
            </a:r>
            <a:r>
              <a:rPr kumimoji="0" lang="en-US" altLang="ja-JP"/>
              <a:t>)</a:t>
            </a:r>
          </a:p>
          <a:p>
            <a:r>
              <a:rPr kumimoji="0" lang="ja-JP" altLang="en-US"/>
              <a:t>その点，</a:t>
            </a:r>
            <a:r>
              <a:rPr kumimoji="0" lang="en-US" altLang="ja-JP"/>
              <a:t>Debian</a:t>
            </a:r>
            <a:r>
              <a:rPr kumimoji="0" lang="ja-JP" altLang="en-US"/>
              <a:t> では初期のころからしっかりしていた。</a:t>
            </a:r>
            <a:endParaRPr kumimoji="0" lang="en-US" altLang="ja-JP"/>
          </a:p>
          <a:p>
            <a:endParaRPr kumimoji="0" lang="en-US" altLang="ja-JP"/>
          </a:p>
          <a:p>
            <a:r>
              <a:rPr kumimoji="0" lang="ja-JP" altLang="en-US"/>
              <a:t>・三段階審査を導入しているディストリビューションはあるのか？</a:t>
            </a:r>
            <a:endParaRPr kumimoji="0" lang="en-US" altLang="ja-JP"/>
          </a:p>
          <a:p>
            <a:r>
              <a:rPr kumimoji="0" lang="en-US" altLang="ja-JP"/>
              <a:t>-&gt; </a:t>
            </a:r>
            <a:r>
              <a:rPr kumimoji="0" lang="ja-JP" altLang="en-US"/>
              <a:t>ある</a:t>
            </a:r>
            <a:r>
              <a:rPr kumimoji="0" lang="en-US" altLang="ja-JP"/>
              <a:t>.  Arch Linux </a:t>
            </a:r>
            <a:r>
              <a:rPr kumimoji="0" lang="ja-JP" altLang="en-US"/>
              <a:t>系統の</a:t>
            </a:r>
            <a:r>
              <a:rPr kumimoji="0" lang="en-US" altLang="ja-JP"/>
              <a:t> Manjaro Linux </a:t>
            </a:r>
            <a:r>
              <a:rPr kumimoji="0" lang="ja-JP" altLang="en-US"/>
              <a:t>など</a:t>
            </a:r>
            <a:r>
              <a:rPr kumimoji="0" lang="en-US" altLang="ja-JP"/>
              <a:t>.</a:t>
            </a:r>
          </a:p>
          <a:p>
            <a:endParaRPr kumimoji="0" lang="en-US" altLang="ja-JP"/>
          </a:p>
          <a:p>
            <a:r>
              <a:rPr kumimoji="0" lang="ja-JP" altLang="en-US"/>
              <a:t>歴史的背景と身内的事情 </a:t>
            </a:r>
            <a:endParaRPr kumimoji="0" lang="en-US" altLang="ja-JP"/>
          </a:p>
          <a:p>
            <a:r>
              <a:rPr kumimoji="0" lang="ja-JP" altLang="en-US"/>
              <a:t>差別化 </a:t>
            </a:r>
            <a:r>
              <a:rPr kumimoji="0" lang="en-US" altLang="ja-JP"/>
              <a:t>(Debian </a:t>
            </a:r>
            <a:r>
              <a:rPr kumimoji="0" lang="ja-JP" altLang="en-US"/>
              <a:t>のパッケージ管理システムは出来がいい→他のディストリビューションも真似している</a:t>
            </a:r>
            <a:r>
              <a:rPr kumimoji="0" lang="en-US" altLang="ja-JP"/>
              <a:t>)</a:t>
            </a:r>
          </a:p>
          <a:p>
            <a:r>
              <a:rPr kumimoji="0" lang="ja-JP" altLang="en-US"/>
              <a:t>一般的なパッケージ管理システムとは何かを口頭で説明するべき</a:t>
            </a:r>
            <a:endParaRPr kumimoji="0" lang="en-US" altLang="ja-JP"/>
          </a:p>
          <a:p>
            <a:r>
              <a:rPr kumimoji="0" lang="en-US" altLang="ja-JP"/>
              <a:t>Unstable testing stable</a:t>
            </a:r>
          </a:p>
          <a:p>
            <a:r>
              <a:rPr kumimoji="0" lang="en-US" altLang="ja-JP"/>
              <a:t>* Debian </a:t>
            </a:r>
            <a:r>
              <a:rPr kumimoji="0" lang="ja-JP" altLang="en-US"/>
              <a:t>は安定性を優先</a:t>
            </a:r>
            <a:r>
              <a:rPr kumimoji="0" lang="en-US" altLang="ja-JP"/>
              <a:t>, Fedora </a:t>
            </a:r>
            <a:r>
              <a:rPr kumimoji="0" lang="ja-JP" altLang="en-US"/>
              <a:t>は安定性よりも実験的要素を優先する傾向</a:t>
            </a:r>
            <a:r>
              <a:rPr kumimoji="0" lang="en-US" altLang="ja-JP"/>
              <a:t>. </a:t>
            </a:r>
          </a:p>
          <a:p>
            <a:r>
              <a:rPr kumimoji="0" lang="en-US" altLang="ja-JP"/>
              <a:t>* </a:t>
            </a:r>
            <a:r>
              <a:rPr kumimoji="0" lang="ja-JP" altLang="en-US"/>
              <a:t>少なくとも </a:t>
            </a:r>
            <a:r>
              <a:rPr kumimoji="0" lang="en-US" altLang="ja-JP"/>
              <a:t>debian </a:t>
            </a:r>
            <a:r>
              <a:rPr kumimoji="0" lang="ja-JP" altLang="en-US"/>
              <a:t>は </a:t>
            </a:r>
            <a:r>
              <a:rPr kumimoji="0" lang="en-US" altLang="ja-JP"/>
              <a:t>1994 </a:t>
            </a:r>
            <a:r>
              <a:rPr kumimoji="0" lang="ja-JP" altLang="en-US"/>
              <a:t>年の時点でパッケージ管理システムを備えていたようだ</a:t>
            </a:r>
            <a:r>
              <a:rPr kumimoji="0" lang="en-US" altLang="ja-JP"/>
              <a:t>. </a:t>
            </a:r>
          </a:p>
          <a:p>
            <a:r>
              <a:rPr kumimoji="0" lang="en-US" altLang="ja-JP"/>
              <a:t>  * http://www.debian.org/doc/manuals/project-history/ch-releases.ja.html</a:t>
            </a:r>
          </a:p>
          <a:p>
            <a:r>
              <a:rPr kumimoji="0" lang="en-US" altLang="ja-JP"/>
              <a:t>* Fedora </a:t>
            </a:r>
            <a:r>
              <a:rPr kumimoji="0" lang="ja-JP" altLang="en-US"/>
              <a:t>は今も余計なアプリケーションがデフォルトで入ってしまったりするのだろうか</a:t>
            </a:r>
            <a:r>
              <a:rPr kumimoji="0" lang="en-US" altLang="ja-JP"/>
              <a:t>?</a:t>
            </a:r>
          </a:p>
        </p:txBody>
      </p:sp>
      <p:sp>
        <p:nvSpPr>
          <p:cNvPr id="4506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B6E88997-6C58-4978-98BF-516A19D090FF}" type="slidenum">
              <a:rPr kumimoji="0" lang="en-US" altLang="ja-JP" sz="1200"/>
              <a:pPr algn="r">
                <a:buFontTx/>
                <a:buNone/>
              </a:pPr>
              <a:t>53</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p:sp>
      <p:sp>
        <p:nvSpPr>
          <p:cNvPr id="114691"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コマンドとは </a:t>
            </a:r>
            <a:r>
              <a:rPr kumimoji="0" lang="en-US" altLang="ja-JP"/>
              <a:t>Unix </a:t>
            </a:r>
            <a:r>
              <a:rPr kumimoji="0" lang="ja-JP" altLang="en-US"/>
              <a:t>に対してプログラムを動かすように指令を出す時に用いるもの</a:t>
            </a:r>
            <a:endParaRPr kumimoji="0" lang="en-US" altLang="ja-JP"/>
          </a:p>
          <a:p>
            <a:endParaRPr kumimoji="0" lang="ja-JP" altLang="en-US"/>
          </a:p>
        </p:txBody>
      </p:sp>
      <p:sp>
        <p:nvSpPr>
          <p:cNvPr id="114692"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79718BAB-BF78-4345-A3E5-6F910B7707A1}" type="slidenum">
              <a:rPr kumimoji="0" lang="en-US" altLang="ja-JP" sz="1200"/>
              <a:pPr algn="r">
                <a:buFontTx/>
                <a:buNone/>
              </a:pPr>
              <a:t>55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p:sp>
      <p:sp>
        <p:nvSpPr>
          <p:cNvPr id="116739" name="ノート プレースホルダ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en-US" altLang="ja-JP"/>
              <a:t>* </a:t>
            </a:r>
            <a:r>
              <a:rPr kumimoji="0" lang="ja-JP" altLang="en-US"/>
              <a:t>ホームディレクトリ</a:t>
            </a:r>
            <a:r>
              <a:rPr kumimoji="0" lang="en-US" altLang="ja-JP"/>
              <a:t>: </a:t>
            </a:r>
            <a:r>
              <a:rPr kumimoji="0" lang="ja-JP" altLang="en-US"/>
              <a:t>ログイン時に最初にいるディレクトリ</a:t>
            </a:r>
            <a:endParaRPr kumimoji="0" lang="en-US" altLang="ja-JP"/>
          </a:p>
          <a:p>
            <a:r>
              <a:rPr kumimoji="0" lang="en-US" altLang="ja-JP"/>
              <a:t>* /usr</a:t>
            </a:r>
            <a:r>
              <a:rPr kumimoji="0" lang="ja-JP" altLang="en-US"/>
              <a:t> 以下に共有のプログラムを置くのはまさにフリーソフトウェアの思想の象徴</a:t>
            </a:r>
          </a:p>
        </p:txBody>
      </p:sp>
      <p:sp>
        <p:nvSpPr>
          <p:cNvPr id="116740" name="スライド番号プレースホルダ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85563950-5DE7-44D6-B081-831218224D38}" type="slidenum">
              <a:rPr kumimoji="0" lang="en-US" altLang="ja-JP" sz="1200"/>
              <a:pPr algn="r">
                <a:buFontTx/>
                <a:buNone/>
              </a:pPr>
              <a:t>56</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p:sp>
      <p:sp>
        <p:nvSpPr>
          <p:cNvPr id="48131"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dirty="0"/>
              <a:t>いいたいことは</a:t>
            </a:r>
            <a:endParaRPr kumimoji="0" lang="en-US" altLang="ja-JP" dirty="0"/>
          </a:p>
          <a:p>
            <a:r>
              <a:rPr kumimoji="0" lang="ja-JP" altLang="en-US" dirty="0"/>
              <a:t>・一つのマシンを複数人で</a:t>
            </a:r>
            <a:endParaRPr kumimoji="0" lang="en-US" altLang="ja-JP" dirty="0"/>
          </a:p>
          <a:p>
            <a:r>
              <a:rPr kumimoji="0" lang="ja-JP" altLang="en-US" dirty="0"/>
              <a:t>・そのためにアカウントシステムがある</a:t>
            </a:r>
            <a:endParaRPr kumimoji="0" lang="en-US" altLang="ja-JP" dirty="0"/>
          </a:p>
          <a:p>
            <a:endParaRPr kumimoji="0" lang="en-US" altLang="ja-JP" dirty="0"/>
          </a:p>
          <a:p>
            <a:r>
              <a:rPr kumimoji="0" lang="ja-JP" altLang="en-US" dirty="0"/>
              <a:t>順番待ちして使う</a:t>
            </a:r>
            <a:r>
              <a:rPr kumimoji="0" lang="en-US" altLang="ja-JP" dirty="0"/>
              <a:t>,</a:t>
            </a:r>
            <a:r>
              <a:rPr kumimoji="0" lang="en-US" altLang="ja-JP" baseline="0" dirty="0"/>
              <a:t> </a:t>
            </a:r>
            <a:r>
              <a:rPr kumimoji="0" lang="ja-JP" altLang="en-US" baseline="0" dirty="0"/>
              <a:t>から同時に使う</a:t>
            </a:r>
            <a:r>
              <a:rPr kumimoji="0" lang="en-US" altLang="ja-JP" baseline="0" dirty="0"/>
              <a:t>, </a:t>
            </a:r>
            <a:r>
              <a:rPr kumimoji="0" lang="ja-JP" altLang="en-US" baseline="0" dirty="0"/>
              <a:t>へ</a:t>
            </a:r>
            <a:endParaRPr kumimoji="0" lang="ja-JP" altLang="en-US" dirty="0"/>
          </a:p>
          <a:p>
            <a:r>
              <a:rPr kumimoji="0" lang="ja-JP" altLang="en-US" dirty="0"/>
              <a:t>----- Meeting Notes (2014/04/11 19:09) -----</a:t>
            </a:r>
          </a:p>
          <a:p>
            <a:r>
              <a:rPr kumimoji="0" lang="ja-JP" altLang="en-US" dirty="0"/>
              <a:t>マルチユーザシステム</a:t>
            </a:r>
          </a:p>
          <a:p>
            <a:r>
              <a:rPr kumimoji="0" lang="ja-JP" altLang="en-US" dirty="0"/>
              <a:t>・アカウント、パスワード</a:t>
            </a:r>
          </a:p>
          <a:p>
            <a:r>
              <a:rPr kumimoji="0" lang="ja-JP" altLang="en-US" dirty="0"/>
              <a:t>・パーミッション</a:t>
            </a:r>
          </a:p>
          <a:p>
            <a:endParaRPr kumimoji="0" lang="ja-JP" altLang="en-US" dirty="0"/>
          </a:p>
        </p:txBody>
      </p:sp>
      <p:sp>
        <p:nvSpPr>
          <p:cNvPr id="48132"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27020D9C-37CB-4AAF-8E5A-B0EC72EE0E84}" type="slidenum">
              <a:rPr kumimoji="0" lang="en-US" altLang="ja-JP" sz="1200"/>
              <a:pPr algn="r">
                <a:buFontTx/>
                <a:buNone/>
              </a:pPr>
              <a:t>8</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p:sp>
      <p:sp>
        <p:nvSpPr>
          <p:cNvPr id="5017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話の都合上</a:t>
            </a:r>
            <a:r>
              <a:rPr kumimoji="0" lang="en-US" altLang="ja-JP"/>
              <a:t>, </a:t>
            </a:r>
            <a:r>
              <a:rPr kumimoji="0" lang="ja-JP" altLang="en-US"/>
              <a:t>最初にパーミッションについて話す</a:t>
            </a:r>
          </a:p>
        </p:txBody>
      </p:sp>
      <p:sp>
        <p:nvSpPr>
          <p:cNvPr id="5018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1DD9DA1F-723E-4BC3-ABFA-B0990F58D511}" type="slidenum">
              <a:rPr kumimoji="0" lang="en-US" altLang="ja-JP" sz="1200"/>
              <a:pPr algn="r">
                <a:buFontTx/>
                <a:buNone/>
              </a:pPr>
              <a:t>9</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noTextEdit="1"/>
          </p:cNvSpPr>
          <p:nvPr>
            <p:ph type="sldImg"/>
          </p:nvPr>
        </p:nvSpPr>
        <p:spPr/>
      </p:sp>
      <p:sp>
        <p:nvSpPr>
          <p:cNvPr id="53250" name="ノート プレースホルダー 2"/>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t>システムアカウントを追加</a:t>
            </a:r>
            <a:endParaRPr lang="en-US" altLang="ja-JP"/>
          </a:p>
          <a:p>
            <a:r>
              <a:rPr lang="ja-JP" altLang="en-US"/>
              <a:t>一般ユーザを </a:t>
            </a:r>
            <a:r>
              <a:rPr lang="en-US" altLang="ja-JP"/>
              <a:t>root </a:t>
            </a:r>
            <a:r>
              <a:rPr lang="ja-JP" altLang="en-US"/>
              <a:t>と システムアカウント以外にする</a:t>
            </a:r>
          </a:p>
        </p:txBody>
      </p:sp>
      <p:sp>
        <p:nvSpPr>
          <p:cNvPr id="53251" name="スライド番号プレースホルダー 3"/>
          <p:cNvSpPr>
            <a:spLocks noGrp="1"/>
          </p:cNvSpPr>
          <p:nvPr>
            <p:ph type="sldNum" sz="quarter" idx="5"/>
          </p:nvPr>
        </p:nvSpPr>
        <p:spPr>
          <a:noFill/>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Tx/>
              <a:buNone/>
            </a:pPr>
            <a:fld id="{2FEE4820-395F-45C3-A911-2A8E5DEC3C06}" type="slidenum">
              <a:rPr kumimoji="0" lang="en-US" altLang="ja-JP" sz="1200"/>
              <a:pPr>
                <a:buFontTx/>
                <a:buNone/>
              </a:pPr>
              <a:t>11</a:t>
            </a:fld>
            <a:endParaRPr kumimoji="0"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p:sp>
      <p:sp>
        <p:nvSpPr>
          <p:cNvPr id="5529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そもそもマルチユーザシステムとは？</a:t>
            </a:r>
            <a:endParaRPr kumimoji="0" lang="en-US" altLang="ja-JP"/>
          </a:p>
          <a:p>
            <a:r>
              <a:rPr kumimoji="0" lang="ja-JP" altLang="en-US"/>
              <a:t>　そのための仕組みとして（アカウント、パスワード、パーミッション）</a:t>
            </a:r>
            <a:endParaRPr kumimoji="0" lang="en-US" altLang="ja-JP"/>
          </a:p>
          <a:p>
            <a:r>
              <a:rPr kumimoji="0" lang="ja-JP" altLang="en-US"/>
              <a:t>アカウントのもともとの意味を</a:t>
            </a:r>
            <a:endParaRPr kumimoji="0" lang="en-US" altLang="ja-JP"/>
          </a:p>
          <a:p>
            <a:endParaRPr kumimoji="0" lang="en-US" altLang="ja-JP"/>
          </a:p>
          <a:p>
            <a:r>
              <a:rPr kumimoji="0" lang="ja-JP" altLang="en-US"/>
              <a:t>昔</a:t>
            </a:r>
            <a:r>
              <a:rPr kumimoji="0" lang="en-US" altLang="ja-JP"/>
              <a:t>Win</a:t>
            </a:r>
            <a:r>
              <a:rPr kumimoji="0" lang="ja-JP" altLang="en-US"/>
              <a:t> はアカウントシステムを使っていなかった．</a:t>
            </a:r>
            <a:r>
              <a:rPr kumimoji="0" lang="en-US" altLang="ja-JP"/>
              <a:t>(2000</a:t>
            </a:r>
            <a:r>
              <a:rPr kumimoji="0" lang="ja-JP" altLang="en-US"/>
              <a:t>からアカウントシステムを導入 </a:t>
            </a:r>
            <a:r>
              <a:rPr kumimoji="0" lang="en-US" altLang="ja-JP"/>
              <a:t>)</a:t>
            </a:r>
          </a:p>
          <a:p>
            <a:r>
              <a:rPr kumimoji="0" lang="ja-JP" altLang="en-US"/>
              <a:t>みんなで使っていた</a:t>
            </a:r>
            <a:r>
              <a:rPr kumimoji="0" lang="en-US" altLang="ja-JP"/>
              <a:t>(</a:t>
            </a:r>
            <a:r>
              <a:rPr kumimoji="0" lang="ja-JP" altLang="en-US"/>
              <a:t>例：お父さんのフォルダ，お母さんのフォルダ</a:t>
            </a:r>
            <a:r>
              <a:rPr kumimoji="0" lang="en-US" altLang="ja-JP"/>
              <a:t>)</a:t>
            </a:r>
          </a:p>
          <a:p>
            <a:r>
              <a:rPr kumimoji="0" lang="en-US" altLang="ja-JP"/>
              <a:t>----- Meeting Notes (2014/04/11 18:56) -----</a:t>
            </a:r>
          </a:p>
          <a:p>
            <a:r>
              <a:rPr kumimoji="0" lang="en-US" altLang="ja-JP"/>
              <a:t>・複数の人数で１つ管理する</a:t>
            </a:r>
          </a:p>
          <a:p>
            <a:r>
              <a:rPr kumimoji="0" lang="en-US" altLang="ja-JP"/>
              <a:t>・アカウントとは？ログインとは？原義</a:t>
            </a:r>
            <a:endParaRPr kumimoji="0" lang="ja-JP" altLang="en-US"/>
          </a:p>
        </p:txBody>
      </p:sp>
      <p:sp>
        <p:nvSpPr>
          <p:cNvPr id="5530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31F9665D-7E7A-4613-9C92-9E8BAD820E7C}" type="slidenum">
              <a:rPr kumimoji="0" lang="en-US" altLang="ja-JP" sz="1200"/>
              <a:pPr algn="r">
                <a:buFontTx/>
                <a:buNone/>
              </a:pPr>
              <a:t>12</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p:sp>
      <p:sp>
        <p:nvSpPr>
          <p:cNvPr id="57347"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kumimoji="0" lang="ja-JP" altLang="en-US"/>
              <a:t>昔</a:t>
            </a:r>
            <a:r>
              <a:rPr kumimoji="0" lang="en-US" altLang="ja-JP"/>
              <a:t>Win</a:t>
            </a:r>
            <a:r>
              <a:rPr kumimoji="0" lang="ja-JP" altLang="en-US"/>
              <a:t> はアカウントシステムを使っていなかった．</a:t>
            </a:r>
            <a:r>
              <a:rPr kumimoji="0" lang="en-US" altLang="ja-JP"/>
              <a:t>(2000</a:t>
            </a:r>
            <a:r>
              <a:rPr kumimoji="0" lang="ja-JP" altLang="en-US"/>
              <a:t>からアカウントシステムを導入 </a:t>
            </a:r>
            <a:r>
              <a:rPr kumimoji="0" lang="en-US" altLang="ja-JP"/>
              <a:t>)</a:t>
            </a:r>
          </a:p>
          <a:p>
            <a:r>
              <a:rPr kumimoji="0" lang="ja-JP" altLang="en-US"/>
              <a:t>みんなで使っていた</a:t>
            </a:r>
            <a:r>
              <a:rPr kumimoji="0" lang="en-US" altLang="ja-JP"/>
              <a:t>(</a:t>
            </a:r>
            <a:r>
              <a:rPr kumimoji="0" lang="ja-JP" altLang="en-US"/>
              <a:t>例：お父さんのフォルダ，お母さんのフォルダ</a:t>
            </a:r>
            <a:r>
              <a:rPr kumimoji="0" lang="en-US" altLang="ja-JP"/>
              <a:t>)</a:t>
            </a:r>
          </a:p>
        </p:txBody>
      </p:sp>
      <p:sp>
        <p:nvSpPr>
          <p:cNvPr id="57348"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D9177684-5304-4B97-98D5-16F8FAFC8A64}" type="slidenum">
              <a:rPr kumimoji="0" lang="en-US" altLang="ja-JP" sz="1200"/>
              <a:pPr algn="r">
                <a:buFontTx/>
                <a:buNone/>
              </a:pPr>
              <a:t>13</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p:sp>
      <p:sp>
        <p:nvSpPr>
          <p:cNvPr id="60419" name="ノート プレースホルダー 2"/>
          <p:cNvSpPr>
            <a:spLocks noGrp="1" noChangeArrowheads="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0" lang="ja-JP" altLang="en-US" dirty="0"/>
          </a:p>
        </p:txBody>
      </p:sp>
      <p:sp>
        <p:nvSpPr>
          <p:cNvPr id="60420" name="スライド番号プレースホルダー 3"/>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r">
              <a:buFontTx/>
              <a:buNone/>
            </a:pPr>
            <a:fld id="{46A8DD31-28F6-494C-9097-71EEC8B2C697}" type="slidenum">
              <a:rPr kumimoji="0" lang="en-US" altLang="ja-JP" sz="1200"/>
              <a:pPr algn="r">
                <a:buFontTx/>
                <a:buNone/>
              </a:pPr>
              <a:t>15</a:t>
            </a:fld>
            <a:endParaRPr kumimoji="0" lang="en-US" altLang="ja-JP" sz="120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E0E1FEC5-91E9-4AD5-B7F4-80CF4E22B798}" type="slidenum">
              <a:rPr lang="en-US" altLang="ja-JP"/>
              <a:pPr/>
              <a:t>‹#›</a:t>
            </a:fld>
            <a:endParaRPr lang="en-US" altLang="ja-JP"/>
          </a:p>
        </p:txBody>
      </p:sp>
    </p:spTree>
    <p:extLst>
      <p:ext uri="{BB962C8B-B14F-4D97-AF65-F5344CB8AC3E}">
        <p14:creationId xmlns:p14="http://schemas.microsoft.com/office/powerpoint/2010/main" val="207545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0A50B7AF-6EA7-48DB-B27F-7BC9E367A94F}" type="slidenum">
              <a:rPr lang="en-US" altLang="ja-JP"/>
              <a:pPr/>
              <a:t>‹#›</a:t>
            </a:fld>
            <a:endParaRPr lang="en-US" altLang="ja-JP"/>
          </a:p>
        </p:txBody>
      </p:sp>
    </p:spTree>
    <p:extLst>
      <p:ext uri="{BB962C8B-B14F-4D97-AF65-F5344CB8AC3E}">
        <p14:creationId xmlns:p14="http://schemas.microsoft.com/office/powerpoint/2010/main" val="291765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56388" y="425450"/>
            <a:ext cx="2106612" cy="58991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36550" y="425450"/>
            <a:ext cx="6167438" cy="58991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6F83B1E8-BD42-4688-9AD0-1EC0F4BDCE32}" type="slidenum">
              <a:rPr lang="en-US" altLang="ja-JP"/>
              <a:pPr/>
              <a:t>‹#›</a:t>
            </a:fld>
            <a:endParaRPr lang="en-US" altLang="ja-JP"/>
          </a:p>
        </p:txBody>
      </p:sp>
    </p:spTree>
    <p:extLst>
      <p:ext uri="{BB962C8B-B14F-4D97-AF65-F5344CB8AC3E}">
        <p14:creationId xmlns:p14="http://schemas.microsoft.com/office/powerpoint/2010/main" val="1814915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8382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algn="r" eaLnBrk="1" hangingPunct="1">
              <a:buFont typeface="Arial" charset="0"/>
              <a:buNone/>
              <a:defRPr/>
            </a:pPr>
            <a:endParaRPr lang="en-US" altLang="ja-JP" sz="1200" b="1">
              <a:solidFill>
                <a:schemeClr val="bg1"/>
              </a:solidFill>
              <a:latin typeface="Century Gothic" pitchFamily="34" charset="0"/>
              <a:ea typeface="SimHei" pitchFamily="49" charset="-122"/>
            </a:endParaRPr>
          </a:p>
        </p:txBody>
      </p:sp>
      <p:sp>
        <p:nvSpPr>
          <p:cNvPr id="5" name="Rectangle 10"/>
          <p:cNvSpPr>
            <a:spLocks noChangeArrowheads="1"/>
          </p:cNvSpPr>
          <p:nvPr/>
        </p:nvSpPr>
        <p:spPr bwMode="auto">
          <a:xfrm>
            <a:off x="0" y="950913"/>
            <a:ext cx="9144000" cy="39687"/>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a:p>
        </p:txBody>
      </p:sp>
      <p:sp>
        <p:nvSpPr>
          <p:cNvPr id="6"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7" name="Rectangle 18"/>
          <p:cNvSpPr>
            <a:spLocks noChangeArrowheads="1"/>
          </p:cNvSpPr>
          <p:nvPr/>
        </p:nvSpPr>
        <p:spPr bwMode="auto">
          <a:xfrm>
            <a:off x="381000" y="2830513"/>
            <a:ext cx="8305800" cy="152400"/>
          </a:xfrm>
          <a:prstGeom prst="rect">
            <a:avLst/>
          </a:prstGeom>
          <a:gradFill rotWithShape="0">
            <a:gsLst>
              <a:gs pos="0">
                <a:srgbClr val="FFFFFF"/>
              </a:gs>
              <a:gs pos="100000">
                <a:srgbClr val="CC000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a:p>
        </p:txBody>
      </p:sp>
      <p:sp>
        <p:nvSpPr>
          <p:cNvPr id="8" name="Line 19"/>
          <p:cNvSpPr>
            <a:spLocks noChangeShapeType="1"/>
          </p:cNvSpPr>
          <p:nvPr/>
        </p:nvSpPr>
        <p:spPr bwMode="auto">
          <a:xfrm flipH="1">
            <a:off x="381000" y="2830513"/>
            <a:ext cx="8305800"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1026" name="Rectangle 2"/>
          <p:cNvSpPr>
            <a:spLocks noGrp="1" noChangeArrowheads="1"/>
          </p:cNvSpPr>
          <p:nvPr>
            <p:ph type="ctrTitle"/>
          </p:nvPr>
        </p:nvSpPr>
        <p:spPr>
          <a:xfrm>
            <a:off x="838200" y="1905000"/>
            <a:ext cx="7772400" cy="1143000"/>
          </a:xfrm>
          <a:prstGeom prst="rect">
            <a:avLst/>
          </a:prstGeom>
        </p:spPr>
        <p:txBody>
          <a:bodyPr/>
          <a:lstStyle>
            <a:lvl1pPr algn="r">
              <a:defRPr sz="4400" b="0" i="1"/>
            </a:lvl1pPr>
          </a:lstStyle>
          <a:p>
            <a:pPr lvl="0"/>
            <a:r>
              <a:rPr lang="ja-JP" altLang="en-US" noProof="0"/>
              <a:t>マスター タイトルの書式設定</a:t>
            </a:r>
          </a:p>
        </p:txBody>
      </p:sp>
      <p:sp>
        <p:nvSpPr>
          <p:cNvPr id="1027" name="Rectangle 3"/>
          <p:cNvSpPr>
            <a:spLocks noGrp="1" noChangeArrowheads="1"/>
          </p:cNvSpPr>
          <p:nvPr>
            <p:ph type="subTitle" idx="1"/>
          </p:nvPr>
        </p:nvSpPr>
        <p:spPr>
          <a:xfrm>
            <a:off x="2209800" y="4648200"/>
            <a:ext cx="6400800" cy="990600"/>
          </a:xfrm>
        </p:spPr>
        <p:txBody>
          <a:bodyPr/>
          <a:lstStyle>
            <a:lvl1pPr marL="0" indent="0" algn="r">
              <a:buFont typeface="Wingdings" pitchFamily="2" charset="2"/>
              <a:buNone/>
              <a:defRPr b="1" i="1">
                <a:effectLst>
                  <a:outerShdw blurRad="38100" dist="38100" dir="2700000" algn="tl">
                    <a:srgbClr val="C0C0C0"/>
                  </a:outerShdw>
                </a:effectLst>
              </a:defRPr>
            </a:lvl1pPr>
          </a:lstStyle>
          <a:p>
            <a:pPr lvl="0"/>
            <a:r>
              <a:rPr lang="ja-JP" altLang="en-US" noProof="0"/>
              <a:t>マスター サブタイトルの書式設定</a:t>
            </a:r>
          </a:p>
        </p:txBody>
      </p:sp>
      <p:sp>
        <p:nvSpPr>
          <p:cNvPr id="9" name="Rectangle 5"/>
          <p:cNvSpPr>
            <a:spLocks noGrp="1" noChangeArrowheads="1"/>
          </p:cNvSpPr>
          <p:nvPr>
            <p:ph type="ftr" sz="quarter" idx="10"/>
          </p:nvPr>
        </p:nvSpPr>
        <p:spPr bwMode="auto">
          <a:xfrm>
            <a:off x="3124200" y="6629400"/>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charset="0"/>
              <a:buNone/>
              <a:defRPr kumimoji="0" sz="14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246208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4"/>
          <p:cNvSpPr>
            <a:spLocks noGrp="1"/>
          </p:cNvSpPr>
          <p:nvPr>
            <p:ph type="sldNum" sz="quarter" idx="10"/>
          </p:nvPr>
        </p:nvSpPr>
        <p:spPr/>
        <p:txBody>
          <a:bodyPr/>
          <a:lstStyle>
            <a:lvl1pPr>
              <a:defRPr/>
            </a:lvl1pPr>
          </a:lstStyle>
          <a:p>
            <a:fld id="{3C16AEB5-9CA6-4E81-8344-8816F5FC5AEA}" type="slidenum">
              <a:rPr lang="ja-JP" altLang="en-US"/>
              <a:pPr/>
              <a:t>‹#›</a:t>
            </a:fld>
            <a:endParaRPr lang="ja-JP" altLang="en-US"/>
          </a:p>
        </p:txBody>
      </p:sp>
    </p:spTree>
    <p:extLst>
      <p:ext uri="{BB962C8B-B14F-4D97-AF65-F5344CB8AC3E}">
        <p14:creationId xmlns:p14="http://schemas.microsoft.com/office/powerpoint/2010/main" val="4110649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695FBBF1-5EDF-4B02-AC06-4F40494CF5AC}" type="slidenum">
              <a:rPr lang="ja-JP" altLang="en-US"/>
              <a:pPr/>
              <a:t>‹#›</a:t>
            </a:fld>
            <a:endParaRPr lang="ja-JP" altLang="en-US"/>
          </a:p>
        </p:txBody>
      </p:sp>
    </p:spTree>
    <p:extLst>
      <p:ext uri="{BB962C8B-B14F-4D97-AF65-F5344CB8AC3E}">
        <p14:creationId xmlns:p14="http://schemas.microsoft.com/office/powerpoint/2010/main" val="378451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81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CC1836E4-2AFB-4051-B19B-11BDA6F675D7}" type="slidenum">
              <a:rPr lang="ja-JP" altLang="en-US"/>
              <a:pPr/>
              <a:t>‹#›</a:t>
            </a:fld>
            <a:endParaRPr lang="ja-JP" altLang="en-US"/>
          </a:p>
        </p:txBody>
      </p:sp>
    </p:spTree>
    <p:extLst>
      <p:ext uri="{BB962C8B-B14F-4D97-AF65-F5344CB8AC3E}">
        <p14:creationId xmlns:p14="http://schemas.microsoft.com/office/powerpoint/2010/main" val="124604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8" name="スライド番号プレースホルダー 7"/>
          <p:cNvSpPr>
            <a:spLocks noGrp="1"/>
          </p:cNvSpPr>
          <p:nvPr>
            <p:ph type="sldNum" sz="quarter" idx="11"/>
          </p:nvPr>
        </p:nvSpPr>
        <p:spPr/>
        <p:txBody>
          <a:bodyPr/>
          <a:lstStyle>
            <a:lvl1pPr>
              <a:defRPr/>
            </a:lvl1pPr>
          </a:lstStyle>
          <a:p>
            <a:fld id="{349A3988-C1A8-4BC6-A347-2E6DB4CC84D8}" type="slidenum">
              <a:rPr lang="ja-JP" altLang="en-US"/>
              <a:pPr/>
              <a:t>‹#›</a:t>
            </a:fld>
            <a:endParaRPr lang="ja-JP" altLang="en-US"/>
          </a:p>
        </p:txBody>
      </p:sp>
    </p:spTree>
    <p:extLst>
      <p:ext uri="{BB962C8B-B14F-4D97-AF65-F5344CB8AC3E}">
        <p14:creationId xmlns:p14="http://schemas.microsoft.com/office/powerpoint/2010/main" val="114062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4" name="スライド番号プレースホルダー 3"/>
          <p:cNvSpPr>
            <a:spLocks noGrp="1"/>
          </p:cNvSpPr>
          <p:nvPr>
            <p:ph type="sldNum" sz="quarter" idx="11"/>
          </p:nvPr>
        </p:nvSpPr>
        <p:spPr/>
        <p:txBody>
          <a:bodyPr/>
          <a:lstStyle>
            <a:lvl1pPr>
              <a:defRPr/>
            </a:lvl1pPr>
          </a:lstStyle>
          <a:p>
            <a:fld id="{25EDE27A-B29F-46D3-A7F0-61A03760EFF9}" type="slidenum">
              <a:rPr lang="ja-JP" altLang="en-US"/>
              <a:pPr/>
              <a:t>‹#›</a:t>
            </a:fld>
            <a:endParaRPr lang="ja-JP" altLang="en-US"/>
          </a:p>
        </p:txBody>
      </p:sp>
    </p:spTree>
    <p:extLst>
      <p:ext uri="{BB962C8B-B14F-4D97-AF65-F5344CB8AC3E}">
        <p14:creationId xmlns:p14="http://schemas.microsoft.com/office/powerpoint/2010/main" val="3878658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3" name="スライド番号プレースホルダー 2"/>
          <p:cNvSpPr>
            <a:spLocks noGrp="1"/>
          </p:cNvSpPr>
          <p:nvPr>
            <p:ph type="sldNum" sz="quarter" idx="11"/>
          </p:nvPr>
        </p:nvSpPr>
        <p:spPr/>
        <p:txBody>
          <a:bodyPr/>
          <a:lstStyle>
            <a:lvl1pPr>
              <a:defRPr/>
            </a:lvl1pPr>
          </a:lstStyle>
          <a:p>
            <a:fld id="{C36781F0-7EB7-4AF8-99E4-8576D8ECAF01}" type="slidenum">
              <a:rPr lang="ja-JP" altLang="en-US"/>
              <a:pPr/>
              <a:t>‹#›</a:t>
            </a:fld>
            <a:endParaRPr lang="ja-JP" altLang="en-US"/>
          </a:p>
        </p:txBody>
      </p:sp>
    </p:spTree>
    <p:extLst>
      <p:ext uri="{BB962C8B-B14F-4D97-AF65-F5344CB8AC3E}">
        <p14:creationId xmlns:p14="http://schemas.microsoft.com/office/powerpoint/2010/main" val="2164682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DA2FB23A-BCB7-4562-A974-9D23ADCD82CB}" type="slidenum">
              <a:rPr lang="ja-JP" altLang="en-US"/>
              <a:pPr/>
              <a:t>‹#›</a:t>
            </a:fld>
            <a:endParaRPr lang="ja-JP" altLang="en-US"/>
          </a:p>
        </p:txBody>
      </p:sp>
    </p:spTree>
    <p:extLst>
      <p:ext uri="{BB962C8B-B14F-4D97-AF65-F5344CB8AC3E}">
        <p14:creationId xmlns:p14="http://schemas.microsoft.com/office/powerpoint/2010/main" val="185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lvl2pPr marL="742950" indent="-285750">
              <a:buFont typeface="Arial" panose="020B0604020202020204" pitchFamily="34" charset="0"/>
              <a:buChar char="–"/>
              <a:defRPr/>
            </a:lvl2pPr>
            <a:lvl3pPr marL="1257300" indent="-342900">
              <a:buFont typeface="Arial" panose="020B0604020202020204" pitchFamily="34" charset="0"/>
              <a:buChar char="•"/>
              <a:defRPr/>
            </a:lvl3pPr>
            <a:lvl4pPr marL="1600200" indent="-228600">
              <a:buFont typeface="Arial" panose="020B0604020202020204" pitchFamily="34" charset="0"/>
              <a:buChar char="–"/>
              <a:defRPr/>
            </a:lvl4pPr>
            <a:lvl5pPr marL="2171700" indent="-342900">
              <a:buFont typeface="Arial" panose="020B0604020202020204"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F696585B-A017-4641-9C9E-07E10807E03C}" type="slidenum">
              <a:rPr lang="en-US" altLang="ja-JP"/>
              <a:pPr/>
              <a:t>‹#›</a:t>
            </a:fld>
            <a:endParaRPr lang="en-US" altLang="ja-JP"/>
          </a:p>
        </p:txBody>
      </p:sp>
    </p:spTree>
    <p:extLst>
      <p:ext uri="{BB962C8B-B14F-4D97-AF65-F5344CB8AC3E}">
        <p14:creationId xmlns:p14="http://schemas.microsoft.com/office/powerpoint/2010/main" val="214337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6" name="スライド番号プレースホルダー 5"/>
          <p:cNvSpPr>
            <a:spLocks noGrp="1"/>
          </p:cNvSpPr>
          <p:nvPr>
            <p:ph type="sldNum" sz="quarter" idx="11"/>
          </p:nvPr>
        </p:nvSpPr>
        <p:spPr/>
        <p:txBody>
          <a:bodyPr/>
          <a:lstStyle>
            <a:lvl1pPr>
              <a:defRPr/>
            </a:lvl1pPr>
          </a:lstStyle>
          <a:p>
            <a:fld id="{F81966A4-A4C8-48AF-B3A6-C3D5F51A754F}" type="slidenum">
              <a:rPr lang="ja-JP" altLang="en-US"/>
              <a:pPr/>
              <a:t>‹#›</a:t>
            </a:fld>
            <a:endParaRPr lang="ja-JP" altLang="en-US"/>
          </a:p>
        </p:txBody>
      </p:sp>
    </p:spTree>
    <p:extLst>
      <p:ext uri="{BB962C8B-B14F-4D97-AF65-F5344CB8AC3E}">
        <p14:creationId xmlns:p14="http://schemas.microsoft.com/office/powerpoint/2010/main" val="134544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36550" y="425450"/>
            <a:ext cx="7772400" cy="6096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9EDF3C83-5D7B-4F77-815D-9954568055C3}" type="slidenum">
              <a:rPr lang="ja-JP" altLang="en-US"/>
              <a:pPr/>
              <a:t>‹#›</a:t>
            </a:fld>
            <a:endParaRPr lang="ja-JP" altLang="en-US"/>
          </a:p>
        </p:txBody>
      </p:sp>
    </p:spTree>
    <p:extLst>
      <p:ext uri="{BB962C8B-B14F-4D97-AF65-F5344CB8AC3E}">
        <p14:creationId xmlns:p14="http://schemas.microsoft.com/office/powerpoint/2010/main" val="58631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56388" y="425450"/>
            <a:ext cx="2106612" cy="589915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36550" y="425450"/>
            <a:ext cx="6167438" cy="58991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0" y="6578600"/>
            <a:ext cx="41148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r>
              <a:rPr lang="ja-JP" altLang="en-US"/>
              <a:t>作成：********部　****年**月</a:t>
            </a:r>
          </a:p>
        </p:txBody>
      </p:sp>
      <p:sp>
        <p:nvSpPr>
          <p:cNvPr id="5" name="スライド番号プレースホルダー 4"/>
          <p:cNvSpPr>
            <a:spLocks noGrp="1"/>
          </p:cNvSpPr>
          <p:nvPr>
            <p:ph type="sldNum" sz="quarter" idx="11"/>
          </p:nvPr>
        </p:nvSpPr>
        <p:spPr/>
        <p:txBody>
          <a:bodyPr/>
          <a:lstStyle>
            <a:lvl1pPr>
              <a:defRPr/>
            </a:lvl1pPr>
          </a:lstStyle>
          <a:p>
            <a:fld id="{510F20AD-5B97-47EC-8CE0-7DCEAF5D802D}" type="slidenum">
              <a:rPr lang="ja-JP" altLang="en-US"/>
              <a:pPr/>
              <a:t>‹#›</a:t>
            </a:fld>
            <a:endParaRPr lang="ja-JP" altLang="en-US"/>
          </a:p>
        </p:txBody>
      </p:sp>
    </p:spTree>
    <p:extLst>
      <p:ext uri="{BB962C8B-B14F-4D97-AF65-F5344CB8AC3E}">
        <p14:creationId xmlns:p14="http://schemas.microsoft.com/office/powerpoint/2010/main" val="1273980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629400"/>
            <a:ext cx="28956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endParaRPr lang="en-US" altLang="ja-JP"/>
          </a:p>
        </p:txBody>
      </p:sp>
    </p:spTree>
    <p:extLst>
      <p:ext uri="{BB962C8B-B14F-4D97-AF65-F5344CB8AC3E}">
        <p14:creationId xmlns:p14="http://schemas.microsoft.com/office/powerpoint/2010/main" val="6051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タイトル 5"/>
          <p:cNvSpPr>
            <a:spLocks noGrp="1"/>
          </p:cNvSpPr>
          <p:nvPr>
            <p:ph type="title"/>
          </p:nvPr>
        </p:nvSpPr>
        <p:spPr>
          <a:xfrm>
            <a:off x="336550" y="425450"/>
            <a:ext cx="7772400" cy="609600"/>
          </a:xfrm>
          <a:prstGeom prst="rect">
            <a:avLst/>
          </a:prstGeom>
        </p:spPr>
        <p:txBody>
          <a:bodyPr/>
          <a:lstStyle/>
          <a:p>
            <a:r>
              <a:rPr lang="ja-JP" altLang="en-US"/>
              <a:t>マスター タイトルの書式設定</a:t>
            </a:r>
          </a:p>
        </p:txBody>
      </p:sp>
      <p:sp>
        <p:nvSpPr>
          <p:cNvPr id="5" name="Rectangle 5"/>
          <p:cNvSpPr>
            <a:spLocks noGrp="1" noChangeArrowheads="1"/>
          </p:cNvSpPr>
          <p:nvPr>
            <p:ph type="ftr" sz="quarter" idx="10"/>
          </p:nvPr>
        </p:nvSpPr>
        <p:spPr>
          <a:xfrm>
            <a:off x="3124200" y="6629400"/>
            <a:ext cx="2895600" cy="457200"/>
          </a:xfrm>
          <a:prstGeom prst="rect">
            <a:avLst/>
          </a:prstGeom>
        </p:spPr>
        <p:txBody>
          <a:bodyPr/>
          <a:lstStyle>
            <a:lvl1pPr>
              <a:buFont typeface="Arial" charset="0"/>
              <a:buNone/>
              <a:defRPr>
                <a:latin typeface="Arial" charset="0"/>
                <a:ea typeface="ＭＳ Ｐゴシック" pitchFamily="50" charset="-128"/>
                <a:cs typeface="+mn-cs"/>
              </a:defRPr>
            </a:lvl1pPr>
          </a:lstStyle>
          <a:p>
            <a:pPr>
              <a:defRPr/>
            </a:pPr>
            <a:endParaRPr lang="en-US" altLang="ja-JP"/>
          </a:p>
        </p:txBody>
      </p:sp>
    </p:spTree>
    <p:extLst>
      <p:ext uri="{BB962C8B-B14F-4D97-AF65-F5344CB8AC3E}">
        <p14:creationId xmlns:p14="http://schemas.microsoft.com/office/powerpoint/2010/main" val="6431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1"/>
          </p:nvPr>
        </p:nvSpPr>
        <p:spPr>
          <a:ln/>
        </p:spPr>
        <p:txBody>
          <a:bodyPr/>
          <a:lstStyle>
            <a:lvl1pPr>
              <a:defRPr/>
            </a:lvl1pPr>
          </a:lstStyle>
          <a:p>
            <a:fld id="{4D9321AA-664F-4744-9527-5D62A3C7179F}" type="slidenum">
              <a:rPr lang="en-US" altLang="ja-JP"/>
              <a:pPr/>
              <a:t>‹#›</a:t>
            </a:fld>
            <a:endParaRPr lang="en-US" altLang="ja-JP"/>
          </a:p>
        </p:txBody>
      </p:sp>
    </p:spTree>
    <p:extLst>
      <p:ext uri="{BB962C8B-B14F-4D97-AF65-F5344CB8AC3E}">
        <p14:creationId xmlns:p14="http://schemas.microsoft.com/office/powerpoint/2010/main" val="266549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810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143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658E47C4-1E2C-40EB-B659-736D0B7125BD}" type="slidenum">
              <a:rPr lang="en-US" altLang="ja-JP"/>
              <a:pPr/>
              <a:t>‹#›</a:t>
            </a:fld>
            <a:endParaRPr lang="en-US" altLang="ja-JP"/>
          </a:p>
        </p:txBody>
      </p:sp>
    </p:spTree>
    <p:extLst>
      <p:ext uri="{BB962C8B-B14F-4D97-AF65-F5344CB8AC3E}">
        <p14:creationId xmlns:p14="http://schemas.microsoft.com/office/powerpoint/2010/main" val="20467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8"/>
          <p:cNvSpPr>
            <a:spLocks noGrp="1" noChangeArrowheads="1"/>
          </p:cNvSpPr>
          <p:nvPr>
            <p:ph type="sldNum" sz="quarter" idx="11"/>
          </p:nvPr>
        </p:nvSpPr>
        <p:spPr>
          <a:ln/>
        </p:spPr>
        <p:txBody>
          <a:bodyPr/>
          <a:lstStyle>
            <a:lvl1pPr>
              <a:defRPr/>
            </a:lvl1pPr>
          </a:lstStyle>
          <a:p>
            <a:fld id="{E7372E83-09AD-42DD-94D1-2C9012225E0A}" type="slidenum">
              <a:rPr lang="en-US" altLang="ja-JP"/>
              <a:pPr/>
              <a:t>‹#›</a:t>
            </a:fld>
            <a:endParaRPr lang="en-US" altLang="ja-JP"/>
          </a:p>
        </p:txBody>
      </p:sp>
    </p:spTree>
    <p:extLst>
      <p:ext uri="{BB962C8B-B14F-4D97-AF65-F5344CB8AC3E}">
        <p14:creationId xmlns:p14="http://schemas.microsoft.com/office/powerpoint/2010/main" val="199432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1"/>
          </p:nvPr>
        </p:nvSpPr>
        <p:spPr>
          <a:ln/>
        </p:spPr>
        <p:txBody>
          <a:bodyPr/>
          <a:lstStyle>
            <a:lvl1pPr>
              <a:defRPr/>
            </a:lvl1pPr>
          </a:lstStyle>
          <a:p>
            <a:fld id="{2E66873A-6E28-4753-91F3-0D52C4057C8B}" type="slidenum">
              <a:rPr lang="en-US" altLang="ja-JP"/>
              <a:pPr/>
              <a:t>‹#›</a:t>
            </a:fld>
            <a:endParaRPr lang="en-US" altLang="ja-JP"/>
          </a:p>
        </p:txBody>
      </p:sp>
    </p:spTree>
    <p:extLst>
      <p:ext uri="{BB962C8B-B14F-4D97-AF65-F5344CB8AC3E}">
        <p14:creationId xmlns:p14="http://schemas.microsoft.com/office/powerpoint/2010/main" val="39293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8"/>
          <p:cNvSpPr>
            <a:spLocks noGrp="1" noChangeArrowheads="1"/>
          </p:cNvSpPr>
          <p:nvPr>
            <p:ph type="sldNum" sz="quarter" idx="11"/>
          </p:nvPr>
        </p:nvSpPr>
        <p:spPr>
          <a:ln/>
        </p:spPr>
        <p:txBody>
          <a:bodyPr/>
          <a:lstStyle>
            <a:lvl1pPr>
              <a:defRPr/>
            </a:lvl1pPr>
          </a:lstStyle>
          <a:p>
            <a:fld id="{9A57DBA7-9514-44D9-AF89-469C7843BD6E}" type="slidenum">
              <a:rPr lang="en-US" altLang="ja-JP"/>
              <a:pPr/>
              <a:t>‹#›</a:t>
            </a:fld>
            <a:endParaRPr lang="en-US" altLang="ja-JP"/>
          </a:p>
        </p:txBody>
      </p:sp>
    </p:spTree>
    <p:extLst>
      <p:ext uri="{BB962C8B-B14F-4D97-AF65-F5344CB8AC3E}">
        <p14:creationId xmlns:p14="http://schemas.microsoft.com/office/powerpoint/2010/main" val="64996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CED562FF-B14A-4986-8424-5D53FAB4BB7B}" type="slidenum">
              <a:rPr lang="en-US" altLang="ja-JP"/>
              <a:pPr/>
              <a:t>‹#›</a:t>
            </a:fld>
            <a:endParaRPr lang="en-US" altLang="ja-JP"/>
          </a:p>
        </p:txBody>
      </p:sp>
    </p:spTree>
    <p:extLst>
      <p:ext uri="{BB962C8B-B14F-4D97-AF65-F5344CB8AC3E}">
        <p14:creationId xmlns:p14="http://schemas.microsoft.com/office/powerpoint/2010/main" val="26490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1"/>
          </p:nvPr>
        </p:nvSpPr>
        <p:spPr>
          <a:ln/>
        </p:spPr>
        <p:txBody>
          <a:bodyPr/>
          <a:lstStyle>
            <a:lvl1pPr>
              <a:defRPr/>
            </a:lvl1pPr>
          </a:lstStyle>
          <a:p>
            <a:fld id="{F337A5EE-2EA7-4299-B921-D129585F1756}" type="slidenum">
              <a:rPr lang="en-US" altLang="ja-JP"/>
              <a:pPr/>
              <a:t>‹#›</a:t>
            </a:fld>
            <a:endParaRPr lang="en-US" altLang="ja-JP"/>
          </a:p>
        </p:txBody>
      </p:sp>
    </p:spTree>
    <p:extLst>
      <p:ext uri="{BB962C8B-B14F-4D97-AF65-F5344CB8AC3E}">
        <p14:creationId xmlns:p14="http://schemas.microsoft.com/office/powerpoint/2010/main" val="301643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6550" y="425450"/>
            <a:ext cx="7772400" cy="609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ja-JP"/>
              <a:t>マスタ タイトルの書式設定</a:t>
            </a:r>
          </a:p>
        </p:txBody>
      </p:sp>
      <p:sp>
        <p:nvSpPr>
          <p:cNvPr id="1027" name="Rectangle 3"/>
          <p:cNvSpPr>
            <a:spLocks noGrp="1" noChangeArrowheads="1"/>
          </p:cNvSpPr>
          <p:nvPr>
            <p:ph type="body" idx="1"/>
          </p:nvPr>
        </p:nvSpPr>
        <p:spPr bwMode="auto">
          <a:xfrm>
            <a:off x="381000" y="1143000"/>
            <a:ext cx="8382000" cy="5181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a:t>
            </a:r>
            <a:r>
              <a:rPr lang="ja-JP"/>
              <a:t> </a:t>
            </a:r>
            <a:r>
              <a:rPr lang="ja-JP" altLang="en-US"/>
              <a:t>テキストの書式設定</a:t>
            </a:r>
            <a:endParaRPr lang="ja-JP"/>
          </a:p>
          <a:p>
            <a:pPr lvl="1"/>
            <a:r>
              <a:rPr lang="ja-JP" altLang="en-US"/>
              <a:t>第</a:t>
            </a:r>
            <a:r>
              <a:rPr lang="ja-JP"/>
              <a:t> 2 </a:t>
            </a:r>
            <a:r>
              <a:rPr lang="ja-JP" altLang="en-US"/>
              <a:t>レベル</a:t>
            </a:r>
            <a:endParaRPr lang="ja-JP"/>
          </a:p>
          <a:p>
            <a:pPr lvl="2"/>
            <a:r>
              <a:rPr lang="ja-JP" altLang="en-US"/>
              <a:t>第</a:t>
            </a:r>
            <a:r>
              <a:rPr lang="ja-JP"/>
              <a:t> 3 </a:t>
            </a:r>
            <a:r>
              <a:rPr lang="ja-JP" altLang="en-US"/>
              <a:t>レベル</a:t>
            </a:r>
            <a:endParaRPr lang="ja-JP"/>
          </a:p>
          <a:p>
            <a:pPr lvl="3"/>
            <a:r>
              <a:rPr lang="ja-JP" altLang="en-US"/>
              <a:t>第</a:t>
            </a:r>
            <a:r>
              <a:rPr lang="ja-JP"/>
              <a:t> 4 </a:t>
            </a:r>
            <a:r>
              <a:rPr lang="ja-JP" altLang="en-US"/>
              <a:t>レベル</a:t>
            </a:r>
            <a:endParaRPr lang="ja-JP"/>
          </a:p>
          <a:p>
            <a:pPr lvl="4"/>
            <a:r>
              <a:rPr lang="ja-JP" altLang="en-US"/>
              <a:t>第</a:t>
            </a:r>
            <a:r>
              <a:rPr lang="ja-JP"/>
              <a:t> 5 </a:t>
            </a:r>
            <a:r>
              <a:rPr lang="ja-JP" altLang="en-US"/>
              <a:t>レベル</a:t>
            </a:r>
          </a:p>
        </p:txBody>
      </p:sp>
      <p:sp>
        <p:nvSpPr>
          <p:cNvPr id="1028" name="Rectangle 4"/>
          <p:cNvSpPr>
            <a:spLocks noGrp="1" noChangeArrowheads="1"/>
          </p:cNvSpPr>
          <p:nvPr>
            <p:ph type="dt" sz="half" idx="2"/>
          </p:nvPr>
        </p:nvSpPr>
        <p:spPr bwMode="auto">
          <a:xfrm>
            <a:off x="0" y="65786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mn-lt"/>
                <a:ea typeface="+mn-ea"/>
                <a:cs typeface="+mn-cs"/>
              </a:defRPr>
            </a:lvl1pPr>
          </a:lstStyle>
          <a:p>
            <a:pPr>
              <a:defRPr/>
            </a:pPr>
            <a:endParaRPr lang="en-US" altLang="ja-JP"/>
          </a:p>
        </p:txBody>
      </p:sp>
      <p:sp>
        <p:nvSpPr>
          <p:cNvPr id="1029" name="Rectangle 7"/>
          <p:cNvSpPr>
            <a:spLocks noChangeArrowheads="1"/>
          </p:cNvSpPr>
          <p:nvPr/>
        </p:nvSpPr>
        <p:spPr bwMode="auto">
          <a:xfrm>
            <a:off x="8890000" y="6591300"/>
            <a:ext cx="254000" cy="254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a:p>
        </p:txBody>
      </p:sp>
      <p:sp>
        <p:nvSpPr>
          <p:cNvPr id="1030" name="Rectangle 8"/>
          <p:cNvSpPr>
            <a:spLocks noGrp="1" noChangeArrowheads="1"/>
          </p:cNvSpPr>
          <p:nvPr>
            <p:ph type="sldNum" sz="quarter" idx="4"/>
          </p:nvPr>
        </p:nvSpPr>
        <p:spPr bwMode="auto">
          <a:xfrm>
            <a:off x="7315200" y="6553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Unicode MS" pitchFamily="50" charset="-128"/>
                <a:ea typeface="ＭＳ ゴシック" pitchFamily="49" charset="-128"/>
              </a:defRPr>
            </a:lvl1pPr>
          </a:lstStyle>
          <a:p>
            <a:fld id="{F7EA253E-893F-4707-B082-32B612CF4C22}" type="slidenum">
              <a:rPr lang="en-US" altLang="ja-JP"/>
              <a:pPr/>
              <a:t>‹#›</a:t>
            </a:fld>
            <a:endParaRPr lang="en-US" altLang="ja-JP"/>
          </a:p>
        </p:txBody>
      </p:sp>
      <p:sp>
        <p:nvSpPr>
          <p:cNvPr id="1031" name="Rectangle 9"/>
          <p:cNvSpPr>
            <a:spLocks noChangeArrowheads="1"/>
          </p:cNvSpPr>
          <p:nvPr/>
        </p:nvSpPr>
        <p:spPr bwMode="auto">
          <a:xfrm>
            <a:off x="0" y="0"/>
            <a:ext cx="9144000" cy="169863"/>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algn="r" eaLnBrk="1" hangingPunct="1">
              <a:defRPr/>
            </a:pPr>
            <a:endParaRPr lang="en-US" altLang="ja-JP" sz="1200" b="1" dirty="0">
              <a:solidFill>
                <a:schemeClr val="bg1"/>
              </a:solidFill>
              <a:latin typeface="Century Gothic" pitchFamily="34" charset="0"/>
            </a:endParaRPr>
          </a:p>
        </p:txBody>
      </p:sp>
      <p:sp>
        <p:nvSpPr>
          <p:cNvPr id="1032" name="Rectangle 10"/>
          <p:cNvSpPr>
            <a:spLocks noChangeArrowheads="1"/>
          </p:cNvSpPr>
          <p:nvPr/>
        </p:nvSpPr>
        <p:spPr bwMode="auto">
          <a:xfrm>
            <a:off x="0" y="215900"/>
            <a:ext cx="9144000" cy="3968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a:p>
        </p:txBody>
      </p:sp>
      <p:grpSp>
        <p:nvGrpSpPr>
          <p:cNvPr id="1033" name="Group 9"/>
          <p:cNvGrpSpPr>
            <a:grpSpLocks/>
          </p:cNvGrpSpPr>
          <p:nvPr/>
        </p:nvGrpSpPr>
        <p:grpSpPr bwMode="auto">
          <a:xfrm>
            <a:off x="152400" y="457200"/>
            <a:ext cx="8763000" cy="533400"/>
            <a:chOff x="0" y="0"/>
            <a:chExt cx="5520" cy="336"/>
          </a:xfrm>
        </p:grpSpPr>
        <p:sp>
          <p:nvSpPr>
            <p:cNvPr id="1035" name="Line 6"/>
            <p:cNvSpPr>
              <a:spLocks noChangeShapeType="1"/>
            </p:cNvSpPr>
            <p:nvPr/>
          </p:nvSpPr>
          <p:spPr bwMode="auto">
            <a:xfrm>
              <a:off x="72" y="336"/>
              <a:ext cx="5448" cy="0"/>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
          <p:nvSpPr>
            <p:cNvPr id="2" name="Rectangle 12"/>
            <p:cNvSpPr>
              <a:spLocks noChangeArrowheads="1"/>
            </p:cNvSpPr>
            <p:nvPr/>
          </p:nvSpPr>
          <p:spPr bwMode="auto">
            <a:xfrm>
              <a:off x="0" y="0"/>
              <a:ext cx="96" cy="336"/>
            </a:xfrm>
            <a:prstGeom prst="rect">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endParaRPr lang="ja-JP" altLang="en-US"/>
            </a:p>
          </p:txBody>
        </p:sp>
      </p:grpSp>
      <p:sp>
        <p:nvSpPr>
          <p:cNvPr id="1034"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xStyles>
    <p:titleStyle>
      <a:lvl1pPr algn="l" rtl="0" eaLnBrk="0" fontAlgn="base" hangingPunct="0">
        <a:spcBef>
          <a:spcPct val="0"/>
        </a:spcBef>
        <a:spcAft>
          <a:spcPct val="0"/>
        </a:spcAft>
        <a:defRPr sz="3200" b="1">
          <a:solidFill>
            <a:schemeClr val="tx2"/>
          </a:solidFill>
          <a:latin typeface="+mj-lt"/>
          <a:ea typeface="+mj-ea"/>
          <a:cs typeface="ＭＳ ゴシック" charset="0"/>
        </a:defRPr>
      </a:lvl1pPr>
      <a:lvl2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2pPr>
      <a:lvl3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3pPr>
      <a:lvl4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4pPr>
      <a:lvl5pPr algn="l" rtl="0" eaLnBrk="0" fontAlgn="base" hangingPunct="0">
        <a:spcBef>
          <a:spcPct val="0"/>
        </a:spcBef>
        <a:spcAft>
          <a:spcPct val="0"/>
        </a:spcAft>
        <a:defRPr sz="3200" b="1">
          <a:solidFill>
            <a:schemeClr val="tx2"/>
          </a:solidFill>
          <a:latin typeface="Arial Unicode MS" pitchFamily="50" charset="-128"/>
          <a:ea typeface="ＭＳ ゴシック" pitchFamily="49" charset="-128"/>
          <a:cs typeface="ＭＳ ゴシック" charset="0"/>
        </a:defRPr>
      </a:lvl5pPr>
      <a:lvl6pPr marL="457200" algn="l" rtl="0" fontAlgn="base">
        <a:spcBef>
          <a:spcPct val="0"/>
        </a:spcBef>
        <a:spcAft>
          <a:spcPct val="0"/>
        </a:spcAft>
        <a:defRPr sz="3200" b="1">
          <a:solidFill>
            <a:schemeClr val="tx2"/>
          </a:solidFill>
          <a:latin typeface="Arial Unicode MS" pitchFamily="50" charset="-128"/>
          <a:ea typeface="ＭＳ ゴシック" pitchFamily="49" charset="-128"/>
        </a:defRPr>
      </a:lvl6pPr>
      <a:lvl7pPr marL="914400" algn="l" rtl="0" fontAlgn="base">
        <a:spcBef>
          <a:spcPct val="0"/>
        </a:spcBef>
        <a:spcAft>
          <a:spcPct val="0"/>
        </a:spcAft>
        <a:defRPr sz="3200" b="1">
          <a:solidFill>
            <a:schemeClr val="tx2"/>
          </a:solidFill>
          <a:latin typeface="Arial Unicode MS" pitchFamily="50" charset="-128"/>
          <a:ea typeface="ＭＳ ゴシック" pitchFamily="49" charset="-128"/>
        </a:defRPr>
      </a:lvl7pPr>
      <a:lvl8pPr marL="1371600" algn="l" rtl="0" fontAlgn="base">
        <a:spcBef>
          <a:spcPct val="0"/>
        </a:spcBef>
        <a:spcAft>
          <a:spcPct val="0"/>
        </a:spcAft>
        <a:defRPr sz="3200" b="1">
          <a:solidFill>
            <a:schemeClr val="tx2"/>
          </a:solidFill>
          <a:latin typeface="Arial Unicode MS" pitchFamily="50" charset="-128"/>
          <a:ea typeface="ＭＳ ゴシック" pitchFamily="49" charset="-128"/>
        </a:defRPr>
      </a:lvl8pPr>
      <a:lvl9pPr marL="1828800" algn="l" rtl="0" fontAlgn="base">
        <a:spcBef>
          <a:spcPct val="0"/>
        </a:spcBef>
        <a:spcAft>
          <a:spcPct val="0"/>
        </a:spcAft>
        <a:defRPr sz="3200" b="1">
          <a:solidFill>
            <a:schemeClr val="tx2"/>
          </a:solidFill>
          <a:latin typeface="Arial Unicode MS" pitchFamily="50" charset="-128"/>
          <a:ea typeface="ＭＳ ゴシック" pitchFamily="49" charset="-128"/>
        </a:defRPr>
      </a:lvl9pPr>
    </p:titleStyle>
    <p:bodyStyle>
      <a:lvl1pPr marL="342900" indent="-342900" algn="l" rtl="0" eaLnBrk="0" fontAlgn="base" hangingPunct="0">
        <a:spcBef>
          <a:spcPct val="20000"/>
        </a:spcBef>
        <a:spcAft>
          <a:spcPct val="0"/>
        </a:spcAft>
        <a:buClr>
          <a:srgbClr val="CC0000"/>
        </a:buClr>
        <a:buSzPct val="90000"/>
        <a:buFont typeface="Wingdings" pitchFamily="2" charset="2"/>
        <a:buChar char="n"/>
        <a:defRPr kumimoji="1" sz="2800">
          <a:solidFill>
            <a:schemeClr val="tx1"/>
          </a:solidFill>
          <a:latin typeface="+mn-lt"/>
          <a:ea typeface="+mn-ea"/>
          <a:cs typeface="ＭＳ ゴシック" charset="0"/>
        </a:defRPr>
      </a:lvl1pPr>
      <a:lvl2pPr marL="742950" indent="-285750" algn="l" rtl="0" eaLnBrk="0" fontAlgn="base" hangingPunct="0">
        <a:spcBef>
          <a:spcPct val="20000"/>
        </a:spcBef>
        <a:spcAft>
          <a:spcPct val="0"/>
        </a:spcAft>
        <a:buFont typeface="Arial" pitchFamily="34" charset="0"/>
        <a:buChar char="–"/>
        <a:defRPr kumimoji="1" sz="2800">
          <a:solidFill>
            <a:schemeClr val="tx1"/>
          </a:solidFill>
          <a:latin typeface="+mn-lt"/>
          <a:ea typeface="+mn-ea"/>
          <a:cs typeface="ＭＳ ゴシック" charset="0"/>
        </a:defRPr>
      </a:lvl2pPr>
      <a:lvl3pPr marL="1257300" indent="-342900" algn="l" rtl="0" eaLnBrk="0" fontAlgn="base" hangingPunct="0">
        <a:spcBef>
          <a:spcPct val="20000"/>
        </a:spcBef>
        <a:spcAft>
          <a:spcPct val="0"/>
        </a:spcAft>
        <a:buFont typeface="Arial" pitchFamily="34" charset="0"/>
        <a:buChar char="•"/>
        <a:defRPr kumimoji="1" sz="2400">
          <a:solidFill>
            <a:schemeClr val="tx1"/>
          </a:solidFill>
          <a:latin typeface="+mn-lt"/>
          <a:ea typeface="+mn-ea"/>
          <a:cs typeface="ＭＳ ゴシック" charset="0"/>
        </a:defRPr>
      </a:lvl3pPr>
      <a:lvl4pPr marL="1600200" indent="-228600" algn="l" rtl="0" eaLnBrk="0" fontAlgn="base" hangingPunct="0">
        <a:spcBef>
          <a:spcPct val="20000"/>
        </a:spcBef>
        <a:spcAft>
          <a:spcPct val="0"/>
        </a:spcAft>
        <a:buFont typeface="Arial" pitchFamily="34" charset="0"/>
        <a:buChar char="–"/>
        <a:defRPr kumimoji="1" sz="2000">
          <a:solidFill>
            <a:schemeClr val="tx1"/>
          </a:solidFill>
          <a:latin typeface="+mn-lt"/>
          <a:ea typeface="+mn-ea"/>
          <a:cs typeface="ＭＳ ゴシック" charset="0"/>
        </a:defRPr>
      </a:lvl4pPr>
      <a:lvl5pPr marL="2171700" indent="-342900" algn="l" rtl="0" eaLnBrk="0" fontAlgn="base" hangingPunct="0">
        <a:spcBef>
          <a:spcPct val="20000"/>
        </a:spcBef>
        <a:spcAft>
          <a:spcPct val="0"/>
        </a:spcAft>
        <a:buFont typeface="Arial" pitchFamily="34" charset="0"/>
        <a:buChar char="•"/>
        <a:defRPr kumimoji="1" sz="2000">
          <a:solidFill>
            <a:schemeClr val="tx1"/>
          </a:solidFill>
          <a:latin typeface="+mn-lt"/>
          <a:ea typeface="+mn-ea"/>
          <a:cs typeface="ＭＳ ゴシック" charset="0"/>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1143000"/>
            <a:ext cx="8382000" cy="5181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2051" name="Rectangle 7"/>
          <p:cNvSpPr>
            <a:spLocks noChangeArrowheads="1"/>
          </p:cNvSpPr>
          <p:nvPr/>
        </p:nvSpPr>
        <p:spPr bwMode="auto">
          <a:xfrm>
            <a:off x="8890000" y="6591300"/>
            <a:ext cx="254000" cy="254000"/>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a:p>
        </p:txBody>
      </p:sp>
      <p:sp>
        <p:nvSpPr>
          <p:cNvPr id="18440" name="Rectangle 8"/>
          <p:cNvSpPr>
            <a:spLocks noGrp="1" noChangeArrowheads="1"/>
          </p:cNvSpPr>
          <p:nvPr>
            <p:ph type="sldNum" sz="quarter" idx="4"/>
          </p:nvPr>
        </p:nvSpPr>
        <p:spPr bwMode="auto">
          <a:xfrm>
            <a:off x="7315200" y="6553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S UI Gothic" pitchFamily="50" charset="-128"/>
                <a:ea typeface="MS UI Gothic" pitchFamily="50" charset="-128"/>
              </a:defRPr>
            </a:lvl1pPr>
          </a:lstStyle>
          <a:p>
            <a:fld id="{959F9168-D0DB-42EF-9E4C-8BEE91F8F089}" type="slidenum">
              <a:rPr lang="en-US" altLang="ja-JP"/>
              <a:pPr/>
              <a:t>‹#›</a:t>
            </a:fld>
            <a:endParaRPr lang="en-US" altLang="ja-JP"/>
          </a:p>
        </p:txBody>
      </p:sp>
      <p:sp>
        <p:nvSpPr>
          <p:cNvPr id="2053" name="Rectangle 9"/>
          <p:cNvSpPr>
            <a:spLocks noChangeArrowheads="1"/>
          </p:cNvSpPr>
          <p:nvPr/>
        </p:nvSpPr>
        <p:spPr bwMode="auto">
          <a:xfrm>
            <a:off x="0" y="0"/>
            <a:ext cx="9144000" cy="169863"/>
          </a:xfrm>
          <a:prstGeom prst="rect">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algn="r" eaLnBrk="1" hangingPunct="1">
              <a:buFont typeface="Arial" charset="0"/>
              <a:buNone/>
              <a:defRPr/>
            </a:pPr>
            <a:endParaRPr lang="en-US" altLang="ja-JP" sz="1200" b="1">
              <a:solidFill>
                <a:schemeClr val="bg1"/>
              </a:solidFill>
              <a:latin typeface="Century Gothic" pitchFamily="34" charset="0"/>
            </a:endParaRPr>
          </a:p>
        </p:txBody>
      </p:sp>
      <p:sp>
        <p:nvSpPr>
          <p:cNvPr id="2054" name="Rectangle 10"/>
          <p:cNvSpPr>
            <a:spLocks noChangeArrowheads="1"/>
          </p:cNvSpPr>
          <p:nvPr/>
        </p:nvSpPr>
        <p:spPr bwMode="auto">
          <a:xfrm>
            <a:off x="0" y="215900"/>
            <a:ext cx="9144000" cy="3968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ea typeface="ＭＳ Ｐゴシック" pitchFamily="50" charset="-128"/>
              </a:defRPr>
            </a:lvl1pPr>
            <a:lvl2pPr marL="742950" indent="-285750" eaLnBrk="0" hangingPunct="0">
              <a:defRPr sz="2400">
                <a:solidFill>
                  <a:schemeClr val="tx1"/>
                </a:solidFill>
                <a:latin typeface="Arial" charset="0"/>
                <a:ea typeface="ＭＳ Ｐゴシック" pitchFamily="50" charset="-128"/>
              </a:defRPr>
            </a:lvl2pPr>
            <a:lvl3pPr marL="1143000" indent="-228600" eaLnBrk="0" hangingPunct="0">
              <a:defRPr sz="2400">
                <a:solidFill>
                  <a:schemeClr val="tx1"/>
                </a:solidFill>
                <a:latin typeface="Arial" charset="0"/>
                <a:ea typeface="ＭＳ Ｐゴシック" pitchFamily="50" charset="-128"/>
              </a:defRPr>
            </a:lvl3pPr>
            <a:lvl4pPr marL="1600200" indent="-228600" eaLnBrk="0" hangingPunct="0">
              <a:defRPr sz="2400">
                <a:solidFill>
                  <a:schemeClr val="tx1"/>
                </a:solidFill>
                <a:latin typeface="Arial" charset="0"/>
                <a:ea typeface="ＭＳ Ｐゴシック" pitchFamily="50" charset="-128"/>
              </a:defRPr>
            </a:lvl4pPr>
            <a:lvl5pPr marL="2057400" indent="-228600" eaLnBrk="0" hangingPunct="0">
              <a:defRPr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ＭＳ Ｐゴシック" pitchFamily="50" charset="-128"/>
              </a:defRPr>
            </a:lvl9pPr>
          </a:lstStyle>
          <a:p>
            <a:pPr eaLnBrk="1" hangingPunct="1">
              <a:buFont typeface="Arial" charset="0"/>
              <a:buNone/>
              <a:defRPr/>
            </a:pPr>
            <a:endParaRPr lang="ja-JP" altLang="en-US"/>
          </a:p>
        </p:txBody>
      </p:sp>
      <p:sp>
        <p:nvSpPr>
          <p:cNvPr id="2055" name="Line 14"/>
          <p:cNvSpPr>
            <a:spLocks noChangeShapeType="1"/>
          </p:cNvSpPr>
          <p:nvPr/>
        </p:nvSpPr>
        <p:spPr bwMode="auto">
          <a:xfrm>
            <a:off x="0" y="6578600"/>
            <a:ext cx="9144000" cy="0"/>
          </a:xfrm>
          <a:prstGeom prst="line">
            <a:avLst/>
          </a:prstGeom>
          <a:noFill/>
          <a:ln w="57150" cmpd="thickThin">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Lst>
  <p:txStyles>
    <p:titleStyle>
      <a:lvl1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j-lt"/>
          <a:ea typeface="+mj-ea"/>
          <a:cs typeface="MS UI Gothic" charset="0"/>
        </a:defRPr>
      </a:lvl1pPr>
      <a:lvl2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2pPr>
      <a:lvl3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3pPr>
      <a:lvl4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4pPr>
      <a:lvl5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cs typeface="MS UI Gothic" charset="0"/>
        </a:defRPr>
      </a:lvl5pPr>
      <a:lvl6pPr marL="4572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6pPr>
      <a:lvl7pPr marL="9144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7pPr>
      <a:lvl8pPr marL="13716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8pPr>
      <a:lvl9pPr marL="1828800" algn="l" rtl="0" eaLnBrk="1" fontAlgn="base" hangingPunct="1">
        <a:spcBef>
          <a:spcPct val="0"/>
        </a:spcBef>
        <a:spcAft>
          <a:spcPct val="0"/>
        </a:spcAft>
        <a:defRPr kumimoji="1" sz="3200" b="1">
          <a:solidFill>
            <a:schemeClr val="tx2"/>
          </a:solidFill>
          <a:effectLst>
            <a:outerShdw blurRad="38100" dist="38100" dir="2700000" algn="tl">
              <a:srgbClr val="C0C0C0"/>
            </a:outerShdw>
          </a:effectLst>
          <a:latin typeface="MS UI Gothic" pitchFamily="50" charset="-128"/>
          <a:ea typeface="MS UI Gothic" pitchFamily="50" charset="-128"/>
        </a:defRPr>
      </a:lvl9pPr>
    </p:titleStyle>
    <p:bodyStyle>
      <a:lvl1pPr marL="342900" indent="-342900" algn="l" rtl="0" eaLnBrk="0" fontAlgn="base" hangingPunct="0">
        <a:spcBef>
          <a:spcPct val="20000"/>
        </a:spcBef>
        <a:spcAft>
          <a:spcPct val="0"/>
        </a:spcAft>
        <a:buClr>
          <a:srgbClr val="CC0000"/>
        </a:buClr>
        <a:buSzPct val="90000"/>
        <a:buFont typeface="Wingdings" pitchFamily="2" charset="2"/>
        <a:buChar char="n"/>
        <a:defRPr kumimoji="1" sz="2800">
          <a:solidFill>
            <a:schemeClr val="tx1"/>
          </a:solidFill>
          <a:latin typeface="+mn-lt"/>
          <a:ea typeface="+mn-ea"/>
          <a:cs typeface="MS UI 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S UI 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UI 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UI 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UI Gothic"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ap.norsecorp.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ep.sci.hokudai.ac.jp/~inex/index-list.html"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1052513"/>
            <a:ext cx="7772400" cy="1800225"/>
          </a:xfrm>
        </p:spPr>
        <p:txBody>
          <a:bodyPr vert="horz" wrap="square" lIns="91440" tIns="45720" rIns="91440" bIns="45720" numCol="1" anchor="t" anchorCtr="0" compatLnSpc="1">
            <a:prstTxWarp prst="textNoShape">
              <a:avLst/>
            </a:prstTxWarp>
          </a:bodyPr>
          <a:lstStyle/>
          <a:p>
            <a:pPr eaLnBrk="1" hangingPunct="1"/>
            <a:r>
              <a:rPr lang="ja-JP" altLang="en-US" dirty="0"/>
              <a:t>最低限 </a:t>
            </a:r>
            <a:r>
              <a:rPr lang="en-US" altLang="ja-JP" dirty="0"/>
              <a:t>Unix (Linux)  I</a:t>
            </a:r>
            <a:br>
              <a:rPr lang="en-US" altLang="ja-JP" dirty="0"/>
            </a:br>
            <a:r>
              <a:rPr lang="ja-JP" altLang="en-US" dirty="0"/>
              <a:t>～ </a:t>
            </a:r>
            <a:r>
              <a:rPr lang="en-US" altLang="ja-JP" dirty="0"/>
              <a:t>Linux </a:t>
            </a:r>
            <a:r>
              <a:rPr lang="ja-JP" altLang="en-US" dirty="0"/>
              <a:t>入門 ～</a:t>
            </a:r>
            <a:br>
              <a:rPr lang="en-US" altLang="ja-JP" dirty="0"/>
            </a:br>
            <a:r>
              <a:rPr lang="ja-JP" altLang="en-US" sz="2400" dirty="0"/>
              <a:t>情報実験 第 </a:t>
            </a:r>
            <a:r>
              <a:rPr lang="en-US" altLang="ja-JP" sz="2400" dirty="0"/>
              <a:t>2 </a:t>
            </a:r>
            <a:r>
              <a:rPr lang="ja-JP" altLang="en-US" sz="2400" dirty="0"/>
              <a:t>回 </a:t>
            </a:r>
            <a:r>
              <a:rPr lang="en-US" altLang="ja-JP" sz="2400" dirty="0"/>
              <a:t>(2019/04/19)</a:t>
            </a:r>
          </a:p>
        </p:txBody>
      </p:sp>
      <p:sp>
        <p:nvSpPr>
          <p:cNvPr id="4099" name="Rectangle 3"/>
          <p:cNvSpPr>
            <a:spLocks noGrp="1" noChangeArrowheads="1"/>
          </p:cNvSpPr>
          <p:nvPr>
            <p:ph type="subTitle" idx="1"/>
          </p:nvPr>
        </p:nvSpPr>
        <p:spPr>
          <a:xfrm>
            <a:off x="2209800" y="3213100"/>
            <a:ext cx="6400800" cy="2016125"/>
          </a:xfrm>
          <a:extLst>
            <a:ext uri="{FAA26D3D-D897-4be2-8F04-BA451C77F1D7}">
              <ma14:placeholderFlag xmlns="" xmlns:ma14="http://schemas.microsoft.com/office/mac/drawingml/2011/main" val="1"/>
            </a:ext>
          </a:extLst>
        </p:spPr>
        <p:txBody>
          <a:bodyPr/>
          <a:lstStyle/>
          <a:p>
            <a:pPr marL="63500" eaLnBrk="1" hangingPunct="1">
              <a:buFont typeface="Wingdings" charset="0"/>
              <a:buNone/>
              <a:defRPr/>
            </a:pPr>
            <a:r>
              <a:rPr lang="ja-JP" altLang="en-US" sz="3200" b="0" i="0" dirty="0">
                <a:effectLst/>
              </a:rPr>
              <a:t>北海道大学</a:t>
            </a:r>
            <a:r>
              <a:rPr lang="en-US" altLang="ja-JP" sz="3200" b="0" i="0" dirty="0">
                <a:effectLst/>
              </a:rPr>
              <a:t> </a:t>
            </a:r>
            <a:r>
              <a:rPr lang="ja-JP" altLang="en-US" sz="3200" b="0" i="0" dirty="0">
                <a:effectLst/>
              </a:rPr>
              <a:t>大学院理学院</a:t>
            </a:r>
            <a:endParaRPr lang="en-US" altLang="ja-JP" sz="3200" b="0" i="0" dirty="0">
              <a:effectLst/>
            </a:endParaRPr>
          </a:p>
          <a:p>
            <a:pPr marL="63500" eaLnBrk="1" hangingPunct="1">
              <a:buFont typeface="Wingdings" charset="0"/>
              <a:buNone/>
              <a:defRPr/>
            </a:pPr>
            <a:r>
              <a:rPr lang="ja-JP" altLang="en-US" sz="3200" b="0" i="0" dirty="0">
                <a:effectLst/>
              </a:rPr>
              <a:t>宇宙理学専攻</a:t>
            </a:r>
            <a:r>
              <a:rPr lang="en-US" altLang="ja-JP" sz="3200" b="0" i="0" dirty="0">
                <a:effectLst/>
              </a:rPr>
              <a:t> </a:t>
            </a:r>
            <a:r>
              <a:rPr lang="ja-JP" altLang="en-US" sz="3200" b="0" i="0" dirty="0">
                <a:effectLst/>
              </a:rPr>
              <a:t>修士</a:t>
            </a:r>
            <a:r>
              <a:rPr lang="en-US" altLang="ja-JP" sz="3200" b="0" i="0" dirty="0">
                <a:effectLst/>
              </a:rPr>
              <a:t> 2 </a:t>
            </a:r>
            <a:r>
              <a:rPr lang="ja-JP" altLang="en-US" sz="3200" b="0" i="0" dirty="0">
                <a:effectLst/>
              </a:rPr>
              <a:t>年</a:t>
            </a:r>
            <a:endParaRPr lang="en-US" altLang="ja-JP" sz="3200" b="0" i="0" dirty="0">
              <a:effectLst/>
            </a:endParaRPr>
          </a:p>
          <a:p>
            <a:pPr marL="63500" eaLnBrk="1" hangingPunct="1">
              <a:buFont typeface="Wingdings" charset="0"/>
              <a:buNone/>
              <a:defRPr/>
            </a:pPr>
            <a:r>
              <a:rPr lang="ja-JP" altLang="en-US" sz="3600" b="0" i="0" dirty="0">
                <a:effectLst/>
              </a:rPr>
              <a:t>吉田 哲治</a:t>
            </a:r>
            <a:endParaRPr lang="en-US" altLang="ja-JP" sz="3600" b="0" i="0" dirty="0">
              <a:effectLst/>
            </a:endParaRPr>
          </a:p>
        </p:txBody>
      </p:sp>
      <p:pic>
        <p:nvPicPr>
          <p:cNvPr id="4" name="Picture 2" descr="by">
            <a:extLst>
              <a:ext uri="{FF2B5EF4-FFF2-40B4-BE49-F238E27FC236}">
                <a16:creationId xmlns:a16="http://schemas.microsoft.com/office/drawing/2014/main" id="{F838B7DA-58E7-7A48-B5C2-B70F6E7541B0}"/>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3</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アカウントとログイン</a:t>
            </a:r>
          </a:p>
        </p:txBody>
      </p:sp>
      <p:pic>
        <p:nvPicPr>
          <p:cNvPr id="3" name="Picture 2" descr="by">
            <a:extLst>
              <a:ext uri="{FF2B5EF4-FFF2-40B4-BE49-F238E27FC236}">
                <a16:creationId xmlns:a16="http://schemas.microsoft.com/office/drawing/2014/main" id="{5B7E2EDD-2A80-EB42-97B2-6876C500C2B2}"/>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idx="4294967295"/>
          </p:nvPr>
        </p:nvSpPr>
        <p:spPr/>
        <p:txBody>
          <a:bodyPr/>
          <a:lstStyle/>
          <a:p>
            <a:pPr eaLnBrk="1" hangingPunct="1">
              <a:defRPr/>
            </a:pPr>
            <a:r>
              <a:rPr lang="ja-JP" altLang="ja-JP" dirty="0">
                <a:effectLst>
                  <a:outerShdw blurRad="38100" dist="38100" dir="2700000" algn="tl">
                    <a:srgbClr val="C0C0C0"/>
                  </a:outerShdw>
                </a:effectLst>
                <a:cs typeface="+mj-cs"/>
              </a:rPr>
              <a:t>アカウント</a:t>
            </a:r>
            <a:r>
              <a:rPr lang="ja-JP" altLang="en-US" dirty="0">
                <a:effectLst>
                  <a:outerShdw blurRad="38100" dist="38100" dir="2700000" algn="tl">
                    <a:srgbClr val="C0C0C0"/>
                  </a:outerShdw>
                </a:effectLst>
                <a:cs typeface="+mj-cs"/>
              </a:rPr>
              <a:t>とは</a:t>
            </a:r>
            <a:endParaRPr lang="ja-JP" altLang="ja-JP" dirty="0">
              <a:effectLst>
                <a:outerShdw blurRad="38100" dist="38100" dir="2700000" algn="tl">
                  <a:srgbClr val="C0C0C0"/>
                </a:outerShdw>
              </a:effectLst>
              <a:cs typeface="+mj-cs"/>
            </a:endParaRPr>
          </a:p>
        </p:txBody>
      </p:sp>
      <p:sp>
        <p:nvSpPr>
          <p:cNvPr id="45059" name="コンテンツ プレースホルダ 2"/>
          <p:cNvSpPr>
            <a:spLocks noGrp="1"/>
          </p:cNvSpPr>
          <p:nvPr>
            <p:ph idx="4294967295"/>
          </p:nvPr>
        </p:nvSpPr>
        <p:spPr>
          <a:xfrm>
            <a:off x="0" y="908050"/>
            <a:ext cx="9144000" cy="5876925"/>
          </a:xfrm>
        </p:spPr>
        <p:txBody>
          <a:bodyPr/>
          <a:lstStyle/>
          <a:p>
            <a:pPr marL="342900" lvl="1" indent="-342900" eaLnBrk="1" hangingPunct="1">
              <a:buClr>
                <a:srgbClr val="C00000"/>
              </a:buClr>
              <a:buFont typeface="Wingdings" pitchFamily="2" charset="2"/>
              <a:buChar char="n"/>
            </a:pPr>
            <a:r>
              <a:rPr kumimoji="0" lang="en-US" altLang="ja-JP" sz="2600" dirty="0"/>
              <a:t> </a:t>
            </a:r>
            <a:r>
              <a:rPr kumimoji="0" lang="ja-JP" altLang="en-US" sz="2600" dirty="0"/>
              <a:t>アカウント </a:t>
            </a:r>
            <a:r>
              <a:rPr kumimoji="0" lang="en-US" altLang="ja-JP" sz="2600" dirty="0"/>
              <a:t>= </a:t>
            </a:r>
            <a:r>
              <a:rPr kumimoji="0" lang="ja-JP" altLang="en-US" sz="2400" dirty="0"/>
              <a:t>権利</a:t>
            </a:r>
            <a:r>
              <a:rPr kumimoji="0" lang="en-US" altLang="ja-JP" sz="2400" dirty="0"/>
              <a:t>, </a:t>
            </a:r>
            <a:r>
              <a:rPr kumimoji="0" lang="ja-JP" altLang="en-US" sz="2400" dirty="0"/>
              <a:t>または計算機利用者</a:t>
            </a:r>
            <a:r>
              <a:rPr kumimoji="0" lang="en-US" altLang="ja-JP" sz="2400" dirty="0"/>
              <a:t> (User)</a:t>
            </a:r>
          </a:p>
          <a:p>
            <a:pPr marL="742950" lvl="2" eaLnBrk="1" hangingPunct="1">
              <a:buFont typeface="Arial Unicode MS" pitchFamily="50" charset="-128"/>
              <a:buChar char="–"/>
            </a:pPr>
            <a:r>
              <a:rPr kumimoji="0" lang="ja-JP" altLang="en-US" sz="2200" dirty="0"/>
              <a:t>ここでの権利は「計算機を使用するための権利」を指す</a:t>
            </a:r>
            <a:endParaRPr kumimoji="0" lang="en-US" altLang="ja-JP" sz="2200" dirty="0"/>
          </a:p>
          <a:p>
            <a:pPr marL="342900" lvl="1" indent="-342900" eaLnBrk="1" hangingPunct="1">
              <a:buClr>
                <a:srgbClr val="C00000"/>
              </a:buClr>
              <a:buFont typeface="Wingdings" pitchFamily="2" charset="2"/>
              <a:buChar char="n"/>
            </a:pPr>
            <a:r>
              <a:rPr kumimoji="0" lang="ja-JP" altLang="en-US" sz="2400" dirty="0"/>
              <a:t>アカウントの種類</a:t>
            </a:r>
            <a:endParaRPr kumimoji="0" lang="en-US" altLang="ja-JP" sz="2400" dirty="0"/>
          </a:p>
          <a:p>
            <a:pPr marL="742950" lvl="2" eaLnBrk="1" hangingPunct="1">
              <a:buFont typeface="Arial Unicode MS" pitchFamily="50" charset="-128"/>
              <a:buChar char="–"/>
            </a:pPr>
            <a:r>
              <a:rPr kumimoji="0" lang="ja-JP" altLang="en-US" sz="2200" b="1" u="sng" dirty="0">
                <a:solidFill>
                  <a:srgbClr val="000099"/>
                </a:solidFill>
              </a:rPr>
              <a:t>計算機管理者</a:t>
            </a:r>
            <a:r>
              <a:rPr kumimoji="0" lang="en-US" altLang="ja-JP" sz="2200" b="1" u="sng" dirty="0">
                <a:solidFill>
                  <a:srgbClr val="000099"/>
                </a:solidFill>
              </a:rPr>
              <a:t>(</a:t>
            </a:r>
            <a:r>
              <a:rPr kumimoji="0" lang="ja-JP" altLang="en-US" sz="2200" dirty="0"/>
              <a:t>または</a:t>
            </a:r>
            <a:r>
              <a:rPr kumimoji="0" lang="en-US" altLang="ja-JP" sz="2200" dirty="0">
                <a:solidFill>
                  <a:srgbClr val="000099"/>
                </a:solidFill>
              </a:rPr>
              <a:t>, </a:t>
            </a:r>
            <a:r>
              <a:rPr kumimoji="0" lang="en-US" altLang="ja-JP" sz="2200" b="1" u="sng" dirty="0">
                <a:solidFill>
                  <a:srgbClr val="000099"/>
                </a:solidFill>
              </a:rPr>
              <a:t>root </a:t>
            </a:r>
            <a:r>
              <a:rPr kumimoji="0" lang="ja-JP" altLang="en-US" sz="2200" dirty="0"/>
              <a:t>あるいは</a:t>
            </a:r>
            <a:r>
              <a:rPr kumimoji="0" lang="ja-JP" altLang="en-US" sz="2200" b="1" u="sng" dirty="0">
                <a:solidFill>
                  <a:srgbClr val="000099"/>
                </a:solidFill>
              </a:rPr>
              <a:t>スーパーユーザ</a:t>
            </a:r>
            <a:r>
              <a:rPr kumimoji="0" lang="en-US" altLang="ja-JP" sz="2200" b="1" u="sng" dirty="0">
                <a:solidFill>
                  <a:srgbClr val="000099"/>
                </a:solidFill>
              </a:rPr>
              <a:t>)</a:t>
            </a:r>
          </a:p>
          <a:p>
            <a:pPr marL="1200150" lvl="3" indent="-342900" eaLnBrk="1" hangingPunct="1">
              <a:buFont typeface="Arial" pitchFamily="34" charset="0"/>
              <a:buChar char="•"/>
            </a:pPr>
            <a:r>
              <a:rPr kumimoji="0" lang="ja-JP" altLang="en-US" dirty="0"/>
              <a:t>計算機内での最高権限者</a:t>
            </a:r>
            <a:endParaRPr kumimoji="0" lang="en-US" altLang="ja-JP" dirty="0"/>
          </a:p>
          <a:p>
            <a:pPr marL="1200150" lvl="3" indent="-342900" eaLnBrk="1" hangingPunct="1">
              <a:buFont typeface="Arial" pitchFamily="34" charset="0"/>
              <a:buChar char="•"/>
            </a:pPr>
            <a:r>
              <a:rPr kumimoji="0" lang="ja-JP" altLang="en-US" dirty="0"/>
              <a:t>全権限を行使可能</a:t>
            </a:r>
            <a:endParaRPr kumimoji="0" lang="en-US" altLang="ja-JP" dirty="0"/>
          </a:p>
          <a:p>
            <a:pPr marL="1657350" lvl="4" eaLnBrk="1" hangingPunct="1">
              <a:buFont typeface="Arial Unicode MS" pitchFamily="50" charset="-128"/>
              <a:buChar char="–"/>
            </a:pPr>
            <a:r>
              <a:rPr kumimoji="0" lang="ja-JP" altLang="en-US" sz="1800" dirty="0"/>
              <a:t>例：アカウントの新規作成</a:t>
            </a:r>
            <a:r>
              <a:rPr kumimoji="0" lang="en-US" altLang="ja-JP" sz="1800" dirty="0"/>
              <a:t>/</a:t>
            </a:r>
            <a:r>
              <a:rPr kumimoji="0" lang="ja-JP" altLang="en-US" sz="1800" dirty="0"/>
              <a:t>削除</a:t>
            </a:r>
            <a:r>
              <a:rPr kumimoji="0" lang="en-US" altLang="ja-JP" sz="1800" dirty="0"/>
              <a:t>, </a:t>
            </a:r>
            <a:r>
              <a:rPr kumimoji="0" lang="ja-JP" altLang="en-US" sz="1800" dirty="0"/>
              <a:t>システムに関わるファイルの編集</a:t>
            </a:r>
            <a:endParaRPr kumimoji="0" lang="en-US" altLang="ja-JP" sz="1800" dirty="0"/>
          </a:p>
          <a:p>
            <a:pPr marL="742950" lvl="2" eaLnBrk="1" hangingPunct="1">
              <a:buFont typeface="Arial" pitchFamily="34" charset="0"/>
              <a:buChar char="–"/>
            </a:pPr>
            <a:r>
              <a:rPr kumimoji="0" lang="ja-JP" altLang="en-US" sz="2200" dirty="0"/>
              <a:t>システムアカウント</a:t>
            </a:r>
            <a:endParaRPr kumimoji="0" lang="en-US" altLang="ja-JP" sz="2200" dirty="0"/>
          </a:p>
          <a:p>
            <a:pPr marL="1200150" lvl="3" indent="-342900" eaLnBrk="1" hangingPunct="1">
              <a:buFont typeface="Arial Unicode MS" pitchFamily="50" charset="-128"/>
              <a:buChar char="•"/>
            </a:pPr>
            <a:r>
              <a:rPr kumimoji="0" lang="ja-JP" altLang="en-US" dirty="0"/>
              <a:t>各種サービス</a:t>
            </a:r>
            <a:r>
              <a:rPr kumimoji="0" lang="en-US" altLang="ja-JP" dirty="0"/>
              <a:t>(</a:t>
            </a:r>
            <a:r>
              <a:rPr kumimoji="0" lang="ja-JP" altLang="en-US" dirty="0"/>
              <a:t>プログラム</a:t>
            </a:r>
            <a:r>
              <a:rPr kumimoji="0" lang="en-US" altLang="ja-JP" dirty="0"/>
              <a:t>)</a:t>
            </a:r>
            <a:r>
              <a:rPr kumimoji="0" lang="ja-JP" altLang="en-US" dirty="0"/>
              <a:t>を運用するアカウント</a:t>
            </a:r>
            <a:endParaRPr kumimoji="0" lang="en-US" altLang="ja-JP" dirty="0"/>
          </a:p>
          <a:p>
            <a:pPr marL="1657350" lvl="4" eaLnBrk="1" hangingPunct="1">
              <a:buFont typeface="Arial" pitchFamily="34" charset="0"/>
              <a:buChar char="–"/>
            </a:pPr>
            <a:r>
              <a:rPr kumimoji="0" lang="ja-JP" altLang="en-US" sz="1800" dirty="0"/>
              <a:t>例</a:t>
            </a:r>
            <a:r>
              <a:rPr kumimoji="0" lang="en-US" altLang="ja-JP" sz="1800" dirty="0"/>
              <a:t>: daemon, www-data, </a:t>
            </a:r>
            <a:r>
              <a:rPr kumimoji="0" lang="ja-JP" altLang="en-US" sz="1800" dirty="0"/>
              <a:t>など</a:t>
            </a:r>
            <a:endParaRPr kumimoji="0" lang="en-US" altLang="ja-JP" sz="1800" dirty="0"/>
          </a:p>
          <a:p>
            <a:pPr marL="1200150" lvl="3" indent="-342900" eaLnBrk="1" hangingPunct="1">
              <a:buFont typeface="Arial Unicode MS" pitchFamily="50" charset="-128"/>
              <a:buChar char="•"/>
            </a:pPr>
            <a:r>
              <a:rPr kumimoji="0" lang="ja-JP" altLang="en-US" dirty="0"/>
              <a:t>ユーザが直接利用することはない</a:t>
            </a:r>
            <a:endParaRPr kumimoji="0" lang="en-US" altLang="ja-JP" dirty="0">
              <a:solidFill>
                <a:srgbClr val="FF0000"/>
              </a:solidFill>
            </a:endParaRPr>
          </a:p>
          <a:p>
            <a:pPr marL="742950" lvl="2" eaLnBrk="1" hangingPunct="1">
              <a:buClr>
                <a:srgbClr val="000099"/>
              </a:buClr>
              <a:buFont typeface="Arial" pitchFamily="34" charset="0"/>
              <a:buChar char="–"/>
            </a:pPr>
            <a:r>
              <a:rPr kumimoji="0" lang="ja-JP" altLang="en-US" sz="2200" b="1" u="sng" dirty="0">
                <a:solidFill>
                  <a:srgbClr val="000099"/>
                </a:solidFill>
              </a:rPr>
              <a:t>一般ユーザ</a:t>
            </a:r>
            <a:endParaRPr kumimoji="0" lang="en-US" altLang="ja-JP" sz="2200" b="1" u="sng" dirty="0">
              <a:solidFill>
                <a:srgbClr val="000099"/>
              </a:solidFill>
            </a:endParaRPr>
          </a:p>
          <a:p>
            <a:pPr marL="1200150" lvl="3" indent="-342900" eaLnBrk="1" hangingPunct="1">
              <a:buFont typeface="Arial Unicode MS" pitchFamily="50" charset="-128"/>
              <a:buChar char="•"/>
            </a:pPr>
            <a:r>
              <a:rPr kumimoji="0" lang="ja-JP" altLang="en-US" dirty="0"/>
              <a:t>計算機管理者とシステムアカウント以外のアカウント</a:t>
            </a:r>
            <a:endParaRPr kumimoji="0" lang="en-US" altLang="ja-JP" dirty="0"/>
          </a:p>
          <a:p>
            <a:pPr marL="1200150" lvl="3" indent="-342900" eaLnBrk="1" hangingPunct="1">
              <a:buFont typeface="Arial Unicode MS" pitchFamily="50" charset="-128"/>
              <a:buChar char="•"/>
            </a:pPr>
            <a:r>
              <a:rPr kumimoji="0" lang="ja-JP" altLang="en-US" dirty="0"/>
              <a:t>計算機の管理権限に制限</a:t>
            </a:r>
            <a:endParaRPr kumimoji="0" lang="en-US" altLang="ja-JP" dirty="0"/>
          </a:p>
          <a:p>
            <a:pPr marL="1657350" lvl="4" eaLnBrk="1" hangingPunct="1">
              <a:buFont typeface="Arial" pitchFamily="34" charset="0"/>
              <a:buChar char="–"/>
            </a:pPr>
            <a:r>
              <a:rPr kumimoji="0" lang="ja-JP" altLang="en-US" sz="1800" dirty="0"/>
              <a:t>例：シャットダウンすら不可能</a:t>
            </a:r>
            <a:endParaRPr kumimoji="0" lang="en-US" altLang="ja-JP" sz="1800" dirty="0"/>
          </a:p>
          <a:p>
            <a:pPr marL="1657350" lvl="4" eaLnBrk="1" hangingPunct="1">
              <a:buFont typeface="Arial" pitchFamily="34" charset="0"/>
              <a:buChar char="–"/>
            </a:pPr>
            <a:endParaRPr kumimoji="0" lang="en-US" altLang="ja-JP" sz="2200" dirty="0"/>
          </a:p>
          <a:p>
            <a:pPr marL="342900" lvl="1" indent="-342900" eaLnBrk="1" hangingPunct="1">
              <a:buFont typeface="Wingdings" pitchFamily="2" charset="2"/>
              <a:buChar char="n"/>
            </a:pPr>
            <a:endParaRPr kumimoji="0" lang="en-US" altLang="ja-JP" sz="3600" dirty="0">
              <a:solidFill>
                <a:srgbClr val="FF0000"/>
              </a:solidFill>
            </a:endParaRPr>
          </a:p>
          <a:p>
            <a:pPr marL="342900" lvl="1" indent="-342900" eaLnBrk="1" hangingPunct="1">
              <a:buFont typeface="Wingdings" pitchFamily="2" charset="2"/>
              <a:buChar char="n"/>
            </a:pPr>
            <a:endParaRPr kumimoji="0" lang="en-US" altLang="ja-JP" sz="3600" dirty="0">
              <a:solidFill>
                <a:srgbClr val="FF0000"/>
              </a:solidFill>
            </a:endParaRPr>
          </a:p>
          <a:p>
            <a:pPr marL="342900" lvl="1" indent="-342900" eaLnBrk="1" hangingPunct="1">
              <a:buClr>
                <a:srgbClr val="A04DA3"/>
              </a:buClr>
              <a:buFont typeface="Georgia" pitchFamily="18" charset="0"/>
              <a:buChar char="•"/>
            </a:pPr>
            <a:endParaRPr kumimoji="0" lang="en-US" altLang="ja-JP" sz="3000" dirty="0"/>
          </a:p>
          <a:p>
            <a:pPr eaLnBrk="1" hangingPunct="1">
              <a:buClr>
                <a:schemeClr val="tx1"/>
              </a:buClr>
              <a:buFont typeface="Georgia" pitchFamily="18" charset="0"/>
              <a:buNone/>
            </a:pPr>
            <a:endParaRPr kumimoji="0" lang="en-US" altLang="ja-JP" sz="3000" dirty="0"/>
          </a:p>
          <a:p>
            <a:pPr marL="342900" lvl="1" indent="-342900" eaLnBrk="1" hangingPunct="1">
              <a:buFont typeface="Georgia" pitchFamily="18" charset="0"/>
              <a:buNone/>
            </a:pPr>
            <a:endParaRPr kumimoji="0" lang="en-US" altLang="ja-JP" sz="3000" dirty="0">
              <a:solidFill>
                <a:srgbClr val="00B050"/>
              </a:solidFill>
            </a:endParaRPr>
          </a:p>
        </p:txBody>
      </p:sp>
      <p:pic>
        <p:nvPicPr>
          <p:cNvPr id="4" name="Picture 2" descr="by">
            <a:extLst>
              <a:ext uri="{FF2B5EF4-FFF2-40B4-BE49-F238E27FC236}">
                <a16:creationId xmlns:a16="http://schemas.microsoft.com/office/drawing/2014/main" id="{5E0784E5-06F1-904E-B6F4-93464CBC6A6A}"/>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idx="4294967295"/>
          </p:nvPr>
        </p:nvSpPr>
        <p:spPr>
          <a:xfrm>
            <a:off x="271463" y="361950"/>
            <a:ext cx="8872537" cy="619125"/>
          </a:xfrm>
        </p:spPr>
        <p:txBody>
          <a:bodyPr/>
          <a:lstStyle/>
          <a:p>
            <a:pPr eaLnBrk="1" hangingPunct="1">
              <a:defRPr/>
            </a:pPr>
            <a:r>
              <a:rPr lang="ja-JP" altLang="ja-JP" dirty="0">
                <a:effectLst>
                  <a:outerShdw blurRad="38100" dist="38100" dir="2700000" algn="tl">
                    <a:srgbClr val="C0C0C0"/>
                  </a:outerShdw>
                </a:effectLst>
                <a:cs typeface="+mj-cs"/>
              </a:rPr>
              <a:t>計算機を利用するための事前準備</a:t>
            </a:r>
          </a:p>
        </p:txBody>
      </p:sp>
      <p:sp>
        <p:nvSpPr>
          <p:cNvPr id="41987" name="コンテンツ プレースホルダ 2"/>
          <p:cNvSpPr>
            <a:spLocks noGrp="1"/>
          </p:cNvSpPr>
          <p:nvPr>
            <p:ph idx="4294967295"/>
          </p:nvPr>
        </p:nvSpPr>
        <p:spPr>
          <a:xfrm>
            <a:off x="0" y="981075"/>
            <a:ext cx="9144000" cy="5257800"/>
          </a:xfrm>
        </p:spPr>
        <p:txBody>
          <a:bodyPr/>
          <a:lstStyle/>
          <a:p>
            <a:pPr marL="347663" lvl="1" indent="-347663" eaLnBrk="1" hangingPunct="1">
              <a:buClr>
                <a:srgbClr val="C00000"/>
              </a:buClr>
              <a:buFont typeface="Wingdings" pitchFamily="2" charset="2"/>
              <a:buChar char="n"/>
            </a:pPr>
            <a:r>
              <a:rPr kumimoji="0" lang="ja-JP" altLang="en-US" sz="3000"/>
              <a:t>計算機を利用するためには</a:t>
            </a:r>
            <a:r>
              <a:rPr kumimoji="0" lang="en-US" altLang="ja-JP" sz="3000"/>
              <a:t>, </a:t>
            </a:r>
            <a:r>
              <a:rPr kumimoji="0" lang="ja-JP" altLang="en-US" sz="3000"/>
              <a:t>事前にアカウントを計算機管理者</a:t>
            </a:r>
            <a:r>
              <a:rPr kumimoji="0" lang="en-US" altLang="ja-JP" sz="3000"/>
              <a:t> (root) </a:t>
            </a:r>
            <a:r>
              <a:rPr kumimoji="0" lang="ja-JP" altLang="en-US" sz="3000"/>
              <a:t>に作成してもらう必要がある</a:t>
            </a:r>
            <a:endParaRPr kumimoji="0" lang="en-US" altLang="ja-JP" sz="3000"/>
          </a:p>
          <a:p>
            <a:pPr marL="347663" lvl="1" indent="-347663" eaLnBrk="1" hangingPunct="1">
              <a:buClr>
                <a:srgbClr val="C00000"/>
              </a:buClr>
              <a:buFont typeface="Wingdings" pitchFamily="2" charset="2"/>
              <a:buChar char="n"/>
            </a:pPr>
            <a:r>
              <a:rPr kumimoji="0" lang="ja-JP" altLang="en-US" sz="3000"/>
              <a:t>作成に必要な情報</a:t>
            </a:r>
            <a:r>
              <a:rPr kumimoji="0" lang="en-US" altLang="ja-JP" sz="3000"/>
              <a:t> (</a:t>
            </a:r>
            <a:r>
              <a:rPr kumimoji="0" lang="ja-JP" altLang="en-US" sz="3000"/>
              <a:t>アカウント情報</a:t>
            </a:r>
            <a:r>
              <a:rPr kumimoji="0" lang="en-US" altLang="ja-JP" sz="3000"/>
              <a:t>)</a:t>
            </a:r>
          </a:p>
          <a:p>
            <a:pPr marL="719138" lvl="4" indent="-371475" eaLnBrk="1" hangingPunct="1">
              <a:buFont typeface="Arial Unicode MS" pitchFamily="50" charset="-128"/>
              <a:buChar char="–"/>
            </a:pPr>
            <a:r>
              <a:rPr kumimoji="0" lang="ja-JP" altLang="en-US" sz="2800" b="1" u="sng">
                <a:solidFill>
                  <a:srgbClr val="000099"/>
                </a:solidFill>
              </a:rPr>
              <a:t>アカウント名</a:t>
            </a:r>
            <a:endParaRPr kumimoji="0" lang="en-US" altLang="ja-JP" sz="2800" b="1" u="sng">
              <a:solidFill>
                <a:srgbClr val="000099"/>
              </a:solidFill>
            </a:endParaRPr>
          </a:p>
          <a:p>
            <a:pPr marL="719138" lvl="3" indent="-371475" eaLnBrk="1" hangingPunct="1">
              <a:buFont typeface="Arial Unicode MS" pitchFamily="50" charset="-128"/>
              <a:buChar char="–"/>
            </a:pPr>
            <a:r>
              <a:rPr kumimoji="0" lang="ja-JP" altLang="en-US" sz="2800" b="1" u="sng">
                <a:solidFill>
                  <a:srgbClr val="000099"/>
                </a:solidFill>
              </a:rPr>
              <a:t>パスワード</a:t>
            </a:r>
            <a:r>
              <a:rPr kumimoji="0" lang="en-US" altLang="ja-JP" sz="2800" b="1" u="sng">
                <a:solidFill>
                  <a:srgbClr val="000099"/>
                </a:solidFill>
              </a:rPr>
              <a:t> (</a:t>
            </a:r>
            <a:r>
              <a:rPr kumimoji="0" lang="ja-JP" altLang="en-US" sz="2800" b="1" u="sng">
                <a:solidFill>
                  <a:srgbClr val="000099"/>
                </a:solidFill>
              </a:rPr>
              <a:t>認証用の合言葉</a:t>
            </a:r>
            <a:r>
              <a:rPr kumimoji="0" lang="en-US" altLang="ja-JP" sz="2800" b="1" u="sng">
                <a:solidFill>
                  <a:srgbClr val="000099"/>
                </a:solidFill>
              </a:rPr>
              <a:t>)</a:t>
            </a:r>
          </a:p>
          <a:p>
            <a:pPr marL="719138" lvl="3" indent="-371475" eaLnBrk="1" hangingPunct="1">
              <a:buFont typeface="Arial Unicode MS" pitchFamily="50" charset="-128"/>
              <a:buChar char="–"/>
            </a:pPr>
            <a:r>
              <a:rPr kumimoji="0" lang="ja-JP" altLang="en-US" sz="2800"/>
              <a:t>氏名</a:t>
            </a:r>
            <a:endParaRPr kumimoji="0" lang="en-US" altLang="ja-JP" sz="2800"/>
          </a:p>
          <a:p>
            <a:pPr marL="719138" lvl="3" indent="-371475" eaLnBrk="1" hangingPunct="1">
              <a:buFont typeface="Arial Unicode MS" pitchFamily="50" charset="-128"/>
              <a:buChar char="–"/>
            </a:pPr>
            <a:r>
              <a:rPr kumimoji="0" lang="ja-JP" altLang="en-US" sz="2800"/>
              <a:t>住所</a:t>
            </a:r>
            <a:r>
              <a:rPr kumimoji="0" lang="en-US" altLang="ja-JP" sz="2800"/>
              <a:t> </a:t>
            </a:r>
            <a:r>
              <a:rPr kumimoji="0" lang="ja-JP" altLang="en-US" sz="2800"/>
              <a:t>等々</a:t>
            </a:r>
            <a:r>
              <a:rPr kumimoji="0" lang="en-US" altLang="ja-JP" sz="2800"/>
              <a:t>…</a:t>
            </a:r>
          </a:p>
          <a:p>
            <a:pPr marL="719138" lvl="3" indent="-371475" eaLnBrk="1" hangingPunct="1">
              <a:buClr>
                <a:srgbClr val="A04DA3"/>
              </a:buClr>
              <a:buFont typeface="Georgia" pitchFamily="18" charset="0"/>
              <a:buChar char="•"/>
            </a:pPr>
            <a:endParaRPr kumimoji="0" lang="en-US" altLang="ja-JP" sz="2800"/>
          </a:p>
          <a:p>
            <a:pPr marL="347663" lvl="1" indent="-347663" algn="ctr" eaLnBrk="1" hangingPunct="1">
              <a:buClr>
                <a:srgbClr val="A04DA3"/>
              </a:buClr>
              <a:buFont typeface="Georgia" pitchFamily="18" charset="0"/>
              <a:buNone/>
            </a:pPr>
            <a:r>
              <a:rPr kumimoji="0" lang="ja-JP" altLang="en-US" sz="3600"/>
              <a:t>アカウント作成後</a:t>
            </a:r>
            <a:r>
              <a:rPr kumimoji="0" lang="en-US" altLang="ja-JP" sz="3600"/>
              <a:t>, </a:t>
            </a:r>
            <a:br>
              <a:rPr kumimoji="0" lang="en-US" altLang="ja-JP" sz="3600"/>
            </a:br>
            <a:r>
              <a:rPr kumimoji="0" lang="ja-JP" altLang="en-US" sz="3600"/>
              <a:t>計算機に</a:t>
            </a:r>
            <a:r>
              <a:rPr kumimoji="0" lang="ja-JP" altLang="en-US" sz="3600" b="1" u="sng">
                <a:solidFill>
                  <a:srgbClr val="000099"/>
                </a:solidFill>
              </a:rPr>
              <a:t>ログイン</a:t>
            </a:r>
            <a:r>
              <a:rPr kumimoji="0" lang="ja-JP" altLang="en-US" sz="3600"/>
              <a:t>できるようになる</a:t>
            </a:r>
            <a:endParaRPr kumimoji="0" lang="en-US" altLang="ja-JP" sz="3600"/>
          </a:p>
        </p:txBody>
      </p:sp>
      <p:pic>
        <p:nvPicPr>
          <p:cNvPr id="4" name="Picture 2" descr="by">
            <a:extLst>
              <a:ext uri="{FF2B5EF4-FFF2-40B4-BE49-F238E27FC236}">
                <a16:creationId xmlns:a16="http://schemas.microsoft.com/office/drawing/2014/main" id="{C3250034-DF8D-B141-AB13-4F17770A5EE9}"/>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ログインとは</a:t>
            </a:r>
            <a:endParaRPr lang="ja-JP" altLang="ja-JP" dirty="0">
              <a:effectLst>
                <a:outerShdw blurRad="38100" dist="38100" dir="2700000" algn="tl">
                  <a:srgbClr val="C0C0C0"/>
                </a:outerShdw>
              </a:effectLst>
              <a:cs typeface="+mj-cs"/>
            </a:endParaRPr>
          </a:p>
        </p:txBody>
      </p:sp>
      <p:sp>
        <p:nvSpPr>
          <p:cNvPr id="43011" name="コンテンツ プレースホルダ 2"/>
          <p:cNvSpPr>
            <a:spLocks noGrp="1"/>
          </p:cNvSpPr>
          <p:nvPr>
            <p:ph idx="4294967295"/>
          </p:nvPr>
        </p:nvSpPr>
        <p:spPr>
          <a:xfrm>
            <a:off x="0" y="908050"/>
            <a:ext cx="9144000" cy="5949950"/>
          </a:xfrm>
        </p:spPr>
        <p:txBody>
          <a:bodyPr/>
          <a:lstStyle/>
          <a:p>
            <a:pPr marL="317500" lvl="1" indent="-457200" eaLnBrk="1" hangingPunct="1">
              <a:buClr>
                <a:srgbClr val="C00000"/>
              </a:buClr>
              <a:buFont typeface="Wingdings" charset="0"/>
              <a:buChar char="n"/>
              <a:defRPr/>
            </a:pPr>
            <a:r>
              <a:rPr kumimoji="0" lang="ja-JP" altLang="en-US" sz="3200"/>
              <a:t>事前に登録したアカウント情報を用いて</a:t>
            </a:r>
            <a:r>
              <a:rPr kumimoji="0" lang="en-US" altLang="ja-JP" sz="3200"/>
              <a:t>,  </a:t>
            </a:r>
            <a:r>
              <a:rPr kumimoji="0" lang="ja-JP" altLang="en-US" sz="3200"/>
              <a:t>認証した後に</a:t>
            </a:r>
            <a:r>
              <a:rPr kumimoji="0" lang="en-US" altLang="ja-JP" sz="3200"/>
              <a:t>, </a:t>
            </a:r>
            <a:r>
              <a:rPr kumimoji="0" lang="ja-JP" altLang="en-US" sz="3200"/>
              <a:t>コマンド等を利用できる状態にすること</a:t>
            </a:r>
            <a:endParaRPr kumimoji="0" lang="en-US" altLang="ja-JP" sz="3400"/>
          </a:p>
          <a:p>
            <a:pPr marL="317500" lvl="1" indent="-457200" eaLnBrk="1" hangingPunct="1">
              <a:buClr>
                <a:srgbClr val="C00000"/>
              </a:buClr>
              <a:buFont typeface="Wingdings" charset="0"/>
              <a:buChar char="n"/>
              <a:defRPr/>
            </a:pPr>
            <a:r>
              <a:rPr kumimoji="0" lang="ja-JP" altLang="en-US" sz="3200"/>
              <a:t>必要入力事項は「アカウント名」＋「パスワード」 </a:t>
            </a:r>
            <a:r>
              <a:rPr kumimoji="0" lang="ja-JP" altLang="en-US" sz="3200">
                <a:solidFill>
                  <a:srgbClr val="000000"/>
                </a:solidFill>
              </a:rPr>
              <a:t>のみ</a:t>
            </a:r>
            <a:endParaRPr kumimoji="0" lang="en-US" altLang="ja-JP" sz="3200">
              <a:solidFill>
                <a:srgbClr val="000000"/>
              </a:solidFill>
            </a:endParaRPr>
          </a:p>
          <a:p>
            <a:pPr marL="317500" lvl="1" indent="-457200" eaLnBrk="1" hangingPunct="1">
              <a:buClr>
                <a:srgbClr val="C00000"/>
              </a:buClr>
              <a:buFont typeface="Wingdings" charset="0"/>
              <a:buChar char="n"/>
              <a:defRPr/>
            </a:pPr>
            <a:r>
              <a:rPr kumimoji="0" lang="ja-JP" altLang="en-US" sz="3200">
                <a:solidFill>
                  <a:srgbClr val="000000"/>
                </a:solidFill>
              </a:rPr>
              <a:t>アカウントを持つ人は</a:t>
            </a:r>
            <a:r>
              <a:rPr kumimoji="0" lang="ja-JP" altLang="en-US" sz="3200" b="1" u="sng">
                <a:solidFill>
                  <a:srgbClr val="000099"/>
                </a:solidFill>
              </a:rPr>
              <a:t>パスワードを守る責務</a:t>
            </a:r>
            <a:r>
              <a:rPr kumimoji="0" lang="ja-JP" altLang="en-US" sz="3200">
                <a:solidFill>
                  <a:srgbClr val="000000"/>
                </a:solidFill>
              </a:rPr>
              <a:t>がある</a:t>
            </a:r>
            <a:endParaRPr kumimoji="0" lang="en-US" altLang="ja-JP" sz="3200">
              <a:solidFill>
                <a:srgbClr val="000000"/>
              </a:solidFill>
            </a:endParaRPr>
          </a:p>
          <a:p>
            <a:pPr marL="746125" lvl="2" indent="-457200" eaLnBrk="1" hangingPunct="1">
              <a:buFont typeface="Arial" charset="0"/>
              <a:buChar char="–"/>
              <a:defRPr/>
            </a:pPr>
            <a:r>
              <a:rPr kumimoji="0" lang="ja-JP" altLang="en-US" sz="3000">
                <a:solidFill>
                  <a:srgbClr val="000000"/>
                </a:solidFill>
              </a:rPr>
              <a:t>アカウントクラック</a:t>
            </a:r>
            <a:r>
              <a:rPr kumimoji="0" lang="en-US" altLang="ja-JP" sz="3000">
                <a:solidFill>
                  <a:srgbClr val="000000"/>
                </a:solidFill>
              </a:rPr>
              <a:t> (</a:t>
            </a:r>
            <a:r>
              <a:rPr kumimoji="0" lang="ja-JP" altLang="en-US" sz="3000">
                <a:solidFill>
                  <a:srgbClr val="000000"/>
                </a:solidFill>
              </a:rPr>
              <a:t>アカウント名＋パスワードを盗むこと</a:t>
            </a:r>
            <a:r>
              <a:rPr kumimoji="0" lang="en-US" altLang="ja-JP" sz="3000">
                <a:solidFill>
                  <a:srgbClr val="000000"/>
                </a:solidFill>
              </a:rPr>
              <a:t>)</a:t>
            </a:r>
            <a:r>
              <a:rPr kumimoji="0" lang="ja-JP" altLang="en-US" sz="3000">
                <a:solidFill>
                  <a:srgbClr val="000000"/>
                </a:solidFill>
              </a:rPr>
              <a:t> しようとする輩はあなたを常に狙っています！</a:t>
            </a:r>
            <a:endParaRPr kumimoji="0" lang="en-US" altLang="ja-JP" sz="3000">
              <a:solidFill>
                <a:srgbClr val="000000"/>
              </a:solidFill>
            </a:endParaRPr>
          </a:p>
        </p:txBody>
      </p:sp>
      <p:pic>
        <p:nvPicPr>
          <p:cNvPr id="4" name="Picture 2" descr="by">
            <a:extLst>
              <a:ext uri="{FF2B5EF4-FFF2-40B4-BE49-F238E27FC236}">
                <a16:creationId xmlns:a16="http://schemas.microsoft.com/office/drawing/2014/main" id="{F68E286E-23F7-024D-B84F-D6AE33F33DDB}"/>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3"/>
          <p:cNvSpPr txBox="1">
            <a:spLocks noChangeArrowheads="1"/>
          </p:cNvSpPr>
          <p:nvPr/>
        </p:nvSpPr>
        <p:spPr bwMode="auto">
          <a:xfrm>
            <a:off x="250825" y="2571750"/>
            <a:ext cx="8824913"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4</a:t>
            </a:r>
            <a:r>
              <a:rPr kumimoji="0" lang="en-US" altLang="ja-JP" sz="4000">
                <a:solidFill>
                  <a:schemeClr val="tx2"/>
                </a:solidFill>
                <a:latin typeface="ＭＳ Ｐゴシック" pitchFamily="50" charset="-128"/>
              </a:rPr>
              <a:t>. </a:t>
            </a:r>
            <a:r>
              <a:rPr kumimoji="0" lang="ja-JP" altLang="en-US" sz="4000">
                <a:solidFill>
                  <a:schemeClr val="tx2"/>
                </a:solidFill>
                <a:latin typeface="ＭＳ Ｐゴシック" pitchFamily="50" charset="-128"/>
              </a:rPr>
              <a:t>アカウントクラックの手法と</a:t>
            </a:r>
            <a:endParaRPr kumimoji="0" lang="en-US" altLang="ja-JP" sz="4000">
              <a:solidFill>
                <a:schemeClr val="tx2"/>
              </a:solidFill>
              <a:latin typeface="ＭＳ Ｐゴシック" pitchFamily="50" charset="-128"/>
            </a:endParaRPr>
          </a:p>
          <a:p>
            <a:r>
              <a:rPr kumimoji="0" lang="ja-JP" altLang="en-US" sz="4000">
                <a:solidFill>
                  <a:schemeClr val="tx2"/>
                </a:solidFill>
                <a:latin typeface="ＭＳ Ｐゴシック" pitchFamily="50" charset="-128"/>
              </a:rPr>
              <a:t>　 想定される問題</a:t>
            </a:r>
          </a:p>
        </p:txBody>
      </p:sp>
      <p:pic>
        <p:nvPicPr>
          <p:cNvPr id="3" name="Picture 2" descr="by">
            <a:extLst>
              <a:ext uri="{FF2B5EF4-FFF2-40B4-BE49-F238E27FC236}">
                <a16:creationId xmlns:a16="http://schemas.microsoft.com/office/drawing/2014/main" id="{65281DC7-AFBB-0E43-A88A-24267A089A61}"/>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アカウントクラック</a:t>
            </a:r>
            <a:r>
              <a:rPr lang="en-US" altLang="ja-JP" dirty="0">
                <a:effectLst>
                  <a:outerShdw blurRad="38100" dist="38100" dir="2700000" algn="tl">
                    <a:srgbClr val="C0C0C0"/>
                  </a:outerShdw>
                </a:effectLst>
                <a:cs typeface="+mj-cs"/>
              </a:rPr>
              <a:t>(</a:t>
            </a:r>
            <a:r>
              <a:rPr lang="ja-JP" altLang="en-US" dirty="0">
                <a:effectLst>
                  <a:outerShdw blurRad="38100" dist="38100" dir="2700000" algn="tl">
                    <a:srgbClr val="C0C0C0"/>
                  </a:outerShdw>
                </a:effectLst>
                <a:cs typeface="+mj-cs"/>
              </a:rPr>
              <a:t>乗っ取り</a:t>
            </a:r>
            <a:r>
              <a:rPr lang="en-US" altLang="ja-JP" dirty="0">
                <a:effectLst>
                  <a:outerShdw blurRad="38100" dist="38100" dir="2700000" algn="tl">
                    <a:srgbClr val="C0C0C0"/>
                  </a:outerShdw>
                </a:effectLst>
                <a:cs typeface="+mj-cs"/>
              </a:rPr>
              <a:t>)</a:t>
            </a:r>
            <a:r>
              <a:rPr lang="ja-JP" altLang="en-US" dirty="0">
                <a:effectLst>
                  <a:outerShdw blurRad="38100" dist="38100" dir="2700000" algn="tl">
                    <a:srgbClr val="C0C0C0"/>
                  </a:outerShdw>
                </a:effectLst>
                <a:cs typeface="+mj-cs"/>
              </a:rPr>
              <a:t>された例</a:t>
            </a:r>
          </a:p>
        </p:txBody>
      </p:sp>
      <p:pic>
        <p:nvPicPr>
          <p:cNvPr id="3" name="図 2"/>
          <p:cNvPicPr>
            <a:picLocks noChangeAspect="1"/>
          </p:cNvPicPr>
          <p:nvPr/>
        </p:nvPicPr>
        <p:blipFill>
          <a:blip r:embed="rId3"/>
          <a:stretch>
            <a:fillRect/>
          </a:stretch>
        </p:blipFill>
        <p:spPr>
          <a:xfrm>
            <a:off x="3131840" y="969347"/>
            <a:ext cx="3312368" cy="5888653"/>
          </a:xfrm>
          <a:prstGeom prst="rect">
            <a:avLst/>
          </a:prstGeom>
        </p:spPr>
      </p:pic>
      <p:pic>
        <p:nvPicPr>
          <p:cNvPr id="4" name="図 3"/>
          <p:cNvPicPr>
            <a:picLocks noChangeAspect="1"/>
          </p:cNvPicPr>
          <p:nvPr/>
        </p:nvPicPr>
        <p:blipFill>
          <a:blip r:embed="rId4"/>
          <a:stretch>
            <a:fillRect/>
          </a:stretch>
        </p:blipFill>
        <p:spPr>
          <a:xfrm>
            <a:off x="3131840" y="980728"/>
            <a:ext cx="3305966" cy="5877272"/>
          </a:xfrm>
          <a:prstGeom prst="rect">
            <a:avLst/>
          </a:prstGeom>
        </p:spPr>
      </p:pic>
      <p:pic>
        <p:nvPicPr>
          <p:cNvPr id="5" name="図 4"/>
          <p:cNvPicPr>
            <a:picLocks noChangeAspect="1"/>
          </p:cNvPicPr>
          <p:nvPr/>
        </p:nvPicPr>
        <p:blipFill>
          <a:blip r:embed="rId5"/>
          <a:stretch>
            <a:fillRect/>
          </a:stretch>
        </p:blipFill>
        <p:spPr>
          <a:xfrm>
            <a:off x="3131840" y="970322"/>
            <a:ext cx="3305966" cy="5877272"/>
          </a:xfrm>
          <a:prstGeom prst="rect">
            <a:avLst/>
          </a:prstGeom>
        </p:spPr>
      </p:pic>
      <p:pic>
        <p:nvPicPr>
          <p:cNvPr id="8" name="図 7"/>
          <p:cNvPicPr>
            <a:picLocks noChangeAspect="1"/>
          </p:cNvPicPr>
          <p:nvPr/>
        </p:nvPicPr>
        <p:blipFill>
          <a:blip r:embed="rId6"/>
          <a:stretch>
            <a:fillRect/>
          </a:stretch>
        </p:blipFill>
        <p:spPr>
          <a:xfrm>
            <a:off x="3131840" y="974709"/>
            <a:ext cx="3309351" cy="5883291"/>
          </a:xfrm>
          <a:prstGeom prst="rect">
            <a:avLst/>
          </a:prstGeom>
        </p:spPr>
      </p:pic>
      <p:sp>
        <p:nvSpPr>
          <p:cNvPr id="2" name="テキスト ボックス 1"/>
          <p:cNvSpPr txBox="1"/>
          <p:nvPr/>
        </p:nvSpPr>
        <p:spPr>
          <a:xfrm>
            <a:off x="6588224" y="1035050"/>
            <a:ext cx="2232248" cy="253916"/>
          </a:xfrm>
          <a:prstGeom prst="rect">
            <a:avLst/>
          </a:prstGeom>
          <a:noFill/>
        </p:spPr>
        <p:txBody>
          <a:bodyPr wrap="square" rtlCol="0">
            <a:spAutoFit/>
          </a:bodyPr>
          <a:lstStyle/>
          <a:p>
            <a:r>
              <a:rPr kumimoji="1" lang="ja-JP" altLang="en-US" sz="1050" dirty="0"/>
              <a:t>この乗っ取りはフィクションです</a:t>
            </a:r>
            <a:r>
              <a:rPr kumimoji="1" lang="en-US" altLang="ja-JP" sz="1050" dirty="0"/>
              <a:t>. </a:t>
            </a:r>
            <a:endParaRPr kumimoji="1" lang="ja-JP"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アカウントクラック</a:t>
            </a:r>
            <a:r>
              <a:rPr lang="en-US" altLang="ja-JP" dirty="0">
                <a:effectLst>
                  <a:outerShdw blurRad="38100" dist="38100" dir="2700000" algn="tl">
                    <a:srgbClr val="C0C0C0"/>
                  </a:outerShdw>
                </a:effectLst>
                <a:cs typeface="+mj-cs"/>
              </a:rPr>
              <a:t>(</a:t>
            </a:r>
            <a:r>
              <a:rPr lang="ja-JP" altLang="en-US" dirty="0">
                <a:effectLst>
                  <a:outerShdw blurRad="38100" dist="38100" dir="2700000" algn="tl">
                    <a:srgbClr val="C0C0C0"/>
                  </a:outerShdw>
                </a:effectLst>
                <a:cs typeface="+mj-cs"/>
              </a:rPr>
              <a:t>乗っ取り</a:t>
            </a:r>
            <a:r>
              <a:rPr lang="en-US" altLang="ja-JP" dirty="0">
                <a:effectLst>
                  <a:outerShdw blurRad="38100" dist="38100" dir="2700000" algn="tl">
                    <a:srgbClr val="C0C0C0"/>
                  </a:outerShdw>
                </a:effectLst>
                <a:cs typeface="+mj-cs"/>
              </a:rPr>
              <a:t>)</a:t>
            </a:r>
            <a:r>
              <a:rPr lang="ja-JP" altLang="en-US" dirty="0">
                <a:effectLst>
                  <a:outerShdw blurRad="38100" dist="38100" dir="2700000" algn="tl">
                    <a:srgbClr val="C0C0C0"/>
                  </a:outerShdw>
                </a:effectLst>
                <a:cs typeface="+mj-cs"/>
              </a:rPr>
              <a:t>された例</a:t>
            </a:r>
          </a:p>
        </p:txBody>
      </p:sp>
      <p:sp>
        <p:nvSpPr>
          <p:cNvPr id="2" name="テキスト ボックス 1"/>
          <p:cNvSpPr txBox="1"/>
          <p:nvPr/>
        </p:nvSpPr>
        <p:spPr>
          <a:xfrm>
            <a:off x="6588223" y="1035050"/>
            <a:ext cx="2411537" cy="253916"/>
          </a:xfrm>
          <a:prstGeom prst="rect">
            <a:avLst/>
          </a:prstGeom>
          <a:noFill/>
        </p:spPr>
        <p:txBody>
          <a:bodyPr wrap="square" rtlCol="0">
            <a:spAutoFit/>
          </a:bodyPr>
          <a:lstStyle/>
          <a:p>
            <a:r>
              <a:rPr kumimoji="1" lang="ja-JP" altLang="en-US" sz="1050" dirty="0"/>
              <a:t>この</a:t>
            </a:r>
            <a:r>
              <a:rPr kumimoji="1" lang="ja-JP" altLang="en-US" sz="1050"/>
              <a:t>乗っ取りはマジです</a:t>
            </a:r>
            <a:r>
              <a:rPr kumimoji="1" lang="en-US" altLang="ja-JP" sz="1050" dirty="0"/>
              <a:t>. 2018/03/23 </a:t>
            </a:r>
            <a:endParaRPr kumimoji="1" lang="ja-JP" altLang="en-US" sz="1050" dirty="0"/>
          </a:p>
        </p:txBody>
      </p:sp>
      <p:pic>
        <p:nvPicPr>
          <p:cNvPr id="7" name="図 6">
            <a:extLst>
              <a:ext uri="{FF2B5EF4-FFF2-40B4-BE49-F238E27FC236}">
                <a16:creationId xmlns:a16="http://schemas.microsoft.com/office/drawing/2014/main" id="{35819195-50EE-0A41-BA8E-B137CC5F5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2" y="1685227"/>
            <a:ext cx="2879865" cy="5111761"/>
          </a:xfrm>
          <a:prstGeom prst="rect">
            <a:avLst/>
          </a:prstGeom>
        </p:spPr>
      </p:pic>
      <p:pic>
        <p:nvPicPr>
          <p:cNvPr id="10" name="図 9">
            <a:extLst>
              <a:ext uri="{FF2B5EF4-FFF2-40B4-BE49-F238E27FC236}">
                <a16:creationId xmlns:a16="http://schemas.microsoft.com/office/drawing/2014/main" id="{2E37C8A2-A392-F14D-97AA-FC2C36DEE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699" y="1692793"/>
            <a:ext cx="2879865" cy="5111761"/>
          </a:xfrm>
          <a:prstGeom prst="rect">
            <a:avLst/>
          </a:prstGeom>
        </p:spPr>
      </p:pic>
      <p:pic>
        <p:nvPicPr>
          <p:cNvPr id="12" name="図 11">
            <a:extLst>
              <a:ext uri="{FF2B5EF4-FFF2-40B4-BE49-F238E27FC236}">
                <a16:creationId xmlns:a16="http://schemas.microsoft.com/office/drawing/2014/main" id="{A1580A9A-FAED-7145-BD9F-19510642F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896" y="1705132"/>
            <a:ext cx="2879865" cy="5111761"/>
          </a:xfrm>
          <a:prstGeom prst="rect">
            <a:avLst/>
          </a:prstGeom>
        </p:spPr>
      </p:pic>
      <p:sp>
        <p:nvSpPr>
          <p:cNvPr id="14" name="テキスト ボックス 13">
            <a:extLst>
              <a:ext uri="{FF2B5EF4-FFF2-40B4-BE49-F238E27FC236}">
                <a16:creationId xmlns:a16="http://schemas.microsoft.com/office/drawing/2014/main" id="{AA88B23E-C925-7744-8579-49C19D131A8E}"/>
              </a:ext>
            </a:extLst>
          </p:cNvPr>
          <p:cNvSpPr txBox="1"/>
          <p:nvPr/>
        </p:nvSpPr>
        <p:spPr>
          <a:xfrm>
            <a:off x="326747" y="1285117"/>
            <a:ext cx="2441374" cy="400110"/>
          </a:xfrm>
          <a:prstGeom prst="rect">
            <a:avLst/>
          </a:prstGeom>
          <a:noFill/>
        </p:spPr>
        <p:txBody>
          <a:bodyPr wrap="square" rtlCol="0">
            <a:spAutoFit/>
          </a:bodyPr>
          <a:lstStyle/>
          <a:p>
            <a:r>
              <a:rPr kumimoji="1" lang="en-US" altLang="ja-JP" sz="2000" dirty="0"/>
              <a:t>S </a:t>
            </a:r>
            <a:r>
              <a:rPr kumimoji="1" lang="ja-JP" altLang="en-US" sz="2000"/>
              <a:t>さんとのやりとり</a:t>
            </a:r>
            <a:r>
              <a:rPr kumimoji="1" lang="en-US" altLang="ja-JP" sz="2000" dirty="0"/>
              <a:t> 1</a:t>
            </a:r>
            <a:endParaRPr kumimoji="1" lang="ja-JP" altLang="en-US" sz="2000" dirty="0"/>
          </a:p>
        </p:txBody>
      </p:sp>
      <p:sp>
        <p:nvSpPr>
          <p:cNvPr id="16" name="テキスト ボックス 15">
            <a:extLst>
              <a:ext uri="{FF2B5EF4-FFF2-40B4-BE49-F238E27FC236}">
                <a16:creationId xmlns:a16="http://schemas.microsoft.com/office/drawing/2014/main" id="{ACE7E29F-B9ED-5448-A579-8D7D0FC8C77C}"/>
              </a:ext>
            </a:extLst>
          </p:cNvPr>
          <p:cNvSpPr txBox="1"/>
          <p:nvPr/>
        </p:nvSpPr>
        <p:spPr>
          <a:xfrm>
            <a:off x="6119896" y="1285117"/>
            <a:ext cx="2879864" cy="400110"/>
          </a:xfrm>
          <a:prstGeom prst="rect">
            <a:avLst/>
          </a:prstGeom>
          <a:noFill/>
        </p:spPr>
        <p:txBody>
          <a:bodyPr wrap="square" rtlCol="0">
            <a:spAutoFit/>
          </a:bodyPr>
          <a:lstStyle/>
          <a:p>
            <a:r>
              <a:rPr kumimoji="1" lang="ja-JP" altLang="en-US" sz="2000"/>
              <a:t>その直後できたグループ</a:t>
            </a:r>
            <a:endParaRPr kumimoji="1" lang="ja-JP" altLang="en-US" sz="2000" dirty="0"/>
          </a:p>
        </p:txBody>
      </p:sp>
      <p:sp>
        <p:nvSpPr>
          <p:cNvPr id="17" name="テキスト ボックス 16">
            <a:extLst>
              <a:ext uri="{FF2B5EF4-FFF2-40B4-BE49-F238E27FC236}">
                <a16:creationId xmlns:a16="http://schemas.microsoft.com/office/drawing/2014/main" id="{7A4FA36C-FABA-7749-89CC-924FF4850940}"/>
              </a:ext>
            </a:extLst>
          </p:cNvPr>
          <p:cNvSpPr txBox="1"/>
          <p:nvPr/>
        </p:nvSpPr>
        <p:spPr>
          <a:xfrm>
            <a:off x="3313288" y="1285117"/>
            <a:ext cx="2480686" cy="400110"/>
          </a:xfrm>
          <a:prstGeom prst="rect">
            <a:avLst/>
          </a:prstGeom>
          <a:noFill/>
        </p:spPr>
        <p:txBody>
          <a:bodyPr wrap="square" rtlCol="0">
            <a:spAutoFit/>
          </a:bodyPr>
          <a:lstStyle/>
          <a:p>
            <a:r>
              <a:rPr kumimoji="1" lang="en-US" altLang="ja-JP" sz="2000" dirty="0"/>
              <a:t>S </a:t>
            </a:r>
            <a:r>
              <a:rPr kumimoji="1" lang="ja-JP" altLang="en-US" sz="2000"/>
              <a:t>さんとのやりとり</a:t>
            </a:r>
            <a:r>
              <a:rPr kumimoji="1" lang="en-US" altLang="ja-JP" sz="2000" dirty="0"/>
              <a:t> 2</a:t>
            </a:r>
            <a:endParaRPr kumimoji="1" lang="ja-JP" altLang="en-US" sz="2000" dirty="0"/>
          </a:p>
        </p:txBody>
      </p:sp>
    </p:spTree>
    <p:extLst>
      <p:ext uri="{BB962C8B-B14F-4D97-AF65-F5344CB8AC3E}">
        <p14:creationId xmlns:p14="http://schemas.microsoft.com/office/powerpoint/2010/main" val="167955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idx="4294967295"/>
          </p:nvPr>
        </p:nvSpPr>
        <p:spPr>
          <a:xfrm>
            <a:off x="271463" y="361950"/>
            <a:ext cx="8872537" cy="619125"/>
          </a:xfrm>
        </p:spPr>
        <p:txBody>
          <a:bodyPr/>
          <a:lstStyle/>
          <a:p>
            <a:pPr eaLnBrk="1" hangingPunct="1"/>
            <a:r>
              <a:rPr lang="ja-JP" altLang="en-US">
                <a:effectLst>
                  <a:outerShdw blurRad="38100" dist="38100" dir="2700000" algn="tl">
                    <a:srgbClr val="C0C0C0"/>
                  </a:outerShdw>
                </a:effectLst>
              </a:rPr>
              <a:t>アカウントクラックの手法 </a:t>
            </a:r>
            <a:r>
              <a:rPr lang="en-US" altLang="ja-JP">
                <a:effectLst>
                  <a:outerShdw blurRad="38100" dist="38100" dir="2700000" algn="tl">
                    <a:srgbClr val="C0C0C0"/>
                  </a:outerShdw>
                </a:effectLst>
              </a:rPr>
              <a:t>1</a:t>
            </a:r>
            <a:endParaRPr lang="ja-JP" altLang="en-US">
              <a:solidFill>
                <a:schemeClr val="tx1"/>
              </a:solidFill>
              <a:effectLst>
                <a:outerShdw blurRad="38100" dist="38100" dir="2700000" algn="tl">
                  <a:srgbClr val="C0C0C0"/>
                </a:outerShdw>
              </a:effectLst>
            </a:endParaRPr>
          </a:p>
        </p:txBody>
      </p:sp>
      <p:sp>
        <p:nvSpPr>
          <p:cNvPr id="45059" name="コンテンツ プレースホルダ 2"/>
          <p:cNvSpPr>
            <a:spLocks noGrp="1"/>
          </p:cNvSpPr>
          <p:nvPr>
            <p:ph idx="4294967295"/>
          </p:nvPr>
        </p:nvSpPr>
        <p:spPr>
          <a:xfrm>
            <a:off x="0" y="981075"/>
            <a:ext cx="9144000" cy="5278438"/>
          </a:xfrm>
        </p:spPr>
        <p:txBody>
          <a:bodyPr/>
          <a:lstStyle/>
          <a:p>
            <a:pPr eaLnBrk="1" hangingPunct="1">
              <a:buFont typeface="Wingdings" charset="0"/>
              <a:buChar char="n"/>
              <a:defRPr/>
            </a:pPr>
            <a:r>
              <a:rPr kumimoji="0" lang="en-US" altLang="ja-JP" sz="3000" b="1" u="sng" dirty="0">
                <a:solidFill>
                  <a:srgbClr val="000099"/>
                </a:solidFill>
              </a:rPr>
              <a:t>Social</a:t>
            </a:r>
            <a:r>
              <a:rPr kumimoji="0" lang="ja-JP" altLang="en-US" sz="3000" b="1" u="sng">
                <a:solidFill>
                  <a:srgbClr val="000099"/>
                </a:solidFill>
              </a:rPr>
              <a:t> </a:t>
            </a:r>
            <a:r>
              <a:rPr kumimoji="0" lang="en-US" altLang="ja-JP" sz="3000" b="1" u="sng" dirty="0">
                <a:solidFill>
                  <a:srgbClr val="000099"/>
                </a:solidFill>
              </a:rPr>
              <a:t>Attack </a:t>
            </a:r>
            <a:r>
              <a:rPr kumimoji="0" lang="en-US" altLang="ja-JP" sz="3000" dirty="0">
                <a:solidFill>
                  <a:srgbClr val="000000"/>
                </a:solidFill>
              </a:rPr>
              <a:t>(</a:t>
            </a:r>
            <a:r>
              <a:rPr kumimoji="0" lang="ja-JP" altLang="en-US" sz="3000">
                <a:solidFill>
                  <a:srgbClr val="000000"/>
                </a:solidFill>
              </a:rPr>
              <a:t>または </a:t>
            </a:r>
            <a:r>
              <a:rPr kumimoji="0" lang="en-US" altLang="ja-JP" sz="3000" b="1" u="sng" dirty="0">
                <a:solidFill>
                  <a:srgbClr val="000099"/>
                </a:solidFill>
              </a:rPr>
              <a:t>Social Engineering</a:t>
            </a:r>
            <a:r>
              <a:rPr kumimoji="0" lang="en-US" altLang="ja-JP" sz="3000" dirty="0">
                <a:solidFill>
                  <a:srgbClr val="000000"/>
                </a:solidFill>
              </a:rPr>
              <a:t>)</a:t>
            </a:r>
          </a:p>
          <a:p>
            <a:pPr marL="803275" lvl="1" indent="-457200" eaLnBrk="1" hangingPunct="1">
              <a:buFont typeface="Arial" charset="0"/>
              <a:buChar char="–"/>
              <a:defRPr/>
            </a:pPr>
            <a:r>
              <a:rPr kumimoji="0" lang="ja-JP" altLang="en-US"/>
              <a:t>ネットワークを介さず</a:t>
            </a:r>
            <a:r>
              <a:rPr kumimoji="0" lang="en-US" altLang="ja-JP" dirty="0"/>
              <a:t>, </a:t>
            </a:r>
            <a:r>
              <a:rPr kumimoji="0" lang="ja-JP" altLang="en-US"/>
              <a:t>社会的手段</a:t>
            </a:r>
            <a:r>
              <a:rPr kumimoji="0" lang="en-US" altLang="ja-JP" dirty="0"/>
              <a:t> (</a:t>
            </a:r>
            <a:r>
              <a:rPr kumimoji="0" lang="ja-JP" altLang="en-US"/>
              <a:t>話術・覗き見など</a:t>
            </a:r>
            <a:r>
              <a:rPr kumimoji="0" lang="en-US" altLang="ja-JP" dirty="0"/>
              <a:t>)</a:t>
            </a:r>
            <a:r>
              <a:rPr kumimoji="0" lang="ja-JP" altLang="en-US"/>
              <a:t>を用いて</a:t>
            </a:r>
            <a:r>
              <a:rPr kumimoji="0" lang="en-US" altLang="ja-JP" dirty="0"/>
              <a:t>, </a:t>
            </a:r>
            <a:r>
              <a:rPr kumimoji="0" lang="ja-JP" altLang="en-US"/>
              <a:t>不正行為に必要な情報を得る行為</a:t>
            </a:r>
            <a:endParaRPr kumimoji="0" lang="en-US" altLang="ja-JP" dirty="0"/>
          </a:p>
          <a:p>
            <a:pPr lvl="2" eaLnBrk="1" hangingPunct="1">
              <a:buFont typeface="Arial" charset="0"/>
              <a:buChar char="•"/>
              <a:defRPr/>
            </a:pPr>
            <a:r>
              <a:rPr kumimoji="0" lang="ja-JP" altLang="en-US" sz="2600"/>
              <a:t>ユーザー名</a:t>
            </a:r>
            <a:r>
              <a:rPr kumimoji="0" lang="en-US" altLang="ja-JP" sz="2600" dirty="0"/>
              <a:t>, </a:t>
            </a:r>
            <a:r>
              <a:rPr kumimoji="0" lang="ja-JP" altLang="en-US" sz="2600"/>
              <a:t>パスワードを入力している様子を覗き見 </a:t>
            </a:r>
            <a:r>
              <a:rPr kumimoji="0" lang="en-US" altLang="ja-JP" sz="2600" dirty="0"/>
              <a:t>(</a:t>
            </a:r>
            <a:r>
              <a:rPr kumimoji="0" lang="ja-JP" altLang="en-US" sz="2600" b="1"/>
              <a:t>ショルダーハッキング</a:t>
            </a:r>
            <a:r>
              <a:rPr kumimoji="0" lang="en-US" altLang="ja-JP" sz="2600" b="1" dirty="0"/>
              <a:t>: Shoulder Hacking</a:t>
            </a:r>
            <a:r>
              <a:rPr kumimoji="0" lang="ja-JP" altLang="en-US" sz="2600"/>
              <a:t>）</a:t>
            </a:r>
            <a:endParaRPr kumimoji="0" lang="en-US" altLang="ja-JP" sz="2600" dirty="0"/>
          </a:p>
          <a:p>
            <a:pPr lvl="2" eaLnBrk="1" hangingPunct="1">
              <a:buFont typeface="Arial" charset="0"/>
              <a:buChar char="•"/>
              <a:defRPr/>
            </a:pPr>
            <a:r>
              <a:rPr kumimoji="0" lang="ja-JP" altLang="en-US" sz="2600"/>
              <a:t>計算機管理者を装い</a:t>
            </a:r>
            <a:r>
              <a:rPr kumimoji="0" lang="en-US" altLang="ja-JP" sz="2600" dirty="0"/>
              <a:t>, </a:t>
            </a:r>
            <a:r>
              <a:rPr kumimoji="0" lang="ja-JP" altLang="en-US" sz="2600"/>
              <a:t>電話などで利用者に問い合わせ</a:t>
            </a:r>
            <a:r>
              <a:rPr kumimoji="0" lang="en-US" altLang="ja-JP" sz="2600" dirty="0"/>
              <a:t>, </a:t>
            </a:r>
            <a:r>
              <a:rPr kumimoji="0" lang="ja-JP" altLang="en-US" sz="2600"/>
              <a:t>パスワードなどを取得</a:t>
            </a:r>
            <a:endParaRPr kumimoji="0" lang="en-US" altLang="ja-JP" sz="2600" dirty="0"/>
          </a:p>
          <a:p>
            <a:pPr lvl="2" eaLnBrk="1" hangingPunct="1">
              <a:buFont typeface="Arial" charset="0"/>
              <a:buChar char="•"/>
              <a:defRPr/>
            </a:pPr>
            <a:r>
              <a:rPr kumimoji="0" lang="ja-JP" altLang="en-US" sz="2600"/>
              <a:t>ゴミ箱に捨てられているメモ用紙などから情報を取得</a:t>
            </a:r>
            <a:r>
              <a:rPr kumimoji="0" lang="en-US" altLang="ja-JP" sz="2600" dirty="0"/>
              <a:t>(</a:t>
            </a:r>
            <a:r>
              <a:rPr kumimoji="0" lang="ja-JP" altLang="en-US" sz="2600" b="1"/>
              <a:t>スキャベンジング</a:t>
            </a:r>
            <a:r>
              <a:rPr kumimoji="0" lang="en-US" altLang="ja-JP" sz="2600" b="1" dirty="0"/>
              <a:t> : </a:t>
            </a:r>
            <a:r>
              <a:rPr kumimoji="0" lang="en-US" altLang="ja-JP" sz="2600" dirty="0">
                <a:solidFill>
                  <a:srgbClr val="000000"/>
                </a:solidFill>
              </a:rPr>
              <a:t>Scavenging</a:t>
            </a:r>
            <a:r>
              <a:rPr kumimoji="0" lang="ja-JP" altLang="en-US" sz="2600">
                <a:solidFill>
                  <a:srgbClr val="000000"/>
                </a:solidFill>
              </a:rPr>
              <a:t> </a:t>
            </a:r>
            <a:r>
              <a:rPr kumimoji="0" lang="en-US" altLang="ja-JP" sz="2600" dirty="0">
                <a:solidFill>
                  <a:srgbClr val="000000"/>
                </a:solidFill>
              </a:rPr>
              <a:t>[</a:t>
            </a:r>
            <a:r>
              <a:rPr kumimoji="0" lang="ja-JP" altLang="en-US" sz="2600">
                <a:solidFill>
                  <a:srgbClr val="000000"/>
                </a:solidFill>
              </a:rPr>
              <a:t>ゴミ箱をあさる</a:t>
            </a:r>
            <a:r>
              <a:rPr kumimoji="0" lang="en-US" altLang="ja-JP" sz="2600" dirty="0">
                <a:solidFill>
                  <a:srgbClr val="000000"/>
                </a:solidFill>
              </a:rPr>
              <a:t>]</a:t>
            </a:r>
            <a:r>
              <a:rPr kumimoji="0" lang="en-US" altLang="ja-JP" sz="2600" dirty="0"/>
              <a:t>)</a:t>
            </a:r>
          </a:p>
        </p:txBody>
      </p:sp>
      <p:pic>
        <p:nvPicPr>
          <p:cNvPr id="4" name="Picture 2" descr="by">
            <a:extLst>
              <a:ext uri="{FF2B5EF4-FFF2-40B4-BE49-F238E27FC236}">
                <a16:creationId xmlns:a16="http://schemas.microsoft.com/office/drawing/2014/main" id="{8888D814-030D-2041-AF18-639CE1E3BBFA}"/>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idx="4294967295"/>
          </p:nvPr>
        </p:nvSpPr>
        <p:spPr>
          <a:xfrm>
            <a:off x="271463" y="361950"/>
            <a:ext cx="8872537" cy="690563"/>
          </a:xfrm>
        </p:spPr>
        <p:txBody>
          <a:bodyPr/>
          <a:lstStyle/>
          <a:p>
            <a:pPr eaLnBrk="1" hangingPunct="1"/>
            <a:r>
              <a:rPr lang="ja-JP" altLang="en-US">
                <a:effectLst>
                  <a:outerShdw blurRad="38100" dist="38100" dir="2700000" algn="tl">
                    <a:srgbClr val="C0C0C0"/>
                  </a:outerShdw>
                </a:effectLst>
              </a:rPr>
              <a:t>アカウントクラックの手法 </a:t>
            </a:r>
            <a:r>
              <a:rPr lang="en-US" altLang="ja-JP">
                <a:effectLst>
                  <a:outerShdw blurRad="38100" dist="38100" dir="2700000" algn="tl">
                    <a:srgbClr val="C0C0C0"/>
                  </a:outerShdw>
                </a:effectLst>
              </a:rPr>
              <a:t>2</a:t>
            </a:r>
            <a:endParaRPr lang="ja-JP" altLang="en-US">
              <a:solidFill>
                <a:schemeClr val="tx1"/>
              </a:solidFill>
              <a:effectLst>
                <a:outerShdw blurRad="38100" dist="38100" dir="2700000" algn="tl">
                  <a:srgbClr val="C0C0C0"/>
                </a:outerShdw>
              </a:effectLst>
            </a:endParaRPr>
          </a:p>
        </p:txBody>
      </p:sp>
      <p:sp>
        <p:nvSpPr>
          <p:cNvPr id="46083" name="コンテンツ プレースホルダ 2"/>
          <p:cNvSpPr>
            <a:spLocks noGrp="1"/>
          </p:cNvSpPr>
          <p:nvPr>
            <p:ph idx="4294967295"/>
          </p:nvPr>
        </p:nvSpPr>
        <p:spPr>
          <a:xfrm>
            <a:off x="0" y="981075"/>
            <a:ext cx="9144000" cy="5278438"/>
          </a:xfrm>
        </p:spPr>
        <p:txBody>
          <a:bodyPr/>
          <a:lstStyle/>
          <a:p>
            <a:pPr eaLnBrk="1" hangingPunct="1"/>
            <a:r>
              <a:rPr kumimoji="0" lang="en-US" altLang="ja-JP" b="1" u="sng">
                <a:solidFill>
                  <a:srgbClr val="000099"/>
                </a:solidFill>
              </a:rPr>
              <a:t>Brute Force Attack</a:t>
            </a:r>
            <a:r>
              <a:rPr kumimoji="0" lang="ja-JP" altLang="en-US" b="1" u="sng">
                <a:solidFill>
                  <a:srgbClr val="000099"/>
                </a:solidFill>
              </a:rPr>
              <a:t> </a:t>
            </a:r>
            <a:r>
              <a:rPr kumimoji="0" lang="en-US" altLang="ja-JP"/>
              <a:t>(BFA,</a:t>
            </a:r>
            <a:r>
              <a:rPr kumimoji="0" lang="ja-JP" altLang="en-US"/>
              <a:t> 総当たり攻撃</a:t>
            </a:r>
            <a:r>
              <a:rPr kumimoji="0" lang="en-US" altLang="ja-JP"/>
              <a:t>)</a:t>
            </a:r>
          </a:p>
          <a:p>
            <a:pPr marL="803275" lvl="1" indent="-457200" eaLnBrk="1" hangingPunct="1"/>
            <a:r>
              <a:rPr kumimoji="0" lang="ja-JP" altLang="en-US"/>
              <a:t>考えられる</a:t>
            </a:r>
            <a:r>
              <a:rPr kumimoji="0" lang="ja-JP" altLang="en-US" b="1" u="sng">
                <a:solidFill>
                  <a:srgbClr val="000099"/>
                </a:solidFill>
              </a:rPr>
              <a:t>全てのパスワード</a:t>
            </a:r>
            <a:r>
              <a:rPr kumimoji="0" lang="ja-JP" altLang="en-US"/>
              <a:t>を片端から試す</a:t>
            </a:r>
            <a:endParaRPr kumimoji="0" lang="en-US" altLang="ja-JP"/>
          </a:p>
          <a:p>
            <a:pPr marL="803275" lvl="1" indent="-457200" eaLnBrk="1" hangingPunct="1"/>
            <a:r>
              <a:rPr kumimoji="0" lang="ja-JP" altLang="en-US"/>
              <a:t>解読に要する時間は</a:t>
            </a:r>
            <a:r>
              <a:rPr kumimoji="0" lang="ja-JP" altLang="en-US" b="1" u="sng">
                <a:solidFill>
                  <a:srgbClr val="000099"/>
                </a:solidFill>
              </a:rPr>
              <a:t>字数</a:t>
            </a:r>
            <a:r>
              <a:rPr kumimoji="0" lang="ja-JP" altLang="en-US"/>
              <a:t>に大きく依存</a:t>
            </a:r>
            <a:endParaRPr kumimoji="0" lang="en-US" altLang="ja-JP"/>
          </a:p>
          <a:p>
            <a:pPr lvl="2" eaLnBrk="1" hangingPunct="1"/>
            <a:r>
              <a:rPr kumimoji="0" lang="ja-JP" altLang="en-US"/>
              <a:t>一文字増えるごとに解析に要する時間は飛躍的に長くなる</a:t>
            </a:r>
            <a:endParaRPr kumimoji="0" lang="en-US" altLang="ja-JP"/>
          </a:p>
          <a:p>
            <a:pPr eaLnBrk="1" hangingPunct="1"/>
            <a:r>
              <a:rPr kumimoji="0" lang="en-US" altLang="ja-JP" b="1" u="sng">
                <a:solidFill>
                  <a:srgbClr val="000099"/>
                </a:solidFill>
              </a:rPr>
              <a:t>Dictionary Attack</a:t>
            </a:r>
            <a:r>
              <a:rPr kumimoji="0" lang="ja-JP" altLang="en-US" b="1" u="sng">
                <a:solidFill>
                  <a:srgbClr val="000099"/>
                </a:solidFill>
              </a:rPr>
              <a:t> </a:t>
            </a:r>
            <a:r>
              <a:rPr kumimoji="0" lang="en-US" altLang="ja-JP"/>
              <a:t>(DA,</a:t>
            </a:r>
            <a:r>
              <a:rPr kumimoji="0" lang="ja-JP" altLang="en-US"/>
              <a:t> 辞書攻撃</a:t>
            </a:r>
            <a:r>
              <a:rPr kumimoji="0" lang="en-US" altLang="ja-JP"/>
              <a:t>)</a:t>
            </a:r>
          </a:p>
          <a:p>
            <a:pPr marL="803275" lvl="1" indent="-457200" eaLnBrk="1" hangingPunct="1"/>
            <a:r>
              <a:rPr kumimoji="0" lang="ja-JP" altLang="en-US"/>
              <a:t>ありとあらゆる分野の単語を記録した</a:t>
            </a:r>
            <a:r>
              <a:rPr kumimoji="0" lang="ja-JP" altLang="en-US" b="1" u="sng">
                <a:solidFill>
                  <a:srgbClr val="000099"/>
                </a:solidFill>
              </a:rPr>
              <a:t>クラッキング用辞書</a:t>
            </a:r>
            <a:r>
              <a:rPr kumimoji="0" lang="ja-JP" altLang="en-US"/>
              <a:t>を使う</a:t>
            </a:r>
            <a:endParaRPr kumimoji="0" lang="en-US" altLang="ja-JP"/>
          </a:p>
          <a:p>
            <a:pPr marL="803275" lvl="1" indent="-457200" eaLnBrk="1" hangingPunct="1"/>
            <a:r>
              <a:rPr kumimoji="0" lang="en-US" altLang="ja-JP"/>
              <a:t>BFA </a:t>
            </a:r>
            <a:r>
              <a:rPr kumimoji="0" lang="ja-JP" altLang="en-US"/>
              <a:t>より</a:t>
            </a:r>
            <a:r>
              <a:rPr kumimoji="0" lang="ja-JP" altLang="en-US" b="1" u="sng">
                <a:solidFill>
                  <a:srgbClr val="000099"/>
                </a:solidFill>
              </a:rPr>
              <a:t>極めて効率的</a:t>
            </a:r>
            <a:endParaRPr kumimoji="0" lang="en-US" altLang="ja-JP" b="1" u="sng">
              <a:solidFill>
                <a:srgbClr val="000099"/>
              </a:solidFill>
            </a:endParaRPr>
          </a:p>
          <a:p>
            <a:pPr lvl="2" eaLnBrk="1" hangingPunct="1"/>
            <a:r>
              <a:rPr kumimoji="0" lang="ja-JP" altLang="en-US"/>
              <a:t>大文字，小文字，数字を組み合わせてクラックできる</a:t>
            </a:r>
            <a:endParaRPr kumimoji="0" lang="en-US" altLang="ja-JP"/>
          </a:p>
          <a:p>
            <a:pPr lvl="3" eaLnBrk="1" hangingPunct="1"/>
            <a:r>
              <a:rPr kumimoji="0" lang="ja-JP" altLang="en-US"/>
              <a:t>例：</a:t>
            </a:r>
            <a:r>
              <a:rPr kumimoji="0" lang="en-US" altLang="ja-JP"/>
              <a:t>o </a:t>
            </a:r>
            <a:r>
              <a:rPr kumimoji="0" lang="ja-JP" altLang="en-US"/>
              <a:t>→</a:t>
            </a:r>
            <a:r>
              <a:rPr kumimoji="0" lang="en-US" altLang="ja-JP"/>
              <a:t>O(</a:t>
            </a:r>
            <a:r>
              <a:rPr kumimoji="0" lang="ja-JP" altLang="en-US"/>
              <a:t>小文字を大文字に</a:t>
            </a:r>
            <a:r>
              <a:rPr kumimoji="0" lang="en-US" altLang="ja-JP"/>
              <a:t>)</a:t>
            </a:r>
            <a:r>
              <a:rPr kumimoji="0" lang="ja-JP" altLang="en-US"/>
              <a:t>，</a:t>
            </a:r>
            <a:r>
              <a:rPr kumimoji="0" lang="en-US" altLang="ja-JP"/>
              <a:t>i </a:t>
            </a:r>
            <a:r>
              <a:rPr kumimoji="0" lang="ja-JP" altLang="en-US"/>
              <a:t>→ </a:t>
            </a:r>
            <a:r>
              <a:rPr kumimoji="0" lang="en-US" altLang="ja-JP"/>
              <a:t>1(</a:t>
            </a:r>
            <a:r>
              <a:rPr kumimoji="0" lang="ja-JP" altLang="en-US"/>
              <a:t>英語を数字に</a:t>
            </a:r>
            <a:r>
              <a:rPr kumimoji="0" lang="en-US" altLang="ja-JP"/>
              <a:t>)</a:t>
            </a:r>
          </a:p>
        </p:txBody>
      </p:sp>
      <p:pic>
        <p:nvPicPr>
          <p:cNvPr id="4" name="Picture 2" descr="by">
            <a:extLst>
              <a:ext uri="{FF2B5EF4-FFF2-40B4-BE49-F238E27FC236}">
                <a16:creationId xmlns:a16="http://schemas.microsoft.com/office/drawing/2014/main" id="{A05E3F95-E16B-A74C-A77D-CBB4BE77FE6C}"/>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クラックされた時の問題</a:t>
            </a:r>
            <a:r>
              <a:rPr lang="en-US" altLang="ja-JP" dirty="0">
                <a:effectLst>
                  <a:outerShdw blurRad="38100" dist="38100" dir="2700000" algn="tl">
                    <a:srgbClr val="C0C0C0"/>
                  </a:outerShdw>
                </a:effectLst>
                <a:cs typeface="+mj-cs"/>
              </a:rPr>
              <a:t> : </a:t>
            </a:r>
            <a:r>
              <a:rPr lang="ja-JP" altLang="en-US" dirty="0">
                <a:effectLst>
                  <a:outerShdw blurRad="38100" dist="38100" dir="2700000" algn="tl">
                    <a:srgbClr val="C0C0C0"/>
                  </a:outerShdw>
                </a:effectLst>
                <a:cs typeface="+mj-cs"/>
              </a:rPr>
              <a:t>本人編</a:t>
            </a:r>
          </a:p>
        </p:txBody>
      </p:sp>
      <p:sp>
        <p:nvSpPr>
          <p:cNvPr id="47107" name="コンテンツ プレースホルダ 2"/>
          <p:cNvSpPr>
            <a:spLocks noGrp="1"/>
          </p:cNvSpPr>
          <p:nvPr>
            <p:ph idx="4294967295"/>
          </p:nvPr>
        </p:nvSpPr>
        <p:spPr>
          <a:xfrm>
            <a:off x="0" y="979488"/>
            <a:ext cx="9144000" cy="5878512"/>
          </a:xfrm>
        </p:spPr>
        <p:txBody>
          <a:bodyPr/>
          <a:lstStyle/>
          <a:p>
            <a:pPr marL="347663" indent="-347663" eaLnBrk="1" hangingPunct="1"/>
            <a:r>
              <a:rPr kumimoji="0" lang="ja-JP" altLang="en-US" sz="3000"/>
              <a:t>自分のアカウント情報書き換え</a:t>
            </a:r>
            <a:endParaRPr kumimoji="0" lang="en-US" altLang="ja-JP" sz="3000"/>
          </a:p>
          <a:p>
            <a:pPr marL="804863" lvl="1" indent="-457200" eaLnBrk="1" hangingPunct="1"/>
            <a:r>
              <a:rPr kumimoji="0" lang="ja-JP" altLang="en-US"/>
              <a:t>パスワードが変更されれば</a:t>
            </a:r>
            <a:r>
              <a:rPr kumimoji="0" lang="ja-JP" altLang="en-US" b="1" u="sng">
                <a:solidFill>
                  <a:srgbClr val="000099"/>
                </a:solidFill>
              </a:rPr>
              <a:t>ログイン不可</a:t>
            </a:r>
            <a:endParaRPr kumimoji="0" lang="en-US" altLang="ja-JP" b="1" u="sng">
              <a:solidFill>
                <a:srgbClr val="000099"/>
              </a:solidFill>
            </a:endParaRPr>
          </a:p>
          <a:p>
            <a:pPr marL="347663" indent="-347663" eaLnBrk="1" hangingPunct="1"/>
            <a:r>
              <a:rPr kumimoji="0" lang="ja-JP" altLang="en-US" sz="3000"/>
              <a:t>データの盗難・破壊</a:t>
            </a:r>
            <a:endParaRPr kumimoji="0" lang="en-US" altLang="ja-JP" sz="3000"/>
          </a:p>
          <a:p>
            <a:pPr marL="804863" lvl="1" indent="-457200" eaLnBrk="1" hangingPunct="1"/>
            <a:r>
              <a:rPr kumimoji="0" lang="ja-JP" altLang="en-US"/>
              <a:t>自分が蓄積した経験は水の泡に</a:t>
            </a:r>
            <a:r>
              <a:rPr kumimoji="0" lang="en-US" altLang="ja-JP"/>
              <a:t>…</a:t>
            </a:r>
          </a:p>
          <a:p>
            <a:pPr marL="347663" indent="-347663" eaLnBrk="1" hangingPunct="1"/>
            <a:r>
              <a:rPr kumimoji="0" lang="ja-JP" altLang="en-US" sz="3000"/>
              <a:t>将来にわたっての継続的な不安</a:t>
            </a:r>
            <a:endParaRPr kumimoji="0" lang="en-US" altLang="ja-JP" sz="3000"/>
          </a:p>
          <a:p>
            <a:pPr marL="804863" lvl="1" indent="-457200" eaLnBrk="1" hangingPunct="1"/>
            <a:r>
              <a:rPr kumimoji="0" lang="ja-JP" altLang="en-US"/>
              <a:t>盗み見られたデータに基づく恐喝</a:t>
            </a:r>
            <a:endParaRPr kumimoji="0" lang="en-US" altLang="ja-JP"/>
          </a:p>
          <a:p>
            <a:pPr marL="804863" lvl="1" indent="-457200" eaLnBrk="1" hangingPunct="1"/>
            <a:r>
              <a:rPr kumimoji="0" lang="ja-JP" altLang="en-US"/>
              <a:t>ネットワークへのデータ流出に伴う</a:t>
            </a:r>
            <a:r>
              <a:rPr kumimoji="0" lang="ja-JP" altLang="en-US" b="1" u="sng">
                <a:solidFill>
                  <a:srgbClr val="000099"/>
                </a:solidFill>
              </a:rPr>
              <a:t>半永久的な損害</a:t>
            </a:r>
            <a:endParaRPr kumimoji="0" lang="en-US" altLang="ja-JP" b="1" u="sng">
              <a:solidFill>
                <a:srgbClr val="000099"/>
              </a:solidFill>
            </a:endParaRPr>
          </a:p>
          <a:p>
            <a:pPr lvl="2" indent="-457200" eaLnBrk="1" hangingPunct="1"/>
            <a:r>
              <a:rPr kumimoji="0" lang="ja-JP" altLang="en-US" sz="2600"/>
              <a:t>一旦流出したら事実上回収は不可能</a:t>
            </a:r>
            <a:endParaRPr kumimoji="0" lang="en-US" altLang="ja-JP" sz="2600"/>
          </a:p>
        </p:txBody>
      </p:sp>
      <p:pic>
        <p:nvPicPr>
          <p:cNvPr id="4" name="Picture 2" descr="by">
            <a:extLst>
              <a:ext uri="{FF2B5EF4-FFF2-40B4-BE49-F238E27FC236}">
                <a16:creationId xmlns:a16="http://schemas.microsoft.com/office/drawing/2014/main" id="{5D8F18B1-CF57-6A40-9A97-114461F925ED}"/>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pPr eaLnBrk="1" hangingPunct="1">
              <a:defRPr/>
            </a:pPr>
            <a:r>
              <a:rPr lang="ja-JP" altLang="ja-JP" dirty="0">
                <a:effectLst>
                  <a:outerShdw blurRad="38100" dist="38100" dir="2700000" algn="tl">
                    <a:srgbClr val="C0C0C0"/>
                  </a:outerShdw>
                </a:effectLst>
                <a:cs typeface="+mj-cs"/>
              </a:rPr>
              <a:t>目次</a:t>
            </a:r>
          </a:p>
        </p:txBody>
      </p:sp>
      <p:sp>
        <p:nvSpPr>
          <p:cNvPr id="17411" name="コンテンツ プレースホルダ 2"/>
          <p:cNvSpPr>
            <a:spLocks noGrp="1"/>
          </p:cNvSpPr>
          <p:nvPr>
            <p:ph idx="4294967295"/>
          </p:nvPr>
        </p:nvSpPr>
        <p:spPr>
          <a:xfrm>
            <a:off x="0" y="981075"/>
            <a:ext cx="9144000" cy="5181600"/>
          </a:xfrm>
        </p:spPr>
        <p:txBody>
          <a:bodyPr/>
          <a:lstStyle/>
          <a:p>
            <a:pPr marL="622300" indent="-514350" eaLnBrk="1" hangingPunct="1">
              <a:buClr>
                <a:schemeClr val="tx1"/>
              </a:buClr>
              <a:buFont typeface="Trebuchet MS" pitchFamily="34" charset="0"/>
              <a:buAutoNum type="arabicPeriod"/>
            </a:pPr>
            <a:r>
              <a:rPr kumimoji="0" lang="en-US" altLang="ja-JP" sz="3200"/>
              <a:t>Linux </a:t>
            </a:r>
            <a:r>
              <a:rPr kumimoji="0" lang="ja-JP" altLang="en-US" sz="3200"/>
              <a:t>とは</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マルチユーザシステム</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アカウントとログイン</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アカウントクラックの手法と想定される問題</a:t>
            </a:r>
            <a:endParaRPr kumimoji="0" lang="en-US" altLang="ja-JP" sz="3200"/>
          </a:p>
          <a:p>
            <a:pPr marL="622300" indent="-514350" eaLnBrk="1" hangingPunct="1">
              <a:buClr>
                <a:schemeClr val="tx1"/>
              </a:buClr>
              <a:buFont typeface="Trebuchet MS" pitchFamily="34" charset="0"/>
              <a:buAutoNum type="arabicPeriod"/>
            </a:pPr>
            <a:r>
              <a:rPr kumimoji="0" lang="ja-JP" altLang="en-US" sz="3200"/>
              <a:t>良いパスワードを付ける</a:t>
            </a:r>
            <a:endParaRPr kumimoji="0" lang="en-US" altLang="ja-JP" sz="3200"/>
          </a:p>
          <a:p>
            <a:pPr marL="622300" indent="-514350" eaLnBrk="1" hangingPunct="1">
              <a:buClr>
                <a:schemeClr val="tx1"/>
              </a:buClr>
              <a:buFont typeface="Wingdings" pitchFamily="2" charset="2"/>
              <a:buNone/>
            </a:pPr>
            <a:r>
              <a:rPr kumimoji="0" lang="en-US" altLang="ja-JP" sz="3200"/>
              <a:t> ■</a:t>
            </a:r>
            <a:r>
              <a:rPr kumimoji="0" lang="en-US" altLang="en-US" sz="3200"/>
              <a:t> </a:t>
            </a:r>
            <a:r>
              <a:rPr kumimoji="0" lang="ja-JP" altLang="en-US" sz="3200"/>
              <a:t>実技</a:t>
            </a:r>
            <a:r>
              <a:rPr kumimoji="0" lang="en-US" altLang="ja-JP" sz="3200"/>
              <a:t> (</a:t>
            </a:r>
            <a:r>
              <a:rPr kumimoji="0" lang="ja-JP" altLang="en-US" sz="3200"/>
              <a:t>アカウント作成</a:t>
            </a:r>
            <a:r>
              <a:rPr kumimoji="0" lang="en-US" altLang="ja-JP" sz="3200"/>
              <a:t>)</a:t>
            </a:r>
          </a:p>
          <a:p>
            <a:pPr marL="622300" indent="-514350" eaLnBrk="1" hangingPunct="1">
              <a:buClr>
                <a:schemeClr val="tx1"/>
              </a:buClr>
              <a:buFont typeface="Arial Unicode MS" pitchFamily="50" charset="-128"/>
              <a:buAutoNum type="arabicPeriod" startAt="6"/>
            </a:pPr>
            <a:r>
              <a:rPr kumimoji="0" lang="en-US" altLang="ja-JP" sz="3200"/>
              <a:t>Linux</a:t>
            </a:r>
            <a:r>
              <a:rPr kumimoji="0" lang="ja-JP" altLang="en-US" sz="3200"/>
              <a:t> のデータ管理</a:t>
            </a:r>
            <a:endParaRPr kumimoji="0" lang="en-US" altLang="ja-JP" sz="3200"/>
          </a:p>
          <a:p>
            <a:pPr marL="622300" indent="-514350" eaLnBrk="1" hangingPunct="1">
              <a:buClr>
                <a:schemeClr val="tx1"/>
              </a:buClr>
              <a:buFont typeface="Trebuchet MS" pitchFamily="34" charset="0"/>
              <a:buAutoNum type="arabicPeriod" startAt="6"/>
            </a:pPr>
            <a:r>
              <a:rPr kumimoji="0" lang="ja-JP" altLang="en-US" sz="3200"/>
              <a:t>パーミッション</a:t>
            </a:r>
            <a:endParaRPr kumimoji="0" lang="en-US" altLang="ja-JP" sz="3200"/>
          </a:p>
          <a:p>
            <a:pPr marL="622300" indent="-514350" eaLnBrk="1" hangingPunct="1">
              <a:buClr>
                <a:schemeClr val="tx1"/>
              </a:buClr>
              <a:buFont typeface="Wingdings" pitchFamily="2" charset="2"/>
              <a:buNone/>
            </a:pPr>
            <a:r>
              <a:rPr kumimoji="0" lang="en-US" altLang="ja-JP" sz="3200"/>
              <a:t> ■ </a:t>
            </a:r>
            <a:r>
              <a:rPr kumimoji="0" lang="ja-JP" altLang="en-US" sz="3200"/>
              <a:t>実技</a:t>
            </a:r>
            <a:r>
              <a:rPr kumimoji="0" lang="en-US" altLang="ja-JP" sz="3200"/>
              <a:t> (</a:t>
            </a:r>
            <a:r>
              <a:rPr kumimoji="0" lang="ja-JP" altLang="en-US" sz="3200"/>
              <a:t>ファイル</a:t>
            </a:r>
            <a:r>
              <a:rPr kumimoji="0" lang="en-US" altLang="ja-JP" sz="3200"/>
              <a:t> / </a:t>
            </a:r>
            <a:r>
              <a:rPr kumimoji="0" lang="ja-JP" altLang="en-US" sz="3200"/>
              <a:t>ディレクトリ操作</a:t>
            </a:r>
            <a:r>
              <a:rPr kumimoji="0" lang="en-US" altLang="ja-JP" sz="3200"/>
              <a:t>)</a:t>
            </a:r>
          </a:p>
        </p:txBody>
      </p:sp>
      <p:pic>
        <p:nvPicPr>
          <p:cNvPr id="4" name="Picture 2" descr="by">
            <a:extLst>
              <a:ext uri="{FF2B5EF4-FFF2-40B4-BE49-F238E27FC236}">
                <a16:creationId xmlns:a16="http://schemas.microsoft.com/office/drawing/2014/main" id="{58ADFF8E-BCBC-CA42-873A-E3D446E222D3}"/>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idx="4294967295"/>
          </p:nvPr>
        </p:nvSpPr>
        <p:spPr>
          <a:xfrm>
            <a:off x="271463" y="361950"/>
            <a:ext cx="8872537" cy="619125"/>
          </a:xfrm>
        </p:spPr>
        <p:txBody>
          <a:bodyPr/>
          <a:lstStyle/>
          <a:p>
            <a:pPr eaLnBrk="1" hangingPunct="1">
              <a:defRPr/>
            </a:pPr>
            <a:r>
              <a:rPr lang="ja-JP" altLang="en-US" dirty="0">
                <a:effectLst>
                  <a:outerShdw blurRad="38100" dist="38100" dir="2700000" algn="tl">
                    <a:srgbClr val="C0C0C0"/>
                  </a:outerShdw>
                </a:effectLst>
                <a:cs typeface="+mj-cs"/>
              </a:rPr>
              <a:t>クラックされた時の問題</a:t>
            </a:r>
            <a:r>
              <a:rPr lang="en-US" altLang="ja-JP" dirty="0">
                <a:effectLst>
                  <a:outerShdw blurRad="38100" dist="38100" dir="2700000" algn="tl">
                    <a:srgbClr val="C0C0C0"/>
                  </a:outerShdw>
                </a:effectLst>
                <a:cs typeface="+mj-cs"/>
              </a:rPr>
              <a:t> : </a:t>
            </a:r>
            <a:r>
              <a:rPr lang="ja-JP" altLang="en-US" dirty="0">
                <a:effectLst>
                  <a:outerShdw blurRad="38100" dist="38100" dir="2700000" algn="tl">
                    <a:srgbClr val="C0C0C0"/>
                  </a:outerShdw>
                </a:effectLst>
                <a:cs typeface="+mj-cs"/>
              </a:rPr>
              <a:t>他ユーザ編</a:t>
            </a:r>
          </a:p>
        </p:txBody>
      </p:sp>
      <p:sp>
        <p:nvSpPr>
          <p:cNvPr id="48131" name="コンテンツ プレースホルダ 2"/>
          <p:cNvSpPr>
            <a:spLocks noGrp="1"/>
          </p:cNvSpPr>
          <p:nvPr>
            <p:ph idx="4294967295"/>
          </p:nvPr>
        </p:nvSpPr>
        <p:spPr>
          <a:xfrm>
            <a:off x="0" y="981075"/>
            <a:ext cx="9144000" cy="5181600"/>
          </a:xfrm>
        </p:spPr>
        <p:txBody>
          <a:bodyPr/>
          <a:lstStyle/>
          <a:p>
            <a:pPr eaLnBrk="1" hangingPunct="1">
              <a:buFont typeface="Wingdings" charset="0"/>
              <a:buChar char="n"/>
              <a:defRPr/>
            </a:pPr>
            <a:r>
              <a:rPr kumimoji="0" lang="ja-JP" altLang="en-US" sz="3000">
                <a:latin typeface="ＭＳ Ｐゴシック" charset="0"/>
                <a:ea typeface="ＭＳ Ｐゴシック" charset="0"/>
                <a:cs typeface="ＭＳ Ｐゴシック" charset="0"/>
              </a:rPr>
              <a:t>計算機の運用妨害</a:t>
            </a:r>
            <a:endParaRPr kumimoji="0" lang="en-US" altLang="ja-JP" sz="3000">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a:latin typeface="ＭＳ Ｐゴシック" charset="0"/>
                <a:ea typeface="ＭＳ Ｐゴシック" charset="0"/>
                <a:cs typeface="ＭＳ Ｐゴシック" charset="0"/>
              </a:rPr>
              <a:t>高負荷処理によるサービス妨害</a:t>
            </a:r>
            <a:endParaRPr kumimoji="0" lang="en-US" altLang="ja-JP" sz="3000">
              <a:latin typeface="ＭＳ Ｐゴシック" charset="0"/>
              <a:ea typeface="ＭＳ Ｐゴシック" charset="0"/>
              <a:cs typeface="ＭＳ Ｐゴシック" charset="0"/>
            </a:endParaRPr>
          </a:p>
          <a:p>
            <a:pPr eaLnBrk="1" hangingPunct="1">
              <a:buFont typeface="Wingdings" charset="0"/>
              <a:buChar char="n"/>
              <a:defRPr/>
            </a:pPr>
            <a:r>
              <a:rPr kumimoji="0" lang="ja-JP" altLang="en-US" sz="3000">
                <a:latin typeface="ＭＳ Ｐゴシック" charset="0"/>
                <a:ea typeface="ＭＳ Ｐゴシック" charset="0"/>
                <a:cs typeface="ＭＳ Ｐゴシック" charset="0"/>
              </a:rPr>
              <a:t>他のアカウントへの被害波及</a:t>
            </a:r>
            <a:endParaRPr kumimoji="0" lang="en-US" altLang="ja-JP" sz="3000">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a:latin typeface="ＭＳ Ｐゴシック" charset="0"/>
                <a:ea typeface="ＭＳ Ｐゴシック" charset="0"/>
                <a:cs typeface="ＭＳ Ｐゴシック" charset="0"/>
              </a:rPr>
              <a:t>いったんログインできればあとは比較的簡単</a:t>
            </a:r>
            <a:endParaRPr kumimoji="0" lang="en-US" altLang="ja-JP" sz="3000">
              <a:solidFill>
                <a:srgbClr val="00B050"/>
              </a:solidFill>
              <a:latin typeface="ＭＳ Ｐゴシック" charset="0"/>
              <a:ea typeface="ＭＳ Ｐゴシック" charset="0"/>
              <a:cs typeface="ＭＳ Ｐゴシック" charset="0"/>
            </a:endParaRPr>
          </a:p>
          <a:p>
            <a:pPr marL="857250" lvl="1" indent="-457200" eaLnBrk="1" hangingPunct="1">
              <a:buFont typeface="Arial" charset="0"/>
              <a:buChar char="–"/>
              <a:defRPr/>
            </a:pPr>
            <a:r>
              <a:rPr kumimoji="0" lang="ja-JP" altLang="en-US" sz="3000" b="1" u="sng">
                <a:solidFill>
                  <a:srgbClr val="000099"/>
                </a:solidFill>
                <a:latin typeface="ＭＳ Ｐゴシック" charset="0"/>
                <a:ea typeface="ＭＳ Ｐゴシック" charset="0"/>
                <a:cs typeface="ＭＳ Ｐゴシック" charset="0"/>
              </a:rPr>
              <a:t>ルートクラックされる ≒ 計算機の運用停止</a:t>
            </a:r>
          </a:p>
        </p:txBody>
      </p:sp>
      <p:pic>
        <p:nvPicPr>
          <p:cNvPr id="4" name="Picture 2" descr="by">
            <a:extLst>
              <a:ext uri="{FF2B5EF4-FFF2-40B4-BE49-F238E27FC236}">
                <a16:creationId xmlns:a16="http://schemas.microsoft.com/office/drawing/2014/main" id="{D7DCDD27-3930-4E45-9941-9A8C5959D936}"/>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idx="4294967295"/>
          </p:nvPr>
        </p:nvSpPr>
        <p:spPr/>
        <p:txBody>
          <a:bodyPr/>
          <a:lstStyle/>
          <a:p>
            <a:pPr eaLnBrk="1" hangingPunct="1">
              <a:defRPr/>
            </a:pPr>
            <a:r>
              <a:rPr lang="en-US" altLang="ja-JP">
                <a:effectLst>
                  <a:outerShdw blurRad="38100" dist="38100" dir="2700000" algn="tl">
                    <a:srgbClr val="C0C0C0"/>
                  </a:outerShdw>
                </a:effectLst>
                <a:cs typeface="+mj-cs"/>
              </a:rPr>
              <a:t> </a:t>
            </a:r>
            <a:r>
              <a:rPr lang="ja-JP" altLang="en-US">
                <a:solidFill>
                  <a:schemeClr val="tx1"/>
                </a:solidFill>
                <a:effectLst>
                  <a:outerShdw blurRad="38100" dist="38100" dir="2700000" algn="tl">
                    <a:srgbClr val="C0C0C0"/>
                  </a:outerShdw>
                </a:effectLst>
                <a:cs typeface="+mj-cs"/>
              </a:rPr>
              <a:t>ルートクラックの恐ろしさ</a:t>
            </a:r>
          </a:p>
        </p:txBody>
      </p:sp>
      <p:sp>
        <p:nvSpPr>
          <p:cNvPr id="58371" name="コンテンツ プレースホルダ 2"/>
          <p:cNvSpPr>
            <a:spLocks noGrp="1"/>
          </p:cNvSpPr>
          <p:nvPr>
            <p:ph idx="4294967295"/>
          </p:nvPr>
        </p:nvSpPr>
        <p:spPr>
          <a:xfrm>
            <a:off x="0" y="981075"/>
            <a:ext cx="9144000" cy="5257800"/>
          </a:xfrm>
        </p:spPr>
        <p:txBody>
          <a:bodyPr/>
          <a:lstStyle/>
          <a:p>
            <a:pPr eaLnBrk="1" hangingPunct="1">
              <a:lnSpc>
                <a:spcPct val="90000"/>
              </a:lnSpc>
            </a:pPr>
            <a:r>
              <a:rPr kumimoji="0" lang="ja-JP" altLang="en-US" dirty="0"/>
              <a:t>計算機の全情報が自由に操作される</a:t>
            </a:r>
            <a:endParaRPr kumimoji="0" lang="en-US" altLang="ja-JP" dirty="0"/>
          </a:p>
          <a:p>
            <a:pPr marL="803275" lvl="1" indent="-457200" eaLnBrk="1" hangingPunct="1">
              <a:lnSpc>
                <a:spcPct val="90000"/>
              </a:lnSpc>
            </a:pPr>
            <a:r>
              <a:rPr kumimoji="0" lang="ja-JP" altLang="en-US" dirty="0"/>
              <a:t>計算機管理者は最高権限者なので計算機の</a:t>
            </a:r>
            <a:br>
              <a:rPr kumimoji="0" lang="en-US" altLang="ja-JP" dirty="0"/>
            </a:br>
            <a:r>
              <a:rPr kumimoji="0" lang="ja-JP" altLang="en-US" b="1" u="sng" dirty="0">
                <a:solidFill>
                  <a:srgbClr val="000099"/>
                </a:solidFill>
              </a:rPr>
              <a:t>全情報を閲覧できる・変更できる・消去できる</a:t>
            </a:r>
            <a:endParaRPr kumimoji="0" lang="en-US" altLang="ja-JP" b="1" u="sng" dirty="0">
              <a:solidFill>
                <a:srgbClr val="000099"/>
              </a:solidFill>
            </a:endParaRPr>
          </a:p>
          <a:p>
            <a:pPr eaLnBrk="1" hangingPunct="1">
              <a:lnSpc>
                <a:spcPct val="90000"/>
              </a:lnSpc>
            </a:pPr>
            <a:r>
              <a:rPr kumimoji="0" lang="ja-JP" altLang="en-US" dirty="0"/>
              <a:t>一度でもルートクラックされると</a:t>
            </a:r>
            <a:r>
              <a:rPr kumimoji="0" lang="en-US" altLang="ja-JP" dirty="0"/>
              <a:t>…</a:t>
            </a:r>
          </a:p>
          <a:p>
            <a:pPr marL="803275" lvl="1" indent="-457200" eaLnBrk="1" hangingPunct="1">
              <a:lnSpc>
                <a:spcPct val="90000"/>
              </a:lnSpc>
              <a:buClr>
                <a:schemeClr val="tx1"/>
              </a:buClr>
              <a:buFont typeface="Trebuchet MS" pitchFamily="34" charset="0"/>
              <a:buAutoNum type="arabicPeriod"/>
            </a:pPr>
            <a:r>
              <a:rPr kumimoji="0" lang="ja-JP" altLang="en-US" dirty="0"/>
              <a:t>クラッカー達の鴨リストに載り</a:t>
            </a:r>
            <a:r>
              <a:rPr kumimoji="0" lang="en-US" altLang="ja-JP" dirty="0"/>
              <a:t>, </a:t>
            </a:r>
            <a:r>
              <a:rPr kumimoji="0" lang="ja-JP" altLang="en-US" dirty="0"/>
              <a:t>その計算機の</a:t>
            </a:r>
            <a:br>
              <a:rPr kumimoji="0" lang="en-US" altLang="ja-JP" dirty="0"/>
            </a:br>
            <a:r>
              <a:rPr kumimoji="0" lang="ja-JP" altLang="en-US" dirty="0"/>
              <a:t>情報はすぐに</a:t>
            </a:r>
            <a:r>
              <a:rPr kumimoji="0" lang="ja-JP" altLang="en-US" b="1" u="sng" dirty="0">
                <a:solidFill>
                  <a:srgbClr val="000099"/>
                </a:solidFill>
              </a:rPr>
              <a:t>ネットワークを通じて拡散する</a:t>
            </a:r>
            <a:endParaRPr kumimoji="0" lang="en-US" altLang="ja-JP" b="1" u="sng" dirty="0">
              <a:solidFill>
                <a:srgbClr val="000099"/>
              </a:solidFill>
            </a:endParaRPr>
          </a:p>
          <a:p>
            <a:pPr marL="803275" lvl="1" indent="-457200" eaLnBrk="1" hangingPunct="1">
              <a:lnSpc>
                <a:spcPct val="90000"/>
              </a:lnSpc>
              <a:buClr>
                <a:schemeClr val="tx1"/>
              </a:buClr>
              <a:buFont typeface="Trebuchet MS" pitchFamily="34" charset="0"/>
              <a:buAutoNum type="arabicPeriod"/>
            </a:pPr>
            <a:r>
              <a:rPr kumimoji="0" lang="ja-JP" altLang="en-US" dirty="0"/>
              <a:t>容易に暴けるクラック対象として世界中から</a:t>
            </a:r>
            <a:br>
              <a:rPr kumimoji="0" lang="en-US" altLang="ja-JP" dirty="0"/>
            </a:br>
            <a:r>
              <a:rPr kumimoji="0" lang="ja-JP" altLang="en-US" b="1" u="sng" dirty="0">
                <a:solidFill>
                  <a:srgbClr val="000099"/>
                </a:solidFill>
              </a:rPr>
              <a:t>集中攻撃を受ける</a:t>
            </a:r>
            <a:r>
              <a:rPr kumimoji="0" lang="ja-JP" altLang="en-US" dirty="0"/>
              <a:t>ようになる</a:t>
            </a:r>
            <a:endParaRPr kumimoji="0" lang="en-US" altLang="ja-JP" dirty="0"/>
          </a:p>
          <a:p>
            <a:pPr marL="803275" lvl="1" indent="-457200" eaLnBrk="1" hangingPunct="1">
              <a:lnSpc>
                <a:spcPct val="90000"/>
              </a:lnSpc>
              <a:buClr>
                <a:schemeClr val="tx1"/>
              </a:buClr>
              <a:buFont typeface="Trebuchet MS" pitchFamily="34" charset="0"/>
              <a:buAutoNum type="arabicPeriod"/>
            </a:pPr>
            <a:r>
              <a:rPr kumimoji="0" lang="ja-JP" altLang="en-US" b="1" u="sng" dirty="0">
                <a:solidFill>
                  <a:srgbClr val="000099"/>
                </a:solidFill>
              </a:rPr>
              <a:t>頻繁に</a:t>
            </a:r>
            <a:r>
              <a:rPr kumimoji="0" lang="ja-JP" altLang="en-US" dirty="0"/>
              <a:t>クラックされるようになる</a:t>
            </a:r>
            <a:endParaRPr kumimoji="0" lang="en-US" altLang="ja-JP" dirty="0"/>
          </a:p>
          <a:p>
            <a:pPr marL="803275" lvl="1" indent="-457200" eaLnBrk="1" hangingPunct="1">
              <a:lnSpc>
                <a:spcPct val="90000"/>
              </a:lnSpc>
              <a:buClr>
                <a:schemeClr val="tx1"/>
              </a:buClr>
              <a:buFont typeface="Trebuchet MS" pitchFamily="34" charset="0"/>
              <a:buAutoNum type="arabicPeriod"/>
            </a:pPr>
            <a:r>
              <a:rPr kumimoji="0" lang="ja-JP" altLang="en-US" dirty="0"/>
              <a:t>計算機の</a:t>
            </a:r>
            <a:r>
              <a:rPr kumimoji="0" lang="ja-JP" altLang="en-US" b="1" u="sng" dirty="0">
                <a:solidFill>
                  <a:srgbClr val="000099"/>
                </a:solidFill>
              </a:rPr>
              <a:t>運用停止</a:t>
            </a:r>
            <a:r>
              <a:rPr kumimoji="0" lang="ja-JP" altLang="en-US" dirty="0"/>
              <a:t>に追い込まれる</a:t>
            </a:r>
            <a:br>
              <a:rPr kumimoji="0" lang="en-US" altLang="ja-JP" dirty="0"/>
            </a:br>
            <a:r>
              <a:rPr kumimoji="0" lang="en-US" altLang="ja-JP" dirty="0"/>
              <a:t> ( </a:t>
            </a:r>
            <a:r>
              <a:rPr kumimoji="0" lang="ja-JP" altLang="en-US" dirty="0"/>
              <a:t>こうして </a:t>
            </a:r>
            <a:r>
              <a:rPr kumimoji="0" lang="en-US" altLang="ja-JP" dirty="0"/>
              <a:t>joho21 </a:t>
            </a:r>
            <a:r>
              <a:rPr kumimoji="0" lang="ja-JP" altLang="en-US" dirty="0"/>
              <a:t>は</a:t>
            </a:r>
            <a:r>
              <a:rPr kumimoji="0" lang="en-US" altLang="ja-JP" dirty="0"/>
              <a:t>…)</a:t>
            </a:r>
            <a:endParaRPr kumimoji="0" lang="ja-JP" altLang="en-US" dirty="0"/>
          </a:p>
        </p:txBody>
      </p:sp>
      <p:pic>
        <p:nvPicPr>
          <p:cNvPr id="4" name="Picture 2" descr="by">
            <a:extLst>
              <a:ext uri="{FF2B5EF4-FFF2-40B4-BE49-F238E27FC236}">
                <a16:creationId xmlns:a16="http://schemas.microsoft.com/office/drawing/2014/main" id="{75318504-D5A3-6E46-9011-AAF66BCD0DD6}"/>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クラックされた時の問題 </a:t>
            </a:r>
            <a:r>
              <a:rPr lang="en-US" altLang="ja-JP" dirty="0">
                <a:effectLst>
                  <a:outerShdw blurRad="38100" dist="38100" dir="2700000" algn="tl">
                    <a:srgbClr val="C0C0C0"/>
                  </a:outerShdw>
                </a:effectLst>
                <a:cs typeface="+mj-cs"/>
              </a:rPr>
              <a:t>: </a:t>
            </a:r>
            <a:r>
              <a:rPr lang="ja-JP" altLang="en-US" dirty="0">
                <a:effectLst>
                  <a:outerShdw blurRad="38100" dist="38100" dir="2700000" algn="tl">
                    <a:srgbClr val="C0C0C0"/>
                  </a:outerShdw>
                </a:effectLst>
                <a:cs typeface="+mj-cs"/>
              </a:rPr>
              <a:t>世界編</a:t>
            </a:r>
          </a:p>
        </p:txBody>
      </p:sp>
      <p:sp>
        <p:nvSpPr>
          <p:cNvPr id="50179" name="コンテンツ プレースホルダ 2"/>
          <p:cNvSpPr>
            <a:spLocks noGrp="1"/>
          </p:cNvSpPr>
          <p:nvPr>
            <p:ph idx="4294967295"/>
          </p:nvPr>
        </p:nvSpPr>
        <p:spPr>
          <a:xfrm>
            <a:off x="0" y="981075"/>
            <a:ext cx="9144000" cy="5257800"/>
          </a:xfrm>
        </p:spPr>
        <p:txBody>
          <a:bodyPr/>
          <a:lstStyle/>
          <a:p>
            <a:pPr marL="347663" indent="-347663" eaLnBrk="1" hangingPunct="1">
              <a:buFont typeface="Wingdings" charset="0"/>
              <a:buChar char="n"/>
              <a:defRPr/>
            </a:pPr>
            <a:r>
              <a:rPr kumimoji="0" lang="ja-JP" altLang="en-US" dirty="0"/>
              <a:t>クラッカーによるネットワーク内の他の計算機へ侵入</a:t>
            </a:r>
            <a:endParaRPr kumimoji="0" lang="en-US" altLang="ja-JP" dirty="0"/>
          </a:p>
          <a:p>
            <a:pPr marL="857250" lvl="1" indent="-457200" eaLnBrk="1" hangingPunct="1">
              <a:buFont typeface="Arial" charset="0"/>
              <a:buChar char="–"/>
              <a:defRPr/>
            </a:pPr>
            <a:r>
              <a:rPr kumimoji="0" lang="ja-JP" altLang="en-US" dirty="0"/>
              <a:t>「自分の手」を汚さずに</a:t>
            </a:r>
            <a:r>
              <a:rPr kumimoji="0" lang="ja-JP" altLang="en-US" b="1" u="sng" dirty="0">
                <a:solidFill>
                  <a:srgbClr val="000099"/>
                </a:solidFill>
              </a:rPr>
              <a:t>「内側」から</a:t>
            </a:r>
            <a:r>
              <a:rPr kumimoji="0" lang="ja-JP" altLang="en-US" dirty="0"/>
              <a:t>クラック</a:t>
            </a:r>
            <a:endParaRPr kumimoji="0" lang="en-US" altLang="ja-JP" dirty="0"/>
          </a:p>
          <a:p>
            <a:pPr marL="1008063" lvl="2" eaLnBrk="1" hangingPunct="1">
              <a:buFont typeface="Arial" charset="0"/>
              <a:buChar char="•"/>
              <a:defRPr/>
            </a:pPr>
            <a:r>
              <a:rPr kumimoji="0" lang="ja-JP" altLang="en-US" dirty="0"/>
              <a:t>インターネットを通じて</a:t>
            </a:r>
            <a:r>
              <a:rPr kumimoji="0" lang="en-US" altLang="ja-JP" dirty="0"/>
              <a:t>, </a:t>
            </a:r>
            <a:r>
              <a:rPr kumimoji="0" lang="ja-JP" altLang="en-US" dirty="0"/>
              <a:t>さらに大規模なクラックを　　行うための</a:t>
            </a:r>
            <a:r>
              <a:rPr kumimoji="0" lang="ja-JP" altLang="en-US" b="1" u="sng" dirty="0">
                <a:solidFill>
                  <a:srgbClr val="000099"/>
                </a:solidFill>
              </a:rPr>
              <a:t>踏み台</a:t>
            </a:r>
            <a:r>
              <a:rPr kumimoji="0" lang="ja-JP" altLang="en-US" dirty="0"/>
              <a:t>として悪用</a:t>
            </a:r>
            <a:endParaRPr kumimoji="0" lang="en-US" altLang="ja-JP" dirty="0"/>
          </a:p>
          <a:p>
            <a:pPr marL="1008063" lvl="2" eaLnBrk="1" hangingPunct="1">
              <a:buFont typeface="Arial" charset="0"/>
              <a:buChar char="•"/>
              <a:defRPr/>
            </a:pPr>
            <a:r>
              <a:rPr kumimoji="0" lang="ja-JP" altLang="en-US" dirty="0"/>
              <a:t>クラックした複数の計算機を</a:t>
            </a:r>
            <a:r>
              <a:rPr kumimoji="0" lang="en-US" altLang="ja-JP" dirty="0"/>
              <a:t>, </a:t>
            </a:r>
            <a:r>
              <a:rPr kumimoji="0" lang="ja-JP" altLang="en-US" b="1" u="sng" dirty="0">
                <a:solidFill>
                  <a:srgbClr val="000099"/>
                </a:solidFill>
              </a:rPr>
              <a:t>さらなるクラックのための高速計算</a:t>
            </a:r>
            <a:r>
              <a:rPr kumimoji="0" lang="ja-JP" altLang="en-US" dirty="0"/>
              <a:t>に転用</a:t>
            </a:r>
            <a:endParaRPr kumimoji="0" lang="en-US" altLang="ja-JP" dirty="0"/>
          </a:p>
          <a:p>
            <a:pPr marL="1008063" lvl="2" eaLnBrk="1" hangingPunct="1">
              <a:buFont typeface="Arial" charset="0"/>
              <a:buChar char="•"/>
              <a:defRPr/>
            </a:pPr>
            <a:r>
              <a:rPr kumimoji="0" lang="ja-JP" altLang="en-US" dirty="0"/>
              <a:t>多数の計算機を使っての</a:t>
            </a:r>
            <a:r>
              <a:rPr kumimoji="0" lang="ja-JP" altLang="en-US" b="1" u="sng" dirty="0">
                <a:solidFill>
                  <a:srgbClr val="000099"/>
                </a:solidFill>
              </a:rPr>
              <a:t>大規模なサービス妨害</a:t>
            </a:r>
            <a:endParaRPr kumimoji="0" lang="en-US" altLang="ja-JP" b="1" u="sng" dirty="0"/>
          </a:p>
          <a:p>
            <a:pPr marL="347663" indent="-347663" eaLnBrk="1" hangingPunct="1">
              <a:buFont typeface="Wingdings" charset="0"/>
              <a:buChar char="n"/>
              <a:defRPr/>
            </a:pPr>
            <a:r>
              <a:rPr kumimoji="0" lang="ja-JP" altLang="en-US" b="1" u="sng" dirty="0">
                <a:solidFill>
                  <a:srgbClr val="000099"/>
                </a:solidFill>
              </a:rPr>
              <a:t>犯罪等への加担</a:t>
            </a:r>
            <a:endParaRPr kumimoji="0" lang="en-US" altLang="ja-JP" b="1" u="sng" dirty="0">
              <a:solidFill>
                <a:srgbClr val="000099"/>
              </a:solidFill>
            </a:endParaRPr>
          </a:p>
          <a:p>
            <a:pPr marL="857250" lvl="1" indent="-457200" eaLnBrk="1" hangingPunct="1">
              <a:buFont typeface="Arial" charset="0"/>
              <a:buChar char="–"/>
              <a:defRPr/>
            </a:pPr>
            <a:r>
              <a:rPr kumimoji="0" lang="ja-JP" altLang="en-US" dirty="0"/>
              <a:t>時には国際問題にも発展</a:t>
            </a:r>
            <a:endParaRPr kumimoji="0" lang="en-US" altLang="ja-JP" dirty="0"/>
          </a:p>
          <a:p>
            <a:pPr marL="1371600" lvl="2" indent="-457200" eaLnBrk="1" hangingPunct="1">
              <a:buFont typeface="Arial" charset="0"/>
              <a:buChar char="–"/>
              <a:defRPr/>
            </a:pPr>
            <a:r>
              <a:rPr kumimoji="0" lang="en-US" altLang="ja-JP" dirty="0">
                <a:hlinkClick r:id="rId3"/>
              </a:rPr>
              <a:t>http://map.norsecorp.com/#/</a:t>
            </a:r>
            <a:endParaRPr kumimoji="0" lang="en-US" altLang="ja-JP" dirty="0"/>
          </a:p>
          <a:p>
            <a:pPr marL="347663" indent="-347663" eaLnBrk="1" hangingPunct="1">
              <a:buFont typeface="Wingdings" charset="0"/>
              <a:buChar char="n"/>
              <a:defRPr/>
            </a:pPr>
            <a:r>
              <a:rPr kumimoji="0" lang="ja-JP" altLang="en-US" dirty="0"/>
              <a:t>ネットワークにつながった計算機 </a:t>
            </a:r>
            <a:r>
              <a:rPr kumimoji="0" lang="en-US" altLang="ja-JP" dirty="0"/>
              <a:t>= </a:t>
            </a:r>
            <a:r>
              <a:rPr kumimoji="0" lang="ja-JP" altLang="en-US" b="1" u="sng" dirty="0">
                <a:solidFill>
                  <a:srgbClr val="000099"/>
                </a:solidFill>
              </a:rPr>
              <a:t>凶器</a:t>
            </a:r>
            <a:r>
              <a:rPr kumimoji="0" lang="ja-JP" altLang="en-US" dirty="0"/>
              <a:t>になりうる</a:t>
            </a:r>
            <a:endParaRPr kumimoji="0" lang="ja-JP" altLang="en-US" b="1" u="sng" dirty="0"/>
          </a:p>
        </p:txBody>
      </p:sp>
      <p:pic>
        <p:nvPicPr>
          <p:cNvPr id="4" name="Picture 2" descr="by">
            <a:extLst>
              <a:ext uri="{FF2B5EF4-FFF2-40B4-BE49-F238E27FC236}">
                <a16:creationId xmlns:a16="http://schemas.microsoft.com/office/drawing/2014/main" id="{CB044926-D43A-C043-8587-E7BA014D3AA8}"/>
              </a:ext>
            </a:extLst>
          </p:cNvPr>
          <p:cNvPicPr>
            <a:picLocks noChangeAspect="1" noChangeArrowheads="1"/>
          </p:cNvPicPr>
          <p:nvPr/>
        </p:nvPicPr>
        <p:blipFill>
          <a:blip r:embed="rId4" cstate="print"/>
          <a:srcRect/>
          <a:stretch>
            <a:fillRect/>
          </a:stretch>
        </p:blipFill>
        <p:spPr bwMode="auto">
          <a:xfrm>
            <a:off x="7679561" y="6309320"/>
            <a:ext cx="1428750" cy="4953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コンテンツ プレースホルダー 4"/>
          <p:cNvSpPr>
            <a:spLocks noGrp="1"/>
          </p:cNvSpPr>
          <p:nvPr>
            <p:ph type="body" idx="1"/>
          </p:nvPr>
        </p:nvSpPr>
        <p:spPr>
          <a:xfrm>
            <a:off x="0" y="1052513"/>
            <a:ext cx="9144000" cy="4797425"/>
          </a:xfrm>
          <a:extLst>
            <a:ext uri="{FAA26D3D-D897-4be2-8F04-BA451C77F1D7}">
              <ma14:placeholderFlag xmlns="" xmlns:ma14="http://schemas.microsoft.com/office/mac/drawingml/2011/main" val="1"/>
            </a:ext>
          </a:extLst>
        </p:spPr>
        <p:txBody>
          <a:bodyPr/>
          <a:lstStyle/>
          <a:p>
            <a:pPr marL="107950" algn="ctr" eaLnBrk="1" hangingPunct="1">
              <a:buFont typeface="Georgia" charset="0"/>
              <a:buNone/>
              <a:defRPr/>
            </a:pPr>
            <a:r>
              <a:rPr lang="ja-JP" altLang="en-US" sz="5400" dirty="0"/>
              <a:t>このような問題を</a:t>
            </a:r>
            <a:endParaRPr lang="en-US" altLang="ja-JP" sz="5400" dirty="0"/>
          </a:p>
          <a:p>
            <a:pPr marL="107950" algn="ctr" eaLnBrk="1" hangingPunct="1">
              <a:buFont typeface="Georgia" charset="0"/>
              <a:buNone/>
              <a:defRPr/>
            </a:pPr>
            <a:r>
              <a:rPr lang="ja-JP" altLang="en-US" sz="5400" dirty="0"/>
              <a:t>起こさないためにも</a:t>
            </a:r>
            <a:endParaRPr lang="en-US" altLang="ja-JP" sz="5400" dirty="0"/>
          </a:p>
          <a:p>
            <a:pPr marL="107950" algn="ctr" eaLnBrk="1" hangingPunct="1">
              <a:buFont typeface="Georgia" charset="0"/>
              <a:buNone/>
              <a:defRPr/>
            </a:pPr>
            <a:r>
              <a:rPr lang="ja-JP" altLang="en-US" sz="5400" dirty="0"/>
              <a:t>アカウントを持つ人は</a:t>
            </a:r>
            <a:endParaRPr lang="en-US" altLang="ja-JP" sz="5400" dirty="0"/>
          </a:p>
          <a:p>
            <a:pPr marL="107950" algn="ctr" eaLnBrk="1" hangingPunct="1">
              <a:buFont typeface="Georgia" charset="0"/>
              <a:buNone/>
              <a:defRPr/>
            </a:pPr>
            <a:r>
              <a:rPr lang="ja-JP" altLang="en-US" sz="5400" b="1" u="sng" dirty="0">
                <a:solidFill>
                  <a:srgbClr val="000099"/>
                </a:solidFill>
              </a:rPr>
              <a:t>良いパスワード</a:t>
            </a:r>
            <a:r>
              <a:rPr lang="ja-JP" altLang="en-US" sz="5400" dirty="0"/>
              <a:t>をつけて</a:t>
            </a:r>
            <a:endParaRPr lang="en-US" altLang="ja-JP" sz="5400" dirty="0"/>
          </a:p>
          <a:p>
            <a:pPr marL="107950" algn="ctr" eaLnBrk="1" hangingPunct="1">
              <a:buFont typeface="Georgia" charset="0"/>
              <a:buNone/>
              <a:defRPr/>
            </a:pPr>
            <a:r>
              <a:rPr lang="ja-JP" altLang="en-US" sz="5400" dirty="0"/>
              <a:t>計算機を守る義務がある</a:t>
            </a:r>
            <a:endParaRPr lang="en-US" altLang="ja-JP" sz="5400" dirty="0"/>
          </a:p>
        </p:txBody>
      </p:sp>
      <p:pic>
        <p:nvPicPr>
          <p:cNvPr id="3" name="Picture 2" descr="by">
            <a:extLst>
              <a:ext uri="{FF2B5EF4-FFF2-40B4-BE49-F238E27FC236}">
                <a16:creationId xmlns:a16="http://schemas.microsoft.com/office/drawing/2014/main" id="{1F15894B-7A4A-CB43-9DF0-219ADA651549}"/>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5</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良いパスワードを付ける</a:t>
            </a:r>
          </a:p>
        </p:txBody>
      </p:sp>
      <p:pic>
        <p:nvPicPr>
          <p:cNvPr id="3" name="Picture 2" descr="by">
            <a:extLst>
              <a:ext uri="{FF2B5EF4-FFF2-40B4-BE49-F238E27FC236}">
                <a16:creationId xmlns:a16="http://schemas.microsoft.com/office/drawing/2014/main" id="{96D97692-1D47-A24A-908B-E0982CB8E2DB}"/>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良いパスワードとは</a:t>
            </a:r>
          </a:p>
        </p:txBody>
      </p:sp>
      <p:sp>
        <p:nvSpPr>
          <p:cNvPr id="53251" name="コンテンツ プレースホルダ 2"/>
          <p:cNvSpPr>
            <a:spLocks noGrp="1"/>
          </p:cNvSpPr>
          <p:nvPr>
            <p:ph idx="4294967295"/>
          </p:nvPr>
        </p:nvSpPr>
        <p:spPr>
          <a:xfrm>
            <a:off x="0" y="981075"/>
            <a:ext cx="8686800" cy="5257800"/>
          </a:xfrm>
        </p:spPr>
        <p:txBody>
          <a:bodyPr/>
          <a:lstStyle/>
          <a:p>
            <a:pPr marL="107950" indent="0" eaLnBrk="1" hangingPunct="1">
              <a:buFont typeface="Georgia" pitchFamily="18" charset="0"/>
              <a:buNone/>
            </a:pPr>
            <a:endParaRPr kumimoji="0" lang="en-US" altLang="ja-JP" sz="3200" dirty="0"/>
          </a:p>
          <a:p>
            <a:pPr marL="107950" indent="0" eaLnBrk="1" hangingPunct="1"/>
            <a:r>
              <a:rPr kumimoji="0" lang="ja-JP" altLang="en-US" sz="3200" dirty="0"/>
              <a:t>なによりも</a:t>
            </a:r>
            <a:r>
              <a:rPr kumimoji="0" lang="ja-JP" altLang="en-US" sz="3200" b="1" u="sng" dirty="0">
                <a:solidFill>
                  <a:srgbClr val="000099"/>
                </a:solidFill>
              </a:rPr>
              <a:t>頑丈</a:t>
            </a:r>
            <a:r>
              <a:rPr kumimoji="0" lang="en-US" altLang="ja-JP" sz="3200" b="1" dirty="0"/>
              <a:t> </a:t>
            </a:r>
            <a:r>
              <a:rPr kumimoji="0" lang="en-US" altLang="ja-JP" sz="3200" dirty="0"/>
              <a:t>(</a:t>
            </a:r>
            <a:r>
              <a:rPr kumimoji="0" lang="ja-JP" altLang="en-US" sz="3200" dirty="0"/>
              <a:t>破られにくい</a:t>
            </a:r>
            <a:r>
              <a:rPr kumimoji="0" lang="en-US" altLang="ja-JP" sz="3200" dirty="0"/>
              <a:t>)</a:t>
            </a:r>
          </a:p>
          <a:p>
            <a:pPr marL="107950" indent="0" eaLnBrk="1" hangingPunct="1"/>
            <a:endParaRPr kumimoji="0" lang="en-US" altLang="ja-JP" sz="3200" dirty="0"/>
          </a:p>
          <a:p>
            <a:pPr marL="107950" indent="0" eaLnBrk="1" hangingPunct="1"/>
            <a:r>
              <a:rPr kumimoji="0" lang="ja-JP" altLang="en-US" sz="3200" dirty="0"/>
              <a:t>他者にとっての</a:t>
            </a:r>
            <a:r>
              <a:rPr kumimoji="0" lang="ja-JP" altLang="en-US" sz="3200" b="1" u="sng" dirty="0">
                <a:solidFill>
                  <a:srgbClr val="000099"/>
                </a:solidFill>
              </a:rPr>
              <a:t>使いにくさ</a:t>
            </a:r>
            <a:r>
              <a:rPr kumimoji="0" lang="ja-JP" altLang="en-US" sz="3200" b="1" dirty="0"/>
              <a:t> </a:t>
            </a:r>
            <a:r>
              <a:rPr kumimoji="0" lang="en-US" altLang="ja-JP" sz="3200" dirty="0"/>
              <a:t>(</a:t>
            </a:r>
            <a:r>
              <a:rPr kumimoji="0" lang="ja-JP" altLang="en-US" sz="3200" dirty="0"/>
              <a:t>予想しにくい</a:t>
            </a:r>
            <a:r>
              <a:rPr kumimoji="0" lang="en-US" altLang="ja-JP" sz="3200" dirty="0"/>
              <a:t>)</a:t>
            </a:r>
          </a:p>
          <a:p>
            <a:pPr marL="107950" indent="0" eaLnBrk="1" hangingPunct="1"/>
            <a:endParaRPr kumimoji="0" lang="en-US" altLang="ja-JP" sz="3200" dirty="0"/>
          </a:p>
          <a:p>
            <a:pPr marL="107950" indent="0" eaLnBrk="1" hangingPunct="1"/>
            <a:r>
              <a:rPr kumimoji="0" lang="ja-JP" altLang="en-US" sz="3200" dirty="0"/>
              <a:t>自分にとっての</a:t>
            </a:r>
            <a:r>
              <a:rPr kumimoji="0" lang="ja-JP" altLang="en-US" sz="3200" b="1" u="sng" dirty="0">
                <a:solidFill>
                  <a:srgbClr val="000099"/>
                </a:solidFill>
              </a:rPr>
              <a:t>使いやすさ</a:t>
            </a:r>
            <a:r>
              <a:rPr kumimoji="0" lang="ja-JP" altLang="en-US" sz="3200" b="1" dirty="0"/>
              <a:t> </a:t>
            </a:r>
            <a:r>
              <a:rPr kumimoji="0" lang="en-US" altLang="ja-JP" sz="3200" dirty="0"/>
              <a:t>(</a:t>
            </a:r>
            <a:r>
              <a:rPr kumimoji="0" lang="ja-JP" altLang="en-US" sz="3200" dirty="0"/>
              <a:t>憶えやすい</a:t>
            </a:r>
            <a:r>
              <a:rPr kumimoji="0" lang="en-US" altLang="ja-JP" sz="3200" dirty="0"/>
              <a:t>)</a:t>
            </a:r>
          </a:p>
        </p:txBody>
      </p:sp>
      <p:pic>
        <p:nvPicPr>
          <p:cNvPr id="4" name="Picture 2" descr="by">
            <a:extLst>
              <a:ext uri="{FF2B5EF4-FFF2-40B4-BE49-F238E27FC236}">
                <a16:creationId xmlns:a16="http://schemas.microsoft.com/office/drawing/2014/main" id="{897CEEE0-C388-FF40-A1C7-3E24B2FB8A94}"/>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頑丈なパスワードとは</a:t>
            </a:r>
          </a:p>
        </p:txBody>
      </p:sp>
      <p:sp>
        <p:nvSpPr>
          <p:cNvPr id="66563" name="コンテンツ プレースホルダ 2"/>
          <p:cNvSpPr>
            <a:spLocks noGrp="1"/>
          </p:cNvSpPr>
          <p:nvPr>
            <p:ph idx="4294967295"/>
          </p:nvPr>
        </p:nvSpPr>
        <p:spPr>
          <a:xfrm>
            <a:off x="0" y="981075"/>
            <a:ext cx="9144000" cy="5256213"/>
          </a:xfrm>
        </p:spPr>
        <p:txBody>
          <a:bodyPr/>
          <a:lstStyle/>
          <a:p>
            <a:pPr eaLnBrk="1" hangingPunct="1"/>
            <a:r>
              <a:rPr kumimoji="0" lang="ja-JP" altLang="en-US" dirty="0"/>
              <a:t>最低でも</a:t>
            </a:r>
            <a:r>
              <a:rPr kumimoji="0" lang="en-US" altLang="ja-JP" dirty="0"/>
              <a:t> </a:t>
            </a:r>
            <a:r>
              <a:rPr kumimoji="0" lang="en-US" altLang="ja-JP" b="1" u="sng" dirty="0">
                <a:solidFill>
                  <a:srgbClr val="000099"/>
                </a:solidFill>
              </a:rPr>
              <a:t>10</a:t>
            </a:r>
            <a:r>
              <a:rPr kumimoji="0" lang="ja-JP" altLang="en-US" b="1" u="sng" dirty="0">
                <a:solidFill>
                  <a:srgbClr val="000099"/>
                </a:solidFill>
              </a:rPr>
              <a:t>文字</a:t>
            </a:r>
            <a:r>
              <a:rPr kumimoji="0" lang="en-US" altLang="ja-JP" b="1" dirty="0">
                <a:solidFill>
                  <a:srgbClr val="000099"/>
                </a:solidFill>
              </a:rPr>
              <a:t> </a:t>
            </a:r>
            <a:r>
              <a:rPr kumimoji="0" lang="ja-JP" altLang="en-US" dirty="0"/>
              <a:t>以上並べる</a:t>
            </a:r>
            <a:endParaRPr kumimoji="0" lang="en-US" altLang="ja-JP" dirty="0"/>
          </a:p>
          <a:p>
            <a:pPr lvl="1" eaLnBrk="1" hangingPunct="1"/>
            <a:r>
              <a:rPr kumimoji="0" lang="ja-JP" altLang="en-US" dirty="0"/>
              <a:t>今の</a:t>
            </a:r>
            <a:r>
              <a:rPr kumimoji="0" lang="en-US" altLang="ja-JP" dirty="0"/>
              <a:t> </a:t>
            </a:r>
            <a:r>
              <a:rPr kumimoji="0" lang="en-US" altLang="ja-JP" dirty="0" err="1"/>
              <a:t>Debian</a:t>
            </a:r>
            <a:r>
              <a:rPr kumimoji="0" lang="en-US" altLang="ja-JP" dirty="0"/>
              <a:t> </a:t>
            </a:r>
            <a:r>
              <a:rPr kumimoji="0" lang="ja-JP" altLang="en-US" dirty="0"/>
              <a:t>は最大で</a:t>
            </a:r>
            <a:r>
              <a:rPr kumimoji="0" lang="en-US" altLang="ja-JP" dirty="0"/>
              <a:t> 512 </a:t>
            </a:r>
            <a:r>
              <a:rPr kumimoji="0" lang="ja-JP" altLang="en-US" dirty="0"/>
              <a:t>文字まで設定できる</a:t>
            </a:r>
            <a:endParaRPr kumimoji="0" lang="en-US" altLang="ja-JP" dirty="0"/>
          </a:p>
          <a:p>
            <a:pPr eaLnBrk="1" hangingPunct="1"/>
            <a:r>
              <a:rPr kumimoji="0" lang="ja-JP" altLang="en-US" dirty="0"/>
              <a:t>可能な範囲で異なる文字・数字・記号を使う</a:t>
            </a:r>
            <a:endParaRPr kumimoji="0" lang="en-US" altLang="ja-JP" b="1" u="sng" dirty="0"/>
          </a:p>
          <a:p>
            <a:pPr marL="803275" lvl="1" indent="-457200" eaLnBrk="1" hangingPunct="1"/>
            <a:r>
              <a:rPr kumimoji="0" lang="ja-JP" altLang="en-US" b="1" u="sng" dirty="0">
                <a:solidFill>
                  <a:srgbClr val="000099"/>
                </a:solidFill>
              </a:rPr>
              <a:t>大文字</a:t>
            </a:r>
            <a:r>
              <a:rPr kumimoji="0" lang="en-US" altLang="ja-JP" b="1" dirty="0"/>
              <a:t>, </a:t>
            </a:r>
            <a:r>
              <a:rPr kumimoji="0" lang="ja-JP" altLang="en-US" dirty="0"/>
              <a:t>小文字</a:t>
            </a:r>
            <a:r>
              <a:rPr kumimoji="0" lang="en-US" altLang="ja-JP" dirty="0"/>
              <a:t>, </a:t>
            </a:r>
            <a:r>
              <a:rPr kumimoji="0" lang="ja-JP" altLang="en-US" dirty="0"/>
              <a:t>数字</a:t>
            </a:r>
            <a:r>
              <a:rPr kumimoji="0" lang="en-US" altLang="ja-JP" dirty="0"/>
              <a:t>, </a:t>
            </a:r>
            <a:r>
              <a:rPr kumimoji="0" lang="ja-JP" altLang="en-US" b="1" u="sng" dirty="0">
                <a:solidFill>
                  <a:srgbClr val="000099"/>
                </a:solidFill>
              </a:rPr>
              <a:t>記号</a:t>
            </a:r>
            <a:endParaRPr kumimoji="0" lang="en-US" altLang="ja-JP" b="1" u="sng" dirty="0">
              <a:solidFill>
                <a:srgbClr val="000099"/>
              </a:solidFill>
            </a:endParaRPr>
          </a:p>
          <a:p>
            <a:pPr marL="803275" lvl="1" indent="-457200" eaLnBrk="1" hangingPunct="1"/>
            <a:r>
              <a:rPr kumimoji="0" lang="en-US" altLang="ja-JP" dirty="0"/>
              <a:t>! # $ % &amp; @ … </a:t>
            </a:r>
            <a:r>
              <a:rPr kumimoji="0" lang="ja-JP" altLang="en-US" dirty="0"/>
              <a:t>など</a:t>
            </a:r>
            <a:endParaRPr kumimoji="0" lang="en-US" altLang="ja-JP" dirty="0"/>
          </a:p>
        </p:txBody>
      </p:sp>
      <p:pic>
        <p:nvPicPr>
          <p:cNvPr id="4" name="Picture 2" descr="by">
            <a:extLst>
              <a:ext uri="{FF2B5EF4-FFF2-40B4-BE49-F238E27FC236}">
                <a16:creationId xmlns:a16="http://schemas.microsoft.com/office/drawing/2014/main" id="{41EC1D2F-1829-7D49-A604-F4326F2C3CD0}"/>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他者の使いにくい</a:t>
            </a:r>
            <a:r>
              <a:rPr lang="ja-JP" altLang="ja-JP" dirty="0">
                <a:effectLst>
                  <a:outerShdw blurRad="38100" dist="38100" dir="2700000" algn="tl">
                    <a:srgbClr val="C0C0C0"/>
                  </a:outerShdw>
                </a:effectLst>
                <a:cs typeface="+mj-cs"/>
              </a:rPr>
              <a:t>パスワードとは</a:t>
            </a:r>
          </a:p>
        </p:txBody>
      </p:sp>
      <p:sp>
        <p:nvSpPr>
          <p:cNvPr id="66563" name="コンテンツ プレースホルダ 2"/>
          <p:cNvSpPr>
            <a:spLocks noGrp="1"/>
          </p:cNvSpPr>
          <p:nvPr>
            <p:ph idx="4294967295"/>
          </p:nvPr>
        </p:nvSpPr>
        <p:spPr>
          <a:xfrm>
            <a:off x="0" y="981075"/>
            <a:ext cx="9144000" cy="5256213"/>
          </a:xfrm>
        </p:spPr>
        <p:txBody>
          <a:bodyPr/>
          <a:lstStyle/>
          <a:p>
            <a:pPr eaLnBrk="1" hangingPunct="1"/>
            <a:r>
              <a:rPr kumimoji="0" lang="ja-JP" altLang="en-US" b="1" u="sng" dirty="0">
                <a:solidFill>
                  <a:srgbClr val="000099"/>
                </a:solidFill>
              </a:rPr>
              <a:t>推定しやすい文字列</a:t>
            </a:r>
            <a:r>
              <a:rPr kumimoji="0" lang="en-US" altLang="ja-JP" b="1" u="sng" dirty="0">
                <a:solidFill>
                  <a:srgbClr val="000099"/>
                </a:solidFill>
              </a:rPr>
              <a:t> </a:t>
            </a:r>
            <a:r>
              <a:rPr kumimoji="0" lang="ja-JP" altLang="en-US" dirty="0"/>
              <a:t>を用いない</a:t>
            </a:r>
            <a:endParaRPr kumimoji="0" lang="en-US" altLang="ja-JP" dirty="0"/>
          </a:p>
          <a:p>
            <a:pPr marL="803275" lvl="1" indent="-457200" eaLnBrk="1" hangingPunct="1"/>
            <a:r>
              <a:rPr kumimoji="0" lang="ja-JP" altLang="en-US" dirty="0"/>
              <a:t>辞書にある単語</a:t>
            </a:r>
            <a:endParaRPr kumimoji="0" lang="en-US" altLang="ja-JP" dirty="0"/>
          </a:p>
          <a:p>
            <a:pPr marL="803275" lvl="1" indent="-457200" eaLnBrk="1" hangingPunct="1"/>
            <a:r>
              <a:rPr kumimoji="0" lang="ja-JP" altLang="en-US" dirty="0"/>
              <a:t>個人情報から推定できる言葉</a:t>
            </a:r>
            <a:endParaRPr kumimoji="0" lang="en-US" altLang="ja-JP" dirty="0"/>
          </a:p>
          <a:p>
            <a:pPr eaLnBrk="1" hangingPunct="1"/>
            <a:r>
              <a:rPr kumimoji="0" lang="ja-JP" altLang="en-US" b="1" u="sng" dirty="0">
                <a:solidFill>
                  <a:srgbClr val="000099"/>
                </a:solidFill>
              </a:rPr>
              <a:t>簡単な規則のみで置き換えた文字列</a:t>
            </a:r>
            <a:r>
              <a:rPr kumimoji="0" lang="ja-JP" altLang="en-US" dirty="0"/>
              <a:t>を用いない</a:t>
            </a:r>
            <a:endParaRPr kumimoji="0" lang="en-US" altLang="ja-JP" dirty="0"/>
          </a:p>
          <a:p>
            <a:pPr marL="803275" lvl="1" indent="-457200" eaLnBrk="1" hangingPunct="1"/>
            <a:r>
              <a:rPr kumimoji="0" lang="ja-JP" altLang="en-US" dirty="0"/>
              <a:t>繰り返し</a:t>
            </a:r>
            <a:r>
              <a:rPr kumimoji="0" lang="en-US" altLang="ja-JP" dirty="0"/>
              <a:t>           (</a:t>
            </a:r>
            <a:r>
              <a:rPr kumimoji="0" lang="en-US" altLang="ja-JP" dirty="0" err="1"/>
              <a:t>dictionarydictionary</a:t>
            </a:r>
            <a:r>
              <a:rPr kumimoji="0" lang="en-US" altLang="ja-JP" dirty="0"/>
              <a:t>)</a:t>
            </a:r>
          </a:p>
          <a:p>
            <a:pPr marL="803275" lvl="1" indent="-457200" eaLnBrk="1" hangingPunct="1"/>
            <a:r>
              <a:rPr kumimoji="0" lang="ja-JP" altLang="en-US" dirty="0"/>
              <a:t>逆つづり</a:t>
            </a:r>
            <a:r>
              <a:rPr kumimoji="0" lang="en-US" altLang="ja-JP" dirty="0"/>
              <a:t>           (</a:t>
            </a:r>
            <a:r>
              <a:rPr kumimoji="0" lang="en-US" altLang="ja-JP" dirty="0" err="1"/>
              <a:t>yranoitcid</a:t>
            </a:r>
            <a:r>
              <a:rPr kumimoji="0" lang="en-US" altLang="ja-JP" dirty="0"/>
              <a:t>)</a:t>
            </a:r>
          </a:p>
          <a:p>
            <a:pPr marL="803275" lvl="1" indent="-457200" eaLnBrk="1" hangingPunct="1"/>
            <a:r>
              <a:rPr kumimoji="0" lang="ja-JP" altLang="en-US" dirty="0"/>
              <a:t>小文字→大文字</a:t>
            </a:r>
            <a:r>
              <a:rPr kumimoji="0" lang="en-US" altLang="ja-JP" dirty="0"/>
              <a:t> (</a:t>
            </a:r>
            <a:r>
              <a:rPr kumimoji="0" lang="en-US" altLang="ja-JP" dirty="0" err="1"/>
              <a:t>YranoItcid</a:t>
            </a:r>
            <a:r>
              <a:rPr kumimoji="0" lang="en-US" altLang="ja-JP" dirty="0"/>
              <a:t>)</a:t>
            </a:r>
          </a:p>
          <a:p>
            <a:pPr marL="803275" lvl="1" indent="-457200" eaLnBrk="1" hangingPunct="1"/>
            <a:r>
              <a:rPr kumimoji="0" lang="ja-JP" altLang="en-US" dirty="0"/>
              <a:t>小文字→数字</a:t>
            </a:r>
            <a:r>
              <a:rPr kumimoji="0" lang="en-US" altLang="ja-JP" dirty="0"/>
              <a:t>     (yran01tc1d)</a:t>
            </a:r>
          </a:p>
          <a:p>
            <a:pPr marL="803275" lvl="1" indent="-457200" eaLnBrk="1" hangingPunct="1"/>
            <a:endParaRPr kumimoji="0" lang="en-US" altLang="ja-JP" dirty="0"/>
          </a:p>
        </p:txBody>
      </p:sp>
      <p:pic>
        <p:nvPicPr>
          <p:cNvPr id="4" name="Picture 2" descr="by">
            <a:extLst>
              <a:ext uri="{FF2B5EF4-FFF2-40B4-BE49-F238E27FC236}">
                <a16:creationId xmlns:a16="http://schemas.microsoft.com/office/drawing/2014/main" id="{9DA024DD-E866-F245-9F75-F36AC7CD0CEA}"/>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パスワード例</a:t>
            </a:r>
          </a:p>
        </p:txBody>
      </p:sp>
      <p:sp>
        <p:nvSpPr>
          <p:cNvPr id="68611" name="コンテンツ プレースホルダ 2"/>
          <p:cNvSpPr>
            <a:spLocks noGrp="1"/>
          </p:cNvSpPr>
          <p:nvPr>
            <p:ph idx="4294967295"/>
          </p:nvPr>
        </p:nvSpPr>
        <p:spPr>
          <a:xfrm>
            <a:off x="0" y="981075"/>
            <a:ext cx="9144000" cy="5876925"/>
          </a:xfrm>
        </p:spPr>
        <p:txBody>
          <a:bodyPr/>
          <a:lstStyle/>
          <a:p>
            <a:pPr eaLnBrk="1" hangingPunct="1"/>
            <a:r>
              <a:rPr kumimoji="0" lang="ja-JP" altLang="en-US" sz="2600" dirty="0"/>
              <a:t>悪いパスワード</a:t>
            </a:r>
            <a:endParaRPr kumimoji="0" lang="en-US" altLang="ja-JP" sz="2600" dirty="0"/>
          </a:p>
          <a:p>
            <a:pPr lvl="1" indent="-390525" eaLnBrk="1" hangingPunct="1"/>
            <a:r>
              <a:rPr kumimoji="0" lang="ja-JP" altLang="en-US" sz="2400" dirty="0"/>
              <a:t>アカウント名と同じパスワード</a:t>
            </a:r>
            <a:r>
              <a:rPr kumimoji="0" lang="en-US" altLang="ja-JP" sz="2400" dirty="0"/>
              <a:t>(</a:t>
            </a:r>
            <a:r>
              <a:rPr kumimoji="0" lang="ja-JP" altLang="en-US" sz="2400" dirty="0"/>
              <a:t>絶対にやめてください</a:t>
            </a:r>
            <a:r>
              <a:rPr kumimoji="0" lang="en-US" altLang="ja-JP" sz="2400" dirty="0"/>
              <a:t>)</a:t>
            </a:r>
          </a:p>
          <a:p>
            <a:pPr lvl="1" indent="-390525" eaLnBrk="1" hangingPunct="1"/>
            <a:r>
              <a:rPr kumimoji="0" lang="ja-JP" altLang="en-US" sz="2400" dirty="0"/>
              <a:t>単語・固有名詞・個人情報から推定で</a:t>
            </a:r>
            <a:r>
              <a:rPr kumimoji="0" lang="ja-JP" altLang="en-US" sz="2600" dirty="0"/>
              <a:t>きるもの</a:t>
            </a:r>
            <a:endParaRPr kumimoji="0" lang="en-US" altLang="ja-JP" sz="2600" dirty="0"/>
          </a:p>
          <a:p>
            <a:pPr lvl="2" eaLnBrk="1" hangingPunct="1"/>
            <a:r>
              <a:rPr kumimoji="0" lang="en-US" altLang="ja-JP" sz="2200" dirty="0"/>
              <a:t>Flower</a:t>
            </a:r>
            <a:r>
              <a:rPr kumimoji="0" lang="ja-JP" altLang="en-US" sz="2200" dirty="0"/>
              <a:t>，</a:t>
            </a:r>
            <a:r>
              <a:rPr kumimoji="0" lang="en-US" altLang="ja-JP" sz="2200" dirty="0" err="1"/>
              <a:t>hokudai</a:t>
            </a:r>
            <a:r>
              <a:rPr kumimoji="0" lang="ja-JP" altLang="en-US" sz="2200" dirty="0"/>
              <a:t>，</a:t>
            </a:r>
            <a:r>
              <a:rPr kumimoji="0" lang="en-US" altLang="ja-JP" sz="2200" dirty="0" err="1"/>
              <a:t>sapporo</a:t>
            </a:r>
            <a:r>
              <a:rPr kumimoji="0" lang="en-US" altLang="ja-JP" sz="2200" dirty="0"/>
              <a:t>, 19900709 …</a:t>
            </a:r>
          </a:p>
          <a:p>
            <a:pPr lvl="1" indent="-390525" eaLnBrk="1" hangingPunct="1"/>
            <a:r>
              <a:rPr kumimoji="0" lang="ja-JP" altLang="en-US" sz="2400" dirty="0"/>
              <a:t>専門用語</a:t>
            </a:r>
            <a:endParaRPr kumimoji="0" lang="en-US" altLang="ja-JP" sz="2400" dirty="0"/>
          </a:p>
          <a:p>
            <a:pPr lvl="2" eaLnBrk="1" hangingPunct="1"/>
            <a:r>
              <a:rPr kumimoji="0" lang="en-US" altLang="ja-JP" sz="2200" dirty="0" err="1"/>
              <a:t>Pneumonoultramicroscopicsilicovolcanoconiosis</a:t>
            </a:r>
            <a:r>
              <a:rPr kumimoji="0" lang="ja-JP" altLang="en-US" sz="2200" dirty="0"/>
              <a:t> </a:t>
            </a:r>
            <a:r>
              <a:rPr kumimoji="0" lang="en-US" altLang="ja-JP" sz="2200" dirty="0"/>
              <a:t>(</a:t>
            </a:r>
            <a:r>
              <a:rPr kumimoji="0" lang="ja-JP" altLang="en-US" sz="2200" dirty="0"/>
              <a:t>火山塵肺症</a:t>
            </a:r>
            <a:r>
              <a:rPr kumimoji="0" lang="en-US" altLang="ja-JP" sz="2200" dirty="0"/>
              <a:t>)</a:t>
            </a:r>
          </a:p>
          <a:p>
            <a:pPr eaLnBrk="1" hangingPunct="1"/>
            <a:r>
              <a:rPr kumimoji="0" lang="ja-JP" altLang="en-US" sz="2600" dirty="0"/>
              <a:t>良さそうなパスワード</a:t>
            </a:r>
            <a:endParaRPr kumimoji="0" lang="en-US" altLang="ja-JP" sz="2600" dirty="0"/>
          </a:p>
          <a:p>
            <a:pPr lvl="1" indent="-390525" eaLnBrk="1" hangingPunct="1"/>
            <a:r>
              <a:rPr kumimoji="0" lang="en-US" altLang="en-US" sz="2400" dirty="0"/>
              <a:t>「おしりを出した子</a:t>
            </a:r>
            <a:r>
              <a:rPr kumimoji="0" lang="en-US" altLang="ja-JP" sz="2400" dirty="0"/>
              <a:t> </a:t>
            </a:r>
            <a:r>
              <a:rPr kumimoji="0" lang="en-US" altLang="en-US" sz="2400" dirty="0"/>
              <a:t>一等賞」</a:t>
            </a:r>
            <a:r>
              <a:rPr kumimoji="0" lang="ja-JP" altLang="en-US" sz="2400" dirty="0"/>
              <a:t>を元につくる</a:t>
            </a:r>
            <a:endParaRPr kumimoji="0" lang="en-US" altLang="ja-JP" sz="2400" dirty="0"/>
          </a:p>
          <a:p>
            <a:pPr lvl="2" eaLnBrk="1" hangingPunct="1"/>
            <a:r>
              <a:rPr kumimoji="0" lang="en-US" altLang="ja-JP" sz="2200" dirty="0" err="1">
                <a:solidFill>
                  <a:srgbClr val="000000"/>
                </a:solidFill>
              </a:rPr>
              <a:t>oshiri</a:t>
            </a:r>
            <a:r>
              <a:rPr kumimoji="0" lang="en-US" altLang="ja-JP" sz="2200" dirty="0">
                <a:solidFill>
                  <a:srgbClr val="000000"/>
                </a:solidFill>
              </a:rPr>
              <a:t> wo </a:t>
            </a:r>
            <a:r>
              <a:rPr kumimoji="0" lang="en-US" altLang="ja-JP" sz="2200" dirty="0" err="1">
                <a:solidFill>
                  <a:srgbClr val="000000"/>
                </a:solidFill>
              </a:rPr>
              <a:t>dashita</a:t>
            </a:r>
            <a:r>
              <a:rPr kumimoji="0" lang="en-US" altLang="ja-JP" sz="2200" dirty="0">
                <a:solidFill>
                  <a:srgbClr val="000000"/>
                </a:solidFill>
              </a:rPr>
              <a:t> </a:t>
            </a:r>
            <a:r>
              <a:rPr kumimoji="0" lang="en-US" altLang="ja-JP" sz="2200" dirty="0" err="1">
                <a:solidFill>
                  <a:srgbClr val="000000"/>
                </a:solidFill>
              </a:rPr>
              <a:t>ko</a:t>
            </a:r>
            <a:r>
              <a:rPr kumimoji="0" lang="en-US" altLang="ja-JP" sz="2200" dirty="0">
                <a:solidFill>
                  <a:srgbClr val="000000"/>
                </a:solidFill>
              </a:rPr>
              <a:t> </a:t>
            </a:r>
            <a:r>
              <a:rPr kumimoji="0" lang="en-US" altLang="ja-JP" sz="2200" dirty="0" err="1">
                <a:solidFill>
                  <a:srgbClr val="000000"/>
                </a:solidFill>
              </a:rPr>
              <a:t>ittousyou</a:t>
            </a:r>
            <a:r>
              <a:rPr kumimoji="0" lang="en-US" altLang="ja-JP" sz="2200" dirty="0">
                <a:solidFill>
                  <a:srgbClr val="000000"/>
                </a:solidFill>
              </a:rPr>
              <a:t>  </a:t>
            </a:r>
            <a:br>
              <a:rPr kumimoji="0" lang="en-US" altLang="ja-JP" sz="2200" dirty="0">
                <a:solidFill>
                  <a:srgbClr val="000000"/>
                </a:solidFill>
              </a:rPr>
            </a:br>
            <a:r>
              <a:rPr kumimoji="0" lang="en-US" altLang="ja-JP" sz="2200" dirty="0"/>
              <a:t>-&gt;  </a:t>
            </a:r>
            <a:r>
              <a:rPr kumimoji="0" lang="en-US" altLang="ja-JP" sz="2200" dirty="0" err="1"/>
              <a:t>osrwdstkits</a:t>
            </a:r>
            <a:r>
              <a:rPr kumimoji="0" lang="ja-JP" altLang="en-US" sz="2200" dirty="0"/>
              <a:t>　</a:t>
            </a:r>
            <a:r>
              <a:rPr kumimoji="0" lang="en-US" altLang="ja-JP" sz="2200" dirty="0"/>
              <a:t>-&gt;  0sRw#d$tk&amp;1Ts</a:t>
            </a:r>
          </a:p>
          <a:p>
            <a:pPr algn="ctr" eaLnBrk="1" hangingPunct="1">
              <a:buFont typeface="Georgia" pitchFamily="18" charset="0"/>
              <a:buNone/>
            </a:pPr>
            <a:r>
              <a:rPr kumimoji="0" lang="ja-JP" altLang="en-US" sz="3000" b="1" dirty="0"/>
              <a:t>もちろんこのパスワードは既に良いパスワードではない</a:t>
            </a:r>
            <a:endParaRPr kumimoji="0" lang="en-US" altLang="ja-JP" sz="3000" b="1" dirty="0"/>
          </a:p>
        </p:txBody>
      </p:sp>
      <p:pic>
        <p:nvPicPr>
          <p:cNvPr id="4" name="Picture 2" descr="by">
            <a:extLst>
              <a:ext uri="{FF2B5EF4-FFF2-40B4-BE49-F238E27FC236}">
                <a16:creationId xmlns:a16="http://schemas.microsoft.com/office/drawing/2014/main" id="{7AFA75D3-ACFA-5446-B3BF-106A25F9E250}"/>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パスワードに関する注意</a:t>
            </a:r>
          </a:p>
        </p:txBody>
      </p:sp>
      <p:sp>
        <p:nvSpPr>
          <p:cNvPr id="70659" name="コンテンツ プレースホルダ 2"/>
          <p:cNvSpPr>
            <a:spLocks noGrp="1"/>
          </p:cNvSpPr>
          <p:nvPr>
            <p:ph idx="4294967295"/>
          </p:nvPr>
        </p:nvSpPr>
        <p:spPr>
          <a:xfrm>
            <a:off x="0" y="981075"/>
            <a:ext cx="9144000" cy="4781550"/>
          </a:xfrm>
        </p:spPr>
        <p:txBody>
          <a:bodyPr/>
          <a:lstStyle/>
          <a:p>
            <a:pPr eaLnBrk="1" hangingPunct="1"/>
            <a:r>
              <a:rPr kumimoji="0" lang="ja-JP" altLang="en-US" dirty="0"/>
              <a:t>他人がパスワード打鍵している時は</a:t>
            </a:r>
            <a:r>
              <a:rPr kumimoji="0" lang="en-US" altLang="ja-JP" dirty="0"/>
              <a:t>, </a:t>
            </a:r>
            <a:r>
              <a:rPr kumimoji="0" lang="ja-JP" altLang="en-US" b="1" u="sng" dirty="0">
                <a:solidFill>
                  <a:srgbClr val="000099"/>
                </a:solidFill>
              </a:rPr>
              <a:t>視線を逸らす</a:t>
            </a:r>
            <a:endParaRPr kumimoji="0" lang="en-US" altLang="ja-JP" b="1" u="sng" dirty="0">
              <a:solidFill>
                <a:srgbClr val="000099"/>
              </a:solidFill>
            </a:endParaRPr>
          </a:p>
          <a:p>
            <a:pPr marL="803275" lvl="1" indent="-457200" eaLnBrk="1" hangingPunct="1"/>
            <a:r>
              <a:rPr kumimoji="0" lang="ja-JP" altLang="en-US" dirty="0"/>
              <a:t>ショルダーハッキングされていると相手に無用な　不安を与えないため</a:t>
            </a:r>
            <a:endParaRPr kumimoji="0" lang="en-US" altLang="ja-JP" dirty="0"/>
          </a:p>
          <a:p>
            <a:pPr eaLnBrk="1" hangingPunct="1"/>
            <a:r>
              <a:rPr kumimoji="0" lang="ja-JP" altLang="en-US" dirty="0"/>
              <a:t>初期パスワードは迅速にログインした上で変更する</a:t>
            </a:r>
            <a:endParaRPr kumimoji="0" lang="en-US" altLang="ja-JP" dirty="0"/>
          </a:p>
          <a:p>
            <a:pPr eaLnBrk="1" hangingPunct="1"/>
            <a:r>
              <a:rPr kumimoji="0" lang="ja-JP" altLang="en-US" dirty="0"/>
              <a:t>情報学</a:t>
            </a:r>
            <a:r>
              <a:rPr kumimoji="0" lang="en-US" altLang="ja-JP" dirty="0"/>
              <a:t> I </a:t>
            </a:r>
            <a:r>
              <a:rPr kumimoji="0" lang="ja-JP" altLang="en-US" dirty="0"/>
              <a:t>でも学んだように</a:t>
            </a:r>
            <a:r>
              <a:rPr kumimoji="0" lang="is-IS" altLang="ja-JP" dirty="0"/>
              <a:t>…</a:t>
            </a:r>
            <a:endParaRPr kumimoji="0" lang="en-US" altLang="ja-JP" dirty="0"/>
          </a:p>
          <a:p>
            <a:pPr lvl="1" eaLnBrk="1" hangingPunct="1"/>
            <a:r>
              <a:rPr kumimoji="0" lang="ja-JP" altLang="en-US" dirty="0"/>
              <a:t>パスワードは誰にも教えない</a:t>
            </a:r>
            <a:endParaRPr kumimoji="0" lang="en-US" altLang="ja-JP" dirty="0"/>
          </a:p>
          <a:p>
            <a:pPr lvl="1" eaLnBrk="1" hangingPunct="1"/>
            <a:r>
              <a:rPr kumimoji="0" lang="ja-JP" altLang="en-US" dirty="0"/>
              <a:t>パスワードはメモしない </a:t>
            </a:r>
            <a:r>
              <a:rPr kumimoji="0" lang="en-US" altLang="ja-JP" dirty="0"/>
              <a:t>(</a:t>
            </a:r>
            <a:r>
              <a:rPr kumimoji="0" lang="ja-JP" altLang="en-US" dirty="0"/>
              <a:t>方がいい</a:t>
            </a:r>
            <a:r>
              <a:rPr kumimoji="0" lang="en-US" altLang="ja-JP" dirty="0"/>
              <a:t>)</a:t>
            </a:r>
          </a:p>
          <a:p>
            <a:pPr marL="1317625" lvl="2" indent="-457200" eaLnBrk="1" hangingPunct="1"/>
            <a:r>
              <a:rPr kumimoji="0" lang="ja-JP" altLang="en-US" dirty="0"/>
              <a:t>やむを得ずメモする場合は</a:t>
            </a:r>
            <a:endParaRPr kumimoji="0" lang="en-US" altLang="ja-JP" dirty="0"/>
          </a:p>
          <a:p>
            <a:pPr marL="803275" lvl="1" indent="-457200" algn="ctr" eaLnBrk="1" hangingPunct="1">
              <a:buFont typeface="Georgia" pitchFamily="18" charset="0"/>
              <a:buNone/>
            </a:pPr>
            <a:r>
              <a:rPr kumimoji="0" lang="ja-JP" altLang="en-US" b="1" u="sng" dirty="0">
                <a:solidFill>
                  <a:srgbClr val="000099"/>
                </a:solidFill>
              </a:rPr>
              <a:t>パスワードとわかるようなメモをしない</a:t>
            </a:r>
            <a:endParaRPr kumimoji="0" lang="en-US" altLang="ja-JP" b="1" u="sng" dirty="0">
              <a:solidFill>
                <a:srgbClr val="000099"/>
              </a:solidFill>
            </a:endParaRPr>
          </a:p>
          <a:p>
            <a:pPr lvl="1" eaLnBrk="1" hangingPunct="1"/>
            <a:r>
              <a:rPr kumimoji="0" lang="ja-JP" altLang="en-US" dirty="0"/>
              <a:t>同じパスワードを使いまわさない</a:t>
            </a:r>
            <a:endParaRPr kumimoji="0" lang="en-US" altLang="ja-JP" dirty="0"/>
          </a:p>
        </p:txBody>
      </p:sp>
      <p:pic>
        <p:nvPicPr>
          <p:cNvPr id="4" name="Picture 2" descr="by">
            <a:extLst>
              <a:ext uri="{FF2B5EF4-FFF2-40B4-BE49-F238E27FC236}">
                <a16:creationId xmlns:a16="http://schemas.microsoft.com/office/drawing/2014/main" id="{CDF6DE4C-3573-A247-834A-8AD9D255974B}"/>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3"/>
          <p:cNvSpPr txBox="1">
            <a:spLocks noChangeArrowheads="1"/>
          </p:cNvSpPr>
          <p:nvPr/>
        </p:nvSpPr>
        <p:spPr bwMode="auto">
          <a:xfrm>
            <a:off x="500063" y="25717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en-US" altLang="ja-JP" sz="4000">
                <a:solidFill>
                  <a:schemeClr val="tx2"/>
                </a:solidFill>
                <a:latin typeface="ＭＳ Ｐゴシック" pitchFamily="50" charset="-128"/>
              </a:rPr>
              <a:t>1. Linux </a:t>
            </a:r>
            <a:r>
              <a:rPr kumimoji="0" lang="ja-JP" altLang="en-US" sz="4000">
                <a:solidFill>
                  <a:schemeClr val="tx2"/>
                </a:solidFill>
                <a:latin typeface="ＭＳ Ｐゴシック" pitchFamily="50" charset="-128"/>
              </a:rPr>
              <a:t>とは</a:t>
            </a:r>
          </a:p>
        </p:txBody>
      </p:sp>
      <p:pic>
        <p:nvPicPr>
          <p:cNvPr id="3" name="Picture 2" descr="by">
            <a:extLst>
              <a:ext uri="{FF2B5EF4-FFF2-40B4-BE49-F238E27FC236}">
                <a16:creationId xmlns:a16="http://schemas.microsoft.com/office/drawing/2014/main" id="{139C9CD1-BC06-364D-9439-2EC1E311F746}"/>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前編まとめ </a:t>
            </a:r>
            <a:r>
              <a:rPr lang="en-US" altLang="ja-JP">
                <a:effectLst>
                  <a:outerShdw blurRad="38100" dist="38100" dir="2700000" algn="tl">
                    <a:srgbClr val="C0C0C0"/>
                  </a:outerShdw>
                </a:effectLst>
              </a:rPr>
              <a:t>1</a:t>
            </a:r>
            <a:endParaRPr lang="ja-JP" altLang="en-US">
              <a:effectLst>
                <a:outerShdw blurRad="38100" dist="38100" dir="2700000" algn="tl">
                  <a:srgbClr val="C0C0C0"/>
                </a:outerShdw>
              </a:effectLst>
            </a:endParaRPr>
          </a:p>
        </p:txBody>
      </p:sp>
      <p:sp>
        <p:nvSpPr>
          <p:cNvPr id="72707" name="Rectangle 3"/>
          <p:cNvSpPr>
            <a:spLocks noGrp="1" noChangeArrowheads="1"/>
          </p:cNvSpPr>
          <p:nvPr>
            <p:ph idx="4294967295"/>
          </p:nvPr>
        </p:nvSpPr>
        <p:spPr>
          <a:xfrm>
            <a:off x="0" y="981075"/>
            <a:ext cx="9144000" cy="5876925"/>
          </a:xfrm>
        </p:spPr>
        <p:txBody>
          <a:bodyPr/>
          <a:lstStyle/>
          <a:p>
            <a:pPr eaLnBrk="1" hangingPunct="1">
              <a:lnSpc>
                <a:spcPct val="90000"/>
              </a:lnSpc>
              <a:buFont typeface="Wingdings" charset="0"/>
              <a:buChar char="n"/>
              <a:defRPr/>
            </a:pPr>
            <a:r>
              <a:rPr kumimoji="0" lang="en-US" altLang="ja-JP" dirty="0">
                <a:latin typeface="ＭＳ Ｐゴシック" charset="0"/>
                <a:ea typeface="ＭＳ Ｐゴシック" charset="0"/>
                <a:cs typeface="ＭＳ Ｐゴシック" charset="0"/>
              </a:rPr>
              <a:t>Linux </a:t>
            </a:r>
            <a:r>
              <a:rPr kumimoji="0" lang="ja-JP" altLang="en-US" dirty="0">
                <a:latin typeface="ＭＳ Ｐゴシック" charset="0"/>
                <a:ea typeface="ＭＳ Ｐゴシック" charset="0"/>
                <a:cs typeface="ＭＳ Ｐゴシック" charset="0"/>
              </a:rPr>
              <a:t>とは</a:t>
            </a:r>
            <a:endParaRPr kumimoji="0" lang="en-US" altLang="ja-JP" dirty="0">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en-US" altLang="ja-JP" sz="2600" dirty="0">
                <a:solidFill>
                  <a:srgbClr val="000000"/>
                </a:solidFill>
                <a:latin typeface="ＭＳ Ｐゴシック" charset="0"/>
                <a:ea typeface="ＭＳ Ｐゴシック" charset="0"/>
                <a:cs typeface="ＭＳ Ｐゴシック" charset="0"/>
              </a:rPr>
              <a:t>OS </a:t>
            </a:r>
            <a:r>
              <a:rPr kumimoji="0" lang="ja-JP" altLang="en-US" sz="2600" dirty="0">
                <a:solidFill>
                  <a:srgbClr val="000000"/>
                </a:solidFill>
                <a:latin typeface="ＭＳ Ｐゴシック" charset="0"/>
                <a:ea typeface="ＭＳ Ｐゴシック" charset="0"/>
                <a:cs typeface="ＭＳ Ｐゴシック" charset="0"/>
              </a:rPr>
              <a:t>のひとつ</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フリーソフトウェア （オープンソース）</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latin typeface="ＭＳ Ｐゴシック" charset="0"/>
                <a:ea typeface="ＭＳ Ｐゴシック" charset="0"/>
                <a:cs typeface="ＭＳ Ｐゴシック" charset="0"/>
              </a:rPr>
              <a:t>基本的に無保証</a:t>
            </a:r>
          </a:p>
          <a:p>
            <a:pPr eaLnBrk="1" hangingPunct="1">
              <a:lnSpc>
                <a:spcPct val="90000"/>
              </a:lnSpc>
              <a:buFont typeface="Wingdings" charset="0"/>
              <a:buChar char="n"/>
              <a:defRPr/>
            </a:pPr>
            <a:r>
              <a:rPr kumimoji="0" lang="ja-JP" altLang="en-US" dirty="0">
                <a:latin typeface="ＭＳ Ｐゴシック" charset="0"/>
                <a:ea typeface="ＭＳ Ｐゴシック" charset="0"/>
                <a:cs typeface="ＭＳ Ｐゴシック" charset="0"/>
              </a:rPr>
              <a:t>マルチユーザシステム</a:t>
            </a:r>
            <a:endParaRPr kumimoji="0" lang="en-US" altLang="ja-JP" dirty="0">
              <a:latin typeface="ＭＳ Ｐゴシック" charset="0"/>
              <a:ea typeface="ＭＳ Ｐゴシック" charset="0"/>
              <a:cs typeface="ＭＳ Ｐゴシック" charset="0"/>
            </a:endParaRPr>
          </a:p>
          <a:p>
            <a:pPr marL="717550" lvl="1" indent="-371475" eaLnBrk="1" hangingPunct="1">
              <a:buFont typeface="Arial" charset="0"/>
              <a:buChar char="–"/>
              <a:defRPr/>
            </a:pPr>
            <a:r>
              <a:rPr kumimoji="0" lang="ja-JP" altLang="en-US" sz="2600" dirty="0"/>
              <a:t>複数人が同時に計算機を利用できるよう設計されたシステム</a:t>
            </a:r>
            <a:endParaRPr kumimoji="0" lang="en-US" altLang="ja-JP" sz="2600" dirty="0"/>
          </a:p>
          <a:p>
            <a:pPr eaLnBrk="1" hangingPunct="1">
              <a:lnSpc>
                <a:spcPct val="90000"/>
              </a:lnSpc>
              <a:buFont typeface="Wingdings" charset="0"/>
              <a:buChar char="n"/>
              <a:defRPr/>
            </a:pPr>
            <a:r>
              <a:rPr kumimoji="0" lang="ja-JP" altLang="en-US" sz="2600" dirty="0"/>
              <a:t>アカウントとログイン</a:t>
            </a:r>
            <a:endParaRPr kumimoji="0" lang="en-US" altLang="ja-JP" sz="2600" dirty="0"/>
          </a:p>
          <a:p>
            <a:pPr marL="717550" lvl="1" indent="-371475" eaLnBrk="1" hangingPunct="1">
              <a:lnSpc>
                <a:spcPct val="90000"/>
              </a:lnSpc>
              <a:buFont typeface="Arial" charset="0"/>
              <a:buChar char="–"/>
              <a:defRPr/>
            </a:pPr>
            <a:r>
              <a:rPr kumimoji="0" lang="ja-JP" altLang="en-US" sz="2400" dirty="0">
                <a:solidFill>
                  <a:srgbClr val="000000"/>
                </a:solidFill>
              </a:rPr>
              <a:t>アカウント </a:t>
            </a:r>
            <a:r>
              <a:rPr kumimoji="0" lang="en-US" altLang="ja-JP" sz="2400" dirty="0">
                <a:solidFill>
                  <a:srgbClr val="000000"/>
                </a:solidFill>
              </a:rPr>
              <a:t>: </a:t>
            </a:r>
            <a:r>
              <a:rPr kumimoji="0" lang="ja-JP" altLang="en-US" sz="2400" dirty="0">
                <a:solidFill>
                  <a:srgbClr val="000000"/>
                </a:solidFill>
              </a:rPr>
              <a:t>計算機を使用する権利または</a:t>
            </a:r>
            <a:r>
              <a:rPr kumimoji="0" lang="en-US" altLang="ja-JP" sz="2400" dirty="0">
                <a:solidFill>
                  <a:srgbClr val="000000"/>
                </a:solidFill>
              </a:rPr>
              <a:t>, </a:t>
            </a:r>
            <a:r>
              <a:rPr kumimoji="0" lang="ja-JP" altLang="en-US" sz="2400" dirty="0">
                <a:solidFill>
                  <a:srgbClr val="000000"/>
                </a:solidFill>
              </a:rPr>
              <a:t>その利用者</a:t>
            </a:r>
            <a:endParaRPr kumimoji="0" lang="en-US" altLang="ja-JP" sz="2400" dirty="0">
              <a:solidFill>
                <a:srgbClr val="000000"/>
              </a:solidFill>
            </a:endParaRPr>
          </a:p>
          <a:p>
            <a:pPr marL="717550" lvl="1" indent="-371475" eaLnBrk="1" hangingPunct="1">
              <a:lnSpc>
                <a:spcPct val="90000"/>
              </a:lnSpc>
              <a:buFont typeface="Arial" charset="0"/>
              <a:buChar char="–"/>
              <a:defRPr/>
            </a:pPr>
            <a:r>
              <a:rPr kumimoji="0" lang="ja-JP" altLang="en-US" sz="2400" dirty="0">
                <a:solidFill>
                  <a:srgbClr val="000000"/>
                </a:solidFill>
              </a:rPr>
              <a:t>ログイン   </a:t>
            </a:r>
            <a:r>
              <a:rPr kumimoji="0" lang="en-US" altLang="ja-JP" sz="2400" dirty="0">
                <a:solidFill>
                  <a:srgbClr val="000000"/>
                </a:solidFill>
              </a:rPr>
              <a:t>: </a:t>
            </a:r>
            <a:r>
              <a:rPr kumimoji="0" lang="ja-JP" altLang="en-US" sz="2400" dirty="0">
                <a:solidFill>
                  <a:srgbClr val="000000"/>
                </a:solidFill>
              </a:rPr>
              <a:t>アカウント情報で認証し</a:t>
            </a:r>
            <a:r>
              <a:rPr kumimoji="0" lang="en-US" altLang="ja-JP" sz="2400" dirty="0">
                <a:solidFill>
                  <a:srgbClr val="000000"/>
                </a:solidFill>
              </a:rPr>
              <a:t>, </a:t>
            </a:r>
            <a:r>
              <a:rPr kumimoji="0" lang="ja-JP" altLang="en-US" sz="2400" dirty="0"/>
              <a:t>コマンド等を利用で</a:t>
            </a:r>
            <a:br>
              <a:rPr kumimoji="0" lang="en-US" altLang="ja-JP" sz="2400" dirty="0"/>
            </a:br>
            <a:r>
              <a:rPr kumimoji="0" lang="en-US" altLang="ja-JP" sz="2400" dirty="0"/>
              <a:t>                      </a:t>
            </a:r>
            <a:r>
              <a:rPr kumimoji="0" lang="ja-JP" altLang="en-US" sz="2400" dirty="0"/>
              <a:t>きる状態にすること</a:t>
            </a:r>
            <a:endParaRPr kumimoji="0" lang="en-US" altLang="ja-JP" sz="2400" dirty="0">
              <a:solidFill>
                <a:srgbClr val="000000"/>
              </a:solidFill>
            </a:endParaRPr>
          </a:p>
        </p:txBody>
      </p:sp>
      <p:pic>
        <p:nvPicPr>
          <p:cNvPr id="4" name="Picture 2" descr="by">
            <a:extLst>
              <a:ext uri="{FF2B5EF4-FFF2-40B4-BE49-F238E27FC236}">
                <a16:creationId xmlns:a16="http://schemas.microsoft.com/office/drawing/2014/main" id="{0A064B17-8C53-9448-80B9-3D47DD71464C}"/>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前編まとめ </a:t>
            </a:r>
            <a:r>
              <a:rPr lang="en-US" altLang="ja-JP">
                <a:effectLst>
                  <a:outerShdw blurRad="38100" dist="38100" dir="2700000" algn="tl">
                    <a:srgbClr val="C0C0C0"/>
                  </a:outerShdw>
                </a:effectLst>
              </a:rPr>
              <a:t>2</a:t>
            </a:r>
            <a:endParaRPr lang="ja-JP" altLang="en-US">
              <a:effectLst>
                <a:outerShdw blurRad="38100" dist="38100" dir="2700000" algn="tl">
                  <a:srgbClr val="C0C0C0"/>
                </a:outerShdw>
              </a:effectLst>
            </a:endParaRPr>
          </a:p>
        </p:txBody>
      </p:sp>
      <p:sp>
        <p:nvSpPr>
          <p:cNvPr id="73731" name="Rectangle 3"/>
          <p:cNvSpPr>
            <a:spLocks noGrp="1" noChangeArrowheads="1"/>
          </p:cNvSpPr>
          <p:nvPr>
            <p:ph idx="4294967295"/>
          </p:nvPr>
        </p:nvSpPr>
        <p:spPr>
          <a:xfrm>
            <a:off x="0" y="981075"/>
            <a:ext cx="9396413" cy="5572125"/>
          </a:xfrm>
        </p:spPr>
        <p:txBody>
          <a:bodyPr/>
          <a:lstStyle/>
          <a:p>
            <a:pPr marL="347663" indent="-347663" eaLnBrk="1" hangingPunct="1">
              <a:lnSpc>
                <a:spcPct val="90000"/>
              </a:lnSpc>
            </a:pPr>
            <a:r>
              <a:rPr kumimoji="0" lang="ja-JP" altLang="en-US" sz="2600" dirty="0"/>
              <a:t>アカウントクラックの問題</a:t>
            </a:r>
            <a:endParaRPr kumimoji="0" lang="en-US" altLang="ja-JP" sz="2600" dirty="0"/>
          </a:p>
          <a:p>
            <a:pPr marL="715963" lvl="1" indent="-369888" eaLnBrk="1" hangingPunct="1">
              <a:lnSpc>
                <a:spcPct val="90000"/>
              </a:lnSpc>
            </a:pPr>
            <a:r>
              <a:rPr kumimoji="0" lang="ja-JP" altLang="en-US" sz="2400" dirty="0">
                <a:solidFill>
                  <a:srgbClr val="000000"/>
                </a:solidFill>
              </a:rPr>
              <a:t>アカウントクラック </a:t>
            </a:r>
            <a:r>
              <a:rPr kumimoji="0" lang="en-US" altLang="ja-JP" sz="2400" dirty="0">
                <a:solidFill>
                  <a:srgbClr val="000000"/>
                </a:solidFill>
              </a:rPr>
              <a:t>: </a:t>
            </a:r>
            <a:r>
              <a:rPr kumimoji="0" lang="ja-JP" altLang="en-US" sz="2400" dirty="0">
                <a:solidFill>
                  <a:srgbClr val="000000"/>
                </a:solidFill>
              </a:rPr>
              <a:t>アカウント名＋パスワードを盗む行為</a:t>
            </a:r>
            <a:endParaRPr kumimoji="0" lang="en-US" altLang="ja-JP" sz="2400" dirty="0">
              <a:solidFill>
                <a:srgbClr val="000000"/>
              </a:solidFill>
            </a:endParaRPr>
          </a:p>
          <a:p>
            <a:pPr marL="715963" lvl="1" indent="-369888" eaLnBrk="1" hangingPunct="1">
              <a:lnSpc>
                <a:spcPct val="90000"/>
              </a:lnSpc>
            </a:pPr>
            <a:r>
              <a:rPr kumimoji="0" lang="ja-JP" altLang="en-US" sz="2400" dirty="0">
                <a:solidFill>
                  <a:srgbClr val="000000"/>
                </a:solidFill>
              </a:rPr>
              <a:t>クラックされたら</a:t>
            </a:r>
            <a:r>
              <a:rPr kumimoji="0" lang="en-US" altLang="ja-JP" sz="2400" dirty="0">
                <a:solidFill>
                  <a:srgbClr val="000000"/>
                </a:solidFill>
              </a:rPr>
              <a:t>, </a:t>
            </a:r>
            <a:r>
              <a:rPr kumimoji="0" lang="ja-JP" altLang="en-US" sz="2400" dirty="0">
                <a:solidFill>
                  <a:srgbClr val="000000"/>
                </a:solidFill>
              </a:rPr>
              <a:t>自分に限らず他人</a:t>
            </a:r>
            <a:r>
              <a:rPr kumimoji="0" lang="en-US" altLang="ja-JP" sz="2400" dirty="0">
                <a:solidFill>
                  <a:srgbClr val="000000"/>
                </a:solidFill>
              </a:rPr>
              <a:t>(</a:t>
            </a:r>
            <a:r>
              <a:rPr kumimoji="0" lang="ja-JP" altLang="en-US" sz="2400" dirty="0">
                <a:solidFill>
                  <a:srgbClr val="000000"/>
                </a:solidFill>
              </a:rPr>
              <a:t>世界中</a:t>
            </a:r>
            <a:r>
              <a:rPr kumimoji="0" lang="en-US" altLang="ja-JP" sz="2400" dirty="0">
                <a:solidFill>
                  <a:srgbClr val="000000"/>
                </a:solidFill>
              </a:rPr>
              <a:t>)</a:t>
            </a:r>
            <a:r>
              <a:rPr kumimoji="0" lang="ja-JP" altLang="en-US" sz="2400" dirty="0">
                <a:solidFill>
                  <a:srgbClr val="000000"/>
                </a:solidFill>
              </a:rPr>
              <a:t>に被害が及ぶ</a:t>
            </a:r>
            <a:endParaRPr kumimoji="0" lang="en-US" altLang="ja-JP" sz="2400" dirty="0">
              <a:solidFill>
                <a:srgbClr val="000000"/>
              </a:solidFill>
            </a:endParaRPr>
          </a:p>
          <a:p>
            <a:pPr marL="715963" lvl="1" indent="-369888" eaLnBrk="1" hangingPunct="1">
              <a:lnSpc>
                <a:spcPct val="90000"/>
              </a:lnSpc>
            </a:pPr>
            <a:r>
              <a:rPr kumimoji="0" lang="ja-JP" altLang="en-US" sz="2400" dirty="0">
                <a:solidFill>
                  <a:srgbClr val="000000"/>
                </a:solidFill>
              </a:rPr>
              <a:t>問題を防ぐため</a:t>
            </a:r>
            <a:r>
              <a:rPr kumimoji="0" lang="en-US" altLang="ja-JP" sz="2400" dirty="0">
                <a:solidFill>
                  <a:srgbClr val="000000"/>
                </a:solidFill>
              </a:rPr>
              <a:t>, </a:t>
            </a:r>
            <a:r>
              <a:rPr kumimoji="0" lang="ja-JP" altLang="en-US" sz="2400" dirty="0">
                <a:solidFill>
                  <a:srgbClr val="000000"/>
                </a:solidFill>
              </a:rPr>
              <a:t>アカウントをしっかり管理することが重要</a:t>
            </a:r>
            <a:endParaRPr kumimoji="0" lang="en-US" altLang="ja-JP" sz="2600" dirty="0"/>
          </a:p>
          <a:p>
            <a:pPr marL="715963" lvl="1" indent="-369888" eaLnBrk="1" hangingPunct="1">
              <a:lnSpc>
                <a:spcPct val="90000"/>
              </a:lnSpc>
            </a:pPr>
            <a:r>
              <a:rPr kumimoji="0" lang="ja-JP" altLang="en-US" sz="2400" dirty="0">
                <a:solidFill>
                  <a:srgbClr val="000000"/>
                </a:solidFill>
              </a:rPr>
              <a:t>クラック手法</a:t>
            </a:r>
            <a:r>
              <a:rPr kumimoji="0" lang="en-US" altLang="ja-JP" sz="2400" dirty="0">
                <a:solidFill>
                  <a:srgbClr val="000000"/>
                </a:solidFill>
              </a:rPr>
              <a:t>: Social Attack ,  BFA,</a:t>
            </a:r>
            <a:r>
              <a:rPr kumimoji="0" lang="ja-JP" altLang="en-US" sz="2400" dirty="0">
                <a:solidFill>
                  <a:srgbClr val="000000"/>
                </a:solidFill>
              </a:rPr>
              <a:t>  </a:t>
            </a:r>
            <a:r>
              <a:rPr kumimoji="0" lang="en-US" altLang="ja-JP" sz="2400" dirty="0">
                <a:solidFill>
                  <a:srgbClr val="000000"/>
                </a:solidFill>
              </a:rPr>
              <a:t>DA</a:t>
            </a:r>
          </a:p>
          <a:p>
            <a:pPr marL="347663" indent="-347663" eaLnBrk="1" hangingPunct="1">
              <a:lnSpc>
                <a:spcPct val="90000"/>
              </a:lnSpc>
            </a:pPr>
            <a:r>
              <a:rPr kumimoji="0" lang="ja-JP" altLang="en-US" sz="2600" dirty="0"/>
              <a:t>良いパスワード</a:t>
            </a:r>
            <a:endParaRPr kumimoji="0" lang="en-US" altLang="ja-JP" sz="2600" dirty="0"/>
          </a:p>
          <a:p>
            <a:pPr marL="715963" lvl="1" indent="-369888" eaLnBrk="1" hangingPunct="1"/>
            <a:r>
              <a:rPr kumimoji="0" lang="ja-JP" altLang="en-US" sz="2400" dirty="0"/>
              <a:t>クラックを防ぐ方法の一つは</a:t>
            </a:r>
            <a:r>
              <a:rPr kumimoji="0" lang="en-US" altLang="ja-JP" sz="2400" dirty="0"/>
              <a:t>, </a:t>
            </a:r>
            <a:r>
              <a:rPr kumimoji="0" lang="ja-JP" altLang="en-US" sz="2400" dirty="0"/>
              <a:t>よいパスワードをつけること</a:t>
            </a:r>
            <a:endParaRPr kumimoji="0" lang="en-US" altLang="ja-JP" sz="2400" dirty="0"/>
          </a:p>
          <a:p>
            <a:pPr marL="715963" lvl="1" indent="-369888" eaLnBrk="1" hangingPunct="1"/>
            <a:r>
              <a:rPr kumimoji="0" lang="ja-JP" altLang="en-US" sz="2400" dirty="0"/>
              <a:t>長い文字数</a:t>
            </a:r>
            <a:r>
              <a:rPr kumimoji="0" lang="en-US" altLang="ja-JP" sz="2400" dirty="0"/>
              <a:t>, </a:t>
            </a:r>
            <a:r>
              <a:rPr kumimoji="0" lang="ja-JP" altLang="en-US" sz="2400" dirty="0"/>
              <a:t>多くの文字種を用いる</a:t>
            </a:r>
            <a:r>
              <a:rPr kumimoji="0" lang="en-US" altLang="ja-JP" sz="2400" dirty="0"/>
              <a:t>(</a:t>
            </a:r>
            <a:r>
              <a:rPr kumimoji="0" lang="ja-JP" altLang="en-US" sz="2400" dirty="0"/>
              <a:t>頑丈</a:t>
            </a:r>
            <a:r>
              <a:rPr kumimoji="0" lang="en-US" altLang="ja-JP" sz="2400" dirty="0"/>
              <a:t>)</a:t>
            </a:r>
          </a:p>
          <a:p>
            <a:pPr marL="715963" lvl="1" indent="-369888" eaLnBrk="1" hangingPunct="1"/>
            <a:r>
              <a:rPr kumimoji="0" lang="ja-JP" altLang="en-US" sz="2400" dirty="0"/>
              <a:t>辞書に載ってる単語や個人情報を使わない</a:t>
            </a:r>
            <a:r>
              <a:rPr kumimoji="0" lang="en-US" altLang="ja-JP" sz="2400" dirty="0"/>
              <a:t>(</a:t>
            </a:r>
            <a:r>
              <a:rPr kumimoji="0" lang="ja-JP" altLang="en-US" sz="2400" dirty="0"/>
              <a:t>予想されにくい</a:t>
            </a:r>
            <a:r>
              <a:rPr kumimoji="0" lang="en-US" altLang="ja-JP" sz="2400" dirty="0"/>
              <a:t>)</a:t>
            </a:r>
          </a:p>
          <a:p>
            <a:pPr marL="715963" lvl="1" indent="-369888" eaLnBrk="1" hangingPunct="1"/>
            <a:r>
              <a:rPr kumimoji="0" lang="ja-JP" altLang="en-US" sz="2400" dirty="0"/>
              <a:t>憶えやすい</a:t>
            </a:r>
            <a:endParaRPr kumimoji="0" lang="en-US" altLang="ja-JP" sz="2400" dirty="0"/>
          </a:p>
          <a:p>
            <a:pPr marL="715963" lvl="1" indent="-369888" eaLnBrk="1" hangingPunct="1"/>
            <a:endParaRPr kumimoji="0" lang="en-US" altLang="ja-JP" sz="2400" dirty="0"/>
          </a:p>
          <a:p>
            <a:pPr marL="715963" lvl="1" indent="-369888" eaLnBrk="1" hangingPunct="1"/>
            <a:r>
              <a:rPr kumimoji="0" lang="ja-JP" altLang="en-US" sz="2400" dirty="0"/>
              <a:t>良いパスワードをつけることは計算機利用者の義務</a:t>
            </a:r>
            <a:endParaRPr kumimoji="0" lang="en-US" altLang="ja-JP" sz="2400" dirty="0"/>
          </a:p>
        </p:txBody>
      </p:sp>
      <p:pic>
        <p:nvPicPr>
          <p:cNvPr id="4" name="Picture 2" descr="by">
            <a:extLst>
              <a:ext uri="{FF2B5EF4-FFF2-40B4-BE49-F238E27FC236}">
                <a16:creationId xmlns:a16="http://schemas.microsoft.com/office/drawing/2014/main" id="{D0E34058-1948-0149-9014-D2972EB8E6A4}"/>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実技</a:t>
            </a:r>
            <a:r>
              <a:rPr lang="en-US" altLang="ja-JP" dirty="0">
                <a:effectLst>
                  <a:outerShdw blurRad="38100" dist="38100" dir="2700000" algn="tl">
                    <a:srgbClr val="C0C0C0"/>
                  </a:outerShdw>
                </a:effectLst>
                <a:cs typeface="+mj-cs"/>
              </a:rPr>
              <a:t> : </a:t>
            </a:r>
            <a:r>
              <a:rPr lang="en-US" altLang="en-US" dirty="0">
                <a:effectLst>
                  <a:outerShdw blurRad="38100" dist="38100" dir="2700000" algn="tl">
                    <a:srgbClr val="C0C0C0"/>
                  </a:outerShdw>
                </a:effectLst>
                <a:cs typeface="+mj-cs"/>
              </a:rPr>
              <a:t>Linux </a:t>
            </a:r>
            <a:r>
              <a:rPr lang="ja-JP" altLang="en-US" dirty="0">
                <a:effectLst>
                  <a:outerShdw blurRad="38100" dist="38100" dir="2700000" algn="tl">
                    <a:srgbClr val="C0C0C0"/>
                  </a:outerShdw>
                </a:effectLst>
                <a:cs typeface="+mj-cs"/>
              </a:rPr>
              <a:t>をいじり倒す準備を整える</a:t>
            </a:r>
            <a:endParaRPr lang="ja-JP" altLang="ja-JP" dirty="0">
              <a:effectLst>
                <a:outerShdw blurRad="38100" dist="38100" dir="2700000" algn="tl">
                  <a:srgbClr val="C0C0C0"/>
                </a:outerShdw>
              </a:effectLst>
              <a:cs typeface="+mj-cs"/>
            </a:endParaRPr>
          </a:p>
        </p:txBody>
      </p:sp>
      <p:sp>
        <p:nvSpPr>
          <p:cNvPr id="74755" name="Rectangle 3"/>
          <p:cNvSpPr>
            <a:spLocks noGrp="1" noChangeArrowheads="1"/>
          </p:cNvSpPr>
          <p:nvPr>
            <p:ph idx="4294967295"/>
          </p:nvPr>
        </p:nvSpPr>
        <p:spPr>
          <a:xfrm>
            <a:off x="0" y="981075"/>
            <a:ext cx="9144000" cy="5876925"/>
          </a:xfrm>
        </p:spPr>
        <p:txBody>
          <a:bodyPr/>
          <a:lstStyle/>
          <a:p>
            <a:pPr marL="107950" indent="0" algn="ctr" eaLnBrk="1" hangingPunct="1">
              <a:lnSpc>
                <a:spcPct val="90000"/>
              </a:lnSpc>
              <a:buFont typeface="Georgia" charset="0"/>
              <a:buNone/>
              <a:defRPr/>
            </a:pPr>
            <a:r>
              <a:rPr kumimoji="0" lang="ja-JP" altLang="en-US" sz="4400"/>
              <a:t>まずはアカウントを作ろう</a:t>
            </a:r>
            <a:endParaRPr kumimoji="0" lang="en-US" altLang="ja-JP"/>
          </a:p>
          <a:p>
            <a:pPr marL="107950" indent="0" eaLnBrk="1" hangingPunct="1">
              <a:lnSpc>
                <a:spcPct val="90000"/>
              </a:lnSpc>
              <a:buFont typeface="Wingdings" charset="0"/>
              <a:buChar char="n"/>
              <a:defRPr/>
            </a:pPr>
            <a:r>
              <a:rPr kumimoji="0" lang="ja-JP" altLang="en-US"/>
              <a:t>アカウント作成</a:t>
            </a:r>
            <a:endParaRPr kumimoji="0" lang="en-US" altLang="ja-JP"/>
          </a:p>
          <a:p>
            <a:pPr marL="803275" lvl="1" indent="-457200" eaLnBrk="1" hangingPunct="1">
              <a:lnSpc>
                <a:spcPct val="90000"/>
              </a:lnSpc>
              <a:buFont typeface="Arial" charset="0"/>
              <a:buChar char="–"/>
              <a:defRPr/>
            </a:pPr>
            <a:r>
              <a:rPr kumimoji="0" lang="ja-JP" altLang="en-US"/>
              <a:t>アカウント名</a:t>
            </a:r>
            <a:endParaRPr kumimoji="0" lang="en-US" altLang="ja-JP"/>
          </a:p>
          <a:p>
            <a:pPr marL="803275" lvl="1" indent="-457200" eaLnBrk="1" hangingPunct="1">
              <a:lnSpc>
                <a:spcPct val="90000"/>
              </a:lnSpc>
              <a:buFont typeface="Arial" charset="0"/>
              <a:buChar char="–"/>
              <a:defRPr/>
            </a:pPr>
            <a:r>
              <a:rPr kumimoji="0" lang="ja-JP" altLang="en-US" b="1" u="sng">
                <a:solidFill>
                  <a:srgbClr val="000099"/>
                </a:solidFill>
              </a:rPr>
              <a:t>良い</a:t>
            </a:r>
            <a:r>
              <a:rPr kumimoji="0" lang="ja-JP" altLang="en-US"/>
              <a:t>パスワード</a:t>
            </a:r>
            <a:endParaRPr kumimoji="0" lang="en-US" altLang="ja-JP"/>
          </a:p>
          <a:p>
            <a:pPr marL="107950" indent="0" eaLnBrk="1" hangingPunct="1">
              <a:lnSpc>
                <a:spcPct val="90000"/>
              </a:lnSpc>
              <a:buFont typeface="Wingdings" charset="0"/>
              <a:buChar char="n"/>
              <a:defRPr/>
            </a:pPr>
            <a:r>
              <a:rPr kumimoji="0" lang="ja-JP" altLang="en-US"/>
              <a:t>ログイン・ログアウト</a:t>
            </a:r>
            <a:endParaRPr kumimoji="0" lang="en-US" altLang="ja-JP"/>
          </a:p>
        </p:txBody>
      </p:sp>
      <p:pic>
        <p:nvPicPr>
          <p:cNvPr id="4" name="Picture 2" descr="by">
            <a:extLst>
              <a:ext uri="{FF2B5EF4-FFF2-40B4-BE49-F238E27FC236}">
                <a16:creationId xmlns:a16="http://schemas.microsoft.com/office/drawing/2014/main" id="{832B9E94-BEDD-8E45-A74A-5685431E8414}"/>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pPr eaLnBrk="1" hangingPunct="1">
              <a:defRPr/>
            </a:pPr>
            <a:r>
              <a:rPr lang="ja-JP" altLang="ja-JP" dirty="0">
                <a:effectLst>
                  <a:outerShdw blurRad="38100" dist="38100" dir="2700000" algn="tl">
                    <a:srgbClr val="C0C0C0"/>
                  </a:outerShdw>
                </a:effectLst>
                <a:cs typeface="+mj-cs"/>
              </a:rPr>
              <a:t>目次</a:t>
            </a:r>
          </a:p>
        </p:txBody>
      </p:sp>
      <p:sp>
        <p:nvSpPr>
          <p:cNvPr id="17411" name="コンテンツ プレースホルダ 2"/>
          <p:cNvSpPr>
            <a:spLocks noGrp="1"/>
          </p:cNvSpPr>
          <p:nvPr>
            <p:ph idx="4294967295"/>
          </p:nvPr>
        </p:nvSpPr>
        <p:spPr>
          <a:xfrm>
            <a:off x="0" y="981075"/>
            <a:ext cx="9144000" cy="5181600"/>
          </a:xfrm>
        </p:spPr>
        <p:txBody>
          <a:bodyPr/>
          <a:lstStyle/>
          <a:p>
            <a:pPr marL="622300" indent="-514350" eaLnBrk="1" hangingPunct="1">
              <a:buClr>
                <a:schemeClr val="tx1"/>
              </a:buClr>
              <a:buFont typeface="Trebuchet MS" pitchFamily="34" charset="0"/>
              <a:buAutoNum type="arabicPeriod"/>
            </a:pPr>
            <a:r>
              <a:rPr kumimoji="0" lang="en-US" altLang="ja-JP" sz="3200"/>
              <a:t>Linux </a:t>
            </a:r>
            <a:r>
              <a:rPr kumimoji="0" lang="ja-JP" altLang="en-US" sz="3200"/>
              <a:t>とは</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マルチユーザシステム</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アカウントとログイン</a:t>
            </a:r>
            <a:endParaRPr kumimoji="0" lang="en-US" altLang="ja-JP" sz="3200"/>
          </a:p>
          <a:p>
            <a:pPr marL="622300" indent="-514350" eaLnBrk="1" hangingPunct="1">
              <a:buClr>
                <a:schemeClr val="tx1"/>
              </a:buClr>
              <a:buFont typeface="Trebuchet MS" pitchFamily="34" charset="0"/>
              <a:buAutoNum type="arabicPeriod"/>
            </a:pPr>
            <a:r>
              <a:rPr kumimoji="0" lang="ja-JP" altLang="en-US" sz="3200"/>
              <a:t>アカウントクラックの手法と想定される問題</a:t>
            </a:r>
            <a:endParaRPr kumimoji="0" lang="en-US" altLang="ja-JP" sz="3200"/>
          </a:p>
          <a:p>
            <a:pPr marL="622300" indent="-514350" eaLnBrk="1" hangingPunct="1">
              <a:buClr>
                <a:schemeClr val="tx1"/>
              </a:buClr>
              <a:buFont typeface="Trebuchet MS" pitchFamily="34" charset="0"/>
              <a:buAutoNum type="arabicPeriod"/>
            </a:pPr>
            <a:r>
              <a:rPr kumimoji="0" lang="ja-JP" altLang="en-US" sz="3200"/>
              <a:t>良いパスワードを付ける</a:t>
            </a:r>
            <a:endParaRPr kumimoji="0" lang="en-US" altLang="ja-JP" sz="3200"/>
          </a:p>
          <a:p>
            <a:pPr marL="622300" indent="-514350" eaLnBrk="1" hangingPunct="1">
              <a:buClr>
                <a:schemeClr val="tx1"/>
              </a:buClr>
              <a:buFont typeface="Wingdings" pitchFamily="2" charset="2"/>
              <a:buNone/>
            </a:pPr>
            <a:r>
              <a:rPr kumimoji="0" lang="en-US" altLang="ja-JP" sz="3200"/>
              <a:t> ■ </a:t>
            </a:r>
            <a:r>
              <a:rPr kumimoji="0" lang="ja-JP" altLang="en-US" sz="3200"/>
              <a:t>実技</a:t>
            </a:r>
            <a:r>
              <a:rPr kumimoji="0" lang="en-US" altLang="ja-JP" sz="3200"/>
              <a:t> (</a:t>
            </a:r>
            <a:r>
              <a:rPr kumimoji="0" lang="ja-JP" altLang="en-US" sz="3200"/>
              <a:t>アカウント作成</a:t>
            </a:r>
            <a:r>
              <a:rPr kumimoji="0" lang="en-US" altLang="ja-JP" sz="3200"/>
              <a:t>)</a:t>
            </a:r>
          </a:p>
          <a:p>
            <a:pPr marL="622300" indent="-514350" eaLnBrk="1" hangingPunct="1">
              <a:buClr>
                <a:schemeClr val="tx1"/>
              </a:buClr>
              <a:buFont typeface="Arial Unicode MS" pitchFamily="50" charset="-128"/>
              <a:buAutoNum type="arabicPeriod" startAt="6"/>
            </a:pPr>
            <a:r>
              <a:rPr kumimoji="0" lang="en-US" altLang="ja-JP" sz="3200"/>
              <a:t>Linux</a:t>
            </a:r>
            <a:r>
              <a:rPr kumimoji="0" lang="ja-JP" altLang="en-US" sz="3200"/>
              <a:t> のデータ管理</a:t>
            </a:r>
            <a:endParaRPr kumimoji="0" lang="en-US" altLang="ja-JP" sz="3200"/>
          </a:p>
          <a:p>
            <a:pPr marL="622300" indent="-514350" eaLnBrk="1" hangingPunct="1">
              <a:buClr>
                <a:schemeClr val="tx1"/>
              </a:buClr>
              <a:buFont typeface="Trebuchet MS" pitchFamily="34" charset="0"/>
              <a:buAutoNum type="arabicPeriod" startAt="6"/>
            </a:pPr>
            <a:r>
              <a:rPr kumimoji="0" lang="ja-JP" altLang="en-US" sz="3200"/>
              <a:t>パーミッション</a:t>
            </a:r>
            <a:endParaRPr kumimoji="0" lang="en-US" altLang="ja-JP" sz="3200"/>
          </a:p>
          <a:p>
            <a:pPr marL="622300" indent="-514350" eaLnBrk="1" hangingPunct="1">
              <a:buClr>
                <a:schemeClr val="tx1"/>
              </a:buClr>
              <a:buFont typeface="Wingdings" pitchFamily="2" charset="2"/>
              <a:buNone/>
            </a:pPr>
            <a:r>
              <a:rPr kumimoji="0" lang="en-US" altLang="ja-JP" sz="3200"/>
              <a:t> ■ </a:t>
            </a:r>
            <a:r>
              <a:rPr kumimoji="0" lang="ja-JP" altLang="en-US" sz="3200"/>
              <a:t>実技</a:t>
            </a:r>
            <a:r>
              <a:rPr kumimoji="0" lang="en-US" altLang="ja-JP" sz="3200"/>
              <a:t> (</a:t>
            </a:r>
            <a:r>
              <a:rPr kumimoji="0" lang="ja-JP" altLang="en-US" sz="3200"/>
              <a:t>ファイル </a:t>
            </a:r>
            <a:r>
              <a:rPr kumimoji="0" lang="en-US" altLang="ja-JP" sz="3200"/>
              <a:t>/</a:t>
            </a:r>
            <a:r>
              <a:rPr kumimoji="0" lang="ja-JP" altLang="en-US" sz="3200"/>
              <a:t> ディレクトリ操作</a:t>
            </a:r>
            <a:r>
              <a:rPr kumimoji="0" lang="en-US" altLang="ja-JP" sz="3200"/>
              <a:t>)</a:t>
            </a:r>
          </a:p>
        </p:txBody>
      </p:sp>
      <p:pic>
        <p:nvPicPr>
          <p:cNvPr id="4" name="Picture 2" descr="by">
            <a:extLst>
              <a:ext uri="{FF2B5EF4-FFF2-40B4-BE49-F238E27FC236}">
                <a16:creationId xmlns:a16="http://schemas.microsoft.com/office/drawing/2014/main" id="{11136C84-9964-C242-8C65-DA612ACB0F74}"/>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6</a:t>
            </a:r>
            <a:r>
              <a:rPr kumimoji="0" lang="en-US" altLang="ja-JP" sz="4000">
                <a:solidFill>
                  <a:schemeClr val="tx2"/>
                </a:solidFill>
                <a:latin typeface="ＭＳ Ｐゴシック" pitchFamily="50" charset="-128"/>
              </a:rPr>
              <a:t>.</a:t>
            </a:r>
            <a:r>
              <a:rPr kumimoji="0" lang="ja-JP" altLang="en-US" sz="4000">
                <a:solidFill>
                  <a:schemeClr val="tx2"/>
                </a:solidFill>
                <a:latin typeface="ＭＳ Ｐゴシック" pitchFamily="50" charset="-128"/>
              </a:rPr>
              <a:t>  </a:t>
            </a:r>
            <a:r>
              <a:rPr kumimoji="0" lang="en-US" altLang="ja-JP" sz="4000">
                <a:solidFill>
                  <a:schemeClr val="tx2"/>
                </a:solidFill>
                <a:latin typeface="ＭＳ Ｐゴシック" pitchFamily="50" charset="-128"/>
              </a:rPr>
              <a:t>Linux </a:t>
            </a:r>
            <a:r>
              <a:rPr kumimoji="0" lang="ja-JP" altLang="en-US" sz="4000">
                <a:solidFill>
                  <a:schemeClr val="tx2"/>
                </a:solidFill>
                <a:latin typeface="ＭＳ Ｐゴシック" pitchFamily="50" charset="-128"/>
              </a:rPr>
              <a:t>のデータ管理</a:t>
            </a:r>
          </a:p>
        </p:txBody>
      </p:sp>
      <p:pic>
        <p:nvPicPr>
          <p:cNvPr id="3" name="Picture 2" descr="by">
            <a:extLst>
              <a:ext uri="{FF2B5EF4-FFF2-40B4-BE49-F238E27FC236}">
                <a16:creationId xmlns:a16="http://schemas.microsoft.com/office/drawing/2014/main" id="{AB4C4A65-73D9-5749-9DB7-F97EF2ECC310}"/>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idx="4294967295"/>
          </p:nvPr>
        </p:nvSpPr>
        <p:spPr/>
        <p:txBody>
          <a:bodyPr/>
          <a:lstStyle/>
          <a:p>
            <a:pPr eaLnBrk="1" hangingPunct="1">
              <a:defRPr/>
            </a:pPr>
            <a:r>
              <a:rPr lang="en-US" altLang="ja-JP">
                <a:effectLst>
                  <a:outerShdw blurRad="38100" dist="38100" dir="2700000" algn="tl">
                    <a:srgbClr val="C0C0C0"/>
                  </a:outerShdw>
                </a:effectLst>
                <a:cs typeface="+mj-cs"/>
              </a:rPr>
              <a:t>Linux </a:t>
            </a:r>
            <a:r>
              <a:rPr lang="ja-JP" altLang="en-US">
                <a:effectLst>
                  <a:outerShdw blurRad="38100" dist="38100" dir="2700000" algn="tl">
                    <a:srgbClr val="C0C0C0"/>
                  </a:outerShdw>
                </a:effectLst>
                <a:cs typeface="+mj-cs"/>
              </a:rPr>
              <a:t>のデータ管理</a:t>
            </a:r>
          </a:p>
        </p:txBody>
      </p:sp>
      <p:sp>
        <p:nvSpPr>
          <p:cNvPr id="27651" name="コンテンツ プレースホルダ 2"/>
          <p:cNvSpPr>
            <a:spLocks noGrp="1"/>
          </p:cNvSpPr>
          <p:nvPr>
            <p:ph idx="4294967295"/>
          </p:nvPr>
        </p:nvSpPr>
        <p:spPr>
          <a:xfrm>
            <a:off x="0" y="981075"/>
            <a:ext cx="9144000" cy="5543550"/>
          </a:xfrm>
        </p:spPr>
        <p:txBody>
          <a:bodyPr/>
          <a:lstStyle/>
          <a:p>
            <a:pPr eaLnBrk="1" hangingPunct="1"/>
            <a:r>
              <a:rPr kumimoji="0" lang="ja-JP" altLang="en-US"/>
              <a:t>全て</a:t>
            </a:r>
            <a:r>
              <a:rPr kumimoji="0" lang="ja-JP" altLang="en-US" b="1" u="sng">
                <a:solidFill>
                  <a:srgbClr val="000099"/>
                </a:solidFill>
              </a:rPr>
              <a:t>ファイル</a:t>
            </a:r>
            <a:r>
              <a:rPr kumimoji="0" lang="ja-JP" altLang="en-US"/>
              <a:t>として扱われる</a:t>
            </a:r>
            <a:endParaRPr kumimoji="0" lang="en-US" altLang="ja-JP"/>
          </a:p>
          <a:p>
            <a:pPr lvl="1" eaLnBrk="1" hangingPunct="1"/>
            <a:r>
              <a:rPr kumimoji="0" lang="ja-JP" altLang="en-US"/>
              <a:t>アプリケーションソフトウェア</a:t>
            </a:r>
            <a:r>
              <a:rPr kumimoji="0" lang="en-US" altLang="ja-JP"/>
              <a:t>, </a:t>
            </a:r>
            <a:r>
              <a:rPr kumimoji="0" lang="ja-JP" altLang="en-US"/>
              <a:t>周辺機器さえもファイル</a:t>
            </a:r>
            <a:endParaRPr kumimoji="0" lang="en-US" altLang="ja-JP"/>
          </a:p>
          <a:p>
            <a:pPr lvl="2" eaLnBrk="1" hangingPunct="1"/>
            <a:r>
              <a:rPr kumimoji="0" lang="ja-JP" altLang="en-US"/>
              <a:t>マウス</a:t>
            </a:r>
            <a:r>
              <a:rPr kumimoji="0" lang="en-US" altLang="ja-JP"/>
              <a:t>,</a:t>
            </a:r>
            <a:r>
              <a:rPr kumimoji="0" lang="ja-JP" altLang="en-US"/>
              <a:t> キーボード</a:t>
            </a:r>
            <a:r>
              <a:rPr kumimoji="0" lang="en-US" altLang="ja-JP"/>
              <a:t>,</a:t>
            </a:r>
            <a:r>
              <a:rPr kumimoji="0" lang="ja-JP" altLang="en-US"/>
              <a:t> ハードディスク</a:t>
            </a:r>
            <a:r>
              <a:rPr kumimoji="0" lang="en-US" altLang="ja-JP"/>
              <a:t>…</a:t>
            </a:r>
          </a:p>
          <a:p>
            <a:pPr eaLnBrk="1" hangingPunct="1"/>
            <a:r>
              <a:rPr kumimoji="0" lang="ja-JP" altLang="en-US"/>
              <a:t>ファイルは</a:t>
            </a:r>
            <a:r>
              <a:rPr kumimoji="0" lang="ja-JP" altLang="en-US" b="1" u="sng">
                <a:solidFill>
                  <a:srgbClr val="000099"/>
                </a:solidFill>
              </a:rPr>
              <a:t>ディレクトリ</a:t>
            </a:r>
            <a:r>
              <a:rPr kumimoji="0" lang="ja-JP" altLang="en-US"/>
              <a:t>により階層的に管理される</a:t>
            </a:r>
            <a:endParaRPr kumimoji="0" lang="en-US" altLang="ja-JP"/>
          </a:p>
          <a:p>
            <a:pPr lvl="1" eaLnBrk="1" hangingPunct="1"/>
            <a:r>
              <a:rPr kumimoji="0" lang="ja-JP" altLang="en-US"/>
              <a:t>ディレクトリ とはファイルを格納するためのファイル</a:t>
            </a:r>
            <a:endParaRPr kumimoji="0" lang="en-US" altLang="ja-JP"/>
          </a:p>
          <a:p>
            <a:pPr lvl="2" eaLnBrk="1" hangingPunct="1"/>
            <a:r>
              <a:rPr kumimoji="0" lang="en-US" altLang="ja-JP"/>
              <a:t>Windows</a:t>
            </a:r>
            <a:r>
              <a:rPr kumimoji="0" lang="ja-JP" altLang="en-US"/>
              <a:t> で言えばフォルダ</a:t>
            </a:r>
            <a:endParaRPr kumimoji="0" lang="en-US" altLang="ja-JP"/>
          </a:p>
          <a:p>
            <a:pPr lvl="1" eaLnBrk="1" hangingPunct="1"/>
            <a:r>
              <a:rPr kumimoji="0" lang="ja-JP" altLang="en-US"/>
              <a:t>ディレクトリの中にディレクトリを格納することも可能</a:t>
            </a:r>
            <a:endParaRPr kumimoji="0" lang="en-US" altLang="ja-JP"/>
          </a:p>
        </p:txBody>
      </p:sp>
      <p:pic>
        <p:nvPicPr>
          <p:cNvPr id="4" name="Picture 2" descr="by">
            <a:extLst>
              <a:ext uri="{FF2B5EF4-FFF2-40B4-BE49-F238E27FC236}">
                <a16:creationId xmlns:a16="http://schemas.microsoft.com/office/drawing/2014/main" id="{F6DC518F-DAAF-DE45-8331-6AF9E503E5FC}"/>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defRPr/>
            </a:pPr>
            <a:r>
              <a:rPr lang="en-US" altLang="ja-JP">
                <a:effectLst>
                  <a:outerShdw blurRad="38100" dist="38100" dir="2700000" algn="tl">
                    <a:srgbClr val="C0C0C0"/>
                  </a:outerShdw>
                </a:effectLst>
                <a:cs typeface="+mj-cs"/>
              </a:rPr>
              <a:t>Linux</a:t>
            </a:r>
            <a:r>
              <a:rPr lang="ja-JP" altLang="en-US">
                <a:effectLst>
                  <a:outerShdw blurRad="38100" dist="38100" dir="2700000" algn="tl">
                    <a:srgbClr val="C0C0C0"/>
                  </a:outerShdw>
                </a:effectLst>
                <a:cs typeface="+mj-cs"/>
              </a:rPr>
              <a:t> のディレクトリ階層構造</a:t>
            </a:r>
          </a:p>
        </p:txBody>
      </p:sp>
      <p:sp>
        <p:nvSpPr>
          <p:cNvPr id="28675" name="コンテンツ プレースホルダ 2"/>
          <p:cNvSpPr>
            <a:spLocks noGrp="1"/>
          </p:cNvSpPr>
          <p:nvPr>
            <p:ph idx="4294967295"/>
          </p:nvPr>
        </p:nvSpPr>
        <p:spPr>
          <a:xfrm>
            <a:off x="0" y="981075"/>
            <a:ext cx="9144000" cy="5357813"/>
          </a:xfrm>
        </p:spPr>
        <p:txBody>
          <a:bodyPr/>
          <a:lstStyle/>
          <a:p>
            <a:pPr eaLnBrk="1" hangingPunct="1">
              <a:buFont typeface="Wingdings" charset="0"/>
              <a:buChar char="n"/>
              <a:defRPr/>
            </a:pPr>
            <a:r>
              <a:rPr kumimoji="0" lang="ja-JP" altLang="en-US" dirty="0"/>
              <a:t>ルートディレクトリ「 </a:t>
            </a:r>
            <a:r>
              <a:rPr kumimoji="0" lang="en-US" altLang="ja-JP" dirty="0"/>
              <a:t>/ </a:t>
            </a:r>
            <a:r>
              <a:rPr kumimoji="0" lang="ja-JP" altLang="en-US" dirty="0"/>
              <a:t>」を起点とする</a:t>
            </a:r>
            <a:r>
              <a:rPr kumimoji="0" lang="ja-JP" altLang="en-US" b="1" u="sng" dirty="0">
                <a:solidFill>
                  <a:srgbClr val="000099"/>
                </a:solidFill>
              </a:rPr>
              <a:t>ツリー構造</a:t>
            </a:r>
          </a:p>
        </p:txBody>
      </p:sp>
      <p:grpSp>
        <p:nvGrpSpPr>
          <p:cNvPr id="92163" name="グループ化 17"/>
          <p:cNvGrpSpPr>
            <a:grpSpLocks/>
          </p:cNvGrpSpPr>
          <p:nvPr/>
        </p:nvGrpSpPr>
        <p:grpSpPr bwMode="auto">
          <a:xfrm>
            <a:off x="827088" y="2060575"/>
            <a:ext cx="6553200" cy="4216400"/>
            <a:chOff x="827088" y="2060575"/>
            <a:chExt cx="6553200" cy="4216413"/>
          </a:xfrm>
        </p:grpSpPr>
        <p:grpSp>
          <p:nvGrpSpPr>
            <p:cNvPr id="92164" name="Group 5"/>
            <p:cNvGrpSpPr>
              <a:grpSpLocks/>
            </p:cNvGrpSpPr>
            <p:nvPr/>
          </p:nvGrpSpPr>
          <p:grpSpPr bwMode="auto">
            <a:xfrm>
              <a:off x="827088" y="2060575"/>
              <a:ext cx="864158" cy="648051"/>
              <a:chOff x="0" y="0"/>
              <a:chExt cx="864096" cy="648072"/>
            </a:xfrm>
          </p:grpSpPr>
          <p:sp>
            <p:nvSpPr>
              <p:cNvPr id="92209" name="台形 12"/>
              <p:cNvSpPr>
                <a:spLocks/>
              </p:cNvSpPr>
              <p:nvPr/>
            </p:nvSpPr>
            <p:spPr bwMode="auto">
              <a:xfrm>
                <a:off x="0" y="0"/>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10" name="正方形/長方形 13"/>
              <p:cNvSpPr>
                <a:spLocks noChangeArrowheads="1"/>
              </p:cNvSpPr>
              <p:nvPr/>
            </p:nvSpPr>
            <p:spPr bwMode="auto">
              <a:xfrm>
                <a:off x="0" y="71440"/>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5" name="Group 8"/>
            <p:cNvGrpSpPr>
              <a:grpSpLocks/>
            </p:cNvGrpSpPr>
            <p:nvPr/>
          </p:nvGrpSpPr>
          <p:grpSpPr bwMode="auto">
            <a:xfrm>
              <a:off x="827088" y="3644701"/>
              <a:ext cx="864158" cy="648051"/>
              <a:chOff x="0" y="0"/>
              <a:chExt cx="864096" cy="648072"/>
            </a:xfrm>
          </p:grpSpPr>
          <p:sp>
            <p:nvSpPr>
              <p:cNvPr id="92207" name="台形 15"/>
              <p:cNvSpPr>
                <a:spLocks/>
              </p:cNvSpPr>
              <p:nvPr/>
            </p:nvSpPr>
            <p:spPr bwMode="auto">
              <a:xfrm>
                <a:off x="0"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8" name="正方形/長方形 16"/>
              <p:cNvSpPr>
                <a:spLocks noChangeArrowheads="1"/>
              </p:cNvSpPr>
              <p:nvPr/>
            </p:nvSpPr>
            <p:spPr bwMode="auto">
              <a:xfrm>
                <a:off x="0"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6" name="Group 11"/>
            <p:cNvGrpSpPr>
              <a:grpSpLocks/>
            </p:cNvGrpSpPr>
            <p:nvPr/>
          </p:nvGrpSpPr>
          <p:grpSpPr bwMode="auto">
            <a:xfrm>
              <a:off x="827088" y="5228826"/>
              <a:ext cx="864158" cy="648051"/>
              <a:chOff x="0" y="0"/>
              <a:chExt cx="864096" cy="648072"/>
            </a:xfrm>
          </p:grpSpPr>
          <p:sp>
            <p:nvSpPr>
              <p:cNvPr id="92205" name="台形 18"/>
              <p:cNvSpPr>
                <a:spLocks/>
              </p:cNvSpPr>
              <p:nvPr/>
            </p:nvSpPr>
            <p:spPr bwMode="auto">
              <a:xfrm>
                <a:off x="0"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6" name="正方形/長方形 19"/>
              <p:cNvSpPr>
                <a:spLocks noChangeArrowheads="1"/>
              </p:cNvSpPr>
              <p:nvPr/>
            </p:nvSpPr>
            <p:spPr bwMode="auto">
              <a:xfrm>
                <a:off x="0"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7" name="Group 14"/>
            <p:cNvGrpSpPr>
              <a:grpSpLocks/>
            </p:cNvGrpSpPr>
            <p:nvPr/>
          </p:nvGrpSpPr>
          <p:grpSpPr bwMode="auto">
            <a:xfrm>
              <a:off x="2195339" y="3644701"/>
              <a:ext cx="864158" cy="648051"/>
              <a:chOff x="0" y="0"/>
              <a:chExt cx="864096" cy="648072"/>
            </a:xfrm>
          </p:grpSpPr>
          <p:sp>
            <p:nvSpPr>
              <p:cNvPr id="92203" name="台形 21"/>
              <p:cNvSpPr>
                <a:spLocks/>
              </p:cNvSpPr>
              <p:nvPr/>
            </p:nvSpPr>
            <p:spPr bwMode="auto">
              <a:xfrm>
                <a:off x="174"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4" name="正方形/長方形 22"/>
              <p:cNvSpPr>
                <a:spLocks noChangeArrowheads="1"/>
              </p:cNvSpPr>
              <p:nvPr/>
            </p:nvSpPr>
            <p:spPr bwMode="auto">
              <a:xfrm>
                <a:off x="174"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8" name="Group 17"/>
            <p:cNvGrpSpPr>
              <a:grpSpLocks/>
            </p:cNvGrpSpPr>
            <p:nvPr/>
          </p:nvGrpSpPr>
          <p:grpSpPr bwMode="auto">
            <a:xfrm>
              <a:off x="2195339" y="5228826"/>
              <a:ext cx="864158" cy="648051"/>
              <a:chOff x="0" y="0"/>
              <a:chExt cx="864096" cy="648072"/>
            </a:xfrm>
          </p:grpSpPr>
          <p:sp>
            <p:nvSpPr>
              <p:cNvPr id="92201" name="台形 24"/>
              <p:cNvSpPr>
                <a:spLocks/>
              </p:cNvSpPr>
              <p:nvPr/>
            </p:nvSpPr>
            <p:spPr bwMode="auto">
              <a:xfrm>
                <a:off x="174"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2" name="正方形/長方形 25"/>
              <p:cNvSpPr>
                <a:spLocks noChangeArrowheads="1"/>
              </p:cNvSpPr>
              <p:nvPr/>
            </p:nvSpPr>
            <p:spPr bwMode="auto">
              <a:xfrm>
                <a:off x="174"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69" name="Group 20"/>
            <p:cNvGrpSpPr>
              <a:grpSpLocks/>
            </p:cNvGrpSpPr>
            <p:nvPr/>
          </p:nvGrpSpPr>
          <p:grpSpPr bwMode="auto">
            <a:xfrm>
              <a:off x="3563589" y="3644701"/>
              <a:ext cx="864158" cy="648051"/>
              <a:chOff x="0" y="0"/>
              <a:chExt cx="864096" cy="648072"/>
            </a:xfrm>
          </p:grpSpPr>
          <p:sp>
            <p:nvSpPr>
              <p:cNvPr id="92199" name="台形 27"/>
              <p:cNvSpPr>
                <a:spLocks/>
              </p:cNvSpPr>
              <p:nvPr/>
            </p:nvSpPr>
            <p:spPr bwMode="auto">
              <a:xfrm>
                <a:off x="349"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200" name="正方形/長方形 28"/>
              <p:cNvSpPr>
                <a:spLocks noChangeArrowheads="1"/>
              </p:cNvSpPr>
              <p:nvPr/>
            </p:nvSpPr>
            <p:spPr bwMode="auto">
              <a:xfrm>
                <a:off x="349"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0" name="Group 23"/>
            <p:cNvGrpSpPr>
              <a:grpSpLocks/>
            </p:cNvGrpSpPr>
            <p:nvPr/>
          </p:nvGrpSpPr>
          <p:grpSpPr bwMode="auto">
            <a:xfrm>
              <a:off x="3563589" y="5228826"/>
              <a:ext cx="864158" cy="648051"/>
              <a:chOff x="0" y="0"/>
              <a:chExt cx="864096" cy="648072"/>
            </a:xfrm>
          </p:grpSpPr>
          <p:sp>
            <p:nvSpPr>
              <p:cNvPr id="92197" name="台形 30"/>
              <p:cNvSpPr>
                <a:spLocks/>
              </p:cNvSpPr>
              <p:nvPr/>
            </p:nvSpPr>
            <p:spPr bwMode="auto">
              <a:xfrm>
                <a:off x="349"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8" name="正方形/長方形 31"/>
              <p:cNvSpPr>
                <a:spLocks noChangeArrowheads="1"/>
              </p:cNvSpPr>
              <p:nvPr/>
            </p:nvSpPr>
            <p:spPr bwMode="auto">
              <a:xfrm>
                <a:off x="349"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1" name="Group 26"/>
            <p:cNvGrpSpPr>
              <a:grpSpLocks/>
            </p:cNvGrpSpPr>
            <p:nvPr/>
          </p:nvGrpSpPr>
          <p:grpSpPr bwMode="auto">
            <a:xfrm>
              <a:off x="4931840" y="3644701"/>
              <a:ext cx="864158" cy="648051"/>
              <a:chOff x="0" y="0"/>
              <a:chExt cx="864096" cy="648072"/>
            </a:xfrm>
          </p:grpSpPr>
          <p:sp>
            <p:nvSpPr>
              <p:cNvPr id="92195" name="台形 33"/>
              <p:cNvSpPr>
                <a:spLocks/>
              </p:cNvSpPr>
              <p:nvPr/>
            </p:nvSpPr>
            <p:spPr bwMode="auto">
              <a:xfrm>
                <a:off x="523" y="1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6" name="正方形/長方形 34"/>
              <p:cNvSpPr>
                <a:spLocks noChangeArrowheads="1"/>
              </p:cNvSpPr>
              <p:nvPr/>
            </p:nvSpPr>
            <p:spPr bwMode="auto">
              <a:xfrm>
                <a:off x="523" y="716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2172" name="Group 29"/>
            <p:cNvGrpSpPr>
              <a:grpSpLocks/>
            </p:cNvGrpSpPr>
            <p:nvPr/>
          </p:nvGrpSpPr>
          <p:grpSpPr bwMode="auto">
            <a:xfrm>
              <a:off x="4931840" y="5228826"/>
              <a:ext cx="864158" cy="648051"/>
              <a:chOff x="0" y="0"/>
              <a:chExt cx="864096" cy="648072"/>
            </a:xfrm>
          </p:grpSpPr>
          <p:sp>
            <p:nvSpPr>
              <p:cNvPr id="92193" name="台形 36"/>
              <p:cNvSpPr>
                <a:spLocks/>
              </p:cNvSpPr>
              <p:nvPr/>
            </p:nvSpPr>
            <p:spPr bwMode="auto">
              <a:xfrm>
                <a:off x="523" y="399"/>
                <a:ext cx="360336" cy="215907"/>
              </a:xfrm>
              <a:custGeom>
                <a:avLst/>
                <a:gdLst>
                  <a:gd name="T0" fmla="*/ 0 w 360336"/>
                  <a:gd name="T1" fmla="*/ 215907 h 215907"/>
                  <a:gd name="T2" fmla="*/ 53977 w 360336"/>
                  <a:gd name="T3" fmla="*/ 0 h 215907"/>
                  <a:gd name="T4" fmla="*/ 306359 w 360336"/>
                  <a:gd name="T5" fmla="*/ 0 h 215907"/>
                  <a:gd name="T6" fmla="*/ 360336 w 360336"/>
                  <a:gd name="T7" fmla="*/ 215907 h 215907"/>
                  <a:gd name="T8" fmla="*/ 0 w 360336"/>
                  <a:gd name="T9" fmla="*/ 215907 h 215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36" h="215907">
                    <a:moveTo>
                      <a:pt x="0" y="215907"/>
                    </a:moveTo>
                    <a:lnTo>
                      <a:pt x="53977" y="0"/>
                    </a:lnTo>
                    <a:lnTo>
                      <a:pt x="306359" y="0"/>
                    </a:lnTo>
                    <a:lnTo>
                      <a:pt x="360336" y="215907"/>
                    </a:lnTo>
                    <a:lnTo>
                      <a:pt x="0" y="215907"/>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2194" name="正方形/長方形 37"/>
              <p:cNvSpPr>
                <a:spLocks noChangeArrowheads="1"/>
              </p:cNvSpPr>
              <p:nvPr/>
            </p:nvSpPr>
            <p:spPr bwMode="auto">
              <a:xfrm>
                <a:off x="523" y="71839"/>
                <a:ext cx="863538" cy="57628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2173" name="テキスト ボックス 1"/>
            <p:cNvSpPr txBox="1">
              <a:spLocks noChangeArrowheads="1"/>
            </p:cNvSpPr>
            <p:nvPr/>
          </p:nvSpPr>
          <p:spPr bwMode="auto">
            <a:xfrm>
              <a:off x="827584" y="2708626"/>
              <a:ext cx="244876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2174" name="テキスト ボックス 39"/>
            <p:cNvSpPr txBox="1">
              <a:spLocks noChangeArrowheads="1"/>
            </p:cNvSpPr>
            <p:nvPr/>
          </p:nvSpPr>
          <p:spPr bwMode="auto">
            <a:xfrm>
              <a:off x="827088" y="4292752"/>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2175" name="テキスト ボックス 40"/>
            <p:cNvSpPr txBox="1">
              <a:spLocks noChangeArrowheads="1"/>
            </p:cNvSpPr>
            <p:nvPr/>
          </p:nvSpPr>
          <p:spPr bwMode="auto">
            <a:xfrm>
              <a:off x="2195339" y="4292752"/>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2176" name="テキスト ボックス 41"/>
            <p:cNvSpPr txBox="1">
              <a:spLocks noChangeArrowheads="1"/>
            </p:cNvSpPr>
            <p:nvPr/>
          </p:nvSpPr>
          <p:spPr bwMode="auto">
            <a:xfrm>
              <a:off x="3563589" y="4292752"/>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usr</a:t>
              </a:r>
              <a:endParaRPr kumimoji="0" lang="ja-JP" altLang="en-US" sz="2000"/>
            </a:p>
          </p:txBody>
        </p:sp>
        <p:sp>
          <p:nvSpPr>
            <p:cNvPr id="92177" name="テキスト ボックス 42"/>
            <p:cNvSpPr txBox="1">
              <a:spLocks noChangeArrowheads="1"/>
            </p:cNvSpPr>
            <p:nvPr/>
          </p:nvSpPr>
          <p:spPr bwMode="auto">
            <a:xfrm>
              <a:off x="4931840" y="4292752"/>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proc</a:t>
              </a:r>
              <a:endParaRPr kumimoji="0" lang="ja-JP" altLang="en-US" sz="2000"/>
            </a:p>
          </p:txBody>
        </p:sp>
        <p:sp>
          <p:nvSpPr>
            <p:cNvPr id="92178" name="テキスト ボックス 43"/>
            <p:cNvSpPr txBox="1">
              <a:spLocks noChangeArrowheads="1"/>
            </p:cNvSpPr>
            <p:nvPr/>
          </p:nvSpPr>
          <p:spPr bwMode="auto">
            <a:xfrm>
              <a:off x="827088" y="5876878"/>
              <a:ext cx="10086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tetsu</a:t>
              </a:r>
              <a:endParaRPr kumimoji="0" lang="ja-JP" altLang="en-US" sz="2000" dirty="0"/>
            </a:p>
          </p:txBody>
        </p:sp>
        <p:sp>
          <p:nvSpPr>
            <p:cNvPr id="92179" name="テキスト ボックス 44"/>
            <p:cNvSpPr txBox="1">
              <a:spLocks noChangeArrowheads="1"/>
            </p:cNvSpPr>
            <p:nvPr/>
          </p:nvSpPr>
          <p:spPr bwMode="auto">
            <a:xfrm>
              <a:off x="2123325" y="5876878"/>
              <a:ext cx="108052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suzuki</a:t>
              </a:r>
              <a:endParaRPr kumimoji="0" lang="ja-JP" altLang="en-US" sz="2000" dirty="0"/>
            </a:p>
          </p:txBody>
        </p:sp>
        <p:sp>
          <p:nvSpPr>
            <p:cNvPr id="92180" name="テキスト ボックス 45"/>
            <p:cNvSpPr txBox="1">
              <a:spLocks noChangeArrowheads="1"/>
            </p:cNvSpPr>
            <p:nvPr/>
          </p:nvSpPr>
          <p:spPr bwMode="auto">
            <a:xfrm>
              <a:off x="3563589" y="5876878"/>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bin</a:t>
              </a:r>
              <a:endParaRPr kumimoji="0" lang="ja-JP" altLang="en-US" sz="2000"/>
            </a:p>
          </p:txBody>
        </p:sp>
        <p:sp>
          <p:nvSpPr>
            <p:cNvPr id="92181" name="テキスト ボックス 46"/>
            <p:cNvSpPr txBox="1">
              <a:spLocks noChangeArrowheads="1"/>
            </p:cNvSpPr>
            <p:nvPr/>
          </p:nvSpPr>
          <p:spPr bwMode="auto">
            <a:xfrm>
              <a:off x="4931840" y="5876878"/>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lib</a:t>
              </a:r>
              <a:endParaRPr kumimoji="0" lang="ja-JP" altLang="en-US" sz="2000"/>
            </a:p>
          </p:txBody>
        </p:sp>
        <p:sp>
          <p:nvSpPr>
            <p:cNvPr id="92182" name="テキスト ボックス 47"/>
            <p:cNvSpPr txBox="1">
              <a:spLocks noChangeArrowheads="1"/>
            </p:cNvSpPr>
            <p:nvPr/>
          </p:nvSpPr>
          <p:spPr bwMode="auto">
            <a:xfrm>
              <a:off x="6444117" y="3860718"/>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sp>
          <p:nvSpPr>
            <p:cNvPr id="92183" name="テキスト ボックス 48"/>
            <p:cNvSpPr txBox="1">
              <a:spLocks noChangeArrowheads="1"/>
            </p:cNvSpPr>
            <p:nvPr/>
          </p:nvSpPr>
          <p:spPr bwMode="auto">
            <a:xfrm>
              <a:off x="6444117" y="5404775"/>
              <a:ext cx="9361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2184" name="直線矢印コネクタ 3"/>
            <p:cNvCxnSpPr>
              <a:cxnSpLocks noChangeShapeType="1"/>
            </p:cNvCxnSpPr>
            <p:nvPr/>
          </p:nvCxnSpPr>
          <p:spPr bwMode="auto">
            <a:xfrm>
              <a:off x="1258888" y="3052763"/>
              <a:ext cx="0"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85" name="直線矢印コネクタ 51"/>
            <p:cNvCxnSpPr>
              <a:cxnSpLocks noChangeShapeType="1"/>
            </p:cNvCxnSpPr>
            <p:nvPr/>
          </p:nvCxnSpPr>
          <p:spPr bwMode="auto">
            <a:xfrm>
              <a:off x="1258888" y="4637088"/>
              <a:ext cx="0"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86" name="直線矢印コネクタ 52"/>
            <p:cNvCxnSpPr>
              <a:cxnSpLocks noChangeShapeType="1"/>
            </p:cNvCxnSpPr>
            <p:nvPr/>
          </p:nvCxnSpPr>
          <p:spPr bwMode="auto">
            <a:xfrm>
              <a:off x="1547813" y="4637088"/>
              <a:ext cx="719137"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87" name="直線矢印コネクタ 55"/>
            <p:cNvCxnSpPr>
              <a:cxnSpLocks noChangeShapeType="1"/>
            </p:cNvCxnSpPr>
            <p:nvPr/>
          </p:nvCxnSpPr>
          <p:spPr bwMode="auto">
            <a:xfrm>
              <a:off x="1700213" y="3052763"/>
              <a:ext cx="719137"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88" name="直線矢印コネクタ 56"/>
            <p:cNvCxnSpPr>
              <a:cxnSpLocks noChangeShapeType="1"/>
            </p:cNvCxnSpPr>
            <p:nvPr/>
          </p:nvCxnSpPr>
          <p:spPr bwMode="auto">
            <a:xfrm>
              <a:off x="2266950" y="3052763"/>
              <a:ext cx="1512962" cy="52070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89" name="直線矢印コネクタ 59"/>
            <p:cNvCxnSpPr>
              <a:cxnSpLocks noChangeShapeType="1"/>
            </p:cNvCxnSpPr>
            <p:nvPr/>
          </p:nvCxnSpPr>
          <p:spPr bwMode="auto">
            <a:xfrm>
              <a:off x="3203848" y="3068813"/>
              <a:ext cx="1908696" cy="504650"/>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90" name="直線矢印コネクタ 61"/>
            <p:cNvCxnSpPr>
              <a:cxnSpLocks noChangeShapeType="1"/>
              <a:stCxn id="92173" idx="3"/>
            </p:cNvCxnSpPr>
            <p:nvPr/>
          </p:nvCxnSpPr>
          <p:spPr bwMode="auto">
            <a:xfrm>
              <a:off x="3276353" y="2908681"/>
              <a:ext cx="3167764" cy="520319"/>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91" name="直線矢印コネクタ 64"/>
            <p:cNvCxnSpPr>
              <a:cxnSpLocks noChangeShapeType="1"/>
            </p:cNvCxnSpPr>
            <p:nvPr/>
          </p:nvCxnSpPr>
          <p:spPr bwMode="auto">
            <a:xfrm>
              <a:off x="3995738" y="4652963"/>
              <a:ext cx="0"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2192" name="直線矢印コネクタ 65"/>
            <p:cNvCxnSpPr>
              <a:cxnSpLocks noChangeShapeType="1"/>
            </p:cNvCxnSpPr>
            <p:nvPr/>
          </p:nvCxnSpPr>
          <p:spPr bwMode="auto">
            <a:xfrm>
              <a:off x="4427538" y="4637088"/>
              <a:ext cx="720725" cy="5191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grpSp>
      <p:pic>
        <p:nvPicPr>
          <p:cNvPr id="52" name="Picture 2" descr="by">
            <a:extLst>
              <a:ext uri="{FF2B5EF4-FFF2-40B4-BE49-F238E27FC236}">
                <a16:creationId xmlns:a16="http://schemas.microsoft.com/office/drawing/2014/main" id="{7BA95514-63D5-984E-8F35-B08E9DDD2552}"/>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4294967295"/>
          </p:nvPr>
        </p:nvSpPr>
        <p:spPr>
          <a:xfrm>
            <a:off x="-106363" y="1020763"/>
            <a:ext cx="5902326" cy="5072062"/>
          </a:xfrm>
        </p:spPr>
        <p:txBody>
          <a:bodyPr/>
          <a:lstStyle/>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ホームディレクトリ</a:t>
            </a:r>
            <a:endParaRPr kumimoji="0" lang="en-US" altLang="ja-JP" b="1" u="sng" dirty="0">
              <a:solidFill>
                <a:srgbClr val="000099"/>
              </a:solidFill>
            </a:endParaRPr>
          </a:p>
          <a:p>
            <a:pPr marL="717550" lvl="2" eaLnBrk="1" hangingPunct="1">
              <a:lnSpc>
                <a:spcPct val="80000"/>
              </a:lnSpc>
              <a:buFont typeface="Arial" charset="0"/>
              <a:buChar char="–"/>
              <a:defRPr/>
            </a:pPr>
            <a:r>
              <a:rPr kumimoji="0" lang="ja-JP" altLang="en-US"/>
              <a:t>各ユーザ用ディレクトリ</a:t>
            </a:r>
            <a:endParaRPr kumimoji="0" lang="en-US" altLang="ja-JP" dirty="0"/>
          </a:p>
          <a:p>
            <a:pPr marL="717550" lvl="2" eaLnBrk="1" hangingPunct="1">
              <a:lnSpc>
                <a:spcPct val="80000"/>
              </a:lnSpc>
              <a:buFont typeface="Arial" charset="0"/>
              <a:buChar char="–"/>
              <a:defRPr/>
            </a:pPr>
            <a:r>
              <a:rPr kumimoji="0" lang="en-US" altLang="ja-JP" dirty="0"/>
              <a:t>home</a:t>
            </a:r>
            <a:r>
              <a:rPr kumimoji="0" lang="ja-JP" altLang="en-US"/>
              <a:t> ディレクトリの直下に存在</a:t>
            </a:r>
            <a:endParaRPr kumimoji="0" lang="en-US" altLang="ja-JP" dirty="0"/>
          </a:p>
          <a:p>
            <a:pPr marL="717550" lvl="2" eaLnBrk="1" hangingPunct="1">
              <a:lnSpc>
                <a:spcPct val="80000"/>
              </a:lnSpc>
              <a:buFont typeface="Arial" charset="0"/>
              <a:buChar char="–"/>
              <a:defRPr/>
            </a:pPr>
            <a:r>
              <a:rPr kumimoji="0" lang="ja-JP" altLang="en-US"/>
              <a:t>「～</a:t>
            </a:r>
            <a:r>
              <a:rPr kumimoji="0" lang="ja-JP" altLang="en-US">
                <a:latin typeface="Arial" charset="0"/>
              </a:rPr>
              <a:t>」</a:t>
            </a:r>
            <a:r>
              <a:rPr kumimoji="0" lang="en-US" altLang="ja-JP" dirty="0">
                <a:latin typeface="Arial" charset="0"/>
              </a:rPr>
              <a:t> </a:t>
            </a:r>
            <a:r>
              <a:rPr kumimoji="0" lang="en-US" altLang="ja-JP" dirty="0"/>
              <a:t>(</a:t>
            </a:r>
            <a:r>
              <a:rPr kumimoji="0" lang="ja-JP" altLang="en-US"/>
              <a:t>チルダ</a:t>
            </a:r>
            <a:r>
              <a:rPr kumimoji="0" lang="en-US" altLang="ja-JP" dirty="0"/>
              <a:t>)</a:t>
            </a:r>
            <a:r>
              <a:rPr kumimoji="0" lang="ja-JP" altLang="en-US"/>
              <a:t>で表す</a:t>
            </a:r>
            <a:endParaRPr kumimoji="0" lang="en-US" altLang="ja-JP" dirty="0"/>
          </a:p>
          <a:p>
            <a:pPr marL="717550" lvl="2" eaLnBrk="1" hangingPunct="1">
              <a:lnSpc>
                <a:spcPct val="80000"/>
              </a:lnSpc>
              <a:buFont typeface="Arial" charset="0"/>
              <a:buChar char="–"/>
              <a:defRPr/>
            </a:pPr>
            <a:endParaRPr kumimoji="0" lang="ja-JP" altLang="en-US" sz="2000"/>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カレントディレクトリ</a:t>
            </a:r>
            <a:endParaRPr kumimoji="0" lang="en-US" altLang="ja-JP" b="1" u="sng" dirty="0">
              <a:solidFill>
                <a:srgbClr val="000099"/>
              </a:solidFill>
            </a:endParaRPr>
          </a:p>
          <a:p>
            <a:pPr marL="717550" lvl="2" eaLnBrk="1" hangingPunct="1">
              <a:lnSpc>
                <a:spcPct val="80000"/>
              </a:lnSpc>
              <a:buFont typeface="Arial" charset="0"/>
              <a:buChar char="–"/>
              <a:defRPr/>
            </a:pPr>
            <a:r>
              <a:rPr kumimoji="0" lang="ja-JP" altLang="en-US"/>
              <a:t>現在いるディレクトリ</a:t>
            </a:r>
            <a:endParaRPr kumimoji="0" lang="en-US" altLang="ja-JP" dirty="0"/>
          </a:p>
          <a:p>
            <a:pPr marL="717550" lvl="2" eaLnBrk="1" hangingPunct="1">
              <a:lnSpc>
                <a:spcPct val="80000"/>
              </a:lnSpc>
              <a:buFont typeface="Arial" charset="0"/>
              <a:buChar char="–"/>
              <a:defRPr/>
            </a:pPr>
            <a:r>
              <a:rPr kumimoji="0" lang="ja-JP" altLang="en-US">
                <a:latin typeface="Arial" charset="0"/>
              </a:rPr>
              <a:t>「 </a:t>
            </a:r>
            <a:r>
              <a:rPr kumimoji="0" lang="en-US" altLang="ja-JP" dirty="0">
                <a:latin typeface="Arial" charset="0"/>
              </a:rPr>
              <a:t>. </a:t>
            </a:r>
            <a:r>
              <a:rPr kumimoji="0" lang="ja-JP" altLang="en-US">
                <a:latin typeface="Arial" charset="0"/>
              </a:rPr>
              <a:t>」</a:t>
            </a:r>
            <a:r>
              <a:rPr kumimoji="0" lang="en-US" altLang="ja-JP" dirty="0"/>
              <a:t> (</a:t>
            </a:r>
            <a:r>
              <a:rPr kumimoji="0" lang="ja-JP" altLang="en-US"/>
              <a:t>ドット</a:t>
            </a:r>
            <a:r>
              <a:rPr kumimoji="0" lang="en-US" altLang="ja-JP" dirty="0"/>
              <a:t>)</a:t>
            </a:r>
            <a:r>
              <a:rPr kumimoji="0" lang="ja-JP" altLang="en-US"/>
              <a:t>で表す</a:t>
            </a:r>
            <a:endParaRPr kumimoji="0" lang="en-US" altLang="ja-JP" dirty="0"/>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親ディレクトリ</a:t>
            </a:r>
            <a:endParaRPr kumimoji="0" lang="en-US" altLang="ja-JP" b="1" u="sng" dirty="0">
              <a:solidFill>
                <a:srgbClr val="000099"/>
              </a:solidFill>
            </a:endParaRPr>
          </a:p>
          <a:p>
            <a:pPr marL="717550" lvl="2" eaLnBrk="1" hangingPunct="1">
              <a:lnSpc>
                <a:spcPct val="80000"/>
              </a:lnSpc>
              <a:buFont typeface="Arial" charset="0"/>
              <a:buChar char="–"/>
              <a:defRPr/>
            </a:pPr>
            <a:r>
              <a:rPr kumimoji="0" lang="ja-JP" altLang="en-US"/>
              <a:t>一段上のディレクトリ</a:t>
            </a:r>
            <a:endParaRPr kumimoji="0" lang="en-US" altLang="ja-JP" dirty="0"/>
          </a:p>
          <a:p>
            <a:pPr marL="717550" lvl="2" eaLnBrk="1" hangingPunct="1">
              <a:lnSpc>
                <a:spcPct val="80000"/>
              </a:lnSpc>
              <a:buFont typeface="Arial" charset="0"/>
              <a:buChar char="–"/>
              <a:defRPr/>
            </a:pPr>
            <a:r>
              <a:rPr kumimoji="0" lang="ja-JP" altLang="en-US">
                <a:latin typeface="Arial" charset="0"/>
              </a:rPr>
              <a:t>「 </a:t>
            </a:r>
            <a:r>
              <a:rPr kumimoji="0" lang="en-US" altLang="ja-JP" dirty="0">
                <a:latin typeface="Arial" charset="0"/>
              </a:rPr>
              <a:t>.. </a:t>
            </a:r>
            <a:r>
              <a:rPr kumimoji="0" lang="ja-JP" altLang="en-US">
                <a:latin typeface="Arial" charset="0"/>
              </a:rPr>
              <a:t>」</a:t>
            </a:r>
            <a:r>
              <a:rPr kumimoji="0" lang="en-US" altLang="ja-JP" dirty="0"/>
              <a:t> (</a:t>
            </a:r>
            <a:r>
              <a:rPr kumimoji="0" lang="ja-JP" altLang="en-US"/>
              <a:t>ドットドット</a:t>
            </a:r>
            <a:r>
              <a:rPr kumimoji="0" lang="en-US" altLang="ja-JP" dirty="0"/>
              <a:t>)</a:t>
            </a:r>
            <a:r>
              <a:rPr kumimoji="0" lang="ja-JP" altLang="en-US"/>
              <a:t>で表す</a:t>
            </a:r>
            <a:endParaRPr kumimoji="0" lang="en-US" altLang="ja-JP" dirty="0"/>
          </a:p>
          <a:p>
            <a:pPr marL="352425" lvl="1" indent="-258763" eaLnBrk="1" hangingPunct="1">
              <a:lnSpc>
                <a:spcPct val="80000"/>
              </a:lnSpc>
              <a:buClr>
                <a:srgbClr val="C00000"/>
              </a:buClr>
              <a:buFont typeface="Wingdings" charset="0"/>
              <a:buChar char="n"/>
              <a:defRPr/>
            </a:pPr>
            <a:r>
              <a:rPr kumimoji="0" lang="ja-JP" altLang="en-US" b="1" u="sng">
                <a:solidFill>
                  <a:srgbClr val="000099"/>
                </a:solidFill>
              </a:rPr>
              <a:t>子ディレクトリ</a:t>
            </a:r>
            <a:endParaRPr kumimoji="0" lang="en-US" altLang="ja-JP" b="1" u="sng" dirty="0">
              <a:solidFill>
                <a:srgbClr val="000099"/>
              </a:solidFill>
            </a:endParaRPr>
          </a:p>
          <a:p>
            <a:pPr marL="717550" lvl="2" eaLnBrk="1" hangingPunct="1">
              <a:lnSpc>
                <a:spcPct val="80000"/>
              </a:lnSpc>
              <a:buFont typeface="Arial Unicode MS" charset="0"/>
              <a:buChar char="–"/>
              <a:defRPr/>
            </a:pPr>
            <a:r>
              <a:rPr kumimoji="0" lang="ja-JP" altLang="en-US"/>
              <a:t>一段下のディレクトリ</a:t>
            </a:r>
            <a:endParaRPr kumimoji="0" lang="en-US" altLang="ja-JP" dirty="0"/>
          </a:p>
        </p:txBody>
      </p:sp>
      <p:sp>
        <p:nvSpPr>
          <p:cNvPr id="25603" name="タイトル 1"/>
          <p:cNvSpPr txBox="1">
            <a:spLocks noChangeArrowheads="1"/>
          </p:cNvSpPr>
          <p:nvPr/>
        </p:nvSpPr>
        <p:spPr bwMode="auto">
          <a:xfrm>
            <a:off x="271463" y="361950"/>
            <a:ext cx="822960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50" charset="-128"/>
              </a:defRPr>
            </a:lvl1pPr>
            <a:lvl2pPr marL="742950" indent="-285750" eaLnBrk="0" hangingPunct="0">
              <a:defRPr sz="2400">
                <a:solidFill>
                  <a:schemeClr val="tx1"/>
                </a:solidFill>
                <a:latin typeface="Arial" pitchFamily="34" charset="0"/>
                <a:ea typeface="ＭＳ Ｐゴシック" pitchFamily="50" charset="-128"/>
              </a:defRPr>
            </a:lvl2pPr>
            <a:lvl3pPr marL="1143000" indent="-228600" eaLnBrk="0" hangingPunct="0">
              <a:defRPr sz="2400">
                <a:solidFill>
                  <a:schemeClr val="tx1"/>
                </a:solidFill>
                <a:latin typeface="Arial" pitchFamily="34" charset="0"/>
                <a:ea typeface="ＭＳ Ｐゴシック" pitchFamily="50" charset="-128"/>
              </a:defRPr>
            </a:lvl3pPr>
            <a:lvl4pPr marL="1600200" indent="-228600" eaLnBrk="0" hangingPunct="0">
              <a:defRPr sz="2400">
                <a:solidFill>
                  <a:schemeClr val="tx1"/>
                </a:solidFill>
                <a:latin typeface="Arial" pitchFamily="34" charset="0"/>
                <a:ea typeface="ＭＳ Ｐゴシック" pitchFamily="50" charset="-128"/>
              </a:defRPr>
            </a:lvl4pPr>
            <a:lvl5pPr marL="2057400" indent="-228600" eaLnBrk="0" hangingPunct="0">
              <a:defRPr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ＭＳ Ｐゴシック" pitchFamily="50" charset="-128"/>
              </a:defRPr>
            </a:lvl9pPr>
          </a:lstStyle>
          <a:p>
            <a:pPr eaLnBrk="1" hangingPunct="1">
              <a:defRPr/>
            </a:pPr>
            <a:r>
              <a:rPr lang="ja-JP" altLang="en-US" sz="3200" b="1">
                <a:solidFill>
                  <a:schemeClr val="tx2"/>
                </a:solidFill>
                <a:effectLst>
                  <a:outerShdw blurRad="38100" dist="38100" dir="2700000" algn="tl">
                    <a:srgbClr val="C0C0C0"/>
                  </a:outerShdw>
                </a:effectLst>
                <a:latin typeface="ＭＳ Ｐゴシック" pitchFamily="50" charset="-128"/>
              </a:rPr>
              <a:t>ディレクトリの呼び方</a:t>
            </a:r>
            <a:endParaRPr lang="en-US" altLang="ja-JP" sz="3200" b="1">
              <a:solidFill>
                <a:schemeClr val="tx2"/>
              </a:solidFill>
              <a:effectLst>
                <a:outerShdw blurRad="38100" dist="38100" dir="2700000" algn="tl">
                  <a:srgbClr val="C0C0C0"/>
                </a:outerShdw>
              </a:effectLst>
              <a:latin typeface="ＭＳ Ｐゴシック" pitchFamily="50" charset="-128"/>
            </a:endParaRPr>
          </a:p>
        </p:txBody>
      </p:sp>
      <p:grpSp>
        <p:nvGrpSpPr>
          <p:cNvPr id="94211" name="Group 4"/>
          <p:cNvGrpSpPr>
            <a:grpSpLocks/>
          </p:cNvGrpSpPr>
          <p:nvPr/>
        </p:nvGrpSpPr>
        <p:grpSpPr bwMode="auto">
          <a:xfrm>
            <a:off x="6011863" y="765175"/>
            <a:ext cx="3384550" cy="5727700"/>
            <a:chOff x="-1" y="0"/>
            <a:chExt cx="3384377" cy="5728702"/>
          </a:xfrm>
        </p:grpSpPr>
        <p:grpSp>
          <p:nvGrpSpPr>
            <p:cNvPr id="94212" name="Group 5"/>
            <p:cNvGrpSpPr>
              <a:grpSpLocks/>
            </p:cNvGrpSpPr>
            <p:nvPr/>
          </p:nvGrpSpPr>
          <p:grpSpPr bwMode="auto">
            <a:xfrm>
              <a:off x="0" y="0"/>
              <a:ext cx="864096" cy="648072"/>
              <a:chOff x="0" y="0"/>
              <a:chExt cx="864096" cy="648072"/>
            </a:xfrm>
          </p:grpSpPr>
          <p:sp>
            <p:nvSpPr>
              <p:cNvPr id="94244" name="台形 51"/>
              <p:cNvSpPr>
                <a:spLocks/>
              </p:cNvSpPr>
              <p:nvPr/>
            </p:nvSpPr>
            <p:spPr bwMode="auto">
              <a:xfrm>
                <a:off x="0" y="0"/>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5" name="正方形/長方形 52"/>
              <p:cNvSpPr>
                <a:spLocks noChangeArrowheads="1"/>
              </p:cNvSpPr>
              <p:nvPr/>
            </p:nvSpPr>
            <p:spPr bwMode="auto">
              <a:xfrm>
                <a:off x="0" y="7145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3" name="Group 8"/>
            <p:cNvGrpSpPr>
              <a:grpSpLocks/>
            </p:cNvGrpSpPr>
            <p:nvPr/>
          </p:nvGrpSpPr>
          <p:grpSpPr bwMode="auto">
            <a:xfrm>
              <a:off x="0" y="1584176"/>
              <a:ext cx="864096" cy="648072"/>
              <a:chOff x="0" y="0"/>
              <a:chExt cx="864096" cy="648072"/>
            </a:xfrm>
          </p:grpSpPr>
          <p:sp>
            <p:nvSpPr>
              <p:cNvPr id="94242" name="台形 49"/>
              <p:cNvSpPr>
                <a:spLocks/>
              </p:cNvSpPr>
              <p:nvPr/>
            </p:nvSpPr>
            <p:spPr bwMode="auto">
              <a:xfrm>
                <a:off x="0"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3" name="正方形/長方形 50"/>
              <p:cNvSpPr>
                <a:spLocks noChangeArrowheads="1"/>
              </p:cNvSpPr>
              <p:nvPr/>
            </p:nvSpPr>
            <p:spPr bwMode="auto">
              <a:xfrm>
                <a:off x="0"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4" name="Group 11"/>
            <p:cNvGrpSpPr>
              <a:grpSpLocks/>
            </p:cNvGrpSpPr>
            <p:nvPr/>
          </p:nvGrpSpPr>
          <p:grpSpPr bwMode="auto">
            <a:xfrm>
              <a:off x="0" y="3168352"/>
              <a:ext cx="864096" cy="648072"/>
              <a:chOff x="0" y="0"/>
              <a:chExt cx="864096" cy="648072"/>
            </a:xfrm>
          </p:grpSpPr>
          <p:sp>
            <p:nvSpPr>
              <p:cNvPr id="94240" name="台形 47"/>
              <p:cNvSpPr>
                <a:spLocks/>
              </p:cNvSpPr>
              <p:nvPr/>
            </p:nvSpPr>
            <p:spPr bwMode="auto">
              <a:xfrm>
                <a:off x="0"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41" name="正方形/長方形 48"/>
              <p:cNvSpPr>
                <a:spLocks noChangeArrowheads="1"/>
              </p:cNvSpPr>
              <p:nvPr/>
            </p:nvSpPr>
            <p:spPr bwMode="auto">
              <a:xfrm>
                <a:off x="0" y="70714"/>
                <a:ext cx="863556" cy="57795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5" name="Group 14"/>
            <p:cNvGrpSpPr>
              <a:grpSpLocks/>
            </p:cNvGrpSpPr>
            <p:nvPr/>
          </p:nvGrpSpPr>
          <p:grpSpPr bwMode="auto">
            <a:xfrm>
              <a:off x="1368152" y="1584176"/>
              <a:ext cx="864096" cy="648072"/>
              <a:chOff x="0" y="0"/>
              <a:chExt cx="864096" cy="648072"/>
            </a:xfrm>
          </p:grpSpPr>
          <p:sp>
            <p:nvSpPr>
              <p:cNvPr id="94238" name="台形 45"/>
              <p:cNvSpPr>
                <a:spLocks/>
              </p:cNvSpPr>
              <p:nvPr/>
            </p:nvSpPr>
            <p:spPr bwMode="auto">
              <a:xfrm>
                <a:off x="203"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39" name="正方形/長方形 46"/>
              <p:cNvSpPr>
                <a:spLocks noChangeArrowheads="1"/>
              </p:cNvSpPr>
              <p:nvPr/>
            </p:nvSpPr>
            <p:spPr bwMode="auto">
              <a:xfrm>
                <a:off x="203"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6" name="Group 17"/>
            <p:cNvGrpSpPr>
              <a:grpSpLocks/>
            </p:cNvGrpSpPr>
            <p:nvPr/>
          </p:nvGrpSpPr>
          <p:grpSpPr bwMode="auto">
            <a:xfrm>
              <a:off x="1368152" y="3168352"/>
              <a:ext cx="864096" cy="648072"/>
              <a:chOff x="0" y="0"/>
              <a:chExt cx="864096" cy="648072"/>
            </a:xfrm>
          </p:grpSpPr>
          <p:sp>
            <p:nvSpPr>
              <p:cNvPr id="94236" name="台形 43"/>
              <p:cNvSpPr>
                <a:spLocks/>
              </p:cNvSpPr>
              <p:nvPr/>
            </p:nvSpPr>
            <p:spPr bwMode="auto">
              <a:xfrm>
                <a:off x="203"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00B050"/>
              </a:solidFill>
              <a:ln w="25400" cap="flat" cmpd="sng">
                <a:solidFill>
                  <a:srgbClr val="00956F"/>
                </a:solidFill>
                <a:round/>
                <a:headEnd/>
                <a:tailEnd/>
              </a:ln>
            </p:spPr>
            <p:txBody>
              <a:bodyPr anchor="ctr"/>
              <a:lstStyle/>
              <a:p>
                <a:endParaRPr lang="ja-JP" altLang="en-US"/>
              </a:p>
            </p:txBody>
          </p:sp>
          <p:sp>
            <p:nvSpPr>
              <p:cNvPr id="94237" name="正方形/長方形 44"/>
              <p:cNvSpPr>
                <a:spLocks noChangeArrowheads="1"/>
              </p:cNvSpPr>
              <p:nvPr/>
            </p:nvSpPr>
            <p:spPr bwMode="auto">
              <a:xfrm>
                <a:off x="203" y="70714"/>
                <a:ext cx="863556" cy="577951"/>
              </a:xfrm>
              <a:prstGeom prst="rect">
                <a:avLst/>
              </a:prstGeom>
              <a:solidFill>
                <a:srgbClr val="00B05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4217" name="Group 20"/>
            <p:cNvGrpSpPr>
              <a:grpSpLocks/>
            </p:cNvGrpSpPr>
            <p:nvPr/>
          </p:nvGrpSpPr>
          <p:grpSpPr bwMode="auto">
            <a:xfrm>
              <a:off x="0" y="4680520"/>
              <a:ext cx="864096" cy="648072"/>
              <a:chOff x="0" y="0"/>
              <a:chExt cx="864096" cy="648072"/>
            </a:xfrm>
          </p:grpSpPr>
          <p:sp>
            <p:nvSpPr>
              <p:cNvPr id="94234" name="台形 39"/>
              <p:cNvSpPr>
                <a:spLocks/>
              </p:cNvSpPr>
              <p:nvPr/>
            </p:nvSpPr>
            <p:spPr bwMode="auto">
              <a:xfrm>
                <a:off x="0" y="249"/>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4235" name="正方形/長方形 40"/>
              <p:cNvSpPr>
                <a:spLocks noChangeArrowheads="1"/>
              </p:cNvSpPr>
              <p:nvPr/>
            </p:nvSpPr>
            <p:spPr bwMode="auto">
              <a:xfrm>
                <a:off x="0" y="7170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4218" name="テキスト ボックス 15"/>
            <p:cNvSpPr txBox="1">
              <a:spLocks noChangeArrowheads="1"/>
            </p:cNvSpPr>
            <p:nvPr/>
          </p:nvSpPr>
          <p:spPr bwMode="auto">
            <a:xfrm>
              <a:off x="0" y="648072"/>
              <a:ext cx="2448272" cy="40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4219" name="テキスト ボックス 16"/>
            <p:cNvSpPr txBox="1">
              <a:spLocks noChangeArrowheads="1"/>
            </p:cNvSpPr>
            <p:nvPr/>
          </p:nvSpPr>
          <p:spPr bwMode="auto">
            <a:xfrm>
              <a:off x="0" y="2232248"/>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4220" name="テキスト ボックス 17"/>
            <p:cNvSpPr txBox="1">
              <a:spLocks noChangeArrowheads="1"/>
            </p:cNvSpPr>
            <p:nvPr/>
          </p:nvSpPr>
          <p:spPr bwMode="auto">
            <a:xfrm>
              <a:off x="1368152" y="2232248"/>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4221" name="テキスト ボックス 20"/>
            <p:cNvSpPr txBox="1">
              <a:spLocks noChangeArrowheads="1"/>
            </p:cNvSpPr>
            <p:nvPr/>
          </p:nvSpPr>
          <p:spPr bwMode="auto">
            <a:xfrm>
              <a:off x="-1" y="3816424"/>
              <a:ext cx="1080361" cy="40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suzuki</a:t>
              </a:r>
              <a:endParaRPr kumimoji="0" lang="ja-JP" altLang="en-US" sz="2000" dirty="0"/>
            </a:p>
          </p:txBody>
        </p:sp>
        <p:sp>
          <p:nvSpPr>
            <p:cNvPr id="94222" name="テキスト ボックス 21"/>
            <p:cNvSpPr txBox="1">
              <a:spLocks noChangeArrowheads="1"/>
            </p:cNvSpPr>
            <p:nvPr/>
          </p:nvSpPr>
          <p:spPr bwMode="auto">
            <a:xfrm>
              <a:off x="1296144" y="3816424"/>
              <a:ext cx="10082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tetsu</a:t>
              </a:r>
              <a:endParaRPr kumimoji="0" lang="ja-JP" altLang="en-US" sz="2000" dirty="0"/>
            </a:p>
          </p:txBody>
        </p:sp>
        <p:cxnSp>
          <p:nvCxnSpPr>
            <p:cNvPr id="94223" name="直線矢印コネクタ 26"/>
            <p:cNvCxnSpPr>
              <a:cxnSpLocks noChangeShapeType="1"/>
            </p:cNvCxnSpPr>
            <p:nvPr/>
          </p:nvCxnSpPr>
          <p:spPr bwMode="auto">
            <a:xfrm>
              <a:off x="431778" y="992362"/>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4224" name="直線矢印コネクタ 27"/>
            <p:cNvCxnSpPr>
              <a:cxnSpLocks noChangeShapeType="1"/>
            </p:cNvCxnSpPr>
            <p:nvPr/>
          </p:nvCxnSpPr>
          <p:spPr bwMode="auto">
            <a:xfrm>
              <a:off x="431778" y="2576964"/>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4225" name="直線矢印コネクタ 28"/>
            <p:cNvCxnSpPr>
              <a:cxnSpLocks noChangeShapeType="1"/>
            </p:cNvCxnSpPr>
            <p:nvPr/>
          </p:nvCxnSpPr>
          <p:spPr bwMode="auto">
            <a:xfrm>
              <a:off x="720688" y="257696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4226" name="直線矢印コネクタ 29"/>
            <p:cNvCxnSpPr>
              <a:cxnSpLocks noChangeShapeType="1"/>
            </p:cNvCxnSpPr>
            <p:nvPr/>
          </p:nvCxnSpPr>
          <p:spPr bwMode="auto">
            <a:xfrm>
              <a:off x="873080" y="992362"/>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4227" name="直線矢印コネクタ 30"/>
            <p:cNvCxnSpPr>
              <a:cxnSpLocks noChangeShapeType="1"/>
            </p:cNvCxnSpPr>
            <p:nvPr/>
          </p:nvCxnSpPr>
          <p:spPr bwMode="auto">
            <a:xfrm>
              <a:off x="1728698" y="1048252"/>
              <a:ext cx="1008011" cy="4633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4228" name="テキスト ボックス 53"/>
            <p:cNvSpPr txBox="1">
              <a:spLocks noChangeArrowheads="1"/>
            </p:cNvSpPr>
            <p:nvPr/>
          </p:nvSpPr>
          <p:spPr bwMode="auto">
            <a:xfrm>
              <a:off x="0" y="53285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work</a:t>
              </a:r>
              <a:endParaRPr kumimoji="0" lang="ja-JP" altLang="en-US" sz="2000"/>
            </a:p>
          </p:txBody>
        </p:sp>
        <p:cxnSp>
          <p:nvCxnSpPr>
            <p:cNvPr id="94229" name="直線矢印コネクタ 54"/>
            <p:cNvCxnSpPr>
              <a:cxnSpLocks noChangeShapeType="1"/>
            </p:cNvCxnSpPr>
            <p:nvPr/>
          </p:nvCxnSpPr>
          <p:spPr bwMode="auto">
            <a:xfrm>
              <a:off x="431778" y="4159978"/>
              <a:ext cx="0" cy="520791"/>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4230" name="テキスト ボックス 55"/>
            <p:cNvSpPr txBox="1">
              <a:spLocks noChangeArrowheads="1"/>
            </p:cNvSpPr>
            <p:nvPr/>
          </p:nvSpPr>
          <p:spPr bwMode="auto">
            <a:xfrm>
              <a:off x="2448272" y="17281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4231" name="直線矢印コネクタ 56"/>
            <p:cNvCxnSpPr>
              <a:cxnSpLocks noChangeShapeType="1"/>
            </p:cNvCxnSpPr>
            <p:nvPr/>
          </p:nvCxnSpPr>
          <p:spPr bwMode="auto">
            <a:xfrm>
              <a:off x="720340" y="417672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4232" name="メモ 2"/>
            <p:cNvSpPr>
              <a:spLocks noChangeArrowheads="1"/>
            </p:cNvSpPr>
            <p:nvPr/>
          </p:nvSpPr>
          <p:spPr bwMode="auto">
            <a:xfrm>
              <a:off x="1592180" y="4607731"/>
              <a:ext cx="568296" cy="720851"/>
            </a:xfrm>
            <a:prstGeom prst="foldedCorner">
              <a:avLst>
                <a:gd name="adj" fmla="val 16667"/>
              </a:avLst>
            </a:prstGeom>
            <a:solidFill>
              <a:srgbClr val="A6A6A6"/>
            </a:solidFill>
            <a:ln w="25400">
              <a:solidFill>
                <a:srgbClr val="00956F"/>
              </a:solidFill>
              <a:round/>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sp>
          <p:nvSpPr>
            <p:cNvPr id="94233" name="テキスト ボックス 58"/>
            <p:cNvSpPr txBox="1">
              <a:spLocks noChangeArrowheads="1"/>
            </p:cNvSpPr>
            <p:nvPr/>
          </p:nvSpPr>
          <p:spPr bwMode="auto">
            <a:xfrm>
              <a:off x="1512168" y="53285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test.txt</a:t>
              </a:r>
              <a:endParaRPr kumimoji="0" lang="ja-JP" altLang="en-US" sz="2000"/>
            </a:p>
          </p:txBody>
        </p:sp>
      </p:grpSp>
      <p:pic>
        <p:nvPicPr>
          <p:cNvPr id="40" name="Picture 2" descr="by">
            <a:extLst>
              <a:ext uri="{FF2B5EF4-FFF2-40B4-BE49-F238E27FC236}">
                <a16:creationId xmlns:a16="http://schemas.microsoft.com/office/drawing/2014/main" id="{A4BFDED6-6B81-3B43-ACE0-FC8DC44D1B52}"/>
              </a:ext>
            </a:extLst>
          </p:cNvPr>
          <p:cNvPicPr>
            <a:picLocks noChangeAspect="1" noChangeArrowheads="1"/>
          </p:cNvPicPr>
          <p:nvPr/>
        </p:nvPicPr>
        <p:blipFill>
          <a:blip r:embed="rId3" cstate="print"/>
          <a:srcRect/>
          <a:stretch>
            <a:fillRect/>
          </a:stretch>
        </p:blipFill>
        <p:spPr bwMode="auto">
          <a:xfrm>
            <a:off x="107504" y="6309320"/>
            <a:ext cx="1428750" cy="4953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idx="4294967295"/>
          </p:nvPr>
        </p:nvSpPr>
        <p:spPr/>
        <p:txBody>
          <a:bodyPr/>
          <a:lstStyle/>
          <a:p>
            <a:pPr eaLnBrk="1" hangingPunct="1">
              <a:defRPr/>
            </a:pPr>
            <a:r>
              <a:rPr lang="ja-JP" altLang="ja-JP" dirty="0">
                <a:effectLst>
                  <a:outerShdw blurRad="38100" dist="38100" dir="2700000" algn="tl">
                    <a:srgbClr val="C0C0C0"/>
                  </a:outerShdw>
                </a:effectLst>
                <a:cs typeface="+mj-cs"/>
              </a:rPr>
              <a:t>ファイルの指定方法</a:t>
            </a:r>
          </a:p>
        </p:txBody>
      </p:sp>
      <p:sp>
        <p:nvSpPr>
          <p:cNvPr id="30723" name="Rectangle 3"/>
          <p:cNvSpPr>
            <a:spLocks noGrp="1" noChangeArrowheads="1"/>
          </p:cNvSpPr>
          <p:nvPr>
            <p:ph idx="4294967295"/>
          </p:nvPr>
        </p:nvSpPr>
        <p:spPr>
          <a:xfrm>
            <a:off x="-34925" y="1025525"/>
            <a:ext cx="6010275" cy="5572125"/>
          </a:xfrm>
        </p:spPr>
        <p:txBody>
          <a:bodyPr/>
          <a:lstStyle/>
          <a:p>
            <a:pPr eaLnBrk="1" hangingPunct="1">
              <a:lnSpc>
                <a:spcPct val="80000"/>
              </a:lnSpc>
              <a:buFont typeface="Wingdings" charset="0"/>
              <a:buChar char="n"/>
              <a:defRPr/>
            </a:pPr>
            <a:r>
              <a:rPr kumimoji="0" lang="ja-JP" altLang="en-US" sz="2400" b="1" u="sng">
                <a:solidFill>
                  <a:srgbClr val="000099"/>
                </a:solidFill>
              </a:rPr>
              <a:t>パス</a:t>
            </a:r>
            <a:endParaRPr kumimoji="0" lang="en-US" altLang="ja-JP" sz="2400" b="1" u="sng">
              <a:solidFill>
                <a:srgbClr val="000099"/>
              </a:solidFill>
            </a:endParaRPr>
          </a:p>
          <a:p>
            <a:pPr lvl="1" indent="-390525" eaLnBrk="1" hangingPunct="1">
              <a:lnSpc>
                <a:spcPct val="80000"/>
              </a:lnSpc>
              <a:buFont typeface="Arial" charset="0"/>
              <a:buChar char="–"/>
              <a:defRPr/>
            </a:pPr>
            <a:r>
              <a:rPr kumimoji="0" lang="ja-JP" altLang="en-US" sz="2200"/>
              <a:t>目的のファイルにたどり着くための道順</a:t>
            </a:r>
            <a:r>
              <a:rPr kumimoji="0" lang="en-US" altLang="ja-JP" sz="2200"/>
              <a:t> (path)</a:t>
            </a:r>
          </a:p>
          <a:p>
            <a:pPr eaLnBrk="1" hangingPunct="1">
              <a:lnSpc>
                <a:spcPct val="80000"/>
              </a:lnSpc>
              <a:buFont typeface="Wingdings" charset="0"/>
              <a:buChar char="n"/>
              <a:defRPr/>
            </a:pPr>
            <a:r>
              <a:rPr kumimoji="0" lang="ja-JP" altLang="en-US" sz="2400" b="1" u="sng">
                <a:solidFill>
                  <a:srgbClr val="000099"/>
                </a:solidFill>
              </a:rPr>
              <a:t>絶対パス</a:t>
            </a:r>
            <a:r>
              <a:rPr kumimoji="0" lang="ja-JP" altLang="en-US" sz="2400"/>
              <a:t>を用いた指定</a:t>
            </a:r>
          </a:p>
          <a:p>
            <a:pPr lvl="1" indent="-390525" eaLnBrk="1" hangingPunct="1">
              <a:lnSpc>
                <a:spcPct val="80000"/>
              </a:lnSpc>
              <a:buFont typeface="Arial" charset="0"/>
              <a:buChar char="–"/>
              <a:defRPr/>
            </a:pPr>
            <a:r>
              <a:rPr kumimoji="0" lang="ja-JP" altLang="en-US" sz="2200"/>
              <a:t>ルートディレクトリ「 </a:t>
            </a:r>
            <a:r>
              <a:rPr kumimoji="0" lang="en-US" altLang="ja-JP" sz="2200"/>
              <a:t>/ </a:t>
            </a:r>
            <a:r>
              <a:rPr kumimoji="0" lang="ja-JP" altLang="en-US" sz="2200"/>
              <a:t>」を起点</a:t>
            </a:r>
          </a:p>
          <a:p>
            <a:pPr lvl="2" eaLnBrk="1" hangingPunct="1">
              <a:lnSpc>
                <a:spcPct val="80000"/>
              </a:lnSpc>
              <a:buFont typeface="Arial" charset="0"/>
              <a:buChar char="•"/>
              <a:defRPr/>
            </a:pPr>
            <a:r>
              <a:rPr kumimoji="0" lang="en-US" altLang="ja-JP" sz="1800"/>
              <a:t>/home/tanaka/test.txt</a:t>
            </a:r>
          </a:p>
          <a:p>
            <a:pPr lvl="2" eaLnBrk="1" hangingPunct="1">
              <a:lnSpc>
                <a:spcPct val="80000"/>
              </a:lnSpc>
              <a:buFont typeface="Arial" charset="0"/>
              <a:buChar char="•"/>
              <a:defRPr/>
            </a:pPr>
            <a:r>
              <a:rPr kumimoji="0" lang="en-US" altLang="ja-JP" sz="1800"/>
              <a:t>/home/tanaka/work</a:t>
            </a:r>
          </a:p>
          <a:p>
            <a:pPr eaLnBrk="1" hangingPunct="1">
              <a:lnSpc>
                <a:spcPct val="80000"/>
              </a:lnSpc>
              <a:buFont typeface="Wingdings" charset="0"/>
              <a:buChar char="n"/>
              <a:defRPr/>
            </a:pPr>
            <a:r>
              <a:rPr kumimoji="0" lang="ja-JP" altLang="en-US" sz="2400" b="1" u="sng">
                <a:solidFill>
                  <a:srgbClr val="000099"/>
                </a:solidFill>
              </a:rPr>
              <a:t>相対パス</a:t>
            </a:r>
            <a:r>
              <a:rPr kumimoji="0" lang="ja-JP" altLang="en-US" sz="2400"/>
              <a:t>を用いた指定</a:t>
            </a:r>
          </a:p>
          <a:p>
            <a:pPr lvl="1" indent="-390525" eaLnBrk="1" hangingPunct="1">
              <a:lnSpc>
                <a:spcPct val="80000"/>
              </a:lnSpc>
              <a:buFont typeface="Arial" charset="0"/>
              <a:buChar char="–"/>
              <a:defRPr/>
            </a:pPr>
            <a:r>
              <a:rPr kumimoji="0" lang="ja-JP" altLang="en-US" sz="2200"/>
              <a:t>カレントディレクトリ</a:t>
            </a:r>
            <a:r>
              <a:rPr kumimoji="0" lang="ja-JP" altLang="en-US" sz="2200">
                <a:latin typeface="Arial" charset="0"/>
              </a:rPr>
              <a:t>「 </a:t>
            </a:r>
            <a:r>
              <a:rPr kumimoji="0" lang="en-US" altLang="ja-JP" sz="2200">
                <a:latin typeface="Arial" charset="0"/>
              </a:rPr>
              <a:t>. </a:t>
            </a:r>
            <a:r>
              <a:rPr kumimoji="0" lang="ja-JP" altLang="en-US" sz="2200">
                <a:latin typeface="Arial" charset="0"/>
              </a:rPr>
              <a:t>」</a:t>
            </a:r>
            <a:r>
              <a:rPr kumimoji="0" lang="ja-JP" altLang="en-US" sz="2200"/>
              <a:t>を起点</a:t>
            </a:r>
          </a:p>
          <a:p>
            <a:pPr lvl="2" eaLnBrk="1" hangingPunct="1">
              <a:lnSpc>
                <a:spcPct val="80000"/>
              </a:lnSpc>
              <a:buFont typeface="Arial" charset="0"/>
              <a:buChar char="•"/>
              <a:defRPr/>
            </a:pPr>
            <a:r>
              <a:rPr kumimoji="0" lang="en-US" altLang="ja-JP" sz="1800"/>
              <a:t>../tanaka/test.txt</a:t>
            </a:r>
          </a:p>
          <a:p>
            <a:pPr lvl="2" eaLnBrk="1" hangingPunct="1">
              <a:lnSpc>
                <a:spcPct val="80000"/>
              </a:lnSpc>
              <a:buFont typeface="Arial" charset="0"/>
              <a:buChar char="•"/>
              <a:defRPr/>
            </a:pPr>
            <a:r>
              <a:rPr kumimoji="0" lang="en-US" altLang="ja-JP" sz="1800"/>
              <a:t>../tanaka/work</a:t>
            </a:r>
          </a:p>
          <a:p>
            <a:pPr eaLnBrk="1" hangingPunct="1">
              <a:lnSpc>
                <a:spcPct val="80000"/>
              </a:lnSpc>
              <a:buFont typeface="Wingdings" charset="0"/>
              <a:buChar char="n"/>
              <a:defRPr/>
            </a:pPr>
            <a:r>
              <a:rPr kumimoji="0" lang="ja-JP" altLang="en-US" sz="2400">
                <a:latin typeface="Arial" charset="0"/>
                <a:cs typeface="Arial" charset="0"/>
              </a:rPr>
              <a:t>「</a:t>
            </a:r>
            <a:r>
              <a:rPr kumimoji="0" lang="en-US" altLang="ja-JP" sz="2400"/>
              <a:t>~ </a:t>
            </a:r>
            <a:r>
              <a:rPr kumimoji="0" lang="ja-JP" altLang="en-US" sz="2400">
                <a:latin typeface="Arial" charset="0"/>
                <a:cs typeface="Arial" charset="0"/>
              </a:rPr>
              <a:t>」</a:t>
            </a:r>
            <a:r>
              <a:rPr kumimoji="0" lang="ja-JP" altLang="en-US" sz="2400"/>
              <a:t>を用いた指定</a:t>
            </a:r>
            <a:endParaRPr kumimoji="0" lang="en-US" altLang="ja-JP" sz="2400"/>
          </a:p>
          <a:p>
            <a:pPr lvl="1" indent="-390525" eaLnBrk="1" hangingPunct="1">
              <a:lnSpc>
                <a:spcPct val="80000"/>
              </a:lnSpc>
              <a:buFont typeface="Arial" charset="0"/>
              <a:buChar char="–"/>
              <a:defRPr/>
            </a:pPr>
            <a:r>
              <a:rPr kumimoji="0" lang="ja-JP" altLang="en-US" sz="2200"/>
              <a:t>自分のホームディレクトリを起点</a:t>
            </a:r>
            <a:endParaRPr kumimoji="0" lang="en-US" altLang="ja-JP" sz="2200"/>
          </a:p>
          <a:p>
            <a:pPr lvl="2" eaLnBrk="1" hangingPunct="1">
              <a:lnSpc>
                <a:spcPct val="80000"/>
              </a:lnSpc>
              <a:buFont typeface="Arial" charset="0"/>
              <a:buChar char="•"/>
              <a:defRPr/>
            </a:pPr>
            <a:r>
              <a:rPr kumimoji="0" lang="en-US" altLang="ja-JP" sz="1800"/>
              <a:t>~/text.txt</a:t>
            </a:r>
          </a:p>
          <a:p>
            <a:pPr lvl="2" eaLnBrk="1" hangingPunct="1">
              <a:lnSpc>
                <a:spcPct val="80000"/>
              </a:lnSpc>
              <a:buFont typeface="Arial" charset="0"/>
              <a:buChar char="•"/>
              <a:defRPr/>
            </a:pPr>
            <a:r>
              <a:rPr kumimoji="0" lang="en-US" altLang="ja-JP" sz="1800"/>
              <a:t>~/work</a:t>
            </a:r>
          </a:p>
          <a:p>
            <a:pPr lvl="1" indent="-390525" eaLnBrk="1" hangingPunct="1">
              <a:lnSpc>
                <a:spcPct val="80000"/>
              </a:lnSpc>
              <a:buFont typeface="Arial" charset="0"/>
              <a:buChar char="–"/>
              <a:defRPr/>
            </a:pPr>
            <a:r>
              <a:rPr kumimoji="0" lang="ja-JP" altLang="en-US" sz="2200"/>
              <a:t>指定ユーザのホームディレクトリを起点</a:t>
            </a:r>
            <a:endParaRPr kumimoji="0" lang="en-US" altLang="ja-JP" sz="2200"/>
          </a:p>
          <a:p>
            <a:pPr lvl="2" eaLnBrk="1" hangingPunct="1">
              <a:lnSpc>
                <a:spcPct val="80000"/>
              </a:lnSpc>
              <a:buFont typeface="Arial" charset="0"/>
              <a:buChar char="•"/>
              <a:defRPr/>
            </a:pPr>
            <a:r>
              <a:rPr kumimoji="0" lang="en-US" altLang="ja-JP" sz="1800"/>
              <a:t>~tanaka/test.txt</a:t>
            </a:r>
          </a:p>
          <a:p>
            <a:pPr lvl="2" eaLnBrk="1" hangingPunct="1">
              <a:lnSpc>
                <a:spcPct val="80000"/>
              </a:lnSpc>
              <a:buFont typeface="Arial" charset="0"/>
              <a:buChar char="•"/>
              <a:defRPr/>
            </a:pPr>
            <a:r>
              <a:rPr kumimoji="0" lang="en-US" altLang="ja-JP" sz="1800"/>
              <a:t>~tanaka/work</a:t>
            </a:r>
          </a:p>
        </p:txBody>
      </p:sp>
      <p:grpSp>
        <p:nvGrpSpPr>
          <p:cNvPr id="96259" name="Group 4"/>
          <p:cNvGrpSpPr>
            <a:grpSpLocks/>
          </p:cNvGrpSpPr>
          <p:nvPr/>
        </p:nvGrpSpPr>
        <p:grpSpPr bwMode="auto">
          <a:xfrm>
            <a:off x="6011863" y="765175"/>
            <a:ext cx="3384550" cy="5727700"/>
            <a:chOff x="-1" y="0"/>
            <a:chExt cx="3384377" cy="5728702"/>
          </a:xfrm>
        </p:grpSpPr>
        <p:grpSp>
          <p:nvGrpSpPr>
            <p:cNvPr id="96260" name="Group 5"/>
            <p:cNvGrpSpPr>
              <a:grpSpLocks/>
            </p:cNvGrpSpPr>
            <p:nvPr/>
          </p:nvGrpSpPr>
          <p:grpSpPr bwMode="auto">
            <a:xfrm>
              <a:off x="0" y="0"/>
              <a:ext cx="864096" cy="648072"/>
              <a:chOff x="0" y="0"/>
              <a:chExt cx="864096" cy="648072"/>
            </a:xfrm>
          </p:grpSpPr>
          <p:sp>
            <p:nvSpPr>
              <p:cNvPr id="96292" name="台形 51"/>
              <p:cNvSpPr>
                <a:spLocks/>
              </p:cNvSpPr>
              <p:nvPr/>
            </p:nvSpPr>
            <p:spPr bwMode="auto">
              <a:xfrm>
                <a:off x="0" y="0"/>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93" name="正方形/長方形 52"/>
              <p:cNvSpPr>
                <a:spLocks noChangeArrowheads="1"/>
              </p:cNvSpPr>
              <p:nvPr/>
            </p:nvSpPr>
            <p:spPr bwMode="auto">
              <a:xfrm>
                <a:off x="0" y="7145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1" name="Group 8"/>
            <p:cNvGrpSpPr>
              <a:grpSpLocks/>
            </p:cNvGrpSpPr>
            <p:nvPr/>
          </p:nvGrpSpPr>
          <p:grpSpPr bwMode="auto">
            <a:xfrm>
              <a:off x="0" y="1584176"/>
              <a:ext cx="864096" cy="648072"/>
              <a:chOff x="0" y="0"/>
              <a:chExt cx="864096" cy="648072"/>
            </a:xfrm>
          </p:grpSpPr>
          <p:sp>
            <p:nvSpPr>
              <p:cNvPr id="96290" name="台形 49"/>
              <p:cNvSpPr>
                <a:spLocks/>
              </p:cNvSpPr>
              <p:nvPr/>
            </p:nvSpPr>
            <p:spPr bwMode="auto">
              <a:xfrm>
                <a:off x="0"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91" name="正方形/長方形 50"/>
              <p:cNvSpPr>
                <a:spLocks noChangeArrowheads="1"/>
              </p:cNvSpPr>
              <p:nvPr/>
            </p:nvSpPr>
            <p:spPr bwMode="auto">
              <a:xfrm>
                <a:off x="0"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2" name="Group 11"/>
            <p:cNvGrpSpPr>
              <a:grpSpLocks/>
            </p:cNvGrpSpPr>
            <p:nvPr/>
          </p:nvGrpSpPr>
          <p:grpSpPr bwMode="auto">
            <a:xfrm>
              <a:off x="0" y="3168352"/>
              <a:ext cx="864096" cy="648072"/>
              <a:chOff x="0" y="0"/>
              <a:chExt cx="864096" cy="648072"/>
            </a:xfrm>
          </p:grpSpPr>
          <p:sp>
            <p:nvSpPr>
              <p:cNvPr id="96288" name="台形 47"/>
              <p:cNvSpPr>
                <a:spLocks/>
              </p:cNvSpPr>
              <p:nvPr/>
            </p:nvSpPr>
            <p:spPr bwMode="auto">
              <a:xfrm>
                <a:off x="0"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9" name="正方形/長方形 48"/>
              <p:cNvSpPr>
                <a:spLocks noChangeArrowheads="1"/>
              </p:cNvSpPr>
              <p:nvPr/>
            </p:nvSpPr>
            <p:spPr bwMode="auto">
              <a:xfrm>
                <a:off x="0" y="70714"/>
                <a:ext cx="863556" cy="577951"/>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3" name="Group 14"/>
            <p:cNvGrpSpPr>
              <a:grpSpLocks/>
            </p:cNvGrpSpPr>
            <p:nvPr/>
          </p:nvGrpSpPr>
          <p:grpSpPr bwMode="auto">
            <a:xfrm>
              <a:off x="1368152" y="1584176"/>
              <a:ext cx="864096" cy="648072"/>
              <a:chOff x="0" y="0"/>
              <a:chExt cx="864096" cy="648072"/>
            </a:xfrm>
          </p:grpSpPr>
          <p:sp>
            <p:nvSpPr>
              <p:cNvPr id="96286" name="台形 45"/>
              <p:cNvSpPr>
                <a:spLocks/>
              </p:cNvSpPr>
              <p:nvPr/>
            </p:nvSpPr>
            <p:spPr bwMode="auto">
              <a:xfrm>
                <a:off x="203" y="426"/>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7" name="正方形/長方形 46"/>
              <p:cNvSpPr>
                <a:spLocks noChangeArrowheads="1"/>
              </p:cNvSpPr>
              <p:nvPr/>
            </p:nvSpPr>
            <p:spPr bwMode="auto">
              <a:xfrm>
                <a:off x="203" y="71877"/>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4" name="Group 17"/>
            <p:cNvGrpSpPr>
              <a:grpSpLocks/>
            </p:cNvGrpSpPr>
            <p:nvPr/>
          </p:nvGrpSpPr>
          <p:grpSpPr bwMode="auto">
            <a:xfrm>
              <a:off x="1368152" y="3168352"/>
              <a:ext cx="864096" cy="648072"/>
              <a:chOff x="0" y="0"/>
              <a:chExt cx="864096" cy="648072"/>
            </a:xfrm>
          </p:grpSpPr>
          <p:sp>
            <p:nvSpPr>
              <p:cNvPr id="96284" name="台形 43"/>
              <p:cNvSpPr>
                <a:spLocks/>
              </p:cNvSpPr>
              <p:nvPr/>
            </p:nvSpPr>
            <p:spPr bwMode="auto">
              <a:xfrm>
                <a:off x="203" y="-735"/>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00B050"/>
              </a:solidFill>
              <a:ln w="25400" cap="flat" cmpd="sng">
                <a:solidFill>
                  <a:srgbClr val="00956F"/>
                </a:solidFill>
                <a:round/>
                <a:headEnd/>
                <a:tailEnd/>
              </a:ln>
            </p:spPr>
            <p:txBody>
              <a:bodyPr anchor="ctr"/>
              <a:lstStyle/>
              <a:p>
                <a:endParaRPr lang="ja-JP" altLang="en-US"/>
              </a:p>
            </p:txBody>
          </p:sp>
          <p:sp>
            <p:nvSpPr>
              <p:cNvPr id="96285" name="正方形/長方形 44"/>
              <p:cNvSpPr>
                <a:spLocks noChangeArrowheads="1"/>
              </p:cNvSpPr>
              <p:nvPr/>
            </p:nvSpPr>
            <p:spPr bwMode="auto">
              <a:xfrm>
                <a:off x="203" y="70714"/>
                <a:ext cx="863556" cy="577951"/>
              </a:xfrm>
              <a:prstGeom prst="rect">
                <a:avLst/>
              </a:prstGeom>
              <a:solidFill>
                <a:srgbClr val="00B05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grpSp>
          <p:nvGrpSpPr>
            <p:cNvPr id="96265" name="Group 20"/>
            <p:cNvGrpSpPr>
              <a:grpSpLocks/>
            </p:cNvGrpSpPr>
            <p:nvPr/>
          </p:nvGrpSpPr>
          <p:grpSpPr bwMode="auto">
            <a:xfrm>
              <a:off x="0" y="4680520"/>
              <a:ext cx="864096" cy="648072"/>
              <a:chOff x="0" y="0"/>
              <a:chExt cx="864096" cy="648072"/>
            </a:xfrm>
          </p:grpSpPr>
          <p:sp>
            <p:nvSpPr>
              <p:cNvPr id="96282" name="台形 39"/>
              <p:cNvSpPr>
                <a:spLocks/>
              </p:cNvSpPr>
              <p:nvPr/>
            </p:nvSpPr>
            <p:spPr bwMode="auto">
              <a:xfrm>
                <a:off x="0" y="249"/>
                <a:ext cx="360344" cy="215938"/>
              </a:xfrm>
              <a:custGeom>
                <a:avLst/>
                <a:gdLst>
                  <a:gd name="T0" fmla="*/ 0 w 360344"/>
                  <a:gd name="T1" fmla="*/ 215938 h 215938"/>
                  <a:gd name="T2" fmla="*/ 53985 w 360344"/>
                  <a:gd name="T3" fmla="*/ 0 h 215938"/>
                  <a:gd name="T4" fmla="*/ 306360 w 360344"/>
                  <a:gd name="T5" fmla="*/ 0 h 215938"/>
                  <a:gd name="T6" fmla="*/ 360344 w 360344"/>
                  <a:gd name="T7" fmla="*/ 215938 h 215938"/>
                  <a:gd name="T8" fmla="*/ 0 w 360344"/>
                  <a:gd name="T9" fmla="*/ 215938 h 2159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344" h="215938">
                    <a:moveTo>
                      <a:pt x="0" y="215938"/>
                    </a:moveTo>
                    <a:lnTo>
                      <a:pt x="53985" y="0"/>
                    </a:lnTo>
                    <a:lnTo>
                      <a:pt x="306360" y="0"/>
                    </a:lnTo>
                    <a:lnTo>
                      <a:pt x="360344" y="215938"/>
                    </a:lnTo>
                    <a:lnTo>
                      <a:pt x="0" y="215938"/>
                    </a:lnTo>
                    <a:close/>
                  </a:path>
                </a:pathLst>
              </a:custGeom>
              <a:solidFill>
                <a:srgbClr val="FFC000"/>
              </a:solidFill>
              <a:ln w="25400" cap="flat" cmpd="sng">
                <a:solidFill>
                  <a:srgbClr val="00956F"/>
                </a:solidFill>
                <a:round/>
                <a:headEnd/>
                <a:tailEnd/>
              </a:ln>
            </p:spPr>
            <p:txBody>
              <a:bodyPr anchor="ctr"/>
              <a:lstStyle/>
              <a:p>
                <a:endParaRPr lang="ja-JP" altLang="en-US"/>
              </a:p>
            </p:txBody>
          </p:sp>
          <p:sp>
            <p:nvSpPr>
              <p:cNvPr id="96283" name="正方形/長方形 40"/>
              <p:cNvSpPr>
                <a:spLocks noChangeArrowheads="1"/>
              </p:cNvSpPr>
              <p:nvPr/>
            </p:nvSpPr>
            <p:spPr bwMode="auto">
              <a:xfrm>
                <a:off x="0" y="71700"/>
                <a:ext cx="863556" cy="576362"/>
              </a:xfrm>
              <a:prstGeom prst="rect">
                <a:avLst/>
              </a:prstGeom>
              <a:solidFill>
                <a:srgbClr val="FFC000"/>
              </a:solidFill>
              <a:ln w="25400">
                <a:solidFill>
                  <a:srgbClr val="00956F"/>
                </a:solidFill>
                <a:miter lim="800000"/>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grpSp>
        <p:sp>
          <p:nvSpPr>
            <p:cNvPr id="96266" name="テキスト ボックス 15"/>
            <p:cNvSpPr txBox="1">
              <a:spLocks noChangeArrowheads="1"/>
            </p:cNvSpPr>
            <p:nvPr/>
          </p:nvSpPr>
          <p:spPr bwMode="auto">
            <a:xfrm>
              <a:off x="0" y="648072"/>
              <a:ext cx="2448272" cy="40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 (</a:t>
              </a:r>
              <a:r>
                <a:rPr kumimoji="0" lang="ja-JP" altLang="en-US" sz="2000"/>
                <a:t>ルートディレクトリ</a:t>
              </a:r>
              <a:r>
                <a:rPr kumimoji="0" lang="en-US" altLang="ja-JP" sz="2000"/>
                <a:t>)</a:t>
              </a:r>
              <a:endParaRPr kumimoji="0" lang="ja-JP" altLang="en-US" sz="2000"/>
            </a:p>
          </p:txBody>
        </p:sp>
        <p:sp>
          <p:nvSpPr>
            <p:cNvPr id="96267" name="テキスト ボックス 16"/>
            <p:cNvSpPr txBox="1">
              <a:spLocks noChangeArrowheads="1"/>
            </p:cNvSpPr>
            <p:nvPr/>
          </p:nvSpPr>
          <p:spPr bwMode="auto">
            <a:xfrm>
              <a:off x="0" y="2232248"/>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home</a:t>
              </a:r>
              <a:endParaRPr kumimoji="0" lang="ja-JP" altLang="en-US" sz="2000"/>
            </a:p>
          </p:txBody>
        </p:sp>
        <p:sp>
          <p:nvSpPr>
            <p:cNvPr id="96268" name="テキスト ボックス 17"/>
            <p:cNvSpPr txBox="1">
              <a:spLocks noChangeArrowheads="1"/>
            </p:cNvSpPr>
            <p:nvPr/>
          </p:nvSpPr>
          <p:spPr bwMode="auto">
            <a:xfrm>
              <a:off x="1368152" y="2232248"/>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etc</a:t>
              </a:r>
              <a:endParaRPr kumimoji="0" lang="ja-JP" altLang="en-US" sz="2000"/>
            </a:p>
          </p:txBody>
        </p:sp>
        <p:sp>
          <p:nvSpPr>
            <p:cNvPr id="96269" name="テキスト ボックス 20"/>
            <p:cNvSpPr txBox="1">
              <a:spLocks noChangeArrowheads="1"/>
            </p:cNvSpPr>
            <p:nvPr/>
          </p:nvSpPr>
          <p:spPr bwMode="auto">
            <a:xfrm>
              <a:off x="-1" y="3816424"/>
              <a:ext cx="1080361" cy="40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suzuki</a:t>
              </a:r>
              <a:endParaRPr kumimoji="0" lang="ja-JP" altLang="en-US" sz="2000" dirty="0"/>
            </a:p>
          </p:txBody>
        </p:sp>
        <p:sp>
          <p:nvSpPr>
            <p:cNvPr id="96270" name="テキスト ボックス 21"/>
            <p:cNvSpPr txBox="1">
              <a:spLocks noChangeArrowheads="1"/>
            </p:cNvSpPr>
            <p:nvPr/>
          </p:nvSpPr>
          <p:spPr bwMode="auto">
            <a:xfrm>
              <a:off x="1296144" y="3816424"/>
              <a:ext cx="1008290" cy="400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dirty="0" err="1"/>
                <a:t>tetsu</a:t>
              </a:r>
              <a:endParaRPr kumimoji="0" lang="ja-JP" altLang="en-US" sz="2000" dirty="0"/>
            </a:p>
          </p:txBody>
        </p:sp>
        <p:cxnSp>
          <p:nvCxnSpPr>
            <p:cNvPr id="96271" name="直線矢印コネクタ 26"/>
            <p:cNvCxnSpPr>
              <a:cxnSpLocks noChangeShapeType="1"/>
            </p:cNvCxnSpPr>
            <p:nvPr/>
          </p:nvCxnSpPr>
          <p:spPr bwMode="auto">
            <a:xfrm>
              <a:off x="431778" y="992362"/>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6272" name="直線矢印コネクタ 27"/>
            <p:cNvCxnSpPr>
              <a:cxnSpLocks noChangeShapeType="1"/>
            </p:cNvCxnSpPr>
            <p:nvPr/>
          </p:nvCxnSpPr>
          <p:spPr bwMode="auto">
            <a:xfrm>
              <a:off x="431778" y="2576964"/>
              <a:ext cx="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6273" name="直線矢印コネクタ 28"/>
            <p:cNvCxnSpPr>
              <a:cxnSpLocks noChangeShapeType="1"/>
            </p:cNvCxnSpPr>
            <p:nvPr/>
          </p:nvCxnSpPr>
          <p:spPr bwMode="auto">
            <a:xfrm>
              <a:off x="720688" y="257696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6274" name="直線矢印コネクタ 29"/>
            <p:cNvCxnSpPr>
              <a:cxnSpLocks noChangeShapeType="1"/>
            </p:cNvCxnSpPr>
            <p:nvPr/>
          </p:nvCxnSpPr>
          <p:spPr bwMode="auto">
            <a:xfrm>
              <a:off x="873080" y="992362"/>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96275" name="直線矢印コネクタ 30"/>
            <p:cNvCxnSpPr>
              <a:cxnSpLocks noChangeShapeType="1"/>
            </p:cNvCxnSpPr>
            <p:nvPr/>
          </p:nvCxnSpPr>
          <p:spPr bwMode="auto">
            <a:xfrm>
              <a:off x="1728698" y="1048252"/>
              <a:ext cx="1008011" cy="463312"/>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6276" name="テキスト ボックス 53"/>
            <p:cNvSpPr txBox="1">
              <a:spLocks noChangeArrowheads="1"/>
            </p:cNvSpPr>
            <p:nvPr/>
          </p:nvSpPr>
          <p:spPr bwMode="auto">
            <a:xfrm>
              <a:off x="0" y="53285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work</a:t>
              </a:r>
              <a:endParaRPr kumimoji="0" lang="ja-JP" altLang="en-US" sz="2000"/>
            </a:p>
          </p:txBody>
        </p:sp>
        <p:cxnSp>
          <p:nvCxnSpPr>
            <p:cNvPr id="96277" name="直線矢印コネクタ 54"/>
            <p:cNvCxnSpPr>
              <a:cxnSpLocks noChangeShapeType="1"/>
            </p:cNvCxnSpPr>
            <p:nvPr/>
          </p:nvCxnSpPr>
          <p:spPr bwMode="auto">
            <a:xfrm>
              <a:off x="431778" y="4159978"/>
              <a:ext cx="0" cy="520791"/>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6278" name="テキスト ボックス 55"/>
            <p:cNvSpPr txBox="1">
              <a:spLocks noChangeArrowheads="1"/>
            </p:cNvSpPr>
            <p:nvPr/>
          </p:nvSpPr>
          <p:spPr bwMode="auto">
            <a:xfrm>
              <a:off x="2448272" y="17281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ja-JP" altLang="en-US" sz="2000"/>
                <a:t>・・・・</a:t>
              </a:r>
            </a:p>
          </p:txBody>
        </p:sp>
        <p:cxnSp>
          <p:nvCxnSpPr>
            <p:cNvPr id="96279" name="直線矢印コネクタ 56"/>
            <p:cNvCxnSpPr>
              <a:cxnSpLocks noChangeShapeType="1"/>
            </p:cNvCxnSpPr>
            <p:nvPr/>
          </p:nvCxnSpPr>
          <p:spPr bwMode="auto">
            <a:xfrm>
              <a:off x="720340" y="4176724"/>
              <a:ext cx="719100" cy="519203"/>
            </a:xfrm>
            <a:prstGeom prst="straightConnector1">
              <a:avLst/>
            </a:prstGeom>
            <a:noFill/>
            <a:ln w="508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6280" name="メモ 2"/>
            <p:cNvSpPr>
              <a:spLocks noChangeArrowheads="1"/>
            </p:cNvSpPr>
            <p:nvPr/>
          </p:nvSpPr>
          <p:spPr bwMode="auto">
            <a:xfrm>
              <a:off x="1592180" y="4607731"/>
              <a:ext cx="568296" cy="720851"/>
            </a:xfrm>
            <a:prstGeom prst="foldedCorner">
              <a:avLst>
                <a:gd name="adj" fmla="val 16667"/>
              </a:avLst>
            </a:prstGeom>
            <a:solidFill>
              <a:srgbClr val="A6A6A6"/>
            </a:solidFill>
            <a:ln w="25400">
              <a:solidFill>
                <a:srgbClr val="00956F"/>
              </a:solidFill>
              <a:round/>
              <a:headEnd/>
              <a:tailEnd/>
            </a:ln>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gn="ctr"/>
              <a:endParaRPr kumimoji="0" lang="ja-JP" altLang="en-US">
                <a:solidFill>
                  <a:srgbClr val="FFFFFF"/>
                </a:solidFill>
                <a:latin typeface="Arial Unicode MS" pitchFamily="50" charset="-128"/>
                <a:ea typeface="ＭＳ ゴシック" pitchFamily="49" charset="-128"/>
              </a:endParaRPr>
            </a:p>
          </p:txBody>
        </p:sp>
        <p:sp>
          <p:nvSpPr>
            <p:cNvPr id="96281" name="テキスト ボックス 58"/>
            <p:cNvSpPr txBox="1">
              <a:spLocks noChangeArrowheads="1"/>
            </p:cNvSpPr>
            <p:nvPr/>
          </p:nvSpPr>
          <p:spPr bwMode="auto">
            <a:xfrm>
              <a:off x="1512168" y="5328592"/>
              <a:ext cx="9361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2000"/>
                <a:t>test.txt</a:t>
              </a:r>
              <a:endParaRPr kumimoji="0" lang="ja-JP" altLang="en-US" sz="2000"/>
            </a:p>
          </p:txBody>
        </p:sp>
      </p:grpSp>
      <p:pic>
        <p:nvPicPr>
          <p:cNvPr id="39" name="Picture 2" descr="by">
            <a:extLst>
              <a:ext uri="{FF2B5EF4-FFF2-40B4-BE49-F238E27FC236}">
                <a16:creationId xmlns:a16="http://schemas.microsoft.com/office/drawing/2014/main" id="{4FBF6CE9-8609-4E4B-8452-BE9E2A6E270E}"/>
              </a:ext>
            </a:extLst>
          </p:cNvPr>
          <p:cNvPicPr>
            <a:picLocks noChangeAspect="1" noChangeArrowheads="1"/>
          </p:cNvPicPr>
          <p:nvPr/>
        </p:nvPicPr>
        <p:blipFill>
          <a:blip r:embed="rId3" cstate="print"/>
          <a:srcRect/>
          <a:stretch>
            <a:fillRect/>
          </a:stretch>
        </p:blipFill>
        <p:spPr bwMode="auto">
          <a:xfrm>
            <a:off x="8028383" y="6434066"/>
            <a:ext cx="1068907" cy="37055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ディレクトリに関するコマンド</a:t>
            </a:r>
          </a:p>
        </p:txBody>
      </p:sp>
      <p:sp>
        <p:nvSpPr>
          <p:cNvPr id="31747" name="Rectangle 3"/>
          <p:cNvSpPr>
            <a:spLocks noGrp="1" noChangeArrowheads="1"/>
          </p:cNvSpPr>
          <p:nvPr>
            <p:ph idx="4294967295"/>
          </p:nvPr>
        </p:nvSpPr>
        <p:spPr>
          <a:xfrm>
            <a:off x="0" y="981075"/>
            <a:ext cx="9144000" cy="5876925"/>
          </a:xfrm>
        </p:spPr>
        <p:txBody>
          <a:bodyPr/>
          <a:lstStyle/>
          <a:p>
            <a:pPr eaLnBrk="1" hangingPunct="1">
              <a:lnSpc>
                <a:spcPct val="90000"/>
              </a:lnSpc>
            </a:pPr>
            <a:r>
              <a:rPr kumimoji="0" lang="en-US" altLang="ja-JP" sz="2600" b="1" u="sng" dirty="0">
                <a:solidFill>
                  <a:srgbClr val="000099"/>
                </a:solidFill>
                <a:latin typeface="Andale Mono" panose="020B0509000000000004" pitchFamily="49" charset="0"/>
                <a:ea typeface="Osaka Regular-Mono" panose="020B0600000000000000" pitchFamily="34" charset="-128"/>
              </a:rPr>
              <a:t>cd</a:t>
            </a: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 ディレクトリを移動する</a:t>
            </a:r>
            <a:endParaRPr kumimoji="0" lang="en-US" altLang="ja-JP" sz="2400" dirty="0">
              <a:latin typeface="Andale Mono" panose="020B0509000000000004" pitchFamily="49" charset="0"/>
              <a:ea typeface="Osaka Regular-Mono" panose="020B0600000000000000" pitchFamily="34" charset="-128"/>
            </a:endParaRPr>
          </a:p>
          <a:p>
            <a:pPr eaLnBrk="1" hangingPunct="1">
              <a:lnSpc>
                <a:spcPct val="90000"/>
              </a:lnSpc>
            </a:pPr>
            <a:r>
              <a:rPr kumimoji="0" lang="en-US" altLang="ja-JP" sz="2600" b="1" u="sng" dirty="0" err="1">
                <a:solidFill>
                  <a:srgbClr val="000099"/>
                </a:solidFill>
                <a:latin typeface="Andale Mono" panose="020B0509000000000004" pitchFamily="49" charset="0"/>
                <a:ea typeface="Osaka Regular-Mono" panose="020B0600000000000000" pitchFamily="34" charset="-128"/>
              </a:rPr>
              <a:t>pwd</a:t>
            </a:r>
            <a:endParaRPr kumimoji="0" lang="ja-JP" altLang="en-US" sz="2600" b="1" u="sng">
              <a:solidFill>
                <a:srgbClr val="000099"/>
              </a:solidFill>
              <a:latin typeface="Andale Mono" panose="020B0509000000000004" pitchFamily="49" charset="0"/>
              <a:ea typeface="Osaka Regular-Mono" panose="020B0600000000000000" pitchFamily="34" charset="-128"/>
            </a:endParaRP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現在のディレクトリの場所を絶対パスで表示</a:t>
            </a:r>
            <a:endParaRPr kumimoji="0" lang="en-US" altLang="ja-JP" sz="2400" dirty="0">
              <a:latin typeface="Andale Mono" panose="020B0509000000000004" pitchFamily="49" charset="0"/>
              <a:ea typeface="Osaka Regular-Mono" panose="020B0600000000000000" pitchFamily="34" charset="-128"/>
            </a:endParaRPr>
          </a:p>
          <a:p>
            <a:pPr eaLnBrk="1" hangingPunct="1">
              <a:lnSpc>
                <a:spcPct val="90000"/>
              </a:lnSpc>
            </a:pPr>
            <a:r>
              <a:rPr kumimoji="0" lang="en-US" altLang="ja-JP" sz="2600" b="1" u="sng" dirty="0">
                <a:solidFill>
                  <a:srgbClr val="000099"/>
                </a:solidFill>
                <a:latin typeface="Andale Mono" panose="020B0509000000000004" pitchFamily="49" charset="0"/>
                <a:ea typeface="Osaka Regular-Mono" panose="020B0600000000000000" pitchFamily="34" charset="-128"/>
              </a:rPr>
              <a:t>ls</a:t>
            </a: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ディレクトリの中身や情報を表示</a:t>
            </a:r>
            <a:endParaRPr kumimoji="0" lang="en-US" altLang="ja-JP" sz="2400" dirty="0">
              <a:latin typeface="Andale Mono" panose="020B0509000000000004" pitchFamily="49" charset="0"/>
              <a:ea typeface="Osaka Regular-Mono" panose="020B0600000000000000" pitchFamily="34" charset="-128"/>
            </a:endParaRPr>
          </a:p>
          <a:p>
            <a:pPr eaLnBrk="1" hangingPunct="1">
              <a:lnSpc>
                <a:spcPct val="90000"/>
              </a:lnSpc>
            </a:pPr>
            <a:r>
              <a:rPr kumimoji="0" lang="en-US" altLang="ja-JP" sz="2600" b="1" u="sng" dirty="0">
                <a:solidFill>
                  <a:srgbClr val="000099"/>
                </a:solidFill>
                <a:latin typeface="Andale Mono" panose="020B0509000000000004" pitchFamily="49" charset="0"/>
                <a:ea typeface="Osaka Regular-Mono" panose="020B0600000000000000" pitchFamily="34" charset="-128"/>
              </a:rPr>
              <a:t>tree</a:t>
            </a: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 ファイル・ディレクトリをツリー形式で表示</a:t>
            </a:r>
            <a:endParaRPr kumimoji="0" lang="en-US" altLang="ja-JP" sz="2400" dirty="0">
              <a:latin typeface="Andale Mono" panose="020B0509000000000004" pitchFamily="49" charset="0"/>
              <a:ea typeface="Osaka Regular-Mono" panose="020B0600000000000000" pitchFamily="34" charset="-128"/>
            </a:endParaRPr>
          </a:p>
          <a:p>
            <a:pPr eaLnBrk="1" hangingPunct="1">
              <a:lnSpc>
                <a:spcPct val="90000"/>
              </a:lnSpc>
            </a:pPr>
            <a:r>
              <a:rPr kumimoji="0" lang="en-US" altLang="ja-JP" sz="2600" b="1" u="sng" dirty="0" err="1">
                <a:solidFill>
                  <a:srgbClr val="000099"/>
                </a:solidFill>
                <a:latin typeface="Andale Mono" panose="020B0509000000000004" pitchFamily="49" charset="0"/>
                <a:ea typeface="Osaka Regular-Mono" panose="020B0600000000000000" pitchFamily="34" charset="-128"/>
              </a:rPr>
              <a:t>mkdir</a:t>
            </a:r>
            <a:r>
              <a:rPr kumimoji="0" lang="en-US" altLang="ja-JP" sz="2600" b="1" u="sng" dirty="0">
                <a:solidFill>
                  <a:srgbClr val="000099"/>
                </a:solidFill>
                <a:latin typeface="Andale Mono" panose="020B0509000000000004" pitchFamily="49" charset="0"/>
                <a:ea typeface="Osaka Regular-Mono" panose="020B0600000000000000" pitchFamily="34" charset="-128"/>
              </a:rPr>
              <a:t>, </a:t>
            </a:r>
            <a:r>
              <a:rPr kumimoji="0" lang="en-US" altLang="ja-JP" sz="2600" b="1" u="sng" dirty="0" err="1">
                <a:solidFill>
                  <a:srgbClr val="000099"/>
                </a:solidFill>
                <a:latin typeface="Andale Mono" panose="020B0509000000000004" pitchFamily="49" charset="0"/>
                <a:ea typeface="Osaka Regular-Mono" panose="020B0600000000000000" pitchFamily="34" charset="-128"/>
              </a:rPr>
              <a:t>rmdir</a:t>
            </a:r>
            <a:endParaRPr kumimoji="0" lang="en-US" altLang="ja-JP" sz="2600" b="1" u="sng" dirty="0">
              <a:solidFill>
                <a:srgbClr val="000099"/>
              </a:solidFill>
              <a:latin typeface="Andale Mono" panose="020B0509000000000004" pitchFamily="49" charset="0"/>
              <a:ea typeface="Osaka Regular-Mono" panose="020B0600000000000000" pitchFamily="34" charset="-128"/>
            </a:endParaRP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 ディレクトリを作成・削除</a:t>
            </a:r>
            <a:endParaRPr kumimoji="0" lang="en-US" altLang="ja-JP" sz="2400" dirty="0">
              <a:latin typeface="Andale Mono" panose="020B0509000000000004" pitchFamily="49" charset="0"/>
              <a:ea typeface="Osaka Regular-Mono" panose="020B0600000000000000" pitchFamily="34" charset="-128"/>
            </a:endParaRPr>
          </a:p>
          <a:p>
            <a:pPr eaLnBrk="1" hangingPunct="1">
              <a:lnSpc>
                <a:spcPct val="90000"/>
              </a:lnSpc>
            </a:pPr>
            <a:r>
              <a:rPr kumimoji="0" lang="en-US" altLang="ja-JP" sz="2600" b="1" u="sng" dirty="0" err="1">
                <a:solidFill>
                  <a:srgbClr val="000099"/>
                </a:solidFill>
                <a:latin typeface="Andale Mono" panose="020B0509000000000004" pitchFamily="49" charset="0"/>
                <a:ea typeface="Osaka Regular-Mono" panose="020B0600000000000000" pitchFamily="34" charset="-128"/>
              </a:rPr>
              <a:t>rm</a:t>
            </a:r>
            <a:endParaRPr kumimoji="0" lang="en-US" altLang="ja-JP" sz="2600" b="1" u="sng" dirty="0">
              <a:solidFill>
                <a:srgbClr val="000099"/>
              </a:solidFill>
              <a:latin typeface="Andale Mono" panose="020B0509000000000004" pitchFamily="49" charset="0"/>
              <a:ea typeface="Osaka Regular-Mono" panose="020B0600000000000000" pitchFamily="34" charset="-128"/>
            </a:endParaRPr>
          </a:p>
          <a:p>
            <a:pPr lvl="1" eaLnBrk="1" hangingPunct="1">
              <a:lnSpc>
                <a:spcPct val="90000"/>
              </a:lnSpc>
            </a:pPr>
            <a:r>
              <a:rPr kumimoji="0" lang="ja-JP" altLang="en-US" sz="2400">
                <a:latin typeface="Andale Mono" panose="020B0509000000000004" pitchFamily="49" charset="0"/>
                <a:ea typeface="Osaka Regular-Mono" panose="020B0600000000000000" pitchFamily="34" charset="-128"/>
              </a:rPr>
              <a:t> ファイル・ディレクトリを削除</a:t>
            </a:r>
            <a:r>
              <a:rPr kumimoji="0" lang="en-US" altLang="ja-JP" sz="2400" dirty="0">
                <a:solidFill>
                  <a:srgbClr val="FF0000"/>
                </a:solidFill>
                <a:latin typeface="Andale Mono" panose="020B0509000000000004" pitchFamily="49" charset="0"/>
                <a:ea typeface="Osaka Regular-Mono" panose="020B0600000000000000" pitchFamily="34" charset="-128"/>
              </a:rPr>
              <a:t> </a:t>
            </a:r>
          </a:p>
          <a:p>
            <a:pPr marL="457200" lvl="1" indent="0" algn="r" eaLnBrk="1" hangingPunct="1">
              <a:lnSpc>
                <a:spcPct val="90000"/>
              </a:lnSpc>
              <a:buNone/>
            </a:pPr>
            <a:r>
              <a:rPr kumimoji="0" lang="ja-JP" altLang="en-US" sz="2400">
                <a:latin typeface="Andale Mono" panose="020B0509000000000004" pitchFamily="49" charset="0"/>
                <a:ea typeface="Osaka Regular-Mono" panose="020B0600000000000000" pitchFamily="34" charset="-128"/>
              </a:rPr>
              <a:t>詳しくは実習編で！！</a:t>
            </a:r>
            <a:endParaRPr kumimoji="0" lang="en-US" altLang="ja-JP" sz="2400" dirty="0">
              <a:latin typeface="Andale Mono" panose="020B0509000000000004" pitchFamily="49" charset="0"/>
              <a:ea typeface="Osaka Regular-Mono" panose="020B0600000000000000" pitchFamily="34" charset="-128"/>
            </a:endParaRPr>
          </a:p>
        </p:txBody>
      </p:sp>
      <p:pic>
        <p:nvPicPr>
          <p:cNvPr id="4" name="Picture 2" descr="by">
            <a:extLst>
              <a:ext uri="{FF2B5EF4-FFF2-40B4-BE49-F238E27FC236}">
                <a16:creationId xmlns:a16="http://schemas.microsoft.com/office/drawing/2014/main" id="{DAC78055-54B6-BB48-A777-EA20E4D6C0FC}"/>
              </a:ext>
            </a:extLst>
          </p:cNvPr>
          <p:cNvPicPr>
            <a:picLocks noChangeAspect="1" noChangeArrowheads="1"/>
          </p:cNvPicPr>
          <p:nvPr/>
        </p:nvPicPr>
        <p:blipFill>
          <a:blip r:embed="rId3" cstate="print"/>
          <a:srcRect/>
          <a:stretch>
            <a:fillRect/>
          </a:stretch>
        </p:blipFill>
        <p:spPr bwMode="auto">
          <a:xfrm>
            <a:off x="7715250" y="6380365"/>
            <a:ext cx="1428750" cy="4953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はじめに</a:t>
            </a:r>
          </a:p>
        </p:txBody>
      </p:sp>
      <p:sp>
        <p:nvSpPr>
          <p:cNvPr id="19459" name="Rectangle 3"/>
          <p:cNvSpPr>
            <a:spLocks noGrp="1" noChangeArrowheads="1"/>
          </p:cNvSpPr>
          <p:nvPr>
            <p:ph idx="4294967295"/>
          </p:nvPr>
        </p:nvSpPr>
        <p:spPr>
          <a:xfrm>
            <a:off x="0" y="1054100"/>
            <a:ext cx="9144000" cy="4895850"/>
          </a:xfrm>
        </p:spPr>
        <p:txBody>
          <a:bodyPr/>
          <a:lstStyle/>
          <a:p>
            <a:pPr eaLnBrk="1" hangingPunct="1">
              <a:lnSpc>
                <a:spcPct val="90000"/>
              </a:lnSpc>
            </a:pPr>
            <a:r>
              <a:rPr kumimoji="0" lang="ja-JP" altLang="en-US" dirty="0"/>
              <a:t>あなたの周り</a:t>
            </a:r>
            <a:r>
              <a:rPr kumimoji="0" lang="en-US" altLang="ja-JP" dirty="0"/>
              <a:t>(</a:t>
            </a:r>
            <a:r>
              <a:rPr kumimoji="0" lang="ja-JP" altLang="en-US" dirty="0"/>
              <a:t>家</a:t>
            </a:r>
            <a:r>
              <a:rPr kumimoji="0" lang="en-US" altLang="ja-JP" dirty="0"/>
              <a:t>)</a:t>
            </a:r>
            <a:r>
              <a:rPr kumimoji="0" lang="ja-JP" altLang="en-US" dirty="0"/>
              <a:t>のパソコンを思い浮かべてください</a:t>
            </a:r>
            <a:endParaRPr kumimoji="0" lang="en-US" altLang="ja-JP" dirty="0"/>
          </a:p>
          <a:p>
            <a:pPr eaLnBrk="1" hangingPunct="1">
              <a:lnSpc>
                <a:spcPct val="90000"/>
              </a:lnSpc>
              <a:buFont typeface="Georgia" pitchFamily="18" charset="0"/>
              <a:buNone/>
            </a:pPr>
            <a:r>
              <a:rPr kumimoji="0" lang="ja-JP" altLang="en-US" dirty="0"/>
              <a:t>   そのパソコンで使っている </a:t>
            </a:r>
            <a:r>
              <a:rPr kumimoji="0" lang="en-US" altLang="ja-JP" b="1" u="sng" dirty="0">
                <a:solidFill>
                  <a:srgbClr val="000099"/>
                </a:solidFill>
              </a:rPr>
              <a:t>OS</a:t>
            </a:r>
            <a:r>
              <a:rPr kumimoji="0" lang="en-US" altLang="ja-JP" dirty="0"/>
              <a:t> </a:t>
            </a:r>
            <a:r>
              <a:rPr kumimoji="0" lang="ja-JP" altLang="en-US" dirty="0"/>
              <a:t>は何でしょう</a:t>
            </a:r>
            <a:r>
              <a:rPr kumimoji="0" lang="en-US" altLang="ja-JP" dirty="0"/>
              <a:t>?</a:t>
            </a:r>
          </a:p>
          <a:p>
            <a:pPr lvl="1" eaLnBrk="1" hangingPunct="1">
              <a:lnSpc>
                <a:spcPct val="90000"/>
              </a:lnSpc>
            </a:pPr>
            <a:r>
              <a:rPr kumimoji="0" lang="en-US" altLang="ja-JP" dirty="0"/>
              <a:t>Windows</a:t>
            </a:r>
          </a:p>
          <a:p>
            <a:pPr lvl="1" eaLnBrk="1" hangingPunct="1">
              <a:lnSpc>
                <a:spcPct val="90000"/>
              </a:lnSpc>
            </a:pPr>
            <a:r>
              <a:rPr kumimoji="0" lang="en-US" altLang="ja-JP" dirty="0" err="1"/>
              <a:t>macOS</a:t>
            </a:r>
            <a:endParaRPr kumimoji="0" lang="en-US" altLang="ja-JP" dirty="0"/>
          </a:p>
          <a:p>
            <a:pPr lvl="1" eaLnBrk="1" hangingPunct="1">
              <a:lnSpc>
                <a:spcPct val="90000"/>
              </a:lnSpc>
            </a:pPr>
            <a:r>
              <a:rPr kumimoji="0" lang="en-US" altLang="ja-JP" b="1" u="sng" dirty="0">
                <a:solidFill>
                  <a:srgbClr val="1801BF"/>
                </a:solidFill>
              </a:rPr>
              <a:t>Linux</a:t>
            </a:r>
          </a:p>
          <a:p>
            <a:pPr lvl="1" eaLnBrk="1" hangingPunct="1">
              <a:lnSpc>
                <a:spcPct val="90000"/>
              </a:lnSpc>
            </a:pPr>
            <a:r>
              <a:rPr kumimoji="0" lang="en-US" altLang="ja-JP" b="1" dirty="0"/>
              <a:t>iOS</a:t>
            </a:r>
          </a:p>
          <a:p>
            <a:pPr lvl="1" eaLnBrk="1" hangingPunct="1">
              <a:lnSpc>
                <a:spcPct val="90000"/>
              </a:lnSpc>
            </a:pPr>
            <a:r>
              <a:rPr kumimoji="0" lang="en-US" altLang="ja-JP" b="1" dirty="0"/>
              <a:t>Android</a:t>
            </a:r>
            <a:r>
              <a:rPr kumimoji="0" lang="ja-JP" altLang="en-US" dirty="0"/>
              <a:t> </a:t>
            </a:r>
            <a:endParaRPr kumimoji="0" lang="en-US" altLang="ja-JP" dirty="0"/>
          </a:p>
          <a:p>
            <a:pPr lvl="1" eaLnBrk="1" hangingPunct="1">
              <a:lnSpc>
                <a:spcPct val="90000"/>
              </a:lnSpc>
            </a:pPr>
            <a:r>
              <a:rPr kumimoji="0" lang="ja-JP" altLang="en-US" dirty="0"/>
              <a:t>その他</a:t>
            </a:r>
            <a:endParaRPr kumimoji="0" lang="en-US" altLang="ja-JP" dirty="0"/>
          </a:p>
          <a:p>
            <a:pPr eaLnBrk="1" hangingPunct="1">
              <a:lnSpc>
                <a:spcPct val="90000"/>
              </a:lnSpc>
            </a:pPr>
            <a:r>
              <a:rPr kumimoji="0" lang="ja-JP" altLang="en-US" dirty="0"/>
              <a:t>INEX では </a:t>
            </a:r>
            <a:r>
              <a:rPr kumimoji="0" lang="en-US" altLang="ja-JP" dirty="0"/>
              <a:t>Linux </a:t>
            </a:r>
            <a:r>
              <a:rPr kumimoji="0" lang="ja-JP" altLang="en-US" dirty="0"/>
              <a:t>を使います</a:t>
            </a:r>
            <a:r>
              <a:rPr kumimoji="0" lang="en-US" altLang="ja-JP" dirty="0"/>
              <a:t>…</a:t>
            </a:r>
          </a:p>
          <a:p>
            <a:pPr algn="ctr" eaLnBrk="1" hangingPunct="1">
              <a:lnSpc>
                <a:spcPct val="90000"/>
              </a:lnSpc>
              <a:buFont typeface="Georgia" pitchFamily="18" charset="0"/>
              <a:buNone/>
            </a:pPr>
            <a:r>
              <a:rPr kumimoji="0" lang="ja-JP" altLang="en-US" sz="6000" dirty="0"/>
              <a:t>そもそも </a:t>
            </a:r>
            <a:r>
              <a:rPr kumimoji="0" lang="en-US" altLang="ja-JP" sz="6000" dirty="0"/>
              <a:t>OS </a:t>
            </a:r>
            <a:r>
              <a:rPr kumimoji="0" lang="ja-JP" altLang="en-US" sz="6000" dirty="0"/>
              <a:t>って何</a:t>
            </a:r>
            <a:r>
              <a:rPr kumimoji="0" lang="en-US" altLang="ja-JP" sz="6000" dirty="0"/>
              <a:t>?</a:t>
            </a:r>
            <a:endParaRPr kumimoji="0" lang="ja-JP" altLang="en-US" sz="6000" dirty="0"/>
          </a:p>
        </p:txBody>
      </p:sp>
      <p:pic>
        <p:nvPicPr>
          <p:cNvPr id="4" name="Picture 2" descr="by">
            <a:extLst>
              <a:ext uri="{FF2B5EF4-FFF2-40B4-BE49-F238E27FC236}">
                <a16:creationId xmlns:a16="http://schemas.microsoft.com/office/drawing/2014/main" id="{DC237BEA-DD52-6B49-9155-63F85471ABF1}"/>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en-US" altLang="ja-JP" sz="4000">
                <a:solidFill>
                  <a:schemeClr val="tx2"/>
                </a:solidFill>
                <a:latin typeface="ＭＳ Ｐゴシック" pitchFamily="50" charset="-128"/>
              </a:rPr>
              <a:t>7.</a:t>
            </a:r>
            <a:r>
              <a:rPr kumimoji="0" lang="ja-JP" altLang="en-US" sz="4000">
                <a:solidFill>
                  <a:schemeClr val="tx2"/>
                </a:solidFill>
                <a:latin typeface="ＭＳ Ｐゴシック" pitchFamily="50" charset="-128"/>
              </a:rPr>
              <a:t>  パーミッション</a:t>
            </a:r>
          </a:p>
        </p:txBody>
      </p:sp>
      <p:pic>
        <p:nvPicPr>
          <p:cNvPr id="3" name="Picture 2" descr="by">
            <a:extLst>
              <a:ext uri="{FF2B5EF4-FFF2-40B4-BE49-F238E27FC236}">
                <a16:creationId xmlns:a16="http://schemas.microsoft.com/office/drawing/2014/main" id="{06A9D4D7-F50D-BB4B-8443-ECCD9CF0677C}"/>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パーミッションとは</a:t>
            </a:r>
          </a:p>
        </p:txBody>
      </p:sp>
      <p:sp>
        <p:nvSpPr>
          <p:cNvPr id="37891" name="コンテンツ プレースホルダ 2"/>
          <p:cNvSpPr>
            <a:spLocks noGrp="1"/>
          </p:cNvSpPr>
          <p:nvPr>
            <p:ph idx="4294967295"/>
          </p:nvPr>
        </p:nvSpPr>
        <p:spPr>
          <a:xfrm>
            <a:off x="0" y="981075"/>
            <a:ext cx="9144000" cy="5257800"/>
          </a:xfrm>
        </p:spPr>
        <p:txBody>
          <a:bodyPr/>
          <a:lstStyle/>
          <a:p>
            <a:pPr eaLnBrk="1" hangingPunct="1"/>
            <a:r>
              <a:rPr kumimoji="0" lang="ja-JP" altLang="en-US"/>
              <a:t>ファイル・ディレクトリの</a:t>
            </a:r>
            <a:r>
              <a:rPr kumimoji="0" lang="ja-JP" altLang="en-US" b="1" u="sng">
                <a:solidFill>
                  <a:srgbClr val="000099"/>
                </a:solidFill>
              </a:rPr>
              <a:t>利用権限</a:t>
            </a:r>
            <a:endParaRPr kumimoji="0" lang="en-US" altLang="ja-JP" sz="2600" b="1" u="sng">
              <a:solidFill>
                <a:srgbClr val="000099"/>
              </a:solidFill>
            </a:endParaRPr>
          </a:p>
          <a:p>
            <a:pPr lvl="1" indent="-390525" eaLnBrk="1" hangingPunct="1"/>
            <a:r>
              <a:rPr kumimoji="0" lang="ja-JP" altLang="en-US" sz="2600"/>
              <a:t>すべてのファイル・ディレクトリに設定されている</a:t>
            </a:r>
            <a:endParaRPr kumimoji="0" lang="en-US" altLang="ja-JP" sz="2600"/>
          </a:p>
          <a:p>
            <a:pPr lvl="1" indent="-390525" eaLnBrk="1" hangingPunct="1"/>
            <a:r>
              <a:rPr kumimoji="0" lang="ja-JP" altLang="en-US" sz="2600"/>
              <a:t>ファイル・ディレクトリに対して</a:t>
            </a:r>
            <a:r>
              <a:rPr kumimoji="0" lang="en-US" altLang="ja-JP" sz="2600"/>
              <a:t>,  </a:t>
            </a:r>
            <a:r>
              <a:rPr kumimoji="0" lang="ja-JP" altLang="en-US" sz="2600"/>
              <a:t>「誰に」</a:t>
            </a:r>
            <a:r>
              <a:rPr kumimoji="0" lang="en-US" altLang="ja-JP" sz="2600"/>
              <a:t>,  </a:t>
            </a:r>
            <a:r>
              <a:rPr kumimoji="0" lang="ja-JP" altLang="en-US" sz="2600"/>
              <a:t>「何を」 </a:t>
            </a:r>
            <a:r>
              <a:rPr kumimoji="0" lang="en-US" altLang="ja-JP" sz="2600"/>
              <a:t>             </a:t>
            </a:r>
            <a:r>
              <a:rPr kumimoji="0" lang="ja-JP" altLang="en-US" sz="2600"/>
              <a:t>許可するか指定する</a:t>
            </a:r>
            <a:endParaRPr kumimoji="0" lang="en-US" altLang="ja-JP" sz="2600"/>
          </a:p>
          <a:p>
            <a:pPr marL="1077913" lvl="2" indent="-350838" eaLnBrk="1" hangingPunct="1"/>
            <a:r>
              <a:rPr kumimoji="0" lang="ja-JP" altLang="en-US"/>
              <a:t>「誰に」</a:t>
            </a:r>
            <a:endParaRPr kumimoji="0" lang="en-US" altLang="ja-JP"/>
          </a:p>
          <a:p>
            <a:pPr lvl="3" eaLnBrk="1" hangingPunct="1"/>
            <a:r>
              <a:rPr kumimoji="0" lang="ja-JP" altLang="en-US" sz="2200"/>
              <a:t>所有者</a:t>
            </a:r>
            <a:r>
              <a:rPr kumimoji="0" lang="en-US" altLang="ja-JP" sz="2200"/>
              <a:t> (</a:t>
            </a:r>
            <a:r>
              <a:rPr kumimoji="0" lang="en-US" altLang="ja-JP" sz="2200">
                <a:solidFill>
                  <a:srgbClr val="FF0000"/>
                </a:solidFill>
              </a:rPr>
              <a:t>U</a:t>
            </a:r>
            <a:r>
              <a:rPr kumimoji="0" lang="en-US" altLang="ja-JP" sz="2200"/>
              <a:t>ser), </a:t>
            </a:r>
            <a:r>
              <a:rPr kumimoji="0" lang="ja-JP" altLang="en-US" sz="2200"/>
              <a:t>所有グループ</a:t>
            </a:r>
            <a:r>
              <a:rPr kumimoji="0" lang="en-US" altLang="ja-JP" sz="2200"/>
              <a:t> (</a:t>
            </a:r>
            <a:r>
              <a:rPr kumimoji="0" lang="en-US" altLang="ja-JP" sz="2200">
                <a:solidFill>
                  <a:srgbClr val="FF0000"/>
                </a:solidFill>
              </a:rPr>
              <a:t>G</a:t>
            </a:r>
            <a:r>
              <a:rPr kumimoji="0" lang="en-US" altLang="ja-JP" sz="2200"/>
              <a:t>roup), </a:t>
            </a:r>
            <a:r>
              <a:rPr kumimoji="0" lang="ja-JP" altLang="en-US" sz="2200"/>
              <a:t>それ以外</a:t>
            </a:r>
            <a:r>
              <a:rPr kumimoji="0" lang="en-US" altLang="ja-JP" sz="2200"/>
              <a:t> (</a:t>
            </a:r>
            <a:r>
              <a:rPr kumimoji="0" lang="en-US" altLang="ja-JP" sz="2200">
                <a:solidFill>
                  <a:srgbClr val="FF0000"/>
                </a:solidFill>
              </a:rPr>
              <a:t>O</a:t>
            </a:r>
            <a:r>
              <a:rPr kumimoji="0" lang="en-US" altLang="ja-JP" sz="2200"/>
              <a:t>ther)</a:t>
            </a:r>
          </a:p>
          <a:p>
            <a:pPr marL="1077913" lvl="2" indent="-350838" eaLnBrk="1" hangingPunct="1"/>
            <a:r>
              <a:rPr kumimoji="0" lang="ja-JP" altLang="en-US"/>
              <a:t>「何を」</a:t>
            </a:r>
            <a:endParaRPr kumimoji="0" lang="en-US" altLang="ja-JP"/>
          </a:p>
          <a:p>
            <a:pPr lvl="3" eaLnBrk="1" hangingPunct="1"/>
            <a:r>
              <a:rPr kumimoji="0" lang="ja-JP" altLang="en-US" sz="2200"/>
              <a:t>読み取り</a:t>
            </a:r>
            <a:r>
              <a:rPr kumimoji="0" lang="en-US" altLang="ja-JP" sz="2200"/>
              <a:t> (</a:t>
            </a:r>
            <a:r>
              <a:rPr kumimoji="0" lang="en-US" altLang="ja-JP" sz="2200">
                <a:solidFill>
                  <a:srgbClr val="FF0000"/>
                </a:solidFill>
              </a:rPr>
              <a:t>R</a:t>
            </a:r>
            <a:r>
              <a:rPr kumimoji="0" lang="en-US" altLang="ja-JP" sz="2200"/>
              <a:t>ead), </a:t>
            </a:r>
            <a:r>
              <a:rPr kumimoji="0" lang="ja-JP" altLang="en-US" sz="2200"/>
              <a:t>書き込み</a:t>
            </a:r>
            <a:r>
              <a:rPr kumimoji="0" lang="en-US" altLang="ja-JP" sz="2200"/>
              <a:t> (</a:t>
            </a:r>
            <a:r>
              <a:rPr kumimoji="0" lang="en-US" altLang="ja-JP" sz="2200">
                <a:solidFill>
                  <a:srgbClr val="FF0000"/>
                </a:solidFill>
              </a:rPr>
              <a:t>W</a:t>
            </a:r>
            <a:r>
              <a:rPr kumimoji="0" lang="en-US" altLang="ja-JP" sz="2200"/>
              <a:t>rite), </a:t>
            </a:r>
            <a:r>
              <a:rPr kumimoji="0" lang="ja-JP" altLang="en-US" sz="2200"/>
              <a:t>実行</a:t>
            </a:r>
            <a:r>
              <a:rPr kumimoji="0" lang="en-US" altLang="ja-JP" sz="2200"/>
              <a:t> (e</a:t>
            </a:r>
            <a:r>
              <a:rPr kumimoji="0" lang="en-US" altLang="ja-JP" sz="2200">
                <a:solidFill>
                  <a:srgbClr val="FF0000"/>
                </a:solidFill>
              </a:rPr>
              <a:t>X</a:t>
            </a:r>
            <a:r>
              <a:rPr kumimoji="0" lang="en-US" altLang="ja-JP" sz="2200"/>
              <a:t>ecute)</a:t>
            </a:r>
            <a:endParaRPr kumimoji="0" lang="en-US" altLang="ja-JP" sz="3000"/>
          </a:p>
          <a:p>
            <a:pPr lvl="1" indent="-390525" eaLnBrk="1" hangingPunct="1">
              <a:buFont typeface="Georgia" pitchFamily="18" charset="0"/>
              <a:buNone/>
            </a:pPr>
            <a:endParaRPr kumimoji="0" lang="en-US" altLang="ja-JP" sz="3000">
              <a:solidFill>
                <a:srgbClr val="00B050"/>
              </a:solidFill>
            </a:endParaRPr>
          </a:p>
          <a:p>
            <a:pPr lvl="1" indent="-390525" algn="ctr" eaLnBrk="1" hangingPunct="1">
              <a:buFont typeface="Georgia" pitchFamily="18" charset="0"/>
              <a:buNone/>
            </a:pPr>
            <a:r>
              <a:rPr kumimoji="0" lang="ja-JP" altLang="en-US" sz="3000" b="1" u="sng"/>
              <a:t>マルチユーザシステムを運用する上で</a:t>
            </a:r>
            <a:endParaRPr kumimoji="0" lang="en-US" altLang="ja-JP" sz="3000" b="1" u="sng"/>
          </a:p>
          <a:p>
            <a:pPr lvl="1" indent="-390525" algn="ctr" eaLnBrk="1" hangingPunct="1">
              <a:buFont typeface="Georgia" pitchFamily="18" charset="0"/>
              <a:buNone/>
            </a:pPr>
            <a:r>
              <a:rPr kumimoji="0" lang="ja-JP" altLang="en-US" sz="3000" b="1" u="sng"/>
              <a:t>パーミッションは必要</a:t>
            </a:r>
            <a:endParaRPr kumimoji="0" lang="en-US" altLang="ja-JP" sz="3000" b="1" u="sng">
              <a:solidFill>
                <a:srgbClr val="00B050"/>
              </a:solidFill>
            </a:endParaRPr>
          </a:p>
        </p:txBody>
      </p:sp>
      <p:pic>
        <p:nvPicPr>
          <p:cNvPr id="4" name="Picture 2" descr="by">
            <a:extLst>
              <a:ext uri="{FF2B5EF4-FFF2-40B4-BE49-F238E27FC236}">
                <a16:creationId xmlns:a16="http://schemas.microsoft.com/office/drawing/2014/main" id="{F55F239D-9D4F-874A-BF48-E970A1F45793}"/>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p:txBody>
          <a:bodyPr/>
          <a:lstStyle/>
          <a:p>
            <a:pPr eaLnBrk="1" hangingPunct="1">
              <a:defRPr/>
            </a:pPr>
            <a:r>
              <a:rPr lang="ja-JP" altLang="ja-JP" dirty="0">
                <a:effectLst>
                  <a:outerShdw blurRad="38100" dist="38100" dir="2700000" algn="tl">
                    <a:srgbClr val="C0C0C0"/>
                  </a:outerShdw>
                </a:effectLst>
                <a:cs typeface="+mj-cs"/>
              </a:rPr>
              <a:t>ユーザとグループ</a:t>
            </a:r>
          </a:p>
        </p:txBody>
      </p:sp>
      <p:sp>
        <p:nvSpPr>
          <p:cNvPr id="37891" name="コンテンツ プレースホルダー 2"/>
          <p:cNvSpPr>
            <a:spLocks noGrp="1"/>
          </p:cNvSpPr>
          <p:nvPr>
            <p:ph idx="4294967295"/>
          </p:nvPr>
        </p:nvSpPr>
        <p:spPr>
          <a:xfrm>
            <a:off x="0" y="981075"/>
            <a:ext cx="6732588" cy="5181600"/>
          </a:xfrm>
        </p:spPr>
        <p:txBody>
          <a:bodyPr/>
          <a:lstStyle/>
          <a:p>
            <a:pPr eaLnBrk="1" hangingPunct="1"/>
            <a:r>
              <a:rPr kumimoji="0" lang="ja-JP" altLang="en-US"/>
              <a:t>ユーザ</a:t>
            </a:r>
            <a:endParaRPr kumimoji="0" lang="en-US" altLang="ja-JP"/>
          </a:p>
          <a:p>
            <a:pPr marL="722313" lvl="1" indent="-376238" eaLnBrk="1" hangingPunct="1"/>
            <a:r>
              <a:rPr kumimoji="0" lang="ja-JP" altLang="en-US" sz="2600"/>
              <a:t>コンピュータの利用者</a:t>
            </a:r>
            <a:endParaRPr kumimoji="0" lang="en-US" altLang="ja-JP" sz="2600"/>
          </a:p>
          <a:p>
            <a:pPr marL="722313" lvl="1" indent="-376238" eaLnBrk="1" hangingPunct="1"/>
            <a:r>
              <a:rPr kumimoji="0" lang="ja-JP" altLang="en-US" sz="2600"/>
              <a:t>ユーザ </a:t>
            </a:r>
            <a:r>
              <a:rPr kumimoji="0" lang="en-US" altLang="ja-JP" sz="2600"/>
              <a:t>ID (UID) </a:t>
            </a:r>
            <a:r>
              <a:rPr kumimoji="0" lang="ja-JP" altLang="en-US" sz="2600"/>
              <a:t>とアカウント名で管理 </a:t>
            </a:r>
            <a:endParaRPr kumimoji="0" lang="en-US" altLang="ja-JP" sz="2600"/>
          </a:p>
          <a:p>
            <a:pPr marL="1084263" lvl="2" indent="-361950" eaLnBrk="1" hangingPunct="1"/>
            <a:r>
              <a:rPr kumimoji="0" lang="en-US" altLang="ja-JP"/>
              <a:t>UID: </a:t>
            </a:r>
            <a:r>
              <a:rPr kumimoji="0" lang="ja-JP" altLang="en-US"/>
              <a:t>特定のユーザを識別する番号</a:t>
            </a:r>
            <a:endParaRPr kumimoji="0" lang="en-US" altLang="ja-JP"/>
          </a:p>
          <a:p>
            <a:pPr eaLnBrk="1" hangingPunct="1"/>
            <a:r>
              <a:rPr kumimoji="0" lang="ja-JP" altLang="en-US"/>
              <a:t>グループ</a:t>
            </a:r>
            <a:endParaRPr kumimoji="0" lang="en-US" altLang="ja-JP"/>
          </a:p>
          <a:p>
            <a:pPr marL="722313" lvl="1" indent="-376238" eaLnBrk="1" hangingPunct="1"/>
            <a:r>
              <a:rPr kumimoji="0" lang="ja-JP" altLang="en-US" sz="2600"/>
              <a:t>複数のユーザをまとめたもの</a:t>
            </a:r>
            <a:endParaRPr kumimoji="0" lang="en-US" altLang="ja-JP" sz="2600"/>
          </a:p>
          <a:p>
            <a:pPr marL="1084263" lvl="2" indent="-361950" eaLnBrk="1" hangingPunct="1"/>
            <a:r>
              <a:rPr kumimoji="0" lang="ja-JP" altLang="en-US" sz="2200"/>
              <a:t>特定の目的のユーザの集まりとして管理できる</a:t>
            </a:r>
            <a:endParaRPr kumimoji="0" lang="en-US" altLang="ja-JP" sz="2200"/>
          </a:p>
          <a:p>
            <a:pPr marL="1423988" lvl="3" indent="-339725" eaLnBrk="1" hangingPunct="1"/>
            <a:r>
              <a:rPr kumimoji="0" lang="ja-JP" altLang="en-US" sz="1800"/>
              <a:t>ファイルを共有したりできる</a:t>
            </a:r>
            <a:endParaRPr kumimoji="0" lang="en-US" altLang="ja-JP" sz="1800"/>
          </a:p>
          <a:p>
            <a:pPr marL="722313" lvl="1" indent="-376238" eaLnBrk="1" hangingPunct="1"/>
            <a:r>
              <a:rPr kumimoji="0" lang="ja-JP" altLang="en-US" sz="2600"/>
              <a:t>グループ </a:t>
            </a:r>
            <a:r>
              <a:rPr kumimoji="0" lang="en-US" altLang="ja-JP" sz="2600"/>
              <a:t>ID (GID) </a:t>
            </a:r>
            <a:r>
              <a:rPr kumimoji="0" lang="ja-JP" altLang="en-US" sz="2600"/>
              <a:t>とグループ名で管理</a:t>
            </a:r>
            <a:endParaRPr kumimoji="0" lang="en-US" altLang="ja-JP" sz="2600"/>
          </a:p>
          <a:p>
            <a:pPr marL="1084263" lvl="2" indent="-361950" eaLnBrk="1" hangingPunct="1"/>
            <a:r>
              <a:rPr kumimoji="0" lang="en-US" altLang="ja-JP"/>
              <a:t>GID: </a:t>
            </a:r>
            <a:r>
              <a:rPr kumimoji="0" lang="ja-JP" altLang="en-US"/>
              <a:t>特定のグループを識別する番号</a:t>
            </a:r>
          </a:p>
        </p:txBody>
      </p:sp>
      <p:grpSp>
        <p:nvGrpSpPr>
          <p:cNvPr id="103427" name="グループ化 8"/>
          <p:cNvGrpSpPr>
            <a:grpSpLocks/>
          </p:cNvGrpSpPr>
          <p:nvPr/>
        </p:nvGrpSpPr>
        <p:grpSpPr bwMode="auto">
          <a:xfrm>
            <a:off x="7956550" y="3213100"/>
            <a:ext cx="1187450" cy="1295400"/>
            <a:chOff x="7956376" y="2636912"/>
            <a:chExt cx="1187624" cy="1296144"/>
          </a:xfrm>
        </p:grpSpPr>
        <p:sp>
          <p:nvSpPr>
            <p:cNvPr id="37916" name="円/楕円 7"/>
            <p:cNvSpPr>
              <a:spLocks noChangeArrowheads="1"/>
            </p:cNvSpPr>
            <p:nvPr/>
          </p:nvSpPr>
          <p:spPr bwMode="auto">
            <a:xfrm>
              <a:off x="795637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52" name="グループ化 12"/>
            <p:cNvGrpSpPr>
              <a:grpSpLocks/>
            </p:cNvGrpSpPr>
            <p:nvPr/>
          </p:nvGrpSpPr>
          <p:grpSpPr bwMode="auto">
            <a:xfrm>
              <a:off x="8172400" y="3212976"/>
              <a:ext cx="216024" cy="504000"/>
              <a:chOff x="9828584" y="1700808"/>
              <a:chExt cx="216024" cy="648072"/>
            </a:xfrm>
          </p:grpSpPr>
          <p:sp>
            <p:nvSpPr>
              <p:cNvPr id="103457" name="円/楕円 13"/>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8" name="二等辺三角形 14"/>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53" name="グループ化 15"/>
            <p:cNvGrpSpPr>
              <a:grpSpLocks/>
            </p:cNvGrpSpPr>
            <p:nvPr/>
          </p:nvGrpSpPr>
          <p:grpSpPr bwMode="auto">
            <a:xfrm>
              <a:off x="8748464" y="3212976"/>
              <a:ext cx="216024" cy="504000"/>
              <a:chOff x="9828584" y="1700808"/>
              <a:chExt cx="216024" cy="648072"/>
            </a:xfrm>
          </p:grpSpPr>
          <p:sp>
            <p:nvSpPr>
              <p:cNvPr id="103455" name="円/楕円 16"/>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6" name="二等辺三角形 17"/>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9" name="グループ化 18"/>
            <p:cNvGrpSpPr/>
            <p:nvPr/>
          </p:nvGrpSpPr>
          <p:grpSpPr>
            <a:xfrm>
              <a:off x="8442000" y="2708920"/>
              <a:ext cx="216024" cy="504000"/>
              <a:chOff x="9828584" y="1700808"/>
              <a:chExt cx="216024" cy="648072"/>
            </a:xfrm>
            <a:solidFill>
              <a:srgbClr val="FF0000"/>
            </a:solidFill>
          </p:grpSpPr>
          <p:sp>
            <p:nvSpPr>
              <p:cNvPr id="20" name="円/楕円 19"/>
              <p:cNvSpPr/>
              <p:nvPr/>
            </p:nvSpPr>
            <p:spPr bwMode="auto">
              <a:xfrm>
                <a:off x="9828584" y="1700808"/>
                <a:ext cx="216024" cy="216024"/>
              </a:xfrm>
              <a:prstGeom prst="ellips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21" name="二等辺三角形 20"/>
              <p:cNvSpPr/>
              <p:nvPr/>
            </p:nvSpPr>
            <p:spPr bwMode="auto">
              <a:xfrm>
                <a:off x="9828584" y="1916832"/>
                <a:ext cx="216024" cy="432048"/>
              </a:xfrm>
              <a:prstGeom prst="triangl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grpSp>
        <p:nvGrpSpPr>
          <p:cNvPr id="103428" name="グループ化 5"/>
          <p:cNvGrpSpPr>
            <a:grpSpLocks/>
          </p:cNvGrpSpPr>
          <p:nvPr/>
        </p:nvGrpSpPr>
        <p:grpSpPr bwMode="auto">
          <a:xfrm>
            <a:off x="6516688" y="3213100"/>
            <a:ext cx="1187450" cy="1295400"/>
            <a:chOff x="6516216" y="2636912"/>
            <a:chExt cx="1187624" cy="1296144"/>
          </a:xfrm>
        </p:grpSpPr>
        <p:sp>
          <p:nvSpPr>
            <p:cNvPr id="37906" name="円/楕円 31"/>
            <p:cNvSpPr>
              <a:spLocks noChangeArrowheads="1"/>
            </p:cNvSpPr>
            <p:nvPr/>
          </p:nvSpPr>
          <p:spPr bwMode="auto">
            <a:xfrm>
              <a:off x="651621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42" name="グループ化 32"/>
            <p:cNvGrpSpPr>
              <a:grpSpLocks/>
            </p:cNvGrpSpPr>
            <p:nvPr/>
          </p:nvGrpSpPr>
          <p:grpSpPr bwMode="auto">
            <a:xfrm>
              <a:off x="6732240" y="3212976"/>
              <a:ext cx="216024" cy="504000"/>
              <a:chOff x="9828584" y="1700808"/>
              <a:chExt cx="216024" cy="648072"/>
            </a:xfrm>
          </p:grpSpPr>
          <p:sp>
            <p:nvSpPr>
              <p:cNvPr id="103449" name="円/楕円 33"/>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50" name="二等辺三角形 34"/>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43" name="グループ化 35"/>
            <p:cNvGrpSpPr>
              <a:grpSpLocks/>
            </p:cNvGrpSpPr>
            <p:nvPr/>
          </p:nvGrpSpPr>
          <p:grpSpPr bwMode="auto">
            <a:xfrm>
              <a:off x="7308304" y="3212976"/>
              <a:ext cx="216024" cy="504000"/>
              <a:chOff x="9828584" y="1700808"/>
              <a:chExt cx="216024" cy="648072"/>
            </a:xfrm>
          </p:grpSpPr>
          <p:sp>
            <p:nvSpPr>
              <p:cNvPr id="103447" name="円/楕円 36"/>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8" name="二等辺三角形 37"/>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44" name="グループ化 38"/>
            <p:cNvGrpSpPr>
              <a:grpSpLocks/>
            </p:cNvGrpSpPr>
            <p:nvPr/>
          </p:nvGrpSpPr>
          <p:grpSpPr bwMode="auto">
            <a:xfrm>
              <a:off x="7001840" y="2708920"/>
              <a:ext cx="216024" cy="504000"/>
              <a:chOff x="9828584" y="1700808"/>
              <a:chExt cx="216024" cy="648072"/>
            </a:xfrm>
          </p:grpSpPr>
          <p:sp>
            <p:nvSpPr>
              <p:cNvPr id="103445" name="円/楕円 39"/>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6" name="二等辺三角形 40"/>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grpSp>
        <p:nvGrpSpPr>
          <p:cNvPr id="103429" name="グループ化 43"/>
          <p:cNvGrpSpPr>
            <a:grpSpLocks/>
          </p:cNvGrpSpPr>
          <p:nvPr/>
        </p:nvGrpSpPr>
        <p:grpSpPr bwMode="auto">
          <a:xfrm>
            <a:off x="7235825" y="1557338"/>
            <a:ext cx="1187450" cy="1295400"/>
            <a:chOff x="7956376" y="2636912"/>
            <a:chExt cx="1187624" cy="1296144"/>
          </a:xfrm>
        </p:grpSpPr>
        <p:sp>
          <p:nvSpPr>
            <p:cNvPr id="37898" name="円/楕円 44"/>
            <p:cNvSpPr>
              <a:spLocks noChangeArrowheads="1"/>
            </p:cNvSpPr>
            <p:nvPr/>
          </p:nvSpPr>
          <p:spPr bwMode="auto">
            <a:xfrm>
              <a:off x="7956376" y="2636912"/>
              <a:ext cx="1187624" cy="1296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buFont typeface="Arial" charset="0"/>
                <a:buNone/>
                <a:defRPr/>
              </a:pPr>
              <a:endParaRPr lang="ja-JP" altLang="en-US">
                <a:latin typeface="Arial" charset="0"/>
                <a:ea typeface="ＭＳ Ｐゴシック" charset="0"/>
                <a:cs typeface="ＭＳ Ｐゴシック" charset="0"/>
              </a:endParaRPr>
            </a:p>
          </p:txBody>
        </p:sp>
        <p:grpSp>
          <p:nvGrpSpPr>
            <p:cNvPr id="103434" name="グループ化 45"/>
            <p:cNvGrpSpPr>
              <a:grpSpLocks/>
            </p:cNvGrpSpPr>
            <p:nvPr/>
          </p:nvGrpSpPr>
          <p:grpSpPr bwMode="auto">
            <a:xfrm>
              <a:off x="8172400" y="3212976"/>
              <a:ext cx="216024" cy="504000"/>
              <a:chOff x="9828584" y="1700808"/>
              <a:chExt cx="216024" cy="648072"/>
            </a:xfrm>
          </p:grpSpPr>
          <p:sp>
            <p:nvSpPr>
              <p:cNvPr id="103439" name="円/楕円 52"/>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40" name="二等辺三角形 53"/>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103435" name="グループ化 46"/>
            <p:cNvGrpSpPr>
              <a:grpSpLocks/>
            </p:cNvGrpSpPr>
            <p:nvPr/>
          </p:nvGrpSpPr>
          <p:grpSpPr bwMode="auto">
            <a:xfrm>
              <a:off x="8748464" y="3212976"/>
              <a:ext cx="216024" cy="504000"/>
              <a:chOff x="9828584" y="1700808"/>
              <a:chExt cx="216024" cy="648072"/>
            </a:xfrm>
          </p:grpSpPr>
          <p:sp>
            <p:nvSpPr>
              <p:cNvPr id="103437" name="円/楕円 50"/>
              <p:cNvSpPr>
                <a:spLocks noChangeArrowheads="1"/>
              </p:cNvSpPr>
              <p:nvPr/>
            </p:nvSpPr>
            <p:spPr bwMode="auto">
              <a:xfrm>
                <a:off x="9828584" y="1700808"/>
                <a:ext cx="216024" cy="216024"/>
              </a:xfrm>
              <a:prstGeom prst="ellipse">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sp>
            <p:nvSpPr>
              <p:cNvPr id="103438" name="二等辺三角形 51"/>
              <p:cNvSpPr>
                <a:spLocks noChangeArrowheads="1"/>
              </p:cNvSpPr>
              <p:nvPr/>
            </p:nvSpPr>
            <p:spPr bwMode="auto">
              <a:xfrm>
                <a:off x="9828584" y="1916832"/>
                <a:ext cx="216024" cy="432048"/>
              </a:xfrm>
              <a:prstGeom prst="triangle">
                <a:avLst>
                  <a:gd name="adj" fmla="val 50000"/>
                </a:avLst>
              </a:prstGeom>
              <a:solidFill>
                <a:srgbClr val="FFFF00"/>
              </a:solidFill>
              <a:ln w="9525">
                <a:solidFill>
                  <a:schemeClr val="tx1"/>
                </a:solidFill>
                <a:round/>
                <a:headEnd/>
                <a:tailEnd/>
              </a:ln>
            </p:spPr>
            <p:txBody>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endParaRPr kumimoji="0" lang="ja-JP" altLang="en-US"/>
              </a:p>
            </p:txBody>
          </p:sp>
        </p:grpSp>
        <p:grpSp>
          <p:nvGrpSpPr>
            <p:cNvPr id="48" name="グループ化 47"/>
            <p:cNvGrpSpPr/>
            <p:nvPr/>
          </p:nvGrpSpPr>
          <p:grpSpPr>
            <a:xfrm>
              <a:off x="8442000" y="2708920"/>
              <a:ext cx="216024" cy="504000"/>
              <a:chOff x="9828584" y="1700808"/>
              <a:chExt cx="216024" cy="648072"/>
            </a:xfrm>
            <a:solidFill>
              <a:srgbClr val="FF0000"/>
            </a:solidFill>
          </p:grpSpPr>
          <p:sp>
            <p:nvSpPr>
              <p:cNvPr id="49" name="円/楕円 48"/>
              <p:cNvSpPr/>
              <p:nvPr/>
            </p:nvSpPr>
            <p:spPr bwMode="auto">
              <a:xfrm>
                <a:off x="9828584" y="1700808"/>
                <a:ext cx="216024" cy="216024"/>
              </a:xfrm>
              <a:prstGeom prst="ellips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50" name="二等辺三角形 49"/>
              <p:cNvSpPr/>
              <p:nvPr/>
            </p:nvSpPr>
            <p:spPr bwMode="auto">
              <a:xfrm>
                <a:off x="9828584" y="1916832"/>
                <a:ext cx="216024" cy="432048"/>
              </a:xfrm>
              <a:prstGeom prst="triangle">
                <a:avLst/>
              </a:prstGeom>
              <a:grp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sp>
        <p:nvSpPr>
          <p:cNvPr id="103430" name="テキスト ボックス 9"/>
          <p:cNvSpPr txBox="1">
            <a:spLocks noChangeArrowheads="1"/>
          </p:cNvSpPr>
          <p:nvPr/>
        </p:nvSpPr>
        <p:spPr bwMode="auto">
          <a:xfrm>
            <a:off x="6234113" y="2852738"/>
            <a:ext cx="15779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A</a:t>
            </a:r>
            <a:r>
              <a:rPr lang="ja-JP" altLang="en-US" b="1"/>
              <a:t>グループ</a:t>
            </a:r>
          </a:p>
        </p:txBody>
      </p:sp>
      <p:sp>
        <p:nvSpPr>
          <p:cNvPr id="103431" name="テキスト ボックス 55"/>
          <p:cNvSpPr txBox="1">
            <a:spLocks noChangeArrowheads="1"/>
          </p:cNvSpPr>
          <p:nvPr/>
        </p:nvSpPr>
        <p:spPr bwMode="auto">
          <a:xfrm>
            <a:off x="7740650" y="2822575"/>
            <a:ext cx="1577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C</a:t>
            </a:r>
            <a:r>
              <a:rPr lang="ja-JP" altLang="en-US" b="1"/>
              <a:t>グループ</a:t>
            </a:r>
          </a:p>
        </p:txBody>
      </p:sp>
      <p:sp>
        <p:nvSpPr>
          <p:cNvPr id="103432" name="テキスト ボックス 56"/>
          <p:cNvSpPr txBox="1">
            <a:spLocks noChangeArrowheads="1"/>
          </p:cNvSpPr>
          <p:nvPr/>
        </p:nvSpPr>
        <p:spPr bwMode="auto">
          <a:xfrm>
            <a:off x="7019925" y="1196975"/>
            <a:ext cx="1577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lang="en-US" altLang="ja-JP" b="1"/>
              <a:t>B</a:t>
            </a:r>
            <a:r>
              <a:rPr lang="ja-JP" altLang="en-US" b="1"/>
              <a:t>グループ</a:t>
            </a:r>
          </a:p>
        </p:txBody>
      </p:sp>
      <p:pic>
        <p:nvPicPr>
          <p:cNvPr id="40" name="Picture 2" descr="by">
            <a:extLst>
              <a:ext uri="{FF2B5EF4-FFF2-40B4-BE49-F238E27FC236}">
                <a16:creationId xmlns:a16="http://schemas.microsoft.com/office/drawing/2014/main" id="{2B99B578-96A7-5047-826D-F308607D98FD}"/>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パーミッションはなぜ必要か？</a:t>
            </a:r>
          </a:p>
        </p:txBody>
      </p:sp>
      <p:sp>
        <p:nvSpPr>
          <p:cNvPr id="41987" name="コンテンツ プレースホルダ 2"/>
          <p:cNvSpPr>
            <a:spLocks noGrp="1"/>
          </p:cNvSpPr>
          <p:nvPr>
            <p:ph idx="4294967295"/>
          </p:nvPr>
        </p:nvSpPr>
        <p:spPr>
          <a:xfrm>
            <a:off x="0" y="981075"/>
            <a:ext cx="9144000" cy="5876925"/>
          </a:xfrm>
        </p:spPr>
        <p:txBody>
          <a:bodyPr/>
          <a:lstStyle/>
          <a:p>
            <a:pPr marL="107950" indent="0" algn="ctr" eaLnBrk="1" hangingPunct="1">
              <a:buFont typeface="Georgia" pitchFamily="18" charset="0"/>
              <a:buNone/>
            </a:pPr>
            <a:r>
              <a:rPr kumimoji="0" lang="ja-JP" altLang="en-US" sz="3200" u="sng"/>
              <a:t>利用権限を必要に応じて付与することにより</a:t>
            </a:r>
            <a:r>
              <a:rPr kumimoji="0" lang="en-US" altLang="ja-JP" sz="3200" u="sng"/>
              <a:t>,</a:t>
            </a:r>
          </a:p>
          <a:p>
            <a:pPr marL="107950" indent="0" algn="ctr" eaLnBrk="1" hangingPunct="1">
              <a:buFont typeface="Georgia" pitchFamily="18" charset="0"/>
              <a:buNone/>
            </a:pPr>
            <a:r>
              <a:rPr kumimoji="0" lang="ja-JP" altLang="en-US" sz="3200" u="sng"/>
              <a:t>安全性・利便性が増す</a:t>
            </a:r>
            <a:endParaRPr kumimoji="0" lang="en-US" altLang="ja-JP" sz="3200" u="sng"/>
          </a:p>
          <a:p>
            <a:pPr marL="107950" indent="0" algn="r" eaLnBrk="1" hangingPunct="1">
              <a:buFont typeface="Georgia" pitchFamily="18" charset="0"/>
              <a:buNone/>
            </a:pPr>
            <a:r>
              <a:rPr kumimoji="0" lang="ja-JP" altLang="en-US" sz="2000"/>
              <a:t>マルチユーザシステムにおける重要な仕組みの一つ</a:t>
            </a:r>
            <a:endParaRPr kumimoji="0" lang="en-US" altLang="ja-JP" sz="2000"/>
          </a:p>
          <a:p>
            <a:pPr marL="107950" indent="0" eaLnBrk="1" hangingPunct="1"/>
            <a:r>
              <a:rPr kumimoji="0" lang="ja-JP" altLang="en-US" sz="3000"/>
              <a:t>プライバシー</a:t>
            </a:r>
            <a:r>
              <a:rPr kumimoji="0" lang="ja-JP" altLang="en-US" sz="3200"/>
              <a:t>の保持</a:t>
            </a:r>
            <a:endParaRPr kumimoji="0" lang="en-US" altLang="ja-JP" sz="3200"/>
          </a:p>
          <a:p>
            <a:pPr marL="715963" lvl="1" indent="-368300" eaLnBrk="1" hangingPunct="1"/>
            <a:r>
              <a:rPr kumimoji="0" lang="ja-JP" altLang="en-US"/>
              <a:t>他者に見られたくないファイルの保護</a:t>
            </a:r>
            <a:endParaRPr kumimoji="0" lang="en-US" altLang="ja-JP"/>
          </a:p>
          <a:p>
            <a:pPr marL="1060450" lvl="2" eaLnBrk="1" hangingPunct="1"/>
            <a:r>
              <a:rPr kumimoji="0" lang="ja-JP" altLang="en-US"/>
              <a:t>メール</a:t>
            </a:r>
            <a:r>
              <a:rPr kumimoji="0" lang="en-US" altLang="ja-JP"/>
              <a:t>, </a:t>
            </a:r>
            <a:r>
              <a:rPr kumimoji="0" lang="ja-JP" altLang="en-US"/>
              <a:t>未発表の研究データ</a:t>
            </a:r>
            <a:r>
              <a:rPr kumimoji="0" lang="en-US" altLang="ja-JP"/>
              <a:t>, </a:t>
            </a:r>
            <a:r>
              <a:rPr kumimoji="0" lang="ja-JP" altLang="en-US"/>
              <a:t>個人的な写真など</a:t>
            </a:r>
            <a:r>
              <a:rPr kumimoji="0" lang="en-US" altLang="ja-JP"/>
              <a:t>…</a:t>
            </a:r>
          </a:p>
          <a:p>
            <a:pPr marL="107950" indent="0" eaLnBrk="1" hangingPunct="1"/>
            <a:r>
              <a:rPr kumimoji="0" lang="ja-JP" altLang="en-US" sz="3000"/>
              <a:t>情報の共有</a:t>
            </a:r>
            <a:endParaRPr kumimoji="0" lang="en-US" altLang="ja-JP" sz="3000"/>
          </a:p>
          <a:p>
            <a:pPr marL="715963" lvl="1" indent="-368300" eaLnBrk="1" hangingPunct="1"/>
            <a:r>
              <a:rPr kumimoji="0" lang="ja-JP" altLang="en-US">
                <a:solidFill>
                  <a:srgbClr val="000000"/>
                </a:solidFill>
              </a:rPr>
              <a:t>グループ間でのファイルのやり取り</a:t>
            </a:r>
            <a:endParaRPr kumimoji="0" lang="en-US" altLang="ja-JP">
              <a:solidFill>
                <a:srgbClr val="000000"/>
              </a:solidFill>
            </a:endParaRPr>
          </a:p>
          <a:p>
            <a:pPr marL="107950" indent="0" eaLnBrk="1" hangingPunct="1"/>
            <a:r>
              <a:rPr kumimoji="0" lang="ja-JP" altLang="en-US" sz="3000"/>
              <a:t>重要ファイルの保護</a:t>
            </a:r>
            <a:endParaRPr kumimoji="0" lang="en-US" altLang="ja-JP" sz="3000"/>
          </a:p>
          <a:p>
            <a:pPr marL="715963" lvl="1" indent="-368300" eaLnBrk="1" hangingPunct="1"/>
            <a:r>
              <a:rPr kumimoji="0" lang="en-US" altLang="ja-JP"/>
              <a:t>/etc/shadow </a:t>
            </a:r>
            <a:r>
              <a:rPr kumimoji="0" lang="ja-JP" altLang="en-US"/>
              <a:t>等のシステムファイル</a:t>
            </a:r>
            <a:br>
              <a:rPr kumimoji="0" lang="en-US" altLang="ja-JP"/>
            </a:br>
            <a:r>
              <a:rPr kumimoji="0" lang="en-US" altLang="ja-JP"/>
              <a:t>(</a:t>
            </a:r>
            <a:r>
              <a:rPr kumimoji="0" lang="ja-JP" altLang="en-US"/>
              <a:t>実技編発展参照</a:t>
            </a:r>
            <a:r>
              <a:rPr kumimoji="0" lang="en-US" altLang="ja-JP"/>
              <a:t>)</a:t>
            </a:r>
          </a:p>
        </p:txBody>
      </p:sp>
      <p:pic>
        <p:nvPicPr>
          <p:cNvPr id="4" name="Picture 2" descr="by">
            <a:extLst>
              <a:ext uri="{FF2B5EF4-FFF2-40B4-BE49-F238E27FC236}">
                <a16:creationId xmlns:a16="http://schemas.microsoft.com/office/drawing/2014/main" id="{88B9A117-B028-C342-B570-6D97F9B1FCA1}"/>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DDDDDD"/>
                  </a:outerShdw>
                </a:effectLst>
              </a:rPr>
              <a:t>後編まとめ</a:t>
            </a:r>
          </a:p>
        </p:txBody>
      </p:sp>
      <p:sp>
        <p:nvSpPr>
          <p:cNvPr id="72707" name="Rectangle 3"/>
          <p:cNvSpPr>
            <a:spLocks noGrp="1" noChangeArrowheads="1"/>
          </p:cNvSpPr>
          <p:nvPr>
            <p:ph idx="4294967295"/>
          </p:nvPr>
        </p:nvSpPr>
        <p:spPr>
          <a:xfrm>
            <a:off x="0" y="981075"/>
            <a:ext cx="9144000" cy="5876925"/>
          </a:xfrm>
        </p:spPr>
        <p:txBody>
          <a:bodyPr/>
          <a:lstStyle/>
          <a:p>
            <a:pPr eaLnBrk="1" hangingPunct="1">
              <a:lnSpc>
                <a:spcPct val="90000"/>
              </a:lnSpc>
              <a:buFont typeface="Wingdings" charset="0"/>
              <a:buChar char="n"/>
              <a:defRPr/>
            </a:pPr>
            <a:r>
              <a:rPr kumimoji="0" lang="en-US" altLang="ja-JP" dirty="0">
                <a:solidFill>
                  <a:srgbClr val="000000"/>
                </a:solidFill>
                <a:latin typeface="ＭＳ Ｐゴシック" charset="0"/>
                <a:ea typeface="ＭＳ Ｐゴシック" charset="0"/>
                <a:cs typeface="ＭＳ Ｐゴシック" charset="0"/>
              </a:rPr>
              <a:t>Linux</a:t>
            </a:r>
            <a:r>
              <a:rPr kumimoji="0" lang="ja-JP" altLang="en-US" dirty="0">
                <a:solidFill>
                  <a:srgbClr val="000000"/>
                </a:solidFill>
                <a:latin typeface="ＭＳ Ｐゴシック" charset="0"/>
                <a:ea typeface="ＭＳ Ｐゴシック" charset="0"/>
                <a:cs typeface="ＭＳ Ｐゴシック" charset="0"/>
              </a:rPr>
              <a:t>のデータ管理</a:t>
            </a:r>
            <a:endParaRPr kumimoji="0" lang="en-US" altLang="ja-JP"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すべてファイルとして扱われる</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ファイルはディレクトリにより</a:t>
            </a:r>
            <a:r>
              <a:rPr kumimoji="0" lang="en-US" altLang="ja-JP" sz="2600" dirty="0">
                <a:solidFill>
                  <a:srgbClr val="000000"/>
                </a:solidFill>
                <a:latin typeface="ＭＳ Ｐゴシック" charset="0"/>
                <a:ea typeface="ＭＳ Ｐゴシック" charset="0"/>
                <a:cs typeface="ＭＳ Ｐゴシック" charset="0"/>
              </a:rPr>
              <a:t>, </a:t>
            </a:r>
            <a:r>
              <a:rPr kumimoji="0" lang="ja-JP" altLang="en-US" sz="2600" dirty="0">
                <a:solidFill>
                  <a:srgbClr val="000000"/>
                </a:solidFill>
                <a:latin typeface="ＭＳ Ｐゴシック" charset="0"/>
                <a:ea typeface="ＭＳ Ｐゴシック" charset="0"/>
                <a:cs typeface="ＭＳ Ｐゴシック" charset="0"/>
              </a:rPr>
              <a:t>階層的に管理される</a:t>
            </a:r>
            <a:endParaRPr kumimoji="0" lang="en-US" altLang="ja-JP" sz="2600" dirty="0">
              <a:solidFill>
                <a:srgbClr val="000000"/>
              </a:solidFill>
              <a:latin typeface="ＭＳ Ｐゴシック" charset="0"/>
              <a:ea typeface="ＭＳ Ｐゴシック" charset="0"/>
              <a:cs typeface="ＭＳ Ｐゴシック" charset="0"/>
            </a:endParaRPr>
          </a:p>
          <a:p>
            <a:pPr eaLnBrk="1" hangingPunct="1">
              <a:lnSpc>
                <a:spcPct val="90000"/>
              </a:lnSpc>
              <a:buFont typeface="Wingdings" charset="0"/>
              <a:buChar char="n"/>
              <a:defRPr/>
            </a:pPr>
            <a:r>
              <a:rPr kumimoji="0" lang="ja-JP" altLang="en-US" dirty="0">
                <a:latin typeface="ＭＳ Ｐゴシック" charset="0"/>
                <a:ea typeface="ＭＳ Ｐゴシック" charset="0"/>
                <a:cs typeface="ＭＳ Ｐゴシック" charset="0"/>
              </a:rPr>
              <a:t>パーミッション</a:t>
            </a:r>
            <a:endParaRPr kumimoji="0" lang="en-US" altLang="ja-JP" dirty="0">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ファイル・ディレクトリの利用権限</a:t>
            </a:r>
            <a:endParaRPr kumimoji="0" lang="en-US" altLang="ja-JP" sz="2600" dirty="0">
              <a:solidFill>
                <a:srgbClr val="000000"/>
              </a:solidFill>
              <a:latin typeface="ＭＳ Ｐゴシック" charset="0"/>
              <a:ea typeface="ＭＳ Ｐゴシック" charset="0"/>
              <a:cs typeface="ＭＳ Ｐゴシック" charset="0"/>
            </a:endParaRPr>
          </a:p>
          <a:p>
            <a:pPr marL="1231900" lvl="2" indent="-371475" eaLnBrk="1" hangingPunct="1">
              <a:lnSpc>
                <a:spcPct val="90000"/>
              </a:lnSpc>
              <a:buFont typeface="Arial" charset="0"/>
              <a:buChar char="–"/>
              <a:defRPr/>
            </a:pPr>
            <a:r>
              <a:rPr kumimoji="0" lang="ja-JP" altLang="en-US" sz="2200" dirty="0">
                <a:solidFill>
                  <a:srgbClr val="000000"/>
                </a:solidFill>
                <a:latin typeface="ＭＳ Ｐゴシック" charset="0"/>
                <a:ea typeface="ＭＳ Ｐゴシック" charset="0"/>
                <a:cs typeface="ＭＳ Ｐゴシック" charset="0"/>
              </a:rPr>
              <a:t>計算機における情報共有</a:t>
            </a:r>
            <a:r>
              <a:rPr kumimoji="0" lang="en-US" altLang="ja-JP" sz="2200" dirty="0">
                <a:solidFill>
                  <a:srgbClr val="000000"/>
                </a:solidFill>
                <a:latin typeface="ＭＳ Ｐゴシック" charset="0"/>
                <a:ea typeface="ＭＳ Ｐゴシック" charset="0"/>
                <a:cs typeface="ＭＳ Ｐゴシック" charset="0"/>
              </a:rPr>
              <a:t>/</a:t>
            </a:r>
            <a:r>
              <a:rPr kumimoji="0" lang="ja-JP" altLang="en-US" sz="2200" dirty="0">
                <a:solidFill>
                  <a:srgbClr val="000000"/>
                </a:solidFill>
                <a:latin typeface="ＭＳ Ｐゴシック" charset="0"/>
                <a:ea typeface="ＭＳ Ｐゴシック" charset="0"/>
                <a:cs typeface="ＭＳ Ｐゴシック" charset="0"/>
              </a:rPr>
              <a:t>秘匿のための仕組み</a:t>
            </a:r>
            <a:endParaRPr kumimoji="0" lang="en-US" altLang="ja-JP" sz="22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en-US" altLang="en-US" sz="2600" dirty="0">
                <a:solidFill>
                  <a:srgbClr val="000000"/>
                </a:solidFill>
                <a:latin typeface="ＭＳ Ｐゴシック" charset="0"/>
                <a:ea typeface="ＭＳ Ｐゴシック" charset="0"/>
                <a:cs typeface="ＭＳ Ｐゴシック" charset="0"/>
              </a:rPr>
              <a:t> </a:t>
            </a:r>
            <a:r>
              <a:rPr kumimoji="0" lang="en-US" altLang="en-US" sz="2600" dirty="0">
                <a:solidFill>
                  <a:srgbClr val="FF0000"/>
                </a:solidFill>
                <a:latin typeface="ＭＳ Ｐゴシック" charset="0"/>
                <a:ea typeface="ＭＳ Ｐゴシック" charset="0"/>
                <a:cs typeface="ＭＳ Ｐゴシック" charset="0"/>
              </a:rPr>
              <a:t>U</a:t>
            </a:r>
            <a:r>
              <a:rPr kumimoji="0" lang="en-US" altLang="en-US" sz="2600" dirty="0">
                <a:solidFill>
                  <a:srgbClr val="000000"/>
                </a:solidFill>
                <a:latin typeface="ＭＳ Ｐゴシック" charset="0"/>
                <a:ea typeface="ＭＳ Ｐゴシック" charset="0"/>
                <a:cs typeface="ＭＳ Ｐゴシック" charset="0"/>
              </a:rPr>
              <a:t>ser</a:t>
            </a:r>
            <a:r>
              <a:rPr kumimoji="0" lang="en-US" altLang="ja-JP" sz="2600" dirty="0">
                <a:solidFill>
                  <a:srgbClr val="000000"/>
                </a:solidFill>
                <a:latin typeface="ＭＳ Ｐゴシック" charset="0"/>
                <a:ea typeface="ＭＳ Ｐゴシック" charset="0"/>
                <a:cs typeface="ＭＳ Ｐゴシック" charset="0"/>
              </a:rPr>
              <a:t>, </a:t>
            </a:r>
            <a:r>
              <a:rPr kumimoji="0" lang="en-US" altLang="en-US" sz="2600" dirty="0">
                <a:solidFill>
                  <a:srgbClr val="FF0000"/>
                </a:solidFill>
                <a:latin typeface="ＭＳ Ｐゴシック" charset="0"/>
                <a:ea typeface="ＭＳ Ｐゴシック" charset="0"/>
                <a:cs typeface="ＭＳ Ｐゴシック" charset="0"/>
              </a:rPr>
              <a:t>G</a:t>
            </a:r>
            <a:r>
              <a:rPr kumimoji="0" lang="en-US" altLang="en-US" sz="2600" dirty="0">
                <a:solidFill>
                  <a:srgbClr val="000000"/>
                </a:solidFill>
                <a:latin typeface="ＭＳ Ｐゴシック" charset="0"/>
                <a:ea typeface="ＭＳ Ｐゴシック" charset="0"/>
                <a:cs typeface="ＭＳ Ｐゴシック" charset="0"/>
              </a:rPr>
              <a:t>roup</a:t>
            </a:r>
            <a:r>
              <a:rPr kumimoji="0" lang="en-US" altLang="ja-JP" sz="2600" dirty="0">
                <a:solidFill>
                  <a:srgbClr val="000000"/>
                </a:solidFill>
                <a:latin typeface="ＭＳ Ｐゴシック" charset="0"/>
                <a:ea typeface="ＭＳ Ｐゴシック" charset="0"/>
                <a:cs typeface="ＭＳ Ｐゴシック" charset="0"/>
              </a:rPr>
              <a:t>, </a:t>
            </a:r>
            <a:r>
              <a:rPr kumimoji="0" lang="en-US" altLang="ja-JP" sz="2600" dirty="0">
                <a:solidFill>
                  <a:srgbClr val="FF0000"/>
                </a:solidFill>
                <a:latin typeface="ＭＳ Ｐゴシック" charset="0"/>
                <a:ea typeface="ＭＳ Ｐゴシック" charset="0"/>
                <a:cs typeface="ＭＳ Ｐゴシック" charset="0"/>
              </a:rPr>
              <a:t>O</a:t>
            </a:r>
            <a:r>
              <a:rPr kumimoji="0" lang="en-US" altLang="ja-JP" sz="2600" dirty="0">
                <a:solidFill>
                  <a:srgbClr val="000000"/>
                </a:solidFill>
                <a:latin typeface="ＭＳ Ｐゴシック" charset="0"/>
                <a:ea typeface="ＭＳ Ｐゴシック" charset="0"/>
                <a:cs typeface="ＭＳ Ｐゴシック" charset="0"/>
              </a:rPr>
              <a:t>thers </a:t>
            </a:r>
            <a:r>
              <a:rPr kumimoji="0" lang="ja-JP" altLang="en-US" sz="2600" dirty="0">
                <a:solidFill>
                  <a:srgbClr val="000000"/>
                </a:solidFill>
                <a:latin typeface="ＭＳ Ｐゴシック" charset="0"/>
                <a:ea typeface="ＭＳ Ｐゴシック" charset="0"/>
                <a:cs typeface="ＭＳ Ｐゴシック" charset="0"/>
              </a:rPr>
              <a:t>に分けて管理</a:t>
            </a:r>
            <a:endParaRPr kumimoji="0" lang="en-US" altLang="ja-JP" sz="2600" dirty="0">
              <a:solidFill>
                <a:srgbClr val="000000"/>
              </a:solidFill>
              <a:latin typeface="ＭＳ Ｐゴシック" charset="0"/>
              <a:ea typeface="ＭＳ Ｐゴシック" charset="0"/>
              <a:cs typeface="ＭＳ Ｐゴシック" charset="0"/>
            </a:endParaRPr>
          </a:p>
          <a:p>
            <a:pPr marL="717550" lvl="1" indent="-371475" eaLnBrk="1" hangingPunct="1">
              <a:lnSpc>
                <a:spcPct val="90000"/>
              </a:lnSpc>
              <a:buFont typeface="Arial" charset="0"/>
              <a:buChar char="–"/>
              <a:defRPr/>
            </a:pPr>
            <a:r>
              <a:rPr kumimoji="0" lang="ja-JP" altLang="en-US" sz="2600" dirty="0">
                <a:solidFill>
                  <a:srgbClr val="000000"/>
                </a:solidFill>
                <a:latin typeface="ＭＳ Ｐゴシック" charset="0"/>
                <a:ea typeface="ＭＳ Ｐゴシック" charset="0"/>
                <a:cs typeface="ＭＳ Ｐゴシック" charset="0"/>
              </a:rPr>
              <a:t>マルチユーザシステムを安全・便利に運用する上で必要</a:t>
            </a:r>
            <a:endParaRPr kumimoji="0" lang="en-US" altLang="ja-JP" sz="2600" dirty="0">
              <a:solidFill>
                <a:srgbClr val="000000"/>
              </a:solidFill>
              <a:latin typeface="ＭＳ Ｐゴシック" charset="0"/>
              <a:ea typeface="ＭＳ Ｐゴシック" charset="0"/>
              <a:cs typeface="ＭＳ Ｐゴシック" charset="0"/>
            </a:endParaRPr>
          </a:p>
        </p:txBody>
      </p:sp>
      <p:pic>
        <p:nvPicPr>
          <p:cNvPr id="4" name="Picture 2" descr="by">
            <a:extLst>
              <a:ext uri="{FF2B5EF4-FFF2-40B4-BE49-F238E27FC236}">
                <a16:creationId xmlns:a16="http://schemas.microsoft.com/office/drawing/2014/main" id="{1C8536CC-0031-DB4E-9F23-A37F3085CC01}"/>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idx="4294967295"/>
          </p:nvPr>
        </p:nvSpPr>
        <p:spPr>
          <a:xfrm>
            <a:off x="336550" y="425450"/>
            <a:ext cx="8483600" cy="609600"/>
          </a:xfrm>
        </p:spPr>
        <p:txBody>
          <a:bodyPr/>
          <a:lstStyle/>
          <a:p>
            <a:pPr eaLnBrk="1" hangingPunct="1">
              <a:defRPr/>
            </a:pPr>
            <a:r>
              <a:rPr lang="ja-JP" altLang="en-US" dirty="0">
                <a:effectLst>
                  <a:outerShdw blurRad="38100" dist="38100" dir="2700000" algn="tl">
                    <a:srgbClr val="C0C0C0"/>
                  </a:outerShdw>
                </a:effectLst>
                <a:cs typeface="+mj-cs"/>
              </a:rPr>
              <a:t>実技</a:t>
            </a:r>
            <a:r>
              <a:rPr lang="en-US" altLang="ja-JP" dirty="0">
                <a:effectLst>
                  <a:outerShdw blurRad="38100" dist="38100" dir="2700000" algn="tl">
                    <a:srgbClr val="C0C0C0"/>
                  </a:outerShdw>
                </a:effectLst>
                <a:cs typeface="+mj-cs"/>
              </a:rPr>
              <a:t> : </a:t>
            </a:r>
            <a:r>
              <a:rPr lang="ja-JP" altLang="en-US" dirty="0">
                <a:effectLst>
                  <a:outerShdw blurRad="38100" dist="38100" dir="2700000" algn="tl">
                    <a:srgbClr val="C0C0C0"/>
                  </a:outerShdw>
                </a:effectLst>
                <a:cs typeface="+mj-cs"/>
              </a:rPr>
              <a:t>ファイル</a:t>
            </a:r>
            <a:r>
              <a:rPr lang="en-US" altLang="ja-JP" dirty="0">
                <a:effectLst>
                  <a:outerShdw blurRad="38100" dist="38100" dir="2700000" algn="tl">
                    <a:srgbClr val="C0C0C0"/>
                  </a:outerShdw>
                </a:effectLst>
                <a:cs typeface="+mj-cs"/>
              </a:rPr>
              <a:t> / </a:t>
            </a:r>
            <a:r>
              <a:rPr lang="en-US" altLang="en-US" dirty="0">
                <a:effectLst>
                  <a:outerShdw blurRad="38100" dist="38100" dir="2700000" algn="tl">
                    <a:srgbClr val="C0C0C0"/>
                  </a:outerShdw>
                </a:effectLst>
                <a:cs typeface="+mj-cs"/>
              </a:rPr>
              <a:t>ディレクトリ操作をしよう</a:t>
            </a:r>
            <a:endParaRPr lang="ja-JP" altLang="ja-JP" dirty="0">
              <a:effectLst>
                <a:outerShdw blurRad="38100" dist="38100" dir="2700000" algn="tl">
                  <a:srgbClr val="C0C0C0"/>
                </a:outerShdw>
              </a:effectLst>
              <a:cs typeface="+mj-cs"/>
            </a:endParaRPr>
          </a:p>
        </p:txBody>
      </p:sp>
      <p:sp>
        <p:nvSpPr>
          <p:cNvPr id="74755" name="Rectangle 3"/>
          <p:cNvSpPr>
            <a:spLocks noGrp="1" noChangeArrowheads="1"/>
          </p:cNvSpPr>
          <p:nvPr>
            <p:ph idx="4294967295"/>
          </p:nvPr>
        </p:nvSpPr>
        <p:spPr>
          <a:xfrm>
            <a:off x="0" y="981075"/>
            <a:ext cx="9144000" cy="5876925"/>
          </a:xfrm>
        </p:spPr>
        <p:txBody>
          <a:bodyPr/>
          <a:lstStyle/>
          <a:p>
            <a:pPr marL="107950" indent="0" eaLnBrk="1" hangingPunct="1">
              <a:lnSpc>
                <a:spcPct val="90000"/>
              </a:lnSpc>
            </a:pPr>
            <a:r>
              <a:rPr kumimoji="0" lang="ja-JP" altLang="en-US"/>
              <a:t>簡単なコマンドの実行</a:t>
            </a:r>
            <a:endParaRPr kumimoji="0" lang="en-US" altLang="ja-JP" dirty="0"/>
          </a:p>
          <a:p>
            <a:pPr marL="107950" indent="0" eaLnBrk="1" hangingPunct="1">
              <a:lnSpc>
                <a:spcPct val="90000"/>
              </a:lnSpc>
            </a:pPr>
            <a:r>
              <a:rPr kumimoji="0" lang="ja-JP" altLang="en-US"/>
              <a:t>ディレクトリ階層構造の理解</a:t>
            </a:r>
            <a:endParaRPr kumimoji="0" lang="en-US" altLang="ja-JP" dirty="0"/>
          </a:p>
          <a:p>
            <a:pPr marL="803275" lvl="1" indent="-457200" eaLnBrk="1" hangingPunct="1">
              <a:lnSpc>
                <a:spcPct val="90000"/>
              </a:lnSpc>
            </a:pPr>
            <a:r>
              <a:rPr kumimoji="0" lang="ja-JP" altLang="en-US"/>
              <a:t>ディレクトリの移動</a:t>
            </a:r>
          </a:p>
          <a:p>
            <a:pPr marL="803275" lvl="1" indent="-457200" eaLnBrk="1" hangingPunct="1">
              <a:lnSpc>
                <a:spcPct val="90000"/>
              </a:lnSpc>
            </a:pPr>
            <a:r>
              <a:rPr kumimoji="0" lang="ja-JP" altLang="en-US"/>
              <a:t>カレントディレクトリの把握</a:t>
            </a:r>
            <a:endParaRPr kumimoji="0" lang="en-US" altLang="ja-JP" dirty="0"/>
          </a:p>
          <a:p>
            <a:pPr marL="803275" lvl="1" indent="-457200" eaLnBrk="1" hangingPunct="1">
              <a:lnSpc>
                <a:spcPct val="90000"/>
              </a:lnSpc>
            </a:pPr>
            <a:r>
              <a:rPr kumimoji="0" lang="ja-JP" altLang="en-US"/>
              <a:t>ファイルの指定 </a:t>
            </a:r>
            <a:r>
              <a:rPr kumimoji="0" lang="en-US" altLang="ja-JP" dirty="0"/>
              <a:t>(</a:t>
            </a:r>
            <a:r>
              <a:rPr kumimoji="0" lang="ja-JP" altLang="en-US"/>
              <a:t>絶対パス</a:t>
            </a:r>
            <a:r>
              <a:rPr kumimoji="0" lang="en-US" altLang="ja-JP" dirty="0"/>
              <a:t>, </a:t>
            </a:r>
            <a:r>
              <a:rPr kumimoji="0" lang="ja-JP" altLang="en-US"/>
              <a:t>相対パス</a:t>
            </a:r>
            <a:r>
              <a:rPr kumimoji="0" lang="en-US" altLang="ja-JP" dirty="0"/>
              <a:t>)</a:t>
            </a:r>
          </a:p>
          <a:p>
            <a:pPr marL="107950" indent="0" eaLnBrk="1" hangingPunct="1">
              <a:lnSpc>
                <a:spcPct val="90000"/>
              </a:lnSpc>
            </a:pPr>
            <a:r>
              <a:rPr kumimoji="0" lang="ja-JP" altLang="en-US"/>
              <a:t>パーミッションの設定</a:t>
            </a:r>
            <a:endParaRPr kumimoji="0" lang="en-US" altLang="ja-JP" dirty="0"/>
          </a:p>
          <a:p>
            <a:pPr marL="107950" indent="0" eaLnBrk="1" hangingPunct="1">
              <a:lnSpc>
                <a:spcPct val="90000"/>
              </a:lnSpc>
            </a:pPr>
            <a:endParaRPr kumimoji="0" lang="en-US" altLang="ja-JP" dirty="0"/>
          </a:p>
        </p:txBody>
      </p:sp>
      <p:pic>
        <p:nvPicPr>
          <p:cNvPr id="4" name="Picture 2" descr="by">
            <a:extLst>
              <a:ext uri="{FF2B5EF4-FFF2-40B4-BE49-F238E27FC236}">
                <a16:creationId xmlns:a16="http://schemas.microsoft.com/office/drawing/2014/main" id="{FA94B738-403E-0946-B25A-EDBDC6FB5979}"/>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参考文献</a:t>
            </a:r>
            <a:r>
              <a:rPr lang="en-US" altLang="ja-JP">
                <a:effectLst>
                  <a:outerShdw blurRad="38100" dist="38100" dir="2700000" algn="tl">
                    <a:srgbClr val="C0C0C0"/>
                  </a:outerShdw>
                </a:effectLst>
              </a:rPr>
              <a:t>(1)</a:t>
            </a:r>
            <a:endParaRPr lang="ja-JP" altLang="en-US">
              <a:effectLst>
                <a:outerShdw blurRad="38100" dist="38100" dir="2700000" algn="tl">
                  <a:srgbClr val="C0C0C0"/>
                </a:outerShdw>
              </a:effectLst>
            </a:endParaRPr>
          </a:p>
        </p:txBody>
      </p:sp>
      <p:sp>
        <p:nvSpPr>
          <p:cNvPr id="60419" name="コンテンツ プレースホルダ 2"/>
          <p:cNvSpPr>
            <a:spLocks noGrp="1"/>
          </p:cNvSpPr>
          <p:nvPr>
            <p:ph idx="4294967295"/>
          </p:nvPr>
        </p:nvSpPr>
        <p:spPr>
          <a:xfrm>
            <a:off x="0" y="981075"/>
            <a:ext cx="9144000" cy="5616575"/>
          </a:xfrm>
        </p:spPr>
        <p:txBody>
          <a:bodyPr/>
          <a:lstStyle/>
          <a:p>
            <a:pPr marL="347663" lvl="1" indent="-347663" eaLnBrk="1" hangingPunct="1">
              <a:buClr>
                <a:srgbClr val="C00000"/>
              </a:buClr>
              <a:buFont typeface="Wingdings" charset="0"/>
              <a:buChar char="n"/>
              <a:defRPr/>
            </a:pPr>
            <a:r>
              <a:rPr lang="ja-JP" altLang="en-US" sz="2400" dirty="0"/>
              <a:t>情報学</a:t>
            </a:r>
            <a:r>
              <a:rPr lang="en-US" altLang="ja-JP" sz="2400" dirty="0"/>
              <a:t>I</a:t>
            </a:r>
            <a:r>
              <a:rPr lang="ja-JP" altLang="en-US" sz="2400" dirty="0"/>
              <a:t>授業テキスト編集グループ</a:t>
            </a:r>
            <a:r>
              <a:rPr lang="en-US" altLang="ja-JP" sz="2400" dirty="0"/>
              <a:t>, 2017</a:t>
            </a:r>
            <a:br>
              <a:rPr lang="en-US" altLang="ja-JP" sz="2400" dirty="0"/>
            </a:br>
            <a:r>
              <a:rPr kumimoji="0" lang="ja-JP" altLang="en-US" sz="2400" dirty="0"/>
              <a:t>情報学</a:t>
            </a:r>
            <a:r>
              <a:rPr kumimoji="0" lang="en-US" altLang="ja-JP" sz="2400" dirty="0"/>
              <a:t> I </a:t>
            </a:r>
            <a:r>
              <a:rPr kumimoji="0" lang="ja-JP" altLang="en-US" sz="2400" dirty="0"/>
              <a:t>テキスト</a:t>
            </a:r>
            <a:r>
              <a:rPr kumimoji="0" lang="en-US" altLang="ja-JP" sz="2400" dirty="0"/>
              <a:t> 2017, </a:t>
            </a:r>
            <a:r>
              <a:rPr kumimoji="0" lang="ja-JP" altLang="en-US" sz="2400" dirty="0"/>
              <a:t>学術図書出版社</a:t>
            </a:r>
            <a:endParaRPr kumimoji="0" lang="en-US" altLang="ja-JP" sz="2400" dirty="0"/>
          </a:p>
          <a:p>
            <a:pPr marL="347663" lvl="1" indent="-347663" eaLnBrk="1" hangingPunct="1">
              <a:buClr>
                <a:srgbClr val="C00000"/>
              </a:buClr>
              <a:buFont typeface="Wingdings" charset="0"/>
              <a:buChar char="n"/>
              <a:defRPr/>
            </a:pPr>
            <a:r>
              <a:rPr kumimoji="0" lang="ja-JP" altLang="en-US" sz="2400" dirty="0"/>
              <a:t>日本ネットワークセキュリティ協会教育部会</a:t>
            </a:r>
            <a:r>
              <a:rPr kumimoji="0" lang="en-US" altLang="ja-JP" sz="2400" dirty="0"/>
              <a:t>, 2009</a:t>
            </a:r>
            <a:br>
              <a:rPr kumimoji="0" lang="en-US" altLang="ja-JP" sz="2400" dirty="0"/>
            </a:br>
            <a:r>
              <a:rPr kumimoji="0" lang="ja-JP" altLang="en-US" sz="2200" dirty="0"/>
              <a:t>情報セキュリティプロフェッショナル教科書</a:t>
            </a:r>
            <a:r>
              <a:rPr kumimoji="0" lang="en-US" altLang="ja-JP" sz="2200" dirty="0"/>
              <a:t>, </a:t>
            </a:r>
            <a:r>
              <a:rPr kumimoji="0" lang="ja-JP" altLang="en-US" sz="2200" dirty="0"/>
              <a:t>アスキー・メディアワークス</a:t>
            </a:r>
            <a:endParaRPr kumimoji="0" lang="en-US" altLang="ja-JP" sz="2200" dirty="0"/>
          </a:p>
          <a:p>
            <a:pPr marL="347663" lvl="1" indent="-347663" eaLnBrk="1" hangingPunct="1">
              <a:buClr>
                <a:srgbClr val="C00000"/>
              </a:buClr>
              <a:buFont typeface="Wingdings" charset="0"/>
              <a:buChar char="n"/>
              <a:defRPr/>
            </a:pPr>
            <a:r>
              <a:rPr kumimoji="0" lang="ja-JP" altLang="en-US" sz="2400" dirty="0"/>
              <a:t>林晴比古</a:t>
            </a:r>
            <a:r>
              <a:rPr kumimoji="0" lang="en-US" altLang="ja-JP" sz="2400" dirty="0"/>
              <a:t>, 2004,</a:t>
            </a:r>
            <a:r>
              <a:rPr kumimoji="0" lang="ja-JP" altLang="en-US" sz="2400" dirty="0"/>
              <a:t> </a:t>
            </a:r>
            <a:r>
              <a:rPr kumimoji="0" lang="ja-JP" altLang="en-US" sz="2200" dirty="0"/>
              <a:t>改訂 新 </a:t>
            </a:r>
            <a:r>
              <a:rPr kumimoji="0" lang="en-US" altLang="ja-JP" sz="2200" dirty="0"/>
              <a:t>Linux/Unix </a:t>
            </a:r>
            <a:r>
              <a:rPr kumimoji="0" lang="ja-JP" altLang="en-US" sz="2200" dirty="0"/>
              <a:t>入門</a:t>
            </a:r>
            <a:r>
              <a:rPr kumimoji="0" lang="en-US" altLang="ja-JP" sz="2200" dirty="0"/>
              <a:t>, </a:t>
            </a:r>
            <a:r>
              <a:rPr kumimoji="0" lang="ja-JP" altLang="en-US" sz="2200" dirty="0"/>
              <a:t>ソフトバンククリエイティブ</a:t>
            </a:r>
            <a:endParaRPr kumimoji="0" lang="en-US" altLang="ja-JP" sz="2200" dirty="0"/>
          </a:p>
          <a:p>
            <a:pPr marL="347663" lvl="1" indent="-347663" eaLnBrk="1" hangingPunct="1">
              <a:buClr>
                <a:srgbClr val="C00000"/>
              </a:buClr>
              <a:buFont typeface="Wingdings" charset="0"/>
              <a:buChar char="n"/>
              <a:defRPr/>
            </a:pPr>
            <a:r>
              <a:rPr kumimoji="0" lang="ja-JP" altLang="en-US" sz="2400" dirty="0"/>
              <a:t>橋本英勝</a:t>
            </a:r>
            <a:r>
              <a:rPr kumimoji="0" lang="en-US" altLang="ja-JP" sz="2400" dirty="0"/>
              <a:t>, 2010,</a:t>
            </a:r>
            <a:r>
              <a:rPr kumimoji="0" lang="ja-JP" altLang="en-US" sz="2400" dirty="0"/>
              <a:t> </a:t>
            </a:r>
            <a:r>
              <a:rPr kumimoji="0" lang="ja-JP" altLang="en-US" sz="2200" dirty="0"/>
              <a:t>基礎からの</a:t>
            </a:r>
            <a:r>
              <a:rPr kumimoji="0" lang="en-US" altLang="ja-JP" sz="2200" dirty="0"/>
              <a:t>Linux </a:t>
            </a:r>
            <a:r>
              <a:rPr kumimoji="0" lang="ja-JP" altLang="en-US" sz="2200" dirty="0"/>
              <a:t>改訂版</a:t>
            </a:r>
            <a:r>
              <a:rPr kumimoji="0" lang="en-US" altLang="ja-JP" sz="2200" dirty="0"/>
              <a:t>, </a:t>
            </a:r>
            <a:r>
              <a:rPr kumimoji="0" lang="ja-JP" altLang="en-US" sz="2200" dirty="0"/>
              <a:t>ソフトバンククリエイティブ</a:t>
            </a:r>
            <a:endParaRPr kumimoji="0" lang="en-US" altLang="ja-JP" sz="2200" dirty="0"/>
          </a:p>
          <a:p>
            <a:pPr eaLnBrk="1" hangingPunct="1">
              <a:buFont typeface="Wingdings" charset="0"/>
              <a:buChar char="n"/>
              <a:defRPr/>
            </a:pPr>
            <a:r>
              <a:rPr kumimoji="0" lang="ja-JP" altLang="en-US" sz="2400" dirty="0"/>
              <a:t>池田博昌</a:t>
            </a:r>
            <a:r>
              <a:rPr kumimoji="0" lang="en-US" altLang="ja-JP" sz="2400" dirty="0"/>
              <a:t>, 2007, </a:t>
            </a:r>
            <a:r>
              <a:rPr kumimoji="0" lang="ja-JP" altLang="en-US" sz="2200" dirty="0">
                <a:solidFill>
                  <a:srgbClr val="000000"/>
                </a:solidFill>
              </a:rPr>
              <a:t>通信ネットワーク事典 第５版</a:t>
            </a:r>
            <a:r>
              <a:rPr kumimoji="0" lang="en-US" altLang="ja-JP" sz="2200" dirty="0">
                <a:solidFill>
                  <a:srgbClr val="000000"/>
                </a:solidFill>
              </a:rPr>
              <a:t>, </a:t>
            </a:r>
            <a:r>
              <a:rPr kumimoji="0" lang="ja-JP" altLang="en-US" sz="2200" dirty="0">
                <a:solidFill>
                  <a:srgbClr val="000000"/>
                </a:solidFill>
              </a:rPr>
              <a:t>秀和システム</a:t>
            </a:r>
            <a:endParaRPr kumimoji="0" lang="en-US" altLang="ja-JP" sz="2200" dirty="0">
              <a:solidFill>
                <a:srgbClr val="000000"/>
              </a:solidFill>
            </a:endParaRPr>
          </a:p>
          <a:p>
            <a:pPr eaLnBrk="1" hangingPunct="1">
              <a:buFont typeface="Wingdings" charset="0"/>
              <a:buChar char="n"/>
              <a:defRPr/>
            </a:pPr>
            <a:r>
              <a:rPr kumimoji="0" lang="ja-JP" altLang="en-US" sz="2400" dirty="0"/>
              <a:t>大滝みや子</a:t>
            </a:r>
            <a:r>
              <a:rPr kumimoji="0" lang="en-US" altLang="ja-JP" sz="2400" dirty="0"/>
              <a:t>, 2013, </a:t>
            </a:r>
            <a:r>
              <a:rPr kumimoji="0" lang="ja-JP" altLang="en-US" sz="2200" dirty="0"/>
              <a:t>情報処理教科書 基本情報技術者 スピードアンサー</a:t>
            </a:r>
            <a:r>
              <a:rPr kumimoji="0" lang="en-US" altLang="ja-JP" sz="2200" dirty="0"/>
              <a:t> 338, </a:t>
            </a:r>
            <a:r>
              <a:rPr kumimoji="0" lang="ja-JP" altLang="en-US" sz="2200" dirty="0"/>
              <a:t>翔泳社</a:t>
            </a:r>
            <a:endParaRPr kumimoji="0" lang="en-US" altLang="ja-JP"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参考文献</a:t>
            </a:r>
            <a:r>
              <a:rPr lang="en-US" altLang="ja-JP">
                <a:effectLst>
                  <a:outerShdw blurRad="38100" dist="38100" dir="2700000" algn="tl">
                    <a:srgbClr val="C0C0C0"/>
                  </a:outerShdw>
                </a:effectLst>
              </a:rPr>
              <a:t>(2)</a:t>
            </a:r>
            <a:endParaRPr lang="ja-JP" altLang="en-US">
              <a:effectLst>
                <a:outerShdw blurRad="38100" dist="38100" dir="2700000" algn="tl">
                  <a:srgbClr val="C0C0C0"/>
                </a:outerShdw>
              </a:effectLst>
            </a:endParaRPr>
          </a:p>
        </p:txBody>
      </p:sp>
      <p:sp>
        <p:nvSpPr>
          <p:cNvPr id="61443" name="コンテンツ プレースホルダ 2"/>
          <p:cNvSpPr>
            <a:spLocks noGrp="1"/>
          </p:cNvSpPr>
          <p:nvPr>
            <p:ph idx="4294967295"/>
          </p:nvPr>
        </p:nvSpPr>
        <p:spPr>
          <a:xfrm>
            <a:off x="0" y="981075"/>
            <a:ext cx="9144000" cy="5500688"/>
          </a:xfrm>
        </p:spPr>
        <p:txBody>
          <a:bodyPr/>
          <a:lstStyle/>
          <a:p>
            <a:pPr eaLnBrk="1" hangingPunct="1"/>
            <a:r>
              <a:rPr kumimoji="0" lang="en-US" altLang="ja-JP" sz="2400"/>
              <a:t>GNU </a:t>
            </a:r>
            <a:r>
              <a:rPr kumimoji="0" lang="ja-JP" altLang="en-US" sz="2400"/>
              <a:t>オペレーティング・システム</a:t>
            </a:r>
            <a:r>
              <a:rPr kumimoji="0" lang="en-US" altLang="ja-JP" sz="2400"/>
              <a:t>, Free Software Foundation, Inc., 2015,</a:t>
            </a:r>
            <a:br>
              <a:rPr kumimoji="0" lang="en-US" altLang="ja-JP" sz="2400"/>
            </a:br>
            <a:r>
              <a:rPr kumimoji="0" lang="en-US" altLang="ja-JP" sz="2400"/>
              <a:t>https://www.gnu.org/philosophy/free-sw.ja.html</a:t>
            </a:r>
          </a:p>
          <a:p>
            <a:pPr eaLnBrk="1" hangingPunct="1"/>
            <a:r>
              <a:rPr kumimoji="0" lang="en-US" altLang="ja-JP" sz="2400"/>
              <a:t>Wikipedia – Linux, Unix, Intel 80386, GNU, 386BSD</a:t>
            </a:r>
            <a:br>
              <a:rPr kumimoji="0" lang="en-US" altLang="ja-JP" sz="2400"/>
            </a:br>
            <a:r>
              <a:rPr kumimoji="0" lang="en-US" altLang="ja-JP" sz="2200"/>
              <a:t>http://ja.wikipedia.org/wiki</a:t>
            </a:r>
          </a:p>
          <a:p>
            <a:pPr eaLnBrk="1" hangingPunct="1"/>
            <a:r>
              <a:rPr kumimoji="0" lang="en-US" altLang="ja-JP" sz="2400"/>
              <a:t>OS</a:t>
            </a:r>
            <a:r>
              <a:rPr kumimoji="0" lang="ja-JP" altLang="en-US" sz="2400"/>
              <a:t>の歴史（</a:t>
            </a:r>
            <a:r>
              <a:rPr kumimoji="0" lang="en-US" altLang="ja-JP" sz="2400"/>
              <a:t>UNIX</a:t>
            </a:r>
            <a:r>
              <a:rPr kumimoji="0" lang="ja-JP" altLang="en-US" sz="2400"/>
              <a:t>系）</a:t>
            </a:r>
            <a:endParaRPr kumimoji="0" lang="en-US" altLang="ja-JP" sz="2400"/>
          </a:p>
          <a:p>
            <a:pPr eaLnBrk="1" hangingPunct="1">
              <a:buFont typeface="Georgia" pitchFamily="18" charset="0"/>
              <a:buNone/>
            </a:pPr>
            <a:r>
              <a:rPr kumimoji="0" lang="ja-JP" altLang="en-US" sz="2400"/>
              <a:t>　</a:t>
            </a:r>
            <a:r>
              <a:rPr kumimoji="0" lang="en-US" altLang="ja-JP" sz="2200"/>
              <a:t>http://www.kogures.com/hitoshi/history/soft-os-unix/</a:t>
            </a:r>
          </a:p>
          <a:p>
            <a:pPr eaLnBrk="1" hangingPunct="1"/>
            <a:r>
              <a:rPr kumimoji="0" lang="en-US" altLang="ja-JP" sz="2400"/>
              <a:t>The Choice of a GNU Generation/An Interview With Linus Torvalds</a:t>
            </a:r>
            <a:br>
              <a:rPr kumimoji="0" lang="en-US" altLang="ja-JP" sz="2400"/>
            </a:br>
            <a:r>
              <a:rPr kumimoji="0" lang="en-US" altLang="ja-JP" sz="2200"/>
              <a:t>http://gondwanaland.com/meta/history/interview.html</a:t>
            </a:r>
          </a:p>
          <a:p>
            <a:pPr eaLnBrk="1" hangingPunct="1"/>
            <a:r>
              <a:rPr kumimoji="0" lang="en-US" altLang="ja-JP" sz="2400"/>
              <a:t>Why did Linus Torvalds invent Linux?</a:t>
            </a:r>
            <a:br>
              <a:rPr kumimoji="0" lang="en-US" altLang="ja-JP" sz="2400"/>
            </a:br>
            <a:r>
              <a:rPr kumimoji="0" lang="en-US" altLang="ja-JP" sz="2200"/>
              <a:t>http://wiki.answers.com/Q/Why_did_Linus_Torvalds_invent_Linux?#slide=1</a:t>
            </a:r>
          </a:p>
          <a:p>
            <a:pPr eaLnBrk="1" hangingPunct="1"/>
            <a:endParaRPr kumimoji="0" lang="en-US" altLang="ja-JP"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参考文献</a:t>
            </a:r>
            <a:r>
              <a:rPr lang="en-US" altLang="ja-JP">
                <a:effectLst>
                  <a:outerShdw blurRad="38100" dist="38100" dir="2700000" algn="tl">
                    <a:srgbClr val="C0C0C0"/>
                  </a:outerShdw>
                </a:effectLst>
              </a:rPr>
              <a:t>(3)</a:t>
            </a:r>
            <a:endParaRPr lang="ja-JP" altLang="en-US">
              <a:effectLst>
                <a:outerShdw blurRad="38100" dist="38100" dir="2700000" algn="tl">
                  <a:srgbClr val="C0C0C0"/>
                </a:outerShdw>
              </a:effectLst>
            </a:endParaRPr>
          </a:p>
        </p:txBody>
      </p:sp>
      <p:sp>
        <p:nvSpPr>
          <p:cNvPr id="62467" name="コンテンツ プレースホルダ 2"/>
          <p:cNvSpPr>
            <a:spLocks noGrp="1"/>
          </p:cNvSpPr>
          <p:nvPr>
            <p:ph idx="4294967295"/>
          </p:nvPr>
        </p:nvSpPr>
        <p:spPr>
          <a:xfrm>
            <a:off x="0" y="981075"/>
            <a:ext cx="9144000" cy="5500688"/>
          </a:xfrm>
        </p:spPr>
        <p:txBody>
          <a:bodyPr/>
          <a:lstStyle/>
          <a:p>
            <a:pPr eaLnBrk="1" hangingPunct="1"/>
            <a:r>
              <a:rPr kumimoji="0" lang="ja-JP" altLang="en-US" sz="2400"/>
              <a:t>デジタル用語辞典</a:t>
            </a:r>
            <a:r>
              <a:rPr kumimoji="0" lang="en-US" altLang="ja-JP" sz="2400"/>
              <a:t> – </a:t>
            </a:r>
            <a:r>
              <a:rPr kumimoji="0" lang="ja-JP" altLang="en-US" sz="2400"/>
              <a:t>マルチユーザシステム</a:t>
            </a:r>
            <a:br>
              <a:rPr kumimoji="0" lang="en-US" altLang="ja-JP" sz="2400"/>
            </a:br>
            <a:r>
              <a:rPr kumimoji="0" lang="en-US" altLang="ja-JP" sz="2400"/>
              <a:t>http://yougo.ascii.jp/caltar/</a:t>
            </a:r>
            <a:r>
              <a:rPr kumimoji="0" lang="ja-JP" altLang="en-US" sz="2400"/>
              <a:t>マルチユーザーシステム</a:t>
            </a:r>
            <a:endParaRPr kumimoji="0" lang="en-US" altLang="ja-JP" sz="2400"/>
          </a:p>
          <a:p>
            <a:pPr eaLnBrk="1" hangingPunct="1"/>
            <a:r>
              <a:rPr kumimoji="0" lang="ja-JP" altLang="en-US" sz="2400"/>
              <a:t>過去の</a:t>
            </a:r>
            <a:r>
              <a:rPr kumimoji="0" lang="en-US" altLang="ja-JP" sz="2400"/>
              <a:t>INEX </a:t>
            </a:r>
            <a:r>
              <a:rPr kumimoji="0" lang="ja-JP" altLang="en-US" sz="2400"/>
              <a:t>資料</a:t>
            </a:r>
            <a:r>
              <a:rPr kumimoji="0" lang="en-US" altLang="ja-JP" sz="2400"/>
              <a:t> (</a:t>
            </a:r>
            <a:r>
              <a:rPr kumimoji="0" lang="ja-JP" altLang="en-US" sz="2400"/>
              <a:t>各年度第</a:t>
            </a:r>
            <a:r>
              <a:rPr kumimoji="0" lang="en-US" altLang="ja-JP" sz="2400"/>
              <a:t>2, 3</a:t>
            </a:r>
            <a:r>
              <a:rPr kumimoji="0" lang="ja-JP" altLang="en-US" sz="2400"/>
              <a:t>回</a:t>
            </a:r>
            <a:r>
              <a:rPr kumimoji="0" lang="en-US" altLang="ja-JP" sz="2400"/>
              <a:t> </a:t>
            </a:r>
            <a:r>
              <a:rPr kumimoji="0" lang="ja-JP" altLang="en-US" sz="2400"/>
              <a:t>講義のもの</a:t>
            </a:r>
            <a:r>
              <a:rPr kumimoji="0" lang="en-US" altLang="ja-JP" sz="2400"/>
              <a:t>)</a:t>
            </a:r>
          </a:p>
          <a:p>
            <a:pPr eaLnBrk="1" hangingPunct="1">
              <a:buFont typeface="Georgia" pitchFamily="18" charset="0"/>
              <a:buNone/>
            </a:pPr>
            <a:r>
              <a:rPr kumimoji="0" lang="en-US" altLang="ja-JP" sz="2400"/>
              <a:t>   </a:t>
            </a:r>
            <a:r>
              <a:rPr kumimoji="0" lang="en-US" altLang="ja-JP" sz="2200">
                <a:hlinkClick r:id="rId2"/>
              </a:rPr>
              <a:t>http://www.ep.sci.hokudai.ac.jp/~inex/index-list.html</a:t>
            </a:r>
            <a:endParaRPr kumimoji="0" lang="en-US" altLang="ja-JP" sz="2200"/>
          </a:p>
          <a:p>
            <a:pPr eaLnBrk="1" hangingPunct="1"/>
            <a:r>
              <a:rPr kumimoji="0" lang="en-US" altLang="ja-JP" sz="2200"/>
              <a:t>UNIX COURSE, MISTY-NET UNIX Cours, 2003,</a:t>
            </a:r>
            <a:br>
              <a:rPr kumimoji="0" lang="en-US" altLang="ja-JP" sz="2200"/>
            </a:br>
            <a:r>
              <a:rPr kumimoji="0" lang="en-US" altLang="ja-JP" sz="2200"/>
              <a:t>http://cmd.misty.ne.jp/basic/04.html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83568" y="2132856"/>
            <a:ext cx="7772400" cy="1470025"/>
          </a:xfrm>
        </p:spPr>
        <p:txBody>
          <a:bodyPr/>
          <a:lstStyle/>
          <a:p>
            <a:pPr algn="ctr"/>
            <a:r>
              <a:rPr kumimoji="1" lang="ja-JP" altLang="en-US" sz="6600" dirty="0"/>
              <a:t>付録</a:t>
            </a:r>
          </a:p>
        </p:txBody>
      </p:sp>
    </p:spTree>
    <p:extLst>
      <p:ext uri="{BB962C8B-B14F-4D97-AF65-F5344CB8AC3E}">
        <p14:creationId xmlns:p14="http://schemas.microsoft.com/office/powerpoint/2010/main" val="20979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p:txBody>
          <a:bodyPr/>
          <a:lstStyle/>
          <a:p>
            <a:pPr eaLnBrk="1" hangingPunct="1"/>
            <a:r>
              <a:rPr lang="en-US" altLang="ja-JP">
                <a:effectLst>
                  <a:outerShdw blurRad="38100" dist="38100" dir="2700000" algn="tl">
                    <a:srgbClr val="C0C0C0"/>
                  </a:outerShdw>
                </a:effectLst>
              </a:rPr>
              <a:t>OS (</a:t>
            </a:r>
            <a:r>
              <a:rPr lang="en-US" altLang="ja-JP">
                <a:solidFill>
                  <a:srgbClr val="FF0000"/>
                </a:solidFill>
                <a:effectLst>
                  <a:outerShdw blurRad="38100" dist="38100" dir="2700000" algn="tl">
                    <a:srgbClr val="C0C0C0"/>
                  </a:outerShdw>
                </a:effectLst>
              </a:rPr>
              <a:t>O</a:t>
            </a:r>
            <a:r>
              <a:rPr lang="en-US" altLang="ja-JP">
                <a:effectLst>
                  <a:outerShdw blurRad="38100" dist="38100" dir="2700000" algn="tl">
                    <a:srgbClr val="C0C0C0"/>
                  </a:outerShdw>
                </a:effectLst>
              </a:rPr>
              <a:t>perating </a:t>
            </a:r>
            <a:r>
              <a:rPr lang="en-US" altLang="ja-JP">
                <a:solidFill>
                  <a:srgbClr val="FF0000"/>
                </a:solidFill>
                <a:effectLst>
                  <a:outerShdw blurRad="38100" dist="38100" dir="2700000" algn="tl">
                    <a:srgbClr val="C0C0C0"/>
                  </a:outerShdw>
                </a:effectLst>
              </a:rPr>
              <a:t>S</a:t>
            </a:r>
            <a:r>
              <a:rPr lang="en-US" altLang="ja-JP">
                <a:effectLst>
                  <a:outerShdw blurRad="38100" dist="38100" dir="2700000" algn="tl">
                    <a:srgbClr val="C0C0C0"/>
                  </a:outerShdw>
                </a:effectLst>
              </a:rPr>
              <a:t>ystem)</a:t>
            </a:r>
            <a:endParaRPr lang="ja-JP" altLang="en-US">
              <a:effectLst>
                <a:outerShdw blurRad="38100" dist="38100" dir="2700000" algn="tl">
                  <a:srgbClr val="C0C0C0"/>
                </a:outerShdw>
              </a:effectLst>
            </a:endParaRPr>
          </a:p>
        </p:txBody>
      </p:sp>
      <p:sp>
        <p:nvSpPr>
          <p:cNvPr id="20483" name="コンテンツ プレースホルダ 2"/>
          <p:cNvSpPr>
            <a:spLocks noGrp="1"/>
          </p:cNvSpPr>
          <p:nvPr>
            <p:ph idx="4294967295"/>
          </p:nvPr>
        </p:nvSpPr>
        <p:spPr>
          <a:xfrm>
            <a:off x="0" y="981075"/>
            <a:ext cx="9144000" cy="4324350"/>
          </a:xfrm>
        </p:spPr>
        <p:txBody>
          <a:bodyPr/>
          <a:lstStyle/>
          <a:p>
            <a:pPr eaLnBrk="1" hangingPunct="1"/>
            <a:r>
              <a:rPr kumimoji="0" lang="ja-JP" altLang="en-US" dirty="0"/>
              <a:t>計算機を管理・操作するための基本ソフトウェア</a:t>
            </a:r>
            <a:endParaRPr kumimoji="0" lang="en-US" altLang="ja-JP" dirty="0"/>
          </a:p>
          <a:p>
            <a:pPr lvl="1" eaLnBrk="1" hangingPunct="1">
              <a:buFont typeface="Arial" pitchFamily="34" charset="0"/>
              <a:buChar char="−"/>
            </a:pPr>
            <a:r>
              <a:rPr kumimoji="0" lang="ja-JP" altLang="en-US" dirty="0"/>
              <a:t>詳しくは第 </a:t>
            </a:r>
            <a:r>
              <a:rPr kumimoji="0" lang="en-US" altLang="ja-JP" dirty="0"/>
              <a:t>3 </a:t>
            </a:r>
            <a:r>
              <a:rPr kumimoji="0" lang="ja-JP" altLang="en-US" dirty="0"/>
              <a:t>回参照</a:t>
            </a:r>
            <a:endParaRPr kumimoji="0" lang="en-US" altLang="ja-JP" dirty="0"/>
          </a:p>
          <a:p>
            <a:pPr eaLnBrk="1" hangingPunct="1"/>
            <a:r>
              <a:rPr kumimoji="0" lang="ja-JP" altLang="en-US" dirty="0"/>
              <a:t>アプリケーションソフトウェアとハードウェアとの仲介を行う</a:t>
            </a:r>
            <a:endParaRPr kumimoji="0" lang="en-US" altLang="ja-JP" dirty="0"/>
          </a:p>
          <a:p>
            <a:pPr lvl="1" eaLnBrk="1" hangingPunct="1">
              <a:buFont typeface="Arial" pitchFamily="34" charset="0"/>
              <a:buChar char="−"/>
            </a:pPr>
            <a:r>
              <a:rPr kumimoji="0" lang="ja-JP" altLang="en-US" dirty="0"/>
              <a:t>アプリケーションソフトウェア</a:t>
            </a:r>
            <a:br>
              <a:rPr kumimoji="0" lang="en-US" altLang="ja-JP" dirty="0"/>
            </a:br>
            <a:r>
              <a:rPr kumimoji="0" lang="ja-JP" altLang="en-US" dirty="0"/>
              <a:t>とは特定の目的の為に作られた</a:t>
            </a:r>
            <a:br>
              <a:rPr kumimoji="0" lang="en-US" altLang="ja-JP" dirty="0"/>
            </a:br>
            <a:r>
              <a:rPr kumimoji="0" lang="ja-JP" altLang="en-US" dirty="0"/>
              <a:t>ソフトウェアのこと</a:t>
            </a:r>
            <a:br>
              <a:rPr kumimoji="0" lang="en-US" altLang="ja-JP" dirty="0"/>
            </a:br>
            <a:r>
              <a:rPr kumimoji="0" lang="ja-JP" altLang="en-US" dirty="0"/>
              <a:t>例 </a:t>
            </a:r>
            <a:r>
              <a:rPr kumimoji="0" lang="en-US" altLang="ja-JP" dirty="0"/>
              <a:t>: Excel, </a:t>
            </a:r>
            <a:br>
              <a:rPr kumimoji="0" lang="en-US" altLang="ja-JP" dirty="0"/>
            </a:br>
            <a:r>
              <a:rPr kumimoji="0" lang="en-US" altLang="ja-JP" dirty="0"/>
              <a:t>       Internet Explorer</a:t>
            </a:r>
            <a:br>
              <a:rPr kumimoji="0" lang="en-US" altLang="ja-JP" dirty="0"/>
            </a:br>
            <a:r>
              <a:rPr kumimoji="0" lang="en-US" altLang="ja-JP" dirty="0"/>
              <a:t>       (Microsoft edge) </a:t>
            </a:r>
            <a:r>
              <a:rPr kumimoji="0" lang="ja-JP" altLang="en-US" dirty="0"/>
              <a:t>など</a:t>
            </a:r>
            <a:endParaRPr kumimoji="0" lang="en-US" altLang="ja-JP" dirty="0"/>
          </a:p>
        </p:txBody>
      </p:sp>
      <p:sp>
        <p:nvSpPr>
          <p:cNvPr id="3" name="正方形/長方形 2"/>
          <p:cNvSpPr/>
          <p:nvPr/>
        </p:nvSpPr>
        <p:spPr bwMode="auto">
          <a:xfrm>
            <a:off x="6012160" y="2598107"/>
            <a:ext cx="2880320" cy="2157019"/>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a:ln>
                <a:noFill/>
              </a:ln>
              <a:solidFill>
                <a:schemeClr val="tx1"/>
              </a:solidFill>
              <a:effectLst/>
              <a:latin typeface="Arial" pitchFamily="34" charset="0"/>
              <a:ea typeface="ＭＳ Ｐゴシック" pitchFamily="50" charset="-128"/>
            </a:endParaRPr>
          </a:p>
        </p:txBody>
      </p:sp>
      <p:sp>
        <p:nvSpPr>
          <p:cNvPr id="2" name="テキスト ボックス 1"/>
          <p:cNvSpPr txBox="1"/>
          <p:nvPr/>
        </p:nvSpPr>
        <p:spPr>
          <a:xfrm>
            <a:off x="6064196" y="5157192"/>
            <a:ext cx="1728192" cy="577081"/>
          </a:xfrm>
          <a:prstGeom prst="rect">
            <a:avLst/>
          </a:prstGeom>
          <a:solidFill>
            <a:schemeClr val="bg2">
              <a:lumMod val="60000"/>
              <a:lumOff val="40000"/>
            </a:schemeClr>
          </a:solidFill>
          <a:ln>
            <a:solidFill>
              <a:schemeClr val="tx1"/>
            </a:solidFill>
          </a:ln>
        </p:spPr>
        <p:txBody>
          <a:bodyPr wrap="square" rtlCol="0">
            <a:spAutoFit/>
          </a:bodyPr>
          <a:lstStyle/>
          <a:p>
            <a:pPr algn="ctr"/>
            <a:r>
              <a:rPr kumimoji="1" lang="ja-JP" altLang="en-US" sz="1050" dirty="0"/>
              <a:t>■■■■■■■■ ■■■</a:t>
            </a:r>
            <a:endParaRPr kumimoji="1" lang="en-US" altLang="ja-JP" sz="1050" dirty="0"/>
          </a:p>
          <a:p>
            <a:pPr algn="ctr"/>
            <a:r>
              <a:rPr kumimoji="1" lang="ja-JP" altLang="en-US" sz="1050" dirty="0"/>
              <a:t>■■■■■■■■ ■■■</a:t>
            </a:r>
            <a:endParaRPr kumimoji="1" lang="en-US" altLang="ja-JP" sz="1050" dirty="0"/>
          </a:p>
          <a:p>
            <a:pPr algn="ctr"/>
            <a:r>
              <a:rPr kumimoji="1" lang="ja-JP" altLang="en-US" sz="1050" dirty="0"/>
              <a:t>■■■■■■■■ ■■■</a:t>
            </a:r>
            <a:endParaRPr kumimoji="1" lang="en-US" altLang="ja-JP" sz="1050" dirty="0"/>
          </a:p>
        </p:txBody>
      </p:sp>
      <p:sp>
        <p:nvSpPr>
          <p:cNvPr id="15" name="正方形/長方形 14"/>
          <p:cNvSpPr/>
          <p:nvPr/>
        </p:nvSpPr>
        <p:spPr bwMode="auto">
          <a:xfrm>
            <a:off x="6156176" y="2703982"/>
            <a:ext cx="2592288" cy="137309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a:ln>
                <a:noFill/>
              </a:ln>
              <a:solidFill>
                <a:schemeClr val="tx1"/>
              </a:solidFill>
              <a:effectLst/>
              <a:latin typeface="Arial" pitchFamily="34" charset="0"/>
              <a:ea typeface="ＭＳ Ｐゴシック" pitchFamily="50" charset="-128"/>
            </a:endParaRPr>
          </a:p>
        </p:txBody>
      </p:sp>
      <p:pic>
        <p:nvPicPr>
          <p:cNvPr id="33796" name="Picture 4" descr="http://articleimage.nicoblomaga.jp/image/135/2015/b/3/b3654e7585e1154dda3924bb9a0eab2f63643f0614502601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136" y="2812521"/>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33801" name="Picture 9" descr="http://res1.windows.microsoft.com/resbox/en/internet%20explorer/main/9ef08744-ea07-42e7-a69a-0e722a9f30bd_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1275" y="2703983"/>
            <a:ext cx="1073221" cy="108117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6208212" y="3718642"/>
            <a:ext cx="2684268" cy="338554"/>
          </a:xfrm>
          <a:prstGeom prst="rect">
            <a:avLst/>
          </a:prstGeom>
          <a:noFill/>
        </p:spPr>
        <p:txBody>
          <a:bodyPr wrap="square" rtlCol="0">
            <a:spAutoFit/>
          </a:bodyPr>
          <a:lstStyle/>
          <a:p>
            <a:r>
              <a:rPr kumimoji="1" lang="ja-JP" altLang="en-US" sz="1600" dirty="0"/>
              <a:t>アプリケーションソフトウェア</a:t>
            </a:r>
          </a:p>
        </p:txBody>
      </p:sp>
      <p:sp>
        <p:nvSpPr>
          <p:cNvPr id="19" name="テキスト ボックス 18"/>
          <p:cNvSpPr txBox="1"/>
          <p:nvPr/>
        </p:nvSpPr>
        <p:spPr>
          <a:xfrm>
            <a:off x="7054422" y="4069961"/>
            <a:ext cx="946718" cy="646331"/>
          </a:xfrm>
          <a:prstGeom prst="rect">
            <a:avLst/>
          </a:prstGeom>
          <a:noFill/>
        </p:spPr>
        <p:txBody>
          <a:bodyPr wrap="square" rtlCol="0">
            <a:spAutoFit/>
          </a:bodyPr>
          <a:lstStyle/>
          <a:p>
            <a:pPr algn="ctr"/>
            <a:r>
              <a:rPr kumimoji="1" lang="en-US" altLang="ja-JP" sz="3600" b="1" dirty="0"/>
              <a:t>OS</a:t>
            </a:r>
            <a:endParaRPr kumimoji="1" lang="ja-JP" altLang="en-US" sz="3600" b="1" dirty="0"/>
          </a:p>
        </p:txBody>
      </p:sp>
      <p:sp>
        <p:nvSpPr>
          <p:cNvPr id="20" name="テキスト ボックス 19"/>
          <p:cNvSpPr txBox="1"/>
          <p:nvPr/>
        </p:nvSpPr>
        <p:spPr>
          <a:xfrm>
            <a:off x="6847108" y="5734273"/>
            <a:ext cx="1678056" cy="400110"/>
          </a:xfrm>
          <a:prstGeom prst="rect">
            <a:avLst/>
          </a:prstGeom>
          <a:noFill/>
        </p:spPr>
        <p:txBody>
          <a:bodyPr wrap="square" rtlCol="0">
            <a:spAutoFit/>
          </a:bodyPr>
          <a:lstStyle/>
          <a:p>
            <a:r>
              <a:rPr kumimoji="1" lang="ja-JP" altLang="en-US" sz="2000" dirty="0"/>
              <a:t>ハードウェア</a:t>
            </a:r>
          </a:p>
        </p:txBody>
      </p:sp>
      <p:cxnSp>
        <p:nvCxnSpPr>
          <p:cNvPr id="11" name="曲線コネクタ 10"/>
          <p:cNvCxnSpPr>
            <a:stCxn id="2" idx="0"/>
          </p:cNvCxnSpPr>
          <p:nvPr/>
        </p:nvCxnSpPr>
        <p:spPr bwMode="auto">
          <a:xfrm rot="5400000" flipH="1" flipV="1">
            <a:off x="6917265" y="4766153"/>
            <a:ext cx="402066" cy="380012"/>
          </a:xfrm>
          <a:prstGeom prst="curvedConnector3">
            <a:avLst/>
          </a:prstGeom>
          <a:solidFill>
            <a:schemeClr val="accent1"/>
          </a:solidFill>
          <a:ln w="317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2" name="グループ化 21"/>
          <p:cNvGrpSpPr/>
          <p:nvPr/>
        </p:nvGrpSpPr>
        <p:grpSpPr>
          <a:xfrm>
            <a:off x="8087788" y="5217521"/>
            <a:ext cx="342248" cy="489573"/>
            <a:chOff x="8310109" y="5200945"/>
            <a:chExt cx="342248" cy="489573"/>
          </a:xfrm>
        </p:grpSpPr>
        <p:sp>
          <p:nvSpPr>
            <p:cNvPr id="12" name="片側の 2 つの角を切り取った四角形 11"/>
            <p:cNvSpPr/>
            <p:nvPr/>
          </p:nvSpPr>
          <p:spPr bwMode="auto">
            <a:xfrm>
              <a:off x="8310109" y="5200945"/>
              <a:ext cx="342248" cy="489573"/>
            </a:xfrm>
            <a:prstGeom prst="snip2Same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2400" b="0" i="0" u="none" strike="noStrike" cap="none" normalizeH="0" baseline="0">
                <a:ln>
                  <a:noFill/>
                </a:ln>
                <a:solidFill>
                  <a:schemeClr val="tx1"/>
                </a:solidFill>
                <a:effectLst/>
                <a:latin typeface="Arial" pitchFamily="34" charset="0"/>
                <a:ea typeface="ＭＳ Ｐゴシック" pitchFamily="50" charset="-128"/>
              </a:endParaRPr>
            </a:p>
          </p:txBody>
        </p:sp>
        <p:cxnSp>
          <p:nvCxnSpPr>
            <p:cNvPr id="17" name="直線コネクタ 16"/>
            <p:cNvCxnSpPr>
              <a:stCxn id="12" idx="2"/>
            </p:cNvCxnSpPr>
            <p:nvPr/>
          </p:nvCxnSpPr>
          <p:spPr bwMode="auto">
            <a:xfrm flipV="1">
              <a:off x="8310109" y="5445731"/>
              <a:ext cx="342248"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直線コネクタ 20"/>
            <p:cNvCxnSpPr>
              <a:stCxn id="12" idx="3"/>
            </p:cNvCxnSpPr>
            <p:nvPr/>
          </p:nvCxnSpPr>
          <p:spPr bwMode="auto">
            <a:xfrm>
              <a:off x="8481233" y="5200945"/>
              <a:ext cx="0" cy="24478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29" name="曲線コネクタ 28"/>
          <p:cNvCxnSpPr>
            <a:stCxn id="12" idx="3"/>
          </p:cNvCxnSpPr>
          <p:nvPr/>
        </p:nvCxnSpPr>
        <p:spPr bwMode="auto">
          <a:xfrm rot="16200000" flipV="1">
            <a:off x="7898829" y="4857438"/>
            <a:ext cx="462395" cy="257772"/>
          </a:xfrm>
          <a:prstGeom prst="curvedConnector3">
            <a:avLst>
              <a:gd name="adj1" fmla="val 50000"/>
            </a:avLst>
          </a:prstGeom>
          <a:solidFill>
            <a:schemeClr val="accent1"/>
          </a:solidFill>
          <a:ln w="317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8" name="Picture 2" descr="by">
            <a:extLst>
              <a:ext uri="{FF2B5EF4-FFF2-40B4-BE49-F238E27FC236}">
                <a16:creationId xmlns:a16="http://schemas.microsoft.com/office/drawing/2014/main" id="{E03C1942-63C0-974A-9D7C-28C32EFB76B8}"/>
              </a:ext>
            </a:extLst>
          </p:cNvPr>
          <p:cNvPicPr>
            <a:picLocks noChangeAspect="1" noChangeArrowheads="1"/>
          </p:cNvPicPr>
          <p:nvPr/>
        </p:nvPicPr>
        <p:blipFill>
          <a:blip r:embed="rId5" cstate="print"/>
          <a:srcRect/>
          <a:stretch>
            <a:fillRect/>
          </a:stretch>
        </p:blipFill>
        <p:spPr bwMode="auto">
          <a:xfrm>
            <a:off x="7679561" y="6309320"/>
            <a:ext cx="1428750" cy="49530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71463" y="361950"/>
            <a:ext cx="8548687" cy="619125"/>
          </a:xfrm>
        </p:spPr>
        <p:txBody>
          <a:bodyPr/>
          <a:lstStyle/>
          <a:p>
            <a:pPr eaLnBrk="1" hangingPunct="1">
              <a:defRPr/>
            </a:pPr>
            <a:r>
              <a:rPr lang="en-US" altLang="ja-JP" dirty="0">
                <a:effectLst>
                  <a:outerShdw blurRad="38100" dist="38100" dir="2700000" algn="tl">
                    <a:srgbClr val="C0C0C0"/>
                  </a:outerShdw>
                </a:effectLst>
                <a:latin typeface="ＭＳ Ｐゴシック" pitchFamily="50" charset="-128"/>
                <a:ea typeface="ＭＳ Ｐゴシック" pitchFamily="50" charset="-128"/>
                <a:cs typeface="+mj-cs"/>
              </a:rPr>
              <a:t>Linux </a:t>
            </a:r>
            <a:r>
              <a:rPr lang="ja-JP" altLang="en-US" dirty="0">
                <a:effectLst>
                  <a:outerShdw blurRad="38100" dist="38100" dir="2700000" algn="tl">
                    <a:srgbClr val="C0C0C0"/>
                  </a:outerShdw>
                </a:effectLst>
                <a:latin typeface="ＭＳ Ｐゴシック" pitchFamily="50" charset="-128"/>
                <a:ea typeface="ＭＳ Ｐゴシック" pitchFamily="50" charset="-128"/>
                <a:cs typeface="+mj-cs"/>
              </a:rPr>
              <a:t>の興隆</a:t>
            </a:r>
            <a:endParaRPr lang="en-US" altLang="ja-JP" dirty="0">
              <a:effectLst>
                <a:outerShdw blurRad="38100" dist="38100" dir="2700000" algn="tl">
                  <a:srgbClr val="C0C0C0"/>
                </a:outerShdw>
              </a:effectLst>
              <a:latin typeface="ＭＳ Ｐゴシック" pitchFamily="50" charset="-128"/>
              <a:ea typeface="ＭＳ Ｐゴシック" pitchFamily="50" charset="-128"/>
              <a:cs typeface="+mj-cs"/>
            </a:endParaRPr>
          </a:p>
        </p:txBody>
      </p:sp>
      <p:sp>
        <p:nvSpPr>
          <p:cNvPr id="22531" name="Rectangle 3"/>
          <p:cNvSpPr>
            <a:spLocks noGrp="1" noChangeArrowheads="1"/>
          </p:cNvSpPr>
          <p:nvPr>
            <p:ph idx="4294967295"/>
          </p:nvPr>
        </p:nvSpPr>
        <p:spPr>
          <a:xfrm>
            <a:off x="-34925" y="981075"/>
            <a:ext cx="6418263" cy="5445125"/>
          </a:xfrm>
        </p:spPr>
        <p:txBody>
          <a:bodyPr/>
          <a:lstStyle/>
          <a:p>
            <a:pPr eaLnBrk="1" hangingPunct="1"/>
            <a:r>
              <a:rPr kumimoji="0" lang="en-US" altLang="ja-JP" sz="2600">
                <a:latin typeface="ＭＳ Ｐゴシック" pitchFamily="50" charset="-128"/>
                <a:ea typeface="ＭＳ Ｐゴシック" pitchFamily="50" charset="-128"/>
              </a:rPr>
              <a:t>Linux </a:t>
            </a:r>
            <a:r>
              <a:rPr kumimoji="0" lang="ja-JP" altLang="en-US" sz="2600">
                <a:latin typeface="ＭＳ Ｐゴシック" pitchFamily="50" charset="-128"/>
                <a:ea typeface="ＭＳ Ｐゴシック" pitchFamily="50" charset="-128"/>
              </a:rPr>
              <a:t>は</a:t>
            </a:r>
            <a:r>
              <a:rPr kumimoji="0" lang="ja-JP" altLang="en-US" sz="2600" b="1" u="sng">
                <a:solidFill>
                  <a:srgbClr val="1801BF"/>
                </a:solidFill>
                <a:latin typeface="ＭＳ Ｐゴシック" pitchFamily="50" charset="-128"/>
                <a:ea typeface="ＭＳ Ｐゴシック" pitchFamily="50" charset="-128"/>
              </a:rPr>
              <a:t>フリーソフトウェア</a:t>
            </a:r>
            <a:r>
              <a:rPr kumimoji="0" lang="en-US" altLang="ja-JP" sz="2600">
                <a:solidFill>
                  <a:srgbClr val="FF0000"/>
                </a:solidFill>
                <a:latin typeface="ＭＳ Ｐゴシック" pitchFamily="50" charset="-128"/>
                <a:ea typeface="ＭＳ Ｐゴシック" pitchFamily="50" charset="-128"/>
              </a:rPr>
              <a:t> </a:t>
            </a:r>
            <a:r>
              <a:rPr kumimoji="0" lang="en-US" altLang="ja-JP" sz="2600">
                <a:solidFill>
                  <a:srgbClr val="000000"/>
                </a:solidFill>
                <a:latin typeface="ＭＳ Ｐゴシック" pitchFamily="50" charset="-128"/>
                <a:ea typeface="ＭＳ Ｐゴシック" pitchFamily="50" charset="-128"/>
              </a:rPr>
              <a:t>(</a:t>
            </a:r>
            <a:r>
              <a:rPr kumimoji="0" lang="ja-JP" altLang="en-US" sz="2600">
                <a:solidFill>
                  <a:srgbClr val="000000"/>
                </a:solidFill>
                <a:latin typeface="ＭＳ Ｐゴシック" pitchFamily="50" charset="-128"/>
                <a:ea typeface="ＭＳ Ｐゴシック" pitchFamily="50" charset="-128"/>
              </a:rPr>
              <a:t> </a:t>
            </a:r>
            <a:r>
              <a:rPr kumimoji="0" lang="ja-JP" altLang="en-US" sz="2600" b="1" u="sng">
                <a:solidFill>
                  <a:srgbClr val="1801BF"/>
                </a:solidFill>
                <a:latin typeface="ＭＳ Ｐゴシック" pitchFamily="50" charset="-128"/>
                <a:ea typeface="ＭＳ Ｐゴシック" pitchFamily="50" charset="-128"/>
              </a:rPr>
              <a:t>オープンソース</a:t>
            </a:r>
            <a:r>
              <a:rPr kumimoji="0" lang="ja-JP" altLang="en-US" sz="2600" b="1">
                <a:solidFill>
                  <a:srgbClr val="000000"/>
                </a:solidFill>
                <a:latin typeface="ＭＳ Ｐゴシック" pitchFamily="50" charset="-128"/>
                <a:ea typeface="ＭＳ Ｐゴシック" pitchFamily="50" charset="-128"/>
              </a:rPr>
              <a:t> </a:t>
            </a:r>
            <a:r>
              <a:rPr kumimoji="0" lang="en-US" altLang="ja-JP" sz="2600">
                <a:solidFill>
                  <a:srgbClr val="000000"/>
                </a:solidFill>
                <a:latin typeface="ＭＳ Ｐゴシック" pitchFamily="50" charset="-128"/>
                <a:ea typeface="ＭＳ Ｐゴシック" pitchFamily="50" charset="-128"/>
              </a:rPr>
              <a:t>)</a:t>
            </a:r>
            <a:r>
              <a:rPr kumimoji="0" lang="ja-JP" altLang="en-US" sz="2600">
                <a:solidFill>
                  <a:srgbClr val="FF0000"/>
                </a:solidFill>
                <a:latin typeface="ＭＳ Ｐゴシック" pitchFamily="50" charset="-128"/>
                <a:ea typeface="ＭＳ Ｐゴシック" pitchFamily="50" charset="-128"/>
              </a:rPr>
              <a:t> </a:t>
            </a:r>
            <a:r>
              <a:rPr kumimoji="0" lang="ja-JP" altLang="en-US" sz="2600">
                <a:latin typeface="ＭＳ Ｐゴシック" pitchFamily="50" charset="-128"/>
                <a:ea typeface="ＭＳ Ｐゴシック" pitchFamily="50" charset="-128"/>
              </a:rPr>
              <a:t>として公開される</a:t>
            </a:r>
            <a:endParaRPr kumimoji="0" lang="en-US" altLang="ja-JP" sz="2600">
              <a:latin typeface="ＭＳ Ｐゴシック" pitchFamily="50" charset="-128"/>
              <a:ea typeface="ＭＳ Ｐゴシック" pitchFamily="50" charset="-128"/>
            </a:endParaRPr>
          </a:p>
          <a:p>
            <a:pPr lvl="1" eaLnBrk="1" hangingPunct="1">
              <a:buFont typeface="Arial" pitchFamily="34" charset="0"/>
              <a:buChar char="−"/>
            </a:pPr>
            <a:r>
              <a:rPr kumimoji="0" lang="en-US" altLang="ja-JP" sz="2400" b="1" u="sng">
                <a:solidFill>
                  <a:srgbClr val="1801BF"/>
                </a:solidFill>
                <a:latin typeface="ＭＳ Ｐゴシック" pitchFamily="50" charset="-128"/>
                <a:ea typeface="ＭＳ Ｐゴシック" pitchFamily="50" charset="-128"/>
              </a:rPr>
              <a:t>GNU</a:t>
            </a:r>
            <a:r>
              <a:rPr kumimoji="0" lang="en-US" altLang="ja-JP" sz="2400" b="1">
                <a:solidFill>
                  <a:srgbClr val="1801BF"/>
                </a:solidFill>
                <a:latin typeface="ＭＳ Ｐゴシック" pitchFamily="50" charset="-128"/>
                <a:ea typeface="ＭＳ Ｐゴシック" pitchFamily="50" charset="-128"/>
              </a:rPr>
              <a:t> </a:t>
            </a:r>
            <a:r>
              <a:rPr kumimoji="0" lang="ja-JP" altLang="en-US" sz="2400">
                <a:latin typeface="ＭＳ Ｐゴシック" pitchFamily="50" charset="-128"/>
                <a:ea typeface="ＭＳ Ｐゴシック" pitchFamily="50" charset="-128"/>
              </a:rPr>
              <a:t>で Unix の機能の一部を表現</a:t>
            </a:r>
            <a:endParaRPr kumimoji="0" lang="en-US" altLang="ja-JP" sz="2400">
              <a:latin typeface="ＭＳ Ｐゴシック" pitchFamily="50" charset="-128"/>
              <a:ea typeface="ＭＳ Ｐゴシック" pitchFamily="50" charset="-128"/>
            </a:endParaRPr>
          </a:p>
          <a:p>
            <a:pPr lvl="2" eaLnBrk="1" hangingPunct="1"/>
            <a:r>
              <a:rPr kumimoji="0" lang="en-US" altLang="ja-JP" sz="2000">
                <a:latin typeface="ＭＳ Ｐゴシック" pitchFamily="50" charset="-128"/>
                <a:ea typeface="ＭＳ Ｐゴシック" pitchFamily="50" charset="-128"/>
              </a:rPr>
              <a:t>GNU: Unix</a:t>
            </a:r>
            <a:r>
              <a:rPr kumimoji="0" lang="ja-JP" altLang="en-US" sz="2000">
                <a:latin typeface="ＭＳ Ｐゴシック" pitchFamily="50" charset="-128"/>
                <a:ea typeface="ＭＳ Ｐゴシック" pitchFamily="50" charset="-128"/>
              </a:rPr>
              <a:t>互換のソフトウェア環境を全てフリーソフトウェアで実装することを目標とする組織, 及びそのソフトウェア</a:t>
            </a:r>
            <a:endParaRPr kumimoji="0" lang="en-US" altLang="ja-JP" sz="2000">
              <a:latin typeface="ＭＳ Ｐゴシック" pitchFamily="50" charset="-128"/>
              <a:ea typeface="ＭＳ Ｐゴシック" pitchFamily="50" charset="-128"/>
            </a:endParaRPr>
          </a:p>
          <a:p>
            <a:pPr lvl="1" eaLnBrk="1" hangingPunct="1">
              <a:buFont typeface="Arial" pitchFamily="34" charset="0"/>
              <a:buChar char="−"/>
            </a:pPr>
            <a:r>
              <a:rPr kumimoji="0" lang="ja-JP" altLang="en-US" sz="2400">
                <a:latin typeface="ＭＳ Ｐゴシック" pitchFamily="50" charset="-128"/>
                <a:ea typeface="ＭＳ Ｐゴシック" pitchFamily="50" charset="-128"/>
              </a:rPr>
              <a:t>結果</a:t>
            </a:r>
            <a:r>
              <a:rPr kumimoji="0" lang="en-US" altLang="ja-JP" sz="2400">
                <a:latin typeface="ＭＳ Ｐゴシック" pitchFamily="50" charset="-128"/>
                <a:ea typeface="ＭＳ Ｐゴシック" pitchFamily="50" charset="-128"/>
              </a:rPr>
              <a:t>, GNU</a:t>
            </a:r>
            <a:r>
              <a:rPr kumimoji="0" lang="ja-JP" altLang="en-US" sz="2400">
                <a:latin typeface="ＭＳ Ｐゴシック" pitchFamily="50" charset="-128"/>
                <a:ea typeface="ＭＳ Ｐゴシック" pitchFamily="50" charset="-128"/>
              </a:rPr>
              <a:t>思想に賛同する人々から 　</a:t>
            </a:r>
            <a:r>
              <a:rPr kumimoji="0" lang="en-US" altLang="ja-JP" sz="2400">
                <a:latin typeface="ＭＳ Ｐゴシック" pitchFamily="50" charset="-128"/>
                <a:ea typeface="ＭＳ Ｐゴシック" pitchFamily="50" charset="-128"/>
              </a:rPr>
              <a:t>Linux </a:t>
            </a:r>
            <a:r>
              <a:rPr kumimoji="0" lang="ja-JP" altLang="en-US" sz="2400">
                <a:latin typeface="ＭＳ Ｐゴシック" pitchFamily="50" charset="-128"/>
                <a:ea typeface="ＭＳ Ｐゴシック" pitchFamily="50" charset="-128"/>
              </a:rPr>
              <a:t>への注目が集まった</a:t>
            </a:r>
          </a:p>
          <a:p>
            <a:pPr lvl="2" eaLnBrk="1" hangingPunct="1"/>
            <a:r>
              <a:rPr kumimoji="0" lang="ja-JP" altLang="en-US" sz="2000">
                <a:latin typeface="ＭＳ Ｐゴシック" pitchFamily="50" charset="-128"/>
                <a:ea typeface="ＭＳ Ｐゴシック" pitchFamily="50" charset="-128"/>
              </a:rPr>
              <a:t>当時</a:t>
            </a:r>
            <a:r>
              <a:rPr kumimoji="0" lang="en-US" altLang="ja-JP" sz="2000">
                <a:latin typeface="ＭＳ Ｐゴシック" pitchFamily="50" charset="-128"/>
                <a:ea typeface="ＭＳ Ｐゴシック" pitchFamily="50" charset="-128"/>
              </a:rPr>
              <a:t>, GNU</a:t>
            </a:r>
            <a:r>
              <a:rPr kumimoji="0" lang="ja-JP" altLang="en-US" sz="2000">
                <a:latin typeface="ＭＳ Ｐゴシック" pitchFamily="50" charset="-128"/>
                <a:ea typeface="ＭＳ Ｐゴシック" pitchFamily="50" charset="-128"/>
              </a:rPr>
              <a:t> 内で</a:t>
            </a:r>
            <a:r>
              <a:rPr kumimoji="0" lang="en-US" altLang="ja-JP" sz="2000">
                <a:latin typeface="ＭＳ Ｐゴシック" pitchFamily="50" charset="-128"/>
                <a:ea typeface="ＭＳ Ｐゴシック" pitchFamily="50" charset="-128"/>
              </a:rPr>
              <a:t> OS</a:t>
            </a:r>
            <a:r>
              <a:rPr kumimoji="0" lang="ja-JP" altLang="en-US" sz="2000">
                <a:latin typeface="ＭＳ Ｐゴシック" pitchFamily="50" charset="-128"/>
                <a:ea typeface="ＭＳ Ｐゴシック" pitchFamily="50" charset="-128"/>
              </a:rPr>
              <a:t> の開発はしていなかった</a:t>
            </a:r>
            <a:endParaRPr kumimoji="0" lang="en-US" altLang="ja-JP" sz="2000">
              <a:latin typeface="ＭＳ Ｐゴシック" pitchFamily="50" charset="-128"/>
              <a:ea typeface="ＭＳ Ｐゴシック" pitchFamily="50" charset="-128"/>
            </a:endParaRPr>
          </a:p>
          <a:p>
            <a:pPr lvl="1" eaLnBrk="1" hangingPunct="1">
              <a:buFont typeface="Arial" pitchFamily="34" charset="0"/>
              <a:buChar char="−"/>
            </a:pPr>
            <a:r>
              <a:rPr kumimoji="0" lang="ja-JP" altLang="en-US" sz="2400">
                <a:latin typeface="ＭＳ Ｐゴシック" pitchFamily="50" charset="-128"/>
                <a:ea typeface="ＭＳ Ｐゴシック" pitchFamily="50" charset="-128"/>
              </a:rPr>
              <a:t>個人から組織</a:t>
            </a:r>
            <a:r>
              <a:rPr kumimoji="0" lang="en-US" altLang="ja-JP" sz="2400">
                <a:latin typeface="ＭＳ Ｐゴシック" pitchFamily="50" charset="-128"/>
                <a:ea typeface="ＭＳ Ｐゴシック" pitchFamily="50" charset="-128"/>
              </a:rPr>
              <a:t> (</a:t>
            </a:r>
            <a:r>
              <a:rPr kumimoji="0" lang="ja-JP" altLang="en-US" sz="2400">
                <a:latin typeface="ＭＳ Ｐゴシック" pitchFamily="50" charset="-128"/>
                <a:ea typeface="ＭＳ Ｐゴシック" pitchFamily="50" charset="-128"/>
              </a:rPr>
              <a:t>大学・研究所等</a:t>
            </a:r>
            <a:r>
              <a:rPr kumimoji="0" lang="en-US" altLang="ja-JP" sz="2400">
                <a:latin typeface="ＭＳ Ｐゴシック" pitchFamily="50" charset="-128"/>
                <a:ea typeface="ＭＳ Ｐゴシック" pitchFamily="50" charset="-128"/>
              </a:rPr>
              <a:t>) </a:t>
            </a:r>
            <a:r>
              <a:rPr kumimoji="0" lang="ja-JP" altLang="en-US" sz="2400">
                <a:latin typeface="ＭＳ Ｐゴシック" pitchFamily="50" charset="-128"/>
                <a:ea typeface="ＭＳ Ｐゴシック" pitchFamily="50" charset="-128"/>
              </a:rPr>
              <a:t>の順で急速に普及・発展し</a:t>
            </a:r>
            <a:r>
              <a:rPr kumimoji="0" lang="ja-JP" altLang="en-US" sz="2600">
                <a:latin typeface="ＭＳ Ｐゴシック" pitchFamily="50" charset="-128"/>
                <a:ea typeface="ＭＳ Ｐゴシック" pitchFamily="50" charset="-128"/>
              </a:rPr>
              <a:t>た</a:t>
            </a:r>
            <a:endParaRPr kumimoji="0" lang="en-US" altLang="ja-JP" sz="2600">
              <a:latin typeface="ＭＳ Ｐゴシック" pitchFamily="50" charset="-128"/>
              <a:ea typeface="ＭＳ Ｐゴシック" pitchFamily="50" charset="-128"/>
            </a:endParaRPr>
          </a:p>
          <a:p>
            <a:pPr eaLnBrk="1" hangingPunct="1">
              <a:buFont typeface="Georgia" pitchFamily="18" charset="0"/>
              <a:buChar char="▫"/>
            </a:pPr>
            <a:endParaRPr kumimoji="0" lang="en-US" altLang="ja-JP" sz="2400">
              <a:latin typeface="ＭＳ Ｐゴシック" pitchFamily="50" charset="-128"/>
              <a:ea typeface="ＭＳ Ｐゴシック" pitchFamily="50" charset="-128"/>
            </a:endParaRPr>
          </a:p>
          <a:p>
            <a:pPr eaLnBrk="1" hangingPunct="1">
              <a:buFont typeface="Georgia" pitchFamily="18" charset="0"/>
              <a:buNone/>
            </a:pPr>
            <a:endParaRPr kumimoji="0" lang="en-US" altLang="ja-JP" sz="2400">
              <a:solidFill>
                <a:srgbClr val="FF0000"/>
              </a:solidFill>
              <a:latin typeface="ＭＳ Ｐゴシック" pitchFamily="50" charset="-128"/>
              <a:ea typeface="ＭＳ Ｐゴシック" pitchFamily="50" charset="-128"/>
            </a:endParaRPr>
          </a:p>
        </p:txBody>
      </p:sp>
      <p:pic>
        <p:nvPicPr>
          <p:cNvPr id="378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247775"/>
            <a:ext cx="2728912"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テキスト ボックス 7"/>
          <p:cNvSpPr txBox="1">
            <a:spLocks noChangeArrowheads="1"/>
          </p:cNvSpPr>
          <p:nvPr/>
        </p:nvSpPr>
        <p:spPr bwMode="auto">
          <a:xfrm>
            <a:off x="6372225" y="4005263"/>
            <a:ext cx="29511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a:t>GNU</a:t>
            </a:r>
            <a:r>
              <a:rPr kumimoji="0" lang="ja-JP" altLang="en-US" sz="1200"/>
              <a:t>のロゴマーク</a:t>
            </a:r>
            <a:endParaRPr kumimoji="0" lang="en-US" altLang="ja-JP" sz="1200"/>
          </a:p>
          <a:p>
            <a:pPr>
              <a:buFont typeface="Wingdings" pitchFamily="2" charset="2"/>
              <a:buNone/>
            </a:pPr>
            <a:r>
              <a:rPr kumimoji="0" lang="en-US" altLang="ja-JP" sz="1200"/>
              <a:t>Aurelio A. Heckert, http://www.gnu.org/graphics/heckert_gnu.html </a:t>
            </a:r>
            <a:endParaRPr kumimoji="0" lang="ja-JP" altLang="en-US" sz="1200"/>
          </a:p>
        </p:txBody>
      </p:sp>
      <p:pic>
        <p:nvPicPr>
          <p:cNvPr id="6" name="Picture 2" descr="by">
            <a:extLst>
              <a:ext uri="{FF2B5EF4-FFF2-40B4-BE49-F238E27FC236}">
                <a16:creationId xmlns:a16="http://schemas.microsoft.com/office/drawing/2014/main" id="{DD54C789-6AD6-FC49-82FD-95FAC221DF6D}"/>
              </a:ext>
            </a:extLst>
          </p:cNvPr>
          <p:cNvPicPr>
            <a:picLocks noChangeAspect="1" noChangeArrowheads="1"/>
          </p:cNvPicPr>
          <p:nvPr/>
        </p:nvPicPr>
        <p:blipFill>
          <a:blip r:embed="rId4" cstate="print"/>
          <a:srcRect/>
          <a:stretch>
            <a:fillRect/>
          </a:stretch>
        </p:blipFill>
        <p:spPr bwMode="auto">
          <a:xfrm>
            <a:off x="7679561" y="6309320"/>
            <a:ext cx="1428750" cy="4953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71463" y="361950"/>
            <a:ext cx="8548687" cy="690563"/>
          </a:xfrm>
        </p:spPr>
        <p:txBody>
          <a:bodyPr/>
          <a:lstStyle/>
          <a:p>
            <a:pPr eaLnBrk="1" hangingPunct="1">
              <a:defRPr/>
            </a:pPr>
            <a:r>
              <a:rPr lang="en-US" altLang="ja-JP"/>
              <a:t>Linux </a:t>
            </a:r>
            <a:r>
              <a:rPr lang="ja-JP" altLang="en-US"/>
              <a:t>の特徴</a:t>
            </a:r>
            <a:endParaRPr lang="en-US" altLang="ja-JP">
              <a:solidFill>
                <a:srgbClr val="FF0000"/>
              </a:solidFill>
            </a:endParaRPr>
          </a:p>
        </p:txBody>
      </p:sp>
      <p:sp>
        <p:nvSpPr>
          <p:cNvPr id="15363" name="Rectangle 3"/>
          <p:cNvSpPr>
            <a:spLocks noGrp="1" noChangeArrowheads="1"/>
          </p:cNvSpPr>
          <p:nvPr>
            <p:ph idx="4294967295"/>
          </p:nvPr>
        </p:nvSpPr>
        <p:spPr>
          <a:xfrm>
            <a:off x="0" y="974725"/>
            <a:ext cx="8604250" cy="5911850"/>
          </a:xfrm>
        </p:spPr>
        <p:txBody>
          <a:bodyPr/>
          <a:lstStyle/>
          <a:p>
            <a:pPr eaLnBrk="1" hangingPunct="1"/>
            <a:r>
              <a:rPr kumimoji="0" lang="ja-JP" altLang="en-US" sz="2400" dirty="0">
                <a:solidFill>
                  <a:srgbClr val="000000"/>
                </a:solidFill>
              </a:rPr>
              <a:t>フリーソフトウェア</a:t>
            </a:r>
            <a:endParaRPr kumimoji="0" lang="en-US" altLang="ja-JP" sz="2200" dirty="0"/>
          </a:p>
          <a:p>
            <a:pPr lvl="1" eaLnBrk="1" hangingPunct="1"/>
            <a:r>
              <a:rPr kumimoji="0" lang="ja-JP" altLang="en-US" sz="2200" dirty="0"/>
              <a:t>オープンソース</a:t>
            </a:r>
            <a:endParaRPr kumimoji="0" lang="en-US" altLang="ja-JP" sz="2200" dirty="0"/>
          </a:p>
          <a:p>
            <a:pPr marL="1077913" lvl="2" indent="-350838" eaLnBrk="1" hangingPunct="1"/>
            <a:r>
              <a:rPr kumimoji="0" lang="ja-JP" altLang="en-US" sz="2000" dirty="0"/>
              <a:t>ソースコードが開示されている</a:t>
            </a:r>
            <a:endParaRPr kumimoji="0" lang="en-US" altLang="ja-JP" sz="2000" dirty="0"/>
          </a:p>
          <a:p>
            <a:pPr eaLnBrk="1" hangingPunct="1"/>
            <a:r>
              <a:rPr kumimoji="0" lang="ja-JP" altLang="en-US" sz="2400" dirty="0"/>
              <a:t>システムを自分好みにカスタマイズ可能</a:t>
            </a:r>
            <a:endParaRPr kumimoji="0" lang="en-US" altLang="ja-JP" sz="2400" dirty="0"/>
          </a:p>
          <a:p>
            <a:pPr eaLnBrk="1" hangingPunct="1"/>
            <a:r>
              <a:rPr kumimoji="0" lang="ja-JP" altLang="en-US" sz="2400" dirty="0"/>
              <a:t>様々なハードウェア上で実装可能</a:t>
            </a:r>
            <a:endParaRPr kumimoji="0" lang="en-US" altLang="ja-JP" sz="2400" dirty="0"/>
          </a:p>
          <a:p>
            <a:pPr eaLnBrk="1" hangingPunct="1"/>
            <a:r>
              <a:rPr kumimoji="0" lang="ja-JP" altLang="en-US" sz="2400" dirty="0"/>
              <a:t>ソフトウェアの脆弱性には</a:t>
            </a:r>
            <a:r>
              <a:rPr kumimoji="0" lang="en-US" altLang="ja-JP" sz="2400" dirty="0"/>
              <a:t>, </a:t>
            </a:r>
            <a:r>
              <a:rPr kumimoji="0" lang="ja-JP" altLang="en-US" sz="2400" dirty="0">
                <a:solidFill>
                  <a:srgbClr val="000000"/>
                </a:solidFill>
              </a:rPr>
              <a:t>ユーザ間</a:t>
            </a:r>
            <a:r>
              <a:rPr kumimoji="0" lang="ja-JP" altLang="en-US" sz="2400" dirty="0"/>
              <a:t>で対応</a:t>
            </a:r>
            <a:endParaRPr kumimoji="0" lang="en-US" altLang="ja-JP" sz="2400" dirty="0"/>
          </a:p>
          <a:p>
            <a:pPr eaLnBrk="1" hangingPunct="1"/>
            <a:r>
              <a:rPr kumimoji="0" lang="ja-JP" altLang="en-US" sz="2400" dirty="0"/>
              <a:t>ウェブ上のフリーのマニュアルも充実などなど</a:t>
            </a:r>
            <a:r>
              <a:rPr kumimoji="0" lang="en-US" altLang="ja-JP" sz="2400" dirty="0"/>
              <a:t>…</a:t>
            </a:r>
          </a:p>
          <a:p>
            <a:pPr marL="1077913" lvl="2" indent="-350838" eaLnBrk="1" hangingPunct="1">
              <a:buFont typeface="Wingdings 2" pitchFamily="18" charset="2"/>
              <a:buNone/>
            </a:pPr>
            <a:endParaRPr kumimoji="0" lang="en-US" altLang="ja-JP" sz="2200" dirty="0"/>
          </a:p>
          <a:p>
            <a:pPr marL="1077913" lvl="2" indent="-350838" eaLnBrk="1" hangingPunct="1">
              <a:buFont typeface="Wingdings 2" pitchFamily="18" charset="2"/>
              <a:buNone/>
            </a:pPr>
            <a:r>
              <a:rPr kumimoji="0" lang="en-US" altLang="ja-JP" sz="2200" dirty="0"/>
              <a:t>	</a:t>
            </a:r>
            <a:r>
              <a:rPr kumimoji="0" lang="ja-JP" altLang="en-US" sz="2200" dirty="0"/>
              <a:t> </a:t>
            </a:r>
          </a:p>
          <a:p>
            <a:pPr marL="1077913" lvl="2" indent="-350838" eaLnBrk="1" hangingPunct="1">
              <a:buFont typeface="Wingdings 2" pitchFamily="18" charset="2"/>
              <a:buNone/>
            </a:pPr>
            <a:r>
              <a:rPr kumimoji="0" lang="ja-JP" altLang="en-US" sz="2200" dirty="0"/>
              <a:t>       </a:t>
            </a:r>
            <a:r>
              <a:rPr kumimoji="0" lang="ja-JP" altLang="en-US" sz="2800" b="1" u="sng" dirty="0">
                <a:solidFill>
                  <a:srgbClr val="000099"/>
                </a:solidFill>
              </a:rPr>
              <a:t>ただし，基本的に無保証！！</a:t>
            </a:r>
          </a:p>
        </p:txBody>
      </p:sp>
      <p:pic>
        <p:nvPicPr>
          <p:cNvPr id="39939" name="図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5" y="846138"/>
            <a:ext cx="21018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テキスト ボックス 7"/>
          <p:cNvSpPr txBox="1">
            <a:spLocks noChangeArrowheads="1"/>
          </p:cNvSpPr>
          <p:nvPr/>
        </p:nvSpPr>
        <p:spPr bwMode="auto">
          <a:xfrm>
            <a:off x="7223125" y="3251200"/>
            <a:ext cx="21018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a:t>Linux</a:t>
            </a:r>
            <a:r>
              <a:rPr kumimoji="0" lang="ja-JP" altLang="en-US" sz="1200"/>
              <a:t>公式マスコット：タックス　</a:t>
            </a:r>
            <a:r>
              <a:rPr kumimoji="0" lang="en-US" altLang="ja-JP" sz="1200"/>
              <a:t>http://commons.wikimedia.org/wiki/Image:Tux.svg</a:t>
            </a:r>
            <a:endParaRPr kumimoji="0" lang="ja-JP" altLang="en-US" sz="1200"/>
          </a:p>
        </p:txBody>
      </p:sp>
      <p:pic>
        <p:nvPicPr>
          <p:cNvPr id="6" name="Picture 2" descr="by">
            <a:extLst>
              <a:ext uri="{FF2B5EF4-FFF2-40B4-BE49-F238E27FC236}">
                <a16:creationId xmlns:a16="http://schemas.microsoft.com/office/drawing/2014/main" id="{66CB96B1-3B34-C24A-A361-F2C6B80E90F7}"/>
              </a:ext>
            </a:extLst>
          </p:cNvPr>
          <p:cNvPicPr>
            <a:picLocks noChangeAspect="1" noChangeArrowheads="1"/>
          </p:cNvPicPr>
          <p:nvPr/>
        </p:nvPicPr>
        <p:blipFill>
          <a:blip r:embed="rId4" cstate="print"/>
          <a:srcRect/>
          <a:stretch>
            <a:fillRect/>
          </a:stretch>
        </p:blipFill>
        <p:spPr bwMode="auto">
          <a:xfrm>
            <a:off x="7679561" y="6309320"/>
            <a:ext cx="1428750" cy="49530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idx="4294967295"/>
          </p:nvPr>
        </p:nvSpPr>
        <p:spPr/>
        <p:txBody>
          <a:bodyPr/>
          <a:lstStyle/>
          <a:p>
            <a:pPr eaLnBrk="1" hangingPunct="1">
              <a:defRPr/>
            </a:pPr>
            <a:r>
              <a:rPr lang="en-US" altLang="ja-JP" dirty="0">
                <a:effectLst>
                  <a:outerShdw blurRad="38100" dist="38100" dir="2700000" algn="tl">
                    <a:srgbClr val="C0C0C0"/>
                  </a:outerShdw>
                </a:effectLst>
                <a:cs typeface="+mj-cs"/>
              </a:rPr>
              <a:t>Linux </a:t>
            </a:r>
            <a:r>
              <a:rPr lang="ja-JP" altLang="en-US" dirty="0">
                <a:effectLst>
                  <a:outerShdw blurRad="38100" dist="38100" dir="2700000" algn="tl">
                    <a:srgbClr val="C0C0C0"/>
                  </a:outerShdw>
                </a:effectLst>
                <a:cs typeface="+mj-cs"/>
              </a:rPr>
              <a:t>ディストリビューション</a:t>
            </a:r>
          </a:p>
        </p:txBody>
      </p:sp>
      <p:sp>
        <p:nvSpPr>
          <p:cNvPr id="17411" name="コンテンツ プレースホルダ 2"/>
          <p:cNvSpPr>
            <a:spLocks noGrp="1"/>
          </p:cNvSpPr>
          <p:nvPr>
            <p:ph idx="4294967295"/>
          </p:nvPr>
        </p:nvSpPr>
        <p:spPr>
          <a:xfrm>
            <a:off x="0" y="981075"/>
            <a:ext cx="9144000" cy="5395913"/>
          </a:xfrm>
        </p:spPr>
        <p:txBody>
          <a:bodyPr/>
          <a:lstStyle/>
          <a:p>
            <a:pPr eaLnBrk="1" hangingPunct="1">
              <a:buFont typeface="Wingdings" charset="0"/>
              <a:buChar char="n"/>
              <a:defRPr/>
            </a:pPr>
            <a:r>
              <a:rPr kumimoji="0" lang="en-US" altLang="ja-JP" sz="2400"/>
              <a:t>Linux </a:t>
            </a:r>
            <a:r>
              <a:rPr kumimoji="0" lang="ja-JP" altLang="en-US" sz="2400"/>
              <a:t>カーネル</a:t>
            </a:r>
            <a:r>
              <a:rPr kumimoji="0" lang="en-US" altLang="ja-JP" sz="2400"/>
              <a:t> (OS</a:t>
            </a:r>
            <a:r>
              <a:rPr kumimoji="0" lang="ja-JP" altLang="en-US" sz="2400"/>
              <a:t>の中核，第</a:t>
            </a:r>
            <a:r>
              <a:rPr kumimoji="0" lang="en-US" altLang="ja-JP" sz="2400"/>
              <a:t>3</a:t>
            </a:r>
            <a:r>
              <a:rPr kumimoji="0" lang="ja-JP" altLang="en-US" sz="2400"/>
              <a:t>回</a:t>
            </a:r>
            <a:r>
              <a:rPr kumimoji="0" lang="en-US" altLang="ja-JP" sz="2400"/>
              <a:t>) </a:t>
            </a:r>
            <a:r>
              <a:rPr kumimoji="0" lang="ja-JP" altLang="en-US" sz="2400"/>
              <a:t>に各種アプリケーションを加えたもの</a:t>
            </a:r>
            <a:endParaRPr kumimoji="0" lang="en-US" altLang="ja-JP" sz="2400"/>
          </a:p>
          <a:p>
            <a:pPr eaLnBrk="1" hangingPunct="1">
              <a:buFont typeface="Wingdings" charset="0"/>
              <a:buChar char="n"/>
              <a:defRPr/>
            </a:pPr>
            <a:r>
              <a:rPr kumimoji="0" lang="ja-JP" altLang="en-US" sz="2600"/>
              <a:t>例</a:t>
            </a:r>
            <a:endParaRPr kumimoji="0" lang="en-US" altLang="ja-JP" sz="2600"/>
          </a:p>
          <a:p>
            <a:pPr lvl="1" eaLnBrk="1" hangingPunct="1">
              <a:buFont typeface="Arial" charset="0"/>
              <a:buChar char="–"/>
              <a:defRPr/>
            </a:pPr>
            <a:r>
              <a:rPr kumimoji="0" lang="en-US" altLang="ja-JP" sz="3200"/>
              <a:t>Debian</a:t>
            </a:r>
            <a:r>
              <a:rPr kumimoji="0" lang="ja-JP" altLang="en-US" sz="3200"/>
              <a:t>系</a:t>
            </a:r>
            <a:endParaRPr kumimoji="0" lang="en-US" altLang="ja-JP" sz="3200"/>
          </a:p>
          <a:p>
            <a:pPr marL="1066800" lvl="2" eaLnBrk="1" hangingPunct="1">
              <a:buFont typeface="Arial" charset="0"/>
              <a:buChar char="•"/>
              <a:defRPr/>
            </a:pPr>
            <a:r>
              <a:rPr kumimoji="0" lang="en-US" altLang="ja-JP" b="1" u="sng">
                <a:solidFill>
                  <a:srgbClr val="1801BF"/>
                </a:solidFill>
              </a:rPr>
              <a:t>Debian GNU/Linux</a:t>
            </a:r>
            <a:r>
              <a:rPr kumimoji="0" lang="en-US" altLang="ja-JP" b="1">
                <a:solidFill>
                  <a:srgbClr val="1801BF"/>
                </a:solidFill>
              </a:rPr>
              <a:t> </a:t>
            </a:r>
            <a:r>
              <a:rPr kumimoji="0" lang="en-US" altLang="ja-JP" sz="2000"/>
              <a:t>(https://www.debian.org/index.ja.html)</a:t>
            </a:r>
          </a:p>
          <a:p>
            <a:pPr marL="1066800" lvl="2" eaLnBrk="1" hangingPunct="1">
              <a:buFont typeface="Arial" charset="0"/>
              <a:buChar char="•"/>
              <a:defRPr/>
            </a:pPr>
            <a:r>
              <a:rPr kumimoji="0" lang="en-US" altLang="ja-JP"/>
              <a:t>Ubuntu</a:t>
            </a:r>
            <a:r>
              <a:rPr kumimoji="0" lang="en-US" altLang="ja-JP" sz="2800"/>
              <a:t> </a:t>
            </a:r>
            <a:r>
              <a:rPr kumimoji="0" lang="en-US" altLang="ja-JP" sz="2000"/>
              <a:t>(http://www.ubuntulinux.jp/)</a:t>
            </a:r>
          </a:p>
          <a:p>
            <a:pPr lvl="1" eaLnBrk="1" hangingPunct="1">
              <a:buFont typeface="Arial" charset="0"/>
              <a:buChar char="–"/>
              <a:defRPr/>
            </a:pPr>
            <a:r>
              <a:rPr kumimoji="0" lang="en-US" altLang="ja-JP" sz="3200"/>
              <a:t>Red Hat </a:t>
            </a:r>
            <a:r>
              <a:rPr kumimoji="0" lang="ja-JP" altLang="en-US" sz="3200"/>
              <a:t>系</a:t>
            </a:r>
            <a:endParaRPr kumimoji="0" lang="en-US" altLang="ja-JP" sz="3200"/>
          </a:p>
          <a:p>
            <a:pPr marL="1066800" lvl="2" eaLnBrk="1" hangingPunct="1">
              <a:buFont typeface="Arial" charset="0"/>
              <a:buChar char="•"/>
              <a:defRPr/>
            </a:pPr>
            <a:r>
              <a:rPr kumimoji="0" lang="en-US" altLang="ja-JP" sz="2800"/>
              <a:t>Fedora </a:t>
            </a:r>
            <a:r>
              <a:rPr kumimoji="0" lang="en-US" altLang="ja-JP" sz="2000"/>
              <a:t>(https://getfedora.org/ja/)</a:t>
            </a:r>
          </a:p>
          <a:p>
            <a:pPr marL="1066800" lvl="2" eaLnBrk="1" hangingPunct="1">
              <a:buFont typeface="Arial" charset="0"/>
              <a:buChar char="•"/>
              <a:defRPr/>
            </a:pPr>
            <a:r>
              <a:rPr kumimoji="0" lang="en-US" altLang="ja-JP" sz="2800"/>
              <a:t>CentOS </a:t>
            </a:r>
            <a:r>
              <a:rPr kumimoji="0" lang="en-US" altLang="ja-JP" sz="2000"/>
              <a:t>(</a:t>
            </a:r>
            <a:r>
              <a:rPr kumimoji="0" lang="en-US" altLang="ja-JP" sz="2000">
                <a:solidFill>
                  <a:srgbClr val="000000"/>
                </a:solidFill>
              </a:rPr>
              <a:t>https://www.centos.org/</a:t>
            </a:r>
            <a:r>
              <a:rPr kumimoji="0" lang="en-US" altLang="ja-JP" sz="2000"/>
              <a:t>)</a:t>
            </a:r>
          </a:p>
        </p:txBody>
      </p:sp>
      <p:pic>
        <p:nvPicPr>
          <p:cNvPr id="4" name="Picture 2" descr="by">
            <a:extLst>
              <a:ext uri="{FF2B5EF4-FFF2-40B4-BE49-F238E27FC236}">
                <a16:creationId xmlns:a16="http://schemas.microsoft.com/office/drawing/2014/main" id="{287CC8E2-02B3-3D4F-A9EF-9DA969D36A63}"/>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a:xfrm>
            <a:off x="271463" y="361950"/>
            <a:ext cx="9086850" cy="619125"/>
          </a:xfrm>
        </p:spPr>
        <p:txBody>
          <a:bodyPr/>
          <a:lstStyle/>
          <a:p>
            <a:pPr eaLnBrk="1" hangingPunct="1">
              <a:defRPr/>
            </a:pPr>
            <a:r>
              <a:rPr lang="en-US" altLang="ja-JP" dirty="0">
                <a:effectLst>
                  <a:outerShdw blurRad="38100" dist="38100" dir="2700000" algn="tl">
                    <a:srgbClr val="C0C0C0"/>
                  </a:outerShdw>
                </a:effectLst>
                <a:cs typeface="+mj-cs"/>
              </a:rPr>
              <a:t>INEX </a:t>
            </a:r>
            <a:r>
              <a:rPr lang="ja-JP" altLang="en-US" dirty="0">
                <a:effectLst>
                  <a:outerShdw blurRad="38100" dist="38100" dir="2700000" algn="tl">
                    <a:srgbClr val="C0C0C0"/>
                  </a:outerShdw>
                </a:effectLst>
                <a:cs typeface="+mj-cs"/>
              </a:rPr>
              <a:t>で利用する </a:t>
            </a:r>
            <a:r>
              <a:rPr lang="en-US" altLang="ja-JP" dirty="0" err="1">
                <a:effectLst>
                  <a:outerShdw blurRad="38100" dist="38100" dir="2700000" algn="tl">
                    <a:srgbClr val="C0C0C0"/>
                  </a:outerShdw>
                </a:effectLst>
                <a:cs typeface="+mj-cs"/>
              </a:rPr>
              <a:t>Debian</a:t>
            </a:r>
            <a:r>
              <a:rPr lang="en-US" altLang="ja-JP" dirty="0">
                <a:effectLst>
                  <a:outerShdw blurRad="38100" dist="38100" dir="2700000" algn="tl">
                    <a:srgbClr val="C0C0C0"/>
                  </a:outerShdw>
                </a:effectLst>
                <a:cs typeface="+mj-cs"/>
              </a:rPr>
              <a:t> GNU/Linux </a:t>
            </a:r>
            <a:r>
              <a:rPr lang="ja-JP" altLang="en-US" dirty="0">
                <a:effectLst>
                  <a:outerShdw blurRad="38100" dist="38100" dir="2700000" algn="tl">
                    <a:srgbClr val="C0C0C0"/>
                  </a:outerShdw>
                </a:effectLst>
                <a:cs typeface="+mj-cs"/>
              </a:rPr>
              <a:t>の特徴</a:t>
            </a:r>
          </a:p>
        </p:txBody>
      </p:sp>
      <p:sp>
        <p:nvSpPr>
          <p:cNvPr id="19459" name="コンテンツ プレースホルダ 2"/>
          <p:cNvSpPr>
            <a:spLocks noGrp="1"/>
          </p:cNvSpPr>
          <p:nvPr>
            <p:ph idx="4294967295"/>
          </p:nvPr>
        </p:nvSpPr>
        <p:spPr>
          <a:xfrm>
            <a:off x="0" y="981075"/>
            <a:ext cx="9144000" cy="4738688"/>
          </a:xfrm>
        </p:spPr>
        <p:txBody>
          <a:bodyPr/>
          <a:lstStyle/>
          <a:p>
            <a:pPr eaLnBrk="1" hangingPunct="1"/>
            <a:r>
              <a:rPr kumimoji="0" lang="ja-JP" altLang="en-US" dirty="0">
                <a:latin typeface="ＭＳ Ｐゴシック" pitchFamily="50" charset="-128"/>
                <a:ea typeface="ＭＳ Ｐゴシック" pitchFamily="50" charset="-128"/>
              </a:rPr>
              <a:t>フリーソフトウェア </a:t>
            </a:r>
            <a:r>
              <a:rPr kumimoji="0" lang="en-US" altLang="ja-JP" dirty="0">
                <a:latin typeface="ＭＳ Ｐゴシック" pitchFamily="50" charset="-128"/>
                <a:ea typeface="ＭＳ Ｐゴシック" pitchFamily="50" charset="-128"/>
              </a:rPr>
              <a:t>(</a:t>
            </a:r>
            <a:r>
              <a:rPr kumimoji="0" lang="ja-JP" altLang="en-US" dirty="0">
                <a:latin typeface="ＭＳ Ｐゴシック" pitchFamily="50" charset="-128"/>
                <a:ea typeface="ＭＳ Ｐゴシック" pitchFamily="50" charset="-128"/>
              </a:rPr>
              <a:t>自由</a:t>
            </a:r>
            <a:r>
              <a:rPr kumimoji="0" lang="en-US" altLang="ja-JP" dirty="0">
                <a:latin typeface="ＭＳ Ｐゴシック" pitchFamily="50" charset="-128"/>
                <a:ea typeface="ＭＳ Ｐゴシック" pitchFamily="50" charset="-128"/>
              </a:rPr>
              <a:t>) + </a:t>
            </a:r>
            <a:r>
              <a:rPr kumimoji="0" lang="ja-JP" altLang="en-US" dirty="0">
                <a:latin typeface="ＭＳ Ｐゴシック" pitchFamily="50" charset="-128"/>
                <a:ea typeface="ＭＳ Ｐゴシック" pitchFamily="50" charset="-128"/>
              </a:rPr>
              <a:t>無料</a:t>
            </a:r>
            <a:endParaRPr kumimoji="0" lang="en-US" altLang="ja-JP" dirty="0">
              <a:latin typeface="ＭＳ Ｐゴシック" pitchFamily="50" charset="-128"/>
              <a:ea typeface="ＭＳ Ｐゴシック" pitchFamily="50" charset="-128"/>
            </a:endParaRPr>
          </a:p>
          <a:p>
            <a:pPr lvl="1" eaLnBrk="1" hangingPunct="1"/>
            <a:r>
              <a:rPr kumimoji="0" lang="ja-JP" altLang="en-US" dirty="0">
                <a:latin typeface="ＭＳ Ｐゴシック" pitchFamily="50" charset="-128"/>
                <a:ea typeface="ＭＳ Ｐゴシック" pitchFamily="50" charset="-128"/>
              </a:rPr>
              <a:t>ソースコードが公開されている</a:t>
            </a:r>
            <a:endParaRPr kumimoji="0" lang="en-US" altLang="ja-JP" dirty="0">
              <a:latin typeface="ＭＳ Ｐゴシック" pitchFamily="50" charset="-128"/>
              <a:ea typeface="ＭＳ Ｐゴシック" pitchFamily="50" charset="-128"/>
            </a:endParaRPr>
          </a:p>
          <a:p>
            <a:pPr lvl="1" eaLnBrk="1" hangingPunct="1"/>
            <a:r>
              <a:rPr kumimoji="0" lang="ja-JP" altLang="en-US" dirty="0">
                <a:latin typeface="ＭＳ Ｐゴシック" pitchFamily="50" charset="-128"/>
                <a:ea typeface="ＭＳ Ｐゴシック" pitchFamily="50" charset="-128"/>
              </a:rPr>
              <a:t>一企業ではなく有志が開発</a:t>
            </a:r>
            <a:endParaRPr kumimoji="0" lang="en-US" altLang="ja-JP" dirty="0">
              <a:latin typeface="ＭＳ Ｐゴシック" pitchFamily="50" charset="-128"/>
              <a:ea typeface="ＭＳ Ｐゴシック" pitchFamily="50" charset="-128"/>
            </a:endParaRPr>
          </a:p>
          <a:p>
            <a:pPr lvl="1" eaLnBrk="1" hangingPunct="1">
              <a:buFont typeface="Arial" pitchFamily="34" charset="0"/>
              <a:buNone/>
            </a:pPr>
            <a:r>
              <a:rPr kumimoji="0" lang="ja-JP" altLang="en-US" u="sng" dirty="0">
                <a:latin typeface="ＭＳ Ｐゴシック" pitchFamily="50" charset="-128"/>
                <a:ea typeface="ＭＳ Ｐゴシック" pitchFamily="50" charset="-128"/>
              </a:rPr>
              <a:t>教育的意義が高い</a:t>
            </a:r>
            <a:r>
              <a:rPr kumimoji="0" lang="en-US" altLang="ja-JP" u="sng" dirty="0">
                <a:latin typeface="ＭＳ Ｐゴシック" pitchFamily="50" charset="-128"/>
                <a:ea typeface="ＭＳ Ｐゴシック" pitchFamily="50" charset="-128"/>
              </a:rPr>
              <a:t> / </a:t>
            </a:r>
            <a:r>
              <a:rPr kumimoji="0" lang="ja-JP" altLang="en-US" u="sng" dirty="0">
                <a:latin typeface="ＭＳ Ｐゴシック" pitchFamily="50" charset="-128"/>
                <a:ea typeface="ＭＳ Ｐゴシック" pitchFamily="50" charset="-128"/>
              </a:rPr>
              <a:t>卒業後も利用できる</a:t>
            </a:r>
            <a:endParaRPr kumimoji="0" lang="en-US" altLang="ja-JP" u="sng" dirty="0">
              <a:latin typeface="ＭＳ Ｐゴシック" pitchFamily="50" charset="-128"/>
              <a:ea typeface="ＭＳ Ｐゴシック" pitchFamily="50" charset="-128"/>
            </a:endParaRPr>
          </a:p>
          <a:p>
            <a:pPr eaLnBrk="1" hangingPunct="1"/>
            <a:r>
              <a:rPr kumimoji="0" lang="ja-JP" altLang="en-US" dirty="0">
                <a:latin typeface="ＭＳ Ｐゴシック" pitchFamily="50" charset="-128"/>
                <a:ea typeface="ＭＳ Ｐゴシック" pitchFamily="50" charset="-128"/>
              </a:rPr>
              <a:t>堅牢なパッケージ管理システム</a:t>
            </a:r>
            <a:endParaRPr kumimoji="0" lang="en-US" altLang="ja-JP" dirty="0">
              <a:latin typeface="ＭＳ Ｐゴシック" pitchFamily="50" charset="-128"/>
              <a:ea typeface="ＭＳ Ｐゴシック" pitchFamily="50" charset="-128"/>
            </a:endParaRPr>
          </a:p>
          <a:p>
            <a:pPr lvl="1" eaLnBrk="1" hangingPunct="1"/>
            <a:r>
              <a:rPr kumimoji="0" lang="ja-JP" altLang="en-US" dirty="0">
                <a:latin typeface="ＭＳ Ｐゴシック" pitchFamily="50" charset="-128"/>
                <a:ea typeface="ＭＳ Ｐゴシック" pitchFamily="50" charset="-128"/>
              </a:rPr>
              <a:t>安心の三段階審査</a:t>
            </a:r>
            <a:r>
              <a:rPr kumimoji="0" lang="en-US" altLang="ja-JP" dirty="0">
                <a:latin typeface="ＭＳ Ｐゴシック" pitchFamily="50" charset="-128"/>
                <a:ea typeface="ＭＳ Ｐゴシック" pitchFamily="50" charset="-128"/>
              </a:rPr>
              <a:t> (stable, testing, unstable)</a:t>
            </a:r>
          </a:p>
          <a:p>
            <a:pPr lvl="1" eaLnBrk="1" hangingPunct="1">
              <a:buFont typeface="Georgia" pitchFamily="18" charset="0"/>
              <a:buNone/>
            </a:pPr>
            <a:r>
              <a:rPr kumimoji="0" lang="en-US" altLang="ja-JP" dirty="0">
                <a:latin typeface="ＭＳ Ｐゴシック" pitchFamily="50" charset="-128"/>
                <a:ea typeface="ＭＳ Ｐゴシック" pitchFamily="50" charset="-128"/>
              </a:rPr>
              <a:t>(Linux </a:t>
            </a:r>
            <a:r>
              <a:rPr kumimoji="0" lang="ja-JP" altLang="en-US" dirty="0">
                <a:latin typeface="ＭＳ Ｐゴシック" pitchFamily="50" charset="-128"/>
                <a:ea typeface="ＭＳ Ｐゴシック" pitchFamily="50" charset="-128"/>
              </a:rPr>
              <a:t>ディストリビューションの中で多段階審査を最初に導入）</a:t>
            </a:r>
            <a:endParaRPr kumimoji="0" lang="en-US" altLang="ja-JP" dirty="0">
              <a:latin typeface="ＭＳ Ｐゴシック" pitchFamily="50" charset="-128"/>
              <a:ea typeface="ＭＳ Ｐゴシック" pitchFamily="50" charset="-128"/>
            </a:endParaRPr>
          </a:p>
          <a:p>
            <a:pPr eaLnBrk="1" hangingPunct="1"/>
            <a:r>
              <a:rPr kumimoji="0" lang="ja-JP" altLang="en-US" dirty="0">
                <a:latin typeface="ＭＳ Ｐゴシック" pitchFamily="50" charset="-128"/>
                <a:ea typeface="ＭＳ Ｐゴシック" pitchFamily="50" charset="-128"/>
              </a:rPr>
              <a:t>サーバの構築・管理に便利</a:t>
            </a:r>
            <a:endParaRPr kumimoji="0" lang="en-US" altLang="ja-JP" dirty="0">
              <a:latin typeface="ＭＳ Ｐゴシック" pitchFamily="50" charset="-128"/>
              <a:ea typeface="ＭＳ Ｐゴシック" pitchFamily="50" charset="-128"/>
            </a:endParaRPr>
          </a:p>
          <a:p>
            <a:pPr lvl="1" eaLnBrk="1" hangingPunct="1"/>
            <a:r>
              <a:rPr kumimoji="0" lang="ja-JP" altLang="en-US" dirty="0">
                <a:latin typeface="ＭＳ Ｐゴシック" pitchFamily="50" charset="-128"/>
                <a:ea typeface="ＭＳ Ｐゴシック" pitchFamily="50" charset="-128"/>
              </a:rPr>
              <a:t>必要最小限のシステム構成にすることが比較的容易</a:t>
            </a:r>
            <a:endParaRPr kumimoji="0" lang="en-US" altLang="ja-JP" dirty="0">
              <a:latin typeface="ＭＳ Ｐゴシック" pitchFamily="50" charset="-128"/>
              <a:ea typeface="ＭＳ Ｐゴシック" pitchFamily="50" charset="-128"/>
            </a:endParaRPr>
          </a:p>
          <a:p>
            <a:pPr lvl="2" indent="-415925" eaLnBrk="1" hangingPunct="1">
              <a:buFont typeface="Wingdings 2" pitchFamily="18" charset="2"/>
              <a:buChar char=""/>
            </a:pPr>
            <a:r>
              <a:rPr kumimoji="0" lang="ja-JP" altLang="en-US" dirty="0">
                <a:latin typeface="ＭＳ Ｐゴシック" pitchFamily="50" charset="-128"/>
                <a:ea typeface="ＭＳ Ｐゴシック" pitchFamily="50" charset="-128"/>
              </a:rPr>
              <a:t>セキュリティを高める上で重要</a:t>
            </a:r>
            <a:endParaRPr kumimoji="0" lang="en-US" altLang="ja-JP" dirty="0">
              <a:latin typeface="ＭＳ Ｐゴシック" pitchFamily="50" charset="-128"/>
              <a:ea typeface="ＭＳ Ｐゴシック" pitchFamily="50" charset="-128"/>
            </a:endParaRPr>
          </a:p>
          <a:p>
            <a:pPr lvl="1" eaLnBrk="1" hangingPunct="1">
              <a:buFont typeface="Arial" pitchFamily="34" charset="0"/>
              <a:buNone/>
            </a:pPr>
            <a:r>
              <a:rPr kumimoji="0" lang="ja-JP" altLang="en-US" u="sng" dirty="0">
                <a:latin typeface="ＭＳ Ｐゴシック" pitchFamily="50" charset="-128"/>
                <a:ea typeface="ＭＳ Ｐゴシック" pitchFamily="50" charset="-128"/>
              </a:rPr>
              <a:t>地球惑星科学分野におけるサーバにも利用されている</a:t>
            </a:r>
            <a:endParaRPr kumimoji="0" lang="en-US" altLang="ja-JP" u="sng" dirty="0">
              <a:latin typeface="ＭＳ Ｐゴシック" pitchFamily="50" charset="-128"/>
              <a:ea typeface="ＭＳ Ｐゴシック" pitchFamily="50" charset="-128"/>
            </a:endParaRPr>
          </a:p>
          <a:p>
            <a:pPr lvl="2" indent="-415925" eaLnBrk="1" hangingPunct="1">
              <a:buFont typeface="Wingdings 2" pitchFamily="18" charset="2"/>
              <a:buChar char=""/>
            </a:pPr>
            <a:endParaRPr kumimoji="0" lang="en-US" altLang="ja-JP" dirty="0">
              <a:latin typeface="ＭＳ Ｐゴシック" pitchFamily="50" charset="-128"/>
              <a:ea typeface="ＭＳ Ｐゴシック" pitchFamily="50" charset="-128"/>
            </a:endParaRPr>
          </a:p>
        </p:txBody>
      </p:sp>
      <p:pic>
        <p:nvPicPr>
          <p:cNvPr id="4" name="Picture 2" descr="by">
            <a:extLst>
              <a:ext uri="{FF2B5EF4-FFF2-40B4-BE49-F238E27FC236}">
                <a16:creationId xmlns:a16="http://schemas.microsoft.com/office/drawing/2014/main" id="{71D13AE5-C327-DD40-AB50-507A270634DB}"/>
              </a:ext>
            </a:extLst>
          </p:cNvPr>
          <p:cNvPicPr>
            <a:picLocks noChangeAspect="1" noChangeArrowheads="1"/>
          </p:cNvPicPr>
          <p:nvPr/>
        </p:nvPicPr>
        <p:blipFill>
          <a:blip r:embed="rId3" cstate="print"/>
          <a:srcRect/>
          <a:stretch>
            <a:fillRect/>
          </a:stretch>
        </p:blipFill>
        <p:spPr bwMode="auto">
          <a:xfrm>
            <a:off x="7679561" y="6054677"/>
            <a:ext cx="1428750" cy="49530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idx="4294967295"/>
          </p:nvPr>
        </p:nvSpPr>
        <p:spPr/>
        <p:txBody>
          <a:bodyPr/>
          <a:lstStyle/>
          <a:p>
            <a:pPr eaLnBrk="1" hangingPunct="1">
              <a:defRPr/>
            </a:pPr>
            <a:r>
              <a:rPr lang="ja-JP" altLang="en-US" dirty="0">
                <a:effectLst>
                  <a:outerShdw blurRad="38100" dist="38100" dir="2700000" algn="tl">
                    <a:srgbClr val="C0C0C0"/>
                  </a:outerShdw>
                </a:effectLst>
                <a:cs typeface="+mj-cs"/>
              </a:rPr>
              <a:t>付録：</a:t>
            </a:r>
            <a:r>
              <a:rPr lang="en-US" altLang="ja-JP" dirty="0">
                <a:effectLst>
                  <a:outerShdw blurRad="38100" dist="38100" dir="2700000" algn="tl">
                    <a:srgbClr val="C0C0C0"/>
                  </a:outerShdw>
                </a:effectLst>
                <a:cs typeface="+mj-cs"/>
              </a:rPr>
              <a:t>Linux </a:t>
            </a:r>
            <a:r>
              <a:rPr lang="ja-JP" altLang="en-US" dirty="0">
                <a:effectLst>
                  <a:outerShdw blurRad="38100" dist="38100" dir="2700000" algn="tl">
                    <a:srgbClr val="C0C0C0"/>
                  </a:outerShdw>
                </a:effectLst>
                <a:cs typeface="+mj-cs"/>
              </a:rPr>
              <a:t>内でのユーザ情報管理</a:t>
            </a:r>
          </a:p>
        </p:txBody>
      </p:sp>
      <p:sp>
        <p:nvSpPr>
          <p:cNvPr id="63491" name="コンテンツ プレースホルダ 2"/>
          <p:cNvSpPr>
            <a:spLocks noGrp="1"/>
          </p:cNvSpPr>
          <p:nvPr>
            <p:ph idx="4294967295"/>
          </p:nvPr>
        </p:nvSpPr>
        <p:spPr>
          <a:xfrm>
            <a:off x="0" y="981075"/>
            <a:ext cx="9144000" cy="5257800"/>
          </a:xfrm>
        </p:spPr>
        <p:txBody>
          <a:bodyPr/>
          <a:lstStyle/>
          <a:p>
            <a:pPr eaLnBrk="1" hangingPunct="1">
              <a:buFont typeface="Wingdings" charset="0"/>
              <a:buChar char="n"/>
              <a:defRPr/>
            </a:pPr>
            <a:r>
              <a:rPr kumimoji="0" lang="en-US" altLang="ja-JP" sz="2600"/>
              <a:t>3 </a:t>
            </a:r>
            <a:r>
              <a:rPr kumimoji="0" lang="ja-JP" altLang="en-US" sz="2600"/>
              <a:t>つのファイルに分けて管理されている</a:t>
            </a:r>
            <a:endParaRPr kumimoji="0" lang="en-US" altLang="ja-JP" sz="2600"/>
          </a:p>
          <a:p>
            <a:pPr eaLnBrk="1" hangingPunct="1">
              <a:buFont typeface="Wingdings" charset="0"/>
              <a:buChar char="n"/>
              <a:defRPr/>
            </a:pPr>
            <a:r>
              <a:rPr kumimoji="0" lang="en-US" altLang="ja-JP"/>
              <a:t>/etc/passwd</a:t>
            </a:r>
          </a:p>
          <a:p>
            <a:pPr lvl="1" eaLnBrk="1" hangingPunct="1">
              <a:buFont typeface="Arial" charset="0"/>
              <a:buChar char="–"/>
              <a:defRPr/>
            </a:pPr>
            <a:r>
              <a:rPr kumimoji="0" lang="ja-JP" altLang="en-US" sz="2600"/>
              <a:t>アカウントの基本情報</a:t>
            </a:r>
            <a:endParaRPr kumimoji="0" lang="en-US" altLang="ja-JP" sz="2600"/>
          </a:p>
          <a:p>
            <a:pPr lvl="2" eaLnBrk="1" hangingPunct="1">
              <a:buFont typeface="Arial" charset="0"/>
              <a:buChar char="•"/>
              <a:defRPr/>
            </a:pPr>
            <a:r>
              <a:rPr kumimoji="0" lang="ja-JP" altLang="en-US"/>
              <a:t>閲覧制限なし</a:t>
            </a:r>
            <a:endParaRPr kumimoji="0" lang="en-US" altLang="ja-JP"/>
          </a:p>
          <a:p>
            <a:pPr eaLnBrk="1" hangingPunct="1">
              <a:buFont typeface="Wingdings" charset="0"/>
              <a:buChar char="n"/>
              <a:defRPr/>
            </a:pPr>
            <a:r>
              <a:rPr kumimoji="0" lang="en-US" altLang="ja-JP"/>
              <a:t>/etc/shadow</a:t>
            </a:r>
          </a:p>
          <a:p>
            <a:pPr lvl="1" eaLnBrk="1" hangingPunct="1">
              <a:buFont typeface="Arial" charset="0"/>
              <a:buChar char="–"/>
              <a:defRPr/>
            </a:pPr>
            <a:r>
              <a:rPr kumimoji="0" lang="ja-JP" altLang="en-US" sz="2600"/>
              <a:t>アカウントの</a:t>
            </a:r>
            <a:r>
              <a:rPr kumimoji="0" lang="ja-JP" altLang="en-US" sz="2600" b="1" u="sng">
                <a:solidFill>
                  <a:srgbClr val="000099"/>
                </a:solidFill>
              </a:rPr>
              <a:t>暗号化済みパスワード情報</a:t>
            </a:r>
            <a:endParaRPr kumimoji="0" lang="en-US" altLang="ja-JP" sz="2600">
              <a:solidFill>
                <a:srgbClr val="000099"/>
              </a:solidFill>
            </a:endParaRPr>
          </a:p>
          <a:p>
            <a:pPr lvl="2" eaLnBrk="1" hangingPunct="1">
              <a:buFont typeface="Arial" charset="0"/>
              <a:buChar char="•"/>
              <a:defRPr/>
            </a:pPr>
            <a:r>
              <a:rPr kumimoji="0" lang="en-US" altLang="ja-JP"/>
              <a:t>root </a:t>
            </a:r>
            <a:r>
              <a:rPr kumimoji="0" lang="ja-JP" altLang="en-US"/>
              <a:t>のみ閲覧可</a:t>
            </a:r>
            <a:endParaRPr kumimoji="0" lang="en-US" altLang="ja-JP"/>
          </a:p>
          <a:p>
            <a:pPr eaLnBrk="1" hangingPunct="1">
              <a:buFont typeface="Wingdings" charset="0"/>
              <a:buChar char="n"/>
              <a:defRPr/>
            </a:pPr>
            <a:r>
              <a:rPr kumimoji="0" lang="en-US" altLang="ja-JP"/>
              <a:t>/etc/group</a:t>
            </a:r>
          </a:p>
          <a:p>
            <a:pPr lvl="1" eaLnBrk="1" hangingPunct="1">
              <a:buFont typeface="Arial" charset="0"/>
              <a:buChar char="–"/>
              <a:defRPr/>
            </a:pPr>
            <a:r>
              <a:rPr kumimoji="0" lang="ja-JP" altLang="en-US" sz="2600"/>
              <a:t>グループの基本情報</a:t>
            </a:r>
            <a:endParaRPr kumimoji="0" lang="en-US" altLang="ja-JP" sz="2600"/>
          </a:p>
          <a:p>
            <a:pPr lvl="2" eaLnBrk="1" hangingPunct="1">
              <a:buFont typeface="Arial" charset="0"/>
              <a:buChar char="•"/>
              <a:defRPr/>
            </a:pPr>
            <a:r>
              <a:rPr kumimoji="0" lang="ja-JP" altLang="en-US"/>
              <a:t>閲覧制限なし</a:t>
            </a:r>
            <a:endParaRPr kumimoji="0" lang="en-US" altLang="ja-JP"/>
          </a:p>
        </p:txBody>
      </p:sp>
      <p:pic>
        <p:nvPicPr>
          <p:cNvPr id="4" name="Picture 2" descr="by">
            <a:extLst>
              <a:ext uri="{FF2B5EF4-FFF2-40B4-BE49-F238E27FC236}">
                <a16:creationId xmlns:a16="http://schemas.microsoft.com/office/drawing/2014/main" id="{808B5494-B033-2A48-8039-75D033AE0136}"/>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idx="4294967295"/>
          </p:nvPr>
        </p:nvSpPr>
        <p:spPr/>
        <p:txBody>
          <a:bodyPr/>
          <a:lstStyle/>
          <a:p>
            <a:pPr eaLnBrk="1" hangingPunct="1"/>
            <a:r>
              <a:rPr lang="ja-JP" altLang="en-US">
                <a:effectLst>
                  <a:outerShdw blurRad="38100" dist="38100" dir="2700000" algn="tl">
                    <a:srgbClr val="C0C0C0"/>
                  </a:outerShdw>
                </a:effectLst>
              </a:rPr>
              <a:t>付録：ドットファイル</a:t>
            </a:r>
            <a:r>
              <a:rPr lang="en-US" altLang="ja-JP">
                <a:effectLst>
                  <a:outerShdw blurRad="38100" dist="38100" dir="2700000" algn="tl">
                    <a:srgbClr val="C0C0C0"/>
                  </a:outerShdw>
                </a:effectLst>
              </a:rPr>
              <a:t>(</a:t>
            </a:r>
            <a:r>
              <a:rPr lang="ja-JP" altLang="en-US">
                <a:effectLst>
                  <a:outerShdw blurRad="38100" dist="38100" dir="2700000" algn="tl">
                    <a:srgbClr val="C0C0C0"/>
                  </a:outerShdw>
                </a:effectLst>
              </a:rPr>
              <a:t>隠しファイル</a:t>
            </a:r>
            <a:r>
              <a:rPr lang="en-US" altLang="ja-JP">
                <a:effectLst>
                  <a:outerShdw blurRad="38100" dist="38100" dir="2700000" algn="tl">
                    <a:srgbClr val="C0C0C0"/>
                  </a:outerShdw>
                </a:effectLst>
              </a:rPr>
              <a:t>)</a:t>
            </a:r>
            <a:endParaRPr lang="ja-JP" altLang="en-US">
              <a:effectLst>
                <a:outerShdw blurRad="38100" dist="38100" dir="2700000" algn="tl">
                  <a:srgbClr val="C0C0C0"/>
                </a:outerShdw>
              </a:effectLst>
            </a:endParaRPr>
          </a:p>
        </p:txBody>
      </p:sp>
      <p:sp>
        <p:nvSpPr>
          <p:cNvPr id="64515" name="コンテンツ プレースホルダ 2"/>
          <p:cNvSpPr>
            <a:spLocks noGrp="1"/>
          </p:cNvSpPr>
          <p:nvPr>
            <p:ph idx="4294967295"/>
          </p:nvPr>
        </p:nvSpPr>
        <p:spPr>
          <a:xfrm>
            <a:off x="0" y="981075"/>
            <a:ext cx="9144000" cy="5327650"/>
          </a:xfrm>
        </p:spPr>
        <p:txBody>
          <a:bodyPr/>
          <a:lstStyle/>
          <a:p>
            <a:pPr eaLnBrk="1" hangingPunct="1"/>
            <a:r>
              <a:rPr kumimoji="0" lang="ja-JP" altLang="en-US"/>
              <a:t>ドットファイルの例</a:t>
            </a:r>
            <a:endParaRPr kumimoji="0" lang="en-US" altLang="ja-JP"/>
          </a:p>
          <a:p>
            <a:pPr marL="803275" lvl="1" indent="-457200" eaLnBrk="1" hangingPunct="1"/>
            <a:r>
              <a:rPr kumimoji="0" lang="en-US" altLang="ja-JP">
                <a:latin typeface="Arial" pitchFamily="34" charset="0"/>
                <a:cs typeface="Arial" pitchFamily="34" charset="0"/>
              </a:rPr>
              <a:t>.</a:t>
            </a:r>
            <a:r>
              <a:rPr kumimoji="0" lang="en-US" altLang="ja-JP"/>
              <a:t>bashrc, </a:t>
            </a:r>
            <a:r>
              <a:rPr kumimoji="0" lang="en-US" altLang="ja-JP">
                <a:latin typeface="Arial" pitchFamily="34" charset="0"/>
                <a:ea typeface="ＭＳ Ｐゴシック" pitchFamily="50" charset="-128"/>
                <a:cs typeface="Arial" pitchFamily="34" charset="0"/>
              </a:rPr>
              <a:t>.</a:t>
            </a:r>
            <a:r>
              <a:rPr kumimoji="0" lang="en-US" altLang="ja-JP"/>
              <a:t>bash_profile, </a:t>
            </a:r>
            <a:r>
              <a:rPr kumimoji="0" lang="en-US" altLang="ja-JP">
                <a:latin typeface="Arial" pitchFamily="34" charset="0"/>
                <a:cs typeface="Arial" pitchFamily="34" charset="0"/>
              </a:rPr>
              <a:t>.</a:t>
            </a:r>
            <a:r>
              <a:rPr kumimoji="0" lang="en-US" altLang="ja-JP"/>
              <a:t>emacs  </a:t>
            </a:r>
            <a:r>
              <a:rPr kumimoji="0" lang="ja-JP" altLang="en-US"/>
              <a:t>など</a:t>
            </a:r>
            <a:endParaRPr kumimoji="0" lang="en-US" altLang="ja-JP"/>
          </a:p>
          <a:p>
            <a:pPr eaLnBrk="1" hangingPunct="1"/>
            <a:r>
              <a:rPr kumimoji="0" lang="ja-JP" altLang="en-US"/>
              <a:t>ユーザの環境設定用ファイル</a:t>
            </a:r>
            <a:endParaRPr kumimoji="0" lang="en-US" altLang="ja-JP"/>
          </a:p>
          <a:p>
            <a:pPr marL="803275" lvl="1" indent="-457200" eaLnBrk="1" hangingPunct="1"/>
            <a:r>
              <a:rPr kumimoji="0" lang="ja-JP" altLang="en-US">
                <a:ea typeface="ＭＳ Ｐゴシック" pitchFamily="50" charset="-128"/>
              </a:rPr>
              <a:t>「 </a:t>
            </a:r>
            <a:r>
              <a:rPr kumimoji="0" lang="en-US" altLang="ja-JP">
                <a:latin typeface="Arial" pitchFamily="34" charset="0"/>
                <a:cs typeface="Arial" pitchFamily="34" charset="0"/>
              </a:rPr>
              <a:t>.  </a:t>
            </a:r>
            <a:r>
              <a:rPr kumimoji="0" lang="ja-JP" altLang="en-US">
                <a:ea typeface="ＭＳ Ｐゴシック" pitchFamily="50" charset="-128"/>
              </a:rPr>
              <a:t>」</a:t>
            </a:r>
            <a:r>
              <a:rPr kumimoji="0" lang="ja-JP" altLang="en-US"/>
              <a:t>で始まるファイル</a:t>
            </a:r>
            <a:endParaRPr kumimoji="0" lang="en-US" altLang="ja-JP"/>
          </a:p>
          <a:p>
            <a:pPr marL="803275" lvl="1" indent="-457200" eaLnBrk="1" hangingPunct="1"/>
            <a:r>
              <a:rPr kumimoji="0" lang="ja-JP" altLang="en-US"/>
              <a:t>各ユーザのホームディレクトリ以下に存在</a:t>
            </a:r>
            <a:endParaRPr kumimoji="0" lang="en-US" altLang="ja-JP"/>
          </a:p>
          <a:p>
            <a:pPr marL="803275" lvl="1" indent="-457200" eaLnBrk="1" hangingPunct="1"/>
            <a:r>
              <a:rPr kumimoji="0" lang="en-US" altLang="ja-JP"/>
              <a:t>ls (</a:t>
            </a:r>
            <a:r>
              <a:rPr kumimoji="0" lang="ja-JP" altLang="en-US"/>
              <a:t>ファイル一覧表示コマンド</a:t>
            </a:r>
            <a:r>
              <a:rPr kumimoji="0" lang="en-US" altLang="ja-JP"/>
              <a:t>) </a:t>
            </a:r>
            <a:r>
              <a:rPr kumimoji="0" lang="ja-JP" altLang="en-US"/>
              <a:t>と打っただけでは表示されない </a:t>
            </a:r>
            <a:r>
              <a:rPr kumimoji="0" lang="en-US" altLang="ja-JP"/>
              <a:t>(ls –a </a:t>
            </a:r>
            <a:r>
              <a:rPr kumimoji="0" lang="ja-JP" altLang="en-US"/>
              <a:t>と打つべし</a:t>
            </a:r>
            <a:r>
              <a:rPr kumimoji="0" lang="en-US" altLang="ja-JP"/>
              <a:t>)</a:t>
            </a:r>
          </a:p>
          <a:p>
            <a:pPr marL="803275" lvl="1" indent="-457200" eaLnBrk="1" hangingPunct="1"/>
            <a:r>
              <a:rPr kumimoji="0" lang="ja-JP" altLang="en-US"/>
              <a:t>日本語環境の設定など</a:t>
            </a:r>
            <a:endParaRPr kumimoji="0" lang="en-US" altLang="ja-JP"/>
          </a:p>
          <a:p>
            <a:pPr marL="803275" lvl="1" indent="-457200" eaLnBrk="1" hangingPunct="1"/>
            <a:r>
              <a:rPr kumimoji="0" lang="ja-JP" altLang="en-US"/>
              <a:t>削除したり書き換えする際には慎重に </a:t>
            </a:r>
            <a:r>
              <a:rPr kumimoji="0" lang="en-US" altLang="ja-JP"/>
              <a:t>! !</a:t>
            </a:r>
          </a:p>
          <a:p>
            <a:pPr marL="803275" lvl="1" indent="-457200" eaLnBrk="1" hangingPunct="1"/>
            <a:r>
              <a:rPr kumimoji="0" lang="ja-JP" altLang="en-US"/>
              <a:t>実習編でも紹介</a:t>
            </a:r>
            <a:endParaRPr kumimoji="0" lang="en-US" altLang="ja-JP"/>
          </a:p>
        </p:txBody>
      </p:sp>
      <p:pic>
        <p:nvPicPr>
          <p:cNvPr id="4" name="Picture 2" descr="by">
            <a:extLst>
              <a:ext uri="{FF2B5EF4-FFF2-40B4-BE49-F238E27FC236}">
                <a16:creationId xmlns:a16="http://schemas.microsoft.com/office/drawing/2014/main" id="{F81D1263-2DB8-DF41-B266-0AA717D1AEFA}"/>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idx="4294967295"/>
          </p:nvPr>
        </p:nvSpPr>
        <p:spPr>
          <a:xfrm>
            <a:off x="107950" y="361950"/>
            <a:ext cx="9051925" cy="690563"/>
          </a:xfrm>
        </p:spPr>
        <p:txBody>
          <a:bodyPr/>
          <a:lstStyle/>
          <a:p>
            <a:pPr eaLnBrk="1" hangingPunct="1"/>
            <a:r>
              <a:rPr lang="ja-JP" altLang="en-US">
                <a:effectLst>
                  <a:outerShdw blurRad="38100" dist="38100" dir="2700000" algn="tl">
                    <a:srgbClr val="C0C0C0"/>
                  </a:outerShdw>
                </a:effectLst>
              </a:rPr>
              <a:t>付録：「 </a:t>
            </a:r>
            <a:r>
              <a:rPr lang="en-US" altLang="ja-JP">
                <a:effectLst>
                  <a:outerShdw blurRad="38100" dist="38100" dir="2700000" algn="tl">
                    <a:srgbClr val="C0C0C0"/>
                  </a:outerShdw>
                </a:effectLst>
              </a:rPr>
              <a:t>/ </a:t>
            </a:r>
            <a:r>
              <a:rPr lang="ja-JP" altLang="en-US">
                <a:effectLst>
                  <a:outerShdw blurRad="38100" dist="38100" dir="2700000" algn="tl">
                    <a:srgbClr val="C0C0C0"/>
                  </a:outerShdw>
                </a:effectLst>
              </a:rPr>
              <a:t>」以下のディレクトリの役割</a:t>
            </a:r>
            <a:r>
              <a:rPr lang="en-US" altLang="ja-JP">
                <a:effectLst>
                  <a:outerShdw blurRad="38100" dist="38100" dir="2700000" algn="tl">
                    <a:srgbClr val="C0C0C0"/>
                  </a:outerShdw>
                </a:effectLst>
              </a:rPr>
              <a:t>(</a:t>
            </a:r>
            <a:r>
              <a:rPr lang="ja-JP" altLang="en-US">
                <a:effectLst>
                  <a:outerShdw blurRad="38100" dist="38100" dir="2700000" algn="tl">
                    <a:srgbClr val="C0C0C0"/>
                  </a:outerShdw>
                </a:effectLst>
              </a:rPr>
              <a:t>一部</a:t>
            </a:r>
            <a:r>
              <a:rPr lang="en-US" altLang="ja-JP">
                <a:effectLst>
                  <a:outerShdw blurRad="38100" dist="38100" dir="2700000" algn="tl">
                    <a:srgbClr val="C0C0C0"/>
                  </a:outerShdw>
                </a:effectLst>
              </a:rPr>
              <a:t>)</a:t>
            </a:r>
            <a:endParaRPr lang="ja-JP" altLang="en-US">
              <a:effectLst>
                <a:outerShdw blurRad="38100" dist="38100" dir="2700000" algn="tl">
                  <a:srgbClr val="C0C0C0"/>
                </a:outerShdw>
              </a:effectLst>
            </a:endParaRPr>
          </a:p>
        </p:txBody>
      </p:sp>
      <p:sp>
        <p:nvSpPr>
          <p:cNvPr id="115714" name="コンテンツ プレースホルダ 2"/>
          <p:cNvSpPr txBox="1">
            <a:spLocks noChangeArrowheads="1"/>
          </p:cNvSpPr>
          <p:nvPr/>
        </p:nvSpPr>
        <p:spPr bwMode="auto">
          <a:xfrm>
            <a:off x="0" y="981075"/>
            <a:ext cx="91440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11163" indent="-411163">
              <a:defRPr kumimoji="1" sz="2400">
                <a:solidFill>
                  <a:schemeClr val="tx1"/>
                </a:solidFill>
                <a:latin typeface="Arial" pitchFamily="34" charset="0"/>
                <a:ea typeface="ＭＳ Ｐゴシック" pitchFamily="50" charset="-128"/>
              </a:defRPr>
            </a:lvl1pPr>
            <a:lvl2pPr marL="717550" indent="-358775">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/home </a:t>
            </a:r>
          </a:p>
          <a:p>
            <a:pPr lvl="1">
              <a:lnSpc>
                <a:spcPct val="90000"/>
              </a:lnSpc>
              <a:spcBef>
                <a:spcPts val="300"/>
              </a:spcBef>
              <a:buFont typeface="Arial" pitchFamily="34" charset="0"/>
              <a:buChar char="–"/>
            </a:pPr>
            <a:r>
              <a:rPr kumimoji="0" lang="ja-JP" altLang="en-US" sz="2600">
                <a:latin typeface="ＭＳ Ｐゴシック" pitchFamily="50" charset="-128"/>
              </a:rPr>
              <a:t>各ユーザのホームディレクトリを格納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/usr</a:t>
            </a:r>
          </a:p>
          <a:p>
            <a:pPr lvl="1">
              <a:lnSpc>
                <a:spcPct val="90000"/>
              </a:lnSpc>
              <a:spcBef>
                <a:spcPts val="300"/>
              </a:spcBef>
              <a:buFont typeface="Arial" pitchFamily="34" charset="0"/>
              <a:buChar char="–"/>
            </a:pPr>
            <a:r>
              <a:rPr kumimoji="0" lang="ja-JP" altLang="en-US" sz="2600">
                <a:latin typeface="ＭＳ Ｐゴシック" pitchFamily="50" charset="-128"/>
              </a:rPr>
              <a:t>各種プログラムやカーネルソースを格納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/etc : </a:t>
            </a:r>
          </a:p>
          <a:p>
            <a:pPr lvl="1">
              <a:lnSpc>
                <a:spcPct val="90000"/>
              </a:lnSpc>
              <a:spcBef>
                <a:spcPts val="300"/>
              </a:spcBef>
              <a:buFont typeface="Arial" pitchFamily="34" charset="0"/>
              <a:buChar char="–"/>
            </a:pPr>
            <a:r>
              <a:rPr kumimoji="0" lang="ja-JP" altLang="en-US" sz="2600">
                <a:latin typeface="ＭＳ Ｐゴシック" pitchFamily="50" charset="-128"/>
              </a:rPr>
              <a:t>システム管理用の各種設定ファイルを格納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r>
              <a:rPr kumimoji="0" lang="en-US" altLang="ja-JP" sz="2600">
                <a:latin typeface="ＭＳ Ｐゴシック" pitchFamily="50" charset="-128"/>
              </a:rPr>
              <a:t>/proc : </a:t>
            </a:r>
          </a:p>
          <a:p>
            <a:pPr lvl="1">
              <a:lnSpc>
                <a:spcPct val="90000"/>
              </a:lnSpc>
              <a:spcBef>
                <a:spcPts val="300"/>
              </a:spcBef>
              <a:buFont typeface="Arial" pitchFamily="34" charset="0"/>
              <a:buChar char="–"/>
            </a:pPr>
            <a:r>
              <a:rPr kumimoji="0" lang="ja-JP" altLang="en-US" sz="2600">
                <a:latin typeface="ＭＳ Ｐゴシック" pitchFamily="50" charset="-128"/>
              </a:rPr>
              <a:t>カーネルの動作情報を示す</a:t>
            </a:r>
            <a:r>
              <a:rPr kumimoji="0" lang="en-US" altLang="ja-JP" sz="2600">
                <a:latin typeface="ＭＳ Ｐゴシック" pitchFamily="50" charset="-128"/>
              </a:rPr>
              <a:t>,</a:t>
            </a:r>
            <a:r>
              <a:rPr kumimoji="0" lang="ja-JP" altLang="en-US" sz="2600">
                <a:latin typeface="ＭＳ Ｐゴシック" pitchFamily="50" charset="-128"/>
              </a:rPr>
              <a:t> 特殊なファイルを格納</a:t>
            </a:r>
            <a:endParaRPr kumimoji="0" lang="en-US" altLang="ja-JP" sz="2600">
              <a:latin typeface="ＭＳ Ｐゴシック" pitchFamily="50" charset="-128"/>
            </a:endParaRPr>
          </a:p>
          <a:p>
            <a:pPr>
              <a:lnSpc>
                <a:spcPct val="90000"/>
              </a:lnSpc>
              <a:spcBef>
                <a:spcPts val="300"/>
              </a:spcBef>
              <a:buClr>
                <a:srgbClr val="C00000"/>
              </a:buClr>
              <a:buFont typeface="Wingdings" pitchFamily="2" charset="2"/>
              <a:buChar char="n"/>
            </a:pPr>
            <a:endParaRPr kumimoji="0" lang="en-US" altLang="ja-JP" sz="2600">
              <a:latin typeface="ＭＳ Ｐゴシック" pitchFamily="50" charset="-128"/>
            </a:endParaRPr>
          </a:p>
          <a:p>
            <a:pPr algn="ctr">
              <a:lnSpc>
                <a:spcPct val="90000"/>
              </a:lnSpc>
              <a:spcBef>
                <a:spcPts val="300"/>
              </a:spcBef>
              <a:buClr>
                <a:schemeClr val="accent2"/>
              </a:buClr>
            </a:pPr>
            <a:r>
              <a:rPr kumimoji="0" lang="ja-JP" altLang="en-US" sz="4800">
                <a:latin typeface="ＭＳ Ｐゴシック" pitchFamily="50" charset="-128"/>
              </a:rPr>
              <a:t>その他にもたくさんあります</a:t>
            </a:r>
            <a:endParaRPr kumimoji="0" lang="en-US" altLang="ja-JP" sz="4800">
              <a:latin typeface="ＭＳ Ｐゴシック" pitchFamily="50" charset="-128"/>
            </a:endParaRPr>
          </a:p>
          <a:p>
            <a:pPr algn="ctr">
              <a:lnSpc>
                <a:spcPct val="90000"/>
              </a:lnSpc>
              <a:spcBef>
                <a:spcPts val="300"/>
              </a:spcBef>
              <a:buClr>
                <a:schemeClr val="accent2"/>
              </a:buClr>
            </a:pPr>
            <a:r>
              <a:rPr kumimoji="0" lang="ja-JP" altLang="en-US" sz="4800">
                <a:latin typeface="ＭＳ Ｐゴシック" pitchFamily="50" charset="-128"/>
              </a:rPr>
              <a:t>詳しくは実習編の発展のページで</a:t>
            </a:r>
            <a:endParaRPr kumimoji="0" lang="en-US" altLang="ja-JP" sz="4800">
              <a:latin typeface="ＭＳ Ｐゴシック" pitchFamily="50" charset="-128"/>
            </a:endParaRPr>
          </a:p>
        </p:txBody>
      </p:sp>
      <p:pic>
        <p:nvPicPr>
          <p:cNvPr id="4" name="Picture 2" descr="by">
            <a:extLst>
              <a:ext uri="{FF2B5EF4-FFF2-40B4-BE49-F238E27FC236}">
                <a16:creationId xmlns:a16="http://schemas.microsoft.com/office/drawing/2014/main" id="{17C0FD01-929A-A343-AC29-946CF7EF70E8}"/>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71463" y="361950"/>
            <a:ext cx="8548687" cy="619125"/>
          </a:xfrm>
        </p:spPr>
        <p:txBody>
          <a:bodyPr/>
          <a:lstStyle/>
          <a:p>
            <a:pPr eaLnBrk="1" hangingPunct="1">
              <a:defRPr/>
            </a:pPr>
            <a:r>
              <a:rPr lang="en-US" altLang="ja-JP" dirty="0">
                <a:effectLst>
                  <a:outerShdw blurRad="38100" dist="38100" dir="2700000" algn="tl">
                    <a:srgbClr val="C0C0C0"/>
                  </a:outerShdw>
                </a:effectLst>
                <a:cs typeface="+mj-cs"/>
              </a:rPr>
              <a:t>Linux</a:t>
            </a:r>
            <a:r>
              <a:rPr lang="ja-JP" altLang="en-US" dirty="0">
                <a:effectLst>
                  <a:outerShdw blurRad="38100" dist="38100" dir="2700000" algn="tl">
                    <a:srgbClr val="C0C0C0"/>
                  </a:outerShdw>
                </a:effectLst>
                <a:cs typeface="+mj-cs"/>
              </a:rPr>
              <a:t> とは</a:t>
            </a:r>
          </a:p>
        </p:txBody>
      </p:sp>
      <p:sp>
        <p:nvSpPr>
          <p:cNvPr id="21507" name="Rectangle 3"/>
          <p:cNvSpPr>
            <a:spLocks noGrp="1" noChangeArrowheads="1"/>
          </p:cNvSpPr>
          <p:nvPr>
            <p:ph idx="4294967295"/>
          </p:nvPr>
        </p:nvSpPr>
        <p:spPr>
          <a:xfrm>
            <a:off x="4763" y="981075"/>
            <a:ext cx="7015162" cy="5445125"/>
          </a:xfrm>
        </p:spPr>
        <p:txBody>
          <a:bodyPr/>
          <a:lstStyle/>
          <a:p>
            <a:pPr eaLnBrk="1" hangingPunct="1">
              <a:lnSpc>
                <a:spcPct val="90000"/>
              </a:lnSpc>
              <a:buFont typeface="Wingdings" charset="0"/>
              <a:buChar char="n"/>
              <a:defRPr/>
            </a:pPr>
            <a:r>
              <a:rPr kumimoji="0" lang="en-US" altLang="ja-JP" sz="2400" dirty="0">
                <a:solidFill>
                  <a:srgbClr val="000000"/>
                </a:solidFill>
              </a:rPr>
              <a:t>Linus Torvalds </a:t>
            </a:r>
            <a:r>
              <a:rPr kumimoji="0" lang="ja-JP" altLang="en-US" sz="2400" dirty="0">
                <a:solidFill>
                  <a:srgbClr val="000000"/>
                </a:solidFill>
              </a:rPr>
              <a:t>氏が大学在学時に開発 </a:t>
            </a:r>
            <a:r>
              <a:rPr kumimoji="0" lang="en-US" altLang="ja-JP" sz="2400" dirty="0">
                <a:solidFill>
                  <a:srgbClr val="000000"/>
                </a:solidFill>
              </a:rPr>
              <a:t>(1991)</a:t>
            </a:r>
          </a:p>
          <a:p>
            <a:pPr lvl="1" eaLnBrk="1" hangingPunct="1">
              <a:lnSpc>
                <a:spcPct val="90000"/>
              </a:lnSpc>
              <a:buFont typeface="Arial" charset="0"/>
              <a:buChar char="−"/>
              <a:defRPr/>
            </a:pPr>
            <a:r>
              <a:rPr kumimoji="0" lang="ja-JP" altLang="en-US" sz="2600" dirty="0"/>
              <a:t>パソコンで動作する</a:t>
            </a:r>
            <a:r>
              <a:rPr kumimoji="0" lang="en-US" altLang="ja-JP" sz="2600" dirty="0"/>
              <a:t>Unix-like</a:t>
            </a:r>
            <a:r>
              <a:rPr kumimoji="0" lang="ja-JP" altLang="en-US" sz="2600" dirty="0"/>
              <a:t>な自分専用の</a:t>
            </a:r>
            <a:r>
              <a:rPr kumimoji="0" lang="en-US" altLang="ja-JP" sz="2600" dirty="0"/>
              <a:t>OS</a:t>
            </a:r>
            <a:r>
              <a:rPr kumimoji="0" lang="ja-JP" altLang="en-US" sz="2600" dirty="0"/>
              <a:t>が欲しかったため</a:t>
            </a:r>
            <a:endParaRPr kumimoji="0" lang="en-US" altLang="ja-JP" sz="2600" dirty="0"/>
          </a:p>
          <a:p>
            <a:pPr lvl="2" eaLnBrk="1" hangingPunct="1">
              <a:lnSpc>
                <a:spcPct val="90000"/>
              </a:lnSpc>
              <a:buFont typeface="Arial" charset="0"/>
              <a:buChar char="•"/>
              <a:defRPr/>
            </a:pPr>
            <a:r>
              <a:rPr kumimoji="0" lang="ja-JP" altLang="en-US" dirty="0"/>
              <a:t>当時</a:t>
            </a:r>
            <a:r>
              <a:rPr kumimoji="0" lang="en-US" altLang="ja-JP" dirty="0"/>
              <a:t> Unix </a:t>
            </a:r>
            <a:r>
              <a:rPr kumimoji="0" lang="ja-JP" altLang="en-US" dirty="0"/>
              <a:t>を載せられる計算機は高額</a:t>
            </a:r>
            <a:endParaRPr kumimoji="0" lang="en-US" altLang="ja-JP" dirty="0"/>
          </a:p>
          <a:p>
            <a:pPr lvl="2" eaLnBrk="1" hangingPunct="1">
              <a:lnSpc>
                <a:spcPct val="90000"/>
              </a:lnSpc>
              <a:buFont typeface="Arial" charset="0"/>
              <a:buChar char="•"/>
              <a:defRPr/>
            </a:pPr>
            <a:r>
              <a:rPr kumimoji="0" lang="ja-JP" altLang="en-US" dirty="0"/>
              <a:t>商用 </a:t>
            </a:r>
            <a:r>
              <a:rPr kumimoji="0" lang="en-US" altLang="ja-JP" dirty="0"/>
              <a:t>Unix</a:t>
            </a:r>
            <a:r>
              <a:rPr kumimoji="0" lang="ja-JP" altLang="en-US" dirty="0"/>
              <a:t> では著作権の関係上</a:t>
            </a:r>
            <a:r>
              <a:rPr kumimoji="0" lang="en-US" altLang="ja-JP" dirty="0"/>
              <a:t>,</a:t>
            </a:r>
            <a:r>
              <a:rPr kumimoji="0" lang="ja-JP" altLang="en-US" dirty="0"/>
              <a:t> </a:t>
            </a:r>
            <a:r>
              <a:rPr kumimoji="0" lang="en-US" altLang="ja-JP" dirty="0"/>
              <a:t> </a:t>
            </a:r>
            <a:r>
              <a:rPr kumimoji="0" lang="ja-JP" altLang="en-US" dirty="0"/>
              <a:t>改変が面倒</a:t>
            </a:r>
            <a:endParaRPr kumimoji="0" lang="en-US" altLang="ja-JP" dirty="0"/>
          </a:p>
          <a:p>
            <a:pPr lvl="2" eaLnBrk="1" hangingPunct="1">
              <a:lnSpc>
                <a:spcPct val="90000"/>
              </a:lnSpc>
              <a:buFont typeface="Arial" charset="0"/>
              <a:buChar char="•"/>
              <a:defRPr/>
            </a:pPr>
            <a:endParaRPr kumimoji="0" lang="en-US" altLang="ja-JP" dirty="0"/>
          </a:p>
          <a:p>
            <a:pPr eaLnBrk="1" hangingPunct="1">
              <a:lnSpc>
                <a:spcPct val="90000"/>
              </a:lnSpc>
              <a:buFont typeface="Wingdings" charset="0"/>
              <a:buChar char="n"/>
              <a:defRPr/>
            </a:pPr>
            <a:r>
              <a:rPr kumimoji="0" lang="en-US" altLang="ja-JP" sz="2400" dirty="0"/>
              <a:t>Linux </a:t>
            </a:r>
            <a:r>
              <a:rPr kumimoji="0" lang="ja-JP" altLang="en-US" sz="2400" dirty="0"/>
              <a:t>の名称の由来</a:t>
            </a:r>
            <a:endParaRPr kumimoji="0" lang="en-US" altLang="ja-JP" sz="2400" dirty="0"/>
          </a:p>
          <a:p>
            <a:pPr lvl="1" eaLnBrk="1" hangingPunct="1">
              <a:lnSpc>
                <a:spcPct val="90000"/>
              </a:lnSpc>
              <a:buFont typeface="Arial" charset="0"/>
              <a:buChar char="−"/>
              <a:defRPr/>
            </a:pPr>
            <a:r>
              <a:rPr kumimoji="0" lang="en-US" altLang="ja-JP" sz="2600" dirty="0"/>
              <a:t>Linus + Unix =</a:t>
            </a:r>
            <a:r>
              <a:rPr kumimoji="0" lang="en-US" altLang="ja-JP" sz="2600" b="1" dirty="0">
                <a:solidFill>
                  <a:srgbClr val="1801BF"/>
                </a:solidFill>
              </a:rPr>
              <a:t> </a:t>
            </a:r>
            <a:r>
              <a:rPr kumimoji="0" lang="en-US" altLang="ja-JP" sz="2600" b="1" dirty="0">
                <a:solidFill>
                  <a:srgbClr val="000099"/>
                </a:solidFill>
              </a:rPr>
              <a:t>Linux</a:t>
            </a:r>
          </a:p>
          <a:p>
            <a:pPr lvl="1" eaLnBrk="1" hangingPunct="1">
              <a:lnSpc>
                <a:spcPct val="90000"/>
              </a:lnSpc>
              <a:buFont typeface="Arial" charset="0"/>
              <a:buChar char="−"/>
              <a:defRPr/>
            </a:pPr>
            <a:r>
              <a:rPr kumimoji="0" lang="en-US" altLang="ja-JP" sz="2600" b="1" u="sng" dirty="0">
                <a:solidFill>
                  <a:srgbClr val="000000"/>
                </a:solidFill>
              </a:rPr>
              <a:t>L</a:t>
            </a:r>
            <a:r>
              <a:rPr kumimoji="0" lang="en-US" altLang="ja-JP" sz="2600" dirty="0">
                <a:solidFill>
                  <a:srgbClr val="000000"/>
                </a:solidFill>
              </a:rPr>
              <a:t>inux </a:t>
            </a:r>
            <a:r>
              <a:rPr kumimoji="0" lang="en-US" altLang="ja-JP" sz="2600" b="1" u="sng" dirty="0">
                <a:solidFill>
                  <a:srgbClr val="000000"/>
                </a:solidFill>
              </a:rPr>
              <a:t>I</a:t>
            </a:r>
            <a:r>
              <a:rPr kumimoji="0" lang="en-US" altLang="ja-JP" sz="2600" dirty="0">
                <a:solidFill>
                  <a:srgbClr val="000000"/>
                </a:solidFill>
              </a:rPr>
              <a:t>s </a:t>
            </a:r>
            <a:r>
              <a:rPr kumimoji="0" lang="en-US" altLang="ja-JP" sz="2600" b="1" u="sng" dirty="0">
                <a:solidFill>
                  <a:srgbClr val="000000"/>
                </a:solidFill>
              </a:rPr>
              <a:t>N</a:t>
            </a:r>
            <a:r>
              <a:rPr kumimoji="0" lang="en-US" altLang="ja-JP" sz="2600" dirty="0">
                <a:solidFill>
                  <a:srgbClr val="000000"/>
                </a:solidFill>
              </a:rPr>
              <a:t>ot </a:t>
            </a:r>
            <a:r>
              <a:rPr kumimoji="0" lang="en-US" altLang="ja-JP" sz="2600" b="1" u="sng" dirty="0" err="1">
                <a:solidFill>
                  <a:srgbClr val="000000"/>
                </a:solidFill>
              </a:rPr>
              <a:t>U</a:t>
            </a:r>
            <a:r>
              <a:rPr kumimoji="0" lang="en-US" altLang="ja-JP" sz="2600" dirty="0" err="1">
                <a:solidFill>
                  <a:srgbClr val="000000"/>
                </a:solidFill>
              </a:rPr>
              <a:t>ni</a:t>
            </a:r>
            <a:r>
              <a:rPr kumimoji="0" lang="en-US" altLang="ja-JP" sz="2600" b="1" u="sng" dirty="0" err="1">
                <a:solidFill>
                  <a:srgbClr val="000000"/>
                </a:solidFill>
              </a:rPr>
              <a:t>X</a:t>
            </a:r>
            <a:endParaRPr kumimoji="0" lang="en-US" altLang="ja-JP" sz="2600" b="1" u="sng" dirty="0">
              <a:solidFill>
                <a:srgbClr val="000000"/>
              </a:solidFill>
            </a:endParaRPr>
          </a:p>
          <a:p>
            <a:pPr lvl="1" eaLnBrk="1" hangingPunct="1">
              <a:lnSpc>
                <a:spcPct val="90000"/>
              </a:lnSpc>
              <a:buFont typeface="Arial" charset="0"/>
              <a:buChar char="−"/>
              <a:defRPr/>
            </a:pPr>
            <a:r>
              <a:rPr kumimoji="0" lang="ja-JP" altLang="en-US" sz="2600" dirty="0">
                <a:solidFill>
                  <a:srgbClr val="000000"/>
                </a:solidFill>
              </a:rPr>
              <a:t>諸説あり</a:t>
            </a:r>
            <a:endParaRPr kumimoji="0" lang="en-US" altLang="ja-JP" sz="2400" dirty="0">
              <a:solidFill>
                <a:srgbClr val="000000"/>
              </a:solidFill>
            </a:endParaRPr>
          </a:p>
        </p:txBody>
      </p:sp>
      <p:sp>
        <p:nvSpPr>
          <p:cNvPr id="35843" name="テキスト ボックス 7"/>
          <p:cNvSpPr txBox="1">
            <a:spLocks noChangeArrowheads="1"/>
          </p:cNvSpPr>
          <p:nvPr/>
        </p:nvSpPr>
        <p:spPr bwMode="auto">
          <a:xfrm>
            <a:off x="6192838" y="4149725"/>
            <a:ext cx="29511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pPr>
              <a:buFont typeface="Wingdings" pitchFamily="2" charset="2"/>
              <a:buNone/>
            </a:pPr>
            <a:r>
              <a:rPr kumimoji="0" lang="en-US" altLang="ja-JP" sz="1200" dirty="0"/>
              <a:t>https://</a:t>
            </a:r>
            <a:r>
              <a:rPr kumimoji="0" lang="en-US" altLang="ja-JP" sz="1200" dirty="0" err="1"/>
              <a:t>jp.linux.com</a:t>
            </a:r>
            <a:r>
              <a:rPr kumimoji="0" lang="en-US" altLang="ja-JP" sz="1200" dirty="0"/>
              <a:t>/news/</a:t>
            </a:r>
            <a:r>
              <a:rPr kumimoji="0" lang="en-US" altLang="ja-JP" sz="1200" dirty="0" err="1"/>
              <a:t>linuxcom</a:t>
            </a:r>
            <a:r>
              <a:rPr kumimoji="0" lang="en-US" altLang="ja-JP" sz="1200" dirty="0"/>
              <a:t>-exclusive/441821-lco2016041801</a:t>
            </a:r>
            <a:endParaRPr kumimoji="0" lang="ja-JP" altLang="en-US" sz="1200"/>
          </a:p>
        </p:txBody>
      </p:sp>
      <p:pic>
        <p:nvPicPr>
          <p:cNvPr id="35844" name="図 1"/>
          <p:cNvPicPr>
            <a:picLocks noChangeAspect="1"/>
          </p:cNvPicPr>
          <p:nvPr/>
        </p:nvPicPr>
        <p:blipFill>
          <a:blip r:embed="rId3">
            <a:extLst>
              <a:ext uri="{28A0092B-C50C-407E-A947-70E740481C1C}">
                <a14:useLocalDpi xmlns:a14="http://schemas.microsoft.com/office/drawing/2010/main" val="0"/>
              </a:ext>
            </a:extLst>
          </a:blip>
          <a:srcRect l="28017" t="4839" r="33691" b="14407"/>
          <a:stretch>
            <a:fillRect/>
          </a:stretch>
        </p:blipFill>
        <p:spPr bwMode="auto">
          <a:xfrm>
            <a:off x="7019925" y="1052513"/>
            <a:ext cx="2124075" cy="298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by">
            <a:extLst>
              <a:ext uri="{FF2B5EF4-FFF2-40B4-BE49-F238E27FC236}">
                <a16:creationId xmlns:a16="http://schemas.microsoft.com/office/drawing/2014/main" id="{8B29E76D-E755-DD4F-A385-87DA47C4F6EA}"/>
              </a:ext>
            </a:extLst>
          </p:cNvPr>
          <p:cNvPicPr>
            <a:picLocks noChangeAspect="1" noChangeArrowheads="1"/>
          </p:cNvPicPr>
          <p:nvPr/>
        </p:nvPicPr>
        <p:blipFill>
          <a:blip r:embed="rId4" cstate="print"/>
          <a:srcRect/>
          <a:stretch>
            <a:fillRect/>
          </a:stretch>
        </p:blipFill>
        <p:spPr bwMode="auto">
          <a:xfrm>
            <a:off x="7679561" y="6309320"/>
            <a:ext cx="1428750" cy="4953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3"/>
          <p:cNvSpPr txBox="1">
            <a:spLocks noChangeArrowheads="1"/>
          </p:cNvSpPr>
          <p:nvPr/>
        </p:nvSpPr>
        <p:spPr bwMode="auto">
          <a:xfrm>
            <a:off x="250825" y="2571750"/>
            <a:ext cx="88249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buFont typeface="Arial" pitchFamily="34" charset="0"/>
              <a:defRPr kumimoji="1" sz="2400">
                <a:solidFill>
                  <a:schemeClr val="tx1"/>
                </a:solidFill>
                <a:latin typeface="Arial" pitchFamily="34" charset="0"/>
                <a:ea typeface="ＭＳ Ｐゴシック" pitchFamily="50" charset="-128"/>
              </a:defRPr>
            </a:lvl9pPr>
          </a:lstStyle>
          <a:p>
            <a:r>
              <a:rPr kumimoji="0" lang="ja-JP" altLang="ja-JP" sz="4000">
                <a:solidFill>
                  <a:schemeClr val="tx2"/>
                </a:solidFill>
                <a:latin typeface="ＭＳ Ｐゴシック" pitchFamily="50" charset="-128"/>
              </a:rPr>
              <a:t>2</a:t>
            </a:r>
            <a:r>
              <a:rPr kumimoji="0" lang="en-US" altLang="ja-JP" sz="4000">
                <a:solidFill>
                  <a:schemeClr val="tx2"/>
                </a:solidFill>
                <a:latin typeface="ＭＳ Ｐゴシック" pitchFamily="50" charset="-128"/>
              </a:rPr>
              <a:t>. </a:t>
            </a:r>
            <a:r>
              <a:rPr kumimoji="0" lang="ja-JP" altLang="en-US" sz="4000">
                <a:solidFill>
                  <a:schemeClr val="tx2"/>
                </a:solidFill>
                <a:latin typeface="ＭＳ Ｐゴシック" pitchFamily="50" charset="-128"/>
              </a:rPr>
              <a:t>マルチユーザシステム</a:t>
            </a:r>
          </a:p>
        </p:txBody>
      </p:sp>
      <p:pic>
        <p:nvPicPr>
          <p:cNvPr id="3" name="Picture 2" descr="by">
            <a:extLst>
              <a:ext uri="{FF2B5EF4-FFF2-40B4-BE49-F238E27FC236}">
                <a16:creationId xmlns:a16="http://schemas.microsoft.com/office/drawing/2014/main" id="{AE74DE40-4631-744C-A8C0-D60B0D4346F5}"/>
              </a:ext>
            </a:extLst>
          </p:cNvPr>
          <p:cNvPicPr>
            <a:picLocks noChangeAspect="1" noChangeArrowheads="1"/>
          </p:cNvPicPr>
          <p:nvPr/>
        </p:nvPicPr>
        <p:blipFill>
          <a:blip r:embed="rId2" cstate="print"/>
          <a:srcRect/>
          <a:stretch>
            <a:fillRect/>
          </a:stretch>
        </p:blipFill>
        <p:spPr bwMode="auto">
          <a:xfrm>
            <a:off x="7679561" y="6309320"/>
            <a:ext cx="1428750" cy="4953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idx="4294967295"/>
          </p:nvPr>
        </p:nvSpPr>
        <p:spPr/>
        <p:txBody>
          <a:bodyPr/>
          <a:lstStyle/>
          <a:p>
            <a:pPr eaLnBrk="1" hangingPunct="1">
              <a:defRPr/>
            </a:pPr>
            <a:r>
              <a:rPr lang="ja-JP" altLang="ja-JP">
                <a:effectLst>
                  <a:outerShdw blurRad="38100" dist="38100" dir="2700000" algn="tl">
                    <a:srgbClr val="C0C0C0"/>
                  </a:outerShdw>
                </a:effectLst>
                <a:cs typeface="+mj-cs"/>
              </a:rPr>
              <a:t>マルチユーザシステムとは</a:t>
            </a:r>
          </a:p>
        </p:txBody>
      </p:sp>
      <p:sp>
        <p:nvSpPr>
          <p:cNvPr id="32771" name="コンテンツ プレースホルダ 2"/>
          <p:cNvSpPr>
            <a:spLocks noGrp="1"/>
          </p:cNvSpPr>
          <p:nvPr>
            <p:ph idx="4294967295"/>
          </p:nvPr>
        </p:nvSpPr>
        <p:spPr>
          <a:xfrm>
            <a:off x="0" y="981075"/>
            <a:ext cx="9144000" cy="5257800"/>
          </a:xfrm>
        </p:spPr>
        <p:txBody>
          <a:bodyPr/>
          <a:lstStyle/>
          <a:p>
            <a:pPr eaLnBrk="1" hangingPunct="1">
              <a:buFont typeface="Wingdings" charset="0"/>
              <a:buChar char="n"/>
              <a:defRPr/>
            </a:pPr>
            <a:r>
              <a:rPr kumimoji="0" lang="ja-JP" altLang="en-US" sz="3200" dirty="0"/>
              <a:t>複数人が同時に計算機を利用できるよう設計されたシステム</a:t>
            </a:r>
            <a:endParaRPr kumimoji="0" lang="en-US" altLang="ja-JP" sz="3200" dirty="0"/>
          </a:p>
          <a:p>
            <a:pPr lvl="1" indent="-390525" eaLnBrk="1" hangingPunct="1">
              <a:buFont typeface="Arial" charset="0"/>
              <a:buChar char="–"/>
              <a:defRPr/>
            </a:pPr>
            <a:r>
              <a:rPr kumimoji="0" lang="ja-JP" altLang="en-US" sz="3000" dirty="0"/>
              <a:t>複数人で</a:t>
            </a:r>
            <a:r>
              <a:rPr kumimoji="0" lang="en-US" altLang="ja-JP" sz="3000" dirty="0"/>
              <a:t>, 1 </a:t>
            </a:r>
            <a:r>
              <a:rPr kumimoji="0" lang="ja-JP" altLang="en-US" sz="3000" dirty="0"/>
              <a:t>つの計算機を同時に使用したい</a:t>
            </a:r>
            <a:endParaRPr kumimoji="0" lang="en-US" altLang="ja-JP" sz="3000" dirty="0"/>
          </a:p>
          <a:p>
            <a:pPr lvl="1" indent="-390525" eaLnBrk="1" hangingPunct="1">
              <a:buFont typeface="Arial" charset="0"/>
              <a:buChar char="–"/>
              <a:defRPr/>
            </a:pPr>
            <a:r>
              <a:rPr kumimoji="0" lang="ja-JP" altLang="en-US" sz="3000" dirty="0"/>
              <a:t>複数人で</a:t>
            </a:r>
            <a:r>
              <a:rPr kumimoji="0" lang="en-US" altLang="ja-JP" sz="3000" dirty="0"/>
              <a:t>,</a:t>
            </a:r>
            <a:r>
              <a:rPr kumimoji="0" lang="ja-JP" altLang="en-US" sz="3000" dirty="0"/>
              <a:t> </a:t>
            </a:r>
            <a:r>
              <a:rPr kumimoji="0" lang="en-US" altLang="ja-JP" sz="3000" dirty="0"/>
              <a:t> </a:t>
            </a:r>
            <a:r>
              <a:rPr kumimoji="0" lang="ja-JP" altLang="en-US" sz="3000" dirty="0"/>
              <a:t>情報共有を可能にしたい</a:t>
            </a:r>
            <a:endParaRPr kumimoji="0" lang="en-US" altLang="ja-JP" sz="3000" dirty="0"/>
          </a:p>
          <a:p>
            <a:pPr lvl="1" indent="-390525" eaLnBrk="1" hangingPunct="1">
              <a:buFont typeface="Georgia" charset="0"/>
              <a:buChar char="▫"/>
              <a:defRPr/>
            </a:pPr>
            <a:endParaRPr kumimoji="0" lang="en-US" altLang="ja-JP" sz="3000" dirty="0"/>
          </a:p>
          <a:p>
            <a:pPr marL="722313" lvl="2" indent="0" eaLnBrk="1" hangingPunct="1">
              <a:buFont typeface="Wingdings 2" charset="0"/>
              <a:buNone/>
              <a:defRPr/>
            </a:pPr>
            <a:r>
              <a:rPr kumimoji="0" lang="ja-JP" altLang="en-US" sz="3000" dirty="0"/>
              <a:t>現在でも大型計算機</a:t>
            </a:r>
            <a:r>
              <a:rPr kumimoji="0" lang="en-US" altLang="ja-JP" sz="3000" dirty="0"/>
              <a:t>, Unix, Linux</a:t>
            </a:r>
            <a:r>
              <a:rPr kumimoji="0" lang="ja-JP" altLang="en-US" sz="3000" dirty="0"/>
              <a:t>でマルチユーザシステムを継承</a:t>
            </a:r>
            <a:endParaRPr kumimoji="0" lang="en-US" altLang="ja-JP" sz="3000" dirty="0"/>
          </a:p>
        </p:txBody>
      </p:sp>
      <p:pic>
        <p:nvPicPr>
          <p:cNvPr id="4" name="Picture 2" descr="by">
            <a:extLst>
              <a:ext uri="{FF2B5EF4-FFF2-40B4-BE49-F238E27FC236}">
                <a16:creationId xmlns:a16="http://schemas.microsoft.com/office/drawing/2014/main" id="{E8ABA74D-F381-FC47-9AF6-C6299695D0BE}"/>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idx="4294967295"/>
          </p:nvPr>
        </p:nvSpPr>
        <p:spPr>
          <a:xfrm>
            <a:off x="271463" y="361950"/>
            <a:ext cx="8872537" cy="619125"/>
          </a:xfrm>
        </p:spPr>
        <p:txBody>
          <a:bodyPr/>
          <a:lstStyle/>
          <a:p>
            <a:pPr eaLnBrk="1" hangingPunct="1">
              <a:defRPr/>
            </a:pPr>
            <a:r>
              <a:rPr lang="ja-JP" altLang="en-US" dirty="0">
                <a:effectLst>
                  <a:outerShdw blurRad="38100" dist="38100" dir="2700000" algn="tl">
                    <a:srgbClr val="C0C0C0"/>
                  </a:outerShdw>
                </a:effectLst>
                <a:cs typeface="+mj-cs"/>
              </a:rPr>
              <a:t>安全かつ円滑に利用するために</a:t>
            </a:r>
            <a:endParaRPr lang="en-US" altLang="ja-JP" dirty="0">
              <a:solidFill>
                <a:schemeClr val="tx1"/>
              </a:solidFill>
              <a:effectLst>
                <a:outerShdw blurRad="38100" dist="38100" dir="2700000" algn="tl">
                  <a:srgbClr val="C0C0C0"/>
                </a:outerShdw>
              </a:effectLst>
              <a:cs typeface="+mj-cs"/>
            </a:endParaRPr>
          </a:p>
        </p:txBody>
      </p:sp>
      <p:sp>
        <p:nvSpPr>
          <p:cNvPr id="34819" name="コンテンツ プレースホルダ 2"/>
          <p:cNvSpPr>
            <a:spLocks noGrp="1"/>
          </p:cNvSpPr>
          <p:nvPr>
            <p:ph idx="4294967295"/>
          </p:nvPr>
        </p:nvSpPr>
        <p:spPr>
          <a:xfrm>
            <a:off x="0" y="981075"/>
            <a:ext cx="9144000" cy="5257800"/>
          </a:xfrm>
        </p:spPr>
        <p:txBody>
          <a:bodyPr/>
          <a:lstStyle/>
          <a:p>
            <a:pPr marL="622300" indent="-457200" eaLnBrk="1" hangingPunct="1">
              <a:buClr>
                <a:srgbClr val="C00000"/>
              </a:buClr>
              <a:buFont typeface="Wingdings" charset="0"/>
              <a:buChar char="n"/>
              <a:defRPr/>
            </a:pPr>
            <a:r>
              <a:rPr kumimoji="0" lang="ja-JP" altLang="en-US" sz="3200" dirty="0"/>
              <a:t>システムの利用にはいくつかの手続きと</a:t>
            </a:r>
            <a:br>
              <a:rPr kumimoji="0" lang="en-US" altLang="ja-JP" sz="3200" dirty="0"/>
            </a:br>
            <a:r>
              <a:rPr kumimoji="0" lang="ja-JP" altLang="en-US" sz="3200" dirty="0"/>
              <a:t>設定がある</a:t>
            </a:r>
            <a:endParaRPr kumimoji="0" lang="en-US" altLang="ja-JP" sz="3200" dirty="0"/>
          </a:p>
          <a:p>
            <a:pPr lvl="1" eaLnBrk="1" hangingPunct="1">
              <a:buFont typeface="Arial" charset="0"/>
              <a:buChar char="–"/>
              <a:defRPr/>
            </a:pPr>
            <a:r>
              <a:rPr kumimoji="0" lang="ja-JP" altLang="en-US" sz="3000" dirty="0"/>
              <a:t>計算機を利用する前に</a:t>
            </a:r>
            <a:r>
              <a:rPr kumimoji="0" lang="en-US" altLang="ja-JP" sz="3000" dirty="0"/>
              <a:t>, </a:t>
            </a:r>
            <a:r>
              <a:rPr kumimoji="0" lang="ja-JP" altLang="en-US" sz="3000" dirty="0"/>
              <a:t>使用権利の存否を　　　審査する手続きが必要</a:t>
            </a:r>
            <a:endParaRPr kumimoji="0" lang="en-US" altLang="ja-JP" sz="3000" dirty="0"/>
          </a:p>
          <a:p>
            <a:pPr marL="1179513" lvl="2" indent="-457200" eaLnBrk="1" hangingPunct="1">
              <a:buClr>
                <a:schemeClr val="tx1"/>
              </a:buClr>
              <a:buFont typeface="Arial" charset="0"/>
              <a:buChar char="•"/>
              <a:defRPr/>
            </a:pPr>
            <a:r>
              <a:rPr kumimoji="0" lang="ja-JP" altLang="en-US" sz="2800" b="1" u="sng" dirty="0">
                <a:solidFill>
                  <a:srgbClr val="000099"/>
                </a:solidFill>
              </a:rPr>
              <a:t>アカウントシステム</a:t>
            </a:r>
            <a:endParaRPr kumimoji="0" lang="en-US" altLang="ja-JP" sz="2800" b="1" u="sng" dirty="0">
              <a:solidFill>
                <a:srgbClr val="000099"/>
              </a:solidFill>
            </a:endParaRPr>
          </a:p>
          <a:p>
            <a:pPr lvl="1" eaLnBrk="1" hangingPunct="1">
              <a:buFont typeface="Arial" charset="0"/>
              <a:buChar char="–"/>
              <a:defRPr/>
            </a:pPr>
            <a:r>
              <a:rPr kumimoji="0" lang="ja-JP" altLang="en-US" sz="3000" dirty="0"/>
              <a:t>ファイル・ディレクトリ利用に関する権限の設定</a:t>
            </a:r>
            <a:endParaRPr kumimoji="0" lang="en-US" altLang="ja-JP" dirty="0"/>
          </a:p>
          <a:p>
            <a:pPr marL="1179513" lvl="2" indent="-457200" eaLnBrk="1" hangingPunct="1">
              <a:buClr>
                <a:schemeClr val="tx1"/>
              </a:buClr>
              <a:buFont typeface="Arial" charset="0"/>
              <a:buChar char="•"/>
              <a:defRPr/>
            </a:pPr>
            <a:r>
              <a:rPr kumimoji="0" lang="ja-JP" altLang="en-US" sz="2800" b="1" u="sng" dirty="0">
                <a:solidFill>
                  <a:srgbClr val="000099"/>
                </a:solidFill>
              </a:rPr>
              <a:t>パーミッション </a:t>
            </a:r>
            <a:r>
              <a:rPr kumimoji="0" lang="en-US" altLang="ja-JP" sz="2800" b="1" u="sng" dirty="0">
                <a:solidFill>
                  <a:srgbClr val="000099"/>
                </a:solidFill>
              </a:rPr>
              <a:t>(Permission)</a:t>
            </a:r>
          </a:p>
        </p:txBody>
      </p:sp>
      <p:pic>
        <p:nvPicPr>
          <p:cNvPr id="4" name="Picture 2" descr="by">
            <a:extLst>
              <a:ext uri="{FF2B5EF4-FFF2-40B4-BE49-F238E27FC236}">
                <a16:creationId xmlns:a16="http://schemas.microsoft.com/office/drawing/2014/main" id="{2096ACAC-714D-5E4C-8349-B4C778D99B76}"/>
              </a:ext>
            </a:extLst>
          </p:cNvPr>
          <p:cNvPicPr>
            <a:picLocks noChangeAspect="1" noChangeArrowheads="1"/>
          </p:cNvPicPr>
          <p:nvPr/>
        </p:nvPicPr>
        <p:blipFill>
          <a:blip r:embed="rId3" cstate="print"/>
          <a:srcRect/>
          <a:stretch>
            <a:fillRect/>
          </a:stretch>
        </p:blipFill>
        <p:spPr bwMode="auto">
          <a:xfrm>
            <a:off x="7679561" y="6309320"/>
            <a:ext cx="1428750" cy="495301"/>
          </a:xfrm>
          <a:prstGeom prst="rect">
            <a:avLst/>
          </a:prstGeom>
          <a:noFill/>
        </p:spPr>
      </p:pic>
    </p:spTree>
  </p:cSld>
  <p:clrMapOvr>
    <a:masterClrMapping/>
  </p:clrMapOvr>
</p:sld>
</file>

<file path=ppt/theme/theme1.xml><?xml version="1.0" encoding="utf-8"?>
<a:theme xmlns:a="http://schemas.openxmlformats.org/drawingml/2006/main" name="red">
  <a:themeElements>
    <a:clrScheme name="ユーザー設定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832FF"/>
      </a:hlink>
      <a:folHlink>
        <a:srgbClr val="B2B2B2"/>
      </a:folHlink>
    </a:clrScheme>
    <a:fontScheme name="red">
      <a:majorFont>
        <a:latin typeface="Arial Unicode MS"/>
        <a:ea typeface="ＭＳ ゴシック"/>
        <a:cs typeface=""/>
      </a:majorFont>
      <a:minorFont>
        <a:latin typeface="Arial Unicode M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ja-JP" altLang="ja-JP" sz="24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ja-JP" altLang="ja-JP" sz="24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r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d">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red</Template>
  <TotalTime>3890</TotalTime>
  <Pages>0</Pages>
  <Words>4234</Words>
  <Characters>0</Characters>
  <Application>Microsoft Office PowerPoint</Application>
  <DocSecurity>0</DocSecurity>
  <PresentationFormat>画面に合わせる (4:3)</PresentationFormat>
  <Lines>0</Lines>
  <Paragraphs>739</Paragraphs>
  <Slides>56</Slides>
  <Notes>34</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56</vt:i4>
      </vt:variant>
    </vt:vector>
  </HeadingPairs>
  <TitlesOfParts>
    <vt:vector size="68" baseType="lpstr">
      <vt:lpstr>Andale Mono</vt:lpstr>
      <vt:lpstr>Arial Unicode MS</vt:lpstr>
      <vt:lpstr>ＭＳ Ｐゴシック</vt:lpstr>
      <vt:lpstr>MS UI Gothic</vt:lpstr>
      <vt:lpstr>Arial</vt:lpstr>
      <vt:lpstr>Century Gothic</vt:lpstr>
      <vt:lpstr>Georgia</vt:lpstr>
      <vt:lpstr>Trebuchet MS</vt:lpstr>
      <vt:lpstr>Wingdings</vt:lpstr>
      <vt:lpstr>Wingdings 2</vt:lpstr>
      <vt:lpstr>red</vt:lpstr>
      <vt:lpstr>1_red</vt:lpstr>
      <vt:lpstr>最低限 Unix (Linux)  I ～ Linux 入門 ～ 情報実験 第 2 回 (2019/04/19)</vt:lpstr>
      <vt:lpstr>目次</vt:lpstr>
      <vt:lpstr>PowerPoint プレゼンテーション</vt:lpstr>
      <vt:lpstr>はじめに</vt:lpstr>
      <vt:lpstr>OS (Operating System)</vt:lpstr>
      <vt:lpstr>Linux とは</vt:lpstr>
      <vt:lpstr>PowerPoint プレゼンテーション</vt:lpstr>
      <vt:lpstr>マルチユーザシステムとは</vt:lpstr>
      <vt:lpstr>安全かつ円滑に利用するために</vt:lpstr>
      <vt:lpstr>PowerPoint プレゼンテーション</vt:lpstr>
      <vt:lpstr>アカウントとは</vt:lpstr>
      <vt:lpstr>計算機を利用するための事前準備</vt:lpstr>
      <vt:lpstr>ログインとは</vt:lpstr>
      <vt:lpstr>PowerPoint プレゼンテーション</vt:lpstr>
      <vt:lpstr>アカウントクラック(乗っ取り)された例</vt:lpstr>
      <vt:lpstr>アカウントクラック(乗っ取り)された例</vt:lpstr>
      <vt:lpstr>アカウントクラックの手法 1</vt:lpstr>
      <vt:lpstr>アカウントクラックの手法 2</vt:lpstr>
      <vt:lpstr>クラックされた時の問題 : 本人編</vt:lpstr>
      <vt:lpstr>クラックされた時の問題 : 他ユーザ編</vt:lpstr>
      <vt:lpstr> ルートクラックの恐ろしさ</vt:lpstr>
      <vt:lpstr>クラックされた時の問題 : 世界編</vt:lpstr>
      <vt:lpstr>PowerPoint プレゼンテーション</vt:lpstr>
      <vt:lpstr>PowerPoint プレゼンテーション</vt:lpstr>
      <vt:lpstr>良いパスワードとは</vt:lpstr>
      <vt:lpstr>頑丈なパスワードとは</vt:lpstr>
      <vt:lpstr>他者の使いにくいパスワードとは</vt:lpstr>
      <vt:lpstr>パスワード例</vt:lpstr>
      <vt:lpstr>パスワードに関する注意</vt:lpstr>
      <vt:lpstr>前編まとめ 1</vt:lpstr>
      <vt:lpstr>前編まとめ 2</vt:lpstr>
      <vt:lpstr>実技 : Linux をいじり倒す準備を整える</vt:lpstr>
      <vt:lpstr>目次</vt:lpstr>
      <vt:lpstr>PowerPoint プレゼンテーション</vt:lpstr>
      <vt:lpstr>Linux のデータ管理</vt:lpstr>
      <vt:lpstr>Linux のディレクトリ階層構造</vt:lpstr>
      <vt:lpstr>PowerPoint プレゼンテーション</vt:lpstr>
      <vt:lpstr>ファイルの指定方法</vt:lpstr>
      <vt:lpstr>ディレクトリに関するコマンド</vt:lpstr>
      <vt:lpstr>PowerPoint プレゼンテーション</vt:lpstr>
      <vt:lpstr>パーミッションとは</vt:lpstr>
      <vt:lpstr>ユーザとグループ</vt:lpstr>
      <vt:lpstr>パーミッションはなぜ必要か？</vt:lpstr>
      <vt:lpstr>後編まとめ</vt:lpstr>
      <vt:lpstr>実技 : ファイル / ディレクトリ操作をしよう</vt:lpstr>
      <vt:lpstr>参考文献(1)</vt:lpstr>
      <vt:lpstr>参考文献(2)</vt:lpstr>
      <vt:lpstr>参考文献(3)</vt:lpstr>
      <vt:lpstr>付録</vt:lpstr>
      <vt:lpstr>Linux の興隆</vt:lpstr>
      <vt:lpstr>Linux の特徴</vt:lpstr>
      <vt:lpstr>Linux ディストリビューション</vt:lpstr>
      <vt:lpstr>INEX で利用する Debian GNU/Linux の特徴</vt:lpstr>
      <vt:lpstr>付録：Linux 内でのユーザ情報管理</vt:lpstr>
      <vt:lpstr>付録：ドットファイル(隠しファイル)</vt:lpstr>
      <vt:lpstr>付録：「 / 」以下のディレクトリの役割(一部)</vt:lpstr>
    </vt:vector>
  </TitlesOfParts>
  <Company>光田 千紘</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の世界に 触れてみよう! 情報実験 第 3 回 (2005/10/21)</dc:title>
  <dc:creator>光田 千紘</dc:creator>
  <cp:lastModifiedBy>哲治 吉田</cp:lastModifiedBy>
  <cp:revision>953</cp:revision>
  <cp:lastPrinted>2012-04-20T02:06:29Z</cp:lastPrinted>
  <dcterms:created xsi:type="dcterms:W3CDTF">2005-10-15T07:57:00Z</dcterms:created>
  <dcterms:modified xsi:type="dcterms:W3CDTF">2019-04-19T01:29:29Z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1041-9.1.0.4550</vt:lpwstr>
  </property>
</Properties>
</file>