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78" r:id="rId2"/>
    <p:sldId id="436" r:id="rId3"/>
    <p:sldId id="728" r:id="rId4"/>
    <p:sldId id="732" r:id="rId5"/>
    <p:sldId id="744" r:id="rId6"/>
    <p:sldId id="735" r:id="rId7"/>
    <p:sldId id="740" r:id="rId8"/>
    <p:sldId id="730" r:id="rId9"/>
    <p:sldId id="518" r:id="rId10"/>
    <p:sldId id="625" r:id="rId11"/>
    <p:sldId id="641" r:id="rId12"/>
    <p:sldId id="589" r:id="rId13"/>
    <p:sldId id="549" r:id="rId14"/>
    <p:sldId id="719" r:id="rId15"/>
    <p:sldId id="595" r:id="rId16"/>
    <p:sldId id="596" r:id="rId17"/>
    <p:sldId id="655" r:id="rId18"/>
    <p:sldId id="746" r:id="rId19"/>
    <p:sldId id="723" r:id="rId20"/>
    <p:sldId id="748" r:id="rId21"/>
    <p:sldId id="749" r:id="rId22"/>
    <p:sldId id="750" r:id="rId23"/>
    <p:sldId id="751" r:id="rId24"/>
    <p:sldId id="752" r:id="rId25"/>
    <p:sldId id="753" r:id="rId26"/>
    <p:sldId id="754" r:id="rId27"/>
    <p:sldId id="755" r:id="rId28"/>
    <p:sldId id="726" r:id="rId29"/>
    <p:sldId id="653" r:id="rId30"/>
    <p:sldId id="696" r:id="rId31"/>
    <p:sldId id="756" r:id="rId32"/>
    <p:sldId id="745" r:id="rId33"/>
    <p:sldId id="630" r:id="rId34"/>
    <p:sldId id="622" r:id="rId35"/>
    <p:sldId id="698" r:id="rId36"/>
    <p:sldId id="600" r:id="rId37"/>
    <p:sldId id="699" r:id="rId38"/>
    <p:sldId id="700" r:id="rId39"/>
    <p:sldId id="717" r:id="rId40"/>
    <p:sldId id="612" r:id="rId41"/>
    <p:sldId id="671" r:id="rId42"/>
    <p:sldId id="707" r:id="rId43"/>
    <p:sldId id="664" r:id="rId44"/>
    <p:sldId id="572" r:id="rId45"/>
    <p:sldId id="654" r:id="rId46"/>
    <p:sldId id="670" r:id="rId47"/>
    <p:sldId id="695" r:id="rId48"/>
    <p:sldId id="718" r:id="rId49"/>
  </p:sldIdLst>
  <p:sldSz cx="9144000" cy="6858000" type="screen4x3"/>
  <p:notesSz cx="9931400" cy="6794500"/>
  <p:defaultTextStyle>
    <a:defPPr>
      <a:defRPr lang="ja-JP"/>
    </a:defPPr>
    <a:lvl1pPr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8000"/>
    <a:srgbClr val="800080"/>
    <a:srgbClr val="FF0000"/>
    <a:srgbClr val="CC6600"/>
    <a:srgbClr val="000099"/>
    <a:srgbClr val="FF0066"/>
    <a:srgbClr val="0033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9" autoAdjust="0"/>
    <p:restoredTop sz="89939" autoAdjust="0"/>
  </p:normalViewPr>
  <p:slideViewPr>
    <p:cSldViewPr snapToGrid="0">
      <p:cViewPr varScale="1">
        <p:scale>
          <a:sx n="74" d="100"/>
          <a:sy n="74" d="100"/>
        </p:scale>
        <p:origin x="390" y="66"/>
      </p:cViewPr>
      <p:guideLst>
        <p:guide orient="horz" pos="2160"/>
        <p:guide pos="2880"/>
      </p:guideLst>
    </p:cSldViewPr>
  </p:slideViewPr>
  <p:outlineViewPr>
    <p:cViewPr>
      <p:scale>
        <a:sx n="33" d="100"/>
        <a:sy n="33" d="100"/>
      </p:scale>
      <p:origin x="78" y="51990"/>
    </p:cViewPr>
  </p:outlineViewPr>
  <p:notesTextViewPr>
    <p:cViewPr>
      <p:scale>
        <a:sx n="100" d="100"/>
        <a:sy n="100" d="100"/>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2C6662D-F988-40D2-BF29-EB5119266FCD}" type="datetimeFigureOut">
              <a:rPr lang="ja-JP" altLang="en-US"/>
              <a:pPr>
                <a:defRPr/>
              </a:pPr>
              <a:t>2019/7/5</a:t>
            </a:fld>
            <a:endParaRPr lang="ja-JP" altLang="en-US"/>
          </a:p>
        </p:txBody>
      </p:sp>
      <p:sp>
        <p:nvSpPr>
          <p:cNvPr id="4" name="フッター プレースホルダー 3"/>
          <p:cNvSpPr>
            <a:spLocks noGrp="1"/>
          </p:cNvSpPr>
          <p:nvPr>
            <p:ph type="ftr" sz="quarter" idx="2"/>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6AFDCD2C-AF2D-4A6F-9B21-594EA37735EA}" type="slidenum">
              <a:rPr lang="ja-JP" altLang="en-US"/>
              <a:pPr>
                <a:defRPr/>
              </a:pPr>
              <a:t>‹#›</a:t>
            </a:fld>
            <a:endParaRPr lang="ja-JP" altLang="en-US"/>
          </a:p>
        </p:txBody>
      </p:sp>
    </p:spTree>
    <p:extLst>
      <p:ext uri="{BB962C8B-B14F-4D97-AF65-F5344CB8AC3E}">
        <p14:creationId xmlns:p14="http://schemas.microsoft.com/office/powerpoint/2010/main" val="27707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864255C-316F-45C8-8368-79092E22D2C4}" type="datetimeFigureOut">
              <a:rPr lang="ja-JP" altLang="en-US"/>
              <a:pPr>
                <a:defRPr/>
              </a:pPr>
              <a:t>2019/7/5</a:t>
            </a:fld>
            <a:endParaRPr lang="ja-JP" altLang="en-US"/>
          </a:p>
        </p:txBody>
      </p:sp>
      <p:sp>
        <p:nvSpPr>
          <p:cNvPr id="4" name="スライド イメージ プレースホルダ 3"/>
          <p:cNvSpPr>
            <a:spLocks noGrp="1" noRot="1" noChangeAspect="1"/>
          </p:cNvSpPr>
          <p:nvPr>
            <p:ph type="sldImg" idx="2"/>
          </p:nvPr>
        </p:nvSpPr>
        <p:spPr>
          <a:xfrm>
            <a:off x="3267075" y="509588"/>
            <a:ext cx="3397250" cy="2549525"/>
          </a:xfrm>
          <a:prstGeom prst="rect">
            <a:avLst/>
          </a:prstGeom>
          <a:noFill/>
          <a:ln w="12700">
            <a:solidFill>
              <a:prstClr val="black"/>
            </a:solidFill>
          </a:ln>
        </p:spPr>
        <p:txBody>
          <a:bodyPr vert="horz" lIns="91370" tIns="45686" rIns="91370" bIns="45686" rtlCol="0" anchor="ctr"/>
          <a:lstStyle/>
          <a:p>
            <a:pPr lvl="0"/>
            <a:endParaRPr lang="ja-JP" altLang="en-US" noProof="0"/>
          </a:p>
        </p:txBody>
      </p:sp>
      <p:sp>
        <p:nvSpPr>
          <p:cNvPr id="5" name="ノート プレースホルダ 4"/>
          <p:cNvSpPr>
            <a:spLocks noGrp="1"/>
          </p:cNvSpPr>
          <p:nvPr>
            <p:ph type="body" sz="quarter" idx="3"/>
          </p:nvPr>
        </p:nvSpPr>
        <p:spPr>
          <a:xfrm>
            <a:off x="994780" y="3228344"/>
            <a:ext cx="7944183" cy="3056705"/>
          </a:xfrm>
          <a:prstGeom prst="rect">
            <a:avLst/>
          </a:prstGeom>
        </p:spPr>
        <p:txBody>
          <a:bodyPr vert="horz" lIns="91370" tIns="45686" rIns="91370" bIns="4568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F53AC587-4870-4BAC-A75E-F2F7D506F542}" type="slidenum">
              <a:rPr lang="ja-JP" altLang="en-US"/>
              <a:pPr>
                <a:defRPr/>
              </a:pPr>
              <a:t>‹#›</a:t>
            </a:fld>
            <a:endParaRPr lang="ja-JP" altLang="en-US"/>
          </a:p>
        </p:txBody>
      </p:sp>
    </p:spTree>
    <p:extLst>
      <p:ext uri="{BB962C8B-B14F-4D97-AF65-F5344CB8AC3E}">
        <p14:creationId xmlns:p14="http://schemas.microsoft.com/office/powerpoint/2010/main" val="2718311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4CE3146-3591-4436-8EF7-EB669BAA9283}" type="slidenum">
              <a:rPr lang="ja-JP" altLang="en-US" smtClean="0">
                <a:latin typeface="Arial" charset="0"/>
              </a:rPr>
              <a:pPr eaLnBrk="1" hangingPunct="1">
                <a:spcBef>
                  <a:spcPct val="20000"/>
                </a:spcBef>
              </a:pPr>
              <a:t>1</a:t>
            </a:fld>
            <a:endParaRPr lang="ja-JP"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7924" indent="-287663" eaLnBrk="0" hangingPunct="0">
              <a:spcBef>
                <a:spcPct val="30000"/>
              </a:spcBef>
              <a:defRPr kumimoji="1" sz="1200">
                <a:solidFill>
                  <a:schemeClr val="tx1"/>
                </a:solidFill>
                <a:latin typeface="Arial" charset="0"/>
                <a:ea typeface="ＭＳ Ｐ明朝" charset="-128"/>
              </a:defRPr>
            </a:lvl2pPr>
            <a:lvl3pPr marL="1150652" indent="-230130" eaLnBrk="0" hangingPunct="0">
              <a:spcBef>
                <a:spcPct val="30000"/>
              </a:spcBef>
              <a:defRPr kumimoji="1" sz="1200">
                <a:solidFill>
                  <a:schemeClr val="tx1"/>
                </a:solidFill>
                <a:latin typeface="Arial" charset="0"/>
                <a:ea typeface="ＭＳ Ｐ明朝" charset="-128"/>
              </a:defRPr>
            </a:lvl3pPr>
            <a:lvl4pPr marL="1610913" indent="-230130" eaLnBrk="0" hangingPunct="0">
              <a:spcBef>
                <a:spcPct val="30000"/>
              </a:spcBef>
              <a:defRPr kumimoji="1" sz="1200">
                <a:solidFill>
                  <a:schemeClr val="tx1"/>
                </a:solidFill>
                <a:latin typeface="Arial" charset="0"/>
                <a:ea typeface="ＭＳ Ｐ明朝" charset="-128"/>
              </a:defRPr>
            </a:lvl4pPr>
            <a:lvl5pPr marL="2071174" indent="-230130" eaLnBrk="0" hangingPunct="0">
              <a:spcBef>
                <a:spcPct val="30000"/>
              </a:spcBef>
              <a:defRPr kumimoji="1" sz="1200">
                <a:solidFill>
                  <a:schemeClr val="tx1"/>
                </a:solidFill>
                <a:latin typeface="Arial" charset="0"/>
                <a:ea typeface="ＭＳ Ｐ明朝"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01BB122A-4895-4A95-A5A0-A54D5732F98E}" type="slidenum">
              <a:rPr lang="en-US" altLang="ja-JP" smtClean="0">
                <a:ea typeface="ＭＳ Ｐゴシック" charset="-128"/>
              </a:rPr>
              <a:pPr eaLnBrk="1" hangingPunct="1">
                <a:spcBef>
                  <a:spcPct val="0"/>
                </a:spcBef>
              </a:pPr>
              <a:t>12</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4203540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13</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576173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14</a:t>
            </a:fld>
            <a:endParaRPr lang="ja-JP" altLang="en-US">
              <a:latin typeface="Arial" charset="0"/>
            </a:endParaRPr>
          </a:p>
        </p:txBody>
      </p:sp>
    </p:spTree>
    <p:extLst>
      <p:ext uri="{BB962C8B-B14F-4D97-AF65-F5344CB8AC3E}">
        <p14:creationId xmlns:p14="http://schemas.microsoft.com/office/powerpoint/2010/main" val="3450628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可読性・可変性はわからない（小高）</a:t>
            </a:r>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16</a:t>
            </a:fld>
            <a:endParaRPr lang="ja-JP" altLang="en-US">
              <a:latin typeface="Arial" charset="0"/>
            </a:endParaRPr>
          </a:p>
        </p:txBody>
      </p:sp>
    </p:spTree>
    <p:extLst>
      <p:ext uri="{BB962C8B-B14F-4D97-AF65-F5344CB8AC3E}">
        <p14:creationId xmlns:p14="http://schemas.microsoft.com/office/powerpoint/2010/main" val="121655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17</a:t>
            </a:fld>
            <a:endParaRPr lang="ja-JP" altLang="en-US">
              <a:latin typeface="Arial" charset="0"/>
            </a:endParaRPr>
          </a:p>
        </p:txBody>
      </p:sp>
    </p:spTree>
    <p:extLst>
      <p:ext uri="{BB962C8B-B14F-4D97-AF65-F5344CB8AC3E}">
        <p14:creationId xmlns:p14="http://schemas.microsoft.com/office/powerpoint/2010/main" val="198965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18</a:t>
            </a:fld>
            <a:endParaRPr lang="ja-JP" altLang="en-US"/>
          </a:p>
        </p:txBody>
      </p:sp>
    </p:spTree>
    <p:extLst>
      <p:ext uri="{BB962C8B-B14F-4D97-AF65-F5344CB8AC3E}">
        <p14:creationId xmlns:p14="http://schemas.microsoft.com/office/powerpoint/2010/main" val="15827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19</a:t>
            </a:fld>
            <a:endParaRPr lang="ja-JP" altLang="en-US">
              <a:latin typeface="Arial" charset="0"/>
            </a:endParaRPr>
          </a:p>
        </p:txBody>
      </p:sp>
    </p:spTree>
    <p:extLst>
      <p:ext uri="{BB962C8B-B14F-4D97-AF65-F5344CB8AC3E}">
        <p14:creationId xmlns:p14="http://schemas.microsoft.com/office/powerpoint/2010/main" val="23389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21</a:t>
            </a:fld>
            <a:endParaRPr lang="ja-JP" altLang="en-US"/>
          </a:p>
        </p:txBody>
      </p:sp>
    </p:spTree>
    <p:extLst>
      <p:ext uri="{BB962C8B-B14F-4D97-AF65-F5344CB8AC3E}">
        <p14:creationId xmlns:p14="http://schemas.microsoft.com/office/powerpoint/2010/main" val="4110751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22</a:t>
            </a:fld>
            <a:endParaRPr lang="ja-JP" altLang="en-US"/>
          </a:p>
        </p:txBody>
      </p:sp>
    </p:spTree>
    <p:extLst>
      <p:ext uri="{BB962C8B-B14F-4D97-AF65-F5344CB8AC3E}">
        <p14:creationId xmlns:p14="http://schemas.microsoft.com/office/powerpoint/2010/main" val="4237427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netCDF </a:t>
            </a:r>
            <a:r>
              <a:rPr kumimoji="1" lang="ja-JP" altLang="en-US" dirty="0"/>
              <a:t>データファイルの構造をあらわす模式図に変更</a:t>
            </a:r>
            <a:endParaRPr kumimoji="1" lang="en-US" altLang="ja-JP" dirty="0"/>
          </a:p>
          <a:p>
            <a:r>
              <a:rPr kumimoji="1" lang="ja-JP" altLang="en-US" dirty="0"/>
              <a:t>最後に「実際のデータの中を見てみましょう」と書いて</a:t>
            </a:r>
            <a:r>
              <a:rPr kumimoji="1" lang="en-US" altLang="ja-JP" dirty="0" err="1"/>
              <a:t>ncdump</a:t>
            </a:r>
            <a:r>
              <a:rPr kumimoji="1" lang="en-US" altLang="ja-JP" baseline="0" dirty="0"/>
              <a:t> </a:t>
            </a:r>
            <a:r>
              <a:rPr kumimoji="1" lang="ja-JP" altLang="en-US" baseline="0" dirty="0"/>
              <a:t>する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23</a:t>
            </a:fld>
            <a:endParaRPr lang="ja-JP" altLang="en-US"/>
          </a:p>
        </p:txBody>
      </p:sp>
    </p:spTree>
    <p:extLst>
      <p:ext uri="{BB962C8B-B14F-4D97-AF65-F5344CB8AC3E}">
        <p14:creationId xmlns:p14="http://schemas.microsoft.com/office/powerpoint/2010/main" val="107838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09A527B-E8EC-46EF-ABE1-4E8E8BD22AFA}" type="slidenum">
              <a:rPr lang="ja-JP" altLang="en-US" smtClean="0">
                <a:latin typeface="Arial" charset="0"/>
              </a:rPr>
              <a:pPr eaLnBrk="1" hangingPunct="1">
                <a:spcBef>
                  <a:spcPct val="20000"/>
                </a:spcBef>
              </a:pPr>
              <a:t>2</a:t>
            </a:fld>
            <a:endParaRPr lang="ja-JP"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a:t>メタデータの重要性を話す！</a:t>
            </a:r>
            <a:endParaRPr kumimoji="1" lang="en-US" altLang="ja-JP" baseline="0" dirty="0"/>
          </a:p>
          <a:p>
            <a:r>
              <a:rPr kumimoji="1" lang="ja-JP" altLang="en-US" baseline="0" dirty="0"/>
              <a:t>例を挙げることができると良い！</a:t>
            </a:r>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24</a:t>
            </a:fld>
            <a:endParaRPr lang="ja-JP" altLang="en-US"/>
          </a:p>
        </p:txBody>
      </p:sp>
    </p:spTree>
    <p:extLst>
      <p:ext uri="{BB962C8B-B14F-4D97-AF65-F5344CB8AC3E}">
        <p14:creationId xmlns:p14="http://schemas.microsoft.com/office/powerpoint/2010/main" val="526576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25</a:t>
            </a:fld>
            <a:endParaRPr lang="ja-JP" altLang="en-US"/>
          </a:p>
        </p:txBody>
      </p:sp>
    </p:spTree>
    <p:extLst>
      <p:ext uri="{BB962C8B-B14F-4D97-AF65-F5344CB8AC3E}">
        <p14:creationId xmlns:p14="http://schemas.microsoft.com/office/powerpoint/2010/main" val="4194889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26</a:t>
            </a:fld>
            <a:endParaRPr lang="ja-JP" altLang="en-US"/>
          </a:p>
        </p:txBody>
      </p:sp>
    </p:spTree>
    <p:extLst>
      <p:ext uri="{BB962C8B-B14F-4D97-AF65-F5344CB8AC3E}">
        <p14:creationId xmlns:p14="http://schemas.microsoft.com/office/powerpoint/2010/main" val="3970328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27</a:t>
            </a:fld>
            <a:endParaRPr lang="ja-JP" altLang="en-US"/>
          </a:p>
        </p:txBody>
      </p:sp>
    </p:spTree>
    <p:extLst>
      <p:ext uri="{BB962C8B-B14F-4D97-AF65-F5344CB8AC3E}">
        <p14:creationId xmlns:p14="http://schemas.microsoft.com/office/powerpoint/2010/main" val="1376958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28</a:t>
            </a:fld>
            <a:endParaRPr lang="ja-JP" altLang="en-US">
              <a:latin typeface="Arial" charset="0"/>
            </a:endParaRPr>
          </a:p>
        </p:txBody>
      </p:sp>
    </p:spTree>
    <p:extLst>
      <p:ext uri="{BB962C8B-B14F-4D97-AF65-F5344CB8AC3E}">
        <p14:creationId xmlns:p14="http://schemas.microsoft.com/office/powerpoint/2010/main" val="3386819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29</a:t>
            </a:fld>
            <a:endParaRPr lang="ja-JP" altLang="en-US">
              <a:latin typeface="Arial" charset="0"/>
            </a:endParaRPr>
          </a:p>
        </p:txBody>
      </p:sp>
    </p:spTree>
    <p:extLst>
      <p:ext uri="{BB962C8B-B14F-4D97-AF65-F5344CB8AC3E}">
        <p14:creationId xmlns:p14="http://schemas.microsoft.com/office/powerpoint/2010/main" val="1083028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32</a:t>
            </a:fld>
            <a:endParaRPr lang="ja-JP" altLang="en-US"/>
          </a:p>
        </p:txBody>
      </p:sp>
    </p:spTree>
    <p:extLst>
      <p:ext uri="{BB962C8B-B14F-4D97-AF65-F5344CB8AC3E}">
        <p14:creationId xmlns:p14="http://schemas.microsoft.com/office/powerpoint/2010/main" val="454857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温度の時間変化の図（</a:t>
            </a:r>
            <a:r>
              <a:rPr kumimoji="1" lang="en-US" altLang="ja-JP" dirty="0"/>
              <a:t>Fig. SPM7, Fig. TS14:103</a:t>
            </a:r>
            <a:r>
              <a:rPr kumimoji="1" lang="ja-JP" altLang="en-US" dirty="0"/>
              <a:t>枚目）と平面分布</a:t>
            </a:r>
            <a:r>
              <a:rPr kumimoji="1" lang="en-US" altLang="ja-JP" dirty="0"/>
              <a:t>(Fig. SPM8, TS15)</a:t>
            </a:r>
            <a:r>
              <a:rPr kumimoji="1" lang="ja-JP" altLang="en-US" dirty="0"/>
              <a:t>を入れたい </a:t>
            </a:r>
            <a:r>
              <a:rPr kumimoji="1" lang="en-US" altLang="ja-JP" dirty="0"/>
              <a:t>TS </a:t>
            </a:r>
            <a:r>
              <a:rPr kumimoji="1" lang="ja-JP" altLang="en-US" dirty="0"/>
              <a:t>は</a:t>
            </a:r>
            <a:r>
              <a:rPr kumimoji="1" lang="en-US" altLang="ja-JP" dirty="0"/>
              <a:t>Technical summary.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33</a:t>
            </a:fld>
            <a:endParaRPr lang="ja-JP" altLang="en-US"/>
          </a:p>
        </p:txBody>
      </p:sp>
    </p:spTree>
    <p:extLst>
      <p:ext uri="{BB962C8B-B14F-4D97-AF65-F5344CB8AC3E}">
        <p14:creationId xmlns:p14="http://schemas.microsoft.com/office/powerpoint/2010/main" val="1416831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34</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4179444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35</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149908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a:t>
            </a:fld>
            <a:endParaRPr lang="ja-JP" altLang="en-US"/>
          </a:p>
        </p:txBody>
      </p:sp>
    </p:spTree>
    <p:extLst>
      <p:ext uri="{BB962C8B-B14F-4D97-AF65-F5344CB8AC3E}">
        <p14:creationId xmlns:p14="http://schemas.microsoft.com/office/powerpoint/2010/main" val="68361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7924" indent="-287663" eaLnBrk="0" hangingPunct="0">
              <a:spcBef>
                <a:spcPct val="30000"/>
              </a:spcBef>
              <a:defRPr kumimoji="1" sz="1200">
                <a:solidFill>
                  <a:schemeClr val="tx1"/>
                </a:solidFill>
                <a:latin typeface="Arial" charset="0"/>
                <a:ea typeface="ＭＳ Ｐ明朝" charset="-128"/>
              </a:defRPr>
            </a:lvl2pPr>
            <a:lvl3pPr marL="1150652" indent="-230130" eaLnBrk="0" hangingPunct="0">
              <a:spcBef>
                <a:spcPct val="30000"/>
              </a:spcBef>
              <a:defRPr kumimoji="1" sz="1200">
                <a:solidFill>
                  <a:schemeClr val="tx1"/>
                </a:solidFill>
                <a:latin typeface="Arial" charset="0"/>
                <a:ea typeface="ＭＳ Ｐ明朝" charset="-128"/>
              </a:defRPr>
            </a:lvl3pPr>
            <a:lvl4pPr marL="1610913" indent="-230130" eaLnBrk="0" hangingPunct="0">
              <a:spcBef>
                <a:spcPct val="30000"/>
              </a:spcBef>
              <a:defRPr kumimoji="1" sz="1200">
                <a:solidFill>
                  <a:schemeClr val="tx1"/>
                </a:solidFill>
                <a:latin typeface="Arial" charset="0"/>
                <a:ea typeface="ＭＳ Ｐ明朝" charset="-128"/>
              </a:defRPr>
            </a:lvl4pPr>
            <a:lvl5pPr marL="2071174" indent="-230130" eaLnBrk="0" hangingPunct="0">
              <a:spcBef>
                <a:spcPct val="30000"/>
              </a:spcBef>
              <a:defRPr kumimoji="1" sz="1200">
                <a:solidFill>
                  <a:schemeClr val="tx1"/>
                </a:solidFill>
                <a:latin typeface="Arial" charset="0"/>
                <a:ea typeface="ＭＳ Ｐ明朝"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01BB122A-4895-4A95-A5A0-A54D5732F98E}" type="slidenum">
              <a:rPr lang="en-US" altLang="ja-JP" smtClean="0">
                <a:ea typeface="ＭＳ Ｐゴシック" charset="-128"/>
              </a:rPr>
              <a:pPr eaLnBrk="1" hangingPunct="1">
                <a:spcBef>
                  <a:spcPct val="0"/>
                </a:spcBef>
              </a:pPr>
              <a:t>37</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3781285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潜熱・凝結熱という言葉は使わない！</a:t>
            </a:r>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38</a:t>
            </a:fld>
            <a:endParaRPr lang="ja-JP" altLang="en-US"/>
          </a:p>
        </p:txBody>
      </p:sp>
    </p:spTree>
    <p:extLst>
      <p:ext uri="{BB962C8B-B14F-4D97-AF65-F5344CB8AC3E}">
        <p14:creationId xmlns:p14="http://schemas.microsoft.com/office/powerpoint/2010/main" val="1201677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格子点はその領域を代表するものであり、それより小さい現象は表現できないという説明がないとわからない</a:t>
            </a:r>
            <a:endParaRPr kumimoji="1" lang="en-US" altLang="ja-JP" dirty="0"/>
          </a:p>
          <a:p>
            <a:r>
              <a:rPr kumimoji="1" lang="ja-JP" altLang="en-US" dirty="0"/>
              <a:t>１回目でも多少説明を追加するなり、ここでもその説明を受けた形で話をするべき（荻原）</a:t>
            </a:r>
            <a:endParaRPr kumimoji="1" lang="en-US" altLang="ja-JP" dirty="0"/>
          </a:p>
          <a:p>
            <a:r>
              <a:rPr kumimoji="1" lang="ja-JP" altLang="en-US" dirty="0"/>
              <a:t>パラメタリゼーションという言葉はもともと広い意味を持つ言葉だったりしないか？（高橋）</a:t>
            </a:r>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39</a:t>
            </a:fld>
            <a:endParaRPr lang="ja-JP" altLang="en-US"/>
          </a:p>
        </p:txBody>
      </p:sp>
    </p:spTree>
    <p:extLst>
      <p:ext uri="{BB962C8B-B14F-4D97-AF65-F5344CB8AC3E}">
        <p14:creationId xmlns:p14="http://schemas.microsoft.com/office/powerpoint/2010/main" val="504939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40</a:t>
            </a:fld>
            <a:endParaRPr lang="ja-JP" altLang="en-US"/>
          </a:p>
        </p:txBody>
      </p:sp>
    </p:spTree>
    <p:extLst>
      <p:ext uri="{BB962C8B-B14F-4D97-AF65-F5344CB8AC3E}">
        <p14:creationId xmlns:p14="http://schemas.microsoft.com/office/powerpoint/2010/main" val="575995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ここは大気大循環モデル一般の話なのでそれがわかるように話を切り替える必要があるのと、</a:t>
            </a:r>
            <a:endParaRPr kumimoji="1" lang="en-US" altLang="ja-JP" dirty="0"/>
          </a:p>
          <a:p>
            <a:r>
              <a:rPr kumimoji="1" lang="ja-JP" altLang="en-US" dirty="0"/>
              <a:t>その上で我々も問題点を意識して取り組んでいるのだという話はした方が良い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41</a:t>
            </a:fld>
            <a:endParaRPr lang="ja-JP" altLang="en-US"/>
          </a:p>
        </p:txBody>
      </p:sp>
    </p:spTree>
    <p:extLst>
      <p:ext uri="{BB962C8B-B14F-4D97-AF65-F5344CB8AC3E}">
        <p14:creationId xmlns:p14="http://schemas.microsoft.com/office/powerpoint/2010/main" val="2356612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モデルギャップ問題がわからないのでは。１＋１が２ではないという類の説明が必要（高橋）</a:t>
            </a:r>
            <a:endParaRPr kumimoji="1" lang="en-US" altLang="ja-JP" dirty="0"/>
          </a:p>
          <a:p>
            <a:r>
              <a:rPr kumimoji="1" lang="ja-JP" altLang="en-US" dirty="0"/>
              <a:t>ハイエンドモデル、簡単概念モデル、中間の複雑度のモデルのイメージわかないのでは（小高）</a:t>
            </a:r>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42</a:t>
            </a:fld>
            <a:endParaRPr lang="ja-JP" altLang="en-US"/>
          </a:p>
        </p:txBody>
      </p:sp>
    </p:spTree>
    <p:extLst>
      <p:ext uri="{BB962C8B-B14F-4D97-AF65-F5344CB8AC3E}">
        <p14:creationId xmlns:p14="http://schemas.microsoft.com/office/powerpoint/2010/main" val="1552356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43</a:t>
            </a:fld>
            <a:endParaRPr lang="ja-JP" altLang="en-US"/>
          </a:p>
        </p:txBody>
      </p:sp>
    </p:spTree>
    <p:extLst>
      <p:ext uri="{BB962C8B-B14F-4D97-AF65-F5344CB8AC3E}">
        <p14:creationId xmlns:p14="http://schemas.microsoft.com/office/powerpoint/2010/main" val="2929382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44</a:t>
            </a:fld>
            <a:endParaRPr lang="ja-JP" altLang="en-US">
              <a:latin typeface="Arial" charset="0"/>
            </a:endParaRPr>
          </a:p>
        </p:txBody>
      </p:sp>
    </p:spTree>
    <p:extLst>
      <p:ext uri="{BB962C8B-B14F-4D97-AF65-F5344CB8AC3E}">
        <p14:creationId xmlns:p14="http://schemas.microsoft.com/office/powerpoint/2010/main" val="1730482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45</a:t>
            </a:fld>
            <a:endParaRPr lang="ja-JP" altLang="en-US">
              <a:latin typeface="Arial" charset="0"/>
            </a:endParaRPr>
          </a:p>
        </p:txBody>
      </p:sp>
    </p:spTree>
    <p:extLst>
      <p:ext uri="{BB962C8B-B14F-4D97-AF65-F5344CB8AC3E}">
        <p14:creationId xmlns:p14="http://schemas.microsoft.com/office/powerpoint/2010/main" val="2310734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46</a:t>
            </a:fld>
            <a:endParaRPr lang="ja-JP" altLang="en-US">
              <a:latin typeface="Arial" charset="0"/>
            </a:endParaRPr>
          </a:p>
        </p:txBody>
      </p:sp>
    </p:spTree>
    <p:extLst>
      <p:ext uri="{BB962C8B-B14F-4D97-AF65-F5344CB8AC3E}">
        <p14:creationId xmlns:p14="http://schemas.microsoft.com/office/powerpoint/2010/main" val="183301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a:t>
            </a:fld>
            <a:endParaRPr lang="ja-JP" altLang="en-US"/>
          </a:p>
        </p:txBody>
      </p:sp>
    </p:spTree>
    <p:extLst>
      <p:ext uri="{BB962C8B-B14F-4D97-AF65-F5344CB8AC3E}">
        <p14:creationId xmlns:p14="http://schemas.microsoft.com/office/powerpoint/2010/main" val="3446866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7924" indent="-287663" eaLnBrk="0" hangingPunct="0">
              <a:spcBef>
                <a:spcPct val="30000"/>
              </a:spcBef>
              <a:defRPr kumimoji="1" sz="1200">
                <a:solidFill>
                  <a:schemeClr val="tx1"/>
                </a:solidFill>
                <a:latin typeface="Arial" charset="0"/>
                <a:ea typeface="ＭＳ Ｐ明朝" charset="-128"/>
              </a:defRPr>
            </a:lvl2pPr>
            <a:lvl3pPr marL="1150652" indent="-230130" eaLnBrk="0" hangingPunct="0">
              <a:spcBef>
                <a:spcPct val="30000"/>
              </a:spcBef>
              <a:defRPr kumimoji="1" sz="1200">
                <a:solidFill>
                  <a:schemeClr val="tx1"/>
                </a:solidFill>
                <a:latin typeface="Arial" charset="0"/>
                <a:ea typeface="ＭＳ Ｐ明朝" charset="-128"/>
              </a:defRPr>
            </a:lvl3pPr>
            <a:lvl4pPr marL="1610913" indent="-230130" eaLnBrk="0" hangingPunct="0">
              <a:spcBef>
                <a:spcPct val="30000"/>
              </a:spcBef>
              <a:defRPr kumimoji="1" sz="1200">
                <a:solidFill>
                  <a:schemeClr val="tx1"/>
                </a:solidFill>
                <a:latin typeface="Arial" charset="0"/>
                <a:ea typeface="ＭＳ Ｐ明朝" charset="-128"/>
              </a:defRPr>
            </a:lvl4pPr>
            <a:lvl5pPr marL="2071174" indent="-230130" eaLnBrk="0" hangingPunct="0">
              <a:spcBef>
                <a:spcPct val="30000"/>
              </a:spcBef>
              <a:defRPr kumimoji="1" sz="1200">
                <a:solidFill>
                  <a:schemeClr val="tx1"/>
                </a:solidFill>
                <a:latin typeface="Arial" charset="0"/>
                <a:ea typeface="ＭＳ Ｐ明朝"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A55EB1FF-B790-4EAD-883A-EED988764416}" type="slidenum">
              <a:rPr lang="en-US" altLang="ja-JP" smtClean="0">
                <a:ea typeface="ＭＳ Ｐゴシック" charset="-128"/>
              </a:rPr>
              <a:pPr eaLnBrk="1" hangingPunct="1">
                <a:spcBef>
                  <a:spcPct val="0"/>
                </a:spcBef>
              </a:pPr>
              <a:t>48</a:t>
            </a:fld>
            <a:endParaRPr lang="en-US" altLang="ja-JP">
              <a:ea typeface="ＭＳ Ｐゴシック" charset="-128"/>
            </a:endParaRPr>
          </a:p>
        </p:txBody>
      </p:sp>
      <p:sp>
        <p:nvSpPr>
          <p:cNvPr id="68611" name="Rectangle 7"/>
          <p:cNvSpPr txBox="1">
            <a:spLocks noGrp="1" noChangeArrowheads="1"/>
          </p:cNvSpPr>
          <p:nvPr/>
        </p:nvSpPr>
        <p:spPr bwMode="auto">
          <a:xfrm>
            <a:off x="5674552" y="6496170"/>
            <a:ext cx="4341134" cy="34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2" tIns="46026" rIns="92052" bIns="46026" anchor="b"/>
          <a:lstStyle>
            <a:lvl1pPr eaLnBrk="0" hangingPunct="0">
              <a:spcBef>
                <a:spcPct val="30000"/>
              </a:spcBef>
              <a:defRPr kumimoji="1" sz="1200">
                <a:solidFill>
                  <a:schemeClr val="tx1"/>
                </a:solidFill>
                <a:latin typeface="Arial" charset="0"/>
                <a:ea typeface="ＭＳ Ｐ明朝" charset="-128"/>
              </a:defRPr>
            </a:lvl1pPr>
            <a:lvl2pPr marL="742950" indent="-285750" eaLnBrk="0" hangingPunct="0">
              <a:spcBef>
                <a:spcPct val="30000"/>
              </a:spcBef>
              <a:defRPr kumimoji="1" sz="1200">
                <a:solidFill>
                  <a:schemeClr val="tx1"/>
                </a:solidFill>
                <a:latin typeface="Arial" charset="0"/>
                <a:ea typeface="ＭＳ Ｐ明朝" charset="-128"/>
              </a:defRPr>
            </a:lvl2pPr>
            <a:lvl3pPr marL="1143000" indent="-228600" eaLnBrk="0" hangingPunct="0">
              <a:spcBef>
                <a:spcPct val="30000"/>
              </a:spcBef>
              <a:defRPr kumimoji="1" sz="1200">
                <a:solidFill>
                  <a:schemeClr val="tx1"/>
                </a:solidFill>
                <a:latin typeface="Arial" charset="0"/>
                <a:ea typeface="ＭＳ Ｐ明朝" charset="-128"/>
              </a:defRPr>
            </a:lvl3pPr>
            <a:lvl4pPr marL="1600200" indent="-228600" eaLnBrk="0" hangingPunct="0">
              <a:spcBef>
                <a:spcPct val="30000"/>
              </a:spcBef>
              <a:defRPr kumimoji="1" sz="1200">
                <a:solidFill>
                  <a:schemeClr val="tx1"/>
                </a:solidFill>
                <a:latin typeface="Arial" charset="0"/>
                <a:ea typeface="ＭＳ Ｐ明朝" charset="-128"/>
              </a:defRPr>
            </a:lvl4pPr>
            <a:lvl5pPr marL="2057400" indent="-228600"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lgn="r" eaLnBrk="1" hangingPunct="1">
              <a:spcBef>
                <a:spcPct val="0"/>
              </a:spcBef>
            </a:pPr>
            <a:fld id="{6C4E3E52-9A1C-4A52-A916-1518EFC00AE0}" type="slidenum">
              <a:rPr lang="en-US" altLang="ja-JP">
                <a:ea typeface="ＭＳ Ｐゴシック" charset="-128"/>
              </a:rPr>
              <a:pPr algn="r" eaLnBrk="1" hangingPunct="1">
                <a:spcBef>
                  <a:spcPct val="0"/>
                </a:spcBef>
              </a:pPr>
              <a:t>48</a:t>
            </a:fld>
            <a:endParaRPr lang="en-US" altLang="ja-JP">
              <a:ea typeface="ＭＳ Ｐゴシック" charset="-128"/>
            </a:endParaRPr>
          </a:p>
        </p:txBody>
      </p:sp>
      <p:sp>
        <p:nvSpPr>
          <p:cNvPr id="68612" name="Rectangle 1026"/>
          <p:cNvSpPr>
            <a:spLocks noGrp="1" noRot="1" noChangeAspect="1" noChangeArrowheads="1" noTextEdit="1"/>
          </p:cNvSpPr>
          <p:nvPr>
            <p:ph type="sldImg"/>
          </p:nvPr>
        </p:nvSpPr>
        <p:spPr>
          <a:ln/>
        </p:spPr>
      </p:sp>
      <p:sp>
        <p:nvSpPr>
          <p:cNvPr id="6861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横軸と縦軸のラベル</a:t>
            </a:r>
            <a:endParaRPr lang="ja-JP" altLang="ja-JP" dirty="0"/>
          </a:p>
        </p:txBody>
      </p:sp>
    </p:spTree>
    <p:extLst>
      <p:ext uri="{BB962C8B-B14F-4D97-AF65-F5344CB8AC3E}">
        <p14:creationId xmlns:p14="http://schemas.microsoft.com/office/powerpoint/2010/main" val="10506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6</a:t>
            </a:fld>
            <a:endParaRPr lang="ja-JP" altLang="en-US"/>
          </a:p>
        </p:txBody>
      </p:sp>
    </p:spTree>
    <p:extLst>
      <p:ext uri="{BB962C8B-B14F-4D97-AF65-F5344CB8AC3E}">
        <p14:creationId xmlns:p14="http://schemas.microsoft.com/office/powerpoint/2010/main" val="258203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7</a:t>
            </a:fld>
            <a:endParaRPr lang="ja-JP" altLang="en-US"/>
          </a:p>
        </p:txBody>
      </p:sp>
    </p:spTree>
    <p:extLst>
      <p:ext uri="{BB962C8B-B14F-4D97-AF65-F5344CB8AC3E}">
        <p14:creationId xmlns:p14="http://schemas.microsoft.com/office/powerpoint/2010/main" val="167047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9</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924" indent="-287663" eaLnBrk="0" hangingPunct="0">
              <a:spcBef>
                <a:spcPct val="30000"/>
              </a:spcBef>
              <a:defRPr kumimoji="1" sz="1200">
                <a:solidFill>
                  <a:schemeClr val="tx1"/>
                </a:solidFill>
                <a:latin typeface="Arial" charset="0"/>
                <a:ea typeface="ＭＳ Ｐ明朝" pitchFamily="18" charset="-128"/>
              </a:defRPr>
            </a:lvl2pPr>
            <a:lvl3pPr marL="1150652" indent="-230130" eaLnBrk="0" hangingPunct="0">
              <a:spcBef>
                <a:spcPct val="30000"/>
              </a:spcBef>
              <a:defRPr kumimoji="1" sz="1200">
                <a:solidFill>
                  <a:schemeClr val="tx1"/>
                </a:solidFill>
                <a:latin typeface="Arial" charset="0"/>
                <a:ea typeface="ＭＳ Ｐ明朝" pitchFamily="18" charset="-128"/>
              </a:defRPr>
            </a:lvl3pPr>
            <a:lvl4pPr marL="1610913" indent="-230130" eaLnBrk="0" hangingPunct="0">
              <a:spcBef>
                <a:spcPct val="30000"/>
              </a:spcBef>
              <a:defRPr kumimoji="1" sz="1200">
                <a:solidFill>
                  <a:schemeClr val="tx1"/>
                </a:solidFill>
                <a:latin typeface="Arial" charset="0"/>
                <a:ea typeface="ＭＳ Ｐ明朝" pitchFamily="18" charset="-128"/>
              </a:defRPr>
            </a:lvl4pPr>
            <a:lvl5pPr marL="2071174" indent="-230130" eaLnBrk="0" hangingPunct="0">
              <a:spcBef>
                <a:spcPct val="30000"/>
              </a:spcBef>
              <a:defRPr kumimoji="1" sz="1200">
                <a:solidFill>
                  <a:schemeClr val="tx1"/>
                </a:solidFill>
                <a:latin typeface="Arial" charset="0"/>
                <a:ea typeface="ＭＳ Ｐ明朝" pitchFamily="18"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AC0CBE8D-E13B-426A-8AE3-F4E8757D04B3}" type="slidenum">
              <a:rPr lang="en-US" altLang="ja-JP" smtClean="0">
                <a:ea typeface="ＭＳ Ｐゴシック" pitchFamily="50" charset="-128"/>
              </a:rPr>
              <a:pPr eaLnBrk="1" hangingPunct="1">
                <a:spcBef>
                  <a:spcPct val="0"/>
                </a:spcBef>
              </a:pPr>
              <a:t>10</a:t>
            </a:fld>
            <a:endParaRPr lang="en-US" altLang="ja-JP">
              <a:ea typeface="ＭＳ Ｐゴシック" pitchFamily="50" charset="-128"/>
            </a:endParaRPr>
          </a:p>
        </p:txBody>
      </p:sp>
      <p:sp>
        <p:nvSpPr>
          <p:cNvPr id="20483" name="Rectangle 2"/>
          <p:cNvSpPr>
            <a:spLocks noGrp="1" noRot="1" noChangeAspect="1" noChangeArrowheads="1" noTextEdit="1"/>
          </p:cNvSpPr>
          <p:nvPr>
            <p:ph type="sldImg"/>
          </p:nvPr>
        </p:nvSpPr>
        <p:spPr>
          <a:xfrm>
            <a:off x="3300413" y="512763"/>
            <a:ext cx="3417887" cy="2563812"/>
          </a:xfrm>
          <a:ln/>
        </p:spPr>
      </p:sp>
      <p:sp>
        <p:nvSpPr>
          <p:cNvPr id="20484" name="Rectangle 3"/>
          <p:cNvSpPr>
            <a:spLocks noGrp="1" noChangeArrowheads="1"/>
          </p:cNvSpPr>
          <p:nvPr>
            <p:ph type="body" idx="1"/>
          </p:nvPr>
        </p:nvSpPr>
        <p:spPr>
          <a:xfrm>
            <a:off x="1002970" y="3249170"/>
            <a:ext cx="8014403" cy="3078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376253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11</a:t>
            </a:fld>
            <a:endParaRPr lang="ja-JP" altLang="en-US"/>
          </a:p>
        </p:txBody>
      </p:sp>
    </p:spTree>
    <p:extLst>
      <p:ext uri="{BB962C8B-B14F-4D97-AF65-F5344CB8AC3E}">
        <p14:creationId xmlns:p14="http://schemas.microsoft.com/office/powerpoint/2010/main" val="312837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pPr>
                <a:defRPr/>
              </a:pPr>
              <a:t>‹#›</a:t>
            </a:fld>
            <a:endParaRPr lang="en-US" altLang="ja-JP"/>
          </a:p>
        </p:txBody>
      </p:sp>
    </p:spTree>
    <p:extLst>
      <p:ext uri="{BB962C8B-B14F-4D97-AF65-F5344CB8AC3E}">
        <p14:creationId xmlns:p14="http://schemas.microsoft.com/office/powerpoint/2010/main" val="5796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pPr>
                <a:defRPr/>
              </a:pPr>
              <a:t>‹#›</a:t>
            </a:fld>
            <a:endParaRPr lang="en-US" altLang="ja-JP"/>
          </a:p>
        </p:txBody>
      </p:sp>
    </p:spTree>
    <p:extLst>
      <p:ext uri="{BB962C8B-B14F-4D97-AF65-F5344CB8AC3E}">
        <p14:creationId xmlns:p14="http://schemas.microsoft.com/office/powerpoint/2010/main" val="352182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pPr>
                <a:defRPr/>
              </a:pPr>
              <a:t>‹#›</a:t>
            </a:fld>
            <a:endParaRPr lang="en-US" altLang="ja-JP"/>
          </a:p>
        </p:txBody>
      </p:sp>
    </p:spTree>
    <p:extLst>
      <p:ext uri="{BB962C8B-B14F-4D97-AF65-F5344CB8AC3E}">
        <p14:creationId xmlns:p14="http://schemas.microsoft.com/office/powerpoint/2010/main" val="345276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a:t>マスタ タイトルの書式設定</a:t>
            </a:r>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pPr>
                <a:defRPr/>
              </a:pPr>
              <a:t>‹#›</a:t>
            </a:fld>
            <a:endParaRPr lang="en-US" altLang="ja-JP"/>
          </a:p>
        </p:txBody>
      </p:sp>
    </p:spTree>
    <p:extLst>
      <p:ext uri="{BB962C8B-B14F-4D97-AF65-F5344CB8AC3E}">
        <p14:creationId xmlns:p14="http://schemas.microsoft.com/office/powerpoint/2010/main" val="161447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pPr>
                <a:defRPr/>
              </a:pPr>
              <a:t>‹#›</a:t>
            </a:fld>
            <a:endParaRPr lang="en-US" altLang="ja-JP"/>
          </a:p>
        </p:txBody>
      </p:sp>
    </p:spTree>
    <p:extLst>
      <p:ext uri="{BB962C8B-B14F-4D97-AF65-F5344CB8AC3E}">
        <p14:creationId xmlns:p14="http://schemas.microsoft.com/office/powerpoint/2010/main" val="23118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pPr>
                <a:defRPr/>
              </a:pPr>
              <a:t>‹#›</a:t>
            </a:fld>
            <a:endParaRPr lang="en-US" altLang="ja-JP"/>
          </a:p>
        </p:txBody>
      </p:sp>
    </p:spTree>
    <p:extLst>
      <p:ext uri="{BB962C8B-B14F-4D97-AF65-F5344CB8AC3E}">
        <p14:creationId xmlns:p14="http://schemas.microsoft.com/office/powerpoint/2010/main" val="11326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pPr>
                <a:defRPr/>
              </a:pPr>
              <a:t>‹#›</a:t>
            </a:fld>
            <a:endParaRPr lang="en-US" altLang="ja-JP"/>
          </a:p>
        </p:txBody>
      </p:sp>
    </p:spTree>
    <p:extLst>
      <p:ext uri="{BB962C8B-B14F-4D97-AF65-F5344CB8AC3E}">
        <p14:creationId xmlns:p14="http://schemas.microsoft.com/office/powerpoint/2010/main" val="1206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pPr>
                <a:defRPr/>
              </a:pPr>
              <a:t>‹#›</a:t>
            </a:fld>
            <a:endParaRPr lang="en-US" altLang="ja-JP"/>
          </a:p>
        </p:txBody>
      </p:sp>
    </p:spTree>
    <p:extLst>
      <p:ext uri="{BB962C8B-B14F-4D97-AF65-F5344CB8AC3E}">
        <p14:creationId xmlns:p14="http://schemas.microsoft.com/office/powerpoint/2010/main" val="12875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pPr>
                <a:defRPr/>
              </a:pPr>
              <a:t>‹#›</a:t>
            </a:fld>
            <a:endParaRPr lang="en-US" altLang="ja-JP"/>
          </a:p>
        </p:txBody>
      </p:sp>
    </p:spTree>
    <p:extLst>
      <p:ext uri="{BB962C8B-B14F-4D97-AF65-F5344CB8AC3E}">
        <p14:creationId xmlns:p14="http://schemas.microsoft.com/office/powerpoint/2010/main" val="21963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pPr>
                <a:defRPr/>
              </a:pPr>
              <a:t>‹#›</a:t>
            </a:fld>
            <a:endParaRPr lang="en-US" altLang="ja-JP"/>
          </a:p>
        </p:txBody>
      </p:sp>
    </p:spTree>
    <p:extLst>
      <p:ext uri="{BB962C8B-B14F-4D97-AF65-F5344CB8AC3E}">
        <p14:creationId xmlns:p14="http://schemas.microsoft.com/office/powerpoint/2010/main" val="26939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pPr>
                <a:defRPr/>
              </a:pPr>
              <a:t>‹#›</a:t>
            </a:fld>
            <a:endParaRPr lang="en-US" altLang="ja-JP"/>
          </a:p>
        </p:txBody>
      </p:sp>
    </p:spTree>
    <p:extLst>
      <p:ext uri="{BB962C8B-B14F-4D97-AF65-F5344CB8AC3E}">
        <p14:creationId xmlns:p14="http://schemas.microsoft.com/office/powerpoint/2010/main" val="4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0.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serc.carleton.edu/research_education/equilibria/melts.html" TargetMode="External"/><Relationship Id="rId2" Type="http://schemas.openxmlformats.org/officeDocument/2006/relationships/hyperlink" Target="http://www.ipcc.ch/"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melts.ofm-research.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00.png"/><Relationship Id="rId7" Type="http://schemas.openxmlformats.org/officeDocument/2006/relationships/image" Target="../media/image12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30.png"/><Relationship Id="rId4" Type="http://schemas.openxmlformats.org/officeDocument/2006/relationships/image" Target="../media/image120.png"/><Relationship Id="rId9" Type="http://schemas.openxmlformats.org/officeDocument/2006/relationships/image" Target="../media/image170.png"/></Relationships>
</file>

<file path=ppt/slides/_rels/slide38.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39.g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gif"/></Relationships>
</file>

<file path=ppt/slides/_rels/slide3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39.xml"/><Relationship Id="rId7" Type="http://schemas.openxmlformats.org/officeDocument/2006/relationships/image" Target="../media/image44.png"/><Relationship Id="rId12"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8.jpeg"/><Relationship Id="rId5" Type="http://schemas.openxmlformats.org/officeDocument/2006/relationships/image" Target="../media/image43.wmf"/><Relationship Id="rId10" Type="http://schemas.openxmlformats.org/officeDocument/2006/relationships/image" Target="../media/image47.jpeg"/><Relationship Id="rId4" Type="http://schemas.openxmlformats.org/officeDocument/2006/relationships/oleObject" Target="../embeddings/oleObject1.bin"/><Relationship Id="rId9"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412875"/>
            <a:ext cx="7847012" cy="2187575"/>
          </a:xfrm>
        </p:spPr>
        <p:txBody>
          <a:bodyPr/>
          <a:lstStyle/>
          <a:p>
            <a:pPr eaLnBrk="1" hangingPunct="1"/>
            <a:r>
              <a:rPr lang="ja-JP" altLang="en-US" sz="4000" dirty="0"/>
              <a:t>地球惑星情報学</a:t>
            </a:r>
            <a:br>
              <a:rPr lang="en-US" altLang="ja-JP" dirty="0"/>
            </a:br>
            <a:r>
              <a:rPr lang="ja-JP" altLang="en-US" sz="3600" dirty="0">
                <a:solidFill>
                  <a:srgbClr val="008000"/>
                </a:solidFill>
              </a:rPr>
              <a:t>大気大循環モデル</a:t>
            </a:r>
            <a:br>
              <a:rPr lang="en-US" altLang="ja-JP" sz="3600" dirty="0">
                <a:solidFill>
                  <a:srgbClr val="008000"/>
                </a:solidFill>
              </a:rPr>
            </a:br>
            <a:endParaRPr lang="ja-JP" altLang="en-US" sz="3600" dirty="0">
              <a:solidFill>
                <a:srgbClr val="008000"/>
              </a:solidFill>
            </a:endParaRPr>
          </a:p>
        </p:txBody>
      </p:sp>
      <p:sp>
        <p:nvSpPr>
          <p:cNvPr id="4" name="Rectangle 3"/>
          <p:cNvSpPr txBox="1">
            <a:spLocks noChangeArrowheads="1"/>
          </p:cNvSpPr>
          <p:nvPr/>
        </p:nvSpPr>
        <p:spPr bwMode="auto">
          <a:xfrm>
            <a:off x="1500188" y="3965448"/>
            <a:ext cx="6400800" cy="720080"/>
          </a:xfrm>
          <a:prstGeom prst="rect">
            <a:avLst/>
          </a:prstGeom>
          <a:noFill/>
          <a:ln w="9525">
            <a:noFill/>
            <a:miter lim="800000"/>
            <a:headEnd/>
            <a:tailEnd/>
          </a:ln>
          <a:effectLst/>
        </p:spPr>
        <p:txBody>
          <a:bodyPr/>
          <a:lstStyle/>
          <a:p>
            <a:pPr algn="ctr">
              <a:lnSpc>
                <a:spcPct val="80000"/>
              </a:lnSpc>
              <a:defRPr/>
            </a:pPr>
            <a:r>
              <a:rPr lang="ja-JP" altLang="en-US" sz="1800" kern="0" dirty="0"/>
              <a:t>石渡正樹</a:t>
            </a:r>
            <a:endParaRPr lang="ja-JP" altLang="en-US" sz="1800" kern="0" dirty="0">
              <a:latin typeface="+mn-lt"/>
              <a:ea typeface="+mn-ea"/>
            </a:endParaRPr>
          </a:p>
          <a:p>
            <a:pPr algn="ctr">
              <a:lnSpc>
                <a:spcPct val="80000"/>
              </a:lnSpc>
              <a:defRPr/>
            </a:pPr>
            <a:r>
              <a:rPr lang="ja-JP" altLang="en-US" sz="1800" kern="0" dirty="0">
                <a:latin typeface="+mn-lt"/>
                <a:ea typeface="+mn-ea"/>
              </a:rPr>
              <a:t>北海道大学　大学院理学研究院・理学院宇宙理学専攻</a:t>
            </a:r>
            <a:endParaRPr lang="en-US" altLang="ja-JP" sz="1800" kern="0" dirty="0">
              <a:latin typeface="+mn-lt"/>
              <a:ea typeface="+mn-ea"/>
            </a:endParaRPr>
          </a:p>
          <a:p>
            <a:pPr algn="ctr">
              <a:lnSpc>
                <a:spcPct val="80000"/>
              </a:lnSpc>
              <a:defRPr/>
            </a:pPr>
            <a:endParaRPr lang="en-US" altLang="ja-JP" sz="1800" b="0" kern="0" dirty="0">
              <a:latin typeface="+mn-lt"/>
              <a:ea typeface="+mn-ea"/>
            </a:endParaRPr>
          </a:p>
          <a:p>
            <a:pPr algn="ctr">
              <a:lnSpc>
                <a:spcPct val="80000"/>
              </a:lnSpc>
              <a:defRPr/>
            </a:pPr>
            <a:br>
              <a:rPr lang="en-US" altLang="ja-JP" sz="1800" b="0" kern="0" dirty="0">
                <a:latin typeface="+mn-lt"/>
                <a:ea typeface="+mn-ea"/>
              </a:rPr>
            </a:br>
            <a:endParaRPr lang="ja-JP" altLang="en-US" sz="1800" kern="0" dirty="0">
              <a:latin typeface="+mn-lt"/>
              <a:ea typeface="+mn-ea"/>
            </a:endParaRPr>
          </a:p>
        </p:txBody>
      </p:sp>
      <p:sp>
        <p:nvSpPr>
          <p:cNvPr id="2053" name="正方形/長方形 4"/>
          <p:cNvSpPr>
            <a:spLocks noChangeArrowheads="1"/>
          </p:cNvSpPr>
          <p:nvPr/>
        </p:nvSpPr>
        <p:spPr bwMode="auto">
          <a:xfrm>
            <a:off x="3438525" y="5657660"/>
            <a:ext cx="236699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80000"/>
              </a:lnSpc>
              <a:buFontTx/>
              <a:buNone/>
            </a:pPr>
            <a:r>
              <a:rPr lang="ja-JP" altLang="en-US" sz="2400" dirty="0"/>
              <a:t>情報実験第</a:t>
            </a:r>
            <a:r>
              <a:rPr lang="en-US" altLang="ja-JP" sz="2400" dirty="0"/>
              <a:t>11</a:t>
            </a:r>
            <a:r>
              <a:rPr lang="ja-JP" altLang="en-US" sz="2400" dirty="0"/>
              <a:t>回</a:t>
            </a:r>
            <a:br>
              <a:rPr lang="en-US" altLang="ja-JP" sz="2400" dirty="0"/>
            </a:br>
            <a:r>
              <a:rPr lang="en-US" altLang="ja-JP" sz="2400" dirty="0"/>
              <a:t>2019</a:t>
            </a:r>
            <a:r>
              <a:rPr lang="ja-JP" altLang="en-US" sz="2400" dirty="0"/>
              <a:t>年</a:t>
            </a:r>
            <a:r>
              <a:rPr lang="en-US" altLang="ja-JP" sz="2400" dirty="0"/>
              <a:t>7</a:t>
            </a:r>
            <a:r>
              <a:rPr lang="ja-JP" altLang="en-US" sz="2400" dirty="0"/>
              <a:t>月</a:t>
            </a:r>
            <a:r>
              <a:rPr lang="en-US" altLang="ja-JP" sz="2400" dirty="0"/>
              <a:t>12</a:t>
            </a:r>
            <a:r>
              <a:rPr lang="ja-JP" altLang="en-US" sz="2400" dirty="0"/>
              <a:t>日</a:t>
            </a:r>
          </a:p>
        </p:txBody>
      </p:sp>
      <p:pic>
        <p:nvPicPr>
          <p:cNvPr id="5" name="図 4">
            <a:extLst>
              <a:ext uri="{FF2B5EF4-FFF2-40B4-BE49-F238E27FC236}">
                <a16:creationId xmlns:a16="http://schemas.microsoft.com/office/drawing/2014/main" id="{F1D35ABD-5215-4C8B-B3C9-73242F683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 2">
            <a:extLst>
              <a:ext uri="{FF2B5EF4-FFF2-40B4-BE49-F238E27FC236}">
                <a16:creationId xmlns:a16="http://schemas.microsoft.com/office/drawing/2014/main" id="{CEE4B819-8B1D-43A3-84B9-7E635D74C461}"/>
              </a:ext>
            </a:extLst>
          </p:cNvPr>
          <p:cNvSpPr>
            <a:spLocks noGrp="1"/>
          </p:cNvSpPr>
          <p:nvPr>
            <p:ph idx="1"/>
          </p:nvPr>
        </p:nvSpPr>
        <p:spPr>
          <a:xfrm>
            <a:off x="457200" y="784624"/>
            <a:ext cx="8229600" cy="4525963"/>
          </a:xfrm>
        </p:spPr>
        <p:txBody>
          <a:bodyPr/>
          <a:lstStyle/>
          <a:p>
            <a:r>
              <a:rPr lang="ja-JP" altLang="en-US" b="1" dirty="0">
                <a:solidFill>
                  <a:srgbClr val="000099"/>
                </a:solidFill>
              </a:rPr>
              <a:t>短期予報</a:t>
            </a:r>
            <a:br>
              <a:rPr lang="en-US" altLang="ja-JP" b="1" dirty="0">
                <a:solidFill>
                  <a:srgbClr val="000099"/>
                </a:solidFill>
              </a:rPr>
            </a:br>
            <a:br>
              <a:rPr lang="en-US" altLang="ja-JP" b="1" dirty="0">
                <a:solidFill>
                  <a:srgbClr val="000099"/>
                </a:solidFill>
              </a:rPr>
            </a:br>
            <a:br>
              <a:rPr lang="en-US" altLang="ja-JP" b="1" dirty="0">
                <a:solidFill>
                  <a:srgbClr val="000099"/>
                </a:solidFill>
              </a:rPr>
            </a:br>
            <a:br>
              <a:rPr lang="en-US" altLang="ja-JP" b="1" dirty="0">
                <a:solidFill>
                  <a:srgbClr val="000099"/>
                </a:solidFill>
              </a:rPr>
            </a:br>
            <a:br>
              <a:rPr lang="en-US" altLang="ja-JP" b="1" dirty="0">
                <a:solidFill>
                  <a:srgbClr val="000099"/>
                </a:solidFill>
              </a:rPr>
            </a:br>
            <a:br>
              <a:rPr lang="en-US" altLang="ja-JP" b="1" dirty="0">
                <a:solidFill>
                  <a:srgbClr val="000099"/>
                </a:solidFill>
              </a:rPr>
            </a:br>
            <a:br>
              <a:rPr lang="en-US" altLang="ja-JP" b="1" dirty="0">
                <a:solidFill>
                  <a:srgbClr val="000099"/>
                </a:solidFill>
              </a:rPr>
            </a:br>
            <a:br>
              <a:rPr lang="en-US" altLang="ja-JP" b="1" dirty="0">
                <a:solidFill>
                  <a:srgbClr val="000099"/>
                </a:solidFill>
              </a:rPr>
            </a:br>
            <a:endParaRPr kumimoji="1" lang="en-US" altLang="ja-JP" b="1" dirty="0">
              <a:solidFill>
                <a:srgbClr val="000099"/>
              </a:solidFill>
            </a:endParaRPr>
          </a:p>
          <a:p>
            <a:r>
              <a:rPr lang="ja-JP" altLang="en-US" b="1" dirty="0">
                <a:solidFill>
                  <a:srgbClr val="000099"/>
                </a:solidFill>
              </a:rPr>
              <a:t>温暖化予測</a:t>
            </a:r>
            <a:endParaRPr lang="en-US" altLang="ja-JP" b="1" dirty="0">
              <a:solidFill>
                <a:srgbClr val="000099"/>
              </a:solidFill>
            </a:endParaRPr>
          </a:p>
          <a:p>
            <a:pPr lvl="1"/>
            <a:r>
              <a:rPr kumimoji="1" lang="en-US" altLang="ja-JP" b="1" dirty="0">
                <a:solidFill>
                  <a:srgbClr val="000099"/>
                </a:solidFill>
              </a:rPr>
              <a:t>IPCC(2013)</a:t>
            </a:r>
            <a:r>
              <a:rPr kumimoji="1" lang="ja-JP" altLang="en-US" b="1" dirty="0">
                <a:solidFill>
                  <a:srgbClr val="000099"/>
                </a:solidFill>
              </a:rPr>
              <a:t>など</a:t>
            </a:r>
            <a:endParaRPr kumimoji="1" lang="ja-JP" altLang="en-US" dirty="0"/>
          </a:p>
        </p:txBody>
      </p:sp>
      <p:sp>
        <p:nvSpPr>
          <p:cNvPr id="11266" name="Rectangle 2"/>
          <p:cNvSpPr>
            <a:spLocks noGrp="1" noChangeArrowheads="1"/>
          </p:cNvSpPr>
          <p:nvPr>
            <p:ph type="title"/>
          </p:nvPr>
        </p:nvSpPr>
        <p:spPr>
          <a:xfrm>
            <a:off x="468313" y="0"/>
            <a:ext cx="8229600" cy="850900"/>
          </a:xfrm>
        </p:spPr>
        <p:txBody>
          <a:bodyPr/>
          <a:lstStyle/>
          <a:p>
            <a:r>
              <a:rPr lang="en-US" altLang="ja-JP" dirty="0"/>
              <a:t>AGCM</a:t>
            </a:r>
            <a:r>
              <a:rPr lang="ja-JP" altLang="en-US" dirty="0"/>
              <a:t>使用例（１）</a:t>
            </a:r>
            <a:r>
              <a:rPr lang="en-US" altLang="ja-JP" dirty="0"/>
              <a:t>:</a:t>
            </a:r>
            <a:r>
              <a:rPr lang="ja-JP" altLang="en-US" dirty="0"/>
              <a:t>天気予報</a:t>
            </a:r>
          </a:p>
        </p:txBody>
      </p:sp>
      <p:sp>
        <p:nvSpPr>
          <p:cNvPr id="11267" name="Text Box 7"/>
          <p:cNvSpPr txBox="1">
            <a:spLocks noChangeArrowheads="1"/>
          </p:cNvSpPr>
          <p:nvPr/>
        </p:nvSpPr>
        <p:spPr bwMode="auto">
          <a:xfrm>
            <a:off x="1720158" y="1412790"/>
            <a:ext cx="1979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予報天気図</a:t>
            </a:r>
          </a:p>
        </p:txBody>
      </p:sp>
      <p:sp>
        <p:nvSpPr>
          <p:cNvPr id="11268" name="Text Box 7"/>
          <p:cNvSpPr txBox="1">
            <a:spLocks noChangeArrowheads="1"/>
          </p:cNvSpPr>
          <p:nvPr/>
        </p:nvSpPr>
        <p:spPr bwMode="auto">
          <a:xfrm>
            <a:off x="5624982" y="1412790"/>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実況天気図</a:t>
            </a:r>
          </a:p>
        </p:txBody>
      </p:sp>
      <p:sp>
        <p:nvSpPr>
          <p:cNvPr id="11269" name="Text Box 5"/>
          <p:cNvSpPr txBox="1">
            <a:spLocks noChangeArrowheads="1"/>
          </p:cNvSpPr>
          <p:nvPr/>
        </p:nvSpPr>
        <p:spPr bwMode="auto">
          <a:xfrm>
            <a:off x="3269804" y="4807566"/>
            <a:ext cx="5416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solidFill>
                  <a:srgbClr val="008000"/>
                </a:solidFill>
              </a:rPr>
              <a:t>気象庁 天気図 </a:t>
            </a:r>
            <a:r>
              <a:rPr lang="en-US" altLang="ja-JP" sz="2000" dirty="0">
                <a:solidFill>
                  <a:srgbClr val="008000"/>
                </a:solidFill>
              </a:rPr>
              <a:t>(https://www.jma.go.jp/jp/g3/)</a:t>
            </a:r>
          </a:p>
        </p:txBody>
      </p:sp>
      <p:pic>
        <p:nvPicPr>
          <p:cNvPr id="11270" name="図 1"/>
          <p:cNvPicPr>
            <a:picLocks noChangeAspect="1"/>
          </p:cNvPicPr>
          <p:nvPr/>
        </p:nvPicPr>
        <p:blipFill>
          <a:blip r:embed="rId3">
            <a:extLst>
              <a:ext uri="{28A0092B-C50C-407E-A947-70E740481C1C}">
                <a14:useLocalDpi xmlns:a14="http://schemas.microsoft.com/office/drawing/2010/main" val="0"/>
              </a:ext>
            </a:extLst>
          </a:blip>
          <a:srcRect l="16425" t="20210" r="27048" b="14842"/>
          <a:stretch>
            <a:fillRect/>
          </a:stretch>
        </p:blipFill>
        <p:spPr bwMode="auto">
          <a:xfrm>
            <a:off x="1289317" y="1911791"/>
            <a:ext cx="2896122" cy="28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9313" y="1881252"/>
            <a:ext cx="3080450" cy="29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10</a:t>
            </a:fld>
            <a:endParaRPr lang="en-US" altLang="ja-JP" sz="1400" dirty="0"/>
          </a:p>
        </p:txBody>
      </p:sp>
      <p:pic>
        <p:nvPicPr>
          <p:cNvPr id="9" name="図 8">
            <a:extLst>
              <a:ext uri="{FF2B5EF4-FFF2-40B4-BE49-F238E27FC236}">
                <a16:creationId xmlns:a16="http://schemas.microsoft.com/office/drawing/2014/main" id="{669B6662-B317-469F-9250-AD40D0EB42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extLst>
      <p:ext uri="{BB962C8B-B14F-4D97-AF65-F5344CB8AC3E}">
        <p14:creationId xmlns:p14="http://schemas.microsoft.com/office/powerpoint/2010/main" val="104209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AGCM</a:t>
            </a:r>
            <a:r>
              <a:rPr kumimoji="1" lang="ja-JP" altLang="en-US" dirty="0"/>
              <a:t>使用例（２）：惑星気候研究</a:t>
            </a:r>
          </a:p>
        </p:txBody>
      </p:sp>
      <p:sp>
        <p:nvSpPr>
          <p:cNvPr id="3" name="コンテンツ プレースホルダ 2"/>
          <p:cNvSpPr>
            <a:spLocks noGrp="1"/>
          </p:cNvSpPr>
          <p:nvPr>
            <p:ph idx="1"/>
          </p:nvPr>
        </p:nvSpPr>
        <p:spPr>
          <a:xfrm>
            <a:off x="457200" y="980728"/>
            <a:ext cx="8229600" cy="4525963"/>
          </a:xfrm>
        </p:spPr>
        <p:txBody>
          <a:bodyPr/>
          <a:lstStyle/>
          <a:p>
            <a:r>
              <a:rPr lang="ja-JP" altLang="en-US" b="1" dirty="0">
                <a:solidFill>
                  <a:srgbClr val="000099"/>
                </a:solidFill>
              </a:rPr>
              <a:t>火星、金星、木星、系外惑星など</a:t>
            </a:r>
            <a:endParaRPr lang="en-US" altLang="ja-JP" b="1" dirty="0">
              <a:solidFill>
                <a:srgbClr val="000099"/>
              </a:solidFill>
            </a:endParaRPr>
          </a:p>
          <a:p>
            <a:r>
              <a:rPr lang="ja-JP" altLang="en-US" b="1" dirty="0">
                <a:solidFill>
                  <a:srgbClr val="000099"/>
                </a:solidFill>
              </a:rPr>
              <a:t>例：同期回転惑星（系外惑星の１種）</a:t>
            </a:r>
          </a:p>
          <a:p>
            <a:pPr marL="457200" lvl="1" indent="0">
              <a:buNone/>
            </a:pPr>
            <a:endParaRPr lang="en-US" altLang="ja-JP"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910" y="2616434"/>
            <a:ext cx="4705080" cy="4005307"/>
          </a:xfrm>
          <a:prstGeom prst="rect">
            <a:avLst/>
          </a:prstGeom>
        </p:spPr>
      </p:pic>
      <p:grpSp>
        <p:nvGrpSpPr>
          <p:cNvPr id="17" name="グループ化 16"/>
          <p:cNvGrpSpPr/>
          <p:nvPr/>
        </p:nvGrpSpPr>
        <p:grpSpPr>
          <a:xfrm>
            <a:off x="286896" y="2992950"/>
            <a:ext cx="3241647" cy="3220239"/>
            <a:chOff x="4413826" y="1732753"/>
            <a:chExt cx="4160650" cy="3840968"/>
          </a:xfrm>
        </p:grpSpPr>
        <p:sp>
          <p:nvSpPr>
            <p:cNvPr id="18" name="円/楕円 14"/>
            <p:cNvSpPr/>
            <p:nvPr/>
          </p:nvSpPr>
          <p:spPr>
            <a:xfrm>
              <a:off x="5169733" y="2447599"/>
              <a:ext cx="2916324" cy="2628292"/>
            </a:xfrm>
            <a:prstGeom prst="ellipse">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5"/>
            <p:cNvSpPr/>
            <p:nvPr/>
          </p:nvSpPr>
          <p:spPr>
            <a:xfrm>
              <a:off x="6314960" y="3414041"/>
              <a:ext cx="720079" cy="7200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22" name="グループ化 21"/>
            <p:cNvGrpSpPr/>
            <p:nvPr/>
          </p:nvGrpSpPr>
          <p:grpSpPr>
            <a:xfrm>
              <a:off x="7834029" y="3491716"/>
              <a:ext cx="504056" cy="504056"/>
              <a:chOff x="8172400" y="3573016"/>
              <a:chExt cx="504056" cy="504056"/>
            </a:xfrm>
          </p:grpSpPr>
          <p:sp>
            <p:nvSpPr>
              <p:cNvPr id="41" name="円/楕円 44"/>
              <p:cNvSpPr/>
              <p:nvPr/>
            </p:nvSpPr>
            <p:spPr>
              <a:xfrm>
                <a:off x="8172400"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弦 41"/>
              <p:cNvSpPr/>
              <p:nvPr/>
            </p:nvSpPr>
            <p:spPr>
              <a:xfrm>
                <a:off x="8172400" y="3573016"/>
                <a:ext cx="504056"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rot="16200000">
              <a:off x="6404639" y="2194052"/>
              <a:ext cx="504057" cy="507098"/>
              <a:chOff x="8172399" y="3468930"/>
              <a:chExt cx="504057" cy="507098"/>
            </a:xfrm>
          </p:grpSpPr>
          <p:sp>
            <p:nvSpPr>
              <p:cNvPr id="39" name="円/楕円 42"/>
              <p:cNvSpPr/>
              <p:nvPr/>
            </p:nvSpPr>
            <p:spPr>
              <a:xfrm>
                <a:off x="8172399" y="3471972"/>
                <a:ext cx="504055"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弦 39"/>
              <p:cNvSpPr/>
              <p:nvPr/>
            </p:nvSpPr>
            <p:spPr>
              <a:xfrm>
                <a:off x="8172400" y="3468930"/>
                <a:ext cx="504056" cy="504057"/>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rot="10800000">
              <a:off x="4885056" y="3491716"/>
              <a:ext cx="508327" cy="504056"/>
              <a:chOff x="8452806" y="3573016"/>
              <a:chExt cx="508327" cy="504056"/>
            </a:xfrm>
          </p:grpSpPr>
          <p:sp>
            <p:nvSpPr>
              <p:cNvPr id="37" name="円/楕円 40"/>
              <p:cNvSpPr/>
              <p:nvPr/>
            </p:nvSpPr>
            <p:spPr>
              <a:xfrm>
                <a:off x="8457077"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弦 37"/>
              <p:cNvSpPr/>
              <p:nvPr/>
            </p:nvSpPr>
            <p:spPr>
              <a:xfrm>
                <a:off x="8452806" y="3573016"/>
                <a:ext cx="504055"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rot="5400000">
              <a:off x="6437057" y="4785518"/>
              <a:ext cx="504058" cy="508742"/>
              <a:chOff x="8172399" y="3643862"/>
              <a:chExt cx="504058" cy="508742"/>
            </a:xfrm>
          </p:grpSpPr>
          <p:sp>
            <p:nvSpPr>
              <p:cNvPr id="35" name="円/楕円 38"/>
              <p:cNvSpPr/>
              <p:nvPr/>
            </p:nvSpPr>
            <p:spPr>
              <a:xfrm>
                <a:off x="8172399" y="3648549"/>
                <a:ext cx="504056" cy="504055"/>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弦 35"/>
              <p:cNvSpPr/>
              <p:nvPr/>
            </p:nvSpPr>
            <p:spPr>
              <a:xfrm>
                <a:off x="8172401" y="3643862"/>
                <a:ext cx="504056" cy="504055"/>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6440789" y="2645975"/>
              <a:ext cx="317716" cy="369334"/>
            </a:xfrm>
            <a:prstGeom prst="rect">
              <a:avLst/>
            </a:prstGeom>
            <a:noFill/>
          </p:spPr>
          <p:txBody>
            <a:bodyPr wrap="none" rtlCol="0">
              <a:spAutoFit/>
            </a:bodyPr>
            <a:lstStyle/>
            <a:p>
              <a:r>
                <a:rPr kumimoji="1" lang="en-US" altLang="ja-JP" dirty="0"/>
                <a:t>A</a:t>
              </a:r>
              <a:endParaRPr kumimoji="1" lang="ja-JP" altLang="en-US" dirty="0"/>
            </a:p>
          </p:txBody>
        </p:sp>
        <p:sp>
          <p:nvSpPr>
            <p:cNvPr id="27" name="テキスト ボックス 26"/>
            <p:cNvSpPr txBox="1"/>
            <p:nvPr/>
          </p:nvSpPr>
          <p:spPr>
            <a:xfrm>
              <a:off x="5284867" y="3471561"/>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8" name="テキスト ボックス 27"/>
            <p:cNvSpPr txBox="1"/>
            <p:nvPr/>
          </p:nvSpPr>
          <p:spPr>
            <a:xfrm>
              <a:off x="6416465" y="4370958"/>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9" name="テキスト ボックス 28"/>
            <p:cNvSpPr txBox="1"/>
            <p:nvPr/>
          </p:nvSpPr>
          <p:spPr>
            <a:xfrm>
              <a:off x="7352681" y="3485839"/>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30" name="テキスト ボックス 29"/>
            <p:cNvSpPr txBox="1"/>
            <p:nvPr/>
          </p:nvSpPr>
          <p:spPr>
            <a:xfrm>
              <a:off x="6448806" y="1732753"/>
              <a:ext cx="309701" cy="369334"/>
            </a:xfrm>
            <a:prstGeom prst="rect">
              <a:avLst/>
            </a:prstGeom>
            <a:noFill/>
          </p:spPr>
          <p:txBody>
            <a:bodyPr wrap="none" rtlCol="0">
              <a:spAutoFit/>
            </a:bodyPr>
            <a:lstStyle/>
            <a:p>
              <a:r>
                <a:rPr lang="en-US" altLang="ja-JP" dirty="0"/>
                <a:t>B</a:t>
              </a:r>
              <a:endParaRPr kumimoji="1" lang="ja-JP" altLang="en-US" dirty="0"/>
            </a:p>
          </p:txBody>
        </p:sp>
        <p:sp>
          <p:nvSpPr>
            <p:cNvPr id="31" name="テキスト ボックス 30"/>
            <p:cNvSpPr txBox="1"/>
            <p:nvPr/>
          </p:nvSpPr>
          <p:spPr>
            <a:xfrm>
              <a:off x="4413826" y="3471561"/>
              <a:ext cx="309700" cy="369332"/>
            </a:xfrm>
            <a:prstGeom prst="rect">
              <a:avLst/>
            </a:prstGeom>
            <a:noFill/>
          </p:spPr>
          <p:txBody>
            <a:bodyPr wrap="none" rtlCol="0">
              <a:spAutoFit/>
            </a:bodyPr>
            <a:lstStyle/>
            <a:p>
              <a:r>
                <a:rPr lang="en-US" altLang="ja-JP" dirty="0"/>
                <a:t>B</a:t>
              </a:r>
              <a:endParaRPr kumimoji="1" lang="ja-JP" altLang="en-US" dirty="0"/>
            </a:p>
          </p:txBody>
        </p:sp>
        <p:sp>
          <p:nvSpPr>
            <p:cNvPr id="32" name="テキスト ボックス 31"/>
            <p:cNvSpPr txBox="1"/>
            <p:nvPr/>
          </p:nvSpPr>
          <p:spPr>
            <a:xfrm>
              <a:off x="6424482" y="5204387"/>
              <a:ext cx="309700" cy="369334"/>
            </a:xfrm>
            <a:prstGeom prst="rect">
              <a:avLst/>
            </a:prstGeom>
            <a:noFill/>
          </p:spPr>
          <p:txBody>
            <a:bodyPr wrap="none" rtlCol="0">
              <a:spAutoFit/>
            </a:bodyPr>
            <a:lstStyle/>
            <a:p>
              <a:r>
                <a:rPr lang="en-US" altLang="ja-JP" dirty="0"/>
                <a:t>B</a:t>
              </a:r>
              <a:endParaRPr kumimoji="1" lang="ja-JP" altLang="en-US" dirty="0"/>
            </a:p>
          </p:txBody>
        </p:sp>
        <p:sp>
          <p:nvSpPr>
            <p:cNvPr id="33" name="テキスト ボックス 32"/>
            <p:cNvSpPr txBox="1"/>
            <p:nvPr/>
          </p:nvSpPr>
          <p:spPr>
            <a:xfrm>
              <a:off x="8264776" y="3485839"/>
              <a:ext cx="309700" cy="369334"/>
            </a:xfrm>
            <a:prstGeom prst="rect">
              <a:avLst/>
            </a:prstGeom>
            <a:noFill/>
          </p:spPr>
          <p:txBody>
            <a:bodyPr wrap="none" rtlCol="0">
              <a:spAutoFit/>
            </a:bodyPr>
            <a:lstStyle/>
            <a:p>
              <a:r>
                <a:rPr lang="en-US" altLang="ja-JP" dirty="0"/>
                <a:t>B</a:t>
              </a:r>
              <a:endParaRPr kumimoji="1" lang="ja-JP" altLang="en-US" dirty="0"/>
            </a:p>
          </p:txBody>
        </p:sp>
        <p:sp>
          <p:nvSpPr>
            <p:cNvPr id="34" name="テキスト ボックス 33"/>
            <p:cNvSpPr txBox="1"/>
            <p:nvPr/>
          </p:nvSpPr>
          <p:spPr>
            <a:xfrm>
              <a:off x="6302813" y="3550371"/>
              <a:ext cx="796868" cy="472898"/>
            </a:xfrm>
            <a:prstGeom prst="rect">
              <a:avLst/>
            </a:prstGeom>
            <a:noFill/>
          </p:spPr>
          <p:txBody>
            <a:bodyPr wrap="none" rtlCol="0">
              <a:spAutoFit/>
            </a:bodyPr>
            <a:lstStyle/>
            <a:p>
              <a:r>
                <a:rPr kumimoji="1" lang="en-US" altLang="ja-JP" sz="1400" b="1" dirty="0">
                  <a:solidFill>
                    <a:schemeClr val="bg1"/>
                  </a:solidFill>
                </a:rPr>
                <a:t>Star</a:t>
              </a:r>
              <a:endParaRPr kumimoji="1" lang="ja-JP" altLang="en-US" sz="1400" b="1" dirty="0">
                <a:solidFill>
                  <a:schemeClr val="bg1"/>
                </a:solidFill>
              </a:endParaRPr>
            </a:p>
          </p:txBody>
        </p:sp>
      </p:grpSp>
      <p:sp>
        <p:nvSpPr>
          <p:cNvPr id="43" name="テキスト ボックス 42"/>
          <p:cNvSpPr txBox="1"/>
          <p:nvPr/>
        </p:nvSpPr>
        <p:spPr>
          <a:xfrm>
            <a:off x="518194" y="2302675"/>
            <a:ext cx="3765774" cy="830997"/>
          </a:xfrm>
          <a:prstGeom prst="rect">
            <a:avLst/>
          </a:prstGeom>
          <a:noFill/>
        </p:spPr>
        <p:txBody>
          <a:bodyPr wrap="none" rtlCol="0">
            <a:spAutoFit/>
          </a:bodyPr>
          <a:lstStyle/>
          <a:p>
            <a:r>
              <a:rPr kumimoji="1" lang="ja-JP" altLang="en-US" dirty="0"/>
              <a:t>同期回転惑星：固定された</a:t>
            </a:r>
            <a:br>
              <a:rPr kumimoji="1" lang="en-US" altLang="ja-JP" dirty="0"/>
            </a:br>
            <a:r>
              <a:rPr kumimoji="1" lang="ja-JP" altLang="en-US" dirty="0"/>
              <a:t>夜半球と昼半球を持つ</a:t>
            </a:r>
            <a:endParaRPr kumimoji="1" lang="en-US" altLang="ja-JP" dirty="0"/>
          </a:p>
        </p:txBody>
      </p:sp>
      <p:sp>
        <p:nvSpPr>
          <p:cNvPr id="4" name="テキスト ボックス 3"/>
          <p:cNvSpPr txBox="1"/>
          <p:nvPr/>
        </p:nvSpPr>
        <p:spPr>
          <a:xfrm>
            <a:off x="7287523" y="5507180"/>
            <a:ext cx="1630575" cy="907941"/>
          </a:xfrm>
          <a:prstGeom prst="rect">
            <a:avLst/>
          </a:prstGeom>
          <a:solidFill>
            <a:schemeClr val="bg1"/>
          </a:solidFill>
        </p:spPr>
        <p:txBody>
          <a:bodyPr wrap="none" rtlCol="0">
            <a:spAutoFit/>
          </a:bodyPr>
          <a:lstStyle/>
          <a:p>
            <a:pPr>
              <a:lnSpc>
                <a:spcPct val="75000"/>
              </a:lnSpc>
            </a:pPr>
            <a:r>
              <a:rPr kumimoji="1" lang="ja-JP" altLang="en-US" sz="2000" dirty="0"/>
              <a:t>色</a:t>
            </a:r>
            <a:r>
              <a:rPr kumimoji="1" lang="en-US" altLang="ja-JP" sz="2000" dirty="0"/>
              <a:t>: </a:t>
            </a:r>
            <a:r>
              <a:rPr kumimoji="1" lang="ja-JP" altLang="en-US" sz="2000" dirty="0"/>
              <a:t>表面温度</a:t>
            </a:r>
            <a:endParaRPr kumimoji="1" lang="en-US" altLang="ja-JP" sz="2000" dirty="0"/>
          </a:p>
          <a:p>
            <a:pPr>
              <a:lnSpc>
                <a:spcPct val="75000"/>
              </a:lnSpc>
            </a:pPr>
            <a:r>
              <a:rPr lang="ja-JP" altLang="en-US" sz="2000" dirty="0"/>
              <a:t>矢印</a:t>
            </a:r>
            <a:r>
              <a:rPr lang="en-US" altLang="ja-JP" sz="2000" dirty="0"/>
              <a:t>: </a:t>
            </a:r>
            <a:r>
              <a:rPr lang="ja-JP" altLang="en-US" sz="2000" dirty="0"/>
              <a:t>水平風</a:t>
            </a:r>
            <a:endParaRPr lang="en-US" altLang="ja-JP" sz="2000" dirty="0"/>
          </a:p>
          <a:p>
            <a:pPr>
              <a:lnSpc>
                <a:spcPct val="75000"/>
              </a:lnSpc>
            </a:pPr>
            <a:r>
              <a:rPr kumimoji="1" lang="ja-JP" altLang="en-US" sz="2000" dirty="0"/>
              <a:t>等値線</a:t>
            </a:r>
            <a:r>
              <a:rPr kumimoji="1" lang="en-US" altLang="ja-JP" sz="2000" dirty="0"/>
              <a:t>: </a:t>
            </a:r>
            <a:r>
              <a:rPr kumimoji="1" lang="ja-JP" altLang="en-US" sz="2000" dirty="0"/>
              <a:t>降水</a:t>
            </a:r>
          </a:p>
        </p:txBody>
      </p:sp>
      <p:sp>
        <p:nvSpPr>
          <p:cNvPr id="5" name="テキスト ボックス 4"/>
          <p:cNvSpPr txBox="1"/>
          <p:nvPr/>
        </p:nvSpPr>
        <p:spPr>
          <a:xfrm>
            <a:off x="3837268" y="5695160"/>
            <a:ext cx="1475084" cy="615553"/>
          </a:xfrm>
          <a:prstGeom prst="rect">
            <a:avLst/>
          </a:prstGeom>
          <a:noFill/>
        </p:spPr>
        <p:txBody>
          <a:bodyPr wrap="none" rtlCol="0">
            <a:spAutoFit/>
          </a:bodyPr>
          <a:lstStyle/>
          <a:p>
            <a:pPr>
              <a:lnSpc>
                <a:spcPct val="85000"/>
              </a:lnSpc>
            </a:pPr>
            <a:r>
              <a:rPr kumimoji="1" lang="ja-JP" altLang="en-US" sz="2000" dirty="0"/>
              <a:t>黄色点：</a:t>
            </a:r>
            <a:br>
              <a:rPr kumimoji="1" lang="en-US" altLang="ja-JP" sz="2000" dirty="0"/>
            </a:br>
            <a:r>
              <a:rPr kumimoji="1" lang="ja-JP" altLang="en-US" sz="2000" dirty="0"/>
              <a:t>恒星直下点</a:t>
            </a:r>
          </a:p>
        </p:txBody>
      </p:sp>
      <p:sp>
        <p:nvSpPr>
          <p:cNvPr id="6" name="テキスト ボックス 5"/>
          <p:cNvSpPr txBox="1"/>
          <p:nvPr/>
        </p:nvSpPr>
        <p:spPr>
          <a:xfrm>
            <a:off x="4427984" y="2309971"/>
            <a:ext cx="4754828" cy="830997"/>
          </a:xfrm>
          <a:prstGeom prst="rect">
            <a:avLst/>
          </a:prstGeom>
          <a:noFill/>
        </p:spPr>
        <p:txBody>
          <a:bodyPr wrap="none" rtlCol="0">
            <a:spAutoFit/>
          </a:bodyPr>
          <a:lstStyle/>
          <a:p>
            <a:r>
              <a:rPr lang="ja-JP" altLang="en-US" dirty="0"/>
              <a:t>計算結果：</a:t>
            </a:r>
            <a:r>
              <a:rPr lang="en-US" altLang="ja-JP" dirty="0"/>
              <a:t>365</a:t>
            </a:r>
            <a:r>
              <a:rPr lang="ja-JP" altLang="en-US" dirty="0"/>
              <a:t>日平均場の視点を</a:t>
            </a:r>
            <a:br>
              <a:rPr lang="en-US" altLang="ja-JP" dirty="0"/>
            </a:br>
            <a:r>
              <a:rPr lang="ja-JP" altLang="en-US" dirty="0"/>
              <a:t>　　　　　　　　　　　　　　　変えた動画</a:t>
            </a:r>
            <a:endParaRPr kumimoji="1" lang="ja-JP" altLang="en-US" dirty="0">
              <a:solidFill>
                <a:srgbClr val="FF3300"/>
              </a:solidFill>
            </a:endParaRPr>
          </a:p>
        </p:txBody>
      </p:sp>
      <p:sp>
        <p:nvSpPr>
          <p:cNvPr id="8" name="テキスト ボックス 7"/>
          <p:cNvSpPr txBox="1"/>
          <p:nvPr/>
        </p:nvSpPr>
        <p:spPr>
          <a:xfrm>
            <a:off x="7596336" y="3068960"/>
            <a:ext cx="1558440" cy="701731"/>
          </a:xfrm>
          <a:prstGeom prst="rect">
            <a:avLst/>
          </a:prstGeom>
          <a:noFill/>
        </p:spPr>
        <p:txBody>
          <a:bodyPr wrap="none" rtlCol="0">
            <a:spAutoFit/>
          </a:bodyPr>
          <a:lstStyle/>
          <a:p>
            <a:r>
              <a:rPr kumimoji="1" lang="en-US" altLang="ja-JP" sz="1800" dirty="0"/>
              <a:t>Ω*=0.5, </a:t>
            </a:r>
          </a:p>
          <a:p>
            <a:r>
              <a:rPr kumimoji="1" lang="en-US" altLang="ja-JP" sz="1800" dirty="0"/>
              <a:t>S=1600W/m</a:t>
            </a:r>
            <a:r>
              <a:rPr kumimoji="1" lang="en-US" altLang="ja-JP" sz="1800" baseline="30000" dirty="0"/>
              <a:t>2</a:t>
            </a:r>
            <a:endParaRPr kumimoji="1" lang="ja-JP" altLang="en-US" sz="1800" baseline="30000" dirty="0"/>
          </a:p>
        </p:txBody>
      </p:sp>
      <p:pic>
        <p:nvPicPr>
          <p:cNvPr id="44" name="図 43">
            <a:extLst>
              <a:ext uri="{FF2B5EF4-FFF2-40B4-BE49-F238E27FC236}">
                <a16:creationId xmlns:a16="http://schemas.microsoft.com/office/drawing/2014/main" id="{BC532A4C-9D61-4A04-B749-AD6F6EEB21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45" name="スライド番号プレースホルダ 4">
            <a:extLst>
              <a:ext uri="{FF2B5EF4-FFF2-40B4-BE49-F238E27FC236}">
                <a16:creationId xmlns:a16="http://schemas.microsoft.com/office/drawing/2014/main" id="{82FFB1FE-C453-4B82-8A72-CE5F57A1D8B1}"/>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11</a:t>
            </a:fld>
            <a:endParaRPr lang="en-US" altLang="ja-JP" sz="1400" dirty="0"/>
          </a:p>
        </p:txBody>
      </p:sp>
    </p:spTree>
    <p:extLst>
      <p:ext uri="{BB962C8B-B14F-4D97-AF65-F5344CB8AC3E}">
        <p14:creationId xmlns:p14="http://schemas.microsoft.com/office/powerpoint/2010/main" val="354989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384"/>
            <a:ext cx="9144000" cy="868363"/>
          </a:xfrm>
        </p:spPr>
        <p:txBody>
          <a:bodyPr/>
          <a:lstStyle/>
          <a:p>
            <a:pPr eaLnBrk="1" hangingPunct="1"/>
            <a:r>
              <a:rPr lang="ja-JP" altLang="en-US" sz="4000" dirty="0"/>
              <a:t>基礎方程式</a:t>
            </a:r>
          </a:p>
        </p:txBody>
      </p:sp>
      <p:sp>
        <p:nvSpPr>
          <p:cNvPr id="8202" name="Text Box 11"/>
          <p:cNvSpPr txBox="1">
            <a:spLocks noChangeArrowheads="1"/>
          </p:cNvSpPr>
          <p:nvPr/>
        </p:nvSpPr>
        <p:spPr bwMode="auto">
          <a:xfrm>
            <a:off x="397123" y="1568554"/>
            <a:ext cx="2909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運動方程式</a:t>
            </a:r>
            <a:br>
              <a:rPr lang="en-US" altLang="ja-JP" sz="2800" dirty="0">
                <a:solidFill>
                  <a:srgbClr val="000099"/>
                </a:solidFill>
                <a:latin typeface="Arial" charset="0"/>
              </a:rPr>
            </a:br>
            <a:r>
              <a:rPr lang="en-US" altLang="ja-JP" sz="2000" dirty="0">
                <a:solidFill>
                  <a:srgbClr val="000099"/>
                </a:solidFill>
                <a:latin typeface="Arial" charset="0"/>
              </a:rPr>
              <a:t>(</a:t>
            </a:r>
            <a:r>
              <a:rPr lang="en-US" altLang="ja-JP" sz="2000" dirty="0" err="1">
                <a:solidFill>
                  <a:srgbClr val="000099"/>
                </a:solidFill>
                <a:latin typeface="Arial" charset="0"/>
              </a:rPr>
              <a:t>Navier</a:t>
            </a:r>
            <a:r>
              <a:rPr lang="en-US" altLang="ja-JP" sz="2000" dirty="0">
                <a:solidFill>
                  <a:srgbClr val="000099"/>
                </a:solidFill>
                <a:latin typeface="Arial" charset="0"/>
              </a:rPr>
              <a:t>-Stokes </a:t>
            </a:r>
            <a:r>
              <a:rPr lang="ja-JP" altLang="en-US" sz="2000" dirty="0">
                <a:solidFill>
                  <a:srgbClr val="000099"/>
                </a:solidFill>
                <a:latin typeface="Arial" charset="0"/>
              </a:rPr>
              <a:t>方程式</a:t>
            </a:r>
            <a:r>
              <a:rPr lang="en-US" altLang="ja-JP" sz="2000" dirty="0">
                <a:solidFill>
                  <a:srgbClr val="000099"/>
                </a:solidFill>
                <a:latin typeface="Arial" charset="0"/>
              </a:rPr>
              <a:t>)</a:t>
            </a:r>
            <a:endParaRPr lang="ja-JP" altLang="en-US" sz="2000" dirty="0">
              <a:solidFill>
                <a:srgbClr val="000099"/>
              </a:solidFill>
              <a:latin typeface="Arial" charset="0"/>
            </a:endParaRPr>
          </a:p>
        </p:txBody>
      </p:sp>
      <p:sp>
        <p:nvSpPr>
          <p:cNvPr id="8203" name="Text Box 12"/>
          <p:cNvSpPr txBox="1">
            <a:spLocks noChangeArrowheads="1"/>
          </p:cNvSpPr>
          <p:nvPr/>
        </p:nvSpPr>
        <p:spPr bwMode="auto">
          <a:xfrm>
            <a:off x="373162" y="3331512"/>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質量保存則</a:t>
            </a:r>
          </a:p>
        </p:txBody>
      </p:sp>
      <p:sp>
        <p:nvSpPr>
          <p:cNvPr id="8204" name="Text Box 13"/>
          <p:cNvSpPr txBox="1">
            <a:spLocks noChangeArrowheads="1"/>
          </p:cNvSpPr>
          <p:nvPr/>
        </p:nvSpPr>
        <p:spPr bwMode="auto">
          <a:xfrm>
            <a:off x="397123" y="4182547"/>
            <a:ext cx="2978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エネルギー保存則</a:t>
            </a:r>
          </a:p>
        </p:txBody>
      </p:sp>
      <p:sp>
        <p:nvSpPr>
          <p:cNvPr id="8205" name="Text Box 14"/>
          <p:cNvSpPr txBox="1">
            <a:spLocks noChangeArrowheads="1"/>
          </p:cNvSpPr>
          <p:nvPr/>
        </p:nvSpPr>
        <p:spPr bwMode="auto">
          <a:xfrm>
            <a:off x="397123" y="5011828"/>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水蒸気の式</a:t>
            </a:r>
          </a:p>
        </p:txBody>
      </p:sp>
      <p:sp>
        <p:nvSpPr>
          <p:cNvPr id="8207" name="Text Box 16"/>
          <p:cNvSpPr txBox="1">
            <a:spLocks noChangeArrowheads="1"/>
          </p:cNvSpPr>
          <p:nvPr/>
        </p:nvSpPr>
        <p:spPr bwMode="auto">
          <a:xfrm>
            <a:off x="397123" y="2607756"/>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静水圧の式</a:t>
            </a:r>
          </a:p>
        </p:txBody>
      </p:sp>
      <p:sp>
        <p:nvSpPr>
          <p:cNvPr id="8212" name="Text Box 14"/>
          <p:cNvSpPr txBox="1">
            <a:spLocks noChangeArrowheads="1"/>
          </p:cNvSpPr>
          <p:nvPr/>
        </p:nvSpPr>
        <p:spPr bwMode="auto">
          <a:xfrm>
            <a:off x="408601" y="5799154"/>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状態方程式</a:t>
            </a:r>
          </a:p>
        </p:txBody>
      </p:sp>
      <mc:AlternateContent xmlns:mc="http://schemas.openxmlformats.org/markup-compatibility/2006" xmlns:a14="http://schemas.microsoft.com/office/drawing/2010/main">
        <mc:Choice Requires="a14">
          <p:sp>
            <p:nvSpPr>
              <p:cNvPr id="2" name="テキスト ボックス 1"/>
              <p:cNvSpPr txBox="1"/>
              <p:nvPr/>
            </p:nvSpPr>
            <p:spPr>
              <a:xfrm>
                <a:off x="3375824" y="5733312"/>
                <a:ext cx="14032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𝑝</m:t>
                      </m:r>
                      <m:r>
                        <a:rPr kumimoji="1" lang="en-US" altLang="ja-JP" sz="2400" i="1" smtClean="0">
                          <a:latin typeface="Cambria Math"/>
                        </a:rPr>
                        <m:t>=</m:t>
                      </m:r>
                      <m:r>
                        <a:rPr kumimoji="1" lang="ja-JP" altLang="en-US" sz="2400" i="1" smtClean="0">
                          <a:latin typeface="Cambria Math"/>
                        </a:rPr>
                        <m:t>𝜌</m:t>
                      </m:r>
                      <m:r>
                        <a:rPr kumimoji="1" lang="en-US" altLang="ja-JP" sz="2400" b="0" i="1" smtClean="0">
                          <a:latin typeface="Cambria Math"/>
                        </a:rPr>
                        <m:t>𝑅𝑇</m:t>
                      </m:r>
                    </m:oMath>
                  </m:oMathPara>
                </a14:m>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3375824" y="5733312"/>
                <a:ext cx="1403269" cy="461665"/>
              </a:xfrm>
              <a:prstGeom prst="rect">
                <a:avLst/>
              </a:prstGeom>
              <a:blipFill>
                <a:blip r:embed="rId3"/>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3347864" y="1284108"/>
                <a:ext cx="6332042"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𝑑𝑢</m:t>
                        </m:r>
                      </m:num>
                      <m:den>
                        <m:r>
                          <a:rPr kumimoji="1" lang="en-US" altLang="ja-JP" sz="2400" b="0" i="1" smtClean="0">
                            <a:latin typeface="Cambria Math"/>
                          </a:rPr>
                          <m:t>𝑑𝑡</m:t>
                        </m:r>
                      </m:den>
                    </m:f>
                    <m:r>
                      <a:rPr kumimoji="1" lang="en-US" altLang="ja-JP" sz="2400" b="0" i="0"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𝑣</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cos</m:t>
                            </m:r>
                          </m:fName>
                          <m:e>
                            <m:r>
                              <a:rPr kumimoji="1" lang="ja-JP" altLang="en-US" sz="2400" b="0" i="1" smtClean="0">
                                <a:latin typeface="Cambria Math"/>
                              </a:rPr>
                              <m:t>𝜑</m:t>
                            </m:r>
                          </m:e>
                        </m:func>
                        <m:r>
                          <a:rPr kumimoji="1" lang="ja-JP" altLang="en-US" sz="2400" b="0" i="1" smtClean="0">
                            <a:latin typeface="Cambria Math"/>
                          </a:rPr>
                          <m:t>𝜕</m:t>
                        </m:r>
                        <m:r>
                          <a:rPr kumimoji="1" lang="en-US" altLang="ja-JP" sz="2400" b="0" i="1" smtClean="0">
                            <a:latin typeface="Cambria Math"/>
                          </a:rPr>
                          <m:t>𝜆</m:t>
                        </m:r>
                      </m:den>
                    </m:f>
                    <m:r>
                      <a:rPr kumimoji="1" lang="en-US" altLang="ja-JP" sz="2400" b="0" i="0"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𝐹</m:t>
                        </m:r>
                      </m:e>
                      <m:sub>
                        <m:r>
                          <m:rPr>
                            <m:sty m:val="p"/>
                          </m:rPr>
                          <a:rPr lang="en-US" altLang="ja-JP" b="0" i="1">
                            <a:latin typeface="Cambria Math" panose="02040503050406030204" pitchFamily="18" charset="0"/>
                          </a:rPr>
                          <m:t>λ</m:t>
                        </m:r>
                      </m:sub>
                    </m:sSub>
                  </m:oMath>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347864" y="1284108"/>
                <a:ext cx="6332042" cy="68031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3347864" y="1920094"/>
                <a:ext cx="5589835"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𝑑𝑣</m:t>
                        </m:r>
                      </m:num>
                      <m:den>
                        <m:r>
                          <a:rPr kumimoji="1" lang="en-US" altLang="ja-JP" sz="2400" b="0" i="1" smtClean="0">
                            <a:latin typeface="Cambria Math"/>
                          </a:rPr>
                          <m:t>𝑑𝑡</m:t>
                        </m:r>
                      </m:den>
                    </m:f>
                    <m:r>
                      <a:rPr kumimoji="1" lang="en-US" altLang="ja-JP" sz="2400" b="0" i="1"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𝑢</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r>
                          <a:rPr kumimoji="1" lang="ja-JP" altLang="en-US" sz="2400" b="0" i="1" smtClean="0">
                            <a:latin typeface="Cambria Math"/>
                          </a:rPr>
                          <m:t>𝜕𝜑</m:t>
                        </m:r>
                      </m:den>
                    </m:f>
                    <m:r>
                      <a:rPr kumimoji="1" lang="en-US" altLang="ja-JP" sz="2400" b="0" i="0" smtClean="0">
                        <a:latin typeface="Cambria Math"/>
                      </a:rPr>
                      <m:t>        </m:t>
                    </m:r>
                    <m:r>
                      <a:rPr kumimoji="1" lang="en-US" altLang="ja-JP" sz="2400" b="0" i="0"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𝐹</m:t>
                        </m:r>
                      </m:e>
                      <m:sub>
                        <m:r>
                          <m:rPr>
                            <m:sty m:val="p"/>
                          </m:rPr>
                          <a:rPr lang="en-US" altLang="ja-JP" b="0" i="1">
                            <a:latin typeface="Cambria Math" panose="02040503050406030204" pitchFamily="18" charset="0"/>
                          </a:rPr>
                          <m:t>φ</m:t>
                        </m:r>
                      </m:sub>
                    </m:sSub>
                  </m:oMath>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3347864" y="1920094"/>
                <a:ext cx="5589835" cy="68031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3131840" y="2414841"/>
                <a:ext cx="2520280" cy="8571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0=−</m:t>
                      </m:r>
                      <m:f>
                        <m:fPr>
                          <m:ctrlPr>
                            <a:rPr kumimoji="1" lang="en-US" altLang="ja-JP" sz="2400" b="0" i="1" smtClean="0">
                              <a:latin typeface="Cambria Math" panose="02040503050406030204" pitchFamily="18" charset="0"/>
                            </a:rPr>
                          </m:ctrlPr>
                        </m:fPr>
                        <m:num>
                          <m:r>
                            <a:rPr kumimoji="1" lang="en-US" altLang="ja-JP" sz="2400" b="0" i="1" smtClean="0">
                              <a:latin typeface="Cambria Math"/>
                            </a:rPr>
                            <m:t>1</m:t>
                          </m:r>
                        </m:num>
                        <m:den>
                          <m:r>
                            <a:rPr kumimoji="1" lang="ja-JP" altLang="en-US" sz="2400" b="0" i="1" smtClean="0">
                              <a:latin typeface="Cambria Math"/>
                            </a:rPr>
                            <m:t>𝜌</m:t>
                          </m:r>
                        </m:den>
                      </m:f>
                      <m:f>
                        <m:fPr>
                          <m:ctrlPr>
                            <a:rPr kumimoji="1" lang="en-US" altLang="ja-JP" sz="2400" i="1" smtClean="0">
                              <a:latin typeface="Cambria Math" panose="02040503050406030204" pitchFamily="18" charset="0"/>
                            </a:rPr>
                          </m:ctrlPr>
                        </m:fPr>
                        <m:num>
                          <m:r>
                            <a:rPr kumimoji="1" lang="ja-JP" altLang="en-US" sz="2400" i="1" smtClean="0">
                              <a:latin typeface="Cambria Math"/>
                            </a:rPr>
                            <m:t>𝜕</m:t>
                          </m:r>
                          <m:r>
                            <a:rPr kumimoji="1" lang="en-US" altLang="ja-JP" sz="2400" b="0" i="1" smtClean="0">
                              <a:latin typeface="Cambria Math"/>
                            </a:rPr>
                            <m:t>𝑝</m:t>
                          </m:r>
                        </m:num>
                        <m:den>
                          <m:r>
                            <a:rPr kumimoji="1" lang="ja-JP" altLang="en-US" sz="2400" b="0" i="1" smtClean="0">
                              <a:latin typeface="Cambria Math"/>
                            </a:rPr>
                            <m:t>𝜕</m:t>
                          </m:r>
                          <m:r>
                            <a:rPr kumimoji="1" lang="en-US" altLang="ja-JP" sz="2400" b="0" i="1" smtClean="0">
                              <a:latin typeface="Cambria Math"/>
                            </a:rPr>
                            <m:t>𝑧</m:t>
                          </m:r>
                        </m:den>
                      </m:f>
                      <m:r>
                        <a:rPr kumimoji="1" lang="en-US" altLang="ja-JP" sz="2400" b="0" i="0" smtClean="0">
                          <a:latin typeface="Cambria Math"/>
                        </a:rPr>
                        <m:t>−</m:t>
                      </m:r>
                      <m:r>
                        <a:rPr kumimoji="1" lang="en-US" altLang="ja-JP" sz="2400" b="0" i="1" smtClean="0">
                          <a:latin typeface="Cambria Math"/>
                        </a:rPr>
                        <m:t>𝑔</m:t>
                      </m:r>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131840" y="2414841"/>
                <a:ext cx="2520280" cy="85715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3203848" y="3187496"/>
                <a:ext cx="5419721" cy="7788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m:t>
                          </m:r>
                          <m:r>
                            <a:rPr kumimoji="1" lang="ja-JP" altLang="en-US" sz="2000" b="0" i="1" smtClean="0">
                              <a:latin typeface="Cambria Math"/>
                            </a:rPr>
                            <m:t>𝜌</m:t>
                          </m:r>
                        </m:num>
                        <m:den>
                          <m:r>
                            <a:rPr kumimoji="1" lang="en-US" altLang="ja-JP" sz="2000" b="0" i="1" smtClean="0">
                              <a:latin typeface="Cambria Math"/>
                            </a:rPr>
                            <m:t>𝑑𝑡</m:t>
                          </m:r>
                        </m:den>
                      </m:f>
                      <m:r>
                        <a:rPr kumimoji="1" lang="en-US" altLang="ja-JP" sz="2000" b="0" i="0" smtClean="0">
                          <a:latin typeface="Cambria Math"/>
                        </a:rPr>
                        <m:t>+</m:t>
                      </m:r>
                      <m:r>
                        <a:rPr kumimoji="1" lang="ja-JP" altLang="en-US" sz="2000" b="0" i="1" smtClean="0">
                          <a:latin typeface="Cambria Math"/>
                        </a:rPr>
                        <m:t>𝜌</m:t>
                      </m:r>
                      <m:d>
                        <m:dPr>
                          <m:begChr m:val="["/>
                          <m:endChr m:val="]"/>
                          <m:ctrlPr>
                            <a:rPr kumimoji="1" lang="en-US" altLang="ja-JP" sz="2000" b="0" i="1" smtClean="0">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a:rPr>
                                <m:t>1</m:t>
                              </m:r>
                            </m:num>
                            <m:den>
                              <m:r>
                                <a:rPr lang="en-US" altLang="ja-JP" sz="2000" i="1">
                                  <a:latin typeface="Cambria Math"/>
                                </a:rPr>
                                <m:t>𝑎</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den>
                          </m:f>
                          <m:d>
                            <m:dPr>
                              <m:begChr m:val="{"/>
                              <m:endChr m:val="}"/>
                              <m:ctrlPr>
                                <a:rPr lang="en-US" altLang="ja-JP" sz="2000" i="1" smtClean="0">
                                  <a:latin typeface="Cambria Math" panose="02040503050406030204" pitchFamily="18" charset="0"/>
                                </a:rPr>
                              </m:ctrlPr>
                            </m:dPr>
                            <m:e>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𝑢</m:t>
                                  </m:r>
                                </m:num>
                                <m:den>
                                  <m:r>
                                    <a:rPr lang="ja-JP" altLang="en-US" sz="2000" i="1">
                                      <a:latin typeface="Cambria Math"/>
                                    </a:rPr>
                                    <m:t>𝜕</m:t>
                                  </m:r>
                                  <m:r>
                                    <a:rPr lang="en-US" altLang="ja-JP" sz="2000" i="1">
                                      <a:latin typeface="Cambria Math"/>
                                    </a:rPr>
                                    <m:t>𝜆</m:t>
                                  </m:r>
                                </m:den>
                              </m:f>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d>
                                    <m:dPr>
                                      <m:ctrlPr>
                                        <a:rPr lang="en-US" altLang="ja-JP" sz="2000" i="1">
                                          <a:latin typeface="Cambria Math" panose="02040503050406030204" pitchFamily="18" charset="0"/>
                                        </a:rPr>
                                      </m:ctrlPr>
                                    </m:dPr>
                                    <m:e>
                                      <m:r>
                                        <a:rPr lang="en-US" altLang="ja-JP" sz="2000" i="1">
                                          <a:latin typeface="Cambria Math"/>
                                        </a:rPr>
                                        <m:t>𝑣</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e>
                                  </m:d>
                                </m:num>
                                <m:den>
                                  <m:r>
                                    <a:rPr lang="ja-JP" altLang="en-US" sz="2000" i="1">
                                      <a:latin typeface="Cambria Math"/>
                                    </a:rPr>
                                    <m:t>𝜕𝜑</m:t>
                                  </m:r>
                                </m:den>
                              </m:f>
                            </m:e>
                          </m:d>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𝑤</m:t>
                              </m:r>
                            </m:num>
                            <m:den>
                              <m:r>
                                <a:rPr lang="ja-JP" altLang="en-US" sz="2000" i="1">
                                  <a:latin typeface="Cambria Math"/>
                                </a:rPr>
                                <m:t>𝜕</m:t>
                              </m:r>
                              <m:r>
                                <a:rPr lang="en-US" altLang="ja-JP" sz="2000" i="1">
                                  <a:latin typeface="Cambria Math"/>
                                </a:rPr>
                                <m:t>𝑧</m:t>
                              </m:r>
                            </m:den>
                          </m:f>
                        </m:e>
                      </m:d>
                      <m:r>
                        <a:rPr kumimoji="1" lang="en-US" altLang="ja-JP" sz="2000" b="0" i="0" smtClean="0">
                          <a:latin typeface="Cambria Math"/>
                        </a:rPr>
                        <m:t>=0</m:t>
                      </m:r>
                    </m:oMath>
                  </m:oMathPara>
                </a14:m>
                <a:endParaRPr kumimoji="1" lang="ja-JP" altLang="en-US" sz="2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203848" y="3187496"/>
                <a:ext cx="5419721" cy="778868"/>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3293811" y="3996877"/>
                <a:ext cx="2720680" cy="856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𝑣</m:t>
                          </m:r>
                        </m:sub>
                      </m:sSub>
                      <m:f>
                        <m:fPr>
                          <m:ctrlPr>
                            <a:rPr kumimoji="1" lang="en-US" altLang="ja-JP" sz="2400" i="1" smtClean="0">
                              <a:latin typeface="Cambria Math" panose="02040503050406030204" pitchFamily="18" charset="0"/>
                            </a:rPr>
                          </m:ctrlPr>
                        </m:fPr>
                        <m:num>
                          <m:r>
                            <a:rPr kumimoji="1" lang="en-US" altLang="ja-JP" sz="2400" b="0" i="1" smtClean="0">
                              <a:latin typeface="Cambria Math"/>
                            </a:rPr>
                            <m:t>𝑑𝑇</m:t>
                          </m:r>
                        </m:num>
                        <m:den>
                          <m:r>
                            <a:rPr kumimoji="1" lang="en-US" altLang="ja-JP" sz="2400" b="0" i="1" smtClean="0">
                              <a:latin typeface="Cambria Math"/>
                            </a:rPr>
                            <m:t>𝑑𝑡</m:t>
                          </m:r>
                        </m:den>
                      </m:f>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𝑝</m:t>
                          </m:r>
                        </m:num>
                        <m:den>
                          <m:sSup>
                            <m:sSupPr>
                              <m:ctrlPr>
                                <a:rPr kumimoji="1" lang="en-US" altLang="ja-JP" sz="2400" b="0" i="1" smtClean="0">
                                  <a:latin typeface="Cambria Math" panose="02040503050406030204" pitchFamily="18" charset="0"/>
                                </a:rPr>
                              </m:ctrlPr>
                            </m:sSupPr>
                            <m:e>
                              <m:r>
                                <a:rPr kumimoji="1" lang="ja-JP" altLang="en-US" sz="2400" b="0" i="1" smtClean="0">
                                  <a:latin typeface="Cambria Math"/>
                                </a:rPr>
                                <m:t>𝜌</m:t>
                              </m:r>
                            </m:e>
                            <m:sup>
                              <m:r>
                                <a:rPr kumimoji="1" lang="en-US" altLang="ja-JP" sz="2400" b="0" i="1" smtClean="0">
                                  <a:latin typeface="Cambria Math"/>
                                </a:rPr>
                                <m:t>2</m:t>
                              </m:r>
                            </m:sup>
                          </m:sSup>
                        </m:den>
                      </m:f>
                      <m:f>
                        <m:fPr>
                          <m:ctrlPr>
                            <a:rPr kumimoji="1" lang="en-US" altLang="ja-JP" sz="2400" b="0" i="1" smtClean="0">
                              <a:latin typeface="Cambria Math" panose="02040503050406030204" pitchFamily="18" charset="0"/>
                            </a:rPr>
                          </m:ctrlPr>
                        </m:fPr>
                        <m:num>
                          <m:r>
                            <a:rPr kumimoji="1" lang="en-US" altLang="ja-JP" sz="2400" b="0" i="1" smtClean="0">
                              <a:latin typeface="Cambria Math"/>
                            </a:rPr>
                            <m:t>𝑑</m:t>
                          </m:r>
                          <m:r>
                            <a:rPr kumimoji="1" lang="ja-JP" altLang="en-US" sz="2400" b="0" i="1" smtClean="0">
                              <a:latin typeface="Cambria Math"/>
                            </a:rPr>
                            <m:t>𝜌</m:t>
                          </m:r>
                        </m:num>
                        <m:den>
                          <m:r>
                            <a:rPr kumimoji="1" lang="en-US" altLang="ja-JP" sz="2400" b="0" i="1" smtClean="0">
                              <a:latin typeface="Cambria Math"/>
                            </a:rPr>
                            <m:t>𝑑𝑡</m:t>
                          </m:r>
                        </m:den>
                      </m:f>
                      <m:r>
                        <a:rPr kumimoji="1" lang="en-US" altLang="ja-JP" sz="2400" b="1" i="1" smtClean="0">
                          <a:latin typeface="Cambria Math" panose="02040503050406030204" pitchFamily="18" charset="0"/>
                        </a:rPr>
                        <m:t>=</m:t>
                      </m:r>
                      <m:r>
                        <a:rPr kumimoji="1" lang="en-US" altLang="ja-JP" sz="2400" b="0" i="1" baseline="0" smtClean="0">
                          <a:latin typeface="Cambria Math" panose="02040503050406030204" pitchFamily="18" charset="0"/>
                        </a:rPr>
                        <m:t>𝑄</m:t>
                      </m:r>
                    </m:oMath>
                  </m:oMathPara>
                </a14:m>
                <a:endParaRPr kumimoji="1" lang="ja-JP" altLang="en-US" sz="2400" b="0" i="1"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293811" y="3996877"/>
                <a:ext cx="2720680" cy="8561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3347864" y="4822764"/>
                <a:ext cx="1191673"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𝑑𝑞</m:t>
                          </m:r>
                        </m:num>
                        <m:den>
                          <m:r>
                            <a:rPr kumimoji="1" lang="en-US" altLang="ja-JP" sz="2400" b="0" i="1" smtClean="0">
                              <a:latin typeface="Cambria Math"/>
                            </a:rPr>
                            <m:t>𝑑𝑡</m:t>
                          </m:r>
                        </m:den>
                      </m:f>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𝑆</m:t>
                      </m:r>
                    </m:oMath>
                  </m:oMathPara>
                </a14:m>
                <a:endParaRPr kumimoji="1" lang="ja-JP" altLang="en-US" sz="2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347864" y="4822764"/>
                <a:ext cx="1191673" cy="793551"/>
              </a:xfrm>
              <a:prstGeom prst="rect">
                <a:avLst/>
              </a:prstGeom>
              <a:blipFill>
                <a:blip r:embed="rId9"/>
                <a:stretch>
                  <a:fillRect/>
                </a:stretch>
              </a:blipFill>
            </p:spPr>
            <p:txBody>
              <a:bodyPr/>
              <a:lstStyle/>
              <a:p>
                <a:r>
                  <a:rPr lang="ja-JP" altLang="en-US">
                    <a:noFill/>
                  </a:rPr>
                  <a:t> </a:t>
                </a:r>
              </a:p>
            </p:txBody>
          </p:sp>
        </mc:Fallback>
      </mc:AlternateContent>
      <p:sp>
        <p:nvSpPr>
          <p:cNvPr id="24"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12</a:t>
            </a:fld>
            <a:endParaRPr lang="en-US" altLang="ja-JP" sz="1400" dirty="0"/>
          </a:p>
        </p:txBody>
      </p:sp>
      <p:sp>
        <p:nvSpPr>
          <p:cNvPr id="9" name="テキスト ボックス 8">
            <a:extLst>
              <a:ext uri="{FF2B5EF4-FFF2-40B4-BE49-F238E27FC236}">
                <a16:creationId xmlns:a16="http://schemas.microsoft.com/office/drawing/2014/main" id="{B197C777-CFBF-403B-8DEF-4B70F6089A61}"/>
              </a:ext>
            </a:extLst>
          </p:cNvPr>
          <p:cNvSpPr txBox="1"/>
          <p:nvPr/>
        </p:nvSpPr>
        <p:spPr>
          <a:xfrm>
            <a:off x="3905794" y="849085"/>
            <a:ext cx="2659702" cy="461665"/>
          </a:xfrm>
          <a:prstGeom prst="rect">
            <a:avLst/>
          </a:prstGeom>
          <a:noFill/>
        </p:spPr>
        <p:txBody>
          <a:bodyPr wrap="none" rtlCol="0">
            <a:spAutoFit/>
          </a:bodyPr>
          <a:lstStyle/>
          <a:p>
            <a:r>
              <a:rPr kumimoji="1" lang="ja-JP" altLang="en-US" b="0" dirty="0"/>
              <a:t>流体力学の方程式</a:t>
            </a:r>
          </a:p>
        </p:txBody>
      </p:sp>
      <p:pic>
        <p:nvPicPr>
          <p:cNvPr id="30" name="図 29">
            <a:extLst>
              <a:ext uri="{FF2B5EF4-FFF2-40B4-BE49-F238E27FC236}">
                <a16:creationId xmlns:a16="http://schemas.microsoft.com/office/drawing/2014/main" id="{EF58B089-CECA-4EA9-8215-CBF4985F33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extLst>
      <p:ext uri="{BB962C8B-B14F-4D97-AF65-F5344CB8AC3E}">
        <p14:creationId xmlns:p14="http://schemas.microsoft.com/office/powerpoint/2010/main" val="1746555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a:t>
            </a:r>
          </a:p>
        </p:txBody>
      </p:sp>
      <p:sp>
        <p:nvSpPr>
          <p:cNvPr id="11267" name="Rectangle 3"/>
          <p:cNvSpPr>
            <a:spLocks noGrp="1" noChangeArrowheads="1"/>
          </p:cNvSpPr>
          <p:nvPr>
            <p:ph idx="1"/>
          </p:nvPr>
        </p:nvSpPr>
        <p:spPr>
          <a:xfrm>
            <a:off x="285750" y="740696"/>
            <a:ext cx="8642350" cy="2160661"/>
          </a:xfrm>
        </p:spPr>
        <p:txBody>
          <a:bodyPr/>
          <a:lstStyle/>
          <a:p>
            <a:pPr eaLnBrk="1" hangingPunct="1"/>
            <a:r>
              <a:rPr lang="ja-JP" altLang="en-US" b="1" dirty="0">
                <a:solidFill>
                  <a:srgbClr val="000099"/>
                </a:solidFill>
              </a:rPr>
              <a:t>格子点法：離散的な点（格子点）の値だけ考慮</a:t>
            </a:r>
            <a:endParaRPr lang="en-US" altLang="ja-JP" b="1" dirty="0">
              <a:solidFill>
                <a:srgbClr val="000099"/>
              </a:solidFill>
            </a:endParaRPr>
          </a:p>
          <a:p>
            <a:pPr lvl="1"/>
            <a:r>
              <a:rPr lang="ja-JP" altLang="en-US" dirty="0"/>
              <a:t>微分は格子点上の値の差で表現</a:t>
            </a:r>
            <a:endParaRPr lang="en-US" altLang="ja-JP" dirty="0"/>
          </a:p>
          <a:p>
            <a:pPr lvl="1"/>
            <a:r>
              <a:rPr lang="ja-JP" altLang="en-US" dirty="0"/>
              <a:t>多くの</a:t>
            </a:r>
            <a:r>
              <a:rPr lang="en-US" altLang="ja-JP" dirty="0"/>
              <a:t>GCM</a:t>
            </a:r>
            <a:r>
              <a:rPr lang="ja-JP" altLang="en-US" dirty="0"/>
              <a:t>では鉛直方向に格子点法を採用</a:t>
            </a: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endParaRPr lang="en-US" altLang="ja-JP" dirty="0"/>
          </a:p>
          <a:p>
            <a:r>
              <a:rPr lang="ja-JP" altLang="en-US" b="1" dirty="0">
                <a:solidFill>
                  <a:srgbClr val="000099"/>
                </a:solidFill>
              </a:rPr>
              <a:t>スペクトル法：物理量を直交関数系で展開</a:t>
            </a:r>
            <a:endParaRPr lang="en-US" altLang="ja-JP" b="1" dirty="0">
              <a:solidFill>
                <a:srgbClr val="000099"/>
              </a:solidFill>
            </a:endParaRPr>
          </a:p>
          <a:p>
            <a:pPr lvl="1"/>
            <a:r>
              <a:rPr lang="ja-JP" altLang="en-US" dirty="0"/>
              <a:t>球面・球殻形状内の計算で多く使用</a:t>
            </a:r>
            <a:endParaRPr lang="en-US" altLang="ja-JP" dirty="0"/>
          </a:p>
          <a:p>
            <a:pPr marL="457200" lvl="1" indent="0" eaLnBrk="1" hangingPunct="1">
              <a:buNone/>
            </a:pPr>
            <a:br>
              <a:rPr lang="en-US" altLang="ja-JP" sz="2800" b="1" dirty="0"/>
            </a:br>
            <a:br>
              <a:rPr lang="en-US" altLang="ja-JP" sz="2800" b="1" dirty="0"/>
            </a:br>
            <a:br>
              <a:rPr lang="en-US" altLang="ja-JP" sz="2800" b="1" dirty="0"/>
            </a:br>
            <a:br>
              <a:rPr lang="en-US" altLang="ja-JP" sz="2800" b="1" dirty="0"/>
            </a:br>
            <a:endParaRPr lang="en-US" altLang="ja-JP" sz="2800" b="1" dirty="0"/>
          </a:p>
        </p:txBody>
      </p:sp>
      <p:cxnSp>
        <p:nvCxnSpPr>
          <p:cNvPr id="7" name="直線コネクタ 6"/>
          <p:cNvCxnSpPr/>
          <p:nvPr/>
        </p:nvCxnSpPr>
        <p:spPr>
          <a:xfrm>
            <a:off x="1790012" y="5047100"/>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790012" y="2804450"/>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bwMode="auto">
          <a:xfrm>
            <a:off x="1744366" y="5102319"/>
            <a:ext cx="3647370" cy="199018"/>
          </a:xfrm>
          <a:prstGeom prst="rect">
            <a:avLst/>
          </a:prstGeom>
          <a:pattFill prst="wdUpDiag">
            <a:fgClr>
              <a:srgbClr val="CC66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p:cNvSpPr txBox="1"/>
          <p:nvPr/>
        </p:nvSpPr>
        <p:spPr>
          <a:xfrm>
            <a:off x="662767" y="4789224"/>
            <a:ext cx="1112805" cy="461665"/>
          </a:xfrm>
          <a:prstGeom prst="rect">
            <a:avLst/>
          </a:prstGeom>
          <a:noFill/>
        </p:spPr>
        <p:txBody>
          <a:bodyPr wrap="none" rtlCol="0">
            <a:spAutoFit/>
          </a:bodyPr>
          <a:lstStyle/>
          <a:p>
            <a:r>
              <a:rPr lang="ja-JP" altLang="en-US" dirty="0"/>
              <a:t>地表面</a:t>
            </a:r>
            <a:endParaRPr kumimoji="1" lang="ja-JP" altLang="en-US" dirty="0"/>
          </a:p>
        </p:txBody>
      </p:sp>
      <p:sp>
        <p:nvSpPr>
          <p:cNvPr id="32" name="テキスト ボックス 31"/>
          <p:cNvSpPr txBox="1"/>
          <p:nvPr/>
        </p:nvSpPr>
        <p:spPr>
          <a:xfrm>
            <a:off x="128468" y="2560420"/>
            <a:ext cx="1686680" cy="461665"/>
          </a:xfrm>
          <a:prstGeom prst="rect">
            <a:avLst/>
          </a:prstGeom>
          <a:noFill/>
        </p:spPr>
        <p:txBody>
          <a:bodyPr wrap="none" rtlCol="0">
            <a:spAutoFit/>
          </a:bodyPr>
          <a:lstStyle/>
          <a:p>
            <a:r>
              <a:rPr lang="ja-JP" altLang="en-US" dirty="0"/>
              <a:t>モデル上端</a:t>
            </a:r>
            <a:endParaRPr kumimoji="1" lang="ja-JP" altLang="en-US" dirty="0"/>
          </a:p>
        </p:txBody>
      </p:sp>
      <p:sp>
        <p:nvSpPr>
          <p:cNvPr id="30" name="テキスト ボックス 29"/>
          <p:cNvSpPr txBox="1"/>
          <p:nvPr/>
        </p:nvSpPr>
        <p:spPr>
          <a:xfrm>
            <a:off x="3232713" y="4362175"/>
            <a:ext cx="553998" cy="701474"/>
          </a:xfrm>
          <a:prstGeom prst="rect">
            <a:avLst/>
          </a:prstGeom>
          <a:noFill/>
        </p:spPr>
        <p:txBody>
          <a:bodyPr vert="eaVert" wrap="none" rtlCol="0">
            <a:spAutoFit/>
          </a:bodyPr>
          <a:lstStyle/>
          <a:p>
            <a:r>
              <a:rPr kumimoji="1" lang="ja-JP" altLang="en-US" dirty="0"/>
              <a:t>・・・・</a:t>
            </a:r>
          </a:p>
        </p:txBody>
      </p:sp>
      <p:cxnSp>
        <p:nvCxnSpPr>
          <p:cNvPr id="14" name="直線コネクタ 13"/>
          <p:cNvCxnSpPr/>
          <p:nvPr/>
        </p:nvCxnSpPr>
        <p:spPr>
          <a:xfrm>
            <a:off x="1815148" y="4348858"/>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830388" y="3549160"/>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テキスト ボックス 15"/>
              <p:cNvSpPr txBox="1"/>
              <p:nvPr/>
            </p:nvSpPr>
            <p:spPr>
              <a:xfrm>
                <a:off x="5692408" y="2548804"/>
                <a:ext cx="3027432" cy="1027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b="0" i="1" smtClean="0">
                              <a:solidFill>
                                <a:srgbClr val="FF0000"/>
                              </a:solidFill>
                              <a:latin typeface="Cambria Math" panose="02040503050406030204" pitchFamily="18" charset="0"/>
                            </a:rPr>
                          </m:ctrlPr>
                        </m:fPr>
                        <m:num>
                          <m:r>
                            <a:rPr kumimoji="1" lang="en-US" altLang="ja-JP" sz="3200" b="0" i="1" smtClean="0">
                              <a:solidFill>
                                <a:srgbClr val="FF0000"/>
                              </a:solidFill>
                              <a:latin typeface="Cambria Math" panose="02040503050406030204" pitchFamily="18" charset="0"/>
                            </a:rPr>
                            <m:t>𝑑𝑢</m:t>
                          </m:r>
                        </m:num>
                        <m:den>
                          <m:r>
                            <a:rPr kumimoji="1" lang="en-US" altLang="ja-JP" sz="3200" b="0" i="1" smtClean="0">
                              <a:solidFill>
                                <a:srgbClr val="FF0000"/>
                              </a:solidFill>
                              <a:latin typeface="Cambria Math" panose="02040503050406030204" pitchFamily="18" charset="0"/>
                            </a:rPr>
                            <m:t>𝑑𝑧</m:t>
                          </m:r>
                        </m:den>
                      </m:f>
                      <m:groupChr>
                        <m:groupChrPr>
                          <m:chr m:val="→"/>
                          <m:pos m:val="top"/>
                          <m:ctrlPr>
                            <a:rPr kumimoji="1" lang="en-US" altLang="ja-JP" sz="3200" b="0" i="1" smtClean="0">
                              <a:solidFill>
                                <a:srgbClr val="FF0000"/>
                              </a:solidFill>
                              <a:latin typeface="Cambria Math" panose="02040503050406030204" pitchFamily="18" charset="0"/>
                            </a:rPr>
                          </m:ctrlPr>
                        </m:groupChrPr>
                        <m:e/>
                      </m:groupChr>
                      <m:f>
                        <m:fPr>
                          <m:ctrlPr>
                            <a:rPr kumimoji="1" lang="en-US" altLang="ja-JP" sz="3200" i="1" smtClean="0">
                              <a:solidFill>
                                <a:srgbClr val="FF0000"/>
                              </a:solidFill>
                              <a:latin typeface="Cambria Math" panose="02040503050406030204" pitchFamily="18" charset="0"/>
                            </a:rPr>
                          </m:ctrlPr>
                        </m:fPr>
                        <m:num>
                          <m:sSub>
                            <m:sSubPr>
                              <m:ctrlPr>
                                <a:rPr kumimoji="1" lang="en-US" altLang="ja-JP" sz="320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r>
                                <a:rPr kumimoji="1" lang="en-US" altLang="ja-JP" sz="3200" b="0" i="1" smtClean="0">
                                  <a:solidFill>
                                    <a:srgbClr val="FF0000"/>
                                  </a:solidFill>
                                  <a:latin typeface="Cambria Math"/>
                                </a:rPr>
                                <m:t>+1</m:t>
                              </m:r>
                            </m:sub>
                          </m:sSub>
                          <m:r>
                            <a:rPr kumimoji="1" lang="en-US" altLang="ja-JP" sz="3200" b="0" i="1" smtClean="0">
                              <a:solidFill>
                                <a:srgbClr val="FF0000"/>
                              </a:solidFill>
                              <a:latin typeface="Cambria Math"/>
                            </a:rPr>
                            <m:t>−</m:t>
                          </m:r>
                          <m:sSub>
                            <m:sSubPr>
                              <m:ctrlPr>
                                <a:rPr kumimoji="1" lang="en-US" altLang="ja-JP" sz="3200" b="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sub>
                          </m:sSub>
                        </m:num>
                        <m:den>
                          <m:r>
                            <a:rPr kumimoji="1" lang="en-US" altLang="ja-JP" sz="3200" i="1" smtClean="0">
                              <a:solidFill>
                                <a:srgbClr val="FF0000"/>
                              </a:solidFill>
                              <a:latin typeface="Cambria Math"/>
                              <a:ea typeface="Cambria Math"/>
                            </a:rPr>
                            <m:t>∆</m:t>
                          </m:r>
                          <m:r>
                            <a:rPr kumimoji="1" lang="en-US" altLang="ja-JP" sz="3200" b="0" i="1" smtClean="0">
                              <a:solidFill>
                                <a:srgbClr val="FF0000"/>
                              </a:solidFill>
                              <a:latin typeface="Cambria Math" panose="02040503050406030204" pitchFamily="18" charset="0"/>
                              <a:ea typeface="Cambria Math"/>
                            </a:rPr>
                            <m:t>𝑧</m:t>
                          </m:r>
                        </m:den>
                      </m:f>
                    </m:oMath>
                  </m:oMathPara>
                </a14:m>
                <a:endParaRPr kumimoji="1" lang="ja-JP" altLang="en-US" sz="3200" dirty="0"/>
              </a:p>
            </p:txBody>
          </p:sp>
        </mc:Choice>
        <mc:Fallback>
          <p:sp>
            <p:nvSpPr>
              <p:cNvPr id="16" name="テキスト ボックス 15"/>
              <p:cNvSpPr txBox="1">
                <a:spLocks noRot="1" noChangeAspect="1" noMove="1" noResize="1" noEditPoints="1" noAdjustHandles="1" noChangeArrowheads="1" noChangeShapeType="1" noTextEdit="1"/>
              </p:cNvSpPr>
              <p:nvPr/>
            </p:nvSpPr>
            <p:spPr>
              <a:xfrm>
                <a:off x="5692408" y="2548804"/>
                <a:ext cx="3027432" cy="1027333"/>
              </a:xfrm>
              <a:prstGeom prst="rect">
                <a:avLst/>
              </a:prstGeom>
              <a:blipFill>
                <a:blip r:embed="rId3"/>
                <a:stretch>
                  <a:fillRect/>
                </a:stretch>
              </a:blipFill>
            </p:spPr>
            <p:txBody>
              <a:bodyPr/>
              <a:lstStyle/>
              <a:p>
                <a:r>
                  <a:rPr lang="ja-JP" altLang="en-US">
                    <a:noFill/>
                  </a:rPr>
                  <a:t> </a:t>
                </a:r>
              </a:p>
            </p:txBody>
          </p:sp>
        </mc:Fallback>
      </mc:AlternateContent>
      <p:sp>
        <p:nvSpPr>
          <p:cNvPr id="17" name="テキスト ボックス 16"/>
          <p:cNvSpPr txBox="1"/>
          <p:nvPr/>
        </p:nvSpPr>
        <p:spPr>
          <a:xfrm>
            <a:off x="3230738" y="2823596"/>
            <a:ext cx="553998" cy="701474"/>
          </a:xfrm>
          <a:prstGeom prst="rect">
            <a:avLst/>
          </a:prstGeom>
          <a:noFill/>
        </p:spPr>
        <p:txBody>
          <a:bodyPr vert="eaVert" wrap="none" rtlCol="0">
            <a:spAutoFit/>
          </a:bodyPr>
          <a:lstStyle/>
          <a:p>
            <a:r>
              <a:rPr kumimoji="1" lang="ja-JP" altLang="en-US" dirty="0"/>
              <a:t>・・・・</a:t>
            </a:r>
          </a:p>
        </p:txBody>
      </p:sp>
      <p:cxnSp>
        <p:nvCxnSpPr>
          <p:cNvPr id="18" name="直線矢印コネクタ 17"/>
          <p:cNvCxnSpPr/>
          <p:nvPr/>
        </p:nvCxnSpPr>
        <p:spPr bwMode="auto">
          <a:xfrm flipV="1">
            <a:off x="2535980" y="3599422"/>
            <a:ext cx="0" cy="728893"/>
          </a:xfrm>
          <a:prstGeom prst="straightConnector1">
            <a:avLst/>
          </a:prstGeom>
          <a:noFill/>
          <a:ln w="38100" cap="flat" cmpd="sng" algn="ctr">
            <a:solidFill>
              <a:srgbClr val="008000"/>
            </a:solidFill>
            <a:prstDash val="solid"/>
            <a:round/>
            <a:headEnd type="triangle" w="med" len="med"/>
            <a:tailEnd type="triangle"/>
          </a:ln>
          <a:effectLst/>
        </p:spPr>
      </p:cxnSp>
      <p:cxnSp>
        <p:nvCxnSpPr>
          <p:cNvPr id="6" name="直線矢印コネクタ 5"/>
          <p:cNvCxnSpPr/>
          <p:nvPr/>
        </p:nvCxnSpPr>
        <p:spPr bwMode="auto">
          <a:xfrm>
            <a:off x="2056498" y="2439372"/>
            <a:ext cx="0" cy="2597437"/>
          </a:xfrm>
          <a:prstGeom prst="straightConnector1">
            <a:avLst/>
          </a:prstGeom>
          <a:noFill/>
          <a:ln w="38100" cap="flat" cmpd="sng" algn="ctr">
            <a:solidFill>
              <a:schemeClr val="tx1"/>
            </a:solidFill>
            <a:prstDash val="solid"/>
            <a:round/>
            <a:headEnd type="triangle" w="lg" len="med"/>
            <a:tailEnd type="none"/>
          </a:ln>
          <a:effectLst/>
        </p:spPr>
      </p:cxnSp>
      <p:sp>
        <p:nvSpPr>
          <p:cNvPr id="9" name="テキスト ボックス 8"/>
          <p:cNvSpPr txBox="1"/>
          <p:nvPr/>
        </p:nvSpPr>
        <p:spPr>
          <a:xfrm flipH="1">
            <a:off x="1698515" y="2166760"/>
            <a:ext cx="329103" cy="461665"/>
          </a:xfrm>
          <a:prstGeom prst="rect">
            <a:avLst/>
          </a:prstGeom>
          <a:noFill/>
        </p:spPr>
        <p:txBody>
          <a:bodyPr wrap="square" rtlCol="0">
            <a:spAutoFit/>
          </a:bodyPr>
          <a:lstStyle/>
          <a:p>
            <a:r>
              <a:rPr kumimoji="1" lang="en-US" altLang="ja-JP" dirty="0"/>
              <a:t>z</a:t>
            </a:r>
            <a:endParaRPr kumimoji="1" lang="ja-JP" altLang="en-US" dirty="0"/>
          </a:p>
        </p:txBody>
      </p:sp>
      <mc:AlternateContent xmlns:mc="http://schemas.openxmlformats.org/markup-compatibility/2006">
        <mc:Choice xmlns:a14="http://schemas.microsoft.com/office/drawing/2010/main" Requires="a14">
          <p:sp>
            <p:nvSpPr>
              <p:cNvPr id="22" name="テキスト ボックス 21"/>
              <p:cNvSpPr txBox="1"/>
              <p:nvPr/>
            </p:nvSpPr>
            <p:spPr>
              <a:xfrm>
                <a:off x="4749261" y="3675622"/>
                <a:ext cx="67210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sub>
                      </m:sSub>
                    </m:oMath>
                  </m:oMathPara>
                </a14:m>
                <a:endParaRPr kumimoji="1" lang="ja-JP" altLang="en-US" sz="2800" dirty="0"/>
              </a:p>
            </p:txBody>
          </p:sp>
        </mc:Choice>
        <mc:Fallback>
          <p:sp>
            <p:nvSpPr>
              <p:cNvPr id="22" name="テキスト ボックス 21"/>
              <p:cNvSpPr txBox="1">
                <a:spLocks noRot="1" noChangeAspect="1" noMove="1" noResize="1" noEditPoints="1" noAdjustHandles="1" noChangeArrowheads="1" noChangeShapeType="1" noTextEdit="1"/>
              </p:cNvSpPr>
              <p:nvPr/>
            </p:nvSpPr>
            <p:spPr>
              <a:xfrm>
                <a:off x="4749261" y="3675622"/>
                <a:ext cx="672107" cy="52322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3" name="テキスト ボックス 22"/>
              <p:cNvSpPr txBox="1"/>
              <p:nvPr/>
            </p:nvSpPr>
            <p:spPr>
              <a:xfrm>
                <a:off x="4742007" y="4510191"/>
                <a:ext cx="64972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p:sp>
            <p:nvSpPr>
              <p:cNvPr id="23" name="テキスト ボックス 22"/>
              <p:cNvSpPr txBox="1">
                <a:spLocks noRot="1" noChangeAspect="1" noMove="1" noResize="1" noEditPoints="1" noAdjustHandles="1" noChangeArrowheads="1" noChangeShapeType="1" noTextEdit="1"/>
              </p:cNvSpPr>
              <p:nvPr/>
            </p:nvSpPr>
            <p:spPr>
              <a:xfrm>
                <a:off x="4742007" y="4510191"/>
                <a:ext cx="649729" cy="52322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4" name="テキスト ボックス 23"/>
              <p:cNvSpPr txBox="1"/>
              <p:nvPr/>
            </p:nvSpPr>
            <p:spPr>
              <a:xfrm>
                <a:off x="4742007" y="2797508"/>
                <a:ext cx="101515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p:sp>
            <p:nvSpPr>
              <p:cNvPr id="24" name="テキスト ボックス 23"/>
              <p:cNvSpPr txBox="1">
                <a:spLocks noRot="1" noChangeAspect="1" noMove="1" noResize="1" noEditPoints="1" noAdjustHandles="1" noChangeArrowheads="1" noChangeShapeType="1" noTextEdit="1"/>
              </p:cNvSpPr>
              <p:nvPr/>
            </p:nvSpPr>
            <p:spPr>
              <a:xfrm>
                <a:off x="4742007" y="2797508"/>
                <a:ext cx="1015150" cy="52322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5" name="テキスト ボックス 24"/>
              <p:cNvSpPr txBox="1"/>
              <p:nvPr/>
            </p:nvSpPr>
            <p:spPr>
              <a:xfrm>
                <a:off x="4727493" y="2232685"/>
                <a:ext cx="123572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𝑘𝑚𝑎𝑥</m:t>
                          </m:r>
                        </m:sub>
                      </m:sSub>
                    </m:oMath>
                  </m:oMathPara>
                </a14:m>
                <a:endParaRPr kumimoji="1" lang="ja-JP" altLang="en-US" sz="2800" dirty="0"/>
              </a:p>
            </p:txBody>
          </p:sp>
        </mc:Choice>
        <mc:Fallback>
          <p:sp>
            <p:nvSpPr>
              <p:cNvPr id="25" name="テキスト ボックス 24"/>
              <p:cNvSpPr txBox="1">
                <a:spLocks noRot="1" noChangeAspect="1" noMove="1" noResize="1" noEditPoints="1" noAdjustHandles="1" noChangeArrowheads="1" noChangeShapeType="1" noTextEdit="1"/>
              </p:cNvSpPr>
              <p:nvPr/>
            </p:nvSpPr>
            <p:spPr>
              <a:xfrm>
                <a:off x="4727493" y="2232685"/>
                <a:ext cx="1235723"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6" name="テキスト ボックス 25"/>
              <p:cNvSpPr txBox="1"/>
              <p:nvPr/>
            </p:nvSpPr>
            <p:spPr>
              <a:xfrm>
                <a:off x="2521314" y="3552250"/>
                <a:ext cx="6765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𝑧</m:t>
                      </m:r>
                    </m:oMath>
                  </m:oMathPara>
                </a14:m>
                <a:endParaRPr kumimoji="1" lang="ja-JP" altLang="en-US" sz="2800" dirty="0"/>
              </a:p>
            </p:txBody>
          </p:sp>
        </mc:Choice>
        <mc:Fallback>
          <p:sp>
            <p:nvSpPr>
              <p:cNvPr id="26" name="テキスト ボックス 25"/>
              <p:cNvSpPr txBox="1">
                <a:spLocks noRot="1" noChangeAspect="1" noMove="1" noResize="1" noEditPoints="1" noAdjustHandles="1" noChangeArrowheads="1" noChangeShapeType="1" noTextEdit="1"/>
              </p:cNvSpPr>
              <p:nvPr/>
            </p:nvSpPr>
            <p:spPr>
              <a:xfrm>
                <a:off x="2521314" y="3552250"/>
                <a:ext cx="676531" cy="523220"/>
              </a:xfrm>
              <a:prstGeom prst="rect">
                <a:avLst/>
              </a:prstGeom>
              <a:blipFill>
                <a:blip r:embed="rId8"/>
                <a:stretch>
                  <a:fillRect/>
                </a:stretch>
              </a:blipFill>
            </p:spPr>
            <p:txBody>
              <a:bodyPr/>
              <a:lstStyle/>
              <a:p>
                <a:r>
                  <a:rPr lang="ja-JP" altLang="en-US">
                    <a:noFill/>
                  </a:rPr>
                  <a:t> </a:t>
                </a:r>
              </a:p>
            </p:txBody>
          </p:sp>
        </mc:Fallback>
      </mc:AlternateContent>
      <p:sp>
        <p:nvSpPr>
          <p:cNvPr id="4" name="テキスト ボックス 3"/>
          <p:cNvSpPr txBox="1"/>
          <p:nvPr/>
        </p:nvSpPr>
        <p:spPr>
          <a:xfrm>
            <a:off x="5700417" y="3997129"/>
            <a:ext cx="3344185" cy="830997"/>
          </a:xfrm>
          <a:prstGeom prst="rect">
            <a:avLst/>
          </a:prstGeom>
          <a:noFill/>
        </p:spPr>
        <p:txBody>
          <a:bodyPr wrap="none" rtlCol="0">
            <a:spAutoFit/>
          </a:bodyPr>
          <a:lstStyle/>
          <a:p>
            <a:pPr>
              <a:lnSpc>
                <a:spcPct val="90000"/>
              </a:lnSpc>
            </a:pPr>
            <a:r>
              <a:rPr lang="ja-JP" altLang="en-US" dirty="0"/>
              <a:t>格子点数が多いほど</a:t>
            </a:r>
            <a:endParaRPr lang="en-US" altLang="ja-JP" dirty="0"/>
          </a:p>
          <a:p>
            <a:pPr>
              <a:lnSpc>
                <a:spcPct val="90000"/>
              </a:lnSpc>
            </a:pPr>
            <a:r>
              <a:rPr kumimoji="1" lang="ja-JP" altLang="en-US" dirty="0"/>
              <a:t>モデル解像度は高くなる</a:t>
            </a:r>
          </a:p>
        </p:txBody>
      </p:sp>
      <p:pic>
        <p:nvPicPr>
          <p:cNvPr id="27" name="図 26">
            <a:extLst>
              <a:ext uri="{FF2B5EF4-FFF2-40B4-BE49-F238E27FC236}">
                <a16:creationId xmlns:a16="http://schemas.microsoft.com/office/drawing/2014/main" id="{D48BD7C2-CD96-4102-9244-D969ADFAF5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8" y="6438621"/>
            <a:ext cx="1227411" cy="429442"/>
          </a:xfrm>
          <a:prstGeom prst="rect">
            <a:avLst/>
          </a:prstGeom>
        </p:spPr>
      </p:pic>
      <p:sp>
        <p:nvSpPr>
          <p:cNvPr id="28" name="スライド番号プレースホルダ 4">
            <a:extLst>
              <a:ext uri="{FF2B5EF4-FFF2-40B4-BE49-F238E27FC236}">
                <a16:creationId xmlns:a16="http://schemas.microsoft.com/office/drawing/2014/main" id="{8CF093FB-F157-4A82-B3F7-36129A67F329}"/>
              </a:ext>
            </a:extLst>
          </p:cNvPr>
          <p:cNvSpPr>
            <a:spLocks noGrp="1"/>
          </p:cNvSpPr>
          <p:nvPr>
            <p:ph type="sldNum" sz="quarter" idx="12"/>
          </p:nvPr>
        </p:nvSpPr>
        <p:spPr>
          <a:xfrm>
            <a:off x="7046912" y="65508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13</a:t>
            </a:fld>
            <a:endParaRPr lang="en-US" altLang="ja-JP" sz="1400" dirty="0"/>
          </a:p>
        </p:txBody>
      </p:sp>
    </p:spTree>
    <p:extLst>
      <p:ext uri="{BB962C8B-B14F-4D97-AF65-F5344CB8AC3E}">
        <p14:creationId xmlns:p14="http://schemas.microsoft.com/office/powerpoint/2010/main" val="16606278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ここまでのまとめ</a:t>
            </a:r>
          </a:p>
        </p:txBody>
      </p:sp>
      <p:sp>
        <p:nvSpPr>
          <p:cNvPr id="55299" name="コンテンツ プレースホルダ 2"/>
          <p:cNvSpPr>
            <a:spLocks noGrp="1"/>
          </p:cNvSpPr>
          <p:nvPr>
            <p:ph idx="1"/>
          </p:nvPr>
        </p:nvSpPr>
        <p:spPr>
          <a:xfrm>
            <a:off x="457200" y="1044140"/>
            <a:ext cx="8229600" cy="2533325"/>
          </a:xfrm>
        </p:spPr>
        <p:txBody>
          <a:bodyPr/>
          <a:lstStyle/>
          <a:p>
            <a:r>
              <a:rPr lang="ja-JP" altLang="en-US" sz="2800" b="1" dirty="0">
                <a:solidFill>
                  <a:srgbClr val="000099"/>
                </a:solidFill>
              </a:rPr>
              <a:t>大気大循環モデルは風速・気温などの空間分布・時間変化を求める</a:t>
            </a:r>
            <a:endParaRPr lang="en-US" altLang="ja-JP" sz="2800" b="1" dirty="0">
              <a:solidFill>
                <a:srgbClr val="000099"/>
              </a:solidFill>
            </a:endParaRPr>
          </a:p>
          <a:p>
            <a:r>
              <a:rPr lang="ja-JP" altLang="en-US" sz="2800" b="1" dirty="0">
                <a:solidFill>
                  <a:srgbClr val="000099"/>
                </a:solidFill>
              </a:rPr>
              <a:t>やっていることは微分方程式の数値積分</a:t>
            </a:r>
            <a:endParaRPr lang="en-US" altLang="ja-JP" sz="2800" b="1" dirty="0">
              <a:solidFill>
                <a:srgbClr val="000099"/>
              </a:solidFill>
            </a:endParaRPr>
          </a:p>
          <a:p>
            <a:r>
              <a:rPr lang="ja-JP" altLang="en-US" sz="2800" b="1" dirty="0">
                <a:solidFill>
                  <a:srgbClr val="000099"/>
                </a:solidFill>
              </a:rPr>
              <a:t>数値積分をおこなうには数値計算独特のやり方をしないといけない</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289721" y="3444358"/>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89721" y="3444358"/>
                <a:ext cx="4844175" cy="58233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309651" y="3982667"/>
                <a:ext cx="4199291"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𝑑𝑣</m:t>
                        </m:r>
                      </m:num>
                      <m:den>
                        <m:r>
                          <a:rPr kumimoji="1" lang="en-US" altLang="ja-JP" sz="2000" b="0" i="1" smtClean="0">
                            <a:latin typeface="Cambria Math"/>
                          </a:rPr>
                          <m:t>𝑑𝑡</m:t>
                        </m:r>
                      </m:den>
                    </m:f>
                    <m:r>
                      <a:rPr kumimoji="1" lang="en-US" altLang="ja-JP" sz="2000" b="0" i="1"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𝑢</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r>
                          <a:rPr kumimoji="1" lang="ja-JP" altLang="en-US" sz="2000" b="0" i="1" smtClean="0">
                            <a:latin typeface="Cambria Math"/>
                          </a:rPr>
                          <m:t>𝜕𝜑</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φ</m:t>
                        </m:r>
                      </m:sub>
                    </m:sSub>
                  </m:oMath>
                </a14:m>
                <a:endParaRPr kumimoji="1" lang="ja-JP" altLang="en-US" sz="20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09651" y="3982667"/>
                <a:ext cx="4199291" cy="58233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229042" y="4468882"/>
                <a:ext cx="1893524" cy="665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a:rPr>
                        <m:t>0=−</m:t>
                      </m:r>
                      <m:f>
                        <m:fPr>
                          <m:ctrlPr>
                            <a:rPr kumimoji="1" lang="en-US" altLang="ja-JP" sz="1800" b="0" i="1" smtClean="0">
                              <a:latin typeface="Cambria Math" panose="02040503050406030204" pitchFamily="18" charset="0"/>
                            </a:rPr>
                          </m:ctrlPr>
                        </m:fPr>
                        <m:num>
                          <m:r>
                            <a:rPr kumimoji="1" lang="en-US" altLang="ja-JP" sz="1800" b="0" i="1" smtClean="0">
                              <a:latin typeface="Cambria Math"/>
                            </a:rPr>
                            <m:t>1</m:t>
                          </m:r>
                        </m:num>
                        <m:den>
                          <m:r>
                            <a:rPr kumimoji="1" lang="ja-JP" altLang="en-US" sz="1800" b="0" i="1" smtClean="0">
                              <a:latin typeface="Cambria Math"/>
                            </a:rPr>
                            <m:t>𝜌</m:t>
                          </m:r>
                        </m:den>
                      </m:f>
                      <m:f>
                        <m:fPr>
                          <m:ctrlPr>
                            <a:rPr kumimoji="1" lang="en-US" altLang="ja-JP" sz="1800" i="1" smtClean="0">
                              <a:latin typeface="Cambria Math" panose="02040503050406030204" pitchFamily="18" charset="0"/>
                            </a:rPr>
                          </m:ctrlPr>
                        </m:fPr>
                        <m:num>
                          <m:r>
                            <a:rPr kumimoji="1" lang="ja-JP" altLang="en-US" sz="1800" i="1" smtClean="0">
                              <a:latin typeface="Cambria Math"/>
                            </a:rPr>
                            <m:t>𝜕</m:t>
                          </m:r>
                          <m:r>
                            <a:rPr kumimoji="1" lang="en-US" altLang="ja-JP" sz="1800" b="0" i="1" smtClean="0">
                              <a:latin typeface="Cambria Math"/>
                            </a:rPr>
                            <m:t>𝑝</m:t>
                          </m:r>
                        </m:num>
                        <m:den>
                          <m:r>
                            <a:rPr kumimoji="1" lang="ja-JP" altLang="en-US" sz="1800" b="0" i="1" smtClean="0">
                              <a:latin typeface="Cambria Math"/>
                            </a:rPr>
                            <m:t>𝜕</m:t>
                          </m:r>
                          <m:r>
                            <a:rPr kumimoji="1" lang="en-US" altLang="ja-JP" sz="1800" b="0" i="1" smtClean="0">
                              <a:latin typeface="Cambria Math"/>
                            </a:rPr>
                            <m:t>𝑧</m:t>
                          </m:r>
                        </m:den>
                      </m:f>
                      <m:r>
                        <a:rPr kumimoji="1" lang="en-US" altLang="ja-JP" sz="1800" b="0" i="0" smtClean="0">
                          <a:latin typeface="Cambria Math"/>
                        </a:rPr>
                        <m:t>−</m:t>
                      </m:r>
                      <m:r>
                        <a:rPr kumimoji="1" lang="en-US" altLang="ja-JP" sz="1800" b="0" i="1" smtClean="0">
                          <a:latin typeface="Cambria Math"/>
                        </a:rPr>
                        <m:t>𝑔</m:t>
                      </m:r>
                    </m:oMath>
                  </m:oMathPara>
                </a14:m>
                <a:endParaRPr kumimoji="1" lang="ja-JP" altLang="en-US" sz="1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229042" y="4468882"/>
                <a:ext cx="1893524" cy="665888"/>
              </a:xfrm>
              <a:prstGeom prst="rect">
                <a:avLst/>
              </a:prstGeom>
              <a:blipFill>
                <a:blip r:embed="rId5"/>
                <a:stretch>
                  <a:fillRect/>
                </a:stretch>
              </a:blipFill>
            </p:spPr>
            <p:txBody>
              <a:bodyPr/>
              <a:lstStyle/>
              <a:p>
                <a:r>
                  <a:rPr lang="ja-JP" altLang="en-US">
                    <a:noFill/>
                  </a:rPr>
                  <a:t> </a:t>
                </a:r>
              </a:p>
            </p:txBody>
          </p:sp>
        </mc:Fallback>
      </mc:AlternateContent>
      <p:sp>
        <p:nvSpPr>
          <p:cNvPr id="3" name="テキスト ボックス 2"/>
          <p:cNvSpPr txBox="1"/>
          <p:nvPr/>
        </p:nvSpPr>
        <p:spPr>
          <a:xfrm>
            <a:off x="1038315" y="5098339"/>
            <a:ext cx="553998" cy="1006045"/>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4621032" y="3635815"/>
            <a:ext cx="1701691" cy="1397169"/>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0" name="図 1"/>
          <p:cNvPicPr>
            <a:picLocks noChangeAspect="1"/>
          </p:cNvPicPr>
          <p:nvPr/>
        </p:nvPicPr>
        <p:blipFill>
          <a:blip r:embed="rId6" cstate="print">
            <a:extLst>
              <a:ext uri="{28A0092B-C50C-407E-A947-70E740481C1C}">
                <a14:useLocalDpi xmlns:a14="http://schemas.microsoft.com/office/drawing/2010/main" val="0"/>
              </a:ext>
            </a:extLst>
          </a:blip>
          <a:srcRect l="16425" t="20210" r="27048" b="14842"/>
          <a:stretch>
            <a:fillRect/>
          </a:stretch>
        </p:blipFill>
        <p:spPr bwMode="auto">
          <a:xfrm>
            <a:off x="6512955" y="3165414"/>
            <a:ext cx="1351062" cy="13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3003" y="4773384"/>
            <a:ext cx="1817788" cy="1535022"/>
          </a:xfrm>
          <a:prstGeom prst="rect">
            <a:avLst/>
          </a:prstGeom>
        </p:spPr>
      </p:pic>
      <p:pic>
        <p:nvPicPr>
          <p:cNvPr id="31" name="図 30"/>
          <p:cNvPicPr>
            <a:picLocks noChangeAspect="1"/>
          </p:cNvPicPr>
          <p:nvPr/>
        </p:nvPicPr>
        <p:blipFill rotWithShape="1">
          <a:blip r:embed="rId8">
            <a:extLst>
              <a:ext uri="{28A0092B-C50C-407E-A947-70E740481C1C}">
                <a14:useLocalDpi xmlns:a14="http://schemas.microsoft.com/office/drawing/2010/main" val="0"/>
              </a:ext>
            </a:extLst>
          </a:blip>
          <a:srcRect l="73111" t="4738" r="3672" b="80097"/>
          <a:stretch/>
        </p:blipFill>
        <p:spPr>
          <a:xfrm>
            <a:off x="7068431" y="3966797"/>
            <a:ext cx="1700546" cy="933500"/>
          </a:xfrm>
          <a:prstGeom prst="rect">
            <a:avLst/>
          </a:prstGeom>
        </p:spPr>
      </p:pic>
      <p:sp>
        <p:nvSpPr>
          <p:cNvPr id="28" name="テキスト ボックス 27"/>
          <p:cNvSpPr txBox="1"/>
          <p:nvPr/>
        </p:nvSpPr>
        <p:spPr>
          <a:xfrm>
            <a:off x="4720714" y="4087800"/>
            <a:ext cx="1422184" cy="461665"/>
          </a:xfrm>
          <a:prstGeom prst="rect">
            <a:avLst/>
          </a:prstGeom>
          <a:noFill/>
        </p:spPr>
        <p:txBody>
          <a:bodyPr wrap="none" rtlCol="0">
            <a:spAutoFit/>
          </a:bodyPr>
          <a:lstStyle/>
          <a:p>
            <a:r>
              <a:rPr kumimoji="1" lang="ja-JP" altLang="en-US" dirty="0">
                <a:solidFill>
                  <a:srgbClr val="008000"/>
                </a:solidFill>
              </a:rPr>
              <a:t>数値積分</a:t>
            </a:r>
          </a:p>
        </p:txBody>
      </p:sp>
      <p:sp>
        <p:nvSpPr>
          <p:cNvPr id="29" name="テキスト ボックス 28"/>
          <p:cNvSpPr txBox="1"/>
          <p:nvPr/>
        </p:nvSpPr>
        <p:spPr>
          <a:xfrm>
            <a:off x="4468680" y="4756323"/>
            <a:ext cx="1822935" cy="1181862"/>
          </a:xfrm>
          <a:prstGeom prst="rect">
            <a:avLst/>
          </a:prstGeom>
          <a:noFill/>
        </p:spPr>
        <p:txBody>
          <a:bodyPr wrap="none" rtlCol="0">
            <a:spAutoFit/>
          </a:bodyPr>
          <a:lstStyle/>
          <a:p>
            <a:pPr>
              <a:lnSpc>
                <a:spcPct val="85000"/>
              </a:lnSpc>
            </a:pPr>
            <a:r>
              <a:rPr kumimoji="1" lang="ja-JP" altLang="en-US" dirty="0"/>
              <a:t>差分化</a:t>
            </a:r>
            <a:endParaRPr kumimoji="1" lang="en-US" altLang="ja-JP" dirty="0"/>
          </a:p>
          <a:p>
            <a:pPr>
              <a:lnSpc>
                <a:spcPct val="85000"/>
              </a:lnSpc>
            </a:pPr>
            <a:r>
              <a:rPr lang="ja-JP" altLang="en-US" dirty="0"/>
              <a:t>格子点法</a:t>
            </a:r>
            <a:endParaRPr lang="en-US" altLang="ja-JP" dirty="0"/>
          </a:p>
          <a:p>
            <a:pPr>
              <a:lnSpc>
                <a:spcPct val="85000"/>
              </a:lnSpc>
            </a:pPr>
            <a:r>
              <a:rPr kumimoji="1" lang="ja-JP" altLang="en-US" dirty="0"/>
              <a:t>スペクトル法</a:t>
            </a:r>
          </a:p>
        </p:txBody>
      </p:sp>
      <p:pic>
        <p:nvPicPr>
          <p:cNvPr id="14" name="図 13">
            <a:extLst>
              <a:ext uri="{FF2B5EF4-FFF2-40B4-BE49-F238E27FC236}">
                <a16:creationId xmlns:a16="http://schemas.microsoft.com/office/drawing/2014/main" id="{2F403D9C-CE18-43BD-ABB1-D8F6156BE1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8" y="6413046"/>
            <a:ext cx="1227411" cy="429442"/>
          </a:xfrm>
          <a:prstGeom prst="rect">
            <a:avLst/>
          </a:prstGeom>
        </p:spPr>
      </p:pic>
      <p:sp>
        <p:nvSpPr>
          <p:cNvPr id="15" name="スライド番号プレースホルダ 4">
            <a:extLst>
              <a:ext uri="{FF2B5EF4-FFF2-40B4-BE49-F238E27FC236}">
                <a16:creationId xmlns:a16="http://schemas.microsoft.com/office/drawing/2014/main" id="{2D6DF4D4-63B8-4CBD-8B6F-6B672AB56B6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14</a:t>
            </a:fld>
            <a:endParaRPr lang="en-US" altLang="ja-JP" sz="1400" dirty="0"/>
          </a:p>
        </p:txBody>
      </p:sp>
    </p:spTree>
    <p:extLst>
      <p:ext uri="{BB962C8B-B14F-4D97-AF65-F5344CB8AC3E}">
        <p14:creationId xmlns:p14="http://schemas.microsoft.com/office/powerpoint/2010/main" val="4699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ja-JP" sz="5400" dirty="0"/>
              <a:t>DCPAM</a:t>
            </a:r>
            <a:endParaRPr lang="ja-JP" altLang="en-US" sz="5400" dirty="0"/>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22005418-3B76-42E3-80CC-855F5CAE7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B31CDE93-BA45-4FEE-9256-67E749D3129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15</a:t>
            </a:fld>
            <a:endParaRPr lang="en-US" altLang="ja-JP" sz="1400" dirty="0"/>
          </a:p>
        </p:txBody>
      </p:sp>
    </p:spTree>
    <p:extLst>
      <p:ext uri="{BB962C8B-B14F-4D97-AF65-F5344CB8AC3E}">
        <p14:creationId xmlns:p14="http://schemas.microsoft.com/office/powerpoint/2010/main" val="385275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en-US" altLang="ja-JP" dirty="0"/>
              <a:t>DCPAM</a:t>
            </a:r>
            <a:r>
              <a:rPr lang="ja-JP" altLang="en-US" dirty="0"/>
              <a:t>とは</a:t>
            </a:r>
          </a:p>
        </p:txBody>
      </p:sp>
      <p:sp>
        <p:nvSpPr>
          <p:cNvPr id="10243" name="コンテンツ プレースホルダ 2"/>
          <p:cNvSpPr>
            <a:spLocks noGrp="1"/>
          </p:cNvSpPr>
          <p:nvPr>
            <p:ph idx="1"/>
          </p:nvPr>
        </p:nvSpPr>
        <p:spPr>
          <a:xfrm>
            <a:off x="252242" y="1039315"/>
            <a:ext cx="8229600" cy="5749553"/>
          </a:xfrm>
        </p:spPr>
        <p:txBody>
          <a:bodyPr/>
          <a:lstStyle/>
          <a:p>
            <a:r>
              <a:rPr lang="ja-JP" altLang="en-US" sz="2800" b="1" dirty="0">
                <a:solidFill>
                  <a:srgbClr val="000099"/>
                </a:solidFill>
              </a:rPr>
              <a:t>地球流体電脳倶楽部で開発している</a:t>
            </a:r>
            <a:r>
              <a:rPr lang="en-US" altLang="ja-JP" sz="2800" b="1" dirty="0">
                <a:solidFill>
                  <a:srgbClr val="000099"/>
                </a:solidFill>
              </a:rPr>
              <a:t>AGCM</a:t>
            </a:r>
          </a:p>
          <a:p>
            <a:pPr lvl="1"/>
            <a:r>
              <a:rPr lang="en-US" altLang="ja-JP" dirty="0"/>
              <a:t>https://www.gfd-dennou.org/library/dcpam</a:t>
            </a:r>
          </a:p>
          <a:p>
            <a:r>
              <a:rPr lang="en-US" altLang="ja-JP" sz="2800" b="1" dirty="0">
                <a:solidFill>
                  <a:srgbClr val="000099"/>
                </a:solidFill>
              </a:rPr>
              <a:t>DCPAM</a:t>
            </a:r>
            <a:r>
              <a:rPr lang="ja-JP" altLang="en-US" sz="2800" b="1" dirty="0">
                <a:solidFill>
                  <a:srgbClr val="000099"/>
                </a:solidFill>
              </a:rPr>
              <a:t>の特長</a:t>
            </a:r>
            <a:endParaRPr lang="en-US" altLang="ja-JP" sz="2800" b="1" dirty="0">
              <a:solidFill>
                <a:srgbClr val="000099"/>
              </a:solidFill>
            </a:endParaRPr>
          </a:p>
          <a:p>
            <a:pPr lvl="1"/>
            <a:r>
              <a:rPr lang="ja-JP" altLang="en-US" dirty="0"/>
              <a:t>他の惑星への拡張を意識</a:t>
            </a:r>
            <a:endParaRPr lang="en-US" altLang="ja-JP" dirty="0"/>
          </a:p>
          <a:p>
            <a:pPr lvl="1"/>
            <a:r>
              <a:rPr lang="ja-JP" altLang="en-US" dirty="0"/>
              <a:t>可読性を重視</a:t>
            </a:r>
            <a:endParaRPr lang="en-US" altLang="ja-JP" dirty="0"/>
          </a:p>
          <a:p>
            <a:pPr lvl="2"/>
            <a:r>
              <a:rPr lang="ja-JP" altLang="en-US" dirty="0"/>
              <a:t>プログラムが読みやすく</a:t>
            </a:r>
            <a:br>
              <a:rPr lang="en-US" altLang="ja-JP" dirty="0"/>
            </a:br>
            <a:r>
              <a:rPr lang="ja-JP" altLang="en-US" dirty="0"/>
              <a:t>なるように数式の書き方を</a:t>
            </a:r>
            <a:br>
              <a:rPr lang="en-US" altLang="ja-JP" dirty="0"/>
            </a:br>
            <a:r>
              <a:rPr lang="ja-JP" altLang="en-US" dirty="0"/>
              <a:t>工夫</a:t>
            </a:r>
            <a:endParaRPr lang="en-US" altLang="ja-JP" dirty="0"/>
          </a:p>
          <a:p>
            <a:pPr lvl="1"/>
            <a:r>
              <a:rPr lang="ja-JP" altLang="en-US" dirty="0">
                <a:solidFill>
                  <a:srgbClr val="FF0000"/>
                </a:solidFill>
              </a:rPr>
              <a:t>フリーソフトウエア</a:t>
            </a:r>
            <a:endParaRPr lang="en-US" altLang="ja-JP" dirty="0">
              <a:solidFill>
                <a:srgbClr val="FF0000"/>
              </a:solidFill>
            </a:endParaRPr>
          </a:p>
          <a:p>
            <a:pPr lvl="2"/>
            <a:r>
              <a:rPr lang="ja-JP" altLang="en-US" dirty="0">
                <a:solidFill>
                  <a:srgbClr val="FF0000"/>
                </a:solidFill>
              </a:rPr>
              <a:t>日本の</a:t>
            </a:r>
            <a:r>
              <a:rPr lang="en-US" altLang="ja-JP" dirty="0">
                <a:solidFill>
                  <a:srgbClr val="FF0000"/>
                </a:solidFill>
              </a:rPr>
              <a:t>AGCM</a:t>
            </a:r>
            <a:r>
              <a:rPr lang="ja-JP" altLang="en-US" dirty="0">
                <a:solidFill>
                  <a:srgbClr val="FF0000"/>
                </a:solidFill>
              </a:rPr>
              <a:t>で</a:t>
            </a:r>
            <a:br>
              <a:rPr lang="en-US" altLang="ja-JP" dirty="0">
                <a:solidFill>
                  <a:srgbClr val="FF0000"/>
                </a:solidFill>
              </a:rPr>
            </a:br>
            <a:r>
              <a:rPr lang="ja-JP" altLang="en-US" dirty="0">
                <a:solidFill>
                  <a:srgbClr val="FF0000"/>
                </a:solidFill>
              </a:rPr>
              <a:t>フリーソフトウエアとして</a:t>
            </a:r>
            <a:br>
              <a:rPr lang="en-US" altLang="ja-JP" dirty="0">
                <a:solidFill>
                  <a:srgbClr val="FF0000"/>
                </a:solidFill>
              </a:rPr>
            </a:br>
            <a:r>
              <a:rPr lang="ja-JP" altLang="en-US" dirty="0">
                <a:solidFill>
                  <a:srgbClr val="FF0000"/>
                </a:solidFill>
              </a:rPr>
              <a:t>公開されているものは</a:t>
            </a:r>
            <a:br>
              <a:rPr lang="en-US" altLang="ja-JP" dirty="0">
                <a:solidFill>
                  <a:srgbClr val="FF0000"/>
                </a:solidFill>
              </a:rPr>
            </a:br>
            <a:r>
              <a:rPr lang="ja-JP" altLang="en-US" dirty="0">
                <a:solidFill>
                  <a:srgbClr val="FF0000"/>
                </a:solidFill>
              </a:rPr>
              <a:t>非常に少ない</a:t>
            </a:r>
            <a:endParaRPr lang="en-US" altLang="ja-JP" dirty="0">
              <a:solidFill>
                <a:srgbClr val="FF0000"/>
              </a:solidFill>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2750"/>
          <a:stretch/>
        </p:blipFill>
        <p:spPr>
          <a:xfrm>
            <a:off x="4984977" y="2063786"/>
            <a:ext cx="3651850" cy="4555263"/>
          </a:xfrm>
          <a:prstGeom prst="rect">
            <a:avLst/>
          </a:prstGeom>
        </p:spPr>
      </p:pic>
      <p:pic>
        <p:nvPicPr>
          <p:cNvPr id="5" name="図 4">
            <a:extLst>
              <a:ext uri="{FF2B5EF4-FFF2-40B4-BE49-F238E27FC236}">
                <a16:creationId xmlns:a16="http://schemas.microsoft.com/office/drawing/2014/main" id="{EDE94FFE-02E1-454B-91A7-AD37F487B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6" name="スライド番号プレースホルダ 4">
            <a:extLst>
              <a:ext uri="{FF2B5EF4-FFF2-40B4-BE49-F238E27FC236}">
                <a16:creationId xmlns:a16="http://schemas.microsoft.com/office/drawing/2014/main" id="{5C3C6E7D-04B3-49CF-994B-100663129BEB}"/>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16</a:t>
            </a:fld>
            <a:endParaRPr lang="en-US" altLang="ja-JP" sz="1400" dirty="0"/>
          </a:p>
        </p:txBody>
      </p:sp>
    </p:spTree>
    <p:extLst>
      <p:ext uri="{BB962C8B-B14F-4D97-AF65-F5344CB8AC3E}">
        <p14:creationId xmlns:p14="http://schemas.microsoft.com/office/powerpoint/2010/main" val="2601002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ja-JP" altLang="en-US" dirty="0"/>
              <a:t>地球流体電脳倶楽部</a:t>
            </a:r>
          </a:p>
        </p:txBody>
      </p:sp>
      <p:sp>
        <p:nvSpPr>
          <p:cNvPr id="10243" name="コンテンツ プレースホルダ 2"/>
          <p:cNvSpPr>
            <a:spLocks noGrp="1"/>
          </p:cNvSpPr>
          <p:nvPr>
            <p:ph idx="1"/>
          </p:nvPr>
        </p:nvSpPr>
        <p:spPr>
          <a:xfrm>
            <a:off x="35496" y="980728"/>
            <a:ext cx="8578850" cy="5745749"/>
          </a:xfrm>
        </p:spPr>
        <p:txBody>
          <a:bodyPr/>
          <a:lstStyle/>
          <a:p>
            <a:pPr>
              <a:defRPr/>
            </a:pPr>
            <a:r>
              <a:rPr lang="ja-JP" altLang="en-US" sz="2800" b="1" dirty="0">
                <a:solidFill>
                  <a:srgbClr val="000099"/>
                </a:solidFill>
              </a:rPr>
              <a:t>知識の情報化</a:t>
            </a:r>
            <a:r>
              <a:rPr lang="en-US" altLang="ja-JP" sz="2800" b="1" dirty="0">
                <a:solidFill>
                  <a:srgbClr val="000099"/>
                </a:solidFill>
              </a:rPr>
              <a:t>, </a:t>
            </a:r>
            <a:r>
              <a:rPr lang="ja-JP" altLang="en-US" sz="2800" b="1" dirty="0">
                <a:solidFill>
                  <a:srgbClr val="000099"/>
                </a:solidFill>
              </a:rPr>
              <a:t>知見プラットフォームの構築を目指した有志集団</a:t>
            </a:r>
            <a:endParaRPr lang="en-US" altLang="ja-JP" sz="2800" b="1" dirty="0">
              <a:solidFill>
                <a:srgbClr val="000099"/>
              </a:solidFill>
            </a:endParaRPr>
          </a:p>
          <a:p>
            <a:pPr lvl="1">
              <a:defRPr/>
            </a:pPr>
            <a:r>
              <a:rPr lang="en-US" altLang="ja-JP" dirty="0"/>
              <a:t>https://www.gfd-dennou.org</a:t>
            </a:r>
          </a:p>
          <a:p>
            <a:pPr lvl="1">
              <a:defRPr/>
            </a:pPr>
            <a:r>
              <a:rPr lang="ja-JP" altLang="en-US" dirty="0"/>
              <a:t>地球惑星に関する知見の</a:t>
            </a:r>
            <a:br>
              <a:rPr lang="en-US" altLang="ja-JP" dirty="0"/>
            </a:br>
            <a:r>
              <a:rPr lang="ja-JP" altLang="en-US" dirty="0"/>
              <a:t>ネットワーク上への蓄積</a:t>
            </a:r>
            <a:r>
              <a:rPr lang="en-US" altLang="ja-JP" dirty="0"/>
              <a:t>,</a:t>
            </a:r>
            <a:br>
              <a:rPr lang="en-US" altLang="ja-JP" dirty="0"/>
            </a:br>
            <a:r>
              <a:rPr lang="ja-JP" altLang="en-US" dirty="0"/>
              <a:t>そのための道具作り</a:t>
            </a:r>
            <a:endParaRPr lang="en-US" altLang="ja-JP" dirty="0"/>
          </a:p>
          <a:p>
            <a:pPr lvl="2">
              <a:defRPr/>
            </a:pPr>
            <a:r>
              <a:rPr lang="ja-JP" altLang="en-US" dirty="0"/>
              <a:t>ネットワーク上の「教科書」</a:t>
            </a:r>
            <a:endParaRPr lang="en-US" altLang="ja-JP" dirty="0"/>
          </a:p>
          <a:p>
            <a:pPr lvl="3">
              <a:defRPr/>
            </a:pPr>
            <a:r>
              <a:rPr lang="ja-JP" altLang="en-US" dirty="0"/>
              <a:t>地球流体室内実験集</a:t>
            </a:r>
            <a:endParaRPr lang="en-US" altLang="ja-JP" dirty="0"/>
          </a:p>
          <a:p>
            <a:pPr lvl="2">
              <a:defRPr/>
            </a:pPr>
            <a:r>
              <a:rPr lang="ja-JP" altLang="en-US" dirty="0"/>
              <a:t>知見の集積場としての地球</a:t>
            </a:r>
            <a:br>
              <a:rPr lang="en-US" altLang="ja-JP" dirty="0"/>
            </a:br>
            <a:r>
              <a:rPr lang="ja-JP" altLang="en-US" dirty="0"/>
              <a:t>流体計算ソフトウェア群</a:t>
            </a:r>
            <a:endParaRPr lang="en-US" altLang="ja-JP" dirty="0"/>
          </a:p>
          <a:p>
            <a:pPr lvl="2">
              <a:defRPr/>
            </a:pPr>
            <a:r>
              <a:rPr lang="ja-JP" altLang="en-US" dirty="0"/>
              <a:t>数値データの可視化ツール開発</a:t>
            </a:r>
          </a:p>
          <a:p>
            <a:pPr lvl="2">
              <a:defRPr/>
            </a:pPr>
            <a:r>
              <a:rPr lang="ja-JP" altLang="en-US" dirty="0"/>
              <a:t>それらのためのサーバ運営・管理（全国</a:t>
            </a:r>
            <a:r>
              <a:rPr lang="en-US" altLang="ja-JP" dirty="0"/>
              <a:t>3</a:t>
            </a:r>
            <a:r>
              <a:rPr lang="ja-JP" altLang="en-US" dirty="0"/>
              <a:t>か所）</a:t>
            </a:r>
            <a:endParaRPr lang="en-US" altLang="ja-JP" dirty="0"/>
          </a:p>
          <a:p>
            <a:pPr lvl="3">
              <a:defRPr/>
            </a:pPr>
            <a:r>
              <a:rPr lang="en-US" altLang="ja-JP" dirty="0" err="1"/>
              <a:t>dennou</a:t>
            </a:r>
            <a:r>
              <a:rPr lang="en-US" altLang="ja-JP" dirty="0"/>
              <a:t>-k </a:t>
            </a:r>
            <a:r>
              <a:rPr lang="ja-JP" altLang="en-US" dirty="0"/>
              <a:t>は</a:t>
            </a:r>
            <a:r>
              <a:rPr lang="en-US" altLang="ja-JP" dirty="0"/>
              <a:t>Debian </a:t>
            </a:r>
            <a:r>
              <a:rPr lang="ja-JP" altLang="en-US" dirty="0"/>
              <a:t>のインストールで使用</a:t>
            </a:r>
            <a:endParaRPr lang="en-US" altLang="ja-JP" dirty="0"/>
          </a:p>
        </p:txBody>
      </p:sp>
      <p:pic>
        <p:nvPicPr>
          <p:cNvPr id="4" name="Picture 6" descr="dennou-top-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4"/>
          <a:stretch/>
        </p:blipFill>
        <p:spPr bwMode="auto">
          <a:xfrm>
            <a:off x="5278457" y="1632030"/>
            <a:ext cx="3723005" cy="35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6DB6DEC2-DEF4-4482-8D1D-56B8C91403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6" name="スライド番号プレースホルダ 4">
            <a:extLst>
              <a:ext uri="{FF2B5EF4-FFF2-40B4-BE49-F238E27FC236}">
                <a16:creationId xmlns:a16="http://schemas.microsoft.com/office/drawing/2014/main" id="{54A6FE0E-39EB-4937-B072-7D6E05D7C596}"/>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17</a:t>
            </a:fld>
            <a:endParaRPr lang="en-US" altLang="ja-JP" sz="1400" dirty="0"/>
          </a:p>
        </p:txBody>
      </p:sp>
    </p:spTree>
    <p:extLst>
      <p:ext uri="{BB962C8B-B14F-4D97-AF65-F5344CB8AC3E}">
        <p14:creationId xmlns:p14="http://schemas.microsoft.com/office/powerpoint/2010/main" val="1681447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731320"/>
          </a:xfrm>
        </p:spPr>
        <p:txBody>
          <a:bodyPr/>
          <a:lstStyle/>
          <a:p>
            <a:r>
              <a:rPr lang="en-US" altLang="ja-JP" dirty="0"/>
              <a:t>DCPAM</a:t>
            </a:r>
            <a:r>
              <a:rPr lang="ja-JP" altLang="en-US" dirty="0"/>
              <a:t>で計算するためには</a:t>
            </a:r>
          </a:p>
        </p:txBody>
      </p:sp>
      <p:sp>
        <p:nvSpPr>
          <p:cNvPr id="5123" name="コンテンツ プレースホルダ 2"/>
          <p:cNvSpPr>
            <a:spLocks noGrp="1"/>
          </p:cNvSpPr>
          <p:nvPr>
            <p:ph idx="1"/>
          </p:nvPr>
        </p:nvSpPr>
        <p:spPr>
          <a:xfrm>
            <a:off x="6536" y="727002"/>
            <a:ext cx="9149656" cy="4525963"/>
          </a:xfrm>
        </p:spPr>
        <p:txBody>
          <a:bodyPr/>
          <a:lstStyle/>
          <a:p>
            <a:r>
              <a:rPr lang="ja-JP" altLang="en-US" b="1" dirty="0">
                <a:solidFill>
                  <a:srgbClr val="000099"/>
                </a:solidFill>
              </a:rPr>
              <a:t>実行ファイルを作る（ビルド作業）</a:t>
            </a:r>
            <a:endParaRPr lang="en-US" altLang="ja-JP" b="1" dirty="0">
              <a:solidFill>
                <a:srgbClr val="000099"/>
              </a:solidFill>
            </a:endParaRPr>
          </a:p>
          <a:p>
            <a:pPr lvl="1" eaLnBrk="1" hangingPunct="1"/>
            <a:r>
              <a:rPr lang="ja-JP" altLang="en-US" b="1" dirty="0"/>
              <a:t>プログラムファイルをコンパイル</a:t>
            </a:r>
            <a:r>
              <a:rPr lang="en-US" altLang="ja-JP" b="1" dirty="0"/>
              <a:t>(</a:t>
            </a:r>
            <a:r>
              <a:rPr lang="ja-JP" altLang="en-US" b="1" dirty="0"/>
              <a:t>機械語に翻訳</a:t>
            </a:r>
            <a:r>
              <a:rPr lang="en-US" altLang="ja-JP" b="1" dirty="0"/>
              <a:t>)</a:t>
            </a:r>
            <a:r>
              <a:rPr lang="ja-JP" altLang="en-US" b="1" dirty="0"/>
              <a:t>する</a:t>
            </a:r>
            <a:endParaRPr lang="en-US" altLang="ja-JP" b="1" dirty="0"/>
          </a:p>
          <a:p>
            <a:pPr lvl="2"/>
            <a:r>
              <a:rPr lang="ja-JP" altLang="en-US" dirty="0"/>
              <a:t>オブジェクトファイル：コンパイルで作られる機械語ファイル</a:t>
            </a:r>
            <a:endParaRPr lang="en-US" altLang="ja-JP" dirty="0"/>
          </a:p>
          <a:p>
            <a:pPr lvl="2"/>
            <a:r>
              <a:rPr lang="ja-JP" altLang="en-US" dirty="0"/>
              <a:t>情報実験機で使うコンパイラは</a:t>
            </a:r>
            <a:r>
              <a:rPr lang="en-US" altLang="ja-JP" dirty="0"/>
              <a:t>GNU Fortran (</a:t>
            </a:r>
            <a:r>
              <a:rPr lang="en-US" altLang="ja-JP" dirty="0" err="1"/>
              <a:t>GFortran</a:t>
            </a:r>
            <a:r>
              <a:rPr lang="en-US" altLang="ja-JP" dirty="0"/>
              <a:t>)</a:t>
            </a:r>
          </a:p>
          <a:p>
            <a:pPr lvl="1" eaLnBrk="1" hangingPunct="1"/>
            <a:r>
              <a:rPr lang="ja-JP" altLang="en-US" b="1" dirty="0"/>
              <a:t>使用するライブラリと結合して実行ファイルを作る</a:t>
            </a:r>
            <a:endParaRPr lang="en-US" altLang="ja-JP" b="1" dirty="0"/>
          </a:p>
          <a:p>
            <a:pPr lvl="2"/>
            <a:r>
              <a:rPr lang="ja-JP" altLang="en-US" dirty="0"/>
              <a:t>ライブラリ：複数のソフトウエアで共通して使用されるプログラムを「外から使える形で」まとめたもの</a:t>
            </a:r>
            <a:endParaRPr lang="en-US" altLang="ja-JP" dirty="0"/>
          </a:p>
          <a:p>
            <a:pPr lvl="2"/>
            <a:r>
              <a:rPr lang="ja-JP" altLang="en-US" dirty="0"/>
              <a:t>実行ファイル：計算機が命令を実行できるファイル</a:t>
            </a:r>
            <a:endParaRPr lang="en-US" altLang="ja-JP" dirty="0"/>
          </a:p>
          <a:p>
            <a:pPr lvl="2"/>
            <a:r>
              <a:rPr lang="ja-JP" altLang="en-US" dirty="0"/>
              <a:t>結合をするためにはリンカと呼ばれるコマンドを使う</a:t>
            </a:r>
            <a:endParaRPr lang="en-US" altLang="ja-JP" dirty="0"/>
          </a:p>
        </p:txBody>
      </p:sp>
      <p:sp>
        <p:nvSpPr>
          <p:cNvPr id="4" name="テキスト ボックス 3"/>
          <p:cNvSpPr txBox="1"/>
          <p:nvPr/>
        </p:nvSpPr>
        <p:spPr>
          <a:xfrm>
            <a:off x="181821" y="5193592"/>
            <a:ext cx="2611612" cy="369332"/>
          </a:xfrm>
          <a:prstGeom prst="rect">
            <a:avLst/>
          </a:prstGeom>
          <a:noFill/>
          <a:ln>
            <a:solidFill>
              <a:schemeClr val="tx1"/>
            </a:solidFill>
          </a:ln>
        </p:spPr>
        <p:txBody>
          <a:bodyPr wrap="none" rtlCol="0">
            <a:spAutoFit/>
          </a:bodyPr>
          <a:lstStyle/>
          <a:p>
            <a:r>
              <a:rPr kumimoji="1" lang="ja-JP" altLang="en-US" sz="1800" dirty="0"/>
              <a:t>プログラムファイル：</a:t>
            </a:r>
            <a:r>
              <a:rPr kumimoji="1" lang="en-US" altLang="ja-JP" sz="1800" dirty="0"/>
              <a:t>*.f90</a:t>
            </a:r>
            <a:endParaRPr kumimoji="1" lang="ja-JP" altLang="en-US" sz="1800" dirty="0"/>
          </a:p>
        </p:txBody>
      </p:sp>
      <p:sp>
        <p:nvSpPr>
          <p:cNvPr id="5" name="テキスト ボックス 4"/>
          <p:cNvSpPr txBox="1"/>
          <p:nvPr/>
        </p:nvSpPr>
        <p:spPr>
          <a:xfrm>
            <a:off x="3673662" y="5787112"/>
            <a:ext cx="3054895" cy="369332"/>
          </a:xfrm>
          <a:prstGeom prst="rect">
            <a:avLst/>
          </a:prstGeom>
          <a:noFill/>
          <a:ln>
            <a:solidFill>
              <a:schemeClr val="tx1"/>
            </a:solidFill>
          </a:ln>
        </p:spPr>
        <p:txBody>
          <a:bodyPr wrap="square" rtlCol="0">
            <a:spAutoFit/>
          </a:bodyPr>
          <a:lstStyle/>
          <a:p>
            <a:r>
              <a:rPr lang="ja-JP" altLang="en-US" sz="1800" dirty="0"/>
              <a:t>外部の</a:t>
            </a:r>
            <a:r>
              <a:rPr kumimoji="1" lang="ja-JP" altLang="en-US" sz="1800" dirty="0"/>
              <a:t>ライブラリ</a:t>
            </a:r>
            <a:r>
              <a:rPr kumimoji="1" lang="en-US" altLang="ja-JP" sz="1800" dirty="0"/>
              <a:t>lib****.a</a:t>
            </a:r>
            <a:endParaRPr kumimoji="1" lang="ja-JP" altLang="en-US" sz="1800" dirty="0"/>
          </a:p>
        </p:txBody>
      </p:sp>
      <p:sp>
        <p:nvSpPr>
          <p:cNvPr id="6" name="テキスト ボックス 5"/>
          <p:cNvSpPr txBox="1"/>
          <p:nvPr/>
        </p:nvSpPr>
        <p:spPr>
          <a:xfrm>
            <a:off x="7503080" y="5408391"/>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7" name="テキスト ボックス 6"/>
          <p:cNvSpPr txBox="1"/>
          <p:nvPr/>
        </p:nvSpPr>
        <p:spPr>
          <a:xfrm>
            <a:off x="4361426" y="5193592"/>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9" name="直線矢印コネクタ 8"/>
          <p:cNvCxnSpPr>
            <a:stCxn id="4" idx="3"/>
            <a:endCxn id="7" idx="1"/>
          </p:cNvCxnSpPr>
          <p:nvPr/>
        </p:nvCxnSpPr>
        <p:spPr bwMode="auto">
          <a:xfrm>
            <a:off x="2793433" y="5378258"/>
            <a:ext cx="1567993" cy="0"/>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p:cNvSpPr txBox="1"/>
          <p:nvPr/>
        </p:nvSpPr>
        <p:spPr>
          <a:xfrm>
            <a:off x="2815388" y="4907140"/>
            <a:ext cx="1596912" cy="461665"/>
          </a:xfrm>
          <a:prstGeom prst="rect">
            <a:avLst/>
          </a:prstGeom>
          <a:noFill/>
        </p:spPr>
        <p:txBody>
          <a:bodyPr wrap="none" rtlCol="0">
            <a:spAutoFit/>
          </a:bodyPr>
          <a:lstStyle/>
          <a:p>
            <a:r>
              <a:rPr kumimoji="1" lang="ja-JP" altLang="en-US" dirty="0"/>
              <a:t>コンパイル</a:t>
            </a:r>
          </a:p>
        </p:txBody>
      </p:sp>
      <p:cxnSp>
        <p:nvCxnSpPr>
          <p:cNvPr id="13" name="直線矢印コネクタ 12"/>
          <p:cNvCxnSpPr>
            <a:stCxn id="7" idx="3"/>
            <a:endCxn id="6" idx="1"/>
          </p:cNvCxnSpPr>
          <p:nvPr/>
        </p:nvCxnSpPr>
        <p:spPr bwMode="auto">
          <a:xfrm>
            <a:off x="6798213" y="5378258"/>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16" name="直線矢印コネクタ 15"/>
          <p:cNvCxnSpPr>
            <a:stCxn id="6" idx="1"/>
            <a:endCxn id="5" idx="3"/>
          </p:cNvCxnSpPr>
          <p:nvPr/>
        </p:nvCxnSpPr>
        <p:spPr bwMode="auto">
          <a:xfrm flipH="1">
            <a:off x="6763762" y="5593057"/>
            <a:ext cx="704112" cy="378721"/>
          </a:xfrm>
          <a:prstGeom prst="straightConnector1">
            <a:avLst/>
          </a:prstGeom>
          <a:noFill/>
          <a:ln w="50800" cap="flat" cmpd="sng" algn="ctr">
            <a:solidFill>
              <a:schemeClr val="tx1"/>
            </a:solidFill>
            <a:prstDash val="solid"/>
            <a:round/>
            <a:headEnd type="triangle" w="med" len="med"/>
            <a:tailEnd type="none"/>
          </a:ln>
          <a:effectLst/>
        </p:spPr>
      </p:cxnSp>
      <p:sp>
        <p:nvSpPr>
          <p:cNvPr id="22" name="テキスト ボックス 21"/>
          <p:cNvSpPr txBox="1"/>
          <p:nvPr/>
        </p:nvSpPr>
        <p:spPr>
          <a:xfrm>
            <a:off x="6757743" y="4963284"/>
            <a:ext cx="803425" cy="461665"/>
          </a:xfrm>
          <a:prstGeom prst="rect">
            <a:avLst/>
          </a:prstGeom>
          <a:noFill/>
        </p:spPr>
        <p:txBody>
          <a:bodyPr wrap="none" rtlCol="0">
            <a:spAutoFit/>
          </a:bodyPr>
          <a:lstStyle/>
          <a:p>
            <a:r>
              <a:rPr lang="ja-JP" altLang="en-US" dirty="0"/>
              <a:t>結合</a:t>
            </a:r>
            <a:endParaRPr kumimoji="1" lang="ja-JP" altLang="en-US" dirty="0"/>
          </a:p>
        </p:txBody>
      </p:sp>
      <p:sp>
        <p:nvSpPr>
          <p:cNvPr id="2" name="テキスト ボックス 1"/>
          <p:cNvSpPr txBox="1"/>
          <p:nvPr/>
        </p:nvSpPr>
        <p:spPr>
          <a:xfrm>
            <a:off x="1590988" y="5648643"/>
            <a:ext cx="1986441" cy="830997"/>
          </a:xfrm>
          <a:prstGeom prst="rect">
            <a:avLst/>
          </a:prstGeom>
          <a:noFill/>
        </p:spPr>
        <p:txBody>
          <a:bodyPr wrap="none" rtlCol="0">
            <a:spAutoFit/>
          </a:bodyPr>
          <a:lstStyle/>
          <a:p>
            <a:r>
              <a:rPr kumimoji="1" lang="en-US" altLang="ja-JP" dirty="0">
                <a:solidFill>
                  <a:srgbClr val="FF0000"/>
                </a:solidFill>
              </a:rPr>
              <a:t>make</a:t>
            </a:r>
            <a:r>
              <a:rPr kumimoji="1" lang="ja-JP" altLang="en-US" dirty="0">
                <a:solidFill>
                  <a:srgbClr val="FF0000"/>
                </a:solidFill>
              </a:rPr>
              <a:t>コマンド</a:t>
            </a:r>
            <a:br>
              <a:rPr kumimoji="1" lang="en-US" altLang="ja-JP" dirty="0">
                <a:solidFill>
                  <a:srgbClr val="FF0000"/>
                </a:solidFill>
              </a:rPr>
            </a:br>
            <a:r>
              <a:rPr kumimoji="1" lang="ja-JP" altLang="en-US" dirty="0">
                <a:solidFill>
                  <a:srgbClr val="FF0000"/>
                </a:solidFill>
              </a:rPr>
              <a:t>で一発！</a:t>
            </a:r>
          </a:p>
        </p:txBody>
      </p:sp>
      <p:sp>
        <p:nvSpPr>
          <p:cNvPr id="3" name="楕円 2"/>
          <p:cNvSpPr/>
          <p:nvPr/>
        </p:nvSpPr>
        <p:spPr bwMode="auto">
          <a:xfrm>
            <a:off x="2782926" y="4904745"/>
            <a:ext cx="1631410" cy="557103"/>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5" name="楕円 14"/>
          <p:cNvSpPr/>
          <p:nvPr/>
        </p:nvSpPr>
        <p:spPr bwMode="auto">
          <a:xfrm>
            <a:off x="6791114" y="4859517"/>
            <a:ext cx="691877" cy="1085634"/>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17" name="図 16">
            <a:extLst>
              <a:ext uri="{FF2B5EF4-FFF2-40B4-BE49-F238E27FC236}">
                <a16:creationId xmlns:a16="http://schemas.microsoft.com/office/drawing/2014/main" id="{25C1014F-85F2-45E5-9A45-AE047E26B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413047"/>
            <a:ext cx="1227411" cy="429442"/>
          </a:xfrm>
          <a:prstGeom prst="rect">
            <a:avLst/>
          </a:prstGeom>
        </p:spPr>
      </p:pic>
      <p:sp>
        <p:nvSpPr>
          <p:cNvPr id="18" name="スライド番号プレースホルダ 4">
            <a:extLst>
              <a:ext uri="{FF2B5EF4-FFF2-40B4-BE49-F238E27FC236}">
                <a16:creationId xmlns:a16="http://schemas.microsoft.com/office/drawing/2014/main" id="{86134787-5116-411E-818D-F62C8553421E}"/>
              </a:ext>
            </a:extLst>
          </p:cNvPr>
          <p:cNvSpPr>
            <a:spLocks noGrp="1"/>
          </p:cNvSpPr>
          <p:nvPr>
            <p:ph type="sldNum" sz="quarter" idx="12"/>
          </p:nvPr>
        </p:nvSpPr>
        <p:spPr>
          <a:xfrm>
            <a:off x="7046912" y="6422197"/>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18</a:t>
            </a:fld>
            <a:endParaRPr lang="en-US" altLang="ja-JP" sz="1400" dirty="0"/>
          </a:p>
        </p:txBody>
      </p:sp>
    </p:spTree>
    <p:extLst>
      <p:ext uri="{BB962C8B-B14F-4D97-AF65-F5344CB8AC3E}">
        <p14:creationId xmlns:p14="http://schemas.microsoft.com/office/powerpoint/2010/main" val="39244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862530"/>
          </a:xfrm>
        </p:spPr>
        <p:txBody>
          <a:bodyPr/>
          <a:lstStyle/>
          <a:p>
            <a:r>
              <a:rPr lang="en-US" altLang="ja-JP" dirty="0"/>
              <a:t>DCPAM</a:t>
            </a:r>
            <a:r>
              <a:rPr lang="ja-JP" altLang="en-US" dirty="0"/>
              <a:t>がおこなう処理の流れ</a:t>
            </a:r>
          </a:p>
        </p:txBody>
      </p:sp>
      <p:sp>
        <p:nvSpPr>
          <p:cNvPr id="10243" name="コンテンツ プレースホルダ 2"/>
          <p:cNvSpPr>
            <a:spLocks noGrp="1"/>
          </p:cNvSpPr>
          <p:nvPr>
            <p:ph idx="1"/>
          </p:nvPr>
        </p:nvSpPr>
        <p:spPr>
          <a:xfrm>
            <a:off x="251520" y="861144"/>
            <a:ext cx="8435280" cy="2600205"/>
          </a:xfrm>
        </p:spPr>
        <p:txBody>
          <a:bodyPr/>
          <a:lstStyle/>
          <a:p>
            <a:r>
              <a:rPr lang="en-US" altLang="ja-JP" sz="2800" b="1" dirty="0">
                <a:solidFill>
                  <a:srgbClr val="000099"/>
                </a:solidFill>
              </a:rPr>
              <a:t>DCPAM</a:t>
            </a:r>
            <a:r>
              <a:rPr lang="ja-JP" altLang="en-US" sz="2800" b="1" dirty="0">
                <a:solidFill>
                  <a:srgbClr val="000099"/>
                </a:solidFill>
              </a:rPr>
              <a:t>は数値積分の実行前に以下を読み込む</a:t>
            </a:r>
            <a:endParaRPr lang="en-US" altLang="ja-JP" sz="2800" b="1" dirty="0">
              <a:solidFill>
                <a:srgbClr val="000099"/>
              </a:solidFill>
            </a:endParaRPr>
          </a:p>
          <a:p>
            <a:pPr lvl="1"/>
            <a:r>
              <a:rPr lang="ja-JP" altLang="en-US" dirty="0"/>
              <a:t>設定ファイル</a:t>
            </a:r>
            <a:endParaRPr lang="en-US" altLang="ja-JP" dirty="0"/>
          </a:p>
          <a:p>
            <a:pPr lvl="1"/>
            <a:r>
              <a:rPr lang="ja-JP" altLang="en-US" dirty="0"/>
              <a:t>初期値データファイル</a:t>
            </a:r>
            <a:endParaRPr lang="en-US" altLang="ja-JP" dirty="0"/>
          </a:p>
          <a:p>
            <a:pPr lvl="1"/>
            <a:r>
              <a:rPr lang="ja-JP" altLang="en-US" dirty="0"/>
              <a:t>境界条件ファイル</a:t>
            </a:r>
            <a:endParaRPr lang="en-US" altLang="ja-JP" dirty="0"/>
          </a:p>
          <a:p>
            <a:r>
              <a:rPr lang="ja-JP" altLang="en-US" sz="2800" b="1" dirty="0">
                <a:solidFill>
                  <a:srgbClr val="000099"/>
                </a:solidFill>
              </a:rPr>
              <a:t>積分の進行に応じて結果をデータファイルに出力</a:t>
            </a:r>
            <a:endParaRPr lang="en-US" altLang="ja-JP" sz="2800" b="1" dirty="0">
              <a:solidFill>
                <a:srgbClr val="000099"/>
              </a:solidFill>
            </a:endParaRPr>
          </a:p>
          <a:p>
            <a:endParaRPr lang="en-US" altLang="ja-JP" sz="2400" b="1" dirty="0"/>
          </a:p>
        </p:txBody>
      </p:sp>
      <p:sp>
        <p:nvSpPr>
          <p:cNvPr id="14" name="テキスト ボックス 13"/>
          <p:cNvSpPr txBox="1"/>
          <p:nvPr/>
        </p:nvSpPr>
        <p:spPr>
          <a:xfrm>
            <a:off x="140474" y="3305340"/>
            <a:ext cx="1248069" cy="646331"/>
          </a:xfrm>
          <a:prstGeom prst="rect">
            <a:avLst/>
          </a:prstGeom>
          <a:noFill/>
          <a:ln>
            <a:noFill/>
          </a:ln>
        </p:spPr>
        <p:txBody>
          <a:bodyPr wrap="square" rtlCol="0">
            <a:spAutoFit/>
          </a:bodyPr>
          <a:lstStyle/>
          <a:p>
            <a:pPr>
              <a:lnSpc>
                <a:spcPct val="90000"/>
              </a:lnSpc>
            </a:pPr>
            <a:r>
              <a:rPr lang="ja-JP" altLang="en-US" sz="2000" dirty="0"/>
              <a:t>設定</a:t>
            </a:r>
            <a:br>
              <a:rPr lang="en-US" altLang="ja-JP" sz="2000" dirty="0"/>
            </a:br>
            <a:r>
              <a:rPr lang="ja-JP" altLang="en-US" sz="2000" dirty="0"/>
              <a:t>ファイル</a:t>
            </a:r>
          </a:p>
        </p:txBody>
      </p:sp>
      <p:sp>
        <p:nvSpPr>
          <p:cNvPr id="19" name="テキスト ボックス 18"/>
          <p:cNvSpPr txBox="1"/>
          <p:nvPr/>
        </p:nvSpPr>
        <p:spPr>
          <a:xfrm>
            <a:off x="4473901" y="5810370"/>
            <a:ext cx="1767219" cy="461665"/>
          </a:xfrm>
          <a:prstGeom prst="rect">
            <a:avLst/>
          </a:prstGeom>
          <a:noFill/>
          <a:ln>
            <a:noFill/>
          </a:ln>
        </p:spPr>
        <p:txBody>
          <a:bodyPr wrap="square" rtlCol="0">
            <a:spAutoFit/>
          </a:bodyPr>
          <a:lstStyle/>
          <a:p>
            <a:r>
              <a:rPr lang="ja-JP" altLang="en-US" dirty="0">
                <a:solidFill>
                  <a:srgbClr val="008000"/>
                </a:solidFill>
              </a:rPr>
              <a:t>出力データ</a:t>
            </a:r>
            <a:endParaRPr lang="en-US" altLang="ja-JP" dirty="0">
              <a:solidFill>
                <a:srgbClr val="008000"/>
              </a:solidFill>
            </a:endParaRPr>
          </a:p>
        </p:txBody>
      </p:sp>
      <p:cxnSp>
        <p:nvCxnSpPr>
          <p:cNvPr id="20" name="直線矢印コネクタ 19"/>
          <p:cNvCxnSpPr/>
          <p:nvPr/>
        </p:nvCxnSpPr>
        <p:spPr bwMode="auto">
          <a:xfrm flipH="1">
            <a:off x="5703322" y="5373141"/>
            <a:ext cx="1043992" cy="486010"/>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p:nvPr/>
        </p:nvCxnSpPr>
        <p:spPr bwMode="auto">
          <a:xfrm>
            <a:off x="693979" y="4585319"/>
            <a:ext cx="0" cy="694225"/>
          </a:xfrm>
          <a:prstGeom prst="straightConnector1">
            <a:avLst/>
          </a:prstGeom>
          <a:noFill/>
          <a:ln w="50800" cap="flat" cmpd="sng" algn="ctr">
            <a:solidFill>
              <a:schemeClr val="tx1"/>
            </a:solidFill>
            <a:prstDash val="solid"/>
            <a:round/>
            <a:headEnd type="none" w="med" len="med"/>
            <a:tailEnd type="triangle"/>
          </a:ln>
          <a:effectLst/>
        </p:spPr>
      </p:cxnSp>
      <p:cxnSp>
        <p:nvCxnSpPr>
          <p:cNvPr id="24" name="直線矢印コネクタ 23"/>
          <p:cNvCxnSpPr/>
          <p:nvPr/>
        </p:nvCxnSpPr>
        <p:spPr bwMode="auto">
          <a:xfrm flipV="1">
            <a:off x="3141139" y="5333135"/>
            <a:ext cx="4942837" cy="1"/>
          </a:xfrm>
          <a:prstGeom prst="straightConnector1">
            <a:avLst/>
          </a:prstGeom>
          <a:noFill/>
          <a:ln w="127000" cap="flat" cmpd="sng" algn="ctr">
            <a:solidFill>
              <a:srgbClr val="008000"/>
            </a:solidFill>
            <a:prstDash val="solid"/>
            <a:round/>
            <a:headEnd type="none" w="med" len="med"/>
            <a:tailEnd type="triangle"/>
          </a:ln>
          <a:effectLst/>
        </p:spPr>
      </p:cxn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93" y="3836754"/>
            <a:ext cx="857972" cy="857972"/>
          </a:xfrm>
          <a:prstGeom prst="rect">
            <a:avLst/>
          </a:prstGeom>
        </p:spPr>
      </p:pic>
      <p:cxnSp>
        <p:nvCxnSpPr>
          <p:cNvPr id="25" name="直線矢印コネクタ 24"/>
          <p:cNvCxnSpPr/>
          <p:nvPr/>
        </p:nvCxnSpPr>
        <p:spPr bwMode="auto">
          <a:xfrm>
            <a:off x="3909838" y="5353190"/>
            <a:ext cx="975523" cy="457180"/>
          </a:xfrm>
          <a:prstGeom prst="straightConnector1">
            <a:avLst/>
          </a:prstGeom>
          <a:noFill/>
          <a:ln w="50800" cap="flat" cmpd="sng" algn="ctr">
            <a:solidFill>
              <a:schemeClr val="tx1"/>
            </a:solidFill>
            <a:prstDash val="solid"/>
            <a:round/>
            <a:headEnd type="none" w="med" len="med"/>
            <a:tailEnd type="triangle"/>
          </a:ln>
          <a:effectLst/>
        </p:spPr>
      </p:cxnSp>
      <p:sp>
        <p:nvSpPr>
          <p:cNvPr id="7" name="テキスト ボックス 6"/>
          <p:cNvSpPr txBox="1"/>
          <p:nvPr/>
        </p:nvSpPr>
        <p:spPr>
          <a:xfrm flipH="1">
            <a:off x="4497771" y="4202652"/>
            <a:ext cx="1833991" cy="904863"/>
          </a:xfrm>
          <a:prstGeom prst="rect">
            <a:avLst/>
          </a:prstGeom>
          <a:noFill/>
        </p:spPr>
        <p:txBody>
          <a:bodyPr wrap="square" rtlCol="0">
            <a:spAutoFit/>
          </a:bodyPr>
          <a:lstStyle/>
          <a:p>
            <a:pPr algn="ctr"/>
            <a:r>
              <a:rPr lang="ja-JP" altLang="en-US" dirty="0">
                <a:solidFill>
                  <a:srgbClr val="008000"/>
                </a:solidFill>
              </a:rPr>
              <a:t>数値積分</a:t>
            </a:r>
            <a:endParaRPr lang="en-US" altLang="ja-JP" dirty="0">
              <a:solidFill>
                <a:srgbClr val="008000"/>
              </a:solidFill>
            </a:endParaRPr>
          </a:p>
          <a:p>
            <a:pPr algn="ctr"/>
            <a:r>
              <a:rPr lang="ja-JP" altLang="en-US" dirty="0">
                <a:solidFill>
                  <a:srgbClr val="008000"/>
                </a:solidFill>
              </a:rPr>
              <a:t>（反復計算）</a:t>
            </a:r>
            <a:endParaRPr kumimoji="1" lang="ja-JP" altLang="en-US" dirty="0">
              <a:solidFill>
                <a:srgbClr val="008000"/>
              </a:solidFill>
            </a:endParaRPr>
          </a:p>
        </p:txBody>
      </p:sp>
      <p:grpSp>
        <p:nvGrpSpPr>
          <p:cNvPr id="11" name="グループ化 10"/>
          <p:cNvGrpSpPr/>
          <p:nvPr/>
        </p:nvGrpSpPr>
        <p:grpSpPr>
          <a:xfrm>
            <a:off x="1199727" y="3549306"/>
            <a:ext cx="1002148" cy="879435"/>
            <a:chOff x="2289042" y="3647228"/>
            <a:chExt cx="1212598" cy="967379"/>
          </a:xfrm>
        </p:grpSpPr>
        <p:sp>
          <p:nvSpPr>
            <p:cNvPr id="16" name="テキスト ボックス 15"/>
            <p:cNvSpPr txBox="1"/>
            <p:nvPr/>
          </p:nvSpPr>
          <p:spPr>
            <a:xfrm>
              <a:off x="2327101" y="3903906"/>
              <a:ext cx="1172749"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初期値</a:t>
              </a:r>
              <a:br>
                <a:rPr lang="en-US" altLang="ja-JP" sz="2000" dirty="0">
                  <a:solidFill>
                    <a:srgbClr val="00B0F0"/>
                  </a:solidFill>
                </a:rPr>
              </a:br>
              <a:r>
                <a:rPr lang="ja-JP" altLang="en-US" sz="2000" dirty="0">
                  <a:solidFill>
                    <a:srgbClr val="00B0F0"/>
                  </a:solidFill>
                </a:rPr>
                <a:t>データ</a:t>
              </a:r>
            </a:p>
          </p:txBody>
        </p:sp>
        <p:sp>
          <p:nvSpPr>
            <p:cNvPr id="26" name="円柱 25"/>
            <p:cNvSpPr/>
            <p:nvPr/>
          </p:nvSpPr>
          <p:spPr bwMode="auto">
            <a:xfrm>
              <a:off x="2289042" y="3647228"/>
              <a:ext cx="1212598" cy="967379"/>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28" name="グループ化 27"/>
          <p:cNvGrpSpPr/>
          <p:nvPr/>
        </p:nvGrpSpPr>
        <p:grpSpPr>
          <a:xfrm>
            <a:off x="2343997" y="3565051"/>
            <a:ext cx="1227104" cy="879435"/>
            <a:chOff x="4025249" y="3630374"/>
            <a:chExt cx="1484795" cy="1064117"/>
          </a:xfrm>
        </p:grpSpPr>
        <p:sp>
          <p:nvSpPr>
            <p:cNvPr id="21" name="テキスト ボックス 20"/>
            <p:cNvSpPr txBox="1"/>
            <p:nvPr/>
          </p:nvSpPr>
          <p:spPr>
            <a:xfrm>
              <a:off x="4025249" y="3930139"/>
              <a:ext cx="1484795"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境界条件</a:t>
              </a:r>
              <a:br>
                <a:rPr lang="en-US" altLang="ja-JP" sz="2000" dirty="0">
                  <a:solidFill>
                    <a:srgbClr val="00B0F0"/>
                  </a:solidFill>
                </a:rPr>
              </a:br>
              <a:r>
                <a:rPr lang="ja-JP" altLang="en-US" sz="2000" dirty="0">
                  <a:solidFill>
                    <a:srgbClr val="00B0F0"/>
                  </a:solidFill>
                </a:rPr>
                <a:t>データ</a:t>
              </a:r>
            </a:p>
          </p:txBody>
        </p:sp>
        <p:sp>
          <p:nvSpPr>
            <p:cNvPr id="27" name="円柱 26"/>
            <p:cNvSpPr/>
            <p:nvPr/>
          </p:nvSpPr>
          <p:spPr bwMode="auto">
            <a:xfrm>
              <a:off x="4057208" y="3630374"/>
              <a:ext cx="1333858" cy="1064117"/>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cxnSp>
        <p:nvCxnSpPr>
          <p:cNvPr id="32" name="直線矢印コネクタ 31"/>
          <p:cNvCxnSpPr/>
          <p:nvPr/>
        </p:nvCxnSpPr>
        <p:spPr bwMode="auto">
          <a:xfrm>
            <a:off x="1696065" y="4428335"/>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3" name="直線矢印コネクタ 32"/>
          <p:cNvCxnSpPr/>
          <p:nvPr/>
        </p:nvCxnSpPr>
        <p:spPr bwMode="auto">
          <a:xfrm>
            <a:off x="2889395" y="4438841"/>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4" name="直線矢印コネクタ 33"/>
          <p:cNvCxnSpPr/>
          <p:nvPr/>
        </p:nvCxnSpPr>
        <p:spPr bwMode="auto">
          <a:xfrm flipV="1">
            <a:off x="592694" y="5343641"/>
            <a:ext cx="2536457" cy="1"/>
          </a:xfrm>
          <a:prstGeom prst="straightConnector1">
            <a:avLst/>
          </a:prstGeom>
          <a:noFill/>
          <a:ln w="127000" cap="flat" cmpd="sng" algn="ctr">
            <a:solidFill>
              <a:srgbClr val="00B0F0"/>
            </a:solidFill>
            <a:prstDash val="solid"/>
            <a:round/>
            <a:headEnd type="none" w="med" len="med"/>
            <a:tailEnd type="triangle"/>
          </a:ln>
          <a:effectLst/>
        </p:spPr>
      </p:cxnSp>
      <p:sp>
        <p:nvSpPr>
          <p:cNvPr id="35" name="テキスト ボックス 34"/>
          <p:cNvSpPr txBox="1"/>
          <p:nvPr/>
        </p:nvSpPr>
        <p:spPr>
          <a:xfrm flipH="1">
            <a:off x="594987" y="4741245"/>
            <a:ext cx="1480450" cy="461665"/>
          </a:xfrm>
          <a:prstGeom prst="rect">
            <a:avLst/>
          </a:prstGeom>
          <a:solidFill>
            <a:schemeClr val="bg1">
              <a:alpha val="50000"/>
            </a:schemeClr>
          </a:solidFill>
        </p:spPr>
        <p:txBody>
          <a:bodyPr wrap="square" rtlCol="0">
            <a:spAutoFit/>
          </a:bodyPr>
          <a:lstStyle/>
          <a:p>
            <a:r>
              <a:rPr lang="ja-JP" altLang="en-US" dirty="0">
                <a:solidFill>
                  <a:srgbClr val="00B0F0"/>
                </a:solidFill>
              </a:rPr>
              <a:t>初期設定</a:t>
            </a:r>
            <a:endParaRPr lang="en-US" altLang="ja-JP" dirty="0">
              <a:solidFill>
                <a:srgbClr val="00B0F0"/>
              </a:solidFill>
            </a:endParaRPr>
          </a:p>
        </p:txBody>
      </p:sp>
      <p:grpSp>
        <p:nvGrpSpPr>
          <p:cNvPr id="39" name="グループ化 38"/>
          <p:cNvGrpSpPr/>
          <p:nvPr/>
        </p:nvGrpSpPr>
        <p:grpSpPr>
          <a:xfrm>
            <a:off x="3085902" y="6232406"/>
            <a:ext cx="1111030" cy="546059"/>
            <a:chOff x="2289042" y="3647228"/>
            <a:chExt cx="1344346" cy="967379"/>
          </a:xfrm>
        </p:grpSpPr>
        <p:sp>
          <p:nvSpPr>
            <p:cNvPr id="40" name="テキスト ボックス 39"/>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1" name="円柱 40"/>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2" name="グループ化 41"/>
          <p:cNvGrpSpPr/>
          <p:nvPr/>
        </p:nvGrpSpPr>
        <p:grpSpPr>
          <a:xfrm>
            <a:off x="4184244" y="6227146"/>
            <a:ext cx="1016435" cy="546059"/>
            <a:chOff x="2289042" y="3647228"/>
            <a:chExt cx="1229885" cy="967379"/>
          </a:xfrm>
        </p:grpSpPr>
        <p:sp>
          <p:nvSpPr>
            <p:cNvPr id="43" name="テキスト ボックス 42"/>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東西風</a:t>
              </a:r>
            </a:p>
          </p:txBody>
        </p:sp>
        <p:sp>
          <p:nvSpPr>
            <p:cNvPr id="44" name="円柱 43"/>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5" name="グループ化 44"/>
          <p:cNvGrpSpPr/>
          <p:nvPr/>
        </p:nvGrpSpPr>
        <p:grpSpPr>
          <a:xfrm>
            <a:off x="4436493" y="68327522"/>
            <a:ext cx="1111030" cy="546059"/>
            <a:chOff x="2289042" y="3647228"/>
            <a:chExt cx="1344346" cy="967379"/>
          </a:xfrm>
        </p:grpSpPr>
        <p:sp>
          <p:nvSpPr>
            <p:cNvPr id="46" name="テキスト ボックス 45"/>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7" name="円柱 46"/>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8" name="グループ化 47"/>
          <p:cNvGrpSpPr/>
          <p:nvPr/>
        </p:nvGrpSpPr>
        <p:grpSpPr>
          <a:xfrm>
            <a:off x="5266817" y="6237652"/>
            <a:ext cx="1016435" cy="546059"/>
            <a:chOff x="2289042" y="3647228"/>
            <a:chExt cx="1229885" cy="967379"/>
          </a:xfrm>
        </p:grpSpPr>
        <p:sp>
          <p:nvSpPr>
            <p:cNvPr id="49" name="テキスト ボックス 48"/>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降水量</a:t>
              </a:r>
            </a:p>
          </p:txBody>
        </p:sp>
        <p:sp>
          <p:nvSpPr>
            <p:cNvPr id="50" name="円柱 49"/>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sp>
        <p:nvSpPr>
          <p:cNvPr id="30" name="テキスト ボックス 29"/>
          <p:cNvSpPr txBox="1"/>
          <p:nvPr/>
        </p:nvSpPr>
        <p:spPr>
          <a:xfrm flipH="1">
            <a:off x="6330472" y="6299012"/>
            <a:ext cx="833684" cy="461665"/>
          </a:xfrm>
          <a:prstGeom prst="rect">
            <a:avLst/>
          </a:prstGeom>
          <a:noFill/>
        </p:spPr>
        <p:txBody>
          <a:bodyPr wrap="square" rtlCol="0">
            <a:spAutoFit/>
          </a:bodyPr>
          <a:lstStyle/>
          <a:p>
            <a:r>
              <a:rPr kumimoji="1" lang="ja-JP" altLang="en-US" dirty="0">
                <a:solidFill>
                  <a:srgbClr val="008000"/>
                </a:solidFill>
              </a:rPr>
              <a:t>・・・・</a:t>
            </a:r>
          </a:p>
        </p:txBody>
      </p:sp>
      <p:cxnSp>
        <p:nvCxnSpPr>
          <p:cNvPr id="54" name="直線矢印コネクタ 53"/>
          <p:cNvCxnSpPr/>
          <p:nvPr/>
        </p:nvCxnSpPr>
        <p:spPr bwMode="auto">
          <a:xfrm>
            <a:off x="5365844" y="5341800"/>
            <a:ext cx="0" cy="517351"/>
          </a:xfrm>
          <a:prstGeom prst="straightConnector1">
            <a:avLst/>
          </a:prstGeom>
          <a:noFill/>
          <a:ln w="50800" cap="flat" cmpd="sng" algn="ctr">
            <a:solidFill>
              <a:schemeClr val="tx1"/>
            </a:solidFill>
            <a:prstDash val="solid"/>
            <a:round/>
            <a:headEnd type="none" w="med" len="med"/>
            <a:tailEnd type="triangle"/>
          </a:ln>
          <a:effectLst/>
        </p:spPr>
      </p:cxnSp>
      <p:cxnSp>
        <p:nvCxnSpPr>
          <p:cNvPr id="59" name="直線矢印コネクタ 58"/>
          <p:cNvCxnSpPr/>
          <p:nvPr/>
        </p:nvCxnSpPr>
        <p:spPr bwMode="auto">
          <a:xfrm flipV="1">
            <a:off x="8066492" y="5343641"/>
            <a:ext cx="977914" cy="1"/>
          </a:xfrm>
          <a:prstGeom prst="straightConnector1">
            <a:avLst/>
          </a:prstGeom>
          <a:noFill/>
          <a:ln w="127000" cap="flat" cmpd="sng" algn="ctr">
            <a:solidFill>
              <a:srgbClr val="800080"/>
            </a:solidFill>
            <a:prstDash val="solid"/>
            <a:round/>
            <a:headEnd type="none" w="med" len="med"/>
            <a:tailEnd type="triangle"/>
          </a:ln>
          <a:effectLst/>
        </p:spPr>
      </p:cxnSp>
      <p:sp>
        <p:nvSpPr>
          <p:cNvPr id="62" name="テキスト ボックス 61"/>
          <p:cNvSpPr txBox="1"/>
          <p:nvPr/>
        </p:nvSpPr>
        <p:spPr>
          <a:xfrm flipH="1">
            <a:off x="8053912" y="4404905"/>
            <a:ext cx="835676" cy="830997"/>
          </a:xfrm>
          <a:prstGeom prst="rect">
            <a:avLst/>
          </a:prstGeom>
          <a:noFill/>
        </p:spPr>
        <p:txBody>
          <a:bodyPr wrap="square" rtlCol="0">
            <a:spAutoFit/>
          </a:bodyPr>
          <a:lstStyle/>
          <a:p>
            <a:r>
              <a:rPr lang="ja-JP" altLang="en-US" dirty="0">
                <a:solidFill>
                  <a:srgbClr val="800080"/>
                </a:solidFill>
              </a:rPr>
              <a:t>終了</a:t>
            </a:r>
            <a:br>
              <a:rPr lang="en-US" altLang="ja-JP" dirty="0">
                <a:solidFill>
                  <a:srgbClr val="800080"/>
                </a:solidFill>
              </a:rPr>
            </a:br>
            <a:r>
              <a:rPr lang="ja-JP" altLang="en-US" dirty="0">
                <a:solidFill>
                  <a:srgbClr val="800080"/>
                </a:solidFill>
              </a:rPr>
              <a:t>処理</a:t>
            </a:r>
            <a:endParaRPr lang="en-US" altLang="ja-JP" dirty="0">
              <a:solidFill>
                <a:srgbClr val="800080"/>
              </a:solidFill>
            </a:endParaRPr>
          </a:p>
        </p:txBody>
      </p:sp>
      <p:pic>
        <p:nvPicPr>
          <p:cNvPr id="38" name="図 37">
            <a:extLst>
              <a:ext uri="{FF2B5EF4-FFF2-40B4-BE49-F238E27FC236}">
                <a16:creationId xmlns:a16="http://schemas.microsoft.com/office/drawing/2014/main" id="{3DCB2DDE-36D5-42BA-A1B8-0CBEA939EF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1" name="スライド番号プレースホルダ 4">
            <a:extLst>
              <a:ext uri="{FF2B5EF4-FFF2-40B4-BE49-F238E27FC236}">
                <a16:creationId xmlns:a16="http://schemas.microsoft.com/office/drawing/2014/main" id="{B4F681C5-AF54-4076-A133-464F1426948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19</a:t>
            </a:fld>
            <a:endParaRPr lang="en-US" altLang="ja-JP" sz="1400" dirty="0"/>
          </a:p>
        </p:txBody>
      </p:sp>
    </p:spTree>
    <p:extLst>
      <p:ext uri="{BB962C8B-B14F-4D97-AF65-F5344CB8AC3E}">
        <p14:creationId xmlns:p14="http://schemas.microsoft.com/office/powerpoint/2010/main" val="306663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44450"/>
            <a:ext cx="8229600" cy="1143000"/>
          </a:xfrm>
        </p:spPr>
        <p:txBody>
          <a:bodyPr/>
          <a:lstStyle/>
          <a:p>
            <a:r>
              <a:rPr lang="ja-JP" altLang="en-US" dirty="0"/>
              <a:t>目次</a:t>
            </a:r>
          </a:p>
        </p:txBody>
      </p:sp>
      <p:sp>
        <p:nvSpPr>
          <p:cNvPr id="3075" name="コンテンツ プレースホルダ 2"/>
          <p:cNvSpPr>
            <a:spLocks noGrp="1"/>
          </p:cNvSpPr>
          <p:nvPr>
            <p:ph idx="1"/>
          </p:nvPr>
        </p:nvSpPr>
        <p:spPr>
          <a:xfrm>
            <a:off x="457200" y="1196975"/>
            <a:ext cx="8229600" cy="4525963"/>
          </a:xfrm>
        </p:spPr>
        <p:txBody>
          <a:bodyPr/>
          <a:lstStyle/>
          <a:p>
            <a:r>
              <a:rPr lang="ja-JP" altLang="en-US" b="1" dirty="0">
                <a:solidFill>
                  <a:srgbClr val="000099"/>
                </a:solidFill>
              </a:rPr>
              <a:t>地球惑星科学分野における数値モデル</a:t>
            </a:r>
            <a:endParaRPr lang="en-US" altLang="ja-JP" b="1" dirty="0">
              <a:solidFill>
                <a:srgbClr val="000099"/>
              </a:solidFill>
            </a:endParaRPr>
          </a:p>
          <a:p>
            <a:r>
              <a:rPr lang="ja-JP" altLang="en-US" b="1" dirty="0">
                <a:solidFill>
                  <a:srgbClr val="000099"/>
                </a:solidFill>
              </a:rPr>
              <a:t>大気大循環モデルとは</a:t>
            </a:r>
            <a:endParaRPr lang="en-US" altLang="ja-JP" dirty="0"/>
          </a:p>
          <a:p>
            <a:r>
              <a:rPr lang="en-US" altLang="ja-JP" b="1" dirty="0">
                <a:solidFill>
                  <a:srgbClr val="000099"/>
                </a:solidFill>
              </a:rPr>
              <a:t>DCPAM</a:t>
            </a:r>
          </a:p>
          <a:p>
            <a:pPr lvl="1"/>
            <a:endParaRPr lang="en-US" altLang="ja-JP" dirty="0"/>
          </a:p>
          <a:p>
            <a:endParaRPr lang="ja-JP" altLang="en-US" dirty="0"/>
          </a:p>
        </p:txBody>
      </p:sp>
      <p:pic>
        <p:nvPicPr>
          <p:cNvPr id="4" name="図 3">
            <a:extLst>
              <a:ext uri="{FF2B5EF4-FFF2-40B4-BE49-F238E27FC236}">
                <a16:creationId xmlns:a16="http://schemas.microsoft.com/office/drawing/2014/main" id="{D00627CB-7292-4764-8713-6BA218B0B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D4BFF509-6600-4E55-9984-21F564B53C1A}"/>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a:t>
            </a:fld>
            <a:endParaRPr lang="en-US" altLang="ja-JP"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ja-JP" altLang="en-US" sz="5400" dirty="0"/>
              <a:t>データ解析：</a:t>
            </a:r>
            <a:br>
              <a:rPr lang="en-US" altLang="ja-JP" sz="5400" dirty="0"/>
            </a:br>
            <a:r>
              <a:rPr lang="ja-JP" altLang="en-US" sz="5400" dirty="0"/>
              <a:t>モデル実行後の作業</a:t>
            </a:r>
          </a:p>
        </p:txBody>
      </p:sp>
      <p:sp>
        <p:nvSpPr>
          <p:cNvPr id="4099" name="Rectangle 3"/>
          <p:cNvSpPr>
            <a:spLocks noGrp="1" noChangeArrowheads="1"/>
          </p:cNvSpPr>
          <p:nvPr>
            <p:ph type="subTitle" idx="1"/>
          </p:nvPr>
        </p:nvSpPr>
        <p:spPr/>
        <p:txBody>
          <a:bodyPr/>
          <a:lstStyle/>
          <a:p>
            <a:pPr eaLnBrk="1" hangingPunct="1"/>
            <a:endParaRPr lang="ja-JP" altLang="ja-JP" b="1"/>
          </a:p>
        </p:txBody>
      </p:sp>
    </p:spTree>
    <p:extLst>
      <p:ext uri="{BB962C8B-B14F-4D97-AF65-F5344CB8AC3E}">
        <p14:creationId xmlns:p14="http://schemas.microsoft.com/office/powerpoint/2010/main" val="63216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52" y="4158957"/>
            <a:ext cx="4265744" cy="3014459"/>
          </a:xfrm>
          <a:prstGeom prst="rect">
            <a:avLst/>
          </a:prstGeom>
        </p:spPr>
      </p:pic>
      <p:sp>
        <p:nvSpPr>
          <p:cNvPr id="12290" name="タイトル 1"/>
          <p:cNvSpPr>
            <a:spLocks noGrp="1"/>
          </p:cNvSpPr>
          <p:nvPr>
            <p:ph type="title"/>
          </p:nvPr>
        </p:nvSpPr>
        <p:spPr>
          <a:xfrm>
            <a:off x="457200" y="44450"/>
            <a:ext cx="8229600" cy="864270"/>
          </a:xfrm>
        </p:spPr>
        <p:txBody>
          <a:bodyPr/>
          <a:lstStyle/>
          <a:p>
            <a:r>
              <a:rPr lang="ja-JP" altLang="en-US" dirty="0"/>
              <a:t>結果のデータ解析・可視化</a:t>
            </a:r>
          </a:p>
        </p:txBody>
      </p:sp>
      <p:sp>
        <p:nvSpPr>
          <p:cNvPr id="12291" name="コンテンツ プレースホルダ 2"/>
          <p:cNvSpPr>
            <a:spLocks noGrp="1"/>
          </p:cNvSpPr>
          <p:nvPr>
            <p:ph idx="1"/>
          </p:nvPr>
        </p:nvSpPr>
        <p:spPr>
          <a:xfrm>
            <a:off x="107504" y="764705"/>
            <a:ext cx="8363272" cy="3528392"/>
          </a:xfrm>
        </p:spPr>
        <p:txBody>
          <a:bodyPr/>
          <a:lstStyle/>
          <a:p>
            <a:r>
              <a:rPr lang="ja-JP" altLang="en-US" b="1" dirty="0">
                <a:solidFill>
                  <a:srgbClr val="000099"/>
                </a:solidFill>
              </a:rPr>
              <a:t>数値積分終了後にはやることがたくさんある</a:t>
            </a:r>
            <a:br>
              <a:rPr lang="en-US" altLang="ja-JP" b="1" dirty="0">
                <a:solidFill>
                  <a:srgbClr val="000099"/>
                </a:solidFill>
              </a:rPr>
            </a:br>
            <a:r>
              <a:rPr lang="ja-JP" altLang="en-US" b="1" dirty="0">
                <a:solidFill>
                  <a:srgbClr val="000099"/>
                </a:solidFill>
              </a:rPr>
              <a:t>（計算したら知りたいことがポンと出てくるわけではない！）</a:t>
            </a:r>
            <a:endParaRPr lang="en-US" altLang="ja-JP" b="1" dirty="0">
              <a:solidFill>
                <a:srgbClr val="000099"/>
              </a:solidFill>
            </a:endParaRPr>
          </a:p>
          <a:p>
            <a:pPr lvl="1"/>
            <a:r>
              <a:rPr lang="ja-JP" altLang="en-US" dirty="0"/>
              <a:t>データ後処理：必要に応じてデータを解析で使える形にする。並列計算におけるデータ結合など</a:t>
            </a:r>
            <a:endParaRPr lang="en-US" altLang="ja-JP" dirty="0"/>
          </a:p>
          <a:p>
            <a:pPr lvl="1"/>
            <a:r>
              <a:rPr lang="ja-JP" altLang="en-US" dirty="0"/>
              <a:t>解析：出力データから必要な物理量を計算する</a:t>
            </a:r>
            <a:endParaRPr lang="en-US" altLang="ja-JP" dirty="0"/>
          </a:p>
          <a:p>
            <a:pPr lvl="1"/>
            <a:r>
              <a:rPr lang="ja-JP" altLang="en-US" dirty="0"/>
              <a:t>可視化：得られた結果を図にする</a:t>
            </a:r>
            <a:endParaRPr lang="en-US" altLang="ja-JP" dirty="0"/>
          </a:p>
          <a:p>
            <a:pPr marL="0" indent="0">
              <a:buNone/>
            </a:pPr>
            <a:endParaRPr lang="en-US" altLang="ja-JP" b="1" dirty="0">
              <a:solidFill>
                <a:srgbClr val="000099"/>
              </a:solidFill>
            </a:endParaRPr>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r="7625"/>
          <a:stretch/>
        </p:blipFill>
        <p:spPr>
          <a:xfrm>
            <a:off x="6228184" y="4818638"/>
            <a:ext cx="2906878" cy="1551179"/>
          </a:xfrm>
          <a:prstGeom prst="rect">
            <a:avLst/>
          </a:prstGeom>
        </p:spPr>
      </p:pic>
      <p:pic>
        <p:nvPicPr>
          <p:cNvPr id="3" name="図 2"/>
          <p:cNvPicPr>
            <a:picLocks noChangeAspect="1"/>
          </p:cNvPicPr>
          <p:nvPr/>
        </p:nvPicPr>
        <p:blipFill rotWithShape="1">
          <a:blip r:embed="rId5" cstate="print">
            <a:extLst>
              <a:ext uri="{28A0092B-C50C-407E-A947-70E740481C1C}">
                <a14:useLocalDpi xmlns:a14="http://schemas.microsoft.com/office/drawing/2010/main" val="0"/>
              </a:ext>
            </a:extLst>
          </a:blip>
          <a:srcRect t="7225" r="11505"/>
          <a:stretch/>
        </p:blipFill>
        <p:spPr>
          <a:xfrm>
            <a:off x="3203848" y="4818638"/>
            <a:ext cx="2913450" cy="1667724"/>
          </a:xfrm>
          <a:prstGeom prst="rect">
            <a:avLst/>
          </a:prstGeom>
        </p:spPr>
      </p:pic>
      <p:sp>
        <p:nvSpPr>
          <p:cNvPr id="4" name="矢印: 右 3"/>
          <p:cNvSpPr/>
          <p:nvPr/>
        </p:nvSpPr>
        <p:spPr bwMode="auto">
          <a:xfrm>
            <a:off x="2627784" y="4428718"/>
            <a:ext cx="929339" cy="440442"/>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7" name="テキスト ボックス 6"/>
          <p:cNvSpPr txBox="1"/>
          <p:nvPr/>
        </p:nvSpPr>
        <p:spPr>
          <a:xfrm>
            <a:off x="1309463" y="6258798"/>
            <a:ext cx="598241" cy="338554"/>
          </a:xfrm>
          <a:prstGeom prst="rect">
            <a:avLst/>
          </a:prstGeom>
          <a:solidFill>
            <a:schemeClr val="bg1"/>
          </a:solidFill>
        </p:spPr>
        <p:txBody>
          <a:bodyPr wrap="none" rtlCol="0">
            <a:spAutoFit/>
          </a:bodyPr>
          <a:lstStyle/>
          <a:p>
            <a:r>
              <a:rPr lang="ja-JP" altLang="en-US" sz="1600" dirty="0"/>
              <a:t>経度</a:t>
            </a:r>
            <a:endParaRPr kumimoji="1" lang="ja-JP" altLang="en-US" sz="1600" dirty="0"/>
          </a:p>
        </p:txBody>
      </p:sp>
      <p:sp>
        <p:nvSpPr>
          <p:cNvPr id="8" name="テキスト ボックス 7"/>
          <p:cNvSpPr txBox="1"/>
          <p:nvPr/>
        </p:nvSpPr>
        <p:spPr>
          <a:xfrm>
            <a:off x="904490" y="4333629"/>
            <a:ext cx="1579278" cy="535531"/>
          </a:xfrm>
          <a:prstGeom prst="rect">
            <a:avLst/>
          </a:prstGeom>
          <a:solidFill>
            <a:schemeClr val="bg1"/>
          </a:solidFill>
        </p:spPr>
        <p:txBody>
          <a:bodyPr wrap="none" rtlCol="0">
            <a:spAutoFit/>
          </a:bodyPr>
          <a:lstStyle/>
          <a:p>
            <a:pPr>
              <a:lnSpc>
                <a:spcPct val="70000"/>
              </a:lnSpc>
            </a:pPr>
            <a:r>
              <a:rPr kumimoji="1" lang="ja-JP" altLang="en-US" sz="1800" dirty="0"/>
              <a:t>降水</a:t>
            </a:r>
            <a:r>
              <a:rPr lang="ja-JP" altLang="en-US" sz="1800" dirty="0"/>
              <a:t>平面分布</a:t>
            </a:r>
            <a:endParaRPr kumimoji="1" lang="en-US" altLang="ja-JP" sz="1800" dirty="0"/>
          </a:p>
          <a:p>
            <a:pPr>
              <a:lnSpc>
                <a:spcPct val="70000"/>
              </a:lnSpc>
            </a:pPr>
            <a:r>
              <a:rPr lang="ja-JP" altLang="en-US" sz="1800" dirty="0"/>
              <a:t>（モデル結果）</a:t>
            </a:r>
            <a:endParaRPr kumimoji="1" lang="ja-JP" altLang="en-US" sz="1800" dirty="0"/>
          </a:p>
        </p:txBody>
      </p:sp>
      <p:sp>
        <p:nvSpPr>
          <p:cNvPr id="12" name="テキスト ボックス 11"/>
          <p:cNvSpPr txBox="1"/>
          <p:nvPr/>
        </p:nvSpPr>
        <p:spPr>
          <a:xfrm>
            <a:off x="3635896" y="4530606"/>
            <a:ext cx="2044149" cy="287836"/>
          </a:xfrm>
          <a:prstGeom prst="rect">
            <a:avLst/>
          </a:prstGeom>
          <a:noFill/>
        </p:spPr>
        <p:txBody>
          <a:bodyPr wrap="none" rtlCol="0">
            <a:spAutoFit/>
          </a:bodyPr>
          <a:lstStyle/>
          <a:p>
            <a:pPr>
              <a:lnSpc>
                <a:spcPct val="70000"/>
              </a:lnSpc>
            </a:pPr>
            <a:r>
              <a:rPr lang="ja-JP" altLang="en-US" sz="1800" dirty="0"/>
              <a:t>赤道</a:t>
            </a:r>
            <a:r>
              <a:rPr kumimoji="1" lang="ja-JP" altLang="en-US" sz="1800" dirty="0"/>
              <a:t>降水時間変化</a:t>
            </a:r>
          </a:p>
        </p:txBody>
      </p:sp>
      <p:sp>
        <p:nvSpPr>
          <p:cNvPr id="13" name="テキスト ボックス 12"/>
          <p:cNvSpPr txBox="1"/>
          <p:nvPr/>
        </p:nvSpPr>
        <p:spPr>
          <a:xfrm>
            <a:off x="6761387" y="4365104"/>
            <a:ext cx="2347117" cy="535531"/>
          </a:xfrm>
          <a:prstGeom prst="rect">
            <a:avLst/>
          </a:prstGeom>
          <a:noFill/>
        </p:spPr>
        <p:txBody>
          <a:bodyPr wrap="none" rtlCol="0">
            <a:spAutoFit/>
          </a:bodyPr>
          <a:lstStyle/>
          <a:p>
            <a:pPr>
              <a:lnSpc>
                <a:spcPct val="70000"/>
              </a:lnSpc>
            </a:pPr>
            <a:r>
              <a:rPr lang="ja-JP" altLang="en-US" sz="1800" dirty="0"/>
              <a:t>　　　　赤道</a:t>
            </a:r>
            <a:r>
              <a:rPr kumimoji="1" lang="ja-JP" altLang="en-US" sz="1800" dirty="0"/>
              <a:t>降水</a:t>
            </a:r>
            <a:endParaRPr kumimoji="1" lang="en-US" altLang="ja-JP" sz="1800" dirty="0"/>
          </a:p>
          <a:p>
            <a:pPr>
              <a:lnSpc>
                <a:spcPct val="70000"/>
              </a:lnSpc>
            </a:pPr>
            <a:r>
              <a:rPr lang="ja-JP" altLang="en-US" sz="1800" dirty="0"/>
              <a:t>（スペクトル解析結果）</a:t>
            </a:r>
            <a:endParaRPr kumimoji="1" lang="ja-JP" altLang="en-US" sz="1800" dirty="0"/>
          </a:p>
        </p:txBody>
      </p:sp>
      <p:sp>
        <p:nvSpPr>
          <p:cNvPr id="14" name="テキスト ボックス 13"/>
          <p:cNvSpPr txBox="1"/>
          <p:nvPr/>
        </p:nvSpPr>
        <p:spPr>
          <a:xfrm>
            <a:off x="4499992" y="6330806"/>
            <a:ext cx="598241" cy="338554"/>
          </a:xfrm>
          <a:prstGeom prst="rect">
            <a:avLst/>
          </a:prstGeom>
          <a:solidFill>
            <a:schemeClr val="bg1"/>
          </a:solidFill>
        </p:spPr>
        <p:txBody>
          <a:bodyPr wrap="none" rtlCol="0">
            <a:spAutoFit/>
          </a:bodyPr>
          <a:lstStyle/>
          <a:p>
            <a:r>
              <a:rPr lang="ja-JP" altLang="en-US" sz="1600" dirty="0"/>
              <a:t>経度</a:t>
            </a:r>
            <a:endParaRPr kumimoji="1" lang="ja-JP" altLang="en-US" sz="1600" dirty="0"/>
          </a:p>
        </p:txBody>
      </p:sp>
      <p:sp>
        <p:nvSpPr>
          <p:cNvPr id="15" name="テキスト ボックス 14"/>
          <p:cNvSpPr txBox="1"/>
          <p:nvPr/>
        </p:nvSpPr>
        <p:spPr>
          <a:xfrm>
            <a:off x="7308304" y="6280284"/>
            <a:ext cx="1011815" cy="338554"/>
          </a:xfrm>
          <a:prstGeom prst="rect">
            <a:avLst/>
          </a:prstGeom>
          <a:solidFill>
            <a:schemeClr val="bg1"/>
          </a:solidFill>
        </p:spPr>
        <p:txBody>
          <a:bodyPr wrap="none" rtlCol="0">
            <a:spAutoFit/>
          </a:bodyPr>
          <a:lstStyle/>
          <a:p>
            <a:r>
              <a:rPr lang="ja-JP" altLang="en-US" sz="1600" dirty="0"/>
              <a:t>東西波数</a:t>
            </a:r>
            <a:endParaRPr kumimoji="1" lang="ja-JP" altLang="en-US" sz="1600" dirty="0"/>
          </a:p>
        </p:txBody>
      </p:sp>
      <p:sp>
        <p:nvSpPr>
          <p:cNvPr id="10" name="テキスト ボックス 9"/>
          <p:cNvSpPr txBox="1"/>
          <p:nvPr/>
        </p:nvSpPr>
        <p:spPr>
          <a:xfrm>
            <a:off x="-35351" y="5245132"/>
            <a:ext cx="430887" cy="496290"/>
          </a:xfrm>
          <a:prstGeom prst="rect">
            <a:avLst/>
          </a:prstGeom>
          <a:noFill/>
        </p:spPr>
        <p:txBody>
          <a:bodyPr vert="eaVert" wrap="none" rtlCol="0">
            <a:spAutoFit/>
          </a:bodyPr>
          <a:lstStyle/>
          <a:p>
            <a:r>
              <a:rPr kumimoji="1" lang="ja-JP" altLang="en-US" sz="1600" dirty="0"/>
              <a:t>緯度</a:t>
            </a:r>
          </a:p>
        </p:txBody>
      </p:sp>
      <p:sp>
        <p:nvSpPr>
          <p:cNvPr id="17" name="テキスト ボックス 16"/>
          <p:cNvSpPr txBox="1"/>
          <p:nvPr/>
        </p:nvSpPr>
        <p:spPr>
          <a:xfrm>
            <a:off x="3131840" y="5250686"/>
            <a:ext cx="396000" cy="506170"/>
          </a:xfrm>
          <a:prstGeom prst="rect">
            <a:avLst/>
          </a:prstGeom>
          <a:solidFill>
            <a:schemeClr val="bg1"/>
          </a:solidFill>
        </p:spPr>
        <p:txBody>
          <a:bodyPr vert="eaVert" wrap="square" rtlCol="0">
            <a:spAutoFit/>
          </a:bodyPr>
          <a:lstStyle/>
          <a:p>
            <a:r>
              <a:rPr lang="ja-JP" altLang="en-US" sz="1600" dirty="0"/>
              <a:t>時間</a:t>
            </a:r>
            <a:endParaRPr kumimoji="1" lang="ja-JP" altLang="en-US" sz="1600" dirty="0"/>
          </a:p>
        </p:txBody>
      </p:sp>
      <p:sp>
        <p:nvSpPr>
          <p:cNvPr id="18" name="テキスト ボックス 17"/>
          <p:cNvSpPr txBox="1"/>
          <p:nvPr/>
        </p:nvSpPr>
        <p:spPr>
          <a:xfrm>
            <a:off x="6085329" y="5250686"/>
            <a:ext cx="430887" cy="698268"/>
          </a:xfrm>
          <a:prstGeom prst="rect">
            <a:avLst/>
          </a:prstGeom>
          <a:solidFill>
            <a:schemeClr val="bg1"/>
          </a:solidFill>
        </p:spPr>
        <p:txBody>
          <a:bodyPr vert="eaVert" wrap="none" rtlCol="0">
            <a:spAutoFit/>
          </a:bodyPr>
          <a:lstStyle/>
          <a:p>
            <a:r>
              <a:rPr lang="ja-JP" altLang="en-US" sz="1600" dirty="0"/>
              <a:t>振動数</a:t>
            </a:r>
            <a:endParaRPr kumimoji="1" lang="ja-JP" altLang="en-US" sz="1600" dirty="0"/>
          </a:p>
        </p:txBody>
      </p:sp>
      <p:sp>
        <p:nvSpPr>
          <p:cNvPr id="19" name="矢印: 右 18"/>
          <p:cNvSpPr/>
          <p:nvPr/>
        </p:nvSpPr>
        <p:spPr bwMode="auto">
          <a:xfrm>
            <a:off x="5874909" y="4437112"/>
            <a:ext cx="929339" cy="440442"/>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20" name="テキスト ボックス 19"/>
          <p:cNvSpPr txBox="1"/>
          <p:nvPr/>
        </p:nvSpPr>
        <p:spPr>
          <a:xfrm>
            <a:off x="5188559" y="6546830"/>
            <a:ext cx="2263761" cy="338554"/>
          </a:xfrm>
          <a:prstGeom prst="rect">
            <a:avLst/>
          </a:prstGeom>
          <a:noFill/>
        </p:spPr>
        <p:txBody>
          <a:bodyPr wrap="none" rtlCol="0">
            <a:spAutoFit/>
          </a:bodyPr>
          <a:lstStyle/>
          <a:p>
            <a:r>
              <a:rPr lang="en-US" altLang="ja-JP" sz="1600" dirty="0">
                <a:solidFill>
                  <a:srgbClr val="008000"/>
                </a:solidFill>
              </a:rPr>
              <a:t>Nakajima et al. (2013)</a:t>
            </a:r>
            <a:endParaRPr lang="ja-JP" altLang="en-US" sz="1600" dirty="0">
              <a:solidFill>
                <a:srgbClr val="008000"/>
              </a:solidFill>
            </a:endParaRPr>
          </a:p>
        </p:txBody>
      </p:sp>
      <p:sp>
        <p:nvSpPr>
          <p:cNvPr id="9" name="正方形/長方形 8"/>
          <p:cNvSpPr/>
          <p:nvPr/>
        </p:nvSpPr>
        <p:spPr bwMode="auto">
          <a:xfrm>
            <a:off x="395536" y="5445224"/>
            <a:ext cx="2696917" cy="2160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17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44450"/>
            <a:ext cx="8229600" cy="792519"/>
          </a:xfrm>
        </p:spPr>
        <p:txBody>
          <a:bodyPr/>
          <a:lstStyle/>
          <a:p>
            <a:r>
              <a:rPr lang="ja-JP" altLang="en-US" dirty="0"/>
              <a:t>解析・可視化作業の前に</a:t>
            </a:r>
          </a:p>
        </p:txBody>
      </p:sp>
      <p:sp>
        <p:nvSpPr>
          <p:cNvPr id="12291" name="コンテンツ プレースホルダ 2"/>
          <p:cNvSpPr>
            <a:spLocks noGrp="1"/>
          </p:cNvSpPr>
          <p:nvPr>
            <p:ph idx="1"/>
          </p:nvPr>
        </p:nvSpPr>
        <p:spPr>
          <a:xfrm>
            <a:off x="323528" y="716511"/>
            <a:ext cx="8229600" cy="1704377"/>
          </a:xfrm>
        </p:spPr>
        <p:txBody>
          <a:bodyPr/>
          <a:lstStyle/>
          <a:p>
            <a:r>
              <a:rPr lang="ja-JP" altLang="en-US" b="1" dirty="0">
                <a:solidFill>
                  <a:srgbClr val="000099"/>
                </a:solidFill>
              </a:rPr>
              <a:t>出力データファイルの中身を把握する</a:t>
            </a:r>
            <a:endParaRPr lang="en-US" altLang="ja-JP" b="1" dirty="0">
              <a:solidFill>
                <a:srgbClr val="000099"/>
              </a:solidFill>
            </a:endParaRPr>
          </a:p>
          <a:p>
            <a:pPr lvl="1"/>
            <a:r>
              <a:rPr lang="ja-JP" altLang="en-US" dirty="0"/>
              <a:t>ファイルの数、データ形式、格納された変数など</a:t>
            </a:r>
            <a:endParaRPr lang="en-US" altLang="ja-JP" dirty="0"/>
          </a:p>
          <a:p>
            <a:pPr lvl="1"/>
            <a:r>
              <a:rPr lang="ja-JP" altLang="en-US" dirty="0"/>
              <a:t>モデルによって扱うデータ形式は異なる</a:t>
            </a:r>
            <a:endParaRPr lang="en-US" altLang="ja-JP" dirty="0"/>
          </a:p>
          <a:p>
            <a:r>
              <a:rPr lang="en-US" altLang="ja-JP" b="1" dirty="0">
                <a:solidFill>
                  <a:srgbClr val="000099"/>
                </a:solidFill>
              </a:rPr>
              <a:t>DCPAM</a:t>
            </a:r>
            <a:r>
              <a:rPr lang="ja-JP" altLang="en-US" b="1" dirty="0">
                <a:solidFill>
                  <a:srgbClr val="000099"/>
                </a:solidFill>
              </a:rPr>
              <a:t>の場合</a:t>
            </a:r>
            <a:endParaRPr lang="en-US" altLang="ja-JP" dirty="0"/>
          </a:p>
          <a:p>
            <a:endParaRPr lang="en-US" altLang="ja-JP" dirty="0"/>
          </a:p>
        </p:txBody>
      </p:sp>
      <p:sp>
        <p:nvSpPr>
          <p:cNvPr id="16" name="テキスト ボックス 15"/>
          <p:cNvSpPr txBox="1"/>
          <p:nvPr/>
        </p:nvSpPr>
        <p:spPr>
          <a:xfrm>
            <a:off x="140474" y="2921514"/>
            <a:ext cx="1248069" cy="646331"/>
          </a:xfrm>
          <a:prstGeom prst="rect">
            <a:avLst/>
          </a:prstGeom>
          <a:noFill/>
          <a:ln>
            <a:noFill/>
          </a:ln>
        </p:spPr>
        <p:txBody>
          <a:bodyPr wrap="square" rtlCol="0">
            <a:spAutoFit/>
          </a:bodyPr>
          <a:lstStyle/>
          <a:p>
            <a:pPr>
              <a:lnSpc>
                <a:spcPct val="90000"/>
              </a:lnSpc>
            </a:pPr>
            <a:r>
              <a:rPr lang="ja-JP" altLang="en-US" sz="2000" dirty="0"/>
              <a:t>設定</a:t>
            </a:r>
            <a:br>
              <a:rPr lang="en-US" altLang="ja-JP" sz="2000" dirty="0"/>
            </a:br>
            <a:r>
              <a:rPr lang="ja-JP" altLang="en-US" sz="2000" dirty="0"/>
              <a:t>ファイル</a:t>
            </a:r>
          </a:p>
        </p:txBody>
      </p:sp>
      <p:sp>
        <p:nvSpPr>
          <p:cNvPr id="17" name="テキスト ボックス 16"/>
          <p:cNvSpPr txBox="1"/>
          <p:nvPr/>
        </p:nvSpPr>
        <p:spPr>
          <a:xfrm>
            <a:off x="4473901" y="5426544"/>
            <a:ext cx="1767219" cy="461665"/>
          </a:xfrm>
          <a:prstGeom prst="rect">
            <a:avLst/>
          </a:prstGeom>
          <a:noFill/>
          <a:ln>
            <a:noFill/>
          </a:ln>
        </p:spPr>
        <p:txBody>
          <a:bodyPr wrap="square" rtlCol="0">
            <a:spAutoFit/>
          </a:bodyPr>
          <a:lstStyle/>
          <a:p>
            <a:r>
              <a:rPr lang="ja-JP" altLang="en-US" dirty="0">
                <a:solidFill>
                  <a:srgbClr val="008000"/>
                </a:solidFill>
              </a:rPr>
              <a:t>出力データ</a:t>
            </a:r>
            <a:endParaRPr lang="en-US" altLang="ja-JP" dirty="0">
              <a:solidFill>
                <a:srgbClr val="008000"/>
              </a:solidFill>
            </a:endParaRPr>
          </a:p>
        </p:txBody>
      </p:sp>
      <p:cxnSp>
        <p:nvCxnSpPr>
          <p:cNvPr id="18" name="直線矢印コネクタ 17"/>
          <p:cNvCxnSpPr/>
          <p:nvPr/>
        </p:nvCxnSpPr>
        <p:spPr bwMode="auto">
          <a:xfrm flipH="1">
            <a:off x="5703322" y="4989315"/>
            <a:ext cx="1043992" cy="486010"/>
          </a:xfrm>
          <a:prstGeom prst="straightConnector1">
            <a:avLst/>
          </a:prstGeom>
          <a:noFill/>
          <a:ln w="50800" cap="flat" cmpd="sng" algn="ctr">
            <a:solidFill>
              <a:schemeClr val="tx1"/>
            </a:solidFill>
            <a:prstDash val="solid"/>
            <a:round/>
            <a:headEnd type="none" w="med" len="med"/>
            <a:tailEnd type="triangle"/>
          </a:ln>
          <a:effectLst/>
        </p:spPr>
      </p:cxnSp>
      <p:cxnSp>
        <p:nvCxnSpPr>
          <p:cNvPr id="19" name="直線矢印コネクタ 18"/>
          <p:cNvCxnSpPr/>
          <p:nvPr/>
        </p:nvCxnSpPr>
        <p:spPr bwMode="auto">
          <a:xfrm>
            <a:off x="693979" y="4201493"/>
            <a:ext cx="0" cy="694225"/>
          </a:xfrm>
          <a:prstGeom prst="straightConnector1">
            <a:avLst/>
          </a:prstGeom>
          <a:noFill/>
          <a:ln w="50800" cap="flat" cmpd="sng" algn="ctr">
            <a:solidFill>
              <a:schemeClr val="tx1"/>
            </a:solidFill>
            <a:prstDash val="solid"/>
            <a:round/>
            <a:headEnd type="none" w="med" len="med"/>
            <a:tailEnd type="triangle"/>
          </a:ln>
          <a:effectLst/>
        </p:spPr>
      </p:cxnSp>
      <p:cxnSp>
        <p:nvCxnSpPr>
          <p:cNvPr id="20" name="直線矢印コネクタ 19"/>
          <p:cNvCxnSpPr/>
          <p:nvPr/>
        </p:nvCxnSpPr>
        <p:spPr bwMode="auto">
          <a:xfrm flipV="1">
            <a:off x="3141139" y="4949309"/>
            <a:ext cx="4942837" cy="1"/>
          </a:xfrm>
          <a:prstGeom prst="straightConnector1">
            <a:avLst/>
          </a:prstGeom>
          <a:noFill/>
          <a:ln w="127000" cap="flat" cmpd="sng" algn="ctr">
            <a:solidFill>
              <a:srgbClr val="008000"/>
            </a:solidFill>
            <a:prstDash val="solid"/>
            <a:round/>
            <a:headEnd type="none" w="med" len="med"/>
            <a:tailEnd type="triangle"/>
          </a:ln>
          <a:effectLst/>
        </p:spPr>
      </p:cxn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93" y="3452928"/>
            <a:ext cx="857972" cy="857972"/>
          </a:xfrm>
          <a:prstGeom prst="rect">
            <a:avLst/>
          </a:prstGeom>
        </p:spPr>
      </p:pic>
      <p:cxnSp>
        <p:nvCxnSpPr>
          <p:cNvPr id="22" name="直線矢印コネクタ 21"/>
          <p:cNvCxnSpPr/>
          <p:nvPr/>
        </p:nvCxnSpPr>
        <p:spPr bwMode="auto">
          <a:xfrm>
            <a:off x="3909838" y="4969364"/>
            <a:ext cx="975523" cy="457180"/>
          </a:xfrm>
          <a:prstGeom prst="straightConnector1">
            <a:avLst/>
          </a:prstGeom>
          <a:noFill/>
          <a:ln w="50800" cap="flat" cmpd="sng" algn="ctr">
            <a:solidFill>
              <a:schemeClr val="tx1"/>
            </a:solidFill>
            <a:prstDash val="solid"/>
            <a:round/>
            <a:headEnd type="none" w="med" len="med"/>
            <a:tailEnd type="triangle"/>
          </a:ln>
          <a:effectLst/>
        </p:spPr>
      </p:cxnSp>
      <p:sp>
        <p:nvSpPr>
          <p:cNvPr id="23" name="テキスト ボックス 22"/>
          <p:cNvSpPr txBox="1"/>
          <p:nvPr/>
        </p:nvSpPr>
        <p:spPr>
          <a:xfrm flipH="1">
            <a:off x="3834196" y="3964502"/>
            <a:ext cx="3026927" cy="904863"/>
          </a:xfrm>
          <a:prstGeom prst="rect">
            <a:avLst/>
          </a:prstGeom>
          <a:noFill/>
        </p:spPr>
        <p:txBody>
          <a:bodyPr wrap="square" rtlCol="0">
            <a:spAutoFit/>
          </a:bodyPr>
          <a:lstStyle/>
          <a:p>
            <a:r>
              <a:rPr lang="ja-JP" altLang="en-US" dirty="0">
                <a:solidFill>
                  <a:srgbClr val="008000"/>
                </a:solidFill>
              </a:rPr>
              <a:t>数値積分</a:t>
            </a:r>
            <a:endParaRPr lang="en-US" altLang="ja-JP" dirty="0">
              <a:solidFill>
                <a:srgbClr val="008000"/>
              </a:solidFill>
            </a:endParaRPr>
          </a:p>
          <a:p>
            <a:r>
              <a:rPr lang="ja-JP" altLang="en-US" dirty="0">
                <a:solidFill>
                  <a:srgbClr val="008000"/>
                </a:solidFill>
              </a:rPr>
              <a:t>（時間に関する反復）</a:t>
            </a:r>
            <a:endParaRPr kumimoji="1" lang="ja-JP" altLang="en-US" dirty="0">
              <a:solidFill>
                <a:srgbClr val="008000"/>
              </a:solidFill>
            </a:endParaRPr>
          </a:p>
        </p:txBody>
      </p:sp>
      <p:grpSp>
        <p:nvGrpSpPr>
          <p:cNvPr id="24" name="グループ化 23"/>
          <p:cNvGrpSpPr/>
          <p:nvPr/>
        </p:nvGrpSpPr>
        <p:grpSpPr>
          <a:xfrm>
            <a:off x="1199727" y="3165480"/>
            <a:ext cx="1002148" cy="879435"/>
            <a:chOff x="2289042" y="3647228"/>
            <a:chExt cx="1212598" cy="967379"/>
          </a:xfrm>
        </p:grpSpPr>
        <p:sp>
          <p:nvSpPr>
            <p:cNvPr id="25" name="テキスト ボックス 24"/>
            <p:cNvSpPr txBox="1"/>
            <p:nvPr/>
          </p:nvSpPr>
          <p:spPr>
            <a:xfrm>
              <a:off x="2327101" y="3903906"/>
              <a:ext cx="1172749"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初期値</a:t>
              </a:r>
              <a:br>
                <a:rPr lang="en-US" altLang="ja-JP" sz="2000" dirty="0">
                  <a:solidFill>
                    <a:srgbClr val="00B0F0"/>
                  </a:solidFill>
                </a:rPr>
              </a:br>
              <a:r>
                <a:rPr lang="ja-JP" altLang="en-US" sz="2000" dirty="0">
                  <a:solidFill>
                    <a:srgbClr val="00B0F0"/>
                  </a:solidFill>
                </a:rPr>
                <a:t>データ</a:t>
              </a:r>
            </a:p>
          </p:txBody>
        </p:sp>
        <p:sp>
          <p:nvSpPr>
            <p:cNvPr id="26" name="円柱 25"/>
            <p:cNvSpPr/>
            <p:nvPr/>
          </p:nvSpPr>
          <p:spPr bwMode="auto">
            <a:xfrm>
              <a:off x="2289042" y="3647228"/>
              <a:ext cx="1212598" cy="967379"/>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27" name="グループ化 26"/>
          <p:cNvGrpSpPr/>
          <p:nvPr/>
        </p:nvGrpSpPr>
        <p:grpSpPr>
          <a:xfrm>
            <a:off x="2343997" y="3181225"/>
            <a:ext cx="1227104" cy="879435"/>
            <a:chOff x="4025249" y="3630374"/>
            <a:chExt cx="1484795" cy="1064117"/>
          </a:xfrm>
        </p:grpSpPr>
        <p:sp>
          <p:nvSpPr>
            <p:cNvPr id="28" name="テキスト ボックス 27"/>
            <p:cNvSpPr txBox="1"/>
            <p:nvPr/>
          </p:nvSpPr>
          <p:spPr>
            <a:xfrm>
              <a:off x="4025249" y="3930139"/>
              <a:ext cx="1484795"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境界条件</a:t>
              </a:r>
              <a:br>
                <a:rPr lang="en-US" altLang="ja-JP" sz="2000" dirty="0">
                  <a:solidFill>
                    <a:srgbClr val="00B0F0"/>
                  </a:solidFill>
                </a:rPr>
              </a:br>
              <a:r>
                <a:rPr lang="ja-JP" altLang="en-US" sz="2000" dirty="0">
                  <a:solidFill>
                    <a:srgbClr val="00B0F0"/>
                  </a:solidFill>
                </a:rPr>
                <a:t>データ</a:t>
              </a:r>
            </a:p>
          </p:txBody>
        </p:sp>
        <p:sp>
          <p:nvSpPr>
            <p:cNvPr id="29" name="円柱 28"/>
            <p:cNvSpPr/>
            <p:nvPr/>
          </p:nvSpPr>
          <p:spPr bwMode="auto">
            <a:xfrm>
              <a:off x="4057208" y="3630374"/>
              <a:ext cx="1333858" cy="1064117"/>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cxnSp>
        <p:nvCxnSpPr>
          <p:cNvPr id="30" name="直線矢印コネクタ 29"/>
          <p:cNvCxnSpPr/>
          <p:nvPr/>
        </p:nvCxnSpPr>
        <p:spPr bwMode="auto">
          <a:xfrm>
            <a:off x="1696065" y="4044509"/>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1" name="直線矢印コネクタ 30"/>
          <p:cNvCxnSpPr/>
          <p:nvPr/>
        </p:nvCxnSpPr>
        <p:spPr bwMode="auto">
          <a:xfrm>
            <a:off x="2889395" y="4055015"/>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2" name="直線矢印コネクタ 31"/>
          <p:cNvCxnSpPr/>
          <p:nvPr/>
        </p:nvCxnSpPr>
        <p:spPr bwMode="auto">
          <a:xfrm flipV="1">
            <a:off x="592694" y="4959815"/>
            <a:ext cx="2536457" cy="1"/>
          </a:xfrm>
          <a:prstGeom prst="straightConnector1">
            <a:avLst/>
          </a:prstGeom>
          <a:noFill/>
          <a:ln w="127000" cap="flat" cmpd="sng" algn="ctr">
            <a:solidFill>
              <a:srgbClr val="00B0F0"/>
            </a:solidFill>
            <a:prstDash val="solid"/>
            <a:round/>
            <a:headEnd type="none" w="med" len="med"/>
            <a:tailEnd type="triangle"/>
          </a:ln>
          <a:effectLst/>
        </p:spPr>
      </p:cxnSp>
      <p:sp>
        <p:nvSpPr>
          <p:cNvPr id="33" name="テキスト ボックス 32"/>
          <p:cNvSpPr txBox="1"/>
          <p:nvPr/>
        </p:nvSpPr>
        <p:spPr>
          <a:xfrm flipH="1">
            <a:off x="594987" y="4357419"/>
            <a:ext cx="1480450" cy="461665"/>
          </a:xfrm>
          <a:prstGeom prst="rect">
            <a:avLst/>
          </a:prstGeom>
          <a:solidFill>
            <a:schemeClr val="bg1">
              <a:alpha val="50000"/>
            </a:schemeClr>
          </a:solidFill>
        </p:spPr>
        <p:txBody>
          <a:bodyPr wrap="square" rtlCol="0">
            <a:spAutoFit/>
          </a:bodyPr>
          <a:lstStyle/>
          <a:p>
            <a:r>
              <a:rPr lang="ja-JP" altLang="en-US" dirty="0">
                <a:solidFill>
                  <a:srgbClr val="00B0F0"/>
                </a:solidFill>
              </a:rPr>
              <a:t>初期設定</a:t>
            </a:r>
            <a:endParaRPr lang="en-US" altLang="ja-JP" dirty="0">
              <a:solidFill>
                <a:srgbClr val="00B0F0"/>
              </a:solidFill>
            </a:endParaRPr>
          </a:p>
        </p:txBody>
      </p:sp>
      <p:grpSp>
        <p:nvGrpSpPr>
          <p:cNvPr id="34" name="グループ化 33"/>
          <p:cNvGrpSpPr/>
          <p:nvPr/>
        </p:nvGrpSpPr>
        <p:grpSpPr>
          <a:xfrm>
            <a:off x="3085902" y="5848580"/>
            <a:ext cx="1111030" cy="546059"/>
            <a:chOff x="2289042" y="3647228"/>
            <a:chExt cx="1344346" cy="967379"/>
          </a:xfrm>
        </p:grpSpPr>
        <p:sp>
          <p:nvSpPr>
            <p:cNvPr id="35" name="テキスト ボックス 34"/>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36" name="円柱 35"/>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37" name="グループ化 36"/>
          <p:cNvGrpSpPr/>
          <p:nvPr/>
        </p:nvGrpSpPr>
        <p:grpSpPr>
          <a:xfrm>
            <a:off x="4184244" y="5843320"/>
            <a:ext cx="1016435" cy="546059"/>
            <a:chOff x="2289042" y="3647228"/>
            <a:chExt cx="1229885" cy="967379"/>
          </a:xfrm>
        </p:grpSpPr>
        <p:sp>
          <p:nvSpPr>
            <p:cNvPr id="38" name="テキスト ボックス 37"/>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東西風</a:t>
              </a:r>
            </a:p>
          </p:txBody>
        </p:sp>
        <p:sp>
          <p:nvSpPr>
            <p:cNvPr id="39" name="円柱 38"/>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0" name="グループ化 39"/>
          <p:cNvGrpSpPr/>
          <p:nvPr/>
        </p:nvGrpSpPr>
        <p:grpSpPr>
          <a:xfrm>
            <a:off x="5266817" y="5853826"/>
            <a:ext cx="1016435" cy="546059"/>
            <a:chOff x="2289042" y="3647228"/>
            <a:chExt cx="1229885" cy="967379"/>
          </a:xfrm>
        </p:grpSpPr>
        <p:sp>
          <p:nvSpPr>
            <p:cNvPr id="41" name="テキスト ボックス 40"/>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降水量</a:t>
              </a:r>
            </a:p>
          </p:txBody>
        </p:sp>
        <p:sp>
          <p:nvSpPr>
            <p:cNvPr id="42" name="円柱 41"/>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sp>
        <p:nvSpPr>
          <p:cNvPr id="43" name="テキスト ボックス 42"/>
          <p:cNvSpPr txBox="1"/>
          <p:nvPr/>
        </p:nvSpPr>
        <p:spPr>
          <a:xfrm flipH="1">
            <a:off x="6330472" y="5915186"/>
            <a:ext cx="833684" cy="461665"/>
          </a:xfrm>
          <a:prstGeom prst="rect">
            <a:avLst/>
          </a:prstGeom>
          <a:noFill/>
        </p:spPr>
        <p:txBody>
          <a:bodyPr wrap="square" rtlCol="0">
            <a:spAutoFit/>
          </a:bodyPr>
          <a:lstStyle/>
          <a:p>
            <a:r>
              <a:rPr kumimoji="1" lang="ja-JP" altLang="en-US" dirty="0">
                <a:solidFill>
                  <a:srgbClr val="008000"/>
                </a:solidFill>
              </a:rPr>
              <a:t>・・・・</a:t>
            </a:r>
          </a:p>
        </p:txBody>
      </p:sp>
      <p:cxnSp>
        <p:nvCxnSpPr>
          <p:cNvPr id="44" name="直線矢印コネクタ 43"/>
          <p:cNvCxnSpPr/>
          <p:nvPr/>
        </p:nvCxnSpPr>
        <p:spPr bwMode="auto">
          <a:xfrm>
            <a:off x="5365844" y="4957974"/>
            <a:ext cx="0" cy="517351"/>
          </a:xfrm>
          <a:prstGeom prst="straightConnector1">
            <a:avLst/>
          </a:prstGeom>
          <a:noFill/>
          <a:ln w="50800" cap="flat" cmpd="sng" algn="ctr">
            <a:solidFill>
              <a:schemeClr val="tx1"/>
            </a:solidFill>
            <a:prstDash val="solid"/>
            <a:round/>
            <a:headEnd type="none" w="med" len="med"/>
            <a:tailEnd type="triangle"/>
          </a:ln>
          <a:effectLst/>
        </p:spPr>
      </p:cxnSp>
      <p:cxnSp>
        <p:nvCxnSpPr>
          <p:cNvPr id="45" name="直線矢印コネクタ 44"/>
          <p:cNvCxnSpPr/>
          <p:nvPr/>
        </p:nvCxnSpPr>
        <p:spPr bwMode="auto">
          <a:xfrm flipV="1">
            <a:off x="8066492" y="4959815"/>
            <a:ext cx="977914" cy="1"/>
          </a:xfrm>
          <a:prstGeom prst="straightConnector1">
            <a:avLst/>
          </a:prstGeom>
          <a:noFill/>
          <a:ln w="127000" cap="flat" cmpd="sng" algn="ctr">
            <a:solidFill>
              <a:srgbClr val="800080"/>
            </a:solidFill>
            <a:prstDash val="solid"/>
            <a:round/>
            <a:headEnd type="none" w="med" len="med"/>
            <a:tailEnd type="triangle"/>
          </a:ln>
          <a:effectLst/>
        </p:spPr>
      </p:cxnSp>
      <p:sp>
        <p:nvSpPr>
          <p:cNvPr id="46" name="テキスト ボックス 45"/>
          <p:cNvSpPr txBox="1"/>
          <p:nvPr/>
        </p:nvSpPr>
        <p:spPr>
          <a:xfrm flipH="1">
            <a:off x="8053912" y="4021079"/>
            <a:ext cx="835676" cy="830997"/>
          </a:xfrm>
          <a:prstGeom prst="rect">
            <a:avLst/>
          </a:prstGeom>
          <a:solidFill>
            <a:schemeClr val="bg1">
              <a:alpha val="50000"/>
            </a:schemeClr>
          </a:solidFill>
        </p:spPr>
        <p:txBody>
          <a:bodyPr wrap="square" rtlCol="0">
            <a:spAutoFit/>
          </a:bodyPr>
          <a:lstStyle/>
          <a:p>
            <a:r>
              <a:rPr lang="ja-JP" altLang="en-US" dirty="0">
                <a:solidFill>
                  <a:srgbClr val="800080"/>
                </a:solidFill>
              </a:rPr>
              <a:t>終了</a:t>
            </a:r>
            <a:br>
              <a:rPr lang="en-US" altLang="ja-JP" dirty="0">
                <a:solidFill>
                  <a:srgbClr val="800080"/>
                </a:solidFill>
              </a:rPr>
            </a:br>
            <a:r>
              <a:rPr lang="ja-JP" altLang="en-US" dirty="0">
                <a:solidFill>
                  <a:srgbClr val="800080"/>
                </a:solidFill>
              </a:rPr>
              <a:t>処理</a:t>
            </a:r>
            <a:endParaRPr lang="en-US" altLang="ja-JP" dirty="0">
              <a:solidFill>
                <a:srgbClr val="800080"/>
              </a:solidFill>
            </a:endParaRPr>
          </a:p>
        </p:txBody>
      </p:sp>
      <p:sp>
        <p:nvSpPr>
          <p:cNvPr id="2" name="楕円 1"/>
          <p:cNvSpPr/>
          <p:nvPr/>
        </p:nvSpPr>
        <p:spPr bwMode="auto">
          <a:xfrm>
            <a:off x="1109609" y="3089139"/>
            <a:ext cx="2526287" cy="1052736"/>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48" name="楕円 47"/>
          <p:cNvSpPr/>
          <p:nvPr/>
        </p:nvSpPr>
        <p:spPr bwMode="auto">
          <a:xfrm>
            <a:off x="2748230" y="5510536"/>
            <a:ext cx="4475473" cy="1158010"/>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4" name="テキスト ボックス 13"/>
          <p:cNvSpPr txBox="1"/>
          <p:nvPr/>
        </p:nvSpPr>
        <p:spPr>
          <a:xfrm>
            <a:off x="4489982" y="2492896"/>
            <a:ext cx="3682418" cy="1200329"/>
          </a:xfrm>
          <a:prstGeom prst="rect">
            <a:avLst/>
          </a:prstGeom>
          <a:noFill/>
        </p:spPr>
        <p:txBody>
          <a:bodyPr wrap="none" rtlCol="0">
            <a:spAutoFit/>
          </a:bodyPr>
          <a:lstStyle/>
          <a:p>
            <a:pPr algn="ctr"/>
            <a:r>
              <a:rPr kumimoji="1" lang="en-US" altLang="ja-JP" sz="3600" dirty="0">
                <a:solidFill>
                  <a:srgbClr val="FF0000"/>
                </a:solidFill>
              </a:rPr>
              <a:t>netCDF</a:t>
            </a:r>
            <a:r>
              <a:rPr kumimoji="1" lang="ja-JP" altLang="en-US" sz="3600" dirty="0">
                <a:solidFill>
                  <a:srgbClr val="FF0000"/>
                </a:solidFill>
              </a:rPr>
              <a:t>という</a:t>
            </a:r>
            <a:br>
              <a:rPr kumimoji="1" lang="en-US" altLang="ja-JP" sz="3600" dirty="0">
                <a:solidFill>
                  <a:srgbClr val="FF0000"/>
                </a:solidFill>
              </a:rPr>
            </a:br>
            <a:r>
              <a:rPr kumimoji="1" lang="ja-JP" altLang="en-US" sz="3600" dirty="0">
                <a:solidFill>
                  <a:srgbClr val="FF0000"/>
                </a:solidFill>
              </a:rPr>
              <a:t>データ形式を使用</a:t>
            </a:r>
          </a:p>
        </p:txBody>
      </p:sp>
    </p:spTree>
    <p:extLst>
      <p:ext uri="{BB962C8B-B14F-4D97-AF65-F5344CB8AC3E}">
        <p14:creationId xmlns:p14="http://schemas.microsoft.com/office/powerpoint/2010/main" val="168861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8"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2"/>
          <p:cNvSpPr txBox="1">
            <a:spLocks noChangeArrowheads="1"/>
          </p:cNvSpPr>
          <p:nvPr/>
        </p:nvSpPr>
        <p:spPr bwMode="auto">
          <a:xfrm>
            <a:off x="755576" y="5920544"/>
            <a:ext cx="7920880" cy="584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3200" dirty="0">
                <a:solidFill>
                  <a:schemeClr val="bg1"/>
                </a:solidFill>
                <a:latin typeface="ＭＳ ゴシック" pitchFamily="49" charset="-128"/>
                <a:ea typeface="ＭＳ ゴシック" pitchFamily="49" charset="-128"/>
              </a:rPr>
              <a:t>$ </a:t>
            </a:r>
            <a:r>
              <a:rPr lang="en-US" altLang="ja-JP" sz="3200" dirty="0" err="1">
                <a:solidFill>
                  <a:schemeClr val="bg1"/>
                </a:solidFill>
                <a:latin typeface="ＭＳ ゴシック" pitchFamily="49" charset="-128"/>
                <a:ea typeface="ＭＳ ゴシック" pitchFamily="49" charset="-128"/>
              </a:rPr>
              <a:t>ncdump</a:t>
            </a:r>
            <a:r>
              <a:rPr lang="en-US" altLang="ja-JP" sz="3200" dirty="0">
                <a:solidFill>
                  <a:schemeClr val="bg1"/>
                </a:solidFill>
                <a:latin typeface="ＭＳ ゴシック" pitchFamily="49" charset="-128"/>
                <a:ea typeface="ＭＳ ゴシック" pitchFamily="49" charset="-128"/>
              </a:rPr>
              <a:t> SurfTemp.nc</a:t>
            </a:r>
            <a:r>
              <a:rPr lang="ja-JP" altLang="en-US" sz="3200" dirty="0">
                <a:solidFill>
                  <a:schemeClr val="bg1"/>
                </a:solidFill>
                <a:latin typeface="ＭＳ ゴシック" pitchFamily="49" charset="-128"/>
                <a:ea typeface="ＭＳ ゴシック" pitchFamily="49" charset="-128"/>
              </a:rPr>
              <a:t> </a:t>
            </a:r>
            <a:r>
              <a:rPr lang="en-US" altLang="ja-JP" sz="3200" dirty="0">
                <a:solidFill>
                  <a:schemeClr val="bg1"/>
                </a:solidFill>
                <a:latin typeface="ＭＳ ゴシック" pitchFamily="49" charset="-128"/>
                <a:ea typeface="ＭＳ ゴシック" pitchFamily="49" charset="-128"/>
              </a:rPr>
              <a:t>| less</a:t>
            </a:r>
          </a:p>
        </p:txBody>
      </p:sp>
      <p:sp>
        <p:nvSpPr>
          <p:cNvPr id="7" name="タイトル 1"/>
          <p:cNvSpPr>
            <a:spLocks noGrp="1"/>
          </p:cNvSpPr>
          <p:nvPr>
            <p:ph type="title"/>
          </p:nvPr>
        </p:nvSpPr>
        <p:spPr>
          <a:xfrm>
            <a:off x="161219" y="0"/>
            <a:ext cx="8856984" cy="776688"/>
          </a:xfrm>
        </p:spPr>
        <p:txBody>
          <a:bodyPr/>
          <a:lstStyle/>
          <a:p>
            <a:r>
              <a:rPr lang="en-US" altLang="ja-JP" dirty="0"/>
              <a:t>netCDF</a:t>
            </a:r>
            <a:r>
              <a:rPr lang="en-US" altLang="ja-JP" sz="3600" dirty="0"/>
              <a:t>(Network Common Data Form)</a:t>
            </a:r>
            <a:endParaRPr lang="ja-JP" altLang="en-US" sz="3600" dirty="0"/>
          </a:p>
        </p:txBody>
      </p:sp>
      <p:sp>
        <p:nvSpPr>
          <p:cNvPr id="8" name="コンテンツ プレースホルダ 2"/>
          <p:cNvSpPr>
            <a:spLocks noGrp="1"/>
          </p:cNvSpPr>
          <p:nvPr>
            <p:ph idx="1"/>
          </p:nvPr>
        </p:nvSpPr>
        <p:spPr>
          <a:xfrm>
            <a:off x="107504" y="683805"/>
            <a:ext cx="7632848" cy="5236739"/>
          </a:xfrm>
        </p:spPr>
        <p:txBody>
          <a:bodyPr/>
          <a:lstStyle/>
          <a:p>
            <a:r>
              <a:rPr lang="ja-JP" altLang="en-US" b="1" dirty="0">
                <a:solidFill>
                  <a:srgbClr val="000099"/>
                </a:solidFill>
              </a:rPr>
              <a:t>気象海洋分野で広く使われるデータ形式</a:t>
            </a:r>
            <a:endParaRPr lang="en-US" altLang="ja-JP" b="1" dirty="0">
              <a:solidFill>
                <a:srgbClr val="000099"/>
              </a:solidFill>
            </a:endParaRPr>
          </a:p>
          <a:p>
            <a:r>
              <a:rPr lang="ja-JP" altLang="en-US" b="1" dirty="0">
                <a:solidFill>
                  <a:srgbClr val="000099"/>
                </a:solidFill>
              </a:rPr>
              <a:t>自己記述的な形式</a:t>
            </a:r>
            <a:endParaRPr lang="en-US" altLang="ja-JP" b="1" dirty="0">
              <a:solidFill>
                <a:srgbClr val="000099"/>
              </a:solidFill>
            </a:endParaRPr>
          </a:p>
          <a:p>
            <a:pPr lvl="1"/>
            <a:r>
              <a:rPr lang="ja-JP" altLang="en-US" dirty="0"/>
              <a:t>メタデータ（データに関する情報）</a:t>
            </a:r>
            <a:br>
              <a:rPr lang="en-US" altLang="ja-JP" dirty="0"/>
            </a:br>
            <a:r>
              <a:rPr lang="ja-JP" altLang="en-US" dirty="0"/>
              <a:t>を含む</a:t>
            </a:r>
            <a:endParaRPr lang="en-US" altLang="ja-JP" dirty="0"/>
          </a:p>
          <a:p>
            <a:r>
              <a:rPr lang="en-US" altLang="ja-JP" b="1" dirty="0">
                <a:solidFill>
                  <a:srgbClr val="000099"/>
                </a:solidFill>
              </a:rPr>
              <a:t>UNIDATA</a:t>
            </a:r>
            <a:r>
              <a:rPr lang="ja-JP" altLang="en-US" b="1" dirty="0">
                <a:solidFill>
                  <a:srgbClr val="000099"/>
                </a:solidFill>
              </a:rPr>
              <a:t>で設計開発</a:t>
            </a:r>
            <a:endParaRPr lang="en-US" altLang="ja-JP" b="1" dirty="0">
              <a:solidFill>
                <a:srgbClr val="000099"/>
              </a:solidFill>
            </a:endParaRPr>
          </a:p>
          <a:p>
            <a:pPr lvl="1"/>
            <a:r>
              <a:rPr lang="en-US" altLang="ja-JP" dirty="0"/>
              <a:t>https://www.unidata.ucar.edu/</a:t>
            </a:r>
          </a:p>
          <a:p>
            <a:pPr lvl="1">
              <a:defRPr/>
            </a:pPr>
            <a:r>
              <a:rPr lang="ja-JP" altLang="en-US" dirty="0"/>
              <a:t>地球科学分野におけるデータ・</a:t>
            </a:r>
            <a:br>
              <a:rPr lang="en-US" altLang="ja-JP" dirty="0"/>
            </a:br>
            <a:r>
              <a:rPr lang="ja-JP" altLang="en-US" dirty="0"/>
              <a:t>ツールを開発</a:t>
            </a:r>
            <a:r>
              <a:rPr lang="en-US" altLang="ja-JP" dirty="0"/>
              <a:t>(1983</a:t>
            </a:r>
            <a:r>
              <a:rPr lang="ja-JP" altLang="en-US" dirty="0"/>
              <a:t>年から</a:t>
            </a:r>
            <a:r>
              <a:rPr lang="en-US" altLang="ja-JP" dirty="0"/>
              <a:t>)</a:t>
            </a:r>
          </a:p>
          <a:p>
            <a:pPr lvl="1">
              <a:defRPr/>
            </a:pPr>
            <a:r>
              <a:rPr lang="ja-JP" altLang="en-US" dirty="0"/>
              <a:t>アメリカの複数の大学による共同研究組織</a:t>
            </a:r>
            <a:endParaRPr lang="en-US" altLang="ja-JP" b="1" dirty="0">
              <a:solidFill>
                <a:srgbClr val="000099"/>
              </a:solidFill>
            </a:endParaRPr>
          </a:p>
          <a:p>
            <a:r>
              <a:rPr lang="en-US" altLang="ja-JP" b="1" dirty="0">
                <a:solidFill>
                  <a:srgbClr val="000099"/>
                </a:solidFill>
              </a:rPr>
              <a:t>netCDF	</a:t>
            </a:r>
            <a:r>
              <a:rPr lang="ja-JP" altLang="en-US" b="1" dirty="0">
                <a:solidFill>
                  <a:srgbClr val="000099"/>
                </a:solidFill>
              </a:rPr>
              <a:t>ファイルの</a:t>
            </a:r>
            <a:r>
              <a:rPr lang="en-US" altLang="ja-JP" b="1" dirty="0">
                <a:solidFill>
                  <a:srgbClr val="000099"/>
                </a:solidFill>
              </a:rPr>
              <a:t>	</a:t>
            </a:r>
            <a:r>
              <a:rPr lang="ja-JP" altLang="en-US" b="1" dirty="0">
                <a:solidFill>
                  <a:srgbClr val="000099"/>
                </a:solidFill>
              </a:rPr>
              <a:t>中身を見るには</a:t>
            </a:r>
            <a:endParaRPr lang="en-US" altLang="ja-JP" b="1" dirty="0">
              <a:solidFill>
                <a:srgbClr val="000099"/>
              </a:solidFill>
            </a:endParaRPr>
          </a:p>
        </p:txBody>
      </p:sp>
      <p:pic>
        <p:nvPicPr>
          <p:cNvPr id="16" name="図 15"/>
          <p:cNvPicPr>
            <a:picLocks noChangeAspect="1"/>
          </p:cNvPicPr>
          <p:nvPr/>
        </p:nvPicPr>
        <p:blipFill rotWithShape="1">
          <a:blip r:embed="rId3" cstate="print">
            <a:extLst>
              <a:ext uri="{28A0092B-C50C-407E-A947-70E740481C1C}">
                <a14:useLocalDpi xmlns:a14="http://schemas.microsoft.com/office/drawing/2010/main" val="0"/>
              </a:ext>
            </a:extLst>
          </a:blip>
          <a:srcRect t="2229"/>
          <a:stretch/>
        </p:blipFill>
        <p:spPr>
          <a:xfrm>
            <a:off x="5759063" y="1337126"/>
            <a:ext cx="3421449" cy="3099986"/>
          </a:xfrm>
          <a:prstGeom prst="rect">
            <a:avLst/>
          </a:prstGeom>
        </p:spPr>
      </p:pic>
    </p:spTree>
    <p:extLst>
      <p:ext uri="{BB962C8B-B14F-4D97-AF65-F5344CB8AC3E}">
        <p14:creationId xmlns:p14="http://schemas.microsoft.com/office/powerpoint/2010/main" val="4177154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p:cNvSpPr txBox="1">
            <a:spLocks noChangeArrowheads="1"/>
          </p:cNvSpPr>
          <p:nvPr/>
        </p:nvSpPr>
        <p:spPr bwMode="auto">
          <a:xfrm>
            <a:off x="179512" y="167261"/>
            <a:ext cx="7920880" cy="624170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1800" dirty="0" err="1">
                <a:solidFill>
                  <a:schemeClr val="bg1"/>
                </a:solidFill>
              </a:rPr>
              <a:t>netcdf</a:t>
            </a:r>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dimensions:</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128 ;</a:t>
            </a:r>
            <a:br>
              <a:rPr lang="en-US" altLang="ja-JP" sz="1800" dirty="0">
                <a:solidFill>
                  <a:schemeClr val="bg1"/>
                </a:solidFill>
              </a:rPr>
            </a:b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variables:</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lon</a:t>
            </a:r>
            <a:r>
              <a:rPr lang="en-US" altLang="ja-JP" sz="1800" dirty="0">
                <a:solidFill>
                  <a:schemeClr val="bg1"/>
                </a:solidFill>
              </a:rPr>
              <a:t>(</a:t>
            </a:r>
            <a:r>
              <a:rPr lang="en-US" altLang="ja-JP" sz="1800" dirty="0" err="1">
                <a:solidFill>
                  <a:schemeClr val="bg1"/>
                </a:solidFill>
              </a:rPr>
              <a:t>lon</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lon:long_name</a:t>
            </a:r>
            <a:r>
              <a:rPr lang="en-US" altLang="ja-JP" sz="1800" dirty="0">
                <a:solidFill>
                  <a:schemeClr val="bg1"/>
                </a:solidFill>
              </a:rPr>
              <a:t> = “longitude” ;</a:t>
            </a:r>
            <a:br>
              <a:rPr lang="en-US" altLang="ja-JP" sz="1800" dirty="0">
                <a:solidFill>
                  <a:schemeClr val="bg1"/>
                </a:solidFill>
              </a:rPr>
            </a:b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SurfTemp</a:t>
            </a:r>
            <a:r>
              <a:rPr lang="en-US" altLang="ja-JP" sz="1800" dirty="0">
                <a:solidFill>
                  <a:schemeClr val="bg1"/>
                </a:solidFill>
              </a:rPr>
              <a:t>(time, </a:t>
            </a:r>
            <a:r>
              <a:rPr lang="en-US" altLang="ja-JP" sz="1800" dirty="0" err="1">
                <a:solidFill>
                  <a:schemeClr val="bg1"/>
                </a:solidFill>
              </a:rPr>
              <a:t>lat</a:t>
            </a: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a:t>
            </a:r>
          </a:p>
          <a:p>
            <a:r>
              <a:rPr lang="en-US" altLang="ja-JP" sz="1800" dirty="0">
                <a:solidFill>
                  <a:schemeClr val="bg1"/>
                </a:solidFill>
              </a:rPr>
              <a:t>        </a:t>
            </a:r>
            <a:r>
              <a:rPr lang="en-US" altLang="ja-JP" sz="1800" dirty="0" err="1">
                <a:solidFill>
                  <a:schemeClr val="bg1"/>
                </a:solidFill>
              </a:rPr>
              <a:t>SurfTemp:long_name</a:t>
            </a:r>
            <a:r>
              <a:rPr lang="en-US" altLang="ja-JP" sz="1800" dirty="0">
                <a:solidFill>
                  <a:schemeClr val="bg1"/>
                </a:solidFill>
              </a:rPr>
              <a:t> = “surface temperature” ;</a:t>
            </a:r>
            <a:br>
              <a:rPr lang="en-US" altLang="ja-JP" sz="1800" dirty="0">
                <a:solidFill>
                  <a:schemeClr val="bg1"/>
                </a:solidFill>
              </a:rPr>
            </a:br>
            <a:r>
              <a:rPr lang="en-US" altLang="ja-JP" sz="1800" dirty="0">
                <a:solidFill>
                  <a:schemeClr val="bg1"/>
                </a:solidFill>
              </a:rPr>
              <a:t>        ……….</a:t>
            </a:r>
            <a:br>
              <a:rPr lang="en-US" altLang="ja-JP" sz="1800" dirty="0">
                <a:solidFill>
                  <a:schemeClr val="bg1"/>
                </a:solidFill>
              </a:rPr>
            </a:br>
            <a:br>
              <a:rPr lang="en-US" altLang="ja-JP" sz="1800" dirty="0">
                <a:solidFill>
                  <a:schemeClr val="bg1"/>
                </a:solidFill>
              </a:rPr>
            </a:br>
            <a:r>
              <a:rPr lang="en-US" altLang="ja-JP" sz="1800" dirty="0">
                <a:solidFill>
                  <a:schemeClr val="bg1"/>
                </a:solidFill>
              </a:rPr>
              <a:t>// global attributes:</a:t>
            </a:r>
            <a:br>
              <a:rPr lang="en-US" altLang="ja-JP" sz="1800" dirty="0">
                <a:solidFill>
                  <a:schemeClr val="bg1"/>
                </a:solidFill>
              </a:rPr>
            </a:br>
            <a:r>
              <a:rPr lang="en-US" altLang="ja-JP" sz="1800" dirty="0">
                <a:solidFill>
                  <a:schemeClr val="bg1"/>
                </a:solidFill>
              </a:rPr>
              <a:t>      :title = “….." ;</a:t>
            </a:r>
            <a:br>
              <a:rPr lang="en-US" altLang="ja-JP" sz="1800" dirty="0">
                <a:solidFill>
                  <a:schemeClr val="bg1"/>
                </a:solidFill>
              </a:rPr>
            </a:b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data:</a:t>
            </a:r>
          </a:p>
          <a:p>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0,  5.625,  11.25, 16.875,  22.5, ……….</a:t>
            </a:r>
          </a:p>
          <a:p>
            <a:r>
              <a:rPr lang="ja-JP" altLang="en-US" sz="1800" dirty="0">
                <a:solidFill>
                  <a:schemeClr val="bg1"/>
                </a:solidFill>
              </a:rPr>
              <a:t>　　</a:t>
            </a:r>
            <a:r>
              <a:rPr lang="en-US" altLang="ja-JP" sz="1800" dirty="0">
                <a:solidFill>
                  <a:schemeClr val="bg1"/>
                </a:solidFill>
              </a:rPr>
              <a:t> ……….</a:t>
            </a:r>
          </a:p>
          <a:p>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 294.2712,  294.6823,  ….….</a:t>
            </a:r>
          </a:p>
          <a:p>
            <a:r>
              <a:rPr lang="en-US" altLang="ja-JP" sz="1800" dirty="0">
                <a:solidFill>
                  <a:schemeClr val="bg1"/>
                </a:solidFill>
              </a:rPr>
              <a:t>      ……….</a:t>
            </a:r>
          </a:p>
          <a:p>
            <a:r>
              <a:rPr lang="en-US" altLang="ja-JP" sz="1800" dirty="0">
                <a:solidFill>
                  <a:schemeClr val="bg1"/>
                </a:solidFill>
              </a:rPr>
              <a:t>}</a:t>
            </a:r>
            <a:endParaRPr lang="ja-JP" altLang="ja-JP" sz="1800" dirty="0">
              <a:solidFill>
                <a:schemeClr val="bg1"/>
              </a:solidFill>
            </a:endParaRPr>
          </a:p>
        </p:txBody>
      </p:sp>
      <p:sp>
        <p:nvSpPr>
          <p:cNvPr id="3" name="テキスト ボックス 2"/>
          <p:cNvSpPr txBox="1"/>
          <p:nvPr/>
        </p:nvSpPr>
        <p:spPr>
          <a:xfrm>
            <a:off x="6516216" y="3501008"/>
            <a:ext cx="803425" cy="830997"/>
          </a:xfrm>
          <a:prstGeom prst="rect">
            <a:avLst/>
          </a:prstGeom>
          <a:noFill/>
          <a:ln>
            <a:noFill/>
          </a:ln>
        </p:spPr>
        <p:txBody>
          <a:bodyPr wrap="none" rtlCol="0">
            <a:spAutoFit/>
          </a:bodyPr>
          <a:lstStyle/>
          <a:p>
            <a:r>
              <a:rPr lang="ja-JP" altLang="en-US" dirty="0">
                <a:solidFill>
                  <a:srgbClr val="FFFF00"/>
                </a:solidFill>
                <a:latin typeface="HGP創英角ｺﾞｼｯｸUB" panose="020B0900000000000000" pitchFamily="50" charset="-128"/>
                <a:ea typeface="HGP創英角ｺﾞｼｯｸUB" panose="020B0900000000000000" pitchFamily="50" charset="-128"/>
              </a:rPr>
              <a:t>大域</a:t>
            </a:r>
            <a:br>
              <a:rPr lang="en-US" altLang="ja-JP" dirty="0">
                <a:solidFill>
                  <a:srgbClr val="FFFF00"/>
                </a:solidFill>
                <a:latin typeface="HGP創英角ｺﾞｼｯｸUB" panose="020B0900000000000000" pitchFamily="50" charset="-128"/>
                <a:ea typeface="HGP創英角ｺﾞｼｯｸUB" panose="020B0900000000000000" pitchFamily="50" charset="-128"/>
              </a:rPr>
            </a:br>
            <a:r>
              <a:rPr lang="ja-JP" altLang="en-US" dirty="0">
                <a:solidFill>
                  <a:srgbClr val="FFFF00"/>
                </a:solidFill>
                <a:latin typeface="HGP創英角ｺﾞｼｯｸUB" panose="020B0900000000000000" pitchFamily="50" charset="-128"/>
                <a:ea typeface="HGP創英角ｺﾞｼｯｸUB" panose="020B0900000000000000" pitchFamily="50" charset="-128"/>
              </a:rPr>
              <a:t>属性</a:t>
            </a:r>
            <a:endParaRPr lang="en-US" altLang="ja-JP" dirty="0">
              <a:solidFill>
                <a:srgbClr val="FFFF00"/>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6516216" y="284455"/>
            <a:ext cx="982961" cy="1200329"/>
          </a:xfrm>
          <a:prstGeom prst="rect">
            <a:avLst/>
          </a:prstGeom>
          <a:noFill/>
          <a:ln>
            <a:noFill/>
          </a:ln>
        </p:spPr>
        <p:txBody>
          <a:bodyPr wrap="none" rtlCol="0">
            <a:spAutoFit/>
          </a:bodyPr>
          <a:lstStyle/>
          <a:p>
            <a:r>
              <a:rPr lang="ja-JP" altLang="en-US" dirty="0">
                <a:solidFill>
                  <a:srgbClr val="FFFF00"/>
                </a:solidFill>
                <a:latin typeface="HGP創英角ｺﾞｼｯｸUB" panose="020B0900000000000000" pitchFamily="50" charset="-128"/>
                <a:ea typeface="HGP創英角ｺﾞｼｯｸUB" panose="020B0900000000000000" pitchFamily="50" charset="-128"/>
              </a:rPr>
              <a:t>次元</a:t>
            </a:r>
            <a:br>
              <a:rPr lang="en-US" altLang="ja-JP" dirty="0">
                <a:solidFill>
                  <a:srgbClr val="FFFF00"/>
                </a:solidFill>
                <a:latin typeface="HGP創英角ｺﾞｼｯｸUB" panose="020B0900000000000000" pitchFamily="50" charset="-128"/>
                <a:ea typeface="HGP創英角ｺﾞｼｯｸUB" panose="020B0900000000000000" pitchFamily="50" charset="-128"/>
              </a:rPr>
            </a:br>
            <a:r>
              <a:rPr lang="ja-JP" altLang="en-US" dirty="0">
                <a:solidFill>
                  <a:srgbClr val="FFFF00"/>
                </a:solidFill>
                <a:latin typeface="HGP創英角ｺﾞｼｯｸUB" panose="020B0900000000000000" pitchFamily="50" charset="-128"/>
                <a:ea typeface="HGP創英角ｺﾞｼｯｸUB" panose="020B0900000000000000" pitchFamily="50" charset="-128"/>
              </a:rPr>
              <a:t>変数</a:t>
            </a:r>
            <a:br>
              <a:rPr lang="en-US" altLang="ja-JP" dirty="0">
                <a:solidFill>
                  <a:srgbClr val="FFFF00"/>
                </a:solidFill>
                <a:latin typeface="HGP創英角ｺﾞｼｯｸUB" panose="020B0900000000000000" pitchFamily="50" charset="-128"/>
                <a:ea typeface="HGP創英角ｺﾞｼｯｸUB" panose="020B0900000000000000" pitchFamily="50" charset="-128"/>
              </a:rPr>
            </a:br>
            <a:r>
              <a:rPr lang="ja-JP" altLang="en-US" dirty="0">
                <a:solidFill>
                  <a:srgbClr val="FFFF00"/>
                </a:solidFill>
                <a:latin typeface="HGP創英角ｺﾞｼｯｸUB" panose="020B0900000000000000" pitchFamily="50" charset="-128"/>
                <a:ea typeface="HGP創英角ｺﾞｼｯｸUB" panose="020B0900000000000000" pitchFamily="50" charset="-128"/>
              </a:rPr>
              <a:t>サイズ</a:t>
            </a:r>
            <a:endParaRPr lang="en-US" altLang="ja-JP" dirty="0">
              <a:solidFill>
                <a:srgbClr val="FFFF00"/>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6922426" y="4869160"/>
            <a:ext cx="1105958" cy="904863"/>
          </a:xfrm>
          <a:prstGeom prst="rect">
            <a:avLst/>
          </a:prstGeom>
          <a:noFill/>
          <a:ln>
            <a:noFill/>
          </a:ln>
        </p:spPr>
        <p:txBody>
          <a:bodyPr wrap="square" rtlCol="0">
            <a:spAutoFit/>
          </a:bodyPr>
          <a:lstStyle/>
          <a:p>
            <a:r>
              <a:rPr lang="ja-JP" altLang="en-US" dirty="0">
                <a:solidFill>
                  <a:srgbClr val="FFFF00"/>
                </a:solidFill>
                <a:latin typeface="HGP創英角ｺﾞｼｯｸUB" panose="020B0900000000000000" pitchFamily="50" charset="-128"/>
                <a:ea typeface="HGP創英角ｺﾞｼｯｸUB" panose="020B0900000000000000" pitchFamily="50" charset="-128"/>
              </a:rPr>
              <a:t>数値</a:t>
            </a:r>
            <a:endParaRPr lang="en-US" altLang="ja-JP" dirty="0">
              <a:solidFill>
                <a:srgbClr val="FFFF00"/>
              </a:solidFill>
              <a:latin typeface="HGP創英角ｺﾞｼｯｸUB" panose="020B0900000000000000" pitchFamily="50" charset="-128"/>
              <a:ea typeface="HGP創英角ｺﾞｼｯｸUB" panose="020B0900000000000000" pitchFamily="50" charset="-128"/>
            </a:endParaRPr>
          </a:p>
          <a:p>
            <a:r>
              <a:rPr lang="ja-JP" altLang="en-US" dirty="0">
                <a:solidFill>
                  <a:srgbClr val="FFFF00"/>
                </a:solidFill>
                <a:latin typeface="HGP創英角ｺﾞｼｯｸUB" panose="020B0900000000000000" pitchFamily="50" charset="-128"/>
                <a:ea typeface="HGP創英角ｺﾞｼｯｸUB" panose="020B0900000000000000" pitchFamily="50" charset="-128"/>
              </a:rPr>
              <a:t>データ</a:t>
            </a:r>
            <a:endParaRPr lang="en-US" altLang="ja-JP" dirty="0">
              <a:solidFill>
                <a:srgbClr val="FFFF00"/>
              </a:solidFill>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bwMode="auto">
          <a:xfrm>
            <a:off x="251520" y="5373216"/>
            <a:ext cx="5868233" cy="625958"/>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9" name="正方形/長方形 8"/>
          <p:cNvSpPr/>
          <p:nvPr/>
        </p:nvSpPr>
        <p:spPr bwMode="auto">
          <a:xfrm>
            <a:off x="251520" y="4675250"/>
            <a:ext cx="5868233" cy="625958"/>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0" name="正方形/長方形 9"/>
          <p:cNvSpPr/>
          <p:nvPr/>
        </p:nvSpPr>
        <p:spPr bwMode="auto">
          <a:xfrm>
            <a:off x="180520" y="3573016"/>
            <a:ext cx="6325615" cy="833150"/>
          </a:xfrm>
          <a:prstGeom prst="rect">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1" name="正方形/長方形 10"/>
          <p:cNvSpPr/>
          <p:nvPr/>
        </p:nvSpPr>
        <p:spPr bwMode="auto">
          <a:xfrm>
            <a:off x="179512" y="1340029"/>
            <a:ext cx="6325615" cy="2160979"/>
          </a:xfrm>
          <a:prstGeom prst="rect">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3" name="正方形/長方形 12"/>
          <p:cNvSpPr/>
          <p:nvPr/>
        </p:nvSpPr>
        <p:spPr bwMode="auto">
          <a:xfrm>
            <a:off x="189593" y="476672"/>
            <a:ext cx="6325615" cy="833150"/>
          </a:xfrm>
          <a:prstGeom prst="rect">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4" name="正方形/長方形 13"/>
          <p:cNvSpPr/>
          <p:nvPr/>
        </p:nvSpPr>
        <p:spPr bwMode="auto">
          <a:xfrm>
            <a:off x="190601" y="4379371"/>
            <a:ext cx="6325615" cy="1785933"/>
          </a:xfrm>
          <a:prstGeom prst="rect">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5" name="正方形/長方形 14"/>
          <p:cNvSpPr/>
          <p:nvPr/>
        </p:nvSpPr>
        <p:spPr bwMode="auto">
          <a:xfrm>
            <a:off x="323528" y="2737373"/>
            <a:ext cx="5750559" cy="569053"/>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6" name="正方形/長方形 15"/>
          <p:cNvSpPr/>
          <p:nvPr/>
        </p:nvSpPr>
        <p:spPr bwMode="auto">
          <a:xfrm>
            <a:off x="323528" y="2420888"/>
            <a:ext cx="5750559" cy="292014"/>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7" name="テキスト ボックス 16"/>
          <p:cNvSpPr txBox="1"/>
          <p:nvPr/>
        </p:nvSpPr>
        <p:spPr>
          <a:xfrm>
            <a:off x="5004048" y="4654877"/>
            <a:ext cx="1114408" cy="646331"/>
          </a:xfrm>
          <a:prstGeom prst="rect">
            <a:avLst/>
          </a:prstGeom>
          <a:noFill/>
          <a:ln>
            <a:noFill/>
          </a:ln>
        </p:spPr>
        <p:txBody>
          <a:bodyPr wrap="none" rtlCol="0">
            <a:spAutoFit/>
          </a:bodyPr>
          <a:lstStyle/>
          <a:p>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次元変数</a:t>
            </a:r>
            <a:br>
              <a:rPr lang="en-US" altLang="ja-JP" sz="1800" dirty="0">
                <a:solidFill>
                  <a:srgbClr val="00B0F0"/>
                </a:solidFill>
                <a:latin typeface="HGP創英角ｺﾞｼｯｸUB" panose="020B0900000000000000" pitchFamily="50" charset="-128"/>
                <a:ea typeface="HGP創英角ｺﾞｼｯｸUB" panose="020B0900000000000000" pitchFamily="50" charset="-128"/>
              </a:rPr>
            </a:br>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の値</a:t>
            </a:r>
            <a:endParaRPr lang="en-US" altLang="ja-JP" sz="18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5004048" y="5374957"/>
            <a:ext cx="1114408" cy="646331"/>
          </a:xfrm>
          <a:prstGeom prst="rect">
            <a:avLst/>
          </a:prstGeom>
          <a:noFill/>
          <a:ln>
            <a:noFill/>
          </a:ln>
        </p:spPr>
        <p:txBody>
          <a:bodyPr wrap="none" rtlCol="0">
            <a:spAutoFit/>
          </a:bodyPr>
          <a:lstStyle/>
          <a:p>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出力変数</a:t>
            </a:r>
            <a:br>
              <a:rPr lang="en-US" altLang="ja-JP" sz="1800" dirty="0">
                <a:solidFill>
                  <a:srgbClr val="00B0F0"/>
                </a:solidFill>
                <a:latin typeface="HGP創英角ｺﾞｼｯｸUB" panose="020B0900000000000000" pitchFamily="50" charset="-128"/>
                <a:ea typeface="HGP創英角ｺﾞｼｯｸUB" panose="020B0900000000000000" pitchFamily="50" charset="-128"/>
              </a:rPr>
            </a:br>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の値</a:t>
            </a:r>
            <a:endParaRPr lang="en-US" altLang="ja-JP" sz="18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19" name="テキスト ボックス 18"/>
          <p:cNvSpPr txBox="1"/>
          <p:nvPr/>
        </p:nvSpPr>
        <p:spPr>
          <a:xfrm>
            <a:off x="4067944" y="2380818"/>
            <a:ext cx="1947624" cy="369332"/>
          </a:xfrm>
          <a:prstGeom prst="rect">
            <a:avLst/>
          </a:prstGeom>
          <a:noFill/>
          <a:ln>
            <a:noFill/>
          </a:ln>
        </p:spPr>
        <p:txBody>
          <a:bodyPr wrap="square" rtlCol="0">
            <a:spAutoFit/>
          </a:bodyPr>
          <a:lstStyle/>
          <a:p>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変数の型・サイズ</a:t>
            </a:r>
            <a:endParaRPr lang="en-US" altLang="ja-JP" sz="18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20" name="テキスト ボックス 19"/>
          <p:cNvSpPr txBox="1"/>
          <p:nvPr/>
        </p:nvSpPr>
        <p:spPr>
          <a:xfrm>
            <a:off x="4067944" y="2895327"/>
            <a:ext cx="1325439" cy="369332"/>
          </a:xfrm>
          <a:prstGeom prst="rect">
            <a:avLst/>
          </a:prstGeom>
          <a:noFill/>
          <a:ln>
            <a:noFill/>
          </a:ln>
        </p:spPr>
        <p:txBody>
          <a:bodyPr wrap="square" rtlCol="0">
            <a:spAutoFit/>
          </a:bodyPr>
          <a:lstStyle/>
          <a:p>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変数の属性</a:t>
            </a:r>
            <a:endParaRPr lang="en-US" altLang="ja-JP" sz="18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6444208" y="1844824"/>
            <a:ext cx="1090363" cy="830997"/>
          </a:xfrm>
          <a:prstGeom prst="rect">
            <a:avLst/>
          </a:prstGeom>
          <a:noFill/>
          <a:ln>
            <a:noFill/>
          </a:ln>
        </p:spPr>
        <p:txBody>
          <a:bodyPr wrap="none" rtlCol="0">
            <a:spAutoFit/>
          </a:bodyPr>
          <a:lstStyle/>
          <a:p>
            <a:r>
              <a:rPr lang="ja-JP" altLang="en-US" dirty="0">
                <a:solidFill>
                  <a:srgbClr val="FFFF00"/>
                </a:solidFill>
                <a:latin typeface="HGP創英角ｺﾞｼｯｸUB" panose="020B0900000000000000" pitchFamily="50" charset="-128"/>
                <a:ea typeface="HGP創英角ｺﾞｼｯｸUB" panose="020B0900000000000000" pitchFamily="50" charset="-128"/>
              </a:rPr>
              <a:t>変数の</a:t>
            </a:r>
            <a:br>
              <a:rPr lang="en-US" altLang="ja-JP" dirty="0">
                <a:solidFill>
                  <a:srgbClr val="FFFF00"/>
                </a:solidFill>
                <a:latin typeface="HGP創英角ｺﾞｼｯｸUB" panose="020B0900000000000000" pitchFamily="50" charset="-128"/>
                <a:ea typeface="HGP創英角ｺﾞｼｯｸUB" panose="020B0900000000000000" pitchFamily="50" charset="-128"/>
              </a:rPr>
            </a:br>
            <a:r>
              <a:rPr lang="ja-JP" altLang="en-US" dirty="0">
                <a:solidFill>
                  <a:srgbClr val="FFFF00"/>
                </a:solidFill>
                <a:latin typeface="HGP創英角ｺﾞｼｯｸUB" panose="020B0900000000000000" pitchFamily="50" charset="-128"/>
                <a:ea typeface="HGP創英角ｺﾞｼｯｸUB" panose="020B0900000000000000" pitchFamily="50" charset="-128"/>
              </a:rPr>
              <a:t>情報</a:t>
            </a:r>
            <a:endParaRPr lang="en-US" altLang="ja-JP" dirty="0">
              <a:solidFill>
                <a:srgbClr val="FFFF00"/>
              </a:solidFill>
              <a:latin typeface="HGP創英角ｺﾞｼｯｸUB" panose="020B0900000000000000" pitchFamily="50" charset="-128"/>
              <a:ea typeface="HGP創英角ｺﾞｼｯｸUB" panose="020B0900000000000000" pitchFamily="50" charset="-128"/>
            </a:endParaRPr>
          </a:p>
        </p:txBody>
      </p:sp>
      <p:sp>
        <p:nvSpPr>
          <p:cNvPr id="12" name="右中かっこ 11"/>
          <p:cNvSpPr/>
          <p:nvPr/>
        </p:nvSpPr>
        <p:spPr bwMode="auto">
          <a:xfrm>
            <a:off x="7308304" y="404664"/>
            <a:ext cx="372161" cy="3974707"/>
          </a:xfrm>
          <a:prstGeom prst="rightBrac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22" name="テキスト ボックス 21"/>
          <p:cNvSpPr txBox="1"/>
          <p:nvPr/>
        </p:nvSpPr>
        <p:spPr>
          <a:xfrm>
            <a:off x="7618402" y="1746823"/>
            <a:ext cx="553998" cy="1538161"/>
          </a:xfrm>
          <a:prstGeom prst="rect">
            <a:avLst/>
          </a:prstGeom>
          <a:noFill/>
        </p:spPr>
        <p:txBody>
          <a:bodyPr vert="eaVert" wrap="square" rtlCol="0">
            <a:spAutoFit/>
          </a:bodyPr>
          <a:lstStyle/>
          <a:p>
            <a:r>
              <a:rPr kumimoji="1" lang="ja-JP" altLang="en-US" dirty="0">
                <a:solidFill>
                  <a:srgbClr val="FFFF00"/>
                </a:solidFill>
              </a:rPr>
              <a:t>メタデータ</a:t>
            </a:r>
          </a:p>
        </p:txBody>
      </p:sp>
      <p:sp>
        <p:nvSpPr>
          <p:cNvPr id="23" name="正方形/長方形 22"/>
          <p:cNvSpPr/>
          <p:nvPr/>
        </p:nvSpPr>
        <p:spPr bwMode="auto">
          <a:xfrm>
            <a:off x="323528" y="1844824"/>
            <a:ext cx="5750559" cy="292014"/>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24" name="テキスト ボックス 23"/>
          <p:cNvSpPr txBox="1"/>
          <p:nvPr/>
        </p:nvSpPr>
        <p:spPr>
          <a:xfrm>
            <a:off x="3780000" y="1512000"/>
            <a:ext cx="2294175" cy="369332"/>
          </a:xfrm>
          <a:prstGeom prst="rect">
            <a:avLst/>
          </a:prstGeom>
          <a:noFill/>
          <a:ln>
            <a:noFill/>
          </a:ln>
        </p:spPr>
        <p:txBody>
          <a:bodyPr wrap="square" rtlCol="0">
            <a:spAutoFit/>
          </a:bodyPr>
          <a:lstStyle/>
          <a:p>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次元変数の型・サイズ</a:t>
            </a:r>
            <a:endParaRPr lang="en-US" altLang="ja-JP" sz="18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25" name="正方形/長方形 24"/>
          <p:cNvSpPr/>
          <p:nvPr/>
        </p:nvSpPr>
        <p:spPr bwMode="auto">
          <a:xfrm>
            <a:off x="323528" y="1556792"/>
            <a:ext cx="5750559" cy="292014"/>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26" name="テキスト ボックス 25"/>
          <p:cNvSpPr txBox="1"/>
          <p:nvPr/>
        </p:nvSpPr>
        <p:spPr>
          <a:xfrm>
            <a:off x="4220344" y="1800000"/>
            <a:ext cx="1795224" cy="369332"/>
          </a:xfrm>
          <a:prstGeom prst="rect">
            <a:avLst/>
          </a:prstGeom>
          <a:noFill/>
          <a:ln>
            <a:noFill/>
          </a:ln>
        </p:spPr>
        <p:txBody>
          <a:bodyPr wrap="square" rtlCol="0">
            <a:spAutoFit/>
          </a:bodyPr>
          <a:lstStyle/>
          <a:p>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次元変数の属性</a:t>
            </a:r>
            <a:endParaRPr lang="en-US" altLang="ja-JP" sz="1800" dirty="0">
              <a:solidFill>
                <a:srgbClr val="00B0F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1070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2" grpId="0" animBg="1"/>
      <p:bldP spid="9" grpId="0" animBg="1"/>
      <p:bldP spid="10" grpId="0" animBg="1"/>
      <p:bldP spid="11" grpId="0" animBg="1"/>
      <p:bldP spid="13" grpId="0" animBg="1"/>
      <p:bldP spid="14" grpId="0" animBg="1"/>
      <p:bldP spid="15" grpId="0" animBg="1"/>
      <p:bldP spid="16" grpId="0" animBg="1"/>
      <p:bldP spid="17" grpId="0"/>
      <p:bldP spid="18" grpId="0"/>
      <p:bldP spid="19" grpId="0"/>
      <p:bldP spid="20" grpId="0"/>
      <p:bldP spid="21" grpId="0"/>
      <p:bldP spid="12" grpId="0" animBg="1"/>
      <p:bldP spid="22" grpId="0"/>
      <p:bldP spid="23" grpId="0" animBg="1"/>
      <p:bldP spid="24" grpId="0"/>
      <p:bldP spid="25"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44450"/>
            <a:ext cx="8229600" cy="576238"/>
          </a:xfrm>
        </p:spPr>
        <p:txBody>
          <a:bodyPr/>
          <a:lstStyle/>
          <a:p>
            <a:r>
              <a:rPr lang="ja-JP" altLang="en-US" dirty="0"/>
              <a:t>解析・描画ツール</a:t>
            </a:r>
          </a:p>
        </p:txBody>
      </p:sp>
      <p:sp>
        <p:nvSpPr>
          <p:cNvPr id="12291" name="コンテンツ プレースホルダ 2"/>
          <p:cNvSpPr>
            <a:spLocks noGrp="1"/>
          </p:cNvSpPr>
          <p:nvPr>
            <p:ph idx="1"/>
          </p:nvPr>
        </p:nvSpPr>
        <p:spPr>
          <a:xfrm>
            <a:off x="972369" y="692696"/>
            <a:ext cx="8568183" cy="6093296"/>
          </a:xfrm>
        </p:spPr>
        <p:txBody>
          <a:bodyPr/>
          <a:lstStyle/>
          <a:p>
            <a:r>
              <a:rPr lang="ja-JP" altLang="en-US" b="1" dirty="0">
                <a:solidFill>
                  <a:srgbClr val="000099"/>
                </a:solidFill>
              </a:rPr>
              <a:t>多数のツールが存在</a:t>
            </a:r>
            <a:endParaRPr lang="en-US" altLang="ja-JP" b="1" dirty="0">
              <a:solidFill>
                <a:srgbClr val="000099"/>
              </a:solidFill>
            </a:endParaRPr>
          </a:p>
          <a:p>
            <a:pPr lvl="1"/>
            <a:r>
              <a:rPr lang="en-US" altLang="ja-JP" dirty="0"/>
              <a:t>MATLAB, IDL</a:t>
            </a:r>
            <a:r>
              <a:rPr lang="ja-JP" altLang="en-US" dirty="0"/>
              <a:t>：</a:t>
            </a:r>
            <a:endParaRPr lang="en-US" altLang="ja-JP" dirty="0"/>
          </a:p>
          <a:p>
            <a:pPr lvl="2"/>
            <a:r>
              <a:rPr lang="ja-JP" altLang="en-US" dirty="0"/>
              <a:t>地球惑星分野で良く使われる。高機能だし高価格</a:t>
            </a:r>
            <a:endParaRPr lang="en-US" altLang="ja-JP" dirty="0"/>
          </a:p>
          <a:p>
            <a:pPr lvl="1"/>
            <a:r>
              <a:rPr lang="en-US" altLang="ja-JP" dirty="0" err="1"/>
              <a:t>gnuplot</a:t>
            </a:r>
            <a:r>
              <a:rPr lang="ja-JP" altLang="en-US" dirty="0"/>
              <a:t>：</a:t>
            </a:r>
            <a:endParaRPr lang="en-US" altLang="ja-JP" dirty="0"/>
          </a:p>
          <a:p>
            <a:pPr lvl="2"/>
            <a:r>
              <a:rPr lang="ja-JP" altLang="en-US" dirty="0"/>
              <a:t>簡単な図の作成に便利。</a:t>
            </a:r>
            <a:r>
              <a:rPr lang="en-US" altLang="ja-JP" dirty="0"/>
              <a:t>INEX</a:t>
            </a:r>
            <a:r>
              <a:rPr lang="ja-JP" altLang="en-US" dirty="0"/>
              <a:t>でも使用した</a:t>
            </a:r>
            <a:endParaRPr lang="en-US" altLang="ja-JP" dirty="0"/>
          </a:p>
          <a:p>
            <a:pPr lvl="1"/>
            <a:r>
              <a:rPr lang="en-US" altLang="ja-JP" dirty="0"/>
              <a:t>GNU Octave</a:t>
            </a:r>
            <a:r>
              <a:rPr lang="ja-JP" altLang="en-US" dirty="0"/>
              <a:t>：</a:t>
            </a:r>
            <a:endParaRPr lang="en-US" altLang="ja-JP" dirty="0"/>
          </a:p>
          <a:p>
            <a:pPr lvl="2"/>
            <a:r>
              <a:rPr lang="ja-JP" altLang="en-US" dirty="0"/>
              <a:t>強力な数式処理と描画機能をもつツール</a:t>
            </a:r>
            <a:endParaRPr lang="en-US" altLang="ja-JP" dirty="0"/>
          </a:p>
          <a:p>
            <a:pPr lvl="1"/>
            <a:r>
              <a:rPr lang="ja-JP" altLang="en-US" dirty="0"/>
              <a:t>電脳 </a:t>
            </a:r>
            <a:r>
              <a:rPr lang="en-US" altLang="ja-JP" dirty="0"/>
              <a:t>Ruby </a:t>
            </a:r>
            <a:r>
              <a:rPr lang="ja-JP" altLang="en-US" dirty="0"/>
              <a:t>ツール</a:t>
            </a:r>
            <a:endParaRPr lang="en-US" altLang="ja-JP" dirty="0"/>
          </a:p>
          <a:p>
            <a:pPr lvl="2"/>
            <a:r>
              <a:rPr lang="ja-JP" altLang="en-US" dirty="0"/>
              <a:t>今回使用。詳しくは次のページで</a:t>
            </a:r>
            <a:endParaRPr lang="en-US" altLang="ja-JP" dirty="0"/>
          </a:p>
          <a:p>
            <a:r>
              <a:rPr lang="ja-JP" altLang="en-US" b="1" dirty="0">
                <a:solidFill>
                  <a:srgbClr val="000099"/>
                </a:solidFill>
              </a:rPr>
              <a:t>用途・目的・周囲の状況に応じて選択すべし</a:t>
            </a:r>
            <a:endParaRPr lang="en-US" altLang="ja-JP" b="1" dirty="0">
              <a:solidFill>
                <a:srgbClr val="000099"/>
              </a:solidFill>
            </a:endParaRPr>
          </a:p>
          <a:p>
            <a:r>
              <a:rPr lang="ja-JP" altLang="en-US" b="1" dirty="0">
                <a:solidFill>
                  <a:srgbClr val="000099"/>
                </a:solidFill>
              </a:rPr>
              <a:t>どのツールでも訓練・習熟が必要</a:t>
            </a:r>
            <a:endParaRPr lang="en-US" altLang="ja-JP" b="1" dirty="0">
              <a:solidFill>
                <a:srgbClr val="000099"/>
              </a:solidFill>
            </a:endParaRPr>
          </a:p>
          <a:p>
            <a:pPr lvl="1"/>
            <a:r>
              <a:rPr lang="ja-JP" altLang="en-US" b="1" dirty="0">
                <a:solidFill>
                  <a:srgbClr val="000099"/>
                </a:solidFill>
              </a:rPr>
              <a:t>ツールで欲しい絵がポンと出てくるわけではない</a:t>
            </a:r>
            <a:endParaRPr lang="en-US" altLang="ja-JP" b="1" dirty="0">
              <a:solidFill>
                <a:srgbClr val="000099"/>
              </a:solidFill>
            </a:endParaRPr>
          </a:p>
          <a:p>
            <a:endParaRPr lang="ja-JP" altLang="en-US" b="1" dirty="0">
              <a:solidFill>
                <a:srgbClr val="000099"/>
              </a:solidFill>
            </a:endParaRPr>
          </a:p>
        </p:txBody>
      </p:sp>
      <p:sp>
        <p:nvSpPr>
          <p:cNvPr id="3" name="テキスト ボックス 2"/>
          <p:cNvSpPr txBox="1"/>
          <p:nvPr/>
        </p:nvSpPr>
        <p:spPr>
          <a:xfrm>
            <a:off x="35133" y="2935707"/>
            <a:ext cx="1340432" cy="1477328"/>
          </a:xfrm>
          <a:prstGeom prst="rect">
            <a:avLst/>
          </a:prstGeom>
          <a:noFill/>
        </p:spPr>
        <p:txBody>
          <a:bodyPr wrap="none" rtlCol="0">
            <a:spAutoFit/>
          </a:bodyPr>
          <a:lstStyle/>
          <a:p>
            <a:r>
              <a:rPr kumimoji="1" lang="ja-JP" altLang="en-US" sz="1800" dirty="0">
                <a:solidFill>
                  <a:srgbClr val="FF0000"/>
                </a:solidFill>
              </a:rPr>
              <a:t>フリー</a:t>
            </a:r>
            <a:br>
              <a:rPr kumimoji="1" lang="en-US" altLang="ja-JP" sz="1800" dirty="0">
                <a:solidFill>
                  <a:srgbClr val="FF0000"/>
                </a:solidFill>
              </a:rPr>
            </a:br>
            <a:r>
              <a:rPr kumimoji="1" lang="ja-JP" altLang="en-US" sz="1800" dirty="0">
                <a:solidFill>
                  <a:srgbClr val="FF0000"/>
                </a:solidFill>
              </a:rPr>
              <a:t>ソフトウエア</a:t>
            </a:r>
            <a:br>
              <a:rPr lang="en-US" altLang="ja-JP" sz="1800" dirty="0">
                <a:solidFill>
                  <a:srgbClr val="FF0000"/>
                </a:solidFill>
              </a:rPr>
            </a:br>
            <a:r>
              <a:rPr lang="en-US" altLang="ja-JP" sz="1800" dirty="0">
                <a:solidFill>
                  <a:srgbClr val="FF0000"/>
                </a:solidFill>
              </a:rPr>
              <a:t>Debian</a:t>
            </a:r>
            <a:br>
              <a:rPr lang="en-US" altLang="ja-JP" sz="1800" dirty="0">
                <a:solidFill>
                  <a:srgbClr val="FF0000"/>
                </a:solidFill>
              </a:rPr>
            </a:br>
            <a:r>
              <a:rPr lang="ja-JP" altLang="en-US" sz="1800" dirty="0">
                <a:solidFill>
                  <a:srgbClr val="FF0000"/>
                </a:solidFill>
              </a:rPr>
              <a:t>パッケージ</a:t>
            </a:r>
            <a:br>
              <a:rPr lang="en-US" altLang="ja-JP" sz="1800" dirty="0">
                <a:solidFill>
                  <a:srgbClr val="FF0000"/>
                </a:solidFill>
              </a:rPr>
            </a:br>
            <a:r>
              <a:rPr lang="ja-JP" altLang="en-US" sz="1800" dirty="0">
                <a:solidFill>
                  <a:srgbClr val="FF0000"/>
                </a:solidFill>
              </a:rPr>
              <a:t>有り！</a:t>
            </a:r>
            <a:endParaRPr kumimoji="1" lang="ja-JP" altLang="en-US" sz="1800" dirty="0">
              <a:solidFill>
                <a:srgbClr val="FF0000"/>
              </a:solidFill>
            </a:endParaRPr>
          </a:p>
        </p:txBody>
      </p:sp>
      <p:sp>
        <p:nvSpPr>
          <p:cNvPr id="5" name="左中かっこ 4"/>
          <p:cNvSpPr/>
          <p:nvPr/>
        </p:nvSpPr>
        <p:spPr bwMode="auto">
          <a:xfrm>
            <a:off x="1115616" y="2215404"/>
            <a:ext cx="443511" cy="2869780"/>
          </a:xfrm>
          <a:prstGeom prst="lef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65968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36512" y="-27384"/>
            <a:ext cx="9011344" cy="720254"/>
          </a:xfrm>
        </p:spPr>
        <p:txBody>
          <a:bodyPr/>
          <a:lstStyle/>
          <a:p>
            <a:r>
              <a:rPr lang="ja-JP" altLang="en-US" dirty="0"/>
              <a:t>ここで使うのは電脳 </a:t>
            </a:r>
            <a:r>
              <a:rPr lang="en-US" altLang="ja-JP" dirty="0"/>
              <a:t>Ruby</a:t>
            </a:r>
            <a:r>
              <a:rPr lang="ja-JP" altLang="en-US" dirty="0"/>
              <a:t>ツール</a:t>
            </a:r>
          </a:p>
        </p:txBody>
      </p:sp>
      <p:sp>
        <p:nvSpPr>
          <p:cNvPr id="12291" name="コンテンツ プレースホルダ 2"/>
          <p:cNvSpPr>
            <a:spLocks noGrp="1"/>
          </p:cNvSpPr>
          <p:nvPr>
            <p:ph idx="1"/>
          </p:nvPr>
        </p:nvSpPr>
        <p:spPr>
          <a:xfrm>
            <a:off x="107504" y="692696"/>
            <a:ext cx="9000231" cy="6264696"/>
          </a:xfrm>
        </p:spPr>
        <p:txBody>
          <a:bodyPr/>
          <a:lstStyle/>
          <a:p>
            <a:r>
              <a:rPr lang="en-US" altLang="ja-JP" b="1" dirty="0">
                <a:solidFill>
                  <a:srgbClr val="000099"/>
                </a:solidFill>
              </a:rPr>
              <a:t>DCL, Ruby</a:t>
            </a:r>
            <a:r>
              <a:rPr lang="ja-JP" altLang="en-US" b="1" dirty="0">
                <a:solidFill>
                  <a:srgbClr val="000099"/>
                </a:solidFill>
              </a:rPr>
              <a:t>を基盤とする解析・描画ツール</a:t>
            </a:r>
            <a:endParaRPr lang="en-US" altLang="ja-JP" b="1" dirty="0">
              <a:solidFill>
                <a:srgbClr val="000099"/>
              </a:solidFill>
            </a:endParaRPr>
          </a:p>
          <a:p>
            <a:pPr lvl="1"/>
            <a:r>
              <a:rPr lang="en-US" altLang="ja-JP" dirty="0"/>
              <a:t>DCL</a:t>
            </a:r>
            <a:r>
              <a:rPr lang="ja-JP" altLang="en-US" dirty="0"/>
              <a:t>とは</a:t>
            </a:r>
            <a:endParaRPr lang="en-US" altLang="ja-JP" dirty="0"/>
          </a:p>
          <a:p>
            <a:pPr lvl="2"/>
            <a:r>
              <a:rPr lang="ja-JP" altLang="en-US" dirty="0"/>
              <a:t>地球流体電脳倶楽部製</a:t>
            </a:r>
            <a:r>
              <a:rPr lang="en-US" altLang="ja-JP" dirty="0"/>
              <a:t>FORTRAN</a:t>
            </a:r>
            <a:r>
              <a:rPr lang="ja-JP" altLang="en-US" dirty="0"/>
              <a:t>の描画ライブラリ</a:t>
            </a:r>
            <a:endParaRPr lang="en-US" altLang="ja-JP" dirty="0"/>
          </a:p>
          <a:p>
            <a:pPr lvl="2"/>
            <a:r>
              <a:rPr lang="ja-JP" altLang="en-US" dirty="0"/>
              <a:t>塩谷雅人・酒井敏（京大）・乙部直人（福岡大）を中心に開発</a:t>
            </a:r>
            <a:endParaRPr lang="en-US" altLang="ja-JP" dirty="0"/>
          </a:p>
          <a:p>
            <a:pPr lvl="1"/>
            <a:r>
              <a:rPr lang="en-US" altLang="ja-JP" dirty="0"/>
              <a:t>Ruby</a:t>
            </a:r>
            <a:r>
              <a:rPr lang="ja-JP" altLang="en-US" dirty="0"/>
              <a:t>とは</a:t>
            </a:r>
            <a:endParaRPr lang="en-US" altLang="ja-JP" dirty="0"/>
          </a:p>
          <a:p>
            <a:pPr lvl="2"/>
            <a:r>
              <a:rPr lang="ja-JP" altLang="en-US" dirty="0"/>
              <a:t>スクリプト型言語。</a:t>
            </a:r>
            <a:br>
              <a:rPr lang="en-US" altLang="ja-JP" dirty="0"/>
            </a:br>
            <a:r>
              <a:rPr lang="ja-JP" altLang="en-US" dirty="0"/>
              <a:t>逐次翻訳をしながら実行（コンパイルはしない）</a:t>
            </a:r>
            <a:endParaRPr lang="en-US" altLang="ja-JP" dirty="0"/>
          </a:p>
          <a:p>
            <a:pPr lvl="2"/>
            <a:r>
              <a:rPr lang="ja-JP" altLang="en-US" dirty="0"/>
              <a:t>各種</a:t>
            </a:r>
            <a:r>
              <a:rPr lang="en-US" altLang="ja-JP" dirty="0"/>
              <a:t>web</a:t>
            </a:r>
            <a:r>
              <a:rPr lang="ja-JP" altLang="en-US" dirty="0"/>
              <a:t>サービスでも広く利用されている</a:t>
            </a:r>
            <a:endParaRPr lang="en-US" altLang="ja-JP" dirty="0"/>
          </a:p>
          <a:p>
            <a:pPr lvl="1"/>
            <a:r>
              <a:rPr lang="ja-JP" altLang="en-US" dirty="0"/>
              <a:t>解析から描画まで</a:t>
            </a:r>
            <a:r>
              <a:rPr lang="en-US" altLang="ja-JP" dirty="0"/>
              <a:t>Ruby</a:t>
            </a:r>
            <a:r>
              <a:rPr lang="ja-JP" altLang="en-US" dirty="0"/>
              <a:t>スクリプトで実行可能</a:t>
            </a:r>
            <a:endParaRPr lang="en-US" altLang="ja-JP" dirty="0"/>
          </a:p>
          <a:p>
            <a:pPr lvl="1"/>
            <a:r>
              <a:rPr lang="ja-JP" altLang="en-US" dirty="0"/>
              <a:t>格子点データ解析のためのライブラリ</a:t>
            </a:r>
            <a:r>
              <a:rPr lang="en-US" altLang="ja-JP" dirty="0"/>
              <a:t>(</a:t>
            </a:r>
            <a:r>
              <a:rPr lang="en-US" altLang="ja-JP" dirty="0" err="1"/>
              <a:t>GPhys</a:t>
            </a:r>
            <a:r>
              <a:rPr lang="en-US" altLang="ja-JP" dirty="0"/>
              <a:t>)</a:t>
            </a:r>
            <a:r>
              <a:rPr lang="ja-JP" altLang="en-US" dirty="0"/>
              <a:t>も整備</a:t>
            </a:r>
            <a:endParaRPr lang="en-US" altLang="ja-JP" dirty="0"/>
          </a:p>
          <a:p>
            <a:pPr lvl="1"/>
            <a:r>
              <a:rPr lang="ja-JP" altLang="en-US" dirty="0"/>
              <a:t>堀之内武</a:t>
            </a:r>
            <a:r>
              <a:rPr lang="en-US" altLang="ja-JP" dirty="0"/>
              <a:t>(</a:t>
            </a:r>
            <a:r>
              <a:rPr lang="ja-JP" altLang="en-US" dirty="0"/>
              <a:t>北大・地球環境</a:t>
            </a:r>
            <a:r>
              <a:rPr lang="en-US" altLang="ja-JP" dirty="0"/>
              <a:t>)</a:t>
            </a:r>
            <a:r>
              <a:rPr lang="ja-JP" altLang="en-US" dirty="0" err="1"/>
              <a:t>、</a:t>
            </a:r>
            <a:r>
              <a:rPr lang="ja-JP" altLang="en-US" dirty="0"/>
              <a:t>西澤誠也（理研）を中心</a:t>
            </a:r>
            <a:br>
              <a:rPr lang="en-US" altLang="ja-JP" dirty="0"/>
            </a:br>
            <a:r>
              <a:rPr lang="ja-JP" altLang="en-US" dirty="0"/>
              <a:t>に開発</a:t>
            </a:r>
            <a:endParaRPr lang="en-US" altLang="ja-JP" dirty="0"/>
          </a:p>
          <a:p>
            <a:endParaRPr lang="en-US" altLang="ja-JP" dirty="0"/>
          </a:p>
          <a:p>
            <a:pPr lvl="1"/>
            <a:endParaRPr lang="en-US" altLang="ja-JP" dirty="0"/>
          </a:p>
        </p:txBody>
      </p:sp>
    </p:spTree>
    <p:extLst>
      <p:ext uri="{BB962C8B-B14F-4D97-AF65-F5344CB8AC3E}">
        <p14:creationId xmlns:p14="http://schemas.microsoft.com/office/powerpoint/2010/main" val="1649095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36512" y="44450"/>
            <a:ext cx="9217024" cy="936278"/>
          </a:xfrm>
        </p:spPr>
        <p:txBody>
          <a:bodyPr/>
          <a:lstStyle/>
          <a:p>
            <a:r>
              <a:rPr lang="ja-JP" altLang="en-US" dirty="0"/>
              <a:t>電脳</a:t>
            </a:r>
            <a:r>
              <a:rPr lang="en-US" altLang="ja-JP" dirty="0"/>
              <a:t> Ruby </a:t>
            </a:r>
            <a:r>
              <a:rPr lang="ja-JP" altLang="en-US" dirty="0"/>
              <a:t>ツールを用いた描画例</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908720"/>
            <a:ext cx="3542355" cy="2991324"/>
          </a:xfrm>
          <a:prstGeom prst="rect">
            <a:avLst/>
          </a:prstGeom>
        </p:spPr>
      </p:pic>
      <p:pic>
        <p:nvPicPr>
          <p:cNvPr id="5" name="図 3"/>
          <p:cNvPicPr>
            <a:picLocks noChangeAspect="1"/>
          </p:cNvPicPr>
          <p:nvPr/>
        </p:nvPicPr>
        <p:blipFill>
          <a:blip r:embed="rId4">
            <a:extLst>
              <a:ext uri="{28A0092B-C50C-407E-A947-70E740481C1C}">
                <a14:useLocalDpi xmlns:a14="http://schemas.microsoft.com/office/drawing/2010/main" val="0"/>
              </a:ext>
            </a:extLst>
          </a:blip>
          <a:srcRect r="33685" b="32954"/>
          <a:stretch>
            <a:fillRect/>
          </a:stretch>
        </p:blipFill>
        <p:spPr bwMode="auto">
          <a:xfrm>
            <a:off x="5005611" y="1024157"/>
            <a:ext cx="2734741" cy="276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rotWithShape="1">
          <a:blip r:embed="rId5">
            <a:extLst>
              <a:ext uri="{28A0092B-C50C-407E-A947-70E740481C1C}">
                <a14:useLocalDpi xmlns:a14="http://schemas.microsoft.com/office/drawing/2010/main" val="0"/>
              </a:ext>
            </a:extLst>
          </a:blip>
          <a:srcRect r="-1434"/>
          <a:stretch/>
        </p:blipFill>
        <p:spPr>
          <a:xfrm>
            <a:off x="4283968" y="4221088"/>
            <a:ext cx="4673310" cy="2271082"/>
          </a:xfrm>
          <a:prstGeom prst="rect">
            <a:avLst/>
          </a:prstGeom>
        </p:spPr>
      </p:pic>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l="18366" t="13886" r="23960" b="7535"/>
          <a:stretch/>
        </p:blipFill>
        <p:spPr>
          <a:xfrm>
            <a:off x="755576" y="3861048"/>
            <a:ext cx="3246040" cy="2954963"/>
          </a:xfrm>
          <a:prstGeom prst="rect">
            <a:avLst/>
          </a:prstGeom>
        </p:spPr>
      </p:pic>
      <p:sp>
        <p:nvSpPr>
          <p:cNvPr id="3" name="正方形/長方形 2"/>
          <p:cNvSpPr/>
          <p:nvPr/>
        </p:nvSpPr>
        <p:spPr bwMode="auto">
          <a:xfrm>
            <a:off x="4001616" y="3140968"/>
            <a:ext cx="282352"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16356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938587"/>
          </a:xfrm>
        </p:spPr>
        <p:txBody>
          <a:bodyPr/>
          <a:lstStyle/>
          <a:p>
            <a:r>
              <a:rPr lang="ja-JP" altLang="en-US" dirty="0"/>
              <a:t>まとめ</a:t>
            </a:r>
          </a:p>
        </p:txBody>
      </p:sp>
      <p:sp>
        <p:nvSpPr>
          <p:cNvPr id="55299" name="コンテンツ プレースホルダ 2"/>
          <p:cNvSpPr>
            <a:spLocks noGrp="1"/>
          </p:cNvSpPr>
          <p:nvPr>
            <p:ph idx="1"/>
          </p:nvPr>
        </p:nvSpPr>
        <p:spPr>
          <a:xfrm>
            <a:off x="457200" y="1056332"/>
            <a:ext cx="8229600" cy="2533325"/>
          </a:xfrm>
        </p:spPr>
        <p:txBody>
          <a:bodyPr/>
          <a:lstStyle/>
          <a:p>
            <a:r>
              <a:rPr lang="ja-JP" altLang="en-US" sz="2800" b="1" dirty="0">
                <a:solidFill>
                  <a:srgbClr val="000099"/>
                </a:solidFill>
              </a:rPr>
              <a:t>大気大循環モデルは微分方程式の数値積分をおこない風速・気温などの空間分布・時間変化を求める</a:t>
            </a: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大気大循環モデルを実行するには、コンパイル・結合の作業が必要（多くの科学計算ソフトウエアも同様）</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935897" y="2249548"/>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935897" y="2249548"/>
                <a:ext cx="4844175" cy="582339"/>
              </a:xfrm>
              <a:prstGeom prst="rect">
                <a:avLst/>
              </a:prstGeom>
              <a:blipFill>
                <a:blip r:embed="rId3"/>
                <a:stretch>
                  <a:fillRect/>
                </a:stretch>
              </a:blipFill>
            </p:spPr>
            <p:txBody>
              <a:bodyPr/>
              <a:lstStyle/>
              <a:p>
                <a:r>
                  <a:rPr lang="ja-JP" altLang="en-US">
                    <a:noFill/>
                  </a:rPr>
                  <a:t> </a:t>
                </a:r>
              </a:p>
            </p:txBody>
          </p:sp>
        </mc:Fallback>
      </mc:AlternateContent>
      <p:sp>
        <p:nvSpPr>
          <p:cNvPr id="3" name="テキスト ボックス 2"/>
          <p:cNvSpPr txBox="1"/>
          <p:nvPr/>
        </p:nvSpPr>
        <p:spPr>
          <a:xfrm>
            <a:off x="3011973" y="2754300"/>
            <a:ext cx="553998" cy="701474"/>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5698257" y="2272303"/>
            <a:ext cx="1278505" cy="954285"/>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1" name="図 30"/>
          <p:cNvPicPr>
            <a:picLocks noChangeAspect="1"/>
          </p:cNvPicPr>
          <p:nvPr/>
        </p:nvPicPr>
        <p:blipFill rotWithShape="1">
          <a:blip r:embed="rId4">
            <a:extLst>
              <a:ext uri="{28A0092B-C50C-407E-A947-70E740481C1C}">
                <a14:useLocalDpi xmlns:a14="http://schemas.microsoft.com/office/drawing/2010/main" val="0"/>
              </a:ext>
            </a:extLst>
          </a:blip>
          <a:srcRect l="73111" t="4738" r="3672" b="80097"/>
          <a:stretch/>
        </p:blipFill>
        <p:spPr>
          <a:xfrm>
            <a:off x="7068431" y="2270375"/>
            <a:ext cx="1700546" cy="933500"/>
          </a:xfrm>
          <a:prstGeom prst="rect">
            <a:avLst/>
          </a:prstGeom>
        </p:spPr>
      </p:pic>
      <p:sp>
        <p:nvSpPr>
          <p:cNvPr id="28" name="テキスト ボックス 27"/>
          <p:cNvSpPr txBox="1"/>
          <p:nvPr/>
        </p:nvSpPr>
        <p:spPr>
          <a:xfrm>
            <a:off x="5660393" y="2545380"/>
            <a:ext cx="1217000" cy="400110"/>
          </a:xfrm>
          <a:prstGeom prst="rect">
            <a:avLst/>
          </a:prstGeom>
          <a:noFill/>
        </p:spPr>
        <p:txBody>
          <a:bodyPr wrap="none" rtlCol="0">
            <a:spAutoFit/>
          </a:bodyPr>
          <a:lstStyle/>
          <a:p>
            <a:r>
              <a:rPr kumimoji="1" lang="ja-JP" altLang="en-US" sz="2000" dirty="0">
                <a:solidFill>
                  <a:srgbClr val="008000"/>
                </a:solidFill>
              </a:rPr>
              <a:t>数値積分</a:t>
            </a:r>
          </a:p>
        </p:txBody>
      </p:sp>
      <p:sp>
        <p:nvSpPr>
          <p:cNvPr id="14" name="テキスト ボックス 13"/>
          <p:cNvSpPr txBox="1"/>
          <p:nvPr/>
        </p:nvSpPr>
        <p:spPr>
          <a:xfrm>
            <a:off x="864573" y="5292003"/>
            <a:ext cx="2007281" cy="369332"/>
          </a:xfrm>
          <a:prstGeom prst="rect">
            <a:avLst/>
          </a:prstGeom>
          <a:noFill/>
          <a:ln>
            <a:solidFill>
              <a:schemeClr val="tx1"/>
            </a:solidFill>
          </a:ln>
        </p:spPr>
        <p:txBody>
          <a:bodyPr wrap="none" rtlCol="0">
            <a:spAutoFit/>
          </a:bodyPr>
          <a:lstStyle/>
          <a:p>
            <a:r>
              <a:rPr kumimoji="1" lang="ja-JP" altLang="en-US" sz="1800" dirty="0"/>
              <a:t>プログラムファイル</a:t>
            </a:r>
          </a:p>
        </p:txBody>
      </p:sp>
      <p:sp>
        <p:nvSpPr>
          <p:cNvPr id="15" name="テキスト ボックス 14"/>
          <p:cNvSpPr txBox="1"/>
          <p:nvPr/>
        </p:nvSpPr>
        <p:spPr>
          <a:xfrm>
            <a:off x="4413504" y="5885523"/>
            <a:ext cx="2376013" cy="369332"/>
          </a:xfrm>
          <a:prstGeom prst="rect">
            <a:avLst/>
          </a:prstGeom>
          <a:noFill/>
          <a:ln>
            <a:solidFill>
              <a:schemeClr val="tx1"/>
            </a:solidFill>
          </a:ln>
        </p:spPr>
        <p:txBody>
          <a:bodyPr wrap="square" rtlCol="0">
            <a:spAutoFit/>
          </a:bodyPr>
          <a:lstStyle/>
          <a:p>
            <a:r>
              <a:rPr kumimoji="1" lang="ja-JP" altLang="en-US" sz="1800" dirty="0"/>
              <a:t>ライブラリ</a:t>
            </a:r>
            <a:r>
              <a:rPr kumimoji="1" lang="en-US" altLang="ja-JP" sz="1800" dirty="0"/>
              <a:t>lib****.a</a:t>
            </a:r>
            <a:endParaRPr kumimoji="1" lang="ja-JP" altLang="en-US" sz="1800" dirty="0"/>
          </a:p>
        </p:txBody>
      </p:sp>
      <p:sp>
        <p:nvSpPr>
          <p:cNvPr id="16" name="テキスト ボックス 15"/>
          <p:cNvSpPr txBox="1"/>
          <p:nvPr/>
        </p:nvSpPr>
        <p:spPr>
          <a:xfrm>
            <a:off x="7539656" y="5506802"/>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17" name="テキスト ボックス 16"/>
          <p:cNvSpPr txBox="1"/>
          <p:nvPr/>
        </p:nvSpPr>
        <p:spPr>
          <a:xfrm>
            <a:off x="4398002" y="5292003"/>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18" name="直線矢印コネクタ 17"/>
          <p:cNvCxnSpPr>
            <a:stCxn id="14" idx="3"/>
            <a:endCxn id="17" idx="1"/>
          </p:cNvCxnSpPr>
          <p:nvPr/>
        </p:nvCxnSpPr>
        <p:spPr bwMode="auto">
          <a:xfrm>
            <a:off x="2871854" y="5476669"/>
            <a:ext cx="1526148" cy="0"/>
          </a:xfrm>
          <a:prstGeom prst="straightConnector1">
            <a:avLst/>
          </a:prstGeom>
          <a:noFill/>
          <a:ln w="50800" cap="flat" cmpd="sng" algn="ctr">
            <a:solidFill>
              <a:schemeClr val="tx1"/>
            </a:solidFill>
            <a:prstDash val="solid"/>
            <a:round/>
            <a:headEnd type="none" w="med" len="med"/>
            <a:tailEnd type="triangle"/>
          </a:ln>
          <a:effectLst/>
        </p:spPr>
      </p:cxnSp>
      <p:sp>
        <p:nvSpPr>
          <p:cNvPr id="19" name="テキスト ボックス 18"/>
          <p:cNvSpPr txBox="1"/>
          <p:nvPr/>
        </p:nvSpPr>
        <p:spPr>
          <a:xfrm>
            <a:off x="2851964" y="5005551"/>
            <a:ext cx="1596912" cy="461665"/>
          </a:xfrm>
          <a:prstGeom prst="rect">
            <a:avLst/>
          </a:prstGeom>
          <a:noFill/>
        </p:spPr>
        <p:txBody>
          <a:bodyPr wrap="none" rtlCol="0">
            <a:spAutoFit/>
          </a:bodyPr>
          <a:lstStyle/>
          <a:p>
            <a:r>
              <a:rPr kumimoji="1" lang="ja-JP" altLang="en-US" dirty="0"/>
              <a:t>コンパイル</a:t>
            </a:r>
          </a:p>
        </p:txBody>
      </p:sp>
      <p:cxnSp>
        <p:nvCxnSpPr>
          <p:cNvPr id="20" name="直線矢印コネクタ 19"/>
          <p:cNvCxnSpPr>
            <a:stCxn id="17" idx="3"/>
            <a:endCxn id="16" idx="1"/>
          </p:cNvCxnSpPr>
          <p:nvPr/>
        </p:nvCxnSpPr>
        <p:spPr bwMode="auto">
          <a:xfrm>
            <a:off x="6834789" y="5476669"/>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a:stCxn id="16" idx="1"/>
            <a:endCxn id="15" idx="3"/>
          </p:cNvCxnSpPr>
          <p:nvPr/>
        </p:nvCxnSpPr>
        <p:spPr bwMode="auto">
          <a:xfrm flipH="1">
            <a:off x="6789517" y="5691468"/>
            <a:ext cx="750139" cy="378721"/>
          </a:xfrm>
          <a:prstGeom prst="straightConnector1">
            <a:avLst/>
          </a:prstGeom>
          <a:noFill/>
          <a:ln w="50800" cap="flat" cmpd="sng" algn="ctr">
            <a:solidFill>
              <a:schemeClr val="tx1"/>
            </a:solidFill>
            <a:prstDash val="solid"/>
            <a:round/>
            <a:headEnd type="triangle" w="med" len="med"/>
            <a:tailEnd type="none"/>
          </a:ln>
          <a:effectLst/>
        </p:spPr>
      </p:cxnSp>
      <p:sp>
        <p:nvSpPr>
          <p:cNvPr id="23" name="テキスト ボックス 22"/>
          <p:cNvSpPr txBox="1"/>
          <p:nvPr/>
        </p:nvSpPr>
        <p:spPr>
          <a:xfrm>
            <a:off x="6794319" y="5061695"/>
            <a:ext cx="803425" cy="461665"/>
          </a:xfrm>
          <a:prstGeom prst="rect">
            <a:avLst/>
          </a:prstGeom>
          <a:noFill/>
        </p:spPr>
        <p:txBody>
          <a:bodyPr wrap="none" rtlCol="0">
            <a:spAutoFit/>
          </a:bodyPr>
          <a:lstStyle/>
          <a:p>
            <a:r>
              <a:rPr lang="ja-JP" altLang="en-US" dirty="0"/>
              <a:t>結合</a:t>
            </a:r>
            <a:endParaRPr kumimoji="1" lang="ja-JP" altLang="en-US" dirty="0"/>
          </a:p>
        </p:txBody>
      </p:sp>
      <p:pic>
        <p:nvPicPr>
          <p:cNvPr id="24" name="図 23">
            <a:extLst>
              <a:ext uri="{FF2B5EF4-FFF2-40B4-BE49-F238E27FC236}">
                <a16:creationId xmlns:a16="http://schemas.microsoft.com/office/drawing/2014/main" id="{61B92782-8011-4263-AA6C-42A8603EB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5" name="スライド番号プレースホルダ 4">
            <a:extLst>
              <a:ext uri="{FF2B5EF4-FFF2-40B4-BE49-F238E27FC236}">
                <a16:creationId xmlns:a16="http://schemas.microsoft.com/office/drawing/2014/main" id="{8EFE9032-B1A3-4180-8726-ECE6B3919687}"/>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28</a:t>
            </a:fld>
            <a:endParaRPr lang="en-US" altLang="ja-JP" sz="1400" dirty="0"/>
          </a:p>
        </p:txBody>
      </p:sp>
    </p:spTree>
    <p:extLst>
      <p:ext uri="{BB962C8B-B14F-4D97-AF65-F5344CB8AC3E}">
        <p14:creationId xmlns:p14="http://schemas.microsoft.com/office/powerpoint/2010/main" val="3571585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実技編では</a:t>
            </a:r>
          </a:p>
        </p:txBody>
      </p:sp>
      <p:sp>
        <p:nvSpPr>
          <p:cNvPr id="55299" name="コンテンツ プレースホルダ 2"/>
          <p:cNvSpPr>
            <a:spLocks noGrp="1"/>
          </p:cNvSpPr>
          <p:nvPr>
            <p:ph idx="1"/>
          </p:nvPr>
        </p:nvSpPr>
        <p:spPr>
          <a:xfrm>
            <a:off x="457200" y="981075"/>
            <a:ext cx="8229600" cy="4525963"/>
          </a:xfrm>
        </p:spPr>
        <p:txBody>
          <a:bodyPr/>
          <a:lstStyle/>
          <a:p>
            <a:r>
              <a:rPr lang="en-US" altLang="ja-JP" sz="2800" b="1" dirty="0">
                <a:solidFill>
                  <a:srgbClr val="000099"/>
                </a:solidFill>
              </a:rPr>
              <a:t>DCPAM</a:t>
            </a:r>
            <a:r>
              <a:rPr lang="ja-JP" altLang="en-US" sz="2800" b="1" dirty="0">
                <a:solidFill>
                  <a:srgbClr val="000099"/>
                </a:solidFill>
              </a:rPr>
              <a:t>のインストール作業</a:t>
            </a: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地球設定実験</a:t>
            </a:r>
            <a:endParaRPr lang="en-US" altLang="ja-JP" sz="2800" b="1" dirty="0">
              <a:solidFill>
                <a:srgbClr val="000099"/>
              </a:solidFill>
            </a:endParaRPr>
          </a:p>
          <a:p>
            <a:endParaRPr lang="en-US" altLang="ja-JP" dirty="0"/>
          </a:p>
          <a:p>
            <a:pPr lvl="1"/>
            <a:endParaRPr lang="en-US" altLang="ja-JP" dirty="0"/>
          </a:p>
          <a:p>
            <a:pPr lvl="2"/>
            <a:endParaRPr lang="en-US" altLang="ja-JP" sz="2000" dirty="0"/>
          </a:p>
          <a:p>
            <a:endParaRPr lang="en-US" altLang="ja-JP"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23624" t="14636" r="15738" b="14044"/>
          <a:stretch/>
        </p:blipFill>
        <p:spPr>
          <a:xfrm>
            <a:off x="2015716" y="2334718"/>
            <a:ext cx="5040560" cy="4189556"/>
          </a:xfrm>
          <a:prstGeom prst="rect">
            <a:avLst/>
          </a:prstGeom>
        </p:spPr>
      </p:pic>
      <p:sp>
        <p:nvSpPr>
          <p:cNvPr id="5" name="テキスト ボックス 2"/>
          <p:cNvSpPr txBox="1">
            <a:spLocks noChangeArrowheads="1"/>
          </p:cNvSpPr>
          <p:nvPr/>
        </p:nvSpPr>
        <p:spPr bwMode="auto">
          <a:xfrm>
            <a:off x="1655104" y="1496013"/>
            <a:ext cx="5256584"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2000" dirty="0">
                <a:solidFill>
                  <a:schemeClr val="bg1"/>
                </a:solidFill>
                <a:latin typeface="ＭＳ ゴシック" pitchFamily="49" charset="-128"/>
                <a:ea typeface="ＭＳ ゴシック" pitchFamily="49" charset="-128"/>
              </a:rPr>
              <a:t>$ make</a:t>
            </a:r>
          </a:p>
        </p:txBody>
      </p:sp>
      <p:pic>
        <p:nvPicPr>
          <p:cNvPr id="6" name="図 5">
            <a:extLst>
              <a:ext uri="{FF2B5EF4-FFF2-40B4-BE49-F238E27FC236}">
                <a16:creationId xmlns:a16="http://schemas.microsoft.com/office/drawing/2014/main" id="{32D89309-F10C-436F-A9AF-90FE0932F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2EBD112F-2457-4E43-8853-4C0BE4B66AB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29</a:t>
            </a:fld>
            <a:endParaRPr lang="en-US" altLang="ja-JP" sz="1400" dirty="0"/>
          </a:p>
        </p:txBody>
      </p:sp>
    </p:spTree>
    <p:extLst>
      <p:ext uri="{BB962C8B-B14F-4D97-AF65-F5344CB8AC3E}">
        <p14:creationId xmlns:p14="http://schemas.microsoft.com/office/powerpoint/2010/main" val="383834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地球惑星科学分野</a:t>
            </a:r>
            <a:br>
              <a:rPr lang="en-US" altLang="ja-JP" sz="5400" dirty="0"/>
            </a:br>
            <a:r>
              <a:rPr lang="ja-JP" altLang="en-US" sz="5400" dirty="0"/>
              <a:t>における数値モデル</a:t>
            </a:r>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C331F7E7-50EA-4F57-BB99-BC98F9C2E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0B0F1270-5706-474D-B78C-5BABD3948F34}"/>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a:t>
            </a:fld>
            <a:endParaRPr lang="en-US" altLang="ja-JP" sz="1400" dirty="0"/>
          </a:p>
        </p:txBody>
      </p:sp>
    </p:spTree>
    <p:extLst>
      <p:ext uri="{BB962C8B-B14F-4D97-AF65-F5344CB8AC3E}">
        <p14:creationId xmlns:p14="http://schemas.microsoft.com/office/powerpoint/2010/main" val="1502986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138432"/>
            <a:ext cx="8229600" cy="1143000"/>
          </a:xfrm>
        </p:spPr>
        <p:txBody>
          <a:bodyPr/>
          <a:lstStyle/>
          <a:p>
            <a:r>
              <a:rPr lang="zh-CN" altLang="en-US" dirty="0"/>
              <a:t>参考書</a:t>
            </a:r>
            <a:r>
              <a:rPr lang="en-US" altLang="zh-CN" dirty="0"/>
              <a:t>, </a:t>
            </a:r>
            <a:r>
              <a:rPr lang="zh-CN" altLang="en-US" dirty="0"/>
              <a:t>参考文献</a:t>
            </a:r>
            <a:endParaRPr lang="ja-JP" altLang="en-US" dirty="0"/>
          </a:p>
        </p:txBody>
      </p:sp>
      <p:sp>
        <p:nvSpPr>
          <p:cNvPr id="57347" name="コンテンツ プレースホルダ 2"/>
          <p:cNvSpPr>
            <a:spLocks noGrp="1"/>
          </p:cNvSpPr>
          <p:nvPr>
            <p:ph idx="1"/>
          </p:nvPr>
        </p:nvSpPr>
        <p:spPr>
          <a:xfrm>
            <a:off x="117562" y="765896"/>
            <a:ext cx="8569238" cy="5269139"/>
          </a:xfrm>
        </p:spPr>
        <p:txBody>
          <a:bodyPr/>
          <a:lstStyle/>
          <a:p>
            <a:r>
              <a:rPr lang="en-US" altLang="ja-JP" sz="1800" dirty="0" err="1"/>
              <a:t>Oram</a:t>
            </a:r>
            <a:r>
              <a:rPr lang="en-US" altLang="ja-JP" sz="1800" dirty="0"/>
              <a:t>, A., </a:t>
            </a:r>
            <a:r>
              <a:rPr lang="en-US" altLang="ja-JP" sz="1800" dirty="0" err="1"/>
              <a:t>Talbott</a:t>
            </a:r>
            <a:r>
              <a:rPr lang="en-US" altLang="ja-JP" sz="1800" dirty="0"/>
              <a:t>, S. </a:t>
            </a:r>
            <a:r>
              <a:rPr lang="ja-JP" altLang="en-US" sz="1800" dirty="0"/>
              <a:t>著</a:t>
            </a:r>
            <a:r>
              <a:rPr lang="en-US" altLang="ja-JP" sz="1800" dirty="0"/>
              <a:t>, </a:t>
            </a:r>
            <a:r>
              <a:rPr lang="ja-JP" altLang="en-US" sz="1800" dirty="0"/>
              <a:t>矢吹道郎監訳</a:t>
            </a:r>
            <a:r>
              <a:rPr lang="en-US" altLang="ja-JP" sz="1800" dirty="0"/>
              <a:t>, 1997: make </a:t>
            </a:r>
            <a:r>
              <a:rPr lang="ja-JP" altLang="en-US" sz="1800" dirty="0"/>
              <a:t>改訂版</a:t>
            </a:r>
            <a:r>
              <a:rPr lang="en-US" altLang="ja-JP" sz="1800" dirty="0"/>
              <a:t>, </a:t>
            </a:r>
            <a:r>
              <a:rPr lang="ja-JP" altLang="en-US" sz="1800" dirty="0"/>
              <a:t>オライリー・ジャパン</a:t>
            </a:r>
            <a:endParaRPr lang="en-US" altLang="ja-JP" sz="1800" dirty="0"/>
          </a:p>
          <a:p>
            <a:r>
              <a:rPr lang="en-US" altLang="ja-JP" sz="1800" dirty="0"/>
              <a:t>IPCC, 2013: Climate change 2013 The physical science basis. </a:t>
            </a:r>
            <a:r>
              <a:rPr lang="en-US" altLang="ja-JP" sz="1800" dirty="0">
                <a:hlinkClick r:id="rId2"/>
              </a:rPr>
              <a:t>http://www.ipcc.ch/</a:t>
            </a:r>
            <a:endParaRPr lang="en-US" altLang="ja-JP" sz="1800" dirty="0"/>
          </a:p>
          <a:p>
            <a:r>
              <a:rPr lang="en-US" altLang="ja-JP" sz="1800" dirty="0"/>
              <a:t>Saito, T., Wada, K., 2004: Coevolution of galactic cores and spiral galaxies.  Astrophysical J., 615, L93-L96</a:t>
            </a:r>
          </a:p>
          <a:p>
            <a:r>
              <a:rPr lang="en-US" altLang="ja-JP" sz="1800" dirty="0"/>
              <a:t>Wirth, K., Advanced Modeling Programs: MELTS. </a:t>
            </a:r>
            <a:r>
              <a:rPr lang="en-US" altLang="ja-JP" sz="1800" dirty="0">
                <a:hlinkClick r:id="rId3"/>
              </a:rPr>
              <a:t>https://serc.Carleton.edu/research_education/equilibria/melts.html</a:t>
            </a:r>
            <a:endParaRPr lang="en-US" altLang="ja-JP" sz="1800" dirty="0"/>
          </a:p>
          <a:p>
            <a:r>
              <a:rPr lang="en-US" altLang="ja-JP" sz="1800" dirty="0"/>
              <a:t>Ogawa (2014) A positive feedback between magmatism and mantle upwelling in terrestrial planets: Implications for the Moon. J. </a:t>
            </a:r>
            <a:r>
              <a:rPr lang="en-US" altLang="ja-JP" sz="1800" dirty="0" err="1"/>
              <a:t>Geophys</a:t>
            </a:r>
            <a:r>
              <a:rPr lang="en-US" altLang="ja-JP" sz="1800" dirty="0"/>
              <a:t>. Res., 119, 867-883</a:t>
            </a:r>
          </a:p>
          <a:p>
            <a:r>
              <a:rPr lang="en-US" altLang="ja-JP" sz="1800" dirty="0"/>
              <a:t>Satoh, M., 2004: Atmospheric circulation dynamics and general circulation models. Springer</a:t>
            </a:r>
          </a:p>
          <a:p>
            <a:r>
              <a:rPr lang="en-US" altLang="ja-JP" sz="1800" dirty="0"/>
              <a:t>Mecklenburg, R. </a:t>
            </a:r>
            <a:r>
              <a:rPr lang="ja-JP" altLang="en-US" sz="1800" dirty="0"/>
              <a:t>著、矢吹道郎監訳</a:t>
            </a:r>
            <a:r>
              <a:rPr lang="en-US" altLang="ja-JP" sz="1800" dirty="0"/>
              <a:t>, </a:t>
            </a:r>
            <a:r>
              <a:rPr lang="ja-JP" altLang="en-US" sz="1800" dirty="0"/>
              <a:t>菊池彰訳</a:t>
            </a:r>
            <a:r>
              <a:rPr lang="en-US" altLang="ja-JP" sz="1800" dirty="0"/>
              <a:t>, 2005: GNU Make</a:t>
            </a:r>
            <a:r>
              <a:rPr lang="ja-JP" altLang="en-US" sz="1800" dirty="0"/>
              <a:t> 第３版</a:t>
            </a:r>
            <a:r>
              <a:rPr lang="en-US" altLang="ja-JP" sz="1800" dirty="0"/>
              <a:t>, </a:t>
            </a:r>
            <a:r>
              <a:rPr lang="ja-JP" altLang="en-US" sz="1800" dirty="0"/>
              <a:t>オライリー・ジャパン</a:t>
            </a:r>
            <a:endParaRPr lang="en-US" altLang="ja-JP" sz="1800" dirty="0"/>
          </a:p>
          <a:p>
            <a:r>
              <a:rPr lang="ja-JP" altLang="en-US" sz="1800" dirty="0"/>
              <a:t>坂井弘亮</a:t>
            </a:r>
            <a:r>
              <a:rPr lang="en-US" altLang="ja-JP" sz="1800" dirty="0"/>
              <a:t>, 2010: </a:t>
            </a:r>
            <a:r>
              <a:rPr lang="ja-JP" altLang="en-US" sz="1800" dirty="0"/>
              <a:t>リンカ・ローダ実践開発テクニック</a:t>
            </a:r>
            <a:r>
              <a:rPr lang="en-US" altLang="ja-JP" sz="1800" dirty="0"/>
              <a:t>, CQ</a:t>
            </a:r>
            <a:r>
              <a:rPr lang="ja-JP" altLang="en-US" sz="1800" dirty="0"/>
              <a:t>出版社</a:t>
            </a:r>
            <a:endParaRPr lang="en-US" altLang="ja-JP" sz="1800" dirty="0"/>
          </a:p>
          <a:p>
            <a:r>
              <a:rPr lang="ja-JP" altLang="en-US" sz="1800" dirty="0"/>
              <a:t>伊理正夫</a:t>
            </a:r>
            <a:r>
              <a:rPr lang="en-US" altLang="ja-JP" sz="1800" dirty="0"/>
              <a:t>, </a:t>
            </a:r>
            <a:r>
              <a:rPr lang="ja-JP" altLang="en-US" sz="1800" dirty="0"/>
              <a:t>藤野和建</a:t>
            </a:r>
            <a:r>
              <a:rPr lang="en-US" altLang="ja-JP" sz="1800" dirty="0"/>
              <a:t>, 1985:</a:t>
            </a:r>
            <a:r>
              <a:rPr lang="ja-JP" altLang="en-US" sz="1800" dirty="0"/>
              <a:t>数値計算の常識</a:t>
            </a:r>
            <a:r>
              <a:rPr lang="en-US" altLang="ja-JP" sz="1800" dirty="0"/>
              <a:t>, </a:t>
            </a:r>
            <a:r>
              <a:rPr lang="ja-JP" altLang="en-US" sz="1800" dirty="0"/>
              <a:t>共立出版</a:t>
            </a:r>
            <a:endParaRPr lang="en-US" altLang="ja-JP" sz="1800" dirty="0"/>
          </a:p>
          <a:p>
            <a:r>
              <a:rPr lang="ja-JP" altLang="en-US" sz="1800" dirty="0"/>
              <a:t>地球流体電脳倶楽部</a:t>
            </a:r>
            <a:r>
              <a:rPr lang="en-US" altLang="ja-JP" sz="1800" dirty="0" err="1"/>
              <a:t>dcmodel</a:t>
            </a:r>
            <a:r>
              <a:rPr lang="ja-JP" altLang="en-US" sz="1800" dirty="0"/>
              <a:t>プロジェクト</a:t>
            </a:r>
            <a:r>
              <a:rPr lang="en-US" altLang="ja-JP" sz="1800" dirty="0"/>
              <a:t>, 2017: </a:t>
            </a:r>
            <a:r>
              <a:rPr lang="ja-JP" altLang="en-US" sz="1800" dirty="0"/>
              <a:t>大気大循環モデル</a:t>
            </a:r>
            <a:r>
              <a:rPr lang="en-US" altLang="ja-JP" sz="1800" dirty="0"/>
              <a:t>DCPAM, http://www.gfd-dennou.org/library/dcpam</a:t>
            </a:r>
          </a:p>
          <a:p>
            <a:r>
              <a:rPr lang="ja-JP" altLang="en-US" sz="1800" dirty="0"/>
              <a:t>ビジネスアイコン無料素材</a:t>
            </a:r>
            <a:r>
              <a:rPr lang="en-US" altLang="ja-JP" sz="1800" dirty="0"/>
              <a:t>http://business-icon.com/highresolution/l_005.png</a:t>
            </a:r>
          </a:p>
          <a:p>
            <a:endParaRPr lang="en-US" altLang="ja-JP" sz="1800" dirty="0"/>
          </a:p>
          <a:p>
            <a:endParaRPr lang="ja-JP" altLang="en-US" sz="1800" dirty="0"/>
          </a:p>
        </p:txBody>
      </p:sp>
      <p:pic>
        <p:nvPicPr>
          <p:cNvPr id="4" name="図 3">
            <a:extLst>
              <a:ext uri="{FF2B5EF4-FFF2-40B4-BE49-F238E27FC236}">
                <a16:creationId xmlns:a16="http://schemas.microsoft.com/office/drawing/2014/main" id="{B49B5E34-D022-4E86-822E-C7843AF67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AC7AC0BC-5014-4364-A248-EDDC2A49D53E}"/>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30</a:t>
            </a:fld>
            <a:endParaRPr lang="en-US" altLang="ja-JP" sz="1400" dirty="0"/>
          </a:p>
        </p:txBody>
      </p:sp>
    </p:spTree>
    <p:extLst>
      <p:ext uri="{BB962C8B-B14F-4D97-AF65-F5344CB8AC3E}">
        <p14:creationId xmlns:p14="http://schemas.microsoft.com/office/powerpoint/2010/main" val="2182662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ja-JP" altLang="en-US" sz="5400" dirty="0"/>
              <a:t>付録</a:t>
            </a:r>
          </a:p>
        </p:txBody>
      </p:sp>
      <p:sp>
        <p:nvSpPr>
          <p:cNvPr id="4099" name="Rectangle 3"/>
          <p:cNvSpPr>
            <a:spLocks noGrp="1" noChangeArrowheads="1"/>
          </p:cNvSpPr>
          <p:nvPr>
            <p:ph type="subTitle" idx="1"/>
          </p:nvPr>
        </p:nvSpPr>
        <p:spPr/>
        <p:txBody>
          <a:bodyPr/>
          <a:lstStyle/>
          <a:p>
            <a:pPr eaLnBrk="1" hangingPunct="1"/>
            <a:endParaRPr lang="ja-JP" altLang="ja-JP" b="1"/>
          </a:p>
        </p:txBody>
      </p:sp>
    </p:spTree>
    <p:extLst>
      <p:ext uri="{BB962C8B-B14F-4D97-AF65-F5344CB8AC3E}">
        <p14:creationId xmlns:p14="http://schemas.microsoft.com/office/powerpoint/2010/main" val="4231415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5D48A27-7209-42AB-9F5B-A0FB98BA1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884" y="1535594"/>
            <a:ext cx="3084994" cy="4113326"/>
          </a:xfrm>
          <a:prstGeom prst="rect">
            <a:avLst/>
          </a:prstGeom>
        </p:spPr>
      </p:pic>
      <p:sp>
        <p:nvSpPr>
          <p:cNvPr id="2" name="タイトル 1"/>
          <p:cNvSpPr>
            <a:spLocks noGrp="1"/>
          </p:cNvSpPr>
          <p:nvPr>
            <p:ph type="title"/>
          </p:nvPr>
        </p:nvSpPr>
        <p:spPr>
          <a:xfrm>
            <a:off x="457200" y="109939"/>
            <a:ext cx="8229600" cy="1143000"/>
          </a:xfrm>
        </p:spPr>
        <p:txBody>
          <a:bodyPr/>
          <a:lstStyle/>
          <a:p>
            <a:r>
              <a:rPr lang="ja-JP" altLang="en-US" dirty="0"/>
              <a:t>数値モデルの例：</a:t>
            </a:r>
            <a:br>
              <a:rPr lang="en-US" altLang="ja-JP" dirty="0"/>
            </a:br>
            <a:r>
              <a:rPr lang="ja-JP" altLang="en-US" dirty="0"/>
              <a:t>地球化学分野</a:t>
            </a:r>
            <a:endParaRPr kumimoji="1" lang="ja-JP" altLang="en-US" dirty="0"/>
          </a:p>
        </p:txBody>
      </p:sp>
      <p:sp>
        <p:nvSpPr>
          <p:cNvPr id="3" name="コンテンツ プレースホルダ 2"/>
          <p:cNvSpPr>
            <a:spLocks noGrp="1"/>
          </p:cNvSpPr>
          <p:nvPr>
            <p:ph idx="1"/>
          </p:nvPr>
        </p:nvSpPr>
        <p:spPr>
          <a:xfrm>
            <a:off x="117566" y="1275130"/>
            <a:ext cx="8686800" cy="4851349"/>
          </a:xfrm>
        </p:spPr>
        <p:txBody>
          <a:bodyPr/>
          <a:lstStyle/>
          <a:p>
            <a:r>
              <a:rPr lang="en-US" altLang="ja-JP" b="1" dirty="0">
                <a:solidFill>
                  <a:srgbClr val="000099"/>
                </a:solidFill>
              </a:rPr>
              <a:t>MELTS</a:t>
            </a:r>
            <a:endParaRPr kumimoji="1" lang="en-US" altLang="ja-JP" b="1" dirty="0">
              <a:solidFill>
                <a:srgbClr val="000099"/>
              </a:solidFill>
            </a:endParaRPr>
          </a:p>
          <a:p>
            <a:pPr lvl="1"/>
            <a:r>
              <a:rPr lang="en-US" altLang="ja-JP" sz="2400" dirty="0">
                <a:hlinkClick r:id="rId4"/>
              </a:rPr>
              <a:t>http://melts.ofm-research.org</a:t>
            </a:r>
            <a:endParaRPr lang="en-US" altLang="ja-JP" sz="2400" dirty="0"/>
          </a:p>
          <a:p>
            <a:pPr lvl="1"/>
            <a:r>
              <a:rPr lang="ja-JP" altLang="en-US" dirty="0"/>
              <a:t>鉱物組成を与えると</a:t>
            </a:r>
            <a:br>
              <a:rPr lang="en-US" altLang="ja-JP" dirty="0"/>
            </a:br>
            <a:r>
              <a:rPr lang="ja-JP" altLang="en-US" dirty="0"/>
              <a:t>熱力学方程式を</a:t>
            </a:r>
            <a:br>
              <a:rPr lang="en-US" altLang="ja-JP" dirty="0"/>
            </a:br>
            <a:r>
              <a:rPr lang="ja-JP" altLang="en-US" dirty="0"/>
              <a:t>用いた第一原理計算</a:t>
            </a:r>
            <a:br>
              <a:rPr lang="en-US" altLang="ja-JP" dirty="0"/>
            </a:br>
            <a:r>
              <a:rPr lang="ja-JP" altLang="en-US" dirty="0"/>
              <a:t>により相図を作成</a:t>
            </a:r>
            <a:endParaRPr lang="en-US" altLang="ja-JP" dirty="0"/>
          </a:p>
          <a:p>
            <a:pPr lvl="1"/>
            <a:r>
              <a:rPr lang="ja-JP" altLang="en-US" dirty="0"/>
              <a:t>開発者は  </a:t>
            </a:r>
            <a:r>
              <a:rPr lang="en-US" altLang="ja-JP" dirty="0"/>
              <a:t>Mark </a:t>
            </a:r>
            <a:r>
              <a:rPr lang="en-US" altLang="ja-JP" dirty="0" err="1"/>
              <a:t>Ghiorso</a:t>
            </a:r>
            <a:r>
              <a:rPr lang="ja-JP" altLang="en-US" dirty="0"/>
              <a:t>氏</a:t>
            </a:r>
            <a:br>
              <a:rPr lang="en-US" altLang="ja-JP" dirty="0"/>
            </a:br>
            <a:r>
              <a:rPr lang="en-US" altLang="ja-JP" dirty="0"/>
              <a:t>(OFM Research, </a:t>
            </a:r>
            <a:br>
              <a:rPr lang="en-US" altLang="ja-JP" dirty="0"/>
            </a:br>
            <a:r>
              <a:rPr lang="ja-JP" altLang="en-US" dirty="0"/>
              <a:t>ワシントン大学</a:t>
            </a:r>
            <a:r>
              <a:rPr lang="en-US" altLang="ja-JP" dirty="0"/>
              <a:t>)</a:t>
            </a:r>
            <a:r>
              <a:rPr lang="ja-JP" altLang="en-US" dirty="0"/>
              <a:t>らしい</a:t>
            </a:r>
            <a:endParaRPr kumimoji="1" lang="en-US" altLang="ja-JP" dirty="0"/>
          </a:p>
        </p:txBody>
      </p:sp>
      <p:pic>
        <p:nvPicPr>
          <p:cNvPr id="6" name="図 5">
            <a:extLst>
              <a:ext uri="{FF2B5EF4-FFF2-40B4-BE49-F238E27FC236}">
                <a16:creationId xmlns:a16="http://schemas.microsoft.com/office/drawing/2014/main" id="{416FBF3A-C702-41D2-A89F-4F940820BB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66CC13C6-3379-4393-929F-12F8FA8AD3DF}"/>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32</a:t>
            </a:fld>
            <a:endParaRPr lang="en-US" altLang="ja-JP" sz="1400" dirty="0"/>
          </a:p>
        </p:txBody>
      </p:sp>
      <p:sp>
        <p:nvSpPr>
          <p:cNvPr id="4" name="テキスト ボックス 3">
            <a:extLst>
              <a:ext uri="{FF2B5EF4-FFF2-40B4-BE49-F238E27FC236}">
                <a16:creationId xmlns:a16="http://schemas.microsoft.com/office/drawing/2014/main" id="{A2D326DF-7DE4-4BDE-8990-DC61A72F9F5A}"/>
              </a:ext>
            </a:extLst>
          </p:cNvPr>
          <p:cNvSpPr txBox="1"/>
          <p:nvPr/>
        </p:nvSpPr>
        <p:spPr>
          <a:xfrm>
            <a:off x="5591144" y="5929407"/>
            <a:ext cx="3206418" cy="769441"/>
          </a:xfrm>
          <a:prstGeom prst="rect">
            <a:avLst/>
          </a:prstGeom>
          <a:noFill/>
        </p:spPr>
        <p:txBody>
          <a:bodyPr wrap="square" rtlCol="0">
            <a:spAutoFit/>
          </a:bodyPr>
          <a:lstStyle/>
          <a:p>
            <a:r>
              <a:rPr lang="ja-JP" altLang="en-US" sz="2000" dirty="0"/>
              <a:t>灰長石</a:t>
            </a:r>
            <a:r>
              <a:rPr lang="en-US" altLang="ja-JP" sz="2000" dirty="0"/>
              <a:t>-</a:t>
            </a:r>
            <a:r>
              <a:rPr lang="ja-JP" altLang="en-US" sz="2000" dirty="0"/>
              <a:t>透輝石系</a:t>
            </a:r>
            <a:r>
              <a:rPr kumimoji="1" lang="ja-JP" altLang="en-US" sz="2000" dirty="0"/>
              <a:t>の相図</a:t>
            </a:r>
            <a:endParaRPr kumimoji="1" lang="en-US" altLang="ja-JP" sz="2000" dirty="0"/>
          </a:p>
          <a:p>
            <a:r>
              <a:rPr kumimoji="1" lang="en-US" altLang="ja-JP" sz="2000" dirty="0"/>
              <a:t>1570</a:t>
            </a:r>
            <a:r>
              <a:rPr lang="ja-JP" altLang="en-US" sz="2000" dirty="0"/>
              <a:t>℃ の場合</a:t>
            </a:r>
            <a:endParaRPr lang="en-US" altLang="ja-JP" sz="2000" dirty="0"/>
          </a:p>
        </p:txBody>
      </p:sp>
    </p:spTree>
    <p:extLst>
      <p:ext uri="{BB962C8B-B14F-4D97-AF65-F5344CB8AC3E}">
        <p14:creationId xmlns:p14="http://schemas.microsoft.com/office/powerpoint/2010/main" val="1092531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579296" cy="703312"/>
          </a:xfrm>
        </p:spPr>
        <p:txBody>
          <a:bodyPr/>
          <a:lstStyle/>
          <a:p>
            <a:r>
              <a:rPr kumimoji="1" lang="en-US" altLang="ja-JP" dirty="0"/>
              <a:t>AGCM</a:t>
            </a:r>
            <a:r>
              <a:rPr kumimoji="1" lang="ja-JP" altLang="en-US" dirty="0"/>
              <a:t>使用例（２）：</a:t>
            </a:r>
            <a:r>
              <a:rPr lang="ja-JP" altLang="en-US" dirty="0"/>
              <a:t>温暖化</a:t>
            </a:r>
            <a:r>
              <a:rPr kumimoji="1" lang="ja-JP" altLang="en-US" dirty="0"/>
              <a:t>予測</a:t>
            </a: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49106" r="1740" b="28732"/>
          <a:stretch/>
        </p:blipFill>
        <p:spPr>
          <a:xfrm>
            <a:off x="2789628" y="1544902"/>
            <a:ext cx="4356484" cy="5308461"/>
          </a:xfrm>
          <a:prstGeom prst="rect">
            <a:avLst/>
          </a:prstGeom>
        </p:spPr>
      </p:pic>
      <p:sp>
        <p:nvSpPr>
          <p:cNvPr id="9" name="テキスト ボックス 8"/>
          <p:cNvSpPr txBox="1"/>
          <p:nvPr/>
        </p:nvSpPr>
        <p:spPr>
          <a:xfrm>
            <a:off x="2205261" y="784512"/>
            <a:ext cx="5557932" cy="1126462"/>
          </a:xfrm>
          <a:prstGeom prst="rect">
            <a:avLst/>
          </a:prstGeom>
          <a:solidFill>
            <a:schemeClr val="bg1"/>
          </a:solidFill>
        </p:spPr>
        <p:txBody>
          <a:bodyPr wrap="none" rtlCol="0">
            <a:spAutoFit/>
          </a:bodyPr>
          <a:lstStyle/>
          <a:p>
            <a:pPr>
              <a:lnSpc>
                <a:spcPct val="80000"/>
              </a:lnSpc>
            </a:pPr>
            <a:r>
              <a:rPr lang="ja-JP" altLang="en-US" dirty="0"/>
              <a:t>             年平均表面気温変化</a:t>
            </a:r>
            <a:br>
              <a:rPr lang="en-US" altLang="ja-JP" dirty="0"/>
            </a:br>
            <a:r>
              <a:rPr lang="ja-JP" altLang="en-US" dirty="0"/>
              <a:t>（モデル平均、</a:t>
            </a:r>
            <a:r>
              <a:rPr lang="en-US" altLang="ja-JP" dirty="0"/>
              <a:t>1986-2005 </a:t>
            </a:r>
            <a:r>
              <a:rPr lang="ja-JP" altLang="en-US" dirty="0"/>
              <a:t>平均からの差）</a:t>
            </a:r>
            <a:endParaRPr lang="en-US" altLang="ja-JP" dirty="0"/>
          </a:p>
          <a:p>
            <a:r>
              <a:rPr lang="en-US" altLang="ja-JP" dirty="0"/>
              <a:t>             </a:t>
            </a:r>
            <a:r>
              <a:rPr lang="en-US" altLang="ja-JP" sz="1800" dirty="0"/>
              <a:t>2016-203                2081-2100</a:t>
            </a:r>
          </a:p>
        </p:txBody>
      </p:sp>
      <p:sp>
        <p:nvSpPr>
          <p:cNvPr id="3" name="テキスト ボックス 2"/>
          <p:cNvSpPr txBox="1"/>
          <p:nvPr/>
        </p:nvSpPr>
        <p:spPr>
          <a:xfrm>
            <a:off x="1645920" y="5632704"/>
            <a:ext cx="1178528" cy="461665"/>
          </a:xfrm>
          <a:prstGeom prst="rect">
            <a:avLst/>
          </a:prstGeom>
          <a:noFill/>
        </p:spPr>
        <p:txBody>
          <a:bodyPr wrap="none" rtlCol="0">
            <a:spAutoFit/>
          </a:bodyPr>
          <a:lstStyle/>
          <a:p>
            <a:r>
              <a:rPr kumimoji="1" lang="en-US" altLang="ja-JP" dirty="0"/>
              <a:t>RCP26</a:t>
            </a:r>
            <a:endParaRPr kumimoji="1" lang="ja-JP" altLang="en-US" dirty="0"/>
          </a:p>
        </p:txBody>
      </p:sp>
      <p:sp>
        <p:nvSpPr>
          <p:cNvPr id="7" name="テキスト ボックス 6"/>
          <p:cNvSpPr txBox="1"/>
          <p:nvPr/>
        </p:nvSpPr>
        <p:spPr>
          <a:xfrm>
            <a:off x="1639824" y="4565904"/>
            <a:ext cx="1178528" cy="461665"/>
          </a:xfrm>
          <a:prstGeom prst="rect">
            <a:avLst/>
          </a:prstGeom>
          <a:noFill/>
        </p:spPr>
        <p:txBody>
          <a:bodyPr wrap="none" rtlCol="0">
            <a:spAutoFit/>
          </a:bodyPr>
          <a:lstStyle/>
          <a:p>
            <a:r>
              <a:rPr kumimoji="1" lang="en-US" altLang="ja-JP" dirty="0"/>
              <a:t>RCP45</a:t>
            </a:r>
            <a:endParaRPr kumimoji="1" lang="ja-JP" altLang="en-US" dirty="0"/>
          </a:p>
        </p:txBody>
      </p:sp>
      <p:sp>
        <p:nvSpPr>
          <p:cNvPr id="10" name="テキスト ボックス 9"/>
          <p:cNvSpPr txBox="1"/>
          <p:nvPr/>
        </p:nvSpPr>
        <p:spPr>
          <a:xfrm>
            <a:off x="1652016" y="3383280"/>
            <a:ext cx="1178528" cy="461665"/>
          </a:xfrm>
          <a:prstGeom prst="rect">
            <a:avLst/>
          </a:prstGeom>
          <a:noFill/>
        </p:spPr>
        <p:txBody>
          <a:bodyPr wrap="none" rtlCol="0">
            <a:spAutoFit/>
          </a:bodyPr>
          <a:lstStyle/>
          <a:p>
            <a:r>
              <a:rPr kumimoji="1" lang="en-US" altLang="ja-JP" dirty="0"/>
              <a:t>RCP60</a:t>
            </a:r>
            <a:endParaRPr kumimoji="1" lang="ja-JP" altLang="en-US" dirty="0"/>
          </a:p>
        </p:txBody>
      </p:sp>
      <p:sp>
        <p:nvSpPr>
          <p:cNvPr id="11" name="テキスト ボックス 10"/>
          <p:cNvSpPr txBox="1"/>
          <p:nvPr/>
        </p:nvSpPr>
        <p:spPr>
          <a:xfrm>
            <a:off x="1627632" y="2273808"/>
            <a:ext cx="1178528" cy="461665"/>
          </a:xfrm>
          <a:prstGeom prst="rect">
            <a:avLst/>
          </a:prstGeom>
          <a:noFill/>
        </p:spPr>
        <p:txBody>
          <a:bodyPr wrap="none" rtlCol="0">
            <a:spAutoFit/>
          </a:bodyPr>
          <a:lstStyle/>
          <a:p>
            <a:r>
              <a:rPr kumimoji="1" lang="en-US" altLang="ja-JP" dirty="0"/>
              <a:t>RCP85</a:t>
            </a:r>
            <a:endParaRPr kumimoji="1" lang="ja-JP" altLang="en-US" dirty="0"/>
          </a:p>
        </p:txBody>
      </p:sp>
      <p:cxnSp>
        <p:nvCxnSpPr>
          <p:cNvPr id="6" name="直線矢印コネクタ 5"/>
          <p:cNvCxnSpPr/>
          <p:nvPr/>
        </p:nvCxnSpPr>
        <p:spPr bwMode="auto">
          <a:xfrm flipV="1">
            <a:off x="1388846" y="2494542"/>
            <a:ext cx="12192" cy="3502442"/>
          </a:xfrm>
          <a:prstGeom prst="straightConnector1">
            <a:avLst/>
          </a:prstGeom>
          <a:noFill/>
          <a:ln w="50800" cap="flat" cmpd="sng" algn="ctr">
            <a:solidFill>
              <a:schemeClr val="tx1"/>
            </a:solidFill>
            <a:prstDash val="solid"/>
            <a:round/>
            <a:headEnd type="arrow"/>
            <a:tailEnd type="arrow"/>
          </a:ln>
          <a:effectLst/>
        </p:spPr>
      </p:cxnSp>
      <p:sp>
        <p:nvSpPr>
          <p:cNvPr id="12" name="テキスト ボックス 11"/>
          <p:cNvSpPr txBox="1"/>
          <p:nvPr/>
        </p:nvSpPr>
        <p:spPr>
          <a:xfrm>
            <a:off x="207264" y="3773424"/>
            <a:ext cx="1090363" cy="707886"/>
          </a:xfrm>
          <a:prstGeom prst="rect">
            <a:avLst/>
          </a:prstGeom>
          <a:noFill/>
        </p:spPr>
        <p:txBody>
          <a:bodyPr wrap="none" rtlCol="0">
            <a:spAutoFit/>
          </a:bodyPr>
          <a:lstStyle/>
          <a:p>
            <a:r>
              <a:rPr lang="ja-JP" altLang="en-US" sz="2000" dirty="0"/>
              <a:t>シナリオ</a:t>
            </a:r>
            <a:br>
              <a:rPr lang="en-US" altLang="ja-JP" sz="2000" dirty="0"/>
            </a:br>
            <a:r>
              <a:rPr lang="ja-JP" altLang="en-US" sz="2000" dirty="0"/>
              <a:t>の違い</a:t>
            </a:r>
            <a:endParaRPr kumimoji="1" lang="ja-JP" altLang="en-US" sz="2000" dirty="0"/>
          </a:p>
        </p:txBody>
      </p:sp>
      <p:pic>
        <p:nvPicPr>
          <p:cNvPr id="13" name="図 12">
            <a:extLst>
              <a:ext uri="{FF2B5EF4-FFF2-40B4-BE49-F238E27FC236}">
                <a16:creationId xmlns:a16="http://schemas.microsoft.com/office/drawing/2014/main" id="{53F96E78-EF02-494B-80B2-58C19C5DD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4" name="スライド番号プレースホルダ 4">
            <a:extLst>
              <a:ext uri="{FF2B5EF4-FFF2-40B4-BE49-F238E27FC236}">
                <a16:creationId xmlns:a16="http://schemas.microsoft.com/office/drawing/2014/main" id="{BFC19941-EC36-4409-94F1-3AA6130AA341}"/>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33</a:t>
            </a:fld>
            <a:endParaRPr lang="en-US" altLang="ja-JP" sz="1400" dirty="0"/>
          </a:p>
        </p:txBody>
      </p:sp>
      <p:sp>
        <p:nvSpPr>
          <p:cNvPr id="5" name="Text Box 4"/>
          <p:cNvSpPr txBox="1">
            <a:spLocks noChangeArrowheads="1"/>
          </p:cNvSpPr>
          <p:nvPr/>
        </p:nvSpPr>
        <p:spPr bwMode="auto">
          <a:xfrm>
            <a:off x="6818022" y="6345080"/>
            <a:ext cx="1539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en-US" altLang="ja-JP" sz="2000" dirty="0">
                <a:solidFill>
                  <a:srgbClr val="006600"/>
                </a:solidFill>
                <a:ea typeface="ＭＳ Ｐゴシック" pitchFamily="50" charset="-128"/>
              </a:rPr>
              <a:t>IPCC(2013)</a:t>
            </a:r>
          </a:p>
        </p:txBody>
      </p:sp>
    </p:spTree>
    <p:extLst>
      <p:ext uri="{BB962C8B-B14F-4D97-AF65-F5344CB8AC3E}">
        <p14:creationId xmlns:p14="http://schemas.microsoft.com/office/powerpoint/2010/main" val="3781147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空間分布の表現（２）：スペクトル法</a:t>
            </a:r>
          </a:p>
        </p:txBody>
      </p:sp>
      <p:sp>
        <p:nvSpPr>
          <p:cNvPr id="11267" name="Rectangle 3"/>
          <p:cNvSpPr>
            <a:spLocks noGrp="1" noChangeArrowheads="1"/>
          </p:cNvSpPr>
          <p:nvPr>
            <p:ph idx="1"/>
          </p:nvPr>
        </p:nvSpPr>
        <p:spPr>
          <a:xfrm>
            <a:off x="251520" y="764703"/>
            <a:ext cx="8828206" cy="2554991"/>
          </a:xfrm>
        </p:spPr>
        <p:txBody>
          <a:bodyPr/>
          <a:lstStyle/>
          <a:p>
            <a:r>
              <a:rPr lang="ja-JP" altLang="en-US" b="1" dirty="0">
                <a:solidFill>
                  <a:srgbClr val="000099"/>
                </a:solidFill>
              </a:rPr>
              <a:t>物理量を直交関数系で展開</a:t>
            </a:r>
            <a:endParaRPr lang="en-US" altLang="ja-JP" b="1" dirty="0">
              <a:solidFill>
                <a:srgbClr val="000099"/>
              </a:solidFill>
            </a:endParaRPr>
          </a:p>
          <a:p>
            <a:pPr lvl="1"/>
            <a:r>
              <a:rPr lang="ja-JP" altLang="en-US" dirty="0"/>
              <a:t>使う関数系によっては、微分の計算が楽になる、</a:t>
            </a:r>
            <a:br>
              <a:rPr lang="en-US" altLang="ja-JP" dirty="0"/>
            </a:br>
            <a:r>
              <a:rPr lang="ja-JP" altLang="en-US" dirty="0"/>
              <a:t>空間積分が高精度でできる</a:t>
            </a:r>
            <a:endParaRPr lang="en-US" altLang="ja-JP" dirty="0"/>
          </a:p>
          <a:p>
            <a:pPr lvl="1"/>
            <a:r>
              <a:rPr lang="ja-JP" altLang="en-US" dirty="0"/>
              <a:t>用いる関数</a:t>
            </a:r>
            <a:r>
              <a:rPr lang="en-US" altLang="ja-JP" dirty="0"/>
              <a:t>(</a:t>
            </a:r>
            <a:r>
              <a:rPr lang="ja-JP" altLang="en-US" dirty="0"/>
              <a:t>項</a:t>
            </a:r>
            <a:r>
              <a:rPr lang="en-US" altLang="ja-JP" dirty="0"/>
              <a:t>)</a:t>
            </a:r>
            <a:r>
              <a:rPr lang="ja-JP" altLang="en-US" dirty="0"/>
              <a:t>の数が多いほど解像度が高くなる</a:t>
            </a:r>
            <a:endParaRPr lang="en-US" altLang="ja-JP" dirty="0"/>
          </a:p>
          <a:p>
            <a:r>
              <a:rPr lang="ja-JP" altLang="en-US" b="1" dirty="0">
                <a:solidFill>
                  <a:srgbClr val="000099"/>
                </a:solidFill>
              </a:rPr>
              <a:t>例：１次元問題、三角関数で展開（フーリエ級数）</a:t>
            </a:r>
            <a:endParaRPr lang="en-US" altLang="ja-JP" b="1" dirty="0">
              <a:solidFill>
                <a:srgbClr val="000099"/>
              </a:solidFill>
            </a:endParaRPr>
          </a:p>
          <a:p>
            <a:pPr marL="0" indent="0" eaLnBrk="1" hangingPunct="1">
              <a:buNone/>
            </a:pP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ja-JP" altLang="en-US" b="1" dirty="0">
              <a:solidFill>
                <a:srgbClr val="000099"/>
              </a:solidFill>
            </a:endParaRPr>
          </a:p>
        </p:txBody>
      </p:sp>
      <mc:AlternateContent xmlns:mc="http://schemas.openxmlformats.org/markup-compatibility/2006" xmlns:a14="http://schemas.microsoft.com/office/drawing/2010/main">
        <mc:Choice Requires="a14">
          <p:sp>
            <p:nvSpPr>
              <p:cNvPr id="2" name="テキスト ボックス 1"/>
              <p:cNvSpPr txBox="1"/>
              <p:nvPr/>
            </p:nvSpPr>
            <p:spPr>
              <a:xfrm>
                <a:off x="2215494" y="3319695"/>
                <a:ext cx="4565673" cy="865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𝑢</m:t>
                      </m:r>
                      <m:d>
                        <m:dPr>
                          <m:ctrlPr>
                            <a:rPr kumimoji="1" lang="pt-BR" altLang="ja-JP" sz="2000" i="1" smtClean="0">
                              <a:latin typeface="Cambria Math" panose="02040503050406030204" pitchFamily="18" charset="0"/>
                            </a:rPr>
                          </m:ctrlPr>
                        </m:dPr>
                        <m:e>
                          <m:r>
                            <a:rPr kumimoji="1" lang="pt-BR" altLang="ja-JP" sz="2000" i="1" smtClean="0">
                              <a:latin typeface="Cambria Math" panose="02040503050406030204" pitchFamily="18" charset="0"/>
                            </a:rPr>
                            <m:t>𝑥</m:t>
                          </m:r>
                        </m:e>
                      </m:d>
                      <m:r>
                        <a:rPr kumimoji="1" lang="pt-BR" altLang="ja-JP" sz="2000" i="1" smtClean="0">
                          <a:latin typeface="Cambria Math" panose="02040503050406030204" pitchFamily="18" charset="0"/>
                        </a:rPr>
                        <m:t>=</m:t>
                      </m:r>
                      <m:sSub>
                        <m:sSubPr>
                          <m:ctrlPr>
                            <a:rPr kumimoji="1" lang="pt-BR" altLang="ja-JP" sz="2000" b="0" i="1" smtClean="0">
                              <a:latin typeface="Cambria Math" panose="02040503050406030204" pitchFamily="18" charset="0"/>
                            </a:rPr>
                          </m:ctrlPr>
                        </m:sSubPr>
                        <m:e>
                          <m:r>
                            <a:rPr kumimoji="1" lang="en-US" altLang="ja-JP" sz="2000" b="0" i="1" baseline="0" smtClean="0">
                              <a:latin typeface="Cambria Math" panose="02040503050406030204" pitchFamily="18" charset="0"/>
                            </a:rPr>
                            <m:t>𝑎</m:t>
                          </m:r>
                        </m:e>
                        <m:sub>
                          <m:r>
                            <a:rPr kumimoji="1" lang="en-US" altLang="ja-JP" sz="2000" b="0" i="1" baseline="0" smtClean="0">
                              <a:latin typeface="Cambria Math" panose="02040503050406030204" pitchFamily="18" charset="0"/>
                            </a:rPr>
                            <m:t>0</m:t>
                          </m:r>
                        </m:sub>
                      </m:sSub>
                      <m:r>
                        <a:rPr kumimoji="1" lang="en-US" altLang="ja-JP" sz="2000" b="1" i="1" smtClean="0">
                          <a:latin typeface="Cambria Math" panose="02040503050406030204" pitchFamily="18" charset="0"/>
                        </a:rPr>
                        <m:t>+</m:t>
                      </m:r>
                      <m:nary>
                        <m:naryPr>
                          <m:chr m:val="∑"/>
                          <m:ctrlPr>
                            <a:rPr lang="en-US" altLang="ja-JP" sz="2000" b="0" i="1">
                              <a:latin typeface="Cambria Math" panose="02040503050406030204" pitchFamily="18" charset="0"/>
                            </a:rPr>
                          </m:ctrlPr>
                        </m:naryPr>
                        <m:sub>
                          <m:r>
                            <m:rPr>
                              <m:brk m:alnAt="23"/>
                            </m:rPr>
                            <a:rPr lang="en-US" altLang="ja-JP" sz="2000" b="0" i="1">
                              <a:latin typeface="Cambria Math" panose="02040503050406030204" pitchFamily="18" charset="0"/>
                            </a:rPr>
                            <m:t>𝑘</m:t>
                          </m:r>
                          <m:r>
                            <a:rPr lang="en-US" altLang="ja-JP" sz="2000" b="0" i="1">
                              <a:latin typeface="Cambria Math" panose="02040503050406030204" pitchFamily="18" charset="0"/>
                            </a:rPr>
                            <m:t>=1</m:t>
                          </m:r>
                        </m:sub>
                        <m:sup>
                          <m:r>
                            <a:rPr lang="en-US" altLang="ja-JP" sz="2000" b="0" i="1">
                              <a:latin typeface="Cambria Math" panose="02040503050406030204" pitchFamily="18" charset="0"/>
                            </a:rPr>
                            <m:t>𝐾</m:t>
                          </m:r>
                        </m:sup>
                        <m:e>
                          <m:sSub>
                            <m:sSubPr>
                              <m:ctrlPr>
                                <a:rPr lang="en-US" altLang="ja-JP" sz="2000" b="0" i="1">
                                  <a:latin typeface="Cambria Math" panose="02040503050406030204" pitchFamily="18" charset="0"/>
                                </a:rPr>
                              </m:ctrlPr>
                            </m:sSubPr>
                            <m:e>
                              <m:r>
                                <a:rPr lang="en-US" altLang="ja-JP" sz="2000" b="0" i="1">
                                  <a:latin typeface="Cambria Math" panose="02040503050406030204" pitchFamily="18" charset="0"/>
                                </a:rPr>
                                <m:t>𝑎</m:t>
                              </m:r>
                            </m:e>
                            <m:sub>
                              <m:r>
                                <a:rPr lang="en-US" altLang="ja-JP" sz="2000" b="0" i="1">
                                  <a:latin typeface="Cambria Math" panose="02040503050406030204" pitchFamily="18" charset="0"/>
                                </a:rPr>
                                <m:t>𝑘</m:t>
                              </m:r>
                            </m:sub>
                          </m:sSub>
                        </m:e>
                      </m:nary>
                      <m:func>
                        <m:funcPr>
                          <m:ctrlPr>
                            <a:rPr lang="pt-BR" altLang="ja-JP" sz="2000" b="0" i="1">
                              <a:latin typeface="Cambria Math" panose="02040503050406030204" pitchFamily="18" charset="0"/>
                            </a:rPr>
                          </m:ctrlPr>
                        </m:funcPr>
                        <m:fName>
                          <m:r>
                            <m:rPr>
                              <m:sty m:val="p"/>
                            </m:rPr>
                            <a:rPr lang="pt-BR" altLang="ja-JP" sz="2000" b="0">
                              <a:latin typeface="Cambria Math" panose="02040503050406030204" pitchFamily="18" charset="0"/>
                            </a:rPr>
                            <m:t>sin</m:t>
                          </m:r>
                        </m:fName>
                        <m:e>
                          <m:r>
                            <a:rPr lang="en-US" altLang="ja-JP" sz="2000" b="0" i="1" smtClean="0">
                              <a:latin typeface="Cambria Math" panose="02040503050406030204" pitchFamily="18" charset="0"/>
                            </a:rPr>
                            <m:t>𝑘</m:t>
                          </m:r>
                          <m:r>
                            <a:rPr lang="en-US" altLang="ja-JP" sz="2000" b="0" i="1">
                              <a:latin typeface="Cambria Math" panose="02040503050406030204" pitchFamily="18" charset="0"/>
                            </a:rPr>
                            <m:t>𝑥</m:t>
                          </m:r>
                        </m:e>
                      </m:func>
                      <m:r>
                        <a:rPr lang="en-US" altLang="ja-JP" sz="2000" b="0" i="1">
                          <a:latin typeface="Cambria Math" panose="02040503050406030204" pitchFamily="18" charset="0"/>
                        </a:rPr>
                        <m:t>+</m:t>
                      </m:r>
                      <m:nary>
                        <m:naryPr>
                          <m:chr m:val="∑"/>
                          <m:ctrlPr>
                            <a:rPr lang="en-US" altLang="ja-JP" sz="2000" b="0" i="1">
                              <a:latin typeface="Cambria Math" panose="02040503050406030204" pitchFamily="18" charset="0"/>
                            </a:rPr>
                          </m:ctrlPr>
                        </m:naryPr>
                        <m:sub>
                          <m:r>
                            <m:rPr>
                              <m:brk m:alnAt="23"/>
                            </m:rPr>
                            <a:rPr lang="en-US" altLang="ja-JP" sz="2000" b="0" i="1">
                              <a:latin typeface="Cambria Math" panose="02040503050406030204" pitchFamily="18" charset="0"/>
                            </a:rPr>
                            <m:t>𝑘</m:t>
                          </m:r>
                          <m:r>
                            <a:rPr lang="en-US" altLang="ja-JP" sz="2000" b="0" i="1">
                              <a:latin typeface="Cambria Math" panose="02040503050406030204" pitchFamily="18" charset="0"/>
                            </a:rPr>
                            <m:t>=1</m:t>
                          </m:r>
                        </m:sub>
                        <m:sup>
                          <m:r>
                            <a:rPr lang="en-US" altLang="ja-JP" sz="2000" b="0" i="1">
                              <a:latin typeface="Cambria Math" panose="02040503050406030204" pitchFamily="18" charset="0"/>
                            </a:rPr>
                            <m:t>𝐾</m:t>
                          </m:r>
                        </m:sup>
                        <m:e>
                          <m:sSub>
                            <m:sSubPr>
                              <m:ctrlPr>
                                <a:rPr lang="en-US" altLang="ja-JP" sz="2000" b="0" i="1">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b="0" i="1">
                                  <a:latin typeface="Cambria Math" panose="02040503050406030204" pitchFamily="18" charset="0"/>
                                </a:rPr>
                                <m:t>𝑘</m:t>
                              </m:r>
                            </m:sub>
                          </m:sSub>
                        </m:e>
                      </m:nary>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cos</m:t>
                          </m:r>
                        </m:fName>
                        <m:e>
                          <m:r>
                            <a:rPr lang="en-US" altLang="ja-JP" sz="2000" b="0" i="1" smtClean="0">
                              <a:latin typeface="Cambria Math" panose="02040503050406030204" pitchFamily="18" charset="0"/>
                            </a:rPr>
                            <m:t>𝑘𝑥</m:t>
                          </m:r>
                        </m:e>
                      </m:func>
                    </m:oMath>
                  </m:oMathPara>
                </a14:m>
                <a:endParaRPr kumimoji="1" lang="ja-JP" altLang="en-US" sz="2000" b="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2215494" y="3319695"/>
                <a:ext cx="4565673" cy="865493"/>
              </a:xfrm>
              <a:prstGeom prst="rect">
                <a:avLst/>
              </a:prstGeom>
              <a:blipFill>
                <a:blip r:embed="rId3"/>
                <a:stretch>
                  <a:fillRect/>
                </a:stretch>
              </a:blipFill>
            </p:spPr>
            <p:txBody>
              <a:bodyPr/>
              <a:lstStyle/>
              <a:p>
                <a:r>
                  <a:rPr lang="ja-JP" altLang="en-US">
                    <a:noFill/>
                  </a:rPr>
                  <a:t> </a:t>
                </a:r>
              </a:p>
            </p:txBody>
          </p:sp>
        </mc:Fallback>
      </mc:AlternateContent>
      <p:pic>
        <p:nvPicPr>
          <p:cNvPr id="21" name="図 20">
            <a:extLst>
              <a:ext uri="{FF2B5EF4-FFF2-40B4-BE49-F238E27FC236}">
                <a16:creationId xmlns:a16="http://schemas.microsoft.com/office/drawing/2014/main" id="{04049614-D8E7-4C08-AE79-7E1DA53A6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2" name="スライド番号プレースホルダ 4">
            <a:extLst>
              <a:ext uri="{FF2B5EF4-FFF2-40B4-BE49-F238E27FC236}">
                <a16:creationId xmlns:a16="http://schemas.microsoft.com/office/drawing/2014/main" id="{4E58DE8C-0C01-41F7-BCED-2A32A444C9E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34</a:t>
            </a:fld>
            <a:endParaRPr lang="en-US" altLang="ja-JP" sz="1400" dirty="0"/>
          </a:p>
        </p:txBody>
      </p:sp>
      <p:pic>
        <p:nvPicPr>
          <p:cNvPr id="6" name="図 5">
            <a:extLst>
              <a:ext uri="{FF2B5EF4-FFF2-40B4-BE49-F238E27FC236}">
                <a16:creationId xmlns:a16="http://schemas.microsoft.com/office/drawing/2014/main" id="{DDBB2CA5-CB5F-4A84-958D-086EF68B335D}"/>
              </a:ext>
            </a:extLst>
          </p:cNvPr>
          <p:cNvPicPr>
            <a:picLocks noChangeAspect="1"/>
          </p:cNvPicPr>
          <p:nvPr/>
        </p:nvPicPr>
        <p:blipFill rotWithShape="1">
          <a:blip r:embed="rId5">
            <a:extLst>
              <a:ext uri="{28A0092B-C50C-407E-A947-70E740481C1C}">
                <a14:useLocalDpi xmlns:a14="http://schemas.microsoft.com/office/drawing/2010/main" val="0"/>
              </a:ext>
            </a:extLst>
          </a:blip>
          <a:srcRect l="20857" t="11306" r="28286" b="10883"/>
          <a:stretch/>
        </p:blipFill>
        <p:spPr>
          <a:xfrm>
            <a:off x="1341006" y="4256342"/>
            <a:ext cx="2386379" cy="2580146"/>
          </a:xfrm>
          <a:prstGeom prst="rect">
            <a:avLst/>
          </a:prstGeom>
        </p:spPr>
      </p:pic>
      <p:sp>
        <p:nvSpPr>
          <p:cNvPr id="8" name="テキスト ボックス 7">
            <a:extLst>
              <a:ext uri="{FF2B5EF4-FFF2-40B4-BE49-F238E27FC236}">
                <a16:creationId xmlns:a16="http://schemas.microsoft.com/office/drawing/2014/main" id="{7B55BB95-91EF-42B3-B6DD-C2DE45234524}"/>
              </a:ext>
            </a:extLst>
          </p:cNvPr>
          <p:cNvSpPr txBox="1"/>
          <p:nvPr/>
        </p:nvSpPr>
        <p:spPr>
          <a:xfrm>
            <a:off x="3635944" y="4650376"/>
            <a:ext cx="1874231" cy="1047979"/>
          </a:xfrm>
          <a:prstGeom prst="rect">
            <a:avLst/>
          </a:prstGeom>
          <a:noFill/>
        </p:spPr>
        <p:txBody>
          <a:bodyPr wrap="none" rtlCol="0">
            <a:spAutoFit/>
          </a:bodyPr>
          <a:lstStyle/>
          <a:p>
            <a:pPr>
              <a:lnSpc>
                <a:spcPts val="2100"/>
              </a:lnSpc>
            </a:pPr>
            <a:r>
              <a:rPr lang="ja-JP" altLang="en-US" dirty="0"/>
              <a:t>こんな関数も</a:t>
            </a:r>
            <a:endParaRPr lang="en-US" altLang="ja-JP" dirty="0"/>
          </a:p>
          <a:p>
            <a:pPr>
              <a:lnSpc>
                <a:spcPts val="2100"/>
              </a:lnSpc>
            </a:pPr>
            <a:r>
              <a:rPr kumimoji="1" lang="ja-JP" altLang="en-US" dirty="0"/>
              <a:t>フーリエ展開</a:t>
            </a:r>
            <a:endParaRPr kumimoji="1" lang="en-US" altLang="ja-JP" dirty="0"/>
          </a:p>
          <a:p>
            <a:pPr>
              <a:lnSpc>
                <a:spcPts val="2100"/>
              </a:lnSpc>
            </a:pPr>
            <a:r>
              <a:rPr lang="ja-JP" altLang="en-US" dirty="0"/>
              <a:t>できる</a:t>
            </a:r>
            <a:endParaRPr kumimoji="1" lang="ja-JP" altLang="en-US" dirty="0"/>
          </a:p>
        </p:txBody>
      </p:sp>
      <p:pic>
        <p:nvPicPr>
          <p:cNvPr id="10" name="図 9">
            <a:extLst>
              <a:ext uri="{FF2B5EF4-FFF2-40B4-BE49-F238E27FC236}">
                <a16:creationId xmlns:a16="http://schemas.microsoft.com/office/drawing/2014/main" id="{E7D660F5-3C9C-45FC-8F37-FF4A0912CCA2}"/>
              </a:ext>
            </a:extLst>
          </p:cNvPr>
          <p:cNvPicPr>
            <a:picLocks noChangeAspect="1"/>
          </p:cNvPicPr>
          <p:nvPr/>
        </p:nvPicPr>
        <p:blipFill rotWithShape="1">
          <a:blip r:embed="rId6">
            <a:extLst>
              <a:ext uri="{28A0092B-C50C-407E-A947-70E740481C1C}">
                <a14:useLocalDpi xmlns:a14="http://schemas.microsoft.com/office/drawing/2010/main" val="0"/>
              </a:ext>
            </a:extLst>
          </a:blip>
          <a:srcRect l="20572" t="11306" r="28285" b="11286"/>
          <a:stretch/>
        </p:blipFill>
        <p:spPr>
          <a:xfrm>
            <a:off x="5893242" y="4249365"/>
            <a:ext cx="2399786" cy="2566740"/>
          </a:xfrm>
          <a:prstGeom prst="rect">
            <a:avLst/>
          </a:prstGeom>
        </p:spPr>
      </p:pic>
      <p:sp>
        <p:nvSpPr>
          <p:cNvPr id="11" name="矢印: 右 10">
            <a:extLst>
              <a:ext uri="{FF2B5EF4-FFF2-40B4-BE49-F238E27FC236}">
                <a16:creationId xmlns:a16="http://schemas.microsoft.com/office/drawing/2014/main" id="{61D11F70-F9C1-458E-8D8B-9786B485B8DB}"/>
              </a:ext>
            </a:extLst>
          </p:cNvPr>
          <p:cNvSpPr/>
          <p:nvPr/>
        </p:nvSpPr>
        <p:spPr bwMode="auto">
          <a:xfrm>
            <a:off x="3649007" y="5596324"/>
            <a:ext cx="2294938" cy="364944"/>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2" name="テキスト ボックス 11">
            <a:extLst>
              <a:ext uri="{FF2B5EF4-FFF2-40B4-BE49-F238E27FC236}">
                <a16:creationId xmlns:a16="http://schemas.microsoft.com/office/drawing/2014/main" id="{B9D26D68-1ADA-4A3D-93BF-B96408181504}"/>
              </a:ext>
            </a:extLst>
          </p:cNvPr>
          <p:cNvSpPr txBox="1"/>
          <p:nvPr/>
        </p:nvSpPr>
        <p:spPr>
          <a:xfrm>
            <a:off x="7811150" y="4240526"/>
            <a:ext cx="1194558" cy="369332"/>
          </a:xfrm>
          <a:prstGeom prst="rect">
            <a:avLst/>
          </a:prstGeom>
          <a:solidFill>
            <a:schemeClr val="bg1"/>
          </a:solidFill>
        </p:spPr>
        <p:txBody>
          <a:bodyPr wrap="none" rtlCol="0">
            <a:spAutoFit/>
          </a:bodyPr>
          <a:lstStyle/>
          <a:p>
            <a:r>
              <a:rPr kumimoji="1" lang="ja-JP" altLang="en-US" sz="1800" dirty="0"/>
              <a:t>波数</a:t>
            </a:r>
            <a:r>
              <a:rPr kumimoji="1" lang="en-US" altLang="ja-JP" sz="1800" dirty="0"/>
              <a:t>3</a:t>
            </a:r>
            <a:r>
              <a:rPr kumimoji="1" lang="ja-JP" altLang="en-US" sz="1800" dirty="0"/>
              <a:t>まで</a:t>
            </a:r>
          </a:p>
        </p:txBody>
      </p:sp>
      <p:sp>
        <p:nvSpPr>
          <p:cNvPr id="30" name="テキスト ボックス 29">
            <a:extLst>
              <a:ext uri="{FF2B5EF4-FFF2-40B4-BE49-F238E27FC236}">
                <a16:creationId xmlns:a16="http://schemas.microsoft.com/office/drawing/2014/main" id="{746A01A1-FAF2-41AA-8020-89492E238359}"/>
              </a:ext>
            </a:extLst>
          </p:cNvPr>
          <p:cNvSpPr txBox="1"/>
          <p:nvPr/>
        </p:nvSpPr>
        <p:spPr>
          <a:xfrm>
            <a:off x="7811149" y="4634846"/>
            <a:ext cx="1322798" cy="369332"/>
          </a:xfrm>
          <a:prstGeom prst="rect">
            <a:avLst/>
          </a:prstGeom>
          <a:solidFill>
            <a:schemeClr val="bg1"/>
          </a:solidFill>
        </p:spPr>
        <p:txBody>
          <a:bodyPr wrap="none" rtlCol="0">
            <a:spAutoFit/>
          </a:bodyPr>
          <a:lstStyle/>
          <a:p>
            <a:r>
              <a:rPr kumimoji="1" lang="ja-JP" altLang="en-US" sz="1800" dirty="0">
                <a:solidFill>
                  <a:srgbClr val="0070C0"/>
                </a:solidFill>
              </a:rPr>
              <a:t>波数</a:t>
            </a:r>
            <a:r>
              <a:rPr kumimoji="1" lang="en-US" altLang="ja-JP" sz="1800" dirty="0">
                <a:solidFill>
                  <a:srgbClr val="0070C0"/>
                </a:solidFill>
              </a:rPr>
              <a:t>30</a:t>
            </a:r>
            <a:r>
              <a:rPr kumimoji="1" lang="ja-JP" altLang="en-US" sz="1800" dirty="0">
                <a:solidFill>
                  <a:srgbClr val="0070C0"/>
                </a:solidFill>
              </a:rPr>
              <a:t>まで</a:t>
            </a:r>
          </a:p>
        </p:txBody>
      </p:sp>
      <p:sp>
        <p:nvSpPr>
          <p:cNvPr id="35" name="テキスト ボックス 34">
            <a:extLst>
              <a:ext uri="{FF2B5EF4-FFF2-40B4-BE49-F238E27FC236}">
                <a16:creationId xmlns:a16="http://schemas.microsoft.com/office/drawing/2014/main" id="{5ED03902-0F6F-4FA1-9CF4-C83B2AA51CF5}"/>
              </a:ext>
            </a:extLst>
          </p:cNvPr>
          <p:cNvSpPr txBox="1"/>
          <p:nvPr/>
        </p:nvSpPr>
        <p:spPr>
          <a:xfrm>
            <a:off x="7784539" y="5021465"/>
            <a:ext cx="1322798" cy="369332"/>
          </a:xfrm>
          <a:prstGeom prst="rect">
            <a:avLst/>
          </a:prstGeom>
          <a:solidFill>
            <a:schemeClr val="bg1"/>
          </a:solidFill>
        </p:spPr>
        <p:txBody>
          <a:bodyPr wrap="none" rtlCol="0">
            <a:spAutoFit/>
          </a:bodyPr>
          <a:lstStyle/>
          <a:p>
            <a:r>
              <a:rPr kumimoji="1" lang="ja-JP" altLang="en-US" sz="1800" dirty="0">
                <a:solidFill>
                  <a:srgbClr val="FF0000"/>
                </a:solidFill>
              </a:rPr>
              <a:t>波数</a:t>
            </a:r>
            <a:r>
              <a:rPr lang="en-US" altLang="ja-JP" sz="1800" dirty="0">
                <a:solidFill>
                  <a:srgbClr val="FF0000"/>
                </a:solidFill>
              </a:rPr>
              <a:t>5</a:t>
            </a:r>
            <a:r>
              <a:rPr kumimoji="1" lang="en-US" altLang="ja-JP" sz="1800" dirty="0">
                <a:solidFill>
                  <a:srgbClr val="FF0000"/>
                </a:solidFill>
              </a:rPr>
              <a:t>0</a:t>
            </a:r>
            <a:r>
              <a:rPr kumimoji="1" lang="ja-JP" altLang="en-US" sz="1800" dirty="0">
                <a:solidFill>
                  <a:srgbClr val="FF0000"/>
                </a:solidFill>
              </a:rPr>
              <a:t>まで</a:t>
            </a:r>
          </a:p>
        </p:txBody>
      </p:sp>
      <p:cxnSp>
        <p:nvCxnSpPr>
          <p:cNvPr id="14" name="直線矢印コネクタ 13">
            <a:extLst>
              <a:ext uri="{FF2B5EF4-FFF2-40B4-BE49-F238E27FC236}">
                <a16:creationId xmlns:a16="http://schemas.microsoft.com/office/drawing/2014/main" id="{5AA6B104-35CB-42E5-9E91-8A6B56FA0D44}"/>
              </a:ext>
            </a:extLst>
          </p:cNvPr>
          <p:cNvCxnSpPr>
            <a:cxnSpLocks/>
          </p:cNvCxnSpPr>
          <p:nvPr/>
        </p:nvCxnSpPr>
        <p:spPr bwMode="auto">
          <a:xfrm flipH="1">
            <a:off x="7571195" y="5206131"/>
            <a:ext cx="283922" cy="0"/>
          </a:xfrm>
          <a:prstGeom prst="straightConnector1">
            <a:avLst/>
          </a:prstGeom>
          <a:noFill/>
          <a:ln w="50800" cap="flat" cmpd="sng" algn="ctr">
            <a:solidFill>
              <a:srgbClr val="FF0000"/>
            </a:solidFill>
            <a:prstDash val="solid"/>
            <a:round/>
            <a:headEnd type="none" w="med" len="med"/>
            <a:tailEnd type="triangle"/>
          </a:ln>
          <a:effectLst/>
        </p:spPr>
      </p:cxnSp>
      <p:cxnSp>
        <p:nvCxnSpPr>
          <p:cNvPr id="36" name="直線矢印コネクタ 35">
            <a:extLst>
              <a:ext uri="{FF2B5EF4-FFF2-40B4-BE49-F238E27FC236}">
                <a16:creationId xmlns:a16="http://schemas.microsoft.com/office/drawing/2014/main" id="{913CE6EC-9C92-4545-9BDF-34EB760C54FD}"/>
              </a:ext>
            </a:extLst>
          </p:cNvPr>
          <p:cNvCxnSpPr>
            <a:cxnSpLocks/>
          </p:cNvCxnSpPr>
          <p:nvPr/>
        </p:nvCxnSpPr>
        <p:spPr bwMode="auto">
          <a:xfrm flipH="1">
            <a:off x="7592965" y="4796830"/>
            <a:ext cx="283922" cy="0"/>
          </a:xfrm>
          <a:prstGeom prst="straightConnector1">
            <a:avLst/>
          </a:prstGeom>
          <a:noFill/>
          <a:ln w="50800" cap="flat" cmpd="sng" algn="ctr">
            <a:solidFill>
              <a:srgbClr val="0070C0"/>
            </a:solidFill>
            <a:prstDash val="solid"/>
            <a:round/>
            <a:headEnd type="none" w="med" len="med"/>
            <a:tailEnd type="triangle"/>
          </a:ln>
          <a:effectLst/>
        </p:spPr>
      </p:cxnSp>
      <p:cxnSp>
        <p:nvCxnSpPr>
          <p:cNvPr id="37" name="直線矢印コネクタ 36">
            <a:extLst>
              <a:ext uri="{FF2B5EF4-FFF2-40B4-BE49-F238E27FC236}">
                <a16:creationId xmlns:a16="http://schemas.microsoft.com/office/drawing/2014/main" id="{3711E89E-E86F-491E-B8DF-1107F7137C65}"/>
              </a:ext>
            </a:extLst>
          </p:cNvPr>
          <p:cNvCxnSpPr>
            <a:cxnSpLocks/>
          </p:cNvCxnSpPr>
          <p:nvPr/>
        </p:nvCxnSpPr>
        <p:spPr bwMode="auto">
          <a:xfrm flipH="1">
            <a:off x="7299702" y="4437785"/>
            <a:ext cx="574605" cy="212591"/>
          </a:xfrm>
          <a:prstGeom prst="straightConnector1">
            <a:avLst/>
          </a:prstGeom>
          <a:noFill/>
          <a:ln w="508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57877520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空間分布の表現（２）：球面のスペクトル法</a:t>
            </a:r>
          </a:p>
        </p:txBody>
      </p:sp>
      <p:sp>
        <p:nvSpPr>
          <p:cNvPr id="11267" name="Rectangle 3"/>
          <p:cNvSpPr>
            <a:spLocks noGrp="1" noChangeArrowheads="1"/>
          </p:cNvSpPr>
          <p:nvPr>
            <p:ph idx="1"/>
          </p:nvPr>
        </p:nvSpPr>
        <p:spPr>
          <a:xfrm>
            <a:off x="285750" y="859952"/>
            <a:ext cx="8642350" cy="5688632"/>
          </a:xfrm>
        </p:spPr>
        <p:txBody>
          <a:bodyPr/>
          <a:lstStyle/>
          <a:p>
            <a:r>
              <a:rPr lang="ja-JP" altLang="en-US" b="1" dirty="0">
                <a:solidFill>
                  <a:srgbClr val="000099"/>
                </a:solidFill>
              </a:rPr>
              <a:t>物理量を球面調和関数で展開</a:t>
            </a:r>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r>
              <a:rPr lang="ja-JP" altLang="en-US" b="1" dirty="0">
                <a:solidFill>
                  <a:srgbClr val="000099"/>
                </a:solidFill>
              </a:rPr>
              <a:t>水平積分を高精度で行うことができる</a:t>
            </a:r>
            <a:endParaRPr lang="en-US" altLang="ja-JP" b="1" dirty="0">
              <a:solidFill>
                <a:srgbClr val="000099"/>
              </a:solidFill>
            </a:endParaRPr>
          </a:p>
          <a:p>
            <a:pPr lvl="1"/>
            <a:r>
              <a:rPr lang="ja-JP" altLang="en-US" dirty="0"/>
              <a:t>　気象庁モデル、</a:t>
            </a:r>
            <a:r>
              <a:rPr lang="en-US" altLang="ja-JP" dirty="0"/>
              <a:t>DCPAM</a:t>
            </a:r>
            <a:r>
              <a:rPr lang="ja-JP" altLang="en-US" dirty="0"/>
              <a:t>などで利用されている</a:t>
            </a: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en-US" altLang="ja-JP" sz="2800" b="1" dirty="0"/>
          </a:p>
        </p:txBody>
      </p:sp>
      <p:pic>
        <p:nvPicPr>
          <p:cNvPr id="11268" name="図 3"/>
          <p:cNvPicPr>
            <a:picLocks noChangeAspect="1"/>
          </p:cNvPicPr>
          <p:nvPr/>
        </p:nvPicPr>
        <p:blipFill rotWithShape="1">
          <a:blip r:embed="rId3">
            <a:extLst>
              <a:ext uri="{28A0092B-C50C-407E-A947-70E740481C1C}">
                <a14:useLocalDpi xmlns:a14="http://schemas.microsoft.com/office/drawing/2010/main" val="0"/>
              </a:ext>
            </a:extLst>
          </a:blip>
          <a:srcRect t="16947" r="50586" b="49610"/>
          <a:stretch/>
        </p:blipFill>
        <p:spPr bwMode="auto">
          <a:xfrm>
            <a:off x="4965298" y="1606674"/>
            <a:ext cx="3971077" cy="268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731328" y="1658685"/>
                <a:ext cx="4392488" cy="11760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𝑖𝑗</m:t>
                          </m:r>
                        </m:sub>
                      </m:sSub>
                      <m:r>
                        <a:rPr kumimoji="1" lang="en-US" altLang="ja-JP" b="0" i="1" smtClean="0">
                          <a:latin typeface="Cambria Math"/>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𝑀</m:t>
                          </m:r>
                        </m:sub>
                        <m:sup>
                          <m:r>
                            <a:rPr kumimoji="1" lang="en-US" altLang="ja-JP" b="0" i="1" smtClean="0">
                              <a:latin typeface="Cambria Math" panose="02040503050406030204" pitchFamily="18" charset="0"/>
                            </a:rPr>
                            <m:t>𝑀</m:t>
                          </m:r>
                        </m:sup>
                        <m:e>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sub>
                            <m:sup>
                              <m:r>
                                <a:rPr kumimoji="1" lang="en-US" altLang="ja-JP" b="0" i="1" smtClean="0">
                                  <a:latin typeface="Cambria Math" panose="02040503050406030204" pitchFamily="18" charset="0"/>
                                </a:rPr>
                                <m:t>𝑁</m:t>
                              </m:r>
                            </m:sup>
                            <m:e>
                              <m:acc>
                                <m:accPr>
                                  <m:chr m:val="̃"/>
                                  <m:ctrlPr>
                                    <a:rPr kumimoji="1" lang="en-US" altLang="ja-JP" b="0" i="1" smtClean="0">
                                      <a:latin typeface="Cambria Math" panose="02040503050406030204" pitchFamily="18" charset="0"/>
                                    </a:rPr>
                                  </m:ctrlPr>
                                </m:acc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e>
                              </m:acc>
                            </m:e>
                          </m:nary>
                        </m:e>
                      </m:nary>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731328" y="1658685"/>
                <a:ext cx="4392488" cy="117602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544041" y="3700055"/>
                <a:ext cx="4437855" cy="517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e>
                      </m:d>
                      <m: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𝑃</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m:rPr>
                              <m:sty m:val="p"/>
                            </m:rPr>
                            <a:rPr lang="en-US" altLang="ja-JP" b="0" i="1">
                              <a:latin typeface="Cambria Math" panose="02040503050406030204" pitchFamily="18" charset="0"/>
                            </a:rPr>
                            <m:t>φ</m:t>
                          </m:r>
                        </m:e>
                      </m:func>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𝑖𝑚</m:t>
                          </m:r>
                          <m:r>
                            <m:rPr>
                              <m:sty m:val="p"/>
                            </m:rPr>
                            <a:rPr lang="en-US" altLang="ja-JP" b="0" i="1">
                              <a:latin typeface="Cambria Math" panose="02040503050406030204" pitchFamily="18" charset="0"/>
                            </a:rPr>
                            <m:t>λ</m:t>
                          </m:r>
                        </m:sup>
                      </m:sSup>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44041" y="3700055"/>
                <a:ext cx="4437855" cy="51783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91815" y="4611025"/>
                <a:ext cx="6766205"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𝑃</m:t>
                          </m:r>
                        </m:e>
                        <m:sub>
                          <m:r>
                            <a:rPr kumimoji="1" lang="en-US" altLang="ja-JP" sz="2000" b="0" i="1" smtClean="0">
                              <a:latin typeface="Cambria Math" panose="02040503050406030204" pitchFamily="18" charset="0"/>
                            </a:rPr>
                            <m:t>𝑛</m:t>
                          </m:r>
                        </m:sub>
                        <m:sup>
                          <m:r>
                            <a:rPr kumimoji="1" lang="en-US" altLang="ja-JP" sz="2000" b="0" i="1" smtClean="0">
                              <a:latin typeface="Cambria Math" panose="02040503050406030204" pitchFamily="18" charset="0"/>
                            </a:rPr>
                            <m:t>𝑚</m:t>
                          </m:r>
                        </m:sup>
                      </m:sSubSup>
                      <m:d>
                        <m:dPr>
                          <m:ctrlPr>
                            <a:rPr kumimoji="1" lang="en-US" altLang="ja-JP" sz="2000" b="0" i="1" smtClean="0">
                              <a:latin typeface="Cambria Math" panose="02040503050406030204" pitchFamily="18" charset="0"/>
                            </a:rPr>
                          </m:ctrlPr>
                        </m:dPr>
                        <m:e>
                          <m:r>
                            <m:rPr>
                              <m:sty m:val="p"/>
                            </m:rPr>
                            <a:rPr lang="en-US" altLang="ja-JP" sz="2000" b="0" i="1">
                              <a:latin typeface="Cambria Math" panose="02040503050406030204" pitchFamily="18" charset="0"/>
                            </a:rPr>
                            <m:t>μ</m:t>
                          </m:r>
                        </m:e>
                      </m:d>
                      <m:r>
                        <a:rPr kumimoji="1" lang="en-US" altLang="ja-JP" sz="2000" b="1" i="0" smtClean="0">
                          <a:latin typeface="Cambria Math" panose="02040503050406030204" pitchFamily="18" charset="0"/>
                        </a:rPr>
                        <m:t>=</m:t>
                      </m:r>
                      <m:rad>
                        <m:radPr>
                          <m:degHide m:val="on"/>
                          <m:ctrlPr>
                            <a:rPr kumimoji="1" lang="en-US" altLang="ja-JP" sz="2000" b="1" i="1" smtClean="0">
                              <a:latin typeface="Cambria Math" panose="02040503050406030204" pitchFamily="18" charset="0"/>
                            </a:rPr>
                          </m:ctrlPr>
                        </m:radPr>
                        <m:deg/>
                        <m:e>
                          <m:f>
                            <m:fPr>
                              <m:ctrlPr>
                                <a:rPr kumimoji="1" lang="en-US" altLang="ja-JP" sz="2000" b="1" i="1" smtClean="0">
                                  <a:latin typeface="Cambria Math" panose="02040503050406030204" pitchFamily="18" charset="0"/>
                                </a:rPr>
                              </m:ctrlPr>
                            </m:fPr>
                            <m:num>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+1</m:t>
                                  </m:r>
                                </m:e>
                              </m:d>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𝑚</m:t>
                                      </m:r>
                                    </m:e>
                                  </m:d>
                                </m:e>
                              </m:d>
                              <m:r>
                                <a:rPr kumimoji="1" lang="en-US" altLang="ja-JP" sz="2000" b="1" i="1" smtClean="0">
                                  <a:latin typeface="Cambria Math" panose="02040503050406030204" pitchFamily="18" charset="0"/>
                                </a:rPr>
                                <m:t>!</m:t>
                              </m:r>
                            </m:num>
                            <m:den>
                              <m:d>
                                <m:dPr>
                                  <m:ctrlPr>
                                    <a:rPr kumimoji="1" lang="en-US" altLang="ja-JP" sz="2000" b="1" i="1" smtClean="0">
                                      <a:latin typeface="Cambria Math" panose="02040503050406030204" pitchFamily="18" charset="0"/>
                                    </a:rPr>
                                  </m:ctrlPr>
                                </m:dPr>
                                <m:e>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e>
                              </m:d>
                              <m:r>
                                <a:rPr kumimoji="1" lang="en-US" altLang="ja-JP" sz="2000" b="1" i="1" smtClean="0">
                                  <a:latin typeface="Cambria Math" panose="02040503050406030204" pitchFamily="18" charset="0"/>
                                </a:rPr>
                                <m:t>!</m:t>
                              </m:r>
                            </m:den>
                          </m:f>
                        </m:e>
                      </m:rad>
                      <m:f>
                        <m:fPr>
                          <m:ctrlPr>
                            <a:rPr kumimoji="1" lang="en-US" altLang="ja-JP" sz="2000" b="1" i="1" smtClean="0">
                              <a:latin typeface="Cambria Math" panose="02040503050406030204" pitchFamily="18" charset="0"/>
                            </a:rPr>
                          </m:ctrlPr>
                        </m:fPr>
                        <m:num>
                          <m:sSup>
                            <m:sSupPr>
                              <m:ctrlPr>
                                <a:rPr kumimoji="1" lang="en-US" altLang="ja-JP" sz="2000" b="1" i="1" smtClean="0">
                                  <a:latin typeface="Cambria Math" panose="02040503050406030204" pitchFamily="18" charset="0"/>
                                </a:rPr>
                              </m:ctrlPr>
                            </m:sSupPr>
                            <m:e>
                              <m:d>
                                <m:dPr>
                                  <m:ctrlPr>
                                    <a:rPr kumimoji="1" lang="en-US" altLang="ja-JP" sz="2000" b="1"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1" i="1" smtClean="0">
                                      <a:latin typeface="Cambria Math" panose="02040503050406030204" pitchFamily="18" charset="0"/>
                                    </a:rPr>
                                    <m:t>−</m:t>
                                  </m:r>
                                  <m:r>
                                    <a:rPr lang="en-US" altLang="ja-JP" sz="2000" i="1">
                                      <a:latin typeface="Cambria Math" panose="02040503050406030204" pitchFamily="18" charset="0"/>
                                    </a:rPr>
                                    <m:t>𝜇</m:t>
                                  </m:r>
                                </m:e>
                              </m:d>
                            </m:e>
                            <m:sup>
                              <m:f>
                                <m:fPr>
                                  <m:type m:val="skw"/>
                                  <m:ctrlPr>
                                    <a:rPr kumimoji="1" lang="en-US" altLang="ja-JP" sz="2000" b="1" i="1" smtClean="0">
                                      <a:latin typeface="Cambria Math" panose="02040503050406030204" pitchFamily="18" charset="0"/>
                                    </a:rPr>
                                  </m:ctrlPr>
                                </m:fPr>
                                <m:num>
                                  <m:d>
                                    <m:dPr>
                                      <m:begChr m:val="|"/>
                                      <m:endChr m:val="|"/>
                                      <m:ctrlPr>
                                        <a:rPr kumimoji="1" lang="en-US" altLang="ja-JP" sz="2000" b="1" i="1" smtClean="0">
                                          <a:latin typeface="Cambria Math" panose="02040503050406030204" pitchFamily="18" charset="0"/>
                                        </a:rPr>
                                      </m:ctrlPr>
                                    </m:dPr>
                                    <m:e>
                                      <m:r>
                                        <a:rPr kumimoji="1" lang="en-US" altLang="ja-JP" sz="2000" b="1" i="1" smtClean="0">
                                          <a:latin typeface="Cambria Math" panose="02040503050406030204" pitchFamily="18" charset="0"/>
                                        </a:rPr>
                                        <m:t>𝒎</m:t>
                                      </m:r>
                                    </m:e>
                                  </m:d>
                                </m:num>
                                <m:den>
                                  <m:r>
                                    <a:rPr kumimoji="1" lang="en-US" altLang="ja-JP" sz="2000" b="1" i="1" smtClean="0">
                                      <a:latin typeface="Cambria Math" panose="02040503050406030204" pitchFamily="18" charset="0"/>
                                    </a:rPr>
                                    <m:t>𝟐</m:t>
                                  </m:r>
                                </m:den>
                              </m:f>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2</m:t>
                              </m:r>
                            </m:e>
                            <m:sup>
                              <m:r>
                                <a:rPr kumimoji="1" lang="en-US" altLang="ja-JP" sz="2000" b="0" i="1" baseline="0" smtClean="0">
                                  <a:latin typeface="Cambria Math" panose="02040503050406030204" pitchFamily="18" charset="0"/>
                                </a:rPr>
                                <m:t>𝑛</m:t>
                              </m:r>
                            </m:sup>
                          </m:s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en>
                      </m:f>
                      <m:f>
                        <m:fPr>
                          <m:ctrlPr>
                            <a:rPr kumimoji="1" lang="en-US" altLang="ja-JP" sz="2000" b="0" i="1" smtClean="0">
                              <a:latin typeface="Cambria Math" panose="02040503050406030204" pitchFamily="18" charset="0"/>
                            </a:rPr>
                          </m:ctrlPr>
                        </m:fPr>
                        <m:num>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den>
                      </m:f>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m:t>
                          </m:r>
                          <m:sSup>
                            <m:sSupPr>
                              <m:ctrlPr>
                                <a:rPr kumimoji="1" lang="en-US" altLang="ja-JP" sz="2000" b="0" i="1" smtClean="0">
                                  <a:latin typeface="Cambria Math" panose="02040503050406030204" pitchFamily="18" charset="0"/>
                                </a:rPr>
                              </m:ctrlPr>
                            </m:sSupPr>
                            <m:e>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2</m:t>
                              </m:r>
                            </m:sup>
                          </m:sSup>
                          <m:r>
                            <a:rPr kumimoji="1" lang="en-US" altLang="ja-JP" sz="2000" b="0" i="1" baseline="0" smtClean="0">
                              <a:latin typeface="Cambria Math" panose="02040503050406030204" pitchFamily="18" charset="0"/>
                            </a:rPr>
                            <m:t>−1)</m:t>
                          </m:r>
                        </m:e>
                        <m:sup>
                          <m:r>
                            <a:rPr kumimoji="1" lang="en-US" altLang="ja-JP" sz="2000" b="0" i="1" baseline="0" smtClean="0">
                              <a:latin typeface="Cambria Math" panose="02040503050406030204" pitchFamily="18" charset="0"/>
                            </a:rPr>
                            <m:t>𝑛</m:t>
                          </m:r>
                        </m:sup>
                      </m:sSup>
                    </m:oMath>
                  </m:oMathPara>
                </a14:m>
                <a:endParaRPr kumimoji="1" lang="ja-JP" altLang="en-US" sz="2000" b="0" i="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91815" y="4611025"/>
                <a:ext cx="6766205" cy="1001684"/>
              </a:xfrm>
              <a:prstGeom prst="rect">
                <a:avLst/>
              </a:prstGeom>
              <a:blipFill>
                <a:blip r:embed="rId6"/>
                <a:stretch>
                  <a:fillRect/>
                </a:stretch>
              </a:blipFill>
            </p:spPr>
            <p:txBody>
              <a:bodyPr/>
              <a:lstStyle/>
              <a:p>
                <a:r>
                  <a:rPr lang="ja-JP" altLang="en-US">
                    <a:noFill/>
                  </a:rPr>
                  <a:t> </a:t>
                </a:r>
              </a:p>
            </p:txBody>
          </p:sp>
        </mc:Fallback>
      </mc:AlternateContent>
      <p:sp>
        <p:nvSpPr>
          <p:cNvPr id="2" name="テキスト ボックス 1"/>
          <p:cNvSpPr txBox="1"/>
          <p:nvPr/>
        </p:nvSpPr>
        <p:spPr>
          <a:xfrm>
            <a:off x="582337" y="3420577"/>
            <a:ext cx="1863011" cy="400110"/>
          </a:xfrm>
          <a:prstGeom prst="rect">
            <a:avLst/>
          </a:prstGeom>
          <a:noFill/>
        </p:spPr>
        <p:txBody>
          <a:bodyPr wrap="none" rtlCol="0">
            <a:spAutoFit/>
          </a:bodyPr>
          <a:lstStyle/>
          <a:p>
            <a:r>
              <a:rPr kumimoji="1" lang="ja-JP" altLang="en-US" sz="2000" dirty="0"/>
              <a:t>球面調和関数：</a:t>
            </a:r>
          </a:p>
        </p:txBody>
      </p:sp>
      <p:sp>
        <p:nvSpPr>
          <p:cNvPr id="9" name="テキスト ボックス 8"/>
          <p:cNvSpPr txBox="1"/>
          <p:nvPr/>
        </p:nvSpPr>
        <p:spPr>
          <a:xfrm>
            <a:off x="587312" y="1358006"/>
            <a:ext cx="2787943" cy="400110"/>
          </a:xfrm>
          <a:prstGeom prst="rect">
            <a:avLst/>
          </a:prstGeom>
          <a:noFill/>
        </p:spPr>
        <p:txBody>
          <a:bodyPr wrap="none" rtlCol="0">
            <a:spAutoFit/>
          </a:bodyPr>
          <a:lstStyle/>
          <a:p>
            <a:r>
              <a:rPr kumimoji="1" lang="ja-JP" altLang="en-US" sz="2000" dirty="0"/>
              <a:t>物理量</a:t>
            </a:r>
            <a:r>
              <a:rPr kumimoji="1" lang="en-US" altLang="ja-JP" sz="2000" dirty="0"/>
              <a:t>A(λ</a:t>
            </a:r>
            <a:r>
              <a:rPr lang="ja-JP" altLang="en-US" sz="2000" dirty="0"/>
              <a:t> </a:t>
            </a:r>
            <a:r>
              <a:rPr lang="en-US" altLang="ja-JP" sz="2000" dirty="0"/>
              <a:t>φ</a:t>
            </a:r>
            <a:r>
              <a:rPr lang="ja-JP" altLang="en-US" sz="2000" dirty="0"/>
              <a:t>）の展開式</a:t>
            </a:r>
            <a:endParaRPr kumimoji="1" lang="ja-JP" altLang="en-US" sz="2000" dirty="0"/>
          </a:p>
        </p:txBody>
      </p:sp>
      <p:sp>
        <p:nvSpPr>
          <p:cNvPr id="10" name="テキスト ボックス 9"/>
          <p:cNvSpPr txBox="1"/>
          <p:nvPr/>
        </p:nvSpPr>
        <p:spPr>
          <a:xfrm>
            <a:off x="587312" y="4291461"/>
            <a:ext cx="2318263" cy="400110"/>
          </a:xfrm>
          <a:prstGeom prst="rect">
            <a:avLst/>
          </a:prstGeom>
          <a:noFill/>
        </p:spPr>
        <p:txBody>
          <a:bodyPr wrap="none" rtlCol="0">
            <a:spAutoFit/>
          </a:bodyPr>
          <a:lstStyle/>
          <a:p>
            <a:r>
              <a:rPr lang="ja-JP" altLang="en-US" sz="2000" dirty="0"/>
              <a:t>ルジャンドル陪関数</a:t>
            </a:r>
            <a:endParaRPr kumimoji="1" lang="ja-JP" altLang="en-US" sz="2000" dirty="0"/>
          </a:p>
        </p:txBody>
      </p:sp>
      <p:sp>
        <p:nvSpPr>
          <p:cNvPr id="3" name="テキスト ボックス 2"/>
          <p:cNvSpPr txBox="1"/>
          <p:nvPr/>
        </p:nvSpPr>
        <p:spPr>
          <a:xfrm>
            <a:off x="2435118" y="2806004"/>
            <a:ext cx="2618024" cy="769441"/>
          </a:xfrm>
          <a:prstGeom prst="rect">
            <a:avLst/>
          </a:prstGeom>
          <a:noFill/>
        </p:spPr>
        <p:txBody>
          <a:bodyPr wrap="none" rtlCol="0">
            <a:spAutoFit/>
          </a:bodyPr>
          <a:lstStyle/>
          <a:p>
            <a:r>
              <a:rPr lang="en-US" altLang="ja-JP" sz="2000" b="0" dirty="0"/>
              <a:t>λ</a:t>
            </a:r>
            <a:r>
              <a:rPr lang="ja-JP" altLang="en-US" sz="2000" b="0" dirty="0"/>
              <a:t>：経度</a:t>
            </a:r>
            <a:r>
              <a:rPr lang="en-US" altLang="ja-JP" sz="2000" b="0" dirty="0"/>
              <a:t>, φ</a:t>
            </a:r>
            <a:r>
              <a:rPr lang="ja-JP" altLang="en-US" sz="2000" b="0" dirty="0"/>
              <a:t>：緯度</a:t>
            </a:r>
            <a:endParaRPr lang="en-US" altLang="ja-JP" sz="2000" b="0" dirty="0"/>
          </a:p>
          <a:p>
            <a:r>
              <a:rPr kumimoji="1" lang="en-US" altLang="ja-JP" sz="2000" b="0" dirty="0"/>
              <a:t>m:</a:t>
            </a:r>
            <a:r>
              <a:rPr kumimoji="1" lang="ja-JP" altLang="en-US" sz="2000" b="0" dirty="0"/>
              <a:t>東西波数</a:t>
            </a:r>
            <a:r>
              <a:rPr kumimoji="1" lang="en-US" altLang="ja-JP" sz="2000" b="0" dirty="0"/>
              <a:t>, n:</a:t>
            </a:r>
            <a:r>
              <a:rPr lang="ja-JP" altLang="en-US" sz="2000" b="0" dirty="0"/>
              <a:t>全</a:t>
            </a:r>
            <a:r>
              <a:rPr kumimoji="1" lang="ja-JP" altLang="en-US" sz="2000" b="0" dirty="0"/>
              <a:t>波数</a:t>
            </a:r>
          </a:p>
        </p:txBody>
      </p:sp>
      <p:pic>
        <p:nvPicPr>
          <p:cNvPr id="12" name="図 11">
            <a:extLst>
              <a:ext uri="{FF2B5EF4-FFF2-40B4-BE49-F238E27FC236}">
                <a16:creationId xmlns:a16="http://schemas.microsoft.com/office/drawing/2014/main" id="{5BFD0955-B99A-4860-AEB4-E8A086679A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3" name="スライド番号プレースホルダ 4">
            <a:extLst>
              <a:ext uri="{FF2B5EF4-FFF2-40B4-BE49-F238E27FC236}">
                <a16:creationId xmlns:a16="http://schemas.microsoft.com/office/drawing/2014/main" id="{332EAFFD-74B0-4303-A9A3-FA66B1B9E0A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35</a:t>
            </a:fld>
            <a:endParaRPr lang="en-US" altLang="ja-JP" sz="1400" dirty="0"/>
          </a:p>
        </p:txBody>
      </p:sp>
    </p:spTree>
    <p:extLst>
      <p:ext uri="{BB962C8B-B14F-4D97-AF65-F5344CB8AC3E}">
        <p14:creationId xmlns:p14="http://schemas.microsoft.com/office/powerpoint/2010/main" val="11205419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ja-JP" altLang="en-US" sz="5400" dirty="0"/>
              <a:t>知見の集積場としての</a:t>
            </a:r>
            <a:br>
              <a:rPr lang="en-US" altLang="ja-JP" sz="5400" dirty="0"/>
            </a:br>
            <a:r>
              <a:rPr lang="ja-JP" altLang="en-US" sz="5400" dirty="0"/>
              <a:t>大気大循環モデル</a:t>
            </a:r>
          </a:p>
        </p:txBody>
      </p:sp>
      <p:sp>
        <p:nvSpPr>
          <p:cNvPr id="4099" name="Rectangle 3"/>
          <p:cNvSpPr>
            <a:spLocks noGrp="1" noChangeArrowheads="1"/>
          </p:cNvSpPr>
          <p:nvPr>
            <p:ph type="subTitle" idx="1"/>
          </p:nvPr>
        </p:nvSpPr>
        <p:spPr/>
        <p:txBody>
          <a:bodyPr/>
          <a:lstStyle/>
          <a:p>
            <a:pPr eaLnBrk="1" hangingPunct="1"/>
            <a:endParaRPr lang="ja-JP" altLang="ja-JP" b="1"/>
          </a:p>
        </p:txBody>
      </p:sp>
    </p:spTree>
    <p:extLst>
      <p:ext uri="{BB962C8B-B14F-4D97-AF65-F5344CB8AC3E}">
        <p14:creationId xmlns:p14="http://schemas.microsoft.com/office/powerpoint/2010/main" val="2781122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99392"/>
            <a:ext cx="9144000" cy="868363"/>
          </a:xfrm>
        </p:spPr>
        <p:txBody>
          <a:bodyPr/>
          <a:lstStyle/>
          <a:p>
            <a:pPr eaLnBrk="1" hangingPunct="1"/>
            <a:r>
              <a:rPr lang="ja-JP" altLang="en-US" sz="4000" dirty="0"/>
              <a:t>基礎方程式</a:t>
            </a:r>
            <a:r>
              <a:rPr lang="en-US" altLang="ja-JP" sz="4000" dirty="0"/>
              <a:t>(</a:t>
            </a:r>
            <a:r>
              <a:rPr lang="ja-JP" altLang="en-US" sz="4000" dirty="0"/>
              <a:t>前回の復習</a:t>
            </a:r>
            <a:r>
              <a:rPr lang="en-US" altLang="ja-JP" sz="4000" dirty="0"/>
              <a:t>)</a:t>
            </a:r>
            <a:endParaRPr lang="ja-JP" altLang="en-US" sz="4000" dirty="0"/>
          </a:p>
        </p:txBody>
      </p:sp>
      <p:sp>
        <p:nvSpPr>
          <p:cNvPr id="8202" name="Text Box 11"/>
          <p:cNvSpPr txBox="1">
            <a:spLocks noChangeArrowheads="1"/>
          </p:cNvSpPr>
          <p:nvPr/>
        </p:nvSpPr>
        <p:spPr bwMode="auto">
          <a:xfrm>
            <a:off x="397123" y="1632074"/>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70C0"/>
                </a:solidFill>
                <a:latin typeface="Arial" charset="0"/>
              </a:rPr>
              <a:t>運動方程式</a:t>
            </a:r>
          </a:p>
        </p:txBody>
      </p:sp>
      <p:sp>
        <p:nvSpPr>
          <p:cNvPr id="8203" name="Text Box 12"/>
          <p:cNvSpPr txBox="1">
            <a:spLocks noChangeArrowheads="1"/>
          </p:cNvSpPr>
          <p:nvPr/>
        </p:nvSpPr>
        <p:spPr bwMode="auto">
          <a:xfrm>
            <a:off x="373162" y="3501008"/>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en-US" sz="2800" dirty="0">
                <a:solidFill>
                  <a:srgbClr val="0070C0"/>
                </a:solidFill>
                <a:latin typeface="Arial" charset="0"/>
              </a:rPr>
              <a:t>質量保存則</a:t>
            </a:r>
          </a:p>
        </p:txBody>
      </p:sp>
      <p:sp>
        <p:nvSpPr>
          <p:cNvPr id="8204" name="Text Box 13"/>
          <p:cNvSpPr txBox="1">
            <a:spLocks noChangeArrowheads="1"/>
          </p:cNvSpPr>
          <p:nvPr/>
        </p:nvSpPr>
        <p:spPr bwMode="auto">
          <a:xfrm>
            <a:off x="397123" y="4365104"/>
            <a:ext cx="2978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en-US" sz="2800" dirty="0">
                <a:solidFill>
                  <a:srgbClr val="0070C0"/>
                </a:solidFill>
                <a:latin typeface="Arial" charset="0"/>
              </a:rPr>
              <a:t>エネルギー保存則</a:t>
            </a:r>
          </a:p>
        </p:txBody>
      </p:sp>
      <p:sp>
        <p:nvSpPr>
          <p:cNvPr id="8205" name="Text Box 14"/>
          <p:cNvSpPr txBox="1">
            <a:spLocks noChangeArrowheads="1"/>
          </p:cNvSpPr>
          <p:nvPr/>
        </p:nvSpPr>
        <p:spPr bwMode="auto">
          <a:xfrm>
            <a:off x="397123" y="5142135"/>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en-US" sz="2800" dirty="0">
                <a:solidFill>
                  <a:srgbClr val="0070C0"/>
                </a:solidFill>
                <a:latin typeface="Arial" charset="0"/>
              </a:rPr>
              <a:t>水蒸気の式</a:t>
            </a:r>
          </a:p>
        </p:txBody>
      </p:sp>
      <p:sp>
        <p:nvSpPr>
          <p:cNvPr id="8207" name="Text Box 16"/>
          <p:cNvSpPr txBox="1">
            <a:spLocks noChangeArrowheads="1"/>
          </p:cNvSpPr>
          <p:nvPr/>
        </p:nvSpPr>
        <p:spPr bwMode="auto">
          <a:xfrm>
            <a:off x="423018" y="2633818"/>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en-US" sz="2800" dirty="0">
                <a:solidFill>
                  <a:srgbClr val="0070C0"/>
                </a:solidFill>
                <a:latin typeface="Arial" charset="0"/>
              </a:rPr>
              <a:t>静水圧の式</a:t>
            </a:r>
          </a:p>
        </p:txBody>
      </p:sp>
      <p:sp>
        <p:nvSpPr>
          <p:cNvPr id="8212" name="Text Box 14"/>
          <p:cNvSpPr txBox="1">
            <a:spLocks noChangeArrowheads="1"/>
          </p:cNvSpPr>
          <p:nvPr/>
        </p:nvSpPr>
        <p:spPr bwMode="auto">
          <a:xfrm>
            <a:off x="395536" y="5929461"/>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en-US" sz="2800" dirty="0">
                <a:solidFill>
                  <a:srgbClr val="0070C0"/>
                </a:solidFill>
                <a:latin typeface="Arial" charset="0"/>
              </a:rPr>
              <a:t>状態方程式</a:t>
            </a:r>
          </a:p>
        </p:txBody>
      </p:sp>
      <mc:AlternateContent xmlns:mc="http://schemas.openxmlformats.org/markup-compatibility/2006" xmlns:a14="http://schemas.microsoft.com/office/drawing/2010/main">
        <mc:Choice Requires="a14">
          <p:sp>
            <p:nvSpPr>
              <p:cNvPr id="2" name="テキスト ボックス 1"/>
              <p:cNvSpPr txBox="1"/>
              <p:nvPr/>
            </p:nvSpPr>
            <p:spPr>
              <a:xfrm>
                <a:off x="3456763" y="5949280"/>
                <a:ext cx="14032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𝑝</m:t>
                      </m:r>
                      <m:r>
                        <a:rPr kumimoji="1" lang="en-US" altLang="ja-JP" sz="2400" i="1" smtClean="0">
                          <a:latin typeface="Cambria Math"/>
                        </a:rPr>
                        <m:t>=</m:t>
                      </m:r>
                      <m:r>
                        <a:rPr kumimoji="1" lang="ja-JP" altLang="en-US" sz="2400" i="1" smtClean="0">
                          <a:latin typeface="Cambria Math"/>
                        </a:rPr>
                        <m:t>𝜌</m:t>
                      </m:r>
                      <m:r>
                        <a:rPr kumimoji="1" lang="en-US" altLang="ja-JP" sz="2400" b="0" i="1" smtClean="0">
                          <a:latin typeface="Cambria Math"/>
                        </a:rPr>
                        <m:t>𝑅𝑇</m:t>
                      </m:r>
                    </m:oMath>
                  </m:oMathPara>
                </a14:m>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3456763" y="5949280"/>
                <a:ext cx="1403269" cy="461665"/>
              </a:xfrm>
              <a:prstGeom prst="rect">
                <a:avLst/>
              </a:prstGeom>
              <a:blipFill>
                <a:blip r:embed="rId3"/>
                <a:stretch>
                  <a:fillRect b="-11842"/>
                </a:stretch>
              </a:blipFill>
            </p:spPr>
            <p:txBody>
              <a:bodyPr/>
              <a:lstStyle/>
              <a:p>
                <a:r>
                  <a:rPr lang="ja-JP" altLang="en-US">
                    <a:noFill/>
                  </a:rPr>
                  <a:t> </a:t>
                </a:r>
              </a:p>
            </p:txBody>
          </p:sp>
        </mc:Fallback>
      </mc:AlternateContent>
      <p:grpSp>
        <p:nvGrpSpPr>
          <p:cNvPr id="4" name="グループ化 3"/>
          <p:cNvGrpSpPr/>
          <p:nvPr/>
        </p:nvGrpSpPr>
        <p:grpSpPr>
          <a:xfrm>
            <a:off x="3347864" y="1164510"/>
            <a:ext cx="5544616" cy="680314"/>
            <a:chOff x="2915816" y="948486"/>
            <a:chExt cx="5544616" cy="680314"/>
          </a:xfrm>
        </p:grpSpPr>
        <p:sp>
          <p:nvSpPr>
            <p:cNvPr id="8208" name="Text Box 17"/>
            <p:cNvSpPr txBox="1">
              <a:spLocks noChangeArrowheads="1"/>
            </p:cNvSpPr>
            <p:nvPr/>
          </p:nvSpPr>
          <p:spPr bwMode="auto">
            <a:xfrm>
              <a:off x="7907982" y="1037679"/>
              <a:ext cx="552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err="1">
                  <a:solidFill>
                    <a:srgbClr val="008000"/>
                  </a:solidFill>
                  <a:latin typeface="Arial" charset="0"/>
                </a:rPr>
                <a:t>F</a:t>
              </a:r>
              <a:r>
                <a:rPr lang="en-US" altLang="ja-JP" sz="2800" b="1" i="1" baseline="-25000" dirty="0" err="1">
                  <a:solidFill>
                    <a:srgbClr val="008000"/>
                  </a:solidFill>
                  <a:latin typeface="Symbol" pitchFamily="18" charset="2"/>
                </a:rPr>
                <a:t>l</a:t>
              </a:r>
              <a:endParaRPr lang="en-US" altLang="ja-JP" sz="2800" b="1" i="1" baseline="-25000" dirty="0">
                <a:solidFill>
                  <a:srgbClr val="008000"/>
                </a:solidFill>
                <a:latin typeface="Symbol" pitchFamily="18" charset="2"/>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2915816" y="948486"/>
                  <a:ext cx="5328593"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𝑑𝑢</m:t>
                          </m:r>
                        </m:num>
                        <m:den>
                          <m:r>
                            <a:rPr kumimoji="1" lang="en-US" altLang="ja-JP" sz="2400" b="0" i="1" smtClean="0">
                              <a:latin typeface="Cambria Math"/>
                            </a:rPr>
                            <m:t>𝑑𝑡</m:t>
                          </m:r>
                        </m:den>
                      </m:f>
                      <m:r>
                        <a:rPr kumimoji="1" lang="en-US" altLang="ja-JP" sz="2400" b="0" i="0"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𝑣</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cos</m:t>
                              </m:r>
                            </m:fName>
                            <m:e>
                              <m:r>
                                <a:rPr kumimoji="1" lang="ja-JP" altLang="en-US" sz="2400" b="0" i="1" smtClean="0">
                                  <a:latin typeface="Cambria Math"/>
                                </a:rPr>
                                <m:t>𝜑</m:t>
                              </m:r>
                            </m:e>
                          </m:func>
                          <m:r>
                            <a:rPr kumimoji="1" lang="ja-JP" altLang="en-US" sz="2400" b="0" i="1" smtClean="0">
                              <a:latin typeface="Cambria Math"/>
                            </a:rPr>
                            <m:t>𝜕</m:t>
                          </m:r>
                          <m:r>
                            <a:rPr kumimoji="1" lang="en-US" altLang="ja-JP" sz="2400" b="0" i="1" smtClean="0">
                              <a:latin typeface="Cambria Math"/>
                            </a:rPr>
                            <m:t>𝜆</m:t>
                          </m:r>
                        </m:den>
                      </m:f>
                      <m:r>
                        <a:rPr kumimoji="1" lang="en-US" altLang="ja-JP" sz="2400" b="0" i="0" smtClean="0">
                          <a:latin typeface="Cambria Math"/>
                        </a:rPr>
                        <m:t>+</m:t>
                      </m:r>
                    </m:oMath>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915816" y="948486"/>
                  <a:ext cx="5328593" cy="680314"/>
                </a:xfrm>
                <a:prstGeom prst="rect">
                  <a:avLst/>
                </a:prstGeom>
                <a:blipFill rotWithShape="1">
                  <a:blip r:embed="rId4"/>
                  <a:stretch>
                    <a:fillRect/>
                  </a:stretch>
                </a:blipFill>
              </p:spPr>
              <p:txBody>
                <a:bodyPr/>
                <a:lstStyle/>
                <a:p>
                  <a:r>
                    <a:rPr lang="ja-JP" altLang="en-US">
                      <a:noFill/>
                    </a:rPr>
                    <a:t> </a:t>
                  </a:r>
                </a:p>
              </p:txBody>
            </p:sp>
          </mc:Fallback>
        </mc:AlternateContent>
      </p:grpSp>
      <p:grpSp>
        <p:nvGrpSpPr>
          <p:cNvPr id="5" name="グループ化 4"/>
          <p:cNvGrpSpPr/>
          <p:nvPr/>
        </p:nvGrpSpPr>
        <p:grpSpPr>
          <a:xfrm>
            <a:off x="3347864" y="1844824"/>
            <a:ext cx="5616624" cy="680314"/>
            <a:chOff x="2915816" y="1628800"/>
            <a:chExt cx="5616624" cy="680314"/>
          </a:xfrm>
        </p:grpSpPr>
        <p:sp>
          <p:nvSpPr>
            <p:cNvPr id="8209" name="Text Box 18"/>
            <p:cNvSpPr txBox="1">
              <a:spLocks noChangeArrowheads="1"/>
            </p:cNvSpPr>
            <p:nvPr/>
          </p:nvSpPr>
          <p:spPr bwMode="auto">
            <a:xfrm>
              <a:off x="7965702" y="1700808"/>
              <a:ext cx="566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err="1">
                  <a:solidFill>
                    <a:srgbClr val="008000"/>
                  </a:solidFill>
                  <a:latin typeface="Arial" charset="0"/>
                </a:rPr>
                <a:t>F</a:t>
              </a:r>
              <a:r>
                <a:rPr lang="en-US" altLang="ja-JP" sz="2800" i="1" baseline="-25000" dirty="0" err="1">
                  <a:solidFill>
                    <a:srgbClr val="008000"/>
                  </a:solidFill>
                  <a:latin typeface="Symbol" pitchFamily="18" charset="2"/>
                </a:rPr>
                <a:t>j</a:t>
              </a:r>
              <a:endParaRPr lang="en-US" altLang="ja-JP" sz="2800" i="1" baseline="-25000" dirty="0">
                <a:solidFill>
                  <a:srgbClr val="008000"/>
                </a:solidFill>
                <a:latin typeface="Symbol" pitchFamily="18" charset="2"/>
              </a:endParaRPr>
            </a:p>
          </p:txBody>
        </p:sp>
        <mc:AlternateContent xmlns:mc="http://schemas.openxmlformats.org/markup-compatibility/2006" xmlns:a14="http://schemas.microsoft.com/office/drawing/2010/main">
          <mc:Choice Requires="a14">
            <p:sp>
              <p:nvSpPr>
                <p:cNvPr id="16" name="テキスト ボックス 15"/>
                <p:cNvSpPr txBox="1"/>
                <p:nvPr/>
              </p:nvSpPr>
              <p:spPr>
                <a:xfrm>
                  <a:off x="2915816" y="1628800"/>
                  <a:ext cx="5333255"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𝑑𝑣</m:t>
                          </m:r>
                        </m:num>
                        <m:den>
                          <m:r>
                            <a:rPr kumimoji="1" lang="en-US" altLang="ja-JP" sz="2400" b="0" i="1" smtClean="0">
                              <a:latin typeface="Cambria Math"/>
                            </a:rPr>
                            <m:t>𝑑𝑡</m:t>
                          </m:r>
                        </m:den>
                      </m:f>
                      <m:r>
                        <a:rPr kumimoji="1" lang="en-US" altLang="ja-JP" sz="2400" b="0" i="1"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𝑢</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r>
                            <a:rPr kumimoji="1" lang="ja-JP" altLang="en-US" sz="2400" b="0" i="1" smtClean="0">
                              <a:latin typeface="Cambria Math"/>
                            </a:rPr>
                            <m:t>𝜕𝜑</m:t>
                          </m:r>
                        </m:den>
                      </m:f>
                      <m:r>
                        <a:rPr kumimoji="1" lang="en-US" altLang="ja-JP" sz="2400" b="0" i="0" smtClean="0">
                          <a:latin typeface="Cambria Math"/>
                        </a:rPr>
                        <m:t>         +</m:t>
                      </m:r>
                    </m:oMath>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915816" y="1628800"/>
                  <a:ext cx="5333255" cy="680314"/>
                </a:xfrm>
                <a:prstGeom prst="rect">
                  <a:avLst/>
                </a:prstGeom>
                <a:blipFill rotWithShape="1">
                  <a:blip r:embed="rId5"/>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7" name="テキスト ボックス 16"/>
              <p:cNvSpPr txBox="1"/>
              <p:nvPr/>
            </p:nvSpPr>
            <p:spPr>
              <a:xfrm>
                <a:off x="3131840" y="2492896"/>
                <a:ext cx="2520280" cy="8571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0=−</m:t>
                      </m:r>
                      <m:f>
                        <m:fPr>
                          <m:ctrlPr>
                            <a:rPr kumimoji="1" lang="en-US" altLang="ja-JP" sz="2400" b="0" i="1" smtClean="0">
                              <a:latin typeface="Cambria Math" panose="02040503050406030204" pitchFamily="18" charset="0"/>
                            </a:rPr>
                          </m:ctrlPr>
                        </m:fPr>
                        <m:num>
                          <m:r>
                            <a:rPr kumimoji="1" lang="en-US" altLang="ja-JP" sz="2400" b="0" i="1" smtClean="0">
                              <a:latin typeface="Cambria Math"/>
                            </a:rPr>
                            <m:t>1</m:t>
                          </m:r>
                        </m:num>
                        <m:den>
                          <m:r>
                            <a:rPr kumimoji="1" lang="ja-JP" altLang="en-US" sz="2400" b="0" i="1" smtClean="0">
                              <a:latin typeface="Cambria Math"/>
                            </a:rPr>
                            <m:t>𝜌</m:t>
                          </m:r>
                        </m:den>
                      </m:f>
                      <m:f>
                        <m:fPr>
                          <m:ctrlPr>
                            <a:rPr kumimoji="1" lang="en-US" altLang="ja-JP" sz="2400" i="1" smtClean="0">
                              <a:latin typeface="Cambria Math" panose="02040503050406030204" pitchFamily="18" charset="0"/>
                            </a:rPr>
                          </m:ctrlPr>
                        </m:fPr>
                        <m:num>
                          <m:r>
                            <a:rPr kumimoji="1" lang="ja-JP" altLang="en-US" sz="2400" i="1" smtClean="0">
                              <a:latin typeface="Cambria Math"/>
                            </a:rPr>
                            <m:t>𝜕</m:t>
                          </m:r>
                          <m:r>
                            <a:rPr kumimoji="1" lang="en-US" altLang="ja-JP" sz="2400" b="0" i="1" smtClean="0">
                              <a:latin typeface="Cambria Math"/>
                            </a:rPr>
                            <m:t>𝑝</m:t>
                          </m:r>
                        </m:num>
                        <m:den>
                          <m:r>
                            <a:rPr kumimoji="1" lang="ja-JP" altLang="en-US" sz="2400" b="0" i="1" smtClean="0">
                              <a:latin typeface="Cambria Math"/>
                            </a:rPr>
                            <m:t>𝜕</m:t>
                          </m:r>
                          <m:r>
                            <a:rPr kumimoji="1" lang="en-US" altLang="ja-JP" sz="2400" b="0" i="1" smtClean="0">
                              <a:latin typeface="Cambria Math"/>
                            </a:rPr>
                            <m:t>𝑧</m:t>
                          </m:r>
                        </m:den>
                      </m:f>
                      <m:r>
                        <a:rPr kumimoji="1" lang="en-US" altLang="ja-JP" sz="2400" b="0" i="0" smtClean="0">
                          <a:latin typeface="Cambria Math"/>
                        </a:rPr>
                        <m:t>−</m:t>
                      </m:r>
                      <m:r>
                        <a:rPr kumimoji="1" lang="en-US" altLang="ja-JP" sz="2400" b="0" i="1" smtClean="0">
                          <a:latin typeface="Cambria Math"/>
                        </a:rPr>
                        <m:t>𝑔</m:t>
                      </m:r>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131840" y="2492896"/>
                <a:ext cx="2520280" cy="85715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3203848" y="3356992"/>
                <a:ext cx="5419721" cy="7788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m:t>
                          </m:r>
                          <m:r>
                            <a:rPr kumimoji="1" lang="ja-JP" altLang="en-US" sz="2000" b="0" i="1" smtClean="0">
                              <a:latin typeface="Cambria Math"/>
                            </a:rPr>
                            <m:t>𝜌</m:t>
                          </m:r>
                        </m:num>
                        <m:den>
                          <m:r>
                            <a:rPr kumimoji="1" lang="en-US" altLang="ja-JP" sz="2000" b="0" i="1" smtClean="0">
                              <a:latin typeface="Cambria Math"/>
                            </a:rPr>
                            <m:t>𝑑𝑡</m:t>
                          </m:r>
                        </m:den>
                      </m:f>
                      <m:r>
                        <a:rPr kumimoji="1" lang="en-US" altLang="ja-JP" sz="2000" b="0" i="0" smtClean="0">
                          <a:latin typeface="Cambria Math"/>
                        </a:rPr>
                        <m:t>+</m:t>
                      </m:r>
                      <m:r>
                        <a:rPr kumimoji="1" lang="ja-JP" altLang="en-US" sz="2000" b="0" i="1" smtClean="0">
                          <a:latin typeface="Cambria Math"/>
                        </a:rPr>
                        <m:t>𝜌</m:t>
                      </m:r>
                      <m:d>
                        <m:dPr>
                          <m:begChr m:val="["/>
                          <m:endChr m:val="]"/>
                          <m:ctrlPr>
                            <a:rPr kumimoji="1" lang="en-US" altLang="ja-JP" sz="2000" b="0" i="1" smtClean="0">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a:rPr>
                                <m:t>1</m:t>
                              </m:r>
                            </m:num>
                            <m:den>
                              <m:r>
                                <a:rPr lang="en-US" altLang="ja-JP" sz="2000" i="1">
                                  <a:latin typeface="Cambria Math"/>
                                </a:rPr>
                                <m:t>𝑎</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den>
                          </m:f>
                          <m:d>
                            <m:dPr>
                              <m:begChr m:val="{"/>
                              <m:endChr m:val="}"/>
                              <m:ctrlPr>
                                <a:rPr lang="en-US" altLang="ja-JP" sz="2000" i="1" smtClean="0">
                                  <a:latin typeface="Cambria Math" panose="02040503050406030204" pitchFamily="18" charset="0"/>
                                </a:rPr>
                              </m:ctrlPr>
                            </m:dPr>
                            <m:e>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𝑢</m:t>
                                  </m:r>
                                </m:num>
                                <m:den>
                                  <m:r>
                                    <a:rPr lang="ja-JP" altLang="en-US" sz="2000" i="1">
                                      <a:latin typeface="Cambria Math"/>
                                    </a:rPr>
                                    <m:t>𝜕</m:t>
                                  </m:r>
                                  <m:r>
                                    <a:rPr lang="en-US" altLang="ja-JP" sz="2000" i="1">
                                      <a:latin typeface="Cambria Math"/>
                                    </a:rPr>
                                    <m:t>𝜆</m:t>
                                  </m:r>
                                </m:den>
                              </m:f>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d>
                                    <m:dPr>
                                      <m:ctrlPr>
                                        <a:rPr lang="en-US" altLang="ja-JP" sz="2000" i="1">
                                          <a:latin typeface="Cambria Math" panose="02040503050406030204" pitchFamily="18" charset="0"/>
                                        </a:rPr>
                                      </m:ctrlPr>
                                    </m:dPr>
                                    <m:e>
                                      <m:r>
                                        <a:rPr lang="en-US" altLang="ja-JP" sz="2000" i="1">
                                          <a:latin typeface="Cambria Math"/>
                                        </a:rPr>
                                        <m:t>𝑣</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e>
                                  </m:d>
                                </m:num>
                                <m:den>
                                  <m:r>
                                    <a:rPr lang="ja-JP" altLang="en-US" sz="2000" i="1">
                                      <a:latin typeface="Cambria Math"/>
                                    </a:rPr>
                                    <m:t>𝜕𝜑</m:t>
                                  </m:r>
                                </m:den>
                              </m:f>
                            </m:e>
                          </m:d>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𝑤</m:t>
                              </m:r>
                            </m:num>
                            <m:den>
                              <m:r>
                                <a:rPr lang="ja-JP" altLang="en-US" sz="2000" i="1">
                                  <a:latin typeface="Cambria Math"/>
                                </a:rPr>
                                <m:t>𝜕</m:t>
                              </m:r>
                              <m:r>
                                <a:rPr lang="en-US" altLang="ja-JP" sz="2000" i="1">
                                  <a:latin typeface="Cambria Math"/>
                                </a:rPr>
                                <m:t>𝑧</m:t>
                              </m:r>
                            </m:den>
                          </m:f>
                        </m:e>
                      </m:d>
                      <m:r>
                        <a:rPr kumimoji="1" lang="en-US" altLang="ja-JP" sz="2000" b="0" i="0" smtClean="0">
                          <a:latin typeface="Cambria Math"/>
                        </a:rPr>
                        <m:t>=0</m:t>
                      </m:r>
                    </m:oMath>
                  </m:oMathPara>
                </a14:m>
                <a:endParaRPr kumimoji="1" lang="ja-JP" altLang="en-US" sz="2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203848" y="3356992"/>
                <a:ext cx="5419721" cy="778868"/>
              </a:xfrm>
              <a:prstGeom prst="rect">
                <a:avLst/>
              </a:prstGeom>
              <a:blipFill>
                <a:blip r:embed="rId7"/>
                <a:stretch>
                  <a:fillRect/>
                </a:stretch>
              </a:blipFill>
            </p:spPr>
            <p:txBody>
              <a:bodyPr/>
              <a:lstStyle/>
              <a:p>
                <a:r>
                  <a:rPr lang="ja-JP" altLang="en-US">
                    <a:noFill/>
                  </a:rPr>
                  <a:t> </a:t>
                </a:r>
              </a:p>
            </p:txBody>
          </p:sp>
        </mc:Fallback>
      </mc:AlternateContent>
      <p:grpSp>
        <p:nvGrpSpPr>
          <p:cNvPr id="6" name="グループ化 5"/>
          <p:cNvGrpSpPr/>
          <p:nvPr/>
        </p:nvGrpSpPr>
        <p:grpSpPr>
          <a:xfrm>
            <a:off x="3347864" y="4221088"/>
            <a:ext cx="2695836" cy="856132"/>
            <a:chOff x="2915816" y="4005064"/>
            <a:chExt cx="2695836" cy="856132"/>
          </a:xfrm>
        </p:grpSpPr>
        <p:sp>
          <p:nvSpPr>
            <p:cNvPr id="8210" name="Text Box 20"/>
            <p:cNvSpPr txBox="1">
              <a:spLocks noChangeArrowheads="1"/>
            </p:cNvSpPr>
            <p:nvPr/>
          </p:nvSpPr>
          <p:spPr bwMode="auto">
            <a:xfrm>
              <a:off x="5148064" y="4206031"/>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a:solidFill>
                    <a:srgbClr val="008000"/>
                  </a:solidFill>
                  <a:latin typeface="Arial" charset="0"/>
                </a:rPr>
                <a:t>Q</a:t>
              </a:r>
            </a:p>
          </p:txBody>
        </p:sp>
        <mc:AlternateContent xmlns:mc="http://schemas.openxmlformats.org/markup-compatibility/2006" xmlns:a14="http://schemas.microsoft.com/office/drawing/2010/main">
          <mc:Choice Requires="a14">
            <p:sp>
              <p:nvSpPr>
                <p:cNvPr id="19" name="テキスト ボックス 18"/>
                <p:cNvSpPr txBox="1"/>
                <p:nvPr/>
              </p:nvSpPr>
              <p:spPr>
                <a:xfrm>
                  <a:off x="2915816" y="4005064"/>
                  <a:ext cx="2409186" cy="856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𝑣</m:t>
                            </m:r>
                          </m:sub>
                        </m:sSub>
                        <m:f>
                          <m:fPr>
                            <m:ctrlPr>
                              <a:rPr kumimoji="1" lang="en-US" altLang="ja-JP" sz="2400" i="1" smtClean="0">
                                <a:latin typeface="Cambria Math" panose="02040503050406030204" pitchFamily="18" charset="0"/>
                              </a:rPr>
                            </m:ctrlPr>
                          </m:fPr>
                          <m:num>
                            <m:r>
                              <a:rPr kumimoji="1" lang="en-US" altLang="ja-JP" sz="2400" b="0" i="1" smtClean="0">
                                <a:latin typeface="Cambria Math"/>
                              </a:rPr>
                              <m:t>𝑑𝑇</m:t>
                            </m:r>
                          </m:num>
                          <m:den>
                            <m:r>
                              <a:rPr kumimoji="1" lang="en-US" altLang="ja-JP" sz="2400" b="0" i="1" smtClean="0">
                                <a:latin typeface="Cambria Math"/>
                              </a:rPr>
                              <m:t>𝑑𝑡</m:t>
                            </m:r>
                          </m:den>
                        </m:f>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𝑝</m:t>
                            </m:r>
                          </m:num>
                          <m:den>
                            <m:sSup>
                              <m:sSupPr>
                                <m:ctrlPr>
                                  <a:rPr kumimoji="1" lang="en-US" altLang="ja-JP" sz="2400" b="0" i="1" smtClean="0">
                                    <a:latin typeface="Cambria Math" panose="02040503050406030204" pitchFamily="18" charset="0"/>
                                  </a:rPr>
                                </m:ctrlPr>
                              </m:sSupPr>
                              <m:e>
                                <m:r>
                                  <a:rPr kumimoji="1" lang="ja-JP" altLang="en-US" sz="2400" b="0" i="1" smtClean="0">
                                    <a:latin typeface="Cambria Math"/>
                                  </a:rPr>
                                  <m:t>𝜌</m:t>
                                </m:r>
                              </m:e>
                              <m:sup>
                                <m:r>
                                  <a:rPr kumimoji="1" lang="en-US" altLang="ja-JP" sz="2400" b="0" i="1" smtClean="0">
                                    <a:latin typeface="Cambria Math"/>
                                  </a:rPr>
                                  <m:t>2</m:t>
                                </m:r>
                              </m:sup>
                            </m:sSup>
                          </m:den>
                        </m:f>
                        <m:f>
                          <m:fPr>
                            <m:ctrlPr>
                              <a:rPr kumimoji="1" lang="en-US" altLang="ja-JP" sz="2400" b="0" i="1" smtClean="0">
                                <a:latin typeface="Cambria Math" panose="02040503050406030204" pitchFamily="18" charset="0"/>
                              </a:rPr>
                            </m:ctrlPr>
                          </m:fPr>
                          <m:num>
                            <m:r>
                              <a:rPr kumimoji="1" lang="en-US" altLang="ja-JP" sz="2400" b="0" i="1" smtClean="0">
                                <a:latin typeface="Cambria Math"/>
                              </a:rPr>
                              <m:t>𝑑</m:t>
                            </m:r>
                            <m:r>
                              <a:rPr kumimoji="1" lang="ja-JP" altLang="en-US" sz="2400" b="0" i="1" smtClean="0">
                                <a:latin typeface="Cambria Math"/>
                              </a:rPr>
                              <m:t>𝜌</m:t>
                            </m:r>
                          </m:num>
                          <m:den>
                            <m:r>
                              <a:rPr kumimoji="1" lang="en-US" altLang="ja-JP" sz="2400" b="0" i="1" smtClean="0">
                                <a:latin typeface="Cambria Math"/>
                              </a:rPr>
                              <m:t>𝑑𝑡</m:t>
                            </m:r>
                          </m:den>
                        </m:f>
                        <m:r>
                          <a:rPr kumimoji="1" lang="en-US" altLang="ja-JP" sz="2400" i="1" smtClean="0">
                            <a:latin typeface="Cambria Math"/>
                          </a:rPr>
                          <m:t>=</m:t>
                        </m:r>
                      </m:oMath>
                    </m:oMathPara>
                  </a14:m>
                  <a:endParaRPr kumimoji="1" lang="ja-JP" altLang="en-US" sz="24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2915816" y="4005064"/>
                  <a:ext cx="2409186" cy="856132"/>
                </a:xfrm>
                <a:prstGeom prst="rect">
                  <a:avLst/>
                </a:prstGeom>
                <a:blipFill rotWithShape="1">
                  <a:blip r:embed="rId8"/>
                  <a:stretch>
                    <a:fillRect/>
                  </a:stretch>
                </a:blipFill>
              </p:spPr>
              <p:txBody>
                <a:bodyPr/>
                <a:lstStyle/>
                <a:p>
                  <a:r>
                    <a:rPr lang="ja-JP" altLang="en-US">
                      <a:noFill/>
                    </a:rPr>
                    <a:t> </a:t>
                  </a:r>
                </a:p>
              </p:txBody>
            </p:sp>
          </mc:Fallback>
        </mc:AlternateContent>
      </p:grpSp>
      <p:grpSp>
        <p:nvGrpSpPr>
          <p:cNvPr id="7" name="グループ化 6"/>
          <p:cNvGrpSpPr/>
          <p:nvPr/>
        </p:nvGrpSpPr>
        <p:grpSpPr>
          <a:xfrm>
            <a:off x="3419309" y="5021140"/>
            <a:ext cx="1144157" cy="793551"/>
            <a:chOff x="2987261" y="4805116"/>
            <a:chExt cx="1144157" cy="793551"/>
          </a:xfrm>
        </p:grpSpPr>
        <p:sp>
          <p:nvSpPr>
            <p:cNvPr id="8211" name="Text Box 21"/>
            <p:cNvSpPr txBox="1">
              <a:spLocks noChangeArrowheads="1"/>
            </p:cNvSpPr>
            <p:nvPr/>
          </p:nvSpPr>
          <p:spPr bwMode="auto">
            <a:xfrm>
              <a:off x="3707904" y="4998119"/>
              <a:ext cx="423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a:solidFill>
                    <a:srgbClr val="008000"/>
                  </a:solidFill>
                  <a:latin typeface="Arial" charset="0"/>
                </a:rPr>
                <a:t>S</a:t>
              </a:r>
            </a:p>
          </p:txBody>
        </p:sp>
        <mc:AlternateContent xmlns:mc="http://schemas.openxmlformats.org/markup-compatibility/2006" xmlns:a14="http://schemas.microsoft.com/office/drawing/2010/main">
          <mc:Choice Requires="a14">
            <p:sp>
              <p:nvSpPr>
                <p:cNvPr id="20" name="テキスト ボックス 19"/>
                <p:cNvSpPr txBox="1"/>
                <p:nvPr/>
              </p:nvSpPr>
              <p:spPr>
                <a:xfrm>
                  <a:off x="2987261" y="4805116"/>
                  <a:ext cx="936667"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𝑑𝑞</m:t>
                            </m:r>
                          </m:num>
                          <m:den>
                            <m:r>
                              <a:rPr kumimoji="1" lang="en-US" altLang="ja-JP" sz="2400" b="0" i="1" smtClean="0">
                                <a:latin typeface="Cambria Math"/>
                              </a:rPr>
                              <m:t>𝑑𝑡</m:t>
                            </m:r>
                          </m:den>
                        </m:f>
                        <m:r>
                          <a:rPr kumimoji="1" lang="en-US" altLang="ja-JP" sz="2400" i="1" smtClean="0">
                            <a:latin typeface="Cambria Math"/>
                          </a:rPr>
                          <m:t>=</m:t>
                        </m:r>
                      </m:oMath>
                    </m:oMathPara>
                  </a14:m>
                  <a:endParaRPr kumimoji="1" lang="ja-JP" altLang="en-US" sz="2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2987261" y="4805116"/>
                  <a:ext cx="936667" cy="793551"/>
                </a:xfrm>
                <a:prstGeom prst="rect">
                  <a:avLst/>
                </a:prstGeom>
                <a:blipFill rotWithShape="1">
                  <a:blip r:embed="rId9"/>
                  <a:stretch>
                    <a:fillRect/>
                  </a:stretch>
                </a:blipFill>
              </p:spPr>
              <p:txBody>
                <a:bodyPr/>
                <a:lstStyle/>
                <a:p>
                  <a:r>
                    <a:rPr lang="ja-JP" altLang="en-US">
                      <a:noFill/>
                    </a:rPr>
                    <a:t> </a:t>
                  </a:r>
                </a:p>
              </p:txBody>
            </p:sp>
          </mc:Fallback>
        </mc:AlternateContent>
      </p:grpSp>
      <p:sp>
        <p:nvSpPr>
          <p:cNvPr id="24"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37</a:t>
            </a:fld>
            <a:endParaRPr lang="en-US" altLang="ja-JP" sz="1400" dirty="0"/>
          </a:p>
        </p:txBody>
      </p:sp>
      <p:sp>
        <p:nvSpPr>
          <p:cNvPr id="25" name="テキスト ボックス 24"/>
          <p:cNvSpPr txBox="1"/>
          <p:nvPr/>
        </p:nvSpPr>
        <p:spPr>
          <a:xfrm>
            <a:off x="6976067" y="4912401"/>
            <a:ext cx="2037737" cy="1754326"/>
          </a:xfrm>
          <a:prstGeom prst="rect">
            <a:avLst/>
          </a:prstGeom>
          <a:noFill/>
        </p:spPr>
        <p:txBody>
          <a:bodyPr wrap="none" rtlCol="0">
            <a:spAutoFit/>
          </a:bodyPr>
          <a:lstStyle/>
          <a:p>
            <a:r>
              <a:rPr lang="ja-JP" altLang="en-US" sz="3600" dirty="0">
                <a:solidFill>
                  <a:srgbClr val="FF0000"/>
                </a:solidFill>
              </a:rPr>
              <a:t>物理</a:t>
            </a:r>
            <a:r>
              <a:rPr kumimoji="1" lang="ja-JP" altLang="en-US" sz="3600" dirty="0">
                <a:solidFill>
                  <a:srgbClr val="FF0000"/>
                </a:solidFill>
              </a:rPr>
              <a:t>過程</a:t>
            </a:r>
            <a:br>
              <a:rPr kumimoji="1" lang="en-US" altLang="ja-JP" sz="3600" dirty="0">
                <a:solidFill>
                  <a:srgbClr val="FF0000"/>
                </a:solidFill>
              </a:rPr>
            </a:br>
            <a:r>
              <a:rPr kumimoji="1" lang="ja-JP" altLang="en-US" sz="3600" dirty="0">
                <a:solidFill>
                  <a:srgbClr val="FF0000"/>
                </a:solidFill>
              </a:rPr>
              <a:t>の表現が</a:t>
            </a:r>
            <a:br>
              <a:rPr kumimoji="1" lang="en-US" altLang="ja-JP" sz="3600" dirty="0">
                <a:solidFill>
                  <a:srgbClr val="FF0000"/>
                </a:solidFill>
              </a:rPr>
            </a:br>
            <a:r>
              <a:rPr kumimoji="1" lang="ja-JP" altLang="en-US" sz="3600" dirty="0">
                <a:solidFill>
                  <a:srgbClr val="FF0000"/>
                </a:solidFill>
              </a:rPr>
              <a:t>問題！</a:t>
            </a:r>
          </a:p>
        </p:txBody>
      </p:sp>
      <p:sp>
        <p:nvSpPr>
          <p:cNvPr id="26" name="テキスト ボックス 25"/>
          <p:cNvSpPr txBox="1"/>
          <p:nvPr/>
        </p:nvSpPr>
        <p:spPr>
          <a:xfrm>
            <a:off x="5436096" y="4839543"/>
            <a:ext cx="803425" cy="461665"/>
          </a:xfrm>
          <a:prstGeom prst="rect">
            <a:avLst/>
          </a:prstGeom>
          <a:noFill/>
        </p:spPr>
        <p:txBody>
          <a:bodyPr wrap="none" rtlCol="0">
            <a:spAutoFit/>
          </a:bodyPr>
          <a:lstStyle/>
          <a:p>
            <a:r>
              <a:rPr kumimoji="1" lang="ja-JP" altLang="en-US" dirty="0">
                <a:solidFill>
                  <a:srgbClr val="008000"/>
                </a:solidFill>
              </a:rPr>
              <a:t>熱源</a:t>
            </a:r>
          </a:p>
        </p:txBody>
      </p:sp>
      <p:sp>
        <p:nvSpPr>
          <p:cNvPr id="27" name="テキスト ボックス 26"/>
          <p:cNvSpPr txBox="1"/>
          <p:nvPr/>
        </p:nvSpPr>
        <p:spPr>
          <a:xfrm>
            <a:off x="4427984" y="5426060"/>
            <a:ext cx="1936749" cy="461665"/>
          </a:xfrm>
          <a:prstGeom prst="rect">
            <a:avLst/>
          </a:prstGeom>
          <a:noFill/>
        </p:spPr>
        <p:txBody>
          <a:bodyPr wrap="none" rtlCol="0">
            <a:spAutoFit/>
          </a:bodyPr>
          <a:lstStyle/>
          <a:p>
            <a:r>
              <a:rPr lang="ja-JP" altLang="en-US" dirty="0">
                <a:solidFill>
                  <a:srgbClr val="008000"/>
                </a:solidFill>
              </a:rPr>
              <a:t>水蒸気ソース</a:t>
            </a:r>
            <a:endParaRPr kumimoji="1" lang="ja-JP" altLang="en-US" dirty="0">
              <a:solidFill>
                <a:srgbClr val="008000"/>
              </a:solidFill>
            </a:endParaRPr>
          </a:p>
        </p:txBody>
      </p:sp>
      <p:sp>
        <p:nvSpPr>
          <p:cNvPr id="28" name="テキスト ボックス 27"/>
          <p:cNvSpPr txBox="1"/>
          <p:nvPr/>
        </p:nvSpPr>
        <p:spPr>
          <a:xfrm>
            <a:off x="8244408" y="2420888"/>
            <a:ext cx="803425" cy="461665"/>
          </a:xfrm>
          <a:prstGeom prst="rect">
            <a:avLst/>
          </a:prstGeom>
          <a:noFill/>
        </p:spPr>
        <p:txBody>
          <a:bodyPr wrap="none" rtlCol="0">
            <a:spAutoFit/>
          </a:bodyPr>
          <a:lstStyle/>
          <a:p>
            <a:r>
              <a:rPr kumimoji="1" lang="ja-JP" altLang="en-US" dirty="0">
                <a:solidFill>
                  <a:srgbClr val="008000"/>
                </a:solidFill>
              </a:rPr>
              <a:t>外力</a:t>
            </a:r>
          </a:p>
        </p:txBody>
      </p:sp>
      <p:sp>
        <p:nvSpPr>
          <p:cNvPr id="29" name="テキスト ボックス 28">
            <a:extLst>
              <a:ext uri="{FF2B5EF4-FFF2-40B4-BE49-F238E27FC236}">
                <a16:creationId xmlns:a16="http://schemas.microsoft.com/office/drawing/2014/main" id="{9AAD9B88-3F66-43CD-A313-6DF0AAB25BF6}"/>
              </a:ext>
            </a:extLst>
          </p:cNvPr>
          <p:cNvSpPr txBox="1"/>
          <p:nvPr/>
        </p:nvSpPr>
        <p:spPr>
          <a:xfrm>
            <a:off x="3623138" y="745540"/>
            <a:ext cx="4333238" cy="523220"/>
          </a:xfrm>
          <a:prstGeom prst="rect">
            <a:avLst/>
          </a:prstGeom>
          <a:noFill/>
        </p:spPr>
        <p:txBody>
          <a:bodyPr wrap="none" rtlCol="0">
            <a:spAutoFit/>
          </a:bodyPr>
          <a:lstStyle/>
          <a:p>
            <a:r>
              <a:rPr lang="ja-JP" altLang="en-US" sz="2800" dirty="0"/>
              <a:t>力学過程：流れの計算部分</a:t>
            </a:r>
            <a:endParaRPr kumimoji="1" lang="ja-JP" altLang="en-US" sz="2800" dirty="0"/>
          </a:p>
        </p:txBody>
      </p:sp>
      <p:sp>
        <p:nvSpPr>
          <p:cNvPr id="30" name="テキスト ボックス 29">
            <a:extLst>
              <a:ext uri="{FF2B5EF4-FFF2-40B4-BE49-F238E27FC236}">
                <a16:creationId xmlns:a16="http://schemas.microsoft.com/office/drawing/2014/main" id="{31C29F8B-D7CD-454D-BEA4-96172944FE8F}"/>
              </a:ext>
            </a:extLst>
          </p:cNvPr>
          <p:cNvSpPr txBox="1"/>
          <p:nvPr/>
        </p:nvSpPr>
        <p:spPr>
          <a:xfrm>
            <a:off x="6473023" y="4273932"/>
            <a:ext cx="1627369" cy="523220"/>
          </a:xfrm>
          <a:prstGeom prst="rect">
            <a:avLst/>
          </a:prstGeom>
          <a:noFill/>
        </p:spPr>
        <p:txBody>
          <a:bodyPr wrap="none" rtlCol="0">
            <a:spAutoFit/>
          </a:bodyPr>
          <a:lstStyle/>
          <a:p>
            <a:r>
              <a:rPr kumimoji="1" lang="ja-JP" altLang="en-US" sz="2800" dirty="0">
                <a:solidFill>
                  <a:srgbClr val="008000"/>
                </a:solidFill>
              </a:rPr>
              <a:t>物理過程</a:t>
            </a:r>
          </a:p>
        </p:txBody>
      </p:sp>
    </p:spTree>
    <p:extLst>
      <p:ext uri="{BB962C8B-B14F-4D97-AF65-F5344CB8AC3E}">
        <p14:creationId xmlns:p14="http://schemas.microsoft.com/office/powerpoint/2010/main" val="33355988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6988"/>
            <a:ext cx="8229600" cy="848093"/>
          </a:xfrm>
        </p:spPr>
        <p:txBody>
          <a:bodyPr/>
          <a:lstStyle/>
          <a:p>
            <a:pPr eaLnBrk="1" hangingPunct="1"/>
            <a:r>
              <a:rPr lang="ja-JP" altLang="en-US" sz="4000" dirty="0"/>
              <a:t>物理過程の例：雲過程</a:t>
            </a:r>
          </a:p>
        </p:txBody>
      </p:sp>
      <p:sp>
        <p:nvSpPr>
          <p:cNvPr id="4100" name="スライド番号プレースホルダ 4"/>
          <p:cNvSpPr>
            <a:spLocks noGrp="1"/>
          </p:cNvSpPr>
          <p:nvPr>
            <p:ph type="sldNum" sz="quarter" idx="12"/>
          </p:nvPr>
        </p:nvSpPr>
        <p:spPr>
          <a:xfrm>
            <a:off x="7025636" y="65433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38</a:t>
            </a:fld>
            <a:endParaRPr lang="en-US" altLang="ja-JP" sz="1400" dirty="0"/>
          </a:p>
        </p:txBody>
      </p:sp>
      <p:cxnSp>
        <p:nvCxnSpPr>
          <p:cNvPr id="3" name="直線コネクタ 2"/>
          <p:cNvCxnSpPr/>
          <p:nvPr/>
        </p:nvCxnSpPr>
        <p:spPr>
          <a:xfrm>
            <a:off x="2771800" y="4725144"/>
            <a:ext cx="3328573"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図 28"/>
          <p:cNvPicPr>
            <a:picLocks noChangeAspect="1"/>
          </p:cNvPicPr>
          <p:nvPr/>
        </p:nvPicPr>
        <p:blipFill rotWithShape="1">
          <a:blip r:embed="rId3">
            <a:extLst>
              <a:ext uri="{28A0092B-C50C-407E-A947-70E740481C1C}">
                <a14:useLocalDpi xmlns:a14="http://schemas.microsoft.com/office/drawing/2010/main" val="0"/>
              </a:ext>
            </a:extLst>
          </a:blip>
          <a:srcRect l="27666" t="11636" r="29755" b="17014"/>
          <a:stretch/>
        </p:blipFill>
        <p:spPr>
          <a:xfrm>
            <a:off x="3635520" y="3429000"/>
            <a:ext cx="432424" cy="1227349"/>
          </a:xfrm>
          <a:prstGeom prst="rect">
            <a:avLst/>
          </a:prstGeom>
        </p:spPr>
      </p:pic>
      <p:sp>
        <p:nvSpPr>
          <p:cNvPr id="31" name="Text Box 5"/>
          <p:cNvSpPr txBox="1">
            <a:spLocks noChangeArrowheads="1"/>
          </p:cNvSpPr>
          <p:nvPr/>
        </p:nvSpPr>
        <p:spPr bwMode="auto">
          <a:xfrm>
            <a:off x="6660232" y="6381328"/>
            <a:ext cx="18517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en-US" sz="2000" dirty="0">
                <a:solidFill>
                  <a:srgbClr val="008000"/>
                </a:solidFill>
                <a:latin typeface="Arial" charset="0"/>
                <a:ea typeface="ＭＳ Ｐゴシック" pitchFamily="50" charset="-128"/>
              </a:rPr>
              <a:t>地学図表</a:t>
            </a:r>
            <a:r>
              <a:rPr lang="en-US" altLang="ja-JP" sz="2000" dirty="0">
                <a:solidFill>
                  <a:srgbClr val="008000"/>
                </a:solidFill>
                <a:latin typeface="Arial" charset="0"/>
                <a:ea typeface="ＭＳ Ｐゴシック" pitchFamily="50" charset="-128"/>
              </a:rPr>
              <a:t>p.155</a:t>
            </a:r>
          </a:p>
        </p:txBody>
      </p:sp>
      <p:pic>
        <p:nvPicPr>
          <p:cNvPr id="32" name="図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938946"/>
            <a:ext cx="2542733" cy="3330304"/>
          </a:xfrm>
          <a:prstGeom prst="rect">
            <a:avLst/>
          </a:prstGeom>
        </p:spPr>
      </p:pic>
      <p:sp>
        <p:nvSpPr>
          <p:cNvPr id="33" name="テキスト ボックス 7"/>
          <p:cNvSpPr txBox="1">
            <a:spLocks noChangeArrowheads="1"/>
          </p:cNvSpPr>
          <p:nvPr/>
        </p:nvSpPr>
        <p:spPr bwMode="auto">
          <a:xfrm>
            <a:off x="7180539" y="2606539"/>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dirty="0">
                <a:latin typeface="Arial" charset="0"/>
              </a:rPr>
              <a:t>雲微物理</a:t>
            </a:r>
            <a:endParaRPr lang="ja-JP" altLang="en-US" sz="2400" b="1" dirty="0">
              <a:latin typeface="Arial" charset="0"/>
            </a:endParaRPr>
          </a:p>
        </p:txBody>
      </p:sp>
      <p:pic>
        <p:nvPicPr>
          <p:cNvPr id="34" name="図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80" y="908720"/>
            <a:ext cx="2403686" cy="2403686"/>
          </a:xfrm>
          <a:prstGeom prst="rect">
            <a:avLst/>
          </a:prstGeom>
        </p:spPr>
      </p:pic>
      <p:sp>
        <p:nvSpPr>
          <p:cNvPr id="35" name="Text Box 5"/>
          <p:cNvSpPr txBox="1">
            <a:spLocks noChangeArrowheads="1"/>
          </p:cNvSpPr>
          <p:nvPr/>
        </p:nvSpPr>
        <p:spPr bwMode="auto">
          <a:xfrm>
            <a:off x="74006" y="3325517"/>
            <a:ext cx="248177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90000"/>
              </a:lnSpc>
              <a:spcBef>
                <a:spcPct val="0"/>
              </a:spcBef>
              <a:buNone/>
            </a:pPr>
            <a:r>
              <a:rPr lang="en-US" altLang="ja-JP" sz="1600" dirty="0">
                <a:solidFill>
                  <a:srgbClr val="008000"/>
                </a:solidFill>
                <a:latin typeface="Arial" charset="0"/>
                <a:ea typeface="ＭＳ Ｐゴシック" pitchFamily="50" charset="-128"/>
              </a:rPr>
              <a:t>http://agora.ex.nii.ac.jp/</a:t>
            </a:r>
            <a:br>
              <a:rPr lang="en-US" altLang="ja-JP" sz="1600" dirty="0">
                <a:solidFill>
                  <a:srgbClr val="008000"/>
                </a:solidFill>
                <a:latin typeface="Arial" charset="0"/>
                <a:ea typeface="ＭＳ Ｐゴシック" pitchFamily="50" charset="-128"/>
              </a:rPr>
            </a:br>
            <a:r>
              <a:rPr lang="en-US" altLang="ja-JP" sz="1600" dirty="0">
                <a:solidFill>
                  <a:srgbClr val="008000"/>
                </a:solidFill>
                <a:latin typeface="Arial" charset="0"/>
                <a:ea typeface="ＭＳ Ｐゴシック" pitchFamily="50" charset="-128"/>
              </a:rPr>
              <a:t>digital-typhoon/</a:t>
            </a:r>
          </a:p>
        </p:txBody>
      </p:sp>
      <p:pic>
        <p:nvPicPr>
          <p:cNvPr id="15" name="図 14"/>
          <p:cNvPicPr>
            <a:picLocks noChangeAspect="1"/>
          </p:cNvPicPr>
          <p:nvPr/>
        </p:nvPicPr>
        <p:blipFill rotWithShape="1">
          <a:blip r:embed="rId3">
            <a:extLst>
              <a:ext uri="{28A0092B-C50C-407E-A947-70E740481C1C}">
                <a14:useLocalDpi xmlns:a14="http://schemas.microsoft.com/office/drawing/2010/main" val="0"/>
              </a:ext>
            </a:extLst>
          </a:blip>
          <a:srcRect l="27666" t="11636" r="29755" b="17014"/>
          <a:stretch/>
        </p:blipFill>
        <p:spPr>
          <a:xfrm>
            <a:off x="3170775" y="3861048"/>
            <a:ext cx="393113" cy="792088"/>
          </a:xfrm>
          <a:prstGeom prst="rect">
            <a:avLst/>
          </a:prstGeom>
        </p:spPr>
      </p:pic>
      <p:pic>
        <p:nvPicPr>
          <p:cNvPr id="16" name="図 15"/>
          <p:cNvPicPr>
            <a:picLocks noChangeAspect="1"/>
          </p:cNvPicPr>
          <p:nvPr/>
        </p:nvPicPr>
        <p:blipFill rotWithShape="1">
          <a:blip r:embed="rId3">
            <a:extLst>
              <a:ext uri="{28A0092B-C50C-407E-A947-70E740481C1C}">
                <a14:useLocalDpi xmlns:a14="http://schemas.microsoft.com/office/drawing/2010/main" val="0"/>
              </a:ext>
            </a:extLst>
          </a:blip>
          <a:srcRect l="27666" t="11636" r="29755" b="17014"/>
          <a:stretch/>
        </p:blipFill>
        <p:spPr>
          <a:xfrm>
            <a:off x="2908097" y="3068960"/>
            <a:ext cx="223743" cy="1597956"/>
          </a:xfrm>
          <a:prstGeom prst="rect">
            <a:avLst/>
          </a:prstGeom>
        </p:spPr>
      </p:pic>
      <p:sp>
        <p:nvSpPr>
          <p:cNvPr id="8" name="楕円 7"/>
          <p:cNvSpPr/>
          <p:nvPr/>
        </p:nvSpPr>
        <p:spPr bwMode="auto">
          <a:xfrm>
            <a:off x="3347864" y="2852936"/>
            <a:ext cx="2599552" cy="1597800"/>
          </a:xfrm>
          <a:prstGeom prst="ellipse">
            <a:avLst/>
          </a:prstGeom>
          <a:noFill/>
          <a:ln w="889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8" name="正方形/長方形 17"/>
          <p:cNvSpPr/>
          <p:nvPr/>
        </p:nvSpPr>
        <p:spPr bwMode="auto">
          <a:xfrm>
            <a:off x="2640743" y="2456892"/>
            <a:ext cx="3587441" cy="2772308"/>
          </a:xfrm>
          <a:prstGeom prst="rect">
            <a:avLst/>
          </a:prstGeom>
          <a:noFill/>
          <a:ln w="889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cxnSp>
        <p:nvCxnSpPr>
          <p:cNvPr id="6" name="直線コネクタ 5"/>
          <p:cNvCxnSpPr/>
          <p:nvPr/>
        </p:nvCxnSpPr>
        <p:spPr bwMode="auto">
          <a:xfrm>
            <a:off x="1315423" y="1414382"/>
            <a:ext cx="0" cy="687909"/>
          </a:xfrm>
          <a:prstGeom prst="line">
            <a:avLst/>
          </a:prstGeom>
          <a:noFill/>
          <a:ln w="88900" cap="flat" cmpd="sng" algn="ctr">
            <a:solidFill>
              <a:srgbClr val="FFFF00"/>
            </a:solidFill>
            <a:prstDash val="solid"/>
            <a:round/>
            <a:headEnd type="none" w="med" len="med"/>
            <a:tailEnd type="none" w="med" len="med"/>
          </a:ln>
          <a:effectLst/>
        </p:spPr>
      </p:cxnSp>
      <p:cxnSp>
        <p:nvCxnSpPr>
          <p:cNvPr id="9" name="直線コネクタ 8"/>
          <p:cNvCxnSpPr/>
          <p:nvPr/>
        </p:nvCxnSpPr>
        <p:spPr bwMode="auto">
          <a:xfrm flipH="1" flipV="1">
            <a:off x="4211960" y="2632813"/>
            <a:ext cx="442455" cy="220123"/>
          </a:xfrm>
          <a:prstGeom prst="line">
            <a:avLst/>
          </a:prstGeom>
          <a:noFill/>
          <a:ln w="63500" cap="flat" cmpd="sng" algn="ctr">
            <a:solidFill>
              <a:srgbClr val="FF9900"/>
            </a:solidFill>
            <a:prstDash val="solid"/>
            <a:round/>
            <a:headEnd type="none" w="med" len="med"/>
            <a:tailEnd type="none" w="med" len="med"/>
          </a:ln>
          <a:effectLst/>
        </p:spPr>
      </p:cxnSp>
      <p:cxnSp>
        <p:nvCxnSpPr>
          <p:cNvPr id="11" name="直線コネクタ 10"/>
          <p:cNvCxnSpPr/>
          <p:nvPr/>
        </p:nvCxnSpPr>
        <p:spPr bwMode="auto">
          <a:xfrm flipH="1">
            <a:off x="4211960" y="2852936"/>
            <a:ext cx="442455" cy="220123"/>
          </a:xfrm>
          <a:prstGeom prst="line">
            <a:avLst/>
          </a:prstGeom>
          <a:noFill/>
          <a:ln w="63500" cap="flat" cmpd="sng" algn="ctr">
            <a:solidFill>
              <a:srgbClr val="FF9900"/>
            </a:solidFill>
            <a:prstDash val="solid"/>
            <a:round/>
            <a:headEnd type="none" w="med" len="med"/>
            <a:tailEnd type="none" w="med" len="med"/>
          </a:ln>
          <a:effectLst/>
        </p:spPr>
      </p:cxnSp>
      <p:cxnSp>
        <p:nvCxnSpPr>
          <p:cNvPr id="26" name="直線コネクタ 25"/>
          <p:cNvCxnSpPr/>
          <p:nvPr/>
        </p:nvCxnSpPr>
        <p:spPr bwMode="auto">
          <a:xfrm flipH="1">
            <a:off x="4798432" y="4189847"/>
            <a:ext cx="412805" cy="251364"/>
          </a:xfrm>
          <a:prstGeom prst="line">
            <a:avLst/>
          </a:prstGeom>
          <a:noFill/>
          <a:ln w="63500" cap="flat" cmpd="sng" algn="ctr">
            <a:solidFill>
              <a:srgbClr val="FF9900"/>
            </a:solidFill>
            <a:prstDash val="solid"/>
            <a:round/>
            <a:headEnd type="none" w="med" len="med"/>
            <a:tailEnd type="none" w="med" len="med"/>
          </a:ln>
          <a:effectLst/>
        </p:spPr>
      </p:cxnSp>
      <p:cxnSp>
        <p:nvCxnSpPr>
          <p:cNvPr id="27" name="直線コネクタ 26"/>
          <p:cNvCxnSpPr/>
          <p:nvPr/>
        </p:nvCxnSpPr>
        <p:spPr bwMode="auto">
          <a:xfrm flipH="1" flipV="1">
            <a:off x="4788025" y="4437112"/>
            <a:ext cx="504055" cy="103069"/>
          </a:xfrm>
          <a:prstGeom prst="line">
            <a:avLst/>
          </a:prstGeom>
          <a:noFill/>
          <a:ln w="63500" cap="flat" cmpd="sng" algn="ctr">
            <a:solidFill>
              <a:srgbClr val="FF9900"/>
            </a:solidFill>
            <a:prstDash val="solid"/>
            <a:round/>
            <a:headEnd type="none" w="med" len="med"/>
            <a:tailEnd type="none" w="med" len="med"/>
          </a:ln>
          <a:effectLst/>
        </p:spPr>
      </p:cxnSp>
      <p:cxnSp>
        <p:nvCxnSpPr>
          <p:cNvPr id="14" name="直線コネクタ 13"/>
          <p:cNvCxnSpPr/>
          <p:nvPr/>
        </p:nvCxnSpPr>
        <p:spPr bwMode="auto">
          <a:xfrm>
            <a:off x="1314891" y="2066465"/>
            <a:ext cx="1377582" cy="354423"/>
          </a:xfrm>
          <a:prstGeom prst="line">
            <a:avLst/>
          </a:prstGeom>
          <a:noFill/>
          <a:ln w="9525" cap="flat" cmpd="sng" algn="ctr">
            <a:solidFill>
              <a:srgbClr val="FFFF00"/>
            </a:solidFill>
            <a:prstDash val="solid"/>
            <a:round/>
            <a:headEnd type="none" w="med" len="med"/>
            <a:tailEnd type="none" w="med" len="med"/>
          </a:ln>
          <a:effectLst/>
        </p:spPr>
      </p:cxnSp>
      <p:cxnSp>
        <p:nvCxnSpPr>
          <p:cNvPr id="19" name="直線コネクタ 18"/>
          <p:cNvCxnSpPr/>
          <p:nvPr/>
        </p:nvCxnSpPr>
        <p:spPr bwMode="auto">
          <a:xfrm>
            <a:off x="1170875" y="1414382"/>
            <a:ext cx="5057309" cy="1006506"/>
          </a:xfrm>
          <a:prstGeom prst="line">
            <a:avLst/>
          </a:prstGeom>
          <a:noFill/>
          <a:ln w="9525" cap="flat" cmpd="sng" algn="ctr">
            <a:solidFill>
              <a:srgbClr val="FFFF00"/>
            </a:solidFill>
            <a:prstDash val="solid"/>
            <a:round/>
            <a:headEnd type="none" w="med" len="med"/>
            <a:tailEnd type="none" w="med" len="med"/>
          </a:ln>
          <a:effectLst/>
        </p:spPr>
      </p:cxnSp>
      <p:cxnSp>
        <p:nvCxnSpPr>
          <p:cNvPr id="36" name="直線コネクタ 35"/>
          <p:cNvCxnSpPr/>
          <p:nvPr/>
        </p:nvCxnSpPr>
        <p:spPr bwMode="auto">
          <a:xfrm flipV="1">
            <a:off x="4067944" y="2955509"/>
            <a:ext cx="2466274" cy="473492"/>
          </a:xfrm>
          <a:prstGeom prst="line">
            <a:avLst/>
          </a:prstGeom>
          <a:noFill/>
          <a:ln w="9525" cap="flat" cmpd="sng" algn="ctr">
            <a:solidFill>
              <a:schemeClr val="accent2"/>
            </a:solidFill>
            <a:prstDash val="solid"/>
            <a:round/>
            <a:headEnd type="none" w="med" len="med"/>
            <a:tailEnd type="none" w="med" len="med"/>
          </a:ln>
          <a:effectLst/>
        </p:spPr>
      </p:cxnSp>
      <p:sp>
        <p:nvSpPr>
          <p:cNvPr id="44" name="Rectangle 3"/>
          <p:cNvSpPr txBox="1">
            <a:spLocks noChangeArrowheads="1"/>
          </p:cNvSpPr>
          <p:nvPr/>
        </p:nvSpPr>
        <p:spPr bwMode="auto">
          <a:xfrm>
            <a:off x="69599" y="5301208"/>
            <a:ext cx="4696141" cy="158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b="1" kern="0" dirty="0">
                <a:solidFill>
                  <a:srgbClr val="000099"/>
                </a:solidFill>
              </a:rPr>
              <a:t>非常に小さなスケール</a:t>
            </a:r>
            <a:br>
              <a:rPr lang="en-US" altLang="ja-JP" b="1" kern="0" dirty="0">
                <a:solidFill>
                  <a:srgbClr val="000099"/>
                </a:solidFill>
              </a:rPr>
            </a:br>
            <a:r>
              <a:rPr lang="ja-JP" altLang="en-US" b="1" kern="0" dirty="0">
                <a:solidFill>
                  <a:srgbClr val="000099"/>
                </a:solidFill>
              </a:rPr>
              <a:t>の雲過程が大規模循環</a:t>
            </a:r>
            <a:br>
              <a:rPr lang="en-US" altLang="ja-JP" b="1" kern="0" dirty="0">
                <a:solidFill>
                  <a:srgbClr val="000099"/>
                </a:solidFill>
              </a:rPr>
            </a:br>
            <a:r>
              <a:rPr lang="ja-JP" altLang="en-US" b="1" kern="0" dirty="0">
                <a:solidFill>
                  <a:srgbClr val="000099"/>
                </a:solidFill>
              </a:rPr>
              <a:t>に影響</a:t>
            </a:r>
            <a:endParaRPr lang="en-US" altLang="ja-JP" b="1" kern="0" dirty="0">
              <a:solidFill>
                <a:srgbClr val="000099"/>
              </a:solidFill>
            </a:endParaRPr>
          </a:p>
          <a:p>
            <a:pPr marL="0" indent="0">
              <a:buNone/>
            </a:pPr>
            <a:endParaRPr lang="en-US" altLang="ja-JP" b="1" kern="0" dirty="0">
              <a:solidFill>
                <a:srgbClr val="000099"/>
              </a:solidFill>
            </a:endParaRPr>
          </a:p>
        </p:txBody>
      </p:sp>
      <p:grpSp>
        <p:nvGrpSpPr>
          <p:cNvPr id="47" name="グループ化 46"/>
          <p:cNvGrpSpPr/>
          <p:nvPr/>
        </p:nvGrpSpPr>
        <p:grpSpPr>
          <a:xfrm>
            <a:off x="4875654" y="825086"/>
            <a:ext cx="2673573" cy="856132"/>
            <a:chOff x="2915816" y="4005064"/>
            <a:chExt cx="2673573" cy="856132"/>
          </a:xfrm>
        </p:grpSpPr>
        <p:sp>
          <p:nvSpPr>
            <p:cNvPr id="48" name="Text Box 20"/>
            <p:cNvSpPr txBox="1">
              <a:spLocks noChangeArrowheads="1"/>
            </p:cNvSpPr>
            <p:nvPr/>
          </p:nvSpPr>
          <p:spPr bwMode="auto">
            <a:xfrm>
              <a:off x="5148064" y="420603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a:solidFill>
                    <a:srgbClr val="FF3399"/>
                  </a:solidFill>
                  <a:latin typeface="Arial" charset="0"/>
                </a:rPr>
                <a:t>Q</a:t>
              </a:r>
            </a:p>
          </p:txBody>
        </p:sp>
        <mc:AlternateContent xmlns:mc="http://schemas.openxmlformats.org/markup-compatibility/2006" xmlns:a14="http://schemas.microsoft.com/office/drawing/2010/main">
          <mc:Choice Requires="a14">
            <p:sp>
              <p:nvSpPr>
                <p:cNvPr id="49" name="テキスト ボックス 48"/>
                <p:cNvSpPr txBox="1"/>
                <p:nvPr/>
              </p:nvSpPr>
              <p:spPr>
                <a:xfrm>
                  <a:off x="2915816" y="4005064"/>
                  <a:ext cx="2409186" cy="856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𝑣</m:t>
                            </m:r>
                          </m:sub>
                        </m:sSub>
                        <m:f>
                          <m:fPr>
                            <m:ctrlPr>
                              <a:rPr kumimoji="1" lang="en-US" altLang="ja-JP" sz="2400" i="1" smtClean="0">
                                <a:latin typeface="Cambria Math" panose="02040503050406030204" pitchFamily="18" charset="0"/>
                              </a:rPr>
                            </m:ctrlPr>
                          </m:fPr>
                          <m:num>
                            <m:r>
                              <a:rPr kumimoji="1" lang="en-US" altLang="ja-JP" sz="2400" b="0" i="1" smtClean="0">
                                <a:latin typeface="Cambria Math"/>
                              </a:rPr>
                              <m:t>𝑑𝑇</m:t>
                            </m:r>
                          </m:num>
                          <m:den>
                            <m:r>
                              <a:rPr kumimoji="1" lang="en-US" altLang="ja-JP" sz="2400" b="0" i="1" smtClean="0">
                                <a:latin typeface="Cambria Math"/>
                              </a:rPr>
                              <m:t>𝑑𝑡</m:t>
                            </m:r>
                          </m:den>
                        </m:f>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𝑝</m:t>
                            </m:r>
                          </m:num>
                          <m:den>
                            <m:sSup>
                              <m:sSupPr>
                                <m:ctrlPr>
                                  <a:rPr kumimoji="1" lang="en-US" altLang="ja-JP" sz="2400" b="0" i="1" smtClean="0">
                                    <a:latin typeface="Cambria Math" panose="02040503050406030204" pitchFamily="18" charset="0"/>
                                  </a:rPr>
                                </m:ctrlPr>
                              </m:sSupPr>
                              <m:e>
                                <m:r>
                                  <a:rPr kumimoji="1" lang="ja-JP" altLang="en-US" sz="2400" b="0" i="1" smtClean="0">
                                    <a:latin typeface="Cambria Math"/>
                                  </a:rPr>
                                  <m:t>𝜌</m:t>
                                </m:r>
                              </m:e>
                              <m:sup>
                                <m:r>
                                  <a:rPr kumimoji="1" lang="en-US" altLang="ja-JP" sz="2400" b="0" i="1" smtClean="0">
                                    <a:latin typeface="Cambria Math"/>
                                  </a:rPr>
                                  <m:t>2</m:t>
                                </m:r>
                              </m:sup>
                            </m:sSup>
                          </m:den>
                        </m:f>
                        <m:f>
                          <m:fPr>
                            <m:ctrlPr>
                              <a:rPr kumimoji="1" lang="en-US" altLang="ja-JP" sz="2400" b="0" i="1" smtClean="0">
                                <a:latin typeface="Cambria Math" panose="02040503050406030204" pitchFamily="18" charset="0"/>
                              </a:rPr>
                            </m:ctrlPr>
                          </m:fPr>
                          <m:num>
                            <m:r>
                              <a:rPr kumimoji="1" lang="en-US" altLang="ja-JP" sz="2400" b="0" i="1" smtClean="0">
                                <a:latin typeface="Cambria Math"/>
                              </a:rPr>
                              <m:t>𝑑</m:t>
                            </m:r>
                            <m:r>
                              <a:rPr kumimoji="1" lang="ja-JP" altLang="en-US" sz="2400" b="0" i="1" smtClean="0">
                                <a:latin typeface="Cambria Math"/>
                              </a:rPr>
                              <m:t>𝜌</m:t>
                            </m:r>
                          </m:num>
                          <m:den>
                            <m:r>
                              <a:rPr kumimoji="1" lang="en-US" altLang="ja-JP" sz="2400" b="0" i="1" smtClean="0">
                                <a:latin typeface="Cambria Math"/>
                              </a:rPr>
                              <m:t>𝑑𝑡</m:t>
                            </m:r>
                          </m:den>
                        </m:f>
                        <m:r>
                          <a:rPr kumimoji="1" lang="en-US" altLang="ja-JP" sz="2400" i="1" smtClean="0">
                            <a:latin typeface="Cambria Math"/>
                          </a:rPr>
                          <m:t>=</m:t>
                        </m:r>
                      </m:oMath>
                    </m:oMathPara>
                  </a14:m>
                  <a:endParaRPr kumimoji="1" lang="ja-JP" altLang="en-US" sz="24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2915816" y="4005064"/>
                  <a:ext cx="2409186" cy="856132"/>
                </a:xfrm>
                <a:prstGeom prst="rect">
                  <a:avLst/>
                </a:prstGeom>
                <a:blipFill rotWithShape="1">
                  <a:blip r:embed="rId8"/>
                  <a:stretch>
                    <a:fillRect/>
                  </a:stretch>
                </a:blipFill>
              </p:spPr>
              <p:txBody>
                <a:bodyPr/>
                <a:lstStyle/>
                <a:p>
                  <a:r>
                    <a:rPr lang="ja-JP" altLang="en-US">
                      <a:noFill/>
                    </a:rPr>
                    <a:t> </a:t>
                  </a:r>
                </a:p>
              </p:txBody>
            </p:sp>
          </mc:Fallback>
        </mc:AlternateContent>
      </p:grpSp>
      <p:sp>
        <p:nvSpPr>
          <p:cNvPr id="43" name="テキスト ボックス 42"/>
          <p:cNvSpPr txBox="1"/>
          <p:nvPr/>
        </p:nvSpPr>
        <p:spPr>
          <a:xfrm>
            <a:off x="7008935" y="1527175"/>
            <a:ext cx="803425" cy="461665"/>
          </a:xfrm>
          <a:prstGeom prst="rect">
            <a:avLst/>
          </a:prstGeom>
          <a:noFill/>
        </p:spPr>
        <p:txBody>
          <a:bodyPr wrap="none" rtlCol="0">
            <a:spAutoFit/>
          </a:bodyPr>
          <a:lstStyle/>
          <a:p>
            <a:r>
              <a:rPr kumimoji="1" lang="ja-JP" altLang="en-US" dirty="0">
                <a:solidFill>
                  <a:srgbClr val="FF3399"/>
                </a:solidFill>
              </a:rPr>
              <a:t>熱源</a:t>
            </a:r>
          </a:p>
        </p:txBody>
      </p:sp>
      <p:sp>
        <p:nvSpPr>
          <p:cNvPr id="45" name="テキスト ボックス 44"/>
          <p:cNvSpPr txBox="1"/>
          <p:nvPr/>
        </p:nvSpPr>
        <p:spPr>
          <a:xfrm>
            <a:off x="4731638" y="1556792"/>
            <a:ext cx="1422184" cy="461665"/>
          </a:xfrm>
          <a:prstGeom prst="rect">
            <a:avLst/>
          </a:prstGeom>
          <a:noFill/>
        </p:spPr>
        <p:txBody>
          <a:bodyPr wrap="none" rtlCol="0">
            <a:spAutoFit/>
          </a:bodyPr>
          <a:lstStyle/>
          <a:p>
            <a:r>
              <a:rPr kumimoji="1" lang="ja-JP" altLang="en-US" dirty="0"/>
              <a:t>温度変化</a:t>
            </a:r>
          </a:p>
        </p:txBody>
      </p:sp>
      <p:sp>
        <p:nvSpPr>
          <p:cNvPr id="46" name="テキスト ボックス 45"/>
          <p:cNvSpPr txBox="1"/>
          <p:nvPr/>
        </p:nvSpPr>
        <p:spPr>
          <a:xfrm>
            <a:off x="4550771" y="2442272"/>
            <a:ext cx="1731564" cy="461665"/>
          </a:xfrm>
          <a:prstGeom prst="rect">
            <a:avLst/>
          </a:prstGeom>
          <a:noFill/>
        </p:spPr>
        <p:txBody>
          <a:bodyPr wrap="none" rtlCol="0">
            <a:spAutoFit/>
          </a:bodyPr>
          <a:lstStyle/>
          <a:p>
            <a:r>
              <a:rPr kumimoji="1" lang="ja-JP" altLang="en-US" dirty="0">
                <a:solidFill>
                  <a:srgbClr val="FF9900"/>
                </a:solidFill>
              </a:rPr>
              <a:t>大規模循環</a:t>
            </a:r>
          </a:p>
        </p:txBody>
      </p:sp>
      <p:sp>
        <p:nvSpPr>
          <p:cNvPr id="54" name="テキスト ボックス 53"/>
          <p:cNvSpPr txBox="1"/>
          <p:nvPr/>
        </p:nvSpPr>
        <p:spPr>
          <a:xfrm>
            <a:off x="3014772" y="4191471"/>
            <a:ext cx="803425" cy="461665"/>
          </a:xfrm>
          <a:prstGeom prst="rect">
            <a:avLst/>
          </a:prstGeom>
          <a:noFill/>
        </p:spPr>
        <p:txBody>
          <a:bodyPr wrap="none" rtlCol="0">
            <a:spAutoFit/>
          </a:bodyPr>
          <a:lstStyle/>
          <a:p>
            <a:r>
              <a:rPr kumimoji="1" lang="ja-JP" altLang="en-US" dirty="0">
                <a:solidFill>
                  <a:srgbClr val="FF0066"/>
                </a:solidFill>
              </a:rPr>
              <a:t>熱源</a:t>
            </a:r>
          </a:p>
        </p:txBody>
      </p:sp>
      <p:cxnSp>
        <p:nvCxnSpPr>
          <p:cNvPr id="52" name="直線矢印コネクタ 51"/>
          <p:cNvCxnSpPr/>
          <p:nvPr/>
        </p:nvCxnSpPr>
        <p:spPr bwMode="auto">
          <a:xfrm>
            <a:off x="3306206" y="4869160"/>
            <a:ext cx="2683935" cy="0"/>
          </a:xfrm>
          <a:prstGeom prst="straightConnector1">
            <a:avLst/>
          </a:prstGeom>
          <a:noFill/>
          <a:ln w="38100" cap="flat" cmpd="sng" algn="ctr">
            <a:solidFill>
              <a:srgbClr val="FF9900"/>
            </a:solidFill>
            <a:prstDash val="solid"/>
            <a:round/>
            <a:headEnd type="triangle" w="med" len="lg"/>
            <a:tailEnd type="triangle" w="med" len="lg"/>
          </a:ln>
          <a:effectLst/>
        </p:spPr>
      </p:cxnSp>
      <p:sp>
        <p:nvSpPr>
          <p:cNvPr id="53" name="テキスト ボックス 52"/>
          <p:cNvSpPr txBox="1"/>
          <p:nvPr/>
        </p:nvSpPr>
        <p:spPr>
          <a:xfrm>
            <a:off x="3162259" y="4833157"/>
            <a:ext cx="1625766" cy="461665"/>
          </a:xfrm>
          <a:prstGeom prst="rect">
            <a:avLst/>
          </a:prstGeom>
          <a:noFill/>
        </p:spPr>
        <p:txBody>
          <a:bodyPr wrap="none" rtlCol="0">
            <a:spAutoFit/>
          </a:bodyPr>
          <a:lstStyle/>
          <a:p>
            <a:r>
              <a:rPr lang="ja-JP" altLang="en-US" dirty="0">
                <a:solidFill>
                  <a:srgbClr val="FF9900"/>
                </a:solidFill>
              </a:rPr>
              <a:t>～</a:t>
            </a:r>
            <a:r>
              <a:rPr lang="en-US" altLang="ja-JP" dirty="0">
                <a:solidFill>
                  <a:srgbClr val="FF9900"/>
                </a:solidFill>
              </a:rPr>
              <a:t>3000km</a:t>
            </a:r>
            <a:endParaRPr kumimoji="1" lang="ja-JP" altLang="en-US" dirty="0">
              <a:solidFill>
                <a:srgbClr val="FF9900"/>
              </a:solidFill>
            </a:endParaRPr>
          </a:p>
        </p:txBody>
      </p:sp>
      <p:cxnSp>
        <p:nvCxnSpPr>
          <p:cNvPr id="38" name="直線コネクタ 37"/>
          <p:cNvCxnSpPr/>
          <p:nvPr/>
        </p:nvCxnSpPr>
        <p:spPr bwMode="auto">
          <a:xfrm>
            <a:off x="4067944" y="4608091"/>
            <a:ext cx="2466274" cy="1661159"/>
          </a:xfrm>
          <a:prstGeom prst="line">
            <a:avLst/>
          </a:prstGeom>
          <a:noFill/>
          <a:ln w="9525" cap="flat" cmpd="sng" algn="ctr">
            <a:solidFill>
              <a:schemeClr val="accent2"/>
            </a:solidFill>
            <a:prstDash val="solid"/>
            <a:round/>
            <a:headEnd type="none" w="med" len="med"/>
            <a:tailEnd type="none" w="med" len="med"/>
          </a:ln>
          <a:effectLst/>
        </p:spPr>
      </p:cxnSp>
      <p:cxnSp>
        <p:nvCxnSpPr>
          <p:cNvPr id="58" name="直線矢印コネクタ 57"/>
          <p:cNvCxnSpPr/>
          <p:nvPr/>
        </p:nvCxnSpPr>
        <p:spPr bwMode="auto">
          <a:xfrm>
            <a:off x="7227164" y="6115763"/>
            <a:ext cx="1377284" cy="0"/>
          </a:xfrm>
          <a:prstGeom prst="straightConnector1">
            <a:avLst/>
          </a:prstGeom>
          <a:noFill/>
          <a:ln w="38100" cap="flat" cmpd="sng" algn="ctr">
            <a:solidFill>
              <a:srgbClr val="000099"/>
            </a:solidFill>
            <a:prstDash val="solid"/>
            <a:round/>
            <a:headEnd type="triangle" w="med" len="lg"/>
            <a:tailEnd type="triangle" w="med" len="lg"/>
          </a:ln>
          <a:effectLst/>
        </p:spPr>
      </p:cxnSp>
      <p:sp>
        <p:nvSpPr>
          <p:cNvPr id="59" name="テキスト ボックス 58"/>
          <p:cNvSpPr txBox="1"/>
          <p:nvPr/>
        </p:nvSpPr>
        <p:spPr>
          <a:xfrm>
            <a:off x="7249717" y="6063679"/>
            <a:ext cx="1282723" cy="461665"/>
          </a:xfrm>
          <a:prstGeom prst="rect">
            <a:avLst/>
          </a:prstGeom>
          <a:noFill/>
        </p:spPr>
        <p:txBody>
          <a:bodyPr wrap="none" rtlCol="0">
            <a:spAutoFit/>
          </a:bodyPr>
          <a:lstStyle/>
          <a:p>
            <a:r>
              <a:rPr lang="ja-JP" altLang="en-US" dirty="0">
                <a:solidFill>
                  <a:srgbClr val="000099"/>
                </a:solidFill>
              </a:rPr>
              <a:t>～</a:t>
            </a:r>
            <a:r>
              <a:rPr lang="en-US" altLang="ja-JP" dirty="0">
                <a:solidFill>
                  <a:srgbClr val="000099"/>
                </a:solidFill>
              </a:rPr>
              <a:t>100m</a:t>
            </a:r>
            <a:endParaRPr kumimoji="1" lang="ja-JP" altLang="en-US" dirty="0">
              <a:solidFill>
                <a:srgbClr val="000099"/>
              </a:solidFill>
            </a:endParaRPr>
          </a:p>
        </p:txBody>
      </p:sp>
    </p:spTree>
    <p:extLst>
      <p:ext uri="{BB962C8B-B14F-4D97-AF65-F5344CB8AC3E}">
        <p14:creationId xmlns:p14="http://schemas.microsoft.com/office/powerpoint/2010/main" val="267071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8" grpId="0" animBg="1"/>
      <p:bldP spid="18" grpId="0" animBg="1"/>
      <p:bldP spid="44" grpId="0"/>
      <p:bldP spid="46" grpId="0"/>
      <p:bldP spid="54" grpId="0"/>
      <p:bldP spid="53" grpId="0"/>
      <p:bldP spid="5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6988"/>
            <a:ext cx="8229600" cy="718543"/>
          </a:xfrm>
        </p:spPr>
        <p:txBody>
          <a:bodyPr/>
          <a:lstStyle/>
          <a:p>
            <a:pPr eaLnBrk="1" hangingPunct="1"/>
            <a:r>
              <a:rPr lang="ja-JP" altLang="en-US" sz="4000" dirty="0"/>
              <a:t>物理過程を表現する方法</a:t>
            </a:r>
          </a:p>
        </p:txBody>
      </p:sp>
      <p:sp>
        <p:nvSpPr>
          <p:cNvPr id="4099" name="Rectangle 3"/>
          <p:cNvSpPr>
            <a:spLocks noGrp="1" noChangeArrowheads="1"/>
          </p:cNvSpPr>
          <p:nvPr>
            <p:ph type="body" idx="1"/>
          </p:nvPr>
        </p:nvSpPr>
        <p:spPr>
          <a:xfrm>
            <a:off x="323528" y="692696"/>
            <a:ext cx="8568952" cy="3112406"/>
          </a:xfrm>
        </p:spPr>
        <p:txBody>
          <a:bodyPr/>
          <a:lstStyle/>
          <a:p>
            <a:r>
              <a:rPr lang="ja-JP" altLang="en-US" b="1" dirty="0">
                <a:solidFill>
                  <a:srgbClr val="000099"/>
                </a:solidFill>
              </a:rPr>
              <a:t>個々の雲のスケールは格子点間隔より小さい</a:t>
            </a:r>
            <a:endParaRPr lang="en-US" altLang="ja-JP" b="1" dirty="0">
              <a:solidFill>
                <a:srgbClr val="000099"/>
              </a:solidFill>
            </a:endParaRPr>
          </a:p>
          <a:p>
            <a:pPr lvl="1"/>
            <a:r>
              <a:rPr lang="ja-JP" altLang="en-US" dirty="0"/>
              <a:t>個々の雲は直接モデルで表現できない</a:t>
            </a:r>
            <a:endParaRPr lang="en-US" altLang="ja-JP" dirty="0"/>
          </a:p>
          <a:p>
            <a:r>
              <a:rPr lang="ja-JP" altLang="en-US" b="1" dirty="0">
                <a:solidFill>
                  <a:srgbClr val="000099"/>
                </a:solidFill>
              </a:rPr>
              <a:t>そこで格子点間隔より小さいスケールの現象の効果を格子点値のみで表現する</a:t>
            </a:r>
            <a:endParaRPr lang="en-US" altLang="ja-JP" b="1" dirty="0">
              <a:solidFill>
                <a:srgbClr val="000099"/>
              </a:solidFill>
            </a:endParaRPr>
          </a:p>
          <a:p>
            <a:pPr lvl="1">
              <a:defRPr/>
            </a:pPr>
            <a:r>
              <a:rPr lang="ja-JP" altLang="en-US" dirty="0"/>
              <a:t>そのために、理論や観測結果を駆使する</a:t>
            </a:r>
            <a:endParaRPr lang="en-US" altLang="ja-JP" dirty="0"/>
          </a:p>
          <a:p>
            <a:pPr lvl="1">
              <a:defRPr/>
            </a:pPr>
            <a:r>
              <a:rPr lang="ja-JP" altLang="en-US" dirty="0"/>
              <a:t>この方法を</a:t>
            </a:r>
            <a:r>
              <a:rPr lang="ja-JP" altLang="en-US" dirty="0">
                <a:solidFill>
                  <a:srgbClr val="FF0000"/>
                </a:solidFill>
              </a:rPr>
              <a:t>パラメタリゼーション</a:t>
            </a:r>
            <a:r>
              <a:rPr lang="ja-JP" altLang="en-US" dirty="0"/>
              <a:t>という</a:t>
            </a:r>
            <a:endParaRPr lang="en-US" altLang="ja-JP" dirty="0"/>
          </a:p>
        </p:txBody>
      </p:sp>
      <p:sp>
        <p:nvSpPr>
          <p:cNvPr id="4100"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39</a:t>
            </a:fld>
            <a:endParaRPr lang="en-US" altLang="ja-JP" sz="1400" dirty="0"/>
          </a:p>
        </p:txBody>
      </p:sp>
      <p:cxnSp>
        <p:nvCxnSpPr>
          <p:cNvPr id="3" name="直線コネクタ 2"/>
          <p:cNvCxnSpPr/>
          <p:nvPr/>
        </p:nvCxnSpPr>
        <p:spPr>
          <a:xfrm>
            <a:off x="468313" y="6598493"/>
            <a:ext cx="7848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971550" y="4110349"/>
            <a:ext cx="0" cy="241499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4356100" y="4038341"/>
            <a:ext cx="0" cy="241499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7596188" y="4038341"/>
            <a:ext cx="0" cy="241499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68313" y="4363938"/>
            <a:ext cx="7848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827088" y="6454031"/>
            <a:ext cx="288925" cy="2873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円/楕円 18"/>
          <p:cNvSpPr/>
          <p:nvPr/>
        </p:nvSpPr>
        <p:spPr>
          <a:xfrm>
            <a:off x="827088" y="4220195"/>
            <a:ext cx="288925" cy="2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楕円 16"/>
          <p:cNvSpPr/>
          <p:nvPr/>
        </p:nvSpPr>
        <p:spPr>
          <a:xfrm>
            <a:off x="4211638" y="4220195"/>
            <a:ext cx="288925" cy="2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p:cNvSpPr/>
          <p:nvPr/>
        </p:nvSpPr>
        <p:spPr>
          <a:xfrm>
            <a:off x="4211638" y="6381006"/>
            <a:ext cx="288925" cy="2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円/楕円 19"/>
          <p:cNvSpPr/>
          <p:nvPr/>
        </p:nvSpPr>
        <p:spPr>
          <a:xfrm>
            <a:off x="7451725" y="4219029"/>
            <a:ext cx="288925" cy="2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円/楕円 20"/>
          <p:cNvSpPr/>
          <p:nvPr/>
        </p:nvSpPr>
        <p:spPr>
          <a:xfrm>
            <a:off x="7451725" y="6381006"/>
            <a:ext cx="288925" cy="2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16" name="テキスト ボックス 1"/>
          <p:cNvSpPr txBox="1">
            <a:spLocks noChangeArrowheads="1"/>
          </p:cNvSpPr>
          <p:nvPr/>
        </p:nvSpPr>
        <p:spPr bwMode="auto">
          <a:xfrm>
            <a:off x="971600" y="4500860"/>
            <a:ext cx="877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t>格子点</a:t>
            </a:r>
            <a:endParaRPr lang="en-US" altLang="ja-JP" sz="1800" dirty="0"/>
          </a:p>
        </p:txBody>
      </p:sp>
      <p:sp>
        <p:nvSpPr>
          <p:cNvPr id="4117" name="テキスト ボックス 21"/>
          <p:cNvSpPr txBox="1">
            <a:spLocks noChangeArrowheads="1"/>
          </p:cNvSpPr>
          <p:nvPr/>
        </p:nvSpPr>
        <p:spPr bwMode="auto">
          <a:xfrm>
            <a:off x="4366817" y="4357553"/>
            <a:ext cx="11304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b="1" dirty="0">
                <a:solidFill>
                  <a:srgbClr val="008000"/>
                </a:solidFill>
              </a:rPr>
              <a:t>温度、</a:t>
            </a:r>
            <a:endParaRPr lang="en-US" altLang="ja-JP" sz="2000" dirty="0">
              <a:solidFill>
                <a:srgbClr val="008000"/>
              </a:solidFill>
            </a:endParaRPr>
          </a:p>
          <a:p>
            <a:pPr eaLnBrk="1" hangingPunct="1">
              <a:spcBef>
                <a:spcPct val="0"/>
              </a:spcBef>
              <a:buFontTx/>
              <a:buNone/>
            </a:pPr>
            <a:r>
              <a:rPr lang="ja-JP" altLang="en-US" sz="2000" b="1" dirty="0">
                <a:solidFill>
                  <a:srgbClr val="008000"/>
                </a:solidFill>
              </a:rPr>
              <a:t>湿度、</a:t>
            </a:r>
            <a:endParaRPr lang="en-US" altLang="ja-JP" sz="2000" b="1" dirty="0">
              <a:solidFill>
                <a:srgbClr val="008000"/>
              </a:solidFill>
            </a:endParaRPr>
          </a:p>
          <a:p>
            <a:pPr eaLnBrk="1" hangingPunct="1">
              <a:spcBef>
                <a:spcPct val="0"/>
              </a:spcBef>
              <a:buFontTx/>
              <a:buNone/>
            </a:pPr>
            <a:r>
              <a:rPr lang="ja-JP" altLang="en-US" sz="2000" b="1" dirty="0">
                <a:solidFill>
                  <a:srgbClr val="008000"/>
                </a:solidFill>
              </a:rPr>
              <a:t>風速、</a:t>
            </a:r>
            <a:r>
              <a:rPr lang="en-US" altLang="ja-JP" sz="2000" b="1" dirty="0">
                <a:solidFill>
                  <a:srgbClr val="008000"/>
                </a:solidFill>
              </a:rPr>
              <a:t>‥</a:t>
            </a:r>
          </a:p>
        </p:txBody>
      </p:sp>
      <p:sp>
        <p:nvSpPr>
          <p:cNvPr id="4118" name="テキスト ボックス 22"/>
          <p:cNvSpPr txBox="1">
            <a:spLocks noChangeArrowheads="1"/>
          </p:cNvSpPr>
          <p:nvPr/>
        </p:nvSpPr>
        <p:spPr bwMode="auto">
          <a:xfrm>
            <a:off x="5485291" y="5621178"/>
            <a:ext cx="958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solidFill>
                  <a:srgbClr val="0070C0"/>
                </a:solidFill>
              </a:rPr>
              <a:t>加熱</a:t>
            </a:r>
            <a:r>
              <a:rPr lang="ja-JP" altLang="en-US" sz="2000" b="1" dirty="0">
                <a:solidFill>
                  <a:srgbClr val="0070C0"/>
                </a:solidFill>
              </a:rPr>
              <a:t>量</a:t>
            </a:r>
            <a:endParaRPr lang="en-US" altLang="ja-JP" sz="2000" b="1" dirty="0">
              <a:solidFill>
                <a:srgbClr val="0070C0"/>
              </a:solidFill>
            </a:endParaRPr>
          </a:p>
        </p:txBody>
      </p:sp>
      <p:sp>
        <p:nvSpPr>
          <p:cNvPr id="4119" name="テキスト ボックス 23"/>
          <p:cNvSpPr txBox="1">
            <a:spLocks noChangeArrowheads="1"/>
          </p:cNvSpPr>
          <p:nvPr/>
        </p:nvSpPr>
        <p:spPr bwMode="auto">
          <a:xfrm>
            <a:off x="6516216" y="4357553"/>
            <a:ext cx="11304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b="1" dirty="0">
                <a:solidFill>
                  <a:srgbClr val="008000"/>
                </a:solidFill>
              </a:rPr>
              <a:t>温度</a:t>
            </a:r>
            <a:r>
              <a:rPr lang="ja-JP" altLang="en-US" sz="2000" dirty="0">
                <a:solidFill>
                  <a:srgbClr val="008000"/>
                </a:solidFill>
              </a:rPr>
              <a:t>、</a:t>
            </a:r>
            <a:endParaRPr lang="en-US" altLang="ja-JP" sz="2000" dirty="0">
              <a:solidFill>
                <a:srgbClr val="008000"/>
              </a:solidFill>
            </a:endParaRPr>
          </a:p>
          <a:p>
            <a:pPr eaLnBrk="1" hangingPunct="1">
              <a:spcBef>
                <a:spcPct val="0"/>
              </a:spcBef>
              <a:buFontTx/>
              <a:buNone/>
            </a:pPr>
            <a:r>
              <a:rPr lang="ja-JP" altLang="en-US" sz="2000" b="1" dirty="0">
                <a:solidFill>
                  <a:srgbClr val="008000"/>
                </a:solidFill>
              </a:rPr>
              <a:t>湿度、</a:t>
            </a:r>
            <a:endParaRPr lang="en-US" altLang="ja-JP" sz="2000" b="1" dirty="0">
              <a:solidFill>
                <a:srgbClr val="008000"/>
              </a:solidFill>
            </a:endParaRPr>
          </a:p>
          <a:p>
            <a:pPr eaLnBrk="1" hangingPunct="1">
              <a:spcBef>
                <a:spcPct val="0"/>
              </a:spcBef>
              <a:buFontTx/>
              <a:buNone/>
            </a:pPr>
            <a:r>
              <a:rPr lang="ja-JP" altLang="en-US" sz="2000" b="1" dirty="0">
                <a:solidFill>
                  <a:srgbClr val="008000"/>
                </a:solidFill>
              </a:rPr>
              <a:t>風速、</a:t>
            </a:r>
            <a:r>
              <a:rPr lang="en-US" altLang="ja-JP" sz="2000" b="1" dirty="0">
                <a:solidFill>
                  <a:srgbClr val="008000"/>
                </a:solidFill>
              </a:rPr>
              <a:t>‥</a:t>
            </a:r>
          </a:p>
        </p:txBody>
      </p:sp>
      <p:cxnSp>
        <p:nvCxnSpPr>
          <p:cNvPr id="5" name="直線矢印コネクタ 4"/>
          <p:cNvCxnSpPr/>
          <p:nvPr/>
        </p:nvCxnSpPr>
        <p:spPr>
          <a:xfrm>
            <a:off x="5158909" y="5282571"/>
            <a:ext cx="565219" cy="378677"/>
          </a:xfrm>
          <a:prstGeom prst="straightConnector1">
            <a:avLst/>
          </a:prstGeom>
          <a:ln w="889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6084168" y="5167189"/>
            <a:ext cx="482865" cy="447113"/>
          </a:xfrm>
          <a:prstGeom prst="straightConnector1">
            <a:avLst/>
          </a:prstGeom>
          <a:ln w="889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122" name="テキスト ボックス 40"/>
          <p:cNvSpPr txBox="1">
            <a:spLocks noChangeArrowheads="1"/>
          </p:cNvSpPr>
          <p:nvPr/>
        </p:nvSpPr>
        <p:spPr bwMode="auto">
          <a:xfrm>
            <a:off x="1005148" y="6135624"/>
            <a:ext cx="877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t>格子点</a:t>
            </a:r>
            <a:endParaRPr lang="en-US" altLang="ja-JP" sz="1800" dirty="0"/>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34217"/>
          <a:stretch/>
        </p:blipFill>
        <p:spPr>
          <a:xfrm>
            <a:off x="3131840" y="4509120"/>
            <a:ext cx="967704" cy="2088232"/>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5267" y="5768219"/>
            <a:ext cx="918720" cy="797892"/>
          </a:xfrm>
          <a:prstGeom prst="rect">
            <a:avLst/>
          </a:prstGeom>
        </p:spPr>
      </p:pic>
      <p:pic>
        <p:nvPicPr>
          <p:cNvPr id="29" name="図 28"/>
          <p:cNvPicPr>
            <a:picLocks noChangeAspect="1"/>
          </p:cNvPicPr>
          <p:nvPr/>
        </p:nvPicPr>
        <p:blipFill rotWithShape="1">
          <a:blip r:embed="rId3">
            <a:extLst>
              <a:ext uri="{28A0092B-C50C-407E-A947-70E740481C1C}">
                <a14:useLocalDpi xmlns:a14="http://schemas.microsoft.com/office/drawing/2010/main" val="0"/>
              </a:ext>
            </a:extLst>
          </a:blip>
          <a:srcRect l="27666" t="11636" r="25669"/>
          <a:stretch/>
        </p:blipFill>
        <p:spPr>
          <a:xfrm>
            <a:off x="6834377" y="5373216"/>
            <a:ext cx="473927" cy="1224136"/>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1392" y="6021288"/>
            <a:ext cx="918720" cy="516250"/>
          </a:xfrm>
          <a:prstGeom prst="rect">
            <a:avLst/>
          </a:prstGeom>
        </p:spPr>
      </p:pic>
      <p:cxnSp>
        <p:nvCxnSpPr>
          <p:cNvPr id="8" name="直線矢印コネクタ 7">
            <a:extLst>
              <a:ext uri="{FF2B5EF4-FFF2-40B4-BE49-F238E27FC236}">
                <a16:creationId xmlns:a16="http://schemas.microsoft.com/office/drawing/2014/main" id="{3C433ABB-E617-47E2-A91F-43D47301F00C}"/>
              </a:ext>
            </a:extLst>
          </p:cNvPr>
          <p:cNvCxnSpPr/>
          <p:nvPr/>
        </p:nvCxnSpPr>
        <p:spPr bwMode="auto">
          <a:xfrm>
            <a:off x="1116335" y="4221088"/>
            <a:ext cx="3095625" cy="0"/>
          </a:xfrm>
          <a:prstGeom prst="straightConnector1">
            <a:avLst/>
          </a:prstGeom>
          <a:noFill/>
          <a:ln w="50800" cap="flat" cmpd="sng" algn="ctr">
            <a:solidFill>
              <a:schemeClr val="bg1">
                <a:lumMod val="50000"/>
              </a:schemeClr>
            </a:solidFill>
            <a:prstDash val="solid"/>
            <a:round/>
            <a:headEnd type="triangle"/>
            <a:tailEnd type="triangle"/>
          </a:ln>
          <a:effectLst/>
        </p:spPr>
      </p:cxnSp>
      <p:cxnSp>
        <p:nvCxnSpPr>
          <p:cNvPr id="31" name="直線矢印コネクタ 30">
            <a:extLst>
              <a:ext uri="{FF2B5EF4-FFF2-40B4-BE49-F238E27FC236}">
                <a16:creationId xmlns:a16="http://schemas.microsoft.com/office/drawing/2014/main" id="{C082E7BA-56F3-4BFC-863F-7BDE8D1919A7}"/>
              </a:ext>
            </a:extLst>
          </p:cNvPr>
          <p:cNvCxnSpPr/>
          <p:nvPr/>
        </p:nvCxnSpPr>
        <p:spPr bwMode="auto">
          <a:xfrm>
            <a:off x="1889946" y="5517232"/>
            <a:ext cx="1084997" cy="0"/>
          </a:xfrm>
          <a:prstGeom prst="straightConnector1">
            <a:avLst/>
          </a:prstGeom>
          <a:noFill/>
          <a:ln w="50800" cap="flat" cmpd="sng" algn="ctr">
            <a:solidFill>
              <a:schemeClr val="bg1">
                <a:lumMod val="50000"/>
              </a:schemeClr>
            </a:solidFill>
            <a:prstDash val="solid"/>
            <a:round/>
            <a:headEnd type="triangle"/>
            <a:tailEnd type="triangle"/>
          </a:ln>
          <a:effectLst/>
        </p:spPr>
      </p:cxnSp>
      <p:sp>
        <p:nvSpPr>
          <p:cNvPr id="9" name="テキスト ボックス 8">
            <a:extLst>
              <a:ext uri="{FF2B5EF4-FFF2-40B4-BE49-F238E27FC236}">
                <a16:creationId xmlns:a16="http://schemas.microsoft.com/office/drawing/2014/main" id="{D254C508-A30E-4FE8-86BA-92D58767DA68}"/>
              </a:ext>
            </a:extLst>
          </p:cNvPr>
          <p:cNvSpPr txBox="1"/>
          <p:nvPr/>
        </p:nvSpPr>
        <p:spPr>
          <a:xfrm>
            <a:off x="1722098" y="3789040"/>
            <a:ext cx="1625766" cy="461665"/>
          </a:xfrm>
          <a:prstGeom prst="rect">
            <a:avLst/>
          </a:prstGeom>
          <a:noFill/>
        </p:spPr>
        <p:txBody>
          <a:bodyPr wrap="none" rtlCol="0">
            <a:spAutoFit/>
          </a:bodyPr>
          <a:lstStyle/>
          <a:p>
            <a:r>
              <a:rPr lang="ja-JP" altLang="en-US" dirty="0">
                <a:solidFill>
                  <a:schemeClr val="tx1">
                    <a:lumMod val="65000"/>
                    <a:lumOff val="35000"/>
                  </a:schemeClr>
                </a:solidFill>
              </a:rPr>
              <a:t>～</a:t>
            </a:r>
            <a:r>
              <a:rPr lang="en-US" altLang="ja-JP" dirty="0">
                <a:solidFill>
                  <a:schemeClr val="tx1">
                    <a:lumMod val="65000"/>
                    <a:lumOff val="35000"/>
                  </a:schemeClr>
                </a:solidFill>
              </a:rPr>
              <a:t>1000km</a:t>
            </a:r>
            <a:endParaRPr kumimoji="1" lang="ja-JP" altLang="en-US" dirty="0">
              <a:solidFill>
                <a:schemeClr val="tx1">
                  <a:lumMod val="65000"/>
                  <a:lumOff val="35000"/>
                </a:schemeClr>
              </a:solidFill>
            </a:endParaRPr>
          </a:p>
        </p:txBody>
      </p:sp>
      <p:sp>
        <p:nvSpPr>
          <p:cNvPr id="32" name="テキスト ボックス 31">
            <a:extLst>
              <a:ext uri="{FF2B5EF4-FFF2-40B4-BE49-F238E27FC236}">
                <a16:creationId xmlns:a16="http://schemas.microsoft.com/office/drawing/2014/main" id="{14CCEEB1-BB62-4025-AF67-6A490D9E7067}"/>
              </a:ext>
            </a:extLst>
          </p:cNvPr>
          <p:cNvSpPr txBox="1"/>
          <p:nvPr/>
        </p:nvSpPr>
        <p:spPr>
          <a:xfrm>
            <a:off x="1777109" y="4983559"/>
            <a:ext cx="1282723" cy="461665"/>
          </a:xfrm>
          <a:prstGeom prst="rect">
            <a:avLst/>
          </a:prstGeom>
          <a:noFill/>
        </p:spPr>
        <p:txBody>
          <a:bodyPr wrap="none" rtlCol="0">
            <a:spAutoFit/>
          </a:bodyPr>
          <a:lstStyle/>
          <a:p>
            <a:r>
              <a:rPr lang="ja-JP" altLang="en-US" dirty="0">
                <a:solidFill>
                  <a:schemeClr val="tx1">
                    <a:lumMod val="65000"/>
                    <a:lumOff val="35000"/>
                  </a:schemeClr>
                </a:solidFill>
              </a:rPr>
              <a:t>～</a:t>
            </a:r>
            <a:r>
              <a:rPr lang="en-US" altLang="ja-JP" dirty="0">
                <a:solidFill>
                  <a:schemeClr val="tx1">
                    <a:lumMod val="65000"/>
                    <a:lumOff val="35000"/>
                  </a:schemeClr>
                </a:solidFill>
              </a:rPr>
              <a:t>100m</a:t>
            </a:r>
            <a:endParaRPr kumimoji="1" lang="ja-JP" altLang="en-US" dirty="0">
              <a:solidFill>
                <a:schemeClr val="tx1">
                  <a:lumMod val="65000"/>
                  <a:lumOff val="35000"/>
                </a:schemeClr>
              </a:solidFill>
            </a:endParaRPr>
          </a:p>
        </p:txBody>
      </p:sp>
    </p:spTree>
    <p:extLst>
      <p:ext uri="{BB962C8B-B14F-4D97-AF65-F5344CB8AC3E}">
        <p14:creationId xmlns:p14="http://schemas.microsoft.com/office/powerpoint/2010/main" val="397177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数値モデル</a:t>
            </a:r>
          </a:p>
        </p:txBody>
      </p:sp>
      <p:sp>
        <p:nvSpPr>
          <p:cNvPr id="3" name="コンテンツ プレースホルダ 2"/>
          <p:cNvSpPr>
            <a:spLocks noGrp="1"/>
          </p:cNvSpPr>
          <p:nvPr>
            <p:ph idx="1"/>
          </p:nvPr>
        </p:nvSpPr>
        <p:spPr>
          <a:xfrm>
            <a:off x="307082" y="1104145"/>
            <a:ext cx="8229600" cy="4891706"/>
          </a:xfrm>
        </p:spPr>
        <p:txBody>
          <a:bodyPr/>
          <a:lstStyle/>
          <a:p>
            <a:r>
              <a:rPr lang="ja-JP" altLang="en-US" b="1" dirty="0">
                <a:solidFill>
                  <a:srgbClr val="000099"/>
                </a:solidFill>
              </a:rPr>
              <a:t>数値計算の重要性はどんどん増加</a:t>
            </a:r>
            <a:endParaRPr lang="en-US" altLang="ja-JP" b="1" dirty="0">
              <a:solidFill>
                <a:srgbClr val="000099"/>
              </a:solidFill>
            </a:endParaRPr>
          </a:p>
          <a:p>
            <a:pPr lvl="1"/>
            <a:r>
              <a:rPr lang="ja-JP" altLang="en-US" b="1" dirty="0">
                <a:solidFill>
                  <a:srgbClr val="000099"/>
                </a:solidFill>
              </a:rPr>
              <a:t>科学の第</a:t>
            </a:r>
            <a:r>
              <a:rPr lang="en-US" altLang="ja-JP" b="1" dirty="0">
                <a:solidFill>
                  <a:srgbClr val="000099"/>
                </a:solidFill>
              </a:rPr>
              <a:t>4</a:t>
            </a:r>
            <a:r>
              <a:rPr lang="ja-JP" altLang="en-US" b="1" dirty="0">
                <a:solidFill>
                  <a:srgbClr val="000099"/>
                </a:solidFill>
              </a:rPr>
              <a:t>の手法と呼ばれることもある</a:t>
            </a:r>
            <a:endParaRPr lang="en-US" altLang="ja-JP" b="1" dirty="0">
              <a:solidFill>
                <a:srgbClr val="000099"/>
              </a:solidFill>
            </a:endParaRPr>
          </a:p>
          <a:p>
            <a:r>
              <a:rPr lang="ja-JP" altLang="en-US" b="1" dirty="0">
                <a:solidFill>
                  <a:srgbClr val="000099"/>
                </a:solidFill>
              </a:rPr>
              <a:t>観測できない量を知る</a:t>
            </a:r>
            <a:endParaRPr lang="en-US" altLang="ja-JP" b="1" dirty="0">
              <a:solidFill>
                <a:srgbClr val="000099"/>
              </a:solidFill>
            </a:endParaRPr>
          </a:p>
          <a:p>
            <a:pPr lvl="1"/>
            <a:r>
              <a:rPr lang="ja-JP" altLang="en-US" b="1" dirty="0">
                <a:solidFill>
                  <a:srgbClr val="000099"/>
                </a:solidFill>
              </a:rPr>
              <a:t>観測困難な場所の状態</a:t>
            </a:r>
            <a:endParaRPr lang="en-US" altLang="ja-JP" b="1" dirty="0">
              <a:solidFill>
                <a:srgbClr val="000099"/>
              </a:solidFill>
            </a:endParaRPr>
          </a:p>
          <a:p>
            <a:pPr lvl="1"/>
            <a:r>
              <a:rPr lang="ja-JP" altLang="en-US" b="1" dirty="0">
                <a:solidFill>
                  <a:srgbClr val="000099"/>
                </a:solidFill>
              </a:rPr>
              <a:t>未来の状態</a:t>
            </a:r>
            <a:endParaRPr lang="en-US" altLang="ja-JP" b="1" dirty="0">
              <a:solidFill>
                <a:srgbClr val="000099"/>
              </a:solidFill>
            </a:endParaRPr>
          </a:p>
          <a:p>
            <a:r>
              <a:rPr lang="ja-JP" altLang="en-US" b="1" dirty="0">
                <a:solidFill>
                  <a:srgbClr val="000099"/>
                </a:solidFill>
              </a:rPr>
              <a:t>定量的な情報を得る</a:t>
            </a:r>
            <a:endParaRPr lang="en-US" altLang="ja-JP" b="1" dirty="0">
              <a:solidFill>
                <a:srgbClr val="000099"/>
              </a:solidFill>
            </a:endParaRPr>
          </a:p>
          <a:p>
            <a:pPr lvl="1"/>
            <a:r>
              <a:rPr lang="ja-JP" altLang="en-US" b="1" dirty="0">
                <a:solidFill>
                  <a:srgbClr val="000099"/>
                </a:solidFill>
              </a:rPr>
              <a:t>どのようなプロセスが最も重要か？などを考えるヒントを得る</a:t>
            </a:r>
            <a:endParaRPr lang="en-US" altLang="ja-JP" b="1" dirty="0">
              <a:solidFill>
                <a:srgbClr val="000099"/>
              </a:solidFill>
            </a:endParaRPr>
          </a:p>
          <a:p>
            <a:r>
              <a:rPr lang="ja-JP" altLang="en-US" b="1" dirty="0">
                <a:solidFill>
                  <a:srgbClr val="000099"/>
                </a:solidFill>
              </a:rPr>
              <a:t>数値モデルは知見の集積場（これについては次回に）</a:t>
            </a:r>
            <a:endParaRPr lang="en-US" altLang="ja-JP" b="1" dirty="0">
              <a:solidFill>
                <a:srgbClr val="000099"/>
              </a:solidFill>
            </a:endParaRPr>
          </a:p>
        </p:txBody>
      </p:sp>
      <p:pic>
        <p:nvPicPr>
          <p:cNvPr id="4" name="図 3">
            <a:extLst>
              <a:ext uri="{FF2B5EF4-FFF2-40B4-BE49-F238E27FC236}">
                <a16:creationId xmlns:a16="http://schemas.microsoft.com/office/drawing/2014/main" id="{BA2D598E-53B2-42BD-861B-107BD84F3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65A83B90-FD9D-4D10-9BB2-2C7E5C7D053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4</a:t>
            </a:fld>
            <a:endParaRPr lang="en-US" altLang="ja-JP" sz="1400" dirty="0"/>
          </a:p>
        </p:txBody>
      </p:sp>
    </p:spTree>
    <p:extLst>
      <p:ext uri="{BB962C8B-B14F-4D97-AF65-F5344CB8AC3E}">
        <p14:creationId xmlns:p14="http://schemas.microsoft.com/office/powerpoint/2010/main" val="1947713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92088"/>
          </a:xfrm>
        </p:spPr>
        <p:txBody>
          <a:bodyPr/>
          <a:lstStyle/>
          <a:p>
            <a:r>
              <a:rPr lang="ja-JP" altLang="en-US" dirty="0"/>
              <a:t>更にパラメタリゼーションについて</a:t>
            </a:r>
            <a:endParaRPr kumimoji="1" lang="ja-JP" altLang="en-US" dirty="0"/>
          </a:p>
        </p:txBody>
      </p:sp>
      <p:sp>
        <p:nvSpPr>
          <p:cNvPr id="3" name="コンテンツ プレースホルダ 2"/>
          <p:cNvSpPr>
            <a:spLocks noGrp="1"/>
          </p:cNvSpPr>
          <p:nvPr>
            <p:ph idx="1"/>
          </p:nvPr>
        </p:nvSpPr>
        <p:spPr>
          <a:xfrm>
            <a:off x="457200" y="1052736"/>
            <a:ext cx="8229600" cy="5318051"/>
          </a:xfrm>
        </p:spPr>
        <p:txBody>
          <a:bodyPr/>
          <a:lstStyle/>
          <a:p>
            <a:r>
              <a:rPr lang="ja-JP" altLang="en-US" b="1" dirty="0">
                <a:solidFill>
                  <a:srgbClr val="000099"/>
                </a:solidFill>
              </a:rPr>
              <a:t>雲だけなく、乱流、大気波動などに関する</a:t>
            </a:r>
            <a:br>
              <a:rPr lang="en-US" altLang="ja-JP" b="1" dirty="0">
                <a:solidFill>
                  <a:srgbClr val="000099"/>
                </a:solidFill>
              </a:rPr>
            </a:br>
            <a:r>
              <a:rPr lang="ja-JP" altLang="en-US" b="1" dirty="0">
                <a:solidFill>
                  <a:srgbClr val="000099"/>
                </a:solidFill>
              </a:rPr>
              <a:t>パラメタリゼーションも存在する</a:t>
            </a:r>
            <a:endParaRPr lang="en-US" altLang="ja-JP" b="1" dirty="0">
              <a:solidFill>
                <a:srgbClr val="000099"/>
              </a:solidFill>
            </a:endParaRPr>
          </a:p>
          <a:p>
            <a:r>
              <a:rPr kumimoji="1" lang="ja-JP" altLang="en-US" b="1" dirty="0">
                <a:solidFill>
                  <a:srgbClr val="000099"/>
                </a:solidFill>
              </a:rPr>
              <a:t>パラメタリゼーションの方法には理論・観測</a:t>
            </a:r>
            <a:br>
              <a:rPr kumimoji="1" lang="en-US" altLang="ja-JP" b="1" dirty="0">
                <a:solidFill>
                  <a:srgbClr val="000099"/>
                </a:solidFill>
              </a:rPr>
            </a:br>
            <a:r>
              <a:rPr kumimoji="1" lang="ja-JP" altLang="en-US" b="1" dirty="0">
                <a:solidFill>
                  <a:srgbClr val="000099"/>
                </a:solidFill>
              </a:rPr>
              <a:t>結果などの知見が盛り込まれている</a:t>
            </a:r>
            <a:endParaRPr kumimoji="1" lang="en-US" altLang="ja-JP" b="1" dirty="0">
              <a:solidFill>
                <a:srgbClr val="000099"/>
              </a:solidFill>
            </a:endParaRPr>
          </a:p>
          <a:p>
            <a:r>
              <a:rPr lang="ja-JP" altLang="en-US" b="1" dirty="0">
                <a:solidFill>
                  <a:srgbClr val="000099"/>
                </a:solidFill>
              </a:rPr>
              <a:t>大気大循環モデルは「気象学の知見の集積場である」と言える</a:t>
            </a:r>
            <a:endParaRPr lang="en-US" altLang="ja-JP" b="1" dirty="0">
              <a:solidFill>
                <a:srgbClr val="000099"/>
              </a:solidFill>
            </a:endParaRPr>
          </a:p>
          <a:p>
            <a:pPr lvl="1">
              <a:defRPr/>
            </a:pPr>
            <a:r>
              <a:rPr lang="ja-JP" altLang="en-US" dirty="0"/>
              <a:t>数値モデルの開発改良は地球惑星科学の情報化を進める活動の１つ</a:t>
            </a:r>
            <a:endParaRPr lang="en-US" altLang="ja-JP" dirty="0"/>
          </a:p>
          <a:p>
            <a:pPr>
              <a:defRPr/>
            </a:pPr>
            <a:r>
              <a:rPr lang="ja-JP" altLang="en-US" b="1" dirty="0">
                <a:solidFill>
                  <a:srgbClr val="000099"/>
                </a:solidFill>
              </a:rPr>
              <a:t>用いる理論・観測結果によって複数の種類のパラメタリゼーションの方法が存在する</a:t>
            </a:r>
            <a:endParaRPr lang="en-US" altLang="ja-JP" b="1" dirty="0">
              <a:solidFill>
                <a:srgbClr val="000099"/>
              </a:solidFill>
            </a:endParaRPr>
          </a:p>
          <a:p>
            <a:pPr marL="457200" lvl="1" indent="0">
              <a:buNone/>
            </a:pPr>
            <a:endParaRPr lang="en-US" altLang="ja-JP" dirty="0"/>
          </a:p>
          <a:p>
            <a:pPr lvl="2"/>
            <a:endParaRPr lang="en-US" altLang="ja-JP" dirty="0"/>
          </a:p>
          <a:p>
            <a:pPr lvl="1"/>
            <a:endParaRPr kumimoji="1" lang="ja-JP" altLang="en-US" dirty="0"/>
          </a:p>
        </p:txBody>
      </p:sp>
    </p:spTree>
    <p:extLst>
      <p:ext uri="{BB962C8B-B14F-4D97-AF65-F5344CB8AC3E}">
        <p14:creationId xmlns:p14="http://schemas.microsoft.com/office/powerpoint/2010/main" val="1537074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536" y="2130425"/>
            <a:ext cx="8278688" cy="1470025"/>
          </a:xfrm>
        </p:spPr>
        <p:txBody>
          <a:bodyPr/>
          <a:lstStyle/>
          <a:p>
            <a:pPr eaLnBrk="1" hangingPunct="1"/>
            <a:r>
              <a:rPr lang="ja-JP" altLang="en-US" sz="5400" dirty="0"/>
              <a:t>数値モデルに関する</a:t>
            </a:r>
            <a:br>
              <a:rPr lang="en-US" altLang="ja-JP" sz="5400" dirty="0"/>
            </a:br>
            <a:r>
              <a:rPr lang="ja-JP" altLang="en-US" sz="5400" dirty="0"/>
              <a:t>問題提起</a:t>
            </a:r>
          </a:p>
        </p:txBody>
      </p:sp>
      <p:sp>
        <p:nvSpPr>
          <p:cNvPr id="4099" name="Rectangle 3"/>
          <p:cNvSpPr>
            <a:spLocks noGrp="1" noChangeArrowheads="1"/>
          </p:cNvSpPr>
          <p:nvPr>
            <p:ph type="subTitle" idx="1"/>
          </p:nvPr>
        </p:nvSpPr>
        <p:spPr/>
        <p:txBody>
          <a:bodyPr/>
          <a:lstStyle/>
          <a:p>
            <a:pPr eaLnBrk="1" hangingPunct="1"/>
            <a:endParaRPr lang="ja-JP" altLang="ja-JP" b="1"/>
          </a:p>
        </p:txBody>
      </p:sp>
    </p:spTree>
    <p:extLst>
      <p:ext uri="{BB962C8B-B14F-4D97-AF65-F5344CB8AC3E}">
        <p14:creationId xmlns:p14="http://schemas.microsoft.com/office/powerpoint/2010/main" val="1865137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4624"/>
            <a:ext cx="8579296" cy="936104"/>
          </a:xfrm>
        </p:spPr>
        <p:txBody>
          <a:bodyPr/>
          <a:lstStyle/>
          <a:p>
            <a:r>
              <a:rPr kumimoji="1" lang="ja-JP" altLang="en-US" dirty="0"/>
              <a:t>数値モデルに関する問題</a:t>
            </a:r>
          </a:p>
        </p:txBody>
      </p:sp>
      <p:sp>
        <p:nvSpPr>
          <p:cNvPr id="3" name="コンテンツ プレースホルダ 2"/>
          <p:cNvSpPr>
            <a:spLocks noGrp="1"/>
          </p:cNvSpPr>
          <p:nvPr>
            <p:ph idx="1"/>
          </p:nvPr>
        </p:nvSpPr>
        <p:spPr>
          <a:xfrm>
            <a:off x="107504" y="836713"/>
            <a:ext cx="8928992" cy="3729322"/>
          </a:xfrm>
        </p:spPr>
        <p:txBody>
          <a:bodyPr/>
          <a:lstStyle/>
          <a:p>
            <a:pPr>
              <a:defRPr/>
            </a:pPr>
            <a:r>
              <a:rPr lang="ja-JP" altLang="en-US" b="1" dirty="0">
                <a:solidFill>
                  <a:srgbClr val="000099"/>
                </a:solidFill>
              </a:rPr>
              <a:t>最先端モデルはあまりにも複雑</a:t>
            </a:r>
            <a:endParaRPr lang="en-US" altLang="ja-JP" b="1" dirty="0">
              <a:solidFill>
                <a:srgbClr val="000099"/>
              </a:solidFill>
            </a:endParaRPr>
          </a:p>
          <a:p>
            <a:pPr lvl="1">
              <a:defRPr/>
            </a:pPr>
            <a:r>
              <a:rPr lang="ja-JP" altLang="en-US" dirty="0"/>
              <a:t>モデル結果の理解が難しい</a:t>
            </a:r>
            <a:endParaRPr lang="en-US" altLang="ja-JP" dirty="0"/>
          </a:p>
          <a:p>
            <a:pPr lvl="2">
              <a:defRPr/>
            </a:pPr>
            <a:r>
              <a:rPr lang="ja-JP" altLang="en-US" dirty="0"/>
              <a:t>多数の過程（パラメタリゼーション）が複雑に（非線形に）</a:t>
            </a:r>
            <a:br>
              <a:rPr lang="en-US" altLang="ja-JP" dirty="0"/>
            </a:br>
            <a:r>
              <a:rPr lang="ja-JP" altLang="en-US" dirty="0"/>
              <a:t>相互作用する</a:t>
            </a:r>
            <a:endParaRPr lang="en-US" altLang="ja-JP" dirty="0"/>
          </a:p>
          <a:p>
            <a:pPr>
              <a:defRPr/>
            </a:pPr>
            <a:r>
              <a:rPr lang="ja-JP" altLang="en-US" b="1" dirty="0">
                <a:solidFill>
                  <a:srgbClr val="000099"/>
                </a:solidFill>
              </a:rPr>
              <a:t>モデルギャップ問題：</a:t>
            </a:r>
            <a:r>
              <a:rPr lang="en-US" altLang="ja-JP" b="1" dirty="0">
                <a:solidFill>
                  <a:srgbClr val="000099"/>
                </a:solidFill>
              </a:rPr>
              <a:t>Held (2005)</a:t>
            </a:r>
          </a:p>
          <a:p>
            <a:pPr lvl="1">
              <a:defRPr/>
            </a:pPr>
            <a:r>
              <a:rPr lang="ja-JP" altLang="en-US" dirty="0"/>
              <a:t>複雑な</a:t>
            </a:r>
            <a:r>
              <a:rPr lang="en-US" altLang="ja-JP" dirty="0"/>
              <a:t>AGCM</a:t>
            </a:r>
            <a:r>
              <a:rPr lang="ja-JP" altLang="en-US" dirty="0" err="1"/>
              <a:t>と簡</a:t>
            </a:r>
            <a:r>
              <a:rPr lang="ja-JP" altLang="en-US" dirty="0"/>
              <a:t>単モデルの間に大きな溝ができた</a:t>
            </a:r>
            <a:endParaRPr lang="en-US" altLang="ja-JP" dirty="0"/>
          </a:p>
          <a:p>
            <a:pPr lvl="1">
              <a:defRPr/>
            </a:pPr>
            <a:endParaRPr lang="en-US" altLang="ja-JP" dirty="0"/>
          </a:p>
        </p:txBody>
      </p:sp>
      <p:sp>
        <p:nvSpPr>
          <p:cNvPr id="5" name="四角形: 角を丸くする 4"/>
          <p:cNvSpPr/>
          <p:nvPr/>
        </p:nvSpPr>
        <p:spPr bwMode="auto">
          <a:xfrm>
            <a:off x="323529" y="4071031"/>
            <a:ext cx="2736304" cy="989173"/>
          </a:xfrm>
          <a:prstGeom prst="roundRect">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grpSp>
        <p:nvGrpSpPr>
          <p:cNvPr id="16" name="グループ化 15">
            <a:extLst>
              <a:ext uri="{FF2B5EF4-FFF2-40B4-BE49-F238E27FC236}">
                <a16:creationId xmlns:a16="http://schemas.microsoft.com/office/drawing/2014/main" id="{2701540D-D28F-4B80-9D45-0118E19B40E3}"/>
              </a:ext>
            </a:extLst>
          </p:cNvPr>
          <p:cNvGrpSpPr/>
          <p:nvPr/>
        </p:nvGrpSpPr>
        <p:grpSpPr>
          <a:xfrm>
            <a:off x="6059500" y="3933056"/>
            <a:ext cx="2976995" cy="2425047"/>
            <a:chOff x="5627452" y="3933056"/>
            <a:chExt cx="2976995" cy="2425047"/>
          </a:xfrm>
        </p:grpSpPr>
        <p:sp>
          <p:nvSpPr>
            <p:cNvPr id="4" name="四角形: 角を丸くする 3"/>
            <p:cNvSpPr/>
            <p:nvPr/>
          </p:nvSpPr>
          <p:spPr bwMode="auto">
            <a:xfrm>
              <a:off x="5627452" y="4241704"/>
              <a:ext cx="2976995" cy="2116399"/>
            </a:xfrm>
            <a:prstGeom prst="roundRect">
              <a:avLst/>
            </a:prstGeom>
            <a:noFill/>
            <a:ln w="1270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6" name="テキスト ボックス 5"/>
            <p:cNvSpPr txBox="1"/>
            <p:nvPr/>
          </p:nvSpPr>
          <p:spPr>
            <a:xfrm>
              <a:off x="6306902" y="3933056"/>
              <a:ext cx="1282723" cy="523220"/>
            </a:xfrm>
            <a:prstGeom prst="rect">
              <a:avLst/>
            </a:prstGeom>
            <a:solidFill>
              <a:schemeClr val="bg1"/>
            </a:solidFill>
          </p:spPr>
          <p:txBody>
            <a:bodyPr wrap="none" rtlCol="0">
              <a:spAutoFit/>
            </a:bodyPr>
            <a:lstStyle/>
            <a:p>
              <a:r>
                <a:rPr kumimoji="1" lang="en-US" altLang="ja-JP" sz="2800" dirty="0">
                  <a:solidFill>
                    <a:srgbClr val="008000"/>
                  </a:solidFill>
                </a:rPr>
                <a:t>AGCM</a:t>
              </a:r>
              <a:endParaRPr kumimoji="1" lang="ja-JP" altLang="en-US" sz="2800" dirty="0">
                <a:solidFill>
                  <a:srgbClr val="008000"/>
                </a:solidFill>
              </a:endParaRPr>
            </a:p>
          </p:txBody>
        </p:sp>
        <p:sp>
          <p:nvSpPr>
            <p:cNvPr id="7" name="テキスト ボックス 6"/>
            <p:cNvSpPr txBox="1"/>
            <p:nvPr/>
          </p:nvSpPr>
          <p:spPr>
            <a:xfrm>
              <a:off x="5739748" y="5045116"/>
              <a:ext cx="1217000" cy="400110"/>
            </a:xfrm>
            <a:prstGeom prst="rect">
              <a:avLst/>
            </a:prstGeom>
            <a:noFill/>
            <a:ln w="12700">
              <a:solidFill>
                <a:srgbClr val="008000"/>
              </a:solidFill>
            </a:ln>
          </p:spPr>
          <p:txBody>
            <a:bodyPr wrap="none" rtlCol="0">
              <a:spAutoFit/>
            </a:bodyPr>
            <a:lstStyle/>
            <a:p>
              <a:r>
                <a:rPr lang="ja-JP" altLang="en-US" sz="2000" dirty="0"/>
                <a:t>力学過程</a:t>
              </a:r>
              <a:endParaRPr kumimoji="1" lang="ja-JP" altLang="en-US" sz="2000" dirty="0"/>
            </a:p>
          </p:txBody>
        </p:sp>
        <p:sp>
          <p:nvSpPr>
            <p:cNvPr id="8" name="テキスト ボックス 7"/>
            <p:cNvSpPr txBox="1"/>
            <p:nvPr/>
          </p:nvSpPr>
          <p:spPr>
            <a:xfrm>
              <a:off x="7100764" y="4613066"/>
              <a:ext cx="1359668" cy="400110"/>
            </a:xfrm>
            <a:prstGeom prst="rect">
              <a:avLst/>
            </a:prstGeom>
            <a:noFill/>
            <a:ln w="12700">
              <a:solidFill>
                <a:srgbClr val="008000"/>
              </a:solidFill>
            </a:ln>
          </p:spPr>
          <p:txBody>
            <a:bodyPr wrap="none" rtlCol="0">
              <a:spAutoFit/>
            </a:bodyPr>
            <a:lstStyle/>
            <a:p>
              <a:r>
                <a:rPr lang="ja-JP" altLang="en-US" sz="2000" dirty="0"/>
                <a:t>物理過程</a:t>
              </a:r>
              <a:r>
                <a:rPr lang="en-US" altLang="ja-JP" sz="2000" dirty="0"/>
                <a:t>1</a:t>
              </a:r>
              <a:endParaRPr kumimoji="1" lang="ja-JP" altLang="en-US" sz="2000" dirty="0"/>
            </a:p>
          </p:txBody>
        </p:sp>
        <p:sp>
          <p:nvSpPr>
            <p:cNvPr id="9" name="テキスト ボックス 8"/>
            <p:cNvSpPr txBox="1"/>
            <p:nvPr/>
          </p:nvSpPr>
          <p:spPr>
            <a:xfrm>
              <a:off x="7100764" y="5077052"/>
              <a:ext cx="1359668" cy="400110"/>
            </a:xfrm>
            <a:prstGeom prst="rect">
              <a:avLst/>
            </a:prstGeom>
            <a:noFill/>
            <a:ln w="12700">
              <a:solidFill>
                <a:srgbClr val="008000"/>
              </a:solidFill>
            </a:ln>
          </p:spPr>
          <p:txBody>
            <a:bodyPr wrap="none" rtlCol="0">
              <a:spAutoFit/>
            </a:bodyPr>
            <a:lstStyle/>
            <a:p>
              <a:r>
                <a:rPr lang="ja-JP" altLang="en-US" sz="2000" dirty="0"/>
                <a:t>物理過程</a:t>
              </a:r>
              <a:r>
                <a:rPr lang="en-US" altLang="ja-JP" sz="2000" dirty="0"/>
                <a:t>2</a:t>
              </a:r>
              <a:endParaRPr kumimoji="1" lang="ja-JP" altLang="en-US" sz="2000" dirty="0"/>
            </a:p>
          </p:txBody>
        </p:sp>
        <p:sp>
          <p:nvSpPr>
            <p:cNvPr id="10" name="テキスト ボックス 9"/>
            <p:cNvSpPr txBox="1"/>
            <p:nvPr/>
          </p:nvSpPr>
          <p:spPr>
            <a:xfrm>
              <a:off x="7100764" y="5549170"/>
              <a:ext cx="1359668" cy="400110"/>
            </a:xfrm>
            <a:prstGeom prst="rect">
              <a:avLst/>
            </a:prstGeom>
            <a:noFill/>
            <a:ln w="12700">
              <a:solidFill>
                <a:srgbClr val="008000"/>
              </a:solidFill>
            </a:ln>
          </p:spPr>
          <p:txBody>
            <a:bodyPr wrap="none" rtlCol="0">
              <a:spAutoFit/>
            </a:bodyPr>
            <a:lstStyle/>
            <a:p>
              <a:r>
                <a:rPr lang="ja-JP" altLang="en-US" sz="2000" dirty="0"/>
                <a:t>物理過程</a:t>
              </a:r>
              <a:r>
                <a:rPr lang="en-US" altLang="ja-JP" sz="2000" dirty="0"/>
                <a:t>3</a:t>
              </a:r>
              <a:endParaRPr kumimoji="1" lang="ja-JP" altLang="en-US" sz="2000" dirty="0"/>
            </a:p>
          </p:txBody>
        </p:sp>
      </p:grpSp>
      <p:sp>
        <p:nvSpPr>
          <p:cNvPr id="11" name="テキスト ボックス 10"/>
          <p:cNvSpPr txBox="1"/>
          <p:nvPr/>
        </p:nvSpPr>
        <p:spPr>
          <a:xfrm>
            <a:off x="467544" y="4375033"/>
            <a:ext cx="1217000" cy="400110"/>
          </a:xfrm>
          <a:prstGeom prst="rect">
            <a:avLst/>
          </a:prstGeom>
          <a:noFill/>
          <a:ln w="12700">
            <a:solidFill>
              <a:srgbClr val="008000"/>
            </a:solidFill>
          </a:ln>
        </p:spPr>
        <p:txBody>
          <a:bodyPr wrap="none" rtlCol="0">
            <a:spAutoFit/>
          </a:bodyPr>
          <a:lstStyle/>
          <a:p>
            <a:r>
              <a:rPr lang="ja-JP" altLang="en-US" sz="2000" dirty="0"/>
              <a:t>力学過程</a:t>
            </a:r>
            <a:endParaRPr kumimoji="1" lang="ja-JP" altLang="en-US" sz="2000" dirty="0"/>
          </a:p>
        </p:txBody>
      </p:sp>
      <p:sp>
        <p:nvSpPr>
          <p:cNvPr id="12" name="テキスト ボックス 11"/>
          <p:cNvSpPr txBox="1"/>
          <p:nvPr/>
        </p:nvSpPr>
        <p:spPr>
          <a:xfrm>
            <a:off x="755576" y="3789040"/>
            <a:ext cx="2137124" cy="523220"/>
          </a:xfrm>
          <a:prstGeom prst="rect">
            <a:avLst/>
          </a:prstGeom>
          <a:solidFill>
            <a:schemeClr val="bg1"/>
          </a:solidFill>
        </p:spPr>
        <p:txBody>
          <a:bodyPr wrap="none" rtlCol="0">
            <a:spAutoFit/>
          </a:bodyPr>
          <a:lstStyle/>
          <a:p>
            <a:r>
              <a:rPr lang="ja-JP" altLang="en-US" sz="2800" dirty="0">
                <a:solidFill>
                  <a:srgbClr val="008000"/>
                </a:solidFill>
              </a:rPr>
              <a:t>簡単モデル</a:t>
            </a:r>
            <a:r>
              <a:rPr lang="en-US" altLang="ja-JP" sz="2800" dirty="0">
                <a:solidFill>
                  <a:srgbClr val="008000"/>
                </a:solidFill>
              </a:rPr>
              <a:t>1</a:t>
            </a:r>
            <a:endParaRPr kumimoji="1" lang="ja-JP" altLang="en-US" sz="2800" dirty="0">
              <a:solidFill>
                <a:srgbClr val="008000"/>
              </a:solidFill>
            </a:endParaRPr>
          </a:p>
        </p:txBody>
      </p:sp>
      <p:sp>
        <p:nvSpPr>
          <p:cNvPr id="17" name="テキスト ボックス 16"/>
          <p:cNvSpPr txBox="1"/>
          <p:nvPr/>
        </p:nvSpPr>
        <p:spPr>
          <a:xfrm>
            <a:off x="4272631" y="4612369"/>
            <a:ext cx="803425" cy="904863"/>
          </a:xfrm>
          <a:prstGeom prst="rect">
            <a:avLst/>
          </a:prstGeom>
          <a:noFill/>
          <a:ln w="38100">
            <a:solidFill>
              <a:srgbClr val="7030A0"/>
            </a:solidFill>
          </a:ln>
        </p:spPr>
        <p:txBody>
          <a:bodyPr wrap="square" rtlCol="0">
            <a:spAutoFit/>
          </a:bodyPr>
          <a:lstStyle/>
          <a:p>
            <a:r>
              <a:rPr lang="ja-JP" altLang="en-US" dirty="0">
                <a:solidFill>
                  <a:srgbClr val="7030A0"/>
                </a:solidFill>
              </a:rPr>
              <a:t>計算</a:t>
            </a:r>
            <a:endParaRPr lang="en-US" altLang="ja-JP" dirty="0">
              <a:solidFill>
                <a:srgbClr val="7030A0"/>
              </a:solidFill>
            </a:endParaRPr>
          </a:p>
          <a:p>
            <a:r>
              <a:rPr lang="ja-JP" altLang="en-US" dirty="0">
                <a:solidFill>
                  <a:srgbClr val="7030A0"/>
                </a:solidFill>
              </a:rPr>
              <a:t>結果</a:t>
            </a:r>
            <a:endParaRPr kumimoji="1" lang="ja-JP" altLang="en-US" dirty="0">
              <a:solidFill>
                <a:srgbClr val="7030A0"/>
              </a:solidFill>
            </a:endParaRPr>
          </a:p>
        </p:txBody>
      </p:sp>
      <p:sp>
        <p:nvSpPr>
          <p:cNvPr id="19" name="テキスト ボックス 18">
            <a:extLst>
              <a:ext uri="{FF2B5EF4-FFF2-40B4-BE49-F238E27FC236}">
                <a16:creationId xmlns:a16="http://schemas.microsoft.com/office/drawing/2014/main" id="{F8482E7D-091D-4515-840C-1D6FE2F27724}"/>
              </a:ext>
            </a:extLst>
          </p:cNvPr>
          <p:cNvSpPr txBox="1"/>
          <p:nvPr/>
        </p:nvSpPr>
        <p:spPr>
          <a:xfrm>
            <a:off x="3131840" y="5725705"/>
            <a:ext cx="1664237" cy="1015663"/>
          </a:xfrm>
          <a:prstGeom prst="rect">
            <a:avLst/>
          </a:prstGeom>
          <a:noFill/>
          <a:ln w="25400">
            <a:noFill/>
          </a:ln>
        </p:spPr>
        <p:txBody>
          <a:bodyPr wrap="none" rtlCol="0">
            <a:spAutoFit/>
          </a:bodyPr>
          <a:lstStyle/>
          <a:p>
            <a:pPr algn="ctr"/>
            <a:r>
              <a:rPr lang="ja-JP" altLang="en-US" sz="2000" dirty="0">
                <a:solidFill>
                  <a:srgbClr val="FF0000"/>
                </a:solidFill>
              </a:rPr>
              <a:t>これが非常に</a:t>
            </a:r>
            <a:br>
              <a:rPr lang="en-US" altLang="ja-JP" sz="2000" dirty="0">
                <a:solidFill>
                  <a:srgbClr val="FF0000"/>
                </a:solidFill>
              </a:rPr>
            </a:br>
            <a:r>
              <a:rPr lang="ja-JP" altLang="en-US" sz="2000" dirty="0">
                <a:solidFill>
                  <a:srgbClr val="FF0000"/>
                </a:solidFill>
              </a:rPr>
              <a:t>難しくなって</a:t>
            </a:r>
            <a:br>
              <a:rPr lang="en-US" altLang="ja-JP" sz="2000" dirty="0">
                <a:solidFill>
                  <a:srgbClr val="FF0000"/>
                </a:solidFill>
              </a:rPr>
            </a:br>
            <a:r>
              <a:rPr lang="ja-JP" altLang="en-US" sz="2000" dirty="0">
                <a:solidFill>
                  <a:srgbClr val="FF0000"/>
                </a:solidFill>
              </a:rPr>
              <a:t>しまった！</a:t>
            </a:r>
            <a:endParaRPr kumimoji="1" lang="ja-JP" altLang="en-US" sz="2000" dirty="0">
              <a:solidFill>
                <a:srgbClr val="FF0000"/>
              </a:solidFill>
            </a:endParaRPr>
          </a:p>
        </p:txBody>
      </p:sp>
      <p:sp>
        <p:nvSpPr>
          <p:cNvPr id="20" name="テキスト ボックス 19">
            <a:extLst>
              <a:ext uri="{FF2B5EF4-FFF2-40B4-BE49-F238E27FC236}">
                <a16:creationId xmlns:a16="http://schemas.microsoft.com/office/drawing/2014/main" id="{02D56D2E-3339-48F2-8836-424CDADBC49A}"/>
              </a:ext>
            </a:extLst>
          </p:cNvPr>
          <p:cNvSpPr txBox="1"/>
          <p:nvPr/>
        </p:nvSpPr>
        <p:spPr>
          <a:xfrm>
            <a:off x="1878098" y="4221088"/>
            <a:ext cx="1181734" cy="707886"/>
          </a:xfrm>
          <a:prstGeom prst="rect">
            <a:avLst/>
          </a:prstGeom>
          <a:noFill/>
          <a:ln w="12700">
            <a:noFill/>
          </a:ln>
        </p:spPr>
        <p:txBody>
          <a:bodyPr wrap="none" rtlCol="0">
            <a:spAutoFit/>
          </a:bodyPr>
          <a:lstStyle/>
          <a:p>
            <a:r>
              <a:rPr lang="ja-JP" altLang="en-US" sz="2000" dirty="0"/>
              <a:t>流れだけ</a:t>
            </a:r>
            <a:br>
              <a:rPr lang="en-US" altLang="ja-JP" sz="2000" dirty="0"/>
            </a:br>
            <a:r>
              <a:rPr lang="ja-JP" altLang="en-US" sz="2000" dirty="0"/>
              <a:t>を考慮</a:t>
            </a:r>
            <a:endParaRPr kumimoji="1" lang="ja-JP" altLang="en-US" sz="2000" dirty="0"/>
          </a:p>
        </p:txBody>
      </p:sp>
      <p:grpSp>
        <p:nvGrpSpPr>
          <p:cNvPr id="25" name="グループ化 24">
            <a:extLst>
              <a:ext uri="{FF2B5EF4-FFF2-40B4-BE49-F238E27FC236}">
                <a16:creationId xmlns:a16="http://schemas.microsoft.com/office/drawing/2014/main" id="{2CD8F9F0-7C6E-4192-A5D6-209AB983FF0C}"/>
              </a:ext>
            </a:extLst>
          </p:cNvPr>
          <p:cNvGrpSpPr/>
          <p:nvPr/>
        </p:nvGrpSpPr>
        <p:grpSpPr>
          <a:xfrm>
            <a:off x="323529" y="5085184"/>
            <a:ext cx="2760973" cy="1296144"/>
            <a:chOff x="323529" y="5157192"/>
            <a:chExt cx="2760973" cy="1296144"/>
          </a:xfrm>
        </p:grpSpPr>
        <p:sp>
          <p:nvSpPr>
            <p:cNvPr id="13" name="四角形: 角を丸くする 12"/>
            <p:cNvSpPr/>
            <p:nvPr/>
          </p:nvSpPr>
          <p:spPr bwMode="auto">
            <a:xfrm>
              <a:off x="323529" y="5437090"/>
              <a:ext cx="2736303" cy="1016246"/>
            </a:xfrm>
            <a:prstGeom prst="roundRect">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4" name="テキスト ボックス 13"/>
            <p:cNvSpPr txBox="1"/>
            <p:nvPr/>
          </p:nvSpPr>
          <p:spPr>
            <a:xfrm>
              <a:off x="467544" y="5728319"/>
              <a:ext cx="1217000" cy="400110"/>
            </a:xfrm>
            <a:prstGeom prst="rect">
              <a:avLst/>
            </a:prstGeom>
            <a:noFill/>
            <a:ln w="12700">
              <a:solidFill>
                <a:srgbClr val="008000"/>
              </a:solidFill>
            </a:ln>
          </p:spPr>
          <p:txBody>
            <a:bodyPr wrap="none" rtlCol="0">
              <a:spAutoFit/>
            </a:bodyPr>
            <a:lstStyle/>
            <a:p>
              <a:r>
                <a:rPr lang="ja-JP" altLang="en-US" sz="2000" dirty="0"/>
                <a:t>物理過程</a:t>
              </a:r>
              <a:endParaRPr kumimoji="1" lang="ja-JP" altLang="en-US" sz="2000" dirty="0"/>
            </a:p>
          </p:txBody>
        </p:sp>
        <p:sp>
          <p:nvSpPr>
            <p:cNvPr id="15" name="テキスト ボックス 14"/>
            <p:cNvSpPr txBox="1"/>
            <p:nvPr/>
          </p:nvSpPr>
          <p:spPr>
            <a:xfrm>
              <a:off x="761706" y="5157192"/>
              <a:ext cx="2137124" cy="523220"/>
            </a:xfrm>
            <a:prstGeom prst="rect">
              <a:avLst/>
            </a:prstGeom>
            <a:solidFill>
              <a:schemeClr val="bg1"/>
            </a:solidFill>
          </p:spPr>
          <p:txBody>
            <a:bodyPr wrap="none" rtlCol="0">
              <a:spAutoFit/>
            </a:bodyPr>
            <a:lstStyle/>
            <a:p>
              <a:r>
                <a:rPr lang="ja-JP" altLang="en-US" sz="2800" dirty="0">
                  <a:solidFill>
                    <a:srgbClr val="008000"/>
                  </a:solidFill>
                </a:rPr>
                <a:t>簡単モデル</a:t>
              </a:r>
              <a:r>
                <a:rPr lang="en-US" altLang="ja-JP" sz="2800" dirty="0">
                  <a:solidFill>
                    <a:srgbClr val="008000"/>
                  </a:solidFill>
                </a:rPr>
                <a:t>2</a:t>
              </a:r>
              <a:endParaRPr kumimoji="1" lang="ja-JP" altLang="en-US" sz="2800" dirty="0">
                <a:solidFill>
                  <a:srgbClr val="008000"/>
                </a:solidFill>
              </a:endParaRPr>
            </a:p>
          </p:txBody>
        </p:sp>
        <p:sp>
          <p:nvSpPr>
            <p:cNvPr id="21" name="テキスト ボックス 20">
              <a:extLst>
                <a:ext uri="{FF2B5EF4-FFF2-40B4-BE49-F238E27FC236}">
                  <a16:creationId xmlns:a16="http://schemas.microsoft.com/office/drawing/2014/main" id="{24067949-D8BD-4964-9BB5-7993237A888F}"/>
                </a:ext>
              </a:extLst>
            </p:cNvPr>
            <p:cNvSpPr txBox="1"/>
            <p:nvPr/>
          </p:nvSpPr>
          <p:spPr>
            <a:xfrm>
              <a:off x="1979712" y="5588662"/>
              <a:ext cx="1104790" cy="769441"/>
            </a:xfrm>
            <a:prstGeom prst="rect">
              <a:avLst/>
            </a:prstGeom>
            <a:noFill/>
            <a:ln w="12700">
              <a:noFill/>
            </a:ln>
          </p:spPr>
          <p:txBody>
            <a:bodyPr wrap="none" rtlCol="0">
              <a:spAutoFit/>
            </a:bodyPr>
            <a:lstStyle/>
            <a:p>
              <a:r>
                <a:rPr lang="ja-JP" altLang="en-US" sz="2000" dirty="0"/>
                <a:t>例えば、</a:t>
              </a:r>
              <a:endParaRPr lang="en-US" altLang="ja-JP" sz="2000" dirty="0"/>
            </a:p>
            <a:p>
              <a:r>
                <a:rPr lang="ja-JP" altLang="en-US" sz="2000" dirty="0"/>
                <a:t>雲だけ</a:t>
              </a:r>
              <a:endParaRPr kumimoji="1" lang="ja-JP" altLang="en-US" sz="2000" dirty="0"/>
            </a:p>
          </p:txBody>
        </p:sp>
      </p:grpSp>
      <p:cxnSp>
        <p:nvCxnSpPr>
          <p:cNvPr id="22" name="直線矢印コネクタ 21">
            <a:extLst>
              <a:ext uri="{FF2B5EF4-FFF2-40B4-BE49-F238E27FC236}">
                <a16:creationId xmlns:a16="http://schemas.microsoft.com/office/drawing/2014/main" id="{28413658-B7EC-4274-813C-D31CE6F825BF}"/>
              </a:ext>
            </a:extLst>
          </p:cNvPr>
          <p:cNvCxnSpPr/>
          <p:nvPr/>
        </p:nvCxnSpPr>
        <p:spPr bwMode="auto">
          <a:xfrm flipH="1">
            <a:off x="5187612" y="5157192"/>
            <a:ext cx="714129" cy="0"/>
          </a:xfrm>
          <a:prstGeom prst="straightConnector1">
            <a:avLst/>
          </a:prstGeom>
          <a:noFill/>
          <a:ln w="63500" cap="flat" cmpd="sng" algn="ctr">
            <a:solidFill>
              <a:srgbClr val="CC9900"/>
            </a:solidFill>
            <a:prstDash val="solid"/>
            <a:round/>
            <a:headEnd type="none" w="med" len="med"/>
            <a:tailEnd type="triangle"/>
          </a:ln>
          <a:effectLst/>
        </p:spPr>
      </p:cxnSp>
      <p:sp>
        <p:nvSpPr>
          <p:cNvPr id="23" name="テキスト ボックス 22">
            <a:extLst>
              <a:ext uri="{FF2B5EF4-FFF2-40B4-BE49-F238E27FC236}">
                <a16:creationId xmlns:a16="http://schemas.microsoft.com/office/drawing/2014/main" id="{3D1B1328-6C48-4F41-83FD-C8C562C279C4}"/>
              </a:ext>
            </a:extLst>
          </p:cNvPr>
          <p:cNvSpPr txBox="1"/>
          <p:nvPr/>
        </p:nvSpPr>
        <p:spPr>
          <a:xfrm>
            <a:off x="5114401" y="4443983"/>
            <a:ext cx="875561" cy="641201"/>
          </a:xfrm>
          <a:prstGeom prst="rect">
            <a:avLst/>
          </a:prstGeom>
          <a:noFill/>
        </p:spPr>
        <p:txBody>
          <a:bodyPr wrap="none" rtlCol="0">
            <a:spAutoFit/>
          </a:bodyPr>
          <a:lstStyle/>
          <a:p>
            <a:pPr algn="ctr">
              <a:lnSpc>
                <a:spcPts val="1900"/>
              </a:lnSpc>
            </a:pPr>
            <a:r>
              <a:rPr lang="ja-JP" altLang="en-US" sz="2000" dirty="0">
                <a:solidFill>
                  <a:srgbClr val="CC9900"/>
                </a:solidFill>
              </a:rPr>
              <a:t>データ</a:t>
            </a:r>
            <a:endParaRPr lang="en-US" altLang="ja-JP" sz="2000" dirty="0">
              <a:solidFill>
                <a:srgbClr val="CC9900"/>
              </a:solidFill>
            </a:endParaRPr>
          </a:p>
          <a:p>
            <a:pPr algn="ctr">
              <a:lnSpc>
                <a:spcPts val="1900"/>
              </a:lnSpc>
            </a:pPr>
            <a:r>
              <a:rPr lang="ja-JP" altLang="en-US" sz="2000" dirty="0">
                <a:solidFill>
                  <a:srgbClr val="CC9900"/>
                </a:solidFill>
              </a:rPr>
              <a:t>生成</a:t>
            </a:r>
            <a:endParaRPr kumimoji="1" lang="ja-JP" altLang="en-US" sz="2000" dirty="0">
              <a:solidFill>
                <a:srgbClr val="CC9900"/>
              </a:solidFill>
            </a:endParaRPr>
          </a:p>
        </p:txBody>
      </p:sp>
      <p:cxnSp>
        <p:nvCxnSpPr>
          <p:cNvPr id="24" name="直線矢印コネクタ 23">
            <a:extLst>
              <a:ext uri="{FF2B5EF4-FFF2-40B4-BE49-F238E27FC236}">
                <a16:creationId xmlns:a16="http://schemas.microsoft.com/office/drawing/2014/main" id="{12BD33D8-829D-4963-8C2F-44ABFEA9E8F5}"/>
              </a:ext>
            </a:extLst>
          </p:cNvPr>
          <p:cNvCxnSpPr/>
          <p:nvPr/>
        </p:nvCxnSpPr>
        <p:spPr bwMode="auto">
          <a:xfrm flipH="1">
            <a:off x="3203848" y="5157192"/>
            <a:ext cx="950506" cy="0"/>
          </a:xfrm>
          <a:prstGeom prst="straightConnector1">
            <a:avLst/>
          </a:prstGeom>
          <a:noFill/>
          <a:ln w="63500" cap="flat" cmpd="sng" algn="ctr">
            <a:solidFill>
              <a:srgbClr val="CC9900"/>
            </a:solidFill>
            <a:prstDash val="solid"/>
            <a:round/>
            <a:headEnd type="triangle" w="med" len="med"/>
            <a:tailEnd type="none"/>
          </a:ln>
          <a:effectLst/>
        </p:spPr>
      </p:cxnSp>
      <p:sp>
        <p:nvSpPr>
          <p:cNvPr id="26" name="テキスト ボックス 25">
            <a:extLst>
              <a:ext uri="{FF2B5EF4-FFF2-40B4-BE49-F238E27FC236}">
                <a16:creationId xmlns:a16="http://schemas.microsoft.com/office/drawing/2014/main" id="{4D492F23-CB1F-4A83-B702-98C598E0282A}"/>
              </a:ext>
            </a:extLst>
          </p:cNvPr>
          <p:cNvSpPr txBox="1"/>
          <p:nvPr/>
        </p:nvSpPr>
        <p:spPr>
          <a:xfrm>
            <a:off x="3320496" y="4437112"/>
            <a:ext cx="830677" cy="641201"/>
          </a:xfrm>
          <a:prstGeom prst="rect">
            <a:avLst/>
          </a:prstGeom>
          <a:noFill/>
        </p:spPr>
        <p:txBody>
          <a:bodyPr wrap="none" rtlCol="0">
            <a:spAutoFit/>
          </a:bodyPr>
          <a:lstStyle/>
          <a:p>
            <a:pPr algn="ctr">
              <a:lnSpc>
                <a:spcPts val="1900"/>
              </a:lnSpc>
            </a:pPr>
            <a:r>
              <a:rPr lang="ja-JP" altLang="en-US" sz="2000" dirty="0">
                <a:solidFill>
                  <a:srgbClr val="CC9900"/>
                </a:solidFill>
              </a:rPr>
              <a:t>記述・</a:t>
            </a:r>
            <a:endParaRPr lang="en-US" altLang="ja-JP" sz="2000" dirty="0">
              <a:solidFill>
                <a:srgbClr val="CC9900"/>
              </a:solidFill>
            </a:endParaRPr>
          </a:p>
          <a:p>
            <a:pPr algn="ctr">
              <a:lnSpc>
                <a:spcPts val="1900"/>
              </a:lnSpc>
            </a:pPr>
            <a:r>
              <a:rPr lang="ja-JP" altLang="en-US" sz="2000" dirty="0">
                <a:solidFill>
                  <a:srgbClr val="CC9900"/>
                </a:solidFill>
              </a:rPr>
              <a:t>解釈</a:t>
            </a:r>
            <a:endParaRPr kumimoji="1" lang="ja-JP" altLang="en-US" sz="2000" dirty="0">
              <a:solidFill>
                <a:srgbClr val="CC9900"/>
              </a:solidFill>
            </a:endParaRPr>
          </a:p>
        </p:txBody>
      </p:sp>
      <p:sp>
        <p:nvSpPr>
          <p:cNvPr id="27" name="楕円 26">
            <a:extLst>
              <a:ext uri="{FF2B5EF4-FFF2-40B4-BE49-F238E27FC236}">
                <a16:creationId xmlns:a16="http://schemas.microsoft.com/office/drawing/2014/main" id="{48969258-D1A5-4C39-BC3C-480CF19BBCD5}"/>
              </a:ext>
            </a:extLst>
          </p:cNvPr>
          <p:cNvSpPr/>
          <p:nvPr/>
        </p:nvSpPr>
        <p:spPr bwMode="auto">
          <a:xfrm>
            <a:off x="3139891" y="4293096"/>
            <a:ext cx="1144077" cy="904863"/>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14699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64096"/>
          </a:xfrm>
        </p:spPr>
        <p:txBody>
          <a:bodyPr/>
          <a:lstStyle/>
          <a:p>
            <a:r>
              <a:rPr lang="ja-JP" altLang="en-US" dirty="0"/>
              <a:t>モデルギャップ問題への対応</a:t>
            </a:r>
            <a:endParaRPr kumimoji="1" lang="ja-JP" altLang="en-US" dirty="0"/>
          </a:p>
        </p:txBody>
      </p:sp>
      <p:sp>
        <p:nvSpPr>
          <p:cNvPr id="3" name="コンテンツ プレースホルダ 2"/>
          <p:cNvSpPr>
            <a:spLocks noGrp="1"/>
          </p:cNvSpPr>
          <p:nvPr>
            <p:ph idx="1"/>
          </p:nvPr>
        </p:nvSpPr>
        <p:spPr>
          <a:xfrm>
            <a:off x="457200" y="919261"/>
            <a:ext cx="8229600" cy="5678091"/>
          </a:xfrm>
        </p:spPr>
        <p:txBody>
          <a:bodyPr/>
          <a:lstStyle/>
          <a:p>
            <a:pPr>
              <a:defRPr/>
            </a:pPr>
            <a:r>
              <a:rPr lang="ja-JP" altLang="en-US" b="1" dirty="0">
                <a:solidFill>
                  <a:srgbClr val="000099"/>
                </a:solidFill>
              </a:rPr>
              <a:t>各パラメタリゼーションを簡単化あるいは</a:t>
            </a:r>
            <a:br>
              <a:rPr lang="en-US" altLang="ja-JP" b="1" dirty="0">
                <a:solidFill>
                  <a:srgbClr val="000099"/>
                </a:solidFill>
              </a:rPr>
            </a:br>
            <a:r>
              <a:rPr lang="ja-JP" altLang="en-US" b="1" dirty="0">
                <a:solidFill>
                  <a:srgbClr val="000099"/>
                </a:solidFill>
              </a:rPr>
              <a:t>取り外した様々な種類のモデルの整備・</a:t>
            </a:r>
            <a:br>
              <a:rPr lang="en-US" altLang="ja-JP" b="1" dirty="0">
                <a:solidFill>
                  <a:srgbClr val="000099"/>
                </a:solidFill>
              </a:rPr>
            </a:br>
            <a:r>
              <a:rPr lang="ja-JP" altLang="en-US" b="1" dirty="0">
                <a:solidFill>
                  <a:srgbClr val="000099"/>
                </a:solidFill>
              </a:rPr>
              <a:t>それらの結果の相互比較</a:t>
            </a:r>
            <a:endParaRPr lang="en-US" altLang="ja-JP" b="1" dirty="0">
              <a:solidFill>
                <a:srgbClr val="000099"/>
              </a:solidFill>
            </a:endParaRPr>
          </a:p>
          <a:p>
            <a:pPr>
              <a:defRPr/>
            </a:pPr>
            <a:r>
              <a:rPr lang="ja-JP" altLang="en-US" b="1" dirty="0">
                <a:solidFill>
                  <a:srgbClr val="000099"/>
                </a:solidFill>
              </a:rPr>
              <a:t>このような問題意識を持って開発されているモデルも存在</a:t>
            </a:r>
            <a:endParaRPr lang="en-US" altLang="ja-JP" b="1" dirty="0">
              <a:solidFill>
                <a:srgbClr val="000099"/>
              </a:solidFill>
            </a:endParaRPr>
          </a:p>
          <a:p>
            <a:pPr lvl="1">
              <a:defRPr/>
            </a:pPr>
            <a:r>
              <a:rPr lang="en-US" altLang="ja-JP" dirty="0"/>
              <a:t>FMS (Flexible Modeling System)</a:t>
            </a:r>
            <a:r>
              <a:rPr lang="ja-JP" altLang="en-US" dirty="0"/>
              <a:t>：米国の</a:t>
            </a:r>
            <a:r>
              <a:rPr lang="en-US" altLang="ja-JP" dirty="0"/>
              <a:t>Geophysical Fluid Dynamics Laboratory</a:t>
            </a:r>
            <a:r>
              <a:rPr lang="ja-JP" altLang="en-US" dirty="0"/>
              <a:t> において開発</a:t>
            </a:r>
            <a:endParaRPr lang="en-US" altLang="ja-JP" dirty="0"/>
          </a:p>
          <a:p>
            <a:r>
              <a:rPr lang="ja-JP" altLang="en-US" b="1" dirty="0">
                <a:solidFill>
                  <a:srgbClr val="000099"/>
                </a:solidFill>
              </a:rPr>
              <a:t>日本でも同様の活動が存在</a:t>
            </a:r>
            <a:endParaRPr lang="en-US" altLang="ja-JP" b="1" dirty="0">
              <a:solidFill>
                <a:srgbClr val="000099"/>
              </a:solidFill>
            </a:endParaRPr>
          </a:p>
          <a:p>
            <a:pPr lvl="1"/>
            <a:r>
              <a:rPr lang="ja-JP" altLang="en-US" dirty="0"/>
              <a:t>「共通基盤ライブラリ」</a:t>
            </a:r>
            <a:endParaRPr lang="en-US" altLang="ja-JP" dirty="0"/>
          </a:p>
          <a:p>
            <a:pPr lvl="2"/>
            <a:r>
              <a:rPr lang="ja-JP" altLang="en-US" dirty="0"/>
              <a:t>理研・気象庁を中心</a:t>
            </a:r>
            <a:endParaRPr lang="en-US" altLang="ja-JP" dirty="0"/>
          </a:p>
        </p:txBody>
      </p:sp>
    </p:spTree>
    <p:extLst>
      <p:ext uri="{BB962C8B-B14F-4D97-AF65-F5344CB8AC3E}">
        <p14:creationId xmlns:p14="http://schemas.microsoft.com/office/powerpoint/2010/main" val="4206201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まとめ</a:t>
            </a:r>
          </a:p>
        </p:txBody>
      </p:sp>
      <p:sp>
        <p:nvSpPr>
          <p:cNvPr id="55299" name="コンテンツ プレースホルダ 2"/>
          <p:cNvSpPr>
            <a:spLocks noGrp="1"/>
          </p:cNvSpPr>
          <p:nvPr>
            <p:ph idx="1"/>
          </p:nvPr>
        </p:nvSpPr>
        <p:spPr>
          <a:xfrm>
            <a:off x="457200" y="981075"/>
            <a:ext cx="8229600" cy="5184229"/>
          </a:xfrm>
        </p:spPr>
        <p:txBody>
          <a:bodyPr/>
          <a:lstStyle/>
          <a:p>
            <a:r>
              <a:rPr lang="ja-JP" altLang="en-US" b="1" dirty="0">
                <a:solidFill>
                  <a:srgbClr val="000099"/>
                </a:solidFill>
              </a:rPr>
              <a:t>データの解析</a:t>
            </a:r>
            <a:endParaRPr lang="en-US" altLang="ja-JP" b="1" dirty="0">
              <a:solidFill>
                <a:srgbClr val="000099"/>
              </a:solidFill>
            </a:endParaRPr>
          </a:p>
          <a:p>
            <a:pPr lvl="1"/>
            <a:r>
              <a:rPr lang="ja-JP" altLang="en-US" dirty="0"/>
              <a:t>データ構造を良く把握することが必須</a:t>
            </a:r>
            <a:endParaRPr lang="en-US" altLang="ja-JP" dirty="0"/>
          </a:p>
          <a:p>
            <a:pPr lvl="1"/>
            <a:r>
              <a:rPr lang="ja-JP" altLang="en-US" dirty="0"/>
              <a:t>目的・状況にあわせたツールを選択するべき</a:t>
            </a:r>
            <a:endParaRPr lang="en-US" altLang="ja-JP" dirty="0"/>
          </a:p>
          <a:p>
            <a:pPr lvl="1"/>
            <a:r>
              <a:rPr lang="ja-JP" altLang="en-US" dirty="0"/>
              <a:t>データ解析は結構大変。数値計算と同じくらいあるいはそれ以上の計算機資源・労力が必要</a:t>
            </a:r>
            <a:endParaRPr lang="en-US" altLang="ja-JP" dirty="0"/>
          </a:p>
          <a:p>
            <a:r>
              <a:rPr lang="ja-JP" altLang="en-US" b="1" dirty="0">
                <a:solidFill>
                  <a:srgbClr val="000099"/>
                </a:solidFill>
              </a:rPr>
              <a:t>大気大循環モデルは気象学の知見の集積場</a:t>
            </a:r>
            <a:endParaRPr lang="en-US" altLang="ja-JP" b="1" dirty="0">
              <a:solidFill>
                <a:srgbClr val="000099"/>
              </a:solidFill>
            </a:endParaRPr>
          </a:p>
          <a:p>
            <a:pPr lvl="1"/>
            <a:r>
              <a:rPr lang="ja-JP" altLang="en-US" dirty="0"/>
              <a:t>その振る舞いを理解するための努力も必要</a:t>
            </a:r>
            <a:endParaRPr lang="en-US" altLang="ja-JP" dirty="0"/>
          </a:p>
          <a:p>
            <a:pPr lvl="1"/>
            <a:r>
              <a:rPr lang="ja-JP" altLang="en-US" dirty="0"/>
              <a:t>１つの方向性は様々なモデルの相互比較・検討</a:t>
            </a:r>
            <a:endParaRPr lang="en-US" altLang="ja-JP" dirty="0"/>
          </a:p>
          <a:p>
            <a:pPr lvl="1"/>
            <a:r>
              <a:rPr lang="ja-JP" altLang="en-US" dirty="0"/>
              <a:t>そういうことに取り組む人材が登場することに</a:t>
            </a:r>
            <a:br>
              <a:rPr lang="en-US" altLang="ja-JP" dirty="0"/>
            </a:br>
            <a:r>
              <a:rPr lang="ja-JP" altLang="en-US" dirty="0"/>
              <a:t>期待</a:t>
            </a:r>
            <a:endParaRPr lang="en-US" altLang="ja-JP" dirty="0"/>
          </a:p>
          <a:p>
            <a:endParaRPr lang="en-US" altLang="ja-JP" sz="2800" b="1" dirty="0">
              <a:solidFill>
                <a:srgbClr val="000099"/>
              </a:solidFill>
            </a:endParaRPr>
          </a:p>
        </p:txBody>
      </p:sp>
    </p:spTree>
    <p:extLst>
      <p:ext uri="{BB962C8B-B14F-4D97-AF65-F5344CB8AC3E}">
        <p14:creationId xmlns:p14="http://schemas.microsoft.com/office/powerpoint/2010/main" val="3231189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実技編では</a:t>
            </a:r>
          </a:p>
        </p:txBody>
      </p:sp>
      <p:sp>
        <p:nvSpPr>
          <p:cNvPr id="55299" name="コンテンツ プレースホルダ 2"/>
          <p:cNvSpPr>
            <a:spLocks noGrp="1"/>
          </p:cNvSpPr>
          <p:nvPr>
            <p:ph idx="1"/>
          </p:nvPr>
        </p:nvSpPr>
        <p:spPr>
          <a:xfrm>
            <a:off x="395536" y="981075"/>
            <a:ext cx="8229600" cy="4525963"/>
          </a:xfrm>
        </p:spPr>
        <p:txBody>
          <a:bodyPr/>
          <a:lstStyle/>
          <a:p>
            <a:r>
              <a:rPr lang="ja-JP" altLang="en-US" b="1" dirty="0">
                <a:solidFill>
                  <a:srgbClr val="000099"/>
                </a:solidFill>
              </a:rPr>
              <a:t>データに触れる・確認する</a:t>
            </a:r>
            <a:endParaRPr lang="en-US" altLang="ja-JP" b="1" dirty="0">
              <a:solidFill>
                <a:srgbClr val="000099"/>
              </a:solidFill>
            </a:endParaRPr>
          </a:p>
          <a:p>
            <a:pPr lvl="1">
              <a:defRPr/>
            </a:pPr>
            <a:r>
              <a:rPr lang="en-US" altLang="ja-JP" dirty="0"/>
              <a:t>netCDF</a:t>
            </a:r>
            <a:r>
              <a:rPr lang="ja-JP" altLang="en-US" dirty="0"/>
              <a:t>ファイルの中を見てみる</a:t>
            </a:r>
            <a:endParaRPr lang="en-US" altLang="ja-JP" dirty="0"/>
          </a:p>
          <a:p>
            <a:r>
              <a:rPr lang="en-US" altLang="ja-JP" b="1" dirty="0">
                <a:solidFill>
                  <a:srgbClr val="000099"/>
                </a:solidFill>
              </a:rPr>
              <a:t>DCPAM</a:t>
            </a:r>
            <a:r>
              <a:rPr lang="ja-JP" altLang="en-US" b="1" dirty="0">
                <a:solidFill>
                  <a:srgbClr val="000099"/>
                </a:solidFill>
              </a:rPr>
              <a:t>のデータを使った解析・描画</a:t>
            </a:r>
            <a:endParaRPr lang="en-US" altLang="ja-JP" b="1" dirty="0">
              <a:solidFill>
                <a:srgbClr val="000099"/>
              </a:solidFill>
            </a:endParaRPr>
          </a:p>
          <a:p>
            <a:pPr lvl="1"/>
            <a:r>
              <a:rPr lang="en-US" altLang="ja-JP" dirty="0"/>
              <a:t>Ruby</a:t>
            </a:r>
            <a:r>
              <a:rPr lang="ja-JP" altLang="en-US" dirty="0"/>
              <a:t>スクリプトを用いた描画</a:t>
            </a:r>
            <a:endParaRPr lang="en-US" altLang="ja-JP" dirty="0"/>
          </a:p>
        </p:txBody>
      </p:sp>
    </p:spTree>
    <p:extLst>
      <p:ext uri="{BB962C8B-B14F-4D97-AF65-F5344CB8AC3E}">
        <p14:creationId xmlns:p14="http://schemas.microsoft.com/office/powerpoint/2010/main" val="498560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それ以外にも</a:t>
            </a:r>
          </a:p>
        </p:txBody>
      </p:sp>
      <p:sp>
        <p:nvSpPr>
          <p:cNvPr id="55299" name="コンテンツ プレースホルダ 2"/>
          <p:cNvSpPr>
            <a:spLocks noGrp="1"/>
          </p:cNvSpPr>
          <p:nvPr>
            <p:ph idx="1"/>
          </p:nvPr>
        </p:nvSpPr>
        <p:spPr>
          <a:xfrm>
            <a:off x="179512" y="980728"/>
            <a:ext cx="8959528" cy="3095997"/>
          </a:xfrm>
        </p:spPr>
        <p:txBody>
          <a:bodyPr/>
          <a:lstStyle/>
          <a:p>
            <a:r>
              <a:rPr lang="ja-JP" altLang="en-US" sz="2800" b="1" dirty="0">
                <a:solidFill>
                  <a:srgbClr val="000099"/>
                </a:solidFill>
              </a:rPr>
              <a:t>もっと地球計算を追及することもできる</a:t>
            </a:r>
            <a:endParaRPr lang="en-US" altLang="ja-JP" sz="2800" b="1" dirty="0">
              <a:solidFill>
                <a:srgbClr val="000099"/>
              </a:solidFill>
            </a:endParaRPr>
          </a:p>
          <a:p>
            <a:pPr lvl="1"/>
            <a:r>
              <a:rPr lang="ja-JP" altLang="en-US" dirty="0"/>
              <a:t>解像度を上げる、積分時間をのばす</a:t>
            </a:r>
            <a:r>
              <a:rPr lang="en-US" altLang="ja-JP" dirty="0" err="1"/>
              <a:t>etc</a:t>
            </a:r>
            <a:endParaRPr lang="en-US" altLang="ja-JP" dirty="0"/>
          </a:p>
          <a:p>
            <a:r>
              <a:rPr lang="ja-JP" altLang="en-US" sz="2800" b="1" dirty="0">
                <a:solidFill>
                  <a:srgbClr val="000099"/>
                </a:solidFill>
              </a:rPr>
              <a:t>いろいろな計算を楽しむことができる</a:t>
            </a:r>
            <a:endParaRPr lang="en-US" altLang="ja-JP" sz="2800" b="1" dirty="0">
              <a:solidFill>
                <a:srgbClr val="000099"/>
              </a:solidFill>
            </a:endParaRPr>
          </a:p>
          <a:p>
            <a:pPr lvl="1"/>
            <a:r>
              <a:rPr lang="en-US" altLang="ja-JP" dirty="0"/>
              <a:t>DCPAM5</a:t>
            </a:r>
            <a:r>
              <a:rPr lang="ja-JP" altLang="en-US" dirty="0"/>
              <a:t>を用いた計算例</a:t>
            </a:r>
            <a:endParaRPr lang="en-US" altLang="ja-JP" dirty="0"/>
          </a:p>
          <a:p>
            <a:pPr marL="457200" lvl="1" indent="0">
              <a:buNone/>
            </a:pPr>
            <a:r>
              <a:rPr lang="en-US" altLang="ja-JP" dirty="0"/>
              <a:t>   https://www.gfd-dennou.org/library/dcpam/sample</a:t>
            </a:r>
          </a:p>
          <a:p>
            <a:pPr marL="0" indent="0">
              <a:buNone/>
            </a:pPr>
            <a:endParaRPr lang="en-US" altLang="ja-JP" sz="2800" b="1" dirty="0">
              <a:solidFill>
                <a:srgbClr val="000099"/>
              </a:solidFill>
            </a:endParaRPr>
          </a:p>
          <a:p>
            <a:endParaRPr lang="en-US" altLang="ja-JP" dirty="0"/>
          </a:p>
          <a:p>
            <a:pPr lvl="1"/>
            <a:endParaRPr lang="en-US" altLang="ja-JP" dirty="0"/>
          </a:p>
          <a:p>
            <a:pPr lvl="2"/>
            <a:endParaRPr lang="en-US" altLang="ja-JP" sz="2000" dirty="0"/>
          </a:p>
          <a:p>
            <a:endParaRPr lang="en-US" altLang="ja-JP" dirty="0"/>
          </a:p>
        </p:txBody>
      </p:sp>
      <p:graphicFrame>
        <p:nvGraphicFramePr>
          <p:cNvPr id="4" name="オブジェクト 16"/>
          <p:cNvGraphicFramePr>
            <a:graphicFrameLocks noChangeAspect="1"/>
          </p:cNvGraphicFramePr>
          <p:nvPr>
            <p:extLst/>
          </p:nvPr>
        </p:nvGraphicFramePr>
        <p:xfrm>
          <a:off x="4442966" y="5388694"/>
          <a:ext cx="114300" cy="215900"/>
        </p:xfrm>
        <a:graphic>
          <a:graphicData uri="http://schemas.openxmlformats.org/presentationml/2006/ole">
            <mc:AlternateContent xmlns:mc="http://schemas.openxmlformats.org/markup-compatibility/2006">
              <mc:Choice xmlns:v="urn:schemas-microsoft-com:vml" Requires="v">
                <p:oleObj spid="_x0000_s1042" name="数式" r:id="rId4" imgW="114151" imgH="215619" progId="Equation.3">
                  <p:embed/>
                </p:oleObj>
              </mc:Choice>
              <mc:Fallback>
                <p:oleObj name="数式" r:id="rId4" imgW="114151" imgH="215619" progId="Equation.3">
                  <p:embed/>
                  <p:pic>
                    <p:nvPicPr>
                      <p:cNvPr id="4" name="オブジェクト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966" y="5388694"/>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オブジェクト 4"/>
          <p:cNvGraphicFramePr>
            <a:graphicFrameLocks noChangeAspect="1"/>
          </p:cNvGraphicFramePr>
          <p:nvPr>
            <p:extLst/>
          </p:nvPr>
        </p:nvGraphicFramePr>
        <p:xfrm>
          <a:off x="4442966" y="5388694"/>
          <a:ext cx="114300" cy="215900"/>
        </p:xfrm>
        <a:graphic>
          <a:graphicData uri="http://schemas.openxmlformats.org/presentationml/2006/ole">
            <mc:AlternateContent xmlns:mc="http://schemas.openxmlformats.org/markup-compatibility/2006">
              <mc:Choice xmlns:v="urn:schemas-microsoft-com:vml" Requires="v">
                <p:oleObj spid="_x0000_s1043" name="数式" r:id="rId6" imgW="114151" imgH="215619" progId="Equation.3">
                  <p:embed/>
                </p:oleObj>
              </mc:Choice>
              <mc:Fallback>
                <p:oleObj name="数式" r:id="rId6" imgW="114151" imgH="215619" progId="Equation.3">
                  <p:embed/>
                  <p:pic>
                    <p:nvPicPr>
                      <p:cNvPr id="5" name="オブジェクト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966" y="5388694"/>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テキスト ボックス 11"/>
          <p:cNvSpPr txBox="1">
            <a:spLocks noChangeArrowheads="1"/>
          </p:cNvSpPr>
          <p:nvPr/>
        </p:nvSpPr>
        <p:spPr bwMode="auto">
          <a:xfrm>
            <a:off x="5147816" y="6185619"/>
            <a:ext cx="405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a:t>注意</a:t>
            </a:r>
            <a:r>
              <a:rPr lang="en-US" altLang="ja-JP" sz="1600"/>
              <a:t>: </a:t>
            </a:r>
            <a:r>
              <a:rPr lang="ja-JP" altLang="en-US" sz="1600"/>
              <a:t>色の付け方と縦軸は図によって異なる</a:t>
            </a:r>
            <a:r>
              <a:rPr lang="en-US" altLang="ja-JP" sz="1600"/>
              <a:t>.</a:t>
            </a:r>
          </a:p>
        </p:txBody>
      </p:sp>
      <p:sp>
        <p:nvSpPr>
          <p:cNvPr id="7" name="テキスト ボックス 19"/>
          <p:cNvSpPr txBox="1">
            <a:spLocks noChangeArrowheads="1"/>
          </p:cNvSpPr>
          <p:nvPr/>
        </p:nvSpPr>
        <p:spPr bwMode="auto">
          <a:xfrm>
            <a:off x="107504" y="4798144"/>
            <a:ext cx="1152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t>東西平均</a:t>
            </a:r>
            <a:br>
              <a:rPr lang="en-US" altLang="ja-JP" sz="1800"/>
            </a:br>
            <a:r>
              <a:rPr lang="ja-JP" altLang="en-US" sz="1800"/>
              <a:t>東西風</a:t>
            </a:r>
            <a:endParaRPr lang="en-US" altLang="ja-JP" sz="1800"/>
          </a:p>
        </p:txBody>
      </p:sp>
      <p:grpSp>
        <p:nvGrpSpPr>
          <p:cNvPr id="8" name="グループ化 50"/>
          <p:cNvGrpSpPr>
            <a:grpSpLocks/>
          </p:cNvGrpSpPr>
          <p:nvPr/>
        </p:nvGrpSpPr>
        <p:grpSpPr bwMode="auto">
          <a:xfrm>
            <a:off x="6155879" y="4315544"/>
            <a:ext cx="2371725" cy="1971675"/>
            <a:chOff x="6740200" y="2732608"/>
            <a:chExt cx="2370777" cy="1971050"/>
          </a:xfrm>
        </p:grpSpPr>
        <p:pic>
          <p:nvPicPr>
            <p:cNvPr id="9" name="Picture 4" descr="C:\cygwin\home\yot\cygwin_home\yot\dcpam_figs\demo\dcpam-mars-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1353" y="2732608"/>
              <a:ext cx="222313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33"/>
            <p:cNvSpPr txBox="1">
              <a:spLocks noChangeArrowheads="1"/>
            </p:cNvSpPr>
            <p:nvPr/>
          </p:nvSpPr>
          <p:spPr bwMode="auto">
            <a:xfrm>
              <a:off x="7617225" y="4365104"/>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a:t>緯度</a:t>
              </a:r>
            </a:p>
          </p:txBody>
        </p:sp>
        <p:sp>
          <p:nvSpPr>
            <p:cNvPr id="11" name="テキスト ボックス 42"/>
            <p:cNvSpPr txBox="1">
              <a:spLocks noChangeArrowheads="1"/>
            </p:cNvSpPr>
            <p:nvPr/>
          </p:nvSpPr>
          <p:spPr bwMode="auto">
            <a:xfrm>
              <a:off x="7632610" y="4201343"/>
              <a:ext cx="453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Eq.</a:t>
              </a:r>
              <a:endParaRPr lang="ja-JP" altLang="en-US" sz="1400"/>
            </a:p>
          </p:txBody>
        </p:sp>
        <p:sp>
          <p:nvSpPr>
            <p:cNvPr id="12" name="テキスト ボックス 43"/>
            <p:cNvSpPr txBox="1">
              <a:spLocks noChangeArrowheads="1"/>
            </p:cNvSpPr>
            <p:nvPr/>
          </p:nvSpPr>
          <p:spPr bwMode="auto">
            <a:xfrm>
              <a:off x="6740200" y="4201343"/>
              <a:ext cx="5757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90</a:t>
              </a:r>
              <a:r>
                <a:rPr lang="en-US" altLang="ja-JP" sz="1400">
                  <a:sym typeface="Symbol" pitchFamily="18" charset="2"/>
                </a:rPr>
                <a:t></a:t>
              </a:r>
              <a:r>
                <a:rPr lang="en-US" altLang="ja-JP" sz="1400"/>
                <a:t>S</a:t>
              </a:r>
              <a:endParaRPr lang="ja-JP" altLang="en-US" sz="1400"/>
            </a:p>
          </p:txBody>
        </p:sp>
        <p:sp>
          <p:nvSpPr>
            <p:cNvPr id="13" name="テキスト ボックス 44"/>
            <p:cNvSpPr txBox="1">
              <a:spLocks noChangeArrowheads="1"/>
            </p:cNvSpPr>
            <p:nvPr/>
          </p:nvSpPr>
          <p:spPr bwMode="auto">
            <a:xfrm>
              <a:off x="8525560" y="4201343"/>
              <a:ext cx="5854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90</a:t>
              </a:r>
              <a:r>
                <a:rPr lang="en-US" altLang="ja-JP" sz="1400">
                  <a:sym typeface="Symbol" pitchFamily="18" charset="2"/>
                </a:rPr>
                <a:t></a:t>
              </a:r>
              <a:r>
                <a:rPr lang="en-US" altLang="ja-JP" sz="1400"/>
                <a:t>N</a:t>
              </a:r>
              <a:endParaRPr lang="ja-JP" altLang="en-US" sz="1400"/>
            </a:p>
          </p:txBody>
        </p:sp>
      </p:grpSp>
      <p:grpSp>
        <p:nvGrpSpPr>
          <p:cNvPr id="14" name="グループ化 51"/>
          <p:cNvGrpSpPr>
            <a:grpSpLocks/>
          </p:cNvGrpSpPr>
          <p:nvPr/>
        </p:nvGrpSpPr>
        <p:grpSpPr bwMode="auto">
          <a:xfrm>
            <a:off x="3779391" y="4315544"/>
            <a:ext cx="2371725" cy="1993900"/>
            <a:chOff x="3952392" y="2732608"/>
            <a:chExt cx="2370777" cy="1992536"/>
          </a:xfrm>
        </p:grpSpPr>
        <p:pic>
          <p:nvPicPr>
            <p:cNvPr id="15" name="Picture 3" descr="C:\cygwin\home\yot\cygwin_home\yot\dcpam_figs\demo\dcpam-earth-U.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7336" y="2732608"/>
              <a:ext cx="214884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39"/>
            <p:cNvSpPr txBox="1">
              <a:spLocks noChangeArrowheads="1"/>
            </p:cNvSpPr>
            <p:nvPr/>
          </p:nvSpPr>
          <p:spPr bwMode="auto">
            <a:xfrm>
              <a:off x="4844802" y="4201343"/>
              <a:ext cx="453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Eq.</a:t>
              </a:r>
              <a:endParaRPr lang="ja-JP" altLang="en-US" sz="1400"/>
            </a:p>
          </p:txBody>
        </p:sp>
        <p:sp>
          <p:nvSpPr>
            <p:cNvPr id="17" name="テキスト ボックス 40"/>
            <p:cNvSpPr txBox="1">
              <a:spLocks noChangeArrowheads="1"/>
            </p:cNvSpPr>
            <p:nvPr/>
          </p:nvSpPr>
          <p:spPr bwMode="auto">
            <a:xfrm>
              <a:off x="3952392" y="4201343"/>
              <a:ext cx="5757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90</a:t>
              </a:r>
              <a:r>
                <a:rPr lang="en-US" altLang="ja-JP" sz="1400">
                  <a:sym typeface="Symbol" pitchFamily="18" charset="2"/>
                </a:rPr>
                <a:t></a:t>
              </a:r>
              <a:r>
                <a:rPr lang="en-US" altLang="ja-JP" sz="1400"/>
                <a:t>S</a:t>
              </a:r>
              <a:endParaRPr lang="ja-JP" altLang="en-US" sz="1400"/>
            </a:p>
          </p:txBody>
        </p:sp>
        <p:sp>
          <p:nvSpPr>
            <p:cNvPr id="18" name="テキスト ボックス 41"/>
            <p:cNvSpPr txBox="1">
              <a:spLocks noChangeArrowheads="1"/>
            </p:cNvSpPr>
            <p:nvPr/>
          </p:nvSpPr>
          <p:spPr bwMode="auto">
            <a:xfrm>
              <a:off x="5737752" y="4201343"/>
              <a:ext cx="5854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90</a:t>
              </a:r>
              <a:r>
                <a:rPr lang="en-US" altLang="ja-JP" sz="1400">
                  <a:sym typeface="Symbol" pitchFamily="18" charset="2"/>
                </a:rPr>
                <a:t></a:t>
              </a:r>
              <a:r>
                <a:rPr lang="en-US" altLang="ja-JP" sz="1400"/>
                <a:t>N</a:t>
              </a:r>
              <a:endParaRPr lang="ja-JP" altLang="en-US" sz="1400"/>
            </a:p>
          </p:txBody>
        </p:sp>
        <p:sp>
          <p:nvSpPr>
            <p:cNvPr id="19" name="テキスト ボックス 45"/>
            <p:cNvSpPr txBox="1">
              <a:spLocks noChangeArrowheads="1"/>
            </p:cNvSpPr>
            <p:nvPr/>
          </p:nvSpPr>
          <p:spPr bwMode="auto">
            <a:xfrm>
              <a:off x="4841061" y="4386590"/>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a:t>緯度</a:t>
              </a:r>
            </a:p>
          </p:txBody>
        </p:sp>
      </p:grpSp>
      <p:grpSp>
        <p:nvGrpSpPr>
          <p:cNvPr id="20" name="グループ化 49"/>
          <p:cNvGrpSpPr>
            <a:grpSpLocks/>
          </p:cNvGrpSpPr>
          <p:nvPr/>
        </p:nvGrpSpPr>
        <p:grpSpPr bwMode="auto">
          <a:xfrm>
            <a:off x="1213991" y="4344119"/>
            <a:ext cx="2544763" cy="1943100"/>
            <a:chOff x="993086" y="2761183"/>
            <a:chExt cx="2543543" cy="1942475"/>
          </a:xfrm>
        </p:grpSpPr>
        <p:pic>
          <p:nvPicPr>
            <p:cNvPr id="21" name="Picture 2" descr="C:\cygwin\home\yot\cygwin_home\yot\dcpam_figs\demo\dcpam-venus-U.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8171" y="2761183"/>
              <a:ext cx="217741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34"/>
            <p:cNvSpPr txBox="1">
              <a:spLocks noChangeArrowheads="1"/>
            </p:cNvSpPr>
            <p:nvPr/>
          </p:nvSpPr>
          <p:spPr bwMode="auto">
            <a:xfrm rot="-5400000">
              <a:off x="864845" y="3328164"/>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a:t>気圧</a:t>
              </a:r>
            </a:p>
          </p:txBody>
        </p:sp>
        <p:sp>
          <p:nvSpPr>
            <p:cNvPr id="23" name="テキスト ボックス 36"/>
            <p:cNvSpPr txBox="1">
              <a:spLocks noChangeArrowheads="1"/>
            </p:cNvSpPr>
            <p:nvPr/>
          </p:nvSpPr>
          <p:spPr bwMode="auto">
            <a:xfrm>
              <a:off x="2058262" y="4201343"/>
              <a:ext cx="453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Eq.</a:t>
              </a:r>
              <a:endParaRPr lang="ja-JP" altLang="en-US" sz="1400"/>
            </a:p>
          </p:txBody>
        </p:sp>
        <p:sp>
          <p:nvSpPr>
            <p:cNvPr id="24" name="テキスト ボックス 37"/>
            <p:cNvSpPr txBox="1">
              <a:spLocks noChangeArrowheads="1"/>
            </p:cNvSpPr>
            <p:nvPr/>
          </p:nvSpPr>
          <p:spPr bwMode="auto">
            <a:xfrm>
              <a:off x="1165852" y="4201343"/>
              <a:ext cx="5757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90</a:t>
              </a:r>
              <a:r>
                <a:rPr lang="en-US" altLang="ja-JP" sz="1400">
                  <a:sym typeface="Symbol" pitchFamily="18" charset="2"/>
                </a:rPr>
                <a:t></a:t>
              </a:r>
              <a:r>
                <a:rPr lang="en-US" altLang="ja-JP" sz="1400"/>
                <a:t>S</a:t>
              </a:r>
              <a:endParaRPr lang="ja-JP" altLang="en-US" sz="1400"/>
            </a:p>
          </p:txBody>
        </p:sp>
        <p:sp>
          <p:nvSpPr>
            <p:cNvPr id="25" name="テキスト ボックス 38"/>
            <p:cNvSpPr txBox="1">
              <a:spLocks noChangeArrowheads="1"/>
            </p:cNvSpPr>
            <p:nvPr/>
          </p:nvSpPr>
          <p:spPr bwMode="auto">
            <a:xfrm>
              <a:off x="2951212" y="4201343"/>
              <a:ext cx="5854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90</a:t>
              </a:r>
              <a:r>
                <a:rPr lang="en-US" altLang="ja-JP" sz="1400">
                  <a:sym typeface="Symbol" pitchFamily="18" charset="2"/>
                </a:rPr>
                <a:t></a:t>
              </a:r>
              <a:r>
                <a:rPr lang="en-US" altLang="ja-JP" sz="1400"/>
                <a:t>N</a:t>
              </a:r>
              <a:endParaRPr lang="ja-JP" altLang="en-US" sz="1400"/>
            </a:p>
          </p:txBody>
        </p:sp>
        <p:sp>
          <p:nvSpPr>
            <p:cNvPr id="26" name="テキスト ボックス 46"/>
            <p:cNvSpPr txBox="1">
              <a:spLocks noChangeArrowheads="1"/>
            </p:cNvSpPr>
            <p:nvPr/>
          </p:nvSpPr>
          <p:spPr bwMode="auto">
            <a:xfrm>
              <a:off x="1960741" y="4365104"/>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a:t>緯度</a:t>
              </a:r>
            </a:p>
          </p:txBody>
        </p:sp>
      </p:grpSp>
      <p:grpSp>
        <p:nvGrpSpPr>
          <p:cNvPr id="27" name="グループ化 47"/>
          <p:cNvGrpSpPr>
            <a:grpSpLocks/>
          </p:cNvGrpSpPr>
          <p:nvPr/>
        </p:nvGrpSpPr>
        <p:grpSpPr bwMode="auto">
          <a:xfrm>
            <a:off x="4047679" y="3788494"/>
            <a:ext cx="1558925" cy="706437"/>
            <a:chOff x="4175526" y="1823590"/>
            <a:chExt cx="1559649" cy="705695"/>
          </a:xfrm>
        </p:grpSpPr>
        <p:pic>
          <p:nvPicPr>
            <p:cNvPr id="28" name="Picture 4" descr="earth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5526" y="1840954"/>
              <a:ext cx="648364" cy="68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9"/>
            <p:cNvSpPr txBox="1">
              <a:spLocks noChangeArrowheads="1"/>
            </p:cNvSpPr>
            <p:nvPr/>
          </p:nvSpPr>
          <p:spPr bwMode="auto">
            <a:xfrm>
              <a:off x="4934956" y="182359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t>地球</a:t>
              </a:r>
            </a:p>
          </p:txBody>
        </p:sp>
      </p:grpSp>
      <p:grpSp>
        <p:nvGrpSpPr>
          <p:cNvPr id="30" name="グループ化 48"/>
          <p:cNvGrpSpPr>
            <a:grpSpLocks/>
          </p:cNvGrpSpPr>
          <p:nvPr/>
        </p:nvGrpSpPr>
        <p:grpSpPr bwMode="auto">
          <a:xfrm>
            <a:off x="6440041" y="3788494"/>
            <a:ext cx="1560513" cy="703262"/>
            <a:chOff x="6978872" y="1823590"/>
            <a:chExt cx="1561699" cy="702919"/>
          </a:xfrm>
        </p:grpSpPr>
        <p:pic>
          <p:nvPicPr>
            <p:cNvPr id="31" name="Picture 6" descr="web"/>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8872" y="1843729"/>
              <a:ext cx="682780" cy="68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10"/>
            <p:cNvSpPr txBox="1">
              <a:spLocks noChangeArrowheads="1"/>
            </p:cNvSpPr>
            <p:nvPr/>
          </p:nvSpPr>
          <p:spPr bwMode="auto">
            <a:xfrm>
              <a:off x="7740352" y="182359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t>火星</a:t>
              </a:r>
            </a:p>
          </p:txBody>
        </p:sp>
      </p:grpSp>
      <p:grpSp>
        <p:nvGrpSpPr>
          <p:cNvPr id="33" name="グループ化 2"/>
          <p:cNvGrpSpPr>
            <a:grpSpLocks/>
          </p:cNvGrpSpPr>
          <p:nvPr/>
        </p:nvGrpSpPr>
        <p:grpSpPr bwMode="auto">
          <a:xfrm>
            <a:off x="1625154" y="3788494"/>
            <a:ext cx="2347912" cy="706437"/>
            <a:chOff x="1359362" y="1823590"/>
            <a:chExt cx="2348542" cy="705695"/>
          </a:xfrm>
        </p:grpSpPr>
        <p:pic>
          <p:nvPicPr>
            <p:cNvPr id="34" name="Picture 5" descr="pvo_uv_79020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9362" y="1840954"/>
              <a:ext cx="639482" cy="68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テキスト ボックス 8"/>
            <p:cNvSpPr txBox="1">
              <a:spLocks noChangeArrowheads="1"/>
            </p:cNvSpPr>
            <p:nvPr/>
          </p:nvSpPr>
          <p:spPr bwMode="auto">
            <a:xfrm>
              <a:off x="2134729" y="182359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t>金星</a:t>
              </a:r>
              <a:endParaRPr lang="en-US" altLang="ja-JP" sz="1800"/>
            </a:p>
          </p:txBody>
        </p:sp>
        <p:sp>
          <p:nvSpPr>
            <p:cNvPr id="36" name="テキスト ボックス 21"/>
            <p:cNvSpPr txBox="1">
              <a:spLocks noChangeArrowheads="1"/>
            </p:cNvSpPr>
            <p:nvPr/>
          </p:nvSpPr>
          <p:spPr bwMode="auto">
            <a:xfrm>
              <a:off x="1907411" y="2111622"/>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t>（簡単強制計算）</a:t>
              </a:r>
              <a:endParaRPr lang="en-US" altLang="ja-JP" sz="1800"/>
            </a:p>
          </p:txBody>
        </p:sp>
      </p:grpSp>
    </p:spTree>
    <p:extLst>
      <p:ext uri="{BB962C8B-B14F-4D97-AF65-F5344CB8AC3E}">
        <p14:creationId xmlns:p14="http://schemas.microsoft.com/office/powerpoint/2010/main" val="2532046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a:xfrm>
            <a:off x="457200" y="44450"/>
            <a:ext cx="8229600" cy="792262"/>
          </a:xfrm>
        </p:spPr>
        <p:txBody>
          <a:bodyPr/>
          <a:lstStyle/>
          <a:p>
            <a:r>
              <a:rPr lang="zh-CN" altLang="en-US" dirty="0"/>
              <a:t>参考書</a:t>
            </a:r>
            <a:r>
              <a:rPr lang="ja-JP" altLang="en-US" dirty="0"/>
              <a:t>・</a:t>
            </a:r>
            <a:r>
              <a:rPr lang="zh-CN" altLang="en-US" dirty="0"/>
              <a:t>参考文献</a:t>
            </a:r>
            <a:endParaRPr lang="ja-JP" altLang="en-US" dirty="0"/>
          </a:p>
        </p:txBody>
      </p:sp>
      <p:sp>
        <p:nvSpPr>
          <p:cNvPr id="56323" name="コンテンツ プレースホルダ 2"/>
          <p:cNvSpPr>
            <a:spLocks noGrp="1"/>
          </p:cNvSpPr>
          <p:nvPr>
            <p:ph idx="1"/>
          </p:nvPr>
        </p:nvSpPr>
        <p:spPr>
          <a:xfrm>
            <a:off x="179512" y="908943"/>
            <a:ext cx="8507288" cy="5472385"/>
          </a:xfrm>
        </p:spPr>
        <p:txBody>
          <a:bodyPr/>
          <a:lstStyle/>
          <a:p>
            <a:r>
              <a:rPr lang="en-US" altLang="ja-JP" sz="1800" dirty="0"/>
              <a:t>Arakawa, A., Schubert, W. H., 1974: Interaction of a cumulus cloud ensemble with the large-scale environment, Part I. J. Atmos. Sci., 31, 674-701.</a:t>
            </a:r>
          </a:p>
          <a:p>
            <a:r>
              <a:rPr lang="en-US" altLang="ja-JP" sz="1800" dirty="0"/>
              <a:t>Held, I. M., 2005:The gap between simulation and understanding in climate modeling. Bull. Amer. Meteor. Soc., 86, 1609-1614.</a:t>
            </a:r>
          </a:p>
          <a:p>
            <a:r>
              <a:rPr lang="en-US" altLang="ja-JP" sz="1800" dirty="0" err="1"/>
              <a:t>Ikawa</a:t>
            </a:r>
            <a:r>
              <a:rPr lang="en-US" altLang="ja-JP" sz="1800" dirty="0"/>
              <a:t>, M., </a:t>
            </a:r>
            <a:r>
              <a:rPr lang="en-US" altLang="ja-JP" sz="1800" dirty="0" err="1"/>
              <a:t>Saito,K</a:t>
            </a:r>
            <a:r>
              <a:rPr lang="en-US" altLang="ja-JP" sz="1800" dirty="0"/>
              <a:t>., 1991: Description of a </a:t>
            </a:r>
            <a:r>
              <a:rPr lang="en-US" altLang="ja-JP" sz="1800" dirty="0" err="1"/>
              <a:t>nonhydrostatic</a:t>
            </a:r>
            <a:r>
              <a:rPr lang="en-US" altLang="ja-JP" sz="1800" dirty="0"/>
              <a:t> model developed at the forecast research department of the MRI. Tech. Rep. </a:t>
            </a:r>
            <a:r>
              <a:rPr lang="en-US" altLang="ja-JP" sz="1800" dirty="0" err="1"/>
              <a:t>Meteorol</a:t>
            </a:r>
            <a:r>
              <a:rPr lang="en-US" altLang="ja-JP" sz="1800" dirty="0"/>
              <a:t>. Res. Inst., 28, pp. 238.</a:t>
            </a:r>
          </a:p>
          <a:p>
            <a:r>
              <a:rPr lang="en-US" altLang="ja-JP" sz="1800" dirty="0"/>
              <a:t>Nakajima, K., Yamada, Y., Takahashi, Y.O., </a:t>
            </a:r>
            <a:r>
              <a:rPr lang="en-US" altLang="ja-JP" sz="1800" dirty="0" err="1"/>
              <a:t>Ishiwatari</a:t>
            </a:r>
            <a:r>
              <a:rPr lang="en-US" altLang="ja-JP" sz="1800" dirty="0"/>
              <a:t>, M., </a:t>
            </a:r>
            <a:r>
              <a:rPr lang="en-US" altLang="ja-JP" sz="1800" dirty="0" err="1"/>
              <a:t>Ohfuchi</a:t>
            </a:r>
            <a:r>
              <a:rPr lang="en-US" altLang="ja-JP" sz="1800" dirty="0"/>
              <a:t>, W., </a:t>
            </a:r>
            <a:r>
              <a:rPr lang="en-US" altLang="ja-JP" sz="1800" dirty="0" err="1"/>
              <a:t>Hyashi</a:t>
            </a:r>
            <a:r>
              <a:rPr lang="en-US" altLang="ja-JP" sz="1800" dirty="0"/>
              <a:t>, Y.-Y., 2013: The variety of spontaneously generated tropical precipitation patterns found in APE results. J. </a:t>
            </a:r>
            <a:r>
              <a:rPr lang="en-US" altLang="ja-JP" sz="1800" dirty="0" err="1"/>
              <a:t>Meteorol</a:t>
            </a:r>
            <a:r>
              <a:rPr lang="en-US" altLang="ja-JP" sz="1800" dirty="0"/>
              <a:t>. Soc. Japan, 91A, 91-141.</a:t>
            </a:r>
          </a:p>
          <a:p>
            <a:r>
              <a:rPr lang="en-US" altLang="ja-JP" sz="1800" dirty="0"/>
              <a:t>Flanagan, D., </a:t>
            </a:r>
            <a:r>
              <a:rPr lang="ja-JP" altLang="en-US" sz="1800" dirty="0"/>
              <a:t>まつもとゆきひろ著</a:t>
            </a:r>
            <a:r>
              <a:rPr lang="en-US" altLang="ja-JP" sz="1800" dirty="0"/>
              <a:t>, </a:t>
            </a:r>
            <a:r>
              <a:rPr lang="ja-JP" altLang="en-US" sz="1800" dirty="0"/>
              <a:t>卜部昌平監訳</a:t>
            </a:r>
            <a:r>
              <a:rPr lang="en-US" altLang="ja-JP" sz="1800" dirty="0"/>
              <a:t>, 2009: </a:t>
            </a:r>
            <a:r>
              <a:rPr lang="ja-JP" altLang="en-US" sz="1800" dirty="0"/>
              <a:t>プログラミング言語 </a:t>
            </a:r>
            <a:r>
              <a:rPr lang="en-US" altLang="ja-JP" sz="1800" dirty="0"/>
              <a:t>Ruby, </a:t>
            </a:r>
            <a:r>
              <a:rPr lang="ja-JP" altLang="en-US" sz="1800" dirty="0"/>
              <a:t>オライリー・ジャパン</a:t>
            </a:r>
            <a:endParaRPr lang="en-US" altLang="ja-JP" sz="1800" dirty="0"/>
          </a:p>
          <a:p>
            <a:r>
              <a:rPr lang="en-US" altLang="ja-JP" sz="1800" dirty="0" err="1"/>
              <a:t>Yugui</a:t>
            </a:r>
            <a:r>
              <a:rPr lang="en-US" altLang="ja-JP" sz="1800" dirty="0"/>
              <a:t>, 2008: </a:t>
            </a:r>
            <a:r>
              <a:rPr lang="ja-JP" altLang="en-US" sz="1800" dirty="0"/>
              <a:t>はじめての</a:t>
            </a:r>
            <a:r>
              <a:rPr lang="en-US" altLang="ja-JP" sz="1800" dirty="0"/>
              <a:t>Ruby, </a:t>
            </a:r>
            <a:r>
              <a:rPr lang="ja-JP" altLang="en-US" sz="1800" dirty="0"/>
              <a:t>オライリー・ジャパン</a:t>
            </a:r>
            <a:endParaRPr lang="en-US" altLang="ja-JP" sz="1800" dirty="0"/>
          </a:p>
          <a:p>
            <a:r>
              <a:rPr lang="ja-JP" altLang="en-US" sz="1800" dirty="0"/>
              <a:t>まつもとゆきひろ</a:t>
            </a:r>
            <a:r>
              <a:rPr lang="en-US" altLang="ja-JP" sz="1800" dirty="0"/>
              <a:t>, </a:t>
            </a:r>
            <a:r>
              <a:rPr lang="ja-JP" altLang="en-US" sz="1800" dirty="0"/>
              <a:t>石塚圭樹</a:t>
            </a:r>
            <a:r>
              <a:rPr lang="en-US" altLang="ja-JP" sz="1800" dirty="0"/>
              <a:t>, 1999: </a:t>
            </a:r>
            <a:r>
              <a:rPr lang="ja-JP" altLang="en-US" sz="1800" dirty="0"/>
              <a:t>オブジェクト指向スクリプト言語 </a:t>
            </a:r>
            <a:r>
              <a:rPr lang="en-US" altLang="ja-JP" sz="1800" dirty="0"/>
              <a:t>Ruby, </a:t>
            </a:r>
            <a:r>
              <a:rPr lang="ja-JP" altLang="en-US" sz="1800" dirty="0"/>
              <a:t>アスキー出版局</a:t>
            </a:r>
            <a:endParaRPr lang="en-US" altLang="ja-JP" sz="1800" dirty="0"/>
          </a:p>
          <a:p>
            <a:r>
              <a:rPr lang="ja-JP" altLang="en-US" sz="1800" dirty="0"/>
              <a:t>浜島書店編集部</a:t>
            </a:r>
            <a:r>
              <a:rPr lang="en-US" altLang="ja-JP" sz="1800" dirty="0"/>
              <a:t>, 2013: </a:t>
            </a:r>
            <a:r>
              <a:rPr lang="ja-JP" altLang="en-US" sz="1800" dirty="0"/>
              <a:t>ニューステージ 新地学図表</a:t>
            </a:r>
            <a:r>
              <a:rPr lang="en-US" altLang="ja-JP" sz="1800" dirty="0"/>
              <a:t>, </a:t>
            </a:r>
            <a:r>
              <a:rPr lang="ja-JP" altLang="en-US" sz="1800" dirty="0"/>
              <a:t>浜島書店</a:t>
            </a:r>
            <a:endParaRPr lang="en-US" altLang="ja-JP" sz="1800" dirty="0"/>
          </a:p>
          <a:p>
            <a:endParaRPr lang="en-US" altLang="ja-JP" sz="1800" dirty="0"/>
          </a:p>
          <a:p>
            <a:endParaRPr lang="ja-JP" altLang="en-US" sz="1800" dirty="0"/>
          </a:p>
          <a:p>
            <a:endParaRPr lang="ja-JP" altLang="en-US" sz="1800" dirty="0"/>
          </a:p>
        </p:txBody>
      </p:sp>
    </p:spTree>
    <p:extLst>
      <p:ext uri="{BB962C8B-B14F-4D97-AF65-F5344CB8AC3E}">
        <p14:creationId xmlns:p14="http://schemas.microsoft.com/office/powerpoint/2010/main" val="4148578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382" name="グループ化 56"/>
          <p:cNvGrpSpPr>
            <a:grpSpLocks/>
          </p:cNvGrpSpPr>
          <p:nvPr/>
        </p:nvGrpSpPr>
        <p:grpSpPr bwMode="auto">
          <a:xfrm>
            <a:off x="-180528" y="694574"/>
            <a:ext cx="941282" cy="1438282"/>
            <a:chOff x="-71470" y="-24"/>
            <a:chExt cx="941289" cy="1438282"/>
          </a:xfrm>
        </p:grpSpPr>
        <p:sp>
          <p:nvSpPr>
            <p:cNvPr id="15400" name="Text Box 24"/>
            <p:cNvSpPr txBox="1">
              <a:spLocks noChangeArrowheads="1"/>
            </p:cNvSpPr>
            <p:nvPr/>
          </p:nvSpPr>
          <p:spPr bwMode="auto">
            <a:xfrm>
              <a:off x="142844" y="1071546"/>
              <a:ext cx="66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800" dirty="0">
                  <a:latin typeface="Myriad Web" pitchFamily="34" charset="0"/>
                </a:rPr>
                <a:t>0day</a:t>
              </a:r>
            </a:p>
          </p:txBody>
        </p:sp>
        <p:sp>
          <p:nvSpPr>
            <p:cNvPr id="15401" name="Text Box 25"/>
            <p:cNvSpPr txBox="1">
              <a:spLocks noChangeArrowheads="1"/>
            </p:cNvSpPr>
            <p:nvPr/>
          </p:nvSpPr>
          <p:spPr bwMode="auto">
            <a:xfrm>
              <a:off x="-71470" y="-24"/>
              <a:ext cx="941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800" dirty="0">
                  <a:solidFill>
                    <a:schemeClr val="bg1"/>
                  </a:solidFill>
                  <a:latin typeface="Myriad Web" pitchFamily="34" charset="0"/>
                </a:rPr>
                <a:t>100day</a:t>
              </a:r>
            </a:p>
          </p:txBody>
        </p:sp>
        <p:sp>
          <p:nvSpPr>
            <p:cNvPr id="15402" name="Line 21"/>
            <p:cNvSpPr>
              <a:spLocks noChangeShapeType="1"/>
            </p:cNvSpPr>
            <p:nvPr/>
          </p:nvSpPr>
          <p:spPr bwMode="auto">
            <a:xfrm flipV="1">
              <a:off x="500034" y="285728"/>
              <a:ext cx="0" cy="900000"/>
            </a:xfrm>
            <a:prstGeom prst="line">
              <a:avLst/>
            </a:prstGeom>
            <a:noFill/>
            <a:ln w="381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ja-JP" altLang="en-US"/>
            </a:p>
          </p:txBody>
        </p:sp>
      </p:grpSp>
      <p:sp>
        <p:nvSpPr>
          <p:cNvPr id="15363" name="Rectangle 22"/>
          <p:cNvSpPr>
            <a:spLocks noChangeArrowheads="1"/>
          </p:cNvSpPr>
          <p:nvPr/>
        </p:nvSpPr>
        <p:spPr bwMode="auto">
          <a:xfrm>
            <a:off x="35496" y="143992"/>
            <a:ext cx="8487899"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r>
              <a:rPr lang="ja-JP" altLang="en-US" sz="3600" dirty="0">
                <a:latin typeface="Myriad Web" pitchFamily="34" charset="0"/>
              </a:rPr>
              <a:t>使われている知見に応じて結果が変わる</a:t>
            </a:r>
            <a:endParaRPr lang="en-US" altLang="ja-JP" sz="3600" dirty="0">
              <a:latin typeface="Myriad Web" pitchFamily="34" charset="0"/>
            </a:endParaRPr>
          </a:p>
        </p:txBody>
      </p:sp>
      <p:sp>
        <p:nvSpPr>
          <p:cNvPr id="43" name="Rectangle 3"/>
          <p:cNvSpPr txBox="1">
            <a:spLocks noChangeArrowheads="1"/>
          </p:cNvSpPr>
          <p:nvPr/>
        </p:nvSpPr>
        <p:spPr>
          <a:xfrm>
            <a:off x="5724649" y="1412875"/>
            <a:ext cx="3671887" cy="1944117"/>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defRPr/>
            </a:pPr>
            <a:r>
              <a:rPr lang="ja-JP" altLang="en-US" sz="2800" b="1" kern="0" dirty="0"/>
              <a:t>表面全部海の場合</a:t>
            </a:r>
            <a:endParaRPr lang="en-US" altLang="ja-JP" sz="2800" b="1" kern="0" dirty="0"/>
          </a:p>
          <a:p>
            <a:pPr eaLnBrk="1" hangingPunct="1">
              <a:defRPr/>
            </a:pPr>
            <a:r>
              <a:rPr lang="ja-JP" altLang="en-US" sz="2800" b="1" kern="0" dirty="0"/>
              <a:t>赤道上の降水の時間変化</a:t>
            </a:r>
            <a:endParaRPr lang="en-US" altLang="ja-JP" sz="2800" b="1" kern="0" dirty="0"/>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2693" b="7359"/>
          <a:stretch/>
        </p:blipFill>
        <p:spPr>
          <a:xfrm>
            <a:off x="683568" y="880597"/>
            <a:ext cx="5112568" cy="5955368"/>
          </a:xfrm>
          <a:prstGeom prst="rect">
            <a:avLst/>
          </a:prstGeom>
        </p:spPr>
      </p:pic>
      <p:sp>
        <p:nvSpPr>
          <p:cNvPr id="3" name="テキスト ボックス 2"/>
          <p:cNvSpPr txBox="1"/>
          <p:nvPr/>
        </p:nvSpPr>
        <p:spPr>
          <a:xfrm>
            <a:off x="5436096" y="6341258"/>
            <a:ext cx="2691763" cy="400110"/>
          </a:xfrm>
          <a:prstGeom prst="rect">
            <a:avLst/>
          </a:prstGeom>
          <a:noFill/>
        </p:spPr>
        <p:txBody>
          <a:bodyPr wrap="none" rtlCol="0">
            <a:spAutoFit/>
          </a:bodyPr>
          <a:lstStyle/>
          <a:p>
            <a:r>
              <a:rPr lang="en-US" altLang="ja-JP" sz="2000" dirty="0">
                <a:solidFill>
                  <a:srgbClr val="008000"/>
                </a:solidFill>
              </a:rPr>
              <a:t>Nakajima et al. (2013)</a:t>
            </a:r>
            <a:endParaRPr lang="ja-JP" altLang="en-US" sz="2000" dirty="0">
              <a:solidFill>
                <a:srgbClr val="008000"/>
              </a:solidFill>
            </a:endParaRPr>
          </a:p>
        </p:txBody>
      </p:sp>
      <p:sp>
        <p:nvSpPr>
          <p:cNvPr id="12"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48</a:t>
            </a:fld>
            <a:endParaRPr lang="en-US" altLang="ja-JP" sz="1400" dirty="0"/>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13293" t="24988" r="16621" b="9885"/>
          <a:stretch/>
        </p:blipFill>
        <p:spPr>
          <a:xfrm>
            <a:off x="6084168" y="2905910"/>
            <a:ext cx="2989711" cy="1963250"/>
          </a:xfrm>
          <a:prstGeom prst="rect">
            <a:avLst/>
          </a:prstGeom>
        </p:spPr>
      </p:pic>
      <p:sp>
        <p:nvSpPr>
          <p:cNvPr id="7" name="テキスト ボックス 6"/>
          <p:cNvSpPr txBox="1"/>
          <p:nvPr/>
        </p:nvSpPr>
        <p:spPr>
          <a:xfrm>
            <a:off x="7378623" y="4387964"/>
            <a:ext cx="535921" cy="208114"/>
          </a:xfrm>
          <a:prstGeom prst="rect">
            <a:avLst/>
          </a:prstGeom>
          <a:solidFill>
            <a:schemeClr val="bg1"/>
          </a:solidFill>
        </p:spPr>
        <p:txBody>
          <a:bodyPr wrap="square" rtlCol="0">
            <a:spAutoFit/>
          </a:bodyPr>
          <a:lstStyle/>
          <a:p>
            <a:r>
              <a:rPr lang="ja-JP" altLang="en-US" sz="1200" dirty="0"/>
              <a:t>経度</a:t>
            </a:r>
            <a:endParaRPr kumimoji="1" lang="ja-JP" altLang="en-US" sz="1200" dirty="0"/>
          </a:p>
        </p:txBody>
      </p:sp>
      <p:sp>
        <p:nvSpPr>
          <p:cNvPr id="10" name="テキスト ボックス 9"/>
          <p:cNvSpPr txBox="1"/>
          <p:nvPr/>
        </p:nvSpPr>
        <p:spPr>
          <a:xfrm>
            <a:off x="5939119" y="3432107"/>
            <a:ext cx="277485" cy="394154"/>
          </a:xfrm>
          <a:prstGeom prst="rect">
            <a:avLst/>
          </a:prstGeom>
          <a:solidFill>
            <a:schemeClr val="bg1"/>
          </a:solidFill>
        </p:spPr>
        <p:txBody>
          <a:bodyPr vert="eaVert" wrap="square" rtlCol="0">
            <a:spAutoFit/>
          </a:bodyPr>
          <a:lstStyle/>
          <a:p>
            <a:r>
              <a:rPr kumimoji="1" lang="ja-JP" altLang="en-US" sz="1200" dirty="0"/>
              <a:t>緯度</a:t>
            </a:r>
          </a:p>
        </p:txBody>
      </p:sp>
      <p:sp>
        <p:nvSpPr>
          <p:cNvPr id="15" name="テキスト ボックス 14"/>
          <p:cNvSpPr txBox="1"/>
          <p:nvPr/>
        </p:nvSpPr>
        <p:spPr>
          <a:xfrm>
            <a:off x="1763688" y="1772816"/>
            <a:ext cx="535921" cy="208114"/>
          </a:xfrm>
          <a:prstGeom prst="rect">
            <a:avLst/>
          </a:prstGeom>
          <a:solidFill>
            <a:schemeClr val="bg1"/>
          </a:solidFill>
        </p:spPr>
        <p:txBody>
          <a:bodyPr wrap="square" rtlCol="0">
            <a:spAutoFit/>
          </a:bodyPr>
          <a:lstStyle/>
          <a:p>
            <a:r>
              <a:rPr lang="ja-JP" altLang="en-US" sz="1200" dirty="0"/>
              <a:t>経度</a:t>
            </a:r>
            <a:endParaRPr kumimoji="1" lang="ja-JP" altLang="en-US" sz="1200" dirty="0"/>
          </a:p>
        </p:txBody>
      </p:sp>
      <p:sp>
        <p:nvSpPr>
          <p:cNvPr id="17" name="テキスト ボックス 16"/>
          <p:cNvSpPr txBox="1"/>
          <p:nvPr/>
        </p:nvSpPr>
        <p:spPr>
          <a:xfrm>
            <a:off x="448738" y="1139220"/>
            <a:ext cx="369332" cy="394154"/>
          </a:xfrm>
          <a:prstGeom prst="rect">
            <a:avLst/>
          </a:prstGeom>
          <a:solidFill>
            <a:schemeClr val="bg1"/>
          </a:solidFill>
        </p:spPr>
        <p:txBody>
          <a:bodyPr vert="eaVert" wrap="square" rtlCol="0">
            <a:spAutoFit/>
          </a:bodyPr>
          <a:lstStyle/>
          <a:p>
            <a:r>
              <a:rPr lang="ja-JP" altLang="en-US" sz="1200" dirty="0"/>
              <a:t>時間</a:t>
            </a:r>
            <a:endParaRPr kumimoji="1" lang="ja-JP" altLang="en-US" sz="1200" dirty="0"/>
          </a:p>
        </p:txBody>
      </p:sp>
      <p:sp>
        <p:nvSpPr>
          <p:cNvPr id="18" name="正方形/長方形 17"/>
          <p:cNvSpPr/>
          <p:nvPr/>
        </p:nvSpPr>
        <p:spPr bwMode="auto">
          <a:xfrm>
            <a:off x="6298124" y="3521172"/>
            <a:ext cx="2696917" cy="2160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987681251"/>
      </p:ext>
    </p:extLst>
  </p:cSld>
  <p:clrMapOvr>
    <a:masterClrMapping/>
  </p:clrMapOvr>
  <p:transition spd="slow" advTm="89456"/>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地球内部物理学分野</a:t>
            </a:r>
            <a:endParaRPr kumimoji="1" lang="ja-JP" altLang="en-US" dirty="0"/>
          </a:p>
        </p:txBody>
      </p:sp>
      <p:sp>
        <p:nvSpPr>
          <p:cNvPr id="5" name="テキスト ボックス 4">
            <a:extLst>
              <a:ext uri="{FF2B5EF4-FFF2-40B4-BE49-F238E27FC236}">
                <a16:creationId xmlns:a16="http://schemas.microsoft.com/office/drawing/2014/main" id="{9FE2318F-C333-4316-AF66-48D62B38AAE8}"/>
              </a:ext>
            </a:extLst>
          </p:cNvPr>
          <p:cNvSpPr txBox="1"/>
          <p:nvPr/>
        </p:nvSpPr>
        <p:spPr>
          <a:xfrm>
            <a:off x="2469501" y="1391429"/>
            <a:ext cx="4204997" cy="461665"/>
          </a:xfrm>
          <a:prstGeom prst="rect">
            <a:avLst/>
          </a:prstGeom>
          <a:noFill/>
        </p:spPr>
        <p:txBody>
          <a:bodyPr wrap="none" rtlCol="0">
            <a:spAutoFit/>
          </a:bodyPr>
          <a:lstStyle/>
          <a:p>
            <a:r>
              <a:rPr lang="ja-JP" altLang="en-US" dirty="0"/>
              <a:t>マントル対流のシミュレーション</a:t>
            </a:r>
            <a:endParaRPr kumimoji="1" lang="ja-JP" altLang="en-US" dirty="0"/>
          </a:p>
        </p:txBody>
      </p:sp>
      <p:sp>
        <p:nvSpPr>
          <p:cNvPr id="7" name="テキスト ボックス 6">
            <a:extLst>
              <a:ext uri="{FF2B5EF4-FFF2-40B4-BE49-F238E27FC236}">
                <a16:creationId xmlns:a16="http://schemas.microsoft.com/office/drawing/2014/main" id="{29945C56-6C24-45B0-8023-52B6749E9F8B}"/>
              </a:ext>
            </a:extLst>
          </p:cNvPr>
          <p:cNvSpPr txBox="1"/>
          <p:nvPr/>
        </p:nvSpPr>
        <p:spPr>
          <a:xfrm>
            <a:off x="6265585" y="5885293"/>
            <a:ext cx="1976333" cy="923330"/>
          </a:xfrm>
          <a:prstGeom prst="rect">
            <a:avLst/>
          </a:prstGeom>
          <a:noFill/>
        </p:spPr>
        <p:txBody>
          <a:bodyPr wrap="square" rtlCol="0">
            <a:spAutoFit/>
          </a:bodyPr>
          <a:lstStyle/>
          <a:p>
            <a:r>
              <a:rPr kumimoji="1" lang="en-US" altLang="ja-JP" sz="1800" b="0" dirty="0"/>
              <a:t>Ogawa (2014) </a:t>
            </a:r>
            <a:br>
              <a:rPr kumimoji="1" lang="en-US" altLang="ja-JP" sz="1800" b="0" dirty="0"/>
            </a:br>
            <a:r>
              <a:rPr kumimoji="1" lang="en-US" altLang="ja-JP" sz="1800" b="0" dirty="0"/>
              <a:t>J. </a:t>
            </a:r>
            <a:r>
              <a:rPr kumimoji="1" lang="en-US" altLang="ja-JP" sz="1800" b="0" dirty="0" err="1"/>
              <a:t>Geophys</a:t>
            </a:r>
            <a:r>
              <a:rPr kumimoji="1" lang="en-US" altLang="ja-JP" sz="1800" b="0" dirty="0"/>
              <a:t>. Res., </a:t>
            </a:r>
            <a:br>
              <a:rPr lang="en-US" altLang="ja-JP" sz="1800" b="0" dirty="0"/>
            </a:br>
            <a:r>
              <a:rPr kumimoji="1" lang="en-US" altLang="ja-JP" sz="1800" b="0" dirty="0"/>
              <a:t>119, 867-883</a:t>
            </a:r>
            <a:endParaRPr kumimoji="1" lang="ja-JP" altLang="en-US" sz="1800" b="0" dirty="0"/>
          </a:p>
        </p:txBody>
      </p:sp>
      <p:pic>
        <p:nvPicPr>
          <p:cNvPr id="9" name="図 8">
            <a:extLst>
              <a:ext uri="{FF2B5EF4-FFF2-40B4-BE49-F238E27FC236}">
                <a16:creationId xmlns:a16="http://schemas.microsoft.com/office/drawing/2014/main" id="{DB8C0A70-1A94-49D0-9A19-16FE9BF70126}"/>
              </a:ext>
            </a:extLst>
          </p:cNvPr>
          <p:cNvPicPr>
            <a:picLocks noChangeAspect="1"/>
          </p:cNvPicPr>
          <p:nvPr/>
        </p:nvPicPr>
        <p:blipFill rotWithShape="1">
          <a:blip r:embed="rId3">
            <a:extLst>
              <a:ext uri="{28A0092B-C50C-407E-A947-70E740481C1C}">
                <a14:useLocalDpi xmlns:a14="http://schemas.microsoft.com/office/drawing/2010/main" val="0"/>
              </a:ext>
            </a:extLst>
          </a:blip>
          <a:srcRect l="8181" t="5758" r="49190" b="51277"/>
          <a:stretch/>
        </p:blipFill>
        <p:spPr>
          <a:xfrm>
            <a:off x="1593518" y="1969384"/>
            <a:ext cx="4678517" cy="4745562"/>
          </a:xfrm>
          <a:prstGeom prst="rect">
            <a:avLst/>
          </a:prstGeom>
        </p:spPr>
      </p:pic>
      <p:pic>
        <p:nvPicPr>
          <p:cNvPr id="6" name="図 5">
            <a:extLst>
              <a:ext uri="{FF2B5EF4-FFF2-40B4-BE49-F238E27FC236}">
                <a16:creationId xmlns:a16="http://schemas.microsoft.com/office/drawing/2014/main" id="{AE45D32C-D385-448C-9655-8900ECE83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8" name="スライド番号プレースホルダ 4">
            <a:extLst>
              <a:ext uri="{FF2B5EF4-FFF2-40B4-BE49-F238E27FC236}">
                <a16:creationId xmlns:a16="http://schemas.microsoft.com/office/drawing/2014/main" id="{8E7C1300-A658-436E-B4DB-AB32FA0342B6}"/>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5</a:t>
            </a:fld>
            <a:endParaRPr lang="en-US" altLang="ja-JP" sz="1400" dirty="0"/>
          </a:p>
        </p:txBody>
      </p:sp>
      <p:sp>
        <p:nvSpPr>
          <p:cNvPr id="10" name="テキスト ボックス 9">
            <a:extLst>
              <a:ext uri="{FF2B5EF4-FFF2-40B4-BE49-F238E27FC236}">
                <a16:creationId xmlns:a16="http://schemas.microsoft.com/office/drawing/2014/main" id="{C555218C-3808-401D-A197-0AC0EC6048D9}"/>
              </a:ext>
            </a:extLst>
          </p:cNvPr>
          <p:cNvSpPr txBox="1"/>
          <p:nvPr/>
        </p:nvSpPr>
        <p:spPr>
          <a:xfrm>
            <a:off x="6250020" y="2086048"/>
            <a:ext cx="2079415" cy="615553"/>
          </a:xfrm>
          <a:prstGeom prst="rect">
            <a:avLst/>
          </a:prstGeom>
          <a:solidFill>
            <a:schemeClr val="bg1"/>
          </a:solidFill>
        </p:spPr>
        <p:txBody>
          <a:bodyPr wrap="none" rtlCol="0">
            <a:spAutoFit/>
          </a:bodyPr>
          <a:lstStyle/>
          <a:p>
            <a:pPr>
              <a:lnSpc>
                <a:spcPct val="75000"/>
              </a:lnSpc>
            </a:pPr>
            <a:r>
              <a:rPr kumimoji="1" lang="ja-JP" altLang="en-US" sz="2000" dirty="0"/>
              <a:t>色</a:t>
            </a:r>
            <a:r>
              <a:rPr kumimoji="1" lang="en-US" altLang="ja-JP" sz="2000" dirty="0"/>
              <a:t>: </a:t>
            </a:r>
            <a:r>
              <a:rPr kumimoji="1" lang="ja-JP" altLang="en-US" sz="2000" dirty="0"/>
              <a:t>温度</a:t>
            </a:r>
            <a:endParaRPr kumimoji="1" lang="en-US" altLang="ja-JP" sz="2000" dirty="0"/>
          </a:p>
          <a:p>
            <a:pPr>
              <a:lnSpc>
                <a:spcPct val="75000"/>
              </a:lnSpc>
            </a:pPr>
            <a:r>
              <a:rPr kumimoji="1" lang="ja-JP" altLang="en-US" sz="2000" dirty="0"/>
              <a:t>等値線</a:t>
            </a:r>
            <a:r>
              <a:rPr kumimoji="1" lang="en-US" altLang="ja-JP" sz="2000" dirty="0"/>
              <a:t>: </a:t>
            </a:r>
            <a:r>
              <a:rPr lang="ja-JP" altLang="en-US" sz="2000" dirty="0"/>
              <a:t>マグマ量</a:t>
            </a:r>
            <a:endParaRPr kumimoji="1" lang="ja-JP" altLang="en-US" sz="2000" dirty="0"/>
          </a:p>
        </p:txBody>
      </p:sp>
      <p:cxnSp>
        <p:nvCxnSpPr>
          <p:cNvPr id="4" name="直線矢印コネクタ 3">
            <a:extLst>
              <a:ext uri="{FF2B5EF4-FFF2-40B4-BE49-F238E27FC236}">
                <a16:creationId xmlns:a16="http://schemas.microsoft.com/office/drawing/2014/main" id="{620A13BF-4CFE-48C7-9A24-C159C1130E44}"/>
              </a:ext>
            </a:extLst>
          </p:cNvPr>
          <p:cNvCxnSpPr/>
          <p:nvPr/>
        </p:nvCxnSpPr>
        <p:spPr bwMode="auto">
          <a:xfrm>
            <a:off x="1407332" y="2137381"/>
            <a:ext cx="0" cy="3877226"/>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a:extLst>
              <a:ext uri="{FF2B5EF4-FFF2-40B4-BE49-F238E27FC236}">
                <a16:creationId xmlns:a16="http://schemas.microsoft.com/office/drawing/2014/main" id="{39740E69-B714-45B2-BEC3-5E70DB83E158}"/>
              </a:ext>
            </a:extLst>
          </p:cNvPr>
          <p:cNvSpPr txBox="1"/>
          <p:nvPr/>
        </p:nvSpPr>
        <p:spPr>
          <a:xfrm>
            <a:off x="491006" y="3726371"/>
            <a:ext cx="803425" cy="461665"/>
          </a:xfrm>
          <a:prstGeom prst="rect">
            <a:avLst/>
          </a:prstGeom>
          <a:noFill/>
        </p:spPr>
        <p:txBody>
          <a:bodyPr wrap="none" rtlCol="0">
            <a:spAutoFit/>
          </a:bodyPr>
          <a:lstStyle/>
          <a:p>
            <a:r>
              <a:rPr lang="ja-JP" altLang="en-US" dirty="0"/>
              <a:t>時間</a:t>
            </a:r>
            <a:endParaRPr kumimoji="1" lang="ja-JP" altLang="en-US" dirty="0"/>
          </a:p>
        </p:txBody>
      </p:sp>
      <p:pic>
        <p:nvPicPr>
          <p:cNvPr id="15" name="図 14">
            <a:extLst>
              <a:ext uri="{FF2B5EF4-FFF2-40B4-BE49-F238E27FC236}">
                <a16:creationId xmlns:a16="http://schemas.microsoft.com/office/drawing/2014/main" id="{3176F842-63F2-4881-9531-3CEF6F299535}"/>
              </a:ext>
            </a:extLst>
          </p:cNvPr>
          <p:cNvPicPr>
            <a:picLocks noChangeAspect="1"/>
          </p:cNvPicPr>
          <p:nvPr/>
        </p:nvPicPr>
        <p:blipFill rotWithShape="1">
          <a:blip r:embed="rId3">
            <a:extLst>
              <a:ext uri="{28A0092B-C50C-407E-A947-70E740481C1C}">
                <a14:useLocalDpi xmlns:a14="http://schemas.microsoft.com/office/drawing/2010/main" val="0"/>
              </a:ext>
            </a:extLst>
          </a:blip>
          <a:srcRect l="42990" t="49188" r="32613" b="44930"/>
          <a:stretch/>
        </p:blipFill>
        <p:spPr>
          <a:xfrm>
            <a:off x="6132511" y="5024383"/>
            <a:ext cx="1828801" cy="443753"/>
          </a:xfrm>
          <a:prstGeom prst="rect">
            <a:avLst/>
          </a:prstGeom>
        </p:spPr>
      </p:pic>
    </p:spTree>
    <p:extLst>
      <p:ext uri="{BB962C8B-B14F-4D97-AF65-F5344CB8AC3E}">
        <p14:creationId xmlns:p14="http://schemas.microsoft.com/office/powerpoint/2010/main" val="165332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天文分野</a:t>
            </a:r>
            <a:endParaRPr kumimoji="1" lang="ja-JP" altLang="en-US" dirty="0"/>
          </a:p>
        </p:txBody>
      </p:sp>
      <p:sp>
        <p:nvSpPr>
          <p:cNvPr id="3" name="コンテンツ プレースホルダ 2"/>
          <p:cNvSpPr>
            <a:spLocks noGrp="1"/>
          </p:cNvSpPr>
          <p:nvPr>
            <p:ph idx="1"/>
          </p:nvPr>
        </p:nvSpPr>
        <p:spPr>
          <a:xfrm>
            <a:off x="376518" y="1196753"/>
            <a:ext cx="8229600" cy="755113"/>
          </a:xfrm>
        </p:spPr>
        <p:txBody>
          <a:bodyPr/>
          <a:lstStyle/>
          <a:p>
            <a:pPr marL="0" indent="0">
              <a:buNone/>
            </a:pPr>
            <a:endParaRPr kumimoji="1" lang="en-US" altLang="ja-JP" dirty="0"/>
          </a:p>
          <a:p>
            <a:endParaRPr lang="en-US" altLang="ja-JP" dirty="0"/>
          </a:p>
          <a:p>
            <a:endParaRPr kumimoji="1" lang="ja-JP" altLang="en-US" dirty="0"/>
          </a:p>
        </p:txBody>
      </p:sp>
      <p:sp>
        <p:nvSpPr>
          <p:cNvPr id="4" name="テキスト ボックス 3">
            <a:extLst>
              <a:ext uri="{FF2B5EF4-FFF2-40B4-BE49-F238E27FC236}">
                <a16:creationId xmlns:a16="http://schemas.microsoft.com/office/drawing/2014/main" id="{D83FBD50-1456-44E9-B789-40572A1277EE}"/>
              </a:ext>
            </a:extLst>
          </p:cNvPr>
          <p:cNvSpPr txBox="1"/>
          <p:nvPr/>
        </p:nvSpPr>
        <p:spPr>
          <a:xfrm>
            <a:off x="1975567" y="1286923"/>
            <a:ext cx="5750292" cy="523220"/>
          </a:xfrm>
          <a:prstGeom prst="rect">
            <a:avLst/>
          </a:prstGeom>
          <a:noFill/>
        </p:spPr>
        <p:txBody>
          <a:bodyPr wrap="none" rtlCol="0">
            <a:spAutoFit/>
          </a:bodyPr>
          <a:lstStyle/>
          <a:p>
            <a:r>
              <a:rPr lang="ja-JP" altLang="en-US" sz="2800" dirty="0"/>
              <a:t>渦巻き銀河の形成のシミュレーション</a:t>
            </a:r>
            <a:endParaRPr kumimoji="1" lang="ja-JP" altLang="en-US" sz="2800" dirty="0"/>
          </a:p>
        </p:txBody>
      </p:sp>
      <p:pic>
        <p:nvPicPr>
          <p:cNvPr id="8" name="図 7">
            <a:extLst>
              <a:ext uri="{FF2B5EF4-FFF2-40B4-BE49-F238E27FC236}">
                <a16:creationId xmlns:a16="http://schemas.microsoft.com/office/drawing/2014/main" id="{038D64EF-C902-4853-A356-5C3458AE3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193" y="2483098"/>
            <a:ext cx="2969845" cy="1781907"/>
          </a:xfrm>
          <a:prstGeom prst="rect">
            <a:avLst/>
          </a:prstGeom>
        </p:spPr>
      </p:pic>
      <p:pic>
        <p:nvPicPr>
          <p:cNvPr id="10" name="図 9">
            <a:extLst>
              <a:ext uri="{FF2B5EF4-FFF2-40B4-BE49-F238E27FC236}">
                <a16:creationId xmlns:a16="http://schemas.microsoft.com/office/drawing/2014/main" id="{D131A1F2-90EC-42A1-8B86-903879B96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933" y="4320002"/>
            <a:ext cx="2969845" cy="1781907"/>
          </a:xfrm>
          <a:prstGeom prst="rect">
            <a:avLst/>
          </a:prstGeom>
        </p:spPr>
      </p:pic>
      <p:pic>
        <p:nvPicPr>
          <p:cNvPr id="12" name="図 11">
            <a:extLst>
              <a:ext uri="{FF2B5EF4-FFF2-40B4-BE49-F238E27FC236}">
                <a16:creationId xmlns:a16="http://schemas.microsoft.com/office/drawing/2014/main" id="{9BB286C3-0EA2-47EF-97FD-CBA7F4788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9238" y="4367526"/>
            <a:ext cx="2969845" cy="1781907"/>
          </a:xfrm>
          <a:prstGeom prst="rect">
            <a:avLst/>
          </a:prstGeom>
        </p:spPr>
      </p:pic>
      <p:pic>
        <p:nvPicPr>
          <p:cNvPr id="14" name="図 13">
            <a:extLst>
              <a:ext uri="{FF2B5EF4-FFF2-40B4-BE49-F238E27FC236}">
                <a16:creationId xmlns:a16="http://schemas.microsoft.com/office/drawing/2014/main" id="{2D41631B-0CA2-47D5-8AF6-087149B259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7274" y="2456205"/>
            <a:ext cx="2969845" cy="1781907"/>
          </a:xfrm>
          <a:prstGeom prst="rect">
            <a:avLst/>
          </a:prstGeom>
        </p:spPr>
      </p:pic>
      <p:sp>
        <p:nvSpPr>
          <p:cNvPr id="15" name="テキスト ボックス 14">
            <a:extLst>
              <a:ext uri="{FF2B5EF4-FFF2-40B4-BE49-F238E27FC236}">
                <a16:creationId xmlns:a16="http://schemas.microsoft.com/office/drawing/2014/main" id="{8396C4F0-8BEC-4365-A137-D93AA737E0E3}"/>
              </a:ext>
            </a:extLst>
          </p:cNvPr>
          <p:cNvSpPr txBox="1"/>
          <p:nvPr/>
        </p:nvSpPr>
        <p:spPr>
          <a:xfrm>
            <a:off x="2471672" y="6172726"/>
            <a:ext cx="5198859" cy="701731"/>
          </a:xfrm>
          <a:prstGeom prst="rect">
            <a:avLst/>
          </a:prstGeom>
          <a:noFill/>
        </p:spPr>
        <p:txBody>
          <a:bodyPr wrap="none" rtlCol="0">
            <a:spAutoFit/>
          </a:bodyPr>
          <a:lstStyle/>
          <a:p>
            <a:r>
              <a:rPr kumimoji="1" lang="en-US" altLang="ja-JP" sz="1800" b="0" dirty="0"/>
              <a:t>http://4d2u.nao.ac.jp/t/var/download/spiral2.html</a:t>
            </a:r>
          </a:p>
          <a:p>
            <a:r>
              <a:rPr kumimoji="1" lang="en-US" altLang="ja-JP" sz="1800" b="0" dirty="0"/>
              <a:t>Saito and Wada (2004) </a:t>
            </a:r>
            <a:r>
              <a:rPr kumimoji="1" lang="en-US" altLang="ja-JP" sz="1800" b="0" dirty="0" err="1"/>
              <a:t>ApJ</a:t>
            </a:r>
            <a:r>
              <a:rPr kumimoji="1" lang="en-US" altLang="ja-JP" sz="1800" b="0" dirty="0"/>
              <a:t>, 615, L93-L96</a:t>
            </a:r>
            <a:endParaRPr kumimoji="1" lang="ja-JP" altLang="en-US" sz="1800" b="0" dirty="0"/>
          </a:p>
        </p:txBody>
      </p:sp>
      <p:sp>
        <p:nvSpPr>
          <p:cNvPr id="5" name="テキスト ボックス 4">
            <a:extLst>
              <a:ext uri="{FF2B5EF4-FFF2-40B4-BE49-F238E27FC236}">
                <a16:creationId xmlns:a16="http://schemas.microsoft.com/office/drawing/2014/main" id="{7B6DD705-0618-4E9F-9335-EEBB69601B6B}"/>
              </a:ext>
            </a:extLst>
          </p:cNvPr>
          <p:cNvSpPr txBox="1"/>
          <p:nvPr/>
        </p:nvSpPr>
        <p:spPr>
          <a:xfrm>
            <a:off x="3204367" y="1922101"/>
            <a:ext cx="3102305" cy="461665"/>
          </a:xfrm>
          <a:prstGeom prst="rect">
            <a:avLst/>
          </a:prstGeom>
          <a:noFill/>
        </p:spPr>
        <p:txBody>
          <a:bodyPr wrap="square" rtlCol="0">
            <a:spAutoFit/>
          </a:bodyPr>
          <a:lstStyle/>
          <a:p>
            <a:r>
              <a:rPr lang="ja-JP" altLang="en-US" dirty="0"/>
              <a:t>青色：ガス</a:t>
            </a:r>
            <a:r>
              <a:rPr lang="en-US" altLang="ja-JP" dirty="0"/>
              <a:t>,</a:t>
            </a:r>
            <a:r>
              <a:rPr kumimoji="1" lang="ja-JP" altLang="en-US" dirty="0"/>
              <a:t>黄色：恒星</a:t>
            </a:r>
          </a:p>
        </p:txBody>
      </p:sp>
      <p:sp>
        <p:nvSpPr>
          <p:cNvPr id="6" name="テキスト ボックス 5">
            <a:extLst>
              <a:ext uri="{FF2B5EF4-FFF2-40B4-BE49-F238E27FC236}">
                <a16:creationId xmlns:a16="http://schemas.microsoft.com/office/drawing/2014/main" id="{F8CA61F9-B2B1-4A17-8808-220E6EDEF594}"/>
              </a:ext>
            </a:extLst>
          </p:cNvPr>
          <p:cNvSpPr txBox="1"/>
          <p:nvPr/>
        </p:nvSpPr>
        <p:spPr>
          <a:xfrm>
            <a:off x="-5480" y="2395617"/>
            <a:ext cx="1553630" cy="1077218"/>
          </a:xfrm>
          <a:prstGeom prst="rect">
            <a:avLst/>
          </a:prstGeom>
          <a:noFill/>
        </p:spPr>
        <p:txBody>
          <a:bodyPr wrap="none" rtlCol="0">
            <a:spAutoFit/>
          </a:bodyPr>
          <a:lstStyle/>
          <a:p>
            <a:r>
              <a:rPr kumimoji="1" lang="en-US" altLang="ja-JP" sz="2000" dirty="0"/>
              <a:t>(1) </a:t>
            </a:r>
            <a:r>
              <a:rPr kumimoji="1" lang="ja-JP" altLang="en-US" sz="2000" dirty="0"/>
              <a:t>ガス集積</a:t>
            </a:r>
            <a:endParaRPr kumimoji="1" lang="en-US" altLang="ja-JP" sz="2000" dirty="0"/>
          </a:p>
          <a:p>
            <a:r>
              <a:rPr lang="ja-JP" altLang="en-US" sz="2000" dirty="0"/>
              <a:t>による</a:t>
            </a:r>
            <a:r>
              <a:rPr kumimoji="1" lang="ja-JP" altLang="en-US" sz="2000" dirty="0"/>
              <a:t>恒星</a:t>
            </a:r>
            <a:br>
              <a:rPr kumimoji="1" lang="en-US" altLang="ja-JP" sz="2000" dirty="0"/>
            </a:br>
            <a:r>
              <a:rPr kumimoji="1" lang="ja-JP" altLang="en-US" sz="2000" dirty="0"/>
              <a:t>の</a:t>
            </a:r>
            <a:r>
              <a:rPr lang="ja-JP" altLang="en-US" sz="2000" dirty="0"/>
              <a:t>形成</a:t>
            </a:r>
            <a:endParaRPr kumimoji="1" lang="ja-JP" altLang="en-US" sz="2000" dirty="0"/>
          </a:p>
        </p:txBody>
      </p:sp>
      <p:sp>
        <p:nvSpPr>
          <p:cNvPr id="13" name="テキスト ボックス 12">
            <a:extLst>
              <a:ext uri="{FF2B5EF4-FFF2-40B4-BE49-F238E27FC236}">
                <a16:creationId xmlns:a16="http://schemas.microsoft.com/office/drawing/2014/main" id="{86860B60-F683-489C-87CF-1DFC9B7B51A5}"/>
              </a:ext>
            </a:extLst>
          </p:cNvPr>
          <p:cNvSpPr txBox="1"/>
          <p:nvPr/>
        </p:nvSpPr>
        <p:spPr>
          <a:xfrm>
            <a:off x="4548379" y="2456205"/>
            <a:ext cx="1600118" cy="1138773"/>
          </a:xfrm>
          <a:prstGeom prst="rect">
            <a:avLst/>
          </a:prstGeom>
          <a:noFill/>
        </p:spPr>
        <p:txBody>
          <a:bodyPr wrap="none" rtlCol="0">
            <a:spAutoFit/>
          </a:bodyPr>
          <a:lstStyle/>
          <a:p>
            <a:r>
              <a:rPr kumimoji="1" lang="en-US" altLang="ja-JP" sz="2000" dirty="0"/>
              <a:t>(2) </a:t>
            </a:r>
            <a:r>
              <a:rPr kumimoji="1" lang="ja-JP" altLang="en-US" sz="2000" dirty="0"/>
              <a:t>小銀河の</a:t>
            </a:r>
            <a:endParaRPr kumimoji="1" lang="en-US" altLang="ja-JP" sz="2000" dirty="0"/>
          </a:p>
          <a:p>
            <a:r>
              <a:rPr lang="ja-JP" altLang="en-US" sz="2000" dirty="0"/>
              <a:t>合体による</a:t>
            </a:r>
            <a:endParaRPr lang="en-US" altLang="ja-JP" sz="2000" dirty="0"/>
          </a:p>
          <a:p>
            <a:r>
              <a:rPr lang="ja-JP" altLang="en-US" sz="2000" dirty="0"/>
              <a:t>成長</a:t>
            </a:r>
            <a:endParaRPr kumimoji="1" lang="ja-JP" altLang="en-US" sz="2000" dirty="0"/>
          </a:p>
        </p:txBody>
      </p:sp>
      <p:sp>
        <p:nvSpPr>
          <p:cNvPr id="16" name="テキスト ボックス 15">
            <a:extLst>
              <a:ext uri="{FF2B5EF4-FFF2-40B4-BE49-F238E27FC236}">
                <a16:creationId xmlns:a16="http://schemas.microsoft.com/office/drawing/2014/main" id="{C3794A05-6885-4E78-9529-DD106073EF94}"/>
              </a:ext>
            </a:extLst>
          </p:cNvPr>
          <p:cNvSpPr txBox="1"/>
          <p:nvPr/>
        </p:nvSpPr>
        <p:spPr>
          <a:xfrm>
            <a:off x="4548379" y="4334253"/>
            <a:ext cx="1409360" cy="707886"/>
          </a:xfrm>
          <a:prstGeom prst="rect">
            <a:avLst/>
          </a:prstGeom>
          <a:noFill/>
        </p:spPr>
        <p:txBody>
          <a:bodyPr wrap="none" rtlCol="0">
            <a:spAutoFit/>
          </a:bodyPr>
          <a:lstStyle/>
          <a:p>
            <a:r>
              <a:rPr kumimoji="1" lang="en-US" altLang="ja-JP" sz="2000" dirty="0"/>
              <a:t>(4) </a:t>
            </a:r>
            <a:r>
              <a:rPr kumimoji="1" lang="ja-JP" altLang="en-US" sz="2000" dirty="0"/>
              <a:t>銀河の</a:t>
            </a:r>
            <a:br>
              <a:rPr kumimoji="1" lang="en-US" altLang="ja-JP" sz="2000" dirty="0"/>
            </a:br>
            <a:r>
              <a:rPr kumimoji="1" lang="ja-JP" altLang="en-US" sz="2000" dirty="0"/>
              <a:t>出来上がり</a:t>
            </a:r>
          </a:p>
        </p:txBody>
      </p:sp>
      <p:sp>
        <p:nvSpPr>
          <p:cNvPr id="17" name="テキスト ボックス 16">
            <a:extLst>
              <a:ext uri="{FF2B5EF4-FFF2-40B4-BE49-F238E27FC236}">
                <a16:creationId xmlns:a16="http://schemas.microsoft.com/office/drawing/2014/main" id="{006104C2-BC0B-456F-B536-6CC859624DFD}"/>
              </a:ext>
            </a:extLst>
          </p:cNvPr>
          <p:cNvSpPr txBox="1"/>
          <p:nvPr/>
        </p:nvSpPr>
        <p:spPr>
          <a:xfrm>
            <a:off x="35486" y="4325041"/>
            <a:ext cx="1475084" cy="707886"/>
          </a:xfrm>
          <a:prstGeom prst="rect">
            <a:avLst/>
          </a:prstGeom>
          <a:noFill/>
        </p:spPr>
        <p:txBody>
          <a:bodyPr wrap="none" rtlCol="0">
            <a:spAutoFit/>
          </a:bodyPr>
          <a:lstStyle/>
          <a:p>
            <a:r>
              <a:rPr kumimoji="1" lang="en-US" altLang="ja-JP" sz="2000" dirty="0"/>
              <a:t>(3) </a:t>
            </a:r>
            <a:r>
              <a:rPr kumimoji="1" lang="ja-JP" altLang="en-US" sz="2000" dirty="0"/>
              <a:t>渦巻き</a:t>
            </a:r>
            <a:br>
              <a:rPr kumimoji="1" lang="en-US" altLang="ja-JP" sz="2000" dirty="0"/>
            </a:br>
            <a:r>
              <a:rPr kumimoji="1" lang="ja-JP" altLang="en-US" sz="2000" dirty="0"/>
              <a:t>構造の</a:t>
            </a:r>
            <a:r>
              <a:rPr lang="ja-JP" altLang="en-US" sz="2000" dirty="0"/>
              <a:t>形成</a:t>
            </a:r>
            <a:endParaRPr kumimoji="1" lang="ja-JP" altLang="en-US" sz="2000" dirty="0"/>
          </a:p>
        </p:txBody>
      </p:sp>
      <p:pic>
        <p:nvPicPr>
          <p:cNvPr id="18" name="図 17">
            <a:extLst>
              <a:ext uri="{FF2B5EF4-FFF2-40B4-BE49-F238E27FC236}">
                <a16:creationId xmlns:a16="http://schemas.microsoft.com/office/drawing/2014/main" id="{AC517941-3648-405F-9062-DA727DCFE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9" name="スライド番号プレースホルダ 4">
            <a:extLst>
              <a:ext uri="{FF2B5EF4-FFF2-40B4-BE49-F238E27FC236}">
                <a16:creationId xmlns:a16="http://schemas.microsoft.com/office/drawing/2014/main" id="{413A0DF4-AF0C-4EB8-8223-E33A28AE8D67}"/>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6</a:t>
            </a:fld>
            <a:endParaRPr lang="en-US" altLang="ja-JP" sz="1400" dirty="0"/>
          </a:p>
        </p:txBody>
      </p:sp>
    </p:spTree>
    <p:extLst>
      <p:ext uri="{BB962C8B-B14F-4D97-AF65-F5344CB8AC3E}">
        <p14:creationId xmlns:p14="http://schemas.microsoft.com/office/powerpoint/2010/main" val="7324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33136" y="44450"/>
            <a:ext cx="8229600" cy="936278"/>
          </a:xfrm>
        </p:spPr>
        <p:txBody>
          <a:bodyPr/>
          <a:lstStyle/>
          <a:p>
            <a:r>
              <a:rPr lang="ja-JP" altLang="en-US" dirty="0"/>
              <a:t>数値モデルに共通した特徴</a:t>
            </a:r>
          </a:p>
        </p:txBody>
      </p:sp>
      <p:sp>
        <p:nvSpPr>
          <p:cNvPr id="5123" name="コンテンツ プレースホルダ 2"/>
          <p:cNvSpPr>
            <a:spLocks noGrp="1"/>
          </p:cNvSpPr>
          <p:nvPr>
            <p:ph idx="1"/>
          </p:nvPr>
        </p:nvSpPr>
        <p:spPr>
          <a:xfrm>
            <a:off x="251336" y="1011621"/>
            <a:ext cx="8686800" cy="4525963"/>
          </a:xfrm>
        </p:spPr>
        <p:txBody>
          <a:bodyPr/>
          <a:lstStyle/>
          <a:p>
            <a:r>
              <a:rPr lang="ja-JP" altLang="en-US" b="1" dirty="0">
                <a:solidFill>
                  <a:srgbClr val="000099"/>
                </a:solidFill>
              </a:rPr>
              <a:t>数値モデルの「実体」は巨大なプログラム</a:t>
            </a:r>
            <a:endParaRPr lang="en-US" altLang="ja-JP" b="1" dirty="0">
              <a:solidFill>
                <a:srgbClr val="000099"/>
              </a:solidFill>
            </a:endParaRPr>
          </a:p>
          <a:p>
            <a:r>
              <a:rPr lang="ja-JP" altLang="en-US" b="1" dirty="0">
                <a:solidFill>
                  <a:srgbClr val="000099"/>
                </a:solidFill>
              </a:rPr>
              <a:t>通常は多数のファイルの集合体</a:t>
            </a:r>
            <a:endParaRPr lang="en-US" altLang="ja-JP" b="1" dirty="0">
              <a:solidFill>
                <a:srgbClr val="000099"/>
              </a:solidFill>
            </a:endParaRPr>
          </a:p>
          <a:p>
            <a:r>
              <a:rPr lang="ja-JP" altLang="en-US" b="1" dirty="0">
                <a:solidFill>
                  <a:srgbClr val="000099"/>
                </a:solidFill>
              </a:rPr>
              <a:t>フリーソフトウエアであるものも、そうでないものも存在する</a:t>
            </a:r>
            <a:endParaRPr lang="en-US" altLang="ja-JP" b="1" dirty="0">
              <a:solidFill>
                <a:srgbClr val="000099"/>
              </a:solidFill>
            </a:endParaRPr>
          </a:p>
          <a:p>
            <a:pPr lvl="1"/>
            <a:r>
              <a:rPr lang="ja-JP" altLang="en-US" b="1" dirty="0">
                <a:solidFill>
                  <a:srgbClr val="000099"/>
                </a:solidFill>
              </a:rPr>
              <a:t>使用する場合にはライセンスの確認を！</a:t>
            </a:r>
            <a:br>
              <a:rPr lang="en-US" altLang="ja-JP" b="1" dirty="0">
                <a:solidFill>
                  <a:srgbClr val="000099"/>
                </a:solidFill>
              </a:rPr>
            </a:br>
            <a:r>
              <a:rPr lang="ja-JP" altLang="en-US" b="1" dirty="0">
                <a:solidFill>
                  <a:srgbClr val="000099"/>
                </a:solidFill>
              </a:rPr>
              <a:t>（ライセンスについては</a:t>
            </a:r>
            <a:r>
              <a:rPr lang="en-US" altLang="ja-JP" b="1" dirty="0">
                <a:solidFill>
                  <a:srgbClr val="000099"/>
                </a:solidFill>
              </a:rPr>
              <a:t>INEX</a:t>
            </a:r>
            <a:r>
              <a:rPr lang="ja-JP" altLang="en-US" b="1" dirty="0">
                <a:solidFill>
                  <a:srgbClr val="000099"/>
                </a:solidFill>
              </a:rPr>
              <a:t>第９回参照）</a:t>
            </a:r>
            <a:endParaRPr lang="en-US" altLang="ja-JP" b="1" dirty="0">
              <a:solidFill>
                <a:srgbClr val="000099"/>
              </a:solidFill>
            </a:endParaRPr>
          </a:p>
        </p:txBody>
      </p:sp>
      <p:pic>
        <p:nvPicPr>
          <p:cNvPr id="4" name="図 3">
            <a:extLst>
              <a:ext uri="{FF2B5EF4-FFF2-40B4-BE49-F238E27FC236}">
                <a16:creationId xmlns:a16="http://schemas.microsoft.com/office/drawing/2014/main" id="{92CDF82A-D940-4A16-8BDF-808681FEF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A031ACD4-800C-4D8E-A204-B9EDA8C6C9DC}"/>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7</a:t>
            </a:fld>
            <a:endParaRPr lang="en-US" altLang="ja-JP" sz="1400" dirty="0"/>
          </a:p>
        </p:txBody>
      </p:sp>
    </p:spTree>
    <p:extLst>
      <p:ext uri="{BB962C8B-B14F-4D97-AF65-F5344CB8AC3E}">
        <p14:creationId xmlns:p14="http://schemas.microsoft.com/office/powerpoint/2010/main" val="131402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大気大循環モデルとは</a:t>
            </a:r>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244E63E3-A98A-4383-A362-3A7F8ADDD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460B8864-2DBB-476E-A367-7FC3120CEE9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8</a:t>
            </a:fld>
            <a:endParaRPr lang="en-US" altLang="ja-JP" sz="1400" dirty="0"/>
          </a:p>
        </p:txBody>
      </p:sp>
    </p:spTree>
    <p:extLst>
      <p:ext uri="{BB962C8B-B14F-4D97-AF65-F5344CB8AC3E}">
        <p14:creationId xmlns:p14="http://schemas.microsoft.com/office/powerpoint/2010/main" val="400008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yot\Documents\desktop\desktop\模式図\GCM-schematic\Earth-GCM-schematic-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844824"/>
            <a:ext cx="3821450" cy="452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dirty="0"/>
              <a:t>大気大循環モデルとは</a:t>
            </a:r>
          </a:p>
        </p:txBody>
      </p:sp>
      <p:sp>
        <p:nvSpPr>
          <p:cNvPr id="3" name="コンテンツ プレースホルダ 2"/>
          <p:cNvSpPr>
            <a:spLocks noGrp="1"/>
          </p:cNvSpPr>
          <p:nvPr>
            <p:ph idx="1"/>
          </p:nvPr>
        </p:nvSpPr>
        <p:spPr/>
        <p:txBody>
          <a:bodyPr/>
          <a:lstStyle/>
          <a:p>
            <a:r>
              <a:rPr lang="ja-JP" altLang="en-US" b="1" dirty="0">
                <a:solidFill>
                  <a:srgbClr val="000099"/>
                </a:solidFill>
              </a:rPr>
              <a:t>大気の循環・熱力学量・物質分布の時間発展を計算するソフトウエア</a:t>
            </a:r>
            <a:endParaRPr kumimoji="1" lang="en-US" altLang="ja-JP" b="1" dirty="0">
              <a:solidFill>
                <a:srgbClr val="000099"/>
              </a:solidFill>
            </a:endParaRPr>
          </a:p>
          <a:p>
            <a:r>
              <a:rPr lang="ja-JP" altLang="en-US" b="1" dirty="0">
                <a:solidFill>
                  <a:srgbClr val="000099"/>
                </a:solidFill>
              </a:rPr>
              <a:t>英語では</a:t>
            </a:r>
            <a:br>
              <a:rPr lang="en-US" altLang="ja-JP" b="1" dirty="0">
                <a:solidFill>
                  <a:srgbClr val="000099"/>
                </a:solidFill>
              </a:rPr>
            </a:br>
            <a:r>
              <a:rPr lang="en-US" altLang="ja-JP" b="1" dirty="0">
                <a:solidFill>
                  <a:srgbClr val="000099"/>
                </a:solidFill>
              </a:rPr>
              <a:t>Atmospheric </a:t>
            </a:r>
            <a:br>
              <a:rPr lang="en-US" altLang="ja-JP" b="1" dirty="0">
                <a:solidFill>
                  <a:srgbClr val="000099"/>
                </a:solidFill>
              </a:rPr>
            </a:br>
            <a:r>
              <a:rPr lang="en-US" altLang="ja-JP" b="1" dirty="0">
                <a:solidFill>
                  <a:srgbClr val="000099"/>
                </a:solidFill>
              </a:rPr>
              <a:t>General </a:t>
            </a:r>
            <a:br>
              <a:rPr lang="en-US" altLang="ja-JP" b="1" dirty="0">
                <a:solidFill>
                  <a:srgbClr val="000099"/>
                </a:solidFill>
              </a:rPr>
            </a:br>
            <a:r>
              <a:rPr lang="en-US" altLang="ja-JP" b="1" dirty="0">
                <a:solidFill>
                  <a:srgbClr val="000099"/>
                </a:solidFill>
              </a:rPr>
              <a:t>Circulation </a:t>
            </a:r>
            <a:br>
              <a:rPr lang="en-US" altLang="ja-JP" b="1" dirty="0">
                <a:solidFill>
                  <a:srgbClr val="000099"/>
                </a:solidFill>
              </a:rPr>
            </a:br>
            <a:r>
              <a:rPr lang="en-US" altLang="ja-JP" b="1" dirty="0">
                <a:solidFill>
                  <a:srgbClr val="000099"/>
                </a:solidFill>
              </a:rPr>
              <a:t>Model </a:t>
            </a:r>
            <a:br>
              <a:rPr lang="en-US" altLang="ja-JP" b="1" dirty="0">
                <a:solidFill>
                  <a:srgbClr val="000099"/>
                </a:solidFill>
              </a:rPr>
            </a:br>
            <a:r>
              <a:rPr lang="en-US" altLang="ja-JP" b="1" dirty="0">
                <a:solidFill>
                  <a:srgbClr val="000099"/>
                </a:solidFill>
              </a:rPr>
              <a:t>(AGCM)</a:t>
            </a:r>
            <a:endParaRPr kumimoji="1" lang="en-US" altLang="ja-JP" b="1" dirty="0">
              <a:solidFill>
                <a:srgbClr val="000099"/>
              </a:solidFill>
            </a:endParaRPr>
          </a:p>
          <a:p>
            <a:pPr lvl="1"/>
            <a:r>
              <a:rPr lang="ja-JP" altLang="en-US" dirty="0"/>
              <a:t>ちなみに海洋</a:t>
            </a:r>
            <a:br>
              <a:rPr lang="en-US" altLang="ja-JP" dirty="0"/>
            </a:br>
            <a:r>
              <a:rPr lang="ja-JP" altLang="en-US" dirty="0"/>
              <a:t>大循環モデルは</a:t>
            </a:r>
            <a:br>
              <a:rPr lang="en-US" altLang="ja-JP" dirty="0"/>
            </a:br>
            <a:r>
              <a:rPr lang="en-US" altLang="ja-JP" dirty="0"/>
              <a:t>OGCM</a:t>
            </a:r>
          </a:p>
          <a:p>
            <a:pPr lvl="1"/>
            <a:endParaRPr kumimoji="1" lang="ja-JP" altLang="en-US" dirty="0"/>
          </a:p>
        </p:txBody>
      </p:sp>
      <p:sp>
        <p:nvSpPr>
          <p:cNvPr id="4" name="Rectangle 3"/>
          <p:cNvSpPr txBox="1">
            <a:spLocks noChangeArrowheads="1"/>
          </p:cNvSpPr>
          <p:nvPr/>
        </p:nvSpPr>
        <p:spPr bwMode="auto">
          <a:xfrm>
            <a:off x="7596336" y="5995803"/>
            <a:ext cx="1695450" cy="315913"/>
          </a:xfrm>
          <a:prstGeom prst="rect">
            <a:avLst/>
          </a:prstGeom>
          <a:noFill/>
          <a:ln w="9525">
            <a:noFill/>
            <a:miter lim="800000"/>
            <a:headEnd/>
            <a:tailEnd/>
          </a:ln>
        </p:spPr>
        <p:txBody>
          <a:bodyPr/>
          <a:lstStyle/>
          <a:p>
            <a:pPr marL="342900" indent="-342900">
              <a:spcBef>
                <a:spcPct val="20000"/>
              </a:spcBef>
              <a:defRPr/>
            </a:pPr>
            <a:r>
              <a:rPr lang="ja-JP" altLang="en-US" sz="1600" kern="0" dirty="0">
                <a:latin typeface="+mn-lt"/>
                <a:ea typeface="+mn-ea"/>
              </a:rPr>
              <a:t>高橋他（２０１２）</a:t>
            </a:r>
          </a:p>
        </p:txBody>
      </p:sp>
      <p:pic>
        <p:nvPicPr>
          <p:cNvPr id="6" name="図 5">
            <a:extLst>
              <a:ext uri="{FF2B5EF4-FFF2-40B4-BE49-F238E27FC236}">
                <a16:creationId xmlns:a16="http://schemas.microsoft.com/office/drawing/2014/main" id="{81F1C861-143B-4E5F-B3FC-8821BC41D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33172377-EBB0-43A9-972E-71B3D11EA4B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9</a:t>
            </a:fld>
            <a:endParaRPr lang="en-US" altLang="ja-JP" sz="1400" dirty="0"/>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27881</TotalTime>
  <Words>2777</Words>
  <Application>Microsoft Office PowerPoint</Application>
  <PresentationFormat>画面に合わせる (4:3)</PresentationFormat>
  <Paragraphs>591</Paragraphs>
  <Slides>48</Slides>
  <Notes>40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48</vt:i4>
      </vt:variant>
    </vt:vector>
  </HeadingPairs>
  <TitlesOfParts>
    <vt:vector size="58" baseType="lpstr">
      <vt:lpstr>HGP創英角ｺﾞｼｯｸUB</vt:lpstr>
      <vt:lpstr>ＭＳ Ｐゴシック</vt:lpstr>
      <vt:lpstr>ＭＳ ゴシック</vt:lpstr>
      <vt:lpstr>Myriad Web</vt:lpstr>
      <vt:lpstr>Arial</vt:lpstr>
      <vt:lpstr>Calibri</vt:lpstr>
      <vt:lpstr>Cambria Math</vt:lpstr>
      <vt:lpstr>Symbol</vt:lpstr>
      <vt:lpstr>標準デザイン</vt:lpstr>
      <vt:lpstr>数式</vt:lpstr>
      <vt:lpstr>地球惑星情報学 大気大循環モデル </vt:lpstr>
      <vt:lpstr>目次</vt:lpstr>
      <vt:lpstr>地球惑星科学分野 における数値モデル</vt:lpstr>
      <vt:lpstr>数値モデル</vt:lpstr>
      <vt:lpstr>数値モデルの応用例： 地球内部物理学分野</vt:lpstr>
      <vt:lpstr>数値モデルの応用例： 天文分野</vt:lpstr>
      <vt:lpstr>数値モデルに共通した特徴</vt:lpstr>
      <vt:lpstr>大気大循環モデルとは</vt:lpstr>
      <vt:lpstr>大気大循環モデルとは</vt:lpstr>
      <vt:lpstr>AGCM使用例（１）:天気予報</vt:lpstr>
      <vt:lpstr>AGCM使用例（２）：惑星気候研究</vt:lpstr>
      <vt:lpstr>基礎方程式</vt:lpstr>
      <vt:lpstr>空間分布の表現</vt:lpstr>
      <vt:lpstr>ここまでのまとめ</vt:lpstr>
      <vt:lpstr>DCPAM</vt:lpstr>
      <vt:lpstr>DCPAMとは</vt:lpstr>
      <vt:lpstr>地球流体電脳倶楽部</vt:lpstr>
      <vt:lpstr>DCPAMで計算するためには</vt:lpstr>
      <vt:lpstr>DCPAMがおこなう処理の流れ</vt:lpstr>
      <vt:lpstr>データ解析： モデル実行後の作業</vt:lpstr>
      <vt:lpstr>結果のデータ解析・可視化</vt:lpstr>
      <vt:lpstr>解析・可視化作業の前に</vt:lpstr>
      <vt:lpstr>netCDF(Network Common Data Form)</vt:lpstr>
      <vt:lpstr>PowerPoint プレゼンテーション</vt:lpstr>
      <vt:lpstr>解析・描画ツール</vt:lpstr>
      <vt:lpstr>ここで使うのは電脳 Rubyツール</vt:lpstr>
      <vt:lpstr>電脳 Ruby ツールを用いた描画例</vt:lpstr>
      <vt:lpstr>まとめ</vt:lpstr>
      <vt:lpstr>実技編では</vt:lpstr>
      <vt:lpstr>参考書, 参考文献</vt:lpstr>
      <vt:lpstr>付録</vt:lpstr>
      <vt:lpstr>数値モデルの例： 地球化学分野</vt:lpstr>
      <vt:lpstr>AGCM使用例（２）：温暖化予測</vt:lpstr>
      <vt:lpstr>空間分布の表現（２）：スペクトル法</vt:lpstr>
      <vt:lpstr>空間分布の表現（２）：球面のスペクトル法</vt:lpstr>
      <vt:lpstr>知見の集積場としての 大気大循環モデル</vt:lpstr>
      <vt:lpstr>基礎方程式(前回の復習)</vt:lpstr>
      <vt:lpstr>物理過程の例：雲過程</vt:lpstr>
      <vt:lpstr>物理過程を表現する方法</vt:lpstr>
      <vt:lpstr>更にパラメタリゼーションについて</vt:lpstr>
      <vt:lpstr>数値モデルに関する 問題提起</vt:lpstr>
      <vt:lpstr>数値モデルに関する問題</vt:lpstr>
      <vt:lpstr>モデルギャップ問題への対応</vt:lpstr>
      <vt:lpstr>まとめ</vt:lpstr>
      <vt:lpstr>実技編では</vt:lpstr>
      <vt:lpstr>それ以外にも</vt:lpstr>
      <vt:lpstr>参考書・参考文献</vt:lpstr>
      <vt:lpstr>PowerPoint プレゼンテーション</vt:lpstr>
    </vt:vector>
  </TitlesOfParts>
  <Company>地球流体電脳倶楽部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地球惑星情報学1</dc:title>
  <dc:creator>石渡正樹</dc:creator>
  <cp:lastModifiedBy>momoko</cp:lastModifiedBy>
  <cp:revision>1495</cp:revision>
  <cp:lastPrinted>2017-07-13T13:12:21Z</cp:lastPrinted>
  <dcterms:created xsi:type="dcterms:W3CDTF">2004-09-29T09:26:43Z</dcterms:created>
  <dcterms:modified xsi:type="dcterms:W3CDTF">2019-07-05T06:56:13Z</dcterms:modified>
</cp:coreProperties>
</file>