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8" r:id="rId2"/>
    <p:sldId id="436" r:id="rId3"/>
    <p:sldId id="728" r:id="rId4"/>
    <p:sldId id="732" r:id="rId5"/>
    <p:sldId id="744" r:id="rId6"/>
    <p:sldId id="735" r:id="rId7"/>
    <p:sldId id="740" r:id="rId8"/>
    <p:sldId id="730" r:id="rId9"/>
    <p:sldId id="518" r:id="rId10"/>
    <p:sldId id="625" r:id="rId11"/>
    <p:sldId id="641" r:id="rId12"/>
    <p:sldId id="589" r:id="rId13"/>
    <p:sldId id="549" r:id="rId14"/>
    <p:sldId id="719" r:id="rId15"/>
    <p:sldId id="595" r:id="rId16"/>
    <p:sldId id="596" r:id="rId17"/>
    <p:sldId id="655" r:id="rId18"/>
    <p:sldId id="746" r:id="rId19"/>
    <p:sldId id="723" r:id="rId20"/>
    <p:sldId id="748" r:id="rId21"/>
    <p:sldId id="749" r:id="rId22"/>
    <p:sldId id="750" r:id="rId23"/>
    <p:sldId id="751" r:id="rId24"/>
    <p:sldId id="752" r:id="rId25"/>
    <p:sldId id="753" r:id="rId26"/>
    <p:sldId id="754" r:id="rId27"/>
    <p:sldId id="755" r:id="rId28"/>
    <p:sldId id="726" r:id="rId29"/>
    <p:sldId id="653" r:id="rId30"/>
    <p:sldId id="670" r:id="rId31"/>
    <p:sldId id="696" r:id="rId32"/>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4" d="100"/>
          <a:sy n="74" d="100"/>
        </p:scale>
        <p:origin x="390" y="54"/>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2019/7/12</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2019/7/12</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12</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13</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14</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16</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17</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18</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19</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21</a:t>
            </a:fld>
            <a:endParaRPr lang="ja-JP" altLang="en-US"/>
          </a:p>
        </p:txBody>
      </p:sp>
    </p:spTree>
    <p:extLst>
      <p:ext uri="{BB962C8B-B14F-4D97-AF65-F5344CB8AC3E}">
        <p14:creationId xmlns:p14="http://schemas.microsoft.com/office/powerpoint/2010/main" val="411075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423742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netCDF </a:t>
            </a:r>
            <a:r>
              <a:rPr kumimoji="1" lang="ja-JP" altLang="en-US" dirty="0"/>
              <a:t>データファイルの構造をあらわす模式図に変更</a:t>
            </a:r>
            <a:endParaRPr kumimoji="1" lang="en-US" altLang="ja-JP" dirty="0"/>
          </a:p>
          <a:p>
            <a:r>
              <a:rPr kumimoji="1" lang="ja-JP" altLang="en-US" dirty="0"/>
              <a:t>最後に「実際のデータの中を見てみましょう」と書いて</a:t>
            </a:r>
            <a:r>
              <a:rPr kumimoji="1" lang="en-US" altLang="ja-JP" dirty="0" err="1"/>
              <a:t>ncdump</a:t>
            </a:r>
            <a:r>
              <a:rPr kumimoji="1" lang="en-US" altLang="ja-JP" baseline="0" dirty="0"/>
              <a:t> </a:t>
            </a:r>
            <a:r>
              <a:rPr kumimoji="1" lang="ja-JP" altLang="en-US" baseline="0" dirty="0"/>
              <a:t>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23</a:t>
            </a:fld>
            <a:endParaRPr lang="ja-JP" altLang="en-US"/>
          </a:p>
        </p:txBody>
      </p:sp>
    </p:spTree>
    <p:extLst>
      <p:ext uri="{BB962C8B-B14F-4D97-AF65-F5344CB8AC3E}">
        <p14:creationId xmlns:p14="http://schemas.microsoft.com/office/powerpoint/2010/main" val="107838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メタデータの重要性を話す！</a:t>
            </a:r>
            <a:endParaRPr kumimoji="1" lang="en-US" altLang="ja-JP" baseline="0" dirty="0"/>
          </a:p>
          <a:p>
            <a:r>
              <a:rPr kumimoji="1" lang="ja-JP" altLang="en-US" baseline="0" dirty="0"/>
              <a:t>例を挙げることができると良い！</a:t>
            </a: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24</a:t>
            </a:fld>
            <a:endParaRPr lang="ja-JP" altLang="en-US"/>
          </a:p>
        </p:txBody>
      </p:sp>
    </p:spTree>
    <p:extLst>
      <p:ext uri="{BB962C8B-B14F-4D97-AF65-F5344CB8AC3E}">
        <p14:creationId xmlns:p14="http://schemas.microsoft.com/office/powerpoint/2010/main" val="52657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25</a:t>
            </a:fld>
            <a:endParaRPr lang="ja-JP" altLang="en-US"/>
          </a:p>
        </p:txBody>
      </p:sp>
    </p:spTree>
    <p:extLst>
      <p:ext uri="{BB962C8B-B14F-4D97-AF65-F5344CB8AC3E}">
        <p14:creationId xmlns:p14="http://schemas.microsoft.com/office/powerpoint/2010/main" val="419488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26</a:t>
            </a:fld>
            <a:endParaRPr lang="ja-JP" altLang="en-US"/>
          </a:p>
        </p:txBody>
      </p:sp>
    </p:spTree>
    <p:extLst>
      <p:ext uri="{BB962C8B-B14F-4D97-AF65-F5344CB8AC3E}">
        <p14:creationId xmlns:p14="http://schemas.microsoft.com/office/powerpoint/2010/main" val="3970328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27</a:t>
            </a:fld>
            <a:endParaRPr lang="ja-JP" altLang="en-US"/>
          </a:p>
        </p:txBody>
      </p:sp>
    </p:spTree>
    <p:extLst>
      <p:ext uri="{BB962C8B-B14F-4D97-AF65-F5344CB8AC3E}">
        <p14:creationId xmlns:p14="http://schemas.microsoft.com/office/powerpoint/2010/main" val="137695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28</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29</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30</a:t>
            </a:fld>
            <a:endParaRPr lang="ja-JP" altLang="en-US">
              <a:latin typeface="Arial" charset="0"/>
            </a:endParaRPr>
          </a:p>
        </p:txBody>
      </p:sp>
    </p:spTree>
    <p:extLst>
      <p:ext uri="{BB962C8B-B14F-4D97-AF65-F5344CB8AC3E}">
        <p14:creationId xmlns:p14="http://schemas.microsoft.com/office/powerpoint/2010/main" val="346723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9</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10</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11</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0.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6.xml"/><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1.jpeg"/><Relationship Id="rId5" Type="http://schemas.openxmlformats.org/officeDocument/2006/relationships/image" Target="../media/image36.wmf"/><Relationship Id="rId10" Type="http://schemas.openxmlformats.org/officeDocument/2006/relationships/image" Target="../media/image40.jpeg"/><Relationship Id="rId4" Type="http://schemas.openxmlformats.org/officeDocument/2006/relationships/oleObject" Target="../embeddings/oleObject1.bin"/><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2019</a:t>
            </a:r>
            <a:r>
              <a:rPr lang="ja-JP" altLang="en-US" sz="2400" dirty="0"/>
              <a:t>年</a:t>
            </a:r>
            <a:r>
              <a:rPr lang="en-US" altLang="ja-JP" sz="2400" dirty="0"/>
              <a:t>7</a:t>
            </a:r>
            <a:r>
              <a:rPr lang="ja-JP" altLang="en-US" sz="2400" dirty="0"/>
              <a:t>月</a:t>
            </a:r>
            <a:r>
              <a:rPr lang="en-US" altLang="ja-JP" sz="2400" dirty="0"/>
              <a:t>12</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 2">
            <a:extLst>
              <a:ext uri="{FF2B5EF4-FFF2-40B4-BE49-F238E27FC236}">
                <a16:creationId xmlns:a16="http://schemas.microsoft.com/office/drawing/2014/main" id="{CEE4B819-8B1D-43A3-84B9-7E635D74C461}"/>
              </a:ext>
            </a:extLst>
          </p:cNvPr>
          <p:cNvSpPr>
            <a:spLocks noGrp="1"/>
          </p:cNvSpPr>
          <p:nvPr>
            <p:ph idx="1"/>
          </p:nvPr>
        </p:nvSpPr>
        <p:spPr>
          <a:xfrm>
            <a:off x="457200" y="784624"/>
            <a:ext cx="8229600" cy="4525963"/>
          </a:xfrm>
        </p:spPr>
        <p:txBody>
          <a:bodyPr/>
          <a:lstStyle/>
          <a:p>
            <a:r>
              <a:rPr lang="ja-JP" altLang="en-US" b="1" dirty="0">
                <a:solidFill>
                  <a:srgbClr val="000099"/>
                </a:solidFill>
              </a:rPr>
              <a:t>短期予報</a:t>
            </a: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br>
              <a:rPr lang="en-US" altLang="ja-JP" b="1" dirty="0">
                <a:solidFill>
                  <a:srgbClr val="000099"/>
                </a:solidFill>
              </a:rPr>
            </a:br>
            <a:endParaRPr kumimoji="1" lang="en-US" altLang="ja-JP" b="1" dirty="0">
              <a:solidFill>
                <a:srgbClr val="000099"/>
              </a:solidFill>
            </a:endParaRPr>
          </a:p>
          <a:p>
            <a:r>
              <a:rPr lang="ja-JP" altLang="en-US" b="1" dirty="0">
                <a:solidFill>
                  <a:srgbClr val="000099"/>
                </a:solidFill>
              </a:rPr>
              <a:t>温暖化予測</a:t>
            </a:r>
            <a:endParaRPr lang="en-US" altLang="ja-JP" b="1" dirty="0">
              <a:solidFill>
                <a:srgbClr val="000099"/>
              </a:solidFill>
            </a:endParaRPr>
          </a:p>
          <a:p>
            <a:pPr lvl="1"/>
            <a:r>
              <a:rPr kumimoji="1" lang="en-US" altLang="ja-JP" b="1" dirty="0">
                <a:solidFill>
                  <a:srgbClr val="000099"/>
                </a:solidFill>
              </a:rPr>
              <a:t>IPCC(2013)</a:t>
            </a:r>
            <a:r>
              <a:rPr kumimoji="1" lang="ja-JP" altLang="en-US" b="1" dirty="0">
                <a:solidFill>
                  <a:srgbClr val="000099"/>
                </a:solidFill>
              </a:rPr>
              <a:t>など</a:t>
            </a:r>
            <a:endParaRPr kumimoji="1" lang="ja-JP" altLang="en-US" dirty="0"/>
          </a:p>
        </p:txBody>
      </p:sp>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720158" y="1412790"/>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予報天気図</a:t>
            </a:r>
          </a:p>
        </p:txBody>
      </p:sp>
      <p:sp>
        <p:nvSpPr>
          <p:cNvPr id="11268" name="Text Box 7"/>
          <p:cNvSpPr txBox="1">
            <a:spLocks noChangeArrowheads="1"/>
          </p:cNvSpPr>
          <p:nvPr/>
        </p:nvSpPr>
        <p:spPr bwMode="auto">
          <a:xfrm>
            <a:off x="5624982" y="1412790"/>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3269804" y="4807566"/>
            <a:ext cx="5416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 天気図 </a:t>
            </a:r>
            <a:r>
              <a:rPr lang="en-US" altLang="ja-JP" sz="2000" dirty="0">
                <a:solidFill>
                  <a:srgbClr val="008000"/>
                </a:solidFill>
              </a:rPr>
              <a:t>(https://www.jma.go.jp/jp/g3/)</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289317" y="1911791"/>
            <a:ext cx="2896122" cy="28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9313" y="1881252"/>
            <a:ext cx="3080450" cy="29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使用例（２）：惑星気候研究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910" y="2616434"/>
            <a:ext cx="4705080" cy="4005307"/>
          </a:xfrm>
          <a:prstGeom prst="rect">
            <a:avLst/>
          </a:prstGeom>
        </p:spPr>
      </p:pic>
      <p:grpSp>
        <p:nvGrpSpPr>
          <p:cNvPr id="17" name="グループ化 16"/>
          <p:cNvGrpSpPr/>
          <p:nvPr/>
        </p:nvGrpSpPr>
        <p:grpSpPr>
          <a:xfrm>
            <a:off x="286896" y="2992950"/>
            <a:ext cx="3241647" cy="3220239"/>
            <a:chOff x="4413826" y="1732753"/>
            <a:chExt cx="4160650" cy="3840968"/>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37057" y="4785518"/>
              <a:ext cx="504058" cy="508742"/>
              <a:chOff x="8172399" y="3643862"/>
              <a:chExt cx="504058" cy="508742"/>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1" y="364386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732753"/>
              <a:ext cx="309701"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568554"/>
            <a:ext cx="2909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br>
              <a:rPr lang="en-US" altLang="ja-JP" sz="2800" dirty="0">
                <a:solidFill>
                  <a:srgbClr val="000099"/>
                </a:solidFill>
                <a:latin typeface="Arial" charset="0"/>
              </a:rPr>
            </a:br>
            <a:r>
              <a:rPr lang="en-US" altLang="ja-JP" sz="2000" dirty="0">
                <a:solidFill>
                  <a:srgbClr val="000099"/>
                </a:solidFill>
                <a:latin typeface="Arial" charset="0"/>
              </a:rPr>
              <a:t>(</a:t>
            </a:r>
            <a:r>
              <a:rPr lang="en-US" altLang="ja-JP" sz="2000" dirty="0" err="1">
                <a:solidFill>
                  <a:srgbClr val="000099"/>
                </a:solidFill>
                <a:latin typeface="Arial" charset="0"/>
              </a:rPr>
              <a:t>Navier</a:t>
            </a:r>
            <a:r>
              <a:rPr lang="en-US" altLang="ja-JP" sz="2000" dirty="0">
                <a:solidFill>
                  <a:srgbClr val="000099"/>
                </a:solidFill>
                <a:latin typeface="Arial" charset="0"/>
              </a:rPr>
              <a:t>-Stokes </a:t>
            </a:r>
            <a:r>
              <a:rPr lang="ja-JP" altLang="en-US" sz="2000" dirty="0">
                <a:solidFill>
                  <a:srgbClr val="000099"/>
                </a:solidFill>
                <a:latin typeface="Arial" charset="0"/>
              </a:rPr>
              <a:t>方程式</a:t>
            </a:r>
            <a:r>
              <a:rPr lang="en-US" altLang="ja-JP" sz="2000" dirty="0">
                <a:solidFill>
                  <a:srgbClr val="000099"/>
                </a:solidFill>
                <a:latin typeface="Arial" charset="0"/>
              </a:rPr>
              <a:t>)</a:t>
            </a:r>
            <a:endParaRPr lang="ja-JP" altLang="en-US" sz="2000" dirty="0">
              <a:solidFill>
                <a:srgbClr val="000099"/>
              </a:solidFill>
              <a:latin typeface="Arial" charset="0"/>
            </a:endParaRP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07756"/>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375824" y="5733312"/>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375824" y="5733312"/>
                <a:ext cx="1403269" cy="461665"/>
              </a:xfrm>
              <a:prstGeom prst="rect">
                <a:avLst/>
              </a:prstGeom>
              <a:blipFill>
                <a:blip r:embed="rId3"/>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347864" y="1284108"/>
                <a:ext cx="6332042"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λ</m:t>
                        </m:r>
                      </m:sub>
                    </m:sSub>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7864" y="1284108"/>
                <a:ext cx="6332042" cy="6803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347864" y="1920094"/>
                <a:ext cx="558983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φ</m:t>
                        </m:r>
                      </m:sub>
                    </m:sSub>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347864" y="1920094"/>
                <a:ext cx="5589835" cy="68031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293811" y="3996877"/>
                <a:ext cx="2720680"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b="1" i="1" smtClean="0">
                          <a:latin typeface="Cambria Math" panose="02040503050406030204" pitchFamily="18" charset="0"/>
                        </a:rPr>
                        <m:t>=</m:t>
                      </m:r>
                      <m:r>
                        <a:rPr kumimoji="1" lang="en-US" altLang="ja-JP" sz="2400" b="0" i="1" baseline="0" smtClean="0">
                          <a:latin typeface="Cambria Math" panose="02040503050406030204" pitchFamily="18" charset="0"/>
                        </a:rPr>
                        <m:t>𝑄</m:t>
                      </m:r>
                    </m:oMath>
                  </m:oMathPara>
                </a14:m>
                <a:endParaRPr kumimoji="1" lang="ja-JP" altLang="en-US" sz="2400" b="0" i="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293811" y="3996877"/>
                <a:ext cx="2720680" cy="8561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347864" y="4822764"/>
                <a:ext cx="119167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347864" y="4822764"/>
                <a:ext cx="1191673" cy="793551"/>
              </a:xfrm>
              <a:prstGeom prst="rect">
                <a:avLst/>
              </a:prstGeom>
              <a:blipFill>
                <a:blip r:embed="rId9"/>
                <a:stretch>
                  <a:fillRect/>
                </a:stretch>
              </a:blipFill>
            </p:spPr>
            <p:txBody>
              <a:bodyPr/>
              <a:lstStyle/>
              <a:p>
                <a:r>
                  <a:rPr lang="ja-JP" altLang="en-US">
                    <a:noFill/>
                  </a:rPr>
                  <a:t> </a:t>
                </a:r>
              </a:p>
            </p:txBody>
          </p:sp>
        </mc:Fallback>
      </mc:AlternateContent>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a:t>
            </a:r>
          </a:p>
        </p:txBody>
      </p:sp>
      <p:sp>
        <p:nvSpPr>
          <p:cNvPr id="11267" name="Rectangle 3"/>
          <p:cNvSpPr>
            <a:spLocks noGrp="1" noChangeArrowheads="1"/>
          </p:cNvSpPr>
          <p:nvPr>
            <p:ph idx="1"/>
          </p:nvPr>
        </p:nvSpPr>
        <p:spPr>
          <a:xfrm>
            <a:off x="285750" y="740696"/>
            <a:ext cx="8642350" cy="2160661"/>
          </a:xfrm>
        </p:spPr>
        <p:txBody>
          <a:bodyPr/>
          <a:lstStyle/>
          <a:p>
            <a:pPr eaLnBrk="1" hangingPunct="1"/>
            <a:r>
              <a:rPr lang="ja-JP" altLang="en-US" b="1" dirty="0">
                <a:solidFill>
                  <a:srgbClr val="000099"/>
                </a:solidFill>
              </a:rPr>
              <a:t>格子点法：離散的な点（格子点）の値だけ考慮</a:t>
            </a:r>
            <a:endParaRPr lang="en-US" altLang="ja-JP" b="1" dirty="0">
              <a:solidFill>
                <a:srgbClr val="000099"/>
              </a:solidFill>
            </a:endParaRPr>
          </a:p>
          <a:p>
            <a:pPr lvl="1"/>
            <a:r>
              <a:rPr lang="ja-JP" altLang="en-US" dirty="0"/>
              <a:t>微分は格子点上の値の差で表現</a:t>
            </a:r>
            <a:endParaRPr lang="en-US" altLang="ja-JP" dirty="0"/>
          </a:p>
          <a:p>
            <a:pPr lvl="1"/>
            <a:r>
              <a:rPr lang="ja-JP" altLang="en-US" dirty="0"/>
              <a:t>多くの</a:t>
            </a:r>
            <a:r>
              <a:rPr lang="en-US" altLang="ja-JP" dirty="0"/>
              <a:t>GCM</a:t>
            </a:r>
            <a:r>
              <a:rPr lang="ja-JP" altLang="en-US" dirty="0"/>
              <a:t>では鉛直方向に格子点法を採用</a:t>
            </a: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endParaRPr lang="en-US" altLang="ja-JP" dirty="0"/>
          </a:p>
          <a:p>
            <a:r>
              <a:rPr lang="ja-JP" altLang="en-US" b="1" dirty="0">
                <a:solidFill>
                  <a:srgbClr val="000099"/>
                </a:solidFill>
              </a:rPr>
              <a:t>スペクトル法：物理量を直交関数系で展開</a:t>
            </a:r>
            <a:endParaRPr lang="en-US" altLang="ja-JP" b="1" dirty="0">
              <a:solidFill>
                <a:srgbClr val="000099"/>
              </a:solidFill>
            </a:endParaRPr>
          </a:p>
          <a:p>
            <a:pPr lvl="1"/>
            <a:r>
              <a:rPr lang="ja-JP" altLang="en-US" dirty="0"/>
              <a:t>球面・球殻形状内の計算で多く使用</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50471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280445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44366" y="5102319"/>
            <a:ext cx="3647370" cy="199018"/>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2767" y="4789224"/>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28468" y="2560420"/>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4362175"/>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434885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354916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92408" y="2548804"/>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92408" y="2548804"/>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282359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3599422"/>
            <a:ext cx="0" cy="728893"/>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2439372"/>
            <a:ext cx="0" cy="2597437"/>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2166760"/>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3675622"/>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3675622"/>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4510191"/>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4510191"/>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2797508"/>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2797508"/>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2232685"/>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2232685"/>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3552250"/>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3552250"/>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3997129"/>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38621"/>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5508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44435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444358"/>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3982667"/>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3982667"/>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4468882"/>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4468882"/>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098339"/>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3635815"/>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165414"/>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4773384"/>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3966797"/>
            <a:ext cx="1700546" cy="933500"/>
          </a:xfrm>
          <a:prstGeom prst="rect">
            <a:avLst/>
          </a:prstGeom>
        </p:spPr>
      </p:pic>
      <p:sp>
        <p:nvSpPr>
          <p:cNvPr id="28" name="テキスト ボックス 27"/>
          <p:cNvSpPr txBox="1"/>
          <p:nvPr/>
        </p:nvSpPr>
        <p:spPr>
          <a:xfrm>
            <a:off x="4720714" y="4087800"/>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4756323"/>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13046"/>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https://www.gfd-dennou.org/library/dcpam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https://www.gfd-dennou.org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-k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78457"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オブジェクトファイル：コンパイルで作られる機械語ファイル</a:t>
            </a:r>
            <a:endParaRPr lang="en-US" altLang="ja-JP" dirty="0"/>
          </a:p>
          <a:p>
            <a:pPr lvl="2"/>
            <a:r>
              <a:rPr lang="ja-JP" altLang="en-US" dirty="0"/>
              <a:t>情報実験機で使うコンパイラは</a:t>
            </a:r>
            <a:r>
              <a:rPr lang="en-US" altLang="ja-JP" dirty="0"/>
              <a:t>GNU Fortran (</a:t>
            </a:r>
            <a:r>
              <a:rPr lang="en-US" altLang="ja-JP" dirty="0" err="1"/>
              <a:t>GFortran</a:t>
            </a:r>
            <a:r>
              <a:rPr lang="en-US" altLang="ja-JP" dirty="0"/>
              <a:t>)</a:t>
            </a:r>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193592"/>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5787112"/>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408391"/>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193592"/>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378258"/>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4907140"/>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378258"/>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593057"/>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4963284"/>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5648643"/>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4904745"/>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4859517"/>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413047"/>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2219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4497771" y="4202652"/>
            <a:ext cx="1833991" cy="904863"/>
          </a:xfrm>
          <a:prstGeom prst="rect">
            <a:avLst/>
          </a:prstGeom>
          <a:noFill/>
        </p:spPr>
        <p:txBody>
          <a:bodyPr wrap="square" rtlCol="0">
            <a:spAutoFit/>
          </a:bodyPr>
          <a:lstStyle/>
          <a:p>
            <a:pPr algn="ctr"/>
            <a:r>
              <a:rPr lang="ja-JP" altLang="en-US" dirty="0">
                <a:solidFill>
                  <a:srgbClr val="008000"/>
                </a:solidFill>
              </a:rPr>
              <a:t>数値積分</a:t>
            </a:r>
            <a:endParaRPr lang="en-US" altLang="ja-JP" dirty="0">
              <a:solidFill>
                <a:srgbClr val="008000"/>
              </a:solidFill>
            </a:endParaRPr>
          </a:p>
          <a:p>
            <a:pPr algn="ctr"/>
            <a:r>
              <a:rPr lang="ja-JP" altLang="en-US" dirty="0">
                <a:solidFill>
                  <a:srgbClr val="008000"/>
                </a:solidFill>
              </a:rPr>
              <a:t>（反復計算）</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dirty="0"/>
              <a:t>データ解析：</a:t>
            </a:r>
            <a:br>
              <a:rPr lang="en-US" altLang="ja-JP" sz="5400" dirty="0"/>
            </a:br>
            <a:r>
              <a:rPr lang="ja-JP" altLang="en-US" sz="5400" dirty="0"/>
              <a:t>モデル実行後の作業</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6321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4158957"/>
            <a:ext cx="4265744" cy="3014459"/>
          </a:xfrm>
          <a:prstGeom prst="rect">
            <a:avLst/>
          </a:prstGeom>
        </p:spPr>
      </p:pic>
      <p:sp>
        <p:nvSpPr>
          <p:cNvPr id="12290" name="タイトル 1"/>
          <p:cNvSpPr>
            <a:spLocks noGrp="1"/>
          </p:cNvSpPr>
          <p:nvPr>
            <p:ph type="title"/>
          </p:nvPr>
        </p:nvSpPr>
        <p:spPr>
          <a:xfrm>
            <a:off x="457200" y="44450"/>
            <a:ext cx="8229600" cy="864270"/>
          </a:xfrm>
        </p:spPr>
        <p:txBody>
          <a:bodyPr/>
          <a:lstStyle/>
          <a:p>
            <a:r>
              <a:rPr lang="ja-JP" altLang="en-US" dirty="0"/>
              <a:t>結果のデータ解析・可視化</a:t>
            </a:r>
          </a:p>
        </p:txBody>
      </p:sp>
      <p:sp>
        <p:nvSpPr>
          <p:cNvPr id="12291" name="コンテンツ プレースホルダ 2"/>
          <p:cNvSpPr>
            <a:spLocks noGrp="1"/>
          </p:cNvSpPr>
          <p:nvPr>
            <p:ph idx="1"/>
          </p:nvPr>
        </p:nvSpPr>
        <p:spPr>
          <a:xfrm>
            <a:off x="107504" y="764705"/>
            <a:ext cx="8363272" cy="3528392"/>
          </a:xfrm>
        </p:spPr>
        <p:txBody>
          <a:bodyPr/>
          <a:lstStyle/>
          <a:p>
            <a:r>
              <a:rPr lang="ja-JP" altLang="en-US" b="1" dirty="0">
                <a:solidFill>
                  <a:srgbClr val="000099"/>
                </a:solidFill>
              </a:rPr>
              <a:t>数値積分終了後にはやることがたくさんある</a:t>
            </a:r>
            <a:br>
              <a:rPr lang="en-US" altLang="ja-JP" b="1" dirty="0">
                <a:solidFill>
                  <a:srgbClr val="000099"/>
                </a:solidFill>
              </a:rPr>
            </a:br>
            <a:r>
              <a:rPr lang="ja-JP" altLang="en-US" b="1" dirty="0">
                <a:solidFill>
                  <a:srgbClr val="000099"/>
                </a:solidFill>
              </a:rPr>
              <a:t>（計算したら知りたいことがポンと出てくるわけではない！）</a:t>
            </a:r>
            <a:endParaRPr lang="en-US" altLang="ja-JP" b="1" dirty="0">
              <a:solidFill>
                <a:srgbClr val="000099"/>
              </a:solidFill>
            </a:endParaRPr>
          </a:p>
          <a:p>
            <a:pPr lvl="1"/>
            <a:r>
              <a:rPr lang="ja-JP" altLang="en-US" dirty="0"/>
              <a:t>データ後処理：必要に応じてデータを解析で使える形にする。並列計算におけるデータ結合など</a:t>
            </a:r>
            <a:endParaRPr lang="en-US" altLang="ja-JP" dirty="0"/>
          </a:p>
          <a:p>
            <a:pPr lvl="1"/>
            <a:r>
              <a:rPr lang="ja-JP" altLang="en-US" dirty="0"/>
              <a:t>解析：出力データから必要な物理量を計算する</a:t>
            </a:r>
            <a:endParaRPr lang="en-US" altLang="ja-JP" dirty="0"/>
          </a:p>
          <a:p>
            <a:pPr lvl="1"/>
            <a:r>
              <a:rPr lang="ja-JP" altLang="en-US" dirty="0"/>
              <a:t>可視化：得られた結果を図にする</a:t>
            </a:r>
            <a:endParaRPr lang="en-US" altLang="ja-JP" dirty="0"/>
          </a:p>
          <a:p>
            <a:pPr marL="0" indent="0">
              <a:buNone/>
            </a:pPr>
            <a:endParaRPr lang="en-US" altLang="ja-JP" b="1" dirty="0">
              <a:solidFill>
                <a:srgbClr val="000099"/>
              </a:solidFill>
            </a:endParaRP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r="7625"/>
          <a:stretch/>
        </p:blipFill>
        <p:spPr>
          <a:xfrm>
            <a:off x="6228184" y="4818638"/>
            <a:ext cx="2906878" cy="1551179"/>
          </a:xfrm>
          <a:prstGeom prst="rect">
            <a:avLst/>
          </a:prstGeom>
        </p:spPr>
      </p:pic>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t="7225" r="11505"/>
          <a:stretch/>
        </p:blipFill>
        <p:spPr>
          <a:xfrm>
            <a:off x="3203848" y="4818638"/>
            <a:ext cx="2913450" cy="1667724"/>
          </a:xfrm>
          <a:prstGeom prst="rect">
            <a:avLst/>
          </a:prstGeom>
        </p:spPr>
      </p:pic>
      <p:sp>
        <p:nvSpPr>
          <p:cNvPr id="4" name="矢印: 右 3"/>
          <p:cNvSpPr/>
          <p:nvPr/>
        </p:nvSpPr>
        <p:spPr bwMode="auto">
          <a:xfrm>
            <a:off x="2627784" y="4428718"/>
            <a:ext cx="929339" cy="440442"/>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7" name="テキスト ボックス 6"/>
          <p:cNvSpPr txBox="1"/>
          <p:nvPr/>
        </p:nvSpPr>
        <p:spPr>
          <a:xfrm>
            <a:off x="1309463" y="6258798"/>
            <a:ext cx="598241" cy="338554"/>
          </a:xfrm>
          <a:prstGeom prst="rect">
            <a:avLst/>
          </a:prstGeom>
          <a:solidFill>
            <a:schemeClr val="bg1"/>
          </a:solidFill>
        </p:spPr>
        <p:txBody>
          <a:bodyPr wrap="none" rtlCol="0">
            <a:spAutoFit/>
          </a:bodyPr>
          <a:lstStyle/>
          <a:p>
            <a:r>
              <a:rPr lang="ja-JP" altLang="en-US" sz="1600" dirty="0"/>
              <a:t>経度</a:t>
            </a:r>
            <a:endParaRPr kumimoji="1" lang="ja-JP" altLang="en-US" sz="1600" dirty="0"/>
          </a:p>
        </p:txBody>
      </p:sp>
      <p:sp>
        <p:nvSpPr>
          <p:cNvPr id="8" name="テキスト ボックス 7"/>
          <p:cNvSpPr txBox="1"/>
          <p:nvPr/>
        </p:nvSpPr>
        <p:spPr>
          <a:xfrm>
            <a:off x="904490" y="4333629"/>
            <a:ext cx="1579278" cy="535531"/>
          </a:xfrm>
          <a:prstGeom prst="rect">
            <a:avLst/>
          </a:prstGeom>
          <a:solidFill>
            <a:schemeClr val="bg1"/>
          </a:solidFill>
        </p:spPr>
        <p:txBody>
          <a:bodyPr wrap="none" rtlCol="0">
            <a:spAutoFit/>
          </a:bodyPr>
          <a:lstStyle/>
          <a:p>
            <a:pPr>
              <a:lnSpc>
                <a:spcPct val="70000"/>
              </a:lnSpc>
            </a:pPr>
            <a:r>
              <a:rPr kumimoji="1" lang="ja-JP" altLang="en-US" sz="1800" dirty="0"/>
              <a:t>降水</a:t>
            </a:r>
            <a:r>
              <a:rPr lang="ja-JP" altLang="en-US" sz="1800" dirty="0"/>
              <a:t>平面分布</a:t>
            </a:r>
            <a:endParaRPr kumimoji="1" lang="en-US" altLang="ja-JP" sz="1800" dirty="0"/>
          </a:p>
          <a:p>
            <a:pPr>
              <a:lnSpc>
                <a:spcPct val="70000"/>
              </a:lnSpc>
            </a:pPr>
            <a:r>
              <a:rPr lang="ja-JP" altLang="en-US" sz="1800" dirty="0"/>
              <a:t>（モデル結果）</a:t>
            </a:r>
            <a:endParaRPr kumimoji="1" lang="ja-JP" altLang="en-US" sz="1800" dirty="0"/>
          </a:p>
        </p:txBody>
      </p:sp>
      <p:sp>
        <p:nvSpPr>
          <p:cNvPr id="12" name="テキスト ボックス 11"/>
          <p:cNvSpPr txBox="1"/>
          <p:nvPr/>
        </p:nvSpPr>
        <p:spPr>
          <a:xfrm>
            <a:off x="3635896" y="4530606"/>
            <a:ext cx="2044149" cy="287836"/>
          </a:xfrm>
          <a:prstGeom prst="rect">
            <a:avLst/>
          </a:prstGeom>
          <a:noFill/>
        </p:spPr>
        <p:txBody>
          <a:bodyPr wrap="none" rtlCol="0">
            <a:spAutoFit/>
          </a:bodyPr>
          <a:lstStyle/>
          <a:p>
            <a:pPr>
              <a:lnSpc>
                <a:spcPct val="70000"/>
              </a:lnSpc>
            </a:pPr>
            <a:r>
              <a:rPr lang="ja-JP" altLang="en-US" sz="1800" dirty="0"/>
              <a:t>赤道</a:t>
            </a:r>
            <a:r>
              <a:rPr kumimoji="1" lang="ja-JP" altLang="en-US" sz="1800" dirty="0"/>
              <a:t>降水時間変化</a:t>
            </a:r>
          </a:p>
        </p:txBody>
      </p:sp>
      <p:sp>
        <p:nvSpPr>
          <p:cNvPr id="13" name="テキスト ボックス 12"/>
          <p:cNvSpPr txBox="1"/>
          <p:nvPr/>
        </p:nvSpPr>
        <p:spPr>
          <a:xfrm>
            <a:off x="6761387" y="4365104"/>
            <a:ext cx="2347117" cy="535531"/>
          </a:xfrm>
          <a:prstGeom prst="rect">
            <a:avLst/>
          </a:prstGeom>
          <a:noFill/>
        </p:spPr>
        <p:txBody>
          <a:bodyPr wrap="none" rtlCol="0">
            <a:spAutoFit/>
          </a:bodyPr>
          <a:lstStyle/>
          <a:p>
            <a:pPr>
              <a:lnSpc>
                <a:spcPct val="70000"/>
              </a:lnSpc>
            </a:pPr>
            <a:r>
              <a:rPr lang="ja-JP" altLang="en-US" sz="1800" dirty="0"/>
              <a:t>　　　　赤道</a:t>
            </a:r>
            <a:r>
              <a:rPr kumimoji="1" lang="ja-JP" altLang="en-US" sz="1800" dirty="0"/>
              <a:t>降水</a:t>
            </a:r>
            <a:endParaRPr kumimoji="1" lang="en-US" altLang="ja-JP" sz="1800" dirty="0"/>
          </a:p>
          <a:p>
            <a:pPr>
              <a:lnSpc>
                <a:spcPct val="70000"/>
              </a:lnSpc>
            </a:pPr>
            <a:r>
              <a:rPr lang="ja-JP" altLang="en-US" sz="1800" dirty="0"/>
              <a:t>（スペクトル解析結果）</a:t>
            </a:r>
            <a:endParaRPr kumimoji="1" lang="ja-JP" altLang="en-US" sz="1800" dirty="0"/>
          </a:p>
        </p:txBody>
      </p:sp>
      <p:sp>
        <p:nvSpPr>
          <p:cNvPr id="14" name="テキスト ボックス 13"/>
          <p:cNvSpPr txBox="1"/>
          <p:nvPr/>
        </p:nvSpPr>
        <p:spPr>
          <a:xfrm>
            <a:off x="4499992" y="6330806"/>
            <a:ext cx="598241" cy="338554"/>
          </a:xfrm>
          <a:prstGeom prst="rect">
            <a:avLst/>
          </a:prstGeom>
          <a:solidFill>
            <a:schemeClr val="bg1"/>
          </a:solidFill>
        </p:spPr>
        <p:txBody>
          <a:bodyPr wrap="none" rtlCol="0">
            <a:spAutoFit/>
          </a:bodyPr>
          <a:lstStyle/>
          <a:p>
            <a:r>
              <a:rPr lang="ja-JP" altLang="en-US" sz="1600" dirty="0"/>
              <a:t>経度</a:t>
            </a:r>
            <a:endParaRPr kumimoji="1" lang="ja-JP" altLang="en-US" sz="1600" dirty="0"/>
          </a:p>
        </p:txBody>
      </p:sp>
      <p:sp>
        <p:nvSpPr>
          <p:cNvPr id="15" name="テキスト ボックス 14"/>
          <p:cNvSpPr txBox="1"/>
          <p:nvPr/>
        </p:nvSpPr>
        <p:spPr>
          <a:xfrm>
            <a:off x="7308304" y="6280284"/>
            <a:ext cx="1011815" cy="338554"/>
          </a:xfrm>
          <a:prstGeom prst="rect">
            <a:avLst/>
          </a:prstGeom>
          <a:solidFill>
            <a:schemeClr val="bg1"/>
          </a:solidFill>
        </p:spPr>
        <p:txBody>
          <a:bodyPr wrap="none" rtlCol="0">
            <a:spAutoFit/>
          </a:bodyPr>
          <a:lstStyle/>
          <a:p>
            <a:r>
              <a:rPr lang="ja-JP" altLang="en-US" sz="1600" dirty="0"/>
              <a:t>東西波数</a:t>
            </a:r>
            <a:endParaRPr kumimoji="1" lang="ja-JP" altLang="en-US" sz="1600" dirty="0"/>
          </a:p>
        </p:txBody>
      </p:sp>
      <p:sp>
        <p:nvSpPr>
          <p:cNvPr id="10" name="テキスト ボックス 9"/>
          <p:cNvSpPr txBox="1"/>
          <p:nvPr/>
        </p:nvSpPr>
        <p:spPr>
          <a:xfrm>
            <a:off x="-35351" y="5245132"/>
            <a:ext cx="430887" cy="496290"/>
          </a:xfrm>
          <a:prstGeom prst="rect">
            <a:avLst/>
          </a:prstGeom>
          <a:noFill/>
        </p:spPr>
        <p:txBody>
          <a:bodyPr vert="eaVert" wrap="none" rtlCol="0">
            <a:spAutoFit/>
          </a:bodyPr>
          <a:lstStyle/>
          <a:p>
            <a:r>
              <a:rPr kumimoji="1" lang="ja-JP" altLang="en-US" sz="1600" dirty="0"/>
              <a:t>緯度</a:t>
            </a:r>
          </a:p>
        </p:txBody>
      </p:sp>
      <p:sp>
        <p:nvSpPr>
          <p:cNvPr id="17" name="テキスト ボックス 16"/>
          <p:cNvSpPr txBox="1"/>
          <p:nvPr/>
        </p:nvSpPr>
        <p:spPr>
          <a:xfrm>
            <a:off x="3131840" y="5250686"/>
            <a:ext cx="396000" cy="506170"/>
          </a:xfrm>
          <a:prstGeom prst="rect">
            <a:avLst/>
          </a:prstGeom>
          <a:solidFill>
            <a:schemeClr val="bg1"/>
          </a:solidFill>
        </p:spPr>
        <p:txBody>
          <a:bodyPr vert="eaVert" wrap="square" rtlCol="0">
            <a:spAutoFit/>
          </a:bodyPr>
          <a:lstStyle/>
          <a:p>
            <a:r>
              <a:rPr lang="ja-JP" altLang="en-US" sz="1600" dirty="0"/>
              <a:t>時間</a:t>
            </a:r>
            <a:endParaRPr kumimoji="1" lang="ja-JP" altLang="en-US" sz="1600" dirty="0"/>
          </a:p>
        </p:txBody>
      </p:sp>
      <p:sp>
        <p:nvSpPr>
          <p:cNvPr id="18" name="テキスト ボックス 17"/>
          <p:cNvSpPr txBox="1"/>
          <p:nvPr/>
        </p:nvSpPr>
        <p:spPr>
          <a:xfrm>
            <a:off x="6085329" y="5250686"/>
            <a:ext cx="430887" cy="698268"/>
          </a:xfrm>
          <a:prstGeom prst="rect">
            <a:avLst/>
          </a:prstGeom>
          <a:solidFill>
            <a:schemeClr val="bg1"/>
          </a:solidFill>
        </p:spPr>
        <p:txBody>
          <a:bodyPr vert="eaVert" wrap="none" rtlCol="0">
            <a:spAutoFit/>
          </a:bodyPr>
          <a:lstStyle/>
          <a:p>
            <a:r>
              <a:rPr lang="ja-JP" altLang="en-US" sz="1600" dirty="0"/>
              <a:t>振動数</a:t>
            </a:r>
            <a:endParaRPr kumimoji="1" lang="ja-JP" altLang="en-US" sz="1600" dirty="0"/>
          </a:p>
        </p:txBody>
      </p:sp>
      <p:sp>
        <p:nvSpPr>
          <p:cNvPr id="19" name="矢印: 右 18"/>
          <p:cNvSpPr/>
          <p:nvPr/>
        </p:nvSpPr>
        <p:spPr bwMode="auto">
          <a:xfrm>
            <a:off x="5874909" y="4437112"/>
            <a:ext cx="929339" cy="440442"/>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0" name="テキスト ボックス 19"/>
          <p:cNvSpPr txBox="1"/>
          <p:nvPr/>
        </p:nvSpPr>
        <p:spPr>
          <a:xfrm>
            <a:off x="5188559" y="6546830"/>
            <a:ext cx="2263761" cy="338554"/>
          </a:xfrm>
          <a:prstGeom prst="rect">
            <a:avLst/>
          </a:prstGeom>
          <a:noFill/>
        </p:spPr>
        <p:txBody>
          <a:bodyPr wrap="none" rtlCol="0">
            <a:spAutoFit/>
          </a:bodyPr>
          <a:lstStyle/>
          <a:p>
            <a:r>
              <a:rPr lang="en-US" altLang="ja-JP" sz="1600" dirty="0">
                <a:solidFill>
                  <a:srgbClr val="008000"/>
                </a:solidFill>
              </a:rPr>
              <a:t>Nakajima et al. (2013)</a:t>
            </a:r>
            <a:endParaRPr lang="ja-JP" altLang="en-US" sz="1600" dirty="0">
              <a:solidFill>
                <a:srgbClr val="008000"/>
              </a:solidFill>
            </a:endParaRPr>
          </a:p>
        </p:txBody>
      </p:sp>
      <p:sp>
        <p:nvSpPr>
          <p:cNvPr id="9" name="正方形/長方形 8"/>
          <p:cNvSpPr/>
          <p:nvPr/>
        </p:nvSpPr>
        <p:spPr bwMode="auto">
          <a:xfrm>
            <a:off x="395536" y="5445224"/>
            <a:ext cx="2696917"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7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792519"/>
          </a:xfrm>
        </p:spPr>
        <p:txBody>
          <a:bodyPr/>
          <a:lstStyle/>
          <a:p>
            <a:r>
              <a:rPr lang="ja-JP" altLang="en-US" dirty="0"/>
              <a:t>解析・可視化作業の前に</a:t>
            </a:r>
          </a:p>
        </p:txBody>
      </p:sp>
      <p:sp>
        <p:nvSpPr>
          <p:cNvPr id="12291" name="コンテンツ プレースホルダ 2"/>
          <p:cNvSpPr>
            <a:spLocks noGrp="1"/>
          </p:cNvSpPr>
          <p:nvPr>
            <p:ph idx="1"/>
          </p:nvPr>
        </p:nvSpPr>
        <p:spPr>
          <a:xfrm>
            <a:off x="323528" y="716511"/>
            <a:ext cx="8229600" cy="1704377"/>
          </a:xfrm>
        </p:spPr>
        <p:txBody>
          <a:bodyPr/>
          <a:lstStyle/>
          <a:p>
            <a:r>
              <a:rPr lang="ja-JP" altLang="en-US" b="1" dirty="0">
                <a:solidFill>
                  <a:srgbClr val="000099"/>
                </a:solidFill>
              </a:rPr>
              <a:t>出力データファイルの中身を把握する</a:t>
            </a:r>
            <a:endParaRPr lang="en-US" altLang="ja-JP" b="1" dirty="0">
              <a:solidFill>
                <a:srgbClr val="000099"/>
              </a:solidFill>
            </a:endParaRPr>
          </a:p>
          <a:p>
            <a:pPr lvl="1"/>
            <a:r>
              <a:rPr lang="ja-JP" altLang="en-US" dirty="0"/>
              <a:t>ファイルの数、データ形式、格納された変数など</a:t>
            </a:r>
            <a:endParaRPr lang="en-US" altLang="ja-JP" dirty="0"/>
          </a:p>
          <a:p>
            <a:pPr lvl="1"/>
            <a:r>
              <a:rPr lang="ja-JP" altLang="en-US" dirty="0"/>
              <a:t>モデルによって扱うデータ形式は異なる</a:t>
            </a:r>
            <a:endParaRPr lang="en-US" altLang="ja-JP" dirty="0"/>
          </a:p>
          <a:p>
            <a:r>
              <a:rPr lang="en-US" altLang="ja-JP" b="1" dirty="0">
                <a:solidFill>
                  <a:srgbClr val="000099"/>
                </a:solidFill>
              </a:rPr>
              <a:t>DCPAM</a:t>
            </a:r>
            <a:r>
              <a:rPr lang="ja-JP" altLang="en-US" b="1" dirty="0">
                <a:solidFill>
                  <a:srgbClr val="000099"/>
                </a:solidFill>
              </a:rPr>
              <a:t>の場合</a:t>
            </a:r>
            <a:endParaRPr lang="en-US" altLang="ja-JP" dirty="0"/>
          </a:p>
          <a:p>
            <a:endParaRPr lang="en-US" altLang="ja-JP" dirty="0"/>
          </a:p>
        </p:txBody>
      </p:sp>
      <p:sp>
        <p:nvSpPr>
          <p:cNvPr id="16" name="テキスト ボックス 15"/>
          <p:cNvSpPr txBox="1"/>
          <p:nvPr/>
        </p:nvSpPr>
        <p:spPr>
          <a:xfrm>
            <a:off x="140474" y="2921514"/>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7" name="テキスト ボックス 16"/>
          <p:cNvSpPr txBox="1"/>
          <p:nvPr/>
        </p:nvSpPr>
        <p:spPr>
          <a:xfrm>
            <a:off x="4473901" y="5426544"/>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18" name="直線矢印コネクタ 17"/>
          <p:cNvCxnSpPr/>
          <p:nvPr/>
        </p:nvCxnSpPr>
        <p:spPr bwMode="auto">
          <a:xfrm flipH="1">
            <a:off x="5703322" y="4989315"/>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19" name="直線矢印コネクタ 18"/>
          <p:cNvCxnSpPr/>
          <p:nvPr/>
        </p:nvCxnSpPr>
        <p:spPr bwMode="auto">
          <a:xfrm>
            <a:off x="693979" y="4201493"/>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0" name="直線矢印コネクタ 19"/>
          <p:cNvCxnSpPr/>
          <p:nvPr/>
        </p:nvCxnSpPr>
        <p:spPr bwMode="auto">
          <a:xfrm flipV="1">
            <a:off x="3141139" y="4949309"/>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452928"/>
            <a:ext cx="857972" cy="857972"/>
          </a:xfrm>
          <a:prstGeom prst="rect">
            <a:avLst/>
          </a:prstGeom>
        </p:spPr>
      </p:pic>
      <p:cxnSp>
        <p:nvCxnSpPr>
          <p:cNvPr id="22" name="直線矢印コネクタ 21"/>
          <p:cNvCxnSpPr/>
          <p:nvPr/>
        </p:nvCxnSpPr>
        <p:spPr bwMode="auto">
          <a:xfrm>
            <a:off x="3909838" y="4969364"/>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23" name="テキスト ボックス 22"/>
          <p:cNvSpPr txBox="1"/>
          <p:nvPr/>
        </p:nvSpPr>
        <p:spPr>
          <a:xfrm flipH="1">
            <a:off x="3834196" y="3964502"/>
            <a:ext cx="3026927" cy="904863"/>
          </a:xfrm>
          <a:prstGeom prst="rect">
            <a:avLst/>
          </a:prstGeom>
          <a:noFill/>
        </p:spPr>
        <p:txBody>
          <a:bodyPr wrap="square" rtlCol="0">
            <a:spAutoFit/>
          </a:bodyPr>
          <a:lstStyle/>
          <a:p>
            <a:r>
              <a:rPr lang="ja-JP" altLang="en-US" dirty="0">
                <a:solidFill>
                  <a:srgbClr val="008000"/>
                </a:solidFill>
              </a:rPr>
              <a:t>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24" name="グループ化 23"/>
          <p:cNvGrpSpPr/>
          <p:nvPr/>
        </p:nvGrpSpPr>
        <p:grpSpPr>
          <a:xfrm>
            <a:off x="1199727" y="3165480"/>
            <a:ext cx="1002148" cy="879435"/>
            <a:chOff x="2289042" y="3647228"/>
            <a:chExt cx="1212598" cy="967379"/>
          </a:xfrm>
        </p:grpSpPr>
        <p:sp>
          <p:nvSpPr>
            <p:cNvPr id="25" name="テキスト ボックス 24"/>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7" name="グループ化 26"/>
          <p:cNvGrpSpPr/>
          <p:nvPr/>
        </p:nvGrpSpPr>
        <p:grpSpPr>
          <a:xfrm>
            <a:off x="2343997" y="3181225"/>
            <a:ext cx="1227104" cy="879435"/>
            <a:chOff x="4025249" y="3630374"/>
            <a:chExt cx="1484795" cy="1064117"/>
          </a:xfrm>
        </p:grpSpPr>
        <p:sp>
          <p:nvSpPr>
            <p:cNvPr id="28" name="テキスト ボックス 27"/>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9" name="円柱 28"/>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0" name="直線矢印コネクタ 29"/>
          <p:cNvCxnSpPr/>
          <p:nvPr/>
        </p:nvCxnSpPr>
        <p:spPr bwMode="auto">
          <a:xfrm>
            <a:off x="1696065" y="4044509"/>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1" name="直線矢印コネクタ 30"/>
          <p:cNvCxnSpPr/>
          <p:nvPr/>
        </p:nvCxnSpPr>
        <p:spPr bwMode="auto">
          <a:xfrm>
            <a:off x="2889395" y="405501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2" name="直線矢印コネクタ 31"/>
          <p:cNvCxnSpPr/>
          <p:nvPr/>
        </p:nvCxnSpPr>
        <p:spPr bwMode="auto">
          <a:xfrm flipV="1">
            <a:off x="592694" y="4959815"/>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3" name="テキスト ボックス 32"/>
          <p:cNvSpPr txBox="1"/>
          <p:nvPr/>
        </p:nvSpPr>
        <p:spPr>
          <a:xfrm flipH="1">
            <a:off x="594987" y="4357419"/>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4" name="グループ化 33"/>
          <p:cNvGrpSpPr/>
          <p:nvPr/>
        </p:nvGrpSpPr>
        <p:grpSpPr>
          <a:xfrm>
            <a:off x="3085902" y="5848580"/>
            <a:ext cx="1111030" cy="546059"/>
            <a:chOff x="2289042" y="3647228"/>
            <a:chExt cx="1344346" cy="967379"/>
          </a:xfrm>
        </p:grpSpPr>
        <p:sp>
          <p:nvSpPr>
            <p:cNvPr id="35" name="テキスト ボックス 34"/>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36" name="円柱 35"/>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37" name="グループ化 36"/>
          <p:cNvGrpSpPr/>
          <p:nvPr/>
        </p:nvGrpSpPr>
        <p:grpSpPr>
          <a:xfrm>
            <a:off x="4184244" y="5843320"/>
            <a:ext cx="1016435" cy="546059"/>
            <a:chOff x="2289042" y="3647228"/>
            <a:chExt cx="1229885" cy="967379"/>
          </a:xfrm>
        </p:grpSpPr>
        <p:sp>
          <p:nvSpPr>
            <p:cNvPr id="38" name="テキスト ボックス 37"/>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39" name="円柱 38"/>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0" name="グループ化 39"/>
          <p:cNvGrpSpPr/>
          <p:nvPr/>
        </p:nvGrpSpPr>
        <p:grpSpPr>
          <a:xfrm>
            <a:off x="5266817" y="5853826"/>
            <a:ext cx="1016435" cy="546059"/>
            <a:chOff x="2289042" y="3647228"/>
            <a:chExt cx="1229885" cy="967379"/>
          </a:xfrm>
        </p:grpSpPr>
        <p:sp>
          <p:nvSpPr>
            <p:cNvPr id="41" name="テキスト ボックス 40"/>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42" name="円柱 41"/>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43" name="テキスト ボックス 42"/>
          <p:cNvSpPr txBox="1"/>
          <p:nvPr/>
        </p:nvSpPr>
        <p:spPr>
          <a:xfrm flipH="1">
            <a:off x="6330472" y="5915186"/>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44" name="直線矢印コネクタ 43"/>
          <p:cNvCxnSpPr/>
          <p:nvPr/>
        </p:nvCxnSpPr>
        <p:spPr bwMode="auto">
          <a:xfrm>
            <a:off x="5365844" y="4957974"/>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45" name="直線矢印コネクタ 44"/>
          <p:cNvCxnSpPr/>
          <p:nvPr/>
        </p:nvCxnSpPr>
        <p:spPr bwMode="auto">
          <a:xfrm flipV="1">
            <a:off x="8066492" y="4959815"/>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46" name="テキスト ボックス 45"/>
          <p:cNvSpPr txBox="1"/>
          <p:nvPr/>
        </p:nvSpPr>
        <p:spPr>
          <a:xfrm flipH="1">
            <a:off x="8053912" y="4021079"/>
            <a:ext cx="835676" cy="830997"/>
          </a:xfrm>
          <a:prstGeom prst="rect">
            <a:avLst/>
          </a:prstGeom>
          <a:solidFill>
            <a:schemeClr val="bg1">
              <a:alpha val="50000"/>
            </a:schemeClr>
          </a:solid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sp>
        <p:nvSpPr>
          <p:cNvPr id="2" name="楕円 1"/>
          <p:cNvSpPr/>
          <p:nvPr/>
        </p:nvSpPr>
        <p:spPr bwMode="auto">
          <a:xfrm>
            <a:off x="1109609" y="3089139"/>
            <a:ext cx="2526287" cy="1052736"/>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48" name="楕円 47"/>
          <p:cNvSpPr/>
          <p:nvPr/>
        </p:nvSpPr>
        <p:spPr bwMode="auto">
          <a:xfrm>
            <a:off x="2748230" y="5510536"/>
            <a:ext cx="4475473" cy="115801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4489982" y="2492896"/>
            <a:ext cx="3682418" cy="1200329"/>
          </a:xfrm>
          <a:prstGeom prst="rect">
            <a:avLst/>
          </a:prstGeom>
          <a:noFill/>
        </p:spPr>
        <p:txBody>
          <a:bodyPr wrap="none" rtlCol="0">
            <a:spAutoFit/>
          </a:bodyPr>
          <a:lstStyle/>
          <a:p>
            <a:pPr algn="ctr"/>
            <a:r>
              <a:rPr kumimoji="1" lang="en-US" altLang="ja-JP" sz="3600" dirty="0">
                <a:solidFill>
                  <a:srgbClr val="FF0000"/>
                </a:solidFill>
              </a:rPr>
              <a:t>netCDF</a:t>
            </a:r>
            <a:r>
              <a:rPr kumimoji="1" lang="ja-JP" altLang="en-US" sz="3600" dirty="0">
                <a:solidFill>
                  <a:srgbClr val="FF0000"/>
                </a:solidFill>
              </a:rPr>
              <a:t>という</a:t>
            </a:r>
            <a:br>
              <a:rPr kumimoji="1" lang="en-US" altLang="ja-JP" sz="3600" dirty="0">
                <a:solidFill>
                  <a:srgbClr val="FF0000"/>
                </a:solidFill>
              </a:rPr>
            </a:br>
            <a:r>
              <a:rPr kumimoji="1" lang="ja-JP" altLang="en-US" sz="3600" dirty="0">
                <a:solidFill>
                  <a:srgbClr val="FF0000"/>
                </a:solidFill>
              </a:rPr>
              <a:t>データ形式を使用</a:t>
            </a:r>
          </a:p>
        </p:txBody>
      </p:sp>
    </p:spTree>
    <p:extLst>
      <p:ext uri="{BB962C8B-B14F-4D97-AF65-F5344CB8AC3E}">
        <p14:creationId xmlns:p14="http://schemas.microsoft.com/office/powerpoint/2010/main" val="16886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
          <p:cNvSpPr txBox="1">
            <a:spLocks noChangeArrowheads="1"/>
          </p:cNvSpPr>
          <p:nvPr/>
        </p:nvSpPr>
        <p:spPr bwMode="auto">
          <a:xfrm>
            <a:off x="755576" y="5920544"/>
            <a:ext cx="7920880" cy="584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3200" dirty="0">
                <a:solidFill>
                  <a:schemeClr val="bg1"/>
                </a:solidFill>
                <a:latin typeface="ＭＳ ゴシック" pitchFamily="49" charset="-128"/>
                <a:ea typeface="ＭＳ ゴシック" pitchFamily="49" charset="-128"/>
              </a:rPr>
              <a:t>$ </a:t>
            </a:r>
            <a:r>
              <a:rPr lang="en-US" altLang="ja-JP" sz="3200" dirty="0" err="1">
                <a:solidFill>
                  <a:schemeClr val="bg1"/>
                </a:solidFill>
                <a:latin typeface="ＭＳ ゴシック" pitchFamily="49" charset="-128"/>
                <a:ea typeface="ＭＳ ゴシック" pitchFamily="49" charset="-128"/>
              </a:rPr>
              <a:t>ncdump</a:t>
            </a:r>
            <a:r>
              <a:rPr lang="en-US" altLang="ja-JP" sz="3200" dirty="0">
                <a:solidFill>
                  <a:schemeClr val="bg1"/>
                </a:solidFill>
                <a:latin typeface="ＭＳ ゴシック" pitchFamily="49" charset="-128"/>
                <a:ea typeface="ＭＳ ゴシック" pitchFamily="49" charset="-128"/>
              </a:rPr>
              <a:t> SurfTemp.nc</a:t>
            </a:r>
            <a:r>
              <a:rPr lang="ja-JP" altLang="en-US" sz="3200" dirty="0">
                <a:solidFill>
                  <a:schemeClr val="bg1"/>
                </a:solidFill>
                <a:latin typeface="ＭＳ ゴシック" pitchFamily="49" charset="-128"/>
                <a:ea typeface="ＭＳ ゴシック" pitchFamily="49" charset="-128"/>
              </a:rPr>
              <a:t> </a:t>
            </a:r>
            <a:r>
              <a:rPr lang="en-US" altLang="ja-JP" sz="3200" dirty="0">
                <a:solidFill>
                  <a:schemeClr val="bg1"/>
                </a:solidFill>
                <a:latin typeface="ＭＳ ゴシック" pitchFamily="49" charset="-128"/>
                <a:ea typeface="ＭＳ ゴシック" pitchFamily="49" charset="-128"/>
              </a:rPr>
              <a:t>| less</a:t>
            </a:r>
          </a:p>
        </p:txBody>
      </p:sp>
      <p:sp>
        <p:nvSpPr>
          <p:cNvPr id="7" name="タイトル 1"/>
          <p:cNvSpPr>
            <a:spLocks noGrp="1"/>
          </p:cNvSpPr>
          <p:nvPr>
            <p:ph type="title"/>
          </p:nvPr>
        </p:nvSpPr>
        <p:spPr>
          <a:xfrm>
            <a:off x="161219" y="0"/>
            <a:ext cx="8856984" cy="776688"/>
          </a:xfrm>
        </p:spPr>
        <p:txBody>
          <a:bodyPr/>
          <a:lstStyle/>
          <a:p>
            <a:r>
              <a:rPr lang="en-US" altLang="ja-JP" dirty="0"/>
              <a:t>netCDF</a:t>
            </a:r>
            <a:r>
              <a:rPr lang="en-US" altLang="ja-JP" sz="3600" dirty="0"/>
              <a:t>(Network Common Data Form)</a:t>
            </a:r>
            <a:endParaRPr lang="ja-JP" altLang="en-US" sz="3600" dirty="0"/>
          </a:p>
        </p:txBody>
      </p:sp>
      <p:sp>
        <p:nvSpPr>
          <p:cNvPr id="8" name="コンテンツ プレースホルダ 2"/>
          <p:cNvSpPr>
            <a:spLocks noGrp="1"/>
          </p:cNvSpPr>
          <p:nvPr>
            <p:ph idx="1"/>
          </p:nvPr>
        </p:nvSpPr>
        <p:spPr>
          <a:xfrm>
            <a:off x="107504" y="683805"/>
            <a:ext cx="7632848" cy="5236739"/>
          </a:xfrm>
        </p:spPr>
        <p:txBody>
          <a:bodyPr/>
          <a:lstStyle/>
          <a:p>
            <a:r>
              <a:rPr lang="ja-JP" altLang="en-US" b="1" dirty="0">
                <a:solidFill>
                  <a:srgbClr val="000099"/>
                </a:solidFill>
              </a:rPr>
              <a:t>気象海洋分野で広く使われるデータ形式</a:t>
            </a:r>
            <a:endParaRPr lang="en-US" altLang="ja-JP" b="1" dirty="0">
              <a:solidFill>
                <a:srgbClr val="000099"/>
              </a:solidFill>
            </a:endParaRPr>
          </a:p>
          <a:p>
            <a:r>
              <a:rPr lang="ja-JP" altLang="en-US" b="1" dirty="0">
                <a:solidFill>
                  <a:srgbClr val="000099"/>
                </a:solidFill>
              </a:rPr>
              <a:t>自己記述的な形式</a:t>
            </a:r>
            <a:endParaRPr lang="en-US" altLang="ja-JP" b="1" dirty="0">
              <a:solidFill>
                <a:srgbClr val="000099"/>
              </a:solidFill>
            </a:endParaRPr>
          </a:p>
          <a:p>
            <a:pPr lvl="1"/>
            <a:r>
              <a:rPr lang="ja-JP" altLang="en-US" dirty="0"/>
              <a:t>メタデータ（データに関する情報）</a:t>
            </a:r>
            <a:br>
              <a:rPr lang="en-US" altLang="ja-JP" dirty="0"/>
            </a:br>
            <a:r>
              <a:rPr lang="ja-JP" altLang="en-US" dirty="0"/>
              <a:t>を含む</a:t>
            </a:r>
            <a:endParaRPr lang="en-US" altLang="ja-JP" dirty="0"/>
          </a:p>
          <a:p>
            <a:r>
              <a:rPr lang="en-US" altLang="ja-JP" b="1" dirty="0">
                <a:solidFill>
                  <a:srgbClr val="000099"/>
                </a:solidFill>
              </a:rPr>
              <a:t>UNIDATA</a:t>
            </a:r>
            <a:r>
              <a:rPr lang="ja-JP" altLang="en-US" b="1" dirty="0">
                <a:solidFill>
                  <a:srgbClr val="000099"/>
                </a:solidFill>
              </a:rPr>
              <a:t>で設計開発</a:t>
            </a:r>
            <a:endParaRPr lang="en-US" altLang="ja-JP" b="1" dirty="0">
              <a:solidFill>
                <a:srgbClr val="000099"/>
              </a:solidFill>
            </a:endParaRPr>
          </a:p>
          <a:p>
            <a:pPr lvl="1"/>
            <a:r>
              <a:rPr lang="en-US" altLang="ja-JP" dirty="0"/>
              <a:t>https://www.unidata.ucar.edu/</a:t>
            </a:r>
          </a:p>
          <a:p>
            <a:pPr lvl="1">
              <a:defRPr/>
            </a:pPr>
            <a:r>
              <a:rPr lang="ja-JP" altLang="en-US" dirty="0"/>
              <a:t>地球科学分野におけるデータ・</a:t>
            </a:r>
            <a:br>
              <a:rPr lang="en-US" altLang="ja-JP" dirty="0"/>
            </a:br>
            <a:r>
              <a:rPr lang="ja-JP" altLang="en-US" dirty="0"/>
              <a:t>ツールを開発</a:t>
            </a:r>
            <a:r>
              <a:rPr lang="en-US" altLang="ja-JP" dirty="0"/>
              <a:t>(1983</a:t>
            </a:r>
            <a:r>
              <a:rPr lang="ja-JP" altLang="en-US" dirty="0"/>
              <a:t>年から</a:t>
            </a:r>
            <a:r>
              <a:rPr lang="en-US" altLang="ja-JP" dirty="0"/>
              <a:t>)</a:t>
            </a:r>
          </a:p>
          <a:p>
            <a:pPr lvl="1">
              <a:defRPr/>
            </a:pPr>
            <a:r>
              <a:rPr lang="ja-JP" altLang="en-US" dirty="0"/>
              <a:t>アメリカの複数の大学による共同研究組織</a:t>
            </a:r>
            <a:endParaRPr lang="en-US" altLang="ja-JP" b="1" dirty="0">
              <a:solidFill>
                <a:srgbClr val="000099"/>
              </a:solidFill>
            </a:endParaRPr>
          </a:p>
          <a:p>
            <a:r>
              <a:rPr lang="en-US" altLang="ja-JP" b="1" dirty="0">
                <a:solidFill>
                  <a:srgbClr val="000099"/>
                </a:solidFill>
              </a:rPr>
              <a:t>netCDF	</a:t>
            </a:r>
            <a:r>
              <a:rPr lang="ja-JP" altLang="en-US" b="1" dirty="0">
                <a:solidFill>
                  <a:srgbClr val="000099"/>
                </a:solidFill>
              </a:rPr>
              <a:t>ファイルの</a:t>
            </a:r>
            <a:r>
              <a:rPr lang="en-US" altLang="ja-JP" b="1" dirty="0">
                <a:solidFill>
                  <a:srgbClr val="000099"/>
                </a:solidFill>
              </a:rPr>
              <a:t>	</a:t>
            </a:r>
            <a:r>
              <a:rPr lang="ja-JP" altLang="en-US" b="1" dirty="0">
                <a:solidFill>
                  <a:srgbClr val="000099"/>
                </a:solidFill>
              </a:rPr>
              <a:t>中身を見るには</a:t>
            </a:r>
            <a:endParaRPr lang="en-US" altLang="ja-JP" b="1" dirty="0">
              <a:solidFill>
                <a:srgbClr val="000099"/>
              </a:solidFill>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t="2229"/>
          <a:stretch/>
        </p:blipFill>
        <p:spPr>
          <a:xfrm>
            <a:off x="5759063" y="1337126"/>
            <a:ext cx="3421449" cy="3099986"/>
          </a:xfrm>
          <a:prstGeom prst="rect">
            <a:avLst/>
          </a:prstGeom>
        </p:spPr>
      </p:pic>
    </p:spTree>
    <p:extLst>
      <p:ext uri="{BB962C8B-B14F-4D97-AF65-F5344CB8AC3E}">
        <p14:creationId xmlns:p14="http://schemas.microsoft.com/office/powerpoint/2010/main" val="417715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79512" y="167261"/>
            <a:ext cx="7920880" cy="62417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data:</a:t>
            </a: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5.625,  11.25, 16.875,  22.5, ……….</a:t>
            </a:r>
          </a:p>
          <a:p>
            <a:r>
              <a:rPr lang="ja-JP" altLang="en-US" sz="1800" dirty="0">
                <a:solidFill>
                  <a:schemeClr val="bg1"/>
                </a:solidFill>
              </a:rPr>
              <a:t>　　</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294.2712,  294.6823,  ….….</a:t>
            </a:r>
          </a:p>
          <a:p>
            <a:r>
              <a:rPr lang="en-US" altLang="ja-JP" sz="1800" dirty="0">
                <a:solidFill>
                  <a:schemeClr val="bg1"/>
                </a:solidFill>
              </a:rPr>
              <a:t>      ……….</a:t>
            </a:r>
          </a:p>
          <a:p>
            <a:r>
              <a:rPr lang="en-US" altLang="ja-JP" sz="1800" dirty="0">
                <a:solidFill>
                  <a:schemeClr val="bg1"/>
                </a:solidFill>
              </a:rPr>
              <a:t>}</a:t>
            </a:r>
            <a:endParaRPr lang="ja-JP" altLang="ja-JP" sz="1800" dirty="0">
              <a:solidFill>
                <a:schemeClr val="bg1"/>
              </a:solidFill>
            </a:endParaRPr>
          </a:p>
        </p:txBody>
      </p:sp>
      <p:sp>
        <p:nvSpPr>
          <p:cNvPr id="3" name="テキスト ボックス 2"/>
          <p:cNvSpPr txBox="1"/>
          <p:nvPr/>
        </p:nvSpPr>
        <p:spPr>
          <a:xfrm>
            <a:off x="6516216" y="3501008"/>
            <a:ext cx="803425" cy="830997"/>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大域</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属性</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6516216" y="284455"/>
            <a:ext cx="982961" cy="1200329"/>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次元</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変数</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サイズ</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6922426" y="4869160"/>
            <a:ext cx="1105958" cy="904863"/>
          </a:xfrm>
          <a:prstGeom prst="rect">
            <a:avLst/>
          </a:prstGeom>
          <a:noFill/>
          <a:ln>
            <a:noFill/>
          </a:ln>
        </p:spPr>
        <p:txBody>
          <a:bodyPr wrap="squar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数値</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a:p>
            <a:r>
              <a:rPr lang="ja-JP" altLang="en-US" dirty="0">
                <a:solidFill>
                  <a:srgbClr val="FFFF00"/>
                </a:solidFill>
                <a:latin typeface="HGP創英角ｺﾞｼｯｸUB" panose="020B0900000000000000" pitchFamily="50" charset="-128"/>
                <a:ea typeface="HGP創英角ｺﾞｼｯｸUB" panose="020B0900000000000000" pitchFamily="50" charset="-128"/>
              </a:rPr>
              <a:t>データ</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bwMode="auto">
          <a:xfrm>
            <a:off x="251520" y="5373216"/>
            <a:ext cx="5868233" cy="625958"/>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251520" y="4675250"/>
            <a:ext cx="5868233" cy="625958"/>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p:cNvSpPr/>
          <p:nvPr/>
        </p:nvSpPr>
        <p:spPr bwMode="auto">
          <a:xfrm>
            <a:off x="180520" y="3573016"/>
            <a:ext cx="6325615" cy="833150"/>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p:cNvSpPr/>
          <p:nvPr/>
        </p:nvSpPr>
        <p:spPr bwMode="auto">
          <a:xfrm>
            <a:off x="179512" y="1340029"/>
            <a:ext cx="6325615" cy="2160979"/>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p:cNvSpPr/>
          <p:nvPr/>
        </p:nvSpPr>
        <p:spPr bwMode="auto">
          <a:xfrm>
            <a:off x="189593" y="476672"/>
            <a:ext cx="6325615" cy="833150"/>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p:cNvSpPr/>
          <p:nvPr/>
        </p:nvSpPr>
        <p:spPr bwMode="auto">
          <a:xfrm>
            <a:off x="190601" y="4379371"/>
            <a:ext cx="6325615" cy="1785933"/>
          </a:xfrm>
          <a:prstGeom prst="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p:cNvSpPr/>
          <p:nvPr/>
        </p:nvSpPr>
        <p:spPr bwMode="auto">
          <a:xfrm>
            <a:off x="323528" y="2737373"/>
            <a:ext cx="5750559" cy="569053"/>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6" name="正方形/長方形 15"/>
          <p:cNvSpPr/>
          <p:nvPr/>
        </p:nvSpPr>
        <p:spPr bwMode="auto">
          <a:xfrm>
            <a:off x="323528" y="2420888"/>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7" name="テキスト ボックス 16"/>
          <p:cNvSpPr txBox="1"/>
          <p:nvPr/>
        </p:nvSpPr>
        <p:spPr>
          <a:xfrm>
            <a:off x="5004048" y="4654877"/>
            <a:ext cx="1114408" cy="646331"/>
          </a:xfrm>
          <a:prstGeom prst="rect">
            <a:avLst/>
          </a:prstGeom>
          <a:noFill/>
          <a:ln>
            <a:noFill/>
          </a:ln>
        </p:spPr>
        <p:txBody>
          <a:bodyPr wrap="non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a:t>
            </a:r>
            <a:br>
              <a:rPr lang="en-US" altLang="ja-JP" sz="1800" dirty="0">
                <a:solidFill>
                  <a:srgbClr val="00B0F0"/>
                </a:solidFill>
                <a:latin typeface="HGP創英角ｺﾞｼｯｸUB" panose="020B0900000000000000" pitchFamily="50" charset="-128"/>
                <a:ea typeface="HGP創英角ｺﾞｼｯｸUB" panose="020B0900000000000000" pitchFamily="50" charset="-128"/>
              </a:rPr>
            </a:br>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の値</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5004048" y="5374957"/>
            <a:ext cx="1114408" cy="646331"/>
          </a:xfrm>
          <a:prstGeom prst="rect">
            <a:avLst/>
          </a:prstGeom>
          <a:noFill/>
          <a:ln>
            <a:noFill/>
          </a:ln>
        </p:spPr>
        <p:txBody>
          <a:bodyPr wrap="non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出力変数</a:t>
            </a:r>
            <a:br>
              <a:rPr lang="en-US" altLang="ja-JP" sz="1800" dirty="0">
                <a:solidFill>
                  <a:srgbClr val="00B0F0"/>
                </a:solidFill>
                <a:latin typeface="HGP創英角ｺﾞｼｯｸUB" panose="020B0900000000000000" pitchFamily="50" charset="-128"/>
                <a:ea typeface="HGP創英角ｺﾞｼｯｸUB" panose="020B0900000000000000" pitchFamily="50" charset="-128"/>
              </a:rPr>
            </a:br>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の値</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4067944" y="2380818"/>
            <a:ext cx="1947624"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変数の型・サイズ</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4067944" y="2895327"/>
            <a:ext cx="1325439"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変数の属性</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6444208" y="1844824"/>
            <a:ext cx="1090363" cy="830997"/>
          </a:xfrm>
          <a:prstGeom prst="rect">
            <a:avLst/>
          </a:prstGeom>
          <a:noFill/>
          <a:ln>
            <a:noFill/>
          </a:ln>
        </p:spPr>
        <p:txBody>
          <a:bodyPr wrap="none" rtlCol="0">
            <a:spAutoFit/>
          </a:bodyPr>
          <a:lstStyle/>
          <a:p>
            <a:r>
              <a:rPr lang="ja-JP" altLang="en-US" dirty="0">
                <a:solidFill>
                  <a:srgbClr val="FFFF00"/>
                </a:solidFill>
                <a:latin typeface="HGP創英角ｺﾞｼｯｸUB" panose="020B0900000000000000" pitchFamily="50" charset="-128"/>
                <a:ea typeface="HGP創英角ｺﾞｼｯｸUB" panose="020B0900000000000000" pitchFamily="50" charset="-128"/>
              </a:rPr>
              <a:t>変数の</a:t>
            </a:r>
            <a:br>
              <a:rPr lang="en-US" altLang="ja-JP" dirty="0">
                <a:solidFill>
                  <a:srgbClr val="FFFF00"/>
                </a:solidFill>
                <a:latin typeface="HGP創英角ｺﾞｼｯｸUB" panose="020B0900000000000000" pitchFamily="50" charset="-128"/>
                <a:ea typeface="HGP創英角ｺﾞｼｯｸUB" panose="020B0900000000000000" pitchFamily="50" charset="-128"/>
              </a:rPr>
            </a:br>
            <a:r>
              <a:rPr lang="ja-JP" altLang="en-US" dirty="0">
                <a:solidFill>
                  <a:srgbClr val="FFFF00"/>
                </a:solidFill>
                <a:latin typeface="HGP創英角ｺﾞｼｯｸUB" panose="020B0900000000000000" pitchFamily="50" charset="-128"/>
                <a:ea typeface="HGP創英角ｺﾞｼｯｸUB" panose="020B0900000000000000" pitchFamily="50" charset="-128"/>
              </a:rPr>
              <a:t>情報</a:t>
            </a:r>
            <a:endParaRPr lang="en-US" altLang="ja-JP"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12" name="右中かっこ 11"/>
          <p:cNvSpPr/>
          <p:nvPr/>
        </p:nvSpPr>
        <p:spPr bwMode="auto">
          <a:xfrm>
            <a:off x="7308304" y="404664"/>
            <a:ext cx="372161" cy="3974707"/>
          </a:xfrm>
          <a:prstGeom prst="rightBrac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7618402" y="1746823"/>
            <a:ext cx="553998" cy="1538161"/>
          </a:xfrm>
          <a:prstGeom prst="rect">
            <a:avLst/>
          </a:prstGeom>
          <a:noFill/>
        </p:spPr>
        <p:txBody>
          <a:bodyPr vert="eaVert" wrap="square" rtlCol="0">
            <a:spAutoFit/>
          </a:bodyPr>
          <a:lstStyle/>
          <a:p>
            <a:r>
              <a:rPr kumimoji="1" lang="ja-JP" altLang="en-US" dirty="0">
                <a:solidFill>
                  <a:srgbClr val="FFFF00"/>
                </a:solidFill>
              </a:rPr>
              <a:t>メタデータ</a:t>
            </a:r>
          </a:p>
        </p:txBody>
      </p:sp>
      <p:sp>
        <p:nvSpPr>
          <p:cNvPr id="23" name="正方形/長方形 22"/>
          <p:cNvSpPr/>
          <p:nvPr/>
        </p:nvSpPr>
        <p:spPr bwMode="auto">
          <a:xfrm>
            <a:off x="323528" y="1844824"/>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4" name="テキスト ボックス 23"/>
          <p:cNvSpPr txBox="1"/>
          <p:nvPr/>
        </p:nvSpPr>
        <p:spPr>
          <a:xfrm>
            <a:off x="3780000" y="1512000"/>
            <a:ext cx="2294175"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次元変数の型・サイズ</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bwMode="auto">
          <a:xfrm>
            <a:off x="323528" y="1556792"/>
            <a:ext cx="5750559" cy="292014"/>
          </a:xfrm>
          <a:prstGeom prst="rect">
            <a:avLst/>
          </a:prstGeom>
          <a:noFill/>
          <a:ln w="635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4220344" y="1800000"/>
            <a:ext cx="1795224" cy="369332"/>
          </a:xfrm>
          <a:prstGeom prst="rect">
            <a:avLst/>
          </a:prstGeom>
          <a:noFill/>
          <a:ln>
            <a:noFill/>
          </a:ln>
        </p:spPr>
        <p:txBody>
          <a:bodyPr wrap="square" rtlCol="0">
            <a:spAutoFit/>
          </a:bodyPr>
          <a:lstStyle/>
          <a:p>
            <a:r>
              <a:rPr lang="ja-JP" altLang="en-US" sz="1800" dirty="0">
                <a:solidFill>
                  <a:srgbClr val="00B0F0"/>
                </a:solidFill>
                <a:latin typeface="HGP創英角ｺﾞｼｯｸUB" panose="020B0900000000000000" pitchFamily="50" charset="-128"/>
                <a:ea typeface="HGP創英角ｺﾞｼｯｸUB" panose="020B0900000000000000" pitchFamily="50" charset="-128"/>
              </a:rPr>
              <a:t>次元変数の属性</a:t>
            </a:r>
            <a:endParaRPr lang="en-US" altLang="ja-JP" sz="1800"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107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 grpId="0" animBg="1"/>
      <p:bldP spid="9"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12" grpId="0" animBg="1"/>
      <p:bldP spid="22" grpId="0"/>
      <p:bldP spid="23" grpId="0" animBg="1"/>
      <p:bldP spid="24" grpId="0"/>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576238"/>
          </a:xfrm>
        </p:spPr>
        <p:txBody>
          <a:bodyPr/>
          <a:lstStyle/>
          <a:p>
            <a:r>
              <a:rPr lang="ja-JP" altLang="en-US" dirty="0"/>
              <a:t>解析・描画ツール</a:t>
            </a:r>
          </a:p>
        </p:txBody>
      </p:sp>
      <p:sp>
        <p:nvSpPr>
          <p:cNvPr id="12291" name="コンテンツ プレースホルダ 2"/>
          <p:cNvSpPr>
            <a:spLocks noGrp="1"/>
          </p:cNvSpPr>
          <p:nvPr>
            <p:ph idx="1"/>
          </p:nvPr>
        </p:nvSpPr>
        <p:spPr>
          <a:xfrm>
            <a:off x="972369" y="692696"/>
            <a:ext cx="8568183" cy="6093296"/>
          </a:xfrm>
        </p:spPr>
        <p:txBody>
          <a:bodyPr/>
          <a:lstStyle/>
          <a:p>
            <a:r>
              <a:rPr lang="ja-JP" altLang="en-US" b="1" dirty="0">
                <a:solidFill>
                  <a:srgbClr val="000099"/>
                </a:solidFill>
              </a:rPr>
              <a:t>多数のツールが存在</a:t>
            </a:r>
            <a:endParaRPr lang="en-US" altLang="ja-JP" b="1" dirty="0">
              <a:solidFill>
                <a:srgbClr val="000099"/>
              </a:solidFill>
            </a:endParaRPr>
          </a:p>
          <a:p>
            <a:pPr lvl="1"/>
            <a:r>
              <a:rPr lang="en-US" altLang="ja-JP" dirty="0"/>
              <a:t>MATLAB, IDL</a:t>
            </a:r>
            <a:r>
              <a:rPr lang="ja-JP" altLang="en-US" dirty="0"/>
              <a:t>：</a:t>
            </a:r>
            <a:endParaRPr lang="en-US" altLang="ja-JP" dirty="0"/>
          </a:p>
          <a:p>
            <a:pPr lvl="2"/>
            <a:r>
              <a:rPr lang="ja-JP" altLang="en-US" dirty="0"/>
              <a:t>地球惑星分野で良く使われる。高機能だし高価格</a:t>
            </a:r>
            <a:endParaRPr lang="en-US" altLang="ja-JP" dirty="0"/>
          </a:p>
          <a:p>
            <a:pPr lvl="1"/>
            <a:r>
              <a:rPr lang="en-US" altLang="ja-JP" dirty="0" err="1"/>
              <a:t>gnuplot</a:t>
            </a:r>
            <a:r>
              <a:rPr lang="ja-JP" altLang="en-US" dirty="0"/>
              <a:t>：</a:t>
            </a:r>
            <a:endParaRPr lang="en-US" altLang="ja-JP" dirty="0"/>
          </a:p>
          <a:p>
            <a:pPr lvl="2"/>
            <a:r>
              <a:rPr lang="ja-JP" altLang="en-US" dirty="0"/>
              <a:t>簡単な図の作成に便利。</a:t>
            </a:r>
            <a:r>
              <a:rPr lang="en-US" altLang="ja-JP" dirty="0"/>
              <a:t>INEX</a:t>
            </a:r>
            <a:r>
              <a:rPr lang="ja-JP" altLang="en-US" dirty="0"/>
              <a:t>でも使用した</a:t>
            </a:r>
            <a:endParaRPr lang="en-US" altLang="ja-JP" dirty="0"/>
          </a:p>
          <a:p>
            <a:pPr lvl="1"/>
            <a:r>
              <a:rPr lang="en-US" altLang="ja-JP" dirty="0"/>
              <a:t>GNU Octave</a:t>
            </a:r>
            <a:r>
              <a:rPr lang="ja-JP" altLang="en-US" dirty="0"/>
              <a:t>：</a:t>
            </a:r>
            <a:endParaRPr lang="en-US" altLang="ja-JP" dirty="0"/>
          </a:p>
          <a:p>
            <a:pPr lvl="2"/>
            <a:r>
              <a:rPr lang="ja-JP" altLang="en-US" dirty="0"/>
              <a:t>強力な数式処理と描画機能をもつツール</a:t>
            </a:r>
            <a:endParaRPr lang="en-US" altLang="ja-JP" dirty="0"/>
          </a:p>
          <a:p>
            <a:pPr lvl="1"/>
            <a:r>
              <a:rPr lang="ja-JP" altLang="en-US" dirty="0"/>
              <a:t>電脳 </a:t>
            </a:r>
            <a:r>
              <a:rPr lang="en-US" altLang="ja-JP" dirty="0"/>
              <a:t>Ruby </a:t>
            </a:r>
            <a:r>
              <a:rPr lang="ja-JP" altLang="en-US" dirty="0"/>
              <a:t>ツール</a:t>
            </a:r>
            <a:endParaRPr lang="en-US" altLang="ja-JP" dirty="0"/>
          </a:p>
          <a:p>
            <a:pPr lvl="2"/>
            <a:r>
              <a:rPr lang="ja-JP" altLang="en-US" dirty="0"/>
              <a:t>今回使用。詳しくは次のページで</a:t>
            </a:r>
            <a:endParaRPr lang="en-US" altLang="ja-JP" dirty="0"/>
          </a:p>
          <a:p>
            <a:r>
              <a:rPr lang="ja-JP" altLang="en-US" b="1" dirty="0">
                <a:solidFill>
                  <a:srgbClr val="000099"/>
                </a:solidFill>
              </a:rPr>
              <a:t>用途・目的・周囲の状況に応じて選択すべし</a:t>
            </a:r>
            <a:endParaRPr lang="en-US" altLang="ja-JP" b="1" dirty="0">
              <a:solidFill>
                <a:srgbClr val="000099"/>
              </a:solidFill>
            </a:endParaRPr>
          </a:p>
          <a:p>
            <a:r>
              <a:rPr lang="ja-JP" altLang="en-US" b="1" dirty="0">
                <a:solidFill>
                  <a:srgbClr val="000099"/>
                </a:solidFill>
              </a:rPr>
              <a:t>どのツールでも訓練・習熟が必要</a:t>
            </a:r>
            <a:endParaRPr lang="en-US" altLang="ja-JP" b="1" dirty="0">
              <a:solidFill>
                <a:srgbClr val="000099"/>
              </a:solidFill>
            </a:endParaRPr>
          </a:p>
          <a:p>
            <a:pPr lvl="1"/>
            <a:r>
              <a:rPr lang="ja-JP" altLang="en-US" b="1" dirty="0">
                <a:solidFill>
                  <a:srgbClr val="000099"/>
                </a:solidFill>
              </a:rPr>
              <a:t>ツールで欲しい絵がポンと出てくるわけではない</a:t>
            </a:r>
            <a:endParaRPr lang="en-US" altLang="ja-JP" b="1" dirty="0">
              <a:solidFill>
                <a:srgbClr val="000099"/>
              </a:solidFill>
            </a:endParaRPr>
          </a:p>
          <a:p>
            <a:endParaRPr lang="ja-JP" altLang="en-US" b="1" dirty="0">
              <a:solidFill>
                <a:srgbClr val="000099"/>
              </a:solidFill>
            </a:endParaRPr>
          </a:p>
        </p:txBody>
      </p:sp>
      <p:sp>
        <p:nvSpPr>
          <p:cNvPr id="3" name="テキスト ボックス 2"/>
          <p:cNvSpPr txBox="1"/>
          <p:nvPr/>
        </p:nvSpPr>
        <p:spPr>
          <a:xfrm>
            <a:off x="35133" y="2935707"/>
            <a:ext cx="1340432" cy="1477328"/>
          </a:xfrm>
          <a:prstGeom prst="rect">
            <a:avLst/>
          </a:prstGeom>
          <a:noFill/>
        </p:spPr>
        <p:txBody>
          <a:bodyPr wrap="none" rtlCol="0">
            <a:spAutoFit/>
          </a:bodyPr>
          <a:lstStyle/>
          <a:p>
            <a:r>
              <a:rPr kumimoji="1" lang="ja-JP" altLang="en-US" sz="1800" dirty="0">
                <a:solidFill>
                  <a:srgbClr val="FF0000"/>
                </a:solidFill>
              </a:rPr>
              <a:t>フリー</a:t>
            </a:r>
            <a:br>
              <a:rPr kumimoji="1" lang="en-US" altLang="ja-JP" sz="1800" dirty="0">
                <a:solidFill>
                  <a:srgbClr val="FF0000"/>
                </a:solidFill>
              </a:rPr>
            </a:br>
            <a:r>
              <a:rPr kumimoji="1" lang="ja-JP" altLang="en-US" sz="1800" dirty="0">
                <a:solidFill>
                  <a:srgbClr val="FF0000"/>
                </a:solidFill>
              </a:rPr>
              <a:t>ソフトウエア</a:t>
            </a:r>
            <a:br>
              <a:rPr lang="en-US" altLang="ja-JP" sz="1800" dirty="0">
                <a:solidFill>
                  <a:srgbClr val="FF0000"/>
                </a:solidFill>
              </a:rPr>
            </a:br>
            <a:r>
              <a:rPr lang="en-US" altLang="ja-JP" sz="1800" dirty="0">
                <a:solidFill>
                  <a:srgbClr val="FF0000"/>
                </a:solidFill>
              </a:rPr>
              <a:t>Debian</a:t>
            </a:r>
            <a:br>
              <a:rPr lang="en-US" altLang="ja-JP" sz="1800" dirty="0">
                <a:solidFill>
                  <a:srgbClr val="FF0000"/>
                </a:solidFill>
              </a:rPr>
            </a:br>
            <a:r>
              <a:rPr lang="ja-JP" altLang="en-US" sz="1800" dirty="0">
                <a:solidFill>
                  <a:srgbClr val="FF0000"/>
                </a:solidFill>
              </a:rPr>
              <a:t>パッケージ</a:t>
            </a:r>
            <a:br>
              <a:rPr lang="en-US" altLang="ja-JP" sz="1800" dirty="0">
                <a:solidFill>
                  <a:srgbClr val="FF0000"/>
                </a:solidFill>
              </a:rPr>
            </a:br>
            <a:r>
              <a:rPr lang="ja-JP" altLang="en-US" sz="1800" dirty="0">
                <a:solidFill>
                  <a:srgbClr val="FF0000"/>
                </a:solidFill>
              </a:rPr>
              <a:t>有り！</a:t>
            </a:r>
            <a:endParaRPr kumimoji="1" lang="ja-JP" altLang="en-US" sz="1800" dirty="0">
              <a:solidFill>
                <a:srgbClr val="FF0000"/>
              </a:solidFill>
            </a:endParaRPr>
          </a:p>
        </p:txBody>
      </p:sp>
      <p:sp>
        <p:nvSpPr>
          <p:cNvPr id="5" name="左中かっこ 4"/>
          <p:cNvSpPr/>
          <p:nvPr/>
        </p:nvSpPr>
        <p:spPr bwMode="auto">
          <a:xfrm>
            <a:off x="1115616" y="2215404"/>
            <a:ext cx="443511" cy="2869780"/>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5968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6512" y="-27384"/>
            <a:ext cx="9011344" cy="720254"/>
          </a:xfrm>
        </p:spPr>
        <p:txBody>
          <a:bodyPr/>
          <a:lstStyle/>
          <a:p>
            <a:r>
              <a:rPr lang="ja-JP" altLang="en-US" dirty="0"/>
              <a:t>ここで使うのは電脳 </a:t>
            </a:r>
            <a:r>
              <a:rPr lang="en-US" altLang="ja-JP" dirty="0"/>
              <a:t>Ruby</a:t>
            </a:r>
            <a:r>
              <a:rPr lang="ja-JP" altLang="en-US" dirty="0"/>
              <a:t>ツール</a:t>
            </a:r>
          </a:p>
        </p:txBody>
      </p:sp>
      <p:sp>
        <p:nvSpPr>
          <p:cNvPr id="12291" name="コンテンツ プレースホルダ 2"/>
          <p:cNvSpPr>
            <a:spLocks noGrp="1"/>
          </p:cNvSpPr>
          <p:nvPr>
            <p:ph idx="1"/>
          </p:nvPr>
        </p:nvSpPr>
        <p:spPr>
          <a:xfrm>
            <a:off x="107504" y="692696"/>
            <a:ext cx="9000231" cy="6264696"/>
          </a:xfrm>
        </p:spPr>
        <p:txBody>
          <a:bodyPr/>
          <a:lstStyle/>
          <a:p>
            <a:r>
              <a:rPr lang="en-US" altLang="ja-JP" b="1" dirty="0">
                <a:solidFill>
                  <a:srgbClr val="000099"/>
                </a:solidFill>
              </a:rPr>
              <a:t>DCL, Ruby</a:t>
            </a:r>
            <a:r>
              <a:rPr lang="ja-JP" altLang="en-US" b="1" dirty="0">
                <a:solidFill>
                  <a:srgbClr val="000099"/>
                </a:solidFill>
              </a:rPr>
              <a:t>を基盤とする解析・描画ツール</a:t>
            </a:r>
            <a:endParaRPr lang="en-US" altLang="ja-JP" b="1" dirty="0">
              <a:solidFill>
                <a:srgbClr val="000099"/>
              </a:solidFill>
            </a:endParaRPr>
          </a:p>
          <a:p>
            <a:pPr lvl="1"/>
            <a:r>
              <a:rPr lang="en-US" altLang="ja-JP" dirty="0"/>
              <a:t>DCL</a:t>
            </a:r>
            <a:r>
              <a:rPr lang="ja-JP" altLang="en-US" dirty="0"/>
              <a:t>とは</a:t>
            </a:r>
            <a:endParaRPr lang="en-US" altLang="ja-JP" dirty="0"/>
          </a:p>
          <a:p>
            <a:pPr lvl="2"/>
            <a:r>
              <a:rPr lang="ja-JP" altLang="en-US" dirty="0"/>
              <a:t>地球流体電脳倶楽部製</a:t>
            </a:r>
            <a:r>
              <a:rPr lang="en-US" altLang="ja-JP" dirty="0"/>
              <a:t>FORTRAN</a:t>
            </a:r>
            <a:r>
              <a:rPr lang="ja-JP" altLang="en-US" dirty="0"/>
              <a:t>の描画ライブラリ</a:t>
            </a:r>
            <a:endParaRPr lang="en-US" altLang="ja-JP" dirty="0"/>
          </a:p>
          <a:p>
            <a:pPr lvl="2"/>
            <a:r>
              <a:rPr lang="ja-JP" altLang="en-US" dirty="0"/>
              <a:t>塩谷雅人・酒井敏（京大）・乙部直人（福岡大）を中心に開発</a:t>
            </a:r>
            <a:endParaRPr lang="en-US" altLang="ja-JP" dirty="0"/>
          </a:p>
          <a:p>
            <a:pPr lvl="1"/>
            <a:r>
              <a:rPr lang="en-US" altLang="ja-JP" dirty="0"/>
              <a:t>Ruby</a:t>
            </a:r>
            <a:r>
              <a:rPr lang="ja-JP" altLang="en-US" dirty="0"/>
              <a:t>とは</a:t>
            </a:r>
            <a:endParaRPr lang="en-US" altLang="ja-JP" dirty="0"/>
          </a:p>
          <a:p>
            <a:pPr lvl="2"/>
            <a:r>
              <a:rPr lang="ja-JP" altLang="en-US" dirty="0"/>
              <a:t>スクリプト型言語。</a:t>
            </a:r>
            <a:br>
              <a:rPr lang="en-US" altLang="ja-JP" dirty="0"/>
            </a:br>
            <a:r>
              <a:rPr lang="ja-JP" altLang="en-US" dirty="0"/>
              <a:t>逐次翻訳をしながら実行（コンパイルはしない）</a:t>
            </a:r>
            <a:endParaRPr lang="en-US" altLang="ja-JP" dirty="0"/>
          </a:p>
          <a:p>
            <a:pPr lvl="2"/>
            <a:r>
              <a:rPr lang="ja-JP" altLang="en-US" dirty="0"/>
              <a:t>各種</a:t>
            </a:r>
            <a:r>
              <a:rPr lang="en-US" altLang="ja-JP" dirty="0"/>
              <a:t>web</a:t>
            </a:r>
            <a:r>
              <a:rPr lang="ja-JP" altLang="en-US" dirty="0"/>
              <a:t>サービスでも広く利用されている</a:t>
            </a:r>
            <a:endParaRPr lang="en-US" altLang="ja-JP" dirty="0"/>
          </a:p>
          <a:p>
            <a:pPr lvl="1"/>
            <a:r>
              <a:rPr lang="ja-JP" altLang="en-US" dirty="0"/>
              <a:t>解析から描画まで</a:t>
            </a:r>
            <a:r>
              <a:rPr lang="en-US" altLang="ja-JP" dirty="0"/>
              <a:t>Ruby</a:t>
            </a:r>
            <a:r>
              <a:rPr lang="ja-JP" altLang="en-US" dirty="0"/>
              <a:t>スクリプトで実行可能</a:t>
            </a:r>
            <a:endParaRPr lang="en-US" altLang="ja-JP" dirty="0"/>
          </a:p>
          <a:p>
            <a:pPr lvl="1"/>
            <a:r>
              <a:rPr lang="ja-JP" altLang="en-US" dirty="0"/>
              <a:t>格子点データ解析のためのライブラリ</a:t>
            </a:r>
            <a:r>
              <a:rPr lang="en-US" altLang="ja-JP" dirty="0"/>
              <a:t>(</a:t>
            </a:r>
            <a:r>
              <a:rPr lang="en-US" altLang="ja-JP" dirty="0" err="1"/>
              <a:t>GPhys</a:t>
            </a:r>
            <a:r>
              <a:rPr lang="en-US" altLang="ja-JP" dirty="0"/>
              <a:t>)</a:t>
            </a:r>
            <a:r>
              <a:rPr lang="ja-JP" altLang="en-US" dirty="0"/>
              <a:t>も整備</a:t>
            </a:r>
            <a:endParaRPr lang="en-US" altLang="ja-JP" dirty="0"/>
          </a:p>
          <a:p>
            <a:pPr lvl="1"/>
            <a:r>
              <a:rPr lang="ja-JP" altLang="en-US" dirty="0"/>
              <a:t>堀之内武</a:t>
            </a:r>
            <a:r>
              <a:rPr lang="en-US" altLang="ja-JP" dirty="0"/>
              <a:t>(</a:t>
            </a:r>
            <a:r>
              <a:rPr lang="ja-JP" altLang="en-US" dirty="0"/>
              <a:t>北大・地球環境</a:t>
            </a:r>
            <a:r>
              <a:rPr lang="en-US" altLang="ja-JP" dirty="0"/>
              <a:t>)</a:t>
            </a:r>
            <a:r>
              <a:rPr lang="ja-JP" altLang="en-US" dirty="0" err="1"/>
              <a:t>、</a:t>
            </a:r>
            <a:r>
              <a:rPr lang="ja-JP" altLang="en-US" dirty="0"/>
              <a:t>西澤誠也（理研）を中心</a:t>
            </a:r>
            <a:br>
              <a:rPr lang="en-US" altLang="ja-JP" dirty="0"/>
            </a:br>
            <a:r>
              <a:rPr lang="ja-JP" altLang="en-US" dirty="0"/>
              <a:t>に開発</a:t>
            </a:r>
            <a:endParaRPr lang="en-US" altLang="ja-JP" dirty="0"/>
          </a:p>
          <a:p>
            <a:endParaRPr lang="en-US" altLang="ja-JP" dirty="0"/>
          </a:p>
          <a:p>
            <a:pPr lvl="1"/>
            <a:endParaRPr lang="en-US" altLang="ja-JP" dirty="0"/>
          </a:p>
        </p:txBody>
      </p:sp>
    </p:spTree>
    <p:extLst>
      <p:ext uri="{BB962C8B-B14F-4D97-AF65-F5344CB8AC3E}">
        <p14:creationId xmlns:p14="http://schemas.microsoft.com/office/powerpoint/2010/main" val="1649095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6512" y="44450"/>
            <a:ext cx="9217024" cy="936278"/>
          </a:xfrm>
        </p:spPr>
        <p:txBody>
          <a:bodyPr/>
          <a:lstStyle/>
          <a:p>
            <a:r>
              <a:rPr lang="ja-JP" altLang="en-US" dirty="0"/>
              <a:t>電脳</a:t>
            </a:r>
            <a:r>
              <a:rPr lang="en-US" altLang="ja-JP" dirty="0"/>
              <a:t> Ruby </a:t>
            </a:r>
            <a:r>
              <a:rPr lang="ja-JP" altLang="en-US" dirty="0"/>
              <a:t>ツールを用いた描画例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08720"/>
            <a:ext cx="3542355" cy="2991324"/>
          </a:xfrm>
          <a:prstGeom prst="rect">
            <a:avLst/>
          </a:prstGeom>
        </p:spPr>
      </p:pic>
      <p:pic>
        <p:nvPicPr>
          <p:cNvPr id="5" name="図 3"/>
          <p:cNvPicPr>
            <a:picLocks noChangeAspect="1"/>
          </p:cNvPicPr>
          <p:nvPr/>
        </p:nvPicPr>
        <p:blipFill>
          <a:blip r:embed="rId4">
            <a:extLst>
              <a:ext uri="{28A0092B-C50C-407E-A947-70E740481C1C}">
                <a14:useLocalDpi xmlns:a14="http://schemas.microsoft.com/office/drawing/2010/main" val="0"/>
              </a:ext>
            </a:extLst>
          </a:blip>
          <a:srcRect r="33685" b="32954"/>
          <a:stretch>
            <a:fillRect/>
          </a:stretch>
        </p:blipFill>
        <p:spPr bwMode="auto">
          <a:xfrm>
            <a:off x="5005611" y="1024157"/>
            <a:ext cx="2734741" cy="276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r="-1434"/>
          <a:stretch/>
        </p:blipFill>
        <p:spPr>
          <a:xfrm>
            <a:off x="4283968" y="4221088"/>
            <a:ext cx="4673310" cy="2271082"/>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18366" t="13886" r="23960" b="7535"/>
          <a:stretch/>
        </p:blipFill>
        <p:spPr>
          <a:xfrm>
            <a:off x="755576" y="3861048"/>
            <a:ext cx="3246040" cy="2954963"/>
          </a:xfrm>
          <a:prstGeom prst="rect">
            <a:avLst/>
          </a:prstGeom>
        </p:spPr>
      </p:pic>
      <p:sp>
        <p:nvSpPr>
          <p:cNvPr id="3" name="正方形/長方形 2"/>
          <p:cNvSpPr/>
          <p:nvPr/>
        </p:nvSpPr>
        <p:spPr bwMode="auto">
          <a:xfrm>
            <a:off x="4001616" y="3140968"/>
            <a:ext cx="282352"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635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28</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29</a:t>
            </a:fld>
            <a:endParaRPr lang="en-US" altLang="ja-JP" sz="1400" dirty="0"/>
          </a:p>
        </p:txBody>
      </p:sp>
      <p:pic>
        <p:nvPicPr>
          <p:cNvPr id="3" name="図 2">
            <a:extLst>
              <a:ext uri="{FF2B5EF4-FFF2-40B4-BE49-F238E27FC236}">
                <a16:creationId xmlns:a16="http://schemas.microsoft.com/office/drawing/2014/main" id="{E788B028-90EA-4B25-8C60-A45A6A71ED31}"/>
              </a:ext>
            </a:extLst>
          </p:cNvPr>
          <p:cNvPicPr>
            <a:picLocks noChangeAspect="1"/>
          </p:cNvPicPr>
          <p:nvPr/>
        </p:nvPicPr>
        <p:blipFill rotWithShape="1">
          <a:blip r:embed="rId4">
            <a:extLst>
              <a:ext uri="{28A0092B-C50C-407E-A947-70E740481C1C}">
                <a14:useLocalDpi xmlns:a14="http://schemas.microsoft.com/office/drawing/2010/main" val="0"/>
              </a:ext>
            </a:extLst>
          </a:blip>
          <a:srcRect l="8027" t="22446" r="6761" b="1418"/>
          <a:stretch/>
        </p:blipFill>
        <p:spPr>
          <a:xfrm>
            <a:off x="1191294" y="2564809"/>
            <a:ext cx="6439436" cy="4065892"/>
          </a:xfrm>
          <a:prstGeom prst="rect">
            <a:avLst/>
          </a:prstGeom>
        </p:spPr>
      </p:pic>
    </p:spTree>
    <p:extLst>
      <p:ext uri="{BB962C8B-B14F-4D97-AF65-F5344CB8AC3E}">
        <p14:creationId xmlns:p14="http://schemas.microsoft.com/office/powerpoint/2010/main" val="38383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それ以外にも</a:t>
            </a:r>
          </a:p>
        </p:txBody>
      </p:sp>
      <p:sp>
        <p:nvSpPr>
          <p:cNvPr id="55299" name="コンテンツ プレースホルダ 2"/>
          <p:cNvSpPr>
            <a:spLocks noGrp="1"/>
          </p:cNvSpPr>
          <p:nvPr>
            <p:ph idx="1"/>
          </p:nvPr>
        </p:nvSpPr>
        <p:spPr>
          <a:xfrm>
            <a:off x="179512" y="980728"/>
            <a:ext cx="8959528" cy="3095997"/>
          </a:xfrm>
        </p:spPr>
        <p:txBody>
          <a:bodyPr/>
          <a:lstStyle/>
          <a:p>
            <a:r>
              <a:rPr lang="ja-JP" altLang="en-US" sz="2800" b="1" dirty="0">
                <a:solidFill>
                  <a:srgbClr val="000099"/>
                </a:solidFill>
              </a:rPr>
              <a:t>もっと地球計算を追及することもできる</a:t>
            </a:r>
            <a:endParaRPr lang="en-US" altLang="ja-JP" sz="2800" b="1" dirty="0">
              <a:solidFill>
                <a:srgbClr val="000099"/>
              </a:solidFill>
            </a:endParaRPr>
          </a:p>
          <a:p>
            <a:pPr lvl="1"/>
            <a:r>
              <a:rPr lang="ja-JP" altLang="en-US" dirty="0"/>
              <a:t>解像度を上げる、積分時間をのばす</a:t>
            </a:r>
            <a:r>
              <a:rPr lang="en-US" altLang="ja-JP" dirty="0" err="1"/>
              <a:t>etc</a:t>
            </a:r>
            <a:endParaRPr lang="en-US" altLang="ja-JP" dirty="0"/>
          </a:p>
          <a:p>
            <a:r>
              <a:rPr lang="ja-JP" altLang="en-US" sz="2800" b="1" dirty="0">
                <a:solidFill>
                  <a:srgbClr val="000099"/>
                </a:solidFill>
              </a:rPr>
              <a:t>いろいろな計算を楽しむことができる</a:t>
            </a:r>
            <a:endParaRPr lang="en-US" altLang="ja-JP" sz="2800" b="1" dirty="0">
              <a:solidFill>
                <a:srgbClr val="000099"/>
              </a:solidFill>
            </a:endParaRPr>
          </a:p>
          <a:p>
            <a:pPr lvl="1"/>
            <a:r>
              <a:rPr lang="en-US" altLang="ja-JP" dirty="0"/>
              <a:t>DCPAM5</a:t>
            </a:r>
            <a:r>
              <a:rPr lang="ja-JP" altLang="en-US" dirty="0"/>
              <a:t>を用いた計算例</a:t>
            </a:r>
            <a:endParaRPr lang="en-US" altLang="ja-JP" dirty="0"/>
          </a:p>
          <a:p>
            <a:pPr marL="457200" lvl="1" indent="0">
              <a:buNone/>
            </a:pPr>
            <a:r>
              <a:rPr lang="en-US" altLang="ja-JP" dirty="0"/>
              <a:t>   https://www.gfd-dennou.org/library/dcpam/sample</a:t>
            </a:r>
          </a:p>
          <a:p>
            <a:pPr marL="0" indent="0">
              <a:buNone/>
            </a:pP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graphicFrame>
        <p:nvGraphicFramePr>
          <p:cNvPr id="4" name="オブジェクト 16"/>
          <p:cNvGraphicFramePr>
            <a:graphicFrameLocks noChangeAspect="1"/>
          </p:cNvGraphicFramePr>
          <p:nvPr>
            <p:extLst/>
          </p:nvPr>
        </p:nvGraphicFramePr>
        <p:xfrm>
          <a:off x="4442966" y="5388694"/>
          <a:ext cx="114300" cy="215900"/>
        </p:xfrm>
        <a:graphic>
          <a:graphicData uri="http://schemas.openxmlformats.org/presentationml/2006/ole">
            <mc:AlternateContent xmlns:mc="http://schemas.openxmlformats.org/markup-compatibility/2006">
              <mc:Choice xmlns:v="urn:schemas-microsoft-com:vml" Requires="v">
                <p:oleObj spid="_x0000_s2052" name="数式" r:id="rId4" imgW="114151" imgH="215619" progId="Equation.3">
                  <p:embed/>
                </p:oleObj>
              </mc:Choice>
              <mc:Fallback>
                <p:oleObj name="数式" r:id="rId4" imgW="114151" imgH="215619" progId="Equation.3">
                  <p:embed/>
                  <p:pic>
                    <p:nvPicPr>
                      <p:cNvPr id="4" name="オブジェクト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66" y="5388694"/>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オブジェクト 4"/>
          <p:cNvGraphicFramePr>
            <a:graphicFrameLocks noChangeAspect="1"/>
          </p:cNvGraphicFramePr>
          <p:nvPr>
            <p:extLst/>
          </p:nvPr>
        </p:nvGraphicFramePr>
        <p:xfrm>
          <a:off x="4442966" y="5388694"/>
          <a:ext cx="114300" cy="215900"/>
        </p:xfrm>
        <a:graphic>
          <a:graphicData uri="http://schemas.openxmlformats.org/presentationml/2006/ole">
            <mc:AlternateContent xmlns:mc="http://schemas.openxmlformats.org/markup-compatibility/2006">
              <mc:Choice xmlns:v="urn:schemas-microsoft-com:vml" Requires="v">
                <p:oleObj spid="_x0000_s2053" name="数式" r:id="rId6" imgW="114151" imgH="215619" progId="Equation.3">
                  <p:embed/>
                </p:oleObj>
              </mc:Choice>
              <mc:Fallback>
                <p:oleObj name="数式" r:id="rId6" imgW="114151" imgH="215619" progId="Equation.3">
                  <p:embed/>
                  <p:pic>
                    <p:nvPicPr>
                      <p:cNvPr id="5" name="オブジェクト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66" y="5388694"/>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11"/>
          <p:cNvSpPr txBox="1">
            <a:spLocks noChangeArrowheads="1"/>
          </p:cNvSpPr>
          <p:nvPr/>
        </p:nvSpPr>
        <p:spPr bwMode="auto">
          <a:xfrm>
            <a:off x="5147816" y="6185619"/>
            <a:ext cx="405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注意</a:t>
            </a:r>
            <a:r>
              <a:rPr lang="en-US" altLang="ja-JP" sz="1600"/>
              <a:t>: </a:t>
            </a:r>
            <a:r>
              <a:rPr lang="ja-JP" altLang="en-US" sz="1600"/>
              <a:t>色の付け方と縦軸は図によって異なる</a:t>
            </a:r>
            <a:r>
              <a:rPr lang="en-US" altLang="ja-JP" sz="1600"/>
              <a:t>.</a:t>
            </a:r>
          </a:p>
        </p:txBody>
      </p:sp>
      <p:sp>
        <p:nvSpPr>
          <p:cNvPr id="7" name="テキスト ボックス 19"/>
          <p:cNvSpPr txBox="1">
            <a:spLocks noChangeArrowheads="1"/>
          </p:cNvSpPr>
          <p:nvPr/>
        </p:nvSpPr>
        <p:spPr bwMode="auto">
          <a:xfrm>
            <a:off x="107504" y="4798144"/>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東西平均</a:t>
            </a:r>
            <a:br>
              <a:rPr lang="en-US" altLang="ja-JP" sz="1800"/>
            </a:br>
            <a:r>
              <a:rPr lang="ja-JP" altLang="en-US" sz="1800"/>
              <a:t>東西風</a:t>
            </a:r>
            <a:endParaRPr lang="en-US" altLang="ja-JP" sz="1800"/>
          </a:p>
        </p:txBody>
      </p:sp>
      <p:grpSp>
        <p:nvGrpSpPr>
          <p:cNvPr id="8" name="グループ化 50"/>
          <p:cNvGrpSpPr>
            <a:grpSpLocks/>
          </p:cNvGrpSpPr>
          <p:nvPr/>
        </p:nvGrpSpPr>
        <p:grpSpPr bwMode="auto">
          <a:xfrm>
            <a:off x="6155879" y="4315544"/>
            <a:ext cx="2371725" cy="1971675"/>
            <a:chOff x="6740200" y="2732608"/>
            <a:chExt cx="2370777" cy="1971050"/>
          </a:xfrm>
        </p:grpSpPr>
        <p:pic>
          <p:nvPicPr>
            <p:cNvPr id="9" name="Picture 4" descr="C:\cygwin\home\yot\cygwin_home\yot\dcpam_figs\demo\dcpam-mars-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1353" y="2732608"/>
              <a:ext cx="222313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33"/>
            <p:cNvSpPr txBox="1">
              <a:spLocks noChangeArrowheads="1"/>
            </p:cNvSpPr>
            <p:nvPr/>
          </p:nvSpPr>
          <p:spPr bwMode="auto">
            <a:xfrm>
              <a:off x="7617225" y="436510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sp>
          <p:nvSpPr>
            <p:cNvPr id="11" name="テキスト ボックス 42"/>
            <p:cNvSpPr txBox="1">
              <a:spLocks noChangeArrowheads="1"/>
            </p:cNvSpPr>
            <p:nvPr/>
          </p:nvSpPr>
          <p:spPr bwMode="auto">
            <a:xfrm>
              <a:off x="7632610"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12" name="テキスト ボックス 43"/>
            <p:cNvSpPr txBox="1">
              <a:spLocks noChangeArrowheads="1"/>
            </p:cNvSpPr>
            <p:nvPr/>
          </p:nvSpPr>
          <p:spPr bwMode="auto">
            <a:xfrm>
              <a:off x="6740200"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13" name="テキスト ボックス 44"/>
            <p:cNvSpPr txBox="1">
              <a:spLocks noChangeArrowheads="1"/>
            </p:cNvSpPr>
            <p:nvPr/>
          </p:nvSpPr>
          <p:spPr bwMode="auto">
            <a:xfrm>
              <a:off x="8525560"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grpSp>
      <p:grpSp>
        <p:nvGrpSpPr>
          <p:cNvPr id="14" name="グループ化 51"/>
          <p:cNvGrpSpPr>
            <a:grpSpLocks/>
          </p:cNvGrpSpPr>
          <p:nvPr/>
        </p:nvGrpSpPr>
        <p:grpSpPr bwMode="auto">
          <a:xfrm>
            <a:off x="3779391" y="4315544"/>
            <a:ext cx="2371725" cy="1993900"/>
            <a:chOff x="3952392" y="2732608"/>
            <a:chExt cx="2370777" cy="1992536"/>
          </a:xfrm>
        </p:grpSpPr>
        <p:pic>
          <p:nvPicPr>
            <p:cNvPr id="15" name="Picture 3" descr="C:\cygwin\home\yot\cygwin_home\yot\dcpam_figs\demo\dcpam-earth-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336" y="2732608"/>
              <a:ext cx="214884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39"/>
            <p:cNvSpPr txBox="1">
              <a:spLocks noChangeArrowheads="1"/>
            </p:cNvSpPr>
            <p:nvPr/>
          </p:nvSpPr>
          <p:spPr bwMode="auto">
            <a:xfrm>
              <a:off x="4844802"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17" name="テキスト ボックス 40"/>
            <p:cNvSpPr txBox="1">
              <a:spLocks noChangeArrowheads="1"/>
            </p:cNvSpPr>
            <p:nvPr/>
          </p:nvSpPr>
          <p:spPr bwMode="auto">
            <a:xfrm>
              <a:off x="3952392"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18" name="テキスト ボックス 41"/>
            <p:cNvSpPr txBox="1">
              <a:spLocks noChangeArrowheads="1"/>
            </p:cNvSpPr>
            <p:nvPr/>
          </p:nvSpPr>
          <p:spPr bwMode="auto">
            <a:xfrm>
              <a:off x="5737752"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sp>
          <p:nvSpPr>
            <p:cNvPr id="19" name="テキスト ボックス 45"/>
            <p:cNvSpPr txBox="1">
              <a:spLocks noChangeArrowheads="1"/>
            </p:cNvSpPr>
            <p:nvPr/>
          </p:nvSpPr>
          <p:spPr bwMode="auto">
            <a:xfrm>
              <a:off x="4841061" y="4386590"/>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grpSp>
      <p:grpSp>
        <p:nvGrpSpPr>
          <p:cNvPr id="20" name="グループ化 49"/>
          <p:cNvGrpSpPr>
            <a:grpSpLocks/>
          </p:cNvGrpSpPr>
          <p:nvPr/>
        </p:nvGrpSpPr>
        <p:grpSpPr bwMode="auto">
          <a:xfrm>
            <a:off x="1213991" y="4344119"/>
            <a:ext cx="2544763" cy="1943100"/>
            <a:chOff x="993086" y="2761183"/>
            <a:chExt cx="2543543" cy="1942475"/>
          </a:xfrm>
        </p:grpSpPr>
        <p:pic>
          <p:nvPicPr>
            <p:cNvPr id="21" name="Picture 2" descr="C:\cygwin\home\yot\cygwin_home\yot\dcpam_figs\demo\dcpam-venus-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8171" y="2761183"/>
              <a:ext cx="217741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34"/>
            <p:cNvSpPr txBox="1">
              <a:spLocks noChangeArrowheads="1"/>
            </p:cNvSpPr>
            <p:nvPr/>
          </p:nvSpPr>
          <p:spPr bwMode="auto">
            <a:xfrm rot="-5400000">
              <a:off x="864845" y="332816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気圧</a:t>
              </a:r>
            </a:p>
          </p:txBody>
        </p:sp>
        <p:sp>
          <p:nvSpPr>
            <p:cNvPr id="23" name="テキスト ボックス 36"/>
            <p:cNvSpPr txBox="1">
              <a:spLocks noChangeArrowheads="1"/>
            </p:cNvSpPr>
            <p:nvPr/>
          </p:nvSpPr>
          <p:spPr bwMode="auto">
            <a:xfrm>
              <a:off x="2058262" y="420134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Eq.</a:t>
              </a:r>
              <a:endParaRPr lang="ja-JP" altLang="en-US" sz="1400"/>
            </a:p>
          </p:txBody>
        </p:sp>
        <p:sp>
          <p:nvSpPr>
            <p:cNvPr id="24" name="テキスト ボックス 37"/>
            <p:cNvSpPr txBox="1">
              <a:spLocks noChangeArrowheads="1"/>
            </p:cNvSpPr>
            <p:nvPr/>
          </p:nvSpPr>
          <p:spPr bwMode="auto">
            <a:xfrm>
              <a:off x="1165852" y="4201343"/>
              <a:ext cx="57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S</a:t>
              </a:r>
              <a:endParaRPr lang="ja-JP" altLang="en-US" sz="1400"/>
            </a:p>
          </p:txBody>
        </p:sp>
        <p:sp>
          <p:nvSpPr>
            <p:cNvPr id="25" name="テキスト ボックス 38"/>
            <p:cNvSpPr txBox="1">
              <a:spLocks noChangeArrowheads="1"/>
            </p:cNvSpPr>
            <p:nvPr/>
          </p:nvSpPr>
          <p:spPr bwMode="auto">
            <a:xfrm>
              <a:off x="2951212" y="4201343"/>
              <a:ext cx="585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90</a:t>
              </a:r>
              <a:r>
                <a:rPr lang="en-US" altLang="ja-JP" sz="1400">
                  <a:sym typeface="Symbol" pitchFamily="18" charset="2"/>
                </a:rPr>
                <a:t></a:t>
              </a:r>
              <a:r>
                <a:rPr lang="en-US" altLang="ja-JP" sz="1400"/>
                <a:t>N</a:t>
              </a:r>
              <a:endParaRPr lang="ja-JP" altLang="en-US" sz="1400"/>
            </a:p>
          </p:txBody>
        </p:sp>
        <p:sp>
          <p:nvSpPr>
            <p:cNvPr id="26" name="テキスト ボックス 46"/>
            <p:cNvSpPr txBox="1">
              <a:spLocks noChangeArrowheads="1"/>
            </p:cNvSpPr>
            <p:nvPr/>
          </p:nvSpPr>
          <p:spPr bwMode="auto">
            <a:xfrm>
              <a:off x="1960741" y="436510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a:t>緯度</a:t>
              </a:r>
            </a:p>
          </p:txBody>
        </p:sp>
      </p:grpSp>
      <p:grpSp>
        <p:nvGrpSpPr>
          <p:cNvPr id="27" name="グループ化 47"/>
          <p:cNvGrpSpPr>
            <a:grpSpLocks/>
          </p:cNvGrpSpPr>
          <p:nvPr/>
        </p:nvGrpSpPr>
        <p:grpSpPr bwMode="auto">
          <a:xfrm>
            <a:off x="4047679" y="3788494"/>
            <a:ext cx="1558925" cy="706437"/>
            <a:chOff x="4175526" y="1823590"/>
            <a:chExt cx="1559649" cy="705695"/>
          </a:xfrm>
        </p:grpSpPr>
        <p:pic>
          <p:nvPicPr>
            <p:cNvPr id="28" name="Picture 4" descr="earth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5526" y="1840954"/>
              <a:ext cx="648364" cy="6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9"/>
            <p:cNvSpPr txBox="1">
              <a:spLocks noChangeArrowheads="1"/>
            </p:cNvSpPr>
            <p:nvPr/>
          </p:nvSpPr>
          <p:spPr bwMode="auto">
            <a:xfrm>
              <a:off x="4934956"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地球</a:t>
              </a:r>
            </a:p>
          </p:txBody>
        </p:sp>
      </p:grpSp>
      <p:grpSp>
        <p:nvGrpSpPr>
          <p:cNvPr id="30" name="グループ化 48"/>
          <p:cNvGrpSpPr>
            <a:grpSpLocks/>
          </p:cNvGrpSpPr>
          <p:nvPr/>
        </p:nvGrpSpPr>
        <p:grpSpPr bwMode="auto">
          <a:xfrm>
            <a:off x="6440041" y="3788494"/>
            <a:ext cx="1560513" cy="703262"/>
            <a:chOff x="6978872" y="1823590"/>
            <a:chExt cx="1561699" cy="702919"/>
          </a:xfrm>
        </p:grpSpPr>
        <p:pic>
          <p:nvPicPr>
            <p:cNvPr id="31" name="Picture 6" descr="we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8872" y="1843729"/>
              <a:ext cx="682780" cy="68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10"/>
            <p:cNvSpPr txBox="1">
              <a:spLocks noChangeArrowheads="1"/>
            </p:cNvSpPr>
            <p:nvPr/>
          </p:nvSpPr>
          <p:spPr bwMode="auto">
            <a:xfrm>
              <a:off x="7740352"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火星</a:t>
              </a:r>
            </a:p>
          </p:txBody>
        </p:sp>
      </p:grpSp>
      <p:grpSp>
        <p:nvGrpSpPr>
          <p:cNvPr id="33" name="グループ化 2"/>
          <p:cNvGrpSpPr>
            <a:grpSpLocks/>
          </p:cNvGrpSpPr>
          <p:nvPr/>
        </p:nvGrpSpPr>
        <p:grpSpPr bwMode="auto">
          <a:xfrm>
            <a:off x="1625154" y="3788494"/>
            <a:ext cx="2347912" cy="706437"/>
            <a:chOff x="1359362" y="1823590"/>
            <a:chExt cx="2348542" cy="705695"/>
          </a:xfrm>
        </p:grpSpPr>
        <p:pic>
          <p:nvPicPr>
            <p:cNvPr id="34" name="Picture 5" descr="pvo_uv_79020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362" y="1840954"/>
              <a:ext cx="639482" cy="6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8"/>
            <p:cNvSpPr txBox="1">
              <a:spLocks noChangeArrowheads="1"/>
            </p:cNvSpPr>
            <p:nvPr/>
          </p:nvSpPr>
          <p:spPr bwMode="auto">
            <a:xfrm>
              <a:off x="2134729" y="182359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金星</a:t>
              </a:r>
              <a:endParaRPr lang="en-US" altLang="ja-JP" sz="1800"/>
            </a:p>
          </p:txBody>
        </p:sp>
        <p:sp>
          <p:nvSpPr>
            <p:cNvPr id="36" name="テキスト ボックス 21"/>
            <p:cNvSpPr txBox="1">
              <a:spLocks noChangeArrowheads="1"/>
            </p:cNvSpPr>
            <p:nvPr/>
          </p:nvSpPr>
          <p:spPr bwMode="auto">
            <a:xfrm>
              <a:off x="1907411" y="2111622"/>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t>（簡単強制計算）</a:t>
              </a:r>
              <a:endParaRPr lang="en-US" altLang="ja-JP" sz="1800"/>
            </a:p>
          </p:txBody>
        </p:sp>
      </p:grpSp>
    </p:spTree>
    <p:extLst>
      <p:ext uri="{BB962C8B-B14F-4D97-AF65-F5344CB8AC3E}">
        <p14:creationId xmlns:p14="http://schemas.microsoft.com/office/powerpoint/2010/main" val="355622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138432"/>
            <a:ext cx="8229600" cy="1143000"/>
          </a:xfrm>
        </p:spPr>
        <p:txBody>
          <a:bodyPr/>
          <a:lstStyle/>
          <a:p>
            <a:r>
              <a:rPr lang="zh-CN" altLang="en-US" dirty="0"/>
              <a:t>参考書</a:t>
            </a:r>
            <a:r>
              <a:rPr lang="en-US" altLang="zh-CN" dirty="0"/>
              <a:t>, </a:t>
            </a:r>
            <a:r>
              <a:rPr lang="zh-CN" altLang="en-US" dirty="0"/>
              <a:t>参考文献</a:t>
            </a:r>
            <a:endParaRPr lang="ja-JP" altLang="en-US" dirty="0"/>
          </a:p>
        </p:txBody>
      </p:sp>
      <p:sp>
        <p:nvSpPr>
          <p:cNvPr id="57347" name="コンテンツ プレースホルダ 2"/>
          <p:cNvSpPr>
            <a:spLocks noGrp="1"/>
          </p:cNvSpPr>
          <p:nvPr>
            <p:ph idx="1"/>
          </p:nvPr>
        </p:nvSpPr>
        <p:spPr>
          <a:xfrm>
            <a:off x="117562" y="765896"/>
            <a:ext cx="8569238"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Saito, T., Wada, K., 2004: Coevolution of galactic cores and spiral galaxies.  Astrophysical J., 615, L93-L96</a:t>
            </a:r>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31</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20002"/>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367526"/>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471672" y="6172726"/>
            <a:ext cx="5198859" cy="701731"/>
          </a:xfrm>
          <a:prstGeom prst="rect">
            <a:avLst/>
          </a:prstGeom>
          <a:noFill/>
        </p:spPr>
        <p:txBody>
          <a:bodyPr wrap="none" rtlCol="0">
            <a:spAutoFit/>
          </a:bodyPr>
          <a:lstStyle/>
          <a:p>
            <a:r>
              <a:rPr kumimoji="1" lang="en-US" altLang="ja-JP" sz="1800" b="0" dirty="0"/>
              <a:t>http://4d2u.nao.ac.jp/t/var/download/spiral2.html</a:t>
            </a:r>
          </a:p>
          <a:p>
            <a:r>
              <a:rPr kumimoji="1" lang="en-US" altLang="ja-JP" sz="1800" b="0" dirty="0"/>
              <a:t>Saito and Wada (2004) </a:t>
            </a:r>
            <a:r>
              <a:rPr kumimoji="1" lang="en-US" altLang="ja-JP" sz="1800" b="0" dirty="0" err="1"/>
              <a:t>ApJ</a:t>
            </a:r>
            <a:r>
              <a:rPr kumimoji="1" lang="en-US" altLang="ja-JP" sz="1800" b="0" dirty="0"/>
              <a:t>, 615, L93-L96</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334253"/>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325041"/>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br>
              <a:rPr lang="en-US" altLang="ja-JP" b="1" dirty="0">
                <a:solidFill>
                  <a:srgbClr val="000099"/>
                </a:solidFill>
              </a:rPr>
            </a:br>
            <a:r>
              <a:rPr lang="ja-JP" altLang="en-US" b="1" dirty="0">
                <a:solidFill>
                  <a:srgbClr val="000099"/>
                </a:solidFill>
              </a:rPr>
              <a:t>（ライセンスについては</a:t>
            </a:r>
            <a:r>
              <a:rPr lang="en-US" altLang="ja-JP" b="1" dirty="0">
                <a:solidFill>
                  <a:srgbClr val="000099"/>
                </a:solidFill>
              </a:rPr>
              <a:t>INEX</a:t>
            </a:r>
            <a:r>
              <a:rPr lang="ja-JP" altLang="en-US" b="1" dirty="0">
                <a:solidFill>
                  <a:srgbClr val="000099"/>
                </a:solidFill>
              </a:rPr>
              <a:t>第９回参照）</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27903</TotalTime>
  <Words>1648</Words>
  <Application>Microsoft Office PowerPoint</Application>
  <PresentationFormat>画面に合わせる (4:3)</PresentationFormat>
  <Paragraphs>379</Paragraphs>
  <Slides>31</Slides>
  <Notes>26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0" baseType="lpstr">
      <vt:lpstr>HGP創英角ｺﾞｼｯｸUB</vt:lpstr>
      <vt:lpstr>ＭＳ Ｐゴシック</vt:lpstr>
      <vt:lpstr>ＭＳ ゴシック</vt:lpstr>
      <vt:lpstr>Arial</vt:lpstr>
      <vt:lpstr>Calibri</vt:lpstr>
      <vt:lpstr>Cambria Math</vt:lpstr>
      <vt:lpstr>Symbol</vt:lpstr>
      <vt:lpstr>標準デザイン</vt:lpstr>
      <vt:lpstr>数式</vt:lpstr>
      <vt:lpstr>地球惑星情報学 大気大循環モデル </vt:lpstr>
      <vt:lpstr>目次</vt:lpstr>
      <vt:lpstr>地球惑星科学分野 における数値モデル</vt:lpstr>
      <vt:lpstr>数値モデル</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AGCM使用例（２）：惑星気候研究</vt:lpstr>
      <vt:lpstr>基礎方程式</vt:lpstr>
      <vt:lpstr>空間分布の表現</vt:lpstr>
      <vt:lpstr>ここまでのまとめ</vt:lpstr>
      <vt:lpstr>DCPAM</vt:lpstr>
      <vt:lpstr>DCPAMとは</vt:lpstr>
      <vt:lpstr>地球流体電脳倶楽部</vt:lpstr>
      <vt:lpstr>DCPAMで計算するためには</vt:lpstr>
      <vt:lpstr>DCPAMがおこなう処理の流れ</vt:lpstr>
      <vt:lpstr>データ解析： モデル実行後の作業</vt:lpstr>
      <vt:lpstr>結果のデータ解析・可視化</vt:lpstr>
      <vt:lpstr>解析・可視化作業の前に</vt:lpstr>
      <vt:lpstr>netCDF(Network Common Data Form)</vt:lpstr>
      <vt:lpstr>PowerPoint プレゼンテーション</vt:lpstr>
      <vt:lpstr>解析・描画ツール</vt:lpstr>
      <vt:lpstr>ここで使うのは電脳 Rubyツール</vt:lpstr>
      <vt:lpstr>電脳 Ruby ツールを用いた描画例</vt:lpstr>
      <vt:lpstr>まとめ</vt:lpstr>
      <vt:lpstr>実技編では</vt:lpstr>
      <vt:lpstr>それ以外にも</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1498</cp:revision>
  <cp:lastPrinted>2017-07-13T13:12:21Z</cp:lastPrinted>
  <dcterms:created xsi:type="dcterms:W3CDTF">2004-09-29T09:26:43Z</dcterms:created>
  <dcterms:modified xsi:type="dcterms:W3CDTF">2019-07-12T00:02:46Z</dcterms:modified>
</cp:coreProperties>
</file>