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技術者として在籍していたバーナーズ＝リーは数千人に上る研究者や参加者に効率よく情報を行き渡らせるためのシステム開発を命じられるが、折しもバーナーズ＝リーは個人的開発作業の一環として、ランダムに他の文書と連結できる仕組みを持ったENQUIREを開発していた。</a:t>
            </a:r>
          </a:p>
          <a:p>
            <a:pPr/>
            <a:r>
              <a:t>・当時のCERNでは様々な計算機が使われていたため計算機に依らない方式にする必要があった．</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Shape 384"/>
          <p:cNvSpPr/>
          <p:nvPr>
            <p:ph type="sldImg"/>
          </p:nvPr>
        </p:nvSpPr>
        <p:spPr>
          <a:prstGeom prst="rect">
            <a:avLst/>
          </a:prstGeom>
        </p:spPr>
        <p:txBody>
          <a:bodyPr/>
          <a:lstStyle/>
          <a:p>
            <a:pPr/>
          </a:p>
        </p:txBody>
      </p:sp>
      <p:sp>
        <p:nvSpPr>
          <p:cNvPr id="385" name="Shape 385"/>
          <p:cNvSpPr/>
          <p:nvPr>
            <p:ph type="body" sz="quarter" idx="1"/>
          </p:nvPr>
        </p:nvSpPr>
        <p:spPr>
          <a:prstGeom prst="rect">
            <a:avLst/>
          </a:prstGeom>
        </p:spPr>
        <p:txBody>
          <a:bodyPr/>
          <a:lstStyle/>
          <a:p>
            <a:pPr/>
            <a:r>
              <a:t>・最後にWebで提供されるものについて見る．</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Shape 407"/>
          <p:cNvSpPr/>
          <p:nvPr>
            <p:ph type="sldImg"/>
          </p:nvPr>
        </p:nvSpPr>
        <p:spPr>
          <a:prstGeom prst="rect">
            <a:avLst/>
          </a:prstGeom>
        </p:spPr>
        <p:txBody>
          <a:bodyPr/>
          <a:lstStyle/>
          <a:p>
            <a:pPr/>
          </a:p>
        </p:txBody>
      </p:sp>
      <p:sp>
        <p:nvSpPr>
          <p:cNvPr id="408" name="Shape 408"/>
          <p:cNvSpPr/>
          <p:nvPr>
            <p:ph type="body" sz="quarter" idx="1"/>
          </p:nvPr>
        </p:nvSpPr>
        <p:spPr>
          <a:prstGeom prst="rect">
            <a:avLst/>
          </a:prstGeom>
        </p:spPr>
        <p:txBody>
          <a:bodyPr/>
          <a:lstStyle/>
          <a:p>
            <a:pPr/>
            <a:r>
              <a:t>・XML</a:t>
            </a:r>
          </a:p>
          <a:p>
            <a:pPr/>
            <a:r>
              <a:t>利用者が各自に記述機能を定義できるなどの拡張性がある．</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Shape 436"/>
          <p:cNvSpPr/>
          <p:nvPr>
            <p:ph type="sldImg"/>
          </p:nvPr>
        </p:nvSpPr>
        <p:spPr>
          <a:prstGeom prst="rect">
            <a:avLst/>
          </a:prstGeom>
        </p:spPr>
        <p:txBody>
          <a:bodyPr/>
          <a:lstStyle/>
          <a:p>
            <a:pPr/>
          </a:p>
        </p:txBody>
      </p:sp>
      <p:sp>
        <p:nvSpPr>
          <p:cNvPr id="437" name="Shape 437"/>
          <p:cNvSpPr/>
          <p:nvPr>
            <p:ph type="body" sz="quarter" idx="1"/>
          </p:nvPr>
        </p:nvSpPr>
        <p:spPr>
          <a:prstGeom prst="rect">
            <a:avLst/>
          </a:prstGeom>
        </p:spPr>
        <p:txBody>
          <a:bodyPr/>
          <a:lstStyle/>
          <a:p>
            <a:pPr/>
            <a:r>
              <a:t>・前のページと繋がるようにする</a:t>
            </a:r>
          </a:p>
          <a:p>
            <a:pPr/>
            <a:r>
              <a:t>・EUC (Extended UNIX Code)</a:t>
            </a:r>
          </a:p>
          <a:p>
            <a:pPr/>
            <a:r>
              <a:t>unix系のコンピュータで日本語を扱うために使用</a:t>
            </a:r>
          </a:p>
          <a:p>
            <a:pPr/>
            <a:r>
              <a:t>・Shift-JIS</a:t>
            </a:r>
          </a:p>
          <a:p>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Shape 471"/>
          <p:cNvSpPr/>
          <p:nvPr>
            <p:ph type="sldImg"/>
          </p:nvPr>
        </p:nvSpPr>
        <p:spPr>
          <a:prstGeom prst="rect">
            <a:avLst/>
          </a:prstGeom>
        </p:spPr>
        <p:txBody>
          <a:bodyPr/>
          <a:lstStyle/>
          <a:p>
            <a:pPr/>
          </a:p>
        </p:txBody>
      </p:sp>
      <p:sp>
        <p:nvSpPr>
          <p:cNvPr id="472" name="Shape 472"/>
          <p:cNvSpPr/>
          <p:nvPr>
            <p:ph type="body" sz="quarter" idx="1"/>
          </p:nvPr>
        </p:nvSpPr>
        <p:spPr>
          <a:prstGeom prst="rect">
            <a:avLst/>
          </a:prstGeom>
        </p:spPr>
        <p:txBody>
          <a:bodyPr/>
          <a:lstStyle/>
          <a:p>
            <a:pPr/>
            <a:r>
              <a:t>ブラウザ開発者たちが次々と新しいタグを導入していき、Webページ開発者は苦労し始めた。そのため、タグを標準化する必要性があると感じ、W3Cの設立へと流れていった。</a:t>
            </a:r>
          </a:p>
          <a:p>
            <a:pPr/>
          </a:p>
          <a:p>
            <a:pPr/>
            <a:r>
              <a:t>Consortium：コンソーシアム</a:t>
            </a:r>
          </a:p>
          <a:p>
            <a:pPr/>
            <a:r>
              <a:t>協会，組合</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Shape 511"/>
          <p:cNvSpPr/>
          <p:nvPr>
            <p:ph type="sldImg"/>
          </p:nvPr>
        </p:nvSpPr>
        <p:spPr>
          <a:prstGeom prst="rect">
            <a:avLst/>
          </a:prstGeom>
        </p:spPr>
        <p:txBody>
          <a:bodyPr/>
          <a:lstStyle/>
          <a:p>
            <a:pPr/>
          </a:p>
        </p:txBody>
      </p:sp>
      <p:sp>
        <p:nvSpPr>
          <p:cNvPr id="512" name="Shape 512"/>
          <p:cNvSpPr/>
          <p:nvPr>
            <p:ph type="body" sz="quarter" idx="1"/>
          </p:nvPr>
        </p:nvSpPr>
        <p:spPr>
          <a:prstGeom prst="rect">
            <a:avLst/>
          </a:prstGeom>
        </p:spPr>
        <p:txBody>
          <a:bodyPr/>
          <a:lstStyle/>
          <a:p>
            <a:pPr/>
            <a:r>
              <a:t>・GPL</a:t>
            </a:r>
          </a:p>
          <a:p>
            <a:pPr/>
            <a:r>
              <a:t>GPLは1989年にリチャード・ストールマンによって、GNUプロジェクトのソフトウェアの配布を目的に作られた。</a:t>
            </a:r>
          </a:p>
          <a:p>
            <a:pPr/>
            <a:r>
              <a:t>プログラム（日本国著作権法ではプログラムの著作物）の複製物を所持している者に対し、概ね以下のことを許諾するライセンスである。</a:t>
            </a:r>
          </a:p>
          <a:p>
            <a:pPr/>
            <a:r>
              <a:t>	1	プログラムの実行[注釈 1]</a:t>
            </a:r>
          </a:p>
          <a:p>
            <a:pPr/>
            <a:r>
              <a:t>	2	プログラムの動作を調べ、それを改変すること（ソースコードへのアクセスは、その前提になる）</a:t>
            </a:r>
          </a:p>
          <a:p>
            <a:pPr/>
            <a:r>
              <a:t>	3	複製物の再頒布</a:t>
            </a:r>
          </a:p>
          <a:p>
            <a:pPr/>
            <a:r>
              <a:t>	4	プログラムを改良し、改良を公衆にリリースする権利（ソースコードへのアクセスは、その前提になる）</a:t>
            </a:r>
          </a:p>
          <a:p>
            <a:pPr/>
            <a:r>
              <a:t>・第七回でlinuxがフリーソフトウェアであることを説明．</a:t>
            </a:r>
          </a:p>
          <a:p>
            <a:pPr/>
          </a:p>
          <a:p>
            <a:pPr/>
            <a:r>
              <a:t>・無保証 + 著作権表示は保持．</a:t>
            </a:r>
          </a:p>
          <a:p>
            <a:pPr/>
            <a:r>
              <a:t>・著作者は同じでも著作物によって異なる．</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Shape 545"/>
          <p:cNvSpPr/>
          <p:nvPr>
            <p:ph type="sldImg"/>
          </p:nvPr>
        </p:nvSpPr>
        <p:spPr>
          <a:prstGeom prst="rect">
            <a:avLst/>
          </a:prstGeom>
        </p:spPr>
        <p:txBody>
          <a:bodyPr/>
          <a:lstStyle/>
          <a:p>
            <a:pPr/>
          </a:p>
        </p:txBody>
      </p:sp>
      <p:sp>
        <p:nvSpPr>
          <p:cNvPr id="546" name="Shape 546"/>
          <p:cNvSpPr/>
          <p:nvPr>
            <p:ph type="body" sz="quarter" idx="1"/>
          </p:nvPr>
        </p:nvSpPr>
        <p:spPr>
          <a:prstGeom prst="rect">
            <a:avLst/>
          </a:prstGeom>
        </p:spPr>
        <p:txBody>
          <a:bodyPr/>
          <a:lstStyle/>
          <a:p>
            <a:pPr/>
            <a:r>
              <a:t>・いらすとや</a:t>
            </a:r>
          </a:p>
          <a:p>
            <a:pPr/>
            <a:r>
              <a:t>個人、法人、商用、非商用問わず無料でご利用頂けます。</a:t>
            </a:r>
          </a:p>
          <a:p>
            <a:pPr/>
            <a:r>
              <a:t>当サイトのイラストは以下の場合に限って、ご利用をお断りします。</a:t>
            </a:r>
          </a:p>
          <a:p>
            <a:pPr/>
            <a:r>
              <a:t>		公序良俗に反する目的での利用</a:t>
            </a:r>
          </a:p>
          <a:p>
            <a:pPr/>
            <a:r>
              <a:t>		素材のイメージを著しく損なうような利用</a:t>
            </a:r>
          </a:p>
          <a:p>
            <a:pPr/>
            <a:r>
              <a:t>		素材をそのまま再配布・販売（LINEクリエイターズスタンプ等も含みます）</a:t>
            </a:r>
          </a:p>
          <a:p>
            <a:pPr/>
            <a:r>
              <a:t>		その他著作者が不適切と判断した場合</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・WWW においては，クライアント=ブラウザ，サーバ＝WWWサーバという</a:t>
            </a:r>
          </a:p>
          <a:p>
            <a:pPr/>
            <a:r>
              <a:t>　説明に止める．</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・Opera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・読み方</a:t>
            </a:r>
          </a:p>
          <a:p>
            <a:pPr/>
            <a:r>
              <a:t>　- Microsoft IIS：マイクロソフトアイアイエス</a:t>
            </a:r>
          </a:p>
          <a:p>
            <a:pPr/>
            <a:r>
              <a:t>　- ngix：エンジンエックス</a:t>
            </a:r>
          </a:p>
          <a:p>
            <a:pPr/>
          </a:p>
          <a:p>
            <a:pPr/>
            <a:r>
              <a:t>・Apache の利点</a:t>
            </a:r>
          </a:p>
          <a:p>
            <a:pPr/>
            <a:r>
              <a:t>無料，無保証・無対応，高い信頼性，豊富な機能，様々なOSで動作，オープンソース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p>
            <a:pPr/>
            <a:r>
              <a:t>・HTTP</a:t>
            </a:r>
          </a:p>
          <a:p>
            <a:pPr/>
            <a:r>
              <a:t>Web ブラウザが Web サーバにアクセスしてコンテンツを取得するために使用するプロトコル．</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a:r>
              <a:t>・HTTP</a:t>
            </a:r>
          </a:p>
          <a:p>
            <a:pPr/>
            <a:r>
              <a:t>Web ブラウザが Web サーバにアクセスしてコンテンツを取得するために使用するプロトコル．</a:t>
            </a:r>
          </a:p>
          <a:p>
            <a:pPr/>
          </a:p>
          <a:p>
            <a:pPr/>
            <a:r>
              <a:t>・FTP (file transfer protocol)</a:t>
            </a:r>
          </a:p>
          <a:p>
            <a:pPr/>
            <a:r>
              <a:t>コンピュータ間でファイルを転送するために使用するプロトコル．</a:t>
            </a:r>
          </a:p>
          <a:p>
            <a:pPr/>
          </a:p>
          <a:p>
            <a:pPr/>
            <a:r>
              <a:t>・SSL/TLS</a:t>
            </a:r>
          </a:p>
          <a:p>
            <a:pPr/>
            <a:r>
              <a:t>転送するデータを暗号化するために利用されるプロトコル．</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Shape 306"/>
          <p:cNvSpPr/>
          <p:nvPr>
            <p:ph type="sldImg"/>
          </p:nvPr>
        </p:nvSpPr>
        <p:spPr>
          <a:prstGeom prst="rect">
            <a:avLst/>
          </a:prstGeom>
        </p:spPr>
        <p:txBody>
          <a:bodyPr/>
          <a:lstStyle/>
          <a:p>
            <a:pPr/>
          </a:p>
        </p:txBody>
      </p:sp>
      <p:sp>
        <p:nvSpPr>
          <p:cNvPr id="307" name="Shape 307"/>
          <p:cNvSpPr/>
          <p:nvPr>
            <p:ph type="body" sz="quarter" idx="1"/>
          </p:nvPr>
        </p:nvSpPr>
        <p:spPr>
          <a:prstGeom prst="rect">
            <a:avLst/>
          </a:prstGeom>
        </p:spPr>
        <p:txBody>
          <a:bodyPr/>
          <a:lstStyle/>
          <a:p>
            <a:pPr/>
            <a:r>
              <a:t>・ハイパーテキスト</a:t>
            </a:r>
          </a:p>
          <a:p>
            <a:pPr/>
            <a:r>
              <a:t>ハイパーリンクを使用して構成された文書．</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p>
            <a:pPr/>
            <a:r>
              <a:t>・ftpを出す？</a:t>
            </a:r>
          </a:p>
          <a:p>
            <a:pPr/>
            <a:r>
              <a:t>・文字だけでは飽きる</a:t>
            </a:r>
          </a:p>
          <a:p>
            <a:pPr/>
            <a:r>
              <a:t>　-&gt; いらすとや</a:t>
            </a:r>
          </a:p>
          <a:p>
            <a:pPr/>
            <a:r>
              <a:t>　-&gt; 全スライドにイラストをつける？</a:t>
            </a:r>
          </a:p>
          <a:p>
            <a:pPr/>
          </a:p>
          <a:p>
            <a:pPr/>
            <a:r>
              <a:t>・IPアドレス</a:t>
            </a:r>
          </a:p>
          <a:p>
            <a:pPr/>
            <a:r>
              <a:t>コンピュータ同士が認識するための番号．</a:t>
            </a:r>
          </a:p>
          <a:p>
            <a:pPr/>
          </a:p>
          <a:p>
            <a:pPr/>
            <a:r>
              <a:t>・ドメイン名</a:t>
            </a:r>
          </a:p>
          <a:p>
            <a:pPr/>
            <a:r>
              <a:t>人間が認識するための名前．ネットワーク上の住所．</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Shape 361"/>
          <p:cNvSpPr/>
          <p:nvPr>
            <p:ph type="sldImg"/>
          </p:nvPr>
        </p:nvSpPr>
        <p:spPr>
          <a:prstGeom prst="rect">
            <a:avLst/>
          </a:prstGeom>
        </p:spPr>
        <p:txBody>
          <a:bodyPr/>
          <a:lstStyle/>
          <a:p>
            <a:pPr/>
          </a:p>
        </p:txBody>
      </p:sp>
      <p:sp>
        <p:nvSpPr>
          <p:cNvPr id="362" name="Shape 362"/>
          <p:cNvSpPr/>
          <p:nvPr>
            <p:ph type="body" sz="quarter" idx="1"/>
          </p:nvPr>
        </p:nvSpPr>
        <p:spPr>
          <a:prstGeom prst="rect">
            <a:avLst/>
          </a:prstGeom>
        </p:spPr>
        <p:txBody>
          <a:bodyPr/>
          <a:lstStyle/>
          <a:p>
            <a:pPr/>
            <a:r>
              <a:t>・URL：場所を示す書き方のルール．</a:t>
            </a:r>
          </a:p>
          <a:p>
            <a:pPr/>
            <a:r>
              <a:t>ページや画像などを取得したりするための主要な場所とアクセス方法を指定。</a:t>
            </a:r>
          </a:p>
          <a:p>
            <a:pPr/>
          </a:p>
          <a:p>
            <a:pPr/>
            <a:r>
              <a:t>・URI：名前または場所を識別する書き方のルールの総称</a:t>
            </a:r>
          </a:p>
          <a:p>
            <a:pPr/>
          </a:p>
          <a:p>
            <a:pPr/>
            <a:r>
              <a:t>・URN：名前を永続的に識別する書き方のルール．</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 &amp; サブタイトル">
    <p:spTree>
      <p:nvGrpSpPr>
        <p:cNvPr id="1" name=""/>
        <p:cNvGrpSpPr/>
        <p:nvPr/>
      </p:nvGrpSpPr>
      <p:grpSpPr>
        <a:xfrm>
          <a:off x="0" y="0"/>
          <a:ext cx="0" cy="0"/>
          <a:chOff x="0" y="0"/>
          <a:chExt cx="0" cy="0"/>
        </a:xfrm>
      </p:grpSpPr>
      <p:sp>
        <p:nvSpPr>
          <p:cNvPr id="1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p:spTree>
      <p:nvGrpSpPr>
        <p:cNvPr id="1" name=""/>
        <p:cNvGrpSpPr/>
        <p:nvPr/>
      </p:nvGrpSpPr>
      <p:grpSpPr>
        <a:xfrm>
          <a:off x="0" y="0"/>
          <a:ext cx="0" cy="0"/>
          <a:chOff x="0" y="0"/>
          <a:chExt cx="0" cy="0"/>
        </a:xfrm>
      </p:grpSpPr>
      <p:sp>
        <p:nvSpPr>
          <p:cNvPr id="91" name="–Johnny Appleseed"/>
          <p:cNvSpPr txBox="1"/>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2" name="“ここに引用を入力してください。”"/>
          <p:cNvSpPr txBox="1"/>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“ここに引用を入力してください。”</a:t>
            </a:r>
          </a:p>
        </p:txBody>
      </p:sp>
      <p:sp>
        <p:nvSpPr>
          <p:cNvPr id="9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写真">
    <p:spTree>
      <p:nvGrpSpPr>
        <p:cNvPr id="1" name=""/>
        <p:cNvGrpSpPr/>
        <p:nvPr/>
      </p:nvGrpSpPr>
      <p:grpSpPr>
        <a:xfrm>
          <a:off x="0" y="0"/>
          <a:ext cx="0" cy="0"/>
          <a:chOff x="0" y="0"/>
          <a:chExt cx="0" cy="0"/>
        </a:xfrm>
      </p:grpSpPr>
      <p:sp>
        <p:nvSpPr>
          <p:cNvPr id="100" name="イメージ"/>
          <p:cNvSpPr/>
          <p:nvPr>
            <p:ph type="pic" idx="13"/>
          </p:nvPr>
        </p:nvSpPr>
        <p:spPr>
          <a:xfrm>
            <a:off x="-812800" y="0"/>
            <a:ext cx="15232066" cy="10160000"/>
          </a:xfrm>
          <a:prstGeom prst="rect">
            <a:avLst/>
          </a:prstGeom>
        </p:spPr>
        <p:txBody>
          <a:bodyPr lIns="91439" tIns="45719" rIns="91439" bIns="45719" anchor="t">
            <a:noAutofit/>
          </a:bodyPr>
          <a:lstStyle/>
          <a:p>
            <a:pPr/>
          </a:p>
        </p:txBody>
      </p:sp>
      <p:sp>
        <p:nvSpPr>
          <p:cNvPr id="10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0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 &amp; サブタイトル">
    <p:spTree>
      <p:nvGrpSpPr>
        <p:cNvPr id="1" name=""/>
        <p:cNvGrpSpPr/>
        <p:nvPr/>
      </p:nvGrpSpPr>
      <p:grpSpPr>
        <a:xfrm>
          <a:off x="0" y="0"/>
          <a:ext cx="0" cy="0"/>
          <a:chOff x="0" y="0"/>
          <a:chExt cx="0" cy="0"/>
        </a:xfrm>
      </p:grpSpPr>
      <p:sp>
        <p:nvSpPr>
          <p:cNvPr id="115" name="タイトルテキスト"/>
          <p:cNvSpPr txBox="1"/>
          <p:nvPr>
            <p:ph type="title"/>
          </p:nvPr>
        </p:nvSpPr>
        <p:spPr>
          <a:xfrm>
            <a:off x="1270000" y="1638300"/>
            <a:ext cx="10464800" cy="3302000"/>
          </a:xfrm>
          <a:prstGeom prst="rect">
            <a:avLst/>
          </a:prstGeom>
        </p:spPr>
        <p:txBody>
          <a:bodyPr anchor="b"/>
          <a:lstStyle/>
          <a:p>
            <a:pPr/>
            <a:r>
              <a:t>タイトルテキスト</a:t>
            </a:r>
          </a:p>
        </p:txBody>
      </p:sp>
      <p:sp>
        <p:nvSpPr>
          <p:cNvPr id="116" name="本文レベル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本文レベル1</a:t>
            </a:r>
          </a:p>
          <a:p>
            <a:pPr lvl="1"/>
            <a:r>
              <a:t>本文レベル2</a:t>
            </a:r>
          </a:p>
          <a:p>
            <a:pPr lvl="2"/>
            <a:r>
              <a:t>本文レベル3</a:t>
            </a:r>
          </a:p>
          <a:p>
            <a:pPr lvl="3"/>
            <a:r>
              <a:t>本文レベル4</a:t>
            </a:r>
          </a:p>
          <a:p>
            <a:pPr lvl="4"/>
            <a:r>
              <a:t>本文レベル5</a:t>
            </a:r>
          </a:p>
        </p:txBody>
      </p:sp>
      <p:sp>
        <p:nvSpPr>
          <p:cNvPr id="11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横長）">
    <p:spTree>
      <p:nvGrpSpPr>
        <p:cNvPr id="1" name=""/>
        <p:cNvGrpSpPr/>
        <p:nvPr/>
      </p:nvGrpSpPr>
      <p:grpSpPr>
        <a:xfrm>
          <a:off x="0" y="0"/>
          <a:ext cx="0" cy="0"/>
          <a:chOff x="0" y="0"/>
          <a:chExt cx="0" cy="0"/>
        </a:xfrm>
      </p:grpSpPr>
      <p:sp>
        <p:nvSpPr>
          <p:cNvPr id="18" name="イメージ"/>
          <p:cNvSpPr/>
          <p:nvPr>
            <p:ph type="pic" idx="13"/>
          </p:nvPr>
        </p:nvSpPr>
        <p:spPr>
          <a:xfrm>
            <a:off x="1606550" y="635000"/>
            <a:ext cx="9779000" cy="6522729"/>
          </a:xfrm>
          <a:prstGeom prst="rect">
            <a:avLst/>
          </a:prstGeom>
        </p:spPr>
        <p:txBody>
          <a:bodyPr lIns="91439" tIns="45719" rIns="91439" bIns="45719" anchor="t">
            <a:noAutofit/>
          </a:bodyPr>
          <a:lstStyle/>
          <a:p>
            <a:pPr/>
          </a:p>
        </p:txBody>
      </p:sp>
      <p:sp>
        <p:nvSpPr>
          <p:cNvPr id="19" name="タイトルテキスト"/>
          <p:cNvSpPr txBox="1"/>
          <p:nvPr>
            <p:ph type="title"/>
          </p:nvPr>
        </p:nvSpPr>
        <p:spPr>
          <a:xfrm>
            <a:off x="1270000" y="6718300"/>
            <a:ext cx="10464800" cy="1422400"/>
          </a:xfrm>
          <a:prstGeom prst="rect">
            <a:avLst/>
          </a:prstGeom>
        </p:spPr>
        <p:txBody>
          <a:bodyPr anchor="b"/>
          <a:lstStyle/>
          <a:p>
            <a:pPr/>
            <a:r>
              <a:t>タイトルテキスト</a:t>
            </a:r>
          </a:p>
        </p:txBody>
      </p:sp>
      <p:sp>
        <p:nvSpPr>
          <p:cNvPr id="20" name="本文レベル1…"/>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本文レベル1</a:t>
            </a:r>
          </a:p>
          <a:p>
            <a:pPr lvl="1"/>
            <a:r>
              <a:t>本文レベル2</a:t>
            </a:r>
          </a:p>
          <a:p>
            <a:pPr lvl="2"/>
            <a:r>
              <a:t>本文レベル3</a:t>
            </a:r>
          </a:p>
          <a:p>
            <a:pPr lvl="3"/>
            <a:r>
              <a:t>本文レベル4</a:t>
            </a:r>
          </a:p>
          <a:p>
            <a:pPr lvl="4"/>
            <a:r>
              <a:t>本文レベル5</a:t>
            </a:r>
          </a:p>
        </p:txBody>
      </p:sp>
      <p:sp>
        <p:nvSpPr>
          <p:cNvPr id="21" name="スライド番号"/>
          <p:cNvSpPr txBox="1"/>
          <p:nvPr>
            <p:ph type="sldNum" sz="quarter" idx="2"/>
          </p:nvPr>
        </p:nvSpPr>
        <p:spPr>
          <a:xfrm>
            <a:off x="6288709" y="9245600"/>
            <a:ext cx="414682" cy="330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中央）">
    <p:spTree>
      <p:nvGrpSpPr>
        <p:cNvPr id="1" name=""/>
        <p:cNvGrpSpPr/>
        <p:nvPr/>
      </p:nvGrpSpPr>
      <p:grpSpPr>
        <a:xfrm>
          <a:off x="0" y="0"/>
          <a:ext cx="0" cy="0"/>
          <a:chOff x="0" y="0"/>
          <a:chExt cx="0" cy="0"/>
        </a:xfrm>
      </p:grpSpPr>
      <p:sp>
        <p:nvSpPr>
          <p:cNvPr id="28" name="タイトルテキスト"/>
          <p:cNvSpPr txBox="1"/>
          <p:nvPr>
            <p:ph type="title"/>
          </p:nvPr>
        </p:nvSpPr>
        <p:spPr>
          <a:xfrm>
            <a:off x="1270000" y="3225800"/>
            <a:ext cx="10464800" cy="3302000"/>
          </a:xfrm>
          <a:prstGeom prst="rect">
            <a:avLst/>
          </a:prstGeom>
        </p:spPr>
        <p:txBody>
          <a:bodyPr/>
          <a:lstStyle/>
          <a:p>
            <a:pPr/>
            <a:r>
              <a:t>タイトルテキスト</a:t>
            </a:r>
          </a:p>
        </p:txBody>
      </p:sp>
      <p:sp>
        <p:nvSpPr>
          <p:cNvPr id="2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縦長）">
    <p:spTree>
      <p:nvGrpSpPr>
        <p:cNvPr id="1" name=""/>
        <p:cNvGrpSpPr/>
        <p:nvPr/>
      </p:nvGrpSpPr>
      <p:grpSpPr>
        <a:xfrm>
          <a:off x="0" y="0"/>
          <a:ext cx="0" cy="0"/>
          <a:chOff x="0" y="0"/>
          <a:chExt cx="0" cy="0"/>
        </a:xfrm>
      </p:grpSpPr>
      <p:sp>
        <p:nvSpPr>
          <p:cNvPr id="36" name="イメージ"/>
          <p:cNvSpPr/>
          <p:nvPr>
            <p:ph type="pic" idx="13"/>
          </p:nvPr>
        </p:nvSpPr>
        <p:spPr>
          <a:xfrm>
            <a:off x="2717800" y="635000"/>
            <a:ext cx="12357100" cy="8238067"/>
          </a:xfrm>
          <a:prstGeom prst="rect">
            <a:avLst/>
          </a:prstGeom>
        </p:spPr>
        <p:txBody>
          <a:bodyPr lIns="91439" tIns="45719" rIns="91439" bIns="45719" anchor="t">
            <a:noAutofit/>
          </a:bodyPr>
          <a:lstStyle/>
          <a:p>
            <a:pPr/>
          </a:p>
        </p:txBody>
      </p:sp>
      <p:sp>
        <p:nvSpPr>
          <p:cNvPr id="37" name="タイトルテキスト"/>
          <p:cNvSpPr txBox="1"/>
          <p:nvPr>
            <p:ph type="title"/>
          </p:nvPr>
        </p:nvSpPr>
        <p:spPr>
          <a:xfrm>
            <a:off x="952500" y="635000"/>
            <a:ext cx="5334000" cy="3987800"/>
          </a:xfrm>
          <a:prstGeom prst="rect">
            <a:avLst/>
          </a:prstGeom>
        </p:spPr>
        <p:txBody>
          <a:bodyPr anchor="b"/>
          <a:lstStyle>
            <a:lvl1pPr>
              <a:defRPr sz="6000"/>
            </a:lvl1pPr>
          </a:lstStyle>
          <a:p>
            <a:pPr/>
            <a:r>
              <a:t>タイトルテキスト</a:t>
            </a:r>
          </a:p>
        </p:txBody>
      </p:sp>
      <p:sp>
        <p:nvSpPr>
          <p:cNvPr id="38" name="本文レベル1…"/>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本文レベル1</a:t>
            </a:r>
          </a:p>
          <a:p>
            <a:pPr lvl="1"/>
            <a:r>
              <a:t>本文レベル2</a:t>
            </a:r>
          </a:p>
          <a:p>
            <a:pPr lvl="2"/>
            <a:r>
              <a:t>本文レベル3</a:t>
            </a:r>
          </a:p>
          <a:p>
            <a:pPr lvl="3"/>
            <a:r>
              <a:t>本文レベル4</a:t>
            </a:r>
          </a:p>
          <a:p>
            <a:pPr lvl="4"/>
            <a:r>
              <a:t>本文レベル5</a:t>
            </a:r>
          </a:p>
        </p:txBody>
      </p:sp>
      <p:sp>
        <p:nvSpPr>
          <p:cNvPr id="3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上）">
    <p:spTree>
      <p:nvGrpSpPr>
        <p:cNvPr id="1" name=""/>
        <p:cNvGrpSpPr/>
        <p:nvPr/>
      </p:nvGrpSpPr>
      <p:grpSpPr>
        <a:xfrm>
          <a:off x="0" y="0"/>
          <a:ext cx="0" cy="0"/>
          <a:chOff x="0" y="0"/>
          <a:chExt cx="0" cy="0"/>
        </a:xfrm>
      </p:grpSpPr>
      <p:sp>
        <p:nvSpPr>
          <p:cNvPr id="46" name="タイトルテキスト"/>
          <p:cNvSpPr txBox="1"/>
          <p:nvPr>
            <p:ph type="title"/>
          </p:nvPr>
        </p:nvSpPr>
        <p:spPr>
          <a:prstGeom prst="rect">
            <a:avLst/>
          </a:prstGeom>
        </p:spPr>
        <p:txBody>
          <a:bodyPr/>
          <a:lstStyle/>
          <a:p>
            <a:pPr/>
            <a:r>
              <a:t>タイトルテキスト</a:t>
            </a:r>
          </a:p>
        </p:txBody>
      </p:sp>
      <p:sp>
        <p:nvSpPr>
          <p:cNvPr id="4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 &amp; 箇条書き">
    <p:spTree>
      <p:nvGrpSpPr>
        <p:cNvPr id="1" name=""/>
        <p:cNvGrpSpPr/>
        <p:nvPr/>
      </p:nvGrpSpPr>
      <p:grpSpPr>
        <a:xfrm>
          <a:off x="0" y="0"/>
          <a:ext cx="0" cy="0"/>
          <a:chOff x="0" y="0"/>
          <a:chExt cx="0" cy="0"/>
        </a:xfrm>
      </p:grpSpPr>
      <p:sp>
        <p:nvSpPr>
          <p:cNvPr id="54" name="タイトルテキスト"/>
          <p:cNvSpPr txBox="1"/>
          <p:nvPr>
            <p:ph type="title"/>
          </p:nvPr>
        </p:nvSpPr>
        <p:spPr>
          <a:prstGeom prst="rect">
            <a:avLst/>
          </a:prstGeom>
        </p:spPr>
        <p:txBody>
          <a:bodyPr/>
          <a:lstStyle/>
          <a:p>
            <a:pPr/>
            <a:r>
              <a:t>タイトルテキスト</a:t>
            </a:r>
          </a:p>
        </p:txBody>
      </p:sp>
      <p:sp>
        <p:nvSpPr>
          <p:cNvPr id="55" name="本文レベル1…"/>
          <p:cNvSpPr txBox="1"/>
          <p:nvPr>
            <p:ph type="body" idx="1"/>
          </p:nvPr>
        </p:nvSpPr>
        <p:spPr>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5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画像">
    <p:spTree>
      <p:nvGrpSpPr>
        <p:cNvPr id="1" name=""/>
        <p:cNvGrpSpPr/>
        <p:nvPr/>
      </p:nvGrpSpPr>
      <p:grpSpPr>
        <a:xfrm>
          <a:off x="0" y="0"/>
          <a:ext cx="0" cy="0"/>
          <a:chOff x="0" y="0"/>
          <a:chExt cx="0" cy="0"/>
        </a:xfrm>
      </p:grpSpPr>
      <p:sp>
        <p:nvSpPr>
          <p:cNvPr id="63" name="イメージ"/>
          <p:cNvSpPr/>
          <p:nvPr>
            <p:ph type="pic" idx="13"/>
          </p:nvPr>
        </p:nvSpPr>
        <p:spPr>
          <a:xfrm>
            <a:off x="4533900" y="2603500"/>
            <a:ext cx="9429750" cy="6286500"/>
          </a:xfrm>
          <a:prstGeom prst="rect">
            <a:avLst/>
          </a:prstGeom>
        </p:spPr>
        <p:txBody>
          <a:bodyPr lIns="91439" tIns="45719" rIns="91439" bIns="45719" anchor="t">
            <a:noAutofit/>
          </a:bodyPr>
          <a:lstStyle/>
          <a:p>
            <a:pPr/>
          </a:p>
        </p:txBody>
      </p:sp>
      <p:sp>
        <p:nvSpPr>
          <p:cNvPr id="64" name="タイトルテキスト"/>
          <p:cNvSpPr txBox="1"/>
          <p:nvPr>
            <p:ph type="title"/>
          </p:nvPr>
        </p:nvSpPr>
        <p:spPr>
          <a:prstGeom prst="rect">
            <a:avLst/>
          </a:prstGeom>
        </p:spPr>
        <p:txBody>
          <a:bodyPr/>
          <a:lstStyle/>
          <a:p>
            <a:pPr/>
            <a:r>
              <a:t>タイトルテキスト</a:t>
            </a:r>
          </a:p>
        </p:txBody>
      </p:sp>
      <p:sp>
        <p:nvSpPr>
          <p:cNvPr id="65" name="本文レベル1…"/>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本文レベル1</a:t>
            </a:r>
          </a:p>
          <a:p>
            <a:pPr lvl="1"/>
            <a:r>
              <a:t>本文レベル2</a:t>
            </a:r>
          </a:p>
          <a:p>
            <a:pPr lvl="2"/>
            <a:r>
              <a:t>本文レベル3</a:t>
            </a:r>
          </a:p>
          <a:p>
            <a:pPr lvl="3"/>
            <a:r>
              <a:t>本文レベル4</a:t>
            </a:r>
          </a:p>
          <a:p>
            <a:pPr lvl="4"/>
            <a:r>
              <a:t>本文レベル5</a:t>
            </a:r>
          </a:p>
        </p:txBody>
      </p:sp>
      <p:sp>
        <p:nvSpPr>
          <p:cNvPr id="6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箇条書き">
    <p:spTree>
      <p:nvGrpSpPr>
        <p:cNvPr id="1" name=""/>
        <p:cNvGrpSpPr/>
        <p:nvPr/>
      </p:nvGrpSpPr>
      <p:grpSpPr>
        <a:xfrm>
          <a:off x="0" y="0"/>
          <a:ext cx="0" cy="0"/>
          <a:chOff x="0" y="0"/>
          <a:chExt cx="0" cy="0"/>
        </a:xfrm>
      </p:grpSpPr>
      <p:sp>
        <p:nvSpPr>
          <p:cNvPr id="73" name="本文レベル1…"/>
          <p:cNvSpPr txBox="1"/>
          <p:nvPr>
            <p:ph type="body" idx="1"/>
          </p:nvPr>
        </p:nvSpPr>
        <p:spPr>
          <a:xfrm>
            <a:off x="952500" y="1270000"/>
            <a:ext cx="11099800" cy="7213600"/>
          </a:xfrm>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7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3 点）">
    <p:spTree>
      <p:nvGrpSpPr>
        <p:cNvPr id="1" name=""/>
        <p:cNvGrpSpPr/>
        <p:nvPr/>
      </p:nvGrpSpPr>
      <p:grpSpPr>
        <a:xfrm>
          <a:off x="0" y="0"/>
          <a:ext cx="0" cy="0"/>
          <a:chOff x="0" y="0"/>
          <a:chExt cx="0" cy="0"/>
        </a:xfrm>
      </p:grpSpPr>
      <p:sp>
        <p:nvSpPr>
          <p:cNvPr id="81" name="イメージ"/>
          <p:cNvSpPr/>
          <p:nvPr>
            <p:ph type="pic" sz="quarter" idx="13"/>
          </p:nvPr>
        </p:nvSpPr>
        <p:spPr>
          <a:xfrm>
            <a:off x="6680200" y="5026947"/>
            <a:ext cx="6057901" cy="4040705"/>
          </a:xfrm>
          <a:prstGeom prst="rect">
            <a:avLst/>
          </a:prstGeom>
        </p:spPr>
        <p:txBody>
          <a:bodyPr lIns="91439" tIns="45719" rIns="91439" bIns="45719" anchor="t">
            <a:noAutofit/>
          </a:bodyPr>
          <a:lstStyle/>
          <a:p>
            <a:pPr/>
          </a:p>
        </p:txBody>
      </p:sp>
      <p:sp>
        <p:nvSpPr>
          <p:cNvPr id="82" name="イメージ"/>
          <p:cNvSpPr/>
          <p:nvPr>
            <p:ph type="pic" sz="quarter" idx="14"/>
          </p:nvPr>
        </p:nvSpPr>
        <p:spPr>
          <a:xfrm>
            <a:off x="6502400" y="886747"/>
            <a:ext cx="5867400" cy="3911601"/>
          </a:xfrm>
          <a:prstGeom prst="rect">
            <a:avLst/>
          </a:prstGeom>
        </p:spPr>
        <p:txBody>
          <a:bodyPr lIns="91439" tIns="45719" rIns="91439" bIns="45719" anchor="t">
            <a:noAutofit/>
          </a:bodyPr>
          <a:lstStyle/>
          <a:p>
            <a:pPr/>
          </a:p>
        </p:txBody>
      </p:sp>
      <p:sp>
        <p:nvSpPr>
          <p:cNvPr id="83" name="イメージ"/>
          <p:cNvSpPr/>
          <p:nvPr>
            <p:ph type="pic" idx="15"/>
          </p:nvPr>
        </p:nvSpPr>
        <p:spPr>
          <a:xfrm>
            <a:off x="-2374900" y="889000"/>
            <a:ext cx="11976100" cy="7984067"/>
          </a:xfrm>
          <a:prstGeom prst="rect">
            <a:avLst/>
          </a:prstGeom>
        </p:spPr>
        <p:txBody>
          <a:bodyPr lIns="91439" tIns="45719" rIns="91439" bIns="45719" anchor="t">
            <a:noAutofit/>
          </a:bodyPr>
          <a:lstStyle/>
          <a:p>
            <a:pPr/>
          </a:p>
        </p:txBody>
      </p:sp>
      <p:sp>
        <p:nvSpPr>
          <p:cNvPr id="8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タイトルテキスト"/>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タイトルテキスト</a:t>
            </a:r>
          </a:p>
        </p:txBody>
      </p:sp>
      <p:sp>
        <p:nvSpPr>
          <p:cNvPr id="3" name="本文レベル1…"/>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4" name="スライド番号"/>
          <p:cNvSpPr txBox="1"/>
          <p:nvPr>
            <p:ph type="sldNum" sz="quarter" idx="2"/>
          </p:nvPr>
        </p:nvSpPr>
        <p:spPr>
          <a:xfrm>
            <a:off x="6288709" y="9251950"/>
            <a:ext cx="414682" cy="3302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tif"/><Relationship Id="rId4"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5.tif"/><Relationship Id="rId6" Type="http://schemas.openxmlformats.org/officeDocument/2006/relationships/image" Target="../media/image6.tif"/><Relationship Id="rId7" Type="http://schemas.openxmlformats.org/officeDocument/2006/relationships/hyperlink" Target="http://www.nxworld.net/wp-content/uploads/" TargetMode="External"/><Relationship Id="rId8"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tif"/><Relationship Id="rId4" Type="http://schemas.openxmlformats.org/officeDocument/2006/relationships/image" Target="../media/image8.tif"/><Relationship Id="rId5" Type="http://schemas.openxmlformats.org/officeDocument/2006/relationships/image" Target="../media/image9.tif"/><Relationship Id="rId6" Type="http://schemas.openxmlformats.org/officeDocument/2006/relationships/image" Target="../media/image10.tif"/><Relationship Id="rId7" Type="http://schemas.openxmlformats.org/officeDocument/2006/relationships/image" Target="../media/image11.tif"/><Relationship Id="rId8"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tif"/><Relationship Id="rId4"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5.tif"/><Relationship Id="rId6" Type="http://schemas.openxmlformats.org/officeDocument/2006/relationships/image" Target="../media/image6.tif"/><Relationship Id="rId7" Type="http://schemas.openxmlformats.org/officeDocument/2006/relationships/hyperlink" Target="http://www.nxworld.net/wp-content/uploads/" TargetMode="External"/><Relationship Id="rId8"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tif"/><Relationship Id="rId4" Type="http://schemas.openxmlformats.org/officeDocument/2006/relationships/image" Target="../media/image14.tif"/><Relationship Id="rId5"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ep.sci.hokudai.ac.jp/~inex/" TargetMode="External"/><Relationship Id="rId4" Type="http://schemas.openxmlformats.org/officeDocument/2006/relationships/image" Target="../media/image15.tif"/><Relationship Id="rId5"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p.sci.hokudai.ac.jp/~inex/index.html" TargetMode="External"/><Relationship Id="rId3"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p.sci.hokudai.ac.jp/~inex/index.html" TargetMode="External"/><Relationship Id="rId3"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ep.sci.hokudai.ac.jp/~inex/index.html" TargetMode="External"/><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tif"/><Relationship Id="rId4" Type="http://schemas.openxmlformats.org/officeDocument/2006/relationships/image" Target="../media/image17.tif"/><Relationship Id="rId5" Type="http://schemas.openxmlformats.org/officeDocument/2006/relationships/image" Target="../media/image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5.tif"/><Relationship Id="rId6" Type="http://schemas.openxmlformats.org/officeDocument/2006/relationships/image" Target="../media/image6.tif"/><Relationship Id="rId7" Type="http://schemas.openxmlformats.org/officeDocument/2006/relationships/hyperlink" Target="http://www.nxworld.net/wp-content/uploads/" TargetMode="External"/><Relationship Id="rId8"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tif"/><Relationship Id="rId3" Type="http://schemas.openxmlformats.org/officeDocument/2006/relationships/image" Target="../media/image19.tif"/><Relationship Id="rId4" Type="http://schemas.openxmlformats.org/officeDocument/2006/relationships/image" Target="../media/image20.tif"/><Relationship Id="rId5" Type="http://schemas.openxmlformats.org/officeDocument/2006/relationships/image" Target="../media/image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tif"/><Relationship Id="rId4" Type="http://schemas.openxmlformats.org/officeDocument/2006/relationships/image" Target="../media/image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tif"/><Relationship Id="rId3" Type="http://schemas.openxmlformats.org/officeDocument/2006/relationships/image" Target="../media/image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tif"/><Relationship Id="rId3" Type="http://schemas.openxmlformats.org/officeDocument/2006/relationships/image" Target="../media/image23.tif"/><Relationship Id="rId4" Type="http://schemas.openxmlformats.org/officeDocument/2006/relationships/image" Target="../media/image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tif"/><Relationship Id="rId4" Type="http://schemas.openxmlformats.org/officeDocument/2006/relationships/image" Target="../media/image25.tif"/><Relationship Id="rId5" Type="http://schemas.openxmlformats.org/officeDocument/2006/relationships/image" Target="../media/image26.tif"/><Relationship Id="rId6" Type="http://schemas.openxmlformats.org/officeDocument/2006/relationships/image" Target="../media/image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5.tif"/><Relationship Id="rId5" Type="http://schemas.openxmlformats.org/officeDocument/2006/relationships/image" Target="../media/image6.tif"/><Relationship Id="rId6" Type="http://schemas.openxmlformats.org/officeDocument/2006/relationships/hyperlink" Target="http://www.nxworld.net/wp-content/uploads/" TargetMode="External"/><Relationship Id="rId7" Type="http://schemas.openxmlformats.org/officeDocument/2006/relationships/image" Target="../media/image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tif"/><Relationship Id="rId4" Type="http://schemas.openxmlformats.org/officeDocument/2006/relationships/image" Target="../media/image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tif"/><Relationship Id="rId3" Type="http://schemas.openxmlformats.org/officeDocument/2006/relationships/image" Target="../media/image3.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tif"/><Relationship Id="rId3" Type="http://schemas.openxmlformats.org/officeDocument/2006/relationships/image" Target="../media/image3.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0.tif"/><Relationship Id="rId4" Type="http://schemas.openxmlformats.org/officeDocument/2006/relationships/image" Target="../media/image3.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tif"/><Relationship Id="rId3" Type="http://schemas.openxmlformats.org/officeDocument/2006/relationships/image" Target="../media/image32.tif"/><Relationship Id="rId4" Type="http://schemas.openxmlformats.org/officeDocument/2006/relationships/image" Target="../media/image3.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tif"/><Relationship Id="rId3" Type="http://schemas.openxmlformats.org/officeDocument/2006/relationships/image" Target="../media/image3.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4.tif"/><Relationship Id="rId4" Type="http://schemas.openxmlformats.org/officeDocument/2006/relationships/image" Target="../media/image3.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irasutoya.com" TargetMode="External"/><Relationship Id="rId3" Type="http://schemas.openxmlformats.org/officeDocument/2006/relationships/hyperlink" Target="http://frame-illust.com" TargetMode="Externa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5.tif"/><Relationship Id="rId5" Type="http://schemas.openxmlformats.org/officeDocument/2006/relationships/image" Target="../media/image6.tif"/><Relationship Id="rId6" Type="http://schemas.openxmlformats.org/officeDocument/2006/relationships/hyperlink" Target="http://www.nxworld.net/wp-content/uploads/" TargetMode="External"/><Relationship Id="rId7" Type="http://schemas.openxmlformats.org/officeDocument/2006/relationships/image" Target="../media/image3.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tif"/><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t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e-words.jp/" TargetMode="External"/><Relationship Id="rId3" Type="http://schemas.openxmlformats.org/officeDocument/2006/relationships/hyperlink" Target="http://www.ep.sci.hokudai.ac.jp/~inex/y2017/0630/" TargetMode="External"/><Relationship Id="rId4" Type="http://schemas.openxmlformats.org/officeDocument/2006/relationships/hyperlink" Target="http://news.netcraft.com/" TargetMode="External"/><Relationship Id="rId5" Type="http://schemas.openxmlformats.org/officeDocument/2006/relationships/hyperlink" Target="http://webuma.net/wp/wp-content/uploads/2016/07/" TargetMode="External"/><Relationship Id="rId6" Type="http://schemas.openxmlformats.org/officeDocument/2006/relationships/image" Target="../media/image3.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bunka.go.jp/seisaku/chosakuken/seidokaisetsu/gaiyo/" TargetMode="External"/><Relationship Id="rId3" Type="http://schemas.openxmlformats.org/officeDocument/2006/relationships/hyperlink" Target="http://kids.cric.or.jp/intro/01.html" TargetMode="External"/><Relationship Id="rId4" Type="http://schemas.openxmlformats.org/officeDocument/2006/relationships/hyperlink" Target="http://www.irasutoya.com" TargetMode="External"/><Relationship Id="rId5" Type="http://schemas.openxmlformats.org/officeDocument/2006/relationships/hyperlink" Target="http://frame-illust.com" TargetMode="External"/><Relationship Id="rId6" Type="http://schemas.openxmlformats.org/officeDocument/2006/relationships/image" Target="../media/image3.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tif"/><Relationship Id="rId3" Type="http://schemas.openxmlformats.org/officeDocument/2006/relationships/image" Target="../media/image3.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tif"/><Relationship Id="rId3" Type="http://schemas.openxmlformats.org/officeDocument/2006/relationships/image" Target="../media/image3.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Relationship Id="rId3" Type="http://schemas.openxmlformats.org/officeDocument/2006/relationships/image" Target="../media/image37.tif"/><Relationship Id="rId4" Type="http://schemas.openxmlformats.org/officeDocument/2006/relationships/image" Target="../media/image14.tif"/><Relationship Id="rId5" Type="http://schemas.openxmlformats.org/officeDocument/2006/relationships/image" Target="../media/image15.tif"/><Relationship Id="rId6" Type="http://schemas.openxmlformats.org/officeDocument/2006/relationships/image" Target="../media/image17.tif"/><Relationship Id="rId7" Type="http://schemas.openxmlformats.org/officeDocument/2006/relationships/image" Target="../media/image18.tif"/><Relationship Id="rId8" Type="http://schemas.openxmlformats.org/officeDocument/2006/relationships/image" Target="../media/image19.tif"/><Relationship Id="rId9" Type="http://schemas.openxmlformats.org/officeDocument/2006/relationships/image" Target="../media/image20.tif"/><Relationship Id="rId10" Type="http://schemas.openxmlformats.org/officeDocument/2006/relationships/image" Target="../media/image21.tif"/><Relationship Id="rId11" Type="http://schemas.openxmlformats.org/officeDocument/2006/relationships/image" Target="../media/image26.tif"/><Relationship Id="rId12" Type="http://schemas.openxmlformats.org/officeDocument/2006/relationships/image" Target="../media/image28.tif"/><Relationship Id="rId13" Type="http://schemas.openxmlformats.org/officeDocument/2006/relationships/image" Target="../media/image29.tif"/><Relationship Id="rId14" Type="http://schemas.openxmlformats.org/officeDocument/2006/relationships/image" Target="../media/image31.tif"/><Relationship Id="rId15" Type="http://schemas.openxmlformats.org/officeDocument/2006/relationships/image" Target="../media/image32.tif"/><Relationship Id="rId16" Type="http://schemas.openxmlformats.org/officeDocument/2006/relationships/image" Target="../media/image33.tif"/><Relationship Id="rId17" Type="http://schemas.openxmlformats.org/officeDocument/2006/relationships/image" Target="../media/image30.tif"/><Relationship Id="rId18" Type="http://schemas.openxmlformats.org/officeDocument/2006/relationships/image" Target="../media/image34.tif"/><Relationship Id="rId19" Type="http://schemas.openxmlformats.org/officeDocument/2006/relationships/image" Target="../media/image13.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四角形"/>
          <p:cNvSpPr/>
          <p:nvPr/>
        </p:nvSpPr>
        <p:spPr>
          <a:xfrm>
            <a:off x="0" y="1541011"/>
            <a:ext cx="13004801" cy="4192539"/>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127" name="・クライアント・サーバシステム…"/>
          <p:cNvSpPr txBox="1"/>
          <p:nvPr/>
        </p:nvSpPr>
        <p:spPr>
          <a:xfrm>
            <a:off x="174339" y="2254250"/>
            <a:ext cx="12656122" cy="2766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80000"/>
              </a:lnSpc>
              <a:defRPr sz="6500">
                <a:solidFill>
                  <a:srgbClr val="FFFFFF"/>
                </a:solidFill>
                <a:latin typeface="ヒラギノ角ゴ ProN W6"/>
                <a:ea typeface="ヒラギノ角ゴ ProN W6"/>
                <a:cs typeface="ヒラギノ角ゴ ProN W6"/>
                <a:sym typeface="ヒラギノ角ゴ ProN W6"/>
              </a:defRPr>
            </a:pPr>
            <a:r>
              <a:t>・クライアント・サーバシステム</a:t>
            </a:r>
          </a:p>
          <a:p>
            <a:pPr algn="l">
              <a:lnSpc>
                <a:spcPct val="80000"/>
              </a:lnSpc>
              <a:defRPr sz="6500">
                <a:solidFill>
                  <a:srgbClr val="FFFFFF"/>
                </a:solidFill>
                <a:latin typeface="ヒラギノ角ゴ ProN W6"/>
                <a:ea typeface="ヒラギノ角ゴ ProN W6"/>
                <a:cs typeface="ヒラギノ角ゴ ProN W6"/>
                <a:sym typeface="ヒラギノ角ゴ ProN W6"/>
              </a:defRPr>
            </a:pPr>
            <a:r>
              <a:t>・WWW の仕組み</a:t>
            </a:r>
          </a:p>
          <a:p>
            <a:pPr algn="l">
              <a:lnSpc>
                <a:spcPct val="80000"/>
              </a:lnSpc>
              <a:defRPr sz="4000">
                <a:solidFill>
                  <a:srgbClr val="FFFFFF"/>
                </a:solidFill>
                <a:latin typeface="ヒラギノ角ゴ ProN W6"/>
                <a:ea typeface="ヒラギノ角ゴ ProN W6"/>
                <a:cs typeface="ヒラギノ角ゴ ProN W6"/>
                <a:sym typeface="ヒラギノ角ゴ ProN W6"/>
              </a:defRPr>
            </a:pPr>
            <a:r>
              <a:t>情報実習第 9 回 (2019/06/28)</a:t>
            </a:r>
          </a:p>
        </p:txBody>
      </p:sp>
      <p:sp>
        <p:nvSpPr>
          <p:cNvPr id="128" name="北海道大学 大学院理学院…"/>
          <p:cNvSpPr txBox="1"/>
          <p:nvPr/>
        </p:nvSpPr>
        <p:spPr>
          <a:xfrm>
            <a:off x="3630244" y="6536125"/>
            <a:ext cx="5744312" cy="12115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80000"/>
              </a:lnSpc>
              <a:defRPr sz="3800"/>
            </a:pPr>
            <a:r>
              <a:t>北海道大学 大学院理学院</a:t>
            </a:r>
          </a:p>
          <a:p>
            <a:pPr>
              <a:lnSpc>
                <a:spcPct val="80000"/>
              </a:lnSpc>
              <a:defRPr sz="3800"/>
            </a:pPr>
            <a:r>
              <a:t>吉田 辰哉</a:t>
            </a:r>
          </a:p>
        </p:txBody>
      </p:sp>
      <p:pic>
        <p:nvPicPr>
          <p:cNvPr id="129" name="イメージ" descr="イメージ"/>
          <p:cNvPicPr>
            <a:picLocks noChangeAspect="1"/>
          </p:cNvPicPr>
          <p:nvPr/>
        </p:nvPicPr>
        <p:blipFill>
          <a:blip r:embed="rId2">
            <a:extLst/>
          </a:blip>
          <a:stretch>
            <a:fillRect/>
          </a:stretch>
        </p:blipFill>
        <p:spPr>
          <a:xfrm>
            <a:off x="11333981" y="9134098"/>
            <a:ext cx="1609287" cy="565904"/>
          </a:xfrm>
          <a:prstGeom prst="rect">
            <a:avLst/>
          </a:prstGeom>
          <a:ln w="12700">
            <a:miter lim="400000"/>
          </a:ln>
        </p:spPr>
      </p:pic>
      <p:sp>
        <p:nvSpPr>
          <p:cNvPr id="130" name="スライド番号"/>
          <p:cNvSpPr txBox="1"/>
          <p:nvPr>
            <p:ph type="sldNum" sz="quarter" idx="2"/>
          </p:nvPr>
        </p:nvSpPr>
        <p:spPr>
          <a:xfrm>
            <a:off x="6363804" y="9251950"/>
            <a:ext cx="264492"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186" name="WWW とは"/>
          <p:cNvSpPr txBox="1"/>
          <p:nvPr/>
        </p:nvSpPr>
        <p:spPr>
          <a:xfrm>
            <a:off x="349803" y="270792"/>
            <a:ext cx="4310635"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WWW とは</a:t>
            </a:r>
          </a:p>
        </p:txBody>
      </p:sp>
      <p:sp>
        <p:nvSpPr>
          <p:cNvPr id="187" name="・World Wide Web…"/>
          <p:cNvSpPr txBox="1"/>
          <p:nvPr/>
        </p:nvSpPr>
        <p:spPr>
          <a:xfrm>
            <a:off x="6444" y="1675377"/>
            <a:ext cx="8919364" cy="62001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World Wide Web </a:t>
            </a:r>
          </a:p>
          <a:p>
            <a:pPr algn="l">
              <a:lnSpc>
                <a:spcPct val="120000"/>
              </a:lnSpc>
              <a:defRPr sz="3800"/>
            </a:pPr>
            <a:r>
              <a:t>　(「世界中に広がった蜘蛛の巣」の意)</a:t>
            </a:r>
          </a:p>
          <a:p>
            <a:pPr algn="l">
              <a:lnSpc>
                <a:spcPct val="70000"/>
              </a:lnSpc>
            </a:pPr>
            <a:r>
              <a:t>　- インターネットで標準的に用いられる</a:t>
            </a:r>
          </a:p>
          <a:p>
            <a:pPr algn="l">
              <a:lnSpc>
                <a:spcPct val="120000"/>
              </a:lnSpc>
            </a:pPr>
            <a:r>
              <a:t>　  資源の公開・閲覧システム</a:t>
            </a:r>
          </a:p>
          <a:p>
            <a:pPr algn="l">
              <a:lnSpc>
                <a:spcPct val="70000"/>
              </a:lnSpc>
            </a:pPr>
            <a:r>
              <a:t>　- 元々は 欧州原子核研究機構内の</a:t>
            </a:r>
            <a:br/>
            <a:r>
              <a:t>     相互論文閲覧システム (1989 年)</a:t>
            </a:r>
          </a:p>
          <a:p>
            <a:pPr algn="l">
              <a:lnSpc>
                <a:spcPct val="70000"/>
              </a:lnSpc>
              <a:defRPr sz="3200"/>
            </a:pPr>
            <a:r>
              <a:t>　　・ 考案者は Tim Berners-Lee 氏</a:t>
            </a:r>
          </a:p>
          <a:p>
            <a:pPr algn="l">
              <a:lnSpc>
                <a:spcPct val="120000"/>
              </a:lnSpc>
              <a:defRPr sz="3200"/>
            </a:pPr>
            <a:r>
              <a:t>　  　  (欧州原子核研究機構 (CERN))</a:t>
            </a:r>
          </a:p>
          <a:p>
            <a:pPr algn="l">
              <a:lnSpc>
                <a:spcPct val="120000"/>
              </a:lnSpc>
              <a:defRPr sz="3200"/>
            </a:pPr>
            <a:r>
              <a:t>　　・ 閲覧する計算機に依らない文書閲覧方式</a:t>
            </a:r>
          </a:p>
          <a:p>
            <a:pPr algn="l">
              <a:lnSpc>
                <a:spcPct val="120000"/>
              </a:lnSpc>
              <a:defRPr sz="3200"/>
            </a:pPr>
            <a:r>
              <a:t>　　・ ネットワークを介して文書をやりとり</a:t>
            </a:r>
          </a:p>
        </p:txBody>
      </p:sp>
      <p:pic>
        <p:nvPicPr>
          <p:cNvPr id="188" name="イメージ" descr="イメージ"/>
          <p:cNvPicPr>
            <a:picLocks noChangeAspect="1"/>
          </p:cNvPicPr>
          <p:nvPr/>
        </p:nvPicPr>
        <p:blipFill>
          <a:blip r:embed="rId3">
            <a:extLst/>
          </a:blip>
          <a:stretch>
            <a:fillRect/>
          </a:stretch>
        </p:blipFill>
        <p:spPr>
          <a:xfrm>
            <a:off x="8857390" y="2100990"/>
            <a:ext cx="4170694" cy="4170694"/>
          </a:xfrm>
          <a:prstGeom prst="rect">
            <a:avLst/>
          </a:prstGeom>
          <a:ln w="12700">
            <a:miter lim="400000"/>
          </a:ln>
        </p:spPr>
      </p:pic>
      <p:sp>
        <p:nvSpPr>
          <p:cNvPr id="189" name="Tim Berners-Lee 氏"/>
          <p:cNvSpPr txBox="1"/>
          <p:nvPr/>
        </p:nvSpPr>
        <p:spPr>
          <a:xfrm>
            <a:off x="9127066" y="6366933"/>
            <a:ext cx="350068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2800"/>
            </a:lvl1pPr>
          </a:lstStyle>
          <a:p>
            <a:pPr/>
            <a:r>
              <a:t>Tim Berners-Lee 氏</a:t>
            </a:r>
          </a:p>
        </p:txBody>
      </p:sp>
      <p:sp>
        <p:nvSpPr>
          <p:cNvPr id="190" name="https://upload.wikimedia.org/wikipedia/…"/>
          <p:cNvSpPr txBox="1"/>
          <p:nvPr/>
        </p:nvSpPr>
        <p:spPr>
          <a:xfrm>
            <a:off x="9944262" y="6797178"/>
            <a:ext cx="3145079" cy="436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1200"/>
            </a:pPr>
            <a:r>
              <a:t>https://upload.wikimedia.org/wikipedia/</a:t>
            </a:r>
          </a:p>
          <a:p>
            <a:pPr algn="l">
              <a:lnSpc>
                <a:spcPct val="70000"/>
              </a:lnSpc>
              <a:defRPr sz="1200"/>
            </a:pPr>
            <a:r>
              <a:t>commons/f/f8/Tim_Berners-Lee.jpg</a:t>
            </a:r>
          </a:p>
        </p:txBody>
      </p:sp>
      <p:sp>
        <p:nvSpPr>
          <p:cNvPr id="191" name="・最初の目的はCERN内の論文の相互閲覧…"/>
          <p:cNvSpPr txBox="1"/>
          <p:nvPr/>
        </p:nvSpPr>
        <p:spPr>
          <a:xfrm>
            <a:off x="-8145950" y="10082458"/>
            <a:ext cx="8907172" cy="124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a:solidFill>
                  <a:schemeClr val="accent5"/>
                </a:solidFill>
              </a:defRPr>
            </a:pPr>
            <a:r>
              <a:t>・最初の目的はCERN内の論文の相互閲覧</a:t>
            </a:r>
          </a:p>
          <a:p>
            <a:pPr algn="l">
              <a:defRPr>
                <a:solidFill>
                  <a:schemeClr val="accent5"/>
                </a:solidFill>
              </a:defRPr>
            </a:pPr>
            <a:r>
              <a:t>　(作られた動機を話す)</a:t>
            </a:r>
          </a:p>
        </p:txBody>
      </p:sp>
      <p:pic>
        <p:nvPicPr>
          <p:cNvPr id="192" name="イメージ" descr="イメージ"/>
          <p:cNvPicPr>
            <a:picLocks noChangeAspect="1"/>
          </p:cNvPicPr>
          <p:nvPr/>
        </p:nvPicPr>
        <p:blipFill>
          <a:blip r:embed="rId4">
            <a:extLst/>
          </a:blip>
          <a:stretch>
            <a:fillRect/>
          </a:stretch>
        </p:blipFill>
        <p:spPr>
          <a:xfrm>
            <a:off x="11333981" y="9134098"/>
            <a:ext cx="1609287" cy="565904"/>
          </a:xfrm>
          <a:prstGeom prst="rect">
            <a:avLst/>
          </a:prstGeom>
          <a:ln w="12700">
            <a:miter lim="400000"/>
          </a:ln>
        </p:spPr>
      </p:pic>
      <p:sp>
        <p:nvSpPr>
          <p:cNvPr id="193"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198" name="WWW の通信の概念図"/>
          <p:cNvSpPr txBox="1"/>
          <p:nvPr/>
        </p:nvSpPr>
        <p:spPr>
          <a:xfrm>
            <a:off x="349803" y="270792"/>
            <a:ext cx="8120635"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WWW の通信の概念図</a:t>
            </a:r>
          </a:p>
        </p:txBody>
      </p:sp>
      <p:sp>
        <p:nvSpPr>
          <p:cNvPr id="199" name="■ クライアント・サーバシステム"/>
          <p:cNvSpPr txBox="1"/>
          <p:nvPr/>
        </p:nvSpPr>
        <p:spPr>
          <a:xfrm>
            <a:off x="7594" y="1615345"/>
            <a:ext cx="8218247"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4200">
                <a:solidFill>
                  <a:schemeClr val="accent1"/>
                </a:solidFill>
                <a:latin typeface="ヒラギノ角ゴ ProN W6"/>
                <a:ea typeface="ヒラギノ角ゴ ProN W6"/>
                <a:cs typeface="ヒラギノ角ゴ ProN W6"/>
                <a:sym typeface="ヒラギノ角ゴ ProN W6"/>
              </a:defRPr>
            </a:lvl1pPr>
          </a:lstStyle>
          <a:p>
            <a:pPr/>
            <a:r>
              <a:t>■ クライアント・サーバシステム</a:t>
            </a:r>
          </a:p>
        </p:txBody>
      </p:sp>
      <p:sp>
        <p:nvSpPr>
          <p:cNvPr id="200" name="矢印"/>
          <p:cNvSpPr/>
          <p:nvPr/>
        </p:nvSpPr>
        <p:spPr>
          <a:xfrm>
            <a:off x="4756251" y="2974339"/>
            <a:ext cx="2702615" cy="492761"/>
          </a:xfrm>
          <a:prstGeom prst="rightArrow">
            <a:avLst>
              <a:gd name="adj1" fmla="val 19420"/>
              <a:gd name="adj2" fmla="val 61332"/>
            </a:avLst>
          </a:prstGeom>
          <a:solidFill>
            <a:schemeClr val="accent1"/>
          </a:solidFill>
          <a:ln w="12700">
            <a:miter lim="400000"/>
          </a:ln>
        </p:spPr>
        <p:txBody>
          <a:bodyPr lIns="50800" tIns="50800" rIns="50800" bIns="50800" anchor="ctr"/>
          <a:lstStyle/>
          <a:p>
            <a:pPr>
              <a:defRPr sz="2400">
                <a:solidFill>
                  <a:schemeClr val="accent1"/>
                </a:solidFill>
              </a:defRPr>
            </a:pPr>
          </a:p>
        </p:txBody>
      </p:sp>
      <p:sp>
        <p:nvSpPr>
          <p:cNvPr id="201" name="ブラウザ…"/>
          <p:cNvSpPr txBox="1"/>
          <p:nvPr/>
        </p:nvSpPr>
        <p:spPr>
          <a:xfrm>
            <a:off x="757663" y="2595880"/>
            <a:ext cx="3228747"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defRPr>
                <a:solidFill>
                  <a:schemeClr val="accent5"/>
                </a:solidFill>
                <a:latin typeface="ヒラギノ角ゴ ProN W6"/>
                <a:ea typeface="ヒラギノ角ゴ ProN W6"/>
                <a:cs typeface="ヒラギノ角ゴ ProN W6"/>
                <a:sym typeface="ヒラギノ角ゴ ProN W6"/>
              </a:defRPr>
            </a:pPr>
            <a:r>
              <a:t>ブラウザ</a:t>
            </a:r>
          </a:p>
          <a:p>
            <a:pPr>
              <a:lnSpc>
                <a:spcPct val="70000"/>
              </a:lnSpc>
              <a:defRPr>
                <a:solidFill>
                  <a:schemeClr val="accent5"/>
                </a:solidFill>
                <a:latin typeface="ヒラギノ角ゴ ProN W6"/>
                <a:ea typeface="ヒラギノ角ゴ ProN W6"/>
                <a:cs typeface="ヒラギノ角ゴ ProN W6"/>
                <a:sym typeface="ヒラギノ角ゴ ProN W6"/>
              </a:defRPr>
            </a:pPr>
            <a:r>
              <a:t>(クライアント)</a:t>
            </a:r>
          </a:p>
        </p:txBody>
      </p:sp>
      <p:sp>
        <p:nvSpPr>
          <p:cNvPr id="202" name="WWW サーバ…"/>
          <p:cNvSpPr txBox="1"/>
          <p:nvPr/>
        </p:nvSpPr>
        <p:spPr>
          <a:xfrm>
            <a:off x="8051492" y="2595880"/>
            <a:ext cx="3227833"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defRPr>
                <a:solidFill>
                  <a:schemeClr val="accent5"/>
                </a:solidFill>
                <a:latin typeface="ヒラギノ角ゴ ProN W6"/>
                <a:ea typeface="ヒラギノ角ゴ ProN W6"/>
                <a:cs typeface="ヒラギノ角ゴ ProN W6"/>
                <a:sym typeface="ヒラギノ角ゴ ProN W6"/>
              </a:defRPr>
            </a:pPr>
            <a:r>
              <a:t>WWW サーバ</a:t>
            </a:r>
          </a:p>
          <a:p>
            <a:pPr>
              <a:lnSpc>
                <a:spcPct val="70000"/>
              </a:lnSpc>
              <a:defRPr>
                <a:solidFill>
                  <a:schemeClr val="accent5"/>
                </a:solidFill>
                <a:latin typeface="ヒラギノ角ゴ ProN W6"/>
                <a:ea typeface="ヒラギノ角ゴ ProN W6"/>
                <a:cs typeface="ヒラギノ角ゴ ProN W6"/>
                <a:sym typeface="ヒラギノ角ゴ ProN W6"/>
              </a:defRPr>
            </a:pPr>
            <a:r>
              <a:t>(サーバ)</a:t>
            </a:r>
          </a:p>
        </p:txBody>
      </p:sp>
      <p:pic>
        <p:nvPicPr>
          <p:cNvPr id="203" name="イメージ" descr="イメージ"/>
          <p:cNvPicPr>
            <a:picLocks noChangeAspect="1"/>
          </p:cNvPicPr>
          <p:nvPr/>
        </p:nvPicPr>
        <p:blipFill>
          <a:blip r:embed="rId3">
            <a:extLst/>
          </a:blip>
          <a:stretch>
            <a:fillRect/>
          </a:stretch>
        </p:blipFill>
        <p:spPr>
          <a:xfrm>
            <a:off x="8828612" y="3794585"/>
            <a:ext cx="1397205" cy="1885030"/>
          </a:xfrm>
          <a:prstGeom prst="rect">
            <a:avLst/>
          </a:prstGeom>
          <a:ln w="12700">
            <a:miter lim="400000"/>
          </a:ln>
        </p:spPr>
      </p:pic>
      <p:sp>
        <p:nvSpPr>
          <p:cNvPr id="204" name="ファイル要求"/>
          <p:cNvSpPr txBox="1"/>
          <p:nvPr/>
        </p:nvSpPr>
        <p:spPr>
          <a:xfrm>
            <a:off x="4609174" y="2261822"/>
            <a:ext cx="283464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ファイル要求</a:t>
            </a:r>
          </a:p>
        </p:txBody>
      </p:sp>
      <p:sp>
        <p:nvSpPr>
          <p:cNvPr id="205" name="ファイル提供"/>
          <p:cNvSpPr txBox="1"/>
          <p:nvPr/>
        </p:nvSpPr>
        <p:spPr>
          <a:xfrm>
            <a:off x="4690238" y="5471747"/>
            <a:ext cx="283464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ファイル提供</a:t>
            </a:r>
          </a:p>
        </p:txBody>
      </p:sp>
      <p:sp>
        <p:nvSpPr>
          <p:cNvPr id="206" name="ファイル"/>
          <p:cNvSpPr txBox="1"/>
          <p:nvPr/>
        </p:nvSpPr>
        <p:spPr>
          <a:xfrm>
            <a:off x="8567094" y="6148363"/>
            <a:ext cx="192024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a:t>
            </a:r>
          </a:p>
        </p:txBody>
      </p:sp>
      <p:pic>
        <p:nvPicPr>
          <p:cNvPr id="207" name="イメージ" descr="イメージ"/>
          <p:cNvPicPr>
            <a:picLocks noChangeAspect="1"/>
          </p:cNvPicPr>
          <p:nvPr/>
        </p:nvPicPr>
        <p:blipFill>
          <a:blip r:embed="rId4">
            <a:extLst/>
          </a:blip>
          <a:stretch>
            <a:fillRect/>
          </a:stretch>
        </p:blipFill>
        <p:spPr>
          <a:xfrm>
            <a:off x="7556767" y="6734837"/>
            <a:ext cx="4217283" cy="2466713"/>
          </a:xfrm>
          <a:prstGeom prst="rect">
            <a:avLst/>
          </a:prstGeom>
          <a:ln w="12700">
            <a:miter lim="400000"/>
          </a:ln>
        </p:spPr>
      </p:pic>
      <p:sp>
        <p:nvSpPr>
          <p:cNvPr id="208" name="矢印"/>
          <p:cNvSpPr/>
          <p:nvPr/>
        </p:nvSpPr>
        <p:spPr>
          <a:xfrm rot="16200000">
            <a:off x="1940236" y="5936738"/>
            <a:ext cx="863600" cy="609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29" y="15224"/>
                </a:moveTo>
                <a:lnTo>
                  <a:pt x="11729" y="21600"/>
                </a:lnTo>
                <a:lnTo>
                  <a:pt x="0" y="10800"/>
                </a:lnTo>
                <a:lnTo>
                  <a:pt x="11729" y="0"/>
                </a:lnTo>
                <a:lnTo>
                  <a:pt x="11729" y="6376"/>
                </a:lnTo>
                <a:lnTo>
                  <a:pt x="21600" y="6376"/>
                </a:lnTo>
                <a:lnTo>
                  <a:pt x="21600" y="15224"/>
                </a:lnTo>
                <a:close/>
              </a:path>
            </a:pathLst>
          </a:custGeom>
          <a:solidFill>
            <a:schemeClr val="accent1">
              <a:alpha val="49830"/>
            </a:schemeClr>
          </a:solidFill>
          <a:ln w="12700">
            <a:miter lim="400000"/>
          </a:ln>
        </p:spPr>
        <p:txBody>
          <a:bodyPr lIns="50800" tIns="50800" rIns="50800" bIns="50800" anchor="ctr"/>
          <a:lstStyle/>
          <a:p>
            <a:pPr>
              <a:defRPr sz="2400">
                <a:solidFill>
                  <a:schemeClr val="accent1">
                    <a:alpha val="30085"/>
                  </a:schemeClr>
                </a:solidFill>
              </a:defRPr>
            </a:pPr>
          </a:p>
        </p:txBody>
      </p:sp>
      <p:sp>
        <p:nvSpPr>
          <p:cNvPr id="209" name="解釈 + 表示"/>
          <p:cNvSpPr txBox="1"/>
          <p:nvPr/>
        </p:nvSpPr>
        <p:spPr>
          <a:xfrm>
            <a:off x="1233455" y="5987537"/>
            <a:ext cx="227716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a:lvl1pPr>
          </a:lstStyle>
          <a:p>
            <a:pPr/>
            <a:r>
              <a:t>解釈 + 表示</a:t>
            </a:r>
          </a:p>
        </p:txBody>
      </p:sp>
      <p:pic>
        <p:nvPicPr>
          <p:cNvPr id="210" name="イメージ" descr="イメージ"/>
          <p:cNvPicPr>
            <a:picLocks noChangeAspect="1"/>
          </p:cNvPicPr>
          <p:nvPr/>
        </p:nvPicPr>
        <p:blipFill>
          <a:blip r:embed="rId5">
            <a:extLst/>
          </a:blip>
          <a:stretch>
            <a:fillRect/>
          </a:stretch>
        </p:blipFill>
        <p:spPr>
          <a:xfrm>
            <a:off x="72360" y="6804567"/>
            <a:ext cx="4599352" cy="1763662"/>
          </a:xfrm>
          <a:prstGeom prst="rect">
            <a:avLst/>
          </a:prstGeom>
          <a:ln w="12700">
            <a:miter lim="400000"/>
          </a:ln>
        </p:spPr>
      </p:pic>
      <p:pic>
        <p:nvPicPr>
          <p:cNvPr id="211" name="イメージ" descr="イメージ"/>
          <p:cNvPicPr>
            <a:picLocks noChangeAspect="1"/>
          </p:cNvPicPr>
          <p:nvPr/>
        </p:nvPicPr>
        <p:blipFill>
          <a:blip r:embed="rId6">
            <a:extLst/>
          </a:blip>
          <a:stretch>
            <a:fillRect/>
          </a:stretch>
        </p:blipFill>
        <p:spPr>
          <a:xfrm>
            <a:off x="757663" y="3679910"/>
            <a:ext cx="3228747" cy="1695093"/>
          </a:xfrm>
          <a:prstGeom prst="rect">
            <a:avLst/>
          </a:prstGeom>
          <a:ln w="12700">
            <a:miter lim="400000"/>
          </a:ln>
        </p:spPr>
      </p:pic>
      <p:sp>
        <p:nvSpPr>
          <p:cNvPr id="212" name="http://www.nxworld.net/wp-content/uploads/"/>
          <p:cNvSpPr txBox="1"/>
          <p:nvPr/>
        </p:nvSpPr>
        <p:spPr>
          <a:xfrm>
            <a:off x="610368" y="5338667"/>
            <a:ext cx="3523336"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1200" u="sng">
                <a:hlinkClick r:id="rId7" invalidUrl="" action="" tgtFrame="" tooltip="" history="1" highlightClick="0" endSnd="0"/>
              </a:defRPr>
            </a:lvl1pPr>
          </a:lstStyle>
          <a:p>
            <a:pPr>
              <a:defRPr u="none"/>
            </a:pPr>
            <a:r>
              <a:rPr u="sng">
                <a:hlinkClick r:id="rId7" invalidUrl="" action="" tgtFrame="" tooltip="" history="1" highlightClick="0" endSnd="0"/>
              </a:rPr>
              <a:t>http://www.nxworld.net/wp-content/uploads/</a:t>
            </a:r>
          </a:p>
        </p:txBody>
      </p:sp>
      <p:sp>
        <p:nvSpPr>
          <p:cNvPr id="213" name="矢印"/>
          <p:cNvSpPr/>
          <p:nvPr/>
        </p:nvSpPr>
        <p:spPr>
          <a:xfrm rot="10800000">
            <a:off x="4675187" y="4946791"/>
            <a:ext cx="2702615" cy="492760"/>
          </a:xfrm>
          <a:prstGeom prst="rightArrow">
            <a:avLst>
              <a:gd name="adj1" fmla="val 19420"/>
              <a:gd name="adj2" fmla="val 61332"/>
            </a:avLst>
          </a:prstGeom>
          <a:solidFill>
            <a:schemeClr val="accent1"/>
          </a:solidFill>
          <a:ln w="12700">
            <a:miter lim="400000"/>
          </a:ln>
        </p:spPr>
        <p:txBody>
          <a:bodyPr lIns="50800" tIns="50800" rIns="50800" bIns="50800" anchor="ctr"/>
          <a:lstStyle/>
          <a:p>
            <a:pPr>
              <a:defRPr sz="2400">
                <a:solidFill>
                  <a:schemeClr val="accent1"/>
                </a:solidFill>
              </a:defRPr>
            </a:pPr>
          </a:p>
        </p:txBody>
      </p:sp>
      <p:pic>
        <p:nvPicPr>
          <p:cNvPr id="214" name="イメージ" descr="イメージ"/>
          <p:cNvPicPr>
            <a:picLocks noChangeAspect="1"/>
          </p:cNvPicPr>
          <p:nvPr/>
        </p:nvPicPr>
        <p:blipFill>
          <a:blip r:embed="rId8">
            <a:extLst/>
          </a:blip>
          <a:stretch>
            <a:fillRect/>
          </a:stretch>
        </p:blipFill>
        <p:spPr>
          <a:xfrm>
            <a:off x="11333981" y="9134098"/>
            <a:ext cx="1609287" cy="565904"/>
          </a:xfrm>
          <a:prstGeom prst="rect">
            <a:avLst/>
          </a:prstGeom>
          <a:ln w="12700">
            <a:miter lim="400000"/>
          </a:ln>
        </p:spPr>
      </p:pic>
      <p:sp>
        <p:nvSpPr>
          <p:cNvPr id="215"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イメージ" descr="イメージ"/>
          <p:cNvPicPr>
            <a:picLocks noChangeAspect="1"/>
          </p:cNvPicPr>
          <p:nvPr/>
        </p:nvPicPr>
        <p:blipFill>
          <a:blip r:embed="rId3">
            <a:extLst/>
          </a:blip>
          <a:stretch>
            <a:fillRect/>
          </a:stretch>
        </p:blipFill>
        <p:spPr>
          <a:xfrm>
            <a:off x="558039" y="4959349"/>
            <a:ext cx="7353301" cy="4622801"/>
          </a:xfrm>
          <a:prstGeom prst="rect">
            <a:avLst/>
          </a:prstGeom>
          <a:ln w="12700">
            <a:miter lim="400000"/>
          </a:ln>
        </p:spPr>
      </p:pic>
      <p:sp>
        <p:nvSpPr>
          <p:cNvPr id="220"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1"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222" name="ブラウザ (Web ブラウザ)"/>
          <p:cNvSpPr txBox="1"/>
          <p:nvPr/>
        </p:nvSpPr>
        <p:spPr>
          <a:xfrm>
            <a:off x="349803" y="270792"/>
            <a:ext cx="9166099"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ブラウザ (Web ブラウザ)</a:t>
            </a:r>
          </a:p>
        </p:txBody>
      </p:sp>
      <p:sp>
        <p:nvSpPr>
          <p:cNvPr id="223" name="・WWW サーバ上で公開されている Web コンテンツを…"/>
          <p:cNvSpPr txBox="1"/>
          <p:nvPr/>
        </p:nvSpPr>
        <p:spPr>
          <a:xfrm>
            <a:off x="6444" y="1675377"/>
            <a:ext cx="12420601" cy="11633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WWW サーバ上で公開されている Web コンテンツを</a:t>
            </a:r>
          </a:p>
          <a:p>
            <a:pPr algn="l">
              <a:lnSpc>
                <a:spcPct val="70000"/>
              </a:lnSpc>
              <a:defRPr sz="3800"/>
            </a:pPr>
            <a:r>
              <a:t>　要求及び閲覧するためのソフトウェア．</a:t>
            </a:r>
          </a:p>
        </p:txBody>
      </p:sp>
      <p:sp>
        <p:nvSpPr>
          <p:cNvPr id="224" name="・サーバから受け取ったファイルを解釈して表示．"/>
          <p:cNvSpPr txBox="1"/>
          <p:nvPr/>
        </p:nvSpPr>
        <p:spPr>
          <a:xfrm>
            <a:off x="17266" y="3009900"/>
            <a:ext cx="11141711"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サーバから受け取ったファイルを解釈して表示．</a:t>
            </a:r>
          </a:p>
        </p:txBody>
      </p:sp>
      <p:sp>
        <p:nvSpPr>
          <p:cNvPr id="225" name="・例：Google Chrome, IE, Mozilla Firefox, Safari"/>
          <p:cNvSpPr txBox="1"/>
          <p:nvPr/>
        </p:nvSpPr>
        <p:spPr>
          <a:xfrm>
            <a:off x="24791" y="3795782"/>
            <a:ext cx="1139459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例：Google Chrome, IE, Mozilla Firefox, Safari</a:t>
            </a:r>
          </a:p>
        </p:txBody>
      </p:sp>
      <p:sp>
        <p:nvSpPr>
          <p:cNvPr id="226" name="Chrome"/>
          <p:cNvSpPr txBox="1"/>
          <p:nvPr/>
        </p:nvSpPr>
        <p:spPr>
          <a:xfrm>
            <a:off x="4474300" y="6542671"/>
            <a:ext cx="151785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2800"/>
            </a:lvl1pPr>
          </a:lstStyle>
          <a:p>
            <a:pPr/>
            <a:r>
              <a:t>Chrome</a:t>
            </a:r>
          </a:p>
        </p:txBody>
      </p:sp>
      <p:sp>
        <p:nvSpPr>
          <p:cNvPr id="227" name="IE"/>
          <p:cNvSpPr txBox="1"/>
          <p:nvPr/>
        </p:nvSpPr>
        <p:spPr>
          <a:xfrm>
            <a:off x="2668637" y="6751529"/>
            <a:ext cx="43149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2800"/>
            </a:lvl1pPr>
          </a:lstStyle>
          <a:p>
            <a:pPr/>
            <a:r>
              <a:t>IE</a:t>
            </a:r>
          </a:p>
        </p:txBody>
      </p:sp>
      <p:sp>
        <p:nvSpPr>
          <p:cNvPr id="228" name="ブラウザの世界シェア"/>
          <p:cNvSpPr txBox="1"/>
          <p:nvPr/>
        </p:nvSpPr>
        <p:spPr>
          <a:xfrm>
            <a:off x="1669008" y="4559300"/>
            <a:ext cx="46863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ブラウザの世界シェア</a:t>
            </a:r>
          </a:p>
        </p:txBody>
      </p:sp>
      <p:sp>
        <p:nvSpPr>
          <p:cNvPr id="229" name="62.8 %"/>
          <p:cNvSpPr txBox="1"/>
          <p:nvPr/>
        </p:nvSpPr>
        <p:spPr>
          <a:xfrm>
            <a:off x="4567467" y="7041372"/>
            <a:ext cx="133152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2800"/>
            </a:lvl1pPr>
          </a:lstStyle>
          <a:p>
            <a:pPr/>
            <a:r>
              <a:t>62.8 %</a:t>
            </a:r>
          </a:p>
        </p:txBody>
      </p:sp>
      <p:sp>
        <p:nvSpPr>
          <p:cNvPr id="230" name="9.0 %"/>
          <p:cNvSpPr txBox="1"/>
          <p:nvPr/>
        </p:nvSpPr>
        <p:spPr>
          <a:xfrm>
            <a:off x="2360840" y="7117613"/>
            <a:ext cx="109789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2800"/>
            </a:lvl1pPr>
          </a:lstStyle>
          <a:p>
            <a:pPr/>
            <a:r>
              <a:t>9.0 %</a:t>
            </a:r>
          </a:p>
        </p:txBody>
      </p:sp>
      <p:sp>
        <p:nvSpPr>
          <p:cNvPr id="231" name="9.9 %"/>
          <p:cNvSpPr txBox="1"/>
          <p:nvPr/>
        </p:nvSpPr>
        <p:spPr>
          <a:xfrm>
            <a:off x="2549341" y="7961154"/>
            <a:ext cx="109789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2800"/>
            </a:lvl1pPr>
          </a:lstStyle>
          <a:p>
            <a:pPr/>
            <a:r>
              <a:t>9.9 %</a:t>
            </a:r>
          </a:p>
        </p:txBody>
      </p:sp>
      <p:sp>
        <p:nvSpPr>
          <p:cNvPr id="232" name="https://news.mynavi.jp/article/20180606-641557/"/>
          <p:cNvSpPr txBox="1"/>
          <p:nvPr/>
        </p:nvSpPr>
        <p:spPr>
          <a:xfrm>
            <a:off x="1718907" y="9459945"/>
            <a:ext cx="4586504" cy="279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1400"/>
            </a:lvl1pPr>
          </a:lstStyle>
          <a:p>
            <a:pPr/>
            <a:r>
              <a:t>https://news.mynavi.jp/article/20180606-641557/</a:t>
            </a:r>
          </a:p>
        </p:txBody>
      </p:sp>
      <p:pic>
        <p:nvPicPr>
          <p:cNvPr id="233" name="イメージ" descr="イメージ"/>
          <p:cNvPicPr>
            <a:picLocks noChangeAspect="1"/>
          </p:cNvPicPr>
          <p:nvPr/>
        </p:nvPicPr>
        <p:blipFill>
          <a:blip r:embed="rId4">
            <a:extLst/>
          </a:blip>
          <a:stretch>
            <a:fillRect/>
          </a:stretch>
        </p:blipFill>
        <p:spPr>
          <a:xfrm>
            <a:off x="9095399" y="5580991"/>
            <a:ext cx="3556661" cy="3556660"/>
          </a:xfrm>
          <a:prstGeom prst="rect">
            <a:avLst/>
          </a:prstGeom>
          <a:ln w="12700">
            <a:miter lim="400000"/>
          </a:ln>
        </p:spPr>
      </p:pic>
      <p:pic>
        <p:nvPicPr>
          <p:cNvPr id="234" name="イメージ" descr="イメージ"/>
          <p:cNvPicPr>
            <a:picLocks noChangeAspect="1"/>
          </p:cNvPicPr>
          <p:nvPr/>
        </p:nvPicPr>
        <p:blipFill>
          <a:blip r:embed="rId5">
            <a:extLst/>
          </a:blip>
          <a:stretch>
            <a:fillRect/>
          </a:stretch>
        </p:blipFill>
        <p:spPr>
          <a:xfrm>
            <a:off x="9637986" y="5029536"/>
            <a:ext cx="2471486" cy="1235743"/>
          </a:xfrm>
          <a:prstGeom prst="rect">
            <a:avLst/>
          </a:prstGeom>
          <a:ln w="12700">
            <a:miter lim="400000"/>
          </a:ln>
        </p:spPr>
      </p:pic>
      <p:pic>
        <p:nvPicPr>
          <p:cNvPr id="235" name="イメージ" descr="イメージ"/>
          <p:cNvPicPr>
            <a:picLocks noChangeAspect="1"/>
          </p:cNvPicPr>
          <p:nvPr/>
        </p:nvPicPr>
        <p:blipFill>
          <a:blip r:embed="rId6">
            <a:extLst/>
          </a:blip>
          <a:stretch>
            <a:fillRect/>
          </a:stretch>
        </p:blipFill>
        <p:spPr>
          <a:xfrm>
            <a:off x="11429682" y="5756575"/>
            <a:ext cx="1417886" cy="1417886"/>
          </a:xfrm>
          <a:prstGeom prst="rect">
            <a:avLst/>
          </a:prstGeom>
          <a:ln w="12700">
            <a:miter lim="400000"/>
          </a:ln>
        </p:spPr>
      </p:pic>
      <p:pic>
        <p:nvPicPr>
          <p:cNvPr id="236" name="イメージ" descr="イメージ"/>
          <p:cNvPicPr>
            <a:picLocks noChangeAspect="1"/>
          </p:cNvPicPr>
          <p:nvPr/>
        </p:nvPicPr>
        <p:blipFill>
          <a:blip r:embed="rId7">
            <a:extLst/>
          </a:blip>
          <a:stretch>
            <a:fillRect/>
          </a:stretch>
        </p:blipFill>
        <p:spPr>
          <a:xfrm>
            <a:off x="8742320" y="5706591"/>
            <a:ext cx="1517854" cy="1517854"/>
          </a:xfrm>
          <a:prstGeom prst="rect">
            <a:avLst/>
          </a:prstGeom>
          <a:ln w="12700">
            <a:miter lim="400000"/>
          </a:ln>
        </p:spPr>
      </p:pic>
      <p:pic>
        <p:nvPicPr>
          <p:cNvPr id="237" name="イメージ" descr="イメージ"/>
          <p:cNvPicPr>
            <a:picLocks noChangeAspect="1"/>
          </p:cNvPicPr>
          <p:nvPr/>
        </p:nvPicPr>
        <p:blipFill>
          <a:blip r:embed="rId8">
            <a:extLst/>
          </a:blip>
          <a:stretch>
            <a:fillRect/>
          </a:stretch>
        </p:blipFill>
        <p:spPr>
          <a:xfrm>
            <a:off x="11333981" y="9134098"/>
            <a:ext cx="1609287" cy="565904"/>
          </a:xfrm>
          <a:prstGeom prst="rect">
            <a:avLst/>
          </a:prstGeom>
          <a:ln w="12700">
            <a:miter lim="400000"/>
          </a:ln>
        </p:spPr>
      </p:pic>
      <p:sp>
        <p:nvSpPr>
          <p:cNvPr id="238" name="テキスト"/>
          <p:cNvSpPr txBox="1"/>
          <p:nvPr/>
        </p:nvSpPr>
        <p:spPr>
          <a:xfrm>
            <a:off x="6288709" y="9251950"/>
            <a:ext cx="414682"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800"/>
            </a:lvl1pPr>
          </a:lstStyle>
          <a:p>
            <a:pPr/>
            <a:fld id="{86CB4B4D-7CA3-9044-876B-883B54F8677D}" type="slidenum"/>
          </a:p>
        </p:txBody>
      </p:sp>
      <p:sp>
        <p:nvSpPr>
          <p:cNvPr id="239" name="四角形"/>
          <p:cNvSpPr/>
          <p:nvPr/>
        </p:nvSpPr>
        <p:spPr>
          <a:xfrm>
            <a:off x="131052" y="7877632"/>
            <a:ext cx="1924373" cy="922352"/>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40" name="Firefox"/>
          <p:cNvSpPr txBox="1"/>
          <p:nvPr/>
        </p:nvSpPr>
        <p:spPr>
          <a:xfrm>
            <a:off x="2241713" y="7559702"/>
            <a:ext cx="1336143"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2800"/>
            </a:lvl1pPr>
          </a:lstStyle>
          <a:p>
            <a:pPr/>
            <a:r>
              <a:t>Firefox</a:t>
            </a:r>
          </a:p>
        </p:txBody>
      </p:sp>
      <p:sp>
        <p:nvSpPr>
          <p:cNvPr id="241" name="四角形"/>
          <p:cNvSpPr/>
          <p:nvPr/>
        </p:nvSpPr>
        <p:spPr>
          <a:xfrm>
            <a:off x="6356314" y="7728578"/>
            <a:ext cx="1716060" cy="922352"/>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イメージ" descr="イメージ"/>
          <p:cNvPicPr>
            <a:picLocks noChangeAspect="1"/>
          </p:cNvPicPr>
          <p:nvPr/>
        </p:nvPicPr>
        <p:blipFill>
          <a:blip r:embed="rId3">
            <a:extLst/>
          </a:blip>
          <a:stretch>
            <a:fillRect/>
          </a:stretch>
        </p:blipFill>
        <p:spPr>
          <a:xfrm>
            <a:off x="55259" y="5287723"/>
            <a:ext cx="10273369" cy="4515767"/>
          </a:xfrm>
          <a:prstGeom prst="rect">
            <a:avLst/>
          </a:prstGeom>
          <a:ln w="12700">
            <a:miter lim="400000"/>
          </a:ln>
        </p:spPr>
      </p:pic>
      <p:sp>
        <p:nvSpPr>
          <p:cNvPr id="246"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247" name="WWW サーバ"/>
          <p:cNvSpPr txBox="1"/>
          <p:nvPr/>
        </p:nvSpPr>
        <p:spPr>
          <a:xfrm>
            <a:off x="349803" y="270792"/>
            <a:ext cx="5049775"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WWW サーバ</a:t>
            </a:r>
          </a:p>
        </p:txBody>
      </p:sp>
      <p:sp>
        <p:nvSpPr>
          <p:cNvPr id="248" name="・クライアント (ブラウザ) のリクエストに応じて…"/>
          <p:cNvSpPr txBox="1"/>
          <p:nvPr/>
        </p:nvSpPr>
        <p:spPr>
          <a:xfrm>
            <a:off x="6444" y="1484877"/>
            <a:ext cx="12110290" cy="1742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クライアント (</a:t>
            </a:r>
            <a:r>
              <a:rPr>
                <a:solidFill>
                  <a:schemeClr val="accent5"/>
                </a:solidFill>
              </a:rPr>
              <a:t>ブラウザ</a:t>
            </a:r>
            <a:r>
              <a:t>) のリクエストに応じて</a:t>
            </a:r>
          </a:p>
          <a:p>
            <a:pPr algn="l">
              <a:lnSpc>
                <a:spcPct val="70000"/>
              </a:lnSpc>
              <a:defRPr sz="3800"/>
            </a:pPr>
            <a:r>
              <a:t>　様々なサービス (</a:t>
            </a:r>
            <a:r>
              <a:rPr>
                <a:solidFill>
                  <a:schemeClr val="accent5"/>
                </a:solidFill>
              </a:rPr>
              <a:t>Web コンテンツ</a:t>
            </a:r>
            <a:r>
              <a:t>, 後述) を提供する</a:t>
            </a:r>
          </a:p>
          <a:p>
            <a:pPr algn="l">
              <a:lnSpc>
                <a:spcPct val="70000"/>
              </a:lnSpc>
              <a:defRPr sz="3800"/>
            </a:pPr>
            <a:r>
              <a:t>　計算機 or ソフトウェア．</a:t>
            </a:r>
          </a:p>
        </p:txBody>
      </p:sp>
      <p:sp>
        <p:nvSpPr>
          <p:cNvPr id="249" name="四角形"/>
          <p:cNvSpPr/>
          <p:nvPr/>
        </p:nvSpPr>
        <p:spPr>
          <a:xfrm>
            <a:off x="629480" y="4829518"/>
            <a:ext cx="5918711" cy="471049"/>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50" name="全 Web サイトにおける…"/>
          <p:cNvSpPr txBox="1"/>
          <p:nvPr/>
        </p:nvSpPr>
        <p:spPr>
          <a:xfrm>
            <a:off x="9215109" y="8025554"/>
            <a:ext cx="8369227" cy="7721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70000"/>
              </a:lnSpc>
              <a:defRPr sz="2400"/>
            </a:pPr>
            <a:r>
              <a:t>全 Web サイトにおける</a:t>
            </a:r>
          </a:p>
          <a:p>
            <a:pPr algn="l">
              <a:lnSpc>
                <a:spcPct val="70000"/>
              </a:lnSpc>
              <a:defRPr sz="2400"/>
            </a:pPr>
            <a:r>
              <a:t>WWW サーバの利用割合</a:t>
            </a:r>
          </a:p>
        </p:txBody>
      </p:sp>
      <p:sp>
        <p:nvSpPr>
          <p:cNvPr id="251" name="http://news.netcraft.com/"/>
          <p:cNvSpPr txBox="1"/>
          <p:nvPr/>
        </p:nvSpPr>
        <p:spPr>
          <a:xfrm>
            <a:off x="9647736" y="8782050"/>
            <a:ext cx="2394942" cy="279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1400"/>
            </a:lvl1pPr>
          </a:lstStyle>
          <a:p>
            <a:pPr/>
            <a:r>
              <a:t>http://news.netcraft.com/</a:t>
            </a:r>
          </a:p>
        </p:txBody>
      </p:sp>
      <p:sp>
        <p:nvSpPr>
          <p:cNvPr id="252" name="四角形"/>
          <p:cNvSpPr/>
          <p:nvPr/>
        </p:nvSpPr>
        <p:spPr>
          <a:xfrm>
            <a:off x="325796" y="4056552"/>
            <a:ext cx="5235639" cy="1270001"/>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53" name="・実習編では Apache を用いる．"/>
          <p:cNvSpPr txBox="1"/>
          <p:nvPr/>
        </p:nvSpPr>
        <p:spPr>
          <a:xfrm>
            <a:off x="6444" y="4725281"/>
            <a:ext cx="755647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実習編では Apache を用いる．</a:t>
            </a:r>
          </a:p>
        </p:txBody>
      </p:sp>
      <p:sp>
        <p:nvSpPr>
          <p:cNvPr id="254" name="・サーバソフトウェアには多くの種類がある．…"/>
          <p:cNvSpPr txBox="1"/>
          <p:nvPr/>
        </p:nvSpPr>
        <p:spPr>
          <a:xfrm>
            <a:off x="6444" y="3404799"/>
            <a:ext cx="10370999" cy="11379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サーバソフトウェアには多くの種類がある．</a:t>
            </a:r>
          </a:p>
          <a:p>
            <a:pPr algn="l">
              <a:lnSpc>
                <a:spcPct val="70000"/>
              </a:lnSpc>
            </a:pPr>
            <a:r>
              <a:t>　- 例：Apache, Microsoft IIS, nginx, …</a:t>
            </a:r>
          </a:p>
        </p:txBody>
      </p:sp>
      <p:pic>
        <p:nvPicPr>
          <p:cNvPr id="255" name="イメージ" descr="イメージ"/>
          <p:cNvPicPr>
            <a:picLocks noChangeAspect="1"/>
          </p:cNvPicPr>
          <p:nvPr/>
        </p:nvPicPr>
        <p:blipFill>
          <a:blip r:embed="rId4">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260" name="WWW の通信の概念図"/>
          <p:cNvSpPr txBox="1"/>
          <p:nvPr/>
        </p:nvSpPr>
        <p:spPr>
          <a:xfrm>
            <a:off x="349803" y="270792"/>
            <a:ext cx="8120635"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WWW の通信の概念図</a:t>
            </a:r>
          </a:p>
        </p:txBody>
      </p:sp>
      <p:sp>
        <p:nvSpPr>
          <p:cNvPr id="261" name="■ クライアント・サーバシステム"/>
          <p:cNvSpPr txBox="1"/>
          <p:nvPr/>
        </p:nvSpPr>
        <p:spPr>
          <a:xfrm>
            <a:off x="7594" y="1615345"/>
            <a:ext cx="8218247"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4200">
                <a:solidFill>
                  <a:schemeClr val="accent1"/>
                </a:solidFill>
                <a:latin typeface="ヒラギノ角ゴ ProN W6"/>
                <a:ea typeface="ヒラギノ角ゴ ProN W6"/>
                <a:cs typeface="ヒラギノ角ゴ ProN W6"/>
                <a:sym typeface="ヒラギノ角ゴ ProN W6"/>
              </a:defRPr>
            </a:lvl1pPr>
          </a:lstStyle>
          <a:p>
            <a:pPr/>
            <a:r>
              <a:t>■ クライアント・サーバシステム</a:t>
            </a:r>
          </a:p>
        </p:txBody>
      </p:sp>
      <p:sp>
        <p:nvSpPr>
          <p:cNvPr id="262" name="矢印"/>
          <p:cNvSpPr/>
          <p:nvPr/>
        </p:nvSpPr>
        <p:spPr>
          <a:xfrm>
            <a:off x="4756251" y="2974339"/>
            <a:ext cx="2702615" cy="492761"/>
          </a:xfrm>
          <a:prstGeom prst="rightArrow">
            <a:avLst>
              <a:gd name="adj1" fmla="val 19420"/>
              <a:gd name="adj2" fmla="val 61332"/>
            </a:avLst>
          </a:prstGeom>
          <a:solidFill>
            <a:schemeClr val="accent1"/>
          </a:solidFill>
          <a:ln w="12700">
            <a:miter lim="400000"/>
          </a:ln>
        </p:spPr>
        <p:txBody>
          <a:bodyPr lIns="50800" tIns="50800" rIns="50800" bIns="50800" anchor="ctr"/>
          <a:lstStyle/>
          <a:p>
            <a:pPr>
              <a:defRPr sz="2400">
                <a:solidFill>
                  <a:schemeClr val="accent1"/>
                </a:solidFill>
              </a:defRPr>
            </a:pPr>
          </a:p>
        </p:txBody>
      </p:sp>
      <p:sp>
        <p:nvSpPr>
          <p:cNvPr id="263" name="ブラウザ…"/>
          <p:cNvSpPr txBox="1"/>
          <p:nvPr/>
        </p:nvSpPr>
        <p:spPr>
          <a:xfrm>
            <a:off x="780523" y="2595880"/>
            <a:ext cx="3183027"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ブラウザ</a:t>
            </a:r>
          </a:p>
          <a:p>
            <a:pPr>
              <a:lnSpc>
                <a:spcPct val="70000"/>
              </a:lnSpc>
            </a:pPr>
            <a:r>
              <a:t>(クライアント)</a:t>
            </a:r>
          </a:p>
        </p:txBody>
      </p:sp>
      <p:sp>
        <p:nvSpPr>
          <p:cNvPr id="264" name="WWW サーバ…"/>
          <p:cNvSpPr txBox="1"/>
          <p:nvPr/>
        </p:nvSpPr>
        <p:spPr>
          <a:xfrm>
            <a:off x="8089440" y="2595880"/>
            <a:ext cx="3151937"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WWW サーバ</a:t>
            </a:r>
          </a:p>
          <a:p>
            <a:pPr>
              <a:lnSpc>
                <a:spcPct val="70000"/>
              </a:lnSpc>
            </a:pPr>
            <a:r>
              <a:t>(サーバ)</a:t>
            </a:r>
          </a:p>
        </p:txBody>
      </p:sp>
      <p:pic>
        <p:nvPicPr>
          <p:cNvPr id="265" name="イメージ" descr="イメージ"/>
          <p:cNvPicPr>
            <a:picLocks noChangeAspect="1"/>
          </p:cNvPicPr>
          <p:nvPr/>
        </p:nvPicPr>
        <p:blipFill>
          <a:blip r:embed="rId3">
            <a:extLst/>
          </a:blip>
          <a:stretch>
            <a:fillRect/>
          </a:stretch>
        </p:blipFill>
        <p:spPr>
          <a:xfrm>
            <a:off x="8828612" y="3794585"/>
            <a:ext cx="1397205" cy="1885030"/>
          </a:xfrm>
          <a:prstGeom prst="rect">
            <a:avLst/>
          </a:prstGeom>
          <a:ln w="12700">
            <a:miter lim="400000"/>
          </a:ln>
        </p:spPr>
      </p:pic>
      <p:sp>
        <p:nvSpPr>
          <p:cNvPr id="266" name="ファイル要求"/>
          <p:cNvSpPr txBox="1"/>
          <p:nvPr/>
        </p:nvSpPr>
        <p:spPr>
          <a:xfrm>
            <a:off x="4609174" y="2261822"/>
            <a:ext cx="283464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ファイル要求</a:t>
            </a:r>
          </a:p>
        </p:txBody>
      </p:sp>
      <p:sp>
        <p:nvSpPr>
          <p:cNvPr id="267" name="ファイル提供"/>
          <p:cNvSpPr txBox="1"/>
          <p:nvPr/>
        </p:nvSpPr>
        <p:spPr>
          <a:xfrm>
            <a:off x="4690238" y="5471747"/>
            <a:ext cx="283464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ファイル提供</a:t>
            </a:r>
          </a:p>
        </p:txBody>
      </p:sp>
      <p:sp>
        <p:nvSpPr>
          <p:cNvPr id="268" name="ファイル"/>
          <p:cNvSpPr txBox="1"/>
          <p:nvPr/>
        </p:nvSpPr>
        <p:spPr>
          <a:xfrm>
            <a:off x="8567094" y="6148363"/>
            <a:ext cx="192024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a:t>
            </a:r>
          </a:p>
        </p:txBody>
      </p:sp>
      <p:pic>
        <p:nvPicPr>
          <p:cNvPr id="269" name="イメージ" descr="イメージ"/>
          <p:cNvPicPr>
            <a:picLocks noChangeAspect="1"/>
          </p:cNvPicPr>
          <p:nvPr/>
        </p:nvPicPr>
        <p:blipFill>
          <a:blip r:embed="rId4">
            <a:extLst/>
          </a:blip>
          <a:stretch>
            <a:fillRect/>
          </a:stretch>
        </p:blipFill>
        <p:spPr>
          <a:xfrm>
            <a:off x="7556767" y="6734837"/>
            <a:ext cx="4217283" cy="2466713"/>
          </a:xfrm>
          <a:prstGeom prst="rect">
            <a:avLst/>
          </a:prstGeom>
          <a:ln w="12700">
            <a:miter lim="400000"/>
          </a:ln>
        </p:spPr>
      </p:pic>
      <p:sp>
        <p:nvSpPr>
          <p:cNvPr id="270" name="矢印"/>
          <p:cNvSpPr/>
          <p:nvPr/>
        </p:nvSpPr>
        <p:spPr>
          <a:xfrm rot="16200000">
            <a:off x="1940236" y="5936738"/>
            <a:ext cx="863600" cy="609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29" y="15224"/>
                </a:moveTo>
                <a:lnTo>
                  <a:pt x="11729" y="21600"/>
                </a:lnTo>
                <a:lnTo>
                  <a:pt x="0" y="10800"/>
                </a:lnTo>
                <a:lnTo>
                  <a:pt x="11729" y="0"/>
                </a:lnTo>
                <a:lnTo>
                  <a:pt x="11729" y="6376"/>
                </a:lnTo>
                <a:lnTo>
                  <a:pt x="21600" y="6376"/>
                </a:lnTo>
                <a:lnTo>
                  <a:pt x="21600" y="15224"/>
                </a:lnTo>
                <a:close/>
              </a:path>
            </a:pathLst>
          </a:custGeom>
          <a:solidFill>
            <a:schemeClr val="accent1">
              <a:alpha val="49830"/>
            </a:schemeClr>
          </a:solidFill>
          <a:ln w="12700">
            <a:miter lim="400000"/>
          </a:ln>
        </p:spPr>
        <p:txBody>
          <a:bodyPr lIns="50800" tIns="50800" rIns="50800" bIns="50800" anchor="ctr"/>
          <a:lstStyle/>
          <a:p>
            <a:pPr>
              <a:defRPr sz="2400">
                <a:solidFill>
                  <a:schemeClr val="accent1">
                    <a:alpha val="30085"/>
                  </a:schemeClr>
                </a:solidFill>
              </a:defRPr>
            </a:pPr>
          </a:p>
        </p:txBody>
      </p:sp>
      <p:sp>
        <p:nvSpPr>
          <p:cNvPr id="271" name="解釈 + 表示"/>
          <p:cNvSpPr txBox="1"/>
          <p:nvPr/>
        </p:nvSpPr>
        <p:spPr>
          <a:xfrm>
            <a:off x="1233455" y="5987537"/>
            <a:ext cx="227716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a:lvl1pPr>
          </a:lstStyle>
          <a:p>
            <a:pPr/>
            <a:r>
              <a:t>解釈 + 表示</a:t>
            </a:r>
          </a:p>
        </p:txBody>
      </p:sp>
      <p:pic>
        <p:nvPicPr>
          <p:cNvPr id="272" name="イメージ" descr="イメージ"/>
          <p:cNvPicPr>
            <a:picLocks noChangeAspect="1"/>
          </p:cNvPicPr>
          <p:nvPr/>
        </p:nvPicPr>
        <p:blipFill>
          <a:blip r:embed="rId5">
            <a:extLst/>
          </a:blip>
          <a:stretch>
            <a:fillRect/>
          </a:stretch>
        </p:blipFill>
        <p:spPr>
          <a:xfrm>
            <a:off x="72360" y="6804567"/>
            <a:ext cx="4599352" cy="1763662"/>
          </a:xfrm>
          <a:prstGeom prst="rect">
            <a:avLst/>
          </a:prstGeom>
          <a:ln w="12700">
            <a:miter lim="400000"/>
          </a:ln>
        </p:spPr>
      </p:pic>
      <p:pic>
        <p:nvPicPr>
          <p:cNvPr id="273" name="イメージ" descr="イメージ"/>
          <p:cNvPicPr>
            <a:picLocks noChangeAspect="1"/>
          </p:cNvPicPr>
          <p:nvPr/>
        </p:nvPicPr>
        <p:blipFill>
          <a:blip r:embed="rId6">
            <a:extLst/>
          </a:blip>
          <a:stretch>
            <a:fillRect/>
          </a:stretch>
        </p:blipFill>
        <p:spPr>
          <a:xfrm>
            <a:off x="757663" y="3679910"/>
            <a:ext cx="3228747" cy="1695093"/>
          </a:xfrm>
          <a:prstGeom prst="rect">
            <a:avLst/>
          </a:prstGeom>
          <a:ln w="12700">
            <a:miter lim="400000"/>
          </a:ln>
        </p:spPr>
      </p:pic>
      <p:sp>
        <p:nvSpPr>
          <p:cNvPr id="274" name="http://www.nxworld.net/wp-content/uploads/"/>
          <p:cNvSpPr txBox="1"/>
          <p:nvPr/>
        </p:nvSpPr>
        <p:spPr>
          <a:xfrm>
            <a:off x="610368" y="5307889"/>
            <a:ext cx="3523336"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1200" u="sng">
                <a:hlinkClick r:id="rId7" invalidUrl="" action="" tgtFrame="" tooltip="" history="1" highlightClick="0" endSnd="0"/>
              </a:defRPr>
            </a:lvl1pPr>
          </a:lstStyle>
          <a:p>
            <a:pPr>
              <a:defRPr u="none"/>
            </a:pPr>
            <a:r>
              <a:rPr u="sng">
                <a:hlinkClick r:id="rId7" invalidUrl="" action="" tgtFrame="" tooltip="" history="1" highlightClick="0" endSnd="0"/>
              </a:rPr>
              <a:t>http://www.nxworld.net/wp-content/uploads/</a:t>
            </a:r>
          </a:p>
        </p:txBody>
      </p:sp>
      <p:sp>
        <p:nvSpPr>
          <p:cNvPr id="275" name="矢印"/>
          <p:cNvSpPr/>
          <p:nvPr/>
        </p:nvSpPr>
        <p:spPr>
          <a:xfrm rot="10800000">
            <a:off x="4675187" y="4946791"/>
            <a:ext cx="2702615" cy="492760"/>
          </a:xfrm>
          <a:prstGeom prst="rightArrow">
            <a:avLst>
              <a:gd name="adj1" fmla="val 19420"/>
              <a:gd name="adj2" fmla="val 61332"/>
            </a:avLst>
          </a:prstGeom>
          <a:solidFill>
            <a:schemeClr val="accent1"/>
          </a:solidFill>
          <a:ln w="12700">
            <a:miter lim="400000"/>
          </a:ln>
        </p:spPr>
        <p:txBody>
          <a:bodyPr lIns="50800" tIns="50800" rIns="50800" bIns="50800" anchor="ctr"/>
          <a:lstStyle/>
          <a:p>
            <a:pPr>
              <a:defRPr sz="2400">
                <a:solidFill>
                  <a:schemeClr val="accent1"/>
                </a:solidFill>
              </a:defRPr>
            </a:pPr>
          </a:p>
        </p:txBody>
      </p:sp>
      <p:sp>
        <p:nvSpPr>
          <p:cNvPr id="276" name="プロトコル…"/>
          <p:cNvSpPr txBox="1"/>
          <p:nvPr/>
        </p:nvSpPr>
        <p:spPr>
          <a:xfrm>
            <a:off x="4142512" y="3954780"/>
            <a:ext cx="3930092"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プロトコル</a:t>
            </a:r>
          </a:p>
          <a:p>
            <a:pPr>
              <a:lnSpc>
                <a:spcPct val="70000"/>
              </a:lnSpc>
            </a:pPr>
            <a:r>
              <a:rPr>
                <a:solidFill>
                  <a:schemeClr val="accent5"/>
                </a:solidFill>
                <a:latin typeface="ヒラギノ角ゴ ProN W6"/>
                <a:ea typeface="ヒラギノ角ゴ ProN W6"/>
                <a:cs typeface="ヒラギノ角ゴ ProN W6"/>
                <a:sym typeface="ヒラギノ角ゴ ProN W6"/>
              </a:rPr>
              <a:t>HTTP</a:t>
            </a:r>
            <a:r>
              <a:t> or </a:t>
            </a:r>
            <a:r>
              <a:rPr>
                <a:solidFill>
                  <a:schemeClr val="accent5"/>
                </a:solidFill>
                <a:latin typeface="ヒラギノ角ゴ ProN W6"/>
                <a:ea typeface="ヒラギノ角ゴ ProN W6"/>
                <a:cs typeface="ヒラギノ角ゴ ProN W6"/>
                <a:sym typeface="ヒラギノ角ゴ ProN W6"/>
              </a:rPr>
              <a:t>HTTPS</a:t>
            </a:r>
          </a:p>
        </p:txBody>
      </p:sp>
      <p:pic>
        <p:nvPicPr>
          <p:cNvPr id="277" name="イメージ" descr="イメージ"/>
          <p:cNvPicPr>
            <a:picLocks noChangeAspect="1"/>
          </p:cNvPicPr>
          <p:nvPr/>
        </p:nvPicPr>
        <p:blipFill>
          <a:blip r:embed="rId8">
            <a:extLst/>
          </a:blip>
          <a:stretch>
            <a:fillRect/>
          </a:stretch>
        </p:blipFill>
        <p:spPr>
          <a:xfrm>
            <a:off x="11333981" y="9134098"/>
            <a:ext cx="1609287" cy="565904"/>
          </a:xfrm>
          <a:prstGeom prst="rect">
            <a:avLst/>
          </a:prstGeom>
          <a:ln w="12700">
            <a:miter lim="400000"/>
          </a:ln>
        </p:spPr>
      </p:pic>
      <p:sp>
        <p:nvSpPr>
          <p:cNvPr id="278" name="スライド番号"/>
          <p:cNvSpPr txBox="1"/>
          <p:nvPr>
            <p:ph type="sldNum" sz="quarter" idx="2"/>
          </p:nvPr>
        </p:nvSpPr>
        <p:spPr>
          <a:xfrm>
            <a:off x="6288252" y="9251950"/>
            <a:ext cx="415596"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283" name="HTTP・HTTPS"/>
          <p:cNvSpPr txBox="1"/>
          <p:nvPr/>
        </p:nvSpPr>
        <p:spPr>
          <a:xfrm>
            <a:off x="349803" y="270792"/>
            <a:ext cx="592455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HTTP・HTTPS</a:t>
            </a:r>
          </a:p>
        </p:txBody>
      </p:sp>
      <p:sp>
        <p:nvSpPr>
          <p:cNvPr id="284" name="■HTTP (HyperText Transfer Protocol)"/>
          <p:cNvSpPr txBox="1"/>
          <p:nvPr/>
        </p:nvSpPr>
        <p:spPr>
          <a:xfrm>
            <a:off x="7594" y="1615345"/>
            <a:ext cx="8999830"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4200">
                <a:solidFill>
                  <a:schemeClr val="accent1"/>
                </a:solidFill>
                <a:latin typeface="ヒラギノ角ゴ ProN W6"/>
                <a:ea typeface="ヒラギノ角ゴ ProN W6"/>
                <a:cs typeface="ヒラギノ角ゴ ProN W6"/>
                <a:sym typeface="ヒラギノ角ゴ ProN W6"/>
              </a:defRPr>
            </a:pPr>
            <a:r>
              <a:t>■HTTP </a:t>
            </a:r>
            <a:r>
              <a:rPr sz="3200"/>
              <a:t>(HyperText Transfer Protocol)</a:t>
            </a:r>
          </a:p>
        </p:txBody>
      </p:sp>
      <p:sp>
        <p:nvSpPr>
          <p:cNvPr id="285" name="・WWW の通信で基本的に利用されるプロトコル．…"/>
          <p:cNvSpPr txBox="1"/>
          <p:nvPr/>
        </p:nvSpPr>
        <p:spPr>
          <a:xfrm>
            <a:off x="222344" y="2327154"/>
            <a:ext cx="11529722" cy="1282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3800"/>
            </a:pPr>
            <a:r>
              <a:rPr>
                <a:latin typeface="ヒラギノ角ゴ ProN W6"/>
                <a:ea typeface="ヒラギノ角ゴ ProN W6"/>
                <a:cs typeface="ヒラギノ角ゴ ProN W6"/>
                <a:sym typeface="ヒラギノ角ゴ ProN W6"/>
              </a:rPr>
              <a:t>・</a:t>
            </a:r>
            <a:r>
              <a:t>WWW の通信で基本的に利用されるプロトコル．</a:t>
            </a:r>
          </a:p>
          <a:p>
            <a:pPr algn="l"/>
            <a:r>
              <a:t>　- 設計者は Tim Berners-Lee 氏</a:t>
            </a:r>
          </a:p>
        </p:txBody>
      </p:sp>
      <p:sp>
        <p:nvSpPr>
          <p:cNvPr id="286" name="・使用ポート：80 番"/>
          <p:cNvSpPr txBox="1"/>
          <p:nvPr/>
        </p:nvSpPr>
        <p:spPr>
          <a:xfrm>
            <a:off x="230413" y="3830170"/>
            <a:ext cx="4755465"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使用ポート：80 番</a:t>
            </a:r>
          </a:p>
        </p:txBody>
      </p:sp>
      <p:sp>
        <p:nvSpPr>
          <p:cNvPr id="287" name="■HTTPS (HyperText Transfer Protocol over SSL)"/>
          <p:cNvSpPr txBox="1"/>
          <p:nvPr/>
        </p:nvSpPr>
        <p:spPr>
          <a:xfrm>
            <a:off x="7594" y="4942744"/>
            <a:ext cx="11477829"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4200">
                <a:solidFill>
                  <a:schemeClr val="accent1"/>
                </a:solidFill>
                <a:latin typeface="ヒラギノ角ゴ ProN W6"/>
                <a:ea typeface="ヒラギノ角ゴ ProN W6"/>
                <a:cs typeface="ヒラギノ角ゴ ProN W6"/>
                <a:sym typeface="ヒラギノ角ゴ ProN W6"/>
              </a:defRPr>
            </a:pPr>
            <a:r>
              <a:t>■HTTPS </a:t>
            </a:r>
            <a:r>
              <a:rPr sz="3200"/>
              <a:t>(HyperText Transfer Protocol over SSL)</a:t>
            </a:r>
          </a:p>
        </p:txBody>
      </p:sp>
      <p:sp>
        <p:nvSpPr>
          <p:cNvPr id="288" name="・SSL/TLS プロトコル (第8回参照) を用いて HTTP 通信…"/>
          <p:cNvSpPr txBox="1"/>
          <p:nvPr/>
        </p:nvSpPr>
        <p:spPr>
          <a:xfrm>
            <a:off x="222344" y="5654554"/>
            <a:ext cx="12854459" cy="32410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3800"/>
            </a:pPr>
            <a:r>
              <a:rPr>
                <a:latin typeface="ヒラギノ角ゴ ProN W6"/>
                <a:ea typeface="ヒラギノ角ゴ ProN W6"/>
                <a:cs typeface="ヒラギノ角ゴ ProN W6"/>
                <a:sym typeface="ヒラギノ角ゴ ProN W6"/>
              </a:rPr>
              <a:t>・</a:t>
            </a:r>
            <a:r>
              <a:t>SSL/TLS プロトコル (第8回参照) を用いて HTTP 通信</a:t>
            </a:r>
          </a:p>
          <a:p>
            <a:pPr algn="l">
              <a:defRPr sz="3800"/>
            </a:pPr>
            <a:r>
              <a:t>　を暗号化したもの．</a:t>
            </a:r>
          </a:p>
          <a:p>
            <a:pPr algn="l"/>
            <a:r>
              <a:t>　- 盗聴や改ざん，なりすましの防止が可能．</a:t>
            </a:r>
          </a:p>
          <a:p>
            <a:pPr algn="l">
              <a:lnSpc>
                <a:spcPct val="70000"/>
              </a:lnSpc>
            </a:pPr>
            <a:r>
              <a:t>　- 個人情報のやり取り・オンライン決済</a:t>
            </a:r>
          </a:p>
          <a:p>
            <a:pPr algn="l">
              <a:lnSpc>
                <a:spcPct val="70000"/>
              </a:lnSpc>
            </a:pPr>
            <a:r>
              <a:t>　  などに使用．</a:t>
            </a:r>
          </a:p>
        </p:txBody>
      </p:sp>
      <p:sp>
        <p:nvSpPr>
          <p:cNvPr id="289" name="・使用ポート：443 番"/>
          <p:cNvSpPr txBox="1"/>
          <p:nvPr/>
        </p:nvSpPr>
        <p:spPr>
          <a:xfrm>
            <a:off x="208472" y="9120241"/>
            <a:ext cx="507639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使用ポート：443 番</a:t>
            </a:r>
          </a:p>
        </p:txBody>
      </p:sp>
      <p:sp>
        <p:nvSpPr>
          <p:cNvPr id="290" name="角丸四角形"/>
          <p:cNvSpPr/>
          <p:nvPr/>
        </p:nvSpPr>
        <p:spPr>
          <a:xfrm>
            <a:off x="2389147" y="1612290"/>
            <a:ext cx="2534830" cy="691909"/>
          </a:xfrm>
          <a:prstGeom prst="roundRect">
            <a:avLst>
              <a:gd name="adj" fmla="val 27533"/>
            </a:avLst>
          </a:prstGeom>
          <a:ln w="63500">
            <a:solidFill>
              <a:schemeClr val="accent5"/>
            </a:solidFill>
            <a:miter lim="400000"/>
          </a:ln>
        </p:spPr>
        <p:txBody>
          <a:bodyPr lIns="50800" tIns="50800" rIns="50800" bIns="50800" anchor="ctr"/>
          <a:lstStyle/>
          <a:p>
            <a:pPr>
              <a:defRPr sz="2400">
                <a:solidFill>
                  <a:srgbClr val="FFFFFF"/>
                </a:solidFill>
              </a:defRPr>
            </a:pPr>
          </a:p>
        </p:txBody>
      </p:sp>
      <p:sp>
        <p:nvSpPr>
          <p:cNvPr id="291" name="角丸四角形"/>
          <p:cNvSpPr/>
          <p:nvPr/>
        </p:nvSpPr>
        <p:spPr>
          <a:xfrm>
            <a:off x="2744445" y="4939690"/>
            <a:ext cx="2534830" cy="691909"/>
          </a:xfrm>
          <a:prstGeom prst="roundRect">
            <a:avLst>
              <a:gd name="adj" fmla="val 27533"/>
            </a:avLst>
          </a:prstGeom>
          <a:ln w="63500">
            <a:solidFill>
              <a:schemeClr val="accent5"/>
            </a:solidFill>
            <a:miter lim="400000"/>
          </a:ln>
        </p:spPr>
        <p:txBody>
          <a:bodyPr lIns="50800" tIns="50800" rIns="50800" bIns="50800" anchor="ctr"/>
          <a:lstStyle/>
          <a:p>
            <a:pPr>
              <a:defRPr sz="2400">
                <a:solidFill>
                  <a:srgbClr val="FFFFFF"/>
                </a:solidFill>
              </a:defRPr>
            </a:pPr>
          </a:p>
        </p:txBody>
      </p:sp>
      <p:pic>
        <p:nvPicPr>
          <p:cNvPr id="292" name="イメージ" descr="イメージ"/>
          <p:cNvPicPr>
            <a:picLocks noChangeAspect="1"/>
          </p:cNvPicPr>
          <p:nvPr/>
        </p:nvPicPr>
        <p:blipFill>
          <a:blip r:embed="rId3">
            <a:extLst/>
          </a:blip>
          <a:stretch>
            <a:fillRect/>
          </a:stretch>
        </p:blipFill>
        <p:spPr>
          <a:xfrm>
            <a:off x="10723993" y="1927325"/>
            <a:ext cx="2598330" cy="3135240"/>
          </a:xfrm>
          <a:prstGeom prst="rect">
            <a:avLst/>
          </a:prstGeom>
          <a:ln w="12700">
            <a:miter lim="400000"/>
          </a:ln>
        </p:spPr>
      </p:pic>
      <p:pic>
        <p:nvPicPr>
          <p:cNvPr id="293" name="イメージ" descr="イメージ"/>
          <p:cNvPicPr>
            <a:picLocks noChangeAspect="1"/>
          </p:cNvPicPr>
          <p:nvPr/>
        </p:nvPicPr>
        <p:blipFill>
          <a:blip r:embed="rId4">
            <a:extLst/>
          </a:blip>
          <a:stretch>
            <a:fillRect/>
          </a:stretch>
        </p:blipFill>
        <p:spPr>
          <a:xfrm>
            <a:off x="9465882" y="5928319"/>
            <a:ext cx="3838980" cy="3752603"/>
          </a:xfrm>
          <a:prstGeom prst="rect">
            <a:avLst/>
          </a:prstGeom>
          <a:ln w="12700">
            <a:miter lim="400000"/>
          </a:ln>
        </p:spPr>
      </p:pic>
      <p:pic>
        <p:nvPicPr>
          <p:cNvPr id="294" name="イメージ" descr="イメージ"/>
          <p:cNvPicPr>
            <a:picLocks noChangeAspect="1"/>
          </p:cNvPicPr>
          <p:nvPr/>
        </p:nvPicPr>
        <p:blipFill>
          <a:blip r:embed="rId5">
            <a:extLst/>
          </a:blip>
          <a:stretch>
            <a:fillRect/>
          </a:stretch>
        </p:blipFill>
        <p:spPr>
          <a:xfrm>
            <a:off x="11333981" y="9134098"/>
            <a:ext cx="1609287" cy="565904"/>
          </a:xfrm>
          <a:prstGeom prst="rect">
            <a:avLst/>
          </a:prstGeom>
          <a:ln w="12700">
            <a:miter lim="400000"/>
          </a:ln>
        </p:spPr>
      </p:pic>
      <p:sp>
        <p:nvSpPr>
          <p:cNvPr id="295"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1"/>
                                        </p:tgtEl>
                                        <p:attrNameLst>
                                          <p:attrName>style.visibility</p:attrName>
                                        </p:attrNameLst>
                                      </p:cBhvr>
                                      <p:to>
                                        <p:strVal val="visible"/>
                                      </p:to>
                                    </p:set>
                                    <p:animEffect filter="dissolve" transition="in">
                                      <p:cBhvr>
                                        <p:cTn id="7" dur="1000"/>
                                        <p:tgtEl>
                                          <p:spTgt spid="291"/>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90"/>
                                        </p:tgtEl>
                                        <p:attrNameLst>
                                          <p:attrName>style.visibility</p:attrName>
                                        </p:attrNameLst>
                                      </p:cBhvr>
                                      <p:to>
                                        <p:strVal val="visible"/>
                                      </p:to>
                                    </p:set>
                                    <p:animEffect filter="dissolve" transition="in">
                                      <p:cBhvr>
                                        <p:cTn id="11" dur="3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0" grpId="2"/>
      <p:bldP build="whole" bldLvl="1" animBg="1" rev="0" advAuto="0" spid="29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300" name="ハイパーテキスト"/>
          <p:cNvSpPr txBox="1"/>
          <p:nvPr/>
        </p:nvSpPr>
        <p:spPr>
          <a:xfrm>
            <a:off x="337103" y="299367"/>
            <a:ext cx="5576571" cy="8064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5500">
                <a:solidFill>
                  <a:srgbClr val="FFFFFF"/>
                </a:solidFill>
                <a:latin typeface="ヒラギノ角ゴ ProN W6"/>
                <a:ea typeface="ヒラギノ角ゴ ProN W6"/>
                <a:cs typeface="ヒラギノ角ゴ ProN W6"/>
                <a:sym typeface="ヒラギノ角ゴ ProN W6"/>
              </a:defRPr>
            </a:lvl1pPr>
          </a:lstStyle>
          <a:p>
            <a:pPr/>
            <a:r>
              <a:t>ハイパーテキスト</a:t>
            </a:r>
          </a:p>
        </p:txBody>
      </p:sp>
      <p:sp>
        <p:nvSpPr>
          <p:cNvPr id="301" name="・計算機を用いた文書システムの一つ．…"/>
          <p:cNvSpPr txBox="1"/>
          <p:nvPr/>
        </p:nvSpPr>
        <p:spPr>
          <a:xfrm>
            <a:off x="-80210" y="1902107"/>
            <a:ext cx="13425140" cy="25171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3800"/>
            </a:pPr>
            <a:r>
              <a:rPr>
                <a:latin typeface="ヒラギノ角ゴ ProN W6"/>
                <a:ea typeface="ヒラギノ角ゴ ProN W6"/>
                <a:cs typeface="ヒラギノ角ゴ ProN W6"/>
                <a:sym typeface="ヒラギノ角ゴ ProN W6"/>
              </a:rPr>
              <a:t>・</a:t>
            </a:r>
            <a:r>
              <a:t>計算機を用いた文書システムの一つ．</a:t>
            </a:r>
          </a:p>
          <a:p>
            <a:pPr algn="l"/>
            <a:r>
              <a:t>　- Hyper-Text：テキストを超えたテキスト．</a:t>
            </a:r>
          </a:p>
          <a:p>
            <a:pPr algn="l">
              <a:lnSpc>
                <a:spcPct val="70000"/>
              </a:lnSpc>
            </a:pPr>
            <a:r>
              <a:t>　- 文書の任意の場所で，</a:t>
            </a:r>
            <a:r>
              <a:rPr>
                <a:solidFill>
                  <a:schemeClr val="accent5"/>
                </a:solidFill>
                <a:latin typeface="ヒラギノ角ゴ ProN W6"/>
                <a:ea typeface="ヒラギノ角ゴ ProN W6"/>
                <a:cs typeface="ヒラギノ角ゴ ProN W6"/>
                <a:sym typeface="ヒラギノ角ゴ ProN W6"/>
              </a:rPr>
              <a:t>ハイパーリンク</a:t>
            </a:r>
            <a:r>
              <a:t> </a:t>
            </a:r>
          </a:p>
          <a:p>
            <a:pPr algn="l">
              <a:lnSpc>
                <a:spcPct val="70000"/>
              </a:lnSpc>
            </a:pPr>
            <a:r>
              <a:t>　  (単にリンクとも呼ぶ)を作成することが可能．</a:t>
            </a:r>
          </a:p>
        </p:txBody>
      </p:sp>
      <p:sp>
        <p:nvSpPr>
          <p:cNvPr id="302" name="・ハイパーリンク…"/>
          <p:cNvSpPr txBox="1"/>
          <p:nvPr/>
        </p:nvSpPr>
        <p:spPr>
          <a:xfrm>
            <a:off x="-80210" y="4711375"/>
            <a:ext cx="13425140" cy="3126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3800"/>
            </a:pPr>
            <a:r>
              <a:rPr>
                <a:latin typeface="ヒラギノ角ゴ ProN W6"/>
                <a:ea typeface="ヒラギノ角ゴ ProN W6"/>
                <a:cs typeface="ヒラギノ角ゴ ProN W6"/>
                <a:sym typeface="ヒラギノ角ゴ ProN W6"/>
              </a:rPr>
              <a:t>・</a:t>
            </a:r>
            <a:r>
              <a:rPr>
                <a:solidFill>
                  <a:schemeClr val="accent5"/>
                </a:solidFill>
                <a:latin typeface="ヒラギノ角ゴ ProN W6"/>
                <a:ea typeface="ヒラギノ角ゴ ProN W6"/>
                <a:cs typeface="ヒラギノ角ゴ ProN W6"/>
                <a:sym typeface="ヒラギノ角ゴ ProN W6"/>
              </a:rPr>
              <a:t>ハイパーリンク</a:t>
            </a:r>
          </a:p>
          <a:p>
            <a:pPr algn="l"/>
            <a:r>
              <a:t>　- 複数の文書を相互に関連づける仕組み．</a:t>
            </a:r>
          </a:p>
          <a:p>
            <a:pPr algn="l">
              <a:defRPr sz="3200"/>
            </a:pPr>
            <a:r>
              <a:t>　　・例：</a:t>
            </a:r>
            <a:r>
              <a:rPr u="sng">
                <a:solidFill>
                  <a:schemeClr val="accent6">
                    <a:satOff val="24555"/>
                    <a:lumOff val="22232"/>
                  </a:schemeClr>
                </a:solidFill>
                <a:hlinkClick r:id="rId3" invalidUrl="" action="" tgtFrame="" tooltip="" history="1" highlightClick="0" endSnd="0"/>
              </a:rPr>
              <a:t>http://www.ep.sci.hokudai.ac.jp/~inex/</a:t>
            </a:r>
          </a:p>
          <a:p>
            <a:pPr algn="l">
              <a:lnSpc>
                <a:spcPct val="70000"/>
              </a:lnSpc>
            </a:pPr>
            <a:r>
              <a:t>　- それぞれの文書からハイパーリンクをたどることで</a:t>
            </a:r>
          </a:p>
          <a:p>
            <a:pPr algn="l">
              <a:lnSpc>
                <a:spcPct val="70000"/>
              </a:lnSpc>
            </a:pPr>
            <a:r>
              <a:t>　  次々に他の文書を表示することが可能となる．</a:t>
            </a:r>
          </a:p>
        </p:txBody>
      </p:sp>
      <p:pic>
        <p:nvPicPr>
          <p:cNvPr id="303" name="イメージ" descr="イメージ"/>
          <p:cNvPicPr>
            <a:picLocks noChangeAspect="1"/>
          </p:cNvPicPr>
          <p:nvPr/>
        </p:nvPicPr>
        <p:blipFill>
          <a:blip r:embed="rId4">
            <a:extLst/>
          </a:blip>
          <a:stretch>
            <a:fillRect/>
          </a:stretch>
        </p:blipFill>
        <p:spPr>
          <a:xfrm>
            <a:off x="9726970" y="1743603"/>
            <a:ext cx="3421919" cy="3547281"/>
          </a:xfrm>
          <a:prstGeom prst="rect">
            <a:avLst/>
          </a:prstGeom>
          <a:ln w="12700">
            <a:miter lim="400000"/>
          </a:ln>
        </p:spPr>
      </p:pic>
      <p:pic>
        <p:nvPicPr>
          <p:cNvPr id="304" name="イメージ" descr="イメージ"/>
          <p:cNvPicPr>
            <a:picLocks noChangeAspect="1"/>
          </p:cNvPicPr>
          <p:nvPr/>
        </p:nvPicPr>
        <p:blipFill>
          <a:blip r:embed="rId5">
            <a:extLst/>
          </a:blip>
          <a:stretch>
            <a:fillRect/>
          </a:stretch>
        </p:blipFill>
        <p:spPr>
          <a:xfrm>
            <a:off x="11333981" y="9134098"/>
            <a:ext cx="1609287" cy="565904"/>
          </a:xfrm>
          <a:prstGeom prst="rect">
            <a:avLst/>
          </a:prstGeom>
          <a:ln w="12700">
            <a:miter lim="400000"/>
          </a:ln>
        </p:spPr>
      </p:pic>
      <p:sp>
        <p:nvSpPr>
          <p:cNvPr id="305"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310" name="URL (Uniform Resource Locator)"/>
          <p:cNvSpPr txBox="1"/>
          <p:nvPr/>
        </p:nvSpPr>
        <p:spPr>
          <a:xfrm>
            <a:off x="337103" y="270792"/>
            <a:ext cx="10747249"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6000">
                <a:solidFill>
                  <a:srgbClr val="FFFFFF"/>
                </a:solidFill>
                <a:latin typeface="ヒラギノ角ゴ ProN W6"/>
                <a:ea typeface="ヒラギノ角ゴ ProN W6"/>
                <a:cs typeface="ヒラギノ角ゴ ProN W6"/>
                <a:sym typeface="ヒラギノ角ゴ ProN W6"/>
              </a:defRPr>
            </a:pPr>
            <a:r>
              <a:t>URL </a:t>
            </a:r>
            <a:r>
              <a:rPr sz="4500"/>
              <a:t>(Uniform Resource Locator)</a:t>
            </a:r>
          </a:p>
        </p:txBody>
      </p:sp>
      <p:sp>
        <p:nvSpPr>
          <p:cNvPr id="311" name="・個々のファイル (データ) の場所を一意に示す識別子．"/>
          <p:cNvSpPr txBox="1"/>
          <p:nvPr/>
        </p:nvSpPr>
        <p:spPr>
          <a:xfrm>
            <a:off x="209644" y="1692154"/>
            <a:ext cx="12337594"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個々のファイル (データ) の場所を一意に示す識別子．</a:t>
            </a:r>
          </a:p>
        </p:txBody>
      </p:sp>
      <p:sp>
        <p:nvSpPr>
          <p:cNvPr id="312" name="・「通信方法」と「住所」を指定．"/>
          <p:cNvSpPr txBox="1"/>
          <p:nvPr/>
        </p:nvSpPr>
        <p:spPr>
          <a:xfrm>
            <a:off x="222344" y="2365254"/>
            <a:ext cx="7835901"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「通信方法」と「住所」を指定．</a:t>
            </a:r>
          </a:p>
        </p:txBody>
      </p:sp>
      <p:sp>
        <p:nvSpPr>
          <p:cNvPr id="313" name="・例：INEX 2019 トップページの場合"/>
          <p:cNvSpPr txBox="1"/>
          <p:nvPr/>
        </p:nvSpPr>
        <p:spPr>
          <a:xfrm>
            <a:off x="209644" y="3432054"/>
            <a:ext cx="8560767"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例：INEX 2019 トップページの場合</a:t>
            </a:r>
          </a:p>
        </p:txBody>
      </p:sp>
      <p:sp>
        <p:nvSpPr>
          <p:cNvPr id="314" name="http://www.ep.sci.hokudai.ac.jp/~inex/index.html"/>
          <p:cNvSpPr txBox="1"/>
          <p:nvPr/>
        </p:nvSpPr>
        <p:spPr>
          <a:xfrm>
            <a:off x="1174844" y="4867154"/>
            <a:ext cx="9787434"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u="sng">
                <a:hlinkClick r:id="rId2" invalidUrl="" action="" tgtFrame="" tooltip="" history="1" highlightClick="0" endSnd="0"/>
              </a:defRPr>
            </a:lvl1pPr>
          </a:lstStyle>
          <a:p>
            <a:pPr>
              <a:defRPr u="none"/>
            </a:pPr>
            <a:r>
              <a:rPr u="sng">
                <a:hlinkClick r:id="rId2" invalidUrl="" action="" tgtFrame="" tooltip="" history="1" highlightClick="0" endSnd="0"/>
              </a:rPr>
              <a:t>http://www.ep.sci.hokudai.ac.jp/~inex/index.html</a:t>
            </a:r>
          </a:p>
        </p:txBody>
      </p:sp>
      <p:pic>
        <p:nvPicPr>
          <p:cNvPr id="315" name="イメージ" descr="イメージ"/>
          <p:cNvPicPr>
            <a:picLocks noChangeAspect="1"/>
          </p:cNvPicPr>
          <p:nvPr/>
        </p:nvPicPr>
        <p:blipFill>
          <a:blip r:embed="rId3">
            <a:extLst/>
          </a:blip>
          <a:stretch>
            <a:fillRect/>
          </a:stretch>
        </p:blipFill>
        <p:spPr>
          <a:xfrm>
            <a:off x="11333981" y="9134098"/>
            <a:ext cx="1609287" cy="565904"/>
          </a:xfrm>
          <a:prstGeom prst="rect">
            <a:avLst/>
          </a:prstGeom>
          <a:ln w="12700">
            <a:miter lim="400000"/>
          </a:ln>
        </p:spPr>
      </p:pic>
      <p:sp>
        <p:nvSpPr>
          <p:cNvPr id="316"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319" name="URL (Uniform Resource Locator)"/>
          <p:cNvSpPr txBox="1"/>
          <p:nvPr/>
        </p:nvSpPr>
        <p:spPr>
          <a:xfrm>
            <a:off x="337103" y="270792"/>
            <a:ext cx="10747249"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6000">
                <a:solidFill>
                  <a:srgbClr val="FFFFFF"/>
                </a:solidFill>
                <a:latin typeface="ヒラギノ角ゴ ProN W6"/>
                <a:ea typeface="ヒラギノ角ゴ ProN W6"/>
                <a:cs typeface="ヒラギノ角ゴ ProN W6"/>
                <a:sym typeface="ヒラギノ角ゴ ProN W6"/>
              </a:defRPr>
            </a:pPr>
            <a:r>
              <a:t>URL </a:t>
            </a:r>
            <a:r>
              <a:rPr sz="4500"/>
              <a:t>(Uniform Resource Locator)</a:t>
            </a:r>
          </a:p>
        </p:txBody>
      </p:sp>
      <p:sp>
        <p:nvSpPr>
          <p:cNvPr id="320" name="・個々のファイル (データ) の場所を一意に示す識別子．"/>
          <p:cNvSpPr txBox="1"/>
          <p:nvPr/>
        </p:nvSpPr>
        <p:spPr>
          <a:xfrm>
            <a:off x="209644" y="1692154"/>
            <a:ext cx="12337594"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個々のファイル (データ) の場所を一意に示す識別子．</a:t>
            </a:r>
          </a:p>
        </p:txBody>
      </p:sp>
      <p:sp>
        <p:nvSpPr>
          <p:cNvPr id="321" name="・「通信方法」と「住所」を指定．"/>
          <p:cNvSpPr txBox="1"/>
          <p:nvPr/>
        </p:nvSpPr>
        <p:spPr>
          <a:xfrm>
            <a:off x="222344" y="2365254"/>
            <a:ext cx="7835901"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「通信方法」と「住所」を指定．</a:t>
            </a:r>
          </a:p>
        </p:txBody>
      </p:sp>
      <p:sp>
        <p:nvSpPr>
          <p:cNvPr id="322" name="・例：INEX 2019 トップページの場合"/>
          <p:cNvSpPr txBox="1"/>
          <p:nvPr/>
        </p:nvSpPr>
        <p:spPr>
          <a:xfrm>
            <a:off x="209644" y="3432054"/>
            <a:ext cx="8560767"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例：INEX 2019 トップページの場合</a:t>
            </a:r>
          </a:p>
        </p:txBody>
      </p:sp>
      <p:sp>
        <p:nvSpPr>
          <p:cNvPr id="323" name="http://www.ep.sci.hokudai.ac.jp/~inex/index.html"/>
          <p:cNvSpPr txBox="1"/>
          <p:nvPr/>
        </p:nvSpPr>
        <p:spPr>
          <a:xfrm>
            <a:off x="1174844" y="4867154"/>
            <a:ext cx="9787434"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u="sng">
                <a:hlinkClick r:id="rId2" invalidUrl="" action="" tgtFrame="" tooltip="" history="1" highlightClick="0" endSnd="0"/>
              </a:defRPr>
            </a:lvl1pPr>
          </a:lstStyle>
          <a:p>
            <a:pPr>
              <a:defRPr u="none"/>
            </a:pPr>
            <a:r>
              <a:rPr u="sng">
                <a:hlinkClick r:id="rId2" invalidUrl="" action="" tgtFrame="" tooltip="" history="1" highlightClick="0" endSnd="0"/>
              </a:rPr>
              <a:t>http://www.ep.sci.hokudai.ac.jp/~inex/index.html</a:t>
            </a:r>
          </a:p>
        </p:txBody>
      </p:sp>
      <p:sp>
        <p:nvSpPr>
          <p:cNvPr id="324" name="四角形"/>
          <p:cNvSpPr/>
          <p:nvPr/>
        </p:nvSpPr>
        <p:spPr>
          <a:xfrm>
            <a:off x="1124396" y="4825680"/>
            <a:ext cx="1086000" cy="590948"/>
          </a:xfrm>
          <a:prstGeom prst="rect">
            <a:avLst/>
          </a:prstGeom>
          <a:ln w="38100">
            <a:solidFill>
              <a:schemeClr val="accent1"/>
            </a:solidFill>
            <a:miter lim="400000"/>
          </a:ln>
        </p:spPr>
        <p:txBody>
          <a:bodyPr lIns="50800" tIns="50800" rIns="50800" bIns="50800" anchor="ctr"/>
          <a:lstStyle/>
          <a:p>
            <a:pPr>
              <a:defRPr sz="2400">
                <a:solidFill>
                  <a:srgbClr val="FFFFFF"/>
                </a:solidFill>
              </a:defRPr>
            </a:pPr>
          </a:p>
        </p:txBody>
      </p:sp>
      <p:sp>
        <p:nvSpPr>
          <p:cNvPr id="325" name="四角形"/>
          <p:cNvSpPr/>
          <p:nvPr/>
        </p:nvSpPr>
        <p:spPr>
          <a:xfrm>
            <a:off x="2521396" y="4825680"/>
            <a:ext cx="8566834" cy="590948"/>
          </a:xfrm>
          <a:prstGeom prst="rect">
            <a:avLst/>
          </a:prstGeom>
          <a:ln w="38100">
            <a:solidFill>
              <a:schemeClr val="accent1"/>
            </a:solidFill>
            <a:miter lim="400000"/>
          </a:ln>
        </p:spPr>
        <p:txBody>
          <a:bodyPr lIns="50800" tIns="50800" rIns="50800" bIns="50800" anchor="ctr"/>
          <a:lstStyle/>
          <a:p>
            <a:pPr>
              <a:defRPr sz="2400">
                <a:solidFill>
                  <a:srgbClr val="FFFFFF"/>
                </a:solidFill>
              </a:defRPr>
            </a:pPr>
          </a:p>
        </p:txBody>
      </p:sp>
      <p:sp>
        <p:nvSpPr>
          <p:cNvPr id="326" name="通信方法"/>
          <p:cNvSpPr txBox="1"/>
          <p:nvPr/>
        </p:nvSpPr>
        <p:spPr>
          <a:xfrm>
            <a:off x="797445" y="4256515"/>
            <a:ext cx="173990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a:lvl1pPr>
          </a:lstStyle>
          <a:p>
            <a:pPr/>
            <a:r>
              <a:t>通信方法</a:t>
            </a:r>
          </a:p>
        </p:txBody>
      </p:sp>
      <p:sp>
        <p:nvSpPr>
          <p:cNvPr id="327" name="住所"/>
          <p:cNvSpPr txBox="1"/>
          <p:nvPr/>
        </p:nvSpPr>
        <p:spPr>
          <a:xfrm>
            <a:off x="6038850" y="4256515"/>
            <a:ext cx="92710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a:lvl1pPr>
          </a:lstStyle>
          <a:p>
            <a:pPr/>
            <a:r>
              <a:t>住所</a:t>
            </a:r>
          </a:p>
        </p:txBody>
      </p:sp>
      <p:pic>
        <p:nvPicPr>
          <p:cNvPr id="328" name="イメージ" descr="イメージ"/>
          <p:cNvPicPr>
            <a:picLocks noChangeAspect="1"/>
          </p:cNvPicPr>
          <p:nvPr/>
        </p:nvPicPr>
        <p:blipFill>
          <a:blip r:embed="rId3">
            <a:extLst/>
          </a:blip>
          <a:stretch>
            <a:fillRect/>
          </a:stretch>
        </p:blipFill>
        <p:spPr>
          <a:xfrm>
            <a:off x="11333981" y="9134098"/>
            <a:ext cx="1609287" cy="565904"/>
          </a:xfrm>
          <a:prstGeom prst="rect">
            <a:avLst/>
          </a:prstGeom>
          <a:ln w="12700">
            <a:miter lim="400000"/>
          </a:ln>
        </p:spPr>
      </p:pic>
      <p:sp>
        <p:nvSpPr>
          <p:cNvPr id="329"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332" name="URL (Uniform Resource Locator)"/>
          <p:cNvSpPr txBox="1"/>
          <p:nvPr/>
        </p:nvSpPr>
        <p:spPr>
          <a:xfrm>
            <a:off x="337103" y="270792"/>
            <a:ext cx="10747249"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6000">
                <a:solidFill>
                  <a:srgbClr val="FFFFFF"/>
                </a:solidFill>
                <a:latin typeface="ヒラギノ角ゴ ProN W6"/>
                <a:ea typeface="ヒラギノ角ゴ ProN W6"/>
                <a:cs typeface="ヒラギノ角ゴ ProN W6"/>
                <a:sym typeface="ヒラギノ角ゴ ProN W6"/>
              </a:defRPr>
            </a:pPr>
            <a:r>
              <a:t>URL </a:t>
            </a:r>
            <a:r>
              <a:rPr sz="4500"/>
              <a:t>(Uniform Resource Locator)</a:t>
            </a:r>
          </a:p>
        </p:txBody>
      </p:sp>
      <p:sp>
        <p:nvSpPr>
          <p:cNvPr id="333" name="・個々のファイル (データ) の場所を一意に示す識別子．"/>
          <p:cNvSpPr txBox="1"/>
          <p:nvPr/>
        </p:nvSpPr>
        <p:spPr>
          <a:xfrm>
            <a:off x="209644" y="1692154"/>
            <a:ext cx="12337594"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個々のファイル (データ) の場所を一意に示す識別子．</a:t>
            </a:r>
          </a:p>
        </p:txBody>
      </p:sp>
      <p:sp>
        <p:nvSpPr>
          <p:cNvPr id="334" name="・「通信方法」と「住所」を指定．"/>
          <p:cNvSpPr txBox="1"/>
          <p:nvPr/>
        </p:nvSpPr>
        <p:spPr>
          <a:xfrm>
            <a:off x="222344" y="2365254"/>
            <a:ext cx="7835901"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「通信方法」と「住所」を指定．</a:t>
            </a:r>
          </a:p>
        </p:txBody>
      </p:sp>
      <p:sp>
        <p:nvSpPr>
          <p:cNvPr id="335" name="・例：INEX 2019 トップページの場合"/>
          <p:cNvSpPr txBox="1"/>
          <p:nvPr/>
        </p:nvSpPr>
        <p:spPr>
          <a:xfrm>
            <a:off x="209644" y="3432054"/>
            <a:ext cx="8560767"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例：INEX 2019 トップページの場合</a:t>
            </a:r>
          </a:p>
        </p:txBody>
      </p:sp>
      <p:sp>
        <p:nvSpPr>
          <p:cNvPr id="336" name="http://www.ep.sci.hokudai.ac.jp/~inex/index.html"/>
          <p:cNvSpPr txBox="1"/>
          <p:nvPr/>
        </p:nvSpPr>
        <p:spPr>
          <a:xfrm>
            <a:off x="1174844" y="4867154"/>
            <a:ext cx="9787434"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u="sng">
                <a:hlinkClick r:id="rId3" invalidUrl="" action="" tgtFrame="" tooltip="" history="1" highlightClick="0" endSnd="0"/>
              </a:defRPr>
            </a:lvl1pPr>
          </a:lstStyle>
          <a:p>
            <a:pPr>
              <a:defRPr u="none"/>
            </a:pPr>
            <a:r>
              <a:rPr u="sng">
                <a:hlinkClick r:id="rId3" invalidUrl="" action="" tgtFrame="" tooltip="" history="1" highlightClick="0" endSnd="0"/>
              </a:rPr>
              <a:t>http://www.ep.sci.hokudai.ac.jp/~inex/index.html</a:t>
            </a:r>
          </a:p>
        </p:txBody>
      </p:sp>
      <p:sp>
        <p:nvSpPr>
          <p:cNvPr id="337" name="四角形"/>
          <p:cNvSpPr/>
          <p:nvPr/>
        </p:nvSpPr>
        <p:spPr>
          <a:xfrm>
            <a:off x="1124396" y="4825680"/>
            <a:ext cx="1086000" cy="590948"/>
          </a:xfrm>
          <a:prstGeom prst="rect">
            <a:avLst/>
          </a:prstGeom>
          <a:ln w="38100">
            <a:solidFill>
              <a:schemeClr val="accent1"/>
            </a:solidFill>
            <a:miter lim="400000"/>
          </a:ln>
        </p:spPr>
        <p:txBody>
          <a:bodyPr lIns="50800" tIns="50800" rIns="50800" bIns="50800" anchor="ctr"/>
          <a:lstStyle/>
          <a:p>
            <a:pPr>
              <a:defRPr sz="2400">
                <a:solidFill>
                  <a:srgbClr val="FFFFFF"/>
                </a:solidFill>
              </a:defRPr>
            </a:pPr>
          </a:p>
        </p:txBody>
      </p:sp>
      <p:sp>
        <p:nvSpPr>
          <p:cNvPr id="338" name="四角形"/>
          <p:cNvSpPr/>
          <p:nvPr/>
        </p:nvSpPr>
        <p:spPr>
          <a:xfrm>
            <a:off x="2521396" y="4825680"/>
            <a:ext cx="8566834" cy="590948"/>
          </a:xfrm>
          <a:prstGeom prst="rect">
            <a:avLst/>
          </a:prstGeom>
          <a:ln w="38100">
            <a:solidFill>
              <a:schemeClr val="accent1"/>
            </a:solidFill>
            <a:miter lim="400000"/>
          </a:ln>
        </p:spPr>
        <p:txBody>
          <a:bodyPr lIns="50800" tIns="50800" rIns="50800" bIns="50800" anchor="ctr"/>
          <a:lstStyle/>
          <a:p>
            <a:pPr>
              <a:defRPr sz="2400">
                <a:solidFill>
                  <a:srgbClr val="FFFFFF"/>
                </a:solidFill>
              </a:defRPr>
            </a:pPr>
          </a:p>
        </p:txBody>
      </p:sp>
      <p:sp>
        <p:nvSpPr>
          <p:cNvPr id="339" name="通信方法"/>
          <p:cNvSpPr txBox="1"/>
          <p:nvPr/>
        </p:nvSpPr>
        <p:spPr>
          <a:xfrm>
            <a:off x="797445" y="4256515"/>
            <a:ext cx="173990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a:lvl1pPr>
          </a:lstStyle>
          <a:p>
            <a:pPr/>
            <a:r>
              <a:t>通信方法</a:t>
            </a:r>
          </a:p>
        </p:txBody>
      </p:sp>
      <p:sp>
        <p:nvSpPr>
          <p:cNvPr id="340" name="住所"/>
          <p:cNvSpPr txBox="1"/>
          <p:nvPr/>
        </p:nvSpPr>
        <p:spPr>
          <a:xfrm>
            <a:off x="6038850" y="4256515"/>
            <a:ext cx="92710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a:lvl1pPr>
          </a:lstStyle>
          <a:p>
            <a:pPr/>
            <a:r>
              <a:t>住所</a:t>
            </a:r>
          </a:p>
        </p:txBody>
      </p:sp>
      <p:sp>
        <p:nvSpPr>
          <p:cNvPr id="341" name="線"/>
          <p:cNvSpPr/>
          <p:nvPr/>
        </p:nvSpPr>
        <p:spPr>
          <a:xfrm flipV="1">
            <a:off x="7607300" y="4824230"/>
            <a:ext cx="1" cy="593847"/>
          </a:xfrm>
          <a:prstGeom prst="line">
            <a:avLst/>
          </a:prstGeom>
          <a:ln w="38100">
            <a:solidFill>
              <a:schemeClr val="accent1"/>
            </a:solidFill>
            <a:miter lim="400000"/>
          </a:ln>
        </p:spPr>
        <p:txBody>
          <a:bodyPr lIns="50800" tIns="50800" rIns="50800" bIns="50800" anchor="ctr"/>
          <a:lstStyle/>
          <a:p>
            <a:pPr>
              <a:defRPr sz="2400"/>
            </a:pPr>
          </a:p>
        </p:txBody>
      </p:sp>
      <p:sp>
        <p:nvSpPr>
          <p:cNvPr id="342" name="ドメイン名…"/>
          <p:cNvSpPr txBox="1"/>
          <p:nvPr/>
        </p:nvSpPr>
        <p:spPr>
          <a:xfrm>
            <a:off x="3968749" y="5477792"/>
            <a:ext cx="2297889" cy="9956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defRPr sz="3200"/>
            </a:pPr>
            <a:r>
              <a:t>ドメイン名</a:t>
            </a:r>
          </a:p>
          <a:p>
            <a:pPr>
              <a:lnSpc>
                <a:spcPct val="70000"/>
              </a:lnSpc>
              <a:defRPr sz="3200"/>
            </a:pPr>
            <a:r>
              <a:t>(第4回参照)</a:t>
            </a:r>
          </a:p>
        </p:txBody>
      </p:sp>
      <p:sp>
        <p:nvSpPr>
          <p:cNvPr id="343" name="ファイルのパス…"/>
          <p:cNvSpPr txBox="1"/>
          <p:nvPr/>
        </p:nvSpPr>
        <p:spPr>
          <a:xfrm>
            <a:off x="7835138" y="5477792"/>
            <a:ext cx="3074112" cy="9956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defRPr sz="3200"/>
            </a:pPr>
            <a:r>
              <a:t>ファイルのパス</a:t>
            </a:r>
          </a:p>
          <a:p>
            <a:pPr>
              <a:lnSpc>
                <a:spcPct val="70000"/>
              </a:lnSpc>
              <a:defRPr sz="3200"/>
            </a:pPr>
            <a:r>
              <a:t>(第2回参照)</a:t>
            </a:r>
          </a:p>
        </p:txBody>
      </p:sp>
      <p:pic>
        <p:nvPicPr>
          <p:cNvPr id="344" name="イメージ" descr="イメージ"/>
          <p:cNvPicPr>
            <a:picLocks noChangeAspect="1"/>
          </p:cNvPicPr>
          <p:nvPr/>
        </p:nvPicPr>
        <p:blipFill>
          <a:blip r:embed="rId4">
            <a:extLst/>
          </a:blip>
          <a:stretch>
            <a:fillRect/>
          </a:stretch>
        </p:blipFill>
        <p:spPr>
          <a:xfrm>
            <a:off x="11333981" y="9134098"/>
            <a:ext cx="1609287" cy="565904"/>
          </a:xfrm>
          <a:prstGeom prst="rect">
            <a:avLst/>
          </a:prstGeom>
          <a:ln w="12700">
            <a:miter lim="400000"/>
          </a:ln>
        </p:spPr>
      </p:pic>
      <p:sp>
        <p:nvSpPr>
          <p:cNvPr id="345"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133" name="目次"/>
          <p:cNvSpPr txBox="1"/>
          <p:nvPr/>
        </p:nvSpPr>
        <p:spPr>
          <a:xfrm>
            <a:off x="349803" y="270792"/>
            <a:ext cx="1638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目次</a:t>
            </a:r>
          </a:p>
        </p:txBody>
      </p:sp>
      <p:pic>
        <p:nvPicPr>
          <p:cNvPr id="134" name="イメージ" descr="イメージ"/>
          <p:cNvPicPr>
            <a:picLocks noChangeAspect="1"/>
          </p:cNvPicPr>
          <p:nvPr/>
        </p:nvPicPr>
        <p:blipFill>
          <a:blip r:embed="rId2">
            <a:extLst/>
          </a:blip>
          <a:stretch>
            <a:fillRect/>
          </a:stretch>
        </p:blipFill>
        <p:spPr>
          <a:xfrm>
            <a:off x="11333981" y="9134098"/>
            <a:ext cx="1609287" cy="565904"/>
          </a:xfrm>
          <a:prstGeom prst="rect">
            <a:avLst/>
          </a:prstGeom>
          <a:ln w="12700">
            <a:miter lim="400000"/>
          </a:ln>
        </p:spPr>
      </p:pic>
      <p:sp>
        <p:nvSpPr>
          <p:cNvPr id="135" name="クライアント・サーバシステム…"/>
          <p:cNvSpPr txBox="1"/>
          <p:nvPr/>
        </p:nvSpPr>
        <p:spPr>
          <a:xfrm>
            <a:off x="342864" y="2192415"/>
            <a:ext cx="9961881" cy="4698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クライアント・サーバシステム</a:t>
            </a:r>
          </a:p>
          <a:p>
            <a:pPr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WWW の仕組み</a:t>
            </a:r>
          </a:p>
          <a:p>
            <a:pPr marL="228600" indent="-228600"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著作権</a:t>
            </a:r>
          </a:p>
        </p:txBody>
      </p:sp>
      <p:sp>
        <p:nvSpPr>
          <p:cNvPr id="136" name="スライド番号"/>
          <p:cNvSpPr txBox="1"/>
          <p:nvPr>
            <p:ph type="sldNum" sz="quarter" idx="2"/>
          </p:nvPr>
        </p:nvSpPr>
        <p:spPr>
          <a:xfrm>
            <a:off x="6363804" y="9251950"/>
            <a:ext cx="264492"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9" name="イメージ" descr="イメージ"/>
          <p:cNvPicPr>
            <a:picLocks noChangeAspect="1"/>
          </p:cNvPicPr>
          <p:nvPr/>
        </p:nvPicPr>
        <p:blipFill>
          <a:blip r:embed="rId3">
            <a:extLst/>
          </a:blip>
          <a:stretch>
            <a:fillRect/>
          </a:stretch>
        </p:blipFill>
        <p:spPr>
          <a:xfrm>
            <a:off x="8602901" y="1247138"/>
            <a:ext cx="3876654" cy="4399928"/>
          </a:xfrm>
          <a:prstGeom prst="rect">
            <a:avLst/>
          </a:prstGeom>
          <a:ln w="12700">
            <a:miter lim="400000"/>
          </a:ln>
        </p:spPr>
      </p:pic>
      <p:sp>
        <p:nvSpPr>
          <p:cNvPr id="350"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351" name="URI・URN"/>
          <p:cNvSpPr txBox="1"/>
          <p:nvPr/>
        </p:nvSpPr>
        <p:spPr>
          <a:xfrm>
            <a:off x="337103" y="270792"/>
            <a:ext cx="4166617"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URI・URN</a:t>
            </a:r>
          </a:p>
        </p:txBody>
      </p:sp>
      <p:sp>
        <p:nvSpPr>
          <p:cNvPr id="352" name="■ URI (Uniform Resource Identifier)"/>
          <p:cNvSpPr txBox="1"/>
          <p:nvPr/>
        </p:nvSpPr>
        <p:spPr>
          <a:xfrm>
            <a:off x="7594" y="1615345"/>
            <a:ext cx="7636638"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3800">
                <a:solidFill>
                  <a:schemeClr val="accent1"/>
                </a:solidFill>
                <a:latin typeface="ヒラギノ角ゴ ProN W6"/>
                <a:ea typeface="ヒラギノ角ゴ ProN W6"/>
                <a:cs typeface="ヒラギノ角ゴ ProN W6"/>
                <a:sym typeface="ヒラギノ角ゴ ProN W6"/>
              </a:defRPr>
            </a:pPr>
            <a:r>
              <a:rPr sz="4200"/>
              <a:t>■ URI</a:t>
            </a:r>
            <a:r>
              <a:t> </a:t>
            </a:r>
            <a:r>
              <a:rPr sz="2800"/>
              <a:t>(Uniform Resource Identifier)</a:t>
            </a:r>
          </a:p>
        </p:txBody>
      </p:sp>
      <p:sp>
        <p:nvSpPr>
          <p:cNvPr id="353" name="・個々のデータを一意に示すための…"/>
          <p:cNvSpPr txBox="1"/>
          <p:nvPr/>
        </p:nvSpPr>
        <p:spPr>
          <a:xfrm>
            <a:off x="235044" y="2492254"/>
            <a:ext cx="7996607" cy="11633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個々のデータを一意に示すための</a:t>
            </a:r>
          </a:p>
          <a:p>
            <a:pPr algn="l">
              <a:lnSpc>
                <a:spcPct val="70000"/>
              </a:lnSpc>
              <a:defRPr sz="3800"/>
            </a:pPr>
            <a:r>
              <a:t>　識別子．</a:t>
            </a:r>
          </a:p>
        </p:txBody>
      </p:sp>
      <p:sp>
        <p:nvSpPr>
          <p:cNvPr id="354" name="・URL, URN などが含まれる．"/>
          <p:cNvSpPr txBox="1"/>
          <p:nvPr/>
        </p:nvSpPr>
        <p:spPr>
          <a:xfrm>
            <a:off x="242404" y="3897483"/>
            <a:ext cx="7005829"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URL, URN などが含まれる．</a:t>
            </a:r>
          </a:p>
        </p:txBody>
      </p:sp>
      <p:sp>
        <p:nvSpPr>
          <p:cNvPr id="355" name="■ URN (Uniform Resource Name)"/>
          <p:cNvSpPr txBox="1"/>
          <p:nvPr/>
        </p:nvSpPr>
        <p:spPr>
          <a:xfrm>
            <a:off x="20294" y="4855672"/>
            <a:ext cx="729312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3800">
                <a:solidFill>
                  <a:schemeClr val="accent1"/>
                </a:solidFill>
                <a:latin typeface="ヒラギノ角ゴ ProN W6"/>
                <a:ea typeface="ヒラギノ角ゴ ProN W6"/>
                <a:cs typeface="ヒラギノ角ゴ ProN W6"/>
                <a:sym typeface="ヒラギノ角ゴ ProN W6"/>
              </a:defRPr>
            </a:pPr>
            <a:r>
              <a:rPr sz="4200"/>
              <a:t>■ URN</a:t>
            </a:r>
            <a:r>
              <a:t> </a:t>
            </a:r>
            <a:r>
              <a:rPr sz="2800"/>
              <a:t>(Uniform Resource Name)</a:t>
            </a:r>
          </a:p>
        </p:txBody>
      </p:sp>
      <p:sp>
        <p:nvSpPr>
          <p:cNvPr id="356" name="・個々のデータの名前を一意に示す…"/>
          <p:cNvSpPr txBox="1"/>
          <p:nvPr/>
        </p:nvSpPr>
        <p:spPr>
          <a:xfrm>
            <a:off x="235044" y="5659072"/>
            <a:ext cx="7996607" cy="11633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個々のデータの名前を一意に示す</a:t>
            </a:r>
          </a:p>
          <a:p>
            <a:pPr algn="l">
              <a:lnSpc>
                <a:spcPct val="70000"/>
              </a:lnSpc>
              <a:defRPr sz="3800"/>
            </a:pPr>
            <a:r>
              <a:t>　識別子．</a:t>
            </a:r>
          </a:p>
        </p:txBody>
      </p:sp>
      <p:sp>
        <p:nvSpPr>
          <p:cNvPr id="357" name="・URN の例：…"/>
          <p:cNvSpPr txBox="1"/>
          <p:nvPr/>
        </p:nvSpPr>
        <p:spPr>
          <a:xfrm>
            <a:off x="239991" y="7066991"/>
            <a:ext cx="14368121" cy="20904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URN の例：</a:t>
            </a:r>
          </a:p>
          <a:p>
            <a:pPr algn="l">
              <a:lnSpc>
                <a:spcPct val="70000"/>
              </a:lnSpc>
              <a:defRPr sz="3000"/>
            </a:pPr>
            <a:r>
              <a:t>　- ISBN (書籍)：isbn: 4-87311-150-1 </a:t>
            </a:r>
          </a:p>
          <a:p>
            <a:pPr algn="l">
              <a:defRPr sz="3000"/>
            </a:pPr>
            <a:r>
              <a:t>　                     (Apache ハンドブック 第3版)</a:t>
            </a:r>
          </a:p>
          <a:p>
            <a:pPr algn="l">
              <a:defRPr sz="3000"/>
            </a:pPr>
            <a:r>
              <a:t>　- ISSN (雑誌)：issn: 0028-0836 (Nature)</a:t>
            </a:r>
          </a:p>
        </p:txBody>
      </p:sp>
      <p:pic>
        <p:nvPicPr>
          <p:cNvPr id="358" name="イメージ" descr="イメージ"/>
          <p:cNvPicPr>
            <a:picLocks noChangeAspect="1"/>
          </p:cNvPicPr>
          <p:nvPr/>
        </p:nvPicPr>
        <p:blipFill>
          <a:blip r:embed="rId4">
            <a:extLst/>
          </a:blip>
          <a:stretch>
            <a:fillRect/>
          </a:stretch>
        </p:blipFill>
        <p:spPr>
          <a:xfrm>
            <a:off x="8812723" y="5652689"/>
            <a:ext cx="4332824" cy="3617908"/>
          </a:xfrm>
          <a:prstGeom prst="rect">
            <a:avLst/>
          </a:prstGeom>
          <a:ln w="12700">
            <a:miter lim="400000"/>
          </a:ln>
        </p:spPr>
      </p:pic>
      <p:pic>
        <p:nvPicPr>
          <p:cNvPr id="359" name="イメージ" descr="イメージ"/>
          <p:cNvPicPr>
            <a:picLocks noChangeAspect="1"/>
          </p:cNvPicPr>
          <p:nvPr/>
        </p:nvPicPr>
        <p:blipFill>
          <a:blip r:embed="rId5">
            <a:extLst/>
          </a:blip>
          <a:stretch>
            <a:fillRect/>
          </a:stretch>
        </p:blipFill>
        <p:spPr>
          <a:xfrm>
            <a:off x="11333981" y="9134098"/>
            <a:ext cx="1609287" cy="565904"/>
          </a:xfrm>
          <a:prstGeom prst="rect">
            <a:avLst/>
          </a:prstGeom>
          <a:ln w="12700">
            <a:miter lim="400000"/>
          </a:ln>
        </p:spPr>
      </p:pic>
      <p:sp>
        <p:nvSpPr>
          <p:cNvPr id="360"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365" name="WWW の通信の概念図"/>
          <p:cNvSpPr txBox="1"/>
          <p:nvPr/>
        </p:nvSpPr>
        <p:spPr>
          <a:xfrm>
            <a:off x="349803" y="270792"/>
            <a:ext cx="8120635"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WWW の通信の概念図</a:t>
            </a:r>
          </a:p>
        </p:txBody>
      </p:sp>
      <p:sp>
        <p:nvSpPr>
          <p:cNvPr id="366" name="■ クライアント・サーバシステム"/>
          <p:cNvSpPr txBox="1"/>
          <p:nvPr/>
        </p:nvSpPr>
        <p:spPr>
          <a:xfrm>
            <a:off x="7594" y="1615345"/>
            <a:ext cx="8218247"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4200">
                <a:solidFill>
                  <a:schemeClr val="accent1"/>
                </a:solidFill>
                <a:latin typeface="ヒラギノ角ゴ ProN W6"/>
                <a:ea typeface="ヒラギノ角ゴ ProN W6"/>
                <a:cs typeface="ヒラギノ角ゴ ProN W6"/>
                <a:sym typeface="ヒラギノ角ゴ ProN W6"/>
              </a:defRPr>
            </a:lvl1pPr>
          </a:lstStyle>
          <a:p>
            <a:pPr/>
            <a:r>
              <a:t>■ クライアント・サーバシステム</a:t>
            </a:r>
          </a:p>
        </p:txBody>
      </p:sp>
      <p:sp>
        <p:nvSpPr>
          <p:cNvPr id="367" name="矢印"/>
          <p:cNvSpPr/>
          <p:nvPr/>
        </p:nvSpPr>
        <p:spPr>
          <a:xfrm>
            <a:off x="4756251" y="2974339"/>
            <a:ext cx="2702615" cy="492761"/>
          </a:xfrm>
          <a:prstGeom prst="rightArrow">
            <a:avLst>
              <a:gd name="adj1" fmla="val 19420"/>
              <a:gd name="adj2" fmla="val 61332"/>
            </a:avLst>
          </a:prstGeom>
          <a:solidFill>
            <a:schemeClr val="accent1"/>
          </a:solidFill>
          <a:ln w="12700">
            <a:miter lim="400000"/>
          </a:ln>
        </p:spPr>
        <p:txBody>
          <a:bodyPr lIns="50800" tIns="50800" rIns="50800" bIns="50800" anchor="ctr"/>
          <a:lstStyle/>
          <a:p>
            <a:pPr>
              <a:defRPr sz="2400">
                <a:solidFill>
                  <a:schemeClr val="accent1"/>
                </a:solidFill>
              </a:defRPr>
            </a:pPr>
          </a:p>
        </p:txBody>
      </p:sp>
      <p:sp>
        <p:nvSpPr>
          <p:cNvPr id="368" name="ブラウザ…"/>
          <p:cNvSpPr txBox="1"/>
          <p:nvPr/>
        </p:nvSpPr>
        <p:spPr>
          <a:xfrm>
            <a:off x="780523" y="2595880"/>
            <a:ext cx="3183027"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ブラウザ</a:t>
            </a:r>
          </a:p>
          <a:p>
            <a:pPr>
              <a:lnSpc>
                <a:spcPct val="70000"/>
              </a:lnSpc>
            </a:pPr>
            <a:r>
              <a:t>(クライアント)</a:t>
            </a:r>
          </a:p>
        </p:txBody>
      </p:sp>
      <p:sp>
        <p:nvSpPr>
          <p:cNvPr id="369" name="WWW サーバ…"/>
          <p:cNvSpPr txBox="1"/>
          <p:nvPr/>
        </p:nvSpPr>
        <p:spPr>
          <a:xfrm>
            <a:off x="8089440" y="2595880"/>
            <a:ext cx="3151937"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WWW サーバ</a:t>
            </a:r>
          </a:p>
          <a:p>
            <a:pPr>
              <a:lnSpc>
                <a:spcPct val="70000"/>
              </a:lnSpc>
            </a:pPr>
            <a:r>
              <a:t>(サーバ)</a:t>
            </a:r>
          </a:p>
        </p:txBody>
      </p:sp>
      <p:pic>
        <p:nvPicPr>
          <p:cNvPr id="370" name="イメージ" descr="イメージ"/>
          <p:cNvPicPr>
            <a:picLocks noChangeAspect="1"/>
          </p:cNvPicPr>
          <p:nvPr/>
        </p:nvPicPr>
        <p:blipFill>
          <a:blip r:embed="rId3">
            <a:extLst/>
          </a:blip>
          <a:stretch>
            <a:fillRect/>
          </a:stretch>
        </p:blipFill>
        <p:spPr>
          <a:xfrm>
            <a:off x="8828612" y="3794585"/>
            <a:ext cx="1397205" cy="1885030"/>
          </a:xfrm>
          <a:prstGeom prst="rect">
            <a:avLst/>
          </a:prstGeom>
          <a:ln w="12700">
            <a:miter lim="400000"/>
          </a:ln>
        </p:spPr>
      </p:pic>
      <p:sp>
        <p:nvSpPr>
          <p:cNvPr id="371" name="ファイル要求"/>
          <p:cNvSpPr txBox="1"/>
          <p:nvPr/>
        </p:nvSpPr>
        <p:spPr>
          <a:xfrm>
            <a:off x="4609174" y="2261822"/>
            <a:ext cx="283464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ファイル要求</a:t>
            </a:r>
          </a:p>
        </p:txBody>
      </p:sp>
      <p:sp>
        <p:nvSpPr>
          <p:cNvPr id="372" name="ファイル提供"/>
          <p:cNvSpPr txBox="1"/>
          <p:nvPr/>
        </p:nvSpPr>
        <p:spPr>
          <a:xfrm>
            <a:off x="4690238" y="5471747"/>
            <a:ext cx="283464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ファイル提供</a:t>
            </a:r>
          </a:p>
        </p:txBody>
      </p:sp>
      <p:pic>
        <p:nvPicPr>
          <p:cNvPr id="373" name="イメージ" descr="イメージ"/>
          <p:cNvPicPr>
            <a:picLocks noChangeAspect="1"/>
          </p:cNvPicPr>
          <p:nvPr/>
        </p:nvPicPr>
        <p:blipFill>
          <a:blip r:embed="rId4">
            <a:extLst/>
          </a:blip>
          <a:stretch>
            <a:fillRect/>
          </a:stretch>
        </p:blipFill>
        <p:spPr>
          <a:xfrm>
            <a:off x="7556767" y="6734837"/>
            <a:ext cx="4217283" cy="2466713"/>
          </a:xfrm>
          <a:prstGeom prst="rect">
            <a:avLst/>
          </a:prstGeom>
          <a:ln w="12700">
            <a:miter lim="400000"/>
          </a:ln>
        </p:spPr>
      </p:pic>
      <p:sp>
        <p:nvSpPr>
          <p:cNvPr id="374" name="矢印"/>
          <p:cNvSpPr/>
          <p:nvPr/>
        </p:nvSpPr>
        <p:spPr>
          <a:xfrm rot="16200000">
            <a:off x="1940236" y="5936738"/>
            <a:ext cx="863600" cy="609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29" y="15224"/>
                </a:moveTo>
                <a:lnTo>
                  <a:pt x="11729" y="21600"/>
                </a:lnTo>
                <a:lnTo>
                  <a:pt x="0" y="10800"/>
                </a:lnTo>
                <a:lnTo>
                  <a:pt x="11729" y="0"/>
                </a:lnTo>
                <a:lnTo>
                  <a:pt x="11729" y="6376"/>
                </a:lnTo>
                <a:lnTo>
                  <a:pt x="21600" y="6376"/>
                </a:lnTo>
                <a:lnTo>
                  <a:pt x="21600" y="15224"/>
                </a:lnTo>
                <a:close/>
              </a:path>
            </a:pathLst>
          </a:custGeom>
          <a:solidFill>
            <a:schemeClr val="accent1">
              <a:alpha val="49830"/>
            </a:schemeClr>
          </a:solidFill>
          <a:ln w="12700">
            <a:miter lim="400000"/>
          </a:ln>
        </p:spPr>
        <p:txBody>
          <a:bodyPr lIns="50800" tIns="50800" rIns="50800" bIns="50800" anchor="ctr"/>
          <a:lstStyle/>
          <a:p>
            <a:pPr>
              <a:defRPr sz="2400">
                <a:solidFill>
                  <a:schemeClr val="accent1">
                    <a:alpha val="30085"/>
                  </a:schemeClr>
                </a:solidFill>
              </a:defRPr>
            </a:pPr>
          </a:p>
        </p:txBody>
      </p:sp>
      <p:sp>
        <p:nvSpPr>
          <p:cNvPr id="375" name="解釈 + 表示"/>
          <p:cNvSpPr txBox="1"/>
          <p:nvPr/>
        </p:nvSpPr>
        <p:spPr>
          <a:xfrm>
            <a:off x="1233455" y="5987537"/>
            <a:ext cx="227716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a:lvl1pPr>
          </a:lstStyle>
          <a:p>
            <a:pPr/>
            <a:r>
              <a:t>解釈 + 表示</a:t>
            </a:r>
          </a:p>
        </p:txBody>
      </p:sp>
      <p:pic>
        <p:nvPicPr>
          <p:cNvPr id="376" name="イメージ" descr="イメージ"/>
          <p:cNvPicPr>
            <a:picLocks noChangeAspect="1"/>
          </p:cNvPicPr>
          <p:nvPr/>
        </p:nvPicPr>
        <p:blipFill>
          <a:blip r:embed="rId5">
            <a:extLst/>
          </a:blip>
          <a:stretch>
            <a:fillRect/>
          </a:stretch>
        </p:blipFill>
        <p:spPr>
          <a:xfrm>
            <a:off x="72360" y="6804567"/>
            <a:ext cx="4599352" cy="1763662"/>
          </a:xfrm>
          <a:prstGeom prst="rect">
            <a:avLst/>
          </a:prstGeom>
          <a:ln w="12700">
            <a:miter lim="400000"/>
          </a:ln>
        </p:spPr>
      </p:pic>
      <p:pic>
        <p:nvPicPr>
          <p:cNvPr id="377" name="イメージ" descr="イメージ"/>
          <p:cNvPicPr>
            <a:picLocks noChangeAspect="1"/>
          </p:cNvPicPr>
          <p:nvPr/>
        </p:nvPicPr>
        <p:blipFill>
          <a:blip r:embed="rId6">
            <a:extLst/>
          </a:blip>
          <a:stretch>
            <a:fillRect/>
          </a:stretch>
        </p:blipFill>
        <p:spPr>
          <a:xfrm>
            <a:off x="757663" y="3679910"/>
            <a:ext cx="3228747" cy="1695093"/>
          </a:xfrm>
          <a:prstGeom prst="rect">
            <a:avLst/>
          </a:prstGeom>
          <a:ln w="12700">
            <a:miter lim="400000"/>
          </a:ln>
        </p:spPr>
      </p:pic>
      <p:sp>
        <p:nvSpPr>
          <p:cNvPr id="378" name="http://www.nxworld.net/wp-content/uploads/"/>
          <p:cNvSpPr txBox="1"/>
          <p:nvPr/>
        </p:nvSpPr>
        <p:spPr>
          <a:xfrm>
            <a:off x="610368" y="5307889"/>
            <a:ext cx="3523336"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1200" u="sng">
                <a:hlinkClick r:id="rId7" invalidUrl="" action="" tgtFrame="" tooltip="" history="1" highlightClick="0" endSnd="0"/>
              </a:defRPr>
            </a:lvl1pPr>
          </a:lstStyle>
          <a:p>
            <a:pPr>
              <a:defRPr u="none"/>
            </a:pPr>
            <a:r>
              <a:rPr u="sng">
                <a:hlinkClick r:id="rId7" invalidUrl="" action="" tgtFrame="" tooltip="" history="1" highlightClick="0" endSnd="0"/>
              </a:rPr>
              <a:t>http://www.nxworld.net/wp-content/uploads/</a:t>
            </a:r>
          </a:p>
        </p:txBody>
      </p:sp>
      <p:sp>
        <p:nvSpPr>
          <p:cNvPr id="379" name="矢印"/>
          <p:cNvSpPr/>
          <p:nvPr/>
        </p:nvSpPr>
        <p:spPr>
          <a:xfrm rot="10800000">
            <a:off x="4675187" y="4946791"/>
            <a:ext cx="2702615" cy="492760"/>
          </a:xfrm>
          <a:prstGeom prst="rightArrow">
            <a:avLst>
              <a:gd name="adj1" fmla="val 19420"/>
              <a:gd name="adj2" fmla="val 61332"/>
            </a:avLst>
          </a:prstGeom>
          <a:solidFill>
            <a:schemeClr val="accent1"/>
          </a:solidFill>
          <a:ln w="12700">
            <a:miter lim="400000"/>
          </a:ln>
        </p:spPr>
        <p:txBody>
          <a:bodyPr lIns="50800" tIns="50800" rIns="50800" bIns="50800" anchor="ctr"/>
          <a:lstStyle/>
          <a:p>
            <a:pPr>
              <a:defRPr sz="2400">
                <a:solidFill>
                  <a:schemeClr val="accent1"/>
                </a:solidFill>
              </a:defRPr>
            </a:pPr>
          </a:p>
        </p:txBody>
      </p:sp>
      <p:sp>
        <p:nvSpPr>
          <p:cNvPr id="380" name="プロトコル…"/>
          <p:cNvSpPr txBox="1"/>
          <p:nvPr/>
        </p:nvSpPr>
        <p:spPr>
          <a:xfrm>
            <a:off x="4252240" y="3954780"/>
            <a:ext cx="3710636"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プロトコル</a:t>
            </a:r>
          </a:p>
          <a:p>
            <a:pPr>
              <a:lnSpc>
                <a:spcPct val="70000"/>
              </a:lnSpc>
            </a:pPr>
            <a:r>
              <a:t>HTTP or HTTPS</a:t>
            </a:r>
          </a:p>
        </p:txBody>
      </p:sp>
      <p:sp>
        <p:nvSpPr>
          <p:cNvPr id="381" name="Web コンテンツ"/>
          <p:cNvSpPr txBox="1"/>
          <p:nvPr/>
        </p:nvSpPr>
        <p:spPr>
          <a:xfrm>
            <a:off x="8033569" y="6224688"/>
            <a:ext cx="3650286"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a:solidFill>
                  <a:schemeClr val="accent5"/>
                </a:solidFill>
                <a:latin typeface="ヒラギノ角ゴ ProN W6"/>
                <a:ea typeface="ヒラギノ角ゴ ProN W6"/>
                <a:cs typeface="ヒラギノ角ゴ ProN W6"/>
                <a:sym typeface="ヒラギノ角ゴ ProN W6"/>
              </a:defRPr>
            </a:lvl1pPr>
          </a:lstStyle>
          <a:p>
            <a:pPr/>
            <a:r>
              <a:t>Web コンテンツ</a:t>
            </a:r>
          </a:p>
        </p:txBody>
      </p:sp>
      <p:pic>
        <p:nvPicPr>
          <p:cNvPr id="382" name="イメージ" descr="イメージ"/>
          <p:cNvPicPr>
            <a:picLocks noChangeAspect="1"/>
          </p:cNvPicPr>
          <p:nvPr/>
        </p:nvPicPr>
        <p:blipFill>
          <a:blip r:embed="rId8">
            <a:extLst/>
          </a:blip>
          <a:stretch>
            <a:fillRect/>
          </a:stretch>
        </p:blipFill>
        <p:spPr>
          <a:xfrm>
            <a:off x="11333981" y="9134098"/>
            <a:ext cx="1609287" cy="565904"/>
          </a:xfrm>
          <a:prstGeom prst="rect">
            <a:avLst/>
          </a:prstGeom>
          <a:ln w="12700">
            <a:miter lim="400000"/>
          </a:ln>
        </p:spPr>
      </p:pic>
      <p:sp>
        <p:nvSpPr>
          <p:cNvPr id="383"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388" name="Web コンテンツ"/>
          <p:cNvSpPr txBox="1"/>
          <p:nvPr/>
        </p:nvSpPr>
        <p:spPr>
          <a:xfrm>
            <a:off x="349803" y="270792"/>
            <a:ext cx="6007609"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Web コンテンツ</a:t>
            </a:r>
          </a:p>
        </p:txBody>
      </p:sp>
      <p:sp>
        <p:nvSpPr>
          <p:cNvPr id="389" name="・WWW 上で提供される「もの」…"/>
          <p:cNvSpPr txBox="1"/>
          <p:nvPr/>
        </p:nvSpPr>
        <p:spPr>
          <a:xfrm>
            <a:off x="6444" y="1516027"/>
            <a:ext cx="12294567" cy="1968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3800"/>
            </a:pPr>
            <a:r>
              <a:rPr>
                <a:latin typeface="ヒラギノ角ゴ ProN W6"/>
                <a:ea typeface="ヒラギノ角ゴ ProN W6"/>
                <a:cs typeface="ヒラギノ角ゴ ProN W6"/>
                <a:sym typeface="ヒラギノ角ゴ ProN W6"/>
              </a:rPr>
              <a:t>・</a:t>
            </a:r>
            <a:r>
              <a:t>WWW 上で提供される「もの」</a:t>
            </a:r>
          </a:p>
          <a:p>
            <a:pPr algn="l"/>
            <a:r>
              <a:t>　- 定義は非常に曖昧．</a:t>
            </a:r>
          </a:p>
          <a:p>
            <a:pPr algn="l"/>
            <a:r>
              <a:t>　- 個々のファイルから一括りの大きなサービスまで包含．</a:t>
            </a:r>
          </a:p>
        </p:txBody>
      </p:sp>
      <p:sp>
        <p:nvSpPr>
          <p:cNvPr id="390" name="・Web コンテンツの例：…"/>
          <p:cNvSpPr txBox="1"/>
          <p:nvPr/>
        </p:nvSpPr>
        <p:spPr>
          <a:xfrm>
            <a:off x="-19223" y="4170962"/>
            <a:ext cx="11495838" cy="196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3800"/>
            </a:pPr>
            <a:r>
              <a:rPr>
                <a:latin typeface="ヒラギノ角ゴ ProN W6"/>
                <a:ea typeface="ヒラギノ角ゴ ProN W6"/>
                <a:cs typeface="ヒラギノ角ゴ ProN W6"/>
                <a:sym typeface="ヒラギノ角ゴ ProN W6"/>
              </a:rPr>
              <a:t>・</a:t>
            </a:r>
            <a:r>
              <a:t>Web コンテンツの例：</a:t>
            </a:r>
          </a:p>
          <a:p>
            <a:pPr algn="l"/>
            <a:r>
              <a:t>　- 個々のファイル：HTML 文書，画像，動画，etc</a:t>
            </a:r>
          </a:p>
          <a:p>
            <a:pPr algn="l"/>
            <a:r>
              <a:t>　- 一括りの大きなサービス：Web メール，SNS，etc</a:t>
            </a:r>
          </a:p>
        </p:txBody>
      </p:sp>
      <p:pic>
        <p:nvPicPr>
          <p:cNvPr id="391" name="イメージ" descr="イメージ"/>
          <p:cNvPicPr>
            <a:picLocks noChangeAspect="1"/>
          </p:cNvPicPr>
          <p:nvPr/>
        </p:nvPicPr>
        <p:blipFill>
          <a:blip r:embed="rId2">
            <a:extLst/>
          </a:blip>
          <a:stretch>
            <a:fillRect/>
          </a:stretch>
        </p:blipFill>
        <p:spPr>
          <a:xfrm>
            <a:off x="693974" y="6379625"/>
            <a:ext cx="3321929" cy="2902536"/>
          </a:xfrm>
          <a:prstGeom prst="rect">
            <a:avLst/>
          </a:prstGeom>
          <a:ln w="12700">
            <a:miter lim="400000"/>
          </a:ln>
        </p:spPr>
      </p:pic>
      <p:pic>
        <p:nvPicPr>
          <p:cNvPr id="392" name="イメージ" descr="イメージ"/>
          <p:cNvPicPr>
            <a:picLocks noChangeAspect="1"/>
          </p:cNvPicPr>
          <p:nvPr/>
        </p:nvPicPr>
        <p:blipFill>
          <a:blip r:embed="rId3">
            <a:extLst/>
          </a:blip>
          <a:stretch>
            <a:fillRect/>
          </a:stretch>
        </p:blipFill>
        <p:spPr>
          <a:xfrm>
            <a:off x="9127469" y="6255921"/>
            <a:ext cx="3321929" cy="2948212"/>
          </a:xfrm>
          <a:prstGeom prst="rect">
            <a:avLst/>
          </a:prstGeom>
          <a:ln w="12700">
            <a:miter lim="400000"/>
          </a:ln>
        </p:spPr>
      </p:pic>
      <p:pic>
        <p:nvPicPr>
          <p:cNvPr id="393" name="イメージ" descr="イメージ"/>
          <p:cNvPicPr>
            <a:picLocks noChangeAspect="1"/>
          </p:cNvPicPr>
          <p:nvPr/>
        </p:nvPicPr>
        <p:blipFill>
          <a:blip r:embed="rId4">
            <a:extLst/>
          </a:blip>
          <a:stretch>
            <a:fillRect/>
          </a:stretch>
        </p:blipFill>
        <p:spPr>
          <a:xfrm>
            <a:off x="5113968" y="6379625"/>
            <a:ext cx="2915436" cy="2902536"/>
          </a:xfrm>
          <a:prstGeom prst="rect">
            <a:avLst/>
          </a:prstGeom>
          <a:ln w="12700">
            <a:miter lim="400000"/>
          </a:ln>
        </p:spPr>
      </p:pic>
      <p:pic>
        <p:nvPicPr>
          <p:cNvPr id="394" name="イメージ" descr="イメージ"/>
          <p:cNvPicPr>
            <a:picLocks noChangeAspect="1"/>
          </p:cNvPicPr>
          <p:nvPr/>
        </p:nvPicPr>
        <p:blipFill>
          <a:blip r:embed="rId5">
            <a:extLst/>
          </a:blip>
          <a:stretch>
            <a:fillRect/>
          </a:stretch>
        </p:blipFill>
        <p:spPr>
          <a:xfrm>
            <a:off x="11333981" y="9134098"/>
            <a:ext cx="1609287" cy="565904"/>
          </a:xfrm>
          <a:prstGeom prst="rect">
            <a:avLst/>
          </a:prstGeom>
          <a:ln w="12700">
            <a:miter lim="400000"/>
          </a:ln>
        </p:spPr>
      </p:pic>
      <p:sp>
        <p:nvSpPr>
          <p:cNvPr id="395"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8"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399" name="HTML・XHTML"/>
          <p:cNvSpPr txBox="1"/>
          <p:nvPr/>
        </p:nvSpPr>
        <p:spPr>
          <a:xfrm>
            <a:off x="349803" y="270792"/>
            <a:ext cx="6317743"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HTML・XHTML</a:t>
            </a:r>
          </a:p>
        </p:txBody>
      </p:sp>
      <p:sp>
        <p:nvSpPr>
          <p:cNvPr id="400" name="■ HTML (HyperText Markup Language)"/>
          <p:cNvSpPr txBox="1"/>
          <p:nvPr/>
        </p:nvSpPr>
        <p:spPr>
          <a:xfrm>
            <a:off x="7594" y="1615345"/>
            <a:ext cx="9815856"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4200">
                <a:solidFill>
                  <a:schemeClr val="accent1"/>
                </a:solidFill>
                <a:latin typeface="ヒラギノ角ゴ ProN W6"/>
                <a:ea typeface="ヒラギノ角ゴ ProN W6"/>
                <a:cs typeface="ヒラギノ角ゴ ProN W6"/>
                <a:sym typeface="ヒラギノ角ゴ ProN W6"/>
              </a:defRPr>
            </a:pPr>
            <a:r>
              <a:t>■ HTML </a:t>
            </a:r>
            <a:r>
              <a:rPr sz="3400"/>
              <a:t>(HyperText Markup Language)</a:t>
            </a:r>
          </a:p>
        </p:txBody>
      </p:sp>
      <p:sp>
        <p:nvSpPr>
          <p:cNvPr id="401" name="・WWW サーバ上で公開される文書に用いられる…"/>
          <p:cNvSpPr txBox="1"/>
          <p:nvPr/>
        </p:nvSpPr>
        <p:spPr>
          <a:xfrm>
            <a:off x="209644" y="2332448"/>
            <a:ext cx="14395410" cy="37666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70000"/>
              </a:lnSpc>
              <a:defRPr sz="3800"/>
            </a:pPr>
            <a:r>
              <a:rPr>
                <a:latin typeface="ヒラギノ角ゴ ProN W6"/>
                <a:ea typeface="ヒラギノ角ゴ ProN W6"/>
                <a:cs typeface="ヒラギノ角ゴ ProN W6"/>
                <a:sym typeface="ヒラギノ角ゴ ProN W6"/>
              </a:rPr>
              <a:t>・</a:t>
            </a:r>
            <a:r>
              <a:t>WWW サーバ上で公開される文書に用いられる</a:t>
            </a:r>
          </a:p>
          <a:p>
            <a:pPr algn="l">
              <a:defRPr sz="3800"/>
            </a:pPr>
            <a:r>
              <a:t>　標準的なマークアップ言語．</a:t>
            </a:r>
          </a:p>
          <a:p>
            <a:pPr algn="l">
              <a:lnSpc>
                <a:spcPct val="70000"/>
              </a:lnSpc>
            </a:pPr>
            <a:r>
              <a:t>　- マークアップ言語：文書の見た目や構造などを文章と</a:t>
            </a:r>
          </a:p>
          <a:p>
            <a:pPr algn="l"/>
            <a:r>
              <a:t>　  　　　　　　　　　共に記述するための言語．</a:t>
            </a:r>
          </a:p>
          <a:p>
            <a:pPr algn="l"/>
            <a:r>
              <a:t>　- </a:t>
            </a:r>
            <a:r>
              <a:rPr>
                <a:solidFill>
                  <a:schemeClr val="accent5"/>
                </a:solidFill>
                <a:latin typeface="ヒラギノ角ゴ ProN W6"/>
                <a:ea typeface="ヒラギノ角ゴ ProN W6"/>
                <a:cs typeface="ヒラギノ角ゴ ProN W6"/>
                <a:sym typeface="ヒラギノ角ゴ ProN W6"/>
              </a:rPr>
              <a:t>タグ</a:t>
            </a:r>
            <a:r>
              <a:t>を用いて記述可能．</a:t>
            </a:r>
          </a:p>
          <a:p>
            <a:pPr algn="l"/>
            <a:r>
              <a:t>　- ハイパーリンクが使用可能．</a:t>
            </a:r>
          </a:p>
          <a:p>
            <a:pPr algn="l">
              <a:defRPr sz="3800"/>
            </a:pPr>
            <a:r>
              <a:t>　</a:t>
            </a:r>
          </a:p>
        </p:txBody>
      </p:sp>
      <p:sp>
        <p:nvSpPr>
          <p:cNvPr id="402" name="■ XHTML (EXtensible HyperText Markup Language)"/>
          <p:cNvSpPr txBox="1"/>
          <p:nvPr/>
        </p:nvSpPr>
        <p:spPr>
          <a:xfrm>
            <a:off x="-4670" y="6444733"/>
            <a:ext cx="12835358"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4200">
                <a:solidFill>
                  <a:schemeClr val="accent1"/>
                </a:solidFill>
                <a:latin typeface="ヒラギノ角ゴ ProN W6"/>
                <a:ea typeface="ヒラギノ角ゴ ProN W6"/>
                <a:cs typeface="ヒラギノ角ゴ ProN W6"/>
                <a:sym typeface="ヒラギノ角ゴ ProN W6"/>
              </a:defRPr>
            </a:pPr>
            <a:r>
              <a:t>■ XHTML </a:t>
            </a:r>
            <a:r>
              <a:rPr sz="3400"/>
              <a:t>(EXtensible HyperText Markup Language)</a:t>
            </a:r>
          </a:p>
        </p:txBody>
      </p:sp>
      <p:sp>
        <p:nvSpPr>
          <p:cNvPr id="403" name="正方形"/>
          <p:cNvSpPr/>
          <p:nvPr/>
        </p:nvSpPr>
        <p:spPr>
          <a:xfrm>
            <a:off x="6168585" y="9060760"/>
            <a:ext cx="1270001" cy="1270001"/>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404" name="・XML を利用して拡張性を持たせた HTML…"/>
          <p:cNvSpPr txBox="1"/>
          <p:nvPr/>
        </p:nvSpPr>
        <p:spPr>
          <a:xfrm>
            <a:off x="209644" y="7140033"/>
            <a:ext cx="14395410" cy="35493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defRPr sz="3800"/>
            </a:pPr>
            <a:r>
              <a:rPr>
                <a:latin typeface="ヒラギノ角ゴ ProN W6"/>
                <a:ea typeface="ヒラギノ角ゴ ProN W6"/>
                <a:cs typeface="ヒラギノ角ゴ ProN W6"/>
                <a:sym typeface="ヒラギノ角ゴ ProN W6"/>
              </a:rPr>
              <a:t>・</a:t>
            </a:r>
            <a:r>
              <a:t>XML を利用して拡張性を持たせた HTML</a:t>
            </a:r>
          </a:p>
          <a:p>
            <a:pPr algn="l"/>
            <a:r>
              <a:t>　- XML </a:t>
            </a:r>
            <a:r>
              <a:rPr sz="3000"/>
              <a:t>(Extensible Markup Language)</a:t>
            </a:r>
            <a:endParaRPr sz="3000"/>
          </a:p>
          <a:p>
            <a:pPr algn="l">
              <a:defRPr sz="3200"/>
            </a:pPr>
            <a:r>
              <a:t>　　 ・マークアップ言語を作成するための文法の一つ．</a:t>
            </a:r>
          </a:p>
          <a:p>
            <a:pPr algn="l">
              <a:defRPr sz="3200"/>
            </a:pPr>
            <a:r>
              <a:t>　　 ・ユーザ独自のタグを設定可能．　</a:t>
            </a:r>
          </a:p>
        </p:txBody>
      </p:sp>
      <p:pic>
        <p:nvPicPr>
          <p:cNvPr id="405" name="イメージ" descr="イメージ"/>
          <p:cNvPicPr>
            <a:picLocks noChangeAspect="1"/>
          </p:cNvPicPr>
          <p:nvPr/>
        </p:nvPicPr>
        <p:blipFill>
          <a:blip r:embed="rId3">
            <a:extLst/>
          </a:blip>
          <a:stretch>
            <a:fillRect/>
          </a:stretch>
        </p:blipFill>
        <p:spPr>
          <a:xfrm>
            <a:off x="10304529" y="4176669"/>
            <a:ext cx="2746829" cy="2207764"/>
          </a:xfrm>
          <a:prstGeom prst="rect">
            <a:avLst/>
          </a:prstGeom>
          <a:ln w="12700">
            <a:miter lim="400000"/>
          </a:ln>
        </p:spPr>
      </p:pic>
      <p:pic>
        <p:nvPicPr>
          <p:cNvPr id="406" name="イメージ" descr="イメージ"/>
          <p:cNvPicPr>
            <a:picLocks noChangeAspect="1"/>
          </p:cNvPicPr>
          <p:nvPr/>
        </p:nvPicPr>
        <p:blipFill>
          <a:blip r:embed="rId4">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411" name="HTML ソースの表示"/>
          <p:cNvSpPr txBox="1"/>
          <p:nvPr/>
        </p:nvSpPr>
        <p:spPr>
          <a:xfrm>
            <a:off x="349803" y="270792"/>
            <a:ext cx="7275577"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HTML ソースの表示</a:t>
            </a:r>
          </a:p>
        </p:txBody>
      </p:sp>
      <p:pic>
        <p:nvPicPr>
          <p:cNvPr id="412" name="イメージ" descr="イメージ"/>
          <p:cNvPicPr>
            <a:picLocks noChangeAspect="1"/>
          </p:cNvPicPr>
          <p:nvPr/>
        </p:nvPicPr>
        <p:blipFill>
          <a:blip r:embed="rId2">
            <a:extLst/>
          </a:blip>
          <a:stretch>
            <a:fillRect/>
          </a:stretch>
        </p:blipFill>
        <p:spPr>
          <a:xfrm>
            <a:off x="6585577" y="2093546"/>
            <a:ext cx="5983634" cy="7014308"/>
          </a:xfrm>
          <a:prstGeom prst="rect">
            <a:avLst/>
          </a:prstGeom>
          <a:ln w="12700">
            <a:miter lim="400000"/>
          </a:ln>
        </p:spPr>
      </p:pic>
      <p:pic>
        <p:nvPicPr>
          <p:cNvPr id="413" name="イメージ" descr="イメージ"/>
          <p:cNvPicPr>
            <a:picLocks noChangeAspect="1"/>
          </p:cNvPicPr>
          <p:nvPr/>
        </p:nvPicPr>
        <p:blipFill>
          <a:blip r:embed="rId3">
            <a:extLst/>
          </a:blip>
          <a:stretch>
            <a:fillRect/>
          </a:stretch>
        </p:blipFill>
        <p:spPr>
          <a:xfrm>
            <a:off x="11333981" y="9134098"/>
            <a:ext cx="1609287" cy="565904"/>
          </a:xfrm>
          <a:prstGeom prst="rect">
            <a:avLst/>
          </a:prstGeom>
          <a:ln w="12700">
            <a:miter lim="400000"/>
          </a:ln>
        </p:spPr>
      </p:pic>
      <p:sp>
        <p:nvSpPr>
          <p:cNvPr id="414" name="スライド番号"/>
          <p:cNvSpPr txBox="1"/>
          <p:nvPr>
            <p:ph type="sldNum" sz="quarter" idx="2"/>
          </p:nvPr>
        </p:nvSpPr>
        <p:spPr>
          <a:xfrm>
            <a:off x="6288252" y="9251950"/>
            <a:ext cx="415596"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417" name="HTML ソース"/>
          <p:cNvSpPr txBox="1"/>
          <p:nvPr/>
        </p:nvSpPr>
        <p:spPr>
          <a:xfrm>
            <a:off x="349803" y="270792"/>
            <a:ext cx="4989577"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HTML ソース</a:t>
            </a:r>
          </a:p>
        </p:txBody>
      </p:sp>
      <p:pic>
        <p:nvPicPr>
          <p:cNvPr id="418" name="イメージ" descr="イメージ"/>
          <p:cNvPicPr>
            <a:picLocks noChangeAspect="1"/>
          </p:cNvPicPr>
          <p:nvPr/>
        </p:nvPicPr>
        <p:blipFill>
          <a:blip r:embed="rId2">
            <a:extLst/>
          </a:blip>
          <a:stretch>
            <a:fillRect/>
          </a:stretch>
        </p:blipFill>
        <p:spPr>
          <a:xfrm>
            <a:off x="6585577" y="2093546"/>
            <a:ext cx="5983634" cy="7014308"/>
          </a:xfrm>
          <a:prstGeom prst="rect">
            <a:avLst/>
          </a:prstGeom>
          <a:ln w="12700">
            <a:miter lim="400000"/>
          </a:ln>
        </p:spPr>
      </p:pic>
      <p:sp>
        <p:nvSpPr>
          <p:cNvPr id="419" name="・HTML 文書に実際に…"/>
          <p:cNvSpPr txBox="1"/>
          <p:nvPr/>
        </p:nvSpPr>
        <p:spPr>
          <a:xfrm>
            <a:off x="69928" y="1869564"/>
            <a:ext cx="6595558" cy="12097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70000"/>
              </a:lnSpc>
              <a:defRPr sz="3800"/>
            </a:pPr>
            <a:r>
              <a:rPr>
                <a:latin typeface="ヒラギノ角ゴ ProN W6"/>
                <a:ea typeface="ヒラギノ角ゴ ProN W6"/>
                <a:cs typeface="ヒラギノ角ゴ ProN W6"/>
                <a:sym typeface="ヒラギノ角ゴ ProN W6"/>
              </a:rPr>
              <a:t>・</a:t>
            </a:r>
            <a:r>
              <a:t>HTML 文書に実際に</a:t>
            </a:r>
          </a:p>
          <a:p>
            <a:pPr algn="l">
              <a:lnSpc>
                <a:spcPct val="70000"/>
              </a:lnSpc>
              <a:defRPr sz="3800"/>
            </a:pPr>
            <a:r>
              <a:t>　書かれている内容．</a:t>
            </a:r>
          </a:p>
        </p:txBody>
      </p:sp>
      <p:sp>
        <p:nvSpPr>
          <p:cNvPr id="420" name="・ブラウザが HTML ソース…"/>
          <p:cNvSpPr txBox="1"/>
          <p:nvPr/>
        </p:nvSpPr>
        <p:spPr>
          <a:xfrm>
            <a:off x="59182" y="3537306"/>
            <a:ext cx="6439251" cy="20016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70000"/>
              </a:lnSpc>
              <a:defRPr sz="3800"/>
            </a:pPr>
            <a:r>
              <a:rPr>
                <a:latin typeface="ヒラギノ角ゴ ProN W6"/>
                <a:ea typeface="ヒラギノ角ゴ ProN W6"/>
                <a:cs typeface="ヒラギノ角ゴ ProN W6"/>
                <a:sym typeface="ヒラギノ角ゴ ProN W6"/>
              </a:rPr>
              <a:t>・</a:t>
            </a:r>
            <a:r>
              <a:t>ブラウザが HTML ソース</a:t>
            </a:r>
          </a:p>
          <a:p>
            <a:pPr algn="l">
              <a:lnSpc>
                <a:spcPct val="70000"/>
              </a:lnSpc>
              <a:defRPr sz="3800"/>
            </a:pPr>
            <a:r>
              <a:t>　を解釈し，整形したものを</a:t>
            </a:r>
          </a:p>
          <a:p>
            <a:pPr algn="l">
              <a:lnSpc>
                <a:spcPct val="70000"/>
              </a:lnSpc>
              <a:defRPr sz="3800"/>
            </a:pPr>
            <a:r>
              <a:t>　画面に表示させている．</a:t>
            </a:r>
          </a:p>
        </p:txBody>
      </p:sp>
      <p:pic>
        <p:nvPicPr>
          <p:cNvPr id="421" name="イメージ" descr="イメージ"/>
          <p:cNvPicPr>
            <a:picLocks noChangeAspect="1"/>
          </p:cNvPicPr>
          <p:nvPr/>
        </p:nvPicPr>
        <p:blipFill>
          <a:blip r:embed="rId3">
            <a:extLst/>
          </a:blip>
          <a:stretch>
            <a:fillRect/>
          </a:stretch>
        </p:blipFill>
        <p:spPr>
          <a:xfrm>
            <a:off x="7226189" y="1828842"/>
            <a:ext cx="5983634" cy="6580190"/>
          </a:xfrm>
          <a:prstGeom prst="rect">
            <a:avLst/>
          </a:prstGeom>
          <a:ln w="12700">
            <a:miter lim="400000"/>
          </a:ln>
        </p:spPr>
      </p:pic>
      <p:pic>
        <p:nvPicPr>
          <p:cNvPr id="422" name="イメージ" descr="イメージ"/>
          <p:cNvPicPr>
            <a:picLocks noChangeAspect="1"/>
          </p:cNvPicPr>
          <p:nvPr/>
        </p:nvPicPr>
        <p:blipFill>
          <a:blip r:embed="rId4">
            <a:extLst/>
          </a:blip>
          <a:stretch>
            <a:fillRect/>
          </a:stretch>
        </p:blipFill>
        <p:spPr>
          <a:xfrm>
            <a:off x="11333981" y="9134098"/>
            <a:ext cx="1609287" cy="565904"/>
          </a:xfrm>
          <a:prstGeom prst="rect">
            <a:avLst/>
          </a:prstGeom>
          <a:ln w="12700">
            <a:miter lim="400000"/>
          </a:ln>
        </p:spPr>
      </p:pic>
      <p:sp>
        <p:nvSpPr>
          <p:cNvPr id="423"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19"/>
                                        </p:tgtEl>
                                        <p:attrNameLst>
                                          <p:attrName>style.visibility</p:attrName>
                                        </p:attrNameLst>
                                      </p:cBhvr>
                                      <p:to>
                                        <p:strVal val="visible"/>
                                      </p:to>
                                    </p:set>
                                    <p:animEffect filter="dissolve" transition="in">
                                      <p:cBhvr>
                                        <p:cTn id="7" dur="300"/>
                                        <p:tgtEl>
                                          <p:spTgt spid="419"/>
                                        </p:tgtEl>
                                      </p:cBhvr>
                                    </p:animEffect>
                                  </p:childTnLst>
                                </p:cTn>
                              </p:par>
                            </p:childTnLst>
                          </p:cTn>
                        </p:par>
                        <p:par>
                          <p:cTn id="8" fill="hold">
                            <p:stCondLst>
                              <p:cond delay="300"/>
                            </p:stCondLst>
                            <p:childTnLst>
                              <p:par>
                                <p:cTn id="9" presetClass="entr" nodeType="afterEffect" presetID="9" grpId="2" fill="hold">
                                  <p:stCondLst>
                                    <p:cond delay="0"/>
                                  </p:stCondLst>
                                  <p:iterate type="el" backwards="0">
                                    <p:tmAbs val="0"/>
                                  </p:iterate>
                                  <p:childTnLst>
                                    <p:set>
                                      <p:cBhvr>
                                        <p:cTn id="10" fill="hold"/>
                                        <p:tgtEl>
                                          <p:spTgt spid="420"/>
                                        </p:tgtEl>
                                        <p:attrNameLst>
                                          <p:attrName>style.visibility</p:attrName>
                                        </p:attrNameLst>
                                      </p:cBhvr>
                                      <p:to>
                                        <p:strVal val="visible"/>
                                      </p:to>
                                    </p:set>
                                    <p:animEffect filter="dissolve" transition="in">
                                      <p:cBhvr>
                                        <p:cTn id="11" dur="3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9" grpId="1"/>
      <p:bldP build="whole" bldLvl="1" animBg="1" rev="0" advAuto="0" spid="420"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426" name="文書作成時の注意：文字コード"/>
          <p:cNvSpPr txBox="1"/>
          <p:nvPr/>
        </p:nvSpPr>
        <p:spPr>
          <a:xfrm>
            <a:off x="349803" y="270792"/>
            <a:ext cx="10782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文書作成時の注意：文字コード</a:t>
            </a:r>
          </a:p>
        </p:txBody>
      </p:sp>
      <p:sp>
        <p:nvSpPr>
          <p:cNvPr id="427" name="・文字や記号を計算機上で扱うために，文字や記号…"/>
          <p:cNvSpPr txBox="1"/>
          <p:nvPr/>
        </p:nvSpPr>
        <p:spPr>
          <a:xfrm>
            <a:off x="6444" y="1675377"/>
            <a:ext cx="11374807" cy="1861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文字や記号を計算機上で扱うために，文字や記号</a:t>
            </a:r>
          </a:p>
          <a:p>
            <a:pPr algn="l">
              <a:defRPr sz="3800"/>
            </a:pPr>
            <a:r>
              <a:t>　一つ一つに割り当てられた固有の符号のセット．</a:t>
            </a:r>
          </a:p>
          <a:p>
            <a:pPr algn="l"/>
            <a:r>
              <a:t>　- 文字コードの例：UTF-8, Shift-JIS, EUC-JP,…</a:t>
            </a:r>
          </a:p>
        </p:txBody>
      </p:sp>
      <p:sp>
        <p:nvSpPr>
          <p:cNvPr id="428" name="・文字コードが異なると，符号が異なるため，文字や…"/>
          <p:cNvSpPr txBox="1"/>
          <p:nvPr/>
        </p:nvSpPr>
        <p:spPr>
          <a:xfrm>
            <a:off x="6444" y="3958802"/>
            <a:ext cx="11857407" cy="11633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文字コードが異なると，符号が異なるため，文字や</a:t>
            </a:r>
          </a:p>
          <a:p>
            <a:pPr algn="l">
              <a:lnSpc>
                <a:spcPct val="70000"/>
              </a:lnSpc>
              <a:defRPr sz="3800"/>
            </a:pPr>
            <a:r>
              <a:t>　記号が正しく解釈されないことがある (文字化け)．</a:t>
            </a:r>
          </a:p>
        </p:txBody>
      </p:sp>
      <p:pic>
        <p:nvPicPr>
          <p:cNvPr id="429" name="イメージ" descr="イメージ"/>
          <p:cNvPicPr>
            <a:picLocks noChangeAspect="1"/>
          </p:cNvPicPr>
          <p:nvPr/>
        </p:nvPicPr>
        <p:blipFill>
          <a:blip r:embed="rId3">
            <a:extLst/>
          </a:blip>
          <a:stretch>
            <a:fillRect/>
          </a:stretch>
        </p:blipFill>
        <p:spPr>
          <a:xfrm>
            <a:off x="1102273" y="5261777"/>
            <a:ext cx="5069464" cy="2120114"/>
          </a:xfrm>
          <a:prstGeom prst="rect">
            <a:avLst/>
          </a:prstGeom>
          <a:ln w="12700">
            <a:miter lim="400000"/>
          </a:ln>
        </p:spPr>
      </p:pic>
      <p:pic>
        <p:nvPicPr>
          <p:cNvPr id="430" name="イメージ" descr="イメージ"/>
          <p:cNvPicPr>
            <a:picLocks noChangeAspect="1"/>
          </p:cNvPicPr>
          <p:nvPr/>
        </p:nvPicPr>
        <p:blipFill>
          <a:blip r:embed="rId4">
            <a:extLst/>
          </a:blip>
          <a:stretch>
            <a:fillRect/>
          </a:stretch>
        </p:blipFill>
        <p:spPr>
          <a:xfrm>
            <a:off x="1012452" y="7426346"/>
            <a:ext cx="5158243" cy="2165407"/>
          </a:xfrm>
          <a:prstGeom prst="rect">
            <a:avLst/>
          </a:prstGeom>
          <a:ln w="12700">
            <a:miter lim="400000"/>
          </a:ln>
        </p:spPr>
      </p:pic>
      <p:sp>
        <p:nvSpPr>
          <p:cNvPr id="431" name="UTF-8"/>
          <p:cNvSpPr txBox="1"/>
          <p:nvPr/>
        </p:nvSpPr>
        <p:spPr>
          <a:xfrm>
            <a:off x="413682" y="6026273"/>
            <a:ext cx="134935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3200"/>
            </a:lvl1pPr>
          </a:lstStyle>
          <a:p>
            <a:pPr/>
            <a:r>
              <a:t>UTF-8</a:t>
            </a:r>
          </a:p>
        </p:txBody>
      </p:sp>
      <p:sp>
        <p:nvSpPr>
          <p:cNvPr id="432" name="Shift-JIS"/>
          <p:cNvSpPr txBox="1"/>
          <p:nvPr/>
        </p:nvSpPr>
        <p:spPr>
          <a:xfrm>
            <a:off x="359009" y="8308602"/>
            <a:ext cx="178745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3200"/>
            </a:lvl1pPr>
          </a:lstStyle>
          <a:p>
            <a:pPr/>
            <a:r>
              <a:t>Shift-JIS</a:t>
            </a:r>
          </a:p>
        </p:txBody>
      </p:sp>
      <p:pic>
        <p:nvPicPr>
          <p:cNvPr id="433" name="イメージ" descr="イメージ"/>
          <p:cNvPicPr>
            <a:picLocks noChangeAspect="1"/>
          </p:cNvPicPr>
          <p:nvPr/>
        </p:nvPicPr>
        <p:blipFill>
          <a:blip r:embed="rId5">
            <a:extLst/>
          </a:blip>
          <a:stretch>
            <a:fillRect/>
          </a:stretch>
        </p:blipFill>
        <p:spPr>
          <a:xfrm>
            <a:off x="7639952" y="5124520"/>
            <a:ext cx="4209873" cy="4209873"/>
          </a:xfrm>
          <a:prstGeom prst="rect">
            <a:avLst/>
          </a:prstGeom>
          <a:ln w="12700">
            <a:miter lim="400000"/>
          </a:ln>
        </p:spPr>
      </p:pic>
      <p:pic>
        <p:nvPicPr>
          <p:cNvPr id="434" name="イメージ" descr="イメージ"/>
          <p:cNvPicPr>
            <a:picLocks noChangeAspect="1"/>
          </p:cNvPicPr>
          <p:nvPr/>
        </p:nvPicPr>
        <p:blipFill>
          <a:blip r:embed="rId6">
            <a:extLst/>
          </a:blip>
          <a:stretch>
            <a:fillRect/>
          </a:stretch>
        </p:blipFill>
        <p:spPr>
          <a:xfrm>
            <a:off x="11333981" y="9134098"/>
            <a:ext cx="1609287" cy="565904"/>
          </a:xfrm>
          <a:prstGeom prst="rect">
            <a:avLst/>
          </a:prstGeom>
          <a:ln w="12700">
            <a:miter lim="400000"/>
          </a:ln>
        </p:spPr>
      </p:pic>
      <p:sp>
        <p:nvSpPr>
          <p:cNvPr id="435"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440" name="WWW の通信の概念図"/>
          <p:cNvSpPr txBox="1"/>
          <p:nvPr/>
        </p:nvSpPr>
        <p:spPr>
          <a:xfrm>
            <a:off x="349803" y="270792"/>
            <a:ext cx="8120635"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WWW の通信の概念図</a:t>
            </a:r>
          </a:p>
        </p:txBody>
      </p:sp>
      <p:sp>
        <p:nvSpPr>
          <p:cNvPr id="441" name="■ クライアント・サーバシステム"/>
          <p:cNvSpPr txBox="1"/>
          <p:nvPr/>
        </p:nvSpPr>
        <p:spPr>
          <a:xfrm>
            <a:off x="7594" y="1615345"/>
            <a:ext cx="8218247"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4200">
                <a:solidFill>
                  <a:schemeClr val="accent1"/>
                </a:solidFill>
                <a:latin typeface="ヒラギノ角ゴ ProN W6"/>
                <a:ea typeface="ヒラギノ角ゴ ProN W6"/>
                <a:cs typeface="ヒラギノ角ゴ ProN W6"/>
                <a:sym typeface="ヒラギノ角ゴ ProN W6"/>
              </a:defRPr>
            </a:lvl1pPr>
          </a:lstStyle>
          <a:p>
            <a:pPr/>
            <a:r>
              <a:t>■ クライアント・サーバシステム</a:t>
            </a:r>
          </a:p>
        </p:txBody>
      </p:sp>
      <p:sp>
        <p:nvSpPr>
          <p:cNvPr id="442" name="矢印"/>
          <p:cNvSpPr/>
          <p:nvPr/>
        </p:nvSpPr>
        <p:spPr>
          <a:xfrm>
            <a:off x="4756251" y="2974339"/>
            <a:ext cx="2702615" cy="492761"/>
          </a:xfrm>
          <a:prstGeom prst="rightArrow">
            <a:avLst>
              <a:gd name="adj1" fmla="val 19420"/>
              <a:gd name="adj2" fmla="val 61332"/>
            </a:avLst>
          </a:prstGeom>
          <a:solidFill>
            <a:schemeClr val="accent1"/>
          </a:solidFill>
          <a:ln w="12700">
            <a:miter lim="400000"/>
          </a:ln>
        </p:spPr>
        <p:txBody>
          <a:bodyPr lIns="50800" tIns="50800" rIns="50800" bIns="50800" anchor="ctr"/>
          <a:lstStyle/>
          <a:p>
            <a:pPr>
              <a:defRPr sz="2400">
                <a:solidFill>
                  <a:schemeClr val="accent1"/>
                </a:solidFill>
              </a:defRPr>
            </a:pPr>
          </a:p>
        </p:txBody>
      </p:sp>
      <p:sp>
        <p:nvSpPr>
          <p:cNvPr id="443" name="ブラウザ…"/>
          <p:cNvSpPr txBox="1"/>
          <p:nvPr/>
        </p:nvSpPr>
        <p:spPr>
          <a:xfrm>
            <a:off x="780523" y="2595880"/>
            <a:ext cx="3183027"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ブラウザ</a:t>
            </a:r>
          </a:p>
          <a:p>
            <a:pPr>
              <a:lnSpc>
                <a:spcPct val="70000"/>
              </a:lnSpc>
            </a:pPr>
            <a:r>
              <a:t>(クライアント)</a:t>
            </a:r>
          </a:p>
        </p:txBody>
      </p:sp>
      <p:sp>
        <p:nvSpPr>
          <p:cNvPr id="444" name="WWW サーバ…"/>
          <p:cNvSpPr txBox="1"/>
          <p:nvPr/>
        </p:nvSpPr>
        <p:spPr>
          <a:xfrm>
            <a:off x="8089440" y="2595880"/>
            <a:ext cx="3151937"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WWW サーバ</a:t>
            </a:r>
          </a:p>
          <a:p>
            <a:pPr>
              <a:lnSpc>
                <a:spcPct val="70000"/>
              </a:lnSpc>
            </a:pPr>
            <a:r>
              <a:t>(サーバ)</a:t>
            </a:r>
          </a:p>
        </p:txBody>
      </p:sp>
      <p:pic>
        <p:nvPicPr>
          <p:cNvPr id="445" name="イメージ" descr="イメージ"/>
          <p:cNvPicPr>
            <a:picLocks noChangeAspect="1"/>
          </p:cNvPicPr>
          <p:nvPr/>
        </p:nvPicPr>
        <p:blipFill>
          <a:blip r:embed="rId2">
            <a:extLst/>
          </a:blip>
          <a:stretch>
            <a:fillRect/>
          </a:stretch>
        </p:blipFill>
        <p:spPr>
          <a:xfrm>
            <a:off x="8828612" y="3794585"/>
            <a:ext cx="1397205" cy="1885030"/>
          </a:xfrm>
          <a:prstGeom prst="rect">
            <a:avLst/>
          </a:prstGeom>
          <a:ln w="12700">
            <a:miter lim="400000"/>
          </a:ln>
        </p:spPr>
      </p:pic>
      <p:sp>
        <p:nvSpPr>
          <p:cNvPr id="446" name="ファイル要求"/>
          <p:cNvSpPr txBox="1"/>
          <p:nvPr/>
        </p:nvSpPr>
        <p:spPr>
          <a:xfrm>
            <a:off x="4609174" y="2261822"/>
            <a:ext cx="283464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ファイル要求</a:t>
            </a:r>
          </a:p>
        </p:txBody>
      </p:sp>
      <p:sp>
        <p:nvSpPr>
          <p:cNvPr id="447" name="ファイル提供"/>
          <p:cNvSpPr txBox="1"/>
          <p:nvPr/>
        </p:nvSpPr>
        <p:spPr>
          <a:xfrm>
            <a:off x="4690238" y="5471747"/>
            <a:ext cx="283464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ファイル提供</a:t>
            </a:r>
          </a:p>
        </p:txBody>
      </p:sp>
      <p:pic>
        <p:nvPicPr>
          <p:cNvPr id="448" name="イメージ" descr="イメージ"/>
          <p:cNvPicPr>
            <a:picLocks noChangeAspect="1"/>
          </p:cNvPicPr>
          <p:nvPr/>
        </p:nvPicPr>
        <p:blipFill>
          <a:blip r:embed="rId3">
            <a:extLst/>
          </a:blip>
          <a:stretch>
            <a:fillRect/>
          </a:stretch>
        </p:blipFill>
        <p:spPr>
          <a:xfrm>
            <a:off x="7556767" y="6734837"/>
            <a:ext cx="4217283" cy="2466713"/>
          </a:xfrm>
          <a:prstGeom prst="rect">
            <a:avLst/>
          </a:prstGeom>
          <a:ln w="12700">
            <a:miter lim="400000"/>
          </a:ln>
        </p:spPr>
      </p:pic>
      <p:sp>
        <p:nvSpPr>
          <p:cNvPr id="449" name="矢印"/>
          <p:cNvSpPr/>
          <p:nvPr/>
        </p:nvSpPr>
        <p:spPr>
          <a:xfrm rot="16200000">
            <a:off x="1940236" y="5936738"/>
            <a:ext cx="863600" cy="609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29" y="15224"/>
                </a:moveTo>
                <a:lnTo>
                  <a:pt x="11729" y="21600"/>
                </a:lnTo>
                <a:lnTo>
                  <a:pt x="0" y="10800"/>
                </a:lnTo>
                <a:lnTo>
                  <a:pt x="11729" y="0"/>
                </a:lnTo>
                <a:lnTo>
                  <a:pt x="11729" y="6376"/>
                </a:lnTo>
                <a:lnTo>
                  <a:pt x="21600" y="6376"/>
                </a:lnTo>
                <a:lnTo>
                  <a:pt x="21600" y="15224"/>
                </a:lnTo>
                <a:close/>
              </a:path>
            </a:pathLst>
          </a:custGeom>
          <a:solidFill>
            <a:schemeClr val="accent1">
              <a:alpha val="49830"/>
            </a:schemeClr>
          </a:solidFill>
          <a:ln w="12700">
            <a:miter lim="400000"/>
          </a:ln>
        </p:spPr>
        <p:txBody>
          <a:bodyPr lIns="50800" tIns="50800" rIns="50800" bIns="50800" anchor="ctr"/>
          <a:lstStyle/>
          <a:p>
            <a:pPr>
              <a:defRPr sz="2400">
                <a:solidFill>
                  <a:schemeClr val="accent1">
                    <a:alpha val="30085"/>
                  </a:schemeClr>
                </a:solidFill>
              </a:defRPr>
            </a:pPr>
          </a:p>
        </p:txBody>
      </p:sp>
      <p:sp>
        <p:nvSpPr>
          <p:cNvPr id="450" name="解釈 + 表示"/>
          <p:cNvSpPr txBox="1"/>
          <p:nvPr/>
        </p:nvSpPr>
        <p:spPr>
          <a:xfrm>
            <a:off x="1233455" y="5987537"/>
            <a:ext cx="227716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a:lvl1pPr>
          </a:lstStyle>
          <a:p>
            <a:pPr/>
            <a:r>
              <a:t>解釈 + 表示</a:t>
            </a:r>
          </a:p>
        </p:txBody>
      </p:sp>
      <p:pic>
        <p:nvPicPr>
          <p:cNvPr id="451" name="イメージ" descr="イメージ"/>
          <p:cNvPicPr>
            <a:picLocks noChangeAspect="1"/>
          </p:cNvPicPr>
          <p:nvPr/>
        </p:nvPicPr>
        <p:blipFill>
          <a:blip r:embed="rId4">
            <a:extLst/>
          </a:blip>
          <a:stretch>
            <a:fillRect/>
          </a:stretch>
        </p:blipFill>
        <p:spPr>
          <a:xfrm>
            <a:off x="72360" y="6804567"/>
            <a:ext cx="4599352" cy="1763662"/>
          </a:xfrm>
          <a:prstGeom prst="rect">
            <a:avLst/>
          </a:prstGeom>
          <a:ln w="12700">
            <a:miter lim="400000"/>
          </a:ln>
        </p:spPr>
      </p:pic>
      <p:pic>
        <p:nvPicPr>
          <p:cNvPr id="452" name="イメージ" descr="イメージ"/>
          <p:cNvPicPr>
            <a:picLocks noChangeAspect="1"/>
          </p:cNvPicPr>
          <p:nvPr/>
        </p:nvPicPr>
        <p:blipFill>
          <a:blip r:embed="rId5">
            <a:extLst/>
          </a:blip>
          <a:stretch>
            <a:fillRect/>
          </a:stretch>
        </p:blipFill>
        <p:spPr>
          <a:xfrm>
            <a:off x="757663" y="3679910"/>
            <a:ext cx="3228747" cy="1695093"/>
          </a:xfrm>
          <a:prstGeom prst="rect">
            <a:avLst/>
          </a:prstGeom>
          <a:ln w="12700">
            <a:miter lim="400000"/>
          </a:ln>
        </p:spPr>
      </p:pic>
      <p:sp>
        <p:nvSpPr>
          <p:cNvPr id="453" name="http://www.nxworld.net/wp-content/uploads/"/>
          <p:cNvSpPr txBox="1"/>
          <p:nvPr/>
        </p:nvSpPr>
        <p:spPr>
          <a:xfrm>
            <a:off x="610368" y="5307889"/>
            <a:ext cx="3523336"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1200" u="sng">
                <a:hlinkClick r:id="rId6" invalidUrl="" action="" tgtFrame="" tooltip="" history="1" highlightClick="0" endSnd="0"/>
              </a:defRPr>
            </a:lvl1pPr>
          </a:lstStyle>
          <a:p>
            <a:pPr>
              <a:defRPr u="none"/>
            </a:pPr>
            <a:r>
              <a:rPr u="sng">
                <a:hlinkClick r:id="rId6" invalidUrl="" action="" tgtFrame="" tooltip="" history="1" highlightClick="0" endSnd="0"/>
              </a:rPr>
              <a:t>http://www.nxworld.net/wp-content/uploads/</a:t>
            </a:r>
          </a:p>
        </p:txBody>
      </p:sp>
      <p:sp>
        <p:nvSpPr>
          <p:cNvPr id="454" name="矢印"/>
          <p:cNvSpPr/>
          <p:nvPr/>
        </p:nvSpPr>
        <p:spPr>
          <a:xfrm rot="10800000">
            <a:off x="4675187" y="4946791"/>
            <a:ext cx="2702615" cy="492760"/>
          </a:xfrm>
          <a:prstGeom prst="rightArrow">
            <a:avLst>
              <a:gd name="adj1" fmla="val 19420"/>
              <a:gd name="adj2" fmla="val 61332"/>
            </a:avLst>
          </a:prstGeom>
          <a:solidFill>
            <a:schemeClr val="accent1"/>
          </a:solidFill>
          <a:ln w="12700">
            <a:miter lim="400000"/>
          </a:ln>
        </p:spPr>
        <p:txBody>
          <a:bodyPr lIns="50800" tIns="50800" rIns="50800" bIns="50800" anchor="ctr"/>
          <a:lstStyle/>
          <a:p>
            <a:pPr>
              <a:defRPr sz="2400">
                <a:solidFill>
                  <a:schemeClr val="accent1"/>
                </a:solidFill>
              </a:defRPr>
            </a:pPr>
          </a:p>
        </p:txBody>
      </p:sp>
      <p:sp>
        <p:nvSpPr>
          <p:cNvPr id="455" name="プロトコル…"/>
          <p:cNvSpPr txBox="1"/>
          <p:nvPr/>
        </p:nvSpPr>
        <p:spPr>
          <a:xfrm>
            <a:off x="4252240" y="3954780"/>
            <a:ext cx="3710636"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プロトコル</a:t>
            </a:r>
          </a:p>
          <a:p>
            <a:pPr>
              <a:lnSpc>
                <a:spcPct val="70000"/>
              </a:lnSpc>
            </a:pPr>
            <a:r>
              <a:t>HTTP or HTTPS</a:t>
            </a:r>
          </a:p>
        </p:txBody>
      </p:sp>
      <p:sp>
        <p:nvSpPr>
          <p:cNvPr id="456" name="Web コンテンツ"/>
          <p:cNvSpPr txBox="1"/>
          <p:nvPr/>
        </p:nvSpPr>
        <p:spPr>
          <a:xfrm>
            <a:off x="8033569" y="6224688"/>
            <a:ext cx="3576676"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Web コンテンツ</a:t>
            </a:r>
          </a:p>
        </p:txBody>
      </p:sp>
      <p:pic>
        <p:nvPicPr>
          <p:cNvPr id="457" name="イメージ" descr="イメージ"/>
          <p:cNvPicPr>
            <a:picLocks noChangeAspect="1"/>
          </p:cNvPicPr>
          <p:nvPr/>
        </p:nvPicPr>
        <p:blipFill>
          <a:blip r:embed="rId7">
            <a:extLst/>
          </a:blip>
          <a:stretch>
            <a:fillRect/>
          </a:stretch>
        </p:blipFill>
        <p:spPr>
          <a:xfrm>
            <a:off x="11333981" y="9134098"/>
            <a:ext cx="1609287" cy="565904"/>
          </a:xfrm>
          <a:prstGeom prst="rect">
            <a:avLst/>
          </a:prstGeom>
          <a:ln w="12700">
            <a:miter lim="400000"/>
          </a:ln>
        </p:spPr>
      </p:pic>
      <p:sp>
        <p:nvSpPr>
          <p:cNvPr id="458"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1"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462" name="W3C (WWW 技術の標準化を行う団体)"/>
          <p:cNvSpPr txBox="1"/>
          <p:nvPr/>
        </p:nvSpPr>
        <p:spPr>
          <a:xfrm>
            <a:off x="349803" y="270792"/>
            <a:ext cx="11075862"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6000">
                <a:solidFill>
                  <a:srgbClr val="FFFFFF"/>
                </a:solidFill>
                <a:latin typeface="ヒラギノ角ゴ ProN W6"/>
                <a:ea typeface="ヒラギノ角ゴ ProN W6"/>
                <a:cs typeface="ヒラギノ角ゴ ProN W6"/>
                <a:sym typeface="ヒラギノ角ゴ ProN W6"/>
              </a:defRPr>
            </a:pPr>
            <a:r>
              <a:t>W3C </a:t>
            </a:r>
            <a:r>
              <a:rPr sz="4500"/>
              <a:t>(WWW 技術の標準化を行う団体)</a:t>
            </a:r>
          </a:p>
        </p:txBody>
      </p:sp>
      <p:sp>
        <p:nvSpPr>
          <p:cNvPr id="463" name="・World Wide Web Consortium の略．…"/>
          <p:cNvSpPr txBox="1"/>
          <p:nvPr/>
        </p:nvSpPr>
        <p:spPr>
          <a:xfrm>
            <a:off x="-18956" y="1675377"/>
            <a:ext cx="9328101" cy="11379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World Wide Web Consortium の略．</a:t>
            </a:r>
          </a:p>
          <a:p>
            <a:pPr algn="l"/>
            <a:r>
              <a:t>　- 創設者：Tim Berners-Lee 氏</a:t>
            </a:r>
          </a:p>
        </p:txBody>
      </p:sp>
      <p:sp>
        <p:nvSpPr>
          <p:cNvPr id="464" name="・WWW で用いられる技術 (HTML 等) の標準仕様を策定し…"/>
          <p:cNvSpPr txBox="1"/>
          <p:nvPr/>
        </p:nvSpPr>
        <p:spPr>
          <a:xfrm>
            <a:off x="-49110" y="3135559"/>
            <a:ext cx="13966958" cy="1163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WWW で用いられる技術 (HTML 等) の標準仕様を策定し</a:t>
            </a:r>
          </a:p>
          <a:p>
            <a:pPr algn="l">
              <a:lnSpc>
                <a:spcPct val="70000"/>
              </a:lnSpc>
              <a:defRPr sz="3800"/>
            </a:pPr>
            <a:r>
              <a:t>　これを満たすよう勧告する国際的な団体．</a:t>
            </a:r>
          </a:p>
        </p:txBody>
      </p:sp>
      <p:sp>
        <p:nvSpPr>
          <p:cNvPr id="465" name="・4つのホスト機関で世界を管轄．…"/>
          <p:cNvSpPr txBox="1"/>
          <p:nvPr/>
        </p:nvSpPr>
        <p:spPr>
          <a:xfrm>
            <a:off x="-50800" y="4621141"/>
            <a:ext cx="7833005" cy="2783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4つのホスト機関で世界を管轄．</a:t>
            </a:r>
          </a:p>
          <a:p>
            <a:pPr algn="l">
              <a:lnSpc>
                <a:spcPct val="70000"/>
              </a:lnSpc>
            </a:pPr>
            <a:r>
              <a:t>　- MIT CSAIL (アメリカ)</a:t>
            </a:r>
          </a:p>
          <a:p>
            <a:pPr algn="l">
              <a:lnSpc>
                <a:spcPct val="70000"/>
              </a:lnSpc>
            </a:pPr>
            <a:r>
              <a:t>　- ERCIM (フランス)</a:t>
            </a:r>
          </a:p>
          <a:p>
            <a:pPr algn="l">
              <a:lnSpc>
                <a:spcPct val="70000"/>
              </a:lnSpc>
            </a:pPr>
            <a:r>
              <a:t>　- 慶應義塾大学 (日本)</a:t>
            </a:r>
          </a:p>
          <a:p>
            <a:pPr algn="l">
              <a:lnSpc>
                <a:spcPct val="70000"/>
              </a:lnSpc>
            </a:pPr>
            <a:r>
              <a:t>　- 北京航空航天大学 (中国)</a:t>
            </a:r>
          </a:p>
        </p:txBody>
      </p:sp>
      <p:sp>
        <p:nvSpPr>
          <p:cNvPr id="466" name="・20の国と地域にオフィスが存在．"/>
          <p:cNvSpPr txBox="1"/>
          <p:nvPr/>
        </p:nvSpPr>
        <p:spPr>
          <a:xfrm>
            <a:off x="-101473" y="7727243"/>
            <a:ext cx="793435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sz="3800"/>
            </a:pPr>
            <a:r>
              <a:rPr>
                <a:latin typeface="ヒラギノ角ゴ ProN W6"/>
                <a:ea typeface="ヒラギノ角ゴ ProN W6"/>
                <a:cs typeface="ヒラギノ角ゴ ProN W6"/>
                <a:sym typeface="ヒラギノ角ゴ ProN W6"/>
              </a:rPr>
              <a:t>・</a:t>
            </a:r>
            <a:r>
              <a:t>20の国と地域にオフィスが存在．</a:t>
            </a:r>
          </a:p>
        </p:txBody>
      </p:sp>
      <p:pic>
        <p:nvPicPr>
          <p:cNvPr id="467" name="イメージ" descr="イメージ"/>
          <p:cNvPicPr>
            <a:picLocks noChangeAspect="1"/>
          </p:cNvPicPr>
          <p:nvPr/>
        </p:nvPicPr>
        <p:blipFill>
          <a:blip r:embed="rId3">
            <a:extLst/>
          </a:blip>
          <a:stretch>
            <a:fillRect/>
          </a:stretch>
        </p:blipFill>
        <p:spPr>
          <a:xfrm>
            <a:off x="7888085" y="4675399"/>
            <a:ext cx="4739787" cy="2337003"/>
          </a:xfrm>
          <a:prstGeom prst="rect">
            <a:avLst/>
          </a:prstGeom>
          <a:ln w="12700">
            <a:miter lim="400000"/>
          </a:ln>
        </p:spPr>
      </p:pic>
      <p:sp>
        <p:nvSpPr>
          <p:cNvPr id="468" name="W3C のロゴ"/>
          <p:cNvSpPr txBox="1"/>
          <p:nvPr/>
        </p:nvSpPr>
        <p:spPr>
          <a:xfrm>
            <a:off x="9032022" y="7238036"/>
            <a:ext cx="245191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a:lvl1pPr>
          </a:lstStyle>
          <a:p>
            <a:pPr/>
            <a:r>
              <a:t>W3C のロゴ</a:t>
            </a:r>
          </a:p>
        </p:txBody>
      </p:sp>
      <p:sp>
        <p:nvSpPr>
          <p:cNvPr id="469" name="https://www.w3.org/Icons/WWW/w3c_home_nb-v.svg"/>
          <p:cNvSpPr txBox="1"/>
          <p:nvPr/>
        </p:nvSpPr>
        <p:spPr>
          <a:xfrm>
            <a:off x="7833510" y="7740332"/>
            <a:ext cx="4848938"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1400"/>
            </a:lvl1pPr>
          </a:lstStyle>
          <a:p>
            <a:pPr/>
            <a:r>
              <a:t>https://www.w3.org/Icons/WWW/w3c_home_nb-v.svg</a:t>
            </a:r>
          </a:p>
        </p:txBody>
      </p:sp>
      <p:pic>
        <p:nvPicPr>
          <p:cNvPr id="470" name="イメージ" descr="イメージ"/>
          <p:cNvPicPr>
            <a:picLocks noChangeAspect="1"/>
          </p:cNvPicPr>
          <p:nvPr/>
        </p:nvPicPr>
        <p:blipFill>
          <a:blip r:embed="rId4">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5"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476" name="目次"/>
          <p:cNvSpPr txBox="1"/>
          <p:nvPr/>
        </p:nvSpPr>
        <p:spPr>
          <a:xfrm>
            <a:off x="349803" y="270792"/>
            <a:ext cx="1638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目次</a:t>
            </a:r>
          </a:p>
        </p:txBody>
      </p:sp>
      <p:pic>
        <p:nvPicPr>
          <p:cNvPr id="477" name="イメージ" descr="イメージ"/>
          <p:cNvPicPr>
            <a:picLocks noChangeAspect="1"/>
          </p:cNvPicPr>
          <p:nvPr/>
        </p:nvPicPr>
        <p:blipFill>
          <a:blip r:embed="rId2">
            <a:extLst/>
          </a:blip>
          <a:stretch>
            <a:fillRect/>
          </a:stretch>
        </p:blipFill>
        <p:spPr>
          <a:xfrm>
            <a:off x="11333981" y="9134098"/>
            <a:ext cx="1609287" cy="565904"/>
          </a:xfrm>
          <a:prstGeom prst="rect">
            <a:avLst/>
          </a:prstGeom>
          <a:ln w="12700">
            <a:miter lim="400000"/>
          </a:ln>
        </p:spPr>
      </p:pic>
      <p:sp>
        <p:nvSpPr>
          <p:cNvPr id="478" name="クライアント・サーバシステム…"/>
          <p:cNvSpPr txBox="1"/>
          <p:nvPr/>
        </p:nvSpPr>
        <p:spPr>
          <a:xfrm>
            <a:off x="342864" y="2192415"/>
            <a:ext cx="9961881" cy="4698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クライアント・サーバシステム</a:t>
            </a:r>
          </a:p>
          <a:p>
            <a:pPr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WWW の仕組み</a:t>
            </a:r>
          </a:p>
          <a:p>
            <a:pPr marL="228600" indent="-228600"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著作権</a:t>
            </a:r>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139" name="目次"/>
          <p:cNvSpPr txBox="1"/>
          <p:nvPr/>
        </p:nvSpPr>
        <p:spPr>
          <a:xfrm>
            <a:off x="349803" y="270792"/>
            <a:ext cx="1638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目次</a:t>
            </a:r>
          </a:p>
        </p:txBody>
      </p:sp>
      <p:pic>
        <p:nvPicPr>
          <p:cNvPr id="140" name="イメージ" descr="イメージ"/>
          <p:cNvPicPr>
            <a:picLocks noChangeAspect="1"/>
          </p:cNvPicPr>
          <p:nvPr/>
        </p:nvPicPr>
        <p:blipFill>
          <a:blip r:embed="rId2">
            <a:extLst/>
          </a:blip>
          <a:stretch>
            <a:fillRect/>
          </a:stretch>
        </p:blipFill>
        <p:spPr>
          <a:xfrm>
            <a:off x="11333981" y="9134098"/>
            <a:ext cx="1609287" cy="565904"/>
          </a:xfrm>
          <a:prstGeom prst="rect">
            <a:avLst/>
          </a:prstGeom>
          <a:ln w="12700">
            <a:miter lim="400000"/>
          </a:ln>
        </p:spPr>
      </p:pic>
      <p:sp>
        <p:nvSpPr>
          <p:cNvPr id="141" name="クライアント・サーバシステム…"/>
          <p:cNvSpPr txBox="1"/>
          <p:nvPr/>
        </p:nvSpPr>
        <p:spPr>
          <a:xfrm>
            <a:off x="342864" y="2192415"/>
            <a:ext cx="9961881" cy="4698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クライアント・サーバシステム</a:t>
            </a:r>
          </a:p>
          <a:p>
            <a:pPr algn="l">
              <a:lnSpc>
                <a:spcPct val="250000"/>
              </a:lnSpc>
              <a:spcBef>
                <a:spcPts val="600"/>
              </a:spcBef>
              <a:buSzPct val="100000"/>
              <a:buAutoNum type="arabicPeriod" startAt="1"/>
              <a:defRPr sz="5000">
                <a:solidFill>
                  <a:srgbClr val="000000">
                    <a:alpha val="50000"/>
                  </a:srgbClr>
                </a:solidFill>
                <a:latin typeface="ヒラギノ角ゴ ProN W6"/>
                <a:ea typeface="ヒラギノ角ゴ ProN W6"/>
                <a:cs typeface="ヒラギノ角ゴ ProN W6"/>
                <a:sym typeface="ヒラギノ角ゴ ProN W6"/>
              </a:defRPr>
            </a:pPr>
            <a:r>
              <a:t> WWW の仕組み</a:t>
            </a:r>
          </a:p>
          <a:p>
            <a:pPr marL="228600" indent="-228600" algn="l">
              <a:lnSpc>
                <a:spcPct val="250000"/>
              </a:lnSpc>
              <a:spcBef>
                <a:spcPts val="600"/>
              </a:spcBef>
              <a:buSzPct val="100000"/>
              <a:buAutoNum type="arabicPeriod" startAt="1"/>
              <a:defRPr sz="5000">
                <a:solidFill>
                  <a:srgbClr val="000000">
                    <a:alpha val="50000"/>
                  </a:srgbClr>
                </a:solidFill>
                <a:latin typeface="ヒラギノ角ゴ ProN W6"/>
                <a:ea typeface="ヒラギノ角ゴ ProN W6"/>
                <a:cs typeface="ヒラギノ角ゴ ProN W6"/>
                <a:sym typeface="ヒラギノ角ゴ ProN W6"/>
              </a:defRPr>
            </a:pPr>
            <a:r>
              <a:t> 著作権</a:t>
            </a:r>
          </a:p>
        </p:txBody>
      </p:sp>
      <p:sp>
        <p:nvSpPr>
          <p:cNvPr id="142" name="スライド番号"/>
          <p:cNvSpPr txBox="1"/>
          <p:nvPr>
            <p:ph type="sldNum" sz="quarter" idx="2"/>
          </p:nvPr>
        </p:nvSpPr>
        <p:spPr>
          <a:xfrm>
            <a:off x="6363804" y="9251950"/>
            <a:ext cx="264492"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1"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482" name="目次"/>
          <p:cNvSpPr txBox="1"/>
          <p:nvPr/>
        </p:nvSpPr>
        <p:spPr>
          <a:xfrm>
            <a:off x="349803" y="270792"/>
            <a:ext cx="1638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目次</a:t>
            </a:r>
          </a:p>
        </p:txBody>
      </p:sp>
      <p:pic>
        <p:nvPicPr>
          <p:cNvPr id="483" name="イメージ" descr="イメージ"/>
          <p:cNvPicPr>
            <a:picLocks noChangeAspect="1"/>
          </p:cNvPicPr>
          <p:nvPr/>
        </p:nvPicPr>
        <p:blipFill>
          <a:blip r:embed="rId2">
            <a:extLst/>
          </a:blip>
          <a:stretch>
            <a:fillRect/>
          </a:stretch>
        </p:blipFill>
        <p:spPr>
          <a:xfrm>
            <a:off x="11333981" y="9134098"/>
            <a:ext cx="1609287" cy="565904"/>
          </a:xfrm>
          <a:prstGeom prst="rect">
            <a:avLst/>
          </a:prstGeom>
          <a:ln w="12700">
            <a:miter lim="400000"/>
          </a:ln>
        </p:spPr>
      </p:pic>
      <p:sp>
        <p:nvSpPr>
          <p:cNvPr id="484" name="クライアント・サーバシステム…"/>
          <p:cNvSpPr txBox="1"/>
          <p:nvPr/>
        </p:nvSpPr>
        <p:spPr>
          <a:xfrm>
            <a:off x="342864" y="2192415"/>
            <a:ext cx="9961881" cy="4698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250000"/>
              </a:lnSpc>
              <a:spcBef>
                <a:spcPts val="600"/>
              </a:spcBef>
              <a:buSzPct val="100000"/>
              <a:buAutoNum type="arabicPeriod" startAt="1"/>
              <a:defRPr sz="5000">
                <a:solidFill>
                  <a:srgbClr val="000000">
                    <a:alpha val="50000"/>
                  </a:srgbClr>
                </a:solidFill>
                <a:latin typeface="ヒラギノ角ゴ ProN W6"/>
                <a:ea typeface="ヒラギノ角ゴ ProN W6"/>
                <a:cs typeface="ヒラギノ角ゴ ProN W6"/>
                <a:sym typeface="ヒラギノ角ゴ ProN W6"/>
              </a:defRPr>
            </a:pPr>
            <a:r>
              <a:t> クライアント・サーバシステム</a:t>
            </a:r>
          </a:p>
          <a:p>
            <a:pPr algn="l">
              <a:lnSpc>
                <a:spcPct val="250000"/>
              </a:lnSpc>
              <a:spcBef>
                <a:spcPts val="600"/>
              </a:spcBef>
              <a:buSzPct val="100000"/>
              <a:buAutoNum type="arabicPeriod" startAt="1"/>
              <a:defRPr sz="5000">
                <a:solidFill>
                  <a:srgbClr val="000000">
                    <a:alpha val="50000"/>
                  </a:srgbClr>
                </a:solidFill>
                <a:latin typeface="ヒラギノ角ゴ ProN W6"/>
                <a:ea typeface="ヒラギノ角ゴ ProN W6"/>
                <a:cs typeface="ヒラギノ角ゴ ProN W6"/>
                <a:sym typeface="ヒラギノ角ゴ ProN W6"/>
              </a:defRPr>
            </a:pPr>
            <a:r>
              <a:t> WWW の仕組み</a:t>
            </a:r>
          </a:p>
          <a:p>
            <a:pPr marL="228600" indent="-228600"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著作権</a:t>
            </a:r>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7"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488" name="なぜ著作権を学ぶのか？"/>
          <p:cNvSpPr txBox="1"/>
          <p:nvPr/>
        </p:nvSpPr>
        <p:spPr>
          <a:xfrm>
            <a:off x="349803" y="270792"/>
            <a:ext cx="8496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なぜ著作権を学ぶのか？</a:t>
            </a:r>
          </a:p>
        </p:txBody>
      </p:sp>
      <p:sp>
        <p:nvSpPr>
          <p:cNvPr id="489" name="・WWW は Web コンテンツを「提供する」ための仕組み．"/>
          <p:cNvSpPr txBox="1"/>
          <p:nvPr/>
        </p:nvSpPr>
        <p:spPr>
          <a:xfrm>
            <a:off x="6444" y="1675377"/>
            <a:ext cx="12576202"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pPr>
            <a:r>
              <a:rPr>
                <a:latin typeface="ヒラギノ角ゴ ProN W6"/>
                <a:ea typeface="ヒラギノ角ゴ ProN W6"/>
                <a:cs typeface="ヒラギノ角ゴ ProN W6"/>
                <a:sym typeface="ヒラギノ角ゴ ProN W6"/>
              </a:rPr>
              <a:t>・</a:t>
            </a:r>
            <a:r>
              <a:t>WWW は Web コンテンツを「提供する」ための仕組み．</a:t>
            </a:r>
          </a:p>
        </p:txBody>
      </p:sp>
      <p:sp>
        <p:nvSpPr>
          <p:cNvPr id="490" name="・情報を取得する側だけでなく，提供する側，提供する場を…"/>
          <p:cNvSpPr txBox="1"/>
          <p:nvPr/>
        </p:nvSpPr>
        <p:spPr>
          <a:xfrm>
            <a:off x="-25400" y="2498019"/>
            <a:ext cx="12610948" cy="23723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pPr>
            <a:r>
              <a:rPr>
                <a:latin typeface="ヒラギノ角ゴ ProN W6"/>
                <a:ea typeface="ヒラギノ角ゴ ProN W6"/>
                <a:cs typeface="ヒラギノ角ゴ ProN W6"/>
                <a:sym typeface="ヒラギノ角ゴ ProN W6"/>
              </a:rPr>
              <a:t>・</a:t>
            </a:r>
            <a:r>
              <a:t>情報を取得する側だけでなく，提供する側，提供する場を</a:t>
            </a:r>
          </a:p>
          <a:p>
            <a:pPr algn="l">
              <a:lnSpc>
                <a:spcPct val="70000"/>
              </a:lnSpc>
            </a:pPr>
            <a:r>
              <a:t>　作る側になるためにも，</a:t>
            </a:r>
          </a:p>
          <a:p>
            <a:pPr algn="l">
              <a:lnSpc>
                <a:spcPct val="70000"/>
              </a:lnSpc>
              <a:defRPr sz="4200">
                <a:solidFill>
                  <a:schemeClr val="accent5"/>
                </a:solidFill>
                <a:latin typeface="ヒラギノ角ゴ ProN W6"/>
                <a:ea typeface="ヒラギノ角ゴ ProN W6"/>
                <a:cs typeface="ヒラギノ角ゴ ProN W6"/>
                <a:sym typeface="ヒラギノ角ゴ ProN W6"/>
              </a:defRPr>
            </a:pPr>
            <a:r>
              <a:t>　コンテンツを利用(提供・取得)する際の最低限の</a:t>
            </a:r>
          </a:p>
          <a:p>
            <a:pPr algn="l">
              <a:lnSpc>
                <a:spcPct val="70000"/>
              </a:lnSpc>
              <a:defRPr sz="4200">
                <a:solidFill>
                  <a:schemeClr val="accent5"/>
                </a:solidFill>
                <a:latin typeface="ヒラギノ角ゴ ProN W6"/>
                <a:ea typeface="ヒラギノ角ゴ ProN W6"/>
                <a:cs typeface="ヒラギノ角ゴ ProN W6"/>
                <a:sym typeface="ヒラギノ角ゴ ProN W6"/>
              </a:defRPr>
            </a:pPr>
            <a:r>
              <a:t>　ルールは知っておかなければならないため</a:t>
            </a:r>
          </a:p>
        </p:txBody>
      </p:sp>
      <p:pic>
        <p:nvPicPr>
          <p:cNvPr id="491" name="イメージ" descr="イメージ"/>
          <p:cNvPicPr>
            <a:picLocks noChangeAspect="1"/>
          </p:cNvPicPr>
          <p:nvPr/>
        </p:nvPicPr>
        <p:blipFill>
          <a:blip r:embed="rId2">
            <a:extLst/>
          </a:blip>
          <a:stretch>
            <a:fillRect/>
          </a:stretch>
        </p:blipFill>
        <p:spPr>
          <a:xfrm>
            <a:off x="9749288" y="5510211"/>
            <a:ext cx="2870974" cy="3445168"/>
          </a:xfrm>
          <a:prstGeom prst="rect">
            <a:avLst/>
          </a:prstGeom>
          <a:ln w="12700">
            <a:miter lim="400000"/>
          </a:ln>
        </p:spPr>
      </p:pic>
      <p:sp>
        <p:nvSpPr>
          <p:cNvPr id="492" name="コールアウト"/>
          <p:cNvSpPr/>
          <p:nvPr/>
        </p:nvSpPr>
        <p:spPr>
          <a:xfrm>
            <a:off x="1949753" y="5734613"/>
            <a:ext cx="8144670" cy="19161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6" y="0"/>
                </a:moveTo>
                <a:cubicBezTo>
                  <a:pt x="137" y="0"/>
                  <a:pt x="0" y="583"/>
                  <a:pt x="0" y="1302"/>
                </a:cubicBezTo>
                <a:lnTo>
                  <a:pt x="0" y="16714"/>
                </a:lnTo>
                <a:cubicBezTo>
                  <a:pt x="0" y="17433"/>
                  <a:pt x="137" y="18016"/>
                  <a:pt x="306" y="18016"/>
                </a:cubicBezTo>
                <a:lnTo>
                  <a:pt x="15310" y="18016"/>
                </a:lnTo>
                <a:lnTo>
                  <a:pt x="21600" y="21600"/>
                </a:lnTo>
                <a:lnTo>
                  <a:pt x="18270" y="14249"/>
                </a:lnTo>
                <a:lnTo>
                  <a:pt x="18270" y="1302"/>
                </a:lnTo>
                <a:cubicBezTo>
                  <a:pt x="18270" y="583"/>
                  <a:pt x="18133" y="0"/>
                  <a:pt x="17964" y="0"/>
                </a:cubicBezTo>
                <a:lnTo>
                  <a:pt x="306" y="0"/>
                </a:lnTo>
                <a:close/>
              </a:path>
            </a:pathLst>
          </a:custGeom>
          <a:ln w="63500">
            <a:solidFill>
              <a:schemeClr val="accent1"/>
            </a:solidFill>
            <a:miter lim="400000"/>
          </a:ln>
        </p:spPr>
        <p:txBody>
          <a:bodyPr lIns="50800" tIns="50800" rIns="50800" bIns="50800" anchor="ctr"/>
          <a:lstStyle/>
          <a:p>
            <a:pPr>
              <a:defRPr sz="2400">
                <a:solidFill>
                  <a:srgbClr val="FFFFFF"/>
                </a:solidFill>
              </a:defRPr>
            </a:pPr>
          </a:p>
        </p:txBody>
      </p:sp>
      <p:sp>
        <p:nvSpPr>
          <p:cNvPr id="493" name="何事でもルールを知ることは…"/>
          <p:cNvSpPr txBox="1"/>
          <p:nvPr/>
        </p:nvSpPr>
        <p:spPr>
          <a:xfrm>
            <a:off x="2349163" y="5980006"/>
            <a:ext cx="6191860"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pPr>
            <a:r>
              <a:t>何事でもルールを知ることは</a:t>
            </a:r>
          </a:p>
          <a:p>
            <a:pPr algn="l">
              <a:lnSpc>
                <a:spcPct val="70000"/>
              </a:lnSpc>
            </a:pPr>
            <a:r>
              <a:t>大切なことだね。</a:t>
            </a:r>
          </a:p>
        </p:txBody>
      </p:sp>
      <p:pic>
        <p:nvPicPr>
          <p:cNvPr id="494" name="イメージ" descr="イメージ"/>
          <p:cNvPicPr>
            <a:picLocks noChangeAspect="1"/>
          </p:cNvPicPr>
          <p:nvPr/>
        </p:nvPicPr>
        <p:blipFill>
          <a:blip r:embed="rId3">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7"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498" name="著作権とは"/>
          <p:cNvSpPr txBox="1"/>
          <p:nvPr/>
        </p:nvSpPr>
        <p:spPr>
          <a:xfrm>
            <a:off x="349803" y="270792"/>
            <a:ext cx="3924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著作権とは</a:t>
            </a:r>
          </a:p>
        </p:txBody>
      </p:sp>
      <p:sp>
        <p:nvSpPr>
          <p:cNvPr id="499" name="・自分の著作物を他人に不正に利用されない権利．…"/>
          <p:cNvSpPr txBox="1"/>
          <p:nvPr/>
        </p:nvSpPr>
        <p:spPr>
          <a:xfrm>
            <a:off x="-50607" y="1782540"/>
            <a:ext cx="15049185" cy="6354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defRPr sz="3800"/>
            </a:pPr>
            <a:r>
              <a:rPr>
                <a:latin typeface="ヒラギノ角ゴ ProN W6"/>
                <a:ea typeface="ヒラギノ角ゴ ProN W6"/>
                <a:cs typeface="ヒラギノ角ゴ ProN W6"/>
                <a:sym typeface="ヒラギノ角ゴ ProN W6"/>
              </a:rPr>
              <a:t>・</a:t>
            </a:r>
            <a:r>
              <a:t>自分の</a:t>
            </a:r>
            <a:r>
              <a:rPr>
                <a:solidFill>
                  <a:schemeClr val="accent5"/>
                </a:solidFill>
                <a:latin typeface="ヒラギノ角ゴ ProN W6"/>
                <a:ea typeface="ヒラギノ角ゴ ProN W6"/>
                <a:cs typeface="ヒラギノ角ゴ ProN W6"/>
                <a:sym typeface="ヒラギノ角ゴ ProN W6"/>
              </a:rPr>
              <a:t>著作物</a:t>
            </a:r>
            <a:r>
              <a:t>を他人に不正に利用されない権利．</a:t>
            </a:r>
          </a:p>
          <a:p>
            <a:pPr algn="l">
              <a:lnSpc>
                <a:spcPct val="70000"/>
              </a:lnSpc>
            </a:pPr>
            <a:r>
              <a:t>　- 著作物：思想又は感情を創造的に表現したものであって，</a:t>
            </a:r>
          </a:p>
          <a:p>
            <a:pPr algn="l">
              <a:lnSpc>
                <a:spcPct val="50000"/>
              </a:lnSpc>
              <a:defRPr sz="3200"/>
            </a:pPr>
            <a:r>
              <a:rPr sz="3600"/>
              <a:t>　  　　　　文学，学術，芸術又は音楽の範疇に属するもの．</a:t>
            </a:r>
            <a:endParaRPr sz="3600"/>
          </a:p>
          <a:p>
            <a:pPr algn="l">
              <a:defRPr sz="3200"/>
            </a:pPr>
            <a:r>
              <a:rPr sz="3600"/>
              <a:t>　　　　　　</a:t>
            </a:r>
            <a:r>
              <a:rPr sz="2200"/>
              <a:t>(著作権法 第2条)</a:t>
            </a:r>
            <a:endParaRPr sz="2400"/>
          </a:p>
          <a:p>
            <a:pPr algn="l">
              <a:lnSpc>
                <a:spcPct val="70000"/>
              </a:lnSpc>
              <a:defRPr sz="3200"/>
            </a:pPr>
            <a:r>
              <a:t>　　　・絵，文章，音楽，写真，動画，</a:t>
            </a:r>
          </a:p>
          <a:p>
            <a:pPr algn="l">
              <a:defRPr sz="3200"/>
            </a:pPr>
            <a:r>
              <a:t>　　　　デザイン，プログラム，etc…</a:t>
            </a:r>
          </a:p>
          <a:p>
            <a:pPr algn="l">
              <a:lnSpc>
                <a:spcPct val="70000"/>
              </a:lnSpc>
              <a:defRPr sz="3200"/>
            </a:pPr>
            <a:r>
              <a:t>　　　・単なるデータ，模造品，アイディア，</a:t>
            </a:r>
          </a:p>
          <a:p>
            <a:pPr algn="l">
              <a:defRPr sz="3200"/>
            </a:pPr>
            <a:r>
              <a:t>　　　　工業製品などは含まれない．</a:t>
            </a:r>
          </a:p>
          <a:p>
            <a:pPr algn="l">
              <a:lnSpc>
                <a:spcPct val="70000"/>
              </a:lnSpc>
              <a:defRPr sz="3200"/>
            </a:pPr>
            <a:r>
              <a:t>　　　・法律，憲法，裁判所の決定などは</a:t>
            </a:r>
          </a:p>
          <a:p>
            <a:pPr algn="l">
              <a:defRPr sz="3200"/>
            </a:pPr>
            <a:r>
              <a:t>　　　　著作物だが，著作権の対象外．</a:t>
            </a:r>
          </a:p>
          <a:p>
            <a:pPr algn="l"/>
            <a:r>
              <a:t>　- 著作者は同じでも著作物によって異なる．</a:t>
            </a:r>
          </a:p>
        </p:txBody>
      </p:sp>
      <p:pic>
        <p:nvPicPr>
          <p:cNvPr id="500" name="イメージ" descr="イメージ"/>
          <p:cNvPicPr>
            <a:picLocks noChangeAspect="1"/>
          </p:cNvPicPr>
          <p:nvPr/>
        </p:nvPicPr>
        <p:blipFill>
          <a:blip r:embed="rId2">
            <a:extLst/>
          </a:blip>
          <a:stretch>
            <a:fillRect/>
          </a:stretch>
        </p:blipFill>
        <p:spPr>
          <a:xfrm>
            <a:off x="8246295" y="3763030"/>
            <a:ext cx="4810619" cy="3908629"/>
          </a:xfrm>
          <a:prstGeom prst="rect">
            <a:avLst/>
          </a:prstGeom>
          <a:ln w="12700">
            <a:miter lim="400000"/>
          </a:ln>
        </p:spPr>
      </p:pic>
      <p:pic>
        <p:nvPicPr>
          <p:cNvPr id="501" name="イメージ" descr="イメージ"/>
          <p:cNvPicPr>
            <a:picLocks noChangeAspect="1"/>
          </p:cNvPicPr>
          <p:nvPr/>
        </p:nvPicPr>
        <p:blipFill>
          <a:blip r:embed="rId3">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3"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4"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505" name="ライセンスとは"/>
          <p:cNvSpPr txBox="1"/>
          <p:nvPr/>
        </p:nvSpPr>
        <p:spPr>
          <a:xfrm>
            <a:off x="349803" y="270792"/>
            <a:ext cx="538734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ライセンスとは</a:t>
            </a:r>
          </a:p>
        </p:txBody>
      </p:sp>
      <p:sp>
        <p:nvSpPr>
          <p:cNvPr id="506" name="・著作者が定めた「使用ルール」…"/>
          <p:cNvSpPr txBox="1"/>
          <p:nvPr/>
        </p:nvSpPr>
        <p:spPr>
          <a:xfrm>
            <a:off x="-25207" y="1782540"/>
            <a:ext cx="13218881" cy="49494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defRPr sz="3800"/>
            </a:pPr>
            <a:r>
              <a:rPr>
                <a:latin typeface="ヒラギノ角ゴ ProN W6"/>
                <a:ea typeface="ヒラギノ角ゴ ProN W6"/>
                <a:cs typeface="ヒラギノ角ゴ ProN W6"/>
                <a:sym typeface="ヒラギノ角ゴ ProN W6"/>
              </a:rPr>
              <a:t>・</a:t>
            </a:r>
            <a:r>
              <a:t>著作者が定めた「使用ルール」</a:t>
            </a:r>
          </a:p>
          <a:p>
            <a:pPr algn="l"/>
            <a:r>
              <a:t>　- 例：Linux…GNU General Public License (GPL) を使用．</a:t>
            </a:r>
          </a:p>
          <a:p>
            <a:pPr algn="l">
              <a:defRPr sz="3200"/>
            </a:pPr>
            <a:r>
              <a:t>　　　　・公開，改変，再配布は自由．</a:t>
            </a:r>
          </a:p>
          <a:p>
            <a:pPr algn="l">
              <a:defRPr sz="3200"/>
            </a:pPr>
            <a:r>
              <a:t>　　　　・改変した資源も GPL に従う．</a:t>
            </a:r>
          </a:p>
        </p:txBody>
      </p:sp>
      <p:sp>
        <p:nvSpPr>
          <p:cNvPr id="507" name="使用する前にしっかりライセンスを…"/>
          <p:cNvSpPr txBox="1"/>
          <p:nvPr/>
        </p:nvSpPr>
        <p:spPr>
          <a:xfrm>
            <a:off x="165365" y="5049670"/>
            <a:ext cx="10394128" cy="14178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defRPr sz="4200">
                <a:solidFill>
                  <a:schemeClr val="accent5"/>
                </a:solidFill>
                <a:latin typeface="ヒラギノ角ゴ ProN W6"/>
                <a:ea typeface="ヒラギノ角ゴ ProN W6"/>
                <a:cs typeface="ヒラギノ角ゴ ProN W6"/>
                <a:sym typeface="ヒラギノ角ゴ ProN W6"/>
              </a:defRPr>
            </a:pPr>
            <a:r>
              <a:t>使用する前にしっかりライセンスを</a:t>
            </a:r>
          </a:p>
          <a:p>
            <a:pPr>
              <a:defRPr sz="4200">
                <a:solidFill>
                  <a:schemeClr val="accent5"/>
                </a:solidFill>
                <a:latin typeface="ヒラギノ角ゴ ProN W6"/>
                <a:ea typeface="ヒラギノ角ゴ ProN W6"/>
                <a:cs typeface="ヒラギノ角ゴ ProN W6"/>
                <a:sym typeface="ヒラギノ角ゴ ProN W6"/>
              </a:defRPr>
            </a:pPr>
            <a:r>
              <a:t>確認することが大切！</a:t>
            </a:r>
          </a:p>
        </p:txBody>
      </p:sp>
      <p:pic>
        <p:nvPicPr>
          <p:cNvPr id="508" name="イメージ" descr="イメージ"/>
          <p:cNvPicPr>
            <a:picLocks noChangeAspect="1"/>
          </p:cNvPicPr>
          <p:nvPr/>
        </p:nvPicPr>
        <p:blipFill>
          <a:blip r:embed="rId3">
            <a:extLst/>
          </a:blip>
          <a:stretch>
            <a:fillRect/>
          </a:stretch>
        </p:blipFill>
        <p:spPr>
          <a:xfrm>
            <a:off x="10192977" y="5322925"/>
            <a:ext cx="2414528" cy="3621790"/>
          </a:xfrm>
          <a:prstGeom prst="rect">
            <a:avLst/>
          </a:prstGeom>
          <a:ln w="12700">
            <a:miter lim="400000"/>
          </a:ln>
        </p:spPr>
      </p:pic>
      <p:sp>
        <p:nvSpPr>
          <p:cNvPr id="509" name="コールアウト"/>
          <p:cNvSpPr/>
          <p:nvPr/>
        </p:nvSpPr>
        <p:spPr>
          <a:xfrm>
            <a:off x="859812" y="4690224"/>
            <a:ext cx="9461104" cy="2690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4" y="0"/>
                </a:moveTo>
                <a:cubicBezTo>
                  <a:pt x="118" y="0"/>
                  <a:pt x="0" y="415"/>
                  <a:pt x="0" y="927"/>
                </a:cubicBezTo>
                <a:lnTo>
                  <a:pt x="0" y="16225"/>
                </a:lnTo>
                <a:cubicBezTo>
                  <a:pt x="0" y="16737"/>
                  <a:pt x="118" y="17153"/>
                  <a:pt x="264" y="17153"/>
                </a:cubicBezTo>
                <a:lnTo>
                  <a:pt x="19785" y="17153"/>
                </a:lnTo>
                <a:lnTo>
                  <a:pt x="21600" y="21600"/>
                </a:lnTo>
                <a:lnTo>
                  <a:pt x="20688" y="12785"/>
                </a:lnTo>
                <a:lnTo>
                  <a:pt x="20688" y="927"/>
                </a:lnTo>
                <a:cubicBezTo>
                  <a:pt x="20688" y="415"/>
                  <a:pt x="20570" y="0"/>
                  <a:pt x="20425" y="0"/>
                </a:cubicBezTo>
                <a:lnTo>
                  <a:pt x="264" y="0"/>
                </a:lnTo>
                <a:close/>
              </a:path>
            </a:pathLst>
          </a:custGeom>
          <a:ln w="63500">
            <a:solidFill>
              <a:schemeClr val="accent1"/>
            </a:solidFill>
            <a:miter lim="400000"/>
          </a:ln>
        </p:spPr>
        <p:txBody>
          <a:bodyPr lIns="50800" tIns="50800" rIns="50800" bIns="50800" anchor="ctr"/>
          <a:lstStyle/>
          <a:p>
            <a:pPr>
              <a:defRPr sz="2400">
                <a:solidFill>
                  <a:srgbClr val="FFFFFF"/>
                </a:solidFill>
              </a:defRPr>
            </a:pPr>
          </a:p>
        </p:txBody>
      </p:sp>
      <p:pic>
        <p:nvPicPr>
          <p:cNvPr id="510" name="イメージ" descr="イメージ"/>
          <p:cNvPicPr>
            <a:picLocks noChangeAspect="1"/>
          </p:cNvPicPr>
          <p:nvPr/>
        </p:nvPicPr>
        <p:blipFill>
          <a:blip r:embed="rId4">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スライド番号"/>
          <p:cNvSpPr txBox="1"/>
          <p:nvPr>
            <p:ph type="sldNum" sz="quarter" idx="2"/>
          </p:nvPr>
        </p:nvSpPr>
        <p:spPr>
          <a:xfrm>
            <a:off x="6288252" y="9251950"/>
            <a:ext cx="415596"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5"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516" name="著作権クイズ！"/>
          <p:cNvSpPr txBox="1"/>
          <p:nvPr/>
        </p:nvSpPr>
        <p:spPr>
          <a:xfrm>
            <a:off x="349803" y="270792"/>
            <a:ext cx="5448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著作権クイズ！</a:t>
            </a:r>
          </a:p>
        </p:txBody>
      </p:sp>
      <p:sp>
        <p:nvSpPr>
          <p:cNvPr id="517" name="以下の行為は法的に許容されている？"/>
          <p:cNvSpPr txBox="1"/>
          <p:nvPr/>
        </p:nvSpPr>
        <p:spPr>
          <a:xfrm>
            <a:off x="168153" y="1647456"/>
            <a:ext cx="914476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4200">
                <a:solidFill>
                  <a:schemeClr val="accent1"/>
                </a:solidFill>
                <a:latin typeface="ヒラギノ角ゴ ProN W6"/>
                <a:ea typeface="ヒラギノ角ゴ ProN W6"/>
                <a:cs typeface="ヒラギノ角ゴ ProN W6"/>
                <a:sym typeface="ヒラギノ角ゴ ProN W6"/>
              </a:defRPr>
            </a:lvl1pPr>
          </a:lstStyle>
          <a:p>
            <a:pPr/>
            <a:r>
              <a:t>以下の行為は法的に許容されている？</a:t>
            </a:r>
          </a:p>
        </p:txBody>
      </p:sp>
      <p:sp>
        <p:nvSpPr>
          <p:cNvPr id="518" name="購入した音楽 CD のデータを 個人の音楽プレイヤーに取り込む．"/>
          <p:cNvSpPr txBox="1"/>
          <p:nvPr/>
        </p:nvSpPr>
        <p:spPr>
          <a:xfrm>
            <a:off x="81197" y="2886677"/>
            <a:ext cx="8854209" cy="12185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670277" indent="-670277" algn="l">
              <a:lnSpc>
                <a:spcPct val="70000"/>
              </a:lnSpc>
              <a:buSzPct val="100000"/>
              <a:buAutoNum type="arabicPeriod" startAt="1"/>
              <a:defRPr sz="3800"/>
            </a:pPr>
            <a:r>
              <a:t>購入した音楽 CD のデータを</a:t>
            </a:r>
            <a:br/>
            <a:r>
              <a:t>個人の</a:t>
            </a:r>
            <a:r>
              <a:t>音楽プレイヤーに取り込む．</a:t>
            </a:r>
          </a:p>
        </p:txBody>
      </p:sp>
      <p:sp>
        <p:nvSpPr>
          <p:cNvPr id="519" name="2. WWW 上で見つけたイラストを…"/>
          <p:cNvSpPr txBox="1"/>
          <p:nvPr/>
        </p:nvSpPr>
        <p:spPr>
          <a:xfrm>
            <a:off x="152783" y="6085509"/>
            <a:ext cx="7721880" cy="11861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70000"/>
              </a:lnSpc>
              <a:defRPr sz="3800"/>
            </a:pPr>
            <a:r>
              <a:t>2. WWW 上で見つけたイラストを</a:t>
            </a:r>
          </a:p>
          <a:p>
            <a:pPr algn="l">
              <a:lnSpc>
                <a:spcPct val="70000"/>
              </a:lnSpc>
              <a:defRPr sz="3800"/>
            </a:pPr>
            <a:r>
              <a:t>　 </a:t>
            </a:r>
            <a:r>
              <a:t>無断で SNS 上に転載</a:t>
            </a:r>
            <a:r>
              <a:t>する．</a:t>
            </a:r>
          </a:p>
        </p:txBody>
      </p:sp>
      <p:pic>
        <p:nvPicPr>
          <p:cNvPr id="520" name="イメージ" descr="イメージ"/>
          <p:cNvPicPr>
            <a:picLocks noChangeAspect="1"/>
          </p:cNvPicPr>
          <p:nvPr/>
        </p:nvPicPr>
        <p:blipFill>
          <a:blip r:embed="rId2">
            <a:extLst/>
          </a:blip>
          <a:stretch>
            <a:fillRect/>
          </a:stretch>
        </p:blipFill>
        <p:spPr>
          <a:xfrm>
            <a:off x="8696312" y="2405986"/>
            <a:ext cx="2580757" cy="2795820"/>
          </a:xfrm>
          <a:prstGeom prst="rect">
            <a:avLst/>
          </a:prstGeom>
          <a:ln w="12700">
            <a:miter lim="400000"/>
          </a:ln>
        </p:spPr>
      </p:pic>
      <p:pic>
        <p:nvPicPr>
          <p:cNvPr id="521" name="イメージ" descr="イメージ"/>
          <p:cNvPicPr>
            <a:picLocks noChangeAspect="1"/>
          </p:cNvPicPr>
          <p:nvPr/>
        </p:nvPicPr>
        <p:blipFill>
          <a:blip r:embed="rId3">
            <a:extLst/>
          </a:blip>
          <a:stretch>
            <a:fillRect/>
          </a:stretch>
        </p:blipFill>
        <p:spPr>
          <a:xfrm>
            <a:off x="8696312" y="5580408"/>
            <a:ext cx="2580757" cy="2795820"/>
          </a:xfrm>
          <a:prstGeom prst="rect">
            <a:avLst/>
          </a:prstGeom>
          <a:ln w="12700">
            <a:miter lim="400000"/>
          </a:ln>
        </p:spPr>
      </p:pic>
      <p:pic>
        <p:nvPicPr>
          <p:cNvPr id="522" name="イメージ" descr="イメージ"/>
          <p:cNvPicPr>
            <a:picLocks noChangeAspect="1"/>
          </p:cNvPicPr>
          <p:nvPr/>
        </p:nvPicPr>
        <p:blipFill>
          <a:blip r:embed="rId4">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20"/>
                                        </p:tgtEl>
                                        <p:attrNameLst>
                                          <p:attrName>style.visibility</p:attrName>
                                        </p:attrNameLst>
                                      </p:cBhvr>
                                      <p:to>
                                        <p:strVal val="visible"/>
                                      </p:to>
                                    </p:set>
                                    <p:animEffect filter="dissolve" transition="in">
                                      <p:cBhvr>
                                        <p:cTn id="7" dur="300"/>
                                        <p:tgtEl>
                                          <p:spTgt spid="520"/>
                                        </p:tgtEl>
                                      </p:cBhvr>
                                    </p:animEffect>
                                  </p:childTnLst>
                                </p:cTn>
                              </p:par>
                            </p:childTnLst>
                          </p:cTn>
                        </p:par>
                        <p:par>
                          <p:cTn id="8" fill="hold">
                            <p:stCondLst>
                              <p:cond delay="300"/>
                            </p:stCondLst>
                            <p:childTnLst>
                              <p:par>
                                <p:cTn id="9" presetClass="entr" nodeType="afterEffect" presetID="9" grpId="2" fill="hold">
                                  <p:stCondLst>
                                    <p:cond delay="0"/>
                                  </p:stCondLst>
                                  <p:iterate type="el" backwards="0">
                                    <p:tmAbs val="0"/>
                                  </p:iterate>
                                  <p:childTnLst>
                                    <p:set>
                                      <p:cBhvr>
                                        <p:cTn id="10" fill="hold"/>
                                        <p:tgtEl>
                                          <p:spTgt spid="521"/>
                                        </p:tgtEl>
                                        <p:attrNameLst>
                                          <p:attrName>style.visibility</p:attrName>
                                        </p:attrNameLst>
                                      </p:cBhvr>
                                      <p:to>
                                        <p:strVal val="visible"/>
                                      </p:to>
                                    </p:set>
                                    <p:animEffect filter="dissolve" transition="in">
                                      <p:cBhvr>
                                        <p:cTn id="11" dur="300"/>
                                        <p:tgtEl>
                                          <p:spTgt spid="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1" grpId="2"/>
      <p:bldP build="whole" bldLvl="1" animBg="1" rev="0" advAuto="0" spid="520"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5"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526" name="他人の著作物を扱う際に"/>
          <p:cNvSpPr txBox="1"/>
          <p:nvPr/>
        </p:nvSpPr>
        <p:spPr>
          <a:xfrm>
            <a:off x="349803" y="270792"/>
            <a:ext cx="8496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他人の著作物を扱う際に</a:t>
            </a:r>
          </a:p>
        </p:txBody>
      </p:sp>
      <p:sp>
        <p:nvSpPr>
          <p:cNvPr id="527" name="■ 許容されていること"/>
          <p:cNvSpPr txBox="1"/>
          <p:nvPr/>
        </p:nvSpPr>
        <p:spPr>
          <a:xfrm>
            <a:off x="7594" y="1615345"/>
            <a:ext cx="5604587"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4200">
                <a:solidFill>
                  <a:schemeClr val="accent1"/>
                </a:solidFill>
                <a:latin typeface="ヒラギノ角ゴ ProN W6"/>
                <a:ea typeface="ヒラギノ角ゴ ProN W6"/>
                <a:cs typeface="ヒラギノ角ゴ ProN W6"/>
                <a:sym typeface="ヒラギノ角ゴ ProN W6"/>
              </a:defRPr>
            </a:lvl1pPr>
          </a:lstStyle>
          <a:p>
            <a:pPr/>
            <a:r>
              <a:t>■ 許容されていること</a:t>
            </a:r>
          </a:p>
        </p:txBody>
      </p:sp>
      <p:sp>
        <p:nvSpPr>
          <p:cNvPr id="528" name="・WWW 上で見つけたイラストを個人用 PC の背景にする"/>
          <p:cNvSpPr txBox="1"/>
          <p:nvPr/>
        </p:nvSpPr>
        <p:spPr>
          <a:xfrm>
            <a:off x="209644" y="2243548"/>
            <a:ext cx="12955056" cy="13099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defRPr sz="3800"/>
            </a:pPr>
            <a:r>
              <a:rPr>
                <a:latin typeface="ヒラギノ角ゴ ProN W6"/>
                <a:ea typeface="ヒラギノ角ゴ ProN W6"/>
                <a:cs typeface="ヒラギノ角ゴ ProN W6"/>
                <a:sym typeface="ヒラギノ角ゴ ProN W6"/>
              </a:rPr>
              <a:t>・</a:t>
            </a:r>
            <a:r>
              <a:t>WWW 上で見つけたイラストを</a:t>
            </a:r>
            <a:r>
              <a:rPr>
                <a:solidFill>
                  <a:schemeClr val="accent5"/>
                </a:solidFill>
              </a:rPr>
              <a:t>個人用</a:t>
            </a:r>
            <a:r>
              <a:t> PC の背景にする</a:t>
            </a:r>
          </a:p>
        </p:txBody>
      </p:sp>
      <p:sp>
        <p:nvSpPr>
          <p:cNvPr id="529" name="■ してはいけないこと"/>
          <p:cNvSpPr txBox="1"/>
          <p:nvPr/>
        </p:nvSpPr>
        <p:spPr>
          <a:xfrm>
            <a:off x="-1101" y="3739524"/>
            <a:ext cx="5599254"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4200">
                <a:solidFill>
                  <a:schemeClr val="accent1"/>
                </a:solidFill>
                <a:latin typeface="ヒラギノ角ゴ ProN W6"/>
                <a:ea typeface="ヒラギノ角ゴ ProN W6"/>
                <a:cs typeface="ヒラギノ角ゴ ProN W6"/>
                <a:sym typeface="ヒラギノ角ゴ ProN W6"/>
              </a:defRPr>
            </a:lvl1pPr>
          </a:lstStyle>
          <a:p>
            <a:pPr/>
            <a:r>
              <a:t>■ してはいけないこと</a:t>
            </a:r>
          </a:p>
        </p:txBody>
      </p:sp>
      <p:sp>
        <p:nvSpPr>
          <p:cNvPr id="530" name="・購入した音楽 CD のデータを無断で WWW に公開する．…"/>
          <p:cNvSpPr txBox="1"/>
          <p:nvPr/>
        </p:nvSpPr>
        <p:spPr>
          <a:xfrm>
            <a:off x="200950" y="4367728"/>
            <a:ext cx="13197391" cy="14178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defRPr sz="3800"/>
            </a:pPr>
            <a:r>
              <a:rPr>
                <a:latin typeface="ヒラギノ角ゴ ProN W6"/>
                <a:ea typeface="ヒラギノ角ゴ ProN W6"/>
                <a:cs typeface="ヒラギノ角ゴ ProN W6"/>
                <a:sym typeface="ヒラギノ角ゴ ProN W6"/>
              </a:rPr>
              <a:t>・</a:t>
            </a:r>
            <a:r>
              <a:t>購入した音楽 CD のデータを</a:t>
            </a:r>
            <a:r>
              <a:rPr>
                <a:solidFill>
                  <a:schemeClr val="accent5"/>
                </a:solidFill>
              </a:rPr>
              <a:t>無断で</a:t>
            </a:r>
            <a:r>
              <a:t> WWW に</a:t>
            </a:r>
            <a:r>
              <a:rPr>
                <a:solidFill>
                  <a:schemeClr val="accent5"/>
                </a:solidFill>
              </a:rPr>
              <a:t>公開</a:t>
            </a:r>
            <a:r>
              <a:t>する．</a:t>
            </a:r>
          </a:p>
          <a:p>
            <a:pPr algn="l">
              <a:defRPr sz="3800"/>
            </a:pPr>
            <a:r>
              <a:rPr>
                <a:latin typeface="ヒラギノ角ゴ ProN W6"/>
                <a:ea typeface="ヒラギノ角ゴ ProN W6"/>
                <a:cs typeface="ヒラギノ角ゴ ProN W6"/>
                <a:sym typeface="ヒラギノ角ゴ ProN W6"/>
              </a:rPr>
              <a:t>・</a:t>
            </a:r>
            <a:r>
              <a:t>テレビ番組を録画した DVD を</a:t>
            </a:r>
            <a:r>
              <a:rPr>
                <a:solidFill>
                  <a:schemeClr val="accent5"/>
                </a:solidFill>
              </a:rPr>
              <a:t>無断で販売</a:t>
            </a:r>
            <a:r>
              <a:t>する．etc…</a:t>
            </a:r>
          </a:p>
        </p:txBody>
      </p:sp>
      <p:sp>
        <p:nvSpPr>
          <p:cNvPr id="531" name="分からない場合は使用ルール…"/>
          <p:cNvSpPr txBox="1"/>
          <p:nvPr/>
        </p:nvSpPr>
        <p:spPr>
          <a:xfrm>
            <a:off x="2259738" y="6702514"/>
            <a:ext cx="6578447" cy="13550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defRPr sz="3800">
                <a:latin typeface="ヒラギノ角ゴ ProN W6"/>
                <a:ea typeface="ヒラギノ角ゴ ProN W6"/>
                <a:cs typeface="ヒラギノ角ゴ ProN W6"/>
                <a:sym typeface="ヒラギノ角ゴ ProN W6"/>
              </a:defRPr>
            </a:pPr>
            <a:r>
              <a:t>分からない場合は使用ルール </a:t>
            </a:r>
          </a:p>
          <a:p>
            <a:pPr>
              <a:defRPr sz="3800">
                <a:latin typeface="ヒラギノ角ゴ ProN W6"/>
                <a:ea typeface="ヒラギノ角ゴ ProN W6"/>
                <a:cs typeface="ヒラギノ角ゴ ProN W6"/>
                <a:sym typeface="ヒラギノ角ゴ ProN W6"/>
              </a:defRPr>
            </a:pPr>
            <a:r>
              <a:t>(</a:t>
            </a:r>
            <a:r>
              <a:rPr>
                <a:solidFill>
                  <a:schemeClr val="accent5"/>
                </a:solidFill>
              </a:rPr>
              <a:t>ライセンス</a:t>
            </a:r>
            <a:r>
              <a:t>) を調べよう！</a:t>
            </a:r>
          </a:p>
        </p:txBody>
      </p:sp>
      <p:pic>
        <p:nvPicPr>
          <p:cNvPr id="532" name="イメージ" descr="イメージ"/>
          <p:cNvPicPr>
            <a:picLocks noChangeAspect="1"/>
          </p:cNvPicPr>
          <p:nvPr/>
        </p:nvPicPr>
        <p:blipFill>
          <a:blip r:embed="rId2">
            <a:extLst/>
          </a:blip>
          <a:stretch>
            <a:fillRect/>
          </a:stretch>
        </p:blipFill>
        <p:spPr>
          <a:xfrm>
            <a:off x="10067307" y="5904853"/>
            <a:ext cx="2474889" cy="3712333"/>
          </a:xfrm>
          <a:prstGeom prst="rect">
            <a:avLst/>
          </a:prstGeom>
          <a:ln w="12700">
            <a:miter lim="400000"/>
          </a:ln>
        </p:spPr>
      </p:pic>
      <p:sp>
        <p:nvSpPr>
          <p:cNvPr id="533" name="コールアウト"/>
          <p:cNvSpPr/>
          <p:nvPr/>
        </p:nvSpPr>
        <p:spPr>
          <a:xfrm>
            <a:off x="2235424" y="6422118"/>
            <a:ext cx="7632304" cy="1875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7" y="0"/>
                </a:moveTo>
                <a:cubicBezTo>
                  <a:pt x="146" y="0"/>
                  <a:pt x="0" y="596"/>
                  <a:pt x="0" y="1330"/>
                </a:cubicBezTo>
                <a:lnTo>
                  <a:pt x="0" y="20270"/>
                </a:lnTo>
                <a:cubicBezTo>
                  <a:pt x="0" y="21004"/>
                  <a:pt x="146" y="21600"/>
                  <a:pt x="327" y="21600"/>
                </a:cubicBezTo>
                <a:lnTo>
                  <a:pt x="19169" y="21600"/>
                </a:lnTo>
                <a:cubicBezTo>
                  <a:pt x="19350" y="21600"/>
                  <a:pt x="19496" y="21004"/>
                  <a:pt x="19496" y="20270"/>
                </a:cubicBezTo>
                <a:lnTo>
                  <a:pt x="19496" y="19626"/>
                </a:lnTo>
                <a:lnTo>
                  <a:pt x="21600" y="16961"/>
                </a:lnTo>
                <a:lnTo>
                  <a:pt x="19496" y="14301"/>
                </a:lnTo>
                <a:lnTo>
                  <a:pt x="19496" y="1330"/>
                </a:lnTo>
                <a:cubicBezTo>
                  <a:pt x="19496" y="596"/>
                  <a:pt x="19350" y="0"/>
                  <a:pt x="19169" y="0"/>
                </a:cubicBezTo>
                <a:lnTo>
                  <a:pt x="327" y="0"/>
                </a:lnTo>
                <a:close/>
              </a:path>
            </a:pathLst>
          </a:custGeom>
          <a:ln w="63500">
            <a:solidFill>
              <a:schemeClr val="accent1"/>
            </a:solidFill>
            <a:miter lim="400000"/>
          </a:ln>
        </p:spPr>
        <p:txBody>
          <a:bodyPr lIns="50800" tIns="50800" rIns="50800" bIns="50800" anchor="ctr"/>
          <a:lstStyle/>
          <a:p>
            <a:pPr>
              <a:defRPr sz="2400">
                <a:solidFill>
                  <a:srgbClr val="FFFFFF"/>
                </a:solidFill>
              </a:defRPr>
            </a:pPr>
          </a:p>
        </p:txBody>
      </p:sp>
      <p:pic>
        <p:nvPicPr>
          <p:cNvPr id="534" name="イメージ" descr="イメージ"/>
          <p:cNvPicPr>
            <a:picLocks noChangeAspect="1"/>
          </p:cNvPicPr>
          <p:nvPr/>
        </p:nvPicPr>
        <p:blipFill>
          <a:blip r:embed="rId3">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7"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538" name="「フリー」という言葉に注意！"/>
          <p:cNvSpPr txBox="1"/>
          <p:nvPr/>
        </p:nvSpPr>
        <p:spPr>
          <a:xfrm>
            <a:off x="349803" y="270792"/>
            <a:ext cx="10782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「フリー」という言葉に注意！</a:t>
            </a:r>
          </a:p>
        </p:txBody>
      </p:sp>
      <p:sp>
        <p:nvSpPr>
          <p:cNvPr id="539" name="・フリーウェア，フリーソフト，フリー素材，etc…"/>
          <p:cNvSpPr txBox="1"/>
          <p:nvPr/>
        </p:nvSpPr>
        <p:spPr>
          <a:xfrm>
            <a:off x="-12507" y="1782540"/>
            <a:ext cx="13503517" cy="6627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defRPr sz="3800"/>
            </a:pPr>
            <a:r>
              <a:rPr>
                <a:latin typeface="ヒラギノ角ゴ ProN W6"/>
                <a:ea typeface="ヒラギノ角ゴ ProN W6"/>
                <a:cs typeface="ヒラギノ角ゴ ProN W6"/>
                <a:sym typeface="ヒラギノ角ゴ ProN W6"/>
              </a:rPr>
              <a:t>・</a:t>
            </a:r>
            <a:r>
              <a:t>フリーウェア，フリーソフト，フリー素材，etc</a:t>
            </a:r>
            <a:endParaRPr>
              <a:solidFill>
                <a:schemeClr val="accent5"/>
              </a:solidFill>
            </a:endParaRPr>
          </a:p>
          <a:p>
            <a:pPr algn="l">
              <a:defRPr sz="3800"/>
            </a:pPr>
            <a:r>
              <a:rPr>
                <a:latin typeface="ヒラギノ角ゴ ProN W6"/>
                <a:ea typeface="ヒラギノ角ゴ ProN W6"/>
                <a:cs typeface="ヒラギノ角ゴ ProN W6"/>
                <a:sym typeface="ヒラギノ角ゴ ProN W6"/>
              </a:rPr>
              <a:t>・</a:t>
            </a:r>
            <a:r>
              <a:t>実際は様々な意味の「フリー」が混在している．</a:t>
            </a:r>
          </a:p>
          <a:p>
            <a:pPr algn="l"/>
            <a:r>
              <a:t>　- 著作権を放棄．</a:t>
            </a:r>
          </a:p>
          <a:p>
            <a:pPr algn="l"/>
            <a:r>
              <a:t>　- 改変，公開，再配布可．</a:t>
            </a:r>
          </a:p>
          <a:p>
            <a:pPr algn="l"/>
            <a:r>
              <a:t>　- 無料 (改変は ×) etc…</a:t>
            </a:r>
          </a:p>
          <a:p>
            <a:pPr algn="l">
              <a:defRPr sz="3800"/>
            </a:pPr>
            <a:r>
              <a:rPr>
                <a:latin typeface="ヒラギノ角ゴ ProN W6"/>
                <a:ea typeface="ヒラギノ角ゴ ProN W6"/>
                <a:cs typeface="ヒラギノ角ゴ ProN W6"/>
                <a:sym typeface="ヒラギノ角ゴ ProN W6"/>
              </a:rPr>
              <a:t>・</a:t>
            </a:r>
            <a:r>
              <a:t>ライセンスに従って使用しなければならない．</a:t>
            </a:r>
          </a:p>
        </p:txBody>
      </p:sp>
      <p:sp>
        <p:nvSpPr>
          <p:cNvPr id="540" name="「フリー」がつくから…"/>
          <p:cNvSpPr txBox="1"/>
          <p:nvPr/>
        </p:nvSpPr>
        <p:spPr>
          <a:xfrm>
            <a:off x="1352939" y="6573670"/>
            <a:ext cx="8776029" cy="14178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defRPr sz="3800"/>
            </a:pPr>
            <a:r>
              <a:rPr>
                <a:solidFill>
                  <a:schemeClr val="accent5"/>
                </a:solidFill>
                <a:latin typeface="ヒラギノ角ゴ ProN W6"/>
                <a:ea typeface="ヒラギノ角ゴ ProN W6"/>
                <a:cs typeface="ヒラギノ角ゴ ProN W6"/>
                <a:sym typeface="ヒラギノ角ゴ ProN W6"/>
              </a:rPr>
              <a:t>「フリー」がつくから</a:t>
            </a:r>
            <a:endParaRPr>
              <a:solidFill>
                <a:schemeClr val="accent5"/>
              </a:solidFill>
              <a:latin typeface="ヒラギノ角ゴ ProN W6"/>
              <a:ea typeface="ヒラギノ角ゴ ProN W6"/>
              <a:cs typeface="ヒラギノ角ゴ ProN W6"/>
              <a:sym typeface="ヒラギノ角ゴ ProN W6"/>
            </a:endParaRPr>
          </a:p>
          <a:p>
            <a:pPr>
              <a:defRPr sz="3800"/>
            </a:pPr>
            <a:r>
              <a:rPr>
                <a:solidFill>
                  <a:schemeClr val="accent5"/>
                </a:solidFill>
                <a:latin typeface="ヒラギノ角ゴ ProN W6"/>
                <a:ea typeface="ヒラギノ角ゴ ProN W6"/>
                <a:cs typeface="ヒラギノ角ゴ ProN W6"/>
                <a:sym typeface="ヒラギノ角ゴ ProN W6"/>
              </a:rPr>
              <a:t>何をしても良いわけではないんだ！</a:t>
            </a:r>
          </a:p>
        </p:txBody>
      </p:sp>
      <p:sp>
        <p:nvSpPr>
          <p:cNvPr id="541" name="コールアウト"/>
          <p:cNvSpPr/>
          <p:nvPr/>
        </p:nvSpPr>
        <p:spPr>
          <a:xfrm>
            <a:off x="1457071" y="6214224"/>
            <a:ext cx="9124157" cy="2136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3" y="0"/>
                </a:moveTo>
                <a:cubicBezTo>
                  <a:pt x="122" y="0"/>
                  <a:pt x="0" y="523"/>
                  <a:pt x="0" y="1167"/>
                </a:cubicBezTo>
                <a:lnTo>
                  <a:pt x="0" y="20433"/>
                </a:lnTo>
                <a:cubicBezTo>
                  <a:pt x="0" y="21077"/>
                  <a:pt x="122" y="21600"/>
                  <a:pt x="273" y="21600"/>
                </a:cubicBezTo>
                <a:lnTo>
                  <a:pt x="19765" y="21600"/>
                </a:lnTo>
                <a:cubicBezTo>
                  <a:pt x="19916" y="21600"/>
                  <a:pt x="20038" y="21077"/>
                  <a:pt x="20038" y="20433"/>
                </a:cubicBezTo>
                <a:lnTo>
                  <a:pt x="20038" y="20160"/>
                </a:lnTo>
                <a:lnTo>
                  <a:pt x="21600" y="17825"/>
                </a:lnTo>
                <a:lnTo>
                  <a:pt x="20038" y="15490"/>
                </a:lnTo>
                <a:lnTo>
                  <a:pt x="20038" y="1167"/>
                </a:lnTo>
                <a:cubicBezTo>
                  <a:pt x="20038" y="523"/>
                  <a:pt x="19916" y="0"/>
                  <a:pt x="19765" y="0"/>
                </a:cubicBezTo>
                <a:lnTo>
                  <a:pt x="273" y="0"/>
                </a:lnTo>
                <a:close/>
              </a:path>
            </a:pathLst>
          </a:custGeom>
          <a:ln w="63500">
            <a:solidFill>
              <a:schemeClr val="accent1"/>
            </a:solidFill>
            <a:miter lim="400000"/>
          </a:ln>
        </p:spPr>
        <p:txBody>
          <a:bodyPr lIns="50800" tIns="50800" rIns="50800" bIns="50800" anchor="ctr"/>
          <a:lstStyle/>
          <a:p>
            <a:pPr>
              <a:defRPr sz="2400">
                <a:solidFill>
                  <a:srgbClr val="FFFFFF"/>
                </a:solidFill>
              </a:defRPr>
            </a:pPr>
          </a:p>
        </p:txBody>
      </p:sp>
      <p:sp>
        <p:nvSpPr>
          <p:cNvPr id="542" name="テキスト"/>
          <p:cNvSpPr txBox="1"/>
          <p:nvPr/>
        </p:nvSpPr>
        <p:spPr>
          <a:xfrm>
            <a:off x="6288709" y="9251950"/>
            <a:ext cx="414682"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800"/>
            </a:lvl1pPr>
          </a:lstStyle>
          <a:p>
            <a:pPr/>
            <a:fld id="{86CB4B4D-7CA3-9044-876B-883B54F8677D}" type="slidenum"/>
          </a:p>
        </p:txBody>
      </p:sp>
      <p:pic>
        <p:nvPicPr>
          <p:cNvPr id="543" name="イメージ" descr="イメージ"/>
          <p:cNvPicPr>
            <a:picLocks noChangeAspect="1"/>
          </p:cNvPicPr>
          <p:nvPr/>
        </p:nvPicPr>
        <p:blipFill>
          <a:blip r:embed="rId3">
            <a:extLst/>
          </a:blip>
          <a:stretch>
            <a:fillRect/>
          </a:stretch>
        </p:blipFill>
        <p:spPr>
          <a:xfrm>
            <a:off x="10197584" y="5694402"/>
            <a:ext cx="2439596" cy="3343148"/>
          </a:xfrm>
          <a:prstGeom prst="rect">
            <a:avLst/>
          </a:prstGeom>
          <a:ln w="12700">
            <a:miter lim="400000"/>
          </a:ln>
        </p:spPr>
      </p:pic>
      <p:pic>
        <p:nvPicPr>
          <p:cNvPr id="544" name="イメージ" descr="イメージ"/>
          <p:cNvPicPr>
            <a:picLocks noChangeAspect="1"/>
          </p:cNvPicPr>
          <p:nvPr/>
        </p:nvPicPr>
        <p:blipFill>
          <a:blip r:embed="rId4">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8" name="スライド番号"/>
          <p:cNvSpPr txBox="1"/>
          <p:nvPr>
            <p:ph type="sldNum" sz="quarter" idx="2"/>
          </p:nvPr>
        </p:nvSpPr>
        <p:spPr>
          <a:xfrm>
            <a:off x="7224140" y="18033155"/>
            <a:ext cx="414681"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49"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550" name="これまで出てきたイラストは・・"/>
          <p:cNvSpPr txBox="1"/>
          <p:nvPr/>
        </p:nvSpPr>
        <p:spPr>
          <a:xfrm>
            <a:off x="349803" y="270792"/>
            <a:ext cx="1149858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これまで出てきたイラストは・・</a:t>
            </a:r>
          </a:p>
        </p:txBody>
      </p:sp>
      <p:sp>
        <p:nvSpPr>
          <p:cNvPr id="551" name="テキスト"/>
          <p:cNvSpPr txBox="1"/>
          <p:nvPr/>
        </p:nvSpPr>
        <p:spPr>
          <a:xfrm>
            <a:off x="7224140" y="18033155"/>
            <a:ext cx="414681"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800"/>
            </a:lvl1pPr>
          </a:lstStyle>
          <a:p>
            <a:pPr/>
            <a:fld id="{86CB4B4D-7CA3-9044-876B-883B54F8677D}" type="slidenum"/>
          </a:p>
        </p:txBody>
      </p:sp>
      <p:sp>
        <p:nvSpPr>
          <p:cNvPr id="552" name="テキスト"/>
          <p:cNvSpPr txBox="1"/>
          <p:nvPr/>
        </p:nvSpPr>
        <p:spPr>
          <a:xfrm>
            <a:off x="6288709" y="9251950"/>
            <a:ext cx="414682"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800"/>
            </a:lvl1pPr>
          </a:lstStyle>
          <a:p>
            <a:pPr/>
            <a:fld id="{86CB4B4D-7CA3-9044-876B-883B54F8677D}" type="slidenum"/>
          </a:p>
        </p:txBody>
      </p:sp>
      <p:sp>
        <p:nvSpPr>
          <p:cNvPr id="553" name="個人, 法人, 商用, 非商用を問わず無料で利用可能！"/>
          <p:cNvSpPr txBox="1"/>
          <p:nvPr/>
        </p:nvSpPr>
        <p:spPr>
          <a:xfrm>
            <a:off x="847886" y="1883997"/>
            <a:ext cx="11309028" cy="6438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a:defRPr sz="3800">
                <a:solidFill>
                  <a:schemeClr val="accent5"/>
                </a:solidFill>
                <a:latin typeface="ヒラギノ角ゴ ProN W6"/>
                <a:ea typeface="ヒラギノ角ゴ ProN W6"/>
                <a:cs typeface="ヒラギノ角ゴ ProN W6"/>
                <a:sym typeface="ヒラギノ角ゴ ProN W6"/>
              </a:defRPr>
            </a:lvl1pPr>
          </a:lstStyle>
          <a:p>
            <a:pPr>
              <a:defRPr>
                <a:latin typeface="+mn-lt"/>
                <a:ea typeface="+mn-ea"/>
                <a:cs typeface="+mn-cs"/>
                <a:sym typeface="ヒラギノ角ゴ ProN W3"/>
              </a:defRPr>
            </a:pPr>
            <a:r>
              <a:rPr>
                <a:latin typeface="ヒラギノ角ゴ ProN W6"/>
                <a:ea typeface="ヒラギノ角ゴ ProN W6"/>
                <a:cs typeface="ヒラギノ角ゴ ProN W6"/>
                <a:sym typeface="ヒラギノ角ゴ ProN W6"/>
              </a:rPr>
              <a:t>個人, 法人, 商用, 非商用を問わず無料で利用可能！</a:t>
            </a:r>
          </a:p>
        </p:txBody>
      </p:sp>
      <p:sp>
        <p:nvSpPr>
          <p:cNvPr id="554" name="・いらすとや…"/>
          <p:cNvSpPr txBox="1"/>
          <p:nvPr/>
        </p:nvSpPr>
        <p:spPr>
          <a:xfrm>
            <a:off x="1007318" y="2779168"/>
            <a:ext cx="11498580" cy="5490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defRPr sz="3800"/>
            </a:pPr>
            <a:r>
              <a:rPr>
                <a:latin typeface="ヒラギノ角ゴ ProN W6"/>
                <a:ea typeface="ヒラギノ角ゴ ProN W6"/>
                <a:cs typeface="ヒラギノ角ゴ ProN W6"/>
                <a:sym typeface="ヒラギノ角ゴ ProN W6"/>
              </a:rPr>
              <a:t>・</a:t>
            </a:r>
            <a:r>
              <a:t>いらすとや</a:t>
            </a:r>
          </a:p>
          <a:p>
            <a:pPr algn="l">
              <a:lnSpc>
                <a:spcPct val="150000"/>
              </a:lnSpc>
            </a:pPr>
            <a:r>
              <a:t>　- </a:t>
            </a:r>
            <a:r>
              <a:rPr u="sng">
                <a:hlinkClick r:id="rId2" invalidUrl="" action="" tgtFrame="" tooltip="" history="1" highlightClick="0" endSnd="0"/>
              </a:rPr>
              <a:t>http://www.irasutoya.com</a:t>
            </a:r>
          </a:p>
          <a:p>
            <a:pPr algn="l">
              <a:defRPr sz="3800"/>
            </a:pPr>
            <a:r>
              <a:rPr>
                <a:latin typeface="ヒラギノ角ゴ ProN W6"/>
                <a:ea typeface="ヒラギノ角ゴ ProN W6"/>
                <a:cs typeface="ヒラギノ角ゴ ProN W6"/>
                <a:sym typeface="ヒラギノ角ゴ ProN W6"/>
              </a:rPr>
              <a:t>・</a:t>
            </a:r>
            <a:r>
              <a:t>フレームイラスト</a:t>
            </a:r>
          </a:p>
          <a:p>
            <a:pPr algn="l"/>
            <a:r>
              <a:t>　- </a:t>
            </a:r>
            <a:r>
              <a:rPr u="sng">
                <a:hlinkClick r:id="rId3" invalidUrl="" action="" tgtFrame="" tooltip="" history="1" highlightClick="0" endSnd="0"/>
              </a:rPr>
              <a:t>http://frame-illust.com</a:t>
            </a:r>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6"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57"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558" name="まとめ  〜クライアント・サーバシステムとWWW〜"/>
          <p:cNvSpPr txBox="1"/>
          <p:nvPr/>
        </p:nvSpPr>
        <p:spPr>
          <a:xfrm>
            <a:off x="210951" y="334292"/>
            <a:ext cx="13296832"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6000">
                <a:solidFill>
                  <a:srgbClr val="FFFFFF"/>
                </a:solidFill>
                <a:latin typeface="ヒラギノ角ゴ ProN W6"/>
                <a:ea typeface="ヒラギノ角ゴ ProN W6"/>
                <a:cs typeface="ヒラギノ角ゴ ProN W6"/>
                <a:sym typeface="ヒラギノ角ゴ ProN W6"/>
              </a:defRPr>
            </a:pPr>
            <a:r>
              <a:rPr sz="5000"/>
              <a:t>まとめ  </a:t>
            </a:r>
            <a:r>
              <a:rPr sz="4000"/>
              <a:t>〜クライアント・サーバシステムとWWW〜</a:t>
            </a:r>
          </a:p>
        </p:txBody>
      </p:sp>
      <p:sp>
        <p:nvSpPr>
          <p:cNvPr id="559" name="■ クライアント・サーバシステム"/>
          <p:cNvSpPr txBox="1"/>
          <p:nvPr/>
        </p:nvSpPr>
        <p:spPr>
          <a:xfrm>
            <a:off x="7594" y="1615345"/>
            <a:ext cx="8218247"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4200">
                <a:solidFill>
                  <a:schemeClr val="accent1"/>
                </a:solidFill>
                <a:latin typeface="ヒラギノ角ゴ ProN W6"/>
                <a:ea typeface="ヒラギノ角ゴ ProN W6"/>
                <a:cs typeface="ヒラギノ角ゴ ProN W6"/>
                <a:sym typeface="ヒラギノ角ゴ ProN W6"/>
              </a:defRPr>
            </a:lvl1pPr>
          </a:lstStyle>
          <a:p>
            <a:pPr/>
            <a:r>
              <a:t>■ クライアント・サーバシステム</a:t>
            </a:r>
          </a:p>
        </p:txBody>
      </p:sp>
      <p:sp>
        <p:nvSpPr>
          <p:cNvPr id="560" name="矢印"/>
          <p:cNvSpPr/>
          <p:nvPr/>
        </p:nvSpPr>
        <p:spPr>
          <a:xfrm>
            <a:off x="4756251" y="2974339"/>
            <a:ext cx="2702615" cy="492761"/>
          </a:xfrm>
          <a:prstGeom prst="rightArrow">
            <a:avLst>
              <a:gd name="adj1" fmla="val 19420"/>
              <a:gd name="adj2" fmla="val 61332"/>
            </a:avLst>
          </a:prstGeom>
          <a:solidFill>
            <a:schemeClr val="accent1"/>
          </a:solidFill>
          <a:ln w="12700">
            <a:miter lim="400000"/>
          </a:ln>
        </p:spPr>
        <p:txBody>
          <a:bodyPr lIns="50800" tIns="50800" rIns="50800" bIns="50800" anchor="ctr"/>
          <a:lstStyle/>
          <a:p>
            <a:pPr>
              <a:defRPr sz="2400">
                <a:solidFill>
                  <a:schemeClr val="accent1"/>
                </a:solidFill>
              </a:defRPr>
            </a:pPr>
          </a:p>
        </p:txBody>
      </p:sp>
      <p:sp>
        <p:nvSpPr>
          <p:cNvPr id="561" name="ブラウザ…"/>
          <p:cNvSpPr txBox="1"/>
          <p:nvPr/>
        </p:nvSpPr>
        <p:spPr>
          <a:xfrm>
            <a:off x="780523" y="2595880"/>
            <a:ext cx="3183027"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ブラウザ</a:t>
            </a:r>
          </a:p>
          <a:p>
            <a:pPr>
              <a:lnSpc>
                <a:spcPct val="70000"/>
              </a:lnSpc>
            </a:pPr>
            <a:r>
              <a:t>(クライアント)</a:t>
            </a:r>
          </a:p>
        </p:txBody>
      </p:sp>
      <p:sp>
        <p:nvSpPr>
          <p:cNvPr id="562" name="WWW サーバ…"/>
          <p:cNvSpPr txBox="1"/>
          <p:nvPr/>
        </p:nvSpPr>
        <p:spPr>
          <a:xfrm>
            <a:off x="8089440" y="2595880"/>
            <a:ext cx="3151937"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WWW サーバ</a:t>
            </a:r>
          </a:p>
          <a:p>
            <a:pPr>
              <a:lnSpc>
                <a:spcPct val="70000"/>
              </a:lnSpc>
            </a:pPr>
            <a:r>
              <a:t>(サーバ)</a:t>
            </a:r>
          </a:p>
        </p:txBody>
      </p:sp>
      <p:pic>
        <p:nvPicPr>
          <p:cNvPr id="563" name="イメージ" descr="イメージ"/>
          <p:cNvPicPr>
            <a:picLocks noChangeAspect="1"/>
          </p:cNvPicPr>
          <p:nvPr/>
        </p:nvPicPr>
        <p:blipFill>
          <a:blip r:embed="rId2">
            <a:extLst/>
          </a:blip>
          <a:stretch>
            <a:fillRect/>
          </a:stretch>
        </p:blipFill>
        <p:spPr>
          <a:xfrm>
            <a:off x="8828612" y="3794585"/>
            <a:ext cx="1397205" cy="1885030"/>
          </a:xfrm>
          <a:prstGeom prst="rect">
            <a:avLst/>
          </a:prstGeom>
          <a:ln w="12700">
            <a:miter lim="400000"/>
          </a:ln>
        </p:spPr>
      </p:pic>
      <p:sp>
        <p:nvSpPr>
          <p:cNvPr id="564" name="ファイル要求"/>
          <p:cNvSpPr txBox="1"/>
          <p:nvPr/>
        </p:nvSpPr>
        <p:spPr>
          <a:xfrm>
            <a:off x="4609174" y="2261822"/>
            <a:ext cx="283464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ファイル要求</a:t>
            </a:r>
          </a:p>
        </p:txBody>
      </p:sp>
      <p:sp>
        <p:nvSpPr>
          <p:cNvPr id="565" name="ファイル提供"/>
          <p:cNvSpPr txBox="1"/>
          <p:nvPr/>
        </p:nvSpPr>
        <p:spPr>
          <a:xfrm>
            <a:off x="4690238" y="5471747"/>
            <a:ext cx="283464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ファイル提供</a:t>
            </a:r>
          </a:p>
        </p:txBody>
      </p:sp>
      <p:pic>
        <p:nvPicPr>
          <p:cNvPr id="566" name="イメージ" descr="イメージ"/>
          <p:cNvPicPr>
            <a:picLocks noChangeAspect="1"/>
          </p:cNvPicPr>
          <p:nvPr/>
        </p:nvPicPr>
        <p:blipFill>
          <a:blip r:embed="rId3">
            <a:extLst/>
          </a:blip>
          <a:stretch>
            <a:fillRect/>
          </a:stretch>
        </p:blipFill>
        <p:spPr>
          <a:xfrm>
            <a:off x="7556767" y="6506237"/>
            <a:ext cx="4217283" cy="2466713"/>
          </a:xfrm>
          <a:prstGeom prst="rect">
            <a:avLst/>
          </a:prstGeom>
          <a:ln w="12700">
            <a:miter lim="400000"/>
          </a:ln>
        </p:spPr>
      </p:pic>
      <p:sp>
        <p:nvSpPr>
          <p:cNvPr id="567" name="矢印"/>
          <p:cNvSpPr/>
          <p:nvPr/>
        </p:nvSpPr>
        <p:spPr>
          <a:xfrm rot="16200000">
            <a:off x="1940236" y="5936738"/>
            <a:ext cx="863600" cy="609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29" y="15224"/>
                </a:moveTo>
                <a:lnTo>
                  <a:pt x="11729" y="21600"/>
                </a:lnTo>
                <a:lnTo>
                  <a:pt x="0" y="10800"/>
                </a:lnTo>
                <a:lnTo>
                  <a:pt x="11729" y="0"/>
                </a:lnTo>
                <a:lnTo>
                  <a:pt x="11729" y="6376"/>
                </a:lnTo>
                <a:lnTo>
                  <a:pt x="21600" y="6376"/>
                </a:lnTo>
                <a:lnTo>
                  <a:pt x="21600" y="15224"/>
                </a:lnTo>
                <a:close/>
              </a:path>
            </a:pathLst>
          </a:custGeom>
          <a:solidFill>
            <a:schemeClr val="accent1">
              <a:alpha val="49830"/>
            </a:schemeClr>
          </a:solidFill>
          <a:ln w="12700">
            <a:miter lim="400000"/>
          </a:ln>
        </p:spPr>
        <p:txBody>
          <a:bodyPr lIns="50800" tIns="50800" rIns="50800" bIns="50800" anchor="ctr"/>
          <a:lstStyle/>
          <a:p>
            <a:pPr>
              <a:defRPr sz="2400">
                <a:solidFill>
                  <a:schemeClr val="accent1">
                    <a:alpha val="30085"/>
                  </a:schemeClr>
                </a:solidFill>
              </a:defRPr>
            </a:pPr>
          </a:p>
        </p:txBody>
      </p:sp>
      <p:sp>
        <p:nvSpPr>
          <p:cNvPr id="568" name="解釈 + 表示"/>
          <p:cNvSpPr txBox="1"/>
          <p:nvPr/>
        </p:nvSpPr>
        <p:spPr>
          <a:xfrm>
            <a:off x="1233455" y="5987537"/>
            <a:ext cx="2277162"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3200"/>
            </a:lvl1pPr>
          </a:lstStyle>
          <a:p>
            <a:pPr/>
            <a:r>
              <a:t>解釈 + 表示</a:t>
            </a:r>
          </a:p>
        </p:txBody>
      </p:sp>
      <p:pic>
        <p:nvPicPr>
          <p:cNvPr id="569" name="イメージ" descr="イメージ"/>
          <p:cNvPicPr>
            <a:picLocks noChangeAspect="1"/>
          </p:cNvPicPr>
          <p:nvPr/>
        </p:nvPicPr>
        <p:blipFill>
          <a:blip r:embed="rId4">
            <a:extLst/>
          </a:blip>
          <a:stretch>
            <a:fillRect/>
          </a:stretch>
        </p:blipFill>
        <p:spPr>
          <a:xfrm>
            <a:off x="72360" y="6804567"/>
            <a:ext cx="4599352" cy="1763662"/>
          </a:xfrm>
          <a:prstGeom prst="rect">
            <a:avLst/>
          </a:prstGeom>
          <a:ln w="12700">
            <a:miter lim="400000"/>
          </a:ln>
        </p:spPr>
      </p:pic>
      <p:pic>
        <p:nvPicPr>
          <p:cNvPr id="570" name="イメージ" descr="イメージ"/>
          <p:cNvPicPr>
            <a:picLocks noChangeAspect="1"/>
          </p:cNvPicPr>
          <p:nvPr/>
        </p:nvPicPr>
        <p:blipFill>
          <a:blip r:embed="rId5">
            <a:extLst/>
          </a:blip>
          <a:stretch>
            <a:fillRect/>
          </a:stretch>
        </p:blipFill>
        <p:spPr>
          <a:xfrm>
            <a:off x="757663" y="3679910"/>
            <a:ext cx="3228747" cy="1695093"/>
          </a:xfrm>
          <a:prstGeom prst="rect">
            <a:avLst/>
          </a:prstGeom>
          <a:ln w="12700">
            <a:miter lim="400000"/>
          </a:ln>
        </p:spPr>
      </p:pic>
      <p:sp>
        <p:nvSpPr>
          <p:cNvPr id="571" name="http://www.nxworld.net/wp-content/uploads/"/>
          <p:cNvSpPr txBox="1"/>
          <p:nvPr/>
        </p:nvSpPr>
        <p:spPr>
          <a:xfrm>
            <a:off x="610368" y="5307889"/>
            <a:ext cx="3523336"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defRPr sz="1200" u="sng">
                <a:hlinkClick r:id="rId6" invalidUrl="" action="" tgtFrame="" tooltip="" history="1" highlightClick="0" endSnd="0"/>
              </a:defRPr>
            </a:lvl1pPr>
          </a:lstStyle>
          <a:p>
            <a:pPr>
              <a:defRPr u="none"/>
            </a:pPr>
            <a:r>
              <a:rPr u="sng">
                <a:hlinkClick r:id="rId6" invalidUrl="" action="" tgtFrame="" tooltip="" history="1" highlightClick="0" endSnd="0"/>
              </a:rPr>
              <a:t>http://www.nxworld.net/wp-content/uploads/</a:t>
            </a:r>
          </a:p>
        </p:txBody>
      </p:sp>
      <p:sp>
        <p:nvSpPr>
          <p:cNvPr id="572" name="矢印"/>
          <p:cNvSpPr/>
          <p:nvPr/>
        </p:nvSpPr>
        <p:spPr>
          <a:xfrm rot="10800000">
            <a:off x="4675187" y="4946791"/>
            <a:ext cx="2702615" cy="492760"/>
          </a:xfrm>
          <a:prstGeom prst="rightArrow">
            <a:avLst>
              <a:gd name="adj1" fmla="val 19420"/>
              <a:gd name="adj2" fmla="val 61332"/>
            </a:avLst>
          </a:prstGeom>
          <a:solidFill>
            <a:schemeClr val="accent1"/>
          </a:solidFill>
          <a:ln w="12700">
            <a:miter lim="400000"/>
          </a:ln>
        </p:spPr>
        <p:txBody>
          <a:bodyPr lIns="50800" tIns="50800" rIns="50800" bIns="50800" anchor="ctr"/>
          <a:lstStyle/>
          <a:p>
            <a:pPr>
              <a:defRPr sz="2400">
                <a:solidFill>
                  <a:schemeClr val="accent1"/>
                </a:solidFill>
              </a:defRPr>
            </a:pPr>
          </a:p>
        </p:txBody>
      </p:sp>
      <p:sp>
        <p:nvSpPr>
          <p:cNvPr id="573" name="プロトコル…"/>
          <p:cNvSpPr txBox="1"/>
          <p:nvPr/>
        </p:nvSpPr>
        <p:spPr>
          <a:xfrm>
            <a:off x="4252240" y="3954780"/>
            <a:ext cx="3710636" cy="1107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70000"/>
              </a:lnSpc>
            </a:pPr>
            <a:r>
              <a:t>プロトコル</a:t>
            </a:r>
          </a:p>
          <a:p>
            <a:pPr>
              <a:lnSpc>
                <a:spcPct val="70000"/>
              </a:lnSpc>
            </a:pPr>
            <a:r>
              <a:t>HTTP or HTTPS</a:t>
            </a:r>
          </a:p>
        </p:txBody>
      </p:sp>
      <p:sp>
        <p:nvSpPr>
          <p:cNvPr id="574" name="Web コンテンツ"/>
          <p:cNvSpPr txBox="1"/>
          <p:nvPr/>
        </p:nvSpPr>
        <p:spPr>
          <a:xfrm>
            <a:off x="8033569" y="5996088"/>
            <a:ext cx="3576676"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70000"/>
              </a:lnSpc>
            </a:lvl1pPr>
          </a:lstStyle>
          <a:p>
            <a:pPr/>
            <a:r>
              <a:t>Web コンテンツ</a:t>
            </a:r>
          </a:p>
        </p:txBody>
      </p:sp>
      <p:sp>
        <p:nvSpPr>
          <p:cNvPr id="575" name="・W3C が標準仕様を策定．"/>
          <p:cNvSpPr txBox="1"/>
          <p:nvPr/>
        </p:nvSpPr>
        <p:spPr>
          <a:xfrm>
            <a:off x="227840" y="8915358"/>
            <a:ext cx="6010352"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70000"/>
              </a:lnSpc>
              <a:defRPr>
                <a:latin typeface="ヒラギノ角ゴ ProN W6"/>
                <a:ea typeface="ヒラギノ角ゴ ProN W6"/>
                <a:cs typeface="ヒラギノ角ゴ ProN W6"/>
                <a:sym typeface="ヒラギノ角ゴ ProN W6"/>
              </a:defRPr>
            </a:pPr>
            <a:r>
              <a:t>・W3C </a:t>
            </a:r>
            <a:r>
              <a:rPr>
                <a:latin typeface="+mn-lt"/>
                <a:ea typeface="+mn-ea"/>
                <a:cs typeface="+mn-cs"/>
                <a:sym typeface="ヒラギノ角ゴ ProN W3"/>
              </a:rPr>
              <a:t>が標準仕様を策定．</a:t>
            </a:r>
          </a:p>
        </p:txBody>
      </p:sp>
      <p:pic>
        <p:nvPicPr>
          <p:cNvPr id="576" name="イメージ" descr="イメージ"/>
          <p:cNvPicPr>
            <a:picLocks noChangeAspect="1"/>
          </p:cNvPicPr>
          <p:nvPr/>
        </p:nvPicPr>
        <p:blipFill>
          <a:blip r:embed="rId7">
            <a:extLst/>
          </a:blip>
          <a:stretch>
            <a:fillRect/>
          </a:stretch>
        </p:blipFill>
        <p:spPr>
          <a:xfrm>
            <a:off x="11333981" y="9134098"/>
            <a:ext cx="1609287" cy="565904"/>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8"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79"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580" name="■ 著作権"/>
          <p:cNvSpPr txBox="1"/>
          <p:nvPr/>
        </p:nvSpPr>
        <p:spPr>
          <a:xfrm>
            <a:off x="7594" y="1615345"/>
            <a:ext cx="2425523"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4200">
                <a:solidFill>
                  <a:schemeClr val="accent1"/>
                </a:solidFill>
                <a:latin typeface="ヒラギノ角ゴ ProN W6"/>
                <a:ea typeface="ヒラギノ角ゴ ProN W6"/>
                <a:cs typeface="ヒラギノ角ゴ ProN W6"/>
                <a:sym typeface="ヒラギノ角ゴ ProN W6"/>
              </a:defRPr>
            </a:lvl1pPr>
          </a:lstStyle>
          <a:p>
            <a:pPr/>
            <a:r>
              <a:t>■ 著作権</a:t>
            </a:r>
          </a:p>
        </p:txBody>
      </p:sp>
      <p:sp>
        <p:nvSpPr>
          <p:cNvPr id="581" name="・他人に不正に著作物を利用されない権利．"/>
          <p:cNvSpPr txBox="1"/>
          <p:nvPr/>
        </p:nvSpPr>
        <p:spPr>
          <a:xfrm>
            <a:off x="209644" y="2243548"/>
            <a:ext cx="14131342" cy="18080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defRPr sz="3800"/>
            </a:pPr>
            <a:r>
              <a:rPr>
                <a:latin typeface="ヒラギノ角ゴ ProN W6"/>
                <a:ea typeface="ヒラギノ角ゴ ProN W6"/>
                <a:cs typeface="ヒラギノ角ゴ ProN W6"/>
                <a:sym typeface="ヒラギノ角ゴ ProN W6"/>
              </a:rPr>
              <a:t>・</a:t>
            </a:r>
            <a:r>
              <a:t>他人に不正に著作物を利用されない権利．</a:t>
            </a:r>
          </a:p>
        </p:txBody>
      </p:sp>
      <p:sp>
        <p:nvSpPr>
          <p:cNvPr id="582" name="■ ライセンス"/>
          <p:cNvSpPr txBox="1"/>
          <p:nvPr/>
        </p:nvSpPr>
        <p:spPr>
          <a:xfrm>
            <a:off x="-1101" y="3053724"/>
            <a:ext cx="344965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4200">
                <a:solidFill>
                  <a:schemeClr val="accent1"/>
                </a:solidFill>
                <a:latin typeface="ヒラギノ角ゴ ProN W6"/>
                <a:ea typeface="ヒラギノ角ゴ ProN W6"/>
                <a:cs typeface="ヒラギノ角ゴ ProN W6"/>
                <a:sym typeface="ヒラギノ角ゴ ProN W6"/>
              </a:defRPr>
            </a:lvl1pPr>
          </a:lstStyle>
          <a:p>
            <a:pPr/>
            <a:r>
              <a:t>■ ライセンス</a:t>
            </a:r>
          </a:p>
        </p:txBody>
      </p:sp>
      <p:sp>
        <p:nvSpPr>
          <p:cNvPr id="583" name="・著作者が定めた「使用ルール」…"/>
          <p:cNvSpPr txBox="1"/>
          <p:nvPr/>
        </p:nvSpPr>
        <p:spPr>
          <a:xfrm>
            <a:off x="200950" y="3681928"/>
            <a:ext cx="14365382" cy="27089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defRPr sz="3800"/>
            </a:pPr>
            <a:r>
              <a:rPr>
                <a:latin typeface="ヒラギノ角ゴ ProN W6"/>
                <a:ea typeface="ヒラギノ角ゴ ProN W6"/>
                <a:cs typeface="ヒラギノ角ゴ ProN W6"/>
                <a:sym typeface="ヒラギノ角ゴ ProN W6"/>
              </a:rPr>
              <a:t>・</a:t>
            </a:r>
            <a:r>
              <a:t>著作者が定めた「使用ルール」</a:t>
            </a:r>
          </a:p>
          <a:p>
            <a:pPr algn="l"/>
            <a:r>
              <a:t>　- 著作物を使用する前に必ず確認する．</a:t>
            </a:r>
          </a:p>
          <a:p>
            <a:pPr algn="l"/>
            <a:r>
              <a:t>　- 「フリー」≠ 「何をしても良い」</a:t>
            </a:r>
          </a:p>
        </p:txBody>
      </p:sp>
      <p:sp>
        <p:nvSpPr>
          <p:cNvPr id="584" name="まとめ 〜著作権とライセンス〜"/>
          <p:cNvSpPr txBox="1"/>
          <p:nvPr/>
        </p:nvSpPr>
        <p:spPr>
          <a:xfrm>
            <a:off x="349803" y="270792"/>
            <a:ext cx="940308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6000">
                <a:solidFill>
                  <a:srgbClr val="FFFFFF"/>
                </a:solidFill>
                <a:latin typeface="ヒラギノ角ゴ ProN W6"/>
                <a:ea typeface="ヒラギノ角ゴ ProN W6"/>
                <a:cs typeface="ヒラギノ角ゴ ProN W6"/>
                <a:sym typeface="ヒラギノ角ゴ ProN W6"/>
              </a:defRPr>
            </a:pPr>
            <a:r>
              <a:t>まとめ　</a:t>
            </a:r>
            <a:r>
              <a:rPr sz="4500"/>
              <a:t>〜著作権とライセンス〜</a:t>
            </a:r>
          </a:p>
        </p:txBody>
      </p:sp>
      <p:sp>
        <p:nvSpPr>
          <p:cNvPr id="585" name="コールアウト"/>
          <p:cNvSpPr/>
          <p:nvPr/>
        </p:nvSpPr>
        <p:spPr>
          <a:xfrm>
            <a:off x="767709" y="6214224"/>
            <a:ext cx="9803211" cy="2136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4" y="0"/>
                </a:moveTo>
                <a:cubicBezTo>
                  <a:pt x="114" y="0"/>
                  <a:pt x="0" y="523"/>
                  <a:pt x="0" y="1167"/>
                </a:cubicBezTo>
                <a:lnTo>
                  <a:pt x="0" y="20433"/>
                </a:lnTo>
                <a:cubicBezTo>
                  <a:pt x="0" y="21077"/>
                  <a:pt x="114" y="21600"/>
                  <a:pt x="254" y="21600"/>
                </a:cubicBezTo>
                <a:lnTo>
                  <a:pt x="19915" y="21600"/>
                </a:lnTo>
                <a:cubicBezTo>
                  <a:pt x="20055" y="21600"/>
                  <a:pt x="20169" y="21077"/>
                  <a:pt x="20169" y="20433"/>
                </a:cubicBezTo>
                <a:lnTo>
                  <a:pt x="20169" y="19321"/>
                </a:lnTo>
                <a:lnTo>
                  <a:pt x="21600" y="16986"/>
                </a:lnTo>
                <a:lnTo>
                  <a:pt x="20169" y="14655"/>
                </a:lnTo>
                <a:lnTo>
                  <a:pt x="20169" y="1167"/>
                </a:lnTo>
                <a:cubicBezTo>
                  <a:pt x="20169" y="523"/>
                  <a:pt x="20055" y="0"/>
                  <a:pt x="19915" y="0"/>
                </a:cubicBezTo>
                <a:lnTo>
                  <a:pt x="254" y="0"/>
                </a:lnTo>
                <a:close/>
              </a:path>
            </a:pathLst>
          </a:custGeom>
          <a:ln w="63500">
            <a:solidFill>
              <a:schemeClr val="accent1"/>
            </a:solidFill>
            <a:miter lim="400000"/>
          </a:ln>
        </p:spPr>
        <p:txBody>
          <a:bodyPr lIns="50800" tIns="50800" rIns="50800" bIns="50800" anchor="ctr"/>
          <a:lstStyle/>
          <a:p>
            <a:pPr>
              <a:defRPr sz="2400">
                <a:solidFill>
                  <a:srgbClr val="FFFFFF"/>
                </a:solidFill>
              </a:defRPr>
            </a:pPr>
          </a:p>
        </p:txBody>
      </p:sp>
      <p:pic>
        <p:nvPicPr>
          <p:cNvPr id="586" name="イメージ" descr="イメージ"/>
          <p:cNvPicPr>
            <a:picLocks noChangeAspect="1"/>
          </p:cNvPicPr>
          <p:nvPr/>
        </p:nvPicPr>
        <p:blipFill>
          <a:blip r:embed="rId2">
            <a:extLst/>
          </a:blip>
          <a:stretch>
            <a:fillRect/>
          </a:stretch>
        </p:blipFill>
        <p:spPr>
          <a:xfrm>
            <a:off x="10643940" y="5787454"/>
            <a:ext cx="2118145" cy="3177218"/>
          </a:xfrm>
          <a:prstGeom prst="rect">
            <a:avLst/>
          </a:prstGeom>
          <a:ln w="12700">
            <a:miter lim="400000"/>
          </a:ln>
        </p:spPr>
      </p:pic>
      <p:sp>
        <p:nvSpPr>
          <p:cNvPr id="587" name="使用する前にしっかりライセンスを…"/>
          <p:cNvSpPr txBox="1"/>
          <p:nvPr/>
        </p:nvSpPr>
        <p:spPr>
          <a:xfrm>
            <a:off x="137734" y="6574063"/>
            <a:ext cx="10394129" cy="1417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defRPr sz="4200">
                <a:solidFill>
                  <a:schemeClr val="accent5"/>
                </a:solidFill>
                <a:latin typeface="ヒラギノ角ゴ ProN W6"/>
                <a:ea typeface="ヒラギノ角ゴ ProN W6"/>
                <a:cs typeface="ヒラギノ角ゴ ProN W6"/>
                <a:sym typeface="ヒラギノ角ゴ ProN W6"/>
              </a:defRPr>
            </a:pPr>
            <a:r>
              <a:t>使用する前にしっかりライセンスを</a:t>
            </a:r>
          </a:p>
          <a:p>
            <a:pPr>
              <a:defRPr sz="4200">
                <a:solidFill>
                  <a:schemeClr val="accent5"/>
                </a:solidFill>
                <a:latin typeface="ヒラギノ角ゴ ProN W6"/>
                <a:ea typeface="ヒラギノ角ゴ ProN W6"/>
                <a:cs typeface="ヒラギノ角ゴ ProN W6"/>
                <a:sym typeface="ヒラギノ角ゴ ProN W6"/>
              </a:defRPr>
            </a:pPr>
            <a:r>
              <a:t>確認することが大切！</a:t>
            </a:r>
          </a:p>
        </p:txBody>
      </p:sp>
      <p:pic>
        <p:nvPicPr>
          <p:cNvPr id="588" name="イメージ" descr="イメージ"/>
          <p:cNvPicPr>
            <a:picLocks noChangeAspect="1"/>
          </p:cNvPicPr>
          <p:nvPr/>
        </p:nvPicPr>
        <p:blipFill>
          <a:blip r:embed="rId3">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クライアント」が「サーバ」に要求を出し， サーバが要求に応えるというシステム．…"/>
          <p:cNvSpPr txBox="1"/>
          <p:nvPr/>
        </p:nvSpPr>
        <p:spPr>
          <a:xfrm>
            <a:off x="4096" y="1458614"/>
            <a:ext cx="13903317" cy="30530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28977" indent="-428977" algn="l">
              <a:lnSpc>
                <a:spcPct val="70000"/>
              </a:lnSpc>
              <a:spcBef>
                <a:spcPts val="600"/>
              </a:spcBef>
              <a:buSzPct val="200000"/>
              <a:buChar char="•"/>
              <a:defRPr sz="4000"/>
            </a:pPr>
            <a:r>
              <a:t>「</a:t>
            </a:r>
            <a:r>
              <a:rPr>
                <a:solidFill>
                  <a:schemeClr val="accent5"/>
                </a:solidFill>
                <a:latin typeface="ヒラギノ角ゴ ProN W6"/>
                <a:ea typeface="ヒラギノ角ゴ ProN W6"/>
                <a:cs typeface="ヒラギノ角ゴ ProN W6"/>
                <a:sym typeface="ヒラギノ角ゴ ProN W6"/>
              </a:rPr>
              <a:t>クライアント</a:t>
            </a:r>
            <a:r>
              <a:t>」が「</a:t>
            </a:r>
            <a:r>
              <a:rPr>
                <a:solidFill>
                  <a:schemeClr val="accent5"/>
                </a:solidFill>
                <a:latin typeface="ヒラギノ角ゴ ProN W6"/>
                <a:ea typeface="ヒラギノ角ゴ ProN W6"/>
                <a:cs typeface="ヒラギノ角ゴ ProN W6"/>
                <a:sym typeface="ヒラギノ角ゴ ProN W6"/>
              </a:rPr>
              <a:t>サーバ</a:t>
            </a:r>
            <a:r>
              <a:t>」に要求を出し，</a:t>
            </a:r>
            <a:br/>
            <a:r>
              <a:t>サーバが要求に応えるというシステム．</a:t>
            </a:r>
          </a:p>
          <a:p>
            <a:pPr lvl="1" marL="873477" indent="-428977" algn="l">
              <a:lnSpc>
                <a:spcPct val="70000"/>
              </a:lnSpc>
              <a:spcBef>
                <a:spcPts val="600"/>
              </a:spcBef>
              <a:buSzPct val="200000"/>
              <a:buChar char="•"/>
            </a:pPr>
            <a:r>
              <a:t>要求に対して計算機が行う処理をサーバに集中．</a:t>
            </a:r>
          </a:p>
          <a:p>
            <a:pPr lvl="1" marL="873477" indent="-428977" algn="l">
              <a:lnSpc>
                <a:spcPct val="70000"/>
              </a:lnSpc>
              <a:spcBef>
                <a:spcPts val="600"/>
              </a:spcBef>
              <a:buSzPct val="200000"/>
              <a:buChar char="•"/>
            </a:pPr>
            <a:r>
              <a:t>要求に応じて様々なサーバで分担処理．</a:t>
            </a:r>
          </a:p>
          <a:p>
            <a:pPr lvl="2" marL="1317977" indent="-428977" algn="l">
              <a:lnSpc>
                <a:spcPct val="70000"/>
              </a:lnSpc>
              <a:spcBef>
                <a:spcPts val="600"/>
              </a:spcBef>
              <a:buSzPct val="200000"/>
              <a:buChar char="•"/>
              <a:defRPr sz="3200"/>
            </a:pPr>
            <a:r>
              <a:t>分散処理システムの一つ．</a:t>
            </a:r>
          </a:p>
        </p:txBody>
      </p:sp>
      <p:sp>
        <p:nvSpPr>
          <p:cNvPr id="145"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146" name="クライアント・サーバシステムとは"/>
          <p:cNvSpPr txBox="1"/>
          <p:nvPr/>
        </p:nvSpPr>
        <p:spPr>
          <a:xfrm>
            <a:off x="349803" y="270792"/>
            <a:ext cx="1219962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クライアント・サーバシステムとは</a:t>
            </a:r>
          </a:p>
        </p:txBody>
      </p:sp>
      <p:sp>
        <p:nvSpPr>
          <p:cNvPr id="147" name="・最初の目的はCERN内の論文の相互閲覧…"/>
          <p:cNvSpPr txBox="1"/>
          <p:nvPr/>
        </p:nvSpPr>
        <p:spPr>
          <a:xfrm>
            <a:off x="-8145950" y="10082458"/>
            <a:ext cx="8907172" cy="124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a:solidFill>
                  <a:schemeClr val="accent5"/>
                </a:solidFill>
              </a:defRPr>
            </a:pPr>
            <a:r>
              <a:t>・最初の目的はCERN内の論文の相互閲覧</a:t>
            </a:r>
          </a:p>
          <a:p>
            <a:pPr algn="l">
              <a:defRPr>
                <a:solidFill>
                  <a:schemeClr val="accent5"/>
                </a:solidFill>
              </a:defRPr>
            </a:pPr>
            <a:r>
              <a:t>　(作られた動機を話す)</a:t>
            </a:r>
          </a:p>
        </p:txBody>
      </p:sp>
      <p:pic>
        <p:nvPicPr>
          <p:cNvPr id="148" name="イメージ" descr="イメージ"/>
          <p:cNvPicPr>
            <a:picLocks noChangeAspect="1"/>
          </p:cNvPicPr>
          <p:nvPr/>
        </p:nvPicPr>
        <p:blipFill>
          <a:blip r:embed="rId2">
            <a:extLst/>
          </a:blip>
          <a:stretch>
            <a:fillRect/>
          </a:stretch>
        </p:blipFill>
        <p:spPr>
          <a:xfrm>
            <a:off x="11333981" y="9134098"/>
            <a:ext cx="1609287" cy="565904"/>
          </a:xfrm>
          <a:prstGeom prst="rect">
            <a:avLst/>
          </a:prstGeom>
          <a:ln w="12700">
            <a:miter lim="400000"/>
          </a:ln>
        </p:spPr>
      </p:pic>
      <p:pic>
        <p:nvPicPr>
          <p:cNvPr id="149" name="イメージ" descr="イメージ"/>
          <p:cNvPicPr>
            <a:picLocks noChangeAspect="1"/>
          </p:cNvPicPr>
          <p:nvPr/>
        </p:nvPicPr>
        <p:blipFill>
          <a:blip r:embed="rId3">
            <a:extLst/>
          </a:blip>
          <a:stretch>
            <a:fillRect/>
          </a:stretch>
        </p:blipFill>
        <p:spPr>
          <a:xfrm>
            <a:off x="1565609" y="4593466"/>
            <a:ext cx="9768009" cy="4576712"/>
          </a:xfrm>
          <a:prstGeom prst="rect">
            <a:avLst/>
          </a:prstGeom>
          <a:ln w="12700">
            <a:miter lim="400000"/>
          </a:ln>
        </p:spPr>
      </p:pic>
      <p:sp>
        <p:nvSpPr>
          <p:cNvPr id="150" name="スライド番号"/>
          <p:cNvSpPr txBox="1"/>
          <p:nvPr>
            <p:ph type="sldNum" sz="quarter" idx="2"/>
          </p:nvPr>
        </p:nvSpPr>
        <p:spPr>
          <a:xfrm>
            <a:off x="6363347" y="9251950"/>
            <a:ext cx="265406"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0" name="四角形"/>
          <p:cNvSpPr/>
          <p:nvPr/>
        </p:nvSpPr>
        <p:spPr>
          <a:xfrm>
            <a:off x="10852196" y="658142"/>
            <a:ext cx="1881532" cy="1270001"/>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591"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592" name="参考文献"/>
          <p:cNvSpPr txBox="1"/>
          <p:nvPr/>
        </p:nvSpPr>
        <p:spPr>
          <a:xfrm>
            <a:off x="466763" y="270792"/>
            <a:ext cx="3162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参考文献</a:t>
            </a:r>
          </a:p>
        </p:txBody>
      </p:sp>
      <p:sp>
        <p:nvSpPr>
          <p:cNvPr id="593" name="・INEX2018 WWW の仕組み…"/>
          <p:cNvSpPr txBox="1"/>
          <p:nvPr/>
        </p:nvSpPr>
        <p:spPr>
          <a:xfrm>
            <a:off x="73787" y="1675079"/>
            <a:ext cx="13855710" cy="98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70000"/>
              </a:lnSpc>
            </a:pPr>
            <a:r>
              <a:t> </a:t>
            </a:r>
            <a:r>
              <a:rPr>
                <a:latin typeface="ヒラギノ角ゴ ProN W6"/>
                <a:ea typeface="ヒラギノ角ゴ ProN W6"/>
                <a:cs typeface="ヒラギノ角ゴ ProN W6"/>
                <a:sym typeface="ヒラギノ角ゴ ProN W6"/>
              </a:rPr>
              <a:t>・</a:t>
            </a:r>
            <a:r>
              <a:t>INEX2018 WWW の仕組み</a:t>
            </a:r>
          </a:p>
          <a:p>
            <a:pPr algn="l">
              <a:lnSpc>
                <a:spcPct val="70000"/>
              </a:lnSpc>
              <a:defRPr sz="2600"/>
            </a:pPr>
            <a:r>
              <a:t>　 - http://www.ep.sci.hokudai.ac.jp/~inex/y2018/0706/</a:t>
            </a:r>
          </a:p>
        </p:txBody>
      </p:sp>
      <p:sp>
        <p:nvSpPr>
          <p:cNvPr id="594" name="・INEX2017 WWW の仕組み…"/>
          <p:cNvSpPr txBox="1"/>
          <p:nvPr/>
        </p:nvSpPr>
        <p:spPr>
          <a:xfrm>
            <a:off x="61087" y="2919062"/>
            <a:ext cx="13855710" cy="980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70000"/>
              </a:lnSpc>
            </a:pPr>
            <a:r>
              <a:t> </a:t>
            </a:r>
            <a:r>
              <a:rPr>
                <a:latin typeface="ヒラギノ角ゴ ProN W6"/>
                <a:ea typeface="ヒラギノ角ゴ ProN W6"/>
                <a:cs typeface="ヒラギノ角ゴ ProN W6"/>
                <a:sym typeface="ヒラギノ角ゴ ProN W6"/>
              </a:rPr>
              <a:t>・</a:t>
            </a:r>
            <a:r>
              <a:t>INEX2017 WWW の仕組み</a:t>
            </a:r>
          </a:p>
          <a:p>
            <a:pPr algn="l">
              <a:lnSpc>
                <a:spcPct val="70000"/>
              </a:lnSpc>
              <a:defRPr sz="2600"/>
            </a:pPr>
            <a:r>
              <a:t>　 - http://www.ep.sci.hokudai.ac.jp/~inex/y2017/0707/</a:t>
            </a:r>
          </a:p>
        </p:txBody>
      </p:sp>
      <p:sp>
        <p:nvSpPr>
          <p:cNvPr id="595" name="・IT 用語辞典 e-Words…"/>
          <p:cNvSpPr txBox="1"/>
          <p:nvPr/>
        </p:nvSpPr>
        <p:spPr>
          <a:xfrm>
            <a:off x="61087" y="5407030"/>
            <a:ext cx="13855710" cy="98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70000"/>
              </a:lnSpc>
            </a:pPr>
            <a:r>
              <a:t> </a:t>
            </a:r>
            <a:r>
              <a:rPr>
                <a:latin typeface="ヒラギノ角ゴ ProN W6"/>
                <a:ea typeface="ヒラギノ角ゴ ProN W6"/>
                <a:cs typeface="ヒラギノ角ゴ ProN W6"/>
                <a:sym typeface="ヒラギノ角ゴ ProN W6"/>
              </a:rPr>
              <a:t>・</a:t>
            </a:r>
            <a:r>
              <a:t>IT 用語辞典 e-Words</a:t>
            </a:r>
          </a:p>
          <a:p>
            <a:pPr algn="l">
              <a:lnSpc>
                <a:spcPct val="70000"/>
              </a:lnSpc>
              <a:defRPr sz="2600"/>
            </a:pPr>
            <a:r>
              <a:t>　 - </a:t>
            </a:r>
            <a:r>
              <a:rPr u="sng">
                <a:hlinkClick r:id="rId2" invalidUrl="" action="" tgtFrame="" tooltip="" history="1" highlightClick="0" endSnd="0"/>
              </a:rPr>
              <a:t>http://e-words.jp/</a:t>
            </a:r>
          </a:p>
        </p:txBody>
      </p:sp>
      <p:sp>
        <p:nvSpPr>
          <p:cNvPr id="596" name="・INEX2017 クライアント・サーバシステム…"/>
          <p:cNvSpPr txBox="1"/>
          <p:nvPr/>
        </p:nvSpPr>
        <p:spPr>
          <a:xfrm>
            <a:off x="61087" y="4163046"/>
            <a:ext cx="13855710" cy="980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70000"/>
              </a:lnSpc>
            </a:pPr>
            <a:r>
              <a:t> </a:t>
            </a:r>
            <a:r>
              <a:rPr>
                <a:latin typeface="ヒラギノ角ゴ ProN W6"/>
                <a:ea typeface="ヒラギノ角ゴ ProN W6"/>
                <a:cs typeface="ヒラギノ角ゴ ProN W6"/>
                <a:sym typeface="ヒラギノ角ゴ ProN W6"/>
              </a:rPr>
              <a:t>・</a:t>
            </a:r>
            <a:r>
              <a:t>INEX2017 クライアント・サーバシステム</a:t>
            </a:r>
          </a:p>
          <a:p>
            <a:pPr algn="l">
              <a:lnSpc>
                <a:spcPct val="70000"/>
              </a:lnSpc>
              <a:defRPr sz="2600"/>
            </a:pPr>
            <a:r>
              <a:t>　 - </a:t>
            </a:r>
            <a:r>
              <a:rPr u="sng">
                <a:hlinkClick r:id="rId3" invalidUrl="" action="" tgtFrame="" tooltip="" history="1" highlightClick="0" endSnd="0"/>
              </a:rPr>
              <a:t>http://www.ep.sci.hokudai.ac.jp/~inex/y2017/0630/</a:t>
            </a:r>
          </a:p>
        </p:txBody>
      </p:sp>
      <p:sp>
        <p:nvSpPr>
          <p:cNvPr id="597" name="・WWW サーバの利用割合…"/>
          <p:cNvSpPr txBox="1"/>
          <p:nvPr/>
        </p:nvSpPr>
        <p:spPr>
          <a:xfrm>
            <a:off x="61087" y="6651013"/>
            <a:ext cx="13855710" cy="980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70000"/>
              </a:lnSpc>
            </a:pPr>
            <a:r>
              <a:rPr>
                <a:latin typeface="ヒラギノ角ゴ ProN W6"/>
                <a:ea typeface="ヒラギノ角ゴ ProN W6"/>
                <a:cs typeface="ヒラギノ角ゴ ProN W6"/>
                <a:sym typeface="ヒラギノ角ゴ ProN W6"/>
              </a:rPr>
              <a:t> ・</a:t>
            </a:r>
            <a:r>
              <a:t>WWW サーバの利用割合</a:t>
            </a:r>
          </a:p>
          <a:p>
            <a:pPr algn="l">
              <a:lnSpc>
                <a:spcPct val="70000"/>
              </a:lnSpc>
              <a:defRPr sz="2600"/>
            </a:pPr>
            <a:r>
              <a:t>　 - </a:t>
            </a:r>
            <a:r>
              <a:rPr u="sng">
                <a:hlinkClick r:id="rId4" invalidUrl="" action="" tgtFrame="" tooltip="" history="1" highlightClick="0" endSnd="0"/>
              </a:rPr>
              <a:t>http://news.netcraft.com/</a:t>
            </a:r>
          </a:p>
        </p:txBody>
      </p:sp>
      <p:sp>
        <p:nvSpPr>
          <p:cNvPr id="598" name="・ブラウザ世界シェア…"/>
          <p:cNvSpPr txBox="1"/>
          <p:nvPr/>
        </p:nvSpPr>
        <p:spPr>
          <a:xfrm>
            <a:off x="61087" y="7894997"/>
            <a:ext cx="13855710" cy="98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70000"/>
              </a:lnSpc>
            </a:pPr>
            <a:r>
              <a:t> </a:t>
            </a:r>
            <a:r>
              <a:rPr>
                <a:latin typeface="ヒラギノ角ゴ ProN W6"/>
                <a:ea typeface="ヒラギノ角ゴ ProN W6"/>
                <a:cs typeface="ヒラギノ角ゴ ProN W6"/>
                <a:sym typeface="ヒラギノ角ゴ ProN W6"/>
              </a:rPr>
              <a:t>・</a:t>
            </a:r>
            <a:r>
              <a:t>ブラウザ世界シェア</a:t>
            </a:r>
          </a:p>
          <a:p>
            <a:pPr algn="l">
              <a:lnSpc>
                <a:spcPct val="70000"/>
              </a:lnSpc>
              <a:defRPr sz="2600"/>
            </a:pPr>
            <a:r>
              <a:t>　 - </a:t>
            </a:r>
            <a:r>
              <a:rPr u="sng">
                <a:hlinkClick r:id="rId5" invalidUrl="" action="" tgtFrame="" tooltip="" history="1" highlightClick="0" endSnd="0"/>
              </a:rPr>
              <a:t>http://webuma.net/wp/wp-content/uploads/2016/07/</a:t>
            </a:r>
          </a:p>
        </p:txBody>
      </p:sp>
      <p:pic>
        <p:nvPicPr>
          <p:cNvPr id="599" name="イメージ" descr="イメージ"/>
          <p:cNvPicPr>
            <a:picLocks noChangeAspect="1"/>
          </p:cNvPicPr>
          <p:nvPr/>
        </p:nvPicPr>
        <p:blipFill>
          <a:blip r:embed="rId6">
            <a:extLst/>
          </a:blip>
          <a:stretch>
            <a:fillRect/>
          </a:stretch>
        </p:blipFill>
        <p:spPr>
          <a:xfrm>
            <a:off x="11333981" y="9134098"/>
            <a:ext cx="1609287" cy="565904"/>
          </a:xfrm>
          <a:prstGeom prst="rect">
            <a:avLst/>
          </a:prstGeom>
          <a:ln w="12700">
            <a:miter lim="400000"/>
          </a:ln>
        </p:spPr>
      </p:pic>
      <p:sp>
        <p:nvSpPr>
          <p:cNvPr id="600" name="スライド番号"/>
          <p:cNvSpPr txBox="1"/>
          <p:nvPr>
            <p:ph type="sldNum" sz="quarter" idx="4294967295"/>
          </p:nvPr>
        </p:nvSpPr>
        <p:spPr>
          <a:xfrm>
            <a:off x="6288252" y="9251950"/>
            <a:ext cx="415596"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四角形"/>
          <p:cNvSpPr/>
          <p:nvPr/>
        </p:nvSpPr>
        <p:spPr>
          <a:xfrm>
            <a:off x="10852196" y="658142"/>
            <a:ext cx="1881532" cy="1270001"/>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603"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604" name="参考文献"/>
          <p:cNvSpPr txBox="1"/>
          <p:nvPr/>
        </p:nvSpPr>
        <p:spPr>
          <a:xfrm>
            <a:off x="466763" y="270792"/>
            <a:ext cx="3162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参考文献</a:t>
            </a:r>
          </a:p>
        </p:txBody>
      </p:sp>
      <p:sp>
        <p:nvSpPr>
          <p:cNvPr id="605" name="・文化庁 著作権制度の概要…"/>
          <p:cNvSpPr txBox="1"/>
          <p:nvPr/>
        </p:nvSpPr>
        <p:spPr>
          <a:xfrm>
            <a:off x="73787" y="1675079"/>
            <a:ext cx="13855710" cy="98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70000"/>
              </a:lnSpc>
            </a:pPr>
            <a:r>
              <a:t> </a:t>
            </a:r>
            <a:r>
              <a:rPr>
                <a:latin typeface="ヒラギノ角ゴ ProN W6"/>
                <a:ea typeface="ヒラギノ角ゴ ProN W6"/>
                <a:cs typeface="ヒラギノ角ゴ ProN W6"/>
                <a:sym typeface="ヒラギノ角ゴ ProN W6"/>
              </a:rPr>
              <a:t>・</a:t>
            </a:r>
            <a:r>
              <a:t>文化庁 著作権制度の概要</a:t>
            </a:r>
          </a:p>
          <a:p>
            <a:pPr algn="l">
              <a:lnSpc>
                <a:spcPct val="70000"/>
              </a:lnSpc>
              <a:defRPr sz="2600"/>
            </a:pPr>
            <a:r>
              <a:t>　 - </a:t>
            </a:r>
            <a:r>
              <a:rPr u="sng">
                <a:hlinkClick r:id="rId2" invalidUrl="" action="" tgtFrame="" tooltip="" history="1" highlightClick="0" endSnd="0"/>
              </a:rPr>
              <a:t>http://www.bunka.go.jp/seisaku/chosakuken/seidokaisetsu/gaiyo/</a:t>
            </a:r>
          </a:p>
        </p:txBody>
      </p:sp>
      <p:sp>
        <p:nvSpPr>
          <p:cNvPr id="606" name="・みんなのための著作権教室…"/>
          <p:cNvSpPr txBox="1"/>
          <p:nvPr/>
        </p:nvSpPr>
        <p:spPr>
          <a:xfrm>
            <a:off x="61087" y="2919062"/>
            <a:ext cx="13855710" cy="980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70000"/>
              </a:lnSpc>
            </a:pPr>
            <a:r>
              <a:t> </a:t>
            </a:r>
            <a:r>
              <a:rPr>
                <a:latin typeface="ヒラギノ角ゴ ProN W6"/>
                <a:ea typeface="ヒラギノ角ゴ ProN W6"/>
                <a:cs typeface="ヒラギノ角ゴ ProN W6"/>
                <a:sym typeface="ヒラギノ角ゴ ProN W6"/>
              </a:rPr>
              <a:t>・</a:t>
            </a:r>
            <a:r>
              <a:t>みんなのための著作権教室</a:t>
            </a:r>
          </a:p>
          <a:p>
            <a:pPr algn="l">
              <a:lnSpc>
                <a:spcPct val="70000"/>
              </a:lnSpc>
              <a:defRPr sz="2600"/>
            </a:pPr>
            <a:r>
              <a:t>　 - </a:t>
            </a:r>
            <a:r>
              <a:rPr u="sng">
                <a:hlinkClick r:id="rId3" invalidUrl="" action="" tgtFrame="" tooltip="" history="1" highlightClick="0" endSnd="0"/>
              </a:rPr>
              <a:t>http://kids.cric.or.jp/intro/01.html</a:t>
            </a:r>
          </a:p>
        </p:txBody>
      </p:sp>
      <p:sp>
        <p:nvSpPr>
          <p:cNvPr id="607" name="・いらすとや…"/>
          <p:cNvSpPr txBox="1"/>
          <p:nvPr/>
        </p:nvSpPr>
        <p:spPr>
          <a:xfrm>
            <a:off x="224652" y="4163046"/>
            <a:ext cx="5219538" cy="1209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70000"/>
              </a:lnSpc>
            </a:pPr>
            <a:r>
              <a:rPr>
                <a:latin typeface="ヒラギノ角ゴ ProN W6"/>
                <a:ea typeface="ヒラギノ角ゴ ProN W6"/>
                <a:cs typeface="ヒラギノ角ゴ ProN W6"/>
                <a:sym typeface="ヒラギノ角ゴ ProN W6"/>
              </a:rPr>
              <a:t>・</a:t>
            </a:r>
            <a:r>
              <a:t>いらすとや</a:t>
            </a:r>
          </a:p>
          <a:p>
            <a:pPr algn="l">
              <a:lnSpc>
                <a:spcPct val="70000"/>
              </a:lnSpc>
              <a:defRPr sz="2600"/>
            </a:pPr>
            <a:r>
              <a:t>　- </a:t>
            </a:r>
            <a:r>
              <a:rPr u="sng">
                <a:hlinkClick r:id="rId4" invalidUrl="" action="" tgtFrame="" tooltip="" history="1" highlightClick="0" endSnd="0"/>
              </a:rPr>
              <a:t>http://www.irasutoya.com</a:t>
            </a:r>
          </a:p>
        </p:txBody>
      </p:sp>
      <p:sp>
        <p:nvSpPr>
          <p:cNvPr id="608" name="・フレームイラスト…"/>
          <p:cNvSpPr txBox="1"/>
          <p:nvPr/>
        </p:nvSpPr>
        <p:spPr>
          <a:xfrm>
            <a:off x="231026" y="5407030"/>
            <a:ext cx="4647143" cy="98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70000"/>
              </a:lnSpc>
            </a:pPr>
            <a:r>
              <a:rPr>
                <a:latin typeface="ヒラギノ角ゴ ProN W6"/>
                <a:ea typeface="ヒラギノ角ゴ ProN W6"/>
                <a:cs typeface="ヒラギノ角ゴ ProN W6"/>
                <a:sym typeface="ヒラギノ角ゴ ProN W6"/>
              </a:rPr>
              <a:t>・</a:t>
            </a:r>
            <a:r>
              <a:t>フレームイラスト</a:t>
            </a:r>
          </a:p>
          <a:p>
            <a:pPr algn="l">
              <a:lnSpc>
                <a:spcPct val="70000"/>
              </a:lnSpc>
              <a:defRPr sz="2600"/>
            </a:pPr>
            <a:r>
              <a:t>　- </a:t>
            </a:r>
            <a:r>
              <a:rPr u="sng">
                <a:hlinkClick r:id="rId5" invalidUrl="" action="" tgtFrame="" tooltip="" history="1" highlightClick="0" endSnd="0"/>
              </a:rPr>
              <a:t>http://frame-illust.com</a:t>
            </a:r>
          </a:p>
        </p:txBody>
      </p:sp>
      <p:pic>
        <p:nvPicPr>
          <p:cNvPr id="609" name="イメージ" descr="イメージ"/>
          <p:cNvPicPr>
            <a:picLocks noChangeAspect="1"/>
          </p:cNvPicPr>
          <p:nvPr/>
        </p:nvPicPr>
        <p:blipFill>
          <a:blip r:embed="rId6">
            <a:extLst/>
          </a:blip>
          <a:stretch>
            <a:fillRect/>
          </a:stretch>
        </p:blipFill>
        <p:spPr>
          <a:xfrm>
            <a:off x="11333981" y="9134098"/>
            <a:ext cx="1609287" cy="565904"/>
          </a:xfrm>
          <a:prstGeom prst="rect">
            <a:avLst/>
          </a:prstGeom>
          <a:ln w="12700">
            <a:miter lim="400000"/>
          </a:ln>
        </p:spPr>
      </p:pic>
      <p:sp>
        <p:nvSpPr>
          <p:cNvPr id="610" name="スライド番号"/>
          <p:cNvSpPr txBox="1"/>
          <p:nvPr>
            <p:ph type="sldNum" sz="quarter" idx="4294967295"/>
          </p:nvPr>
        </p:nvSpPr>
        <p:spPr>
          <a:xfrm>
            <a:off x="6288252" y="9251950"/>
            <a:ext cx="415596"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12" name="スライド番号"/>
          <p:cNvSpPr txBox="1"/>
          <p:nvPr>
            <p:ph type="sldNum" sz="quarter" idx="2"/>
          </p:nvPr>
        </p:nvSpPr>
        <p:spPr>
          <a:xfrm>
            <a:off x="6356375" y="9251950"/>
            <a:ext cx="279350"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13" name="イメージ" descr="イメージ"/>
          <p:cNvPicPr>
            <a:picLocks noChangeAspect="1"/>
          </p:cNvPicPr>
          <p:nvPr/>
        </p:nvPicPr>
        <p:blipFill>
          <a:blip r:embed="rId2">
            <a:extLst/>
          </a:blip>
          <a:stretch>
            <a:fillRect/>
          </a:stretch>
        </p:blipFill>
        <p:spPr>
          <a:xfrm>
            <a:off x="7226189" y="1828842"/>
            <a:ext cx="5983634" cy="6580190"/>
          </a:xfrm>
          <a:prstGeom prst="rect">
            <a:avLst/>
          </a:prstGeom>
          <a:ln w="12700">
            <a:miter lim="400000"/>
          </a:ln>
        </p:spPr>
      </p:pic>
      <p:sp>
        <p:nvSpPr>
          <p:cNvPr id="614"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615" name="タグ"/>
          <p:cNvSpPr txBox="1"/>
          <p:nvPr/>
        </p:nvSpPr>
        <p:spPr>
          <a:xfrm>
            <a:off x="349803" y="270792"/>
            <a:ext cx="1638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タグ</a:t>
            </a:r>
          </a:p>
        </p:txBody>
      </p:sp>
      <p:sp>
        <p:nvSpPr>
          <p:cNvPr id="616" name="・HTML 文書で用いられる符号．"/>
          <p:cNvSpPr txBox="1"/>
          <p:nvPr/>
        </p:nvSpPr>
        <p:spPr>
          <a:xfrm>
            <a:off x="148082" y="1894695"/>
            <a:ext cx="7587950" cy="7232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70000"/>
              </a:lnSpc>
            </a:pPr>
            <a:r>
              <a:rPr>
                <a:latin typeface="ヒラギノ角ゴ ProN W6"/>
                <a:ea typeface="ヒラギノ角ゴ ProN W6"/>
                <a:cs typeface="ヒラギノ角ゴ ProN W6"/>
                <a:sym typeface="ヒラギノ角ゴ ProN W6"/>
              </a:rPr>
              <a:t>・</a:t>
            </a:r>
            <a:r>
              <a:t>HTML 文書で用いられる符号．</a:t>
            </a:r>
          </a:p>
        </p:txBody>
      </p:sp>
      <p:sp>
        <p:nvSpPr>
          <p:cNvPr id="617" name="・文章構造を指定．…"/>
          <p:cNvSpPr txBox="1"/>
          <p:nvPr/>
        </p:nvSpPr>
        <p:spPr>
          <a:xfrm>
            <a:off x="148082" y="2698881"/>
            <a:ext cx="7877160" cy="21685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70000"/>
              </a:lnSpc>
            </a:pPr>
            <a:r>
              <a:rPr>
                <a:latin typeface="ヒラギノ角ゴ ProN W6"/>
                <a:ea typeface="ヒラギノ角ゴ ProN W6"/>
                <a:cs typeface="ヒラギノ角ゴ ProN W6"/>
                <a:sym typeface="ヒラギノ角ゴ ProN W6"/>
              </a:rPr>
              <a:t>・</a:t>
            </a:r>
            <a:r>
              <a:t>文章構造を指定．</a:t>
            </a:r>
          </a:p>
          <a:p>
            <a:pPr algn="l">
              <a:lnSpc>
                <a:spcPct val="70000"/>
              </a:lnSpc>
              <a:defRPr sz="3200"/>
            </a:pPr>
            <a:r>
              <a:t>　- 段落，箇条書き，</a:t>
            </a:r>
          </a:p>
          <a:p>
            <a:pPr algn="l">
              <a:lnSpc>
                <a:spcPct val="70000"/>
              </a:lnSpc>
              <a:defRPr sz="3200"/>
            </a:pPr>
            <a:r>
              <a:t>　  画像・ハイパーリンク付けなど</a:t>
            </a:r>
          </a:p>
          <a:p>
            <a:pPr algn="l">
              <a:lnSpc>
                <a:spcPct val="70000"/>
              </a:lnSpc>
              <a:defRPr sz="3200"/>
            </a:pPr>
            <a:r>
              <a:t>　- ブラウザがタグを解釈し結果を表示．</a:t>
            </a:r>
          </a:p>
          <a:p>
            <a:pPr algn="l">
              <a:lnSpc>
                <a:spcPct val="70000"/>
              </a:lnSpc>
            </a:pPr>
            <a:r>
              <a:t>　  </a:t>
            </a:r>
          </a:p>
        </p:txBody>
      </p:sp>
      <p:sp>
        <p:nvSpPr>
          <p:cNvPr id="618" name="・タグの例：…"/>
          <p:cNvSpPr txBox="1"/>
          <p:nvPr/>
        </p:nvSpPr>
        <p:spPr>
          <a:xfrm>
            <a:off x="148082" y="4948386"/>
            <a:ext cx="7877160" cy="21685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80000"/>
              </a:lnSpc>
            </a:pPr>
            <a:r>
              <a:rPr>
                <a:latin typeface="ヒラギノ角ゴ ProN W6"/>
                <a:ea typeface="ヒラギノ角ゴ ProN W6"/>
                <a:cs typeface="ヒラギノ角ゴ ProN W6"/>
                <a:sym typeface="ヒラギノ角ゴ ProN W6"/>
              </a:rPr>
              <a:t>・</a:t>
            </a:r>
            <a:r>
              <a:t>タグの例：</a:t>
            </a:r>
          </a:p>
          <a:p>
            <a:pPr algn="l">
              <a:lnSpc>
                <a:spcPct val="80000"/>
              </a:lnSpc>
              <a:defRPr sz="3200"/>
            </a:pPr>
            <a:r>
              <a:t>　- &lt;html&gt; 〜 &lt;/html&gt;</a:t>
            </a:r>
          </a:p>
          <a:p>
            <a:pPr algn="l">
              <a:lnSpc>
                <a:spcPct val="80000"/>
              </a:lnSpc>
              <a:defRPr sz="3200"/>
            </a:pPr>
            <a:r>
              <a:t>　- &lt;body&gt; 〜 &lt;/body&gt;</a:t>
            </a:r>
          </a:p>
          <a:p>
            <a:pPr algn="l">
              <a:lnSpc>
                <a:spcPct val="80000"/>
              </a:lnSpc>
              <a:defRPr sz="3200"/>
            </a:pPr>
            <a:r>
              <a:t>　- &lt;br&gt;</a:t>
            </a:r>
          </a:p>
          <a:p>
            <a:pPr algn="l">
              <a:lnSpc>
                <a:spcPct val="80000"/>
              </a:lnSpc>
            </a:pPr>
            <a:r>
              <a:t>　  </a:t>
            </a:r>
          </a:p>
        </p:txBody>
      </p:sp>
      <p:sp>
        <p:nvSpPr>
          <p:cNvPr id="619" name="四角形"/>
          <p:cNvSpPr/>
          <p:nvPr/>
        </p:nvSpPr>
        <p:spPr>
          <a:xfrm>
            <a:off x="810065" y="6110331"/>
            <a:ext cx="1502047" cy="465968"/>
          </a:xfrm>
          <a:prstGeom prst="rect">
            <a:avLst/>
          </a:prstGeom>
          <a:ln w="38100">
            <a:solidFill>
              <a:schemeClr val="accent1"/>
            </a:solidFill>
            <a:miter lim="400000"/>
          </a:ln>
        </p:spPr>
        <p:txBody>
          <a:bodyPr lIns="50800" tIns="50800" rIns="50800" bIns="50800" anchor="ctr"/>
          <a:lstStyle/>
          <a:p>
            <a:pPr>
              <a:defRPr sz="2400">
                <a:solidFill>
                  <a:srgbClr val="FFFFFF"/>
                </a:solidFill>
              </a:defRPr>
            </a:pPr>
          </a:p>
        </p:txBody>
      </p:sp>
      <p:sp>
        <p:nvSpPr>
          <p:cNvPr id="620" name="四角形"/>
          <p:cNvSpPr/>
          <p:nvPr/>
        </p:nvSpPr>
        <p:spPr>
          <a:xfrm>
            <a:off x="2830301" y="5557242"/>
            <a:ext cx="1502048" cy="465967"/>
          </a:xfrm>
          <a:prstGeom prst="rect">
            <a:avLst/>
          </a:prstGeom>
          <a:ln w="38100">
            <a:solidFill>
              <a:schemeClr val="accent5"/>
            </a:solidFill>
            <a:miter lim="400000"/>
          </a:ln>
        </p:spPr>
        <p:txBody>
          <a:bodyPr lIns="50800" tIns="50800" rIns="50800" bIns="50800" anchor="ctr"/>
          <a:lstStyle/>
          <a:p>
            <a:pPr>
              <a:defRPr sz="2400">
                <a:solidFill>
                  <a:srgbClr val="FFFFFF"/>
                </a:solidFill>
              </a:defRPr>
            </a:pPr>
          </a:p>
        </p:txBody>
      </p:sp>
      <p:sp>
        <p:nvSpPr>
          <p:cNvPr id="621" name="四角形"/>
          <p:cNvSpPr/>
          <p:nvPr/>
        </p:nvSpPr>
        <p:spPr>
          <a:xfrm>
            <a:off x="2928925" y="6110331"/>
            <a:ext cx="1701202" cy="465968"/>
          </a:xfrm>
          <a:prstGeom prst="rect">
            <a:avLst/>
          </a:prstGeom>
          <a:ln w="38100">
            <a:solidFill>
              <a:schemeClr val="accent1"/>
            </a:solidFill>
            <a:miter lim="400000"/>
          </a:ln>
        </p:spPr>
        <p:txBody>
          <a:bodyPr lIns="50800" tIns="50800" rIns="50800" bIns="50800" anchor="ctr"/>
          <a:lstStyle/>
          <a:p>
            <a:pPr>
              <a:defRPr sz="2400">
                <a:solidFill>
                  <a:srgbClr val="FFFFFF"/>
                </a:solidFill>
              </a:defRPr>
            </a:pPr>
          </a:p>
        </p:txBody>
      </p:sp>
      <p:sp>
        <p:nvSpPr>
          <p:cNvPr id="622" name="四角形"/>
          <p:cNvSpPr/>
          <p:nvPr/>
        </p:nvSpPr>
        <p:spPr>
          <a:xfrm>
            <a:off x="835465" y="5557242"/>
            <a:ext cx="1348149" cy="465967"/>
          </a:xfrm>
          <a:prstGeom prst="rect">
            <a:avLst/>
          </a:prstGeom>
          <a:ln w="38100">
            <a:solidFill>
              <a:schemeClr val="accent5"/>
            </a:solidFill>
            <a:miter lim="400000"/>
          </a:ln>
        </p:spPr>
        <p:txBody>
          <a:bodyPr lIns="50800" tIns="50800" rIns="50800" bIns="50800" anchor="ctr"/>
          <a:lstStyle/>
          <a:p>
            <a:pPr>
              <a:defRPr sz="2400">
                <a:solidFill>
                  <a:srgbClr val="FFFFFF"/>
                </a:solidFill>
              </a:defRPr>
            </a:pPr>
          </a:p>
        </p:txBody>
      </p:sp>
      <p:sp>
        <p:nvSpPr>
          <p:cNvPr id="623" name="四角形"/>
          <p:cNvSpPr/>
          <p:nvPr/>
        </p:nvSpPr>
        <p:spPr>
          <a:xfrm>
            <a:off x="810065" y="6663420"/>
            <a:ext cx="1070023" cy="465967"/>
          </a:xfrm>
          <a:prstGeom prst="rect">
            <a:avLst/>
          </a:prstGeom>
          <a:ln w="38100">
            <a:solidFill>
              <a:schemeClr val="accent3">
                <a:satOff val="18648"/>
                <a:lumOff val="5971"/>
              </a:schemeClr>
            </a:solidFill>
            <a:miter lim="400000"/>
          </a:ln>
        </p:spPr>
        <p:txBody>
          <a:bodyPr lIns="50800" tIns="50800" rIns="50800" bIns="50800" anchor="ctr"/>
          <a:lstStyle/>
          <a:p>
            <a:pPr>
              <a:defRPr sz="2400">
                <a:solidFill>
                  <a:srgbClr val="FFFFFF"/>
                </a:solidFill>
              </a:defRPr>
            </a:pPr>
          </a:p>
        </p:txBody>
      </p:sp>
      <p:sp>
        <p:nvSpPr>
          <p:cNvPr id="624" name="四角形"/>
          <p:cNvSpPr/>
          <p:nvPr/>
        </p:nvSpPr>
        <p:spPr>
          <a:xfrm>
            <a:off x="7783676" y="7445223"/>
            <a:ext cx="1212682" cy="326604"/>
          </a:xfrm>
          <a:prstGeom prst="rect">
            <a:avLst/>
          </a:prstGeom>
          <a:ln w="38100">
            <a:solidFill>
              <a:schemeClr val="accent1"/>
            </a:solidFill>
            <a:miter lim="400000"/>
          </a:ln>
        </p:spPr>
        <p:txBody>
          <a:bodyPr lIns="50800" tIns="50800" rIns="50800" bIns="50800" anchor="ctr"/>
          <a:lstStyle/>
          <a:p>
            <a:pPr>
              <a:defRPr sz="2400">
                <a:solidFill>
                  <a:srgbClr val="FFFFFF"/>
                </a:solidFill>
              </a:defRPr>
            </a:pPr>
          </a:p>
        </p:txBody>
      </p:sp>
      <p:sp>
        <p:nvSpPr>
          <p:cNvPr id="625" name="四角形"/>
          <p:cNvSpPr/>
          <p:nvPr/>
        </p:nvSpPr>
        <p:spPr>
          <a:xfrm>
            <a:off x="7802595" y="2246877"/>
            <a:ext cx="2520070" cy="326604"/>
          </a:xfrm>
          <a:prstGeom prst="rect">
            <a:avLst/>
          </a:prstGeom>
          <a:ln w="38100">
            <a:solidFill>
              <a:schemeClr val="accent5"/>
            </a:solidFill>
            <a:miter lim="400000"/>
          </a:ln>
        </p:spPr>
        <p:txBody>
          <a:bodyPr lIns="50800" tIns="50800" rIns="50800" bIns="50800" anchor="ctr"/>
          <a:lstStyle/>
          <a:p>
            <a:pPr>
              <a:defRPr sz="2400">
                <a:solidFill>
                  <a:srgbClr val="FFFFFF"/>
                </a:solidFill>
              </a:defRPr>
            </a:pPr>
          </a:p>
        </p:txBody>
      </p:sp>
      <p:sp>
        <p:nvSpPr>
          <p:cNvPr id="626" name="四角形"/>
          <p:cNvSpPr/>
          <p:nvPr/>
        </p:nvSpPr>
        <p:spPr>
          <a:xfrm>
            <a:off x="7821776" y="4852399"/>
            <a:ext cx="984082" cy="326605"/>
          </a:xfrm>
          <a:prstGeom prst="rect">
            <a:avLst/>
          </a:prstGeom>
          <a:ln w="38100">
            <a:solidFill>
              <a:schemeClr val="accent1"/>
            </a:solidFill>
            <a:miter lim="400000"/>
          </a:ln>
        </p:spPr>
        <p:txBody>
          <a:bodyPr lIns="50800" tIns="50800" rIns="50800" bIns="50800" anchor="ctr"/>
          <a:lstStyle/>
          <a:p>
            <a:pPr>
              <a:defRPr sz="2400">
                <a:solidFill>
                  <a:srgbClr val="FFFFFF"/>
                </a:solidFill>
              </a:defRPr>
            </a:pPr>
          </a:p>
        </p:txBody>
      </p:sp>
      <p:sp>
        <p:nvSpPr>
          <p:cNvPr id="627" name="四角形"/>
          <p:cNvSpPr/>
          <p:nvPr/>
        </p:nvSpPr>
        <p:spPr>
          <a:xfrm>
            <a:off x="7783676" y="7764034"/>
            <a:ext cx="1212682" cy="326605"/>
          </a:xfrm>
          <a:prstGeom prst="rect">
            <a:avLst/>
          </a:prstGeom>
          <a:ln w="38100">
            <a:solidFill>
              <a:schemeClr val="accent5"/>
            </a:solidFill>
            <a:miter lim="400000"/>
          </a:ln>
        </p:spPr>
        <p:txBody>
          <a:bodyPr lIns="50800" tIns="50800" rIns="50800" bIns="50800" anchor="ctr"/>
          <a:lstStyle/>
          <a:p>
            <a:pPr>
              <a:defRPr sz="2400">
                <a:solidFill>
                  <a:srgbClr val="FFFFFF"/>
                </a:solidFill>
              </a:defRPr>
            </a:pPr>
          </a:p>
        </p:txBody>
      </p:sp>
      <p:sp>
        <p:nvSpPr>
          <p:cNvPr id="628" name="四角形"/>
          <p:cNvSpPr/>
          <p:nvPr/>
        </p:nvSpPr>
        <p:spPr>
          <a:xfrm>
            <a:off x="12034617" y="6471631"/>
            <a:ext cx="667819" cy="326605"/>
          </a:xfrm>
          <a:prstGeom prst="rect">
            <a:avLst/>
          </a:prstGeom>
          <a:ln w="38100">
            <a:solidFill>
              <a:schemeClr val="accent3">
                <a:satOff val="18648"/>
                <a:lumOff val="5971"/>
              </a:schemeClr>
            </a:solidFill>
            <a:miter lim="400000"/>
          </a:ln>
        </p:spPr>
        <p:txBody>
          <a:bodyPr lIns="50800" tIns="50800" rIns="50800" bIns="50800" anchor="ctr"/>
          <a:lstStyle/>
          <a:p>
            <a:pPr>
              <a:defRPr sz="2400">
                <a:solidFill>
                  <a:srgbClr val="FFFFFF"/>
                </a:solidFill>
              </a:defRPr>
            </a:pPr>
          </a:p>
        </p:txBody>
      </p:sp>
      <p:sp>
        <p:nvSpPr>
          <p:cNvPr id="629" name="詳しくは実習編で！"/>
          <p:cNvSpPr txBox="1"/>
          <p:nvPr/>
        </p:nvSpPr>
        <p:spPr>
          <a:xfrm>
            <a:off x="198582" y="7565718"/>
            <a:ext cx="7161888" cy="7232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a:lnSpc>
                <a:spcPct val="70000"/>
              </a:lnSpc>
              <a:defRPr>
                <a:latin typeface="ヒラギノ角ゴ ProN W6"/>
                <a:ea typeface="ヒラギノ角ゴ ProN W6"/>
                <a:cs typeface="ヒラギノ角ゴ ProN W6"/>
                <a:sym typeface="ヒラギノ角ゴ ProN W6"/>
              </a:defRPr>
            </a:lvl1pPr>
          </a:lstStyle>
          <a:p>
            <a:pPr/>
            <a:r>
              <a:t>詳しくは実習編で！</a:t>
            </a:r>
          </a:p>
        </p:txBody>
      </p:sp>
      <p:pic>
        <p:nvPicPr>
          <p:cNvPr id="630" name="イメージ" descr="イメージ"/>
          <p:cNvPicPr>
            <a:picLocks noChangeAspect="1"/>
          </p:cNvPicPr>
          <p:nvPr/>
        </p:nvPicPr>
        <p:blipFill>
          <a:blip r:embed="rId3">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32" name="スライド番号"/>
          <p:cNvSpPr txBox="1"/>
          <p:nvPr>
            <p:ph type="sldNum" sz="quarter" idx="2"/>
          </p:nvPr>
        </p:nvSpPr>
        <p:spPr>
          <a:xfrm>
            <a:off x="6356375" y="9251950"/>
            <a:ext cx="279350"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33"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634" name="HTML 文書作成の作法"/>
          <p:cNvSpPr txBox="1"/>
          <p:nvPr/>
        </p:nvSpPr>
        <p:spPr>
          <a:xfrm>
            <a:off x="349803" y="270792"/>
            <a:ext cx="8113777"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HTML 文書作成の作法</a:t>
            </a:r>
          </a:p>
        </p:txBody>
      </p:sp>
      <p:sp>
        <p:nvSpPr>
          <p:cNvPr id="635" name="・文書は &lt;html&gt; 〜 &lt;/html&gt; で挟む．"/>
          <p:cNvSpPr txBox="1"/>
          <p:nvPr/>
        </p:nvSpPr>
        <p:spPr>
          <a:xfrm>
            <a:off x="148082" y="1894695"/>
            <a:ext cx="8517219" cy="7232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70000"/>
              </a:lnSpc>
              <a:defRPr sz="3800"/>
            </a:pPr>
            <a:r>
              <a:rPr>
                <a:latin typeface="ヒラギノ角ゴ ProN W6"/>
                <a:ea typeface="ヒラギノ角ゴ ProN W6"/>
                <a:cs typeface="ヒラギノ角ゴ ProN W6"/>
                <a:sym typeface="ヒラギノ角ゴ ProN W6"/>
              </a:rPr>
              <a:t>・</a:t>
            </a:r>
            <a:r>
              <a:t>文書は &lt;html&gt; 〜 &lt;/html&gt; で挟む．</a:t>
            </a:r>
          </a:p>
        </p:txBody>
      </p:sp>
      <p:sp>
        <p:nvSpPr>
          <p:cNvPr id="636" name="・ヘッダと本文で構成する．…"/>
          <p:cNvSpPr txBox="1"/>
          <p:nvPr/>
        </p:nvSpPr>
        <p:spPr>
          <a:xfrm>
            <a:off x="148082" y="2737243"/>
            <a:ext cx="10798712" cy="32645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defRPr sz="3800"/>
            </a:pPr>
            <a:r>
              <a:rPr>
                <a:latin typeface="ヒラギノ角ゴ ProN W6"/>
                <a:ea typeface="ヒラギノ角ゴ ProN W6"/>
                <a:cs typeface="ヒラギノ角ゴ ProN W6"/>
                <a:sym typeface="ヒラギノ角ゴ ProN W6"/>
              </a:rPr>
              <a:t>・</a:t>
            </a:r>
            <a:r>
              <a:t>ヘッダと本文で構成する．</a:t>
            </a:r>
          </a:p>
          <a:p>
            <a:pPr algn="l">
              <a:lnSpc>
                <a:spcPct val="70000"/>
              </a:lnSpc>
            </a:pPr>
            <a:r>
              <a:t>　- ヘッダ：HTML 文書の設定を行う．</a:t>
            </a:r>
          </a:p>
          <a:p>
            <a:pPr algn="l"/>
            <a:r>
              <a:t>　              &lt;head&gt; ~ &lt;/head&gt; で挟む．　</a:t>
            </a:r>
          </a:p>
          <a:p>
            <a:pPr algn="l">
              <a:lnSpc>
                <a:spcPct val="70000"/>
              </a:lnSpc>
            </a:pPr>
            <a:r>
              <a:t>　-  本文  ：文書の内容を記述．</a:t>
            </a:r>
          </a:p>
          <a:p>
            <a:pPr algn="l">
              <a:lnSpc>
                <a:spcPct val="70000"/>
              </a:lnSpc>
            </a:pPr>
            <a:r>
              <a:t>                 &lt;body&gt; ~ &lt;/body&gt; で挟む．</a:t>
            </a:r>
          </a:p>
          <a:p>
            <a:pPr algn="l">
              <a:defRPr sz="3800"/>
            </a:pPr>
          </a:p>
          <a:p>
            <a:pPr algn="l">
              <a:defRPr sz="3800"/>
            </a:pPr>
            <a:r>
              <a:t>　  </a:t>
            </a:r>
          </a:p>
        </p:txBody>
      </p:sp>
      <p:pic>
        <p:nvPicPr>
          <p:cNvPr id="637" name="イメージ" descr="イメージ"/>
          <p:cNvPicPr>
            <a:picLocks noChangeAspect="1"/>
          </p:cNvPicPr>
          <p:nvPr/>
        </p:nvPicPr>
        <p:blipFill>
          <a:blip r:embed="rId2">
            <a:extLst/>
          </a:blip>
          <a:stretch>
            <a:fillRect/>
          </a:stretch>
        </p:blipFill>
        <p:spPr>
          <a:xfrm>
            <a:off x="8722521" y="1856314"/>
            <a:ext cx="4398732" cy="4237311"/>
          </a:xfrm>
          <a:prstGeom prst="rect">
            <a:avLst/>
          </a:prstGeom>
          <a:ln w="12700">
            <a:miter lim="400000"/>
          </a:ln>
        </p:spPr>
      </p:pic>
      <p:sp>
        <p:nvSpPr>
          <p:cNvPr id="638" name="・基本的にタグは閉じる．"/>
          <p:cNvSpPr txBox="1"/>
          <p:nvPr/>
        </p:nvSpPr>
        <p:spPr>
          <a:xfrm>
            <a:off x="148082" y="6121131"/>
            <a:ext cx="8113777" cy="7232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70000"/>
              </a:lnSpc>
              <a:defRPr sz="3800"/>
            </a:pPr>
            <a:r>
              <a:rPr>
                <a:latin typeface="ヒラギノ角ゴ ProN W6"/>
                <a:ea typeface="ヒラギノ角ゴ ProN W6"/>
                <a:cs typeface="ヒラギノ角ゴ ProN W6"/>
                <a:sym typeface="ヒラギノ角ゴ ProN W6"/>
              </a:rPr>
              <a:t>・</a:t>
            </a:r>
            <a:r>
              <a:t>基本的にタグは閉じる．</a:t>
            </a:r>
          </a:p>
        </p:txBody>
      </p:sp>
      <p:pic>
        <p:nvPicPr>
          <p:cNvPr id="639" name="イメージ" descr="イメージ"/>
          <p:cNvPicPr>
            <a:picLocks noChangeAspect="1"/>
          </p:cNvPicPr>
          <p:nvPr/>
        </p:nvPicPr>
        <p:blipFill>
          <a:blip r:embed="rId3">
            <a:extLst/>
          </a:blip>
          <a:stretch>
            <a:fillRect/>
          </a:stretch>
        </p:blipFill>
        <p:spPr>
          <a:xfrm>
            <a:off x="11333981" y="9134098"/>
            <a:ext cx="1609287" cy="5659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41" name="スライド番号"/>
          <p:cNvSpPr txBox="1"/>
          <p:nvPr>
            <p:ph type="sldNum" sz="quarter" idx="2"/>
          </p:nvPr>
        </p:nvSpPr>
        <p:spPr>
          <a:xfrm>
            <a:off x="7291805" y="18033155"/>
            <a:ext cx="279351"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42"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643" name="これまで出てきたイラストは・・"/>
          <p:cNvSpPr txBox="1"/>
          <p:nvPr/>
        </p:nvSpPr>
        <p:spPr>
          <a:xfrm>
            <a:off x="349803" y="270792"/>
            <a:ext cx="1149858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これまで出てきたイラストは・・</a:t>
            </a:r>
          </a:p>
        </p:txBody>
      </p:sp>
      <p:sp>
        <p:nvSpPr>
          <p:cNvPr id="644" name="テキスト"/>
          <p:cNvSpPr txBox="1"/>
          <p:nvPr/>
        </p:nvSpPr>
        <p:spPr>
          <a:xfrm>
            <a:off x="7291805" y="18033155"/>
            <a:ext cx="279351"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800"/>
            </a:lvl1pPr>
          </a:lstStyle>
          <a:p>
            <a:pPr/>
            <a:fld id="{86CB4B4D-7CA3-9044-876B-883B54F8677D}" type="slidenum"/>
          </a:p>
        </p:txBody>
      </p:sp>
      <p:pic>
        <p:nvPicPr>
          <p:cNvPr id="645" name="イメージ" descr="イメージ"/>
          <p:cNvPicPr>
            <a:picLocks noChangeAspect="1"/>
          </p:cNvPicPr>
          <p:nvPr/>
        </p:nvPicPr>
        <p:blipFill>
          <a:blip r:embed="rId2">
            <a:extLst/>
          </a:blip>
          <a:stretch>
            <a:fillRect/>
          </a:stretch>
        </p:blipFill>
        <p:spPr>
          <a:xfrm>
            <a:off x="96611" y="1596194"/>
            <a:ext cx="2746830" cy="2746829"/>
          </a:xfrm>
          <a:prstGeom prst="rect">
            <a:avLst/>
          </a:prstGeom>
          <a:ln w="12700">
            <a:miter lim="400000"/>
          </a:ln>
        </p:spPr>
      </p:pic>
      <p:pic>
        <p:nvPicPr>
          <p:cNvPr id="646" name="イメージ" descr="イメージ"/>
          <p:cNvPicPr>
            <a:picLocks noChangeAspect="1"/>
          </p:cNvPicPr>
          <p:nvPr/>
        </p:nvPicPr>
        <p:blipFill>
          <a:blip r:embed="rId3">
            <a:extLst/>
          </a:blip>
          <a:stretch>
            <a:fillRect/>
          </a:stretch>
        </p:blipFill>
        <p:spPr>
          <a:xfrm>
            <a:off x="2868112" y="1493088"/>
            <a:ext cx="2746829" cy="2482447"/>
          </a:xfrm>
          <a:prstGeom prst="rect">
            <a:avLst/>
          </a:prstGeom>
          <a:ln w="12700">
            <a:miter lim="400000"/>
          </a:ln>
        </p:spPr>
      </p:pic>
      <p:pic>
        <p:nvPicPr>
          <p:cNvPr id="647" name="イメージ" descr="イメージ"/>
          <p:cNvPicPr>
            <a:picLocks noChangeAspect="1"/>
          </p:cNvPicPr>
          <p:nvPr/>
        </p:nvPicPr>
        <p:blipFill>
          <a:blip r:embed="rId4">
            <a:extLst/>
          </a:blip>
          <a:stretch>
            <a:fillRect/>
          </a:stretch>
        </p:blipFill>
        <p:spPr>
          <a:xfrm>
            <a:off x="5494537" y="1408862"/>
            <a:ext cx="2982385" cy="2915281"/>
          </a:xfrm>
          <a:prstGeom prst="rect">
            <a:avLst/>
          </a:prstGeom>
          <a:ln w="12700">
            <a:miter lim="400000"/>
          </a:ln>
        </p:spPr>
      </p:pic>
      <p:pic>
        <p:nvPicPr>
          <p:cNvPr id="648" name="イメージ" descr="イメージ"/>
          <p:cNvPicPr>
            <a:picLocks noChangeAspect="1"/>
          </p:cNvPicPr>
          <p:nvPr/>
        </p:nvPicPr>
        <p:blipFill>
          <a:blip r:embed="rId5">
            <a:extLst/>
          </a:blip>
          <a:stretch>
            <a:fillRect/>
          </a:stretch>
        </p:blipFill>
        <p:spPr>
          <a:xfrm>
            <a:off x="11128019" y="1871197"/>
            <a:ext cx="2119188" cy="2196824"/>
          </a:xfrm>
          <a:prstGeom prst="rect">
            <a:avLst/>
          </a:prstGeom>
          <a:ln w="12700">
            <a:miter lim="400000"/>
          </a:ln>
        </p:spPr>
      </p:pic>
      <p:pic>
        <p:nvPicPr>
          <p:cNvPr id="649" name="イメージ" descr="イメージ"/>
          <p:cNvPicPr>
            <a:picLocks noChangeAspect="1"/>
          </p:cNvPicPr>
          <p:nvPr/>
        </p:nvPicPr>
        <p:blipFill>
          <a:blip r:embed="rId6">
            <a:extLst/>
          </a:blip>
          <a:stretch>
            <a:fillRect/>
          </a:stretch>
        </p:blipFill>
        <p:spPr>
          <a:xfrm>
            <a:off x="8450609" y="1625279"/>
            <a:ext cx="2972991" cy="2482448"/>
          </a:xfrm>
          <a:prstGeom prst="rect">
            <a:avLst/>
          </a:prstGeom>
          <a:ln w="12700">
            <a:miter lim="400000"/>
          </a:ln>
        </p:spPr>
      </p:pic>
      <p:pic>
        <p:nvPicPr>
          <p:cNvPr id="650" name="イメージ" descr="イメージ"/>
          <p:cNvPicPr>
            <a:picLocks noChangeAspect="1"/>
          </p:cNvPicPr>
          <p:nvPr/>
        </p:nvPicPr>
        <p:blipFill>
          <a:blip r:embed="rId7">
            <a:extLst/>
          </a:blip>
          <a:stretch>
            <a:fillRect/>
          </a:stretch>
        </p:blipFill>
        <p:spPr>
          <a:xfrm>
            <a:off x="3163114" y="4334231"/>
            <a:ext cx="2526769" cy="2207764"/>
          </a:xfrm>
          <a:prstGeom prst="rect">
            <a:avLst/>
          </a:prstGeom>
          <a:ln w="12700">
            <a:miter lim="400000"/>
          </a:ln>
        </p:spPr>
      </p:pic>
      <p:pic>
        <p:nvPicPr>
          <p:cNvPr id="651" name="イメージ" descr="イメージ"/>
          <p:cNvPicPr>
            <a:picLocks noChangeAspect="1"/>
          </p:cNvPicPr>
          <p:nvPr/>
        </p:nvPicPr>
        <p:blipFill>
          <a:blip r:embed="rId8">
            <a:extLst/>
          </a:blip>
          <a:stretch>
            <a:fillRect/>
          </a:stretch>
        </p:blipFill>
        <p:spPr>
          <a:xfrm>
            <a:off x="7985646" y="4223358"/>
            <a:ext cx="2621069" cy="2326200"/>
          </a:xfrm>
          <a:prstGeom prst="rect">
            <a:avLst/>
          </a:prstGeom>
          <a:ln w="12700">
            <a:miter lim="400000"/>
          </a:ln>
        </p:spPr>
      </p:pic>
      <p:pic>
        <p:nvPicPr>
          <p:cNvPr id="652" name="イメージ" descr="イメージ"/>
          <p:cNvPicPr>
            <a:picLocks noChangeAspect="1"/>
          </p:cNvPicPr>
          <p:nvPr/>
        </p:nvPicPr>
        <p:blipFill>
          <a:blip r:embed="rId9">
            <a:extLst/>
          </a:blip>
          <a:stretch>
            <a:fillRect/>
          </a:stretch>
        </p:blipFill>
        <p:spPr>
          <a:xfrm>
            <a:off x="5723003" y="4354753"/>
            <a:ext cx="2229523" cy="2219658"/>
          </a:xfrm>
          <a:prstGeom prst="rect">
            <a:avLst/>
          </a:prstGeom>
          <a:ln w="12700">
            <a:miter lim="400000"/>
          </a:ln>
        </p:spPr>
      </p:pic>
      <p:sp>
        <p:nvSpPr>
          <p:cNvPr id="653" name="テキスト"/>
          <p:cNvSpPr txBox="1"/>
          <p:nvPr/>
        </p:nvSpPr>
        <p:spPr>
          <a:xfrm>
            <a:off x="6356375" y="9251950"/>
            <a:ext cx="279350"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800"/>
            </a:lvl1pPr>
          </a:lstStyle>
          <a:p>
            <a:pPr/>
            <a:fld id="{86CB4B4D-7CA3-9044-876B-883B54F8677D}" type="slidenum"/>
          </a:p>
        </p:txBody>
      </p:sp>
      <p:pic>
        <p:nvPicPr>
          <p:cNvPr id="654" name="イメージ" descr="イメージ"/>
          <p:cNvPicPr>
            <a:picLocks noChangeAspect="1"/>
          </p:cNvPicPr>
          <p:nvPr/>
        </p:nvPicPr>
        <p:blipFill>
          <a:blip r:embed="rId10">
            <a:extLst/>
          </a:blip>
          <a:stretch>
            <a:fillRect/>
          </a:stretch>
        </p:blipFill>
        <p:spPr>
          <a:xfrm>
            <a:off x="164775" y="4334231"/>
            <a:ext cx="2746829" cy="2207764"/>
          </a:xfrm>
          <a:prstGeom prst="rect">
            <a:avLst/>
          </a:prstGeom>
          <a:ln w="12700">
            <a:miter lim="400000"/>
          </a:ln>
        </p:spPr>
      </p:pic>
      <p:pic>
        <p:nvPicPr>
          <p:cNvPr id="655" name="イメージ" descr="イメージ"/>
          <p:cNvPicPr>
            <a:picLocks noChangeAspect="1"/>
          </p:cNvPicPr>
          <p:nvPr/>
        </p:nvPicPr>
        <p:blipFill>
          <a:blip r:embed="rId11">
            <a:extLst/>
          </a:blip>
          <a:stretch>
            <a:fillRect/>
          </a:stretch>
        </p:blipFill>
        <p:spPr>
          <a:xfrm>
            <a:off x="10479134" y="4075924"/>
            <a:ext cx="2621070" cy="2621069"/>
          </a:xfrm>
          <a:prstGeom prst="rect">
            <a:avLst/>
          </a:prstGeom>
          <a:ln w="12700">
            <a:miter lim="400000"/>
          </a:ln>
        </p:spPr>
      </p:pic>
      <p:pic>
        <p:nvPicPr>
          <p:cNvPr id="656" name="イメージ" descr="イメージ"/>
          <p:cNvPicPr>
            <a:picLocks noChangeAspect="1"/>
          </p:cNvPicPr>
          <p:nvPr/>
        </p:nvPicPr>
        <p:blipFill>
          <a:blip r:embed="rId12">
            <a:extLst/>
          </a:blip>
          <a:stretch>
            <a:fillRect/>
          </a:stretch>
        </p:blipFill>
        <p:spPr>
          <a:xfrm>
            <a:off x="5076722" y="7135002"/>
            <a:ext cx="1834220" cy="2201064"/>
          </a:xfrm>
          <a:prstGeom prst="rect">
            <a:avLst/>
          </a:prstGeom>
          <a:ln w="12700">
            <a:miter lim="400000"/>
          </a:ln>
        </p:spPr>
      </p:pic>
      <p:pic>
        <p:nvPicPr>
          <p:cNvPr id="657" name="イメージ" descr="イメージ"/>
          <p:cNvPicPr>
            <a:picLocks noChangeAspect="1"/>
          </p:cNvPicPr>
          <p:nvPr/>
        </p:nvPicPr>
        <p:blipFill>
          <a:blip r:embed="rId13">
            <a:extLst/>
          </a:blip>
          <a:stretch>
            <a:fillRect/>
          </a:stretch>
        </p:blipFill>
        <p:spPr>
          <a:xfrm>
            <a:off x="1200515" y="7071301"/>
            <a:ext cx="2982385" cy="2423189"/>
          </a:xfrm>
          <a:prstGeom prst="rect">
            <a:avLst/>
          </a:prstGeom>
          <a:ln w="12700">
            <a:miter lim="400000"/>
          </a:ln>
        </p:spPr>
      </p:pic>
      <p:pic>
        <p:nvPicPr>
          <p:cNvPr id="658" name="イメージ" descr="イメージ"/>
          <p:cNvPicPr>
            <a:picLocks noChangeAspect="1"/>
          </p:cNvPicPr>
          <p:nvPr/>
        </p:nvPicPr>
        <p:blipFill>
          <a:blip r:embed="rId14">
            <a:extLst/>
          </a:blip>
          <a:stretch>
            <a:fillRect/>
          </a:stretch>
        </p:blipFill>
        <p:spPr>
          <a:xfrm>
            <a:off x="6353267" y="7144352"/>
            <a:ext cx="2037936" cy="2207764"/>
          </a:xfrm>
          <a:prstGeom prst="rect">
            <a:avLst/>
          </a:prstGeom>
          <a:ln w="12700">
            <a:miter lim="400000"/>
          </a:ln>
        </p:spPr>
      </p:pic>
      <p:pic>
        <p:nvPicPr>
          <p:cNvPr id="659" name="イメージ" descr="イメージ"/>
          <p:cNvPicPr>
            <a:picLocks noChangeAspect="1"/>
          </p:cNvPicPr>
          <p:nvPr/>
        </p:nvPicPr>
        <p:blipFill>
          <a:blip r:embed="rId15">
            <a:extLst/>
          </a:blip>
          <a:stretch>
            <a:fillRect/>
          </a:stretch>
        </p:blipFill>
        <p:spPr>
          <a:xfrm>
            <a:off x="7804764" y="7135002"/>
            <a:ext cx="2119188" cy="2295787"/>
          </a:xfrm>
          <a:prstGeom prst="rect">
            <a:avLst/>
          </a:prstGeom>
          <a:ln w="12700">
            <a:miter lim="400000"/>
          </a:ln>
        </p:spPr>
      </p:pic>
      <p:pic>
        <p:nvPicPr>
          <p:cNvPr id="660" name="イメージ" descr="イメージ"/>
          <p:cNvPicPr>
            <a:picLocks noChangeAspect="1"/>
          </p:cNvPicPr>
          <p:nvPr/>
        </p:nvPicPr>
        <p:blipFill>
          <a:blip r:embed="rId16">
            <a:extLst/>
          </a:blip>
          <a:stretch>
            <a:fillRect/>
          </a:stretch>
        </p:blipFill>
        <p:spPr>
          <a:xfrm>
            <a:off x="9946953" y="7135002"/>
            <a:ext cx="1530525" cy="2295787"/>
          </a:xfrm>
          <a:prstGeom prst="rect">
            <a:avLst/>
          </a:prstGeom>
          <a:ln w="12700">
            <a:miter lim="400000"/>
          </a:ln>
        </p:spPr>
      </p:pic>
      <p:pic>
        <p:nvPicPr>
          <p:cNvPr id="661" name="イメージ" descr="イメージ"/>
          <p:cNvPicPr>
            <a:picLocks noChangeAspect="1"/>
          </p:cNvPicPr>
          <p:nvPr/>
        </p:nvPicPr>
        <p:blipFill>
          <a:blip r:embed="rId17">
            <a:extLst/>
          </a:blip>
          <a:stretch>
            <a:fillRect/>
          </a:stretch>
        </p:blipFill>
        <p:spPr>
          <a:xfrm>
            <a:off x="3841496" y="7135002"/>
            <a:ext cx="1479772" cy="2219658"/>
          </a:xfrm>
          <a:prstGeom prst="rect">
            <a:avLst/>
          </a:prstGeom>
          <a:ln w="12700">
            <a:miter lim="400000"/>
          </a:ln>
        </p:spPr>
      </p:pic>
      <p:pic>
        <p:nvPicPr>
          <p:cNvPr id="662" name="イメージ" descr="イメージ"/>
          <p:cNvPicPr>
            <a:picLocks noChangeAspect="1"/>
          </p:cNvPicPr>
          <p:nvPr/>
        </p:nvPicPr>
        <p:blipFill>
          <a:blip r:embed="rId18">
            <a:extLst/>
          </a:blip>
          <a:stretch>
            <a:fillRect/>
          </a:stretch>
        </p:blipFill>
        <p:spPr>
          <a:xfrm>
            <a:off x="11341224" y="7173338"/>
            <a:ext cx="1675304" cy="2295787"/>
          </a:xfrm>
          <a:prstGeom prst="rect">
            <a:avLst/>
          </a:prstGeom>
          <a:ln w="12700">
            <a:miter lim="400000"/>
          </a:ln>
        </p:spPr>
      </p:pic>
      <p:pic>
        <p:nvPicPr>
          <p:cNvPr id="663" name="イメージ" descr="イメージ"/>
          <p:cNvPicPr>
            <a:picLocks noChangeAspect="1"/>
          </p:cNvPicPr>
          <p:nvPr/>
        </p:nvPicPr>
        <p:blipFill>
          <a:blip r:embed="rId19">
            <a:extLst/>
          </a:blip>
          <a:stretch>
            <a:fillRect/>
          </a:stretch>
        </p:blipFill>
        <p:spPr>
          <a:xfrm>
            <a:off x="-335904" y="6766708"/>
            <a:ext cx="2137745" cy="257948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500" fill="hold"/>
                                        <p:tgtEl>
                                          <p:spTgt spid="647"/>
                                        </p:tgtEl>
                                      </p:cBhvr>
                                    </p:animEffect>
                                    <p:set>
                                      <p:cBhvr>
                                        <p:cTn id="7" fill="hold">
                                          <p:stCondLst>
                                            <p:cond delay="1499"/>
                                          </p:stCondLst>
                                        </p:cTn>
                                        <p:tgtEl>
                                          <p:spTgt spid="647"/>
                                        </p:tgtEl>
                                        <p:attrNameLst>
                                          <p:attrName>style.visibility</p:attrName>
                                        </p:attrNameLst>
                                      </p:cBhvr>
                                      <p:to>
                                        <p:strVal val="hidden"/>
                                      </p:to>
                                    </p:set>
                                  </p:childTnLst>
                                </p:cTn>
                              </p:par>
                            </p:childTnLst>
                          </p:cTn>
                        </p:par>
                        <p:par>
                          <p:cTn id="8" fill="hold">
                            <p:stCondLst>
                              <p:cond delay="1500"/>
                            </p:stCondLst>
                            <p:childTnLst>
                              <p:par>
                                <p:cTn id="9" presetClass="exit" nodeType="afterEffect" presetID="10" grpId="2" fill="hold">
                                  <p:stCondLst>
                                    <p:cond delay="0"/>
                                  </p:stCondLst>
                                  <p:iterate type="el" backwards="0">
                                    <p:tmAbs val="0"/>
                                  </p:iterate>
                                  <p:childTnLst>
                                    <p:animEffect filter="fade" transition="out">
                                      <p:cBhvr>
                                        <p:cTn id="10" dur="1500" fill="hold"/>
                                        <p:tgtEl>
                                          <p:spTgt spid="646"/>
                                        </p:tgtEl>
                                      </p:cBhvr>
                                    </p:animEffect>
                                    <p:set>
                                      <p:cBhvr>
                                        <p:cTn id="11" fill="hold">
                                          <p:stCondLst>
                                            <p:cond delay="1499"/>
                                          </p:stCondLst>
                                        </p:cTn>
                                        <p:tgtEl>
                                          <p:spTgt spid="646"/>
                                        </p:tgtEl>
                                        <p:attrNameLst>
                                          <p:attrName>style.visibility</p:attrName>
                                        </p:attrNameLst>
                                      </p:cBhvr>
                                      <p:to>
                                        <p:strVal val="hidden"/>
                                      </p:to>
                                    </p:set>
                                  </p:childTnLst>
                                </p:cTn>
                              </p:par>
                            </p:childTnLst>
                          </p:cTn>
                        </p:par>
                        <p:par>
                          <p:cTn id="12" fill="hold">
                            <p:stCondLst>
                              <p:cond delay="3000"/>
                            </p:stCondLst>
                            <p:childTnLst>
                              <p:par>
                                <p:cTn id="13" presetClass="exit" nodeType="afterEffect" presetID="10" grpId="3" fill="hold">
                                  <p:stCondLst>
                                    <p:cond delay="0"/>
                                  </p:stCondLst>
                                  <p:iterate type="el" backwards="0">
                                    <p:tmAbs val="0"/>
                                  </p:iterate>
                                  <p:childTnLst>
                                    <p:animEffect filter="fade" transition="out">
                                      <p:cBhvr>
                                        <p:cTn id="14" dur="1500" fill="hold"/>
                                        <p:tgtEl>
                                          <p:spTgt spid="645"/>
                                        </p:tgtEl>
                                      </p:cBhvr>
                                    </p:animEffect>
                                    <p:set>
                                      <p:cBhvr>
                                        <p:cTn id="15" fill="hold">
                                          <p:stCondLst>
                                            <p:cond delay="1499"/>
                                          </p:stCondLst>
                                        </p:cTn>
                                        <p:tgtEl>
                                          <p:spTgt spid="645"/>
                                        </p:tgtEl>
                                        <p:attrNameLst>
                                          <p:attrName>style.visibility</p:attrName>
                                        </p:attrNameLst>
                                      </p:cBhvr>
                                      <p:to>
                                        <p:strVal val="hidden"/>
                                      </p:to>
                                    </p:set>
                                  </p:childTnLst>
                                </p:cTn>
                              </p:par>
                            </p:childTnLst>
                          </p:cTn>
                        </p:par>
                        <p:par>
                          <p:cTn id="16" fill="hold">
                            <p:stCondLst>
                              <p:cond delay="4500"/>
                            </p:stCondLst>
                            <p:childTnLst>
                              <p:par>
                                <p:cTn id="17" presetClass="exit" nodeType="afterEffect" presetID="10" grpId="4" fill="hold">
                                  <p:stCondLst>
                                    <p:cond delay="0"/>
                                  </p:stCondLst>
                                  <p:iterate type="el" backwards="0">
                                    <p:tmAbs val="0"/>
                                  </p:iterate>
                                  <p:childTnLst>
                                    <p:animEffect filter="fade" transition="out">
                                      <p:cBhvr>
                                        <p:cTn id="18" dur="1500" fill="hold"/>
                                        <p:tgtEl>
                                          <p:spTgt spid="649"/>
                                        </p:tgtEl>
                                      </p:cBhvr>
                                    </p:animEffect>
                                    <p:set>
                                      <p:cBhvr>
                                        <p:cTn id="19" fill="hold">
                                          <p:stCondLst>
                                            <p:cond delay="1499"/>
                                          </p:stCondLst>
                                        </p:cTn>
                                        <p:tgtEl>
                                          <p:spTgt spid="649"/>
                                        </p:tgtEl>
                                        <p:attrNameLst>
                                          <p:attrName>style.visibility</p:attrName>
                                        </p:attrNameLst>
                                      </p:cBhvr>
                                      <p:to>
                                        <p:strVal val="hidden"/>
                                      </p:to>
                                    </p:set>
                                  </p:childTnLst>
                                </p:cTn>
                              </p:par>
                            </p:childTnLst>
                          </p:cTn>
                        </p:par>
                        <p:par>
                          <p:cTn id="20" fill="hold">
                            <p:stCondLst>
                              <p:cond delay="6000"/>
                            </p:stCondLst>
                            <p:childTnLst>
                              <p:par>
                                <p:cTn id="21" presetClass="exit" nodeType="afterEffect" presetID="10" grpId="5" fill="hold">
                                  <p:stCondLst>
                                    <p:cond delay="0"/>
                                  </p:stCondLst>
                                  <p:iterate type="el" backwards="0">
                                    <p:tmAbs val="0"/>
                                  </p:iterate>
                                  <p:childTnLst>
                                    <p:animEffect filter="fade" transition="out">
                                      <p:cBhvr>
                                        <p:cTn id="22" dur="1500" fill="hold"/>
                                        <p:tgtEl>
                                          <p:spTgt spid="648"/>
                                        </p:tgtEl>
                                      </p:cBhvr>
                                    </p:animEffect>
                                    <p:set>
                                      <p:cBhvr>
                                        <p:cTn id="23" fill="hold">
                                          <p:stCondLst>
                                            <p:cond delay="1499"/>
                                          </p:stCondLst>
                                        </p:cTn>
                                        <p:tgtEl>
                                          <p:spTgt spid="648"/>
                                        </p:tgtEl>
                                        <p:attrNameLst>
                                          <p:attrName>style.visibility</p:attrName>
                                        </p:attrNameLst>
                                      </p:cBhvr>
                                      <p:to>
                                        <p:strVal val="hidden"/>
                                      </p:to>
                                    </p:set>
                                  </p:childTnLst>
                                </p:cTn>
                              </p:par>
                            </p:childTnLst>
                          </p:cTn>
                        </p:par>
                        <p:par>
                          <p:cTn id="24" fill="hold">
                            <p:stCondLst>
                              <p:cond delay="7500"/>
                            </p:stCondLst>
                            <p:childTnLst>
                              <p:par>
                                <p:cTn id="25" presetClass="exit" nodeType="afterEffect" presetID="10" grpId="6" fill="hold">
                                  <p:stCondLst>
                                    <p:cond delay="0"/>
                                  </p:stCondLst>
                                  <p:iterate type="el" backwards="0">
                                    <p:tmAbs val="0"/>
                                  </p:iterate>
                                  <p:childTnLst>
                                    <p:animEffect filter="fade" transition="out">
                                      <p:cBhvr>
                                        <p:cTn id="26" dur="1500" fill="hold"/>
                                        <p:tgtEl>
                                          <p:spTgt spid="655"/>
                                        </p:tgtEl>
                                      </p:cBhvr>
                                    </p:animEffect>
                                    <p:set>
                                      <p:cBhvr>
                                        <p:cTn id="27" fill="hold">
                                          <p:stCondLst>
                                            <p:cond delay="1499"/>
                                          </p:stCondLst>
                                        </p:cTn>
                                        <p:tgtEl>
                                          <p:spTgt spid="655"/>
                                        </p:tgtEl>
                                        <p:attrNameLst>
                                          <p:attrName>style.visibility</p:attrName>
                                        </p:attrNameLst>
                                      </p:cBhvr>
                                      <p:to>
                                        <p:strVal val="hidden"/>
                                      </p:to>
                                    </p:set>
                                  </p:childTnLst>
                                </p:cTn>
                              </p:par>
                            </p:childTnLst>
                          </p:cTn>
                        </p:par>
                        <p:par>
                          <p:cTn id="28" fill="hold">
                            <p:stCondLst>
                              <p:cond delay="9000"/>
                            </p:stCondLst>
                            <p:childTnLst>
                              <p:par>
                                <p:cTn id="29" presetClass="exit" nodeType="afterEffect" presetID="10" grpId="7" fill="hold">
                                  <p:stCondLst>
                                    <p:cond delay="0"/>
                                  </p:stCondLst>
                                  <p:iterate type="el" backwards="0">
                                    <p:tmAbs val="0"/>
                                  </p:iterate>
                                  <p:childTnLst>
                                    <p:animEffect filter="fade" transition="out">
                                      <p:cBhvr>
                                        <p:cTn id="30" dur="1500" fill="hold"/>
                                        <p:tgtEl>
                                          <p:spTgt spid="651"/>
                                        </p:tgtEl>
                                      </p:cBhvr>
                                    </p:animEffect>
                                    <p:set>
                                      <p:cBhvr>
                                        <p:cTn id="31" fill="hold">
                                          <p:stCondLst>
                                            <p:cond delay="1499"/>
                                          </p:stCondLst>
                                        </p:cTn>
                                        <p:tgtEl>
                                          <p:spTgt spid="651"/>
                                        </p:tgtEl>
                                        <p:attrNameLst>
                                          <p:attrName>style.visibility</p:attrName>
                                        </p:attrNameLst>
                                      </p:cBhvr>
                                      <p:to>
                                        <p:strVal val="hidden"/>
                                      </p:to>
                                    </p:set>
                                  </p:childTnLst>
                                </p:cTn>
                              </p:par>
                            </p:childTnLst>
                          </p:cTn>
                        </p:par>
                        <p:par>
                          <p:cTn id="32" fill="hold">
                            <p:stCondLst>
                              <p:cond delay="10500"/>
                            </p:stCondLst>
                            <p:childTnLst>
                              <p:par>
                                <p:cTn id="33" presetClass="exit" nodeType="afterEffect" presetID="10" grpId="8" fill="hold">
                                  <p:stCondLst>
                                    <p:cond delay="0"/>
                                  </p:stCondLst>
                                  <p:iterate type="el" backwards="0">
                                    <p:tmAbs val="0"/>
                                  </p:iterate>
                                  <p:childTnLst>
                                    <p:animEffect filter="fade" transition="out">
                                      <p:cBhvr>
                                        <p:cTn id="34" dur="1500" fill="hold"/>
                                        <p:tgtEl>
                                          <p:spTgt spid="654"/>
                                        </p:tgtEl>
                                      </p:cBhvr>
                                    </p:animEffect>
                                    <p:set>
                                      <p:cBhvr>
                                        <p:cTn id="35" fill="hold">
                                          <p:stCondLst>
                                            <p:cond delay="1499"/>
                                          </p:stCondLst>
                                        </p:cTn>
                                        <p:tgtEl>
                                          <p:spTgt spid="654"/>
                                        </p:tgtEl>
                                        <p:attrNameLst>
                                          <p:attrName>style.visibility</p:attrName>
                                        </p:attrNameLst>
                                      </p:cBhvr>
                                      <p:to>
                                        <p:strVal val="hidden"/>
                                      </p:to>
                                    </p:set>
                                  </p:childTnLst>
                                </p:cTn>
                              </p:par>
                            </p:childTnLst>
                          </p:cTn>
                        </p:par>
                        <p:par>
                          <p:cTn id="36" fill="hold">
                            <p:stCondLst>
                              <p:cond delay="12000"/>
                            </p:stCondLst>
                            <p:childTnLst>
                              <p:par>
                                <p:cTn id="37" presetClass="exit" nodeType="afterEffect" presetID="10" grpId="9" fill="hold">
                                  <p:stCondLst>
                                    <p:cond delay="0"/>
                                  </p:stCondLst>
                                  <p:iterate type="el" backwards="0">
                                    <p:tmAbs val="0"/>
                                  </p:iterate>
                                  <p:childTnLst>
                                    <p:animEffect filter="fade" transition="out">
                                      <p:cBhvr>
                                        <p:cTn id="38" dur="1500" fill="hold"/>
                                        <p:tgtEl>
                                          <p:spTgt spid="650"/>
                                        </p:tgtEl>
                                      </p:cBhvr>
                                    </p:animEffect>
                                    <p:set>
                                      <p:cBhvr>
                                        <p:cTn id="39" fill="hold">
                                          <p:stCondLst>
                                            <p:cond delay="1499"/>
                                          </p:stCondLst>
                                        </p:cTn>
                                        <p:tgtEl>
                                          <p:spTgt spid="650"/>
                                        </p:tgtEl>
                                        <p:attrNameLst>
                                          <p:attrName>style.visibility</p:attrName>
                                        </p:attrNameLst>
                                      </p:cBhvr>
                                      <p:to>
                                        <p:strVal val="hidden"/>
                                      </p:to>
                                    </p:set>
                                  </p:childTnLst>
                                </p:cTn>
                              </p:par>
                            </p:childTnLst>
                          </p:cTn>
                        </p:par>
                        <p:par>
                          <p:cTn id="40" fill="hold">
                            <p:stCondLst>
                              <p:cond delay="13500"/>
                            </p:stCondLst>
                            <p:childTnLst>
                              <p:par>
                                <p:cTn id="41" presetClass="exit" nodeType="afterEffect" presetID="10" grpId="10" fill="hold">
                                  <p:stCondLst>
                                    <p:cond delay="0"/>
                                  </p:stCondLst>
                                  <p:iterate type="el" backwards="0">
                                    <p:tmAbs val="0"/>
                                  </p:iterate>
                                  <p:childTnLst>
                                    <p:animEffect filter="fade" transition="out">
                                      <p:cBhvr>
                                        <p:cTn id="42" dur="1500" fill="hold"/>
                                        <p:tgtEl>
                                          <p:spTgt spid="652"/>
                                        </p:tgtEl>
                                      </p:cBhvr>
                                    </p:animEffect>
                                    <p:set>
                                      <p:cBhvr>
                                        <p:cTn id="43" fill="hold">
                                          <p:stCondLst>
                                            <p:cond delay="1499"/>
                                          </p:stCondLst>
                                        </p:cTn>
                                        <p:tgtEl>
                                          <p:spTgt spid="652"/>
                                        </p:tgtEl>
                                        <p:attrNameLst>
                                          <p:attrName>style.visibility</p:attrName>
                                        </p:attrNameLst>
                                      </p:cBhvr>
                                      <p:to>
                                        <p:strVal val="hidden"/>
                                      </p:to>
                                    </p:set>
                                  </p:childTnLst>
                                </p:cTn>
                              </p:par>
                            </p:childTnLst>
                          </p:cTn>
                        </p:par>
                        <p:par>
                          <p:cTn id="44" fill="hold">
                            <p:stCondLst>
                              <p:cond delay="15000"/>
                            </p:stCondLst>
                            <p:childTnLst>
                              <p:par>
                                <p:cTn id="45" presetClass="exit" nodeType="afterEffect" presetID="10" grpId="11" fill="hold">
                                  <p:stCondLst>
                                    <p:cond delay="0"/>
                                  </p:stCondLst>
                                  <p:iterate type="el" backwards="0">
                                    <p:tmAbs val="0"/>
                                  </p:iterate>
                                  <p:childTnLst>
                                    <p:animEffect filter="fade" transition="out">
                                      <p:cBhvr>
                                        <p:cTn id="46" dur="1500" fill="hold"/>
                                        <p:tgtEl>
                                          <p:spTgt spid="657"/>
                                        </p:tgtEl>
                                      </p:cBhvr>
                                    </p:animEffect>
                                    <p:set>
                                      <p:cBhvr>
                                        <p:cTn id="47" fill="hold">
                                          <p:stCondLst>
                                            <p:cond delay="1499"/>
                                          </p:stCondLst>
                                        </p:cTn>
                                        <p:tgtEl>
                                          <p:spTgt spid="657"/>
                                        </p:tgtEl>
                                        <p:attrNameLst>
                                          <p:attrName>style.visibility</p:attrName>
                                        </p:attrNameLst>
                                      </p:cBhvr>
                                      <p:to>
                                        <p:strVal val="hidden"/>
                                      </p:to>
                                    </p:set>
                                  </p:childTnLst>
                                </p:cTn>
                              </p:par>
                            </p:childTnLst>
                          </p:cTn>
                        </p:par>
                        <p:par>
                          <p:cTn id="48" fill="hold">
                            <p:stCondLst>
                              <p:cond delay="16500"/>
                            </p:stCondLst>
                            <p:childTnLst>
                              <p:par>
                                <p:cTn id="49" presetClass="exit" nodeType="afterEffect" presetID="10" grpId="12" fill="hold">
                                  <p:stCondLst>
                                    <p:cond delay="0"/>
                                  </p:stCondLst>
                                  <p:iterate type="el" backwards="0">
                                    <p:tmAbs val="0"/>
                                  </p:iterate>
                                  <p:childTnLst>
                                    <p:animEffect filter="fade" transition="out">
                                      <p:cBhvr>
                                        <p:cTn id="50" dur="1500" fill="hold"/>
                                        <p:tgtEl>
                                          <p:spTgt spid="660"/>
                                        </p:tgtEl>
                                      </p:cBhvr>
                                    </p:animEffect>
                                    <p:set>
                                      <p:cBhvr>
                                        <p:cTn id="51" fill="hold">
                                          <p:stCondLst>
                                            <p:cond delay="1499"/>
                                          </p:stCondLst>
                                        </p:cTn>
                                        <p:tgtEl>
                                          <p:spTgt spid="660"/>
                                        </p:tgtEl>
                                        <p:attrNameLst>
                                          <p:attrName>style.visibility</p:attrName>
                                        </p:attrNameLst>
                                      </p:cBhvr>
                                      <p:to>
                                        <p:strVal val="hidden"/>
                                      </p:to>
                                    </p:set>
                                  </p:childTnLst>
                                </p:cTn>
                              </p:par>
                            </p:childTnLst>
                          </p:cTn>
                        </p:par>
                        <p:par>
                          <p:cTn id="52" fill="hold">
                            <p:stCondLst>
                              <p:cond delay="18000"/>
                            </p:stCondLst>
                            <p:childTnLst>
                              <p:par>
                                <p:cTn id="53" presetClass="exit" nodeType="afterEffect" presetID="10" grpId="13" fill="hold">
                                  <p:stCondLst>
                                    <p:cond delay="0"/>
                                  </p:stCondLst>
                                  <p:iterate type="el" backwards="0">
                                    <p:tmAbs val="0"/>
                                  </p:iterate>
                                  <p:childTnLst>
                                    <p:animEffect filter="fade" transition="out">
                                      <p:cBhvr>
                                        <p:cTn id="54" dur="1500" fill="hold"/>
                                        <p:tgtEl>
                                          <p:spTgt spid="656"/>
                                        </p:tgtEl>
                                      </p:cBhvr>
                                    </p:animEffect>
                                    <p:set>
                                      <p:cBhvr>
                                        <p:cTn id="55" fill="hold">
                                          <p:stCondLst>
                                            <p:cond delay="1499"/>
                                          </p:stCondLst>
                                        </p:cTn>
                                        <p:tgtEl>
                                          <p:spTgt spid="656"/>
                                        </p:tgtEl>
                                        <p:attrNameLst>
                                          <p:attrName>style.visibility</p:attrName>
                                        </p:attrNameLst>
                                      </p:cBhvr>
                                      <p:to>
                                        <p:strVal val="hidden"/>
                                      </p:to>
                                    </p:set>
                                  </p:childTnLst>
                                </p:cTn>
                              </p:par>
                            </p:childTnLst>
                          </p:cTn>
                        </p:par>
                        <p:par>
                          <p:cTn id="56" fill="hold">
                            <p:stCondLst>
                              <p:cond delay="19500"/>
                            </p:stCondLst>
                            <p:childTnLst>
                              <p:par>
                                <p:cTn id="57" presetClass="exit" nodeType="afterEffect" presetID="10" grpId="14" fill="hold">
                                  <p:stCondLst>
                                    <p:cond delay="0"/>
                                  </p:stCondLst>
                                  <p:iterate type="el" backwards="0">
                                    <p:tmAbs val="0"/>
                                  </p:iterate>
                                  <p:childTnLst>
                                    <p:animEffect filter="fade" transition="out">
                                      <p:cBhvr>
                                        <p:cTn id="58" dur="1500" fill="hold"/>
                                        <p:tgtEl>
                                          <p:spTgt spid="659"/>
                                        </p:tgtEl>
                                      </p:cBhvr>
                                    </p:animEffect>
                                    <p:set>
                                      <p:cBhvr>
                                        <p:cTn id="59" fill="hold">
                                          <p:stCondLst>
                                            <p:cond delay="1499"/>
                                          </p:stCondLst>
                                        </p:cTn>
                                        <p:tgtEl>
                                          <p:spTgt spid="659"/>
                                        </p:tgtEl>
                                        <p:attrNameLst>
                                          <p:attrName>style.visibility</p:attrName>
                                        </p:attrNameLst>
                                      </p:cBhvr>
                                      <p:to>
                                        <p:strVal val="hidden"/>
                                      </p:to>
                                    </p:set>
                                  </p:childTnLst>
                                </p:cTn>
                              </p:par>
                            </p:childTnLst>
                          </p:cTn>
                        </p:par>
                        <p:par>
                          <p:cTn id="60" fill="hold">
                            <p:stCondLst>
                              <p:cond delay="21000"/>
                            </p:stCondLst>
                            <p:childTnLst>
                              <p:par>
                                <p:cTn id="61" presetClass="exit" nodeType="afterEffect" presetID="10" grpId="15" fill="hold">
                                  <p:stCondLst>
                                    <p:cond delay="0"/>
                                  </p:stCondLst>
                                  <p:iterate type="el" backwards="0">
                                    <p:tmAbs val="0"/>
                                  </p:iterate>
                                  <p:childTnLst>
                                    <p:animEffect filter="fade" transition="out">
                                      <p:cBhvr>
                                        <p:cTn id="62" dur="1500" fill="hold"/>
                                        <p:tgtEl>
                                          <p:spTgt spid="661"/>
                                        </p:tgtEl>
                                      </p:cBhvr>
                                    </p:animEffect>
                                    <p:set>
                                      <p:cBhvr>
                                        <p:cTn id="63" fill="hold">
                                          <p:stCondLst>
                                            <p:cond delay="1499"/>
                                          </p:stCondLst>
                                        </p:cTn>
                                        <p:tgtEl>
                                          <p:spTgt spid="661"/>
                                        </p:tgtEl>
                                        <p:attrNameLst>
                                          <p:attrName>style.visibility</p:attrName>
                                        </p:attrNameLst>
                                      </p:cBhvr>
                                      <p:to>
                                        <p:strVal val="hidden"/>
                                      </p:to>
                                    </p:set>
                                  </p:childTnLst>
                                </p:cTn>
                              </p:par>
                            </p:childTnLst>
                          </p:cTn>
                        </p:par>
                        <p:par>
                          <p:cTn id="64" fill="hold">
                            <p:stCondLst>
                              <p:cond delay="22500"/>
                            </p:stCondLst>
                            <p:childTnLst>
                              <p:par>
                                <p:cTn id="65" presetClass="exit" nodeType="afterEffect" presetID="10" grpId="16" fill="hold">
                                  <p:stCondLst>
                                    <p:cond delay="0"/>
                                  </p:stCondLst>
                                  <p:iterate type="el" backwards="0">
                                    <p:tmAbs val="0"/>
                                  </p:iterate>
                                  <p:childTnLst>
                                    <p:animEffect filter="fade" transition="out">
                                      <p:cBhvr>
                                        <p:cTn id="66" dur="1500" fill="hold"/>
                                        <p:tgtEl>
                                          <p:spTgt spid="658"/>
                                        </p:tgtEl>
                                      </p:cBhvr>
                                    </p:animEffect>
                                    <p:set>
                                      <p:cBhvr>
                                        <p:cTn id="67" fill="hold">
                                          <p:stCondLst>
                                            <p:cond delay="1499"/>
                                          </p:stCondLst>
                                        </p:cTn>
                                        <p:tgtEl>
                                          <p:spTgt spid="658"/>
                                        </p:tgtEl>
                                        <p:attrNameLst>
                                          <p:attrName>style.visibility</p:attrName>
                                        </p:attrNameLst>
                                      </p:cBhvr>
                                      <p:to>
                                        <p:strVal val="hidden"/>
                                      </p:to>
                                    </p:set>
                                  </p:childTnLst>
                                </p:cTn>
                              </p:par>
                            </p:childTnLst>
                          </p:cTn>
                        </p:par>
                        <p:par>
                          <p:cTn id="68" fill="hold">
                            <p:stCondLst>
                              <p:cond delay="24000"/>
                            </p:stCondLst>
                            <p:childTnLst>
                              <p:par>
                                <p:cTn id="69" presetClass="exit" nodeType="afterEffect" presetID="10" grpId="17" fill="hold">
                                  <p:stCondLst>
                                    <p:cond delay="0"/>
                                  </p:stCondLst>
                                  <p:iterate type="el" backwards="0">
                                    <p:tmAbs val="0"/>
                                  </p:iterate>
                                  <p:childTnLst>
                                    <p:animEffect filter="fade" transition="out">
                                      <p:cBhvr>
                                        <p:cTn id="70" dur="1500" fill="hold"/>
                                        <p:tgtEl>
                                          <p:spTgt spid="662"/>
                                        </p:tgtEl>
                                      </p:cBhvr>
                                    </p:animEffect>
                                    <p:set>
                                      <p:cBhvr>
                                        <p:cTn id="71" fill="hold">
                                          <p:stCondLst>
                                            <p:cond delay="1499"/>
                                          </p:stCondLst>
                                        </p:cTn>
                                        <p:tgtEl>
                                          <p:spTgt spid="662"/>
                                        </p:tgtEl>
                                        <p:attrNameLst>
                                          <p:attrName>style.visibility</p:attrName>
                                        </p:attrNameLst>
                                      </p:cBhvr>
                                      <p:to>
                                        <p:strVal val="hidden"/>
                                      </p:to>
                                    </p:set>
                                  </p:childTnLst>
                                </p:cTn>
                              </p:par>
                            </p:childTnLst>
                          </p:cTn>
                        </p:par>
                        <p:par>
                          <p:cTn id="72" fill="hold">
                            <p:stCondLst>
                              <p:cond delay="25500"/>
                            </p:stCondLst>
                            <p:childTnLst>
                              <p:par>
                                <p:cTn id="73" presetClass="exit" nodeType="afterEffect" presetID="10" grpId="18" fill="hold">
                                  <p:stCondLst>
                                    <p:cond delay="0"/>
                                  </p:stCondLst>
                                  <p:iterate type="el" backwards="0">
                                    <p:tmAbs val="0"/>
                                  </p:iterate>
                                  <p:childTnLst>
                                    <p:animEffect filter="fade" transition="out">
                                      <p:cBhvr>
                                        <p:cTn id="74" dur="1500" fill="hold"/>
                                        <p:tgtEl>
                                          <p:spTgt spid="663"/>
                                        </p:tgtEl>
                                      </p:cBhvr>
                                    </p:animEffect>
                                    <p:set>
                                      <p:cBhvr>
                                        <p:cTn id="75" fill="hold">
                                          <p:stCondLst>
                                            <p:cond delay="1499"/>
                                          </p:stCondLst>
                                        </p:cTn>
                                        <p:tgtEl>
                                          <p:spTgt spid="66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8" grpId="5"/>
      <p:bldP build="whole" bldLvl="1" animBg="1" rev="0" advAuto="0" spid="663" grpId="18"/>
      <p:bldP build="whole" bldLvl="1" animBg="1" rev="0" advAuto="0" spid="654" grpId="8"/>
      <p:bldP build="whole" bldLvl="1" animBg="1" rev="0" advAuto="0" spid="660" grpId="12"/>
      <p:bldP build="whole" bldLvl="1" animBg="1" rev="0" advAuto="0" spid="650" grpId="9"/>
      <p:bldP build="whole" bldLvl="1" animBg="1" rev="0" advAuto="0" spid="656" grpId="13"/>
      <p:bldP build="whole" bldLvl="1" animBg="1" rev="0" advAuto="0" spid="662" grpId="17"/>
      <p:bldP build="whole" bldLvl="1" animBg="1" rev="0" advAuto="0" spid="658" grpId="16"/>
      <p:bldP build="whole" bldLvl="1" animBg="1" rev="0" advAuto="0" spid="652" grpId="10"/>
      <p:bldP build="whole" bldLvl="1" animBg="1" rev="0" advAuto="0" spid="645" grpId="3"/>
      <p:bldP build="whole" bldLvl="1" animBg="1" rev="0" advAuto="0" spid="655" grpId="6"/>
      <p:bldP build="whole" bldLvl="1" animBg="1" rev="0" advAuto="0" spid="649" grpId="4"/>
      <p:bldP build="whole" bldLvl="1" animBg="1" rev="0" advAuto="0" spid="646" grpId="2"/>
      <p:bldP build="whole" bldLvl="1" animBg="1" rev="0" advAuto="0" spid="651" grpId="7"/>
      <p:bldP build="whole" bldLvl="1" animBg="1" rev="0" advAuto="0" spid="657" grpId="11"/>
      <p:bldP build="whole" bldLvl="1" animBg="1" rev="0" advAuto="0" spid="647" grpId="1"/>
      <p:bldP build="whole" bldLvl="1" animBg="1" rev="0" advAuto="0" spid="659" grpId="14"/>
      <p:bldP build="whole" bldLvl="1" animBg="1" rev="0" advAuto="0" spid="661" grpId="15"/>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erver : 提供者…"/>
          <p:cNvSpPr txBox="1"/>
          <p:nvPr/>
        </p:nvSpPr>
        <p:spPr>
          <a:xfrm>
            <a:off x="4096" y="1458614"/>
            <a:ext cx="13903317" cy="629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28977" indent="-428977" algn="l">
              <a:spcBef>
                <a:spcPts val="1000"/>
              </a:spcBef>
              <a:buSzPct val="200000"/>
              <a:buChar char="•"/>
              <a:defRPr sz="4000"/>
            </a:pPr>
            <a:r>
              <a:t>Server : 提供者</a:t>
            </a:r>
          </a:p>
          <a:p>
            <a:pPr marL="428977" indent="-428977" algn="l">
              <a:spcBef>
                <a:spcPts val="1000"/>
              </a:spcBef>
              <a:buSzPct val="200000"/>
              <a:buChar char="•"/>
              <a:defRPr sz="4000"/>
            </a:pPr>
            <a:r>
              <a:t>ネットワークを通していろいろな機能やサービスを</a:t>
            </a:r>
            <a:br/>
            <a:r>
              <a:t>提供する計算機 or ソフトウェア．</a:t>
            </a:r>
          </a:p>
          <a:p>
            <a:pPr marL="428977" indent="-428977" algn="l">
              <a:spcBef>
                <a:spcPts val="1000"/>
              </a:spcBef>
              <a:buSzPct val="200000"/>
              <a:buChar char="•"/>
              <a:defRPr sz="4000"/>
            </a:pPr>
            <a:r>
              <a:t>サーバの例：</a:t>
            </a:r>
          </a:p>
          <a:p>
            <a:pPr lvl="1" marL="873477" indent="-428977" algn="l">
              <a:spcBef>
                <a:spcPts val="1000"/>
              </a:spcBef>
              <a:buSzPct val="200000"/>
              <a:buChar char="•"/>
            </a:pPr>
            <a:r>
              <a:t>WWW サーバ</a:t>
            </a:r>
          </a:p>
          <a:p>
            <a:pPr lvl="2" marL="1317977" indent="-428977" algn="l">
              <a:spcBef>
                <a:spcPts val="1000"/>
              </a:spcBef>
              <a:buSzPct val="200000"/>
              <a:buChar char="•"/>
              <a:defRPr sz="3200"/>
            </a:pPr>
            <a:r>
              <a:t>WWW コンテンツの配信</a:t>
            </a:r>
          </a:p>
          <a:p>
            <a:pPr lvl="1" marL="873477" indent="-428977" algn="l">
              <a:spcBef>
                <a:spcPts val="1000"/>
              </a:spcBef>
              <a:buSzPct val="200000"/>
              <a:buChar char="•"/>
            </a:pPr>
            <a:r>
              <a:t>MAIL サーバ</a:t>
            </a:r>
          </a:p>
          <a:p>
            <a:pPr lvl="2" marL="1317977" indent="-428977" algn="l">
              <a:spcBef>
                <a:spcPts val="1000"/>
              </a:spcBef>
              <a:buSzPct val="200000"/>
              <a:buChar char="•"/>
              <a:defRPr sz="3200"/>
            </a:pPr>
            <a:r>
              <a:t>メールの送受信 </a:t>
            </a:r>
          </a:p>
        </p:txBody>
      </p:sp>
      <p:sp>
        <p:nvSpPr>
          <p:cNvPr id="153"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154" name="サーバとは"/>
          <p:cNvSpPr txBox="1"/>
          <p:nvPr/>
        </p:nvSpPr>
        <p:spPr>
          <a:xfrm>
            <a:off x="349803" y="270792"/>
            <a:ext cx="390144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サーバとは</a:t>
            </a:r>
          </a:p>
        </p:txBody>
      </p:sp>
      <p:sp>
        <p:nvSpPr>
          <p:cNvPr id="155" name="・最初の目的はCERN内の論文の相互閲覧…"/>
          <p:cNvSpPr txBox="1"/>
          <p:nvPr/>
        </p:nvSpPr>
        <p:spPr>
          <a:xfrm>
            <a:off x="-8145950" y="10082458"/>
            <a:ext cx="8907172" cy="124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a:solidFill>
                  <a:schemeClr val="accent5"/>
                </a:solidFill>
              </a:defRPr>
            </a:pPr>
            <a:r>
              <a:t>・最初の目的はCERN内の論文の相互閲覧</a:t>
            </a:r>
          </a:p>
          <a:p>
            <a:pPr algn="l">
              <a:defRPr>
                <a:solidFill>
                  <a:schemeClr val="accent5"/>
                </a:solidFill>
              </a:defRPr>
            </a:pPr>
            <a:r>
              <a:t>　(作られた動機を話す)</a:t>
            </a:r>
          </a:p>
        </p:txBody>
      </p:sp>
      <p:pic>
        <p:nvPicPr>
          <p:cNvPr id="156" name="イメージ" descr="イメージ"/>
          <p:cNvPicPr>
            <a:picLocks noChangeAspect="1"/>
          </p:cNvPicPr>
          <p:nvPr/>
        </p:nvPicPr>
        <p:blipFill>
          <a:blip r:embed="rId2">
            <a:extLst/>
          </a:blip>
          <a:stretch>
            <a:fillRect/>
          </a:stretch>
        </p:blipFill>
        <p:spPr>
          <a:xfrm>
            <a:off x="11333981" y="9134098"/>
            <a:ext cx="1609287" cy="565904"/>
          </a:xfrm>
          <a:prstGeom prst="rect">
            <a:avLst/>
          </a:prstGeom>
          <a:ln w="12700">
            <a:miter lim="400000"/>
          </a:ln>
        </p:spPr>
      </p:pic>
      <p:sp>
        <p:nvSpPr>
          <p:cNvPr id="157" name="スライド番号"/>
          <p:cNvSpPr txBox="1"/>
          <p:nvPr>
            <p:ph type="sldNum" sz="quarter" idx="2"/>
          </p:nvPr>
        </p:nvSpPr>
        <p:spPr>
          <a:xfrm>
            <a:off x="6363804" y="9251950"/>
            <a:ext cx="264492"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Client : 顧客…"/>
          <p:cNvSpPr txBox="1"/>
          <p:nvPr/>
        </p:nvSpPr>
        <p:spPr>
          <a:xfrm>
            <a:off x="4096" y="1458614"/>
            <a:ext cx="13903317" cy="629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28977" indent="-428977" algn="l">
              <a:spcBef>
                <a:spcPts val="1000"/>
              </a:spcBef>
              <a:buSzPct val="200000"/>
              <a:buChar char="•"/>
              <a:defRPr sz="4000"/>
            </a:pPr>
            <a:r>
              <a:t>Client : 顧客</a:t>
            </a:r>
          </a:p>
          <a:p>
            <a:pPr marL="428977" indent="-428977" algn="l">
              <a:spcBef>
                <a:spcPts val="1000"/>
              </a:spcBef>
              <a:buSzPct val="200000"/>
              <a:buChar char="•"/>
              <a:defRPr sz="4000"/>
            </a:pPr>
            <a:r>
              <a:t>サーバが提供するサービスなどを利用する</a:t>
            </a:r>
            <a:br/>
            <a:r>
              <a:t>計算機 or ソフトウェア．</a:t>
            </a:r>
          </a:p>
          <a:p>
            <a:pPr marL="428977" indent="-428977" algn="l">
              <a:spcBef>
                <a:spcPts val="1000"/>
              </a:spcBef>
              <a:buSzPct val="200000"/>
              <a:buChar char="•"/>
              <a:defRPr sz="4000"/>
            </a:pPr>
            <a:r>
              <a:t>クライアントの例：</a:t>
            </a:r>
          </a:p>
          <a:p>
            <a:pPr lvl="1" marL="873477" indent="-428977" algn="l">
              <a:spcBef>
                <a:spcPts val="1000"/>
              </a:spcBef>
              <a:buSzPct val="200000"/>
              <a:buChar char="•"/>
            </a:pPr>
            <a:r>
              <a:t>ブラウザ</a:t>
            </a:r>
          </a:p>
          <a:p>
            <a:pPr lvl="2" marL="1317977" indent="-428977" algn="l">
              <a:spcBef>
                <a:spcPts val="1000"/>
              </a:spcBef>
              <a:buSzPct val="200000"/>
              <a:buChar char="•"/>
              <a:defRPr sz="3200"/>
            </a:pPr>
            <a:r>
              <a:t>WWW コンテンツの閲覧</a:t>
            </a:r>
          </a:p>
          <a:p>
            <a:pPr lvl="1" marL="873477" indent="-428977" algn="l">
              <a:spcBef>
                <a:spcPts val="1000"/>
              </a:spcBef>
              <a:buSzPct val="200000"/>
              <a:buChar char="•"/>
            </a:pPr>
            <a:r>
              <a:t>メーラ</a:t>
            </a:r>
          </a:p>
          <a:p>
            <a:pPr lvl="2" marL="1317977" indent="-428977" algn="l">
              <a:spcBef>
                <a:spcPts val="1000"/>
              </a:spcBef>
              <a:buSzPct val="200000"/>
              <a:buChar char="•"/>
              <a:defRPr sz="3200"/>
            </a:pPr>
            <a:r>
              <a:t>メールの送受信 </a:t>
            </a:r>
          </a:p>
        </p:txBody>
      </p:sp>
      <p:sp>
        <p:nvSpPr>
          <p:cNvPr id="160"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161" name="クライアントとは"/>
          <p:cNvSpPr txBox="1"/>
          <p:nvPr/>
        </p:nvSpPr>
        <p:spPr>
          <a:xfrm>
            <a:off x="349803" y="270792"/>
            <a:ext cx="6210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クライアントとは</a:t>
            </a:r>
          </a:p>
        </p:txBody>
      </p:sp>
      <p:sp>
        <p:nvSpPr>
          <p:cNvPr id="162" name="・最初の目的はCERN内の論文の相互閲覧…"/>
          <p:cNvSpPr txBox="1"/>
          <p:nvPr/>
        </p:nvSpPr>
        <p:spPr>
          <a:xfrm>
            <a:off x="-8145950" y="10082458"/>
            <a:ext cx="8907172" cy="124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a:solidFill>
                  <a:schemeClr val="accent5"/>
                </a:solidFill>
              </a:defRPr>
            </a:pPr>
            <a:r>
              <a:t>・最初の目的はCERN内の論文の相互閲覧</a:t>
            </a:r>
          </a:p>
          <a:p>
            <a:pPr algn="l">
              <a:defRPr>
                <a:solidFill>
                  <a:schemeClr val="accent5"/>
                </a:solidFill>
              </a:defRPr>
            </a:pPr>
            <a:r>
              <a:t>　(作られた動機を話す)</a:t>
            </a:r>
          </a:p>
        </p:txBody>
      </p:sp>
      <p:pic>
        <p:nvPicPr>
          <p:cNvPr id="163" name="イメージ" descr="イメージ"/>
          <p:cNvPicPr>
            <a:picLocks noChangeAspect="1"/>
          </p:cNvPicPr>
          <p:nvPr/>
        </p:nvPicPr>
        <p:blipFill>
          <a:blip r:embed="rId2">
            <a:extLst/>
          </a:blip>
          <a:stretch>
            <a:fillRect/>
          </a:stretch>
        </p:blipFill>
        <p:spPr>
          <a:xfrm>
            <a:off x="11333981" y="9134098"/>
            <a:ext cx="1609287" cy="565904"/>
          </a:xfrm>
          <a:prstGeom prst="rect">
            <a:avLst/>
          </a:prstGeom>
          <a:ln w="12700">
            <a:miter lim="400000"/>
          </a:ln>
        </p:spPr>
      </p:pic>
      <p:sp>
        <p:nvSpPr>
          <p:cNvPr id="164" name="スライド番号"/>
          <p:cNvSpPr txBox="1"/>
          <p:nvPr>
            <p:ph type="sldNum" sz="quarter" idx="2"/>
          </p:nvPr>
        </p:nvSpPr>
        <p:spPr>
          <a:xfrm>
            <a:off x="6363804" y="9251950"/>
            <a:ext cx="264492"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機能や情報を集中管理もしくは共有することができる．…"/>
          <p:cNvSpPr txBox="1"/>
          <p:nvPr/>
        </p:nvSpPr>
        <p:spPr>
          <a:xfrm>
            <a:off x="4096" y="1458614"/>
            <a:ext cx="13903317" cy="45415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28977" indent="-428977" algn="l">
              <a:lnSpc>
                <a:spcPct val="80000"/>
              </a:lnSpc>
              <a:spcBef>
                <a:spcPts val="1500"/>
              </a:spcBef>
              <a:buSzPct val="200000"/>
              <a:buChar char="•"/>
              <a:defRPr sz="4000"/>
            </a:pPr>
            <a:r>
              <a:t>機能や情報を集中管理もしくは共有することができる．</a:t>
            </a:r>
          </a:p>
          <a:p>
            <a:pPr marL="428977" indent="-428977" algn="l">
              <a:lnSpc>
                <a:spcPct val="80000"/>
              </a:lnSpc>
              <a:spcBef>
                <a:spcPts val="1500"/>
              </a:spcBef>
              <a:buSzPct val="200000"/>
              <a:buChar char="•"/>
              <a:defRPr sz="4000"/>
            </a:pPr>
            <a:r>
              <a:t>処理を分散させて効率よくサービスを提供できる．</a:t>
            </a:r>
          </a:p>
          <a:p>
            <a:pPr lvl="1" marL="873477" indent="-428977" algn="l">
              <a:lnSpc>
                <a:spcPct val="80000"/>
              </a:lnSpc>
              <a:spcBef>
                <a:spcPts val="1500"/>
              </a:spcBef>
              <a:buSzPct val="200000"/>
              <a:buChar char="•"/>
            </a:pPr>
            <a:r>
              <a:t>一つの計算機に全ての機能を持たせる必要がなくなる．</a:t>
            </a:r>
          </a:p>
          <a:p>
            <a:pPr lvl="1" marL="873477" indent="-428977" algn="l">
              <a:lnSpc>
                <a:spcPct val="80000"/>
              </a:lnSpc>
              <a:spcBef>
                <a:spcPts val="1500"/>
              </a:spcBef>
              <a:buSzPct val="200000"/>
              <a:buChar char="•"/>
            </a:pPr>
            <a:r>
              <a:t>クライアントは必要な時のみ稼働させればよい．</a:t>
            </a:r>
          </a:p>
          <a:p>
            <a:pPr marL="428977" indent="-428977" algn="l">
              <a:lnSpc>
                <a:spcPct val="80000"/>
              </a:lnSpc>
              <a:spcBef>
                <a:spcPts val="1500"/>
              </a:spcBef>
              <a:buSzPct val="200000"/>
              <a:buChar char="•"/>
              <a:defRPr sz="4000"/>
            </a:pPr>
            <a:r>
              <a:t>クライアント・サーバ間で各サービスそれぞれに</a:t>
            </a:r>
            <a:br/>
            <a:r>
              <a:t>決まった通信プロトコル (第 4 回参照) が必要．</a:t>
            </a:r>
          </a:p>
        </p:txBody>
      </p:sp>
      <p:sp>
        <p:nvSpPr>
          <p:cNvPr id="167"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168" name="クライアント・サーバシステムの特徴"/>
          <p:cNvSpPr txBox="1"/>
          <p:nvPr/>
        </p:nvSpPr>
        <p:spPr>
          <a:xfrm>
            <a:off x="349803" y="270792"/>
            <a:ext cx="11891011" cy="8064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5500">
                <a:solidFill>
                  <a:srgbClr val="FFFFFF"/>
                </a:solidFill>
                <a:latin typeface="ヒラギノ角ゴ ProN W6"/>
                <a:ea typeface="ヒラギノ角ゴ ProN W6"/>
                <a:cs typeface="ヒラギノ角ゴ ProN W6"/>
                <a:sym typeface="ヒラギノ角ゴ ProN W6"/>
              </a:defRPr>
            </a:lvl1pPr>
          </a:lstStyle>
          <a:p>
            <a:pPr/>
            <a:r>
              <a:t>クライアント・サーバシステムの特徴</a:t>
            </a:r>
          </a:p>
        </p:txBody>
      </p:sp>
      <p:sp>
        <p:nvSpPr>
          <p:cNvPr id="169" name="・最初の目的はCERN内の論文の相互閲覧…"/>
          <p:cNvSpPr txBox="1"/>
          <p:nvPr/>
        </p:nvSpPr>
        <p:spPr>
          <a:xfrm>
            <a:off x="-8145950" y="10082458"/>
            <a:ext cx="8907172" cy="124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a:solidFill>
                  <a:schemeClr val="accent5"/>
                </a:solidFill>
              </a:defRPr>
            </a:pPr>
            <a:r>
              <a:t>・最初の目的はCERN内の論文の相互閲覧</a:t>
            </a:r>
          </a:p>
          <a:p>
            <a:pPr algn="l">
              <a:defRPr>
                <a:solidFill>
                  <a:schemeClr val="accent5"/>
                </a:solidFill>
              </a:defRPr>
            </a:pPr>
            <a:r>
              <a:t>　(作られた動機を話す)</a:t>
            </a:r>
          </a:p>
        </p:txBody>
      </p:sp>
      <p:pic>
        <p:nvPicPr>
          <p:cNvPr id="170" name="イメージ" descr="イメージ"/>
          <p:cNvPicPr>
            <a:picLocks noChangeAspect="1"/>
          </p:cNvPicPr>
          <p:nvPr/>
        </p:nvPicPr>
        <p:blipFill>
          <a:blip r:embed="rId2">
            <a:extLst/>
          </a:blip>
          <a:stretch>
            <a:fillRect/>
          </a:stretch>
        </p:blipFill>
        <p:spPr>
          <a:xfrm>
            <a:off x="11333981" y="9134098"/>
            <a:ext cx="1609287" cy="565904"/>
          </a:xfrm>
          <a:prstGeom prst="rect">
            <a:avLst/>
          </a:prstGeom>
          <a:ln w="12700">
            <a:miter lim="400000"/>
          </a:ln>
        </p:spPr>
      </p:pic>
      <p:sp>
        <p:nvSpPr>
          <p:cNvPr id="171" name="スライド番号"/>
          <p:cNvSpPr txBox="1"/>
          <p:nvPr>
            <p:ph type="sldNum" sz="quarter" idx="2"/>
          </p:nvPr>
        </p:nvSpPr>
        <p:spPr>
          <a:xfrm>
            <a:off x="6363804" y="9251950"/>
            <a:ext cx="264492"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174" name="目次"/>
          <p:cNvSpPr txBox="1"/>
          <p:nvPr/>
        </p:nvSpPr>
        <p:spPr>
          <a:xfrm>
            <a:off x="349803" y="270792"/>
            <a:ext cx="1638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目次</a:t>
            </a:r>
          </a:p>
        </p:txBody>
      </p:sp>
      <p:pic>
        <p:nvPicPr>
          <p:cNvPr id="175" name="イメージ" descr="イメージ"/>
          <p:cNvPicPr>
            <a:picLocks noChangeAspect="1"/>
          </p:cNvPicPr>
          <p:nvPr/>
        </p:nvPicPr>
        <p:blipFill>
          <a:blip r:embed="rId2">
            <a:extLst/>
          </a:blip>
          <a:stretch>
            <a:fillRect/>
          </a:stretch>
        </p:blipFill>
        <p:spPr>
          <a:xfrm>
            <a:off x="11333981" y="9134098"/>
            <a:ext cx="1609287" cy="565904"/>
          </a:xfrm>
          <a:prstGeom prst="rect">
            <a:avLst/>
          </a:prstGeom>
          <a:ln w="12700">
            <a:miter lim="400000"/>
          </a:ln>
        </p:spPr>
      </p:pic>
      <p:sp>
        <p:nvSpPr>
          <p:cNvPr id="176" name="クライアント・サーバシステム…"/>
          <p:cNvSpPr txBox="1"/>
          <p:nvPr/>
        </p:nvSpPr>
        <p:spPr>
          <a:xfrm>
            <a:off x="342864" y="2192415"/>
            <a:ext cx="9961881" cy="4698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クライアント・サーバシステム</a:t>
            </a:r>
          </a:p>
          <a:p>
            <a:pPr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WWW の仕組み</a:t>
            </a:r>
          </a:p>
          <a:p>
            <a:pPr marL="228600" indent="-228600"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著作権</a:t>
            </a:r>
          </a:p>
        </p:txBody>
      </p:sp>
      <p:sp>
        <p:nvSpPr>
          <p:cNvPr id="177" name="スライド番号"/>
          <p:cNvSpPr txBox="1"/>
          <p:nvPr>
            <p:ph type="sldNum" sz="quarter" idx="2"/>
          </p:nvPr>
        </p:nvSpPr>
        <p:spPr>
          <a:xfrm>
            <a:off x="6363804" y="9251950"/>
            <a:ext cx="264492"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四角形"/>
          <p:cNvSpPr/>
          <p:nvPr/>
        </p:nvSpPr>
        <p:spPr>
          <a:xfrm>
            <a:off x="0" y="-6350"/>
            <a:ext cx="13004800" cy="1417886"/>
          </a:xfrm>
          <a:prstGeom prst="rect">
            <a:avLst/>
          </a:prstGeom>
          <a:solidFill>
            <a:schemeClr val="accent1"/>
          </a:solidFill>
          <a:ln w="12700">
            <a:miter lim="400000"/>
          </a:ln>
        </p:spPr>
        <p:txBody>
          <a:bodyPr lIns="50800" tIns="50800" rIns="50800" bIns="50800" anchor="ctr"/>
          <a:lstStyle/>
          <a:p>
            <a:pPr>
              <a:defRPr sz="2400">
                <a:solidFill>
                  <a:srgbClr val="FFFFFF"/>
                </a:solidFill>
              </a:defRPr>
            </a:pPr>
          </a:p>
        </p:txBody>
      </p:sp>
      <p:sp>
        <p:nvSpPr>
          <p:cNvPr id="180" name="目次"/>
          <p:cNvSpPr txBox="1"/>
          <p:nvPr/>
        </p:nvSpPr>
        <p:spPr>
          <a:xfrm>
            <a:off x="349803" y="270792"/>
            <a:ext cx="1638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sz="6000">
                <a:solidFill>
                  <a:srgbClr val="FFFFFF"/>
                </a:solidFill>
                <a:latin typeface="ヒラギノ角ゴ ProN W6"/>
                <a:ea typeface="ヒラギノ角ゴ ProN W6"/>
                <a:cs typeface="ヒラギノ角ゴ ProN W6"/>
                <a:sym typeface="ヒラギノ角ゴ ProN W6"/>
              </a:defRPr>
            </a:lvl1pPr>
          </a:lstStyle>
          <a:p>
            <a:pPr/>
            <a:r>
              <a:t>目次</a:t>
            </a:r>
          </a:p>
        </p:txBody>
      </p:sp>
      <p:pic>
        <p:nvPicPr>
          <p:cNvPr id="181" name="イメージ" descr="イメージ"/>
          <p:cNvPicPr>
            <a:picLocks noChangeAspect="1"/>
          </p:cNvPicPr>
          <p:nvPr/>
        </p:nvPicPr>
        <p:blipFill>
          <a:blip r:embed="rId2">
            <a:extLst/>
          </a:blip>
          <a:stretch>
            <a:fillRect/>
          </a:stretch>
        </p:blipFill>
        <p:spPr>
          <a:xfrm>
            <a:off x="11333981" y="9134098"/>
            <a:ext cx="1609287" cy="565904"/>
          </a:xfrm>
          <a:prstGeom prst="rect">
            <a:avLst/>
          </a:prstGeom>
          <a:ln w="12700">
            <a:miter lim="400000"/>
          </a:ln>
        </p:spPr>
      </p:pic>
      <p:sp>
        <p:nvSpPr>
          <p:cNvPr id="182" name="クライアント・サーバシステム…"/>
          <p:cNvSpPr txBox="1"/>
          <p:nvPr/>
        </p:nvSpPr>
        <p:spPr>
          <a:xfrm>
            <a:off x="342864" y="2192415"/>
            <a:ext cx="9961881" cy="4698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250000"/>
              </a:lnSpc>
              <a:spcBef>
                <a:spcPts val="600"/>
              </a:spcBef>
              <a:buSzPct val="100000"/>
              <a:buAutoNum type="arabicPeriod" startAt="1"/>
              <a:defRPr sz="5000">
                <a:solidFill>
                  <a:srgbClr val="000000">
                    <a:alpha val="50000"/>
                  </a:srgbClr>
                </a:solidFill>
                <a:latin typeface="ヒラギノ角ゴ ProN W6"/>
                <a:ea typeface="ヒラギノ角ゴ ProN W6"/>
                <a:cs typeface="ヒラギノ角ゴ ProN W6"/>
                <a:sym typeface="ヒラギノ角ゴ ProN W6"/>
              </a:defRPr>
            </a:pPr>
            <a:r>
              <a:t> クライアント・サーバシステム</a:t>
            </a:r>
          </a:p>
          <a:p>
            <a:pPr algn="l">
              <a:lnSpc>
                <a:spcPct val="250000"/>
              </a:lnSpc>
              <a:spcBef>
                <a:spcPts val="600"/>
              </a:spcBef>
              <a:buSzPct val="100000"/>
              <a:buAutoNum type="arabicPeriod" startAt="1"/>
              <a:defRPr sz="5000">
                <a:latin typeface="ヒラギノ角ゴ ProN W6"/>
                <a:ea typeface="ヒラギノ角ゴ ProN W6"/>
                <a:cs typeface="ヒラギノ角ゴ ProN W6"/>
                <a:sym typeface="ヒラギノ角ゴ ProN W6"/>
              </a:defRPr>
            </a:pPr>
            <a:r>
              <a:t> WWW の仕組み</a:t>
            </a:r>
          </a:p>
          <a:p>
            <a:pPr marL="228600" indent="-228600" algn="l">
              <a:lnSpc>
                <a:spcPct val="250000"/>
              </a:lnSpc>
              <a:spcBef>
                <a:spcPts val="600"/>
              </a:spcBef>
              <a:buSzPct val="100000"/>
              <a:buAutoNum type="arabicPeriod" startAt="1"/>
              <a:defRPr sz="5000">
                <a:solidFill>
                  <a:srgbClr val="000000">
                    <a:alpha val="50000"/>
                  </a:srgbClr>
                </a:solidFill>
                <a:latin typeface="ヒラギノ角ゴ ProN W6"/>
                <a:ea typeface="ヒラギノ角ゴ ProN W6"/>
                <a:cs typeface="ヒラギノ角ゴ ProN W6"/>
                <a:sym typeface="ヒラギノ角ゴ ProN W6"/>
              </a:defRPr>
            </a:pPr>
            <a:r>
              <a:t> 著作権</a:t>
            </a:r>
          </a:p>
        </p:txBody>
      </p:sp>
      <p:sp>
        <p:nvSpPr>
          <p:cNvPr id="183" name="スライド番号"/>
          <p:cNvSpPr txBox="1"/>
          <p:nvPr>
            <p:ph type="sldNum" sz="quarter" idx="2"/>
          </p:nvPr>
        </p:nvSpPr>
        <p:spPr>
          <a:xfrm>
            <a:off x="6363804" y="9251950"/>
            <a:ext cx="264492" cy="330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