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8" r:id="rId3"/>
    <p:sldId id="327" r:id="rId4"/>
    <p:sldId id="259" r:id="rId5"/>
    <p:sldId id="260" r:id="rId6"/>
    <p:sldId id="289" r:id="rId7"/>
    <p:sldId id="290" r:id="rId8"/>
    <p:sldId id="326" r:id="rId9"/>
    <p:sldId id="291" r:id="rId10"/>
    <p:sldId id="334" r:id="rId11"/>
    <p:sldId id="293" r:id="rId12"/>
    <p:sldId id="294" r:id="rId13"/>
    <p:sldId id="333" r:id="rId14"/>
    <p:sldId id="295" r:id="rId15"/>
    <p:sldId id="296" r:id="rId16"/>
    <p:sldId id="329" r:id="rId17"/>
    <p:sldId id="298" r:id="rId18"/>
    <p:sldId id="335" r:id="rId19"/>
    <p:sldId id="299" r:id="rId20"/>
    <p:sldId id="300" r:id="rId21"/>
    <p:sldId id="301" r:id="rId22"/>
    <p:sldId id="302" r:id="rId23"/>
    <p:sldId id="303" r:id="rId24"/>
    <p:sldId id="330" r:id="rId25"/>
    <p:sldId id="304" r:id="rId26"/>
    <p:sldId id="305" r:id="rId27"/>
    <p:sldId id="308" r:id="rId28"/>
    <p:sldId id="306" r:id="rId29"/>
    <p:sldId id="314" r:id="rId30"/>
    <p:sldId id="309" r:id="rId31"/>
    <p:sldId id="310" r:id="rId32"/>
    <p:sldId id="336" r:id="rId33"/>
    <p:sldId id="312" r:id="rId34"/>
    <p:sldId id="313" r:id="rId35"/>
    <p:sldId id="332" r:id="rId36"/>
    <p:sldId id="307" r:id="rId3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83" autoAdjust="0"/>
    <p:restoredTop sz="84196" autoAdjust="0"/>
  </p:normalViewPr>
  <p:slideViewPr>
    <p:cSldViewPr snapToGrid="0">
      <p:cViewPr varScale="1">
        <p:scale>
          <a:sx n="55" d="100"/>
          <a:sy n="55" d="100"/>
        </p:scale>
        <p:origin x="648" y="52"/>
      </p:cViewPr>
      <p:guideLst/>
    </p:cSldViewPr>
  </p:slideViewPr>
  <p:outlineViewPr>
    <p:cViewPr>
      <p:scale>
        <a:sx n="33" d="100"/>
        <a:sy n="33" d="100"/>
      </p:scale>
      <p:origin x="0" y="-29956"/>
    </p:cViewPr>
  </p:outlineViewPr>
  <p:notesTextViewPr>
    <p:cViewPr>
      <p:scale>
        <a:sx n="125" d="100"/>
        <a:sy n="125" d="100"/>
      </p:scale>
      <p:origin x="0" y="0"/>
    </p:cViewPr>
  </p:notesTextViewPr>
  <p:sorterViewPr>
    <p:cViewPr>
      <p:scale>
        <a:sx n="100" d="100"/>
        <a:sy n="100" d="100"/>
      </p:scale>
      <p:origin x="0" y="-412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328AD3-A147-4742-8FCC-001BAFAEF4C8}" type="datetimeFigureOut">
              <a:rPr kumimoji="1" lang="ja-JP" altLang="en-US" smtClean="0"/>
              <a:t>2022/7/1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513258-8BF0-484C-955C-AFD4B56B549E}" type="slidenum">
              <a:rPr kumimoji="1" lang="ja-JP" altLang="en-US" smtClean="0"/>
              <a:t>‹#›</a:t>
            </a:fld>
            <a:endParaRPr kumimoji="1" lang="ja-JP" altLang="en-US"/>
          </a:p>
        </p:txBody>
      </p:sp>
    </p:spTree>
    <p:extLst>
      <p:ext uri="{BB962C8B-B14F-4D97-AF65-F5344CB8AC3E}">
        <p14:creationId xmlns:p14="http://schemas.microsoft.com/office/powerpoint/2010/main" val="37871577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a:t>
            </a:fld>
            <a:endParaRPr kumimoji="1" lang="ja-JP" altLang="en-US"/>
          </a:p>
        </p:txBody>
      </p:sp>
    </p:spTree>
    <p:extLst>
      <p:ext uri="{BB962C8B-B14F-4D97-AF65-F5344CB8AC3E}">
        <p14:creationId xmlns:p14="http://schemas.microsoft.com/office/powerpoint/2010/main" val="1757320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・読み方</a:t>
            </a:r>
          </a:p>
          <a:p>
            <a:r>
              <a:rPr lang="ja-JP" altLang="en-US" dirty="0"/>
              <a:t>　</a:t>
            </a:r>
            <a:r>
              <a:rPr lang="en-US" altLang="ja-JP" dirty="0"/>
              <a:t>- Microsoft IIS</a:t>
            </a:r>
            <a:r>
              <a:rPr lang="ja-JP" altLang="en-US" dirty="0"/>
              <a:t>：マイクロソフトアイアイエス</a:t>
            </a:r>
          </a:p>
          <a:p>
            <a:r>
              <a:rPr lang="ja-JP" altLang="en-US" dirty="0"/>
              <a:t>　</a:t>
            </a:r>
            <a:r>
              <a:rPr lang="en-US" altLang="ja-JP" dirty="0"/>
              <a:t>- </a:t>
            </a:r>
            <a:r>
              <a:rPr lang="en-US" altLang="ja-JP" dirty="0" err="1"/>
              <a:t>ngix</a:t>
            </a:r>
            <a:r>
              <a:rPr lang="ja-JP" altLang="en-US" dirty="0"/>
              <a:t>：エンジンエックス</a:t>
            </a:r>
          </a:p>
          <a:p>
            <a:endParaRPr lang="ja-JP" altLang="en-US" dirty="0"/>
          </a:p>
          <a:p>
            <a:r>
              <a:rPr lang="ja-JP" altLang="en-US" dirty="0"/>
              <a:t>・</a:t>
            </a:r>
            <a:r>
              <a:rPr lang="en-US" altLang="ja-JP" dirty="0"/>
              <a:t>Apache </a:t>
            </a:r>
            <a:r>
              <a:rPr lang="ja-JP" altLang="en-US" dirty="0"/>
              <a:t>の利点</a:t>
            </a:r>
          </a:p>
          <a:p>
            <a:r>
              <a:rPr lang="ja-JP" altLang="en-US" dirty="0"/>
              <a:t>無料，無保証・無対応，高い信頼性，豊富な機能，様々な</a:t>
            </a:r>
            <a:r>
              <a:rPr lang="en-US" altLang="ja-JP" dirty="0"/>
              <a:t>OS</a:t>
            </a:r>
            <a:r>
              <a:rPr lang="ja-JP" altLang="en-US" dirty="0"/>
              <a:t>で動作，オープンソース</a:t>
            </a:r>
          </a:p>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12</a:t>
            </a:fld>
            <a:endParaRPr kumimoji="1" lang="ja-JP" altLang="en-US"/>
          </a:p>
        </p:txBody>
      </p:sp>
    </p:spTree>
    <p:extLst>
      <p:ext uri="{BB962C8B-B14F-4D97-AF65-F5344CB8AC3E}">
        <p14:creationId xmlns:p14="http://schemas.microsoft.com/office/powerpoint/2010/main" val="4288233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WWW</a:t>
            </a:r>
            <a:r>
              <a:rPr kumimoji="1" lang="ja-JP" altLang="en-US" dirty="0"/>
              <a:t>では具体的にどんな通信を行っているかを示した概念図がこれです。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13</a:t>
            </a:fld>
            <a:endParaRPr kumimoji="1" lang="ja-JP" altLang="en-US"/>
          </a:p>
        </p:txBody>
      </p:sp>
    </p:spTree>
    <p:extLst>
      <p:ext uri="{BB962C8B-B14F-4D97-AF65-F5344CB8AC3E}">
        <p14:creationId xmlns:p14="http://schemas.microsoft.com/office/powerpoint/2010/main" val="2381649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14</a:t>
            </a:fld>
            <a:endParaRPr kumimoji="1" lang="ja-JP" altLang="en-US"/>
          </a:p>
        </p:txBody>
      </p:sp>
    </p:spTree>
    <p:extLst>
      <p:ext uri="{BB962C8B-B14F-4D97-AF65-F5344CB8AC3E}">
        <p14:creationId xmlns:p14="http://schemas.microsoft.com/office/powerpoint/2010/main" val="3141314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画像を</a:t>
            </a:r>
            <a:r>
              <a:rPr kumimoji="1" lang="en-US" altLang="ja-JP" dirty="0" err="1"/>
              <a:t>Inex</a:t>
            </a:r>
            <a:r>
              <a:rPr kumimoji="1" lang="ja-JP" altLang="en-US" dirty="0"/>
              <a:t>のホームページにする</a:t>
            </a:r>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15</a:t>
            </a:fld>
            <a:endParaRPr kumimoji="1" lang="ja-JP" altLang="en-US"/>
          </a:p>
        </p:txBody>
      </p:sp>
    </p:spTree>
    <p:extLst>
      <p:ext uri="{BB962C8B-B14F-4D97-AF65-F5344CB8AC3E}">
        <p14:creationId xmlns:p14="http://schemas.microsoft.com/office/powerpoint/2010/main" val="2915679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本の写真を貼る</a:t>
            </a:r>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17</a:t>
            </a:fld>
            <a:endParaRPr kumimoji="1" lang="ja-JP" altLang="en-US"/>
          </a:p>
        </p:txBody>
      </p:sp>
    </p:spTree>
    <p:extLst>
      <p:ext uri="{BB962C8B-B14F-4D97-AF65-F5344CB8AC3E}">
        <p14:creationId xmlns:p14="http://schemas.microsoft.com/office/powerpoint/2010/main" val="967525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WWW</a:t>
            </a:r>
            <a:r>
              <a:rPr kumimoji="1" lang="ja-JP" altLang="en-US" dirty="0"/>
              <a:t>では具体的にどんな通信を行っているかを示した概念図がこれです。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18</a:t>
            </a:fld>
            <a:endParaRPr kumimoji="1" lang="ja-JP" altLang="en-US"/>
          </a:p>
        </p:txBody>
      </p:sp>
    </p:spTree>
    <p:extLst>
      <p:ext uri="{BB962C8B-B14F-4D97-AF65-F5344CB8AC3E}">
        <p14:creationId xmlns:p14="http://schemas.microsoft.com/office/powerpoint/2010/main" val="1793994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Youtube</a:t>
            </a:r>
            <a:r>
              <a:rPr kumimoji="1" lang="en-US" altLang="ja-JP" dirty="0"/>
              <a:t> </a:t>
            </a:r>
            <a:r>
              <a:rPr kumimoji="1" lang="en-US" altLang="ja-JP" dirty="0" err="1"/>
              <a:t>gmail</a:t>
            </a:r>
            <a:r>
              <a:rPr kumimoji="1" lang="en-US" altLang="ja-JP" dirty="0"/>
              <a:t> </a:t>
            </a:r>
            <a:r>
              <a:rPr kumimoji="1" lang="ja-JP" altLang="en-US" dirty="0"/>
              <a:t>ツイッターのアイコン画像</a:t>
            </a:r>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19</a:t>
            </a:fld>
            <a:endParaRPr kumimoji="1" lang="ja-JP" altLang="en-US"/>
          </a:p>
        </p:txBody>
      </p:sp>
    </p:spTree>
    <p:extLst>
      <p:ext uri="{BB962C8B-B14F-4D97-AF65-F5344CB8AC3E}">
        <p14:creationId xmlns:p14="http://schemas.microsoft.com/office/powerpoint/2010/main" val="1307070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情報学を受けた人は</a:t>
            </a:r>
            <a:r>
              <a:rPr kumimoji="1" lang="en-US" altLang="ja-JP" dirty="0"/>
              <a:t>KML</a:t>
            </a:r>
            <a:r>
              <a:rPr kumimoji="1" lang="ja-JP" altLang="en-US" dirty="0"/>
              <a:t>を使ったことがあるはず　を覚えていますか？</a:t>
            </a:r>
            <a:endParaRPr kumimoji="1" lang="en-US" altLang="ja-JP" dirty="0"/>
          </a:p>
          <a:p>
            <a:r>
              <a:rPr lang="en-US" altLang="ja-JP" b="1" i="0" dirty="0">
                <a:solidFill>
                  <a:srgbClr val="202124"/>
                </a:solidFill>
                <a:effectLst/>
                <a:latin typeface="arial" panose="020B0604020202020204" pitchFamily="34" charset="0"/>
              </a:rPr>
              <a:t>KML</a:t>
            </a:r>
            <a:r>
              <a:rPr lang="ja-JP" altLang="en-US" b="0" i="0" dirty="0">
                <a:solidFill>
                  <a:srgbClr val="202124"/>
                </a:solidFill>
                <a:effectLst/>
                <a:latin typeface="arial" panose="020B0604020202020204" pitchFamily="34" charset="0"/>
              </a:rPr>
              <a:t> は、</a:t>
            </a:r>
            <a:r>
              <a:rPr lang="en-US" altLang="ja-JP" b="0" i="0" dirty="0">
                <a:solidFill>
                  <a:srgbClr val="202124"/>
                </a:solidFill>
                <a:effectLst/>
                <a:latin typeface="arial" panose="020B0604020202020204" pitchFamily="34" charset="0"/>
              </a:rPr>
              <a:t>Google Earth</a:t>
            </a:r>
            <a:r>
              <a:rPr lang="ja-JP" altLang="en-US" b="0" i="0" dirty="0">
                <a:solidFill>
                  <a:srgbClr val="202124"/>
                </a:solidFill>
                <a:effectLst/>
                <a:latin typeface="arial" panose="020B0604020202020204" pitchFamily="34" charset="0"/>
              </a:rPr>
              <a:t>、</a:t>
            </a:r>
            <a:r>
              <a:rPr lang="en-US" altLang="ja-JP" b="0" i="0" dirty="0">
                <a:solidFill>
                  <a:srgbClr val="202124"/>
                </a:solidFill>
                <a:effectLst/>
                <a:latin typeface="arial" panose="020B0604020202020204" pitchFamily="34" charset="0"/>
              </a:rPr>
              <a:t>Google </a:t>
            </a:r>
            <a:r>
              <a:rPr lang="ja-JP" altLang="en-US" b="0" i="0" dirty="0">
                <a:solidFill>
                  <a:srgbClr val="202124"/>
                </a:solidFill>
                <a:effectLst/>
                <a:latin typeface="arial" panose="020B0604020202020204" pitchFamily="34" charset="0"/>
              </a:rPr>
              <a:t>マップ、モバイル </a:t>
            </a:r>
            <a:r>
              <a:rPr lang="en-US" altLang="ja-JP" b="0" i="0" dirty="0">
                <a:solidFill>
                  <a:srgbClr val="202124"/>
                </a:solidFill>
                <a:effectLst/>
                <a:latin typeface="arial" panose="020B0604020202020204" pitchFamily="34" charset="0"/>
              </a:rPr>
              <a:t>Google </a:t>
            </a:r>
            <a:r>
              <a:rPr lang="ja-JP" altLang="en-US" b="0" i="0" dirty="0">
                <a:solidFill>
                  <a:srgbClr val="202124"/>
                </a:solidFill>
                <a:effectLst/>
                <a:latin typeface="arial" panose="020B0604020202020204" pitchFamily="34" charset="0"/>
              </a:rPr>
              <a:t>マップなどの </a:t>
            </a:r>
            <a:r>
              <a:rPr lang="en-US" altLang="ja-JP" b="0" i="0" dirty="0">
                <a:solidFill>
                  <a:srgbClr val="202124"/>
                </a:solidFill>
                <a:effectLst/>
                <a:latin typeface="arial" panose="020B0604020202020204" pitchFamily="34" charset="0"/>
              </a:rPr>
              <a:t>Earth </a:t>
            </a:r>
            <a:r>
              <a:rPr lang="ja-JP" altLang="en-US" b="0" i="0" dirty="0">
                <a:solidFill>
                  <a:srgbClr val="202124"/>
                </a:solidFill>
                <a:effectLst/>
                <a:latin typeface="arial" panose="020B0604020202020204" pitchFamily="34" charset="0"/>
              </a:rPr>
              <a:t>ブラウザで、地理データの表示に使用するファイル形式です。</a:t>
            </a:r>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20</a:t>
            </a:fld>
            <a:endParaRPr kumimoji="1" lang="ja-JP" altLang="en-US"/>
          </a:p>
        </p:txBody>
      </p:sp>
    </p:spTree>
    <p:extLst>
      <p:ext uri="{BB962C8B-B14F-4D97-AF65-F5344CB8AC3E}">
        <p14:creationId xmlns:p14="http://schemas.microsoft.com/office/powerpoint/2010/main" val="306070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画像を情報実験機の画像にする</a:t>
            </a:r>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21</a:t>
            </a:fld>
            <a:endParaRPr kumimoji="1" lang="ja-JP" altLang="en-US"/>
          </a:p>
        </p:txBody>
      </p:sp>
    </p:spTree>
    <p:extLst>
      <p:ext uri="{BB962C8B-B14F-4D97-AF65-F5344CB8AC3E}">
        <p14:creationId xmlns:p14="http://schemas.microsoft.com/office/powerpoint/2010/main" val="3293784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22</a:t>
            </a:fld>
            <a:endParaRPr kumimoji="1" lang="ja-JP" altLang="en-US"/>
          </a:p>
        </p:txBody>
      </p:sp>
    </p:spTree>
    <p:extLst>
      <p:ext uri="{BB962C8B-B14F-4D97-AF65-F5344CB8AC3E}">
        <p14:creationId xmlns:p14="http://schemas.microsoft.com/office/powerpoint/2010/main" val="4140199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444500" lvl="1" indent="0" algn="l">
              <a:lnSpc>
                <a:spcPct val="70000"/>
              </a:lnSpc>
              <a:spcBef>
                <a:spcPts val="600"/>
              </a:spcBef>
              <a:buSzPct val="200000"/>
              <a:buNone/>
            </a:pPr>
            <a:r>
              <a:rPr kumimoji="1" lang="ja-JP" altLang="en-US" dirty="0"/>
              <a:t>クライアント・サーバシステムとは何かというと、</a:t>
            </a:r>
            <a:r>
              <a:rPr lang="ja-JP" altLang="en-US" dirty="0"/>
              <a:t>「</a:t>
            </a:r>
            <a:r>
              <a:rPr lang="ja-JP" altLang="en-US" dirty="0">
                <a:solidFill>
                  <a:schemeClr val="accent5"/>
                </a:solidFill>
                <a:latin typeface="ヒラギノ角ゴ ProN W6"/>
                <a:ea typeface="ヒラギノ角ゴ ProN W6"/>
                <a:cs typeface="ヒラギノ角ゴ ProN W6"/>
                <a:sym typeface="ヒラギノ角ゴ ProN W6"/>
              </a:rPr>
              <a:t>クライアント</a:t>
            </a:r>
            <a:r>
              <a:rPr lang="ja-JP" altLang="en-US" dirty="0"/>
              <a:t>」が「</a:t>
            </a:r>
            <a:r>
              <a:rPr lang="ja-JP" altLang="en-US" dirty="0">
                <a:solidFill>
                  <a:schemeClr val="accent5"/>
                </a:solidFill>
                <a:latin typeface="ヒラギノ角ゴ ProN W6"/>
                <a:ea typeface="ヒラギノ角ゴ ProN W6"/>
                <a:cs typeface="ヒラギノ角ゴ ProN W6"/>
                <a:sym typeface="ヒラギノ角ゴ ProN W6"/>
              </a:rPr>
              <a:t>サーバ</a:t>
            </a:r>
            <a:r>
              <a:rPr lang="ja-JP" altLang="en-US" dirty="0"/>
              <a:t>」に要求を出し，サーバが要求に応えるというシステムのことです。要求に対して計算機が行う処理をサーバに集中や要求に応じて様々なサーバで分担処理ということが書いてあるが、例えば</a:t>
            </a:r>
            <a:r>
              <a:rPr lang="en-US" altLang="ja-JP" dirty="0"/>
              <a:t>Web</a:t>
            </a:r>
            <a:r>
              <a:rPr lang="ja-JP" altLang="en-US" dirty="0"/>
              <a:t>の場合、ウェブのアイテムやコンテンツを与えるようなサーバがあるとして、そのサーバにウェブのことをすべて任してしまう分担であったり、そもそもデータを管理するのをサーバに任してしまうことでクライアント側は好き勝手に電源を付けたり消したりできます。図は概念図です。クライアントがサービスを要求するとサーバがサービスを提供してくれるという図になっています。</a:t>
            </a:r>
            <a:endParaRPr lang="en-US" altLang="ja-JP" dirty="0"/>
          </a:p>
          <a:p>
            <a:pPr marL="444500" lvl="1" indent="0" algn="l">
              <a:lnSpc>
                <a:spcPct val="70000"/>
              </a:lnSpc>
              <a:spcBef>
                <a:spcPts val="600"/>
              </a:spcBef>
              <a:buSzPct val="200000"/>
              <a:buNone/>
            </a:pPr>
            <a:r>
              <a:rPr lang="ja-JP" altLang="en-US" dirty="0"/>
              <a:t>この図ではクライアントとサーバがコンピュータネットワークを介してつながっているようになっていますが、クライアントとサーバが同じ計算機内にあってサービスをやり取りするサービスも存在しています。</a:t>
            </a:r>
            <a:endParaRPr lang="en-US" altLang="ja-JP" dirty="0"/>
          </a:p>
          <a:p>
            <a:pPr marL="444500" lvl="1" indent="0" algn="l">
              <a:lnSpc>
                <a:spcPct val="70000"/>
              </a:lnSpc>
              <a:spcBef>
                <a:spcPts val="600"/>
              </a:spcBef>
              <a:buSzPct val="200000"/>
              <a:buNone/>
            </a:pPr>
            <a:r>
              <a:rPr lang="ja-JP" altLang="en-US" dirty="0"/>
              <a:t>続いて具体的にクライアントやサーバが何なのかについて説明していきます。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4</a:t>
            </a:fld>
            <a:endParaRPr kumimoji="1" lang="ja-JP" altLang="en-US"/>
          </a:p>
        </p:txBody>
      </p:sp>
    </p:spTree>
    <p:extLst>
      <p:ext uri="{BB962C8B-B14F-4D97-AF65-F5344CB8AC3E}">
        <p14:creationId xmlns:p14="http://schemas.microsoft.com/office/powerpoint/2010/main" val="1749554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今度は</a:t>
            </a:r>
            <a:r>
              <a:rPr kumimoji="1" lang="en-US" altLang="ja-JP" dirty="0"/>
              <a:t>www</a:t>
            </a:r>
            <a:r>
              <a:rPr kumimoji="1" lang="ja-JP" altLang="en-US" dirty="0"/>
              <a:t>を使う側に回った時に気を付けないといけない著作権について説明します。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24</a:t>
            </a:fld>
            <a:endParaRPr kumimoji="1" lang="ja-JP" altLang="en-US"/>
          </a:p>
        </p:txBody>
      </p:sp>
    </p:spTree>
    <p:extLst>
      <p:ext uri="{BB962C8B-B14F-4D97-AF65-F5344CB8AC3E}">
        <p14:creationId xmlns:p14="http://schemas.microsoft.com/office/powerpoint/2010/main" val="2466425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情報学でやったとおり</a:t>
            </a:r>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27</a:t>
            </a:fld>
            <a:endParaRPr kumimoji="1" lang="ja-JP" altLang="en-US"/>
          </a:p>
        </p:txBody>
      </p:sp>
    </p:spTree>
    <p:extLst>
      <p:ext uri="{BB962C8B-B14F-4D97-AF65-F5344CB8AC3E}">
        <p14:creationId xmlns:p14="http://schemas.microsoft.com/office/powerpoint/2010/main" val="679329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GPL</a:t>
            </a:r>
          </a:p>
          <a:p>
            <a:r>
              <a:rPr lang="en-US" altLang="ja-JP" dirty="0"/>
              <a:t>GPL</a:t>
            </a:r>
            <a:r>
              <a:rPr lang="ja-JP" altLang="en-US" dirty="0"/>
              <a:t>は</a:t>
            </a:r>
            <a:r>
              <a:rPr lang="en-US" altLang="ja-JP" dirty="0"/>
              <a:t>1989</a:t>
            </a:r>
            <a:r>
              <a:rPr lang="ja-JP" altLang="en-US" dirty="0"/>
              <a:t>年にリチャード・ストールマンによって、</a:t>
            </a:r>
            <a:r>
              <a:rPr lang="en-US" altLang="ja-JP" dirty="0"/>
              <a:t>GNU</a:t>
            </a:r>
            <a:r>
              <a:rPr lang="ja-JP" altLang="en-US" dirty="0"/>
              <a:t>プロジェクトのソフトウェアの配布を目的に作られた。</a:t>
            </a:r>
          </a:p>
          <a:p>
            <a:r>
              <a:rPr lang="ja-JP" altLang="en-US" dirty="0"/>
              <a:t>プログラム（日本国著作権法ではプログラムの著作物）の複製物を所持している者に対し、概ね以下のことを許諾するライセンスである。</a:t>
            </a:r>
          </a:p>
          <a:p>
            <a:r>
              <a:rPr lang="ja-JP" altLang="en-US" dirty="0"/>
              <a:t>	</a:t>
            </a:r>
            <a:r>
              <a:rPr lang="en-US" altLang="ja-JP" dirty="0"/>
              <a:t>1	</a:t>
            </a:r>
            <a:r>
              <a:rPr lang="ja-JP" altLang="en-US" dirty="0"/>
              <a:t>プログラムの実行</a:t>
            </a:r>
            <a:r>
              <a:rPr lang="en-US" altLang="ja-JP" dirty="0"/>
              <a:t>[</a:t>
            </a:r>
            <a:r>
              <a:rPr lang="ja-JP" altLang="en-US" dirty="0"/>
              <a:t>注釈 </a:t>
            </a:r>
            <a:r>
              <a:rPr lang="en-US" altLang="ja-JP" dirty="0"/>
              <a:t>1]</a:t>
            </a:r>
          </a:p>
          <a:p>
            <a:r>
              <a:rPr lang="en-US" altLang="ja-JP" dirty="0"/>
              <a:t>	2	</a:t>
            </a:r>
            <a:r>
              <a:rPr lang="ja-JP" altLang="en-US" dirty="0"/>
              <a:t>プログラムの動作を調べ、それを改変すること（ソースコードへのアクセスは、その前提になる）</a:t>
            </a:r>
          </a:p>
          <a:p>
            <a:r>
              <a:rPr lang="ja-JP" altLang="en-US" dirty="0"/>
              <a:t>	</a:t>
            </a:r>
            <a:r>
              <a:rPr lang="en-US" altLang="ja-JP" dirty="0"/>
              <a:t>3	</a:t>
            </a:r>
            <a:r>
              <a:rPr lang="ja-JP" altLang="en-US" dirty="0"/>
              <a:t>複製物の再頒布</a:t>
            </a:r>
          </a:p>
          <a:p>
            <a:r>
              <a:rPr lang="ja-JP" altLang="en-US" dirty="0"/>
              <a:t>	</a:t>
            </a:r>
            <a:r>
              <a:rPr lang="en-US" altLang="ja-JP" dirty="0"/>
              <a:t>4	</a:t>
            </a:r>
            <a:r>
              <a:rPr lang="ja-JP" altLang="en-US" dirty="0"/>
              <a:t>プログラムを改良し、改良を公衆にリリースする権利（ソースコードへのアクセスは、その前提になる）</a:t>
            </a:r>
          </a:p>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28</a:t>
            </a:fld>
            <a:endParaRPr kumimoji="1" lang="ja-JP" altLang="en-US"/>
          </a:p>
        </p:txBody>
      </p:sp>
    </p:spTree>
    <p:extLst>
      <p:ext uri="{BB962C8B-B14F-4D97-AF65-F5344CB8AC3E}">
        <p14:creationId xmlns:p14="http://schemas.microsoft.com/office/powerpoint/2010/main" val="1107793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いらすとや　利用規約</a:t>
            </a:r>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31</a:t>
            </a:fld>
            <a:endParaRPr kumimoji="1" lang="ja-JP" altLang="en-US"/>
          </a:p>
        </p:txBody>
      </p:sp>
    </p:spTree>
    <p:extLst>
      <p:ext uri="{BB962C8B-B14F-4D97-AF65-F5344CB8AC3E}">
        <p14:creationId xmlns:p14="http://schemas.microsoft.com/office/powerpoint/2010/main" val="1418688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WWW</a:t>
            </a:r>
            <a:r>
              <a:rPr kumimoji="1" lang="ja-JP" altLang="en-US" dirty="0"/>
              <a:t>では具体的にどんな通信を行っているかを示した概念図がこれです。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32</a:t>
            </a:fld>
            <a:endParaRPr kumimoji="1" lang="ja-JP" altLang="en-US"/>
          </a:p>
        </p:txBody>
      </p:sp>
    </p:spTree>
    <p:extLst>
      <p:ext uri="{BB962C8B-B14F-4D97-AF65-F5344CB8AC3E}">
        <p14:creationId xmlns:p14="http://schemas.microsoft.com/office/powerpoint/2010/main" val="2623288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36</a:t>
            </a:fld>
            <a:endParaRPr kumimoji="1" lang="ja-JP" altLang="en-US"/>
          </a:p>
        </p:txBody>
      </p:sp>
    </p:spTree>
    <p:extLst>
      <p:ext uri="{BB962C8B-B14F-4D97-AF65-F5344CB8AC3E}">
        <p14:creationId xmlns:p14="http://schemas.microsoft.com/office/powerpoint/2010/main" val="1895425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まずは、サーバについてです。サーバは英語の意味としては提供者ですが、ここで使うサーバとクライアントでの意味としては</a:t>
            </a:r>
            <a:r>
              <a:rPr lang="ja-JP" altLang="en-US" dirty="0"/>
              <a:t>いろいろな機能やサービスを提供する計算機、それ自体であったり、サービスを提供するソフトウェアのことを指しています。また先ほど説明した通り、</a:t>
            </a:r>
            <a:r>
              <a:rPr kumimoji="1" lang="ja-JP" altLang="en-US" sz="1200" dirty="0"/>
              <a:t>ネットワークを介す場合と介さない場合もあります。サーバの</a:t>
            </a:r>
            <a:r>
              <a:rPr lang="ja-JP" altLang="en-US" dirty="0"/>
              <a:t>例としては、ウェブサーバはウェブコンテンツの配信を行っています。メールもメールサーバからメールというコンテンツの送受信を行っています。また、皆さんもこの授業で使っていいる</a:t>
            </a:r>
            <a:r>
              <a:rPr lang="en-US" altLang="ja-JP" dirty="0"/>
              <a:t>X</a:t>
            </a:r>
            <a:r>
              <a:rPr lang="ja-JP" altLang="en-US" dirty="0"/>
              <a:t>ウィンドウシステムを提供する</a:t>
            </a:r>
            <a:r>
              <a:rPr lang="en-US" altLang="ja-JP" dirty="0"/>
              <a:t>X</a:t>
            </a:r>
            <a:r>
              <a:rPr lang="ja-JP" altLang="en-US" dirty="0"/>
              <a:t>サーバなどがあげられます。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Ｘサーバ</a:t>
            </a:r>
          </a:p>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5</a:t>
            </a:fld>
            <a:endParaRPr kumimoji="1" lang="ja-JP" altLang="en-US"/>
          </a:p>
        </p:txBody>
      </p:sp>
    </p:spTree>
    <p:extLst>
      <p:ext uri="{BB962C8B-B14F-4D97-AF65-F5344CB8AC3E}">
        <p14:creationId xmlns:p14="http://schemas.microsoft.com/office/powerpoint/2010/main" val="2791287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続いて、クライアントとは何かについてです。英語の意味としては顧客であり、</a:t>
            </a:r>
            <a:r>
              <a:rPr lang="ja-JP" altLang="en-US" dirty="0"/>
              <a:t>サーバが提供するサービスなどを利用する計算機であったりソフトウェアのことです。クライアントの例としては、ウェブサーバに対応するのはブラウザでありウェブコンテンツの閲覧ができます。また、メーラと呼ばれるものがメールサーバに対応するクライアントです。</a:t>
            </a:r>
            <a:endParaRPr kumimoji="1" lang="ja-JP" altLang="en-US" dirty="0"/>
          </a:p>
          <a:p>
            <a:endParaRPr kumimoji="1" lang="en-US" altLang="ja-JP" dirty="0"/>
          </a:p>
          <a:p>
            <a:r>
              <a:rPr kumimoji="1" lang="en-US" altLang="ja-JP" dirty="0"/>
              <a:t>WWW</a:t>
            </a:r>
            <a:r>
              <a:rPr kumimoji="1" lang="ja-JP" altLang="en-US" dirty="0"/>
              <a:t>サーバ　ウェブ　メール</a:t>
            </a:r>
            <a:endParaRPr kumimoji="1" lang="en-US" altLang="ja-JP" dirty="0"/>
          </a:p>
          <a:p>
            <a:r>
              <a:rPr kumimoji="1" lang="ja-JP" altLang="en-US" dirty="0"/>
              <a:t>ターミナルエミュレータ：ｘを動かしたときにターミナルをだすもの</a:t>
            </a:r>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6</a:t>
            </a:fld>
            <a:endParaRPr kumimoji="1" lang="ja-JP" altLang="en-US"/>
          </a:p>
        </p:txBody>
      </p:sp>
    </p:spTree>
    <p:extLst>
      <p:ext uri="{BB962C8B-B14F-4D97-AF65-F5344CB8AC3E}">
        <p14:creationId xmlns:p14="http://schemas.microsoft.com/office/powerpoint/2010/main" val="2102286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クライアント・サーバシステムの特徴については、機</a:t>
            </a:r>
            <a:r>
              <a:rPr lang="ja-JP" altLang="en-US" dirty="0"/>
              <a:t>能や情報を集中管理もしくは共有することができたり、処理を分散させて効率よくサービスを提供することが可能です。機能や情報を集中管理というのは先ほど説明した通り、ウェブサーバであればウェブのことをすべて任してしまったり、メールのことはメールサーバに任せるこであり、またこのようにウェブはウェブ、メールはメールと機能を分散することで一つの計算機に全ての機能を持たせる必要がなくなり効率よくサービスを提供できます。そしてクライアントは必要な時、つまりサービスを受けたいときのみ稼働させればよくなります。クライアント・サーバ間で各サービスそれぞれに決まった通信プロトコルが必要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7</a:t>
            </a:fld>
            <a:endParaRPr kumimoji="1" lang="ja-JP" altLang="en-US"/>
          </a:p>
        </p:txBody>
      </p:sp>
    </p:spTree>
    <p:extLst>
      <p:ext uri="{BB962C8B-B14F-4D97-AF65-F5344CB8AC3E}">
        <p14:creationId xmlns:p14="http://schemas.microsoft.com/office/powerpoint/2010/main" val="813994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続いてクライアント・サーバシステムの身近な例として</a:t>
            </a:r>
            <a:r>
              <a:rPr kumimoji="1" lang="en-US" altLang="ja-JP" dirty="0"/>
              <a:t>www</a:t>
            </a:r>
            <a:r>
              <a:rPr kumimoji="1" lang="ja-JP" altLang="en-US" dirty="0"/>
              <a:t>つまり、先ほどからウェブと言っているものについて説明していきます。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8</a:t>
            </a:fld>
            <a:endParaRPr kumimoji="1" lang="ja-JP" altLang="en-US"/>
          </a:p>
        </p:txBody>
      </p:sp>
    </p:spTree>
    <p:extLst>
      <p:ext uri="{BB962C8B-B14F-4D97-AF65-F5344CB8AC3E}">
        <p14:creationId xmlns:p14="http://schemas.microsoft.com/office/powerpoint/2010/main" val="3735436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WWW</a:t>
            </a:r>
            <a:r>
              <a:rPr kumimoji="1" lang="ja-JP" altLang="en-US" dirty="0"/>
              <a:t>は</a:t>
            </a:r>
            <a:r>
              <a:rPr kumimoji="1" lang="en-US" altLang="ja-JP" dirty="0"/>
              <a:t>World Wide Web</a:t>
            </a:r>
            <a:r>
              <a:rPr kumimoji="1" lang="ja-JP" altLang="en-US" dirty="0"/>
              <a:t>の頭文字をとったもので、英語の意味としては「世界中に広がった蜘蛛の巣」という意味を持ち、インターネットで標準的に用いられる資源の公開・閲覧システムのことを指します。考案者は欧州原子核研究機構 </a:t>
            </a:r>
            <a:r>
              <a:rPr kumimoji="1" lang="en-US" altLang="ja-JP" dirty="0"/>
              <a:t>(CERN)</a:t>
            </a:r>
            <a:r>
              <a:rPr kumimoji="1" lang="ja-JP" altLang="en-US" dirty="0"/>
              <a:t>の </a:t>
            </a:r>
            <a:r>
              <a:rPr kumimoji="1" lang="en-US" altLang="ja-JP" dirty="0"/>
              <a:t>Tim Berners-Lee </a:t>
            </a:r>
            <a:r>
              <a:rPr kumimoji="1" lang="ja-JP" altLang="en-US" dirty="0"/>
              <a:t>さんで、元々は </a:t>
            </a:r>
            <a:r>
              <a:rPr kumimoji="1" lang="en-US" altLang="ja-JP" dirty="0"/>
              <a:t>CERN</a:t>
            </a:r>
            <a:r>
              <a:rPr kumimoji="1" lang="ja-JP" altLang="en-US" dirty="0"/>
              <a:t>の相互論文閲覧システムとして開発しました。その背景としては、</a:t>
            </a:r>
            <a:r>
              <a:rPr lang="ja-JP" altLang="en-US" dirty="0"/>
              <a:t>当時の</a:t>
            </a:r>
            <a:r>
              <a:rPr lang="en-US" altLang="ja-JP" dirty="0"/>
              <a:t>CERN</a:t>
            </a:r>
            <a:r>
              <a:rPr lang="ja-JP" altLang="en-US" dirty="0"/>
              <a:t>ではいろいろな人がそれぞれの計算機に論文や文章などを保管し見れるようにしていました。そのため、他の計算機から見ようとすると見れないなどの問題があり、情報を効率よくいきわたらせるために計算機に依らない</a:t>
            </a:r>
            <a:r>
              <a:rPr kumimoji="1" lang="ja-JP" altLang="en-US" dirty="0"/>
              <a:t>文書閲覧</a:t>
            </a:r>
            <a:r>
              <a:rPr lang="ja-JP" altLang="en-US" dirty="0"/>
              <a:t>方式で</a:t>
            </a:r>
            <a:r>
              <a:rPr kumimoji="1" lang="ja-JP" altLang="en-US" dirty="0"/>
              <a:t>ネットワークを介して文書をやりとりをするために</a:t>
            </a:r>
            <a:r>
              <a:rPr kumimoji="1" lang="en-US" altLang="ja-JP" dirty="0"/>
              <a:t>WWW</a:t>
            </a:r>
            <a:r>
              <a:rPr kumimoji="1" lang="ja-JP" altLang="en-US" dirty="0"/>
              <a:t>を開発しました。</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9</a:t>
            </a:fld>
            <a:endParaRPr kumimoji="1" lang="ja-JP" altLang="en-US"/>
          </a:p>
        </p:txBody>
      </p:sp>
    </p:spTree>
    <p:extLst>
      <p:ext uri="{BB962C8B-B14F-4D97-AF65-F5344CB8AC3E}">
        <p14:creationId xmlns:p14="http://schemas.microsoft.com/office/powerpoint/2010/main" val="2204993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WWW</a:t>
            </a:r>
            <a:r>
              <a:rPr kumimoji="1" lang="ja-JP" altLang="en-US" dirty="0"/>
              <a:t>では具体的にどんな通信を行っているかを示した概念図がこれです。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10</a:t>
            </a:fld>
            <a:endParaRPr kumimoji="1" lang="ja-JP" altLang="en-US"/>
          </a:p>
        </p:txBody>
      </p:sp>
    </p:spTree>
    <p:extLst>
      <p:ext uri="{BB962C8B-B14F-4D97-AF65-F5344CB8AC3E}">
        <p14:creationId xmlns:p14="http://schemas.microsoft.com/office/powerpoint/2010/main" val="587148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何年のグラフか</a:t>
            </a:r>
            <a:endParaRPr kumimoji="1" lang="en-US" altLang="ja-JP" dirty="0"/>
          </a:p>
          <a:p>
            <a:r>
              <a:rPr kumimoji="1" lang="ja-JP" altLang="en-US" dirty="0"/>
              <a:t>何のブラウザを使っているか質問する</a:t>
            </a:r>
          </a:p>
        </p:txBody>
      </p:sp>
      <p:sp>
        <p:nvSpPr>
          <p:cNvPr id="4" name="スライド番号プレースホルダー 3"/>
          <p:cNvSpPr>
            <a:spLocks noGrp="1"/>
          </p:cNvSpPr>
          <p:nvPr>
            <p:ph type="sldNum" sz="quarter" idx="5"/>
          </p:nvPr>
        </p:nvSpPr>
        <p:spPr/>
        <p:txBody>
          <a:bodyPr/>
          <a:lstStyle/>
          <a:p>
            <a:fld id="{02513258-8BF0-484C-955C-AFD4B56B549E}" type="slidenum">
              <a:rPr kumimoji="1" lang="ja-JP" altLang="en-US" smtClean="0"/>
              <a:t>11</a:t>
            </a:fld>
            <a:endParaRPr kumimoji="1" lang="ja-JP" altLang="en-US"/>
          </a:p>
        </p:txBody>
      </p:sp>
    </p:spTree>
    <p:extLst>
      <p:ext uri="{BB962C8B-B14F-4D97-AF65-F5344CB8AC3E}">
        <p14:creationId xmlns:p14="http://schemas.microsoft.com/office/powerpoint/2010/main" val="1959567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BDE342-B52B-D899-6FC7-05264786972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D4B6F33-027B-CD79-AFA7-E91E2F4F15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7573E29-8700-2088-9ED9-6AD887FEF5A9}"/>
              </a:ext>
            </a:extLst>
          </p:cNvPr>
          <p:cNvSpPr>
            <a:spLocks noGrp="1"/>
          </p:cNvSpPr>
          <p:nvPr>
            <p:ph type="dt" sz="half" idx="10"/>
          </p:nvPr>
        </p:nvSpPr>
        <p:spPr/>
        <p:txBody>
          <a:bodyPr/>
          <a:lstStyle/>
          <a:p>
            <a:fld id="{7212F06C-EF32-4B43-B26E-F9F0854F1112}" type="datetimeFigureOut">
              <a:rPr kumimoji="1" lang="ja-JP" altLang="en-US" smtClean="0"/>
              <a:t>2022/7/1</a:t>
            </a:fld>
            <a:endParaRPr kumimoji="1" lang="ja-JP" altLang="en-US"/>
          </a:p>
        </p:txBody>
      </p:sp>
      <p:sp>
        <p:nvSpPr>
          <p:cNvPr id="5" name="フッター プレースホルダー 4">
            <a:extLst>
              <a:ext uri="{FF2B5EF4-FFF2-40B4-BE49-F238E27FC236}">
                <a16:creationId xmlns:a16="http://schemas.microsoft.com/office/drawing/2014/main" id="{A5326C8C-DFF8-596D-9CD6-69A8FF0BC75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ADB3913-C860-B35C-462D-A0F7FFF8D7D7}"/>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3039681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4C1B00-1D17-2AB9-685D-DBD1938C9C3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B8A6E4C-66E2-F4CD-3537-59D499D7728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72AC706-F4E1-E003-BA02-03DAF7B52811}"/>
              </a:ext>
            </a:extLst>
          </p:cNvPr>
          <p:cNvSpPr>
            <a:spLocks noGrp="1"/>
          </p:cNvSpPr>
          <p:nvPr>
            <p:ph type="dt" sz="half" idx="10"/>
          </p:nvPr>
        </p:nvSpPr>
        <p:spPr/>
        <p:txBody>
          <a:bodyPr/>
          <a:lstStyle/>
          <a:p>
            <a:fld id="{7212F06C-EF32-4B43-B26E-F9F0854F1112}" type="datetimeFigureOut">
              <a:rPr kumimoji="1" lang="ja-JP" altLang="en-US" smtClean="0"/>
              <a:t>2022/7/1</a:t>
            </a:fld>
            <a:endParaRPr kumimoji="1" lang="ja-JP" altLang="en-US"/>
          </a:p>
        </p:txBody>
      </p:sp>
      <p:sp>
        <p:nvSpPr>
          <p:cNvPr id="5" name="フッター プレースホルダー 4">
            <a:extLst>
              <a:ext uri="{FF2B5EF4-FFF2-40B4-BE49-F238E27FC236}">
                <a16:creationId xmlns:a16="http://schemas.microsoft.com/office/drawing/2014/main" id="{D49CC367-9382-4EAF-15E7-F7350D5D16A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97DFC0B-23E8-FCDC-2920-A5DC50565B91}"/>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264786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96C2D35-3D66-5691-E02E-537E326871FF}"/>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AAA1AF1-BF73-D32C-2FDD-634101F173F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105C950-762D-A457-0874-9BF4BC0BB9F3}"/>
              </a:ext>
            </a:extLst>
          </p:cNvPr>
          <p:cNvSpPr>
            <a:spLocks noGrp="1"/>
          </p:cNvSpPr>
          <p:nvPr>
            <p:ph type="dt" sz="half" idx="10"/>
          </p:nvPr>
        </p:nvSpPr>
        <p:spPr/>
        <p:txBody>
          <a:bodyPr/>
          <a:lstStyle/>
          <a:p>
            <a:fld id="{7212F06C-EF32-4B43-B26E-F9F0854F1112}" type="datetimeFigureOut">
              <a:rPr kumimoji="1" lang="ja-JP" altLang="en-US" smtClean="0"/>
              <a:t>2022/7/1</a:t>
            </a:fld>
            <a:endParaRPr kumimoji="1" lang="ja-JP" altLang="en-US"/>
          </a:p>
        </p:txBody>
      </p:sp>
      <p:sp>
        <p:nvSpPr>
          <p:cNvPr id="5" name="フッター プレースホルダー 4">
            <a:extLst>
              <a:ext uri="{FF2B5EF4-FFF2-40B4-BE49-F238E27FC236}">
                <a16:creationId xmlns:a16="http://schemas.microsoft.com/office/drawing/2014/main" id="{FF7BF218-30BC-624F-0215-3DEDB9DCCC1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CC85BDF-261D-006A-8E2F-2E52BD86D74E}"/>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2890848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340162-E3CD-CFF9-F051-888A8B9A9B4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202E73E-F423-253C-619C-73CC7390569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705B0C6-E518-1A5E-299F-F0317A452564}"/>
              </a:ext>
            </a:extLst>
          </p:cNvPr>
          <p:cNvSpPr>
            <a:spLocks noGrp="1"/>
          </p:cNvSpPr>
          <p:nvPr>
            <p:ph type="dt" sz="half" idx="10"/>
          </p:nvPr>
        </p:nvSpPr>
        <p:spPr/>
        <p:txBody>
          <a:bodyPr/>
          <a:lstStyle/>
          <a:p>
            <a:fld id="{7212F06C-EF32-4B43-B26E-F9F0854F1112}" type="datetimeFigureOut">
              <a:rPr kumimoji="1" lang="ja-JP" altLang="en-US" smtClean="0"/>
              <a:t>2022/7/1</a:t>
            </a:fld>
            <a:endParaRPr kumimoji="1" lang="ja-JP" altLang="en-US"/>
          </a:p>
        </p:txBody>
      </p:sp>
      <p:sp>
        <p:nvSpPr>
          <p:cNvPr id="5" name="フッター プレースホルダー 4">
            <a:extLst>
              <a:ext uri="{FF2B5EF4-FFF2-40B4-BE49-F238E27FC236}">
                <a16:creationId xmlns:a16="http://schemas.microsoft.com/office/drawing/2014/main" id="{CDC37878-4CE2-99B9-90B2-E5F6EF1E1F2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D0A6E38-F946-1D2A-A996-6A363C04E865}"/>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3561465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4D70F5-05DD-4856-1045-222A47AE41C6}"/>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9D1BE5B-A901-E6BB-E75B-487239CFED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E400CF5-968F-5748-94DC-761026092AFD}"/>
              </a:ext>
            </a:extLst>
          </p:cNvPr>
          <p:cNvSpPr>
            <a:spLocks noGrp="1"/>
          </p:cNvSpPr>
          <p:nvPr>
            <p:ph type="dt" sz="half" idx="10"/>
          </p:nvPr>
        </p:nvSpPr>
        <p:spPr/>
        <p:txBody>
          <a:bodyPr/>
          <a:lstStyle/>
          <a:p>
            <a:fld id="{7212F06C-EF32-4B43-B26E-F9F0854F1112}" type="datetimeFigureOut">
              <a:rPr kumimoji="1" lang="ja-JP" altLang="en-US" smtClean="0"/>
              <a:t>2022/7/1</a:t>
            </a:fld>
            <a:endParaRPr kumimoji="1" lang="ja-JP" altLang="en-US"/>
          </a:p>
        </p:txBody>
      </p:sp>
      <p:sp>
        <p:nvSpPr>
          <p:cNvPr id="5" name="フッター プレースホルダー 4">
            <a:extLst>
              <a:ext uri="{FF2B5EF4-FFF2-40B4-BE49-F238E27FC236}">
                <a16:creationId xmlns:a16="http://schemas.microsoft.com/office/drawing/2014/main" id="{89307BF8-8889-51E5-6278-0ED2AC47BE2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1831D4-BB6C-CA53-D5AA-98370D2B35E1}"/>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779840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B69D37-0F30-B8E9-DE2D-F8BFA28A6DA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06E0ECD-A1B5-2F00-7064-54EE11FDCAE7}"/>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1C933DB-7C2A-BCFB-D8DA-861EFAE44C8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2532E31-6043-2CC5-3B6B-2BA8987139BC}"/>
              </a:ext>
            </a:extLst>
          </p:cNvPr>
          <p:cNvSpPr>
            <a:spLocks noGrp="1"/>
          </p:cNvSpPr>
          <p:nvPr>
            <p:ph type="dt" sz="half" idx="10"/>
          </p:nvPr>
        </p:nvSpPr>
        <p:spPr/>
        <p:txBody>
          <a:bodyPr/>
          <a:lstStyle/>
          <a:p>
            <a:fld id="{7212F06C-EF32-4B43-B26E-F9F0854F1112}" type="datetimeFigureOut">
              <a:rPr kumimoji="1" lang="ja-JP" altLang="en-US" smtClean="0"/>
              <a:t>2022/7/1</a:t>
            </a:fld>
            <a:endParaRPr kumimoji="1" lang="ja-JP" altLang="en-US"/>
          </a:p>
        </p:txBody>
      </p:sp>
      <p:sp>
        <p:nvSpPr>
          <p:cNvPr id="6" name="フッター プレースホルダー 5">
            <a:extLst>
              <a:ext uri="{FF2B5EF4-FFF2-40B4-BE49-F238E27FC236}">
                <a16:creationId xmlns:a16="http://schemas.microsoft.com/office/drawing/2014/main" id="{89250F33-8591-8BAF-3A1C-34A421BAA15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59C7C22-998D-ED55-7C0D-E61BC1345E16}"/>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3384843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184795-6329-D81A-DC8D-A4D71BD2F08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48B39D2-BAB3-EC71-4073-CC3A67ACC5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7F8A8BE-5DCC-1FCC-CA6C-ABA5D950B35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DD191D7-2715-8546-8317-C713A4E04D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553E894-7A2B-64FE-8D85-A0FC00CA204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76F36BB-77A1-2FA1-2390-47E01D8777FB}"/>
              </a:ext>
            </a:extLst>
          </p:cNvPr>
          <p:cNvSpPr>
            <a:spLocks noGrp="1"/>
          </p:cNvSpPr>
          <p:nvPr>
            <p:ph type="dt" sz="half" idx="10"/>
          </p:nvPr>
        </p:nvSpPr>
        <p:spPr/>
        <p:txBody>
          <a:bodyPr/>
          <a:lstStyle/>
          <a:p>
            <a:fld id="{7212F06C-EF32-4B43-B26E-F9F0854F1112}" type="datetimeFigureOut">
              <a:rPr kumimoji="1" lang="ja-JP" altLang="en-US" smtClean="0"/>
              <a:t>2022/7/1</a:t>
            </a:fld>
            <a:endParaRPr kumimoji="1" lang="ja-JP" altLang="en-US"/>
          </a:p>
        </p:txBody>
      </p:sp>
      <p:sp>
        <p:nvSpPr>
          <p:cNvPr id="8" name="フッター プレースホルダー 7">
            <a:extLst>
              <a:ext uri="{FF2B5EF4-FFF2-40B4-BE49-F238E27FC236}">
                <a16:creationId xmlns:a16="http://schemas.microsoft.com/office/drawing/2014/main" id="{0F0A649D-9B2C-E059-99BE-A55A9F9C35F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D059033-D6B0-D876-D92E-B3EAAFED6DC6}"/>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4212559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D5DD11-5F1A-FE83-45A4-28E1241B525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86522A8-CDCC-A792-8A15-4448205834EF}"/>
              </a:ext>
            </a:extLst>
          </p:cNvPr>
          <p:cNvSpPr>
            <a:spLocks noGrp="1"/>
          </p:cNvSpPr>
          <p:nvPr>
            <p:ph type="dt" sz="half" idx="10"/>
          </p:nvPr>
        </p:nvSpPr>
        <p:spPr/>
        <p:txBody>
          <a:bodyPr/>
          <a:lstStyle/>
          <a:p>
            <a:fld id="{7212F06C-EF32-4B43-B26E-F9F0854F1112}" type="datetimeFigureOut">
              <a:rPr kumimoji="1" lang="ja-JP" altLang="en-US" smtClean="0"/>
              <a:t>2022/7/1</a:t>
            </a:fld>
            <a:endParaRPr kumimoji="1" lang="ja-JP" altLang="en-US"/>
          </a:p>
        </p:txBody>
      </p:sp>
      <p:sp>
        <p:nvSpPr>
          <p:cNvPr id="4" name="フッター プレースホルダー 3">
            <a:extLst>
              <a:ext uri="{FF2B5EF4-FFF2-40B4-BE49-F238E27FC236}">
                <a16:creationId xmlns:a16="http://schemas.microsoft.com/office/drawing/2014/main" id="{3298ACD3-6DFA-F3B1-9C80-58666597632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0690165-2753-C701-22B5-A5420E5B050C}"/>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2401234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FD3AD86-6B3D-44AF-5B55-E25749DB78E5}"/>
              </a:ext>
            </a:extLst>
          </p:cNvPr>
          <p:cNvSpPr>
            <a:spLocks noGrp="1"/>
          </p:cNvSpPr>
          <p:nvPr>
            <p:ph type="dt" sz="half" idx="10"/>
          </p:nvPr>
        </p:nvSpPr>
        <p:spPr/>
        <p:txBody>
          <a:bodyPr/>
          <a:lstStyle/>
          <a:p>
            <a:fld id="{7212F06C-EF32-4B43-B26E-F9F0854F1112}" type="datetimeFigureOut">
              <a:rPr kumimoji="1" lang="ja-JP" altLang="en-US" smtClean="0"/>
              <a:t>2022/7/1</a:t>
            </a:fld>
            <a:endParaRPr kumimoji="1" lang="ja-JP" altLang="en-US"/>
          </a:p>
        </p:txBody>
      </p:sp>
      <p:sp>
        <p:nvSpPr>
          <p:cNvPr id="3" name="フッター プレースホルダー 2">
            <a:extLst>
              <a:ext uri="{FF2B5EF4-FFF2-40B4-BE49-F238E27FC236}">
                <a16:creationId xmlns:a16="http://schemas.microsoft.com/office/drawing/2014/main" id="{B777A1EB-1F00-F171-0588-5850D4608C92}"/>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4F16E43-6841-C474-EC42-0EDEEFAB6FA2}"/>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1001849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2B7B96-4415-2B51-53E9-341D617F37E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DBF9477-1207-5E34-BF7D-73B24B983B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BC0479D-6112-8EA3-5228-4988E79E5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D6F2B8E-A62B-D25F-1BA2-E71DA7F42AB7}"/>
              </a:ext>
            </a:extLst>
          </p:cNvPr>
          <p:cNvSpPr>
            <a:spLocks noGrp="1"/>
          </p:cNvSpPr>
          <p:nvPr>
            <p:ph type="dt" sz="half" idx="10"/>
          </p:nvPr>
        </p:nvSpPr>
        <p:spPr/>
        <p:txBody>
          <a:bodyPr/>
          <a:lstStyle/>
          <a:p>
            <a:fld id="{7212F06C-EF32-4B43-B26E-F9F0854F1112}" type="datetimeFigureOut">
              <a:rPr kumimoji="1" lang="ja-JP" altLang="en-US" smtClean="0"/>
              <a:t>2022/7/1</a:t>
            </a:fld>
            <a:endParaRPr kumimoji="1" lang="ja-JP" altLang="en-US"/>
          </a:p>
        </p:txBody>
      </p:sp>
      <p:sp>
        <p:nvSpPr>
          <p:cNvPr id="6" name="フッター プレースホルダー 5">
            <a:extLst>
              <a:ext uri="{FF2B5EF4-FFF2-40B4-BE49-F238E27FC236}">
                <a16:creationId xmlns:a16="http://schemas.microsoft.com/office/drawing/2014/main" id="{317D4D2C-71CB-D0E6-E506-BB901EE55C3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06B3A23-051F-3D36-B00C-45CDEC8ECE85}"/>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1832621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345983-5CCC-D271-1878-3A88BBC48CD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6E1E83D-BEE0-C6BB-1D05-98D8BD080F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5558728-4D2F-9945-1B73-BA5A94EBFD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D8FACBD-A513-A078-A8A1-6CDB1289776E}"/>
              </a:ext>
            </a:extLst>
          </p:cNvPr>
          <p:cNvSpPr>
            <a:spLocks noGrp="1"/>
          </p:cNvSpPr>
          <p:nvPr>
            <p:ph type="dt" sz="half" idx="10"/>
          </p:nvPr>
        </p:nvSpPr>
        <p:spPr/>
        <p:txBody>
          <a:bodyPr/>
          <a:lstStyle/>
          <a:p>
            <a:fld id="{7212F06C-EF32-4B43-B26E-F9F0854F1112}" type="datetimeFigureOut">
              <a:rPr kumimoji="1" lang="ja-JP" altLang="en-US" smtClean="0"/>
              <a:t>2022/7/1</a:t>
            </a:fld>
            <a:endParaRPr kumimoji="1" lang="ja-JP" altLang="en-US"/>
          </a:p>
        </p:txBody>
      </p:sp>
      <p:sp>
        <p:nvSpPr>
          <p:cNvPr id="6" name="フッター プレースホルダー 5">
            <a:extLst>
              <a:ext uri="{FF2B5EF4-FFF2-40B4-BE49-F238E27FC236}">
                <a16:creationId xmlns:a16="http://schemas.microsoft.com/office/drawing/2014/main" id="{D09E3AC5-D4C4-DA36-D93A-44F8CD8C89B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3A0B053-324F-06F9-1EE2-8D94152C8395}"/>
              </a:ext>
            </a:extLst>
          </p:cNvPr>
          <p:cNvSpPr>
            <a:spLocks noGrp="1"/>
          </p:cNvSpPr>
          <p:nvPr>
            <p:ph type="sldNum" sz="quarter" idx="12"/>
          </p:nvPr>
        </p:nvSpPr>
        <p:spPr/>
        <p:txBody>
          <a:body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579390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C7BAAD5-2E24-A2A6-F0D0-61B2ED677C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5FF4767-5C05-9642-C751-391667764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AD29A3F-7F7D-D576-6496-DD9E16E42A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12F06C-EF32-4B43-B26E-F9F0854F1112}" type="datetimeFigureOut">
              <a:rPr kumimoji="1" lang="ja-JP" altLang="en-US" smtClean="0"/>
              <a:t>2022/7/1</a:t>
            </a:fld>
            <a:endParaRPr kumimoji="1" lang="ja-JP" altLang="en-US"/>
          </a:p>
        </p:txBody>
      </p:sp>
      <p:sp>
        <p:nvSpPr>
          <p:cNvPr id="5" name="フッター プレースホルダー 4">
            <a:extLst>
              <a:ext uri="{FF2B5EF4-FFF2-40B4-BE49-F238E27FC236}">
                <a16:creationId xmlns:a16="http://schemas.microsoft.com/office/drawing/2014/main" id="{10AA4791-B699-9D13-E925-E725452D9C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1675031-D7D1-E64B-4783-D6924C86B6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44DB25-84FF-42E1-9C78-67CF4A31AF5C}" type="slidenum">
              <a:rPr kumimoji="1" lang="ja-JP" altLang="en-US" smtClean="0"/>
              <a:t>‹#›</a:t>
            </a:fld>
            <a:endParaRPr kumimoji="1" lang="ja-JP" altLang="en-US"/>
          </a:p>
        </p:txBody>
      </p:sp>
    </p:spTree>
    <p:extLst>
      <p:ext uri="{BB962C8B-B14F-4D97-AF65-F5344CB8AC3E}">
        <p14:creationId xmlns:p14="http://schemas.microsoft.com/office/powerpoint/2010/main" val="163349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1.png"/><Relationship Id="rId7" Type="http://schemas.openxmlformats.org/officeDocument/2006/relationships/image" Target="../media/image7.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tif"/><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2.tif"/><Relationship Id="rId9"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1.png"/><Relationship Id="rId7" Type="http://schemas.openxmlformats.org/officeDocument/2006/relationships/image" Target="../media/image7.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tif"/><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ep.sci.hokudai.ac.jp/~inex/"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hyperlink" Target="http://www.ep.sci.hokudai.ac.jp/~inex/"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4.tif"/><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irasutoya.co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4.tif"/><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www.irasutoya.com/" TargetMode="External"/><Relationship Id="rId3" Type="http://schemas.openxmlformats.org/officeDocument/2006/relationships/hyperlink" Target="http://e-words.jp/" TargetMode="External"/><Relationship Id="rId7" Type="http://schemas.openxmlformats.org/officeDocument/2006/relationships/hyperlink" Target="http://kids.cric.or.jp/intro/01.html" TargetMode="External"/><Relationship Id="rId2" Type="http://schemas.openxmlformats.org/officeDocument/2006/relationships/hyperlink" Target="http://www.ep.sci.hokudai.ac.jp/~inex/y2021/0611/" TargetMode="External"/><Relationship Id="rId1" Type="http://schemas.openxmlformats.org/officeDocument/2006/relationships/slideLayout" Target="../slideLayouts/slideLayout2.xml"/><Relationship Id="rId6" Type="http://schemas.openxmlformats.org/officeDocument/2006/relationships/hyperlink" Target="http://www.bunka.go.jp/seisaku/chosakuken/seidokaisetsu/gaiyo/" TargetMode="External"/><Relationship Id="rId5" Type="http://schemas.openxmlformats.org/officeDocument/2006/relationships/hyperlink" Target="http://webuma.net/wp/wp-content/uploads/2016/07/" TargetMode="External"/><Relationship Id="rId10" Type="http://schemas.openxmlformats.org/officeDocument/2006/relationships/image" Target="../media/image1.png"/><Relationship Id="rId4" Type="http://schemas.openxmlformats.org/officeDocument/2006/relationships/hyperlink" Target="http://news.netcraft.com/" TargetMode="External"/><Relationship Id="rId9" Type="http://schemas.openxmlformats.org/officeDocument/2006/relationships/hyperlink" Target="http://frame-illust.com"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svg"/><Relationship Id="rId7"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22.jpg"/><Relationship Id="rId4" Type="http://schemas.openxmlformats.org/officeDocument/2006/relationships/image" Target="../media/image8.jpg"/><Relationship Id="rId9" Type="http://schemas.openxmlformats.org/officeDocument/2006/relationships/image" Target="../media/image21.sv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8.tif"/><Relationship Id="rId4" Type="http://schemas.openxmlformats.org/officeDocument/2006/relationships/image" Target="../media/image37.ti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22C9E61A-2E05-F1CD-D02B-CCDFAF681182}"/>
              </a:ext>
            </a:extLst>
          </p:cNvPr>
          <p:cNvSpPr/>
          <p:nvPr/>
        </p:nvSpPr>
        <p:spPr>
          <a:xfrm>
            <a:off x="0" y="894441"/>
            <a:ext cx="12192000" cy="4192539"/>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14536925-63A4-19CC-E6BE-944B539BF60B}"/>
              </a:ext>
            </a:extLst>
          </p:cNvPr>
          <p:cNvSpPr>
            <a:spLocks noGrp="1"/>
          </p:cNvSpPr>
          <p:nvPr>
            <p:ph type="ctrTitle"/>
          </p:nvPr>
        </p:nvSpPr>
        <p:spPr>
          <a:xfrm>
            <a:off x="1308847" y="1801906"/>
            <a:ext cx="9278471" cy="2904565"/>
          </a:xfrm>
        </p:spPr>
        <p:txBody>
          <a:bodyPr>
            <a:normAutofit/>
          </a:bodyPr>
          <a:lstStyle/>
          <a:p>
            <a:pPr>
              <a:lnSpc>
                <a:spcPct val="80000"/>
              </a:lnSpc>
              <a:defRPr sz="6500">
                <a:solidFill>
                  <a:srgbClr val="FFFFFF"/>
                </a:solidFill>
                <a:latin typeface="ヒラギノ角ゴ ProN W6"/>
                <a:ea typeface="ヒラギノ角ゴ ProN W6"/>
                <a:cs typeface="ヒラギノ角ゴ ProN W6"/>
                <a:sym typeface="ヒラギノ角ゴ ProN W6"/>
              </a:defRPr>
            </a:pPr>
            <a:r>
              <a:rPr lang="ja-JP" altLang="en-US" sz="4900" b="1" dirty="0">
                <a:latin typeface="+mn-ea"/>
                <a:ea typeface="+mn-ea"/>
              </a:rPr>
              <a:t>クライアント・サーバシステム</a:t>
            </a:r>
            <a:br>
              <a:rPr lang="ja-JP" altLang="en-US" sz="4900" b="1" dirty="0">
                <a:latin typeface="+mn-ea"/>
                <a:ea typeface="+mn-ea"/>
              </a:rPr>
            </a:br>
            <a:r>
              <a:rPr lang="ja-JP" altLang="en-US" sz="4900" b="1" dirty="0">
                <a:latin typeface="+mn-ea"/>
                <a:ea typeface="+mn-ea"/>
              </a:rPr>
              <a:t>・</a:t>
            </a:r>
            <a:r>
              <a:rPr lang="en-US" altLang="ja-JP" sz="4900" b="1" dirty="0">
                <a:latin typeface="+mn-ea"/>
                <a:ea typeface="+mn-ea"/>
              </a:rPr>
              <a:t>WWW </a:t>
            </a:r>
            <a:r>
              <a:rPr lang="ja-JP" altLang="en-US" sz="4900" b="1" dirty="0">
                <a:latin typeface="+mn-ea"/>
                <a:ea typeface="+mn-ea"/>
              </a:rPr>
              <a:t>の仕組み</a:t>
            </a:r>
            <a:br>
              <a:rPr lang="ja-JP" altLang="en-US" sz="6000" b="1" dirty="0">
                <a:latin typeface="+mn-ea"/>
                <a:ea typeface="+mn-ea"/>
              </a:rPr>
            </a:br>
            <a:r>
              <a:rPr lang="ja-JP" altLang="en-US" sz="4000" b="1" dirty="0">
                <a:latin typeface="+mn-ea"/>
                <a:ea typeface="+mn-ea"/>
              </a:rPr>
              <a:t>情報実習第 </a:t>
            </a:r>
            <a:r>
              <a:rPr lang="en-US" altLang="ja-JP" sz="4000" b="1" dirty="0">
                <a:latin typeface="+mn-ea"/>
                <a:ea typeface="+mn-ea"/>
              </a:rPr>
              <a:t>9 </a:t>
            </a:r>
            <a:r>
              <a:rPr lang="ja-JP" altLang="en-US" sz="4000" b="1" dirty="0">
                <a:latin typeface="+mn-ea"/>
                <a:ea typeface="+mn-ea"/>
              </a:rPr>
              <a:t>回 </a:t>
            </a:r>
            <a:r>
              <a:rPr lang="en-US" altLang="ja-JP" sz="4000" b="1" dirty="0">
                <a:latin typeface="+mn-ea"/>
                <a:ea typeface="+mn-ea"/>
              </a:rPr>
              <a:t>(2022/07/08)</a:t>
            </a:r>
            <a:br>
              <a:rPr lang="en-US" altLang="ja-JP" sz="4000" dirty="0">
                <a:latin typeface="+mn-ea"/>
                <a:ea typeface="+mn-ea"/>
              </a:rPr>
            </a:br>
            <a:endParaRPr kumimoji="1" lang="ja-JP" altLang="en-US" dirty="0">
              <a:latin typeface="+mn-ea"/>
              <a:ea typeface="+mn-ea"/>
            </a:endParaRPr>
          </a:p>
        </p:txBody>
      </p:sp>
      <p:sp>
        <p:nvSpPr>
          <p:cNvPr id="3" name="字幕 2">
            <a:extLst>
              <a:ext uri="{FF2B5EF4-FFF2-40B4-BE49-F238E27FC236}">
                <a16:creationId xmlns:a16="http://schemas.microsoft.com/office/drawing/2014/main" id="{D06F23BE-9CE8-7B23-54FD-7EBED6957BFB}"/>
              </a:ext>
            </a:extLst>
          </p:cNvPr>
          <p:cNvSpPr>
            <a:spLocks noGrp="1"/>
          </p:cNvSpPr>
          <p:nvPr>
            <p:ph type="subTitle" idx="1"/>
          </p:nvPr>
        </p:nvSpPr>
        <p:spPr>
          <a:xfrm>
            <a:off x="1376082" y="5261909"/>
            <a:ext cx="9144000" cy="1232647"/>
          </a:xfrm>
        </p:spPr>
        <p:txBody>
          <a:bodyPr>
            <a:normAutofit/>
          </a:bodyPr>
          <a:lstStyle/>
          <a:p>
            <a:pPr>
              <a:lnSpc>
                <a:spcPct val="80000"/>
              </a:lnSpc>
              <a:defRPr sz="3800"/>
            </a:pPr>
            <a:r>
              <a:rPr lang="ja-JP" altLang="en-US" sz="2000" dirty="0">
                <a:latin typeface="+mn-ea"/>
              </a:rPr>
              <a:t>北海道大学理学理学院</a:t>
            </a:r>
            <a:endParaRPr lang="en-US" altLang="ja-JP" sz="2000" dirty="0">
              <a:latin typeface="+mn-ea"/>
            </a:endParaRPr>
          </a:p>
          <a:p>
            <a:pPr>
              <a:lnSpc>
                <a:spcPct val="80000"/>
              </a:lnSpc>
              <a:defRPr sz="3800"/>
            </a:pPr>
            <a:r>
              <a:rPr lang="ja-JP" altLang="en-US" sz="2000" dirty="0">
                <a:latin typeface="+mn-ea"/>
              </a:rPr>
              <a:t>洞口 竜也</a:t>
            </a:r>
            <a:endParaRPr lang="zh-CN" altLang="en-US" sz="2000" dirty="0">
              <a:latin typeface="+mn-ea"/>
            </a:endParaRPr>
          </a:p>
        </p:txBody>
      </p:sp>
      <p:pic>
        <p:nvPicPr>
          <p:cNvPr id="5" name="イメージ" descr="イメージ">
            <a:extLst>
              <a:ext uri="{FF2B5EF4-FFF2-40B4-BE49-F238E27FC236}">
                <a16:creationId xmlns:a16="http://schemas.microsoft.com/office/drawing/2014/main" id="{61B383B0-D300-395D-F270-781994728A36}"/>
              </a:ext>
            </a:extLst>
          </p:cNvPr>
          <p:cNvPicPr>
            <a:picLocks noChangeAspect="1"/>
          </p:cNvPicPr>
          <p:nvPr/>
        </p:nvPicPr>
        <p:blipFill>
          <a:blip r:embed="rId3"/>
          <a:stretch>
            <a:fillRect/>
          </a:stretch>
        </p:blipFill>
        <p:spPr>
          <a:xfrm>
            <a:off x="10482338" y="6211604"/>
            <a:ext cx="1609287" cy="565904"/>
          </a:xfrm>
          <a:prstGeom prst="rect">
            <a:avLst/>
          </a:prstGeom>
          <a:ln w="12700">
            <a:miter lim="400000"/>
          </a:ln>
        </p:spPr>
      </p:pic>
    </p:spTree>
    <p:extLst>
      <p:ext uri="{BB962C8B-B14F-4D97-AF65-F5344CB8AC3E}">
        <p14:creationId xmlns:p14="http://schemas.microsoft.com/office/powerpoint/2010/main" val="1958311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WWW </a:t>
            </a:r>
            <a:r>
              <a:rPr kumimoji="1" lang="ja-JP" altLang="en-US" b="1" dirty="0">
                <a:solidFill>
                  <a:schemeClr val="bg1"/>
                </a:solidFill>
                <a:latin typeface="+mn-ea"/>
                <a:ea typeface="+mn-ea"/>
              </a:rPr>
              <a:t>の通信の概念図</a:t>
            </a:r>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sp>
        <p:nvSpPr>
          <p:cNvPr id="8" name="矢印">
            <a:extLst>
              <a:ext uri="{FF2B5EF4-FFF2-40B4-BE49-F238E27FC236}">
                <a16:creationId xmlns:a16="http://schemas.microsoft.com/office/drawing/2014/main" id="{A359B7C5-71B5-D69B-C996-B544B8B88B05}"/>
              </a:ext>
            </a:extLst>
          </p:cNvPr>
          <p:cNvSpPr/>
          <p:nvPr/>
        </p:nvSpPr>
        <p:spPr>
          <a:xfrm>
            <a:off x="4785147" y="2632324"/>
            <a:ext cx="2972737" cy="492761"/>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a:p>
        </p:txBody>
      </p:sp>
      <p:sp>
        <p:nvSpPr>
          <p:cNvPr id="9" name="ブラウザ…">
            <a:extLst>
              <a:ext uri="{FF2B5EF4-FFF2-40B4-BE49-F238E27FC236}">
                <a16:creationId xmlns:a16="http://schemas.microsoft.com/office/drawing/2014/main" id="{87D960A0-725B-5F7F-4D75-9C341496B3BD}"/>
              </a:ext>
            </a:extLst>
          </p:cNvPr>
          <p:cNvSpPr txBox="1"/>
          <p:nvPr/>
        </p:nvSpPr>
        <p:spPr>
          <a:xfrm>
            <a:off x="1450641" y="1509295"/>
            <a:ext cx="102657" cy="436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nSpc>
                <a:spcPct val="70000"/>
              </a:lnSpc>
              <a:defRPr>
                <a:solidFill>
                  <a:schemeClr val="accent5"/>
                </a:solidFill>
                <a:latin typeface="ヒラギノ角ゴ ProN W6"/>
                <a:ea typeface="ヒラギノ角ゴ ProN W6"/>
                <a:cs typeface="ヒラギノ角ゴ ProN W6"/>
                <a:sym typeface="ヒラギノ角ゴ ProN W6"/>
              </a:defRPr>
            </a:pPr>
            <a:endParaRPr lang="en-US" altLang="ja-JP" sz="2800" dirty="0">
              <a:latin typeface="+mn-ea"/>
            </a:endParaRPr>
          </a:p>
        </p:txBody>
      </p:sp>
      <p:pic>
        <p:nvPicPr>
          <p:cNvPr id="11" name="イメージ" descr="イメージ">
            <a:extLst>
              <a:ext uri="{FF2B5EF4-FFF2-40B4-BE49-F238E27FC236}">
                <a16:creationId xmlns:a16="http://schemas.microsoft.com/office/drawing/2014/main" id="{7FF44E51-8D2C-F45A-4317-8321EABD1718}"/>
              </a:ext>
            </a:extLst>
          </p:cNvPr>
          <p:cNvPicPr>
            <a:picLocks noChangeAspect="1"/>
          </p:cNvPicPr>
          <p:nvPr/>
        </p:nvPicPr>
        <p:blipFill>
          <a:blip r:embed="rId4"/>
          <a:stretch>
            <a:fillRect/>
          </a:stretch>
        </p:blipFill>
        <p:spPr>
          <a:xfrm>
            <a:off x="8670160" y="2292998"/>
            <a:ext cx="1397205" cy="1885030"/>
          </a:xfrm>
          <a:prstGeom prst="rect">
            <a:avLst/>
          </a:prstGeom>
          <a:ln w="12700">
            <a:miter lim="400000"/>
          </a:ln>
        </p:spPr>
      </p:pic>
      <p:sp>
        <p:nvSpPr>
          <p:cNvPr id="12" name="ファイル要求">
            <a:extLst>
              <a:ext uri="{FF2B5EF4-FFF2-40B4-BE49-F238E27FC236}">
                <a16:creationId xmlns:a16="http://schemas.microsoft.com/office/drawing/2014/main" id="{010D62C7-C285-CF20-11A2-F322F51293B7}"/>
              </a:ext>
            </a:extLst>
          </p:cNvPr>
          <p:cNvSpPr txBox="1"/>
          <p:nvPr/>
        </p:nvSpPr>
        <p:spPr>
          <a:xfrm>
            <a:off x="4750779" y="2368963"/>
            <a:ext cx="2616101" cy="436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lvl1pPr>
          </a:lstStyle>
          <a:p>
            <a:r>
              <a:rPr lang="ja-JP" altLang="en-US" sz="2800" dirty="0">
                <a:latin typeface="+mn-ea"/>
              </a:rPr>
              <a:t>ファイルの要求</a:t>
            </a:r>
            <a:endParaRPr sz="2800" dirty="0">
              <a:latin typeface="+mn-ea"/>
            </a:endParaRPr>
          </a:p>
        </p:txBody>
      </p:sp>
      <p:sp>
        <p:nvSpPr>
          <p:cNvPr id="13" name="ファイル提供">
            <a:extLst>
              <a:ext uri="{FF2B5EF4-FFF2-40B4-BE49-F238E27FC236}">
                <a16:creationId xmlns:a16="http://schemas.microsoft.com/office/drawing/2014/main" id="{BDEFC422-EA29-C5B8-4C31-FDF3DDFDCCCF}"/>
              </a:ext>
            </a:extLst>
          </p:cNvPr>
          <p:cNvSpPr txBox="1"/>
          <p:nvPr/>
        </p:nvSpPr>
        <p:spPr>
          <a:xfrm>
            <a:off x="5353754" y="5357554"/>
            <a:ext cx="2616101" cy="436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lvl1pPr>
          </a:lstStyle>
          <a:p>
            <a:r>
              <a:rPr lang="ja-JP" altLang="en-US" sz="2800" dirty="0">
                <a:latin typeface="+mn-ea"/>
              </a:rPr>
              <a:t>ファイルの提供</a:t>
            </a:r>
            <a:endParaRPr sz="2800" dirty="0">
              <a:latin typeface="+mn-ea"/>
            </a:endParaRPr>
          </a:p>
        </p:txBody>
      </p:sp>
      <p:sp>
        <p:nvSpPr>
          <p:cNvPr id="14" name="ファイル">
            <a:extLst>
              <a:ext uri="{FF2B5EF4-FFF2-40B4-BE49-F238E27FC236}">
                <a16:creationId xmlns:a16="http://schemas.microsoft.com/office/drawing/2014/main" id="{E839C21E-D2DC-5C42-8734-A577D9D0FE84}"/>
              </a:ext>
            </a:extLst>
          </p:cNvPr>
          <p:cNvSpPr txBox="1"/>
          <p:nvPr/>
        </p:nvSpPr>
        <p:spPr>
          <a:xfrm>
            <a:off x="8308386" y="4620842"/>
            <a:ext cx="1538883" cy="436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lvl1pPr>
          </a:lstStyle>
          <a:p>
            <a:r>
              <a:rPr lang="ja-JP" altLang="en-US" sz="2800" dirty="0">
                <a:latin typeface="+mn-ea"/>
              </a:rPr>
              <a:t>ファイル</a:t>
            </a:r>
            <a:endParaRPr sz="2800" dirty="0">
              <a:latin typeface="+mn-ea"/>
            </a:endParaRPr>
          </a:p>
        </p:txBody>
      </p:sp>
      <p:sp>
        <p:nvSpPr>
          <p:cNvPr id="16" name="矢印">
            <a:extLst>
              <a:ext uri="{FF2B5EF4-FFF2-40B4-BE49-F238E27FC236}">
                <a16:creationId xmlns:a16="http://schemas.microsoft.com/office/drawing/2014/main" id="{9CC392DC-2C7E-9067-926C-0D3D6DB7153B}"/>
              </a:ext>
            </a:extLst>
          </p:cNvPr>
          <p:cNvSpPr/>
          <p:nvPr/>
        </p:nvSpPr>
        <p:spPr>
          <a:xfrm rot="16200000">
            <a:off x="2246016" y="3989698"/>
            <a:ext cx="1019153" cy="609600"/>
          </a:xfrm>
          <a:custGeom>
            <a:avLst/>
            <a:gdLst/>
            <a:ahLst/>
            <a:cxnLst>
              <a:cxn ang="0">
                <a:pos x="wd2" y="hd2"/>
              </a:cxn>
              <a:cxn ang="5400000">
                <a:pos x="wd2" y="hd2"/>
              </a:cxn>
              <a:cxn ang="10800000">
                <a:pos x="wd2" y="hd2"/>
              </a:cxn>
              <a:cxn ang="16200000">
                <a:pos x="wd2" y="hd2"/>
              </a:cxn>
            </a:cxnLst>
            <a:rect l="0" t="0" r="r" b="b"/>
            <a:pathLst>
              <a:path w="21600" h="21600" extrusionOk="0">
                <a:moveTo>
                  <a:pt x="11729" y="15224"/>
                </a:moveTo>
                <a:lnTo>
                  <a:pt x="11729" y="21600"/>
                </a:lnTo>
                <a:lnTo>
                  <a:pt x="0" y="10800"/>
                </a:lnTo>
                <a:lnTo>
                  <a:pt x="11729" y="0"/>
                </a:lnTo>
                <a:lnTo>
                  <a:pt x="11729" y="6376"/>
                </a:lnTo>
                <a:lnTo>
                  <a:pt x="21600" y="6376"/>
                </a:lnTo>
                <a:lnTo>
                  <a:pt x="21600" y="15224"/>
                </a:lnTo>
                <a:close/>
              </a:path>
            </a:pathLst>
          </a:custGeom>
          <a:solidFill>
            <a:schemeClr val="accent1">
              <a:alpha val="49830"/>
            </a:schemeClr>
          </a:solidFill>
          <a:ln w="12700">
            <a:miter lim="400000"/>
          </a:ln>
        </p:spPr>
        <p:txBody>
          <a:bodyPr lIns="50800" tIns="50800" rIns="50800" bIns="50800" anchor="ctr"/>
          <a:lstStyle/>
          <a:p>
            <a:pPr>
              <a:defRPr sz="2400">
                <a:solidFill>
                  <a:schemeClr val="accent1">
                    <a:alpha val="30085"/>
                  </a:schemeClr>
                </a:solidFill>
              </a:defRPr>
            </a:pPr>
            <a:endParaRPr/>
          </a:p>
        </p:txBody>
      </p:sp>
      <p:sp>
        <p:nvSpPr>
          <p:cNvPr id="17" name="解釈 + 表示">
            <a:extLst>
              <a:ext uri="{FF2B5EF4-FFF2-40B4-BE49-F238E27FC236}">
                <a16:creationId xmlns:a16="http://schemas.microsoft.com/office/drawing/2014/main" id="{9D3022C3-25EE-5CC2-B6F6-635497A42772}"/>
              </a:ext>
            </a:extLst>
          </p:cNvPr>
          <p:cNvSpPr txBox="1"/>
          <p:nvPr/>
        </p:nvSpPr>
        <p:spPr>
          <a:xfrm>
            <a:off x="1563545" y="3934735"/>
            <a:ext cx="2212144" cy="450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defRPr sz="3200"/>
            </a:lvl1pPr>
          </a:lstStyle>
          <a:p>
            <a:r>
              <a:rPr dirty="0" err="1">
                <a:latin typeface="+mn-ea"/>
              </a:rPr>
              <a:t>解釈</a:t>
            </a:r>
            <a:r>
              <a:rPr dirty="0">
                <a:latin typeface="+mn-ea"/>
              </a:rPr>
              <a:t> + </a:t>
            </a:r>
            <a:r>
              <a:rPr dirty="0" err="1">
                <a:latin typeface="+mn-ea"/>
              </a:rPr>
              <a:t>表示</a:t>
            </a:r>
            <a:endParaRPr dirty="0">
              <a:latin typeface="+mn-ea"/>
            </a:endParaRPr>
          </a:p>
        </p:txBody>
      </p:sp>
      <p:sp>
        <p:nvSpPr>
          <p:cNvPr id="21" name="矢印">
            <a:extLst>
              <a:ext uri="{FF2B5EF4-FFF2-40B4-BE49-F238E27FC236}">
                <a16:creationId xmlns:a16="http://schemas.microsoft.com/office/drawing/2014/main" id="{D0EE0386-73BE-905F-6345-AA7ADD3113F6}"/>
              </a:ext>
            </a:extLst>
          </p:cNvPr>
          <p:cNvSpPr/>
          <p:nvPr/>
        </p:nvSpPr>
        <p:spPr>
          <a:xfrm rot="10800000">
            <a:off x="5055269" y="4938108"/>
            <a:ext cx="2695603" cy="492760"/>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a:p>
        </p:txBody>
      </p:sp>
      <p:pic>
        <p:nvPicPr>
          <p:cNvPr id="22" name="図 21" descr="アイコン&#10;&#10;自動的に生成された説明">
            <a:extLst>
              <a:ext uri="{FF2B5EF4-FFF2-40B4-BE49-F238E27FC236}">
                <a16:creationId xmlns:a16="http://schemas.microsoft.com/office/drawing/2014/main" id="{029DF678-1FD2-6E78-55B0-891450A7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6045" y="4605483"/>
            <a:ext cx="2420433" cy="2420433"/>
          </a:xfrm>
          <a:prstGeom prst="rect">
            <a:avLst/>
          </a:prstGeom>
        </p:spPr>
      </p:pic>
      <p:grpSp>
        <p:nvGrpSpPr>
          <p:cNvPr id="28" name="グループ化 27">
            <a:extLst>
              <a:ext uri="{FF2B5EF4-FFF2-40B4-BE49-F238E27FC236}">
                <a16:creationId xmlns:a16="http://schemas.microsoft.com/office/drawing/2014/main" id="{64A2B29B-4D93-E46E-4A8F-EE40A9C1EBA8}"/>
              </a:ext>
            </a:extLst>
          </p:cNvPr>
          <p:cNvGrpSpPr/>
          <p:nvPr/>
        </p:nvGrpSpPr>
        <p:grpSpPr>
          <a:xfrm>
            <a:off x="1972776" y="2217647"/>
            <a:ext cx="1549065" cy="1442347"/>
            <a:chOff x="1532393" y="1968252"/>
            <a:chExt cx="2186617" cy="2124643"/>
          </a:xfrm>
        </p:grpSpPr>
        <p:pic>
          <p:nvPicPr>
            <p:cNvPr id="29" name="グラフィックス 28">
              <a:extLst>
                <a:ext uri="{FF2B5EF4-FFF2-40B4-BE49-F238E27FC236}">
                  <a16:creationId xmlns:a16="http://schemas.microsoft.com/office/drawing/2014/main" id="{DDF33CD0-8743-E06A-5E7A-BB51E5CB26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12558" y="2040867"/>
              <a:ext cx="907618" cy="907618"/>
            </a:xfrm>
            <a:prstGeom prst="rect">
              <a:avLst/>
            </a:prstGeom>
          </p:spPr>
        </p:pic>
        <p:pic>
          <p:nvPicPr>
            <p:cNvPr id="30" name="図 29" descr="ロゴ, 会社名&#10;&#10;自動的に生成された説明">
              <a:extLst>
                <a:ext uri="{FF2B5EF4-FFF2-40B4-BE49-F238E27FC236}">
                  <a16:creationId xmlns:a16="http://schemas.microsoft.com/office/drawing/2014/main" id="{AEA51356-CF6E-AF15-67B4-DABBAF2B9A5B}"/>
                </a:ext>
              </a:extLst>
            </p:cNvPr>
            <p:cNvPicPr>
              <a:picLocks noChangeAspect="1"/>
            </p:cNvPicPr>
            <p:nvPr/>
          </p:nvPicPr>
          <p:blipFill rotWithShape="1">
            <a:blip r:embed="rId8">
              <a:extLst>
                <a:ext uri="{28A0092B-C50C-407E-A947-70E740481C1C}">
                  <a14:useLocalDpi xmlns:a14="http://schemas.microsoft.com/office/drawing/2010/main" val="0"/>
                </a:ext>
              </a:extLst>
            </a:blip>
            <a:srcRect l="22599" t="10899" r="20179" b="13884"/>
            <a:stretch/>
          </p:blipFill>
          <p:spPr>
            <a:xfrm>
              <a:off x="2651062" y="1968252"/>
              <a:ext cx="1067948" cy="1052849"/>
            </a:xfrm>
            <a:prstGeom prst="rect">
              <a:avLst/>
            </a:prstGeom>
          </p:spPr>
        </p:pic>
        <p:pic>
          <p:nvPicPr>
            <p:cNvPr id="31" name="図 30" descr="ロゴ, アイコン&#10;&#10;自動的に生成された説明">
              <a:extLst>
                <a:ext uri="{FF2B5EF4-FFF2-40B4-BE49-F238E27FC236}">
                  <a16:creationId xmlns:a16="http://schemas.microsoft.com/office/drawing/2014/main" id="{F01785A5-0FDC-F6AB-0DD6-D38472BE39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2393" y="3067807"/>
              <a:ext cx="1067948" cy="1006541"/>
            </a:xfrm>
            <a:prstGeom prst="rect">
              <a:avLst/>
            </a:prstGeom>
          </p:spPr>
        </p:pic>
        <p:pic>
          <p:nvPicPr>
            <p:cNvPr id="32" name="図 31" descr="ロゴ が含まれている画像&#10;&#10;自動的に生成された説明">
              <a:extLst>
                <a:ext uri="{FF2B5EF4-FFF2-40B4-BE49-F238E27FC236}">
                  <a16:creationId xmlns:a16="http://schemas.microsoft.com/office/drawing/2014/main" id="{7B9D30DB-F3C4-E98B-5218-62E085A3CB58}"/>
                </a:ext>
              </a:extLst>
            </p:cNvPr>
            <p:cNvPicPr>
              <a:picLocks noChangeAspect="1"/>
            </p:cNvPicPr>
            <p:nvPr/>
          </p:nvPicPr>
          <p:blipFill rotWithShape="1">
            <a:blip r:embed="rId10">
              <a:extLst>
                <a:ext uri="{28A0092B-C50C-407E-A947-70E740481C1C}">
                  <a14:useLocalDpi xmlns:a14="http://schemas.microsoft.com/office/drawing/2010/main" val="0"/>
                </a:ext>
              </a:extLst>
            </a:blip>
            <a:srcRect l="32402" t="17644" r="31652" b="15021"/>
            <a:stretch/>
          </p:blipFill>
          <p:spPr>
            <a:xfrm>
              <a:off x="2703440" y="3094117"/>
              <a:ext cx="1015570" cy="998778"/>
            </a:xfrm>
            <a:prstGeom prst="rect">
              <a:avLst/>
            </a:prstGeom>
          </p:spPr>
        </p:pic>
      </p:grpSp>
      <p:pic>
        <p:nvPicPr>
          <p:cNvPr id="34" name="図 33">
            <a:extLst>
              <a:ext uri="{FF2B5EF4-FFF2-40B4-BE49-F238E27FC236}">
                <a16:creationId xmlns:a16="http://schemas.microsoft.com/office/drawing/2014/main" id="{C9CD71A4-6E11-3553-C429-81CAFED046E2}"/>
              </a:ext>
            </a:extLst>
          </p:cNvPr>
          <p:cNvPicPr>
            <a:picLocks noChangeAspect="1"/>
          </p:cNvPicPr>
          <p:nvPr/>
        </p:nvPicPr>
        <p:blipFill rotWithShape="1">
          <a:blip r:embed="rId11"/>
          <a:srcRect l="5762" t="13333" r="4155" b="29950"/>
          <a:stretch/>
        </p:blipFill>
        <p:spPr>
          <a:xfrm>
            <a:off x="975964" y="4874697"/>
            <a:ext cx="3930061" cy="1663659"/>
          </a:xfrm>
          <a:prstGeom prst="rect">
            <a:avLst/>
          </a:prstGeom>
        </p:spPr>
      </p:pic>
      <p:sp>
        <p:nvSpPr>
          <p:cNvPr id="7" name="テキスト ボックス 6">
            <a:extLst>
              <a:ext uri="{FF2B5EF4-FFF2-40B4-BE49-F238E27FC236}">
                <a16:creationId xmlns:a16="http://schemas.microsoft.com/office/drawing/2014/main" id="{C6E9CCDA-1512-585C-9AE4-E49024C59524}"/>
              </a:ext>
            </a:extLst>
          </p:cNvPr>
          <p:cNvSpPr txBox="1"/>
          <p:nvPr/>
        </p:nvSpPr>
        <p:spPr>
          <a:xfrm>
            <a:off x="1501969" y="1480954"/>
            <a:ext cx="3930061" cy="830997"/>
          </a:xfrm>
          <a:prstGeom prst="rect">
            <a:avLst/>
          </a:prstGeom>
          <a:noFill/>
        </p:spPr>
        <p:txBody>
          <a:bodyPr wrap="square" rtlCol="0">
            <a:spAutoFit/>
          </a:bodyPr>
          <a:lstStyle/>
          <a:p>
            <a:r>
              <a:rPr kumimoji="1" lang="ja-JP" altLang="en-US" sz="2400" dirty="0">
                <a:solidFill>
                  <a:srgbClr val="FF0000"/>
                </a:solidFill>
                <a:latin typeface="+mn-ea"/>
              </a:rPr>
              <a:t>ブラウザ</a:t>
            </a:r>
            <a:endParaRPr kumimoji="1" lang="en-US" altLang="ja-JP" sz="2400" dirty="0">
              <a:solidFill>
                <a:srgbClr val="FF0000"/>
              </a:solidFill>
              <a:latin typeface="+mn-ea"/>
            </a:endParaRPr>
          </a:p>
          <a:p>
            <a:r>
              <a:rPr kumimoji="1" lang="en-US" altLang="ja-JP" sz="2400" dirty="0">
                <a:solidFill>
                  <a:srgbClr val="FF0000"/>
                </a:solidFill>
                <a:latin typeface="+mn-ea"/>
              </a:rPr>
              <a:t>(</a:t>
            </a:r>
            <a:r>
              <a:rPr kumimoji="1" lang="ja-JP" altLang="en-US" sz="2400" dirty="0">
                <a:solidFill>
                  <a:srgbClr val="FF0000"/>
                </a:solidFill>
                <a:latin typeface="+mn-ea"/>
              </a:rPr>
              <a:t>クライアント</a:t>
            </a:r>
            <a:r>
              <a:rPr kumimoji="1" lang="en-US" altLang="ja-JP" sz="2400" dirty="0">
                <a:solidFill>
                  <a:srgbClr val="FF0000"/>
                </a:solidFill>
                <a:latin typeface="+mn-ea"/>
              </a:rPr>
              <a:t>)</a:t>
            </a:r>
            <a:r>
              <a:rPr kumimoji="1" lang="ja-JP" altLang="en-US" sz="2400" dirty="0">
                <a:solidFill>
                  <a:srgbClr val="FF0000"/>
                </a:solidFill>
                <a:latin typeface="+mn-ea"/>
              </a:rPr>
              <a:t>　</a:t>
            </a:r>
          </a:p>
        </p:txBody>
      </p:sp>
      <p:sp>
        <p:nvSpPr>
          <p:cNvPr id="15" name="テキスト ボックス 14">
            <a:extLst>
              <a:ext uri="{FF2B5EF4-FFF2-40B4-BE49-F238E27FC236}">
                <a16:creationId xmlns:a16="http://schemas.microsoft.com/office/drawing/2014/main" id="{29142592-42E9-6F87-0534-A5B26F67BDB4}"/>
              </a:ext>
            </a:extLst>
          </p:cNvPr>
          <p:cNvSpPr txBox="1"/>
          <p:nvPr/>
        </p:nvSpPr>
        <p:spPr>
          <a:xfrm>
            <a:off x="8149139" y="1474574"/>
            <a:ext cx="2336532" cy="830997"/>
          </a:xfrm>
          <a:prstGeom prst="rect">
            <a:avLst/>
          </a:prstGeom>
          <a:noFill/>
        </p:spPr>
        <p:txBody>
          <a:bodyPr wrap="square" rtlCol="0">
            <a:spAutoFit/>
          </a:bodyPr>
          <a:lstStyle/>
          <a:p>
            <a:r>
              <a:rPr kumimoji="1" lang="ja-JP" altLang="en-US" sz="2400" dirty="0">
                <a:solidFill>
                  <a:srgbClr val="FF0000"/>
                </a:solidFill>
                <a:latin typeface="+mn-ea"/>
              </a:rPr>
              <a:t>ウェブサーバ</a:t>
            </a:r>
            <a:endParaRPr kumimoji="1" lang="en-US" altLang="ja-JP" sz="2400" dirty="0">
              <a:solidFill>
                <a:srgbClr val="FF0000"/>
              </a:solidFill>
              <a:latin typeface="+mn-ea"/>
            </a:endParaRPr>
          </a:p>
          <a:p>
            <a:r>
              <a:rPr kumimoji="1" lang="en-US" altLang="ja-JP" sz="2400" dirty="0">
                <a:solidFill>
                  <a:srgbClr val="FF0000"/>
                </a:solidFill>
                <a:latin typeface="+mn-ea"/>
              </a:rPr>
              <a:t>(</a:t>
            </a:r>
            <a:r>
              <a:rPr kumimoji="1" lang="ja-JP" altLang="en-US" sz="2400" dirty="0">
                <a:solidFill>
                  <a:srgbClr val="FF0000"/>
                </a:solidFill>
                <a:latin typeface="+mn-ea"/>
              </a:rPr>
              <a:t>サーバ</a:t>
            </a:r>
            <a:r>
              <a:rPr kumimoji="1" lang="en-US" altLang="ja-JP" sz="2400" dirty="0">
                <a:solidFill>
                  <a:srgbClr val="FF0000"/>
                </a:solidFill>
                <a:latin typeface="+mn-ea"/>
              </a:rPr>
              <a:t>)</a:t>
            </a:r>
            <a:endParaRPr kumimoji="1" lang="ja-JP" altLang="en-US" sz="2400" dirty="0">
              <a:solidFill>
                <a:srgbClr val="FF0000"/>
              </a:solidFill>
              <a:latin typeface="+mn-ea"/>
            </a:endParaRPr>
          </a:p>
        </p:txBody>
      </p:sp>
    </p:spTree>
    <p:extLst>
      <p:ext uri="{BB962C8B-B14F-4D97-AF65-F5344CB8AC3E}">
        <p14:creationId xmlns:p14="http://schemas.microsoft.com/office/powerpoint/2010/main" val="3381092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ブラウザ </a:t>
            </a:r>
            <a:r>
              <a:rPr kumimoji="1" lang="en-US" altLang="ja-JP" b="1" dirty="0">
                <a:solidFill>
                  <a:schemeClr val="bg1"/>
                </a:solidFill>
                <a:latin typeface="+mn-ea"/>
                <a:ea typeface="+mn-ea"/>
              </a:rPr>
              <a:t>(</a:t>
            </a:r>
            <a:r>
              <a:rPr kumimoji="1" lang="ja-JP" altLang="en-US" b="1" dirty="0">
                <a:solidFill>
                  <a:schemeClr val="bg1"/>
                </a:solidFill>
                <a:latin typeface="+mn-ea"/>
                <a:ea typeface="+mn-ea"/>
              </a:rPr>
              <a:t>ウェブブラウザ</a:t>
            </a:r>
            <a:r>
              <a:rPr kumimoji="1" lang="en-US" altLang="ja-JP" b="1" dirty="0">
                <a:solidFill>
                  <a:schemeClr val="bg1"/>
                </a:solidFill>
                <a:latin typeface="+mn-ea"/>
                <a:ea typeface="+mn-ea"/>
              </a:rPr>
              <a:t>)</a:t>
            </a:r>
            <a:endParaRPr kumimoji="1" lang="ja-JP" altLang="en-US" b="1" dirty="0">
              <a:solidFill>
                <a:schemeClr val="bg1"/>
              </a:solidFill>
              <a:latin typeface="+mn-ea"/>
              <a:ea typeface="+mn-ea"/>
            </a:endParaRP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838200" y="1825625"/>
            <a:ext cx="10183906" cy="1996867"/>
          </a:xfrm>
        </p:spPr>
        <p:txBody>
          <a:bodyPr/>
          <a:lstStyle/>
          <a:p>
            <a:r>
              <a:rPr kumimoji="1" lang="ja-JP" altLang="en-US" dirty="0"/>
              <a:t>ウェブサーバ上で公開されているウェブコンテンツを要求及び閲覧するためのソフトウェア．</a:t>
            </a:r>
          </a:p>
          <a:p>
            <a:r>
              <a:rPr kumimoji="1" lang="ja-JP" altLang="en-US" dirty="0"/>
              <a:t>サーバから受け取ったファイルを解釈して表示</a:t>
            </a:r>
            <a:r>
              <a:rPr kumimoji="1" lang="en-US" altLang="ja-JP" dirty="0"/>
              <a:t>.</a:t>
            </a:r>
          </a:p>
          <a:p>
            <a:r>
              <a:rPr kumimoji="1" lang="ja-JP" altLang="en-US" dirty="0"/>
              <a:t>例：</a:t>
            </a:r>
            <a:r>
              <a:rPr kumimoji="1" lang="en-US" altLang="ja-JP" dirty="0"/>
              <a:t>Google Chrome, Safari, </a:t>
            </a:r>
            <a:r>
              <a:rPr lang="en-US" altLang="ja-JP" b="0" i="0" dirty="0">
                <a:solidFill>
                  <a:srgbClr val="1E1E1E"/>
                </a:solidFill>
                <a:effectLst/>
                <a:latin typeface="Segoe UI" panose="020B0502040204020203" pitchFamily="34" charset="0"/>
              </a:rPr>
              <a:t>Microsoft Edge, </a:t>
            </a:r>
            <a:r>
              <a:rPr kumimoji="1" lang="en-US" altLang="ja-JP" dirty="0"/>
              <a:t>Firefox, IE,…</a:t>
            </a:r>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pic>
        <p:nvPicPr>
          <p:cNvPr id="10" name="イメージ" descr="イメージ">
            <a:extLst>
              <a:ext uri="{FF2B5EF4-FFF2-40B4-BE49-F238E27FC236}">
                <a16:creationId xmlns:a16="http://schemas.microsoft.com/office/drawing/2014/main" id="{F716A846-C2D4-3F3C-2092-8CDE505F122C}"/>
              </a:ext>
            </a:extLst>
          </p:cNvPr>
          <p:cNvPicPr>
            <a:picLocks noChangeAspect="1"/>
          </p:cNvPicPr>
          <p:nvPr/>
        </p:nvPicPr>
        <p:blipFill>
          <a:blip r:embed="rId4"/>
          <a:stretch>
            <a:fillRect/>
          </a:stretch>
        </p:blipFill>
        <p:spPr>
          <a:xfrm>
            <a:off x="7983353" y="4308902"/>
            <a:ext cx="2463126" cy="2463125"/>
          </a:xfrm>
          <a:prstGeom prst="rect">
            <a:avLst/>
          </a:prstGeom>
          <a:ln w="12700">
            <a:miter lim="400000"/>
          </a:ln>
        </p:spPr>
      </p:pic>
      <p:pic>
        <p:nvPicPr>
          <p:cNvPr id="11" name="グラフィックス 10">
            <a:extLst>
              <a:ext uri="{FF2B5EF4-FFF2-40B4-BE49-F238E27FC236}">
                <a16:creationId xmlns:a16="http://schemas.microsoft.com/office/drawing/2014/main" id="{B4729E0F-212E-8672-D90F-9598CC843A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76528" y="3951031"/>
            <a:ext cx="907618" cy="907618"/>
          </a:xfrm>
          <a:prstGeom prst="rect">
            <a:avLst/>
          </a:prstGeom>
        </p:spPr>
      </p:pic>
      <p:pic>
        <p:nvPicPr>
          <p:cNvPr id="12" name="図 11" descr="ロゴ が含まれている画像&#10;&#10;自動的に生成された説明">
            <a:extLst>
              <a:ext uri="{FF2B5EF4-FFF2-40B4-BE49-F238E27FC236}">
                <a16:creationId xmlns:a16="http://schemas.microsoft.com/office/drawing/2014/main" id="{A8ABC539-CB8A-187F-4B5B-C51B2A22C6D5}"/>
              </a:ext>
            </a:extLst>
          </p:cNvPr>
          <p:cNvPicPr>
            <a:picLocks noChangeAspect="1"/>
          </p:cNvPicPr>
          <p:nvPr/>
        </p:nvPicPr>
        <p:blipFill rotWithShape="1">
          <a:blip r:embed="rId7">
            <a:extLst>
              <a:ext uri="{28A0092B-C50C-407E-A947-70E740481C1C}">
                <a14:useLocalDpi xmlns:a14="http://schemas.microsoft.com/office/drawing/2010/main" val="0"/>
              </a:ext>
            </a:extLst>
          </a:blip>
          <a:srcRect l="32402" t="17644" r="31652" b="15021"/>
          <a:stretch/>
        </p:blipFill>
        <p:spPr>
          <a:xfrm>
            <a:off x="7664843" y="4388942"/>
            <a:ext cx="1015570" cy="998778"/>
          </a:xfrm>
          <a:prstGeom prst="rect">
            <a:avLst/>
          </a:prstGeom>
        </p:spPr>
      </p:pic>
      <p:sp>
        <p:nvSpPr>
          <p:cNvPr id="19" name="テキスト ボックス 18">
            <a:extLst>
              <a:ext uri="{FF2B5EF4-FFF2-40B4-BE49-F238E27FC236}">
                <a16:creationId xmlns:a16="http://schemas.microsoft.com/office/drawing/2014/main" id="{FDBB789A-6269-9725-1020-4AA2D87BE99C}"/>
              </a:ext>
            </a:extLst>
          </p:cNvPr>
          <p:cNvSpPr txBox="1"/>
          <p:nvPr/>
        </p:nvSpPr>
        <p:spPr>
          <a:xfrm>
            <a:off x="448954" y="6568455"/>
            <a:ext cx="7215889" cy="307777"/>
          </a:xfrm>
          <a:prstGeom prst="rect">
            <a:avLst/>
          </a:prstGeom>
          <a:noFill/>
        </p:spPr>
        <p:txBody>
          <a:bodyPr wrap="square">
            <a:spAutoFit/>
          </a:bodyPr>
          <a:lstStyle/>
          <a:p>
            <a:r>
              <a:rPr lang="ja-JP" altLang="en-US" sz="1400" dirty="0"/>
              <a:t>https://gs.statcounter.com/browser-market-share/desktop/worldwide</a:t>
            </a:r>
          </a:p>
        </p:txBody>
      </p:sp>
      <p:pic>
        <p:nvPicPr>
          <p:cNvPr id="21" name="図 20">
            <a:extLst>
              <a:ext uri="{FF2B5EF4-FFF2-40B4-BE49-F238E27FC236}">
                <a16:creationId xmlns:a16="http://schemas.microsoft.com/office/drawing/2014/main" id="{F22FCEE1-C246-CA4E-E992-252702898B87}"/>
              </a:ext>
            </a:extLst>
          </p:cNvPr>
          <p:cNvPicPr>
            <a:picLocks noChangeAspect="1"/>
          </p:cNvPicPr>
          <p:nvPr/>
        </p:nvPicPr>
        <p:blipFill rotWithShape="1">
          <a:blip r:embed="rId8"/>
          <a:srcRect l="42805" t="51619" r="20513" b="14197"/>
          <a:stretch/>
        </p:blipFill>
        <p:spPr>
          <a:xfrm>
            <a:off x="1403786" y="3691054"/>
            <a:ext cx="5594839" cy="2932797"/>
          </a:xfrm>
          <a:prstGeom prst="rect">
            <a:avLst/>
          </a:prstGeom>
        </p:spPr>
      </p:pic>
      <p:pic>
        <p:nvPicPr>
          <p:cNvPr id="22" name="図 21" descr="ロゴ, 会社名&#10;&#10;自動的に生成された説明">
            <a:extLst>
              <a:ext uri="{FF2B5EF4-FFF2-40B4-BE49-F238E27FC236}">
                <a16:creationId xmlns:a16="http://schemas.microsoft.com/office/drawing/2014/main" id="{9ACA6874-5139-F007-ADB1-6A07B3CB9F77}"/>
              </a:ext>
            </a:extLst>
          </p:cNvPr>
          <p:cNvPicPr>
            <a:picLocks noChangeAspect="1"/>
          </p:cNvPicPr>
          <p:nvPr/>
        </p:nvPicPr>
        <p:blipFill rotWithShape="1">
          <a:blip r:embed="rId9">
            <a:extLst>
              <a:ext uri="{28A0092B-C50C-407E-A947-70E740481C1C}">
                <a14:useLocalDpi xmlns:a14="http://schemas.microsoft.com/office/drawing/2010/main" val="0"/>
              </a:ext>
            </a:extLst>
          </a:blip>
          <a:srcRect l="22599" t="10899" r="20179" b="13884"/>
          <a:stretch/>
        </p:blipFill>
        <p:spPr>
          <a:xfrm>
            <a:off x="9780261" y="4332224"/>
            <a:ext cx="1067948" cy="1052849"/>
          </a:xfrm>
          <a:prstGeom prst="rect">
            <a:avLst/>
          </a:prstGeom>
        </p:spPr>
      </p:pic>
      <p:sp>
        <p:nvSpPr>
          <p:cNvPr id="16" name="矢印: 右 15">
            <a:extLst>
              <a:ext uri="{FF2B5EF4-FFF2-40B4-BE49-F238E27FC236}">
                <a16:creationId xmlns:a16="http://schemas.microsoft.com/office/drawing/2014/main" id="{31C6C8A2-F208-3CA6-4403-093174B0B1BC}"/>
              </a:ext>
            </a:extLst>
          </p:cNvPr>
          <p:cNvSpPr/>
          <p:nvPr/>
        </p:nvSpPr>
        <p:spPr>
          <a:xfrm rot="19802757">
            <a:off x="7191932" y="3680947"/>
            <a:ext cx="1818247" cy="77884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68D28EA0-6BAA-7D64-EA7D-53DA7D77A10D}"/>
              </a:ext>
            </a:extLst>
          </p:cNvPr>
          <p:cNvSpPr txBox="1"/>
          <p:nvPr/>
        </p:nvSpPr>
        <p:spPr>
          <a:xfrm>
            <a:off x="2704233" y="4556780"/>
            <a:ext cx="6674298" cy="923330"/>
          </a:xfrm>
          <a:prstGeom prst="rect">
            <a:avLst/>
          </a:prstGeom>
          <a:solidFill>
            <a:schemeClr val="bg1"/>
          </a:solidFill>
          <a:ln>
            <a:solidFill>
              <a:srgbClr val="FF0000"/>
            </a:solidFill>
          </a:ln>
        </p:spPr>
        <p:txBody>
          <a:bodyPr wrap="square" rtlCol="0">
            <a:spAutoFit/>
          </a:bodyPr>
          <a:lstStyle/>
          <a:p>
            <a:r>
              <a:rPr lang="en-US" altLang="ja-JP" b="0" i="0" dirty="0">
                <a:solidFill>
                  <a:srgbClr val="1E1E1E"/>
                </a:solidFill>
                <a:effectLst/>
                <a:latin typeface="Segoe UI" panose="020B0502040204020203" pitchFamily="34" charset="0"/>
              </a:rPr>
              <a:t>Internet Explorer 11 </a:t>
            </a:r>
            <a:r>
              <a:rPr lang="ja-JP" altLang="en-US" b="0" i="0" dirty="0">
                <a:solidFill>
                  <a:srgbClr val="1E1E1E"/>
                </a:solidFill>
                <a:effectLst/>
                <a:latin typeface="Segoe UI" panose="020B0502040204020203" pitchFamily="34" charset="0"/>
              </a:rPr>
              <a:t>のサポートは、</a:t>
            </a:r>
            <a:r>
              <a:rPr lang="en-US" altLang="ja-JP" b="0" i="0" dirty="0">
                <a:solidFill>
                  <a:srgbClr val="1E1E1E"/>
                </a:solidFill>
                <a:effectLst/>
                <a:latin typeface="Segoe UI" panose="020B0502040204020203" pitchFamily="34" charset="0"/>
              </a:rPr>
              <a:t>2022 </a:t>
            </a:r>
            <a:r>
              <a:rPr lang="ja-JP" altLang="en-US" b="0" i="0" dirty="0">
                <a:solidFill>
                  <a:srgbClr val="1E1E1E"/>
                </a:solidFill>
                <a:effectLst/>
                <a:latin typeface="Segoe UI" panose="020B0502040204020203" pitchFamily="34" charset="0"/>
              </a:rPr>
              <a:t>年 </a:t>
            </a:r>
            <a:r>
              <a:rPr lang="en-US" altLang="ja-JP" b="0" i="0" dirty="0">
                <a:solidFill>
                  <a:srgbClr val="1E1E1E"/>
                </a:solidFill>
                <a:effectLst/>
                <a:latin typeface="Segoe UI" panose="020B0502040204020203" pitchFamily="34" charset="0"/>
              </a:rPr>
              <a:t>6 </a:t>
            </a:r>
            <a:r>
              <a:rPr lang="ja-JP" altLang="en-US" b="0" i="0" dirty="0">
                <a:solidFill>
                  <a:srgbClr val="1E1E1E"/>
                </a:solidFill>
                <a:effectLst/>
                <a:latin typeface="Segoe UI" panose="020B0502040204020203" pitchFamily="34" charset="0"/>
              </a:rPr>
              <a:t>月 </a:t>
            </a:r>
            <a:r>
              <a:rPr lang="en-US" altLang="ja-JP" b="0" i="0" dirty="0">
                <a:solidFill>
                  <a:srgbClr val="1E1E1E"/>
                </a:solidFill>
                <a:effectLst/>
                <a:latin typeface="Segoe UI" panose="020B0502040204020203" pitchFamily="34" charset="0"/>
              </a:rPr>
              <a:t>15 </a:t>
            </a:r>
            <a:r>
              <a:rPr lang="ja-JP" altLang="en-US" b="0" i="0" dirty="0">
                <a:solidFill>
                  <a:srgbClr val="1E1E1E"/>
                </a:solidFill>
                <a:effectLst/>
                <a:latin typeface="Segoe UI" panose="020B0502040204020203" pitchFamily="34" charset="0"/>
              </a:rPr>
              <a:t>日に終了</a:t>
            </a:r>
            <a:endParaRPr lang="en-US" altLang="ja-JP" b="0" i="0" dirty="0">
              <a:solidFill>
                <a:srgbClr val="1E1E1E"/>
              </a:solidFill>
              <a:effectLst/>
              <a:latin typeface="Segoe UI" panose="020B0502040204020203" pitchFamily="34" charset="0"/>
            </a:endParaRPr>
          </a:p>
          <a:p>
            <a:r>
              <a:rPr lang="ja-JP" altLang="en-US" b="0" i="0" dirty="0">
                <a:solidFill>
                  <a:srgbClr val="1E1E1E"/>
                </a:solidFill>
                <a:effectLst/>
                <a:latin typeface="Segoe UI" panose="020B0502040204020203" pitchFamily="34" charset="0"/>
              </a:rPr>
              <a:t> アクセスしたサイトで </a:t>
            </a:r>
            <a:r>
              <a:rPr lang="en-US" altLang="ja-JP" b="0" i="0" dirty="0">
                <a:solidFill>
                  <a:srgbClr val="1E1E1E"/>
                </a:solidFill>
                <a:effectLst/>
                <a:latin typeface="Segoe UI" panose="020B0502040204020203" pitchFamily="34" charset="0"/>
              </a:rPr>
              <a:t>Internet Explorer 11 </a:t>
            </a:r>
            <a:r>
              <a:rPr lang="ja-JP" altLang="en-US" b="0" i="0" dirty="0">
                <a:solidFill>
                  <a:srgbClr val="1E1E1E"/>
                </a:solidFill>
                <a:effectLst/>
                <a:latin typeface="Segoe UI" panose="020B0502040204020203" pitchFamily="34" charset="0"/>
              </a:rPr>
              <a:t>が必要な場合は、</a:t>
            </a:r>
            <a:r>
              <a:rPr lang="en-US" altLang="ja-JP" b="0" i="0" dirty="0">
                <a:solidFill>
                  <a:srgbClr val="1E1E1E"/>
                </a:solidFill>
                <a:effectLst/>
                <a:latin typeface="Segoe UI" panose="020B0502040204020203" pitchFamily="34" charset="0"/>
              </a:rPr>
              <a:t>Microsoft Edge</a:t>
            </a:r>
            <a:r>
              <a:rPr lang="ja-JP" altLang="en-US" b="0" i="0" dirty="0">
                <a:solidFill>
                  <a:srgbClr val="1E1E1E"/>
                </a:solidFill>
                <a:effectLst/>
                <a:latin typeface="Segoe UI" panose="020B0502040204020203" pitchFamily="34" charset="0"/>
              </a:rPr>
              <a:t>で </a:t>
            </a:r>
            <a:r>
              <a:rPr lang="en-US" altLang="ja-JP" b="0" i="0" dirty="0">
                <a:solidFill>
                  <a:srgbClr val="1E1E1E"/>
                </a:solidFill>
                <a:effectLst/>
                <a:latin typeface="Segoe UI" panose="020B0502040204020203" pitchFamily="34" charset="0"/>
              </a:rPr>
              <a:t>Internet Explorer </a:t>
            </a:r>
            <a:r>
              <a:rPr lang="ja-JP" altLang="en-US" b="0" i="0" dirty="0">
                <a:solidFill>
                  <a:srgbClr val="1E1E1E"/>
                </a:solidFill>
                <a:effectLst/>
                <a:latin typeface="Segoe UI" panose="020B0502040204020203" pitchFamily="34" charset="0"/>
              </a:rPr>
              <a:t>モードで再読み込み</a:t>
            </a:r>
            <a:r>
              <a:rPr lang="ja-JP" altLang="en-US" dirty="0">
                <a:solidFill>
                  <a:srgbClr val="1E1E1E"/>
                </a:solidFill>
                <a:latin typeface="Segoe UI" panose="020B0502040204020203" pitchFamily="34" charset="0"/>
              </a:rPr>
              <a:t>可能</a:t>
            </a:r>
            <a:endParaRPr kumimoji="1" lang="ja-JP" altLang="en-US" dirty="0"/>
          </a:p>
        </p:txBody>
      </p:sp>
    </p:spTree>
    <p:extLst>
      <p:ext uri="{BB962C8B-B14F-4D97-AF65-F5344CB8AC3E}">
        <p14:creationId xmlns:p14="http://schemas.microsoft.com/office/powerpoint/2010/main" val="335044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WWW</a:t>
            </a:r>
            <a:r>
              <a:rPr kumimoji="1" lang="ja-JP" altLang="en-US" b="1" dirty="0">
                <a:solidFill>
                  <a:schemeClr val="bg1"/>
                </a:solidFill>
                <a:latin typeface="+mn-ea"/>
                <a:ea typeface="+mn-ea"/>
              </a:rPr>
              <a:t>サーバ</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653946" y="1645743"/>
            <a:ext cx="10884108" cy="2386611"/>
          </a:xfrm>
        </p:spPr>
        <p:txBody>
          <a:bodyPr/>
          <a:lstStyle/>
          <a:p>
            <a:r>
              <a:rPr kumimoji="1" lang="ja-JP" altLang="en-US" dirty="0"/>
              <a:t>クライアント </a:t>
            </a:r>
            <a:r>
              <a:rPr kumimoji="1" lang="en-US" altLang="ja-JP" dirty="0"/>
              <a:t>(</a:t>
            </a:r>
            <a:r>
              <a:rPr kumimoji="1" lang="ja-JP" altLang="en-US" dirty="0">
                <a:solidFill>
                  <a:srgbClr val="FF0000"/>
                </a:solidFill>
              </a:rPr>
              <a:t>ブラウザ</a:t>
            </a:r>
            <a:r>
              <a:rPr kumimoji="1" lang="en-US" altLang="ja-JP" dirty="0"/>
              <a:t>) </a:t>
            </a:r>
            <a:r>
              <a:rPr kumimoji="1" lang="ja-JP" altLang="en-US" dirty="0"/>
              <a:t>のリクエストに応じて様々なサービス </a:t>
            </a:r>
            <a:r>
              <a:rPr kumimoji="1" lang="en-US" altLang="ja-JP" dirty="0"/>
              <a:t>(</a:t>
            </a:r>
            <a:r>
              <a:rPr kumimoji="1" lang="en-US" altLang="ja-JP" dirty="0">
                <a:solidFill>
                  <a:srgbClr val="FF0000"/>
                </a:solidFill>
              </a:rPr>
              <a:t>Web </a:t>
            </a:r>
            <a:r>
              <a:rPr kumimoji="1" lang="ja-JP" altLang="en-US" dirty="0">
                <a:solidFill>
                  <a:srgbClr val="FF0000"/>
                </a:solidFill>
              </a:rPr>
              <a:t>コンテンツ</a:t>
            </a:r>
            <a:r>
              <a:rPr kumimoji="1" lang="en-US" altLang="ja-JP" dirty="0"/>
              <a:t>, </a:t>
            </a:r>
            <a:r>
              <a:rPr kumimoji="1" lang="ja-JP" altLang="en-US" dirty="0"/>
              <a:t>後述</a:t>
            </a:r>
            <a:r>
              <a:rPr kumimoji="1" lang="en-US" altLang="ja-JP" dirty="0"/>
              <a:t>) </a:t>
            </a:r>
            <a:r>
              <a:rPr kumimoji="1" lang="ja-JP" altLang="en-US" dirty="0"/>
              <a:t>を提供する計算機 </a:t>
            </a:r>
            <a:r>
              <a:rPr kumimoji="1" lang="en-US" altLang="ja-JP" dirty="0"/>
              <a:t>or </a:t>
            </a:r>
            <a:r>
              <a:rPr kumimoji="1" lang="ja-JP" altLang="en-US" dirty="0"/>
              <a:t>ソフトウェア．</a:t>
            </a:r>
            <a:endParaRPr kumimoji="1" lang="en-US" altLang="ja-JP" dirty="0"/>
          </a:p>
          <a:p>
            <a:r>
              <a:rPr kumimoji="1" lang="ja-JP" altLang="en-US" dirty="0"/>
              <a:t>サーバソフトウェアには多くの種類がある．</a:t>
            </a:r>
          </a:p>
          <a:p>
            <a:pPr lvl="1"/>
            <a:r>
              <a:rPr kumimoji="1" lang="ja-JP" altLang="en-US" dirty="0"/>
              <a:t>例：</a:t>
            </a:r>
            <a:r>
              <a:rPr kumimoji="1" lang="en-US" altLang="ja-JP" dirty="0"/>
              <a:t> nginx, Apache2, Microsoft IIS, …</a:t>
            </a:r>
            <a:endParaRPr kumimoji="1" lang="ja-JP" altLang="en-US" dirty="0"/>
          </a:p>
          <a:p>
            <a:r>
              <a:rPr lang="ja-JP" altLang="en-US" dirty="0"/>
              <a:t>実習編では </a:t>
            </a:r>
            <a:r>
              <a:rPr lang="en-US" altLang="ja-JP" dirty="0"/>
              <a:t>Apache2</a:t>
            </a:r>
            <a:r>
              <a:rPr lang="ja-JP" altLang="en-US" dirty="0"/>
              <a:t>を用いる</a:t>
            </a:r>
            <a:r>
              <a:rPr lang="en-US" altLang="ja-JP" dirty="0"/>
              <a:t>.</a:t>
            </a:r>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pic>
        <p:nvPicPr>
          <p:cNvPr id="6" name="図 5">
            <a:extLst>
              <a:ext uri="{FF2B5EF4-FFF2-40B4-BE49-F238E27FC236}">
                <a16:creationId xmlns:a16="http://schemas.microsoft.com/office/drawing/2014/main" id="{9776B695-2D3C-0754-A601-C00477AD0201}"/>
              </a:ext>
            </a:extLst>
          </p:cNvPr>
          <p:cNvPicPr>
            <a:picLocks noChangeAspect="1"/>
          </p:cNvPicPr>
          <p:nvPr/>
        </p:nvPicPr>
        <p:blipFill rotWithShape="1">
          <a:blip r:embed="rId4"/>
          <a:srcRect l="11859" t="32401" r="35669" b="24502"/>
          <a:stretch/>
        </p:blipFill>
        <p:spPr>
          <a:xfrm>
            <a:off x="1075304" y="4032354"/>
            <a:ext cx="5910113" cy="2730472"/>
          </a:xfrm>
          <a:prstGeom prst="rect">
            <a:avLst/>
          </a:prstGeom>
        </p:spPr>
      </p:pic>
      <p:sp>
        <p:nvSpPr>
          <p:cNvPr id="7" name="全 Web サイトにおける…">
            <a:extLst>
              <a:ext uri="{FF2B5EF4-FFF2-40B4-BE49-F238E27FC236}">
                <a16:creationId xmlns:a16="http://schemas.microsoft.com/office/drawing/2014/main" id="{236826BE-A43A-C1DB-7D86-8A1DDFBDBE25}"/>
              </a:ext>
            </a:extLst>
          </p:cNvPr>
          <p:cNvSpPr txBox="1"/>
          <p:nvPr/>
        </p:nvSpPr>
        <p:spPr>
          <a:xfrm>
            <a:off x="7344449" y="5078476"/>
            <a:ext cx="8369227" cy="630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ct val="70000"/>
              </a:lnSpc>
              <a:defRPr sz="2400"/>
            </a:pPr>
            <a:r>
              <a:rPr sz="2400" dirty="0"/>
              <a:t>全 Web </a:t>
            </a:r>
            <a:r>
              <a:rPr sz="2400" dirty="0" err="1"/>
              <a:t>サイトにおける</a:t>
            </a:r>
            <a:endParaRPr sz="2400" dirty="0"/>
          </a:p>
          <a:p>
            <a:pPr algn="l">
              <a:lnSpc>
                <a:spcPct val="70000"/>
              </a:lnSpc>
              <a:defRPr sz="2400"/>
            </a:pPr>
            <a:r>
              <a:rPr sz="2400" dirty="0"/>
              <a:t>WWW </a:t>
            </a:r>
            <a:r>
              <a:rPr sz="2400" dirty="0" err="1"/>
              <a:t>サーバの利用割合</a:t>
            </a:r>
            <a:endParaRPr sz="2400" dirty="0"/>
          </a:p>
        </p:txBody>
      </p:sp>
      <p:sp>
        <p:nvSpPr>
          <p:cNvPr id="8" name="http://news.netcraft.com/">
            <a:extLst>
              <a:ext uri="{FF2B5EF4-FFF2-40B4-BE49-F238E27FC236}">
                <a16:creationId xmlns:a16="http://schemas.microsoft.com/office/drawing/2014/main" id="{E071468C-D83E-1155-9918-746D5BEDD9A0}"/>
              </a:ext>
            </a:extLst>
          </p:cNvPr>
          <p:cNvSpPr txBox="1"/>
          <p:nvPr/>
        </p:nvSpPr>
        <p:spPr>
          <a:xfrm>
            <a:off x="7549113" y="6129074"/>
            <a:ext cx="2039020" cy="2630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defRPr sz="1400"/>
            </a:lvl1pPr>
          </a:lstStyle>
          <a:p>
            <a:r>
              <a:rPr dirty="0"/>
              <a:t>http://news.netcraft.com/</a:t>
            </a:r>
          </a:p>
        </p:txBody>
      </p:sp>
    </p:spTree>
    <p:extLst>
      <p:ext uri="{BB962C8B-B14F-4D97-AF65-F5344CB8AC3E}">
        <p14:creationId xmlns:p14="http://schemas.microsoft.com/office/powerpoint/2010/main" val="3966114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WWW </a:t>
            </a:r>
            <a:r>
              <a:rPr kumimoji="1" lang="ja-JP" altLang="en-US" b="1" dirty="0">
                <a:solidFill>
                  <a:schemeClr val="bg1"/>
                </a:solidFill>
                <a:latin typeface="+mn-ea"/>
                <a:ea typeface="+mn-ea"/>
              </a:rPr>
              <a:t>の通信の概念図</a:t>
            </a:r>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sp>
        <p:nvSpPr>
          <p:cNvPr id="8" name="矢印">
            <a:extLst>
              <a:ext uri="{FF2B5EF4-FFF2-40B4-BE49-F238E27FC236}">
                <a16:creationId xmlns:a16="http://schemas.microsoft.com/office/drawing/2014/main" id="{A359B7C5-71B5-D69B-C996-B544B8B88B05}"/>
              </a:ext>
            </a:extLst>
          </p:cNvPr>
          <p:cNvSpPr/>
          <p:nvPr/>
        </p:nvSpPr>
        <p:spPr>
          <a:xfrm>
            <a:off x="4785147" y="2632324"/>
            <a:ext cx="2972737" cy="492761"/>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a:p>
        </p:txBody>
      </p:sp>
      <p:sp>
        <p:nvSpPr>
          <p:cNvPr id="9" name="ブラウザ…">
            <a:extLst>
              <a:ext uri="{FF2B5EF4-FFF2-40B4-BE49-F238E27FC236}">
                <a16:creationId xmlns:a16="http://schemas.microsoft.com/office/drawing/2014/main" id="{87D960A0-725B-5F7F-4D75-9C341496B3BD}"/>
              </a:ext>
            </a:extLst>
          </p:cNvPr>
          <p:cNvSpPr txBox="1"/>
          <p:nvPr/>
        </p:nvSpPr>
        <p:spPr>
          <a:xfrm>
            <a:off x="1450641" y="1509295"/>
            <a:ext cx="102657" cy="436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nSpc>
                <a:spcPct val="70000"/>
              </a:lnSpc>
              <a:defRPr>
                <a:solidFill>
                  <a:schemeClr val="accent5"/>
                </a:solidFill>
                <a:latin typeface="ヒラギノ角ゴ ProN W6"/>
                <a:ea typeface="ヒラギノ角ゴ ProN W6"/>
                <a:cs typeface="ヒラギノ角ゴ ProN W6"/>
                <a:sym typeface="ヒラギノ角ゴ ProN W6"/>
              </a:defRPr>
            </a:pPr>
            <a:endParaRPr lang="en-US" altLang="ja-JP" sz="2800" dirty="0">
              <a:latin typeface="+mn-ea"/>
            </a:endParaRPr>
          </a:p>
        </p:txBody>
      </p:sp>
      <p:pic>
        <p:nvPicPr>
          <p:cNvPr id="11" name="イメージ" descr="イメージ">
            <a:extLst>
              <a:ext uri="{FF2B5EF4-FFF2-40B4-BE49-F238E27FC236}">
                <a16:creationId xmlns:a16="http://schemas.microsoft.com/office/drawing/2014/main" id="{7FF44E51-8D2C-F45A-4317-8321EABD1718}"/>
              </a:ext>
            </a:extLst>
          </p:cNvPr>
          <p:cNvPicPr>
            <a:picLocks noChangeAspect="1"/>
          </p:cNvPicPr>
          <p:nvPr/>
        </p:nvPicPr>
        <p:blipFill>
          <a:blip r:embed="rId4"/>
          <a:stretch>
            <a:fillRect/>
          </a:stretch>
        </p:blipFill>
        <p:spPr>
          <a:xfrm>
            <a:off x="8670160" y="2292998"/>
            <a:ext cx="1397205" cy="1885030"/>
          </a:xfrm>
          <a:prstGeom prst="rect">
            <a:avLst/>
          </a:prstGeom>
          <a:ln w="12700">
            <a:miter lim="400000"/>
          </a:ln>
        </p:spPr>
      </p:pic>
      <p:sp>
        <p:nvSpPr>
          <p:cNvPr id="12" name="ファイル要求">
            <a:extLst>
              <a:ext uri="{FF2B5EF4-FFF2-40B4-BE49-F238E27FC236}">
                <a16:creationId xmlns:a16="http://schemas.microsoft.com/office/drawing/2014/main" id="{010D62C7-C285-CF20-11A2-F322F51293B7}"/>
              </a:ext>
            </a:extLst>
          </p:cNvPr>
          <p:cNvSpPr txBox="1"/>
          <p:nvPr/>
        </p:nvSpPr>
        <p:spPr>
          <a:xfrm>
            <a:off x="4750779" y="2368963"/>
            <a:ext cx="2616101" cy="436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lvl1pPr>
          </a:lstStyle>
          <a:p>
            <a:r>
              <a:rPr lang="ja-JP" altLang="en-US" sz="2800" dirty="0">
                <a:latin typeface="+mn-ea"/>
              </a:rPr>
              <a:t>ファイルの要求</a:t>
            </a:r>
            <a:endParaRPr sz="2800" dirty="0">
              <a:latin typeface="+mn-ea"/>
            </a:endParaRPr>
          </a:p>
        </p:txBody>
      </p:sp>
      <p:sp>
        <p:nvSpPr>
          <p:cNvPr id="13" name="ファイル提供">
            <a:extLst>
              <a:ext uri="{FF2B5EF4-FFF2-40B4-BE49-F238E27FC236}">
                <a16:creationId xmlns:a16="http://schemas.microsoft.com/office/drawing/2014/main" id="{BDEFC422-EA29-C5B8-4C31-FDF3DDFDCCCF}"/>
              </a:ext>
            </a:extLst>
          </p:cNvPr>
          <p:cNvSpPr txBox="1"/>
          <p:nvPr/>
        </p:nvSpPr>
        <p:spPr>
          <a:xfrm>
            <a:off x="5353754" y="5357554"/>
            <a:ext cx="2616101" cy="436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lvl1pPr>
          </a:lstStyle>
          <a:p>
            <a:r>
              <a:rPr lang="ja-JP" altLang="en-US" sz="2800" dirty="0">
                <a:latin typeface="+mn-ea"/>
              </a:rPr>
              <a:t>ファイルの提供</a:t>
            </a:r>
            <a:endParaRPr sz="2800" dirty="0">
              <a:latin typeface="+mn-ea"/>
            </a:endParaRPr>
          </a:p>
        </p:txBody>
      </p:sp>
      <p:sp>
        <p:nvSpPr>
          <p:cNvPr id="14" name="ファイル">
            <a:extLst>
              <a:ext uri="{FF2B5EF4-FFF2-40B4-BE49-F238E27FC236}">
                <a16:creationId xmlns:a16="http://schemas.microsoft.com/office/drawing/2014/main" id="{E839C21E-D2DC-5C42-8734-A577D9D0FE84}"/>
              </a:ext>
            </a:extLst>
          </p:cNvPr>
          <p:cNvSpPr txBox="1"/>
          <p:nvPr/>
        </p:nvSpPr>
        <p:spPr>
          <a:xfrm>
            <a:off x="8308386" y="4620842"/>
            <a:ext cx="1538883" cy="436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lvl1pPr>
          </a:lstStyle>
          <a:p>
            <a:r>
              <a:rPr lang="ja-JP" altLang="en-US" sz="2800" dirty="0">
                <a:latin typeface="+mn-ea"/>
              </a:rPr>
              <a:t>ファイル</a:t>
            </a:r>
            <a:endParaRPr sz="2800" dirty="0">
              <a:latin typeface="+mn-ea"/>
            </a:endParaRPr>
          </a:p>
        </p:txBody>
      </p:sp>
      <p:sp>
        <p:nvSpPr>
          <p:cNvPr id="16" name="矢印">
            <a:extLst>
              <a:ext uri="{FF2B5EF4-FFF2-40B4-BE49-F238E27FC236}">
                <a16:creationId xmlns:a16="http://schemas.microsoft.com/office/drawing/2014/main" id="{9CC392DC-2C7E-9067-926C-0D3D6DB7153B}"/>
              </a:ext>
            </a:extLst>
          </p:cNvPr>
          <p:cNvSpPr/>
          <p:nvPr/>
        </p:nvSpPr>
        <p:spPr>
          <a:xfrm rot="16200000">
            <a:off x="2246016" y="3989698"/>
            <a:ext cx="1019153" cy="609600"/>
          </a:xfrm>
          <a:custGeom>
            <a:avLst/>
            <a:gdLst/>
            <a:ahLst/>
            <a:cxnLst>
              <a:cxn ang="0">
                <a:pos x="wd2" y="hd2"/>
              </a:cxn>
              <a:cxn ang="5400000">
                <a:pos x="wd2" y="hd2"/>
              </a:cxn>
              <a:cxn ang="10800000">
                <a:pos x="wd2" y="hd2"/>
              </a:cxn>
              <a:cxn ang="16200000">
                <a:pos x="wd2" y="hd2"/>
              </a:cxn>
            </a:cxnLst>
            <a:rect l="0" t="0" r="r" b="b"/>
            <a:pathLst>
              <a:path w="21600" h="21600" extrusionOk="0">
                <a:moveTo>
                  <a:pt x="11729" y="15224"/>
                </a:moveTo>
                <a:lnTo>
                  <a:pt x="11729" y="21600"/>
                </a:lnTo>
                <a:lnTo>
                  <a:pt x="0" y="10800"/>
                </a:lnTo>
                <a:lnTo>
                  <a:pt x="11729" y="0"/>
                </a:lnTo>
                <a:lnTo>
                  <a:pt x="11729" y="6376"/>
                </a:lnTo>
                <a:lnTo>
                  <a:pt x="21600" y="6376"/>
                </a:lnTo>
                <a:lnTo>
                  <a:pt x="21600" y="15224"/>
                </a:lnTo>
                <a:close/>
              </a:path>
            </a:pathLst>
          </a:custGeom>
          <a:solidFill>
            <a:schemeClr val="accent1">
              <a:alpha val="49830"/>
            </a:schemeClr>
          </a:solidFill>
          <a:ln w="12700">
            <a:miter lim="400000"/>
          </a:ln>
        </p:spPr>
        <p:txBody>
          <a:bodyPr lIns="50800" tIns="50800" rIns="50800" bIns="50800" anchor="ctr"/>
          <a:lstStyle/>
          <a:p>
            <a:pPr>
              <a:defRPr sz="2400">
                <a:solidFill>
                  <a:schemeClr val="accent1">
                    <a:alpha val="30085"/>
                  </a:schemeClr>
                </a:solidFill>
              </a:defRPr>
            </a:pPr>
            <a:endParaRPr/>
          </a:p>
        </p:txBody>
      </p:sp>
      <p:sp>
        <p:nvSpPr>
          <p:cNvPr id="17" name="解釈 + 表示">
            <a:extLst>
              <a:ext uri="{FF2B5EF4-FFF2-40B4-BE49-F238E27FC236}">
                <a16:creationId xmlns:a16="http://schemas.microsoft.com/office/drawing/2014/main" id="{9D3022C3-25EE-5CC2-B6F6-635497A42772}"/>
              </a:ext>
            </a:extLst>
          </p:cNvPr>
          <p:cNvSpPr txBox="1"/>
          <p:nvPr/>
        </p:nvSpPr>
        <p:spPr>
          <a:xfrm>
            <a:off x="1563545" y="3934735"/>
            <a:ext cx="2212144" cy="450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defRPr sz="3200"/>
            </a:lvl1pPr>
          </a:lstStyle>
          <a:p>
            <a:r>
              <a:rPr dirty="0" err="1">
                <a:latin typeface="+mn-ea"/>
              </a:rPr>
              <a:t>解釈</a:t>
            </a:r>
            <a:r>
              <a:rPr dirty="0">
                <a:latin typeface="+mn-ea"/>
              </a:rPr>
              <a:t> + </a:t>
            </a:r>
            <a:r>
              <a:rPr dirty="0" err="1">
                <a:latin typeface="+mn-ea"/>
              </a:rPr>
              <a:t>表示</a:t>
            </a:r>
            <a:endParaRPr dirty="0">
              <a:latin typeface="+mn-ea"/>
            </a:endParaRPr>
          </a:p>
        </p:txBody>
      </p:sp>
      <p:sp>
        <p:nvSpPr>
          <p:cNvPr id="21" name="矢印">
            <a:extLst>
              <a:ext uri="{FF2B5EF4-FFF2-40B4-BE49-F238E27FC236}">
                <a16:creationId xmlns:a16="http://schemas.microsoft.com/office/drawing/2014/main" id="{D0EE0386-73BE-905F-6345-AA7ADD3113F6}"/>
              </a:ext>
            </a:extLst>
          </p:cNvPr>
          <p:cNvSpPr/>
          <p:nvPr/>
        </p:nvSpPr>
        <p:spPr>
          <a:xfrm rot="10800000">
            <a:off x="5055269" y="4938108"/>
            <a:ext cx="2695603" cy="492760"/>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a:p>
        </p:txBody>
      </p:sp>
      <p:pic>
        <p:nvPicPr>
          <p:cNvPr id="22" name="図 21" descr="アイコン&#10;&#10;自動的に生成された説明">
            <a:extLst>
              <a:ext uri="{FF2B5EF4-FFF2-40B4-BE49-F238E27FC236}">
                <a16:creationId xmlns:a16="http://schemas.microsoft.com/office/drawing/2014/main" id="{029DF678-1FD2-6E78-55B0-891450A7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6045" y="4605483"/>
            <a:ext cx="2420433" cy="2420433"/>
          </a:xfrm>
          <a:prstGeom prst="rect">
            <a:avLst/>
          </a:prstGeom>
        </p:spPr>
      </p:pic>
      <p:grpSp>
        <p:nvGrpSpPr>
          <p:cNvPr id="28" name="グループ化 27">
            <a:extLst>
              <a:ext uri="{FF2B5EF4-FFF2-40B4-BE49-F238E27FC236}">
                <a16:creationId xmlns:a16="http://schemas.microsoft.com/office/drawing/2014/main" id="{64A2B29B-4D93-E46E-4A8F-EE40A9C1EBA8}"/>
              </a:ext>
            </a:extLst>
          </p:cNvPr>
          <p:cNvGrpSpPr/>
          <p:nvPr/>
        </p:nvGrpSpPr>
        <p:grpSpPr>
          <a:xfrm>
            <a:off x="1972776" y="2217647"/>
            <a:ext cx="1549065" cy="1442347"/>
            <a:chOff x="1532393" y="1968252"/>
            <a:chExt cx="2186617" cy="2124643"/>
          </a:xfrm>
        </p:grpSpPr>
        <p:pic>
          <p:nvPicPr>
            <p:cNvPr id="29" name="グラフィックス 28">
              <a:extLst>
                <a:ext uri="{FF2B5EF4-FFF2-40B4-BE49-F238E27FC236}">
                  <a16:creationId xmlns:a16="http://schemas.microsoft.com/office/drawing/2014/main" id="{DDF33CD0-8743-E06A-5E7A-BB51E5CB26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12558" y="2040867"/>
              <a:ext cx="907618" cy="907618"/>
            </a:xfrm>
            <a:prstGeom prst="rect">
              <a:avLst/>
            </a:prstGeom>
          </p:spPr>
        </p:pic>
        <p:pic>
          <p:nvPicPr>
            <p:cNvPr id="30" name="図 29" descr="ロゴ, 会社名&#10;&#10;自動的に生成された説明">
              <a:extLst>
                <a:ext uri="{FF2B5EF4-FFF2-40B4-BE49-F238E27FC236}">
                  <a16:creationId xmlns:a16="http://schemas.microsoft.com/office/drawing/2014/main" id="{AEA51356-CF6E-AF15-67B4-DABBAF2B9A5B}"/>
                </a:ext>
              </a:extLst>
            </p:cNvPr>
            <p:cNvPicPr>
              <a:picLocks noChangeAspect="1"/>
            </p:cNvPicPr>
            <p:nvPr/>
          </p:nvPicPr>
          <p:blipFill rotWithShape="1">
            <a:blip r:embed="rId8">
              <a:extLst>
                <a:ext uri="{28A0092B-C50C-407E-A947-70E740481C1C}">
                  <a14:useLocalDpi xmlns:a14="http://schemas.microsoft.com/office/drawing/2010/main" val="0"/>
                </a:ext>
              </a:extLst>
            </a:blip>
            <a:srcRect l="22599" t="10899" r="20179" b="13884"/>
            <a:stretch/>
          </p:blipFill>
          <p:spPr>
            <a:xfrm>
              <a:off x="2651062" y="1968252"/>
              <a:ext cx="1067948" cy="1052849"/>
            </a:xfrm>
            <a:prstGeom prst="rect">
              <a:avLst/>
            </a:prstGeom>
          </p:spPr>
        </p:pic>
        <p:pic>
          <p:nvPicPr>
            <p:cNvPr id="31" name="図 30" descr="ロゴ, アイコン&#10;&#10;自動的に生成された説明">
              <a:extLst>
                <a:ext uri="{FF2B5EF4-FFF2-40B4-BE49-F238E27FC236}">
                  <a16:creationId xmlns:a16="http://schemas.microsoft.com/office/drawing/2014/main" id="{F01785A5-0FDC-F6AB-0DD6-D38472BE39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2393" y="3067807"/>
              <a:ext cx="1067948" cy="1006541"/>
            </a:xfrm>
            <a:prstGeom prst="rect">
              <a:avLst/>
            </a:prstGeom>
          </p:spPr>
        </p:pic>
        <p:pic>
          <p:nvPicPr>
            <p:cNvPr id="32" name="図 31" descr="ロゴ が含まれている画像&#10;&#10;自動的に生成された説明">
              <a:extLst>
                <a:ext uri="{FF2B5EF4-FFF2-40B4-BE49-F238E27FC236}">
                  <a16:creationId xmlns:a16="http://schemas.microsoft.com/office/drawing/2014/main" id="{7B9D30DB-F3C4-E98B-5218-62E085A3CB58}"/>
                </a:ext>
              </a:extLst>
            </p:cNvPr>
            <p:cNvPicPr>
              <a:picLocks noChangeAspect="1"/>
            </p:cNvPicPr>
            <p:nvPr/>
          </p:nvPicPr>
          <p:blipFill rotWithShape="1">
            <a:blip r:embed="rId10">
              <a:extLst>
                <a:ext uri="{28A0092B-C50C-407E-A947-70E740481C1C}">
                  <a14:useLocalDpi xmlns:a14="http://schemas.microsoft.com/office/drawing/2010/main" val="0"/>
                </a:ext>
              </a:extLst>
            </a:blip>
            <a:srcRect l="32402" t="17644" r="31652" b="15021"/>
            <a:stretch/>
          </p:blipFill>
          <p:spPr>
            <a:xfrm>
              <a:off x="2703440" y="3094117"/>
              <a:ext cx="1015570" cy="998778"/>
            </a:xfrm>
            <a:prstGeom prst="rect">
              <a:avLst/>
            </a:prstGeom>
          </p:spPr>
        </p:pic>
      </p:grpSp>
      <p:pic>
        <p:nvPicPr>
          <p:cNvPr id="34" name="図 33">
            <a:extLst>
              <a:ext uri="{FF2B5EF4-FFF2-40B4-BE49-F238E27FC236}">
                <a16:creationId xmlns:a16="http://schemas.microsoft.com/office/drawing/2014/main" id="{C9CD71A4-6E11-3553-C429-81CAFED046E2}"/>
              </a:ext>
            </a:extLst>
          </p:cNvPr>
          <p:cNvPicPr>
            <a:picLocks noChangeAspect="1"/>
          </p:cNvPicPr>
          <p:nvPr/>
        </p:nvPicPr>
        <p:blipFill rotWithShape="1">
          <a:blip r:embed="rId11"/>
          <a:srcRect l="5762" t="13333" r="4155" b="29950"/>
          <a:stretch/>
        </p:blipFill>
        <p:spPr>
          <a:xfrm>
            <a:off x="975964" y="4874697"/>
            <a:ext cx="3930061" cy="1663659"/>
          </a:xfrm>
          <a:prstGeom prst="rect">
            <a:avLst/>
          </a:prstGeom>
        </p:spPr>
      </p:pic>
      <p:sp>
        <p:nvSpPr>
          <p:cNvPr id="25" name="テキスト ボックス 24">
            <a:extLst>
              <a:ext uri="{FF2B5EF4-FFF2-40B4-BE49-F238E27FC236}">
                <a16:creationId xmlns:a16="http://schemas.microsoft.com/office/drawing/2014/main" id="{F5828094-EE4F-54CC-C579-9126066609E5}"/>
              </a:ext>
            </a:extLst>
          </p:cNvPr>
          <p:cNvSpPr txBox="1"/>
          <p:nvPr/>
        </p:nvSpPr>
        <p:spPr>
          <a:xfrm>
            <a:off x="5155947" y="3599790"/>
            <a:ext cx="4161458" cy="830997"/>
          </a:xfrm>
          <a:prstGeom prst="rect">
            <a:avLst/>
          </a:prstGeom>
          <a:noFill/>
        </p:spPr>
        <p:txBody>
          <a:bodyPr wrap="square">
            <a:spAutoFit/>
          </a:bodyPr>
          <a:lstStyle/>
          <a:p>
            <a:r>
              <a:rPr lang="ja-JP" altLang="en-US" sz="2400" dirty="0">
                <a:latin typeface="+mn-ea"/>
              </a:rPr>
              <a:t>プロトコル</a:t>
            </a:r>
            <a:endParaRPr lang="en-US" altLang="ja-JP" sz="2400" dirty="0">
              <a:latin typeface="+mn-ea"/>
            </a:endParaRPr>
          </a:p>
          <a:p>
            <a:r>
              <a:rPr lang="en-US" altLang="ja-JP" sz="2400" dirty="0">
                <a:solidFill>
                  <a:srgbClr val="FF0000"/>
                </a:solidFill>
                <a:latin typeface="+mn-ea"/>
              </a:rPr>
              <a:t>HTTP </a:t>
            </a:r>
            <a:r>
              <a:rPr lang="en-US" altLang="ja-JP" sz="2400" dirty="0">
                <a:latin typeface="+mn-ea"/>
              </a:rPr>
              <a:t>or </a:t>
            </a:r>
            <a:r>
              <a:rPr lang="en-US" altLang="ja-JP" sz="2400" dirty="0">
                <a:solidFill>
                  <a:srgbClr val="FF0000"/>
                </a:solidFill>
                <a:latin typeface="+mn-ea"/>
              </a:rPr>
              <a:t>HTTPS</a:t>
            </a:r>
            <a:endParaRPr lang="ja-JP" altLang="en-US" sz="2400" dirty="0">
              <a:solidFill>
                <a:srgbClr val="FF0000"/>
              </a:solidFill>
              <a:latin typeface="+mn-ea"/>
            </a:endParaRPr>
          </a:p>
        </p:txBody>
      </p:sp>
      <p:sp>
        <p:nvSpPr>
          <p:cNvPr id="7" name="テキスト ボックス 6">
            <a:extLst>
              <a:ext uri="{FF2B5EF4-FFF2-40B4-BE49-F238E27FC236}">
                <a16:creationId xmlns:a16="http://schemas.microsoft.com/office/drawing/2014/main" id="{C6E9CCDA-1512-585C-9AE4-E49024C59524}"/>
              </a:ext>
            </a:extLst>
          </p:cNvPr>
          <p:cNvSpPr txBox="1"/>
          <p:nvPr/>
        </p:nvSpPr>
        <p:spPr>
          <a:xfrm>
            <a:off x="1501969" y="1480954"/>
            <a:ext cx="3930061" cy="830997"/>
          </a:xfrm>
          <a:prstGeom prst="rect">
            <a:avLst/>
          </a:prstGeom>
          <a:noFill/>
        </p:spPr>
        <p:txBody>
          <a:bodyPr wrap="square" rtlCol="0">
            <a:spAutoFit/>
          </a:bodyPr>
          <a:lstStyle/>
          <a:p>
            <a:r>
              <a:rPr kumimoji="1" lang="ja-JP" altLang="en-US" sz="2400" dirty="0">
                <a:latin typeface="+mn-ea"/>
              </a:rPr>
              <a:t>ブラウザ</a:t>
            </a:r>
            <a:endParaRPr kumimoji="1" lang="en-US" altLang="ja-JP" sz="2400" dirty="0">
              <a:latin typeface="+mn-ea"/>
            </a:endParaRPr>
          </a:p>
          <a:p>
            <a:r>
              <a:rPr kumimoji="1" lang="en-US" altLang="ja-JP" sz="2400" dirty="0">
                <a:latin typeface="+mn-ea"/>
              </a:rPr>
              <a:t>(</a:t>
            </a:r>
            <a:r>
              <a:rPr kumimoji="1" lang="ja-JP" altLang="en-US" sz="2400" dirty="0">
                <a:latin typeface="+mn-ea"/>
              </a:rPr>
              <a:t>クライアント</a:t>
            </a:r>
            <a:r>
              <a:rPr kumimoji="1" lang="en-US" altLang="ja-JP" sz="2400" dirty="0">
                <a:latin typeface="+mn-ea"/>
              </a:rPr>
              <a:t>)</a:t>
            </a:r>
            <a:r>
              <a:rPr kumimoji="1" lang="ja-JP" altLang="en-US" sz="2400" dirty="0">
                <a:latin typeface="+mn-ea"/>
              </a:rPr>
              <a:t>　</a:t>
            </a:r>
          </a:p>
        </p:txBody>
      </p:sp>
      <p:sp>
        <p:nvSpPr>
          <p:cNvPr id="15" name="テキスト ボックス 14">
            <a:extLst>
              <a:ext uri="{FF2B5EF4-FFF2-40B4-BE49-F238E27FC236}">
                <a16:creationId xmlns:a16="http://schemas.microsoft.com/office/drawing/2014/main" id="{29142592-42E9-6F87-0534-A5B26F67BDB4}"/>
              </a:ext>
            </a:extLst>
          </p:cNvPr>
          <p:cNvSpPr txBox="1"/>
          <p:nvPr/>
        </p:nvSpPr>
        <p:spPr>
          <a:xfrm>
            <a:off x="8149139" y="1474574"/>
            <a:ext cx="2336532" cy="830997"/>
          </a:xfrm>
          <a:prstGeom prst="rect">
            <a:avLst/>
          </a:prstGeom>
          <a:noFill/>
        </p:spPr>
        <p:txBody>
          <a:bodyPr wrap="square" rtlCol="0">
            <a:spAutoFit/>
          </a:bodyPr>
          <a:lstStyle/>
          <a:p>
            <a:r>
              <a:rPr kumimoji="1" lang="ja-JP" altLang="en-US" sz="2400" dirty="0">
                <a:latin typeface="+mn-ea"/>
              </a:rPr>
              <a:t>ウェブサーバ</a:t>
            </a:r>
            <a:endParaRPr kumimoji="1" lang="en-US" altLang="ja-JP" sz="2400" dirty="0">
              <a:latin typeface="+mn-ea"/>
            </a:endParaRPr>
          </a:p>
          <a:p>
            <a:r>
              <a:rPr kumimoji="1" lang="en-US" altLang="ja-JP" sz="2400" dirty="0">
                <a:latin typeface="+mn-ea"/>
              </a:rPr>
              <a:t>(</a:t>
            </a:r>
            <a:r>
              <a:rPr kumimoji="1" lang="ja-JP" altLang="en-US" sz="2400" dirty="0">
                <a:latin typeface="+mn-ea"/>
              </a:rPr>
              <a:t>サーバ</a:t>
            </a:r>
            <a:r>
              <a:rPr kumimoji="1" lang="en-US" altLang="ja-JP" sz="2400" dirty="0">
                <a:latin typeface="+mn-ea"/>
              </a:rPr>
              <a:t>)</a:t>
            </a:r>
            <a:endParaRPr kumimoji="1" lang="ja-JP" altLang="en-US" sz="2400" dirty="0">
              <a:latin typeface="+mn-ea"/>
            </a:endParaRPr>
          </a:p>
        </p:txBody>
      </p:sp>
    </p:spTree>
    <p:extLst>
      <p:ext uri="{BB962C8B-B14F-4D97-AF65-F5344CB8AC3E}">
        <p14:creationId xmlns:p14="http://schemas.microsoft.com/office/powerpoint/2010/main" val="517575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HTTP</a:t>
            </a:r>
            <a:r>
              <a:rPr kumimoji="1" lang="ja-JP" altLang="en-US" b="1" dirty="0">
                <a:solidFill>
                  <a:schemeClr val="bg1"/>
                </a:solidFill>
                <a:latin typeface="+mn-ea"/>
                <a:ea typeface="+mn-ea"/>
              </a:rPr>
              <a:t>・</a:t>
            </a:r>
            <a:r>
              <a:rPr kumimoji="1" lang="en-US" altLang="ja-JP" b="1" dirty="0">
                <a:solidFill>
                  <a:schemeClr val="bg1"/>
                </a:solidFill>
                <a:latin typeface="+mn-ea"/>
                <a:ea typeface="+mn-ea"/>
              </a:rPr>
              <a:t>HTTPS</a:t>
            </a:r>
            <a:endParaRPr kumimoji="1" lang="ja-JP" altLang="en-US" b="1" dirty="0">
              <a:solidFill>
                <a:schemeClr val="bg1"/>
              </a:solidFill>
              <a:latin typeface="+mn-ea"/>
              <a:ea typeface="+mn-ea"/>
            </a:endParaRP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298553" y="1503859"/>
            <a:ext cx="11376774" cy="5268167"/>
          </a:xfrm>
        </p:spPr>
        <p:txBody>
          <a:bodyPr>
            <a:normAutofit/>
          </a:bodyPr>
          <a:lstStyle/>
          <a:p>
            <a:pPr>
              <a:buFont typeface="Wingdings" panose="05000000000000000000" pitchFamily="2" charset="2"/>
              <a:buChar char="n"/>
            </a:pPr>
            <a:r>
              <a:rPr lang="en-US" altLang="ja-JP" sz="3200" dirty="0">
                <a:solidFill>
                  <a:srgbClr val="0070C0"/>
                </a:solidFill>
                <a:latin typeface="+mn-ea"/>
              </a:rPr>
              <a:t>HTTP (</a:t>
            </a:r>
            <a:r>
              <a:rPr lang="en-US" altLang="ja-JP" sz="3200" dirty="0" err="1">
                <a:solidFill>
                  <a:srgbClr val="0070C0"/>
                </a:solidFill>
                <a:latin typeface="+mn-ea"/>
              </a:rPr>
              <a:t>HyperText</a:t>
            </a:r>
            <a:r>
              <a:rPr lang="en-US" altLang="ja-JP" sz="3200" dirty="0">
                <a:solidFill>
                  <a:srgbClr val="0070C0"/>
                </a:solidFill>
                <a:latin typeface="+mn-ea"/>
              </a:rPr>
              <a:t> Transfer Protocol)</a:t>
            </a:r>
          </a:p>
          <a:p>
            <a:pPr lvl="1">
              <a:defRPr sz="3800"/>
            </a:pPr>
            <a:r>
              <a:rPr lang="en-US" altLang="ja-JP" sz="2800" dirty="0">
                <a:latin typeface="+mn-ea"/>
              </a:rPr>
              <a:t>WWW </a:t>
            </a:r>
            <a:r>
              <a:rPr lang="ja-JP" altLang="en-US" sz="2800" dirty="0">
                <a:latin typeface="+mn-ea"/>
              </a:rPr>
              <a:t>の通信で基本的に利用されるプロトコル．</a:t>
            </a:r>
          </a:p>
          <a:p>
            <a:pPr marL="457200" lvl="1" indent="0">
              <a:buNone/>
            </a:pPr>
            <a:r>
              <a:rPr lang="en-US" altLang="ja-JP" dirty="0">
                <a:latin typeface="+mn-ea"/>
              </a:rPr>
              <a:t>   -</a:t>
            </a:r>
            <a:r>
              <a:rPr lang="ja-JP" altLang="en-US" dirty="0">
                <a:latin typeface="+mn-ea"/>
              </a:rPr>
              <a:t>設計者は </a:t>
            </a:r>
            <a:r>
              <a:rPr lang="en-US" altLang="ja-JP" dirty="0">
                <a:latin typeface="+mn-ea"/>
              </a:rPr>
              <a:t>Tim Berners-Lee </a:t>
            </a:r>
            <a:r>
              <a:rPr lang="ja-JP" altLang="en-US" dirty="0">
                <a:latin typeface="+mn-ea"/>
              </a:rPr>
              <a:t>氏</a:t>
            </a:r>
            <a:r>
              <a:rPr lang="en-US" altLang="ja-JP" dirty="0">
                <a:latin typeface="+mn-ea"/>
              </a:rPr>
              <a:t>.</a:t>
            </a:r>
          </a:p>
          <a:p>
            <a:pPr lvl="1"/>
            <a:r>
              <a:rPr lang="ja-JP" altLang="en-US" dirty="0">
                <a:latin typeface="+mn-ea"/>
              </a:rPr>
              <a:t>デフォルトのポート番号：</a:t>
            </a:r>
            <a:r>
              <a:rPr lang="en-US" altLang="ja-JP" dirty="0">
                <a:latin typeface="+mn-ea"/>
              </a:rPr>
              <a:t>80 </a:t>
            </a:r>
            <a:r>
              <a:rPr lang="ja-JP" altLang="en-US" dirty="0">
                <a:latin typeface="+mn-ea"/>
              </a:rPr>
              <a:t>番</a:t>
            </a:r>
          </a:p>
          <a:p>
            <a:pPr>
              <a:buFont typeface="Wingdings" panose="05000000000000000000" pitchFamily="2" charset="2"/>
              <a:buChar char="n"/>
            </a:pPr>
            <a:endParaRPr kumimoji="1" lang="en-US" altLang="ja-JP" sz="3200" dirty="0">
              <a:solidFill>
                <a:srgbClr val="0070C0"/>
              </a:solidFill>
              <a:latin typeface="+mn-ea"/>
            </a:endParaRPr>
          </a:p>
          <a:p>
            <a:pPr>
              <a:buFont typeface="Wingdings" panose="05000000000000000000" pitchFamily="2" charset="2"/>
              <a:buChar char="n"/>
            </a:pPr>
            <a:r>
              <a:rPr kumimoji="1" lang="en-US" altLang="ja-JP" sz="3200" dirty="0">
                <a:solidFill>
                  <a:srgbClr val="0070C0"/>
                </a:solidFill>
                <a:latin typeface="+mn-ea"/>
              </a:rPr>
              <a:t>HTTPS (</a:t>
            </a:r>
            <a:r>
              <a:rPr kumimoji="1" lang="en-US" altLang="ja-JP" sz="3200" dirty="0" err="1">
                <a:solidFill>
                  <a:srgbClr val="0070C0"/>
                </a:solidFill>
                <a:latin typeface="+mn-ea"/>
              </a:rPr>
              <a:t>HyperText</a:t>
            </a:r>
            <a:r>
              <a:rPr kumimoji="1" lang="en-US" altLang="ja-JP" sz="3200" dirty="0">
                <a:solidFill>
                  <a:srgbClr val="0070C0"/>
                </a:solidFill>
                <a:latin typeface="+mn-ea"/>
              </a:rPr>
              <a:t> Transfer Protocol over SSL)</a:t>
            </a:r>
          </a:p>
          <a:p>
            <a:pPr lvl="1">
              <a:defRPr sz="3800"/>
            </a:pPr>
            <a:r>
              <a:rPr lang="en-US" altLang="ja-JP" sz="2800" dirty="0">
                <a:latin typeface="+mn-ea"/>
              </a:rPr>
              <a:t>SSL/TLS </a:t>
            </a:r>
            <a:r>
              <a:rPr lang="ja-JP" altLang="en-US" sz="2800" dirty="0">
                <a:latin typeface="+mn-ea"/>
              </a:rPr>
              <a:t>プロトコル </a:t>
            </a:r>
            <a:r>
              <a:rPr lang="en-US" altLang="ja-JP" sz="2800" dirty="0">
                <a:latin typeface="+mn-ea"/>
              </a:rPr>
              <a:t>(</a:t>
            </a:r>
            <a:r>
              <a:rPr lang="ja-JP" altLang="en-US" sz="2800" dirty="0">
                <a:latin typeface="+mn-ea"/>
              </a:rPr>
              <a:t>第</a:t>
            </a:r>
            <a:r>
              <a:rPr lang="en-US" altLang="ja-JP" sz="2800" dirty="0">
                <a:latin typeface="+mn-ea"/>
              </a:rPr>
              <a:t>8</a:t>
            </a:r>
            <a:r>
              <a:rPr lang="ja-JP" altLang="en-US" sz="2800" dirty="0">
                <a:latin typeface="+mn-ea"/>
              </a:rPr>
              <a:t>回参照</a:t>
            </a:r>
            <a:r>
              <a:rPr lang="en-US" altLang="ja-JP" sz="2800" dirty="0">
                <a:latin typeface="+mn-ea"/>
              </a:rPr>
              <a:t>) </a:t>
            </a:r>
            <a:r>
              <a:rPr lang="ja-JP" altLang="en-US" sz="2800" dirty="0">
                <a:latin typeface="+mn-ea"/>
              </a:rPr>
              <a:t>を用いて </a:t>
            </a:r>
            <a:r>
              <a:rPr lang="en-US" altLang="ja-JP" sz="2800" dirty="0">
                <a:latin typeface="+mn-ea"/>
              </a:rPr>
              <a:t>HTTP </a:t>
            </a:r>
            <a:r>
              <a:rPr lang="ja-JP" altLang="en-US" sz="2800" dirty="0">
                <a:latin typeface="+mn-ea"/>
              </a:rPr>
              <a:t>通信を暗号化したもの．</a:t>
            </a:r>
          </a:p>
          <a:p>
            <a:pPr marL="457200" lvl="1" indent="0">
              <a:buNone/>
            </a:pPr>
            <a:r>
              <a:rPr lang="ja-JP" altLang="en-US" dirty="0">
                <a:latin typeface="+mn-ea"/>
              </a:rPr>
              <a:t>　</a:t>
            </a:r>
            <a:r>
              <a:rPr lang="en-US" altLang="ja-JP" dirty="0">
                <a:latin typeface="+mn-ea"/>
              </a:rPr>
              <a:t>- </a:t>
            </a:r>
            <a:r>
              <a:rPr lang="ja-JP" altLang="en-US" dirty="0">
                <a:latin typeface="+mn-ea"/>
              </a:rPr>
              <a:t>盗聴や改ざん，なりすましの防止が可能．</a:t>
            </a:r>
          </a:p>
          <a:p>
            <a:pPr marL="457200" lvl="1" indent="0">
              <a:lnSpc>
                <a:spcPct val="70000"/>
              </a:lnSpc>
              <a:buNone/>
            </a:pPr>
            <a:r>
              <a:rPr lang="ja-JP" altLang="en-US" dirty="0">
                <a:latin typeface="+mn-ea"/>
              </a:rPr>
              <a:t>　</a:t>
            </a:r>
            <a:r>
              <a:rPr lang="en-US" altLang="ja-JP" dirty="0">
                <a:latin typeface="+mn-ea"/>
              </a:rPr>
              <a:t>- </a:t>
            </a:r>
            <a:r>
              <a:rPr lang="ja-JP" altLang="en-US" dirty="0">
                <a:latin typeface="+mn-ea"/>
              </a:rPr>
              <a:t>個人情報のやり取り・オンライン決済などに使用</a:t>
            </a:r>
            <a:r>
              <a:rPr lang="en-US" altLang="ja-JP" dirty="0">
                <a:latin typeface="+mn-ea"/>
              </a:rPr>
              <a:t>.</a:t>
            </a:r>
          </a:p>
          <a:p>
            <a:pPr lvl="1">
              <a:lnSpc>
                <a:spcPct val="70000"/>
              </a:lnSpc>
            </a:pPr>
            <a:r>
              <a:rPr lang="ja-JP" altLang="en-US" sz="2400" dirty="0">
                <a:latin typeface="+mn-ea"/>
              </a:rPr>
              <a:t>デフォルトのポート番号：</a:t>
            </a:r>
            <a:r>
              <a:rPr lang="en-US" altLang="ja-JP" sz="2400" dirty="0">
                <a:latin typeface="+mn-ea"/>
              </a:rPr>
              <a:t>443 </a:t>
            </a:r>
            <a:r>
              <a:rPr lang="ja-JP" altLang="en-US" sz="2400" dirty="0">
                <a:latin typeface="+mn-ea"/>
              </a:rPr>
              <a:t>番</a:t>
            </a:r>
            <a:endParaRPr kumimoji="1" lang="ja-JP" altLang="en-US" dirty="0">
              <a:solidFill>
                <a:srgbClr val="0070C0"/>
              </a:solidFill>
              <a:latin typeface="+mn-ea"/>
            </a:endParaRPr>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sp>
        <p:nvSpPr>
          <p:cNvPr id="10" name="角丸四角形">
            <a:extLst>
              <a:ext uri="{FF2B5EF4-FFF2-40B4-BE49-F238E27FC236}">
                <a16:creationId xmlns:a16="http://schemas.microsoft.com/office/drawing/2014/main" id="{5B9B3980-B9E0-62F6-23A4-434EEE5F67D9}"/>
              </a:ext>
            </a:extLst>
          </p:cNvPr>
          <p:cNvSpPr/>
          <p:nvPr/>
        </p:nvSpPr>
        <p:spPr>
          <a:xfrm>
            <a:off x="2027831" y="1411536"/>
            <a:ext cx="2153876" cy="534306"/>
          </a:xfrm>
          <a:prstGeom prst="roundRect">
            <a:avLst>
              <a:gd name="adj" fmla="val 27533"/>
            </a:avLst>
          </a:prstGeom>
          <a:ln w="63500">
            <a:solidFill>
              <a:srgbClr val="FF0000"/>
            </a:solidFill>
            <a:miter lim="400000"/>
          </a:ln>
        </p:spPr>
        <p:txBody>
          <a:bodyPr lIns="50800" tIns="50800" rIns="50800" bIns="50800" anchor="ctr"/>
          <a:lstStyle/>
          <a:p>
            <a:pPr>
              <a:defRPr sz="2400">
                <a:solidFill>
                  <a:srgbClr val="FFFFFF"/>
                </a:solidFill>
              </a:defRPr>
            </a:pPr>
            <a:endParaRPr sz="2400">
              <a:solidFill>
                <a:srgbClr val="FF0000"/>
              </a:solidFill>
            </a:endParaRPr>
          </a:p>
        </p:txBody>
      </p:sp>
      <p:sp>
        <p:nvSpPr>
          <p:cNvPr id="11" name="角丸四角形">
            <a:extLst>
              <a:ext uri="{FF2B5EF4-FFF2-40B4-BE49-F238E27FC236}">
                <a16:creationId xmlns:a16="http://schemas.microsoft.com/office/drawing/2014/main" id="{8225AD2A-3FCD-B2DC-ADE2-C58E49C337D6}"/>
              </a:ext>
            </a:extLst>
          </p:cNvPr>
          <p:cNvSpPr/>
          <p:nvPr/>
        </p:nvSpPr>
        <p:spPr>
          <a:xfrm>
            <a:off x="2247504" y="3824628"/>
            <a:ext cx="2235286" cy="534306"/>
          </a:xfrm>
          <a:prstGeom prst="roundRect">
            <a:avLst>
              <a:gd name="adj" fmla="val 27533"/>
            </a:avLst>
          </a:prstGeom>
          <a:ln w="63500">
            <a:solidFill>
              <a:srgbClr val="FF0000"/>
            </a:solidFill>
            <a:miter lim="400000"/>
          </a:ln>
        </p:spPr>
        <p:txBody>
          <a:bodyPr lIns="50800" tIns="50800" rIns="50800" bIns="50800" anchor="ctr"/>
          <a:lstStyle/>
          <a:p>
            <a:pPr>
              <a:defRPr sz="2400">
                <a:solidFill>
                  <a:srgbClr val="FFFFFF"/>
                </a:solidFill>
              </a:defRPr>
            </a:pPr>
            <a:endParaRPr sz="2400">
              <a:solidFill>
                <a:srgbClr val="FF0000"/>
              </a:solidFill>
            </a:endParaRPr>
          </a:p>
        </p:txBody>
      </p:sp>
    </p:spTree>
    <p:extLst>
      <p:ext uri="{BB962C8B-B14F-4D97-AF65-F5344CB8AC3E}">
        <p14:creationId xmlns:p14="http://schemas.microsoft.com/office/powerpoint/2010/main" val="193336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0"/>
                                        </p:tgtEl>
                                        <p:attrNameLst>
                                          <p:attrName>style.visibility</p:attrName>
                                        </p:attrNameLst>
                                      </p:cBhvr>
                                      <p:to>
                                        <p:strVal val="visible"/>
                                      </p:to>
                                    </p:set>
                                    <p:animEffect transition="in" filter="dissolve">
                                      <p:cBhvr>
                                        <p:cTn id="7" dur="300"/>
                                        <p:tgtEl>
                                          <p:spTgt spid="10"/>
                                        </p:tgtEl>
                                      </p:cBhvr>
                                    </p:animEffect>
                                  </p:childTnLst>
                                </p:cTn>
                              </p:par>
                            </p:childTnLst>
                          </p:cTn>
                        </p:par>
                        <p:par>
                          <p:cTn id="8" fill="hold">
                            <p:stCondLst>
                              <p:cond delay="300"/>
                            </p:stCondLst>
                            <p:childTnLst>
                              <p:par>
                                <p:cTn id="9" presetID="9" presetClass="entr" fill="hold" grpId="0" nodeType="afterEffect">
                                  <p:stCondLst>
                                    <p:cond delay="0"/>
                                  </p:stCondLst>
                                  <p:iterate>
                                    <p:tmAbs val="0"/>
                                  </p:iterate>
                                  <p:childTnLst>
                                    <p:set>
                                      <p:cBhvr>
                                        <p:cTn id="10" fill="hold"/>
                                        <p:tgtEl>
                                          <p:spTgt spid="11"/>
                                        </p:tgtEl>
                                        <p:attrNameLst>
                                          <p:attrName>style.visibility</p:attrName>
                                        </p:attrNameLst>
                                      </p:cBhvr>
                                      <p:to>
                                        <p:strVal val="visible"/>
                                      </p:to>
                                    </p:set>
                                    <p:animEffect transition="in" filter="dissolve">
                                      <p:cBhvr>
                                        <p:cTn id="11"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dvAuto="0"/>
      <p:bldP spid="11"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ハイパーテキスト</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299804" y="1825625"/>
            <a:ext cx="8934137" cy="4946402"/>
          </a:xfrm>
        </p:spPr>
        <p:txBody>
          <a:bodyPr>
            <a:normAutofit/>
          </a:bodyPr>
          <a:lstStyle/>
          <a:p>
            <a:pPr algn="l">
              <a:defRPr sz="3800"/>
            </a:pPr>
            <a:r>
              <a:rPr lang="ja-JP" altLang="en-US" sz="3200" dirty="0">
                <a:latin typeface="+mn-ea"/>
              </a:rPr>
              <a:t>計算機を用いた文書システムの一つ．</a:t>
            </a:r>
          </a:p>
          <a:p>
            <a:pPr lvl="1"/>
            <a:r>
              <a:rPr lang="en-US" altLang="ja-JP" dirty="0">
                <a:latin typeface="+mn-ea"/>
              </a:rPr>
              <a:t>Hyper-Text</a:t>
            </a:r>
            <a:r>
              <a:rPr lang="ja-JP" altLang="en-US" dirty="0">
                <a:latin typeface="+mn-ea"/>
              </a:rPr>
              <a:t>：テキストを超えた文書．</a:t>
            </a:r>
          </a:p>
          <a:p>
            <a:pPr lvl="1">
              <a:lnSpc>
                <a:spcPct val="70000"/>
              </a:lnSpc>
            </a:pPr>
            <a:r>
              <a:rPr lang="ja-JP" altLang="en-US" dirty="0">
                <a:latin typeface="+mn-ea"/>
              </a:rPr>
              <a:t>文書の任意の場所で，</a:t>
            </a:r>
            <a:r>
              <a:rPr lang="ja-JP" altLang="en-US" dirty="0">
                <a:solidFill>
                  <a:srgbClr val="FF0000"/>
                </a:solidFill>
                <a:latin typeface="+mn-ea"/>
                <a:cs typeface="ヒラギノ角ゴ ProN W6"/>
                <a:sym typeface="ヒラギノ角ゴ ProN W6"/>
              </a:rPr>
              <a:t>ハイパーリンク</a:t>
            </a:r>
            <a:endParaRPr lang="en-US" altLang="ja-JP" dirty="0">
              <a:solidFill>
                <a:srgbClr val="FF0000"/>
              </a:solidFill>
              <a:latin typeface="+mn-ea"/>
              <a:cs typeface="ヒラギノ角ゴ ProN W6"/>
              <a:sym typeface="ヒラギノ角ゴ ProN W6"/>
            </a:endParaRPr>
          </a:p>
          <a:p>
            <a:pPr marL="457200" lvl="1" indent="0">
              <a:lnSpc>
                <a:spcPct val="70000"/>
              </a:lnSpc>
              <a:buNone/>
            </a:pPr>
            <a:r>
              <a:rPr lang="ja-JP" altLang="en-US" dirty="0">
                <a:latin typeface="+mn-ea"/>
              </a:rPr>
              <a:t>   </a:t>
            </a:r>
            <a:r>
              <a:rPr lang="en-US" altLang="ja-JP" dirty="0">
                <a:latin typeface="+mn-ea"/>
              </a:rPr>
              <a:t>(</a:t>
            </a:r>
            <a:r>
              <a:rPr lang="ja-JP" altLang="en-US" dirty="0">
                <a:latin typeface="+mn-ea"/>
              </a:rPr>
              <a:t>単にリンクとも呼ぶ</a:t>
            </a:r>
            <a:r>
              <a:rPr lang="en-US" altLang="ja-JP" dirty="0">
                <a:latin typeface="+mn-ea"/>
              </a:rPr>
              <a:t>)</a:t>
            </a:r>
            <a:r>
              <a:rPr lang="ja-JP" altLang="en-US" dirty="0">
                <a:latin typeface="+mn-ea"/>
              </a:rPr>
              <a:t>を作成することが可能．</a:t>
            </a:r>
          </a:p>
          <a:p>
            <a:endParaRPr kumimoji="1" lang="en-US" altLang="ja-JP" dirty="0">
              <a:latin typeface="+mn-ea"/>
            </a:endParaRPr>
          </a:p>
          <a:p>
            <a:r>
              <a:rPr kumimoji="1" lang="ja-JP" altLang="en-US" sz="3200" dirty="0">
                <a:solidFill>
                  <a:srgbClr val="FF0000"/>
                </a:solidFill>
                <a:latin typeface="+mn-ea"/>
              </a:rPr>
              <a:t>ハイパーリンク</a:t>
            </a:r>
          </a:p>
          <a:p>
            <a:pPr lvl="1"/>
            <a:r>
              <a:rPr kumimoji="1" lang="ja-JP" altLang="en-US" dirty="0">
                <a:latin typeface="+mn-ea"/>
              </a:rPr>
              <a:t>複数の文書を相互に関連づける仕組み．</a:t>
            </a:r>
            <a:endParaRPr kumimoji="1" lang="en-US" altLang="ja-JP" dirty="0">
              <a:latin typeface="+mn-ea"/>
            </a:endParaRPr>
          </a:p>
          <a:p>
            <a:pPr marL="457200" lvl="1" indent="0">
              <a:buNone/>
            </a:pPr>
            <a:r>
              <a:rPr kumimoji="1" lang="ja-JP" altLang="en-US" dirty="0">
                <a:latin typeface="+mn-ea"/>
              </a:rPr>
              <a:t>例：</a:t>
            </a:r>
            <a:r>
              <a:rPr lang="en-US" altLang="ja-JP" sz="2400" u="sng" dirty="0">
                <a:solidFill>
                  <a:schemeClr val="accent6">
                    <a:satOff val="24555"/>
                    <a:lumOff val="22232"/>
                  </a:schemeClr>
                </a:solidFill>
                <a:latin typeface="+mn-ea"/>
                <a:hlinkClick r:id="rId3"/>
              </a:rPr>
              <a:t>https://www.ep.sci.hokudai.ac.jp/~inex/</a:t>
            </a:r>
          </a:p>
          <a:p>
            <a:pPr lvl="1"/>
            <a:r>
              <a:rPr kumimoji="1" lang="ja-JP" altLang="en-US" dirty="0">
                <a:latin typeface="+mn-ea"/>
              </a:rPr>
              <a:t>それぞれの文書からハイパーリンクをたどることで 次々に他の文書を表示することが可能となる．</a:t>
            </a:r>
          </a:p>
          <a:p>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4"/>
          <a:stretch>
            <a:fillRect/>
          </a:stretch>
        </p:blipFill>
        <p:spPr>
          <a:xfrm>
            <a:off x="10446479" y="6206123"/>
            <a:ext cx="1609287" cy="565904"/>
          </a:xfrm>
          <a:prstGeom prst="rect">
            <a:avLst/>
          </a:prstGeom>
          <a:ln w="12700">
            <a:miter lim="400000"/>
          </a:ln>
        </p:spPr>
      </p:pic>
      <p:pic>
        <p:nvPicPr>
          <p:cNvPr id="8" name="図 7">
            <a:extLst>
              <a:ext uri="{FF2B5EF4-FFF2-40B4-BE49-F238E27FC236}">
                <a16:creationId xmlns:a16="http://schemas.microsoft.com/office/drawing/2014/main" id="{A3B86E60-096D-40DE-C88A-D3AE3A5429DB}"/>
              </a:ext>
            </a:extLst>
          </p:cNvPr>
          <p:cNvPicPr>
            <a:picLocks noChangeAspect="1"/>
          </p:cNvPicPr>
          <p:nvPr/>
        </p:nvPicPr>
        <p:blipFill rotWithShape="1">
          <a:blip r:embed="rId5"/>
          <a:srcRect l="5182" t="14004" r="50821" b="30197"/>
          <a:stretch/>
        </p:blipFill>
        <p:spPr>
          <a:xfrm>
            <a:off x="7406708" y="1503859"/>
            <a:ext cx="4785292" cy="3413829"/>
          </a:xfrm>
          <a:prstGeom prst="rect">
            <a:avLst/>
          </a:prstGeom>
        </p:spPr>
      </p:pic>
    </p:spTree>
    <p:extLst>
      <p:ext uri="{BB962C8B-B14F-4D97-AF65-F5344CB8AC3E}">
        <p14:creationId xmlns:p14="http://schemas.microsoft.com/office/powerpoint/2010/main" val="2847974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URL (Uniform Resource Locator)</a:t>
            </a:r>
            <a:endParaRPr kumimoji="1" lang="ja-JP" altLang="en-US" b="1" dirty="0">
              <a:solidFill>
                <a:schemeClr val="bg1"/>
              </a:solidFill>
              <a:latin typeface="+mn-ea"/>
              <a:ea typeface="+mn-ea"/>
            </a:endParaRP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838200" y="1825625"/>
            <a:ext cx="10515600" cy="2116788"/>
          </a:xfrm>
        </p:spPr>
        <p:txBody>
          <a:bodyPr>
            <a:normAutofit lnSpcReduction="10000"/>
          </a:bodyPr>
          <a:lstStyle/>
          <a:p>
            <a:r>
              <a:rPr lang="ja-JP" altLang="en-US" sz="3200" dirty="0">
                <a:latin typeface="+mn-ea"/>
              </a:rPr>
              <a:t>個々のファイル </a:t>
            </a:r>
            <a:r>
              <a:rPr lang="en-US" altLang="ja-JP" sz="3200" dirty="0">
                <a:latin typeface="+mn-ea"/>
              </a:rPr>
              <a:t>(</a:t>
            </a:r>
            <a:r>
              <a:rPr lang="ja-JP" altLang="en-US" sz="3200" dirty="0">
                <a:latin typeface="+mn-ea"/>
              </a:rPr>
              <a:t>データ</a:t>
            </a:r>
            <a:r>
              <a:rPr lang="en-US" altLang="ja-JP" sz="3200" dirty="0">
                <a:latin typeface="+mn-ea"/>
              </a:rPr>
              <a:t>) </a:t>
            </a:r>
            <a:r>
              <a:rPr lang="ja-JP" altLang="en-US" sz="3200" dirty="0">
                <a:latin typeface="+mn-ea"/>
              </a:rPr>
              <a:t>の場所を一意に示す識別子．</a:t>
            </a:r>
          </a:p>
          <a:p>
            <a:r>
              <a:rPr lang="ja-JP" altLang="en-US" sz="3200" dirty="0">
                <a:latin typeface="+mn-ea"/>
              </a:rPr>
              <a:t>「通信方法」と「住所」を指定．</a:t>
            </a:r>
            <a:endParaRPr lang="en-US" altLang="ja-JP" sz="3200" dirty="0">
              <a:latin typeface="+mn-ea"/>
            </a:endParaRPr>
          </a:p>
          <a:p>
            <a:endParaRPr lang="en-US" altLang="ja-JP" sz="3200" dirty="0">
              <a:latin typeface="+mn-ea"/>
            </a:endParaRPr>
          </a:p>
          <a:p>
            <a:r>
              <a:rPr lang="ja-JP" altLang="en-US" sz="3200" dirty="0">
                <a:latin typeface="+mn-ea"/>
              </a:rPr>
              <a:t>例：</a:t>
            </a:r>
            <a:r>
              <a:rPr lang="en-US" altLang="ja-JP" sz="3200" dirty="0">
                <a:latin typeface="+mn-ea"/>
              </a:rPr>
              <a:t>INEX</a:t>
            </a:r>
            <a:r>
              <a:rPr lang="ja-JP" altLang="en-US" sz="3200" dirty="0">
                <a:latin typeface="+mn-ea"/>
              </a:rPr>
              <a:t> </a:t>
            </a:r>
            <a:r>
              <a:rPr lang="en-US" altLang="ja-JP" sz="3200" dirty="0">
                <a:latin typeface="+mn-ea"/>
              </a:rPr>
              <a:t>2022</a:t>
            </a:r>
            <a:r>
              <a:rPr lang="ja-JP" altLang="en-US" sz="3200" dirty="0">
                <a:latin typeface="+mn-ea"/>
              </a:rPr>
              <a:t> トップページの場合</a:t>
            </a:r>
            <a:endParaRPr lang="en-US" altLang="ja-JP" sz="3200" dirty="0">
              <a:latin typeface="+mn-ea"/>
            </a:endParaRPr>
          </a:p>
          <a:p>
            <a:endParaRPr lang="ja-JP" altLang="en-US" sz="2800" dirty="0"/>
          </a:p>
          <a:p>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2"/>
          <a:stretch>
            <a:fillRect/>
          </a:stretch>
        </p:blipFill>
        <p:spPr>
          <a:xfrm>
            <a:off x="10446479" y="6206123"/>
            <a:ext cx="1609287" cy="565904"/>
          </a:xfrm>
          <a:prstGeom prst="rect">
            <a:avLst/>
          </a:prstGeom>
          <a:ln w="12700">
            <a:miter lim="400000"/>
          </a:ln>
        </p:spPr>
      </p:pic>
      <p:sp>
        <p:nvSpPr>
          <p:cNvPr id="8" name="テキスト ボックス 7">
            <a:extLst>
              <a:ext uri="{FF2B5EF4-FFF2-40B4-BE49-F238E27FC236}">
                <a16:creationId xmlns:a16="http://schemas.microsoft.com/office/drawing/2014/main" id="{79273808-F5A1-EBC7-BD8A-B8A262CEEFC3}"/>
              </a:ext>
            </a:extLst>
          </p:cNvPr>
          <p:cNvSpPr txBox="1"/>
          <p:nvPr/>
        </p:nvSpPr>
        <p:spPr>
          <a:xfrm>
            <a:off x="1479200" y="4212494"/>
            <a:ext cx="10066168" cy="1354217"/>
          </a:xfrm>
          <a:prstGeom prst="rect">
            <a:avLst/>
          </a:prstGeom>
          <a:noFill/>
        </p:spPr>
        <p:txBody>
          <a:bodyPr wrap="square" rtlCol="0">
            <a:spAutoFit/>
          </a:bodyPr>
          <a:lstStyle/>
          <a:p>
            <a:endParaRPr lang="en-US" altLang="ja-JP" sz="3200" u="sng" dirty="0">
              <a:solidFill>
                <a:schemeClr val="accent6">
                  <a:satOff val="24555"/>
                  <a:lumOff val="22232"/>
                </a:schemeClr>
              </a:solidFill>
              <a:hlinkClick r:id="rId3"/>
            </a:endParaRPr>
          </a:p>
          <a:p>
            <a:r>
              <a:rPr lang="en-US" altLang="ja-JP" sz="3200" u="sng" dirty="0">
                <a:solidFill>
                  <a:schemeClr val="accent6">
                    <a:satOff val="24555"/>
                    <a:lumOff val="22232"/>
                  </a:schemeClr>
                </a:solidFill>
                <a:hlinkClick r:id="rId3"/>
              </a:rPr>
              <a:t>https://www.ep.sci.hokudai.ac.jp/~inex/index.html</a:t>
            </a:r>
          </a:p>
          <a:p>
            <a:endParaRPr kumimoji="1" lang="ja-JP" altLang="en-US" dirty="0"/>
          </a:p>
        </p:txBody>
      </p:sp>
      <p:sp>
        <p:nvSpPr>
          <p:cNvPr id="7" name="四角形">
            <a:extLst>
              <a:ext uri="{FF2B5EF4-FFF2-40B4-BE49-F238E27FC236}">
                <a16:creationId xmlns:a16="http://schemas.microsoft.com/office/drawing/2014/main" id="{36E4FF63-662C-1878-FCCE-5A48D7C14438}"/>
              </a:ext>
            </a:extLst>
          </p:cNvPr>
          <p:cNvSpPr/>
          <p:nvPr/>
        </p:nvSpPr>
        <p:spPr>
          <a:xfrm>
            <a:off x="1519725" y="4666900"/>
            <a:ext cx="1008638" cy="689181"/>
          </a:xfrm>
          <a:prstGeom prst="rect">
            <a:avLst/>
          </a:prstGeom>
          <a:ln w="38100">
            <a:solidFill>
              <a:srgbClr val="FF0000"/>
            </a:solidFill>
            <a:miter lim="400000"/>
          </a:ln>
        </p:spPr>
        <p:txBody>
          <a:bodyPr lIns="50800" tIns="50800" rIns="50800" bIns="50800" anchor="ctr"/>
          <a:lstStyle/>
          <a:p>
            <a:pPr>
              <a:defRPr sz="2400">
                <a:solidFill>
                  <a:srgbClr val="FFFFFF"/>
                </a:solidFill>
              </a:defRPr>
            </a:pPr>
            <a:endParaRPr sz="2400"/>
          </a:p>
        </p:txBody>
      </p:sp>
      <p:sp>
        <p:nvSpPr>
          <p:cNvPr id="9" name="四角形">
            <a:extLst>
              <a:ext uri="{FF2B5EF4-FFF2-40B4-BE49-F238E27FC236}">
                <a16:creationId xmlns:a16="http://schemas.microsoft.com/office/drawing/2014/main" id="{A438D92B-98C5-F9AF-3655-761DC3317C5E}"/>
              </a:ext>
            </a:extLst>
          </p:cNvPr>
          <p:cNvSpPr/>
          <p:nvPr/>
        </p:nvSpPr>
        <p:spPr>
          <a:xfrm>
            <a:off x="2735605" y="4684997"/>
            <a:ext cx="8476477" cy="678106"/>
          </a:xfrm>
          <a:prstGeom prst="rect">
            <a:avLst/>
          </a:prstGeom>
          <a:ln w="38100">
            <a:solidFill>
              <a:srgbClr val="FF0000"/>
            </a:solidFill>
            <a:miter lim="400000"/>
          </a:ln>
        </p:spPr>
        <p:txBody>
          <a:bodyPr lIns="50800" tIns="50800" rIns="50800" bIns="50800" anchor="ctr"/>
          <a:lstStyle/>
          <a:p>
            <a:pPr>
              <a:defRPr sz="2400">
                <a:solidFill>
                  <a:srgbClr val="FFFFFF"/>
                </a:solidFill>
              </a:defRPr>
            </a:pPr>
            <a:endParaRPr sz="2400"/>
          </a:p>
        </p:txBody>
      </p:sp>
      <p:sp>
        <p:nvSpPr>
          <p:cNvPr id="10" name="通信方法">
            <a:extLst>
              <a:ext uri="{FF2B5EF4-FFF2-40B4-BE49-F238E27FC236}">
                <a16:creationId xmlns:a16="http://schemas.microsoft.com/office/drawing/2014/main" id="{ACCFA489-F936-C659-94AD-E59A1ABF7FC7}"/>
              </a:ext>
            </a:extLst>
          </p:cNvPr>
          <p:cNvSpPr txBox="1"/>
          <p:nvPr/>
        </p:nvSpPr>
        <p:spPr>
          <a:xfrm>
            <a:off x="1064716" y="4139506"/>
            <a:ext cx="2461006" cy="523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l">
              <a:lnSpc>
                <a:spcPct val="70000"/>
              </a:lnSpc>
              <a:defRPr sz="3200"/>
            </a:lvl1pPr>
          </a:lstStyle>
          <a:p>
            <a:r>
              <a:rPr lang="ja-JP" altLang="en-US" sz="3600" dirty="0"/>
              <a:t>通信方式</a:t>
            </a:r>
            <a:endParaRPr sz="3600" dirty="0"/>
          </a:p>
        </p:txBody>
      </p:sp>
      <p:sp>
        <p:nvSpPr>
          <p:cNvPr id="6" name="テキスト ボックス 5">
            <a:extLst>
              <a:ext uri="{FF2B5EF4-FFF2-40B4-BE49-F238E27FC236}">
                <a16:creationId xmlns:a16="http://schemas.microsoft.com/office/drawing/2014/main" id="{2AF1D02C-8E8A-5923-0E5B-221923143CD7}"/>
              </a:ext>
            </a:extLst>
          </p:cNvPr>
          <p:cNvSpPr txBox="1"/>
          <p:nvPr/>
        </p:nvSpPr>
        <p:spPr>
          <a:xfrm>
            <a:off x="6335021" y="4104970"/>
            <a:ext cx="1877786" cy="646331"/>
          </a:xfrm>
          <a:prstGeom prst="rect">
            <a:avLst/>
          </a:prstGeom>
          <a:noFill/>
        </p:spPr>
        <p:txBody>
          <a:bodyPr wrap="square" rtlCol="0">
            <a:spAutoFit/>
          </a:bodyPr>
          <a:lstStyle/>
          <a:p>
            <a:r>
              <a:rPr kumimoji="1" lang="ja-JP" altLang="en-US" sz="3600" dirty="0"/>
              <a:t>住所</a:t>
            </a:r>
          </a:p>
        </p:txBody>
      </p:sp>
      <p:sp>
        <p:nvSpPr>
          <p:cNvPr id="11" name="線">
            <a:extLst>
              <a:ext uri="{FF2B5EF4-FFF2-40B4-BE49-F238E27FC236}">
                <a16:creationId xmlns:a16="http://schemas.microsoft.com/office/drawing/2014/main" id="{7D02E592-3FEF-4C39-E184-33720F495689}"/>
              </a:ext>
            </a:extLst>
          </p:cNvPr>
          <p:cNvSpPr/>
          <p:nvPr/>
        </p:nvSpPr>
        <p:spPr>
          <a:xfrm flipV="1">
            <a:off x="7125138" y="4654896"/>
            <a:ext cx="11798" cy="708207"/>
          </a:xfrm>
          <a:prstGeom prst="line">
            <a:avLst/>
          </a:prstGeom>
          <a:ln w="38100">
            <a:solidFill>
              <a:srgbClr val="FF0000"/>
            </a:solidFill>
            <a:miter lim="400000"/>
          </a:ln>
        </p:spPr>
        <p:txBody>
          <a:bodyPr lIns="50800" tIns="50800" rIns="50800" bIns="50800" anchor="ctr"/>
          <a:lstStyle/>
          <a:p>
            <a:pPr>
              <a:defRPr sz="2400"/>
            </a:pPr>
            <a:endParaRPr sz="2400"/>
          </a:p>
        </p:txBody>
      </p:sp>
      <p:sp>
        <p:nvSpPr>
          <p:cNvPr id="12" name="テキスト ボックス 11">
            <a:extLst>
              <a:ext uri="{FF2B5EF4-FFF2-40B4-BE49-F238E27FC236}">
                <a16:creationId xmlns:a16="http://schemas.microsoft.com/office/drawing/2014/main" id="{12158E50-E6B2-9DE2-2185-7E4B4A4BD4CC}"/>
              </a:ext>
            </a:extLst>
          </p:cNvPr>
          <p:cNvSpPr txBox="1"/>
          <p:nvPr/>
        </p:nvSpPr>
        <p:spPr>
          <a:xfrm>
            <a:off x="4218213" y="5429612"/>
            <a:ext cx="2950029" cy="1200329"/>
          </a:xfrm>
          <a:prstGeom prst="rect">
            <a:avLst/>
          </a:prstGeom>
          <a:noFill/>
        </p:spPr>
        <p:txBody>
          <a:bodyPr wrap="square" rtlCol="0">
            <a:spAutoFit/>
          </a:bodyPr>
          <a:lstStyle/>
          <a:p>
            <a:r>
              <a:rPr lang="ja-JP" altLang="en-US" sz="3600" dirty="0"/>
              <a:t>ドメイン名</a:t>
            </a:r>
            <a:endParaRPr lang="en-US" altLang="ja-JP" sz="3600" dirty="0"/>
          </a:p>
          <a:p>
            <a:r>
              <a:rPr kumimoji="1" lang="en-US" altLang="ja-JP" sz="3600" dirty="0"/>
              <a:t>(</a:t>
            </a:r>
            <a:r>
              <a:rPr kumimoji="1" lang="ja-JP" altLang="en-US" sz="3600" dirty="0"/>
              <a:t>第</a:t>
            </a:r>
            <a:r>
              <a:rPr kumimoji="1" lang="en-US" altLang="ja-JP" sz="3600" dirty="0"/>
              <a:t>4</a:t>
            </a:r>
            <a:r>
              <a:rPr kumimoji="1" lang="ja-JP" altLang="en-US" sz="3600" dirty="0"/>
              <a:t>回参照</a:t>
            </a:r>
            <a:r>
              <a:rPr kumimoji="1" lang="en-US" altLang="ja-JP" sz="3600" dirty="0"/>
              <a:t>)</a:t>
            </a:r>
            <a:endParaRPr kumimoji="1" lang="ja-JP" altLang="en-US" sz="3600" dirty="0"/>
          </a:p>
        </p:txBody>
      </p:sp>
      <p:sp>
        <p:nvSpPr>
          <p:cNvPr id="13" name="テキスト ボックス 12">
            <a:extLst>
              <a:ext uri="{FF2B5EF4-FFF2-40B4-BE49-F238E27FC236}">
                <a16:creationId xmlns:a16="http://schemas.microsoft.com/office/drawing/2014/main" id="{52057722-AB1F-B248-41B7-FCBC8980EA74}"/>
              </a:ext>
            </a:extLst>
          </p:cNvPr>
          <p:cNvSpPr txBox="1"/>
          <p:nvPr/>
        </p:nvSpPr>
        <p:spPr>
          <a:xfrm>
            <a:off x="7652920" y="5439079"/>
            <a:ext cx="3759761" cy="1200329"/>
          </a:xfrm>
          <a:prstGeom prst="rect">
            <a:avLst/>
          </a:prstGeom>
          <a:noFill/>
        </p:spPr>
        <p:txBody>
          <a:bodyPr wrap="square" rtlCol="0">
            <a:spAutoFit/>
          </a:bodyPr>
          <a:lstStyle/>
          <a:p>
            <a:r>
              <a:rPr lang="ja-JP" altLang="en-US" sz="3600" dirty="0"/>
              <a:t>ファイルのパス</a:t>
            </a:r>
            <a:r>
              <a:rPr lang="en-US" altLang="ja-JP" sz="3600" dirty="0"/>
              <a:t>(</a:t>
            </a:r>
            <a:r>
              <a:rPr lang="ja-JP" altLang="en-US" sz="3600" dirty="0"/>
              <a:t>第</a:t>
            </a:r>
            <a:r>
              <a:rPr lang="en-US" altLang="ja-JP" sz="3600" dirty="0"/>
              <a:t>2</a:t>
            </a:r>
            <a:r>
              <a:rPr lang="ja-JP" altLang="en-US" sz="3600" dirty="0"/>
              <a:t>回参照</a:t>
            </a:r>
            <a:r>
              <a:rPr lang="en-US" altLang="ja-JP" sz="3600" dirty="0"/>
              <a:t>)</a:t>
            </a:r>
            <a:endParaRPr kumimoji="1" lang="en-US" altLang="ja-JP" sz="3600" dirty="0"/>
          </a:p>
        </p:txBody>
      </p:sp>
    </p:spTree>
    <p:extLst>
      <p:ext uri="{BB962C8B-B14F-4D97-AF65-F5344CB8AC3E}">
        <p14:creationId xmlns:p14="http://schemas.microsoft.com/office/powerpoint/2010/main" val="255504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6" grpId="0"/>
      <p:bldP spid="11" grpId="0" animBg="1"/>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URI</a:t>
            </a:r>
            <a:r>
              <a:rPr kumimoji="1" lang="ja-JP" altLang="en-US" b="1" dirty="0">
                <a:solidFill>
                  <a:schemeClr val="bg1"/>
                </a:solidFill>
                <a:latin typeface="+mn-ea"/>
                <a:ea typeface="+mn-ea"/>
              </a:rPr>
              <a:t>・</a:t>
            </a:r>
            <a:r>
              <a:rPr kumimoji="1" lang="en-US" altLang="ja-JP" b="1" dirty="0">
                <a:solidFill>
                  <a:schemeClr val="bg1"/>
                </a:solidFill>
                <a:latin typeface="+mn-ea"/>
                <a:ea typeface="+mn-ea"/>
              </a:rPr>
              <a:t>URN</a:t>
            </a:r>
            <a:endParaRPr kumimoji="1" lang="ja-JP" altLang="en-US" b="1" dirty="0">
              <a:solidFill>
                <a:schemeClr val="bg1"/>
              </a:solidFill>
              <a:latin typeface="+mn-ea"/>
              <a:ea typeface="+mn-ea"/>
            </a:endParaRP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266700" y="1854785"/>
            <a:ext cx="7783286" cy="4351338"/>
          </a:xfrm>
        </p:spPr>
        <p:txBody>
          <a:bodyPr>
            <a:normAutofit fontScale="92500" lnSpcReduction="10000"/>
          </a:bodyPr>
          <a:lstStyle/>
          <a:p>
            <a:pPr>
              <a:buFont typeface="Wingdings" panose="05000000000000000000" pitchFamily="2" charset="2"/>
              <a:buChar char="n"/>
            </a:pPr>
            <a:r>
              <a:rPr kumimoji="1" lang="en-US" altLang="ja-JP" dirty="0">
                <a:solidFill>
                  <a:srgbClr val="0070C0"/>
                </a:solidFill>
              </a:rPr>
              <a:t>URI (Uniform Resource Identifier)</a:t>
            </a:r>
          </a:p>
          <a:p>
            <a:pPr algn="l">
              <a:lnSpc>
                <a:spcPct val="70000"/>
              </a:lnSpc>
              <a:defRPr sz="3800"/>
            </a:pPr>
            <a:r>
              <a:rPr lang="ja-JP" altLang="en-US" sz="2800" dirty="0"/>
              <a:t>個々のデータを一意に示すための識別子．</a:t>
            </a:r>
            <a:endParaRPr lang="en-US" altLang="ja-JP" sz="2800" dirty="0"/>
          </a:p>
          <a:p>
            <a:pPr algn="l">
              <a:lnSpc>
                <a:spcPct val="70000"/>
              </a:lnSpc>
              <a:defRPr sz="3800"/>
            </a:pPr>
            <a:r>
              <a:rPr lang="en-US" altLang="ja-JP" sz="2800" dirty="0"/>
              <a:t>URL, URN </a:t>
            </a:r>
            <a:r>
              <a:rPr lang="ja-JP" altLang="en-US" sz="2800" dirty="0"/>
              <a:t>などが含まれる．</a:t>
            </a:r>
            <a:endParaRPr lang="en-US" altLang="ja-JP" sz="2800" dirty="0"/>
          </a:p>
          <a:p>
            <a:pPr marL="0" indent="0" algn="l">
              <a:lnSpc>
                <a:spcPct val="70000"/>
              </a:lnSpc>
              <a:buNone/>
              <a:defRPr sz="3800"/>
            </a:pPr>
            <a:endParaRPr lang="en-US" altLang="ja-JP" dirty="0"/>
          </a:p>
          <a:p>
            <a:pPr algn="l">
              <a:lnSpc>
                <a:spcPct val="70000"/>
              </a:lnSpc>
              <a:buFont typeface="Wingdings" panose="05000000000000000000" pitchFamily="2" charset="2"/>
              <a:buChar char="n"/>
              <a:defRPr sz="3800"/>
            </a:pPr>
            <a:r>
              <a:rPr lang="en-US" altLang="ja-JP" sz="2800" dirty="0">
                <a:solidFill>
                  <a:srgbClr val="0070C0"/>
                </a:solidFill>
              </a:rPr>
              <a:t>URN (Uniform Resource Name)</a:t>
            </a:r>
            <a:endParaRPr lang="ja-JP" altLang="en-US" sz="2800" dirty="0">
              <a:solidFill>
                <a:srgbClr val="0070C0"/>
              </a:solidFill>
            </a:endParaRPr>
          </a:p>
          <a:p>
            <a:r>
              <a:rPr kumimoji="1" lang="ja-JP" altLang="en-US" dirty="0"/>
              <a:t>個々のデータの名前を一意に示す識別子．</a:t>
            </a:r>
            <a:endParaRPr kumimoji="1" lang="en-US" altLang="ja-JP" dirty="0"/>
          </a:p>
          <a:p>
            <a:r>
              <a:rPr kumimoji="1" lang="en-US" altLang="ja-JP" dirty="0"/>
              <a:t>URN </a:t>
            </a:r>
            <a:r>
              <a:rPr kumimoji="1" lang="ja-JP" altLang="en-US" dirty="0"/>
              <a:t>の例：</a:t>
            </a:r>
          </a:p>
          <a:p>
            <a:pPr marL="0" indent="0">
              <a:buNone/>
            </a:pPr>
            <a:r>
              <a:rPr kumimoji="1" lang="ja-JP" altLang="en-US" dirty="0"/>
              <a:t>　</a:t>
            </a:r>
            <a:r>
              <a:rPr kumimoji="1" lang="en-US" altLang="ja-JP" dirty="0"/>
              <a:t>- ISBN (</a:t>
            </a:r>
            <a:r>
              <a:rPr kumimoji="1" lang="ja-JP" altLang="en-US" dirty="0"/>
              <a:t>書籍</a:t>
            </a:r>
            <a:r>
              <a:rPr kumimoji="1" lang="en-US" altLang="ja-JP" dirty="0"/>
              <a:t>)</a:t>
            </a:r>
            <a:r>
              <a:rPr kumimoji="1" lang="ja-JP" altLang="en-US" dirty="0"/>
              <a:t>：</a:t>
            </a:r>
            <a:r>
              <a:rPr kumimoji="1" lang="en-US" altLang="ja-JP" dirty="0">
                <a:highlight>
                  <a:srgbClr val="C0C0C0"/>
                </a:highlight>
              </a:rPr>
              <a:t>978-4-8329-8219-2</a:t>
            </a:r>
          </a:p>
          <a:p>
            <a:pPr marL="0" indent="0">
              <a:buNone/>
            </a:pPr>
            <a:r>
              <a:rPr kumimoji="1" lang="ja-JP" altLang="en-US" dirty="0"/>
              <a:t>　</a:t>
            </a:r>
            <a:r>
              <a:rPr kumimoji="1" lang="en-US" altLang="ja-JP" dirty="0"/>
              <a:t>- ISSN (</a:t>
            </a:r>
            <a:r>
              <a:rPr kumimoji="1" lang="ja-JP" altLang="en-US" dirty="0"/>
              <a:t>雑誌</a:t>
            </a:r>
            <a:r>
              <a:rPr kumimoji="1" lang="en-US" altLang="ja-JP" dirty="0"/>
              <a:t>)</a:t>
            </a:r>
            <a:r>
              <a:rPr kumimoji="1" lang="ja-JP" altLang="en-US" dirty="0"/>
              <a:t>：</a:t>
            </a:r>
            <a:r>
              <a:rPr kumimoji="1" lang="en-US" altLang="ja-JP" dirty="0">
                <a:highlight>
                  <a:srgbClr val="C0C0C0"/>
                </a:highlight>
              </a:rPr>
              <a:t>0028-0836 (Nature)</a:t>
            </a:r>
          </a:p>
          <a:p>
            <a:pPr marL="0" indent="0">
              <a:buNone/>
            </a:pPr>
            <a:r>
              <a:rPr kumimoji="1" lang="en-US" altLang="ja-JP" dirty="0"/>
              <a:t>    - DOI (</a:t>
            </a:r>
            <a:r>
              <a:rPr kumimoji="1" lang="ja-JP" altLang="en-US" dirty="0"/>
              <a:t>電子文献</a:t>
            </a:r>
            <a:r>
              <a:rPr kumimoji="1" lang="en-US" altLang="ja-JP" dirty="0"/>
              <a:t>)</a:t>
            </a:r>
            <a:r>
              <a:rPr lang="ja-JP" altLang="en-US" dirty="0"/>
              <a:t> </a:t>
            </a:r>
            <a:r>
              <a:rPr lang="en-US" altLang="ja-JP" dirty="0"/>
              <a:t>:</a:t>
            </a:r>
            <a:r>
              <a:rPr lang="ja-JP" altLang="en-US" dirty="0"/>
              <a:t> </a:t>
            </a:r>
            <a:r>
              <a:rPr lang="en-US" altLang="ja-JP" dirty="0">
                <a:highlight>
                  <a:srgbClr val="C0C0C0"/>
                </a:highlight>
              </a:rPr>
              <a:t>10.1029/2019JD031761</a:t>
            </a:r>
            <a:endParaRPr kumimoji="1" lang="en-US" altLang="ja-JP" dirty="0">
              <a:highlight>
                <a:srgbClr val="C0C0C0"/>
              </a:highlight>
            </a:endParaRPr>
          </a:p>
          <a:p>
            <a:endParaRPr kumimoji="1" lang="ja-JP" altLang="en-US" dirty="0"/>
          </a:p>
          <a:p>
            <a:endParaRPr kumimoji="1" lang="ja-JP" altLang="en-US" dirty="0"/>
          </a:p>
        </p:txBody>
      </p:sp>
      <p:pic>
        <p:nvPicPr>
          <p:cNvPr id="11" name="図 10" descr="テキスト, 手紙&#10;&#10;自動的に生成された説明">
            <a:extLst>
              <a:ext uri="{FF2B5EF4-FFF2-40B4-BE49-F238E27FC236}">
                <a16:creationId xmlns:a16="http://schemas.microsoft.com/office/drawing/2014/main" id="{77AD6D26-01F3-3397-2015-C2CEE406B5C0}"/>
              </a:ext>
            </a:extLst>
          </p:cNvPr>
          <p:cNvPicPr>
            <a:picLocks noChangeAspect="1"/>
          </p:cNvPicPr>
          <p:nvPr/>
        </p:nvPicPr>
        <p:blipFill rotWithShape="1">
          <a:blip r:embed="rId3">
            <a:extLst>
              <a:ext uri="{28A0092B-C50C-407E-A947-70E740481C1C}">
                <a14:useLocalDpi xmlns:a14="http://schemas.microsoft.com/office/drawing/2010/main" val="0"/>
              </a:ext>
            </a:extLst>
          </a:blip>
          <a:srcRect l="5845" t="33658" r="21564" b="23740"/>
          <a:stretch/>
        </p:blipFill>
        <p:spPr>
          <a:xfrm>
            <a:off x="8796150" y="2312670"/>
            <a:ext cx="3013192" cy="2357796"/>
          </a:xfrm>
          <a:prstGeom prst="rect">
            <a:avLst/>
          </a:prstGeom>
        </p:spPr>
      </p:pic>
      <p:pic>
        <p:nvPicPr>
          <p:cNvPr id="13" name="図 12">
            <a:extLst>
              <a:ext uri="{FF2B5EF4-FFF2-40B4-BE49-F238E27FC236}">
                <a16:creationId xmlns:a16="http://schemas.microsoft.com/office/drawing/2014/main" id="{580C09F3-72B7-B00D-8722-579CB79CD618}"/>
              </a:ext>
            </a:extLst>
          </p:cNvPr>
          <p:cNvPicPr>
            <a:picLocks noChangeAspect="1"/>
          </p:cNvPicPr>
          <p:nvPr/>
        </p:nvPicPr>
        <p:blipFill rotWithShape="1">
          <a:blip r:embed="rId4"/>
          <a:srcRect l="11601" t="31807" r="13918" b="18326"/>
          <a:stretch/>
        </p:blipFill>
        <p:spPr>
          <a:xfrm>
            <a:off x="6562855" y="4719723"/>
            <a:ext cx="4526972" cy="1929649"/>
          </a:xfrm>
          <a:prstGeom prst="rect">
            <a:avLst/>
          </a:prstGeom>
        </p:spPr>
      </p:pic>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5"/>
          <a:stretch>
            <a:fillRect/>
          </a:stretch>
        </p:blipFill>
        <p:spPr>
          <a:xfrm>
            <a:off x="10446479" y="6206123"/>
            <a:ext cx="1609287" cy="565904"/>
          </a:xfrm>
          <a:prstGeom prst="rect">
            <a:avLst/>
          </a:prstGeom>
          <a:ln w="12700">
            <a:miter lim="400000"/>
          </a:ln>
        </p:spPr>
      </p:pic>
      <p:pic>
        <p:nvPicPr>
          <p:cNvPr id="7" name="図 6">
            <a:extLst>
              <a:ext uri="{FF2B5EF4-FFF2-40B4-BE49-F238E27FC236}">
                <a16:creationId xmlns:a16="http://schemas.microsoft.com/office/drawing/2014/main" id="{32B71EF8-783E-7BCD-269E-E595053C71A3}"/>
              </a:ext>
            </a:extLst>
          </p:cNvPr>
          <p:cNvPicPr>
            <a:picLocks noChangeAspect="1"/>
          </p:cNvPicPr>
          <p:nvPr/>
        </p:nvPicPr>
        <p:blipFill>
          <a:blip r:embed="rId6"/>
          <a:stretch>
            <a:fillRect/>
          </a:stretch>
        </p:blipFill>
        <p:spPr>
          <a:xfrm>
            <a:off x="7105120" y="257885"/>
            <a:ext cx="2497576" cy="2831372"/>
          </a:xfrm>
          <a:prstGeom prst="rect">
            <a:avLst/>
          </a:prstGeom>
        </p:spPr>
      </p:pic>
    </p:spTree>
    <p:extLst>
      <p:ext uri="{BB962C8B-B14F-4D97-AF65-F5344CB8AC3E}">
        <p14:creationId xmlns:p14="http://schemas.microsoft.com/office/powerpoint/2010/main" val="344544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アイコン&#10;&#10;自動的に生成された説明">
            <a:extLst>
              <a:ext uri="{FF2B5EF4-FFF2-40B4-BE49-F238E27FC236}">
                <a16:creationId xmlns:a16="http://schemas.microsoft.com/office/drawing/2014/main" id="{029DF678-1FD2-6E78-55B0-891450A7D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6045" y="4620842"/>
            <a:ext cx="2420433" cy="2405074"/>
          </a:xfrm>
          <a:prstGeom prst="rect">
            <a:avLst/>
          </a:prstGeom>
        </p:spPr>
      </p:pic>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WWW </a:t>
            </a:r>
            <a:r>
              <a:rPr kumimoji="1" lang="ja-JP" altLang="en-US" b="1" dirty="0">
                <a:solidFill>
                  <a:schemeClr val="bg1"/>
                </a:solidFill>
                <a:latin typeface="+mn-ea"/>
                <a:ea typeface="+mn-ea"/>
              </a:rPr>
              <a:t>の通信の概念図</a:t>
            </a:r>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4"/>
          <a:stretch>
            <a:fillRect/>
          </a:stretch>
        </p:blipFill>
        <p:spPr>
          <a:xfrm>
            <a:off x="10446479" y="6206123"/>
            <a:ext cx="1609287" cy="565904"/>
          </a:xfrm>
          <a:prstGeom prst="rect">
            <a:avLst/>
          </a:prstGeom>
          <a:ln w="12700">
            <a:miter lim="400000"/>
          </a:ln>
        </p:spPr>
      </p:pic>
      <p:sp>
        <p:nvSpPr>
          <p:cNvPr id="8" name="矢印">
            <a:extLst>
              <a:ext uri="{FF2B5EF4-FFF2-40B4-BE49-F238E27FC236}">
                <a16:creationId xmlns:a16="http://schemas.microsoft.com/office/drawing/2014/main" id="{A359B7C5-71B5-D69B-C996-B544B8B88B05}"/>
              </a:ext>
            </a:extLst>
          </p:cNvPr>
          <p:cNvSpPr/>
          <p:nvPr/>
        </p:nvSpPr>
        <p:spPr>
          <a:xfrm>
            <a:off x="4785147" y="2632324"/>
            <a:ext cx="2972737" cy="492761"/>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a:p>
        </p:txBody>
      </p:sp>
      <p:sp>
        <p:nvSpPr>
          <p:cNvPr id="9" name="ブラウザ…">
            <a:extLst>
              <a:ext uri="{FF2B5EF4-FFF2-40B4-BE49-F238E27FC236}">
                <a16:creationId xmlns:a16="http://schemas.microsoft.com/office/drawing/2014/main" id="{87D960A0-725B-5F7F-4D75-9C341496B3BD}"/>
              </a:ext>
            </a:extLst>
          </p:cNvPr>
          <p:cNvSpPr txBox="1"/>
          <p:nvPr/>
        </p:nvSpPr>
        <p:spPr>
          <a:xfrm>
            <a:off x="1450641" y="1509295"/>
            <a:ext cx="102657" cy="436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nSpc>
                <a:spcPct val="70000"/>
              </a:lnSpc>
              <a:defRPr>
                <a:solidFill>
                  <a:schemeClr val="accent5"/>
                </a:solidFill>
                <a:latin typeface="ヒラギノ角ゴ ProN W6"/>
                <a:ea typeface="ヒラギノ角ゴ ProN W6"/>
                <a:cs typeface="ヒラギノ角ゴ ProN W6"/>
                <a:sym typeface="ヒラギノ角ゴ ProN W6"/>
              </a:defRPr>
            </a:pPr>
            <a:endParaRPr lang="en-US" altLang="ja-JP" sz="2800" dirty="0">
              <a:latin typeface="+mn-ea"/>
            </a:endParaRPr>
          </a:p>
        </p:txBody>
      </p:sp>
      <p:pic>
        <p:nvPicPr>
          <p:cNvPr id="11" name="イメージ" descr="イメージ">
            <a:extLst>
              <a:ext uri="{FF2B5EF4-FFF2-40B4-BE49-F238E27FC236}">
                <a16:creationId xmlns:a16="http://schemas.microsoft.com/office/drawing/2014/main" id="{7FF44E51-8D2C-F45A-4317-8321EABD1718}"/>
              </a:ext>
            </a:extLst>
          </p:cNvPr>
          <p:cNvPicPr>
            <a:picLocks noChangeAspect="1"/>
          </p:cNvPicPr>
          <p:nvPr/>
        </p:nvPicPr>
        <p:blipFill>
          <a:blip r:embed="rId5"/>
          <a:stretch>
            <a:fillRect/>
          </a:stretch>
        </p:blipFill>
        <p:spPr>
          <a:xfrm>
            <a:off x="8670160" y="2292998"/>
            <a:ext cx="1397205" cy="1885030"/>
          </a:xfrm>
          <a:prstGeom prst="rect">
            <a:avLst/>
          </a:prstGeom>
          <a:ln w="12700">
            <a:miter lim="400000"/>
          </a:ln>
        </p:spPr>
      </p:pic>
      <p:sp>
        <p:nvSpPr>
          <p:cNvPr id="12" name="ファイル要求">
            <a:extLst>
              <a:ext uri="{FF2B5EF4-FFF2-40B4-BE49-F238E27FC236}">
                <a16:creationId xmlns:a16="http://schemas.microsoft.com/office/drawing/2014/main" id="{010D62C7-C285-CF20-11A2-F322F51293B7}"/>
              </a:ext>
            </a:extLst>
          </p:cNvPr>
          <p:cNvSpPr txBox="1"/>
          <p:nvPr/>
        </p:nvSpPr>
        <p:spPr>
          <a:xfrm>
            <a:off x="4750779" y="2368963"/>
            <a:ext cx="2616101" cy="436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lvl1pPr>
          </a:lstStyle>
          <a:p>
            <a:r>
              <a:rPr lang="ja-JP" altLang="en-US" sz="2800" dirty="0">
                <a:latin typeface="+mn-ea"/>
              </a:rPr>
              <a:t>ファイルの要求</a:t>
            </a:r>
            <a:endParaRPr sz="2800" dirty="0">
              <a:latin typeface="+mn-ea"/>
            </a:endParaRPr>
          </a:p>
        </p:txBody>
      </p:sp>
      <p:sp>
        <p:nvSpPr>
          <p:cNvPr id="13" name="ファイル提供">
            <a:extLst>
              <a:ext uri="{FF2B5EF4-FFF2-40B4-BE49-F238E27FC236}">
                <a16:creationId xmlns:a16="http://schemas.microsoft.com/office/drawing/2014/main" id="{BDEFC422-EA29-C5B8-4C31-FDF3DDFDCCCF}"/>
              </a:ext>
            </a:extLst>
          </p:cNvPr>
          <p:cNvSpPr txBox="1"/>
          <p:nvPr/>
        </p:nvSpPr>
        <p:spPr>
          <a:xfrm>
            <a:off x="5353754" y="5357554"/>
            <a:ext cx="2616101" cy="436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lvl1pPr>
          </a:lstStyle>
          <a:p>
            <a:r>
              <a:rPr lang="ja-JP" altLang="en-US" sz="2800" dirty="0">
                <a:latin typeface="+mn-ea"/>
              </a:rPr>
              <a:t>ファイルの提供</a:t>
            </a:r>
            <a:endParaRPr sz="2800" dirty="0">
              <a:latin typeface="+mn-ea"/>
            </a:endParaRPr>
          </a:p>
        </p:txBody>
      </p:sp>
      <p:sp>
        <p:nvSpPr>
          <p:cNvPr id="14" name="ファイル">
            <a:extLst>
              <a:ext uri="{FF2B5EF4-FFF2-40B4-BE49-F238E27FC236}">
                <a16:creationId xmlns:a16="http://schemas.microsoft.com/office/drawing/2014/main" id="{E839C21E-D2DC-5C42-8734-A577D9D0FE84}"/>
              </a:ext>
            </a:extLst>
          </p:cNvPr>
          <p:cNvSpPr txBox="1"/>
          <p:nvPr/>
        </p:nvSpPr>
        <p:spPr>
          <a:xfrm>
            <a:off x="8308386" y="4620842"/>
            <a:ext cx="2975173" cy="436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lvl1pPr>
          </a:lstStyle>
          <a:p>
            <a:r>
              <a:rPr lang="ja-JP" altLang="en-US" sz="2800" dirty="0">
                <a:solidFill>
                  <a:srgbClr val="FF0000"/>
                </a:solidFill>
                <a:latin typeface="+mn-ea"/>
              </a:rPr>
              <a:t>ウェブコンテンツ</a:t>
            </a:r>
            <a:endParaRPr sz="2800" dirty="0">
              <a:solidFill>
                <a:srgbClr val="FF0000"/>
              </a:solidFill>
              <a:latin typeface="+mn-ea"/>
            </a:endParaRPr>
          </a:p>
        </p:txBody>
      </p:sp>
      <p:sp>
        <p:nvSpPr>
          <p:cNvPr id="16" name="矢印">
            <a:extLst>
              <a:ext uri="{FF2B5EF4-FFF2-40B4-BE49-F238E27FC236}">
                <a16:creationId xmlns:a16="http://schemas.microsoft.com/office/drawing/2014/main" id="{9CC392DC-2C7E-9067-926C-0D3D6DB7153B}"/>
              </a:ext>
            </a:extLst>
          </p:cNvPr>
          <p:cNvSpPr/>
          <p:nvPr/>
        </p:nvSpPr>
        <p:spPr>
          <a:xfrm rot="16200000">
            <a:off x="2246016" y="3989698"/>
            <a:ext cx="1019153" cy="609600"/>
          </a:xfrm>
          <a:custGeom>
            <a:avLst/>
            <a:gdLst/>
            <a:ahLst/>
            <a:cxnLst>
              <a:cxn ang="0">
                <a:pos x="wd2" y="hd2"/>
              </a:cxn>
              <a:cxn ang="5400000">
                <a:pos x="wd2" y="hd2"/>
              </a:cxn>
              <a:cxn ang="10800000">
                <a:pos x="wd2" y="hd2"/>
              </a:cxn>
              <a:cxn ang="16200000">
                <a:pos x="wd2" y="hd2"/>
              </a:cxn>
            </a:cxnLst>
            <a:rect l="0" t="0" r="r" b="b"/>
            <a:pathLst>
              <a:path w="21600" h="21600" extrusionOk="0">
                <a:moveTo>
                  <a:pt x="11729" y="15224"/>
                </a:moveTo>
                <a:lnTo>
                  <a:pt x="11729" y="21600"/>
                </a:lnTo>
                <a:lnTo>
                  <a:pt x="0" y="10800"/>
                </a:lnTo>
                <a:lnTo>
                  <a:pt x="11729" y="0"/>
                </a:lnTo>
                <a:lnTo>
                  <a:pt x="11729" y="6376"/>
                </a:lnTo>
                <a:lnTo>
                  <a:pt x="21600" y="6376"/>
                </a:lnTo>
                <a:lnTo>
                  <a:pt x="21600" y="15224"/>
                </a:lnTo>
                <a:close/>
              </a:path>
            </a:pathLst>
          </a:custGeom>
          <a:solidFill>
            <a:schemeClr val="accent1">
              <a:alpha val="49830"/>
            </a:schemeClr>
          </a:solidFill>
          <a:ln w="12700">
            <a:miter lim="400000"/>
          </a:ln>
        </p:spPr>
        <p:txBody>
          <a:bodyPr lIns="50800" tIns="50800" rIns="50800" bIns="50800" anchor="ctr"/>
          <a:lstStyle/>
          <a:p>
            <a:pPr>
              <a:defRPr sz="2400">
                <a:solidFill>
                  <a:schemeClr val="accent1">
                    <a:alpha val="30085"/>
                  </a:schemeClr>
                </a:solidFill>
              </a:defRPr>
            </a:pPr>
            <a:endParaRPr/>
          </a:p>
        </p:txBody>
      </p:sp>
      <p:sp>
        <p:nvSpPr>
          <p:cNvPr id="17" name="解釈 + 表示">
            <a:extLst>
              <a:ext uri="{FF2B5EF4-FFF2-40B4-BE49-F238E27FC236}">
                <a16:creationId xmlns:a16="http://schemas.microsoft.com/office/drawing/2014/main" id="{9D3022C3-25EE-5CC2-B6F6-635497A42772}"/>
              </a:ext>
            </a:extLst>
          </p:cNvPr>
          <p:cNvSpPr txBox="1"/>
          <p:nvPr/>
        </p:nvSpPr>
        <p:spPr>
          <a:xfrm>
            <a:off x="1563545" y="3934735"/>
            <a:ext cx="2212144" cy="450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defRPr sz="3200"/>
            </a:lvl1pPr>
          </a:lstStyle>
          <a:p>
            <a:r>
              <a:rPr dirty="0" err="1">
                <a:latin typeface="+mn-ea"/>
              </a:rPr>
              <a:t>解釈</a:t>
            </a:r>
            <a:r>
              <a:rPr dirty="0">
                <a:latin typeface="+mn-ea"/>
              </a:rPr>
              <a:t> + </a:t>
            </a:r>
            <a:r>
              <a:rPr dirty="0" err="1">
                <a:latin typeface="+mn-ea"/>
              </a:rPr>
              <a:t>表示</a:t>
            </a:r>
            <a:endParaRPr dirty="0">
              <a:latin typeface="+mn-ea"/>
            </a:endParaRPr>
          </a:p>
        </p:txBody>
      </p:sp>
      <p:sp>
        <p:nvSpPr>
          <p:cNvPr id="21" name="矢印">
            <a:extLst>
              <a:ext uri="{FF2B5EF4-FFF2-40B4-BE49-F238E27FC236}">
                <a16:creationId xmlns:a16="http://schemas.microsoft.com/office/drawing/2014/main" id="{D0EE0386-73BE-905F-6345-AA7ADD3113F6}"/>
              </a:ext>
            </a:extLst>
          </p:cNvPr>
          <p:cNvSpPr/>
          <p:nvPr/>
        </p:nvSpPr>
        <p:spPr>
          <a:xfrm rot="10800000">
            <a:off x="5055269" y="4938108"/>
            <a:ext cx="2695603" cy="492760"/>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a:p>
        </p:txBody>
      </p:sp>
      <p:grpSp>
        <p:nvGrpSpPr>
          <p:cNvPr id="28" name="グループ化 27">
            <a:extLst>
              <a:ext uri="{FF2B5EF4-FFF2-40B4-BE49-F238E27FC236}">
                <a16:creationId xmlns:a16="http://schemas.microsoft.com/office/drawing/2014/main" id="{64A2B29B-4D93-E46E-4A8F-EE40A9C1EBA8}"/>
              </a:ext>
            </a:extLst>
          </p:cNvPr>
          <p:cNvGrpSpPr/>
          <p:nvPr/>
        </p:nvGrpSpPr>
        <p:grpSpPr>
          <a:xfrm>
            <a:off x="1972776" y="2217647"/>
            <a:ext cx="1549065" cy="1442347"/>
            <a:chOff x="1532393" y="1968252"/>
            <a:chExt cx="2186617" cy="2124643"/>
          </a:xfrm>
        </p:grpSpPr>
        <p:pic>
          <p:nvPicPr>
            <p:cNvPr id="29" name="グラフィックス 28">
              <a:extLst>
                <a:ext uri="{FF2B5EF4-FFF2-40B4-BE49-F238E27FC236}">
                  <a16:creationId xmlns:a16="http://schemas.microsoft.com/office/drawing/2014/main" id="{DDF33CD0-8743-E06A-5E7A-BB51E5CB26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12558" y="2040867"/>
              <a:ext cx="907618" cy="907618"/>
            </a:xfrm>
            <a:prstGeom prst="rect">
              <a:avLst/>
            </a:prstGeom>
          </p:spPr>
        </p:pic>
        <p:pic>
          <p:nvPicPr>
            <p:cNvPr id="30" name="図 29" descr="ロゴ, 会社名&#10;&#10;自動的に生成された説明">
              <a:extLst>
                <a:ext uri="{FF2B5EF4-FFF2-40B4-BE49-F238E27FC236}">
                  <a16:creationId xmlns:a16="http://schemas.microsoft.com/office/drawing/2014/main" id="{AEA51356-CF6E-AF15-67B4-DABBAF2B9A5B}"/>
                </a:ext>
              </a:extLst>
            </p:cNvPr>
            <p:cNvPicPr>
              <a:picLocks noChangeAspect="1"/>
            </p:cNvPicPr>
            <p:nvPr/>
          </p:nvPicPr>
          <p:blipFill rotWithShape="1">
            <a:blip r:embed="rId8">
              <a:extLst>
                <a:ext uri="{28A0092B-C50C-407E-A947-70E740481C1C}">
                  <a14:useLocalDpi xmlns:a14="http://schemas.microsoft.com/office/drawing/2010/main" val="0"/>
                </a:ext>
              </a:extLst>
            </a:blip>
            <a:srcRect l="22599" t="10899" r="20179" b="13884"/>
            <a:stretch/>
          </p:blipFill>
          <p:spPr>
            <a:xfrm>
              <a:off x="2651062" y="1968252"/>
              <a:ext cx="1067948" cy="1052849"/>
            </a:xfrm>
            <a:prstGeom prst="rect">
              <a:avLst/>
            </a:prstGeom>
          </p:spPr>
        </p:pic>
        <p:pic>
          <p:nvPicPr>
            <p:cNvPr id="31" name="図 30" descr="ロゴ, アイコン&#10;&#10;自動的に生成された説明">
              <a:extLst>
                <a:ext uri="{FF2B5EF4-FFF2-40B4-BE49-F238E27FC236}">
                  <a16:creationId xmlns:a16="http://schemas.microsoft.com/office/drawing/2014/main" id="{F01785A5-0FDC-F6AB-0DD6-D38472BE39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2393" y="3067807"/>
              <a:ext cx="1067948" cy="1006541"/>
            </a:xfrm>
            <a:prstGeom prst="rect">
              <a:avLst/>
            </a:prstGeom>
          </p:spPr>
        </p:pic>
        <p:pic>
          <p:nvPicPr>
            <p:cNvPr id="32" name="図 31" descr="ロゴ が含まれている画像&#10;&#10;自動的に生成された説明">
              <a:extLst>
                <a:ext uri="{FF2B5EF4-FFF2-40B4-BE49-F238E27FC236}">
                  <a16:creationId xmlns:a16="http://schemas.microsoft.com/office/drawing/2014/main" id="{7B9D30DB-F3C4-E98B-5218-62E085A3CB58}"/>
                </a:ext>
              </a:extLst>
            </p:cNvPr>
            <p:cNvPicPr>
              <a:picLocks noChangeAspect="1"/>
            </p:cNvPicPr>
            <p:nvPr/>
          </p:nvPicPr>
          <p:blipFill rotWithShape="1">
            <a:blip r:embed="rId10">
              <a:extLst>
                <a:ext uri="{28A0092B-C50C-407E-A947-70E740481C1C}">
                  <a14:useLocalDpi xmlns:a14="http://schemas.microsoft.com/office/drawing/2010/main" val="0"/>
                </a:ext>
              </a:extLst>
            </a:blip>
            <a:srcRect l="32402" t="17644" r="31652" b="15021"/>
            <a:stretch/>
          </p:blipFill>
          <p:spPr>
            <a:xfrm>
              <a:off x="2703440" y="3094117"/>
              <a:ext cx="1015570" cy="998778"/>
            </a:xfrm>
            <a:prstGeom prst="rect">
              <a:avLst/>
            </a:prstGeom>
          </p:spPr>
        </p:pic>
      </p:grpSp>
      <p:pic>
        <p:nvPicPr>
          <p:cNvPr id="34" name="図 33">
            <a:extLst>
              <a:ext uri="{FF2B5EF4-FFF2-40B4-BE49-F238E27FC236}">
                <a16:creationId xmlns:a16="http://schemas.microsoft.com/office/drawing/2014/main" id="{C9CD71A4-6E11-3553-C429-81CAFED046E2}"/>
              </a:ext>
            </a:extLst>
          </p:cNvPr>
          <p:cNvPicPr>
            <a:picLocks noChangeAspect="1"/>
          </p:cNvPicPr>
          <p:nvPr/>
        </p:nvPicPr>
        <p:blipFill rotWithShape="1">
          <a:blip r:embed="rId11"/>
          <a:srcRect l="5762" t="13333" r="4155" b="29950"/>
          <a:stretch/>
        </p:blipFill>
        <p:spPr>
          <a:xfrm>
            <a:off x="975964" y="4874697"/>
            <a:ext cx="3930061" cy="1663659"/>
          </a:xfrm>
          <a:prstGeom prst="rect">
            <a:avLst/>
          </a:prstGeom>
        </p:spPr>
      </p:pic>
      <p:sp>
        <p:nvSpPr>
          <p:cNvPr id="25" name="テキスト ボックス 24">
            <a:extLst>
              <a:ext uri="{FF2B5EF4-FFF2-40B4-BE49-F238E27FC236}">
                <a16:creationId xmlns:a16="http://schemas.microsoft.com/office/drawing/2014/main" id="{F5828094-EE4F-54CC-C579-9126066609E5}"/>
              </a:ext>
            </a:extLst>
          </p:cNvPr>
          <p:cNvSpPr txBox="1"/>
          <p:nvPr/>
        </p:nvSpPr>
        <p:spPr>
          <a:xfrm>
            <a:off x="5155947" y="3599790"/>
            <a:ext cx="4161458" cy="830997"/>
          </a:xfrm>
          <a:prstGeom prst="rect">
            <a:avLst/>
          </a:prstGeom>
          <a:noFill/>
        </p:spPr>
        <p:txBody>
          <a:bodyPr wrap="square">
            <a:spAutoFit/>
          </a:bodyPr>
          <a:lstStyle/>
          <a:p>
            <a:r>
              <a:rPr lang="ja-JP" altLang="en-US" sz="2400" dirty="0">
                <a:latin typeface="+mn-ea"/>
              </a:rPr>
              <a:t>プロトコル</a:t>
            </a:r>
            <a:endParaRPr lang="en-US" altLang="ja-JP" sz="2400" dirty="0">
              <a:latin typeface="+mn-ea"/>
            </a:endParaRPr>
          </a:p>
          <a:p>
            <a:r>
              <a:rPr lang="en-US" altLang="ja-JP" sz="2400" dirty="0">
                <a:latin typeface="+mn-ea"/>
              </a:rPr>
              <a:t>HTTP</a:t>
            </a:r>
            <a:r>
              <a:rPr lang="en-US" altLang="ja-JP" sz="2400" dirty="0">
                <a:solidFill>
                  <a:srgbClr val="FF0000"/>
                </a:solidFill>
                <a:latin typeface="+mn-ea"/>
              </a:rPr>
              <a:t> </a:t>
            </a:r>
            <a:r>
              <a:rPr lang="en-US" altLang="ja-JP" sz="2400" dirty="0">
                <a:latin typeface="+mn-ea"/>
              </a:rPr>
              <a:t>or HTTPS</a:t>
            </a:r>
            <a:endParaRPr lang="ja-JP" altLang="en-US" sz="2400" dirty="0">
              <a:latin typeface="+mn-ea"/>
            </a:endParaRPr>
          </a:p>
        </p:txBody>
      </p:sp>
      <p:sp>
        <p:nvSpPr>
          <p:cNvPr id="7" name="テキスト ボックス 6">
            <a:extLst>
              <a:ext uri="{FF2B5EF4-FFF2-40B4-BE49-F238E27FC236}">
                <a16:creationId xmlns:a16="http://schemas.microsoft.com/office/drawing/2014/main" id="{C6E9CCDA-1512-585C-9AE4-E49024C59524}"/>
              </a:ext>
            </a:extLst>
          </p:cNvPr>
          <p:cNvSpPr txBox="1"/>
          <p:nvPr/>
        </p:nvSpPr>
        <p:spPr>
          <a:xfrm>
            <a:off x="1501969" y="1480954"/>
            <a:ext cx="3930061" cy="830997"/>
          </a:xfrm>
          <a:prstGeom prst="rect">
            <a:avLst/>
          </a:prstGeom>
          <a:noFill/>
        </p:spPr>
        <p:txBody>
          <a:bodyPr wrap="square" rtlCol="0">
            <a:spAutoFit/>
          </a:bodyPr>
          <a:lstStyle/>
          <a:p>
            <a:r>
              <a:rPr kumimoji="1" lang="ja-JP" altLang="en-US" sz="2400" dirty="0">
                <a:latin typeface="+mn-ea"/>
              </a:rPr>
              <a:t>ブラウザ</a:t>
            </a:r>
            <a:endParaRPr kumimoji="1" lang="en-US" altLang="ja-JP" sz="2400" dirty="0">
              <a:latin typeface="+mn-ea"/>
            </a:endParaRPr>
          </a:p>
          <a:p>
            <a:r>
              <a:rPr kumimoji="1" lang="en-US" altLang="ja-JP" sz="2400" dirty="0">
                <a:latin typeface="+mn-ea"/>
              </a:rPr>
              <a:t>(</a:t>
            </a:r>
            <a:r>
              <a:rPr kumimoji="1" lang="ja-JP" altLang="en-US" sz="2400" dirty="0">
                <a:latin typeface="+mn-ea"/>
              </a:rPr>
              <a:t>クライアント</a:t>
            </a:r>
            <a:r>
              <a:rPr kumimoji="1" lang="en-US" altLang="ja-JP" sz="2400" dirty="0">
                <a:latin typeface="+mn-ea"/>
              </a:rPr>
              <a:t>)</a:t>
            </a:r>
            <a:r>
              <a:rPr kumimoji="1" lang="ja-JP" altLang="en-US" sz="2400" dirty="0">
                <a:latin typeface="+mn-ea"/>
              </a:rPr>
              <a:t>　</a:t>
            </a:r>
          </a:p>
        </p:txBody>
      </p:sp>
      <p:sp>
        <p:nvSpPr>
          <p:cNvPr id="15" name="テキスト ボックス 14">
            <a:extLst>
              <a:ext uri="{FF2B5EF4-FFF2-40B4-BE49-F238E27FC236}">
                <a16:creationId xmlns:a16="http://schemas.microsoft.com/office/drawing/2014/main" id="{29142592-42E9-6F87-0534-A5B26F67BDB4}"/>
              </a:ext>
            </a:extLst>
          </p:cNvPr>
          <p:cNvSpPr txBox="1"/>
          <p:nvPr/>
        </p:nvSpPr>
        <p:spPr>
          <a:xfrm>
            <a:off x="8149139" y="1474574"/>
            <a:ext cx="2336532" cy="830997"/>
          </a:xfrm>
          <a:prstGeom prst="rect">
            <a:avLst/>
          </a:prstGeom>
          <a:noFill/>
        </p:spPr>
        <p:txBody>
          <a:bodyPr wrap="square" rtlCol="0">
            <a:spAutoFit/>
          </a:bodyPr>
          <a:lstStyle/>
          <a:p>
            <a:r>
              <a:rPr kumimoji="1" lang="ja-JP" altLang="en-US" sz="2400" dirty="0">
                <a:latin typeface="+mn-ea"/>
              </a:rPr>
              <a:t>ウェブサーバ</a:t>
            </a:r>
            <a:endParaRPr kumimoji="1" lang="en-US" altLang="ja-JP" sz="2400" dirty="0">
              <a:latin typeface="+mn-ea"/>
            </a:endParaRPr>
          </a:p>
          <a:p>
            <a:r>
              <a:rPr kumimoji="1" lang="en-US" altLang="ja-JP" sz="2400" dirty="0">
                <a:latin typeface="+mn-ea"/>
              </a:rPr>
              <a:t>(</a:t>
            </a:r>
            <a:r>
              <a:rPr kumimoji="1" lang="ja-JP" altLang="en-US" sz="2400" dirty="0">
                <a:latin typeface="+mn-ea"/>
              </a:rPr>
              <a:t>サーバ</a:t>
            </a:r>
            <a:r>
              <a:rPr kumimoji="1" lang="en-US" altLang="ja-JP" sz="2400" dirty="0">
                <a:latin typeface="+mn-ea"/>
              </a:rPr>
              <a:t>)</a:t>
            </a:r>
            <a:endParaRPr kumimoji="1" lang="ja-JP" altLang="en-US" sz="2400" dirty="0">
              <a:latin typeface="+mn-ea"/>
            </a:endParaRPr>
          </a:p>
        </p:txBody>
      </p:sp>
    </p:spTree>
    <p:extLst>
      <p:ext uri="{BB962C8B-B14F-4D97-AF65-F5344CB8AC3E}">
        <p14:creationId xmlns:p14="http://schemas.microsoft.com/office/powerpoint/2010/main" val="3589072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ウェブコンテンツ</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506506" y="1549462"/>
            <a:ext cx="11217408" cy="2942318"/>
          </a:xfrm>
        </p:spPr>
        <p:txBody>
          <a:bodyPr/>
          <a:lstStyle/>
          <a:p>
            <a:pPr algn="l">
              <a:defRPr sz="3800"/>
            </a:pPr>
            <a:r>
              <a:rPr lang="ja-JP" altLang="en-US" sz="3200" dirty="0"/>
              <a:t>ウェブ上で提供される「モノ」</a:t>
            </a:r>
          </a:p>
          <a:p>
            <a:pPr lvl="1"/>
            <a:r>
              <a:rPr lang="ja-JP" altLang="en-US" dirty="0"/>
              <a:t>定義は非常に曖昧．</a:t>
            </a:r>
          </a:p>
          <a:p>
            <a:pPr lvl="1"/>
            <a:r>
              <a:rPr lang="ja-JP" altLang="en-US" dirty="0"/>
              <a:t>個々のファイルから一括りの大きなサービスまで包含．</a:t>
            </a:r>
          </a:p>
          <a:p>
            <a:r>
              <a:rPr kumimoji="1" lang="ja-JP" altLang="en-US" dirty="0"/>
              <a:t>ウェブコンテンツの例：</a:t>
            </a:r>
          </a:p>
          <a:p>
            <a:pPr lvl="1"/>
            <a:r>
              <a:rPr kumimoji="1" lang="ja-JP" altLang="en-US" dirty="0"/>
              <a:t>個々のファイル：</a:t>
            </a:r>
            <a:r>
              <a:rPr kumimoji="1" lang="en-US" altLang="ja-JP" dirty="0"/>
              <a:t>HTML </a:t>
            </a:r>
            <a:r>
              <a:rPr kumimoji="1" lang="ja-JP" altLang="en-US" dirty="0"/>
              <a:t>文書，画像，動画，</a:t>
            </a:r>
            <a:r>
              <a:rPr kumimoji="1" lang="en-US" altLang="ja-JP" dirty="0" err="1"/>
              <a:t>etc</a:t>
            </a:r>
            <a:endParaRPr kumimoji="1" lang="en-US" altLang="ja-JP" dirty="0"/>
          </a:p>
          <a:p>
            <a:pPr lvl="1"/>
            <a:r>
              <a:rPr kumimoji="1" lang="ja-JP" altLang="en-US" dirty="0"/>
              <a:t>一括りの大きなサービス：</a:t>
            </a:r>
            <a:r>
              <a:rPr kumimoji="1" lang="en-US" altLang="ja-JP" dirty="0"/>
              <a:t>Web </a:t>
            </a:r>
            <a:r>
              <a:rPr kumimoji="1" lang="ja-JP" altLang="en-US" dirty="0"/>
              <a:t>メール，</a:t>
            </a:r>
            <a:r>
              <a:rPr kumimoji="1" lang="en-US" altLang="ja-JP" dirty="0"/>
              <a:t>SNS</a:t>
            </a:r>
            <a:r>
              <a:rPr kumimoji="1" lang="ja-JP" altLang="en-US" dirty="0"/>
              <a:t>，</a:t>
            </a:r>
            <a:r>
              <a:rPr kumimoji="1" lang="en-US" altLang="ja-JP" dirty="0" err="1"/>
              <a:t>etc</a:t>
            </a:r>
            <a:endParaRPr kumimoji="1" lang="en-US" altLang="ja-JP" dirty="0"/>
          </a:p>
          <a:p>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pic>
        <p:nvPicPr>
          <p:cNvPr id="10" name="図 9" descr="ロゴ, 会社名&#10;&#10;自動的に生成された説明">
            <a:extLst>
              <a:ext uri="{FF2B5EF4-FFF2-40B4-BE49-F238E27FC236}">
                <a16:creationId xmlns:a16="http://schemas.microsoft.com/office/drawing/2014/main" id="{537E155A-E3A3-C16B-9E1D-4B3160C93B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59" y="4635656"/>
            <a:ext cx="3058548" cy="1720433"/>
          </a:xfrm>
          <a:prstGeom prst="rect">
            <a:avLst/>
          </a:prstGeom>
        </p:spPr>
      </p:pic>
      <p:pic>
        <p:nvPicPr>
          <p:cNvPr id="12" name="グラフィックス 11">
            <a:extLst>
              <a:ext uri="{FF2B5EF4-FFF2-40B4-BE49-F238E27FC236}">
                <a16:creationId xmlns:a16="http://schemas.microsoft.com/office/drawing/2014/main" id="{C1BAA79D-0FD3-628A-FDCD-58334EB2CF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71638" y="4629706"/>
            <a:ext cx="2319455" cy="1739591"/>
          </a:xfrm>
          <a:prstGeom prst="rect">
            <a:avLst/>
          </a:prstGeom>
        </p:spPr>
      </p:pic>
      <p:pic>
        <p:nvPicPr>
          <p:cNvPr id="13" name="図 12" descr="ロゴ, 会社名&#10;&#10;自動的に生成された説明">
            <a:extLst>
              <a:ext uri="{FF2B5EF4-FFF2-40B4-BE49-F238E27FC236}">
                <a16:creationId xmlns:a16="http://schemas.microsoft.com/office/drawing/2014/main" id="{5B1777C7-9CF6-EFBA-0E9B-96740F5FDC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0335" y="4418747"/>
            <a:ext cx="2154250" cy="2154250"/>
          </a:xfrm>
          <a:prstGeom prst="rect">
            <a:avLst/>
          </a:prstGeom>
        </p:spPr>
      </p:pic>
    </p:spTree>
    <p:extLst>
      <p:ext uri="{BB962C8B-B14F-4D97-AF65-F5344CB8AC3E}">
        <p14:creationId xmlns:p14="http://schemas.microsoft.com/office/powerpoint/2010/main" val="613634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15315"/>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目次</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p:txBody>
          <a:bodyPr/>
          <a:lstStyle/>
          <a:p>
            <a:pPr marL="514350" indent="-514350">
              <a:buFont typeface="+mj-lt"/>
              <a:buAutoNum type="arabicPeriod"/>
            </a:pPr>
            <a:r>
              <a:rPr kumimoji="1" lang="ja-JP" altLang="en-US" sz="4000" dirty="0"/>
              <a:t> クライアント・サーバシステム</a:t>
            </a:r>
          </a:p>
          <a:p>
            <a:pPr marL="514350" indent="-514350">
              <a:buFont typeface="+mj-lt"/>
              <a:buAutoNum type="arabicPeriod"/>
            </a:pPr>
            <a:endParaRPr kumimoji="1" lang="en-US" altLang="ja-JP" sz="4000" dirty="0"/>
          </a:p>
          <a:p>
            <a:pPr marL="514350" indent="-514350">
              <a:buFont typeface="+mj-lt"/>
              <a:buAutoNum type="arabicPeriod"/>
            </a:pPr>
            <a:r>
              <a:rPr kumimoji="1" lang="ja-JP" altLang="en-US" sz="4000" dirty="0"/>
              <a:t> </a:t>
            </a:r>
            <a:r>
              <a:rPr kumimoji="1" lang="en-US" altLang="ja-JP" sz="4000" dirty="0"/>
              <a:t>WWW </a:t>
            </a:r>
            <a:r>
              <a:rPr kumimoji="1" lang="ja-JP" altLang="en-US" sz="4000" dirty="0"/>
              <a:t>の仕組み</a:t>
            </a:r>
          </a:p>
          <a:p>
            <a:pPr marL="514350" indent="-514350">
              <a:buFont typeface="+mj-lt"/>
              <a:buAutoNum type="arabicPeriod"/>
            </a:pPr>
            <a:endParaRPr kumimoji="1" lang="en-US" altLang="ja-JP" sz="4000" dirty="0"/>
          </a:p>
          <a:p>
            <a:pPr marL="514350" indent="-514350">
              <a:buFont typeface="+mj-lt"/>
              <a:buAutoNum type="arabicPeriod"/>
            </a:pPr>
            <a:r>
              <a:rPr kumimoji="1" lang="ja-JP" altLang="en-US" sz="4000" dirty="0"/>
              <a:t> 著作権</a:t>
            </a:r>
          </a:p>
          <a:p>
            <a:endParaRPr kumimoji="1" lang="ja-JP" altLang="en-US" dirty="0"/>
          </a:p>
        </p:txBody>
      </p:sp>
      <p:pic>
        <p:nvPicPr>
          <p:cNvPr id="5" name="イメージ" descr="イメージ">
            <a:extLst>
              <a:ext uri="{FF2B5EF4-FFF2-40B4-BE49-F238E27FC236}">
                <a16:creationId xmlns:a16="http://schemas.microsoft.com/office/drawing/2014/main" id="{07821F95-2BC9-011E-14D8-7BA3A8A16A2C}"/>
              </a:ext>
            </a:extLst>
          </p:cNvPr>
          <p:cNvPicPr>
            <a:picLocks noChangeAspect="1"/>
          </p:cNvPicPr>
          <p:nvPr/>
        </p:nvPicPr>
        <p:blipFill>
          <a:blip r:embed="rId2"/>
          <a:stretch>
            <a:fillRect/>
          </a:stretch>
        </p:blipFill>
        <p:spPr>
          <a:xfrm>
            <a:off x="10410621" y="6176963"/>
            <a:ext cx="1609287" cy="565904"/>
          </a:xfrm>
          <a:prstGeom prst="rect">
            <a:avLst/>
          </a:prstGeom>
          <a:ln w="12700">
            <a:miter lim="400000"/>
          </a:ln>
        </p:spPr>
      </p:pic>
    </p:spTree>
    <p:extLst>
      <p:ext uri="{BB962C8B-B14F-4D97-AF65-F5344CB8AC3E}">
        <p14:creationId xmlns:p14="http://schemas.microsoft.com/office/powerpoint/2010/main" val="2266965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HTML</a:t>
            </a:r>
            <a:r>
              <a:rPr kumimoji="1" lang="ja-JP" altLang="en-US" b="1" dirty="0">
                <a:solidFill>
                  <a:schemeClr val="bg1"/>
                </a:solidFill>
                <a:latin typeface="+mn-ea"/>
                <a:ea typeface="+mn-ea"/>
              </a:rPr>
              <a:t>・</a:t>
            </a:r>
            <a:r>
              <a:rPr kumimoji="1" lang="en-US" altLang="ja-JP" b="1" dirty="0">
                <a:solidFill>
                  <a:schemeClr val="bg1"/>
                </a:solidFill>
                <a:latin typeface="+mn-ea"/>
                <a:ea typeface="+mn-ea"/>
              </a:rPr>
              <a:t>XML</a:t>
            </a:r>
            <a:endParaRPr kumimoji="1" lang="ja-JP" altLang="en-US" b="1" dirty="0">
              <a:solidFill>
                <a:schemeClr val="bg1"/>
              </a:solidFill>
              <a:latin typeface="+mn-ea"/>
              <a:ea typeface="+mn-ea"/>
            </a:endParaRP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252298" y="1577807"/>
            <a:ext cx="10769808" cy="4946402"/>
          </a:xfrm>
        </p:spPr>
        <p:txBody>
          <a:bodyPr>
            <a:normAutofit/>
          </a:bodyPr>
          <a:lstStyle/>
          <a:p>
            <a:pPr>
              <a:buFont typeface="Wingdings" panose="05000000000000000000" pitchFamily="2" charset="2"/>
              <a:buChar char="n"/>
            </a:pPr>
            <a:r>
              <a:rPr kumimoji="1" lang="en-US" altLang="ja-JP" sz="3200" dirty="0">
                <a:solidFill>
                  <a:srgbClr val="0070C0"/>
                </a:solidFill>
                <a:latin typeface="+mn-ea"/>
              </a:rPr>
              <a:t>HTML (</a:t>
            </a:r>
            <a:r>
              <a:rPr kumimoji="1" lang="en-US" altLang="ja-JP" sz="3200" dirty="0" err="1">
                <a:solidFill>
                  <a:srgbClr val="0070C0"/>
                </a:solidFill>
                <a:latin typeface="+mn-ea"/>
              </a:rPr>
              <a:t>HyperText</a:t>
            </a:r>
            <a:r>
              <a:rPr kumimoji="1" lang="en-US" altLang="ja-JP" sz="3200" dirty="0">
                <a:solidFill>
                  <a:srgbClr val="0070C0"/>
                </a:solidFill>
                <a:latin typeface="+mn-ea"/>
              </a:rPr>
              <a:t> Markup Language)</a:t>
            </a:r>
          </a:p>
          <a:p>
            <a:pPr lvl="1"/>
            <a:r>
              <a:rPr kumimoji="1" lang="ja-JP" altLang="en-US" sz="2800" dirty="0">
                <a:latin typeface="+mn-ea"/>
              </a:rPr>
              <a:t>ウェブサーバ上で公開される文書に用いられる標準的なマークアップ言語．</a:t>
            </a:r>
          </a:p>
          <a:p>
            <a:pPr lvl="2"/>
            <a:r>
              <a:rPr kumimoji="1" lang="ja-JP" altLang="en-US" sz="2400" dirty="0">
                <a:latin typeface="+mn-ea"/>
              </a:rPr>
              <a:t>タグを用いて記述可能．</a:t>
            </a:r>
          </a:p>
          <a:p>
            <a:pPr lvl="2"/>
            <a:r>
              <a:rPr kumimoji="1" lang="ja-JP" altLang="en-US" sz="2400" dirty="0">
                <a:latin typeface="+mn-ea"/>
              </a:rPr>
              <a:t>ハイパーリンクが使用可能．</a:t>
            </a:r>
            <a:endParaRPr kumimoji="1" lang="en-US" altLang="ja-JP" sz="2400" dirty="0">
              <a:latin typeface="+mn-ea"/>
            </a:endParaRPr>
          </a:p>
          <a:p>
            <a:pPr>
              <a:buFont typeface="Wingdings" panose="05000000000000000000" pitchFamily="2" charset="2"/>
              <a:buChar char="n"/>
            </a:pPr>
            <a:endParaRPr lang="en-US" altLang="ja-JP" sz="3200" dirty="0">
              <a:solidFill>
                <a:srgbClr val="0070C0"/>
              </a:solidFill>
              <a:latin typeface="+mn-ea"/>
            </a:endParaRPr>
          </a:p>
          <a:p>
            <a:pPr>
              <a:buFont typeface="Wingdings" panose="05000000000000000000" pitchFamily="2" charset="2"/>
              <a:buChar char="n"/>
            </a:pPr>
            <a:r>
              <a:rPr lang="en-US" altLang="ja-JP" sz="3200" dirty="0">
                <a:solidFill>
                  <a:srgbClr val="0070C0"/>
                </a:solidFill>
                <a:latin typeface="+mn-ea"/>
              </a:rPr>
              <a:t>XML (Extensible Markup Language)</a:t>
            </a:r>
          </a:p>
          <a:p>
            <a:pPr lvl="1">
              <a:defRPr sz="3200"/>
            </a:pPr>
            <a:r>
              <a:rPr lang="ja-JP" altLang="en-US" sz="2800" dirty="0">
                <a:latin typeface="+mn-ea"/>
              </a:rPr>
              <a:t>マークアップ言語を作成するための言語の一つ．</a:t>
            </a:r>
          </a:p>
          <a:p>
            <a:pPr lvl="1">
              <a:defRPr sz="3200"/>
            </a:pPr>
            <a:r>
              <a:rPr lang="ja-JP" altLang="en-US" sz="2800" dirty="0">
                <a:latin typeface="+mn-ea"/>
              </a:rPr>
              <a:t>ユーザ独自のタグを設定可能．　</a:t>
            </a:r>
          </a:p>
          <a:p>
            <a:endParaRPr kumimoji="1" lang="en-US" altLang="ja-JP" sz="3200" dirty="0"/>
          </a:p>
          <a:p>
            <a:endParaRPr kumimoji="1" lang="ja-JP" altLang="en-US" sz="3200"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36205" y="6241257"/>
            <a:ext cx="1609287" cy="565904"/>
          </a:xfrm>
          <a:prstGeom prst="rect">
            <a:avLst/>
          </a:prstGeom>
          <a:ln w="12700">
            <a:miter lim="400000"/>
          </a:ln>
        </p:spPr>
      </p:pic>
      <p:sp>
        <p:nvSpPr>
          <p:cNvPr id="8" name="四角形: 角を丸くする 7">
            <a:extLst>
              <a:ext uri="{FF2B5EF4-FFF2-40B4-BE49-F238E27FC236}">
                <a16:creationId xmlns:a16="http://schemas.microsoft.com/office/drawing/2014/main" id="{7789D43E-F66E-A579-90EF-DD09FDCE89D5}"/>
              </a:ext>
            </a:extLst>
          </p:cNvPr>
          <p:cNvSpPr/>
          <p:nvPr/>
        </p:nvSpPr>
        <p:spPr>
          <a:xfrm>
            <a:off x="6746489" y="2644367"/>
            <a:ext cx="4494360" cy="15819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kumimoji="1" lang="ja-JP" altLang="en-US" sz="2400" dirty="0">
                <a:solidFill>
                  <a:srgbClr val="FF0000"/>
                </a:solidFill>
                <a:latin typeface="+mn-ea"/>
              </a:rPr>
              <a:t>マークアップ言語</a:t>
            </a:r>
            <a:r>
              <a:rPr kumimoji="1" lang="ja-JP" altLang="en-US" sz="2400" dirty="0">
                <a:latin typeface="+mn-ea"/>
              </a:rPr>
              <a:t>：</a:t>
            </a:r>
            <a:endParaRPr kumimoji="1" lang="en-US" altLang="ja-JP" sz="2400" dirty="0">
              <a:latin typeface="+mn-ea"/>
            </a:endParaRPr>
          </a:p>
          <a:p>
            <a:r>
              <a:rPr kumimoji="1" lang="ja-JP" altLang="en-US" sz="2400" dirty="0">
                <a:latin typeface="+mn-ea"/>
              </a:rPr>
              <a:t>文書の見た目や構造などを文章と共に記述するための言語．</a:t>
            </a:r>
          </a:p>
          <a:p>
            <a:pPr algn="ctr"/>
            <a:endParaRPr kumimoji="1" lang="ja-JP" altLang="en-US" dirty="0"/>
          </a:p>
        </p:txBody>
      </p:sp>
    </p:spTree>
    <p:extLst>
      <p:ext uri="{BB962C8B-B14F-4D97-AF65-F5344CB8AC3E}">
        <p14:creationId xmlns:p14="http://schemas.microsoft.com/office/powerpoint/2010/main" val="3032875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HTML </a:t>
            </a:r>
            <a:r>
              <a:rPr kumimoji="1" lang="ja-JP" altLang="en-US" b="1" dirty="0">
                <a:solidFill>
                  <a:schemeClr val="bg1"/>
                </a:solidFill>
                <a:latin typeface="+mn-ea"/>
                <a:ea typeface="+mn-ea"/>
              </a:rPr>
              <a:t>ソースの表示</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p:txBody>
          <a:bodyPr/>
          <a:lstStyle/>
          <a:p>
            <a:pPr algn="l">
              <a:lnSpc>
                <a:spcPct val="70000"/>
              </a:lnSpc>
              <a:defRPr sz="3800"/>
            </a:pPr>
            <a:r>
              <a:rPr lang="en-US" altLang="ja-JP" sz="2800" dirty="0"/>
              <a:t>HTML </a:t>
            </a:r>
            <a:r>
              <a:rPr lang="ja-JP" altLang="en-US" sz="2800" dirty="0"/>
              <a:t>文書に実際に</a:t>
            </a:r>
            <a:endParaRPr lang="en-US" altLang="ja-JP" sz="2800" dirty="0"/>
          </a:p>
          <a:p>
            <a:pPr marL="0" indent="0" algn="l">
              <a:lnSpc>
                <a:spcPct val="70000"/>
              </a:lnSpc>
              <a:buNone/>
              <a:defRPr sz="3800"/>
            </a:pPr>
            <a:r>
              <a:rPr lang="ja-JP" altLang="en-US" sz="2800" dirty="0"/>
              <a:t>書かれている内容</a:t>
            </a:r>
            <a:r>
              <a:rPr lang="en-US" altLang="ja-JP" sz="2800" dirty="0"/>
              <a:t>.</a:t>
            </a:r>
          </a:p>
          <a:p>
            <a:pPr marL="0" indent="0" algn="l">
              <a:lnSpc>
                <a:spcPct val="70000"/>
              </a:lnSpc>
              <a:buNone/>
              <a:defRPr sz="3800"/>
            </a:pPr>
            <a:endParaRPr kumimoji="1" lang="en-US" altLang="ja-JP" dirty="0"/>
          </a:p>
          <a:p>
            <a:pPr algn="l">
              <a:lnSpc>
                <a:spcPct val="70000"/>
              </a:lnSpc>
              <a:defRPr sz="3800"/>
            </a:pPr>
            <a:r>
              <a:rPr lang="ja-JP" altLang="en-US" sz="2400" dirty="0"/>
              <a:t>ブラウザが </a:t>
            </a:r>
            <a:r>
              <a:rPr lang="en-US" altLang="ja-JP" sz="2400" dirty="0"/>
              <a:t>HTML </a:t>
            </a:r>
            <a:r>
              <a:rPr lang="ja-JP" altLang="en-US" sz="2400" dirty="0"/>
              <a:t>ソース</a:t>
            </a:r>
          </a:p>
          <a:p>
            <a:pPr marL="0" indent="0" algn="l">
              <a:lnSpc>
                <a:spcPct val="70000"/>
              </a:lnSpc>
              <a:buNone/>
              <a:defRPr sz="3800"/>
            </a:pPr>
            <a:r>
              <a:rPr lang="ja-JP" altLang="en-US" sz="2400" dirty="0"/>
              <a:t>を解釈し，整形したものを</a:t>
            </a:r>
          </a:p>
          <a:p>
            <a:pPr marL="0" indent="0" algn="l">
              <a:lnSpc>
                <a:spcPct val="70000"/>
              </a:lnSpc>
              <a:buNone/>
              <a:defRPr sz="3800"/>
            </a:pPr>
            <a:r>
              <a:rPr lang="ja-JP" altLang="en-US" sz="2400" dirty="0"/>
              <a:t>画面に表示させている．</a:t>
            </a:r>
          </a:p>
          <a:p>
            <a:pPr marL="0" indent="0" algn="l">
              <a:lnSpc>
                <a:spcPct val="70000"/>
              </a:lnSpc>
              <a:buNone/>
              <a:defRPr sz="3800"/>
            </a:pPr>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pic>
        <p:nvPicPr>
          <p:cNvPr id="8" name="図 7">
            <a:extLst>
              <a:ext uri="{FF2B5EF4-FFF2-40B4-BE49-F238E27FC236}">
                <a16:creationId xmlns:a16="http://schemas.microsoft.com/office/drawing/2014/main" id="{B51EAE42-6118-D2E2-2663-73A90F900AAB}"/>
              </a:ext>
            </a:extLst>
          </p:cNvPr>
          <p:cNvPicPr>
            <a:picLocks noChangeAspect="1"/>
          </p:cNvPicPr>
          <p:nvPr/>
        </p:nvPicPr>
        <p:blipFill rotWithShape="1">
          <a:blip r:embed="rId4">
            <a:extLst>
              <a:ext uri="{28A0092B-C50C-407E-A947-70E740481C1C}">
                <a14:useLocalDpi xmlns:a14="http://schemas.microsoft.com/office/drawing/2010/main" val="0"/>
              </a:ext>
            </a:extLst>
          </a:blip>
          <a:srcRect t="20148" b="9120"/>
          <a:stretch/>
        </p:blipFill>
        <p:spPr>
          <a:xfrm>
            <a:off x="5080373" y="1440696"/>
            <a:ext cx="5366106" cy="5060741"/>
          </a:xfrm>
          <a:prstGeom prst="rect">
            <a:avLst/>
          </a:prstGeom>
        </p:spPr>
      </p:pic>
      <p:pic>
        <p:nvPicPr>
          <p:cNvPr id="11" name="図 10" descr="コンピューターのスクリーンショット&#10;&#10;自動的に生成された説明">
            <a:extLst>
              <a:ext uri="{FF2B5EF4-FFF2-40B4-BE49-F238E27FC236}">
                <a16:creationId xmlns:a16="http://schemas.microsoft.com/office/drawing/2014/main" id="{151FD9B0-B336-5259-3E67-552652A83A26}"/>
              </a:ext>
            </a:extLst>
          </p:cNvPr>
          <p:cNvPicPr>
            <a:picLocks noChangeAspect="1"/>
          </p:cNvPicPr>
          <p:nvPr/>
        </p:nvPicPr>
        <p:blipFill rotWithShape="1">
          <a:blip r:embed="rId5">
            <a:extLst>
              <a:ext uri="{28A0092B-C50C-407E-A947-70E740481C1C}">
                <a14:useLocalDpi xmlns:a14="http://schemas.microsoft.com/office/drawing/2010/main" val="0"/>
              </a:ext>
            </a:extLst>
          </a:blip>
          <a:srcRect l="58931" t="33893" r="3973" b="39546"/>
          <a:stretch/>
        </p:blipFill>
        <p:spPr>
          <a:xfrm>
            <a:off x="5080372" y="1440696"/>
            <a:ext cx="5366105" cy="5122672"/>
          </a:xfrm>
          <a:prstGeom prst="rect">
            <a:avLst/>
          </a:prstGeom>
        </p:spPr>
      </p:pic>
      <p:pic>
        <p:nvPicPr>
          <p:cNvPr id="13" name="図 12" descr="パソコンの画面&#10;&#10;自動的に生成された説明">
            <a:extLst>
              <a:ext uri="{FF2B5EF4-FFF2-40B4-BE49-F238E27FC236}">
                <a16:creationId xmlns:a16="http://schemas.microsoft.com/office/drawing/2014/main" id="{B415CE8F-30AA-4BA4-6755-DBA981C428E3}"/>
              </a:ext>
            </a:extLst>
          </p:cNvPr>
          <p:cNvPicPr>
            <a:picLocks noChangeAspect="1"/>
          </p:cNvPicPr>
          <p:nvPr/>
        </p:nvPicPr>
        <p:blipFill rotWithShape="1">
          <a:blip r:embed="rId6">
            <a:extLst>
              <a:ext uri="{28A0092B-C50C-407E-A947-70E740481C1C}">
                <a14:useLocalDpi xmlns:a14="http://schemas.microsoft.com/office/drawing/2010/main" val="0"/>
              </a:ext>
            </a:extLst>
          </a:blip>
          <a:srcRect t="22209" b="12181"/>
          <a:stretch/>
        </p:blipFill>
        <p:spPr>
          <a:xfrm>
            <a:off x="4748869" y="1378766"/>
            <a:ext cx="5785014" cy="5151832"/>
          </a:xfrm>
          <a:prstGeom prst="rect">
            <a:avLst/>
          </a:prstGeom>
        </p:spPr>
      </p:pic>
      <p:pic>
        <p:nvPicPr>
          <p:cNvPr id="15" name="図 14">
            <a:extLst>
              <a:ext uri="{FF2B5EF4-FFF2-40B4-BE49-F238E27FC236}">
                <a16:creationId xmlns:a16="http://schemas.microsoft.com/office/drawing/2014/main" id="{3507FBB4-D6A5-DD28-5A07-CE22DC13CD06}"/>
              </a:ext>
            </a:extLst>
          </p:cNvPr>
          <p:cNvPicPr>
            <a:picLocks noChangeAspect="1"/>
          </p:cNvPicPr>
          <p:nvPr/>
        </p:nvPicPr>
        <p:blipFill rotWithShape="1">
          <a:blip r:embed="rId7"/>
          <a:srcRect t="14075" r="55000" b="16481"/>
          <a:stretch/>
        </p:blipFill>
        <p:spPr>
          <a:xfrm>
            <a:off x="4666158" y="1378766"/>
            <a:ext cx="5867725" cy="5184602"/>
          </a:xfrm>
          <a:prstGeom prst="rect">
            <a:avLst/>
          </a:prstGeom>
        </p:spPr>
      </p:pic>
    </p:spTree>
    <p:extLst>
      <p:ext uri="{BB962C8B-B14F-4D97-AF65-F5344CB8AC3E}">
        <p14:creationId xmlns:p14="http://schemas.microsoft.com/office/powerpoint/2010/main" val="369370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文書作成時の注意：文字コード</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795471" y="1562084"/>
            <a:ext cx="10728158" cy="2345322"/>
          </a:xfrm>
        </p:spPr>
        <p:txBody>
          <a:bodyPr>
            <a:normAutofit lnSpcReduction="10000"/>
          </a:bodyPr>
          <a:lstStyle/>
          <a:p>
            <a:pPr algn="l">
              <a:lnSpc>
                <a:spcPct val="100000"/>
              </a:lnSpc>
              <a:defRPr sz="3800"/>
            </a:pPr>
            <a:r>
              <a:rPr lang="ja-JP" altLang="en-US" sz="2800" dirty="0"/>
              <a:t>文字や記号を計算機上で扱うために，文字や記号一つ一つに割り当てられた固有の符号のセット．</a:t>
            </a:r>
          </a:p>
          <a:p>
            <a:pPr lvl="1">
              <a:lnSpc>
                <a:spcPct val="100000"/>
              </a:lnSpc>
            </a:pPr>
            <a:r>
              <a:rPr lang="ja-JP" altLang="en-US" dirty="0"/>
              <a:t>文字コードの例：</a:t>
            </a:r>
            <a:r>
              <a:rPr lang="en-US" altLang="ja-JP" dirty="0"/>
              <a:t>UTF-8, Shift-JIS, EUC-JP,…</a:t>
            </a:r>
          </a:p>
          <a:p>
            <a:pPr>
              <a:lnSpc>
                <a:spcPct val="100000"/>
              </a:lnSpc>
              <a:defRPr sz="3800"/>
            </a:pPr>
            <a:r>
              <a:rPr lang="ja-JP" altLang="en-US" sz="2800" dirty="0"/>
              <a:t>異なる文字コードで読み込むと，符号が異なるため，文字や記号が正しく解釈されないことがある </a:t>
            </a:r>
            <a:r>
              <a:rPr lang="en-US" altLang="ja-JP" sz="2800" dirty="0"/>
              <a:t>(</a:t>
            </a:r>
            <a:r>
              <a:rPr lang="ja-JP" altLang="en-US" sz="2800" dirty="0"/>
              <a:t>文字化け</a:t>
            </a:r>
            <a:r>
              <a:rPr lang="en-US" altLang="ja-JP" sz="2800" dirty="0"/>
              <a:t>)</a:t>
            </a:r>
            <a:r>
              <a:rPr lang="ja-JP" altLang="en-US" sz="2800" dirty="0"/>
              <a:t>．</a:t>
            </a:r>
          </a:p>
          <a:p>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pic>
        <p:nvPicPr>
          <p:cNvPr id="9" name="図 8">
            <a:extLst>
              <a:ext uri="{FF2B5EF4-FFF2-40B4-BE49-F238E27FC236}">
                <a16:creationId xmlns:a16="http://schemas.microsoft.com/office/drawing/2014/main" id="{25BB26A1-E455-96B2-30FF-107D1B735C12}"/>
              </a:ext>
            </a:extLst>
          </p:cNvPr>
          <p:cNvPicPr>
            <a:picLocks noChangeAspect="1"/>
          </p:cNvPicPr>
          <p:nvPr/>
        </p:nvPicPr>
        <p:blipFill>
          <a:blip r:embed="rId4"/>
          <a:stretch>
            <a:fillRect/>
          </a:stretch>
        </p:blipFill>
        <p:spPr>
          <a:xfrm>
            <a:off x="558639" y="4760855"/>
            <a:ext cx="4644031" cy="1944793"/>
          </a:xfrm>
          <a:prstGeom prst="rect">
            <a:avLst/>
          </a:prstGeom>
        </p:spPr>
      </p:pic>
      <p:pic>
        <p:nvPicPr>
          <p:cNvPr id="11" name="図 10">
            <a:extLst>
              <a:ext uri="{FF2B5EF4-FFF2-40B4-BE49-F238E27FC236}">
                <a16:creationId xmlns:a16="http://schemas.microsoft.com/office/drawing/2014/main" id="{3459F14D-62F6-15E4-5BB7-8DAC383D2F97}"/>
              </a:ext>
            </a:extLst>
          </p:cNvPr>
          <p:cNvPicPr>
            <a:picLocks noChangeAspect="1"/>
          </p:cNvPicPr>
          <p:nvPr/>
        </p:nvPicPr>
        <p:blipFill>
          <a:blip r:embed="rId5"/>
          <a:stretch>
            <a:fillRect/>
          </a:stretch>
        </p:blipFill>
        <p:spPr>
          <a:xfrm>
            <a:off x="5448776" y="4760855"/>
            <a:ext cx="4997703" cy="2097145"/>
          </a:xfrm>
          <a:prstGeom prst="rect">
            <a:avLst/>
          </a:prstGeom>
        </p:spPr>
      </p:pic>
      <p:sp>
        <p:nvSpPr>
          <p:cNvPr id="12" name="UTF-8">
            <a:extLst>
              <a:ext uri="{FF2B5EF4-FFF2-40B4-BE49-F238E27FC236}">
                <a16:creationId xmlns:a16="http://schemas.microsoft.com/office/drawing/2014/main" id="{B130E411-77BE-75F7-E73D-AB65E08CC57A}"/>
              </a:ext>
            </a:extLst>
          </p:cNvPr>
          <p:cNvSpPr txBox="1"/>
          <p:nvPr/>
        </p:nvSpPr>
        <p:spPr>
          <a:xfrm>
            <a:off x="1112744" y="4288931"/>
            <a:ext cx="3253080"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l">
              <a:defRPr sz="3200"/>
            </a:lvl1pPr>
          </a:lstStyle>
          <a:p>
            <a:r>
              <a:rPr sz="2400" dirty="0"/>
              <a:t>UTF-8</a:t>
            </a:r>
            <a:r>
              <a:rPr lang="ja-JP" altLang="en-US" sz="2400" dirty="0"/>
              <a:t>として読み込む</a:t>
            </a:r>
            <a:endParaRPr sz="2400" dirty="0"/>
          </a:p>
        </p:txBody>
      </p:sp>
      <p:sp>
        <p:nvSpPr>
          <p:cNvPr id="13" name="UTF-8">
            <a:extLst>
              <a:ext uri="{FF2B5EF4-FFF2-40B4-BE49-F238E27FC236}">
                <a16:creationId xmlns:a16="http://schemas.microsoft.com/office/drawing/2014/main" id="{E65CFC92-D352-AE6F-4A6F-62022F467421}"/>
              </a:ext>
            </a:extLst>
          </p:cNvPr>
          <p:cNvSpPr txBox="1"/>
          <p:nvPr/>
        </p:nvSpPr>
        <p:spPr>
          <a:xfrm>
            <a:off x="7338755" y="4273478"/>
            <a:ext cx="3489079"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l">
              <a:defRPr sz="3200"/>
            </a:lvl1pPr>
          </a:lstStyle>
          <a:p>
            <a:r>
              <a:rPr lang="en-US" sz="2400" dirty="0"/>
              <a:t>Shift-JIS</a:t>
            </a:r>
            <a:r>
              <a:rPr lang="ja-JP" altLang="en-US" sz="2400" dirty="0"/>
              <a:t>として読み込む</a:t>
            </a:r>
            <a:endParaRPr sz="2400" dirty="0"/>
          </a:p>
        </p:txBody>
      </p:sp>
      <p:sp>
        <p:nvSpPr>
          <p:cNvPr id="6" name="テキスト ボックス 5">
            <a:extLst>
              <a:ext uri="{FF2B5EF4-FFF2-40B4-BE49-F238E27FC236}">
                <a16:creationId xmlns:a16="http://schemas.microsoft.com/office/drawing/2014/main" id="{B67836C9-8749-BA21-8D38-EBFF17F08565}"/>
              </a:ext>
            </a:extLst>
          </p:cNvPr>
          <p:cNvSpPr txBox="1"/>
          <p:nvPr/>
        </p:nvSpPr>
        <p:spPr>
          <a:xfrm>
            <a:off x="4683096" y="3709350"/>
            <a:ext cx="2430524" cy="830997"/>
          </a:xfrm>
          <a:prstGeom prst="rect">
            <a:avLst/>
          </a:prstGeom>
          <a:noFill/>
        </p:spPr>
        <p:txBody>
          <a:bodyPr wrap="square" rtlCol="0">
            <a:spAutoFit/>
          </a:bodyPr>
          <a:lstStyle/>
          <a:p>
            <a:r>
              <a:rPr lang="en-US" altLang="ja-JP" sz="2400" dirty="0">
                <a:solidFill>
                  <a:srgbClr val="FF0000"/>
                </a:solidFill>
                <a:latin typeface="+mn-ea"/>
              </a:rPr>
              <a:t>UTF-8</a:t>
            </a:r>
            <a:r>
              <a:rPr kumimoji="1" lang="ja-JP" altLang="en-US" sz="2400" dirty="0">
                <a:solidFill>
                  <a:srgbClr val="FF0000"/>
                </a:solidFill>
              </a:rPr>
              <a:t>で書かれたものを</a:t>
            </a:r>
            <a:r>
              <a:rPr kumimoji="1" lang="en-US" altLang="ja-JP" sz="2400" dirty="0">
                <a:solidFill>
                  <a:srgbClr val="FF0000"/>
                </a:solidFill>
              </a:rPr>
              <a:t>…</a:t>
            </a:r>
            <a:endParaRPr kumimoji="1" lang="ja-JP" altLang="en-US" sz="2400" dirty="0">
              <a:solidFill>
                <a:srgbClr val="FF0000"/>
              </a:solidFill>
            </a:endParaRPr>
          </a:p>
        </p:txBody>
      </p:sp>
      <p:sp>
        <p:nvSpPr>
          <p:cNvPr id="8" name="矢印: 下 7">
            <a:extLst>
              <a:ext uri="{FF2B5EF4-FFF2-40B4-BE49-F238E27FC236}">
                <a16:creationId xmlns:a16="http://schemas.microsoft.com/office/drawing/2014/main" id="{273F2B62-5C0F-CB37-E7DC-CBD0E132A87C}"/>
              </a:ext>
            </a:extLst>
          </p:cNvPr>
          <p:cNvSpPr/>
          <p:nvPr/>
        </p:nvSpPr>
        <p:spPr>
          <a:xfrm rot="4509926">
            <a:off x="3918930" y="3534778"/>
            <a:ext cx="461499" cy="97010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下 13">
            <a:extLst>
              <a:ext uri="{FF2B5EF4-FFF2-40B4-BE49-F238E27FC236}">
                <a16:creationId xmlns:a16="http://schemas.microsoft.com/office/drawing/2014/main" id="{B12AEDAB-2E31-2972-B12E-8F4C38375D7A}"/>
              </a:ext>
            </a:extLst>
          </p:cNvPr>
          <p:cNvSpPr/>
          <p:nvPr/>
        </p:nvSpPr>
        <p:spPr>
          <a:xfrm rot="17304951">
            <a:off x="7283609" y="3572903"/>
            <a:ext cx="461499" cy="97010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82871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W3C (WWW </a:t>
            </a:r>
            <a:r>
              <a:rPr kumimoji="1" lang="ja-JP" altLang="en-US" b="1" dirty="0">
                <a:solidFill>
                  <a:schemeClr val="bg1"/>
                </a:solidFill>
                <a:latin typeface="+mn-ea"/>
                <a:ea typeface="+mn-ea"/>
              </a:rPr>
              <a:t>技術の標準化を行う団体</a:t>
            </a:r>
            <a:r>
              <a:rPr kumimoji="1" lang="en-US" altLang="ja-JP" b="1" dirty="0">
                <a:solidFill>
                  <a:schemeClr val="bg1"/>
                </a:solidFill>
                <a:latin typeface="+mn-ea"/>
                <a:ea typeface="+mn-ea"/>
              </a:rPr>
              <a:t>)</a:t>
            </a:r>
            <a:endParaRPr kumimoji="1" lang="ja-JP" altLang="en-US" b="1" dirty="0">
              <a:solidFill>
                <a:schemeClr val="bg1"/>
              </a:solidFill>
              <a:latin typeface="+mn-ea"/>
              <a:ea typeface="+mn-ea"/>
            </a:endParaRP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603175" y="1713330"/>
            <a:ext cx="10647947" cy="4946402"/>
          </a:xfrm>
        </p:spPr>
        <p:txBody>
          <a:bodyPr>
            <a:normAutofit fontScale="92500" lnSpcReduction="10000"/>
          </a:bodyPr>
          <a:lstStyle/>
          <a:p>
            <a:pPr algn="l">
              <a:lnSpc>
                <a:spcPct val="70000"/>
              </a:lnSpc>
              <a:defRPr sz="3800"/>
            </a:pPr>
            <a:r>
              <a:rPr lang="en-US" altLang="ja-JP" sz="2800" dirty="0"/>
              <a:t>World Wide Web Consortium </a:t>
            </a:r>
            <a:r>
              <a:rPr lang="ja-JP" altLang="en-US" sz="2800" dirty="0"/>
              <a:t>の略．</a:t>
            </a:r>
          </a:p>
          <a:p>
            <a:pPr marL="0" indent="0" algn="l">
              <a:buNone/>
            </a:pPr>
            <a:r>
              <a:rPr lang="ja-JP" altLang="en-US" dirty="0"/>
              <a:t>　</a:t>
            </a:r>
            <a:r>
              <a:rPr lang="en-US" altLang="ja-JP" dirty="0"/>
              <a:t>- </a:t>
            </a:r>
            <a:r>
              <a:rPr lang="ja-JP" altLang="en-US" dirty="0"/>
              <a:t>創設者：</a:t>
            </a:r>
            <a:r>
              <a:rPr lang="en-US" altLang="ja-JP" dirty="0"/>
              <a:t>Tim Berners-Lee </a:t>
            </a:r>
            <a:r>
              <a:rPr lang="ja-JP" altLang="en-US" dirty="0"/>
              <a:t>氏</a:t>
            </a:r>
          </a:p>
          <a:p>
            <a:r>
              <a:rPr kumimoji="1" lang="en-US" altLang="ja-JP" dirty="0"/>
              <a:t>WWW </a:t>
            </a:r>
            <a:r>
              <a:rPr kumimoji="1" lang="ja-JP" altLang="en-US" dirty="0"/>
              <a:t>で用いられる技術 </a:t>
            </a:r>
            <a:r>
              <a:rPr kumimoji="1" lang="en-US" altLang="ja-JP" dirty="0"/>
              <a:t>(HTML </a:t>
            </a:r>
            <a:r>
              <a:rPr kumimoji="1" lang="ja-JP" altLang="en-US" dirty="0"/>
              <a:t>等</a:t>
            </a:r>
            <a:r>
              <a:rPr kumimoji="1" lang="en-US" altLang="ja-JP" dirty="0"/>
              <a:t>) </a:t>
            </a:r>
            <a:r>
              <a:rPr kumimoji="1" lang="ja-JP" altLang="en-US" dirty="0"/>
              <a:t>の標準仕様を策定し</a:t>
            </a:r>
            <a:r>
              <a:rPr kumimoji="1" lang="en-US" altLang="ja-JP" dirty="0"/>
              <a:t>,</a:t>
            </a:r>
            <a:r>
              <a:rPr kumimoji="1" lang="ja-JP" altLang="en-US" dirty="0"/>
              <a:t>これを満たすよう勧告する国際的な団体．</a:t>
            </a:r>
            <a:endParaRPr kumimoji="1" lang="en-US" altLang="ja-JP" dirty="0"/>
          </a:p>
          <a:p>
            <a:pPr marL="0" indent="0">
              <a:buNone/>
            </a:pPr>
            <a:endParaRPr kumimoji="1" lang="en-US" altLang="ja-JP" dirty="0"/>
          </a:p>
          <a:p>
            <a:r>
              <a:rPr kumimoji="1" lang="en-US" altLang="ja-JP" dirty="0"/>
              <a:t>4</a:t>
            </a:r>
            <a:r>
              <a:rPr kumimoji="1" lang="ja-JP" altLang="en-US" dirty="0"/>
              <a:t>つのホスト機関で世界を管轄．</a:t>
            </a:r>
          </a:p>
          <a:p>
            <a:pPr marL="0" indent="0">
              <a:buNone/>
            </a:pPr>
            <a:r>
              <a:rPr kumimoji="1" lang="ja-JP" altLang="en-US" dirty="0"/>
              <a:t>　</a:t>
            </a:r>
            <a:r>
              <a:rPr kumimoji="1" lang="en-US" altLang="ja-JP" dirty="0"/>
              <a:t>- MIT CSAIL (</a:t>
            </a:r>
            <a:r>
              <a:rPr kumimoji="1" lang="ja-JP" altLang="en-US" dirty="0"/>
              <a:t>アメリカ</a:t>
            </a:r>
            <a:r>
              <a:rPr kumimoji="1" lang="en-US" altLang="ja-JP" dirty="0"/>
              <a:t>)</a:t>
            </a:r>
          </a:p>
          <a:p>
            <a:pPr marL="0" indent="0">
              <a:buNone/>
            </a:pPr>
            <a:r>
              <a:rPr kumimoji="1" lang="ja-JP" altLang="en-US" dirty="0"/>
              <a:t>　</a:t>
            </a:r>
            <a:r>
              <a:rPr kumimoji="1" lang="en-US" altLang="ja-JP" dirty="0"/>
              <a:t>- ERCIM (</a:t>
            </a:r>
            <a:r>
              <a:rPr kumimoji="1" lang="ja-JP" altLang="en-US" dirty="0"/>
              <a:t>フランス</a:t>
            </a:r>
            <a:r>
              <a:rPr kumimoji="1" lang="en-US" altLang="ja-JP" dirty="0"/>
              <a:t>)</a:t>
            </a:r>
          </a:p>
          <a:p>
            <a:pPr marL="0" indent="0">
              <a:buNone/>
            </a:pPr>
            <a:r>
              <a:rPr kumimoji="1" lang="ja-JP" altLang="en-US" dirty="0"/>
              <a:t>　</a:t>
            </a:r>
            <a:r>
              <a:rPr kumimoji="1" lang="en-US" altLang="ja-JP" dirty="0"/>
              <a:t>- </a:t>
            </a:r>
            <a:r>
              <a:rPr kumimoji="1" lang="ja-JP" altLang="en-US" dirty="0"/>
              <a:t>慶應義塾大学 </a:t>
            </a:r>
            <a:r>
              <a:rPr kumimoji="1" lang="en-US" altLang="ja-JP" dirty="0"/>
              <a:t>(</a:t>
            </a:r>
            <a:r>
              <a:rPr kumimoji="1" lang="ja-JP" altLang="en-US" dirty="0"/>
              <a:t>日本</a:t>
            </a:r>
            <a:r>
              <a:rPr kumimoji="1" lang="en-US" altLang="ja-JP" dirty="0"/>
              <a:t>)</a:t>
            </a:r>
          </a:p>
          <a:p>
            <a:pPr marL="0" indent="0">
              <a:buNone/>
            </a:pPr>
            <a:r>
              <a:rPr kumimoji="1" lang="ja-JP" altLang="en-US" dirty="0"/>
              <a:t>　</a:t>
            </a:r>
            <a:r>
              <a:rPr kumimoji="1" lang="en-US" altLang="ja-JP" dirty="0"/>
              <a:t>- </a:t>
            </a:r>
            <a:r>
              <a:rPr kumimoji="1" lang="ja-JP" altLang="en-US" dirty="0"/>
              <a:t>北京航空航天大学 </a:t>
            </a:r>
            <a:r>
              <a:rPr kumimoji="1" lang="en-US" altLang="ja-JP" dirty="0"/>
              <a:t>(</a:t>
            </a:r>
            <a:r>
              <a:rPr kumimoji="1" lang="ja-JP" altLang="en-US" dirty="0"/>
              <a:t>中国</a:t>
            </a:r>
            <a:r>
              <a:rPr kumimoji="1" lang="en-US" altLang="ja-JP" dirty="0"/>
              <a:t>)</a:t>
            </a:r>
          </a:p>
          <a:p>
            <a:r>
              <a:rPr lang="en-US" altLang="ja-JP" sz="2800" dirty="0"/>
              <a:t>20</a:t>
            </a:r>
            <a:r>
              <a:rPr lang="ja-JP" altLang="en-US" sz="2800" dirty="0"/>
              <a:t>の国と地域にオフィスが存在</a:t>
            </a:r>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2"/>
          <a:stretch>
            <a:fillRect/>
          </a:stretch>
        </p:blipFill>
        <p:spPr>
          <a:xfrm>
            <a:off x="10446479" y="6206123"/>
            <a:ext cx="1609287" cy="565904"/>
          </a:xfrm>
          <a:prstGeom prst="rect">
            <a:avLst/>
          </a:prstGeom>
          <a:ln w="12700">
            <a:miter lim="400000"/>
          </a:ln>
        </p:spPr>
      </p:pic>
      <p:pic>
        <p:nvPicPr>
          <p:cNvPr id="7" name="図 6">
            <a:extLst>
              <a:ext uri="{FF2B5EF4-FFF2-40B4-BE49-F238E27FC236}">
                <a16:creationId xmlns:a16="http://schemas.microsoft.com/office/drawing/2014/main" id="{0F0AE273-B6B4-EFA3-CA07-9802F2BD6B60}"/>
              </a:ext>
            </a:extLst>
          </p:cNvPr>
          <p:cNvPicPr>
            <a:picLocks noChangeAspect="1"/>
          </p:cNvPicPr>
          <p:nvPr/>
        </p:nvPicPr>
        <p:blipFill>
          <a:blip r:embed="rId3"/>
          <a:stretch>
            <a:fillRect/>
          </a:stretch>
        </p:blipFill>
        <p:spPr>
          <a:xfrm>
            <a:off x="7333925" y="3125350"/>
            <a:ext cx="3558666" cy="1751888"/>
          </a:xfrm>
          <a:prstGeom prst="rect">
            <a:avLst/>
          </a:prstGeom>
        </p:spPr>
      </p:pic>
      <p:sp>
        <p:nvSpPr>
          <p:cNvPr id="8" name="W3C のロゴ">
            <a:extLst>
              <a:ext uri="{FF2B5EF4-FFF2-40B4-BE49-F238E27FC236}">
                <a16:creationId xmlns:a16="http://schemas.microsoft.com/office/drawing/2014/main" id="{18E3A8C2-2C07-409E-D615-8300A13E8E1B}"/>
              </a:ext>
            </a:extLst>
          </p:cNvPr>
          <p:cNvSpPr txBox="1"/>
          <p:nvPr/>
        </p:nvSpPr>
        <p:spPr>
          <a:xfrm>
            <a:off x="8003178" y="5060558"/>
            <a:ext cx="2220160" cy="461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defRPr sz="3200"/>
            </a:lvl1pPr>
          </a:lstStyle>
          <a:p>
            <a:r>
              <a:t>W3C のロゴ</a:t>
            </a:r>
          </a:p>
        </p:txBody>
      </p:sp>
      <p:sp>
        <p:nvSpPr>
          <p:cNvPr id="9" name="https://www.w3.org/Icons/WWW/w3c_home_nb-v.svg">
            <a:extLst>
              <a:ext uri="{FF2B5EF4-FFF2-40B4-BE49-F238E27FC236}">
                <a16:creationId xmlns:a16="http://schemas.microsoft.com/office/drawing/2014/main" id="{8363B2D6-3D44-CED2-643C-2CF2DD8D6685}"/>
              </a:ext>
            </a:extLst>
          </p:cNvPr>
          <p:cNvSpPr txBox="1"/>
          <p:nvPr/>
        </p:nvSpPr>
        <p:spPr>
          <a:xfrm>
            <a:off x="7024545" y="5454901"/>
            <a:ext cx="4177426" cy="2630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defRPr sz="1400"/>
            </a:lvl1pPr>
          </a:lstStyle>
          <a:p>
            <a:r>
              <a:t>https://www.w3.org/Icons/WWW/w3c_home_nb-v.svg</a:t>
            </a:r>
          </a:p>
        </p:txBody>
      </p:sp>
    </p:spTree>
    <p:extLst>
      <p:ext uri="{BB962C8B-B14F-4D97-AF65-F5344CB8AC3E}">
        <p14:creationId xmlns:p14="http://schemas.microsoft.com/office/powerpoint/2010/main" val="4171856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15315"/>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目次</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p:txBody>
          <a:bodyPr/>
          <a:lstStyle/>
          <a:p>
            <a:pPr marL="514350" indent="-514350">
              <a:buFont typeface="+mj-lt"/>
              <a:buAutoNum type="arabicPeriod"/>
            </a:pPr>
            <a:r>
              <a:rPr kumimoji="1" lang="ja-JP" altLang="en-US" dirty="0"/>
              <a:t> クライアント・サーバシステム</a:t>
            </a:r>
          </a:p>
          <a:p>
            <a:pPr marL="514350" indent="-514350">
              <a:buFont typeface="+mj-lt"/>
              <a:buAutoNum type="arabicPeriod"/>
            </a:pPr>
            <a:endParaRPr kumimoji="1" lang="en-US" altLang="ja-JP" dirty="0"/>
          </a:p>
          <a:p>
            <a:pPr marL="514350" indent="-514350">
              <a:buFont typeface="+mj-lt"/>
              <a:buAutoNum type="arabicPeriod"/>
            </a:pPr>
            <a:r>
              <a:rPr kumimoji="1" lang="ja-JP" altLang="en-US" dirty="0"/>
              <a:t> </a:t>
            </a:r>
            <a:r>
              <a:rPr kumimoji="1" lang="en-US" altLang="ja-JP" dirty="0"/>
              <a:t>WWW </a:t>
            </a:r>
            <a:r>
              <a:rPr kumimoji="1" lang="ja-JP" altLang="en-US" dirty="0"/>
              <a:t>の仕組み</a:t>
            </a:r>
          </a:p>
          <a:p>
            <a:pPr marL="514350" indent="-514350">
              <a:buFont typeface="+mj-lt"/>
              <a:buAutoNum type="arabicPeriod"/>
            </a:pPr>
            <a:endParaRPr kumimoji="1" lang="en-US" altLang="ja-JP" dirty="0"/>
          </a:p>
          <a:p>
            <a:pPr marL="514350" indent="-514350">
              <a:buFont typeface="+mj-lt"/>
              <a:buAutoNum type="arabicPeriod"/>
            </a:pPr>
            <a:r>
              <a:rPr kumimoji="1" lang="ja-JP" altLang="en-US" b="1" dirty="0"/>
              <a:t> 著作権</a:t>
            </a:r>
          </a:p>
          <a:p>
            <a:endParaRPr kumimoji="1" lang="ja-JP" altLang="en-US" dirty="0"/>
          </a:p>
        </p:txBody>
      </p:sp>
      <p:pic>
        <p:nvPicPr>
          <p:cNvPr id="5" name="イメージ" descr="イメージ">
            <a:extLst>
              <a:ext uri="{FF2B5EF4-FFF2-40B4-BE49-F238E27FC236}">
                <a16:creationId xmlns:a16="http://schemas.microsoft.com/office/drawing/2014/main" id="{07821F95-2BC9-011E-14D8-7BA3A8A16A2C}"/>
              </a:ext>
            </a:extLst>
          </p:cNvPr>
          <p:cNvPicPr>
            <a:picLocks noChangeAspect="1"/>
          </p:cNvPicPr>
          <p:nvPr/>
        </p:nvPicPr>
        <p:blipFill>
          <a:blip r:embed="rId3"/>
          <a:stretch>
            <a:fillRect/>
          </a:stretch>
        </p:blipFill>
        <p:spPr>
          <a:xfrm>
            <a:off x="10410621" y="6176963"/>
            <a:ext cx="1609287" cy="565904"/>
          </a:xfrm>
          <a:prstGeom prst="rect">
            <a:avLst/>
          </a:prstGeom>
          <a:ln w="12700">
            <a:miter lim="400000"/>
          </a:ln>
        </p:spPr>
      </p:pic>
    </p:spTree>
    <p:extLst>
      <p:ext uri="{BB962C8B-B14F-4D97-AF65-F5344CB8AC3E}">
        <p14:creationId xmlns:p14="http://schemas.microsoft.com/office/powerpoint/2010/main" val="868424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なぜ著作権を学ぶのか？</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693821" y="1601537"/>
            <a:ext cx="10515600" cy="3099301"/>
          </a:xfrm>
        </p:spPr>
        <p:txBody>
          <a:bodyPr/>
          <a:lstStyle/>
          <a:p>
            <a:r>
              <a:rPr kumimoji="1" lang="en-US" altLang="ja-JP" dirty="0"/>
              <a:t>WWW </a:t>
            </a:r>
            <a:r>
              <a:rPr kumimoji="1" lang="ja-JP" altLang="en-US" dirty="0"/>
              <a:t>は </a:t>
            </a:r>
            <a:r>
              <a:rPr kumimoji="1" lang="en-US" altLang="ja-JP" dirty="0"/>
              <a:t>Web </a:t>
            </a:r>
            <a:r>
              <a:rPr kumimoji="1" lang="ja-JP" altLang="en-US" dirty="0"/>
              <a:t>コンテンツを「提供する」ための仕組み．</a:t>
            </a:r>
            <a:endParaRPr kumimoji="1" lang="en-US" altLang="ja-JP" dirty="0"/>
          </a:p>
          <a:p>
            <a:endParaRPr kumimoji="1" lang="en-US" altLang="ja-JP" dirty="0"/>
          </a:p>
          <a:p>
            <a:r>
              <a:rPr kumimoji="1" lang="ja-JP" altLang="en-US" dirty="0"/>
              <a:t>情報を取得する側だけでなく，提供する側，提供する場を作る側になるためにも，</a:t>
            </a:r>
          </a:p>
          <a:p>
            <a:pPr marL="0" indent="0">
              <a:buNone/>
            </a:pPr>
            <a:r>
              <a:rPr kumimoji="1" lang="ja-JP" altLang="en-US" dirty="0"/>
              <a:t>　</a:t>
            </a:r>
            <a:r>
              <a:rPr kumimoji="1" lang="ja-JP" altLang="en-US" dirty="0">
                <a:solidFill>
                  <a:srgbClr val="FF0000"/>
                </a:solidFill>
              </a:rPr>
              <a:t>コンテンツを利用</a:t>
            </a:r>
            <a:r>
              <a:rPr kumimoji="1" lang="en-US" altLang="ja-JP" dirty="0">
                <a:solidFill>
                  <a:srgbClr val="FF0000"/>
                </a:solidFill>
              </a:rPr>
              <a:t>(</a:t>
            </a:r>
            <a:r>
              <a:rPr kumimoji="1" lang="ja-JP" altLang="en-US" dirty="0">
                <a:solidFill>
                  <a:srgbClr val="FF0000"/>
                </a:solidFill>
              </a:rPr>
              <a:t>提供・取得</a:t>
            </a:r>
            <a:r>
              <a:rPr kumimoji="1" lang="en-US" altLang="ja-JP" dirty="0">
                <a:solidFill>
                  <a:srgbClr val="FF0000"/>
                </a:solidFill>
              </a:rPr>
              <a:t>)</a:t>
            </a:r>
            <a:r>
              <a:rPr kumimoji="1" lang="ja-JP" altLang="en-US" dirty="0">
                <a:solidFill>
                  <a:srgbClr val="FF0000"/>
                </a:solidFill>
              </a:rPr>
              <a:t>する際の最低限の</a:t>
            </a:r>
          </a:p>
          <a:p>
            <a:pPr marL="0" indent="0">
              <a:buNone/>
            </a:pPr>
            <a:r>
              <a:rPr kumimoji="1" lang="ja-JP" altLang="en-US" dirty="0">
                <a:solidFill>
                  <a:srgbClr val="FF0000"/>
                </a:solidFill>
              </a:rPr>
              <a:t>　ルールは知っておかなければならないため</a:t>
            </a:r>
          </a:p>
          <a:p>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2"/>
          <a:stretch>
            <a:fillRect/>
          </a:stretch>
        </p:blipFill>
        <p:spPr>
          <a:xfrm>
            <a:off x="10446479" y="6206123"/>
            <a:ext cx="1609287" cy="565904"/>
          </a:xfrm>
          <a:prstGeom prst="rect">
            <a:avLst/>
          </a:prstGeom>
          <a:ln w="12700">
            <a:miter lim="400000"/>
          </a:ln>
        </p:spPr>
      </p:pic>
      <p:pic>
        <p:nvPicPr>
          <p:cNvPr id="9" name="図 8">
            <a:extLst>
              <a:ext uri="{FF2B5EF4-FFF2-40B4-BE49-F238E27FC236}">
                <a16:creationId xmlns:a16="http://schemas.microsoft.com/office/drawing/2014/main" id="{F2211E5D-A27E-E769-832D-7FAE3BF6FA4B}"/>
              </a:ext>
            </a:extLst>
          </p:cNvPr>
          <p:cNvPicPr>
            <a:picLocks noChangeAspect="1"/>
          </p:cNvPicPr>
          <p:nvPr/>
        </p:nvPicPr>
        <p:blipFill>
          <a:blip r:embed="rId3"/>
          <a:stretch>
            <a:fillRect/>
          </a:stretch>
        </p:blipFill>
        <p:spPr>
          <a:xfrm>
            <a:off x="3508607" y="4508239"/>
            <a:ext cx="6937872" cy="2233560"/>
          </a:xfrm>
          <a:prstGeom prst="rect">
            <a:avLst/>
          </a:prstGeom>
        </p:spPr>
      </p:pic>
    </p:spTree>
    <p:extLst>
      <p:ext uri="{BB962C8B-B14F-4D97-AF65-F5344CB8AC3E}">
        <p14:creationId xmlns:p14="http://schemas.microsoft.com/office/powerpoint/2010/main" val="915224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著作権とは</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136233" y="1825625"/>
            <a:ext cx="11045113" cy="4946402"/>
          </a:xfrm>
        </p:spPr>
        <p:txBody>
          <a:bodyPr>
            <a:normAutofit/>
          </a:bodyPr>
          <a:lstStyle/>
          <a:p>
            <a:r>
              <a:rPr kumimoji="1" lang="ja-JP" altLang="en-US" dirty="0"/>
              <a:t>自分の</a:t>
            </a:r>
            <a:r>
              <a:rPr kumimoji="1" lang="ja-JP" altLang="en-US" dirty="0">
                <a:solidFill>
                  <a:srgbClr val="FF0000"/>
                </a:solidFill>
              </a:rPr>
              <a:t>著作物</a:t>
            </a:r>
            <a:r>
              <a:rPr kumimoji="1" lang="ja-JP" altLang="en-US" dirty="0"/>
              <a:t>を他人に不正に利用されない権利．</a:t>
            </a:r>
          </a:p>
          <a:p>
            <a:r>
              <a:rPr kumimoji="1" lang="ja-JP" altLang="en-US" b="1" dirty="0"/>
              <a:t>著作物</a:t>
            </a:r>
            <a:r>
              <a:rPr kumimoji="1" lang="ja-JP" altLang="en-US" dirty="0"/>
              <a:t>：思想又は感情を創造的に表現したものであって，文学，学術，芸術又は音楽の範疇に属するもの．</a:t>
            </a:r>
            <a:r>
              <a:rPr kumimoji="1" lang="en-US" altLang="ja-JP" dirty="0"/>
              <a:t>(</a:t>
            </a:r>
            <a:r>
              <a:rPr kumimoji="1" lang="ja-JP" altLang="en-US" dirty="0"/>
              <a:t>著作権法 第</a:t>
            </a:r>
            <a:r>
              <a:rPr kumimoji="1" lang="en-US" altLang="ja-JP" dirty="0"/>
              <a:t>2</a:t>
            </a:r>
            <a:r>
              <a:rPr kumimoji="1" lang="ja-JP" altLang="en-US" dirty="0"/>
              <a:t>条</a:t>
            </a:r>
            <a:r>
              <a:rPr kumimoji="1" lang="en-US" altLang="ja-JP" dirty="0"/>
              <a:t>)</a:t>
            </a:r>
          </a:p>
          <a:p>
            <a:pPr lvl="1"/>
            <a:r>
              <a:rPr kumimoji="1" lang="ja-JP" altLang="en-US" dirty="0"/>
              <a:t>絵，文章，音楽，写真，動画，デザイン，プログラム，</a:t>
            </a:r>
            <a:r>
              <a:rPr kumimoji="1" lang="en-US" altLang="ja-JP" dirty="0" err="1"/>
              <a:t>etc</a:t>
            </a:r>
            <a:r>
              <a:rPr kumimoji="1" lang="en-US" altLang="ja-JP" dirty="0"/>
              <a:t>…</a:t>
            </a:r>
          </a:p>
          <a:p>
            <a:pPr lvl="1"/>
            <a:r>
              <a:rPr kumimoji="1" lang="ja-JP" altLang="en-US" dirty="0"/>
              <a:t>単なるデータ，模造品，アイディア，工業製品などは含まれない．</a:t>
            </a:r>
          </a:p>
          <a:p>
            <a:pPr lvl="1"/>
            <a:r>
              <a:rPr kumimoji="1" lang="ja-JP" altLang="en-US" dirty="0"/>
              <a:t>法律，憲法，裁判所の決定などは著作物だが，著作権の対象外．</a:t>
            </a:r>
          </a:p>
          <a:p>
            <a:endParaRPr kumimoji="1" lang="en-US" altLang="ja-JP" dirty="0"/>
          </a:p>
          <a:p>
            <a:r>
              <a:rPr kumimoji="1" lang="ja-JP" altLang="en-US" dirty="0"/>
              <a:t>著作者は同じでも著作物によって異なる</a:t>
            </a:r>
            <a:r>
              <a:rPr kumimoji="1" lang="en-US" altLang="ja-JP" dirty="0"/>
              <a:t>.</a:t>
            </a:r>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2"/>
          <a:stretch>
            <a:fillRect/>
          </a:stretch>
        </p:blipFill>
        <p:spPr>
          <a:xfrm>
            <a:off x="10446479" y="6206123"/>
            <a:ext cx="1609287" cy="565904"/>
          </a:xfrm>
          <a:prstGeom prst="rect">
            <a:avLst/>
          </a:prstGeom>
          <a:ln w="12700">
            <a:miter lim="400000"/>
          </a:ln>
        </p:spPr>
      </p:pic>
      <p:pic>
        <p:nvPicPr>
          <p:cNvPr id="7" name="図 6">
            <a:extLst>
              <a:ext uri="{FF2B5EF4-FFF2-40B4-BE49-F238E27FC236}">
                <a16:creationId xmlns:a16="http://schemas.microsoft.com/office/drawing/2014/main" id="{C1A5FEC6-E99B-B5D9-B222-7AEB3D5EE339}"/>
              </a:ext>
            </a:extLst>
          </p:cNvPr>
          <p:cNvPicPr>
            <a:picLocks noChangeAspect="1"/>
          </p:cNvPicPr>
          <p:nvPr/>
        </p:nvPicPr>
        <p:blipFill>
          <a:blip r:embed="rId3"/>
          <a:stretch>
            <a:fillRect/>
          </a:stretch>
        </p:blipFill>
        <p:spPr>
          <a:xfrm>
            <a:off x="7845217" y="4358363"/>
            <a:ext cx="2601262" cy="2114939"/>
          </a:xfrm>
          <a:prstGeom prst="rect">
            <a:avLst/>
          </a:prstGeom>
        </p:spPr>
      </p:pic>
    </p:spTree>
    <p:extLst>
      <p:ext uri="{BB962C8B-B14F-4D97-AF65-F5344CB8AC3E}">
        <p14:creationId xmlns:p14="http://schemas.microsoft.com/office/powerpoint/2010/main" val="3696357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他人の著作物を扱う際に</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p:txBody>
          <a:bodyPr/>
          <a:lstStyle/>
          <a:p>
            <a:pPr>
              <a:buFont typeface="Wingdings" panose="05000000000000000000" pitchFamily="2" charset="2"/>
              <a:buChar char="n"/>
            </a:pPr>
            <a:r>
              <a:rPr kumimoji="1" lang="ja-JP" altLang="en-US" dirty="0">
                <a:solidFill>
                  <a:srgbClr val="0070C0"/>
                </a:solidFill>
              </a:rPr>
              <a:t>許容されていること</a:t>
            </a:r>
            <a:endParaRPr kumimoji="1" lang="en-US" altLang="ja-JP" dirty="0">
              <a:solidFill>
                <a:srgbClr val="0070C0"/>
              </a:solidFill>
            </a:endParaRPr>
          </a:p>
          <a:p>
            <a:pPr lvl="1"/>
            <a:r>
              <a:rPr kumimoji="1" lang="ja-JP" altLang="en-US" sz="2800" dirty="0"/>
              <a:t>ウェブ上で見つけたイラストを</a:t>
            </a:r>
            <a:r>
              <a:rPr kumimoji="1" lang="ja-JP" altLang="en-US" sz="2800" dirty="0">
                <a:solidFill>
                  <a:srgbClr val="FF0000"/>
                </a:solidFill>
              </a:rPr>
              <a:t>個人用</a:t>
            </a:r>
            <a:r>
              <a:rPr kumimoji="1" lang="ja-JP" altLang="en-US" sz="2800" dirty="0"/>
              <a:t> </a:t>
            </a:r>
            <a:r>
              <a:rPr kumimoji="1" lang="en-US" altLang="ja-JP" sz="2800" dirty="0"/>
              <a:t>PC </a:t>
            </a:r>
            <a:r>
              <a:rPr kumimoji="1" lang="ja-JP" altLang="en-US" sz="2800" dirty="0"/>
              <a:t>の背景にする</a:t>
            </a:r>
            <a:endParaRPr kumimoji="1" lang="en-US" altLang="ja-JP" sz="2800" dirty="0"/>
          </a:p>
          <a:p>
            <a:endParaRPr kumimoji="1" lang="en-US" altLang="ja-JP" dirty="0"/>
          </a:p>
          <a:p>
            <a:pPr>
              <a:buFont typeface="Wingdings" panose="05000000000000000000" pitchFamily="2" charset="2"/>
              <a:buChar char="n"/>
            </a:pPr>
            <a:r>
              <a:rPr kumimoji="1" lang="ja-JP" altLang="en-US" dirty="0">
                <a:solidFill>
                  <a:srgbClr val="0070C0"/>
                </a:solidFill>
              </a:rPr>
              <a:t>してはいけないこと</a:t>
            </a:r>
            <a:endParaRPr kumimoji="1" lang="en-US" altLang="ja-JP" dirty="0">
              <a:solidFill>
                <a:srgbClr val="0070C0"/>
              </a:solidFill>
            </a:endParaRPr>
          </a:p>
          <a:p>
            <a:pPr lvl="1"/>
            <a:r>
              <a:rPr kumimoji="1" lang="ja-JP" altLang="en-US" sz="2800" dirty="0"/>
              <a:t>購入した音楽 </a:t>
            </a:r>
            <a:r>
              <a:rPr kumimoji="1" lang="en-US" altLang="ja-JP" sz="2800" dirty="0"/>
              <a:t>CD </a:t>
            </a:r>
            <a:r>
              <a:rPr kumimoji="1" lang="ja-JP" altLang="en-US" sz="2800" dirty="0"/>
              <a:t>のデータを</a:t>
            </a:r>
            <a:r>
              <a:rPr kumimoji="1" lang="ja-JP" altLang="en-US" sz="2800" dirty="0">
                <a:solidFill>
                  <a:srgbClr val="FF0000"/>
                </a:solidFill>
              </a:rPr>
              <a:t>無断で</a:t>
            </a:r>
            <a:r>
              <a:rPr kumimoji="1" lang="ja-JP" altLang="en-US" sz="2800" dirty="0"/>
              <a:t> </a:t>
            </a:r>
            <a:r>
              <a:rPr lang="ja-JP" altLang="en-US" sz="2800" dirty="0"/>
              <a:t>ウェブ</a:t>
            </a:r>
            <a:r>
              <a:rPr kumimoji="1" lang="ja-JP" altLang="en-US" sz="2800" dirty="0"/>
              <a:t>に公開する．</a:t>
            </a:r>
          </a:p>
          <a:p>
            <a:pPr lvl="1"/>
            <a:r>
              <a:rPr kumimoji="1" lang="ja-JP" altLang="en-US" sz="2800" dirty="0"/>
              <a:t>テレビ番組を録画した </a:t>
            </a:r>
            <a:r>
              <a:rPr kumimoji="1" lang="en-US" altLang="ja-JP" sz="2800" dirty="0"/>
              <a:t>DVD </a:t>
            </a:r>
            <a:r>
              <a:rPr kumimoji="1" lang="ja-JP" altLang="en-US" sz="2800" dirty="0"/>
              <a:t>を</a:t>
            </a:r>
            <a:r>
              <a:rPr kumimoji="1" lang="ja-JP" altLang="en-US" sz="2800" dirty="0">
                <a:solidFill>
                  <a:srgbClr val="FF0000"/>
                </a:solidFill>
              </a:rPr>
              <a:t>無断で販売</a:t>
            </a:r>
            <a:r>
              <a:rPr kumimoji="1" lang="ja-JP" altLang="en-US" sz="2800" dirty="0"/>
              <a:t>する．</a:t>
            </a:r>
            <a:r>
              <a:rPr kumimoji="1" lang="en-US" altLang="ja-JP" sz="2800" dirty="0" err="1"/>
              <a:t>etc</a:t>
            </a:r>
            <a:r>
              <a:rPr kumimoji="1" lang="en-US" altLang="ja-JP" sz="2800" dirty="0"/>
              <a:t>…</a:t>
            </a:r>
          </a:p>
          <a:p>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pic>
        <p:nvPicPr>
          <p:cNvPr id="10" name="図 9">
            <a:extLst>
              <a:ext uri="{FF2B5EF4-FFF2-40B4-BE49-F238E27FC236}">
                <a16:creationId xmlns:a16="http://schemas.microsoft.com/office/drawing/2014/main" id="{76EB77CD-BB38-A7A2-A50B-D8C9083CA3D3}"/>
              </a:ext>
            </a:extLst>
          </p:cNvPr>
          <p:cNvPicPr>
            <a:picLocks noChangeAspect="1"/>
          </p:cNvPicPr>
          <p:nvPr/>
        </p:nvPicPr>
        <p:blipFill>
          <a:blip r:embed="rId4"/>
          <a:stretch>
            <a:fillRect/>
          </a:stretch>
        </p:blipFill>
        <p:spPr>
          <a:xfrm>
            <a:off x="3415072" y="4732623"/>
            <a:ext cx="5809138" cy="2125377"/>
          </a:xfrm>
          <a:prstGeom prst="rect">
            <a:avLst/>
          </a:prstGeom>
        </p:spPr>
      </p:pic>
    </p:spTree>
    <p:extLst>
      <p:ext uri="{BB962C8B-B14F-4D97-AF65-F5344CB8AC3E}">
        <p14:creationId xmlns:p14="http://schemas.microsoft.com/office/powerpoint/2010/main" val="1603953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ライセンスとは</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506505" y="1633160"/>
            <a:ext cx="10866583" cy="5021640"/>
          </a:xfrm>
        </p:spPr>
        <p:txBody>
          <a:bodyPr>
            <a:normAutofit/>
          </a:bodyPr>
          <a:lstStyle/>
          <a:p>
            <a:r>
              <a:rPr kumimoji="1" lang="ja-JP" altLang="en-US" sz="3200" dirty="0"/>
              <a:t>著作者が定めた「使用ルール」</a:t>
            </a:r>
            <a:endParaRPr kumimoji="1" lang="en-US" altLang="ja-JP" sz="3200" dirty="0"/>
          </a:p>
          <a:p>
            <a:r>
              <a:rPr kumimoji="1" lang="ja-JP" altLang="en-US" sz="3200" dirty="0"/>
              <a:t>ソフトウェアの分野では、開発者がそのソフトウェアの使用、改変、再配布、販売などの可否や条件を定めたもの、また、それを文書にまとめたもの</a:t>
            </a:r>
          </a:p>
          <a:p>
            <a:pPr lvl="1"/>
            <a:r>
              <a:rPr kumimoji="1" lang="ja-JP" altLang="en-US" sz="3200" dirty="0"/>
              <a:t>ライセンスの例：</a:t>
            </a:r>
            <a:endParaRPr kumimoji="1" lang="en-US" altLang="ja-JP" sz="3200" dirty="0"/>
          </a:p>
          <a:p>
            <a:pPr lvl="2"/>
            <a:r>
              <a:rPr kumimoji="1" lang="en-US" altLang="ja-JP" sz="2800" dirty="0"/>
              <a:t>Linux…GNU General Public License (GPL) </a:t>
            </a:r>
            <a:r>
              <a:rPr kumimoji="1" lang="ja-JP" altLang="en-US" sz="2800" dirty="0"/>
              <a:t>を使用．</a:t>
            </a:r>
          </a:p>
          <a:p>
            <a:pPr lvl="3"/>
            <a:r>
              <a:rPr kumimoji="1" lang="ja-JP" altLang="en-US" sz="2400" dirty="0"/>
              <a:t>公開，改変，再配布は自由．</a:t>
            </a:r>
          </a:p>
          <a:p>
            <a:pPr lvl="3"/>
            <a:r>
              <a:rPr kumimoji="1" lang="ja-JP" altLang="en-US" sz="2400" dirty="0"/>
              <a:t>改変した資源も </a:t>
            </a:r>
            <a:r>
              <a:rPr kumimoji="1" lang="en-US" altLang="ja-JP" sz="2400" dirty="0"/>
              <a:t>GPL </a:t>
            </a:r>
            <a:r>
              <a:rPr kumimoji="1" lang="ja-JP" altLang="en-US" sz="2400" dirty="0"/>
              <a:t>に従う</a:t>
            </a:r>
            <a:r>
              <a:rPr kumimoji="1" lang="en-US" altLang="ja-JP" sz="2400" dirty="0"/>
              <a:t>.</a:t>
            </a:r>
          </a:p>
          <a:p>
            <a:pPr lvl="2"/>
            <a:r>
              <a:rPr kumimoji="1" lang="ja-JP" altLang="en-US" sz="2600" dirty="0"/>
              <a:t>クリエイティブ・コモンズ・ライセンス</a:t>
            </a:r>
            <a:r>
              <a:rPr kumimoji="1" lang="en-US" altLang="ja-JP" sz="2600" dirty="0"/>
              <a:t>(CC</a:t>
            </a:r>
            <a:r>
              <a:rPr kumimoji="1" lang="ja-JP" altLang="en-US" sz="2600" dirty="0"/>
              <a:t>ライセンス</a:t>
            </a:r>
            <a:r>
              <a:rPr kumimoji="1" lang="en-US" altLang="ja-JP" sz="2600" dirty="0"/>
              <a:t>)</a:t>
            </a:r>
          </a:p>
          <a:p>
            <a:pPr lvl="2"/>
            <a:endParaRPr kumimoji="1" lang="en-US" altLang="ja-JP" sz="3200" dirty="0"/>
          </a:p>
          <a:p>
            <a:pPr marL="914400" lvl="2" indent="0">
              <a:buNone/>
            </a:pPr>
            <a:endParaRPr kumimoji="1" lang="ja-JP" altLang="en-US" sz="3200"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spTree>
    <p:extLst>
      <p:ext uri="{BB962C8B-B14F-4D97-AF65-F5344CB8AC3E}">
        <p14:creationId xmlns:p14="http://schemas.microsoft.com/office/powerpoint/2010/main" val="986886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CC</a:t>
            </a:r>
            <a:r>
              <a:rPr kumimoji="1" lang="ja-JP" altLang="en-US" b="1" dirty="0">
                <a:solidFill>
                  <a:schemeClr val="bg1"/>
                </a:solidFill>
                <a:latin typeface="+mn-ea"/>
                <a:ea typeface="+mn-ea"/>
              </a:rPr>
              <a:t>ライセンス</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241300" y="1612900"/>
            <a:ext cx="11950700" cy="4564063"/>
          </a:xfrm>
        </p:spPr>
        <p:txBody>
          <a:bodyPr/>
          <a:lstStyle/>
          <a:p>
            <a:r>
              <a:rPr lang="ja-JP" altLang="en-US" b="0" i="0" dirty="0">
                <a:solidFill>
                  <a:srgbClr val="444444"/>
                </a:solidFill>
                <a:effectLst/>
                <a:latin typeface="Lucida Grande"/>
              </a:rPr>
              <a:t>クリエイティブ・コモンズと呼ばれる国際的非営利組織とそのプロジェクトの総称が提供するライセンス</a:t>
            </a:r>
            <a:endParaRPr kumimoji="1" lang="en-US" altLang="ja-JP" dirty="0"/>
          </a:p>
          <a:p>
            <a:r>
              <a:rPr kumimoji="1" lang="ja-JP" altLang="en-US" dirty="0">
                <a:solidFill>
                  <a:srgbClr val="FF0000"/>
                </a:solidFill>
              </a:rPr>
              <a:t>インターネット時代のための新しい著作権ルール</a:t>
            </a:r>
            <a:endParaRPr kumimoji="1" lang="en-US" altLang="ja-JP" dirty="0">
              <a:solidFill>
                <a:srgbClr val="FF0000"/>
              </a:solidFill>
            </a:endParaRPr>
          </a:p>
          <a:p>
            <a:r>
              <a:rPr kumimoji="1" lang="ja-JP" altLang="en-US" dirty="0"/>
              <a:t>作者は</a:t>
            </a:r>
            <a:r>
              <a:rPr kumimoji="1" lang="ja-JP" altLang="en-US" b="1" dirty="0"/>
              <a:t>著作権を保持したまま</a:t>
            </a:r>
            <a:r>
              <a:rPr kumimoji="1" lang="ja-JP" altLang="en-US" dirty="0"/>
              <a:t>作品を自由に流通が可能</a:t>
            </a:r>
            <a:endParaRPr kumimoji="1" lang="en-US" altLang="ja-JP" dirty="0"/>
          </a:p>
          <a:p>
            <a:r>
              <a:rPr kumimoji="1" lang="ja-JP" altLang="en-US" dirty="0"/>
              <a:t>受け手は</a:t>
            </a:r>
            <a:r>
              <a:rPr kumimoji="1" lang="ja-JP" altLang="en-US" b="1" dirty="0"/>
              <a:t>ライセンス条件の範囲内で</a:t>
            </a:r>
            <a:r>
              <a:rPr kumimoji="1" lang="ja-JP" altLang="en-US" dirty="0"/>
              <a:t>再配布やリミックスなどが可能</a:t>
            </a:r>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2"/>
          <a:stretch>
            <a:fillRect/>
          </a:stretch>
        </p:blipFill>
        <p:spPr>
          <a:xfrm>
            <a:off x="10446479" y="6206123"/>
            <a:ext cx="1609287" cy="565904"/>
          </a:xfrm>
          <a:prstGeom prst="rect">
            <a:avLst/>
          </a:prstGeom>
          <a:ln w="12700">
            <a:miter lim="400000"/>
          </a:ln>
        </p:spPr>
      </p:pic>
      <p:pic>
        <p:nvPicPr>
          <p:cNvPr id="7" name="図 6">
            <a:extLst>
              <a:ext uri="{FF2B5EF4-FFF2-40B4-BE49-F238E27FC236}">
                <a16:creationId xmlns:a16="http://schemas.microsoft.com/office/drawing/2014/main" id="{90D04AEE-87BA-C616-6E89-DD0183DA5A49}"/>
              </a:ext>
            </a:extLst>
          </p:cNvPr>
          <p:cNvPicPr>
            <a:picLocks noChangeAspect="1"/>
          </p:cNvPicPr>
          <p:nvPr/>
        </p:nvPicPr>
        <p:blipFill rotWithShape="1">
          <a:blip r:embed="rId3"/>
          <a:srcRect l="13750" t="37593" r="39167" b="33449"/>
          <a:stretch/>
        </p:blipFill>
        <p:spPr>
          <a:xfrm>
            <a:off x="384990" y="4180180"/>
            <a:ext cx="7079438" cy="2449220"/>
          </a:xfrm>
          <a:prstGeom prst="rect">
            <a:avLst/>
          </a:prstGeom>
        </p:spPr>
      </p:pic>
      <p:pic>
        <p:nvPicPr>
          <p:cNvPr id="9" name="図 8">
            <a:extLst>
              <a:ext uri="{FF2B5EF4-FFF2-40B4-BE49-F238E27FC236}">
                <a16:creationId xmlns:a16="http://schemas.microsoft.com/office/drawing/2014/main" id="{B563A0A1-7AF3-4233-D228-D315A3B331FB}"/>
              </a:ext>
            </a:extLst>
          </p:cNvPr>
          <p:cNvPicPr>
            <a:picLocks noChangeAspect="1"/>
          </p:cNvPicPr>
          <p:nvPr/>
        </p:nvPicPr>
        <p:blipFill rotWithShape="1">
          <a:blip r:embed="rId4"/>
          <a:srcRect l="13119" t="46746" r="50006" b="32699"/>
          <a:stretch/>
        </p:blipFill>
        <p:spPr>
          <a:xfrm>
            <a:off x="6276160" y="4180180"/>
            <a:ext cx="5264418" cy="1650707"/>
          </a:xfrm>
          <a:prstGeom prst="rect">
            <a:avLst/>
          </a:prstGeom>
        </p:spPr>
      </p:pic>
    </p:spTree>
    <p:extLst>
      <p:ext uri="{BB962C8B-B14F-4D97-AF65-F5344CB8AC3E}">
        <p14:creationId xmlns:p14="http://schemas.microsoft.com/office/powerpoint/2010/main" val="2778607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15315"/>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目次</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p:txBody>
          <a:bodyPr/>
          <a:lstStyle/>
          <a:p>
            <a:pPr marL="514350" indent="-514350">
              <a:buFont typeface="+mj-lt"/>
              <a:buAutoNum type="arabicPeriod"/>
            </a:pPr>
            <a:r>
              <a:rPr kumimoji="1" lang="ja-JP" altLang="en-US" dirty="0"/>
              <a:t> </a:t>
            </a:r>
            <a:r>
              <a:rPr kumimoji="1" lang="ja-JP" altLang="en-US" sz="4000" b="1" dirty="0"/>
              <a:t>クライアント・サーバシステム</a:t>
            </a:r>
          </a:p>
          <a:p>
            <a:pPr marL="514350" indent="-514350">
              <a:buFont typeface="+mj-lt"/>
              <a:buAutoNum type="arabicPeriod"/>
            </a:pPr>
            <a:endParaRPr kumimoji="1" lang="en-US" altLang="ja-JP" sz="4000" dirty="0"/>
          </a:p>
          <a:p>
            <a:pPr marL="514350" indent="-514350">
              <a:buFont typeface="+mj-lt"/>
              <a:buAutoNum type="arabicPeriod"/>
            </a:pPr>
            <a:r>
              <a:rPr kumimoji="1" lang="ja-JP" altLang="en-US" sz="4000" dirty="0"/>
              <a:t> </a:t>
            </a:r>
            <a:r>
              <a:rPr kumimoji="1" lang="en-US" altLang="ja-JP" sz="4000" dirty="0"/>
              <a:t>WWW </a:t>
            </a:r>
            <a:r>
              <a:rPr kumimoji="1" lang="ja-JP" altLang="en-US" sz="4000" dirty="0"/>
              <a:t>の仕組み</a:t>
            </a:r>
          </a:p>
          <a:p>
            <a:pPr marL="514350" indent="-514350">
              <a:buFont typeface="+mj-lt"/>
              <a:buAutoNum type="arabicPeriod"/>
            </a:pPr>
            <a:endParaRPr kumimoji="1" lang="en-US" altLang="ja-JP" sz="4000" dirty="0"/>
          </a:p>
          <a:p>
            <a:pPr marL="514350" indent="-514350">
              <a:buFont typeface="+mj-lt"/>
              <a:buAutoNum type="arabicPeriod"/>
            </a:pPr>
            <a:r>
              <a:rPr kumimoji="1" lang="ja-JP" altLang="en-US" sz="4000" dirty="0"/>
              <a:t> 著作権</a:t>
            </a:r>
          </a:p>
          <a:p>
            <a:endParaRPr kumimoji="1" lang="ja-JP" altLang="en-US" dirty="0"/>
          </a:p>
        </p:txBody>
      </p:sp>
      <p:pic>
        <p:nvPicPr>
          <p:cNvPr id="5" name="イメージ" descr="イメージ">
            <a:extLst>
              <a:ext uri="{FF2B5EF4-FFF2-40B4-BE49-F238E27FC236}">
                <a16:creationId xmlns:a16="http://schemas.microsoft.com/office/drawing/2014/main" id="{07821F95-2BC9-011E-14D8-7BA3A8A16A2C}"/>
              </a:ext>
            </a:extLst>
          </p:cNvPr>
          <p:cNvPicPr>
            <a:picLocks noChangeAspect="1"/>
          </p:cNvPicPr>
          <p:nvPr/>
        </p:nvPicPr>
        <p:blipFill>
          <a:blip r:embed="rId2"/>
          <a:stretch>
            <a:fillRect/>
          </a:stretch>
        </p:blipFill>
        <p:spPr>
          <a:xfrm>
            <a:off x="10410621" y="6176963"/>
            <a:ext cx="1609287" cy="565904"/>
          </a:xfrm>
          <a:prstGeom prst="rect">
            <a:avLst/>
          </a:prstGeom>
          <a:ln w="12700">
            <a:miter lim="400000"/>
          </a:ln>
        </p:spPr>
      </p:pic>
    </p:spTree>
    <p:extLst>
      <p:ext uri="{BB962C8B-B14F-4D97-AF65-F5344CB8AC3E}">
        <p14:creationId xmlns:p14="http://schemas.microsoft.com/office/powerpoint/2010/main" val="3167383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「フリー」という言葉に注意！</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506506" y="1700463"/>
            <a:ext cx="10847294" cy="4476500"/>
          </a:xfrm>
        </p:spPr>
        <p:txBody>
          <a:bodyPr/>
          <a:lstStyle/>
          <a:p>
            <a:pPr algn="l">
              <a:defRPr sz="3800"/>
            </a:pPr>
            <a:r>
              <a:rPr lang="ja-JP" altLang="en-US" sz="2800" dirty="0"/>
              <a:t>フリーウェア，フリーソフト，フリー素材，</a:t>
            </a:r>
            <a:r>
              <a:rPr lang="en-US" altLang="ja-JP" sz="2800" dirty="0" err="1"/>
              <a:t>etc</a:t>
            </a:r>
            <a:endParaRPr lang="ja-JP" altLang="en-US" sz="2800" dirty="0">
              <a:solidFill>
                <a:schemeClr val="accent5"/>
              </a:solidFill>
            </a:endParaRPr>
          </a:p>
          <a:p>
            <a:pPr algn="l">
              <a:defRPr sz="3800"/>
            </a:pPr>
            <a:r>
              <a:rPr lang="ja-JP" altLang="en-US" sz="2800" dirty="0"/>
              <a:t>実際は様々な意味の「フリー」が混在している．</a:t>
            </a:r>
          </a:p>
          <a:p>
            <a:pPr lvl="1"/>
            <a:r>
              <a:rPr lang="en-US" altLang="ja-JP" dirty="0"/>
              <a:t> </a:t>
            </a:r>
            <a:r>
              <a:rPr lang="ja-JP" altLang="en-US" dirty="0"/>
              <a:t>著作権を放棄．</a:t>
            </a:r>
          </a:p>
          <a:p>
            <a:pPr lvl="1"/>
            <a:r>
              <a:rPr lang="ja-JP" altLang="en-US" dirty="0"/>
              <a:t>改変，公開，再配布可．</a:t>
            </a:r>
          </a:p>
          <a:p>
            <a:pPr lvl="1"/>
            <a:r>
              <a:rPr lang="ja-JP" altLang="en-US" dirty="0"/>
              <a:t>無料 </a:t>
            </a:r>
            <a:r>
              <a:rPr lang="en-US" altLang="ja-JP" dirty="0"/>
              <a:t>(</a:t>
            </a:r>
            <a:r>
              <a:rPr lang="ja-JP" altLang="en-US" dirty="0"/>
              <a:t>改変は </a:t>
            </a:r>
            <a:r>
              <a:rPr lang="en-US" altLang="ja-JP" dirty="0"/>
              <a:t>×) </a:t>
            </a:r>
            <a:r>
              <a:rPr lang="en-US" altLang="ja-JP" dirty="0" err="1"/>
              <a:t>etc</a:t>
            </a:r>
            <a:r>
              <a:rPr lang="en-US" altLang="ja-JP" dirty="0"/>
              <a:t>…</a:t>
            </a:r>
          </a:p>
          <a:p>
            <a:pPr algn="l">
              <a:defRPr sz="3800"/>
            </a:pPr>
            <a:r>
              <a:rPr lang="ja-JP" altLang="en-US" sz="2800" dirty="0"/>
              <a:t>ライセンスに従って使用しなければならない．</a:t>
            </a:r>
          </a:p>
          <a:p>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2"/>
          <a:stretch>
            <a:fillRect/>
          </a:stretch>
        </p:blipFill>
        <p:spPr>
          <a:xfrm>
            <a:off x="10446479" y="6206123"/>
            <a:ext cx="1609287" cy="565904"/>
          </a:xfrm>
          <a:prstGeom prst="rect">
            <a:avLst/>
          </a:prstGeom>
          <a:ln w="12700">
            <a:miter lim="400000"/>
          </a:ln>
        </p:spPr>
      </p:pic>
      <p:pic>
        <p:nvPicPr>
          <p:cNvPr id="9" name="図 8">
            <a:extLst>
              <a:ext uri="{FF2B5EF4-FFF2-40B4-BE49-F238E27FC236}">
                <a16:creationId xmlns:a16="http://schemas.microsoft.com/office/drawing/2014/main" id="{E29413DD-1829-914B-64FC-FBAA7B598042}"/>
              </a:ext>
            </a:extLst>
          </p:cNvPr>
          <p:cNvPicPr>
            <a:picLocks noChangeAspect="1"/>
          </p:cNvPicPr>
          <p:nvPr/>
        </p:nvPicPr>
        <p:blipFill>
          <a:blip r:embed="rId3"/>
          <a:stretch>
            <a:fillRect/>
          </a:stretch>
        </p:blipFill>
        <p:spPr>
          <a:xfrm>
            <a:off x="1657174" y="4237326"/>
            <a:ext cx="8545958" cy="2534701"/>
          </a:xfrm>
          <a:prstGeom prst="rect">
            <a:avLst/>
          </a:prstGeom>
        </p:spPr>
      </p:pic>
    </p:spTree>
    <p:extLst>
      <p:ext uri="{BB962C8B-B14F-4D97-AF65-F5344CB8AC3E}">
        <p14:creationId xmlns:p14="http://schemas.microsoft.com/office/powerpoint/2010/main" val="3487008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これまで出てきたイラストは・・</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506506" y="1701800"/>
            <a:ext cx="10847294" cy="4965700"/>
          </a:xfrm>
        </p:spPr>
        <p:txBody>
          <a:bodyPr>
            <a:normAutofit/>
          </a:bodyPr>
          <a:lstStyle/>
          <a:p>
            <a:pPr marL="0" indent="0" algn="l">
              <a:buNone/>
              <a:defRPr sz="3800"/>
            </a:pPr>
            <a:r>
              <a:rPr lang="ja-JP" altLang="en-US" sz="3200" dirty="0"/>
              <a:t>いらすとや  </a:t>
            </a:r>
            <a:r>
              <a:rPr lang="en-US" altLang="ja-JP" sz="3200" dirty="0"/>
              <a:t>(</a:t>
            </a:r>
            <a:r>
              <a:rPr lang="en-US" altLang="ja-JP" dirty="0"/>
              <a:t> </a:t>
            </a:r>
            <a:r>
              <a:rPr lang="en-US" altLang="ja-JP" u="sng" dirty="0">
                <a:hlinkClick r:id="rId3"/>
              </a:rPr>
              <a:t>http://www.irasutoya.com)</a:t>
            </a:r>
          </a:p>
          <a:p>
            <a:pPr algn="l" fontAlgn="base"/>
            <a:r>
              <a:rPr lang="ja-JP" altLang="en-US" b="1" i="0" dirty="0">
                <a:solidFill>
                  <a:srgbClr val="333333"/>
                </a:solidFill>
                <a:effectLst/>
                <a:latin typeface="Meiryo" panose="020B0604030504040204" pitchFamily="50" charset="-128"/>
                <a:ea typeface="Meiryo" panose="020B0604030504040204" pitchFamily="50" charset="-128"/>
              </a:rPr>
              <a:t>ご利用規定</a:t>
            </a:r>
          </a:p>
          <a:p>
            <a:pPr lvl="1"/>
            <a:r>
              <a:rPr lang="ja-JP" altLang="en-US" b="0" i="0" dirty="0">
                <a:solidFill>
                  <a:srgbClr val="333333"/>
                </a:solidFill>
                <a:effectLst/>
                <a:latin typeface="Meiryo" panose="020B0604030504040204" pitchFamily="50" charset="-128"/>
                <a:ea typeface="Meiryo" panose="020B0604030504040204" pitchFamily="50" charset="-128"/>
              </a:rPr>
              <a:t>当サイトで配布している素材は規約の範囲内であれば、個人、法人、商用、非商用問わず無料でご利用頂けます。</a:t>
            </a:r>
            <a:endParaRPr lang="en-US" altLang="ja-JP" b="0" i="0" dirty="0">
              <a:solidFill>
                <a:srgbClr val="333333"/>
              </a:solidFill>
              <a:effectLst/>
              <a:latin typeface="Meiryo" panose="020B0604030504040204" pitchFamily="50" charset="-128"/>
              <a:ea typeface="Meiryo" panose="020B0604030504040204" pitchFamily="50" charset="-128"/>
            </a:endParaRPr>
          </a:p>
          <a:p>
            <a:endParaRPr kumimoji="1" lang="en-US" altLang="ja-JP" dirty="0"/>
          </a:p>
          <a:p>
            <a:r>
              <a:rPr kumimoji="1" lang="ja-JP" altLang="en-US" dirty="0"/>
              <a:t>商用利用をすることができますか？</a:t>
            </a:r>
          </a:p>
          <a:p>
            <a:pPr lvl="1"/>
            <a:r>
              <a:rPr kumimoji="1" lang="ja-JP" altLang="en-US" dirty="0"/>
              <a:t>書籍・チラシ・パンフレット・ウェブ・テレビ・パッケージ・電子書籍・動画・ソフトウェア・パワーポイントでのプレゼン・卒業アルバム・名刺など、媒体を問わず</a:t>
            </a:r>
            <a:r>
              <a:rPr kumimoji="1" lang="en-US" altLang="ja-JP" dirty="0">
                <a:solidFill>
                  <a:srgbClr val="FF0000"/>
                </a:solidFill>
              </a:rPr>
              <a:t>1</a:t>
            </a:r>
            <a:r>
              <a:rPr kumimoji="1" lang="ja-JP" altLang="en-US" dirty="0">
                <a:solidFill>
                  <a:srgbClr val="FF0000"/>
                </a:solidFill>
              </a:rPr>
              <a:t>つの制作物につき</a:t>
            </a:r>
            <a:r>
              <a:rPr kumimoji="1" lang="en-US" altLang="ja-JP" dirty="0">
                <a:solidFill>
                  <a:srgbClr val="FF0000"/>
                </a:solidFill>
              </a:rPr>
              <a:t>20</a:t>
            </a:r>
            <a:r>
              <a:rPr kumimoji="1" lang="ja-JP" altLang="en-US" dirty="0">
                <a:solidFill>
                  <a:srgbClr val="FF0000"/>
                </a:solidFill>
              </a:rPr>
              <a:t>点</a:t>
            </a:r>
            <a:r>
              <a:rPr kumimoji="1" lang="ja-JP" altLang="en-US" dirty="0"/>
              <a:t>（重複はまとめて</a:t>
            </a:r>
            <a:r>
              <a:rPr kumimoji="1" lang="en-US" altLang="ja-JP" dirty="0"/>
              <a:t>1</a:t>
            </a:r>
            <a:r>
              <a:rPr kumimoji="1" lang="ja-JP" altLang="en-US" dirty="0"/>
              <a:t>点）まで商用利用をすることができます。</a:t>
            </a:r>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4"/>
          <a:stretch>
            <a:fillRect/>
          </a:stretch>
        </p:blipFill>
        <p:spPr>
          <a:xfrm>
            <a:off x="10446479" y="6206123"/>
            <a:ext cx="1609287" cy="565904"/>
          </a:xfrm>
          <a:prstGeom prst="rect">
            <a:avLst/>
          </a:prstGeom>
          <a:ln w="12700">
            <a:miter lim="400000"/>
          </a:ln>
        </p:spPr>
      </p:pic>
    </p:spTree>
    <p:extLst>
      <p:ext uri="{BB962C8B-B14F-4D97-AF65-F5344CB8AC3E}">
        <p14:creationId xmlns:p14="http://schemas.microsoft.com/office/powerpoint/2010/main" val="1149784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アイコン&#10;&#10;自動的に生成された説明">
            <a:extLst>
              <a:ext uri="{FF2B5EF4-FFF2-40B4-BE49-F238E27FC236}">
                <a16:creationId xmlns:a16="http://schemas.microsoft.com/office/drawing/2014/main" id="{029DF678-1FD2-6E78-55B0-891450A7D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6045" y="4620842"/>
            <a:ext cx="2420433" cy="2405074"/>
          </a:xfrm>
          <a:prstGeom prst="rect">
            <a:avLst/>
          </a:prstGeom>
        </p:spPr>
      </p:pic>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211873" y="85973"/>
            <a:ext cx="11980127" cy="1325563"/>
          </a:xfrm>
        </p:spPr>
        <p:txBody>
          <a:bodyPr>
            <a:normAutofit/>
          </a:bodyPr>
          <a:lstStyle/>
          <a:p>
            <a:r>
              <a:rPr kumimoji="1" lang="ja-JP" altLang="en-US" sz="3600" b="1" dirty="0">
                <a:solidFill>
                  <a:schemeClr val="bg1"/>
                </a:solidFill>
                <a:latin typeface="+mn-ea"/>
                <a:ea typeface="+mn-ea"/>
              </a:rPr>
              <a:t>まとめ  </a:t>
            </a:r>
            <a:r>
              <a:rPr kumimoji="1" lang="en-US" altLang="ja-JP" sz="3600" b="1" dirty="0">
                <a:solidFill>
                  <a:schemeClr val="bg1"/>
                </a:solidFill>
                <a:latin typeface="+mn-ea"/>
                <a:ea typeface="+mn-ea"/>
              </a:rPr>
              <a:t>〜</a:t>
            </a:r>
            <a:r>
              <a:rPr kumimoji="1" lang="ja-JP" altLang="en-US" sz="3600" b="1" dirty="0">
                <a:solidFill>
                  <a:schemeClr val="bg1"/>
                </a:solidFill>
                <a:latin typeface="+mn-ea"/>
                <a:ea typeface="+mn-ea"/>
              </a:rPr>
              <a:t>クライアント・サーバシステムと</a:t>
            </a:r>
            <a:r>
              <a:rPr kumimoji="1" lang="en-US" altLang="ja-JP" sz="3600" b="1" dirty="0">
                <a:solidFill>
                  <a:schemeClr val="bg1"/>
                </a:solidFill>
                <a:latin typeface="+mn-ea"/>
                <a:ea typeface="+mn-ea"/>
              </a:rPr>
              <a:t>WWW〜</a:t>
            </a:r>
            <a:endParaRPr kumimoji="1" lang="ja-JP" altLang="en-US" sz="3600" b="1" dirty="0">
              <a:solidFill>
                <a:schemeClr val="bg1"/>
              </a:solidFill>
              <a:latin typeface="+mn-ea"/>
              <a:ea typeface="+mn-ea"/>
            </a:endParaRPr>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4"/>
          <a:stretch>
            <a:fillRect/>
          </a:stretch>
        </p:blipFill>
        <p:spPr>
          <a:xfrm>
            <a:off x="10446479" y="6206123"/>
            <a:ext cx="1609287" cy="565904"/>
          </a:xfrm>
          <a:prstGeom prst="rect">
            <a:avLst/>
          </a:prstGeom>
          <a:ln w="12700">
            <a:miter lim="400000"/>
          </a:ln>
        </p:spPr>
      </p:pic>
      <p:sp>
        <p:nvSpPr>
          <p:cNvPr id="8" name="矢印">
            <a:extLst>
              <a:ext uri="{FF2B5EF4-FFF2-40B4-BE49-F238E27FC236}">
                <a16:creationId xmlns:a16="http://schemas.microsoft.com/office/drawing/2014/main" id="{A359B7C5-71B5-D69B-C996-B544B8B88B05}"/>
              </a:ext>
            </a:extLst>
          </p:cNvPr>
          <p:cNvSpPr/>
          <p:nvPr/>
        </p:nvSpPr>
        <p:spPr>
          <a:xfrm>
            <a:off x="4785147" y="2632324"/>
            <a:ext cx="2972737" cy="492761"/>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a:p>
        </p:txBody>
      </p:sp>
      <p:sp>
        <p:nvSpPr>
          <p:cNvPr id="9" name="ブラウザ…">
            <a:extLst>
              <a:ext uri="{FF2B5EF4-FFF2-40B4-BE49-F238E27FC236}">
                <a16:creationId xmlns:a16="http://schemas.microsoft.com/office/drawing/2014/main" id="{87D960A0-725B-5F7F-4D75-9C341496B3BD}"/>
              </a:ext>
            </a:extLst>
          </p:cNvPr>
          <p:cNvSpPr txBox="1"/>
          <p:nvPr/>
        </p:nvSpPr>
        <p:spPr>
          <a:xfrm>
            <a:off x="1450641" y="1509295"/>
            <a:ext cx="102657" cy="436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nSpc>
                <a:spcPct val="70000"/>
              </a:lnSpc>
              <a:defRPr>
                <a:solidFill>
                  <a:schemeClr val="accent5"/>
                </a:solidFill>
                <a:latin typeface="ヒラギノ角ゴ ProN W6"/>
                <a:ea typeface="ヒラギノ角ゴ ProN W6"/>
                <a:cs typeface="ヒラギノ角ゴ ProN W6"/>
                <a:sym typeface="ヒラギノ角ゴ ProN W6"/>
              </a:defRPr>
            </a:pPr>
            <a:endParaRPr lang="en-US" altLang="ja-JP" sz="2800" dirty="0">
              <a:latin typeface="+mn-ea"/>
            </a:endParaRPr>
          </a:p>
        </p:txBody>
      </p:sp>
      <p:pic>
        <p:nvPicPr>
          <p:cNvPr id="11" name="イメージ" descr="イメージ">
            <a:extLst>
              <a:ext uri="{FF2B5EF4-FFF2-40B4-BE49-F238E27FC236}">
                <a16:creationId xmlns:a16="http://schemas.microsoft.com/office/drawing/2014/main" id="{7FF44E51-8D2C-F45A-4317-8321EABD1718}"/>
              </a:ext>
            </a:extLst>
          </p:cNvPr>
          <p:cNvPicPr>
            <a:picLocks noChangeAspect="1"/>
          </p:cNvPicPr>
          <p:nvPr/>
        </p:nvPicPr>
        <p:blipFill>
          <a:blip r:embed="rId5"/>
          <a:stretch>
            <a:fillRect/>
          </a:stretch>
        </p:blipFill>
        <p:spPr>
          <a:xfrm>
            <a:off x="8670160" y="2292998"/>
            <a:ext cx="1397205" cy="1885030"/>
          </a:xfrm>
          <a:prstGeom prst="rect">
            <a:avLst/>
          </a:prstGeom>
          <a:ln w="12700">
            <a:miter lim="400000"/>
          </a:ln>
        </p:spPr>
      </p:pic>
      <p:sp>
        <p:nvSpPr>
          <p:cNvPr id="12" name="ファイル要求">
            <a:extLst>
              <a:ext uri="{FF2B5EF4-FFF2-40B4-BE49-F238E27FC236}">
                <a16:creationId xmlns:a16="http://schemas.microsoft.com/office/drawing/2014/main" id="{010D62C7-C285-CF20-11A2-F322F51293B7}"/>
              </a:ext>
            </a:extLst>
          </p:cNvPr>
          <p:cNvSpPr txBox="1"/>
          <p:nvPr/>
        </p:nvSpPr>
        <p:spPr>
          <a:xfrm>
            <a:off x="4750779" y="2368963"/>
            <a:ext cx="2616101" cy="436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lvl1pPr>
          </a:lstStyle>
          <a:p>
            <a:r>
              <a:rPr lang="ja-JP" altLang="en-US" sz="2800" dirty="0">
                <a:latin typeface="+mn-ea"/>
              </a:rPr>
              <a:t>ファイルの要求</a:t>
            </a:r>
            <a:endParaRPr sz="2800" dirty="0">
              <a:latin typeface="+mn-ea"/>
            </a:endParaRPr>
          </a:p>
        </p:txBody>
      </p:sp>
      <p:sp>
        <p:nvSpPr>
          <p:cNvPr id="13" name="ファイル提供">
            <a:extLst>
              <a:ext uri="{FF2B5EF4-FFF2-40B4-BE49-F238E27FC236}">
                <a16:creationId xmlns:a16="http://schemas.microsoft.com/office/drawing/2014/main" id="{BDEFC422-EA29-C5B8-4C31-FDF3DDFDCCCF}"/>
              </a:ext>
            </a:extLst>
          </p:cNvPr>
          <p:cNvSpPr txBox="1"/>
          <p:nvPr/>
        </p:nvSpPr>
        <p:spPr>
          <a:xfrm>
            <a:off x="5353754" y="5357554"/>
            <a:ext cx="2616101" cy="436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lvl1pPr>
          </a:lstStyle>
          <a:p>
            <a:r>
              <a:rPr lang="ja-JP" altLang="en-US" sz="2800" dirty="0">
                <a:latin typeface="+mn-ea"/>
              </a:rPr>
              <a:t>ファイルの提供</a:t>
            </a:r>
            <a:endParaRPr sz="2800" dirty="0">
              <a:latin typeface="+mn-ea"/>
            </a:endParaRPr>
          </a:p>
        </p:txBody>
      </p:sp>
      <p:sp>
        <p:nvSpPr>
          <p:cNvPr id="14" name="ファイル">
            <a:extLst>
              <a:ext uri="{FF2B5EF4-FFF2-40B4-BE49-F238E27FC236}">
                <a16:creationId xmlns:a16="http://schemas.microsoft.com/office/drawing/2014/main" id="{E839C21E-D2DC-5C42-8734-A577D9D0FE84}"/>
              </a:ext>
            </a:extLst>
          </p:cNvPr>
          <p:cNvSpPr txBox="1"/>
          <p:nvPr/>
        </p:nvSpPr>
        <p:spPr>
          <a:xfrm>
            <a:off x="8312471" y="4450574"/>
            <a:ext cx="2975173" cy="7381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lvl1pPr>
          </a:lstStyle>
          <a:p>
            <a:r>
              <a:rPr lang="ja-JP" altLang="en-US" sz="2800" dirty="0">
                <a:latin typeface="+mn-ea"/>
              </a:rPr>
              <a:t>ウェブコンテンツ</a:t>
            </a:r>
            <a:endParaRPr lang="en-US" altLang="ja-JP" sz="2800" dirty="0">
              <a:latin typeface="+mn-ea"/>
            </a:endParaRPr>
          </a:p>
          <a:p>
            <a:r>
              <a:rPr lang="en-US" altLang="ja-JP" sz="2800" dirty="0">
                <a:latin typeface="+mn-ea"/>
              </a:rPr>
              <a:t>(</a:t>
            </a:r>
            <a:r>
              <a:rPr lang="ja-JP" altLang="en-US" sz="2800" dirty="0">
                <a:latin typeface="+mn-ea"/>
              </a:rPr>
              <a:t>ファイル</a:t>
            </a:r>
            <a:r>
              <a:rPr lang="en-US" altLang="ja-JP" sz="2800" dirty="0">
                <a:latin typeface="+mn-ea"/>
              </a:rPr>
              <a:t>) </a:t>
            </a:r>
            <a:endParaRPr sz="2800" dirty="0">
              <a:latin typeface="+mn-ea"/>
            </a:endParaRPr>
          </a:p>
        </p:txBody>
      </p:sp>
      <p:sp>
        <p:nvSpPr>
          <p:cNvPr id="16" name="矢印">
            <a:extLst>
              <a:ext uri="{FF2B5EF4-FFF2-40B4-BE49-F238E27FC236}">
                <a16:creationId xmlns:a16="http://schemas.microsoft.com/office/drawing/2014/main" id="{9CC392DC-2C7E-9067-926C-0D3D6DB7153B}"/>
              </a:ext>
            </a:extLst>
          </p:cNvPr>
          <p:cNvSpPr/>
          <p:nvPr/>
        </p:nvSpPr>
        <p:spPr>
          <a:xfrm rot="16200000">
            <a:off x="2276058" y="3959656"/>
            <a:ext cx="959069" cy="609600"/>
          </a:xfrm>
          <a:custGeom>
            <a:avLst/>
            <a:gdLst/>
            <a:ahLst/>
            <a:cxnLst>
              <a:cxn ang="0">
                <a:pos x="wd2" y="hd2"/>
              </a:cxn>
              <a:cxn ang="5400000">
                <a:pos x="wd2" y="hd2"/>
              </a:cxn>
              <a:cxn ang="10800000">
                <a:pos x="wd2" y="hd2"/>
              </a:cxn>
              <a:cxn ang="16200000">
                <a:pos x="wd2" y="hd2"/>
              </a:cxn>
            </a:cxnLst>
            <a:rect l="0" t="0" r="r" b="b"/>
            <a:pathLst>
              <a:path w="21600" h="21600" extrusionOk="0">
                <a:moveTo>
                  <a:pt x="11729" y="15224"/>
                </a:moveTo>
                <a:lnTo>
                  <a:pt x="11729" y="21600"/>
                </a:lnTo>
                <a:lnTo>
                  <a:pt x="0" y="10800"/>
                </a:lnTo>
                <a:lnTo>
                  <a:pt x="11729" y="0"/>
                </a:lnTo>
                <a:lnTo>
                  <a:pt x="11729" y="6376"/>
                </a:lnTo>
                <a:lnTo>
                  <a:pt x="21600" y="6376"/>
                </a:lnTo>
                <a:lnTo>
                  <a:pt x="21600" y="15224"/>
                </a:lnTo>
                <a:close/>
              </a:path>
            </a:pathLst>
          </a:custGeom>
          <a:solidFill>
            <a:schemeClr val="accent1">
              <a:alpha val="49830"/>
            </a:schemeClr>
          </a:solidFill>
          <a:ln w="12700">
            <a:miter lim="400000"/>
          </a:ln>
        </p:spPr>
        <p:txBody>
          <a:bodyPr lIns="50800" tIns="50800" rIns="50800" bIns="50800" anchor="ctr"/>
          <a:lstStyle/>
          <a:p>
            <a:pPr>
              <a:defRPr sz="2400">
                <a:solidFill>
                  <a:schemeClr val="accent1">
                    <a:alpha val="30085"/>
                  </a:schemeClr>
                </a:solidFill>
              </a:defRPr>
            </a:pPr>
            <a:endParaRPr/>
          </a:p>
        </p:txBody>
      </p:sp>
      <p:sp>
        <p:nvSpPr>
          <p:cNvPr id="17" name="解釈 + 表示">
            <a:extLst>
              <a:ext uri="{FF2B5EF4-FFF2-40B4-BE49-F238E27FC236}">
                <a16:creationId xmlns:a16="http://schemas.microsoft.com/office/drawing/2014/main" id="{9D3022C3-25EE-5CC2-B6F6-635497A42772}"/>
              </a:ext>
            </a:extLst>
          </p:cNvPr>
          <p:cNvSpPr txBox="1"/>
          <p:nvPr/>
        </p:nvSpPr>
        <p:spPr>
          <a:xfrm>
            <a:off x="1563545" y="3934735"/>
            <a:ext cx="2212144" cy="450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lnSpc>
                <a:spcPct val="70000"/>
              </a:lnSpc>
              <a:defRPr sz="3200"/>
            </a:lvl1pPr>
          </a:lstStyle>
          <a:p>
            <a:r>
              <a:rPr dirty="0" err="1">
                <a:latin typeface="+mn-ea"/>
              </a:rPr>
              <a:t>解釈</a:t>
            </a:r>
            <a:r>
              <a:rPr dirty="0">
                <a:latin typeface="+mn-ea"/>
              </a:rPr>
              <a:t> + </a:t>
            </a:r>
            <a:r>
              <a:rPr dirty="0" err="1">
                <a:latin typeface="+mn-ea"/>
              </a:rPr>
              <a:t>表示</a:t>
            </a:r>
            <a:endParaRPr dirty="0">
              <a:latin typeface="+mn-ea"/>
            </a:endParaRPr>
          </a:p>
        </p:txBody>
      </p:sp>
      <p:sp>
        <p:nvSpPr>
          <p:cNvPr id="21" name="矢印">
            <a:extLst>
              <a:ext uri="{FF2B5EF4-FFF2-40B4-BE49-F238E27FC236}">
                <a16:creationId xmlns:a16="http://schemas.microsoft.com/office/drawing/2014/main" id="{D0EE0386-73BE-905F-6345-AA7ADD3113F6}"/>
              </a:ext>
            </a:extLst>
          </p:cNvPr>
          <p:cNvSpPr/>
          <p:nvPr/>
        </p:nvSpPr>
        <p:spPr>
          <a:xfrm rot="10800000">
            <a:off x="5055269" y="4938108"/>
            <a:ext cx="2695603" cy="492760"/>
          </a:xfrm>
          <a:prstGeom prst="rightArrow">
            <a:avLst>
              <a:gd name="adj1" fmla="val 19420"/>
              <a:gd name="adj2" fmla="val 61332"/>
            </a:avLst>
          </a:prstGeom>
          <a:solidFill>
            <a:schemeClr val="accent1"/>
          </a:solidFill>
          <a:ln w="12700">
            <a:miter lim="400000"/>
          </a:ln>
        </p:spPr>
        <p:txBody>
          <a:bodyPr lIns="50800" tIns="50800" rIns="50800" bIns="50800" anchor="ctr"/>
          <a:lstStyle/>
          <a:p>
            <a:pPr>
              <a:defRPr sz="2400">
                <a:solidFill>
                  <a:schemeClr val="accent1"/>
                </a:solidFill>
              </a:defRPr>
            </a:pPr>
            <a:endParaRPr/>
          </a:p>
        </p:txBody>
      </p:sp>
      <p:grpSp>
        <p:nvGrpSpPr>
          <p:cNvPr id="28" name="グループ化 27">
            <a:extLst>
              <a:ext uri="{FF2B5EF4-FFF2-40B4-BE49-F238E27FC236}">
                <a16:creationId xmlns:a16="http://schemas.microsoft.com/office/drawing/2014/main" id="{64A2B29B-4D93-E46E-4A8F-EE40A9C1EBA8}"/>
              </a:ext>
            </a:extLst>
          </p:cNvPr>
          <p:cNvGrpSpPr/>
          <p:nvPr/>
        </p:nvGrpSpPr>
        <p:grpSpPr>
          <a:xfrm>
            <a:off x="1972776" y="2217647"/>
            <a:ext cx="1549065" cy="1442347"/>
            <a:chOff x="1532393" y="1968252"/>
            <a:chExt cx="2186617" cy="2124643"/>
          </a:xfrm>
        </p:grpSpPr>
        <p:pic>
          <p:nvPicPr>
            <p:cNvPr id="29" name="グラフィックス 28">
              <a:extLst>
                <a:ext uri="{FF2B5EF4-FFF2-40B4-BE49-F238E27FC236}">
                  <a16:creationId xmlns:a16="http://schemas.microsoft.com/office/drawing/2014/main" id="{DDF33CD0-8743-E06A-5E7A-BB51E5CB26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12558" y="2040867"/>
              <a:ext cx="907618" cy="907618"/>
            </a:xfrm>
            <a:prstGeom prst="rect">
              <a:avLst/>
            </a:prstGeom>
          </p:spPr>
        </p:pic>
        <p:pic>
          <p:nvPicPr>
            <p:cNvPr id="30" name="図 29" descr="ロゴ, 会社名&#10;&#10;自動的に生成された説明">
              <a:extLst>
                <a:ext uri="{FF2B5EF4-FFF2-40B4-BE49-F238E27FC236}">
                  <a16:creationId xmlns:a16="http://schemas.microsoft.com/office/drawing/2014/main" id="{AEA51356-CF6E-AF15-67B4-DABBAF2B9A5B}"/>
                </a:ext>
              </a:extLst>
            </p:cNvPr>
            <p:cNvPicPr>
              <a:picLocks noChangeAspect="1"/>
            </p:cNvPicPr>
            <p:nvPr/>
          </p:nvPicPr>
          <p:blipFill rotWithShape="1">
            <a:blip r:embed="rId8">
              <a:extLst>
                <a:ext uri="{28A0092B-C50C-407E-A947-70E740481C1C}">
                  <a14:useLocalDpi xmlns:a14="http://schemas.microsoft.com/office/drawing/2010/main" val="0"/>
                </a:ext>
              </a:extLst>
            </a:blip>
            <a:srcRect l="22599" t="10899" r="20179" b="13884"/>
            <a:stretch/>
          </p:blipFill>
          <p:spPr>
            <a:xfrm>
              <a:off x="2651062" y="1968252"/>
              <a:ext cx="1067948" cy="1052849"/>
            </a:xfrm>
            <a:prstGeom prst="rect">
              <a:avLst/>
            </a:prstGeom>
          </p:spPr>
        </p:pic>
        <p:pic>
          <p:nvPicPr>
            <p:cNvPr id="31" name="図 30" descr="ロゴ, アイコン&#10;&#10;自動的に生成された説明">
              <a:extLst>
                <a:ext uri="{FF2B5EF4-FFF2-40B4-BE49-F238E27FC236}">
                  <a16:creationId xmlns:a16="http://schemas.microsoft.com/office/drawing/2014/main" id="{F01785A5-0FDC-F6AB-0DD6-D38472BE39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2393" y="3067807"/>
              <a:ext cx="1067948" cy="1006541"/>
            </a:xfrm>
            <a:prstGeom prst="rect">
              <a:avLst/>
            </a:prstGeom>
          </p:spPr>
        </p:pic>
        <p:pic>
          <p:nvPicPr>
            <p:cNvPr id="32" name="図 31" descr="ロゴ が含まれている画像&#10;&#10;自動的に生成された説明">
              <a:extLst>
                <a:ext uri="{FF2B5EF4-FFF2-40B4-BE49-F238E27FC236}">
                  <a16:creationId xmlns:a16="http://schemas.microsoft.com/office/drawing/2014/main" id="{7B9D30DB-F3C4-E98B-5218-62E085A3CB58}"/>
                </a:ext>
              </a:extLst>
            </p:cNvPr>
            <p:cNvPicPr>
              <a:picLocks noChangeAspect="1"/>
            </p:cNvPicPr>
            <p:nvPr/>
          </p:nvPicPr>
          <p:blipFill rotWithShape="1">
            <a:blip r:embed="rId10">
              <a:extLst>
                <a:ext uri="{28A0092B-C50C-407E-A947-70E740481C1C}">
                  <a14:useLocalDpi xmlns:a14="http://schemas.microsoft.com/office/drawing/2010/main" val="0"/>
                </a:ext>
              </a:extLst>
            </a:blip>
            <a:srcRect l="32402" t="17644" r="31652" b="15021"/>
            <a:stretch/>
          </p:blipFill>
          <p:spPr>
            <a:xfrm>
              <a:off x="2703440" y="3094117"/>
              <a:ext cx="1015570" cy="998778"/>
            </a:xfrm>
            <a:prstGeom prst="rect">
              <a:avLst/>
            </a:prstGeom>
          </p:spPr>
        </p:pic>
      </p:grpSp>
      <p:pic>
        <p:nvPicPr>
          <p:cNvPr id="34" name="図 33">
            <a:extLst>
              <a:ext uri="{FF2B5EF4-FFF2-40B4-BE49-F238E27FC236}">
                <a16:creationId xmlns:a16="http://schemas.microsoft.com/office/drawing/2014/main" id="{C9CD71A4-6E11-3553-C429-81CAFED046E2}"/>
              </a:ext>
            </a:extLst>
          </p:cNvPr>
          <p:cNvPicPr>
            <a:picLocks noChangeAspect="1"/>
          </p:cNvPicPr>
          <p:nvPr/>
        </p:nvPicPr>
        <p:blipFill rotWithShape="1">
          <a:blip r:embed="rId11"/>
          <a:srcRect l="5762" t="13333" r="4155" b="29950"/>
          <a:stretch/>
        </p:blipFill>
        <p:spPr>
          <a:xfrm>
            <a:off x="975964" y="4743989"/>
            <a:ext cx="3930061" cy="1663659"/>
          </a:xfrm>
          <a:prstGeom prst="rect">
            <a:avLst/>
          </a:prstGeom>
        </p:spPr>
      </p:pic>
      <p:sp>
        <p:nvSpPr>
          <p:cNvPr id="25" name="テキスト ボックス 24">
            <a:extLst>
              <a:ext uri="{FF2B5EF4-FFF2-40B4-BE49-F238E27FC236}">
                <a16:creationId xmlns:a16="http://schemas.microsoft.com/office/drawing/2014/main" id="{F5828094-EE4F-54CC-C579-9126066609E5}"/>
              </a:ext>
            </a:extLst>
          </p:cNvPr>
          <p:cNvSpPr txBox="1"/>
          <p:nvPr/>
        </p:nvSpPr>
        <p:spPr>
          <a:xfrm>
            <a:off x="5155947" y="3599790"/>
            <a:ext cx="4161458" cy="830997"/>
          </a:xfrm>
          <a:prstGeom prst="rect">
            <a:avLst/>
          </a:prstGeom>
          <a:noFill/>
        </p:spPr>
        <p:txBody>
          <a:bodyPr wrap="square">
            <a:spAutoFit/>
          </a:bodyPr>
          <a:lstStyle/>
          <a:p>
            <a:r>
              <a:rPr lang="ja-JP" altLang="en-US" sz="2400" dirty="0">
                <a:latin typeface="+mn-ea"/>
              </a:rPr>
              <a:t>プロトコル</a:t>
            </a:r>
            <a:endParaRPr lang="en-US" altLang="ja-JP" sz="2400" dirty="0">
              <a:latin typeface="+mn-ea"/>
            </a:endParaRPr>
          </a:p>
          <a:p>
            <a:r>
              <a:rPr lang="en-US" altLang="ja-JP" sz="2400" dirty="0">
                <a:latin typeface="+mn-ea"/>
              </a:rPr>
              <a:t>HTTP</a:t>
            </a:r>
            <a:r>
              <a:rPr lang="en-US" altLang="ja-JP" sz="2400" dirty="0">
                <a:solidFill>
                  <a:srgbClr val="FF0000"/>
                </a:solidFill>
                <a:latin typeface="+mn-ea"/>
              </a:rPr>
              <a:t> </a:t>
            </a:r>
            <a:r>
              <a:rPr lang="en-US" altLang="ja-JP" sz="2400" dirty="0">
                <a:latin typeface="+mn-ea"/>
              </a:rPr>
              <a:t>or HTTPS</a:t>
            </a:r>
            <a:endParaRPr lang="ja-JP" altLang="en-US" sz="2400" dirty="0">
              <a:latin typeface="+mn-ea"/>
            </a:endParaRPr>
          </a:p>
        </p:txBody>
      </p:sp>
      <p:sp>
        <p:nvSpPr>
          <p:cNvPr id="7" name="テキスト ボックス 6">
            <a:extLst>
              <a:ext uri="{FF2B5EF4-FFF2-40B4-BE49-F238E27FC236}">
                <a16:creationId xmlns:a16="http://schemas.microsoft.com/office/drawing/2014/main" id="{C6E9CCDA-1512-585C-9AE4-E49024C59524}"/>
              </a:ext>
            </a:extLst>
          </p:cNvPr>
          <p:cNvSpPr txBox="1"/>
          <p:nvPr/>
        </p:nvSpPr>
        <p:spPr>
          <a:xfrm>
            <a:off x="1501969" y="1480954"/>
            <a:ext cx="3930061" cy="830997"/>
          </a:xfrm>
          <a:prstGeom prst="rect">
            <a:avLst/>
          </a:prstGeom>
          <a:noFill/>
        </p:spPr>
        <p:txBody>
          <a:bodyPr wrap="square" rtlCol="0">
            <a:spAutoFit/>
          </a:bodyPr>
          <a:lstStyle/>
          <a:p>
            <a:r>
              <a:rPr kumimoji="1" lang="ja-JP" altLang="en-US" sz="2400" dirty="0">
                <a:latin typeface="+mn-ea"/>
              </a:rPr>
              <a:t>ブラウザ</a:t>
            </a:r>
            <a:endParaRPr kumimoji="1" lang="en-US" altLang="ja-JP" sz="2400" dirty="0">
              <a:latin typeface="+mn-ea"/>
            </a:endParaRPr>
          </a:p>
          <a:p>
            <a:r>
              <a:rPr kumimoji="1" lang="en-US" altLang="ja-JP" sz="2400" dirty="0">
                <a:latin typeface="+mn-ea"/>
              </a:rPr>
              <a:t>(</a:t>
            </a:r>
            <a:r>
              <a:rPr kumimoji="1" lang="ja-JP" altLang="en-US" sz="2400" dirty="0">
                <a:latin typeface="+mn-ea"/>
              </a:rPr>
              <a:t>クライアント</a:t>
            </a:r>
            <a:r>
              <a:rPr kumimoji="1" lang="en-US" altLang="ja-JP" sz="2400" dirty="0">
                <a:latin typeface="+mn-ea"/>
              </a:rPr>
              <a:t>)</a:t>
            </a:r>
            <a:r>
              <a:rPr kumimoji="1" lang="ja-JP" altLang="en-US" sz="2400" dirty="0">
                <a:latin typeface="+mn-ea"/>
              </a:rPr>
              <a:t>　</a:t>
            </a:r>
          </a:p>
        </p:txBody>
      </p:sp>
      <p:sp>
        <p:nvSpPr>
          <p:cNvPr id="15" name="テキスト ボックス 14">
            <a:extLst>
              <a:ext uri="{FF2B5EF4-FFF2-40B4-BE49-F238E27FC236}">
                <a16:creationId xmlns:a16="http://schemas.microsoft.com/office/drawing/2014/main" id="{29142592-42E9-6F87-0534-A5B26F67BDB4}"/>
              </a:ext>
            </a:extLst>
          </p:cNvPr>
          <p:cNvSpPr txBox="1"/>
          <p:nvPr/>
        </p:nvSpPr>
        <p:spPr>
          <a:xfrm>
            <a:off x="8149139" y="1474574"/>
            <a:ext cx="2336532" cy="830997"/>
          </a:xfrm>
          <a:prstGeom prst="rect">
            <a:avLst/>
          </a:prstGeom>
          <a:noFill/>
        </p:spPr>
        <p:txBody>
          <a:bodyPr wrap="square" rtlCol="0">
            <a:spAutoFit/>
          </a:bodyPr>
          <a:lstStyle/>
          <a:p>
            <a:r>
              <a:rPr kumimoji="1" lang="ja-JP" altLang="en-US" sz="2400" dirty="0">
                <a:latin typeface="+mn-ea"/>
              </a:rPr>
              <a:t>ウェブサーバ</a:t>
            </a:r>
            <a:endParaRPr kumimoji="1" lang="en-US" altLang="ja-JP" sz="2400" dirty="0">
              <a:latin typeface="+mn-ea"/>
            </a:endParaRPr>
          </a:p>
          <a:p>
            <a:r>
              <a:rPr kumimoji="1" lang="en-US" altLang="ja-JP" sz="2400" dirty="0">
                <a:latin typeface="+mn-ea"/>
              </a:rPr>
              <a:t>(</a:t>
            </a:r>
            <a:r>
              <a:rPr kumimoji="1" lang="ja-JP" altLang="en-US" sz="2400" dirty="0">
                <a:latin typeface="+mn-ea"/>
              </a:rPr>
              <a:t>サーバ</a:t>
            </a:r>
            <a:r>
              <a:rPr kumimoji="1" lang="en-US" altLang="ja-JP" sz="2400" dirty="0">
                <a:latin typeface="+mn-ea"/>
              </a:rPr>
              <a:t>)</a:t>
            </a:r>
            <a:endParaRPr kumimoji="1" lang="ja-JP" altLang="en-US" sz="2400" dirty="0">
              <a:latin typeface="+mn-ea"/>
            </a:endParaRPr>
          </a:p>
        </p:txBody>
      </p:sp>
      <p:sp>
        <p:nvSpPr>
          <p:cNvPr id="3" name="テキスト ボックス 2">
            <a:extLst>
              <a:ext uri="{FF2B5EF4-FFF2-40B4-BE49-F238E27FC236}">
                <a16:creationId xmlns:a16="http://schemas.microsoft.com/office/drawing/2014/main" id="{EB90FFB1-9A20-388C-F7F2-1CE33838E98F}"/>
              </a:ext>
            </a:extLst>
          </p:cNvPr>
          <p:cNvSpPr txBox="1"/>
          <p:nvPr/>
        </p:nvSpPr>
        <p:spPr>
          <a:xfrm>
            <a:off x="1202686" y="6441906"/>
            <a:ext cx="4151067" cy="461665"/>
          </a:xfrm>
          <a:prstGeom prst="rect">
            <a:avLst/>
          </a:prstGeom>
          <a:noFill/>
        </p:spPr>
        <p:txBody>
          <a:bodyPr wrap="square" rtlCol="0">
            <a:spAutoFit/>
          </a:bodyPr>
          <a:lstStyle/>
          <a:p>
            <a:r>
              <a:rPr kumimoji="1" lang="en-US" altLang="ja-JP" sz="2400" dirty="0"/>
              <a:t>W3C</a:t>
            </a:r>
            <a:r>
              <a:rPr kumimoji="1" lang="ja-JP" altLang="en-US" sz="2400" dirty="0"/>
              <a:t>が標準仕様を策定</a:t>
            </a:r>
          </a:p>
        </p:txBody>
      </p:sp>
    </p:spTree>
    <p:extLst>
      <p:ext uri="{BB962C8B-B14F-4D97-AF65-F5344CB8AC3E}">
        <p14:creationId xmlns:p14="http://schemas.microsoft.com/office/powerpoint/2010/main" val="3123503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まとめ　</a:t>
            </a:r>
            <a:r>
              <a:rPr kumimoji="1" lang="en-US" altLang="ja-JP" b="1" dirty="0">
                <a:solidFill>
                  <a:schemeClr val="bg1"/>
                </a:solidFill>
                <a:latin typeface="+mn-ea"/>
                <a:ea typeface="+mn-ea"/>
              </a:rPr>
              <a:t>〜</a:t>
            </a:r>
            <a:r>
              <a:rPr kumimoji="1" lang="ja-JP" altLang="en-US" b="1" dirty="0">
                <a:solidFill>
                  <a:schemeClr val="bg1"/>
                </a:solidFill>
                <a:latin typeface="+mn-ea"/>
                <a:ea typeface="+mn-ea"/>
              </a:rPr>
              <a:t>著作権とライセンス</a:t>
            </a:r>
            <a:r>
              <a:rPr kumimoji="1" lang="en-US" altLang="ja-JP" b="1" dirty="0">
                <a:solidFill>
                  <a:schemeClr val="bg1"/>
                </a:solidFill>
                <a:latin typeface="+mn-ea"/>
                <a:ea typeface="+mn-ea"/>
              </a:rPr>
              <a:t>〜</a:t>
            </a:r>
            <a:endParaRPr kumimoji="1" lang="ja-JP" altLang="en-US" b="1" dirty="0">
              <a:solidFill>
                <a:schemeClr val="bg1"/>
              </a:solidFill>
              <a:latin typeface="+mn-ea"/>
              <a:ea typeface="+mn-ea"/>
            </a:endParaRP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p:txBody>
          <a:bodyPr/>
          <a:lstStyle/>
          <a:p>
            <a:pPr>
              <a:buFont typeface="Wingdings" panose="05000000000000000000" pitchFamily="2" charset="2"/>
              <a:buChar char="n"/>
            </a:pPr>
            <a:r>
              <a:rPr kumimoji="1" lang="ja-JP" altLang="en-US" dirty="0">
                <a:solidFill>
                  <a:srgbClr val="0070C0"/>
                </a:solidFill>
              </a:rPr>
              <a:t>著作権</a:t>
            </a:r>
            <a:endParaRPr kumimoji="1" lang="en-US" altLang="ja-JP" dirty="0">
              <a:solidFill>
                <a:srgbClr val="0070C0"/>
              </a:solidFill>
            </a:endParaRPr>
          </a:p>
          <a:p>
            <a:pPr lvl="1"/>
            <a:r>
              <a:rPr kumimoji="1" lang="ja-JP" altLang="en-US" dirty="0"/>
              <a:t>他人に不正に著作物を利用されない権利．</a:t>
            </a:r>
            <a:endParaRPr kumimoji="1" lang="en-US" altLang="ja-JP" dirty="0"/>
          </a:p>
          <a:p>
            <a:pPr>
              <a:buFont typeface="Wingdings" panose="05000000000000000000" pitchFamily="2" charset="2"/>
              <a:buChar char="n"/>
            </a:pPr>
            <a:r>
              <a:rPr kumimoji="1" lang="ja-JP" altLang="en-US" dirty="0">
                <a:solidFill>
                  <a:srgbClr val="0070C0"/>
                </a:solidFill>
              </a:rPr>
              <a:t>ライセンス</a:t>
            </a:r>
            <a:endParaRPr kumimoji="1" lang="en-US" altLang="ja-JP" dirty="0">
              <a:solidFill>
                <a:srgbClr val="0070C0"/>
              </a:solidFill>
            </a:endParaRPr>
          </a:p>
          <a:p>
            <a:r>
              <a:rPr kumimoji="1" lang="ja-JP" altLang="en-US" dirty="0"/>
              <a:t>著作者が定めた「使用ルール」</a:t>
            </a:r>
          </a:p>
          <a:p>
            <a:pPr lvl="1"/>
            <a:r>
              <a:rPr kumimoji="1" lang="ja-JP" altLang="en-US" dirty="0"/>
              <a:t>著作物を使用する前に必ず確認する．</a:t>
            </a:r>
          </a:p>
          <a:p>
            <a:pPr lvl="1"/>
            <a:r>
              <a:rPr kumimoji="1" lang="ja-JP" altLang="en-US" dirty="0"/>
              <a:t>「フリー」≠ 「何をしても良い」</a:t>
            </a:r>
          </a:p>
          <a:p>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2"/>
          <a:stretch>
            <a:fillRect/>
          </a:stretch>
        </p:blipFill>
        <p:spPr>
          <a:xfrm>
            <a:off x="10446479" y="6206123"/>
            <a:ext cx="1609287" cy="565904"/>
          </a:xfrm>
          <a:prstGeom prst="rect">
            <a:avLst/>
          </a:prstGeom>
          <a:ln w="12700">
            <a:miter lim="400000"/>
          </a:ln>
        </p:spPr>
      </p:pic>
      <p:pic>
        <p:nvPicPr>
          <p:cNvPr id="9" name="図 8">
            <a:extLst>
              <a:ext uri="{FF2B5EF4-FFF2-40B4-BE49-F238E27FC236}">
                <a16:creationId xmlns:a16="http://schemas.microsoft.com/office/drawing/2014/main" id="{81CDA3F4-A610-CD79-F806-D42FC3C850C9}"/>
              </a:ext>
            </a:extLst>
          </p:cNvPr>
          <p:cNvPicPr>
            <a:picLocks noChangeAspect="1"/>
          </p:cNvPicPr>
          <p:nvPr/>
        </p:nvPicPr>
        <p:blipFill>
          <a:blip r:embed="rId3"/>
          <a:stretch>
            <a:fillRect/>
          </a:stretch>
        </p:blipFill>
        <p:spPr>
          <a:xfrm>
            <a:off x="838200" y="4326721"/>
            <a:ext cx="8983579" cy="2264331"/>
          </a:xfrm>
          <a:prstGeom prst="rect">
            <a:avLst/>
          </a:prstGeom>
        </p:spPr>
      </p:pic>
    </p:spTree>
    <p:extLst>
      <p:ext uri="{BB962C8B-B14F-4D97-AF65-F5344CB8AC3E}">
        <p14:creationId xmlns:p14="http://schemas.microsoft.com/office/powerpoint/2010/main" val="2435379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16872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参考文献</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253332" y="1422091"/>
            <a:ext cx="11309684" cy="4946402"/>
          </a:xfrm>
        </p:spPr>
        <p:txBody>
          <a:bodyPr>
            <a:normAutofit fontScale="92500" lnSpcReduction="20000"/>
          </a:bodyPr>
          <a:lstStyle/>
          <a:p>
            <a:pPr algn="l">
              <a:lnSpc>
                <a:spcPct val="70000"/>
              </a:lnSpc>
            </a:pPr>
            <a:r>
              <a:rPr lang="en-US" altLang="ja-JP" sz="2200" dirty="0"/>
              <a:t>INEX2021 WWW </a:t>
            </a:r>
            <a:r>
              <a:rPr lang="ja-JP" altLang="en-US" sz="2200" dirty="0"/>
              <a:t>の仕組み</a:t>
            </a:r>
          </a:p>
          <a:p>
            <a:pPr marL="457200" lvl="1" indent="0">
              <a:lnSpc>
                <a:spcPct val="70000"/>
              </a:lnSpc>
              <a:buNone/>
              <a:defRPr sz="2600"/>
            </a:pPr>
            <a:r>
              <a:rPr lang="en-US" altLang="ja-JP" sz="2200" dirty="0"/>
              <a:t> </a:t>
            </a:r>
            <a:r>
              <a:rPr lang="en-US" altLang="ja-JP" sz="2200" dirty="0">
                <a:hlinkClick r:id="rId2"/>
              </a:rPr>
              <a:t>http://www.ep.sci.hokudai.ac.jp/~inex/y2021/0611/</a:t>
            </a:r>
            <a:endParaRPr lang="en-US" altLang="ja-JP" sz="2200" dirty="0"/>
          </a:p>
          <a:p>
            <a:pPr algn="l">
              <a:lnSpc>
                <a:spcPct val="70000"/>
              </a:lnSpc>
              <a:defRPr sz="2600"/>
            </a:pPr>
            <a:r>
              <a:rPr kumimoji="1" lang="en-US" altLang="ja-JP" sz="2200" dirty="0"/>
              <a:t>IT </a:t>
            </a:r>
            <a:r>
              <a:rPr kumimoji="1" lang="ja-JP" altLang="en-US" sz="2200" dirty="0"/>
              <a:t>用語辞典 </a:t>
            </a:r>
            <a:r>
              <a:rPr kumimoji="1" lang="en-US" altLang="ja-JP" sz="2200" dirty="0"/>
              <a:t>e-Words</a:t>
            </a:r>
          </a:p>
          <a:p>
            <a:pPr marL="457200" lvl="1" indent="0">
              <a:lnSpc>
                <a:spcPct val="70000"/>
              </a:lnSpc>
              <a:buNone/>
              <a:defRPr sz="2600"/>
            </a:pPr>
            <a:r>
              <a:rPr kumimoji="1" lang="en-US" altLang="ja-JP" sz="2200" dirty="0">
                <a:hlinkClick r:id="rId3"/>
              </a:rPr>
              <a:t>http://e-words.jp/</a:t>
            </a:r>
            <a:endParaRPr kumimoji="1" lang="en-US" altLang="ja-JP" sz="2200" dirty="0"/>
          </a:p>
          <a:p>
            <a:pPr algn="l">
              <a:lnSpc>
                <a:spcPct val="70000"/>
              </a:lnSpc>
            </a:pPr>
            <a:r>
              <a:rPr lang="en-US" altLang="ja-JP" sz="2200" dirty="0"/>
              <a:t>WWW </a:t>
            </a:r>
            <a:r>
              <a:rPr lang="ja-JP" altLang="en-US" sz="2200" dirty="0"/>
              <a:t>サーバの利用割合</a:t>
            </a:r>
          </a:p>
          <a:p>
            <a:pPr marL="457200" lvl="1" indent="0">
              <a:lnSpc>
                <a:spcPct val="70000"/>
              </a:lnSpc>
              <a:buNone/>
              <a:defRPr sz="2600"/>
            </a:pPr>
            <a:r>
              <a:rPr lang="en-US" altLang="ja-JP" sz="2200" u="sng" dirty="0">
                <a:hlinkClick r:id="rId4"/>
              </a:rPr>
              <a:t>http://news.netcraft.com/</a:t>
            </a:r>
          </a:p>
          <a:p>
            <a:pPr algn="l">
              <a:lnSpc>
                <a:spcPct val="70000"/>
              </a:lnSpc>
            </a:pPr>
            <a:r>
              <a:rPr lang="ja-JP" altLang="en-US" sz="2200" dirty="0"/>
              <a:t>ブラウザ世界シェア</a:t>
            </a:r>
          </a:p>
          <a:p>
            <a:pPr marL="457200" lvl="1" indent="0">
              <a:lnSpc>
                <a:spcPct val="70000"/>
              </a:lnSpc>
              <a:buNone/>
              <a:defRPr sz="2600"/>
            </a:pPr>
            <a:r>
              <a:rPr lang="en-US" altLang="ja-JP" sz="2200" u="sng" dirty="0">
                <a:hlinkClick r:id="rId5"/>
              </a:rPr>
              <a:t>http://webuma.net/wp/wp-content/uploads/2016/07/</a:t>
            </a:r>
          </a:p>
          <a:p>
            <a:pPr algn="l">
              <a:lnSpc>
                <a:spcPct val="70000"/>
              </a:lnSpc>
            </a:pPr>
            <a:r>
              <a:rPr lang="ja-JP" altLang="en-US" sz="2200" dirty="0"/>
              <a:t>文化庁 著作権制度の概要</a:t>
            </a:r>
          </a:p>
          <a:p>
            <a:pPr marL="457200" lvl="1" indent="0">
              <a:lnSpc>
                <a:spcPct val="70000"/>
              </a:lnSpc>
              <a:buNone/>
              <a:defRPr sz="2600"/>
            </a:pPr>
            <a:r>
              <a:rPr lang="ja-JP" altLang="en-US" sz="2200" dirty="0"/>
              <a:t> </a:t>
            </a:r>
            <a:r>
              <a:rPr lang="en-US" altLang="ja-JP" sz="2200" u="sng" dirty="0">
                <a:hlinkClick r:id="rId6"/>
              </a:rPr>
              <a:t>http://www.bunka.go.jp/seisaku/chosakuken/seidokaisetsu/gaiyo/</a:t>
            </a:r>
          </a:p>
          <a:p>
            <a:pPr algn="l">
              <a:lnSpc>
                <a:spcPct val="70000"/>
              </a:lnSpc>
            </a:pPr>
            <a:r>
              <a:rPr lang="ja-JP" altLang="en-US" sz="2200" dirty="0"/>
              <a:t>みんなのための著作権教室</a:t>
            </a:r>
          </a:p>
          <a:p>
            <a:pPr marL="457200" lvl="1" indent="0">
              <a:lnSpc>
                <a:spcPct val="70000"/>
              </a:lnSpc>
              <a:buNone/>
              <a:defRPr sz="2600"/>
            </a:pPr>
            <a:r>
              <a:rPr lang="en-US" altLang="ja-JP" sz="2200" u="sng" dirty="0">
                <a:hlinkClick r:id="rId7"/>
              </a:rPr>
              <a:t>http://kids.cric.or.jp/intro/01.html</a:t>
            </a:r>
            <a:endParaRPr lang="en-US" altLang="ja-JP" sz="2200" u="sng" dirty="0"/>
          </a:p>
          <a:p>
            <a:pPr algn="l">
              <a:lnSpc>
                <a:spcPct val="70000"/>
              </a:lnSpc>
            </a:pPr>
            <a:r>
              <a:rPr lang="ja-JP" altLang="en-US" sz="2200" dirty="0"/>
              <a:t>いらすとや</a:t>
            </a:r>
          </a:p>
          <a:p>
            <a:pPr marL="457200" lvl="1" indent="0">
              <a:lnSpc>
                <a:spcPct val="70000"/>
              </a:lnSpc>
              <a:buNone/>
              <a:defRPr sz="2600"/>
            </a:pPr>
            <a:r>
              <a:rPr lang="en-US" altLang="ja-JP" sz="2200" u="sng" dirty="0">
                <a:hlinkClick r:id="rId8"/>
              </a:rPr>
              <a:t>http://www.irasutoya.com</a:t>
            </a:r>
            <a:endParaRPr lang="en-US" altLang="ja-JP" sz="2200" u="sng" dirty="0"/>
          </a:p>
          <a:p>
            <a:pPr algn="l">
              <a:lnSpc>
                <a:spcPct val="70000"/>
              </a:lnSpc>
            </a:pPr>
            <a:r>
              <a:rPr lang="ja-JP" altLang="en-US" sz="2200" dirty="0"/>
              <a:t>フレームイラスト</a:t>
            </a:r>
          </a:p>
          <a:p>
            <a:pPr marL="457200" lvl="1" indent="0">
              <a:lnSpc>
                <a:spcPct val="70000"/>
              </a:lnSpc>
              <a:buNone/>
              <a:defRPr sz="2600"/>
            </a:pPr>
            <a:r>
              <a:rPr lang="en-US" altLang="ja-JP" sz="2200" u="sng" dirty="0">
                <a:hlinkClick r:id="rId9"/>
              </a:rPr>
              <a:t>http://frame-illust.com</a:t>
            </a:r>
          </a:p>
          <a:p>
            <a:pPr>
              <a:lnSpc>
                <a:spcPct val="70000"/>
              </a:lnSpc>
              <a:defRPr sz="2600"/>
            </a:pPr>
            <a:r>
              <a:rPr lang="ja-JP" altLang="en-US" sz="2600" u="sng" dirty="0">
                <a:hlinkClick r:id="rId9"/>
              </a:rPr>
              <a:t>表示 </a:t>
            </a:r>
            <a:r>
              <a:rPr lang="en-US" altLang="ja-JP" sz="2600" u="sng" dirty="0">
                <a:hlinkClick r:id="rId9"/>
              </a:rPr>
              <a:t>4.0 </a:t>
            </a:r>
            <a:r>
              <a:rPr lang="ja-JP" altLang="en-US" sz="2600" u="sng" dirty="0">
                <a:hlinkClick r:id="rId9"/>
              </a:rPr>
              <a:t>国際 </a:t>
            </a:r>
            <a:r>
              <a:rPr lang="en-US" altLang="ja-JP" sz="2600" u="sng" dirty="0">
                <a:hlinkClick r:id="rId9"/>
              </a:rPr>
              <a:t>— CC BY 4.0 - Creative Commons</a:t>
            </a:r>
          </a:p>
          <a:p>
            <a:pPr marL="457200" lvl="1" indent="0">
              <a:lnSpc>
                <a:spcPct val="70000"/>
              </a:lnSpc>
              <a:buNone/>
              <a:defRPr sz="2600"/>
            </a:pPr>
            <a:r>
              <a:rPr lang="en-US" altLang="ja-JP" sz="2200" u="sng" dirty="0">
                <a:hlinkClick r:id="rId9"/>
              </a:rPr>
              <a:t>https://creativecommons.jp/licenses/</a:t>
            </a:r>
          </a:p>
          <a:p>
            <a:pPr>
              <a:lnSpc>
                <a:spcPct val="70000"/>
              </a:lnSpc>
              <a:defRPr sz="2600"/>
            </a:pPr>
            <a:endParaRPr lang="en-US" altLang="ja-JP" sz="2600" u="sng" dirty="0">
              <a:hlinkClick r:id="rId9"/>
            </a:endParaRPr>
          </a:p>
          <a:p>
            <a:pPr lvl="1">
              <a:lnSpc>
                <a:spcPct val="70000"/>
              </a:lnSpc>
              <a:defRPr sz="2600"/>
            </a:pPr>
            <a:endParaRPr lang="en-US" altLang="ja-JP" sz="1800" u="sng" dirty="0">
              <a:hlinkClick r:id="rId6"/>
            </a:endParaRPr>
          </a:p>
          <a:p>
            <a:pPr algn="l">
              <a:lnSpc>
                <a:spcPct val="70000"/>
              </a:lnSpc>
              <a:defRPr sz="2600"/>
            </a:pPr>
            <a:endParaRPr lang="en-US" altLang="ja-JP" sz="2600" u="sng" dirty="0">
              <a:hlinkClick r:id="rId5"/>
            </a:endParaRPr>
          </a:p>
          <a:p>
            <a:pPr lvl="1">
              <a:lnSpc>
                <a:spcPct val="70000"/>
              </a:lnSpc>
              <a:defRPr sz="2600"/>
            </a:pPr>
            <a:endParaRPr kumimoji="1" lang="en-US" altLang="ja-JP" dirty="0"/>
          </a:p>
          <a:p>
            <a:pPr algn="l">
              <a:lnSpc>
                <a:spcPct val="70000"/>
              </a:lnSpc>
              <a:defRPr sz="2600"/>
            </a:pPr>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10"/>
          <a:stretch>
            <a:fillRect/>
          </a:stretch>
        </p:blipFill>
        <p:spPr>
          <a:xfrm>
            <a:off x="10446479" y="6206123"/>
            <a:ext cx="1609287" cy="565904"/>
          </a:xfrm>
          <a:prstGeom prst="rect">
            <a:avLst/>
          </a:prstGeom>
          <a:ln w="12700">
            <a:miter lim="400000"/>
          </a:ln>
        </p:spPr>
      </p:pic>
    </p:spTree>
    <p:extLst>
      <p:ext uri="{BB962C8B-B14F-4D97-AF65-F5344CB8AC3E}">
        <p14:creationId xmlns:p14="http://schemas.microsoft.com/office/powerpoint/2010/main" val="2723273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DC0806AA-9AF9-5AAF-8E90-019601186700}"/>
              </a:ext>
            </a:extLst>
          </p:cNvPr>
          <p:cNvSpPr txBox="1"/>
          <p:nvPr/>
        </p:nvSpPr>
        <p:spPr>
          <a:xfrm>
            <a:off x="6097860" y="684626"/>
            <a:ext cx="6094140" cy="646331"/>
          </a:xfrm>
          <a:prstGeom prst="rect">
            <a:avLst/>
          </a:prstGeom>
          <a:noFill/>
        </p:spPr>
        <p:txBody>
          <a:bodyPr wrap="square">
            <a:spAutoFit/>
          </a:bodyPr>
          <a:lstStyle/>
          <a:p>
            <a:r>
              <a:rPr lang="ja-JP" altLang="en-US" dirty="0"/>
              <a:t>https://forest.watch.impress.co.jp/img/wf/docs/1398/134/html/microsoft_edge.jpg.html</a:t>
            </a:r>
          </a:p>
        </p:txBody>
      </p:sp>
      <p:sp>
        <p:nvSpPr>
          <p:cNvPr id="9" name="テキスト ボックス 8">
            <a:extLst>
              <a:ext uri="{FF2B5EF4-FFF2-40B4-BE49-F238E27FC236}">
                <a16:creationId xmlns:a16="http://schemas.microsoft.com/office/drawing/2014/main" id="{44955FF0-EFFD-C4DA-9CF7-1EB57EDE0867}"/>
              </a:ext>
            </a:extLst>
          </p:cNvPr>
          <p:cNvSpPr txBox="1"/>
          <p:nvPr/>
        </p:nvSpPr>
        <p:spPr>
          <a:xfrm>
            <a:off x="6096000" y="41959"/>
            <a:ext cx="6094140" cy="646331"/>
          </a:xfrm>
          <a:prstGeom prst="rect">
            <a:avLst/>
          </a:prstGeom>
          <a:noFill/>
        </p:spPr>
        <p:txBody>
          <a:bodyPr wrap="square">
            <a:spAutoFit/>
          </a:bodyPr>
          <a:lstStyle/>
          <a:p>
            <a:r>
              <a:rPr lang="ja-JP" altLang="en-US" dirty="0"/>
              <a:t>https://upload.wikimedia.org/wikipedia/commons/e/e1/Google_Chrome_icon_%28February_2022%29.svg</a:t>
            </a:r>
          </a:p>
        </p:txBody>
      </p:sp>
      <p:sp>
        <p:nvSpPr>
          <p:cNvPr id="11" name="テキスト ボックス 10">
            <a:extLst>
              <a:ext uri="{FF2B5EF4-FFF2-40B4-BE49-F238E27FC236}">
                <a16:creationId xmlns:a16="http://schemas.microsoft.com/office/drawing/2014/main" id="{6B3814A9-16FB-57AC-6374-7EFFF893A173}"/>
              </a:ext>
            </a:extLst>
          </p:cNvPr>
          <p:cNvSpPr txBox="1"/>
          <p:nvPr/>
        </p:nvSpPr>
        <p:spPr>
          <a:xfrm>
            <a:off x="6097860" y="1372106"/>
            <a:ext cx="6094140" cy="369332"/>
          </a:xfrm>
          <a:prstGeom prst="rect">
            <a:avLst/>
          </a:prstGeom>
          <a:noFill/>
        </p:spPr>
        <p:txBody>
          <a:bodyPr wrap="square">
            <a:spAutoFit/>
          </a:bodyPr>
          <a:lstStyle/>
          <a:p>
            <a:r>
              <a:rPr lang="ja-JP" altLang="en-US" dirty="0"/>
              <a:t>https://ja.wizcase.com/download/mozilla-firefox/</a:t>
            </a:r>
          </a:p>
        </p:txBody>
      </p:sp>
      <p:sp>
        <p:nvSpPr>
          <p:cNvPr id="15" name="テキスト ボックス 14">
            <a:extLst>
              <a:ext uri="{FF2B5EF4-FFF2-40B4-BE49-F238E27FC236}">
                <a16:creationId xmlns:a16="http://schemas.microsoft.com/office/drawing/2014/main" id="{8D07BFDE-B887-FE3F-3F99-C49DB8268A88}"/>
              </a:ext>
            </a:extLst>
          </p:cNvPr>
          <p:cNvSpPr txBox="1"/>
          <p:nvPr/>
        </p:nvSpPr>
        <p:spPr>
          <a:xfrm>
            <a:off x="6096000" y="1788958"/>
            <a:ext cx="6372922" cy="369332"/>
          </a:xfrm>
          <a:prstGeom prst="rect">
            <a:avLst/>
          </a:prstGeom>
          <a:noFill/>
        </p:spPr>
        <p:txBody>
          <a:bodyPr wrap="square">
            <a:spAutoFit/>
          </a:bodyPr>
          <a:lstStyle/>
          <a:p>
            <a:r>
              <a:rPr lang="ja-JP" altLang="en-US" dirty="0"/>
              <a:t>https://apps.apple.com/jp/app/safari/id1146562112</a:t>
            </a:r>
          </a:p>
        </p:txBody>
      </p:sp>
      <p:pic>
        <p:nvPicPr>
          <p:cNvPr id="4" name="グラフィックス 3">
            <a:extLst>
              <a:ext uri="{FF2B5EF4-FFF2-40B4-BE49-F238E27FC236}">
                <a16:creationId xmlns:a16="http://schemas.microsoft.com/office/drawing/2014/main" id="{35DADC4E-1765-D3AD-2213-BC111B69D0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46011" y="2029715"/>
            <a:ext cx="907618" cy="907618"/>
          </a:xfrm>
          <a:prstGeom prst="rect">
            <a:avLst/>
          </a:prstGeom>
        </p:spPr>
      </p:pic>
      <p:pic>
        <p:nvPicPr>
          <p:cNvPr id="5" name="図 4" descr="ロゴ, 会社名&#10;&#10;自動的に生成された説明">
            <a:extLst>
              <a:ext uri="{FF2B5EF4-FFF2-40B4-BE49-F238E27FC236}">
                <a16:creationId xmlns:a16="http://schemas.microsoft.com/office/drawing/2014/main" id="{60E44696-E832-DC9B-1AFF-8E2D008FC7EF}"/>
              </a:ext>
            </a:extLst>
          </p:cNvPr>
          <p:cNvPicPr>
            <a:picLocks noChangeAspect="1"/>
          </p:cNvPicPr>
          <p:nvPr/>
        </p:nvPicPr>
        <p:blipFill rotWithShape="1">
          <a:blip r:embed="rId4">
            <a:extLst>
              <a:ext uri="{28A0092B-C50C-407E-A947-70E740481C1C}">
                <a14:useLocalDpi xmlns:a14="http://schemas.microsoft.com/office/drawing/2010/main" val="0"/>
              </a:ext>
            </a:extLst>
          </a:blip>
          <a:srcRect l="22599" t="10899" r="20179" b="13884"/>
          <a:stretch/>
        </p:blipFill>
        <p:spPr>
          <a:xfrm>
            <a:off x="2684515" y="1957100"/>
            <a:ext cx="1067948" cy="1052849"/>
          </a:xfrm>
          <a:prstGeom prst="rect">
            <a:avLst/>
          </a:prstGeom>
        </p:spPr>
      </p:pic>
      <p:pic>
        <p:nvPicPr>
          <p:cNvPr id="13" name="図 12" descr="ロゴ, アイコン&#10;&#10;自動的に生成された説明">
            <a:extLst>
              <a:ext uri="{FF2B5EF4-FFF2-40B4-BE49-F238E27FC236}">
                <a16:creationId xmlns:a16="http://schemas.microsoft.com/office/drawing/2014/main" id="{788470AB-548F-86CE-C3D6-F9A2B56C72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5846" y="3056655"/>
            <a:ext cx="1067948" cy="1006541"/>
          </a:xfrm>
          <a:prstGeom prst="rect">
            <a:avLst/>
          </a:prstGeom>
        </p:spPr>
      </p:pic>
      <p:pic>
        <p:nvPicPr>
          <p:cNvPr id="17" name="図 16" descr="ロゴ が含まれている画像&#10;&#10;自動的に生成された説明">
            <a:extLst>
              <a:ext uri="{FF2B5EF4-FFF2-40B4-BE49-F238E27FC236}">
                <a16:creationId xmlns:a16="http://schemas.microsoft.com/office/drawing/2014/main" id="{7DA9DABF-2F85-4F55-FEFB-19B9232BB07F}"/>
              </a:ext>
            </a:extLst>
          </p:cNvPr>
          <p:cNvPicPr>
            <a:picLocks noChangeAspect="1"/>
          </p:cNvPicPr>
          <p:nvPr/>
        </p:nvPicPr>
        <p:blipFill rotWithShape="1">
          <a:blip r:embed="rId6">
            <a:extLst>
              <a:ext uri="{28A0092B-C50C-407E-A947-70E740481C1C}">
                <a14:useLocalDpi xmlns:a14="http://schemas.microsoft.com/office/drawing/2010/main" val="0"/>
              </a:ext>
            </a:extLst>
          </a:blip>
          <a:srcRect l="32402" t="17644" r="31652" b="15021"/>
          <a:stretch/>
        </p:blipFill>
        <p:spPr>
          <a:xfrm>
            <a:off x="2736893" y="3082965"/>
            <a:ext cx="1015570" cy="998778"/>
          </a:xfrm>
          <a:prstGeom prst="rect">
            <a:avLst/>
          </a:prstGeom>
        </p:spPr>
      </p:pic>
      <p:sp>
        <p:nvSpPr>
          <p:cNvPr id="20" name="テキスト ボックス 19">
            <a:extLst>
              <a:ext uri="{FF2B5EF4-FFF2-40B4-BE49-F238E27FC236}">
                <a16:creationId xmlns:a16="http://schemas.microsoft.com/office/drawing/2014/main" id="{05551FD9-B21B-F3CF-5E6A-9181F6FA5C25}"/>
              </a:ext>
            </a:extLst>
          </p:cNvPr>
          <p:cNvSpPr txBox="1"/>
          <p:nvPr/>
        </p:nvSpPr>
        <p:spPr>
          <a:xfrm>
            <a:off x="6096000" y="2114192"/>
            <a:ext cx="6512312" cy="369332"/>
          </a:xfrm>
          <a:prstGeom prst="rect">
            <a:avLst/>
          </a:prstGeom>
          <a:noFill/>
        </p:spPr>
        <p:txBody>
          <a:bodyPr wrap="square">
            <a:spAutoFit/>
          </a:bodyPr>
          <a:lstStyle/>
          <a:p>
            <a:r>
              <a:rPr lang="ja-JP" altLang="en-US" dirty="0"/>
              <a:t>https://gigazine.net/news/20170830-youtube-big-changes/</a:t>
            </a:r>
          </a:p>
        </p:txBody>
      </p:sp>
      <p:pic>
        <p:nvPicPr>
          <p:cNvPr id="22" name="図 21" descr="ロゴ, 会社名&#10;&#10;自動的に生成された説明">
            <a:extLst>
              <a:ext uri="{FF2B5EF4-FFF2-40B4-BE49-F238E27FC236}">
                <a16:creationId xmlns:a16="http://schemas.microsoft.com/office/drawing/2014/main" id="{0B3A7BAC-028A-9679-5338-F3E21939FF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706" y="5088037"/>
            <a:ext cx="2020228" cy="1136378"/>
          </a:xfrm>
          <a:prstGeom prst="rect">
            <a:avLst/>
          </a:prstGeom>
        </p:spPr>
      </p:pic>
      <p:sp>
        <p:nvSpPr>
          <p:cNvPr id="24" name="テキスト ボックス 23">
            <a:extLst>
              <a:ext uri="{FF2B5EF4-FFF2-40B4-BE49-F238E27FC236}">
                <a16:creationId xmlns:a16="http://schemas.microsoft.com/office/drawing/2014/main" id="{50E6CA6B-E410-9015-15A1-38B3FEBBA37E}"/>
              </a:ext>
            </a:extLst>
          </p:cNvPr>
          <p:cNvSpPr txBox="1"/>
          <p:nvPr/>
        </p:nvSpPr>
        <p:spPr>
          <a:xfrm>
            <a:off x="6096000" y="2518940"/>
            <a:ext cx="6306014" cy="646331"/>
          </a:xfrm>
          <a:prstGeom prst="rect">
            <a:avLst/>
          </a:prstGeom>
          <a:noFill/>
        </p:spPr>
        <p:txBody>
          <a:bodyPr wrap="square">
            <a:spAutoFit/>
          </a:bodyPr>
          <a:lstStyle/>
          <a:p>
            <a:r>
              <a:rPr lang="ja-JP" altLang="en-US" dirty="0"/>
              <a:t>https://upload.wikimedia.org/wikipedia/commons/7/7e/Gmail_icon_%282020%29.svg</a:t>
            </a:r>
          </a:p>
        </p:txBody>
      </p:sp>
      <p:pic>
        <p:nvPicPr>
          <p:cNvPr id="26" name="グラフィックス 25">
            <a:extLst>
              <a:ext uri="{FF2B5EF4-FFF2-40B4-BE49-F238E27FC236}">
                <a16:creationId xmlns:a16="http://schemas.microsoft.com/office/drawing/2014/main" id="{4581283A-B50F-388E-8A32-AC679F91CC3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52463" y="4833997"/>
            <a:ext cx="1853891" cy="1390418"/>
          </a:xfrm>
          <a:prstGeom prst="rect">
            <a:avLst/>
          </a:prstGeom>
        </p:spPr>
      </p:pic>
      <p:sp>
        <p:nvSpPr>
          <p:cNvPr id="28" name="テキスト ボックス 27">
            <a:extLst>
              <a:ext uri="{FF2B5EF4-FFF2-40B4-BE49-F238E27FC236}">
                <a16:creationId xmlns:a16="http://schemas.microsoft.com/office/drawing/2014/main" id="{587F15F8-6BE1-D122-387B-0569D0B3A491}"/>
              </a:ext>
            </a:extLst>
          </p:cNvPr>
          <p:cNvSpPr txBox="1"/>
          <p:nvPr/>
        </p:nvSpPr>
        <p:spPr>
          <a:xfrm>
            <a:off x="6096000" y="3105834"/>
            <a:ext cx="6306014" cy="646331"/>
          </a:xfrm>
          <a:prstGeom prst="rect">
            <a:avLst/>
          </a:prstGeom>
          <a:noFill/>
        </p:spPr>
        <p:txBody>
          <a:bodyPr wrap="square">
            <a:spAutoFit/>
          </a:bodyPr>
          <a:lstStyle/>
          <a:p>
            <a:r>
              <a:rPr lang="ja-JP" altLang="en-US" dirty="0"/>
              <a:t>https://news.mynavi.jp/article/20210708-1918224/images/002l.jpg</a:t>
            </a:r>
          </a:p>
        </p:txBody>
      </p:sp>
      <p:pic>
        <p:nvPicPr>
          <p:cNvPr id="30" name="図 29" descr="ロゴ, 会社名&#10;&#10;自動的に生成された説明">
            <a:extLst>
              <a:ext uri="{FF2B5EF4-FFF2-40B4-BE49-F238E27FC236}">
                <a16:creationId xmlns:a16="http://schemas.microsoft.com/office/drawing/2014/main" id="{029ADDC5-FD16-CB53-89B3-B7868DCE870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25268" y="4705991"/>
            <a:ext cx="1518424" cy="1518424"/>
          </a:xfrm>
          <a:prstGeom prst="rect">
            <a:avLst/>
          </a:prstGeom>
        </p:spPr>
      </p:pic>
    </p:spTree>
    <p:extLst>
      <p:ext uri="{BB962C8B-B14F-4D97-AF65-F5344CB8AC3E}">
        <p14:creationId xmlns:p14="http://schemas.microsoft.com/office/powerpoint/2010/main" val="2031133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著作権クイズ！</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838200" y="1825625"/>
            <a:ext cx="7134726" cy="4351338"/>
          </a:xfrm>
        </p:spPr>
        <p:txBody>
          <a:bodyPr/>
          <a:lstStyle/>
          <a:p>
            <a:r>
              <a:rPr kumimoji="1" lang="ja-JP" altLang="en-US" dirty="0">
                <a:solidFill>
                  <a:srgbClr val="0070C0"/>
                </a:solidFill>
              </a:rPr>
              <a:t>以下の行為は法的に許容されている？</a:t>
            </a:r>
          </a:p>
          <a:p>
            <a:pPr marL="514350" indent="-514350">
              <a:buFont typeface="+mj-lt"/>
              <a:buAutoNum type="arabicPeriod"/>
            </a:pPr>
            <a:r>
              <a:rPr kumimoji="1" lang="ja-JP" altLang="en-US" dirty="0"/>
              <a:t>購入した音楽 </a:t>
            </a:r>
            <a:r>
              <a:rPr kumimoji="1" lang="en-US" altLang="ja-JP" dirty="0"/>
              <a:t>CD </a:t>
            </a:r>
            <a:r>
              <a:rPr kumimoji="1" lang="ja-JP" altLang="en-US" dirty="0"/>
              <a:t>のデータを個人の音楽プレイヤーに取り込む</a:t>
            </a:r>
            <a:r>
              <a:rPr kumimoji="1" lang="en-US" altLang="ja-JP" dirty="0"/>
              <a:t>.</a:t>
            </a:r>
          </a:p>
          <a:p>
            <a:pPr marL="514350" indent="-514350">
              <a:buFont typeface="+mj-lt"/>
              <a:buAutoNum type="arabicPeriod"/>
            </a:pPr>
            <a:endParaRPr kumimoji="1" lang="en-US" altLang="ja-JP" dirty="0"/>
          </a:p>
          <a:p>
            <a:pPr marL="514350" indent="-514350">
              <a:buFont typeface="+mj-lt"/>
              <a:buAutoNum type="arabicPeriod"/>
            </a:pPr>
            <a:endParaRPr lang="en-US" altLang="ja-JP" dirty="0"/>
          </a:p>
          <a:p>
            <a:pPr marL="514350" indent="-514350">
              <a:buFont typeface="+mj-lt"/>
              <a:buAutoNum type="arabicPeriod"/>
            </a:pPr>
            <a:r>
              <a:rPr kumimoji="1" lang="en-US" altLang="ja-JP" dirty="0"/>
              <a:t>WWW </a:t>
            </a:r>
            <a:r>
              <a:rPr kumimoji="1" lang="ja-JP" altLang="en-US" dirty="0"/>
              <a:t>上で見つけたイラストを無断で </a:t>
            </a:r>
            <a:r>
              <a:rPr kumimoji="1" lang="en-US" altLang="ja-JP" dirty="0"/>
              <a:t>SNS </a:t>
            </a:r>
            <a:r>
              <a:rPr kumimoji="1" lang="ja-JP" altLang="en-US" dirty="0"/>
              <a:t>上に転載する．</a:t>
            </a:r>
          </a:p>
          <a:p>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pic>
        <p:nvPicPr>
          <p:cNvPr id="6" name="イメージ" descr="イメージ">
            <a:extLst>
              <a:ext uri="{FF2B5EF4-FFF2-40B4-BE49-F238E27FC236}">
                <a16:creationId xmlns:a16="http://schemas.microsoft.com/office/drawing/2014/main" id="{5CED7601-E6AA-FDD5-9F7C-9D8B2C5AE538}"/>
              </a:ext>
            </a:extLst>
          </p:cNvPr>
          <p:cNvPicPr>
            <a:picLocks noChangeAspect="1"/>
          </p:cNvPicPr>
          <p:nvPr/>
        </p:nvPicPr>
        <p:blipFill>
          <a:blip r:embed="rId4"/>
          <a:stretch>
            <a:fillRect/>
          </a:stretch>
        </p:blipFill>
        <p:spPr>
          <a:xfrm>
            <a:off x="8458754" y="1657357"/>
            <a:ext cx="1987725" cy="2153369"/>
          </a:xfrm>
          <a:prstGeom prst="rect">
            <a:avLst/>
          </a:prstGeom>
          <a:ln w="12700">
            <a:miter lim="400000"/>
          </a:ln>
        </p:spPr>
      </p:pic>
      <p:pic>
        <p:nvPicPr>
          <p:cNvPr id="7" name="イメージ" descr="イメージ">
            <a:extLst>
              <a:ext uri="{FF2B5EF4-FFF2-40B4-BE49-F238E27FC236}">
                <a16:creationId xmlns:a16="http://schemas.microsoft.com/office/drawing/2014/main" id="{AAF82447-DDD9-3491-D7C0-5C24F58B369F}"/>
              </a:ext>
            </a:extLst>
          </p:cNvPr>
          <p:cNvPicPr>
            <a:picLocks noChangeAspect="1"/>
          </p:cNvPicPr>
          <p:nvPr/>
        </p:nvPicPr>
        <p:blipFill>
          <a:blip r:embed="rId5"/>
          <a:stretch>
            <a:fillRect/>
          </a:stretch>
        </p:blipFill>
        <p:spPr>
          <a:xfrm>
            <a:off x="8458753" y="4056547"/>
            <a:ext cx="1987725" cy="2153369"/>
          </a:xfrm>
          <a:prstGeom prst="rect">
            <a:avLst/>
          </a:prstGeom>
          <a:ln w="12700">
            <a:miter lim="400000"/>
          </a:ln>
        </p:spPr>
      </p:pic>
    </p:spTree>
    <p:extLst>
      <p:ext uri="{BB962C8B-B14F-4D97-AF65-F5344CB8AC3E}">
        <p14:creationId xmlns:p14="http://schemas.microsoft.com/office/powerpoint/2010/main" val="57457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6"/>
                                        </p:tgtEl>
                                        <p:attrNameLst>
                                          <p:attrName>style.visibility</p:attrName>
                                        </p:attrNameLst>
                                      </p:cBhvr>
                                      <p:to>
                                        <p:strVal val="visible"/>
                                      </p:to>
                                    </p:set>
                                    <p:animEffect transition="in" filter="dissolve">
                                      <p:cBhvr>
                                        <p:cTn id="7" dur="300"/>
                                        <p:tgtEl>
                                          <p:spTgt spid="6"/>
                                        </p:tgtEl>
                                      </p:cBhvr>
                                    </p:animEffect>
                                  </p:childTnLst>
                                </p:cTn>
                              </p:par>
                            </p:childTnLst>
                          </p:cTn>
                        </p:par>
                        <p:par>
                          <p:cTn id="8" fill="hold">
                            <p:stCondLst>
                              <p:cond delay="300"/>
                            </p:stCondLst>
                            <p:childTnLst>
                              <p:par>
                                <p:cTn id="9" presetID="9" presetClass="entr" fill="hold" grpId="0" nodeType="afterEffect">
                                  <p:stCondLst>
                                    <p:cond delay="0"/>
                                  </p:stCondLst>
                                  <p:iterate>
                                    <p:tmAbs val="0"/>
                                  </p:iterate>
                                  <p:childTnLst>
                                    <p:set>
                                      <p:cBhvr>
                                        <p:cTn id="10" fill="hold"/>
                                        <p:tgtEl>
                                          <p:spTgt spid="7"/>
                                        </p:tgtEl>
                                        <p:attrNameLst>
                                          <p:attrName>style.visibility</p:attrName>
                                        </p:attrNameLst>
                                      </p:cBhvr>
                                      <p:to>
                                        <p:strVal val="visible"/>
                                      </p:to>
                                    </p:set>
                                    <p:animEffect transition="in" filter="dissolve">
                                      <p:cBhvr>
                                        <p:cTn id="11"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P spid="7"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838200" y="381808"/>
            <a:ext cx="10515600" cy="1325563"/>
          </a:xfrm>
        </p:spPr>
        <p:txBody>
          <a:bodyPr/>
          <a:lstStyle/>
          <a:p>
            <a:r>
              <a:rPr kumimoji="1" lang="ja-JP" altLang="en-US" b="1" dirty="0">
                <a:solidFill>
                  <a:schemeClr val="bg1"/>
                </a:solidFill>
                <a:latin typeface="+mn-ea"/>
                <a:ea typeface="+mn-ea"/>
              </a:rPr>
              <a:t>クライアント・サーバシステムとは</a:t>
            </a:r>
            <a:br>
              <a:rPr kumimoji="1" lang="ja-JP" altLang="en-US" dirty="0">
                <a:solidFill>
                  <a:schemeClr val="bg1"/>
                </a:solidFill>
                <a:latin typeface="+mn-ea"/>
                <a:ea typeface="+mn-ea"/>
              </a:rPr>
            </a:br>
            <a:endParaRPr kumimoji="1" lang="ja-JP" altLang="en-US" dirty="0">
              <a:solidFill>
                <a:schemeClr val="bg1"/>
              </a:solidFill>
              <a:latin typeface="+mn-ea"/>
              <a:ea typeface="+mn-ea"/>
            </a:endParaRP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1008530" y="1596092"/>
            <a:ext cx="10515600" cy="2298140"/>
          </a:xfrm>
        </p:spPr>
        <p:txBody>
          <a:bodyPr>
            <a:normAutofit/>
          </a:bodyPr>
          <a:lstStyle/>
          <a:p>
            <a:r>
              <a:rPr kumimoji="1" lang="ja-JP" altLang="en-US" dirty="0"/>
              <a:t>「</a:t>
            </a:r>
            <a:r>
              <a:rPr kumimoji="1" lang="ja-JP" altLang="en-US" dirty="0">
                <a:solidFill>
                  <a:srgbClr val="FF0000"/>
                </a:solidFill>
              </a:rPr>
              <a:t>クライアント</a:t>
            </a:r>
            <a:r>
              <a:rPr kumimoji="1" lang="ja-JP" altLang="en-US" dirty="0"/>
              <a:t>」が「</a:t>
            </a:r>
            <a:r>
              <a:rPr kumimoji="1" lang="ja-JP" altLang="en-US" dirty="0">
                <a:solidFill>
                  <a:srgbClr val="FF0000"/>
                </a:solidFill>
              </a:rPr>
              <a:t>サーバ</a:t>
            </a:r>
            <a:r>
              <a:rPr kumimoji="1" lang="ja-JP" altLang="en-US" dirty="0"/>
              <a:t>」に要求を出し，サーバが要求に応えるというシステム．</a:t>
            </a:r>
          </a:p>
          <a:p>
            <a:pPr lvl="1"/>
            <a:r>
              <a:rPr kumimoji="1" lang="ja-JP" altLang="en-US" dirty="0"/>
              <a:t>要求に対して計算機が行う処理をサーバに集中．</a:t>
            </a:r>
          </a:p>
          <a:p>
            <a:pPr lvl="1"/>
            <a:r>
              <a:rPr kumimoji="1" lang="ja-JP" altLang="en-US" dirty="0"/>
              <a:t>要求に応じて様々なサーバで分担処理．</a:t>
            </a:r>
          </a:p>
          <a:p>
            <a:pPr lvl="1"/>
            <a:r>
              <a:rPr kumimoji="1" lang="ja-JP" altLang="en-US" dirty="0"/>
              <a:t>分散処理システムの一つ．</a:t>
            </a:r>
          </a:p>
          <a:p>
            <a:endParaRPr kumimoji="1" lang="ja-JP" altLang="en-US" dirty="0"/>
          </a:p>
        </p:txBody>
      </p:sp>
      <p:pic>
        <p:nvPicPr>
          <p:cNvPr id="6" name="図 5">
            <a:extLst>
              <a:ext uri="{FF2B5EF4-FFF2-40B4-BE49-F238E27FC236}">
                <a16:creationId xmlns:a16="http://schemas.microsoft.com/office/drawing/2014/main" id="{AC51FE31-C3ED-ADCE-B4F9-CD44D36FECAD}"/>
              </a:ext>
            </a:extLst>
          </p:cNvPr>
          <p:cNvPicPr>
            <a:picLocks noChangeAspect="1"/>
          </p:cNvPicPr>
          <p:nvPr/>
        </p:nvPicPr>
        <p:blipFill>
          <a:blip r:embed="rId3"/>
          <a:stretch>
            <a:fillRect/>
          </a:stretch>
        </p:blipFill>
        <p:spPr>
          <a:xfrm>
            <a:off x="2097740" y="3523805"/>
            <a:ext cx="6700571" cy="3136971"/>
          </a:xfrm>
          <a:prstGeom prst="rect">
            <a:avLst/>
          </a:prstGeom>
        </p:spPr>
      </p:pic>
      <p:pic>
        <p:nvPicPr>
          <p:cNvPr id="7" name="イメージ" descr="イメージ">
            <a:extLst>
              <a:ext uri="{FF2B5EF4-FFF2-40B4-BE49-F238E27FC236}">
                <a16:creationId xmlns:a16="http://schemas.microsoft.com/office/drawing/2014/main" id="{79770762-142A-863C-4834-7D0B1C4BBB17}"/>
              </a:ext>
            </a:extLst>
          </p:cNvPr>
          <p:cNvPicPr>
            <a:picLocks noChangeAspect="1"/>
          </p:cNvPicPr>
          <p:nvPr/>
        </p:nvPicPr>
        <p:blipFill>
          <a:blip r:embed="rId4"/>
          <a:stretch>
            <a:fillRect/>
          </a:stretch>
        </p:blipFill>
        <p:spPr>
          <a:xfrm>
            <a:off x="10374762" y="6176963"/>
            <a:ext cx="1609287" cy="565904"/>
          </a:xfrm>
          <a:prstGeom prst="rect">
            <a:avLst/>
          </a:prstGeom>
          <a:ln w="12700">
            <a:miter lim="400000"/>
          </a:ln>
        </p:spPr>
      </p:pic>
    </p:spTree>
    <p:extLst>
      <p:ext uri="{BB962C8B-B14F-4D97-AF65-F5344CB8AC3E}">
        <p14:creationId xmlns:p14="http://schemas.microsoft.com/office/powerpoint/2010/main" val="5619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サーバとは</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836341" y="1503860"/>
            <a:ext cx="10706085" cy="5354140"/>
          </a:xfrm>
        </p:spPr>
        <p:txBody>
          <a:bodyPr>
            <a:normAutofit/>
          </a:bodyPr>
          <a:lstStyle/>
          <a:p>
            <a:r>
              <a:rPr kumimoji="1" lang="en-US" altLang="ja-JP" sz="3200" dirty="0"/>
              <a:t>Server : </a:t>
            </a:r>
            <a:r>
              <a:rPr kumimoji="1" lang="ja-JP" altLang="en-US" sz="3200" dirty="0"/>
              <a:t>提供者</a:t>
            </a:r>
          </a:p>
          <a:p>
            <a:r>
              <a:rPr kumimoji="1" lang="ja-JP" altLang="en-US" sz="3200" dirty="0"/>
              <a:t>機能やサービスを提供する計算機 </a:t>
            </a:r>
            <a:r>
              <a:rPr kumimoji="1" lang="en-US" altLang="ja-JP" sz="3200" dirty="0"/>
              <a:t>or </a:t>
            </a:r>
            <a:r>
              <a:rPr kumimoji="1" lang="ja-JP" altLang="en-US" sz="3200" dirty="0"/>
              <a:t>ソフトウェア．</a:t>
            </a:r>
            <a:endParaRPr kumimoji="1" lang="en-US" altLang="ja-JP" sz="3200" dirty="0"/>
          </a:p>
          <a:p>
            <a:r>
              <a:rPr kumimoji="1" lang="ja-JP" altLang="en-US" sz="3200" dirty="0"/>
              <a:t>ネットワークを介す場合と介さない場合もある</a:t>
            </a:r>
            <a:r>
              <a:rPr lang="en-US" altLang="ja-JP" sz="3200" dirty="0"/>
              <a:t>.</a:t>
            </a:r>
            <a:endParaRPr kumimoji="1" lang="ja-JP" altLang="en-US" sz="3200" dirty="0"/>
          </a:p>
          <a:p>
            <a:r>
              <a:rPr kumimoji="1" lang="ja-JP" altLang="en-US" sz="3200" dirty="0"/>
              <a:t>サーバの例：</a:t>
            </a:r>
          </a:p>
          <a:p>
            <a:pPr lvl="1"/>
            <a:r>
              <a:rPr kumimoji="1" lang="ja-JP" altLang="en-US" sz="3200" dirty="0"/>
              <a:t>ウェブサーバ</a:t>
            </a:r>
          </a:p>
          <a:p>
            <a:pPr lvl="2"/>
            <a:r>
              <a:rPr kumimoji="1" lang="ja-JP" altLang="en-US" sz="3200" dirty="0"/>
              <a:t>ウェブコンテンツの配信</a:t>
            </a:r>
            <a:endParaRPr kumimoji="1" lang="en-US" altLang="ja-JP" sz="3200" dirty="0"/>
          </a:p>
          <a:p>
            <a:pPr lvl="1"/>
            <a:r>
              <a:rPr kumimoji="1" lang="ja-JP" altLang="en-US" sz="3200" dirty="0"/>
              <a:t>メールサーバ</a:t>
            </a:r>
          </a:p>
          <a:p>
            <a:pPr lvl="2"/>
            <a:r>
              <a:rPr kumimoji="1" lang="ja-JP" altLang="en-US" sz="3200" dirty="0"/>
              <a:t>メールの送受信 </a:t>
            </a:r>
            <a:endParaRPr kumimoji="1" lang="en-US" altLang="ja-JP" sz="3200" dirty="0"/>
          </a:p>
          <a:p>
            <a:pPr lvl="1"/>
            <a:r>
              <a:rPr kumimoji="1" lang="en-US" altLang="ja-JP" sz="3200" dirty="0"/>
              <a:t>X</a:t>
            </a:r>
            <a:r>
              <a:rPr kumimoji="1" lang="ja-JP" altLang="en-US" sz="3200" dirty="0"/>
              <a:t>サーバ</a:t>
            </a:r>
            <a:endParaRPr kumimoji="1" lang="en-US" altLang="ja-JP" sz="3200" dirty="0"/>
          </a:p>
          <a:p>
            <a:pPr lvl="2"/>
            <a:r>
              <a:rPr kumimoji="1" lang="en-US" altLang="ja-JP" sz="3200" dirty="0"/>
              <a:t>X</a:t>
            </a:r>
            <a:r>
              <a:rPr kumimoji="1" lang="ja-JP" altLang="en-US" sz="3200" dirty="0"/>
              <a:t>ウィンドウシステムの提供</a:t>
            </a:r>
          </a:p>
          <a:p>
            <a:pPr lvl="2"/>
            <a:endParaRPr kumimoji="1" lang="ja-JP" altLang="en-US" sz="3200" dirty="0"/>
          </a:p>
          <a:p>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spTree>
    <p:extLst>
      <p:ext uri="{BB962C8B-B14F-4D97-AF65-F5344CB8AC3E}">
        <p14:creationId xmlns:p14="http://schemas.microsoft.com/office/powerpoint/2010/main" val="1755854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クライアントとは</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838200" y="1639229"/>
            <a:ext cx="10515600" cy="5132798"/>
          </a:xfrm>
        </p:spPr>
        <p:txBody>
          <a:bodyPr>
            <a:normAutofit/>
          </a:bodyPr>
          <a:lstStyle/>
          <a:p>
            <a:r>
              <a:rPr kumimoji="1" lang="en-US" altLang="ja-JP" sz="3200" dirty="0"/>
              <a:t>Client : </a:t>
            </a:r>
            <a:r>
              <a:rPr kumimoji="1" lang="ja-JP" altLang="en-US" sz="3200" dirty="0"/>
              <a:t>顧客</a:t>
            </a:r>
          </a:p>
          <a:p>
            <a:r>
              <a:rPr kumimoji="1" lang="ja-JP" altLang="en-US" sz="3200" dirty="0"/>
              <a:t>サーバが提供するサービスなどを利用する</a:t>
            </a:r>
            <a:br>
              <a:rPr kumimoji="1" lang="ja-JP" altLang="en-US" sz="3200" dirty="0"/>
            </a:br>
            <a:r>
              <a:rPr kumimoji="1" lang="ja-JP" altLang="en-US" sz="3200" dirty="0"/>
              <a:t>計算機 </a:t>
            </a:r>
            <a:r>
              <a:rPr kumimoji="1" lang="en-US" altLang="ja-JP" sz="3200" dirty="0"/>
              <a:t>or </a:t>
            </a:r>
            <a:r>
              <a:rPr kumimoji="1" lang="ja-JP" altLang="en-US" sz="3200" dirty="0"/>
              <a:t>ソフトウェア．</a:t>
            </a:r>
          </a:p>
          <a:p>
            <a:r>
              <a:rPr kumimoji="1" lang="ja-JP" altLang="en-US" sz="3200" dirty="0"/>
              <a:t>クライアントの例：</a:t>
            </a:r>
          </a:p>
          <a:p>
            <a:pPr lvl="1"/>
            <a:r>
              <a:rPr kumimoji="1" lang="ja-JP" altLang="en-US" sz="3200" dirty="0"/>
              <a:t>ブラウザ</a:t>
            </a:r>
          </a:p>
          <a:p>
            <a:pPr lvl="2"/>
            <a:r>
              <a:rPr kumimoji="1" lang="ja-JP" altLang="en-US" sz="3200" dirty="0"/>
              <a:t>ウェブコンテンツの閲覧</a:t>
            </a:r>
          </a:p>
          <a:p>
            <a:pPr lvl="1"/>
            <a:r>
              <a:rPr kumimoji="1" lang="ja-JP" altLang="en-US" sz="3200" dirty="0"/>
              <a:t>メーラ</a:t>
            </a:r>
          </a:p>
          <a:p>
            <a:pPr lvl="2"/>
            <a:r>
              <a:rPr kumimoji="1" lang="ja-JP" altLang="en-US" sz="3200" dirty="0"/>
              <a:t>メールの送受信 </a:t>
            </a:r>
            <a:endParaRPr kumimoji="1" lang="en-US" altLang="ja-JP" sz="3200" dirty="0"/>
          </a:p>
          <a:p>
            <a:pPr lvl="1"/>
            <a:r>
              <a:rPr kumimoji="1" lang="en-US" altLang="ja-JP" sz="3200" dirty="0"/>
              <a:t>X</a:t>
            </a:r>
            <a:r>
              <a:rPr kumimoji="1" lang="ja-JP" altLang="en-US" sz="3200" dirty="0"/>
              <a:t>クライアント</a:t>
            </a:r>
            <a:endParaRPr kumimoji="1" lang="en-US" altLang="ja-JP" sz="3200" dirty="0"/>
          </a:p>
          <a:p>
            <a:pPr lvl="2"/>
            <a:r>
              <a:rPr kumimoji="1" lang="ja-JP" altLang="en-US" sz="3200" dirty="0"/>
              <a:t>ターミナルエミュレータ</a:t>
            </a:r>
            <a:r>
              <a:rPr kumimoji="1" lang="en-US" altLang="ja-JP" sz="3200" dirty="0"/>
              <a:t>,</a:t>
            </a:r>
            <a:r>
              <a:rPr kumimoji="1" lang="en-US" altLang="ja-JP" sz="3200" dirty="0" err="1"/>
              <a:t>firefox,xeyes</a:t>
            </a:r>
            <a:endParaRPr kumimoji="1" lang="ja-JP" altLang="en-US" sz="3200" dirty="0"/>
          </a:p>
          <a:p>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spTree>
    <p:extLst>
      <p:ext uri="{BB962C8B-B14F-4D97-AF65-F5344CB8AC3E}">
        <p14:creationId xmlns:p14="http://schemas.microsoft.com/office/powerpoint/2010/main" val="1431429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クライアント・サーバシステムの特徴</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838199" y="1825625"/>
            <a:ext cx="11519263" cy="4351338"/>
          </a:xfrm>
        </p:spPr>
        <p:txBody>
          <a:bodyPr>
            <a:normAutofit lnSpcReduction="10000"/>
          </a:bodyPr>
          <a:lstStyle/>
          <a:p>
            <a:pPr marL="514350" indent="-514350">
              <a:lnSpc>
                <a:spcPct val="100000"/>
              </a:lnSpc>
              <a:buFont typeface="+mj-lt"/>
              <a:buAutoNum type="arabicPeriod"/>
            </a:pPr>
            <a:r>
              <a:rPr kumimoji="1" lang="ja-JP" altLang="en-US" sz="3200" dirty="0"/>
              <a:t>機能や情報を集中管理</a:t>
            </a:r>
            <a:r>
              <a:rPr kumimoji="1" lang="en-US" altLang="ja-JP" sz="3200" dirty="0"/>
              <a:t>/</a:t>
            </a:r>
            <a:r>
              <a:rPr kumimoji="1" lang="ja-JP" altLang="en-US" sz="3200" dirty="0"/>
              <a:t>共有できる．</a:t>
            </a:r>
            <a:endParaRPr kumimoji="1" lang="en-US" altLang="ja-JP" sz="3200" dirty="0"/>
          </a:p>
          <a:p>
            <a:pPr marL="514350" indent="-514350">
              <a:lnSpc>
                <a:spcPct val="100000"/>
              </a:lnSpc>
              <a:buFont typeface="+mj-lt"/>
              <a:buAutoNum type="arabicPeriod"/>
            </a:pPr>
            <a:endParaRPr kumimoji="1" lang="ja-JP" altLang="en-US" sz="3200" dirty="0"/>
          </a:p>
          <a:p>
            <a:pPr marL="514350" indent="-514350">
              <a:lnSpc>
                <a:spcPct val="100000"/>
              </a:lnSpc>
              <a:buFont typeface="+mj-lt"/>
              <a:buAutoNum type="arabicPeriod"/>
            </a:pPr>
            <a:r>
              <a:rPr kumimoji="1" lang="ja-JP" altLang="en-US" sz="3200" dirty="0"/>
              <a:t>処理を分散させて効率よくサービスを提供できる．</a:t>
            </a:r>
          </a:p>
          <a:p>
            <a:pPr lvl="1">
              <a:lnSpc>
                <a:spcPct val="100000"/>
              </a:lnSpc>
            </a:pPr>
            <a:r>
              <a:rPr kumimoji="1" lang="ja-JP" altLang="en-US" sz="2800" dirty="0"/>
              <a:t>一つの計算機に全ての機能を持たせる必要がなくなる．</a:t>
            </a:r>
          </a:p>
          <a:p>
            <a:pPr lvl="1">
              <a:lnSpc>
                <a:spcPct val="100000"/>
              </a:lnSpc>
            </a:pPr>
            <a:r>
              <a:rPr kumimoji="1" lang="ja-JP" altLang="en-US" sz="2800" dirty="0"/>
              <a:t>クライアントは必要時のみ稼働させればよい．</a:t>
            </a:r>
          </a:p>
          <a:p>
            <a:pPr marL="514350" indent="-514350">
              <a:lnSpc>
                <a:spcPct val="100000"/>
              </a:lnSpc>
              <a:buFont typeface="+mj-lt"/>
              <a:buAutoNum type="arabicPeriod"/>
            </a:pPr>
            <a:endParaRPr kumimoji="1" lang="en-US" altLang="ja-JP" sz="3200" dirty="0"/>
          </a:p>
          <a:p>
            <a:pPr marL="514350" indent="-514350">
              <a:lnSpc>
                <a:spcPct val="100000"/>
              </a:lnSpc>
              <a:buFont typeface="+mj-lt"/>
              <a:buAutoNum type="arabicPeriod"/>
            </a:pPr>
            <a:r>
              <a:rPr kumimoji="1" lang="ja-JP" altLang="en-US" sz="3200" dirty="0"/>
              <a:t>クライアント・サーバ間で各サービスそれぞれに</a:t>
            </a:r>
            <a:br>
              <a:rPr kumimoji="1" lang="ja-JP" altLang="en-US" sz="3200" dirty="0"/>
            </a:br>
            <a:r>
              <a:rPr kumimoji="1" lang="ja-JP" altLang="en-US" sz="3200" dirty="0"/>
              <a:t>決まった通信プロトコル </a:t>
            </a:r>
            <a:r>
              <a:rPr kumimoji="1" lang="en-US" altLang="ja-JP" sz="3200" dirty="0"/>
              <a:t>(</a:t>
            </a:r>
            <a:r>
              <a:rPr kumimoji="1" lang="ja-JP" altLang="en-US" sz="3200" dirty="0"/>
              <a:t>第 </a:t>
            </a:r>
            <a:r>
              <a:rPr kumimoji="1" lang="en-US" altLang="ja-JP" sz="3200" dirty="0"/>
              <a:t>4 </a:t>
            </a:r>
            <a:r>
              <a:rPr kumimoji="1" lang="ja-JP" altLang="en-US" sz="3200" dirty="0"/>
              <a:t>回参照</a:t>
            </a:r>
            <a:r>
              <a:rPr kumimoji="1" lang="en-US" altLang="ja-JP" sz="3200" dirty="0"/>
              <a:t>) </a:t>
            </a:r>
            <a:r>
              <a:rPr kumimoji="1" lang="ja-JP" altLang="en-US" sz="3200" dirty="0"/>
              <a:t>が必要</a:t>
            </a:r>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spTree>
    <p:extLst>
      <p:ext uri="{BB962C8B-B14F-4D97-AF65-F5344CB8AC3E}">
        <p14:creationId xmlns:p14="http://schemas.microsoft.com/office/powerpoint/2010/main" val="398689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15315"/>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ja-JP" altLang="en-US" b="1" dirty="0">
                <a:solidFill>
                  <a:schemeClr val="bg1"/>
                </a:solidFill>
                <a:latin typeface="+mn-ea"/>
                <a:ea typeface="+mn-ea"/>
              </a:rPr>
              <a:t>目次</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p:txBody>
          <a:bodyPr/>
          <a:lstStyle/>
          <a:p>
            <a:pPr marL="514350" indent="-514350">
              <a:buFont typeface="+mj-lt"/>
              <a:buAutoNum type="arabicPeriod"/>
            </a:pPr>
            <a:r>
              <a:rPr kumimoji="1" lang="ja-JP" altLang="en-US" dirty="0"/>
              <a:t> クライアント・サーバシステム</a:t>
            </a:r>
          </a:p>
          <a:p>
            <a:pPr marL="514350" indent="-514350">
              <a:buFont typeface="+mj-lt"/>
              <a:buAutoNum type="arabicPeriod"/>
            </a:pPr>
            <a:endParaRPr kumimoji="1" lang="en-US" altLang="ja-JP" dirty="0"/>
          </a:p>
          <a:p>
            <a:pPr marL="514350" indent="-514350">
              <a:buFont typeface="+mj-lt"/>
              <a:buAutoNum type="arabicPeriod"/>
            </a:pPr>
            <a:r>
              <a:rPr kumimoji="1" lang="ja-JP" altLang="en-US" dirty="0"/>
              <a:t> </a:t>
            </a:r>
            <a:r>
              <a:rPr kumimoji="1" lang="en-US" altLang="ja-JP" b="1" dirty="0"/>
              <a:t>WWW </a:t>
            </a:r>
            <a:r>
              <a:rPr kumimoji="1" lang="ja-JP" altLang="en-US" b="1" dirty="0"/>
              <a:t>の仕組み</a:t>
            </a:r>
          </a:p>
          <a:p>
            <a:pPr marL="514350" indent="-514350">
              <a:buFont typeface="+mj-lt"/>
              <a:buAutoNum type="arabicPeriod"/>
            </a:pPr>
            <a:endParaRPr kumimoji="1" lang="en-US" altLang="ja-JP" dirty="0"/>
          </a:p>
          <a:p>
            <a:pPr marL="514350" indent="-514350">
              <a:buFont typeface="+mj-lt"/>
              <a:buAutoNum type="arabicPeriod"/>
            </a:pPr>
            <a:r>
              <a:rPr kumimoji="1" lang="ja-JP" altLang="en-US" dirty="0"/>
              <a:t> 著作権</a:t>
            </a:r>
          </a:p>
          <a:p>
            <a:endParaRPr kumimoji="1" lang="ja-JP" altLang="en-US" dirty="0"/>
          </a:p>
        </p:txBody>
      </p:sp>
      <p:pic>
        <p:nvPicPr>
          <p:cNvPr id="5" name="イメージ" descr="イメージ">
            <a:extLst>
              <a:ext uri="{FF2B5EF4-FFF2-40B4-BE49-F238E27FC236}">
                <a16:creationId xmlns:a16="http://schemas.microsoft.com/office/drawing/2014/main" id="{07821F95-2BC9-011E-14D8-7BA3A8A16A2C}"/>
              </a:ext>
            </a:extLst>
          </p:cNvPr>
          <p:cNvPicPr>
            <a:picLocks noChangeAspect="1"/>
          </p:cNvPicPr>
          <p:nvPr/>
        </p:nvPicPr>
        <p:blipFill>
          <a:blip r:embed="rId3"/>
          <a:stretch>
            <a:fillRect/>
          </a:stretch>
        </p:blipFill>
        <p:spPr>
          <a:xfrm>
            <a:off x="10410621" y="6176963"/>
            <a:ext cx="1609287" cy="565904"/>
          </a:xfrm>
          <a:prstGeom prst="rect">
            <a:avLst/>
          </a:prstGeom>
          <a:ln w="12700">
            <a:miter lim="400000"/>
          </a:ln>
        </p:spPr>
      </p:pic>
    </p:spTree>
    <p:extLst>
      <p:ext uri="{BB962C8B-B14F-4D97-AF65-F5344CB8AC3E}">
        <p14:creationId xmlns:p14="http://schemas.microsoft.com/office/powerpoint/2010/main" val="2380224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a:extLst>
              <a:ext uri="{FF2B5EF4-FFF2-40B4-BE49-F238E27FC236}">
                <a16:creationId xmlns:a16="http://schemas.microsoft.com/office/drawing/2014/main" id="{39F5276A-7E25-7F94-4794-ECFBB5E1E5A1}"/>
              </a:ext>
            </a:extLst>
          </p:cNvPr>
          <p:cNvSpPr/>
          <p:nvPr/>
        </p:nvSpPr>
        <p:spPr>
          <a:xfrm>
            <a:off x="0" y="-6350"/>
            <a:ext cx="12192000" cy="1417886"/>
          </a:xfrm>
          <a:prstGeom prst="rect">
            <a:avLst/>
          </a:prstGeom>
          <a:solidFill>
            <a:schemeClr val="accent1"/>
          </a:solidFill>
          <a:ln w="12700">
            <a:miter lim="400000"/>
          </a:ln>
        </p:spPr>
        <p:txBody>
          <a:bodyPr lIns="50800" tIns="50800" rIns="50800" bIns="50800" anchor="ctr"/>
          <a:lstStyle/>
          <a:p>
            <a:pPr>
              <a:defRPr sz="2400">
                <a:solidFill>
                  <a:srgbClr val="FFFFFF"/>
                </a:solidFill>
              </a:defRPr>
            </a:pPr>
            <a:endParaRPr sz="2400" dirty="0"/>
          </a:p>
        </p:txBody>
      </p:sp>
      <p:sp>
        <p:nvSpPr>
          <p:cNvPr id="2" name="タイトル 1">
            <a:extLst>
              <a:ext uri="{FF2B5EF4-FFF2-40B4-BE49-F238E27FC236}">
                <a16:creationId xmlns:a16="http://schemas.microsoft.com/office/drawing/2014/main" id="{662F4BA4-A9AB-33B2-5FA4-184A996E39F9}"/>
              </a:ext>
            </a:extLst>
          </p:cNvPr>
          <p:cNvSpPr>
            <a:spLocks noGrp="1"/>
          </p:cNvSpPr>
          <p:nvPr>
            <p:ph type="title"/>
          </p:nvPr>
        </p:nvSpPr>
        <p:spPr>
          <a:xfrm>
            <a:off x="506506" y="85973"/>
            <a:ext cx="10515600" cy="1325563"/>
          </a:xfrm>
        </p:spPr>
        <p:txBody>
          <a:bodyPr/>
          <a:lstStyle/>
          <a:p>
            <a:r>
              <a:rPr kumimoji="1" lang="en-US" altLang="ja-JP" b="1" dirty="0">
                <a:solidFill>
                  <a:schemeClr val="bg1"/>
                </a:solidFill>
                <a:latin typeface="+mn-ea"/>
                <a:ea typeface="+mn-ea"/>
              </a:rPr>
              <a:t>WWW</a:t>
            </a:r>
            <a:r>
              <a:rPr kumimoji="1" lang="ja-JP" altLang="en-US" b="1" dirty="0">
                <a:solidFill>
                  <a:schemeClr val="bg1"/>
                </a:solidFill>
                <a:latin typeface="+mn-ea"/>
                <a:ea typeface="+mn-ea"/>
              </a:rPr>
              <a:t>とは</a:t>
            </a:r>
          </a:p>
        </p:txBody>
      </p:sp>
      <p:sp>
        <p:nvSpPr>
          <p:cNvPr id="3" name="コンテンツ プレースホルダー 2">
            <a:extLst>
              <a:ext uri="{FF2B5EF4-FFF2-40B4-BE49-F238E27FC236}">
                <a16:creationId xmlns:a16="http://schemas.microsoft.com/office/drawing/2014/main" id="{723A7BE6-16A4-BD3B-B6B8-2729FD8E8C1F}"/>
              </a:ext>
            </a:extLst>
          </p:cNvPr>
          <p:cNvSpPr>
            <a:spLocks noGrp="1"/>
          </p:cNvSpPr>
          <p:nvPr>
            <p:ph idx="1"/>
          </p:nvPr>
        </p:nvSpPr>
        <p:spPr>
          <a:xfrm>
            <a:off x="344774" y="1825625"/>
            <a:ext cx="6805534" cy="4650126"/>
          </a:xfrm>
        </p:spPr>
        <p:txBody>
          <a:bodyPr>
            <a:normAutofit/>
          </a:bodyPr>
          <a:lstStyle/>
          <a:p>
            <a:r>
              <a:rPr kumimoji="1" lang="en-US" altLang="ja-JP" dirty="0"/>
              <a:t>World Wide Web </a:t>
            </a:r>
          </a:p>
          <a:p>
            <a:pPr marL="457200" lvl="1" indent="0">
              <a:buNone/>
            </a:pPr>
            <a:r>
              <a:rPr kumimoji="1" lang="en-US" altLang="ja-JP" dirty="0"/>
              <a:t>(</a:t>
            </a:r>
            <a:r>
              <a:rPr kumimoji="1" lang="ja-JP" altLang="en-US" dirty="0"/>
              <a:t>「世界中に広がった蜘蛛の巣」の意</a:t>
            </a:r>
            <a:r>
              <a:rPr kumimoji="1" lang="en-US" altLang="ja-JP" dirty="0"/>
              <a:t>)</a:t>
            </a:r>
          </a:p>
          <a:p>
            <a:r>
              <a:rPr kumimoji="1" lang="ja-JP" altLang="en-US" dirty="0"/>
              <a:t>インターネットで標準的に用いられる資源の公開・閲覧システム</a:t>
            </a:r>
          </a:p>
          <a:p>
            <a:r>
              <a:rPr kumimoji="1" lang="ja-JP" altLang="en-US" dirty="0"/>
              <a:t>考案者は </a:t>
            </a:r>
            <a:r>
              <a:rPr kumimoji="1" lang="en-US" altLang="ja-JP" dirty="0"/>
              <a:t>Tim Berners-Lee </a:t>
            </a:r>
            <a:r>
              <a:rPr kumimoji="1" lang="ja-JP" altLang="en-US" dirty="0"/>
              <a:t>氏</a:t>
            </a:r>
          </a:p>
          <a:p>
            <a:pPr marL="0" indent="0">
              <a:buNone/>
            </a:pPr>
            <a:r>
              <a:rPr kumimoji="1" lang="ja-JP" altLang="en-US" dirty="0"/>
              <a:t>　</a:t>
            </a:r>
            <a:r>
              <a:rPr kumimoji="1" lang="en-US" altLang="ja-JP" dirty="0"/>
              <a:t>(</a:t>
            </a:r>
            <a:r>
              <a:rPr kumimoji="1" lang="ja-JP" altLang="en-US" dirty="0"/>
              <a:t>欧州原子核研究機構</a:t>
            </a:r>
            <a:r>
              <a:rPr kumimoji="1" lang="en-US" altLang="ja-JP" dirty="0"/>
              <a:t>; CERN)</a:t>
            </a:r>
          </a:p>
          <a:p>
            <a:pPr lvl="1"/>
            <a:r>
              <a:rPr kumimoji="1" lang="ja-JP" altLang="en-US" dirty="0"/>
              <a:t>元々は</a:t>
            </a:r>
            <a:r>
              <a:rPr kumimoji="1" lang="en-US" altLang="ja-JP" dirty="0"/>
              <a:t>CERN</a:t>
            </a:r>
            <a:r>
              <a:rPr kumimoji="1" lang="ja-JP" altLang="en-US" dirty="0"/>
              <a:t>内の相互論文閲覧システム </a:t>
            </a:r>
            <a:r>
              <a:rPr kumimoji="1" lang="en-US" altLang="ja-JP" dirty="0"/>
              <a:t>(1989 </a:t>
            </a:r>
            <a:r>
              <a:rPr kumimoji="1" lang="ja-JP" altLang="en-US" dirty="0"/>
              <a:t>年</a:t>
            </a:r>
            <a:r>
              <a:rPr kumimoji="1" lang="en-US" altLang="ja-JP" dirty="0"/>
              <a:t>)</a:t>
            </a:r>
          </a:p>
          <a:p>
            <a:pPr lvl="1"/>
            <a:r>
              <a:rPr kumimoji="1" lang="ja-JP" altLang="en-US" dirty="0"/>
              <a:t>閲覧する計算機に依らない文書閲覧方式</a:t>
            </a:r>
          </a:p>
          <a:p>
            <a:pPr lvl="1"/>
            <a:r>
              <a:rPr kumimoji="1" lang="ja-JP" altLang="en-US" dirty="0"/>
              <a:t>ネットワークを介して文書をやりとり</a:t>
            </a:r>
          </a:p>
          <a:p>
            <a:endParaRPr kumimoji="1" lang="ja-JP" altLang="en-US" dirty="0"/>
          </a:p>
        </p:txBody>
      </p:sp>
      <p:pic>
        <p:nvPicPr>
          <p:cNvPr id="5" name="イメージ" descr="イメージ">
            <a:extLst>
              <a:ext uri="{FF2B5EF4-FFF2-40B4-BE49-F238E27FC236}">
                <a16:creationId xmlns:a16="http://schemas.microsoft.com/office/drawing/2014/main" id="{98C7EA3D-D489-D557-5832-04D876DE19BC}"/>
              </a:ext>
            </a:extLst>
          </p:cNvPr>
          <p:cNvPicPr>
            <a:picLocks noChangeAspect="1"/>
          </p:cNvPicPr>
          <p:nvPr/>
        </p:nvPicPr>
        <p:blipFill>
          <a:blip r:embed="rId3"/>
          <a:stretch>
            <a:fillRect/>
          </a:stretch>
        </p:blipFill>
        <p:spPr>
          <a:xfrm>
            <a:off x="10446479" y="6206123"/>
            <a:ext cx="1609287" cy="565904"/>
          </a:xfrm>
          <a:prstGeom prst="rect">
            <a:avLst/>
          </a:prstGeom>
          <a:ln w="12700">
            <a:miter lim="400000"/>
          </a:ln>
        </p:spPr>
      </p:pic>
      <p:pic>
        <p:nvPicPr>
          <p:cNvPr id="7" name="図 6">
            <a:extLst>
              <a:ext uri="{FF2B5EF4-FFF2-40B4-BE49-F238E27FC236}">
                <a16:creationId xmlns:a16="http://schemas.microsoft.com/office/drawing/2014/main" id="{39AD5548-3A4B-8AC6-FCD4-EFAE82600C7D}"/>
              </a:ext>
            </a:extLst>
          </p:cNvPr>
          <p:cNvPicPr>
            <a:picLocks noChangeAspect="1"/>
          </p:cNvPicPr>
          <p:nvPr/>
        </p:nvPicPr>
        <p:blipFill>
          <a:blip r:embed="rId4"/>
          <a:stretch>
            <a:fillRect/>
          </a:stretch>
        </p:blipFill>
        <p:spPr>
          <a:xfrm>
            <a:off x="7863460" y="1582646"/>
            <a:ext cx="3692708" cy="3692708"/>
          </a:xfrm>
          <a:prstGeom prst="rect">
            <a:avLst/>
          </a:prstGeom>
        </p:spPr>
      </p:pic>
      <p:sp>
        <p:nvSpPr>
          <p:cNvPr id="8" name="Tim Berners-Lee 氏">
            <a:extLst>
              <a:ext uri="{FF2B5EF4-FFF2-40B4-BE49-F238E27FC236}">
                <a16:creationId xmlns:a16="http://schemas.microsoft.com/office/drawing/2014/main" id="{EF429750-DBFC-8580-347E-93C09DD26E47}"/>
              </a:ext>
            </a:extLst>
          </p:cNvPr>
          <p:cNvSpPr txBox="1"/>
          <p:nvPr/>
        </p:nvSpPr>
        <p:spPr>
          <a:xfrm>
            <a:off x="7987818" y="5446464"/>
            <a:ext cx="2917465" cy="533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2800"/>
            </a:lvl1pPr>
          </a:lstStyle>
          <a:p>
            <a:r>
              <a:rPr sz="2801" dirty="0"/>
              <a:t>Tim Berners-Lee 氏</a:t>
            </a:r>
          </a:p>
        </p:txBody>
      </p:sp>
      <p:sp>
        <p:nvSpPr>
          <p:cNvPr id="9" name="https://upload.wikimedia.org/wikipedia/…">
            <a:extLst>
              <a:ext uri="{FF2B5EF4-FFF2-40B4-BE49-F238E27FC236}">
                <a16:creationId xmlns:a16="http://schemas.microsoft.com/office/drawing/2014/main" id="{759C9837-1C94-1597-EDD6-8644FCC60016}"/>
              </a:ext>
            </a:extLst>
          </p:cNvPr>
          <p:cNvSpPr txBox="1"/>
          <p:nvPr/>
        </p:nvSpPr>
        <p:spPr>
          <a:xfrm>
            <a:off x="8362724" y="5889851"/>
            <a:ext cx="2659382" cy="369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l">
              <a:lnSpc>
                <a:spcPct val="70000"/>
              </a:lnSpc>
              <a:defRPr sz="1200"/>
            </a:pPr>
            <a:r>
              <a:rPr sz="1200" dirty="0"/>
              <a:t>https://upload.wikimedia.org/wikipedia/</a:t>
            </a:r>
          </a:p>
          <a:p>
            <a:pPr algn="l">
              <a:lnSpc>
                <a:spcPct val="70000"/>
              </a:lnSpc>
              <a:defRPr sz="1200"/>
            </a:pPr>
            <a:r>
              <a:rPr sz="1200" dirty="0"/>
              <a:t>commons/f/f8/Tim_Berners-Lee.jpg</a:t>
            </a:r>
          </a:p>
        </p:txBody>
      </p:sp>
    </p:spTree>
    <p:extLst>
      <p:ext uri="{BB962C8B-B14F-4D97-AF65-F5344CB8AC3E}">
        <p14:creationId xmlns:p14="http://schemas.microsoft.com/office/powerpoint/2010/main" val="121967954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6598</TotalTime>
  <Words>3361</Words>
  <Application>Microsoft Office PowerPoint</Application>
  <PresentationFormat>ワイド画面</PresentationFormat>
  <Paragraphs>379</Paragraphs>
  <Slides>36</Slides>
  <Notes>25</Notes>
  <HiddenSlides>2</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36</vt:i4>
      </vt:variant>
    </vt:vector>
  </HeadingPairs>
  <TitlesOfParts>
    <vt:vector size="48" baseType="lpstr">
      <vt:lpstr>Lucida Grande</vt:lpstr>
      <vt:lpstr>宋体</vt:lpstr>
      <vt:lpstr>ヒラギノ角ゴ ProN W6</vt:lpstr>
      <vt:lpstr>Meiryo</vt:lpstr>
      <vt:lpstr>Meiryo</vt:lpstr>
      <vt:lpstr>游ゴシック</vt:lpstr>
      <vt:lpstr>Arial</vt:lpstr>
      <vt:lpstr>Arial</vt:lpstr>
      <vt:lpstr>Calibri</vt:lpstr>
      <vt:lpstr>Segoe UI</vt:lpstr>
      <vt:lpstr>Wingdings</vt:lpstr>
      <vt:lpstr>Office テーマ</vt:lpstr>
      <vt:lpstr>クライアント・サーバシステム ・WWW の仕組み 情報実習第 9 回 (2022/07/08) </vt:lpstr>
      <vt:lpstr>目次</vt:lpstr>
      <vt:lpstr>目次</vt:lpstr>
      <vt:lpstr>クライアント・サーバシステムとは </vt:lpstr>
      <vt:lpstr>サーバとは</vt:lpstr>
      <vt:lpstr>クライアントとは</vt:lpstr>
      <vt:lpstr>クライアント・サーバシステムの特徴</vt:lpstr>
      <vt:lpstr>目次</vt:lpstr>
      <vt:lpstr>WWWとは</vt:lpstr>
      <vt:lpstr>WWW の通信の概念図</vt:lpstr>
      <vt:lpstr>ブラウザ (ウェブブラウザ)</vt:lpstr>
      <vt:lpstr>WWWサーバ</vt:lpstr>
      <vt:lpstr>WWW の通信の概念図</vt:lpstr>
      <vt:lpstr>HTTP・HTTPS</vt:lpstr>
      <vt:lpstr>ハイパーテキスト</vt:lpstr>
      <vt:lpstr>URL (Uniform Resource Locator)</vt:lpstr>
      <vt:lpstr>URI・URN</vt:lpstr>
      <vt:lpstr>WWW の通信の概念図</vt:lpstr>
      <vt:lpstr>ウェブコンテンツ</vt:lpstr>
      <vt:lpstr>HTML・XML</vt:lpstr>
      <vt:lpstr>HTML ソースの表示</vt:lpstr>
      <vt:lpstr>文書作成時の注意：文字コード</vt:lpstr>
      <vt:lpstr>W3C (WWW 技術の標準化を行う団体)</vt:lpstr>
      <vt:lpstr>目次</vt:lpstr>
      <vt:lpstr>なぜ著作権を学ぶのか？</vt:lpstr>
      <vt:lpstr>著作権とは</vt:lpstr>
      <vt:lpstr>他人の著作物を扱う際に</vt:lpstr>
      <vt:lpstr>ライセンスとは</vt:lpstr>
      <vt:lpstr>CCライセンス</vt:lpstr>
      <vt:lpstr>「フリー」という言葉に注意！</vt:lpstr>
      <vt:lpstr>これまで出てきたイラストは・・</vt:lpstr>
      <vt:lpstr>まとめ  〜クライアント・サーバシステムとWWW〜</vt:lpstr>
      <vt:lpstr>まとめ　〜著作権とライセンス〜</vt:lpstr>
      <vt:lpstr>参考文献</vt:lpstr>
      <vt:lpstr>PowerPoint プレゼンテーション</vt:lpstr>
      <vt:lpstr>著作権クイズ！</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クライアント・サーバシステム ・WWW の仕組み 情報実習第 9 回 (2022/07/08) </dc:title>
  <dc:creator>洞口　竜也</dc:creator>
  <cp:lastModifiedBy>洞口　竜也</cp:lastModifiedBy>
  <cp:revision>16</cp:revision>
  <dcterms:created xsi:type="dcterms:W3CDTF">2022-06-30T15:59:14Z</dcterms:created>
  <dcterms:modified xsi:type="dcterms:W3CDTF">2022-07-05T08:46:44Z</dcterms:modified>
</cp:coreProperties>
</file>