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60" r:id="rId4"/>
    <p:sldId id="285" r:id="rId5"/>
    <p:sldId id="288" r:id="rId6"/>
    <p:sldId id="290" r:id="rId7"/>
    <p:sldId id="294" r:id="rId8"/>
    <p:sldId id="293" r:id="rId9"/>
    <p:sldId id="296" r:id="rId10"/>
    <p:sldId id="284" r:id="rId11"/>
    <p:sldId id="286" r:id="rId12"/>
    <p:sldId id="295" r:id="rId13"/>
    <p:sldId id="305" r:id="rId14"/>
    <p:sldId id="298" r:id="rId15"/>
    <p:sldId id="300" r:id="rId16"/>
    <p:sldId id="301" r:id="rId17"/>
    <p:sldId id="302" r:id="rId18"/>
    <p:sldId id="303" r:id="rId19"/>
    <p:sldId id="304" r:id="rId20"/>
    <p:sldId id="283" r:id="rId21"/>
    <p:sldId id="287" r:id="rId22"/>
    <p:sldId id="306" r:id="rId23"/>
    <p:sldId id="307" r:id="rId24"/>
    <p:sldId id="309" r:id="rId25"/>
    <p:sldId id="310" r:id="rId26"/>
    <p:sldId id="316" r:id="rId27"/>
    <p:sldId id="311" r:id="rId28"/>
    <p:sldId id="313" r:id="rId29"/>
    <p:sldId id="314" r:id="rId30"/>
    <p:sldId id="315" r:id="rId31"/>
    <p:sldId id="317" r:id="rId32"/>
    <p:sldId id="319" r:id="rId33"/>
    <p:sldId id="320" r:id="rId34"/>
    <p:sldId id="308" r:id="rId3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A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A57-FA0A-4661-B214-4630BF6F558C}" type="datetimeFigureOut">
              <a:rPr kumimoji="1" lang="ja-JP" altLang="en-US" smtClean="0"/>
              <a:pPr/>
              <a:t>2013/9/27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64FD-49E8-4BCB-9F11-51716E0F26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A57-FA0A-4661-B214-4630BF6F558C}" type="datetimeFigureOut">
              <a:rPr kumimoji="1" lang="ja-JP" altLang="en-US" smtClean="0"/>
              <a:pPr/>
              <a:t>2013/9/27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64FD-49E8-4BCB-9F11-51716E0F26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A57-FA0A-4661-B214-4630BF6F558C}" type="datetimeFigureOut">
              <a:rPr kumimoji="1" lang="ja-JP" altLang="en-US" smtClean="0"/>
              <a:pPr/>
              <a:t>2013/9/27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64FD-49E8-4BCB-9F11-51716E0F26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A57-FA0A-4661-B214-4630BF6F558C}" type="datetimeFigureOut">
              <a:rPr kumimoji="1" lang="ja-JP" altLang="en-US" smtClean="0"/>
              <a:pPr/>
              <a:t>2013/9/27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64FD-49E8-4BCB-9F11-51716E0F26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A57-FA0A-4661-B214-4630BF6F558C}" type="datetimeFigureOut">
              <a:rPr kumimoji="1" lang="ja-JP" altLang="en-US" smtClean="0"/>
              <a:pPr/>
              <a:t>2013/9/27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64FD-49E8-4BCB-9F11-51716E0F26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A57-FA0A-4661-B214-4630BF6F558C}" type="datetimeFigureOut">
              <a:rPr kumimoji="1" lang="ja-JP" altLang="en-US" smtClean="0"/>
              <a:pPr/>
              <a:t>2013/9/27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64FD-49E8-4BCB-9F11-51716E0F26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A57-FA0A-4661-B214-4630BF6F558C}" type="datetimeFigureOut">
              <a:rPr kumimoji="1" lang="ja-JP" altLang="en-US" smtClean="0"/>
              <a:pPr/>
              <a:t>2013/9/27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64FD-49E8-4BCB-9F11-51716E0F26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592288"/>
            <a:ext cx="9144000" cy="1412776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A57-FA0A-4661-B214-4630BF6F558C}" type="datetimeFigureOut">
              <a:rPr kumimoji="1" lang="ja-JP" altLang="en-US" smtClean="0"/>
              <a:pPr/>
              <a:t>2013/9/27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64FD-49E8-4BCB-9F11-51716E0F26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A57-FA0A-4661-B214-4630BF6F558C}" type="datetimeFigureOut">
              <a:rPr kumimoji="1" lang="ja-JP" altLang="en-US" smtClean="0"/>
              <a:pPr/>
              <a:t>2013/9/27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64FD-49E8-4BCB-9F11-51716E0F26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A57-FA0A-4661-B214-4630BF6F558C}" type="datetimeFigureOut">
              <a:rPr kumimoji="1" lang="ja-JP" altLang="en-US" smtClean="0"/>
              <a:pPr/>
              <a:t>2013/9/27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64FD-49E8-4BCB-9F11-51716E0F26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4A57-FA0A-4661-B214-4630BF6F558C}" type="datetimeFigureOut">
              <a:rPr kumimoji="1" lang="ja-JP" altLang="en-US" smtClean="0"/>
              <a:pPr/>
              <a:t>2013/9/27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64FD-49E8-4BCB-9F11-51716E0F26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360000" tIns="45720" rIns="36000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64A57-FA0A-4661-B214-4630BF6F558C}" type="datetimeFigureOut">
              <a:rPr kumimoji="1" lang="ja-JP" altLang="en-US" smtClean="0"/>
              <a:pPr/>
              <a:t>2013/9/27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464FD-49E8-4BCB-9F11-51716E0F26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4400" b="1" kern="1200" baseline="0">
          <a:solidFill>
            <a:schemeClr val="bg1"/>
          </a:solidFill>
          <a:latin typeface="Calibri" pitchFamily="34" charset="0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l"/>
        <a:defRPr kumimoji="1" sz="3200" b="0" kern="1200">
          <a:solidFill>
            <a:schemeClr val="tx1">
              <a:lumMod val="65000"/>
              <a:lumOff val="35000"/>
            </a:schemeClr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>
              <a:lumMod val="65000"/>
              <a:lumOff val="35000"/>
            </a:schemeClr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>
              <a:lumMod val="65000"/>
              <a:lumOff val="35000"/>
            </a:schemeClr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>
              <a:lumMod val="65000"/>
              <a:lumOff val="35000"/>
            </a:schemeClr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>
              <a:lumMod val="65000"/>
              <a:lumOff val="35000"/>
            </a:schemeClr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github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smo.sci.hokudai.ac.jp/~mikataka/test/rails/git_github_install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tmd45/gitgithub-14487284" TargetMode="External"/><Relationship Id="rId2" Type="http://schemas.openxmlformats.org/officeDocument/2006/relationships/hyperlink" Target="http://www.ep.sci.hokudai.ac.jp/~epnetfan/zagaku/2009/0925/pub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smo.sci.hokudai.ac.jp/~mikataka/test/rails/git_github_install.htm" TargetMode="External"/><Relationship Id="rId4" Type="http://schemas.openxmlformats.org/officeDocument/2006/relationships/hyperlink" Target="http://www.backlog.jp/git-guid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Github</a:t>
            </a:r>
            <a:r>
              <a:rPr kumimoji="1" lang="en-US" altLang="ja-JP" dirty="0" smtClean="0"/>
              <a:t> </a:t>
            </a:r>
            <a:r>
              <a:rPr lang="ja-JP" altLang="en-US" dirty="0" smtClean="0"/>
              <a:t>入門編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北海道大学 理学院 宇宙理学専攻 </a:t>
            </a:r>
            <a:endParaRPr lang="en-US" altLang="ja-JP" dirty="0" smtClean="0"/>
          </a:p>
          <a:p>
            <a:r>
              <a:rPr lang="ja-JP" altLang="en-US" dirty="0" smtClean="0"/>
              <a:t>惑星宇宙グループ 修士</a:t>
            </a:r>
            <a:r>
              <a:rPr lang="en-US" altLang="ja-JP" dirty="0" smtClean="0"/>
              <a:t>2</a:t>
            </a:r>
            <a:r>
              <a:rPr lang="ja-JP" altLang="en-US" dirty="0" smtClean="0"/>
              <a:t> 年</a:t>
            </a:r>
            <a:endParaRPr lang="en-US" altLang="ja-JP" dirty="0" smtClean="0"/>
          </a:p>
          <a:p>
            <a:r>
              <a:rPr lang="ja-JP" altLang="en-US" dirty="0" smtClean="0"/>
              <a:t>三上 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Git</a:t>
            </a:r>
            <a:r>
              <a:rPr kumimoji="1" lang="ja-JP" altLang="en-US" dirty="0" smtClean="0"/>
              <a:t> と </a:t>
            </a:r>
            <a:r>
              <a:rPr kumimoji="1" lang="en-US" altLang="ja-JP" dirty="0" err="1" smtClean="0"/>
              <a:t>GitHub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557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Git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Linus </a:t>
            </a:r>
            <a:r>
              <a:rPr lang="en-US" altLang="ja-JP" dirty="0" smtClean="0"/>
              <a:t>Torvalds</a:t>
            </a:r>
            <a:r>
              <a:rPr lang="ja-JP" altLang="en-US" dirty="0" smtClean="0"/>
              <a:t> 氏によって作られた</a:t>
            </a:r>
            <a:endParaRPr lang="en-US" altLang="ja-JP" dirty="0" smtClean="0"/>
          </a:p>
          <a:p>
            <a:r>
              <a:rPr kumimoji="1" lang="en-US" altLang="ja-JP" dirty="0" smtClean="0"/>
              <a:t>Linux</a:t>
            </a:r>
            <a:r>
              <a:rPr kumimoji="1" lang="ja-JP" altLang="en-US" dirty="0" smtClean="0"/>
              <a:t> カーネル管理のために作られた</a:t>
            </a:r>
            <a:endParaRPr kumimoji="1" lang="en-US" altLang="ja-JP" dirty="0" smtClean="0"/>
          </a:p>
          <a:p>
            <a:r>
              <a:rPr lang="ja-JP" altLang="en-US" dirty="0"/>
              <a:t>公開</a:t>
            </a:r>
            <a:r>
              <a:rPr lang="ja-JP" altLang="en-US" dirty="0" smtClean="0"/>
              <a:t>当初はハッカーにしか使えないくらいだったが，現在は世界中のプログラマに利用されている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726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GitHub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Git</a:t>
            </a:r>
            <a:r>
              <a:rPr kumimoji="1" lang="ja-JP" altLang="en-US" dirty="0" smtClean="0"/>
              <a:t> リポジトリのホスティングサービス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Git</a:t>
            </a:r>
            <a:r>
              <a:rPr lang="ja-JP" altLang="en-US" dirty="0" smtClean="0"/>
              <a:t>とは別物なので注意！！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Git</a:t>
            </a:r>
            <a:r>
              <a:rPr kumimoji="1" lang="ja-JP" altLang="en-US" dirty="0" smtClean="0"/>
              <a:t> リポジトリをインターネット上に提供しているのが</a:t>
            </a:r>
            <a:r>
              <a:rPr kumimoji="1" lang="en-US" altLang="ja-JP" dirty="0" err="1" smtClean="0"/>
              <a:t>GitHub</a:t>
            </a:r>
            <a:endParaRPr kumimoji="1" lang="en-US" altLang="ja-JP" dirty="0" smtClean="0"/>
          </a:p>
          <a:p>
            <a:r>
              <a:rPr lang="ja-JP" altLang="en-US" dirty="0" smtClean="0"/>
              <a:t>ソーシャルコーディング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ソースコードを公開し，みんなで平等にソースコードを改変しようという概念</a:t>
            </a:r>
            <a:endParaRPr kumimoji="1" lang="en-US" altLang="ja-JP" dirty="0" smtClean="0"/>
          </a:p>
        </p:txBody>
      </p:sp>
      <p:pic>
        <p:nvPicPr>
          <p:cNvPr id="1026" name="Picture 2" descr="http://onlab.jp/wp-content/uploads/2012/12/github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209" y="5229200"/>
            <a:ext cx="3994879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5508104" y="6095037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GitHub</a:t>
            </a:r>
            <a:r>
              <a:rPr kumimoji="1" lang="ja-JP" altLang="en-US" dirty="0" smtClean="0"/>
              <a:t>　のロゴ</a:t>
            </a:r>
            <a:endParaRPr kumimoji="1" lang="en-US" altLang="ja-JP" dirty="0" smtClean="0"/>
          </a:p>
          <a:p>
            <a:r>
              <a:rPr lang="en-US" altLang="ja-JP" dirty="0">
                <a:hlinkClick r:id="rId3"/>
              </a:rPr>
              <a:t>https://github.com</a:t>
            </a:r>
            <a:r>
              <a:rPr lang="en-US" altLang="ja-JP" dirty="0" smtClean="0">
                <a:hlinkClick r:id="rId3"/>
              </a:rPr>
              <a:t>/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694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GitHub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020272" y="655586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hlinkClick r:id="rId2"/>
              </a:rPr>
              <a:t>https://github.com/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215" y="1587566"/>
            <a:ext cx="9239825" cy="4865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443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GitHub</a:t>
            </a:r>
            <a:r>
              <a:rPr kumimoji="1" lang="en-US" altLang="ja-JP" dirty="0" smtClean="0"/>
              <a:t>(3)</a:t>
            </a:r>
            <a:endParaRPr kumimoji="1" lang="ja-JP" altLang="en-US" dirty="0"/>
          </a:p>
        </p:txBody>
      </p:sp>
      <p:sp>
        <p:nvSpPr>
          <p:cNvPr id="4" name="フローチャート : 磁気ディスク 3"/>
          <p:cNvSpPr/>
          <p:nvPr/>
        </p:nvSpPr>
        <p:spPr>
          <a:xfrm>
            <a:off x="2843808" y="1839372"/>
            <a:ext cx="1152128" cy="103412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1830083" y="4641468"/>
            <a:ext cx="505055" cy="5265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0648" y="5233732"/>
            <a:ext cx="822343" cy="1305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124" y="5233732"/>
            <a:ext cx="886448" cy="14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1093212" y="6597352"/>
            <a:ext cx="11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管理者</a:t>
            </a:r>
            <a:r>
              <a:rPr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80312" y="6588060"/>
            <a:ext cx="11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管理者</a:t>
            </a:r>
            <a:r>
              <a:rPr lang="en-US" altLang="ja-JP" dirty="0" smtClean="0"/>
              <a:t>B</a:t>
            </a:r>
            <a:endParaRPr kumimoji="1" lang="ja-JP" altLang="en-US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5896975" y="396302"/>
            <a:ext cx="3166297" cy="1225475"/>
            <a:chOff x="146693" y="2348880"/>
            <a:chExt cx="3529408" cy="1656184"/>
          </a:xfrm>
        </p:grpSpPr>
        <p:sp>
          <p:nvSpPr>
            <p:cNvPr id="21" name="正方形/長方形 20"/>
            <p:cNvSpPr/>
            <p:nvPr/>
          </p:nvSpPr>
          <p:spPr>
            <a:xfrm>
              <a:off x="146693" y="2348880"/>
              <a:ext cx="3456384" cy="1656184"/>
            </a:xfrm>
            <a:prstGeom prst="rect">
              <a:avLst/>
            </a:prstGeom>
            <a:solidFill>
              <a:srgbClr val="C0CA4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47710" y="2492896"/>
              <a:ext cx="3528391" cy="12894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800" dirty="0" smtClean="0"/>
                <a:t>リモートリポジトリも複数個存在</a:t>
              </a:r>
              <a:endParaRPr kumimoji="1" lang="ja-JP" altLang="en-US" sz="2800" dirty="0"/>
            </a:p>
          </p:txBody>
        </p:sp>
      </p:grpSp>
      <p:cxnSp>
        <p:nvCxnSpPr>
          <p:cNvPr id="16" name="直線矢印コネクタ 15"/>
          <p:cNvCxnSpPr/>
          <p:nvPr/>
        </p:nvCxnSpPr>
        <p:spPr>
          <a:xfrm flipV="1">
            <a:off x="2922671" y="2998291"/>
            <a:ext cx="348838" cy="4256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 flipV="1">
            <a:off x="7247243" y="4732294"/>
            <a:ext cx="374765" cy="443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 flipV="1">
            <a:off x="5868144" y="3068960"/>
            <a:ext cx="374765" cy="443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フローチャート : 磁気ディスク 22"/>
          <p:cNvSpPr/>
          <p:nvPr/>
        </p:nvSpPr>
        <p:spPr>
          <a:xfrm>
            <a:off x="1949309" y="3501008"/>
            <a:ext cx="1470563" cy="111404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145877" y="3905172"/>
            <a:ext cx="125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ローカル</a:t>
            </a:r>
            <a:endParaRPr lang="en-US" altLang="ja-JP" dirty="0" smtClean="0"/>
          </a:p>
          <a:p>
            <a:r>
              <a:rPr lang="ja-JP" altLang="en-US" dirty="0" smtClean="0"/>
              <a:t>リポジトリ</a:t>
            </a:r>
            <a:endParaRPr kumimoji="1" lang="en-US" altLang="ja-JP" dirty="0" smtClean="0"/>
          </a:p>
        </p:txBody>
      </p:sp>
      <p:sp>
        <p:nvSpPr>
          <p:cNvPr id="26" name="フローチャート : 磁気ディスク 25"/>
          <p:cNvSpPr/>
          <p:nvPr/>
        </p:nvSpPr>
        <p:spPr>
          <a:xfrm>
            <a:off x="5796136" y="3539096"/>
            <a:ext cx="1470563" cy="111404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992704" y="3943260"/>
            <a:ext cx="125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ローカル</a:t>
            </a:r>
            <a:endParaRPr lang="en-US" altLang="ja-JP" dirty="0" smtClean="0"/>
          </a:p>
          <a:p>
            <a:r>
              <a:rPr lang="ja-JP" altLang="en-US" dirty="0" smtClean="0"/>
              <a:t>リポジトリ</a:t>
            </a:r>
            <a:endParaRPr kumimoji="1" lang="en-US" altLang="ja-JP" dirty="0" smtClean="0"/>
          </a:p>
        </p:txBody>
      </p:sp>
      <p:sp>
        <p:nvSpPr>
          <p:cNvPr id="24" name="フローチャート : 磁気ディスク 23"/>
          <p:cNvSpPr/>
          <p:nvPr/>
        </p:nvSpPr>
        <p:spPr>
          <a:xfrm>
            <a:off x="5258982" y="1844824"/>
            <a:ext cx="1152128" cy="103412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4283968" y="2132856"/>
            <a:ext cx="72008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>
            <a:off x="4336521" y="2617457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2267744" y="1515214"/>
            <a:ext cx="4752528" cy="1775262"/>
          </a:xfrm>
          <a:prstGeom prst="rect">
            <a:avLst/>
          </a:prstGeom>
          <a:noFill/>
          <a:ln w="444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13306" y="1547500"/>
            <a:ext cx="934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GitHub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3346212" y="3016407"/>
            <a:ext cx="322782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6411110" y="2998291"/>
            <a:ext cx="393138" cy="4501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288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GitHub</a:t>
            </a:r>
            <a:r>
              <a:rPr kumimoji="1" lang="en-US" altLang="ja-JP" dirty="0" smtClean="0"/>
              <a:t>(3)</a:t>
            </a:r>
            <a:endParaRPr kumimoji="1" lang="ja-JP" altLang="en-US" dirty="0"/>
          </a:p>
        </p:txBody>
      </p:sp>
      <p:sp>
        <p:nvSpPr>
          <p:cNvPr id="4" name="フローチャート : 磁気ディスク 3"/>
          <p:cNvSpPr/>
          <p:nvPr/>
        </p:nvSpPr>
        <p:spPr>
          <a:xfrm>
            <a:off x="2843808" y="1839372"/>
            <a:ext cx="1152128" cy="103412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1830083" y="4641468"/>
            <a:ext cx="505055" cy="5265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0648" y="5233732"/>
            <a:ext cx="822343" cy="1305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124" y="5233732"/>
            <a:ext cx="886448" cy="14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1093212" y="6597352"/>
            <a:ext cx="11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管理者</a:t>
            </a:r>
            <a:r>
              <a:rPr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80312" y="6588060"/>
            <a:ext cx="11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管理者</a:t>
            </a:r>
            <a:r>
              <a:rPr lang="en-US" altLang="ja-JP" dirty="0" smtClean="0"/>
              <a:t>B</a:t>
            </a:r>
            <a:endParaRPr kumimoji="1" lang="ja-JP" altLang="en-US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2699792" y="5013176"/>
            <a:ext cx="4355811" cy="2376264"/>
            <a:chOff x="146693" y="2348880"/>
            <a:chExt cx="3529408" cy="2598113"/>
          </a:xfrm>
        </p:grpSpPr>
        <p:sp>
          <p:nvSpPr>
            <p:cNvPr id="21" name="正方形/長方形 20"/>
            <p:cNvSpPr/>
            <p:nvPr/>
          </p:nvSpPr>
          <p:spPr>
            <a:xfrm>
              <a:off x="146693" y="2348880"/>
              <a:ext cx="3456384" cy="1656184"/>
            </a:xfrm>
            <a:prstGeom prst="rect">
              <a:avLst/>
            </a:prstGeom>
            <a:solidFill>
              <a:srgbClr val="C0CA4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47710" y="2492896"/>
              <a:ext cx="3528391" cy="24540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Pull</a:t>
              </a:r>
              <a:r>
                <a:rPr kumimoji="1" lang="ja-JP" altLang="en-US" sz="2800" dirty="0" smtClean="0"/>
                <a:t>：リモートリポジトリから最新の情報をローカルに持ってくる</a:t>
              </a:r>
              <a:endParaRPr kumimoji="1" lang="en-US" altLang="ja-JP" sz="2800" dirty="0" smtClean="0"/>
            </a:p>
          </p:txBody>
        </p:sp>
      </p:grpSp>
      <p:cxnSp>
        <p:nvCxnSpPr>
          <p:cNvPr id="16" name="直線矢印コネクタ 15"/>
          <p:cNvCxnSpPr/>
          <p:nvPr/>
        </p:nvCxnSpPr>
        <p:spPr>
          <a:xfrm flipV="1">
            <a:off x="2922671" y="2998291"/>
            <a:ext cx="348838" cy="4256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 flipV="1">
            <a:off x="7247243" y="4732294"/>
            <a:ext cx="374765" cy="443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 flipV="1">
            <a:off x="5868144" y="3068960"/>
            <a:ext cx="374765" cy="443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フローチャート : 磁気ディスク 22"/>
          <p:cNvSpPr/>
          <p:nvPr/>
        </p:nvSpPr>
        <p:spPr>
          <a:xfrm>
            <a:off x="1949309" y="3501008"/>
            <a:ext cx="1470563" cy="111404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145877" y="3905172"/>
            <a:ext cx="125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ローカル</a:t>
            </a:r>
            <a:endParaRPr lang="en-US" altLang="ja-JP" dirty="0" smtClean="0"/>
          </a:p>
          <a:p>
            <a:r>
              <a:rPr lang="ja-JP" altLang="en-US" dirty="0" smtClean="0"/>
              <a:t>リポジトリ</a:t>
            </a:r>
            <a:endParaRPr kumimoji="1" lang="en-US" altLang="ja-JP" dirty="0" smtClean="0"/>
          </a:p>
        </p:txBody>
      </p:sp>
      <p:sp>
        <p:nvSpPr>
          <p:cNvPr id="26" name="フローチャート : 磁気ディスク 25"/>
          <p:cNvSpPr/>
          <p:nvPr/>
        </p:nvSpPr>
        <p:spPr>
          <a:xfrm>
            <a:off x="5796136" y="3539096"/>
            <a:ext cx="1470563" cy="111404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992704" y="3943260"/>
            <a:ext cx="125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ローカル</a:t>
            </a:r>
            <a:endParaRPr lang="en-US" altLang="ja-JP" dirty="0" smtClean="0"/>
          </a:p>
          <a:p>
            <a:r>
              <a:rPr lang="ja-JP" altLang="en-US" dirty="0" smtClean="0"/>
              <a:t>リポジトリ</a:t>
            </a:r>
            <a:endParaRPr kumimoji="1" lang="en-US" altLang="ja-JP" dirty="0" smtClean="0"/>
          </a:p>
        </p:txBody>
      </p:sp>
      <p:sp>
        <p:nvSpPr>
          <p:cNvPr id="24" name="フローチャート : 磁気ディスク 23"/>
          <p:cNvSpPr/>
          <p:nvPr/>
        </p:nvSpPr>
        <p:spPr>
          <a:xfrm>
            <a:off x="5258982" y="1844824"/>
            <a:ext cx="1152128" cy="103412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4283968" y="2132856"/>
            <a:ext cx="72008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>
            <a:off x="4264514" y="2617457"/>
            <a:ext cx="72007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2267744" y="1515214"/>
            <a:ext cx="4752528" cy="1775262"/>
          </a:xfrm>
          <a:prstGeom prst="rect">
            <a:avLst/>
          </a:prstGeom>
          <a:noFill/>
          <a:ln w="444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11960" y="1412776"/>
            <a:ext cx="934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GitHub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3346212" y="3016407"/>
            <a:ext cx="322782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6411110" y="2998291"/>
            <a:ext cx="393138" cy="4501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3563888" y="3356992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Pull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020272" y="3203684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Pull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401769" y="2921144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Push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188320" y="3270624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Push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03423" y="1756228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Fork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970669" y="2701635"/>
            <a:ext cx="1570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Pull Request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448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GitHub</a:t>
            </a:r>
            <a:r>
              <a:rPr kumimoji="1" lang="en-US" altLang="ja-JP" dirty="0" smtClean="0"/>
              <a:t>(3)</a:t>
            </a:r>
            <a:endParaRPr kumimoji="1" lang="ja-JP" altLang="en-US" dirty="0"/>
          </a:p>
        </p:txBody>
      </p:sp>
      <p:sp>
        <p:nvSpPr>
          <p:cNvPr id="4" name="フローチャート : 磁気ディスク 3"/>
          <p:cNvSpPr/>
          <p:nvPr/>
        </p:nvSpPr>
        <p:spPr>
          <a:xfrm>
            <a:off x="2843808" y="1839372"/>
            <a:ext cx="1152128" cy="103412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1830083" y="4641468"/>
            <a:ext cx="505055" cy="5265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0648" y="5233732"/>
            <a:ext cx="822343" cy="1305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124" y="5233732"/>
            <a:ext cx="886448" cy="14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1093212" y="6597352"/>
            <a:ext cx="11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管理者</a:t>
            </a:r>
            <a:r>
              <a:rPr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80312" y="6588060"/>
            <a:ext cx="11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管理者</a:t>
            </a:r>
            <a:r>
              <a:rPr lang="en-US" altLang="ja-JP" dirty="0" smtClean="0"/>
              <a:t>B</a:t>
            </a:r>
            <a:endParaRPr kumimoji="1" lang="ja-JP" altLang="en-US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2699792" y="5013177"/>
            <a:ext cx="4355811" cy="1224136"/>
            <a:chOff x="146693" y="2348880"/>
            <a:chExt cx="3529408" cy="1656184"/>
          </a:xfrm>
        </p:grpSpPr>
        <p:sp>
          <p:nvSpPr>
            <p:cNvPr id="21" name="正方形/長方形 20"/>
            <p:cNvSpPr/>
            <p:nvPr/>
          </p:nvSpPr>
          <p:spPr>
            <a:xfrm>
              <a:off x="146693" y="2348880"/>
              <a:ext cx="3456384" cy="1656184"/>
            </a:xfrm>
            <a:prstGeom prst="rect">
              <a:avLst/>
            </a:prstGeom>
            <a:solidFill>
              <a:srgbClr val="C0CA4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47710" y="2492896"/>
              <a:ext cx="3528391" cy="10431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 smtClean="0"/>
                <a:t>Push</a:t>
              </a:r>
              <a:r>
                <a:rPr kumimoji="1" lang="ja-JP" altLang="en-US" sz="2800" dirty="0" smtClean="0"/>
                <a:t>：編集したローカルリポジトリをリモート側に反映</a:t>
              </a:r>
              <a:endParaRPr kumimoji="1" lang="en-US" altLang="ja-JP" sz="2800" dirty="0" smtClean="0"/>
            </a:p>
          </p:txBody>
        </p:sp>
      </p:grpSp>
      <p:cxnSp>
        <p:nvCxnSpPr>
          <p:cNvPr id="16" name="直線矢印コネクタ 15"/>
          <p:cNvCxnSpPr/>
          <p:nvPr/>
        </p:nvCxnSpPr>
        <p:spPr>
          <a:xfrm flipV="1">
            <a:off x="2922671" y="2998291"/>
            <a:ext cx="348838" cy="4256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 flipV="1">
            <a:off x="7247243" y="4732294"/>
            <a:ext cx="374765" cy="443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 flipV="1">
            <a:off x="5868144" y="3068960"/>
            <a:ext cx="374765" cy="443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フローチャート : 磁気ディスク 22"/>
          <p:cNvSpPr/>
          <p:nvPr/>
        </p:nvSpPr>
        <p:spPr>
          <a:xfrm>
            <a:off x="1949309" y="3501008"/>
            <a:ext cx="1470563" cy="111404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145877" y="3905172"/>
            <a:ext cx="125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ローカル</a:t>
            </a:r>
            <a:endParaRPr lang="en-US" altLang="ja-JP" dirty="0" smtClean="0"/>
          </a:p>
          <a:p>
            <a:r>
              <a:rPr lang="ja-JP" altLang="en-US" dirty="0" smtClean="0"/>
              <a:t>リポジトリ</a:t>
            </a:r>
            <a:endParaRPr kumimoji="1" lang="en-US" altLang="ja-JP" dirty="0" smtClean="0"/>
          </a:p>
        </p:txBody>
      </p:sp>
      <p:sp>
        <p:nvSpPr>
          <p:cNvPr id="26" name="フローチャート : 磁気ディスク 25"/>
          <p:cNvSpPr/>
          <p:nvPr/>
        </p:nvSpPr>
        <p:spPr>
          <a:xfrm>
            <a:off x="5796136" y="3539096"/>
            <a:ext cx="1470563" cy="111404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992704" y="3943260"/>
            <a:ext cx="125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ローカル</a:t>
            </a:r>
            <a:endParaRPr lang="en-US" altLang="ja-JP" dirty="0" smtClean="0"/>
          </a:p>
          <a:p>
            <a:r>
              <a:rPr lang="ja-JP" altLang="en-US" dirty="0" smtClean="0"/>
              <a:t>リポジトリ</a:t>
            </a:r>
            <a:endParaRPr kumimoji="1" lang="en-US" altLang="ja-JP" dirty="0" smtClean="0"/>
          </a:p>
        </p:txBody>
      </p:sp>
      <p:sp>
        <p:nvSpPr>
          <p:cNvPr id="24" name="フローチャート : 磁気ディスク 23"/>
          <p:cNvSpPr/>
          <p:nvPr/>
        </p:nvSpPr>
        <p:spPr>
          <a:xfrm>
            <a:off x="5258982" y="1844824"/>
            <a:ext cx="1152128" cy="103412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4283968" y="2132856"/>
            <a:ext cx="72008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>
            <a:off x="4264514" y="2617457"/>
            <a:ext cx="72007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2267744" y="1515214"/>
            <a:ext cx="4752528" cy="1775262"/>
          </a:xfrm>
          <a:prstGeom prst="rect">
            <a:avLst/>
          </a:prstGeom>
          <a:noFill/>
          <a:ln w="444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11960" y="1412776"/>
            <a:ext cx="934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GitHub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3346212" y="3016407"/>
            <a:ext cx="322782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6411110" y="2998291"/>
            <a:ext cx="393138" cy="4501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3563888" y="3356992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Pull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020272" y="3203684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Pull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401769" y="2921144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Push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188320" y="3270624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Push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03423" y="1756228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Fork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970669" y="2701635"/>
            <a:ext cx="1570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Pull Request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324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GitHub</a:t>
            </a:r>
            <a:r>
              <a:rPr kumimoji="1" lang="en-US" altLang="ja-JP" dirty="0" smtClean="0"/>
              <a:t>(3)</a:t>
            </a:r>
            <a:endParaRPr kumimoji="1" lang="ja-JP" altLang="en-US" dirty="0"/>
          </a:p>
        </p:txBody>
      </p:sp>
      <p:sp>
        <p:nvSpPr>
          <p:cNvPr id="4" name="フローチャート : 磁気ディスク 3"/>
          <p:cNvSpPr/>
          <p:nvPr/>
        </p:nvSpPr>
        <p:spPr>
          <a:xfrm>
            <a:off x="2843808" y="1839372"/>
            <a:ext cx="1152128" cy="103412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1830083" y="4641468"/>
            <a:ext cx="505055" cy="5265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0648" y="5233732"/>
            <a:ext cx="822343" cy="1305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124" y="5233732"/>
            <a:ext cx="886448" cy="14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1093212" y="6597352"/>
            <a:ext cx="11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管理者</a:t>
            </a:r>
            <a:r>
              <a:rPr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80312" y="6588060"/>
            <a:ext cx="11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管理者</a:t>
            </a:r>
            <a:r>
              <a:rPr lang="en-US" altLang="ja-JP" dirty="0" smtClean="0"/>
              <a:t>B</a:t>
            </a:r>
            <a:endParaRPr kumimoji="1" lang="ja-JP" altLang="en-US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2699792" y="5013177"/>
            <a:ext cx="4355811" cy="1224136"/>
            <a:chOff x="146693" y="2348880"/>
            <a:chExt cx="3529408" cy="1656184"/>
          </a:xfrm>
        </p:grpSpPr>
        <p:sp>
          <p:nvSpPr>
            <p:cNvPr id="21" name="正方形/長方形 20"/>
            <p:cNvSpPr/>
            <p:nvPr/>
          </p:nvSpPr>
          <p:spPr>
            <a:xfrm>
              <a:off x="146693" y="2348880"/>
              <a:ext cx="3456384" cy="1656184"/>
            </a:xfrm>
            <a:prstGeom prst="rect">
              <a:avLst/>
            </a:prstGeom>
            <a:solidFill>
              <a:srgbClr val="C0CA4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47710" y="2492897"/>
              <a:ext cx="3528391" cy="129085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800" dirty="0"/>
                <a:t>Fork</a:t>
              </a:r>
              <a:r>
                <a:rPr kumimoji="1" lang="ja-JP" altLang="en-US" sz="2800" dirty="0" smtClean="0"/>
                <a:t>：</a:t>
              </a:r>
              <a:r>
                <a:rPr lang="ja-JP" altLang="en-US" sz="2800" dirty="0" smtClean="0"/>
                <a:t>特定のリポジトリを自分のリポジトリに</a:t>
              </a:r>
              <a:r>
                <a:rPr lang="ja-JP" altLang="en-US" sz="2800" dirty="0"/>
                <a:t>複製</a:t>
              </a:r>
              <a:endParaRPr kumimoji="1" lang="en-US" altLang="ja-JP" sz="2800" dirty="0" smtClean="0"/>
            </a:p>
          </p:txBody>
        </p:sp>
      </p:grpSp>
      <p:cxnSp>
        <p:nvCxnSpPr>
          <p:cNvPr id="16" name="直線矢印コネクタ 15"/>
          <p:cNvCxnSpPr/>
          <p:nvPr/>
        </p:nvCxnSpPr>
        <p:spPr>
          <a:xfrm flipV="1">
            <a:off x="2922671" y="2998291"/>
            <a:ext cx="348838" cy="4256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 flipV="1">
            <a:off x="7247243" y="4732294"/>
            <a:ext cx="374765" cy="443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 flipV="1">
            <a:off x="5868144" y="3068960"/>
            <a:ext cx="374765" cy="443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フローチャート : 磁気ディスク 22"/>
          <p:cNvSpPr/>
          <p:nvPr/>
        </p:nvSpPr>
        <p:spPr>
          <a:xfrm>
            <a:off x="1949309" y="3501008"/>
            <a:ext cx="1470563" cy="111404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145877" y="3905172"/>
            <a:ext cx="125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ローカル</a:t>
            </a:r>
            <a:endParaRPr lang="en-US" altLang="ja-JP" dirty="0" smtClean="0"/>
          </a:p>
          <a:p>
            <a:r>
              <a:rPr lang="ja-JP" altLang="en-US" dirty="0" smtClean="0"/>
              <a:t>リポジトリ</a:t>
            </a:r>
            <a:endParaRPr kumimoji="1" lang="en-US" altLang="ja-JP" dirty="0" smtClean="0"/>
          </a:p>
        </p:txBody>
      </p:sp>
      <p:sp>
        <p:nvSpPr>
          <p:cNvPr id="26" name="フローチャート : 磁気ディスク 25"/>
          <p:cNvSpPr/>
          <p:nvPr/>
        </p:nvSpPr>
        <p:spPr>
          <a:xfrm>
            <a:off x="5796136" y="3539096"/>
            <a:ext cx="1470563" cy="111404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992704" y="3943260"/>
            <a:ext cx="125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ローカル</a:t>
            </a:r>
            <a:endParaRPr lang="en-US" altLang="ja-JP" dirty="0" smtClean="0"/>
          </a:p>
          <a:p>
            <a:r>
              <a:rPr lang="ja-JP" altLang="en-US" dirty="0" smtClean="0"/>
              <a:t>リポジトリ</a:t>
            </a:r>
            <a:endParaRPr kumimoji="1" lang="en-US" altLang="ja-JP" dirty="0" smtClean="0"/>
          </a:p>
        </p:txBody>
      </p:sp>
      <p:sp>
        <p:nvSpPr>
          <p:cNvPr id="24" name="フローチャート : 磁気ディスク 23"/>
          <p:cNvSpPr/>
          <p:nvPr/>
        </p:nvSpPr>
        <p:spPr>
          <a:xfrm>
            <a:off x="5258982" y="1844824"/>
            <a:ext cx="1152128" cy="103412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4283968" y="2132856"/>
            <a:ext cx="72008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>
            <a:off x="4264514" y="2617457"/>
            <a:ext cx="72007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2267744" y="1515214"/>
            <a:ext cx="4752528" cy="1775262"/>
          </a:xfrm>
          <a:prstGeom prst="rect">
            <a:avLst/>
          </a:prstGeom>
          <a:noFill/>
          <a:ln w="444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11960" y="1412776"/>
            <a:ext cx="934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GitHub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3346212" y="3016407"/>
            <a:ext cx="322782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6411110" y="2998291"/>
            <a:ext cx="393138" cy="4501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3563888" y="3356992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Pull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020272" y="3203684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Pull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401769" y="2921144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Push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188320" y="3270624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Push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03423" y="1756228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Fork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970669" y="2701635"/>
            <a:ext cx="1570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Pull Request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9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GitHub</a:t>
            </a:r>
            <a:r>
              <a:rPr kumimoji="1" lang="en-US" altLang="ja-JP" dirty="0" smtClean="0"/>
              <a:t>(3)</a:t>
            </a:r>
            <a:endParaRPr kumimoji="1" lang="ja-JP" altLang="en-US" dirty="0"/>
          </a:p>
        </p:txBody>
      </p:sp>
      <p:sp>
        <p:nvSpPr>
          <p:cNvPr id="4" name="フローチャート : 磁気ディスク 3"/>
          <p:cNvSpPr/>
          <p:nvPr/>
        </p:nvSpPr>
        <p:spPr>
          <a:xfrm>
            <a:off x="2843808" y="1839372"/>
            <a:ext cx="1152128" cy="103412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1830083" y="4641468"/>
            <a:ext cx="505055" cy="5265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0648" y="5233732"/>
            <a:ext cx="822343" cy="1305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124" y="5233732"/>
            <a:ext cx="886448" cy="14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1093212" y="6597352"/>
            <a:ext cx="11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管理者</a:t>
            </a:r>
            <a:r>
              <a:rPr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80312" y="6588060"/>
            <a:ext cx="11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管理者</a:t>
            </a:r>
            <a:r>
              <a:rPr lang="en-US" altLang="ja-JP" dirty="0" smtClean="0"/>
              <a:t>B</a:t>
            </a:r>
            <a:endParaRPr kumimoji="1" lang="ja-JP" altLang="en-US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2627784" y="4869160"/>
            <a:ext cx="4566907" cy="1953506"/>
            <a:chOff x="146693" y="2348880"/>
            <a:chExt cx="3529408" cy="2017834"/>
          </a:xfrm>
        </p:grpSpPr>
        <p:sp>
          <p:nvSpPr>
            <p:cNvPr id="21" name="正方形/長方形 20"/>
            <p:cNvSpPr/>
            <p:nvPr/>
          </p:nvSpPr>
          <p:spPr>
            <a:xfrm>
              <a:off x="146693" y="2348880"/>
              <a:ext cx="3456384" cy="1656184"/>
            </a:xfrm>
            <a:prstGeom prst="rect">
              <a:avLst/>
            </a:prstGeom>
            <a:solidFill>
              <a:srgbClr val="C0CA4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47710" y="2492897"/>
              <a:ext cx="3528391" cy="18738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800" dirty="0" smtClean="0"/>
                <a:t>Pull</a:t>
              </a:r>
              <a:r>
                <a:rPr lang="ja-JP" altLang="en-US" sz="2800" dirty="0" smtClean="0"/>
                <a:t> </a:t>
              </a:r>
              <a:r>
                <a:rPr lang="en-US" altLang="ja-JP" sz="2800" dirty="0" smtClean="0"/>
                <a:t>Request</a:t>
              </a:r>
              <a:r>
                <a:rPr kumimoji="1" lang="ja-JP" altLang="en-US" sz="2800" dirty="0" smtClean="0"/>
                <a:t>：</a:t>
              </a:r>
              <a:r>
                <a:rPr kumimoji="1" lang="en-US" altLang="ja-JP" sz="2800" dirty="0" smtClean="0"/>
                <a:t>B</a:t>
              </a:r>
              <a:r>
                <a:rPr kumimoji="1" lang="ja-JP" altLang="en-US" sz="2800" dirty="0" smtClean="0"/>
                <a:t>のリポジトリの変更内容を</a:t>
              </a:r>
              <a:r>
                <a:rPr kumimoji="1" lang="en-US" altLang="ja-JP" sz="2800" dirty="0" smtClean="0"/>
                <a:t>A</a:t>
              </a:r>
              <a:r>
                <a:rPr kumimoji="1" lang="ja-JP" altLang="en-US" sz="2800" dirty="0" smtClean="0"/>
                <a:t>に取り込んでもらうための要求</a:t>
              </a:r>
              <a:endParaRPr kumimoji="1" lang="en-US" altLang="ja-JP" sz="2800" dirty="0" smtClean="0"/>
            </a:p>
          </p:txBody>
        </p:sp>
      </p:grpSp>
      <p:cxnSp>
        <p:nvCxnSpPr>
          <p:cNvPr id="16" name="直線矢印コネクタ 15"/>
          <p:cNvCxnSpPr/>
          <p:nvPr/>
        </p:nvCxnSpPr>
        <p:spPr>
          <a:xfrm flipV="1">
            <a:off x="2922671" y="2998291"/>
            <a:ext cx="348838" cy="4256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 flipV="1">
            <a:off x="7247243" y="4732294"/>
            <a:ext cx="374765" cy="443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 flipV="1">
            <a:off x="5868144" y="3068960"/>
            <a:ext cx="374765" cy="443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フローチャート : 磁気ディスク 22"/>
          <p:cNvSpPr/>
          <p:nvPr/>
        </p:nvSpPr>
        <p:spPr>
          <a:xfrm>
            <a:off x="1949309" y="3501008"/>
            <a:ext cx="1470563" cy="111404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145877" y="3905172"/>
            <a:ext cx="125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ローカル</a:t>
            </a:r>
            <a:endParaRPr lang="en-US" altLang="ja-JP" dirty="0" smtClean="0"/>
          </a:p>
          <a:p>
            <a:r>
              <a:rPr lang="ja-JP" altLang="en-US" dirty="0" smtClean="0"/>
              <a:t>リポジトリ</a:t>
            </a:r>
            <a:endParaRPr kumimoji="1" lang="en-US" altLang="ja-JP" dirty="0" smtClean="0"/>
          </a:p>
        </p:txBody>
      </p:sp>
      <p:sp>
        <p:nvSpPr>
          <p:cNvPr id="26" name="フローチャート : 磁気ディスク 25"/>
          <p:cNvSpPr/>
          <p:nvPr/>
        </p:nvSpPr>
        <p:spPr>
          <a:xfrm>
            <a:off x="5796136" y="3539096"/>
            <a:ext cx="1470563" cy="111404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992704" y="3943260"/>
            <a:ext cx="125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ローカル</a:t>
            </a:r>
            <a:endParaRPr lang="en-US" altLang="ja-JP" dirty="0" smtClean="0"/>
          </a:p>
          <a:p>
            <a:r>
              <a:rPr lang="ja-JP" altLang="en-US" dirty="0" smtClean="0"/>
              <a:t>リポジトリ</a:t>
            </a:r>
            <a:endParaRPr kumimoji="1" lang="en-US" altLang="ja-JP" dirty="0" smtClean="0"/>
          </a:p>
        </p:txBody>
      </p:sp>
      <p:sp>
        <p:nvSpPr>
          <p:cNvPr id="24" name="フローチャート : 磁気ディスク 23"/>
          <p:cNvSpPr/>
          <p:nvPr/>
        </p:nvSpPr>
        <p:spPr>
          <a:xfrm>
            <a:off x="5258982" y="1844824"/>
            <a:ext cx="1152128" cy="103412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4283968" y="2132856"/>
            <a:ext cx="72008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>
            <a:off x="4264514" y="2617457"/>
            <a:ext cx="72007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2267744" y="1515214"/>
            <a:ext cx="4752528" cy="1775262"/>
          </a:xfrm>
          <a:prstGeom prst="rect">
            <a:avLst/>
          </a:prstGeom>
          <a:noFill/>
          <a:ln w="444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11960" y="1412776"/>
            <a:ext cx="934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GitHub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3346212" y="3016407"/>
            <a:ext cx="322782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6411110" y="2998291"/>
            <a:ext cx="393138" cy="4501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3563888" y="3356992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Pull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020272" y="3203684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Pull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401769" y="2921144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Push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188320" y="3270624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Push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03423" y="1756228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Fork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970669" y="2701635"/>
            <a:ext cx="1570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Pull Request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49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やりとりまとめ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Pull</a:t>
            </a:r>
          </a:p>
          <a:p>
            <a:pPr lvl="1"/>
            <a:r>
              <a:rPr lang="ja-JP" altLang="en-US" dirty="0" smtClean="0"/>
              <a:t>リモートリポジトリの内容をローカルリポジトリに反映</a:t>
            </a:r>
            <a:endParaRPr lang="en-US" altLang="ja-JP" dirty="0"/>
          </a:p>
          <a:p>
            <a:r>
              <a:rPr kumimoji="1" lang="en-US" altLang="ja-JP" dirty="0" smtClean="0"/>
              <a:t>Push</a:t>
            </a:r>
          </a:p>
          <a:p>
            <a:pPr lvl="1"/>
            <a:r>
              <a:rPr kumimoji="1" lang="ja-JP" altLang="en-US" dirty="0" smtClean="0"/>
              <a:t>ローカルリポジトリの編集内容をリモートリポジトリ</a:t>
            </a:r>
            <a:r>
              <a:rPr lang="ja-JP" altLang="en-US" dirty="0" smtClean="0"/>
              <a:t>に反映</a:t>
            </a:r>
            <a:endParaRPr kumimoji="1" lang="en-US" altLang="ja-JP" dirty="0" smtClean="0"/>
          </a:p>
          <a:p>
            <a:r>
              <a:rPr kumimoji="1" lang="en-US" altLang="ja-JP" dirty="0" smtClean="0"/>
              <a:t>Fork</a:t>
            </a:r>
          </a:p>
          <a:p>
            <a:pPr lvl="1"/>
            <a:r>
              <a:rPr lang="ja-JP" altLang="en-US" dirty="0" smtClean="0"/>
              <a:t>あるリモートリポジトリの内容を自分のリモートリポジトリに複製</a:t>
            </a:r>
            <a:endParaRPr kumimoji="1" lang="en-US" altLang="ja-JP" dirty="0" smtClean="0"/>
          </a:p>
          <a:p>
            <a:r>
              <a:rPr lang="en-US" altLang="ja-JP" dirty="0"/>
              <a:t>Pull </a:t>
            </a:r>
            <a:r>
              <a:rPr lang="en-US" altLang="ja-JP" dirty="0" smtClean="0"/>
              <a:t>Request</a:t>
            </a:r>
          </a:p>
          <a:p>
            <a:pPr lvl="1"/>
            <a:r>
              <a:rPr lang="ja-JP" altLang="en-US" dirty="0"/>
              <a:t>編集</a:t>
            </a:r>
            <a:r>
              <a:rPr lang="ja-JP" altLang="en-US" dirty="0" smtClean="0"/>
              <a:t>した自分のリモートリポジトリの内容を取り込んでもらうように要求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92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バージョン管理システム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集中型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分散型</a:t>
            </a:r>
            <a:endParaRPr lang="en-US" altLang="ja-JP" dirty="0" smtClean="0"/>
          </a:p>
          <a:p>
            <a:pPr lvl="2"/>
            <a:r>
              <a:rPr lang="en-US" altLang="ja-JP" dirty="0" err="1"/>
              <a:t>Git</a:t>
            </a:r>
            <a:endParaRPr lang="en-US" altLang="ja-JP" dirty="0" smtClean="0"/>
          </a:p>
          <a:p>
            <a:r>
              <a:rPr kumimoji="1" lang="en-US" altLang="ja-JP" dirty="0" err="1" smtClean="0"/>
              <a:t>Git</a:t>
            </a:r>
            <a:r>
              <a:rPr kumimoji="1" lang="ja-JP" altLang="en-US" dirty="0" smtClean="0"/>
              <a:t> と </a:t>
            </a:r>
            <a:r>
              <a:rPr kumimoji="1" lang="en-US" altLang="ja-JP" dirty="0" err="1" smtClean="0"/>
              <a:t>GitHub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GitHub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実演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104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730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自分でやりたいひとは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手元の環境に</a:t>
            </a:r>
            <a:r>
              <a:rPr kumimoji="1" lang="en-US" altLang="ja-JP" dirty="0" err="1" smtClean="0"/>
              <a:t>Git</a:t>
            </a:r>
            <a:r>
              <a:rPr kumimoji="1" lang="ja-JP" altLang="en-US" dirty="0" smtClean="0"/>
              <a:t> を導入してください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Linux</a:t>
            </a:r>
          </a:p>
          <a:p>
            <a:pPr lvl="2"/>
            <a:r>
              <a:rPr kumimoji="1" lang="ja-JP" altLang="en-US" dirty="0" smtClean="0"/>
              <a:t>パッケージから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Mac</a:t>
            </a:r>
          </a:p>
          <a:p>
            <a:pPr lvl="2"/>
            <a:r>
              <a:rPr kumimoji="1" lang="ja-JP" altLang="en-US" dirty="0" smtClean="0"/>
              <a:t>最初から入ってる？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Windows</a:t>
            </a:r>
          </a:p>
          <a:p>
            <a:pPr lvl="2"/>
            <a:r>
              <a:rPr kumimoji="1" lang="en-US" altLang="ja-JP" dirty="0" err="1" smtClean="0"/>
              <a:t>msysGit</a:t>
            </a:r>
            <a:endParaRPr kumimoji="1" lang="en-US" altLang="ja-JP" dirty="0" smtClean="0"/>
          </a:p>
          <a:p>
            <a:r>
              <a:rPr lang="ja-JP" altLang="en-US" dirty="0" smtClean="0"/>
              <a:t>本・ブラウザを見ながらやってください</a:t>
            </a:r>
            <a:endParaRPr lang="en-US" altLang="ja-JP" dirty="0" smtClean="0"/>
          </a:p>
          <a:p>
            <a:r>
              <a:rPr kumimoji="1" lang="ja-JP" altLang="en-US" dirty="0"/>
              <a:t>参考</a:t>
            </a:r>
            <a:r>
              <a:rPr kumimoji="1" lang="ja-JP" altLang="en-US" dirty="0" smtClean="0"/>
              <a:t>資料</a:t>
            </a:r>
            <a:endParaRPr kumimoji="1" lang="en-US" altLang="ja-JP" dirty="0" smtClean="0"/>
          </a:p>
          <a:p>
            <a:pPr lvl="1"/>
            <a:r>
              <a:rPr lang="en-US" altLang="ja-JP" dirty="0">
                <a:hlinkClick r:id="rId2"/>
              </a:rPr>
              <a:t>http://www.cosmo.sci.hokudai.ac.jp/~mikataka/test/rails/git_github_install.htm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726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準備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Git</a:t>
            </a:r>
            <a:r>
              <a:rPr kumimoji="1" lang="ja-JP" altLang="en-US" dirty="0" smtClean="0"/>
              <a:t> インストール</a:t>
            </a:r>
            <a:endParaRPr kumimoji="1" lang="en-US" altLang="ja-JP" dirty="0" smtClean="0"/>
          </a:p>
          <a:p>
            <a:r>
              <a:rPr lang="en-US" altLang="ja-JP" dirty="0" err="1" smtClean="0"/>
              <a:t>Git</a:t>
            </a:r>
            <a:r>
              <a:rPr lang="ja-JP" altLang="en-US" dirty="0" smtClean="0"/>
              <a:t> 設定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git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config</a:t>
            </a:r>
            <a:endParaRPr kumimoji="1" lang="en-US" altLang="ja-JP" dirty="0" smtClean="0"/>
          </a:p>
          <a:p>
            <a:r>
              <a:rPr lang="en-US" altLang="ja-JP" dirty="0" smtClean="0"/>
              <a:t>SSH key </a:t>
            </a:r>
            <a:r>
              <a:rPr lang="ja-JP" altLang="en-US" dirty="0" smtClean="0"/>
              <a:t>の設定</a:t>
            </a:r>
            <a:endParaRPr lang="en-US" altLang="ja-JP" dirty="0" smtClean="0"/>
          </a:p>
          <a:p>
            <a:r>
              <a:rPr lang="en-US" altLang="ja-JP" dirty="0" err="1" smtClean="0"/>
              <a:t>GitHub</a:t>
            </a:r>
            <a:r>
              <a:rPr lang="ja-JP" altLang="en-US" dirty="0" smtClean="0"/>
              <a:t> のアカウント作成</a:t>
            </a:r>
            <a:r>
              <a:rPr lang="en-US" altLang="ja-JP" dirty="0" smtClean="0"/>
              <a:t>(</a:t>
            </a:r>
            <a:r>
              <a:rPr lang="ja-JP" altLang="en-US" dirty="0" smtClean="0"/>
              <a:t>ブラウザ</a:t>
            </a:r>
            <a:r>
              <a:rPr lang="en-US" altLang="ja-JP" dirty="0" smtClean="0"/>
              <a:t>)</a:t>
            </a:r>
          </a:p>
          <a:p>
            <a:r>
              <a:rPr kumimoji="1" lang="ja-JP" altLang="en-US" dirty="0"/>
              <a:t>公開</a:t>
            </a:r>
            <a:r>
              <a:rPr kumimoji="1" lang="ja-JP" altLang="en-US" dirty="0" smtClean="0"/>
              <a:t>鍵の登録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ブラウザ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82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実際に使ってみる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リポジトリ作成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ブラウザ</a:t>
            </a:r>
            <a:r>
              <a:rPr kumimoji="1" lang="en-US" altLang="ja-JP" dirty="0" smtClean="0"/>
              <a:t>)</a:t>
            </a:r>
          </a:p>
          <a:p>
            <a:r>
              <a:rPr lang="ja-JP" altLang="en-US" dirty="0" smtClean="0"/>
              <a:t>作成したリポジトリをローカルに</a:t>
            </a:r>
            <a:r>
              <a:rPr lang="en-US" altLang="ja-JP" dirty="0" smtClean="0"/>
              <a:t>clone</a:t>
            </a:r>
          </a:p>
          <a:p>
            <a:pPr lvl="1"/>
            <a:r>
              <a:rPr lang="en-US" altLang="ja-JP" dirty="0" err="1" smtClean="0"/>
              <a:t>git</a:t>
            </a:r>
            <a:r>
              <a:rPr lang="en-US" altLang="ja-JP" dirty="0" smtClean="0"/>
              <a:t> clone </a:t>
            </a:r>
          </a:p>
          <a:p>
            <a:r>
              <a:rPr lang="ja-JP" altLang="en-US" dirty="0" smtClean="0"/>
              <a:t>コード作成</a:t>
            </a:r>
            <a:endParaRPr lang="en-US" altLang="ja-JP" dirty="0" smtClean="0"/>
          </a:p>
          <a:p>
            <a:r>
              <a:rPr kumimoji="1" lang="ja-JP" altLang="en-US" dirty="0" smtClean="0"/>
              <a:t>コミット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更新内容の確定</a:t>
            </a:r>
            <a:r>
              <a:rPr kumimoji="1" lang="en-US" altLang="ja-JP" dirty="0" smtClean="0"/>
              <a:t>)</a:t>
            </a:r>
          </a:p>
          <a:p>
            <a:pPr lvl="1"/>
            <a:r>
              <a:rPr kumimoji="1" lang="en-US" altLang="ja-JP" dirty="0" err="1" smtClean="0"/>
              <a:t>git</a:t>
            </a:r>
            <a:r>
              <a:rPr kumimoji="1" lang="en-US" altLang="ja-JP" dirty="0" smtClean="0"/>
              <a:t> add</a:t>
            </a:r>
          </a:p>
          <a:p>
            <a:pPr lvl="1"/>
            <a:r>
              <a:rPr lang="en-US" altLang="ja-JP" dirty="0" err="1" smtClean="0"/>
              <a:t>git</a:t>
            </a:r>
            <a:r>
              <a:rPr lang="en-US" altLang="ja-JP" dirty="0" smtClean="0"/>
              <a:t> commit -m </a:t>
            </a:r>
          </a:p>
          <a:p>
            <a:r>
              <a:rPr kumimoji="1" lang="ja-JP" altLang="en-US" dirty="0" smtClean="0"/>
              <a:t>プッシュ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GitHub</a:t>
            </a:r>
            <a:r>
              <a:rPr kumimoji="1" lang="ja-JP" altLang="en-US" dirty="0" smtClean="0"/>
              <a:t> にコードの公開</a:t>
            </a:r>
            <a:r>
              <a:rPr kumimoji="1" lang="en-US" altLang="ja-JP" dirty="0" smtClean="0"/>
              <a:t>)</a:t>
            </a:r>
          </a:p>
          <a:p>
            <a:pPr lvl="1"/>
            <a:r>
              <a:rPr kumimoji="1" lang="en-US" altLang="ja-JP" dirty="0" err="1" smtClean="0"/>
              <a:t>git</a:t>
            </a:r>
            <a:r>
              <a:rPr kumimoji="1" lang="en-US" altLang="ja-JP" dirty="0" smtClean="0"/>
              <a:t> push</a:t>
            </a:r>
          </a:p>
        </p:txBody>
      </p:sp>
    </p:spTree>
    <p:extLst>
      <p:ext uri="{BB962C8B-B14F-4D97-AF65-F5344CB8AC3E}">
        <p14:creationId xmlns:p14="http://schemas.microsoft.com/office/powerpoint/2010/main" val="46071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初めての</a:t>
            </a:r>
            <a:r>
              <a:rPr kumimoji="1" lang="en-US" altLang="ja-JP" dirty="0" smtClean="0"/>
              <a:t>Pull Request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どんな時に</a:t>
            </a:r>
            <a:r>
              <a:rPr kumimoji="1" lang="en-US" altLang="ja-JP" dirty="0" smtClean="0"/>
              <a:t>Pull Request(PR)</a:t>
            </a:r>
            <a:r>
              <a:rPr kumimoji="1" lang="ja-JP" altLang="en-US" dirty="0" smtClean="0"/>
              <a:t>する？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Fork</a:t>
            </a:r>
            <a:r>
              <a:rPr lang="ja-JP" altLang="en-US" dirty="0" smtClean="0"/>
              <a:t> したリポジトリのソースコードにバグがあったとき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ソースコードに新しい機能を追加したとき</a:t>
            </a:r>
            <a:endParaRPr kumimoji="1" lang="en-US" altLang="ja-JP" dirty="0" smtClean="0"/>
          </a:p>
          <a:p>
            <a:r>
              <a:rPr lang="en-US" altLang="ja-JP" dirty="0" smtClean="0"/>
              <a:t>PR</a:t>
            </a:r>
            <a:r>
              <a:rPr lang="ja-JP" altLang="en-US" dirty="0" smtClean="0"/>
              <a:t>のいいところ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いつ，誰が，どの箇所を改変したかがわかる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その変更されたソースコードの</a:t>
            </a:r>
            <a:r>
              <a:rPr lang="en-US" altLang="ja-JP" dirty="0" smtClean="0"/>
              <a:t>testing</a:t>
            </a:r>
            <a:r>
              <a:rPr lang="ja-JP" altLang="en-US" dirty="0" smtClean="0"/>
              <a:t> が簡単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287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</a:t>
            </a:r>
            <a:r>
              <a:rPr kumimoji="1" lang="ja-JP" altLang="en-US" dirty="0" smtClean="0"/>
              <a:t> をしてみよう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 smtClean="0"/>
              <a:t>Fork(</a:t>
            </a:r>
            <a:r>
              <a:rPr kumimoji="1" lang="ja-JP" altLang="en-US" dirty="0" smtClean="0"/>
              <a:t>ブラウザ</a:t>
            </a:r>
            <a:r>
              <a:rPr kumimoji="1" lang="en-US" altLang="ja-JP" dirty="0" smtClean="0"/>
              <a:t>)</a:t>
            </a:r>
          </a:p>
          <a:p>
            <a:r>
              <a:rPr lang="en-US" altLang="ja-JP" dirty="0" smtClean="0"/>
              <a:t>Clone</a:t>
            </a:r>
          </a:p>
          <a:p>
            <a:r>
              <a:rPr kumimoji="1" lang="en-US" altLang="ja-JP" dirty="0" smtClean="0"/>
              <a:t>branch</a:t>
            </a:r>
          </a:p>
          <a:p>
            <a:pPr lvl="1"/>
            <a:r>
              <a:rPr lang="ja-JP" altLang="en-US" dirty="0" smtClean="0"/>
              <a:t>トピックブランチの作成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開発場所の作成のこと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git</a:t>
            </a:r>
            <a:r>
              <a:rPr lang="en-US" altLang="ja-JP" dirty="0" smtClean="0"/>
              <a:t> branch</a:t>
            </a:r>
          </a:p>
          <a:p>
            <a:pPr lvl="1"/>
            <a:r>
              <a:rPr lang="en-US" altLang="ja-JP" dirty="0" err="1" smtClean="0"/>
              <a:t>git</a:t>
            </a:r>
            <a:r>
              <a:rPr lang="ja-JP" altLang="en-US" dirty="0" smtClean="0"/>
              <a:t> </a:t>
            </a:r>
            <a:r>
              <a:rPr lang="en-US" altLang="ja-JP" dirty="0" smtClean="0"/>
              <a:t>checkout</a:t>
            </a:r>
          </a:p>
          <a:p>
            <a:r>
              <a:rPr lang="ja-JP" altLang="en-US" dirty="0" smtClean="0"/>
              <a:t>コード編集</a:t>
            </a:r>
            <a:endParaRPr lang="en-US" altLang="ja-JP" dirty="0" smtClean="0"/>
          </a:p>
          <a:p>
            <a:r>
              <a:rPr kumimoji="1" lang="ja-JP" altLang="en-US" dirty="0" smtClean="0"/>
              <a:t>コミット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差分</a:t>
            </a:r>
            <a:r>
              <a:rPr lang="ja-JP" altLang="en-US" dirty="0" smtClean="0"/>
              <a:t>の確認：</a:t>
            </a:r>
            <a:r>
              <a:rPr lang="en-US" altLang="ja-JP" dirty="0" err="1" smtClean="0"/>
              <a:t>git</a:t>
            </a:r>
            <a:r>
              <a:rPr lang="en-US" altLang="ja-JP" dirty="0" smtClean="0"/>
              <a:t> diff</a:t>
            </a:r>
          </a:p>
          <a:p>
            <a:r>
              <a:rPr lang="ja-JP" altLang="en-US" dirty="0" smtClean="0"/>
              <a:t>リモートブランチの作成</a:t>
            </a:r>
            <a:endParaRPr lang="en-US" altLang="ja-JP" dirty="0" smtClean="0"/>
          </a:p>
          <a:p>
            <a:r>
              <a:rPr kumimoji="1" lang="en-US" altLang="ja-JP" dirty="0"/>
              <a:t>PR</a:t>
            </a:r>
            <a:r>
              <a:rPr kumimoji="1" lang="ja-JP" altLang="en-US" dirty="0" smtClean="0"/>
              <a:t>の送信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ブラウザ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309" y="5609474"/>
            <a:ext cx="665027" cy="1059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フローチャート : 磁気ディスク 17"/>
          <p:cNvSpPr/>
          <p:nvPr/>
        </p:nvSpPr>
        <p:spPr>
          <a:xfrm>
            <a:off x="6683535" y="3822375"/>
            <a:ext cx="2232248" cy="1729075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499342" y="3347700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Pull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942807" y="3279631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Push</a:t>
            </a:r>
            <a:endParaRPr kumimoji="1" lang="ja-JP" altLang="en-US" dirty="0"/>
          </a:p>
        </p:txBody>
      </p:sp>
      <p:grpSp>
        <p:nvGrpSpPr>
          <p:cNvPr id="41" name="グループ化 40"/>
          <p:cNvGrpSpPr/>
          <p:nvPr/>
        </p:nvGrpSpPr>
        <p:grpSpPr>
          <a:xfrm>
            <a:off x="4721937" y="1503354"/>
            <a:ext cx="4392488" cy="1658191"/>
            <a:chOff x="2555776" y="1412776"/>
            <a:chExt cx="4392488" cy="1658191"/>
          </a:xfrm>
        </p:grpSpPr>
        <p:sp>
          <p:nvSpPr>
            <p:cNvPr id="4" name="フローチャート : 磁気ディスク 3"/>
            <p:cNvSpPr/>
            <p:nvPr/>
          </p:nvSpPr>
          <p:spPr>
            <a:xfrm>
              <a:off x="2843808" y="1839372"/>
              <a:ext cx="1152128" cy="1034120"/>
            </a:xfrm>
            <a:prstGeom prst="flowChartMagneticDisk">
              <a:avLst/>
            </a:prstGeom>
            <a:solidFill>
              <a:srgbClr val="00B0F0">
                <a:alpha val="61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フローチャート : 磁気ディスク 19"/>
            <p:cNvSpPr/>
            <p:nvPr/>
          </p:nvSpPr>
          <p:spPr>
            <a:xfrm>
              <a:off x="5258982" y="1844824"/>
              <a:ext cx="1152128" cy="1034120"/>
            </a:xfrm>
            <a:prstGeom prst="flowChartMagneticDisk">
              <a:avLst/>
            </a:prstGeom>
            <a:solidFill>
              <a:srgbClr val="00B0F0">
                <a:alpha val="61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1" name="直線矢印コネクタ 20"/>
            <p:cNvCxnSpPr/>
            <p:nvPr/>
          </p:nvCxnSpPr>
          <p:spPr>
            <a:xfrm>
              <a:off x="4283968" y="2132856"/>
              <a:ext cx="7200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21"/>
            <p:cNvCxnSpPr/>
            <p:nvPr/>
          </p:nvCxnSpPr>
          <p:spPr>
            <a:xfrm flipH="1">
              <a:off x="4264514" y="2617457"/>
              <a:ext cx="72007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正方形/長方形 22"/>
            <p:cNvSpPr/>
            <p:nvPr/>
          </p:nvSpPr>
          <p:spPr>
            <a:xfrm>
              <a:off x="2555776" y="1503354"/>
              <a:ext cx="4392488" cy="1493598"/>
            </a:xfrm>
            <a:prstGeom prst="rect">
              <a:avLst/>
            </a:prstGeom>
            <a:noFill/>
            <a:ln w="444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4211960" y="1412776"/>
              <a:ext cx="9347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err="1" smtClean="0"/>
                <a:t>GitHub</a:t>
              </a:r>
              <a:endParaRPr kumimoji="1" lang="ja-JP" altLang="en-US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303423" y="1756228"/>
              <a:ext cx="6467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/>
                <a:t>Fork</a:t>
              </a:r>
              <a:endParaRPr kumimoji="1" lang="ja-JP" altLang="en-US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3970669" y="2701635"/>
              <a:ext cx="15705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/>
                <a:t>Pull Request</a:t>
              </a:r>
              <a:endParaRPr kumimoji="1" lang="ja-JP" altLang="en-US" dirty="0"/>
            </a:p>
          </p:txBody>
        </p:sp>
      </p:grpSp>
      <p:sp>
        <p:nvSpPr>
          <p:cNvPr id="43" name="テキスト ボックス 42"/>
          <p:cNvSpPr txBox="1"/>
          <p:nvPr/>
        </p:nvSpPr>
        <p:spPr>
          <a:xfrm>
            <a:off x="7596336" y="5939988"/>
            <a:ext cx="1193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みなさん</a:t>
            </a:r>
            <a:endParaRPr kumimoji="1" lang="ja-JP" altLang="en-US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788024" y="3070701"/>
            <a:ext cx="1847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三上の</a:t>
            </a:r>
            <a:endParaRPr lang="en-US" altLang="ja-JP" dirty="0" smtClean="0"/>
          </a:p>
          <a:p>
            <a:r>
              <a:rPr lang="ja-JP" altLang="en-US" dirty="0" smtClean="0"/>
              <a:t>リモートリポジトリ</a:t>
            </a:r>
            <a:endParaRPr kumimoji="1" lang="ja-JP" altLang="en-US" dirty="0"/>
          </a:p>
        </p:txBody>
      </p:sp>
      <p:cxnSp>
        <p:nvCxnSpPr>
          <p:cNvPr id="55" name="直線矢印コネクタ 54"/>
          <p:cNvCxnSpPr/>
          <p:nvPr/>
        </p:nvCxnSpPr>
        <p:spPr>
          <a:xfrm>
            <a:off x="8192971" y="3027706"/>
            <a:ext cx="0" cy="14814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 flipV="1">
            <a:off x="7263822" y="2996952"/>
            <a:ext cx="548538" cy="15121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フローチャート : 磁気ディスク 58"/>
          <p:cNvSpPr/>
          <p:nvPr/>
        </p:nvSpPr>
        <p:spPr>
          <a:xfrm>
            <a:off x="7831815" y="4581128"/>
            <a:ext cx="1002191" cy="720080"/>
          </a:xfrm>
          <a:prstGeom prst="flowChartMagneticDisk">
            <a:avLst/>
          </a:prstGeom>
          <a:solidFill>
            <a:schemeClr val="accent2">
              <a:alpha val="5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フローチャート : 磁気ディスク 59"/>
          <p:cNvSpPr/>
          <p:nvPr/>
        </p:nvSpPr>
        <p:spPr>
          <a:xfrm>
            <a:off x="6765074" y="4581128"/>
            <a:ext cx="1002191" cy="720080"/>
          </a:xfrm>
          <a:prstGeom prst="flowChartMagneticDisk">
            <a:avLst/>
          </a:prstGeom>
          <a:solidFill>
            <a:schemeClr val="accent2">
              <a:alpha val="5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6934621" y="4869160"/>
            <a:ext cx="757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work</a:t>
            </a:r>
            <a:endParaRPr kumimoji="1" lang="ja-JP" altLang="en-US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858722" y="4869160"/>
            <a:ext cx="961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/>
              <a:t>pr</a:t>
            </a:r>
            <a:r>
              <a:rPr lang="en-US" altLang="ja-JP" dirty="0" smtClean="0"/>
              <a:t>-page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082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</a:t>
            </a:r>
            <a:r>
              <a:rPr lang="ja-JP" altLang="en-US" dirty="0" smtClean="0"/>
              <a:t>送信完了！！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078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PR</a:t>
            </a:r>
            <a:r>
              <a:rPr kumimoji="1" lang="ja-JP" altLang="en-US" dirty="0" smtClean="0"/>
              <a:t>を安全にマージする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送信者側のリモートリポジトリを取得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git</a:t>
            </a:r>
            <a:r>
              <a:rPr lang="en-US" altLang="ja-JP" dirty="0" smtClean="0"/>
              <a:t> remote add</a:t>
            </a:r>
          </a:p>
          <a:p>
            <a:pPr lvl="1"/>
            <a:r>
              <a:rPr lang="en-US" altLang="ja-JP" dirty="0" err="1" smtClean="0"/>
              <a:t>git</a:t>
            </a:r>
            <a:r>
              <a:rPr lang="en-US" altLang="ja-JP" dirty="0" smtClean="0"/>
              <a:t> fetch</a:t>
            </a:r>
          </a:p>
          <a:p>
            <a:r>
              <a:rPr lang="en-US" altLang="ja-JP" dirty="0" smtClean="0"/>
              <a:t>merge</a:t>
            </a:r>
            <a:r>
              <a:rPr lang="ja-JP" altLang="en-US" dirty="0" smtClean="0"/>
              <a:t> 用のブランチの作成</a:t>
            </a:r>
            <a:endParaRPr lang="en-US" altLang="ja-JP" dirty="0" smtClean="0"/>
          </a:p>
          <a:p>
            <a:r>
              <a:rPr lang="ja-JP" altLang="en-US" dirty="0" smtClean="0"/>
              <a:t>送られたソースコードのテスト</a:t>
            </a:r>
            <a:endParaRPr lang="en-US" altLang="ja-JP" dirty="0" smtClean="0"/>
          </a:p>
          <a:p>
            <a:r>
              <a:rPr lang="en-US" altLang="ja-JP" dirty="0" smtClean="0"/>
              <a:t>PR</a:t>
            </a:r>
            <a:r>
              <a:rPr lang="ja-JP" altLang="en-US" dirty="0" smtClean="0"/>
              <a:t>の取り込み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git</a:t>
            </a:r>
            <a:r>
              <a:rPr lang="ja-JP" altLang="en-US" dirty="0" smtClean="0"/>
              <a:t> </a:t>
            </a:r>
            <a:r>
              <a:rPr lang="en-US" altLang="ja-JP" dirty="0" smtClean="0"/>
              <a:t>merge</a:t>
            </a:r>
          </a:p>
          <a:p>
            <a:r>
              <a:rPr lang="ja-JP" altLang="en-US" dirty="0" smtClean="0"/>
              <a:t>変更をリモートにプッシュ</a:t>
            </a:r>
            <a:endParaRPr lang="en-US" altLang="ja-JP" dirty="0" smtClean="0"/>
          </a:p>
          <a:p>
            <a:r>
              <a:rPr lang="en-US" altLang="ja-JP" dirty="0" smtClean="0"/>
              <a:t>merge </a:t>
            </a:r>
            <a:r>
              <a:rPr lang="ja-JP" altLang="en-US" dirty="0" smtClean="0"/>
              <a:t>用のブランチの削除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08082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PR</a:t>
            </a:r>
            <a:r>
              <a:rPr kumimoji="1" lang="ja-JP" altLang="en-US" dirty="0" smtClean="0"/>
              <a:t>を安全にマージする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156" y="5609474"/>
            <a:ext cx="665027" cy="1059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フローチャート : 磁気ディスク 4"/>
          <p:cNvSpPr/>
          <p:nvPr/>
        </p:nvSpPr>
        <p:spPr>
          <a:xfrm>
            <a:off x="4589382" y="3822375"/>
            <a:ext cx="2232248" cy="1729075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405189" y="3347700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Pull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48654" y="3279631"/>
            <a:ext cx="64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Push</a:t>
            </a:r>
            <a:endParaRPr kumimoji="1"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2627784" y="1503354"/>
            <a:ext cx="4392488" cy="1658191"/>
            <a:chOff x="2555776" y="1412776"/>
            <a:chExt cx="4392488" cy="1658191"/>
          </a:xfrm>
        </p:grpSpPr>
        <p:sp>
          <p:nvSpPr>
            <p:cNvPr id="9" name="フローチャート : 磁気ディスク 8"/>
            <p:cNvSpPr/>
            <p:nvPr/>
          </p:nvSpPr>
          <p:spPr>
            <a:xfrm>
              <a:off x="2843808" y="1839372"/>
              <a:ext cx="1152128" cy="1034120"/>
            </a:xfrm>
            <a:prstGeom prst="flowChartMagneticDisk">
              <a:avLst/>
            </a:prstGeom>
            <a:solidFill>
              <a:srgbClr val="00B0F0">
                <a:alpha val="61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フローチャート : 磁気ディスク 9"/>
            <p:cNvSpPr/>
            <p:nvPr/>
          </p:nvSpPr>
          <p:spPr>
            <a:xfrm>
              <a:off x="5258982" y="1844824"/>
              <a:ext cx="1152128" cy="1034120"/>
            </a:xfrm>
            <a:prstGeom prst="flowChartMagneticDisk">
              <a:avLst/>
            </a:prstGeom>
            <a:solidFill>
              <a:srgbClr val="00B0F0">
                <a:alpha val="61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" name="直線矢印コネクタ 10"/>
            <p:cNvCxnSpPr/>
            <p:nvPr/>
          </p:nvCxnSpPr>
          <p:spPr>
            <a:xfrm>
              <a:off x="4283968" y="2132856"/>
              <a:ext cx="7200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11"/>
            <p:cNvCxnSpPr/>
            <p:nvPr/>
          </p:nvCxnSpPr>
          <p:spPr>
            <a:xfrm flipH="1">
              <a:off x="4264514" y="2617457"/>
              <a:ext cx="72007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12"/>
            <p:cNvSpPr/>
            <p:nvPr/>
          </p:nvSpPr>
          <p:spPr>
            <a:xfrm>
              <a:off x="2555776" y="1503354"/>
              <a:ext cx="4392488" cy="1493598"/>
            </a:xfrm>
            <a:prstGeom prst="rect">
              <a:avLst/>
            </a:prstGeom>
            <a:noFill/>
            <a:ln w="444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4211960" y="1412776"/>
              <a:ext cx="9347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err="1" smtClean="0"/>
                <a:t>GitHub</a:t>
              </a:r>
              <a:endParaRPr kumimoji="1" lang="ja-JP" altLang="en-US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4303423" y="1756228"/>
              <a:ext cx="6467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/>
                <a:t>Fork</a:t>
              </a:r>
              <a:endParaRPr kumimoji="1" lang="ja-JP" altLang="en-US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970669" y="2701635"/>
              <a:ext cx="15705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/>
                <a:t>Pull Request</a:t>
              </a:r>
              <a:endParaRPr kumimoji="1" lang="ja-JP" altLang="en-US" dirty="0"/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5502183" y="5939988"/>
            <a:ext cx="1193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みなさん</a:t>
            </a:r>
            <a:endParaRPr kumimoji="1" lang="ja-JP" altLang="en-US" dirty="0"/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6098818" y="3027706"/>
            <a:ext cx="0" cy="14814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V="1">
            <a:off x="5169669" y="2996952"/>
            <a:ext cx="548538" cy="15121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フローチャート : 磁気ディスク 20"/>
          <p:cNvSpPr/>
          <p:nvPr/>
        </p:nvSpPr>
        <p:spPr>
          <a:xfrm>
            <a:off x="5737662" y="4581128"/>
            <a:ext cx="1002191" cy="720080"/>
          </a:xfrm>
          <a:prstGeom prst="flowChartMagneticDisk">
            <a:avLst/>
          </a:prstGeom>
          <a:solidFill>
            <a:schemeClr val="accent2">
              <a:alpha val="5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ローチャート : 磁気ディスク 21"/>
          <p:cNvSpPr/>
          <p:nvPr/>
        </p:nvSpPr>
        <p:spPr>
          <a:xfrm>
            <a:off x="4670921" y="4581128"/>
            <a:ext cx="1002191" cy="720080"/>
          </a:xfrm>
          <a:prstGeom prst="flowChartMagneticDisk">
            <a:avLst/>
          </a:prstGeom>
          <a:solidFill>
            <a:schemeClr val="accent2">
              <a:alpha val="5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840468" y="4869160"/>
            <a:ext cx="757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work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764569" y="4869160"/>
            <a:ext cx="961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/>
              <a:t>pr</a:t>
            </a:r>
            <a:r>
              <a:rPr lang="en-US" altLang="ja-JP" dirty="0" smtClean="0"/>
              <a:t>-page</a:t>
            </a:r>
            <a:endParaRPr kumimoji="1" lang="ja-JP" altLang="en-US" dirty="0"/>
          </a:p>
        </p:txBody>
      </p:sp>
      <p:sp>
        <p:nvSpPr>
          <p:cNvPr id="25" name="フローチャート : 磁気ディスク 24"/>
          <p:cNvSpPr/>
          <p:nvPr/>
        </p:nvSpPr>
        <p:spPr>
          <a:xfrm>
            <a:off x="5405958" y="2223434"/>
            <a:ext cx="1002191" cy="720080"/>
          </a:xfrm>
          <a:prstGeom prst="flowChartMagneticDisk">
            <a:avLst/>
          </a:prstGeom>
          <a:solidFill>
            <a:schemeClr val="accent2">
              <a:alpha val="5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528176" y="2523369"/>
            <a:ext cx="757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work</a:t>
            </a:r>
            <a:endParaRPr kumimoji="1" lang="ja-JP" altLang="en-US" dirty="0"/>
          </a:p>
        </p:txBody>
      </p:sp>
      <p:sp>
        <p:nvSpPr>
          <p:cNvPr id="27" name="フローチャート : 磁気ディスク 26"/>
          <p:cNvSpPr/>
          <p:nvPr/>
        </p:nvSpPr>
        <p:spPr>
          <a:xfrm>
            <a:off x="1259632" y="3566763"/>
            <a:ext cx="2232248" cy="1729075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矢印コネクタ 28"/>
          <p:cNvCxnSpPr/>
          <p:nvPr/>
        </p:nvCxnSpPr>
        <p:spPr>
          <a:xfrm flipH="1">
            <a:off x="2141730" y="2583474"/>
            <a:ext cx="972108" cy="111834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1599465" y="3004229"/>
            <a:ext cx="884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clone</a:t>
            </a:r>
            <a:endParaRPr kumimoji="1" lang="ja-JP" altLang="en-US" dirty="0"/>
          </a:p>
        </p:txBody>
      </p:sp>
      <p:cxnSp>
        <p:nvCxnSpPr>
          <p:cNvPr id="32" name="直線矢印コネクタ 31"/>
          <p:cNvCxnSpPr/>
          <p:nvPr/>
        </p:nvCxnSpPr>
        <p:spPr>
          <a:xfrm flipH="1">
            <a:off x="3095836" y="2943514"/>
            <a:ext cx="2399544" cy="118241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3600525" y="3822375"/>
            <a:ext cx="884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fetch</a:t>
            </a:r>
            <a:endParaRPr kumimoji="1" lang="ja-JP" altLang="en-US" dirty="0"/>
          </a:p>
        </p:txBody>
      </p:sp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6" y="4941168"/>
            <a:ext cx="1033948" cy="1647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テキスト ボックス 35"/>
          <p:cNvSpPr txBox="1"/>
          <p:nvPr/>
        </p:nvSpPr>
        <p:spPr>
          <a:xfrm>
            <a:off x="1444980" y="5612347"/>
            <a:ext cx="1193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三上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638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PR</a:t>
            </a:r>
            <a:r>
              <a:rPr kumimoji="1" lang="ja-JP" altLang="en-US" dirty="0" smtClean="0"/>
              <a:t>を安全にマージする</a:t>
            </a:r>
            <a:r>
              <a:rPr kumimoji="1" lang="en-US" altLang="ja-JP" dirty="0" smtClean="0"/>
              <a:t>(3)</a:t>
            </a:r>
            <a:endParaRPr kumimoji="1" lang="ja-JP" altLang="en-US" dirty="0"/>
          </a:p>
        </p:txBody>
      </p:sp>
      <p:sp>
        <p:nvSpPr>
          <p:cNvPr id="25" name="フローチャート : 磁気ディスク 24"/>
          <p:cNvSpPr/>
          <p:nvPr/>
        </p:nvSpPr>
        <p:spPr>
          <a:xfrm>
            <a:off x="7308304" y="1863394"/>
            <a:ext cx="1002191" cy="720080"/>
          </a:xfrm>
          <a:prstGeom prst="flowChartMagneticDisk">
            <a:avLst/>
          </a:prstGeom>
          <a:solidFill>
            <a:schemeClr val="accent2">
              <a:alpha val="5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430522" y="2154037"/>
            <a:ext cx="757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work</a:t>
            </a:r>
            <a:endParaRPr kumimoji="1" lang="ja-JP" altLang="en-US" dirty="0"/>
          </a:p>
        </p:txBody>
      </p:sp>
      <p:sp>
        <p:nvSpPr>
          <p:cNvPr id="27" name="フローチャート : 磁気ディスク 26"/>
          <p:cNvSpPr/>
          <p:nvPr/>
        </p:nvSpPr>
        <p:spPr>
          <a:xfrm>
            <a:off x="1865834" y="2998949"/>
            <a:ext cx="5082430" cy="2613397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矢印コネクタ 28"/>
          <p:cNvCxnSpPr/>
          <p:nvPr/>
        </p:nvCxnSpPr>
        <p:spPr>
          <a:xfrm flipH="1">
            <a:off x="2846768" y="2338703"/>
            <a:ext cx="558037" cy="18374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196099" y="2666314"/>
            <a:ext cx="884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clone</a:t>
            </a:r>
            <a:endParaRPr kumimoji="1" lang="ja-JP" altLang="en-US" dirty="0"/>
          </a:p>
        </p:txBody>
      </p:sp>
      <p:cxnSp>
        <p:nvCxnSpPr>
          <p:cNvPr id="32" name="直線矢印コネクタ 31"/>
          <p:cNvCxnSpPr/>
          <p:nvPr/>
        </p:nvCxnSpPr>
        <p:spPr>
          <a:xfrm flipH="1">
            <a:off x="6372200" y="2579813"/>
            <a:ext cx="936104" cy="14215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7015476" y="2948405"/>
            <a:ext cx="884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fetch</a:t>
            </a:r>
            <a:endParaRPr kumimoji="1" lang="ja-JP" altLang="en-US" dirty="0"/>
          </a:p>
        </p:txBody>
      </p:sp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6" y="4941168"/>
            <a:ext cx="1033948" cy="1647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テキスト ボックス 35"/>
          <p:cNvSpPr txBox="1"/>
          <p:nvPr/>
        </p:nvSpPr>
        <p:spPr>
          <a:xfrm>
            <a:off x="1444980" y="5612347"/>
            <a:ext cx="1193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三上</a:t>
            </a:r>
            <a:endParaRPr kumimoji="1" lang="ja-JP" altLang="en-US" dirty="0"/>
          </a:p>
        </p:txBody>
      </p:sp>
      <p:sp>
        <p:nvSpPr>
          <p:cNvPr id="37" name="フローチャート : 磁気ディスク 36"/>
          <p:cNvSpPr/>
          <p:nvPr/>
        </p:nvSpPr>
        <p:spPr>
          <a:xfrm>
            <a:off x="2846768" y="1433957"/>
            <a:ext cx="1002191" cy="720080"/>
          </a:xfrm>
          <a:prstGeom prst="flowChartMagneticDisk">
            <a:avLst/>
          </a:prstGeom>
          <a:solidFill>
            <a:schemeClr val="accent2">
              <a:alpha val="5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896361" y="1700808"/>
            <a:ext cx="1016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/>
              <a:t>p</a:t>
            </a:r>
            <a:r>
              <a:rPr lang="en-US" altLang="ja-JP" dirty="0" err="1" smtClean="0"/>
              <a:t>r</a:t>
            </a:r>
            <a:r>
              <a:rPr lang="en-US" altLang="ja-JP" dirty="0" smtClean="0"/>
              <a:t>-page</a:t>
            </a:r>
            <a:endParaRPr kumimoji="1" lang="ja-JP" altLang="en-US" dirty="0"/>
          </a:p>
        </p:txBody>
      </p:sp>
      <p:sp>
        <p:nvSpPr>
          <p:cNvPr id="39" name="フローチャート : 磁気ディスク 38"/>
          <p:cNvSpPr/>
          <p:nvPr/>
        </p:nvSpPr>
        <p:spPr>
          <a:xfrm>
            <a:off x="2345673" y="4202498"/>
            <a:ext cx="1002191" cy="720080"/>
          </a:xfrm>
          <a:prstGeom prst="flowChartMagneticDisk">
            <a:avLst/>
          </a:prstGeom>
          <a:solidFill>
            <a:schemeClr val="accent2">
              <a:alpha val="5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339752" y="4469349"/>
            <a:ext cx="1016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/>
              <a:t>p</a:t>
            </a:r>
            <a:r>
              <a:rPr lang="en-US" altLang="ja-JP" dirty="0" err="1" smtClean="0"/>
              <a:t>r</a:t>
            </a:r>
            <a:r>
              <a:rPr lang="en-US" altLang="ja-JP" dirty="0" smtClean="0"/>
              <a:t>-page</a:t>
            </a:r>
            <a:endParaRPr kumimoji="1" lang="ja-JP" altLang="en-US" dirty="0"/>
          </a:p>
        </p:txBody>
      </p:sp>
      <p:sp>
        <p:nvSpPr>
          <p:cNvPr id="41" name="フローチャート : 磁気ディスク 40"/>
          <p:cNvSpPr/>
          <p:nvPr/>
        </p:nvSpPr>
        <p:spPr>
          <a:xfrm>
            <a:off x="4217881" y="4208383"/>
            <a:ext cx="1002191" cy="720080"/>
          </a:xfrm>
          <a:prstGeom prst="flowChartMagneticDisk">
            <a:avLst/>
          </a:prstGeom>
          <a:solidFill>
            <a:schemeClr val="accent2">
              <a:alpha val="5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423596" y="4475234"/>
            <a:ext cx="508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pr</a:t>
            </a:r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43" name="フローチャート : 磁気ディスク 42"/>
          <p:cNvSpPr/>
          <p:nvPr/>
        </p:nvSpPr>
        <p:spPr>
          <a:xfrm>
            <a:off x="5874065" y="4005064"/>
            <a:ext cx="1002191" cy="720080"/>
          </a:xfrm>
          <a:prstGeom prst="flowChartMagneticDisk">
            <a:avLst/>
          </a:prstGeom>
          <a:solidFill>
            <a:schemeClr val="accent2">
              <a:alpha val="5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796136" y="4149080"/>
            <a:ext cx="1204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PR</a:t>
            </a:r>
            <a:r>
              <a:rPr lang="ja-JP" altLang="en-US" dirty="0" smtClean="0"/>
              <a:t>送信者</a:t>
            </a:r>
            <a:endParaRPr lang="en-US" altLang="ja-JP" dirty="0" smtClean="0"/>
          </a:p>
          <a:p>
            <a:r>
              <a:rPr lang="en-US" altLang="ja-JP" dirty="0"/>
              <a:t>work</a:t>
            </a:r>
            <a:endParaRPr kumimoji="1" lang="ja-JP" altLang="en-US" dirty="0"/>
          </a:p>
        </p:txBody>
      </p:sp>
      <p:pic>
        <p:nvPicPr>
          <p:cNvPr id="4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514" y="2276872"/>
            <a:ext cx="516974" cy="823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テキスト ボックス 45"/>
          <p:cNvSpPr txBox="1"/>
          <p:nvPr/>
        </p:nvSpPr>
        <p:spPr>
          <a:xfrm>
            <a:off x="8131257" y="3068960"/>
            <a:ext cx="1193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PR</a:t>
            </a:r>
            <a:r>
              <a:rPr lang="ja-JP" altLang="en-US" dirty="0" smtClean="0"/>
              <a:t>送信者</a:t>
            </a:r>
            <a:endParaRPr kumimoji="1" lang="ja-JP" altLang="en-US" dirty="0"/>
          </a:p>
        </p:txBody>
      </p:sp>
      <p:cxnSp>
        <p:nvCxnSpPr>
          <p:cNvPr id="49" name="直線矢印コネクタ 48"/>
          <p:cNvCxnSpPr/>
          <p:nvPr/>
        </p:nvCxnSpPr>
        <p:spPr>
          <a:xfrm>
            <a:off x="3419872" y="4533621"/>
            <a:ext cx="6396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3241334" y="4653136"/>
            <a:ext cx="1186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checkout</a:t>
            </a:r>
            <a:endParaRPr kumimoji="1" lang="ja-JP" altLang="en-US" dirty="0"/>
          </a:p>
        </p:txBody>
      </p:sp>
      <p:cxnSp>
        <p:nvCxnSpPr>
          <p:cNvPr id="53" name="直線矢印コネクタ 52"/>
          <p:cNvCxnSpPr/>
          <p:nvPr/>
        </p:nvCxnSpPr>
        <p:spPr>
          <a:xfrm flipH="1">
            <a:off x="5253746" y="4437112"/>
            <a:ext cx="614398" cy="2463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5257558" y="4725144"/>
            <a:ext cx="1186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merge</a:t>
            </a:r>
            <a:endParaRPr kumimoji="1" lang="ja-JP" altLang="en-US" dirty="0"/>
          </a:p>
        </p:txBody>
      </p:sp>
      <p:sp>
        <p:nvSpPr>
          <p:cNvPr id="57" name="下矢印 56"/>
          <p:cNvSpPr/>
          <p:nvPr/>
        </p:nvSpPr>
        <p:spPr>
          <a:xfrm>
            <a:off x="4283968" y="5094477"/>
            <a:ext cx="792088" cy="6706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851920" y="5804083"/>
            <a:ext cx="1860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ブラウザで確認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117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バージョン管理システム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PR</a:t>
            </a:r>
            <a:r>
              <a:rPr kumimoji="1" lang="ja-JP" altLang="en-US" dirty="0" smtClean="0"/>
              <a:t>を安全にマージする</a:t>
            </a:r>
            <a:r>
              <a:rPr kumimoji="1" lang="en-US" altLang="ja-JP" dirty="0" smtClean="0"/>
              <a:t>(4)</a:t>
            </a:r>
            <a:endParaRPr kumimoji="1" lang="ja-JP" altLang="en-US" dirty="0"/>
          </a:p>
        </p:txBody>
      </p:sp>
      <p:sp>
        <p:nvSpPr>
          <p:cNvPr id="25" name="フローチャート : 磁気ディスク 24"/>
          <p:cNvSpPr/>
          <p:nvPr/>
        </p:nvSpPr>
        <p:spPr>
          <a:xfrm>
            <a:off x="7308304" y="1863394"/>
            <a:ext cx="1002191" cy="720080"/>
          </a:xfrm>
          <a:prstGeom prst="flowChartMagneticDisk">
            <a:avLst/>
          </a:prstGeom>
          <a:solidFill>
            <a:schemeClr val="accent2">
              <a:alpha val="5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430522" y="2154037"/>
            <a:ext cx="757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work</a:t>
            </a:r>
            <a:endParaRPr kumimoji="1" lang="ja-JP" altLang="en-US" dirty="0"/>
          </a:p>
        </p:txBody>
      </p:sp>
      <p:sp>
        <p:nvSpPr>
          <p:cNvPr id="27" name="フローチャート : 磁気ディスク 26"/>
          <p:cNvSpPr/>
          <p:nvPr/>
        </p:nvSpPr>
        <p:spPr>
          <a:xfrm>
            <a:off x="1865834" y="2998949"/>
            <a:ext cx="5082430" cy="2613397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矢印コネクタ 28"/>
          <p:cNvCxnSpPr/>
          <p:nvPr/>
        </p:nvCxnSpPr>
        <p:spPr>
          <a:xfrm flipV="1">
            <a:off x="2837991" y="2367944"/>
            <a:ext cx="509873" cy="16371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196099" y="2666314"/>
            <a:ext cx="884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push</a:t>
            </a:r>
            <a:endParaRPr kumimoji="1" lang="ja-JP" altLang="en-US" dirty="0"/>
          </a:p>
        </p:txBody>
      </p:sp>
      <p:cxnSp>
        <p:nvCxnSpPr>
          <p:cNvPr id="32" name="直線矢印コネクタ 31"/>
          <p:cNvCxnSpPr/>
          <p:nvPr/>
        </p:nvCxnSpPr>
        <p:spPr>
          <a:xfrm flipH="1">
            <a:off x="6372200" y="2579813"/>
            <a:ext cx="936104" cy="14215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7015476" y="2948405"/>
            <a:ext cx="884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fetch</a:t>
            </a:r>
            <a:endParaRPr kumimoji="1" lang="ja-JP" altLang="en-US" dirty="0"/>
          </a:p>
        </p:txBody>
      </p:sp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6" y="4941168"/>
            <a:ext cx="1033948" cy="1647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テキスト ボックス 35"/>
          <p:cNvSpPr txBox="1"/>
          <p:nvPr/>
        </p:nvSpPr>
        <p:spPr>
          <a:xfrm>
            <a:off x="1444980" y="5612347"/>
            <a:ext cx="1193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三上</a:t>
            </a:r>
            <a:endParaRPr kumimoji="1" lang="ja-JP" altLang="en-US" dirty="0"/>
          </a:p>
        </p:txBody>
      </p:sp>
      <p:sp>
        <p:nvSpPr>
          <p:cNvPr id="37" name="フローチャート : 磁気ディスク 36"/>
          <p:cNvSpPr/>
          <p:nvPr/>
        </p:nvSpPr>
        <p:spPr>
          <a:xfrm>
            <a:off x="2846768" y="1433957"/>
            <a:ext cx="1002191" cy="720080"/>
          </a:xfrm>
          <a:prstGeom prst="flowChartMagneticDisk">
            <a:avLst/>
          </a:prstGeom>
          <a:solidFill>
            <a:schemeClr val="accent2">
              <a:alpha val="5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896361" y="1700808"/>
            <a:ext cx="1016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/>
              <a:t>p</a:t>
            </a:r>
            <a:r>
              <a:rPr lang="en-US" altLang="ja-JP" dirty="0" err="1" smtClean="0"/>
              <a:t>r</a:t>
            </a:r>
            <a:r>
              <a:rPr lang="en-US" altLang="ja-JP" dirty="0" smtClean="0"/>
              <a:t>-page</a:t>
            </a:r>
            <a:endParaRPr kumimoji="1" lang="ja-JP" altLang="en-US" dirty="0"/>
          </a:p>
        </p:txBody>
      </p:sp>
      <p:sp>
        <p:nvSpPr>
          <p:cNvPr id="39" name="フローチャート : 磁気ディスク 38"/>
          <p:cNvSpPr/>
          <p:nvPr/>
        </p:nvSpPr>
        <p:spPr>
          <a:xfrm>
            <a:off x="2345673" y="4202498"/>
            <a:ext cx="1002191" cy="720080"/>
          </a:xfrm>
          <a:prstGeom prst="flowChartMagneticDisk">
            <a:avLst/>
          </a:prstGeom>
          <a:solidFill>
            <a:schemeClr val="accent2">
              <a:alpha val="5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339752" y="4469349"/>
            <a:ext cx="1016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/>
              <a:t>p</a:t>
            </a:r>
            <a:r>
              <a:rPr lang="en-US" altLang="ja-JP" dirty="0" err="1" smtClean="0"/>
              <a:t>r</a:t>
            </a:r>
            <a:r>
              <a:rPr lang="en-US" altLang="ja-JP" dirty="0" smtClean="0"/>
              <a:t>-page</a:t>
            </a:r>
            <a:endParaRPr kumimoji="1" lang="ja-JP" altLang="en-US" dirty="0"/>
          </a:p>
        </p:txBody>
      </p:sp>
      <p:sp>
        <p:nvSpPr>
          <p:cNvPr id="41" name="フローチャート : 磁気ディスク 40"/>
          <p:cNvSpPr/>
          <p:nvPr/>
        </p:nvSpPr>
        <p:spPr>
          <a:xfrm>
            <a:off x="4217881" y="4208383"/>
            <a:ext cx="1002191" cy="720080"/>
          </a:xfrm>
          <a:prstGeom prst="flowChartMagneticDisk">
            <a:avLst/>
          </a:prstGeom>
          <a:solidFill>
            <a:schemeClr val="accent2">
              <a:alpha val="5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423596" y="4475234"/>
            <a:ext cx="508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pr</a:t>
            </a:r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43" name="フローチャート : 磁気ディスク 42"/>
          <p:cNvSpPr/>
          <p:nvPr/>
        </p:nvSpPr>
        <p:spPr>
          <a:xfrm>
            <a:off x="5874065" y="4005064"/>
            <a:ext cx="1002191" cy="720080"/>
          </a:xfrm>
          <a:prstGeom prst="flowChartMagneticDisk">
            <a:avLst/>
          </a:prstGeom>
          <a:solidFill>
            <a:schemeClr val="accent2">
              <a:alpha val="5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796136" y="4149080"/>
            <a:ext cx="1204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PR</a:t>
            </a:r>
            <a:r>
              <a:rPr lang="ja-JP" altLang="en-US" dirty="0" smtClean="0"/>
              <a:t>送信者</a:t>
            </a:r>
            <a:endParaRPr lang="en-US" altLang="ja-JP" dirty="0" smtClean="0"/>
          </a:p>
          <a:p>
            <a:r>
              <a:rPr lang="en-US" altLang="ja-JP" dirty="0"/>
              <a:t>work</a:t>
            </a:r>
            <a:endParaRPr kumimoji="1" lang="ja-JP" altLang="en-US" dirty="0"/>
          </a:p>
        </p:txBody>
      </p:sp>
      <p:pic>
        <p:nvPicPr>
          <p:cNvPr id="4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514" y="2276872"/>
            <a:ext cx="516974" cy="823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テキスト ボックス 45"/>
          <p:cNvSpPr txBox="1"/>
          <p:nvPr/>
        </p:nvSpPr>
        <p:spPr>
          <a:xfrm>
            <a:off x="8131257" y="3068960"/>
            <a:ext cx="1193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PR</a:t>
            </a:r>
            <a:r>
              <a:rPr lang="ja-JP" altLang="en-US" dirty="0" smtClean="0"/>
              <a:t>送信者</a:t>
            </a:r>
            <a:endParaRPr kumimoji="1" lang="ja-JP" altLang="en-US" dirty="0"/>
          </a:p>
        </p:txBody>
      </p:sp>
      <p:cxnSp>
        <p:nvCxnSpPr>
          <p:cNvPr id="49" name="直線矢印コネクタ 48"/>
          <p:cNvCxnSpPr/>
          <p:nvPr/>
        </p:nvCxnSpPr>
        <p:spPr>
          <a:xfrm flipH="1">
            <a:off x="3494840" y="4533621"/>
            <a:ext cx="57310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3385350" y="4653136"/>
            <a:ext cx="1186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merge</a:t>
            </a:r>
            <a:endParaRPr kumimoji="1" lang="ja-JP" altLang="en-US" dirty="0"/>
          </a:p>
        </p:txBody>
      </p:sp>
      <p:sp>
        <p:nvSpPr>
          <p:cNvPr id="33" name="下矢印 32"/>
          <p:cNvSpPr/>
          <p:nvPr/>
        </p:nvSpPr>
        <p:spPr>
          <a:xfrm>
            <a:off x="4283968" y="5094477"/>
            <a:ext cx="792088" cy="6706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851920" y="5804083"/>
            <a:ext cx="1860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いらなくなったブランチは削除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909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</a:t>
            </a:r>
            <a:r>
              <a:rPr lang="ja-JP" altLang="en-US" dirty="0" smtClean="0"/>
              <a:t>を安全に</a:t>
            </a:r>
            <a:r>
              <a:rPr lang="en-US" altLang="ja-JP" dirty="0" smtClean="0"/>
              <a:t>merge </a:t>
            </a:r>
            <a:r>
              <a:rPr lang="ja-JP" altLang="en-US" dirty="0" smtClean="0"/>
              <a:t>完了！！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767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2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err="1" smtClean="0"/>
              <a:t>GitHub</a:t>
            </a:r>
            <a:r>
              <a:rPr kumimoji="1" lang="ja-JP" altLang="en-US" dirty="0" smtClean="0"/>
              <a:t> は</a:t>
            </a:r>
            <a:r>
              <a:rPr lang="en-US" altLang="ja-JP" dirty="0" err="1"/>
              <a:t>Git</a:t>
            </a:r>
            <a:r>
              <a:rPr lang="ja-JP" altLang="en-US" dirty="0"/>
              <a:t> リポジトリのホスティングサービス</a:t>
            </a:r>
            <a:endParaRPr lang="en-US" altLang="ja-JP" dirty="0"/>
          </a:p>
          <a:p>
            <a:r>
              <a:rPr kumimoji="1" lang="en-US" altLang="ja-JP" dirty="0" err="1" smtClean="0"/>
              <a:t>Git</a:t>
            </a:r>
            <a:r>
              <a:rPr lang="ja-JP" altLang="en-US" dirty="0"/>
              <a:t> </a:t>
            </a:r>
            <a:r>
              <a:rPr lang="ja-JP" altLang="en-US" dirty="0" smtClean="0"/>
              <a:t>を使えるようになればかなりイケ</a:t>
            </a:r>
            <a:r>
              <a:rPr lang="ja-JP" altLang="en-US" dirty="0" err="1" smtClean="0"/>
              <a:t>る</a:t>
            </a:r>
            <a:endParaRPr lang="en-US" altLang="ja-JP" dirty="0" smtClean="0"/>
          </a:p>
          <a:p>
            <a:r>
              <a:rPr kumimoji="1" lang="en-US" altLang="ja-JP" dirty="0" smtClean="0"/>
              <a:t>PR</a:t>
            </a:r>
            <a:r>
              <a:rPr kumimoji="1" lang="ja-JP" altLang="en-US" dirty="0" smtClean="0"/>
              <a:t> システムのおかげで安全にソースコードの</a:t>
            </a:r>
            <a:r>
              <a:rPr kumimoji="1" lang="en-US" altLang="ja-JP" dirty="0" smtClean="0"/>
              <a:t>merge </a:t>
            </a:r>
            <a:r>
              <a:rPr kumimoji="1" lang="ja-JP" altLang="en-US" dirty="0" smtClean="0"/>
              <a:t>ができる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難しいので体で覚えるのがよい</a:t>
            </a:r>
            <a:endParaRPr kumimoji="1" lang="en-US" altLang="ja-JP" dirty="0" smtClean="0"/>
          </a:p>
          <a:p>
            <a:r>
              <a:rPr lang="ja-JP" altLang="en-US" dirty="0" smtClean="0"/>
              <a:t>ソーシャルコーディングはこれからのソースコードの書けるプログラマには必須の概念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878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付録：非公開リポジトリ</a:t>
            </a:r>
            <a:endParaRPr kumimoji="1" lang="ja-JP" altLang="en-US" dirty="0"/>
          </a:p>
        </p:txBody>
      </p:sp>
      <p:sp>
        <p:nvSpPr>
          <p:cNvPr id="2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err="1" smtClean="0"/>
              <a:t>GitHub</a:t>
            </a:r>
            <a:r>
              <a:rPr kumimoji="1" lang="ja-JP" altLang="en-US" dirty="0" smtClean="0"/>
              <a:t> 中のリポジトリは基本的に公開リポジトリ</a:t>
            </a:r>
            <a:endParaRPr kumimoji="1" lang="en-US" altLang="ja-JP" dirty="0" smtClean="0"/>
          </a:p>
          <a:p>
            <a:r>
              <a:rPr lang="ja-JP" altLang="en-US" dirty="0" smtClean="0"/>
              <a:t>非公開にしたい場合は有料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非公開にしたい場合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ローカルで</a:t>
            </a:r>
            <a:r>
              <a:rPr lang="en-US" altLang="ja-JP" dirty="0" err="1" smtClean="0"/>
              <a:t>GitHub</a:t>
            </a:r>
            <a:r>
              <a:rPr lang="ja-JP" altLang="en-US" dirty="0"/>
              <a:t> </a:t>
            </a:r>
            <a:r>
              <a:rPr lang="ja-JP" altLang="en-US" dirty="0" smtClean="0"/>
              <a:t>と同様の機能のソフトウェアの導入</a:t>
            </a:r>
            <a:endParaRPr lang="en-US" altLang="ja-JP" dirty="0" smtClean="0"/>
          </a:p>
          <a:p>
            <a:pPr lvl="2"/>
            <a:r>
              <a:rPr kumimoji="1" lang="en-US" altLang="ja-JP" dirty="0" err="1" smtClean="0"/>
              <a:t>Gitlab</a:t>
            </a:r>
            <a:endParaRPr kumimoji="1" lang="en-US" altLang="ja-JP" dirty="0" smtClean="0"/>
          </a:p>
          <a:p>
            <a:pPr lvl="2"/>
            <a:r>
              <a:rPr lang="en-US" altLang="ja-JP" dirty="0" err="1"/>
              <a:t>Gitorious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575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sz="2400" dirty="0" smtClean="0"/>
              <a:t>Getting </a:t>
            </a:r>
            <a:r>
              <a:rPr kumimoji="1" lang="en-US" altLang="ja-JP" sz="2400" dirty="0" err="1" smtClean="0"/>
              <a:t>Git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佐々木洋平</a:t>
            </a:r>
            <a:r>
              <a:rPr lang="en-US" altLang="ja-JP" sz="2400" dirty="0" smtClean="0"/>
              <a:t>, 2009/09/25, </a:t>
            </a:r>
            <a:r>
              <a:rPr lang="en-US" altLang="ja-JP" sz="2400" dirty="0" err="1" smtClean="0"/>
              <a:t>epnetfan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座学編資料</a:t>
            </a:r>
            <a:r>
              <a:rPr lang="en-US" altLang="ja-JP" sz="2400" dirty="0" smtClean="0"/>
              <a:t>, </a:t>
            </a:r>
            <a:r>
              <a:rPr lang="en-US" altLang="ja-JP" sz="2400" dirty="0">
                <a:hlinkClick r:id="rId2"/>
              </a:rPr>
              <a:t>http://www.ep.sci.hokudai.ac.jp/~epnetfan/zagaku/2009/0925/pub</a:t>
            </a:r>
            <a:r>
              <a:rPr lang="en-US" altLang="ja-JP" sz="2400" dirty="0" smtClean="0">
                <a:hlinkClick r:id="rId2"/>
              </a:rPr>
              <a:t>/</a:t>
            </a:r>
            <a:endParaRPr lang="en-US" altLang="ja-JP" sz="2400" dirty="0" smtClean="0"/>
          </a:p>
          <a:p>
            <a:r>
              <a:rPr kumimoji="1" lang="en-US" altLang="ja-JP" sz="2400" dirty="0" err="1" smtClean="0"/>
              <a:t>Git</a:t>
            </a:r>
            <a:r>
              <a:rPr kumimoji="1" lang="en-US" altLang="ja-JP" sz="2400" dirty="0" smtClean="0"/>
              <a:t> &amp;</a:t>
            </a:r>
            <a:r>
              <a:rPr kumimoji="1" lang="ja-JP" altLang="en-US" sz="2400" dirty="0" smtClean="0"/>
              <a:t> </a:t>
            </a:r>
            <a:r>
              <a:rPr kumimoji="1" lang="en-US" altLang="ja-JP" sz="2400" dirty="0" err="1" smtClean="0"/>
              <a:t>GitHub</a:t>
            </a:r>
            <a:r>
              <a:rPr kumimoji="1" lang="ja-JP" altLang="en-US" sz="2400" dirty="0" smtClean="0"/>
              <a:t> で共同作業 ～入門編～</a:t>
            </a:r>
            <a:r>
              <a:rPr kumimoji="1" lang="en-US" altLang="ja-JP" sz="2400" dirty="0" smtClean="0"/>
              <a:t>, Yoko TAMADA, 2012/09/23, </a:t>
            </a:r>
            <a:r>
              <a:rPr lang="en-US" altLang="ja-JP" sz="2400" dirty="0">
                <a:hlinkClick r:id="rId3"/>
              </a:rPr>
              <a:t>http://</a:t>
            </a:r>
            <a:r>
              <a:rPr lang="en-US" altLang="ja-JP" sz="2400" dirty="0" smtClean="0">
                <a:hlinkClick r:id="rId3"/>
              </a:rPr>
              <a:t>www.slideshare.net/tmd45/gitgithub-14487284</a:t>
            </a:r>
            <a:endParaRPr lang="en-US" altLang="ja-JP" sz="2400" dirty="0" smtClean="0"/>
          </a:p>
          <a:p>
            <a:r>
              <a:rPr lang="ja-JP" altLang="en-US" sz="2400" dirty="0"/>
              <a:t>サル</a:t>
            </a:r>
            <a:r>
              <a:rPr lang="ja-JP" altLang="en-US" sz="2400" dirty="0" smtClean="0"/>
              <a:t>でもわかる</a:t>
            </a:r>
            <a:r>
              <a:rPr lang="en-US" altLang="ja-JP" sz="2400" dirty="0" err="1" smtClean="0"/>
              <a:t>Git</a:t>
            </a:r>
            <a:r>
              <a:rPr lang="ja-JP" altLang="en-US" sz="2400" dirty="0" smtClean="0"/>
              <a:t>入門～バージョン管理を使いこなそう～</a:t>
            </a:r>
            <a:r>
              <a:rPr lang="en-US" altLang="ja-JP" sz="2400" dirty="0" smtClean="0"/>
              <a:t>, </a:t>
            </a:r>
            <a:r>
              <a:rPr lang="en-US" altLang="ja-JP" sz="2400" dirty="0">
                <a:hlinkClick r:id="rId4"/>
              </a:rPr>
              <a:t>http://www.backlog.jp/git-guide</a:t>
            </a:r>
            <a:r>
              <a:rPr lang="en-US" altLang="ja-JP" sz="2400" dirty="0" smtClean="0">
                <a:hlinkClick r:id="rId4"/>
              </a:rPr>
              <a:t>/</a:t>
            </a:r>
            <a:endParaRPr lang="en-US" altLang="ja-JP" sz="2400" dirty="0" smtClean="0"/>
          </a:p>
          <a:p>
            <a:r>
              <a:rPr kumimoji="1" lang="en-US" altLang="ja-JP" sz="2400" dirty="0" err="1" smtClean="0"/>
              <a:t>Git</a:t>
            </a:r>
            <a:r>
              <a:rPr kumimoji="1" lang="en-US" altLang="ja-JP" sz="2400" dirty="0" smtClean="0"/>
              <a:t> </a:t>
            </a:r>
            <a:r>
              <a:rPr kumimoji="1" lang="en-US" altLang="ja-JP" sz="2400" dirty="0" err="1" smtClean="0"/>
              <a:t>github</a:t>
            </a:r>
            <a:r>
              <a:rPr kumimoji="1" lang="en-US" altLang="ja-JP" sz="2400" dirty="0" smtClean="0"/>
              <a:t> </a:t>
            </a:r>
            <a:r>
              <a:rPr kumimoji="1" lang="ja-JP" altLang="en-US" sz="2400" dirty="0" smtClean="0"/>
              <a:t>導入</a:t>
            </a:r>
            <a:r>
              <a:rPr kumimoji="1" lang="en-US" altLang="ja-JP" sz="2400" dirty="0" smtClean="0"/>
              <a:t>, </a:t>
            </a:r>
            <a:r>
              <a:rPr kumimoji="1" lang="ja-JP" altLang="en-US" sz="2400" dirty="0" smtClean="0"/>
              <a:t>三上 峻</a:t>
            </a:r>
            <a:r>
              <a:rPr kumimoji="1" lang="en-US" altLang="ja-JP" sz="2400" dirty="0" smtClean="0"/>
              <a:t>, </a:t>
            </a:r>
            <a:r>
              <a:rPr lang="en-US" altLang="ja-JP" sz="2400" dirty="0">
                <a:hlinkClick r:id="rId5"/>
              </a:rPr>
              <a:t>http://www.cosmo.sci.hokudai.ac.jp/~</a:t>
            </a:r>
            <a:r>
              <a:rPr lang="en-US" altLang="ja-JP" sz="2400" dirty="0" smtClean="0">
                <a:hlinkClick r:id="rId5"/>
              </a:rPr>
              <a:t>mikataka/test/rails/git_github_install.htm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WEB+DB PRESS Vol. 69 </a:t>
            </a:r>
            <a:r>
              <a:rPr kumimoji="1" lang="ja-JP" altLang="en-US" sz="2400" dirty="0" smtClean="0"/>
              <a:t>詳解</a:t>
            </a:r>
            <a:r>
              <a:rPr kumimoji="1" lang="en-US" altLang="ja-JP" sz="2400" dirty="0" err="1" smtClean="0"/>
              <a:t>GitHub</a:t>
            </a:r>
            <a:r>
              <a:rPr kumimoji="1" lang="en-US" altLang="ja-JP" sz="2400" dirty="0" smtClean="0"/>
              <a:t>, </a:t>
            </a:r>
            <a:r>
              <a:rPr kumimoji="1" lang="ja-JP" altLang="en-US" sz="2400" dirty="0" smtClean="0"/>
              <a:t>技術評論社</a:t>
            </a:r>
            <a:r>
              <a:rPr kumimoji="1" lang="en-US" altLang="ja-JP" sz="2400" dirty="0" smtClean="0"/>
              <a:t>, 2012/07/25</a:t>
            </a:r>
          </a:p>
        </p:txBody>
      </p:sp>
    </p:spTree>
    <p:extLst>
      <p:ext uri="{BB962C8B-B14F-4D97-AF65-F5344CB8AC3E}">
        <p14:creationId xmlns:p14="http://schemas.microsoft.com/office/powerpoint/2010/main" val="14960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バージョン管理システムとは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kumimoji="1" lang="ja-JP" altLang="en-US" dirty="0" smtClean="0"/>
              <a:t>変更履歴を管理することができるシステム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ソースコードの改変の過程を記録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いつ・だれが・なぜを記録できる</a:t>
            </a:r>
            <a:endParaRPr lang="en-US" altLang="ja-JP" dirty="0" smtClean="0"/>
          </a:p>
          <a:p>
            <a:pPr lvl="2"/>
            <a:r>
              <a:rPr lang="ja-JP" altLang="en-US" dirty="0"/>
              <a:t>簡単</a:t>
            </a:r>
            <a:r>
              <a:rPr lang="ja-JP" altLang="en-US" dirty="0" smtClean="0"/>
              <a:t>にやり直せる・簡単に履歴を調べる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具体的</a:t>
            </a:r>
            <a:r>
              <a:rPr lang="ja-JP" altLang="en-US" dirty="0"/>
              <a:t>には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特定の段階まで戻ることができる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誤って消してしまったファイルを復活させることができる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76872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集中型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4" name="フローチャート : 磁気ディスク 3"/>
          <p:cNvSpPr/>
          <p:nvPr/>
        </p:nvSpPr>
        <p:spPr>
          <a:xfrm>
            <a:off x="3419872" y="1964171"/>
            <a:ext cx="2304256" cy="144016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2051720" y="3685941"/>
            <a:ext cx="1368152" cy="132081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 flipV="1">
            <a:off x="5763038" y="3763762"/>
            <a:ext cx="1368152" cy="13208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9156" y="4953810"/>
            <a:ext cx="1224136" cy="1943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914900"/>
            <a:ext cx="12192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1813292" y="6597352"/>
            <a:ext cx="11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管理者</a:t>
            </a:r>
            <a:r>
              <a:rPr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493812" y="6588060"/>
            <a:ext cx="11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管理者</a:t>
            </a:r>
            <a:r>
              <a:rPr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79912" y="2680173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共有リポジトリ</a:t>
            </a:r>
            <a:endParaRPr kumimoji="1" lang="ja-JP" altLang="en-US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6228184" y="2059509"/>
            <a:ext cx="2701151" cy="1225475"/>
            <a:chOff x="146693" y="2348880"/>
            <a:chExt cx="3529408" cy="1656184"/>
          </a:xfrm>
        </p:grpSpPr>
        <p:sp>
          <p:nvSpPr>
            <p:cNvPr id="21" name="正方形/長方形 20"/>
            <p:cNvSpPr/>
            <p:nvPr/>
          </p:nvSpPr>
          <p:spPr>
            <a:xfrm>
              <a:off x="146693" y="2348880"/>
              <a:ext cx="3456384" cy="1656184"/>
            </a:xfrm>
            <a:prstGeom prst="rect">
              <a:avLst/>
            </a:prstGeom>
            <a:solidFill>
              <a:srgbClr val="C0CA4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47709" y="2492896"/>
              <a:ext cx="3528392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800" dirty="0" smtClean="0"/>
                <a:t>共有リポジトリを直接いじる</a:t>
              </a:r>
              <a:endParaRPr kumimoji="1" lang="ja-JP" alt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5154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集中型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リポジトリ</a:t>
            </a:r>
            <a:r>
              <a:rPr kumimoji="1" lang="en-US" altLang="ja-JP" dirty="0" smtClean="0"/>
              <a:t>(=</a:t>
            </a:r>
            <a:r>
              <a:rPr kumimoji="1" lang="ja-JP" altLang="en-US" dirty="0" smtClean="0"/>
              <a:t>履歴を残した倉庫</a:t>
            </a:r>
            <a:r>
              <a:rPr kumimoji="1" lang="en-US" altLang="ja-JP" dirty="0" smtClean="0"/>
              <a:t>)</a:t>
            </a:r>
            <a:r>
              <a:rPr lang="ja-JP" altLang="en-US" dirty="0" smtClean="0"/>
              <a:t>がサーバに集中</a:t>
            </a:r>
            <a:r>
              <a:rPr lang="en-US" altLang="ja-JP" dirty="0" smtClean="0"/>
              <a:t>(</a:t>
            </a:r>
            <a:r>
              <a:rPr lang="ja-JP" altLang="en-US" dirty="0" smtClean="0"/>
              <a:t>リポジトリは一つ</a:t>
            </a:r>
            <a:r>
              <a:rPr lang="en-US" altLang="ja-JP" dirty="0" smtClean="0"/>
              <a:t>)</a:t>
            </a:r>
          </a:p>
          <a:p>
            <a:r>
              <a:rPr kumimoji="1" lang="ja-JP" altLang="en-US" dirty="0" smtClean="0"/>
              <a:t>メリット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リポジトリが一つしかないので管理が楽</a:t>
            </a:r>
            <a:endParaRPr kumimoji="1" lang="en-US" altLang="ja-JP" dirty="0" smtClean="0"/>
          </a:p>
          <a:p>
            <a:r>
              <a:rPr lang="ja-JP" altLang="en-US" dirty="0" smtClean="0"/>
              <a:t>デメリット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オフラインでは最新のソースコードが取得</a:t>
            </a:r>
            <a:r>
              <a:rPr kumimoji="1" lang="ja-JP" altLang="en-US" dirty="0" smtClean="0"/>
              <a:t>できない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全員で一つの履歴を共有</a:t>
            </a:r>
            <a:endParaRPr kumimoji="1" lang="en-US" altLang="ja-JP" dirty="0" smtClean="0"/>
          </a:p>
          <a:p>
            <a:r>
              <a:rPr lang="ja-JP" altLang="en-US" dirty="0" smtClean="0"/>
              <a:t>例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CVS</a:t>
            </a:r>
          </a:p>
          <a:p>
            <a:pPr lvl="1"/>
            <a:r>
              <a:rPr lang="en-US" altLang="ja-JP" dirty="0" smtClean="0"/>
              <a:t>Subversion</a:t>
            </a:r>
            <a:r>
              <a:rPr lang="ja-JP" altLang="en-US" dirty="0" smtClean="0"/>
              <a:t> 等々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12234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分散</a:t>
            </a:r>
            <a:r>
              <a:rPr kumimoji="1" lang="ja-JP" altLang="en-US" dirty="0" smtClean="0"/>
              <a:t>型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4" name="フローチャート : 磁気ディスク 3"/>
          <p:cNvSpPr/>
          <p:nvPr/>
        </p:nvSpPr>
        <p:spPr>
          <a:xfrm>
            <a:off x="3419872" y="1964171"/>
            <a:ext cx="2304256" cy="144016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1830083" y="4641468"/>
            <a:ext cx="505055" cy="5265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0648" y="5233732"/>
            <a:ext cx="822343" cy="1305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124" y="5233732"/>
            <a:ext cx="886448" cy="14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1093212" y="6597352"/>
            <a:ext cx="11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管理者</a:t>
            </a:r>
            <a:r>
              <a:rPr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80312" y="6588060"/>
            <a:ext cx="117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管理者</a:t>
            </a:r>
            <a:r>
              <a:rPr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79912" y="2564904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共有リポジトリ</a:t>
            </a:r>
            <a:endParaRPr kumimoji="1" lang="en-US" altLang="ja-JP" dirty="0" smtClean="0"/>
          </a:p>
          <a:p>
            <a:r>
              <a:rPr lang="en-US" altLang="ja-JP" dirty="0" smtClean="0"/>
              <a:t>(</a:t>
            </a:r>
            <a:r>
              <a:rPr lang="ja-JP" altLang="en-US" dirty="0" smtClean="0"/>
              <a:t>リモート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5942207" y="1772816"/>
            <a:ext cx="3166297" cy="1225475"/>
            <a:chOff x="146693" y="2348880"/>
            <a:chExt cx="3529408" cy="1656184"/>
          </a:xfrm>
        </p:grpSpPr>
        <p:sp>
          <p:nvSpPr>
            <p:cNvPr id="21" name="正方形/長方形 20"/>
            <p:cNvSpPr/>
            <p:nvPr/>
          </p:nvSpPr>
          <p:spPr>
            <a:xfrm>
              <a:off x="146693" y="2348880"/>
              <a:ext cx="3456384" cy="1656184"/>
            </a:xfrm>
            <a:prstGeom prst="rect">
              <a:avLst/>
            </a:prstGeom>
            <a:solidFill>
              <a:srgbClr val="C0CA4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47710" y="2492896"/>
              <a:ext cx="3528391" cy="12894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800" dirty="0" smtClean="0"/>
                <a:t>ローカルリポジトリ</a:t>
              </a:r>
              <a:r>
                <a:rPr lang="ja-JP" altLang="en-US" sz="2800" dirty="0"/>
                <a:t>と</a:t>
              </a:r>
              <a:r>
                <a:rPr lang="ja-JP" altLang="en-US" sz="2800" dirty="0" smtClean="0"/>
                <a:t> リモートリポジトリ</a:t>
              </a:r>
              <a:endParaRPr kumimoji="1" lang="ja-JP" altLang="en-US" sz="2800" dirty="0"/>
            </a:p>
          </p:txBody>
        </p:sp>
      </p:grpSp>
      <p:cxnSp>
        <p:nvCxnSpPr>
          <p:cNvPr id="16" name="直線矢印コネクタ 15"/>
          <p:cNvCxnSpPr/>
          <p:nvPr/>
        </p:nvCxnSpPr>
        <p:spPr>
          <a:xfrm flipV="1">
            <a:off x="2922671" y="2998291"/>
            <a:ext cx="348838" cy="4256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 flipV="1">
            <a:off x="7247243" y="4732294"/>
            <a:ext cx="374765" cy="443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 flipV="1">
            <a:off x="5868144" y="3068960"/>
            <a:ext cx="374765" cy="443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フローチャート : 磁気ディスク 22"/>
          <p:cNvSpPr/>
          <p:nvPr/>
        </p:nvSpPr>
        <p:spPr>
          <a:xfrm>
            <a:off x="1949309" y="3501008"/>
            <a:ext cx="1470563" cy="111404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145877" y="3905172"/>
            <a:ext cx="125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ローカル</a:t>
            </a:r>
            <a:endParaRPr lang="en-US" altLang="ja-JP" dirty="0" smtClean="0"/>
          </a:p>
          <a:p>
            <a:r>
              <a:rPr lang="ja-JP" altLang="en-US" dirty="0" smtClean="0"/>
              <a:t>リポジトリ</a:t>
            </a:r>
            <a:endParaRPr kumimoji="1" lang="en-US" altLang="ja-JP" dirty="0" smtClean="0"/>
          </a:p>
        </p:txBody>
      </p:sp>
      <p:sp>
        <p:nvSpPr>
          <p:cNvPr id="26" name="フローチャート : 磁気ディスク 25"/>
          <p:cNvSpPr/>
          <p:nvPr/>
        </p:nvSpPr>
        <p:spPr>
          <a:xfrm>
            <a:off x="5796136" y="3539096"/>
            <a:ext cx="1470563" cy="1114040"/>
          </a:xfrm>
          <a:prstGeom prst="flowChartMagneticDisk">
            <a:avLst/>
          </a:prstGeom>
          <a:solidFill>
            <a:srgbClr val="00B0F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992704" y="3943260"/>
            <a:ext cx="125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ローカル</a:t>
            </a:r>
            <a:endParaRPr lang="en-US" altLang="ja-JP" dirty="0" smtClean="0"/>
          </a:p>
          <a:p>
            <a:r>
              <a:rPr lang="ja-JP" altLang="en-US" dirty="0" smtClean="0"/>
              <a:t>リポジトリ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45082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分散</a:t>
            </a:r>
            <a:r>
              <a:rPr kumimoji="1" lang="ja-JP" altLang="en-US" dirty="0" smtClean="0"/>
              <a:t>型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リポジトリ</a:t>
            </a:r>
            <a:r>
              <a:rPr lang="ja-JP" altLang="en-US" dirty="0" smtClean="0"/>
              <a:t>が開発者ごとに存在</a:t>
            </a:r>
            <a:r>
              <a:rPr lang="en-US" altLang="ja-JP" dirty="0" smtClean="0"/>
              <a:t>(n </a:t>
            </a:r>
            <a:r>
              <a:rPr lang="ja-JP" altLang="en-US" dirty="0" smtClean="0"/>
              <a:t>人いたら</a:t>
            </a:r>
            <a:r>
              <a:rPr lang="en-US" altLang="ja-JP" dirty="0" smtClean="0"/>
              <a:t>n</a:t>
            </a:r>
            <a:r>
              <a:rPr lang="ja-JP" altLang="en-US" dirty="0" smtClean="0"/>
              <a:t> 個のリポジトリが存在</a:t>
            </a:r>
            <a:r>
              <a:rPr lang="en-US" altLang="ja-JP" dirty="0" smtClean="0"/>
              <a:t>)</a:t>
            </a:r>
          </a:p>
          <a:p>
            <a:r>
              <a:rPr kumimoji="1" lang="ja-JP" altLang="en-US" dirty="0" smtClean="0"/>
              <a:t>メリット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サーバにアクセス不要</a:t>
            </a:r>
            <a:r>
              <a:rPr lang="ja-JP" altLang="en-US" dirty="0" smtClean="0"/>
              <a:t>で手元で作業できる</a:t>
            </a:r>
            <a:endParaRPr kumimoji="1" lang="en-US" altLang="ja-JP" dirty="0" smtClean="0"/>
          </a:p>
          <a:p>
            <a:r>
              <a:rPr lang="ja-JP" altLang="en-US" dirty="0" smtClean="0"/>
              <a:t>デメリット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集中型より管理は複雑</a:t>
            </a:r>
            <a:endParaRPr kumimoji="1" lang="en-US" altLang="ja-JP" dirty="0" smtClean="0"/>
          </a:p>
          <a:p>
            <a:r>
              <a:rPr lang="ja-JP" altLang="en-US" dirty="0" smtClean="0"/>
              <a:t>例</a:t>
            </a:r>
            <a:endParaRPr lang="en-US" altLang="ja-JP" dirty="0" smtClean="0"/>
          </a:p>
          <a:p>
            <a:pPr lvl="1"/>
            <a:r>
              <a:rPr lang="en-US" altLang="ja-JP" dirty="0" err="1"/>
              <a:t>g</a:t>
            </a:r>
            <a:r>
              <a:rPr lang="en-US" altLang="ja-JP" dirty="0" err="1" smtClean="0"/>
              <a:t>it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Mercurial</a:t>
            </a:r>
            <a:r>
              <a:rPr lang="ja-JP" altLang="en-US" dirty="0" smtClean="0"/>
              <a:t> 等々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6233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集中型と分散型どっちがいいの？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それぞれメリット・デメリットがあるので難しい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集中型は危険性をはらんでいる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分散型は管理がめ</a:t>
            </a:r>
            <a:r>
              <a:rPr kumimoji="1" lang="ja-JP" altLang="en-US" dirty="0" err="1" smtClean="0"/>
              <a:t>んど</a:t>
            </a:r>
            <a:r>
              <a:rPr kumimoji="1" lang="ja-JP" altLang="en-US" dirty="0" smtClean="0"/>
              <a:t>くさい</a:t>
            </a:r>
            <a:endParaRPr kumimoji="1" lang="en-US" altLang="ja-JP" dirty="0" smtClean="0"/>
          </a:p>
          <a:p>
            <a:r>
              <a:rPr lang="ja-JP" altLang="en-US" dirty="0" smtClean="0"/>
              <a:t>分散型の管理の面倒さを解決したのが</a:t>
            </a:r>
            <a:r>
              <a:rPr lang="en-US" altLang="ja-JP" dirty="0" err="1" smtClean="0"/>
              <a:t>GitHub</a:t>
            </a:r>
            <a:r>
              <a:rPr lang="ja-JP" altLang="en-US" dirty="0" smtClean="0"/>
              <a:t>！！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29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レイアウト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レイアウト01</Template>
  <TotalTime>1973</TotalTime>
  <Words>1044</Words>
  <Application>Microsoft Office PowerPoint</Application>
  <PresentationFormat>画面に合わせる (4:3)</PresentationFormat>
  <Paragraphs>284</Paragraphs>
  <Slides>34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5" baseType="lpstr">
      <vt:lpstr>レイアウト01</vt:lpstr>
      <vt:lpstr>Github 入門編</vt:lpstr>
      <vt:lpstr>目次</vt:lpstr>
      <vt:lpstr>バージョン管理システム</vt:lpstr>
      <vt:lpstr>バージョン管理システムとは</vt:lpstr>
      <vt:lpstr>集中型(1)</vt:lpstr>
      <vt:lpstr>集中型(2)</vt:lpstr>
      <vt:lpstr>分散型(1)</vt:lpstr>
      <vt:lpstr>分散型(2)</vt:lpstr>
      <vt:lpstr>集中型と分散型どっちがいいの？</vt:lpstr>
      <vt:lpstr>Git と GitHub</vt:lpstr>
      <vt:lpstr>Git</vt:lpstr>
      <vt:lpstr>GitHub(1)</vt:lpstr>
      <vt:lpstr>GitHub(2)</vt:lpstr>
      <vt:lpstr>GitHub(3)</vt:lpstr>
      <vt:lpstr>GitHub(3)</vt:lpstr>
      <vt:lpstr>GitHub(3)</vt:lpstr>
      <vt:lpstr>GitHub(3)</vt:lpstr>
      <vt:lpstr>GitHub(3)</vt:lpstr>
      <vt:lpstr>やりとりまとめ</vt:lpstr>
      <vt:lpstr>実演</vt:lpstr>
      <vt:lpstr>自分でやりたいひとは…</vt:lpstr>
      <vt:lpstr>準備</vt:lpstr>
      <vt:lpstr>実際に使ってみる</vt:lpstr>
      <vt:lpstr>初めてのPull Request</vt:lpstr>
      <vt:lpstr>PR をしてみよう</vt:lpstr>
      <vt:lpstr>PR送信完了！！</vt:lpstr>
      <vt:lpstr>PRを安全にマージする(1)</vt:lpstr>
      <vt:lpstr>PRを安全にマージする(2)</vt:lpstr>
      <vt:lpstr>PRを安全にマージする(3)</vt:lpstr>
      <vt:lpstr>PRを安全にマージする(4)</vt:lpstr>
      <vt:lpstr>PRを安全にmerge 完了！！</vt:lpstr>
      <vt:lpstr>まとめ</vt:lpstr>
      <vt:lpstr>付録：非公開リポジトリ</vt:lpstr>
      <vt:lpstr>参考文献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Github について</dc:title>
  <dc:creator>mikataka</dc:creator>
  <cp:lastModifiedBy>mikataka</cp:lastModifiedBy>
  <cp:revision>74</cp:revision>
  <dcterms:created xsi:type="dcterms:W3CDTF">2013-06-26T05:07:16Z</dcterms:created>
  <dcterms:modified xsi:type="dcterms:W3CDTF">2013-09-27T10:21:15Z</dcterms:modified>
</cp:coreProperties>
</file>