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256" r:id="rId2"/>
    <p:sldId id="258" r:id="rId3"/>
    <p:sldId id="259" r:id="rId4"/>
    <p:sldId id="257" r:id="rId5"/>
    <p:sldId id="260" r:id="rId6"/>
    <p:sldId id="281" r:id="rId7"/>
    <p:sldId id="282" r:id="rId8"/>
    <p:sldId id="285" r:id="rId9"/>
    <p:sldId id="286" r:id="rId10"/>
    <p:sldId id="284" r:id="rId11"/>
    <p:sldId id="261" r:id="rId12"/>
    <p:sldId id="262" r:id="rId13"/>
    <p:sldId id="263" r:id="rId14"/>
    <p:sldId id="264" r:id="rId15"/>
    <p:sldId id="265" r:id="rId16"/>
    <p:sldId id="266" r:id="rId17"/>
    <p:sldId id="267" r:id="rId18"/>
    <p:sldId id="291" r:id="rId19"/>
    <p:sldId id="289" r:id="rId20"/>
    <p:sldId id="293" r:id="rId21"/>
    <p:sldId id="290" r:id="rId22"/>
    <p:sldId id="292" r:id="rId23"/>
    <p:sldId id="272" r:id="rId24"/>
    <p:sldId id="269" r:id="rId25"/>
    <p:sldId id="270" r:id="rId26"/>
    <p:sldId id="271" r:id="rId27"/>
    <p:sldId id="294" r:id="rId28"/>
    <p:sldId id="295" r:id="rId29"/>
    <p:sldId id="296" r:id="rId30"/>
    <p:sldId id="302" r:id="rId31"/>
    <p:sldId id="297" r:id="rId32"/>
    <p:sldId id="300" r:id="rId33"/>
    <p:sldId id="303" r:id="rId34"/>
    <p:sldId id="304" r:id="rId35"/>
    <p:sldId id="305" r:id="rId36"/>
    <p:sldId id="301" r:id="rId37"/>
    <p:sldId id="298" r:id="rId38"/>
    <p:sldId id="314" r:id="rId39"/>
    <p:sldId id="311" r:id="rId40"/>
    <p:sldId id="312" r:id="rId41"/>
    <p:sldId id="313" r:id="rId42"/>
    <p:sldId id="299" r:id="rId43"/>
    <p:sldId id="319" r:id="rId44"/>
    <p:sldId id="316" r:id="rId45"/>
    <p:sldId id="315" r:id="rId46"/>
    <p:sldId id="317" r:id="rId47"/>
    <p:sldId id="320" r:id="rId48"/>
    <p:sldId id="321" r:id="rId49"/>
    <p:sldId id="323" r:id="rId50"/>
    <p:sldId id="324" r:id="rId51"/>
    <p:sldId id="322" r:id="rId52"/>
    <p:sldId id="318" r:id="rId53"/>
    <p:sldId id="326" r:id="rId54"/>
    <p:sldId id="325" r:id="rId55"/>
    <p:sldId id="327" r:id="rId56"/>
    <p:sldId id="328" r:id="rId57"/>
    <p:sldId id="330" r:id="rId58"/>
    <p:sldId id="329" r:id="rId59"/>
    <p:sldId id="331" r:id="rId60"/>
    <p:sldId id="268" r:id="rId61"/>
    <p:sldId id="273" r:id="rId62"/>
    <p:sldId id="274" r:id="rId63"/>
    <p:sldId id="275" r:id="rId64"/>
    <p:sldId id="276" r:id="rId65"/>
    <p:sldId id="277" r:id="rId66"/>
    <p:sldId id="283" r:id="rId6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17A14-E542-4915-8641-FEED1C4EBB5D}" type="datetimeFigureOut">
              <a:rPr kumimoji="1" lang="ja-JP" altLang="en-US" smtClean="0"/>
              <a:t>2016/7/25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24914-A5F7-45B2-8C58-3015667E5787}" type="slidenum">
              <a:rPr kumimoji="1" lang="ja-JP" altLang="en-US" smtClean="0"/>
              <a:t>‹#›</a:t>
            </a:fld>
            <a:endParaRPr kumimoji="1" lang="ja-JP" altLang="en-US"/>
          </a:p>
        </p:txBody>
      </p:sp>
    </p:spTree>
    <p:extLst>
      <p:ext uri="{BB962C8B-B14F-4D97-AF65-F5344CB8AC3E}">
        <p14:creationId xmlns:p14="http://schemas.microsoft.com/office/powerpoint/2010/main" val="61837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やまだよしひろ 先生</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6</a:t>
            </a:fld>
            <a:endParaRPr kumimoji="1" lang="ja-JP" altLang="en-US"/>
          </a:p>
        </p:txBody>
      </p:sp>
    </p:spTree>
    <p:extLst>
      <p:ext uri="{BB962C8B-B14F-4D97-AF65-F5344CB8AC3E}">
        <p14:creationId xmlns:p14="http://schemas.microsoft.com/office/powerpoint/2010/main" val="154271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アーキテクチャ：基本設計</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24</a:t>
            </a:fld>
            <a:endParaRPr kumimoji="1" lang="ja-JP" altLang="en-US"/>
          </a:p>
        </p:txBody>
      </p:sp>
    </p:spTree>
    <p:extLst>
      <p:ext uri="{BB962C8B-B14F-4D97-AF65-F5344CB8AC3E}">
        <p14:creationId xmlns:p14="http://schemas.microsoft.com/office/powerpoint/2010/main" val="46844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Arial" panose="020B0604020202020204" pitchFamily="34" charset="0"/>
                <a:cs typeface="Arial" panose="020B0604020202020204" pitchFamily="34" charset="0"/>
              </a:rPr>
              <a:t>$</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ruby</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–v</a:t>
            </a:r>
          </a:p>
          <a:p>
            <a:r>
              <a:rPr lang="en-US" altLang="ja-JP" sz="1200" dirty="0" smtClean="0">
                <a:latin typeface="Arial" panose="020B0604020202020204" pitchFamily="34" charset="0"/>
                <a:cs typeface="Arial" panose="020B0604020202020204" pitchFamily="34" charset="0"/>
              </a:rPr>
              <a:t>$ rails -v</a:t>
            </a: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new test1</a:t>
            </a:r>
          </a:p>
          <a:p>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nano</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Gemfile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a:t>
            </a:r>
            <a:r>
              <a:rPr lang="en-US" altLang="ja-JP" dirty="0" smtClean="0"/>
              <a:t>gem 'libv8', '~&gt; 3.11.8‘</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execjs</a:t>
            </a:r>
            <a:r>
              <a:rPr lang="en-US" altLang="ja-JP" dirty="0" smtClean="0"/>
              <a:t>‘</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therubyracer</a:t>
            </a:r>
            <a:r>
              <a:rPr lang="en-US" altLang="ja-JP" dirty="0" smtClean="0"/>
              <a:t>‘</a:t>
            </a:r>
          </a:p>
          <a:p>
            <a:r>
              <a:rPr kumimoji="1" lang="en-US" altLang="ja-JP" sz="1200" dirty="0" smtClean="0">
                <a:latin typeface="Arial" panose="020B0604020202020204" pitchFamily="34" charset="0"/>
                <a:cs typeface="Arial" panose="020B0604020202020204" pitchFamily="34" charset="0"/>
              </a:rPr>
              <a:t>$ bundle install</a:t>
            </a:r>
          </a:p>
          <a:p>
            <a:r>
              <a:rPr kumimoji="1" lang="en-US" altLang="ja-JP" sz="1200" dirty="0" smtClean="0">
                <a:latin typeface="Arial" panose="020B0604020202020204" pitchFamily="34" charset="0"/>
                <a:cs typeface="Arial" panose="020B0604020202020204" pitchFamily="34" charset="0"/>
              </a:rPr>
              <a:t>$ rails generate scaffold book </a:t>
            </a:r>
            <a:r>
              <a:rPr kumimoji="1" lang="en-US" altLang="ja-JP" sz="1200" dirty="0" err="1" smtClean="0">
                <a:latin typeface="Arial" panose="020B0604020202020204" pitchFamily="34" charset="0"/>
                <a:cs typeface="Arial" panose="020B0604020202020204" pitchFamily="34" charset="0"/>
              </a:rPr>
              <a:t>isbn:string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title:string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published:date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rake </a:t>
            </a:r>
            <a:r>
              <a:rPr kumimoji="1" lang="en-US" altLang="ja-JP" sz="1200" dirty="0" err="1" smtClean="0">
                <a:latin typeface="Arial" panose="020B0604020202020204" pitchFamily="34" charset="0"/>
                <a:cs typeface="Arial" panose="020B0604020202020204" pitchFamily="34" charset="0"/>
              </a:rPr>
              <a:t>db:migrate</a:t>
            </a:r>
            <a:endParaRPr kumimoji="1"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s</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31</a:t>
            </a:fld>
            <a:endParaRPr kumimoji="1" lang="ja-JP" altLang="en-US"/>
          </a:p>
        </p:txBody>
      </p:sp>
    </p:spTree>
    <p:extLst>
      <p:ext uri="{BB962C8B-B14F-4D97-AF65-F5344CB8AC3E}">
        <p14:creationId xmlns:p14="http://schemas.microsoft.com/office/powerpoint/2010/main" val="166756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Psg</a:t>
            </a:r>
            <a:r>
              <a:rPr kumimoji="1" lang="en-US" altLang="ja-JP" dirty="0" smtClean="0"/>
              <a:t> Room Reservation System</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53</a:t>
            </a:fld>
            <a:endParaRPr kumimoji="1" lang="ja-JP" altLang="en-US"/>
          </a:p>
        </p:txBody>
      </p:sp>
    </p:spTree>
    <p:extLst>
      <p:ext uri="{BB962C8B-B14F-4D97-AF65-F5344CB8AC3E}">
        <p14:creationId xmlns:p14="http://schemas.microsoft.com/office/powerpoint/2010/main" val="21209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実際に見てみる</a:t>
            </a:r>
            <a:r>
              <a:rPr kumimoji="1" lang="en-US" altLang="ja-JP" dirty="0" smtClean="0"/>
              <a:t>(</a:t>
            </a:r>
            <a:r>
              <a:rPr kumimoji="1" lang="en-US" altLang="ja-JP" dirty="0" err="1" smtClean="0"/>
              <a:t>Github</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61</a:t>
            </a:fld>
            <a:endParaRPr kumimoji="1" lang="ja-JP" altLang="en-US"/>
          </a:p>
        </p:txBody>
      </p:sp>
    </p:spTree>
    <p:extLst>
      <p:ext uri="{BB962C8B-B14F-4D97-AF65-F5344CB8AC3E}">
        <p14:creationId xmlns:p14="http://schemas.microsoft.com/office/powerpoint/2010/main" val="43892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params</a:t>
            </a:r>
            <a:r>
              <a:rPr kumimoji="1" lang="en-US" altLang="ja-JP" dirty="0" smtClean="0"/>
              <a:t>[:user] </a:t>
            </a:r>
            <a:r>
              <a:rPr kumimoji="1" lang="ja-JP" altLang="en-US" dirty="0" smtClean="0"/>
              <a:t>は</a:t>
            </a:r>
            <a:r>
              <a:rPr kumimoji="1" lang="en-US" altLang="ja-JP" dirty="0" smtClean="0"/>
              <a:t>URL</a:t>
            </a:r>
            <a:r>
              <a:rPr kumimoji="1" lang="ja-JP" altLang="en-US" dirty="0" smtClean="0"/>
              <a:t> から送られてきた値やフォームで入力した値を</a:t>
            </a:r>
            <a:r>
              <a:rPr kumimoji="1" lang="en-US" altLang="ja-JP" dirty="0" err="1" smtClean="0"/>
              <a:t>params</a:t>
            </a:r>
            <a:r>
              <a:rPr kumimoji="1" lang="en-US" altLang="ja-JP" dirty="0" smtClean="0"/>
              <a:t>[:</a:t>
            </a:r>
            <a:r>
              <a:rPr kumimoji="1" lang="ja-JP" altLang="en-US" dirty="0" smtClean="0"/>
              <a:t>パラメータ名</a:t>
            </a:r>
            <a:r>
              <a:rPr kumimoji="1" lang="en-US" altLang="ja-JP" dirty="0" smtClean="0"/>
              <a:t>]</a:t>
            </a:r>
            <a:r>
              <a:rPr kumimoji="1" lang="ja-JP" altLang="en-US" dirty="0" smtClean="0"/>
              <a:t>で取得する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64</a:t>
            </a:fld>
            <a:endParaRPr kumimoji="1" lang="ja-JP" altLang="en-US"/>
          </a:p>
        </p:txBody>
      </p:sp>
    </p:spTree>
    <p:extLst>
      <p:ext uri="{BB962C8B-B14F-4D97-AF65-F5344CB8AC3E}">
        <p14:creationId xmlns:p14="http://schemas.microsoft.com/office/powerpoint/2010/main" val="151044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altLang="ja-JP" dirty="0" smtClean="0"/>
              <a:t>http://skillhub.jp/blogs/177</a:t>
            </a:r>
          </a:p>
          <a:p>
            <a:r>
              <a:rPr lang="en-GB" altLang="ja-JP" dirty="0" smtClean="0"/>
              <a:t>http://pb-times.jp/P_529d87c5b28d6</a:t>
            </a:r>
          </a:p>
          <a:p>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7</a:t>
            </a:fld>
            <a:endParaRPr kumimoji="1" lang="ja-JP" altLang="en-US"/>
          </a:p>
        </p:txBody>
      </p:sp>
    </p:spTree>
    <p:extLst>
      <p:ext uri="{BB962C8B-B14F-4D97-AF65-F5344CB8AC3E}">
        <p14:creationId xmlns:p14="http://schemas.microsoft.com/office/powerpoint/2010/main" val="218835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Psg</a:t>
            </a:r>
            <a:r>
              <a:rPr kumimoji="1" lang="en-US" altLang="ja-JP" dirty="0" smtClean="0"/>
              <a:t> Room Reservation System</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8</a:t>
            </a:fld>
            <a:endParaRPr kumimoji="1" lang="ja-JP" altLang="en-US"/>
          </a:p>
        </p:txBody>
      </p:sp>
    </p:spTree>
    <p:extLst>
      <p:ext uri="{BB962C8B-B14F-4D97-AF65-F5344CB8AC3E}">
        <p14:creationId xmlns:p14="http://schemas.microsoft.com/office/powerpoint/2010/main" val="21209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デイビッド・ハイネマイヤー・ハンソン</a:t>
            </a:r>
            <a:endParaRPr kumimoji="1" lang="en-US" altLang="ja-JP" dirty="0" smtClean="0"/>
          </a:p>
          <a:p>
            <a:r>
              <a:rPr kumimoji="1" lang="en-US" altLang="ja-JP" dirty="0" smtClean="0"/>
              <a:t>Rails 5.0</a:t>
            </a:r>
            <a:r>
              <a:rPr kumimoji="1" lang="en-US" altLang="ja-JP" baseline="0" dirty="0" smtClean="0"/>
              <a:t> </a:t>
            </a:r>
            <a:r>
              <a:rPr kumimoji="1" lang="ja-JP" altLang="en-US" baseline="0" dirty="0" smtClean="0"/>
              <a:t>は </a:t>
            </a:r>
            <a:r>
              <a:rPr kumimoji="1" lang="en-US" altLang="ja-JP" baseline="0" dirty="0" smtClean="0"/>
              <a:t>Ruby 2.2.2 </a:t>
            </a:r>
            <a:r>
              <a:rPr kumimoji="1" lang="ja-JP" altLang="en-US" baseline="0" dirty="0" smtClean="0"/>
              <a:t>以降</a:t>
            </a:r>
            <a:endParaRPr kumimoji="1" lang="en-US" altLang="ja-JP" baseline="0" dirty="0" smtClean="0"/>
          </a:p>
          <a:p>
            <a:r>
              <a:rPr kumimoji="1" lang="en-US" altLang="ja-JP" baseline="0" dirty="0" smtClean="0"/>
              <a:t>Rails</a:t>
            </a:r>
            <a:r>
              <a:rPr kumimoji="1" lang="ja-JP" altLang="en-US" baseline="0" dirty="0" smtClean="0"/>
              <a:t> </a:t>
            </a:r>
            <a:r>
              <a:rPr kumimoji="1" lang="en-US" altLang="ja-JP" baseline="0" dirty="0" smtClean="0"/>
              <a:t>4.2.6 </a:t>
            </a:r>
            <a:r>
              <a:rPr kumimoji="1" lang="ja-JP" altLang="en-US" baseline="0" dirty="0" smtClean="0"/>
              <a:t>は</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12</a:t>
            </a:fld>
            <a:endParaRPr kumimoji="1" lang="ja-JP" altLang="en-US"/>
          </a:p>
        </p:txBody>
      </p:sp>
    </p:spTree>
    <p:extLst>
      <p:ext uri="{BB962C8B-B14F-4D97-AF65-F5344CB8AC3E}">
        <p14:creationId xmlns:p14="http://schemas.microsoft.com/office/powerpoint/2010/main" val="35715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Ruby</a:t>
            </a:r>
            <a:r>
              <a:rPr kumimoji="1" lang="ja-JP" altLang="en-US" dirty="0" smtClean="0"/>
              <a:t>で利用可能なフレームワーク： </a:t>
            </a:r>
            <a:r>
              <a:rPr kumimoji="1" lang="en-US" altLang="ja-JP" dirty="0" smtClean="0"/>
              <a:t>Sinatra(</a:t>
            </a:r>
            <a:r>
              <a:rPr kumimoji="1" lang="ja-JP" altLang="en-US" dirty="0" smtClean="0"/>
              <a:t>簡潔なアプリケーション</a:t>
            </a:r>
            <a:r>
              <a:rPr kumimoji="1" lang="en-US" altLang="ja-JP" dirty="0" smtClean="0"/>
              <a:t>), </a:t>
            </a:r>
            <a:r>
              <a:rPr kumimoji="1" lang="en-US" altLang="ja-JP" dirty="0" err="1" smtClean="0"/>
              <a:t>Padrino</a:t>
            </a:r>
            <a:r>
              <a:rPr kumimoji="1" lang="en-US" altLang="ja-JP" dirty="0" smtClean="0"/>
              <a:t>(Sinatra)</a:t>
            </a:r>
          </a:p>
          <a:p>
            <a:r>
              <a:rPr kumimoji="1" lang="ja-JP" altLang="en-US" dirty="0" smtClean="0"/>
              <a:t>* クラス</a:t>
            </a:r>
            <a:r>
              <a:rPr kumimoji="1" lang="en-US" altLang="ja-JP" dirty="0" smtClean="0"/>
              <a:t>: </a:t>
            </a:r>
            <a:r>
              <a:rPr kumimoji="1" lang="ja-JP" altLang="en-US" dirty="0" smtClean="0"/>
              <a:t>オブジェクトの型</a:t>
            </a:r>
            <a:r>
              <a:rPr kumimoji="1" lang="en-US" altLang="ja-JP" dirty="0" smtClean="0"/>
              <a:t>(</a:t>
            </a:r>
            <a:r>
              <a:rPr kumimoji="1" lang="ja-JP" altLang="en-US" dirty="0" smtClean="0"/>
              <a:t>文字列</a:t>
            </a:r>
            <a:r>
              <a:rPr kumimoji="1" lang="en-US" altLang="ja-JP" dirty="0" smtClean="0"/>
              <a:t>:</a:t>
            </a:r>
            <a:r>
              <a:rPr kumimoji="1" lang="ja-JP" altLang="en-US" dirty="0" smtClean="0"/>
              <a:t> </a:t>
            </a:r>
            <a:r>
              <a:rPr kumimoji="1" lang="en-US" altLang="ja-JP" dirty="0" smtClean="0"/>
              <a:t>String, </a:t>
            </a:r>
            <a:r>
              <a:rPr kumimoji="1" lang="ja-JP" altLang="en-US" dirty="0" smtClean="0"/>
              <a:t>配列</a:t>
            </a:r>
            <a:r>
              <a:rPr kumimoji="1" lang="en-US" altLang="ja-JP" dirty="0" smtClean="0"/>
              <a:t>: Array </a:t>
            </a:r>
            <a:r>
              <a:rPr kumimoji="1" lang="ja-JP" altLang="en-US" dirty="0" smtClean="0"/>
              <a:t>など</a:t>
            </a:r>
            <a:r>
              <a:rPr kumimoji="1" lang="en-US" altLang="ja-JP" dirty="0" smtClean="0"/>
              <a:t>)</a:t>
            </a:r>
          </a:p>
          <a:p>
            <a:r>
              <a:rPr kumimoji="1" lang="ja-JP" altLang="en-US" dirty="0" smtClean="0"/>
              <a:t>  * オブジェクト</a:t>
            </a:r>
            <a:r>
              <a:rPr kumimoji="1" lang="en-US" altLang="ja-JP" dirty="0" smtClean="0"/>
              <a:t>: Ruby</a:t>
            </a:r>
            <a:r>
              <a:rPr kumimoji="1" lang="ja-JP" altLang="en-US" baseline="0" dirty="0" smtClean="0"/>
              <a:t> におけるデータの基本単位</a:t>
            </a:r>
            <a:r>
              <a:rPr kumimoji="1" lang="en-US" altLang="ja-JP" baseline="0" dirty="0" smtClean="0"/>
              <a:t>(</a:t>
            </a:r>
            <a:r>
              <a:rPr kumimoji="1" lang="ja-JP" altLang="en-US" baseline="0" dirty="0" smtClean="0"/>
              <a:t>文字列</a:t>
            </a:r>
            <a:r>
              <a:rPr kumimoji="1" lang="en-US" altLang="ja-JP" baseline="0" dirty="0" smtClean="0"/>
              <a:t>, </a:t>
            </a:r>
            <a:r>
              <a:rPr kumimoji="1" lang="ja-JP" altLang="en-US" baseline="0" dirty="0" smtClean="0"/>
              <a:t>時刻</a:t>
            </a:r>
            <a:r>
              <a:rPr kumimoji="1" lang="en-US" altLang="ja-JP" baseline="0" dirty="0" smtClean="0"/>
              <a:t>)</a:t>
            </a:r>
          </a:p>
          <a:p>
            <a:pPr marL="171450" indent="-171450">
              <a:buFont typeface="Arial" charset="0"/>
              <a:buChar char="•"/>
            </a:pPr>
            <a:r>
              <a:rPr kumimoji="1" lang="ja-JP" altLang="en-US" baseline="0" dirty="0" smtClean="0"/>
              <a:t>ライブラリ</a:t>
            </a:r>
            <a:r>
              <a:rPr kumimoji="1" lang="en-US" altLang="ja-JP" baseline="0" dirty="0" smtClean="0"/>
              <a:t>: </a:t>
            </a:r>
            <a:r>
              <a:rPr kumimoji="1" lang="ja-JP" altLang="en-US" baseline="0" dirty="0" smtClean="0"/>
              <a:t>汎用性の高い複数のプログラム</a:t>
            </a:r>
            <a:endParaRPr kumimoji="1" lang="en-US" altLang="ja-JP" baseline="0" dirty="0" smtClean="0"/>
          </a:p>
          <a:p>
            <a:pPr marL="171450" indent="-171450">
              <a:buFont typeface="Arial" charset="0"/>
              <a:buChar char="•"/>
            </a:pPr>
            <a:r>
              <a:rPr kumimoji="1" lang="ja-JP" altLang="en-US" dirty="0" smtClean="0"/>
              <a:t>最近のスマートフォンアプリもこの</a:t>
            </a:r>
            <a:r>
              <a:rPr kumimoji="1" lang="en-US" altLang="ja-JP" dirty="0" smtClean="0"/>
              <a:t>Web</a:t>
            </a:r>
            <a:r>
              <a:rPr kumimoji="1" lang="ja-JP" altLang="en-US" dirty="0" smtClean="0"/>
              <a:t> アプリケーションフレームワークというのが用いられている</a:t>
            </a:r>
            <a:endParaRPr kumimoji="1" lang="en-US" altLang="ja-JP" dirty="0" smtClean="0"/>
          </a:p>
          <a:p>
            <a:pPr marL="628650" lvl="1" indent="-171450">
              <a:buFont typeface="Arial" charset="0"/>
              <a:buChar char="•"/>
            </a:pPr>
            <a:r>
              <a:rPr kumimoji="1" lang="en-US" altLang="ja-JP" dirty="0" err="1" smtClean="0"/>
              <a:t>Gunyasif</a:t>
            </a:r>
            <a:r>
              <a:rPr kumimoji="1" lang="en-US" altLang="ja-JP" dirty="0" smtClean="0"/>
              <a:t>(</a:t>
            </a:r>
            <a:r>
              <a:rPr kumimoji="1" lang="ja-JP" altLang="en-US" dirty="0" smtClean="0"/>
              <a:t>グニャシフ</a:t>
            </a:r>
            <a:r>
              <a:rPr kumimoji="1" lang="en-US" altLang="ja-JP" dirty="0" smtClean="0"/>
              <a:t>)</a:t>
            </a:r>
            <a:r>
              <a:rPr kumimoji="1" lang="ja-JP" altLang="en-US" dirty="0" smtClean="0"/>
              <a:t> </a:t>
            </a:r>
            <a:r>
              <a:rPr kumimoji="1" lang="en-US" altLang="ja-JP" dirty="0" smtClean="0"/>
              <a:t>=&gt;</a:t>
            </a:r>
            <a:r>
              <a:rPr kumimoji="1" lang="ja-JP" altLang="en-US" dirty="0" smtClean="0"/>
              <a:t> </a:t>
            </a:r>
            <a:r>
              <a:rPr kumimoji="1" lang="en-US" altLang="ja-JP" dirty="0" smtClean="0"/>
              <a:t>FFRK</a:t>
            </a:r>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13</a:t>
            </a:fld>
            <a:endParaRPr kumimoji="1" lang="ja-JP" altLang="en-US"/>
          </a:p>
        </p:txBody>
      </p:sp>
    </p:spTree>
    <p:extLst>
      <p:ext uri="{BB962C8B-B14F-4D97-AF65-F5344CB8AC3E}">
        <p14:creationId xmlns:p14="http://schemas.microsoft.com/office/powerpoint/2010/main" val="398252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Ruby</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16</a:t>
            </a:fld>
            <a:endParaRPr kumimoji="1" lang="ja-JP" altLang="en-US"/>
          </a:p>
        </p:txBody>
      </p:sp>
    </p:spTree>
    <p:extLst>
      <p:ext uri="{BB962C8B-B14F-4D97-AF65-F5344CB8AC3E}">
        <p14:creationId xmlns:p14="http://schemas.microsoft.com/office/powerpoint/2010/main" val="302123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17</a:t>
            </a:fld>
            <a:endParaRPr kumimoji="1" lang="ja-JP" altLang="en-US"/>
          </a:p>
        </p:txBody>
      </p:sp>
    </p:spTree>
    <p:extLst>
      <p:ext uri="{BB962C8B-B14F-4D97-AF65-F5344CB8AC3E}">
        <p14:creationId xmlns:p14="http://schemas.microsoft.com/office/powerpoint/2010/main" val="383526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Arial" panose="020B0604020202020204" pitchFamily="34" charset="0"/>
                <a:cs typeface="Arial" panose="020B0604020202020204" pitchFamily="34" charset="0"/>
              </a:rPr>
              <a:t>$</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ruby</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–v</a:t>
            </a:r>
          </a:p>
          <a:p>
            <a:r>
              <a:rPr lang="en-US" altLang="ja-JP" sz="1200" dirty="0" smtClean="0">
                <a:latin typeface="Arial" panose="020B0604020202020204" pitchFamily="34" charset="0"/>
                <a:cs typeface="Arial" panose="020B0604020202020204" pitchFamily="34" charset="0"/>
              </a:rPr>
              <a:t>$ rails -v</a:t>
            </a: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new test1</a:t>
            </a:r>
          </a:p>
          <a:p>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nano</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Gemfile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a:t>
            </a:r>
            <a:r>
              <a:rPr lang="en-US" altLang="ja-JP" dirty="0" smtClean="0"/>
              <a:t>gem 'libv8', '~&gt; 3.11.8‘</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execjs</a:t>
            </a:r>
            <a:r>
              <a:rPr lang="en-US" altLang="ja-JP" dirty="0" smtClean="0"/>
              <a:t>‘</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therubyracer</a:t>
            </a:r>
            <a:r>
              <a:rPr lang="en-US" altLang="ja-JP" dirty="0" smtClean="0"/>
              <a:t>‘</a:t>
            </a:r>
          </a:p>
          <a:p>
            <a:r>
              <a:rPr kumimoji="1" lang="en-US" altLang="ja-JP" sz="1200" dirty="0" smtClean="0">
                <a:latin typeface="Arial" panose="020B0604020202020204" pitchFamily="34" charset="0"/>
                <a:cs typeface="Arial" panose="020B0604020202020204" pitchFamily="34" charset="0"/>
              </a:rPr>
              <a:t>$ bundle install</a:t>
            </a:r>
          </a:p>
          <a:p>
            <a:r>
              <a:rPr kumimoji="1" lang="en-US" altLang="ja-JP" sz="1200" dirty="0" smtClean="0">
                <a:latin typeface="Arial" panose="020B0604020202020204" pitchFamily="34" charset="0"/>
                <a:cs typeface="Arial" panose="020B0604020202020204" pitchFamily="34" charset="0"/>
              </a:rPr>
              <a:t>$ rails generate scaffold book </a:t>
            </a:r>
            <a:r>
              <a:rPr kumimoji="1" lang="en-US" altLang="ja-JP" sz="1200" dirty="0" err="1" smtClean="0">
                <a:latin typeface="Arial" panose="020B0604020202020204" pitchFamily="34" charset="0"/>
                <a:cs typeface="Arial" panose="020B0604020202020204" pitchFamily="34" charset="0"/>
              </a:rPr>
              <a:t>isbn:string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title:string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published:date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rake </a:t>
            </a:r>
            <a:r>
              <a:rPr kumimoji="1" lang="en-US" altLang="ja-JP" sz="1200" dirty="0" err="1" smtClean="0">
                <a:latin typeface="Arial" panose="020B0604020202020204" pitchFamily="34" charset="0"/>
                <a:cs typeface="Arial" panose="020B0604020202020204" pitchFamily="34" charset="0"/>
              </a:rPr>
              <a:t>db:migrate</a:t>
            </a:r>
            <a:endParaRPr kumimoji="1"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s</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21</a:t>
            </a:fld>
            <a:endParaRPr kumimoji="1" lang="ja-JP" altLang="en-US"/>
          </a:p>
        </p:txBody>
      </p:sp>
    </p:spTree>
    <p:extLst>
      <p:ext uri="{BB962C8B-B14F-4D97-AF65-F5344CB8AC3E}">
        <p14:creationId xmlns:p14="http://schemas.microsoft.com/office/powerpoint/2010/main" val="166756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erb</a:t>
            </a:r>
            <a:r>
              <a:rPr kumimoji="1" lang="en-US" altLang="ja-JP" dirty="0" smtClean="0"/>
              <a:t>:</a:t>
            </a:r>
            <a:r>
              <a:rPr kumimoji="1" lang="en-US" altLang="ja-JP" baseline="0" dirty="0" smtClean="0"/>
              <a:t> Embedded ruby</a:t>
            </a:r>
          </a:p>
          <a:p>
            <a:r>
              <a:rPr kumimoji="1" lang="en-US" altLang="ja-JP" baseline="0" dirty="0" smtClean="0"/>
              <a:t>    HTML</a:t>
            </a:r>
            <a:r>
              <a:rPr kumimoji="1" lang="ja-JP" altLang="en-US" baseline="0" dirty="0" smtClean="0"/>
              <a:t>や</a:t>
            </a:r>
            <a:r>
              <a:rPr kumimoji="1" lang="en-US" altLang="ja-JP" baseline="0" dirty="0" smtClean="0"/>
              <a:t>XML</a:t>
            </a:r>
            <a:r>
              <a:rPr kumimoji="1" lang="ja-JP" altLang="en-US" baseline="0" dirty="0" smtClean="0"/>
              <a:t> などに</a:t>
            </a:r>
            <a:r>
              <a:rPr kumimoji="1" lang="en-US" altLang="ja-JP" baseline="0" dirty="0" smtClean="0"/>
              <a:t>Ruby</a:t>
            </a:r>
            <a:r>
              <a:rPr kumimoji="1" lang="ja-JP" altLang="en-US" baseline="0" dirty="0" smtClean="0"/>
              <a:t>スクリプトを埋め込む仕組み</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23</a:t>
            </a:fld>
            <a:endParaRPr kumimoji="1" lang="ja-JP" altLang="en-US"/>
          </a:p>
        </p:txBody>
      </p:sp>
    </p:spTree>
    <p:extLst>
      <p:ext uri="{BB962C8B-B14F-4D97-AF65-F5344CB8AC3E}">
        <p14:creationId xmlns:p14="http://schemas.microsoft.com/office/powerpoint/2010/main" val="265670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0" y="0"/>
            <a:ext cx="9144000" cy="1412776"/>
          </a:xfrm>
          <a:prstGeom prst="rect">
            <a:avLst/>
          </a:prstGeom>
          <a:solidFill>
            <a:schemeClr val="tx2">
              <a:lumMod val="60000"/>
              <a:lumOff val="40000"/>
            </a:schemeClr>
          </a:solidFill>
        </p:spPr>
        <p:txBody>
          <a:bodyPr vert="horz" lIns="360000" tIns="45720" rIns="36000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0249-AB6F-4E0C-B852-53DA15F72DC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kumimoji="1" sz="4400" b="1" kern="1200" baseline="0">
          <a:solidFill>
            <a:schemeClr val="bg1"/>
          </a:solidFill>
          <a:latin typeface="Calibri" pitchFamily="34" charset="0"/>
          <a:ea typeface="メイリオ" pitchFamily="50" charset="-128"/>
          <a:cs typeface="+mj-cs"/>
        </a:defRPr>
      </a:lvl1pPr>
    </p:titleStyle>
    <p:bodyStyle>
      <a:lvl1pPr marL="342900" indent="-342900" algn="l" defTabSz="914400" rtl="0" eaLnBrk="1" latinLnBrk="0" hangingPunct="1">
        <a:spcBef>
          <a:spcPct val="20000"/>
        </a:spcBef>
        <a:buFont typeface="Wingdings" pitchFamily="2" charset="2"/>
        <a:buChar char="l"/>
        <a:defRPr kumimoji="1" sz="3200" b="0" kern="1200">
          <a:solidFill>
            <a:schemeClr val="tx1">
              <a:lumMod val="65000"/>
              <a:lumOff val="35000"/>
            </a:schemeClr>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lumMod val="65000"/>
              <a:lumOff val="3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65000"/>
              <a:lumOff val="3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65000"/>
              <a:lumOff val="3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65000"/>
              <a:lumOff val="3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Ruby </a:t>
            </a:r>
            <a:r>
              <a:rPr lang="en-US" altLang="ja-JP" dirty="0"/>
              <a:t>on Rails </a:t>
            </a:r>
            <a:r>
              <a:rPr lang="en-US" altLang="ja-JP" dirty="0" smtClean="0"/>
              <a:t>(</a:t>
            </a:r>
            <a:r>
              <a:rPr lang="en-US" altLang="ja-JP" dirty="0" err="1" smtClean="0"/>
              <a:t>RoR</a:t>
            </a:r>
            <a:r>
              <a:rPr lang="en-US" altLang="ja-JP" dirty="0" smtClean="0"/>
              <a:t>)</a:t>
            </a:r>
            <a:r>
              <a:rPr lang="ja-JP" altLang="en-US" dirty="0" smtClean="0"/>
              <a:t> をほんの少し語ってみる</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北海道大学 大学院理学院</a:t>
            </a:r>
            <a:endParaRPr kumimoji="1" lang="en-US" altLang="ja-JP" dirty="0" smtClean="0"/>
          </a:p>
          <a:p>
            <a:r>
              <a:rPr lang="ja-JP" altLang="en-US" dirty="0"/>
              <a:t>宇宙理学</a:t>
            </a:r>
            <a:r>
              <a:rPr lang="ja-JP" altLang="en-US" dirty="0" smtClean="0"/>
              <a:t>専攻</a:t>
            </a:r>
            <a:endParaRPr lang="en-US" altLang="ja-JP" dirty="0" smtClean="0"/>
          </a:p>
          <a:p>
            <a:r>
              <a:rPr kumimoji="1" lang="ja-JP" altLang="en-US" dirty="0" smtClean="0"/>
              <a:t>三上 峻</a:t>
            </a:r>
            <a:endParaRPr kumimoji="1" lang="ja-JP" altLang="en-US" dirty="0"/>
          </a:p>
        </p:txBody>
      </p:sp>
      <p:pic>
        <p:nvPicPr>
          <p:cNvPr id="6" name="Picture 2" descr="f:id:tkymtk:20131216113852j:image:w100,le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134" y="4620284"/>
            <a:ext cx="1682142" cy="2001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2014-01-08_Rub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46" y="4797152"/>
            <a:ext cx="1442090" cy="166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50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今日の話の趣旨</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Ruby on Rails </a:t>
            </a:r>
            <a:r>
              <a:rPr kumimoji="1" lang="ja-JP" altLang="en-US" dirty="0" smtClean="0"/>
              <a:t>に興味はあるけど触ったことのない人へのあと一押し</a:t>
            </a:r>
            <a:endParaRPr kumimoji="1" lang="en-US" altLang="ja-JP" dirty="0" smtClean="0"/>
          </a:p>
          <a:p>
            <a:r>
              <a:rPr kumimoji="1" lang="ja-JP" altLang="en-US" dirty="0" smtClean="0"/>
              <a:t>興味ない人ももしかしたら興味持つかもしれない人への紹介</a:t>
            </a:r>
            <a:endParaRPr kumimoji="1" lang="en-US" altLang="ja-JP" dirty="0" smtClean="0"/>
          </a:p>
          <a:p>
            <a:r>
              <a:rPr lang="ja-JP" altLang="en-US" dirty="0" smtClean="0"/>
              <a:t>少し凝った</a:t>
            </a:r>
            <a:r>
              <a:rPr lang="en-US" altLang="ja-JP" dirty="0" smtClean="0"/>
              <a:t>Web</a:t>
            </a:r>
            <a:r>
              <a:rPr lang="ja-JP" altLang="en-US" dirty="0" smtClean="0"/>
              <a:t> アプリケーションを作ってみたい人を引き込む</a:t>
            </a:r>
            <a:endParaRPr lang="en-US" altLang="ja-JP" dirty="0" smtClean="0"/>
          </a:p>
          <a:p>
            <a:r>
              <a:rPr lang="ja-JP" altLang="en-US" dirty="0" smtClean="0"/>
              <a:t>あわよくば管理を引き継いでほしいという願望もある</a:t>
            </a:r>
            <a:r>
              <a:rPr lang="en-US" altLang="ja-JP" dirty="0" smtClean="0"/>
              <a:t>(</a:t>
            </a:r>
            <a:r>
              <a:rPr lang="ja-JP" altLang="en-US" dirty="0" smtClean="0"/>
              <a:t>笑</a:t>
            </a:r>
            <a:r>
              <a:rPr lang="en-US" altLang="ja-JP" dirty="0" smtClean="0"/>
              <a:t>)</a:t>
            </a:r>
          </a:p>
          <a:p>
            <a:endParaRPr kumimoji="1" lang="ja-JP" altLang="en-US" dirty="0"/>
          </a:p>
        </p:txBody>
      </p:sp>
    </p:spTree>
    <p:extLst>
      <p:ext uri="{BB962C8B-B14F-4D97-AF65-F5344CB8AC3E}">
        <p14:creationId xmlns:p14="http://schemas.microsoft.com/office/powerpoint/2010/main" val="125552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lang="en-US" altLang="ja-JP" dirty="0" smtClean="0"/>
              <a:t>Ruby on Rails</a:t>
            </a:r>
            <a:endParaRPr kumimoji="1" lang="ja-JP" altLang="en-US" dirty="0"/>
          </a:p>
        </p:txBody>
      </p:sp>
    </p:spTree>
    <p:extLst>
      <p:ext uri="{BB962C8B-B14F-4D97-AF65-F5344CB8AC3E}">
        <p14:creationId xmlns:p14="http://schemas.microsoft.com/office/powerpoint/2010/main" val="59933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 on Rails</a:t>
            </a:r>
            <a:r>
              <a:rPr kumimoji="1" lang="ja-JP" altLang="en-US" dirty="0" smtClean="0"/>
              <a:t> </a:t>
            </a:r>
            <a:r>
              <a:rPr kumimoji="1" lang="en-US" altLang="ja-JP" dirty="0" smtClean="0"/>
              <a:t>(Rails)</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Ruby</a:t>
            </a:r>
            <a:r>
              <a:rPr kumimoji="1" lang="ja-JP" altLang="en-US" dirty="0" smtClean="0"/>
              <a:t> 言語で記述され</a:t>
            </a:r>
            <a:r>
              <a:rPr kumimoji="1" lang="en-US" altLang="ja-JP" dirty="0" smtClean="0"/>
              <a:t>, Ruby </a:t>
            </a:r>
            <a:r>
              <a:rPr kumimoji="1" lang="ja-JP" altLang="en-US" dirty="0" smtClean="0"/>
              <a:t>環境で動作する</a:t>
            </a:r>
            <a:r>
              <a:rPr kumimoji="1" lang="en-US" altLang="ja-JP" dirty="0" smtClean="0">
                <a:solidFill>
                  <a:srgbClr val="FF0000"/>
                </a:solidFill>
              </a:rPr>
              <a:t>Web</a:t>
            </a:r>
            <a:r>
              <a:rPr kumimoji="1" lang="ja-JP" altLang="en-US" dirty="0" smtClean="0">
                <a:solidFill>
                  <a:srgbClr val="FF0000"/>
                </a:solidFill>
              </a:rPr>
              <a:t> アプリケーションフレームワーク</a:t>
            </a:r>
            <a:endParaRPr kumimoji="1" lang="en-US" altLang="ja-JP" dirty="0" smtClean="0">
              <a:solidFill>
                <a:srgbClr val="FF0000"/>
              </a:solidFill>
            </a:endParaRPr>
          </a:p>
          <a:p>
            <a:pPr lvl="1"/>
            <a:r>
              <a:rPr lang="en-US" altLang="ja-JP" dirty="0" smtClean="0"/>
              <a:t>Ruby:</a:t>
            </a:r>
            <a:r>
              <a:rPr lang="ja-JP" altLang="en-US" dirty="0" smtClean="0"/>
              <a:t> オブジェクトスクリプト言語</a:t>
            </a:r>
            <a:endParaRPr lang="en-US" altLang="ja-JP" dirty="0" smtClean="0"/>
          </a:p>
          <a:p>
            <a:r>
              <a:rPr lang="ja-JP" altLang="en-US" dirty="0" smtClean="0"/>
              <a:t>開発者</a:t>
            </a:r>
            <a:endParaRPr lang="en-US" altLang="ja-JP" dirty="0"/>
          </a:p>
          <a:p>
            <a:pPr lvl="1"/>
            <a:r>
              <a:rPr lang="en-US" altLang="ja-JP" dirty="0"/>
              <a:t>David </a:t>
            </a:r>
            <a:r>
              <a:rPr lang="en-US" altLang="ja-JP" dirty="0" err="1"/>
              <a:t>Heinemeier</a:t>
            </a:r>
            <a:r>
              <a:rPr lang="ja-JP" altLang="en-US" dirty="0"/>
              <a:t> </a:t>
            </a:r>
            <a:r>
              <a:rPr lang="en-US" altLang="ja-JP" dirty="0"/>
              <a:t>Hansson</a:t>
            </a:r>
          </a:p>
          <a:p>
            <a:pPr lvl="2"/>
            <a:r>
              <a:rPr lang="ja-JP" altLang="en-US" dirty="0"/>
              <a:t>デンマークのプログラマ</a:t>
            </a:r>
            <a:endParaRPr lang="en-US" altLang="ja-JP" dirty="0"/>
          </a:p>
          <a:p>
            <a:r>
              <a:rPr lang="ja-JP" altLang="en-US" dirty="0"/>
              <a:t>開発年</a:t>
            </a:r>
            <a:endParaRPr lang="en-US" altLang="ja-JP" dirty="0"/>
          </a:p>
          <a:p>
            <a:pPr lvl="1"/>
            <a:r>
              <a:rPr lang="en-US" altLang="ja-JP" dirty="0"/>
              <a:t>2004</a:t>
            </a:r>
            <a:r>
              <a:rPr lang="ja-JP" altLang="en-US" dirty="0"/>
              <a:t> </a:t>
            </a:r>
            <a:r>
              <a:rPr lang="ja-JP" altLang="en-US" dirty="0" smtClean="0"/>
              <a:t>年</a:t>
            </a:r>
            <a:r>
              <a:rPr lang="en-US" altLang="ja-JP" dirty="0" smtClean="0"/>
              <a:t>7</a:t>
            </a:r>
            <a:r>
              <a:rPr lang="ja-JP" altLang="en-US" dirty="0" smtClean="0"/>
              <a:t> 月に</a:t>
            </a:r>
            <a:r>
              <a:rPr lang="ja-JP" altLang="en-US" dirty="0"/>
              <a:t>最初のバージョンが公開</a:t>
            </a:r>
            <a:endParaRPr lang="en-US" altLang="ja-JP" dirty="0"/>
          </a:p>
          <a:p>
            <a:pPr lvl="2"/>
            <a:r>
              <a:rPr lang="ja-JP" altLang="en-US" dirty="0" smtClean="0"/>
              <a:t>最新安定版</a:t>
            </a:r>
            <a:r>
              <a:rPr lang="en-US" altLang="ja-JP" dirty="0"/>
              <a:t>: </a:t>
            </a:r>
            <a:r>
              <a:rPr lang="en-US" altLang="ja-JP" dirty="0" smtClean="0"/>
              <a:t>Rails</a:t>
            </a:r>
            <a:r>
              <a:rPr lang="ja-JP" altLang="en-US" dirty="0" smtClean="0"/>
              <a:t> </a:t>
            </a:r>
            <a:r>
              <a:rPr lang="en-US" altLang="ja-JP" dirty="0" smtClean="0"/>
              <a:t>5.0</a:t>
            </a:r>
            <a:r>
              <a:rPr lang="ja-JP" altLang="en-US" dirty="0" smtClean="0"/>
              <a:t> </a:t>
            </a:r>
            <a:r>
              <a:rPr lang="en-US" altLang="ja-JP" dirty="0" smtClean="0"/>
              <a:t>(2016/06/30)</a:t>
            </a:r>
          </a:p>
          <a:p>
            <a:pPr lvl="2"/>
            <a:r>
              <a:rPr lang="ja-JP" altLang="en-US" dirty="0" smtClean="0"/>
              <a:t>前安定</a:t>
            </a:r>
            <a:r>
              <a:rPr lang="ja-JP" altLang="en-US" dirty="0"/>
              <a:t>版</a:t>
            </a:r>
            <a:r>
              <a:rPr lang="en-US" altLang="ja-JP" dirty="0" smtClean="0"/>
              <a:t>: </a:t>
            </a:r>
            <a:r>
              <a:rPr lang="en-US" altLang="ja-JP" dirty="0" smtClean="0"/>
              <a:t>Rails</a:t>
            </a:r>
            <a:r>
              <a:rPr lang="ja-JP" altLang="en-US" dirty="0" smtClean="0"/>
              <a:t> </a:t>
            </a:r>
            <a:r>
              <a:rPr lang="en-US" altLang="ja-JP" dirty="0" smtClean="0"/>
              <a:t>4.2.7</a:t>
            </a:r>
            <a:r>
              <a:rPr lang="ja-JP" altLang="en-US" dirty="0" smtClean="0"/>
              <a:t> </a:t>
            </a:r>
            <a:r>
              <a:rPr lang="en-US" altLang="ja-JP" dirty="0"/>
              <a:t>(</a:t>
            </a:r>
            <a:r>
              <a:rPr lang="en-US" altLang="ja-JP" dirty="0" smtClean="0"/>
              <a:t>2016/07/13)</a:t>
            </a:r>
            <a:endParaRPr lang="en-US" altLang="ja-JP" dirty="0"/>
          </a:p>
        </p:txBody>
      </p:sp>
      <p:pic>
        <p:nvPicPr>
          <p:cNvPr id="4" name="Picture 2" descr="f:id:tkymtk:20131216113852j:image:w100,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999" y="83534"/>
            <a:ext cx="1044477" cy="124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6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latin typeface="+mj-ea"/>
              </a:rPr>
              <a:t>Web</a:t>
            </a:r>
            <a:r>
              <a:rPr kumimoji="1" lang="ja-JP" altLang="en-US" sz="3600" dirty="0" smtClean="0">
                <a:latin typeface="+mj-ea"/>
              </a:rPr>
              <a:t> アプリケーションフレームワーク</a:t>
            </a:r>
            <a:endParaRPr kumimoji="1" lang="ja-JP" altLang="en-US" sz="3600" dirty="0">
              <a:latin typeface="+mj-ea"/>
            </a:endParaRPr>
          </a:p>
        </p:txBody>
      </p:sp>
      <p:sp>
        <p:nvSpPr>
          <p:cNvPr id="3" name="コンテンツ プレースホルダー 2"/>
          <p:cNvSpPr>
            <a:spLocks noGrp="1"/>
          </p:cNvSpPr>
          <p:nvPr>
            <p:ph idx="1"/>
          </p:nvPr>
        </p:nvSpPr>
        <p:spPr/>
        <p:txBody>
          <a:bodyPr>
            <a:normAutofit fontScale="85000" lnSpcReduction="10000"/>
          </a:bodyPr>
          <a:lstStyle/>
          <a:p>
            <a:r>
              <a:rPr lang="ja-JP" altLang="en-US" dirty="0"/>
              <a:t>フレームワーク</a:t>
            </a:r>
            <a:r>
              <a:rPr lang="en-US" altLang="ja-JP" dirty="0"/>
              <a:t>(</a:t>
            </a:r>
            <a:r>
              <a:rPr lang="ja-JP" altLang="en-US" dirty="0"/>
              <a:t>枠組み</a:t>
            </a:r>
            <a:r>
              <a:rPr lang="en-US" altLang="ja-JP" dirty="0"/>
              <a:t>)</a:t>
            </a:r>
          </a:p>
          <a:p>
            <a:pPr lvl="1"/>
            <a:r>
              <a:rPr lang="ja-JP" altLang="en-US" dirty="0" smtClean="0"/>
              <a:t>「開発</a:t>
            </a:r>
            <a:r>
              <a:rPr lang="ja-JP" altLang="en-US" dirty="0"/>
              <a:t>・運用・意思決定を行う際</a:t>
            </a:r>
            <a:r>
              <a:rPr lang="ja-JP" altLang="en-US" dirty="0" smtClean="0"/>
              <a:t>に、その基礎</a:t>
            </a:r>
            <a:r>
              <a:rPr lang="ja-JP" altLang="en-US" dirty="0"/>
              <a:t>となる規則・</a:t>
            </a:r>
            <a:r>
              <a:rPr lang="ja-JP" altLang="en-US" dirty="0" smtClean="0"/>
              <a:t>構造・アイデア・思想など</a:t>
            </a:r>
            <a:r>
              <a:rPr lang="ja-JP" altLang="en-US" dirty="0"/>
              <a:t>の</a:t>
            </a:r>
            <a:r>
              <a:rPr lang="ja-JP" altLang="en-US" dirty="0" smtClean="0"/>
              <a:t>集合のこと。」</a:t>
            </a:r>
            <a:r>
              <a:rPr lang="en-US" altLang="ja-JP" dirty="0" smtClean="0"/>
              <a:t>(Wikipedia, </a:t>
            </a:r>
            <a:r>
              <a:rPr lang="ja-JP" altLang="en-US" dirty="0" smtClean="0"/>
              <a:t>フレームワーク</a:t>
            </a:r>
            <a:r>
              <a:rPr lang="en-US" altLang="ja-JP" dirty="0" smtClean="0"/>
              <a:t>, 2016/07/21)</a:t>
            </a:r>
            <a:endParaRPr lang="en-US" altLang="ja-JP" dirty="0"/>
          </a:p>
          <a:p>
            <a:r>
              <a:rPr lang="ja-JP" altLang="en-US" dirty="0"/>
              <a:t>アプリケーションフレームワーク</a:t>
            </a:r>
            <a:endParaRPr lang="en-US" altLang="ja-JP" dirty="0"/>
          </a:p>
          <a:p>
            <a:pPr lvl="1"/>
            <a:r>
              <a:rPr lang="ja-JP" altLang="en-US" dirty="0"/>
              <a:t>再利用可能なクラス・ライブラリの集合</a:t>
            </a:r>
            <a:endParaRPr lang="en-US" altLang="ja-JP" dirty="0"/>
          </a:p>
          <a:p>
            <a:pPr lvl="2"/>
            <a:r>
              <a:rPr lang="ja-JP" altLang="en-US" dirty="0"/>
              <a:t>アプリケーションを新規作成する際に，再利用可能なコードをまとめておくことで開発者の手間を省くことができる</a:t>
            </a:r>
            <a:endParaRPr lang="en-US" altLang="ja-JP" dirty="0"/>
          </a:p>
          <a:p>
            <a:r>
              <a:rPr lang="en-US" altLang="ja-JP" dirty="0" smtClean="0">
                <a:solidFill>
                  <a:srgbClr val="FF0000"/>
                </a:solidFill>
              </a:rPr>
              <a:t>Web</a:t>
            </a:r>
            <a:r>
              <a:rPr lang="ja-JP" altLang="en-US" dirty="0" smtClean="0">
                <a:solidFill>
                  <a:srgbClr val="FF0000"/>
                </a:solidFill>
              </a:rPr>
              <a:t> アプリケーションフレームワーク</a:t>
            </a:r>
            <a:endParaRPr lang="en-US" altLang="ja-JP" dirty="0" smtClean="0">
              <a:solidFill>
                <a:srgbClr val="FF0000"/>
              </a:solidFill>
            </a:endParaRPr>
          </a:p>
          <a:p>
            <a:pPr lvl="1"/>
            <a:r>
              <a:rPr lang="en-US" altLang="ja-JP" dirty="0" smtClean="0"/>
              <a:t>Web</a:t>
            </a:r>
            <a:r>
              <a:rPr lang="ja-JP" altLang="en-US" dirty="0"/>
              <a:t> </a:t>
            </a:r>
            <a:r>
              <a:rPr lang="ja-JP" altLang="en-US" dirty="0" smtClean="0"/>
              <a:t>サイト等の開発をする際に用いられるアプリケーションフレームワーク</a:t>
            </a:r>
            <a:endParaRPr lang="en-US" altLang="ja-JP" dirty="0" smtClean="0"/>
          </a:p>
        </p:txBody>
      </p:sp>
    </p:spTree>
    <p:extLst>
      <p:ext uri="{BB962C8B-B14F-4D97-AF65-F5344CB8AC3E}">
        <p14:creationId xmlns:p14="http://schemas.microsoft.com/office/powerpoint/2010/main" val="92333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アプリケーションフレームワークのメリット</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開発生産性の向上</a:t>
            </a:r>
            <a:endParaRPr kumimoji="1" lang="en-US" altLang="ja-JP" dirty="0" smtClean="0"/>
          </a:p>
          <a:p>
            <a:pPr lvl="1"/>
            <a:r>
              <a:rPr lang="ja-JP" altLang="en-US" dirty="0" smtClean="0"/>
              <a:t>コード開発に規約があるので品質均質化</a:t>
            </a:r>
            <a:endParaRPr lang="en-US" altLang="ja-JP" dirty="0" smtClean="0"/>
          </a:p>
          <a:p>
            <a:pPr lvl="1"/>
            <a:r>
              <a:rPr kumimoji="1" lang="ja-JP" altLang="en-US" dirty="0" smtClean="0"/>
              <a:t>比較的役割分担がしやすい</a:t>
            </a:r>
            <a:endParaRPr kumimoji="1" lang="en-US" altLang="ja-JP" dirty="0" smtClean="0"/>
          </a:p>
          <a:p>
            <a:r>
              <a:rPr lang="ja-JP" altLang="en-US" dirty="0" smtClean="0"/>
              <a:t>メンテナンス性に優れる</a:t>
            </a:r>
            <a:endParaRPr lang="en-US" altLang="ja-JP" dirty="0" smtClean="0"/>
          </a:p>
          <a:p>
            <a:pPr lvl="1"/>
            <a:r>
              <a:rPr lang="ja-JP" altLang="en-US" dirty="0" smtClean="0"/>
              <a:t>コードの一貫性による可読性の向上</a:t>
            </a:r>
            <a:endParaRPr lang="en-US" altLang="ja-JP" dirty="0" smtClean="0"/>
          </a:p>
          <a:p>
            <a:r>
              <a:rPr kumimoji="1" lang="ja-JP" altLang="en-US" dirty="0" smtClean="0"/>
              <a:t>先端の技術トレンドに対応しやすい</a:t>
            </a:r>
            <a:endParaRPr kumimoji="1" lang="en-US" altLang="ja-JP" dirty="0" smtClean="0"/>
          </a:p>
          <a:p>
            <a:pPr lvl="1"/>
            <a:r>
              <a:rPr kumimoji="1" lang="ja-JP" altLang="en-US" dirty="0" smtClean="0"/>
              <a:t>フレームワーク規模での対応が可能</a:t>
            </a:r>
            <a:endParaRPr lang="en-US" altLang="ja-JP" dirty="0"/>
          </a:p>
          <a:p>
            <a:pPr lvl="2"/>
            <a:r>
              <a:rPr kumimoji="1" lang="en-US" altLang="ja-JP" dirty="0" smtClean="0"/>
              <a:t>HTML5</a:t>
            </a:r>
            <a:r>
              <a:rPr kumimoji="1" lang="ja-JP" altLang="en-US" dirty="0" smtClean="0"/>
              <a:t> など</a:t>
            </a:r>
            <a:endParaRPr kumimoji="1" lang="en-US" altLang="ja-JP" dirty="0" smtClean="0"/>
          </a:p>
          <a:p>
            <a:r>
              <a:rPr lang="ja-JP" altLang="en-US" dirty="0" smtClean="0"/>
              <a:t>一定以上の品質が期待できる</a:t>
            </a:r>
            <a:endParaRPr lang="en-US" altLang="ja-JP" dirty="0" smtClean="0"/>
          </a:p>
          <a:p>
            <a:pPr lvl="1"/>
            <a:r>
              <a:rPr kumimoji="1" lang="ja-JP" altLang="en-US" dirty="0" smtClean="0"/>
              <a:t>もともとある程度できているものから作るため</a:t>
            </a:r>
            <a:endParaRPr kumimoji="1" lang="ja-JP" altLang="en-US" dirty="0"/>
          </a:p>
        </p:txBody>
      </p:sp>
    </p:spTree>
    <p:extLst>
      <p:ext uri="{BB962C8B-B14F-4D97-AF65-F5344CB8AC3E}">
        <p14:creationId xmlns:p14="http://schemas.microsoft.com/office/powerpoint/2010/main" val="2383203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アプリケーション</a:t>
            </a:r>
            <a:r>
              <a:rPr kumimoji="1" lang="ja-JP" altLang="en-US" dirty="0" smtClean="0"/>
              <a:t>フレームワークのデメリット</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制約が多いので慣れるのに時間がかかる</a:t>
            </a:r>
            <a:endParaRPr lang="en-US" altLang="ja-JP" dirty="0" smtClean="0"/>
          </a:p>
          <a:p>
            <a:r>
              <a:rPr lang="ja-JP" altLang="en-US" dirty="0" smtClean="0"/>
              <a:t>こんなアプリケーションはフレームワークを導入しないほうがいい</a:t>
            </a:r>
            <a:endParaRPr lang="en-US" altLang="ja-JP" dirty="0" smtClean="0"/>
          </a:p>
          <a:p>
            <a:pPr lvl="1"/>
            <a:r>
              <a:rPr lang="ja-JP" altLang="en-US" dirty="0" smtClean="0"/>
              <a:t>小規模なその場限りの</a:t>
            </a:r>
            <a:r>
              <a:rPr kumimoji="1" lang="ja-JP" altLang="en-US" dirty="0" smtClean="0"/>
              <a:t>アプリケーション</a:t>
            </a:r>
            <a:endParaRPr lang="en-US" altLang="ja-JP" dirty="0"/>
          </a:p>
          <a:p>
            <a:pPr lvl="2"/>
            <a:r>
              <a:rPr kumimoji="1" lang="ja-JP" altLang="en-US" dirty="0" smtClean="0"/>
              <a:t>開発コスト </a:t>
            </a:r>
            <a:r>
              <a:rPr lang="ja-JP" altLang="en-US" dirty="0"/>
              <a:t>大</a:t>
            </a:r>
            <a:endParaRPr kumimoji="1" lang="en-US" altLang="ja-JP" dirty="0" smtClean="0"/>
          </a:p>
        </p:txBody>
      </p:sp>
    </p:spTree>
    <p:extLst>
      <p:ext uri="{BB962C8B-B14F-4D97-AF65-F5344CB8AC3E}">
        <p14:creationId xmlns:p14="http://schemas.microsoft.com/office/powerpoint/2010/main" val="389202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latin typeface="+mj-ea"/>
              </a:rPr>
              <a:t>Rails </a:t>
            </a:r>
            <a:r>
              <a:rPr lang="ja-JP" altLang="en-US" dirty="0" smtClean="0">
                <a:latin typeface="+mj-ea"/>
              </a:rPr>
              <a:t>プログラミングに必要な環境</a:t>
            </a:r>
            <a:endParaRPr kumimoji="1" lang="ja-JP" altLang="en-US" dirty="0">
              <a:latin typeface="+mj-ea"/>
            </a:endParaRPr>
          </a:p>
        </p:txBody>
      </p:sp>
      <p:sp>
        <p:nvSpPr>
          <p:cNvPr id="3" name="コンテンツ プレースホルダー 2"/>
          <p:cNvSpPr>
            <a:spLocks noGrp="1"/>
          </p:cNvSpPr>
          <p:nvPr>
            <p:ph idx="1"/>
          </p:nvPr>
        </p:nvSpPr>
        <p:spPr/>
        <p:txBody>
          <a:bodyPr>
            <a:normAutofit/>
          </a:bodyPr>
          <a:lstStyle/>
          <a:p>
            <a:r>
              <a:rPr lang="en-US" altLang="ja-JP" dirty="0" smtClean="0"/>
              <a:t>Ruby</a:t>
            </a:r>
          </a:p>
          <a:p>
            <a:r>
              <a:rPr lang="en-US" altLang="ja-JP" dirty="0" smtClean="0"/>
              <a:t>HTTP</a:t>
            </a:r>
            <a:r>
              <a:rPr lang="ja-JP" altLang="en-US" dirty="0" smtClean="0"/>
              <a:t> サーバ</a:t>
            </a:r>
            <a:endParaRPr lang="en-US" altLang="ja-JP" dirty="0" smtClean="0"/>
          </a:p>
          <a:p>
            <a:pPr lvl="1"/>
            <a:r>
              <a:rPr lang="en-US" altLang="ja-JP" dirty="0" smtClean="0"/>
              <a:t>Apache, </a:t>
            </a:r>
            <a:r>
              <a:rPr lang="en-US" altLang="ja-JP" dirty="0" err="1" smtClean="0"/>
              <a:t>WEBrick</a:t>
            </a:r>
            <a:r>
              <a:rPr lang="en-US" altLang="ja-JP" dirty="0" smtClean="0"/>
              <a:t>…</a:t>
            </a:r>
          </a:p>
          <a:p>
            <a:r>
              <a:rPr lang="en-US" altLang="ja-JP" dirty="0" smtClean="0"/>
              <a:t>Database</a:t>
            </a:r>
          </a:p>
          <a:p>
            <a:pPr lvl="1"/>
            <a:r>
              <a:rPr lang="en-US" altLang="ja-JP" dirty="0" smtClean="0"/>
              <a:t>SQLite, MySQL…</a:t>
            </a:r>
          </a:p>
          <a:p>
            <a:r>
              <a:rPr lang="en-US" altLang="ja-JP" dirty="0"/>
              <a:t>Ruby </a:t>
            </a:r>
            <a:r>
              <a:rPr lang="en-US" altLang="ja-JP" dirty="0" smtClean="0"/>
              <a:t>on Rails</a:t>
            </a:r>
          </a:p>
          <a:p>
            <a:endParaRPr lang="en-US" altLang="ja-JP" dirty="0" smtClean="0"/>
          </a:p>
        </p:txBody>
      </p:sp>
    </p:spTree>
    <p:extLst>
      <p:ext uri="{BB962C8B-B14F-4D97-AF65-F5344CB8AC3E}">
        <p14:creationId xmlns:p14="http://schemas.microsoft.com/office/powerpoint/2010/main" val="13073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Rails</a:t>
            </a:r>
            <a:r>
              <a:rPr lang="ja-JP" altLang="en-US" dirty="0"/>
              <a:t> </a:t>
            </a:r>
            <a:r>
              <a:rPr kumimoji="1" lang="ja-JP" altLang="en-US" dirty="0" smtClean="0"/>
              <a:t>プログラミングに必要な環境</a:t>
            </a:r>
            <a:endParaRPr kumimoji="1" lang="ja-JP" altLang="en-US" dirty="0"/>
          </a:p>
        </p:txBody>
      </p:sp>
      <p:sp>
        <p:nvSpPr>
          <p:cNvPr id="4" name="角丸四角形 3"/>
          <p:cNvSpPr/>
          <p:nvPr/>
        </p:nvSpPr>
        <p:spPr>
          <a:xfrm>
            <a:off x="2195736" y="1606500"/>
            <a:ext cx="6588918" cy="48965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5550565" y="1896840"/>
            <a:ext cx="2952328" cy="1003821"/>
            <a:chOff x="4932040" y="2780928"/>
            <a:chExt cx="2952328" cy="1003821"/>
          </a:xfrm>
        </p:grpSpPr>
        <p:sp>
          <p:nvSpPr>
            <p:cNvPr id="6" name="角丸四角形 5"/>
            <p:cNvSpPr/>
            <p:nvPr/>
          </p:nvSpPr>
          <p:spPr>
            <a:xfrm>
              <a:off x="4932040" y="2780928"/>
              <a:ext cx="2952328" cy="1003821"/>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f:id:tkymtk:20131216113852j:image:w100,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753" y="2930078"/>
              <a:ext cx="615746" cy="73266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897691" y="3088952"/>
              <a:ext cx="1877751" cy="461665"/>
            </a:xfrm>
            <a:prstGeom prst="rect">
              <a:avLst/>
            </a:prstGeom>
            <a:noFill/>
          </p:spPr>
          <p:txBody>
            <a:bodyPr wrap="square" rtlCol="0">
              <a:spAutoFit/>
            </a:bodyPr>
            <a:lstStyle/>
            <a:p>
              <a:r>
                <a:rPr kumimoji="1" lang="en-US" altLang="ja-JP" sz="2400" dirty="0" smtClean="0"/>
                <a:t>Ruby on Rails</a:t>
              </a:r>
            </a:p>
          </p:txBody>
        </p:sp>
      </p:grpSp>
      <p:grpSp>
        <p:nvGrpSpPr>
          <p:cNvPr id="10" name="グループ化 9"/>
          <p:cNvGrpSpPr/>
          <p:nvPr/>
        </p:nvGrpSpPr>
        <p:grpSpPr>
          <a:xfrm>
            <a:off x="5569615" y="2905894"/>
            <a:ext cx="2952328" cy="1003821"/>
            <a:chOff x="5569615" y="2905894"/>
            <a:chExt cx="2952328" cy="1003821"/>
          </a:xfrm>
        </p:grpSpPr>
        <p:grpSp>
          <p:nvGrpSpPr>
            <p:cNvPr id="15" name="グループ化 14"/>
            <p:cNvGrpSpPr/>
            <p:nvPr/>
          </p:nvGrpSpPr>
          <p:grpSpPr>
            <a:xfrm>
              <a:off x="5569615" y="2905894"/>
              <a:ext cx="2952328" cy="1003821"/>
              <a:chOff x="4932040" y="2780928"/>
              <a:chExt cx="2952328" cy="1003821"/>
            </a:xfrm>
          </p:grpSpPr>
          <p:sp>
            <p:nvSpPr>
              <p:cNvPr id="16" name="角丸四角形 15"/>
              <p:cNvSpPr/>
              <p:nvPr/>
            </p:nvSpPr>
            <p:spPr>
              <a:xfrm>
                <a:off x="4932040" y="2780928"/>
                <a:ext cx="2952328" cy="1003821"/>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97691" y="3050852"/>
                <a:ext cx="1877751" cy="461665"/>
              </a:xfrm>
              <a:prstGeom prst="rect">
                <a:avLst/>
              </a:prstGeom>
              <a:noFill/>
            </p:spPr>
            <p:txBody>
              <a:bodyPr wrap="square" rtlCol="0">
                <a:spAutoFit/>
              </a:bodyPr>
              <a:lstStyle/>
              <a:p>
                <a:r>
                  <a:rPr kumimoji="1" lang="en-US" altLang="ja-JP" sz="2400" dirty="0" smtClean="0"/>
                  <a:t>Ruby</a:t>
                </a:r>
              </a:p>
            </p:txBody>
          </p:sp>
        </p:grpSp>
        <p:pic>
          <p:nvPicPr>
            <p:cNvPr id="5124" name="Picture 4" descr="2014-01-08_Rub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279" y="3025439"/>
              <a:ext cx="615746" cy="711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35496" y="2554590"/>
            <a:ext cx="1877751" cy="2386578"/>
            <a:chOff x="359428" y="2437635"/>
            <a:chExt cx="1877751" cy="2386578"/>
          </a:xfrm>
        </p:grpSpPr>
        <p:pic>
          <p:nvPicPr>
            <p:cNvPr id="5" name="Picture 6" descr="新しい画像"/>
            <p:cNvPicPr>
              <a:picLocks noChangeAspect="1" noChangeArrowheads="1"/>
            </p:cNvPicPr>
            <p:nvPr/>
          </p:nvPicPr>
          <p:blipFill>
            <a:blip r:embed="rId5" cstate="print"/>
            <a:srcRect/>
            <a:stretch>
              <a:fillRect/>
            </a:stretch>
          </p:blipFill>
          <p:spPr bwMode="auto">
            <a:xfrm>
              <a:off x="472880" y="2437635"/>
              <a:ext cx="1650848" cy="1444745"/>
            </a:xfrm>
            <a:prstGeom prst="rect">
              <a:avLst/>
            </a:prstGeom>
            <a:noFill/>
            <a:ln w="9525">
              <a:noFill/>
              <a:miter lim="800000"/>
              <a:headEnd/>
              <a:tailEnd/>
            </a:ln>
          </p:spPr>
        </p:pic>
        <p:sp>
          <p:nvSpPr>
            <p:cNvPr id="21" name="テキスト ボックス 20"/>
            <p:cNvSpPr txBox="1"/>
            <p:nvPr/>
          </p:nvSpPr>
          <p:spPr>
            <a:xfrm>
              <a:off x="359428" y="4054772"/>
              <a:ext cx="1877751" cy="769441"/>
            </a:xfrm>
            <a:prstGeom prst="rect">
              <a:avLst/>
            </a:prstGeom>
            <a:noFill/>
          </p:spPr>
          <p:txBody>
            <a:bodyPr wrap="square" rtlCol="0">
              <a:spAutoFit/>
            </a:bodyPr>
            <a:lstStyle/>
            <a:p>
              <a:pPr algn="ctr"/>
              <a:r>
                <a:rPr lang="ja-JP" altLang="en-US" sz="2400" dirty="0" smtClean="0"/>
                <a:t>クライアント</a:t>
              </a:r>
              <a:endParaRPr lang="en-US" altLang="ja-JP" sz="2400" dirty="0" smtClean="0"/>
            </a:p>
            <a:p>
              <a:pPr algn="ctr"/>
              <a:r>
                <a:rPr kumimoji="1" lang="en-US" altLang="ja-JP" sz="2000" dirty="0" smtClean="0"/>
                <a:t>(Web</a:t>
              </a:r>
              <a:r>
                <a:rPr kumimoji="1" lang="ja-JP" altLang="en-US" sz="2000" dirty="0" smtClean="0"/>
                <a:t> ブラウザ</a:t>
              </a:r>
              <a:r>
                <a:rPr kumimoji="1" lang="en-US" altLang="ja-JP" sz="2000" dirty="0" smtClean="0"/>
                <a:t>)</a:t>
              </a:r>
              <a:endParaRPr kumimoji="1" lang="en-US" altLang="ja-JP" sz="2400" dirty="0" smtClean="0"/>
            </a:p>
          </p:txBody>
        </p:sp>
      </p:grpSp>
      <p:grpSp>
        <p:nvGrpSpPr>
          <p:cNvPr id="19" name="グループ化 18"/>
          <p:cNvGrpSpPr/>
          <p:nvPr/>
        </p:nvGrpSpPr>
        <p:grpSpPr>
          <a:xfrm>
            <a:off x="5868144" y="4725144"/>
            <a:ext cx="2267744" cy="1656184"/>
            <a:chOff x="5781279" y="4439492"/>
            <a:chExt cx="2267744" cy="1656184"/>
          </a:xfrm>
        </p:grpSpPr>
        <p:sp>
          <p:nvSpPr>
            <p:cNvPr id="22" name="円柱 21"/>
            <p:cNvSpPr/>
            <p:nvPr/>
          </p:nvSpPr>
          <p:spPr>
            <a:xfrm>
              <a:off x="5781279" y="4439492"/>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5574" y="4994126"/>
              <a:ext cx="1219153" cy="54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6228808" y="5513040"/>
              <a:ext cx="1410782" cy="461665"/>
            </a:xfrm>
            <a:prstGeom prst="rect">
              <a:avLst/>
            </a:prstGeom>
            <a:noFill/>
          </p:spPr>
          <p:txBody>
            <a:bodyPr wrap="square" rtlCol="0">
              <a:spAutoFit/>
            </a:bodyPr>
            <a:lstStyle/>
            <a:p>
              <a:pPr algn="ctr"/>
              <a:r>
                <a:rPr lang="en-US" altLang="ja-JP" sz="2400" dirty="0"/>
                <a:t>Database</a:t>
              </a:r>
              <a:endParaRPr kumimoji="1" lang="en-US" altLang="ja-JP" sz="2400" dirty="0" smtClean="0"/>
            </a:p>
          </p:txBody>
        </p:sp>
      </p:grpSp>
      <p:grpSp>
        <p:nvGrpSpPr>
          <p:cNvPr id="23" name="グループ化 22"/>
          <p:cNvGrpSpPr/>
          <p:nvPr/>
        </p:nvGrpSpPr>
        <p:grpSpPr>
          <a:xfrm>
            <a:off x="2592288" y="3260782"/>
            <a:ext cx="2411760" cy="2904522"/>
            <a:chOff x="2710880" y="3134004"/>
            <a:chExt cx="2411760" cy="2904522"/>
          </a:xfrm>
          <a:solidFill>
            <a:schemeClr val="accent4">
              <a:lumMod val="20000"/>
              <a:lumOff val="80000"/>
            </a:schemeClr>
          </a:solidFill>
        </p:grpSpPr>
        <p:sp>
          <p:nvSpPr>
            <p:cNvPr id="29" name="角丸四角形 28"/>
            <p:cNvSpPr/>
            <p:nvPr/>
          </p:nvSpPr>
          <p:spPr>
            <a:xfrm>
              <a:off x="2710880" y="3134004"/>
              <a:ext cx="2411760" cy="2904522"/>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882851" y="3374230"/>
              <a:ext cx="2023765" cy="2413670"/>
              <a:chOff x="2882851" y="3374230"/>
              <a:chExt cx="2023765" cy="2413670"/>
            </a:xfrm>
            <a:grpFill/>
          </p:grpSpPr>
          <p:pic>
            <p:nvPicPr>
              <p:cNvPr id="26" name="Picture 5"/>
              <p:cNvPicPr>
                <a:picLocks noChangeAspect="1" noChangeArrowheads="1"/>
              </p:cNvPicPr>
              <p:nvPr/>
            </p:nvPicPr>
            <p:blipFill>
              <a:blip r:embed="rId7" cstate="print"/>
              <a:srcRect/>
              <a:stretch>
                <a:fillRect/>
              </a:stretch>
            </p:blipFill>
            <p:spPr bwMode="auto">
              <a:xfrm>
                <a:off x="2882851" y="3374230"/>
                <a:ext cx="2023765" cy="2023765"/>
              </a:xfrm>
              <a:prstGeom prst="rect">
                <a:avLst/>
              </a:prstGeom>
              <a:grpFill/>
              <a:ln w="9525">
                <a:noFill/>
                <a:miter lim="800000"/>
                <a:headEnd/>
                <a:tailEnd/>
              </a:ln>
            </p:spPr>
          </p:pic>
          <p:sp>
            <p:nvSpPr>
              <p:cNvPr id="27" name="テキスト ボックス 26"/>
              <p:cNvSpPr txBox="1"/>
              <p:nvPr/>
            </p:nvSpPr>
            <p:spPr>
              <a:xfrm>
                <a:off x="2982281" y="5326235"/>
                <a:ext cx="1877751" cy="461665"/>
              </a:xfrm>
              <a:prstGeom prst="rect">
                <a:avLst/>
              </a:prstGeom>
              <a:grpFill/>
              <a:ln>
                <a:noFill/>
              </a:ln>
            </p:spPr>
            <p:txBody>
              <a:bodyPr wrap="square" rtlCol="0">
                <a:spAutoFit/>
              </a:bodyPr>
              <a:lstStyle/>
              <a:p>
                <a:r>
                  <a:rPr lang="en-US" altLang="ja-JP" sz="2400" dirty="0" smtClean="0"/>
                  <a:t>HTTP</a:t>
                </a:r>
                <a:r>
                  <a:rPr lang="ja-JP" altLang="en-US" sz="2400" dirty="0" smtClean="0"/>
                  <a:t> サーバ</a:t>
                </a:r>
                <a:endParaRPr lang="en-US" altLang="ja-JP" sz="2400" dirty="0" smtClean="0"/>
              </a:p>
            </p:txBody>
          </p:sp>
        </p:grpSp>
      </p:grpSp>
      <p:cxnSp>
        <p:nvCxnSpPr>
          <p:cNvPr id="34" name="直線矢印コネクタ 33"/>
          <p:cNvCxnSpPr/>
          <p:nvPr/>
        </p:nvCxnSpPr>
        <p:spPr>
          <a:xfrm>
            <a:off x="1907784" y="3501008"/>
            <a:ext cx="955905" cy="6707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flipV="1">
            <a:off x="1763768" y="3861048"/>
            <a:ext cx="1000491" cy="651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4644008" y="3499684"/>
            <a:ext cx="864096" cy="505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4620176" y="3841998"/>
            <a:ext cx="849828" cy="4835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6937598" y="3997028"/>
            <a:ext cx="0" cy="584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7151869" y="4024016"/>
            <a:ext cx="1" cy="557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2"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right)">
                                      <p:cBhvr>
                                        <p:cTn id="16" dur="500"/>
                                        <p:tgtEl>
                                          <p:spTgt spid="50"/>
                                        </p:tgtEl>
                                      </p:cBhvr>
                                    </p:animEffect>
                                  </p:childTnLst>
                                </p:cTn>
                              </p:par>
                              <p:par>
                                <p:cTn id="17" presetID="22" presetClass="entr" presetSubtype="4"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1"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とりあえず動かしてみる？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目の前に情報実験機があるみなさんぜひ</a:t>
            </a:r>
            <a:r>
              <a:rPr kumimoji="1" lang="en-US" altLang="ja-JP" dirty="0" smtClean="0"/>
              <a:t>Rails</a:t>
            </a:r>
            <a:r>
              <a:rPr kumimoji="1" lang="ja-JP" altLang="en-US" dirty="0" smtClean="0"/>
              <a:t> を動かしてみましょう</a:t>
            </a:r>
            <a:endParaRPr kumimoji="1" lang="en-US" altLang="ja-JP" dirty="0" smtClean="0"/>
          </a:p>
          <a:p>
            <a:pPr lvl="1"/>
            <a:r>
              <a:rPr kumimoji="1" lang="ja-JP" altLang="en-US" dirty="0" smtClean="0"/>
              <a:t>これ以降の作業は</a:t>
            </a:r>
            <a:endParaRPr kumimoji="1" lang="en-US" altLang="ja-JP" dirty="0" smtClean="0"/>
          </a:p>
          <a:p>
            <a:pPr marL="914400" lvl="2" indent="0">
              <a:buNone/>
            </a:pPr>
            <a:r>
              <a:rPr lang="en-US" altLang="ja-JP" dirty="0" err="1" smtClean="0"/>
              <a:t>Debian</a:t>
            </a:r>
            <a:r>
              <a:rPr lang="ja-JP" altLang="en-US" dirty="0" smtClean="0"/>
              <a:t> </a:t>
            </a:r>
            <a:r>
              <a:rPr lang="en-US" altLang="ja-JP" dirty="0" smtClean="0"/>
              <a:t>8 Jessie</a:t>
            </a:r>
            <a:r>
              <a:rPr lang="ja-JP" altLang="en-US" dirty="0" smtClean="0"/>
              <a:t> で行われたものです．</a:t>
            </a:r>
            <a:endParaRPr lang="en-US" altLang="ja-JP" dirty="0" smtClean="0"/>
          </a:p>
          <a:p>
            <a:pPr lvl="2"/>
            <a:r>
              <a:rPr lang="en-US" altLang="ja-JP" dirty="0" smtClean="0"/>
              <a:t>Windows, Mac </a:t>
            </a:r>
            <a:r>
              <a:rPr lang="ja-JP" altLang="en-US" dirty="0" smtClean="0"/>
              <a:t>は知らないのでやりたい人は調べてください</a:t>
            </a:r>
            <a:endParaRPr lang="en-US" altLang="ja-JP" dirty="0" smtClean="0"/>
          </a:p>
          <a:p>
            <a:pPr marL="914400" lvl="2" indent="0">
              <a:buNone/>
            </a:pPr>
            <a:r>
              <a:rPr lang="ja-JP" altLang="en-US" dirty="0" smtClean="0"/>
              <a:t>簡単な導入しかやりません．</a:t>
            </a:r>
            <a:endParaRPr lang="en-US" altLang="ja-JP" dirty="0" smtClean="0"/>
          </a:p>
          <a:p>
            <a:pPr lvl="2"/>
            <a:r>
              <a:rPr lang="en-US" altLang="ja-JP" dirty="0" smtClean="0"/>
              <a:t>Apache</a:t>
            </a:r>
            <a:r>
              <a:rPr lang="ja-JP" altLang="en-US" dirty="0" smtClean="0"/>
              <a:t> 立ち上げていろいろしたいときはもっと作業が必要となるので今日はやりません</a:t>
            </a:r>
            <a:endParaRPr lang="en-US" altLang="ja-JP" dirty="0" smtClean="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07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 の準備 </a:t>
            </a:r>
            <a:r>
              <a:rPr kumimoji="1" lang="en-US" altLang="ja-JP" dirty="0" smtClean="0"/>
              <a:t>(@ </a:t>
            </a:r>
            <a:r>
              <a:rPr kumimoji="1" lang="en-US" altLang="ja-JP" dirty="0" err="1" smtClean="0"/>
              <a:t>Debian</a:t>
            </a:r>
            <a:r>
              <a:rPr kumimoji="1" lang="en-US" altLang="ja-JP" dirty="0" smtClean="0"/>
              <a:t> 8, Jessie)</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Ruby</a:t>
            </a:r>
            <a:r>
              <a:rPr kumimoji="1" lang="ja-JP" altLang="en-US" dirty="0" smtClean="0"/>
              <a:t> のインストール</a:t>
            </a:r>
            <a:endParaRPr kumimoji="1" lang="en-US" altLang="ja-JP" dirty="0" smtClean="0"/>
          </a:p>
          <a:p>
            <a:pPr marL="457200" lvl="1" indent="0">
              <a:buNone/>
            </a:pPr>
            <a:r>
              <a:rPr lang="en-US" altLang="ja-JP" dirty="0" smtClean="0"/>
              <a:t># apt-get install ruby ruby-dev</a:t>
            </a:r>
            <a:endParaRPr lang="en-US" altLang="ja-JP" dirty="0"/>
          </a:p>
          <a:p>
            <a:r>
              <a:rPr kumimoji="1" lang="en-US" altLang="ja-JP" dirty="0" smtClean="0"/>
              <a:t>SQLite</a:t>
            </a:r>
            <a:r>
              <a:rPr kumimoji="1" lang="ja-JP" altLang="en-US" dirty="0" smtClean="0"/>
              <a:t> のインストール</a:t>
            </a:r>
            <a:endParaRPr kumimoji="1" lang="en-US" altLang="ja-JP" dirty="0" smtClean="0"/>
          </a:p>
          <a:p>
            <a:pPr marL="457200" lvl="1" indent="0">
              <a:buNone/>
            </a:pPr>
            <a:r>
              <a:rPr kumimoji="1" lang="en-US" altLang="ja-JP" dirty="0" smtClean="0"/>
              <a:t># apt-get install sqlite3 libsqlite3-dev</a:t>
            </a:r>
          </a:p>
          <a:p>
            <a:r>
              <a:rPr lang="ja-JP" altLang="en-US" dirty="0" smtClean="0"/>
              <a:t>その他必要パッケージインストール</a:t>
            </a:r>
            <a:endParaRPr lang="en-US" altLang="ja-JP" dirty="0" smtClean="0"/>
          </a:p>
          <a:p>
            <a:pPr marL="457200" lvl="1" indent="0">
              <a:buNone/>
            </a:pPr>
            <a:r>
              <a:rPr lang="en-US" altLang="ja-JP" dirty="0" smtClean="0"/>
              <a:t># apt-get install </a:t>
            </a:r>
            <a:r>
              <a:rPr lang="en-US" altLang="ja-JP" dirty="0"/>
              <a:t>zlib1g-dev </a:t>
            </a:r>
            <a:r>
              <a:rPr lang="en-US" altLang="ja-JP" dirty="0" smtClean="0"/>
              <a:t>make </a:t>
            </a:r>
            <a:r>
              <a:rPr lang="en-US" altLang="ja-JP" dirty="0" err="1" smtClean="0"/>
              <a:t>gcc</a:t>
            </a:r>
            <a:r>
              <a:rPr lang="ja-JP" altLang="en-US" dirty="0"/>
              <a:t> </a:t>
            </a:r>
            <a:r>
              <a:rPr lang="en-US" altLang="ja-JP" dirty="0" smtClean="0"/>
              <a:t>g++</a:t>
            </a:r>
          </a:p>
          <a:p>
            <a:r>
              <a:rPr lang="en-US" altLang="ja-JP" dirty="0" smtClean="0"/>
              <a:t>Ruby </a:t>
            </a:r>
            <a:r>
              <a:rPr lang="ja-JP" altLang="en-US" dirty="0" smtClean="0"/>
              <a:t>のバージョンのチェック</a:t>
            </a:r>
            <a:endParaRPr lang="en-US" altLang="ja-JP" dirty="0" smtClean="0"/>
          </a:p>
          <a:p>
            <a:pPr marL="457200" lvl="1" indent="0">
              <a:buNone/>
            </a:pPr>
            <a:r>
              <a:rPr lang="en-US" altLang="ja-JP" dirty="0" smtClean="0"/>
              <a:t>#</a:t>
            </a:r>
            <a:r>
              <a:rPr lang="ja-JP" altLang="en-US" dirty="0" smtClean="0"/>
              <a:t> </a:t>
            </a:r>
            <a:r>
              <a:rPr lang="en-US" altLang="ja-JP" dirty="0" smtClean="0"/>
              <a:t>ruby –v</a:t>
            </a:r>
          </a:p>
          <a:p>
            <a:pPr marL="457200" lvl="1" indent="0">
              <a:buNone/>
            </a:pPr>
            <a:r>
              <a:rPr lang="en-US" altLang="ja-JP" dirty="0"/>
              <a:t>ruby 2.1.5p273 (2014-11-13</a:t>
            </a:r>
            <a:r>
              <a:rPr lang="en-US" altLang="ja-JP" dirty="0" smtClean="0"/>
              <a:t>)</a:t>
            </a:r>
          </a:p>
          <a:p>
            <a:r>
              <a:rPr lang="en-US" altLang="ja-JP" dirty="0" smtClean="0"/>
              <a:t>Rails </a:t>
            </a:r>
            <a:r>
              <a:rPr lang="ja-JP" altLang="en-US" dirty="0" smtClean="0"/>
              <a:t>のインストール</a:t>
            </a:r>
            <a:r>
              <a:rPr lang="en-US" altLang="ja-JP" dirty="0" smtClean="0"/>
              <a:t>(</a:t>
            </a:r>
            <a:r>
              <a:rPr lang="ja-JP" altLang="en-US" dirty="0" smtClean="0"/>
              <a:t>時間がかかる</a:t>
            </a:r>
            <a:r>
              <a:rPr lang="en-US" altLang="ja-JP" dirty="0" smtClean="0"/>
              <a:t>)</a:t>
            </a:r>
          </a:p>
          <a:p>
            <a:pPr marL="457200" lvl="1" indent="0">
              <a:buNone/>
            </a:pPr>
            <a:r>
              <a:rPr kumimoji="1" lang="en-US" altLang="ja-JP" dirty="0" smtClean="0"/>
              <a:t>#</a:t>
            </a:r>
            <a:r>
              <a:rPr kumimoji="1" lang="ja-JP" altLang="en-US" dirty="0" smtClean="0"/>
              <a:t> </a:t>
            </a:r>
            <a:r>
              <a:rPr lang="en-US" altLang="ja-JP" dirty="0" smtClean="0"/>
              <a:t>gem install rails –v 4.2.7</a:t>
            </a:r>
          </a:p>
          <a:p>
            <a:pPr marL="457200" lvl="1" indent="0">
              <a:buNone/>
            </a:pPr>
            <a:r>
              <a:rPr lang="en-US" altLang="ja-JP" dirty="0" smtClean="0"/>
              <a:t>※</a:t>
            </a:r>
            <a:r>
              <a:rPr lang="ja-JP" altLang="en-US" dirty="0" smtClean="0"/>
              <a:t> </a:t>
            </a:r>
            <a:r>
              <a:rPr lang="en-US" altLang="ja-JP" dirty="0" smtClean="0"/>
              <a:t>ruby 2.2.2 </a:t>
            </a:r>
            <a:r>
              <a:rPr lang="ja-JP" altLang="en-US" dirty="0" smtClean="0"/>
              <a:t>以降</a:t>
            </a:r>
            <a:r>
              <a:rPr lang="ja-JP" altLang="en-US" dirty="0"/>
              <a:t> </a:t>
            </a:r>
            <a:r>
              <a:rPr lang="ja-JP" altLang="en-US" dirty="0" smtClean="0"/>
              <a:t>なら</a:t>
            </a:r>
            <a:r>
              <a:rPr lang="en-US" altLang="ja-JP" dirty="0" smtClean="0"/>
              <a:t>rails5 </a:t>
            </a:r>
            <a:r>
              <a:rPr lang="ja-JP" altLang="en-US" dirty="0" smtClean="0"/>
              <a:t>も</a:t>
            </a:r>
            <a:r>
              <a:rPr lang="en-US" altLang="ja-JP" dirty="0" smtClean="0"/>
              <a:t>OK</a:t>
            </a:r>
            <a:r>
              <a:rPr lang="ja-JP" altLang="en-US" dirty="0" smtClean="0"/>
              <a:t> </a:t>
            </a:r>
            <a:endParaRPr kumimoji="1" lang="en-US" altLang="ja-JP" dirty="0"/>
          </a:p>
        </p:txBody>
      </p:sp>
      <p:pic>
        <p:nvPicPr>
          <p:cNvPr id="11266"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3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はじめに</a:t>
            </a:r>
            <a:endParaRPr kumimoji="1" lang="en-US" altLang="ja-JP" dirty="0" smtClean="0"/>
          </a:p>
          <a:p>
            <a:r>
              <a:rPr lang="en-US" altLang="ja-JP" dirty="0"/>
              <a:t>Ruby on </a:t>
            </a:r>
            <a:r>
              <a:rPr lang="en-US" altLang="ja-JP" dirty="0" smtClean="0"/>
              <a:t>Rails(</a:t>
            </a:r>
            <a:r>
              <a:rPr lang="ja-JP" altLang="en-US" dirty="0" smtClean="0"/>
              <a:t>基本</a:t>
            </a:r>
            <a:r>
              <a:rPr lang="en-US" altLang="ja-JP" dirty="0" smtClean="0"/>
              <a:t>)</a:t>
            </a:r>
          </a:p>
          <a:p>
            <a:r>
              <a:rPr lang="ja-JP" altLang="en-US" dirty="0"/>
              <a:t>便利</a:t>
            </a:r>
            <a:r>
              <a:rPr lang="ja-JP" altLang="en-US" dirty="0" smtClean="0"/>
              <a:t>なプラグイン</a:t>
            </a:r>
            <a:r>
              <a:rPr lang="en-US" altLang="ja-JP" dirty="0" smtClean="0"/>
              <a:t>(Gem)</a:t>
            </a:r>
            <a:r>
              <a:rPr lang="ja-JP" altLang="en-US" dirty="0" smtClean="0"/>
              <a:t>の紹介</a:t>
            </a:r>
            <a:endParaRPr lang="en-US" altLang="ja-JP" dirty="0" smtClean="0"/>
          </a:p>
          <a:p>
            <a:r>
              <a:rPr kumimoji="1" lang="ja-JP" altLang="en-US" dirty="0" smtClean="0"/>
              <a:t>現在稼働中のサービスについての紹介</a:t>
            </a:r>
            <a:endParaRPr kumimoji="1" lang="en-US" altLang="ja-JP" dirty="0" smtClean="0"/>
          </a:p>
          <a:p>
            <a:pPr lvl="1"/>
            <a:endParaRPr kumimoji="1" lang="ja-JP" altLang="en-US" dirty="0"/>
          </a:p>
        </p:txBody>
      </p:sp>
    </p:spTree>
    <p:extLst>
      <p:ext uri="{BB962C8B-B14F-4D97-AF65-F5344CB8AC3E}">
        <p14:creationId xmlns:p14="http://schemas.microsoft.com/office/powerpoint/2010/main" val="295516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Gem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251520" y="1600200"/>
            <a:ext cx="8435280" cy="4525963"/>
          </a:xfrm>
        </p:spPr>
        <p:txBody>
          <a:bodyPr>
            <a:normAutofit fontScale="85000" lnSpcReduction="10000"/>
          </a:bodyPr>
          <a:lstStyle/>
          <a:p>
            <a:r>
              <a:rPr kumimoji="1" lang="en-US" altLang="ja-JP" dirty="0" smtClean="0"/>
              <a:t>Gem: </a:t>
            </a:r>
            <a:r>
              <a:rPr kumimoji="1" lang="ja-JP" altLang="en-US" dirty="0" smtClean="0"/>
              <a:t>宝石の意</a:t>
            </a:r>
            <a:endParaRPr kumimoji="1" lang="en-US" altLang="ja-JP" dirty="0" smtClean="0"/>
          </a:p>
          <a:p>
            <a:r>
              <a:rPr lang="en-US" altLang="ja-JP" dirty="0" smtClean="0"/>
              <a:t>Ruby</a:t>
            </a:r>
            <a:r>
              <a:rPr lang="ja-JP" altLang="en-US" dirty="0" smtClean="0"/>
              <a:t> で使われるライブラリやアプリケーションのこと</a:t>
            </a:r>
            <a:endParaRPr lang="en-US" altLang="ja-JP" dirty="0" smtClean="0"/>
          </a:p>
          <a:p>
            <a:pPr lvl="1"/>
            <a:r>
              <a:rPr lang="en-US" altLang="ja-JP" dirty="0" err="1" smtClean="0"/>
              <a:t>RubyGems</a:t>
            </a:r>
            <a:r>
              <a:rPr lang="ja-JP" altLang="en-US" dirty="0"/>
              <a:t> </a:t>
            </a:r>
            <a:r>
              <a:rPr lang="ja-JP" altLang="en-US" dirty="0" smtClean="0"/>
              <a:t>と呼ばれるパッケージ管理ツールを使ってダウンロードしたりできる</a:t>
            </a:r>
            <a:endParaRPr lang="en-US" altLang="ja-JP" dirty="0" smtClean="0"/>
          </a:p>
          <a:p>
            <a:r>
              <a:rPr kumimoji="1" lang="en-US" altLang="ja-JP" dirty="0" smtClean="0"/>
              <a:t>Rails</a:t>
            </a:r>
            <a:r>
              <a:rPr kumimoji="1" lang="ja-JP" altLang="en-US" dirty="0" smtClean="0"/>
              <a:t> では </a:t>
            </a:r>
            <a:r>
              <a:rPr kumimoji="1" lang="en-US" altLang="ja-JP" dirty="0" smtClean="0"/>
              <a:t>Bundler </a:t>
            </a:r>
            <a:r>
              <a:rPr kumimoji="1" lang="ja-JP" altLang="en-US" dirty="0" smtClean="0"/>
              <a:t>と呼ばれるもので</a:t>
            </a:r>
            <a:r>
              <a:rPr kumimoji="1" lang="en-US" altLang="ja-JP" dirty="0" smtClean="0"/>
              <a:t>Gem</a:t>
            </a:r>
            <a:r>
              <a:rPr kumimoji="1" lang="ja-JP" altLang="en-US" dirty="0" smtClean="0"/>
              <a:t> パッケージの種類やバージョンをそろえることができる</a:t>
            </a:r>
            <a:endParaRPr kumimoji="1" lang="en-US" altLang="ja-JP" dirty="0" smtClean="0"/>
          </a:p>
          <a:p>
            <a:pPr marL="457200" lvl="1" indent="0">
              <a:buNone/>
            </a:pPr>
            <a:r>
              <a:rPr lang="en-US" altLang="ja-JP" dirty="0" smtClean="0"/>
              <a:t>$</a:t>
            </a:r>
            <a:r>
              <a:rPr lang="ja-JP" altLang="en-US" dirty="0" smtClean="0"/>
              <a:t> </a:t>
            </a:r>
            <a:r>
              <a:rPr lang="en-US" altLang="ja-JP" dirty="0" smtClean="0"/>
              <a:t>bundle install</a:t>
            </a:r>
          </a:p>
          <a:p>
            <a:pPr marL="457200" lvl="1" indent="0">
              <a:buNone/>
            </a:pPr>
            <a:r>
              <a:rPr lang="en-US" altLang="ja-JP" dirty="0" smtClean="0"/>
              <a:t>Rails</a:t>
            </a:r>
            <a:r>
              <a:rPr lang="ja-JP" altLang="en-US" dirty="0" smtClean="0"/>
              <a:t> では</a:t>
            </a:r>
            <a:r>
              <a:rPr lang="en-US" altLang="ja-JP" dirty="0" err="1" smtClean="0"/>
              <a:t>Gemfile</a:t>
            </a:r>
            <a:r>
              <a:rPr lang="ja-JP" altLang="en-US" dirty="0" smtClean="0"/>
              <a:t> と呼ばれる必要パッケージの記載されたファイルに基づいてインストールが行われる．</a:t>
            </a:r>
            <a:endParaRPr kumimoji="1" lang="ja-JP" altLang="en-US" dirty="0"/>
          </a:p>
        </p:txBody>
      </p:sp>
      <p:pic>
        <p:nvPicPr>
          <p:cNvPr id="4" name="Picture 4" descr="2014-01-08_Rub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4236"/>
            <a:ext cx="1090832" cy="126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08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Rails</a:t>
            </a:r>
            <a:r>
              <a:rPr kumimoji="1" lang="ja-JP" altLang="en-US" dirty="0" smtClean="0"/>
              <a:t> サーバ立ち上げ，動作確認</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smtClean="0"/>
              <a:t>test1</a:t>
            </a:r>
            <a:r>
              <a:rPr lang="ja-JP" altLang="en-US" dirty="0" smtClean="0"/>
              <a:t> ディレクトリの作成</a:t>
            </a:r>
            <a:r>
              <a:rPr lang="en-US" altLang="ja-JP" dirty="0" smtClean="0"/>
              <a:t>(test </a:t>
            </a:r>
            <a:r>
              <a:rPr lang="ja-JP" altLang="en-US" dirty="0" smtClean="0"/>
              <a:t>だと怒られる</a:t>
            </a:r>
            <a:r>
              <a:rPr lang="en-US" altLang="ja-JP" dirty="0" smtClean="0"/>
              <a:t>)</a:t>
            </a:r>
            <a:endParaRPr lang="en-US" altLang="ja-JP" dirty="0"/>
          </a:p>
          <a:p>
            <a:pPr marL="457200" lvl="1" indent="0">
              <a:buNone/>
            </a:pPr>
            <a:r>
              <a:rPr lang="en-US" altLang="ja-JP" dirty="0" smtClean="0">
                <a:latin typeface="Arial" panose="020B0604020202020204" pitchFamily="34" charset="0"/>
                <a:cs typeface="Arial" panose="020B0604020202020204" pitchFamily="34" charset="0"/>
              </a:rPr>
              <a:t>$ rails</a:t>
            </a:r>
            <a:r>
              <a:rPr lang="ja-JP" altLang="en-US"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new test1</a:t>
            </a:r>
            <a:r>
              <a:rPr lang="en-US" altLang="ja-JP" sz="3300" dirty="0" smtClean="0">
                <a:latin typeface="Arial" panose="020B0604020202020204" pitchFamily="34" charset="0"/>
                <a:cs typeface="Arial" panose="020B0604020202020204" pitchFamily="34" charset="0"/>
              </a:rPr>
              <a:t> (</a:t>
            </a:r>
            <a:r>
              <a:rPr lang="en-US" altLang="ja-JP" sz="3300" dirty="0" err="1" smtClean="0">
                <a:latin typeface="Arial" panose="020B0604020202020204" pitchFamily="34" charset="0"/>
                <a:cs typeface="Arial" panose="020B0604020202020204" pitchFamily="34" charset="0"/>
              </a:rPr>
              <a:t>sudo</a:t>
            </a:r>
            <a:r>
              <a:rPr lang="ja-JP" altLang="en-US" sz="3300" dirty="0" smtClean="0">
                <a:latin typeface="Arial" panose="020B0604020202020204" pitchFamily="34" charset="0"/>
                <a:cs typeface="Arial" panose="020B0604020202020204" pitchFamily="34" charset="0"/>
              </a:rPr>
              <a:t> のパスワードが聞かれる</a:t>
            </a:r>
            <a:r>
              <a:rPr lang="en-US" altLang="ja-JP" sz="3300" dirty="0" smtClean="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r>
              <a:rPr lang="ja-JP" altLang="en-US" dirty="0"/>
              <a:t>必要な</a:t>
            </a:r>
            <a:r>
              <a:rPr lang="en-US" altLang="ja-JP" dirty="0"/>
              <a:t>gem </a:t>
            </a:r>
            <a:r>
              <a:rPr lang="ja-JP" altLang="en-US" dirty="0"/>
              <a:t>の</a:t>
            </a:r>
            <a:r>
              <a:rPr lang="ja-JP" altLang="en-US" dirty="0" smtClean="0"/>
              <a:t>インストール</a:t>
            </a:r>
            <a:endParaRPr lang="en-US" altLang="ja-JP" dirty="0" smtClean="0"/>
          </a:p>
          <a:p>
            <a:pPr marL="457200" lvl="1" indent="0">
              <a:buNone/>
            </a:pPr>
            <a:r>
              <a:rPr lang="en-US" altLang="ja-JP" dirty="0"/>
              <a:t># gem install </a:t>
            </a:r>
            <a:r>
              <a:rPr lang="en-US" altLang="ja-JP" dirty="0" err="1" smtClean="0"/>
              <a:t>therubyracer</a:t>
            </a:r>
            <a:endParaRPr lang="en-US" altLang="ja-JP" dirty="0" smtClean="0"/>
          </a:p>
          <a:p>
            <a:pPr marL="457200" lvl="1" indent="0">
              <a:buNone/>
            </a:pPr>
            <a:r>
              <a:rPr lang="en-US" altLang="ja-JP" dirty="0" smtClean="0"/>
              <a:t>$</a:t>
            </a:r>
            <a:r>
              <a:rPr lang="ja-JP" altLang="en-US" dirty="0" smtClean="0"/>
              <a:t> </a:t>
            </a:r>
            <a:r>
              <a:rPr lang="en-US" altLang="ja-JP" dirty="0"/>
              <a:t>cd test1 </a:t>
            </a:r>
            <a:endParaRPr lang="en-US" altLang="ja-JP" dirty="0" smtClean="0"/>
          </a:p>
          <a:p>
            <a:pPr marL="457200" lvl="1" indent="0">
              <a:buNone/>
            </a:pPr>
            <a:r>
              <a:rPr lang="en-US" altLang="ja-JP" dirty="0" err="1" smtClean="0"/>
              <a:t>Gemfile</a:t>
            </a:r>
            <a:r>
              <a:rPr lang="en-US" altLang="ja-JP" dirty="0" smtClean="0"/>
              <a:t> </a:t>
            </a:r>
            <a:r>
              <a:rPr lang="ja-JP" altLang="en-US" dirty="0" smtClean="0"/>
              <a:t>をエディタで開き，</a:t>
            </a:r>
            <a:r>
              <a:rPr lang="en-US" altLang="ja-JP" dirty="0" smtClean="0"/>
              <a:t>”</a:t>
            </a:r>
            <a:r>
              <a:rPr lang="en-US" altLang="ja-JP" dirty="0" err="1" smtClean="0"/>
              <a:t>therubyracer</a:t>
            </a:r>
            <a:r>
              <a:rPr lang="en-US" altLang="ja-JP" dirty="0" smtClean="0"/>
              <a:t>” </a:t>
            </a:r>
            <a:r>
              <a:rPr lang="ja-JP" altLang="en-US" dirty="0" smtClean="0"/>
              <a:t>の行をコメントイン</a:t>
            </a:r>
            <a:endParaRPr lang="en-US" altLang="ja-JP" dirty="0"/>
          </a:p>
          <a:p>
            <a:pPr marL="457200" lvl="1" indent="0">
              <a:buNone/>
            </a:pPr>
            <a:r>
              <a:rPr lang="en-US" altLang="ja-JP" dirty="0" smtClean="0"/>
              <a:t>$ bundle install</a:t>
            </a:r>
            <a:endParaRPr lang="en-US" altLang="ja-JP" dirty="0"/>
          </a:p>
          <a:p>
            <a:r>
              <a:rPr lang="en-US" altLang="ja-JP" dirty="0" smtClean="0"/>
              <a:t>test1</a:t>
            </a:r>
            <a:r>
              <a:rPr lang="ja-JP" altLang="en-US" dirty="0" smtClean="0"/>
              <a:t> ディレクトリ上で</a:t>
            </a:r>
            <a:r>
              <a:rPr lang="en-US" altLang="ja-JP" dirty="0" smtClean="0"/>
              <a:t>Rails</a:t>
            </a:r>
            <a:r>
              <a:rPr lang="ja-JP" altLang="en-US" dirty="0" smtClean="0"/>
              <a:t> サーバを立ち上げる</a:t>
            </a:r>
            <a:endParaRPr lang="en-US" altLang="ja-JP" dirty="0" smtClean="0"/>
          </a:p>
          <a:p>
            <a:pPr marL="457200" lvl="1" indent="0">
              <a:buNone/>
            </a:pPr>
            <a:r>
              <a:rPr lang="en-US" altLang="ja-JP" dirty="0" smtClean="0"/>
              <a:t>$ rails server</a:t>
            </a:r>
          </a:p>
          <a:p>
            <a:r>
              <a:rPr lang="en-US" altLang="ja-JP" dirty="0" err="1" smtClean="0"/>
              <a:t>WEBrick</a:t>
            </a:r>
            <a:r>
              <a:rPr lang="en-US" altLang="ja-JP" dirty="0" smtClean="0"/>
              <a:t>  </a:t>
            </a:r>
            <a:r>
              <a:rPr lang="ja-JP" altLang="en-US" dirty="0" smtClean="0"/>
              <a:t>で動作を確認</a:t>
            </a:r>
            <a:endParaRPr lang="en-US" altLang="ja-JP" dirty="0" smtClean="0"/>
          </a:p>
          <a:p>
            <a:pPr lvl="1"/>
            <a:r>
              <a:rPr lang="ja-JP" altLang="en-US" dirty="0" smtClean="0"/>
              <a:t>ブラウザを開いて，</a:t>
            </a:r>
            <a:r>
              <a:rPr lang="en-US" altLang="ja-JP" dirty="0" smtClean="0"/>
              <a:t>”http://localhost:3000/” </a:t>
            </a:r>
            <a:r>
              <a:rPr lang="ja-JP" altLang="en-US" dirty="0" smtClean="0"/>
              <a:t>と打ち込むと</a:t>
            </a:r>
            <a:r>
              <a:rPr lang="en-US" altLang="ja-JP" dirty="0" smtClean="0"/>
              <a:t>…</a:t>
            </a:r>
          </a:p>
          <a:p>
            <a:endParaRPr lang="en-US" altLang="ja-JP" dirty="0"/>
          </a:p>
          <a:p>
            <a:endParaRPr lang="en-US" altLang="ja-JP" dirty="0" smtClean="0"/>
          </a:p>
        </p:txBody>
      </p:sp>
      <p:pic>
        <p:nvPicPr>
          <p:cNvPr id="4" name="Picture 2" descr="http://free-illustrations-ls01.gatag.net/images/lgi01a2014021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1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404664"/>
            <a:ext cx="854392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854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j-ea"/>
              </a:rPr>
              <a:t>ディレクトリ</a:t>
            </a:r>
            <a:r>
              <a:rPr lang="ja-JP" altLang="en-US" dirty="0">
                <a:latin typeface="+mj-ea"/>
              </a:rPr>
              <a:t>構造</a:t>
            </a:r>
            <a:endParaRPr kumimoji="1" lang="ja-JP" altLang="en-US" dirty="0">
              <a:latin typeface="+mj-ea"/>
            </a:endParaRPr>
          </a:p>
        </p:txBody>
      </p:sp>
      <p:sp>
        <p:nvSpPr>
          <p:cNvPr id="3" name="コンテンツ プレースホルダー 2"/>
          <p:cNvSpPr>
            <a:spLocks noGrp="1"/>
          </p:cNvSpPr>
          <p:nvPr>
            <p:ph idx="1"/>
          </p:nvPr>
        </p:nvSpPr>
        <p:spPr>
          <a:xfrm>
            <a:off x="457200" y="1600200"/>
            <a:ext cx="8686800" cy="4525963"/>
          </a:xfrm>
        </p:spPr>
        <p:txBody>
          <a:bodyPr>
            <a:normAutofit fontScale="92500" lnSpcReduction="20000"/>
          </a:bodyPr>
          <a:lstStyle/>
          <a:p>
            <a:r>
              <a:rPr lang="ja-JP" altLang="en-US" dirty="0" smtClean="0"/>
              <a:t>アプリケーションルート以下の構造は基本的に以下</a:t>
            </a:r>
            <a:r>
              <a:rPr lang="ja-JP" altLang="en-US" dirty="0"/>
              <a:t>のように</a:t>
            </a:r>
            <a:r>
              <a:rPr lang="ja-JP" altLang="en-US" dirty="0" smtClean="0"/>
              <a:t>なる</a:t>
            </a:r>
            <a:endParaRPr lang="en-US" altLang="ja-JP" sz="2000" dirty="0" smtClean="0"/>
          </a:p>
          <a:p>
            <a:pPr>
              <a:buNone/>
            </a:pPr>
            <a:r>
              <a:rPr lang="en-US" altLang="ja-JP" sz="2400" dirty="0"/>
              <a:t>test1</a:t>
            </a:r>
            <a:r>
              <a:rPr lang="en-US" altLang="ja-JP" sz="2400" dirty="0" smtClean="0"/>
              <a:t>/</a:t>
            </a:r>
          </a:p>
          <a:p>
            <a:pPr>
              <a:buNone/>
            </a:pPr>
            <a:r>
              <a:rPr lang="ja-JP" altLang="en-US" sz="2400" dirty="0" smtClean="0"/>
              <a:t>   </a:t>
            </a:r>
            <a:r>
              <a:rPr lang="en-US" altLang="ja-JP" sz="2400" dirty="0" smtClean="0"/>
              <a:t>|--app (</a:t>
            </a:r>
            <a:r>
              <a:rPr lang="ja-JP" altLang="en-US" sz="2400" dirty="0" smtClean="0"/>
              <a:t>アプリケーションメインフォルダ</a:t>
            </a:r>
            <a:r>
              <a:rPr lang="en-US" altLang="ja-JP" sz="2400" dirty="0" smtClean="0"/>
              <a:t>) </a:t>
            </a:r>
          </a:p>
          <a:p>
            <a:pPr>
              <a:buNone/>
            </a:pPr>
            <a:r>
              <a:rPr lang="en-US" altLang="ja-JP" sz="2400" dirty="0" smtClean="0"/>
              <a:t>   </a:t>
            </a:r>
            <a:r>
              <a:rPr lang="ja-JP" altLang="en-US" sz="2400" dirty="0" smtClean="0"/>
              <a:t>   </a:t>
            </a:r>
            <a:r>
              <a:rPr lang="en-US" altLang="ja-JP" sz="2400" dirty="0" smtClean="0"/>
              <a:t>   |--models</a:t>
            </a:r>
            <a:r>
              <a:rPr lang="ja-JP" altLang="en-US" sz="2400" dirty="0"/>
              <a:t> </a:t>
            </a:r>
            <a:r>
              <a:rPr lang="en-US" altLang="ja-JP" sz="2400" dirty="0" smtClean="0"/>
              <a:t>-- *.</a:t>
            </a:r>
            <a:r>
              <a:rPr lang="en-US" altLang="ja-JP" sz="2400" dirty="0" err="1" smtClean="0"/>
              <a:t>rb</a:t>
            </a:r>
            <a:endParaRPr lang="en-US" altLang="ja-JP" sz="2400" dirty="0" smtClean="0"/>
          </a:p>
          <a:p>
            <a:pPr>
              <a:buNone/>
            </a:pPr>
            <a:r>
              <a:rPr lang="en-US" altLang="ja-JP" sz="2400" dirty="0" smtClean="0"/>
              <a:t>   </a:t>
            </a:r>
            <a:r>
              <a:rPr lang="ja-JP" altLang="en-US" sz="2400" dirty="0" smtClean="0"/>
              <a:t>   </a:t>
            </a:r>
            <a:r>
              <a:rPr lang="en-US" altLang="ja-JP" sz="2400" dirty="0" smtClean="0"/>
              <a:t>   |--controllers -- *_</a:t>
            </a:r>
            <a:r>
              <a:rPr lang="en-US" altLang="ja-JP" sz="2400" dirty="0" err="1" smtClean="0"/>
              <a:t>controllers.rb</a:t>
            </a:r>
            <a:endParaRPr lang="en-US" altLang="ja-JP" sz="2400" dirty="0" smtClean="0"/>
          </a:p>
          <a:p>
            <a:pPr>
              <a:buNone/>
            </a:pPr>
            <a:r>
              <a:rPr lang="en-US" altLang="ja-JP" sz="2400" dirty="0" smtClean="0"/>
              <a:t>   </a:t>
            </a:r>
            <a:r>
              <a:rPr lang="ja-JP" altLang="en-US" sz="2400" dirty="0" smtClean="0"/>
              <a:t>   </a:t>
            </a:r>
            <a:r>
              <a:rPr lang="en-US" altLang="ja-JP" sz="2400" dirty="0" smtClean="0"/>
              <a:t>   |--views </a:t>
            </a:r>
            <a:r>
              <a:rPr lang="ja-JP" altLang="en-US" sz="2400" dirty="0" smtClean="0"/>
              <a:t> </a:t>
            </a:r>
            <a:r>
              <a:rPr lang="en-US" altLang="ja-JP" sz="2400" dirty="0" smtClean="0"/>
              <a:t>--</a:t>
            </a:r>
            <a:r>
              <a:rPr lang="ja-JP" altLang="en-US" sz="2400" dirty="0" smtClean="0"/>
              <a:t> 各クラス </a:t>
            </a:r>
            <a:r>
              <a:rPr lang="en-US" altLang="ja-JP" sz="2400" dirty="0" smtClean="0"/>
              <a:t>-- *.</a:t>
            </a:r>
            <a:r>
              <a:rPr lang="en-US" altLang="ja-JP" sz="2400" dirty="0" err="1" smtClean="0"/>
              <a:t>html.erb</a:t>
            </a:r>
            <a:endParaRPr lang="en-US" altLang="ja-JP" sz="2400" dirty="0" smtClean="0"/>
          </a:p>
          <a:p>
            <a:pPr>
              <a:buNone/>
            </a:pPr>
            <a:r>
              <a:rPr lang="en-US" altLang="ja-JP" sz="2400" dirty="0" smtClean="0"/>
              <a:t>   </a:t>
            </a:r>
            <a:r>
              <a:rPr lang="ja-JP" altLang="en-US" sz="2400" dirty="0" smtClean="0"/>
              <a:t>   </a:t>
            </a:r>
            <a:r>
              <a:rPr lang="en-US" altLang="ja-JP" sz="2400" dirty="0" smtClean="0"/>
              <a:t>   …</a:t>
            </a:r>
          </a:p>
          <a:p>
            <a:pPr>
              <a:buNone/>
            </a:pPr>
            <a:r>
              <a:rPr lang="ja-JP" altLang="en-US" sz="2400" dirty="0" smtClean="0"/>
              <a:t>   </a:t>
            </a:r>
            <a:r>
              <a:rPr lang="en-US" altLang="ja-JP" sz="2400" dirty="0" smtClean="0"/>
              <a:t>|--</a:t>
            </a:r>
            <a:r>
              <a:rPr lang="en-US" altLang="ja-JP" sz="2400" dirty="0" err="1"/>
              <a:t>db</a:t>
            </a:r>
            <a:r>
              <a:rPr lang="en-US" altLang="ja-JP" sz="2400" dirty="0" smtClean="0"/>
              <a:t> (</a:t>
            </a:r>
            <a:r>
              <a:rPr lang="ja-JP" altLang="en-US" sz="2400" dirty="0" smtClean="0"/>
              <a:t>データベース置き場</a:t>
            </a:r>
            <a:r>
              <a:rPr lang="en-US" altLang="ja-JP" sz="2400" dirty="0" smtClean="0"/>
              <a:t>)</a:t>
            </a:r>
          </a:p>
          <a:p>
            <a:pPr>
              <a:buNone/>
            </a:pPr>
            <a:r>
              <a:rPr lang="en-US" altLang="ja-JP" sz="2400" dirty="0" smtClean="0"/>
              <a:t> </a:t>
            </a:r>
            <a:r>
              <a:rPr lang="ja-JP" altLang="en-US" sz="2400" dirty="0"/>
              <a:t> </a:t>
            </a:r>
            <a:r>
              <a:rPr lang="ja-JP" altLang="en-US" sz="2400" dirty="0" smtClean="0"/>
              <a:t>       </a:t>
            </a:r>
            <a:r>
              <a:rPr lang="en-US" altLang="ja-JP" sz="2400" dirty="0"/>
              <a:t>…</a:t>
            </a:r>
            <a:endParaRPr lang="en-US" altLang="ja-JP" sz="2400" dirty="0" smtClean="0"/>
          </a:p>
          <a:p>
            <a:pPr>
              <a:buNone/>
            </a:pPr>
            <a:r>
              <a:rPr lang="ja-JP" altLang="en-US" sz="2400" dirty="0" smtClean="0"/>
              <a:t>   </a:t>
            </a:r>
            <a:r>
              <a:rPr lang="en-US" altLang="ja-JP" sz="2400" dirty="0" err="1" smtClean="0"/>
              <a:t>Gemfile</a:t>
            </a:r>
            <a:r>
              <a:rPr lang="ja-JP" altLang="en-US" sz="2400" dirty="0" smtClean="0"/>
              <a:t> </a:t>
            </a:r>
            <a:r>
              <a:rPr lang="en-US" altLang="ja-JP" sz="2400" dirty="0" smtClean="0"/>
              <a:t>(</a:t>
            </a:r>
            <a:r>
              <a:rPr lang="ja-JP" altLang="en-US" sz="2400" dirty="0" smtClean="0"/>
              <a:t>必要な</a:t>
            </a:r>
            <a:r>
              <a:rPr lang="en-US" altLang="ja-JP" sz="2400" dirty="0" smtClean="0"/>
              <a:t>Gem</a:t>
            </a:r>
            <a:r>
              <a:rPr lang="ja-JP" altLang="en-US" sz="2400" dirty="0" smtClean="0"/>
              <a:t> ファイルの定義</a:t>
            </a:r>
            <a:r>
              <a:rPr lang="en-US" altLang="ja-JP" sz="2400" dirty="0" smtClean="0"/>
              <a:t>)</a:t>
            </a:r>
          </a:p>
          <a:p>
            <a:pPr>
              <a:buNone/>
            </a:pPr>
            <a:r>
              <a:rPr lang="ja-JP" altLang="en-US" sz="2400" dirty="0"/>
              <a:t> </a:t>
            </a:r>
            <a:r>
              <a:rPr lang="ja-JP" altLang="en-US" sz="2400" dirty="0" smtClean="0"/>
              <a:t>        </a:t>
            </a:r>
            <a:r>
              <a:rPr lang="en-US" altLang="ja-JP" sz="2400" dirty="0" smtClean="0"/>
              <a:t>…</a:t>
            </a:r>
          </a:p>
          <a:p>
            <a:pPr>
              <a:buNone/>
            </a:pPr>
            <a:endParaRPr lang="en-US" altLang="ja-JP" dirty="0" smtClean="0"/>
          </a:p>
        </p:txBody>
      </p:sp>
    </p:spTree>
    <p:extLst>
      <p:ext uri="{BB962C8B-B14F-4D97-AF65-F5344CB8AC3E}">
        <p14:creationId xmlns:p14="http://schemas.microsoft.com/office/powerpoint/2010/main" val="2873151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j-ea"/>
              </a:rPr>
              <a:t>ソフトウェアアーキテクチャ</a:t>
            </a:r>
            <a:endParaRPr kumimoji="1" lang="ja-JP" altLang="en-US" dirty="0">
              <a:latin typeface="+mj-ea"/>
            </a:endParaRPr>
          </a:p>
        </p:txBody>
      </p:sp>
      <p:sp>
        <p:nvSpPr>
          <p:cNvPr id="3" name="コンテンツ プレースホルダー 2"/>
          <p:cNvSpPr>
            <a:spLocks noGrp="1"/>
          </p:cNvSpPr>
          <p:nvPr>
            <p:ph idx="1"/>
          </p:nvPr>
        </p:nvSpPr>
        <p:spPr/>
        <p:txBody>
          <a:bodyPr/>
          <a:lstStyle/>
          <a:p>
            <a:pPr>
              <a:buNone/>
            </a:pPr>
            <a:r>
              <a:rPr lang="en-US" altLang="ja-JP" dirty="0" smtClean="0"/>
              <a:t>MVC</a:t>
            </a:r>
            <a:r>
              <a:rPr lang="ja-JP" altLang="en-US" dirty="0" smtClean="0"/>
              <a:t> パターンを採用</a:t>
            </a:r>
            <a:endParaRPr lang="en-US" altLang="ja-JP" dirty="0" smtClean="0"/>
          </a:p>
          <a:p>
            <a:r>
              <a:rPr lang="en-US" altLang="ja-JP" dirty="0" smtClean="0"/>
              <a:t>Model</a:t>
            </a:r>
          </a:p>
          <a:p>
            <a:pPr lvl="1"/>
            <a:r>
              <a:rPr lang="ja-JP" altLang="en-US" dirty="0" smtClean="0"/>
              <a:t>データベースとのデータの</a:t>
            </a:r>
            <a:r>
              <a:rPr lang="ja-JP" altLang="en-US" dirty="0"/>
              <a:t>やりとり</a:t>
            </a:r>
            <a:endParaRPr lang="en-US" altLang="ja-JP" dirty="0" smtClean="0"/>
          </a:p>
          <a:p>
            <a:r>
              <a:rPr lang="en-US" altLang="ja-JP" dirty="0" smtClean="0"/>
              <a:t>View</a:t>
            </a:r>
          </a:p>
          <a:p>
            <a:pPr lvl="1"/>
            <a:r>
              <a:rPr lang="ja-JP" altLang="en-US" dirty="0" smtClean="0"/>
              <a:t>データを表示</a:t>
            </a:r>
            <a:r>
              <a:rPr lang="en-US" altLang="ja-JP" dirty="0" smtClean="0"/>
              <a:t>(HTML)</a:t>
            </a:r>
          </a:p>
          <a:p>
            <a:r>
              <a:rPr lang="en-US" altLang="ja-JP" dirty="0" smtClean="0"/>
              <a:t>Controller</a:t>
            </a:r>
          </a:p>
          <a:p>
            <a:pPr lvl="1"/>
            <a:r>
              <a:rPr lang="ja-JP" altLang="en-US" dirty="0" smtClean="0"/>
              <a:t>ユーザの入力に対し応答・処理</a:t>
            </a:r>
            <a:endParaRPr lang="en-US" altLang="ja-JP" dirty="0" smtClean="0"/>
          </a:p>
        </p:txBody>
      </p:sp>
    </p:spTree>
    <p:extLst>
      <p:ext uri="{BB962C8B-B14F-4D97-AF65-F5344CB8AC3E}">
        <p14:creationId xmlns:p14="http://schemas.microsoft.com/office/powerpoint/2010/main" val="818920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mj-ea"/>
              </a:rPr>
              <a:t>MVC</a:t>
            </a:r>
            <a:r>
              <a:rPr lang="ja-JP" altLang="en-US" dirty="0" smtClean="0">
                <a:latin typeface="+mj-ea"/>
              </a:rPr>
              <a:t> の基本的なシナリオ</a:t>
            </a:r>
            <a:endParaRPr kumimoji="1" lang="ja-JP" altLang="en-US" dirty="0">
              <a:latin typeface="+mj-ea"/>
            </a:endParaRPr>
          </a:p>
        </p:txBody>
      </p:sp>
      <p:grpSp>
        <p:nvGrpSpPr>
          <p:cNvPr id="48" name="グループ化 19"/>
          <p:cNvGrpSpPr/>
          <p:nvPr/>
        </p:nvGrpSpPr>
        <p:grpSpPr>
          <a:xfrm>
            <a:off x="237118" y="2204864"/>
            <a:ext cx="8655362" cy="2097524"/>
            <a:chOff x="237118" y="2204864"/>
            <a:chExt cx="8655362" cy="2097524"/>
          </a:xfrm>
        </p:grpSpPr>
        <p:grpSp>
          <p:nvGrpSpPr>
            <p:cNvPr id="50" name="グループ化 17"/>
            <p:cNvGrpSpPr/>
            <p:nvPr/>
          </p:nvGrpSpPr>
          <p:grpSpPr>
            <a:xfrm>
              <a:off x="237118" y="2204864"/>
              <a:ext cx="2534682" cy="2097524"/>
              <a:chOff x="237118" y="2204864"/>
              <a:chExt cx="2534682" cy="2097524"/>
            </a:xfrm>
          </p:grpSpPr>
          <p:pic>
            <p:nvPicPr>
              <p:cNvPr id="54" name="Picture 3"/>
              <p:cNvPicPr>
                <a:picLocks noChangeAspect="1" noChangeArrowheads="1"/>
              </p:cNvPicPr>
              <p:nvPr/>
            </p:nvPicPr>
            <p:blipFill>
              <a:blip r:embed="rId2" cstate="print"/>
              <a:srcRect/>
              <a:stretch>
                <a:fillRect/>
              </a:stretch>
            </p:blipFill>
            <p:spPr bwMode="auto">
              <a:xfrm>
                <a:off x="237118" y="2204864"/>
                <a:ext cx="2534682" cy="1584176"/>
              </a:xfrm>
              <a:prstGeom prst="rect">
                <a:avLst/>
              </a:prstGeom>
              <a:noFill/>
              <a:ln w="9525">
                <a:noFill/>
                <a:miter lim="800000"/>
                <a:headEnd/>
                <a:tailEnd/>
              </a:ln>
            </p:spPr>
          </p:pic>
          <p:sp>
            <p:nvSpPr>
              <p:cNvPr id="55" name="テキスト ボックス 54"/>
              <p:cNvSpPr txBox="1"/>
              <p:nvPr/>
            </p:nvSpPr>
            <p:spPr>
              <a:xfrm>
                <a:off x="683568" y="3933056"/>
                <a:ext cx="1512168" cy="369332"/>
              </a:xfrm>
              <a:prstGeom prst="rect">
                <a:avLst/>
              </a:prstGeom>
              <a:noFill/>
            </p:spPr>
            <p:txBody>
              <a:bodyPr wrap="square" rtlCol="0">
                <a:spAutoFit/>
              </a:bodyPr>
              <a:lstStyle/>
              <a:p>
                <a:r>
                  <a:rPr lang="en-US" altLang="ja-JP" dirty="0" smtClean="0"/>
                  <a:t>Web</a:t>
                </a:r>
                <a:r>
                  <a:rPr lang="ja-JP" altLang="en-US" dirty="0" smtClean="0"/>
                  <a:t> ブラウザ</a:t>
                </a:r>
                <a:endParaRPr kumimoji="1" lang="ja-JP" altLang="en-US" dirty="0"/>
              </a:p>
            </p:txBody>
          </p:sp>
        </p:grpSp>
        <p:grpSp>
          <p:nvGrpSpPr>
            <p:cNvPr id="51" name="グループ化 18"/>
            <p:cNvGrpSpPr/>
            <p:nvPr/>
          </p:nvGrpSpPr>
          <p:grpSpPr>
            <a:xfrm>
              <a:off x="6624736" y="2204864"/>
              <a:ext cx="2267744" cy="1656184"/>
              <a:chOff x="6624736" y="2204864"/>
              <a:chExt cx="2267744" cy="1656184"/>
            </a:xfrm>
          </p:grpSpPr>
          <p:sp>
            <p:nvSpPr>
              <p:cNvPr id="52" name="円柱 51"/>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270204" y="2996952"/>
                <a:ext cx="1080120" cy="369332"/>
              </a:xfrm>
              <a:prstGeom prst="rect">
                <a:avLst/>
              </a:prstGeom>
              <a:noFill/>
            </p:spPr>
            <p:txBody>
              <a:bodyPr wrap="square" rtlCol="0">
                <a:spAutoFit/>
              </a:bodyPr>
              <a:lstStyle/>
              <a:p>
                <a:r>
                  <a:rPr lang="en-US" altLang="ja-JP" dirty="0" smtClean="0"/>
                  <a:t>Database</a:t>
                </a:r>
                <a:endParaRPr kumimoji="1" lang="ja-JP" altLang="en-US" dirty="0"/>
              </a:p>
            </p:txBody>
          </p:sp>
        </p:grpSp>
      </p:grpSp>
      <p:sp>
        <p:nvSpPr>
          <p:cNvPr id="19" name="円/楕円 18"/>
          <p:cNvSpPr/>
          <p:nvPr/>
        </p:nvSpPr>
        <p:spPr>
          <a:xfrm>
            <a:off x="1115616" y="5157192"/>
            <a:ext cx="2448272"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56176" y="5123284"/>
            <a:ext cx="2448272" cy="136815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563888" y="2492896"/>
            <a:ext cx="2448272" cy="136815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15716" y="5656602"/>
            <a:ext cx="648072" cy="369332"/>
          </a:xfrm>
          <a:prstGeom prst="rect">
            <a:avLst/>
          </a:prstGeom>
          <a:noFill/>
        </p:spPr>
        <p:txBody>
          <a:bodyPr wrap="square" rtlCol="0">
            <a:spAutoFit/>
          </a:bodyPr>
          <a:lstStyle/>
          <a:p>
            <a:r>
              <a:rPr lang="en-US" altLang="ja-JP" dirty="0" smtClean="0"/>
              <a:t>View</a:t>
            </a:r>
            <a:endParaRPr kumimoji="1" lang="ja-JP" altLang="en-US" dirty="0"/>
          </a:p>
        </p:txBody>
      </p:sp>
      <p:sp>
        <p:nvSpPr>
          <p:cNvPr id="23" name="テキスト ボックス 22"/>
          <p:cNvSpPr txBox="1"/>
          <p:nvPr/>
        </p:nvSpPr>
        <p:spPr>
          <a:xfrm>
            <a:off x="7020272" y="5589240"/>
            <a:ext cx="792088" cy="369332"/>
          </a:xfrm>
          <a:prstGeom prst="rect">
            <a:avLst/>
          </a:prstGeom>
          <a:noFill/>
        </p:spPr>
        <p:txBody>
          <a:bodyPr wrap="square" rtlCol="0">
            <a:spAutoFit/>
          </a:bodyPr>
          <a:lstStyle/>
          <a:p>
            <a:r>
              <a:rPr kumimoji="1" lang="en-US" altLang="ja-JP" dirty="0" smtClean="0"/>
              <a:t>Model</a:t>
            </a:r>
            <a:endParaRPr kumimoji="1" lang="ja-JP" altLang="en-US" dirty="0"/>
          </a:p>
        </p:txBody>
      </p:sp>
      <p:sp>
        <p:nvSpPr>
          <p:cNvPr id="24" name="テキスト ボックス 23"/>
          <p:cNvSpPr txBox="1"/>
          <p:nvPr/>
        </p:nvSpPr>
        <p:spPr>
          <a:xfrm>
            <a:off x="4211960" y="2996952"/>
            <a:ext cx="1368152" cy="369332"/>
          </a:xfrm>
          <a:prstGeom prst="rect">
            <a:avLst/>
          </a:prstGeom>
          <a:noFill/>
        </p:spPr>
        <p:txBody>
          <a:bodyPr wrap="square" rtlCol="0">
            <a:spAutoFit/>
          </a:bodyPr>
          <a:lstStyle/>
          <a:p>
            <a:r>
              <a:rPr lang="en-US" altLang="ja-JP" dirty="0" smtClean="0"/>
              <a:t>Controller</a:t>
            </a:r>
            <a:endParaRPr kumimoji="1" lang="ja-JP" altLang="en-US" dirty="0"/>
          </a:p>
        </p:txBody>
      </p:sp>
    </p:spTree>
    <p:extLst>
      <p:ext uri="{BB962C8B-B14F-4D97-AF65-F5344CB8AC3E}">
        <p14:creationId xmlns:p14="http://schemas.microsoft.com/office/powerpoint/2010/main" val="2572439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mj-ea"/>
              </a:rPr>
              <a:t>MVC</a:t>
            </a:r>
            <a:r>
              <a:rPr lang="ja-JP" altLang="en-US" dirty="0">
                <a:latin typeface="+mj-ea"/>
              </a:rPr>
              <a:t> </a:t>
            </a:r>
            <a:r>
              <a:rPr lang="ja-JP" altLang="en-US" dirty="0" smtClean="0">
                <a:latin typeface="+mj-ea"/>
              </a:rPr>
              <a:t>の基本的なシナリオ</a:t>
            </a:r>
            <a:endParaRPr kumimoji="1" lang="ja-JP" altLang="en-US" dirty="0">
              <a:latin typeface="+mj-ea"/>
            </a:endParaRPr>
          </a:p>
        </p:txBody>
      </p:sp>
      <p:grpSp>
        <p:nvGrpSpPr>
          <p:cNvPr id="7" name="グループ化 19"/>
          <p:cNvGrpSpPr/>
          <p:nvPr/>
        </p:nvGrpSpPr>
        <p:grpSpPr>
          <a:xfrm>
            <a:off x="237118" y="2204864"/>
            <a:ext cx="8655362" cy="4320480"/>
            <a:chOff x="237118" y="2204864"/>
            <a:chExt cx="8655362" cy="4320480"/>
          </a:xfrm>
        </p:grpSpPr>
        <p:grpSp>
          <p:nvGrpSpPr>
            <p:cNvPr id="8" name="グループ化 11"/>
            <p:cNvGrpSpPr/>
            <p:nvPr/>
          </p:nvGrpSpPr>
          <p:grpSpPr>
            <a:xfrm>
              <a:off x="1115616" y="2492896"/>
              <a:ext cx="7488832" cy="4032448"/>
              <a:chOff x="971600" y="1772816"/>
              <a:chExt cx="7488832" cy="4032448"/>
            </a:xfrm>
          </p:grpSpPr>
          <p:grpSp>
            <p:nvGrpSpPr>
              <p:cNvPr id="12" name="グループ化 7"/>
              <p:cNvGrpSpPr/>
              <p:nvPr/>
            </p:nvGrpSpPr>
            <p:grpSpPr>
              <a:xfrm>
                <a:off x="971600" y="1772816"/>
                <a:ext cx="7488832" cy="4032448"/>
                <a:chOff x="971600" y="1772816"/>
                <a:chExt cx="7488832" cy="4032448"/>
              </a:xfrm>
            </p:grpSpPr>
            <p:sp>
              <p:nvSpPr>
                <p:cNvPr id="4" name="円/楕円 3"/>
                <p:cNvSpPr/>
                <p:nvPr/>
              </p:nvSpPr>
              <p:spPr>
                <a:xfrm>
                  <a:off x="971600" y="4437112"/>
                  <a:ext cx="2448272"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012160" y="4403204"/>
                  <a:ext cx="2448272" cy="136815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419872" y="1772816"/>
                  <a:ext cx="2448272" cy="136815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871700" y="4936522"/>
                <a:ext cx="648072" cy="369332"/>
              </a:xfrm>
              <a:prstGeom prst="rect">
                <a:avLst/>
              </a:prstGeom>
              <a:noFill/>
            </p:spPr>
            <p:txBody>
              <a:bodyPr wrap="square" rtlCol="0">
                <a:spAutoFit/>
              </a:bodyPr>
              <a:lstStyle/>
              <a:p>
                <a:r>
                  <a:rPr lang="en-US" altLang="ja-JP" dirty="0" smtClean="0"/>
                  <a:t>View</a:t>
                </a:r>
                <a:endParaRPr kumimoji="1" lang="ja-JP" altLang="en-US" dirty="0"/>
              </a:p>
            </p:txBody>
          </p:sp>
          <p:sp>
            <p:nvSpPr>
              <p:cNvPr id="10" name="テキスト ボックス 9"/>
              <p:cNvSpPr txBox="1"/>
              <p:nvPr/>
            </p:nvSpPr>
            <p:spPr>
              <a:xfrm>
                <a:off x="6876256" y="4869160"/>
                <a:ext cx="792088" cy="369332"/>
              </a:xfrm>
              <a:prstGeom prst="rect">
                <a:avLst/>
              </a:prstGeom>
              <a:noFill/>
            </p:spPr>
            <p:txBody>
              <a:bodyPr wrap="square" rtlCol="0">
                <a:spAutoFit/>
              </a:bodyPr>
              <a:lstStyle/>
              <a:p>
                <a:r>
                  <a:rPr kumimoji="1" lang="en-US" altLang="ja-JP" dirty="0" smtClean="0"/>
                  <a:t>Model</a:t>
                </a:r>
                <a:endParaRPr kumimoji="1" lang="ja-JP" altLang="en-US" dirty="0"/>
              </a:p>
            </p:txBody>
          </p:sp>
          <p:sp>
            <p:nvSpPr>
              <p:cNvPr id="11" name="テキスト ボックス 10"/>
              <p:cNvSpPr txBox="1"/>
              <p:nvPr/>
            </p:nvSpPr>
            <p:spPr>
              <a:xfrm>
                <a:off x="4067944" y="2276872"/>
                <a:ext cx="1368152" cy="369332"/>
              </a:xfrm>
              <a:prstGeom prst="rect">
                <a:avLst/>
              </a:prstGeom>
              <a:noFill/>
            </p:spPr>
            <p:txBody>
              <a:bodyPr wrap="square" rtlCol="0">
                <a:spAutoFit/>
              </a:bodyPr>
              <a:lstStyle/>
              <a:p>
                <a:r>
                  <a:rPr lang="en-US" altLang="ja-JP" dirty="0" smtClean="0"/>
                  <a:t>Controller</a:t>
                </a:r>
                <a:endParaRPr kumimoji="1" lang="ja-JP" altLang="en-US" dirty="0"/>
              </a:p>
            </p:txBody>
          </p:sp>
        </p:grpSp>
        <p:grpSp>
          <p:nvGrpSpPr>
            <p:cNvPr id="13" name="グループ化 17"/>
            <p:cNvGrpSpPr/>
            <p:nvPr/>
          </p:nvGrpSpPr>
          <p:grpSpPr>
            <a:xfrm>
              <a:off x="237118" y="2204864"/>
              <a:ext cx="2534682" cy="2097524"/>
              <a:chOff x="237118" y="2204864"/>
              <a:chExt cx="2534682" cy="2097524"/>
            </a:xfrm>
          </p:grpSpPr>
          <p:pic>
            <p:nvPicPr>
              <p:cNvPr id="1027" name="Picture 3"/>
              <p:cNvPicPr>
                <a:picLocks noChangeAspect="1" noChangeArrowheads="1"/>
              </p:cNvPicPr>
              <p:nvPr/>
            </p:nvPicPr>
            <p:blipFill>
              <a:blip r:embed="rId2" cstate="print"/>
              <a:srcRect/>
              <a:stretch>
                <a:fillRect/>
              </a:stretch>
            </p:blipFill>
            <p:spPr bwMode="auto">
              <a:xfrm>
                <a:off x="237118" y="2204864"/>
                <a:ext cx="2534682" cy="1584176"/>
              </a:xfrm>
              <a:prstGeom prst="rect">
                <a:avLst/>
              </a:prstGeom>
              <a:noFill/>
              <a:ln w="9525">
                <a:noFill/>
                <a:miter lim="800000"/>
                <a:headEnd/>
                <a:tailEnd/>
              </a:ln>
            </p:spPr>
          </p:pic>
          <p:sp>
            <p:nvSpPr>
              <p:cNvPr id="15" name="テキスト ボックス 14"/>
              <p:cNvSpPr txBox="1"/>
              <p:nvPr/>
            </p:nvSpPr>
            <p:spPr>
              <a:xfrm>
                <a:off x="683568" y="3933056"/>
                <a:ext cx="1512168" cy="369332"/>
              </a:xfrm>
              <a:prstGeom prst="rect">
                <a:avLst/>
              </a:prstGeom>
              <a:noFill/>
            </p:spPr>
            <p:txBody>
              <a:bodyPr wrap="square" rtlCol="0">
                <a:spAutoFit/>
              </a:bodyPr>
              <a:lstStyle/>
              <a:p>
                <a:r>
                  <a:rPr lang="en-US" altLang="ja-JP" dirty="0" smtClean="0"/>
                  <a:t>Web</a:t>
                </a:r>
                <a:r>
                  <a:rPr lang="ja-JP" altLang="en-US" dirty="0" smtClean="0"/>
                  <a:t> ブラウザ</a:t>
                </a:r>
                <a:endParaRPr kumimoji="1" lang="ja-JP" altLang="en-US" dirty="0"/>
              </a:p>
            </p:txBody>
          </p:sp>
        </p:grpSp>
        <p:grpSp>
          <p:nvGrpSpPr>
            <p:cNvPr id="14" name="グループ化 18"/>
            <p:cNvGrpSpPr/>
            <p:nvPr/>
          </p:nvGrpSpPr>
          <p:grpSpPr>
            <a:xfrm>
              <a:off x="6624736" y="2204864"/>
              <a:ext cx="2267744" cy="1656184"/>
              <a:chOff x="6624736" y="2204864"/>
              <a:chExt cx="2267744" cy="1656184"/>
            </a:xfrm>
          </p:grpSpPr>
          <p:sp>
            <p:nvSpPr>
              <p:cNvPr id="16" name="円柱 15"/>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270204" y="2996952"/>
                <a:ext cx="1080120" cy="369332"/>
              </a:xfrm>
              <a:prstGeom prst="rect">
                <a:avLst/>
              </a:prstGeom>
              <a:noFill/>
            </p:spPr>
            <p:txBody>
              <a:bodyPr wrap="square" rtlCol="0">
                <a:spAutoFit/>
              </a:bodyPr>
              <a:lstStyle/>
              <a:p>
                <a:r>
                  <a:rPr lang="en-US" altLang="ja-JP" dirty="0" smtClean="0"/>
                  <a:t>Database</a:t>
                </a:r>
                <a:endParaRPr kumimoji="1" lang="ja-JP" altLang="en-US" dirty="0"/>
              </a:p>
            </p:txBody>
          </p:sp>
        </p:grpSp>
      </p:grpSp>
      <p:cxnSp>
        <p:nvCxnSpPr>
          <p:cNvPr id="22" name="直線矢印コネクタ 21"/>
          <p:cNvCxnSpPr/>
          <p:nvPr/>
        </p:nvCxnSpPr>
        <p:spPr>
          <a:xfrm>
            <a:off x="1827876" y="4416053"/>
            <a:ext cx="0" cy="5953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6014875" y="4111904"/>
            <a:ext cx="720080" cy="934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5652120" y="4221088"/>
            <a:ext cx="720080" cy="958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668344" y="4077073"/>
            <a:ext cx="0" cy="9343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7956376" y="4077072"/>
            <a:ext cx="0" cy="934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2125638" y="4416053"/>
            <a:ext cx="0" cy="5953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92646" y="4350246"/>
            <a:ext cx="1671042" cy="738664"/>
          </a:xfrm>
          <a:prstGeom prst="rect">
            <a:avLst/>
          </a:prstGeom>
          <a:noFill/>
          <a:ln>
            <a:noFill/>
          </a:ln>
        </p:spPr>
        <p:txBody>
          <a:bodyPr wrap="square" rtlCol="0">
            <a:spAutoFit/>
          </a:bodyPr>
          <a:lstStyle/>
          <a:p>
            <a:r>
              <a:rPr kumimoji="1" lang="ja-JP" altLang="en-US" dirty="0" smtClean="0"/>
              <a:t>①</a:t>
            </a:r>
            <a:r>
              <a:rPr kumimoji="1" lang="en-US" altLang="ja-JP" sz="2400" dirty="0" smtClean="0"/>
              <a:t>UI</a:t>
            </a:r>
            <a:r>
              <a:rPr kumimoji="1" lang="ja-JP" altLang="en-US" dirty="0" smtClean="0"/>
              <a:t> を通して</a:t>
            </a:r>
            <a:r>
              <a:rPr kumimoji="1" lang="en-US" altLang="ja-JP" dirty="0" smtClean="0"/>
              <a:t>View</a:t>
            </a:r>
            <a:r>
              <a:rPr kumimoji="1" lang="ja-JP" altLang="en-US" dirty="0" smtClean="0"/>
              <a:t>に入力</a:t>
            </a:r>
            <a:endParaRPr kumimoji="1" lang="ja-JP" altLang="en-US" dirty="0"/>
          </a:p>
        </p:txBody>
      </p:sp>
      <p:sp>
        <p:nvSpPr>
          <p:cNvPr id="40" name="テキスト ボックス 39"/>
          <p:cNvSpPr txBox="1"/>
          <p:nvPr/>
        </p:nvSpPr>
        <p:spPr>
          <a:xfrm>
            <a:off x="3779912" y="4478322"/>
            <a:ext cx="939452" cy="1200329"/>
          </a:xfrm>
          <a:prstGeom prst="rect">
            <a:avLst/>
          </a:prstGeom>
          <a:noFill/>
          <a:ln>
            <a:noFill/>
          </a:ln>
        </p:spPr>
        <p:txBody>
          <a:bodyPr wrap="square" rtlCol="0">
            <a:spAutoFit/>
          </a:bodyPr>
          <a:lstStyle/>
          <a:p>
            <a:r>
              <a:rPr kumimoji="1" lang="ja-JP" altLang="en-US" dirty="0" smtClean="0"/>
              <a:t>②</a:t>
            </a:r>
            <a:r>
              <a:rPr kumimoji="1" lang="en-US" altLang="ja-JP" dirty="0" smtClean="0"/>
              <a:t>View</a:t>
            </a:r>
            <a:r>
              <a:rPr kumimoji="1" lang="ja-JP" altLang="en-US" dirty="0" smtClean="0"/>
              <a:t>からの入力を処理</a:t>
            </a:r>
            <a:endParaRPr kumimoji="1" lang="ja-JP" altLang="en-US" dirty="0"/>
          </a:p>
        </p:txBody>
      </p:sp>
      <p:cxnSp>
        <p:nvCxnSpPr>
          <p:cNvPr id="41" name="直線矢印コネクタ 40"/>
          <p:cNvCxnSpPr/>
          <p:nvPr/>
        </p:nvCxnSpPr>
        <p:spPr>
          <a:xfrm flipH="1">
            <a:off x="3013350" y="4077072"/>
            <a:ext cx="76237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24958" y="4482986"/>
            <a:ext cx="1546076" cy="1477328"/>
          </a:xfrm>
          <a:prstGeom prst="rect">
            <a:avLst/>
          </a:prstGeom>
          <a:noFill/>
          <a:ln>
            <a:noFill/>
          </a:ln>
        </p:spPr>
        <p:txBody>
          <a:bodyPr wrap="square" rtlCol="0">
            <a:spAutoFit/>
          </a:bodyPr>
          <a:lstStyle/>
          <a:p>
            <a:r>
              <a:rPr kumimoji="1" lang="ja-JP" altLang="en-US" dirty="0" smtClean="0"/>
              <a:t>③</a:t>
            </a:r>
            <a:r>
              <a:rPr kumimoji="1" lang="en-US" altLang="ja-JP" dirty="0" smtClean="0"/>
              <a:t>Controller</a:t>
            </a:r>
            <a:r>
              <a:rPr kumimoji="1" lang="ja-JP" altLang="en-US" dirty="0" smtClean="0"/>
              <a:t> がユーザの</a:t>
            </a:r>
            <a:r>
              <a:rPr lang="ja-JP" altLang="en-US" dirty="0" smtClean="0"/>
              <a:t>操作</a:t>
            </a:r>
            <a:r>
              <a:rPr kumimoji="1" lang="ja-JP" altLang="en-US" dirty="0" smtClean="0"/>
              <a:t>に応じたデータのやりとりを指示</a:t>
            </a:r>
            <a:endParaRPr kumimoji="1" lang="ja-JP" altLang="en-US" dirty="0"/>
          </a:p>
        </p:txBody>
      </p:sp>
      <p:sp>
        <p:nvSpPr>
          <p:cNvPr id="45" name="テキスト ボックス 44"/>
          <p:cNvSpPr txBox="1"/>
          <p:nvPr/>
        </p:nvSpPr>
        <p:spPr>
          <a:xfrm>
            <a:off x="8028384" y="4221088"/>
            <a:ext cx="1224136" cy="646331"/>
          </a:xfrm>
          <a:prstGeom prst="rect">
            <a:avLst/>
          </a:prstGeom>
          <a:noFill/>
          <a:ln>
            <a:noFill/>
          </a:ln>
        </p:spPr>
        <p:txBody>
          <a:bodyPr wrap="square" rtlCol="0">
            <a:spAutoFit/>
          </a:bodyPr>
          <a:lstStyle/>
          <a:p>
            <a:r>
              <a:rPr lang="ja-JP" altLang="en-US" dirty="0"/>
              <a:t>④</a:t>
            </a:r>
            <a:r>
              <a:rPr lang="ja-JP" altLang="en-US" dirty="0" smtClean="0"/>
              <a:t>データ のやりとり</a:t>
            </a:r>
            <a:endParaRPr kumimoji="1" lang="ja-JP" altLang="en-US" dirty="0"/>
          </a:p>
        </p:txBody>
      </p:sp>
      <p:sp>
        <p:nvSpPr>
          <p:cNvPr id="46" name="テキスト ボックス 45"/>
          <p:cNvSpPr txBox="1"/>
          <p:nvPr/>
        </p:nvSpPr>
        <p:spPr>
          <a:xfrm>
            <a:off x="6190084" y="3808090"/>
            <a:ext cx="1512168" cy="646331"/>
          </a:xfrm>
          <a:prstGeom prst="rect">
            <a:avLst/>
          </a:prstGeom>
          <a:noFill/>
          <a:ln>
            <a:noFill/>
          </a:ln>
        </p:spPr>
        <p:txBody>
          <a:bodyPr wrap="square" rtlCol="0">
            <a:spAutoFit/>
          </a:bodyPr>
          <a:lstStyle/>
          <a:p>
            <a:r>
              <a:rPr lang="ja-JP" altLang="en-US" dirty="0"/>
              <a:t>⑤</a:t>
            </a:r>
            <a:r>
              <a:rPr kumimoji="1" lang="en-US" altLang="ja-JP" dirty="0" smtClean="0"/>
              <a:t>Model</a:t>
            </a:r>
            <a:r>
              <a:rPr kumimoji="1" lang="ja-JP" altLang="en-US" dirty="0" smtClean="0"/>
              <a:t> からデータを取得</a:t>
            </a:r>
            <a:endParaRPr kumimoji="1" lang="ja-JP" altLang="en-US" dirty="0"/>
          </a:p>
        </p:txBody>
      </p:sp>
      <p:sp>
        <p:nvSpPr>
          <p:cNvPr id="47" name="テキスト ボックス 46"/>
          <p:cNvSpPr txBox="1"/>
          <p:nvPr/>
        </p:nvSpPr>
        <p:spPr>
          <a:xfrm>
            <a:off x="2195736" y="4294837"/>
            <a:ext cx="1349102" cy="646331"/>
          </a:xfrm>
          <a:prstGeom prst="rect">
            <a:avLst/>
          </a:prstGeom>
          <a:noFill/>
          <a:ln>
            <a:noFill/>
          </a:ln>
        </p:spPr>
        <p:txBody>
          <a:bodyPr wrap="square" rtlCol="0">
            <a:spAutoFit/>
          </a:bodyPr>
          <a:lstStyle/>
          <a:p>
            <a:r>
              <a:rPr lang="ja-JP" altLang="en-US" dirty="0" smtClean="0"/>
              <a:t>⑦ブラウザに出力</a:t>
            </a:r>
            <a:endParaRPr lang="en-US" altLang="ja-JP" dirty="0" smtClean="0"/>
          </a:p>
        </p:txBody>
      </p:sp>
      <p:cxnSp>
        <p:nvCxnSpPr>
          <p:cNvPr id="35" name="直線矢印コネクタ 34"/>
          <p:cNvCxnSpPr/>
          <p:nvPr/>
        </p:nvCxnSpPr>
        <p:spPr>
          <a:xfrm flipV="1">
            <a:off x="3401445" y="4117722"/>
            <a:ext cx="810515" cy="10614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699792" y="3501008"/>
            <a:ext cx="1460683" cy="646331"/>
          </a:xfrm>
          <a:prstGeom prst="rect">
            <a:avLst/>
          </a:prstGeom>
          <a:noFill/>
          <a:ln>
            <a:noFill/>
          </a:ln>
        </p:spPr>
        <p:txBody>
          <a:bodyPr wrap="square" rtlCol="0">
            <a:spAutoFit/>
          </a:bodyPr>
          <a:lstStyle/>
          <a:p>
            <a:r>
              <a:rPr lang="ja-JP" altLang="en-US" dirty="0"/>
              <a:t>⑥</a:t>
            </a:r>
            <a:r>
              <a:rPr lang="ja-JP" altLang="en-US" dirty="0" smtClean="0"/>
              <a:t>結果を</a:t>
            </a:r>
            <a:r>
              <a:rPr lang="en-US" altLang="ja-JP" dirty="0" smtClean="0"/>
              <a:t>view </a:t>
            </a:r>
            <a:r>
              <a:rPr lang="ja-JP" altLang="en-US" dirty="0" smtClean="0"/>
              <a:t>に渡す</a:t>
            </a:r>
            <a:endParaRPr kumimoji="1" lang="ja-JP" altLang="en-US" dirty="0"/>
          </a:p>
        </p:txBody>
      </p:sp>
    </p:spTree>
    <p:extLst>
      <p:ext uri="{BB962C8B-B14F-4D97-AF65-F5344CB8AC3E}">
        <p14:creationId xmlns:p14="http://schemas.microsoft.com/office/powerpoint/2010/main" val="35143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up)">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up)">
                                      <p:cBhvr>
                                        <p:cTn id="50" dur="500"/>
                                        <p:tgtEl>
                                          <p:spTgt spid="4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5" grpId="0"/>
      <p:bldP spid="46" grpId="0"/>
      <p:bldP spid="47"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多分よくわかんないと思うので，実際に手を動かしてみる．</a:t>
            </a:r>
            <a:endParaRPr kumimoji="1" lang="ja-JP" altLang="en-US" dirty="0"/>
          </a:p>
        </p:txBody>
      </p:sp>
      <p:sp>
        <p:nvSpPr>
          <p:cNvPr id="3" name="コンテンツ プレースホルダー 2"/>
          <p:cNvSpPr>
            <a:spLocks noGrp="1"/>
          </p:cNvSpPr>
          <p:nvPr>
            <p:ph idx="1"/>
          </p:nvPr>
        </p:nvSpPr>
        <p:spPr/>
        <p:txBody>
          <a:bodyPr/>
          <a:lstStyle/>
          <a:p>
            <a:endParaRPr lang="en-GB" altLang="ja-JP" dirty="0" smtClean="0"/>
          </a:p>
        </p:txBody>
      </p:sp>
    </p:spTree>
    <p:extLst>
      <p:ext uri="{BB962C8B-B14F-4D97-AF65-F5344CB8AC3E}">
        <p14:creationId xmlns:p14="http://schemas.microsoft.com/office/powerpoint/2010/main" val="174061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だけど</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lstStyle/>
          <a:p>
            <a:r>
              <a:rPr lang="ja-JP" altLang="en-US" dirty="0" smtClean="0"/>
              <a:t>一から全部作っていくのはなかなか厳しい</a:t>
            </a:r>
            <a:r>
              <a:rPr lang="en-US" altLang="ja-JP" dirty="0" smtClean="0"/>
              <a:t>…</a:t>
            </a:r>
          </a:p>
          <a:p>
            <a:pPr marL="457200" lvl="1" indent="0">
              <a:buNone/>
            </a:pPr>
            <a:endParaRPr lang="en-US" altLang="ja-JP" dirty="0" smtClean="0"/>
          </a:p>
          <a:p>
            <a:pPr marL="457200" lvl="1" indent="0">
              <a:buNone/>
            </a:pPr>
            <a:r>
              <a:rPr lang="ja-JP" altLang="en-US" dirty="0" smtClean="0"/>
              <a:t>そんな</a:t>
            </a:r>
            <a:r>
              <a:rPr lang="ja-JP" altLang="en-US" dirty="0"/>
              <a:t>あなた</a:t>
            </a:r>
            <a:r>
              <a:rPr lang="ja-JP" altLang="en-US" dirty="0" smtClean="0"/>
              <a:t>に</a:t>
            </a:r>
            <a:r>
              <a:rPr lang="en-US" altLang="ja-JP" dirty="0" smtClean="0"/>
              <a:t>…</a:t>
            </a:r>
          </a:p>
          <a:p>
            <a:pPr marL="457200" lvl="1" indent="0" algn="ctr">
              <a:buNone/>
            </a:pPr>
            <a:r>
              <a:rPr kumimoji="1" lang="en-US" altLang="ja-JP" dirty="0" smtClean="0">
                <a:solidFill>
                  <a:srgbClr val="FF0000"/>
                </a:solidFill>
              </a:rPr>
              <a:t>Scaffolding </a:t>
            </a:r>
            <a:r>
              <a:rPr kumimoji="1" lang="ja-JP" altLang="en-US" dirty="0" smtClean="0">
                <a:solidFill>
                  <a:srgbClr val="FF0000"/>
                </a:solidFill>
              </a:rPr>
              <a:t>機能</a:t>
            </a:r>
            <a:r>
              <a:rPr lang="ja-JP" altLang="en-US" dirty="0" smtClean="0"/>
              <a:t>をおすすめ！！</a:t>
            </a:r>
            <a:endParaRPr kumimoji="1" lang="en-US" altLang="ja-JP" dirty="0" smtClean="0"/>
          </a:p>
        </p:txBody>
      </p:sp>
    </p:spTree>
    <p:extLst>
      <p:ext uri="{BB962C8B-B14F-4D97-AF65-F5344CB8AC3E}">
        <p14:creationId xmlns:p14="http://schemas.microsoft.com/office/powerpoint/2010/main" val="40647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Scaffolding</a:t>
            </a:r>
            <a:r>
              <a:rPr kumimoji="1" lang="ja-JP" altLang="en-US" dirty="0" smtClean="0"/>
              <a:t> 機能 </a:t>
            </a:r>
            <a:r>
              <a:rPr kumimoji="1" lang="en-US" altLang="ja-JP" sz="2800" dirty="0" smtClean="0"/>
              <a:t>(</a:t>
            </a:r>
            <a:r>
              <a:rPr kumimoji="1" lang="ja-JP" altLang="en-US" sz="2800" dirty="0" smtClean="0"/>
              <a:t>スキャフォールディング</a:t>
            </a:r>
            <a:r>
              <a:rPr kumimoji="1" lang="en-US" altLang="ja-JP" sz="2800"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Scaffolding: </a:t>
            </a:r>
            <a:r>
              <a:rPr kumimoji="1" lang="ja-JP" altLang="en-US" dirty="0" smtClean="0"/>
              <a:t>足場</a:t>
            </a:r>
            <a:endParaRPr kumimoji="1" lang="en-US" altLang="ja-JP" dirty="0" smtClean="0"/>
          </a:p>
          <a:p>
            <a:r>
              <a:rPr kumimoji="1" lang="ja-JP" altLang="en-US" dirty="0" smtClean="0"/>
              <a:t>基本機能をあらかじめ実装したアプリケーションの骨格を作成する機能</a:t>
            </a:r>
            <a:endParaRPr kumimoji="1" lang="en-US" altLang="ja-JP" dirty="0" smtClean="0"/>
          </a:p>
        </p:txBody>
      </p:sp>
    </p:spTree>
    <p:extLst>
      <p:ext uri="{BB962C8B-B14F-4D97-AF65-F5344CB8AC3E}">
        <p14:creationId xmlns:p14="http://schemas.microsoft.com/office/powerpoint/2010/main" val="180199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kumimoji="1" lang="ja-JP" altLang="en-US" dirty="0" smtClean="0"/>
              <a:t>はじめに</a:t>
            </a:r>
            <a:endParaRPr kumimoji="1" lang="ja-JP" altLang="en-US" dirty="0"/>
          </a:p>
        </p:txBody>
      </p:sp>
    </p:spTree>
    <p:extLst>
      <p:ext uri="{BB962C8B-B14F-4D97-AF65-F5344CB8AC3E}">
        <p14:creationId xmlns:p14="http://schemas.microsoft.com/office/powerpoint/2010/main" val="1142353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Scaffold</a:t>
            </a:r>
            <a:r>
              <a:rPr kumimoji="1" lang="ja-JP" altLang="en-US" dirty="0" smtClean="0"/>
              <a:t> 機能の下準備</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Gem </a:t>
            </a:r>
            <a:r>
              <a:rPr lang="ja-JP" altLang="en-US" dirty="0"/>
              <a:t>の更新</a:t>
            </a:r>
            <a:endParaRPr lang="en-US" altLang="ja-JP" dirty="0"/>
          </a:p>
          <a:p>
            <a:pPr lvl="1"/>
            <a:r>
              <a:rPr lang="en-US" altLang="ja-JP" dirty="0" err="1"/>
              <a:t>Gemfile</a:t>
            </a:r>
            <a:r>
              <a:rPr lang="en-US" altLang="ja-JP" dirty="0"/>
              <a:t> </a:t>
            </a:r>
            <a:r>
              <a:rPr lang="ja-JP" altLang="en-US" dirty="0"/>
              <a:t>に </a:t>
            </a:r>
            <a:r>
              <a:rPr lang="en-US" altLang="ja-JP" dirty="0" smtClean="0"/>
              <a:t>“</a:t>
            </a:r>
            <a:r>
              <a:rPr lang="en-GB" altLang="ja-JP" dirty="0" smtClean="0"/>
              <a:t>gem </a:t>
            </a:r>
            <a:r>
              <a:rPr lang="en-GB" altLang="ja-JP" dirty="0"/>
              <a:t>‘sprockets’, ‘2.12.3</a:t>
            </a:r>
            <a:r>
              <a:rPr lang="en-GB" altLang="ja-JP" dirty="0" smtClean="0"/>
              <a:t>‘ “ </a:t>
            </a:r>
            <a:r>
              <a:rPr lang="ja-JP" altLang="en-US" dirty="0"/>
              <a:t>を記述</a:t>
            </a:r>
            <a:r>
              <a:rPr lang="ja-JP" altLang="en-US" dirty="0" smtClean="0"/>
              <a:t>して</a:t>
            </a:r>
            <a:endParaRPr lang="en-US" altLang="ja-JP" dirty="0" smtClean="0"/>
          </a:p>
          <a:p>
            <a:pPr marL="457200" lvl="1" indent="0">
              <a:buNone/>
            </a:pPr>
            <a:r>
              <a:rPr lang="ja-JP" altLang="en-US" dirty="0"/>
              <a:t> </a:t>
            </a:r>
            <a:r>
              <a:rPr lang="ja-JP" altLang="en-US" dirty="0" smtClean="0"/>
              <a:t>  </a:t>
            </a:r>
            <a:r>
              <a:rPr lang="en-US" altLang="ja-JP" dirty="0" smtClean="0"/>
              <a:t>$</a:t>
            </a:r>
            <a:r>
              <a:rPr lang="ja-JP" altLang="en-US" dirty="0" smtClean="0"/>
              <a:t> </a:t>
            </a:r>
            <a:r>
              <a:rPr lang="en-US" altLang="ja-JP" dirty="0"/>
              <a:t>bundle </a:t>
            </a:r>
            <a:r>
              <a:rPr lang="en-US" altLang="ja-JP" dirty="0" smtClean="0"/>
              <a:t>update</a:t>
            </a:r>
          </a:p>
          <a:p>
            <a:pPr marL="457200" lvl="1" indent="0">
              <a:buNone/>
            </a:pPr>
            <a:r>
              <a:rPr lang="ja-JP" altLang="en-US" dirty="0"/>
              <a:t> </a:t>
            </a:r>
            <a:r>
              <a:rPr lang="ja-JP" altLang="en-US" dirty="0" smtClean="0"/>
              <a:t> する</a:t>
            </a:r>
            <a:endParaRPr lang="en-GB" altLang="ja-JP" dirty="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88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Scaffolding</a:t>
            </a:r>
            <a:r>
              <a:rPr kumimoji="1" lang="ja-JP" altLang="en-US" dirty="0" smtClean="0"/>
              <a:t> 機能による開発</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アプリケーションルートに移動</a:t>
            </a:r>
            <a:endParaRPr lang="en-US" altLang="ja-JP" dirty="0" smtClean="0"/>
          </a:p>
          <a:p>
            <a:pPr marL="457200" lvl="1" indent="0">
              <a:buNone/>
            </a:pPr>
            <a:r>
              <a:rPr lang="en-US" altLang="ja-JP" dirty="0" smtClean="0"/>
              <a:t>$</a:t>
            </a:r>
            <a:r>
              <a:rPr lang="ja-JP" altLang="en-US" dirty="0" smtClean="0"/>
              <a:t> </a:t>
            </a:r>
            <a:r>
              <a:rPr lang="en-US" altLang="ja-JP" dirty="0" smtClean="0"/>
              <a:t>cd test1</a:t>
            </a:r>
          </a:p>
          <a:p>
            <a:r>
              <a:rPr lang="ja-JP" altLang="en-US" dirty="0" smtClean="0"/>
              <a:t>関連ファイルの作成</a:t>
            </a:r>
            <a:endParaRPr kumimoji="1" lang="en-US" altLang="ja-JP" dirty="0" smtClean="0"/>
          </a:p>
          <a:p>
            <a:pPr marL="0" indent="0">
              <a:buNone/>
            </a:pPr>
            <a:r>
              <a:rPr kumimoji="1" lang="ja-JP" altLang="en-US" dirty="0" smtClean="0">
                <a:latin typeface="Arial" panose="020B0604020202020204" pitchFamily="34" charset="0"/>
                <a:cs typeface="Arial" panose="020B0604020202020204" pitchFamily="34" charset="0"/>
              </a:rPr>
              <a:t>  </a:t>
            </a:r>
            <a:r>
              <a:rPr kumimoji="1" lang="en-US" altLang="ja-JP" sz="2800" dirty="0" smtClean="0">
                <a:latin typeface="Arial" panose="020B0604020202020204" pitchFamily="34" charset="0"/>
                <a:cs typeface="Arial" panose="020B0604020202020204" pitchFamily="34" charset="0"/>
              </a:rPr>
              <a:t>$ rails generate scaffold book </a:t>
            </a:r>
            <a:r>
              <a:rPr kumimoji="1" lang="en-US" altLang="ja-JP" sz="2800" dirty="0" err="1" smtClean="0">
                <a:latin typeface="Arial" panose="020B0604020202020204" pitchFamily="34" charset="0"/>
                <a:cs typeface="Arial" panose="020B0604020202020204" pitchFamily="34" charset="0"/>
              </a:rPr>
              <a:t>title:string</a:t>
            </a:r>
            <a:r>
              <a:rPr kumimoji="1" lang="en-US" altLang="ja-JP" sz="2800" dirty="0" smtClean="0">
                <a:latin typeface="Arial" panose="020B0604020202020204" pitchFamily="34" charset="0"/>
                <a:cs typeface="Arial" panose="020B0604020202020204" pitchFamily="34" charset="0"/>
              </a:rPr>
              <a:t> </a:t>
            </a:r>
            <a:r>
              <a:rPr kumimoji="1" lang="en-US" altLang="ja-JP" sz="2800" dirty="0" err="1" smtClean="0">
                <a:latin typeface="Arial" panose="020B0604020202020204" pitchFamily="34" charset="0"/>
                <a:cs typeface="Arial" panose="020B0604020202020204" pitchFamily="34" charset="0"/>
              </a:rPr>
              <a:t>price:integer</a:t>
            </a:r>
            <a:r>
              <a:rPr kumimoji="1" lang="en-US" altLang="ja-JP" sz="2800" dirty="0" smtClean="0">
                <a:latin typeface="Arial" panose="020B0604020202020204" pitchFamily="34" charset="0"/>
                <a:cs typeface="Arial" panose="020B0604020202020204" pitchFamily="34" charset="0"/>
              </a:rPr>
              <a:t> </a:t>
            </a:r>
            <a:r>
              <a:rPr kumimoji="1" lang="en-US" altLang="ja-JP" sz="2800" dirty="0" err="1" smtClean="0">
                <a:latin typeface="Arial" panose="020B0604020202020204" pitchFamily="34" charset="0"/>
                <a:cs typeface="Arial" panose="020B0604020202020204" pitchFamily="34" charset="0"/>
              </a:rPr>
              <a:t>published:date</a:t>
            </a:r>
            <a:r>
              <a:rPr kumimoji="1" lang="en-US" altLang="ja-JP" sz="2800" dirty="0" smtClean="0">
                <a:latin typeface="Arial" panose="020B0604020202020204" pitchFamily="34" charset="0"/>
                <a:cs typeface="Arial" panose="020B0604020202020204" pitchFamily="34" charset="0"/>
              </a:rPr>
              <a:t> </a:t>
            </a:r>
          </a:p>
        </p:txBody>
      </p:sp>
      <p:pic>
        <p:nvPicPr>
          <p:cNvPr id="5" name="Picture 2" descr="http://free-illustrations-ls01.gatag.net/images/lgi01a2014021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87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71463"/>
            <a:ext cx="867727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851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Scaffold </a:t>
            </a:r>
            <a:r>
              <a:rPr kumimoji="1" lang="ja-JP" altLang="en-US" dirty="0" smtClean="0"/>
              <a:t>により作成されるファイル</a:t>
            </a:r>
            <a:endParaRPr kumimoji="1" lang="ja-JP" altLang="en-US" dirty="0"/>
          </a:p>
        </p:txBody>
      </p:sp>
      <p:sp>
        <p:nvSpPr>
          <p:cNvPr id="3" name="コンテンツ プレースホルダー 2"/>
          <p:cNvSpPr>
            <a:spLocks noGrp="1"/>
          </p:cNvSpPr>
          <p:nvPr>
            <p:ph idx="1"/>
          </p:nvPr>
        </p:nvSpPr>
        <p:spPr/>
        <p:txBody>
          <a:bodyPr/>
          <a:lstStyle/>
          <a:p>
            <a:r>
              <a:rPr lang="en-US" altLang="ja-JP" dirty="0"/>
              <a:t>a</a:t>
            </a:r>
            <a:r>
              <a:rPr kumimoji="1" lang="en-US" altLang="ja-JP" dirty="0" smtClean="0"/>
              <a:t>pp</a:t>
            </a:r>
            <a:r>
              <a:rPr kumimoji="1" lang="ja-JP" altLang="en-US" dirty="0" smtClean="0"/>
              <a:t> 以下</a:t>
            </a:r>
            <a:endParaRPr kumimoji="1" lang="en-US" altLang="ja-JP" dirty="0" smtClean="0"/>
          </a:p>
          <a:p>
            <a:pPr lvl="1"/>
            <a:r>
              <a:rPr lang="en-US" altLang="ja-JP" dirty="0" smtClean="0"/>
              <a:t>views/books/index.html </a:t>
            </a:r>
            <a:r>
              <a:rPr lang="ja-JP" altLang="en-US" dirty="0" smtClean="0"/>
              <a:t>など</a:t>
            </a:r>
            <a:endParaRPr lang="en-US" altLang="ja-JP" dirty="0" smtClean="0"/>
          </a:p>
          <a:p>
            <a:pPr lvl="1"/>
            <a:r>
              <a:rPr kumimoji="1" lang="en-US" altLang="ja-JP" dirty="0" smtClean="0"/>
              <a:t>controllers/</a:t>
            </a:r>
            <a:r>
              <a:rPr kumimoji="1" lang="en-US" altLang="ja-JP" dirty="0" err="1" smtClean="0"/>
              <a:t>books_controller.rb</a:t>
            </a:r>
            <a:endParaRPr kumimoji="1" lang="en-US" altLang="ja-JP" dirty="0" smtClean="0"/>
          </a:p>
          <a:p>
            <a:pPr lvl="1"/>
            <a:r>
              <a:rPr kumimoji="1" lang="en-US" altLang="ja-JP" dirty="0" smtClean="0"/>
              <a:t>models/</a:t>
            </a:r>
            <a:r>
              <a:rPr kumimoji="1" lang="en-US" altLang="ja-JP" dirty="0" err="1" smtClean="0"/>
              <a:t>book.rb</a:t>
            </a:r>
            <a:r>
              <a:rPr kumimoji="1" lang="en-US" altLang="ja-JP" dirty="0" smtClean="0"/>
              <a:t> </a:t>
            </a:r>
            <a:r>
              <a:rPr kumimoji="1" lang="ja-JP" altLang="en-US" dirty="0" smtClean="0"/>
              <a:t>など</a:t>
            </a:r>
            <a:endParaRPr kumimoji="1" lang="en-US" altLang="ja-JP" dirty="0" smtClean="0"/>
          </a:p>
          <a:p>
            <a:r>
              <a:rPr lang="en-US" altLang="ja-JP" dirty="0" err="1" smtClean="0"/>
              <a:t>db</a:t>
            </a:r>
            <a:r>
              <a:rPr lang="en-US" altLang="ja-JP" dirty="0" smtClean="0"/>
              <a:t> </a:t>
            </a:r>
            <a:r>
              <a:rPr lang="ja-JP" altLang="en-US" dirty="0" smtClean="0"/>
              <a:t>以下</a:t>
            </a:r>
            <a:endParaRPr lang="en-US" altLang="ja-JP" dirty="0" smtClean="0"/>
          </a:p>
          <a:p>
            <a:pPr lvl="1"/>
            <a:r>
              <a:rPr kumimoji="1" lang="en-US" altLang="ja-JP" dirty="0" smtClean="0"/>
              <a:t>migrate/</a:t>
            </a:r>
            <a:r>
              <a:rPr kumimoji="1" lang="en-US" altLang="ja-JP" dirty="0" err="1" smtClean="0"/>
              <a:t>YYYYMMDD_create_books.rb</a:t>
            </a:r>
            <a:endParaRPr kumimoji="1" lang="en-US" altLang="ja-JP" dirty="0" smtClean="0"/>
          </a:p>
          <a:p>
            <a:pPr marL="457200" lvl="1" indent="0">
              <a:buNone/>
            </a:pPr>
            <a:r>
              <a:rPr lang="ja-JP" altLang="en-US" dirty="0" smtClean="0"/>
              <a:t>その他多数</a:t>
            </a:r>
            <a:r>
              <a:rPr lang="en-US" altLang="ja-JP" dirty="0" smtClean="0"/>
              <a:t>…</a:t>
            </a:r>
            <a:endParaRPr kumimoji="1" lang="ja-JP" altLang="en-US" dirty="0"/>
          </a:p>
        </p:txBody>
      </p:sp>
      <p:sp>
        <p:nvSpPr>
          <p:cNvPr id="4" name="テキスト ボックス 3"/>
          <p:cNvSpPr txBox="1"/>
          <p:nvPr/>
        </p:nvSpPr>
        <p:spPr>
          <a:xfrm>
            <a:off x="4562189" y="5085184"/>
            <a:ext cx="4402299" cy="1631216"/>
          </a:xfrm>
          <a:prstGeom prst="rect">
            <a:avLst/>
          </a:prstGeom>
          <a:solidFill>
            <a:schemeClr val="accent6">
              <a:lumMod val="40000"/>
              <a:lumOff val="60000"/>
            </a:schemeClr>
          </a:solidFill>
        </p:spPr>
        <p:txBody>
          <a:bodyPr wrap="square" rtlCol="0">
            <a:spAutoFit/>
          </a:bodyPr>
          <a:lstStyle/>
          <a:p>
            <a:r>
              <a:rPr lang="en-US" altLang="ja-JP" sz="2000" b="1" dirty="0" err="1" smtClean="0"/>
              <a:t>CoC</a:t>
            </a:r>
            <a:r>
              <a:rPr lang="en-US" altLang="ja-JP" sz="2000" b="1" dirty="0" smtClean="0"/>
              <a:t>(Convention</a:t>
            </a:r>
            <a:r>
              <a:rPr lang="ja-JP" altLang="en-US" sz="2000" b="1" dirty="0" smtClean="0"/>
              <a:t> </a:t>
            </a:r>
            <a:r>
              <a:rPr lang="en-US" altLang="ja-JP" sz="2000" b="1" dirty="0" smtClean="0"/>
              <a:t>over</a:t>
            </a:r>
            <a:r>
              <a:rPr lang="ja-JP" altLang="en-US" sz="2000" b="1" dirty="0" smtClean="0"/>
              <a:t> </a:t>
            </a:r>
            <a:r>
              <a:rPr lang="en-US" altLang="ja-JP" sz="2000" b="1" dirty="0" smtClean="0"/>
              <a:t>Configuration)</a:t>
            </a:r>
            <a:endParaRPr lang="en-US" altLang="ja-JP" sz="2000" b="1" dirty="0"/>
          </a:p>
          <a:p>
            <a:pPr marL="742950" lvl="1" indent="-285750">
              <a:buFont typeface="Arial" panose="020B0604020202020204" pitchFamily="34" charset="0"/>
              <a:buChar char="•"/>
            </a:pPr>
            <a:r>
              <a:rPr lang="ja-JP" altLang="en-US" sz="2000" dirty="0"/>
              <a:t>設定より規約</a:t>
            </a:r>
            <a:endParaRPr lang="en-US" altLang="ja-JP" sz="2000" dirty="0"/>
          </a:p>
          <a:p>
            <a:pPr marL="742950" lvl="1" indent="-285750">
              <a:buFont typeface="Arial" panose="020B0604020202020204" pitchFamily="34" charset="0"/>
              <a:buChar char="•"/>
            </a:pPr>
            <a:r>
              <a:rPr lang="ja-JP" altLang="en-US" sz="2000" dirty="0" smtClean="0"/>
              <a:t>慎重に設計された規約に従うことにより，設定が不要</a:t>
            </a:r>
            <a:r>
              <a:rPr lang="en-US" altLang="ja-JP" sz="2000" dirty="0" smtClean="0"/>
              <a:t>(</a:t>
            </a:r>
            <a:r>
              <a:rPr lang="ja-JP" altLang="en-US" sz="2000" dirty="0" smtClean="0"/>
              <a:t>あるいは軽減</a:t>
            </a:r>
            <a:r>
              <a:rPr lang="en-US" altLang="ja-JP" sz="2000" dirty="0" smtClean="0"/>
              <a:t>)</a:t>
            </a:r>
            <a:endParaRPr lang="ja-JP" altLang="en-US" sz="2000" dirty="0"/>
          </a:p>
        </p:txBody>
      </p:sp>
    </p:spTree>
    <p:extLst>
      <p:ext uri="{BB962C8B-B14F-4D97-AF65-F5344CB8AC3E}">
        <p14:creationId xmlns:p14="http://schemas.microsoft.com/office/powerpoint/2010/main" val="1771491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a:t>
            </a:r>
            <a:r>
              <a:rPr kumimoji="1" lang="en-US" altLang="ja-JP" dirty="0" smtClean="0"/>
              <a:t>pp/views/books/</a:t>
            </a:r>
            <a:r>
              <a:rPr kumimoji="1" lang="en-US" altLang="ja-JP" dirty="0" err="1" smtClean="0"/>
              <a:t>index.html.erb</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勝手に</a:t>
            </a:r>
            <a:r>
              <a:rPr kumimoji="1" lang="en-US" altLang="ja-JP" dirty="0" smtClean="0"/>
              <a:t>HTML</a:t>
            </a:r>
            <a:r>
              <a:rPr kumimoji="1" lang="ja-JP" altLang="en-US" dirty="0" smtClean="0"/>
              <a:t> ファイルが作成される</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65" y="2336626"/>
            <a:ext cx="871970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48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マイグレーションファイル</a:t>
            </a:r>
            <a:r>
              <a:rPr kumimoji="1" lang="en-US" altLang="ja-JP" dirty="0" smtClean="0"/>
              <a:t/>
            </a:r>
            <a:br>
              <a:rPr kumimoji="1" lang="en-US" altLang="ja-JP" dirty="0" smtClean="0"/>
            </a:br>
            <a:r>
              <a:rPr kumimoji="1" lang="en-US" altLang="ja-JP" sz="4000" dirty="0" err="1" smtClean="0"/>
              <a:t>db</a:t>
            </a:r>
            <a:r>
              <a:rPr kumimoji="1" lang="en-US" altLang="ja-JP" sz="4000" dirty="0" smtClean="0"/>
              <a:t>/migrate/</a:t>
            </a:r>
            <a:r>
              <a:rPr lang="en-US" altLang="ja-JP" sz="4000" dirty="0" err="1"/>
              <a:t>YYYYMMDD_create_books.rb</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dirty="0" smtClean="0"/>
              <a:t>データベース</a:t>
            </a:r>
            <a:r>
              <a:rPr kumimoji="1" lang="en-US" altLang="ja-JP" dirty="0" smtClean="0"/>
              <a:t>(</a:t>
            </a:r>
            <a:r>
              <a:rPr kumimoji="1" lang="ja-JP" altLang="en-US" dirty="0" smtClean="0"/>
              <a:t>テーブル</a:t>
            </a:r>
            <a:r>
              <a:rPr kumimoji="1" lang="en-US" altLang="ja-JP" dirty="0" smtClean="0"/>
              <a:t>)</a:t>
            </a:r>
            <a:r>
              <a:rPr kumimoji="1" lang="ja-JP" altLang="en-US" dirty="0" smtClean="0"/>
              <a:t>の作成に用いるファイル</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60" y="2752877"/>
            <a:ext cx="8742481" cy="391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21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実際</a:t>
            </a:r>
            <a:r>
              <a:rPr lang="ja-JP" altLang="en-US" dirty="0" smtClean="0"/>
              <a:t>に出来上がったものをブラウザで見てみる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マイグレーションファイルの実行によるテーブルの作成</a:t>
            </a:r>
            <a:endParaRPr lang="en-US" altLang="ja-JP" dirty="0">
              <a:latin typeface="Arial" panose="020B0604020202020204" pitchFamily="34" charset="0"/>
              <a:cs typeface="Arial" panose="020B0604020202020204" pitchFamily="34" charset="0"/>
            </a:endParaRPr>
          </a:p>
          <a:p>
            <a:pPr marL="0" indent="0">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rake </a:t>
            </a:r>
            <a:r>
              <a:rPr lang="en-US" altLang="ja-JP" dirty="0" err="1">
                <a:latin typeface="Arial" panose="020B0604020202020204" pitchFamily="34" charset="0"/>
                <a:cs typeface="Arial" panose="020B0604020202020204" pitchFamily="34" charset="0"/>
              </a:rPr>
              <a:t>db:migrate</a:t>
            </a:r>
            <a:endParaRPr lang="en-US" altLang="ja-JP" dirty="0">
              <a:latin typeface="Arial" panose="020B0604020202020204" pitchFamily="34" charset="0"/>
              <a:cs typeface="Arial" panose="020B0604020202020204" pitchFamily="34" charset="0"/>
            </a:endParaRPr>
          </a:p>
          <a:p>
            <a:r>
              <a:rPr lang="ja-JP" altLang="en-US" dirty="0"/>
              <a:t>サーバ起動</a:t>
            </a:r>
            <a:r>
              <a:rPr lang="en-US" altLang="ja-JP" dirty="0"/>
              <a:t>, </a:t>
            </a:r>
            <a:r>
              <a:rPr lang="ja-JP" altLang="en-US" dirty="0"/>
              <a:t>ブラウザ確認</a:t>
            </a:r>
            <a:endParaRPr lang="en-US" altLang="ja-JP" dirty="0">
              <a:latin typeface="Arial" panose="020B0604020202020204" pitchFamily="34" charset="0"/>
              <a:cs typeface="Arial" panose="020B0604020202020204" pitchFamily="34" charset="0"/>
            </a:endParaRPr>
          </a:p>
          <a:p>
            <a:pPr marL="0" indent="0">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rails</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a:t>
            </a:r>
          </a:p>
          <a:p>
            <a:pPr marL="0" indent="0">
              <a:buNone/>
            </a:pPr>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ブラウザで </a:t>
            </a:r>
            <a:r>
              <a:rPr lang="en-US" altLang="ja-JP" dirty="0">
                <a:latin typeface="Arial" panose="020B0604020202020204" pitchFamily="34" charset="0"/>
                <a:cs typeface="Arial" panose="020B0604020202020204" pitchFamily="34" charset="0"/>
              </a:rPr>
              <a:t>http://localhost:3000/books </a:t>
            </a:r>
            <a:r>
              <a:rPr lang="ja-JP" altLang="en-US" dirty="0">
                <a:latin typeface="Arial" panose="020B0604020202020204" pitchFamily="34" charset="0"/>
                <a:cs typeface="Arial" panose="020B0604020202020204" pitchFamily="34" charset="0"/>
              </a:rPr>
              <a:t>に</a:t>
            </a:r>
            <a:r>
              <a:rPr lang="ja-JP" altLang="en-US" dirty="0" smtClean="0">
                <a:latin typeface="Arial" panose="020B0604020202020204" pitchFamily="34" charset="0"/>
                <a:cs typeface="Arial" panose="020B0604020202020204" pitchFamily="34" charset="0"/>
              </a:rPr>
              <a:t>アクセス</a:t>
            </a:r>
            <a:endParaRPr lang="en-US" altLang="ja-JP" dirty="0">
              <a:latin typeface="Arial" panose="020B0604020202020204" pitchFamily="34" charset="0"/>
              <a:cs typeface="Arial" panose="020B0604020202020204" pitchFamily="34" charset="0"/>
            </a:endParaRPr>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02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ブラウザでアクセス</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56" y="1484784"/>
            <a:ext cx="7207444" cy="5247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free-illustrations-ls01.gatag.net/images/lgi01a2014021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054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手を動かしてみる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書籍の登録や編集などをやってみよう．</a:t>
            </a:r>
            <a:endParaRPr kumimoji="1" lang="ja-JP" altLang="en-US" dirty="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51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コントローラ</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app/controllers/</a:t>
            </a:r>
            <a:r>
              <a:rPr kumimoji="1" lang="en-US" altLang="ja-JP" dirty="0" err="1" smtClean="0"/>
              <a:t>books_controller.rb</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7" y="2242104"/>
            <a:ext cx="5619750" cy="3524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右中かっこ 4"/>
          <p:cNvSpPr/>
          <p:nvPr/>
        </p:nvSpPr>
        <p:spPr>
          <a:xfrm>
            <a:off x="1634548" y="4530003"/>
            <a:ext cx="432048" cy="5300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193837" y="4285614"/>
            <a:ext cx="3240360" cy="1015663"/>
          </a:xfrm>
          <a:prstGeom prst="rect">
            <a:avLst/>
          </a:prstGeom>
          <a:solidFill>
            <a:srgbClr val="FFFF00"/>
          </a:solidFill>
        </p:spPr>
        <p:txBody>
          <a:bodyPr wrap="square" rtlCol="0">
            <a:spAutoFit/>
          </a:bodyPr>
          <a:lstStyle/>
          <a:p>
            <a:r>
              <a:rPr lang="en-US" altLang="ja-JP" sz="2000" dirty="0"/>
              <a:t>new</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new </a:t>
            </a:r>
            <a:r>
              <a:rPr lang="ja-JP" altLang="en-US" sz="2000" dirty="0" smtClean="0"/>
              <a:t>メソッドを使ってデータの格納先変数を作成</a:t>
            </a:r>
            <a:endParaRPr kumimoji="1" lang="ja-JP" altLang="en-US" sz="2000" dirty="0"/>
          </a:p>
        </p:txBody>
      </p:sp>
      <p:sp>
        <p:nvSpPr>
          <p:cNvPr id="7" name="右中かっこ 6"/>
          <p:cNvSpPr/>
          <p:nvPr/>
        </p:nvSpPr>
        <p:spPr>
          <a:xfrm>
            <a:off x="1706556" y="3012775"/>
            <a:ext cx="432048" cy="4818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2213292" y="2746160"/>
            <a:ext cx="3240360" cy="1015663"/>
          </a:xfrm>
          <a:prstGeom prst="rect">
            <a:avLst/>
          </a:prstGeom>
          <a:solidFill>
            <a:srgbClr val="FFFF00"/>
          </a:solidFill>
        </p:spPr>
        <p:txBody>
          <a:bodyPr wrap="square" rtlCol="0">
            <a:spAutoFit/>
          </a:bodyPr>
          <a:lstStyle/>
          <a:p>
            <a:r>
              <a:rPr lang="en-US" altLang="ja-JP" sz="2000" dirty="0" smtClean="0"/>
              <a:t>index</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all </a:t>
            </a:r>
            <a:r>
              <a:rPr lang="ja-JP" altLang="en-US" sz="2000" dirty="0" smtClean="0"/>
              <a:t>メソッドを使ってデータベースからデータを取得</a:t>
            </a:r>
            <a:endParaRPr kumimoji="1" lang="ja-JP" altLang="en-US" sz="2000" dirty="0"/>
          </a:p>
        </p:txBody>
      </p:sp>
      <p:graphicFrame>
        <p:nvGraphicFramePr>
          <p:cNvPr id="4" name="表 3"/>
          <p:cNvGraphicFramePr>
            <a:graphicFrameLocks noGrp="1"/>
          </p:cNvGraphicFramePr>
          <p:nvPr>
            <p:extLst>
              <p:ext uri="{D42A27DB-BD31-4B8C-83A1-F6EECF244321}">
                <p14:modId xmlns:p14="http://schemas.microsoft.com/office/powerpoint/2010/main" val="1309106624"/>
              </p:ext>
            </p:extLst>
          </p:nvPr>
        </p:nvGraphicFramePr>
        <p:xfrm>
          <a:off x="5842128" y="2623967"/>
          <a:ext cx="3194368" cy="1112520"/>
        </p:xfrm>
        <a:graphic>
          <a:graphicData uri="http://schemas.openxmlformats.org/drawingml/2006/table">
            <a:tbl>
              <a:tblPr firstRow="1" bandRow="1">
                <a:tableStyleId>{5C22544A-7EE6-4342-B048-85BDC9FD1C3A}</a:tableStyleId>
              </a:tblPr>
              <a:tblGrid>
                <a:gridCol w="1016000"/>
                <a:gridCol w="1016000"/>
                <a:gridCol w="1162368"/>
              </a:tblGrid>
              <a:tr h="370840">
                <a:tc>
                  <a:txBody>
                    <a:bodyPr/>
                    <a:lstStyle/>
                    <a:p>
                      <a:r>
                        <a:rPr kumimoji="1" lang="en-US" altLang="ja-JP" dirty="0" smtClean="0"/>
                        <a:t>Title</a:t>
                      </a:r>
                      <a:endParaRPr kumimoji="1" lang="ja-JP" altLang="en-US" dirty="0"/>
                    </a:p>
                  </a:txBody>
                  <a:tcPr/>
                </a:tc>
                <a:tc>
                  <a:txBody>
                    <a:bodyPr/>
                    <a:lstStyle/>
                    <a:p>
                      <a:r>
                        <a:rPr kumimoji="1" lang="en-US" altLang="ja-JP" dirty="0" smtClean="0"/>
                        <a:t>Price</a:t>
                      </a:r>
                      <a:endParaRPr kumimoji="1" lang="ja-JP" altLang="en-US" dirty="0"/>
                    </a:p>
                  </a:txBody>
                  <a:tcPr/>
                </a:tc>
                <a:tc>
                  <a:txBody>
                    <a:bodyPr/>
                    <a:lstStyle/>
                    <a:p>
                      <a:r>
                        <a:rPr kumimoji="1" lang="en-US" altLang="ja-JP" dirty="0" smtClean="0"/>
                        <a:t>Published</a:t>
                      </a:r>
                      <a:endParaRPr kumimoji="1" lang="ja-JP" altLang="en-US" dirty="0"/>
                    </a:p>
                  </a:txBody>
                  <a:tcPr/>
                </a:tc>
              </a:tr>
              <a:tr h="370840">
                <a:tc>
                  <a:txBody>
                    <a:bodyPr/>
                    <a:lstStyle/>
                    <a:p>
                      <a:r>
                        <a:rPr kumimoji="1" lang="en-US" altLang="ja-JP" dirty="0" smtClean="0"/>
                        <a:t>Book1</a:t>
                      </a:r>
                      <a:endParaRPr kumimoji="1" lang="ja-JP" altLang="en-US" dirty="0"/>
                    </a:p>
                  </a:txBody>
                  <a:tcPr/>
                </a:tc>
                <a:tc>
                  <a:txBody>
                    <a:bodyPr/>
                    <a:lstStyle/>
                    <a:p>
                      <a:r>
                        <a:rPr kumimoji="1" lang="en-US" altLang="ja-JP" dirty="0" smtClean="0"/>
                        <a:t>3000</a:t>
                      </a:r>
                      <a:endParaRPr kumimoji="1" lang="ja-JP" altLang="en-US" dirty="0"/>
                    </a:p>
                  </a:txBody>
                  <a:tcPr/>
                </a:tc>
                <a:tc>
                  <a:txBody>
                    <a:bodyPr/>
                    <a:lstStyle/>
                    <a:p>
                      <a:r>
                        <a:rPr kumimoji="1" lang="en-US" altLang="ja-JP" dirty="0" smtClean="0"/>
                        <a:t>XX corp.</a:t>
                      </a:r>
                      <a:endParaRPr kumimoji="1" lang="ja-JP" altLang="en-US" dirty="0"/>
                    </a:p>
                  </a:txBody>
                  <a:tcPr/>
                </a:tc>
              </a:tr>
              <a:tr h="370840">
                <a:tc>
                  <a:txBody>
                    <a:bodyPr/>
                    <a:lstStyle/>
                    <a:p>
                      <a:r>
                        <a:rPr kumimoji="1" lang="en-US" altLang="ja-JP" dirty="0" smtClean="0"/>
                        <a:t>Book2</a:t>
                      </a:r>
                      <a:endParaRPr kumimoji="1" lang="ja-JP" altLang="en-US" dirty="0"/>
                    </a:p>
                  </a:txBody>
                  <a:tcPr/>
                </a:tc>
                <a:tc>
                  <a:txBody>
                    <a:bodyPr/>
                    <a:lstStyle/>
                    <a:p>
                      <a:r>
                        <a:rPr kumimoji="1" lang="en-US" altLang="ja-JP" dirty="0" smtClean="0"/>
                        <a:t>2500</a:t>
                      </a:r>
                      <a:endParaRPr kumimoji="1" lang="ja-JP" altLang="en-US" dirty="0"/>
                    </a:p>
                  </a:txBody>
                  <a:tcPr/>
                </a:tc>
                <a:tc>
                  <a:txBody>
                    <a:bodyPr/>
                    <a:lstStyle/>
                    <a:p>
                      <a:r>
                        <a:rPr kumimoji="1" lang="en-US" altLang="ja-JP" dirty="0" smtClean="0"/>
                        <a:t>YY corp.</a:t>
                      </a:r>
                      <a:endParaRPr kumimoji="1" lang="ja-JP" altLang="en-US" dirty="0"/>
                    </a:p>
                  </a:txBody>
                  <a:tcPr/>
                </a:tc>
              </a:tr>
            </a:tbl>
          </a:graphicData>
        </a:graphic>
      </p:graphicFrame>
      <p:sp>
        <p:nvSpPr>
          <p:cNvPr id="9" name="テキスト ボックス 8"/>
          <p:cNvSpPr txBox="1"/>
          <p:nvPr/>
        </p:nvSpPr>
        <p:spPr>
          <a:xfrm>
            <a:off x="6516216" y="2245335"/>
            <a:ext cx="1728193" cy="369332"/>
          </a:xfrm>
          <a:prstGeom prst="rect">
            <a:avLst/>
          </a:prstGeom>
          <a:noFill/>
        </p:spPr>
        <p:txBody>
          <a:bodyPr wrap="square" rtlCol="0">
            <a:spAutoFit/>
          </a:bodyPr>
          <a:lstStyle/>
          <a:p>
            <a:pPr algn="ctr"/>
            <a:r>
              <a:rPr kumimoji="1" lang="en-US" altLang="ja-JP" b="1" dirty="0" smtClean="0"/>
              <a:t>Book </a:t>
            </a:r>
            <a:r>
              <a:rPr kumimoji="1" lang="ja-JP" altLang="en-US" b="1" dirty="0" smtClean="0"/>
              <a:t>テーブル</a:t>
            </a:r>
            <a:endParaRPr kumimoji="1" lang="ja-JP" altLang="en-US" b="1" dirty="0"/>
          </a:p>
        </p:txBody>
      </p:sp>
      <p:graphicFrame>
        <p:nvGraphicFramePr>
          <p:cNvPr id="11" name="表 10"/>
          <p:cNvGraphicFramePr>
            <a:graphicFrameLocks noGrp="1"/>
          </p:cNvGraphicFramePr>
          <p:nvPr>
            <p:extLst>
              <p:ext uri="{D42A27DB-BD31-4B8C-83A1-F6EECF244321}">
                <p14:modId xmlns:p14="http://schemas.microsoft.com/office/powerpoint/2010/main" val="1057655248"/>
              </p:ext>
            </p:extLst>
          </p:nvPr>
        </p:nvGraphicFramePr>
        <p:xfrm>
          <a:off x="5868144" y="4591329"/>
          <a:ext cx="3194368" cy="1483360"/>
        </p:xfrm>
        <a:graphic>
          <a:graphicData uri="http://schemas.openxmlformats.org/drawingml/2006/table">
            <a:tbl>
              <a:tblPr firstRow="1" bandRow="1">
                <a:tableStyleId>{5C22544A-7EE6-4342-B048-85BDC9FD1C3A}</a:tableStyleId>
              </a:tblPr>
              <a:tblGrid>
                <a:gridCol w="1016000"/>
                <a:gridCol w="1016000"/>
                <a:gridCol w="1162368"/>
              </a:tblGrid>
              <a:tr h="370840">
                <a:tc>
                  <a:txBody>
                    <a:bodyPr/>
                    <a:lstStyle/>
                    <a:p>
                      <a:r>
                        <a:rPr kumimoji="1" lang="en-US" altLang="ja-JP" dirty="0" smtClean="0"/>
                        <a:t>Title</a:t>
                      </a:r>
                      <a:endParaRPr kumimoji="1" lang="ja-JP" altLang="en-US" dirty="0"/>
                    </a:p>
                  </a:txBody>
                  <a:tcPr/>
                </a:tc>
                <a:tc>
                  <a:txBody>
                    <a:bodyPr/>
                    <a:lstStyle/>
                    <a:p>
                      <a:r>
                        <a:rPr kumimoji="1" lang="en-US" altLang="ja-JP" dirty="0" smtClean="0"/>
                        <a:t>Price</a:t>
                      </a:r>
                      <a:endParaRPr kumimoji="1" lang="ja-JP" altLang="en-US" dirty="0"/>
                    </a:p>
                  </a:txBody>
                  <a:tcPr/>
                </a:tc>
                <a:tc>
                  <a:txBody>
                    <a:bodyPr/>
                    <a:lstStyle/>
                    <a:p>
                      <a:r>
                        <a:rPr kumimoji="1" lang="en-US" altLang="ja-JP" dirty="0" smtClean="0"/>
                        <a:t>Published</a:t>
                      </a:r>
                      <a:endParaRPr kumimoji="1" lang="ja-JP" altLang="en-US" dirty="0"/>
                    </a:p>
                  </a:txBody>
                  <a:tcPr/>
                </a:tc>
              </a:tr>
              <a:tr h="370840">
                <a:tc>
                  <a:txBody>
                    <a:bodyPr/>
                    <a:lstStyle/>
                    <a:p>
                      <a:r>
                        <a:rPr kumimoji="1" lang="en-US" altLang="ja-JP" dirty="0" smtClean="0"/>
                        <a:t>Book1</a:t>
                      </a:r>
                      <a:endParaRPr kumimoji="1" lang="ja-JP" altLang="en-US" dirty="0"/>
                    </a:p>
                  </a:txBody>
                  <a:tcPr/>
                </a:tc>
                <a:tc>
                  <a:txBody>
                    <a:bodyPr/>
                    <a:lstStyle/>
                    <a:p>
                      <a:r>
                        <a:rPr kumimoji="1" lang="en-US" altLang="ja-JP" dirty="0" smtClean="0"/>
                        <a:t>3000</a:t>
                      </a:r>
                      <a:endParaRPr kumimoji="1" lang="ja-JP" altLang="en-US" dirty="0"/>
                    </a:p>
                  </a:txBody>
                  <a:tcPr/>
                </a:tc>
                <a:tc>
                  <a:txBody>
                    <a:bodyPr/>
                    <a:lstStyle/>
                    <a:p>
                      <a:r>
                        <a:rPr kumimoji="1" lang="en-US" altLang="ja-JP" dirty="0" smtClean="0"/>
                        <a:t>XX corp.</a:t>
                      </a:r>
                      <a:endParaRPr kumimoji="1" lang="ja-JP" altLang="en-US" dirty="0"/>
                    </a:p>
                  </a:txBody>
                  <a:tcPr/>
                </a:tc>
              </a:tr>
              <a:tr h="370840">
                <a:tc>
                  <a:txBody>
                    <a:bodyPr/>
                    <a:lstStyle/>
                    <a:p>
                      <a:r>
                        <a:rPr kumimoji="1" lang="en-US" altLang="ja-JP" dirty="0" smtClean="0"/>
                        <a:t>Book2</a:t>
                      </a:r>
                      <a:endParaRPr kumimoji="1" lang="ja-JP" altLang="en-US" dirty="0"/>
                    </a:p>
                  </a:txBody>
                  <a:tcPr/>
                </a:tc>
                <a:tc>
                  <a:txBody>
                    <a:bodyPr/>
                    <a:lstStyle/>
                    <a:p>
                      <a:r>
                        <a:rPr kumimoji="1" lang="en-US" altLang="ja-JP" dirty="0" smtClean="0"/>
                        <a:t>2500</a:t>
                      </a:r>
                      <a:endParaRPr kumimoji="1" lang="ja-JP" altLang="en-US" dirty="0"/>
                    </a:p>
                  </a:txBody>
                  <a:tcPr/>
                </a:tc>
                <a:tc>
                  <a:txBody>
                    <a:bodyPr/>
                    <a:lstStyle/>
                    <a:p>
                      <a:r>
                        <a:rPr kumimoji="1" lang="en-US" altLang="ja-JP" dirty="0" smtClean="0"/>
                        <a:t>YY corp.</a:t>
                      </a:r>
                      <a:endParaRPr kumimoji="1" lang="ja-JP" altLang="en-US" dirty="0"/>
                    </a:p>
                  </a:txBody>
                  <a:tcPr/>
                </a:tc>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12" name="正方形/長方形 11"/>
          <p:cNvSpPr/>
          <p:nvPr/>
        </p:nvSpPr>
        <p:spPr>
          <a:xfrm>
            <a:off x="5829234" y="5667060"/>
            <a:ext cx="327585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742384" y="2944399"/>
            <a:ext cx="3275856" cy="817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V="1">
            <a:off x="5979709" y="6165304"/>
            <a:ext cx="320483" cy="3581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067944" y="6211669"/>
            <a:ext cx="2088232" cy="646331"/>
          </a:xfrm>
          <a:prstGeom prst="rect">
            <a:avLst/>
          </a:prstGeom>
          <a:noFill/>
        </p:spPr>
        <p:txBody>
          <a:bodyPr wrap="square" rtlCol="0">
            <a:spAutoFit/>
          </a:bodyPr>
          <a:lstStyle/>
          <a:p>
            <a:r>
              <a:rPr kumimoji="1" lang="ja-JP" altLang="en-US" dirty="0" smtClean="0"/>
              <a:t>テーブルにデータ格納場所を作成</a:t>
            </a:r>
            <a:endParaRPr kumimoji="1" lang="ja-JP" altLang="en-US" dirty="0"/>
          </a:p>
        </p:txBody>
      </p:sp>
    </p:spTree>
    <p:extLst>
      <p:ext uri="{BB962C8B-B14F-4D97-AF65-F5344CB8AC3E}">
        <p14:creationId xmlns:p14="http://schemas.microsoft.com/office/powerpoint/2010/main" val="650052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本日のスケジュール</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INEX</a:t>
            </a:r>
            <a:r>
              <a:rPr kumimoji="1" lang="ja-JP" altLang="en-US" dirty="0" smtClean="0"/>
              <a:t> </a:t>
            </a:r>
            <a:r>
              <a:rPr kumimoji="1" lang="en-US" altLang="ja-JP" dirty="0" smtClean="0"/>
              <a:t>(</a:t>
            </a:r>
            <a:r>
              <a:rPr kumimoji="1" lang="ja-JP" altLang="en-US" dirty="0" smtClean="0"/>
              <a:t>終了</a:t>
            </a:r>
            <a:r>
              <a:rPr kumimoji="1" lang="en-US" altLang="ja-JP" dirty="0" smtClean="0"/>
              <a:t>)</a:t>
            </a:r>
          </a:p>
          <a:p>
            <a:r>
              <a:rPr lang="ja-JP" altLang="en-US" dirty="0"/>
              <a:t>本</a:t>
            </a:r>
            <a:r>
              <a:rPr lang="ja-JP" altLang="en-US" dirty="0" smtClean="0"/>
              <a:t>座学編</a:t>
            </a:r>
            <a:endParaRPr lang="en-US" altLang="ja-JP" dirty="0" smtClean="0"/>
          </a:p>
          <a:p>
            <a:r>
              <a:rPr kumimoji="1" lang="en-US" altLang="ja-JP" dirty="0" smtClean="0"/>
              <a:t>INEX</a:t>
            </a:r>
            <a:r>
              <a:rPr kumimoji="1" lang="ja-JP" altLang="en-US" dirty="0" smtClean="0"/>
              <a:t> 打ち上げ</a:t>
            </a:r>
            <a:endParaRPr lang="en-US" altLang="ja-JP" dirty="0"/>
          </a:p>
          <a:p>
            <a:pPr lvl="1"/>
            <a:r>
              <a:rPr kumimoji="1" lang="en-US" altLang="ja-JP" dirty="0" smtClean="0"/>
              <a:t>19:00-</a:t>
            </a:r>
            <a:endParaRPr lang="en-US" altLang="ja-JP" dirty="0"/>
          </a:p>
          <a:p>
            <a:pPr marL="457200" lvl="1" indent="0" algn="ctr">
              <a:buNone/>
            </a:pPr>
            <a:endParaRPr lang="en-US" altLang="ja-JP" dirty="0" smtClean="0"/>
          </a:p>
          <a:p>
            <a:pPr marL="457200" lvl="1" indent="0" algn="ctr">
              <a:buNone/>
            </a:pPr>
            <a:r>
              <a:rPr lang="ja-JP" altLang="en-US" dirty="0" smtClean="0"/>
              <a:t>と</a:t>
            </a:r>
            <a:r>
              <a:rPr lang="ja-JP" altLang="en-US" dirty="0"/>
              <a:t>いうわけ</a:t>
            </a:r>
            <a:r>
              <a:rPr lang="ja-JP" altLang="en-US" dirty="0" smtClean="0"/>
              <a:t>で，</a:t>
            </a:r>
            <a:endParaRPr lang="en-US" altLang="ja-JP" dirty="0" smtClean="0"/>
          </a:p>
          <a:p>
            <a:pPr marL="0" indent="0" algn="ctr">
              <a:buNone/>
            </a:pPr>
            <a:r>
              <a:rPr kumimoji="1" lang="ja-JP" altLang="en-US" dirty="0"/>
              <a:t>今日</a:t>
            </a:r>
            <a:r>
              <a:rPr kumimoji="1" lang="ja-JP" altLang="en-US" dirty="0" smtClean="0"/>
              <a:t>は</a:t>
            </a:r>
            <a:r>
              <a:rPr kumimoji="1" lang="en-US" altLang="ja-JP" dirty="0" smtClean="0"/>
              <a:t>18:20 </a:t>
            </a:r>
            <a:r>
              <a:rPr kumimoji="1" lang="ja-JP" altLang="en-US" dirty="0" err="1" smtClean="0"/>
              <a:t>までに</a:t>
            </a:r>
            <a:r>
              <a:rPr lang="ja-JP" altLang="en-US" dirty="0"/>
              <a:t>本発表</a:t>
            </a:r>
            <a:r>
              <a:rPr lang="ja-JP" altLang="en-US" dirty="0" smtClean="0"/>
              <a:t>を終わらせて，おいしいビールを飲みたいと思います．</a:t>
            </a:r>
            <a:endParaRPr kumimoji="1" lang="ja-JP" altLang="en-US" dirty="0"/>
          </a:p>
        </p:txBody>
      </p:sp>
    </p:spTree>
    <p:extLst>
      <p:ext uri="{BB962C8B-B14F-4D97-AF65-F5344CB8AC3E}">
        <p14:creationId xmlns:p14="http://schemas.microsoft.com/office/powerpoint/2010/main" val="18396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49033"/>
            <a:ext cx="5108864" cy="3203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ja-JP" altLang="en-US" dirty="0" smtClean="0"/>
              <a:t>コントローラ</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app/controllers/</a:t>
            </a:r>
            <a:r>
              <a:rPr kumimoji="1" lang="en-US" altLang="ja-JP" dirty="0" err="1" smtClean="0"/>
              <a:t>books_controller.rb</a:t>
            </a:r>
            <a:endParaRPr kumimoji="1" lang="ja-JP" altLang="en-US" dirty="0"/>
          </a:p>
        </p:txBody>
      </p:sp>
      <p:sp>
        <p:nvSpPr>
          <p:cNvPr id="8" name="テキスト ボックス 7"/>
          <p:cNvSpPr txBox="1"/>
          <p:nvPr/>
        </p:nvSpPr>
        <p:spPr>
          <a:xfrm>
            <a:off x="1835696" y="3284984"/>
            <a:ext cx="3240360" cy="707886"/>
          </a:xfrm>
          <a:prstGeom prst="rect">
            <a:avLst/>
          </a:prstGeom>
          <a:solidFill>
            <a:srgbClr val="FFFF00"/>
          </a:solidFill>
        </p:spPr>
        <p:txBody>
          <a:bodyPr wrap="square" rtlCol="0">
            <a:spAutoFit/>
          </a:bodyPr>
          <a:lstStyle/>
          <a:p>
            <a:r>
              <a:rPr kumimoji="1" lang="ja-JP" altLang="en-US" sz="2000" dirty="0" smtClean="0"/>
              <a:t> </a:t>
            </a:r>
            <a:r>
              <a:rPr lang="en-US" altLang="ja-JP" sz="2000" dirty="0" smtClean="0"/>
              <a:t>show, edit </a:t>
            </a:r>
            <a:r>
              <a:rPr kumimoji="1" lang="ja-JP" altLang="en-US" sz="2000" dirty="0" smtClean="0"/>
              <a:t>アクション</a:t>
            </a:r>
            <a:endParaRPr kumimoji="1" lang="en-US" altLang="ja-JP" sz="2000" dirty="0" smtClean="0"/>
          </a:p>
          <a:p>
            <a:pPr marL="285750" indent="-285750">
              <a:buFont typeface="Arial" panose="020B0604020202020204" pitchFamily="34" charset="0"/>
              <a:buChar char="•"/>
            </a:pPr>
            <a:r>
              <a:rPr kumimoji="1" lang="ja-JP" altLang="en-US" sz="2000" dirty="0" smtClean="0"/>
              <a:t>何も書いていない？</a:t>
            </a:r>
            <a:endParaRPr kumimoji="1" lang="ja-JP" alt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712594"/>
            <a:ext cx="6886575" cy="1114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直線矢印コネクタ 12"/>
          <p:cNvCxnSpPr/>
          <p:nvPr/>
        </p:nvCxnSpPr>
        <p:spPr>
          <a:xfrm>
            <a:off x="2123728" y="5322432"/>
            <a:ext cx="0" cy="325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979712" y="5313691"/>
            <a:ext cx="1374229" cy="400110"/>
          </a:xfrm>
          <a:prstGeom prst="rect">
            <a:avLst/>
          </a:prstGeom>
          <a:noFill/>
        </p:spPr>
        <p:txBody>
          <a:bodyPr wrap="square" rtlCol="0">
            <a:spAutoFit/>
          </a:bodyPr>
          <a:lstStyle/>
          <a:p>
            <a:pPr algn="ctr"/>
            <a:r>
              <a:rPr kumimoji="1" lang="ja-JP" altLang="en-US" sz="2000" dirty="0" smtClean="0"/>
              <a:t>一番下</a:t>
            </a:r>
            <a:endParaRPr kumimoji="1" lang="ja-JP" altLang="en-US" sz="2000" dirty="0"/>
          </a:p>
        </p:txBody>
      </p:sp>
      <p:cxnSp>
        <p:nvCxnSpPr>
          <p:cNvPr id="18" name="直線コネクタ 17"/>
          <p:cNvCxnSpPr/>
          <p:nvPr/>
        </p:nvCxnSpPr>
        <p:spPr>
          <a:xfrm>
            <a:off x="284618" y="2420888"/>
            <a:ext cx="45034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436096" y="3089245"/>
            <a:ext cx="3538203" cy="1323439"/>
          </a:xfrm>
          <a:prstGeom prst="rect">
            <a:avLst/>
          </a:prstGeom>
          <a:solidFill>
            <a:schemeClr val="accent6">
              <a:lumMod val="40000"/>
              <a:lumOff val="60000"/>
            </a:schemeClr>
          </a:solidFill>
        </p:spPr>
        <p:txBody>
          <a:bodyPr wrap="square" rtlCol="0">
            <a:spAutoFit/>
          </a:bodyPr>
          <a:lstStyle/>
          <a:p>
            <a:r>
              <a:rPr lang="en-US" altLang="ja-JP" sz="2000" b="1" dirty="0"/>
              <a:t>DRY(Don’t</a:t>
            </a:r>
            <a:r>
              <a:rPr lang="ja-JP" altLang="en-US" sz="2000" b="1" dirty="0"/>
              <a:t> </a:t>
            </a:r>
            <a:r>
              <a:rPr lang="en-US" altLang="ja-JP" sz="2000" b="1" dirty="0"/>
              <a:t>Repeat</a:t>
            </a:r>
            <a:r>
              <a:rPr lang="ja-JP" altLang="en-US" sz="2000" b="1" dirty="0"/>
              <a:t> </a:t>
            </a:r>
            <a:r>
              <a:rPr lang="en-US" altLang="ja-JP" sz="2000" b="1" dirty="0"/>
              <a:t>Yourself)</a:t>
            </a:r>
          </a:p>
          <a:p>
            <a:pPr marL="742950" lvl="1" indent="-285750">
              <a:buFont typeface="Arial" panose="020B0604020202020204" pitchFamily="34" charset="0"/>
              <a:buChar char="•"/>
            </a:pPr>
            <a:r>
              <a:rPr lang="ja-JP" altLang="en-US" sz="2000" dirty="0" smtClean="0"/>
              <a:t>同じことを繰り返さない</a:t>
            </a:r>
            <a:endParaRPr lang="en-US" altLang="ja-JP" sz="2000" dirty="0" smtClean="0"/>
          </a:p>
          <a:p>
            <a:pPr marL="742950" lvl="1" indent="-285750">
              <a:buFont typeface="Arial" panose="020B0604020202020204" pitchFamily="34" charset="0"/>
              <a:buChar char="•"/>
            </a:pPr>
            <a:r>
              <a:rPr lang="ja-JP" altLang="en-US" sz="2000" dirty="0"/>
              <a:t>定義などの作業は一回だけで済ませろ</a:t>
            </a:r>
            <a:endParaRPr kumimoji="1" lang="ja-JP" altLang="en-US" sz="2000" dirty="0"/>
          </a:p>
        </p:txBody>
      </p:sp>
    </p:spTree>
    <p:extLst>
      <p:ext uri="{BB962C8B-B14F-4D97-AF65-F5344CB8AC3E}">
        <p14:creationId xmlns:p14="http://schemas.microsoft.com/office/powerpoint/2010/main" val="36604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a:bodyPr>
          <a:lstStyle/>
          <a:p>
            <a:r>
              <a:rPr lang="en-US" altLang="ja-JP" dirty="0" smtClean="0"/>
              <a:t>app/models/</a:t>
            </a:r>
            <a:r>
              <a:rPr lang="en-US" altLang="ja-JP" dirty="0" err="1" smtClean="0"/>
              <a:t>book.rb</a:t>
            </a:r>
            <a:endParaRPr lang="en-US" altLang="ja-JP" dirty="0" smtClean="0"/>
          </a:p>
          <a:p>
            <a:pPr lvl="1"/>
            <a:r>
              <a:rPr lang="ja-JP" altLang="en-US" dirty="0"/>
              <a:t>ほとんど何も</a:t>
            </a:r>
            <a:r>
              <a:rPr lang="ja-JP" altLang="en-US" dirty="0" smtClean="0"/>
              <a:t>書いていない</a:t>
            </a:r>
            <a:r>
              <a:rPr lang="en-US" altLang="ja-JP" dirty="0" smtClean="0"/>
              <a:t>…</a:t>
            </a:r>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smtClean="0"/>
          </a:p>
          <a:p>
            <a:pPr marL="457200" lvl="1" indent="0">
              <a:buNone/>
            </a:pPr>
            <a:r>
              <a:rPr lang="ja-JP" altLang="en-US" dirty="0" smtClean="0"/>
              <a:t>開発を進めていくと使うところが出てくる</a:t>
            </a:r>
            <a:endParaRPr lang="en-US" altLang="ja-JP" dirty="0" smtClean="0"/>
          </a:p>
          <a:p>
            <a:pPr marL="457200" lvl="1" indent="0">
              <a:buNone/>
            </a:pPr>
            <a:r>
              <a:rPr lang="en-US" altLang="ja-JP" dirty="0" smtClean="0"/>
              <a:t>&lt;=</a:t>
            </a:r>
            <a:r>
              <a:rPr lang="ja-JP" altLang="en-US" dirty="0" smtClean="0"/>
              <a:t> 今日は割愛</a:t>
            </a:r>
            <a:endParaRPr lang="en-US" altLang="ja-JP"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44" y="2882163"/>
            <a:ext cx="7194512" cy="234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56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ここまででできること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書籍の</a:t>
            </a:r>
            <a:endParaRPr kumimoji="1" lang="en-US" altLang="ja-JP" dirty="0" smtClean="0"/>
          </a:p>
          <a:p>
            <a:pPr lvl="1"/>
            <a:r>
              <a:rPr kumimoji="1" lang="ja-JP" altLang="en-US" dirty="0" smtClean="0"/>
              <a:t>一覧表示</a:t>
            </a:r>
            <a:r>
              <a:rPr kumimoji="1" lang="en-US" altLang="ja-JP" dirty="0" smtClean="0"/>
              <a:t>(index)</a:t>
            </a:r>
          </a:p>
          <a:p>
            <a:pPr lvl="1"/>
            <a:r>
              <a:rPr lang="ja-JP" altLang="en-US" dirty="0"/>
              <a:t>詳細</a:t>
            </a:r>
            <a:r>
              <a:rPr lang="ja-JP" altLang="en-US" dirty="0" smtClean="0"/>
              <a:t>表示</a:t>
            </a:r>
            <a:r>
              <a:rPr lang="en-US" altLang="ja-JP" dirty="0" smtClean="0"/>
              <a:t>(show)</a:t>
            </a:r>
            <a:endParaRPr kumimoji="1" lang="en-US" altLang="ja-JP" dirty="0" smtClean="0"/>
          </a:p>
          <a:p>
            <a:pPr lvl="1"/>
            <a:r>
              <a:rPr lang="ja-JP" altLang="en-US" dirty="0"/>
              <a:t>新規作成</a:t>
            </a:r>
            <a:r>
              <a:rPr kumimoji="1" lang="en-US" altLang="ja-JP" dirty="0" smtClean="0"/>
              <a:t>(new)</a:t>
            </a:r>
            <a:endParaRPr kumimoji="1" lang="en-US" altLang="ja-JP" dirty="0" smtClean="0"/>
          </a:p>
          <a:p>
            <a:pPr lvl="1"/>
            <a:r>
              <a:rPr lang="ja-JP" altLang="en-US" dirty="0" smtClean="0"/>
              <a:t>登録</a:t>
            </a:r>
            <a:r>
              <a:rPr lang="en-US" altLang="ja-JP" dirty="0" smtClean="0"/>
              <a:t>(create)</a:t>
            </a:r>
          </a:p>
          <a:p>
            <a:pPr lvl="1"/>
            <a:r>
              <a:rPr lang="ja-JP" altLang="en-US" dirty="0" smtClean="0"/>
              <a:t>編集</a:t>
            </a:r>
            <a:r>
              <a:rPr lang="en-US" altLang="ja-JP" dirty="0" smtClean="0"/>
              <a:t>(edit)</a:t>
            </a:r>
          </a:p>
          <a:p>
            <a:pPr lvl="1"/>
            <a:r>
              <a:rPr lang="ja-JP" altLang="en-US" dirty="0" smtClean="0"/>
              <a:t>更新</a:t>
            </a:r>
            <a:r>
              <a:rPr lang="en-US" altLang="ja-JP" dirty="0" smtClean="0"/>
              <a:t>(update)</a:t>
            </a:r>
          </a:p>
          <a:p>
            <a:pPr lvl="1"/>
            <a:r>
              <a:rPr kumimoji="1" lang="ja-JP" altLang="en-US" dirty="0" smtClean="0"/>
              <a:t>削除</a:t>
            </a:r>
            <a:r>
              <a:rPr kumimoji="1" lang="en-US" altLang="ja-JP" dirty="0" smtClean="0"/>
              <a:t>(destroy)</a:t>
            </a:r>
            <a:endParaRPr kumimoji="1" lang="ja-JP" altLang="en-US" dirty="0"/>
          </a:p>
        </p:txBody>
      </p:sp>
      <p:sp>
        <p:nvSpPr>
          <p:cNvPr id="4" name="テキスト ボックス 3"/>
          <p:cNvSpPr txBox="1"/>
          <p:nvPr/>
        </p:nvSpPr>
        <p:spPr>
          <a:xfrm>
            <a:off x="672767" y="5917282"/>
            <a:ext cx="8158506" cy="608062"/>
          </a:xfrm>
          <a:prstGeom prst="rect">
            <a:avLst/>
          </a:prstGeom>
          <a:solidFill>
            <a:srgbClr val="FFFF00"/>
          </a:solidFill>
        </p:spPr>
        <p:txBody>
          <a:bodyPr wrap="square" rtlCol="0">
            <a:spAutoFit/>
          </a:bodyPr>
          <a:lstStyle/>
          <a:p>
            <a:pPr algn="ctr"/>
            <a:r>
              <a:rPr kumimoji="1" lang="en-US" altLang="ja-JP" sz="3200" dirty="0" smtClean="0"/>
              <a:t>Scaffold </a:t>
            </a:r>
            <a:r>
              <a:rPr kumimoji="1" lang="ja-JP" altLang="en-US" sz="3200" dirty="0" smtClean="0"/>
              <a:t>機能だけでこれだけのことができる</a:t>
            </a:r>
            <a:endParaRPr kumimoji="1" lang="ja-JP" altLang="en-US" sz="3200" dirty="0"/>
          </a:p>
        </p:txBody>
      </p:sp>
    </p:spTree>
    <p:extLst>
      <p:ext uri="{BB962C8B-B14F-4D97-AF65-F5344CB8AC3E}">
        <p14:creationId xmlns:p14="http://schemas.microsoft.com/office/powerpoint/2010/main" val="762944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充実したアプリケーションの開発のために</a:t>
            </a:r>
            <a:r>
              <a:rPr kumimoji="1" lang="ja-JP" altLang="en-US" dirty="0" smtClean="0"/>
              <a:t>本当はもう少し語りたいこと</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r>
              <a:rPr kumimoji="1" lang="en-US" altLang="ja-JP" dirty="0" smtClean="0"/>
              <a:t>Model </a:t>
            </a:r>
            <a:r>
              <a:rPr lang="ja-JP" altLang="en-US" dirty="0"/>
              <a:t>に</a:t>
            </a:r>
            <a:r>
              <a:rPr lang="ja-JP" altLang="en-US" dirty="0" smtClean="0"/>
              <a:t>よるパラメータの</a:t>
            </a:r>
            <a:r>
              <a:rPr lang="en-US" altLang="ja-JP" dirty="0" smtClean="0"/>
              <a:t>validation</a:t>
            </a:r>
          </a:p>
          <a:p>
            <a:r>
              <a:rPr lang="ja-JP" altLang="en-US" dirty="0" smtClean="0"/>
              <a:t>ルーティング</a:t>
            </a:r>
            <a:endParaRPr lang="en-US" altLang="ja-JP" dirty="0" smtClean="0"/>
          </a:p>
          <a:p>
            <a:pPr lvl="1"/>
            <a:r>
              <a:rPr kumimoji="1" lang="en-US" altLang="ja-JP" dirty="0" smtClean="0"/>
              <a:t>RESTful</a:t>
            </a:r>
            <a:r>
              <a:rPr kumimoji="1" lang="ja-JP" altLang="en-US" dirty="0" smtClean="0"/>
              <a:t> なルーティング</a:t>
            </a:r>
            <a:endParaRPr kumimoji="1" lang="en-US" altLang="ja-JP" dirty="0" smtClean="0"/>
          </a:p>
          <a:p>
            <a:r>
              <a:rPr lang="en-US" altLang="ja-JP" dirty="0" smtClean="0"/>
              <a:t>Apache</a:t>
            </a:r>
            <a:r>
              <a:rPr lang="ja-JP" altLang="en-US" dirty="0" smtClean="0"/>
              <a:t> に</a:t>
            </a:r>
            <a:r>
              <a:rPr lang="en-US" altLang="ja-JP" dirty="0" smtClean="0"/>
              <a:t>Rails</a:t>
            </a:r>
            <a:r>
              <a:rPr lang="ja-JP" altLang="en-US" dirty="0" smtClean="0"/>
              <a:t> アプリケーションをのせる</a:t>
            </a:r>
            <a:endParaRPr lang="en-US" altLang="ja-JP" dirty="0" smtClean="0"/>
          </a:p>
          <a:p>
            <a:pPr lvl="1"/>
            <a:r>
              <a:rPr kumimoji="1" lang="en-US" altLang="ja-JP" dirty="0" smtClean="0"/>
              <a:t>Passenger</a:t>
            </a:r>
          </a:p>
          <a:p>
            <a:r>
              <a:rPr lang="ja-JP" altLang="en-US" dirty="0"/>
              <a:t>複数</a:t>
            </a:r>
            <a:r>
              <a:rPr lang="ja-JP" altLang="en-US" dirty="0" smtClean="0"/>
              <a:t>のデータの関連付け</a:t>
            </a:r>
            <a:r>
              <a:rPr lang="en-US" altLang="ja-JP" dirty="0" smtClean="0"/>
              <a:t>(</a:t>
            </a:r>
            <a:r>
              <a:rPr lang="ja-JP" altLang="en-US" dirty="0" smtClean="0"/>
              <a:t>アソシエーション</a:t>
            </a:r>
            <a:r>
              <a:rPr lang="en-US" altLang="ja-JP" dirty="0" smtClean="0"/>
              <a:t>)</a:t>
            </a:r>
          </a:p>
          <a:p>
            <a:pPr marL="0" indent="0" algn="ctr">
              <a:buNone/>
            </a:pPr>
            <a:r>
              <a:rPr kumimoji="1" lang="ja-JP" altLang="en-US" dirty="0" smtClean="0"/>
              <a:t>今日は語らない</a:t>
            </a:r>
            <a:endParaRPr kumimoji="1" lang="en-US" altLang="ja-JP" dirty="0"/>
          </a:p>
          <a:p>
            <a:endParaRPr kumimoji="1" lang="ja-JP" altLang="en-US" dirty="0"/>
          </a:p>
        </p:txBody>
      </p:sp>
    </p:spTree>
    <p:extLst>
      <p:ext uri="{BB962C8B-B14F-4D97-AF65-F5344CB8AC3E}">
        <p14:creationId xmlns:p14="http://schemas.microsoft.com/office/powerpoint/2010/main" val="4039565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kumimoji="1" lang="ja-JP" altLang="en-US" dirty="0" smtClean="0"/>
              <a:t>便利なプラグイン</a:t>
            </a:r>
            <a:r>
              <a:rPr kumimoji="1" lang="en-US" altLang="ja-JP" dirty="0" smtClean="0"/>
              <a:t>(Gem)</a:t>
            </a:r>
            <a:r>
              <a:rPr kumimoji="1" lang="ja-JP" altLang="en-US" dirty="0" smtClean="0"/>
              <a:t>の紹介</a:t>
            </a:r>
            <a:endParaRPr kumimoji="1" lang="ja-JP" altLang="en-US" dirty="0"/>
          </a:p>
        </p:txBody>
      </p:sp>
    </p:spTree>
    <p:extLst>
      <p:ext uri="{BB962C8B-B14F-4D97-AF65-F5344CB8AC3E}">
        <p14:creationId xmlns:p14="http://schemas.microsoft.com/office/powerpoint/2010/main" val="964816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もう</a:t>
            </a:r>
            <a:r>
              <a:rPr lang="ja-JP" altLang="en-US" dirty="0" smtClean="0"/>
              <a:t>少し凝ったページを作りたい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少しさみしい気がする</a:t>
            </a:r>
            <a:endParaRPr kumimoji="1" lang="en-US" altLang="ja-JP" dirty="0" smtClean="0"/>
          </a:p>
          <a:p>
            <a:pPr lvl="1"/>
            <a:r>
              <a:rPr lang="ja-JP" altLang="en-US" dirty="0" smtClean="0"/>
              <a:t>例えば</a:t>
            </a:r>
            <a:endParaRPr lang="en-US" altLang="ja-JP" dirty="0" smtClean="0"/>
          </a:p>
          <a:p>
            <a:pPr lvl="2"/>
            <a:r>
              <a:rPr lang="en-US" altLang="ja-JP" dirty="0" smtClean="0"/>
              <a:t>View</a:t>
            </a:r>
            <a:r>
              <a:rPr lang="ja-JP" altLang="en-US" dirty="0" smtClean="0"/>
              <a:t> </a:t>
            </a:r>
            <a:r>
              <a:rPr lang="ja-JP" altLang="en-US" dirty="0"/>
              <a:t>の</a:t>
            </a:r>
            <a:r>
              <a:rPr lang="ja-JP" altLang="en-US" dirty="0" smtClean="0"/>
              <a:t>充実 </a:t>
            </a:r>
            <a:r>
              <a:rPr lang="en-US" altLang="ja-JP" dirty="0" smtClean="0"/>
              <a:t>=&gt;</a:t>
            </a:r>
            <a:r>
              <a:rPr lang="ja-JP" altLang="en-US" dirty="0" smtClean="0"/>
              <a:t> </a:t>
            </a:r>
            <a:r>
              <a:rPr lang="en-US" altLang="ja-JP" dirty="0" smtClean="0"/>
              <a:t>Twitter-bootstrap-rails</a:t>
            </a:r>
          </a:p>
          <a:p>
            <a:pPr lvl="2"/>
            <a:r>
              <a:rPr lang="ja-JP" altLang="en-US" dirty="0" smtClean="0"/>
              <a:t>ログイン機能 </a:t>
            </a:r>
            <a:r>
              <a:rPr lang="en-US" altLang="ja-JP" dirty="0" smtClean="0"/>
              <a:t>=&gt; Devise</a:t>
            </a:r>
            <a:endParaRPr kumimoji="1" lang="en-US" altLang="ja-JP" dirty="0" smtClean="0"/>
          </a:p>
          <a:p>
            <a:pPr lvl="2"/>
            <a:r>
              <a:rPr kumimoji="1" lang="ja-JP" altLang="en-US" dirty="0" smtClean="0"/>
              <a:t>書籍検索機能 </a:t>
            </a:r>
            <a:r>
              <a:rPr kumimoji="1" lang="en-US" altLang="ja-JP" dirty="0" smtClean="0"/>
              <a:t>=&gt;</a:t>
            </a:r>
            <a:r>
              <a:rPr kumimoji="1" lang="ja-JP" altLang="en-US" dirty="0" smtClean="0"/>
              <a:t> </a:t>
            </a:r>
            <a:r>
              <a:rPr kumimoji="1" lang="en-US" altLang="ja-JP" dirty="0" smtClean="0"/>
              <a:t>Ransack</a:t>
            </a:r>
            <a:endParaRPr kumimoji="1" lang="ja-JP" altLang="en-US" dirty="0"/>
          </a:p>
        </p:txBody>
      </p:sp>
      <p:sp>
        <p:nvSpPr>
          <p:cNvPr id="4" name="テキスト ボックス 3"/>
          <p:cNvSpPr txBox="1"/>
          <p:nvPr/>
        </p:nvSpPr>
        <p:spPr>
          <a:xfrm>
            <a:off x="4211960" y="2276872"/>
            <a:ext cx="2088232" cy="461665"/>
          </a:xfrm>
          <a:prstGeom prst="rect">
            <a:avLst/>
          </a:prstGeom>
          <a:noFill/>
        </p:spPr>
        <p:txBody>
          <a:bodyPr wrap="square" rtlCol="0">
            <a:spAutoFit/>
          </a:bodyPr>
          <a:lstStyle/>
          <a:p>
            <a:pPr algn="ctr"/>
            <a:r>
              <a:rPr kumimoji="1" lang="ja-JP" altLang="en-US" sz="2400" dirty="0" smtClean="0">
                <a:solidFill>
                  <a:srgbClr val="FF0000"/>
                </a:solidFill>
              </a:rPr>
              <a:t>プラグイン</a:t>
            </a:r>
            <a:endParaRPr kumimoji="1" lang="ja-JP" altLang="en-US" sz="2400" dirty="0">
              <a:solidFill>
                <a:srgbClr val="FF0000"/>
              </a:solidFill>
            </a:endParaRPr>
          </a:p>
        </p:txBody>
      </p:sp>
    </p:spTree>
    <p:extLst>
      <p:ext uri="{BB962C8B-B14F-4D97-AF65-F5344CB8AC3E}">
        <p14:creationId xmlns:p14="http://schemas.microsoft.com/office/powerpoint/2010/main" val="404424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プラグインのインストールの方法</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Gemfile</a:t>
            </a:r>
            <a:r>
              <a:rPr kumimoji="1" lang="ja-JP" altLang="en-US" dirty="0" smtClean="0"/>
              <a:t> に書き込む</a:t>
            </a:r>
            <a:endParaRPr kumimoji="1" lang="en-US" altLang="ja-JP" dirty="0" smtClean="0"/>
          </a:p>
          <a:p>
            <a:pPr marL="457200" lvl="1" indent="0">
              <a:buNone/>
            </a:pPr>
            <a:r>
              <a:rPr lang="en-US" altLang="ja-JP" dirty="0" smtClean="0"/>
              <a:t>“gem ‘</a:t>
            </a:r>
            <a:r>
              <a:rPr lang="ja-JP" altLang="en-US" dirty="0" smtClean="0"/>
              <a:t>プラグイン名</a:t>
            </a:r>
            <a:r>
              <a:rPr lang="en-US" altLang="ja-JP" dirty="0" smtClean="0"/>
              <a:t>’ “</a:t>
            </a:r>
          </a:p>
          <a:p>
            <a:r>
              <a:rPr lang="en-US" altLang="ja-JP" dirty="0" smtClean="0"/>
              <a:t>bundle install</a:t>
            </a:r>
          </a:p>
          <a:p>
            <a:pPr marL="457200" lvl="1" indent="0">
              <a:buNone/>
            </a:pPr>
            <a:r>
              <a:rPr kumimoji="1" lang="en-US" altLang="ja-JP" dirty="0" smtClean="0"/>
              <a:t>$ bundle install</a:t>
            </a:r>
          </a:p>
          <a:p>
            <a:r>
              <a:rPr lang="ja-JP" altLang="en-US" dirty="0"/>
              <a:t>後</a:t>
            </a:r>
            <a:r>
              <a:rPr lang="ja-JP" altLang="en-US" dirty="0" smtClean="0"/>
              <a:t>は個々のプラグイン毎に設定を行う</a:t>
            </a:r>
            <a:endParaRPr kumimoji="1" lang="ja-JP" altLang="en-US" dirty="0"/>
          </a:p>
        </p:txBody>
      </p:sp>
    </p:spTree>
    <p:extLst>
      <p:ext uri="{BB962C8B-B14F-4D97-AF65-F5344CB8AC3E}">
        <p14:creationId xmlns:p14="http://schemas.microsoft.com/office/powerpoint/2010/main" val="1555678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a:t>
            </a:r>
            <a:r>
              <a:rPr kumimoji="1" lang="en-US" altLang="ja-JP" dirty="0" smtClean="0"/>
              <a:t>Twitter-Bootstrap-rails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GB" altLang="ja-JP" dirty="0"/>
              <a:t>Bootstrap is a toolkit from Twitter designed to </a:t>
            </a:r>
            <a:r>
              <a:rPr lang="en-GB" altLang="ja-JP" dirty="0" err="1"/>
              <a:t>kickstart</a:t>
            </a:r>
            <a:r>
              <a:rPr lang="en-GB" altLang="ja-JP" dirty="0"/>
              <a:t> development of </a:t>
            </a:r>
            <a:r>
              <a:rPr lang="en-GB" altLang="ja-JP" dirty="0" err="1"/>
              <a:t>webapps</a:t>
            </a:r>
            <a:r>
              <a:rPr lang="en-GB" altLang="ja-JP" dirty="0"/>
              <a:t> and sites. It includes base CSS and HTML for typography, forms, buttons, tables, grids, navigation, and more.</a:t>
            </a:r>
          </a:p>
          <a:p>
            <a:r>
              <a:rPr lang="en-GB" altLang="ja-JP" dirty="0"/>
              <a:t>twitter-bootstrap-rails project integrates Bootstrap CSS toolkit for Rails Asset </a:t>
            </a:r>
            <a:r>
              <a:rPr lang="en-GB" altLang="ja-JP" dirty="0" smtClean="0"/>
              <a:t>Pipeline</a:t>
            </a:r>
          </a:p>
          <a:p>
            <a:endParaRPr lang="en-US" altLang="ja-JP" dirty="0" smtClean="0"/>
          </a:p>
          <a:p>
            <a:r>
              <a:rPr lang="ja-JP" altLang="en-US" dirty="0" smtClean="0"/>
              <a:t>要</a:t>
            </a:r>
            <a:r>
              <a:rPr lang="ja-JP" altLang="en-US" dirty="0"/>
              <a:t>する</a:t>
            </a:r>
            <a:r>
              <a:rPr lang="ja-JP" altLang="en-US" dirty="0" smtClean="0"/>
              <a:t>に，見た目を良くするプラグイン</a:t>
            </a:r>
            <a:endParaRPr lang="en-GB" altLang="ja-JP" dirty="0"/>
          </a:p>
        </p:txBody>
      </p:sp>
      <p:sp>
        <p:nvSpPr>
          <p:cNvPr id="4" name="正方形/長方形 3"/>
          <p:cNvSpPr/>
          <p:nvPr/>
        </p:nvSpPr>
        <p:spPr>
          <a:xfrm>
            <a:off x="4283968" y="6211669"/>
            <a:ext cx="4572000" cy="646331"/>
          </a:xfrm>
          <a:prstGeom prst="rect">
            <a:avLst/>
          </a:prstGeom>
        </p:spPr>
        <p:txBody>
          <a:bodyPr>
            <a:spAutoFit/>
          </a:bodyPr>
          <a:lstStyle/>
          <a:p>
            <a:r>
              <a:rPr lang="en-GB" altLang="ja-JP" dirty="0" smtClean="0"/>
              <a:t>https://github.com/seyhunak/twitter-bootstrap-rails</a:t>
            </a:r>
            <a:endParaRPr lang="ja-JP" altLang="en-US" dirty="0"/>
          </a:p>
        </p:txBody>
      </p:sp>
    </p:spTree>
    <p:extLst>
      <p:ext uri="{BB962C8B-B14F-4D97-AF65-F5344CB8AC3E}">
        <p14:creationId xmlns:p14="http://schemas.microsoft.com/office/powerpoint/2010/main" val="4291616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Bootstrap</a:t>
            </a:r>
            <a:r>
              <a:rPr kumimoji="1" lang="ja-JP" altLang="en-US" dirty="0" smtClean="0"/>
              <a:t> インストール</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err="1" smtClean="0"/>
              <a:t>Gemfile</a:t>
            </a:r>
            <a:r>
              <a:rPr lang="en-US" altLang="ja-JP" dirty="0" smtClean="0"/>
              <a:t> </a:t>
            </a:r>
            <a:r>
              <a:rPr lang="ja-JP" altLang="en-US" dirty="0" smtClean="0"/>
              <a:t>に以下を書き込む</a:t>
            </a:r>
            <a:endParaRPr lang="en-US" altLang="ja-JP" dirty="0" smtClean="0"/>
          </a:p>
          <a:p>
            <a:pPr marL="457200" lvl="1" indent="0">
              <a:buNone/>
            </a:pPr>
            <a:r>
              <a:rPr lang="en-US" altLang="ja-JP" dirty="0" smtClean="0"/>
              <a:t>gem </a:t>
            </a:r>
            <a:r>
              <a:rPr lang="en-US" altLang="ja-JP" dirty="0"/>
              <a:t>'less-rails'</a:t>
            </a:r>
          </a:p>
          <a:p>
            <a:pPr marL="457200" lvl="1" indent="0">
              <a:buNone/>
            </a:pPr>
            <a:r>
              <a:rPr lang="en-US" altLang="ja-JP" dirty="0" smtClean="0"/>
              <a:t>gem </a:t>
            </a:r>
            <a:r>
              <a:rPr lang="en-US" altLang="ja-JP" dirty="0"/>
              <a:t>'twitter-bootstrap-rails'</a:t>
            </a:r>
          </a:p>
          <a:p>
            <a:pPr marL="457200" lvl="1" indent="0">
              <a:buNone/>
            </a:pPr>
            <a:r>
              <a:rPr lang="en-US" altLang="ja-JP" dirty="0" smtClean="0"/>
              <a:t>gem '</a:t>
            </a:r>
            <a:r>
              <a:rPr lang="en-US" altLang="ja-JP" dirty="0" err="1" smtClean="0"/>
              <a:t>execjs</a:t>
            </a:r>
            <a:r>
              <a:rPr lang="en-US" altLang="ja-JP" dirty="0" smtClean="0"/>
              <a:t>‘</a:t>
            </a:r>
          </a:p>
          <a:p>
            <a:r>
              <a:rPr lang="en-US" altLang="ja-JP" dirty="0" smtClean="0"/>
              <a:t>Bundle</a:t>
            </a:r>
            <a:r>
              <a:rPr lang="ja-JP" altLang="en-US" dirty="0" smtClean="0"/>
              <a:t> </a:t>
            </a:r>
            <a:r>
              <a:rPr lang="en-US" altLang="ja-JP" dirty="0" smtClean="0"/>
              <a:t>install</a:t>
            </a:r>
          </a:p>
          <a:p>
            <a:pPr marL="457200" lvl="1" indent="0">
              <a:buNone/>
            </a:pPr>
            <a:r>
              <a:rPr lang="en-US" altLang="ja-JP" dirty="0" smtClean="0"/>
              <a:t>$ bundle install</a:t>
            </a:r>
          </a:p>
          <a:p>
            <a:r>
              <a:rPr lang="en-US" altLang="ja-JP" dirty="0" smtClean="0"/>
              <a:t>Bootstrap </a:t>
            </a:r>
            <a:r>
              <a:rPr lang="ja-JP" altLang="en-US" dirty="0" smtClean="0"/>
              <a:t>導入</a:t>
            </a:r>
            <a:endParaRPr lang="en-US" altLang="ja-JP" dirty="0" smtClean="0"/>
          </a:p>
          <a:p>
            <a:pPr marL="457200" lvl="1" indent="0">
              <a:buNone/>
            </a:pPr>
            <a:r>
              <a:rPr lang="en-US" altLang="ja-JP" dirty="0" smtClean="0"/>
              <a:t>$ rails g </a:t>
            </a:r>
            <a:r>
              <a:rPr lang="en-US" altLang="ja-JP" dirty="0" err="1" smtClean="0"/>
              <a:t>bootstrap:install</a:t>
            </a:r>
            <a:r>
              <a:rPr lang="en-US" altLang="ja-JP" dirty="0" smtClean="0"/>
              <a:t> less</a:t>
            </a:r>
          </a:p>
          <a:p>
            <a:pPr marL="457200" lvl="1" indent="0">
              <a:buNone/>
            </a:pPr>
            <a:r>
              <a:rPr lang="en-US" altLang="ja-JP" dirty="0" smtClean="0"/>
              <a:t>$ rails g </a:t>
            </a:r>
            <a:r>
              <a:rPr lang="en-US" altLang="ja-JP" dirty="0" err="1" smtClean="0"/>
              <a:t>bootstrap:themed</a:t>
            </a:r>
            <a:r>
              <a:rPr lang="en-US" altLang="ja-JP" dirty="0" smtClean="0"/>
              <a:t> books –f</a:t>
            </a:r>
          </a:p>
          <a:p>
            <a:pPr marL="457200" lvl="1" indent="0">
              <a:buNone/>
            </a:pPr>
            <a:r>
              <a:rPr lang="en-US" altLang="ja-JP" dirty="0" smtClean="0"/>
              <a:t>$ rails g </a:t>
            </a:r>
            <a:r>
              <a:rPr lang="en-US" altLang="ja-JP" dirty="0" err="1" smtClean="0"/>
              <a:t>bootstrap:layout</a:t>
            </a:r>
            <a:r>
              <a:rPr lang="en-US" altLang="ja-JP" dirty="0" smtClean="0"/>
              <a:t> application fluid -f</a:t>
            </a:r>
          </a:p>
          <a:p>
            <a:endParaRPr kumimoji="1" lang="ja-JP" altLang="en-US" dirty="0"/>
          </a:p>
        </p:txBody>
      </p:sp>
      <p:pic>
        <p:nvPicPr>
          <p:cNvPr id="5"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450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もう</a:t>
            </a:r>
            <a:r>
              <a:rPr lang="ja-JP" altLang="en-US" dirty="0" smtClean="0"/>
              <a:t>一回見てみる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ブラウザで</a:t>
            </a:r>
            <a:r>
              <a:rPr kumimoji="1" lang="en-US" altLang="ja-JP" dirty="0" smtClean="0"/>
              <a:t>”http://localhost:3000/books/” </a:t>
            </a:r>
            <a:r>
              <a:rPr kumimoji="1" lang="ja-JP" altLang="en-US" dirty="0" smtClean="0"/>
              <a:t>にアクセス</a:t>
            </a:r>
            <a:endParaRPr kumimoji="1" lang="ja-JP" altLang="en-US" dirty="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3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諸注意</a:t>
            </a:r>
            <a:endParaRPr kumimoji="1" lang="ja-JP" altLang="en-US" dirty="0"/>
          </a:p>
        </p:txBody>
      </p:sp>
      <p:sp>
        <p:nvSpPr>
          <p:cNvPr id="3" name="コンテンツ プレースホルダー 2"/>
          <p:cNvSpPr>
            <a:spLocks noGrp="1"/>
          </p:cNvSpPr>
          <p:nvPr>
            <p:ph idx="1"/>
          </p:nvPr>
        </p:nvSpPr>
        <p:spPr>
          <a:xfrm>
            <a:off x="395536" y="1556792"/>
            <a:ext cx="7920880" cy="4608512"/>
          </a:xfrm>
        </p:spPr>
        <p:txBody>
          <a:bodyPr>
            <a:normAutofit fontScale="92500" lnSpcReduction="20000"/>
          </a:bodyPr>
          <a:lstStyle/>
          <a:p>
            <a:r>
              <a:rPr lang="en-US" altLang="ja-JP" dirty="0" smtClean="0"/>
              <a:t>Rails</a:t>
            </a:r>
            <a:r>
              <a:rPr lang="ja-JP" altLang="en-US" dirty="0" smtClean="0"/>
              <a:t> の細かいところに関しては若干危ういところがあります</a:t>
            </a:r>
            <a:endParaRPr lang="en-US" altLang="ja-JP" dirty="0" smtClean="0"/>
          </a:p>
          <a:p>
            <a:pPr lvl="1"/>
            <a:r>
              <a:rPr lang="ja-JP" altLang="en-US" dirty="0"/>
              <a:t>私</a:t>
            </a:r>
            <a:r>
              <a:rPr lang="ja-JP" altLang="en-US" dirty="0" smtClean="0"/>
              <a:t>は，</a:t>
            </a:r>
            <a:r>
              <a:rPr lang="en-US" altLang="ja-JP" dirty="0" smtClean="0"/>
              <a:t>Ruby</a:t>
            </a:r>
            <a:r>
              <a:rPr lang="ja-JP" altLang="en-US" dirty="0" smtClean="0"/>
              <a:t> も</a:t>
            </a:r>
            <a:r>
              <a:rPr lang="en-US" altLang="ja-JP" dirty="0" smtClean="0"/>
              <a:t>Rails</a:t>
            </a:r>
            <a:r>
              <a:rPr lang="ja-JP" altLang="en-US" dirty="0" smtClean="0"/>
              <a:t> もそれなりに使える程度です</a:t>
            </a:r>
            <a:endParaRPr lang="en-US" altLang="ja-JP" dirty="0" smtClean="0"/>
          </a:p>
          <a:p>
            <a:r>
              <a:rPr lang="ja-JP" altLang="en-US" dirty="0" smtClean="0"/>
              <a:t>興味のある人は各自勉強してください</a:t>
            </a:r>
            <a:endParaRPr lang="en-US" altLang="ja-JP" sz="2400" dirty="0" smtClean="0"/>
          </a:p>
          <a:p>
            <a:pPr lvl="1"/>
            <a:r>
              <a:rPr lang="ja-JP" altLang="en-US" sz="2400" dirty="0" err="1" smtClean="0"/>
              <a:t>習うより慣れろ</a:t>
            </a:r>
            <a:endParaRPr lang="en-US" altLang="ja-JP" dirty="0" smtClean="0"/>
          </a:p>
          <a:p>
            <a:r>
              <a:rPr lang="ja-JP" altLang="en-US" dirty="0" smtClean="0"/>
              <a:t>質問・コメントたくさんして盛り上がってくれるとうれしい</a:t>
            </a:r>
            <a:endParaRPr lang="en-US" altLang="ja-JP" dirty="0" smtClean="0"/>
          </a:p>
          <a:p>
            <a:pPr lvl="1"/>
            <a:r>
              <a:rPr lang="ja-JP" altLang="en-US" dirty="0" smtClean="0"/>
              <a:t>かといってすべて答えられるとは限りませんのでご容赦ください</a:t>
            </a:r>
            <a:endParaRPr lang="en-US" altLang="ja-JP" dirty="0" smtClean="0"/>
          </a:p>
          <a:p>
            <a:pPr lvl="1"/>
            <a:r>
              <a:rPr lang="ja-JP" altLang="en-US" dirty="0" smtClean="0"/>
              <a:t>飲み会</a:t>
            </a:r>
            <a:r>
              <a:rPr lang="en-US" altLang="ja-JP" dirty="0" smtClean="0"/>
              <a:t>…</a:t>
            </a:r>
          </a:p>
        </p:txBody>
      </p:sp>
    </p:spTree>
    <p:extLst>
      <p:ext uri="{BB962C8B-B14F-4D97-AF65-F5344CB8AC3E}">
        <p14:creationId xmlns:p14="http://schemas.microsoft.com/office/powerpoint/2010/main" val="27019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Bootstrap</a:t>
            </a:r>
            <a:r>
              <a:rPr kumimoji="1" lang="ja-JP" altLang="en-US" dirty="0" smtClean="0"/>
              <a:t> 適用後</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56" y="1581009"/>
            <a:ext cx="8327300" cy="494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864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その他のプラグイン</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Devise</a:t>
            </a:r>
          </a:p>
          <a:p>
            <a:pPr lvl="1"/>
            <a:r>
              <a:rPr kumimoji="1" lang="ja-JP" altLang="en-US" dirty="0" smtClean="0"/>
              <a:t>ログイン機能を追加するためのプラグイン</a:t>
            </a:r>
            <a:endParaRPr kumimoji="1" lang="en-US" altLang="ja-JP" dirty="0" smtClean="0"/>
          </a:p>
          <a:p>
            <a:pPr lvl="1"/>
            <a:r>
              <a:rPr lang="ja-JP" altLang="en-US" dirty="0"/>
              <a:t>非常</a:t>
            </a:r>
            <a:r>
              <a:rPr lang="ja-JP" altLang="en-US" dirty="0" smtClean="0"/>
              <a:t>に簡単</a:t>
            </a:r>
            <a:endParaRPr lang="en-US" altLang="ja-JP" dirty="0" smtClean="0"/>
          </a:p>
          <a:p>
            <a:r>
              <a:rPr kumimoji="1" lang="en-US" altLang="ja-JP" dirty="0" smtClean="0"/>
              <a:t>Ransack</a:t>
            </a:r>
          </a:p>
          <a:p>
            <a:pPr lvl="1"/>
            <a:r>
              <a:rPr lang="ja-JP" altLang="en-US" dirty="0" smtClean="0"/>
              <a:t>検索機能追加するためのプラグイン</a:t>
            </a:r>
            <a:endParaRPr lang="en-US" altLang="ja-JP" dirty="0" smtClean="0"/>
          </a:p>
          <a:p>
            <a:pPr lvl="1"/>
            <a:r>
              <a:rPr kumimoji="1" lang="ja-JP" altLang="en-US" dirty="0"/>
              <a:t>これ</a:t>
            </a:r>
            <a:r>
              <a:rPr kumimoji="1" lang="ja-JP" altLang="en-US" dirty="0" smtClean="0"/>
              <a:t>も簡単</a:t>
            </a:r>
            <a:endParaRPr kumimoji="1" lang="en-US" altLang="ja-JP" dirty="0" smtClean="0"/>
          </a:p>
          <a:p>
            <a:pPr lvl="1"/>
            <a:r>
              <a:rPr lang="en-US" altLang="ja-JP" dirty="0" err="1" smtClean="0"/>
              <a:t>Kaminari</a:t>
            </a:r>
            <a:r>
              <a:rPr lang="en-US" altLang="ja-JP" dirty="0" smtClean="0"/>
              <a:t> </a:t>
            </a:r>
            <a:r>
              <a:rPr lang="ja-JP" altLang="en-US" dirty="0" smtClean="0"/>
              <a:t>というプラグインを使ってページング機能を追加することができる</a:t>
            </a:r>
            <a:endParaRPr kumimoji="1" lang="ja-JP" altLang="en-US" dirty="0"/>
          </a:p>
        </p:txBody>
      </p:sp>
    </p:spTree>
    <p:extLst>
      <p:ext uri="{BB962C8B-B14F-4D97-AF65-F5344CB8AC3E}">
        <p14:creationId xmlns:p14="http://schemas.microsoft.com/office/powerpoint/2010/main" val="3893609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normAutofit/>
          </a:bodyPr>
          <a:lstStyle/>
          <a:p>
            <a:r>
              <a:rPr kumimoji="1" lang="ja-JP" altLang="en-US" sz="3600" dirty="0" smtClean="0"/>
              <a:t>現在稼働中のサービスについての紹介</a:t>
            </a:r>
            <a:endParaRPr kumimoji="1" lang="ja-JP" altLang="en-US" sz="3600" dirty="0"/>
          </a:p>
        </p:txBody>
      </p:sp>
    </p:spTree>
    <p:extLst>
      <p:ext uri="{BB962C8B-B14F-4D97-AF65-F5344CB8AC3E}">
        <p14:creationId xmlns:p14="http://schemas.microsoft.com/office/powerpoint/2010/main" val="734671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惑星</a:t>
            </a:r>
            <a:r>
              <a:rPr lang="ja-JP" altLang="en-US" dirty="0"/>
              <a:t>宇宙</a:t>
            </a:r>
            <a:r>
              <a:rPr lang="ja-JP" altLang="en-US" dirty="0" smtClean="0"/>
              <a:t>グループ</a:t>
            </a:r>
            <a:r>
              <a:rPr kumimoji="1" lang="ja-JP" altLang="en-US" dirty="0" smtClean="0"/>
              <a:t>で稼働している</a:t>
            </a:r>
            <a:r>
              <a:rPr kumimoji="1" lang="en-US" altLang="ja-JP" dirty="0" smtClean="0"/>
              <a:t>Rails</a:t>
            </a:r>
            <a:r>
              <a:rPr kumimoji="1" lang="ja-JP" altLang="en-US" dirty="0" smtClean="0"/>
              <a:t> サービス</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normAutofit fontScale="92500" lnSpcReduction="20000"/>
          </a:bodyPr>
          <a:lstStyle/>
          <a:p>
            <a:r>
              <a:rPr kumimoji="1" lang="en-US" altLang="ja-JP" dirty="0" smtClean="0"/>
              <a:t>INEX</a:t>
            </a:r>
            <a:r>
              <a:rPr kumimoji="1" lang="ja-JP" altLang="en-US" dirty="0" smtClean="0"/>
              <a:t> レポート投稿システム </a:t>
            </a:r>
            <a:r>
              <a:rPr kumimoji="1" lang="en-US" altLang="ja-JP" dirty="0" smtClean="0"/>
              <a:t>-</a:t>
            </a:r>
            <a:r>
              <a:rPr kumimoji="1" lang="en-US" altLang="ja-JP" dirty="0" err="1" smtClean="0"/>
              <a:t>suu</a:t>
            </a:r>
            <a:r>
              <a:rPr kumimoji="1" lang="en-US" altLang="ja-JP" dirty="0" smtClean="0"/>
              <a:t>-</a:t>
            </a:r>
          </a:p>
          <a:p>
            <a:pPr lvl="1"/>
            <a:r>
              <a:rPr lang="ja-JP" altLang="en-US" dirty="0" smtClean="0"/>
              <a:t>管理者</a:t>
            </a:r>
            <a:r>
              <a:rPr lang="en-US" altLang="ja-JP" dirty="0" smtClean="0"/>
              <a:t>: </a:t>
            </a:r>
            <a:r>
              <a:rPr lang="ja-JP" altLang="en-US" dirty="0" smtClean="0"/>
              <a:t>渡辺</a:t>
            </a:r>
            <a:endParaRPr lang="en-US" altLang="ja-JP" dirty="0" smtClean="0"/>
          </a:p>
          <a:p>
            <a:r>
              <a:rPr lang="en-US" altLang="ja-JP" dirty="0" smtClean="0"/>
              <a:t>PSG</a:t>
            </a:r>
            <a:r>
              <a:rPr lang="ja-JP" altLang="en-US" dirty="0" smtClean="0"/>
              <a:t> 施設予約システム </a:t>
            </a:r>
            <a:r>
              <a:rPr lang="en-US" altLang="ja-JP" dirty="0" smtClean="0"/>
              <a:t>-</a:t>
            </a:r>
            <a:r>
              <a:rPr lang="en-US" altLang="ja-JP" dirty="0" err="1" smtClean="0"/>
              <a:t>prrs</a:t>
            </a:r>
            <a:r>
              <a:rPr lang="en-US" altLang="ja-JP" dirty="0" smtClean="0"/>
              <a:t>-</a:t>
            </a:r>
          </a:p>
          <a:p>
            <a:pPr lvl="1"/>
            <a:r>
              <a:rPr lang="ja-JP" altLang="en-US" dirty="0" smtClean="0"/>
              <a:t>管理者</a:t>
            </a:r>
            <a:r>
              <a:rPr lang="en-US" altLang="ja-JP" dirty="0" smtClean="0"/>
              <a:t>: </a:t>
            </a:r>
            <a:r>
              <a:rPr lang="ja-JP" altLang="en-US" dirty="0" smtClean="0"/>
              <a:t>荻原</a:t>
            </a:r>
            <a:endParaRPr lang="en-US" altLang="ja-JP" dirty="0" smtClean="0"/>
          </a:p>
          <a:p>
            <a:r>
              <a:rPr lang="en-US" altLang="ja-JP" dirty="0" err="1" smtClean="0"/>
              <a:t>Redmine</a:t>
            </a:r>
            <a:r>
              <a:rPr lang="en-US" altLang="ja-JP" dirty="0" smtClean="0"/>
              <a:t> -</a:t>
            </a:r>
            <a:r>
              <a:rPr lang="en-US" altLang="ja-JP" dirty="0" err="1" smtClean="0"/>
              <a:t>EPredmine</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r>
              <a:rPr lang="ja-JP" altLang="en-US" dirty="0" smtClean="0"/>
              <a:t>書籍</a:t>
            </a:r>
            <a:r>
              <a:rPr lang="ja-JP" altLang="en-US" dirty="0"/>
              <a:t>管理</a:t>
            </a:r>
            <a:r>
              <a:rPr lang="ja-JP" altLang="en-US" dirty="0" smtClean="0"/>
              <a:t>システム</a:t>
            </a:r>
            <a:r>
              <a:rPr lang="en-US" altLang="ja-JP" dirty="0" smtClean="0"/>
              <a:t>(</a:t>
            </a:r>
            <a:r>
              <a:rPr lang="ja-JP" altLang="en-US" dirty="0" smtClean="0"/>
              <a:t>ベータ版</a:t>
            </a:r>
            <a:r>
              <a:rPr lang="en-US" altLang="ja-JP" dirty="0" smtClean="0"/>
              <a:t>)</a:t>
            </a:r>
            <a:r>
              <a:rPr lang="ja-JP" altLang="en-US" dirty="0" smtClean="0"/>
              <a:t> </a:t>
            </a:r>
            <a:r>
              <a:rPr lang="en-US" altLang="ja-JP" dirty="0" smtClean="0"/>
              <a:t>-</a:t>
            </a:r>
            <a:r>
              <a:rPr lang="en-US" altLang="ja-JP" dirty="0" err="1" smtClean="0"/>
              <a:t>EPbook</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endParaRPr lang="en-US" altLang="ja-JP" dirty="0" smtClean="0"/>
          </a:p>
          <a:p>
            <a:r>
              <a:rPr lang="ja-JP" altLang="en-US" dirty="0" smtClean="0"/>
              <a:t>全て</a:t>
            </a:r>
            <a:r>
              <a:rPr lang="en-US" altLang="ja-JP" dirty="0" smtClean="0"/>
              <a:t>jet </a:t>
            </a:r>
            <a:r>
              <a:rPr lang="ja-JP" altLang="en-US" dirty="0" smtClean="0"/>
              <a:t>サーバで動いています</a:t>
            </a:r>
            <a:endParaRPr lang="en-US" altLang="ja-JP" dirty="0" smtClean="0"/>
          </a:p>
          <a:p>
            <a:pPr lvl="1"/>
            <a:r>
              <a:rPr lang="en-GB" altLang="ja-JP" dirty="0"/>
              <a:t>https://jet.ep.sci.hokudai.ac.jp</a:t>
            </a:r>
            <a:r>
              <a:rPr lang="en-GB" altLang="ja-JP" dirty="0" smtClean="0"/>
              <a:t>/</a:t>
            </a:r>
            <a:endParaRPr lang="ja-JP" altLang="en-US" dirty="0"/>
          </a:p>
        </p:txBody>
      </p:sp>
    </p:spTree>
    <p:extLst>
      <p:ext uri="{BB962C8B-B14F-4D97-AF65-F5344CB8AC3E}">
        <p14:creationId xmlns:p14="http://schemas.microsoft.com/office/powerpoint/2010/main" val="412103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INEX</a:t>
            </a:r>
            <a:r>
              <a:rPr kumimoji="1" lang="ja-JP" altLang="en-US" dirty="0" smtClean="0"/>
              <a:t> レポート投稿システム </a:t>
            </a:r>
            <a:r>
              <a:rPr kumimoji="1" lang="en-US" altLang="ja-JP" dirty="0" err="1" smtClean="0"/>
              <a:t>suu</a:t>
            </a:r>
            <a:endParaRPr kumimoji="1" lang="ja-JP" altLang="en-US" dirty="0"/>
          </a:p>
        </p:txBody>
      </p:sp>
      <p:sp>
        <p:nvSpPr>
          <p:cNvPr id="3" name="コンテンツ プレースホルダー 2"/>
          <p:cNvSpPr>
            <a:spLocks noGrp="1"/>
          </p:cNvSpPr>
          <p:nvPr>
            <p:ph idx="1"/>
          </p:nvPr>
        </p:nvSpPr>
        <p:spPr/>
        <p:txBody>
          <a:bodyPr/>
          <a:lstStyle/>
          <a:p>
            <a:r>
              <a:rPr lang="en-US" altLang="ja-JP" dirty="0"/>
              <a:t>INEX</a:t>
            </a:r>
            <a:r>
              <a:rPr lang="ja-JP" altLang="en-US" dirty="0"/>
              <a:t>課題提出用レポート投稿システム</a:t>
            </a:r>
            <a:endParaRPr lang="en-US" altLang="ja-JP" dirty="0"/>
          </a:p>
          <a:p>
            <a:pPr lvl="1"/>
            <a:r>
              <a:rPr lang="en-US" altLang="ja-JP" dirty="0"/>
              <a:t>2013/04/01- </a:t>
            </a:r>
            <a:r>
              <a:rPr lang="ja-JP" altLang="en-US" dirty="0"/>
              <a:t>稼働</a:t>
            </a:r>
            <a:r>
              <a:rPr lang="ja-JP" altLang="en-US" dirty="0" smtClean="0"/>
              <a:t>開始</a:t>
            </a:r>
            <a:endParaRPr lang="en-US" altLang="ja-JP" dirty="0" smtClean="0"/>
          </a:p>
          <a:p>
            <a:r>
              <a:rPr lang="en-US" altLang="ja-JP" dirty="0" smtClean="0"/>
              <a:t>Ruby on Rails </a:t>
            </a:r>
            <a:r>
              <a:rPr lang="ja-JP" altLang="en-US" dirty="0" smtClean="0"/>
              <a:t>のバージョン</a:t>
            </a:r>
            <a:r>
              <a:rPr lang="en-US" altLang="ja-JP" dirty="0" smtClean="0"/>
              <a:t>: 4.2.1</a:t>
            </a:r>
          </a:p>
          <a:p>
            <a:r>
              <a:rPr lang="ja-JP" altLang="en-US" dirty="0" smtClean="0"/>
              <a:t>管理者：渡辺</a:t>
            </a:r>
            <a:r>
              <a:rPr lang="en-US" altLang="ja-JP" dirty="0" smtClean="0"/>
              <a:t>(3</a:t>
            </a:r>
            <a:r>
              <a:rPr lang="ja-JP" altLang="en-US" dirty="0" smtClean="0"/>
              <a:t> 代目</a:t>
            </a:r>
            <a:r>
              <a:rPr lang="en-US" altLang="ja-JP" dirty="0" smtClean="0"/>
              <a:t>)</a:t>
            </a:r>
          </a:p>
          <a:p>
            <a:r>
              <a:rPr lang="ja-JP" altLang="en-US" dirty="0" smtClean="0"/>
              <a:t>機能</a:t>
            </a:r>
            <a:endParaRPr lang="en-US" altLang="ja-JP" dirty="0" smtClean="0"/>
          </a:p>
          <a:p>
            <a:pPr lvl="1"/>
            <a:r>
              <a:rPr lang="ja-JP" altLang="en-US" dirty="0" smtClean="0"/>
              <a:t>レポート投稿・更新・コメント付与</a:t>
            </a:r>
            <a:endParaRPr lang="en-US" altLang="ja-JP" dirty="0" smtClean="0"/>
          </a:p>
          <a:p>
            <a:pPr lvl="1"/>
            <a:r>
              <a:rPr lang="ja-JP" altLang="en-US" dirty="0"/>
              <a:t>ファイルアップロード</a:t>
            </a:r>
            <a:endParaRPr lang="en-US" altLang="ja-JP"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784" y="5814512"/>
            <a:ext cx="2051720" cy="9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4856509" y="5833562"/>
            <a:ext cx="2181225" cy="933450"/>
          </a:xfrm>
          <a:prstGeom prst="rect">
            <a:avLst/>
          </a:prstGeom>
          <a:noFill/>
          <a:ln w="9525">
            <a:noFill/>
            <a:miter lim="800000"/>
            <a:headEnd/>
            <a:tailEnd/>
          </a:ln>
        </p:spPr>
      </p:pic>
    </p:spTree>
    <p:extLst>
      <p:ext uri="{BB962C8B-B14F-4D97-AF65-F5344CB8AC3E}">
        <p14:creationId xmlns:p14="http://schemas.microsoft.com/office/powerpoint/2010/main" val="37714366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PSG</a:t>
            </a:r>
            <a:r>
              <a:rPr lang="ja-JP" altLang="en-US" dirty="0"/>
              <a:t> 施設予約システム </a:t>
            </a:r>
            <a:r>
              <a:rPr lang="ja-JP" altLang="en-US" dirty="0" smtClean="0"/>
              <a:t> </a:t>
            </a:r>
            <a:r>
              <a:rPr lang="en-US" altLang="ja-JP" dirty="0" err="1" smtClean="0"/>
              <a:t>prrs</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惑星宇宙グループの施設予約管理システム</a:t>
            </a:r>
            <a:endParaRPr lang="en-US" altLang="ja-JP" dirty="0"/>
          </a:p>
          <a:p>
            <a:pPr lvl="1"/>
            <a:r>
              <a:rPr lang="en-US" altLang="ja-JP" dirty="0" smtClean="0"/>
              <a:t>2016/03/05- </a:t>
            </a:r>
            <a:r>
              <a:rPr lang="ja-JP" altLang="en-US" dirty="0"/>
              <a:t>稼働</a:t>
            </a:r>
            <a:r>
              <a:rPr lang="ja-JP" altLang="en-US" dirty="0" smtClean="0"/>
              <a:t>開始</a:t>
            </a:r>
            <a:endParaRPr lang="en-US" altLang="ja-JP" dirty="0" smtClean="0"/>
          </a:p>
          <a:p>
            <a:r>
              <a:rPr lang="en-US" altLang="ja-JP" dirty="0" smtClean="0"/>
              <a:t>Ruby on Rails </a:t>
            </a:r>
            <a:r>
              <a:rPr lang="ja-JP" altLang="en-US" dirty="0" smtClean="0"/>
              <a:t>のバージョン</a:t>
            </a:r>
            <a:r>
              <a:rPr lang="en-US" altLang="ja-JP" dirty="0" smtClean="0"/>
              <a:t>: 4.2.5.1</a:t>
            </a:r>
          </a:p>
          <a:p>
            <a:r>
              <a:rPr lang="ja-JP" altLang="en-US" dirty="0" smtClean="0"/>
              <a:t>管理者：</a:t>
            </a:r>
            <a:r>
              <a:rPr lang="ja-JP" altLang="en-US" dirty="0"/>
              <a:t>荻原</a:t>
            </a:r>
            <a:r>
              <a:rPr lang="en-US" altLang="ja-JP" dirty="0" smtClean="0"/>
              <a:t>(?</a:t>
            </a:r>
            <a:r>
              <a:rPr lang="ja-JP" altLang="en-US" dirty="0" smtClean="0"/>
              <a:t> 代目</a:t>
            </a:r>
            <a:r>
              <a:rPr lang="en-US" altLang="ja-JP" dirty="0" smtClean="0"/>
              <a:t>)</a:t>
            </a:r>
          </a:p>
          <a:p>
            <a:r>
              <a:rPr lang="ja-JP" altLang="en-US" dirty="0" smtClean="0"/>
              <a:t>機能</a:t>
            </a:r>
            <a:endParaRPr lang="en-US" altLang="ja-JP" dirty="0" smtClean="0"/>
          </a:p>
          <a:p>
            <a:pPr lvl="1"/>
            <a:r>
              <a:rPr lang="ja-JP" altLang="en-US" dirty="0" smtClean="0"/>
              <a:t>今度の荻原さんの</a:t>
            </a:r>
            <a:r>
              <a:rPr lang="ja-JP" altLang="en-US" dirty="0"/>
              <a:t>回</a:t>
            </a:r>
            <a:r>
              <a:rPr lang="ja-JP" altLang="en-US" dirty="0" smtClean="0"/>
              <a:t>で</a:t>
            </a:r>
            <a:endParaRPr lang="en-US" altLang="ja-JP"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292142"/>
            <a:ext cx="2616232" cy="123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1295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Redmine</a:t>
            </a:r>
            <a:r>
              <a:rPr lang="en-US" altLang="ja-JP" dirty="0"/>
              <a:t> </a:t>
            </a:r>
            <a:r>
              <a:rPr lang="ja-JP" altLang="en-US" dirty="0" smtClean="0"/>
              <a:t> </a:t>
            </a:r>
            <a:r>
              <a:rPr lang="en-US" altLang="ja-JP" dirty="0" err="1" smtClean="0"/>
              <a:t>EPredmine</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Epcore</a:t>
            </a:r>
            <a:r>
              <a:rPr lang="ja-JP" altLang="en-US" dirty="0" smtClean="0"/>
              <a:t> や</a:t>
            </a:r>
            <a:r>
              <a:rPr lang="en-US" altLang="ja-JP" dirty="0" err="1" smtClean="0"/>
              <a:t>Epnetfan</a:t>
            </a:r>
            <a:r>
              <a:rPr lang="ja-JP" altLang="en-US" dirty="0" smtClean="0"/>
              <a:t> の</a:t>
            </a:r>
            <a:r>
              <a:rPr lang="en-US" altLang="ja-JP" dirty="0" err="1" smtClean="0"/>
              <a:t>Todo</a:t>
            </a:r>
            <a:r>
              <a:rPr lang="ja-JP" altLang="en-US" dirty="0" smtClean="0"/>
              <a:t> 管理・文書管理システム</a:t>
            </a:r>
            <a:endParaRPr lang="en-US" altLang="ja-JP" dirty="0"/>
          </a:p>
          <a:p>
            <a:pPr lvl="1"/>
            <a:r>
              <a:rPr lang="en-US" altLang="ja-JP" dirty="0" smtClean="0"/>
              <a:t>2016/06/05- </a:t>
            </a:r>
            <a:r>
              <a:rPr lang="ja-JP" altLang="en-US" dirty="0"/>
              <a:t>稼働開始</a:t>
            </a:r>
            <a:endParaRPr lang="en-US" altLang="ja-JP" dirty="0"/>
          </a:p>
          <a:p>
            <a:r>
              <a:rPr lang="en-US" altLang="ja-JP" dirty="0"/>
              <a:t>Ruby on Rails </a:t>
            </a:r>
            <a:r>
              <a:rPr lang="ja-JP" altLang="en-US" dirty="0"/>
              <a:t>のバージョン</a:t>
            </a:r>
            <a:r>
              <a:rPr lang="en-US" altLang="ja-JP" dirty="0"/>
              <a:t>: </a:t>
            </a:r>
            <a:r>
              <a:rPr lang="en-US" altLang="ja-JP" dirty="0" smtClean="0"/>
              <a:t>4.2.5.</a:t>
            </a:r>
            <a:r>
              <a:rPr lang="en-US" altLang="ja-JP" dirty="0"/>
              <a:t>2</a:t>
            </a:r>
          </a:p>
          <a:p>
            <a:r>
              <a:rPr lang="ja-JP" altLang="en-US" dirty="0"/>
              <a:t>管理者</a:t>
            </a:r>
            <a:r>
              <a:rPr lang="ja-JP" altLang="en-US" dirty="0" smtClean="0"/>
              <a:t>：</a:t>
            </a:r>
            <a:r>
              <a:rPr lang="ja-JP" altLang="en-US" dirty="0"/>
              <a:t>三上</a:t>
            </a:r>
            <a:r>
              <a:rPr lang="en-US" altLang="ja-JP" dirty="0" smtClean="0"/>
              <a:t>(1</a:t>
            </a:r>
            <a:r>
              <a:rPr lang="ja-JP" altLang="en-US" dirty="0" smtClean="0"/>
              <a:t> </a:t>
            </a:r>
            <a:r>
              <a:rPr lang="ja-JP" altLang="en-US" dirty="0"/>
              <a:t>代目</a:t>
            </a:r>
            <a:r>
              <a:rPr lang="en-US" altLang="ja-JP" dirty="0"/>
              <a:t>)</a:t>
            </a:r>
          </a:p>
          <a:p>
            <a:r>
              <a:rPr lang="ja-JP" altLang="en-US" dirty="0"/>
              <a:t>機能</a:t>
            </a:r>
            <a:endParaRPr lang="en-US" altLang="ja-JP" dirty="0"/>
          </a:p>
          <a:p>
            <a:pPr lvl="1"/>
            <a:r>
              <a:rPr lang="ja-JP" altLang="en-US" dirty="0" smtClean="0"/>
              <a:t>普通の</a:t>
            </a:r>
            <a:r>
              <a:rPr lang="en-US" altLang="ja-JP" dirty="0" err="1" smtClean="0"/>
              <a:t>Redmine</a:t>
            </a:r>
            <a:r>
              <a:rPr lang="ja-JP" altLang="en-US" dirty="0" smtClean="0"/>
              <a:t> の機能</a:t>
            </a:r>
            <a:endParaRPr lang="en-US" altLang="ja-JP" dirty="0" smtClean="0"/>
          </a:p>
          <a:p>
            <a:pPr lvl="1"/>
            <a:r>
              <a:rPr lang="ja-JP" altLang="en-US" dirty="0" smtClean="0"/>
              <a:t>別の機会に</a:t>
            </a:r>
            <a:endParaRPr lang="en-US" altLang="ja-JP" dirty="0"/>
          </a:p>
        </p:txBody>
      </p:sp>
    </p:spTree>
    <p:extLst>
      <p:ext uri="{BB962C8B-B14F-4D97-AF65-F5344CB8AC3E}">
        <p14:creationId xmlns:p14="http://schemas.microsoft.com/office/powerpoint/2010/main" val="40729959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書籍管理システム</a:t>
            </a:r>
            <a:r>
              <a:rPr lang="en-US" altLang="ja-JP" dirty="0"/>
              <a:t>(</a:t>
            </a:r>
            <a:r>
              <a:rPr lang="ja-JP" altLang="en-US" dirty="0"/>
              <a:t>ベータ版</a:t>
            </a:r>
            <a:r>
              <a:rPr lang="en-US" altLang="ja-JP" dirty="0"/>
              <a:t>)</a:t>
            </a:r>
            <a:r>
              <a:rPr lang="ja-JP" altLang="en-US" dirty="0"/>
              <a:t> </a:t>
            </a:r>
            <a:r>
              <a:rPr lang="en-US" altLang="ja-JP" dirty="0" err="1" smtClean="0"/>
              <a:t>EPbook</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惑星宇宙グループの書籍管理システム</a:t>
            </a:r>
            <a:endParaRPr lang="en-US" altLang="ja-JP" dirty="0"/>
          </a:p>
          <a:p>
            <a:pPr lvl="1"/>
            <a:r>
              <a:rPr lang="en-US" altLang="ja-JP" dirty="0" smtClean="0"/>
              <a:t>2016/07/21- </a:t>
            </a:r>
            <a:r>
              <a:rPr lang="ja-JP" altLang="en-US" dirty="0"/>
              <a:t>稼働開始</a:t>
            </a:r>
            <a:endParaRPr lang="en-US" altLang="ja-JP" dirty="0"/>
          </a:p>
          <a:p>
            <a:r>
              <a:rPr lang="en-US" altLang="ja-JP" dirty="0"/>
              <a:t>Ruby on Rails </a:t>
            </a:r>
            <a:r>
              <a:rPr lang="ja-JP" altLang="en-US" dirty="0"/>
              <a:t>のバージョン</a:t>
            </a:r>
            <a:r>
              <a:rPr lang="en-US" altLang="ja-JP" dirty="0"/>
              <a:t>: </a:t>
            </a:r>
            <a:r>
              <a:rPr lang="en-US" altLang="ja-JP" dirty="0" smtClean="0"/>
              <a:t>4.2.6</a:t>
            </a:r>
            <a:endParaRPr lang="en-US" altLang="ja-JP" dirty="0"/>
          </a:p>
          <a:p>
            <a:r>
              <a:rPr lang="ja-JP" altLang="en-US" dirty="0"/>
              <a:t>管理者</a:t>
            </a:r>
            <a:r>
              <a:rPr lang="ja-JP" altLang="en-US" dirty="0" smtClean="0"/>
              <a:t>：</a:t>
            </a:r>
            <a:r>
              <a:rPr lang="ja-JP" altLang="en-US" dirty="0"/>
              <a:t>三上</a:t>
            </a:r>
            <a:r>
              <a:rPr lang="en-US" altLang="ja-JP" dirty="0" smtClean="0"/>
              <a:t>(2?</a:t>
            </a:r>
            <a:r>
              <a:rPr lang="ja-JP" altLang="en-US" dirty="0" smtClean="0"/>
              <a:t> </a:t>
            </a:r>
            <a:r>
              <a:rPr lang="ja-JP" altLang="en-US" dirty="0"/>
              <a:t>代目</a:t>
            </a:r>
            <a:r>
              <a:rPr lang="en-US" altLang="ja-JP" dirty="0" smtClean="0"/>
              <a:t>)</a:t>
            </a:r>
          </a:p>
          <a:p>
            <a:pPr lvl="1"/>
            <a:r>
              <a:rPr lang="ja-JP" altLang="en-US" dirty="0"/>
              <a:t>本当</a:t>
            </a:r>
            <a:r>
              <a:rPr lang="ja-JP" altLang="en-US" dirty="0" smtClean="0"/>
              <a:t>は</a:t>
            </a:r>
            <a:r>
              <a:rPr lang="ja-JP" altLang="en-US" dirty="0"/>
              <a:t>増田</a:t>
            </a:r>
            <a:r>
              <a:rPr lang="ja-JP" altLang="en-US" dirty="0" smtClean="0"/>
              <a:t>君が作るはずだった</a:t>
            </a:r>
            <a:endParaRPr lang="en-US" altLang="ja-JP" dirty="0"/>
          </a:p>
          <a:p>
            <a:r>
              <a:rPr lang="ja-JP" altLang="en-US" dirty="0"/>
              <a:t>機能</a:t>
            </a:r>
            <a:endParaRPr lang="en-US" altLang="ja-JP" dirty="0"/>
          </a:p>
          <a:p>
            <a:pPr lvl="1"/>
            <a:r>
              <a:rPr lang="ja-JP" altLang="en-US" dirty="0" smtClean="0"/>
              <a:t>ログイン機能</a:t>
            </a:r>
            <a:endParaRPr lang="en-US" altLang="ja-JP" dirty="0" smtClean="0"/>
          </a:p>
          <a:p>
            <a:pPr lvl="1"/>
            <a:r>
              <a:rPr lang="ja-JP" altLang="en-US" dirty="0" smtClean="0"/>
              <a:t>書籍登録・キーワード付与機能</a:t>
            </a:r>
            <a:endParaRPr lang="en-US" altLang="ja-JP" dirty="0" smtClean="0"/>
          </a:p>
          <a:p>
            <a:pPr lvl="1"/>
            <a:r>
              <a:rPr lang="ja-JP" altLang="en-US" dirty="0" smtClean="0"/>
              <a:t>書籍検索</a:t>
            </a:r>
            <a:endParaRPr lang="en-US" altLang="ja-JP" dirty="0"/>
          </a:p>
        </p:txBody>
      </p:sp>
    </p:spTree>
    <p:extLst>
      <p:ext uri="{BB962C8B-B14F-4D97-AF65-F5344CB8AC3E}">
        <p14:creationId xmlns:p14="http://schemas.microsoft.com/office/powerpoint/2010/main" val="3627757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Ruby on Rails</a:t>
            </a:r>
            <a:r>
              <a:rPr kumimoji="1" lang="ja-JP" altLang="en-US" dirty="0" smtClean="0"/>
              <a:t> の基本の基本について解説・実際に手を動かした</a:t>
            </a:r>
            <a:endParaRPr kumimoji="1" lang="en-US" altLang="ja-JP" dirty="0" smtClean="0"/>
          </a:p>
          <a:p>
            <a:pPr lvl="1"/>
            <a:r>
              <a:rPr lang="en-US" altLang="ja-JP" dirty="0" smtClean="0"/>
              <a:t>MVC</a:t>
            </a:r>
          </a:p>
          <a:p>
            <a:pPr lvl="1"/>
            <a:r>
              <a:rPr kumimoji="1" lang="en-US" altLang="ja-JP" dirty="0" smtClean="0"/>
              <a:t>DRY, </a:t>
            </a:r>
            <a:r>
              <a:rPr kumimoji="1" lang="en-US" altLang="ja-JP" dirty="0" err="1" smtClean="0"/>
              <a:t>CoC</a:t>
            </a:r>
            <a:endParaRPr kumimoji="1" lang="en-US" altLang="ja-JP" dirty="0" smtClean="0"/>
          </a:p>
          <a:p>
            <a:r>
              <a:rPr kumimoji="1" lang="en-US" altLang="ja-JP" dirty="0" smtClean="0"/>
              <a:t>Rails</a:t>
            </a:r>
            <a:r>
              <a:rPr kumimoji="1" lang="ja-JP" altLang="en-US" dirty="0" smtClean="0"/>
              <a:t> には便利なプラグインがある</a:t>
            </a:r>
            <a:endParaRPr kumimoji="1" lang="en-US" altLang="ja-JP" dirty="0" smtClean="0"/>
          </a:p>
          <a:p>
            <a:r>
              <a:rPr kumimoji="1" lang="en-US" altLang="ja-JP" dirty="0" err="1" smtClean="0"/>
              <a:t>EPnetFaN</a:t>
            </a:r>
            <a:r>
              <a:rPr kumimoji="1" lang="ja-JP" altLang="en-US" dirty="0" smtClean="0"/>
              <a:t> の</a:t>
            </a:r>
            <a:r>
              <a:rPr lang="ja-JP" altLang="en-US" dirty="0" smtClean="0"/>
              <a:t>ウェブアプリケーションのほとんどが</a:t>
            </a:r>
            <a:r>
              <a:rPr lang="en-US" altLang="ja-JP" dirty="0" smtClean="0"/>
              <a:t>Rails</a:t>
            </a:r>
            <a:r>
              <a:rPr lang="ja-JP" altLang="en-US" dirty="0" smtClean="0"/>
              <a:t> で提供されている</a:t>
            </a:r>
            <a:endParaRPr kumimoji="1" lang="en-US" altLang="ja-JP" dirty="0" smtClean="0"/>
          </a:p>
        </p:txBody>
      </p:sp>
    </p:spTree>
    <p:extLst>
      <p:ext uri="{BB962C8B-B14F-4D97-AF65-F5344CB8AC3E}">
        <p14:creationId xmlns:p14="http://schemas.microsoft.com/office/powerpoint/2010/main" val="28233905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Github</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66372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まだ</a:t>
            </a:r>
            <a:r>
              <a:rPr kumimoji="1" lang="en-US" altLang="ja-JP" dirty="0" smtClean="0"/>
              <a:t>Ruby on Rails</a:t>
            </a:r>
            <a:r>
              <a:rPr kumimoji="1" lang="ja-JP" altLang="en-US" dirty="0" smtClean="0"/>
              <a:t> を触ったことの    ない人に</a:t>
            </a:r>
            <a:endParaRPr kumimoji="1" lang="ja-JP" altLang="en-US" dirty="0"/>
          </a:p>
        </p:txBody>
      </p:sp>
      <p:sp>
        <p:nvSpPr>
          <p:cNvPr id="3" name="コンテンツ プレースホルダー 2"/>
          <p:cNvSpPr>
            <a:spLocks noGrp="1"/>
          </p:cNvSpPr>
          <p:nvPr>
            <p:ph idx="1"/>
          </p:nvPr>
        </p:nvSpPr>
        <p:spPr>
          <a:xfrm>
            <a:off x="457200" y="1600200"/>
            <a:ext cx="5915000" cy="4997152"/>
          </a:xfrm>
        </p:spPr>
        <p:txBody>
          <a:bodyPr/>
          <a:lstStyle/>
          <a:p>
            <a:r>
              <a:rPr lang="ja-JP" altLang="en-US" dirty="0" smtClean="0"/>
              <a:t>おすすめ図書</a:t>
            </a:r>
            <a:endParaRPr lang="en-US" altLang="ja-JP" dirty="0" smtClean="0"/>
          </a:p>
          <a:p>
            <a:pPr lvl="1"/>
            <a:r>
              <a:rPr kumimoji="1" lang="en-US" altLang="ja-JP" sz="2400" dirty="0" smtClean="0"/>
              <a:t>Ruby</a:t>
            </a:r>
            <a:r>
              <a:rPr kumimoji="1" lang="ja-JP" altLang="en-US" sz="2400" dirty="0" smtClean="0"/>
              <a:t> </a:t>
            </a:r>
            <a:r>
              <a:rPr kumimoji="1" lang="en-US" altLang="ja-JP" sz="2400" dirty="0" smtClean="0"/>
              <a:t>on Rails 4 </a:t>
            </a:r>
            <a:r>
              <a:rPr kumimoji="1" lang="ja-JP" altLang="en-US" sz="2400" dirty="0" smtClean="0"/>
              <a:t>アプリケーションプログラミング，</a:t>
            </a:r>
            <a:r>
              <a:rPr lang="ja-JP" altLang="en-US" sz="2400" dirty="0" smtClean="0"/>
              <a:t>山田祥寛，技術  評論社</a:t>
            </a:r>
            <a:endParaRPr lang="en-US" altLang="ja-JP" dirty="0" smtClean="0"/>
          </a:p>
          <a:p>
            <a:endParaRPr kumimoji="1" lang="en-US" altLang="ja-JP" dirty="0" smtClean="0"/>
          </a:p>
          <a:p>
            <a:r>
              <a:rPr kumimoji="1" lang="ja-JP" altLang="en-US" dirty="0" smtClean="0"/>
              <a:t>おすすめ </a:t>
            </a:r>
            <a:r>
              <a:rPr kumimoji="1" lang="en-US" altLang="ja-JP" dirty="0" smtClean="0"/>
              <a:t>Web</a:t>
            </a:r>
            <a:r>
              <a:rPr kumimoji="1" lang="ja-JP" altLang="en-US" dirty="0" smtClean="0"/>
              <a:t> ページ</a:t>
            </a:r>
            <a:endParaRPr kumimoji="1" lang="en-US" altLang="ja-JP" dirty="0" smtClean="0"/>
          </a:p>
          <a:p>
            <a:pPr lvl="1"/>
            <a:r>
              <a:rPr lang="en-US" altLang="ja-JP" sz="2400" dirty="0"/>
              <a:t>Ruby on </a:t>
            </a:r>
            <a:r>
              <a:rPr lang="en-US" altLang="ja-JP" sz="2400" dirty="0" smtClean="0"/>
              <a:t>Rails</a:t>
            </a:r>
            <a:r>
              <a:rPr lang="ja-JP" altLang="en-US" sz="2400" dirty="0" smtClean="0"/>
              <a:t> チュートリアル</a:t>
            </a:r>
            <a:r>
              <a:rPr lang="en-US" altLang="ja-JP" sz="2400" dirty="0" smtClean="0"/>
              <a:t>, Michael </a:t>
            </a:r>
            <a:r>
              <a:rPr lang="en-US" altLang="ja-JP" sz="2400" dirty="0" err="1" smtClean="0"/>
              <a:t>Hartl</a:t>
            </a:r>
            <a:r>
              <a:rPr lang="en-US" altLang="ja-JP" sz="2400" dirty="0"/>
              <a:t> </a:t>
            </a:r>
            <a:r>
              <a:rPr lang="en-US" altLang="ja-JP" sz="2400" dirty="0" smtClean="0"/>
              <a:t>(2016/07/21 </a:t>
            </a:r>
            <a:r>
              <a:rPr lang="ja-JP" altLang="en-US" sz="2400" dirty="0" smtClean="0"/>
              <a:t>訪問</a:t>
            </a:r>
            <a:r>
              <a:rPr lang="en-US" altLang="ja-JP" sz="2400" dirty="0" smtClean="0"/>
              <a:t>)</a:t>
            </a:r>
          </a:p>
          <a:p>
            <a:pPr lvl="2"/>
            <a:r>
              <a:rPr lang="en-GB" altLang="ja-JP" dirty="0"/>
              <a:t>http://railstutorial.jp/</a:t>
            </a:r>
            <a:endParaRPr kumimoji="1" lang="ja-JP" altLang="en-US" dirty="0"/>
          </a:p>
        </p:txBody>
      </p:sp>
      <p:pic>
        <p:nvPicPr>
          <p:cNvPr id="1026" name="Picture 2" descr="https://images-na.ssl-images-amazon.com/images/I/51lycs3O%2BrL._SX374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125243"/>
            <a:ext cx="1518864" cy="201572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985766" y="3140968"/>
            <a:ext cx="3122738" cy="923330"/>
          </a:xfrm>
          <a:prstGeom prst="rect">
            <a:avLst/>
          </a:prstGeom>
        </p:spPr>
        <p:txBody>
          <a:bodyPr>
            <a:spAutoFit/>
          </a:bodyPr>
          <a:lstStyle/>
          <a:p>
            <a:r>
              <a:rPr lang="en-GB" altLang="ja-JP" dirty="0" smtClean="0"/>
              <a:t>https://images-na.ssl-images-amazon.com/images/I/51lycs3O%2BrL._SX374_BO1,204,203,200_.jpg</a:t>
            </a:r>
            <a:endParaRPr lang="ja-JP" altLang="en-US" dirty="0"/>
          </a:p>
        </p:txBody>
      </p:sp>
    </p:spTree>
    <p:extLst>
      <p:ext uri="{BB962C8B-B14F-4D97-AF65-F5344CB8AC3E}">
        <p14:creationId xmlns:p14="http://schemas.microsoft.com/office/powerpoint/2010/main" val="179893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mj-ea"/>
              </a:rPr>
              <a:t>Rails</a:t>
            </a:r>
            <a:r>
              <a:rPr lang="ja-JP" altLang="en-US" dirty="0" smtClean="0">
                <a:latin typeface="+mj-ea"/>
              </a:rPr>
              <a:t> 基本理念</a:t>
            </a:r>
            <a:endParaRPr kumimoji="1" lang="ja-JP" altLang="en-US" dirty="0">
              <a:latin typeface="+mj-ea"/>
            </a:endParaRPr>
          </a:p>
        </p:txBody>
      </p:sp>
      <p:sp>
        <p:nvSpPr>
          <p:cNvPr id="3" name="コンテンツ プレースホルダー 2"/>
          <p:cNvSpPr>
            <a:spLocks noGrp="1"/>
          </p:cNvSpPr>
          <p:nvPr>
            <p:ph idx="1"/>
          </p:nvPr>
        </p:nvSpPr>
        <p:spPr/>
        <p:txBody>
          <a:bodyPr/>
          <a:lstStyle/>
          <a:p>
            <a:r>
              <a:rPr kumimoji="1" lang="en-US" altLang="ja-JP" dirty="0" smtClean="0"/>
              <a:t>DRY(Don’t</a:t>
            </a:r>
            <a:r>
              <a:rPr kumimoji="1" lang="ja-JP" altLang="en-US" dirty="0" smtClean="0"/>
              <a:t> </a:t>
            </a:r>
            <a:r>
              <a:rPr kumimoji="1" lang="en-US" altLang="ja-JP" dirty="0" smtClean="0"/>
              <a:t>Repeat</a:t>
            </a:r>
            <a:r>
              <a:rPr kumimoji="1" lang="ja-JP" altLang="en-US" dirty="0" smtClean="0"/>
              <a:t> </a:t>
            </a:r>
            <a:r>
              <a:rPr kumimoji="1" lang="en-US" altLang="ja-JP" dirty="0" smtClean="0"/>
              <a:t>Yourself)</a:t>
            </a:r>
          </a:p>
          <a:p>
            <a:pPr lvl="1"/>
            <a:r>
              <a:rPr lang="ja-JP" altLang="en-US" dirty="0"/>
              <a:t>同じこと</a:t>
            </a:r>
            <a:r>
              <a:rPr lang="ja-JP" altLang="en-US" dirty="0" smtClean="0"/>
              <a:t>を繰り返さない</a:t>
            </a:r>
            <a:endParaRPr lang="en-US" altLang="ja-JP" dirty="0" smtClean="0"/>
          </a:p>
          <a:p>
            <a:pPr lvl="1"/>
            <a:r>
              <a:rPr kumimoji="1" lang="ja-JP" altLang="en-US" dirty="0"/>
              <a:t>定義など</a:t>
            </a:r>
            <a:r>
              <a:rPr kumimoji="1" lang="ja-JP" altLang="en-US" dirty="0" smtClean="0"/>
              <a:t>の作業は一回だけで済ませろ</a:t>
            </a:r>
            <a:endParaRPr kumimoji="1" lang="en-US" altLang="ja-JP" dirty="0" smtClean="0"/>
          </a:p>
          <a:p>
            <a:r>
              <a:rPr lang="en-US" altLang="ja-JP" dirty="0" err="1" smtClean="0"/>
              <a:t>CoC</a:t>
            </a:r>
            <a:r>
              <a:rPr lang="en-US" altLang="ja-JP" dirty="0" smtClean="0"/>
              <a:t>(Convention</a:t>
            </a:r>
            <a:r>
              <a:rPr lang="ja-JP" altLang="en-US" dirty="0" smtClean="0"/>
              <a:t> </a:t>
            </a:r>
            <a:r>
              <a:rPr lang="en-US" altLang="ja-JP" dirty="0" smtClean="0"/>
              <a:t>over</a:t>
            </a:r>
            <a:r>
              <a:rPr lang="ja-JP" altLang="en-US" dirty="0" smtClean="0"/>
              <a:t> </a:t>
            </a:r>
            <a:r>
              <a:rPr lang="en-US" altLang="ja-JP" dirty="0" smtClean="0"/>
              <a:t>Configuration)</a:t>
            </a:r>
            <a:endParaRPr kumimoji="1" lang="en-US" altLang="ja-JP" dirty="0" smtClean="0"/>
          </a:p>
          <a:p>
            <a:pPr lvl="1"/>
            <a:r>
              <a:rPr kumimoji="1" lang="ja-JP" altLang="en-US" dirty="0" smtClean="0"/>
              <a:t>設定より規約</a:t>
            </a:r>
            <a:endParaRPr kumimoji="1" lang="en-US" altLang="ja-JP" dirty="0" smtClean="0"/>
          </a:p>
          <a:p>
            <a:pPr lvl="1"/>
            <a:r>
              <a:rPr lang="ja-JP" altLang="en-US" dirty="0" smtClean="0"/>
              <a:t>慎重に設計された規約に従うことにより，設定が不要</a:t>
            </a:r>
            <a:r>
              <a:rPr lang="en-US" altLang="ja-JP" dirty="0" smtClean="0"/>
              <a:t>(</a:t>
            </a:r>
            <a:r>
              <a:rPr lang="ja-JP" altLang="en-US" dirty="0" smtClean="0"/>
              <a:t>あるいは軽減</a:t>
            </a:r>
            <a:r>
              <a:rPr lang="en-US" altLang="ja-JP" dirty="0" smtClean="0"/>
              <a:t>)</a:t>
            </a:r>
            <a:endParaRPr kumimoji="1" lang="ja-JP" altLang="en-US" dirty="0"/>
          </a:p>
        </p:txBody>
      </p:sp>
    </p:spTree>
    <p:extLst>
      <p:ext uri="{BB962C8B-B14F-4D97-AF65-F5344CB8AC3E}">
        <p14:creationId xmlns:p14="http://schemas.microsoft.com/office/powerpoint/2010/main" val="130128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厳格なファイル名規則</a:t>
            </a:r>
            <a:r>
              <a:rPr lang="en-US" altLang="ja-JP" dirty="0" smtClean="0"/>
              <a:t> </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Autofit/>
          </a:bodyPr>
          <a:lstStyle/>
          <a:p>
            <a:pPr>
              <a:buNone/>
            </a:pPr>
            <a:r>
              <a:rPr lang="en-US" altLang="ja-JP" sz="2000" dirty="0"/>
              <a:t>report/</a:t>
            </a:r>
          </a:p>
          <a:p>
            <a:pPr>
              <a:buNone/>
            </a:pPr>
            <a:r>
              <a:rPr lang="ja-JP" altLang="en-US" sz="2000" dirty="0"/>
              <a:t>   </a:t>
            </a:r>
            <a:r>
              <a:rPr lang="en-US" altLang="ja-JP" sz="2000" dirty="0"/>
              <a:t>|--app</a:t>
            </a:r>
          </a:p>
          <a:p>
            <a:pPr>
              <a:buNone/>
            </a:pPr>
            <a:r>
              <a:rPr lang="en-US" altLang="ja-JP" sz="2000" dirty="0"/>
              <a:t>   </a:t>
            </a:r>
            <a:r>
              <a:rPr lang="ja-JP" altLang="en-US" sz="2000" dirty="0"/>
              <a:t>   </a:t>
            </a:r>
            <a:r>
              <a:rPr lang="en-US" altLang="ja-JP" sz="2000" dirty="0"/>
              <a:t>   </a:t>
            </a:r>
            <a:r>
              <a:rPr lang="en-US" altLang="ja-JP" sz="2000" dirty="0" smtClean="0"/>
              <a:t>|--model</a:t>
            </a:r>
            <a:r>
              <a:rPr lang="ja-JP" altLang="en-US" sz="2000" dirty="0" smtClean="0"/>
              <a:t> </a:t>
            </a:r>
            <a:endParaRPr lang="en-US" altLang="ja-JP" sz="2000" dirty="0" smtClean="0"/>
          </a:p>
          <a:p>
            <a:pPr>
              <a:buNone/>
            </a:pPr>
            <a:r>
              <a:rPr lang="ja-JP" altLang="en-US" sz="2000" dirty="0" smtClean="0"/>
              <a:t> </a:t>
            </a:r>
            <a:r>
              <a:rPr lang="en-US" altLang="ja-JP" sz="2000" dirty="0" smtClean="0"/>
              <a:t>			|--</a:t>
            </a:r>
            <a:r>
              <a:rPr lang="ja-JP" altLang="en-US" sz="2000" dirty="0" smtClean="0"/>
              <a:t> </a:t>
            </a:r>
            <a:r>
              <a:rPr lang="en-US" altLang="ja-JP" sz="2000" dirty="0" err="1" smtClean="0"/>
              <a:t>user.rb</a:t>
            </a:r>
            <a:endParaRPr lang="en-US" altLang="ja-JP" sz="2000" dirty="0" smtClean="0"/>
          </a:p>
          <a:p>
            <a:pPr>
              <a:buNone/>
            </a:pPr>
            <a:r>
              <a:rPr lang="ja-JP" altLang="en-US" sz="2000" dirty="0"/>
              <a:t> </a:t>
            </a:r>
            <a:r>
              <a:rPr lang="en-US" altLang="ja-JP" sz="2000" dirty="0"/>
              <a:t>			|--</a:t>
            </a:r>
            <a:r>
              <a:rPr lang="ja-JP" altLang="en-US" sz="2000" dirty="0"/>
              <a:t> </a:t>
            </a:r>
            <a:r>
              <a:rPr lang="en-US" altLang="ja-JP" sz="2000" dirty="0" err="1" smtClean="0"/>
              <a:t>repbody.rb</a:t>
            </a:r>
            <a:endParaRPr lang="en-US" altLang="ja-JP" sz="2000" dirty="0"/>
          </a:p>
          <a:p>
            <a:pPr>
              <a:buNone/>
            </a:pPr>
            <a:r>
              <a:rPr lang="en-US" altLang="ja-JP" sz="2000" dirty="0"/>
              <a:t>   </a:t>
            </a:r>
            <a:r>
              <a:rPr lang="ja-JP" altLang="en-US" sz="2000" dirty="0"/>
              <a:t>   </a:t>
            </a:r>
            <a:r>
              <a:rPr lang="en-US" altLang="ja-JP" sz="2000" dirty="0"/>
              <a:t>   |--controllers </a:t>
            </a:r>
          </a:p>
          <a:p>
            <a:pPr>
              <a:buNone/>
            </a:pPr>
            <a:r>
              <a:rPr lang="en-US" altLang="ja-JP" sz="2000" dirty="0" smtClean="0"/>
              <a:t>                  |-- </a:t>
            </a:r>
            <a:r>
              <a:rPr lang="en-US" altLang="ja-JP" sz="2000" dirty="0" err="1" smtClean="0"/>
              <a:t>users_controllers.rb</a:t>
            </a:r>
            <a:endParaRPr lang="en-US" altLang="ja-JP" sz="2000" dirty="0" smtClean="0"/>
          </a:p>
          <a:p>
            <a:pPr>
              <a:buNone/>
            </a:pPr>
            <a:r>
              <a:rPr lang="en-US" altLang="ja-JP" sz="2000" dirty="0"/>
              <a:t> </a:t>
            </a:r>
            <a:r>
              <a:rPr lang="en-US" altLang="ja-JP" sz="2000" dirty="0" smtClean="0"/>
              <a:t>                 |-- </a:t>
            </a:r>
            <a:r>
              <a:rPr lang="en-US" altLang="ja-JP" sz="2000" dirty="0" err="1" smtClean="0"/>
              <a:t>repbodies_controller.rb</a:t>
            </a:r>
            <a:endParaRPr lang="en-US" altLang="ja-JP" sz="2000" dirty="0"/>
          </a:p>
          <a:p>
            <a:pPr>
              <a:buNone/>
            </a:pPr>
            <a:r>
              <a:rPr lang="en-US" altLang="ja-JP" sz="2000" dirty="0"/>
              <a:t>   </a:t>
            </a:r>
            <a:r>
              <a:rPr lang="ja-JP" altLang="en-US" sz="2000" dirty="0"/>
              <a:t>   </a:t>
            </a:r>
            <a:r>
              <a:rPr lang="en-US" altLang="ja-JP" sz="2000" dirty="0"/>
              <a:t>   |--views </a:t>
            </a:r>
            <a:endParaRPr lang="en-US" altLang="ja-JP" sz="2000" dirty="0" smtClean="0"/>
          </a:p>
          <a:p>
            <a:pPr>
              <a:buNone/>
            </a:pPr>
            <a:r>
              <a:rPr lang="en-US" altLang="ja-JP" sz="2000" dirty="0"/>
              <a:t> </a:t>
            </a:r>
            <a:r>
              <a:rPr lang="en-US" altLang="ja-JP" sz="2000" dirty="0" smtClean="0"/>
              <a:t>                 |--users</a:t>
            </a:r>
          </a:p>
          <a:p>
            <a:pPr>
              <a:buNone/>
            </a:pPr>
            <a:r>
              <a:rPr lang="en-US" altLang="ja-JP" sz="2000" dirty="0" smtClean="0"/>
              <a:t>		</a:t>
            </a:r>
            <a:r>
              <a:rPr lang="en-US" altLang="ja-JP" sz="2000" dirty="0"/>
              <a:t>	</a:t>
            </a:r>
            <a:r>
              <a:rPr lang="ja-JP" altLang="en-US" sz="2000" dirty="0" smtClean="0"/>
              <a:t>     </a:t>
            </a:r>
            <a:r>
              <a:rPr lang="en-US" altLang="ja-JP" sz="2000" dirty="0" smtClean="0"/>
              <a:t>|-- </a:t>
            </a:r>
            <a:r>
              <a:rPr lang="en-US" altLang="ja-JP" sz="2000" dirty="0" err="1" smtClean="0"/>
              <a:t>show.html.erb</a:t>
            </a:r>
            <a:endParaRPr lang="en-US" altLang="ja-JP" sz="2000" dirty="0" smtClean="0"/>
          </a:p>
          <a:p>
            <a:pPr>
              <a:buNone/>
            </a:pPr>
            <a:r>
              <a:rPr lang="en-US" altLang="ja-JP" sz="2000" dirty="0"/>
              <a:t>			</a:t>
            </a:r>
            <a:r>
              <a:rPr lang="ja-JP" altLang="en-US" sz="2000" dirty="0" smtClean="0"/>
              <a:t>     </a:t>
            </a:r>
            <a:r>
              <a:rPr lang="en-US" altLang="ja-JP" sz="2000" dirty="0" smtClean="0"/>
              <a:t>|-- </a:t>
            </a:r>
            <a:r>
              <a:rPr lang="en-US" altLang="ja-JP" sz="2000" dirty="0" err="1" smtClean="0"/>
              <a:t>new.html.erb</a:t>
            </a:r>
            <a:endParaRPr lang="en-US" altLang="ja-JP" sz="2000" dirty="0" smtClean="0"/>
          </a:p>
          <a:p>
            <a:pPr>
              <a:buNone/>
            </a:pPr>
            <a:r>
              <a:rPr lang="en-US" altLang="ja-JP" sz="2000" dirty="0" smtClean="0"/>
              <a:t>		       |-- </a:t>
            </a:r>
            <a:r>
              <a:rPr lang="en-US" altLang="ja-JP" sz="2000" dirty="0" err="1" smtClean="0"/>
              <a:t>repbodies</a:t>
            </a:r>
            <a:endParaRPr lang="en-US" altLang="ja-JP" sz="2000" dirty="0" smtClean="0"/>
          </a:p>
          <a:p>
            <a:pPr>
              <a:buNone/>
            </a:pPr>
            <a:r>
              <a:rPr lang="en-US" altLang="ja-JP" sz="2000" dirty="0"/>
              <a:t>	</a:t>
            </a:r>
            <a:r>
              <a:rPr lang="en-US" altLang="ja-JP" sz="2000" dirty="0" smtClean="0"/>
              <a:t>		</a:t>
            </a:r>
            <a:r>
              <a:rPr lang="ja-JP" altLang="en-US" sz="2000" dirty="0" smtClean="0"/>
              <a:t>     </a:t>
            </a:r>
            <a:r>
              <a:rPr lang="en-US" altLang="ja-JP" sz="2000" dirty="0" smtClean="0"/>
              <a:t>|-- </a:t>
            </a:r>
            <a:r>
              <a:rPr lang="en-US" altLang="ja-JP" sz="2000" dirty="0" err="1" smtClean="0"/>
              <a:t>index.html.erb</a:t>
            </a:r>
            <a:endParaRPr lang="en-US" altLang="ja-JP" sz="2000" dirty="0"/>
          </a:p>
        </p:txBody>
      </p:sp>
    </p:spTree>
    <p:extLst>
      <p:ext uri="{BB962C8B-B14F-4D97-AF65-F5344CB8AC3E}">
        <p14:creationId xmlns:p14="http://schemas.microsoft.com/office/powerpoint/2010/main" val="6788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user </a:t>
            </a:r>
            <a:r>
              <a:rPr kumimoji="1" lang="ja-JP" altLang="en-US" dirty="0" smtClean="0"/>
              <a:t>クラスの例 </a:t>
            </a:r>
            <a:r>
              <a:rPr kumimoji="1" lang="en-US" altLang="ja-JP" dirty="0" smtClean="0"/>
              <a:t>(</a:t>
            </a:r>
            <a:r>
              <a:rPr kumimoji="1" lang="ja-JP" altLang="en-US" dirty="0" smtClean="0"/>
              <a:t>データベース</a:t>
            </a:r>
            <a:r>
              <a:rPr kumimoji="1" lang="en-US" altLang="ja-JP" dirty="0" smtClean="0"/>
              <a:t>)</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31042118"/>
              </p:ext>
            </p:extLst>
          </p:nvPr>
        </p:nvGraphicFramePr>
        <p:xfrm>
          <a:off x="4287206" y="1668864"/>
          <a:ext cx="4605274" cy="4856480"/>
        </p:xfrm>
        <a:graphic>
          <a:graphicData uri="http://schemas.openxmlformats.org/drawingml/2006/table">
            <a:tbl>
              <a:tblPr firstRow="1" bandRow="1">
                <a:tableStyleId>{5C22544A-7EE6-4342-B048-85BDC9FD1C3A}</a:tableStyleId>
              </a:tblPr>
              <a:tblGrid>
                <a:gridCol w="1356614"/>
                <a:gridCol w="3248660"/>
              </a:tblGrid>
              <a:tr h="370840">
                <a:tc>
                  <a:txBody>
                    <a:bodyPr/>
                    <a:lstStyle/>
                    <a:p>
                      <a:r>
                        <a:rPr kumimoji="1" lang="ja-JP" altLang="en-US" dirty="0" smtClean="0"/>
                        <a:t>データ型</a:t>
                      </a:r>
                      <a:endParaRPr kumimoji="1" lang="ja-JP" altLang="en-US" dirty="0"/>
                    </a:p>
                  </a:txBody>
                  <a:tcPr/>
                </a:tc>
                <a:tc>
                  <a:txBody>
                    <a:bodyPr/>
                    <a:lstStyle/>
                    <a:p>
                      <a:r>
                        <a:rPr kumimoji="1" lang="ja-JP" altLang="en-US" dirty="0" smtClean="0"/>
                        <a:t>名前</a:t>
                      </a:r>
                      <a:endParaRPr kumimoji="1" lang="ja-JP" altLang="en-US" dirty="0"/>
                    </a:p>
                  </a:txBody>
                  <a:tcPr/>
                </a:tc>
              </a:tr>
              <a:tr h="370840">
                <a:tc>
                  <a:txBody>
                    <a:bodyPr/>
                    <a:lstStyle/>
                    <a:p>
                      <a:r>
                        <a:rPr kumimoji="1" lang="en-US" altLang="ja-JP" dirty="0" smtClean="0"/>
                        <a:t>String </a:t>
                      </a:r>
                      <a:r>
                        <a:rPr kumimoji="1" lang="ja-JP" altLang="en-US" dirty="0" smtClean="0"/>
                        <a:t>型</a:t>
                      </a:r>
                      <a:endParaRPr kumimoji="1" lang="ja-JP" altLang="en-US" dirty="0"/>
                    </a:p>
                  </a:txBody>
                  <a:tcPr/>
                </a:tc>
                <a:tc>
                  <a:txBody>
                    <a:bodyPr/>
                    <a:lstStyle/>
                    <a:p>
                      <a:pPr marL="285750" indent="-285750">
                        <a:buFont typeface="Arial" panose="020B0604020202020204" pitchFamily="34" charset="0"/>
                        <a:buChar char="•"/>
                      </a:pPr>
                      <a:r>
                        <a:rPr kumimoji="1" lang="en-US" altLang="ja-JP" dirty="0" smtClean="0"/>
                        <a:t>account(</a:t>
                      </a:r>
                      <a:r>
                        <a:rPr kumimoji="1" lang="ja-JP" altLang="en-US" dirty="0" smtClean="0"/>
                        <a:t>アカウント名</a:t>
                      </a:r>
                      <a:r>
                        <a:rPr kumimoji="1" lang="en-US" altLang="ja-JP" dirty="0" smtClean="0"/>
                        <a:t>)</a:t>
                      </a:r>
                    </a:p>
                    <a:p>
                      <a:pPr marL="285750" indent="-285750">
                        <a:buFont typeface="Arial" panose="020B0604020202020204" pitchFamily="34" charset="0"/>
                        <a:buChar char="•"/>
                      </a:pPr>
                      <a:r>
                        <a:rPr kumimoji="1" lang="en-US" altLang="ja-JP" dirty="0" smtClean="0"/>
                        <a:t>username(</a:t>
                      </a:r>
                      <a:r>
                        <a:rPr kumimoji="1" lang="ja-JP" altLang="en-US" dirty="0" smtClean="0"/>
                        <a:t>フルネーム</a:t>
                      </a:r>
                      <a:r>
                        <a:rPr kumimoji="1" lang="en-US" altLang="ja-JP" dirty="0" smtClean="0"/>
                        <a:t>)</a:t>
                      </a:r>
                    </a:p>
                    <a:p>
                      <a:pPr marL="285750" indent="-285750">
                        <a:buFont typeface="Arial" panose="020B0604020202020204" pitchFamily="34" charset="0"/>
                        <a:buChar char="•"/>
                      </a:pPr>
                      <a:r>
                        <a:rPr kumimoji="1" lang="en-US" altLang="ja-JP" dirty="0" err="1" smtClean="0"/>
                        <a:t>studentid</a:t>
                      </a:r>
                      <a:r>
                        <a:rPr kumimoji="1" lang="en-US" altLang="ja-JP" dirty="0" smtClean="0"/>
                        <a:t>(</a:t>
                      </a:r>
                      <a:r>
                        <a:rPr kumimoji="1" lang="ja-JP" altLang="en-US" dirty="0" smtClean="0"/>
                        <a:t>学籍番号</a:t>
                      </a:r>
                      <a:r>
                        <a:rPr kumimoji="1" lang="en-US" altLang="ja-JP" dirty="0" smtClean="0"/>
                        <a:t>)</a:t>
                      </a:r>
                    </a:p>
                    <a:p>
                      <a:pPr marL="285750" indent="-285750">
                        <a:buFont typeface="Arial" panose="020B0604020202020204" pitchFamily="34" charset="0"/>
                        <a:buChar char="•"/>
                      </a:pPr>
                      <a:r>
                        <a:rPr kumimoji="1" lang="en-US" altLang="ja-JP" dirty="0" smtClean="0"/>
                        <a:t>email(</a:t>
                      </a:r>
                      <a:r>
                        <a:rPr kumimoji="1" lang="ja-JP" altLang="en-US" dirty="0" smtClean="0"/>
                        <a:t>メールアドレス</a:t>
                      </a:r>
                      <a:r>
                        <a:rPr kumimoji="1" lang="en-US" altLang="ja-JP" dirty="0" smtClean="0"/>
                        <a:t>)</a:t>
                      </a:r>
                    </a:p>
                    <a:p>
                      <a:pPr marL="285750" indent="-285750">
                        <a:buFont typeface="Arial" panose="020B0604020202020204" pitchFamily="34" charset="0"/>
                        <a:buChar char="•"/>
                      </a:pPr>
                      <a:r>
                        <a:rPr kumimoji="1" lang="en-US" altLang="ja-JP" dirty="0" smtClean="0"/>
                        <a:t>grade(</a:t>
                      </a:r>
                      <a:r>
                        <a:rPr kumimoji="1" lang="ja-JP" altLang="en-US" dirty="0" smtClean="0"/>
                        <a:t>学年</a:t>
                      </a:r>
                      <a:r>
                        <a:rPr kumimoji="1" lang="en-US" altLang="ja-JP" dirty="0" smtClean="0"/>
                        <a:t>)</a:t>
                      </a:r>
                    </a:p>
                    <a:p>
                      <a:pPr marL="285750" indent="-285750">
                        <a:buFont typeface="Arial" panose="020B0604020202020204" pitchFamily="34" charset="0"/>
                        <a:buChar char="•"/>
                      </a:pPr>
                      <a:r>
                        <a:rPr kumimoji="1" lang="en-US" altLang="ja-JP" dirty="0" err="1" smtClean="0"/>
                        <a:t>password_digest</a:t>
                      </a:r>
                      <a:r>
                        <a:rPr kumimoji="1" lang="en-US" altLang="ja-JP" dirty="0" smtClean="0"/>
                        <a:t>(</a:t>
                      </a:r>
                      <a:r>
                        <a:rPr kumimoji="1" lang="ja-JP" altLang="en-US" dirty="0" smtClean="0"/>
                        <a:t>パスワード</a:t>
                      </a:r>
                      <a:r>
                        <a:rPr kumimoji="1" lang="en-US" altLang="ja-JP" dirty="0" smtClean="0"/>
                        <a:t>)</a:t>
                      </a:r>
                    </a:p>
                    <a:p>
                      <a:pPr marL="285750" indent="-285750">
                        <a:buFont typeface="Arial" panose="020B0604020202020204" pitchFamily="34" charset="0"/>
                        <a:buChar char="•"/>
                      </a:pPr>
                      <a:r>
                        <a:rPr kumimoji="1" lang="en-US" altLang="ja-JP" dirty="0" smtClean="0"/>
                        <a:t>machine(</a:t>
                      </a:r>
                      <a:r>
                        <a:rPr kumimoji="1" lang="ja-JP" altLang="en-US" dirty="0" smtClean="0"/>
                        <a:t>情報実験機番号</a:t>
                      </a:r>
                      <a:r>
                        <a:rPr kumimoji="1" lang="en-US" altLang="ja-JP" dirty="0" smtClean="0"/>
                        <a:t>)</a:t>
                      </a:r>
                    </a:p>
                    <a:p>
                      <a:pPr marL="285750" indent="-285750">
                        <a:buFont typeface="Arial" panose="020B0604020202020204" pitchFamily="34" charset="0"/>
                        <a:buChar char="•"/>
                      </a:pPr>
                      <a:r>
                        <a:rPr kumimoji="1" lang="en-US" altLang="ja-JP" dirty="0" smtClean="0"/>
                        <a:t>year(</a:t>
                      </a:r>
                      <a:r>
                        <a:rPr kumimoji="1" lang="ja-JP" altLang="en-US" dirty="0" smtClean="0"/>
                        <a:t>受講年度</a:t>
                      </a:r>
                      <a:r>
                        <a:rPr kumimoji="1" lang="en-US" altLang="ja-JP" dirty="0" smtClean="0"/>
                        <a:t>)</a:t>
                      </a:r>
                    </a:p>
                    <a:p>
                      <a:pPr marL="285750" indent="-285750">
                        <a:buFont typeface="Arial" panose="020B0604020202020204" pitchFamily="34" charset="0"/>
                        <a:buChar char="•"/>
                      </a:pPr>
                      <a:r>
                        <a:rPr kumimoji="1" lang="en-US" altLang="ja-JP" dirty="0" smtClean="0"/>
                        <a:t>owner(</a:t>
                      </a:r>
                      <a:r>
                        <a:rPr kumimoji="1" lang="ja-JP" altLang="en-US" dirty="0" smtClean="0"/>
                        <a:t>責任者</a:t>
                      </a:r>
                      <a:r>
                        <a:rPr kumimoji="1" lang="en-US" altLang="ja-JP" dirty="0" smtClean="0"/>
                        <a:t>)</a:t>
                      </a:r>
                    </a:p>
                    <a:p>
                      <a:pPr marL="285750" indent="-285750">
                        <a:buFont typeface="Arial" panose="020B0604020202020204" pitchFamily="34" charset="0"/>
                        <a:buChar char="•"/>
                      </a:pPr>
                      <a:r>
                        <a:rPr kumimoji="1" lang="en-US" altLang="ja-JP" dirty="0" smtClean="0"/>
                        <a:t>furigana(</a:t>
                      </a:r>
                      <a:r>
                        <a:rPr kumimoji="1" lang="ja-JP" altLang="en-US" dirty="0" smtClean="0"/>
                        <a:t>名前の読み仮名</a:t>
                      </a:r>
                      <a:r>
                        <a:rPr kumimoji="1" lang="en-US" altLang="ja-JP" dirty="0" smtClean="0"/>
                        <a:t>)</a:t>
                      </a:r>
                    </a:p>
                  </a:txBody>
                  <a:tcPr/>
                </a:tc>
              </a:tr>
              <a:tr h="370840">
                <a:tc>
                  <a:txBody>
                    <a:bodyPr/>
                    <a:lstStyle/>
                    <a:p>
                      <a:r>
                        <a:rPr kumimoji="1" lang="en-US" altLang="ja-JP" dirty="0" smtClean="0"/>
                        <a:t>integer</a:t>
                      </a:r>
                      <a:r>
                        <a:rPr kumimoji="1" lang="ja-JP" altLang="en-US" dirty="0" smtClean="0"/>
                        <a:t> 型</a:t>
                      </a:r>
                      <a:endParaRPr kumimoji="1" lang="ja-JP" alt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id(</a:t>
                      </a:r>
                      <a:r>
                        <a:rPr kumimoji="1" lang="ja-JP" altLang="en-US" dirty="0" smtClean="0"/>
                        <a:t>主キー</a:t>
                      </a:r>
                      <a:r>
                        <a:rPr kumimoji="1" lang="en-US" altLang="ja-JP" dirty="0" smtClean="0"/>
                        <a:t>)</a:t>
                      </a:r>
                      <a:r>
                        <a:rPr kumimoji="1" lang="ja-JP" altLang="en-US" dirty="0" smtClean="0"/>
                        <a:t> </a:t>
                      </a:r>
                      <a:endParaRPr kumimoji="1" lang="en-US" altLang="ja-JP"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err="1" smtClean="0"/>
                        <a:t>role_id</a:t>
                      </a:r>
                      <a:r>
                        <a:rPr kumimoji="1" lang="en-US" altLang="ja-JP" dirty="0" smtClean="0"/>
                        <a:t>(</a:t>
                      </a:r>
                      <a:r>
                        <a:rPr kumimoji="1" lang="ja-JP" altLang="en-US" dirty="0" smtClean="0"/>
                        <a:t>役職の外部キー</a:t>
                      </a:r>
                      <a:r>
                        <a:rPr kumimoji="1" lang="en-US" altLang="ja-JP" dirty="0" smtClean="0"/>
                        <a:t>)</a:t>
                      </a:r>
                    </a:p>
                  </a:txBody>
                  <a:tcPr/>
                </a:tc>
              </a:tr>
              <a:tr h="370840">
                <a:tc>
                  <a:txBody>
                    <a:bodyPr/>
                    <a:lstStyle/>
                    <a:p>
                      <a:r>
                        <a:rPr kumimoji="1" lang="en-US" altLang="ja-JP" dirty="0" err="1" smtClean="0"/>
                        <a:t>datetime</a:t>
                      </a:r>
                      <a:r>
                        <a:rPr kumimoji="1" lang="ja-JP" altLang="en-US" dirty="0" smtClean="0"/>
                        <a:t> 型</a:t>
                      </a:r>
                      <a:endParaRPr kumimoji="1" lang="ja-JP" altLang="en-US" dirty="0"/>
                    </a:p>
                  </a:txBody>
                  <a:tcPr/>
                </a:tc>
                <a:tc>
                  <a:txBody>
                    <a:bodyPr/>
                    <a:lstStyle/>
                    <a:p>
                      <a:pPr marL="285750" indent="-285750">
                        <a:buFont typeface="Arial" panose="020B0604020202020204" pitchFamily="34" charset="0"/>
                        <a:buChar char="•"/>
                      </a:pPr>
                      <a:r>
                        <a:rPr kumimoji="1" lang="en-US" altLang="ja-JP" dirty="0" err="1" smtClean="0"/>
                        <a:t>created_at</a:t>
                      </a:r>
                      <a:r>
                        <a:rPr kumimoji="1" lang="en-US" altLang="ja-JP" dirty="0" smtClean="0"/>
                        <a:t>(</a:t>
                      </a:r>
                      <a:r>
                        <a:rPr kumimoji="1" lang="ja-JP" altLang="en-US" dirty="0" smtClean="0"/>
                        <a:t>作成日</a:t>
                      </a:r>
                      <a:r>
                        <a:rPr kumimoji="1" lang="en-US" altLang="ja-JP" dirty="0" smtClean="0"/>
                        <a:t>)</a:t>
                      </a:r>
                    </a:p>
                    <a:p>
                      <a:pPr marL="285750" indent="-285750">
                        <a:buFont typeface="Arial" panose="020B0604020202020204" pitchFamily="34" charset="0"/>
                        <a:buChar char="•"/>
                      </a:pPr>
                      <a:r>
                        <a:rPr kumimoji="1" lang="en-US" altLang="ja-JP" dirty="0" err="1" smtClean="0"/>
                        <a:t>updated_at</a:t>
                      </a:r>
                      <a:r>
                        <a:rPr kumimoji="1" lang="en-US" altLang="ja-JP" dirty="0" smtClean="0"/>
                        <a:t>(</a:t>
                      </a:r>
                      <a:r>
                        <a:rPr kumimoji="1" lang="ja-JP" altLang="en-US" dirty="0" smtClean="0"/>
                        <a:t>アップデート</a:t>
                      </a:r>
                      <a:r>
                        <a:rPr kumimoji="1" lang="en-US" altLang="ja-JP" dirty="0" smtClean="0"/>
                        <a:t>)</a:t>
                      </a:r>
                    </a:p>
                  </a:txBody>
                  <a:tcPr/>
                </a:tc>
              </a:tr>
              <a:tr h="370840">
                <a:tc>
                  <a:txBody>
                    <a:bodyPr/>
                    <a:lstStyle/>
                    <a:p>
                      <a:r>
                        <a:rPr kumimoji="1" lang="en-US" altLang="ja-JP" dirty="0" err="1" smtClean="0"/>
                        <a:t>boolean</a:t>
                      </a:r>
                      <a:r>
                        <a:rPr kumimoji="1" lang="ja-JP" altLang="en-US" dirty="0" smtClean="0"/>
                        <a:t> 型</a:t>
                      </a:r>
                      <a:endParaRPr kumimoji="1" lang="ja-JP" alt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err="1" smtClean="0"/>
                        <a:t>acception</a:t>
                      </a:r>
                      <a:r>
                        <a:rPr kumimoji="1" lang="en-US" altLang="ja-JP" dirty="0" smtClean="0"/>
                        <a:t>(</a:t>
                      </a:r>
                      <a:r>
                        <a:rPr kumimoji="1" lang="ja-JP" altLang="en-US" dirty="0" smtClean="0"/>
                        <a:t>アカウント認証</a:t>
                      </a:r>
                      <a:r>
                        <a:rPr kumimoji="1" lang="en-US" altLang="ja-JP" dirty="0" smtClean="0"/>
                        <a:t>)</a:t>
                      </a:r>
                    </a:p>
                  </a:txBody>
                  <a:tcPr/>
                </a:tc>
              </a:tr>
            </a:tbl>
          </a:graphicData>
        </a:graphic>
      </p:graphicFrame>
      <p:sp>
        <p:nvSpPr>
          <p:cNvPr id="6" name="コンテンツ プレースホルダー 2"/>
          <p:cNvSpPr>
            <a:spLocks noGrp="1"/>
          </p:cNvSpPr>
          <p:nvPr>
            <p:ph idx="1"/>
          </p:nvPr>
        </p:nvSpPr>
        <p:spPr>
          <a:xfrm>
            <a:off x="457200" y="1600200"/>
            <a:ext cx="3682752" cy="4525963"/>
          </a:xfrm>
        </p:spPr>
        <p:txBody>
          <a:bodyPr>
            <a:normAutofit/>
          </a:bodyPr>
          <a:lstStyle/>
          <a:p>
            <a:r>
              <a:rPr lang="ja-JP" altLang="en-US" dirty="0" smtClean="0"/>
              <a:t>マイグレーションファイルにて作成</a:t>
            </a:r>
            <a:endParaRPr lang="en-US" altLang="ja-JP" dirty="0" smtClean="0"/>
          </a:p>
          <a:p>
            <a:pPr lvl="1"/>
            <a:r>
              <a:rPr lang="en-US" altLang="ja-JP" dirty="0" err="1" smtClean="0"/>
              <a:t>db</a:t>
            </a:r>
            <a:r>
              <a:rPr lang="en-US" altLang="ja-JP" dirty="0" smtClean="0"/>
              <a:t>/migrate/ </a:t>
            </a:r>
            <a:r>
              <a:rPr lang="ja-JP" altLang="en-US" dirty="0" smtClean="0"/>
              <a:t>以下に存在</a:t>
            </a:r>
            <a:endParaRPr lang="en-US" altLang="ja-JP" dirty="0" smtClean="0"/>
          </a:p>
          <a:p>
            <a:pPr lvl="1"/>
            <a:r>
              <a:rPr lang="ja-JP" altLang="en-US" dirty="0" smtClean="0"/>
              <a:t>詳細は割愛</a:t>
            </a:r>
            <a:endParaRPr lang="en-US" altLang="ja-JP" dirty="0" smtClean="0"/>
          </a:p>
        </p:txBody>
      </p:sp>
    </p:spTree>
    <p:extLst>
      <p:ext uri="{BB962C8B-B14F-4D97-AF65-F5344CB8AC3E}">
        <p14:creationId xmlns:p14="http://schemas.microsoft.com/office/powerpoint/2010/main" val="413988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user </a:t>
            </a:r>
            <a:r>
              <a:rPr lang="ja-JP" altLang="en-US" dirty="0"/>
              <a:t>クラスの</a:t>
            </a:r>
            <a:r>
              <a:rPr lang="ja-JP" altLang="en-US" dirty="0" smtClean="0"/>
              <a:t>例 </a:t>
            </a:r>
            <a:r>
              <a:rPr lang="en-US" altLang="ja-JP" dirty="0" smtClean="0"/>
              <a:t>(</a:t>
            </a:r>
            <a:r>
              <a:rPr lang="ja-JP" altLang="en-US" dirty="0" smtClean="0"/>
              <a:t>モデル</a:t>
            </a:r>
            <a:r>
              <a:rPr lang="en-US" altLang="ja-JP" dirty="0" smtClean="0"/>
              <a:t>, </a:t>
            </a:r>
            <a:r>
              <a:rPr lang="en-US" altLang="ja-JP" dirty="0" err="1" smtClean="0"/>
              <a:t>user.rb</a:t>
            </a:r>
            <a:r>
              <a:rPr lang="en-US" altLang="ja-JP" dirty="0" smtClean="0"/>
              <a:t>)</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79145" cy="54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39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user </a:t>
            </a:r>
            <a:r>
              <a:rPr lang="ja-JP" altLang="en-US" dirty="0"/>
              <a:t>クラスの例 </a:t>
            </a:r>
            <a:r>
              <a:rPr lang="en-US" altLang="ja-JP" dirty="0" smtClean="0"/>
              <a:t>(</a:t>
            </a:r>
            <a:r>
              <a:rPr lang="en-US" altLang="ja-JP" dirty="0" err="1" smtClean="0"/>
              <a:t>users_controller.rb</a:t>
            </a:r>
            <a:r>
              <a:rPr lang="en-US" altLang="ja-JP" dirty="0"/>
              <a:t>)</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6533677" cy="661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中かっこ 4"/>
          <p:cNvSpPr/>
          <p:nvPr/>
        </p:nvSpPr>
        <p:spPr>
          <a:xfrm>
            <a:off x="3779912" y="1556792"/>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p:cNvSpPr/>
          <p:nvPr/>
        </p:nvSpPr>
        <p:spPr>
          <a:xfrm>
            <a:off x="3798962" y="3606924"/>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右中かっこ 7"/>
          <p:cNvSpPr/>
          <p:nvPr/>
        </p:nvSpPr>
        <p:spPr>
          <a:xfrm>
            <a:off x="3798962" y="5138142"/>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427984" y="1772816"/>
            <a:ext cx="3240360" cy="1015663"/>
          </a:xfrm>
          <a:prstGeom prst="rect">
            <a:avLst/>
          </a:prstGeom>
          <a:noFill/>
        </p:spPr>
        <p:txBody>
          <a:bodyPr wrap="square" rtlCol="0">
            <a:spAutoFit/>
          </a:bodyPr>
          <a:lstStyle/>
          <a:p>
            <a:r>
              <a:rPr kumimoji="1" lang="en-US" altLang="ja-JP" sz="2000" dirty="0" smtClean="0"/>
              <a:t>show</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find </a:t>
            </a:r>
            <a:r>
              <a:rPr lang="ja-JP" altLang="en-US" sz="2000" dirty="0" smtClean="0"/>
              <a:t>メソッドを使って変数を格納</a:t>
            </a:r>
            <a:endParaRPr kumimoji="1" lang="ja-JP" altLang="en-US" sz="2000" dirty="0"/>
          </a:p>
        </p:txBody>
      </p:sp>
      <p:sp>
        <p:nvSpPr>
          <p:cNvPr id="10" name="テキスト ボックス 9"/>
          <p:cNvSpPr txBox="1"/>
          <p:nvPr/>
        </p:nvSpPr>
        <p:spPr>
          <a:xfrm>
            <a:off x="4427984" y="3850905"/>
            <a:ext cx="3240360" cy="1015663"/>
          </a:xfrm>
          <a:prstGeom prst="rect">
            <a:avLst/>
          </a:prstGeom>
          <a:noFill/>
        </p:spPr>
        <p:txBody>
          <a:bodyPr wrap="square" rtlCol="0">
            <a:spAutoFit/>
          </a:bodyPr>
          <a:lstStyle/>
          <a:p>
            <a:r>
              <a:rPr lang="en-US" altLang="ja-JP" sz="2000" dirty="0"/>
              <a:t>new</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new </a:t>
            </a:r>
            <a:r>
              <a:rPr lang="ja-JP" altLang="en-US" sz="2000" dirty="0" smtClean="0"/>
              <a:t>メソッドを使ってデータの格納先変数を作成</a:t>
            </a:r>
            <a:endParaRPr kumimoji="1" lang="ja-JP" altLang="en-US" sz="2000" dirty="0"/>
          </a:p>
        </p:txBody>
      </p:sp>
      <p:sp>
        <p:nvSpPr>
          <p:cNvPr id="11" name="テキスト ボックス 10"/>
          <p:cNvSpPr txBox="1"/>
          <p:nvPr/>
        </p:nvSpPr>
        <p:spPr>
          <a:xfrm>
            <a:off x="4480942" y="5301208"/>
            <a:ext cx="3240360" cy="1015663"/>
          </a:xfrm>
          <a:prstGeom prst="rect">
            <a:avLst/>
          </a:prstGeom>
          <a:noFill/>
        </p:spPr>
        <p:txBody>
          <a:bodyPr wrap="square" rtlCol="0">
            <a:spAutoFit/>
          </a:bodyPr>
          <a:lstStyle/>
          <a:p>
            <a:r>
              <a:rPr lang="en-US" altLang="ja-JP" sz="2000" dirty="0" err="1" smtClean="0"/>
              <a:t>newext</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new </a:t>
            </a:r>
            <a:r>
              <a:rPr lang="ja-JP" altLang="en-US" sz="2000" dirty="0" smtClean="0"/>
              <a:t>メソッドを使ってデータの格納先変数を作成</a:t>
            </a:r>
            <a:endParaRPr kumimoji="1" lang="ja-JP" altLang="en-US" sz="2000" dirty="0"/>
          </a:p>
        </p:txBody>
      </p:sp>
    </p:spTree>
    <p:extLst>
      <p:ext uri="{BB962C8B-B14F-4D97-AF65-F5344CB8AC3E}">
        <p14:creationId xmlns:p14="http://schemas.microsoft.com/office/powerpoint/2010/main" val="389578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user </a:t>
            </a:r>
            <a:r>
              <a:rPr kumimoji="1" lang="ja-JP" altLang="en-US" dirty="0" smtClean="0"/>
              <a:t>クラスの例 </a:t>
            </a:r>
            <a:r>
              <a:rPr kumimoji="1" lang="en-US" altLang="ja-JP" dirty="0" smtClean="0"/>
              <a:t>(users/</a:t>
            </a:r>
            <a:r>
              <a:rPr kumimoji="1" lang="en-US" altLang="ja-JP" dirty="0" err="1" smtClean="0"/>
              <a:t>show.html.erb</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474118"/>
            <a:ext cx="5286375" cy="806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635896" y="4064878"/>
            <a:ext cx="3240360" cy="707886"/>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smtClean="0"/>
              <a:t>show</a:t>
            </a:r>
            <a:r>
              <a:rPr lang="ja-JP" altLang="en-US" sz="2000" dirty="0" smtClean="0"/>
              <a:t> アクションで格納した変数を表示</a:t>
            </a:r>
            <a:endParaRPr kumimoji="1" lang="ja-JP" altLang="en-US" sz="2000" dirty="0"/>
          </a:p>
        </p:txBody>
      </p:sp>
    </p:spTree>
    <p:extLst>
      <p:ext uri="{BB962C8B-B14F-4D97-AF65-F5344CB8AC3E}">
        <p14:creationId xmlns:p14="http://schemas.microsoft.com/office/powerpoint/2010/main" val="278180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質問タイム</a:t>
            </a:r>
            <a:endParaRPr kumimoji="1" lang="ja-JP" altLang="en-US" dirty="0"/>
          </a:p>
        </p:txBody>
      </p:sp>
    </p:spTree>
    <p:extLst>
      <p:ext uri="{BB962C8B-B14F-4D97-AF65-F5344CB8AC3E}">
        <p14:creationId xmlns:p14="http://schemas.microsoft.com/office/powerpoint/2010/main" val="210691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1636680" y="3789040"/>
            <a:ext cx="1063112" cy="1521460"/>
            <a:chOff x="1560916" y="3789040"/>
            <a:chExt cx="1063112" cy="1521460"/>
          </a:xfrm>
        </p:grpSpPr>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301" y="3789040"/>
              <a:ext cx="9810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560916" y="4941168"/>
              <a:ext cx="1063112" cy="369332"/>
            </a:xfrm>
            <a:prstGeom prst="rect">
              <a:avLst/>
            </a:prstGeom>
          </p:spPr>
          <p:txBody>
            <a:bodyPr wrap="none">
              <a:spAutoFit/>
            </a:bodyPr>
            <a:lstStyle/>
            <a:p>
              <a:r>
                <a:rPr lang="ja-JP" altLang="en-US" dirty="0"/>
                <a:t>食べログ</a:t>
              </a:r>
              <a:endParaRPr lang="en-GB" altLang="ja-JP" dirty="0" smtClean="0"/>
            </a:p>
          </p:txBody>
        </p:sp>
      </p:grpSp>
      <p:sp>
        <p:nvSpPr>
          <p:cNvPr id="2" name="タイトル 1"/>
          <p:cNvSpPr>
            <a:spLocks noGrp="1"/>
          </p:cNvSpPr>
          <p:nvPr>
            <p:ph type="title"/>
          </p:nvPr>
        </p:nvSpPr>
        <p:spPr/>
        <p:txBody>
          <a:bodyPr>
            <a:normAutofit fontScale="90000"/>
          </a:bodyPr>
          <a:lstStyle/>
          <a:p>
            <a:r>
              <a:rPr lang="ja-JP" altLang="en-US" dirty="0"/>
              <a:t>多く</a:t>
            </a:r>
            <a:r>
              <a:rPr lang="ja-JP" altLang="en-US" dirty="0" smtClean="0"/>
              <a:t>のアプリケーションを支える</a:t>
            </a:r>
            <a:r>
              <a:rPr lang="en-US" altLang="ja-JP" dirty="0" smtClean="0"/>
              <a:t>Ruby on Rails</a:t>
            </a:r>
            <a:endParaRPr kumimoji="1" lang="ja-JP" altLang="en-US" dirty="0"/>
          </a:p>
        </p:txBody>
      </p:sp>
      <p:sp>
        <p:nvSpPr>
          <p:cNvPr id="3" name="コンテンツ プレースホルダー 2"/>
          <p:cNvSpPr>
            <a:spLocks noGrp="1"/>
          </p:cNvSpPr>
          <p:nvPr>
            <p:ph idx="1"/>
          </p:nvPr>
        </p:nvSpPr>
        <p:spPr>
          <a:xfrm>
            <a:off x="-69610" y="1600200"/>
            <a:ext cx="9144000" cy="4525963"/>
          </a:xfrm>
        </p:spPr>
        <p:txBody>
          <a:bodyPr>
            <a:normAutofit lnSpcReduction="10000"/>
          </a:bodyPr>
          <a:lstStyle/>
          <a:p>
            <a:r>
              <a:rPr lang="ja-JP" altLang="en-US" dirty="0" smtClean="0"/>
              <a:t>みなさんがよく使っている</a:t>
            </a:r>
            <a:r>
              <a:rPr lang="en-US" altLang="ja-JP" dirty="0" smtClean="0"/>
              <a:t>Web</a:t>
            </a:r>
            <a:r>
              <a:rPr lang="ja-JP" altLang="en-US" dirty="0" smtClean="0"/>
              <a:t>アプリケーションが</a:t>
            </a:r>
            <a:r>
              <a:rPr lang="en-US" altLang="ja-JP" dirty="0" smtClean="0"/>
              <a:t>Ruby on Rails </a:t>
            </a:r>
            <a:r>
              <a:rPr lang="ja-JP" altLang="en-US" dirty="0" smtClean="0"/>
              <a:t>を用いて作られている</a:t>
            </a:r>
            <a:endParaRPr kumimoji="1" lang="en-US" altLang="ja-JP" dirty="0" smtClean="0"/>
          </a:p>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r>
              <a:rPr kumimoji="1" lang="ja-JP" altLang="en-US" dirty="0" smtClean="0"/>
              <a:t>今，</a:t>
            </a:r>
            <a:r>
              <a:rPr kumimoji="1" lang="en-US" altLang="ja-JP" dirty="0" smtClean="0"/>
              <a:t>Ruby on Rails </a:t>
            </a:r>
            <a:r>
              <a:rPr kumimoji="1" lang="ja-JP" altLang="en-US" dirty="0" smtClean="0"/>
              <a:t>がアツい！！</a:t>
            </a:r>
            <a:r>
              <a:rPr kumimoji="1" lang="ja-JP" altLang="en-US" sz="1600" dirty="0" smtClean="0"/>
              <a:t>と思っている</a:t>
            </a:r>
            <a:r>
              <a:rPr kumimoji="1" lang="en-US" altLang="ja-JP" sz="1600" dirty="0" smtClean="0"/>
              <a:t>.</a:t>
            </a:r>
            <a:endParaRPr kumimoji="1" lang="en-US" altLang="ja-JP" dirty="0" smtClean="0"/>
          </a:p>
          <a:p>
            <a:pPr lvl="1"/>
            <a:endParaRPr kumimoji="1" lang="en-US" altLang="ja-JP" dirty="0" smtClean="0"/>
          </a:p>
        </p:txBody>
      </p:sp>
      <p:grpSp>
        <p:nvGrpSpPr>
          <p:cNvPr id="13" name="グループ化 12"/>
          <p:cNvGrpSpPr/>
          <p:nvPr/>
        </p:nvGrpSpPr>
        <p:grpSpPr>
          <a:xfrm>
            <a:off x="539552" y="2782267"/>
            <a:ext cx="3076575" cy="1176765"/>
            <a:chOff x="539552" y="2782267"/>
            <a:chExt cx="3076575" cy="1176765"/>
          </a:xfrm>
        </p:grpSpPr>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82267"/>
              <a:ext cx="30765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650360" y="3589700"/>
              <a:ext cx="1108188" cy="369332"/>
            </a:xfrm>
            <a:prstGeom prst="rect">
              <a:avLst/>
            </a:prstGeom>
          </p:spPr>
          <p:txBody>
            <a:bodyPr wrap="none">
              <a:spAutoFit/>
            </a:bodyPr>
            <a:lstStyle/>
            <a:p>
              <a:r>
                <a:rPr lang="en-US" altLang="ja-JP" dirty="0" smtClean="0"/>
                <a:t>COOKPAD</a:t>
              </a:r>
              <a:endParaRPr lang="en-GB" altLang="ja-JP" dirty="0" smtClean="0"/>
            </a:p>
          </p:txBody>
        </p:sp>
      </p:grpSp>
      <p:grpSp>
        <p:nvGrpSpPr>
          <p:cNvPr id="15" name="グループ化 14"/>
          <p:cNvGrpSpPr/>
          <p:nvPr/>
        </p:nvGrpSpPr>
        <p:grpSpPr>
          <a:xfrm>
            <a:off x="5257207" y="2636912"/>
            <a:ext cx="2834942" cy="1449452"/>
            <a:chOff x="5257207" y="2636912"/>
            <a:chExt cx="2834942" cy="1449452"/>
          </a:xfrm>
        </p:grpSpPr>
        <p:pic>
          <p:nvPicPr>
            <p:cNvPr id="7" name="Picture 18" descr="http://manaten.net/wp-content/uploads/2013/07/github-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207" y="2636912"/>
              <a:ext cx="2834942" cy="112420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6317200" y="3717032"/>
              <a:ext cx="788999" cy="369332"/>
            </a:xfrm>
            <a:prstGeom prst="rect">
              <a:avLst/>
            </a:prstGeom>
          </p:spPr>
          <p:txBody>
            <a:bodyPr wrap="none">
              <a:spAutoFit/>
            </a:bodyPr>
            <a:lstStyle/>
            <a:p>
              <a:r>
                <a:rPr lang="en-US" altLang="ja-JP" dirty="0" err="1" smtClean="0"/>
                <a:t>github</a:t>
              </a:r>
              <a:endParaRPr lang="en-GB" altLang="ja-JP" dirty="0" smtClean="0"/>
            </a:p>
          </p:txBody>
        </p:sp>
      </p:grpSp>
      <p:grpSp>
        <p:nvGrpSpPr>
          <p:cNvPr id="16" name="グループ化 15"/>
          <p:cNvGrpSpPr/>
          <p:nvPr/>
        </p:nvGrpSpPr>
        <p:grpSpPr>
          <a:xfrm>
            <a:off x="5220072" y="4077072"/>
            <a:ext cx="2907795" cy="1075064"/>
            <a:chOff x="5220072" y="4077072"/>
            <a:chExt cx="2907795" cy="1075064"/>
          </a:xfrm>
        </p:grpSpPr>
        <p:pic>
          <p:nvPicPr>
            <p:cNvPr id="8" name="Picture 24" descr="https://extension.usu.edu/innovate/images/uploads/slideshar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4077072"/>
              <a:ext cx="2907795" cy="100153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300192" y="4782804"/>
              <a:ext cx="1132233" cy="369332"/>
            </a:xfrm>
            <a:prstGeom prst="rect">
              <a:avLst/>
            </a:prstGeom>
          </p:spPr>
          <p:txBody>
            <a:bodyPr wrap="none">
              <a:spAutoFit/>
            </a:bodyPr>
            <a:lstStyle/>
            <a:p>
              <a:r>
                <a:rPr lang="en-US" altLang="ja-JP" dirty="0" err="1" smtClean="0"/>
                <a:t>slideshare</a:t>
              </a:r>
              <a:endParaRPr lang="en-GB" altLang="ja-JP" dirty="0" smtClean="0"/>
            </a:p>
          </p:txBody>
        </p:sp>
      </p:grpSp>
    </p:spTree>
    <p:extLst>
      <p:ext uri="{BB962C8B-B14F-4D97-AF65-F5344CB8AC3E}">
        <p14:creationId xmlns:p14="http://schemas.microsoft.com/office/powerpoint/2010/main" val="1949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惑星</a:t>
            </a:r>
            <a:r>
              <a:rPr lang="ja-JP" altLang="en-US" dirty="0"/>
              <a:t>宇宙</a:t>
            </a:r>
            <a:r>
              <a:rPr lang="ja-JP" altLang="en-US" dirty="0" smtClean="0"/>
              <a:t>グループ</a:t>
            </a:r>
            <a:r>
              <a:rPr kumimoji="1" lang="ja-JP" altLang="en-US" dirty="0" smtClean="0"/>
              <a:t>でも</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normAutofit fontScale="92500" lnSpcReduction="20000"/>
          </a:bodyPr>
          <a:lstStyle/>
          <a:p>
            <a:r>
              <a:rPr kumimoji="1" lang="en-US" altLang="ja-JP" dirty="0" smtClean="0"/>
              <a:t>INEX</a:t>
            </a:r>
            <a:r>
              <a:rPr kumimoji="1" lang="ja-JP" altLang="en-US" dirty="0" smtClean="0"/>
              <a:t> レポート投稿システム </a:t>
            </a:r>
            <a:r>
              <a:rPr kumimoji="1" lang="en-US" altLang="ja-JP" dirty="0" smtClean="0"/>
              <a:t>-</a:t>
            </a:r>
            <a:r>
              <a:rPr kumimoji="1" lang="en-US" altLang="ja-JP" dirty="0" err="1" smtClean="0"/>
              <a:t>suu</a:t>
            </a:r>
            <a:r>
              <a:rPr kumimoji="1" lang="en-US" altLang="ja-JP" dirty="0" smtClean="0"/>
              <a:t>-</a:t>
            </a:r>
          </a:p>
          <a:p>
            <a:pPr lvl="1"/>
            <a:r>
              <a:rPr lang="ja-JP" altLang="en-US" dirty="0" smtClean="0"/>
              <a:t>管理者</a:t>
            </a:r>
            <a:r>
              <a:rPr lang="en-US" altLang="ja-JP" dirty="0" smtClean="0"/>
              <a:t>: </a:t>
            </a:r>
            <a:r>
              <a:rPr lang="ja-JP" altLang="en-US" dirty="0" smtClean="0"/>
              <a:t>渡辺</a:t>
            </a:r>
            <a:endParaRPr lang="en-US" altLang="ja-JP" dirty="0" smtClean="0"/>
          </a:p>
          <a:p>
            <a:r>
              <a:rPr lang="en-US" altLang="ja-JP" dirty="0" smtClean="0"/>
              <a:t>PSG</a:t>
            </a:r>
            <a:r>
              <a:rPr lang="ja-JP" altLang="en-US" dirty="0" smtClean="0"/>
              <a:t> 施設予約システム </a:t>
            </a:r>
            <a:r>
              <a:rPr lang="en-US" altLang="ja-JP" dirty="0" smtClean="0"/>
              <a:t>-</a:t>
            </a:r>
            <a:r>
              <a:rPr lang="en-US" altLang="ja-JP" dirty="0" err="1" smtClean="0"/>
              <a:t>prrs</a:t>
            </a:r>
            <a:r>
              <a:rPr lang="en-US" altLang="ja-JP" dirty="0" smtClean="0"/>
              <a:t>-</a:t>
            </a:r>
          </a:p>
          <a:p>
            <a:pPr lvl="1"/>
            <a:r>
              <a:rPr lang="ja-JP" altLang="en-US" dirty="0" smtClean="0"/>
              <a:t>管理者</a:t>
            </a:r>
            <a:r>
              <a:rPr lang="en-US" altLang="ja-JP" dirty="0" smtClean="0"/>
              <a:t>: </a:t>
            </a:r>
            <a:r>
              <a:rPr lang="ja-JP" altLang="en-US" dirty="0" smtClean="0"/>
              <a:t>荻原</a:t>
            </a:r>
            <a:endParaRPr lang="en-US" altLang="ja-JP" dirty="0" smtClean="0"/>
          </a:p>
          <a:p>
            <a:r>
              <a:rPr lang="en-US" altLang="ja-JP" dirty="0" err="1" smtClean="0"/>
              <a:t>Redmine</a:t>
            </a:r>
            <a:r>
              <a:rPr lang="en-US" altLang="ja-JP" dirty="0" smtClean="0"/>
              <a:t> -</a:t>
            </a:r>
            <a:r>
              <a:rPr lang="en-US" altLang="ja-JP" dirty="0" err="1" smtClean="0"/>
              <a:t>EPredmine</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r>
              <a:rPr lang="ja-JP" altLang="en-US" dirty="0" smtClean="0"/>
              <a:t>書籍</a:t>
            </a:r>
            <a:r>
              <a:rPr lang="ja-JP" altLang="en-US" dirty="0"/>
              <a:t>管理</a:t>
            </a:r>
            <a:r>
              <a:rPr lang="ja-JP" altLang="en-US" dirty="0" smtClean="0"/>
              <a:t>システム</a:t>
            </a:r>
            <a:r>
              <a:rPr lang="en-US" altLang="ja-JP" dirty="0" smtClean="0"/>
              <a:t>(</a:t>
            </a:r>
            <a:r>
              <a:rPr lang="ja-JP" altLang="en-US" dirty="0" smtClean="0"/>
              <a:t>ベータ版</a:t>
            </a:r>
            <a:r>
              <a:rPr lang="en-US" altLang="ja-JP" dirty="0" smtClean="0"/>
              <a:t>)</a:t>
            </a:r>
            <a:r>
              <a:rPr lang="ja-JP" altLang="en-US" dirty="0" smtClean="0"/>
              <a:t> </a:t>
            </a:r>
            <a:r>
              <a:rPr lang="en-US" altLang="ja-JP" dirty="0" smtClean="0"/>
              <a:t>-</a:t>
            </a:r>
            <a:r>
              <a:rPr lang="en-US" altLang="ja-JP" dirty="0" err="1" smtClean="0"/>
              <a:t>EPbook</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endParaRPr lang="en-US" altLang="ja-JP" dirty="0" smtClean="0"/>
          </a:p>
          <a:p>
            <a:r>
              <a:rPr lang="ja-JP" altLang="en-US" dirty="0" smtClean="0"/>
              <a:t>全て</a:t>
            </a:r>
            <a:r>
              <a:rPr lang="en-US" altLang="ja-JP" dirty="0" smtClean="0"/>
              <a:t>jet </a:t>
            </a:r>
            <a:r>
              <a:rPr lang="ja-JP" altLang="en-US" dirty="0" smtClean="0"/>
              <a:t>サーバで動いています</a:t>
            </a:r>
            <a:endParaRPr lang="en-US" altLang="ja-JP" dirty="0" smtClean="0"/>
          </a:p>
          <a:p>
            <a:pPr lvl="1"/>
            <a:r>
              <a:rPr lang="en-GB" altLang="ja-JP" dirty="0"/>
              <a:t>https://jet.ep.sci.hokudai.ac.jp</a:t>
            </a:r>
            <a:r>
              <a:rPr lang="en-GB" altLang="ja-JP" dirty="0" smtClean="0"/>
              <a:t>/</a:t>
            </a:r>
            <a:endParaRPr lang="ja-JP" altLang="en-US" dirty="0"/>
          </a:p>
        </p:txBody>
      </p:sp>
      <p:sp>
        <p:nvSpPr>
          <p:cNvPr id="4" name="正方形/長方形 3"/>
          <p:cNvSpPr/>
          <p:nvPr/>
        </p:nvSpPr>
        <p:spPr>
          <a:xfrm>
            <a:off x="2483768" y="7461448"/>
            <a:ext cx="3145926" cy="369332"/>
          </a:xfrm>
          <a:prstGeom prst="rect">
            <a:avLst/>
          </a:prstGeom>
        </p:spPr>
        <p:txBody>
          <a:bodyPr wrap="none">
            <a:spAutoFit/>
          </a:bodyPr>
          <a:lstStyle/>
          <a:p>
            <a:r>
              <a:rPr lang="en-GB" altLang="ja-JP" dirty="0" smtClean="0"/>
              <a:t>https://jet.ep.sci.hokudai.ac.jp/</a:t>
            </a:r>
            <a:endParaRPr lang="ja-JP" altLang="en-US" dirty="0"/>
          </a:p>
        </p:txBody>
      </p:sp>
    </p:spTree>
    <p:extLst>
      <p:ext uri="{BB962C8B-B14F-4D97-AF65-F5344CB8AC3E}">
        <p14:creationId xmlns:p14="http://schemas.microsoft.com/office/powerpoint/2010/main" val="116009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62975"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6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イアウト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レイアウト01</Template>
  <TotalTime>5175</TotalTime>
  <Words>2482</Words>
  <Application>Microsoft Office PowerPoint</Application>
  <PresentationFormat>画面に合わせる (4:3)</PresentationFormat>
  <Paragraphs>505</Paragraphs>
  <Slides>66</Slides>
  <Notes>14</Notes>
  <HiddenSlides>7</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レイアウト01</vt:lpstr>
      <vt:lpstr>Ruby on Rails (RoR) をほんの少し語ってみる</vt:lpstr>
      <vt:lpstr>目次</vt:lpstr>
      <vt:lpstr>はじめに</vt:lpstr>
      <vt:lpstr>本日のスケジュール</vt:lpstr>
      <vt:lpstr>諸注意</vt:lpstr>
      <vt:lpstr>まだRuby on Rails を触ったことの    ない人に</vt:lpstr>
      <vt:lpstr>多くのアプリケーションを支えるRuby on Rails</vt:lpstr>
      <vt:lpstr>惑星宇宙グループでも…</vt:lpstr>
      <vt:lpstr>PowerPoint プレゼンテーション</vt:lpstr>
      <vt:lpstr>今日の話の趣旨</vt:lpstr>
      <vt:lpstr>Ruby on Rails</vt:lpstr>
      <vt:lpstr>Ruby on Rails (Rails)</vt:lpstr>
      <vt:lpstr>Web アプリケーションフレームワーク</vt:lpstr>
      <vt:lpstr>アプリケーションフレームワークのメリット</vt:lpstr>
      <vt:lpstr>アプリケーションフレームワークのデメリット</vt:lpstr>
      <vt:lpstr>Rails プログラミングに必要な環境</vt:lpstr>
      <vt:lpstr>Rails プログラミングに必要な環境</vt:lpstr>
      <vt:lpstr>とりあえず動かしてみる？</vt:lpstr>
      <vt:lpstr>Rails の準備 (@ Debian 8, Jessie)</vt:lpstr>
      <vt:lpstr>Gem とは</vt:lpstr>
      <vt:lpstr>Rails サーバ立ち上げ，動作確認</vt:lpstr>
      <vt:lpstr>PowerPoint プレゼンテーション</vt:lpstr>
      <vt:lpstr>ディレクトリ構造</vt:lpstr>
      <vt:lpstr>ソフトウェアアーキテクチャ</vt:lpstr>
      <vt:lpstr>MVC の基本的なシナリオ</vt:lpstr>
      <vt:lpstr>MVC の基本的なシナリオ</vt:lpstr>
      <vt:lpstr>多分よくわかんないと思うので，実際に手を動かしてみる．</vt:lpstr>
      <vt:lpstr>だけど…</vt:lpstr>
      <vt:lpstr>Scaffolding 機能 (スキャフォールディング)</vt:lpstr>
      <vt:lpstr>Scaffold 機能の下準備</vt:lpstr>
      <vt:lpstr>Scaffolding 機能による開発</vt:lpstr>
      <vt:lpstr>PowerPoint プレゼンテーション</vt:lpstr>
      <vt:lpstr>Scaffold により作成されるファイル</vt:lpstr>
      <vt:lpstr>app/views/books/index.html.erb</vt:lpstr>
      <vt:lpstr>マイグレーションファイル db/migrate/YYYYMMDD_create_books.rb</vt:lpstr>
      <vt:lpstr>実際に出来上がったものをブラウザで見てみる</vt:lpstr>
      <vt:lpstr>ブラウザでアクセス</vt:lpstr>
      <vt:lpstr>手を動かしてみる</vt:lpstr>
      <vt:lpstr>コントローラ</vt:lpstr>
      <vt:lpstr>コントローラ</vt:lpstr>
      <vt:lpstr>モデル</vt:lpstr>
      <vt:lpstr>ここまででできること</vt:lpstr>
      <vt:lpstr>充実したアプリケーションの開発のために本当はもう少し語りたいこと</vt:lpstr>
      <vt:lpstr>便利なプラグイン(Gem)の紹介</vt:lpstr>
      <vt:lpstr>もう少し凝ったページを作りたい</vt:lpstr>
      <vt:lpstr>プラグインのインストールの方法</vt:lpstr>
      <vt:lpstr>例：Twitter-Bootstrap-rails</vt:lpstr>
      <vt:lpstr>Bootstrap インストール</vt:lpstr>
      <vt:lpstr>もう一回見てみる</vt:lpstr>
      <vt:lpstr>Bootstrap 適用後</vt:lpstr>
      <vt:lpstr>その他のプラグイン</vt:lpstr>
      <vt:lpstr>現在稼働中のサービスについての紹介</vt:lpstr>
      <vt:lpstr>惑星宇宙グループで稼働しているRails サービス</vt:lpstr>
      <vt:lpstr>INEX レポート投稿システム suu</vt:lpstr>
      <vt:lpstr>PSG 施設予約システム  prrs</vt:lpstr>
      <vt:lpstr>Redmine  EPredmine</vt:lpstr>
      <vt:lpstr>書籍管理システム(ベータ版) EPbook</vt:lpstr>
      <vt:lpstr>まとめ</vt:lpstr>
      <vt:lpstr>Github</vt:lpstr>
      <vt:lpstr>Rails 基本理念</vt:lpstr>
      <vt:lpstr>厳格なファイル名規則 </vt:lpstr>
      <vt:lpstr>user クラスの例 (データベース)</vt:lpstr>
      <vt:lpstr>user クラスの例 (モデル, user.rb)</vt:lpstr>
      <vt:lpstr>user クラスの例 (users_controller.rb)</vt:lpstr>
      <vt:lpstr>user クラスの例 (users/show.html.erb)</vt:lpstr>
      <vt:lpstr>質問タイム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Ruby on Rails (RoR) を弄る</dc:title>
  <dc:creator>mikataka</dc:creator>
  <cp:lastModifiedBy>mikataka</cp:lastModifiedBy>
  <cp:revision>51</cp:revision>
  <dcterms:created xsi:type="dcterms:W3CDTF">2016-07-20T20:36:13Z</dcterms:created>
  <dcterms:modified xsi:type="dcterms:W3CDTF">2016-07-25T04:52:03Z</dcterms:modified>
</cp:coreProperties>
</file>