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70" r:id="rId3"/>
    <p:sldId id="279" r:id="rId4"/>
    <p:sldId id="257" r:id="rId5"/>
    <p:sldId id="259" r:id="rId6"/>
    <p:sldId id="271" r:id="rId7"/>
    <p:sldId id="281" r:id="rId8"/>
    <p:sldId id="297" r:id="rId9"/>
    <p:sldId id="298" r:id="rId10"/>
    <p:sldId id="296" r:id="rId11"/>
    <p:sldId id="260" r:id="rId12"/>
    <p:sldId id="283" r:id="rId13"/>
    <p:sldId id="280" r:id="rId14"/>
    <p:sldId id="261" r:id="rId15"/>
    <p:sldId id="268" r:id="rId16"/>
    <p:sldId id="284" r:id="rId17"/>
    <p:sldId id="295" r:id="rId18"/>
    <p:sldId id="278" r:id="rId19"/>
    <p:sldId id="272" r:id="rId20"/>
    <p:sldId id="312" r:id="rId21"/>
    <p:sldId id="313" r:id="rId22"/>
    <p:sldId id="314" r:id="rId23"/>
    <p:sldId id="315" r:id="rId24"/>
    <p:sldId id="316" r:id="rId25"/>
    <p:sldId id="276" r:id="rId26"/>
    <p:sldId id="317" r:id="rId27"/>
    <p:sldId id="263" r:id="rId28"/>
    <p:sldId id="294" r:id="rId29"/>
    <p:sldId id="277" r:id="rId30"/>
    <p:sldId id="264" r:id="rId3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77" autoAdjust="0"/>
  </p:normalViewPr>
  <p:slideViewPr>
    <p:cSldViewPr>
      <p:cViewPr varScale="1">
        <p:scale>
          <a:sx n="54" d="100"/>
          <a:sy n="54" d="100"/>
        </p:scale>
        <p:origin x="1568"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B186-8080-488C-A018-B6548E22CCB3}" type="datetimeFigureOut">
              <a:rPr kumimoji="1" lang="ja-JP" altLang="en-US" smtClean="0"/>
              <a:pPr/>
              <a:t>2016/10/21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7AC19-3038-4622-9984-66216369FF21}" type="slidenum">
              <a:rPr kumimoji="1" lang="ja-JP" altLang="en-US" smtClean="0"/>
              <a:pPr/>
              <a:t>‹#›</a:t>
            </a:fld>
            <a:endParaRPr kumimoji="1" lang="ja-JP" altLang="en-US"/>
          </a:p>
        </p:txBody>
      </p:sp>
    </p:spTree>
    <p:extLst>
      <p:ext uri="{BB962C8B-B14F-4D97-AF65-F5344CB8AC3E}">
        <p14:creationId xmlns:p14="http://schemas.microsoft.com/office/powerpoint/2010/main" val="2599380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p.sci.hokudai.ac.jp/~mosir/work/2004/ohgaki/system/network.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err="1" smtClean="0"/>
              <a:t>Mosir</a:t>
            </a:r>
            <a:r>
              <a:rPr lang="en-US" altLang="ja-JP" dirty="0" smtClean="0"/>
              <a:t> </a:t>
            </a:r>
            <a:r>
              <a:rPr lang="ja-JP" altLang="en-US" dirty="0" smtClean="0"/>
              <a:t>のキャラ：</a:t>
            </a:r>
            <a:r>
              <a:rPr lang="en-US" altLang="ja-JP" dirty="0" err="1" smtClean="0"/>
              <a:t>mosir</a:t>
            </a:r>
            <a:r>
              <a:rPr lang="ja-JP" altLang="en-US" dirty="0" smtClean="0"/>
              <a:t>君 </a:t>
            </a:r>
            <a:r>
              <a:rPr lang="en-US" altLang="ja-JP" dirty="0" smtClean="0"/>
              <a:t>or </a:t>
            </a:r>
            <a:r>
              <a:rPr lang="ja-JP" altLang="en-US" dirty="0" smtClean="0"/>
              <a:t>テレビ君 </a:t>
            </a:r>
            <a:r>
              <a:rPr lang="en-US" altLang="ja-JP" dirty="0" smtClean="0"/>
              <a:t>(</a:t>
            </a:r>
            <a:r>
              <a:rPr lang="ja-JP" altLang="en-US" dirty="0" smtClean="0"/>
              <a:t>高橋こう子さん作</a:t>
            </a:r>
            <a:r>
              <a:rPr lang="en-US" altLang="ja-JP" dirty="0" smtClean="0"/>
              <a:t>)</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a:t>
            </a:fld>
            <a:endParaRPr kumimoji="1" lang="ja-JP" altLang="en-US"/>
          </a:p>
        </p:txBody>
      </p:sp>
    </p:spTree>
    <p:extLst>
      <p:ext uri="{BB962C8B-B14F-4D97-AF65-F5344CB8AC3E}">
        <p14:creationId xmlns:p14="http://schemas.microsoft.com/office/powerpoint/2010/main" val="137459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岐阜の記事</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12</a:t>
            </a:fld>
            <a:endParaRPr kumimoji="1" lang="ja-JP" altLang="en-US"/>
          </a:p>
        </p:txBody>
      </p:sp>
    </p:spTree>
    <p:extLst>
      <p:ext uri="{BB962C8B-B14F-4D97-AF65-F5344CB8AC3E}">
        <p14:creationId xmlns:p14="http://schemas.microsoft.com/office/powerpoint/2010/main" val="85365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遠隔授業の歴史は遠隔地接続の技術的進歩の歴史でもある．</a:t>
            </a:r>
            <a:endParaRPr kumimoji="1" lang="en-US" altLang="ja-JP" dirty="0" smtClean="0"/>
          </a:p>
          <a:p>
            <a:r>
              <a:rPr kumimoji="1" lang="ja-JP" altLang="en-US" dirty="0" smtClean="0"/>
              <a:t>現行のスタイルに至るまでにはいくつかのステップがあった</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13</a:t>
            </a:fld>
            <a:endParaRPr kumimoji="1" lang="ja-JP" altLang="en-US"/>
          </a:p>
        </p:txBody>
      </p:sp>
    </p:spTree>
    <p:extLst>
      <p:ext uri="{BB962C8B-B14F-4D97-AF65-F5344CB8AC3E}">
        <p14:creationId xmlns:p14="http://schemas.microsoft.com/office/powerpoint/2010/main" val="71329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DVTS(Digital Video Transport System): </a:t>
            </a:r>
            <a:r>
              <a:rPr kumimoji="1" lang="ja-JP" altLang="en-US" dirty="0" smtClean="0"/>
              <a:t>デジタルビデオ転送システムという</a:t>
            </a:r>
            <a:endParaRPr kumimoji="1" lang="en-US" altLang="ja-JP" dirty="0" smtClean="0"/>
          </a:p>
          <a:p>
            <a:r>
              <a:rPr kumimoji="1" lang="ja-JP" altLang="en-US" dirty="0" smtClean="0"/>
              <a:t>ソフトウェア．</a:t>
            </a:r>
            <a:endParaRPr kumimoji="1" lang="en-US" altLang="ja-JP" dirty="0" smtClean="0"/>
          </a:p>
          <a:p>
            <a:r>
              <a:rPr kumimoji="1" lang="ja-JP" altLang="en-US" dirty="0" smtClean="0"/>
              <a:t>ネットワークを介しデジタルビデオ動画像をリアルタイムで伝送可能．</a:t>
            </a:r>
            <a:endParaRPr kumimoji="1" lang="en-US" altLang="ja-JP" dirty="0" smtClean="0"/>
          </a:p>
          <a:p>
            <a:r>
              <a:rPr kumimoji="1" lang="ja-JP" altLang="en-US" dirty="0" smtClean="0"/>
              <a:t>安くて簡単，高画質．</a:t>
            </a:r>
            <a:endParaRPr kumimoji="1" lang="en-US" altLang="ja-JP" dirty="0" smtClean="0"/>
          </a:p>
          <a:p>
            <a:r>
              <a:rPr kumimoji="1" lang="en-US" altLang="ja-JP" dirty="0" smtClean="0"/>
              <a:t>JGN(Japan Gigabit network):</a:t>
            </a:r>
            <a:r>
              <a:rPr kumimoji="1" lang="ja-JP" altLang="en-US" dirty="0" smtClean="0"/>
              <a:t>情</a:t>
            </a:r>
            <a:r>
              <a:rPr kumimoji="1" lang="ja-JP" altLang="en-US" sz="1200" b="0" i="0" kern="1200" dirty="0" smtClean="0">
                <a:solidFill>
                  <a:schemeClr val="tx1"/>
                </a:solidFill>
                <a:effectLst/>
                <a:latin typeface="+mn-lt"/>
                <a:ea typeface="+mn-ea"/>
                <a:cs typeface="+mn-cs"/>
              </a:rPr>
              <a:t>報通信研究機構（</a:t>
            </a:r>
            <a:r>
              <a:rPr kumimoji="1" lang="en-US" altLang="ja-JP" sz="1200" b="0" i="0" kern="1200" dirty="0" smtClean="0">
                <a:solidFill>
                  <a:schemeClr val="tx1"/>
                </a:solidFill>
                <a:effectLst/>
                <a:latin typeface="+mn-lt"/>
                <a:ea typeface="+mn-ea"/>
                <a:cs typeface="+mn-cs"/>
              </a:rPr>
              <a:t>NICT</a:t>
            </a:r>
            <a:r>
              <a:rPr kumimoji="1" lang="ja-JP" altLang="en-US" sz="1200" b="0" i="0" kern="1200" dirty="0" smtClean="0">
                <a:solidFill>
                  <a:schemeClr val="tx1"/>
                </a:solidFill>
                <a:effectLst/>
                <a:latin typeface="+mn-lt"/>
                <a:ea typeface="+mn-ea"/>
                <a:cs typeface="+mn-cs"/>
              </a:rPr>
              <a:t>）が主体となって運用する、研究・教育用コンピュータネットワーク</a:t>
            </a:r>
            <a:endParaRPr kumimoji="1" lang="en-US" altLang="ja-JP" sz="1200" b="0" i="0" kern="1200" dirty="0" smtClean="0">
              <a:solidFill>
                <a:schemeClr val="tx1"/>
              </a:solidFill>
              <a:effectLst/>
              <a:latin typeface="+mn-lt"/>
              <a:ea typeface="+mn-ea"/>
              <a:cs typeface="+mn-cs"/>
            </a:endParaRPr>
          </a:p>
          <a:p>
            <a:endParaRPr kumimoji="1" lang="en-US" altLang="ja-JP" sz="1200" b="0" i="0" kern="1200" dirty="0" smtClean="0">
              <a:solidFill>
                <a:schemeClr val="tx1"/>
              </a:solidFill>
              <a:effectLst/>
              <a:latin typeface="+mn-lt"/>
              <a:ea typeface="+mn-ea"/>
              <a:cs typeface="+mn-cs"/>
            </a:endParaRPr>
          </a:p>
          <a:p>
            <a:r>
              <a:rPr kumimoji="1" lang="en-US" altLang="ja-JP" dirty="0" smtClean="0"/>
              <a:t>Kazukin:</a:t>
            </a:r>
            <a:r>
              <a:rPr kumimoji="1" lang="ja-JP" altLang="en-US" dirty="0" smtClean="0"/>
              <a:t>なぜ </a:t>
            </a:r>
            <a:r>
              <a:rPr kumimoji="1" lang="en-US" altLang="ja-JP" dirty="0" smtClean="0"/>
              <a:t>TV </a:t>
            </a:r>
            <a:r>
              <a:rPr kumimoji="1" lang="ja-JP" altLang="en-US" dirty="0" smtClean="0"/>
              <a:t>会議システム使わなかった？</a:t>
            </a:r>
            <a:endParaRPr kumimoji="1" lang="en-US" altLang="ja-JP" dirty="0" smtClean="0"/>
          </a:p>
          <a:p>
            <a:r>
              <a:rPr kumimoji="1" lang="en-US" altLang="ja-JP" dirty="0" smtClean="0"/>
              <a:t>-&gt;</a:t>
            </a:r>
            <a:r>
              <a:rPr kumimoji="1" lang="en-US" altLang="ja-JP" baseline="0" dirty="0" smtClean="0"/>
              <a:t> </a:t>
            </a:r>
            <a:r>
              <a:rPr kumimoji="1" lang="ja-JP" altLang="en-US" baseline="0" dirty="0" smtClean="0"/>
              <a:t>たぶん遠隔授業プロジェクト当初の目的がヒントになっている．それによると，高品質な映像・音声のやりとり，とある．</a:t>
            </a:r>
            <a:endParaRPr kumimoji="1" lang="en-US" altLang="ja-JP" baseline="0" dirty="0" smtClean="0"/>
          </a:p>
          <a:p>
            <a:r>
              <a:rPr kumimoji="1" lang="en-US" altLang="ja-JP" baseline="0" dirty="0" smtClean="0"/>
              <a:t>TV </a:t>
            </a:r>
            <a:r>
              <a:rPr kumimoji="1" lang="ja-JP" altLang="en-US" baseline="0" dirty="0" smtClean="0"/>
              <a:t>会議は</a:t>
            </a:r>
            <a:r>
              <a:rPr kumimoji="1" lang="en-US" altLang="ja-JP" baseline="0" dirty="0" smtClean="0"/>
              <a:t>DVTS </a:t>
            </a:r>
            <a:r>
              <a:rPr kumimoji="1" lang="ja-JP" altLang="en-US" baseline="0" dirty="0" smtClean="0"/>
              <a:t>に比べ画質や音質が下がるので，</a:t>
            </a:r>
            <a:r>
              <a:rPr kumimoji="1" lang="en-US" altLang="ja-JP" baseline="0" dirty="0" smtClean="0"/>
              <a:t>DVTS </a:t>
            </a:r>
            <a:r>
              <a:rPr kumimoji="1" lang="ja-JP" altLang="en-US" baseline="0" dirty="0" smtClean="0"/>
              <a:t>が </a:t>
            </a:r>
            <a:r>
              <a:rPr kumimoji="1" lang="en-US" altLang="ja-JP" baseline="0" dirty="0" smtClean="0"/>
              <a:t>available </a:t>
            </a:r>
            <a:r>
              <a:rPr kumimoji="1" lang="ja-JP" altLang="en-US" baseline="0" dirty="0" smtClean="0"/>
              <a:t>ならそちらを使う方が目的に適うと思う</a:t>
            </a:r>
            <a:endParaRPr kumimoji="1" lang="en-US" altLang="ja-JP" baseline="0" dirty="0" smtClean="0"/>
          </a:p>
          <a:p>
            <a:endParaRPr kumimoji="1" lang="en-US" altLang="ja-JP" dirty="0" smtClean="0"/>
          </a:p>
          <a:p>
            <a:r>
              <a:rPr kumimoji="1" lang="ja-JP" altLang="en-US" dirty="0" smtClean="0"/>
              <a:t>北大から鴨方までのネットワーク経路</a:t>
            </a:r>
            <a:endParaRPr kumimoji="1" lang="en-US" altLang="ja-JP" dirty="0" smtClean="0"/>
          </a:p>
          <a:p>
            <a:r>
              <a:rPr kumimoji="1" lang="ja-JP" altLang="en-US" dirty="0" smtClean="0"/>
              <a:t>北大 </a:t>
            </a:r>
            <a:r>
              <a:rPr kumimoji="1" lang="en-US" altLang="ja-JP" dirty="0" smtClean="0"/>
              <a:t>–(JGN)-&gt; </a:t>
            </a:r>
            <a:r>
              <a:rPr kumimoji="1" lang="ja-JP" altLang="en-US" dirty="0" smtClean="0"/>
              <a:t>阪大</a:t>
            </a:r>
            <a:r>
              <a:rPr kumimoji="1" lang="ja-JP" altLang="en-US" baseline="0" dirty="0" smtClean="0"/>
              <a:t> </a:t>
            </a:r>
            <a:r>
              <a:rPr kumimoji="1" lang="en-US" altLang="ja-JP" baseline="0" dirty="0" smtClean="0"/>
              <a:t>–(JGN)-&gt; </a:t>
            </a:r>
            <a:r>
              <a:rPr kumimoji="1" lang="ja-JP" altLang="en-US" baseline="0" dirty="0" smtClean="0"/>
              <a:t>倉敷芸科大 </a:t>
            </a:r>
            <a:r>
              <a:rPr kumimoji="1" lang="en-US" altLang="ja-JP" baseline="0" dirty="0" smtClean="0"/>
              <a:t>–(OKIX)-&gt; </a:t>
            </a:r>
            <a:r>
              <a:rPr kumimoji="1" lang="ja-JP" altLang="en-US" baseline="0" dirty="0" smtClean="0"/>
              <a:t>鴨方</a:t>
            </a:r>
            <a:endParaRPr kumimoji="1" lang="en-US" altLang="ja-JP" baseline="0" dirty="0" smtClean="0"/>
          </a:p>
          <a:p>
            <a:endParaRPr kumimoji="1" lang="en-US" altLang="ja-JP" baseline="0" dirty="0" smtClean="0"/>
          </a:p>
          <a:p>
            <a:r>
              <a:rPr kumimoji="1" lang="en-US" altLang="ja-JP" baseline="0" dirty="0" err="1" smtClean="0"/>
              <a:t>OKIX:OKayama</a:t>
            </a:r>
            <a:r>
              <a:rPr kumimoji="1" lang="en-US" altLang="ja-JP" baseline="0" dirty="0" smtClean="0"/>
              <a:t> Internet </a:t>
            </a:r>
            <a:r>
              <a:rPr kumimoji="1" lang="en-US" altLang="ja-JP" baseline="0" dirty="0" err="1" smtClean="0"/>
              <a:t>eXchange</a:t>
            </a:r>
            <a:r>
              <a:rPr kumimoji="1" lang="en-US" altLang="ja-JP" baseline="0" dirty="0" smtClean="0"/>
              <a:t>, </a:t>
            </a:r>
            <a:r>
              <a:rPr kumimoji="1" lang="ja-JP" altLang="en-US" baseline="0" dirty="0" smtClean="0"/>
              <a:t>岡山情報ハイウェイ内で県内の</a:t>
            </a:r>
            <a:endParaRPr kumimoji="1" lang="en-US" altLang="ja-JP" baseline="0" dirty="0" smtClean="0"/>
          </a:p>
          <a:p>
            <a:r>
              <a:rPr kumimoji="1" lang="ja-JP" altLang="en-US" baseline="0" dirty="0" smtClean="0"/>
              <a:t>トラフィック交換を可能にするための地域機能．</a:t>
            </a:r>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14</a:t>
            </a:fld>
            <a:endParaRPr kumimoji="1" lang="ja-JP" altLang="en-US"/>
          </a:p>
        </p:txBody>
      </p:sp>
    </p:spTree>
    <p:extLst>
      <p:ext uri="{BB962C8B-B14F-4D97-AF65-F5344CB8AC3E}">
        <p14:creationId xmlns:p14="http://schemas.microsoft.com/office/powerpoint/2010/main" val="60793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10000"/>
          </a:bodyPr>
          <a:lstStyle/>
          <a:p>
            <a:r>
              <a:rPr kumimoji="1" lang="ja-JP" altLang="en-US" dirty="0" smtClean="0"/>
              <a:t>* </a:t>
            </a:r>
            <a:r>
              <a:rPr kumimoji="1" lang="en-US" altLang="ja-JP" dirty="0" smtClean="0"/>
              <a:t>2002 -&gt; 2004 </a:t>
            </a:r>
            <a:r>
              <a:rPr kumimoji="1" lang="ja-JP" altLang="en-US" dirty="0" smtClean="0"/>
              <a:t>でネットワーク環境も</a:t>
            </a:r>
            <a:r>
              <a:rPr kumimoji="1" lang="ja-JP" altLang="en-US" dirty="0" err="1" smtClean="0"/>
              <a:t>ろもろが</a:t>
            </a:r>
            <a:r>
              <a:rPr kumimoji="1" lang="ja-JP" altLang="en-US" dirty="0" smtClean="0"/>
              <a:t>変わった経緯</a:t>
            </a:r>
          </a:p>
          <a:p>
            <a:endParaRPr kumimoji="1" lang="ja-JP" altLang="en-US" dirty="0" smtClean="0"/>
          </a:p>
          <a:p>
            <a:r>
              <a:rPr kumimoji="1" lang="ja-JP" altLang="en-US" dirty="0" smtClean="0"/>
              <a:t>・</a:t>
            </a:r>
            <a:r>
              <a:rPr kumimoji="1" lang="en-US" altLang="ja-JP" dirty="0" smtClean="0"/>
              <a:t>2002 </a:t>
            </a:r>
            <a:r>
              <a:rPr kumimoji="1" lang="ja-JP" altLang="en-US" dirty="0" smtClean="0"/>
              <a:t>年は鴨方高校と </a:t>
            </a:r>
            <a:r>
              <a:rPr kumimoji="1" lang="en-US" altLang="ja-JP" dirty="0" smtClean="0"/>
              <a:t>DVTS </a:t>
            </a:r>
            <a:r>
              <a:rPr kumimoji="1" lang="ja-JP" altLang="en-US" dirty="0" smtClean="0"/>
              <a:t>を用い，</a:t>
            </a:r>
            <a:r>
              <a:rPr kumimoji="1" lang="en-US" altLang="ja-JP" dirty="0" smtClean="0"/>
              <a:t>JGN </a:t>
            </a:r>
            <a:r>
              <a:rPr kumimoji="1" lang="ja-JP" altLang="en-US" dirty="0" smtClean="0"/>
              <a:t>を介して接続</a:t>
            </a:r>
          </a:p>
          <a:p>
            <a:r>
              <a:rPr kumimoji="1" lang="ja-JP" altLang="en-US" dirty="0" smtClean="0"/>
              <a:t>・</a:t>
            </a:r>
            <a:r>
              <a:rPr kumimoji="1" lang="en-US" altLang="ja-JP" dirty="0" smtClean="0"/>
              <a:t>2004 </a:t>
            </a:r>
            <a:r>
              <a:rPr kumimoji="1" lang="ja-JP" altLang="en-US" dirty="0" smtClean="0"/>
              <a:t>年は大垣東高校と遠隔授業を行うことになった</a:t>
            </a:r>
          </a:p>
          <a:p>
            <a:r>
              <a:rPr kumimoji="1" lang="ja-JP" altLang="en-US" dirty="0" smtClean="0"/>
              <a:t>  </a:t>
            </a:r>
            <a:r>
              <a:rPr kumimoji="1" lang="en-US" altLang="ja-JP" dirty="0" smtClean="0"/>
              <a:t>+ </a:t>
            </a:r>
            <a:r>
              <a:rPr kumimoji="1" lang="ja-JP" altLang="en-US" dirty="0" smtClean="0"/>
              <a:t>大垣で </a:t>
            </a:r>
            <a:r>
              <a:rPr kumimoji="1" lang="en-US" altLang="ja-JP" dirty="0" err="1" smtClean="0"/>
              <a:t>psg</a:t>
            </a:r>
            <a:r>
              <a:rPr kumimoji="1" lang="en-US" altLang="ja-JP" dirty="0" smtClean="0"/>
              <a:t> </a:t>
            </a:r>
            <a:r>
              <a:rPr kumimoji="1" lang="ja-JP" altLang="en-US" dirty="0" smtClean="0"/>
              <a:t>の </a:t>
            </a:r>
            <a:r>
              <a:rPr kumimoji="1" lang="en-US" altLang="ja-JP" dirty="0" smtClean="0"/>
              <a:t>OG </a:t>
            </a:r>
            <a:r>
              <a:rPr kumimoji="1" lang="ja-JP" altLang="en-US" dirty="0" smtClean="0"/>
              <a:t>が先生をやってたことがきっかけ</a:t>
            </a:r>
            <a:r>
              <a:rPr kumimoji="1" lang="en-US" altLang="ja-JP" dirty="0" smtClean="0"/>
              <a:t>(</a:t>
            </a:r>
            <a:r>
              <a:rPr kumimoji="1" lang="ja-JP" altLang="en-US" dirty="0" smtClean="0"/>
              <a:t>なんで鴨方とやらなくなった？</a:t>
            </a:r>
            <a:r>
              <a:rPr kumimoji="1" lang="en-US" altLang="ja-JP" dirty="0" smtClean="0"/>
              <a:t>)</a:t>
            </a:r>
          </a:p>
          <a:p>
            <a:r>
              <a:rPr kumimoji="1" lang="ja-JP" altLang="en-US" dirty="0" smtClean="0"/>
              <a:t>・大垣は</a:t>
            </a:r>
            <a:r>
              <a:rPr kumimoji="1" lang="en-US" altLang="ja-JP" dirty="0" smtClean="0"/>
              <a:t>JGN </a:t>
            </a:r>
            <a:r>
              <a:rPr kumimoji="1" lang="ja-JP" altLang="en-US" dirty="0" smtClean="0"/>
              <a:t>環境が使えない．代わりに使えるのは</a:t>
            </a:r>
            <a:r>
              <a:rPr kumimoji="1" lang="en-US" altLang="ja-JP" dirty="0" smtClean="0"/>
              <a:t>SINET</a:t>
            </a:r>
          </a:p>
          <a:p>
            <a:r>
              <a:rPr kumimoji="1" lang="ja-JP" altLang="en-US" dirty="0" smtClean="0"/>
              <a:t>・</a:t>
            </a:r>
            <a:r>
              <a:rPr kumimoji="1" lang="en-US" altLang="ja-JP" dirty="0" smtClean="0"/>
              <a:t>DVTS </a:t>
            </a:r>
            <a:r>
              <a:rPr kumimoji="1" lang="ja-JP" altLang="en-US" dirty="0" smtClean="0"/>
              <a:t>は </a:t>
            </a:r>
            <a:r>
              <a:rPr kumimoji="1" lang="en-US" altLang="ja-JP" dirty="0" smtClean="0"/>
              <a:t>40 Mbps </a:t>
            </a:r>
            <a:r>
              <a:rPr kumimoji="1" lang="ja-JP" altLang="en-US" dirty="0" smtClean="0"/>
              <a:t>程度の帯域が必要．</a:t>
            </a:r>
            <a:r>
              <a:rPr kumimoji="1" lang="en-US" altLang="ja-JP" dirty="0" smtClean="0"/>
              <a:t>JGN </a:t>
            </a:r>
            <a:r>
              <a:rPr kumimoji="1" lang="ja-JP" altLang="en-US" dirty="0" smtClean="0"/>
              <a:t>では確保できるが，</a:t>
            </a:r>
            <a:r>
              <a:rPr kumimoji="1" lang="en-US" altLang="ja-JP" dirty="0" smtClean="0"/>
              <a:t>SINET </a:t>
            </a:r>
            <a:r>
              <a:rPr kumimoji="1" lang="ja-JP" altLang="en-US" dirty="0" smtClean="0"/>
              <a:t>では無理</a:t>
            </a:r>
          </a:p>
          <a:p>
            <a:r>
              <a:rPr kumimoji="1" lang="ja-JP" altLang="en-US" dirty="0" smtClean="0"/>
              <a:t>  </a:t>
            </a:r>
            <a:r>
              <a:rPr kumimoji="1" lang="en-US" altLang="ja-JP" dirty="0" smtClean="0"/>
              <a:t>+ 2004 </a:t>
            </a:r>
            <a:r>
              <a:rPr kumimoji="1" lang="ja-JP" altLang="en-US" dirty="0" smtClean="0"/>
              <a:t>年当時の </a:t>
            </a:r>
            <a:r>
              <a:rPr kumimoji="1" lang="en-US" altLang="ja-JP" dirty="0" smtClean="0"/>
              <a:t>SINET </a:t>
            </a:r>
            <a:r>
              <a:rPr kumimoji="1" lang="ja-JP" altLang="en-US" dirty="0" smtClean="0"/>
              <a:t>は </a:t>
            </a:r>
            <a:r>
              <a:rPr kumimoji="1" lang="en-US" altLang="ja-JP" dirty="0" smtClean="0"/>
              <a:t>2-3 Mbps </a:t>
            </a:r>
            <a:r>
              <a:rPr kumimoji="1" lang="ja-JP" altLang="en-US" dirty="0" smtClean="0"/>
              <a:t>が限度</a:t>
            </a:r>
          </a:p>
          <a:p>
            <a:r>
              <a:rPr kumimoji="1" lang="ja-JP" altLang="en-US" dirty="0" smtClean="0"/>
              <a:t>・画質，音質は下がるが，</a:t>
            </a:r>
            <a:r>
              <a:rPr kumimoji="1" lang="en-US" altLang="ja-JP" dirty="0" smtClean="0"/>
              <a:t>SINET </a:t>
            </a:r>
            <a:r>
              <a:rPr kumimoji="1" lang="ja-JP" altLang="en-US" dirty="0" smtClean="0"/>
              <a:t>の帯域で使用可能な </a:t>
            </a:r>
            <a:r>
              <a:rPr kumimoji="1" lang="en-US" altLang="ja-JP" dirty="0" smtClean="0"/>
              <a:t>TV</a:t>
            </a:r>
            <a:r>
              <a:rPr kumimoji="1" lang="ja-JP" altLang="en-US" dirty="0" smtClean="0"/>
              <a:t>会議システムを採用</a:t>
            </a:r>
          </a:p>
          <a:p>
            <a:endParaRPr kumimoji="1" lang="en-US" altLang="ja-JP" dirty="0" smtClean="0"/>
          </a:p>
          <a:p>
            <a:r>
              <a:rPr kumimoji="1" lang="ja-JP" altLang="en-US" dirty="0" smtClean="0"/>
              <a:t>諸説あって真相定かでないが，</a:t>
            </a:r>
            <a:endParaRPr kumimoji="1" lang="en-US" altLang="ja-JP" dirty="0" smtClean="0"/>
          </a:p>
          <a:p>
            <a:r>
              <a:rPr kumimoji="1" lang="ja-JP" altLang="en-US" dirty="0" smtClean="0"/>
              <a:t>当時の帯域は</a:t>
            </a:r>
            <a:endParaRPr kumimoji="1" lang="en-US" altLang="ja-JP" dirty="0" smtClean="0"/>
          </a:p>
          <a:p>
            <a:r>
              <a:rPr kumimoji="1" lang="en-US" altLang="ja-JP" dirty="0" smtClean="0"/>
              <a:t>SINET:2-3 Mbps</a:t>
            </a:r>
          </a:p>
          <a:p>
            <a:r>
              <a:rPr kumimoji="1" lang="en-US" altLang="ja-JP" dirty="0" smtClean="0"/>
              <a:t>JGN:2 </a:t>
            </a:r>
            <a:r>
              <a:rPr kumimoji="1" lang="en-US" altLang="ja-JP" dirty="0" err="1" smtClean="0"/>
              <a:t>Gbps</a:t>
            </a:r>
            <a:endParaRPr kumimoji="1" lang="en-US" altLang="ja-JP" dirty="0" smtClean="0"/>
          </a:p>
          <a:p>
            <a:r>
              <a:rPr kumimoji="1" lang="ja-JP" altLang="en-US" dirty="0" smtClean="0"/>
              <a:t>程度</a:t>
            </a:r>
            <a:endParaRPr kumimoji="1" lang="en-US" altLang="ja-JP" dirty="0" smtClean="0"/>
          </a:p>
          <a:p>
            <a:endParaRPr kumimoji="1" lang="en-US" altLang="ja-JP" dirty="0" smtClean="0"/>
          </a:p>
          <a:p>
            <a:r>
              <a:rPr kumimoji="1" lang="en-US" altLang="ja-JP" dirty="0" smtClean="0"/>
              <a:t>2003</a:t>
            </a:r>
            <a:r>
              <a:rPr kumimoji="1" lang="ja-JP" altLang="en-US" baseline="0" dirty="0" smtClean="0"/>
              <a:t> 年度は開催してない</a:t>
            </a:r>
            <a:endParaRPr kumimoji="1" lang="en-US" altLang="ja-JP" dirty="0" smtClean="0"/>
          </a:p>
          <a:p>
            <a:endParaRPr kumimoji="1" lang="en-US" altLang="ja-JP" dirty="0" smtClean="0"/>
          </a:p>
          <a:p>
            <a:r>
              <a:rPr kumimoji="1" lang="ja-JP" altLang="en-US" dirty="0" smtClean="0"/>
              <a:t>大垣東のネットワーク環境は鴨方より悪いらしい</a:t>
            </a:r>
            <a:endParaRPr kumimoji="1" lang="en-US" altLang="ja-JP" dirty="0" smtClean="0"/>
          </a:p>
          <a:p>
            <a:endParaRPr kumimoji="1" lang="en-US" altLang="ja-JP" dirty="0" smtClean="0"/>
          </a:p>
          <a:p>
            <a:r>
              <a:rPr kumimoji="1" lang="en-US" altLang="ja-JP" dirty="0" smtClean="0"/>
              <a:t>SINET: Science Information </a:t>
            </a:r>
            <a:r>
              <a:rPr kumimoji="1" lang="en-US" altLang="ja-JP" dirty="0" err="1" smtClean="0"/>
              <a:t>NETwork</a:t>
            </a:r>
            <a:endParaRPr kumimoji="1" lang="en-US" altLang="ja-JP" dirty="0" smtClean="0"/>
          </a:p>
          <a:p>
            <a:r>
              <a:rPr kumimoji="1" lang="ja-JP" altLang="en-US" dirty="0" smtClean="0"/>
              <a:t>学術情報ネットワーク：日本全国の大学研究機関等の学術情報基盤として国立情報学研究所が構築運用している情報通信ネットワーク</a:t>
            </a:r>
            <a:endParaRPr kumimoji="1" lang="en-US" altLang="ja-JP" dirty="0" smtClean="0"/>
          </a:p>
          <a:p>
            <a:endParaRPr kumimoji="1" lang="en-US" altLang="ja-JP" dirty="0" smtClean="0"/>
          </a:p>
          <a:p>
            <a:r>
              <a:rPr kumimoji="1" lang="ja-JP" altLang="en-US" dirty="0" smtClean="0"/>
              <a:t>整備の容易さは </a:t>
            </a:r>
            <a:r>
              <a:rPr kumimoji="1" lang="en-US" altLang="ja-JP" dirty="0" smtClean="0"/>
              <a:t>TV</a:t>
            </a:r>
            <a:r>
              <a:rPr kumimoji="1" lang="ja-JP" altLang="en-US" dirty="0" smtClean="0"/>
              <a:t>会議 </a:t>
            </a:r>
            <a:r>
              <a:rPr kumimoji="1" lang="en-US" altLang="ja-JP" dirty="0" smtClean="0"/>
              <a:t>&gt;</a:t>
            </a:r>
            <a:r>
              <a:rPr kumimoji="1" lang="en-US" altLang="ja-JP" baseline="0" dirty="0" smtClean="0"/>
              <a:t> DVTS </a:t>
            </a:r>
            <a:r>
              <a:rPr kumimoji="1" lang="ja-JP" altLang="en-US" baseline="0" dirty="0" smtClean="0"/>
              <a:t>だが，映像・音声品質は </a:t>
            </a:r>
            <a:r>
              <a:rPr kumimoji="1" lang="en-US" altLang="ja-JP" baseline="0" dirty="0" smtClean="0"/>
              <a:t>TV</a:t>
            </a:r>
            <a:r>
              <a:rPr kumimoji="1" lang="ja-JP" altLang="en-US" baseline="0" dirty="0" smtClean="0"/>
              <a:t>会議 </a:t>
            </a:r>
            <a:r>
              <a:rPr kumimoji="1" lang="en-US" altLang="ja-JP" baseline="0" dirty="0" smtClean="0"/>
              <a:t>&lt; DVTS</a:t>
            </a:r>
          </a:p>
          <a:p>
            <a:r>
              <a:rPr kumimoji="1" lang="en-US" altLang="ja-JP" baseline="0" dirty="0" err="1" smtClean="0"/>
              <a:t>Tv</a:t>
            </a:r>
            <a:r>
              <a:rPr kumimoji="1" lang="ja-JP" altLang="en-US" baseline="0" dirty="0" smtClean="0"/>
              <a:t>会議になって，現地にネットワーク整備の人員を派遣しなくてもよくなった</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15</a:t>
            </a:fld>
            <a:endParaRPr kumimoji="1" lang="ja-JP" altLang="en-US"/>
          </a:p>
        </p:txBody>
      </p:sp>
    </p:spTree>
    <p:extLst>
      <p:ext uri="{BB962C8B-B14F-4D97-AF65-F5344CB8AC3E}">
        <p14:creationId xmlns:p14="http://schemas.microsoft.com/office/powerpoint/2010/main" val="320849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収録手続きの簡略化が図られた．</a:t>
            </a:r>
            <a:endParaRPr kumimoji="1" lang="en-US" altLang="ja-JP" dirty="0" smtClean="0"/>
          </a:p>
          <a:p>
            <a:r>
              <a:rPr kumimoji="1" lang="ja-JP" altLang="en-US" dirty="0" smtClean="0"/>
              <a:t>今の手軽さは先人の苦労の賜物である</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16</a:t>
            </a:fld>
            <a:endParaRPr kumimoji="1" lang="ja-JP" altLang="en-US"/>
          </a:p>
        </p:txBody>
      </p:sp>
    </p:spTree>
    <p:extLst>
      <p:ext uri="{BB962C8B-B14F-4D97-AF65-F5344CB8AC3E}">
        <p14:creationId xmlns:p14="http://schemas.microsoft.com/office/powerpoint/2010/main" val="310218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hlinkClick r:id="rId3"/>
              </a:rPr>
              <a:t>http://www.ep.sci.hokudai.ac.jp/~mosir/work/2004/ohgaki/system/network.html</a:t>
            </a:r>
            <a:r>
              <a:rPr lang="ja-JP" altLang="en-US" dirty="0" smtClean="0"/>
              <a:t>より</a:t>
            </a:r>
            <a:endParaRPr lang="en-US" altLang="ja-JP" dirty="0" smtClean="0"/>
          </a:p>
          <a:p>
            <a:r>
              <a:rPr kumimoji="1" lang="ja-JP" altLang="en-US" dirty="0" smtClean="0"/>
              <a:t>岐阜情報スーパーハイウェイ：地域間の情報格差を是正</a:t>
            </a:r>
            <a:r>
              <a:rPr kumimoji="1" lang="ja-JP" altLang="en-US" dirty="0" err="1" smtClean="0"/>
              <a:t>するとと</a:t>
            </a:r>
            <a:endParaRPr kumimoji="1" lang="ja-JP" altLang="en-US" dirty="0" smtClean="0"/>
          </a:p>
          <a:p>
            <a:r>
              <a:rPr kumimoji="1" lang="ja-JP" altLang="en-US" dirty="0" smtClean="0"/>
              <a:t>もに、県民のみなさんがいつでも、どこでも誰でもＩＴを利用できる環</a:t>
            </a:r>
          </a:p>
          <a:p>
            <a:r>
              <a:rPr kumimoji="1" lang="ja-JP" altLang="en-US" dirty="0" smtClean="0"/>
              <a:t>境を実現し、産業の振興、地域の活性化、県民生活の質の向上を</a:t>
            </a:r>
          </a:p>
          <a:p>
            <a:r>
              <a:rPr kumimoji="1" lang="ja-JP" altLang="en-US" dirty="0" smtClean="0"/>
              <a:t>図るため整備された、高速・大容量の通信が可能な県域ブロードバ</a:t>
            </a:r>
          </a:p>
          <a:p>
            <a:r>
              <a:rPr kumimoji="1" lang="ja-JP" altLang="en-US" dirty="0" smtClean="0"/>
              <a:t>ンドネットワークです。</a:t>
            </a:r>
            <a:r>
              <a:rPr kumimoji="1" lang="en-US" altLang="ja-JP" dirty="0" smtClean="0"/>
              <a:t>(http://www.pref.gifu.lg.jp/shakai-kiban/johoka/tiiki-johoka/11120/service.data/gaiyou</a:t>
            </a:r>
          </a:p>
          <a:p>
            <a:r>
              <a:rPr kumimoji="1" lang="en-US" altLang="ja-JP" dirty="0" smtClean="0"/>
              <a:t>140401.pdf)</a:t>
            </a: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岐阜県学校間総合ネット：</a:t>
            </a:r>
            <a:r>
              <a:rPr lang="ja-JP" altLang="en-US" sz="1200" spc="100" dirty="0" smtClean="0">
                <a:latin typeface="MS UI Gothic"/>
                <a:cs typeface="MS UI Gothic"/>
              </a:rPr>
              <a:t>高校、小中学校等をブロードバンドで結び、教育用コンテンツの配信などを行っています。</a:t>
            </a:r>
            <a:endParaRPr lang="ja-JP" altLang="en-US" sz="1200" dirty="0" smtClean="0">
              <a:latin typeface="MS UI Gothic"/>
              <a:cs typeface="MS UI Gothic"/>
            </a:endParaRPr>
          </a:p>
          <a:p>
            <a:endParaRPr kumimoji="1" lang="en-US" altLang="ja-JP" dirty="0" smtClean="0"/>
          </a:p>
          <a:p>
            <a:r>
              <a:rPr kumimoji="1" lang="en-US" altLang="ja-JP" dirty="0" smtClean="0"/>
              <a:t>http://www/gifu-net.ed.</a:t>
            </a:r>
          </a:p>
          <a:p>
            <a:endParaRPr kumimoji="1" lang="en-US" altLang="ja-JP" dirty="0" smtClean="0"/>
          </a:p>
          <a:p>
            <a:r>
              <a:rPr kumimoji="1" lang="en-US" altLang="ja-JP" dirty="0" smtClean="0"/>
              <a:t>SINET </a:t>
            </a:r>
            <a:r>
              <a:rPr kumimoji="1" lang="ja-JP" altLang="en-US" dirty="0" smtClean="0"/>
              <a:t>は研究機関用のネットワークなので，高校まで直接はつながってない</a:t>
            </a:r>
            <a:endParaRPr kumimoji="1" lang="en-US" altLang="ja-JP" dirty="0" smtClean="0"/>
          </a:p>
          <a:p>
            <a:r>
              <a:rPr kumimoji="1" lang="ja-JP" altLang="en-US" dirty="0" smtClean="0"/>
              <a:t>一旦岐阜大を経由し，岐阜県内では学校間ネットワークを利用して高校と接続している</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17</a:t>
            </a:fld>
            <a:endParaRPr kumimoji="1" lang="ja-JP" altLang="en-US"/>
          </a:p>
        </p:txBody>
      </p:sp>
    </p:spTree>
    <p:extLst>
      <p:ext uri="{BB962C8B-B14F-4D97-AF65-F5344CB8AC3E}">
        <p14:creationId xmlns:p14="http://schemas.microsoft.com/office/powerpoint/2010/main" val="1306150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ここから具体的な仕事の話．</a:t>
            </a:r>
            <a:endParaRPr kumimoji="1" lang="en-US" altLang="ja-JP" dirty="0" smtClean="0"/>
          </a:p>
          <a:p>
            <a:r>
              <a:rPr kumimoji="1" lang="ja-JP" altLang="en-US" dirty="0" smtClean="0"/>
              <a:t>今期の動きを確認．</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18</a:t>
            </a:fld>
            <a:endParaRPr kumimoji="1" lang="ja-JP" altLang="en-US"/>
          </a:p>
        </p:txBody>
      </p:sp>
    </p:spTree>
    <p:extLst>
      <p:ext uri="{BB962C8B-B14F-4D97-AF65-F5344CB8AC3E}">
        <p14:creationId xmlns:p14="http://schemas.microsoft.com/office/powerpoint/2010/main" val="298232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19</a:t>
            </a:fld>
            <a:endParaRPr kumimoji="1" lang="ja-JP" altLang="en-US"/>
          </a:p>
        </p:txBody>
      </p:sp>
    </p:spTree>
    <p:extLst>
      <p:ext uri="{BB962C8B-B14F-4D97-AF65-F5344CB8AC3E}">
        <p14:creationId xmlns:p14="http://schemas.microsoft.com/office/powerpoint/2010/main" val="215642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20</a:t>
            </a:fld>
            <a:endParaRPr kumimoji="1" lang="ja-JP" altLang="en-US"/>
          </a:p>
        </p:txBody>
      </p:sp>
    </p:spTree>
    <p:extLst>
      <p:ext uri="{BB962C8B-B14F-4D97-AF65-F5344CB8AC3E}">
        <p14:creationId xmlns:p14="http://schemas.microsoft.com/office/powerpoint/2010/main" val="2753161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21</a:t>
            </a:fld>
            <a:endParaRPr kumimoji="1" lang="ja-JP" altLang="en-US"/>
          </a:p>
        </p:txBody>
      </p:sp>
    </p:spTree>
    <p:extLst>
      <p:ext uri="{BB962C8B-B14F-4D97-AF65-F5344CB8AC3E}">
        <p14:creationId xmlns:p14="http://schemas.microsoft.com/office/powerpoint/2010/main" val="52924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何が初か</a:t>
            </a:r>
            <a:endParaRPr kumimoji="1" lang="en-US" altLang="ja-JP" dirty="0" smtClean="0"/>
          </a:p>
          <a:p>
            <a:pPr marL="171450" indent="-171450">
              <a:buFont typeface="Arial" charset="0"/>
              <a:buChar char="•"/>
            </a:pPr>
            <a:r>
              <a:rPr kumimoji="1" lang="ja-JP" altLang="en-US" dirty="0" smtClean="0"/>
              <a:t>ネットワークを通して授業をすること</a:t>
            </a:r>
            <a:endParaRPr kumimoji="1" lang="en-US" altLang="ja-JP" dirty="0" smtClean="0"/>
          </a:p>
          <a:p>
            <a:pPr marL="628650" lvl="1" indent="-171450">
              <a:buFont typeface="Arial" charset="0"/>
              <a:buChar char="•"/>
            </a:pPr>
            <a:r>
              <a:rPr kumimoji="1" lang="ja-JP" altLang="en-US" dirty="0" smtClean="0"/>
              <a:t>そもそも映像をとばすようなネットワークを構築することは大変な時代だった </a:t>
            </a:r>
            <a:endParaRPr kumimoji="1" lang="en-US" altLang="ja-JP" dirty="0" smtClean="0"/>
          </a:p>
          <a:p>
            <a:pPr marL="628650" lvl="1" indent="-171450">
              <a:buFont typeface="Arial" charset="0"/>
              <a:buChar char="•"/>
            </a:pPr>
            <a:endParaRPr kumimoji="1" lang="en-US" altLang="ja-JP" dirty="0" smtClean="0"/>
          </a:p>
          <a:p>
            <a:pPr marL="171450" lvl="0" indent="-171450">
              <a:buFont typeface="Arial" charset="0"/>
              <a:buChar char="•"/>
            </a:pPr>
            <a:r>
              <a:rPr kumimoji="1" lang="ja-JP" altLang="en-US" dirty="0" smtClean="0"/>
              <a:t>知見アーカイブは </a:t>
            </a:r>
            <a:r>
              <a:rPr kumimoji="1" lang="en-US" altLang="ja-JP" dirty="0" smtClean="0"/>
              <a:t>2007 </a:t>
            </a:r>
            <a:r>
              <a:rPr kumimoji="1" lang="ja-JP" altLang="en-US" dirty="0" smtClean="0"/>
              <a:t>年より発足した</a:t>
            </a:r>
            <a:r>
              <a:rPr kumimoji="1" lang="ja-JP" altLang="en-US" baseline="0" dirty="0" smtClean="0"/>
              <a:t> </a:t>
            </a:r>
            <a:r>
              <a:rPr kumimoji="1" lang="en-US" altLang="ja-JP" baseline="0" dirty="0" smtClean="0"/>
              <a:t>CPS </a:t>
            </a:r>
            <a:r>
              <a:rPr kumimoji="1" lang="ja-JP" altLang="en-US" baseline="0" dirty="0" smtClean="0"/>
              <a:t>によって継承・発展を遂げている</a:t>
            </a:r>
            <a:endParaRPr kumimoji="1" lang="en-US" altLang="ja-JP" baseline="0" dirty="0" smtClean="0"/>
          </a:p>
          <a:p>
            <a:pPr marL="171450" lvl="0" indent="-171450">
              <a:buFont typeface="Arial" charset="0"/>
              <a:buChar char="•"/>
            </a:pPr>
            <a:r>
              <a:rPr kumimoji="1" lang="en-US" altLang="ja-JP" baseline="0" dirty="0" err="1" smtClean="0"/>
              <a:t>Mosir</a:t>
            </a:r>
            <a:r>
              <a:rPr kumimoji="1" lang="en-US" altLang="ja-JP" baseline="0" dirty="0" smtClean="0"/>
              <a:t> </a:t>
            </a:r>
            <a:r>
              <a:rPr kumimoji="1" lang="ja-JP" altLang="en-US" baseline="0" dirty="0" smtClean="0"/>
              <a:t>プロジェクトは平たく言うと惑星科学のセミナーや講義を収録・公開して</a:t>
            </a:r>
            <a:endParaRPr kumimoji="1" lang="en-US" altLang="ja-JP" baseline="0" dirty="0" smtClean="0"/>
          </a:p>
          <a:p>
            <a:pPr marL="0" lvl="0" indent="0">
              <a:buFont typeface="Arial" charset="0"/>
              <a:buNone/>
            </a:pPr>
            <a:r>
              <a:rPr kumimoji="1" lang="ja-JP" altLang="en-US" baseline="0" dirty="0" smtClean="0"/>
              <a:t>　　惑星科学における先端的な知見の共有を促進することを目指している．北大</a:t>
            </a:r>
            <a:endParaRPr kumimoji="1" lang="en-US" altLang="ja-JP" baseline="0" dirty="0" smtClean="0"/>
          </a:p>
          <a:p>
            <a:pPr marL="0" lvl="0" indent="0">
              <a:buFont typeface="Arial" charset="0"/>
              <a:buNone/>
            </a:pPr>
            <a:r>
              <a:rPr kumimoji="1" lang="ja-JP" altLang="en-US" baseline="0" dirty="0" smtClean="0"/>
              <a:t>　　が始めた．</a:t>
            </a:r>
            <a:endParaRPr kumimoji="1" lang="en-US" altLang="ja-JP" baseline="0" dirty="0" smtClean="0"/>
          </a:p>
          <a:p>
            <a:pPr marL="0" lvl="0" indent="0">
              <a:buFont typeface="Arial" charset="0"/>
              <a:buNone/>
            </a:pP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4</a:t>
            </a:fld>
            <a:endParaRPr kumimoji="1" lang="ja-JP" altLang="en-US"/>
          </a:p>
        </p:txBody>
      </p:sp>
    </p:spTree>
    <p:extLst>
      <p:ext uri="{BB962C8B-B14F-4D97-AF65-F5344CB8AC3E}">
        <p14:creationId xmlns:p14="http://schemas.microsoft.com/office/powerpoint/2010/main" val="153834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機材班の学生講義担当者と教員講義担当者を割り振る</a:t>
            </a:r>
            <a:endParaRPr kumimoji="1" lang="en-US" altLang="ja-JP" dirty="0" smtClean="0"/>
          </a:p>
          <a:p>
            <a:r>
              <a:rPr kumimoji="1" lang="ja-JP" altLang="en-US" dirty="0" smtClean="0"/>
              <a:t>学生：村橋</a:t>
            </a:r>
            <a:endParaRPr kumimoji="1" lang="en-US" altLang="ja-JP" dirty="0" smtClean="0"/>
          </a:p>
          <a:p>
            <a:r>
              <a:rPr kumimoji="1" lang="ja-JP" altLang="en-US" dirty="0" smtClean="0"/>
              <a:t>教員：吉田</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22</a:t>
            </a:fld>
            <a:endParaRPr kumimoji="1" lang="ja-JP" altLang="en-US"/>
          </a:p>
        </p:txBody>
      </p:sp>
    </p:spTree>
    <p:extLst>
      <p:ext uri="{BB962C8B-B14F-4D97-AF65-F5344CB8AC3E}">
        <p14:creationId xmlns:p14="http://schemas.microsoft.com/office/powerpoint/2010/main" val="3072157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23</a:t>
            </a:fld>
            <a:endParaRPr kumimoji="1" lang="ja-JP" altLang="en-US"/>
          </a:p>
        </p:txBody>
      </p:sp>
    </p:spTree>
    <p:extLst>
      <p:ext uri="{BB962C8B-B14F-4D97-AF65-F5344CB8AC3E}">
        <p14:creationId xmlns:p14="http://schemas.microsoft.com/office/powerpoint/2010/main" val="135187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24</a:t>
            </a:fld>
            <a:endParaRPr kumimoji="1" lang="ja-JP" altLang="en-US"/>
          </a:p>
        </p:txBody>
      </p:sp>
    </p:spTree>
    <p:extLst>
      <p:ext uri="{BB962C8B-B14F-4D97-AF65-F5344CB8AC3E}">
        <p14:creationId xmlns:p14="http://schemas.microsoft.com/office/powerpoint/2010/main" val="664459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文字サイズとか，ホワイトボードの見え方チェックも</a:t>
            </a:r>
            <a:endParaRPr kumimoji="1" lang="en-US" altLang="ja-JP" dirty="0" smtClean="0"/>
          </a:p>
          <a:p>
            <a:endParaRPr kumimoji="1" lang="en-US" altLang="ja-JP" dirty="0" smtClean="0"/>
          </a:p>
          <a:p>
            <a:r>
              <a:rPr kumimoji="1" lang="ja-JP" altLang="en-US" dirty="0" smtClean="0"/>
              <a:t>当日にあわてない．</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25</a:t>
            </a:fld>
            <a:endParaRPr kumimoji="1" lang="ja-JP" altLang="en-US"/>
          </a:p>
        </p:txBody>
      </p:sp>
    </p:spTree>
    <p:extLst>
      <p:ext uri="{BB962C8B-B14F-4D97-AF65-F5344CB8AC3E}">
        <p14:creationId xmlns:p14="http://schemas.microsoft.com/office/powerpoint/2010/main" val="1207085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26</a:t>
            </a:fld>
            <a:endParaRPr kumimoji="1" lang="ja-JP" altLang="en-US"/>
          </a:p>
        </p:txBody>
      </p:sp>
    </p:spTree>
    <p:extLst>
      <p:ext uri="{BB962C8B-B14F-4D97-AF65-F5344CB8AC3E}">
        <p14:creationId xmlns:p14="http://schemas.microsoft.com/office/powerpoint/2010/main" val="70035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2016 </a:t>
            </a:r>
            <a:r>
              <a:rPr kumimoji="1" lang="ja-JP" altLang="en-US" dirty="0" smtClean="0"/>
              <a:t>年度も昨年同様の当日スケジュール</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27</a:t>
            </a:fld>
            <a:endParaRPr kumimoji="1" lang="ja-JP" altLang="en-US"/>
          </a:p>
        </p:txBody>
      </p:sp>
    </p:spTree>
    <p:extLst>
      <p:ext uri="{BB962C8B-B14F-4D97-AF65-F5344CB8AC3E}">
        <p14:creationId xmlns:p14="http://schemas.microsoft.com/office/powerpoint/2010/main" val="224017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30</a:t>
            </a:fld>
            <a:endParaRPr kumimoji="1" lang="ja-JP" altLang="en-US"/>
          </a:p>
        </p:txBody>
      </p:sp>
    </p:spTree>
    <p:extLst>
      <p:ext uri="{BB962C8B-B14F-4D97-AF65-F5344CB8AC3E}">
        <p14:creationId xmlns:p14="http://schemas.microsoft.com/office/powerpoint/2010/main" val="412641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鴨方</a:t>
            </a:r>
            <a:r>
              <a:rPr kumimoji="1" lang="en-US" altLang="ja-JP" dirty="0" smtClean="0"/>
              <a:t>(</a:t>
            </a:r>
            <a:r>
              <a:rPr kumimoji="1" lang="ja-JP" altLang="en-US" dirty="0" smtClean="0"/>
              <a:t>かもがた</a:t>
            </a:r>
            <a:r>
              <a:rPr kumimoji="1" lang="en-US" altLang="ja-JP" dirty="0" smtClean="0"/>
              <a:t>)</a:t>
            </a:r>
          </a:p>
          <a:p>
            <a:endParaRPr kumimoji="1" lang="en-US" altLang="ja-JP" dirty="0" smtClean="0"/>
          </a:p>
          <a:p>
            <a:r>
              <a:rPr kumimoji="1" lang="ja-JP" altLang="en-US" dirty="0" smtClean="0"/>
              <a:t>大島氏 </a:t>
            </a:r>
            <a:r>
              <a:rPr kumimoji="1" lang="en-US" altLang="ja-JP" dirty="0" smtClean="0"/>
              <a:t>2001 </a:t>
            </a:r>
            <a:r>
              <a:rPr kumimoji="1" lang="ja-JP" altLang="en-US" dirty="0" smtClean="0"/>
              <a:t>惑星科学会</a:t>
            </a:r>
            <a:r>
              <a:rPr kumimoji="1" lang="ja-JP" altLang="en-US" baseline="0" dirty="0" smtClean="0"/>
              <a:t> シンポジウム </a:t>
            </a:r>
            <a:r>
              <a:rPr kumimoji="1" lang="en-US" altLang="ja-JP" baseline="0" dirty="0" smtClean="0"/>
              <a:t>“</a:t>
            </a:r>
            <a:r>
              <a:rPr kumimoji="1" lang="ja-JP" altLang="en-US" baseline="0" dirty="0" smtClean="0"/>
              <a:t>理科教育との共同をいかに実現するか</a:t>
            </a:r>
            <a:r>
              <a:rPr kumimoji="1" lang="en-US" altLang="ja-JP" baseline="0" dirty="0" smtClean="0"/>
              <a:t>”</a:t>
            </a:r>
          </a:p>
          <a:p>
            <a:r>
              <a:rPr kumimoji="1" lang="ja-JP" altLang="en-US" baseline="0" dirty="0" smtClean="0"/>
              <a:t>講演題目 </a:t>
            </a:r>
            <a:r>
              <a:rPr kumimoji="1" lang="en-US" altLang="ja-JP" baseline="0" dirty="0" smtClean="0"/>
              <a:t>““Hands On Universe(HOU)”</a:t>
            </a:r>
            <a:r>
              <a:rPr kumimoji="1" lang="ja-JP" altLang="en-US" baseline="0" dirty="0" smtClean="0"/>
              <a:t>を取り入れた天文学の授業実践</a:t>
            </a:r>
            <a:r>
              <a:rPr kumimoji="1" lang="en-US" altLang="ja-JP" baseline="0" dirty="0" smtClean="0"/>
              <a:t>”</a:t>
            </a:r>
          </a:p>
          <a:p>
            <a:r>
              <a:rPr kumimoji="1" lang="ja-JP" altLang="en-US" baseline="0" dirty="0" smtClean="0"/>
              <a:t>の中で理科の教材の</a:t>
            </a:r>
            <a:r>
              <a:rPr kumimoji="1" lang="ja-JP" altLang="en-US" baseline="0" smtClean="0"/>
              <a:t>高校・共同</a:t>
            </a:r>
            <a:r>
              <a:rPr kumimoji="1" lang="ja-JP" altLang="en-US" baseline="0" dirty="0" smtClean="0"/>
              <a:t>開発を提案</a:t>
            </a:r>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5</a:t>
            </a:fld>
            <a:endParaRPr kumimoji="1" lang="ja-JP" altLang="en-US"/>
          </a:p>
        </p:txBody>
      </p:sp>
    </p:spTree>
    <p:extLst>
      <p:ext uri="{BB962C8B-B14F-4D97-AF65-F5344CB8AC3E}">
        <p14:creationId xmlns:p14="http://schemas.microsoft.com/office/powerpoint/2010/main" val="68685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2002</a:t>
            </a:r>
            <a:r>
              <a:rPr kumimoji="1" lang="ja-JP" altLang="en-US" dirty="0" smtClean="0"/>
              <a:t> 年は岡山に派遣してあちらでネットワークシステムの構築を行った</a:t>
            </a:r>
            <a:endParaRPr kumimoji="1" lang="en-US" altLang="ja-JP" dirty="0" smtClean="0"/>
          </a:p>
          <a:p>
            <a:r>
              <a:rPr kumimoji="1" lang="ja-JP" altLang="en-US" dirty="0" smtClean="0"/>
              <a:t>それ以降は備え付けのテレビ会議システムを使用</a:t>
            </a:r>
            <a:endParaRPr kumimoji="1" lang="en-US" altLang="ja-JP" dirty="0" smtClean="0"/>
          </a:p>
          <a:p>
            <a:endParaRPr kumimoji="1" lang="en-US" altLang="ja-JP" dirty="0" smtClean="0"/>
          </a:p>
          <a:p>
            <a:r>
              <a:rPr kumimoji="1" lang="ja-JP" altLang="en-US" dirty="0" smtClean="0"/>
              <a:t>全国初，というのはおそらく大学－高校間を高速回線で結んで授業をする</a:t>
            </a:r>
            <a:endParaRPr kumimoji="1" lang="en-US" altLang="ja-JP" dirty="0" smtClean="0"/>
          </a:p>
          <a:p>
            <a:r>
              <a:rPr kumimoji="1" lang="ja-JP" altLang="en-US" dirty="0" smtClean="0"/>
              <a:t>ことが初，ということ</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6</a:t>
            </a:fld>
            <a:endParaRPr kumimoji="1" lang="ja-JP" altLang="en-US"/>
          </a:p>
        </p:txBody>
      </p:sp>
    </p:spTree>
    <p:extLst>
      <p:ext uri="{BB962C8B-B14F-4D97-AF65-F5344CB8AC3E}">
        <p14:creationId xmlns:p14="http://schemas.microsoft.com/office/powerpoint/2010/main" val="258440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2007 </a:t>
            </a:r>
            <a:r>
              <a:rPr kumimoji="1" lang="ja-JP" altLang="en-US" dirty="0" smtClean="0"/>
              <a:t>年には，大垣東高と羽島北高の２校で実施した</a:t>
            </a:r>
            <a:endParaRPr kumimoji="1" lang="en-US" altLang="ja-JP" dirty="0" smtClean="0"/>
          </a:p>
          <a:p>
            <a:endParaRPr kumimoji="1" lang="en-US" altLang="ja-JP" dirty="0" smtClean="0"/>
          </a:p>
          <a:p>
            <a:r>
              <a:rPr kumimoji="1" lang="en-US" altLang="ja-JP" dirty="0" smtClean="0"/>
              <a:t>2004 </a:t>
            </a:r>
            <a:r>
              <a:rPr kumimoji="1" lang="ja-JP" altLang="en-US" dirty="0" smtClean="0"/>
              <a:t>年以降は，毎年大垣東と接続</a:t>
            </a:r>
            <a:endParaRPr kumimoji="1" lang="en-US" altLang="ja-JP" dirty="0" smtClean="0"/>
          </a:p>
          <a:p>
            <a:endParaRPr kumimoji="1" lang="en-US" altLang="ja-JP" dirty="0" smtClean="0"/>
          </a:p>
          <a:p>
            <a:r>
              <a:rPr kumimoji="1" lang="ja-JP" altLang="en-US" dirty="0" smtClean="0"/>
              <a:t>大垣東高校とやることになった縁は</a:t>
            </a:r>
            <a:r>
              <a:rPr kumimoji="1" lang="en-US" altLang="ja-JP" dirty="0" smtClean="0"/>
              <a:t>OG</a:t>
            </a:r>
            <a:r>
              <a:rPr kumimoji="1" lang="ja-JP" altLang="en-US" dirty="0" smtClean="0"/>
              <a:t> が大垣東の先生だったから</a:t>
            </a:r>
            <a:r>
              <a:rPr kumimoji="1" lang="en-US" altLang="ja-JP" dirty="0" smtClean="0"/>
              <a:t>(</a:t>
            </a:r>
            <a:r>
              <a:rPr kumimoji="1" lang="ja-JP" altLang="en-US" dirty="0" smtClean="0"/>
              <a:t>今は別の高校へ</a:t>
            </a:r>
            <a:r>
              <a:rPr kumimoji="1" lang="en-US" altLang="ja-JP" dirty="0" smtClean="0"/>
              <a:t>)</a:t>
            </a:r>
          </a:p>
          <a:p>
            <a:r>
              <a:rPr kumimoji="1" lang="ja-JP" altLang="en-US" dirty="0" smtClean="0"/>
              <a:t>羽島北高校はその</a:t>
            </a:r>
            <a:r>
              <a:rPr kumimoji="1" lang="en-US" altLang="ja-JP" dirty="0" smtClean="0"/>
              <a:t>OG</a:t>
            </a:r>
            <a:r>
              <a:rPr kumimoji="1" lang="ja-JP" altLang="en-US" baseline="0" dirty="0" smtClean="0"/>
              <a:t> がその高校に栄転されたのがご縁で行った</a:t>
            </a:r>
            <a:endParaRPr kumimoji="1" lang="en-US" altLang="ja-JP" baseline="0" dirty="0" smtClean="0"/>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7</a:t>
            </a:fld>
            <a:endParaRPr kumimoji="1" lang="ja-JP" altLang="en-US"/>
          </a:p>
        </p:txBody>
      </p:sp>
    </p:spTree>
    <p:extLst>
      <p:ext uri="{BB962C8B-B14F-4D97-AF65-F5344CB8AC3E}">
        <p14:creationId xmlns:p14="http://schemas.microsoft.com/office/powerpoint/2010/main" val="37535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8</a:t>
            </a:fld>
            <a:endParaRPr kumimoji="1" lang="ja-JP" altLang="en-US"/>
          </a:p>
        </p:txBody>
      </p:sp>
    </p:spTree>
    <p:extLst>
      <p:ext uri="{BB962C8B-B14F-4D97-AF65-F5344CB8AC3E}">
        <p14:creationId xmlns:p14="http://schemas.microsoft.com/office/powerpoint/2010/main" val="3597344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9</a:t>
            </a:fld>
            <a:endParaRPr kumimoji="1" lang="ja-JP" altLang="en-US"/>
          </a:p>
        </p:txBody>
      </p:sp>
    </p:spTree>
    <p:extLst>
      <p:ext uri="{BB962C8B-B14F-4D97-AF65-F5344CB8AC3E}">
        <p14:creationId xmlns:p14="http://schemas.microsoft.com/office/powerpoint/2010/main" val="342477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高校生にとっては</a:t>
            </a:r>
            <a:r>
              <a:rPr lang="en-US" altLang="ja-JP" dirty="0" smtClean="0"/>
              <a:t>”</a:t>
            </a:r>
            <a:r>
              <a:rPr lang="ja-JP" altLang="en-US" dirty="0" smtClean="0"/>
              <a:t>大学</a:t>
            </a:r>
            <a:r>
              <a:rPr lang="en-US" altLang="ja-JP" dirty="0" smtClean="0"/>
              <a:t>”</a:t>
            </a:r>
            <a:r>
              <a:rPr lang="ja-JP" altLang="en-US" dirty="0" smtClean="0"/>
              <a:t>は得体のしれない場所．その内部を垣間見れるのは彼らにとって</a:t>
            </a:r>
            <a:endParaRPr lang="en-US" altLang="ja-JP" dirty="0" smtClean="0"/>
          </a:p>
          <a:p>
            <a:r>
              <a:rPr lang="ja-JP" altLang="en-US" dirty="0" smtClean="0"/>
              <a:t>貴重な体験なはず</a:t>
            </a:r>
            <a:endParaRPr lang="en-US" altLang="ja-JP" dirty="0" smtClean="0"/>
          </a:p>
          <a:p>
            <a:endParaRPr lang="en-US" altLang="ja-JP" dirty="0" smtClean="0"/>
          </a:p>
          <a:p>
            <a:r>
              <a:rPr lang="ja-JP" altLang="en-US" dirty="0" smtClean="0"/>
              <a:t>わかる授業の提供は，我々にとっても理解を深める機会である．</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10</a:t>
            </a:fld>
            <a:endParaRPr kumimoji="1" lang="ja-JP" altLang="en-US"/>
          </a:p>
        </p:txBody>
      </p:sp>
    </p:spTree>
    <p:extLst>
      <p:ext uri="{BB962C8B-B14F-4D97-AF65-F5344CB8AC3E}">
        <p14:creationId xmlns:p14="http://schemas.microsoft.com/office/powerpoint/2010/main" val="130055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岡山・北海道 双方の記事</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11</a:t>
            </a:fld>
            <a:endParaRPr kumimoji="1" lang="ja-JP" altLang="en-US"/>
          </a:p>
        </p:txBody>
      </p:sp>
    </p:spTree>
    <p:extLst>
      <p:ext uri="{BB962C8B-B14F-4D97-AF65-F5344CB8AC3E}">
        <p14:creationId xmlns:p14="http://schemas.microsoft.com/office/powerpoint/2010/main" val="401426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2296" name="Rectangle 8"/>
          <p:cNvSpPr>
            <a:spLocks noChangeArrowheads="1"/>
          </p:cNvSpPr>
          <p:nvPr/>
        </p:nvSpPr>
        <p:spPr bwMode="auto">
          <a:xfrm>
            <a:off x="1749425" y="1917700"/>
            <a:ext cx="7394575" cy="2735263"/>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r>
              <a:rPr lang="ja-JP" altLang="en-US" smtClean="0"/>
              <a:t>マスタ タイトルの書式設定</a:t>
            </a:r>
            <a:endParaRPr lang="ja-JP" altLang="en-US"/>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r>
              <a:rPr lang="ja-JP" altLang="en-US" smtClean="0"/>
              <a:t>マスタ サブタイトルの書式設定</a:t>
            </a:r>
            <a:endParaRPr lang="ja-JP" altLang="en-US"/>
          </a:p>
        </p:txBody>
      </p:sp>
      <p:pic>
        <p:nvPicPr>
          <p:cNvPr id="7" name="図 6"/>
          <p:cNvPicPr>
            <a:picLocks noChangeAspect="1"/>
          </p:cNvPicPr>
          <p:nvPr/>
        </p:nvPicPr>
        <p:blipFill>
          <a:blip r:embed="rId2"/>
          <a:stretch>
            <a:fillRect/>
          </a:stretch>
        </p:blipFill>
        <p:spPr>
          <a:xfrm>
            <a:off x="228600" y="228600"/>
            <a:ext cx="1295400" cy="1295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404813"/>
            <a:ext cx="6437312" cy="56880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612775"/>
            <a:ext cx="9144000" cy="73025"/>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1271" name="Rectangle 7"/>
          <p:cNvSpPr>
            <a:spLocks noChangeArrowheads="1"/>
          </p:cNvSpPr>
          <p:nvPr/>
        </p:nvSpPr>
        <p:spPr bwMode="auto">
          <a:xfrm>
            <a:off x="0" y="0"/>
            <a:ext cx="9144000" cy="609600"/>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1266" name="Rectangle 2"/>
          <p:cNvSpPr>
            <a:spLocks noGrp="1" noChangeArrowheads="1"/>
          </p:cNvSpPr>
          <p:nvPr>
            <p:ph type="title"/>
          </p:nvPr>
        </p:nvSpPr>
        <p:spPr bwMode="auto">
          <a:xfrm>
            <a:off x="0" y="30236"/>
            <a:ext cx="7561262" cy="509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275" name="Rectangle 11"/>
          <p:cNvSpPr>
            <a:spLocks noChangeArrowheads="1"/>
          </p:cNvSpPr>
          <p:nvPr/>
        </p:nvSpPr>
        <p:spPr bwMode="auto">
          <a:xfrm>
            <a:off x="0" y="6477000"/>
            <a:ext cx="9144000" cy="384175"/>
          </a:xfrm>
          <a:prstGeom prst="rect">
            <a:avLst/>
          </a:prstGeom>
          <a:solidFill>
            <a:srgbClr val="DDDDDD"/>
          </a:solidFill>
          <a:ln w="9525">
            <a:noFill/>
            <a:miter lim="800000"/>
            <a:headEnd/>
            <a:tailEnd/>
          </a:ln>
          <a:effectLst/>
        </p:spPr>
        <p:txBody>
          <a:bodyPr wrap="none" anchor="ctr">
            <a:prstTxWarp prst="textNoShape">
              <a:avLst/>
            </a:prstTxWarp>
          </a:bodyPr>
          <a:lstStyle/>
          <a:p>
            <a:pPr algn="ctr"/>
            <a:endParaRPr lang="ja-JP" altLang="en-US"/>
          </a:p>
        </p:txBody>
      </p:sp>
      <p:sp>
        <p:nvSpPr>
          <p:cNvPr id="11278" name="Text Box 14"/>
          <p:cNvSpPr txBox="1">
            <a:spLocks noChangeArrowheads="1"/>
          </p:cNvSpPr>
          <p:nvPr/>
        </p:nvSpPr>
        <p:spPr bwMode="auto">
          <a:xfrm>
            <a:off x="4264025" y="-282575"/>
            <a:ext cx="3116263" cy="366713"/>
          </a:xfrm>
          <a:prstGeom prst="rect">
            <a:avLst/>
          </a:prstGeom>
          <a:noFill/>
          <a:ln w="9525">
            <a:noFill/>
            <a:miter lim="800000"/>
            <a:headEnd/>
            <a:tailEnd/>
          </a:ln>
          <a:effectLst/>
        </p:spPr>
        <p:txBody>
          <a:bodyPr>
            <a:prstTxWarp prst="textNoShape">
              <a:avLst/>
            </a:prstTxWarp>
            <a:spAutoFit/>
          </a:bodyPr>
          <a:lstStyle/>
          <a:p>
            <a:pPr algn="l"/>
            <a:endParaRPr lang="ja-JP" altLang="en-US"/>
          </a:p>
        </p:txBody>
      </p:sp>
      <p:pic>
        <p:nvPicPr>
          <p:cNvPr id="11281" name="Picture 17" descr="logomark8"/>
          <p:cNvPicPr>
            <a:picLocks noChangeAspect="1" noChangeArrowheads="1"/>
          </p:cNvPicPr>
          <p:nvPr/>
        </p:nvPicPr>
        <p:blipFill>
          <a:blip r:embed="rId13"/>
          <a:srcRect/>
          <a:stretch>
            <a:fillRect/>
          </a:stretch>
        </p:blipFill>
        <p:spPr bwMode="auto">
          <a:xfrm>
            <a:off x="6858000" y="6489357"/>
            <a:ext cx="2209800" cy="368643"/>
          </a:xfrm>
          <a:prstGeom prst="rect">
            <a:avLst/>
          </a:prstGeom>
          <a:noFill/>
        </p:spPr>
      </p:pic>
      <p:pic>
        <p:nvPicPr>
          <p:cNvPr id="9" name="図 8"/>
          <p:cNvPicPr>
            <a:picLocks noChangeAspect="1"/>
          </p:cNvPicPr>
          <p:nvPr userDrawn="1"/>
        </p:nvPicPr>
        <p:blipFill>
          <a:blip r:embed="rId14"/>
          <a:stretch>
            <a:fillRect/>
          </a:stretch>
        </p:blipFill>
        <p:spPr>
          <a:xfrm>
            <a:off x="93050" y="6477000"/>
            <a:ext cx="348343" cy="381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kumimoji="1" sz="3600" b="0" i="0">
          <a:solidFill>
            <a:schemeClr val="bg1"/>
          </a:solidFill>
          <a:latin typeface="+mn-lt"/>
          <a:ea typeface="ヒラギノ角ゴ Pro W3"/>
          <a:cs typeface="ヒラギノ角ゴ Pro W3"/>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kumimoji="1" sz="2800" b="0" i="0">
          <a:solidFill>
            <a:schemeClr val="tx1"/>
          </a:solidFill>
          <a:latin typeface="+mn-lt"/>
          <a:ea typeface="ヒラギノ角ゴ Pro W3"/>
          <a:cs typeface="ヒラギノ角ゴ Pro W3"/>
        </a:defRPr>
      </a:lvl1pPr>
      <a:lvl2pPr marL="742950" indent="-285750" algn="l" rtl="0" eaLnBrk="1" fontAlgn="base" hangingPunct="1">
        <a:spcBef>
          <a:spcPct val="20000"/>
        </a:spcBef>
        <a:spcAft>
          <a:spcPct val="0"/>
        </a:spcAft>
        <a:buChar char="–"/>
        <a:defRPr kumimoji="1" sz="2400" b="0" i="0">
          <a:solidFill>
            <a:schemeClr val="tx1"/>
          </a:solidFill>
          <a:latin typeface="+mn-lt"/>
          <a:ea typeface="ヒラギノ角ゴ Pro W3"/>
          <a:cs typeface="ヒラギノ角ゴ Pro W3"/>
        </a:defRPr>
      </a:lvl2pPr>
      <a:lvl3pPr marL="1143000" indent="-228600" algn="l" rtl="0" eaLnBrk="1" fontAlgn="base" hangingPunct="1">
        <a:spcBef>
          <a:spcPct val="20000"/>
        </a:spcBef>
        <a:spcAft>
          <a:spcPct val="0"/>
        </a:spcAft>
        <a:buChar char="•"/>
        <a:defRPr kumimoji="1" sz="2200" b="0" i="0">
          <a:solidFill>
            <a:schemeClr val="tx1"/>
          </a:solidFill>
          <a:latin typeface="+mn-lt"/>
          <a:ea typeface="ヒラギノ角ゴ Pro W3"/>
          <a:cs typeface="ヒラギノ角ゴ Pro W3"/>
        </a:defRPr>
      </a:lvl3pPr>
      <a:lvl4pPr marL="16002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4pPr>
      <a:lvl5pPr marL="20574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71663" y="1933914"/>
            <a:ext cx="6948487" cy="1152525"/>
          </a:xfrm>
        </p:spPr>
        <p:txBody>
          <a:bodyPr/>
          <a:lstStyle/>
          <a:p>
            <a:r>
              <a:rPr lang="ja-JP" altLang="en-US" dirty="0" smtClean="0"/>
              <a:t>大学</a:t>
            </a:r>
            <a:r>
              <a:rPr lang="en-US" altLang="ja-JP" dirty="0" smtClean="0"/>
              <a:t>-</a:t>
            </a:r>
            <a:r>
              <a:rPr lang="ja-JP" altLang="en-US" dirty="0" smtClean="0"/>
              <a:t>高校間双方向</a:t>
            </a:r>
            <a:r>
              <a:rPr kumimoji="1" lang="ja-JP" altLang="en-US" dirty="0" smtClean="0"/>
              <a:t>遠隔授業</a:t>
            </a:r>
            <a:endParaRPr kumimoji="1" lang="ja-JP" altLang="en-US" dirty="0"/>
          </a:p>
        </p:txBody>
      </p:sp>
      <p:sp>
        <p:nvSpPr>
          <p:cNvPr id="3" name="サブタイトル 2"/>
          <p:cNvSpPr>
            <a:spLocks noGrp="1"/>
          </p:cNvSpPr>
          <p:nvPr>
            <p:ph type="subTitle" idx="1"/>
          </p:nvPr>
        </p:nvSpPr>
        <p:spPr>
          <a:xfrm>
            <a:off x="1864684" y="2715684"/>
            <a:ext cx="7315200" cy="1981200"/>
          </a:xfrm>
        </p:spPr>
        <p:txBody>
          <a:bodyPr anchor="t"/>
          <a:lstStyle/>
          <a:p>
            <a:r>
              <a:rPr lang="ja-JP" altLang="en-US" dirty="0" smtClean="0"/>
              <a:t>成田 一輝</a:t>
            </a:r>
            <a:r>
              <a:rPr lang="en-US" altLang="ja-JP" dirty="0" smtClean="0"/>
              <a:t>, </a:t>
            </a:r>
            <a:r>
              <a:rPr lang="en-US" altLang="ja-JP" dirty="0" err="1" smtClean="0"/>
              <a:t>mosir</a:t>
            </a:r>
            <a:r>
              <a:rPr lang="en-US" altLang="ja-JP" dirty="0" smtClean="0"/>
              <a:t> </a:t>
            </a:r>
            <a:r>
              <a:rPr lang="ja-JP" altLang="en-US" dirty="0" smtClean="0"/>
              <a:t>プロジェクト</a:t>
            </a:r>
            <a:endParaRPr lang="en-US" altLang="ja-JP" baseline="30000" dirty="0" smtClean="0"/>
          </a:p>
          <a:p>
            <a:endParaRPr kumimoji="1" lang="en-US" altLang="ja-JP" sz="2000" dirty="0" smtClean="0"/>
          </a:p>
          <a:p>
            <a:r>
              <a:rPr kumimoji="1" lang="ja-JP" altLang="en-US" sz="2000" dirty="0" smtClean="0"/>
              <a:t>北海道</a:t>
            </a:r>
            <a:r>
              <a:rPr kumimoji="1" lang="ja-JP" altLang="en-US" sz="2000" smtClean="0"/>
              <a:t>大学 大学院理学院</a:t>
            </a:r>
            <a:r>
              <a:rPr kumimoji="1" lang="en-US" altLang="ja-JP" sz="2000" dirty="0" smtClean="0"/>
              <a:t> </a:t>
            </a:r>
            <a:r>
              <a:rPr kumimoji="1" lang="ja-JP" altLang="en-US" sz="2000" dirty="0" smtClean="0"/>
              <a:t>宇宙理学専攻</a:t>
            </a:r>
            <a:endParaRPr kumimoji="1" lang="en-US" altLang="ja-JP" sz="2000" dirty="0" smtClean="0"/>
          </a:p>
        </p:txBody>
      </p:sp>
      <p:pic>
        <p:nvPicPr>
          <p:cNvPr id="4" name="図 3"/>
          <p:cNvPicPr>
            <a:picLocks noChangeAspect="1"/>
          </p:cNvPicPr>
          <p:nvPr/>
        </p:nvPicPr>
        <p:blipFill>
          <a:blip r:embed="rId3"/>
          <a:stretch>
            <a:fillRect/>
          </a:stretch>
        </p:blipFill>
        <p:spPr>
          <a:xfrm>
            <a:off x="1752600" y="275640"/>
            <a:ext cx="990600" cy="10834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教育的意義</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高校側</a:t>
            </a:r>
            <a:endParaRPr lang="en-US" altLang="ja-JP" dirty="0" smtClean="0"/>
          </a:p>
          <a:p>
            <a:pPr lvl="1">
              <a:buFont typeface="Arial"/>
              <a:buChar char="•"/>
            </a:pPr>
            <a:r>
              <a:rPr lang="ja-JP" altLang="en-US" sz="2578" dirty="0" smtClean="0"/>
              <a:t>大学で行われているいわゆる </a:t>
            </a:r>
            <a:r>
              <a:rPr lang="en-US" altLang="ja-JP" sz="2578" dirty="0" smtClean="0"/>
              <a:t>"</a:t>
            </a:r>
            <a:r>
              <a:rPr lang="ja-JP" altLang="en-US" sz="2578" dirty="0" smtClean="0"/>
              <a:t>学問</a:t>
            </a:r>
            <a:r>
              <a:rPr lang="en-US" altLang="ja-JP" sz="2578" dirty="0" smtClean="0"/>
              <a:t>" </a:t>
            </a:r>
            <a:r>
              <a:rPr lang="ja-JP" altLang="en-US" sz="2578" dirty="0" smtClean="0"/>
              <a:t>の雰囲気</a:t>
            </a:r>
            <a:r>
              <a:rPr lang="ja-JP" altLang="en-US" sz="2578" dirty="0" smtClean="0"/>
              <a:t>を感じて</a:t>
            </a:r>
            <a:r>
              <a:rPr lang="ja-JP" altLang="en-US" sz="2578" dirty="0" smtClean="0"/>
              <a:t>もらう</a:t>
            </a:r>
            <a:endParaRPr lang="en-US" altLang="ja-JP" sz="2578" dirty="0" smtClean="0"/>
          </a:p>
          <a:p>
            <a:pPr lvl="1">
              <a:buFont typeface="Arial"/>
              <a:buChar char="•"/>
            </a:pPr>
            <a:r>
              <a:rPr lang="ja-JP" altLang="en-US" sz="2578" dirty="0" smtClean="0"/>
              <a:t>講師</a:t>
            </a:r>
            <a:r>
              <a:rPr lang="ja-JP" altLang="en-US" sz="2578" dirty="0" smtClean="0"/>
              <a:t>の解説</a:t>
            </a:r>
            <a:r>
              <a:rPr lang="ja-JP" altLang="en-US" sz="2578" dirty="0" smtClean="0"/>
              <a:t>を</a:t>
            </a:r>
            <a:r>
              <a:rPr lang="ja-JP" altLang="en-US" sz="2578" dirty="0"/>
              <a:t>通</a:t>
            </a:r>
            <a:r>
              <a:rPr lang="ja-JP" altLang="en-US" sz="2578" dirty="0" smtClean="0"/>
              <a:t>じ</a:t>
            </a:r>
            <a:r>
              <a:rPr lang="ja-JP" altLang="en-US" sz="2578" dirty="0" smtClean="0"/>
              <a:t>最先端</a:t>
            </a:r>
            <a:r>
              <a:rPr lang="ja-JP" altLang="en-US" sz="2578" dirty="0" smtClean="0"/>
              <a:t>の研究に</a:t>
            </a:r>
            <a:r>
              <a:rPr lang="ja-JP" altLang="en-US" sz="2578" dirty="0" smtClean="0"/>
              <a:t>触れる</a:t>
            </a:r>
            <a:endParaRPr lang="en-US" altLang="ja-JP" sz="2578" dirty="0" smtClean="0"/>
          </a:p>
          <a:p>
            <a:pPr>
              <a:buFont typeface="Arial"/>
              <a:buChar char="•"/>
            </a:pPr>
            <a:r>
              <a:rPr lang="ja-JP" altLang="en-US" dirty="0" smtClean="0"/>
              <a:t>大学側</a:t>
            </a:r>
            <a:endParaRPr lang="en-US" altLang="ja-JP" dirty="0" smtClean="0"/>
          </a:p>
          <a:p>
            <a:pPr lvl="1">
              <a:buFont typeface="Arial"/>
              <a:buChar char="•"/>
            </a:pPr>
            <a:r>
              <a:rPr lang="ja-JP" altLang="en-US" sz="2578" dirty="0" smtClean="0"/>
              <a:t>収録・配信等の技術の習得</a:t>
            </a:r>
            <a:endParaRPr lang="en-US" altLang="ja-JP" sz="2578" dirty="0" smtClean="0"/>
          </a:p>
          <a:p>
            <a:pPr lvl="1">
              <a:buFont typeface="Arial"/>
              <a:buChar char="•"/>
            </a:pPr>
            <a:r>
              <a:rPr lang="ja-JP" altLang="en-US" sz="2578" dirty="0" smtClean="0"/>
              <a:t>高校生に「わかる」授業の企画・実施</a:t>
            </a:r>
            <a:endParaRPr lang="en-US" altLang="ja-JP" sz="2578"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3" name="コンテンツ プレースホルダ 2"/>
          <p:cNvSpPr>
            <a:spLocks noGrp="1"/>
          </p:cNvSpPr>
          <p:nvPr>
            <p:ph idx="1"/>
          </p:nvPr>
        </p:nvSpPr>
        <p:spPr>
          <a:xfrm>
            <a:off x="323528" y="5924053"/>
            <a:ext cx="8301608" cy="781547"/>
          </a:xfrm>
        </p:spPr>
        <p:txBody>
          <a:bodyPr>
            <a:normAutofit/>
          </a:bodyPr>
          <a:lstStyle/>
          <a:p>
            <a:r>
              <a:rPr lang="en-US" altLang="ja-JP" dirty="0" smtClean="0"/>
              <a:t>2002 </a:t>
            </a:r>
            <a:r>
              <a:rPr lang="ja-JP" altLang="en-US" dirty="0" smtClean="0"/>
              <a:t>年度はテレビでも取り上げられた</a:t>
            </a:r>
            <a:endParaRPr kumimoji="1" lang="ja-JP" altLang="en-US" dirty="0"/>
          </a:p>
        </p:txBody>
      </p:sp>
      <p:pic>
        <p:nvPicPr>
          <p:cNvPr id="5122" name="Picture 2" descr="http://www.ep.sci.hokudai.ac.jp/~mosir/work/2002/kamokata/photos/paper/chugoku021024.jpg"/>
          <p:cNvPicPr>
            <a:picLocks noChangeAspect="1" noChangeArrowheads="1"/>
          </p:cNvPicPr>
          <p:nvPr/>
        </p:nvPicPr>
        <p:blipFill>
          <a:blip r:embed="rId3" cstate="print"/>
          <a:srcRect/>
          <a:stretch>
            <a:fillRect/>
          </a:stretch>
        </p:blipFill>
        <p:spPr bwMode="auto">
          <a:xfrm>
            <a:off x="539552" y="1196752"/>
            <a:ext cx="4104456" cy="4313868"/>
          </a:xfrm>
          <a:prstGeom prst="rect">
            <a:avLst/>
          </a:prstGeom>
          <a:noFill/>
        </p:spPr>
      </p:pic>
      <p:pic>
        <p:nvPicPr>
          <p:cNvPr id="5124" name="Picture 4" descr="http://www.ep.sci.hokudai.ac.jp/~mosir/work/2002/kamokata/photos/paper/asahi021103.jpg"/>
          <p:cNvPicPr>
            <a:picLocks noChangeAspect="1" noChangeArrowheads="1"/>
          </p:cNvPicPr>
          <p:nvPr/>
        </p:nvPicPr>
        <p:blipFill>
          <a:blip r:embed="rId4" cstate="print"/>
          <a:srcRect/>
          <a:stretch>
            <a:fillRect/>
          </a:stretch>
        </p:blipFill>
        <p:spPr bwMode="auto">
          <a:xfrm>
            <a:off x="5220072" y="1340768"/>
            <a:ext cx="3456384" cy="4052693"/>
          </a:xfrm>
          <a:prstGeom prst="rect">
            <a:avLst/>
          </a:prstGeom>
          <a:noFill/>
        </p:spPr>
      </p:pic>
      <p:sp>
        <p:nvSpPr>
          <p:cNvPr id="6" name="テキスト ボックス 5"/>
          <p:cNvSpPr txBox="1"/>
          <p:nvPr/>
        </p:nvSpPr>
        <p:spPr>
          <a:xfrm>
            <a:off x="981729" y="5517232"/>
            <a:ext cx="3798933" cy="338554"/>
          </a:xfrm>
          <a:prstGeom prst="rect">
            <a:avLst/>
          </a:prstGeom>
          <a:noFill/>
        </p:spPr>
        <p:txBody>
          <a:bodyPr wrap="none" rtlCol="0">
            <a:spAutoFit/>
          </a:bodyPr>
          <a:lstStyle/>
          <a:p>
            <a:r>
              <a:rPr lang="ja-JP" altLang="en-US" sz="1600" dirty="0">
                <a:ea typeface="ヒラギノ角ゴ Pro W3"/>
                <a:cs typeface="ヒラギノ角ゴ Pro W3"/>
              </a:rPr>
              <a:t>中国新聞</a:t>
            </a:r>
            <a:r>
              <a:rPr lang="ja-JP" altLang="en-US" sz="1600" dirty="0" smtClean="0">
                <a:ea typeface="ヒラギノ角ゴ Pro W3"/>
                <a:cs typeface="ヒラギノ角ゴ Pro W3"/>
              </a:rPr>
              <a:t> </a:t>
            </a:r>
            <a:r>
              <a:rPr lang="en-US" altLang="ja-JP" sz="1600" dirty="0" smtClean="0">
                <a:ea typeface="ヒラギノ角ゴ Pro W3"/>
                <a:cs typeface="ヒラギノ角ゴ Pro W3"/>
              </a:rPr>
              <a:t>2002/10</a:t>
            </a:r>
            <a:r>
              <a:rPr lang="en-US" altLang="ja-JP" sz="1600" dirty="0">
                <a:ea typeface="ヒラギノ角ゴ Pro W3"/>
                <a:cs typeface="ヒラギノ角ゴ Pro W3"/>
              </a:rPr>
              <a:t>/24 (</a:t>
            </a:r>
            <a:r>
              <a:rPr lang="ja-JP" altLang="en-US" sz="1600" dirty="0">
                <a:ea typeface="ヒラギノ角ゴ Pro W3"/>
                <a:cs typeface="ヒラギノ角ゴ Pro W3"/>
              </a:rPr>
              <a:t>井笠おかやま版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sp>
        <p:nvSpPr>
          <p:cNvPr id="7" name="テキスト ボックス 6"/>
          <p:cNvSpPr txBox="1"/>
          <p:nvPr/>
        </p:nvSpPr>
        <p:spPr>
          <a:xfrm>
            <a:off x="5725994" y="5373216"/>
            <a:ext cx="2985711" cy="338554"/>
          </a:xfrm>
          <a:prstGeom prst="rect">
            <a:avLst/>
          </a:prstGeom>
          <a:noFill/>
        </p:spPr>
        <p:txBody>
          <a:bodyPr wrap="none" rtlCol="0">
            <a:spAutoFit/>
          </a:bodyPr>
          <a:lstStyle/>
          <a:p>
            <a:r>
              <a:rPr lang="zh-TW" altLang="en-US" sz="1600" dirty="0">
                <a:ea typeface="ヒラギノ角ゴ Pro W3"/>
                <a:cs typeface="ヒラギノ角ゴ Pro W3"/>
              </a:rPr>
              <a:t>朝日新聞</a:t>
            </a:r>
            <a:r>
              <a:rPr lang="zh-TW" altLang="en-US" sz="1600" dirty="0" smtClean="0">
                <a:ea typeface="ヒラギノ角ゴ Pro W3"/>
                <a:cs typeface="ヒラギノ角ゴ Pro W3"/>
              </a:rPr>
              <a:t> </a:t>
            </a:r>
            <a:r>
              <a:rPr lang="en-US" altLang="zh-TW" sz="1600" dirty="0" smtClean="0">
                <a:ea typeface="ヒラギノ角ゴ Pro W3"/>
                <a:cs typeface="ヒラギノ角ゴ Pro W3"/>
              </a:rPr>
              <a:t>2002/11</a:t>
            </a:r>
            <a:r>
              <a:rPr lang="en-US" altLang="zh-TW" sz="1600" dirty="0">
                <a:ea typeface="ヒラギノ角ゴ Pro W3"/>
                <a:cs typeface="ヒラギノ角ゴ Pro W3"/>
              </a:rPr>
              <a:t>/3 (</a:t>
            </a:r>
            <a:r>
              <a:rPr lang="zh-TW" altLang="en-US" sz="1600" dirty="0">
                <a:ea typeface="ヒラギノ角ゴ Pro W3"/>
                <a:cs typeface="ヒラギノ角ゴ Pro W3"/>
              </a:rPr>
              <a:t>北海道版</a:t>
            </a:r>
            <a:r>
              <a:rPr lang="en-US" altLang="zh-TW" sz="1600" dirty="0">
                <a:ea typeface="ヒラギノ角ゴ Pro W3"/>
                <a:cs typeface="ヒラギノ角ゴ Pro W3"/>
              </a:rPr>
              <a:t>)</a:t>
            </a:r>
            <a:endParaRPr kumimoji="1" lang="ja-JP" altLang="en-US" sz="1600" dirty="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6" name="テキスト ボックス 5"/>
          <p:cNvSpPr txBox="1"/>
          <p:nvPr/>
        </p:nvSpPr>
        <p:spPr>
          <a:xfrm>
            <a:off x="3505200" y="5833646"/>
            <a:ext cx="2864082" cy="338554"/>
          </a:xfrm>
          <a:prstGeom prst="rect">
            <a:avLst/>
          </a:prstGeom>
          <a:noFill/>
        </p:spPr>
        <p:txBody>
          <a:bodyPr wrap="none" rtlCol="0">
            <a:spAutoFit/>
          </a:bodyPr>
          <a:lstStyle/>
          <a:p>
            <a:r>
              <a:rPr lang="ja-JP" altLang="en-US" sz="1600" dirty="0" smtClean="0">
                <a:ea typeface="ヒラギノ角ゴ Pro W3"/>
                <a:cs typeface="ヒラギノ角ゴ Pro W3"/>
              </a:rPr>
              <a:t>中日新聞 </a:t>
            </a:r>
            <a:r>
              <a:rPr lang="en-US" altLang="ja-JP" sz="1600" dirty="0" smtClean="0">
                <a:ea typeface="ヒラギノ角ゴ Pro W3"/>
                <a:cs typeface="ヒラギノ角ゴ Pro W3"/>
              </a:rPr>
              <a:t>2007/12/8 (</a:t>
            </a:r>
            <a:r>
              <a:rPr lang="ja-JP" altLang="en-US" sz="1600" dirty="0" smtClean="0">
                <a:ea typeface="ヒラギノ角ゴ Pro W3"/>
                <a:cs typeface="ヒラギノ角ゴ Pro W3"/>
              </a:rPr>
              <a:t>西濃版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pic>
        <p:nvPicPr>
          <p:cNvPr id="8" name="図 7" descr="スクリーンショット（2010-11-05 15.15.36）.png"/>
          <p:cNvPicPr>
            <a:picLocks noChangeAspect="1"/>
          </p:cNvPicPr>
          <p:nvPr/>
        </p:nvPicPr>
        <p:blipFill>
          <a:blip r:embed="rId3"/>
          <a:srcRect l="23333" t="10000" r="23333" b="8667"/>
          <a:stretch>
            <a:fillRect/>
          </a:stretch>
        </p:blipFill>
        <p:spPr>
          <a:xfrm>
            <a:off x="2438400" y="1078414"/>
            <a:ext cx="4876800" cy="4648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914400" y="2954338"/>
            <a:ext cx="7239000" cy="931862"/>
          </a:xfrm>
        </p:spPr>
        <p:txBody>
          <a:bodyPr/>
          <a:lstStyle/>
          <a:p>
            <a:pPr algn="ctr"/>
            <a:r>
              <a:rPr lang="ja-JP" altLang="en-US" sz="3600" dirty="0" smtClean="0"/>
              <a:t>配線図・ネットワーク環境</a:t>
            </a:r>
            <a:endParaRPr lang="ja-JP" alt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kumimoji="1" lang="en-US" altLang="ja-JP" dirty="0" smtClean="0"/>
              <a:t> (2002 </a:t>
            </a:r>
            <a:r>
              <a:rPr kumimoji="1" lang="ja-JP" altLang="en-US" dirty="0" smtClean="0"/>
              <a:t>年度</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152400" y="685800"/>
            <a:ext cx="5867399" cy="1844480"/>
          </a:xfrm>
        </p:spPr>
        <p:txBody>
          <a:bodyPr/>
          <a:lstStyle/>
          <a:p>
            <a:pPr>
              <a:buFont typeface="Arial"/>
              <a:buChar char="•"/>
            </a:pPr>
            <a:r>
              <a:rPr kumimoji="1" lang="en-US" altLang="ja-JP" dirty="0" smtClean="0"/>
              <a:t>DVTS </a:t>
            </a:r>
            <a:r>
              <a:rPr kumimoji="1" lang="ja-JP" altLang="en-US" dirty="0" smtClean="0"/>
              <a:t>を利用</a:t>
            </a:r>
            <a:endParaRPr kumimoji="1" lang="en-US" altLang="ja-JP" dirty="0" smtClean="0"/>
          </a:p>
          <a:p>
            <a:pPr lvl="1">
              <a:buFont typeface="Arial"/>
              <a:buChar char="•"/>
            </a:pPr>
            <a:r>
              <a:rPr lang="ja-JP" altLang="en-US" dirty="0" smtClean="0"/>
              <a:t>テレビ会議システムは利用せず</a:t>
            </a:r>
            <a:endParaRPr lang="en-US" altLang="ja-JP" dirty="0" smtClean="0"/>
          </a:p>
          <a:p>
            <a:pPr>
              <a:buFont typeface="Arial"/>
              <a:buChar char="•"/>
            </a:pPr>
            <a:r>
              <a:rPr lang="ja-JP" altLang="en-US" dirty="0" smtClean="0"/>
              <a:t>ネットワークとして</a:t>
            </a:r>
            <a:r>
              <a:rPr lang="en-US" altLang="ja-JP" dirty="0" smtClean="0"/>
              <a:t> JGN </a:t>
            </a:r>
            <a:r>
              <a:rPr lang="ja-JP" altLang="en-US" dirty="0" smtClean="0"/>
              <a:t>を利用</a:t>
            </a:r>
            <a:endParaRPr lang="en-US" altLang="ja-JP" dirty="0" smtClean="0"/>
          </a:p>
          <a:p>
            <a:pPr>
              <a:buFont typeface="Arial"/>
              <a:buChar char="•"/>
            </a:pPr>
            <a:endParaRPr kumimoji="1" lang="en-US" altLang="ja-JP" dirty="0" smtClean="0"/>
          </a:p>
        </p:txBody>
      </p:sp>
      <p:grpSp>
        <p:nvGrpSpPr>
          <p:cNvPr id="6" name="図形グループ 5"/>
          <p:cNvGrpSpPr/>
          <p:nvPr/>
        </p:nvGrpSpPr>
        <p:grpSpPr>
          <a:xfrm>
            <a:off x="-228600" y="2530280"/>
            <a:ext cx="9347200" cy="3962400"/>
            <a:chOff x="0" y="685800"/>
            <a:chExt cx="9347200" cy="3962400"/>
          </a:xfrm>
        </p:grpSpPr>
        <p:pic>
          <p:nvPicPr>
            <p:cNvPr id="4" name="図 3"/>
            <p:cNvPicPr>
              <a:picLocks noChangeAspect="1"/>
            </p:cNvPicPr>
            <p:nvPr/>
          </p:nvPicPr>
          <p:blipFill>
            <a:blip r:embed="rId3"/>
            <a:stretch>
              <a:fillRect/>
            </a:stretch>
          </p:blipFill>
          <p:spPr>
            <a:xfrm>
              <a:off x="0" y="685800"/>
              <a:ext cx="4978400" cy="3733800"/>
            </a:xfrm>
            <a:prstGeom prst="rect">
              <a:avLst/>
            </a:prstGeom>
          </p:spPr>
        </p:pic>
        <p:pic>
          <p:nvPicPr>
            <p:cNvPr id="5" name="図 4"/>
            <p:cNvPicPr>
              <a:picLocks noChangeAspect="1"/>
            </p:cNvPicPr>
            <p:nvPr/>
          </p:nvPicPr>
          <p:blipFill>
            <a:blip r:embed="rId4"/>
            <a:stretch>
              <a:fillRect/>
            </a:stretch>
          </p:blipFill>
          <p:spPr>
            <a:xfrm>
              <a:off x="4267200" y="838200"/>
              <a:ext cx="5080000" cy="3810000"/>
            </a:xfrm>
            <a:prstGeom prst="rect">
              <a:avLst/>
            </a:prstGeom>
          </p:spPr>
        </p:pic>
      </p:grpSp>
      <p:pic>
        <p:nvPicPr>
          <p:cNvPr id="7" name="図 6"/>
          <p:cNvPicPr>
            <a:picLocks noChangeAspect="1"/>
          </p:cNvPicPr>
          <p:nvPr/>
        </p:nvPicPr>
        <p:blipFill>
          <a:blip r:embed="rId5"/>
          <a:stretch>
            <a:fillRect/>
          </a:stretch>
        </p:blipFill>
        <p:spPr>
          <a:xfrm>
            <a:off x="6096000" y="685800"/>
            <a:ext cx="2971800" cy="22288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(2007</a:t>
            </a:r>
            <a:r>
              <a:rPr lang="ja-JP" altLang="en-US" dirty="0" smtClean="0"/>
              <a:t>年度</a:t>
            </a:r>
            <a:r>
              <a:rPr lang="en-US" altLang="ja-JP" dirty="0" smtClean="0"/>
              <a:t>-2010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4953000" cy="4967287"/>
          </a:xfrm>
        </p:spPr>
        <p:txBody>
          <a:bodyPr/>
          <a:lstStyle/>
          <a:p>
            <a:pPr>
              <a:buFont typeface="Arial"/>
              <a:buChar char="•"/>
            </a:pPr>
            <a:r>
              <a:rPr kumimoji="1" lang="ja-JP" altLang="en-US" dirty="0" smtClean="0"/>
              <a:t>テレビ会議システム</a:t>
            </a:r>
            <a:r>
              <a:rPr lang="ja-JP" altLang="en-US" dirty="0" smtClean="0"/>
              <a:t>の利用</a:t>
            </a:r>
            <a:r>
              <a:rPr lang="en-US" altLang="ja-JP" dirty="0" smtClean="0"/>
              <a:t>(2004- )</a:t>
            </a:r>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ネットワーク整備のコストを最小限に押さえる</a:t>
            </a:r>
            <a:endParaRPr lang="en-US" altLang="ja-JP" dirty="0" smtClean="0"/>
          </a:p>
          <a:p>
            <a:pPr>
              <a:buFont typeface="Arial"/>
              <a:buChar char="•"/>
            </a:pPr>
            <a:r>
              <a:rPr lang="ja-JP" altLang="en-US" dirty="0" smtClean="0"/>
              <a:t>収録方法</a:t>
            </a:r>
            <a:endParaRPr lang="en-US" altLang="ja-JP" dirty="0" smtClean="0"/>
          </a:p>
          <a:p>
            <a:pPr lvl="1">
              <a:buFont typeface="Arial"/>
              <a:buChar char="•"/>
            </a:pPr>
            <a:r>
              <a:rPr kumimoji="1" lang="ja-JP" altLang="en-US" dirty="0" smtClean="0"/>
              <a:t>理学所有の</a:t>
            </a:r>
            <a:r>
              <a:rPr lang="en-US" altLang="ja-JP" dirty="0" smtClean="0"/>
              <a:t>HDD</a:t>
            </a:r>
            <a:r>
              <a:rPr lang="ja-JP" altLang="en-US" dirty="0" smtClean="0"/>
              <a:t>レコーダーを使用</a:t>
            </a:r>
            <a:endParaRPr lang="en-US" altLang="ja-JP" dirty="0" smtClean="0"/>
          </a:p>
          <a:p>
            <a:pPr lvl="2">
              <a:buFont typeface="Arial"/>
              <a:buChar char="•"/>
            </a:pPr>
            <a:r>
              <a:rPr lang="ja-JP" altLang="en-US" dirty="0" smtClean="0"/>
              <a:t>アップロード時にデータの吸い出し，コンバートが必要</a:t>
            </a:r>
            <a:endParaRPr lang="en-US" altLang="ja-JP" dirty="0"/>
          </a:p>
          <a:p>
            <a:pPr lvl="3">
              <a:buFont typeface="Arial"/>
              <a:buChar char="•"/>
            </a:pPr>
            <a:r>
              <a:rPr lang="ja-JP" altLang="en-US" dirty="0" smtClean="0">
                <a:solidFill>
                  <a:srgbClr val="FF0000"/>
                </a:solidFill>
              </a:rPr>
              <a:t>手間がかかる</a:t>
            </a:r>
            <a:endParaRPr lang="en-US" altLang="ja-JP" dirty="0" smtClean="0">
              <a:solidFill>
                <a:srgbClr val="FF0000"/>
              </a:solidFill>
            </a:endParaRPr>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
        <p:nvSpPr>
          <p:cNvPr id="5" name="正方形/長方形 4"/>
          <p:cNvSpPr/>
          <p:nvPr/>
        </p:nvSpPr>
        <p:spPr bwMode="auto">
          <a:xfrm>
            <a:off x="6553200" y="3329710"/>
            <a:ext cx="1828800" cy="533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(2011 </a:t>
            </a:r>
            <a:r>
              <a:rPr lang="ja-JP" altLang="en-US" dirty="0" smtClean="0"/>
              <a:t>年度</a:t>
            </a:r>
            <a:r>
              <a:rPr lang="en-US" altLang="ja-JP" dirty="0" smtClean="0"/>
              <a:t>-)</a:t>
            </a:r>
            <a:endParaRPr kumimoji="1" lang="ja-JP" altLang="en-US" dirty="0"/>
          </a:p>
        </p:txBody>
      </p:sp>
      <p:pic>
        <p:nvPicPr>
          <p:cNvPr id="48130" name="Picture 2"/>
          <p:cNvPicPr>
            <a:picLocks noChangeAspect="1" noChangeArrowheads="1"/>
          </p:cNvPicPr>
          <p:nvPr/>
        </p:nvPicPr>
        <p:blipFill>
          <a:blip r:embed="rId3"/>
          <a:srcRect/>
          <a:stretch>
            <a:fillRect/>
          </a:stretch>
        </p:blipFill>
        <p:spPr bwMode="auto">
          <a:xfrm>
            <a:off x="3757224" y="838200"/>
            <a:ext cx="5376533" cy="4876800"/>
          </a:xfrm>
          <a:prstGeom prst="rect">
            <a:avLst/>
          </a:prstGeom>
          <a:noFill/>
          <a:ln w="9525">
            <a:noFill/>
            <a:miter lim="800000"/>
            <a:headEnd/>
            <a:tailEnd/>
          </a:ln>
          <a:effectLst/>
        </p:spPr>
      </p:pic>
      <p:sp>
        <p:nvSpPr>
          <p:cNvPr id="6" name="コンテンツ プレースホルダ 2"/>
          <p:cNvSpPr>
            <a:spLocks noGrp="1"/>
          </p:cNvSpPr>
          <p:nvPr>
            <p:ph idx="1"/>
          </p:nvPr>
        </p:nvSpPr>
        <p:spPr>
          <a:xfrm>
            <a:off x="0" y="1125538"/>
            <a:ext cx="3733800" cy="4967287"/>
          </a:xfrm>
        </p:spPr>
        <p:txBody>
          <a:bodyPr/>
          <a:lstStyle/>
          <a:p>
            <a:pPr>
              <a:buFont typeface="Arial"/>
              <a:buChar char="•"/>
            </a:pPr>
            <a:r>
              <a:rPr lang="ja-JP" altLang="en-US" dirty="0" smtClean="0"/>
              <a:t>セミナー収録の延長</a:t>
            </a:r>
            <a:endParaRPr kumimoji="1" lang="en-US" altLang="ja-JP" dirty="0" smtClean="0"/>
          </a:p>
          <a:p>
            <a:pPr lvl="1">
              <a:buFont typeface="Arial"/>
              <a:buChar char="•"/>
            </a:pPr>
            <a:r>
              <a:rPr lang="ja-JP" altLang="en-US" dirty="0" smtClean="0"/>
              <a:t>コスモスタジオ備えつけ機材</a:t>
            </a:r>
            <a:r>
              <a:rPr lang="en-US" altLang="ja-JP" dirty="0" smtClean="0"/>
              <a:t> + </a:t>
            </a:r>
            <a:r>
              <a:rPr lang="ja-JP" altLang="en-US" dirty="0" smtClean="0"/>
              <a:t>移動用機材で実現</a:t>
            </a:r>
            <a:endParaRPr lang="en-US" altLang="ja-JP" dirty="0" smtClean="0"/>
          </a:p>
          <a:p>
            <a:pPr lvl="2">
              <a:buFont typeface="Arial"/>
              <a:buChar char="•"/>
            </a:pPr>
            <a:r>
              <a:rPr lang="en-US" altLang="ja-JP" dirty="0" err="1" smtClean="0"/>
              <a:t>mosir</a:t>
            </a:r>
            <a:r>
              <a:rPr lang="en-US" altLang="ja-JP" dirty="0" smtClean="0"/>
              <a:t>/CPS </a:t>
            </a:r>
            <a:r>
              <a:rPr lang="ja-JP" altLang="en-US" dirty="0" smtClean="0"/>
              <a:t>機材</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a:t>
            </a:r>
            <a:r>
              <a:rPr lang="ja-JP" altLang="en-US" dirty="0" smtClean="0"/>
              <a:t>遊星人</a:t>
            </a:r>
            <a:r>
              <a:rPr lang="en-US" altLang="ja-JP" dirty="0" smtClean="0"/>
              <a:t>,2012]</a:t>
            </a:r>
          </a:p>
          <a:p>
            <a:pPr>
              <a:buFont typeface="Arial"/>
              <a:buChar char="•"/>
            </a:pPr>
            <a:r>
              <a:rPr lang="ja-JP" altLang="en-US" dirty="0" smtClean="0"/>
              <a:t>収録方法</a:t>
            </a:r>
            <a:endParaRPr lang="en-US" altLang="ja-JP" dirty="0" smtClean="0"/>
          </a:p>
          <a:p>
            <a:pPr lvl="1">
              <a:buFont typeface="Arial"/>
              <a:buChar char="•"/>
            </a:pPr>
            <a:r>
              <a:rPr lang="ja-JP" altLang="en-US" dirty="0" smtClean="0"/>
              <a:t>セミナー撮影と同様</a:t>
            </a:r>
            <a:r>
              <a:rPr lang="en-US" altLang="ja-JP" dirty="0" smtClean="0"/>
              <a:t> Mac </a:t>
            </a:r>
            <a:r>
              <a:rPr lang="ja-JP" altLang="en-US" dirty="0" smtClean="0"/>
              <a:t>の</a:t>
            </a:r>
            <a:r>
              <a:rPr lang="en-US" altLang="ja-JP" dirty="0" smtClean="0"/>
              <a:t> QuickTime </a:t>
            </a:r>
            <a:r>
              <a:rPr lang="ja-JP" altLang="en-US" dirty="0" smtClean="0"/>
              <a:t>を使用</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lvl="1">
              <a:buNone/>
            </a:pPr>
            <a:r>
              <a:rPr lang="ja-JP" altLang="en-US" dirty="0" smtClean="0">
                <a:solidFill>
                  <a:srgbClr val="FF0000"/>
                </a:solidFill>
              </a:rPr>
              <a:t>簡単にアップロード可能</a:t>
            </a:r>
            <a:endParaRPr lang="en-US" altLang="ja-JP" dirty="0" smtClean="0">
              <a:solidFill>
                <a:srgbClr val="FF0000"/>
              </a:solidFill>
            </a:endParaRPr>
          </a:p>
        </p:txBody>
      </p:sp>
      <p:sp>
        <p:nvSpPr>
          <p:cNvPr id="5" name="正方形/長方形 4"/>
          <p:cNvSpPr/>
          <p:nvPr/>
        </p:nvSpPr>
        <p:spPr bwMode="auto">
          <a:xfrm>
            <a:off x="4419600" y="4167910"/>
            <a:ext cx="990600" cy="4572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8" idx="2"/>
            <a:endCxn id="9" idx="0"/>
          </p:cNvCxnSpPr>
          <p:nvPr/>
        </p:nvCxnSpPr>
        <p:spPr>
          <a:xfrm rot="16200000" flipH="1">
            <a:off x="6039054" y="3231958"/>
            <a:ext cx="1872208" cy="36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7" idx="3"/>
            <a:endCxn id="8" idx="1"/>
          </p:cNvCxnSpPr>
          <p:nvPr/>
        </p:nvCxnSpPr>
        <p:spPr>
          <a:xfrm flipV="1">
            <a:off x="4724400" y="1773796"/>
            <a:ext cx="396552" cy="30603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5" idx="2"/>
            <a:endCxn id="7" idx="0"/>
          </p:cNvCxnSpPr>
          <p:nvPr/>
        </p:nvCxnSpPr>
        <p:spPr>
          <a:xfrm rot="16200000" flipH="1">
            <a:off x="1295400" y="3115072"/>
            <a:ext cx="2088232" cy="1977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ネットワーク</a:t>
            </a:r>
            <a:r>
              <a:rPr lang="ja-JP" altLang="en-US" dirty="0" smtClean="0"/>
              <a:t>経路</a:t>
            </a:r>
            <a:r>
              <a:rPr kumimoji="1" lang="en-US" altLang="ja-JP" dirty="0" smtClean="0"/>
              <a:t> (2004</a:t>
            </a:r>
            <a:r>
              <a:rPr kumimoji="1" lang="ja-JP" altLang="en-US" dirty="0" smtClean="0"/>
              <a:t>年度</a:t>
            </a:r>
            <a:r>
              <a:rPr kumimoji="1" lang="en-US" altLang="ja-JP" dirty="0" smtClean="0"/>
              <a:t>-)</a:t>
            </a:r>
            <a:endParaRPr kumimoji="1" lang="ja-JP" altLang="en-US" dirty="0"/>
          </a:p>
        </p:txBody>
      </p:sp>
      <p:sp>
        <p:nvSpPr>
          <p:cNvPr id="6" name="コンテンツ プレースホルダ 5"/>
          <p:cNvSpPr>
            <a:spLocks noGrp="1"/>
          </p:cNvSpPr>
          <p:nvPr>
            <p:ph idx="1"/>
          </p:nvPr>
        </p:nvSpPr>
        <p:spPr>
          <a:xfrm>
            <a:off x="1592560" y="2817912"/>
            <a:ext cx="1296144" cy="648072"/>
          </a:xfrm>
        </p:spPr>
        <p:txBody>
          <a:bodyPr/>
          <a:lstStyle/>
          <a:p>
            <a:pPr>
              <a:buNone/>
            </a:pPr>
            <a:r>
              <a:rPr kumimoji="1" lang="en-US" altLang="ja-JP" dirty="0" smtClean="0"/>
              <a:t>SINET</a:t>
            </a:r>
            <a:endParaRPr kumimoji="1" lang="ja-JP" altLang="en-US" dirty="0"/>
          </a:p>
        </p:txBody>
      </p:sp>
      <p:sp>
        <p:nvSpPr>
          <p:cNvPr id="5" name="角丸四角形 4"/>
          <p:cNvSpPr/>
          <p:nvPr/>
        </p:nvSpPr>
        <p:spPr>
          <a:xfrm>
            <a:off x="512440" y="1305744"/>
            <a:ext cx="3456384" cy="86409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ea typeface="ヒラギノ角ゴ Pro W3"/>
                <a:cs typeface="ヒラギノ角ゴ Pro W3"/>
              </a:rPr>
              <a:t>北海道大学理学院</a:t>
            </a:r>
            <a:endParaRPr kumimoji="1" lang="ja-JP" altLang="en-US" sz="2800" dirty="0">
              <a:solidFill>
                <a:schemeClr val="tx1"/>
              </a:solidFill>
              <a:ea typeface="ヒラギノ角ゴ Pro W3"/>
              <a:cs typeface="ヒラギノ角ゴ Pro W3"/>
            </a:endParaRPr>
          </a:p>
        </p:txBody>
      </p:sp>
      <p:sp>
        <p:nvSpPr>
          <p:cNvPr id="7" name="角丸四角形 6"/>
          <p:cNvSpPr/>
          <p:nvPr/>
        </p:nvSpPr>
        <p:spPr>
          <a:xfrm>
            <a:off x="152400" y="4258072"/>
            <a:ext cx="4572000" cy="1152128"/>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ヒラギノ角ゴ Pro W3"/>
                <a:ea typeface="ヒラギノ角ゴ Pro W3"/>
                <a:cs typeface="ヒラギノ角ゴ Pro W3"/>
              </a:rPr>
              <a:t>岐阜大学</a:t>
            </a:r>
            <a:endParaRPr lang="en-US" altLang="ja-JP" sz="2800" dirty="0" smtClean="0">
              <a:solidFill>
                <a:schemeClr val="tx1"/>
              </a:solidFill>
              <a:latin typeface="ヒラギノ角ゴ Pro W3"/>
              <a:ea typeface="ヒラギノ角ゴ Pro W3"/>
              <a:cs typeface="ヒラギノ角ゴ Pro W3"/>
            </a:endParaRPr>
          </a:p>
          <a:p>
            <a:pPr algn="ctr"/>
            <a:r>
              <a:rPr lang="ja-JP" altLang="en-US" sz="2800" dirty="0" smtClean="0">
                <a:solidFill>
                  <a:schemeClr val="tx1"/>
                </a:solidFill>
                <a:latin typeface="ヒラギノ角ゴ Pro W3"/>
                <a:ea typeface="ヒラギノ角ゴ Pro W3"/>
                <a:cs typeface="ヒラギノ角ゴ Pro W3"/>
              </a:rPr>
              <a:t>総合情報メディアセンター</a:t>
            </a:r>
            <a:endParaRPr kumimoji="1" lang="ja-JP" altLang="en-US" sz="28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5120952" y="1233736"/>
            <a:ext cx="3672408" cy="1080120"/>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岐阜県教育委員会</a:t>
            </a:r>
            <a:endParaRPr lang="en-US" altLang="ja-JP" sz="2800" dirty="0" smtClean="0">
              <a:solidFill>
                <a:schemeClr val="tx1"/>
              </a:solidFill>
              <a:ea typeface="ヒラギノ角ゴ Pro W3"/>
              <a:cs typeface="ヒラギノ角ゴ Pro W3"/>
            </a:endParaRPr>
          </a:p>
          <a:p>
            <a:pPr algn="ctr"/>
            <a:r>
              <a:rPr kumimoji="1" lang="ja-JP" altLang="en-US" sz="2800" dirty="0" smtClean="0">
                <a:solidFill>
                  <a:schemeClr val="tx1"/>
                </a:solidFill>
                <a:ea typeface="ヒラギノ角ゴ Pro W3"/>
                <a:cs typeface="ヒラギノ角ゴ Pro W3"/>
              </a:rPr>
              <a:t>総合教育センター</a:t>
            </a:r>
            <a:endParaRPr kumimoji="1" lang="ja-JP" altLang="en-US" sz="2800" dirty="0">
              <a:solidFill>
                <a:schemeClr val="tx1"/>
              </a:solidFill>
              <a:ea typeface="ヒラギノ角ゴ Pro W3"/>
              <a:cs typeface="ヒラギノ角ゴ Pro W3"/>
            </a:endParaRPr>
          </a:p>
        </p:txBody>
      </p:sp>
      <p:sp>
        <p:nvSpPr>
          <p:cNvPr id="9" name="角丸四角形 8"/>
          <p:cNvSpPr/>
          <p:nvPr/>
        </p:nvSpPr>
        <p:spPr>
          <a:xfrm>
            <a:off x="5480992" y="4186064"/>
            <a:ext cx="3024336" cy="1215752"/>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岐阜県立</a:t>
            </a:r>
            <a:endParaRPr lang="en-US" altLang="ja-JP" sz="2800" dirty="0" smtClean="0">
              <a:solidFill>
                <a:schemeClr val="tx1"/>
              </a:solidFill>
              <a:ea typeface="ヒラギノ角ゴ Pro W3"/>
              <a:cs typeface="ヒラギノ角ゴ Pro W3"/>
            </a:endParaRPr>
          </a:p>
          <a:p>
            <a:pPr algn="ctr"/>
            <a:r>
              <a:rPr lang="ja-JP" altLang="en-US" sz="2800" dirty="0" smtClean="0">
                <a:solidFill>
                  <a:schemeClr val="tx1"/>
                </a:solidFill>
                <a:ea typeface="ヒラギノ角ゴ Pro W3"/>
                <a:cs typeface="ヒラギノ角ゴ Pro W3"/>
              </a:rPr>
              <a:t>大垣東高校</a:t>
            </a:r>
            <a:endParaRPr kumimoji="1" lang="ja-JP" altLang="en-US" sz="2800" dirty="0">
              <a:solidFill>
                <a:schemeClr val="tx1"/>
              </a:solidFill>
              <a:ea typeface="ヒラギノ角ゴ Pro W3"/>
              <a:cs typeface="ヒラギノ角ゴ Pro W3"/>
            </a:endParaRPr>
          </a:p>
        </p:txBody>
      </p:sp>
      <p:sp>
        <p:nvSpPr>
          <p:cNvPr id="33" name="コンテンツ プレースホルダ 5"/>
          <p:cNvSpPr txBox="1">
            <a:spLocks/>
          </p:cNvSpPr>
          <p:nvPr/>
        </p:nvSpPr>
        <p:spPr>
          <a:xfrm>
            <a:off x="3581400" y="2667000"/>
            <a:ext cx="5410200" cy="1219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dirty="0" smtClean="0">
                <a:ea typeface="ヒラギノ角ゴ Pro W3"/>
                <a:cs typeface="ヒラギノ角ゴ Pro W3"/>
              </a:rPr>
              <a:t>学校間</a:t>
            </a:r>
            <a:r>
              <a:rPr kumimoji="1" lang="ja-JP" altLang="en-US" sz="2800" u="none" strike="noStrike" kern="1200" cap="none" spc="0" normalizeH="0" baseline="0" noProof="0" dirty="0" smtClean="0">
                <a:ln>
                  <a:noFill/>
                </a:ln>
                <a:solidFill>
                  <a:schemeClr val="tx1"/>
                </a:solidFill>
                <a:effectLst/>
                <a:uLnTx/>
                <a:uFillTx/>
                <a:ea typeface="ヒラギノ角ゴ Pro W3"/>
                <a:cs typeface="ヒラギノ角ゴ Pro W3"/>
              </a:rPr>
              <a:t>ネットワーク</a:t>
            </a:r>
            <a:endParaRPr kumimoji="1" lang="en-US" altLang="ja-JP" sz="2800" u="none" strike="noStrike" kern="1200" cap="none" spc="0" normalizeH="0" baseline="0" noProof="0" dirty="0" smtClean="0">
              <a:ln>
                <a:noFill/>
              </a:ln>
              <a:solidFill>
                <a:schemeClr val="tx1"/>
              </a:solidFill>
              <a:effectLst/>
              <a:uLnTx/>
              <a:uFillTx/>
              <a:ea typeface="ヒラギノ角ゴ Pro W3"/>
              <a:cs typeface="ヒラギノ角ゴ Pro W3"/>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岐阜情報スーパーハイウェイ</a:t>
            </a:r>
            <a:r>
              <a:rPr lang="en-US" altLang="ja-JP" sz="2800" dirty="0" smtClean="0">
                <a:ea typeface="ヒラギノ角ゴ Pro W3"/>
                <a:cs typeface="ヒラギノ角ゴ Pro W3"/>
              </a:rPr>
              <a:t>)</a:t>
            </a:r>
            <a:endParaRPr kumimoji="1" lang="ja-JP" altLang="en-US" sz="2800" u="none" strike="noStrike" kern="1200" cap="none" spc="0" normalizeH="0" baseline="0" noProof="0" dirty="0">
              <a:ln>
                <a:noFill/>
              </a:ln>
              <a:solidFill>
                <a:schemeClr val="tx1"/>
              </a:solidFill>
              <a:effectLst/>
              <a:uLnTx/>
              <a:uFillTx/>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667000" y="2954338"/>
            <a:ext cx="3810000" cy="931862"/>
          </a:xfrm>
        </p:spPr>
        <p:txBody>
          <a:bodyPr/>
          <a:lstStyle/>
          <a:p>
            <a:r>
              <a:rPr lang="ja-JP" altLang="en-US" sz="3600" dirty="0" smtClean="0"/>
              <a:t>遠隔授業の流れ</a:t>
            </a:r>
            <a:endParaRPr lang="ja-JP" alt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授業が行われるまで</a:t>
            </a:r>
            <a:r>
              <a:rPr lang="en-US" altLang="ja-JP" dirty="0" smtClean="0"/>
              <a:t> (2015</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991200" cy="4967287"/>
          </a:xfrm>
        </p:spPr>
        <p:txBody>
          <a:bodyPr/>
          <a:lstStyle/>
          <a:p>
            <a:pPr>
              <a:buFont typeface="Arial"/>
              <a:buChar char="•"/>
            </a:pPr>
            <a:r>
              <a:rPr lang="en-US" altLang="ja-JP" dirty="0" smtClean="0"/>
              <a:t>09/25(</a:t>
            </a:r>
            <a:r>
              <a:rPr lang="ja-JP" altLang="en-US" dirty="0" smtClean="0"/>
              <a:t>金</a:t>
            </a:r>
            <a:r>
              <a:rPr lang="en-US" altLang="ja-JP" dirty="0" smtClean="0"/>
              <a:t>)</a:t>
            </a:r>
          </a:p>
          <a:p>
            <a:pPr lvl="1">
              <a:buFont typeface="Arial"/>
              <a:buChar char="•"/>
            </a:pPr>
            <a:r>
              <a:rPr lang="ja-JP" altLang="en-US" dirty="0" smtClean="0"/>
              <a:t>各係</a:t>
            </a:r>
            <a:r>
              <a:rPr lang="ja-JP" altLang="en-US" dirty="0"/>
              <a:t>の決定</a:t>
            </a:r>
            <a:endParaRPr lang="en-US" altLang="ja-JP" dirty="0"/>
          </a:p>
          <a:p>
            <a:pPr>
              <a:buFont typeface="Arial"/>
              <a:buChar char="•"/>
            </a:pPr>
            <a:r>
              <a:rPr lang="en-US" altLang="ja-JP" dirty="0" smtClean="0"/>
              <a:t>10/22(</a:t>
            </a:r>
            <a:r>
              <a:rPr lang="ja-JP" altLang="en-US" dirty="0" smtClean="0"/>
              <a:t>木</a:t>
            </a:r>
            <a:r>
              <a:rPr lang="en-US" altLang="ja-JP" dirty="0" smtClean="0"/>
              <a:t>)</a:t>
            </a:r>
            <a:endParaRPr lang="en-US" altLang="ja-JP" dirty="0"/>
          </a:p>
          <a:p>
            <a:pPr lvl="1">
              <a:buFont typeface="Arial"/>
              <a:buChar char="•"/>
            </a:pPr>
            <a:r>
              <a:rPr lang="ja-JP" altLang="en-US" dirty="0"/>
              <a:t>会場</a:t>
            </a:r>
            <a:r>
              <a:rPr lang="ja-JP" altLang="en-US" dirty="0" smtClean="0"/>
              <a:t>設営</a:t>
            </a:r>
            <a:r>
              <a:rPr lang="ja-JP" altLang="en-US" dirty="0"/>
              <a:t>・</a:t>
            </a:r>
            <a:r>
              <a:rPr lang="ja-JP" altLang="en-US" dirty="0" smtClean="0"/>
              <a:t>機材チェック</a:t>
            </a:r>
            <a:endParaRPr lang="en-US" altLang="ja-JP" dirty="0" smtClean="0"/>
          </a:p>
          <a:p>
            <a:pPr>
              <a:buFont typeface="Arial"/>
              <a:buChar char="•"/>
            </a:pPr>
            <a:r>
              <a:rPr lang="en-US" altLang="ja-JP" dirty="0" smtClean="0"/>
              <a:t>10/23(</a:t>
            </a:r>
            <a:r>
              <a:rPr lang="ja-JP" altLang="en-US" dirty="0" smtClean="0"/>
              <a:t>金</a:t>
            </a:r>
            <a:r>
              <a:rPr lang="en-US" altLang="ja-JP" dirty="0" smtClean="0"/>
              <a:t>)</a:t>
            </a:r>
            <a:endParaRPr lang="en-US" altLang="ja-JP" dirty="0"/>
          </a:p>
          <a:p>
            <a:pPr lvl="1">
              <a:buFont typeface="Arial"/>
              <a:buChar char="•"/>
            </a:pPr>
            <a:r>
              <a:rPr lang="ja-JP" altLang="en-US" dirty="0" smtClean="0"/>
              <a:t>接続</a:t>
            </a:r>
            <a:r>
              <a:rPr lang="ja-JP" altLang="en-US" dirty="0"/>
              <a:t>試験・</a:t>
            </a:r>
            <a:r>
              <a:rPr lang="ja-JP" altLang="en-US" dirty="0" smtClean="0"/>
              <a:t>リハーサル</a:t>
            </a:r>
            <a:endParaRPr lang="en-US" altLang="ja-JP" dirty="0"/>
          </a:p>
          <a:p>
            <a:pPr>
              <a:buFont typeface="Arial"/>
              <a:buChar char="•"/>
            </a:pPr>
            <a:r>
              <a:rPr lang="en-US" altLang="ja-JP" dirty="0" smtClean="0"/>
              <a:t>10/26(</a:t>
            </a:r>
            <a:r>
              <a:rPr lang="ja-JP" altLang="en-US" dirty="0"/>
              <a:t>月</a:t>
            </a:r>
            <a:r>
              <a:rPr lang="en-US" altLang="ja-JP" dirty="0" smtClean="0"/>
              <a:t>)</a:t>
            </a:r>
            <a:endParaRPr lang="en-US" altLang="ja-JP" dirty="0"/>
          </a:p>
          <a:p>
            <a:pPr lvl="1">
              <a:buFont typeface="Arial"/>
              <a:buChar char="•"/>
            </a:pPr>
            <a:r>
              <a:rPr lang="ja-JP" altLang="en-US" dirty="0"/>
              <a:t>遠隔授業</a:t>
            </a:r>
            <a:r>
              <a:rPr lang="ja-JP" altLang="en-US" dirty="0" smtClean="0"/>
              <a:t>本番</a:t>
            </a:r>
            <a:endParaRPr lang="en-US" altLang="ja-JP"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Outline</a:t>
            </a:r>
            <a:endParaRPr lang="ja-JP" altLang="en-US" dirty="0"/>
          </a:p>
        </p:txBody>
      </p:sp>
      <p:sp>
        <p:nvSpPr>
          <p:cNvPr id="3" name="コンテンツ プレースホルダ 2"/>
          <p:cNvSpPr>
            <a:spLocks noGrp="1"/>
          </p:cNvSpPr>
          <p:nvPr>
            <p:ph idx="1"/>
          </p:nvPr>
        </p:nvSpPr>
        <p:spPr>
          <a:xfrm>
            <a:off x="407988" y="1049338"/>
            <a:ext cx="6221412" cy="2379662"/>
          </a:xfrm>
        </p:spPr>
        <p:txBody>
          <a:bodyPr/>
          <a:lstStyle/>
          <a:p>
            <a:pPr marL="514350" indent="-514350">
              <a:buFont typeface="+mj-lt"/>
              <a:buAutoNum type="arabicPeriod"/>
            </a:pPr>
            <a:r>
              <a:rPr lang="ja-JP" altLang="en-US" dirty="0" smtClean="0"/>
              <a:t>遠隔授業について</a:t>
            </a:r>
            <a:endParaRPr lang="en-US" altLang="ja-JP" dirty="0" smtClean="0"/>
          </a:p>
          <a:p>
            <a:pPr marL="514350" indent="-514350">
              <a:buFont typeface="+mj-lt"/>
              <a:buAutoNum type="arabicPeriod"/>
            </a:pPr>
            <a:r>
              <a:rPr lang="ja-JP" altLang="en-US" dirty="0" smtClean="0"/>
              <a:t>配線図</a:t>
            </a:r>
            <a:r>
              <a:rPr lang="en-US" altLang="ja-JP" dirty="0" smtClean="0"/>
              <a:t>, </a:t>
            </a:r>
            <a:r>
              <a:rPr lang="ja-JP" altLang="en-US" dirty="0" smtClean="0"/>
              <a:t>ネットワーク環境</a:t>
            </a:r>
            <a:endParaRPr lang="en-US" altLang="ja-JP" dirty="0" smtClean="0"/>
          </a:p>
          <a:p>
            <a:pPr marL="514350" indent="-514350">
              <a:buFont typeface="+mj-lt"/>
              <a:buAutoNum type="arabicPeriod"/>
            </a:pPr>
            <a:r>
              <a:rPr lang="ja-JP" altLang="en-US" dirty="0" smtClean="0"/>
              <a:t>遠隔授業の準備・当日の流れ</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 </a:t>
            </a:r>
            <a:r>
              <a:rPr lang="en-US" altLang="ja-JP" dirty="0" smtClean="0"/>
              <a:t>(2016</a:t>
            </a:r>
            <a:r>
              <a:rPr lang="ja-JP" altLang="en-US" dirty="0" smtClean="0"/>
              <a:t>年度</a:t>
            </a:r>
            <a:r>
              <a:rPr lang="en-US" altLang="ja-JP" dirty="0" smtClean="0"/>
              <a:t>) </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10/07 (</a:t>
            </a:r>
            <a:r>
              <a:rPr lang="ja-JP" altLang="en-US" dirty="0"/>
              <a:t>金</a:t>
            </a:r>
            <a:r>
              <a:rPr lang="en-US" altLang="ja-JP" dirty="0" smtClean="0"/>
              <a:t>)</a:t>
            </a:r>
          </a:p>
          <a:p>
            <a:pPr lvl="1">
              <a:buFont typeface="Arial"/>
              <a:buChar char="•"/>
            </a:pPr>
            <a:r>
              <a:rPr lang="ja-JP" altLang="en-US" dirty="0" smtClean="0"/>
              <a:t>各係の決定</a:t>
            </a:r>
            <a:endParaRPr lang="en-US" altLang="ja-JP" dirty="0" smtClean="0"/>
          </a:p>
          <a:p>
            <a:pPr lvl="1">
              <a:buFont typeface="Arial"/>
              <a:buChar char="•"/>
            </a:pPr>
            <a:r>
              <a:rPr lang="ja-JP" altLang="en-US" dirty="0"/>
              <a:t>タイトル</a:t>
            </a:r>
            <a:r>
              <a:rPr lang="ja-JP" altLang="en-US" dirty="0" smtClean="0"/>
              <a:t>仮決め</a:t>
            </a:r>
            <a:endParaRPr lang="en-US" altLang="ja-JP" dirty="0" smtClean="0"/>
          </a:p>
          <a:p>
            <a:pPr>
              <a:buFont typeface="Arial"/>
              <a:buChar char="•"/>
            </a:pPr>
            <a:r>
              <a:rPr lang="en-US" altLang="ja-JP" dirty="0" smtClean="0"/>
              <a:t>10/17 (</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10/21 (</a:t>
            </a:r>
            <a:r>
              <a:rPr lang="ja-JP" altLang="en-US" dirty="0" smtClean="0"/>
              <a:t>金</a:t>
            </a:r>
            <a:r>
              <a:rPr lang="en-US" altLang="ja-JP" dirty="0" smtClean="0"/>
              <a:t>)</a:t>
            </a:r>
          </a:p>
          <a:p>
            <a:pPr lvl="1">
              <a:buFont typeface="Arial"/>
              <a:buChar char="•"/>
            </a:pPr>
            <a:r>
              <a:rPr lang="ja-JP" altLang="en-US" dirty="0" smtClean="0"/>
              <a:t>アンケート第一版締切</a:t>
            </a:r>
            <a:endParaRPr lang="en-US" altLang="ja-JP" dirty="0"/>
          </a:p>
          <a:p>
            <a:pPr>
              <a:buFont typeface="Arial"/>
              <a:buChar char="•"/>
            </a:pPr>
            <a:r>
              <a:rPr lang="en-US" altLang="ja-JP" dirty="0" smtClean="0"/>
              <a:t>10/26 (</a:t>
            </a:r>
            <a:r>
              <a:rPr lang="ja-JP" altLang="en-US" dirty="0" smtClean="0"/>
              <a:t>水</a:t>
            </a:r>
            <a:r>
              <a:rPr lang="en-US" altLang="ja-JP" dirty="0" smtClean="0"/>
              <a:t>)</a:t>
            </a:r>
          </a:p>
          <a:p>
            <a:pPr lvl="1">
              <a:buFont typeface="Arial"/>
              <a:buChar char="•"/>
            </a:pPr>
            <a:r>
              <a:rPr lang="ja-JP" altLang="en-US" dirty="0" smtClean="0"/>
              <a:t>アンケート完成，確認，送付</a:t>
            </a:r>
            <a:endParaRPr lang="en-US" altLang="ja-JP" dirty="0" smtClean="0"/>
          </a:p>
          <a:p>
            <a:pPr>
              <a:buFont typeface="Arial"/>
              <a:buChar char="•"/>
            </a:pPr>
            <a:r>
              <a:rPr lang="en-US" altLang="ja-JP" dirty="0" smtClean="0"/>
              <a:t>10/28 (</a:t>
            </a:r>
            <a:r>
              <a:rPr lang="ja-JP" altLang="en-US" dirty="0" smtClean="0"/>
              <a:t>金</a:t>
            </a:r>
            <a:r>
              <a:rPr lang="en-US" altLang="ja-JP" dirty="0" smtClean="0"/>
              <a:t>)</a:t>
            </a:r>
          </a:p>
          <a:p>
            <a:pPr lvl="1">
              <a:buFont typeface="Arial"/>
              <a:buChar char="•"/>
            </a:pPr>
            <a:r>
              <a:rPr lang="ja-JP" altLang="en-US" dirty="0"/>
              <a:t>会場</a:t>
            </a:r>
            <a:r>
              <a:rPr lang="ja-JP" altLang="en-US" dirty="0" smtClean="0"/>
              <a:t>設営・機材チェック</a:t>
            </a:r>
            <a:endParaRPr lang="en-US" altLang="ja-JP" dirty="0" smtClean="0"/>
          </a:p>
          <a:p>
            <a:pPr>
              <a:buFont typeface="Arial"/>
              <a:buChar char="•"/>
            </a:pPr>
            <a:r>
              <a:rPr lang="en-US" altLang="ja-JP" dirty="0" smtClean="0"/>
              <a:t>10/31 (</a:t>
            </a:r>
            <a:r>
              <a:rPr lang="ja-JP" altLang="en-US" dirty="0"/>
              <a:t>月</a:t>
            </a:r>
            <a:r>
              <a:rPr lang="en-US" altLang="ja-JP" dirty="0" smtClean="0"/>
              <a:t>)</a:t>
            </a:r>
          </a:p>
          <a:p>
            <a:pPr lvl="1">
              <a:buFont typeface="Arial"/>
              <a:buChar char="•"/>
            </a:pPr>
            <a:r>
              <a:rPr lang="ja-JP" altLang="en-US" dirty="0"/>
              <a:t>接続試験・リハーサル</a:t>
            </a:r>
            <a:endParaRPr lang="en-US" altLang="ja-JP" dirty="0" smtClean="0"/>
          </a:p>
          <a:p>
            <a:pPr>
              <a:buFont typeface="Arial"/>
              <a:buChar char="•"/>
            </a:pPr>
            <a:r>
              <a:rPr lang="en-US" altLang="ja-JP" dirty="0" smtClean="0"/>
              <a:t>11/01 (</a:t>
            </a:r>
            <a:r>
              <a:rPr lang="ja-JP" altLang="en-US" dirty="0"/>
              <a:t>火</a:t>
            </a:r>
            <a:r>
              <a:rPr lang="en-US" altLang="ja-JP" dirty="0" smtClean="0"/>
              <a:t>)</a:t>
            </a:r>
          </a:p>
          <a:p>
            <a:pPr lvl="1">
              <a:buFont typeface="Arial"/>
              <a:buChar char="•"/>
            </a:pPr>
            <a:r>
              <a:rPr lang="ja-JP" altLang="en-US" dirty="0" smtClean="0"/>
              <a:t>遠隔授業</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r>
              <a:rPr lang="ja-JP" altLang="en-US" dirty="0"/>
              <a:t> </a:t>
            </a:r>
            <a:r>
              <a:rPr lang="en-US" altLang="ja-JP" dirty="0" smtClean="0"/>
              <a:t>11/30 (</a:t>
            </a:r>
            <a:r>
              <a:rPr lang="ja-JP" altLang="en-US" dirty="0" smtClean="0"/>
              <a:t>水</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3402781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 </a:t>
            </a:r>
            <a:r>
              <a:rPr lang="en-US" altLang="ja-JP" dirty="0" smtClean="0"/>
              <a:t>(2016</a:t>
            </a:r>
            <a:r>
              <a:rPr lang="ja-JP" altLang="en-US" dirty="0" smtClean="0"/>
              <a:t>年度</a:t>
            </a:r>
            <a:r>
              <a:rPr lang="en-US" altLang="ja-JP" dirty="0" smtClean="0"/>
              <a:t>) </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10/07 (</a:t>
            </a:r>
            <a:r>
              <a:rPr lang="ja-JP" altLang="en-US" dirty="0"/>
              <a:t>金</a:t>
            </a:r>
            <a:r>
              <a:rPr lang="en-US" altLang="ja-JP" dirty="0" smtClean="0"/>
              <a:t>)</a:t>
            </a:r>
          </a:p>
          <a:p>
            <a:pPr lvl="1">
              <a:buFont typeface="Arial"/>
              <a:buChar char="•"/>
            </a:pPr>
            <a:r>
              <a:rPr lang="ja-JP" altLang="en-US" dirty="0" smtClean="0">
                <a:solidFill>
                  <a:srgbClr val="FF0000"/>
                </a:solidFill>
              </a:rPr>
              <a:t>各係の決定</a:t>
            </a:r>
            <a:endParaRPr lang="en-US" altLang="ja-JP" dirty="0" smtClean="0">
              <a:solidFill>
                <a:srgbClr val="FF0000"/>
              </a:solidFill>
            </a:endParaRPr>
          </a:p>
          <a:p>
            <a:pPr lvl="1">
              <a:buFont typeface="Arial"/>
              <a:buChar char="•"/>
            </a:pPr>
            <a:r>
              <a:rPr lang="ja-JP" altLang="en-US" dirty="0"/>
              <a:t>タイトル</a:t>
            </a:r>
            <a:r>
              <a:rPr lang="ja-JP" altLang="en-US" dirty="0" smtClean="0"/>
              <a:t>仮決め</a:t>
            </a:r>
            <a:endParaRPr lang="en-US" altLang="ja-JP" dirty="0" smtClean="0"/>
          </a:p>
          <a:p>
            <a:pPr>
              <a:buFont typeface="Arial"/>
              <a:buChar char="•"/>
            </a:pPr>
            <a:r>
              <a:rPr lang="en-US" altLang="ja-JP" dirty="0" smtClean="0"/>
              <a:t>10/17 (</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10/21 (</a:t>
            </a:r>
            <a:r>
              <a:rPr lang="ja-JP" altLang="en-US" dirty="0" smtClean="0"/>
              <a:t>金</a:t>
            </a:r>
            <a:r>
              <a:rPr lang="en-US" altLang="ja-JP" dirty="0" smtClean="0"/>
              <a:t>)</a:t>
            </a:r>
          </a:p>
          <a:p>
            <a:pPr lvl="1">
              <a:buFont typeface="Arial"/>
              <a:buChar char="•"/>
            </a:pPr>
            <a:r>
              <a:rPr lang="ja-JP" altLang="en-US" dirty="0" smtClean="0"/>
              <a:t>アンケート第一版締切</a:t>
            </a:r>
            <a:endParaRPr lang="en-US" altLang="ja-JP" dirty="0"/>
          </a:p>
          <a:p>
            <a:pPr>
              <a:buFont typeface="Arial"/>
              <a:buChar char="•"/>
            </a:pPr>
            <a:r>
              <a:rPr lang="en-US" altLang="ja-JP" dirty="0" smtClean="0"/>
              <a:t>10/26 (</a:t>
            </a:r>
            <a:r>
              <a:rPr lang="ja-JP" altLang="en-US" dirty="0" smtClean="0"/>
              <a:t>水</a:t>
            </a:r>
            <a:r>
              <a:rPr lang="en-US" altLang="ja-JP" dirty="0" smtClean="0"/>
              <a:t>)</a:t>
            </a:r>
          </a:p>
          <a:p>
            <a:pPr lvl="1">
              <a:buFont typeface="Arial"/>
              <a:buChar char="•"/>
            </a:pPr>
            <a:r>
              <a:rPr lang="ja-JP" altLang="en-US" dirty="0" smtClean="0"/>
              <a:t>アンケート完成，確認，送付</a:t>
            </a:r>
            <a:endParaRPr lang="en-US" altLang="ja-JP" dirty="0" smtClean="0"/>
          </a:p>
          <a:p>
            <a:pPr>
              <a:buFont typeface="Arial"/>
              <a:buChar char="•"/>
            </a:pPr>
            <a:r>
              <a:rPr lang="en-US" altLang="ja-JP" dirty="0" smtClean="0"/>
              <a:t>10/28 (</a:t>
            </a:r>
            <a:r>
              <a:rPr lang="ja-JP" altLang="en-US" dirty="0" smtClean="0"/>
              <a:t>金</a:t>
            </a:r>
            <a:r>
              <a:rPr lang="en-US" altLang="ja-JP" dirty="0" smtClean="0"/>
              <a:t>)</a:t>
            </a:r>
          </a:p>
          <a:p>
            <a:pPr lvl="1">
              <a:buFont typeface="Arial"/>
              <a:buChar char="•"/>
            </a:pPr>
            <a:r>
              <a:rPr lang="ja-JP" altLang="en-US" dirty="0"/>
              <a:t>会場</a:t>
            </a:r>
            <a:r>
              <a:rPr lang="ja-JP" altLang="en-US" dirty="0" smtClean="0"/>
              <a:t>設営・機材チェック</a:t>
            </a:r>
            <a:endParaRPr lang="en-US" altLang="ja-JP" dirty="0" smtClean="0"/>
          </a:p>
          <a:p>
            <a:pPr>
              <a:buFont typeface="Arial"/>
              <a:buChar char="•"/>
            </a:pPr>
            <a:r>
              <a:rPr lang="en-US" altLang="ja-JP" dirty="0" smtClean="0"/>
              <a:t>10/31 (</a:t>
            </a:r>
            <a:r>
              <a:rPr lang="ja-JP" altLang="en-US" dirty="0"/>
              <a:t>月</a:t>
            </a:r>
            <a:r>
              <a:rPr lang="en-US" altLang="ja-JP" dirty="0" smtClean="0"/>
              <a:t>)</a:t>
            </a:r>
          </a:p>
          <a:p>
            <a:pPr lvl="1">
              <a:buFont typeface="Arial"/>
              <a:buChar char="•"/>
            </a:pPr>
            <a:r>
              <a:rPr lang="ja-JP" altLang="en-US" dirty="0"/>
              <a:t>接続試験・リハーサル</a:t>
            </a:r>
            <a:endParaRPr lang="en-US" altLang="ja-JP" dirty="0" smtClean="0"/>
          </a:p>
          <a:p>
            <a:pPr>
              <a:buFont typeface="Arial"/>
              <a:buChar char="•"/>
            </a:pPr>
            <a:r>
              <a:rPr lang="en-US" altLang="ja-JP" dirty="0" smtClean="0"/>
              <a:t>11/01 (</a:t>
            </a:r>
            <a:r>
              <a:rPr lang="ja-JP" altLang="en-US" dirty="0"/>
              <a:t>火</a:t>
            </a:r>
            <a:r>
              <a:rPr lang="en-US" altLang="ja-JP" dirty="0" smtClean="0"/>
              <a:t>)</a:t>
            </a:r>
          </a:p>
          <a:p>
            <a:pPr lvl="1">
              <a:buFont typeface="Arial"/>
              <a:buChar char="•"/>
            </a:pPr>
            <a:r>
              <a:rPr lang="ja-JP" altLang="en-US" dirty="0" smtClean="0"/>
              <a:t>遠隔授業</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r>
              <a:rPr lang="ja-JP" altLang="en-US" dirty="0"/>
              <a:t> </a:t>
            </a:r>
            <a:r>
              <a:rPr lang="en-US" altLang="ja-JP" dirty="0" smtClean="0"/>
              <a:t>11/30 (</a:t>
            </a:r>
            <a:r>
              <a:rPr lang="ja-JP" altLang="en-US" dirty="0" smtClean="0"/>
              <a:t>水</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497687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各係のお仕事</a:t>
            </a:r>
            <a:endParaRPr lang="ja-JP" altLang="en-US" dirty="0"/>
          </a:p>
        </p:txBody>
      </p:sp>
      <p:sp>
        <p:nvSpPr>
          <p:cNvPr id="6" name="コンテンツ プレースホルダ 5"/>
          <p:cNvSpPr>
            <a:spLocks noGrp="1"/>
          </p:cNvSpPr>
          <p:nvPr>
            <p:ph idx="1"/>
          </p:nvPr>
        </p:nvSpPr>
        <p:spPr>
          <a:xfrm>
            <a:off x="4050145" y="623188"/>
            <a:ext cx="5078412" cy="5970428"/>
          </a:xfrm>
        </p:spPr>
        <p:txBody>
          <a:bodyPr/>
          <a:lstStyle/>
          <a:p>
            <a:pPr>
              <a:buFont typeface="Arial"/>
              <a:buChar char="•"/>
            </a:pPr>
            <a:r>
              <a:rPr lang="en-US" altLang="ja-JP" b="1" dirty="0" smtClean="0"/>
              <a:t>Web </a:t>
            </a:r>
            <a:r>
              <a:rPr lang="ja-JP" altLang="en-US" b="1" dirty="0" smtClean="0"/>
              <a:t>係</a:t>
            </a:r>
            <a:r>
              <a:rPr lang="en-US" altLang="ja-JP" dirty="0" smtClean="0"/>
              <a:t>(</a:t>
            </a:r>
            <a:r>
              <a:rPr lang="ja-JP" altLang="en-US" dirty="0" smtClean="0"/>
              <a:t>渡辺</a:t>
            </a:r>
            <a:r>
              <a:rPr lang="en-US" altLang="ja-JP" dirty="0" smtClean="0"/>
              <a:t>)</a:t>
            </a:r>
          </a:p>
          <a:p>
            <a:pPr lvl="1">
              <a:buFont typeface="Arial"/>
              <a:buChar char="•"/>
            </a:pPr>
            <a:r>
              <a:rPr lang="ja-JP" altLang="en-US" dirty="0" smtClean="0"/>
              <a:t>ホームページの</a:t>
            </a:r>
            <a:r>
              <a:rPr lang="ja-JP" altLang="en-US" dirty="0" smtClean="0"/>
              <a:t>作成・更新</a:t>
            </a:r>
            <a:endParaRPr lang="en-US" altLang="ja-JP" dirty="0" smtClean="0"/>
          </a:p>
          <a:p>
            <a:pPr lvl="1">
              <a:buFont typeface="Arial"/>
              <a:buChar char="•"/>
            </a:pPr>
            <a:r>
              <a:rPr lang="ja-JP" altLang="en-US" dirty="0" smtClean="0"/>
              <a:t>リハ・準備・当日の写真撮影</a:t>
            </a:r>
            <a:endParaRPr lang="en-US" altLang="ja-JP" dirty="0" smtClean="0"/>
          </a:p>
          <a:p>
            <a:pPr lvl="1">
              <a:buFont typeface="Arial"/>
              <a:buChar char="•"/>
            </a:pPr>
            <a:r>
              <a:rPr lang="ja-JP" altLang="en-US" dirty="0" smtClean="0"/>
              <a:t>写真アップロード</a:t>
            </a:r>
            <a:endParaRPr lang="en-US" altLang="ja-JP" dirty="0" smtClean="0"/>
          </a:p>
          <a:p>
            <a:pPr>
              <a:buFont typeface="Arial"/>
              <a:buChar char="•"/>
            </a:pPr>
            <a:r>
              <a:rPr lang="ja-JP" altLang="en-US" dirty="0" smtClean="0"/>
              <a:t>アンケート係</a:t>
            </a:r>
            <a:r>
              <a:rPr lang="en-US" altLang="ja-JP" dirty="0" smtClean="0"/>
              <a:t>(</a:t>
            </a:r>
            <a:r>
              <a:rPr lang="ja-JP" altLang="en-US" dirty="0" smtClean="0"/>
              <a:t>梅</a:t>
            </a:r>
            <a:r>
              <a:rPr lang="ja-JP" altLang="en-US" dirty="0"/>
              <a:t>内</a:t>
            </a:r>
            <a:r>
              <a:rPr lang="en-US" altLang="ja-JP" dirty="0" smtClean="0"/>
              <a:t>)</a:t>
            </a:r>
          </a:p>
          <a:p>
            <a:pPr lvl="1">
              <a:buFont typeface="Arial"/>
              <a:buChar char="•"/>
            </a:pPr>
            <a:r>
              <a:rPr lang="ja-JP" altLang="en-US" dirty="0" smtClean="0"/>
              <a:t>アンケート作成・集計</a:t>
            </a:r>
            <a:endParaRPr lang="en-US" altLang="ja-JP" dirty="0" smtClean="0"/>
          </a:p>
          <a:p>
            <a:pPr>
              <a:buFont typeface="Arial"/>
              <a:buChar char="•"/>
            </a:pPr>
            <a:r>
              <a:rPr lang="ja-JP" altLang="en-US" b="1" dirty="0" smtClean="0"/>
              <a:t>レクチャ班</a:t>
            </a:r>
            <a:r>
              <a:rPr lang="en-US" altLang="ja-JP" dirty="0" smtClean="0"/>
              <a:t>(</a:t>
            </a:r>
            <a:r>
              <a:rPr lang="ja-JP" altLang="en-US" dirty="0" smtClean="0"/>
              <a:t>松岡，新井</a:t>
            </a:r>
            <a:r>
              <a:rPr lang="en-US" altLang="ja-JP" dirty="0" smtClean="0"/>
              <a:t>)</a:t>
            </a:r>
          </a:p>
          <a:p>
            <a:pPr lvl="1">
              <a:buFont typeface="Arial"/>
              <a:buChar char="•"/>
            </a:pPr>
            <a:r>
              <a:rPr lang="ja-JP" altLang="en-US" dirty="0" smtClean="0"/>
              <a:t>講義資料の作成</a:t>
            </a:r>
            <a:endParaRPr lang="en-US" altLang="ja-JP" dirty="0" smtClean="0"/>
          </a:p>
          <a:p>
            <a:pPr lvl="1">
              <a:buFont typeface="Arial"/>
              <a:buChar char="•"/>
            </a:pPr>
            <a:r>
              <a:rPr lang="ja-JP" altLang="en-US" dirty="0" smtClean="0"/>
              <a:t>当日の講義担当</a:t>
            </a:r>
            <a:endParaRPr lang="en-US" altLang="ja-JP" dirty="0" smtClean="0"/>
          </a:p>
          <a:p>
            <a:pPr>
              <a:buFont typeface="Arial"/>
              <a:buChar char="•"/>
            </a:pPr>
            <a:r>
              <a:rPr lang="ja-JP" altLang="en-US" dirty="0" smtClean="0"/>
              <a:t>救援</a:t>
            </a:r>
            <a:r>
              <a:rPr lang="en-US" altLang="ja-JP" dirty="0" smtClean="0"/>
              <a:t>(</a:t>
            </a:r>
            <a:r>
              <a:rPr lang="ja-JP" altLang="en-US" dirty="0" smtClean="0"/>
              <a:t>高橋，荻原，三上</a:t>
            </a:r>
            <a:r>
              <a:rPr lang="en-US" altLang="ja-JP" dirty="0" smtClean="0"/>
              <a:t>)</a:t>
            </a:r>
          </a:p>
        </p:txBody>
      </p:sp>
      <p:sp>
        <p:nvSpPr>
          <p:cNvPr id="7" name="コンテンツ プレースホルダ 5"/>
          <p:cNvSpPr txBox="1">
            <a:spLocks/>
          </p:cNvSpPr>
          <p:nvPr/>
        </p:nvSpPr>
        <p:spPr bwMode="auto">
          <a:xfrm>
            <a:off x="152400" y="640650"/>
            <a:ext cx="3987552" cy="59704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ja-JP" altLang="en-US" sz="2800" b="1" kern="0" dirty="0" smtClean="0">
                <a:ea typeface="ヒラギノ角ゴ Pro W3"/>
                <a:cs typeface="ヒラギノ角ゴ Pro W3"/>
              </a:rPr>
              <a:t>総括</a:t>
            </a:r>
            <a:r>
              <a:rPr lang="en-US" altLang="ja-JP" sz="2800" kern="0" dirty="0" smtClean="0">
                <a:ea typeface="ヒラギノ角ゴ Pro W3"/>
                <a:cs typeface="ヒラギノ角ゴ Pro W3"/>
              </a:rPr>
              <a:t>(</a:t>
            </a:r>
            <a:r>
              <a:rPr lang="ja-JP" altLang="en-US" sz="2800" kern="0" dirty="0" smtClean="0">
                <a:ea typeface="ヒラギノ角ゴ Pro W3"/>
                <a:cs typeface="ヒラギノ角ゴ Pro W3"/>
              </a:rPr>
              <a:t>成田</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全体の指揮</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b="1" kern="0" dirty="0" smtClean="0">
                <a:ea typeface="ヒラギノ角ゴ Pro W3"/>
                <a:cs typeface="ヒラギノ角ゴ Pro W3"/>
              </a:rPr>
              <a:t>総括補佐</a:t>
            </a:r>
            <a:r>
              <a:rPr lang="en-US" altLang="ja-JP" sz="2800" kern="0" dirty="0" smtClean="0">
                <a:ea typeface="ヒラギノ角ゴ Pro W3"/>
                <a:cs typeface="ヒラギノ角ゴ Pro W3"/>
              </a:rPr>
              <a:t>(</a:t>
            </a:r>
            <a:r>
              <a:rPr lang="ja-JP" altLang="en-US" sz="2800" kern="0" dirty="0">
                <a:ea typeface="ヒラギノ角ゴ Pro W3"/>
                <a:cs typeface="ヒラギノ角ゴ Pro W3"/>
              </a:rPr>
              <a:t>須藤</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総括を補佐する</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総括の代理をする場合</a:t>
            </a:r>
            <a:r>
              <a:rPr lang="ja-JP" altLang="en-US" sz="2400" kern="0" dirty="0" smtClean="0">
                <a:ea typeface="ヒラギノ角ゴ Pro W3"/>
                <a:cs typeface="ヒラギノ角ゴ Pro W3"/>
              </a:rPr>
              <a:t>あり</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dirty="0" smtClean="0"/>
              <a:t>スライド</a:t>
            </a:r>
            <a:r>
              <a:rPr lang="ja-JP" altLang="en-US" sz="2400" dirty="0"/>
              <a:t>の</a:t>
            </a:r>
            <a:r>
              <a:rPr lang="ja-JP" altLang="en-US" sz="2400" dirty="0" smtClean="0"/>
              <a:t>アップロード</a:t>
            </a:r>
            <a:endParaRPr lang="en-US" altLang="ja-JP" sz="2400" dirty="0" smtClean="0"/>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動画登録</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b="1" dirty="0">
                <a:ea typeface="ヒラギノ角ゴ Pro W3"/>
                <a:cs typeface="ヒラギノ角ゴ Pro W3"/>
              </a:rPr>
              <a:t>機材班</a:t>
            </a:r>
            <a:r>
              <a:rPr lang="en-US" altLang="ja-JP" sz="2800" dirty="0">
                <a:ea typeface="ヒラギノ角ゴ Pro W3"/>
                <a:cs typeface="ヒラギノ角ゴ Pro W3"/>
              </a:rPr>
              <a:t>(</a:t>
            </a:r>
            <a:r>
              <a:rPr lang="ja-JP" altLang="en-US" sz="2800" dirty="0">
                <a:ea typeface="ヒラギノ角ゴ Pro W3"/>
                <a:cs typeface="ヒラギノ角ゴ Pro W3"/>
              </a:rPr>
              <a:t>村橋，吉田</a:t>
            </a:r>
            <a:r>
              <a:rPr lang="en-US" altLang="ja-JP" sz="2800" dirty="0" smtClean="0">
                <a:ea typeface="ヒラギノ角ゴ Pro W3"/>
                <a:cs typeface="ヒラギノ角ゴ Pro W3"/>
              </a:rPr>
              <a:t>)</a:t>
            </a:r>
            <a:endParaRPr lang="en-US" altLang="ja-JP" sz="28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a:ea typeface="ヒラギノ角ゴ Pro W3"/>
                <a:cs typeface="ヒラギノ角ゴ Pro W3"/>
              </a:rPr>
              <a:t>機材</a:t>
            </a:r>
            <a:r>
              <a:rPr lang="ja-JP" altLang="en-US" sz="2400" kern="0" dirty="0" smtClean="0">
                <a:ea typeface="ヒラギノ角ゴ Pro W3"/>
                <a:cs typeface="ヒラギノ角ゴ Pro W3"/>
              </a:rPr>
              <a:t>の動作チェック</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a:ea typeface="ヒラギノ角ゴ Pro W3"/>
                <a:cs typeface="ヒラギノ角ゴ Pro W3"/>
              </a:rPr>
              <a:t>配線</a:t>
            </a:r>
            <a:r>
              <a:rPr lang="ja-JP" altLang="en-US" sz="2400" kern="0" dirty="0" smtClean="0">
                <a:ea typeface="ヒラギノ角ゴ Pro W3"/>
                <a:cs typeface="ヒラギノ角ゴ Pro W3"/>
              </a:rPr>
              <a:t>の確認</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a:ea typeface="ヒラギノ角ゴ Pro W3"/>
                <a:cs typeface="ヒラギノ角ゴ Pro W3"/>
              </a:rPr>
              <a:t>動画</a:t>
            </a:r>
            <a:r>
              <a:rPr lang="ja-JP" altLang="en-US" sz="2400" kern="0" dirty="0" smtClean="0">
                <a:ea typeface="ヒラギノ角ゴ Pro W3"/>
                <a:cs typeface="ヒラギノ角ゴ Pro W3"/>
              </a:rPr>
              <a:t>撮影・アップロード</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不足物品等の注文</a:t>
            </a:r>
            <a:endParaRPr lang="en-US" altLang="ja-JP" sz="2400" kern="0" dirty="0" smtClean="0">
              <a:ea typeface="ヒラギノ角ゴ Pro W3"/>
              <a:cs typeface="ヒラギノ角ゴ Pro W3"/>
            </a:endParaRPr>
          </a:p>
        </p:txBody>
      </p:sp>
    </p:spTree>
    <p:extLst>
      <p:ext uri="{BB962C8B-B14F-4D97-AF65-F5344CB8AC3E}">
        <p14:creationId xmlns:p14="http://schemas.microsoft.com/office/powerpoint/2010/main" val="1170805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 </a:t>
            </a:r>
            <a:r>
              <a:rPr lang="en-US" altLang="ja-JP" dirty="0" smtClean="0"/>
              <a:t>(2016</a:t>
            </a:r>
            <a:r>
              <a:rPr lang="ja-JP" altLang="en-US" dirty="0" smtClean="0"/>
              <a:t>年度</a:t>
            </a:r>
            <a:r>
              <a:rPr lang="en-US" altLang="ja-JP" dirty="0" smtClean="0"/>
              <a:t>) </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10/07 (</a:t>
            </a:r>
            <a:r>
              <a:rPr lang="ja-JP" altLang="en-US" dirty="0"/>
              <a:t>金</a:t>
            </a:r>
            <a:r>
              <a:rPr lang="en-US" altLang="ja-JP" dirty="0" smtClean="0"/>
              <a:t>)</a:t>
            </a:r>
          </a:p>
          <a:p>
            <a:pPr lvl="1">
              <a:buFont typeface="Arial"/>
              <a:buChar char="•"/>
            </a:pPr>
            <a:r>
              <a:rPr lang="ja-JP" altLang="en-US" dirty="0" smtClean="0"/>
              <a:t>各係の決定</a:t>
            </a:r>
            <a:endParaRPr lang="en-US" altLang="ja-JP" dirty="0" smtClean="0"/>
          </a:p>
          <a:p>
            <a:pPr lvl="1">
              <a:buFont typeface="Arial"/>
              <a:buChar char="•"/>
            </a:pPr>
            <a:r>
              <a:rPr lang="ja-JP" altLang="en-US" dirty="0">
                <a:solidFill>
                  <a:srgbClr val="FF0000"/>
                </a:solidFill>
              </a:rPr>
              <a:t>タイトル</a:t>
            </a:r>
            <a:r>
              <a:rPr lang="ja-JP" altLang="en-US" dirty="0" smtClean="0">
                <a:solidFill>
                  <a:srgbClr val="FF0000"/>
                </a:solidFill>
              </a:rPr>
              <a:t>仮決め</a:t>
            </a:r>
            <a:endParaRPr lang="en-US" altLang="ja-JP" dirty="0" smtClean="0">
              <a:solidFill>
                <a:srgbClr val="FF0000"/>
              </a:solidFill>
            </a:endParaRPr>
          </a:p>
          <a:p>
            <a:pPr>
              <a:buFont typeface="Arial"/>
              <a:buChar char="•"/>
            </a:pPr>
            <a:r>
              <a:rPr lang="en-US" altLang="ja-JP" dirty="0" smtClean="0"/>
              <a:t>10/17 (</a:t>
            </a:r>
            <a:r>
              <a:rPr lang="ja-JP" altLang="en-US" dirty="0" smtClean="0"/>
              <a:t>月</a:t>
            </a:r>
            <a:r>
              <a:rPr lang="en-US" altLang="ja-JP" dirty="0" smtClean="0"/>
              <a:t>)</a:t>
            </a:r>
          </a:p>
          <a:p>
            <a:pPr lvl="1">
              <a:buFont typeface="Arial"/>
              <a:buChar char="•"/>
            </a:pPr>
            <a:r>
              <a:rPr lang="ja-JP" altLang="en-US" dirty="0" smtClean="0">
                <a:solidFill>
                  <a:srgbClr val="FF0000"/>
                </a:solidFill>
              </a:rPr>
              <a:t>スライド第一版完成予定</a:t>
            </a:r>
            <a:endParaRPr lang="en-US" altLang="ja-JP" dirty="0" smtClean="0">
              <a:solidFill>
                <a:srgbClr val="FF0000"/>
              </a:solidFill>
            </a:endParaRPr>
          </a:p>
          <a:p>
            <a:pPr lvl="1">
              <a:buFont typeface="Arial"/>
              <a:buChar char="•"/>
            </a:pPr>
            <a:r>
              <a:rPr lang="en-US" altLang="ja-JP" dirty="0" smtClean="0">
                <a:solidFill>
                  <a:srgbClr val="FF0000"/>
                </a:solidFill>
              </a:rPr>
              <a:t>Web</a:t>
            </a:r>
            <a:r>
              <a:rPr lang="ja-JP" altLang="en-US" dirty="0" smtClean="0">
                <a:solidFill>
                  <a:srgbClr val="FF0000"/>
                </a:solidFill>
              </a:rPr>
              <a:t> ページ作成期限</a:t>
            </a:r>
            <a:endParaRPr lang="en-US" altLang="ja-JP" dirty="0" smtClean="0">
              <a:solidFill>
                <a:srgbClr val="FF0000"/>
              </a:solidFill>
            </a:endParaRPr>
          </a:p>
          <a:p>
            <a:pPr>
              <a:buFont typeface="Arial"/>
              <a:buChar char="•"/>
            </a:pPr>
            <a:r>
              <a:rPr lang="en-US" altLang="ja-JP" dirty="0" smtClean="0"/>
              <a:t>10/21 (</a:t>
            </a:r>
            <a:r>
              <a:rPr lang="ja-JP" altLang="en-US" dirty="0" smtClean="0"/>
              <a:t>金</a:t>
            </a:r>
            <a:r>
              <a:rPr lang="en-US" altLang="ja-JP" dirty="0" smtClean="0"/>
              <a:t>)</a:t>
            </a:r>
          </a:p>
          <a:p>
            <a:pPr lvl="1">
              <a:buFont typeface="Arial"/>
              <a:buChar char="•"/>
            </a:pPr>
            <a:r>
              <a:rPr lang="ja-JP" altLang="en-US" dirty="0" smtClean="0">
                <a:solidFill>
                  <a:srgbClr val="FF0000"/>
                </a:solidFill>
              </a:rPr>
              <a:t>アンケート第一版締切</a:t>
            </a:r>
            <a:endParaRPr lang="en-US" altLang="ja-JP" dirty="0">
              <a:solidFill>
                <a:srgbClr val="FF0000"/>
              </a:solidFill>
            </a:endParaRPr>
          </a:p>
          <a:p>
            <a:pPr>
              <a:buFont typeface="Arial"/>
              <a:buChar char="•"/>
            </a:pPr>
            <a:r>
              <a:rPr lang="en-US" altLang="ja-JP" dirty="0" smtClean="0"/>
              <a:t>10/26 (</a:t>
            </a:r>
            <a:r>
              <a:rPr lang="ja-JP" altLang="en-US" dirty="0" smtClean="0"/>
              <a:t>水</a:t>
            </a:r>
            <a:r>
              <a:rPr lang="en-US" altLang="ja-JP" dirty="0" smtClean="0"/>
              <a:t>)</a:t>
            </a:r>
          </a:p>
          <a:p>
            <a:pPr lvl="1">
              <a:buFont typeface="Arial"/>
              <a:buChar char="•"/>
            </a:pPr>
            <a:r>
              <a:rPr lang="ja-JP" altLang="en-US" dirty="0" smtClean="0">
                <a:solidFill>
                  <a:srgbClr val="FF0000"/>
                </a:solidFill>
              </a:rPr>
              <a:t>アンケート完成，確認，送付</a:t>
            </a:r>
            <a:endParaRPr lang="en-US" altLang="ja-JP" dirty="0" smtClean="0">
              <a:solidFill>
                <a:srgbClr val="FF0000"/>
              </a:solidFill>
            </a:endParaRPr>
          </a:p>
          <a:p>
            <a:pPr>
              <a:buFont typeface="Arial"/>
              <a:buChar char="•"/>
            </a:pPr>
            <a:r>
              <a:rPr lang="en-US" altLang="ja-JP" dirty="0" smtClean="0"/>
              <a:t>10/28 (</a:t>
            </a:r>
            <a:r>
              <a:rPr lang="ja-JP" altLang="en-US" dirty="0" smtClean="0"/>
              <a:t>金</a:t>
            </a:r>
            <a:r>
              <a:rPr lang="en-US" altLang="ja-JP" dirty="0" smtClean="0"/>
              <a:t>)</a:t>
            </a:r>
          </a:p>
          <a:p>
            <a:pPr lvl="1">
              <a:buFont typeface="Arial"/>
              <a:buChar char="•"/>
            </a:pPr>
            <a:r>
              <a:rPr lang="ja-JP" altLang="en-US" dirty="0"/>
              <a:t>会場</a:t>
            </a:r>
            <a:r>
              <a:rPr lang="ja-JP" altLang="en-US" dirty="0" smtClean="0"/>
              <a:t>設営・機材チェック</a:t>
            </a:r>
            <a:endParaRPr lang="en-US" altLang="ja-JP" dirty="0" smtClean="0"/>
          </a:p>
          <a:p>
            <a:pPr>
              <a:buFont typeface="Arial"/>
              <a:buChar char="•"/>
            </a:pPr>
            <a:r>
              <a:rPr lang="en-US" altLang="ja-JP" dirty="0" smtClean="0"/>
              <a:t>10/31 (</a:t>
            </a:r>
            <a:r>
              <a:rPr lang="ja-JP" altLang="en-US" dirty="0"/>
              <a:t>月</a:t>
            </a:r>
            <a:r>
              <a:rPr lang="en-US" altLang="ja-JP" dirty="0" smtClean="0"/>
              <a:t>)</a:t>
            </a:r>
          </a:p>
          <a:p>
            <a:pPr lvl="1">
              <a:buFont typeface="Arial"/>
              <a:buChar char="•"/>
            </a:pPr>
            <a:r>
              <a:rPr lang="ja-JP" altLang="en-US" dirty="0"/>
              <a:t>接続試験・リハーサル</a:t>
            </a:r>
            <a:endParaRPr lang="en-US" altLang="ja-JP" dirty="0" smtClean="0"/>
          </a:p>
          <a:p>
            <a:pPr>
              <a:buFont typeface="Arial"/>
              <a:buChar char="•"/>
            </a:pPr>
            <a:r>
              <a:rPr lang="en-US" altLang="ja-JP" dirty="0" smtClean="0"/>
              <a:t>11/01 (</a:t>
            </a:r>
            <a:r>
              <a:rPr lang="ja-JP" altLang="en-US" dirty="0"/>
              <a:t>火</a:t>
            </a:r>
            <a:r>
              <a:rPr lang="en-US" altLang="ja-JP" dirty="0" smtClean="0"/>
              <a:t>)</a:t>
            </a:r>
          </a:p>
          <a:p>
            <a:pPr lvl="1">
              <a:buFont typeface="Arial"/>
              <a:buChar char="•"/>
            </a:pPr>
            <a:r>
              <a:rPr lang="ja-JP" altLang="en-US" dirty="0" smtClean="0"/>
              <a:t>遠隔授業</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r>
              <a:rPr lang="ja-JP" altLang="en-US" dirty="0"/>
              <a:t> </a:t>
            </a:r>
            <a:r>
              <a:rPr lang="en-US" altLang="ja-JP" dirty="0" smtClean="0"/>
              <a:t>11/30 (</a:t>
            </a:r>
            <a:r>
              <a:rPr lang="ja-JP" altLang="en-US" dirty="0" smtClean="0"/>
              <a:t>水</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3658236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 </a:t>
            </a:r>
            <a:r>
              <a:rPr lang="en-US" altLang="ja-JP" dirty="0" smtClean="0"/>
              <a:t>(2016</a:t>
            </a:r>
            <a:r>
              <a:rPr lang="ja-JP" altLang="en-US" dirty="0" smtClean="0"/>
              <a:t>年度</a:t>
            </a:r>
            <a:r>
              <a:rPr lang="en-US" altLang="ja-JP" dirty="0" smtClean="0"/>
              <a:t>) </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10/07 (</a:t>
            </a:r>
            <a:r>
              <a:rPr lang="ja-JP" altLang="en-US" dirty="0"/>
              <a:t>金</a:t>
            </a:r>
            <a:r>
              <a:rPr lang="en-US" altLang="ja-JP" dirty="0" smtClean="0"/>
              <a:t>)</a:t>
            </a:r>
          </a:p>
          <a:p>
            <a:pPr lvl="1">
              <a:buFont typeface="Arial"/>
              <a:buChar char="•"/>
            </a:pPr>
            <a:r>
              <a:rPr lang="ja-JP" altLang="en-US" dirty="0" smtClean="0"/>
              <a:t>各係の決定</a:t>
            </a:r>
            <a:endParaRPr lang="en-US" altLang="ja-JP" dirty="0" smtClean="0"/>
          </a:p>
          <a:p>
            <a:pPr lvl="1">
              <a:buFont typeface="Arial"/>
              <a:buChar char="•"/>
            </a:pPr>
            <a:r>
              <a:rPr lang="ja-JP" altLang="en-US" dirty="0"/>
              <a:t>タイトル</a:t>
            </a:r>
            <a:r>
              <a:rPr lang="ja-JP" altLang="en-US" dirty="0" smtClean="0"/>
              <a:t>仮決め</a:t>
            </a:r>
            <a:endParaRPr lang="en-US" altLang="ja-JP" dirty="0" smtClean="0"/>
          </a:p>
          <a:p>
            <a:pPr>
              <a:buFont typeface="Arial"/>
              <a:buChar char="•"/>
            </a:pPr>
            <a:r>
              <a:rPr lang="en-US" altLang="ja-JP" dirty="0" smtClean="0"/>
              <a:t>10/17 (</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10/21 (</a:t>
            </a:r>
            <a:r>
              <a:rPr lang="ja-JP" altLang="en-US" dirty="0" smtClean="0"/>
              <a:t>金</a:t>
            </a:r>
            <a:r>
              <a:rPr lang="en-US" altLang="ja-JP" dirty="0" smtClean="0"/>
              <a:t>)</a:t>
            </a:r>
          </a:p>
          <a:p>
            <a:pPr lvl="1">
              <a:buFont typeface="Arial"/>
              <a:buChar char="•"/>
            </a:pPr>
            <a:r>
              <a:rPr lang="ja-JP" altLang="en-US" dirty="0" smtClean="0"/>
              <a:t>アンケート第一版締切</a:t>
            </a:r>
            <a:endParaRPr lang="en-US" altLang="ja-JP" dirty="0"/>
          </a:p>
          <a:p>
            <a:pPr>
              <a:buFont typeface="Arial"/>
              <a:buChar char="•"/>
            </a:pPr>
            <a:r>
              <a:rPr lang="en-US" altLang="ja-JP" dirty="0" smtClean="0"/>
              <a:t>10/26 (</a:t>
            </a:r>
            <a:r>
              <a:rPr lang="ja-JP" altLang="en-US" dirty="0" smtClean="0"/>
              <a:t>水</a:t>
            </a:r>
            <a:r>
              <a:rPr lang="en-US" altLang="ja-JP" dirty="0" smtClean="0"/>
              <a:t>)</a:t>
            </a:r>
          </a:p>
          <a:p>
            <a:pPr lvl="1">
              <a:buFont typeface="Arial"/>
              <a:buChar char="•"/>
            </a:pPr>
            <a:r>
              <a:rPr lang="ja-JP" altLang="en-US" dirty="0" smtClean="0"/>
              <a:t>アンケート完成，確認，送付</a:t>
            </a:r>
            <a:endParaRPr lang="en-US" altLang="ja-JP" dirty="0" smtClean="0"/>
          </a:p>
          <a:p>
            <a:pPr>
              <a:buFont typeface="Arial"/>
              <a:buChar char="•"/>
            </a:pPr>
            <a:r>
              <a:rPr lang="en-US" altLang="ja-JP" dirty="0" smtClean="0"/>
              <a:t>10/28 (</a:t>
            </a:r>
            <a:r>
              <a:rPr lang="ja-JP" altLang="en-US" dirty="0" smtClean="0"/>
              <a:t>金</a:t>
            </a:r>
            <a:r>
              <a:rPr lang="en-US" altLang="ja-JP" dirty="0" smtClean="0"/>
              <a:t>)</a:t>
            </a:r>
          </a:p>
          <a:p>
            <a:pPr lvl="1">
              <a:buFont typeface="Arial"/>
              <a:buChar char="•"/>
            </a:pPr>
            <a:r>
              <a:rPr lang="ja-JP" altLang="en-US" dirty="0">
                <a:solidFill>
                  <a:srgbClr val="FF0000"/>
                </a:solidFill>
              </a:rPr>
              <a:t>会場</a:t>
            </a:r>
            <a:r>
              <a:rPr lang="ja-JP" altLang="en-US" dirty="0" smtClean="0">
                <a:solidFill>
                  <a:srgbClr val="FF0000"/>
                </a:solidFill>
              </a:rPr>
              <a:t>設営・機材チェック</a:t>
            </a:r>
            <a:endParaRPr lang="en-US" altLang="ja-JP" dirty="0" smtClean="0">
              <a:solidFill>
                <a:srgbClr val="FF0000"/>
              </a:solidFill>
            </a:endParaRPr>
          </a:p>
          <a:p>
            <a:pPr>
              <a:buFont typeface="Arial"/>
              <a:buChar char="•"/>
            </a:pPr>
            <a:r>
              <a:rPr lang="en-US" altLang="ja-JP" dirty="0" smtClean="0"/>
              <a:t>10/31 (</a:t>
            </a:r>
            <a:r>
              <a:rPr lang="ja-JP" altLang="en-US" dirty="0"/>
              <a:t>月</a:t>
            </a:r>
            <a:r>
              <a:rPr lang="en-US" altLang="ja-JP" dirty="0" smtClean="0"/>
              <a:t>)</a:t>
            </a:r>
          </a:p>
          <a:p>
            <a:pPr lvl="1">
              <a:buFont typeface="Arial"/>
              <a:buChar char="•"/>
            </a:pPr>
            <a:r>
              <a:rPr lang="ja-JP" altLang="en-US" dirty="0">
                <a:solidFill>
                  <a:srgbClr val="FF0000"/>
                </a:solidFill>
              </a:rPr>
              <a:t>接続試験・リハーサル</a:t>
            </a:r>
            <a:endParaRPr lang="en-US" altLang="ja-JP" dirty="0" smtClean="0">
              <a:solidFill>
                <a:srgbClr val="FF0000"/>
              </a:solidFill>
            </a:endParaRPr>
          </a:p>
          <a:p>
            <a:pPr>
              <a:buFont typeface="Arial"/>
              <a:buChar char="•"/>
            </a:pPr>
            <a:r>
              <a:rPr lang="en-US" altLang="ja-JP" dirty="0" smtClean="0"/>
              <a:t>11/01 (</a:t>
            </a:r>
            <a:r>
              <a:rPr lang="ja-JP" altLang="en-US" dirty="0"/>
              <a:t>火</a:t>
            </a:r>
            <a:r>
              <a:rPr lang="en-US" altLang="ja-JP" dirty="0" smtClean="0"/>
              <a:t>)</a:t>
            </a:r>
          </a:p>
          <a:p>
            <a:pPr lvl="1">
              <a:buFont typeface="Arial"/>
              <a:buChar char="•"/>
            </a:pPr>
            <a:r>
              <a:rPr lang="ja-JP" altLang="en-US" dirty="0" smtClean="0"/>
              <a:t>遠隔授業</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r>
              <a:rPr lang="ja-JP" altLang="en-US" dirty="0"/>
              <a:t> </a:t>
            </a:r>
            <a:r>
              <a:rPr lang="en-US" altLang="ja-JP" dirty="0" smtClean="0"/>
              <a:t>11/30 (</a:t>
            </a:r>
            <a:r>
              <a:rPr lang="ja-JP" altLang="en-US" dirty="0" smtClean="0"/>
              <a:t>水</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3952144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接続試験・リハーサル・会場設営</a:t>
            </a:r>
            <a:endParaRPr lang="ja-JP" altLang="en-US" dirty="0"/>
          </a:p>
        </p:txBody>
      </p:sp>
      <p:sp>
        <p:nvSpPr>
          <p:cNvPr id="6" name="コンテンツ プレースホルダ 5"/>
          <p:cNvSpPr>
            <a:spLocks noGrp="1"/>
          </p:cNvSpPr>
          <p:nvPr>
            <p:ph idx="1"/>
          </p:nvPr>
        </p:nvSpPr>
        <p:spPr>
          <a:xfrm>
            <a:off x="47034" y="908720"/>
            <a:ext cx="5210766" cy="5399806"/>
          </a:xfrm>
        </p:spPr>
        <p:txBody>
          <a:bodyPr/>
          <a:lstStyle/>
          <a:p>
            <a:pPr>
              <a:buFont typeface="Arial"/>
              <a:buChar char="•"/>
            </a:pPr>
            <a:r>
              <a:rPr lang="ja-JP" altLang="en-US" dirty="0"/>
              <a:t>会場設営</a:t>
            </a:r>
            <a:endParaRPr lang="en-US" altLang="ja-JP" dirty="0"/>
          </a:p>
          <a:p>
            <a:pPr lvl="1">
              <a:buFont typeface="Arial"/>
              <a:buChar char="•"/>
            </a:pPr>
            <a:r>
              <a:rPr lang="ja-JP" altLang="en-US" dirty="0"/>
              <a:t>全てのセッティングを当日までに</a:t>
            </a:r>
            <a:r>
              <a:rPr lang="ja-JP" altLang="en-US" dirty="0" smtClean="0"/>
              <a:t>行う</a:t>
            </a:r>
            <a:endParaRPr lang="en-US" altLang="ja-JP" dirty="0" smtClean="0"/>
          </a:p>
          <a:p>
            <a:pPr>
              <a:buFont typeface="Arial"/>
              <a:buChar char="•"/>
            </a:pPr>
            <a:r>
              <a:rPr lang="ja-JP" altLang="en-US" dirty="0" smtClean="0"/>
              <a:t>接続試験</a:t>
            </a:r>
            <a:endParaRPr lang="en-US" altLang="ja-JP" dirty="0" smtClean="0"/>
          </a:p>
          <a:p>
            <a:pPr lvl="1">
              <a:buFont typeface="Arial"/>
              <a:buChar char="•"/>
            </a:pPr>
            <a:r>
              <a:rPr lang="ja-JP" altLang="en-US" dirty="0" smtClean="0"/>
              <a:t>実際に高校とテレビ会議を接続</a:t>
            </a:r>
            <a:endParaRPr lang="en-US" altLang="ja-JP" dirty="0" smtClean="0"/>
          </a:p>
          <a:p>
            <a:pPr lvl="2">
              <a:buFont typeface="Arial"/>
              <a:buChar char="•"/>
            </a:pPr>
            <a:r>
              <a:rPr lang="ja-JP" altLang="en-US" dirty="0" smtClean="0"/>
              <a:t>顔合わせ</a:t>
            </a:r>
            <a:endParaRPr lang="en-US" altLang="ja-JP" dirty="0" smtClean="0"/>
          </a:p>
          <a:p>
            <a:pPr>
              <a:buFont typeface="Arial"/>
              <a:buChar char="•"/>
            </a:pPr>
            <a:r>
              <a:rPr lang="ja-JP" altLang="en-US" dirty="0" smtClean="0"/>
              <a:t>リハーサル</a:t>
            </a:r>
            <a:endParaRPr lang="en-US" altLang="ja-JP" dirty="0" smtClean="0"/>
          </a:p>
          <a:p>
            <a:pPr lvl="1">
              <a:buFont typeface="Arial"/>
              <a:buChar char="•"/>
            </a:pPr>
            <a:r>
              <a:rPr lang="ja-JP" altLang="en-US" dirty="0"/>
              <a:t>スライドの内容・動作チェック</a:t>
            </a:r>
            <a:endParaRPr lang="en-US" altLang="ja-JP" dirty="0"/>
          </a:p>
          <a:p>
            <a:pPr lvl="2">
              <a:buFont typeface="Arial"/>
              <a:buChar char="•"/>
            </a:pPr>
            <a:r>
              <a:rPr lang="ja-JP" altLang="en-US" dirty="0" smtClean="0"/>
              <a:t>内容レベルの確認</a:t>
            </a:r>
            <a:endParaRPr lang="en-US" altLang="ja-JP" dirty="0" smtClean="0"/>
          </a:p>
          <a:p>
            <a:pPr lvl="2">
              <a:buFont typeface="Arial"/>
              <a:buChar char="•"/>
            </a:pPr>
            <a:r>
              <a:rPr lang="ja-JP" altLang="en-US" dirty="0" smtClean="0"/>
              <a:t>アニメーション</a:t>
            </a:r>
            <a:r>
              <a:rPr lang="ja-JP" altLang="en-US" dirty="0"/>
              <a:t>の</a:t>
            </a:r>
            <a:r>
              <a:rPr lang="ja-JP" altLang="en-US" dirty="0" smtClean="0"/>
              <a:t>動作</a:t>
            </a:r>
            <a:endParaRPr lang="en-US" altLang="ja-JP" dirty="0" smtClean="0"/>
          </a:p>
          <a:p>
            <a:pPr lvl="2">
              <a:buFont typeface="Arial"/>
              <a:buChar char="•"/>
            </a:pPr>
            <a:r>
              <a:rPr lang="ja-JP" altLang="en-US" dirty="0" smtClean="0"/>
              <a:t>文字サイズ</a:t>
            </a:r>
            <a:endParaRPr lang="en-US" altLang="ja-JP" dirty="0" smtClean="0"/>
          </a:p>
          <a:p>
            <a:pPr lvl="2">
              <a:buFont typeface="Arial"/>
              <a:buChar char="•"/>
            </a:pPr>
            <a:r>
              <a:rPr lang="ja-JP" altLang="en-US" dirty="0" smtClean="0"/>
              <a:t>ホワイト</a:t>
            </a:r>
            <a:r>
              <a:rPr lang="ja-JP" altLang="en-US" dirty="0"/>
              <a:t>ボード</a:t>
            </a:r>
            <a:endParaRPr lang="en-US" altLang="ja-JP" dirty="0"/>
          </a:p>
        </p:txBody>
      </p:sp>
      <p:pic>
        <p:nvPicPr>
          <p:cNvPr id="1026" name="Picture 2" descr="http://www.ep.sci.hokudai.ac.jp/~mosir/work/2015/ohgaki/photo/pub/large/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08720"/>
            <a:ext cx="3367311" cy="252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p.sci.hokudai.ac.jp/~mosir/work/2015/ohgaki/photo/pub/large/0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912" y="3803100"/>
            <a:ext cx="3363503" cy="25226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 </a:t>
            </a:r>
            <a:r>
              <a:rPr lang="en-US" altLang="ja-JP" dirty="0" smtClean="0"/>
              <a:t>(2016</a:t>
            </a:r>
            <a:r>
              <a:rPr lang="ja-JP" altLang="en-US" dirty="0" smtClean="0"/>
              <a:t>年度</a:t>
            </a:r>
            <a:r>
              <a:rPr lang="en-US" altLang="ja-JP" dirty="0" smtClean="0"/>
              <a:t>) </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10/07 (</a:t>
            </a:r>
            <a:r>
              <a:rPr lang="ja-JP" altLang="en-US" dirty="0"/>
              <a:t>金</a:t>
            </a:r>
            <a:r>
              <a:rPr lang="en-US" altLang="ja-JP" dirty="0" smtClean="0"/>
              <a:t>)</a:t>
            </a:r>
          </a:p>
          <a:p>
            <a:pPr lvl="1">
              <a:buFont typeface="Arial"/>
              <a:buChar char="•"/>
            </a:pPr>
            <a:r>
              <a:rPr lang="ja-JP" altLang="en-US" dirty="0" smtClean="0"/>
              <a:t>各係の決定</a:t>
            </a:r>
            <a:endParaRPr lang="en-US" altLang="ja-JP" dirty="0" smtClean="0"/>
          </a:p>
          <a:p>
            <a:pPr lvl="1">
              <a:buFont typeface="Arial"/>
              <a:buChar char="•"/>
            </a:pPr>
            <a:r>
              <a:rPr lang="ja-JP" altLang="en-US" dirty="0"/>
              <a:t>タイトル</a:t>
            </a:r>
            <a:r>
              <a:rPr lang="ja-JP" altLang="en-US" dirty="0" smtClean="0"/>
              <a:t>仮決め</a:t>
            </a:r>
            <a:endParaRPr lang="en-US" altLang="ja-JP" dirty="0" smtClean="0"/>
          </a:p>
          <a:p>
            <a:pPr>
              <a:buFont typeface="Arial"/>
              <a:buChar char="•"/>
            </a:pPr>
            <a:r>
              <a:rPr lang="en-US" altLang="ja-JP" dirty="0" smtClean="0"/>
              <a:t>10/17 (</a:t>
            </a:r>
            <a:r>
              <a:rPr lang="ja-JP" altLang="en-US" dirty="0" smtClean="0"/>
              <a:t>月</a:t>
            </a:r>
            <a:r>
              <a:rPr lang="en-US" altLang="ja-JP" dirty="0" smtClean="0"/>
              <a:t>)</a:t>
            </a:r>
          </a:p>
          <a:p>
            <a:pPr lvl="1">
              <a:buFont typeface="Arial"/>
              <a:buChar char="•"/>
            </a:pPr>
            <a:r>
              <a:rPr lang="ja-JP" altLang="en-US" dirty="0" smtClean="0"/>
              <a:t>スライド第一版完成予定</a:t>
            </a:r>
            <a:endParaRPr lang="en-US" altLang="ja-JP" dirty="0" smtClean="0"/>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10/21 (</a:t>
            </a:r>
            <a:r>
              <a:rPr lang="ja-JP" altLang="en-US" dirty="0" smtClean="0"/>
              <a:t>金</a:t>
            </a:r>
            <a:r>
              <a:rPr lang="en-US" altLang="ja-JP" dirty="0" smtClean="0"/>
              <a:t>)</a:t>
            </a:r>
          </a:p>
          <a:p>
            <a:pPr lvl="1">
              <a:buFont typeface="Arial"/>
              <a:buChar char="•"/>
            </a:pPr>
            <a:r>
              <a:rPr lang="ja-JP" altLang="en-US" dirty="0" smtClean="0"/>
              <a:t>アンケート第一版締切</a:t>
            </a:r>
            <a:endParaRPr lang="en-US" altLang="ja-JP" dirty="0"/>
          </a:p>
          <a:p>
            <a:pPr>
              <a:buFont typeface="Arial"/>
              <a:buChar char="•"/>
            </a:pPr>
            <a:r>
              <a:rPr lang="en-US" altLang="ja-JP" dirty="0" smtClean="0"/>
              <a:t>10/26 (</a:t>
            </a:r>
            <a:r>
              <a:rPr lang="ja-JP" altLang="en-US" dirty="0" smtClean="0"/>
              <a:t>水</a:t>
            </a:r>
            <a:r>
              <a:rPr lang="en-US" altLang="ja-JP" dirty="0" smtClean="0"/>
              <a:t>)</a:t>
            </a:r>
          </a:p>
          <a:p>
            <a:pPr lvl="1">
              <a:buFont typeface="Arial"/>
              <a:buChar char="•"/>
            </a:pPr>
            <a:r>
              <a:rPr lang="ja-JP" altLang="en-US" dirty="0" smtClean="0"/>
              <a:t>アンケート完成，確認，送付</a:t>
            </a:r>
            <a:endParaRPr lang="en-US" altLang="ja-JP" dirty="0" smtClean="0"/>
          </a:p>
          <a:p>
            <a:pPr>
              <a:buFont typeface="Arial"/>
              <a:buChar char="•"/>
            </a:pPr>
            <a:r>
              <a:rPr lang="en-US" altLang="ja-JP" dirty="0" smtClean="0"/>
              <a:t>10/28 (</a:t>
            </a:r>
            <a:r>
              <a:rPr lang="ja-JP" altLang="en-US" dirty="0" smtClean="0"/>
              <a:t>金</a:t>
            </a:r>
            <a:r>
              <a:rPr lang="en-US" altLang="ja-JP" dirty="0" smtClean="0"/>
              <a:t>)</a:t>
            </a:r>
          </a:p>
          <a:p>
            <a:pPr lvl="1">
              <a:buFont typeface="Arial"/>
              <a:buChar char="•"/>
            </a:pPr>
            <a:r>
              <a:rPr lang="ja-JP" altLang="en-US" dirty="0"/>
              <a:t>会場</a:t>
            </a:r>
            <a:r>
              <a:rPr lang="ja-JP" altLang="en-US" dirty="0" smtClean="0"/>
              <a:t>設営・機材チェック</a:t>
            </a:r>
            <a:endParaRPr lang="en-US" altLang="ja-JP" dirty="0" smtClean="0"/>
          </a:p>
          <a:p>
            <a:pPr>
              <a:buFont typeface="Arial"/>
              <a:buChar char="•"/>
            </a:pPr>
            <a:r>
              <a:rPr lang="en-US" altLang="ja-JP" dirty="0" smtClean="0"/>
              <a:t>10/31 (</a:t>
            </a:r>
            <a:r>
              <a:rPr lang="ja-JP" altLang="en-US" dirty="0"/>
              <a:t>月</a:t>
            </a:r>
            <a:r>
              <a:rPr lang="en-US" altLang="ja-JP" dirty="0" smtClean="0"/>
              <a:t>)</a:t>
            </a:r>
          </a:p>
          <a:p>
            <a:pPr lvl="1">
              <a:buFont typeface="Arial"/>
              <a:buChar char="•"/>
            </a:pPr>
            <a:r>
              <a:rPr lang="ja-JP" altLang="en-US" dirty="0"/>
              <a:t>接続試験・リハーサル</a:t>
            </a:r>
            <a:endParaRPr lang="en-US" altLang="ja-JP" dirty="0" smtClean="0"/>
          </a:p>
          <a:p>
            <a:pPr>
              <a:buFont typeface="Arial"/>
              <a:buChar char="•"/>
            </a:pPr>
            <a:r>
              <a:rPr lang="en-US" altLang="ja-JP" dirty="0" smtClean="0"/>
              <a:t>11/01 (</a:t>
            </a:r>
            <a:r>
              <a:rPr lang="ja-JP" altLang="en-US" dirty="0"/>
              <a:t>火</a:t>
            </a:r>
            <a:r>
              <a:rPr lang="en-US" altLang="ja-JP" dirty="0" smtClean="0"/>
              <a:t>)</a:t>
            </a:r>
          </a:p>
          <a:p>
            <a:pPr lvl="1">
              <a:buFont typeface="Arial"/>
              <a:buChar char="•"/>
            </a:pPr>
            <a:r>
              <a:rPr lang="ja-JP" altLang="en-US" dirty="0" smtClean="0">
                <a:solidFill>
                  <a:srgbClr val="FF0000"/>
                </a:solidFill>
              </a:rPr>
              <a:t>授業</a:t>
            </a:r>
            <a:r>
              <a:rPr lang="ja-JP" altLang="en-US" dirty="0">
                <a:solidFill>
                  <a:srgbClr val="FF0000"/>
                </a:solidFill>
              </a:rPr>
              <a:t>本番</a:t>
            </a:r>
            <a:endParaRPr lang="en-US" altLang="ja-JP" dirty="0" smtClean="0">
              <a:solidFill>
                <a:srgbClr val="FF0000"/>
              </a:solidFill>
            </a:endParaRPr>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a:t>
            </a:r>
            <a:r>
              <a:rPr lang="ja-JP" altLang="en-US" dirty="0"/>
              <a:t> </a:t>
            </a:r>
            <a:r>
              <a:rPr lang="en-US" altLang="ja-JP" dirty="0" smtClean="0"/>
              <a:t>11/30 (</a:t>
            </a:r>
            <a:r>
              <a:rPr lang="ja-JP" altLang="en-US" dirty="0" smtClean="0"/>
              <a:t>水</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529455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本番当日</a:t>
            </a:r>
            <a:endParaRPr kumimoji="1" lang="ja-JP" altLang="en-US" dirty="0"/>
          </a:p>
        </p:txBody>
      </p:sp>
      <p:sp>
        <p:nvSpPr>
          <p:cNvPr id="3" name="コンテンツ プレースホルダ 2"/>
          <p:cNvSpPr>
            <a:spLocks noGrp="1"/>
          </p:cNvSpPr>
          <p:nvPr>
            <p:ph idx="1"/>
          </p:nvPr>
        </p:nvSpPr>
        <p:spPr>
          <a:xfrm>
            <a:off x="179388" y="914400"/>
            <a:ext cx="5230812" cy="5503862"/>
          </a:xfrm>
        </p:spPr>
        <p:txBody>
          <a:bodyPr/>
          <a:lstStyle/>
          <a:p>
            <a:pPr>
              <a:buFont typeface="Arial"/>
              <a:buChar char="•"/>
            </a:pPr>
            <a:r>
              <a:rPr kumimoji="1" lang="ja-JP" altLang="en-US" dirty="0" smtClean="0"/>
              <a:t>直前準備</a:t>
            </a:r>
            <a:endParaRPr kumimoji="1" lang="en-US" altLang="ja-JP" dirty="0" smtClean="0"/>
          </a:p>
          <a:p>
            <a:pPr lvl="1">
              <a:buFont typeface="Arial"/>
              <a:buChar char="•"/>
            </a:pPr>
            <a:r>
              <a:rPr lang="ja-JP" altLang="en-US" dirty="0" smtClean="0"/>
              <a:t>最終確認</a:t>
            </a:r>
            <a:endParaRPr lang="en-US" altLang="ja-JP" dirty="0" smtClean="0"/>
          </a:p>
          <a:p>
            <a:pPr lvl="2">
              <a:buFont typeface="Arial"/>
              <a:buChar char="•"/>
            </a:pPr>
            <a:r>
              <a:rPr kumimoji="1" lang="ja-JP" altLang="en-US" dirty="0" smtClean="0"/>
              <a:t>各係の役割分担等</a:t>
            </a:r>
            <a:endParaRPr lang="en-US" altLang="ja-JP" dirty="0" smtClean="0"/>
          </a:p>
          <a:p>
            <a:pPr>
              <a:buFont typeface="Arial"/>
              <a:buChar char="•"/>
            </a:pPr>
            <a:r>
              <a:rPr lang="ja-JP" altLang="en-US" dirty="0" smtClean="0"/>
              <a:t>当日スケジュール</a:t>
            </a:r>
            <a:r>
              <a:rPr lang="en-US" altLang="ja-JP" dirty="0" smtClean="0"/>
              <a:t> (2015</a:t>
            </a:r>
            <a:r>
              <a:rPr lang="ja-JP" altLang="en-US" dirty="0" smtClean="0"/>
              <a:t>年度</a:t>
            </a:r>
            <a:r>
              <a:rPr lang="en-US" altLang="ja-JP" dirty="0" smtClean="0"/>
              <a:t>)</a:t>
            </a:r>
          </a:p>
          <a:p>
            <a:pPr lvl="1">
              <a:buNone/>
            </a:pPr>
            <a:r>
              <a:rPr lang="en-US" altLang="ja-JP" dirty="0" smtClean="0"/>
              <a:t>12:00           </a:t>
            </a:r>
            <a:r>
              <a:rPr lang="ja-JP" altLang="en-US" dirty="0" smtClean="0"/>
              <a:t>北大スタッフ集合</a:t>
            </a:r>
            <a:endParaRPr lang="en-US" altLang="ja-JP" dirty="0" smtClean="0"/>
          </a:p>
          <a:p>
            <a:pPr lvl="1">
              <a:buNone/>
            </a:pPr>
            <a:r>
              <a:rPr lang="en-US" altLang="ja-JP" dirty="0" smtClean="0"/>
              <a:t>12:30           </a:t>
            </a:r>
            <a:r>
              <a:rPr lang="ja-JP" altLang="en-US" dirty="0" smtClean="0"/>
              <a:t>接続最終確認</a:t>
            </a:r>
            <a:endParaRPr lang="en-US" altLang="ja-JP" dirty="0" smtClean="0"/>
          </a:p>
          <a:p>
            <a:pPr lvl="1">
              <a:buNone/>
            </a:pPr>
            <a:r>
              <a:rPr lang="en-US" altLang="ja-JP" dirty="0" smtClean="0"/>
              <a:t>13:10           </a:t>
            </a:r>
            <a:r>
              <a:rPr lang="ja-JP" altLang="en-US" dirty="0"/>
              <a:t>授業</a:t>
            </a:r>
            <a:r>
              <a:rPr lang="ja-JP" altLang="en-US" dirty="0" smtClean="0"/>
              <a:t>開始</a:t>
            </a:r>
            <a:endParaRPr lang="en-US" altLang="ja-JP" dirty="0" smtClean="0"/>
          </a:p>
          <a:p>
            <a:pPr lvl="1">
              <a:buNone/>
            </a:pPr>
            <a:r>
              <a:rPr lang="en-US" altLang="ja-JP" dirty="0" smtClean="0"/>
              <a:t>13:20-14:00  </a:t>
            </a:r>
            <a:r>
              <a:rPr lang="ja-JP" altLang="en-US" dirty="0" smtClean="0"/>
              <a:t>講義</a:t>
            </a:r>
            <a:r>
              <a:rPr lang="en-US" altLang="ja-JP" dirty="0" smtClean="0"/>
              <a:t> 1 (</a:t>
            </a:r>
            <a:r>
              <a:rPr lang="ja-JP" altLang="en-US" dirty="0" smtClean="0"/>
              <a:t>学生</a:t>
            </a:r>
            <a:r>
              <a:rPr lang="en-US" altLang="ja-JP" dirty="0" smtClean="0"/>
              <a:t> 2 </a:t>
            </a:r>
            <a:r>
              <a:rPr lang="ja-JP" altLang="en-US" dirty="0" smtClean="0"/>
              <a:t>名</a:t>
            </a:r>
            <a:r>
              <a:rPr lang="en-US" altLang="ja-JP" dirty="0" smtClean="0"/>
              <a:t>)</a:t>
            </a:r>
          </a:p>
          <a:p>
            <a:pPr lvl="1">
              <a:buNone/>
            </a:pPr>
            <a:r>
              <a:rPr lang="en-US" altLang="ja-JP" dirty="0" smtClean="0"/>
              <a:t>14:00-14:10  </a:t>
            </a:r>
            <a:r>
              <a:rPr lang="ja-JP" altLang="en-US" dirty="0" smtClean="0"/>
              <a:t>休憩，質問タイム</a:t>
            </a:r>
            <a:endParaRPr lang="en-US" altLang="ja-JP" dirty="0" smtClean="0"/>
          </a:p>
          <a:p>
            <a:pPr lvl="1">
              <a:buNone/>
            </a:pPr>
            <a:r>
              <a:rPr lang="en-US" altLang="ja-JP" dirty="0" smtClean="0"/>
              <a:t>14:10-14:50  </a:t>
            </a:r>
            <a:r>
              <a:rPr lang="ja-JP" altLang="en-US" dirty="0" smtClean="0"/>
              <a:t>講義</a:t>
            </a:r>
            <a:r>
              <a:rPr lang="en-US" altLang="ja-JP" dirty="0" smtClean="0"/>
              <a:t> 2 (</a:t>
            </a:r>
            <a:r>
              <a:rPr lang="ja-JP" altLang="en-US" dirty="0" smtClean="0"/>
              <a:t>講師</a:t>
            </a:r>
            <a:r>
              <a:rPr lang="en-US" altLang="ja-JP" dirty="0" smtClean="0"/>
              <a:t>)</a:t>
            </a:r>
          </a:p>
          <a:p>
            <a:pPr lvl="1">
              <a:buNone/>
            </a:pPr>
            <a:r>
              <a:rPr lang="en-US" altLang="ja-JP" dirty="0" smtClean="0"/>
              <a:t>14:50-15:00  </a:t>
            </a:r>
            <a:r>
              <a:rPr lang="ja-JP" altLang="en-US" dirty="0" smtClean="0"/>
              <a:t>アンケート記入</a:t>
            </a:r>
            <a:endParaRPr lang="en-US" altLang="ja-JP" dirty="0" smtClean="0"/>
          </a:p>
          <a:p>
            <a:pPr lvl="1">
              <a:buNone/>
            </a:pPr>
            <a:r>
              <a:rPr lang="en-US" altLang="ja-JP" dirty="0" smtClean="0"/>
              <a:t>15:00           </a:t>
            </a:r>
            <a:r>
              <a:rPr lang="ja-JP" altLang="en-US" dirty="0" smtClean="0"/>
              <a:t>終了</a:t>
            </a:r>
            <a:endParaRPr lang="en-US" altLang="ja-JP" dirty="0" smtClean="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980729"/>
            <a:ext cx="3456384" cy="259228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722948"/>
            <a:ext cx="3587509" cy="269063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アンケート</a:t>
            </a:r>
            <a:endParaRPr kumimoji="1" lang="ja-JP" altLang="en-US" dirty="0"/>
          </a:p>
        </p:txBody>
      </p:sp>
      <p:sp>
        <p:nvSpPr>
          <p:cNvPr id="3" name="コンテンツ プレースホルダ 2"/>
          <p:cNvSpPr>
            <a:spLocks noGrp="1"/>
          </p:cNvSpPr>
          <p:nvPr>
            <p:ph idx="1"/>
          </p:nvPr>
        </p:nvSpPr>
        <p:spPr>
          <a:xfrm>
            <a:off x="179388" y="914400"/>
            <a:ext cx="8736012" cy="3505200"/>
          </a:xfrm>
        </p:spPr>
        <p:txBody>
          <a:bodyPr/>
          <a:lstStyle/>
          <a:p>
            <a:pPr>
              <a:buFont typeface="Arial"/>
              <a:buChar char="•"/>
            </a:pPr>
            <a:r>
              <a:rPr lang="ja-JP" altLang="en-US" dirty="0" smtClean="0"/>
              <a:t>授業環境・内容等について生徒にアンケート</a:t>
            </a:r>
            <a:endParaRPr lang="en-US" altLang="ja-JP" dirty="0" smtClean="0"/>
          </a:p>
          <a:p>
            <a:pPr>
              <a:buFont typeface="Arial"/>
              <a:buChar char="•"/>
            </a:pPr>
            <a:endParaRPr lang="en-US" altLang="ja-JP" dirty="0" smtClean="0"/>
          </a:p>
          <a:p>
            <a:pPr>
              <a:buFont typeface="Arial"/>
              <a:buChar char="•"/>
            </a:pPr>
            <a:r>
              <a:rPr lang="ja-JP" altLang="en-US" dirty="0" smtClean="0"/>
              <a:t>アンケート集計結果</a:t>
            </a:r>
            <a:r>
              <a:rPr lang="en-US" altLang="ja-JP" dirty="0" smtClean="0"/>
              <a:t> (2015</a:t>
            </a:r>
            <a:r>
              <a:rPr lang="ja-JP" altLang="en-US" dirty="0" smtClean="0"/>
              <a:t>年度</a:t>
            </a:r>
            <a:r>
              <a:rPr lang="en-US" altLang="ja-JP" dirty="0" smtClean="0"/>
              <a:t>)</a:t>
            </a:r>
          </a:p>
          <a:p>
            <a:pPr lvl="1">
              <a:buFont typeface="Arial"/>
              <a:buChar char="•"/>
            </a:pPr>
            <a:r>
              <a:rPr lang="en-US" altLang="ja-JP" dirty="0"/>
              <a:t>http://www.ep.sci.hokudai.ac.jp/~mosir/work/2015/ohgaki/question/index.html</a:t>
            </a:r>
            <a:endParaRPr lang="en-US" altLang="ja-JP"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a:xfrm>
            <a:off x="179388" y="625280"/>
            <a:ext cx="8785225" cy="5562600"/>
          </a:xfrm>
        </p:spPr>
        <p:txBody>
          <a:bodyPr/>
          <a:lstStyle/>
          <a:p>
            <a:pPr>
              <a:buFont typeface="Arial"/>
              <a:buChar char="•"/>
            </a:pPr>
            <a:r>
              <a:rPr lang="ja-JP" altLang="en-US" dirty="0" smtClean="0"/>
              <a:t>遠隔授業の意義</a:t>
            </a:r>
            <a:endParaRPr lang="en-US" altLang="ja-JP" dirty="0" smtClean="0"/>
          </a:p>
          <a:p>
            <a:pPr lvl="1">
              <a:buFont typeface="Arial"/>
              <a:buChar char="•"/>
            </a:pPr>
            <a:r>
              <a:rPr lang="ja-JP" altLang="en-US" dirty="0" smtClean="0"/>
              <a:t>高校側</a:t>
            </a:r>
            <a:r>
              <a:rPr lang="en-US" altLang="ja-JP" dirty="0" smtClean="0"/>
              <a:t>: </a:t>
            </a:r>
            <a:r>
              <a:rPr lang="ja-JP" altLang="en-US" dirty="0" smtClean="0"/>
              <a:t>最先端の研究を身近に感じてもらう</a:t>
            </a:r>
            <a:endParaRPr lang="en-US" altLang="ja-JP" dirty="0" smtClean="0"/>
          </a:p>
          <a:p>
            <a:pPr lvl="1">
              <a:buFont typeface="Arial"/>
              <a:buChar char="•"/>
            </a:pPr>
            <a:r>
              <a:rPr lang="ja-JP" altLang="en-US" dirty="0" smtClean="0"/>
              <a:t>大学側</a:t>
            </a:r>
            <a:r>
              <a:rPr lang="en-US" altLang="ja-JP" dirty="0" smtClean="0"/>
              <a:t>: </a:t>
            </a:r>
            <a:r>
              <a:rPr lang="ja-JP" altLang="en-US" dirty="0" smtClean="0"/>
              <a:t>配信方法や授業の作り方を学ぶ</a:t>
            </a:r>
            <a:endParaRPr lang="en-US" altLang="ja-JP" dirty="0" smtClean="0"/>
          </a:p>
          <a:p>
            <a:pPr>
              <a:buFont typeface="Arial"/>
              <a:buChar char="•"/>
            </a:pPr>
            <a:r>
              <a:rPr lang="ja-JP" altLang="en-US" dirty="0" smtClean="0"/>
              <a:t>システム</a:t>
            </a:r>
            <a:endParaRPr lang="en-US" altLang="ja-JP" dirty="0" smtClean="0"/>
          </a:p>
          <a:p>
            <a:pPr lvl="1">
              <a:buFont typeface="Arial"/>
              <a:buChar char="•"/>
            </a:pPr>
            <a:r>
              <a:rPr lang="en-US" altLang="ja-JP" dirty="0" smtClean="0"/>
              <a:t>1 </a:t>
            </a:r>
            <a:r>
              <a:rPr lang="ja-JP" altLang="en-US" dirty="0" smtClean="0"/>
              <a:t>回目は</a:t>
            </a:r>
            <a:r>
              <a:rPr lang="en-US" altLang="ja-JP" dirty="0" smtClean="0"/>
              <a:t> DVTS, JGN </a:t>
            </a:r>
            <a:r>
              <a:rPr lang="ja-JP" altLang="en-US" dirty="0" smtClean="0"/>
              <a:t>を利用</a:t>
            </a:r>
            <a:endParaRPr lang="en-US" altLang="ja-JP" dirty="0" smtClean="0"/>
          </a:p>
          <a:p>
            <a:pPr lvl="1">
              <a:buFont typeface="Arial"/>
              <a:buChar char="•"/>
            </a:pPr>
            <a:r>
              <a:rPr lang="en-US" altLang="ja-JP" dirty="0" smtClean="0"/>
              <a:t>2 </a:t>
            </a:r>
            <a:r>
              <a:rPr lang="ja-JP" altLang="en-US" dirty="0" smtClean="0"/>
              <a:t>回目以降はテレビ会議システム</a:t>
            </a:r>
            <a:r>
              <a:rPr lang="en-US" altLang="ja-JP" dirty="0" smtClean="0"/>
              <a:t>, SINET </a:t>
            </a:r>
            <a:r>
              <a:rPr lang="ja-JP" altLang="en-US" dirty="0" smtClean="0"/>
              <a:t>を</a:t>
            </a:r>
            <a:r>
              <a:rPr lang="ja-JP" altLang="en-US" dirty="0" smtClean="0"/>
              <a:t>利用</a:t>
            </a:r>
            <a:r>
              <a:rPr lang="en-US" altLang="ja-JP" dirty="0" smtClean="0"/>
              <a:t>	</a:t>
            </a:r>
            <a:endParaRPr lang="en-US" altLang="ja-JP" dirty="0" smtClean="0"/>
          </a:p>
          <a:p>
            <a:pPr lvl="2">
              <a:buFont typeface="Arial"/>
              <a:buChar char="•"/>
            </a:pPr>
            <a:r>
              <a:rPr lang="ja-JP" altLang="en-US" dirty="0" smtClean="0"/>
              <a:t>近年は</a:t>
            </a:r>
            <a:r>
              <a:rPr lang="en-US" altLang="ja-JP" dirty="0" smtClean="0"/>
              <a:t> Mac </a:t>
            </a:r>
            <a:r>
              <a:rPr lang="ja-JP" altLang="en-US" dirty="0" smtClean="0"/>
              <a:t>を用いて収録</a:t>
            </a:r>
            <a:r>
              <a:rPr lang="en-US" altLang="ja-JP" dirty="0" smtClean="0"/>
              <a:t> → </a:t>
            </a:r>
            <a:r>
              <a:rPr lang="ja-JP" altLang="en-US" dirty="0" smtClean="0"/>
              <a:t>アップロード等が簡略化</a:t>
            </a:r>
            <a:endParaRPr lang="en-US" altLang="ja-JP" dirty="0" smtClean="0"/>
          </a:p>
          <a:p>
            <a:pPr>
              <a:buFont typeface="Arial"/>
              <a:buChar char="•"/>
            </a:pPr>
            <a:r>
              <a:rPr lang="ja-JP" altLang="en-US" dirty="0" smtClean="0"/>
              <a:t>遠隔授業の流れ</a:t>
            </a:r>
            <a:endParaRPr lang="en-US" altLang="ja-JP" dirty="0" smtClean="0"/>
          </a:p>
          <a:p>
            <a:pPr lvl="1">
              <a:buFont typeface="Arial"/>
              <a:buChar char="•"/>
            </a:pPr>
            <a:r>
              <a:rPr lang="ja-JP" altLang="en-US" dirty="0" smtClean="0"/>
              <a:t>始動は</a:t>
            </a:r>
            <a:r>
              <a:rPr lang="en-US" altLang="ja-JP" dirty="0" smtClean="0"/>
              <a:t> 1, 2</a:t>
            </a:r>
            <a:r>
              <a:rPr lang="ja-JP" altLang="en-US" dirty="0" smtClean="0"/>
              <a:t>ヶ月前</a:t>
            </a:r>
            <a:endParaRPr lang="en-US" altLang="ja-JP" dirty="0" smtClean="0"/>
          </a:p>
          <a:p>
            <a:pPr lvl="2">
              <a:buFont typeface="Arial"/>
              <a:buChar char="•"/>
            </a:pPr>
            <a:r>
              <a:rPr lang="ja-JP" altLang="en-US" dirty="0" smtClean="0"/>
              <a:t>開始当初は</a:t>
            </a:r>
            <a:r>
              <a:rPr lang="en-US" altLang="ja-JP" dirty="0" smtClean="0"/>
              <a:t> 5 </a:t>
            </a:r>
            <a:r>
              <a:rPr lang="ja-JP" altLang="en-US" dirty="0" smtClean="0"/>
              <a:t>ヶ月</a:t>
            </a:r>
            <a:r>
              <a:rPr lang="en-US" altLang="ja-JP" dirty="0" smtClean="0"/>
              <a:t>(!) </a:t>
            </a:r>
            <a:r>
              <a:rPr lang="ja-JP" altLang="en-US" dirty="0" smtClean="0"/>
              <a:t>前</a:t>
            </a:r>
            <a:endParaRPr lang="en-US" altLang="ja-JP" dirty="0" smtClean="0"/>
          </a:p>
          <a:p>
            <a:pPr lvl="2">
              <a:buFont typeface="Arial"/>
              <a:buChar char="•"/>
            </a:pPr>
            <a:r>
              <a:rPr lang="ja-JP" altLang="en-US" dirty="0" smtClean="0"/>
              <a:t>ノウハウが蓄積されてきている証拠</a:t>
            </a:r>
            <a:endParaRPr lang="en-US" altLang="ja-JP" dirty="0" smtClean="0"/>
          </a:p>
          <a:p>
            <a:pPr>
              <a:buFont typeface="Arial"/>
              <a:buChar char="•"/>
            </a:pPr>
            <a:r>
              <a:rPr lang="ja-JP" altLang="en-US" b="1" dirty="0" smtClean="0">
                <a:solidFill>
                  <a:srgbClr val="FF0000"/>
                </a:solidFill>
              </a:rPr>
              <a:t>期日までにちゃんと仕事をしましょう</a:t>
            </a:r>
            <a:endParaRPr lang="en-US" altLang="ja-JP" b="1" dirty="0" smtClean="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2590800" y="2954338"/>
            <a:ext cx="4191000" cy="931862"/>
          </a:xfrm>
        </p:spPr>
        <p:txBody>
          <a:bodyPr/>
          <a:lstStyle/>
          <a:p>
            <a:r>
              <a:rPr lang="ja-JP" altLang="en-US" sz="3600" dirty="0" smtClean="0"/>
              <a:t>遠隔授業について</a:t>
            </a:r>
            <a:endParaRPr lang="ja-JP" alt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 2"/>
          <p:cNvSpPr>
            <a:spLocks noGrp="1"/>
          </p:cNvSpPr>
          <p:nvPr>
            <p:ph idx="1"/>
          </p:nvPr>
        </p:nvSpPr>
        <p:spPr>
          <a:xfrm>
            <a:off x="76200" y="685800"/>
            <a:ext cx="8964612" cy="4967287"/>
          </a:xfrm>
        </p:spPr>
        <p:txBody>
          <a:bodyPr/>
          <a:lstStyle/>
          <a:p>
            <a:pPr>
              <a:buFont typeface="Arial"/>
              <a:buChar char="•"/>
            </a:pPr>
            <a:r>
              <a:rPr kumimoji="1" lang="ja-JP" altLang="en-US" sz="1800" dirty="0" smtClean="0"/>
              <a:t>杉山耕一朗</a:t>
            </a:r>
            <a:r>
              <a:rPr kumimoji="1" lang="en-US" altLang="ja-JP" sz="1800" dirty="0" smtClean="0"/>
              <a:t>, </a:t>
            </a:r>
            <a:r>
              <a:rPr kumimoji="1" lang="ja-JP" altLang="en-US" sz="1800" dirty="0" smtClean="0"/>
              <a:t>鈴木絢子</a:t>
            </a:r>
            <a:r>
              <a:rPr kumimoji="1" lang="en-US" altLang="ja-JP" sz="1800" dirty="0" smtClean="0"/>
              <a:t>, </a:t>
            </a:r>
            <a:r>
              <a:rPr kumimoji="1" lang="ja-JP" altLang="en-US" sz="1800" dirty="0" smtClean="0"/>
              <a:t>高橋隼</a:t>
            </a:r>
            <a:r>
              <a:rPr kumimoji="1" lang="en-US" altLang="ja-JP" sz="1800" dirty="0" smtClean="0"/>
              <a:t>, </a:t>
            </a:r>
            <a:r>
              <a:rPr kumimoji="1" lang="ja-JP" altLang="en-US" sz="1800" dirty="0" smtClean="0"/>
              <a:t>中村友昭</a:t>
            </a:r>
            <a:r>
              <a:rPr kumimoji="1" lang="en-US" altLang="ja-JP" sz="1800" dirty="0" smtClean="0"/>
              <a:t>, </a:t>
            </a:r>
            <a:r>
              <a:rPr kumimoji="1" lang="ja-JP" altLang="en-US" sz="1800" dirty="0" smtClean="0"/>
              <a:t>真鍋翔</a:t>
            </a:r>
            <a:r>
              <a:rPr kumimoji="1" lang="en-US" altLang="ja-JP" sz="1800" dirty="0" smtClean="0"/>
              <a:t>, </a:t>
            </a:r>
            <a:r>
              <a:rPr kumimoji="1" lang="ja-JP" altLang="en-US" sz="1800" dirty="0" smtClean="0"/>
              <a:t>堺正太朗</a:t>
            </a:r>
            <a:r>
              <a:rPr kumimoji="1" lang="en-US" altLang="ja-JP" sz="1800" dirty="0" smtClean="0"/>
              <a:t>, </a:t>
            </a:r>
            <a:r>
              <a:rPr kumimoji="1" lang="ja-JP" altLang="en-US" sz="1800" dirty="0" smtClean="0"/>
              <a:t>鶴巻亮一</a:t>
            </a:r>
            <a:r>
              <a:rPr kumimoji="1" lang="en-US" altLang="ja-JP" sz="1800" dirty="0" smtClean="0"/>
              <a:t>, </a:t>
            </a:r>
            <a:r>
              <a:rPr kumimoji="1" lang="ja-JP" altLang="en-US" sz="1800" dirty="0" smtClean="0"/>
              <a:t>中岡礼奈</a:t>
            </a:r>
            <a:r>
              <a:rPr kumimoji="1" lang="en-US" altLang="ja-JP" sz="1800" dirty="0" smtClean="0"/>
              <a:t>, </a:t>
            </a:r>
            <a:r>
              <a:rPr kumimoji="1" lang="ja-JP" altLang="en-US" sz="1800" dirty="0" smtClean="0"/>
              <a:t>辰已信平</a:t>
            </a:r>
            <a:r>
              <a:rPr kumimoji="1" lang="en-US" altLang="ja-JP" sz="1800" dirty="0" smtClean="0"/>
              <a:t>, </a:t>
            </a:r>
            <a:r>
              <a:rPr kumimoji="1" lang="ja-JP" altLang="en-US" sz="1800" dirty="0" smtClean="0"/>
              <a:t>谷伊織</a:t>
            </a:r>
            <a:r>
              <a:rPr kumimoji="1" lang="en-US" altLang="ja-JP" sz="1800" dirty="0" smtClean="0"/>
              <a:t>, </a:t>
            </a:r>
            <a:r>
              <a:rPr kumimoji="1" lang="ja-JP" altLang="en-US" sz="1800" dirty="0" smtClean="0"/>
              <a:t>加藤則行</a:t>
            </a:r>
            <a:r>
              <a:rPr kumimoji="1" lang="en-US" altLang="ja-JP" sz="1800" dirty="0" smtClean="0"/>
              <a:t>, </a:t>
            </a:r>
            <a:r>
              <a:rPr kumimoji="1" lang="ja-JP" altLang="en-US" sz="1800" dirty="0" smtClean="0"/>
              <a:t>梅本隆史</a:t>
            </a:r>
            <a:r>
              <a:rPr kumimoji="1" lang="en-US" altLang="ja-JP" sz="1800" dirty="0" smtClean="0"/>
              <a:t>, </a:t>
            </a:r>
            <a:r>
              <a:rPr kumimoji="1" lang="ja-JP" altLang="en-US" sz="1800" dirty="0" smtClean="0"/>
              <a:t>押川智美</a:t>
            </a:r>
            <a:r>
              <a:rPr kumimoji="1" lang="en-US" altLang="ja-JP" sz="1800" dirty="0" smtClean="0"/>
              <a:t>, </a:t>
            </a:r>
            <a:r>
              <a:rPr kumimoji="1" lang="ja-JP" altLang="en-US" sz="1800" dirty="0" smtClean="0"/>
              <a:t>三上峻</a:t>
            </a:r>
            <a:r>
              <a:rPr kumimoji="1" lang="en-US" altLang="ja-JP" sz="1800" dirty="0" smtClean="0"/>
              <a:t>, </a:t>
            </a:r>
            <a:r>
              <a:rPr kumimoji="1" lang="ja-JP" altLang="en-US" sz="1800" dirty="0" smtClean="0"/>
              <a:t>倉本圭</a:t>
            </a:r>
            <a:r>
              <a:rPr kumimoji="1" lang="en-US" altLang="ja-JP" sz="1800" dirty="0" smtClean="0"/>
              <a:t>, </a:t>
            </a:r>
            <a:r>
              <a:rPr kumimoji="1" lang="ja-JP" altLang="en-US" sz="1800" dirty="0" smtClean="0"/>
              <a:t>林祥介</a:t>
            </a:r>
            <a:r>
              <a:rPr kumimoji="1" lang="en-US" altLang="ja-JP" sz="1800" dirty="0" smtClean="0"/>
              <a:t>, </a:t>
            </a:r>
            <a:r>
              <a:rPr kumimoji="1" lang="ja-JP" altLang="en-US" sz="1800" dirty="0" smtClean="0"/>
              <a:t>中川義次</a:t>
            </a:r>
            <a:r>
              <a:rPr kumimoji="1" lang="en-US" altLang="ja-JP" sz="1800" dirty="0" smtClean="0"/>
              <a:t>, </a:t>
            </a:r>
            <a:r>
              <a:rPr kumimoji="1" lang="ja-JP" altLang="en-US" sz="1800" dirty="0" smtClean="0"/>
              <a:t>惑星科学研究センター</a:t>
            </a:r>
            <a:r>
              <a:rPr kumimoji="1" lang="en-US" altLang="ja-JP" sz="1800" dirty="0" smtClean="0"/>
              <a:t> (2012), </a:t>
            </a:r>
            <a:r>
              <a:rPr kumimoji="1" lang="ja-JP" altLang="en-US" sz="1800" dirty="0" smtClean="0"/>
              <a:t>惑星科学研究センター</a:t>
            </a:r>
            <a:r>
              <a:rPr kumimoji="1" lang="en-US" altLang="ja-JP" sz="1800" dirty="0" smtClean="0"/>
              <a:t> (CPS) </a:t>
            </a:r>
            <a:r>
              <a:rPr kumimoji="1" lang="ja-JP" altLang="en-US" sz="1800" dirty="0" smtClean="0"/>
              <a:t>における知見アーカイブ</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21</a:t>
            </a:r>
            <a:r>
              <a:rPr kumimoji="1" lang="en-US" altLang="ja-JP" sz="1800" dirty="0" smtClean="0"/>
              <a:t>, 368-376.</a:t>
            </a:r>
          </a:p>
          <a:p>
            <a:pPr>
              <a:buFont typeface="Arial"/>
              <a:buChar char="•"/>
            </a:pPr>
            <a:endParaRPr kumimoji="1" lang="en-US" altLang="ja-JP" sz="1800" dirty="0" smtClean="0"/>
          </a:p>
          <a:p>
            <a:pPr>
              <a:buFont typeface="Arial"/>
              <a:buChar char="•"/>
            </a:pPr>
            <a:r>
              <a:rPr kumimoji="1" lang="ja-JP" altLang="en-US" sz="1800" dirty="0" smtClean="0"/>
              <a:t>中神雄一</a:t>
            </a:r>
            <a:r>
              <a:rPr kumimoji="1" lang="en-US" altLang="ja-JP" sz="1800" dirty="0" smtClean="0"/>
              <a:t>, </a:t>
            </a:r>
            <a:r>
              <a:rPr kumimoji="1" lang="ja-JP" altLang="en-US" sz="1800" dirty="0" smtClean="0"/>
              <a:t>大島修</a:t>
            </a:r>
            <a:r>
              <a:rPr kumimoji="1" lang="en-US" altLang="ja-JP" sz="1800" dirty="0" smtClean="0"/>
              <a:t>, </a:t>
            </a:r>
            <a:r>
              <a:rPr kumimoji="1" lang="ja-JP" altLang="en-US" sz="1800" dirty="0" smtClean="0"/>
              <a:t>杉山耕一朗</a:t>
            </a:r>
            <a:r>
              <a:rPr kumimoji="1" lang="en-US" altLang="ja-JP" sz="1800" dirty="0" smtClean="0"/>
              <a:t>, </a:t>
            </a:r>
            <a:r>
              <a:rPr kumimoji="1" lang="ja-JP" altLang="en-US" sz="1800" dirty="0" smtClean="0"/>
              <a:t>川端善仁</a:t>
            </a:r>
            <a:r>
              <a:rPr kumimoji="1" lang="en-US" altLang="ja-JP" sz="1800" dirty="0" smtClean="0"/>
              <a:t>, </a:t>
            </a:r>
            <a:r>
              <a:rPr kumimoji="1" lang="ja-JP" altLang="en-US" sz="1800" dirty="0" smtClean="0"/>
              <a:t>佐藤光一郎</a:t>
            </a:r>
            <a:r>
              <a:rPr kumimoji="1" lang="en-US" altLang="ja-JP" sz="1800" dirty="0" smtClean="0"/>
              <a:t>, </a:t>
            </a:r>
            <a:r>
              <a:rPr kumimoji="1" lang="ja-JP" altLang="en-US" sz="1800" dirty="0" smtClean="0"/>
              <a:t>小林和真</a:t>
            </a:r>
            <a:r>
              <a:rPr kumimoji="1" lang="en-US" altLang="ja-JP" sz="1800" dirty="0" smtClean="0"/>
              <a:t>, </a:t>
            </a:r>
            <a:r>
              <a:rPr kumimoji="1" lang="ja-JP" altLang="en-US" sz="1800" dirty="0" smtClean="0"/>
              <a:t>笹川浩達</a:t>
            </a:r>
            <a:r>
              <a:rPr kumimoji="1" lang="en-US" altLang="ja-JP" sz="1800" dirty="0" smtClean="0"/>
              <a:t>, </a:t>
            </a:r>
            <a:r>
              <a:rPr kumimoji="1" lang="ja-JP" altLang="en-US" sz="1800" dirty="0" smtClean="0"/>
              <a:t>小高正嗣</a:t>
            </a:r>
            <a:r>
              <a:rPr kumimoji="1" lang="en-US" altLang="ja-JP" sz="1800" dirty="0" smtClean="0"/>
              <a:t>, </a:t>
            </a:r>
            <a:r>
              <a:rPr kumimoji="1" lang="ja-JP" altLang="en-US" sz="1800" dirty="0" smtClean="0"/>
              <a:t>倉本圭</a:t>
            </a:r>
            <a:r>
              <a:rPr kumimoji="1" lang="en-US" altLang="ja-JP" sz="1800" dirty="0" smtClean="0"/>
              <a:t>, </a:t>
            </a:r>
            <a:r>
              <a:rPr kumimoji="1" lang="en-US" altLang="ja-JP" sz="1800" dirty="0" err="1" smtClean="0"/>
              <a:t>Mosir</a:t>
            </a:r>
            <a:r>
              <a:rPr kumimoji="1" lang="en-US" altLang="ja-JP" sz="1800" dirty="0" smtClean="0"/>
              <a:t> </a:t>
            </a:r>
            <a:r>
              <a:rPr kumimoji="1" lang="ja-JP" altLang="en-US" sz="1800" dirty="0" smtClean="0"/>
              <a:t>プロジェクト</a:t>
            </a:r>
            <a:r>
              <a:rPr kumimoji="1" lang="en-US" altLang="ja-JP" sz="1800" dirty="0" smtClean="0"/>
              <a:t> (2003),</a:t>
            </a:r>
            <a:r>
              <a:rPr lang="en-US" altLang="ja-JP" sz="1800" dirty="0" smtClean="0"/>
              <a:t> </a:t>
            </a:r>
            <a:r>
              <a:rPr kumimoji="1" lang="ja-JP" altLang="en-US" sz="1800" dirty="0" smtClean="0"/>
              <a:t>惑星科学を題材した高大連携双方向遠隔授業の実践</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12</a:t>
            </a:r>
            <a:r>
              <a:rPr kumimoji="1" lang="en-US" altLang="ja-JP" sz="1800" dirty="0" smtClean="0"/>
              <a:t>, </a:t>
            </a:r>
            <a:r>
              <a:rPr lang="en-US" altLang="ja-JP" sz="1800" dirty="0" smtClean="0"/>
              <a:t>80-88.</a:t>
            </a:r>
          </a:p>
          <a:p>
            <a:pPr>
              <a:buFont typeface="Arial"/>
              <a:buChar char="•"/>
            </a:pPr>
            <a:endParaRPr kumimoji="1" lang="en-US" altLang="ja-JP" sz="1800" dirty="0" smtClean="0"/>
          </a:p>
          <a:p>
            <a:pPr>
              <a:buFont typeface="Arial"/>
              <a:buChar char="•"/>
            </a:pPr>
            <a:r>
              <a:rPr kumimoji="1" lang="ja-JP" altLang="en-US" sz="1800" dirty="0" smtClean="0"/>
              <a:t>北大・大垣東高校間</a:t>
            </a:r>
            <a:r>
              <a:rPr kumimoji="1" lang="en-US" altLang="ja-JP" sz="1800" dirty="0" smtClean="0"/>
              <a:t> </a:t>
            </a:r>
            <a:r>
              <a:rPr kumimoji="1" lang="ja-JP" altLang="en-US" sz="1800" dirty="0" smtClean="0"/>
              <a:t>双方向遠隔授業プロジェクトサイト</a:t>
            </a:r>
            <a:r>
              <a:rPr kumimoji="1" lang="en-US" altLang="ja-JP" sz="1800" dirty="0" smtClean="0"/>
              <a:t> </a:t>
            </a:r>
            <a:r>
              <a:rPr lang="en-US" altLang="ja-JP" sz="1800" dirty="0" smtClean="0"/>
              <a:t>2015 </a:t>
            </a:r>
          </a:p>
          <a:p>
            <a:pPr marL="0" indent="0"/>
            <a:r>
              <a:rPr lang="en-US" altLang="ja-JP" sz="1800" dirty="0" smtClean="0"/>
              <a:t>	https</a:t>
            </a:r>
            <a:r>
              <a:rPr lang="en-US" altLang="ja-JP" sz="1800" dirty="0"/>
              <a:t>://www.cps-jp.org/~mosir/pub/2015/2015-10-26/web/pub/index.html	http://www.ep.sci.hokudai.ac.jp/~mosir/work/2015/ohgaki/</a:t>
            </a:r>
            <a:endParaRPr lang="en-US" altLang="ja-JP" sz="1800" dirty="0" smtClean="0"/>
          </a:p>
          <a:p>
            <a:pPr marL="0" indent="0"/>
            <a:endParaRPr lang="en-US" altLang="ja-JP" sz="1800" dirty="0"/>
          </a:p>
          <a:p>
            <a:pPr>
              <a:buFont typeface="Arial"/>
              <a:buChar char="•"/>
            </a:pPr>
            <a:r>
              <a:rPr lang="ja-JP" altLang="en-US" sz="1800" dirty="0" smtClean="0"/>
              <a:t>成田一輝 </a:t>
            </a:r>
            <a:r>
              <a:rPr lang="en-US" altLang="ja-JP" sz="1800" dirty="0" smtClean="0"/>
              <a:t>(2015),</a:t>
            </a:r>
            <a:r>
              <a:rPr lang="ja-JP" altLang="en-US" sz="1800" dirty="0"/>
              <a:t>北大・高校間双方向遠隔</a:t>
            </a:r>
            <a:r>
              <a:rPr lang="ja-JP" altLang="en-US" sz="1800" dirty="0" smtClean="0"/>
              <a:t>授業</a:t>
            </a:r>
            <a:r>
              <a:rPr lang="en-US" altLang="ja-JP" sz="1800" dirty="0" smtClean="0"/>
              <a:t>, </a:t>
            </a:r>
            <a:r>
              <a:rPr lang="en-US" altLang="ja-JP" sz="1800" dirty="0" err="1" smtClean="0"/>
              <a:t>EPnetFaN</a:t>
            </a:r>
            <a:r>
              <a:rPr lang="en-US" altLang="ja-JP" sz="1800" dirty="0" smtClean="0"/>
              <a:t> </a:t>
            </a:r>
            <a:r>
              <a:rPr lang="ja-JP" altLang="en-US" sz="1800" dirty="0" smtClean="0"/>
              <a:t>座学編</a:t>
            </a:r>
            <a:endParaRPr lang="en-US" altLang="ja-JP" sz="1800" dirty="0" smtClean="0"/>
          </a:p>
          <a:p>
            <a:pPr marL="0" indent="0"/>
            <a:r>
              <a:rPr lang="en-US" altLang="ja-JP" sz="1800" dirty="0" smtClean="0"/>
              <a:t>	</a:t>
            </a:r>
            <a:r>
              <a:rPr lang="en-US" altLang="ja-JP" sz="1800" dirty="0"/>
              <a:t>http://www.ep.sci.hokudai.ac.jp/~epnetfan/zagaku/2015/1009_2/pub/</a:t>
            </a:r>
            <a:endParaRPr lang="en-US" altLang="ja-JP" sz="1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遠隔授業プロジェクトとは</a:t>
            </a:r>
            <a:endParaRPr kumimoji="1" lang="ja-JP" altLang="en-US" dirty="0"/>
          </a:p>
        </p:txBody>
      </p:sp>
      <p:sp>
        <p:nvSpPr>
          <p:cNvPr id="3" name="コンテンツ プレースホルダ 2"/>
          <p:cNvSpPr>
            <a:spLocks noGrp="1"/>
          </p:cNvSpPr>
          <p:nvPr>
            <p:ph idx="1"/>
          </p:nvPr>
        </p:nvSpPr>
        <p:spPr>
          <a:xfrm>
            <a:off x="179388" y="1143000"/>
            <a:ext cx="8785225" cy="4967287"/>
          </a:xfrm>
        </p:spPr>
        <p:txBody>
          <a:bodyPr/>
          <a:lstStyle/>
          <a:p>
            <a:pPr>
              <a:buFont typeface="Arial"/>
              <a:buChar char="•"/>
            </a:pPr>
            <a:r>
              <a:rPr lang="ja-JP" altLang="en-US" dirty="0"/>
              <a:t>テレビ会議システムを使い，遠隔地の高校生と双方向授業を実施</a:t>
            </a:r>
            <a:endParaRPr lang="en-US" altLang="ja-JP" dirty="0" smtClean="0"/>
          </a:p>
          <a:p>
            <a:pPr>
              <a:buFont typeface="Arial"/>
              <a:buChar char="•"/>
            </a:pPr>
            <a:r>
              <a:rPr lang="ja-JP" altLang="en-US" dirty="0" smtClean="0"/>
              <a:t>高品質な映像</a:t>
            </a:r>
            <a:r>
              <a:rPr lang="en-US" altLang="ja-JP" dirty="0" smtClean="0"/>
              <a:t>/</a:t>
            </a:r>
            <a:r>
              <a:rPr lang="ja-JP" altLang="en-US" dirty="0" smtClean="0"/>
              <a:t>音声をやり取りしながら</a:t>
            </a:r>
            <a:r>
              <a:rPr lang="en-US" altLang="ja-JP" dirty="0" smtClean="0"/>
              <a:t>, </a:t>
            </a:r>
            <a:r>
              <a:rPr lang="ja-JP" altLang="en-US" dirty="0" smtClean="0"/>
              <a:t>最先端の研究を高校生へ届けることを目的として発足</a:t>
            </a:r>
            <a:endParaRPr lang="en-US" altLang="ja-JP" dirty="0" smtClean="0"/>
          </a:p>
          <a:p>
            <a:pPr>
              <a:buFont typeface="Arial"/>
              <a:buChar char="•"/>
            </a:pPr>
            <a:r>
              <a:rPr lang="ja-JP" altLang="en-US" dirty="0" smtClean="0"/>
              <a:t>日本では初の試み</a:t>
            </a:r>
            <a:endParaRPr kumimoji="1" lang="en-US" altLang="ja-JP" dirty="0" smtClean="0"/>
          </a:p>
          <a:p>
            <a:pPr>
              <a:buFont typeface="Arial"/>
              <a:buChar char="•"/>
            </a:pPr>
            <a:r>
              <a:rPr lang="en-US" altLang="ja-JP" dirty="0" err="1" smtClean="0"/>
              <a:t>mosir</a:t>
            </a:r>
            <a:r>
              <a:rPr kumimoji="1" lang="en-US" altLang="ja-JP" dirty="0" smtClean="0"/>
              <a:t> </a:t>
            </a:r>
            <a:r>
              <a:rPr lang="ja-JP" altLang="en-US" dirty="0" smtClean="0"/>
              <a:t>プロジェクト</a:t>
            </a:r>
            <a:r>
              <a:rPr kumimoji="1" lang="ja-JP" altLang="en-US" dirty="0" smtClean="0"/>
              <a:t>の</a:t>
            </a:r>
            <a:r>
              <a:rPr lang="en-US" altLang="ja-JP" dirty="0" smtClean="0"/>
              <a:t> 1 </a:t>
            </a:r>
            <a:r>
              <a:rPr kumimoji="1" lang="ja-JP" altLang="en-US" dirty="0" smtClean="0"/>
              <a:t>つとしてスタート</a:t>
            </a:r>
            <a:endParaRPr kumimoji="1" lang="en-US" altLang="ja-JP" dirty="0" smtClean="0"/>
          </a:p>
          <a:p>
            <a:pPr lvl="1">
              <a:buFont typeface="Arial"/>
              <a:buChar char="•"/>
            </a:pPr>
            <a:r>
              <a:rPr lang="en-US" altLang="ja-JP" dirty="0" err="1" smtClean="0"/>
              <a:t>mosir</a:t>
            </a:r>
            <a:r>
              <a:rPr lang="en-US" altLang="ja-JP" dirty="0" smtClean="0"/>
              <a:t> </a:t>
            </a:r>
            <a:r>
              <a:rPr lang="ja-JP" altLang="en-US" dirty="0" smtClean="0"/>
              <a:t>プロジェクト</a:t>
            </a:r>
            <a:r>
              <a:rPr lang="en-US" altLang="ja-JP" dirty="0" smtClean="0"/>
              <a:t>: </a:t>
            </a:r>
            <a:r>
              <a:rPr lang="ja-JP" altLang="en-US" dirty="0" smtClean="0"/>
              <a:t>知見の流通・及び総合化，それに必要な情報技術の発展のために立ち上げられたプロジェクト</a:t>
            </a:r>
            <a:endParaRPr kumimoji="1" lang="en-US" altLang="ja-JP" dirty="0" smtClean="0"/>
          </a:p>
          <a:p>
            <a:pPr>
              <a:buFont typeface="Arial"/>
              <a:buChar char="•"/>
            </a:pP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遠隔授業の歴史</a:t>
            </a:r>
            <a:r>
              <a:rPr kumimoji="1" lang="en-US" altLang="ja-JP" dirty="0" smtClean="0"/>
              <a:t> (1)</a:t>
            </a:r>
            <a:endParaRPr kumimoji="1" lang="ja-JP" altLang="en-US" dirty="0"/>
          </a:p>
        </p:txBody>
      </p:sp>
      <p:sp>
        <p:nvSpPr>
          <p:cNvPr id="3" name="コンテンツ プレースホルダ 2"/>
          <p:cNvSpPr>
            <a:spLocks noGrp="1"/>
          </p:cNvSpPr>
          <p:nvPr>
            <p:ph idx="1"/>
          </p:nvPr>
        </p:nvSpPr>
        <p:spPr>
          <a:xfrm>
            <a:off x="228600" y="762000"/>
            <a:ext cx="8496944" cy="5287963"/>
          </a:xfrm>
        </p:spPr>
        <p:txBody>
          <a:bodyPr>
            <a:normAutofit fontScale="92500"/>
          </a:bodyPr>
          <a:lstStyle/>
          <a:p>
            <a:pPr marL="1517650" indent="-1517650">
              <a:buNone/>
            </a:pPr>
            <a:r>
              <a:rPr kumimoji="1" lang="en-US" altLang="ja-JP" sz="2800" dirty="0" smtClean="0"/>
              <a:t>2000 </a:t>
            </a:r>
            <a:r>
              <a:rPr kumimoji="1" lang="ja-JP" altLang="en-US" sz="2800" dirty="0" smtClean="0"/>
              <a:t>年</a:t>
            </a:r>
            <a:r>
              <a:rPr kumimoji="1" lang="en-US" altLang="ja-JP" sz="2800" dirty="0" smtClean="0"/>
              <a:t> 7 </a:t>
            </a:r>
            <a:r>
              <a:rPr kumimoji="1" lang="ja-JP" altLang="en-US" sz="2800" dirty="0" smtClean="0"/>
              <a:t>月</a:t>
            </a:r>
            <a:endParaRPr lang="en-US" altLang="ja-JP" dirty="0" smtClean="0"/>
          </a:p>
          <a:p>
            <a:pPr marL="800100" lvl="1" indent="-400050">
              <a:buFont typeface="Arial"/>
              <a:buChar char="•"/>
            </a:pPr>
            <a:r>
              <a:rPr kumimoji="1" lang="en-US" altLang="ja-JP" sz="2400" dirty="0" err="1" smtClean="0"/>
              <a:t>mosir</a:t>
            </a:r>
            <a:r>
              <a:rPr kumimoji="1" lang="en-US" altLang="ja-JP" sz="2400" dirty="0" smtClean="0"/>
              <a:t> </a:t>
            </a:r>
            <a:r>
              <a:rPr kumimoji="1" lang="ja-JP" altLang="en-US" sz="2400" dirty="0" smtClean="0"/>
              <a:t>プロジェクト発足</a:t>
            </a:r>
            <a:endParaRPr kumimoji="1" lang="en-US" altLang="ja-JP" sz="2400" dirty="0" smtClean="0"/>
          </a:p>
          <a:p>
            <a:pPr marL="1517650" indent="-1517650">
              <a:buNone/>
            </a:pPr>
            <a:r>
              <a:rPr kumimoji="1" lang="en-US" altLang="ja-JP" sz="2800" dirty="0" smtClean="0"/>
              <a:t>2001 </a:t>
            </a:r>
            <a:r>
              <a:rPr kumimoji="1" lang="ja-JP" altLang="en-US" sz="2800" dirty="0" smtClean="0"/>
              <a:t>年</a:t>
            </a:r>
            <a:r>
              <a:rPr kumimoji="1" lang="en-US" altLang="ja-JP" sz="2800" dirty="0" smtClean="0"/>
              <a:t> 10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岡山県立鴨方高校の大島教諭が高校生向け教材の開発を研究者に呼びかけ</a:t>
            </a:r>
            <a:endParaRPr lang="en-US" altLang="ja-JP" dirty="0" smtClean="0"/>
          </a:p>
          <a:p>
            <a:pPr marL="1163638" lvl="2" indent="-363538">
              <a:buFont typeface="Arial"/>
              <a:buChar char="•"/>
            </a:pPr>
            <a:r>
              <a:rPr kumimoji="1" lang="ja-JP" altLang="en-US" sz="2200" dirty="0" smtClean="0"/>
              <a:t>惑星科学会</a:t>
            </a:r>
            <a:r>
              <a:rPr lang="ja-JP" altLang="en-US" sz="2200" dirty="0" smtClean="0"/>
              <a:t>秋季講演会</a:t>
            </a:r>
            <a:endParaRPr lang="en-US" altLang="ja-JP" sz="2200" dirty="0" smtClean="0"/>
          </a:p>
          <a:p>
            <a:pPr marL="363538" indent="-363538"/>
            <a:r>
              <a:rPr kumimoji="1" lang="en-US" altLang="ja-JP" sz="2800" dirty="0" smtClean="0"/>
              <a:t>2002 </a:t>
            </a:r>
            <a:r>
              <a:rPr kumimoji="1" lang="ja-JP" altLang="en-US" sz="2800" dirty="0" smtClean="0"/>
              <a:t>年</a:t>
            </a:r>
            <a:r>
              <a:rPr kumimoji="1" lang="en-US" altLang="ja-JP" sz="2800" dirty="0" smtClean="0"/>
              <a:t> 2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北大理学研究科地球</a:t>
            </a:r>
            <a:r>
              <a:rPr kumimoji="1" lang="ja-JP" altLang="en-US" sz="2400" dirty="0" smtClean="0"/>
              <a:t>惑星科学専攻有志が遠隔授業を提案</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5 </a:t>
            </a:r>
            <a:r>
              <a:rPr lang="ja-JP" altLang="en-US" sz="2800" dirty="0" smtClean="0"/>
              <a:t>月</a:t>
            </a:r>
            <a:endParaRPr lang="en-US" altLang="ja-JP" sz="2800" dirty="0" smtClean="0"/>
          </a:p>
          <a:p>
            <a:pPr marL="763588" lvl="1" indent="-363538">
              <a:buFont typeface="Arial"/>
              <a:buChar char="•"/>
            </a:pPr>
            <a:r>
              <a:rPr kumimoji="1" lang="en-US" altLang="ja-JP" sz="2400" dirty="0" err="1" smtClean="0"/>
              <a:t>mosir</a:t>
            </a:r>
            <a:r>
              <a:rPr kumimoji="1" lang="en-US" altLang="ja-JP" sz="2400" dirty="0" smtClean="0"/>
              <a:t> </a:t>
            </a:r>
            <a:r>
              <a:rPr kumimoji="1" lang="ja-JP" altLang="en-US" sz="2400" dirty="0" smtClean="0"/>
              <a:t>が中心となって遠隔授業プロジェクトを始動</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9 </a:t>
            </a:r>
            <a:r>
              <a:rPr lang="ja-JP" altLang="en-US" sz="2800" dirty="0" smtClean="0"/>
              <a:t>月</a:t>
            </a:r>
            <a:endParaRPr lang="en-US" altLang="ja-JP" sz="2800" dirty="0" smtClean="0"/>
          </a:p>
          <a:p>
            <a:pPr marL="763588" lvl="1" indent="-363538">
              <a:buFont typeface="Arial"/>
              <a:buChar char="•"/>
            </a:pPr>
            <a:r>
              <a:rPr kumimoji="1" lang="ja-JP" altLang="en-US" sz="2400" dirty="0" smtClean="0"/>
              <a:t>授業システムの完成</a:t>
            </a:r>
            <a:endParaRPr kumimoji="1" lang="en-US" altLang="ja-JP"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遠隔授業の歴史</a:t>
            </a:r>
            <a:r>
              <a:rPr kumimoji="1" lang="en-US" altLang="ja-JP" dirty="0" smtClean="0"/>
              <a:t> (2)</a:t>
            </a:r>
            <a:endParaRPr kumimoji="1" lang="ja-JP" altLang="en-US" dirty="0"/>
          </a:p>
        </p:txBody>
      </p:sp>
      <p:sp>
        <p:nvSpPr>
          <p:cNvPr id="3" name="コンテンツ プレースホルダ 2"/>
          <p:cNvSpPr>
            <a:spLocks noGrp="1"/>
          </p:cNvSpPr>
          <p:nvPr>
            <p:ph idx="1"/>
          </p:nvPr>
        </p:nvSpPr>
        <p:spPr>
          <a:xfrm>
            <a:off x="130914" y="685800"/>
            <a:ext cx="6172200" cy="2438400"/>
          </a:xfrm>
        </p:spPr>
        <p:txBody>
          <a:bodyPr>
            <a:normAutofit/>
          </a:bodyPr>
          <a:lstStyle/>
          <a:p>
            <a:pPr>
              <a:buNone/>
            </a:pPr>
            <a:r>
              <a:rPr lang="en-US" altLang="ja-JP" sz="2800" dirty="0" smtClean="0"/>
              <a:t>2002</a:t>
            </a:r>
            <a:r>
              <a:rPr lang="en-US" altLang="ja-JP" dirty="0" smtClean="0"/>
              <a:t> </a:t>
            </a:r>
            <a:r>
              <a:rPr lang="ja-JP" altLang="en-US" dirty="0" smtClean="0"/>
              <a:t>年</a:t>
            </a:r>
            <a:r>
              <a:rPr lang="en-US" altLang="ja-JP" dirty="0" smtClean="0"/>
              <a:t> 10 </a:t>
            </a:r>
            <a:r>
              <a:rPr lang="ja-JP" altLang="en-US" dirty="0" smtClean="0"/>
              <a:t>月</a:t>
            </a:r>
            <a:endParaRPr lang="en-US" altLang="ja-JP" dirty="0" smtClean="0"/>
          </a:p>
          <a:p>
            <a:pPr lvl="1">
              <a:buFont typeface="Arial"/>
              <a:buChar char="•"/>
            </a:pPr>
            <a:r>
              <a:rPr lang="ja-JP" altLang="en-US" sz="2400" dirty="0" smtClean="0"/>
              <a:t>岡山県立鴨方高校との遠隔授業を実施</a:t>
            </a:r>
            <a:endParaRPr lang="en-US" altLang="ja-JP" sz="2400" dirty="0" smtClean="0"/>
          </a:p>
          <a:p>
            <a:pPr lvl="2">
              <a:buFont typeface="Arial"/>
              <a:buChar char="•"/>
            </a:pPr>
            <a:r>
              <a:rPr lang="ja-JP" altLang="en-US" sz="2200" dirty="0" smtClean="0"/>
              <a:t>高校授業の</a:t>
            </a:r>
            <a:r>
              <a:rPr lang="ja-JP" altLang="en-US" dirty="0"/>
              <a:t>一環</a:t>
            </a:r>
            <a:r>
              <a:rPr lang="ja-JP" altLang="en-US" sz="2200" dirty="0" smtClean="0"/>
              <a:t>で計</a:t>
            </a:r>
            <a:r>
              <a:rPr lang="en-US" altLang="ja-JP" sz="2200" dirty="0" smtClean="0"/>
              <a:t> 4 </a:t>
            </a:r>
            <a:r>
              <a:rPr lang="ja-JP" altLang="en-US" sz="2200" dirty="0" smtClean="0"/>
              <a:t>日間</a:t>
            </a:r>
            <a:r>
              <a:rPr lang="en-US" altLang="ja-JP" sz="2200" dirty="0" smtClean="0"/>
              <a:t>, 4 </a:t>
            </a:r>
            <a:r>
              <a:rPr lang="ja-JP" altLang="en-US" sz="2200" dirty="0" smtClean="0"/>
              <a:t>時限分の講義を実施</a:t>
            </a:r>
            <a:endParaRPr lang="en-US" altLang="ja-JP" sz="2200" dirty="0" smtClean="0"/>
          </a:p>
          <a:p>
            <a:pPr lvl="2">
              <a:buFont typeface="Arial"/>
              <a:buChar char="•"/>
            </a:pPr>
            <a:r>
              <a:rPr lang="ja-JP" altLang="en-US" dirty="0" smtClean="0"/>
              <a:t>全国初の試みとなる</a:t>
            </a:r>
            <a:endParaRPr lang="en-US" altLang="ja-JP" dirty="0" smtClean="0"/>
          </a:p>
        </p:txBody>
      </p:sp>
      <p:pic>
        <p:nvPicPr>
          <p:cNvPr id="4" name="図 3" descr="スクリーンショット（2010-11-04 23.56.03）.png"/>
          <p:cNvPicPr>
            <a:picLocks noChangeAspect="1"/>
          </p:cNvPicPr>
          <p:nvPr/>
        </p:nvPicPr>
        <p:blipFill>
          <a:blip r:embed="rId3"/>
          <a:srcRect l="5000" t="26000" r="5000" b="16667"/>
          <a:stretch>
            <a:fillRect/>
          </a:stretch>
        </p:blipFill>
        <p:spPr>
          <a:xfrm>
            <a:off x="228600" y="2913480"/>
            <a:ext cx="8612372" cy="3429000"/>
          </a:xfrm>
          <a:prstGeom prst="rect">
            <a:avLst/>
          </a:prstGeom>
        </p:spPr>
      </p:pic>
      <p:sp>
        <p:nvSpPr>
          <p:cNvPr id="5" name="テキスト ボックス 4"/>
          <p:cNvSpPr txBox="1"/>
          <p:nvPr/>
        </p:nvSpPr>
        <p:spPr>
          <a:xfrm>
            <a:off x="2696166" y="6174400"/>
            <a:ext cx="4724400" cy="338554"/>
          </a:xfrm>
          <a:prstGeom prst="rect">
            <a:avLst/>
          </a:prstGeom>
          <a:noFill/>
        </p:spPr>
        <p:txBody>
          <a:bodyPr wrap="square" rtlCol="0">
            <a:spAutoFit/>
          </a:bodyPr>
          <a:lstStyle/>
          <a:p>
            <a:r>
              <a:rPr lang="en-US" altLang="ja-JP" sz="1600" dirty="0" smtClean="0"/>
              <a:t>2002 </a:t>
            </a:r>
            <a:r>
              <a:rPr lang="ja-JP" altLang="en-US" sz="1600" dirty="0" smtClean="0"/>
              <a:t>年遠隔授業講義概要</a:t>
            </a:r>
            <a:r>
              <a:rPr lang="en-US" altLang="ja-JP" sz="1600" dirty="0" smtClean="0"/>
              <a:t> </a:t>
            </a:r>
            <a:r>
              <a:rPr kumimoji="1" lang="en-US" altLang="ja-JP" sz="1600" dirty="0" smtClean="0"/>
              <a:t>[</a:t>
            </a:r>
            <a:r>
              <a:rPr lang="ja-JP" altLang="en-US" sz="1600" dirty="0" smtClean="0"/>
              <a:t>中神</a:t>
            </a:r>
            <a:r>
              <a:rPr lang="en-US" altLang="ja-JP" sz="1600" dirty="0" smtClean="0"/>
              <a:t> </a:t>
            </a:r>
            <a:r>
              <a:rPr lang="ja-JP" altLang="en-US" sz="1600" dirty="0" smtClean="0"/>
              <a:t>他</a:t>
            </a:r>
            <a:r>
              <a:rPr lang="en-US" altLang="ja-JP" sz="1600" dirty="0" smtClean="0"/>
              <a:t>, 2003</a:t>
            </a:r>
            <a:r>
              <a:rPr kumimoji="1" lang="en-US" altLang="ja-JP" sz="1600" dirty="0" smtClean="0"/>
              <a:t>]</a:t>
            </a:r>
            <a:endParaRPr kumimoji="1" lang="ja-JP" altLang="en-US" sz="1600" dirty="0"/>
          </a:p>
        </p:txBody>
      </p:sp>
      <p:pic>
        <p:nvPicPr>
          <p:cNvPr id="9" name="図 8"/>
          <p:cNvPicPr>
            <a:picLocks noChangeAspect="1"/>
          </p:cNvPicPr>
          <p:nvPr/>
        </p:nvPicPr>
        <p:blipFill>
          <a:blip r:embed="rId4"/>
          <a:stretch>
            <a:fillRect/>
          </a:stretch>
        </p:blipFill>
        <p:spPr>
          <a:xfrm>
            <a:off x="6277566" y="822520"/>
            <a:ext cx="2743200"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遠隔授業の歴史</a:t>
            </a:r>
            <a:r>
              <a:rPr kumimoji="1" lang="en-US" altLang="ja-JP" dirty="0" smtClean="0"/>
              <a:t> (3)</a:t>
            </a:r>
            <a:endParaRPr kumimoji="1" lang="ja-JP" altLang="en-US" dirty="0"/>
          </a:p>
        </p:txBody>
      </p:sp>
      <p:sp>
        <p:nvSpPr>
          <p:cNvPr id="3" name="コンテンツ プレースホルダ 2"/>
          <p:cNvSpPr>
            <a:spLocks noGrp="1"/>
          </p:cNvSpPr>
          <p:nvPr>
            <p:ph idx="1"/>
          </p:nvPr>
        </p:nvSpPr>
        <p:spPr>
          <a:xfrm>
            <a:off x="228600" y="914400"/>
            <a:ext cx="8496944" cy="5486400"/>
          </a:xfrm>
        </p:spPr>
        <p:txBody>
          <a:bodyPr>
            <a:normAutofit/>
          </a:bodyPr>
          <a:lstStyle/>
          <a:p>
            <a:r>
              <a:rPr lang="en-US" altLang="ja-JP" dirty="0" smtClean="0"/>
              <a:t>2004 </a:t>
            </a:r>
            <a:r>
              <a:rPr lang="ja-JP" altLang="en-US" dirty="0" smtClean="0"/>
              <a:t>年から現在</a:t>
            </a:r>
            <a:endParaRPr lang="en-US" altLang="ja-JP" dirty="0" smtClean="0"/>
          </a:p>
          <a:p>
            <a:pPr lvl="1">
              <a:buFont typeface="Arial"/>
              <a:buChar char="•"/>
            </a:pPr>
            <a:r>
              <a:rPr lang="ja-JP" altLang="en-US" dirty="0" smtClean="0"/>
              <a:t>岐阜県立大垣東高校との遠隔授業を実施</a:t>
            </a:r>
            <a:endParaRPr lang="en-US" altLang="ja-JP" dirty="0" smtClean="0"/>
          </a:p>
          <a:p>
            <a:r>
              <a:rPr lang="en-US" altLang="ja-JP" dirty="0" smtClean="0"/>
              <a:t>2007 </a:t>
            </a:r>
            <a:r>
              <a:rPr lang="ja-JP" altLang="en-US" dirty="0" smtClean="0"/>
              <a:t>年</a:t>
            </a:r>
            <a:endParaRPr lang="en-US" altLang="ja-JP" dirty="0" smtClean="0"/>
          </a:p>
          <a:p>
            <a:pPr lvl="1">
              <a:buFont typeface="Arial"/>
              <a:buChar char="•"/>
            </a:pPr>
            <a:r>
              <a:rPr lang="ja-JP" altLang="en-US" dirty="0" smtClean="0"/>
              <a:t>岐阜県立羽島北高校とも遠隔授業を実施</a:t>
            </a:r>
            <a:endParaRPr lang="en-US" altLang="ja-JP" dirty="0" smtClean="0"/>
          </a:p>
          <a:p>
            <a:pPr lvl="1">
              <a:buNone/>
            </a:pPr>
            <a:endParaRPr lang="en-US" altLang="ja-JP" sz="1100" dirty="0" smtClean="0"/>
          </a:p>
          <a:p>
            <a:r>
              <a:rPr lang="ja-JP" altLang="en-US" dirty="0" smtClean="0"/>
              <a:t>今年度で</a:t>
            </a:r>
            <a:r>
              <a:rPr lang="en-US" altLang="ja-JP" dirty="0" smtClean="0"/>
              <a:t> 15 </a:t>
            </a:r>
            <a:r>
              <a:rPr lang="ja-JP" altLang="en-US" dirty="0" smtClean="0"/>
              <a:t>回目の実施</a:t>
            </a:r>
            <a:endParaRPr lang="en-US" altLang="ja-JP" dirty="0" smtClean="0"/>
          </a:p>
        </p:txBody>
      </p:sp>
      <p:pic>
        <p:nvPicPr>
          <p:cNvPr id="11" name="図 10"/>
          <p:cNvPicPr>
            <a:picLocks noChangeAspect="1"/>
          </p:cNvPicPr>
          <p:nvPr/>
        </p:nvPicPr>
        <p:blipFill>
          <a:blip r:embed="rId3"/>
          <a:stretch>
            <a:fillRect/>
          </a:stretch>
        </p:blipFill>
        <p:spPr>
          <a:xfrm>
            <a:off x="7234201" y="3573016"/>
            <a:ext cx="1752600" cy="1313793"/>
          </a:xfrm>
          <a:prstGeom prst="rect">
            <a:avLst/>
          </a:prstGeom>
        </p:spPr>
      </p:pic>
      <p:grpSp>
        <p:nvGrpSpPr>
          <p:cNvPr id="19" name="グループ化 18"/>
          <p:cNvGrpSpPr/>
          <p:nvPr/>
        </p:nvGrpSpPr>
        <p:grpSpPr>
          <a:xfrm>
            <a:off x="159634" y="5029200"/>
            <a:ext cx="7069315" cy="1314451"/>
            <a:chOff x="1933532" y="5029200"/>
            <a:chExt cx="7069315" cy="1314451"/>
          </a:xfrm>
        </p:grpSpPr>
        <p:pic>
          <p:nvPicPr>
            <p:cNvPr id="14" name="図 13" descr="004.jpg"/>
            <p:cNvPicPr>
              <a:picLocks noChangeAspect="1"/>
            </p:cNvPicPr>
            <p:nvPr/>
          </p:nvPicPr>
          <p:blipFill>
            <a:blip r:embed="rId4"/>
            <a:stretch>
              <a:fillRect/>
            </a:stretch>
          </p:blipFill>
          <p:spPr>
            <a:xfrm>
              <a:off x="3722846" y="5029200"/>
              <a:ext cx="1752600" cy="1314450"/>
            </a:xfrm>
            <a:prstGeom prst="rect">
              <a:avLst/>
            </a:prstGeom>
          </p:spPr>
        </p:pic>
        <p:pic>
          <p:nvPicPr>
            <p:cNvPr id="22530" name="Picture 2"/>
            <p:cNvPicPr>
              <a:picLocks noChangeAspect="1" noChangeArrowheads="1"/>
            </p:cNvPicPr>
            <p:nvPr/>
          </p:nvPicPr>
          <p:blipFill>
            <a:blip r:embed="rId5"/>
            <a:srcRect/>
            <a:stretch>
              <a:fillRect/>
            </a:stretch>
          </p:blipFill>
          <p:spPr bwMode="auto">
            <a:xfrm>
              <a:off x="1933532" y="5029200"/>
              <a:ext cx="1752600" cy="1314451"/>
            </a:xfrm>
            <a:prstGeom prst="rect">
              <a:avLst/>
            </a:prstGeom>
            <a:noFill/>
            <a:ln w="9525">
              <a:noFill/>
              <a:miter lim="800000"/>
              <a:headEnd/>
              <a:tailEnd/>
            </a:ln>
            <a:effectLst/>
          </p:spPr>
        </p:pic>
        <p:pic>
          <p:nvPicPr>
            <p:cNvPr id="22531" name="Picture 3"/>
            <p:cNvPicPr>
              <a:picLocks noChangeAspect="1" noChangeArrowheads="1"/>
            </p:cNvPicPr>
            <p:nvPr/>
          </p:nvPicPr>
          <p:blipFill>
            <a:blip r:embed="rId6"/>
            <a:srcRect/>
            <a:stretch>
              <a:fillRect/>
            </a:stretch>
          </p:blipFill>
          <p:spPr bwMode="auto">
            <a:xfrm>
              <a:off x="5490526" y="5029200"/>
              <a:ext cx="1752600" cy="1313711"/>
            </a:xfrm>
            <a:prstGeom prst="rect">
              <a:avLst/>
            </a:prstGeom>
            <a:noFill/>
            <a:ln w="9525">
              <a:noFill/>
              <a:miter lim="800000"/>
              <a:headEnd/>
              <a:tailEnd/>
            </a:ln>
            <a:effectLst/>
          </p:spPr>
        </p:pic>
        <p:pic>
          <p:nvPicPr>
            <p:cNvPr id="4" name="図 3"/>
            <p:cNvPicPr>
              <a:picLocks noChangeAspect="1"/>
            </p:cNvPicPr>
            <p:nvPr/>
          </p:nvPicPr>
          <p:blipFill>
            <a:blip r:embed="rId7"/>
            <a:stretch>
              <a:fillRect/>
            </a:stretch>
          </p:blipFill>
          <p:spPr>
            <a:xfrm>
              <a:off x="7258068" y="5029200"/>
              <a:ext cx="1744779" cy="1308584"/>
            </a:xfrm>
            <a:prstGeom prst="rect">
              <a:avLst/>
            </a:prstGeom>
          </p:spPr>
        </p:pic>
      </p:grpSp>
      <p:grpSp>
        <p:nvGrpSpPr>
          <p:cNvPr id="10" name="グループ化 9"/>
          <p:cNvGrpSpPr/>
          <p:nvPr/>
        </p:nvGrpSpPr>
        <p:grpSpPr>
          <a:xfrm>
            <a:off x="159835" y="3581400"/>
            <a:ext cx="7024331" cy="1295400"/>
            <a:chOff x="1942080" y="3581400"/>
            <a:chExt cx="7024331" cy="1295400"/>
          </a:xfrm>
        </p:grpSpPr>
        <p:pic>
          <p:nvPicPr>
            <p:cNvPr id="7" name="図 6"/>
            <p:cNvPicPr>
              <a:picLocks noChangeAspect="1"/>
            </p:cNvPicPr>
            <p:nvPr/>
          </p:nvPicPr>
          <p:blipFill>
            <a:blip r:embed="rId8"/>
            <a:stretch>
              <a:fillRect/>
            </a:stretch>
          </p:blipFill>
          <p:spPr>
            <a:xfrm>
              <a:off x="1942080" y="3581400"/>
              <a:ext cx="1727200" cy="1295400"/>
            </a:xfrm>
            <a:prstGeom prst="rect">
              <a:avLst/>
            </a:prstGeom>
          </p:spPr>
        </p:pic>
        <p:pic>
          <p:nvPicPr>
            <p:cNvPr id="8" name="図 7"/>
            <p:cNvPicPr>
              <a:picLocks noChangeAspect="1"/>
            </p:cNvPicPr>
            <p:nvPr/>
          </p:nvPicPr>
          <p:blipFill>
            <a:blip r:embed="rId9"/>
            <a:stretch>
              <a:fillRect/>
            </a:stretch>
          </p:blipFill>
          <p:spPr>
            <a:xfrm>
              <a:off x="3716166" y="3581400"/>
              <a:ext cx="1727200" cy="1295400"/>
            </a:xfrm>
            <a:prstGeom prst="rect">
              <a:avLst/>
            </a:prstGeom>
          </p:spPr>
        </p:pic>
        <p:pic>
          <p:nvPicPr>
            <p:cNvPr id="9" name="図 8"/>
            <p:cNvPicPr>
              <a:picLocks noChangeAspect="1"/>
            </p:cNvPicPr>
            <p:nvPr/>
          </p:nvPicPr>
          <p:blipFill>
            <a:blip r:embed="rId10"/>
            <a:stretch>
              <a:fillRect/>
            </a:stretch>
          </p:blipFill>
          <p:spPr>
            <a:xfrm>
              <a:off x="5475652" y="3581400"/>
              <a:ext cx="1727200" cy="1295400"/>
            </a:xfrm>
            <a:prstGeom prst="rect">
              <a:avLst/>
            </a:prstGeom>
          </p:spPr>
        </p:pic>
        <p:pic>
          <p:nvPicPr>
            <p:cNvPr id="5" name="図 4"/>
            <p:cNvPicPr>
              <a:picLocks noChangeAspect="1"/>
            </p:cNvPicPr>
            <p:nvPr/>
          </p:nvPicPr>
          <p:blipFill>
            <a:blip r:embed="rId11"/>
            <a:stretch>
              <a:fillRect/>
            </a:stretch>
          </p:blipFill>
          <p:spPr>
            <a:xfrm>
              <a:off x="7258068" y="3595543"/>
              <a:ext cx="1708343" cy="1281257"/>
            </a:xfrm>
            <a:prstGeom prst="rect">
              <a:avLst/>
            </a:prstGeom>
          </p:spPr>
        </p:pic>
      </p:grpSp>
      <p:pic>
        <p:nvPicPr>
          <p:cNvPr id="20" name="図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0170" y="5029200"/>
            <a:ext cx="1766326" cy="132474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昨年度の様子</a:t>
            </a:r>
            <a:endParaRPr kumimoji="1" lang="ja-JP" altLang="en-US" dirty="0"/>
          </a:p>
        </p:txBody>
      </p:sp>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88667" y="2348880"/>
            <a:ext cx="3095501" cy="2321626"/>
          </a:xfr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365104"/>
            <a:ext cx="2844651" cy="2133488"/>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0165" y="792088"/>
            <a:ext cx="3035830" cy="2276872"/>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4293096"/>
            <a:ext cx="2784309" cy="2088232"/>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032" y="864096"/>
            <a:ext cx="2555776" cy="1916832"/>
          </a:xfrm>
          <a:prstGeom prst="rect">
            <a:avLst/>
          </a:prstGeom>
        </p:spPr>
      </p:pic>
    </p:spTree>
    <p:extLst>
      <p:ext uri="{BB962C8B-B14F-4D97-AF65-F5344CB8AC3E}">
        <p14:creationId xmlns:p14="http://schemas.microsoft.com/office/powerpoint/2010/main" val="3602944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昨年度の様子</a:t>
            </a:r>
            <a:endParaRPr kumimoji="1" lang="ja-JP" altLang="en-US" dirty="0"/>
          </a:p>
        </p:txBody>
      </p:sp>
      <p:sp>
        <p:nvSpPr>
          <p:cNvPr id="3" name="コンテンツ プレースホルダー 2"/>
          <p:cNvSpPr>
            <a:spLocks noGrp="1"/>
          </p:cNvSpPr>
          <p:nvPr>
            <p:ph idx="1"/>
          </p:nvPr>
        </p:nvSpPr>
        <p:spPr>
          <a:xfrm>
            <a:off x="179388" y="5513040"/>
            <a:ext cx="8785225" cy="1368152"/>
          </a:xfrm>
        </p:spPr>
        <p:txBody>
          <a:bodyPr/>
          <a:lstStyle/>
          <a:p>
            <a:r>
              <a:rPr lang="ja-JP" altLang="en-US" dirty="0" smtClean="0"/>
              <a:t>今年の写真係へ</a:t>
            </a:r>
            <a:endParaRPr lang="en-US" altLang="ja-JP" dirty="0" smtClean="0"/>
          </a:p>
          <a:p>
            <a:pPr algn="ctr"/>
            <a:r>
              <a:rPr lang="ja-JP" altLang="en-US" dirty="0" smtClean="0"/>
              <a:t>集合写真と会場の全体写真を撮ってください</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916" y="873964"/>
            <a:ext cx="6084168" cy="4563126"/>
          </a:xfrm>
          <a:prstGeom prst="rect">
            <a:avLst/>
          </a:prstGeom>
        </p:spPr>
      </p:pic>
    </p:spTree>
    <p:extLst>
      <p:ext uri="{BB962C8B-B14F-4D97-AF65-F5344CB8AC3E}">
        <p14:creationId xmlns:p14="http://schemas.microsoft.com/office/powerpoint/2010/main" val="1087394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hokudai">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ＭＳ Ｐゴシック"/>
      </a:majorFont>
      <a:minorFont>
        <a:latin typeface="Franklin Gothic Dem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hokudai.potx</Template>
  <TotalTime>16189</TotalTime>
  <Words>2438</Words>
  <Application>Microsoft Office PowerPoint</Application>
  <PresentationFormat>画面に合わせる (4:3)</PresentationFormat>
  <Paragraphs>403</Paragraphs>
  <Slides>30</Slides>
  <Notes>26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30</vt:i4>
      </vt:variant>
    </vt:vector>
  </HeadingPairs>
  <TitlesOfParts>
    <vt:vector size="37" baseType="lpstr">
      <vt:lpstr>Franklin Gothic Demi</vt:lpstr>
      <vt:lpstr>ＭＳ Ｐゴシック</vt:lpstr>
      <vt:lpstr>MS UI Gothic</vt:lpstr>
      <vt:lpstr>ヒラギノ角ゴ Pro W3</vt:lpstr>
      <vt:lpstr>Arial</vt:lpstr>
      <vt:lpstr>Calibri</vt:lpstr>
      <vt:lpstr>hokudai</vt:lpstr>
      <vt:lpstr>大学-高校間双方向遠隔授業</vt:lpstr>
      <vt:lpstr>Outline</vt:lpstr>
      <vt:lpstr>PowerPoint プレゼンテーション</vt:lpstr>
      <vt:lpstr>遠隔授業プロジェクトとは</vt:lpstr>
      <vt:lpstr>遠隔授業の歴史 (1)</vt:lpstr>
      <vt:lpstr>遠隔授業の歴史 (2)</vt:lpstr>
      <vt:lpstr>遠隔授業の歴史 (3)</vt:lpstr>
      <vt:lpstr>昨年度の様子</vt:lpstr>
      <vt:lpstr>昨年度の様子</vt:lpstr>
      <vt:lpstr>教育的意義</vt:lpstr>
      <vt:lpstr>メディアの反応</vt:lpstr>
      <vt:lpstr>メディアの反応</vt:lpstr>
      <vt:lpstr>PowerPoint プレゼンテーション</vt:lpstr>
      <vt:lpstr>配線図 (2002 年度)</vt:lpstr>
      <vt:lpstr>配線図 (2007年度-2010 年度)</vt:lpstr>
      <vt:lpstr>配線図 (2011 年度-)</vt:lpstr>
      <vt:lpstr>ネットワーク経路 (2004年度-)</vt:lpstr>
      <vt:lpstr>PowerPoint プレゼンテーション</vt:lpstr>
      <vt:lpstr>授業が行われるまで (2015年度)</vt:lpstr>
      <vt:lpstr>今年度の予定 (2016年度) </vt:lpstr>
      <vt:lpstr>今年度の予定 (2016年度) </vt:lpstr>
      <vt:lpstr>各係のお仕事</vt:lpstr>
      <vt:lpstr>今年度の予定 (2016年度) </vt:lpstr>
      <vt:lpstr>今年度の予定 (2016年度) </vt:lpstr>
      <vt:lpstr>接続試験・リハーサル・会場設営</vt:lpstr>
      <vt:lpstr>今年度の予定 (2016年度) </vt:lpstr>
      <vt:lpstr>本番当日</vt:lpstr>
      <vt:lpstr>アンケート</vt:lpstr>
      <vt:lpstr>まとめ</vt:lpstr>
      <vt:lpstr>参考文献</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遠隔授業について</dc:title>
  <dc:creator>Takafumi Umemoto</dc:creator>
  <cp:lastModifiedBy>kazukin</cp:lastModifiedBy>
  <cp:revision>313</cp:revision>
  <dcterms:created xsi:type="dcterms:W3CDTF">2013-11-05T18:15:04Z</dcterms:created>
  <dcterms:modified xsi:type="dcterms:W3CDTF">2016-10-21T08:55:24Z</dcterms:modified>
</cp:coreProperties>
</file>