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72"/>
  </p:notesMasterIdLst>
  <p:sldIdLst>
    <p:sldId id="256" r:id="rId2"/>
    <p:sldId id="258" r:id="rId3"/>
    <p:sldId id="259" r:id="rId4"/>
    <p:sldId id="260" r:id="rId5"/>
    <p:sldId id="332" r:id="rId6"/>
    <p:sldId id="333" r:id="rId7"/>
    <p:sldId id="282" r:id="rId8"/>
    <p:sldId id="285" r:id="rId9"/>
    <p:sldId id="286" r:id="rId10"/>
    <p:sldId id="284" r:id="rId11"/>
    <p:sldId id="261" r:id="rId12"/>
    <p:sldId id="262" r:id="rId13"/>
    <p:sldId id="263" r:id="rId14"/>
    <p:sldId id="264" r:id="rId15"/>
    <p:sldId id="265" r:id="rId16"/>
    <p:sldId id="266" r:id="rId17"/>
    <p:sldId id="267" r:id="rId18"/>
    <p:sldId id="291" r:id="rId19"/>
    <p:sldId id="289" r:id="rId20"/>
    <p:sldId id="339" r:id="rId21"/>
    <p:sldId id="293" r:id="rId22"/>
    <p:sldId id="290" r:id="rId23"/>
    <p:sldId id="292" r:id="rId24"/>
    <p:sldId id="272" r:id="rId25"/>
    <p:sldId id="269" r:id="rId26"/>
    <p:sldId id="270" r:id="rId27"/>
    <p:sldId id="271" r:id="rId28"/>
    <p:sldId id="294" r:id="rId29"/>
    <p:sldId id="334" r:id="rId30"/>
    <p:sldId id="335" r:id="rId31"/>
    <p:sldId id="296" r:id="rId32"/>
    <p:sldId id="302" r:id="rId33"/>
    <p:sldId id="297" r:id="rId34"/>
    <p:sldId id="300" r:id="rId35"/>
    <p:sldId id="303" r:id="rId36"/>
    <p:sldId id="304" r:id="rId37"/>
    <p:sldId id="305" r:id="rId38"/>
    <p:sldId id="301" r:id="rId39"/>
    <p:sldId id="298" r:id="rId40"/>
    <p:sldId id="314" r:id="rId41"/>
    <p:sldId id="311" r:id="rId42"/>
    <p:sldId id="312" r:id="rId43"/>
    <p:sldId id="313" r:id="rId44"/>
    <p:sldId id="299" r:id="rId45"/>
    <p:sldId id="319" r:id="rId46"/>
    <p:sldId id="316" r:id="rId47"/>
    <p:sldId id="315" r:id="rId48"/>
    <p:sldId id="317" r:id="rId49"/>
    <p:sldId id="320" r:id="rId50"/>
    <p:sldId id="321" r:id="rId51"/>
    <p:sldId id="323" r:id="rId52"/>
    <p:sldId id="324" r:id="rId53"/>
    <p:sldId id="322" r:id="rId54"/>
    <p:sldId id="318" r:id="rId55"/>
    <p:sldId id="326" r:id="rId56"/>
    <p:sldId id="325" r:id="rId57"/>
    <p:sldId id="327" r:id="rId58"/>
    <p:sldId id="328" r:id="rId59"/>
    <p:sldId id="330" r:id="rId60"/>
    <p:sldId id="329" r:id="rId61"/>
    <p:sldId id="336" r:id="rId62"/>
    <p:sldId id="337" r:id="rId63"/>
    <p:sldId id="331" r:id="rId64"/>
    <p:sldId id="268" r:id="rId65"/>
    <p:sldId id="273" r:id="rId66"/>
    <p:sldId id="274" r:id="rId67"/>
    <p:sldId id="275" r:id="rId68"/>
    <p:sldId id="276" r:id="rId69"/>
    <p:sldId id="277" r:id="rId70"/>
    <p:sldId id="283"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53" autoAdjust="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17A14-E542-4915-8641-FEED1C4EBB5D}" type="datetimeFigureOut">
              <a:rPr kumimoji="1" lang="ja-JP" altLang="en-US" smtClean="0"/>
              <a:t>2018/1/19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24914-A5F7-45B2-8C58-3015667E5787}" type="slidenum">
              <a:rPr kumimoji="1" lang="ja-JP" altLang="en-US" smtClean="0"/>
              <a:t>‹#›</a:t>
            </a:fld>
            <a:endParaRPr kumimoji="1" lang="ja-JP" altLang="en-US"/>
          </a:p>
        </p:txBody>
      </p:sp>
    </p:spTree>
    <p:extLst>
      <p:ext uri="{BB962C8B-B14F-4D97-AF65-F5344CB8AC3E}">
        <p14:creationId xmlns:p14="http://schemas.microsoft.com/office/powerpoint/2010/main" val="618373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altLang="ja-JP" dirty="0"/>
              <a:t>http://skillhub.jp/blogs/177</a:t>
            </a:r>
          </a:p>
          <a:p>
            <a:r>
              <a:rPr lang="en-GB" altLang="ja-JP" dirty="0"/>
              <a:t>http://pb-times.jp/P_529d87c5b28d6</a:t>
            </a:r>
          </a:p>
          <a:p>
            <a:r>
              <a:rPr lang="ja-JP" altLang="en-US" dirty="0"/>
              <a:t>楽天は一部 </a:t>
            </a:r>
            <a:r>
              <a:rPr lang="en-US" altLang="ja-JP" dirty="0"/>
              <a:t>Rails </a:t>
            </a:r>
            <a:r>
              <a:rPr lang="ja-JP" altLang="en-US" dirty="0"/>
              <a:t>を使っているらしい</a:t>
            </a:r>
            <a:r>
              <a:rPr lang="en-US" altLang="ja-JP" dirty="0"/>
              <a:t>(2007)</a:t>
            </a:r>
            <a:r>
              <a:rPr lang="ja-JP" altLang="en-US" dirty="0"/>
              <a:t>から</a:t>
            </a:r>
            <a:endParaRPr lang="en-GB"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7</a:t>
            </a:fld>
            <a:endParaRPr kumimoji="1" lang="ja-JP" altLang="en-US"/>
          </a:p>
        </p:txBody>
      </p:sp>
    </p:spTree>
    <p:extLst>
      <p:ext uri="{BB962C8B-B14F-4D97-AF65-F5344CB8AC3E}">
        <p14:creationId xmlns:p14="http://schemas.microsoft.com/office/powerpoint/2010/main" val="218835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アーキテクチャ：基本設計</a:t>
            </a:r>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25</a:t>
            </a:fld>
            <a:endParaRPr kumimoji="1" lang="ja-JP" altLang="en-US"/>
          </a:p>
        </p:txBody>
      </p:sp>
    </p:spTree>
    <p:extLst>
      <p:ext uri="{BB962C8B-B14F-4D97-AF65-F5344CB8AC3E}">
        <p14:creationId xmlns:p14="http://schemas.microsoft.com/office/powerpoint/2010/main" val="46844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latin typeface="Arial" panose="020B0604020202020204" pitchFamily="34" charset="0"/>
                <a:cs typeface="Arial" panose="020B0604020202020204" pitchFamily="34" charset="0"/>
              </a:rPr>
              <a:t>$</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ruby</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–v</a:t>
            </a:r>
          </a:p>
          <a:p>
            <a:r>
              <a:rPr lang="en-US" altLang="ja-JP" sz="1200" dirty="0">
                <a:latin typeface="Arial" panose="020B0604020202020204" pitchFamily="34" charset="0"/>
                <a:cs typeface="Arial" panose="020B0604020202020204" pitchFamily="34" charset="0"/>
              </a:rPr>
              <a:t>$ rails -v</a:t>
            </a:r>
          </a:p>
          <a:p>
            <a:r>
              <a:rPr lang="en-US" altLang="ja-JP" sz="1200" dirty="0">
                <a:latin typeface="Arial" panose="020B0604020202020204" pitchFamily="34" charset="0"/>
                <a:cs typeface="Arial" panose="020B0604020202020204" pitchFamily="34" charset="0"/>
              </a:rPr>
              <a:t>$ rails</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new test1</a:t>
            </a:r>
          </a:p>
          <a:p>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nano</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Gemfile</a:t>
            </a:r>
            <a:endParaRPr kumimoji="1" lang="en-US" altLang="ja-JP" sz="1200" dirty="0">
              <a:latin typeface="Arial" panose="020B0604020202020204" pitchFamily="34" charset="0"/>
              <a:cs typeface="Arial" panose="020B0604020202020204" pitchFamily="34" charset="0"/>
            </a:endParaRPr>
          </a:p>
          <a:p>
            <a:r>
              <a:rPr kumimoji="1" lang="en-US" altLang="ja-JP" sz="1200" dirty="0">
                <a:latin typeface="Arial" panose="020B0604020202020204" pitchFamily="34" charset="0"/>
                <a:cs typeface="Arial" panose="020B0604020202020204" pitchFamily="34" charset="0"/>
              </a:rPr>
              <a:t>  </a:t>
            </a:r>
            <a:r>
              <a:rPr lang="en-US" altLang="ja-JP" dirty="0"/>
              <a:t>gem 'libv8', '~&gt; 3.11.8‘</a:t>
            </a:r>
          </a:p>
          <a:p>
            <a:r>
              <a:rPr kumimoji="1" lang="en-US" altLang="ja-JP" sz="1200" dirty="0">
                <a:latin typeface="Arial" panose="020B0604020202020204" pitchFamily="34" charset="0"/>
                <a:cs typeface="Arial" panose="020B0604020202020204" pitchFamily="34" charset="0"/>
              </a:rPr>
              <a:t>  </a:t>
            </a:r>
            <a:r>
              <a:rPr lang="en-US" altLang="ja-JP" dirty="0"/>
              <a:t>gem '</a:t>
            </a:r>
            <a:r>
              <a:rPr lang="en-US" altLang="ja-JP" dirty="0" err="1"/>
              <a:t>execjs</a:t>
            </a:r>
            <a:r>
              <a:rPr lang="en-US" altLang="ja-JP" dirty="0"/>
              <a:t>‘</a:t>
            </a:r>
          </a:p>
          <a:p>
            <a:r>
              <a:rPr kumimoji="1" lang="en-US" altLang="ja-JP" sz="1200" dirty="0">
                <a:latin typeface="Arial" panose="020B0604020202020204" pitchFamily="34" charset="0"/>
                <a:cs typeface="Arial" panose="020B0604020202020204" pitchFamily="34" charset="0"/>
              </a:rPr>
              <a:t>  </a:t>
            </a:r>
            <a:r>
              <a:rPr lang="en-US" altLang="ja-JP" dirty="0"/>
              <a:t>gem '</a:t>
            </a:r>
            <a:r>
              <a:rPr lang="en-US" altLang="ja-JP" dirty="0" err="1"/>
              <a:t>therubyracer</a:t>
            </a:r>
            <a:r>
              <a:rPr lang="en-US" altLang="ja-JP" dirty="0"/>
              <a:t>‘</a:t>
            </a:r>
          </a:p>
          <a:p>
            <a:r>
              <a:rPr kumimoji="1" lang="en-US" altLang="ja-JP" sz="1200" dirty="0">
                <a:latin typeface="Arial" panose="020B0604020202020204" pitchFamily="34" charset="0"/>
                <a:cs typeface="Arial" panose="020B0604020202020204" pitchFamily="34" charset="0"/>
              </a:rPr>
              <a:t>$ bundle install</a:t>
            </a:r>
          </a:p>
          <a:p>
            <a:r>
              <a:rPr kumimoji="1" lang="en-US" altLang="ja-JP" sz="1200" dirty="0">
                <a:latin typeface="Arial" panose="020B0604020202020204" pitchFamily="34" charset="0"/>
                <a:cs typeface="Arial" panose="020B0604020202020204" pitchFamily="34" charset="0"/>
              </a:rPr>
              <a:t>$ rails generate scaffold book </a:t>
            </a:r>
            <a:r>
              <a:rPr kumimoji="1" lang="en-US" altLang="ja-JP" sz="1200" dirty="0" err="1">
                <a:latin typeface="Arial" panose="020B0604020202020204" pitchFamily="34" charset="0"/>
                <a:cs typeface="Arial" panose="020B0604020202020204" pitchFamily="34" charset="0"/>
              </a:rPr>
              <a:t>isbn:string</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title:string</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publish:string</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published:date</a:t>
            </a:r>
            <a:endParaRPr kumimoji="1" lang="en-US" altLang="ja-JP" sz="1200" dirty="0">
              <a:latin typeface="Arial" panose="020B0604020202020204" pitchFamily="34" charset="0"/>
              <a:cs typeface="Arial" panose="020B0604020202020204" pitchFamily="34" charset="0"/>
            </a:endParaRPr>
          </a:p>
          <a:p>
            <a:r>
              <a:rPr kumimoji="1" lang="en-US" altLang="ja-JP" sz="1200" dirty="0">
                <a:latin typeface="Arial" panose="020B0604020202020204" pitchFamily="34" charset="0"/>
                <a:cs typeface="Arial" panose="020B0604020202020204" pitchFamily="34" charset="0"/>
              </a:rPr>
              <a:t>$ rake </a:t>
            </a:r>
            <a:r>
              <a:rPr kumimoji="1" lang="en-US" altLang="ja-JP" sz="1200" dirty="0" err="1">
                <a:latin typeface="Arial" panose="020B0604020202020204" pitchFamily="34" charset="0"/>
                <a:cs typeface="Arial" panose="020B0604020202020204" pitchFamily="34" charset="0"/>
              </a:rPr>
              <a:t>db:migrate</a:t>
            </a:r>
            <a:endParaRPr kumimoji="1" lang="en-US" altLang="ja-JP" sz="1200"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 rails</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s</a:t>
            </a:r>
          </a:p>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33</a:t>
            </a:fld>
            <a:endParaRPr kumimoji="1" lang="ja-JP" altLang="en-US"/>
          </a:p>
        </p:txBody>
      </p:sp>
    </p:spTree>
    <p:extLst>
      <p:ext uri="{BB962C8B-B14F-4D97-AF65-F5344CB8AC3E}">
        <p14:creationId xmlns:p14="http://schemas.microsoft.com/office/powerpoint/2010/main" val="166756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35</a:t>
            </a:fld>
            <a:endParaRPr kumimoji="1" lang="ja-JP" altLang="en-US"/>
          </a:p>
        </p:txBody>
      </p:sp>
    </p:spTree>
    <p:extLst>
      <p:ext uri="{BB962C8B-B14F-4D97-AF65-F5344CB8AC3E}">
        <p14:creationId xmlns:p14="http://schemas.microsoft.com/office/powerpoint/2010/main" val="123778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RESTful  Representational State Transfer </a:t>
            </a:r>
            <a:r>
              <a:rPr kumimoji="1" lang="ja-JP" altLang="en-US" dirty="0"/>
              <a:t>ネットワーク上に置かれたリソースを操作するアプリ作成のスタイル</a:t>
            </a:r>
            <a:endParaRPr kumimoji="1" lang="en-US" altLang="ja-JP" dirty="0"/>
          </a:p>
          <a:p>
            <a:r>
              <a:rPr kumimoji="1" lang="en-US" altLang="ja-JP" dirty="0"/>
              <a:t>Rails </a:t>
            </a:r>
            <a:r>
              <a:rPr kumimoji="1" lang="ja-JP" altLang="en-US" dirty="0"/>
              <a:t>のリソースとは</a:t>
            </a:r>
            <a:r>
              <a:rPr kumimoji="1" lang="en-US" altLang="ja-JP" dirty="0"/>
              <a:t>Controller </a:t>
            </a:r>
            <a:r>
              <a:rPr kumimoji="1" lang="ja-JP" altLang="en-US" dirty="0"/>
              <a:t>が扱う対象に生をつけたもの</a:t>
            </a:r>
            <a:r>
              <a:rPr kumimoji="1" lang="en-US" altLang="ja-JP" dirty="0"/>
              <a:t>. </a:t>
            </a:r>
            <a:r>
              <a:rPr kumimoji="1" lang="ja-JP" altLang="en-US" dirty="0"/>
              <a:t>アクションとリソース名を対応つける</a:t>
            </a:r>
            <a:endParaRPr kumimoji="1" lang="en-US" altLang="ja-JP" dirty="0"/>
          </a:p>
          <a:p>
            <a:r>
              <a:rPr kumimoji="1" lang="en-US" altLang="ja-JP" dirty="0"/>
              <a:t>REST</a:t>
            </a:r>
            <a:r>
              <a:rPr kumimoji="1" lang="ja-JP" altLang="en-US" dirty="0"/>
              <a:t> は </a:t>
            </a:r>
            <a:r>
              <a:rPr kumimoji="1" lang="en-US" altLang="ja-JP" dirty="0"/>
              <a:t>Apache </a:t>
            </a:r>
            <a:r>
              <a:rPr kumimoji="1" lang="ja-JP" altLang="en-US" dirty="0"/>
              <a:t>の創始のロイフィールディングが提唱</a:t>
            </a:r>
            <a:endParaRPr kumimoji="1" lang="en-US" altLang="ja-JP" dirty="0"/>
          </a:p>
          <a:p>
            <a:r>
              <a:rPr kumimoji="1" lang="en-US" altLang="ja-JP" dirty="0"/>
              <a:t>  1</a:t>
            </a:r>
            <a:r>
              <a:rPr kumimoji="1" lang="ja-JP" altLang="en-US" dirty="0"/>
              <a:t>すべてのリソースは </a:t>
            </a:r>
            <a:r>
              <a:rPr kumimoji="1" lang="en-US" altLang="ja-JP" dirty="0"/>
              <a:t>URL </a:t>
            </a:r>
            <a:r>
              <a:rPr kumimoji="1" lang="ja-JP" altLang="en-US" dirty="0"/>
              <a:t>で表されるユニークなアドレスを持つ</a:t>
            </a:r>
            <a:endParaRPr kumimoji="1" lang="en-US" altLang="ja-JP" dirty="0"/>
          </a:p>
          <a:p>
            <a:r>
              <a:rPr kumimoji="1" lang="ja-JP" altLang="en-US" dirty="0"/>
              <a:t>　</a:t>
            </a:r>
            <a:r>
              <a:rPr kumimoji="1" lang="en-US" altLang="ja-JP" dirty="0"/>
              <a:t>2</a:t>
            </a:r>
            <a:r>
              <a:rPr kumimoji="1" lang="ja-JP" altLang="en-US" dirty="0"/>
              <a:t>リソースに対する基本操作は取得、追加、更新、削除の４つである</a:t>
            </a:r>
            <a:endParaRPr kumimoji="1" lang="en-US" altLang="ja-JP" dirty="0"/>
          </a:p>
          <a:p>
            <a:r>
              <a:rPr kumimoji="1" lang="en-US" altLang="ja-JP" dirty="0"/>
              <a:t> 3</a:t>
            </a:r>
            <a:r>
              <a:rPr kumimoji="1" lang="ja-JP" altLang="en-US" dirty="0"/>
              <a:t>クライアントもサーバーもセッションの状態を記憶する必要がない</a:t>
            </a:r>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45</a:t>
            </a:fld>
            <a:endParaRPr kumimoji="1" lang="ja-JP" altLang="en-US"/>
          </a:p>
        </p:txBody>
      </p:sp>
    </p:spTree>
    <p:extLst>
      <p:ext uri="{BB962C8B-B14F-4D97-AF65-F5344CB8AC3E}">
        <p14:creationId xmlns:p14="http://schemas.microsoft.com/office/powerpoint/2010/main" val="278584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Psg</a:t>
            </a:r>
            <a:r>
              <a:rPr kumimoji="1" lang="en-US" altLang="ja-JP" dirty="0"/>
              <a:t> Room Reservation System</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55</a:t>
            </a:fld>
            <a:endParaRPr kumimoji="1" lang="ja-JP" altLang="en-US"/>
          </a:p>
        </p:txBody>
      </p:sp>
    </p:spTree>
    <p:extLst>
      <p:ext uri="{BB962C8B-B14F-4D97-AF65-F5344CB8AC3E}">
        <p14:creationId xmlns:p14="http://schemas.microsoft.com/office/powerpoint/2010/main" val="212099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やまだよしひろ 先生</a:t>
            </a:r>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61</a:t>
            </a:fld>
            <a:endParaRPr kumimoji="1" lang="ja-JP" altLang="en-US"/>
          </a:p>
        </p:txBody>
      </p:sp>
    </p:spTree>
    <p:extLst>
      <p:ext uri="{BB962C8B-B14F-4D97-AF65-F5344CB8AC3E}">
        <p14:creationId xmlns:p14="http://schemas.microsoft.com/office/powerpoint/2010/main" val="273603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実際に見てみる</a:t>
            </a:r>
            <a:r>
              <a:rPr kumimoji="1" lang="en-US" altLang="ja-JP" dirty="0"/>
              <a:t>(</a:t>
            </a:r>
            <a:r>
              <a:rPr kumimoji="1" lang="en-US" altLang="ja-JP" dirty="0" err="1"/>
              <a:t>Github</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65</a:t>
            </a:fld>
            <a:endParaRPr kumimoji="1" lang="ja-JP" altLang="en-US"/>
          </a:p>
        </p:txBody>
      </p:sp>
    </p:spTree>
    <p:extLst>
      <p:ext uri="{BB962C8B-B14F-4D97-AF65-F5344CB8AC3E}">
        <p14:creationId xmlns:p14="http://schemas.microsoft.com/office/powerpoint/2010/main" val="438926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params</a:t>
            </a:r>
            <a:r>
              <a:rPr kumimoji="1" lang="en-US" altLang="ja-JP" dirty="0"/>
              <a:t>[:user] </a:t>
            </a:r>
            <a:r>
              <a:rPr kumimoji="1" lang="ja-JP" altLang="en-US" dirty="0"/>
              <a:t>は</a:t>
            </a:r>
            <a:r>
              <a:rPr kumimoji="1" lang="en-US" altLang="ja-JP" dirty="0"/>
              <a:t>URL</a:t>
            </a:r>
            <a:r>
              <a:rPr kumimoji="1" lang="ja-JP" altLang="en-US" dirty="0"/>
              <a:t> から送られてきた値やフォームで入力した値を</a:t>
            </a:r>
            <a:r>
              <a:rPr kumimoji="1" lang="en-US" altLang="ja-JP" dirty="0" err="1"/>
              <a:t>params</a:t>
            </a:r>
            <a:r>
              <a:rPr kumimoji="1" lang="en-US" altLang="ja-JP" dirty="0"/>
              <a:t>[:</a:t>
            </a:r>
            <a:r>
              <a:rPr kumimoji="1" lang="ja-JP" altLang="en-US" dirty="0"/>
              <a:t>パラメータ名</a:t>
            </a:r>
            <a:r>
              <a:rPr kumimoji="1" lang="en-US" altLang="ja-JP" dirty="0"/>
              <a:t>]</a:t>
            </a:r>
            <a:r>
              <a:rPr kumimoji="1" lang="ja-JP" altLang="en-US" dirty="0"/>
              <a:t>で取得する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68</a:t>
            </a:fld>
            <a:endParaRPr kumimoji="1" lang="ja-JP" altLang="en-US"/>
          </a:p>
        </p:txBody>
      </p:sp>
    </p:spTree>
    <p:extLst>
      <p:ext uri="{BB962C8B-B14F-4D97-AF65-F5344CB8AC3E}">
        <p14:creationId xmlns:p14="http://schemas.microsoft.com/office/powerpoint/2010/main" val="151044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Psg</a:t>
            </a:r>
            <a:r>
              <a:rPr kumimoji="1" lang="en-US" altLang="ja-JP" dirty="0"/>
              <a:t> Room Reservation System</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8</a:t>
            </a:fld>
            <a:endParaRPr kumimoji="1" lang="ja-JP" altLang="en-US"/>
          </a:p>
        </p:txBody>
      </p:sp>
    </p:spTree>
    <p:extLst>
      <p:ext uri="{BB962C8B-B14F-4D97-AF65-F5344CB8AC3E}">
        <p14:creationId xmlns:p14="http://schemas.microsoft.com/office/powerpoint/2010/main" val="21209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10</a:t>
            </a:fld>
            <a:endParaRPr kumimoji="1" lang="ja-JP" altLang="en-US"/>
          </a:p>
        </p:txBody>
      </p:sp>
    </p:spTree>
    <p:extLst>
      <p:ext uri="{BB962C8B-B14F-4D97-AF65-F5344CB8AC3E}">
        <p14:creationId xmlns:p14="http://schemas.microsoft.com/office/powerpoint/2010/main" val="109404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デイビッド・ハイネマイヤー・ハンソン</a:t>
            </a:r>
            <a:endParaRPr kumimoji="1" lang="en-US" altLang="ja-JP" dirty="0"/>
          </a:p>
          <a:p>
            <a:r>
              <a:rPr kumimoji="1" lang="en-US" altLang="ja-JP" dirty="0"/>
              <a:t>Rails 5.0</a:t>
            </a:r>
            <a:r>
              <a:rPr kumimoji="1" lang="en-US" altLang="ja-JP" baseline="0" dirty="0"/>
              <a:t> </a:t>
            </a:r>
            <a:r>
              <a:rPr kumimoji="1" lang="ja-JP" altLang="en-US" baseline="0" dirty="0"/>
              <a:t>は </a:t>
            </a:r>
            <a:r>
              <a:rPr kumimoji="1" lang="en-US" altLang="ja-JP" baseline="0" dirty="0"/>
              <a:t>Ruby 2.2.2 </a:t>
            </a:r>
            <a:r>
              <a:rPr kumimoji="1" lang="ja-JP" altLang="en-US" baseline="0" dirty="0"/>
              <a:t>以降</a:t>
            </a:r>
            <a:endParaRPr kumimoji="1" lang="en-US" altLang="ja-JP" baseline="0" dirty="0"/>
          </a:p>
          <a:p>
            <a:r>
              <a:rPr kumimoji="1" lang="en-US" altLang="ja-JP" baseline="0" dirty="0"/>
              <a:t>Rails</a:t>
            </a:r>
            <a:r>
              <a:rPr kumimoji="1" lang="ja-JP" altLang="en-US" baseline="0" dirty="0"/>
              <a:t> </a:t>
            </a:r>
            <a:r>
              <a:rPr kumimoji="1" lang="en-US" altLang="ja-JP" baseline="0" dirty="0"/>
              <a:t>4.2.6 </a:t>
            </a:r>
            <a:r>
              <a:rPr kumimoji="1" lang="ja-JP" altLang="en-US" baseline="0" dirty="0"/>
              <a:t>は</a:t>
            </a:r>
            <a:endParaRPr kumimoji="1" lang="ja-JP" altLang="en-US" dirty="0"/>
          </a:p>
        </p:txBody>
      </p:sp>
      <p:sp>
        <p:nvSpPr>
          <p:cNvPr id="4" name="スライド番号プレースホルダー 3"/>
          <p:cNvSpPr>
            <a:spLocks noGrp="1"/>
          </p:cNvSpPr>
          <p:nvPr>
            <p:ph type="sldNum" sz="quarter" idx="10"/>
          </p:nvPr>
        </p:nvSpPr>
        <p:spPr/>
        <p:txBody>
          <a:bodyPr/>
          <a:lstStyle/>
          <a:p>
            <a:fld id="{6DD24914-A5F7-45B2-8C58-3015667E5787}" type="slidenum">
              <a:rPr kumimoji="1" lang="ja-JP" altLang="en-US" smtClean="0"/>
              <a:t>12</a:t>
            </a:fld>
            <a:endParaRPr kumimoji="1" lang="ja-JP" altLang="en-US"/>
          </a:p>
        </p:txBody>
      </p:sp>
    </p:spTree>
    <p:extLst>
      <p:ext uri="{BB962C8B-B14F-4D97-AF65-F5344CB8AC3E}">
        <p14:creationId xmlns:p14="http://schemas.microsoft.com/office/powerpoint/2010/main" val="35715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Ruby</a:t>
            </a:r>
            <a:r>
              <a:rPr kumimoji="1" lang="ja-JP" altLang="en-US" dirty="0"/>
              <a:t>で利用可能なフレームワーク： </a:t>
            </a:r>
            <a:r>
              <a:rPr kumimoji="1" lang="en-US" altLang="ja-JP" dirty="0"/>
              <a:t>Sinatra(</a:t>
            </a:r>
            <a:r>
              <a:rPr kumimoji="1" lang="ja-JP" altLang="en-US" dirty="0"/>
              <a:t>簡潔なアプリケーション</a:t>
            </a:r>
            <a:r>
              <a:rPr kumimoji="1" lang="en-US" altLang="ja-JP" dirty="0"/>
              <a:t>), </a:t>
            </a:r>
            <a:r>
              <a:rPr kumimoji="1" lang="en-US" altLang="ja-JP" dirty="0" err="1"/>
              <a:t>Padrino</a:t>
            </a:r>
            <a:r>
              <a:rPr kumimoji="1" lang="en-US" altLang="ja-JP" dirty="0"/>
              <a:t>(Sinatra)</a:t>
            </a:r>
          </a:p>
          <a:p>
            <a:r>
              <a:rPr kumimoji="1" lang="ja-JP" altLang="en-US" dirty="0"/>
              <a:t>* クラス</a:t>
            </a:r>
            <a:r>
              <a:rPr kumimoji="1" lang="en-US" altLang="ja-JP" dirty="0"/>
              <a:t>: </a:t>
            </a:r>
            <a:r>
              <a:rPr kumimoji="1" lang="ja-JP" altLang="en-US" dirty="0"/>
              <a:t>オブジェクトの型</a:t>
            </a:r>
            <a:r>
              <a:rPr kumimoji="1" lang="en-US" altLang="ja-JP" dirty="0"/>
              <a:t>(</a:t>
            </a:r>
            <a:r>
              <a:rPr kumimoji="1" lang="ja-JP" altLang="en-US" dirty="0"/>
              <a:t>文字列</a:t>
            </a:r>
            <a:r>
              <a:rPr kumimoji="1" lang="en-US" altLang="ja-JP" dirty="0"/>
              <a:t>:</a:t>
            </a:r>
            <a:r>
              <a:rPr kumimoji="1" lang="ja-JP" altLang="en-US" dirty="0"/>
              <a:t> </a:t>
            </a:r>
            <a:r>
              <a:rPr kumimoji="1" lang="en-US" altLang="ja-JP" dirty="0"/>
              <a:t>String, </a:t>
            </a:r>
            <a:r>
              <a:rPr kumimoji="1" lang="ja-JP" altLang="en-US" dirty="0"/>
              <a:t>配列</a:t>
            </a:r>
            <a:r>
              <a:rPr kumimoji="1" lang="en-US" altLang="ja-JP" dirty="0"/>
              <a:t>: Array </a:t>
            </a:r>
            <a:r>
              <a:rPr kumimoji="1" lang="ja-JP" altLang="en-US" dirty="0"/>
              <a:t>など</a:t>
            </a:r>
            <a:r>
              <a:rPr kumimoji="1" lang="en-US" altLang="ja-JP" dirty="0"/>
              <a:t>)</a:t>
            </a:r>
          </a:p>
          <a:p>
            <a:r>
              <a:rPr kumimoji="1" lang="ja-JP" altLang="en-US" dirty="0"/>
              <a:t>  * オブジェクト</a:t>
            </a:r>
            <a:r>
              <a:rPr kumimoji="1" lang="en-US" altLang="ja-JP" dirty="0"/>
              <a:t>: Ruby</a:t>
            </a:r>
            <a:r>
              <a:rPr kumimoji="1" lang="ja-JP" altLang="en-US" baseline="0" dirty="0"/>
              <a:t> におけるデータの基本単位</a:t>
            </a:r>
            <a:r>
              <a:rPr kumimoji="1" lang="en-US" altLang="ja-JP" baseline="0" dirty="0"/>
              <a:t>(</a:t>
            </a:r>
            <a:r>
              <a:rPr kumimoji="1" lang="ja-JP" altLang="en-US" baseline="0" dirty="0"/>
              <a:t>文字列</a:t>
            </a:r>
            <a:r>
              <a:rPr kumimoji="1" lang="en-US" altLang="ja-JP" baseline="0" dirty="0"/>
              <a:t>, </a:t>
            </a:r>
            <a:r>
              <a:rPr kumimoji="1" lang="ja-JP" altLang="en-US" baseline="0" dirty="0"/>
              <a:t>時刻</a:t>
            </a:r>
            <a:r>
              <a:rPr kumimoji="1" lang="en-US" altLang="ja-JP" baseline="0" dirty="0"/>
              <a:t>)</a:t>
            </a:r>
          </a:p>
          <a:p>
            <a:pPr marL="171450" indent="-171450">
              <a:buFont typeface="Arial" charset="0"/>
              <a:buChar char="•"/>
            </a:pPr>
            <a:r>
              <a:rPr kumimoji="1" lang="ja-JP" altLang="en-US" baseline="0" dirty="0"/>
              <a:t>ライブラリ</a:t>
            </a:r>
            <a:r>
              <a:rPr kumimoji="1" lang="en-US" altLang="ja-JP" baseline="0" dirty="0"/>
              <a:t>: </a:t>
            </a:r>
            <a:r>
              <a:rPr kumimoji="1" lang="ja-JP" altLang="en-US" baseline="0" dirty="0"/>
              <a:t>汎用性の高い複数のプログラム</a:t>
            </a:r>
            <a:endParaRPr kumimoji="1" lang="en-US" altLang="ja-JP" baseline="0" dirty="0"/>
          </a:p>
          <a:p>
            <a:pPr marL="171450" indent="-171450">
              <a:buFont typeface="Arial" charset="0"/>
              <a:buChar char="•"/>
            </a:pPr>
            <a:r>
              <a:rPr kumimoji="1" lang="ja-JP" altLang="en-US" dirty="0"/>
              <a:t>最近のスマートフォンアプリもこの</a:t>
            </a:r>
            <a:r>
              <a:rPr kumimoji="1" lang="en-US" altLang="ja-JP" dirty="0"/>
              <a:t>Web</a:t>
            </a:r>
            <a:r>
              <a:rPr kumimoji="1" lang="ja-JP" altLang="en-US" dirty="0"/>
              <a:t> アプリケーションフレームワークというのが用いられている</a:t>
            </a:r>
            <a:endParaRPr kumimoji="1" lang="en-US" altLang="ja-JP" dirty="0"/>
          </a:p>
          <a:p>
            <a:pPr marL="628650" lvl="1" indent="-171450">
              <a:buFont typeface="Arial" charset="0"/>
              <a:buChar char="•"/>
            </a:pPr>
            <a:r>
              <a:rPr kumimoji="1" lang="en-US" altLang="ja-JP" dirty="0" err="1"/>
              <a:t>Gunyasif</a:t>
            </a:r>
            <a:r>
              <a:rPr kumimoji="1" lang="en-US" altLang="ja-JP" dirty="0"/>
              <a:t>(</a:t>
            </a:r>
            <a:r>
              <a:rPr kumimoji="1" lang="ja-JP" altLang="en-US" dirty="0"/>
              <a:t>グニャシフ</a:t>
            </a:r>
            <a:r>
              <a:rPr kumimoji="1" lang="en-US" altLang="ja-JP" dirty="0"/>
              <a:t>)</a:t>
            </a:r>
            <a:r>
              <a:rPr kumimoji="1" lang="ja-JP" altLang="en-US" dirty="0"/>
              <a:t> </a:t>
            </a:r>
            <a:r>
              <a:rPr kumimoji="1" lang="en-US" altLang="ja-JP" dirty="0"/>
              <a:t>=&gt;</a:t>
            </a:r>
            <a:r>
              <a:rPr kumimoji="1" lang="ja-JP" altLang="en-US" dirty="0"/>
              <a:t> </a:t>
            </a:r>
            <a:r>
              <a:rPr kumimoji="1" lang="en-US" altLang="ja-JP" dirty="0"/>
              <a:t>FFRK</a:t>
            </a:r>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13</a:t>
            </a:fld>
            <a:endParaRPr kumimoji="1" lang="ja-JP" altLang="en-US"/>
          </a:p>
        </p:txBody>
      </p:sp>
    </p:spTree>
    <p:extLst>
      <p:ext uri="{BB962C8B-B14F-4D97-AF65-F5344CB8AC3E}">
        <p14:creationId xmlns:p14="http://schemas.microsoft.com/office/powerpoint/2010/main" val="398252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Ruby</a:t>
            </a:r>
            <a:r>
              <a:rPr kumimoji="1" lang="ja-JP" altLang="en-US" dirty="0"/>
              <a:t> </a:t>
            </a:r>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16</a:t>
            </a:fld>
            <a:endParaRPr kumimoji="1" lang="ja-JP" altLang="en-US"/>
          </a:p>
        </p:txBody>
      </p:sp>
    </p:spTree>
    <p:extLst>
      <p:ext uri="{BB962C8B-B14F-4D97-AF65-F5344CB8AC3E}">
        <p14:creationId xmlns:p14="http://schemas.microsoft.com/office/powerpoint/2010/main" val="302123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17</a:t>
            </a:fld>
            <a:endParaRPr kumimoji="1" lang="ja-JP" altLang="en-US"/>
          </a:p>
        </p:txBody>
      </p:sp>
    </p:spTree>
    <p:extLst>
      <p:ext uri="{BB962C8B-B14F-4D97-AF65-F5344CB8AC3E}">
        <p14:creationId xmlns:p14="http://schemas.microsoft.com/office/powerpoint/2010/main" val="383526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latin typeface="Arial" panose="020B0604020202020204" pitchFamily="34" charset="0"/>
                <a:cs typeface="Arial" panose="020B0604020202020204" pitchFamily="34" charset="0"/>
              </a:rPr>
              <a:t>$</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ruby</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–v</a:t>
            </a:r>
          </a:p>
          <a:p>
            <a:r>
              <a:rPr lang="en-US" altLang="ja-JP" sz="1200" dirty="0">
                <a:latin typeface="Arial" panose="020B0604020202020204" pitchFamily="34" charset="0"/>
                <a:cs typeface="Arial" panose="020B0604020202020204" pitchFamily="34" charset="0"/>
              </a:rPr>
              <a:t>$ rails -v</a:t>
            </a:r>
          </a:p>
          <a:p>
            <a:r>
              <a:rPr lang="en-US" altLang="ja-JP" sz="1200" dirty="0">
                <a:latin typeface="Arial" panose="020B0604020202020204" pitchFamily="34" charset="0"/>
                <a:cs typeface="Arial" panose="020B0604020202020204" pitchFamily="34" charset="0"/>
              </a:rPr>
              <a:t>$ rails</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new test1</a:t>
            </a:r>
          </a:p>
          <a:p>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nano</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Gemfile</a:t>
            </a:r>
            <a:endParaRPr kumimoji="1" lang="en-US" altLang="ja-JP" sz="1200" dirty="0">
              <a:latin typeface="Arial" panose="020B0604020202020204" pitchFamily="34" charset="0"/>
              <a:cs typeface="Arial" panose="020B0604020202020204" pitchFamily="34" charset="0"/>
            </a:endParaRPr>
          </a:p>
          <a:p>
            <a:r>
              <a:rPr kumimoji="1" lang="en-US" altLang="ja-JP" sz="1200" dirty="0">
                <a:latin typeface="Arial" panose="020B0604020202020204" pitchFamily="34" charset="0"/>
                <a:cs typeface="Arial" panose="020B0604020202020204" pitchFamily="34" charset="0"/>
              </a:rPr>
              <a:t>  </a:t>
            </a:r>
            <a:r>
              <a:rPr lang="en-US" altLang="ja-JP" dirty="0"/>
              <a:t>gem 'libv8', '~&gt; 3.11.8‘</a:t>
            </a:r>
          </a:p>
          <a:p>
            <a:r>
              <a:rPr kumimoji="1" lang="en-US" altLang="ja-JP" sz="1200" dirty="0">
                <a:latin typeface="Arial" panose="020B0604020202020204" pitchFamily="34" charset="0"/>
                <a:cs typeface="Arial" panose="020B0604020202020204" pitchFamily="34" charset="0"/>
              </a:rPr>
              <a:t>  </a:t>
            </a:r>
            <a:r>
              <a:rPr lang="en-US" altLang="ja-JP" dirty="0"/>
              <a:t>gem '</a:t>
            </a:r>
            <a:r>
              <a:rPr lang="en-US" altLang="ja-JP" dirty="0" err="1"/>
              <a:t>execjs</a:t>
            </a:r>
            <a:r>
              <a:rPr lang="en-US" altLang="ja-JP" dirty="0"/>
              <a:t>‘</a:t>
            </a:r>
          </a:p>
          <a:p>
            <a:r>
              <a:rPr kumimoji="1" lang="en-US" altLang="ja-JP" sz="1200" dirty="0">
                <a:latin typeface="Arial" panose="020B0604020202020204" pitchFamily="34" charset="0"/>
                <a:cs typeface="Arial" panose="020B0604020202020204" pitchFamily="34" charset="0"/>
              </a:rPr>
              <a:t>  </a:t>
            </a:r>
            <a:r>
              <a:rPr lang="en-US" altLang="ja-JP" dirty="0"/>
              <a:t>gem '</a:t>
            </a:r>
            <a:r>
              <a:rPr lang="en-US" altLang="ja-JP" dirty="0" err="1"/>
              <a:t>therubyracer</a:t>
            </a:r>
            <a:r>
              <a:rPr lang="en-US" altLang="ja-JP" dirty="0"/>
              <a:t>‘</a:t>
            </a:r>
          </a:p>
          <a:p>
            <a:r>
              <a:rPr kumimoji="1" lang="en-US" altLang="ja-JP" sz="1200" dirty="0">
                <a:latin typeface="Arial" panose="020B0604020202020204" pitchFamily="34" charset="0"/>
                <a:cs typeface="Arial" panose="020B0604020202020204" pitchFamily="34" charset="0"/>
              </a:rPr>
              <a:t>$ bundle install</a:t>
            </a:r>
          </a:p>
          <a:p>
            <a:r>
              <a:rPr kumimoji="1" lang="en-US" altLang="ja-JP" sz="1200" dirty="0">
                <a:latin typeface="Arial" panose="020B0604020202020204" pitchFamily="34" charset="0"/>
                <a:cs typeface="Arial" panose="020B0604020202020204" pitchFamily="34" charset="0"/>
              </a:rPr>
              <a:t>$ rails generate scaffold book </a:t>
            </a:r>
            <a:r>
              <a:rPr kumimoji="1" lang="en-US" altLang="ja-JP" sz="1200" dirty="0" err="1">
                <a:latin typeface="Arial" panose="020B0604020202020204" pitchFamily="34" charset="0"/>
                <a:cs typeface="Arial" panose="020B0604020202020204" pitchFamily="34" charset="0"/>
              </a:rPr>
              <a:t>isbn:string</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title:string</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publish:string</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published:date</a:t>
            </a:r>
            <a:endParaRPr kumimoji="1" lang="en-US" altLang="ja-JP" sz="1200" dirty="0">
              <a:latin typeface="Arial" panose="020B0604020202020204" pitchFamily="34" charset="0"/>
              <a:cs typeface="Arial" panose="020B0604020202020204" pitchFamily="34" charset="0"/>
            </a:endParaRPr>
          </a:p>
          <a:p>
            <a:r>
              <a:rPr kumimoji="1" lang="en-US" altLang="ja-JP" sz="1200" dirty="0">
                <a:latin typeface="Arial" panose="020B0604020202020204" pitchFamily="34" charset="0"/>
                <a:cs typeface="Arial" panose="020B0604020202020204" pitchFamily="34" charset="0"/>
              </a:rPr>
              <a:t>$ rake </a:t>
            </a:r>
            <a:r>
              <a:rPr kumimoji="1" lang="en-US" altLang="ja-JP" sz="1200" dirty="0" err="1">
                <a:latin typeface="Arial" panose="020B0604020202020204" pitchFamily="34" charset="0"/>
                <a:cs typeface="Arial" panose="020B0604020202020204" pitchFamily="34" charset="0"/>
              </a:rPr>
              <a:t>db:migrate</a:t>
            </a:r>
            <a:endParaRPr kumimoji="1" lang="en-US" altLang="ja-JP" sz="1200"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 rails</a:t>
            </a:r>
            <a:r>
              <a:rPr lang="ja-JP" altLang="en-US"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s</a:t>
            </a:r>
          </a:p>
          <a:p>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22</a:t>
            </a:fld>
            <a:endParaRPr kumimoji="1" lang="ja-JP" altLang="en-US"/>
          </a:p>
        </p:txBody>
      </p:sp>
    </p:spTree>
    <p:extLst>
      <p:ext uri="{BB962C8B-B14F-4D97-AF65-F5344CB8AC3E}">
        <p14:creationId xmlns:p14="http://schemas.microsoft.com/office/powerpoint/2010/main" val="166756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erb</a:t>
            </a:r>
            <a:r>
              <a:rPr kumimoji="1" lang="en-US" altLang="ja-JP" dirty="0"/>
              <a:t>:</a:t>
            </a:r>
            <a:r>
              <a:rPr kumimoji="1" lang="en-US" altLang="ja-JP" baseline="0" dirty="0"/>
              <a:t> Embedded ruby</a:t>
            </a:r>
          </a:p>
          <a:p>
            <a:r>
              <a:rPr kumimoji="1" lang="en-US" altLang="ja-JP" baseline="0" dirty="0"/>
              <a:t>    HTML</a:t>
            </a:r>
            <a:r>
              <a:rPr kumimoji="1" lang="ja-JP" altLang="en-US" baseline="0" dirty="0"/>
              <a:t>や</a:t>
            </a:r>
            <a:r>
              <a:rPr kumimoji="1" lang="en-US" altLang="ja-JP" baseline="0" dirty="0"/>
              <a:t>XML</a:t>
            </a:r>
            <a:r>
              <a:rPr kumimoji="1" lang="ja-JP" altLang="en-US" baseline="0" dirty="0"/>
              <a:t> などに</a:t>
            </a:r>
            <a:r>
              <a:rPr kumimoji="1" lang="en-US" altLang="ja-JP" baseline="0" dirty="0"/>
              <a:t>Ruby</a:t>
            </a:r>
            <a:r>
              <a:rPr kumimoji="1" lang="ja-JP" altLang="en-US" baseline="0" dirty="0"/>
              <a:t>スクリプトを埋め込む仕組み</a:t>
            </a:r>
            <a:endParaRPr kumimoji="1" lang="ja-JP" altLang="en-US" dirty="0"/>
          </a:p>
        </p:txBody>
      </p:sp>
      <p:sp>
        <p:nvSpPr>
          <p:cNvPr id="4" name="スライド番号プレースホルダー 3"/>
          <p:cNvSpPr>
            <a:spLocks noGrp="1"/>
          </p:cNvSpPr>
          <p:nvPr>
            <p:ph type="sldNum" sz="quarter" idx="10"/>
          </p:nvPr>
        </p:nvSpPr>
        <p:spPr/>
        <p:txBody>
          <a:bodyPr/>
          <a:lstStyle/>
          <a:p>
            <a:fld id="{08E51E0E-C8B3-4201-A203-E38336903675}" type="slidenum">
              <a:rPr kumimoji="1" lang="ja-JP" altLang="en-US" smtClean="0"/>
              <a:pPr/>
              <a:t>24</a:t>
            </a:fld>
            <a:endParaRPr kumimoji="1" lang="ja-JP" altLang="en-US"/>
          </a:p>
        </p:txBody>
      </p:sp>
    </p:spTree>
    <p:extLst>
      <p:ext uri="{BB962C8B-B14F-4D97-AF65-F5344CB8AC3E}">
        <p14:creationId xmlns:p14="http://schemas.microsoft.com/office/powerpoint/2010/main" val="2656708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EF260249-AB6F-4E0C-B852-53DA15F72DC2}"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22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extLst>
      <p:ext uri="{BB962C8B-B14F-4D97-AF65-F5344CB8AC3E}">
        <p14:creationId xmlns:p14="http://schemas.microsoft.com/office/powerpoint/2010/main" val="361256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70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223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extLst>
      <p:ext uri="{BB962C8B-B14F-4D97-AF65-F5344CB8AC3E}">
        <p14:creationId xmlns:p14="http://schemas.microsoft.com/office/powerpoint/2010/main" val="13608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757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5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09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3">
        <a:schemeClr val="bg1"/>
      </p:bgRef>
    </p:bg>
    <p:spTree>
      <p:nvGrpSpPr>
        <p:cNvPr id="1" name=""/>
        <p:cNvGrpSpPr/>
        <p:nvPr/>
      </p:nvGrpSpPr>
      <p:grpSpPr>
        <a:xfrm>
          <a:off x="0" y="0"/>
          <a:ext cx="0" cy="0"/>
          <a:chOff x="0" y="0"/>
          <a:chExt cx="0" cy="0"/>
        </a:xfrm>
      </p:grpSpPr>
      <p:cxnSp>
        <p:nvCxnSpPr>
          <p:cNvPr id="7" name="Straight Connector 6"/>
          <p:cNvCxnSpPr/>
          <p:nvPr/>
        </p:nvCxnSpPr>
        <p:spPr>
          <a:xfrm>
            <a:off x="1176865" y="1844824"/>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548680"/>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176865" y="1988840"/>
            <a:ext cx="6798736" cy="34449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356670" y="5669880"/>
            <a:ext cx="1148283" cy="279400"/>
          </a:xfrm>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a:xfrm>
            <a:off x="1176865" y="5669880"/>
            <a:ext cx="5104667" cy="279400"/>
          </a:xfrm>
        </p:spPr>
        <p:txBody>
          <a:bodyPr/>
          <a:lstStyle/>
          <a:p>
            <a:endParaRPr kumimoji="1" lang="ja-JP" altLang="en-US"/>
          </a:p>
        </p:txBody>
      </p:sp>
      <p:sp>
        <p:nvSpPr>
          <p:cNvPr id="6" name="Slide Number Placeholder 5"/>
          <p:cNvSpPr>
            <a:spLocks noGrp="1"/>
          </p:cNvSpPr>
          <p:nvPr>
            <p:ph type="sldNum" sz="quarter" idx="12"/>
          </p:nvPr>
        </p:nvSpPr>
        <p:spPr>
          <a:xfrm>
            <a:off x="7580091" y="5669880"/>
            <a:ext cx="395510" cy="279400"/>
          </a:xfrm>
        </p:spPr>
        <p:txBody>
          <a:bodyPr/>
          <a:lstStyle/>
          <a:p>
            <a:fld id="{EF260249-AB6F-4E0C-B852-53DA15F72DC2}" type="slidenum">
              <a:rPr kumimoji="1" lang="ja-JP" altLang="en-US" smtClean="0"/>
              <a:t>‹#›</a:t>
            </a:fld>
            <a:endParaRPr kumimoji="1" lang="ja-JP" altLang="en-US"/>
          </a:p>
        </p:txBody>
      </p:sp>
    </p:spTree>
    <p:extLst>
      <p:ext uri="{BB962C8B-B14F-4D97-AF65-F5344CB8AC3E}">
        <p14:creationId xmlns:p14="http://schemas.microsoft.com/office/powerpoint/2010/main" val="11608885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67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extLst>
      <p:ext uri="{BB962C8B-B14F-4D97-AF65-F5344CB8AC3E}">
        <p14:creationId xmlns:p14="http://schemas.microsoft.com/office/powerpoint/2010/main" val="45884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50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04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extLst>
      <p:ext uri="{BB962C8B-B14F-4D97-AF65-F5344CB8AC3E}">
        <p14:creationId xmlns:p14="http://schemas.microsoft.com/office/powerpoint/2010/main" val="157900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22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656FAA9-62CC-4BE7-A575-C0FC4105D246}" type="datetimeFigureOut">
              <a:rPr kumimoji="1" lang="ja-JP" altLang="en-US" smtClean="0"/>
              <a:t>2018/1/19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260249-AB6F-4E0C-B852-53DA15F72DC2}" type="slidenum">
              <a:rPr kumimoji="1" lang="ja-JP" altLang="en-US" smtClean="0"/>
              <a:t>‹#›</a:t>
            </a:fld>
            <a:endParaRPr kumimoji="1" lang="ja-JP" altLang="en-US"/>
          </a:p>
        </p:txBody>
      </p:sp>
    </p:spTree>
    <p:extLst>
      <p:ext uri="{BB962C8B-B14F-4D97-AF65-F5344CB8AC3E}">
        <p14:creationId xmlns:p14="http://schemas.microsoft.com/office/powerpoint/2010/main" val="410960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56FAA9-62CC-4BE7-A575-C0FC4105D246}" type="datetimeFigureOut">
              <a:rPr kumimoji="1" lang="ja-JP" altLang="en-US" smtClean="0"/>
              <a:t>2018/1/19</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260249-AB6F-4E0C-B852-53DA15F72DC2}" type="slidenum">
              <a:rPr kumimoji="1" lang="ja-JP" altLang="en-US" smtClean="0"/>
              <a:t>‹#›</a:t>
            </a:fld>
            <a:endParaRPr kumimoji="1" lang="ja-JP" altLang="en-US"/>
          </a:p>
        </p:txBody>
      </p:sp>
    </p:spTree>
    <p:extLst>
      <p:ext uri="{BB962C8B-B14F-4D97-AF65-F5344CB8AC3E}">
        <p14:creationId xmlns:p14="http://schemas.microsoft.com/office/powerpoint/2010/main" val="214039007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localhost:3000/lesson/tes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2.xml.rels><?xml version="1.0" encoding="UTF-8" standalone="yes"?>
<Relationships xmlns="http://schemas.openxmlformats.org/package/2006/relationships"><Relationship Id="rId3" Type="http://schemas.openxmlformats.org/officeDocument/2006/relationships/hyperlink" Target="http://rubyonrails.org/" TargetMode="External"/><Relationship Id="rId2" Type="http://schemas.openxmlformats.org/officeDocument/2006/relationships/hyperlink" Target="https://jet.ep.sci.hokudai.ac.jp/prrs" TargetMode="External"/><Relationship Id="rId1" Type="http://schemas.openxmlformats.org/officeDocument/2006/relationships/slideLayout" Target="../slideLayouts/slideLayout2.xml"/><Relationship Id="rId4" Type="http://schemas.openxmlformats.org/officeDocument/2006/relationships/hyperlink" Target="https://railstutorial.jp/"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dirty="0"/>
              <a:t>Ruby on Rails (</a:t>
            </a:r>
            <a:r>
              <a:rPr lang="en-US" altLang="ja-JP" dirty="0" err="1"/>
              <a:t>RoR</a:t>
            </a:r>
            <a:r>
              <a:rPr lang="en-US" altLang="ja-JP" dirty="0"/>
              <a:t>)</a:t>
            </a:r>
            <a:r>
              <a:rPr lang="ja-JP" altLang="en-US" dirty="0"/>
              <a:t> って何</a:t>
            </a:r>
            <a:r>
              <a:rPr lang="en-US" altLang="ja-JP" dirty="0"/>
              <a:t>? </a:t>
            </a:r>
            <a:r>
              <a:rPr lang="ja-JP" altLang="en-US" dirty="0"/>
              <a:t>体験会</a:t>
            </a:r>
            <a:endParaRPr kumimoji="1" lang="ja-JP" altLang="en-US" dirty="0"/>
          </a:p>
        </p:txBody>
      </p:sp>
      <p:sp>
        <p:nvSpPr>
          <p:cNvPr id="3" name="サブタイトル 2"/>
          <p:cNvSpPr>
            <a:spLocks noGrp="1"/>
          </p:cNvSpPr>
          <p:nvPr>
            <p:ph type="subTitle" idx="1"/>
          </p:nvPr>
        </p:nvSpPr>
        <p:spPr/>
        <p:txBody>
          <a:bodyPr>
            <a:normAutofit/>
          </a:bodyPr>
          <a:lstStyle/>
          <a:p>
            <a:r>
              <a:rPr kumimoji="1" lang="ja-JP" altLang="en-US" dirty="0"/>
              <a:t>北海道大学 大学院理学院</a:t>
            </a:r>
            <a:endParaRPr kumimoji="1" lang="en-US" altLang="ja-JP" dirty="0"/>
          </a:p>
          <a:p>
            <a:r>
              <a:rPr lang="ja-JP" altLang="en-US" dirty="0"/>
              <a:t>宇宙理学専攻</a:t>
            </a:r>
            <a:endParaRPr lang="en-US" altLang="ja-JP" dirty="0"/>
          </a:p>
          <a:p>
            <a:r>
              <a:rPr lang="ja-JP" altLang="en-US" dirty="0"/>
              <a:t>荻原 弘尭</a:t>
            </a:r>
            <a:endParaRPr kumimoji="1" lang="ja-JP" altLang="en-US" dirty="0"/>
          </a:p>
        </p:txBody>
      </p:sp>
      <p:pic>
        <p:nvPicPr>
          <p:cNvPr id="6" name="Picture 2" descr="f:id:tkymtk:20131216113852j:image:w100,le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134" y="4620284"/>
            <a:ext cx="1682142" cy="20015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2014-01-08_Rub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46" y="4797152"/>
            <a:ext cx="1442090" cy="166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5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今日の話の趣旨</a:t>
            </a:r>
          </a:p>
        </p:txBody>
      </p:sp>
      <p:sp>
        <p:nvSpPr>
          <p:cNvPr id="3" name="コンテンツ プレースホルダー 2"/>
          <p:cNvSpPr>
            <a:spLocks noGrp="1"/>
          </p:cNvSpPr>
          <p:nvPr>
            <p:ph idx="1"/>
          </p:nvPr>
        </p:nvSpPr>
        <p:spPr/>
        <p:txBody>
          <a:bodyPr>
            <a:normAutofit lnSpcReduction="10000"/>
          </a:bodyPr>
          <a:lstStyle/>
          <a:p>
            <a:r>
              <a:rPr kumimoji="1" lang="en-US" altLang="ja-JP" dirty="0"/>
              <a:t>Ruby on Rails </a:t>
            </a:r>
            <a:r>
              <a:rPr kumimoji="1" lang="ja-JP" altLang="en-US" dirty="0"/>
              <a:t>に興味はあるけど触ったことのない人へのあと一押し</a:t>
            </a:r>
            <a:endParaRPr kumimoji="1" lang="en-US" altLang="ja-JP" dirty="0"/>
          </a:p>
          <a:p>
            <a:r>
              <a:rPr kumimoji="1" lang="ja-JP" altLang="en-US" dirty="0"/>
              <a:t>興味ない人ももしかしたら興味持つかもしれない人への紹介</a:t>
            </a:r>
            <a:endParaRPr kumimoji="1" lang="en-US" altLang="ja-JP" dirty="0"/>
          </a:p>
          <a:p>
            <a:r>
              <a:rPr lang="ja-JP" altLang="en-US" dirty="0"/>
              <a:t>少し凝った</a:t>
            </a:r>
            <a:r>
              <a:rPr lang="en-US" altLang="ja-JP" dirty="0"/>
              <a:t>Web</a:t>
            </a:r>
            <a:r>
              <a:rPr lang="ja-JP" altLang="en-US" dirty="0"/>
              <a:t> アプリケーションを作ってみたい人を引き込む</a:t>
            </a:r>
            <a:endParaRPr lang="en-US" altLang="ja-JP" dirty="0"/>
          </a:p>
          <a:p>
            <a:r>
              <a:rPr lang="ja-JP" altLang="en-US" dirty="0"/>
              <a:t>あわよくば管理を引き継いでほしいという願望もある</a:t>
            </a:r>
            <a:r>
              <a:rPr lang="en-US" altLang="ja-JP" dirty="0"/>
              <a:t>(</a:t>
            </a:r>
            <a:r>
              <a:rPr lang="ja-JP" altLang="en-US" dirty="0"/>
              <a:t>笑</a:t>
            </a:r>
            <a:r>
              <a:rPr lang="en-US" altLang="ja-JP" dirty="0"/>
              <a:t>)</a:t>
            </a:r>
          </a:p>
          <a:p>
            <a:endParaRPr kumimoji="1" lang="ja-JP" altLang="en-US" dirty="0"/>
          </a:p>
        </p:txBody>
      </p:sp>
    </p:spTree>
    <p:extLst>
      <p:ext uri="{BB962C8B-B14F-4D97-AF65-F5344CB8AC3E}">
        <p14:creationId xmlns:p14="http://schemas.microsoft.com/office/powerpoint/2010/main" val="125552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2997200"/>
            <a:ext cx="8686800" cy="838200"/>
          </a:xfrm>
        </p:spPr>
        <p:txBody>
          <a:bodyPr/>
          <a:lstStyle/>
          <a:p>
            <a:r>
              <a:rPr lang="en-US" altLang="ja-JP" dirty="0"/>
              <a:t>Ruby on Rails</a:t>
            </a:r>
            <a:endParaRPr kumimoji="1" lang="ja-JP" altLang="en-US" dirty="0"/>
          </a:p>
        </p:txBody>
      </p:sp>
    </p:spTree>
    <p:extLst>
      <p:ext uri="{BB962C8B-B14F-4D97-AF65-F5344CB8AC3E}">
        <p14:creationId xmlns:p14="http://schemas.microsoft.com/office/powerpoint/2010/main" val="59933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Ruby on Rails</a:t>
            </a:r>
            <a:r>
              <a:rPr kumimoji="1" lang="ja-JP" altLang="en-US" dirty="0"/>
              <a:t> </a:t>
            </a:r>
            <a:r>
              <a:rPr kumimoji="1" lang="en-US" altLang="ja-JP" dirty="0"/>
              <a:t>(Rails, </a:t>
            </a:r>
            <a:r>
              <a:rPr kumimoji="1" lang="en-US" altLang="ja-JP" dirty="0" err="1"/>
              <a:t>RoR</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a:t>Ruby</a:t>
            </a:r>
            <a:r>
              <a:rPr kumimoji="1" lang="ja-JP" altLang="en-US" dirty="0"/>
              <a:t> 言語で記述され</a:t>
            </a:r>
            <a:r>
              <a:rPr kumimoji="1" lang="en-US" altLang="ja-JP" dirty="0"/>
              <a:t>, Ruby </a:t>
            </a:r>
            <a:r>
              <a:rPr kumimoji="1" lang="ja-JP" altLang="en-US" dirty="0"/>
              <a:t>環境で動作する</a:t>
            </a:r>
            <a:r>
              <a:rPr kumimoji="1" lang="en-US" altLang="ja-JP" dirty="0">
                <a:solidFill>
                  <a:srgbClr val="FF0000"/>
                </a:solidFill>
              </a:rPr>
              <a:t>Web</a:t>
            </a:r>
            <a:r>
              <a:rPr kumimoji="1" lang="ja-JP" altLang="en-US" dirty="0">
                <a:solidFill>
                  <a:srgbClr val="FF0000"/>
                </a:solidFill>
              </a:rPr>
              <a:t> アプリケーションフレームワーク</a:t>
            </a:r>
            <a:endParaRPr kumimoji="1" lang="en-US" altLang="ja-JP" dirty="0">
              <a:solidFill>
                <a:srgbClr val="FF0000"/>
              </a:solidFill>
            </a:endParaRPr>
          </a:p>
          <a:p>
            <a:pPr lvl="1"/>
            <a:r>
              <a:rPr lang="en-US" altLang="ja-JP" dirty="0"/>
              <a:t>Ruby:</a:t>
            </a:r>
            <a:r>
              <a:rPr lang="ja-JP" altLang="en-US" dirty="0"/>
              <a:t> オブジェクトスクリプト言語</a:t>
            </a:r>
            <a:endParaRPr lang="en-US" altLang="ja-JP" dirty="0"/>
          </a:p>
          <a:p>
            <a:r>
              <a:rPr lang="ja-JP" altLang="en-US" dirty="0"/>
              <a:t>開発者</a:t>
            </a:r>
            <a:endParaRPr lang="en-US" altLang="ja-JP" dirty="0"/>
          </a:p>
          <a:p>
            <a:pPr lvl="1"/>
            <a:r>
              <a:rPr lang="en-US" altLang="ja-JP" dirty="0"/>
              <a:t>David </a:t>
            </a:r>
            <a:r>
              <a:rPr lang="en-US" altLang="ja-JP" dirty="0" err="1"/>
              <a:t>Heinemeier</a:t>
            </a:r>
            <a:r>
              <a:rPr lang="ja-JP" altLang="en-US" dirty="0"/>
              <a:t> </a:t>
            </a:r>
            <a:r>
              <a:rPr lang="en-US" altLang="ja-JP" dirty="0"/>
              <a:t>Hansson</a:t>
            </a:r>
          </a:p>
          <a:p>
            <a:pPr lvl="2"/>
            <a:r>
              <a:rPr lang="ja-JP" altLang="en-US" dirty="0"/>
              <a:t>デンマークのプログラマ</a:t>
            </a:r>
            <a:endParaRPr lang="en-US" altLang="ja-JP" dirty="0"/>
          </a:p>
          <a:p>
            <a:r>
              <a:rPr lang="ja-JP" altLang="en-US" dirty="0"/>
              <a:t>開発年</a:t>
            </a:r>
            <a:endParaRPr lang="en-US" altLang="ja-JP" dirty="0"/>
          </a:p>
          <a:p>
            <a:pPr lvl="1"/>
            <a:r>
              <a:rPr lang="en-US" altLang="ja-JP" dirty="0"/>
              <a:t>2004</a:t>
            </a:r>
            <a:r>
              <a:rPr lang="ja-JP" altLang="en-US" dirty="0"/>
              <a:t> 年</a:t>
            </a:r>
            <a:r>
              <a:rPr lang="en-US" altLang="ja-JP" dirty="0"/>
              <a:t>7</a:t>
            </a:r>
            <a:r>
              <a:rPr lang="ja-JP" altLang="en-US" dirty="0"/>
              <a:t> 月に最初のバージョンが公開</a:t>
            </a:r>
            <a:endParaRPr lang="en-US" altLang="ja-JP" dirty="0"/>
          </a:p>
          <a:p>
            <a:pPr lvl="2"/>
            <a:r>
              <a:rPr lang="ja-JP" altLang="en-US" dirty="0"/>
              <a:t>最新安定版</a:t>
            </a:r>
            <a:r>
              <a:rPr lang="en-US" altLang="ja-JP" dirty="0"/>
              <a:t>: Rails</a:t>
            </a:r>
            <a:r>
              <a:rPr lang="ja-JP" altLang="en-US" dirty="0"/>
              <a:t> </a:t>
            </a:r>
            <a:r>
              <a:rPr lang="en-US" altLang="ja-JP" dirty="0"/>
              <a:t>5.1.4</a:t>
            </a:r>
            <a:r>
              <a:rPr lang="ja-JP" altLang="en-US" dirty="0"/>
              <a:t> </a:t>
            </a:r>
            <a:r>
              <a:rPr lang="en-US" altLang="ja-JP" dirty="0"/>
              <a:t>(2017/09/07)</a:t>
            </a:r>
          </a:p>
          <a:p>
            <a:pPr lvl="2"/>
            <a:r>
              <a:rPr lang="ja-JP" altLang="en-US" dirty="0"/>
              <a:t>前安定版</a:t>
            </a:r>
            <a:r>
              <a:rPr lang="en-US" altLang="ja-JP" dirty="0"/>
              <a:t>: Rails</a:t>
            </a:r>
            <a:r>
              <a:rPr lang="ja-JP" altLang="en-US" dirty="0"/>
              <a:t> </a:t>
            </a:r>
            <a:r>
              <a:rPr lang="en-US" altLang="ja-JP" dirty="0"/>
              <a:t>4.2.7</a:t>
            </a:r>
            <a:r>
              <a:rPr lang="ja-JP" altLang="en-US" dirty="0"/>
              <a:t> </a:t>
            </a:r>
            <a:r>
              <a:rPr lang="en-US" altLang="ja-JP" dirty="0"/>
              <a:t>(2016/07/13)</a:t>
            </a:r>
          </a:p>
        </p:txBody>
      </p:sp>
      <p:pic>
        <p:nvPicPr>
          <p:cNvPr id="4" name="Picture 2" descr="f:id:tkymtk:20131216113852j:image:w100,le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9751"/>
            <a:ext cx="1044477" cy="124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46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a:latin typeface="+mj-ea"/>
              </a:rPr>
              <a:t>Web</a:t>
            </a:r>
            <a:r>
              <a:rPr kumimoji="1" lang="ja-JP" altLang="en-US" sz="3600" dirty="0">
                <a:latin typeface="+mj-ea"/>
              </a:rPr>
              <a:t> アプリケーションフレームワーク</a:t>
            </a:r>
          </a:p>
        </p:txBody>
      </p:sp>
      <p:sp>
        <p:nvSpPr>
          <p:cNvPr id="3" name="コンテンツ プレースホルダー 2"/>
          <p:cNvSpPr>
            <a:spLocks noGrp="1"/>
          </p:cNvSpPr>
          <p:nvPr>
            <p:ph idx="1"/>
          </p:nvPr>
        </p:nvSpPr>
        <p:spPr/>
        <p:txBody>
          <a:bodyPr>
            <a:normAutofit fontScale="85000" lnSpcReduction="20000"/>
          </a:bodyPr>
          <a:lstStyle/>
          <a:p>
            <a:r>
              <a:rPr lang="ja-JP" altLang="en-US" dirty="0"/>
              <a:t>フレームワーク</a:t>
            </a:r>
            <a:r>
              <a:rPr lang="en-US" altLang="ja-JP" dirty="0"/>
              <a:t>(</a:t>
            </a:r>
            <a:r>
              <a:rPr lang="ja-JP" altLang="en-US" dirty="0"/>
              <a:t>枠組み</a:t>
            </a:r>
            <a:r>
              <a:rPr lang="en-US" altLang="ja-JP" dirty="0"/>
              <a:t>)</a:t>
            </a:r>
          </a:p>
          <a:p>
            <a:pPr lvl="1"/>
            <a:r>
              <a:rPr lang="ja-JP" altLang="en-US" dirty="0"/>
              <a:t>「開発・運用・意思決定を行う際に、その基礎となる規則・構造・アイデア・思想などの集合のこと。」</a:t>
            </a:r>
            <a:r>
              <a:rPr lang="en-US" altLang="ja-JP" dirty="0"/>
              <a:t>(Wikipedia, </a:t>
            </a:r>
            <a:r>
              <a:rPr lang="ja-JP" altLang="en-US" dirty="0"/>
              <a:t>フレームワーク</a:t>
            </a:r>
            <a:r>
              <a:rPr lang="en-US" altLang="ja-JP" dirty="0"/>
              <a:t>, 2017</a:t>
            </a:r>
            <a:r>
              <a:rPr lang="ja-JP" altLang="en-US" dirty="0"/>
              <a:t>年</a:t>
            </a:r>
            <a:r>
              <a:rPr lang="en-US" altLang="ja-JP" dirty="0"/>
              <a:t>3</a:t>
            </a:r>
            <a:r>
              <a:rPr lang="ja-JP" altLang="en-US" dirty="0"/>
              <a:t>月</a:t>
            </a:r>
            <a:r>
              <a:rPr lang="en-US" altLang="ja-JP" dirty="0"/>
              <a:t>6</a:t>
            </a:r>
            <a:r>
              <a:rPr lang="ja-JP" altLang="en-US" dirty="0"/>
              <a:t>日</a:t>
            </a:r>
            <a:r>
              <a:rPr lang="en-US" altLang="ja-JP" dirty="0"/>
              <a:t>)</a:t>
            </a:r>
          </a:p>
          <a:p>
            <a:r>
              <a:rPr lang="ja-JP" altLang="en-US" dirty="0"/>
              <a:t>アプリケーションフレームワーク</a:t>
            </a:r>
            <a:endParaRPr lang="en-US" altLang="ja-JP" dirty="0"/>
          </a:p>
          <a:p>
            <a:pPr lvl="1"/>
            <a:r>
              <a:rPr lang="ja-JP" altLang="en-US" dirty="0"/>
              <a:t>再利用可能なクラス・ライブラリの集合</a:t>
            </a:r>
            <a:endParaRPr lang="en-US" altLang="ja-JP" dirty="0"/>
          </a:p>
          <a:p>
            <a:pPr lvl="2"/>
            <a:r>
              <a:rPr lang="ja-JP" altLang="en-US" dirty="0"/>
              <a:t>アプリケーションを新規作成する際に，再利用可能なコードをまとめておくことで開発者の手間を省くことができる</a:t>
            </a:r>
            <a:endParaRPr lang="en-US" altLang="ja-JP" dirty="0"/>
          </a:p>
          <a:p>
            <a:r>
              <a:rPr lang="en-US" altLang="ja-JP" dirty="0">
                <a:solidFill>
                  <a:srgbClr val="FF0000"/>
                </a:solidFill>
              </a:rPr>
              <a:t>Web</a:t>
            </a:r>
            <a:r>
              <a:rPr lang="ja-JP" altLang="en-US" dirty="0">
                <a:solidFill>
                  <a:srgbClr val="FF0000"/>
                </a:solidFill>
              </a:rPr>
              <a:t> アプリケーションフレームワーク</a:t>
            </a:r>
            <a:endParaRPr lang="en-US" altLang="ja-JP" dirty="0">
              <a:solidFill>
                <a:srgbClr val="FF0000"/>
              </a:solidFill>
            </a:endParaRPr>
          </a:p>
          <a:p>
            <a:pPr lvl="1"/>
            <a:r>
              <a:rPr lang="en-US" altLang="ja-JP" dirty="0"/>
              <a:t>Web</a:t>
            </a:r>
            <a:r>
              <a:rPr lang="ja-JP" altLang="en-US" dirty="0"/>
              <a:t> サイト等の開発をする際に用いられるアプリケーションフレームワーク</a:t>
            </a:r>
            <a:endParaRPr lang="en-US" altLang="ja-JP" dirty="0"/>
          </a:p>
        </p:txBody>
      </p:sp>
    </p:spTree>
    <p:extLst>
      <p:ext uri="{BB962C8B-B14F-4D97-AF65-F5344CB8AC3E}">
        <p14:creationId xmlns:p14="http://schemas.microsoft.com/office/powerpoint/2010/main" val="92333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000" dirty="0"/>
              <a:t>アプリケーションフレームワークのメリット</a:t>
            </a:r>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a:t>開発生産性の向上</a:t>
            </a:r>
            <a:endParaRPr kumimoji="1" lang="en-US" altLang="ja-JP" dirty="0"/>
          </a:p>
          <a:p>
            <a:pPr lvl="1"/>
            <a:r>
              <a:rPr lang="ja-JP" altLang="en-US" dirty="0"/>
              <a:t>コード開発に規約があるので品質均質化</a:t>
            </a:r>
            <a:endParaRPr lang="en-US" altLang="ja-JP" dirty="0"/>
          </a:p>
          <a:p>
            <a:pPr lvl="1"/>
            <a:r>
              <a:rPr kumimoji="1" lang="ja-JP" altLang="en-US" dirty="0"/>
              <a:t>比較的役割分担がしやすい</a:t>
            </a:r>
            <a:endParaRPr kumimoji="1" lang="en-US" altLang="ja-JP" dirty="0"/>
          </a:p>
          <a:p>
            <a:r>
              <a:rPr lang="ja-JP" altLang="en-US" dirty="0"/>
              <a:t>メンテナンス性に優れる</a:t>
            </a:r>
            <a:endParaRPr lang="en-US" altLang="ja-JP" dirty="0"/>
          </a:p>
          <a:p>
            <a:pPr lvl="1"/>
            <a:r>
              <a:rPr lang="ja-JP" altLang="en-US" dirty="0"/>
              <a:t>コードの一貫性による可読性の向上</a:t>
            </a:r>
            <a:endParaRPr lang="en-US" altLang="ja-JP" dirty="0"/>
          </a:p>
          <a:p>
            <a:r>
              <a:rPr kumimoji="1" lang="ja-JP" altLang="en-US" dirty="0"/>
              <a:t>先端の技術トレンドに対応しやすい</a:t>
            </a:r>
            <a:endParaRPr kumimoji="1" lang="en-US" altLang="ja-JP" dirty="0"/>
          </a:p>
          <a:p>
            <a:pPr lvl="1"/>
            <a:r>
              <a:rPr kumimoji="1" lang="ja-JP" altLang="en-US" dirty="0"/>
              <a:t>フレームワーク規模での対応が可能</a:t>
            </a:r>
            <a:endParaRPr lang="en-US" altLang="ja-JP" dirty="0"/>
          </a:p>
          <a:p>
            <a:pPr lvl="2"/>
            <a:r>
              <a:rPr kumimoji="1" lang="en-US" altLang="ja-JP" dirty="0"/>
              <a:t>HTML5</a:t>
            </a:r>
            <a:r>
              <a:rPr kumimoji="1" lang="ja-JP" altLang="en-US" dirty="0"/>
              <a:t> など</a:t>
            </a:r>
            <a:endParaRPr kumimoji="1" lang="en-US" altLang="ja-JP" dirty="0"/>
          </a:p>
          <a:p>
            <a:r>
              <a:rPr lang="ja-JP" altLang="en-US" dirty="0"/>
              <a:t>一定以上の品質が期待できる</a:t>
            </a:r>
            <a:endParaRPr lang="en-US" altLang="ja-JP" dirty="0"/>
          </a:p>
          <a:p>
            <a:pPr lvl="1"/>
            <a:r>
              <a:rPr kumimoji="1" lang="ja-JP" altLang="en-US" dirty="0"/>
              <a:t>もともとある程度できているものから作るため</a:t>
            </a:r>
          </a:p>
        </p:txBody>
      </p:sp>
    </p:spTree>
    <p:extLst>
      <p:ext uri="{BB962C8B-B14F-4D97-AF65-F5344CB8AC3E}">
        <p14:creationId xmlns:p14="http://schemas.microsoft.com/office/powerpoint/2010/main" val="238320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アプリケーション</a:t>
            </a:r>
            <a:r>
              <a:rPr kumimoji="1" lang="ja-JP" altLang="en-US" dirty="0"/>
              <a:t>フレームワークのデメリット</a:t>
            </a:r>
          </a:p>
        </p:txBody>
      </p:sp>
      <p:sp>
        <p:nvSpPr>
          <p:cNvPr id="3" name="コンテンツ プレースホルダー 2"/>
          <p:cNvSpPr>
            <a:spLocks noGrp="1"/>
          </p:cNvSpPr>
          <p:nvPr>
            <p:ph idx="1"/>
          </p:nvPr>
        </p:nvSpPr>
        <p:spPr/>
        <p:txBody>
          <a:bodyPr/>
          <a:lstStyle/>
          <a:p>
            <a:r>
              <a:rPr lang="ja-JP" altLang="en-US" dirty="0"/>
              <a:t>制約が多いので慣れるのに時間がかかる</a:t>
            </a:r>
            <a:endParaRPr lang="en-US" altLang="ja-JP" dirty="0"/>
          </a:p>
          <a:p>
            <a:r>
              <a:rPr lang="ja-JP" altLang="en-US" dirty="0"/>
              <a:t>こんなアプリケーションはフレームワークを導入しないほうがいい</a:t>
            </a:r>
            <a:endParaRPr lang="en-US" altLang="ja-JP" dirty="0"/>
          </a:p>
          <a:p>
            <a:pPr lvl="1"/>
            <a:r>
              <a:rPr lang="ja-JP" altLang="en-US" dirty="0"/>
              <a:t>小規模なその場限りの</a:t>
            </a:r>
            <a:r>
              <a:rPr kumimoji="1" lang="ja-JP" altLang="en-US" dirty="0"/>
              <a:t>アプリケーション</a:t>
            </a:r>
            <a:endParaRPr lang="en-US" altLang="ja-JP" dirty="0"/>
          </a:p>
          <a:p>
            <a:pPr lvl="2"/>
            <a:r>
              <a:rPr kumimoji="1" lang="ja-JP" altLang="en-US" dirty="0"/>
              <a:t>開発コスト </a:t>
            </a:r>
            <a:r>
              <a:rPr lang="ja-JP" altLang="en-US" dirty="0"/>
              <a:t>大</a:t>
            </a:r>
            <a:endParaRPr kumimoji="1" lang="en-US" altLang="ja-JP" dirty="0"/>
          </a:p>
        </p:txBody>
      </p:sp>
    </p:spTree>
    <p:extLst>
      <p:ext uri="{BB962C8B-B14F-4D97-AF65-F5344CB8AC3E}">
        <p14:creationId xmlns:p14="http://schemas.microsoft.com/office/powerpoint/2010/main" val="3892023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latin typeface="+mj-ea"/>
              </a:rPr>
              <a:t>Rails </a:t>
            </a:r>
            <a:r>
              <a:rPr lang="ja-JP" altLang="en-US" dirty="0">
                <a:latin typeface="+mj-ea"/>
              </a:rPr>
              <a:t>プログラミングに必要な環境</a:t>
            </a:r>
            <a:endParaRPr kumimoji="1" lang="ja-JP" altLang="en-US" dirty="0">
              <a:latin typeface="+mj-ea"/>
            </a:endParaRPr>
          </a:p>
        </p:txBody>
      </p:sp>
      <p:sp>
        <p:nvSpPr>
          <p:cNvPr id="3" name="コンテンツ プレースホルダー 2"/>
          <p:cNvSpPr>
            <a:spLocks noGrp="1"/>
          </p:cNvSpPr>
          <p:nvPr>
            <p:ph idx="1"/>
          </p:nvPr>
        </p:nvSpPr>
        <p:spPr/>
        <p:txBody>
          <a:bodyPr>
            <a:normAutofit/>
          </a:bodyPr>
          <a:lstStyle/>
          <a:p>
            <a:r>
              <a:rPr lang="en-US" altLang="ja-JP" dirty="0"/>
              <a:t>Ruby</a:t>
            </a:r>
          </a:p>
          <a:p>
            <a:r>
              <a:rPr lang="en-US" altLang="ja-JP" dirty="0"/>
              <a:t>HTTP</a:t>
            </a:r>
            <a:r>
              <a:rPr lang="ja-JP" altLang="en-US" dirty="0"/>
              <a:t> サーバ</a:t>
            </a:r>
            <a:endParaRPr lang="en-US" altLang="ja-JP" dirty="0"/>
          </a:p>
          <a:p>
            <a:pPr lvl="1"/>
            <a:r>
              <a:rPr lang="en-US" altLang="ja-JP" dirty="0"/>
              <a:t>Apache, </a:t>
            </a:r>
            <a:r>
              <a:rPr lang="en-US" altLang="ja-JP" dirty="0" err="1"/>
              <a:t>WEBrick</a:t>
            </a:r>
            <a:r>
              <a:rPr lang="en-US" altLang="ja-JP" dirty="0"/>
              <a:t>…</a:t>
            </a:r>
          </a:p>
          <a:p>
            <a:r>
              <a:rPr lang="en-US" altLang="ja-JP" dirty="0"/>
              <a:t>Database</a:t>
            </a:r>
          </a:p>
          <a:p>
            <a:pPr lvl="1"/>
            <a:r>
              <a:rPr lang="en-US" altLang="ja-JP" dirty="0"/>
              <a:t>SQLite, MySQL…</a:t>
            </a:r>
          </a:p>
          <a:p>
            <a:r>
              <a:rPr lang="en-US" altLang="ja-JP" dirty="0"/>
              <a:t>Ruby on Rails</a:t>
            </a:r>
          </a:p>
          <a:p>
            <a:endParaRPr lang="en-US" altLang="ja-JP" dirty="0"/>
          </a:p>
        </p:txBody>
      </p:sp>
    </p:spTree>
    <p:extLst>
      <p:ext uri="{BB962C8B-B14F-4D97-AF65-F5344CB8AC3E}">
        <p14:creationId xmlns:p14="http://schemas.microsoft.com/office/powerpoint/2010/main" val="13073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Rails</a:t>
            </a:r>
            <a:r>
              <a:rPr lang="ja-JP" altLang="en-US" dirty="0"/>
              <a:t> </a:t>
            </a:r>
            <a:r>
              <a:rPr kumimoji="1" lang="ja-JP" altLang="en-US" dirty="0"/>
              <a:t>プログラミングに必要な環境</a:t>
            </a:r>
          </a:p>
        </p:txBody>
      </p:sp>
      <p:sp>
        <p:nvSpPr>
          <p:cNvPr id="4" name="角丸四角形 3"/>
          <p:cNvSpPr/>
          <p:nvPr/>
        </p:nvSpPr>
        <p:spPr>
          <a:xfrm>
            <a:off x="2195736" y="1606500"/>
            <a:ext cx="6588918" cy="48965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5550565" y="1896840"/>
            <a:ext cx="2952328" cy="1003821"/>
            <a:chOff x="4932040" y="2780928"/>
            <a:chExt cx="2952328" cy="1003821"/>
          </a:xfrm>
        </p:grpSpPr>
        <p:sp>
          <p:nvSpPr>
            <p:cNvPr id="6" name="角丸四角形 5"/>
            <p:cNvSpPr/>
            <p:nvPr/>
          </p:nvSpPr>
          <p:spPr>
            <a:xfrm>
              <a:off x="4932040" y="2780928"/>
              <a:ext cx="2952328" cy="1003821"/>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descr="f:id:tkymtk:20131216113852j:image:w100,le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753" y="2930078"/>
              <a:ext cx="615746" cy="73266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897691" y="3088952"/>
              <a:ext cx="1877751" cy="461665"/>
            </a:xfrm>
            <a:prstGeom prst="rect">
              <a:avLst/>
            </a:prstGeom>
            <a:noFill/>
          </p:spPr>
          <p:txBody>
            <a:bodyPr wrap="square" rtlCol="0">
              <a:spAutoFit/>
            </a:bodyPr>
            <a:lstStyle/>
            <a:p>
              <a:r>
                <a:rPr kumimoji="1" lang="en-US" altLang="ja-JP" sz="2400" dirty="0"/>
                <a:t>Ruby on Rails</a:t>
              </a:r>
            </a:p>
          </p:txBody>
        </p:sp>
      </p:grpSp>
      <p:grpSp>
        <p:nvGrpSpPr>
          <p:cNvPr id="10" name="グループ化 9"/>
          <p:cNvGrpSpPr/>
          <p:nvPr/>
        </p:nvGrpSpPr>
        <p:grpSpPr>
          <a:xfrm>
            <a:off x="5569615" y="2905894"/>
            <a:ext cx="2952328" cy="1003821"/>
            <a:chOff x="5569615" y="2905894"/>
            <a:chExt cx="2952328" cy="1003821"/>
          </a:xfrm>
        </p:grpSpPr>
        <p:grpSp>
          <p:nvGrpSpPr>
            <p:cNvPr id="15" name="グループ化 14"/>
            <p:cNvGrpSpPr/>
            <p:nvPr/>
          </p:nvGrpSpPr>
          <p:grpSpPr>
            <a:xfrm>
              <a:off x="5569615" y="2905894"/>
              <a:ext cx="2952328" cy="1003821"/>
              <a:chOff x="4932040" y="2780928"/>
              <a:chExt cx="2952328" cy="1003821"/>
            </a:xfrm>
          </p:grpSpPr>
          <p:sp>
            <p:nvSpPr>
              <p:cNvPr id="16" name="角丸四角形 15"/>
              <p:cNvSpPr/>
              <p:nvPr/>
            </p:nvSpPr>
            <p:spPr>
              <a:xfrm>
                <a:off x="4932040" y="2780928"/>
                <a:ext cx="2952328" cy="1003821"/>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97691" y="3050852"/>
                <a:ext cx="1877751" cy="461665"/>
              </a:xfrm>
              <a:prstGeom prst="rect">
                <a:avLst/>
              </a:prstGeom>
              <a:noFill/>
            </p:spPr>
            <p:txBody>
              <a:bodyPr wrap="square" rtlCol="0">
                <a:spAutoFit/>
              </a:bodyPr>
              <a:lstStyle/>
              <a:p>
                <a:r>
                  <a:rPr kumimoji="1" lang="en-US" altLang="ja-JP" sz="2400" dirty="0"/>
                  <a:t>Ruby</a:t>
                </a:r>
              </a:p>
            </p:txBody>
          </p:sp>
        </p:grpSp>
        <p:pic>
          <p:nvPicPr>
            <p:cNvPr id="5124" name="Picture 4" descr="2014-01-08_Ruby-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279" y="3025439"/>
              <a:ext cx="615746" cy="7113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p:cNvGrpSpPr/>
          <p:nvPr/>
        </p:nvGrpSpPr>
        <p:grpSpPr>
          <a:xfrm>
            <a:off x="35496" y="2554590"/>
            <a:ext cx="1877751" cy="2386578"/>
            <a:chOff x="359428" y="2437635"/>
            <a:chExt cx="1877751" cy="2386578"/>
          </a:xfrm>
        </p:grpSpPr>
        <p:pic>
          <p:nvPicPr>
            <p:cNvPr id="5" name="Picture 6" descr="新しい画像"/>
            <p:cNvPicPr>
              <a:picLocks noChangeAspect="1" noChangeArrowheads="1"/>
            </p:cNvPicPr>
            <p:nvPr/>
          </p:nvPicPr>
          <p:blipFill>
            <a:blip r:embed="rId5" cstate="print"/>
            <a:srcRect/>
            <a:stretch>
              <a:fillRect/>
            </a:stretch>
          </p:blipFill>
          <p:spPr bwMode="auto">
            <a:xfrm>
              <a:off x="472880" y="2437635"/>
              <a:ext cx="1650848" cy="1444745"/>
            </a:xfrm>
            <a:prstGeom prst="rect">
              <a:avLst/>
            </a:prstGeom>
            <a:noFill/>
            <a:ln w="9525">
              <a:noFill/>
              <a:miter lim="800000"/>
              <a:headEnd/>
              <a:tailEnd/>
            </a:ln>
          </p:spPr>
        </p:pic>
        <p:sp>
          <p:nvSpPr>
            <p:cNvPr id="21" name="テキスト ボックス 20"/>
            <p:cNvSpPr txBox="1"/>
            <p:nvPr/>
          </p:nvSpPr>
          <p:spPr>
            <a:xfrm>
              <a:off x="359428" y="4054772"/>
              <a:ext cx="1877751" cy="769441"/>
            </a:xfrm>
            <a:prstGeom prst="rect">
              <a:avLst/>
            </a:prstGeom>
            <a:noFill/>
          </p:spPr>
          <p:txBody>
            <a:bodyPr wrap="square" rtlCol="0">
              <a:spAutoFit/>
            </a:bodyPr>
            <a:lstStyle/>
            <a:p>
              <a:pPr algn="ctr"/>
              <a:r>
                <a:rPr lang="ja-JP" altLang="en-US" sz="2400" dirty="0"/>
                <a:t>クライアント</a:t>
              </a:r>
              <a:endParaRPr lang="en-US" altLang="ja-JP" sz="2400" dirty="0"/>
            </a:p>
            <a:p>
              <a:pPr algn="ctr"/>
              <a:r>
                <a:rPr kumimoji="1" lang="en-US" altLang="ja-JP" sz="2000" dirty="0"/>
                <a:t>(Web</a:t>
              </a:r>
              <a:r>
                <a:rPr kumimoji="1" lang="ja-JP" altLang="en-US" sz="2000" dirty="0"/>
                <a:t> ブラウザ</a:t>
              </a:r>
              <a:r>
                <a:rPr kumimoji="1" lang="en-US" altLang="ja-JP" sz="2000" dirty="0"/>
                <a:t>)</a:t>
              </a:r>
              <a:endParaRPr kumimoji="1" lang="en-US" altLang="ja-JP" sz="2400" dirty="0"/>
            </a:p>
          </p:txBody>
        </p:sp>
      </p:grpSp>
      <p:grpSp>
        <p:nvGrpSpPr>
          <p:cNvPr id="19" name="グループ化 18"/>
          <p:cNvGrpSpPr/>
          <p:nvPr/>
        </p:nvGrpSpPr>
        <p:grpSpPr>
          <a:xfrm>
            <a:off x="5868144" y="4725144"/>
            <a:ext cx="2267744" cy="1656184"/>
            <a:chOff x="5781279" y="4439492"/>
            <a:chExt cx="2267744" cy="1656184"/>
          </a:xfrm>
        </p:grpSpPr>
        <p:sp>
          <p:nvSpPr>
            <p:cNvPr id="22" name="円柱 21"/>
            <p:cNvSpPr/>
            <p:nvPr/>
          </p:nvSpPr>
          <p:spPr>
            <a:xfrm>
              <a:off x="5781279" y="4439492"/>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5574" y="4994126"/>
              <a:ext cx="1219153" cy="54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6228808" y="5513040"/>
              <a:ext cx="1410782" cy="461665"/>
            </a:xfrm>
            <a:prstGeom prst="rect">
              <a:avLst/>
            </a:prstGeom>
            <a:noFill/>
          </p:spPr>
          <p:txBody>
            <a:bodyPr wrap="square" rtlCol="0">
              <a:spAutoFit/>
            </a:bodyPr>
            <a:lstStyle/>
            <a:p>
              <a:pPr algn="ctr"/>
              <a:r>
                <a:rPr lang="en-US" altLang="ja-JP" sz="2400" dirty="0"/>
                <a:t>Database</a:t>
              </a:r>
              <a:endParaRPr kumimoji="1" lang="en-US" altLang="ja-JP" sz="2400" dirty="0"/>
            </a:p>
          </p:txBody>
        </p:sp>
      </p:grpSp>
      <p:grpSp>
        <p:nvGrpSpPr>
          <p:cNvPr id="23" name="グループ化 22"/>
          <p:cNvGrpSpPr/>
          <p:nvPr/>
        </p:nvGrpSpPr>
        <p:grpSpPr>
          <a:xfrm>
            <a:off x="2592288" y="3260782"/>
            <a:ext cx="2411760" cy="2904522"/>
            <a:chOff x="2710880" y="3134004"/>
            <a:chExt cx="2411760" cy="2904522"/>
          </a:xfrm>
          <a:solidFill>
            <a:schemeClr val="accent4">
              <a:lumMod val="20000"/>
              <a:lumOff val="80000"/>
            </a:schemeClr>
          </a:solidFill>
        </p:grpSpPr>
        <p:sp>
          <p:nvSpPr>
            <p:cNvPr id="29" name="角丸四角形 28"/>
            <p:cNvSpPr/>
            <p:nvPr/>
          </p:nvSpPr>
          <p:spPr>
            <a:xfrm>
              <a:off x="2710880" y="3134004"/>
              <a:ext cx="2411760" cy="2904522"/>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2882851" y="3374230"/>
              <a:ext cx="2023765" cy="2413670"/>
              <a:chOff x="2882851" y="3374230"/>
              <a:chExt cx="2023765" cy="2413670"/>
            </a:xfrm>
            <a:grpFill/>
          </p:grpSpPr>
          <p:pic>
            <p:nvPicPr>
              <p:cNvPr id="26" name="Picture 5"/>
              <p:cNvPicPr>
                <a:picLocks noChangeAspect="1" noChangeArrowheads="1"/>
              </p:cNvPicPr>
              <p:nvPr/>
            </p:nvPicPr>
            <p:blipFill>
              <a:blip r:embed="rId7" cstate="print"/>
              <a:srcRect/>
              <a:stretch>
                <a:fillRect/>
              </a:stretch>
            </p:blipFill>
            <p:spPr bwMode="auto">
              <a:xfrm>
                <a:off x="2882851" y="3374230"/>
                <a:ext cx="2023765" cy="2023765"/>
              </a:xfrm>
              <a:prstGeom prst="rect">
                <a:avLst/>
              </a:prstGeom>
              <a:grpFill/>
              <a:ln w="9525">
                <a:noFill/>
                <a:miter lim="800000"/>
                <a:headEnd/>
                <a:tailEnd/>
              </a:ln>
            </p:spPr>
          </p:pic>
          <p:sp>
            <p:nvSpPr>
              <p:cNvPr id="27" name="テキスト ボックス 26"/>
              <p:cNvSpPr txBox="1"/>
              <p:nvPr/>
            </p:nvSpPr>
            <p:spPr>
              <a:xfrm>
                <a:off x="2982281" y="5326235"/>
                <a:ext cx="1877751" cy="461665"/>
              </a:xfrm>
              <a:prstGeom prst="rect">
                <a:avLst/>
              </a:prstGeom>
              <a:grpFill/>
              <a:ln>
                <a:noFill/>
              </a:ln>
            </p:spPr>
            <p:txBody>
              <a:bodyPr wrap="square" rtlCol="0">
                <a:spAutoFit/>
              </a:bodyPr>
              <a:lstStyle/>
              <a:p>
                <a:r>
                  <a:rPr lang="en-US" altLang="ja-JP" sz="2400" dirty="0"/>
                  <a:t>HTTP</a:t>
                </a:r>
                <a:r>
                  <a:rPr lang="ja-JP" altLang="en-US" sz="2400" dirty="0"/>
                  <a:t> サーバ</a:t>
                </a:r>
                <a:endParaRPr lang="en-US" altLang="ja-JP" sz="2400" dirty="0"/>
              </a:p>
            </p:txBody>
          </p:sp>
        </p:grpSp>
      </p:grpSp>
      <p:cxnSp>
        <p:nvCxnSpPr>
          <p:cNvPr id="34" name="直線矢印コネクタ 33"/>
          <p:cNvCxnSpPr/>
          <p:nvPr/>
        </p:nvCxnSpPr>
        <p:spPr>
          <a:xfrm>
            <a:off x="1907784" y="3501008"/>
            <a:ext cx="955905" cy="6707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6" idx="1"/>
          </p:cNvCxnSpPr>
          <p:nvPr/>
        </p:nvCxnSpPr>
        <p:spPr>
          <a:xfrm flipH="1" flipV="1">
            <a:off x="1763768" y="3861048"/>
            <a:ext cx="1000491" cy="6518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4644008" y="3499684"/>
            <a:ext cx="864096" cy="5053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4620176" y="3841998"/>
            <a:ext cx="849828" cy="4835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6937598" y="3997028"/>
            <a:ext cx="0" cy="584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a:off x="7151869" y="4024016"/>
            <a:ext cx="1" cy="557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7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2"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right)">
                                      <p:cBhvr>
                                        <p:cTn id="16" dur="500"/>
                                        <p:tgtEl>
                                          <p:spTgt spid="50"/>
                                        </p:tgtEl>
                                      </p:cBhvr>
                                    </p:animEffect>
                                  </p:childTnLst>
                                </p:cTn>
                              </p:par>
                              <p:par>
                                <p:cTn id="17" presetID="22" presetClass="entr" presetSubtype="4"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1"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up)">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とりあえず動かしてみる？</a:t>
            </a:r>
          </a:p>
        </p:txBody>
      </p:sp>
      <p:sp>
        <p:nvSpPr>
          <p:cNvPr id="3" name="コンテンツ プレースホルダー 2"/>
          <p:cNvSpPr>
            <a:spLocks noGrp="1"/>
          </p:cNvSpPr>
          <p:nvPr>
            <p:ph idx="1"/>
          </p:nvPr>
        </p:nvSpPr>
        <p:spPr/>
        <p:txBody>
          <a:bodyPr>
            <a:normAutofit lnSpcReduction="10000"/>
          </a:bodyPr>
          <a:lstStyle/>
          <a:p>
            <a:r>
              <a:rPr kumimoji="1" lang="ja-JP" altLang="en-US" dirty="0"/>
              <a:t>目の前に情報実験機があるみなさんぜひ</a:t>
            </a:r>
            <a:r>
              <a:rPr kumimoji="1" lang="en-US" altLang="ja-JP" dirty="0"/>
              <a:t>Rails</a:t>
            </a:r>
            <a:r>
              <a:rPr kumimoji="1" lang="ja-JP" altLang="en-US" dirty="0"/>
              <a:t> を動かしてみましょう</a:t>
            </a:r>
            <a:endParaRPr kumimoji="1" lang="en-US" altLang="ja-JP" dirty="0"/>
          </a:p>
          <a:p>
            <a:pPr lvl="1"/>
            <a:r>
              <a:rPr kumimoji="1" lang="ja-JP" altLang="en-US" dirty="0"/>
              <a:t>これ以降の作業は</a:t>
            </a:r>
            <a:endParaRPr kumimoji="1" lang="en-US" altLang="ja-JP" dirty="0"/>
          </a:p>
          <a:p>
            <a:pPr marL="914400" lvl="2" indent="0">
              <a:buNone/>
            </a:pPr>
            <a:r>
              <a:rPr lang="en-US" altLang="ja-JP" dirty="0"/>
              <a:t>Debian</a:t>
            </a:r>
            <a:r>
              <a:rPr lang="ja-JP" altLang="en-US" dirty="0"/>
              <a:t> </a:t>
            </a:r>
            <a:r>
              <a:rPr lang="en-US" altLang="ja-JP" dirty="0"/>
              <a:t>9 stretch</a:t>
            </a:r>
            <a:r>
              <a:rPr lang="ja-JP" altLang="en-US" dirty="0"/>
              <a:t> で行われたものです </a:t>
            </a:r>
            <a:r>
              <a:rPr lang="en-US" altLang="ja-JP" dirty="0"/>
              <a:t>(</a:t>
            </a:r>
            <a:r>
              <a:rPr lang="ja-JP" altLang="en-US" dirty="0"/>
              <a:t>ただし </a:t>
            </a:r>
            <a:r>
              <a:rPr lang="en-US" altLang="ja-JP" dirty="0"/>
              <a:t>Debian 8 Jessie </a:t>
            </a:r>
            <a:r>
              <a:rPr lang="ja-JP" altLang="en-US" dirty="0"/>
              <a:t>でもできると思う</a:t>
            </a:r>
            <a:r>
              <a:rPr lang="en-US" altLang="ja-JP" dirty="0"/>
              <a:t>) </a:t>
            </a:r>
          </a:p>
          <a:p>
            <a:pPr lvl="2"/>
            <a:r>
              <a:rPr lang="en-US" altLang="ja-JP" dirty="0"/>
              <a:t>Windows, Mac </a:t>
            </a:r>
            <a:r>
              <a:rPr lang="ja-JP" altLang="en-US" dirty="0"/>
              <a:t>は知らないのでやりたい人は調べてください</a:t>
            </a:r>
            <a:endParaRPr lang="en-US" altLang="ja-JP" dirty="0"/>
          </a:p>
          <a:p>
            <a:pPr marL="914400" lvl="2" indent="0">
              <a:buNone/>
            </a:pPr>
            <a:r>
              <a:rPr lang="ja-JP" altLang="en-US" dirty="0"/>
              <a:t>簡単な導入しかやりません．</a:t>
            </a:r>
            <a:endParaRPr lang="en-US" altLang="ja-JP" dirty="0"/>
          </a:p>
          <a:p>
            <a:pPr lvl="2"/>
            <a:r>
              <a:rPr lang="en-US" altLang="ja-JP" dirty="0"/>
              <a:t>Apache</a:t>
            </a:r>
            <a:r>
              <a:rPr lang="ja-JP" altLang="en-US" dirty="0"/>
              <a:t> 立ち上げていろいろしたいときはもっと作業が必要となるので今日はやりません</a:t>
            </a:r>
            <a:endParaRPr lang="en-US" altLang="ja-JP" dirty="0"/>
          </a:p>
        </p:txBody>
      </p:sp>
    </p:spTree>
    <p:extLst>
      <p:ext uri="{BB962C8B-B14F-4D97-AF65-F5344CB8AC3E}">
        <p14:creationId xmlns:p14="http://schemas.microsoft.com/office/powerpoint/2010/main" val="149720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Rails</a:t>
            </a:r>
            <a:r>
              <a:rPr kumimoji="1" lang="ja-JP" altLang="en-US" dirty="0"/>
              <a:t> の準備 </a:t>
            </a:r>
            <a:r>
              <a:rPr kumimoji="1" lang="en-US" altLang="ja-JP" dirty="0"/>
              <a:t>(@ Debian 9, stretch)</a:t>
            </a:r>
            <a:endParaRPr kumimoji="1" lang="ja-JP" altLang="en-US" dirty="0"/>
          </a:p>
        </p:txBody>
      </p:sp>
      <p:sp>
        <p:nvSpPr>
          <p:cNvPr id="3" name="コンテンツ プレースホルダー 2"/>
          <p:cNvSpPr>
            <a:spLocks noGrp="1"/>
          </p:cNvSpPr>
          <p:nvPr>
            <p:ph idx="1"/>
          </p:nvPr>
        </p:nvSpPr>
        <p:spPr>
          <a:xfrm>
            <a:off x="1176865" y="1852547"/>
            <a:ext cx="6798736" cy="5005453"/>
          </a:xfrm>
        </p:spPr>
        <p:txBody>
          <a:bodyPr>
            <a:normAutofit fontScale="55000" lnSpcReduction="20000"/>
          </a:bodyPr>
          <a:lstStyle/>
          <a:p>
            <a:r>
              <a:rPr kumimoji="1" lang="en-US" altLang="ja-JP" sz="2900" dirty="0"/>
              <a:t>Ruby</a:t>
            </a:r>
            <a:r>
              <a:rPr kumimoji="1" lang="ja-JP" altLang="en-US" sz="2900" dirty="0"/>
              <a:t> のインストール</a:t>
            </a:r>
            <a:endParaRPr kumimoji="1" lang="en-US" altLang="ja-JP" sz="2900" dirty="0"/>
          </a:p>
          <a:p>
            <a:pPr marL="457200" lvl="1" indent="0">
              <a:buNone/>
            </a:pPr>
            <a:r>
              <a:rPr lang="en-US" altLang="ja-JP" sz="2500" dirty="0"/>
              <a:t># apt-get install ruby ruby-dev</a:t>
            </a:r>
          </a:p>
          <a:p>
            <a:r>
              <a:rPr kumimoji="1" lang="en-US" altLang="ja-JP" sz="2900" dirty="0"/>
              <a:t>SQLite</a:t>
            </a:r>
            <a:r>
              <a:rPr kumimoji="1" lang="ja-JP" altLang="en-US" sz="2900" dirty="0"/>
              <a:t> のインストール</a:t>
            </a:r>
            <a:endParaRPr kumimoji="1" lang="en-US" altLang="ja-JP" sz="2900" dirty="0"/>
          </a:p>
          <a:p>
            <a:pPr marL="457200" lvl="1" indent="0">
              <a:buNone/>
            </a:pPr>
            <a:r>
              <a:rPr kumimoji="1" lang="en-US" altLang="ja-JP" sz="2500" dirty="0"/>
              <a:t># apt-get install sqlite3 libsqlite3-dev</a:t>
            </a:r>
          </a:p>
          <a:p>
            <a:r>
              <a:rPr lang="ja-JP" altLang="en-US" sz="2900" dirty="0"/>
              <a:t>その他必要パッケージインストール</a:t>
            </a:r>
            <a:endParaRPr lang="en-US" altLang="ja-JP" sz="2900" dirty="0"/>
          </a:p>
          <a:p>
            <a:pPr marL="457200" lvl="1" indent="0">
              <a:buNone/>
            </a:pPr>
            <a:r>
              <a:rPr lang="en-US" altLang="ja-JP" sz="2500" dirty="0"/>
              <a:t># apt-get install zlib1g-dev make </a:t>
            </a:r>
            <a:r>
              <a:rPr lang="en-US" altLang="ja-JP" sz="2500" dirty="0" err="1"/>
              <a:t>gcc</a:t>
            </a:r>
            <a:r>
              <a:rPr lang="ja-JP" altLang="en-US" sz="2500" dirty="0"/>
              <a:t> </a:t>
            </a:r>
            <a:r>
              <a:rPr lang="en-US" altLang="ja-JP" sz="2500" dirty="0"/>
              <a:t>g++</a:t>
            </a:r>
          </a:p>
          <a:p>
            <a:r>
              <a:rPr lang="en-US" altLang="ja-JP" sz="2900" dirty="0"/>
              <a:t>Ruby </a:t>
            </a:r>
            <a:r>
              <a:rPr lang="ja-JP" altLang="en-US" sz="2900" dirty="0"/>
              <a:t>のバージョンのチェック</a:t>
            </a:r>
            <a:endParaRPr lang="en-US" altLang="ja-JP" sz="2900" dirty="0"/>
          </a:p>
          <a:p>
            <a:pPr marL="457200" lvl="1" indent="0">
              <a:buNone/>
            </a:pPr>
            <a:r>
              <a:rPr lang="en-US" altLang="ja-JP" sz="2500" dirty="0"/>
              <a:t>#</a:t>
            </a:r>
            <a:r>
              <a:rPr lang="ja-JP" altLang="en-US" sz="2500" dirty="0"/>
              <a:t> </a:t>
            </a:r>
            <a:r>
              <a:rPr lang="en-US" altLang="ja-JP" sz="2500" dirty="0"/>
              <a:t>ruby –v</a:t>
            </a:r>
          </a:p>
          <a:p>
            <a:pPr marL="457200" lvl="1" indent="0">
              <a:buNone/>
            </a:pPr>
            <a:r>
              <a:rPr lang="en-US" altLang="ja-JP" sz="2500" dirty="0"/>
              <a:t>ruby 2.3.3p222 (2016-11-21) </a:t>
            </a:r>
            <a:r>
              <a:rPr lang="ja-JP" altLang="en-US" sz="2500" dirty="0"/>
              <a:t>　</a:t>
            </a:r>
            <a:r>
              <a:rPr lang="en-US" altLang="ja-JP" sz="2500" dirty="0"/>
              <a:t>(rails 5 </a:t>
            </a:r>
            <a:r>
              <a:rPr lang="ja-JP" altLang="en-US" sz="2500" dirty="0"/>
              <a:t>を使うには </a:t>
            </a:r>
            <a:r>
              <a:rPr lang="en-US" altLang="ja-JP" sz="2500" dirty="0"/>
              <a:t>ruby 2.2.2 </a:t>
            </a:r>
            <a:r>
              <a:rPr lang="ja-JP" altLang="en-US" sz="2500" dirty="0"/>
              <a:t>以降が必要 </a:t>
            </a:r>
            <a:r>
              <a:rPr lang="en-US" altLang="ja-JP" sz="2500" dirty="0"/>
              <a:t>Jessie </a:t>
            </a:r>
            <a:r>
              <a:rPr lang="ja-JP" altLang="en-US" sz="2500" dirty="0"/>
              <a:t>等で</a:t>
            </a:r>
            <a:r>
              <a:rPr lang="en-US" altLang="ja-JP" sz="2500" dirty="0"/>
              <a:t> ruby 2.1.5 </a:t>
            </a:r>
            <a:r>
              <a:rPr lang="ja-JP" altLang="en-US" sz="2500" dirty="0"/>
              <a:t>の場合は </a:t>
            </a:r>
            <a:r>
              <a:rPr lang="en-US" altLang="ja-JP" sz="2500" dirty="0"/>
              <a:t>ruby </a:t>
            </a:r>
            <a:r>
              <a:rPr lang="ja-JP" altLang="en-US" sz="2500" dirty="0"/>
              <a:t>のバージョンを上げるか以下で </a:t>
            </a:r>
            <a:r>
              <a:rPr lang="en-US" altLang="ja-JP" sz="2500" dirty="0"/>
              <a:t>rails4 </a:t>
            </a:r>
            <a:r>
              <a:rPr lang="ja-JP" altLang="en-US" sz="2500" dirty="0"/>
              <a:t>をインストールしてください</a:t>
            </a:r>
            <a:endParaRPr lang="en-US" altLang="ja-JP" sz="2500" dirty="0"/>
          </a:p>
          <a:p>
            <a:r>
              <a:rPr lang="en-US" altLang="ja-JP" sz="2900" dirty="0"/>
              <a:t>Rails </a:t>
            </a:r>
            <a:r>
              <a:rPr lang="ja-JP" altLang="en-US" sz="2900" dirty="0"/>
              <a:t>のインストール</a:t>
            </a:r>
            <a:r>
              <a:rPr lang="en-US" altLang="ja-JP" sz="2900" dirty="0"/>
              <a:t>(</a:t>
            </a:r>
            <a:r>
              <a:rPr lang="ja-JP" altLang="en-US" sz="2900" dirty="0"/>
              <a:t>時間がかかる</a:t>
            </a:r>
            <a:r>
              <a:rPr lang="en-US" altLang="ja-JP" sz="2900" dirty="0"/>
              <a:t>)</a:t>
            </a:r>
          </a:p>
          <a:p>
            <a:pPr marL="457200" lvl="1" indent="0">
              <a:buNone/>
            </a:pPr>
            <a:r>
              <a:rPr kumimoji="1" lang="en-US" altLang="ja-JP" sz="2500" dirty="0"/>
              <a:t>#</a:t>
            </a:r>
            <a:r>
              <a:rPr kumimoji="1" lang="ja-JP" altLang="en-US" sz="2500" dirty="0"/>
              <a:t> </a:t>
            </a:r>
            <a:r>
              <a:rPr lang="en-US" altLang="ja-JP" sz="2500" dirty="0"/>
              <a:t>gem install rails </a:t>
            </a:r>
          </a:p>
          <a:p>
            <a:pPr marL="457200" lvl="1" indent="0">
              <a:buNone/>
            </a:pPr>
            <a:r>
              <a:rPr lang="en-US" altLang="ja-JP" sz="2500" dirty="0"/>
              <a:t>	</a:t>
            </a:r>
            <a:r>
              <a:rPr lang="ja-JP" altLang="en-US" sz="2500" dirty="0"/>
              <a:t>デフォルトだと 最新盤 </a:t>
            </a:r>
            <a:r>
              <a:rPr lang="en-US" altLang="ja-JP" sz="2500" dirty="0"/>
              <a:t>5.1.4 </a:t>
            </a:r>
            <a:r>
              <a:rPr lang="ja-JP" altLang="en-US" sz="2500" dirty="0"/>
              <a:t>が入る</a:t>
            </a:r>
            <a:r>
              <a:rPr lang="en-US" altLang="ja-JP" sz="2500" dirty="0"/>
              <a:t>. ruby </a:t>
            </a:r>
            <a:r>
              <a:rPr lang="ja-JP" altLang="en-US" sz="2500" dirty="0"/>
              <a:t>が古くてはいらない場合は</a:t>
            </a:r>
            <a:endParaRPr lang="en-US" altLang="ja-JP" sz="2500" dirty="0"/>
          </a:p>
          <a:p>
            <a:pPr marL="457200" lvl="1" indent="0">
              <a:buNone/>
            </a:pPr>
            <a:r>
              <a:rPr lang="en-US" altLang="ja-JP" sz="2500" dirty="0"/>
              <a:t>	# gem install rails –</a:t>
            </a:r>
            <a:r>
              <a:rPr lang="en-US" altLang="ja-JP" sz="2500"/>
              <a:t>v 4.0</a:t>
            </a:r>
            <a:endParaRPr lang="en-US" altLang="ja-JP" sz="2500" dirty="0"/>
          </a:p>
          <a:p>
            <a:pPr marL="457200" lvl="1" indent="0">
              <a:buNone/>
            </a:pPr>
            <a:r>
              <a:rPr lang="en-US" altLang="ja-JP" sz="2500" dirty="0"/>
              <a:t>	</a:t>
            </a:r>
            <a:r>
              <a:rPr lang="ja-JP" altLang="en-US" sz="2500" dirty="0"/>
              <a:t>としてください</a:t>
            </a:r>
            <a:r>
              <a:rPr lang="en-US" altLang="ja-JP" sz="2500" dirty="0"/>
              <a:t>.</a:t>
            </a:r>
          </a:p>
          <a:p>
            <a:pPr marL="457200" lvl="1" indent="0">
              <a:buNone/>
            </a:pPr>
            <a:endParaRPr lang="en-US" altLang="ja-JP" dirty="0"/>
          </a:p>
          <a:p>
            <a:pPr marL="457200" lvl="1" indent="0">
              <a:buNone/>
            </a:pPr>
            <a:r>
              <a:rPr lang="en-US" altLang="ja-JP" dirty="0"/>
              <a:t>	</a:t>
            </a:r>
          </a:p>
        </p:txBody>
      </p:sp>
    </p:spTree>
    <p:extLst>
      <p:ext uri="{BB962C8B-B14F-4D97-AF65-F5344CB8AC3E}">
        <p14:creationId xmlns:p14="http://schemas.microsoft.com/office/powerpoint/2010/main" val="171453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3" name="コンテンツ プレースホルダー 2"/>
          <p:cNvSpPr>
            <a:spLocks noGrp="1"/>
          </p:cNvSpPr>
          <p:nvPr>
            <p:ph idx="1"/>
          </p:nvPr>
        </p:nvSpPr>
        <p:spPr/>
        <p:txBody>
          <a:bodyPr/>
          <a:lstStyle/>
          <a:p>
            <a:r>
              <a:rPr kumimoji="1" lang="ja-JP" altLang="en-US" dirty="0"/>
              <a:t>はじめに</a:t>
            </a:r>
            <a:endParaRPr kumimoji="1" lang="en-US" altLang="ja-JP" dirty="0"/>
          </a:p>
          <a:p>
            <a:r>
              <a:rPr lang="en-US" altLang="ja-JP" dirty="0"/>
              <a:t>Ruby on Rails(</a:t>
            </a:r>
            <a:r>
              <a:rPr lang="ja-JP" altLang="en-US" dirty="0"/>
              <a:t>基本</a:t>
            </a:r>
            <a:r>
              <a:rPr lang="en-US" altLang="ja-JP" dirty="0"/>
              <a:t>)</a:t>
            </a:r>
          </a:p>
          <a:p>
            <a:r>
              <a:rPr kumimoji="1" lang="ja-JP" altLang="en-US" dirty="0"/>
              <a:t>現在稼働中のサービスについての紹介</a:t>
            </a:r>
            <a:endParaRPr kumimoji="1" lang="en-US" altLang="ja-JP" dirty="0"/>
          </a:p>
          <a:p>
            <a:r>
              <a:rPr kumimoji="1" lang="ja-JP" altLang="en-US" dirty="0"/>
              <a:t>今から始める</a:t>
            </a:r>
            <a:r>
              <a:rPr kumimoji="1" lang="ja-JP" altLang="en-US" dirty="0" err="1"/>
              <a:t>のの</a:t>
            </a:r>
            <a:r>
              <a:rPr kumimoji="1" lang="ja-JP" altLang="en-US" dirty="0"/>
              <a:t>おすすめの文献</a:t>
            </a:r>
            <a:endParaRPr kumimoji="1" lang="en-US" altLang="ja-JP" dirty="0"/>
          </a:p>
          <a:p>
            <a:pPr lvl="1"/>
            <a:endParaRPr kumimoji="1" lang="ja-JP" altLang="en-US" dirty="0"/>
          </a:p>
        </p:txBody>
      </p:sp>
    </p:spTree>
    <p:extLst>
      <p:ext uri="{BB962C8B-B14F-4D97-AF65-F5344CB8AC3E}">
        <p14:creationId xmlns:p14="http://schemas.microsoft.com/office/powerpoint/2010/main" val="295516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A73AC7-C755-4976-A4C1-75137A315310}"/>
              </a:ext>
            </a:extLst>
          </p:cNvPr>
          <p:cNvSpPr>
            <a:spLocks noGrp="1"/>
          </p:cNvSpPr>
          <p:nvPr>
            <p:ph type="title"/>
          </p:nvPr>
        </p:nvSpPr>
        <p:spPr/>
        <p:txBody>
          <a:bodyPr/>
          <a:lstStyle/>
          <a:p>
            <a:r>
              <a:rPr kumimoji="1" lang="en-US" altLang="ja-JP" dirty="0"/>
              <a:t>Ruby </a:t>
            </a:r>
            <a:r>
              <a:rPr kumimoji="1" lang="ja-JP" altLang="en-US" dirty="0"/>
              <a:t>のバージョンアップ</a:t>
            </a:r>
          </a:p>
        </p:txBody>
      </p:sp>
      <p:sp>
        <p:nvSpPr>
          <p:cNvPr id="3" name="コンテンツ プレースホルダー 2">
            <a:extLst>
              <a:ext uri="{FF2B5EF4-FFF2-40B4-BE49-F238E27FC236}">
                <a16:creationId xmlns:a16="http://schemas.microsoft.com/office/drawing/2014/main" id="{7A11B433-7663-45B6-8891-52197C751FFF}"/>
              </a:ext>
            </a:extLst>
          </p:cNvPr>
          <p:cNvSpPr>
            <a:spLocks noGrp="1"/>
          </p:cNvSpPr>
          <p:nvPr>
            <p:ph idx="1"/>
          </p:nvPr>
        </p:nvSpPr>
        <p:spPr/>
        <p:txBody>
          <a:bodyPr>
            <a:normAutofit fontScale="55000" lnSpcReduction="20000"/>
          </a:bodyPr>
          <a:lstStyle/>
          <a:p>
            <a:r>
              <a:rPr lang="en-US" altLang="ja-JP" dirty="0"/>
              <a:t>There are no versions of </a:t>
            </a:r>
            <a:r>
              <a:rPr lang="en-US" altLang="ja-JP" dirty="0" err="1"/>
              <a:t>activesupport</a:t>
            </a:r>
            <a:r>
              <a:rPr lang="en-US" altLang="ja-JP" dirty="0"/>
              <a:t> (= 5.1.4) compatible with your Ruby &amp; </a:t>
            </a:r>
            <a:r>
              <a:rPr lang="en-US" altLang="ja-JP" dirty="0" err="1"/>
              <a:t>RubyGems</a:t>
            </a:r>
            <a:r>
              <a:rPr lang="en-US" altLang="ja-JP" dirty="0"/>
              <a:t>. Maybe try installing an older version of the gem you're looking for?</a:t>
            </a:r>
          </a:p>
          <a:p>
            <a:r>
              <a:rPr lang="en-US" altLang="ja-JP" dirty="0"/>
              <a:t>        </a:t>
            </a:r>
            <a:r>
              <a:rPr lang="en-US" altLang="ja-JP" dirty="0" err="1"/>
              <a:t>activesupport</a:t>
            </a:r>
            <a:r>
              <a:rPr lang="en-US" altLang="ja-JP" dirty="0"/>
              <a:t> requires Ruby version &gt;= 2.2.2. The current ruby version is 2.1.0.</a:t>
            </a:r>
          </a:p>
          <a:p>
            <a:r>
              <a:rPr kumimoji="1" lang="ja-JP" altLang="en-US" dirty="0"/>
              <a:t>と出る場合</a:t>
            </a:r>
            <a:r>
              <a:rPr lang="en-US" altLang="ja-JP" dirty="0"/>
              <a:t>ruby</a:t>
            </a:r>
            <a:r>
              <a:rPr lang="ja-JP" altLang="en-US" dirty="0"/>
              <a:t> のバージョンを上げる</a:t>
            </a:r>
            <a:endParaRPr lang="en-US" altLang="ja-JP" dirty="0"/>
          </a:p>
          <a:p>
            <a:r>
              <a:rPr lang="en-US" altLang="ja-JP" dirty="0"/>
              <a:t># apt-get install git</a:t>
            </a:r>
          </a:p>
          <a:p>
            <a:r>
              <a:rPr kumimoji="0" lang="ja-JP" altLang="ja-JP" dirty="0">
                <a:solidFill>
                  <a:schemeClr val="tx1"/>
                </a:solidFill>
                <a:ea typeface="SFMono-Regular"/>
                <a:cs typeface="Courier New" panose="02070309020205020404" pitchFamily="49" charset="0"/>
              </a:rPr>
              <a:t>$ git clone https://github.com/sstephenson/rbenv.git ~/.rbenv</a:t>
            </a:r>
            <a:br>
              <a:rPr kumimoji="0" lang="ja-JP" altLang="ja-JP" dirty="0">
                <a:solidFill>
                  <a:schemeClr val="tx1"/>
                </a:solidFill>
              </a:rPr>
            </a:br>
            <a:r>
              <a:rPr kumimoji="0" lang="ja-JP" altLang="ja-JP" dirty="0">
                <a:solidFill>
                  <a:schemeClr val="tx1"/>
                </a:solidFill>
                <a:ea typeface="SFMono-Regular"/>
                <a:cs typeface="Courier New" panose="02070309020205020404" pitchFamily="49" charset="0"/>
              </a:rPr>
              <a:t>$ echo 'export PATH="$HOME/.rbenv/bin:$PATH"' &gt;&gt; ~/.bash_profile</a:t>
            </a:r>
            <a:br>
              <a:rPr kumimoji="0" lang="ja-JP" altLang="ja-JP" dirty="0">
                <a:solidFill>
                  <a:schemeClr val="tx1"/>
                </a:solidFill>
              </a:rPr>
            </a:br>
            <a:r>
              <a:rPr kumimoji="0" lang="ja-JP" altLang="ja-JP" dirty="0">
                <a:solidFill>
                  <a:schemeClr val="tx1"/>
                </a:solidFill>
                <a:ea typeface="SFMono-Regular"/>
                <a:cs typeface="Courier New" panose="02070309020205020404" pitchFamily="49" charset="0"/>
              </a:rPr>
              <a:t>$ echo 'eval "$(rbenv init -)"' &gt;&gt; ~/.bash_profile</a:t>
            </a:r>
            <a:br>
              <a:rPr kumimoji="0" lang="ja-JP" altLang="ja-JP" dirty="0">
                <a:solidFill>
                  <a:schemeClr val="tx1"/>
                </a:solidFill>
              </a:rPr>
            </a:br>
            <a:r>
              <a:rPr kumimoji="0" lang="ja-JP" altLang="ja-JP" dirty="0">
                <a:solidFill>
                  <a:schemeClr val="tx1"/>
                </a:solidFill>
                <a:ea typeface="SFMono-Regular"/>
                <a:cs typeface="Courier New" panose="02070309020205020404" pitchFamily="49" charset="0"/>
              </a:rPr>
              <a:t>$ source ~/.bash_profile</a:t>
            </a:r>
            <a:endParaRPr kumimoji="0" lang="en-US" altLang="ja-JP" dirty="0">
              <a:solidFill>
                <a:schemeClr val="tx1"/>
              </a:solidFill>
              <a:ea typeface="SFMono-Regular"/>
              <a:cs typeface="Courier New" panose="02070309020205020404" pitchFamily="49" charset="0"/>
            </a:endParaRPr>
          </a:p>
          <a:p>
            <a:r>
              <a:rPr lang="en-US" altLang="ja-JP" dirty="0"/>
              <a:t>$ git clone https://github.com/sstephenson/ruby-build.git ~/.</a:t>
            </a:r>
            <a:r>
              <a:rPr lang="en-US" altLang="ja-JP" dirty="0" err="1"/>
              <a:t>rbenv</a:t>
            </a:r>
            <a:r>
              <a:rPr lang="en-US" altLang="ja-JP" dirty="0"/>
              <a:t>/plugins/ruby-build</a:t>
            </a:r>
            <a:endParaRPr kumimoji="0" lang="ja-JP" altLang="ja-JP" dirty="0">
              <a:solidFill>
                <a:schemeClr val="tx1"/>
              </a:solidFill>
              <a:latin typeface="Arial" panose="020B0604020202020204" pitchFamily="34" charset="0"/>
            </a:endParaRPr>
          </a:p>
          <a:p>
            <a:r>
              <a:rPr kumimoji="1" lang="en-US" altLang="ja-JP" dirty="0"/>
              <a:t>$ </a:t>
            </a:r>
            <a:r>
              <a:rPr kumimoji="1" lang="en-US" altLang="ja-JP" dirty="0" err="1"/>
              <a:t>rbenv</a:t>
            </a:r>
            <a:r>
              <a:rPr kumimoji="1" lang="en-US" altLang="ja-JP" dirty="0"/>
              <a:t> install –l</a:t>
            </a:r>
          </a:p>
          <a:p>
            <a:r>
              <a:rPr lang="en-US" altLang="ja-JP" dirty="0"/>
              <a:t> $ </a:t>
            </a:r>
            <a:r>
              <a:rPr lang="en-US" altLang="ja-JP" dirty="0" err="1"/>
              <a:t>rbenv</a:t>
            </a:r>
            <a:r>
              <a:rPr lang="en-US" altLang="ja-JP" dirty="0"/>
              <a:t> install 2.3.0</a:t>
            </a:r>
          </a:p>
          <a:p>
            <a:r>
              <a:rPr kumimoji="1" lang="en-US" altLang="ja-JP" dirty="0"/>
              <a:t>$ </a:t>
            </a:r>
            <a:r>
              <a:rPr kumimoji="1" lang="en-US" altLang="ja-JP" dirty="0" err="1"/>
              <a:t>rbenv</a:t>
            </a:r>
            <a:r>
              <a:rPr kumimoji="1" lang="en-US" altLang="ja-JP" dirty="0"/>
              <a:t> rehash</a:t>
            </a:r>
          </a:p>
          <a:p>
            <a:r>
              <a:rPr lang="en-US" altLang="ja-JP" dirty="0"/>
              <a:t>$ </a:t>
            </a:r>
            <a:r>
              <a:rPr lang="en-US" altLang="ja-JP" dirty="0" err="1"/>
              <a:t>rbenv</a:t>
            </a:r>
            <a:r>
              <a:rPr lang="en-US" altLang="ja-JP" dirty="0"/>
              <a:t> global 2.3.0</a:t>
            </a:r>
            <a:endParaRPr kumimoji="1" lang="en-US" altLang="ja-JP" dirty="0"/>
          </a:p>
        </p:txBody>
      </p:sp>
    </p:spTree>
    <p:extLst>
      <p:ext uri="{BB962C8B-B14F-4D97-AF65-F5344CB8AC3E}">
        <p14:creationId xmlns:p14="http://schemas.microsoft.com/office/powerpoint/2010/main" val="346153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Rails </a:t>
            </a:r>
            <a:r>
              <a:rPr lang="ja-JP" altLang="en-US" dirty="0"/>
              <a:t>インストールの合間に</a:t>
            </a:r>
            <a:br>
              <a:rPr lang="en-US" altLang="ja-JP" dirty="0"/>
            </a:br>
            <a:r>
              <a:rPr lang="en-US" altLang="ja-JP" dirty="0"/>
              <a:t>Gem </a:t>
            </a:r>
            <a:r>
              <a:rPr lang="ja-JP" altLang="en-US" dirty="0"/>
              <a:t>とは</a:t>
            </a:r>
            <a:endParaRPr kumimoji="1" lang="ja-JP" altLang="en-US" dirty="0"/>
          </a:p>
        </p:txBody>
      </p:sp>
      <p:sp>
        <p:nvSpPr>
          <p:cNvPr id="3" name="コンテンツ プレースホルダー 2"/>
          <p:cNvSpPr>
            <a:spLocks noGrp="1"/>
          </p:cNvSpPr>
          <p:nvPr>
            <p:ph idx="1"/>
          </p:nvPr>
        </p:nvSpPr>
        <p:spPr>
          <a:xfrm>
            <a:off x="1176866" y="1852547"/>
            <a:ext cx="6635494" cy="4273616"/>
          </a:xfrm>
        </p:spPr>
        <p:txBody>
          <a:bodyPr>
            <a:normAutofit/>
          </a:bodyPr>
          <a:lstStyle/>
          <a:p>
            <a:r>
              <a:rPr kumimoji="1" lang="en-US" altLang="ja-JP" dirty="0"/>
              <a:t>Gem: </a:t>
            </a:r>
            <a:r>
              <a:rPr kumimoji="1" lang="ja-JP" altLang="en-US" dirty="0"/>
              <a:t>宝石の意</a:t>
            </a:r>
            <a:endParaRPr kumimoji="1" lang="en-US" altLang="ja-JP" dirty="0"/>
          </a:p>
          <a:p>
            <a:r>
              <a:rPr lang="en-US" altLang="ja-JP" dirty="0"/>
              <a:t>Ruby</a:t>
            </a:r>
            <a:r>
              <a:rPr lang="ja-JP" altLang="en-US" dirty="0"/>
              <a:t> で使われるライブラリやアプリケーションのこと</a:t>
            </a:r>
            <a:endParaRPr lang="en-US" altLang="ja-JP" dirty="0"/>
          </a:p>
          <a:p>
            <a:pPr lvl="1"/>
            <a:r>
              <a:rPr lang="en-US" altLang="ja-JP" dirty="0" err="1"/>
              <a:t>RubyGems</a:t>
            </a:r>
            <a:r>
              <a:rPr lang="ja-JP" altLang="en-US" dirty="0"/>
              <a:t> と呼ばれるパッケージ管理ツールを使ってダウンロードしたりできる</a:t>
            </a:r>
            <a:endParaRPr lang="en-US" altLang="ja-JP" dirty="0"/>
          </a:p>
          <a:p>
            <a:r>
              <a:rPr kumimoji="1" lang="en-US" altLang="ja-JP" dirty="0"/>
              <a:t>Rails</a:t>
            </a:r>
            <a:r>
              <a:rPr kumimoji="1" lang="ja-JP" altLang="en-US" dirty="0"/>
              <a:t> では </a:t>
            </a:r>
            <a:r>
              <a:rPr kumimoji="1" lang="en-US" altLang="ja-JP" dirty="0"/>
              <a:t>Bundler </a:t>
            </a:r>
            <a:r>
              <a:rPr kumimoji="1" lang="ja-JP" altLang="en-US" dirty="0"/>
              <a:t>と呼ばれるもので</a:t>
            </a:r>
            <a:r>
              <a:rPr kumimoji="1" lang="en-US" altLang="ja-JP" dirty="0"/>
              <a:t>Gem</a:t>
            </a:r>
            <a:r>
              <a:rPr kumimoji="1" lang="ja-JP" altLang="en-US" dirty="0"/>
              <a:t> パッケージの種類やバージョンをそろえることができる</a:t>
            </a:r>
            <a:endParaRPr kumimoji="1" lang="en-US" altLang="ja-JP" dirty="0"/>
          </a:p>
          <a:p>
            <a:pPr lvl="1"/>
            <a:r>
              <a:rPr kumimoji="1" lang="ja-JP" altLang="en-US" dirty="0"/>
              <a:t>コマンドは </a:t>
            </a:r>
            <a:r>
              <a:rPr kumimoji="1" lang="en-US" altLang="ja-JP" dirty="0"/>
              <a:t>bundle install</a:t>
            </a:r>
          </a:p>
          <a:p>
            <a:pPr marL="457200" lvl="1" indent="0">
              <a:buNone/>
            </a:pPr>
            <a:r>
              <a:rPr lang="en-US" altLang="ja-JP" dirty="0"/>
              <a:t>Rails</a:t>
            </a:r>
            <a:r>
              <a:rPr lang="ja-JP" altLang="en-US" dirty="0"/>
              <a:t> では</a:t>
            </a:r>
            <a:r>
              <a:rPr lang="en-US" altLang="ja-JP" dirty="0" err="1"/>
              <a:t>Gemfile</a:t>
            </a:r>
            <a:r>
              <a:rPr lang="ja-JP" altLang="en-US" dirty="0"/>
              <a:t> と呼ばれる必要パッケージの記載されたファイルに基づいてインストールが行われる．</a:t>
            </a:r>
            <a:endParaRPr kumimoji="1" lang="ja-JP" altLang="en-US" dirty="0"/>
          </a:p>
        </p:txBody>
      </p:sp>
      <p:pic>
        <p:nvPicPr>
          <p:cNvPr id="4" name="Picture 4" descr="2014-01-08_Rub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490407"/>
            <a:ext cx="1090832" cy="126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08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Rails</a:t>
            </a:r>
            <a:r>
              <a:rPr kumimoji="1" lang="ja-JP" altLang="en-US" dirty="0"/>
              <a:t> サーバ立ち上げ，動作確認</a:t>
            </a:r>
          </a:p>
        </p:txBody>
      </p:sp>
      <p:sp>
        <p:nvSpPr>
          <p:cNvPr id="3" name="コンテンツ プレースホルダー 2"/>
          <p:cNvSpPr>
            <a:spLocks noGrp="1"/>
          </p:cNvSpPr>
          <p:nvPr>
            <p:ph idx="1"/>
          </p:nvPr>
        </p:nvSpPr>
        <p:spPr>
          <a:xfrm>
            <a:off x="1176865" y="1988840"/>
            <a:ext cx="6798736" cy="4248472"/>
          </a:xfrm>
        </p:spPr>
        <p:txBody>
          <a:bodyPr>
            <a:normAutofit fontScale="62500" lnSpcReduction="20000"/>
          </a:bodyPr>
          <a:lstStyle/>
          <a:p>
            <a:r>
              <a:rPr lang="en-US" altLang="ja-JP" dirty="0"/>
              <a:t>test1</a:t>
            </a:r>
            <a:r>
              <a:rPr lang="ja-JP" altLang="en-US" dirty="0"/>
              <a:t> ディレクトリの作成</a:t>
            </a:r>
            <a:r>
              <a:rPr lang="en-US" altLang="ja-JP" dirty="0"/>
              <a:t>(test </a:t>
            </a:r>
            <a:r>
              <a:rPr lang="ja-JP" altLang="en-US" dirty="0"/>
              <a:t>だと怒られる</a:t>
            </a:r>
            <a:r>
              <a:rPr lang="en-US" altLang="ja-JP" dirty="0"/>
              <a:t>)</a:t>
            </a:r>
          </a:p>
          <a:p>
            <a:pPr marL="457200" lvl="1" indent="0">
              <a:buNone/>
            </a:pPr>
            <a:r>
              <a:rPr lang="en-US" altLang="ja-JP" dirty="0">
                <a:latin typeface="Arial" panose="020B0604020202020204" pitchFamily="34" charset="0"/>
                <a:cs typeface="Arial" panose="020B0604020202020204" pitchFamily="34" charset="0"/>
              </a:rPr>
              <a:t>$ rails</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new test1</a:t>
            </a:r>
            <a:r>
              <a:rPr lang="en-US" altLang="ja-JP" sz="3300" dirty="0">
                <a:latin typeface="Arial" panose="020B0604020202020204" pitchFamily="34" charset="0"/>
                <a:cs typeface="Arial" panose="020B0604020202020204" pitchFamily="34" charset="0"/>
              </a:rPr>
              <a:t> (</a:t>
            </a:r>
            <a:r>
              <a:rPr lang="en-US" altLang="ja-JP" sz="3300" dirty="0" err="1">
                <a:latin typeface="Arial" panose="020B0604020202020204" pitchFamily="34" charset="0"/>
                <a:cs typeface="Arial" panose="020B0604020202020204" pitchFamily="34" charset="0"/>
              </a:rPr>
              <a:t>sudo</a:t>
            </a:r>
            <a:r>
              <a:rPr lang="ja-JP" altLang="en-US" sz="3300" dirty="0">
                <a:latin typeface="Arial" panose="020B0604020202020204" pitchFamily="34" charset="0"/>
                <a:cs typeface="Arial" panose="020B0604020202020204" pitchFamily="34" charset="0"/>
              </a:rPr>
              <a:t> のパスワードが聞かれる</a:t>
            </a:r>
            <a:r>
              <a:rPr lang="en-US" altLang="ja-JP" sz="3300" dirty="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r>
              <a:rPr lang="ja-JP" altLang="en-US" dirty="0"/>
              <a:t>必要な</a:t>
            </a:r>
            <a:r>
              <a:rPr lang="en-US" altLang="ja-JP" dirty="0"/>
              <a:t>gem </a:t>
            </a:r>
            <a:r>
              <a:rPr lang="ja-JP" altLang="en-US" dirty="0"/>
              <a:t>のインストール</a:t>
            </a:r>
            <a:endParaRPr lang="en-US" altLang="ja-JP" dirty="0"/>
          </a:p>
          <a:p>
            <a:pPr marL="457200" lvl="1" indent="0">
              <a:buNone/>
            </a:pPr>
            <a:r>
              <a:rPr lang="en-US" altLang="ja-JP" dirty="0"/>
              <a:t># gem install </a:t>
            </a:r>
            <a:r>
              <a:rPr lang="en-US" altLang="ja-JP" dirty="0" err="1"/>
              <a:t>therubyracer</a:t>
            </a:r>
            <a:endParaRPr lang="en-US" altLang="ja-JP" dirty="0"/>
          </a:p>
          <a:p>
            <a:pPr marL="457200" lvl="1" indent="0">
              <a:buNone/>
            </a:pPr>
            <a:r>
              <a:rPr lang="en-US" altLang="ja-JP" dirty="0"/>
              <a:t>$</a:t>
            </a:r>
            <a:r>
              <a:rPr lang="ja-JP" altLang="en-US" dirty="0"/>
              <a:t> </a:t>
            </a:r>
            <a:r>
              <a:rPr lang="en-US" altLang="ja-JP" dirty="0"/>
              <a:t>cd test1 </a:t>
            </a:r>
          </a:p>
          <a:p>
            <a:pPr marL="457200" lvl="1" indent="0">
              <a:buNone/>
            </a:pPr>
            <a:r>
              <a:rPr lang="en-US" altLang="ja-JP" dirty="0" err="1"/>
              <a:t>Gemfile</a:t>
            </a:r>
            <a:r>
              <a:rPr lang="en-US" altLang="ja-JP" dirty="0"/>
              <a:t> </a:t>
            </a:r>
            <a:r>
              <a:rPr lang="ja-JP" altLang="en-US" dirty="0"/>
              <a:t>をエディタで開き，</a:t>
            </a:r>
            <a:r>
              <a:rPr lang="en-US" altLang="ja-JP" dirty="0"/>
              <a:t>”</a:t>
            </a:r>
            <a:r>
              <a:rPr lang="en-US" altLang="ja-JP" dirty="0" err="1"/>
              <a:t>therubyracer</a:t>
            </a:r>
            <a:r>
              <a:rPr lang="en-US" altLang="ja-JP" dirty="0"/>
              <a:t>” </a:t>
            </a:r>
            <a:r>
              <a:rPr lang="ja-JP" altLang="en-US" dirty="0"/>
              <a:t>の行をコメントイン</a:t>
            </a:r>
            <a:endParaRPr lang="en-US" altLang="ja-JP" dirty="0"/>
          </a:p>
          <a:p>
            <a:pPr marL="457200" lvl="1" indent="0">
              <a:buNone/>
            </a:pPr>
            <a:r>
              <a:rPr lang="en-US" altLang="ja-JP" dirty="0"/>
              <a:t>$ vim </a:t>
            </a:r>
            <a:r>
              <a:rPr lang="en-US" altLang="ja-JP" dirty="0" err="1"/>
              <a:t>Gemfile</a:t>
            </a:r>
            <a:endParaRPr lang="en-US" altLang="ja-JP" dirty="0"/>
          </a:p>
          <a:p>
            <a:pPr marL="457200" lvl="1" indent="0">
              <a:buNone/>
            </a:pPr>
            <a:r>
              <a:rPr lang="en-US" altLang="ja-JP" dirty="0"/>
              <a:t> 	gem ‘</a:t>
            </a:r>
            <a:r>
              <a:rPr lang="en-US" altLang="ja-JP" dirty="0" err="1"/>
              <a:t>therubyracer</a:t>
            </a:r>
            <a:r>
              <a:rPr lang="en-US" altLang="ja-JP" dirty="0"/>
              <a:t>’, platform: ruby</a:t>
            </a:r>
          </a:p>
          <a:p>
            <a:pPr marL="457200" lvl="1" indent="0">
              <a:buNone/>
            </a:pPr>
            <a:r>
              <a:rPr lang="en-US" altLang="ja-JP" dirty="0"/>
              <a:t>Bundler </a:t>
            </a:r>
            <a:r>
              <a:rPr lang="ja-JP" altLang="en-US" dirty="0"/>
              <a:t>でインストール</a:t>
            </a:r>
            <a:endParaRPr lang="en-US" altLang="ja-JP" dirty="0"/>
          </a:p>
          <a:p>
            <a:pPr marL="457200" lvl="1" indent="0">
              <a:buNone/>
            </a:pPr>
            <a:r>
              <a:rPr lang="en-US" altLang="ja-JP" dirty="0"/>
              <a:t>$ bundle install</a:t>
            </a:r>
          </a:p>
          <a:p>
            <a:r>
              <a:rPr lang="en-US" altLang="ja-JP" dirty="0"/>
              <a:t>test1</a:t>
            </a:r>
            <a:r>
              <a:rPr lang="ja-JP" altLang="en-US" dirty="0"/>
              <a:t> ディレクトリ上で</a:t>
            </a:r>
            <a:r>
              <a:rPr lang="en-US" altLang="ja-JP" dirty="0"/>
              <a:t>Rails</a:t>
            </a:r>
            <a:r>
              <a:rPr lang="ja-JP" altLang="en-US" dirty="0"/>
              <a:t> サーバを立ち上げる</a:t>
            </a:r>
            <a:endParaRPr lang="en-US" altLang="ja-JP" dirty="0"/>
          </a:p>
          <a:p>
            <a:pPr marL="457200" lvl="1" indent="0">
              <a:buNone/>
            </a:pPr>
            <a:r>
              <a:rPr lang="en-US" altLang="ja-JP" dirty="0"/>
              <a:t>$ rails server</a:t>
            </a:r>
          </a:p>
          <a:p>
            <a:r>
              <a:rPr lang="en-US" altLang="ja-JP" dirty="0" err="1"/>
              <a:t>WEBrick</a:t>
            </a:r>
            <a:r>
              <a:rPr lang="en-US" altLang="ja-JP" dirty="0"/>
              <a:t>  </a:t>
            </a:r>
            <a:r>
              <a:rPr lang="ja-JP" altLang="en-US" dirty="0"/>
              <a:t>で動作を確認</a:t>
            </a:r>
            <a:endParaRPr lang="en-US" altLang="ja-JP" dirty="0"/>
          </a:p>
          <a:p>
            <a:pPr lvl="1"/>
            <a:r>
              <a:rPr lang="ja-JP" altLang="en-US" dirty="0"/>
              <a:t>ブラウザを開いて，</a:t>
            </a:r>
            <a:r>
              <a:rPr lang="en-US" altLang="ja-JP" dirty="0"/>
              <a:t>”http://localhost:3000/” </a:t>
            </a:r>
            <a:r>
              <a:rPr lang="ja-JP" altLang="en-US" dirty="0"/>
              <a:t>と打ち込むと</a:t>
            </a:r>
            <a:r>
              <a:rPr lang="en-US" altLang="ja-JP" dirty="0"/>
              <a:t>…</a:t>
            </a:r>
          </a:p>
          <a:p>
            <a:endParaRPr lang="en-US" altLang="ja-JP" dirty="0"/>
          </a:p>
          <a:p>
            <a:endParaRPr lang="en-US" altLang="ja-JP" dirty="0"/>
          </a:p>
        </p:txBody>
      </p:sp>
    </p:spTree>
    <p:extLst>
      <p:ext uri="{BB962C8B-B14F-4D97-AF65-F5344CB8AC3E}">
        <p14:creationId xmlns:p14="http://schemas.microsoft.com/office/powerpoint/2010/main" val="4146015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C3E41814-3570-4AAF-BE41-BF1717F3E447}"/>
              </a:ext>
            </a:extLst>
          </p:cNvPr>
          <p:cNvPicPr>
            <a:picLocks noChangeAspect="1"/>
          </p:cNvPicPr>
          <p:nvPr/>
        </p:nvPicPr>
        <p:blipFill>
          <a:blip r:embed="rId2"/>
          <a:stretch>
            <a:fillRect/>
          </a:stretch>
        </p:blipFill>
        <p:spPr>
          <a:xfrm>
            <a:off x="760317" y="578550"/>
            <a:ext cx="7631832" cy="5616624"/>
          </a:xfrm>
          <a:prstGeom prst="rect">
            <a:avLst/>
          </a:prstGeom>
        </p:spPr>
      </p:pic>
      <p:pic>
        <p:nvPicPr>
          <p:cNvPr id="6" name="Picture 2">
            <a:extLst>
              <a:ext uri="{FF2B5EF4-FFF2-40B4-BE49-F238E27FC236}">
                <a16:creationId xmlns:a16="http://schemas.microsoft.com/office/drawing/2014/main" id="{3EAD61BD-87AE-4CE1-B582-21B046C31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609" y="3904639"/>
            <a:ext cx="3237857" cy="228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a:extLst>
              <a:ext uri="{FF2B5EF4-FFF2-40B4-BE49-F238E27FC236}">
                <a16:creationId xmlns:a16="http://schemas.microsoft.com/office/drawing/2014/main" id="{DDBAC674-A95A-41AB-AF31-A1AEADE51BC3}"/>
              </a:ext>
            </a:extLst>
          </p:cNvPr>
          <p:cNvSpPr txBox="1"/>
          <p:nvPr/>
        </p:nvSpPr>
        <p:spPr>
          <a:xfrm>
            <a:off x="7906341" y="5627026"/>
            <a:ext cx="1394934" cy="369332"/>
          </a:xfrm>
          <a:prstGeom prst="rect">
            <a:avLst/>
          </a:prstGeom>
          <a:noFill/>
        </p:spPr>
        <p:txBody>
          <a:bodyPr wrap="none" rtlCol="0">
            <a:spAutoFit/>
          </a:bodyPr>
          <a:lstStyle/>
          <a:p>
            <a:r>
              <a:rPr kumimoji="1" lang="en-US" altLang="ja-JP" dirty="0"/>
              <a:t>rails4 </a:t>
            </a:r>
            <a:r>
              <a:rPr kumimoji="1" lang="ja-JP" altLang="en-US" dirty="0"/>
              <a:t>の場合</a:t>
            </a:r>
          </a:p>
        </p:txBody>
      </p:sp>
    </p:spTree>
    <p:extLst>
      <p:ext uri="{BB962C8B-B14F-4D97-AF65-F5344CB8AC3E}">
        <p14:creationId xmlns:p14="http://schemas.microsoft.com/office/powerpoint/2010/main" val="3660854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j-ea"/>
              </a:rPr>
              <a:t>ディレクトリ構造</a:t>
            </a:r>
            <a:endParaRPr kumimoji="1" lang="ja-JP" altLang="en-US" dirty="0">
              <a:latin typeface="+mj-ea"/>
            </a:endParaRPr>
          </a:p>
        </p:txBody>
      </p:sp>
      <p:sp>
        <p:nvSpPr>
          <p:cNvPr id="3" name="コンテンツ プレースホルダー 2"/>
          <p:cNvSpPr>
            <a:spLocks noGrp="1"/>
          </p:cNvSpPr>
          <p:nvPr>
            <p:ph idx="1"/>
          </p:nvPr>
        </p:nvSpPr>
        <p:spPr>
          <a:xfrm>
            <a:off x="457200" y="1600200"/>
            <a:ext cx="8686800" cy="4525963"/>
          </a:xfrm>
        </p:spPr>
        <p:txBody>
          <a:bodyPr>
            <a:normAutofit fontScale="85000" lnSpcReduction="20000"/>
          </a:bodyPr>
          <a:lstStyle/>
          <a:p>
            <a:r>
              <a:rPr lang="ja-JP" altLang="en-US" dirty="0"/>
              <a:t>アプリケーションルート以下の構造は基本的に以下のようになる</a:t>
            </a:r>
            <a:endParaRPr lang="en-US" altLang="ja-JP" sz="2000" dirty="0"/>
          </a:p>
          <a:p>
            <a:pPr>
              <a:buNone/>
            </a:pPr>
            <a:r>
              <a:rPr lang="en-US" altLang="ja-JP" sz="2400" dirty="0"/>
              <a:t>test1/</a:t>
            </a:r>
          </a:p>
          <a:p>
            <a:pPr>
              <a:buNone/>
            </a:pPr>
            <a:r>
              <a:rPr lang="ja-JP" altLang="en-US" sz="2400" dirty="0"/>
              <a:t>   </a:t>
            </a:r>
            <a:r>
              <a:rPr lang="en-US" altLang="ja-JP" sz="2400" dirty="0"/>
              <a:t>|--app (</a:t>
            </a:r>
            <a:r>
              <a:rPr lang="ja-JP" altLang="en-US" sz="2400" dirty="0"/>
              <a:t>アプリケーションメインフォルダ</a:t>
            </a:r>
            <a:r>
              <a:rPr lang="en-US" altLang="ja-JP" sz="2400" dirty="0"/>
              <a:t>) </a:t>
            </a:r>
          </a:p>
          <a:p>
            <a:pPr>
              <a:buNone/>
            </a:pPr>
            <a:r>
              <a:rPr lang="en-US" altLang="ja-JP" sz="2400" dirty="0"/>
              <a:t>   </a:t>
            </a:r>
            <a:r>
              <a:rPr lang="ja-JP" altLang="en-US" sz="2400" dirty="0"/>
              <a:t>   </a:t>
            </a:r>
            <a:r>
              <a:rPr lang="en-US" altLang="ja-JP" sz="2400" dirty="0"/>
              <a:t>   |--models</a:t>
            </a:r>
            <a:r>
              <a:rPr lang="ja-JP" altLang="en-US" sz="2400" dirty="0"/>
              <a:t> </a:t>
            </a:r>
            <a:r>
              <a:rPr lang="en-US" altLang="ja-JP" sz="2400" dirty="0"/>
              <a:t>-- *.</a:t>
            </a:r>
            <a:r>
              <a:rPr lang="en-US" altLang="ja-JP" sz="2400" dirty="0" err="1"/>
              <a:t>rb</a:t>
            </a:r>
            <a:endParaRPr lang="en-US" altLang="ja-JP" sz="2400" dirty="0"/>
          </a:p>
          <a:p>
            <a:pPr>
              <a:buNone/>
            </a:pPr>
            <a:r>
              <a:rPr lang="en-US" altLang="ja-JP" sz="2400" dirty="0"/>
              <a:t>   </a:t>
            </a:r>
            <a:r>
              <a:rPr lang="ja-JP" altLang="en-US" sz="2400" dirty="0"/>
              <a:t>   </a:t>
            </a:r>
            <a:r>
              <a:rPr lang="en-US" altLang="ja-JP" sz="2400" dirty="0"/>
              <a:t>   |--controllers -- *_</a:t>
            </a:r>
            <a:r>
              <a:rPr lang="en-US" altLang="ja-JP" sz="2400" dirty="0" err="1"/>
              <a:t>controllers.rb</a:t>
            </a:r>
            <a:endParaRPr lang="en-US" altLang="ja-JP" sz="2400" dirty="0"/>
          </a:p>
          <a:p>
            <a:pPr>
              <a:buNone/>
            </a:pPr>
            <a:r>
              <a:rPr lang="en-US" altLang="ja-JP" sz="2400" dirty="0"/>
              <a:t>   </a:t>
            </a:r>
            <a:r>
              <a:rPr lang="ja-JP" altLang="en-US" sz="2400" dirty="0"/>
              <a:t>   </a:t>
            </a:r>
            <a:r>
              <a:rPr lang="en-US" altLang="ja-JP" sz="2400" dirty="0"/>
              <a:t>   |--views </a:t>
            </a:r>
            <a:r>
              <a:rPr lang="ja-JP" altLang="en-US" sz="2400" dirty="0"/>
              <a:t> </a:t>
            </a:r>
            <a:r>
              <a:rPr lang="en-US" altLang="ja-JP" sz="2400" dirty="0"/>
              <a:t>--</a:t>
            </a:r>
            <a:r>
              <a:rPr lang="ja-JP" altLang="en-US" sz="2400" dirty="0"/>
              <a:t> 各クラス </a:t>
            </a:r>
            <a:r>
              <a:rPr lang="en-US" altLang="ja-JP" sz="2400" dirty="0"/>
              <a:t>-- *.</a:t>
            </a:r>
            <a:r>
              <a:rPr lang="en-US" altLang="ja-JP" sz="2400" dirty="0" err="1"/>
              <a:t>html.erb</a:t>
            </a:r>
            <a:endParaRPr lang="en-US" altLang="ja-JP" sz="2400" dirty="0"/>
          </a:p>
          <a:p>
            <a:pPr>
              <a:buNone/>
            </a:pPr>
            <a:r>
              <a:rPr lang="en-US" altLang="ja-JP" sz="2400" dirty="0"/>
              <a:t>   </a:t>
            </a:r>
            <a:r>
              <a:rPr lang="ja-JP" altLang="en-US" sz="2400" dirty="0"/>
              <a:t>   </a:t>
            </a:r>
            <a:r>
              <a:rPr lang="en-US" altLang="ja-JP" sz="2400" dirty="0"/>
              <a:t>   …</a:t>
            </a:r>
          </a:p>
          <a:p>
            <a:pPr>
              <a:buNone/>
            </a:pPr>
            <a:r>
              <a:rPr lang="ja-JP" altLang="en-US" sz="2400" dirty="0"/>
              <a:t>   </a:t>
            </a:r>
            <a:r>
              <a:rPr lang="en-US" altLang="ja-JP" sz="2400" dirty="0"/>
              <a:t>|--</a:t>
            </a:r>
            <a:r>
              <a:rPr lang="en-US" altLang="ja-JP" sz="2400" dirty="0" err="1"/>
              <a:t>db</a:t>
            </a:r>
            <a:r>
              <a:rPr lang="en-US" altLang="ja-JP" sz="2400" dirty="0"/>
              <a:t> (</a:t>
            </a:r>
            <a:r>
              <a:rPr lang="ja-JP" altLang="en-US" sz="2400" dirty="0"/>
              <a:t>データベース置き場</a:t>
            </a:r>
            <a:r>
              <a:rPr lang="en-US" altLang="ja-JP" sz="2400" dirty="0"/>
              <a:t>)</a:t>
            </a:r>
          </a:p>
          <a:p>
            <a:pPr>
              <a:buNone/>
            </a:pPr>
            <a:r>
              <a:rPr lang="en-US" altLang="ja-JP" sz="2400" dirty="0"/>
              <a:t> </a:t>
            </a:r>
            <a:r>
              <a:rPr lang="ja-JP" altLang="en-US" sz="2400" dirty="0"/>
              <a:t>        </a:t>
            </a:r>
            <a:r>
              <a:rPr lang="en-US" altLang="ja-JP" sz="2400" dirty="0"/>
              <a:t>…</a:t>
            </a:r>
          </a:p>
          <a:p>
            <a:pPr>
              <a:buNone/>
            </a:pPr>
            <a:r>
              <a:rPr lang="ja-JP" altLang="en-US" sz="2400" dirty="0"/>
              <a:t>   </a:t>
            </a:r>
            <a:r>
              <a:rPr lang="en-US" altLang="ja-JP" sz="2400" dirty="0" err="1"/>
              <a:t>Gemfile</a:t>
            </a:r>
            <a:r>
              <a:rPr lang="ja-JP" altLang="en-US" sz="2400" dirty="0"/>
              <a:t> </a:t>
            </a:r>
            <a:r>
              <a:rPr lang="en-US" altLang="ja-JP" sz="2400" dirty="0"/>
              <a:t>(</a:t>
            </a:r>
            <a:r>
              <a:rPr lang="ja-JP" altLang="en-US" sz="2400" dirty="0"/>
              <a:t>必要な</a:t>
            </a:r>
            <a:r>
              <a:rPr lang="en-US" altLang="ja-JP" sz="2400" dirty="0"/>
              <a:t>Gem</a:t>
            </a:r>
            <a:r>
              <a:rPr lang="ja-JP" altLang="en-US" sz="2400" dirty="0"/>
              <a:t> ファイルの定義</a:t>
            </a:r>
            <a:r>
              <a:rPr lang="en-US" altLang="ja-JP" sz="2400" dirty="0"/>
              <a:t>)</a:t>
            </a:r>
          </a:p>
          <a:p>
            <a:pPr>
              <a:buNone/>
            </a:pPr>
            <a:r>
              <a:rPr lang="ja-JP" altLang="en-US" sz="2400" dirty="0"/>
              <a:t>         </a:t>
            </a:r>
            <a:r>
              <a:rPr lang="en-US" altLang="ja-JP" sz="2400" dirty="0"/>
              <a:t>…</a:t>
            </a:r>
          </a:p>
          <a:p>
            <a:pPr>
              <a:buNone/>
            </a:pPr>
            <a:endParaRPr lang="en-US" altLang="ja-JP" dirty="0"/>
          </a:p>
        </p:txBody>
      </p:sp>
    </p:spTree>
    <p:extLst>
      <p:ext uri="{BB962C8B-B14F-4D97-AF65-F5344CB8AC3E}">
        <p14:creationId xmlns:p14="http://schemas.microsoft.com/office/powerpoint/2010/main" val="2873151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j-ea"/>
              </a:rPr>
              <a:t>ソフトウェアアーキテクチャ</a:t>
            </a:r>
            <a:endParaRPr kumimoji="1" lang="ja-JP" altLang="en-US" dirty="0">
              <a:latin typeface="+mj-ea"/>
            </a:endParaRPr>
          </a:p>
        </p:txBody>
      </p:sp>
      <p:sp>
        <p:nvSpPr>
          <p:cNvPr id="3" name="コンテンツ プレースホルダー 2"/>
          <p:cNvSpPr>
            <a:spLocks noGrp="1"/>
          </p:cNvSpPr>
          <p:nvPr>
            <p:ph idx="1"/>
          </p:nvPr>
        </p:nvSpPr>
        <p:spPr/>
        <p:txBody>
          <a:bodyPr/>
          <a:lstStyle/>
          <a:p>
            <a:pPr>
              <a:buNone/>
            </a:pPr>
            <a:r>
              <a:rPr lang="en-US" altLang="ja-JP" dirty="0"/>
              <a:t>MVC</a:t>
            </a:r>
            <a:r>
              <a:rPr lang="ja-JP" altLang="en-US" dirty="0"/>
              <a:t> パターンを採用</a:t>
            </a:r>
            <a:endParaRPr lang="en-US" altLang="ja-JP" dirty="0"/>
          </a:p>
          <a:p>
            <a:r>
              <a:rPr lang="en-US" altLang="ja-JP" dirty="0"/>
              <a:t>Model</a:t>
            </a:r>
          </a:p>
          <a:p>
            <a:pPr lvl="1"/>
            <a:r>
              <a:rPr lang="ja-JP" altLang="en-US" dirty="0"/>
              <a:t>データベースとのデータのやりとり</a:t>
            </a:r>
            <a:endParaRPr lang="en-US" altLang="ja-JP" dirty="0"/>
          </a:p>
          <a:p>
            <a:r>
              <a:rPr lang="en-US" altLang="ja-JP" dirty="0"/>
              <a:t>View</a:t>
            </a:r>
          </a:p>
          <a:p>
            <a:pPr lvl="1"/>
            <a:r>
              <a:rPr lang="ja-JP" altLang="en-US" dirty="0"/>
              <a:t>データを表示</a:t>
            </a:r>
            <a:r>
              <a:rPr lang="en-US" altLang="ja-JP" dirty="0"/>
              <a:t>(HTML)</a:t>
            </a:r>
          </a:p>
          <a:p>
            <a:r>
              <a:rPr lang="en-US" altLang="ja-JP" dirty="0"/>
              <a:t>Controller</a:t>
            </a:r>
          </a:p>
          <a:p>
            <a:pPr lvl="1"/>
            <a:r>
              <a:rPr lang="ja-JP" altLang="en-US" dirty="0"/>
              <a:t>ユーザの入力に対し応答・処理</a:t>
            </a:r>
            <a:endParaRPr lang="en-US" altLang="ja-JP" dirty="0"/>
          </a:p>
        </p:txBody>
      </p:sp>
    </p:spTree>
    <p:extLst>
      <p:ext uri="{BB962C8B-B14F-4D97-AF65-F5344CB8AC3E}">
        <p14:creationId xmlns:p14="http://schemas.microsoft.com/office/powerpoint/2010/main" val="81892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latin typeface="+mj-ea"/>
              </a:rPr>
              <a:t>MVC</a:t>
            </a:r>
            <a:r>
              <a:rPr lang="ja-JP" altLang="en-US" dirty="0">
                <a:latin typeface="+mj-ea"/>
              </a:rPr>
              <a:t> の基本的なシナリオ</a:t>
            </a:r>
            <a:endParaRPr kumimoji="1" lang="ja-JP" altLang="en-US" dirty="0">
              <a:latin typeface="+mj-ea"/>
            </a:endParaRPr>
          </a:p>
        </p:txBody>
      </p:sp>
      <p:grpSp>
        <p:nvGrpSpPr>
          <p:cNvPr id="51" name="グループ化 18"/>
          <p:cNvGrpSpPr/>
          <p:nvPr/>
        </p:nvGrpSpPr>
        <p:grpSpPr>
          <a:xfrm>
            <a:off x="6624736" y="2204864"/>
            <a:ext cx="2267744" cy="1656184"/>
            <a:chOff x="6624736" y="2204864"/>
            <a:chExt cx="2267744" cy="1656184"/>
          </a:xfrm>
        </p:grpSpPr>
        <p:sp>
          <p:nvSpPr>
            <p:cNvPr id="52" name="円柱 51"/>
            <p:cNvSpPr/>
            <p:nvPr/>
          </p:nvSpPr>
          <p:spPr>
            <a:xfrm>
              <a:off x="6624736" y="2204864"/>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270204" y="2996952"/>
              <a:ext cx="1080120" cy="369332"/>
            </a:xfrm>
            <a:prstGeom prst="rect">
              <a:avLst/>
            </a:prstGeom>
            <a:noFill/>
          </p:spPr>
          <p:txBody>
            <a:bodyPr wrap="square" rtlCol="0">
              <a:spAutoFit/>
            </a:bodyPr>
            <a:lstStyle/>
            <a:p>
              <a:r>
                <a:rPr lang="en-US" altLang="ja-JP" dirty="0"/>
                <a:t>Database</a:t>
              </a:r>
              <a:endParaRPr kumimoji="1" lang="ja-JP" altLang="en-US" dirty="0"/>
            </a:p>
          </p:txBody>
        </p:sp>
      </p:grpSp>
      <p:grpSp>
        <p:nvGrpSpPr>
          <p:cNvPr id="5" name="グループ化 18"/>
          <p:cNvGrpSpPr/>
          <p:nvPr/>
        </p:nvGrpSpPr>
        <p:grpSpPr>
          <a:xfrm>
            <a:off x="6624736" y="2204864"/>
            <a:ext cx="2267744" cy="1656184"/>
            <a:chOff x="6624736" y="2204864"/>
            <a:chExt cx="2267744" cy="1656184"/>
          </a:xfrm>
        </p:grpSpPr>
        <p:sp>
          <p:nvSpPr>
            <p:cNvPr id="3" name="円柱 51"/>
            <p:cNvSpPr/>
            <p:nvPr/>
          </p:nvSpPr>
          <p:spPr>
            <a:xfrm>
              <a:off x="6624736" y="2204864"/>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52"/>
            <p:cNvSpPr txBox="1"/>
            <p:nvPr/>
          </p:nvSpPr>
          <p:spPr>
            <a:xfrm>
              <a:off x="7270204" y="2996952"/>
              <a:ext cx="1080120" cy="369332"/>
            </a:xfrm>
            <a:prstGeom prst="rect">
              <a:avLst/>
            </a:prstGeom>
            <a:noFill/>
          </p:spPr>
          <p:txBody>
            <a:bodyPr wrap="square" rtlCol="0">
              <a:spAutoFit/>
            </a:bodyPr>
            <a:lstStyle/>
            <a:p>
              <a:r>
                <a:rPr lang="en-US" altLang="ja-JP" dirty="0"/>
                <a:t>Database</a:t>
              </a:r>
              <a:endParaRPr kumimoji="1" lang="ja-JP" altLang="en-US" dirty="0"/>
            </a:p>
          </p:txBody>
        </p:sp>
      </p:grpSp>
      <p:sp>
        <p:nvSpPr>
          <p:cNvPr id="19" name="円/楕円 18"/>
          <p:cNvSpPr/>
          <p:nvPr/>
        </p:nvSpPr>
        <p:spPr>
          <a:xfrm>
            <a:off x="1115616" y="5157192"/>
            <a:ext cx="2448272" cy="13681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156176" y="5123284"/>
            <a:ext cx="2448272" cy="136815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563888" y="2492896"/>
            <a:ext cx="2448272" cy="136815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015716" y="5656602"/>
            <a:ext cx="648072" cy="369332"/>
          </a:xfrm>
          <a:prstGeom prst="rect">
            <a:avLst/>
          </a:prstGeom>
          <a:noFill/>
        </p:spPr>
        <p:txBody>
          <a:bodyPr wrap="square" rtlCol="0">
            <a:spAutoFit/>
          </a:bodyPr>
          <a:lstStyle/>
          <a:p>
            <a:r>
              <a:rPr lang="en-US" altLang="ja-JP" dirty="0"/>
              <a:t>View</a:t>
            </a:r>
            <a:endParaRPr kumimoji="1" lang="ja-JP" altLang="en-US" dirty="0"/>
          </a:p>
        </p:txBody>
      </p:sp>
      <p:sp>
        <p:nvSpPr>
          <p:cNvPr id="23" name="テキスト ボックス 22"/>
          <p:cNvSpPr txBox="1"/>
          <p:nvPr/>
        </p:nvSpPr>
        <p:spPr>
          <a:xfrm>
            <a:off x="7020272" y="5589240"/>
            <a:ext cx="792088" cy="369332"/>
          </a:xfrm>
          <a:prstGeom prst="rect">
            <a:avLst/>
          </a:prstGeom>
          <a:noFill/>
        </p:spPr>
        <p:txBody>
          <a:bodyPr wrap="square" rtlCol="0">
            <a:spAutoFit/>
          </a:bodyPr>
          <a:lstStyle/>
          <a:p>
            <a:r>
              <a:rPr kumimoji="1" lang="en-US" altLang="ja-JP" dirty="0"/>
              <a:t>Model</a:t>
            </a:r>
            <a:endParaRPr kumimoji="1" lang="ja-JP" altLang="en-US" dirty="0"/>
          </a:p>
        </p:txBody>
      </p:sp>
      <p:sp>
        <p:nvSpPr>
          <p:cNvPr id="24" name="テキスト ボックス 23"/>
          <p:cNvSpPr txBox="1"/>
          <p:nvPr/>
        </p:nvSpPr>
        <p:spPr>
          <a:xfrm>
            <a:off x="4211960" y="2996952"/>
            <a:ext cx="1368152" cy="369332"/>
          </a:xfrm>
          <a:prstGeom prst="rect">
            <a:avLst/>
          </a:prstGeom>
          <a:noFill/>
        </p:spPr>
        <p:txBody>
          <a:bodyPr wrap="square" rtlCol="0">
            <a:spAutoFit/>
          </a:bodyPr>
          <a:lstStyle/>
          <a:p>
            <a:r>
              <a:rPr lang="en-US" altLang="ja-JP" dirty="0"/>
              <a:t>Controller</a:t>
            </a:r>
            <a:endParaRPr kumimoji="1" lang="ja-JP" altLang="en-US" dirty="0"/>
          </a:p>
        </p:txBody>
      </p:sp>
      <p:pic>
        <p:nvPicPr>
          <p:cNvPr id="18" name="図 17">
            <a:extLst>
              <a:ext uri="{FF2B5EF4-FFF2-40B4-BE49-F238E27FC236}">
                <a16:creationId xmlns:a16="http://schemas.microsoft.com/office/drawing/2014/main" id="{A4C16905-823D-4FD7-A889-EC13FAAC08BB}"/>
              </a:ext>
            </a:extLst>
          </p:cNvPr>
          <p:cNvPicPr>
            <a:picLocks noChangeAspect="1"/>
          </p:cNvPicPr>
          <p:nvPr/>
        </p:nvPicPr>
        <p:blipFill>
          <a:blip r:embed="rId2"/>
          <a:stretch>
            <a:fillRect/>
          </a:stretch>
        </p:blipFill>
        <p:spPr>
          <a:xfrm>
            <a:off x="466206" y="2190700"/>
            <a:ext cx="2197582" cy="1585352"/>
          </a:xfrm>
          <a:prstGeom prst="rect">
            <a:avLst/>
          </a:prstGeom>
        </p:spPr>
      </p:pic>
      <p:sp>
        <p:nvSpPr>
          <p:cNvPr id="25" name="テキスト ボックス 24">
            <a:extLst>
              <a:ext uri="{FF2B5EF4-FFF2-40B4-BE49-F238E27FC236}">
                <a16:creationId xmlns:a16="http://schemas.microsoft.com/office/drawing/2014/main" id="{532604B9-E656-47FD-8512-E11476FDC714}"/>
              </a:ext>
            </a:extLst>
          </p:cNvPr>
          <p:cNvSpPr txBox="1"/>
          <p:nvPr/>
        </p:nvSpPr>
        <p:spPr>
          <a:xfrm>
            <a:off x="683772" y="3847900"/>
            <a:ext cx="1512168" cy="369332"/>
          </a:xfrm>
          <a:prstGeom prst="rect">
            <a:avLst/>
          </a:prstGeom>
          <a:noFill/>
        </p:spPr>
        <p:txBody>
          <a:bodyPr wrap="square" rtlCol="0">
            <a:spAutoFit/>
          </a:bodyPr>
          <a:lstStyle/>
          <a:p>
            <a:r>
              <a:rPr lang="en-US" altLang="ja-JP" dirty="0"/>
              <a:t>Web</a:t>
            </a:r>
            <a:r>
              <a:rPr lang="ja-JP" altLang="en-US" dirty="0"/>
              <a:t> ブラウザ</a:t>
            </a:r>
            <a:endParaRPr kumimoji="1" lang="ja-JP" altLang="en-US" dirty="0"/>
          </a:p>
        </p:txBody>
      </p:sp>
    </p:spTree>
    <p:extLst>
      <p:ext uri="{BB962C8B-B14F-4D97-AF65-F5344CB8AC3E}">
        <p14:creationId xmlns:p14="http://schemas.microsoft.com/office/powerpoint/2010/main" val="2572439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latin typeface="+mj-ea"/>
              </a:rPr>
              <a:t>MVC</a:t>
            </a:r>
            <a:r>
              <a:rPr lang="ja-JP" altLang="en-US" dirty="0">
                <a:latin typeface="+mj-ea"/>
              </a:rPr>
              <a:t> の基本的なシナリオ</a:t>
            </a:r>
            <a:endParaRPr kumimoji="1" lang="ja-JP" altLang="en-US" dirty="0">
              <a:latin typeface="+mj-ea"/>
            </a:endParaRPr>
          </a:p>
        </p:txBody>
      </p:sp>
      <p:grpSp>
        <p:nvGrpSpPr>
          <p:cNvPr id="7" name="グループ化 19"/>
          <p:cNvGrpSpPr/>
          <p:nvPr/>
        </p:nvGrpSpPr>
        <p:grpSpPr>
          <a:xfrm>
            <a:off x="683772" y="2204864"/>
            <a:ext cx="8208708" cy="4320480"/>
            <a:chOff x="683772" y="2204864"/>
            <a:chExt cx="8208708" cy="4320480"/>
          </a:xfrm>
        </p:grpSpPr>
        <p:grpSp>
          <p:nvGrpSpPr>
            <p:cNvPr id="8" name="グループ化 11"/>
            <p:cNvGrpSpPr/>
            <p:nvPr/>
          </p:nvGrpSpPr>
          <p:grpSpPr>
            <a:xfrm>
              <a:off x="1115616" y="2480902"/>
              <a:ext cx="7488832" cy="4044442"/>
              <a:chOff x="971600" y="1760822"/>
              <a:chExt cx="7488832" cy="4044442"/>
            </a:xfrm>
          </p:grpSpPr>
          <p:grpSp>
            <p:nvGrpSpPr>
              <p:cNvPr id="12" name="グループ化 7"/>
              <p:cNvGrpSpPr/>
              <p:nvPr/>
            </p:nvGrpSpPr>
            <p:grpSpPr>
              <a:xfrm>
                <a:off x="971600" y="1760822"/>
                <a:ext cx="7488832" cy="4044442"/>
                <a:chOff x="971600" y="1760822"/>
                <a:chExt cx="7488832" cy="4044442"/>
              </a:xfrm>
            </p:grpSpPr>
            <p:sp>
              <p:nvSpPr>
                <p:cNvPr id="4" name="円/楕円 3"/>
                <p:cNvSpPr/>
                <p:nvPr/>
              </p:nvSpPr>
              <p:spPr>
                <a:xfrm>
                  <a:off x="971600" y="4437112"/>
                  <a:ext cx="2448272" cy="13681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012160" y="4403204"/>
                  <a:ext cx="2448272" cy="136815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773784" y="1760822"/>
                  <a:ext cx="2448272" cy="1368152"/>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871700" y="4936522"/>
                <a:ext cx="648072" cy="369332"/>
              </a:xfrm>
              <a:prstGeom prst="rect">
                <a:avLst/>
              </a:prstGeom>
              <a:noFill/>
            </p:spPr>
            <p:txBody>
              <a:bodyPr wrap="square" rtlCol="0">
                <a:spAutoFit/>
              </a:bodyPr>
              <a:lstStyle/>
              <a:p>
                <a:r>
                  <a:rPr lang="en-US" altLang="ja-JP" dirty="0"/>
                  <a:t>View</a:t>
                </a:r>
                <a:endParaRPr kumimoji="1" lang="ja-JP" altLang="en-US" dirty="0"/>
              </a:p>
            </p:txBody>
          </p:sp>
          <p:sp>
            <p:nvSpPr>
              <p:cNvPr id="10" name="テキスト ボックス 9"/>
              <p:cNvSpPr txBox="1"/>
              <p:nvPr/>
            </p:nvSpPr>
            <p:spPr>
              <a:xfrm>
                <a:off x="6876256" y="4869160"/>
                <a:ext cx="792088" cy="369332"/>
              </a:xfrm>
              <a:prstGeom prst="rect">
                <a:avLst/>
              </a:prstGeom>
              <a:noFill/>
            </p:spPr>
            <p:txBody>
              <a:bodyPr wrap="square" rtlCol="0">
                <a:spAutoFit/>
              </a:bodyPr>
              <a:lstStyle/>
              <a:p>
                <a:r>
                  <a:rPr kumimoji="1" lang="en-US" altLang="ja-JP" dirty="0"/>
                  <a:t>Model</a:t>
                </a:r>
                <a:endParaRPr kumimoji="1" lang="ja-JP" altLang="en-US" dirty="0"/>
              </a:p>
            </p:txBody>
          </p:sp>
          <p:sp>
            <p:nvSpPr>
              <p:cNvPr id="11" name="テキスト ボックス 10"/>
              <p:cNvSpPr txBox="1"/>
              <p:nvPr/>
            </p:nvSpPr>
            <p:spPr>
              <a:xfrm>
                <a:off x="4421856" y="2264878"/>
                <a:ext cx="1368152" cy="369332"/>
              </a:xfrm>
              <a:prstGeom prst="rect">
                <a:avLst/>
              </a:prstGeom>
              <a:noFill/>
            </p:spPr>
            <p:txBody>
              <a:bodyPr wrap="square" rtlCol="0">
                <a:spAutoFit/>
              </a:bodyPr>
              <a:lstStyle/>
              <a:p>
                <a:r>
                  <a:rPr lang="en-US" altLang="ja-JP" dirty="0"/>
                  <a:t>Controller</a:t>
                </a:r>
                <a:endParaRPr kumimoji="1" lang="ja-JP" altLang="en-US" dirty="0"/>
              </a:p>
            </p:txBody>
          </p:sp>
        </p:grpSp>
        <p:sp>
          <p:nvSpPr>
            <p:cNvPr id="15" name="テキスト ボックス 14"/>
            <p:cNvSpPr txBox="1"/>
            <p:nvPr/>
          </p:nvSpPr>
          <p:spPr>
            <a:xfrm>
              <a:off x="683772" y="3847900"/>
              <a:ext cx="1512168" cy="369332"/>
            </a:xfrm>
            <a:prstGeom prst="rect">
              <a:avLst/>
            </a:prstGeom>
            <a:noFill/>
          </p:spPr>
          <p:txBody>
            <a:bodyPr wrap="square" rtlCol="0">
              <a:spAutoFit/>
            </a:bodyPr>
            <a:lstStyle/>
            <a:p>
              <a:r>
                <a:rPr lang="en-US" altLang="ja-JP" dirty="0"/>
                <a:t>Web</a:t>
              </a:r>
              <a:r>
                <a:rPr lang="ja-JP" altLang="en-US" dirty="0"/>
                <a:t> ブラウザ</a:t>
              </a:r>
              <a:endParaRPr kumimoji="1" lang="ja-JP" altLang="en-US" dirty="0"/>
            </a:p>
          </p:txBody>
        </p:sp>
        <p:grpSp>
          <p:nvGrpSpPr>
            <p:cNvPr id="14" name="グループ化 18"/>
            <p:cNvGrpSpPr/>
            <p:nvPr/>
          </p:nvGrpSpPr>
          <p:grpSpPr>
            <a:xfrm>
              <a:off x="6624736" y="2204864"/>
              <a:ext cx="2267744" cy="1656184"/>
              <a:chOff x="6624736" y="2204864"/>
              <a:chExt cx="2267744" cy="1656184"/>
            </a:xfrm>
          </p:grpSpPr>
          <p:sp>
            <p:nvSpPr>
              <p:cNvPr id="16" name="円柱 15"/>
              <p:cNvSpPr/>
              <p:nvPr/>
            </p:nvSpPr>
            <p:spPr>
              <a:xfrm>
                <a:off x="6624736" y="2204864"/>
                <a:ext cx="2267744" cy="1656184"/>
              </a:xfrm>
              <a:prstGeom prst="can">
                <a:avLst/>
              </a:prstGeom>
              <a:solidFill>
                <a:srgbClr val="C8C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270204" y="2996952"/>
                <a:ext cx="1080120" cy="369332"/>
              </a:xfrm>
              <a:prstGeom prst="rect">
                <a:avLst/>
              </a:prstGeom>
              <a:noFill/>
            </p:spPr>
            <p:txBody>
              <a:bodyPr wrap="square" rtlCol="0">
                <a:spAutoFit/>
              </a:bodyPr>
              <a:lstStyle/>
              <a:p>
                <a:r>
                  <a:rPr lang="en-US" altLang="ja-JP" dirty="0"/>
                  <a:t>Database</a:t>
                </a:r>
                <a:endParaRPr kumimoji="1" lang="ja-JP" altLang="en-US" dirty="0"/>
              </a:p>
            </p:txBody>
          </p:sp>
        </p:grpSp>
      </p:grpSp>
      <p:cxnSp>
        <p:nvCxnSpPr>
          <p:cNvPr id="22" name="直線矢印コネクタ 21"/>
          <p:cNvCxnSpPr>
            <a:cxnSpLocks/>
          </p:cNvCxnSpPr>
          <p:nvPr/>
        </p:nvCxnSpPr>
        <p:spPr>
          <a:xfrm>
            <a:off x="2836898" y="2642666"/>
            <a:ext cx="93882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6014875" y="4111904"/>
            <a:ext cx="720080" cy="934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5652120" y="4221088"/>
            <a:ext cx="720080" cy="958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668344" y="4077073"/>
            <a:ext cx="0" cy="9343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7956376" y="4077072"/>
            <a:ext cx="0" cy="934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cxnSpLocks/>
          </p:cNvCxnSpPr>
          <p:nvPr/>
        </p:nvCxnSpPr>
        <p:spPr>
          <a:xfrm flipH="1">
            <a:off x="2795332" y="2818997"/>
            <a:ext cx="86380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736308" y="1888277"/>
            <a:ext cx="1907953" cy="738664"/>
          </a:xfrm>
          <a:prstGeom prst="rect">
            <a:avLst/>
          </a:prstGeom>
          <a:noFill/>
          <a:ln>
            <a:noFill/>
          </a:ln>
        </p:spPr>
        <p:txBody>
          <a:bodyPr wrap="square" rtlCol="0">
            <a:spAutoFit/>
          </a:bodyPr>
          <a:lstStyle/>
          <a:p>
            <a:r>
              <a:rPr kumimoji="1" lang="ja-JP" altLang="en-US" dirty="0"/>
              <a:t>①</a:t>
            </a:r>
            <a:r>
              <a:rPr kumimoji="1" lang="en-US" altLang="ja-JP" sz="2400" dirty="0"/>
              <a:t>UI</a:t>
            </a:r>
            <a:r>
              <a:rPr kumimoji="1" lang="ja-JP" altLang="en-US" dirty="0"/>
              <a:t> を通してパラメータを入力</a:t>
            </a:r>
          </a:p>
        </p:txBody>
      </p:sp>
      <p:sp>
        <p:nvSpPr>
          <p:cNvPr id="40" name="テキスト ボックス 39"/>
          <p:cNvSpPr txBox="1"/>
          <p:nvPr/>
        </p:nvSpPr>
        <p:spPr>
          <a:xfrm>
            <a:off x="3779912" y="4478322"/>
            <a:ext cx="1048528" cy="1477328"/>
          </a:xfrm>
          <a:prstGeom prst="rect">
            <a:avLst/>
          </a:prstGeom>
          <a:noFill/>
          <a:ln>
            <a:noFill/>
          </a:ln>
        </p:spPr>
        <p:txBody>
          <a:bodyPr wrap="square" rtlCol="0">
            <a:spAutoFit/>
          </a:bodyPr>
          <a:lstStyle/>
          <a:p>
            <a:r>
              <a:rPr kumimoji="1" lang="ja-JP" altLang="en-US" dirty="0"/>
              <a:t>②結果を統合したテンプレートを返す</a:t>
            </a:r>
          </a:p>
        </p:txBody>
      </p:sp>
      <p:cxnSp>
        <p:nvCxnSpPr>
          <p:cNvPr id="41" name="直線矢印コネクタ 40"/>
          <p:cNvCxnSpPr/>
          <p:nvPr/>
        </p:nvCxnSpPr>
        <p:spPr>
          <a:xfrm flipH="1">
            <a:off x="3013350" y="4077072"/>
            <a:ext cx="762370"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786754" y="4736762"/>
            <a:ext cx="1546076" cy="1477328"/>
          </a:xfrm>
          <a:prstGeom prst="rect">
            <a:avLst/>
          </a:prstGeom>
          <a:noFill/>
          <a:ln>
            <a:noFill/>
          </a:ln>
        </p:spPr>
        <p:txBody>
          <a:bodyPr wrap="square" rtlCol="0">
            <a:spAutoFit/>
          </a:bodyPr>
          <a:lstStyle/>
          <a:p>
            <a:r>
              <a:rPr kumimoji="1" lang="ja-JP" altLang="en-US" dirty="0"/>
              <a:t>②</a:t>
            </a:r>
            <a:r>
              <a:rPr kumimoji="1" lang="en-US" altLang="ja-JP" dirty="0"/>
              <a:t>Controller</a:t>
            </a:r>
            <a:r>
              <a:rPr kumimoji="1" lang="ja-JP" altLang="en-US" dirty="0"/>
              <a:t> がユーザの</a:t>
            </a:r>
            <a:r>
              <a:rPr lang="ja-JP" altLang="en-US" dirty="0"/>
              <a:t>操作</a:t>
            </a:r>
            <a:r>
              <a:rPr kumimoji="1" lang="ja-JP" altLang="en-US" dirty="0"/>
              <a:t>に応じたデータのやりとりを指示</a:t>
            </a:r>
          </a:p>
        </p:txBody>
      </p:sp>
      <p:sp>
        <p:nvSpPr>
          <p:cNvPr id="45" name="テキスト ボックス 44"/>
          <p:cNvSpPr txBox="1"/>
          <p:nvPr/>
        </p:nvSpPr>
        <p:spPr>
          <a:xfrm>
            <a:off x="8028384" y="4221088"/>
            <a:ext cx="1224136" cy="646331"/>
          </a:xfrm>
          <a:prstGeom prst="rect">
            <a:avLst/>
          </a:prstGeom>
          <a:noFill/>
          <a:ln>
            <a:noFill/>
          </a:ln>
        </p:spPr>
        <p:txBody>
          <a:bodyPr wrap="square" rtlCol="0">
            <a:spAutoFit/>
          </a:bodyPr>
          <a:lstStyle/>
          <a:p>
            <a:r>
              <a:rPr lang="ja-JP" altLang="en-US" dirty="0"/>
              <a:t>④データ のやりとり</a:t>
            </a:r>
            <a:endParaRPr kumimoji="1" lang="ja-JP" altLang="en-US" dirty="0"/>
          </a:p>
        </p:txBody>
      </p:sp>
      <p:sp>
        <p:nvSpPr>
          <p:cNvPr id="46" name="テキスト ボックス 45"/>
          <p:cNvSpPr txBox="1"/>
          <p:nvPr/>
        </p:nvSpPr>
        <p:spPr>
          <a:xfrm>
            <a:off x="6190084" y="3808090"/>
            <a:ext cx="1512168" cy="646331"/>
          </a:xfrm>
          <a:prstGeom prst="rect">
            <a:avLst/>
          </a:prstGeom>
          <a:noFill/>
          <a:ln>
            <a:noFill/>
          </a:ln>
        </p:spPr>
        <p:txBody>
          <a:bodyPr wrap="square" rtlCol="0">
            <a:spAutoFit/>
          </a:bodyPr>
          <a:lstStyle/>
          <a:p>
            <a:r>
              <a:rPr lang="ja-JP" altLang="en-US" dirty="0"/>
              <a:t>⑤</a:t>
            </a:r>
            <a:r>
              <a:rPr kumimoji="1" lang="en-US" altLang="ja-JP" dirty="0"/>
              <a:t>Model</a:t>
            </a:r>
            <a:r>
              <a:rPr kumimoji="1" lang="ja-JP" altLang="en-US" dirty="0"/>
              <a:t> からデータを取得</a:t>
            </a:r>
          </a:p>
        </p:txBody>
      </p:sp>
      <p:sp>
        <p:nvSpPr>
          <p:cNvPr id="47" name="テキスト ボックス 46"/>
          <p:cNvSpPr txBox="1"/>
          <p:nvPr/>
        </p:nvSpPr>
        <p:spPr>
          <a:xfrm>
            <a:off x="2653105" y="2855167"/>
            <a:ext cx="1349102" cy="1477328"/>
          </a:xfrm>
          <a:prstGeom prst="rect">
            <a:avLst/>
          </a:prstGeom>
          <a:noFill/>
          <a:ln>
            <a:noFill/>
          </a:ln>
        </p:spPr>
        <p:txBody>
          <a:bodyPr wrap="square" rtlCol="0">
            <a:spAutoFit/>
          </a:bodyPr>
          <a:lstStyle/>
          <a:p>
            <a:r>
              <a:rPr lang="ja-JP" altLang="en-US" dirty="0"/>
              <a:t>⑦</a:t>
            </a:r>
            <a:r>
              <a:rPr lang="en-US" altLang="ja-JP" dirty="0"/>
              <a:t>View </a:t>
            </a:r>
            <a:r>
              <a:rPr lang="ja-JP" altLang="en-US" dirty="0"/>
              <a:t>のテンプレートを</a:t>
            </a:r>
            <a:r>
              <a:rPr lang="en-US" altLang="ja-JP" dirty="0"/>
              <a:t>html </a:t>
            </a:r>
            <a:r>
              <a:rPr lang="ja-JP" altLang="en-US" dirty="0"/>
              <a:t>文書としてブラウザに出力</a:t>
            </a:r>
            <a:endParaRPr lang="en-US" altLang="ja-JP" dirty="0"/>
          </a:p>
        </p:txBody>
      </p:sp>
      <p:cxnSp>
        <p:nvCxnSpPr>
          <p:cNvPr id="35" name="直線矢印コネクタ 34"/>
          <p:cNvCxnSpPr/>
          <p:nvPr/>
        </p:nvCxnSpPr>
        <p:spPr>
          <a:xfrm flipV="1">
            <a:off x="3401445" y="4117722"/>
            <a:ext cx="810515" cy="10614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836539" y="4253402"/>
            <a:ext cx="1460683" cy="646331"/>
          </a:xfrm>
          <a:prstGeom prst="rect">
            <a:avLst/>
          </a:prstGeom>
          <a:noFill/>
          <a:ln>
            <a:noFill/>
          </a:ln>
        </p:spPr>
        <p:txBody>
          <a:bodyPr wrap="square" rtlCol="0">
            <a:spAutoFit/>
          </a:bodyPr>
          <a:lstStyle/>
          <a:p>
            <a:r>
              <a:rPr lang="ja-JP" altLang="en-US" dirty="0"/>
              <a:t>⑥結果を </a:t>
            </a:r>
            <a:r>
              <a:rPr lang="en-US" altLang="ja-JP" dirty="0"/>
              <a:t>View </a:t>
            </a:r>
            <a:r>
              <a:rPr lang="ja-JP" altLang="en-US" dirty="0"/>
              <a:t>に渡す</a:t>
            </a:r>
            <a:endParaRPr kumimoji="1" lang="ja-JP" altLang="en-US" dirty="0"/>
          </a:p>
        </p:txBody>
      </p:sp>
      <p:pic>
        <p:nvPicPr>
          <p:cNvPr id="38" name="図 37">
            <a:extLst>
              <a:ext uri="{FF2B5EF4-FFF2-40B4-BE49-F238E27FC236}">
                <a16:creationId xmlns:a16="http://schemas.microsoft.com/office/drawing/2014/main" id="{42D1F892-5F7C-4ABB-BECA-0B242DB61EA9}"/>
              </a:ext>
            </a:extLst>
          </p:cNvPr>
          <p:cNvPicPr>
            <a:picLocks noChangeAspect="1"/>
          </p:cNvPicPr>
          <p:nvPr/>
        </p:nvPicPr>
        <p:blipFill>
          <a:blip r:embed="rId2"/>
          <a:stretch>
            <a:fillRect/>
          </a:stretch>
        </p:blipFill>
        <p:spPr>
          <a:xfrm>
            <a:off x="466206" y="2190700"/>
            <a:ext cx="2197582" cy="1585352"/>
          </a:xfrm>
          <a:prstGeom prst="rect">
            <a:avLst/>
          </a:prstGeom>
        </p:spPr>
      </p:pic>
    </p:spTree>
    <p:extLst>
      <p:ext uri="{BB962C8B-B14F-4D97-AF65-F5344CB8AC3E}">
        <p14:creationId xmlns:p14="http://schemas.microsoft.com/office/powerpoint/2010/main" val="351431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par>
                                <p:cTn id="24" presetID="22" presetClass="entr" presetSubtype="1"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up)">
                                      <p:cBhvr>
                                        <p:cTn id="26" dur="500"/>
                                        <p:tgtEl>
                                          <p:spTgt spid="3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down)">
                                      <p:cBhvr>
                                        <p:cTn id="50" dur="500"/>
                                        <p:tgtEl>
                                          <p:spTgt spid="3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up)">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right)">
                                      <p:cBhvr>
                                        <p:cTn id="58" dur="500"/>
                                        <p:tgtEl>
                                          <p:spTgt spid="36"/>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up)">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5" grpId="0"/>
      <p:bldP spid="46" grpId="0"/>
      <p:bldP spid="47"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多分よくわかんないと思うので，簡単な例で試す</a:t>
            </a:r>
            <a:r>
              <a:rPr kumimoji="1" lang="en-US" altLang="ja-JP" dirty="0"/>
              <a:t>1</a:t>
            </a:r>
            <a:endParaRPr kumimoji="1" lang="ja-JP" altLang="en-US" dirty="0"/>
          </a:p>
        </p:txBody>
      </p:sp>
      <p:sp>
        <p:nvSpPr>
          <p:cNvPr id="3" name="コンテンツ プレースホルダー 2"/>
          <p:cNvSpPr>
            <a:spLocks noGrp="1"/>
          </p:cNvSpPr>
          <p:nvPr>
            <p:ph idx="1"/>
          </p:nvPr>
        </p:nvSpPr>
        <p:spPr>
          <a:xfrm>
            <a:off x="1176865" y="1988840"/>
            <a:ext cx="6798736" cy="4320480"/>
          </a:xfrm>
        </p:spPr>
        <p:txBody>
          <a:bodyPr>
            <a:normAutofit/>
          </a:bodyPr>
          <a:lstStyle/>
          <a:p>
            <a:r>
              <a:rPr lang="ja-JP" altLang="en-US" dirty="0"/>
              <a:t>画面に </a:t>
            </a:r>
            <a:r>
              <a:rPr lang="en-US" altLang="ja-JP" dirty="0"/>
              <a:t>Hello world! </a:t>
            </a:r>
            <a:r>
              <a:rPr lang="ja-JP" altLang="en-US" dirty="0"/>
              <a:t>と表示する </a:t>
            </a:r>
            <a:r>
              <a:rPr lang="en-US" altLang="ja-JP" dirty="0"/>
              <a:t>(</a:t>
            </a:r>
            <a:r>
              <a:rPr lang="ja-JP" altLang="en-US" dirty="0"/>
              <a:t>ただし</a:t>
            </a:r>
            <a:r>
              <a:rPr lang="en-US" altLang="ja-JP" dirty="0"/>
              <a:t>, </a:t>
            </a:r>
            <a:r>
              <a:rPr lang="ja-JP" altLang="en-US" dirty="0"/>
              <a:t>今回は　</a:t>
            </a:r>
            <a:r>
              <a:rPr lang="en-US" altLang="ja-JP" dirty="0"/>
              <a:t>model </a:t>
            </a:r>
            <a:r>
              <a:rPr lang="ja-JP" altLang="en-US" dirty="0"/>
              <a:t>と </a:t>
            </a:r>
            <a:r>
              <a:rPr lang="en-US" altLang="ja-JP" dirty="0"/>
              <a:t>DB </a:t>
            </a:r>
            <a:r>
              <a:rPr lang="ja-JP" altLang="en-US" dirty="0"/>
              <a:t>のやり取りは行っていない</a:t>
            </a:r>
            <a:r>
              <a:rPr lang="en-US" altLang="ja-JP" dirty="0"/>
              <a:t>.).</a:t>
            </a:r>
          </a:p>
          <a:p>
            <a:endParaRPr lang="en-GB" altLang="ja-JP" dirty="0"/>
          </a:p>
          <a:p>
            <a:endParaRPr lang="en-GB" altLang="ja-JP" dirty="0"/>
          </a:p>
        </p:txBody>
      </p:sp>
      <p:pic>
        <p:nvPicPr>
          <p:cNvPr id="6" name="図 5">
            <a:extLst>
              <a:ext uri="{FF2B5EF4-FFF2-40B4-BE49-F238E27FC236}">
                <a16:creationId xmlns:a16="http://schemas.microsoft.com/office/drawing/2014/main" id="{6F90930C-541D-4EFE-8ED3-8FE9D0D5479E}"/>
              </a:ext>
            </a:extLst>
          </p:cNvPr>
          <p:cNvPicPr>
            <a:picLocks noChangeAspect="1"/>
          </p:cNvPicPr>
          <p:nvPr/>
        </p:nvPicPr>
        <p:blipFill>
          <a:blip r:embed="rId2"/>
          <a:stretch>
            <a:fillRect/>
          </a:stretch>
        </p:blipFill>
        <p:spPr>
          <a:xfrm>
            <a:off x="2555776" y="2780928"/>
            <a:ext cx="4806371" cy="3492660"/>
          </a:xfrm>
          <a:prstGeom prst="rect">
            <a:avLst/>
          </a:prstGeom>
        </p:spPr>
      </p:pic>
    </p:spTree>
    <p:extLst>
      <p:ext uri="{BB962C8B-B14F-4D97-AF65-F5344CB8AC3E}">
        <p14:creationId xmlns:p14="http://schemas.microsoft.com/office/powerpoint/2010/main" val="1740614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4A4E5E-F4ED-40A7-B01B-2DD979C8E66F}"/>
              </a:ext>
            </a:extLst>
          </p:cNvPr>
          <p:cNvSpPr>
            <a:spLocks noGrp="1"/>
          </p:cNvSpPr>
          <p:nvPr>
            <p:ph type="title"/>
          </p:nvPr>
        </p:nvSpPr>
        <p:spPr/>
        <p:txBody>
          <a:bodyPr>
            <a:normAutofit fontScale="90000"/>
          </a:bodyPr>
          <a:lstStyle/>
          <a:p>
            <a:r>
              <a:rPr lang="ja-JP" altLang="en-US" dirty="0"/>
              <a:t>多分よくわかんないと思うので，簡単な例で試す</a:t>
            </a:r>
            <a:r>
              <a:rPr lang="en-US" altLang="ja-JP" dirty="0"/>
              <a:t>1</a:t>
            </a:r>
            <a:endParaRPr kumimoji="1" lang="ja-JP" altLang="en-US" dirty="0"/>
          </a:p>
        </p:txBody>
      </p:sp>
      <p:sp>
        <p:nvSpPr>
          <p:cNvPr id="3" name="コンテンツ プレースホルダー 2">
            <a:extLst>
              <a:ext uri="{FF2B5EF4-FFF2-40B4-BE49-F238E27FC236}">
                <a16:creationId xmlns:a16="http://schemas.microsoft.com/office/drawing/2014/main" id="{47DEFBE3-6DD3-4523-995D-83D1B66B9060}"/>
              </a:ext>
            </a:extLst>
          </p:cNvPr>
          <p:cNvSpPr>
            <a:spLocks noGrp="1"/>
          </p:cNvSpPr>
          <p:nvPr>
            <p:ph idx="1"/>
          </p:nvPr>
        </p:nvSpPr>
        <p:spPr>
          <a:xfrm>
            <a:off x="1176865" y="1852547"/>
            <a:ext cx="6798736" cy="4600789"/>
          </a:xfrm>
        </p:spPr>
        <p:txBody>
          <a:bodyPr>
            <a:normAutofit fontScale="62500" lnSpcReduction="20000"/>
          </a:bodyPr>
          <a:lstStyle/>
          <a:p>
            <a:r>
              <a:rPr lang="en-GB" altLang="ja-JP" dirty="0"/>
              <a:t>lesson </a:t>
            </a:r>
            <a:r>
              <a:rPr lang="ja-JP" altLang="en-US" dirty="0"/>
              <a:t>という </a:t>
            </a:r>
            <a:r>
              <a:rPr lang="en-GB" altLang="ja-JP" dirty="0"/>
              <a:t>Controller </a:t>
            </a:r>
            <a:r>
              <a:rPr lang="ja-JP" altLang="en-US" dirty="0"/>
              <a:t>を追加</a:t>
            </a:r>
            <a:br>
              <a:rPr lang="en-US" altLang="ja-JP" dirty="0"/>
            </a:br>
            <a:r>
              <a:rPr lang="en-US" altLang="ja-JP" dirty="0"/>
              <a:t>$ rails generate controller lesson</a:t>
            </a:r>
          </a:p>
          <a:p>
            <a:r>
              <a:rPr lang="en-US" altLang="ja-JP" dirty="0"/>
              <a:t>Controller </a:t>
            </a:r>
            <a:r>
              <a:rPr lang="ja-JP" altLang="en-US" dirty="0"/>
              <a:t>にアクション </a:t>
            </a:r>
            <a:r>
              <a:rPr lang="en-US" altLang="ja-JP" dirty="0"/>
              <a:t>(</a:t>
            </a:r>
            <a:r>
              <a:rPr lang="ja-JP" altLang="en-US" dirty="0"/>
              <a:t>指令</a:t>
            </a:r>
            <a:r>
              <a:rPr lang="en-US" altLang="ja-JP" dirty="0"/>
              <a:t>) </a:t>
            </a:r>
            <a:r>
              <a:rPr lang="ja-JP" altLang="en-US" dirty="0"/>
              <a:t>を追加</a:t>
            </a:r>
            <a:br>
              <a:rPr lang="en-US" altLang="ja-JP" dirty="0"/>
            </a:br>
            <a:r>
              <a:rPr lang="en-US" altLang="ja-JP" dirty="0"/>
              <a:t>$ cd test1/app/controller</a:t>
            </a:r>
            <a:br>
              <a:rPr lang="en-US" altLang="ja-JP" dirty="0"/>
            </a:br>
            <a:r>
              <a:rPr lang="en-US" altLang="ja-JP" dirty="0"/>
              <a:t>$ vim </a:t>
            </a:r>
            <a:r>
              <a:rPr lang="en-US" altLang="ja-JP" dirty="0" err="1"/>
              <a:t>lesson_controller.rb</a:t>
            </a:r>
            <a:endParaRPr lang="en-US" altLang="ja-JP" dirty="0"/>
          </a:p>
          <a:p>
            <a:pPr lvl="1"/>
            <a:r>
              <a:rPr lang="en-US" altLang="ja-JP" dirty="0"/>
              <a:t>class </a:t>
            </a:r>
            <a:r>
              <a:rPr lang="en-US" altLang="ja-JP" dirty="0" err="1"/>
              <a:t>LessonController</a:t>
            </a:r>
            <a:r>
              <a:rPr lang="en-US" altLang="ja-JP" dirty="0"/>
              <a:t> &lt; </a:t>
            </a:r>
            <a:r>
              <a:rPr lang="en-US" altLang="ja-JP" dirty="0" err="1"/>
              <a:t>ApplicationController</a:t>
            </a:r>
            <a:r>
              <a:rPr lang="en-US" altLang="ja-JP" dirty="0"/>
              <a:t> do  end </a:t>
            </a:r>
            <a:r>
              <a:rPr lang="ja-JP" altLang="en-US" dirty="0"/>
              <a:t>の間に以下を追加</a:t>
            </a:r>
            <a:endParaRPr lang="en-US" altLang="ja-JP" dirty="0"/>
          </a:p>
          <a:p>
            <a:pPr lvl="2"/>
            <a:r>
              <a:rPr lang="en-US" altLang="ja-JP" dirty="0"/>
              <a:t>def test</a:t>
            </a:r>
            <a:br>
              <a:rPr lang="en-US" altLang="ja-JP" dirty="0"/>
            </a:br>
            <a:r>
              <a:rPr lang="en-US" altLang="ja-JP" dirty="0"/>
              <a:t>	@</a:t>
            </a:r>
            <a:r>
              <a:rPr lang="en-US" altLang="ja-JP" dirty="0" err="1"/>
              <a:t>var</a:t>
            </a:r>
            <a:r>
              <a:rPr lang="en-US" altLang="ja-JP" dirty="0"/>
              <a:t> = ‘hello world!’</a:t>
            </a:r>
            <a:br>
              <a:rPr lang="en-US" altLang="ja-JP" dirty="0"/>
            </a:br>
            <a:r>
              <a:rPr lang="en-US" altLang="ja-JP" dirty="0"/>
              <a:t>end</a:t>
            </a:r>
          </a:p>
          <a:p>
            <a:r>
              <a:rPr lang="en-US" altLang="ja-JP" dirty="0"/>
              <a:t>Controller </a:t>
            </a:r>
            <a:r>
              <a:rPr lang="ja-JP" altLang="en-US" dirty="0"/>
              <a:t>のアクションがどこにあるのかを設定 </a:t>
            </a:r>
            <a:r>
              <a:rPr lang="en-US" altLang="ja-JP" dirty="0"/>
              <a:t>(</a:t>
            </a:r>
            <a:r>
              <a:rPr lang="ja-JP" altLang="en-US" dirty="0"/>
              <a:t>ルーティング</a:t>
            </a:r>
            <a:r>
              <a:rPr lang="en-US" altLang="ja-JP" dirty="0"/>
              <a:t>)</a:t>
            </a:r>
            <a:br>
              <a:rPr lang="en-US" altLang="ja-JP" dirty="0"/>
            </a:br>
            <a:r>
              <a:rPr lang="en-US" altLang="ja-JP" dirty="0"/>
              <a:t>$ cd test1/config/</a:t>
            </a:r>
            <a:br>
              <a:rPr lang="en-US" altLang="ja-JP" dirty="0"/>
            </a:br>
            <a:r>
              <a:rPr lang="en-US" altLang="ja-JP" dirty="0"/>
              <a:t>$ vim </a:t>
            </a:r>
            <a:r>
              <a:rPr lang="en-US" altLang="ja-JP" dirty="0" err="1"/>
              <a:t>routes.rb</a:t>
            </a:r>
            <a:endParaRPr lang="en-US" altLang="ja-JP" dirty="0"/>
          </a:p>
          <a:p>
            <a:pPr lvl="1"/>
            <a:r>
              <a:rPr lang="en-US" altLang="ja-JP" dirty="0" err="1"/>
              <a:t>Rails.application.routes.draw</a:t>
            </a:r>
            <a:r>
              <a:rPr lang="en-US" altLang="ja-JP" dirty="0"/>
              <a:t> do end </a:t>
            </a:r>
            <a:r>
              <a:rPr lang="ja-JP" altLang="en-US" dirty="0"/>
              <a:t>の間に以下を追</a:t>
            </a:r>
            <a:endParaRPr lang="en-US" altLang="ja-JP" dirty="0"/>
          </a:p>
          <a:p>
            <a:pPr lvl="2"/>
            <a:r>
              <a:rPr lang="en-US" altLang="ja-JP" dirty="0"/>
              <a:t>get “lesson/test”</a:t>
            </a:r>
          </a:p>
          <a:p>
            <a:r>
              <a:rPr lang="en-US" altLang="ja-JP" dirty="0" err="1"/>
              <a:t>test.html.erb</a:t>
            </a:r>
            <a:r>
              <a:rPr lang="en-US" altLang="ja-JP" dirty="0"/>
              <a:t> </a:t>
            </a:r>
            <a:r>
              <a:rPr lang="ja-JP" altLang="en-US" dirty="0"/>
              <a:t>という </a:t>
            </a:r>
            <a:r>
              <a:rPr lang="en-US" altLang="ja-JP" dirty="0"/>
              <a:t>View </a:t>
            </a:r>
            <a:r>
              <a:rPr lang="ja-JP" altLang="en-US" dirty="0"/>
              <a:t>を追加</a:t>
            </a:r>
            <a:br>
              <a:rPr lang="en-US" altLang="ja-JP" dirty="0"/>
            </a:br>
            <a:r>
              <a:rPr lang="en-US" altLang="ja-JP" dirty="0"/>
              <a:t>$ cd test1/app/view/lesson</a:t>
            </a:r>
          </a:p>
          <a:p>
            <a:r>
              <a:rPr lang="en-US" altLang="ja-JP" dirty="0"/>
              <a:t>$ vim </a:t>
            </a:r>
            <a:r>
              <a:rPr lang="en-US" altLang="ja-JP" dirty="0" err="1"/>
              <a:t>test.html.erb</a:t>
            </a:r>
            <a:endParaRPr lang="en-US" altLang="ja-JP" dirty="0"/>
          </a:p>
          <a:p>
            <a:pPr lvl="1"/>
            <a:r>
              <a:rPr lang="en-US" altLang="ja-JP" dirty="0"/>
              <a:t>&lt;p&gt;&lt;%= @</a:t>
            </a:r>
            <a:r>
              <a:rPr lang="en-US" altLang="ja-JP" dirty="0" err="1"/>
              <a:t>var</a:t>
            </a:r>
            <a:r>
              <a:rPr lang="en-US" altLang="ja-JP" dirty="0"/>
              <a:t> %&gt;&lt;/p&gt;</a:t>
            </a:r>
          </a:p>
          <a:p>
            <a:r>
              <a:rPr lang="ja-JP" altLang="en-US" dirty="0"/>
              <a:t>ブラウザで　</a:t>
            </a:r>
            <a:r>
              <a:rPr lang="en-US" altLang="ja-JP" dirty="0">
                <a:hlinkClick r:id="rId2"/>
              </a:rPr>
              <a:t>http://localhost:3000/lesson/test</a:t>
            </a:r>
            <a:r>
              <a:rPr lang="en-US" altLang="ja-JP" dirty="0"/>
              <a:t> </a:t>
            </a:r>
            <a:r>
              <a:rPr lang="ja-JP" altLang="en-US" dirty="0"/>
              <a:t>を開く</a:t>
            </a:r>
            <a:endParaRPr lang="en-US" altLang="ja-JP" dirty="0"/>
          </a:p>
          <a:p>
            <a:endParaRPr kumimoji="1" lang="ja-JP" altLang="en-US" dirty="0"/>
          </a:p>
        </p:txBody>
      </p:sp>
    </p:spTree>
    <p:extLst>
      <p:ext uri="{BB962C8B-B14F-4D97-AF65-F5344CB8AC3E}">
        <p14:creationId xmlns:p14="http://schemas.microsoft.com/office/powerpoint/2010/main" val="247769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2924175"/>
            <a:ext cx="8686800" cy="838200"/>
          </a:xfrm>
        </p:spPr>
        <p:txBody>
          <a:bodyPr/>
          <a:lstStyle/>
          <a:p>
            <a:r>
              <a:rPr kumimoji="1" lang="ja-JP" altLang="en-US" dirty="0"/>
              <a:t>はじめに</a:t>
            </a:r>
          </a:p>
        </p:txBody>
      </p:sp>
    </p:spTree>
    <p:extLst>
      <p:ext uri="{BB962C8B-B14F-4D97-AF65-F5344CB8AC3E}">
        <p14:creationId xmlns:p14="http://schemas.microsoft.com/office/powerpoint/2010/main" val="1142353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5DC76-619E-401E-81DA-3882B397A73C}"/>
              </a:ext>
            </a:extLst>
          </p:cNvPr>
          <p:cNvSpPr>
            <a:spLocks noGrp="1"/>
          </p:cNvSpPr>
          <p:nvPr>
            <p:ph type="title"/>
          </p:nvPr>
        </p:nvSpPr>
        <p:spPr/>
        <p:txBody>
          <a:bodyPr/>
          <a:lstStyle/>
          <a:p>
            <a:r>
              <a:rPr lang="ja-JP" altLang="en-US" dirty="0"/>
              <a:t>だけど</a:t>
            </a:r>
            <a:r>
              <a:rPr lang="en-US" altLang="ja-JP" dirty="0"/>
              <a:t>…</a:t>
            </a:r>
            <a:r>
              <a:rPr lang="ja-JP" altLang="en-US" dirty="0"/>
              <a:t>結構大変</a:t>
            </a:r>
            <a:endParaRPr kumimoji="1" lang="ja-JP" altLang="en-US" dirty="0"/>
          </a:p>
        </p:txBody>
      </p:sp>
      <p:sp>
        <p:nvSpPr>
          <p:cNvPr id="3" name="コンテンツ プレースホルダー 2">
            <a:extLst>
              <a:ext uri="{FF2B5EF4-FFF2-40B4-BE49-F238E27FC236}">
                <a16:creationId xmlns:a16="http://schemas.microsoft.com/office/drawing/2014/main" id="{26D783A3-EB53-497C-B207-C6662071AF79}"/>
              </a:ext>
            </a:extLst>
          </p:cNvPr>
          <p:cNvSpPr>
            <a:spLocks noGrp="1"/>
          </p:cNvSpPr>
          <p:nvPr>
            <p:ph idx="1"/>
          </p:nvPr>
        </p:nvSpPr>
        <p:spPr>
          <a:xfrm>
            <a:off x="1176865" y="1852547"/>
            <a:ext cx="6798736" cy="4456773"/>
          </a:xfrm>
        </p:spPr>
        <p:txBody>
          <a:bodyPr>
            <a:normAutofit fontScale="92500" lnSpcReduction="20000"/>
          </a:bodyPr>
          <a:lstStyle/>
          <a:p>
            <a:r>
              <a:rPr lang="en-US" altLang="ja-JP" dirty="0"/>
              <a:t>DB, Model, Controller (</a:t>
            </a:r>
            <a:r>
              <a:rPr lang="en-US" altLang="ja-JP" dirty="0" err="1"/>
              <a:t>routes.rb</a:t>
            </a:r>
            <a:r>
              <a:rPr lang="en-US" altLang="ja-JP" dirty="0"/>
              <a:t>), View </a:t>
            </a:r>
            <a:r>
              <a:rPr lang="ja-JP" altLang="en-US" dirty="0"/>
              <a:t>いろいろファイルを作成しないといけない</a:t>
            </a:r>
            <a:endParaRPr lang="en-US" altLang="ja-JP" dirty="0"/>
          </a:p>
          <a:p>
            <a:pPr lvl="1"/>
            <a:r>
              <a:rPr lang="ja-JP" altLang="en-US" dirty="0"/>
              <a:t>先ほどは練習のために適当だったが </a:t>
            </a:r>
            <a:r>
              <a:rPr lang="en-US" altLang="ja-JP" dirty="0"/>
              <a:t>Rails </a:t>
            </a:r>
            <a:r>
              <a:rPr lang="ja-JP" altLang="en-US" dirty="0"/>
              <a:t>ではファイル名</a:t>
            </a:r>
            <a:r>
              <a:rPr lang="en-US" altLang="ja-JP" dirty="0"/>
              <a:t>, </a:t>
            </a:r>
            <a:r>
              <a:rPr lang="ja-JP" altLang="en-US" dirty="0"/>
              <a:t>アクション名などもルールがある　</a:t>
            </a:r>
            <a:r>
              <a:rPr lang="en-US" altLang="ja-JP" dirty="0"/>
              <a:t>(</a:t>
            </a:r>
            <a:r>
              <a:rPr lang="en-US" altLang="ja-JP" dirty="0" err="1"/>
              <a:t>CoC</a:t>
            </a:r>
            <a:r>
              <a:rPr lang="en-US" altLang="ja-JP" dirty="0"/>
              <a:t>)</a:t>
            </a:r>
          </a:p>
          <a:p>
            <a:endParaRPr kumimoji="1" lang="en-US" altLang="ja-JP" dirty="0"/>
          </a:p>
          <a:p>
            <a:endParaRPr lang="en-US" altLang="ja-JP" dirty="0"/>
          </a:p>
          <a:p>
            <a:endParaRPr kumimoji="1" lang="en-US" altLang="ja-JP" dirty="0"/>
          </a:p>
          <a:p>
            <a:endParaRPr lang="en-US" altLang="ja-JP" dirty="0"/>
          </a:p>
          <a:p>
            <a:r>
              <a:rPr lang="ja-JP" altLang="en-US" dirty="0"/>
              <a:t>一から全部作っていくのはなかなか厳しい</a:t>
            </a:r>
            <a:r>
              <a:rPr lang="en-US" altLang="ja-JP" dirty="0"/>
              <a:t>…</a:t>
            </a:r>
          </a:p>
          <a:p>
            <a:pPr marL="457200" lvl="1" indent="0">
              <a:buNone/>
            </a:pPr>
            <a:endParaRPr lang="en-US" altLang="ja-JP" dirty="0"/>
          </a:p>
          <a:p>
            <a:pPr marL="457200" lvl="1" indent="0">
              <a:buNone/>
            </a:pPr>
            <a:r>
              <a:rPr lang="ja-JP" altLang="en-US" dirty="0"/>
              <a:t>そんなあなたに</a:t>
            </a:r>
            <a:r>
              <a:rPr lang="en-US" altLang="ja-JP" dirty="0"/>
              <a:t>…</a:t>
            </a:r>
          </a:p>
          <a:p>
            <a:pPr marL="457200" lvl="1" indent="0" algn="ctr">
              <a:buNone/>
            </a:pPr>
            <a:r>
              <a:rPr lang="en-US" altLang="ja-JP" dirty="0">
                <a:solidFill>
                  <a:srgbClr val="FF0000"/>
                </a:solidFill>
              </a:rPr>
              <a:t>Scaffolding </a:t>
            </a:r>
            <a:r>
              <a:rPr lang="ja-JP" altLang="en-US" dirty="0">
                <a:solidFill>
                  <a:srgbClr val="FF0000"/>
                </a:solidFill>
              </a:rPr>
              <a:t>機能</a:t>
            </a:r>
            <a:r>
              <a:rPr lang="en-US" altLang="ja-JP" dirty="0">
                <a:solidFill>
                  <a:srgbClr val="FF0000"/>
                </a:solidFill>
              </a:rPr>
              <a:t>!!</a:t>
            </a:r>
            <a:endParaRPr kumimoji="1" lang="ja-JP" altLang="en-US" dirty="0"/>
          </a:p>
        </p:txBody>
      </p:sp>
      <p:sp>
        <p:nvSpPr>
          <p:cNvPr id="4" name="テキスト ボックス 3">
            <a:extLst>
              <a:ext uri="{FF2B5EF4-FFF2-40B4-BE49-F238E27FC236}">
                <a16:creationId xmlns:a16="http://schemas.microsoft.com/office/drawing/2014/main" id="{435DAF6D-5ED8-4B59-BCE7-D544DC7392E3}"/>
              </a:ext>
            </a:extLst>
          </p:cNvPr>
          <p:cNvSpPr txBox="1"/>
          <p:nvPr/>
        </p:nvSpPr>
        <p:spPr>
          <a:xfrm>
            <a:off x="1907704" y="3168083"/>
            <a:ext cx="4536504" cy="1323439"/>
          </a:xfrm>
          <a:prstGeom prst="rect">
            <a:avLst/>
          </a:prstGeom>
          <a:solidFill>
            <a:schemeClr val="accent6">
              <a:lumMod val="40000"/>
              <a:lumOff val="60000"/>
            </a:schemeClr>
          </a:solidFill>
        </p:spPr>
        <p:txBody>
          <a:bodyPr wrap="square" rtlCol="0">
            <a:spAutoFit/>
          </a:bodyPr>
          <a:lstStyle/>
          <a:p>
            <a:r>
              <a:rPr lang="en-US" altLang="ja-JP" sz="2000" b="1" dirty="0" err="1"/>
              <a:t>CoC</a:t>
            </a:r>
            <a:r>
              <a:rPr lang="en-US" altLang="ja-JP" sz="2000" b="1" dirty="0"/>
              <a:t>(Convention</a:t>
            </a:r>
            <a:r>
              <a:rPr lang="ja-JP" altLang="en-US" sz="2000" b="1" dirty="0"/>
              <a:t> </a:t>
            </a:r>
            <a:r>
              <a:rPr lang="en-US" altLang="ja-JP" sz="2000" b="1" dirty="0"/>
              <a:t>over</a:t>
            </a:r>
            <a:r>
              <a:rPr lang="ja-JP" altLang="en-US" sz="2000" b="1" dirty="0"/>
              <a:t> </a:t>
            </a:r>
            <a:r>
              <a:rPr lang="en-US" altLang="ja-JP" sz="2000" b="1" dirty="0"/>
              <a:t>Configuration)</a:t>
            </a:r>
          </a:p>
          <a:p>
            <a:pPr marL="742950" lvl="1" indent="-285750">
              <a:buFont typeface="Arial" panose="020B0604020202020204" pitchFamily="34" charset="0"/>
              <a:buChar char="•"/>
            </a:pPr>
            <a:r>
              <a:rPr lang="ja-JP" altLang="en-US" sz="2000" dirty="0"/>
              <a:t>設定より規約</a:t>
            </a:r>
            <a:endParaRPr lang="en-US" altLang="ja-JP" sz="2000" dirty="0"/>
          </a:p>
          <a:p>
            <a:pPr marL="742950" lvl="1" indent="-285750">
              <a:buFont typeface="Arial" panose="020B0604020202020204" pitchFamily="34" charset="0"/>
              <a:buChar char="•"/>
            </a:pPr>
            <a:r>
              <a:rPr lang="ja-JP" altLang="en-US" sz="2000" dirty="0"/>
              <a:t>慎重に設計された規約に従うことにより，設定が不要</a:t>
            </a:r>
            <a:r>
              <a:rPr lang="en-US" altLang="ja-JP" sz="2000" dirty="0"/>
              <a:t>(</a:t>
            </a:r>
            <a:r>
              <a:rPr lang="ja-JP" altLang="en-US" sz="2000" dirty="0"/>
              <a:t>あるいは軽減</a:t>
            </a:r>
            <a:r>
              <a:rPr lang="en-US" altLang="ja-JP" sz="2000" dirty="0"/>
              <a:t>)</a:t>
            </a:r>
            <a:endParaRPr lang="ja-JP" altLang="en-US" sz="2000" dirty="0"/>
          </a:p>
        </p:txBody>
      </p:sp>
    </p:spTree>
    <p:extLst>
      <p:ext uri="{BB962C8B-B14F-4D97-AF65-F5344CB8AC3E}">
        <p14:creationId xmlns:p14="http://schemas.microsoft.com/office/powerpoint/2010/main" val="22007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Scaffolding</a:t>
            </a:r>
            <a:r>
              <a:rPr kumimoji="1" lang="ja-JP" altLang="en-US" dirty="0"/>
              <a:t> 機能 </a:t>
            </a:r>
            <a:r>
              <a:rPr kumimoji="1" lang="en-US" altLang="ja-JP" sz="2800" dirty="0"/>
              <a:t>(</a:t>
            </a:r>
            <a:r>
              <a:rPr kumimoji="1" lang="ja-JP" altLang="en-US" sz="2800" dirty="0"/>
              <a:t>スキャフォールディング</a:t>
            </a:r>
            <a:r>
              <a:rPr kumimoji="1" lang="en-US" altLang="ja-JP" sz="2800" dirty="0"/>
              <a: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Scaffolding: </a:t>
            </a:r>
            <a:r>
              <a:rPr kumimoji="1" lang="ja-JP" altLang="en-US" dirty="0"/>
              <a:t>足場</a:t>
            </a:r>
            <a:endParaRPr kumimoji="1" lang="en-US" altLang="ja-JP" dirty="0"/>
          </a:p>
          <a:p>
            <a:r>
              <a:rPr kumimoji="1" lang="ja-JP" altLang="en-US" dirty="0"/>
              <a:t>基本機能をあらかじめ実装したアプリケーションの骨格を作成する機能</a:t>
            </a:r>
            <a:endParaRPr kumimoji="1" lang="en-US" altLang="ja-JP" dirty="0"/>
          </a:p>
          <a:p>
            <a:r>
              <a:rPr lang="ja-JP" altLang="en-US" dirty="0"/>
              <a:t>基本的な仕様を簡単に手早く作れる</a:t>
            </a:r>
            <a:endParaRPr kumimoji="1" lang="en-US" altLang="ja-JP" dirty="0"/>
          </a:p>
        </p:txBody>
      </p:sp>
    </p:spTree>
    <p:extLst>
      <p:ext uri="{BB962C8B-B14F-4D97-AF65-F5344CB8AC3E}">
        <p14:creationId xmlns:p14="http://schemas.microsoft.com/office/powerpoint/2010/main" val="1801992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Scaffold</a:t>
            </a:r>
            <a:r>
              <a:rPr kumimoji="1" lang="ja-JP" altLang="en-US" dirty="0"/>
              <a:t> 機能の下準備</a:t>
            </a:r>
          </a:p>
        </p:txBody>
      </p:sp>
      <p:sp>
        <p:nvSpPr>
          <p:cNvPr id="3" name="コンテンツ プレースホルダー 2"/>
          <p:cNvSpPr>
            <a:spLocks noGrp="1"/>
          </p:cNvSpPr>
          <p:nvPr>
            <p:ph idx="1"/>
          </p:nvPr>
        </p:nvSpPr>
        <p:spPr/>
        <p:txBody>
          <a:bodyPr/>
          <a:lstStyle/>
          <a:p>
            <a:r>
              <a:rPr lang="en-US" altLang="ja-JP" dirty="0"/>
              <a:t>Gem </a:t>
            </a:r>
            <a:r>
              <a:rPr lang="ja-JP" altLang="en-US" dirty="0"/>
              <a:t>の更新</a:t>
            </a:r>
            <a:endParaRPr lang="en-US" altLang="ja-JP" dirty="0"/>
          </a:p>
          <a:p>
            <a:pPr lvl="1"/>
            <a:r>
              <a:rPr lang="en-US" altLang="ja-JP" dirty="0" err="1"/>
              <a:t>Gemfile</a:t>
            </a:r>
            <a:r>
              <a:rPr lang="en-US" altLang="ja-JP" dirty="0"/>
              <a:t> </a:t>
            </a:r>
            <a:r>
              <a:rPr lang="ja-JP" altLang="en-US" dirty="0"/>
              <a:t>に </a:t>
            </a:r>
            <a:r>
              <a:rPr lang="en-US" altLang="ja-JP" dirty="0"/>
              <a:t>“</a:t>
            </a:r>
            <a:r>
              <a:rPr lang="en-GB" altLang="ja-JP" dirty="0"/>
              <a:t>gem ‘sprockets’, ‘2.12.3‘ “ </a:t>
            </a:r>
            <a:r>
              <a:rPr lang="ja-JP" altLang="en-US" dirty="0"/>
              <a:t>を記述して</a:t>
            </a:r>
            <a:endParaRPr lang="en-US" altLang="ja-JP" dirty="0"/>
          </a:p>
          <a:p>
            <a:pPr marL="457200" lvl="1" indent="0">
              <a:buNone/>
            </a:pPr>
            <a:r>
              <a:rPr lang="ja-JP" altLang="en-US" dirty="0"/>
              <a:t>   </a:t>
            </a:r>
            <a:r>
              <a:rPr lang="en-US" altLang="ja-JP" dirty="0"/>
              <a:t>$</a:t>
            </a:r>
            <a:r>
              <a:rPr lang="ja-JP" altLang="en-US" dirty="0"/>
              <a:t> </a:t>
            </a:r>
            <a:r>
              <a:rPr lang="en-US" altLang="ja-JP" dirty="0"/>
              <a:t>bundle update</a:t>
            </a:r>
          </a:p>
          <a:p>
            <a:pPr marL="457200" lvl="1" indent="0">
              <a:buNone/>
            </a:pPr>
            <a:r>
              <a:rPr lang="ja-JP" altLang="en-US" dirty="0"/>
              <a:t>  する</a:t>
            </a:r>
            <a:endParaRPr lang="en-GB" altLang="ja-JP" dirty="0"/>
          </a:p>
        </p:txBody>
      </p:sp>
    </p:spTree>
    <p:extLst>
      <p:ext uri="{BB962C8B-B14F-4D97-AF65-F5344CB8AC3E}">
        <p14:creationId xmlns:p14="http://schemas.microsoft.com/office/powerpoint/2010/main" val="2640088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Scaffolding</a:t>
            </a:r>
            <a:r>
              <a:rPr kumimoji="1" lang="ja-JP" altLang="en-US" dirty="0"/>
              <a:t> 機能による開発</a:t>
            </a:r>
          </a:p>
        </p:txBody>
      </p:sp>
      <p:sp>
        <p:nvSpPr>
          <p:cNvPr id="3" name="コンテンツ プレースホルダー 2"/>
          <p:cNvSpPr>
            <a:spLocks noGrp="1"/>
          </p:cNvSpPr>
          <p:nvPr>
            <p:ph idx="1"/>
          </p:nvPr>
        </p:nvSpPr>
        <p:spPr>
          <a:xfrm>
            <a:off x="1176865" y="1988840"/>
            <a:ext cx="6798736" cy="4320480"/>
          </a:xfrm>
        </p:spPr>
        <p:txBody>
          <a:bodyPr>
            <a:normAutofit/>
          </a:bodyPr>
          <a:lstStyle/>
          <a:p>
            <a:r>
              <a:rPr lang="ja-JP" altLang="en-US" dirty="0"/>
              <a:t>アプリケーションルートに移動</a:t>
            </a:r>
            <a:br>
              <a:rPr lang="en-US" altLang="ja-JP" dirty="0"/>
            </a:br>
            <a:r>
              <a:rPr lang="en-US" altLang="ja-JP" sz="2000" dirty="0"/>
              <a:t>$</a:t>
            </a:r>
            <a:r>
              <a:rPr lang="ja-JP" altLang="en-US" sz="2000" dirty="0"/>
              <a:t> </a:t>
            </a:r>
            <a:r>
              <a:rPr lang="en-US" altLang="ja-JP" sz="2000" dirty="0"/>
              <a:t>cd test1</a:t>
            </a:r>
            <a:endParaRPr lang="en-US" altLang="ja-JP" dirty="0"/>
          </a:p>
          <a:p>
            <a:r>
              <a:rPr lang="ja-JP" altLang="en-US" dirty="0"/>
              <a:t>関連ファイルの作成</a:t>
            </a:r>
            <a:br>
              <a:rPr lang="en-US" altLang="ja-JP" dirty="0"/>
            </a:br>
            <a:r>
              <a:rPr kumimoji="1" lang="en-US" altLang="ja-JP" sz="1800" dirty="0">
                <a:cs typeface="Arial" panose="020B0604020202020204" pitchFamily="34" charset="0"/>
              </a:rPr>
              <a:t>$ rails generate scaffold book </a:t>
            </a:r>
            <a:r>
              <a:rPr kumimoji="1" lang="en-US" altLang="ja-JP" sz="1800" dirty="0" err="1">
                <a:cs typeface="Arial" panose="020B0604020202020204" pitchFamily="34" charset="0"/>
              </a:rPr>
              <a:t>title:string</a:t>
            </a:r>
            <a:r>
              <a:rPr kumimoji="1" lang="en-US" altLang="ja-JP" sz="1800" dirty="0">
                <a:cs typeface="Arial" panose="020B0604020202020204" pitchFamily="34" charset="0"/>
              </a:rPr>
              <a:t> </a:t>
            </a:r>
            <a:r>
              <a:rPr kumimoji="1" lang="en-US" altLang="ja-JP" sz="1800" dirty="0" err="1">
                <a:cs typeface="Arial" panose="020B0604020202020204" pitchFamily="34" charset="0"/>
              </a:rPr>
              <a:t>price:integer</a:t>
            </a:r>
            <a:r>
              <a:rPr kumimoji="1" lang="en-US" altLang="ja-JP" sz="1800" dirty="0">
                <a:cs typeface="Arial" panose="020B0604020202020204" pitchFamily="34" charset="0"/>
              </a:rPr>
              <a:t> </a:t>
            </a:r>
            <a:r>
              <a:rPr kumimoji="1" lang="en-US" altLang="ja-JP" sz="1800" dirty="0" err="1">
                <a:cs typeface="Arial" panose="020B0604020202020204" pitchFamily="34" charset="0"/>
              </a:rPr>
              <a:t>published:date</a:t>
            </a:r>
            <a:r>
              <a:rPr kumimoji="1" lang="en-US" altLang="ja-JP" sz="1800" dirty="0">
                <a:cs typeface="Arial" panose="020B0604020202020204" pitchFamily="34" charset="0"/>
              </a:rPr>
              <a:t> </a:t>
            </a:r>
            <a:endParaRPr kumimoji="1" lang="en-US" altLang="ja-JP" dirty="0">
              <a:cs typeface="Arial" panose="020B0604020202020204" pitchFamily="34" charset="0"/>
            </a:endParaRPr>
          </a:p>
        </p:txBody>
      </p:sp>
    </p:spTree>
    <p:extLst>
      <p:ext uri="{BB962C8B-B14F-4D97-AF65-F5344CB8AC3E}">
        <p14:creationId xmlns:p14="http://schemas.microsoft.com/office/powerpoint/2010/main" val="3450787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49BBF931-D624-48DE-B2C0-DDDBB139B11F}"/>
              </a:ext>
            </a:extLst>
          </p:cNvPr>
          <p:cNvPicPr>
            <a:picLocks noChangeAspect="1"/>
          </p:cNvPicPr>
          <p:nvPr/>
        </p:nvPicPr>
        <p:blipFill>
          <a:blip r:embed="rId2"/>
          <a:stretch>
            <a:fillRect/>
          </a:stretch>
        </p:blipFill>
        <p:spPr>
          <a:xfrm>
            <a:off x="166363" y="548680"/>
            <a:ext cx="8819739" cy="5904656"/>
          </a:xfrm>
          <a:prstGeom prst="rect">
            <a:avLst/>
          </a:prstGeom>
        </p:spPr>
      </p:pic>
    </p:spTree>
    <p:extLst>
      <p:ext uri="{BB962C8B-B14F-4D97-AF65-F5344CB8AC3E}">
        <p14:creationId xmlns:p14="http://schemas.microsoft.com/office/powerpoint/2010/main" val="3929851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Scaffold </a:t>
            </a:r>
            <a:r>
              <a:rPr kumimoji="1" lang="ja-JP" altLang="en-US" dirty="0"/>
              <a:t>により作成</a:t>
            </a:r>
            <a:r>
              <a:rPr kumimoji="1" lang="en-US" altLang="ja-JP" dirty="0"/>
              <a:t>, </a:t>
            </a:r>
            <a:r>
              <a:rPr kumimoji="1" lang="ja-JP" altLang="en-US" dirty="0"/>
              <a:t>修正されるファイル</a:t>
            </a:r>
          </a:p>
        </p:txBody>
      </p:sp>
      <p:sp>
        <p:nvSpPr>
          <p:cNvPr id="3" name="コンテンツ プレースホルダー 2"/>
          <p:cNvSpPr>
            <a:spLocks noGrp="1"/>
          </p:cNvSpPr>
          <p:nvPr>
            <p:ph idx="1"/>
          </p:nvPr>
        </p:nvSpPr>
        <p:spPr/>
        <p:txBody>
          <a:bodyPr>
            <a:normAutofit fontScale="92500" lnSpcReduction="20000"/>
          </a:bodyPr>
          <a:lstStyle/>
          <a:p>
            <a:r>
              <a:rPr lang="en-US" altLang="ja-JP" dirty="0"/>
              <a:t>a</a:t>
            </a:r>
            <a:r>
              <a:rPr kumimoji="1" lang="en-US" altLang="ja-JP" dirty="0"/>
              <a:t>pp</a:t>
            </a:r>
            <a:r>
              <a:rPr kumimoji="1" lang="ja-JP" altLang="en-US" dirty="0"/>
              <a:t> 以下</a:t>
            </a:r>
            <a:endParaRPr kumimoji="1" lang="en-US" altLang="ja-JP" dirty="0"/>
          </a:p>
          <a:p>
            <a:pPr lvl="1"/>
            <a:r>
              <a:rPr lang="en-US" altLang="ja-JP" dirty="0"/>
              <a:t>views/books/index.html </a:t>
            </a:r>
            <a:r>
              <a:rPr lang="ja-JP" altLang="en-US" dirty="0"/>
              <a:t>など</a:t>
            </a:r>
            <a:endParaRPr lang="en-US" altLang="ja-JP" dirty="0"/>
          </a:p>
          <a:p>
            <a:pPr lvl="1"/>
            <a:r>
              <a:rPr kumimoji="1" lang="en-US" altLang="ja-JP" dirty="0"/>
              <a:t>controllers/</a:t>
            </a:r>
            <a:r>
              <a:rPr kumimoji="1" lang="en-US" altLang="ja-JP" dirty="0" err="1"/>
              <a:t>books_controller.rb</a:t>
            </a:r>
            <a:endParaRPr kumimoji="1" lang="en-US" altLang="ja-JP" dirty="0"/>
          </a:p>
          <a:p>
            <a:pPr lvl="1"/>
            <a:r>
              <a:rPr kumimoji="1" lang="en-US" altLang="ja-JP" dirty="0"/>
              <a:t>models/</a:t>
            </a:r>
            <a:r>
              <a:rPr kumimoji="1" lang="en-US" altLang="ja-JP" dirty="0" err="1"/>
              <a:t>book.rb</a:t>
            </a:r>
            <a:r>
              <a:rPr kumimoji="1" lang="en-US" altLang="ja-JP" dirty="0"/>
              <a:t> </a:t>
            </a:r>
            <a:r>
              <a:rPr kumimoji="1" lang="ja-JP" altLang="en-US" dirty="0"/>
              <a:t>など</a:t>
            </a:r>
            <a:endParaRPr kumimoji="1" lang="en-US" altLang="ja-JP" dirty="0"/>
          </a:p>
          <a:p>
            <a:r>
              <a:rPr lang="en-US" altLang="ja-JP" dirty="0"/>
              <a:t>c</a:t>
            </a:r>
            <a:r>
              <a:rPr kumimoji="1" lang="en-US" altLang="ja-JP" dirty="0"/>
              <a:t>onfig </a:t>
            </a:r>
            <a:r>
              <a:rPr kumimoji="1" lang="ja-JP" altLang="en-US" dirty="0"/>
              <a:t>以下</a:t>
            </a:r>
            <a:endParaRPr kumimoji="1" lang="en-US" altLang="ja-JP" dirty="0"/>
          </a:p>
          <a:p>
            <a:pPr lvl="1"/>
            <a:r>
              <a:rPr lang="en-US" altLang="ja-JP" dirty="0" err="1"/>
              <a:t>r</a:t>
            </a:r>
            <a:r>
              <a:rPr kumimoji="1" lang="en-US" altLang="ja-JP" dirty="0" err="1"/>
              <a:t>outes.rb</a:t>
            </a:r>
            <a:endParaRPr kumimoji="1" lang="en-US" altLang="ja-JP" dirty="0"/>
          </a:p>
          <a:p>
            <a:r>
              <a:rPr lang="en-US" altLang="ja-JP" dirty="0" err="1"/>
              <a:t>db</a:t>
            </a:r>
            <a:r>
              <a:rPr lang="en-US" altLang="ja-JP" dirty="0"/>
              <a:t> </a:t>
            </a:r>
            <a:r>
              <a:rPr lang="ja-JP" altLang="en-US" dirty="0"/>
              <a:t>以下</a:t>
            </a:r>
            <a:endParaRPr lang="en-US" altLang="ja-JP" dirty="0"/>
          </a:p>
          <a:p>
            <a:pPr lvl="1"/>
            <a:r>
              <a:rPr kumimoji="1" lang="en-US" altLang="ja-JP" dirty="0"/>
              <a:t>migrate/</a:t>
            </a:r>
            <a:r>
              <a:rPr kumimoji="1" lang="en-US" altLang="ja-JP" dirty="0" err="1"/>
              <a:t>YYYYMMDD_create_books.rb</a:t>
            </a:r>
            <a:endParaRPr kumimoji="1" lang="en-US" altLang="ja-JP" dirty="0"/>
          </a:p>
          <a:p>
            <a:pPr marL="457200" lvl="1" indent="0">
              <a:buNone/>
            </a:pPr>
            <a:r>
              <a:rPr lang="ja-JP" altLang="en-US" dirty="0"/>
              <a:t>その他多数</a:t>
            </a:r>
            <a:r>
              <a:rPr lang="en-US" altLang="ja-JP" dirty="0"/>
              <a:t>…</a:t>
            </a:r>
            <a:endParaRPr kumimoji="1" lang="ja-JP" altLang="en-US" dirty="0"/>
          </a:p>
        </p:txBody>
      </p:sp>
    </p:spTree>
    <p:extLst>
      <p:ext uri="{BB962C8B-B14F-4D97-AF65-F5344CB8AC3E}">
        <p14:creationId xmlns:p14="http://schemas.microsoft.com/office/powerpoint/2010/main" val="1771491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a:t>
            </a:r>
            <a:r>
              <a:rPr kumimoji="1" lang="en-US" altLang="ja-JP" dirty="0"/>
              <a:t>pp/views/books/</a:t>
            </a:r>
            <a:r>
              <a:rPr kumimoji="1" lang="en-US" altLang="ja-JP" dirty="0" err="1"/>
              <a:t>index.html.erb</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勝手に</a:t>
            </a:r>
            <a:r>
              <a:rPr kumimoji="1" lang="en-US" altLang="ja-JP" dirty="0"/>
              <a:t>HTML</a:t>
            </a:r>
            <a:r>
              <a:rPr kumimoji="1" lang="ja-JP" altLang="en-US" dirty="0"/>
              <a:t> ファイルが作成される</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80" y="2408634"/>
            <a:ext cx="871970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481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53317"/>
            <a:ext cx="8206888" cy="731467"/>
          </a:xfrm>
        </p:spPr>
        <p:txBody>
          <a:bodyPr>
            <a:normAutofit fontScale="90000"/>
          </a:bodyPr>
          <a:lstStyle/>
          <a:p>
            <a:r>
              <a:rPr kumimoji="1" lang="ja-JP" altLang="en-US" dirty="0"/>
              <a:t>マイグレーションファイル</a:t>
            </a:r>
            <a:br>
              <a:rPr kumimoji="1" lang="en-US" altLang="ja-JP" dirty="0"/>
            </a:br>
            <a:r>
              <a:rPr kumimoji="1" lang="en-US" altLang="ja-JP" sz="4000" dirty="0" err="1"/>
              <a:t>db</a:t>
            </a:r>
            <a:r>
              <a:rPr kumimoji="1" lang="en-US" altLang="ja-JP" sz="4000" dirty="0"/>
              <a:t>/migrate/</a:t>
            </a:r>
            <a:r>
              <a:rPr lang="en-US" altLang="ja-JP" sz="4000" dirty="0" err="1"/>
              <a:t>YYYYMMDD_create_books.rb</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dirty="0"/>
              <a:t>データベース</a:t>
            </a:r>
            <a:r>
              <a:rPr kumimoji="1" lang="en-US" altLang="ja-JP" dirty="0"/>
              <a:t>(</a:t>
            </a:r>
            <a:r>
              <a:rPr kumimoji="1" lang="ja-JP" altLang="en-US" dirty="0"/>
              <a:t>テーブル</a:t>
            </a:r>
            <a:r>
              <a:rPr kumimoji="1" lang="en-US" altLang="ja-JP" dirty="0"/>
              <a:t>)</a:t>
            </a:r>
            <a:r>
              <a:rPr kumimoji="1" lang="ja-JP" altLang="en-US" dirty="0"/>
              <a:t>の作成に用いるファイル</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60" y="2752877"/>
            <a:ext cx="8742481" cy="391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52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実際に出来上がったものをブラウザで見てみる</a:t>
            </a:r>
            <a:endParaRPr kumimoji="1" lang="ja-JP" altLang="en-US" dirty="0"/>
          </a:p>
        </p:txBody>
      </p:sp>
      <p:sp>
        <p:nvSpPr>
          <p:cNvPr id="3" name="コンテンツ プレースホルダー 2"/>
          <p:cNvSpPr>
            <a:spLocks noGrp="1"/>
          </p:cNvSpPr>
          <p:nvPr>
            <p:ph idx="1"/>
          </p:nvPr>
        </p:nvSpPr>
        <p:spPr>
          <a:xfrm>
            <a:off x="1176865" y="1988840"/>
            <a:ext cx="6798736" cy="4320480"/>
          </a:xfrm>
        </p:spPr>
        <p:txBody>
          <a:bodyPr/>
          <a:lstStyle/>
          <a:p>
            <a:r>
              <a:rPr lang="ja-JP" altLang="en-US" dirty="0"/>
              <a:t>マイグレーションファイルの実行によるテーブルの作成</a:t>
            </a:r>
            <a:endParaRPr lang="en-US" altLang="ja-JP" dirty="0">
              <a:latin typeface="Arial" panose="020B0604020202020204" pitchFamily="34" charset="0"/>
              <a:cs typeface="Arial" panose="020B0604020202020204" pitchFamily="34" charset="0"/>
            </a:endParaRPr>
          </a:p>
          <a:p>
            <a:pPr marL="0" indent="0">
              <a:buNone/>
            </a:pP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rake </a:t>
            </a:r>
            <a:r>
              <a:rPr lang="en-US" altLang="ja-JP" dirty="0" err="1">
                <a:latin typeface="Arial" panose="020B0604020202020204" pitchFamily="34" charset="0"/>
                <a:cs typeface="Arial" panose="020B0604020202020204" pitchFamily="34" charset="0"/>
              </a:rPr>
              <a:t>db:migrate</a:t>
            </a:r>
            <a:endParaRPr lang="en-US" altLang="ja-JP" dirty="0">
              <a:latin typeface="Arial" panose="020B0604020202020204" pitchFamily="34" charset="0"/>
              <a:cs typeface="Arial" panose="020B0604020202020204" pitchFamily="34" charset="0"/>
            </a:endParaRPr>
          </a:p>
          <a:p>
            <a:r>
              <a:rPr lang="ja-JP" altLang="en-US" dirty="0"/>
              <a:t>サーバ起動</a:t>
            </a:r>
            <a:r>
              <a:rPr lang="en-US" altLang="ja-JP" dirty="0"/>
              <a:t>, </a:t>
            </a:r>
            <a:r>
              <a:rPr lang="ja-JP" altLang="en-US" dirty="0"/>
              <a:t>ブラウザ確認</a:t>
            </a:r>
            <a:endParaRPr lang="en-US" altLang="ja-JP" dirty="0">
              <a:latin typeface="Arial" panose="020B0604020202020204" pitchFamily="34" charset="0"/>
              <a:cs typeface="Arial" panose="020B0604020202020204" pitchFamily="34" charset="0"/>
            </a:endParaRPr>
          </a:p>
          <a:p>
            <a:pPr marL="0" indent="0">
              <a:buNone/>
            </a:pP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 rails</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s</a:t>
            </a:r>
          </a:p>
          <a:p>
            <a:pPr marL="0" indent="0">
              <a:buNone/>
            </a:pPr>
            <a:r>
              <a:rPr lang="en-US" altLang="ja-JP" dirty="0">
                <a:latin typeface="Arial" panose="020B0604020202020204" pitchFamily="34" charset="0"/>
                <a:cs typeface="Arial" panose="020B0604020202020204" pitchFamily="34" charset="0"/>
              </a:rPr>
              <a:t>  </a:t>
            </a:r>
            <a:r>
              <a:rPr lang="ja-JP" altLang="en-US" dirty="0">
                <a:latin typeface="Arial" panose="020B0604020202020204" pitchFamily="34" charset="0"/>
                <a:cs typeface="Arial" panose="020B0604020202020204" pitchFamily="34" charset="0"/>
              </a:rPr>
              <a:t>ブラウザで </a:t>
            </a:r>
            <a:r>
              <a:rPr lang="en-US" altLang="ja-JP" dirty="0">
                <a:latin typeface="Arial" panose="020B0604020202020204" pitchFamily="34" charset="0"/>
                <a:cs typeface="Arial" panose="020B0604020202020204" pitchFamily="34" charset="0"/>
              </a:rPr>
              <a:t>http://localhost:3000/books </a:t>
            </a:r>
            <a:r>
              <a:rPr lang="ja-JP" altLang="en-US" dirty="0">
                <a:latin typeface="Arial" panose="020B0604020202020204" pitchFamily="34" charset="0"/>
                <a:cs typeface="Arial" panose="020B0604020202020204" pitchFamily="34" charset="0"/>
              </a:rPr>
              <a:t>にアクセス</a:t>
            </a:r>
            <a:endParaRPr lang="en-US" altLang="ja-JP"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202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ブラウザでアクセス</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a:extLst>
              <a:ext uri="{FF2B5EF4-FFF2-40B4-BE49-F238E27FC236}">
                <a16:creationId xmlns:a16="http://schemas.microsoft.com/office/drawing/2014/main" id="{DCDEECF6-674B-4F51-9EBC-7D381872DD4B}"/>
              </a:ext>
            </a:extLst>
          </p:cNvPr>
          <p:cNvPicPr>
            <a:picLocks noChangeAspect="1"/>
          </p:cNvPicPr>
          <p:nvPr/>
        </p:nvPicPr>
        <p:blipFill>
          <a:blip r:embed="rId2"/>
          <a:stretch>
            <a:fillRect/>
          </a:stretch>
        </p:blipFill>
        <p:spPr>
          <a:xfrm>
            <a:off x="1142404" y="1955649"/>
            <a:ext cx="6588224" cy="4964258"/>
          </a:xfrm>
          <a:prstGeom prst="rect">
            <a:avLst/>
          </a:prstGeom>
        </p:spPr>
      </p:pic>
    </p:spTree>
    <p:extLst>
      <p:ext uri="{BB962C8B-B14F-4D97-AF65-F5344CB8AC3E}">
        <p14:creationId xmlns:p14="http://schemas.microsoft.com/office/powerpoint/2010/main" val="376105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諸注意</a:t>
            </a:r>
            <a:endParaRPr kumimoji="1" lang="ja-JP" altLang="en-US" dirty="0"/>
          </a:p>
        </p:txBody>
      </p:sp>
      <p:sp>
        <p:nvSpPr>
          <p:cNvPr id="3" name="コンテンツ プレースホルダー 2"/>
          <p:cNvSpPr>
            <a:spLocks noGrp="1"/>
          </p:cNvSpPr>
          <p:nvPr>
            <p:ph idx="1"/>
          </p:nvPr>
        </p:nvSpPr>
        <p:spPr>
          <a:xfrm>
            <a:off x="1187625" y="1988840"/>
            <a:ext cx="6624735" cy="3819185"/>
          </a:xfrm>
        </p:spPr>
        <p:txBody>
          <a:bodyPr>
            <a:normAutofit fontScale="92500"/>
          </a:bodyPr>
          <a:lstStyle/>
          <a:p>
            <a:r>
              <a:rPr lang="en-US" altLang="ja-JP" dirty="0"/>
              <a:t>Ruby on Rails </a:t>
            </a:r>
            <a:r>
              <a:rPr lang="ja-JP" altLang="en-US" dirty="0"/>
              <a:t>について全てわかるわけではありません</a:t>
            </a:r>
            <a:r>
              <a:rPr lang="en-US" altLang="ja-JP" dirty="0"/>
              <a:t>.  </a:t>
            </a:r>
            <a:r>
              <a:rPr lang="ja-JP" altLang="en-US" dirty="0"/>
              <a:t>正しくないこともしゃべるかもしれません</a:t>
            </a:r>
            <a:r>
              <a:rPr lang="en-US" altLang="ja-JP" dirty="0"/>
              <a:t>. </a:t>
            </a:r>
            <a:r>
              <a:rPr lang="ja-JP" altLang="en-US" dirty="0"/>
              <a:t>ご了承ください</a:t>
            </a:r>
            <a:r>
              <a:rPr lang="en-US" altLang="ja-JP" dirty="0"/>
              <a:t>.</a:t>
            </a:r>
          </a:p>
          <a:p>
            <a:pPr lvl="1"/>
            <a:r>
              <a:rPr lang="ja-JP" altLang="en-US" dirty="0"/>
              <a:t>この頃触れていないし</a:t>
            </a:r>
            <a:r>
              <a:rPr lang="en-US" altLang="ja-JP" dirty="0"/>
              <a:t>…</a:t>
            </a:r>
          </a:p>
          <a:p>
            <a:r>
              <a:rPr lang="ja-JP" altLang="en-US" dirty="0"/>
              <a:t>この資料は </a:t>
            </a:r>
            <a:r>
              <a:rPr lang="en-US" altLang="ja-JP" dirty="0"/>
              <a:t>2016/07/22</a:t>
            </a:r>
            <a:r>
              <a:rPr lang="ja-JP" altLang="en-US" dirty="0"/>
              <a:t>  に三上さんが発表した資料を手直ししただけのものです</a:t>
            </a:r>
            <a:r>
              <a:rPr lang="en-US" altLang="ja-JP" dirty="0"/>
              <a:t>. </a:t>
            </a:r>
            <a:r>
              <a:rPr lang="ja-JP" altLang="en-US" dirty="0"/>
              <a:t> 聞いたことがある人はすいません</a:t>
            </a:r>
            <a:r>
              <a:rPr lang="en-US" altLang="ja-JP" dirty="0"/>
              <a:t>.</a:t>
            </a:r>
          </a:p>
          <a:p>
            <a:r>
              <a:rPr lang="ja-JP" altLang="en-US" dirty="0"/>
              <a:t>興味のある人は各自勉強してください</a:t>
            </a:r>
            <a:endParaRPr lang="en-US" altLang="ja-JP" sz="2400" dirty="0"/>
          </a:p>
          <a:p>
            <a:r>
              <a:rPr lang="ja-JP" altLang="en-US" dirty="0"/>
              <a:t>質問・コメントはその都度していただいて結構です</a:t>
            </a:r>
            <a:endParaRPr lang="en-US" altLang="ja-JP" dirty="0"/>
          </a:p>
        </p:txBody>
      </p:sp>
    </p:spTree>
    <p:extLst>
      <p:ext uri="{BB962C8B-B14F-4D97-AF65-F5344CB8AC3E}">
        <p14:creationId xmlns:p14="http://schemas.microsoft.com/office/powerpoint/2010/main" val="2701928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手を動かしてみる</a:t>
            </a:r>
          </a:p>
        </p:txBody>
      </p:sp>
      <p:sp>
        <p:nvSpPr>
          <p:cNvPr id="3" name="コンテンツ プレースホルダー 2"/>
          <p:cNvSpPr>
            <a:spLocks noGrp="1"/>
          </p:cNvSpPr>
          <p:nvPr>
            <p:ph idx="1"/>
          </p:nvPr>
        </p:nvSpPr>
        <p:spPr/>
        <p:txBody>
          <a:bodyPr/>
          <a:lstStyle/>
          <a:p>
            <a:r>
              <a:rPr kumimoji="1" lang="ja-JP" altLang="en-US" dirty="0"/>
              <a:t>書籍の登録や編集などをやってみよう．</a:t>
            </a:r>
          </a:p>
        </p:txBody>
      </p:sp>
    </p:spTree>
    <p:extLst>
      <p:ext uri="{BB962C8B-B14F-4D97-AF65-F5344CB8AC3E}">
        <p14:creationId xmlns:p14="http://schemas.microsoft.com/office/powerpoint/2010/main" val="3924751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Controller</a:t>
            </a:r>
            <a:endParaRPr kumimoji="1" lang="ja-JP" altLang="en-US" dirty="0"/>
          </a:p>
        </p:txBody>
      </p:sp>
      <p:sp>
        <p:nvSpPr>
          <p:cNvPr id="3" name="コンテンツ プレースホルダー 2"/>
          <p:cNvSpPr>
            <a:spLocks noGrp="1"/>
          </p:cNvSpPr>
          <p:nvPr>
            <p:ph idx="1"/>
          </p:nvPr>
        </p:nvSpPr>
        <p:spPr>
          <a:xfrm>
            <a:off x="1134288" y="1832295"/>
            <a:ext cx="6798736" cy="3444997"/>
          </a:xfrm>
        </p:spPr>
        <p:txBody>
          <a:bodyPr/>
          <a:lstStyle/>
          <a:p>
            <a:r>
              <a:rPr kumimoji="1" lang="en-US" altLang="ja-JP" dirty="0"/>
              <a:t>app/controllers/</a:t>
            </a:r>
            <a:r>
              <a:rPr kumimoji="1" lang="en-US" altLang="ja-JP" dirty="0" err="1"/>
              <a:t>books_controller.rb</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7" y="2394989"/>
            <a:ext cx="5619750" cy="3524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右中かっこ 4"/>
          <p:cNvSpPr/>
          <p:nvPr/>
        </p:nvSpPr>
        <p:spPr>
          <a:xfrm>
            <a:off x="1637228" y="4682888"/>
            <a:ext cx="432048" cy="53000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2196517" y="4438499"/>
            <a:ext cx="3240360" cy="1015663"/>
          </a:xfrm>
          <a:prstGeom prst="rect">
            <a:avLst/>
          </a:prstGeom>
          <a:solidFill>
            <a:srgbClr val="FFFF00"/>
          </a:solidFill>
        </p:spPr>
        <p:txBody>
          <a:bodyPr wrap="square" rtlCol="0">
            <a:spAutoFit/>
          </a:bodyPr>
          <a:lstStyle/>
          <a:p>
            <a:r>
              <a:rPr lang="en-US" altLang="ja-JP" sz="2000" dirty="0"/>
              <a:t>new</a:t>
            </a:r>
            <a:r>
              <a:rPr kumimoji="1" lang="ja-JP" altLang="en-US" sz="2000" dirty="0"/>
              <a:t> アクション</a:t>
            </a:r>
            <a:endParaRPr kumimoji="1" lang="en-US" altLang="ja-JP" sz="2000" dirty="0"/>
          </a:p>
          <a:p>
            <a:pPr marL="285750" indent="-285750">
              <a:buFont typeface="Arial" panose="020B0604020202020204" pitchFamily="34" charset="0"/>
              <a:buChar char="•"/>
            </a:pPr>
            <a:r>
              <a:rPr lang="en-US" altLang="ja-JP" sz="2000" dirty="0"/>
              <a:t>new </a:t>
            </a:r>
            <a:r>
              <a:rPr lang="ja-JP" altLang="en-US" sz="2000" dirty="0"/>
              <a:t>メソッドを使ってデータの格納先変数を作成</a:t>
            </a:r>
            <a:endParaRPr kumimoji="1" lang="ja-JP" altLang="en-US" sz="2000" dirty="0"/>
          </a:p>
        </p:txBody>
      </p:sp>
      <p:sp>
        <p:nvSpPr>
          <p:cNvPr id="7" name="右中かっこ 6"/>
          <p:cNvSpPr/>
          <p:nvPr/>
        </p:nvSpPr>
        <p:spPr>
          <a:xfrm>
            <a:off x="1709236" y="3165660"/>
            <a:ext cx="432048" cy="48182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2215972" y="2899045"/>
            <a:ext cx="3240360" cy="1015663"/>
          </a:xfrm>
          <a:prstGeom prst="rect">
            <a:avLst/>
          </a:prstGeom>
          <a:solidFill>
            <a:srgbClr val="FFFF00"/>
          </a:solidFill>
        </p:spPr>
        <p:txBody>
          <a:bodyPr wrap="square" rtlCol="0">
            <a:spAutoFit/>
          </a:bodyPr>
          <a:lstStyle/>
          <a:p>
            <a:r>
              <a:rPr lang="en-US" altLang="ja-JP" sz="2000" dirty="0"/>
              <a:t>index</a:t>
            </a:r>
            <a:r>
              <a:rPr kumimoji="1" lang="ja-JP" altLang="en-US" sz="2000" dirty="0"/>
              <a:t> アクション</a:t>
            </a:r>
            <a:endParaRPr kumimoji="1" lang="en-US" altLang="ja-JP" sz="2000" dirty="0"/>
          </a:p>
          <a:p>
            <a:pPr marL="285750" indent="-285750">
              <a:buFont typeface="Arial" panose="020B0604020202020204" pitchFamily="34" charset="0"/>
              <a:buChar char="•"/>
            </a:pPr>
            <a:r>
              <a:rPr lang="en-US" altLang="ja-JP" sz="2000" dirty="0"/>
              <a:t>all </a:t>
            </a:r>
            <a:r>
              <a:rPr lang="ja-JP" altLang="en-US" sz="2000" dirty="0"/>
              <a:t>メソッドを使ってデータベースからデータを取得</a:t>
            </a:r>
            <a:endParaRPr kumimoji="1" lang="ja-JP" altLang="en-US" sz="2000" dirty="0"/>
          </a:p>
        </p:txBody>
      </p:sp>
      <p:graphicFrame>
        <p:nvGraphicFramePr>
          <p:cNvPr id="4" name="表 3"/>
          <p:cNvGraphicFramePr>
            <a:graphicFrameLocks noGrp="1"/>
          </p:cNvGraphicFramePr>
          <p:nvPr>
            <p:extLst>
              <p:ext uri="{D42A27DB-BD31-4B8C-83A1-F6EECF244321}">
                <p14:modId xmlns:p14="http://schemas.microsoft.com/office/powerpoint/2010/main" val="1580242069"/>
              </p:ext>
            </p:extLst>
          </p:nvPr>
        </p:nvGraphicFramePr>
        <p:xfrm>
          <a:off x="5820340" y="3130610"/>
          <a:ext cx="3194368" cy="111252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162368">
                  <a:extLst>
                    <a:ext uri="{9D8B030D-6E8A-4147-A177-3AD203B41FA5}">
                      <a16:colId xmlns:a16="http://schemas.microsoft.com/office/drawing/2014/main" val="20002"/>
                    </a:ext>
                  </a:extLst>
                </a:gridCol>
              </a:tblGrid>
              <a:tr h="370840">
                <a:tc>
                  <a:txBody>
                    <a:bodyPr/>
                    <a:lstStyle/>
                    <a:p>
                      <a:r>
                        <a:rPr kumimoji="1" lang="en-US" altLang="ja-JP" dirty="0"/>
                        <a:t>Title</a:t>
                      </a:r>
                      <a:endParaRPr kumimoji="1" lang="ja-JP" altLang="en-US" dirty="0"/>
                    </a:p>
                  </a:txBody>
                  <a:tcPr/>
                </a:tc>
                <a:tc>
                  <a:txBody>
                    <a:bodyPr/>
                    <a:lstStyle/>
                    <a:p>
                      <a:r>
                        <a:rPr kumimoji="1" lang="en-US" altLang="ja-JP" dirty="0"/>
                        <a:t>Price</a:t>
                      </a:r>
                      <a:endParaRPr kumimoji="1" lang="ja-JP" altLang="en-US" dirty="0"/>
                    </a:p>
                  </a:txBody>
                  <a:tcPr/>
                </a:tc>
                <a:tc>
                  <a:txBody>
                    <a:bodyPr/>
                    <a:lstStyle/>
                    <a:p>
                      <a:r>
                        <a:rPr kumimoji="1" lang="en-US" altLang="ja-JP" dirty="0"/>
                        <a:t>Published</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dirty="0"/>
                        <a:t>Book1</a:t>
                      </a:r>
                      <a:endParaRPr kumimoji="1" lang="ja-JP" altLang="en-US" dirty="0"/>
                    </a:p>
                  </a:txBody>
                  <a:tcPr/>
                </a:tc>
                <a:tc>
                  <a:txBody>
                    <a:bodyPr/>
                    <a:lstStyle/>
                    <a:p>
                      <a:r>
                        <a:rPr kumimoji="1" lang="en-US" altLang="ja-JP" dirty="0"/>
                        <a:t>3000</a:t>
                      </a:r>
                      <a:endParaRPr kumimoji="1" lang="ja-JP" altLang="en-US" dirty="0"/>
                    </a:p>
                  </a:txBody>
                  <a:tcPr/>
                </a:tc>
                <a:tc>
                  <a:txBody>
                    <a:bodyPr/>
                    <a:lstStyle/>
                    <a:p>
                      <a:r>
                        <a:rPr kumimoji="1" lang="en-US" altLang="ja-JP" dirty="0"/>
                        <a:t>XX corp.</a:t>
                      </a:r>
                      <a:endParaRPr kumimoji="1" lang="ja-JP" altLang="en-US" dirty="0"/>
                    </a:p>
                  </a:txBody>
                  <a:tcPr/>
                </a:tc>
                <a:extLst>
                  <a:ext uri="{0D108BD9-81ED-4DB2-BD59-A6C34878D82A}">
                    <a16:rowId xmlns:a16="http://schemas.microsoft.com/office/drawing/2014/main" val="10001"/>
                  </a:ext>
                </a:extLst>
              </a:tr>
              <a:tr h="370840">
                <a:tc>
                  <a:txBody>
                    <a:bodyPr/>
                    <a:lstStyle/>
                    <a:p>
                      <a:r>
                        <a:rPr kumimoji="1" lang="en-US" altLang="ja-JP" dirty="0"/>
                        <a:t>Book2</a:t>
                      </a:r>
                      <a:endParaRPr kumimoji="1" lang="ja-JP" altLang="en-US" dirty="0"/>
                    </a:p>
                  </a:txBody>
                  <a:tcPr/>
                </a:tc>
                <a:tc>
                  <a:txBody>
                    <a:bodyPr/>
                    <a:lstStyle/>
                    <a:p>
                      <a:r>
                        <a:rPr kumimoji="1" lang="en-US" altLang="ja-JP" dirty="0"/>
                        <a:t>2500</a:t>
                      </a:r>
                      <a:endParaRPr kumimoji="1" lang="ja-JP" altLang="en-US" dirty="0"/>
                    </a:p>
                  </a:txBody>
                  <a:tcPr/>
                </a:tc>
                <a:tc>
                  <a:txBody>
                    <a:bodyPr/>
                    <a:lstStyle/>
                    <a:p>
                      <a:r>
                        <a:rPr kumimoji="1" lang="en-US" altLang="ja-JP" dirty="0"/>
                        <a:t>YY corp.</a:t>
                      </a:r>
                      <a:endParaRPr kumimoji="1" lang="ja-JP" altLang="en-US" dirty="0"/>
                    </a:p>
                  </a:txBody>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6494428" y="2751978"/>
            <a:ext cx="1728193" cy="369332"/>
          </a:xfrm>
          <a:prstGeom prst="rect">
            <a:avLst/>
          </a:prstGeom>
          <a:noFill/>
        </p:spPr>
        <p:txBody>
          <a:bodyPr wrap="square" rtlCol="0">
            <a:spAutoFit/>
          </a:bodyPr>
          <a:lstStyle/>
          <a:p>
            <a:pPr algn="ctr"/>
            <a:r>
              <a:rPr kumimoji="1" lang="en-US" altLang="ja-JP" b="1" dirty="0"/>
              <a:t>Book </a:t>
            </a:r>
            <a:r>
              <a:rPr kumimoji="1" lang="ja-JP" altLang="en-US" b="1" dirty="0"/>
              <a:t>テーブル</a:t>
            </a:r>
          </a:p>
        </p:txBody>
      </p:sp>
      <p:graphicFrame>
        <p:nvGraphicFramePr>
          <p:cNvPr id="11" name="表 10"/>
          <p:cNvGraphicFramePr>
            <a:graphicFrameLocks noGrp="1"/>
          </p:cNvGraphicFramePr>
          <p:nvPr>
            <p:extLst>
              <p:ext uri="{D42A27DB-BD31-4B8C-83A1-F6EECF244321}">
                <p14:modId xmlns:p14="http://schemas.microsoft.com/office/powerpoint/2010/main" val="1057655248"/>
              </p:ext>
            </p:extLst>
          </p:nvPr>
        </p:nvGraphicFramePr>
        <p:xfrm>
          <a:off x="5868144" y="4591329"/>
          <a:ext cx="3194368" cy="14833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162368">
                  <a:extLst>
                    <a:ext uri="{9D8B030D-6E8A-4147-A177-3AD203B41FA5}">
                      <a16:colId xmlns:a16="http://schemas.microsoft.com/office/drawing/2014/main" val="20002"/>
                    </a:ext>
                  </a:extLst>
                </a:gridCol>
              </a:tblGrid>
              <a:tr h="370840">
                <a:tc>
                  <a:txBody>
                    <a:bodyPr/>
                    <a:lstStyle/>
                    <a:p>
                      <a:r>
                        <a:rPr kumimoji="1" lang="en-US" altLang="ja-JP" dirty="0"/>
                        <a:t>Title</a:t>
                      </a:r>
                      <a:endParaRPr kumimoji="1" lang="ja-JP" altLang="en-US" dirty="0"/>
                    </a:p>
                  </a:txBody>
                  <a:tcPr/>
                </a:tc>
                <a:tc>
                  <a:txBody>
                    <a:bodyPr/>
                    <a:lstStyle/>
                    <a:p>
                      <a:r>
                        <a:rPr kumimoji="1" lang="en-US" altLang="ja-JP" dirty="0"/>
                        <a:t>Price</a:t>
                      </a:r>
                      <a:endParaRPr kumimoji="1" lang="ja-JP" altLang="en-US" dirty="0"/>
                    </a:p>
                  </a:txBody>
                  <a:tcPr/>
                </a:tc>
                <a:tc>
                  <a:txBody>
                    <a:bodyPr/>
                    <a:lstStyle/>
                    <a:p>
                      <a:r>
                        <a:rPr kumimoji="1" lang="en-US" altLang="ja-JP" dirty="0"/>
                        <a:t>Published</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dirty="0"/>
                        <a:t>Book1</a:t>
                      </a:r>
                      <a:endParaRPr kumimoji="1" lang="ja-JP" altLang="en-US" dirty="0"/>
                    </a:p>
                  </a:txBody>
                  <a:tcPr/>
                </a:tc>
                <a:tc>
                  <a:txBody>
                    <a:bodyPr/>
                    <a:lstStyle/>
                    <a:p>
                      <a:r>
                        <a:rPr kumimoji="1" lang="en-US" altLang="ja-JP" dirty="0"/>
                        <a:t>3000</a:t>
                      </a:r>
                      <a:endParaRPr kumimoji="1" lang="ja-JP" altLang="en-US" dirty="0"/>
                    </a:p>
                  </a:txBody>
                  <a:tcPr/>
                </a:tc>
                <a:tc>
                  <a:txBody>
                    <a:bodyPr/>
                    <a:lstStyle/>
                    <a:p>
                      <a:r>
                        <a:rPr kumimoji="1" lang="en-US" altLang="ja-JP" dirty="0"/>
                        <a:t>XX corp.</a:t>
                      </a:r>
                      <a:endParaRPr kumimoji="1" lang="ja-JP" altLang="en-US" dirty="0"/>
                    </a:p>
                  </a:txBody>
                  <a:tcPr/>
                </a:tc>
                <a:extLst>
                  <a:ext uri="{0D108BD9-81ED-4DB2-BD59-A6C34878D82A}">
                    <a16:rowId xmlns:a16="http://schemas.microsoft.com/office/drawing/2014/main" val="10001"/>
                  </a:ext>
                </a:extLst>
              </a:tr>
              <a:tr h="370840">
                <a:tc>
                  <a:txBody>
                    <a:bodyPr/>
                    <a:lstStyle/>
                    <a:p>
                      <a:r>
                        <a:rPr kumimoji="1" lang="en-US" altLang="ja-JP" dirty="0"/>
                        <a:t>Book2</a:t>
                      </a:r>
                      <a:endParaRPr kumimoji="1" lang="ja-JP" altLang="en-US" dirty="0"/>
                    </a:p>
                  </a:txBody>
                  <a:tcPr/>
                </a:tc>
                <a:tc>
                  <a:txBody>
                    <a:bodyPr/>
                    <a:lstStyle/>
                    <a:p>
                      <a:r>
                        <a:rPr kumimoji="1" lang="en-US" altLang="ja-JP" dirty="0"/>
                        <a:t>2500</a:t>
                      </a:r>
                      <a:endParaRPr kumimoji="1" lang="ja-JP" altLang="en-US" dirty="0"/>
                    </a:p>
                  </a:txBody>
                  <a:tcPr/>
                </a:tc>
                <a:tc>
                  <a:txBody>
                    <a:bodyPr/>
                    <a:lstStyle/>
                    <a:p>
                      <a:r>
                        <a:rPr kumimoji="1" lang="en-US" altLang="ja-JP" dirty="0"/>
                        <a:t>YY corp.</a:t>
                      </a:r>
                      <a:endParaRPr kumimoji="1" lang="ja-JP" altLang="en-US" dirty="0"/>
                    </a:p>
                  </a:txBody>
                  <a:tcPr/>
                </a:tc>
                <a:extLst>
                  <a:ext uri="{0D108BD9-81ED-4DB2-BD59-A6C34878D82A}">
                    <a16:rowId xmlns:a16="http://schemas.microsoft.com/office/drawing/2014/main" val="10002"/>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3"/>
                  </a:ext>
                </a:extLst>
              </a:tr>
            </a:tbl>
          </a:graphicData>
        </a:graphic>
      </p:graphicFrame>
      <p:sp>
        <p:nvSpPr>
          <p:cNvPr id="12" name="正方形/長方形 11"/>
          <p:cNvSpPr/>
          <p:nvPr/>
        </p:nvSpPr>
        <p:spPr>
          <a:xfrm>
            <a:off x="5829234" y="5667060"/>
            <a:ext cx="327585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720596" y="3451042"/>
            <a:ext cx="3275856" cy="817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V="1">
            <a:off x="5979709" y="6165304"/>
            <a:ext cx="320483" cy="3581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051718" y="6074386"/>
            <a:ext cx="2088232" cy="646331"/>
          </a:xfrm>
          <a:prstGeom prst="rect">
            <a:avLst/>
          </a:prstGeom>
          <a:noFill/>
        </p:spPr>
        <p:txBody>
          <a:bodyPr wrap="square" rtlCol="0">
            <a:spAutoFit/>
          </a:bodyPr>
          <a:lstStyle/>
          <a:p>
            <a:r>
              <a:rPr kumimoji="1" lang="ja-JP" altLang="en-US" dirty="0"/>
              <a:t>テーブルにデータ格納場所を作成</a:t>
            </a:r>
          </a:p>
        </p:txBody>
      </p:sp>
      <p:sp>
        <p:nvSpPr>
          <p:cNvPr id="10" name="テキスト ボックス 9">
            <a:extLst>
              <a:ext uri="{FF2B5EF4-FFF2-40B4-BE49-F238E27FC236}">
                <a16:creationId xmlns:a16="http://schemas.microsoft.com/office/drawing/2014/main" id="{61862A24-FF02-44E5-8037-9438F4C578F0}"/>
              </a:ext>
            </a:extLst>
          </p:cNvPr>
          <p:cNvSpPr txBox="1"/>
          <p:nvPr/>
        </p:nvSpPr>
        <p:spPr>
          <a:xfrm>
            <a:off x="5888916" y="1570360"/>
            <a:ext cx="3155031" cy="1200329"/>
          </a:xfrm>
          <a:prstGeom prst="rect">
            <a:avLst/>
          </a:prstGeom>
          <a:solidFill>
            <a:schemeClr val="bg1">
              <a:lumMod val="95000"/>
            </a:schemeClr>
          </a:solidFill>
        </p:spPr>
        <p:txBody>
          <a:bodyPr wrap="none" rtlCol="0">
            <a:spAutoFit/>
          </a:bodyPr>
          <a:lstStyle/>
          <a:p>
            <a:r>
              <a:rPr kumimoji="1" lang="en-US" altLang="ja-JP" dirty="0">
                <a:solidFill>
                  <a:srgbClr val="00B050"/>
                </a:solidFill>
              </a:rPr>
              <a:t>Book </a:t>
            </a:r>
            <a:r>
              <a:rPr kumimoji="1" lang="ja-JP" altLang="en-US" dirty="0"/>
              <a:t>クラスは </a:t>
            </a:r>
            <a:r>
              <a:rPr kumimoji="1" lang="en-US" altLang="ja-JP" dirty="0"/>
              <a:t>DB </a:t>
            </a:r>
            <a:r>
              <a:rPr kumimoji="1" lang="ja-JP" altLang="en-US" dirty="0"/>
              <a:t>とやり取り</a:t>
            </a:r>
            <a:endParaRPr kumimoji="1" lang="en-US" altLang="ja-JP" dirty="0"/>
          </a:p>
          <a:p>
            <a:r>
              <a:rPr kumimoji="1" lang="ja-JP" altLang="en-US" dirty="0"/>
              <a:t>できるオブジェクト</a:t>
            </a:r>
            <a:endParaRPr kumimoji="1" lang="en-US" altLang="ja-JP" dirty="0"/>
          </a:p>
          <a:p>
            <a:r>
              <a:rPr kumimoji="1" lang="en-US" altLang="ja-JP" dirty="0"/>
              <a:t>Model </a:t>
            </a:r>
            <a:r>
              <a:rPr kumimoji="1" lang="ja-JP" altLang="en-US" dirty="0"/>
              <a:t>によって作成されている </a:t>
            </a:r>
            <a:endParaRPr kumimoji="1" lang="en-US" altLang="ja-JP" dirty="0"/>
          </a:p>
          <a:p>
            <a:r>
              <a:rPr kumimoji="1" lang="en-US" altLang="ja-JP" dirty="0"/>
              <a:t>(Model </a:t>
            </a:r>
            <a:r>
              <a:rPr kumimoji="1" lang="ja-JP" altLang="en-US" dirty="0"/>
              <a:t>とのやり取り部分</a:t>
            </a:r>
            <a:r>
              <a:rPr kumimoji="1" lang="en-US" altLang="ja-JP" dirty="0"/>
              <a:t>)</a:t>
            </a:r>
            <a:endParaRPr kumimoji="1" lang="ja-JP" altLang="en-US" dirty="0"/>
          </a:p>
        </p:txBody>
      </p:sp>
    </p:spTree>
    <p:extLst>
      <p:ext uri="{BB962C8B-B14F-4D97-AF65-F5344CB8AC3E}">
        <p14:creationId xmlns:p14="http://schemas.microsoft.com/office/powerpoint/2010/main" val="650052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2255168"/>
            <a:ext cx="5108864" cy="3203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p:txBody>
          <a:bodyPr/>
          <a:lstStyle/>
          <a:p>
            <a:r>
              <a:rPr kumimoji="1" lang="en-US" altLang="ja-JP" dirty="0"/>
              <a:t>Controller</a:t>
            </a:r>
            <a:endParaRPr kumimoji="1" lang="ja-JP" altLang="en-US" dirty="0"/>
          </a:p>
        </p:txBody>
      </p:sp>
      <p:sp>
        <p:nvSpPr>
          <p:cNvPr id="3" name="コンテンツ プレースホルダー 2"/>
          <p:cNvSpPr>
            <a:spLocks noGrp="1"/>
          </p:cNvSpPr>
          <p:nvPr>
            <p:ph idx="1"/>
          </p:nvPr>
        </p:nvSpPr>
        <p:spPr>
          <a:xfrm>
            <a:off x="1176865" y="1856211"/>
            <a:ext cx="6798736" cy="3444997"/>
          </a:xfrm>
        </p:spPr>
        <p:txBody>
          <a:bodyPr/>
          <a:lstStyle/>
          <a:p>
            <a:r>
              <a:rPr kumimoji="1" lang="en-US" altLang="ja-JP" dirty="0"/>
              <a:t>app/controllers/</a:t>
            </a:r>
            <a:r>
              <a:rPr kumimoji="1" lang="en-US" altLang="ja-JP" dirty="0" err="1"/>
              <a:t>books_controller.rb</a:t>
            </a:r>
            <a:endParaRPr kumimoji="1" lang="ja-JP" altLang="en-US" dirty="0"/>
          </a:p>
        </p:txBody>
      </p:sp>
      <p:sp>
        <p:nvSpPr>
          <p:cNvPr id="8" name="テキスト ボックス 7"/>
          <p:cNvSpPr txBox="1"/>
          <p:nvPr/>
        </p:nvSpPr>
        <p:spPr>
          <a:xfrm>
            <a:off x="1835695" y="3391119"/>
            <a:ext cx="3240360" cy="707886"/>
          </a:xfrm>
          <a:prstGeom prst="rect">
            <a:avLst/>
          </a:prstGeom>
          <a:solidFill>
            <a:srgbClr val="FFFF00"/>
          </a:solidFill>
        </p:spPr>
        <p:txBody>
          <a:bodyPr wrap="square" rtlCol="0">
            <a:spAutoFit/>
          </a:bodyPr>
          <a:lstStyle/>
          <a:p>
            <a:r>
              <a:rPr kumimoji="1" lang="ja-JP" altLang="en-US" sz="2000" dirty="0"/>
              <a:t> </a:t>
            </a:r>
            <a:r>
              <a:rPr lang="en-US" altLang="ja-JP" sz="2000" dirty="0"/>
              <a:t>show, edit </a:t>
            </a:r>
            <a:r>
              <a:rPr kumimoji="1" lang="ja-JP" altLang="en-US" sz="2000" dirty="0"/>
              <a:t>アクション</a:t>
            </a:r>
            <a:endParaRPr kumimoji="1" lang="en-US" altLang="ja-JP" sz="2000" dirty="0"/>
          </a:p>
          <a:p>
            <a:pPr marL="285750" indent="-285750">
              <a:buFont typeface="Arial" panose="020B0604020202020204" pitchFamily="34" charset="0"/>
              <a:buChar char="•"/>
            </a:pPr>
            <a:r>
              <a:rPr kumimoji="1" lang="ja-JP" altLang="en-US" sz="2000" dirty="0"/>
              <a:t>何も書いていない？</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5819936"/>
            <a:ext cx="6886575" cy="1114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3" name="直線矢印コネクタ 12"/>
          <p:cNvCxnSpPr/>
          <p:nvPr/>
        </p:nvCxnSpPr>
        <p:spPr>
          <a:xfrm>
            <a:off x="2123727" y="5428567"/>
            <a:ext cx="0" cy="325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979711" y="5419826"/>
            <a:ext cx="1374229" cy="400110"/>
          </a:xfrm>
          <a:prstGeom prst="rect">
            <a:avLst/>
          </a:prstGeom>
          <a:noFill/>
        </p:spPr>
        <p:txBody>
          <a:bodyPr wrap="square" rtlCol="0">
            <a:spAutoFit/>
          </a:bodyPr>
          <a:lstStyle/>
          <a:p>
            <a:pPr algn="ctr"/>
            <a:r>
              <a:rPr kumimoji="1" lang="ja-JP" altLang="en-US" sz="2000" dirty="0"/>
              <a:t>一番下</a:t>
            </a:r>
          </a:p>
        </p:txBody>
      </p:sp>
      <p:cxnSp>
        <p:nvCxnSpPr>
          <p:cNvPr id="18" name="直線コネクタ 17"/>
          <p:cNvCxnSpPr/>
          <p:nvPr/>
        </p:nvCxnSpPr>
        <p:spPr>
          <a:xfrm>
            <a:off x="284617" y="2527023"/>
            <a:ext cx="45034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436096" y="3089245"/>
            <a:ext cx="3538203" cy="1323439"/>
          </a:xfrm>
          <a:prstGeom prst="rect">
            <a:avLst/>
          </a:prstGeom>
          <a:solidFill>
            <a:schemeClr val="accent6">
              <a:lumMod val="40000"/>
              <a:lumOff val="60000"/>
            </a:schemeClr>
          </a:solidFill>
        </p:spPr>
        <p:txBody>
          <a:bodyPr wrap="square" rtlCol="0">
            <a:spAutoFit/>
          </a:bodyPr>
          <a:lstStyle/>
          <a:p>
            <a:r>
              <a:rPr lang="en-US" altLang="ja-JP" sz="2000" b="1" dirty="0"/>
              <a:t>DRY(Don’t</a:t>
            </a:r>
            <a:r>
              <a:rPr lang="ja-JP" altLang="en-US" sz="2000" b="1" dirty="0"/>
              <a:t> </a:t>
            </a:r>
            <a:r>
              <a:rPr lang="en-US" altLang="ja-JP" sz="2000" b="1" dirty="0"/>
              <a:t>Repeat</a:t>
            </a:r>
            <a:r>
              <a:rPr lang="ja-JP" altLang="en-US" sz="2000" b="1" dirty="0"/>
              <a:t> </a:t>
            </a:r>
            <a:r>
              <a:rPr lang="en-US" altLang="ja-JP" sz="2000" b="1" dirty="0"/>
              <a:t>Yourself)</a:t>
            </a:r>
          </a:p>
          <a:p>
            <a:pPr marL="742950" lvl="1" indent="-285750">
              <a:buFont typeface="Arial" panose="020B0604020202020204" pitchFamily="34" charset="0"/>
              <a:buChar char="•"/>
            </a:pPr>
            <a:r>
              <a:rPr lang="ja-JP" altLang="en-US" sz="2000" dirty="0"/>
              <a:t>同じことを繰り返さない</a:t>
            </a:r>
            <a:endParaRPr lang="en-US" altLang="ja-JP" sz="2000" dirty="0"/>
          </a:p>
          <a:p>
            <a:pPr marL="742950" lvl="1" indent="-285750">
              <a:buFont typeface="Arial" panose="020B0604020202020204" pitchFamily="34" charset="0"/>
              <a:buChar char="•"/>
            </a:pPr>
            <a:r>
              <a:rPr lang="ja-JP" altLang="en-US" sz="2000" dirty="0"/>
              <a:t>定義などの作業は一回だけで済ませろ</a:t>
            </a:r>
            <a:endParaRPr kumimoji="1" lang="ja-JP" altLang="en-US" sz="2000" dirty="0"/>
          </a:p>
        </p:txBody>
      </p:sp>
    </p:spTree>
    <p:extLst>
      <p:ext uri="{BB962C8B-B14F-4D97-AF65-F5344CB8AC3E}">
        <p14:creationId xmlns:p14="http://schemas.microsoft.com/office/powerpoint/2010/main" val="366045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Model</a:t>
            </a:r>
            <a:endParaRPr kumimoji="1" lang="ja-JP" altLang="en-US" dirty="0"/>
          </a:p>
        </p:txBody>
      </p:sp>
      <p:sp>
        <p:nvSpPr>
          <p:cNvPr id="3" name="コンテンツ プレースホルダー 2"/>
          <p:cNvSpPr>
            <a:spLocks noGrp="1"/>
          </p:cNvSpPr>
          <p:nvPr>
            <p:ph idx="1"/>
          </p:nvPr>
        </p:nvSpPr>
        <p:spPr>
          <a:xfrm>
            <a:off x="755576" y="1852547"/>
            <a:ext cx="6984776" cy="4744805"/>
          </a:xfrm>
        </p:spPr>
        <p:txBody>
          <a:bodyPr>
            <a:normAutofit fontScale="85000" lnSpcReduction="20000"/>
          </a:bodyPr>
          <a:lstStyle/>
          <a:p>
            <a:r>
              <a:rPr lang="en-US" altLang="ja-JP" dirty="0"/>
              <a:t>app/models/</a:t>
            </a:r>
            <a:r>
              <a:rPr lang="en-US" altLang="ja-JP" dirty="0" err="1"/>
              <a:t>book.rb</a:t>
            </a:r>
            <a:endParaRPr lang="en-US" altLang="ja-JP" dirty="0"/>
          </a:p>
          <a:p>
            <a:pPr lvl="1"/>
            <a:r>
              <a:rPr lang="ja-JP" altLang="en-US" dirty="0"/>
              <a:t>ほとんど何も書いていない</a:t>
            </a:r>
            <a:r>
              <a:rPr lang="en-US" altLang="ja-JP" dirty="0"/>
              <a:t>…</a:t>
            </a:r>
          </a:p>
          <a:p>
            <a:pPr lvl="2"/>
            <a:r>
              <a:rPr lang="en-US" altLang="ja-JP" dirty="0"/>
              <a:t>Book </a:t>
            </a:r>
            <a:r>
              <a:rPr lang="ja-JP" altLang="en-US" dirty="0"/>
              <a:t>というクラス  </a:t>
            </a:r>
            <a:r>
              <a:rPr lang="en-US" altLang="ja-JP" dirty="0"/>
              <a:t>(Ruby) </a:t>
            </a:r>
            <a:r>
              <a:rPr lang="ja-JP" altLang="en-US" dirty="0"/>
              <a:t>オブジェクトと</a:t>
            </a:r>
            <a:r>
              <a:rPr lang="en-US" altLang="ja-JP" dirty="0"/>
              <a:t>Book </a:t>
            </a:r>
            <a:r>
              <a:rPr lang="ja-JP" altLang="en-US" dirty="0"/>
              <a:t>というデータベース </a:t>
            </a:r>
            <a:r>
              <a:rPr lang="en-US" altLang="ja-JP" dirty="0"/>
              <a:t>(</a:t>
            </a:r>
            <a:r>
              <a:rPr lang="en-US" altLang="ja-JP" dirty="0" err="1"/>
              <a:t>db</a:t>
            </a:r>
            <a:r>
              <a:rPr lang="en-US" altLang="ja-JP" dirty="0"/>
              <a:t>) </a:t>
            </a:r>
            <a:r>
              <a:rPr lang="ja-JP" altLang="en-US" dirty="0"/>
              <a:t>を繋げている</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r>
              <a:rPr lang="ja-JP" altLang="en-US" dirty="0"/>
              <a:t>やりたいことなどの仕様はだいたいここに書き足していき</a:t>
            </a:r>
            <a:r>
              <a:rPr lang="en-US" altLang="ja-JP" dirty="0"/>
              <a:t>, Controller </a:t>
            </a:r>
            <a:r>
              <a:rPr lang="ja-JP" altLang="en-US" dirty="0"/>
              <a:t>では呼び出すだけにするのが望ましいらしい</a:t>
            </a:r>
            <a:endParaRPr lang="en-US" altLang="ja-JP" dirty="0"/>
          </a:p>
          <a:p>
            <a:r>
              <a:rPr lang="ja-JP" altLang="en-US" dirty="0"/>
              <a:t>今日は詳しくは語らない</a:t>
            </a:r>
            <a:endParaRPr lang="en-US" altLang="ja-JP" dirty="0"/>
          </a:p>
          <a:p>
            <a:pPr marL="457200" lvl="1" indent="0">
              <a:buNone/>
            </a:pPr>
            <a:endParaRPr lang="en-US" altLang="ja-JP"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156414"/>
            <a:ext cx="6310312" cy="205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256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ここまででできること</a:t>
            </a:r>
          </a:p>
        </p:txBody>
      </p:sp>
      <p:sp>
        <p:nvSpPr>
          <p:cNvPr id="3" name="コンテンツ プレースホルダー 2"/>
          <p:cNvSpPr>
            <a:spLocks noGrp="1"/>
          </p:cNvSpPr>
          <p:nvPr>
            <p:ph idx="1"/>
          </p:nvPr>
        </p:nvSpPr>
        <p:spPr/>
        <p:txBody>
          <a:bodyPr>
            <a:normAutofit lnSpcReduction="10000"/>
          </a:bodyPr>
          <a:lstStyle/>
          <a:p>
            <a:r>
              <a:rPr kumimoji="1" lang="ja-JP" altLang="en-US" dirty="0"/>
              <a:t>書籍の</a:t>
            </a:r>
            <a:endParaRPr kumimoji="1" lang="en-US" altLang="ja-JP" dirty="0"/>
          </a:p>
          <a:p>
            <a:pPr lvl="1"/>
            <a:r>
              <a:rPr kumimoji="1" lang="ja-JP" altLang="en-US" dirty="0"/>
              <a:t>一覧表示</a:t>
            </a:r>
            <a:r>
              <a:rPr kumimoji="1" lang="en-US" altLang="ja-JP" dirty="0"/>
              <a:t>(index)</a:t>
            </a:r>
          </a:p>
          <a:p>
            <a:pPr lvl="1"/>
            <a:r>
              <a:rPr lang="ja-JP" altLang="en-US" dirty="0"/>
              <a:t>詳細表示</a:t>
            </a:r>
            <a:r>
              <a:rPr lang="en-US" altLang="ja-JP" dirty="0"/>
              <a:t>(show)</a:t>
            </a:r>
            <a:endParaRPr kumimoji="1" lang="en-US" altLang="ja-JP" dirty="0"/>
          </a:p>
          <a:p>
            <a:pPr lvl="1"/>
            <a:r>
              <a:rPr lang="ja-JP" altLang="en-US" dirty="0"/>
              <a:t>新規作成</a:t>
            </a:r>
            <a:r>
              <a:rPr kumimoji="1" lang="en-US" altLang="ja-JP" dirty="0"/>
              <a:t>(new)</a:t>
            </a:r>
          </a:p>
          <a:p>
            <a:pPr lvl="1"/>
            <a:r>
              <a:rPr lang="ja-JP" altLang="en-US" dirty="0"/>
              <a:t>登録</a:t>
            </a:r>
            <a:r>
              <a:rPr lang="en-US" altLang="ja-JP" dirty="0"/>
              <a:t>(create)</a:t>
            </a:r>
          </a:p>
          <a:p>
            <a:pPr lvl="1"/>
            <a:r>
              <a:rPr lang="ja-JP" altLang="en-US" dirty="0"/>
              <a:t>編集</a:t>
            </a:r>
            <a:r>
              <a:rPr lang="en-US" altLang="ja-JP" dirty="0"/>
              <a:t>(edit)</a:t>
            </a:r>
          </a:p>
          <a:p>
            <a:pPr lvl="1"/>
            <a:r>
              <a:rPr lang="ja-JP" altLang="en-US" dirty="0"/>
              <a:t>更新</a:t>
            </a:r>
            <a:r>
              <a:rPr lang="en-US" altLang="ja-JP" dirty="0"/>
              <a:t>(update)</a:t>
            </a:r>
          </a:p>
          <a:p>
            <a:pPr lvl="1"/>
            <a:r>
              <a:rPr kumimoji="1" lang="ja-JP" altLang="en-US" dirty="0"/>
              <a:t>削除</a:t>
            </a:r>
            <a:r>
              <a:rPr kumimoji="1" lang="en-US" altLang="ja-JP" dirty="0"/>
              <a:t>(destroy)</a:t>
            </a:r>
            <a:endParaRPr kumimoji="1" lang="ja-JP" altLang="en-US" dirty="0"/>
          </a:p>
        </p:txBody>
      </p:sp>
      <p:sp>
        <p:nvSpPr>
          <p:cNvPr id="4" name="テキスト ボックス 3"/>
          <p:cNvSpPr txBox="1"/>
          <p:nvPr/>
        </p:nvSpPr>
        <p:spPr>
          <a:xfrm>
            <a:off x="672767" y="5917282"/>
            <a:ext cx="8158506" cy="608062"/>
          </a:xfrm>
          <a:prstGeom prst="rect">
            <a:avLst/>
          </a:prstGeom>
          <a:solidFill>
            <a:srgbClr val="FFFF00"/>
          </a:solidFill>
        </p:spPr>
        <p:txBody>
          <a:bodyPr wrap="square" rtlCol="0">
            <a:spAutoFit/>
          </a:bodyPr>
          <a:lstStyle/>
          <a:p>
            <a:pPr algn="ctr"/>
            <a:r>
              <a:rPr kumimoji="1" lang="en-US" altLang="ja-JP" sz="3200" dirty="0"/>
              <a:t>Scaffold </a:t>
            </a:r>
            <a:r>
              <a:rPr kumimoji="1" lang="ja-JP" altLang="en-US" sz="3200" dirty="0"/>
              <a:t>機能だけでこれだけのことができる</a:t>
            </a:r>
          </a:p>
        </p:txBody>
      </p:sp>
    </p:spTree>
    <p:extLst>
      <p:ext uri="{BB962C8B-B14F-4D97-AF65-F5344CB8AC3E}">
        <p14:creationId xmlns:p14="http://schemas.microsoft.com/office/powerpoint/2010/main" val="762944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6866" y="548680"/>
            <a:ext cx="7355574" cy="1303867"/>
          </a:xfrm>
        </p:spPr>
        <p:txBody>
          <a:bodyPr>
            <a:normAutofit fontScale="90000"/>
          </a:bodyPr>
          <a:lstStyle/>
          <a:p>
            <a:r>
              <a:rPr lang="ja-JP" altLang="en-US" dirty="0"/>
              <a:t>充実したアプリケーションの開発のために</a:t>
            </a:r>
            <a:r>
              <a:rPr kumimoji="1" lang="ja-JP" altLang="en-US" dirty="0"/>
              <a:t>本当はもう少し語りたいこと</a:t>
            </a:r>
          </a:p>
        </p:txBody>
      </p:sp>
      <p:sp>
        <p:nvSpPr>
          <p:cNvPr id="3" name="コンテンツ プレースホルダー 2"/>
          <p:cNvSpPr>
            <a:spLocks noGrp="1"/>
          </p:cNvSpPr>
          <p:nvPr>
            <p:ph idx="1"/>
          </p:nvPr>
        </p:nvSpPr>
        <p:spPr>
          <a:xfrm>
            <a:off x="1176866" y="1852547"/>
            <a:ext cx="6707502" cy="4456773"/>
          </a:xfrm>
        </p:spPr>
        <p:txBody>
          <a:bodyPr>
            <a:normAutofit fontScale="92500" lnSpcReduction="10000"/>
          </a:bodyPr>
          <a:lstStyle/>
          <a:p>
            <a:r>
              <a:rPr lang="ja-JP" altLang="en-US" dirty="0"/>
              <a:t>アクションの追加</a:t>
            </a:r>
            <a:endParaRPr lang="en-US" altLang="ja-JP" dirty="0"/>
          </a:p>
          <a:p>
            <a:r>
              <a:rPr kumimoji="1" lang="en-US" altLang="ja-JP" dirty="0"/>
              <a:t>Model </a:t>
            </a:r>
            <a:r>
              <a:rPr lang="ja-JP" altLang="en-US" dirty="0"/>
              <a:t>によるパラメータの</a:t>
            </a:r>
            <a:r>
              <a:rPr lang="en-US" altLang="ja-JP" dirty="0"/>
              <a:t>validation</a:t>
            </a:r>
          </a:p>
          <a:p>
            <a:r>
              <a:rPr lang="ja-JP" altLang="en-US" dirty="0"/>
              <a:t>プラグイン</a:t>
            </a:r>
            <a:endParaRPr lang="en-US" altLang="ja-JP" dirty="0"/>
          </a:p>
          <a:p>
            <a:r>
              <a:rPr lang="en-US" altLang="ja-JP" dirty="0" err="1"/>
              <a:t>javascript</a:t>
            </a:r>
            <a:endParaRPr lang="en-US" altLang="ja-JP" dirty="0"/>
          </a:p>
          <a:p>
            <a:r>
              <a:rPr lang="ja-JP" altLang="en-US" dirty="0"/>
              <a:t>ルーティング</a:t>
            </a:r>
            <a:endParaRPr lang="en-US" altLang="ja-JP" dirty="0"/>
          </a:p>
          <a:p>
            <a:pPr lvl="1"/>
            <a:r>
              <a:rPr kumimoji="1" lang="en-US" altLang="ja-JP" dirty="0"/>
              <a:t>RESTful</a:t>
            </a:r>
            <a:r>
              <a:rPr kumimoji="1" lang="ja-JP" altLang="en-US" dirty="0"/>
              <a:t> なルーティング</a:t>
            </a:r>
            <a:endParaRPr kumimoji="1" lang="en-US" altLang="ja-JP" dirty="0"/>
          </a:p>
          <a:p>
            <a:r>
              <a:rPr lang="en-US" altLang="ja-JP" dirty="0"/>
              <a:t>Apache</a:t>
            </a:r>
            <a:r>
              <a:rPr lang="ja-JP" altLang="en-US" dirty="0"/>
              <a:t> に</a:t>
            </a:r>
            <a:r>
              <a:rPr lang="en-US" altLang="ja-JP" dirty="0"/>
              <a:t>Rails</a:t>
            </a:r>
            <a:r>
              <a:rPr lang="ja-JP" altLang="en-US" dirty="0"/>
              <a:t> アプリケーションをのせる</a:t>
            </a:r>
            <a:endParaRPr lang="en-US" altLang="ja-JP" dirty="0"/>
          </a:p>
          <a:p>
            <a:pPr lvl="1"/>
            <a:r>
              <a:rPr kumimoji="1" lang="en-US" altLang="ja-JP" dirty="0"/>
              <a:t>Passenger</a:t>
            </a:r>
          </a:p>
          <a:p>
            <a:r>
              <a:rPr lang="ja-JP" altLang="en-US" dirty="0"/>
              <a:t>複数のデータの関連付け</a:t>
            </a:r>
            <a:r>
              <a:rPr lang="en-US" altLang="ja-JP" dirty="0"/>
              <a:t>(</a:t>
            </a:r>
            <a:r>
              <a:rPr lang="ja-JP" altLang="en-US" dirty="0"/>
              <a:t>アソシエーション</a:t>
            </a:r>
            <a:r>
              <a:rPr lang="en-US" altLang="ja-JP" dirty="0"/>
              <a:t>)</a:t>
            </a:r>
          </a:p>
          <a:p>
            <a:pPr marL="0" indent="0" algn="ctr">
              <a:buNone/>
            </a:pPr>
            <a:r>
              <a:rPr kumimoji="1" lang="ja-JP" altLang="en-US" dirty="0"/>
              <a:t>今日は語らない</a:t>
            </a:r>
            <a:endParaRPr kumimoji="1" lang="en-US" altLang="ja-JP" dirty="0"/>
          </a:p>
          <a:p>
            <a:endParaRPr kumimoji="1" lang="ja-JP" altLang="en-US" dirty="0"/>
          </a:p>
        </p:txBody>
      </p:sp>
    </p:spTree>
    <p:extLst>
      <p:ext uri="{BB962C8B-B14F-4D97-AF65-F5344CB8AC3E}">
        <p14:creationId xmlns:p14="http://schemas.microsoft.com/office/powerpoint/2010/main" val="4039565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lstStyle/>
          <a:p>
            <a:r>
              <a:rPr kumimoji="1" lang="ja-JP" altLang="en-US" dirty="0"/>
              <a:t>便利なプラグイン</a:t>
            </a:r>
            <a:r>
              <a:rPr kumimoji="1" lang="en-US" altLang="ja-JP" dirty="0"/>
              <a:t>(Gem)</a:t>
            </a:r>
            <a:r>
              <a:rPr kumimoji="1" lang="ja-JP" altLang="en-US" dirty="0"/>
              <a:t>の紹介</a:t>
            </a:r>
          </a:p>
        </p:txBody>
      </p:sp>
    </p:spTree>
    <p:extLst>
      <p:ext uri="{BB962C8B-B14F-4D97-AF65-F5344CB8AC3E}">
        <p14:creationId xmlns:p14="http://schemas.microsoft.com/office/powerpoint/2010/main" val="964816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もう少し凝ったページを作りたい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少しさみしい気がする</a:t>
            </a:r>
            <a:endParaRPr kumimoji="1" lang="en-US" altLang="ja-JP" dirty="0"/>
          </a:p>
          <a:p>
            <a:pPr lvl="1"/>
            <a:r>
              <a:rPr lang="ja-JP" altLang="en-US" dirty="0"/>
              <a:t>例えば</a:t>
            </a:r>
            <a:endParaRPr lang="en-US" altLang="ja-JP" dirty="0"/>
          </a:p>
          <a:p>
            <a:pPr lvl="2"/>
            <a:r>
              <a:rPr lang="en-US" altLang="ja-JP" dirty="0"/>
              <a:t>View</a:t>
            </a:r>
            <a:r>
              <a:rPr lang="ja-JP" altLang="en-US" dirty="0"/>
              <a:t> の充実 </a:t>
            </a:r>
            <a:r>
              <a:rPr lang="en-US" altLang="ja-JP" dirty="0"/>
              <a:t>=&gt;</a:t>
            </a:r>
            <a:r>
              <a:rPr lang="ja-JP" altLang="en-US" dirty="0"/>
              <a:t> </a:t>
            </a:r>
            <a:r>
              <a:rPr lang="en-US" altLang="ja-JP" dirty="0"/>
              <a:t>Twitter-bootstrap-rails</a:t>
            </a:r>
          </a:p>
          <a:p>
            <a:pPr lvl="2"/>
            <a:r>
              <a:rPr lang="ja-JP" altLang="en-US" dirty="0"/>
              <a:t>ログイン機能 </a:t>
            </a:r>
            <a:r>
              <a:rPr lang="en-US" altLang="ja-JP" dirty="0"/>
              <a:t>=&gt; Devise</a:t>
            </a:r>
            <a:endParaRPr kumimoji="1" lang="en-US" altLang="ja-JP" dirty="0"/>
          </a:p>
          <a:p>
            <a:pPr lvl="2"/>
            <a:r>
              <a:rPr kumimoji="1" lang="ja-JP" altLang="en-US" dirty="0"/>
              <a:t>書籍検索機能 </a:t>
            </a:r>
            <a:r>
              <a:rPr kumimoji="1" lang="en-US" altLang="ja-JP" dirty="0"/>
              <a:t>=&gt;</a:t>
            </a:r>
            <a:r>
              <a:rPr kumimoji="1" lang="ja-JP" altLang="en-US" dirty="0"/>
              <a:t> </a:t>
            </a:r>
            <a:r>
              <a:rPr kumimoji="1" lang="en-US" altLang="ja-JP" dirty="0"/>
              <a:t>Ransack</a:t>
            </a:r>
            <a:endParaRPr kumimoji="1" lang="ja-JP" altLang="en-US" dirty="0"/>
          </a:p>
        </p:txBody>
      </p:sp>
      <p:sp>
        <p:nvSpPr>
          <p:cNvPr id="4" name="テキスト ボックス 3"/>
          <p:cNvSpPr txBox="1"/>
          <p:nvPr/>
        </p:nvSpPr>
        <p:spPr>
          <a:xfrm>
            <a:off x="4211960" y="2276872"/>
            <a:ext cx="2088232" cy="461665"/>
          </a:xfrm>
          <a:prstGeom prst="rect">
            <a:avLst/>
          </a:prstGeom>
          <a:noFill/>
        </p:spPr>
        <p:txBody>
          <a:bodyPr wrap="square" rtlCol="0">
            <a:spAutoFit/>
          </a:bodyPr>
          <a:lstStyle/>
          <a:p>
            <a:pPr algn="ctr"/>
            <a:r>
              <a:rPr kumimoji="1" lang="ja-JP" altLang="en-US" sz="2400" dirty="0">
                <a:solidFill>
                  <a:srgbClr val="FF0000"/>
                </a:solidFill>
              </a:rPr>
              <a:t>プラグイン</a:t>
            </a:r>
          </a:p>
        </p:txBody>
      </p:sp>
    </p:spTree>
    <p:extLst>
      <p:ext uri="{BB962C8B-B14F-4D97-AF65-F5344CB8AC3E}">
        <p14:creationId xmlns:p14="http://schemas.microsoft.com/office/powerpoint/2010/main" val="404424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プラグインのインストールの方法</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a:t>Gemfile</a:t>
            </a:r>
            <a:r>
              <a:rPr kumimoji="1" lang="ja-JP" altLang="en-US" dirty="0"/>
              <a:t> に書き込む</a:t>
            </a:r>
            <a:endParaRPr kumimoji="1" lang="en-US" altLang="ja-JP" dirty="0"/>
          </a:p>
          <a:p>
            <a:pPr marL="457200" lvl="1" indent="0">
              <a:buNone/>
            </a:pPr>
            <a:r>
              <a:rPr lang="en-US" altLang="ja-JP" dirty="0"/>
              <a:t>“gem ‘</a:t>
            </a:r>
            <a:r>
              <a:rPr lang="ja-JP" altLang="en-US" dirty="0"/>
              <a:t>プラグイン名</a:t>
            </a:r>
            <a:r>
              <a:rPr lang="en-US" altLang="ja-JP" dirty="0"/>
              <a:t>’ “</a:t>
            </a:r>
          </a:p>
          <a:p>
            <a:r>
              <a:rPr lang="en-US" altLang="ja-JP" dirty="0"/>
              <a:t>bundle install</a:t>
            </a:r>
          </a:p>
          <a:p>
            <a:pPr marL="457200" lvl="1" indent="0">
              <a:buNone/>
            </a:pPr>
            <a:r>
              <a:rPr kumimoji="1" lang="en-US" altLang="ja-JP" dirty="0"/>
              <a:t>$ bundle install</a:t>
            </a:r>
          </a:p>
          <a:p>
            <a:r>
              <a:rPr lang="ja-JP" altLang="en-US" dirty="0"/>
              <a:t>後は個々のプラグイン毎に設定を行う</a:t>
            </a:r>
            <a:endParaRPr kumimoji="1" lang="ja-JP" altLang="en-US" dirty="0"/>
          </a:p>
        </p:txBody>
      </p:sp>
    </p:spTree>
    <p:extLst>
      <p:ext uri="{BB962C8B-B14F-4D97-AF65-F5344CB8AC3E}">
        <p14:creationId xmlns:p14="http://schemas.microsoft.com/office/powerpoint/2010/main" val="1555678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a:t>
            </a:r>
            <a:r>
              <a:rPr kumimoji="1" lang="en-US" altLang="ja-JP" dirty="0"/>
              <a:t>Twitter-Bootstrap-rails</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GB" altLang="ja-JP" dirty="0"/>
              <a:t>Bootstrap is a toolkit from Twitter designed to </a:t>
            </a:r>
            <a:r>
              <a:rPr lang="en-GB" altLang="ja-JP" dirty="0" err="1"/>
              <a:t>kickstart</a:t>
            </a:r>
            <a:r>
              <a:rPr lang="en-GB" altLang="ja-JP" dirty="0"/>
              <a:t> development of </a:t>
            </a:r>
            <a:r>
              <a:rPr lang="en-GB" altLang="ja-JP" dirty="0" err="1"/>
              <a:t>webapps</a:t>
            </a:r>
            <a:r>
              <a:rPr lang="en-GB" altLang="ja-JP" dirty="0"/>
              <a:t> and sites. It includes base CSS and HTML for typography, forms, buttons, tables, grids, navigation, and more.</a:t>
            </a:r>
          </a:p>
          <a:p>
            <a:r>
              <a:rPr lang="en-GB" altLang="ja-JP" dirty="0"/>
              <a:t>twitter-bootstrap-rails project integrates Bootstrap CSS toolkit for Rails Asset Pipeline</a:t>
            </a:r>
          </a:p>
          <a:p>
            <a:endParaRPr lang="en-US" altLang="ja-JP" dirty="0"/>
          </a:p>
          <a:p>
            <a:r>
              <a:rPr lang="ja-JP" altLang="en-US" dirty="0"/>
              <a:t>要するに，見た目を良くするプラグイン</a:t>
            </a:r>
            <a:endParaRPr lang="en-GB" altLang="ja-JP" dirty="0"/>
          </a:p>
        </p:txBody>
      </p:sp>
      <p:sp>
        <p:nvSpPr>
          <p:cNvPr id="4" name="正方形/長方形 3"/>
          <p:cNvSpPr/>
          <p:nvPr/>
        </p:nvSpPr>
        <p:spPr>
          <a:xfrm>
            <a:off x="4283968" y="6211669"/>
            <a:ext cx="4572000" cy="646331"/>
          </a:xfrm>
          <a:prstGeom prst="rect">
            <a:avLst/>
          </a:prstGeom>
        </p:spPr>
        <p:txBody>
          <a:bodyPr>
            <a:spAutoFit/>
          </a:bodyPr>
          <a:lstStyle/>
          <a:p>
            <a:r>
              <a:rPr lang="en-GB" altLang="ja-JP" dirty="0"/>
              <a:t>https://github.com/seyhunak/twitter-bootstrap-rails</a:t>
            </a:r>
            <a:endParaRPr lang="ja-JP" altLang="en-US" dirty="0"/>
          </a:p>
        </p:txBody>
      </p:sp>
    </p:spTree>
    <p:extLst>
      <p:ext uri="{BB962C8B-B14F-4D97-AF65-F5344CB8AC3E}">
        <p14:creationId xmlns:p14="http://schemas.microsoft.com/office/powerpoint/2010/main" val="429161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D852F1-912C-48AB-B5D5-7109A1A48ADF}"/>
              </a:ext>
            </a:extLst>
          </p:cNvPr>
          <p:cNvSpPr>
            <a:spLocks noGrp="1"/>
          </p:cNvSpPr>
          <p:nvPr>
            <p:ph type="title"/>
          </p:nvPr>
        </p:nvSpPr>
        <p:spPr/>
        <p:txBody>
          <a:bodyPr/>
          <a:lstStyle/>
          <a:p>
            <a:r>
              <a:rPr kumimoji="1" lang="ja-JP" altLang="en-US" dirty="0"/>
              <a:t>なぜ話そうと思ったか</a:t>
            </a:r>
          </a:p>
        </p:txBody>
      </p:sp>
      <p:sp>
        <p:nvSpPr>
          <p:cNvPr id="3" name="コンテンツ プレースホルダー 2">
            <a:extLst>
              <a:ext uri="{FF2B5EF4-FFF2-40B4-BE49-F238E27FC236}">
                <a16:creationId xmlns:a16="http://schemas.microsoft.com/office/drawing/2014/main" id="{B78928E4-A463-4C18-A173-8D56505D76A6}"/>
              </a:ext>
            </a:extLst>
          </p:cNvPr>
          <p:cNvSpPr>
            <a:spLocks noGrp="1"/>
          </p:cNvSpPr>
          <p:nvPr>
            <p:ph idx="1"/>
          </p:nvPr>
        </p:nvSpPr>
        <p:spPr>
          <a:xfrm>
            <a:off x="1176865" y="1988840"/>
            <a:ext cx="6798736" cy="4320480"/>
          </a:xfrm>
        </p:spPr>
        <p:txBody>
          <a:bodyPr>
            <a:normAutofit fontScale="92500" lnSpcReduction="10000"/>
          </a:bodyPr>
          <a:lstStyle/>
          <a:p>
            <a:r>
              <a:rPr lang="en-US" altLang="ja-JP" dirty="0"/>
              <a:t>Ruby on Rails </a:t>
            </a:r>
            <a:r>
              <a:rPr lang="ja-JP" altLang="en-US" dirty="0"/>
              <a:t>は巷や </a:t>
            </a:r>
            <a:r>
              <a:rPr lang="en-US" altLang="ja-JP" dirty="0"/>
              <a:t>PSG </a:t>
            </a:r>
            <a:r>
              <a:rPr lang="ja-JP" altLang="en-US" dirty="0"/>
              <a:t>内でも結構使われている</a:t>
            </a:r>
            <a:endParaRPr lang="en-US" altLang="ja-JP" dirty="0"/>
          </a:p>
          <a:p>
            <a:pPr lvl="1"/>
            <a:r>
              <a:rPr lang="en-US" altLang="ja-JP" dirty="0"/>
              <a:t>PSG </a:t>
            </a:r>
            <a:r>
              <a:rPr lang="ja-JP" altLang="en-US" dirty="0"/>
              <a:t>の中でも結構重要なものとなってしまった </a:t>
            </a:r>
            <a:r>
              <a:rPr lang="en-US" altLang="ja-JP" dirty="0"/>
              <a:t>(</a:t>
            </a:r>
            <a:r>
              <a:rPr lang="ja-JP" altLang="en-US" dirty="0"/>
              <a:t>と思う</a:t>
            </a:r>
            <a:r>
              <a:rPr lang="en-US" altLang="ja-JP" dirty="0"/>
              <a:t>)</a:t>
            </a:r>
          </a:p>
          <a:p>
            <a:pPr lvl="2"/>
            <a:r>
              <a:rPr lang="en-US" altLang="ja-JP" dirty="0" err="1"/>
              <a:t>suu</a:t>
            </a:r>
            <a:endParaRPr lang="en-US" altLang="ja-JP" dirty="0"/>
          </a:p>
          <a:p>
            <a:pPr lvl="2"/>
            <a:r>
              <a:rPr lang="en-US" altLang="ja-JP" dirty="0" err="1"/>
              <a:t>Prrs</a:t>
            </a:r>
            <a:r>
              <a:rPr lang="en-US" altLang="ja-JP" dirty="0"/>
              <a:t>	</a:t>
            </a:r>
          </a:p>
          <a:p>
            <a:pPr lvl="1"/>
            <a:endParaRPr lang="en-US" altLang="ja-JP" dirty="0"/>
          </a:p>
          <a:p>
            <a:r>
              <a:rPr lang="ja-JP" altLang="en-US" dirty="0"/>
              <a:t>しかし</a:t>
            </a:r>
            <a:r>
              <a:rPr lang="en-US" altLang="ja-JP" dirty="0"/>
              <a:t>, </a:t>
            </a:r>
            <a:r>
              <a:rPr lang="ja-JP" altLang="en-US" dirty="0"/>
              <a:t>今の </a:t>
            </a:r>
            <a:r>
              <a:rPr lang="en-US" altLang="ja-JP" dirty="0"/>
              <a:t>PSG </a:t>
            </a:r>
            <a:r>
              <a:rPr lang="ja-JP" altLang="en-US" dirty="0"/>
              <a:t>の世代の子達はあまり知る機会がなかったと思う</a:t>
            </a:r>
            <a:endParaRPr lang="en-US" altLang="ja-JP" dirty="0"/>
          </a:p>
          <a:p>
            <a:pPr lvl="1"/>
            <a:r>
              <a:rPr lang="ja-JP" altLang="en-US" dirty="0"/>
              <a:t>ミーティングとかで話したときに置いてきぼりにならないようになってもらいたい</a:t>
            </a:r>
            <a:endParaRPr lang="en-US" altLang="ja-JP" dirty="0"/>
          </a:p>
          <a:p>
            <a:endParaRPr lang="en-US" altLang="ja-JP" dirty="0"/>
          </a:p>
          <a:p>
            <a:r>
              <a:rPr lang="ja-JP" altLang="en-US" dirty="0"/>
              <a:t>つまり消え行く者の老婆心</a:t>
            </a:r>
            <a:endParaRPr lang="en-US" altLang="ja-JP" dirty="0"/>
          </a:p>
          <a:p>
            <a:endParaRPr kumimoji="1" lang="ja-JP" altLang="en-US" dirty="0"/>
          </a:p>
        </p:txBody>
      </p:sp>
    </p:spTree>
    <p:extLst>
      <p:ext uri="{BB962C8B-B14F-4D97-AF65-F5344CB8AC3E}">
        <p14:creationId xmlns:p14="http://schemas.microsoft.com/office/powerpoint/2010/main" val="3709893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Bootstrap</a:t>
            </a:r>
            <a:r>
              <a:rPr kumimoji="1" lang="ja-JP" altLang="en-US" dirty="0"/>
              <a:t> インストール</a:t>
            </a:r>
          </a:p>
        </p:txBody>
      </p:sp>
      <p:sp>
        <p:nvSpPr>
          <p:cNvPr id="3" name="コンテンツ プレースホルダー 2"/>
          <p:cNvSpPr>
            <a:spLocks noGrp="1"/>
          </p:cNvSpPr>
          <p:nvPr>
            <p:ph idx="1"/>
          </p:nvPr>
        </p:nvSpPr>
        <p:spPr/>
        <p:txBody>
          <a:bodyPr>
            <a:normAutofit fontScale="77500" lnSpcReduction="20000"/>
          </a:bodyPr>
          <a:lstStyle/>
          <a:p>
            <a:r>
              <a:rPr lang="en-US" altLang="ja-JP" dirty="0" err="1"/>
              <a:t>Gemfile</a:t>
            </a:r>
            <a:r>
              <a:rPr lang="en-US" altLang="ja-JP" dirty="0"/>
              <a:t> </a:t>
            </a:r>
            <a:r>
              <a:rPr lang="ja-JP" altLang="en-US" dirty="0"/>
              <a:t>に以下を書き込む</a:t>
            </a:r>
            <a:endParaRPr lang="en-US" altLang="ja-JP" dirty="0"/>
          </a:p>
          <a:p>
            <a:pPr marL="457200" lvl="1" indent="0">
              <a:buNone/>
            </a:pPr>
            <a:r>
              <a:rPr lang="en-US" altLang="ja-JP" dirty="0"/>
              <a:t>gem 'less-rails'</a:t>
            </a:r>
          </a:p>
          <a:p>
            <a:pPr marL="457200" lvl="1" indent="0">
              <a:buNone/>
            </a:pPr>
            <a:r>
              <a:rPr lang="en-US" altLang="ja-JP" dirty="0"/>
              <a:t>gem 'twitter-bootstrap-rails'</a:t>
            </a:r>
          </a:p>
          <a:p>
            <a:pPr marL="457200" lvl="1" indent="0">
              <a:buNone/>
            </a:pPr>
            <a:r>
              <a:rPr lang="en-US" altLang="ja-JP" dirty="0"/>
              <a:t>gem '</a:t>
            </a:r>
            <a:r>
              <a:rPr lang="en-US" altLang="ja-JP" dirty="0" err="1"/>
              <a:t>execjs</a:t>
            </a:r>
            <a:r>
              <a:rPr lang="en-US" altLang="ja-JP" dirty="0"/>
              <a:t>‘</a:t>
            </a:r>
          </a:p>
          <a:p>
            <a:r>
              <a:rPr lang="en-US" altLang="ja-JP" dirty="0"/>
              <a:t>Bundle</a:t>
            </a:r>
            <a:r>
              <a:rPr lang="ja-JP" altLang="en-US" dirty="0"/>
              <a:t> </a:t>
            </a:r>
            <a:r>
              <a:rPr lang="en-US" altLang="ja-JP" dirty="0"/>
              <a:t>install</a:t>
            </a:r>
          </a:p>
          <a:p>
            <a:pPr marL="457200" lvl="1" indent="0">
              <a:buNone/>
            </a:pPr>
            <a:r>
              <a:rPr lang="en-US" altLang="ja-JP" dirty="0"/>
              <a:t>$ bundle install</a:t>
            </a:r>
          </a:p>
          <a:p>
            <a:r>
              <a:rPr lang="en-US" altLang="ja-JP" dirty="0"/>
              <a:t>Bootstrap </a:t>
            </a:r>
            <a:r>
              <a:rPr lang="ja-JP" altLang="en-US" dirty="0"/>
              <a:t>導入</a:t>
            </a:r>
            <a:endParaRPr lang="en-US" altLang="ja-JP" dirty="0"/>
          </a:p>
          <a:p>
            <a:pPr marL="457200" lvl="1" indent="0">
              <a:buNone/>
            </a:pPr>
            <a:r>
              <a:rPr lang="en-US" altLang="ja-JP" dirty="0"/>
              <a:t>$ rails g </a:t>
            </a:r>
            <a:r>
              <a:rPr lang="en-US" altLang="ja-JP" dirty="0" err="1"/>
              <a:t>bootstrap:install</a:t>
            </a:r>
            <a:r>
              <a:rPr lang="en-US" altLang="ja-JP" dirty="0"/>
              <a:t> less</a:t>
            </a:r>
          </a:p>
          <a:p>
            <a:pPr marL="457200" lvl="1" indent="0">
              <a:buNone/>
            </a:pPr>
            <a:r>
              <a:rPr lang="en-US" altLang="ja-JP" dirty="0"/>
              <a:t>$ rails g </a:t>
            </a:r>
            <a:r>
              <a:rPr lang="en-US" altLang="ja-JP" dirty="0" err="1"/>
              <a:t>bootstrap:themed</a:t>
            </a:r>
            <a:r>
              <a:rPr lang="en-US" altLang="ja-JP" dirty="0"/>
              <a:t> books –f</a:t>
            </a:r>
          </a:p>
          <a:p>
            <a:pPr marL="457200" lvl="1" indent="0">
              <a:buNone/>
            </a:pPr>
            <a:r>
              <a:rPr lang="en-US" altLang="ja-JP" dirty="0"/>
              <a:t>$ rails g </a:t>
            </a:r>
            <a:r>
              <a:rPr lang="en-US" altLang="ja-JP" dirty="0" err="1"/>
              <a:t>bootstrap:layout</a:t>
            </a:r>
            <a:r>
              <a:rPr lang="en-US" altLang="ja-JP" dirty="0"/>
              <a:t> application fluid -f</a:t>
            </a:r>
          </a:p>
          <a:p>
            <a:endParaRPr kumimoji="1" lang="ja-JP" altLang="en-US" dirty="0"/>
          </a:p>
        </p:txBody>
      </p:sp>
    </p:spTree>
    <p:extLst>
      <p:ext uri="{BB962C8B-B14F-4D97-AF65-F5344CB8AC3E}">
        <p14:creationId xmlns:p14="http://schemas.microsoft.com/office/powerpoint/2010/main" val="3289450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もう一回見てみる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ブラウザで</a:t>
            </a:r>
            <a:r>
              <a:rPr kumimoji="1" lang="en-US" altLang="ja-JP" dirty="0"/>
              <a:t>”http://localhost:3000/books/” </a:t>
            </a:r>
            <a:r>
              <a:rPr kumimoji="1" lang="ja-JP" altLang="en-US" dirty="0"/>
              <a:t>にアクセス</a:t>
            </a:r>
          </a:p>
        </p:txBody>
      </p:sp>
    </p:spTree>
    <p:extLst>
      <p:ext uri="{BB962C8B-B14F-4D97-AF65-F5344CB8AC3E}">
        <p14:creationId xmlns:p14="http://schemas.microsoft.com/office/powerpoint/2010/main" val="3832133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Bootstrap</a:t>
            </a:r>
            <a:r>
              <a:rPr kumimoji="1" lang="ja-JP" altLang="en-US" dirty="0"/>
              <a:t> 適用後</a:t>
            </a:r>
          </a:p>
        </p:txBody>
      </p:sp>
      <p:sp>
        <p:nvSpPr>
          <p:cNvPr id="3" name="コンテンツ プレースホルダー 2"/>
          <p:cNvSpPr>
            <a:spLocks noGrp="1"/>
          </p:cNvSpPr>
          <p:nvPr>
            <p:ph idx="1"/>
          </p:nvPr>
        </p:nvSpPr>
        <p:spPr/>
        <p:txBody>
          <a:bodyPr/>
          <a:lstStyle/>
          <a:p>
            <a:endParaRPr kumimoji="1" lang="ja-JP"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56" y="1581009"/>
            <a:ext cx="8327300" cy="494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864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その他のプラグイン</a:t>
            </a:r>
          </a:p>
        </p:txBody>
      </p:sp>
      <p:sp>
        <p:nvSpPr>
          <p:cNvPr id="3" name="コンテンツ プレースホルダー 2"/>
          <p:cNvSpPr>
            <a:spLocks noGrp="1"/>
          </p:cNvSpPr>
          <p:nvPr>
            <p:ph idx="1"/>
          </p:nvPr>
        </p:nvSpPr>
        <p:spPr/>
        <p:txBody>
          <a:bodyPr>
            <a:normAutofit lnSpcReduction="10000"/>
          </a:bodyPr>
          <a:lstStyle/>
          <a:p>
            <a:r>
              <a:rPr kumimoji="1" lang="en-US" altLang="ja-JP" dirty="0"/>
              <a:t>Devise</a:t>
            </a:r>
          </a:p>
          <a:p>
            <a:pPr lvl="1"/>
            <a:r>
              <a:rPr kumimoji="1" lang="ja-JP" altLang="en-US" dirty="0"/>
              <a:t>ログイン機能を追加するためのプラグイン</a:t>
            </a:r>
            <a:endParaRPr kumimoji="1" lang="en-US" altLang="ja-JP" dirty="0"/>
          </a:p>
          <a:p>
            <a:pPr lvl="1"/>
            <a:r>
              <a:rPr lang="ja-JP" altLang="en-US" dirty="0"/>
              <a:t>非常に簡単</a:t>
            </a:r>
            <a:endParaRPr lang="en-US" altLang="ja-JP" dirty="0"/>
          </a:p>
          <a:p>
            <a:r>
              <a:rPr kumimoji="1" lang="en-US" altLang="ja-JP" dirty="0"/>
              <a:t>Ransack</a:t>
            </a:r>
          </a:p>
          <a:p>
            <a:pPr lvl="1"/>
            <a:r>
              <a:rPr lang="ja-JP" altLang="en-US" dirty="0"/>
              <a:t>検索機能追加するためのプラグイン</a:t>
            </a:r>
            <a:endParaRPr lang="en-US" altLang="ja-JP" dirty="0"/>
          </a:p>
          <a:p>
            <a:pPr lvl="1"/>
            <a:r>
              <a:rPr kumimoji="1" lang="ja-JP" altLang="en-US" dirty="0"/>
              <a:t>これも簡単</a:t>
            </a:r>
            <a:endParaRPr kumimoji="1" lang="en-US" altLang="ja-JP" dirty="0"/>
          </a:p>
          <a:p>
            <a:pPr lvl="1"/>
            <a:r>
              <a:rPr lang="en-US" altLang="ja-JP" dirty="0" err="1"/>
              <a:t>Kaminari</a:t>
            </a:r>
            <a:r>
              <a:rPr lang="en-US" altLang="ja-JP" dirty="0"/>
              <a:t> </a:t>
            </a:r>
            <a:r>
              <a:rPr lang="ja-JP" altLang="en-US" dirty="0"/>
              <a:t>というプラグインを使ってページング機能を追加することができる</a:t>
            </a:r>
            <a:endParaRPr kumimoji="1" lang="ja-JP" altLang="en-US" dirty="0"/>
          </a:p>
        </p:txBody>
      </p:sp>
    </p:spTree>
    <p:extLst>
      <p:ext uri="{BB962C8B-B14F-4D97-AF65-F5344CB8AC3E}">
        <p14:creationId xmlns:p14="http://schemas.microsoft.com/office/powerpoint/2010/main" val="3893609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996952"/>
            <a:ext cx="8686800" cy="838200"/>
          </a:xfrm>
        </p:spPr>
        <p:txBody>
          <a:bodyPr>
            <a:normAutofit/>
          </a:bodyPr>
          <a:lstStyle/>
          <a:p>
            <a:r>
              <a:rPr kumimoji="1" lang="ja-JP" altLang="en-US" sz="3600" dirty="0"/>
              <a:t>現在稼働中のサービスについての紹介</a:t>
            </a:r>
          </a:p>
        </p:txBody>
      </p:sp>
    </p:spTree>
    <p:extLst>
      <p:ext uri="{BB962C8B-B14F-4D97-AF65-F5344CB8AC3E}">
        <p14:creationId xmlns:p14="http://schemas.microsoft.com/office/powerpoint/2010/main" val="734671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惑星宇宙グループ</a:t>
            </a:r>
            <a:r>
              <a:rPr kumimoji="1" lang="ja-JP" altLang="en-US" dirty="0"/>
              <a:t>で稼働している</a:t>
            </a:r>
            <a:r>
              <a:rPr kumimoji="1" lang="en-US" altLang="ja-JP" dirty="0"/>
              <a:t>Rails</a:t>
            </a:r>
            <a:r>
              <a:rPr kumimoji="1" lang="ja-JP" altLang="en-US" dirty="0"/>
              <a:t> サービス</a:t>
            </a:r>
          </a:p>
        </p:txBody>
      </p:sp>
      <p:sp>
        <p:nvSpPr>
          <p:cNvPr id="3" name="コンテンツ プレースホルダー 2"/>
          <p:cNvSpPr>
            <a:spLocks noGrp="1"/>
          </p:cNvSpPr>
          <p:nvPr>
            <p:ph idx="1"/>
          </p:nvPr>
        </p:nvSpPr>
        <p:spPr>
          <a:xfrm>
            <a:off x="1176866" y="1852547"/>
            <a:ext cx="6563486" cy="4384765"/>
          </a:xfrm>
        </p:spPr>
        <p:txBody>
          <a:bodyPr>
            <a:normAutofit/>
          </a:bodyPr>
          <a:lstStyle/>
          <a:p>
            <a:r>
              <a:rPr kumimoji="1" lang="en-US" altLang="ja-JP" dirty="0"/>
              <a:t>INEX</a:t>
            </a:r>
            <a:r>
              <a:rPr kumimoji="1" lang="ja-JP" altLang="en-US" dirty="0"/>
              <a:t> レポート投稿システム </a:t>
            </a:r>
            <a:r>
              <a:rPr kumimoji="1" lang="en-US" altLang="ja-JP" dirty="0"/>
              <a:t>-</a:t>
            </a:r>
            <a:r>
              <a:rPr kumimoji="1" lang="en-US" altLang="ja-JP" dirty="0" err="1"/>
              <a:t>suu</a:t>
            </a:r>
            <a:r>
              <a:rPr kumimoji="1" lang="en-US" altLang="ja-JP" dirty="0"/>
              <a:t>-</a:t>
            </a:r>
          </a:p>
          <a:p>
            <a:pPr lvl="1"/>
            <a:r>
              <a:rPr lang="ja-JP" altLang="en-US" dirty="0"/>
              <a:t>管理者</a:t>
            </a:r>
            <a:r>
              <a:rPr lang="en-US" altLang="ja-JP" dirty="0"/>
              <a:t>: </a:t>
            </a:r>
            <a:r>
              <a:rPr lang="ja-JP" altLang="en-US" dirty="0"/>
              <a:t>村橋</a:t>
            </a:r>
            <a:endParaRPr lang="en-US" altLang="ja-JP" dirty="0"/>
          </a:p>
          <a:p>
            <a:r>
              <a:rPr lang="en-US" altLang="ja-JP" dirty="0"/>
              <a:t>PSG</a:t>
            </a:r>
            <a:r>
              <a:rPr lang="ja-JP" altLang="en-US" dirty="0"/>
              <a:t> 施設予約システム </a:t>
            </a:r>
            <a:r>
              <a:rPr lang="en-US" altLang="ja-JP" dirty="0"/>
              <a:t>-</a:t>
            </a:r>
            <a:r>
              <a:rPr lang="en-US" altLang="ja-JP" dirty="0" err="1"/>
              <a:t>prrs</a:t>
            </a:r>
            <a:r>
              <a:rPr lang="en-US" altLang="ja-JP" dirty="0"/>
              <a:t>-</a:t>
            </a:r>
          </a:p>
          <a:p>
            <a:pPr lvl="1"/>
            <a:r>
              <a:rPr lang="ja-JP" altLang="en-US" dirty="0"/>
              <a:t>管理者</a:t>
            </a:r>
            <a:r>
              <a:rPr lang="en-US" altLang="ja-JP" dirty="0"/>
              <a:t>: </a:t>
            </a:r>
            <a:r>
              <a:rPr lang="ja-JP" altLang="en-US" dirty="0"/>
              <a:t>荻原</a:t>
            </a:r>
            <a:endParaRPr lang="en-US" altLang="ja-JP" dirty="0"/>
          </a:p>
          <a:p>
            <a:endParaRPr lang="en-US" altLang="ja-JP" dirty="0"/>
          </a:p>
          <a:p>
            <a:r>
              <a:rPr lang="ja-JP" altLang="en-US" dirty="0"/>
              <a:t>全て</a:t>
            </a:r>
            <a:r>
              <a:rPr lang="en-US" altLang="ja-JP" dirty="0"/>
              <a:t>jet </a:t>
            </a:r>
            <a:r>
              <a:rPr lang="ja-JP" altLang="en-US" dirty="0"/>
              <a:t>サーバで動いています</a:t>
            </a:r>
            <a:endParaRPr lang="en-US" altLang="ja-JP" dirty="0"/>
          </a:p>
          <a:p>
            <a:pPr lvl="1"/>
            <a:r>
              <a:rPr lang="en-GB" altLang="ja-JP" dirty="0"/>
              <a:t>https://jet.ep.sci.hokudai.ac.jp/</a:t>
            </a:r>
            <a:endParaRPr lang="ja-JP" altLang="en-US" dirty="0"/>
          </a:p>
        </p:txBody>
      </p:sp>
    </p:spTree>
    <p:extLst>
      <p:ext uri="{BB962C8B-B14F-4D97-AF65-F5344CB8AC3E}">
        <p14:creationId xmlns:p14="http://schemas.microsoft.com/office/powerpoint/2010/main" val="412103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INEX</a:t>
            </a:r>
            <a:r>
              <a:rPr kumimoji="1" lang="ja-JP" altLang="en-US" dirty="0"/>
              <a:t> レポート投稿システム </a:t>
            </a:r>
            <a:r>
              <a:rPr kumimoji="1" lang="en-US" altLang="ja-JP" dirty="0" err="1"/>
              <a:t>suu</a:t>
            </a:r>
            <a:endParaRPr kumimoji="1" lang="ja-JP" altLang="en-US" dirty="0"/>
          </a:p>
        </p:txBody>
      </p:sp>
      <p:sp>
        <p:nvSpPr>
          <p:cNvPr id="3" name="コンテンツ プレースホルダー 2"/>
          <p:cNvSpPr>
            <a:spLocks noGrp="1"/>
          </p:cNvSpPr>
          <p:nvPr>
            <p:ph idx="1"/>
          </p:nvPr>
        </p:nvSpPr>
        <p:spPr/>
        <p:txBody>
          <a:bodyPr/>
          <a:lstStyle/>
          <a:p>
            <a:r>
              <a:rPr lang="en-US" altLang="ja-JP" dirty="0"/>
              <a:t>INEX</a:t>
            </a:r>
            <a:r>
              <a:rPr lang="ja-JP" altLang="en-US" dirty="0"/>
              <a:t>課題提出用レポート投稿システム</a:t>
            </a:r>
            <a:endParaRPr lang="en-US" altLang="ja-JP" dirty="0"/>
          </a:p>
          <a:p>
            <a:pPr lvl="1"/>
            <a:r>
              <a:rPr lang="en-US" altLang="ja-JP" dirty="0"/>
              <a:t>2013/04/01- </a:t>
            </a:r>
            <a:r>
              <a:rPr lang="ja-JP" altLang="en-US" dirty="0"/>
              <a:t>稼働開始</a:t>
            </a:r>
            <a:endParaRPr lang="en-US" altLang="ja-JP" dirty="0"/>
          </a:p>
          <a:p>
            <a:r>
              <a:rPr lang="en-US" altLang="ja-JP" dirty="0"/>
              <a:t>Ruby on Rails </a:t>
            </a:r>
            <a:r>
              <a:rPr lang="ja-JP" altLang="en-US" dirty="0"/>
              <a:t>のバージョン</a:t>
            </a:r>
            <a:r>
              <a:rPr lang="en-US" altLang="ja-JP" dirty="0"/>
              <a:t>: 4.2.1</a:t>
            </a:r>
          </a:p>
          <a:p>
            <a:r>
              <a:rPr lang="ja-JP" altLang="en-US" dirty="0"/>
              <a:t>管理者：村橋</a:t>
            </a:r>
            <a:r>
              <a:rPr lang="en-US" altLang="ja-JP" dirty="0"/>
              <a:t>(4</a:t>
            </a:r>
            <a:r>
              <a:rPr lang="ja-JP" altLang="en-US" dirty="0"/>
              <a:t> 代目</a:t>
            </a:r>
            <a:r>
              <a:rPr lang="en-US" altLang="ja-JP" dirty="0"/>
              <a:t>)</a:t>
            </a:r>
          </a:p>
          <a:p>
            <a:r>
              <a:rPr lang="ja-JP" altLang="en-US" dirty="0"/>
              <a:t>機能</a:t>
            </a:r>
            <a:endParaRPr lang="en-US" altLang="ja-JP" dirty="0"/>
          </a:p>
          <a:p>
            <a:pPr lvl="1"/>
            <a:r>
              <a:rPr lang="ja-JP" altLang="en-US" dirty="0"/>
              <a:t>レポート投稿・更新・コメント付与</a:t>
            </a:r>
            <a:endParaRPr lang="en-US" altLang="ja-JP" dirty="0"/>
          </a:p>
          <a:p>
            <a:pPr lvl="1"/>
            <a:r>
              <a:rPr lang="ja-JP" altLang="en-US" dirty="0"/>
              <a:t>ファイルアップロード</a:t>
            </a:r>
            <a:endParaRPr lang="en-US" altLang="ja-JP"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784" y="5814512"/>
            <a:ext cx="2051720" cy="99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srcRect/>
          <a:stretch>
            <a:fillRect/>
          </a:stretch>
        </p:blipFill>
        <p:spPr bwMode="auto">
          <a:xfrm>
            <a:off x="4856509" y="5833562"/>
            <a:ext cx="2181225" cy="933450"/>
          </a:xfrm>
          <a:prstGeom prst="rect">
            <a:avLst/>
          </a:prstGeom>
          <a:noFill/>
          <a:ln w="9525">
            <a:noFill/>
            <a:miter lim="800000"/>
            <a:headEnd/>
            <a:tailEnd/>
          </a:ln>
        </p:spPr>
      </p:pic>
    </p:spTree>
    <p:extLst>
      <p:ext uri="{BB962C8B-B14F-4D97-AF65-F5344CB8AC3E}">
        <p14:creationId xmlns:p14="http://schemas.microsoft.com/office/powerpoint/2010/main" val="3771436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PSG</a:t>
            </a:r>
            <a:r>
              <a:rPr lang="ja-JP" altLang="en-US" dirty="0"/>
              <a:t> 施設予約システム  </a:t>
            </a:r>
            <a:r>
              <a:rPr lang="en-US" altLang="ja-JP" dirty="0" err="1"/>
              <a:t>Prrs</a:t>
            </a:r>
            <a:endParaRPr kumimoji="1" lang="ja-JP" altLang="en-US" dirty="0"/>
          </a:p>
        </p:txBody>
      </p:sp>
      <p:sp>
        <p:nvSpPr>
          <p:cNvPr id="3" name="コンテンツ プレースホルダー 2"/>
          <p:cNvSpPr>
            <a:spLocks noGrp="1"/>
          </p:cNvSpPr>
          <p:nvPr>
            <p:ph idx="1"/>
          </p:nvPr>
        </p:nvSpPr>
        <p:spPr/>
        <p:txBody>
          <a:bodyPr/>
          <a:lstStyle/>
          <a:p>
            <a:r>
              <a:rPr lang="ja-JP" altLang="en-US" dirty="0"/>
              <a:t>惑星宇宙グループの施設予約管理システム</a:t>
            </a:r>
            <a:endParaRPr lang="en-US" altLang="ja-JP" dirty="0"/>
          </a:p>
          <a:p>
            <a:pPr lvl="1"/>
            <a:r>
              <a:rPr lang="en-US" altLang="ja-JP" dirty="0"/>
              <a:t>2016/03/05- </a:t>
            </a:r>
            <a:r>
              <a:rPr lang="ja-JP" altLang="en-US" dirty="0"/>
              <a:t>稼働開始</a:t>
            </a:r>
            <a:endParaRPr lang="en-US" altLang="ja-JP" dirty="0"/>
          </a:p>
          <a:p>
            <a:r>
              <a:rPr lang="en-US" altLang="ja-JP" dirty="0"/>
              <a:t>Ruby on Rails </a:t>
            </a:r>
            <a:r>
              <a:rPr lang="ja-JP" altLang="en-US" dirty="0"/>
              <a:t>のバージョン</a:t>
            </a:r>
            <a:r>
              <a:rPr lang="en-US" altLang="ja-JP" dirty="0"/>
              <a:t>: 4.2.5.1</a:t>
            </a:r>
          </a:p>
          <a:p>
            <a:r>
              <a:rPr lang="ja-JP" altLang="en-US" dirty="0"/>
              <a:t>管理者：荻原</a:t>
            </a:r>
            <a:r>
              <a:rPr lang="en-US" altLang="ja-JP" dirty="0"/>
              <a:t>(2</a:t>
            </a:r>
            <a:r>
              <a:rPr lang="ja-JP" altLang="en-US" dirty="0"/>
              <a:t> 代目</a:t>
            </a:r>
            <a:r>
              <a:rPr lang="en-US" altLang="ja-JP" dirty="0"/>
              <a:t>)</a:t>
            </a:r>
          </a:p>
          <a:p>
            <a:r>
              <a:rPr lang="ja-JP" altLang="en-US" dirty="0"/>
              <a:t>機能</a:t>
            </a:r>
            <a:endParaRPr lang="en-US" altLang="ja-JP" dirty="0"/>
          </a:p>
          <a:p>
            <a:pPr lvl="1"/>
            <a:r>
              <a:rPr lang="ja-JP" altLang="en-US" dirty="0"/>
              <a:t>施設ごとの予約管理</a:t>
            </a:r>
            <a:endParaRPr lang="en-US" altLang="ja-JP" dirty="0"/>
          </a:p>
          <a:p>
            <a:pPr lvl="1"/>
            <a:r>
              <a:rPr lang="ja-JP" altLang="en-US" dirty="0"/>
              <a:t>要望等のコメント掲示板みたいなもの</a:t>
            </a:r>
            <a:endParaRPr lang="en-US" altLang="ja-JP" dirty="0"/>
          </a:p>
          <a:p>
            <a:pPr lvl="1"/>
            <a:endParaRPr lang="en-US" altLang="ja-JP" dirty="0"/>
          </a:p>
        </p:txBody>
      </p:sp>
      <p:pic>
        <p:nvPicPr>
          <p:cNvPr id="5" name="図 4">
            <a:extLst>
              <a:ext uri="{FF2B5EF4-FFF2-40B4-BE49-F238E27FC236}">
                <a16:creationId xmlns:a16="http://schemas.microsoft.com/office/drawing/2014/main" id="{CC202711-9078-43D8-8574-D9176E083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4562299"/>
            <a:ext cx="1743075" cy="1743075"/>
          </a:xfrm>
          <a:prstGeom prst="rect">
            <a:avLst/>
          </a:prstGeom>
        </p:spPr>
      </p:pic>
    </p:spTree>
    <p:extLst>
      <p:ext uri="{BB962C8B-B14F-4D97-AF65-F5344CB8AC3E}">
        <p14:creationId xmlns:p14="http://schemas.microsoft.com/office/powerpoint/2010/main" val="1670129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Redmine</a:t>
            </a:r>
            <a:r>
              <a:rPr lang="en-US" altLang="ja-JP" dirty="0"/>
              <a:t> </a:t>
            </a:r>
            <a:r>
              <a:rPr lang="ja-JP" altLang="en-US" dirty="0"/>
              <a:t> </a:t>
            </a:r>
            <a:r>
              <a:rPr lang="en-US" altLang="ja-JP" dirty="0" err="1"/>
              <a:t>EPredmine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err="1"/>
              <a:t>Epcore</a:t>
            </a:r>
            <a:r>
              <a:rPr lang="ja-JP" altLang="en-US" dirty="0"/>
              <a:t> や</a:t>
            </a:r>
            <a:r>
              <a:rPr lang="en-US" altLang="ja-JP" dirty="0" err="1"/>
              <a:t>Epnetfan</a:t>
            </a:r>
            <a:r>
              <a:rPr lang="ja-JP" altLang="en-US" dirty="0"/>
              <a:t> の</a:t>
            </a:r>
            <a:r>
              <a:rPr lang="en-US" altLang="ja-JP" dirty="0" err="1"/>
              <a:t>Todo</a:t>
            </a:r>
            <a:r>
              <a:rPr lang="ja-JP" altLang="en-US" dirty="0"/>
              <a:t> 管理・文書管理システム</a:t>
            </a:r>
            <a:endParaRPr lang="en-US" altLang="ja-JP" dirty="0"/>
          </a:p>
          <a:p>
            <a:pPr lvl="1"/>
            <a:r>
              <a:rPr lang="en-US" altLang="ja-JP" dirty="0"/>
              <a:t>2016/06/05- </a:t>
            </a:r>
            <a:r>
              <a:rPr lang="ja-JP" altLang="en-US" dirty="0"/>
              <a:t>稼働開始</a:t>
            </a:r>
            <a:endParaRPr lang="en-US" altLang="ja-JP" dirty="0"/>
          </a:p>
          <a:p>
            <a:pPr lvl="1"/>
            <a:r>
              <a:rPr lang="en-US" altLang="ja-JP" dirty="0"/>
              <a:t>2018/01/19 </a:t>
            </a:r>
            <a:r>
              <a:rPr lang="ja-JP" altLang="en-US" dirty="0"/>
              <a:t>現在凍結</a:t>
            </a:r>
            <a:endParaRPr lang="en-US" altLang="ja-JP" dirty="0"/>
          </a:p>
          <a:p>
            <a:r>
              <a:rPr lang="en-US" altLang="ja-JP" dirty="0"/>
              <a:t>Ruby on Rails </a:t>
            </a:r>
            <a:r>
              <a:rPr lang="ja-JP" altLang="en-US" dirty="0"/>
              <a:t>のバージョン</a:t>
            </a:r>
            <a:r>
              <a:rPr lang="en-US" altLang="ja-JP" dirty="0"/>
              <a:t>: 4.2.5.2</a:t>
            </a:r>
          </a:p>
          <a:p>
            <a:r>
              <a:rPr lang="ja-JP" altLang="en-US" dirty="0"/>
              <a:t>管理者：三上</a:t>
            </a:r>
            <a:r>
              <a:rPr lang="en-US" altLang="ja-JP" dirty="0"/>
              <a:t>(1</a:t>
            </a:r>
            <a:r>
              <a:rPr lang="ja-JP" altLang="en-US" dirty="0"/>
              <a:t> 代目</a:t>
            </a:r>
            <a:r>
              <a:rPr lang="en-US" altLang="ja-JP" dirty="0"/>
              <a:t>)</a:t>
            </a:r>
          </a:p>
          <a:p>
            <a:r>
              <a:rPr lang="ja-JP" altLang="en-US" dirty="0"/>
              <a:t>機能</a:t>
            </a:r>
            <a:endParaRPr lang="en-US" altLang="ja-JP" dirty="0"/>
          </a:p>
          <a:p>
            <a:pPr lvl="1"/>
            <a:r>
              <a:rPr lang="ja-JP" altLang="en-US" dirty="0"/>
              <a:t>普通の</a:t>
            </a:r>
            <a:r>
              <a:rPr lang="en-US" altLang="ja-JP" dirty="0" err="1"/>
              <a:t>Redmine</a:t>
            </a:r>
            <a:r>
              <a:rPr lang="ja-JP" altLang="en-US" dirty="0"/>
              <a:t> の機能</a:t>
            </a:r>
            <a:endParaRPr lang="en-US" altLang="ja-JP" dirty="0"/>
          </a:p>
        </p:txBody>
      </p:sp>
    </p:spTree>
    <p:extLst>
      <p:ext uri="{BB962C8B-B14F-4D97-AF65-F5344CB8AC3E}">
        <p14:creationId xmlns:p14="http://schemas.microsoft.com/office/powerpoint/2010/main" val="4072995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書籍管理システム</a:t>
            </a:r>
            <a:r>
              <a:rPr lang="en-US" altLang="ja-JP" dirty="0"/>
              <a:t>(</a:t>
            </a:r>
            <a:r>
              <a:rPr lang="ja-JP" altLang="en-US" dirty="0"/>
              <a:t>ベータ版</a:t>
            </a:r>
            <a:r>
              <a:rPr lang="en-US" altLang="ja-JP" dirty="0"/>
              <a:t>)</a:t>
            </a:r>
            <a:r>
              <a:rPr lang="ja-JP" altLang="en-US" dirty="0"/>
              <a:t> </a:t>
            </a:r>
            <a:r>
              <a:rPr lang="en-US" altLang="ja-JP" dirty="0" err="1"/>
              <a:t>EPbook</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惑星宇宙グループの書籍管理システム</a:t>
            </a:r>
            <a:endParaRPr lang="en-US" altLang="ja-JP" dirty="0"/>
          </a:p>
          <a:p>
            <a:pPr lvl="1"/>
            <a:r>
              <a:rPr lang="en-US" altLang="ja-JP" dirty="0"/>
              <a:t>2016/07/21- </a:t>
            </a:r>
            <a:r>
              <a:rPr lang="ja-JP" altLang="en-US" dirty="0"/>
              <a:t>稼働開始</a:t>
            </a:r>
            <a:endParaRPr lang="en-US" altLang="ja-JP" dirty="0"/>
          </a:p>
          <a:p>
            <a:pPr lvl="1"/>
            <a:r>
              <a:rPr lang="en-US" altLang="ja-JP" dirty="0"/>
              <a:t>2018/01/19 </a:t>
            </a:r>
            <a:r>
              <a:rPr lang="ja-JP" altLang="en-US" dirty="0"/>
              <a:t>現在 凍結</a:t>
            </a:r>
            <a:endParaRPr lang="en-US" altLang="ja-JP" dirty="0"/>
          </a:p>
          <a:p>
            <a:r>
              <a:rPr lang="en-US" altLang="ja-JP" dirty="0"/>
              <a:t>Ruby on Rails </a:t>
            </a:r>
            <a:r>
              <a:rPr lang="ja-JP" altLang="en-US" dirty="0"/>
              <a:t>のバージョン</a:t>
            </a:r>
            <a:r>
              <a:rPr lang="en-US" altLang="ja-JP" dirty="0"/>
              <a:t>: 4.2.6</a:t>
            </a:r>
          </a:p>
          <a:p>
            <a:r>
              <a:rPr lang="ja-JP" altLang="en-US" dirty="0"/>
              <a:t>管理者：三上</a:t>
            </a:r>
            <a:r>
              <a:rPr lang="en-US" altLang="ja-JP" dirty="0"/>
              <a:t>(2?</a:t>
            </a:r>
            <a:r>
              <a:rPr lang="ja-JP" altLang="en-US" dirty="0"/>
              <a:t> 代目</a:t>
            </a:r>
            <a:r>
              <a:rPr lang="en-US" altLang="ja-JP" dirty="0"/>
              <a:t>)</a:t>
            </a:r>
          </a:p>
          <a:p>
            <a:r>
              <a:rPr lang="ja-JP" altLang="en-US" dirty="0"/>
              <a:t>機能</a:t>
            </a:r>
            <a:endParaRPr lang="en-US" altLang="ja-JP" dirty="0"/>
          </a:p>
          <a:p>
            <a:pPr lvl="1"/>
            <a:r>
              <a:rPr lang="ja-JP" altLang="en-US" dirty="0"/>
              <a:t>ログイン機能</a:t>
            </a:r>
            <a:endParaRPr lang="en-US" altLang="ja-JP" dirty="0"/>
          </a:p>
          <a:p>
            <a:pPr lvl="1"/>
            <a:r>
              <a:rPr lang="ja-JP" altLang="en-US" dirty="0"/>
              <a:t>書籍登録・キーワード付与機能</a:t>
            </a:r>
            <a:endParaRPr lang="en-US" altLang="ja-JP" dirty="0"/>
          </a:p>
          <a:p>
            <a:pPr lvl="1"/>
            <a:r>
              <a:rPr lang="ja-JP" altLang="en-US" dirty="0"/>
              <a:t>書籍検索</a:t>
            </a:r>
            <a:endParaRPr lang="en-US" altLang="ja-JP" dirty="0"/>
          </a:p>
        </p:txBody>
      </p:sp>
    </p:spTree>
    <p:extLst>
      <p:ext uri="{BB962C8B-B14F-4D97-AF65-F5344CB8AC3E}">
        <p14:creationId xmlns:p14="http://schemas.microsoft.com/office/powerpoint/2010/main" val="362775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F307B3-DD72-4466-8580-462A194A142A}"/>
              </a:ext>
            </a:extLst>
          </p:cNvPr>
          <p:cNvSpPr>
            <a:spLocks noGrp="1"/>
          </p:cNvSpPr>
          <p:nvPr>
            <p:ph type="title"/>
          </p:nvPr>
        </p:nvSpPr>
        <p:spPr/>
        <p:txBody>
          <a:bodyPr/>
          <a:lstStyle/>
          <a:p>
            <a:r>
              <a:rPr kumimoji="1" lang="ja-JP" altLang="en-US" dirty="0"/>
              <a:t>今日伝えたいこと</a:t>
            </a:r>
          </a:p>
        </p:txBody>
      </p:sp>
      <p:sp>
        <p:nvSpPr>
          <p:cNvPr id="3" name="コンテンツ プレースホルダー 2">
            <a:extLst>
              <a:ext uri="{FF2B5EF4-FFF2-40B4-BE49-F238E27FC236}">
                <a16:creationId xmlns:a16="http://schemas.microsoft.com/office/drawing/2014/main" id="{1EC16A12-22DB-4F5E-B98E-081259B272C7}"/>
              </a:ext>
            </a:extLst>
          </p:cNvPr>
          <p:cNvSpPr>
            <a:spLocks noGrp="1"/>
          </p:cNvSpPr>
          <p:nvPr>
            <p:ph idx="1"/>
          </p:nvPr>
        </p:nvSpPr>
        <p:spPr/>
        <p:txBody>
          <a:bodyPr>
            <a:normAutofit/>
          </a:bodyPr>
          <a:lstStyle/>
          <a:p>
            <a:r>
              <a:rPr lang="en-US" altLang="ja-JP" dirty="0"/>
              <a:t>Ruby on Rails</a:t>
            </a:r>
            <a:r>
              <a:rPr kumimoji="1" lang="en-US" altLang="ja-JP" dirty="0"/>
              <a:t> </a:t>
            </a:r>
            <a:r>
              <a:rPr kumimoji="1" lang="ja-JP" altLang="en-US" dirty="0"/>
              <a:t>というものがあり</a:t>
            </a:r>
            <a:r>
              <a:rPr kumimoji="1" lang="en-US" altLang="ja-JP" dirty="0"/>
              <a:t>, PSG </a:t>
            </a:r>
            <a:r>
              <a:rPr kumimoji="1" lang="ja-JP" altLang="en-US" dirty="0"/>
              <a:t>でも使われている</a:t>
            </a:r>
            <a:endParaRPr kumimoji="1" lang="en-US" altLang="ja-JP" dirty="0"/>
          </a:p>
          <a:p>
            <a:r>
              <a:rPr kumimoji="1" lang="ja-JP" altLang="en-US" dirty="0"/>
              <a:t>大まかな </a:t>
            </a:r>
            <a:r>
              <a:rPr lang="en-US" altLang="ja-JP" dirty="0"/>
              <a:t>Ruby on Rails</a:t>
            </a:r>
            <a:r>
              <a:rPr kumimoji="1" lang="en-US" altLang="ja-JP" dirty="0"/>
              <a:t> </a:t>
            </a:r>
            <a:r>
              <a:rPr kumimoji="1" lang="ja-JP" altLang="en-US" dirty="0"/>
              <a:t>の仕組み</a:t>
            </a:r>
            <a:endParaRPr kumimoji="1" lang="en-US" altLang="ja-JP" dirty="0"/>
          </a:p>
          <a:p>
            <a:pPr lvl="1"/>
            <a:r>
              <a:rPr kumimoji="1" lang="ja-JP" altLang="en-US" dirty="0"/>
              <a:t>動かなくてもどう動かないか管理者へ報告できるようになってほしい</a:t>
            </a:r>
            <a:endParaRPr kumimoji="1" lang="en-US" altLang="ja-JP" dirty="0"/>
          </a:p>
          <a:p>
            <a:r>
              <a:rPr kumimoji="1" lang="ja-JP" altLang="en-US" dirty="0"/>
              <a:t> </a:t>
            </a:r>
            <a:r>
              <a:rPr lang="ja-JP" altLang="en-US" dirty="0"/>
              <a:t>何かを作るということに</a:t>
            </a:r>
            <a:r>
              <a:rPr kumimoji="1" lang="ja-JP" altLang="en-US" dirty="0"/>
              <a:t>興味持ってもらいたい</a:t>
            </a:r>
            <a:endParaRPr kumimoji="1" lang="en-US" altLang="ja-JP" dirty="0"/>
          </a:p>
          <a:p>
            <a:pPr lvl="1"/>
            <a:r>
              <a:rPr lang="en-US" altLang="ja-JP" dirty="0" err="1"/>
              <a:t>RoR</a:t>
            </a:r>
            <a:r>
              <a:rPr lang="en-US" altLang="ja-JP" dirty="0"/>
              <a:t> </a:t>
            </a:r>
            <a:r>
              <a:rPr lang="ja-JP" altLang="en-US" dirty="0"/>
              <a:t>プロジェクト</a:t>
            </a:r>
            <a:r>
              <a:rPr lang="en-US" altLang="ja-JP" dirty="0"/>
              <a:t> </a:t>
            </a:r>
            <a:r>
              <a:rPr lang="ja-JP" altLang="en-US" dirty="0"/>
              <a:t>内でも凍結したプロジェクトが多くある</a:t>
            </a:r>
            <a:r>
              <a:rPr lang="en-US" altLang="ja-JP" dirty="0"/>
              <a:t>. </a:t>
            </a:r>
            <a:r>
              <a:rPr lang="ja-JP" altLang="en-US" dirty="0"/>
              <a:t>できるならそれを蘇らせてくれ </a:t>
            </a:r>
            <a:r>
              <a:rPr lang="en-US" altLang="ja-JP" dirty="0"/>
              <a:t>!</a:t>
            </a:r>
            <a:endParaRPr kumimoji="1" lang="ja-JP" altLang="en-US" dirty="0"/>
          </a:p>
        </p:txBody>
      </p:sp>
    </p:spTree>
    <p:extLst>
      <p:ext uri="{BB962C8B-B14F-4D97-AF65-F5344CB8AC3E}">
        <p14:creationId xmlns:p14="http://schemas.microsoft.com/office/powerpoint/2010/main" val="513976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a:xfrm>
            <a:off x="1176865" y="1988840"/>
            <a:ext cx="6798736" cy="4320480"/>
          </a:xfrm>
        </p:spPr>
        <p:txBody>
          <a:bodyPr/>
          <a:lstStyle/>
          <a:p>
            <a:r>
              <a:rPr kumimoji="1" lang="en-US" altLang="ja-JP" dirty="0"/>
              <a:t>Ruby on Rails</a:t>
            </a:r>
            <a:r>
              <a:rPr kumimoji="1" lang="ja-JP" altLang="en-US" dirty="0"/>
              <a:t> の基本の基本について解説・実際に手を動かした</a:t>
            </a:r>
            <a:endParaRPr kumimoji="1" lang="en-US" altLang="ja-JP" dirty="0"/>
          </a:p>
          <a:p>
            <a:pPr lvl="1"/>
            <a:r>
              <a:rPr kumimoji="1" lang="ja-JP" altLang="en-US" dirty="0"/>
              <a:t>簡単にデータベースを用いたウェブアプリケーションを作れる </a:t>
            </a:r>
            <a:r>
              <a:rPr kumimoji="1" lang="en-US" altLang="ja-JP" dirty="0"/>
              <a:t>Web </a:t>
            </a:r>
            <a:r>
              <a:rPr kumimoji="1" lang="ja-JP" altLang="en-US" dirty="0"/>
              <a:t>アプリケーションフレームワーク</a:t>
            </a:r>
            <a:endParaRPr kumimoji="1" lang="en-US" altLang="ja-JP" dirty="0"/>
          </a:p>
          <a:p>
            <a:pPr lvl="1"/>
            <a:r>
              <a:rPr lang="en-US" altLang="ja-JP" dirty="0"/>
              <a:t>MVC</a:t>
            </a:r>
          </a:p>
          <a:p>
            <a:pPr lvl="1"/>
            <a:r>
              <a:rPr kumimoji="1" lang="en-US" altLang="ja-JP" dirty="0"/>
              <a:t>DRY, </a:t>
            </a:r>
            <a:r>
              <a:rPr kumimoji="1" lang="en-US" altLang="ja-JP" dirty="0" err="1"/>
              <a:t>CoC</a:t>
            </a:r>
            <a:endParaRPr kumimoji="1" lang="en-US" altLang="ja-JP" dirty="0"/>
          </a:p>
          <a:p>
            <a:r>
              <a:rPr kumimoji="1" lang="en-US" altLang="ja-JP" dirty="0" err="1"/>
              <a:t>EPnetFaN</a:t>
            </a:r>
            <a:r>
              <a:rPr kumimoji="1" lang="ja-JP" altLang="en-US" dirty="0"/>
              <a:t> の</a:t>
            </a:r>
            <a:r>
              <a:rPr lang="ja-JP" altLang="en-US" dirty="0"/>
              <a:t>ウェブアプリケーションのほとんどが</a:t>
            </a:r>
            <a:r>
              <a:rPr lang="en-US" altLang="ja-JP" dirty="0"/>
              <a:t>Rails</a:t>
            </a:r>
            <a:r>
              <a:rPr lang="ja-JP" altLang="en-US" dirty="0"/>
              <a:t> で提供されている</a:t>
            </a:r>
            <a:endParaRPr lang="en-US" altLang="ja-JP" dirty="0"/>
          </a:p>
          <a:p>
            <a:pPr lvl="1"/>
            <a:r>
              <a:rPr kumimoji="1" lang="ja-JP" altLang="en-US" dirty="0"/>
              <a:t>動いているものもあれば止まっているものもある</a:t>
            </a:r>
            <a:endParaRPr lang="en-US" altLang="ja-JP" dirty="0"/>
          </a:p>
          <a:p>
            <a:pPr lvl="2"/>
            <a:r>
              <a:rPr lang="ja-JP" altLang="en-US" dirty="0"/>
              <a:t>できるなら皆さんで再開してください</a:t>
            </a:r>
            <a:endParaRPr kumimoji="1" lang="en-US" altLang="ja-JP" dirty="0"/>
          </a:p>
        </p:txBody>
      </p:sp>
    </p:spTree>
    <p:extLst>
      <p:ext uri="{BB962C8B-B14F-4D97-AF65-F5344CB8AC3E}">
        <p14:creationId xmlns:p14="http://schemas.microsoft.com/office/powerpoint/2010/main" val="2823390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81505"/>
            <a:ext cx="6798734" cy="1303867"/>
          </a:xfrm>
        </p:spPr>
        <p:txBody>
          <a:bodyPr>
            <a:normAutofit fontScale="90000"/>
          </a:bodyPr>
          <a:lstStyle/>
          <a:p>
            <a:r>
              <a:rPr kumimoji="1" lang="ja-JP" altLang="en-US" dirty="0"/>
              <a:t>今から始める人へおすすめ</a:t>
            </a:r>
            <a:br>
              <a:rPr kumimoji="1" lang="en-US" altLang="ja-JP" dirty="0"/>
            </a:br>
            <a:r>
              <a:rPr kumimoji="1" lang="ja-JP" altLang="en-US" dirty="0"/>
              <a:t>の文献</a:t>
            </a:r>
          </a:p>
        </p:txBody>
      </p:sp>
      <p:sp>
        <p:nvSpPr>
          <p:cNvPr id="3" name="コンテンツ プレースホルダー 2"/>
          <p:cNvSpPr>
            <a:spLocks noGrp="1"/>
          </p:cNvSpPr>
          <p:nvPr>
            <p:ph idx="1"/>
          </p:nvPr>
        </p:nvSpPr>
        <p:spPr>
          <a:xfrm>
            <a:off x="1176866" y="1862439"/>
            <a:ext cx="4841990" cy="4446881"/>
          </a:xfrm>
        </p:spPr>
        <p:txBody>
          <a:bodyPr>
            <a:normAutofit fontScale="70000" lnSpcReduction="20000"/>
          </a:bodyPr>
          <a:lstStyle/>
          <a:p>
            <a:r>
              <a:rPr lang="ja-JP" altLang="en-US" dirty="0"/>
              <a:t>おすすめ図書</a:t>
            </a:r>
            <a:endParaRPr lang="en-US" altLang="ja-JP" dirty="0"/>
          </a:p>
          <a:p>
            <a:pPr lvl="1"/>
            <a:r>
              <a:rPr lang="ja-JP" altLang="en-US" sz="2500" dirty="0"/>
              <a:t>改訂</a:t>
            </a:r>
            <a:r>
              <a:rPr lang="en-US" altLang="ja-JP" sz="2500" dirty="0"/>
              <a:t>3</a:t>
            </a:r>
            <a:r>
              <a:rPr lang="ja-JP" altLang="en-US" sz="2500" dirty="0"/>
              <a:t>版基礎 </a:t>
            </a:r>
            <a:r>
              <a:rPr lang="en-US" altLang="ja-JP" sz="2500" dirty="0"/>
              <a:t>Ruby on Rails (KS IMPRESS KISO SERIES) , </a:t>
            </a:r>
            <a:r>
              <a:rPr lang="ja-JP" altLang="en-US" sz="2500" dirty="0"/>
              <a:t>黒田 勉</a:t>
            </a:r>
            <a:r>
              <a:rPr lang="en-US" altLang="ja-JP" sz="2500" dirty="0"/>
              <a:t>, </a:t>
            </a:r>
            <a:r>
              <a:rPr lang="ja-JP" altLang="en-US" sz="2500" dirty="0"/>
              <a:t>佐藤和人　（</a:t>
            </a:r>
            <a:r>
              <a:rPr lang="en-US" altLang="ja-JP" sz="2500" dirty="0"/>
              <a:t>2015</a:t>
            </a:r>
            <a:r>
              <a:rPr lang="ja-JP" altLang="en-US" sz="2500" dirty="0"/>
              <a:t>）</a:t>
            </a:r>
            <a:endParaRPr lang="en-US" altLang="ja-JP" sz="2500" dirty="0"/>
          </a:p>
          <a:p>
            <a:pPr lvl="2"/>
            <a:r>
              <a:rPr lang="ja-JP" altLang="en-US" dirty="0"/>
              <a:t>古いが私が勉強した本</a:t>
            </a:r>
            <a:r>
              <a:rPr lang="en-US" altLang="ja-JP" dirty="0"/>
              <a:t>. Ruby </a:t>
            </a:r>
            <a:r>
              <a:rPr lang="ja-JP" altLang="en-US" dirty="0"/>
              <a:t>から詳しく載っておりアプリを作りながら教える内容なので初心者におすすめ</a:t>
            </a:r>
            <a:endParaRPr lang="en-US" altLang="ja-JP" dirty="0"/>
          </a:p>
          <a:p>
            <a:pPr lvl="1"/>
            <a:r>
              <a:rPr kumimoji="1" lang="en-US" altLang="ja-JP" sz="2400" dirty="0"/>
              <a:t>Ruby</a:t>
            </a:r>
            <a:r>
              <a:rPr kumimoji="1" lang="ja-JP" altLang="en-US" sz="2400" dirty="0"/>
              <a:t> </a:t>
            </a:r>
            <a:r>
              <a:rPr kumimoji="1" lang="en-US" altLang="ja-JP" sz="2400" dirty="0"/>
              <a:t>on Rails 5 </a:t>
            </a:r>
            <a:r>
              <a:rPr kumimoji="1" lang="ja-JP" altLang="en-US" sz="2400" dirty="0"/>
              <a:t>アプリケーションプログラミング，</a:t>
            </a:r>
            <a:r>
              <a:rPr lang="ja-JP" altLang="en-US" sz="2400" dirty="0"/>
              <a:t>山田祥寛，技術  評論社 </a:t>
            </a:r>
            <a:r>
              <a:rPr lang="en-US" altLang="ja-JP" sz="2400" dirty="0"/>
              <a:t>(2017)</a:t>
            </a:r>
          </a:p>
          <a:p>
            <a:pPr lvl="2"/>
            <a:r>
              <a:rPr lang="ja-JP" altLang="en-US" dirty="0"/>
              <a:t>比較的新しいので最新の情報も載って</a:t>
            </a:r>
            <a:r>
              <a:rPr lang="ja-JP" altLang="en-US" dirty="0" err="1"/>
              <a:t>いる分かって</a:t>
            </a:r>
            <a:r>
              <a:rPr lang="ja-JP" altLang="en-US" dirty="0"/>
              <a:t>読めばより分かる</a:t>
            </a:r>
            <a:endParaRPr lang="en-US" altLang="ja-JP" dirty="0"/>
          </a:p>
          <a:p>
            <a:endParaRPr kumimoji="1" lang="en-US" altLang="ja-JP" dirty="0"/>
          </a:p>
          <a:p>
            <a:r>
              <a:rPr kumimoji="1" lang="ja-JP" altLang="en-US" dirty="0"/>
              <a:t>おすすめ </a:t>
            </a:r>
            <a:r>
              <a:rPr kumimoji="1" lang="en-US" altLang="ja-JP" dirty="0"/>
              <a:t>Web</a:t>
            </a:r>
            <a:r>
              <a:rPr kumimoji="1" lang="ja-JP" altLang="en-US" dirty="0"/>
              <a:t> ページ</a:t>
            </a:r>
            <a:endParaRPr kumimoji="1" lang="en-US" altLang="ja-JP" dirty="0"/>
          </a:p>
          <a:p>
            <a:pPr lvl="1"/>
            <a:r>
              <a:rPr lang="en-US" altLang="ja-JP" sz="2400" dirty="0"/>
              <a:t>Ruby on Rails</a:t>
            </a:r>
            <a:r>
              <a:rPr lang="ja-JP" altLang="en-US" sz="2400" dirty="0"/>
              <a:t> チュートリアル</a:t>
            </a:r>
            <a:r>
              <a:rPr lang="en-US" altLang="ja-JP" sz="2400" dirty="0"/>
              <a:t>, </a:t>
            </a:r>
            <a:r>
              <a:rPr lang="en-US" altLang="ja-JP" sz="2400" dirty="0" err="1"/>
              <a:t>Michae</a:t>
            </a:r>
            <a:r>
              <a:rPr lang="en-US" altLang="ja-JP" sz="2400" dirty="0"/>
              <a:t> </a:t>
            </a:r>
            <a:r>
              <a:rPr lang="en-US" altLang="ja-JP" sz="2400" dirty="0" err="1"/>
              <a:t>Hartl</a:t>
            </a:r>
            <a:r>
              <a:rPr lang="en-US" altLang="ja-JP" sz="2400" dirty="0"/>
              <a:t> , (2018/01/19 </a:t>
            </a:r>
            <a:r>
              <a:rPr lang="ja-JP" altLang="en-US" sz="2400" dirty="0"/>
              <a:t>訪問時</a:t>
            </a:r>
            <a:r>
              <a:rPr lang="en-US" altLang="ja-JP" sz="2400" dirty="0"/>
              <a:t>), </a:t>
            </a:r>
            <a:r>
              <a:rPr lang="en-GB" altLang="ja-JP" dirty="0"/>
              <a:t>http://railstutorial.jp/</a:t>
            </a:r>
            <a:endParaRPr kumimoji="1" lang="ja-JP" altLang="en-US" dirty="0"/>
          </a:p>
        </p:txBody>
      </p:sp>
      <p:pic>
        <p:nvPicPr>
          <p:cNvPr id="2050" name="Picture 2" descr="https://images-na.ssl-images-amazon.com/images/I/41AkxXsz%2B5L._SX391_BO1,204,203,200_.jpg">
            <a:extLst>
              <a:ext uri="{FF2B5EF4-FFF2-40B4-BE49-F238E27FC236}">
                <a16:creationId xmlns:a16="http://schemas.microsoft.com/office/drawing/2014/main" id="{4BFFB58C-6118-4E1F-BF67-33ADB3124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386" y="963695"/>
            <a:ext cx="1400075" cy="1777704"/>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25D3B160-6159-4F88-8C02-A65AD82B77E3}"/>
              </a:ext>
            </a:extLst>
          </p:cNvPr>
          <p:cNvSpPr/>
          <p:nvPr/>
        </p:nvSpPr>
        <p:spPr>
          <a:xfrm>
            <a:off x="6624463" y="2798347"/>
            <a:ext cx="1565920" cy="1200329"/>
          </a:xfrm>
          <a:prstGeom prst="rect">
            <a:avLst/>
          </a:prstGeom>
        </p:spPr>
        <p:txBody>
          <a:bodyPr wrap="square">
            <a:spAutoFit/>
          </a:bodyPr>
          <a:lstStyle/>
          <a:p>
            <a:r>
              <a:rPr lang="ja-JP" altLang="en-US" sz="1200" dirty="0"/>
              <a:t>https://images-na.ssl-images-amazon.com/images/I/41AkxXsz%2B5L._SX391_BO1,204,203,200_.jpg</a:t>
            </a:r>
          </a:p>
        </p:txBody>
      </p:sp>
      <p:pic>
        <p:nvPicPr>
          <p:cNvPr id="2052" name="Picture 4" descr="https://images-na.ssl-images-amazon.com/images/I/51vycwIasvL._SX392_BO1,204,203,200_.jpg">
            <a:extLst>
              <a:ext uri="{FF2B5EF4-FFF2-40B4-BE49-F238E27FC236}">
                <a16:creationId xmlns:a16="http://schemas.microsoft.com/office/drawing/2014/main" id="{A9649E92-6D30-47E7-B568-511CFEEFB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969" y="3998676"/>
            <a:ext cx="1360907" cy="172358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D1E986C1-5F86-4AEC-AC5C-A0DB2FBE88C2}"/>
              </a:ext>
            </a:extLst>
          </p:cNvPr>
          <p:cNvSpPr/>
          <p:nvPr/>
        </p:nvSpPr>
        <p:spPr>
          <a:xfrm>
            <a:off x="6228184" y="5805264"/>
            <a:ext cx="2574032" cy="646331"/>
          </a:xfrm>
          <a:prstGeom prst="rect">
            <a:avLst/>
          </a:prstGeom>
        </p:spPr>
        <p:txBody>
          <a:bodyPr wrap="square">
            <a:spAutoFit/>
          </a:bodyPr>
          <a:lstStyle/>
          <a:p>
            <a:r>
              <a:rPr lang="ja-JP" altLang="en-US" sz="1200" dirty="0"/>
              <a:t>https://images-na.ssl-images-amazon.com/images/I/51vycwIasvL._SX392_BO1,204,203,200_.jpg</a:t>
            </a:r>
          </a:p>
        </p:txBody>
      </p:sp>
    </p:spTree>
    <p:extLst>
      <p:ext uri="{BB962C8B-B14F-4D97-AF65-F5344CB8AC3E}">
        <p14:creationId xmlns:p14="http://schemas.microsoft.com/office/powerpoint/2010/main" val="1043544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6EA42-7D39-469C-B2B9-D39AEAB46706}"/>
              </a:ext>
            </a:extLst>
          </p:cNvPr>
          <p:cNvSpPr>
            <a:spLocks noGrp="1"/>
          </p:cNvSpPr>
          <p:nvPr>
            <p:ph type="title"/>
          </p:nvPr>
        </p:nvSpPr>
        <p:spPr/>
        <p:txBody>
          <a:bodyPr/>
          <a:lstStyle/>
          <a:p>
            <a:r>
              <a:rPr lang="ja-JP" altLang="en-US" dirty="0"/>
              <a:t>参考文献</a:t>
            </a:r>
            <a:endParaRPr kumimoji="1" lang="ja-JP" altLang="en-US" dirty="0"/>
          </a:p>
        </p:txBody>
      </p:sp>
      <p:sp>
        <p:nvSpPr>
          <p:cNvPr id="3" name="コンテンツ プレースホルダー 2">
            <a:extLst>
              <a:ext uri="{FF2B5EF4-FFF2-40B4-BE49-F238E27FC236}">
                <a16:creationId xmlns:a16="http://schemas.microsoft.com/office/drawing/2014/main" id="{1BEC9CC9-D5F8-4BED-B2C8-3B25CE90D9FA}"/>
              </a:ext>
            </a:extLst>
          </p:cNvPr>
          <p:cNvSpPr>
            <a:spLocks noGrp="1"/>
          </p:cNvSpPr>
          <p:nvPr>
            <p:ph idx="1"/>
          </p:nvPr>
        </p:nvSpPr>
        <p:spPr>
          <a:xfrm>
            <a:off x="1176865" y="1988840"/>
            <a:ext cx="6798736" cy="4320480"/>
          </a:xfrm>
        </p:spPr>
        <p:txBody>
          <a:bodyPr>
            <a:normAutofit fontScale="62500" lnSpcReduction="20000"/>
          </a:bodyPr>
          <a:lstStyle/>
          <a:p>
            <a:r>
              <a:rPr lang="ja-JP" altLang="en-US" dirty="0"/>
              <a:t>黒田 勉</a:t>
            </a:r>
            <a:r>
              <a:rPr lang="en-US" altLang="ja-JP" dirty="0"/>
              <a:t>, </a:t>
            </a:r>
            <a:r>
              <a:rPr lang="ja-JP" altLang="en-US" dirty="0"/>
              <a:t>佐藤和人</a:t>
            </a:r>
            <a:r>
              <a:rPr lang="en-US" altLang="ja-JP" dirty="0"/>
              <a:t>, 2013, </a:t>
            </a:r>
            <a:r>
              <a:rPr lang="ja-JP" altLang="en-US" dirty="0"/>
              <a:t>改訂新版基礎 </a:t>
            </a:r>
            <a:r>
              <a:rPr lang="en-US" altLang="ja-JP" dirty="0"/>
              <a:t>Ruby on Rails, </a:t>
            </a:r>
            <a:r>
              <a:rPr lang="ja-JP" altLang="en-US" dirty="0"/>
              <a:t>インプレス</a:t>
            </a:r>
            <a:endParaRPr lang="en-US" altLang="ja-JP" dirty="0"/>
          </a:p>
          <a:p>
            <a:r>
              <a:rPr lang="ja-JP" altLang="en-US" dirty="0"/>
              <a:t>山田祥寛，</a:t>
            </a:r>
            <a:r>
              <a:rPr lang="en-US" altLang="ja-JP" dirty="0"/>
              <a:t>2014, Ruby</a:t>
            </a:r>
            <a:r>
              <a:rPr lang="ja-JP" altLang="en-US" dirty="0"/>
              <a:t> </a:t>
            </a:r>
            <a:r>
              <a:rPr lang="en-US" altLang="ja-JP" dirty="0"/>
              <a:t>on Rails 4 </a:t>
            </a:r>
            <a:r>
              <a:rPr lang="ja-JP" altLang="en-US" dirty="0"/>
              <a:t>アプリケーションプログラミング，技術  評論社</a:t>
            </a:r>
            <a:endParaRPr lang="en-US" altLang="ja-JP" b="1" dirty="0"/>
          </a:p>
          <a:p>
            <a:r>
              <a:rPr lang="en-US" altLang="ja-JP" b="1" dirty="0"/>
              <a:t>PSG </a:t>
            </a:r>
            <a:r>
              <a:rPr lang="ja-JP" altLang="en-US" b="1" dirty="0"/>
              <a:t>施設予約システム</a:t>
            </a:r>
            <a:r>
              <a:rPr lang="en-US" altLang="ja-JP" b="1" dirty="0"/>
              <a:t>, 2018/01/19 </a:t>
            </a:r>
            <a:r>
              <a:rPr lang="ja-JP" altLang="en-US" b="1" dirty="0"/>
              <a:t>アクセス</a:t>
            </a:r>
            <a:r>
              <a:rPr lang="en-US" altLang="ja-JP" b="1" dirty="0"/>
              <a:t>, </a:t>
            </a:r>
            <a:r>
              <a:rPr lang="en-US" altLang="ja-JP" b="1" dirty="0">
                <a:hlinkClick r:id="rId2"/>
              </a:rPr>
              <a:t>https://jet.ep.sci.hokudai.ac.jp/prrs</a:t>
            </a:r>
            <a:endParaRPr lang="en-US" altLang="ja-JP" b="1" dirty="0"/>
          </a:p>
          <a:p>
            <a:r>
              <a:rPr lang="en-US" altLang="ja-JP" dirty="0"/>
              <a:t>Ruby on Rails | A web-application framework that includes everything needed to create database-backed web applications according to the Model-View-Controller (MVC) pattern.</a:t>
            </a:r>
            <a:r>
              <a:rPr lang="en-US" altLang="ja-JP" b="1" dirty="0"/>
              <a:t>, 2018/01/19 </a:t>
            </a:r>
            <a:r>
              <a:rPr lang="ja-JP" altLang="en-US" b="1" dirty="0"/>
              <a:t>アクセス</a:t>
            </a:r>
            <a:r>
              <a:rPr lang="en-US" altLang="ja-JP" dirty="0"/>
              <a:t>, </a:t>
            </a:r>
            <a:r>
              <a:rPr lang="en-US" altLang="ja-JP" dirty="0">
                <a:hlinkClick r:id="rId3"/>
              </a:rPr>
              <a:t>http://rubyonrails.org/</a:t>
            </a:r>
            <a:endParaRPr lang="en-US" altLang="ja-JP" dirty="0"/>
          </a:p>
          <a:p>
            <a:r>
              <a:rPr lang="en-US" altLang="ja-JP" b="1" dirty="0"/>
              <a:t>Ruby on Rails </a:t>
            </a:r>
            <a:r>
              <a:rPr lang="ja-JP" altLang="en-US" b="1" dirty="0"/>
              <a:t>チュートリアル 実例を使って</a:t>
            </a:r>
            <a:r>
              <a:rPr lang="en-US" altLang="ja-JP" b="1" dirty="0"/>
              <a:t>Rails</a:t>
            </a:r>
            <a:r>
              <a:rPr lang="ja-JP" altLang="en-US" b="1" dirty="0"/>
              <a:t>を学ぼう</a:t>
            </a:r>
            <a:r>
              <a:rPr lang="en-US" altLang="ja-JP" b="1" dirty="0"/>
              <a:t>, Michael </a:t>
            </a:r>
            <a:r>
              <a:rPr lang="en-US" altLang="ja-JP" b="1" dirty="0" err="1"/>
              <a:t>Hartl</a:t>
            </a:r>
            <a:r>
              <a:rPr lang="en-US" altLang="ja-JP" b="1" dirty="0"/>
              <a:t>, 2018/01/19 </a:t>
            </a:r>
            <a:r>
              <a:rPr lang="ja-JP" altLang="en-US" b="1" dirty="0"/>
              <a:t>アクセス</a:t>
            </a:r>
            <a:r>
              <a:rPr lang="en-US" altLang="ja-JP" b="1" dirty="0"/>
              <a:t>, </a:t>
            </a:r>
            <a:r>
              <a:rPr lang="en-US" altLang="ja-JP" b="1" dirty="0">
                <a:hlinkClick r:id="rId4"/>
              </a:rPr>
              <a:t>https://railstutorial.jp/</a:t>
            </a:r>
            <a:endParaRPr lang="en-US" altLang="ja-JP" b="1" dirty="0"/>
          </a:p>
          <a:p>
            <a:r>
              <a:rPr lang="en-US" altLang="ja-JP" b="1" dirty="0"/>
              <a:t>Ruby on Rails </a:t>
            </a:r>
            <a:r>
              <a:rPr lang="ja-JP" altLang="en-US" b="1" dirty="0"/>
              <a:t>の事例まとめ（日本有名サイト編）</a:t>
            </a:r>
            <a:r>
              <a:rPr lang="en-US" altLang="ja-JP" b="1" dirty="0"/>
              <a:t>, </a:t>
            </a:r>
            <a:r>
              <a:rPr lang="ja-JP" altLang="en-US" b="1" dirty="0"/>
              <a:t>吉田光利</a:t>
            </a:r>
            <a:r>
              <a:rPr lang="en-US" altLang="ja-JP" b="1" dirty="0"/>
              <a:t>, 2018/01/19 </a:t>
            </a:r>
            <a:r>
              <a:rPr lang="ja-JP" altLang="en-US" b="1" dirty="0"/>
              <a:t>アクセス</a:t>
            </a:r>
            <a:r>
              <a:rPr lang="en-US" altLang="ja-JP" b="1" dirty="0"/>
              <a:t>, http://skillhub.jp/blogs/177</a:t>
            </a:r>
          </a:p>
          <a:p>
            <a:r>
              <a:rPr lang="en-US" altLang="ja-JP" b="1" dirty="0"/>
              <a:t>Ruby on Rails </a:t>
            </a:r>
            <a:r>
              <a:rPr lang="ja-JP" altLang="en-US" b="1" dirty="0"/>
              <a:t>をほんの少し語ってみる</a:t>
            </a:r>
            <a:r>
              <a:rPr lang="en-US" altLang="ja-JP" b="1" dirty="0"/>
              <a:t>, </a:t>
            </a:r>
            <a:r>
              <a:rPr lang="ja-JP" altLang="en-US" b="1" dirty="0"/>
              <a:t>三上峻</a:t>
            </a:r>
            <a:r>
              <a:rPr lang="en-US" altLang="ja-JP" b="1" dirty="0"/>
              <a:t>. 2016, https://www.ep.sci.hokudai.ac.jp/~epnetfan/zagaku/2016/0722/pub/</a:t>
            </a:r>
          </a:p>
          <a:p>
            <a:r>
              <a:rPr lang="en-US" altLang="ja-JP" b="1" dirty="0"/>
              <a:t>Welcome to JET sever, 2018/01/19 </a:t>
            </a:r>
            <a:r>
              <a:rPr lang="ja-JP" altLang="en-US" b="1" dirty="0"/>
              <a:t>アクセス</a:t>
            </a:r>
            <a:r>
              <a:rPr lang="en-US" altLang="ja-JP" b="1" dirty="0"/>
              <a:t>, https://jet.ep.sci.hokudai.ac.jp/</a:t>
            </a:r>
          </a:p>
          <a:p>
            <a:r>
              <a:rPr lang="ja-JP" altLang="en-US" b="1" dirty="0"/>
              <a:t>フレームワーク </a:t>
            </a:r>
            <a:r>
              <a:rPr lang="en-US" altLang="ja-JP" b="1" dirty="0"/>
              <a:t>Wikipedia, 2017, https://ja.wikipedia.org/wiki/%E3%83%95%E3%83%AC%E3%83%BC%E3%83%A0%E3%83%AF%E3%83%BC%E3%82%AF</a:t>
            </a:r>
            <a:endParaRPr lang="ja-JP" altLang="en-US" b="1" dirty="0"/>
          </a:p>
          <a:p>
            <a:endParaRPr kumimoji="1" lang="ja-JP" altLang="en-US" dirty="0"/>
          </a:p>
        </p:txBody>
      </p:sp>
    </p:spTree>
    <p:extLst>
      <p:ext uri="{BB962C8B-B14F-4D97-AF65-F5344CB8AC3E}">
        <p14:creationId xmlns:p14="http://schemas.microsoft.com/office/powerpoint/2010/main" val="1047142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Github</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663728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latin typeface="+mj-ea"/>
              </a:rPr>
              <a:t>Rails</a:t>
            </a:r>
            <a:r>
              <a:rPr lang="ja-JP" altLang="en-US" dirty="0">
                <a:latin typeface="+mj-ea"/>
              </a:rPr>
              <a:t> 基本理念</a:t>
            </a:r>
            <a:endParaRPr kumimoji="1" lang="ja-JP" altLang="en-US" dirty="0">
              <a:latin typeface="+mj-ea"/>
            </a:endParaRPr>
          </a:p>
        </p:txBody>
      </p:sp>
      <p:sp>
        <p:nvSpPr>
          <p:cNvPr id="3" name="コンテンツ プレースホルダー 2"/>
          <p:cNvSpPr>
            <a:spLocks noGrp="1"/>
          </p:cNvSpPr>
          <p:nvPr>
            <p:ph idx="1"/>
          </p:nvPr>
        </p:nvSpPr>
        <p:spPr/>
        <p:txBody>
          <a:bodyPr/>
          <a:lstStyle/>
          <a:p>
            <a:r>
              <a:rPr kumimoji="1" lang="en-US" altLang="ja-JP" dirty="0"/>
              <a:t>DRY(Don’t</a:t>
            </a:r>
            <a:r>
              <a:rPr kumimoji="1" lang="ja-JP" altLang="en-US" dirty="0"/>
              <a:t> </a:t>
            </a:r>
            <a:r>
              <a:rPr kumimoji="1" lang="en-US" altLang="ja-JP" dirty="0"/>
              <a:t>Repeat</a:t>
            </a:r>
            <a:r>
              <a:rPr kumimoji="1" lang="ja-JP" altLang="en-US" dirty="0"/>
              <a:t> </a:t>
            </a:r>
            <a:r>
              <a:rPr kumimoji="1" lang="en-US" altLang="ja-JP" dirty="0"/>
              <a:t>Yourself)</a:t>
            </a:r>
          </a:p>
          <a:p>
            <a:pPr lvl="1"/>
            <a:r>
              <a:rPr lang="ja-JP" altLang="en-US" dirty="0"/>
              <a:t>同じことを繰り返さない</a:t>
            </a:r>
            <a:endParaRPr lang="en-US" altLang="ja-JP" dirty="0"/>
          </a:p>
          <a:p>
            <a:pPr lvl="1"/>
            <a:r>
              <a:rPr kumimoji="1" lang="ja-JP" altLang="en-US" dirty="0"/>
              <a:t>定義などの作業は一回だけで済ませろ</a:t>
            </a:r>
            <a:endParaRPr kumimoji="1" lang="en-US" altLang="ja-JP" dirty="0"/>
          </a:p>
          <a:p>
            <a:r>
              <a:rPr lang="en-US" altLang="ja-JP" dirty="0" err="1"/>
              <a:t>CoC</a:t>
            </a:r>
            <a:r>
              <a:rPr lang="en-US" altLang="ja-JP" dirty="0"/>
              <a:t>(Convention</a:t>
            </a:r>
            <a:r>
              <a:rPr lang="ja-JP" altLang="en-US" dirty="0"/>
              <a:t> </a:t>
            </a:r>
            <a:r>
              <a:rPr lang="en-US" altLang="ja-JP" dirty="0"/>
              <a:t>over</a:t>
            </a:r>
            <a:r>
              <a:rPr lang="ja-JP" altLang="en-US" dirty="0"/>
              <a:t> </a:t>
            </a:r>
            <a:r>
              <a:rPr lang="en-US" altLang="ja-JP" dirty="0"/>
              <a:t>Configuration)</a:t>
            </a:r>
            <a:endParaRPr kumimoji="1" lang="en-US" altLang="ja-JP" dirty="0"/>
          </a:p>
          <a:p>
            <a:pPr lvl="1"/>
            <a:r>
              <a:rPr kumimoji="1" lang="ja-JP" altLang="en-US" dirty="0"/>
              <a:t>設定より規約</a:t>
            </a:r>
            <a:endParaRPr kumimoji="1" lang="en-US" altLang="ja-JP" dirty="0"/>
          </a:p>
          <a:p>
            <a:pPr lvl="1"/>
            <a:r>
              <a:rPr lang="ja-JP" altLang="en-US" dirty="0"/>
              <a:t>慎重に設計された規約に従うことにより，設定が不要</a:t>
            </a:r>
            <a:r>
              <a:rPr lang="en-US" altLang="ja-JP" dirty="0"/>
              <a:t>(</a:t>
            </a:r>
            <a:r>
              <a:rPr lang="ja-JP" altLang="en-US" dirty="0"/>
              <a:t>あるいは軽減</a:t>
            </a:r>
            <a:r>
              <a:rPr lang="en-US" altLang="ja-JP" dirty="0"/>
              <a:t>)</a:t>
            </a:r>
            <a:endParaRPr kumimoji="1" lang="ja-JP" altLang="en-US" dirty="0"/>
          </a:p>
        </p:txBody>
      </p:sp>
    </p:spTree>
    <p:extLst>
      <p:ext uri="{BB962C8B-B14F-4D97-AF65-F5344CB8AC3E}">
        <p14:creationId xmlns:p14="http://schemas.microsoft.com/office/powerpoint/2010/main" val="1301287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厳格なファイル名規則</a:t>
            </a:r>
            <a:r>
              <a:rPr lang="en-US" altLang="ja-JP" dirty="0"/>
              <a:t> </a:t>
            </a:r>
            <a:endParaRPr kumimoji="1" lang="ja-JP" altLang="en-US" dirty="0"/>
          </a:p>
        </p:txBody>
      </p:sp>
      <p:sp>
        <p:nvSpPr>
          <p:cNvPr id="3" name="コンテンツ プレースホルダー 2"/>
          <p:cNvSpPr>
            <a:spLocks noGrp="1"/>
          </p:cNvSpPr>
          <p:nvPr>
            <p:ph idx="1"/>
          </p:nvPr>
        </p:nvSpPr>
        <p:spPr>
          <a:xfrm>
            <a:off x="461433" y="1556792"/>
            <a:ext cx="4398599" cy="4456774"/>
          </a:xfrm>
        </p:spPr>
        <p:txBody>
          <a:bodyPr>
            <a:noAutofit/>
          </a:bodyPr>
          <a:lstStyle/>
          <a:p>
            <a:pPr>
              <a:buNone/>
            </a:pPr>
            <a:r>
              <a:rPr lang="en-US" altLang="ja-JP" sz="1400" dirty="0"/>
              <a:t>report/</a:t>
            </a:r>
          </a:p>
          <a:p>
            <a:pPr>
              <a:buNone/>
            </a:pPr>
            <a:r>
              <a:rPr lang="ja-JP" altLang="en-US" sz="1400" dirty="0"/>
              <a:t>   </a:t>
            </a:r>
            <a:r>
              <a:rPr lang="en-US" altLang="ja-JP" sz="1400" dirty="0"/>
              <a:t>|--app</a:t>
            </a:r>
          </a:p>
          <a:p>
            <a:pPr>
              <a:buNone/>
            </a:pPr>
            <a:r>
              <a:rPr lang="en-US" altLang="ja-JP" sz="1400" dirty="0"/>
              <a:t>   </a:t>
            </a:r>
            <a:r>
              <a:rPr lang="ja-JP" altLang="en-US" sz="1400" dirty="0"/>
              <a:t>   </a:t>
            </a:r>
            <a:r>
              <a:rPr lang="en-US" altLang="ja-JP" sz="1400" dirty="0"/>
              <a:t>   |--model</a:t>
            </a:r>
            <a:r>
              <a:rPr lang="ja-JP" altLang="en-US" sz="1400" dirty="0"/>
              <a:t> </a:t>
            </a:r>
            <a:endParaRPr lang="en-US" altLang="ja-JP" sz="1400" dirty="0"/>
          </a:p>
          <a:p>
            <a:pPr>
              <a:buNone/>
            </a:pPr>
            <a:r>
              <a:rPr lang="ja-JP" altLang="en-US" sz="1400" dirty="0"/>
              <a:t> </a:t>
            </a:r>
            <a:r>
              <a:rPr lang="en-US" altLang="ja-JP" sz="1400" dirty="0"/>
              <a:t>			|--</a:t>
            </a:r>
            <a:r>
              <a:rPr lang="ja-JP" altLang="en-US" sz="1400" dirty="0"/>
              <a:t> </a:t>
            </a:r>
            <a:r>
              <a:rPr lang="en-US" altLang="ja-JP" sz="1400" dirty="0" err="1"/>
              <a:t>user.rb</a:t>
            </a:r>
            <a:endParaRPr lang="en-US" altLang="ja-JP" sz="1400" dirty="0"/>
          </a:p>
          <a:p>
            <a:pPr>
              <a:buNone/>
            </a:pPr>
            <a:r>
              <a:rPr lang="ja-JP" altLang="en-US" sz="1400" dirty="0"/>
              <a:t> </a:t>
            </a:r>
            <a:r>
              <a:rPr lang="en-US" altLang="ja-JP" sz="1400" dirty="0"/>
              <a:t>			|--</a:t>
            </a:r>
            <a:r>
              <a:rPr lang="ja-JP" altLang="en-US" sz="1400" dirty="0"/>
              <a:t> </a:t>
            </a:r>
            <a:r>
              <a:rPr lang="en-US" altLang="ja-JP" sz="1400" dirty="0" err="1"/>
              <a:t>repbody.rb</a:t>
            </a:r>
            <a:endParaRPr lang="en-US" altLang="ja-JP" sz="1400" dirty="0"/>
          </a:p>
          <a:p>
            <a:pPr>
              <a:buNone/>
            </a:pPr>
            <a:r>
              <a:rPr lang="en-US" altLang="ja-JP" sz="1400" dirty="0"/>
              <a:t>   </a:t>
            </a:r>
            <a:r>
              <a:rPr lang="ja-JP" altLang="en-US" sz="1400" dirty="0"/>
              <a:t>   </a:t>
            </a:r>
            <a:r>
              <a:rPr lang="en-US" altLang="ja-JP" sz="1400" dirty="0"/>
              <a:t>   |--controllers </a:t>
            </a:r>
          </a:p>
          <a:p>
            <a:pPr>
              <a:buNone/>
            </a:pPr>
            <a:r>
              <a:rPr lang="en-US" altLang="ja-JP" sz="1400" dirty="0"/>
              <a:t>                  |-- </a:t>
            </a:r>
            <a:r>
              <a:rPr lang="en-US" altLang="ja-JP" sz="1400" dirty="0" err="1"/>
              <a:t>users_controllers.rb</a:t>
            </a:r>
            <a:endParaRPr lang="en-US" altLang="ja-JP" sz="1400" dirty="0"/>
          </a:p>
          <a:p>
            <a:pPr>
              <a:buNone/>
            </a:pPr>
            <a:r>
              <a:rPr lang="en-US" altLang="ja-JP" sz="1400" dirty="0"/>
              <a:t>                  |-- </a:t>
            </a:r>
            <a:r>
              <a:rPr lang="en-US" altLang="ja-JP" sz="1400" dirty="0" err="1"/>
              <a:t>repbodies_controller.rb</a:t>
            </a:r>
            <a:endParaRPr lang="en-US" altLang="ja-JP" sz="1400" dirty="0"/>
          </a:p>
          <a:p>
            <a:pPr>
              <a:buNone/>
            </a:pPr>
            <a:r>
              <a:rPr lang="en-US" altLang="ja-JP" sz="1400" dirty="0"/>
              <a:t>   </a:t>
            </a:r>
            <a:r>
              <a:rPr lang="ja-JP" altLang="en-US" sz="1400" dirty="0"/>
              <a:t>   </a:t>
            </a:r>
            <a:r>
              <a:rPr lang="en-US" altLang="ja-JP" sz="1400" dirty="0"/>
              <a:t>   |--views </a:t>
            </a:r>
          </a:p>
          <a:p>
            <a:pPr>
              <a:buNone/>
            </a:pPr>
            <a:r>
              <a:rPr lang="en-US" altLang="ja-JP" sz="1400" dirty="0"/>
              <a:t>                  |--users</a:t>
            </a:r>
          </a:p>
          <a:p>
            <a:pPr>
              <a:buNone/>
            </a:pPr>
            <a:r>
              <a:rPr lang="en-US" altLang="ja-JP" sz="1400" dirty="0"/>
              <a:t>			</a:t>
            </a:r>
            <a:r>
              <a:rPr lang="ja-JP" altLang="en-US" sz="1400" dirty="0"/>
              <a:t>     </a:t>
            </a:r>
            <a:r>
              <a:rPr lang="en-US" altLang="ja-JP" sz="1400" dirty="0"/>
              <a:t>|-- </a:t>
            </a:r>
            <a:r>
              <a:rPr lang="en-US" altLang="ja-JP" sz="1400" dirty="0" err="1"/>
              <a:t>show.html.erb</a:t>
            </a:r>
            <a:endParaRPr lang="en-US" altLang="ja-JP" sz="1400" dirty="0"/>
          </a:p>
          <a:p>
            <a:pPr>
              <a:buNone/>
            </a:pPr>
            <a:r>
              <a:rPr lang="en-US" altLang="ja-JP" sz="2800" dirty="0"/>
              <a:t>		</a:t>
            </a:r>
            <a:r>
              <a:rPr lang="en-US" altLang="ja-JP" sz="1800" dirty="0"/>
              <a:t>	</a:t>
            </a:r>
            <a:r>
              <a:rPr lang="ja-JP" altLang="en-US" sz="1800" dirty="0"/>
              <a:t>     </a:t>
            </a:r>
            <a:r>
              <a:rPr lang="en-US" altLang="ja-JP" sz="1800" dirty="0"/>
              <a:t>|-- </a:t>
            </a:r>
            <a:r>
              <a:rPr lang="en-US" altLang="ja-JP" sz="1800" dirty="0" err="1"/>
              <a:t>new.html.erb</a:t>
            </a:r>
            <a:endParaRPr lang="en-US" altLang="ja-JP" sz="1800" dirty="0"/>
          </a:p>
          <a:p>
            <a:pPr>
              <a:buNone/>
            </a:pPr>
            <a:r>
              <a:rPr lang="en-US" altLang="ja-JP" sz="1800" dirty="0"/>
              <a:t>		       </a:t>
            </a:r>
            <a:r>
              <a:rPr lang="en-US" altLang="ja-JP" sz="1400" dirty="0"/>
              <a:t>|-- </a:t>
            </a:r>
            <a:r>
              <a:rPr lang="en-US" altLang="ja-JP" sz="1400" dirty="0" err="1"/>
              <a:t>repbodies</a:t>
            </a:r>
            <a:endParaRPr lang="en-US" altLang="ja-JP" sz="1400" dirty="0"/>
          </a:p>
          <a:p>
            <a:pPr>
              <a:buNone/>
            </a:pPr>
            <a:r>
              <a:rPr lang="en-US" altLang="ja-JP" sz="1400" dirty="0"/>
              <a:t>			</a:t>
            </a:r>
            <a:r>
              <a:rPr lang="ja-JP" altLang="en-US" sz="1400" dirty="0"/>
              <a:t>     </a:t>
            </a:r>
            <a:r>
              <a:rPr lang="en-US" altLang="ja-JP" sz="1400" dirty="0"/>
              <a:t>|-- </a:t>
            </a:r>
            <a:r>
              <a:rPr lang="en-US" altLang="ja-JP" sz="1400" dirty="0" err="1"/>
              <a:t>index.html.erb</a:t>
            </a:r>
            <a:endParaRPr lang="en-US" altLang="ja-JP" sz="1400" dirty="0"/>
          </a:p>
        </p:txBody>
      </p:sp>
      <p:sp>
        <p:nvSpPr>
          <p:cNvPr id="4" name="テキスト ボックス 3">
            <a:extLst>
              <a:ext uri="{FF2B5EF4-FFF2-40B4-BE49-F238E27FC236}">
                <a16:creationId xmlns:a16="http://schemas.microsoft.com/office/drawing/2014/main" id="{EA43C8A6-2815-4904-B4E3-56A6CB4CB01F}"/>
              </a:ext>
            </a:extLst>
          </p:cNvPr>
          <p:cNvSpPr txBox="1"/>
          <p:nvPr/>
        </p:nvSpPr>
        <p:spPr>
          <a:xfrm>
            <a:off x="5121927" y="2132856"/>
            <a:ext cx="2654894" cy="646331"/>
          </a:xfrm>
          <a:prstGeom prst="rect">
            <a:avLst/>
          </a:prstGeom>
          <a:noFill/>
        </p:spPr>
        <p:txBody>
          <a:bodyPr wrap="none" rtlCol="0">
            <a:spAutoFit/>
          </a:bodyPr>
          <a:lstStyle/>
          <a:p>
            <a:r>
              <a:rPr kumimoji="1" lang="en-US" altLang="ja-JP" dirty="0"/>
              <a:t>Model</a:t>
            </a:r>
            <a:r>
              <a:rPr kumimoji="1" lang="ja-JP" altLang="en-US" dirty="0"/>
              <a:t>名は単数</a:t>
            </a:r>
            <a:endParaRPr kumimoji="1" lang="en-US" altLang="ja-JP" dirty="0"/>
          </a:p>
          <a:p>
            <a:r>
              <a:rPr kumimoji="1" lang="en-US" altLang="ja-JP" dirty="0"/>
              <a:t>Controller</a:t>
            </a:r>
            <a:r>
              <a:rPr kumimoji="1" lang="ja-JP" altLang="en-US" dirty="0"/>
              <a:t>名は複数にする</a:t>
            </a:r>
          </a:p>
        </p:txBody>
      </p:sp>
    </p:spTree>
    <p:extLst>
      <p:ext uri="{BB962C8B-B14F-4D97-AF65-F5344CB8AC3E}">
        <p14:creationId xmlns:p14="http://schemas.microsoft.com/office/powerpoint/2010/main" val="67887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user </a:t>
            </a:r>
            <a:r>
              <a:rPr kumimoji="1" lang="ja-JP" altLang="en-US" dirty="0"/>
              <a:t>クラスの例 </a:t>
            </a:r>
            <a:r>
              <a:rPr kumimoji="1" lang="en-US" altLang="ja-JP" dirty="0"/>
              <a:t>(</a:t>
            </a:r>
            <a:r>
              <a:rPr kumimoji="1" lang="ja-JP" altLang="en-US" dirty="0"/>
              <a:t>データベース</a:t>
            </a:r>
            <a:r>
              <a:rPr kumimoji="1" lang="en-US" altLang="ja-JP" dirty="0"/>
              <a:t>)</a:t>
            </a:r>
            <a:endParaRPr kumimoji="1" lang="ja-JP" altLang="en-US" dirty="0"/>
          </a:p>
        </p:txBody>
      </p:sp>
      <p:sp>
        <p:nvSpPr>
          <p:cNvPr id="6" name="コンテンツ プレースホルダー 2"/>
          <p:cNvSpPr>
            <a:spLocks noGrp="1"/>
          </p:cNvSpPr>
          <p:nvPr>
            <p:ph idx="1"/>
          </p:nvPr>
        </p:nvSpPr>
        <p:spPr>
          <a:xfrm>
            <a:off x="457200" y="1852547"/>
            <a:ext cx="3682752" cy="4273616"/>
          </a:xfrm>
        </p:spPr>
        <p:txBody>
          <a:bodyPr>
            <a:normAutofit/>
          </a:bodyPr>
          <a:lstStyle/>
          <a:p>
            <a:r>
              <a:rPr lang="ja-JP" altLang="en-US" dirty="0"/>
              <a:t>マイグレーションファイルにて作成</a:t>
            </a:r>
            <a:endParaRPr lang="en-US" altLang="ja-JP" dirty="0"/>
          </a:p>
          <a:p>
            <a:pPr lvl="1"/>
            <a:r>
              <a:rPr lang="en-US" altLang="ja-JP" dirty="0" err="1"/>
              <a:t>db</a:t>
            </a:r>
            <a:r>
              <a:rPr lang="en-US" altLang="ja-JP" dirty="0"/>
              <a:t>/migrate/ </a:t>
            </a:r>
            <a:r>
              <a:rPr lang="ja-JP" altLang="en-US" dirty="0"/>
              <a:t>以下に存在</a:t>
            </a:r>
            <a:endParaRPr lang="en-US" altLang="ja-JP" dirty="0"/>
          </a:p>
          <a:p>
            <a:pPr lvl="1"/>
            <a:r>
              <a:rPr lang="ja-JP" altLang="en-US" dirty="0"/>
              <a:t>詳細は割愛</a:t>
            </a:r>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1531042118"/>
              </p:ext>
            </p:extLst>
          </p:nvPr>
        </p:nvGraphicFramePr>
        <p:xfrm>
          <a:off x="4287206" y="1668864"/>
          <a:ext cx="4605274" cy="4856480"/>
        </p:xfrm>
        <a:graphic>
          <a:graphicData uri="http://schemas.openxmlformats.org/drawingml/2006/table">
            <a:tbl>
              <a:tblPr firstRow="1" bandRow="1">
                <a:tableStyleId>{5C22544A-7EE6-4342-B048-85BDC9FD1C3A}</a:tableStyleId>
              </a:tblPr>
              <a:tblGrid>
                <a:gridCol w="1356614">
                  <a:extLst>
                    <a:ext uri="{9D8B030D-6E8A-4147-A177-3AD203B41FA5}">
                      <a16:colId xmlns:a16="http://schemas.microsoft.com/office/drawing/2014/main" val="20000"/>
                    </a:ext>
                  </a:extLst>
                </a:gridCol>
                <a:gridCol w="3248660">
                  <a:extLst>
                    <a:ext uri="{9D8B030D-6E8A-4147-A177-3AD203B41FA5}">
                      <a16:colId xmlns:a16="http://schemas.microsoft.com/office/drawing/2014/main" val="20001"/>
                    </a:ext>
                  </a:extLst>
                </a:gridCol>
              </a:tblGrid>
              <a:tr h="370840">
                <a:tc>
                  <a:txBody>
                    <a:bodyPr/>
                    <a:lstStyle/>
                    <a:p>
                      <a:r>
                        <a:rPr kumimoji="1" lang="ja-JP" altLang="en-US" dirty="0"/>
                        <a:t>データ型</a:t>
                      </a:r>
                    </a:p>
                  </a:txBody>
                  <a:tcPr/>
                </a:tc>
                <a:tc>
                  <a:txBody>
                    <a:bodyPr/>
                    <a:lstStyle/>
                    <a:p>
                      <a:r>
                        <a:rPr kumimoji="1" lang="ja-JP" altLang="en-US" dirty="0"/>
                        <a:t>名前</a:t>
                      </a:r>
                    </a:p>
                  </a:txBody>
                  <a:tcPr/>
                </a:tc>
                <a:extLst>
                  <a:ext uri="{0D108BD9-81ED-4DB2-BD59-A6C34878D82A}">
                    <a16:rowId xmlns:a16="http://schemas.microsoft.com/office/drawing/2014/main" val="10000"/>
                  </a:ext>
                </a:extLst>
              </a:tr>
              <a:tr h="370840">
                <a:tc>
                  <a:txBody>
                    <a:bodyPr/>
                    <a:lstStyle/>
                    <a:p>
                      <a:r>
                        <a:rPr kumimoji="1" lang="en-US" altLang="ja-JP" dirty="0"/>
                        <a:t>String </a:t>
                      </a:r>
                      <a:r>
                        <a:rPr kumimoji="1" lang="ja-JP" altLang="en-US" dirty="0"/>
                        <a:t>型</a:t>
                      </a:r>
                    </a:p>
                  </a:txBody>
                  <a:tcPr/>
                </a:tc>
                <a:tc>
                  <a:txBody>
                    <a:bodyPr/>
                    <a:lstStyle/>
                    <a:p>
                      <a:pPr marL="285750" indent="-285750">
                        <a:buFont typeface="Arial" panose="020B0604020202020204" pitchFamily="34" charset="0"/>
                        <a:buChar char="•"/>
                      </a:pPr>
                      <a:r>
                        <a:rPr kumimoji="1" lang="en-US" altLang="ja-JP" dirty="0"/>
                        <a:t>account(</a:t>
                      </a:r>
                      <a:r>
                        <a:rPr kumimoji="1" lang="ja-JP" altLang="en-US" dirty="0"/>
                        <a:t>アカウント名</a:t>
                      </a:r>
                      <a:r>
                        <a:rPr kumimoji="1" lang="en-US" altLang="ja-JP" dirty="0"/>
                        <a:t>)</a:t>
                      </a:r>
                    </a:p>
                    <a:p>
                      <a:pPr marL="285750" indent="-285750">
                        <a:buFont typeface="Arial" panose="020B0604020202020204" pitchFamily="34" charset="0"/>
                        <a:buChar char="•"/>
                      </a:pPr>
                      <a:r>
                        <a:rPr kumimoji="1" lang="en-US" altLang="ja-JP" dirty="0"/>
                        <a:t>username(</a:t>
                      </a:r>
                      <a:r>
                        <a:rPr kumimoji="1" lang="ja-JP" altLang="en-US" dirty="0"/>
                        <a:t>フルネーム</a:t>
                      </a:r>
                      <a:r>
                        <a:rPr kumimoji="1" lang="en-US" altLang="ja-JP" dirty="0"/>
                        <a:t>)</a:t>
                      </a:r>
                    </a:p>
                    <a:p>
                      <a:pPr marL="285750" indent="-285750">
                        <a:buFont typeface="Arial" panose="020B0604020202020204" pitchFamily="34" charset="0"/>
                        <a:buChar char="•"/>
                      </a:pPr>
                      <a:r>
                        <a:rPr kumimoji="1" lang="en-US" altLang="ja-JP" dirty="0" err="1"/>
                        <a:t>studentid</a:t>
                      </a:r>
                      <a:r>
                        <a:rPr kumimoji="1" lang="en-US" altLang="ja-JP" dirty="0"/>
                        <a:t>(</a:t>
                      </a:r>
                      <a:r>
                        <a:rPr kumimoji="1" lang="ja-JP" altLang="en-US" dirty="0"/>
                        <a:t>学籍番号</a:t>
                      </a:r>
                      <a:r>
                        <a:rPr kumimoji="1" lang="en-US" altLang="ja-JP" dirty="0"/>
                        <a:t>)</a:t>
                      </a:r>
                    </a:p>
                    <a:p>
                      <a:pPr marL="285750" indent="-285750">
                        <a:buFont typeface="Arial" panose="020B0604020202020204" pitchFamily="34" charset="0"/>
                        <a:buChar char="•"/>
                      </a:pPr>
                      <a:r>
                        <a:rPr kumimoji="1" lang="en-US" altLang="ja-JP" dirty="0"/>
                        <a:t>email(</a:t>
                      </a:r>
                      <a:r>
                        <a:rPr kumimoji="1" lang="ja-JP" altLang="en-US" dirty="0"/>
                        <a:t>メールアドレス</a:t>
                      </a:r>
                      <a:r>
                        <a:rPr kumimoji="1" lang="en-US" altLang="ja-JP" dirty="0"/>
                        <a:t>)</a:t>
                      </a:r>
                    </a:p>
                    <a:p>
                      <a:pPr marL="285750" indent="-285750">
                        <a:buFont typeface="Arial" panose="020B0604020202020204" pitchFamily="34" charset="0"/>
                        <a:buChar char="•"/>
                      </a:pPr>
                      <a:r>
                        <a:rPr kumimoji="1" lang="en-US" altLang="ja-JP" dirty="0"/>
                        <a:t>grade(</a:t>
                      </a:r>
                      <a:r>
                        <a:rPr kumimoji="1" lang="ja-JP" altLang="en-US" dirty="0"/>
                        <a:t>学年</a:t>
                      </a:r>
                      <a:r>
                        <a:rPr kumimoji="1" lang="en-US" altLang="ja-JP" dirty="0"/>
                        <a:t>)</a:t>
                      </a:r>
                    </a:p>
                    <a:p>
                      <a:pPr marL="285750" indent="-285750">
                        <a:buFont typeface="Arial" panose="020B0604020202020204" pitchFamily="34" charset="0"/>
                        <a:buChar char="•"/>
                      </a:pPr>
                      <a:r>
                        <a:rPr kumimoji="1" lang="en-US" altLang="ja-JP" dirty="0" err="1"/>
                        <a:t>password_digest</a:t>
                      </a:r>
                      <a:r>
                        <a:rPr kumimoji="1" lang="en-US" altLang="ja-JP" dirty="0"/>
                        <a:t>(</a:t>
                      </a:r>
                      <a:r>
                        <a:rPr kumimoji="1" lang="ja-JP" altLang="en-US" dirty="0"/>
                        <a:t>パスワード</a:t>
                      </a:r>
                      <a:r>
                        <a:rPr kumimoji="1" lang="en-US" altLang="ja-JP" dirty="0"/>
                        <a:t>)</a:t>
                      </a:r>
                    </a:p>
                    <a:p>
                      <a:pPr marL="285750" indent="-285750">
                        <a:buFont typeface="Arial" panose="020B0604020202020204" pitchFamily="34" charset="0"/>
                        <a:buChar char="•"/>
                      </a:pPr>
                      <a:r>
                        <a:rPr kumimoji="1" lang="en-US" altLang="ja-JP" dirty="0"/>
                        <a:t>machine(</a:t>
                      </a:r>
                      <a:r>
                        <a:rPr kumimoji="1" lang="ja-JP" altLang="en-US" dirty="0"/>
                        <a:t>情報実験機番号</a:t>
                      </a:r>
                      <a:r>
                        <a:rPr kumimoji="1" lang="en-US" altLang="ja-JP" dirty="0"/>
                        <a:t>)</a:t>
                      </a:r>
                    </a:p>
                    <a:p>
                      <a:pPr marL="285750" indent="-285750">
                        <a:buFont typeface="Arial" panose="020B0604020202020204" pitchFamily="34" charset="0"/>
                        <a:buChar char="•"/>
                      </a:pPr>
                      <a:r>
                        <a:rPr kumimoji="1" lang="en-US" altLang="ja-JP" dirty="0"/>
                        <a:t>year(</a:t>
                      </a:r>
                      <a:r>
                        <a:rPr kumimoji="1" lang="ja-JP" altLang="en-US" dirty="0"/>
                        <a:t>受講年度</a:t>
                      </a:r>
                      <a:r>
                        <a:rPr kumimoji="1" lang="en-US" altLang="ja-JP" dirty="0"/>
                        <a:t>)</a:t>
                      </a:r>
                    </a:p>
                    <a:p>
                      <a:pPr marL="285750" indent="-285750">
                        <a:buFont typeface="Arial" panose="020B0604020202020204" pitchFamily="34" charset="0"/>
                        <a:buChar char="•"/>
                      </a:pPr>
                      <a:r>
                        <a:rPr kumimoji="1" lang="en-US" altLang="ja-JP" dirty="0"/>
                        <a:t>owner(</a:t>
                      </a:r>
                      <a:r>
                        <a:rPr kumimoji="1" lang="ja-JP" altLang="en-US" dirty="0"/>
                        <a:t>責任者</a:t>
                      </a:r>
                      <a:r>
                        <a:rPr kumimoji="1" lang="en-US" altLang="ja-JP" dirty="0"/>
                        <a:t>)</a:t>
                      </a:r>
                    </a:p>
                    <a:p>
                      <a:pPr marL="285750" indent="-285750">
                        <a:buFont typeface="Arial" panose="020B0604020202020204" pitchFamily="34" charset="0"/>
                        <a:buChar char="•"/>
                      </a:pPr>
                      <a:r>
                        <a:rPr kumimoji="1" lang="en-US" altLang="ja-JP" dirty="0"/>
                        <a:t>furigana(</a:t>
                      </a:r>
                      <a:r>
                        <a:rPr kumimoji="1" lang="ja-JP" altLang="en-US" dirty="0"/>
                        <a:t>名前の読み仮名</a:t>
                      </a:r>
                      <a:r>
                        <a:rPr kumimoji="1" lang="en-US" altLang="ja-JP" dirty="0"/>
                        <a:t>)</a:t>
                      </a:r>
                    </a:p>
                  </a:txBody>
                  <a:tcPr/>
                </a:tc>
                <a:extLst>
                  <a:ext uri="{0D108BD9-81ED-4DB2-BD59-A6C34878D82A}">
                    <a16:rowId xmlns:a16="http://schemas.microsoft.com/office/drawing/2014/main" val="10001"/>
                  </a:ext>
                </a:extLst>
              </a:tr>
              <a:tr h="370840">
                <a:tc>
                  <a:txBody>
                    <a:bodyPr/>
                    <a:lstStyle/>
                    <a:p>
                      <a:r>
                        <a:rPr kumimoji="1" lang="en-US" altLang="ja-JP" dirty="0"/>
                        <a:t>integer</a:t>
                      </a:r>
                      <a:r>
                        <a:rPr kumimoji="1" lang="ja-JP" altLang="en-US" dirty="0"/>
                        <a:t> 型</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id(</a:t>
                      </a:r>
                      <a:r>
                        <a:rPr kumimoji="1" lang="ja-JP" altLang="en-US" dirty="0"/>
                        <a:t>主キー</a:t>
                      </a:r>
                      <a:r>
                        <a:rPr kumimoji="1" lang="en-US" altLang="ja-JP" dirty="0"/>
                        <a:t>)</a:t>
                      </a:r>
                      <a:r>
                        <a:rPr kumimoji="1" lang="ja-JP" altLang="en-US" dirty="0"/>
                        <a:t> </a:t>
                      </a:r>
                      <a:endParaRPr kumimoji="1" lang="en-US" altLang="ja-JP"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err="1"/>
                        <a:t>role_id</a:t>
                      </a:r>
                      <a:r>
                        <a:rPr kumimoji="1" lang="en-US" altLang="ja-JP" dirty="0"/>
                        <a:t>(</a:t>
                      </a:r>
                      <a:r>
                        <a:rPr kumimoji="1" lang="ja-JP" altLang="en-US" dirty="0"/>
                        <a:t>役職の外部キー</a:t>
                      </a:r>
                      <a:r>
                        <a:rPr kumimoji="1" lang="en-US" altLang="ja-JP" dirty="0"/>
                        <a:t>)</a:t>
                      </a:r>
                    </a:p>
                  </a:txBody>
                  <a:tcPr/>
                </a:tc>
                <a:extLst>
                  <a:ext uri="{0D108BD9-81ED-4DB2-BD59-A6C34878D82A}">
                    <a16:rowId xmlns:a16="http://schemas.microsoft.com/office/drawing/2014/main" val="10002"/>
                  </a:ext>
                </a:extLst>
              </a:tr>
              <a:tr h="370840">
                <a:tc>
                  <a:txBody>
                    <a:bodyPr/>
                    <a:lstStyle/>
                    <a:p>
                      <a:r>
                        <a:rPr kumimoji="1" lang="en-US" altLang="ja-JP" dirty="0" err="1"/>
                        <a:t>datetime</a:t>
                      </a:r>
                      <a:r>
                        <a:rPr kumimoji="1" lang="ja-JP" altLang="en-US" dirty="0"/>
                        <a:t> 型</a:t>
                      </a:r>
                    </a:p>
                  </a:txBody>
                  <a:tcPr/>
                </a:tc>
                <a:tc>
                  <a:txBody>
                    <a:bodyPr/>
                    <a:lstStyle/>
                    <a:p>
                      <a:pPr marL="285750" indent="-285750">
                        <a:buFont typeface="Arial" panose="020B0604020202020204" pitchFamily="34" charset="0"/>
                        <a:buChar char="•"/>
                      </a:pPr>
                      <a:r>
                        <a:rPr kumimoji="1" lang="en-US" altLang="ja-JP" dirty="0" err="1"/>
                        <a:t>created_at</a:t>
                      </a:r>
                      <a:r>
                        <a:rPr kumimoji="1" lang="en-US" altLang="ja-JP" dirty="0"/>
                        <a:t>(</a:t>
                      </a:r>
                      <a:r>
                        <a:rPr kumimoji="1" lang="ja-JP" altLang="en-US" dirty="0"/>
                        <a:t>作成日</a:t>
                      </a:r>
                      <a:r>
                        <a:rPr kumimoji="1" lang="en-US" altLang="ja-JP" dirty="0"/>
                        <a:t>)</a:t>
                      </a:r>
                    </a:p>
                    <a:p>
                      <a:pPr marL="285750" indent="-285750">
                        <a:buFont typeface="Arial" panose="020B0604020202020204" pitchFamily="34" charset="0"/>
                        <a:buChar char="•"/>
                      </a:pPr>
                      <a:r>
                        <a:rPr kumimoji="1" lang="en-US" altLang="ja-JP" dirty="0" err="1"/>
                        <a:t>updated_at</a:t>
                      </a:r>
                      <a:r>
                        <a:rPr kumimoji="1" lang="en-US" altLang="ja-JP" dirty="0"/>
                        <a:t>(</a:t>
                      </a:r>
                      <a:r>
                        <a:rPr kumimoji="1" lang="ja-JP" altLang="en-US" dirty="0"/>
                        <a:t>アップデート</a:t>
                      </a:r>
                      <a:r>
                        <a:rPr kumimoji="1" lang="en-US" altLang="ja-JP" dirty="0"/>
                        <a:t>)</a:t>
                      </a:r>
                    </a:p>
                  </a:txBody>
                  <a:tcPr/>
                </a:tc>
                <a:extLst>
                  <a:ext uri="{0D108BD9-81ED-4DB2-BD59-A6C34878D82A}">
                    <a16:rowId xmlns:a16="http://schemas.microsoft.com/office/drawing/2014/main" val="10003"/>
                  </a:ext>
                </a:extLst>
              </a:tr>
              <a:tr h="370840">
                <a:tc>
                  <a:txBody>
                    <a:bodyPr/>
                    <a:lstStyle/>
                    <a:p>
                      <a:r>
                        <a:rPr kumimoji="1" lang="en-US" altLang="ja-JP" dirty="0" err="1"/>
                        <a:t>boolean</a:t>
                      </a:r>
                      <a:r>
                        <a:rPr kumimoji="1" lang="ja-JP" altLang="en-US" dirty="0"/>
                        <a:t> 型</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err="1"/>
                        <a:t>acception</a:t>
                      </a:r>
                      <a:r>
                        <a:rPr kumimoji="1" lang="en-US" altLang="ja-JP" dirty="0"/>
                        <a:t>(</a:t>
                      </a:r>
                      <a:r>
                        <a:rPr kumimoji="1" lang="ja-JP" altLang="en-US" dirty="0"/>
                        <a:t>アカウント認証</a:t>
                      </a:r>
                      <a:r>
                        <a:rPr kumimoji="1" lang="en-US" altLang="ja-JP" dirty="0"/>
                        <a: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9882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user </a:t>
            </a:r>
            <a:r>
              <a:rPr lang="ja-JP" altLang="en-US" dirty="0"/>
              <a:t>クラスの例 </a:t>
            </a:r>
            <a:r>
              <a:rPr lang="en-US" altLang="ja-JP" dirty="0"/>
              <a:t>(</a:t>
            </a:r>
            <a:r>
              <a:rPr lang="ja-JP" altLang="en-US" dirty="0"/>
              <a:t>モデル</a:t>
            </a:r>
            <a:r>
              <a:rPr lang="en-US" altLang="ja-JP" dirty="0"/>
              <a:t>, </a:t>
            </a:r>
            <a:r>
              <a:rPr lang="en-US" altLang="ja-JP" dirty="0" err="1"/>
              <a:t>user.rb</a:t>
            </a:r>
            <a:r>
              <a:rPr lang="en-US" altLang="ja-JP" dirty="0"/>
              <a:t>)</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579145" cy="543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397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user </a:t>
            </a:r>
            <a:r>
              <a:rPr lang="ja-JP" altLang="en-US" dirty="0"/>
              <a:t>クラスの例 </a:t>
            </a:r>
            <a:r>
              <a:rPr lang="en-US" altLang="ja-JP" dirty="0"/>
              <a:t>(</a:t>
            </a:r>
            <a:r>
              <a:rPr lang="en-US" altLang="ja-JP" dirty="0" err="1"/>
              <a:t>users_controller.rb</a:t>
            </a:r>
            <a:r>
              <a:rPr lang="en-US" altLang="ja-JP" dirty="0"/>
              <a:t>)</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6533677" cy="661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中かっこ 4"/>
          <p:cNvSpPr/>
          <p:nvPr/>
        </p:nvSpPr>
        <p:spPr>
          <a:xfrm>
            <a:off x="3779912" y="1556792"/>
            <a:ext cx="432048" cy="15121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p:cNvSpPr/>
          <p:nvPr/>
        </p:nvSpPr>
        <p:spPr>
          <a:xfrm>
            <a:off x="3798962" y="3606924"/>
            <a:ext cx="432048" cy="15121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右中かっこ 7"/>
          <p:cNvSpPr/>
          <p:nvPr/>
        </p:nvSpPr>
        <p:spPr>
          <a:xfrm>
            <a:off x="3798962" y="5138142"/>
            <a:ext cx="432048" cy="15121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427984" y="1772816"/>
            <a:ext cx="3240360" cy="1015663"/>
          </a:xfrm>
          <a:prstGeom prst="rect">
            <a:avLst/>
          </a:prstGeom>
          <a:noFill/>
        </p:spPr>
        <p:txBody>
          <a:bodyPr wrap="square" rtlCol="0">
            <a:spAutoFit/>
          </a:bodyPr>
          <a:lstStyle/>
          <a:p>
            <a:r>
              <a:rPr kumimoji="1" lang="en-US" altLang="ja-JP" sz="2000" dirty="0"/>
              <a:t>show</a:t>
            </a:r>
            <a:r>
              <a:rPr kumimoji="1" lang="ja-JP" altLang="en-US" sz="2000" dirty="0"/>
              <a:t> アクション</a:t>
            </a:r>
            <a:endParaRPr kumimoji="1" lang="en-US" altLang="ja-JP" sz="2000" dirty="0"/>
          </a:p>
          <a:p>
            <a:pPr marL="285750" indent="-285750">
              <a:buFont typeface="Arial" panose="020B0604020202020204" pitchFamily="34" charset="0"/>
              <a:buChar char="•"/>
            </a:pPr>
            <a:r>
              <a:rPr lang="en-US" altLang="ja-JP" sz="2000" dirty="0"/>
              <a:t>find </a:t>
            </a:r>
            <a:r>
              <a:rPr lang="ja-JP" altLang="en-US" sz="2000" dirty="0"/>
              <a:t>メソッドを使って変数を格納</a:t>
            </a:r>
            <a:endParaRPr kumimoji="1" lang="ja-JP" altLang="en-US" sz="2000" dirty="0"/>
          </a:p>
        </p:txBody>
      </p:sp>
      <p:sp>
        <p:nvSpPr>
          <p:cNvPr id="10" name="テキスト ボックス 9"/>
          <p:cNvSpPr txBox="1"/>
          <p:nvPr/>
        </p:nvSpPr>
        <p:spPr>
          <a:xfrm>
            <a:off x="4427984" y="3850905"/>
            <a:ext cx="3240360" cy="1015663"/>
          </a:xfrm>
          <a:prstGeom prst="rect">
            <a:avLst/>
          </a:prstGeom>
          <a:noFill/>
        </p:spPr>
        <p:txBody>
          <a:bodyPr wrap="square" rtlCol="0">
            <a:spAutoFit/>
          </a:bodyPr>
          <a:lstStyle/>
          <a:p>
            <a:r>
              <a:rPr lang="en-US" altLang="ja-JP" sz="2000" dirty="0"/>
              <a:t>new</a:t>
            </a:r>
            <a:r>
              <a:rPr kumimoji="1" lang="ja-JP" altLang="en-US" sz="2000" dirty="0"/>
              <a:t> アクション</a:t>
            </a:r>
            <a:endParaRPr kumimoji="1" lang="en-US" altLang="ja-JP" sz="2000" dirty="0"/>
          </a:p>
          <a:p>
            <a:pPr marL="285750" indent="-285750">
              <a:buFont typeface="Arial" panose="020B0604020202020204" pitchFamily="34" charset="0"/>
              <a:buChar char="•"/>
            </a:pPr>
            <a:r>
              <a:rPr lang="en-US" altLang="ja-JP" sz="2000" dirty="0"/>
              <a:t>new </a:t>
            </a:r>
            <a:r>
              <a:rPr lang="ja-JP" altLang="en-US" sz="2000" dirty="0"/>
              <a:t>メソッドを使ってデータの格納先変数を作成</a:t>
            </a:r>
            <a:endParaRPr kumimoji="1" lang="ja-JP" altLang="en-US" sz="2000" dirty="0"/>
          </a:p>
        </p:txBody>
      </p:sp>
      <p:sp>
        <p:nvSpPr>
          <p:cNvPr id="11" name="テキスト ボックス 10"/>
          <p:cNvSpPr txBox="1"/>
          <p:nvPr/>
        </p:nvSpPr>
        <p:spPr>
          <a:xfrm>
            <a:off x="4480942" y="5301208"/>
            <a:ext cx="3240360" cy="1015663"/>
          </a:xfrm>
          <a:prstGeom prst="rect">
            <a:avLst/>
          </a:prstGeom>
          <a:noFill/>
        </p:spPr>
        <p:txBody>
          <a:bodyPr wrap="square" rtlCol="0">
            <a:spAutoFit/>
          </a:bodyPr>
          <a:lstStyle/>
          <a:p>
            <a:r>
              <a:rPr lang="en-US" altLang="ja-JP" sz="2000" dirty="0" err="1"/>
              <a:t>newext</a:t>
            </a:r>
            <a:r>
              <a:rPr kumimoji="1" lang="ja-JP" altLang="en-US" sz="2000" dirty="0"/>
              <a:t> アクション</a:t>
            </a:r>
            <a:endParaRPr kumimoji="1" lang="en-US" altLang="ja-JP" sz="2000" dirty="0"/>
          </a:p>
          <a:p>
            <a:pPr marL="285750" indent="-285750">
              <a:buFont typeface="Arial" panose="020B0604020202020204" pitchFamily="34" charset="0"/>
              <a:buChar char="•"/>
            </a:pPr>
            <a:r>
              <a:rPr lang="en-US" altLang="ja-JP" sz="2000" dirty="0"/>
              <a:t>new </a:t>
            </a:r>
            <a:r>
              <a:rPr lang="ja-JP" altLang="en-US" sz="2000" dirty="0"/>
              <a:t>メソッドを使ってデータの格納先変数を作成</a:t>
            </a:r>
            <a:endParaRPr kumimoji="1" lang="ja-JP" altLang="en-US" sz="2000" dirty="0"/>
          </a:p>
        </p:txBody>
      </p:sp>
    </p:spTree>
    <p:extLst>
      <p:ext uri="{BB962C8B-B14F-4D97-AF65-F5344CB8AC3E}">
        <p14:creationId xmlns:p14="http://schemas.microsoft.com/office/powerpoint/2010/main" val="38957884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user </a:t>
            </a:r>
            <a:r>
              <a:rPr kumimoji="1" lang="ja-JP" altLang="en-US" dirty="0"/>
              <a:t>クラスの例 </a:t>
            </a:r>
            <a:r>
              <a:rPr kumimoji="1" lang="en-US" altLang="ja-JP" dirty="0"/>
              <a:t>(users/</a:t>
            </a:r>
            <a:r>
              <a:rPr kumimoji="1" lang="en-US" altLang="ja-JP" dirty="0" err="1"/>
              <a:t>show.html.erb</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474118"/>
            <a:ext cx="5286375" cy="806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635896" y="4064878"/>
            <a:ext cx="3240360" cy="707886"/>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t>show</a:t>
            </a:r>
            <a:r>
              <a:rPr lang="ja-JP" altLang="en-US" sz="2000" dirty="0"/>
              <a:t> アクションで格納した変数を表示</a:t>
            </a:r>
            <a:endParaRPr kumimoji="1" lang="ja-JP" altLang="en-US" sz="2000" dirty="0"/>
          </a:p>
        </p:txBody>
      </p:sp>
    </p:spTree>
    <p:extLst>
      <p:ext uri="{BB962C8B-B14F-4D97-AF65-F5344CB8AC3E}">
        <p14:creationId xmlns:p14="http://schemas.microsoft.com/office/powerpoint/2010/main" val="278180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1636680" y="3789040"/>
            <a:ext cx="1063112" cy="1521460"/>
            <a:chOff x="1560916" y="3789040"/>
            <a:chExt cx="1063112" cy="1521460"/>
          </a:xfrm>
        </p:grpSpPr>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301" y="3789040"/>
              <a:ext cx="9810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1560916" y="4941168"/>
              <a:ext cx="1063112" cy="369332"/>
            </a:xfrm>
            <a:prstGeom prst="rect">
              <a:avLst/>
            </a:prstGeom>
          </p:spPr>
          <p:txBody>
            <a:bodyPr wrap="none">
              <a:spAutoFit/>
            </a:bodyPr>
            <a:lstStyle/>
            <a:p>
              <a:r>
                <a:rPr lang="ja-JP" altLang="en-US" dirty="0"/>
                <a:t>食べログ</a:t>
              </a:r>
              <a:endParaRPr lang="en-GB" altLang="ja-JP" dirty="0"/>
            </a:p>
          </p:txBody>
        </p:sp>
      </p:grpSp>
      <p:sp>
        <p:nvSpPr>
          <p:cNvPr id="2" name="タイトル 1"/>
          <p:cNvSpPr>
            <a:spLocks noGrp="1"/>
          </p:cNvSpPr>
          <p:nvPr>
            <p:ph type="title"/>
          </p:nvPr>
        </p:nvSpPr>
        <p:spPr/>
        <p:txBody>
          <a:bodyPr>
            <a:normAutofit fontScale="90000"/>
          </a:bodyPr>
          <a:lstStyle/>
          <a:p>
            <a:r>
              <a:rPr lang="ja-JP" altLang="en-US" dirty="0"/>
              <a:t>実は多くの人が触れている</a:t>
            </a:r>
            <a:br>
              <a:rPr lang="en-US" altLang="ja-JP" dirty="0"/>
            </a:br>
            <a:r>
              <a:rPr lang="en-US" altLang="ja-JP" dirty="0"/>
              <a:t>Ruby on Rails</a:t>
            </a:r>
            <a:endParaRPr kumimoji="1" lang="ja-JP" altLang="en-US" dirty="0"/>
          </a:p>
        </p:txBody>
      </p:sp>
      <p:sp>
        <p:nvSpPr>
          <p:cNvPr id="3" name="コンテンツ プレースホルダー 2"/>
          <p:cNvSpPr>
            <a:spLocks noGrp="1"/>
          </p:cNvSpPr>
          <p:nvPr>
            <p:ph idx="1"/>
          </p:nvPr>
        </p:nvSpPr>
        <p:spPr>
          <a:xfrm>
            <a:off x="1176866" y="1852547"/>
            <a:ext cx="6563486" cy="4273616"/>
          </a:xfrm>
        </p:spPr>
        <p:txBody>
          <a:bodyPr>
            <a:normAutofit/>
          </a:bodyPr>
          <a:lstStyle/>
          <a:p>
            <a:r>
              <a:rPr lang="ja-JP" altLang="en-US" dirty="0"/>
              <a:t>みなさんがよく使っている</a:t>
            </a:r>
            <a:r>
              <a:rPr lang="en-US" altLang="ja-JP" dirty="0"/>
              <a:t>Web</a:t>
            </a:r>
            <a:r>
              <a:rPr lang="ja-JP" altLang="en-US" dirty="0"/>
              <a:t>アプリケーションが</a:t>
            </a:r>
            <a:r>
              <a:rPr lang="en-US" altLang="ja-JP" dirty="0"/>
              <a:t>Ruby on Rails </a:t>
            </a:r>
            <a:r>
              <a:rPr lang="ja-JP" altLang="en-US" dirty="0"/>
              <a:t>を用いて作られている</a:t>
            </a:r>
            <a:endParaRPr kumimoji="1" lang="en-US" altLang="ja-JP" dirty="0"/>
          </a:p>
          <a:p>
            <a:pPr marL="0" indent="0" algn="ctr">
              <a:buNone/>
            </a:pPr>
            <a:endParaRPr kumimoji="1" lang="en-US" altLang="ja-JP" dirty="0"/>
          </a:p>
          <a:p>
            <a:pPr marL="0" indent="0" algn="ctr">
              <a:buNone/>
            </a:pPr>
            <a:endParaRPr lang="en-US" altLang="ja-JP" dirty="0"/>
          </a:p>
          <a:p>
            <a:pPr marL="0" indent="0" algn="ctr">
              <a:buNone/>
            </a:pPr>
            <a:endParaRPr kumimoji="1" lang="en-US" altLang="ja-JP" dirty="0"/>
          </a:p>
          <a:p>
            <a:pPr marL="0" indent="0" algn="ctr">
              <a:buNone/>
            </a:pPr>
            <a:endParaRPr lang="en-US" altLang="ja-JP" dirty="0"/>
          </a:p>
          <a:p>
            <a:pPr marL="0" indent="0" algn="ctr">
              <a:buNone/>
            </a:pPr>
            <a:endParaRPr kumimoji="1" lang="en-US" altLang="ja-JP" dirty="0"/>
          </a:p>
          <a:p>
            <a:pPr lvl="1"/>
            <a:endParaRPr kumimoji="1" lang="en-US" altLang="ja-JP" dirty="0"/>
          </a:p>
        </p:txBody>
      </p:sp>
      <p:grpSp>
        <p:nvGrpSpPr>
          <p:cNvPr id="13" name="グループ化 12"/>
          <p:cNvGrpSpPr/>
          <p:nvPr/>
        </p:nvGrpSpPr>
        <p:grpSpPr>
          <a:xfrm>
            <a:off x="539552" y="2782267"/>
            <a:ext cx="3076575" cy="1176765"/>
            <a:chOff x="539552" y="2782267"/>
            <a:chExt cx="3076575" cy="1176765"/>
          </a:xfrm>
        </p:grpSpPr>
        <p:pic>
          <p:nvPicPr>
            <p:cNvPr id="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782267"/>
              <a:ext cx="30765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1650360" y="3589700"/>
              <a:ext cx="1108188" cy="369332"/>
            </a:xfrm>
            <a:prstGeom prst="rect">
              <a:avLst/>
            </a:prstGeom>
          </p:spPr>
          <p:txBody>
            <a:bodyPr wrap="none">
              <a:spAutoFit/>
            </a:bodyPr>
            <a:lstStyle/>
            <a:p>
              <a:r>
                <a:rPr lang="en-US" altLang="ja-JP" dirty="0"/>
                <a:t>COOKPAD</a:t>
              </a:r>
              <a:endParaRPr lang="en-GB" altLang="ja-JP" dirty="0"/>
            </a:p>
          </p:txBody>
        </p:sp>
      </p:grpSp>
      <p:grpSp>
        <p:nvGrpSpPr>
          <p:cNvPr id="15" name="グループ化 14"/>
          <p:cNvGrpSpPr/>
          <p:nvPr/>
        </p:nvGrpSpPr>
        <p:grpSpPr>
          <a:xfrm>
            <a:off x="5257207" y="2636912"/>
            <a:ext cx="2834942" cy="1449452"/>
            <a:chOff x="5257207" y="2636912"/>
            <a:chExt cx="2834942" cy="1449452"/>
          </a:xfrm>
        </p:grpSpPr>
        <p:pic>
          <p:nvPicPr>
            <p:cNvPr id="7" name="Picture 18" descr="http://manaten.net/wp-content/uploads/2013/07/github-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207" y="2636912"/>
              <a:ext cx="2834942" cy="1124202"/>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6317200" y="3717032"/>
              <a:ext cx="788999" cy="369332"/>
            </a:xfrm>
            <a:prstGeom prst="rect">
              <a:avLst/>
            </a:prstGeom>
          </p:spPr>
          <p:txBody>
            <a:bodyPr wrap="none">
              <a:spAutoFit/>
            </a:bodyPr>
            <a:lstStyle/>
            <a:p>
              <a:r>
                <a:rPr lang="en-US" altLang="ja-JP" dirty="0" err="1"/>
                <a:t>github</a:t>
              </a:r>
              <a:endParaRPr lang="en-GB" altLang="ja-JP" dirty="0"/>
            </a:p>
          </p:txBody>
        </p:sp>
      </p:grpSp>
      <p:pic>
        <p:nvPicPr>
          <p:cNvPr id="17" name="グラフィックス 16">
            <a:extLst>
              <a:ext uri="{FF2B5EF4-FFF2-40B4-BE49-F238E27FC236}">
                <a16:creationId xmlns:a16="http://schemas.microsoft.com/office/drawing/2014/main" id="{414ADEC3-0471-45C2-A46F-EF6212FDC4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2614" y="4190463"/>
            <a:ext cx="2944127" cy="737594"/>
          </a:xfrm>
          <a:prstGeom prst="rect">
            <a:avLst/>
          </a:prstGeom>
        </p:spPr>
      </p:pic>
      <p:sp>
        <p:nvSpPr>
          <p:cNvPr id="18" name="正方形/長方形 17">
            <a:extLst>
              <a:ext uri="{FF2B5EF4-FFF2-40B4-BE49-F238E27FC236}">
                <a16:creationId xmlns:a16="http://schemas.microsoft.com/office/drawing/2014/main" id="{E9231D63-26B6-4035-BEDE-7AB6A1E001EC}"/>
              </a:ext>
            </a:extLst>
          </p:cNvPr>
          <p:cNvSpPr/>
          <p:nvPr/>
        </p:nvSpPr>
        <p:spPr>
          <a:xfrm>
            <a:off x="6103818" y="4880315"/>
            <a:ext cx="859531" cy="369332"/>
          </a:xfrm>
          <a:prstGeom prst="rect">
            <a:avLst/>
          </a:prstGeom>
        </p:spPr>
        <p:txBody>
          <a:bodyPr wrap="none">
            <a:spAutoFit/>
          </a:bodyPr>
          <a:lstStyle/>
          <a:p>
            <a:r>
              <a:rPr lang="en-US" altLang="ja-JP" dirty="0" err="1"/>
              <a:t>rakuten</a:t>
            </a:r>
            <a:endParaRPr lang="en-GB" altLang="ja-JP" dirty="0"/>
          </a:p>
        </p:txBody>
      </p:sp>
    </p:spTree>
    <p:extLst>
      <p:ext uri="{BB962C8B-B14F-4D97-AF65-F5344CB8AC3E}">
        <p14:creationId xmlns:p14="http://schemas.microsoft.com/office/powerpoint/2010/main" val="1949969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質問タイム</a:t>
            </a:r>
          </a:p>
        </p:txBody>
      </p:sp>
    </p:spTree>
    <p:extLst>
      <p:ext uri="{BB962C8B-B14F-4D97-AF65-F5344CB8AC3E}">
        <p14:creationId xmlns:p14="http://schemas.microsoft.com/office/powerpoint/2010/main" val="210691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惑星宇宙グループ</a:t>
            </a:r>
            <a:r>
              <a:rPr kumimoji="1" lang="ja-JP" altLang="en-US" dirty="0"/>
              <a:t>でも</a:t>
            </a:r>
            <a:r>
              <a:rPr kumimoji="1" lang="en-US" altLang="ja-JP" dirty="0"/>
              <a:t>…</a:t>
            </a:r>
            <a:endParaRPr kumimoji="1" lang="ja-JP" altLang="en-US" dirty="0"/>
          </a:p>
        </p:txBody>
      </p:sp>
      <p:sp>
        <p:nvSpPr>
          <p:cNvPr id="3" name="コンテンツ プレースホルダー 2"/>
          <p:cNvSpPr>
            <a:spLocks noGrp="1"/>
          </p:cNvSpPr>
          <p:nvPr>
            <p:ph idx="1"/>
          </p:nvPr>
        </p:nvSpPr>
        <p:spPr>
          <a:xfrm>
            <a:off x="1176866" y="1852547"/>
            <a:ext cx="6995534" cy="4384765"/>
          </a:xfrm>
        </p:spPr>
        <p:txBody>
          <a:bodyPr>
            <a:normAutofit fontScale="85000" lnSpcReduction="20000"/>
          </a:bodyPr>
          <a:lstStyle/>
          <a:p>
            <a:r>
              <a:rPr kumimoji="1" lang="ja-JP" altLang="en-US" dirty="0"/>
              <a:t>現在運用中</a:t>
            </a:r>
            <a:endParaRPr kumimoji="1" lang="en-US" altLang="ja-JP" dirty="0"/>
          </a:p>
          <a:p>
            <a:pPr lvl="1"/>
            <a:r>
              <a:rPr kumimoji="1" lang="en-US" altLang="ja-JP" dirty="0"/>
              <a:t>INEX</a:t>
            </a:r>
            <a:r>
              <a:rPr kumimoji="1" lang="ja-JP" altLang="en-US" dirty="0"/>
              <a:t> レポート投稿システム </a:t>
            </a:r>
            <a:r>
              <a:rPr kumimoji="1" lang="en-US" altLang="ja-JP" dirty="0"/>
              <a:t>-</a:t>
            </a:r>
            <a:r>
              <a:rPr kumimoji="1" lang="en-US" altLang="ja-JP" dirty="0" err="1"/>
              <a:t>suu</a:t>
            </a:r>
            <a:r>
              <a:rPr kumimoji="1" lang="en-US" altLang="ja-JP" dirty="0"/>
              <a:t>-</a:t>
            </a:r>
          </a:p>
          <a:p>
            <a:pPr lvl="2"/>
            <a:r>
              <a:rPr lang="ja-JP" altLang="en-US" dirty="0"/>
              <a:t>管理者</a:t>
            </a:r>
            <a:r>
              <a:rPr lang="en-US" altLang="ja-JP" dirty="0"/>
              <a:t>: </a:t>
            </a:r>
            <a:r>
              <a:rPr lang="ja-JP" altLang="en-US" dirty="0"/>
              <a:t>村橋</a:t>
            </a:r>
            <a:endParaRPr lang="en-US" altLang="ja-JP" dirty="0"/>
          </a:p>
          <a:p>
            <a:pPr lvl="1"/>
            <a:r>
              <a:rPr lang="en-US" altLang="ja-JP" dirty="0"/>
              <a:t>PSG</a:t>
            </a:r>
            <a:r>
              <a:rPr lang="ja-JP" altLang="en-US" dirty="0"/>
              <a:t> 施設予約システム </a:t>
            </a:r>
            <a:r>
              <a:rPr lang="en-US" altLang="ja-JP" dirty="0"/>
              <a:t>-</a:t>
            </a:r>
            <a:r>
              <a:rPr lang="en-US" altLang="ja-JP" dirty="0" err="1"/>
              <a:t>Prrs</a:t>
            </a:r>
            <a:r>
              <a:rPr lang="en-US" altLang="ja-JP" dirty="0"/>
              <a:t>-</a:t>
            </a:r>
          </a:p>
          <a:p>
            <a:pPr lvl="2"/>
            <a:r>
              <a:rPr lang="ja-JP" altLang="en-US" dirty="0"/>
              <a:t>管理者</a:t>
            </a:r>
            <a:r>
              <a:rPr lang="en-US" altLang="ja-JP" dirty="0"/>
              <a:t>: </a:t>
            </a:r>
            <a:r>
              <a:rPr lang="ja-JP" altLang="en-US" dirty="0"/>
              <a:t>荻原</a:t>
            </a:r>
            <a:endParaRPr lang="en-US" altLang="ja-JP" dirty="0"/>
          </a:p>
          <a:p>
            <a:r>
              <a:rPr lang="ja-JP" altLang="en-US" dirty="0"/>
              <a:t>凍結されたもの</a:t>
            </a:r>
            <a:endParaRPr lang="en-US" altLang="ja-JP" dirty="0"/>
          </a:p>
          <a:p>
            <a:pPr lvl="1"/>
            <a:r>
              <a:rPr lang="en-US" altLang="ja-JP" dirty="0"/>
              <a:t>Redmine -</a:t>
            </a:r>
            <a:r>
              <a:rPr lang="en-US" altLang="ja-JP" dirty="0" err="1"/>
              <a:t>EPredmine</a:t>
            </a:r>
            <a:r>
              <a:rPr lang="en-US" altLang="ja-JP" dirty="0"/>
              <a:t>-</a:t>
            </a:r>
          </a:p>
          <a:p>
            <a:pPr lvl="2"/>
            <a:r>
              <a:rPr lang="ja-JP" altLang="en-US" dirty="0"/>
              <a:t>管理者</a:t>
            </a:r>
            <a:r>
              <a:rPr lang="en-US" altLang="ja-JP" dirty="0"/>
              <a:t>: </a:t>
            </a:r>
            <a:r>
              <a:rPr lang="ja-JP" altLang="en-US" dirty="0"/>
              <a:t>三上</a:t>
            </a:r>
            <a:endParaRPr lang="en-US" altLang="ja-JP" dirty="0"/>
          </a:p>
          <a:p>
            <a:pPr lvl="1"/>
            <a:r>
              <a:rPr lang="ja-JP" altLang="en-US" dirty="0"/>
              <a:t>書籍管理システム</a:t>
            </a:r>
            <a:r>
              <a:rPr lang="en-US" altLang="ja-JP" dirty="0"/>
              <a:t>(</a:t>
            </a:r>
            <a:r>
              <a:rPr lang="ja-JP" altLang="en-US" dirty="0"/>
              <a:t>ベータ版</a:t>
            </a:r>
            <a:r>
              <a:rPr lang="en-US" altLang="ja-JP" dirty="0"/>
              <a:t>)</a:t>
            </a:r>
            <a:r>
              <a:rPr lang="ja-JP" altLang="en-US" dirty="0"/>
              <a:t> </a:t>
            </a:r>
            <a:r>
              <a:rPr lang="en-US" altLang="ja-JP" dirty="0"/>
              <a:t>-</a:t>
            </a:r>
            <a:r>
              <a:rPr lang="en-US" altLang="ja-JP" dirty="0" err="1"/>
              <a:t>EPbook</a:t>
            </a:r>
            <a:r>
              <a:rPr lang="en-US" altLang="ja-JP" dirty="0"/>
              <a:t>-</a:t>
            </a:r>
          </a:p>
          <a:p>
            <a:pPr lvl="2"/>
            <a:r>
              <a:rPr lang="ja-JP" altLang="en-US" dirty="0"/>
              <a:t>管理者</a:t>
            </a:r>
            <a:r>
              <a:rPr lang="en-US" altLang="ja-JP" dirty="0"/>
              <a:t>: </a:t>
            </a:r>
            <a:r>
              <a:rPr lang="ja-JP" altLang="en-US" dirty="0"/>
              <a:t>三上</a:t>
            </a:r>
            <a:endParaRPr lang="en-US" altLang="ja-JP" dirty="0"/>
          </a:p>
          <a:p>
            <a:endParaRPr lang="en-US" altLang="ja-JP" dirty="0"/>
          </a:p>
          <a:p>
            <a:r>
              <a:rPr lang="ja-JP" altLang="en-US" dirty="0"/>
              <a:t>全て</a:t>
            </a:r>
            <a:r>
              <a:rPr lang="en-US" altLang="ja-JP" dirty="0"/>
              <a:t>jet </a:t>
            </a:r>
            <a:r>
              <a:rPr lang="ja-JP" altLang="en-US" dirty="0"/>
              <a:t>サーバで動いています</a:t>
            </a:r>
            <a:endParaRPr lang="en-US" altLang="ja-JP" dirty="0"/>
          </a:p>
          <a:p>
            <a:pPr lvl="1"/>
            <a:r>
              <a:rPr lang="en-GB" altLang="ja-JP" dirty="0"/>
              <a:t>https://jet.ep.sci.hokudai.ac.jp/</a:t>
            </a:r>
            <a:endParaRPr lang="ja-JP" altLang="en-US" dirty="0"/>
          </a:p>
        </p:txBody>
      </p:sp>
      <p:sp>
        <p:nvSpPr>
          <p:cNvPr id="4" name="正方形/長方形 3"/>
          <p:cNvSpPr/>
          <p:nvPr/>
        </p:nvSpPr>
        <p:spPr>
          <a:xfrm>
            <a:off x="2483768" y="7461448"/>
            <a:ext cx="3145926" cy="369332"/>
          </a:xfrm>
          <a:prstGeom prst="rect">
            <a:avLst/>
          </a:prstGeom>
        </p:spPr>
        <p:txBody>
          <a:bodyPr wrap="none">
            <a:spAutoFit/>
          </a:bodyPr>
          <a:lstStyle/>
          <a:p>
            <a:r>
              <a:rPr lang="en-GB" altLang="ja-JP" dirty="0"/>
              <a:t>https://jet.ep.sci.hokudai.ac.jp/</a:t>
            </a:r>
            <a:endParaRPr lang="ja-JP" altLang="en-US" dirty="0"/>
          </a:p>
        </p:txBody>
      </p:sp>
    </p:spTree>
    <p:extLst>
      <p:ext uri="{BB962C8B-B14F-4D97-AF65-F5344CB8AC3E}">
        <p14:creationId xmlns:p14="http://schemas.microsoft.com/office/powerpoint/2010/main" val="116009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62975"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3673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5749</TotalTime>
  <Words>3259</Words>
  <Application>Microsoft Office PowerPoint</Application>
  <PresentationFormat>画面に合わせる (4:3)</PresentationFormat>
  <Paragraphs>585</Paragraphs>
  <Slides>70</Slides>
  <Notes>17</Notes>
  <HiddenSlides>21</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70</vt:i4>
      </vt:variant>
    </vt:vector>
  </HeadingPairs>
  <TitlesOfParts>
    <vt:vector size="78" baseType="lpstr">
      <vt:lpstr>ＭＳ Ｐゴシック</vt:lpstr>
      <vt:lpstr>ＭＳ Ｐ明朝</vt:lpstr>
      <vt:lpstr>SFMono-Regular</vt:lpstr>
      <vt:lpstr>Arial</vt:lpstr>
      <vt:lpstr>Calibri</vt:lpstr>
      <vt:lpstr>Courier New</vt:lpstr>
      <vt:lpstr>Garamond</vt:lpstr>
      <vt:lpstr>オーガニック</vt:lpstr>
      <vt:lpstr>Ruby on Rails (RoR) って何? 体験会</vt:lpstr>
      <vt:lpstr>目次</vt:lpstr>
      <vt:lpstr>はじめに</vt:lpstr>
      <vt:lpstr>諸注意</vt:lpstr>
      <vt:lpstr>なぜ話そうと思ったか</vt:lpstr>
      <vt:lpstr>今日伝えたいこと</vt:lpstr>
      <vt:lpstr>実は多くの人が触れている Ruby on Rails</vt:lpstr>
      <vt:lpstr>惑星宇宙グループでも…</vt:lpstr>
      <vt:lpstr>PowerPoint プレゼンテーション</vt:lpstr>
      <vt:lpstr>今日の話の趣旨</vt:lpstr>
      <vt:lpstr>Ruby on Rails</vt:lpstr>
      <vt:lpstr>Ruby on Rails (Rails, RoR)</vt:lpstr>
      <vt:lpstr>Web アプリケーションフレームワーク</vt:lpstr>
      <vt:lpstr>アプリケーションフレームワークのメリット</vt:lpstr>
      <vt:lpstr>アプリケーションフレームワークのデメリット</vt:lpstr>
      <vt:lpstr>Rails プログラミングに必要な環境</vt:lpstr>
      <vt:lpstr>Rails プログラミングに必要な環境</vt:lpstr>
      <vt:lpstr>とりあえず動かしてみる？</vt:lpstr>
      <vt:lpstr>Rails の準備 (@ Debian 9, stretch)</vt:lpstr>
      <vt:lpstr>Ruby のバージョンアップ</vt:lpstr>
      <vt:lpstr>Rails インストールの合間に Gem とは</vt:lpstr>
      <vt:lpstr>Rails サーバ立ち上げ，動作確認</vt:lpstr>
      <vt:lpstr>PowerPoint プレゼンテーション</vt:lpstr>
      <vt:lpstr>ディレクトリ構造</vt:lpstr>
      <vt:lpstr>ソフトウェアアーキテクチャ</vt:lpstr>
      <vt:lpstr>MVC の基本的なシナリオ</vt:lpstr>
      <vt:lpstr>MVC の基本的なシナリオ</vt:lpstr>
      <vt:lpstr>多分よくわかんないと思うので，簡単な例で試す1</vt:lpstr>
      <vt:lpstr>多分よくわかんないと思うので，簡単な例で試す1</vt:lpstr>
      <vt:lpstr>だけど…結構大変</vt:lpstr>
      <vt:lpstr>Scaffolding 機能 (スキャフォールディング)</vt:lpstr>
      <vt:lpstr>Scaffold 機能の下準備</vt:lpstr>
      <vt:lpstr>Scaffolding 機能による開発</vt:lpstr>
      <vt:lpstr>PowerPoint プレゼンテーション</vt:lpstr>
      <vt:lpstr>Scaffold により作成, 修正されるファイル</vt:lpstr>
      <vt:lpstr>app/views/books/index.html.erb</vt:lpstr>
      <vt:lpstr>マイグレーションファイル db/migrate/YYYYMMDD_create_books.rb</vt:lpstr>
      <vt:lpstr>実際に出来上がったものをブラウザで見てみる</vt:lpstr>
      <vt:lpstr>ブラウザでアクセス</vt:lpstr>
      <vt:lpstr>手を動かしてみる</vt:lpstr>
      <vt:lpstr>Controller</vt:lpstr>
      <vt:lpstr>Controller</vt:lpstr>
      <vt:lpstr>Model</vt:lpstr>
      <vt:lpstr>ここまででできること</vt:lpstr>
      <vt:lpstr>充実したアプリケーションの開発のために本当はもう少し語りたいこと</vt:lpstr>
      <vt:lpstr>便利なプラグイン(Gem)の紹介</vt:lpstr>
      <vt:lpstr>もう少し凝ったページを作りたい</vt:lpstr>
      <vt:lpstr>プラグインのインストールの方法</vt:lpstr>
      <vt:lpstr>例：Twitter-Bootstrap-rails</vt:lpstr>
      <vt:lpstr>Bootstrap インストール</vt:lpstr>
      <vt:lpstr>もう一回見てみる</vt:lpstr>
      <vt:lpstr>Bootstrap 適用後</vt:lpstr>
      <vt:lpstr>その他のプラグイン</vt:lpstr>
      <vt:lpstr>現在稼働中のサービスについての紹介</vt:lpstr>
      <vt:lpstr>惑星宇宙グループで稼働しているRails サービス</vt:lpstr>
      <vt:lpstr>INEX レポート投稿システム suu</vt:lpstr>
      <vt:lpstr>PSG 施設予約システム  Prrs</vt:lpstr>
      <vt:lpstr>Redmine  EPredmine</vt:lpstr>
      <vt:lpstr>書籍管理システム(ベータ版) EPbook</vt:lpstr>
      <vt:lpstr>まとめ</vt:lpstr>
      <vt:lpstr>今から始める人へおすすめ の文献</vt:lpstr>
      <vt:lpstr>参考文献</vt:lpstr>
      <vt:lpstr>Github</vt:lpstr>
      <vt:lpstr>Rails 基本理念</vt:lpstr>
      <vt:lpstr>厳格なファイル名規則 </vt:lpstr>
      <vt:lpstr>user クラスの例 (データベース)</vt:lpstr>
      <vt:lpstr>user クラスの例 (モデル, user.rb)</vt:lpstr>
      <vt:lpstr>user クラスの例 (users_controller.rb)</vt:lpstr>
      <vt:lpstr>user クラスの例 (users/show.html.erb)</vt:lpstr>
      <vt:lpstr>質問タイム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Ruby on Rails (RoR) を弄る</dc:title>
  <dc:creator>mikataka</dc:creator>
  <cp:lastModifiedBy>荻原　弘尭</cp:lastModifiedBy>
  <cp:revision>84</cp:revision>
  <dcterms:created xsi:type="dcterms:W3CDTF">2016-07-20T20:36:13Z</dcterms:created>
  <dcterms:modified xsi:type="dcterms:W3CDTF">2018-01-19T11:04:24Z</dcterms:modified>
</cp:coreProperties>
</file>