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5" r:id="rId12"/>
    <p:sldId id="264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087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D0E6-26D6-4AD1-A7DC-95837B10F3CC}" type="datetimeFigureOut">
              <a:rPr kumimoji="1" lang="ja-JP" altLang="en-US" smtClean="0"/>
              <a:pPr/>
              <a:t>2019/5/24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28DA5-207C-4AAF-8D90-6C2E129BA8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68867" y="0"/>
            <a:ext cx="0" cy="6858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395536" y="-1626"/>
            <a:ext cx="0" cy="6858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 rot="10800000">
            <a:off x="-3140" y="198258"/>
            <a:ext cx="461665" cy="64658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  <a:latin typeface="Century" pitchFamily="18" charset="0"/>
                <a:ea typeface="HGP明朝E" pitchFamily="18" charset="-128"/>
              </a:rPr>
              <a:t>EPnetFaN</a:t>
            </a:r>
            <a:r>
              <a:rPr kumimoji="1" lang="ja-JP" altLang="en-US" b="1" dirty="0" smtClean="0">
                <a:solidFill>
                  <a:schemeClr val="bg1"/>
                </a:solidFill>
                <a:latin typeface="Century" pitchFamily="18" charset="0"/>
                <a:ea typeface="HGP明朝E" pitchFamily="18" charset="-128"/>
              </a:rPr>
              <a:t>　　　　</a:t>
            </a:r>
            <a:r>
              <a:rPr kumimoji="1" lang="en-US" altLang="ja-JP" b="1" dirty="0" err="1" smtClean="0">
                <a:solidFill>
                  <a:schemeClr val="bg1"/>
                </a:solidFill>
                <a:latin typeface="Century" pitchFamily="18" charset="0"/>
                <a:ea typeface="HGP明朝E" pitchFamily="18" charset="-128"/>
              </a:rPr>
              <a:t>EPnetFaN</a:t>
            </a:r>
            <a:r>
              <a:rPr kumimoji="1" lang="ja-JP" altLang="en-US" b="1" baseline="0" dirty="0" smtClean="0">
                <a:solidFill>
                  <a:schemeClr val="bg1"/>
                </a:solidFill>
                <a:latin typeface="Century" pitchFamily="18" charset="0"/>
                <a:ea typeface="HGP明朝E" pitchFamily="18" charset="-128"/>
              </a:rPr>
              <a:t>　　　　</a:t>
            </a:r>
            <a:r>
              <a:rPr kumimoji="1" lang="en-US" altLang="ja-JP" b="1" baseline="0" dirty="0" err="1" smtClean="0">
                <a:solidFill>
                  <a:schemeClr val="bg1"/>
                </a:solidFill>
                <a:latin typeface="Century" pitchFamily="18" charset="0"/>
                <a:ea typeface="HGP明朝E" pitchFamily="18" charset="-128"/>
              </a:rPr>
              <a:t>EPnetFaN</a:t>
            </a:r>
            <a:r>
              <a:rPr kumimoji="1" lang="ja-JP" altLang="en-US" b="1" baseline="0" dirty="0" smtClean="0">
                <a:solidFill>
                  <a:schemeClr val="bg1"/>
                </a:solidFill>
                <a:latin typeface="Century" pitchFamily="18" charset="0"/>
                <a:ea typeface="HGP明朝E" pitchFamily="18" charset="-128"/>
              </a:rPr>
              <a:t>　　　　</a:t>
            </a:r>
            <a:r>
              <a:rPr kumimoji="1" lang="en-US" altLang="ja-JP" b="1" baseline="0" dirty="0" err="1" smtClean="0">
                <a:solidFill>
                  <a:schemeClr val="bg1"/>
                </a:solidFill>
                <a:latin typeface="Century" pitchFamily="18" charset="0"/>
                <a:ea typeface="HGP明朝E" pitchFamily="18" charset="-128"/>
              </a:rPr>
              <a:t>EPnetFaN</a:t>
            </a:r>
            <a:endParaRPr kumimoji="1" lang="ja-JP" altLang="en-US" b="1" dirty="0">
              <a:solidFill>
                <a:schemeClr val="bg1"/>
              </a:solidFill>
              <a:latin typeface="Century" pitchFamily="18" charset="0"/>
              <a:ea typeface="HGP明朝E" pitchFamily="1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s-jp.org/modules/mosir/player.php?v=20010305_02_nakamoto-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.ad.jp/ja/materials/iw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.sci.hokudai.ac.jp/~inex/" TargetMode="External"/><Relationship Id="rId2" Type="http://schemas.openxmlformats.org/officeDocument/2006/relationships/hyperlink" Target="https://www.ep.sci.hokudai.ac.jp/~epnetf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ic.ad.jp/ja/materials/iw/" TargetMode="External"/><Relationship Id="rId4" Type="http://schemas.openxmlformats.org/officeDocument/2006/relationships/hyperlink" Target="https://www.cps-jp.org/~mosir/pub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ふりかえり </a:t>
            </a:r>
            <a:r>
              <a:rPr lang="en-US" altLang="ja-JP" dirty="0" err="1" smtClean="0"/>
              <a:t>EPnetFaN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2019/05/24</a:t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en-US" altLang="ja-JP" dirty="0" err="1" smtClean="0">
                <a:solidFill>
                  <a:schemeClr val="tx1"/>
                </a:solidFill>
              </a:rPr>
              <a:t>EPnetFan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</a:rPr>
              <a:t>座学編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小高正嗣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情報実習の立ち上げ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他人に迷惑をかけないユーザの育成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研究に必要な計算情報環境を支える </a:t>
            </a:r>
            <a:r>
              <a:rPr lang="en-US" altLang="ja-JP" dirty="0" smtClean="0"/>
              <a:t>and/or</a:t>
            </a:r>
            <a:br>
              <a:rPr lang="en-US" altLang="ja-JP" dirty="0" smtClean="0"/>
            </a:br>
            <a:r>
              <a:rPr lang="ja-JP" altLang="en-US" dirty="0" smtClean="0"/>
              <a:t>地球惑星科学の情報化を担う人材</a:t>
            </a:r>
            <a:r>
              <a:rPr lang="ja-JP" altLang="en-US" dirty="0" smtClean="0"/>
              <a:t>の</a:t>
            </a:r>
            <a:r>
              <a:rPr lang="ja-JP" altLang="en-US" dirty="0" smtClean="0"/>
              <a:t>育成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2000/02 </a:t>
            </a:r>
            <a:r>
              <a:rPr lang="ja-JP" altLang="en-US" dirty="0" smtClean="0"/>
              <a:t>に実習用計算機を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組み立て、</a:t>
            </a:r>
            <a:r>
              <a:rPr lang="en-US" altLang="ja-JP" dirty="0" smtClean="0"/>
              <a:t>2000</a:t>
            </a:r>
            <a:r>
              <a:rPr lang="ja-JP" altLang="en-US" dirty="0" smtClean="0"/>
              <a:t>年冬学期に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開講</a:t>
            </a:r>
            <a:endParaRPr lang="en-US" altLang="ja-JP" dirty="0" smtClean="0"/>
          </a:p>
        </p:txBody>
      </p:sp>
      <p:pic>
        <p:nvPicPr>
          <p:cNvPr id="21506" name="Picture 2" descr="https://www.ep.sci.hokudai.ac.jp/~epnetfan/photo/1999/cp24/big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816" y="4041576"/>
            <a:ext cx="3215680" cy="24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err="1" smtClean="0"/>
              <a:t>m</a:t>
            </a:r>
            <a:r>
              <a:rPr kumimoji="1" lang="en-US" altLang="ja-JP" dirty="0" err="1" smtClean="0"/>
              <a:t>osir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プロジェクトの開始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WIDE </a:t>
            </a:r>
            <a:r>
              <a:rPr lang="ja-JP" altLang="en-US" dirty="0" smtClean="0"/>
              <a:t>プロジェクトの </a:t>
            </a:r>
            <a:r>
              <a:rPr lang="en-US" altLang="ja-JP" dirty="0" smtClean="0"/>
              <a:t>SOI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Shool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Internet</a:t>
            </a:r>
            <a:r>
              <a:rPr lang="ja-JP" altLang="en-US" dirty="0" smtClean="0"/>
              <a:t>）にならった活動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地球</a:t>
            </a:r>
            <a:r>
              <a:rPr lang="ja-JP" altLang="en-US" dirty="0" smtClean="0"/>
              <a:t>惑星科学に関する各種講演を収録加工し、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ネットワーク上で随時閲覧できるようにする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当初</a:t>
            </a:r>
            <a:r>
              <a:rPr lang="ja-JP" altLang="en-US" dirty="0" smtClean="0"/>
              <a:t>は北大にサーバを構築、現在は </a:t>
            </a:r>
            <a:r>
              <a:rPr lang="en-US" altLang="ja-JP" dirty="0" smtClean="0"/>
              <a:t>CPS </a:t>
            </a:r>
            <a:r>
              <a:rPr lang="ja-JP" altLang="en-US" dirty="0" smtClean="0"/>
              <a:t>サーバに引き継ぎ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https://www.cps-jp.org/~</a:t>
            </a:r>
            <a:r>
              <a:rPr lang="en-US" altLang="ja-JP" dirty="0" smtClean="0"/>
              <a:t>mosir/</a:t>
            </a:r>
          </a:p>
          <a:p>
            <a:pPr lvl="2"/>
            <a:r>
              <a:rPr kumimoji="1" lang="ja-JP" altLang="en-US" dirty="0" smtClean="0"/>
              <a:t>もっとも古いアーカイブ（</a:t>
            </a:r>
            <a:r>
              <a:rPr kumimoji="1" lang="en-US" altLang="ja-JP" dirty="0" smtClean="0"/>
              <a:t>2001/03/05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>
                <a:hlinkClick r:id="rId2"/>
              </a:rPr>
              <a:t>https://</a:t>
            </a:r>
            <a:r>
              <a:rPr lang="en-US" altLang="ja-JP" dirty="0" smtClean="0">
                <a:hlinkClick r:id="rId2"/>
              </a:rPr>
              <a:t>www.cps-jp.org/modules/mosir/player.php?v=20010305_02_nakamoto-02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2001</a:t>
            </a:r>
            <a:r>
              <a:rPr kumimoji="1"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プライベート </a:t>
            </a:r>
            <a:r>
              <a:rPr lang="en-US" altLang="ja-JP" dirty="0" smtClean="0"/>
              <a:t>LAN </a:t>
            </a:r>
            <a:r>
              <a:rPr lang="ja-JP" altLang="en-US" dirty="0" smtClean="0"/>
              <a:t>の構築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理学部３・４号館の一部の居室を対象に展開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当初は別途サーバを設置、後に </a:t>
            </a:r>
            <a:r>
              <a:rPr lang="en-US" altLang="ja-JP" dirty="0" smtClean="0"/>
              <a:t>blue </a:t>
            </a:r>
            <a:r>
              <a:rPr lang="ja-JP" altLang="en-US" dirty="0" smtClean="0"/>
              <a:t>に統合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８号館プライベート </a:t>
            </a:r>
            <a:r>
              <a:rPr lang="en-US" altLang="ja-JP" dirty="0" smtClean="0"/>
              <a:t>LAN </a:t>
            </a:r>
            <a:r>
              <a:rPr lang="ja-JP" altLang="en-US" dirty="0" smtClean="0"/>
              <a:t>の原点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インターネットウィークに参加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インターネット研究者・技術者による学会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基礎</a:t>
            </a:r>
            <a:r>
              <a:rPr kumimoji="1" lang="ja-JP" altLang="en-US" dirty="0" smtClean="0"/>
              <a:t>知識の確認と情報収集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hlinkClick r:id="rId2"/>
              </a:rPr>
              <a:t>https://www.nic.ad.jp/ja/materials/iw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2002</a:t>
            </a:r>
            <a:r>
              <a:rPr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遠隔授業開始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当時の接続先は岡山県立鴨方高校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北大と</a:t>
            </a:r>
            <a:r>
              <a:rPr lang="ja-JP" altLang="en-US" dirty="0" smtClean="0"/>
              <a:t>鴨方</a:t>
            </a:r>
            <a:r>
              <a:rPr lang="ja-JP" altLang="en-US" dirty="0" smtClean="0"/>
              <a:t>高校にビデオ映像を送受信するサーバを設置、対応スタッフを現地に派遣</a:t>
            </a:r>
            <a:endParaRPr kumimoji="1" lang="ja-JP" altLang="en-US" dirty="0"/>
          </a:p>
        </p:txBody>
      </p:sp>
      <p:pic>
        <p:nvPicPr>
          <p:cNvPr id="24578" name="Picture 2" descr="https://www.ep.sci.hokudai.ac.jp/~epnetfan/photo/2002/1024/images/img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89040"/>
            <a:ext cx="2123728" cy="2831638"/>
          </a:xfrm>
          <a:prstGeom prst="rect">
            <a:avLst/>
          </a:prstGeom>
          <a:noFill/>
        </p:spPr>
      </p:pic>
      <p:pic>
        <p:nvPicPr>
          <p:cNvPr id="24580" name="Picture 4" descr="https://www.ep.sci.hokudai.ac.jp/~epnetfan/photo/2002/1024/images/img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432" y="3789040"/>
            <a:ext cx="2123728" cy="2831638"/>
          </a:xfrm>
          <a:prstGeom prst="rect">
            <a:avLst/>
          </a:prstGeom>
          <a:noFill/>
        </p:spPr>
      </p:pic>
      <p:pic>
        <p:nvPicPr>
          <p:cNvPr id="24582" name="Picture 6" descr="https://www.ep.sci.hokudai.ac.jp/~epnetfan/photo/2002/1024/images/img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702" y="3789040"/>
            <a:ext cx="2141730" cy="2855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2003</a:t>
            </a:r>
            <a:r>
              <a:rPr kumimoji="1"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理学部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号館への移転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現在のネットワーク環境がほぼ形作られる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プライベート </a:t>
            </a:r>
            <a:r>
              <a:rPr lang="en-US" altLang="ja-JP" dirty="0" smtClean="0"/>
              <a:t>LAN </a:t>
            </a:r>
            <a:r>
              <a:rPr lang="ja-JP" altLang="en-US" dirty="0" smtClean="0"/>
              <a:t>の登録抹消を自動化</a:t>
            </a:r>
            <a:endParaRPr kumimoji="1" lang="ja-JP" altLang="en-US" dirty="0"/>
          </a:p>
        </p:txBody>
      </p:sp>
      <p:pic>
        <p:nvPicPr>
          <p:cNvPr id="5" name="図 4" descr="net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64257"/>
            <a:ext cx="7678222" cy="347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2005</a:t>
            </a:r>
            <a:r>
              <a:rPr kumimoji="1"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Wireless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LAN </a:t>
            </a:r>
            <a:r>
              <a:rPr kumimoji="1" lang="ja-JP" altLang="en-US" dirty="0" smtClean="0"/>
              <a:t>プロジェクト開始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EPnetFaN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管理領域において無線 </a:t>
            </a:r>
            <a:r>
              <a:rPr kumimoji="1" lang="en-US" altLang="ja-JP" dirty="0" smtClean="0"/>
              <a:t>LAN </a:t>
            </a:r>
            <a:r>
              <a:rPr lang="ja-JP" altLang="en-US" dirty="0" smtClean="0"/>
              <a:t>接続サービスを提供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各無線 </a:t>
            </a:r>
            <a:r>
              <a:rPr lang="en-US" altLang="ja-JP" dirty="0" smtClean="0"/>
              <a:t>LAN </a:t>
            </a:r>
            <a:r>
              <a:rPr lang="ja-JP" altLang="en-US" dirty="0" smtClean="0"/>
              <a:t>機器のルータ</a:t>
            </a:r>
            <a:r>
              <a:rPr lang="ja-JP" altLang="en-US" dirty="0" smtClean="0"/>
              <a:t>機能</a:t>
            </a:r>
            <a:r>
              <a:rPr lang="ja-JP" altLang="en-US" dirty="0" smtClean="0"/>
              <a:t>をオフ、無線 </a:t>
            </a:r>
            <a:r>
              <a:rPr lang="en-US" altLang="ja-JP" dirty="0" smtClean="0"/>
              <a:t>LAN </a:t>
            </a:r>
            <a:r>
              <a:rPr lang="ja-JP" altLang="en-US" dirty="0" smtClean="0"/>
              <a:t>ハブとして８号館プライベート </a:t>
            </a:r>
            <a:r>
              <a:rPr lang="en-US" altLang="ja-JP" dirty="0" smtClean="0"/>
              <a:t>LAN </a:t>
            </a:r>
            <a:r>
              <a:rPr lang="ja-JP" altLang="en-US" dirty="0" smtClean="0"/>
              <a:t>に接続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2009</a:t>
            </a:r>
            <a:r>
              <a:rPr lang="ja-JP" altLang="en-US" dirty="0" smtClean="0"/>
              <a:t>年に後継管理者が不在となり一旦凍結、後に復活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これまでの活動をふりかえって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研究活動支援のため始めたプロジェクトが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中核</a:t>
            </a:r>
            <a:r>
              <a:rPr lang="ja-JP" altLang="en-US" dirty="0" smtClean="0"/>
              <a:t>となっている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</a:t>
            </a:r>
            <a:r>
              <a:rPr kumimoji="1" lang="en-US" altLang="ja-JP" dirty="0" smtClean="0"/>
              <a:t>x) EP </a:t>
            </a:r>
            <a:r>
              <a:rPr kumimoji="1" lang="ja-JP" altLang="en-US" dirty="0" smtClean="0"/>
              <a:t>サーバ</a:t>
            </a:r>
            <a:r>
              <a:rPr lang="ja-JP" altLang="en-US" dirty="0" smtClean="0"/>
              <a:t>、プライベート </a:t>
            </a:r>
            <a:r>
              <a:rPr lang="en-US" altLang="ja-JP" dirty="0" smtClean="0"/>
              <a:t>LAN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一方で学生</a:t>
            </a:r>
            <a:r>
              <a:rPr lang="en-US" altLang="ja-JP" dirty="0" smtClean="0"/>
              <a:t>/</a:t>
            </a:r>
            <a:r>
              <a:rPr lang="ja-JP" altLang="en-US" dirty="0" smtClean="0"/>
              <a:t>院生が自発的に始めたプロジェクトもある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ex) </a:t>
            </a:r>
            <a:r>
              <a:rPr lang="en-US" altLang="ja-JP" dirty="0" err="1" smtClean="0"/>
              <a:t>mosir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遠隔授業、</a:t>
            </a:r>
            <a:r>
              <a:rPr lang="en-US" altLang="ja-JP" dirty="0" smtClean="0"/>
              <a:t>W</a:t>
            </a:r>
            <a:r>
              <a:rPr lang="en-US" altLang="ja-JP" dirty="0" smtClean="0"/>
              <a:t>ireless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LAN</a:t>
            </a:r>
          </a:p>
          <a:p>
            <a:pPr lvl="1"/>
            <a:r>
              <a:rPr lang="ja-JP" altLang="en-US" dirty="0" smtClean="0"/>
              <a:t>技術的に面白い点が多く、楽しみながら運営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EPnetFaN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に期待していること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99715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未来を担う人材が（勝手に）育成される場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お互いに</a:t>
            </a:r>
            <a:r>
              <a:rPr lang="ja-JP" altLang="en-US" dirty="0" smtClean="0"/>
              <a:t>計算機・ネットワークの知識をもちよって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一般市民として恥ずかしく</a:t>
            </a:r>
            <a:r>
              <a:rPr lang="ja-JP" altLang="en-US" dirty="0" smtClean="0"/>
              <a:t>ない計算機ユーザと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研究に必要な計算情報環境を支える</a:t>
            </a:r>
            <a:r>
              <a:rPr lang="ja-JP" altLang="en-US" dirty="0" smtClean="0"/>
              <a:t>人材を輩出する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プロジェクトの運営を通して参加者の企画運営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能力を養なう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背景思想は「自力更生・相互扶助」</a:t>
            </a:r>
            <a:endParaRPr lang="en-US" altLang="ja-JP" dirty="0" smtClean="0"/>
          </a:p>
          <a:p>
            <a:endParaRPr lang="ja-JP" altLang="en-US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ja-JP" altLang="en-US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懸案事項（というか宿題？）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EP</a:t>
            </a:r>
            <a:r>
              <a:rPr kumimoji="1" lang="ja-JP" altLang="en-US" dirty="0" smtClean="0"/>
              <a:t>サーバ</a:t>
            </a:r>
            <a:r>
              <a:rPr lang="ja-JP" altLang="en-US" dirty="0" smtClean="0"/>
              <a:t>関連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OS 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アップデート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gate-</a:t>
            </a:r>
            <a:r>
              <a:rPr lang="en-US" altLang="ja-JP" dirty="0" err="1" smtClean="0"/>
              <a:t>toroku</a:t>
            </a:r>
            <a:r>
              <a:rPr lang="en-US" altLang="ja-JP" dirty="0" smtClean="0"/>
              <a:t>-system </a:t>
            </a:r>
            <a:r>
              <a:rPr lang="ja-JP" altLang="en-US" dirty="0" smtClean="0"/>
              <a:t>管理者の引き継ぎ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８号館プライベート </a:t>
            </a:r>
            <a:r>
              <a:rPr lang="en-US" altLang="ja-JP" dirty="0" smtClean="0"/>
              <a:t>LAN </a:t>
            </a:r>
          </a:p>
          <a:p>
            <a:pPr lvl="1"/>
            <a:r>
              <a:rPr lang="en-US" altLang="ja-JP" dirty="0" smtClean="0"/>
              <a:t>MAC </a:t>
            </a:r>
            <a:r>
              <a:rPr lang="ja-JP" altLang="en-US" dirty="0" smtClean="0"/>
              <a:t>アドレスを用いたアクセス制限の導入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Wireless LAN</a:t>
            </a:r>
            <a:r>
              <a:rPr lang="ja-JP" altLang="en-US" dirty="0" smtClean="0"/>
              <a:t> </a:t>
            </a:r>
            <a:r>
              <a:rPr lang="ja-JP" altLang="en-US" dirty="0" smtClean="0"/>
              <a:t>プロジェクト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手引の整備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サーバ室・計算情報サロンの物品整理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いらない物・使えるけど埋もれている物多数</a:t>
            </a:r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 </a:t>
            </a:r>
            <a:r>
              <a:rPr kumimoji="1" lang="en-US" altLang="ja-JP" dirty="0" smtClean="0"/>
              <a:t>URL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EPnetFan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プロジェクト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>
                <a:hlinkClick r:id="rId2"/>
              </a:rPr>
              <a:t>https://www.ep.sci.hokudai.ac.jp/~</a:t>
            </a:r>
            <a:r>
              <a:rPr lang="en-US" altLang="ja-JP" dirty="0" smtClean="0">
                <a:hlinkClick r:id="rId2"/>
              </a:rPr>
              <a:t>epnetfan/</a:t>
            </a:r>
            <a:endParaRPr lang="en-US" altLang="ja-JP" dirty="0" smtClean="0"/>
          </a:p>
          <a:p>
            <a:r>
              <a:rPr lang="ja-JP" altLang="en-US" dirty="0" smtClean="0"/>
              <a:t>情報実験プロジェクト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hlinkClick r:id="rId3"/>
              </a:rPr>
              <a:t>http://www.ep.sci.hokudai.ac.jp/~inex/</a:t>
            </a:r>
            <a:endParaRPr lang="en-US" altLang="ja-JP" dirty="0" smtClean="0"/>
          </a:p>
          <a:p>
            <a:r>
              <a:rPr lang="en-US" altLang="ja-JP" dirty="0" err="1" smtClean="0"/>
              <a:t>Mosir</a:t>
            </a:r>
            <a:r>
              <a:rPr lang="en-US" altLang="ja-JP" dirty="0" smtClean="0"/>
              <a:t> </a:t>
            </a:r>
            <a:r>
              <a:rPr lang="ja-JP" altLang="en-US" dirty="0" smtClean="0"/>
              <a:t>プロジェクト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hlinkClick r:id="rId4"/>
              </a:rPr>
              <a:t> https://www.cps-jp.org/~</a:t>
            </a:r>
            <a:r>
              <a:rPr lang="en-US" altLang="ja-JP" dirty="0" smtClean="0">
                <a:hlinkClick r:id="rId4"/>
              </a:rPr>
              <a:t>mosir/</a:t>
            </a:r>
            <a:endParaRPr lang="en-US" altLang="ja-JP" dirty="0" smtClean="0"/>
          </a:p>
          <a:p>
            <a:r>
              <a:rPr lang="en-US" altLang="ja-JP" dirty="0" smtClean="0"/>
              <a:t>Internet </a:t>
            </a:r>
            <a:r>
              <a:rPr lang="en-US" altLang="ja-JP" dirty="0" smtClean="0"/>
              <a:t>Week</a:t>
            </a:r>
            <a:br>
              <a:rPr lang="en-US" altLang="ja-JP" dirty="0" smtClean="0"/>
            </a:br>
            <a:r>
              <a:rPr lang="en-US" altLang="ja-JP" dirty="0" smtClean="0">
                <a:hlinkClick r:id="rId5"/>
              </a:rPr>
              <a:t>https://www.nic.ad.jp/ja/materials/iw</a:t>
            </a:r>
            <a:r>
              <a:rPr lang="en-US" altLang="ja-JP" dirty="0" smtClean="0">
                <a:hlinkClick r:id="rId5"/>
              </a:rPr>
              <a:t>/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EPnetFaN</a:t>
            </a:r>
            <a:r>
              <a:rPr kumimoji="1" lang="en-US" altLang="ja-JP" dirty="0" smtClean="0"/>
              <a:t> </a:t>
            </a:r>
            <a:r>
              <a:rPr lang="ja-JP" altLang="en-US" dirty="0"/>
              <a:t>は</a:t>
            </a:r>
            <a:r>
              <a:rPr kumimoji="1" lang="ja-JP" altLang="en-US" dirty="0" smtClean="0"/>
              <a:t>今年で </a:t>
            </a:r>
            <a:r>
              <a:rPr kumimoji="1" lang="en-US" altLang="ja-JP" dirty="0" smtClean="0"/>
              <a:t>21 </a:t>
            </a:r>
            <a:r>
              <a:rPr kumimoji="1" lang="ja-JP" altLang="en-US" dirty="0" smtClean="0"/>
              <a:t>年目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去年が </a:t>
            </a:r>
            <a:r>
              <a:rPr lang="en-US" altLang="ja-JP" dirty="0" smtClean="0"/>
              <a:t>20 </a:t>
            </a:r>
            <a:r>
              <a:rPr lang="ja-JP" altLang="en-US" dirty="0" smtClean="0"/>
              <a:t>周年でした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（何もイベントしなかったな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座学編 </a:t>
            </a:r>
            <a:r>
              <a:rPr lang="en-US" altLang="ja-JP" dirty="0" smtClean="0"/>
              <a:t>/ </a:t>
            </a:r>
            <a:r>
              <a:rPr lang="ja-JP" altLang="en-US" dirty="0" smtClean="0"/>
              <a:t>実技編とも様々な活動を</a:t>
            </a:r>
            <a:r>
              <a:rPr lang="ja-JP" altLang="en-US" dirty="0"/>
              <a:t>実施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EP </a:t>
            </a:r>
            <a:r>
              <a:rPr lang="ja-JP" altLang="en-US" dirty="0" smtClean="0"/>
              <a:t>サーバ</a:t>
            </a:r>
            <a:endParaRPr lang="en-US" altLang="ja-JP" dirty="0" smtClean="0"/>
          </a:p>
          <a:p>
            <a:pPr lvl="1"/>
            <a:r>
              <a:rPr lang="ja-JP" altLang="en-US" dirty="0"/>
              <a:t>情報</a:t>
            </a:r>
            <a:r>
              <a:rPr lang="ja-JP" altLang="en-US" dirty="0" smtClean="0"/>
              <a:t>実習（</a:t>
            </a:r>
            <a:r>
              <a:rPr lang="en-US" altLang="ja-JP" dirty="0" smtClean="0"/>
              <a:t>INEX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Wireless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LAN</a:t>
            </a:r>
          </a:p>
          <a:p>
            <a:pPr lvl="1"/>
            <a:r>
              <a:rPr lang="ja-JP" altLang="en-US" dirty="0" smtClean="0"/>
              <a:t>計算サーバ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が始まった経緯は？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ここではこれ</a:t>
            </a:r>
            <a:r>
              <a:rPr lang="ja-JP" altLang="en-US" dirty="0"/>
              <a:t>まで</a:t>
            </a:r>
            <a:r>
              <a:rPr lang="ja-JP" altLang="en-US" dirty="0" smtClean="0"/>
              <a:t>の </a:t>
            </a:r>
            <a:r>
              <a:rPr lang="en-US" altLang="ja-JP" dirty="0" err="1" smtClean="0"/>
              <a:t>EPnetFan</a:t>
            </a:r>
            <a:r>
              <a:rPr lang="en-US" altLang="ja-JP" dirty="0" smtClean="0"/>
              <a:t> </a:t>
            </a:r>
            <a:r>
              <a:rPr lang="ja-JP" altLang="en-US" dirty="0" smtClean="0"/>
              <a:t>活動</a:t>
            </a:r>
            <a:r>
              <a:rPr lang="ja-JP" altLang="en-US" dirty="0" smtClean="0"/>
              <a:t>の主要な歴史</a:t>
            </a:r>
            <a:r>
              <a:rPr lang="ja-JP" altLang="en-US" dirty="0" smtClean="0"/>
              <a:t>を</a:t>
            </a:r>
            <a:r>
              <a:rPr lang="ja-JP" altLang="en-US" dirty="0" smtClean="0"/>
              <a:t>振り返り、今後の糧としたい</a:t>
            </a:r>
            <a:endParaRPr lang="en-US" altLang="ja-JP" dirty="0"/>
          </a:p>
          <a:p>
            <a:pPr lvl="1"/>
            <a:r>
              <a:rPr lang="ja-JP" altLang="en-US" dirty="0" smtClean="0"/>
              <a:t>当時の計算情報環境は</a:t>
            </a:r>
            <a:r>
              <a:rPr lang="en-US" altLang="ja-JP" dirty="0" smtClean="0"/>
              <a:t>?</a:t>
            </a:r>
          </a:p>
          <a:p>
            <a:pPr lvl="1"/>
            <a:r>
              <a:rPr lang="ja-JP" altLang="en-US" dirty="0" smtClean="0"/>
              <a:t>何</a:t>
            </a:r>
            <a:r>
              <a:rPr lang="ja-JP" altLang="en-US" dirty="0" smtClean="0"/>
              <a:t>を</a:t>
            </a:r>
            <a:r>
              <a:rPr lang="ja-JP" altLang="en-US" dirty="0" smtClean="0"/>
              <a:t>目指してきたのか</a:t>
            </a:r>
            <a:r>
              <a:rPr lang="en-US" altLang="ja-JP" dirty="0" smtClean="0"/>
              <a:t>?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活動の精神は</a:t>
            </a:r>
            <a:r>
              <a:rPr lang="en-US" altLang="ja-JP" dirty="0" smtClean="0"/>
              <a:t>?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黎明期：</a:t>
            </a:r>
            <a:r>
              <a:rPr lang="en-US" altLang="ja-JP" dirty="0" smtClean="0"/>
              <a:t>1998</a:t>
            </a:r>
            <a:r>
              <a:rPr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きっかけは３人の教員の着任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林祥介教授（現神戸大）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渡部重十教授（現北海道情報大）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倉本圭助手（現北大教授）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1026" name="Picture 2" descr="https://www.ep.sci.hokudai.ac.jp/~epnetfan/photo/1999/server/big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2771800" cy="2078850"/>
          </a:xfrm>
          <a:prstGeom prst="rect">
            <a:avLst/>
          </a:prstGeom>
          <a:noFill/>
        </p:spPr>
      </p:pic>
      <p:pic>
        <p:nvPicPr>
          <p:cNvPr id="6" name="図 5" descr="yyh_2000-01-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842" y="4221088"/>
            <a:ext cx="2687046" cy="2060848"/>
          </a:xfrm>
          <a:prstGeom prst="rect">
            <a:avLst/>
          </a:prstGeom>
        </p:spPr>
      </p:pic>
      <p:pic>
        <p:nvPicPr>
          <p:cNvPr id="1030" name="Picture 6" descr="https://www.do-johodai.ac.jp/teachers/assets_c/2015/08/%E6%B8%A1%E9%83%A8%E9%87%8D%E5%8D%81-thumb-430xauto-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221088"/>
            <a:ext cx="2007518" cy="200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当時のネットワーク環境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活動拠点は理学部３・４号館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ネットワーク配線は必要に応じて自前で行う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独自のサーバ、ドメインを持っていない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ネットワーク活動の自由度が小さい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セグメントのない１つネットワークに北大の全てのホストが接続されていた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他</a:t>
            </a:r>
            <a:r>
              <a:rPr kumimoji="1" lang="ja-JP" altLang="en-US" dirty="0" smtClean="0"/>
              <a:t>学部のパソコンやプリンタが覗き見できた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ブロードキャストストームが頻発、ネットがダウン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EPnetFaN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の立ち上げ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目標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お互いに計算機・ネットワークの知識をもちよって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一般市民として恥ずかしくない </a:t>
            </a:r>
            <a:r>
              <a:rPr lang="en-US" altLang="ja-JP" dirty="0" smtClean="0"/>
              <a:t>(</a:t>
            </a:r>
            <a:r>
              <a:rPr lang="ja-JP" altLang="en-US" dirty="0" smtClean="0"/>
              <a:t>他人に迷惑をかけない</a:t>
            </a:r>
            <a:r>
              <a:rPr lang="en-US" altLang="ja-JP" dirty="0" smtClean="0"/>
              <a:t>) </a:t>
            </a:r>
            <a:r>
              <a:rPr lang="ja-JP" altLang="en-US" dirty="0" smtClean="0"/>
              <a:t>計算機ユーザとなる</a:t>
            </a:r>
          </a:p>
          <a:p>
            <a:pPr lvl="1"/>
            <a:r>
              <a:rPr lang="ja-JP" altLang="en-US" dirty="0" smtClean="0"/>
              <a:t>その知識を活用し専攻サーバ群を作る</a:t>
            </a:r>
          </a:p>
          <a:p>
            <a:pPr lvl="2"/>
            <a:r>
              <a:rPr kumimoji="1" lang="ja-JP" altLang="en-US" dirty="0" smtClean="0"/>
              <a:t>ネットワーク活動の拠点を作る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さらにその専攻サーバ群を舞台にさまざまな活動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プロジェクト</a:t>
            </a:r>
            <a:r>
              <a:rPr lang="en-US" altLang="ja-JP" dirty="0" smtClean="0"/>
              <a:t>) </a:t>
            </a:r>
            <a:r>
              <a:rPr lang="ja-JP" altLang="en-US" dirty="0" smtClean="0"/>
              <a:t>を 自主的に企画・推進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はじめ</a:t>
            </a:r>
            <a:r>
              <a:rPr lang="ja-JP" altLang="en-US" dirty="0" smtClean="0"/>
              <a:t>の一歩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最初の座学編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1998/06/05</a:t>
            </a:r>
            <a:r>
              <a:rPr lang="ja-JP" altLang="en-US" dirty="0" smtClean="0"/>
              <a:t>（豊田英司さん）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EPnetFaN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趣旨説明回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サブネットの構築：安全確保のため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アドレスは </a:t>
            </a:r>
            <a:r>
              <a:rPr kumimoji="1" lang="en-US" altLang="ja-JP" dirty="0" smtClean="0"/>
              <a:t>133.87.45.0/26</a:t>
            </a:r>
          </a:p>
          <a:p>
            <a:pPr lvl="1"/>
            <a:r>
              <a:rPr lang="ja-JP" altLang="en-US" dirty="0" smtClean="0"/>
              <a:t>同時にルータも構築（当初は </a:t>
            </a:r>
            <a:r>
              <a:rPr lang="en-US" altLang="ja-JP" dirty="0" smtClean="0"/>
              <a:t>Linux </a:t>
            </a:r>
            <a:r>
              <a:rPr lang="ja-JP" altLang="en-US" dirty="0" smtClean="0"/>
              <a:t>サーバ、後に</a:t>
            </a:r>
            <a:r>
              <a:rPr lang="en-US" altLang="ja-JP" dirty="0" err="1" smtClean="0"/>
              <a:t>cisco</a:t>
            </a:r>
            <a:r>
              <a:rPr lang="en-US" altLang="ja-JP" dirty="0" smtClean="0"/>
              <a:t> </a:t>
            </a:r>
            <a:r>
              <a:rPr lang="ja-JP" altLang="en-US" dirty="0" smtClean="0"/>
              <a:t>ルータ）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サブネット内プライベート </a:t>
            </a:r>
            <a:r>
              <a:rPr kumimoji="1" lang="en-US" altLang="ja-JP" dirty="0" smtClean="0"/>
              <a:t>LAN </a:t>
            </a:r>
            <a:r>
              <a:rPr kumimoji="1" lang="ja-JP" altLang="en-US" dirty="0" smtClean="0"/>
              <a:t>の検討開始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1999</a:t>
            </a:r>
            <a:r>
              <a:rPr kumimoji="1"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EP </a:t>
            </a:r>
            <a:r>
              <a:rPr kumimoji="1" lang="ja-JP" altLang="en-US" dirty="0" smtClean="0"/>
              <a:t>サーバの構築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当初は地球惑星科学専攻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サーバ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mail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www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DNS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ftp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new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5 </a:t>
            </a:r>
            <a:r>
              <a:rPr lang="ja-JP" altLang="en-US" dirty="0" smtClean="0"/>
              <a:t>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はじめてのラックマウント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サーバ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構築のための</a:t>
            </a:r>
            <a:r>
              <a:rPr kumimoji="1" lang="ja-JP" altLang="en-US" dirty="0" smtClean="0"/>
              <a:t>実験</a:t>
            </a:r>
            <a:r>
              <a:rPr kumimoji="1" lang="en-US" altLang="ja-JP" dirty="0" smtClean="0"/>
              <a:t>/</a:t>
            </a:r>
            <a:r>
              <a:rPr lang="ja-JP" altLang="en-US" dirty="0" smtClean="0"/>
              <a:t>練習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あちこち</a:t>
            </a:r>
            <a:r>
              <a:rPr lang="ja-JP" altLang="en-US" dirty="0" smtClean="0"/>
              <a:t>の</a:t>
            </a:r>
            <a:r>
              <a:rPr lang="ja-JP" altLang="en-US" dirty="0" smtClean="0"/>
              <a:t>余り</a:t>
            </a:r>
            <a:r>
              <a:rPr kumimoji="1" lang="ja-JP" altLang="en-US" dirty="0" smtClean="0"/>
              <a:t>機材を使用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7410" name="Picture 2" descr="https://www.ep.sci.hokudai.ac.jp/~epnetfan/photo/1999/server/big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514" y="1556792"/>
            <a:ext cx="2947617" cy="486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1999</a:t>
            </a:r>
            <a:r>
              <a:rPr kumimoji="1" lang="ja-JP" altLang="en-US" dirty="0" smtClean="0"/>
              <a:t>年～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gate-</a:t>
            </a:r>
            <a:r>
              <a:rPr kumimoji="1" lang="en-US" altLang="ja-JP" dirty="0" err="1" smtClean="0"/>
              <a:t>toroku</a:t>
            </a:r>
            <a:r>
              <a:rPr kumimoji="1" lang="en-US" altLang="ja-JP" dirty="0" smtClean="0"/>
              <a:t>-system </a:t>
            </a:r>
            <a:r>
              <a:rPr kumimoji="1" lang="ja-JP" altLang="en-US" dirty="0" smtClean="0"/>
              <a:t>の開発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EP </a:t>
            </a:r>
            <a:r>
              <a:rPr lang="ja-JP" altLang="en-US" dirty="0" smtClean="0"/>
              <a:t>サーバのアカウント </a:t>
            </a:r>
            <a:r>
              <a:rPr lang="en-US" altLang="ja-JP" dirty="0" smtClean="0"/>
              <a:t>/ DNS </a:t>
            </a:r>
            <a:r>
              <a:rPr lang="ja-JP" altLang="en-US" dirty="0" smtClean="0"/>
              <a:t>登録管理用の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ソフトウェア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p</a:t>
            </a:r>
            <a:r>
              <a:rPr kumimoji="1" lang="en-US" altLang="ja-JP" dirty="0" err="1" smtClean="0"/>
              <a:t>erl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で実装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開発者は当時の院生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豊田英司さん、山田学さん、奥山尚</a:t>
            </a:r>
            <a:r>
              <a:rPr lang="ja-JP" altLang="en-US" dirty="0" smtClean="0"/>
              <a:t>範さん</a:t>
            </a:r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pPr lvl="1"/>
            <a:r>
              <a:rPr lang="ja-JP" altLang="en-US" dirty="0" smtClean="0"/>
              <a:t>開発以来、</a:t>
            </a:r>
            <a:r>
              <a:rPr lang="en-US" altLang="ja-JP" dirty="0" smtClean="0"/>
              <a:t>20</a:t>
            </a:r>
            <a:r>
              <a:rPr lang="ja-JP" altLang="en-US" dirty="0" smtClean="0"/>
              <a:t>年間稼働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そろそろ置き換えを考えないといけないかも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632</Words>
  <Application>Microsoft Office PowerPoint</Application>
  <PresentationFormat>画面に合わせる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ふりかえり EPnetFaN</vt:lpstr>
      <vt:lpstr>はじめに</vt:lpstr>
      <vt:lpstr>はじめに</vt:lpstr>
      <vt:lpstr>黎明期：1998年～</vt:lpstr>
      <vt:lpstr>当時のネットワーク環境</vt:lpstr>
      <vt:lpstr>EPnetFaN の立ち上げ</vt:lpstr>
      <vt:lpstr>はじめの一歩</vt:lpstr>
      <vt:lpstr>1999年～</vt:lpstr>
      <vt:lpstr>1999年～</vt:lpstr>
      <vt:lpstr>2000年～</vt:lpstr>
      <vt:lpstr>2000年～</vt:lpstr>
      <vt:lpstr>2001年～</vt:lpstr>
      <vt:lpstr>2002年～</vt:lpstr>
      <vt:lpstr>2003年～</vt:lpstr>
      <vt:lpstr>2005年～</vt:lpstr>
      <vt:lpstr>これまでの活動をふりかえって</vt:lpstr>
      <vt:lpstr>EPnetFaN に期待していること</vt:lpstr>
      <vt:lpstr>懸案事項（というか宿題？）</vt:lpstr>
      <vt:lpstr>参考 URL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ふりかえり EPnetFaN</dc:title>
  <dc:creator>odakker</dc:creator>
  <cp:lastModifiedBy>odakker</cp:lastModifiedBy>
  <cp:revision>66</cp:revision>
  <dcterms:created xsi:type="dcterms:W3CDTF">2019-05-23T08:56:39Z</dcterms:created>
  <dcterms:modified xsi:type="dcterms:W3CDTF">2019-05-24T10:02:05Z</dcterms:modified>
</cp:coreProperties>
</file>