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notesSlides/notesSlide1.xml" ContentType="application/vnd.openxmlformats-officedocument.presentationml.notesSlide+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6" r:id="rId2"/>
    <p:sldId id="409" r:id="rId3"/>
    <p:sldId id="318" r:id="rId4"/>
    <p:sldId id="322" r:id="rId5"/>
    <p:sldId id="319" r:id="rId6"/>
    <p:sldId id="320" r:id="rId7"/>
    <p:sldId id="323" r:id="rId8"/>
    <p:sldId id="324" r:id="rId9"/>
    <p:sldId id="325" r:id="rId10"/>
    <p:sldId id="326" r:id="rId11"/>
    <p:sldId id="327" r:id="rId12"/>
    <p:sldId id="328" r:id="rId13"/>
    <p:sldId id="329" r:id="rId14"/>
    <p:sldId id="330" r:id="rId15"/>
    <p:sldId id="331" r:id="rId16"/>
    <p:sldId id="332" r:id="rId17"/>
    <p:sldId id="334" r:id="rId18"/>
    <p:sldId id="407" r:id="rId19"/>
    <p:sldId id="408" r:id="rId20"/>
    <p:sldId id="406" r:id="rId21"/>
    <p:sldId id="401" r:id="rId22"/>
    <p:sldId id="404" r:id="rId23"/>
    <p:sldId id="402" r:id="rId24"/>
    <p:sldId id="403" r:id="rId25"/>
    <p:sldId id="405" r:id="rId26"/>
    <p:sldId id="307" r:id="rId27"/>
    <p:sldId id="353" r:id="rId28"/>
    <p:sldId id="359" r:id="rId29"/>
    <p:sldId id="354" r:id="rId30"/>
    <p:sldId id="355" r:id="rId31"/>
    <p:sldId id="356" r:id="rId32"/>
    <p:sldId id="357" r:id="rId33"/>
    <p:sldId id="367" r:id="rId34"/>
    <p:sldId id="368" r:id="rId35"/>
    <p:sldId id="369" r:id="rId36"/>
    <p:sldId id="370" r:id="rId37"/>
    <p:sldId id="400" r:id="rId38"/>
    <p:sldId id="335" r:id="rId39"/>
    <p:sldId id="336"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291" r:id="rId56"/>
    <p:sldId id="338" r:id="rId57"/>
    <p:sldId id="339" r:id="rId58"/>
    <p:sldId id="340" r:id="rId59"/>
    <p:sldId id="341" r:id="rId60"/>
    <p:sldId id="342" r:id="rId61"/>
    <p:sldId id="343" r:id="rId62"/>
    <p:sldId id="344" r:id="rId63"/>
    <p:sldId id="345" r:id="rId64"/>
    <p:sldId id="346" r:id="rId65"/>
    <p:sldId id="360" r:id="rId66"/>
    <p:sldId id="347" r:id="rId67"/>
    <p:sldId id="348" r:id="rId68"/>
    <p:sldId id="362" r:id="rId69"/>
    <p:sldId id="349" r:id="rId70"/>
    <p:sldId id="363" r:id="rId71"/>
    <p:sldId id="350" r:id="rId72"/>
    <p:sldId id="364" r:id="rId73"/>
    <p:sldId id="365" r:id="rId74"/>
    <p:sldId id="366" r:id="rId75"/>
    <p:sldId id="351" r:id="rId76"/>
    <p:sldId id="352" r:id="rId7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井　総馬" initials="新井　総馬" lastIdx="31" clrIdx="0">
    <p:extLst>
      <p:ext uri="{19B8F6BF-5375-455C-9EA6-DF929625EA0E}">
        <p15:presenceInfo xmlns:p15="http://schemas.microsoft.com/office/powerpoint/2012/main" userId="新井　総馬"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3399FF"/>
    <a:srgbClr val="00CC66"/>
    <a:srgbClr val="CC99FF"/>
    <a:srgbClr val="FF99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0" d="100"/>
          <a:sy n="110" d="100"/>
        </p:scale>
        <p:origin x="16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7-30T13:01:44.393" idx="2">
    <p:pos x="10" y="10"/>
    <p:text>この資料は2016年度のinex、メールについてやった際の講義資料を基に作成している。</p:text>
    <p:extLst>
      <p:ext uri="{C676402C-5697-4E1C-873F-D02D1690AC5C}">
        <p15:threadingInfo xmlns:p15="http://schemas.microsoft.com/office/powerpoint/2012/main" timeZoneBias="-540"/>
      </p:ext>
    </p:extLst>
  </p:cm>
  <p:cm authorId="1" dt="2017-07-30T13:03:27.229" idx="5">
    <p:pos x="10" y="146"/>
    <p:text>発表後の反省などもまとめているので、今後発表する人の参考にでもなればうれしい</p:text>
    <p:extLst>
      <p:ext uri="{C676402C-5697-4E1C-873F-D02D1690AC5C}">
        <p15:threadingInfo xmlns:p15="http://schemas.microsoft.com/office/powerpoint/2012/main" timeZoneBias="-540">
          <p15:parentCm authorId="1" idx="2"/>
        </p15:threadingInfo>
      </p:ext>
    </p:extLst>
  </p:cm>
  <p:cm authorId="1" dt="2017-07-30T13:13:45.352" idx="11">
    <p:pos x="146" y="146"/>
    <p:text>古い資料を使いまわす場合、写真や画像の引用が可能かという問題がある。ここで使われてるものは基本イラストやからのものなのである</p:text>
    <p:extLst>
      <p:ext uri="{C676402C-5697-4E1C-873F-D02D1690AC5C}">
        <p15:threadingInfo xmlns:p15="http://schemas.microsoft.com/office/powerpoint/2012/main" timeZoneBias="-540"/>
      </p:ext>
    </p:extLst>
  </p:cm>
  <p:cm authorId="1" dt="2017-07-30T13:19:01.990" idx="13">
    <p:pos x="146" y="282"/>
    <p:text>ただし、アニメーションの手紙やカギは使いまわしである。アニメーションを使いこなすスキルがあるならフリー素材と変えた方が確実だと思われる</p:text>
    <p:extLst>
      <p:ext uri="{C676402C-5697-4E1C-873F-D02D1690AC5C}">
        <p15:threadingInfo xmlns:p15="http://schemas.microsoft.com/office/powerpoint/2012/main" timeZoneBias="-540">
          <p15:parentCm authorId="1" idx="11"/>
        </p15:threadingInfo>
      </p:ext>
    </p:extLst>
  </p:cm>
  <p:cm authorId="1" dt="2017-07-30T13:20:06.853" idx="14">
    <p:pos x="146" y="418"/>
    <p:text>HTMLメールは新井の元へきたオンラインゲームの告知である。存分に使って欲しい。</p:text>
    <p:extLst>
      <p:ext uri="{C676402C-5697-4E1C-873F-D02D1690AC5C}">
        <p15:threadingInfo xmlns:p15="http://schemas.microsoft.com/office/powerpoint/2012/main" timeZoneBias="-540">
          <p15:parentCm authorId="1" idx="11"/>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7-07-30T13:42:01.793" idx="24">
    <p:pos x="10" y="10"/>
    <p:text>今んとこMIMEはバージョン１のみ</p:text>
    <p:extLst>
      <p:ext uri="{C676402C-5697-4E1C-873F-D02D1690AC5C}">
        <p15:threadingInfo xmlns:p15="http://schemas.microsoft.com/office/powerpoint/2012/main" timeZoneBias="-540"/>
      </p:ext>
    </p:extLst>
  </p:cm>
  <p:cm authorId="1" dt="2017-07-30T13:42:41.571" idx="25">
    <p:pos x="10" y="146"/>
    <p:text>でもMIMEタイプは沢山あり、それでメールの中身がどんなのかが分類されている</p:text>
    <p:extLst>
      <p:ext uri="{C676402C-5697-4E1C-873F-D02D1690AC5C}">
        <p15:threadingInfo xmlns:p15="http://schemas.microsoft.com/office/powerpoint/2012/main" timeZoneBias="-540">
          <p15:parentCm authorId="1" idx="24"/>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7-07-30T13:42:01.793" idx="24">
    <p:pos x="10" y="10"/>
    <p:text>今んとこMIMEはバージョン１のみ</p:text>
    <p:extLst>
      <p:ext uri="{C676402C-5697-4E1C-873F-D02D1690AC5C}">
        <p15:threadingInfo xmlns:p15="http://schemas.microsoft.com/office/powerpoint/2012/main" timeZoneBias="-540"/>
      </p:ext>
    </p:extLst>
  </p:cm>
  <p:cm authorId="1" dt="2017-07-30T13:42:41.571" idx="25">
    <p:pos x="10" y="146"/>
    <p:text>でもMIMEタイプは沢山あり、それでメールの中身がどんなのかが分類されている</p:text>
    <p:extLst>
      <p:ext uri="{C676402C-5697-4E1C-873F-D02D1690AC5C}">
        <p15:threadingInfo xmlns:p15="http://schemas.microsoft.com/office/powerpoint/2012/main" timeZoneBias="-540">
          <p15:parentCm authorId="1" idx="24"/>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7-07-30T13:42:01.793" idx="24">
    <p:pos x="10" y="10"/>
    <p:text>今んとこMIMEはバージョン１のみ</p:text>
    <p:extLst>
      <p:ext uri="{C676402C-5697-4E1C-873F-D02D1690AC5C}">
        <p15:threadingInfo xmlns:p15="http://schemas.microsoft.com/office/powerpoint/2012/main" timeZoneBias="-540"/>
      </p:ext>
    </p:extLst>
  </p:cm>
  <p:cm authorId="1" dt="2017-07-30T13:42:41.571" idx="25">
    <p:pos x="10" y="146"/>
    <p:text>でもMIMEタイプは沢山あり、それでメールの中身がどんなのかが分類されている</p:text>
    <p:extLst>
      <p:ext uri="{C676402C-5697-4E1C-873F-D02D1690AC5C}">
        <p15:threadingInfo xmlns:p15="http://schemas.microsoft.com/office/powerpoint/2012/main" timeZoneBias="-540">
          <p15:parentCm authorId="1" idx="24"/>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7-07-30T13:42:01.793" idx="24">
    <p:pos x="10" y="10"/>
    <p:text>今んとこMIMEはバージョン１のみ</p:text>
    <p:extLst>
      <p:ext uri="{C676402C-5697-4E1C-873F-D02D1690AC5C}">
        <p15:threadingInfo xmlns:p15="http://schemas.microsoft.com/office/powerpoint/2012/main" timeZoneBias="-540"/>
      </p:ext>
    </p:extLst>
  </p:cm>
  <p:cm authorId="1" dt="2017-07-30T13:42:41.571" idx="25">
    <p:pos x="10" y="146"/>
    <p:text>でもMIMEタイプは沢山あり、それでメールの中身がどんなのかが分類されている</p:text>
    <p:extLst>
      <p:ext uri="{C676402C-5697-4E1C-873F-D02D1690AC5C}">
        <p15:threadingInfo xmlns:p15="http://schemas.microsoft.com/office/powerpoint/2012/main" timeZoneBias="-540">
          <p15:parentCm authorId="1" idx="24"/>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7-07-30T13:42:01.793" idx="24">
    <p:pos x="10" y="10"/>
    <p:text>今んとこMIMEはバージョン１のみ</p:text>
    <p:extLst>
      <p:ext uri="{C676402C-5697-4E1C-873F-D02D1690AC5C}">
        <p15:threadingInfo xmlns:p15="http://schemas.microsoft.com/office/powerpoint/2012/main" timeZoneBias="-540"/>
      </p:ext>
    </p:extLst>
  </p:cm>
  <p:cm authorId="1" dt="2017-07-30T13:42:41.571" idx="25">
    <p:pos x="10" y="146"/>
    <p:text>でもMIMEタイプは沢山あり、それでメールの中身がどんなのかが分類されている</p:text>
    <p:extLst>
      <p:ext uri="{C676402C-5697-4E1C-873F-D02D1690AC5C}">
        <p15:threadingInfo xmlns:p15="http://schemas.microsoft.com/office/powerpoint/2012/main" timeZoneBias="-540">
          <p15:parentCm authorId="1" idx="24"/>
        </p15:threadingInfo>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7-07-30T13:42:01.793" idx="24">
    <p:pos x="10" y="10"/>
    <p:text>今んとこMIMEはバージョン１のみ</p:text>
    <p:extLst>
      <p:ext uri="{C676402C-5697-4E1C-873F-D02D1690AC5C}">
        <p15:threadingInfo xmlns:p15="http://schemas.microsoft.com/office/powerpoint/2012/main" timeZoneBias="-540"/>
      </p:ext>
    </p:extLst>
  </p:cm>
  <p:cm authorId="1" dt="2017-07-30T13:42:41.571" idx="25">
    <p:pos x="10" y="146"/>
    <p:text>でもMIMEタイプは沢山あり、それでメールの中身がどんなのかが分類されている</p:text>
    <p:extLst>
      <p:ext uri="{C676402C-5697-4E1C-873F-D02D1690AC5C}">
        <p15:threadingInfo xmlns:p15="http://schemas.microsoft.com/office/powerpoint/2012/main" timeZoneBias="-540">
          <p15:parentCm authorId="1" idx="24"/>
        </p15:threadingInfo>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7-07-30T13:42:01.793" idx="24">
    <p:pos x="10" y="10"/>
    <p:text>今んとこMIMEはバージョン１のみ</p:text>
    <p:extLst>
      <p:ext uri="{C676402C-5697-4E1C-873F-D02D1690AC5C}">
        <p15:threadingInfo xmlns:p15="http://schemas.microsoft.com/office/powerpoint/2012/main" timeZoneBias="-540"/>
      </p:ext>
    </p:extLst>
  </p:cm>
  <p:cm authorId="1" dt="2017-07-30T13:42:41.571" idx="25">
    <p:pos x="10" y="146"/>
    <p:text>でもMIMEタイプは沢山あり、それでメールの中身がどんなのかが分類されている</p:text>
    <p:extLst>
      <p:ext uri="{C676402C-5697-4E1C-873F-D02D1690AC5C}">
        <p15:threadingInfo xmlns:p15="http://schemas.microsoft.com/office/powerpoint/2012/main" timeZoneBias="-540">
          <p15:parentCm authorId="1" idx="24"/>
        </p15:threadingInfo>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7-07-30T13:42:01.793" idx="24">
    <p:pos x="10" y="10"/>
    <p:text>今んとこMIMEはバージョン１のみ</p:text>
    <p:extLst>
      <p:ext uri="{C676402C-5697-4E1C-873F-D02D1690AC5C}">
        <p15:threadingInfo xmlns:p15="http://schemas.microsoft.com/office/powerpoint/2012/main" timeZoneBias="-540"/>
      </p:ext>
    </p:extLst>
  </p:cm>
  <p:cm authorId="1" dt="2017-07-30T13:42:41.571" idx="25">
    <p:pos x="10" y="146"/>
    <p:text>でもMIMEタイプは沢山あり、それでメールの中身がどんなのかが分類されている</p:text>
    <p:extLst>
      <p:ext uri="{C676402C-5697-4E1C-873F-D02D1690AC5C}">
        <p15:threadingInfo xmlns:p15="http://schemas.microsoft.com/office/powerpoint/2012/main" timeZoneBias="-540">
          <p15:parentCm authorId="1" idx="24"/>
        </p15:threadingInfo>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7-07-30T13:42:01.793" idx="24">
    <p:pos x="10" y="10"/>
    <p:text>今んとこMIMEはバージョン１のみ</p:text>
    <p:extLst>
      <p:ext uri="{C676402C-5697-4E1C-873F-D02D1690AC5C}">
        <p15:threadingInfo xmlns:p15="http://schemas.microsoft.com/office/powerpoint/2012/main" timeZoneBias="-540"/>
      </p:ext>
    </p:extLst>
  </p:cm>
  <p:cm authorId="1" dt="2017-07-30T13:42:41.571" idx="25">
    <p:pos x="10" y="146"/>
    <p:text>でもMIMEタイプは沢山あり、それでメールの中身がどんなのかが分類されている</p:text>
    <p:extLst>
      <p:ext uri="{C676402C-5697-4E1C-873F-D02D1690AC5C}">
        <p15:threadingInfo xmlns:p15="http://schemas.microsoft.com/office/powerpoint/2012/main" timeZoneBias="-540">
          <p15:parentCm authorId="1" idx="24"/>
        </p15:threadingInfo>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7-07-30T13:42:01.793" idx="24">
    <p:pos x="10" y="10"/>
    <p:text>今んとこMIMEはバージョン１のみ</p:text>
    <p:extLst>
      <p:ext uri="{C676402C-5697-4E1C-873F-D02D1690AC5C}">
        <p15:threadingInfo xmlns:p15="http://schemas.microsoft.com/office/powerpoint/2012/main" timeZoneBias="-540"/>
      </p:ext>
    </p:extLst>
  </p:cm>
  <p:cm authorId="1" dt="2017-07-30T13:42:41.571" idx="25">
    <p:pos x="10" y="146"/>
    <p:text>でもMIMEタイプは沢山あり、それでメールの中身がどんなのかが分類されている</p:text>
    <p:extLst>
      <p:ext uri="{C676402C-5697-4E1C-873F-D02D1690AC5C}">
        <p15:threadingInfo xmlns:p15="http://schemas.microsoft.com/office/powerpoint/2012/main" timeZoneBias="-540">
          <p15:parentCm authorId="1" idx="2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7-30T13:02:20.761" idx="3">
    <p:pos x="10" y="10"/>
    <p:text>法的にはSMTP通信をするものを指すらしい。</p:text>
    <p:extLst>
      <p:ext uri="{C676402C-5697-4E1C-873F-D02D1690AC5C}">
        <p15:threadingInfo xmlns:p15="http://schemas.microsoft.com/office/powerpoint/2012/main" timeZoneBias="-540"/>
      </p:ext>
    </p:extLst>
  </p:cm>
  <p:cm authorId="1" dt="2017-07-30T13:02:42.089" idx="4">
    <p:pos x="146" y="146"/>
    <p:text>「メールサーバ」を強調したほうがよかったかも</p:text>
    <p:extLst>
      <p:ext uri="{C676402C-5697-4E1C-873F-D02D1690AC5C}">
        <p15:threadingInfo xmlns:p15="http://schemas.microsoft.com/office/powerpoint/2012/main" timeZoneBias="-54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7-07-30T13:54:09.321" idx="27">
    <p:pos x="10" y="10"/>
    <p:text>秘密鍵や公開鍵を作ったり、暗号化・復号の操作をするのはクライアント上。サーバの証明書の秘密鍵はサーバ上で作っている。</p:text>
    <p:extLst>
      <p:ext uri="{C676402C-5697-4E1C-873F-D02D1690AC5C}">
        <p15:threadingInfo xmlns:p15="http://schemas.microsoft.com/office/powerpoint/2012/main" timeZoneBias="-54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7-07-30T13:57:37.576" idx="28">
    <p:pos x="4340" y="2203"/>
    <p:text>共通鍵暗号化方式なんてのもある</p:text>
    <p:extLst>
      <p:ext uri="{C676402C-5697-4E1C-873F-D02D1690AC5C}">
        <p15:threadingInfo xmlns:p15="http://schemas.microsoft.com/office/powerpoint/2012/main" timeZoneBias="-54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7-07-30T14:03:05.449" idx="29">
    <p:pos x="10" y="10"/>
    <p:text>秘密鍵で暗号化されているので、もし盗聴してハッシュ値を書き換えて受信者に送っても、受信者の公開鍵で復号できず、結局書き換えがされたことがバレる</p:text>
    <p:extLst>
      <p:ext uri="{C676402C-5697-4E1C-873F-D02D1690AC5C}">
        <p15:threadingInfo xmlns:p15="http://schemas.microsoft.com/office/powerpoint/2012/main" timeZoneBias="-5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7-30T13:04:40.584" idx="6">
    <p:pos x="10" y="10"/>
    <p:text>epMailがqmailなのは当時新しく、セキュリティが高かったためと、メーリス関連の捜査がやりやすいこと</p:text>
    <p:extLst>
      <p:ext uri="{C676402C-5697-4E1C-873F-D02D1690AC5C}">
        <p15:threadingInfo xmlns:p15="http://schemas.microsoft.com/office/powerpoint/2012/main" timeZoneBias="-540"/>
      </p:ext>
    </p:extLst>
  </p:cm>
  <p:cm authorId="1" dt="2017-07-30T13:05:39.396" idx="7">
    <p:pos x="10" y="146"/>
    <p:text>今変えるとすればpostfixが候補になる？</p:text>
    <p:extLst>
      <p:ext uri="{C676402C-5697-4E1C-873F-D02D1690AC5C}">
        <p15:threadingInfo xmlns:p15="http://schemas.microsoft.com/office/powerpoint/2012/main" timeZoneBias="-540">
          <p15:parentCm authorId="1"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7-30T13:07:36.002" idx="8">
    <p:pos x="3635" y="3238"/>
    <p:text>ポートは設定次第で変更可能だが、他のプロトコルと使うポートが重なると遅くなる</p:text>
    <p:extLst>
      <p:ext uri="{C676402C-5697-4E1C-873F-D02D1690AC5C}">
        <p15:threadingInfo xmlns:p15="http://schemas.microsoft.com/office/powerpoint/2012/main" timeZoneBias="-5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7-30T13:08:33.289" idx="9">
    <p:pos x="10" y="10"/>
    <p:text>POPでのメールBOXはメールディレクトリで、中にメールが分けて保管されている</p:text>
    <p:extLst>
      <p:ext uri="{C676402C-5697-4E1C-873F-D02D1690AC5C}">
        <p15:threadingInfo xmlns:p15="http://schemas.microsoft.com/office/powerpoint/2012/main" timeZoneBias="-540"/>
      </p:ext>
    </p:extLst>
  </p:cm>
  <p:cm authorId="1" dt="2017-07-30T13:13:37.085" idx="10">
    <p:pos x="10" y="146"/>
    <p:text>imapだと、ディレクトリでなくファイルであり、次々に追記されていく方式</p:text>
    <p:extLst>
      <p:ext uri="{C676402C-5697-4E1C-873F-D02D1690AC5C}">
        <p15:threadingInfo xmlns:p15="http://schemas.microsoft.com/office/powerpoint/2012/main" timeZoneBias="-540">
          <p15:parentCm authorId="1" idx="9"/>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7-07-30T13:24:28.993" idx="15">
    <p:pos x="10" y="10"/>
    <p:text>まぁ今はメーラーの設定でPOPでもIMAPでも差がなくなっている。その話はこのスライドからではつなげにくいだろうから、このスライドは変えてしまっていいかもしれない。</p:text>
    <p:extLst>
      <p:ext uri="{C676402C-5697-4E1C-873F-D02D1690AC5C}">
        <p15:threadingInfo xmlns:p15="http://schemas.microsoft.com/office/powerpoint/2012/main" timeZoneBias="-540"/>
      </p:ext>
    </p:extLst>
  </p:cm>
  <p:cm authorId="1" dt="2017-07-30T13:24:37.169" idx="16">
    <p:pos x="1571" y="3562"/>
    <p:text/>
    <p:extLst>
      <p:ext uri="{C676402C-5697-4E1C-873F-D02D1690AC5C}">
        <p15:threadingInfo xmlns:p15="http://schemas.microsoft.com/office/powerpoint/2012/main" timeZoneBias="-5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7-07-30T13:26:45.825" idx="17">
    <p:pos x="10" y="10"/>
    <p:text>ELMSはほぼGmailで、独自ドメインを買って使っている。</p:text>
    <p:extLst>
      <p:ext uri="{C676402C-5697-4E1C-873F-D02D1690AC5C}">
        <p15:threadingInfo xmlns:p15="http://schemas.microsoft.com/office/powerpoint/2012/main" timeZoneBias="-540"/>
      </p:ext>
    </p:extLst>
  </p:cm>
  <p:cm authorId="1" dt="2017-07-30T13:27:18.724" idx="18">
    <p:pos x="146" y="146"/>
    <p:text>メールサーバの間ではSMTP通信</p:text>
    <p:extLst>
      <p:ext uri="{C676402C-5697-4E1C-873F-D02D1690AC5C}">
        <p15:threadingInfo xmlns:p15="http://schemas.microsoft.com/office/powerpoint/2012/main" timeZoneBias="-5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7-07-30T15:21:59.076" idx="30">
    <p:pos x="3048" y="0"/>
    <p:text>新井のスマホに来た、オンラインゲームの新イベントの告知</p:text>
    <p:extLst>
      <p:ext uri="{C676402C-5697-4E1C-873F-D02D1690AC5C}">
        <p15:threadingInfo xmlns:p15="http://schemas.microsoft.com/office/powerpoint/2012/main" timeZoneBias="-540"/>
      </p:ext>
    </p:extLst>
  </p:cm>
  <p:cm authorId="1" dt="2017-07-30T15:22:41.920" idx="31">
    <p:pos x="3048" y="136"/>
    <p:text>背景や文字サイズ、色がテキストメールに比べて自由であることが分かる</p:text>
    <p:extLst>
      <p:ext uri="{C676402C-5697-4E1C-873F-D02D1690AC5C}">
        <p15:threadingInfo xmlns:p15="http://schemas.microsoft.com/office/powerpoint/2012/main" timeZoneBias="-540">
          <p15:parentCm authorId="1" idx="30"/>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7-07-30T13:27:54.609" idx="19">
    <p:pos x="10" y="10"/>
    <p:text>新井P担当の前川みくを、どうかよろしくお願いします！</p:text>
    <p:extLst>
      <p:ext uri="{C676402C-5697-4E1C-873F-D02D1690AC5C}">
        <p15:threadingInfo xmlns:p15="http://schemas.microsoft.com/office/powerpoint/2012/main" timeZoneBias="-540"/>
      </p:ext>
    </p:extLst>
  </p:cm>
  <p:cm authorId="1" dt="2017-07-30T13:52:31.151" idx="26">
    <p:pos x="10" y="146"/>
    <p:text>真面目なことを言えば、受講生も聞く可能性があるので、ありそうな送り先を設定して受講生の名前と被ると気まずい。よって架空と分かりやすい名前をお勧めする</p:text>
    <p:extLst>
      <p:ext uri="{C676402C-5697-4E1C-873F-D02D1690AC5C}">
        <p15:threadingInfo xmlns:p15="http://schemas.microsoft.com/office/powerpoint/2012/main" timeZoneBias="-540">
          <p15:parentCm authorId="1" idx="19"/>
        </p15:threadingInfo>
      </p:ext>
    </p:extLst>
  </p:cm>
  <p:cm authorId="1" dt="2017-07-30T13:28:21.912" idx="20">
    <p:pos x="146" y="146"/>
    <p:text>日付の変更は何か所かあるので注意。曜日にも注意。</p:text>
    <p:extLst>
      <p:ext uri="{C676402C-5697-4E1C-873F-D02D1690AC5C}">
        <p15:threadingInfo xmlns:p15="http://schemas.microsoft.com/office/powerpoint/2012/main" timeZoneBias="-540"/>
      </p:ext>
    </p:extLst>
  </p:cm>
  <p:cm authorId="1" dt="2017-07-30T13:29:05.929" idx="21">
    <p:pos x="1829" y="1762"/>
    <p:text>話し始める前に、「知り合いかららしいメールが来たけど、本当に本人から？確認してみましょう」のような導入をすると、「ヘッダーを見て相手の情報を確認できる」ことが理解しやすくなる</p:text>
    <p:extLst>
      <p:ext uri="{C676402C-5697-4E1C-873F-D02D1690AC5C}">
        <p15:threadingInfo xmlns:p15="http://schemas.microsoft.com/office/powerpoint/2012/main" timeZoneBias="-540"/>
      </p:ext>
    </p:extLst>
  </p:cm>
  <p:cm authorId="1" dt="2017-07-30T13:31:53.050" idx="22">
    <p:pos x="1829" y="1898"/>
    <p:text>メールの送り先であそぶなら、ドメインまで徹底すること</p:text>
    <p:extLst>
      <p:ext uri="{C676402C-5697-4E1C-873F-D02D1690AC5C}">
        <p15:threadingInfo xmlns:p15="http://schemas.microsoft.com/office/powerpoint/2012/main" timeZoneBias="-540">
          <p15:parentCm authorId="1" idx="2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1A845-B140-4537-8355-04A4E8853E57}" type="datetimeFigureOut">
              <a:rPr kumimoji="1" lang="ja-JP" altLang="en-US" smtClean="0"/>
              <a:t>2020/12/11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7967F-9C27-4367-8DA9-C04BB000DDBF}" type="slidenum">
              <a:rPr kumimoji="1" lang="ja-JP" altLang="en-US" smtClean="0"/>
              <a:t>‹#›</a:t>
            </a:fld>
            <a:endParaRPr kumimoji="1" lang="ja-JP" altLang="en-US"/>
          </a:p>
        </p:txBody>
      </p:sp>
    </p:spTree>
    <p:extLst>
      <p:ext uri="{BB962C8B-B14F-4D97-AF65-F5344CB8AC3E}">
        <p14:creationId xmlns:p14="http://schemas.microsoft.com/office/powerpoint/2010/main" val="22882363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5FE1979-6A8A-40AC-BCE5-F1F172968313}" type="slidenum">
              <a:rPr lang="en-US" altLang="ja-JP" smtClean="0"/>
              <a:pPr>
                <a:defRPr/>
              </a:pPr>
              <a:t>55</a:t>
            </a:fld>
            <a:endParaRPr lang="en-US" altLang="ja-JP"/>
          </a:p>
        </p:txBody>
      </p:sp>
    </p:spTree>
    <p:extLst>
      <p:ext uri="{BB962C8B-B14F-4D97-AF65-F5344CB8AC3E}">
        <p14:creationId xmlns:p14="http://schemas.microsoft.com/office/powerpoint/2010/main" val="382038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9794189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3686830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4222332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39817446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147261908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25561776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40606822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1887670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366277007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416632201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21D1BB-A7DA-4785-B397-6E702903A016}" type="datetimeFigureOut">
              <a:rPr kumimoji="1" lang="ja-JP" altLang="en-US" smtClean="0"/>
              <a:t>2020/12/11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24634598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1D1BB-A7DA-4785-B397-6E702903A016}" type="datetimeFigureOut">
              <a:rPr kumimoji="1" lang="ja-JP" altLang="en-US" smtClean="0"/>
              <a:t>2020/12/11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395F3-E7D6-4A6F-8008-DFFF5764F092}" type="slidenum">
              <a:rPr kumimoji="1" lang="ja-JP" altLang="en-US" smtClean="0"/>
              <a:t>‹#›</a:t>
            </a:fld>
            <a:endParaRPr kumimoji="1" lang="ja-JP" altLang="en-US"/>
          </a:p>
        </p:txBody>
      </p:sp>
    </p:spTree>
    <p:extLst>
      <p:ext uri="{BB962C8B-B14F-4D97-AF65-F5344CB8AC3E}">
        <p14:creationId xmlns:p14="http://schemas.microsoft.com/office/powerpoint/2010/main" val="2757770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words.jp/" TargetMode="External"/><Relationship Id="rId2" Type="http://schemas.openxmlformats.org/officeDocument/2006/relationships/hyperlink" Target="http://kensnews.net/?p=604" TargetMode="External"/><Relationship Id="rId1" Type="http://schemas.openxmlformats.org/officeDocument/2006/relationships/slideLayout" Target="../slideLayouts/slideLayout2.xml"/><Relationship Id="rId5" Type="http://schemas.openxmlformats.org/officeDocument/2006/relationships/hyperlink" Target="https://en.wikipedia.org/wiki/Email_client" TargetMode="External"/><Relationship Id="rId4" Type="http://schemas.openxmlformats.org/officeDocument/2006/relationships/hyperlink" Target="http://esac.jipdec.or.jp/index.html"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esac.jipdec.or.jp/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5e.biglobe.ne.jp/~aji/3min/index.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omments" Target="../comments/comment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omments" Target="../comments/comment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omments" Target="../comments/comment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comments" Target="../comments/comment20.xml"/></Relationships>
</file>

<file path=ppt/slides/_rels/slide5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12.png"/></Relationships>
</file>

<file path=ppt/slides/_rels/slide6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3.png"/></Relationships>
</file>

<file path=ppt/slides/_rels/slide62.xml.rels><?xml version="1.0" encoding="UTF-8" standalone="yes"?>
<Relationships xmlns="http://schemas.openxmlformats.org/package/2006/relationships"><Relationship Id="rId2" Type="http://schemas.openxmlformats.org/officeDocument/2006/relationships/comments" Target="../comments/comment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4.png"/><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15.png"/></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omments" Target="../comments/comment2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101253" y="4468057"/>
            <a:ext cx="4801314" cy="1015663"/>
          </a:xfrm>
          <a:prstGeom prst="rect">
            <a:avLst/>
          </a:prstGeom>
          <a:noFill/>
        </p:spPr>
        <p:txBody>
          <a:bodyPr wrap="none" rtlCol="0">
            <a:spAutoFit/>
          </a:bodyPr>
          <a:lstStyle/>
          <a:p>
            <a:pPr algn="ctr"/>
            <a:r>
              <a:rPr lang="ja-JP" altLang="en-US" sz="2000" dirty="0"/>
              <a:t>北海道大学 大学院理学院 宇宙理学専攻</a:t>
            </a:r>
            <a:endParaRPr lang="en-US" altLang="ja-JP" sz="2000" dirty="0"/>
          </a:p>
          <a:p>
            <a:pPr algn="ctr"/>
            <a:r>
              <a:rPr kumimoji="1" lang="ja-JP" altLang="en-US" sz="2000" dirty="0"/>
              <a:t>修士課程 </a:t>
            </a:r>
            <a:r>
              <a:rPr kumimoji="1" lang="en-US" altLang="ja-JP" sz="2000" dirty="0"/>
              <a:t>1</a:t>
            </a:r>
            <a:r>
              <a:rPr kumimoji="1" lang="ja-JP" altLang="en-US" sz="2000" dirty="0"/>
              <a:t>年</a:t>
            </a:r>
            <a:endParaRPr kumimoji="1" lang="en-US" altLang="ja-JP" sz="2000" dirty="0"/>
          </a:p>
          <a:p>
            <a:pPr algn="ctr"/>
            <a:r>
              <a:rPr lang="ja-JP" altLang="en-US" sz="2000" dirty="0"/>
              <a:t>茂木 遥平／</a:t>
            </a:r>
            <a:r>
              <a:rPr lang="en-US" altLang="ja-JP" sz="2000" dirty="0"/>
              <a:t>YOHEI MOTEKI</a:t>
            </a:r>
          </a:p>
        </p:txBody>
      </p:sp>
      <p:grpSp>
        <p:nvGrpSpPr>
          <p:cNvPr id="7" name="グループ化 6"/>
          <p:cNvGrpSpPr/>
          <p:nvPr/>
        </p:nvGrpSpPr>
        <p:grpSpPr>
          <a:xfrm>
            <a:off x="252000" y="881201"/>
            <a:ext cx="8640000" cy="1166849"/>
            <a:chOff x="252000" y="2046449"/>
            <a:chExt cx="8640000" cy="1166849"/>
          </a:xfrm>
        </p:grpSpPr>
        <p:sp>
          <p:nvSpPr>
            <p:cNvPr id="5" name="テキスト ボックス 4"/>
            <p:cNvSpPr txBox="1"/>
            <p:nvPr/>
          </p:nvSpPr>
          <p:spPr>
            <a:xfrm>
              <a:off x="1940510" y="2443857"/>
              <a:ext cx="5262979" cy="769441"/>
            </a:xfrm>
            <a:prstGeom prst="rect">
              <a:avLst/>
            </a:prstGeom>
            <a:noFill/>
          </p:spPr>
          <p:txBody>
            <a:bodyPr wrap="none" rtlCol="0">
              <a:spAutoFit/>
            </a:bodyPr>
            <a:lstStyle/>
            <a:p>
              <a:pPr algn="ctr"/>
              <a:r>
                <a:rPr lang="ja-JP" altLang="en-US" sz="4400" dirty="0"/>
                <a:t>メール配送システム</a:t>
              </a:r>
              <a:endParaRPr kumimoji="1" lang="ja-JP" altLang="en-US" sz="4400" dirty="0"/>
            </a:p>
          </p:txBody>
        </p:sp>
        <p:sp>
          <p:nvSpPr>
            <p:cNvPr id="2" name="テキスト ボックス 1"/>
            <p:cNvSpPr txBox="1"/>
            <p:nvPr/>
          </p:nvSpPr>
          <p:spPr>
            <a:xfrm>
              <a:off x="252000" y="2046449"/>
              <a:ext cx="8507457" cy="369332"/>
            </a:xfrm>
            <a:prstGeom prst="rect">
              <a:avLst/>
            </a:prstGeom>
            <a:noFill/>
          </p:spPr>
          <p:txBody>
            <a:bodyPr wrap="none" rtlCol="0">
              <a:spAutoFit/>
            </a:bodyPr>
            <a:lstStyle/>
            <a:p>
              <a:r>
                <a:rPr kumimoji="1" lang="ja-JP" altLang="en-US" dirty="0"/>
                <a:t>　　　　　　　　　　　　　　　　　　　　　　　　　　　　　　　                                   </a:t>
              </a:r>
              <a:r>
                <a:rPr kumimoji="1" lang="en-US" altLang="ja-JP" dirty="0"/>
                <a:t>(2020/12/11)</a:t>
              </a:r>
              <a:endParaRPr kumimoji="1" lang="ja-JP" altLang="en-US" dirty="0"/>
            </a:p>
          </p:txBody>
        </p:sp>
        <p:sp>
          <p:nvSpPr>
            <p:cNvPr id="4" name="正方形/長方形 3"/>
            <p:cNvSpPr/>
            <p:nvPr/>
          </p:nvSpPr>
          <p:spPr>
            <a:xfrm flipV="1">
              <a:off x="252000" y="2415781"/>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688850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602" y="4531033"/>
            <a:ext cx="1805141" cy="1227496"/>
          </a:xfrm>
          <a:prstGeom prst="rect">
            <a:avLst/>
          </a:prstGeom>
        </p:spPr>
      </p:pic>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5827236" cy="769441"/>
            </a:xfrm>
            <a:prstGeom prst="rect">
              <a:avLst/>
            </a:prstGeom>
            <a:noFill/>
          </p:spPr>
          <p:txBody>
            <a:bodyPr wrap="none" rtlCol="0">
              <a:spAutoFit/>
            </a:bodyPr>
            <a:lstStyle/>
            <a:p>
              <a:r>
                <a:rPr lang="en-US" altLang="ja-JP" sz="4400" dirty="0"/>
                <a:t>MUA: Mail User Agent</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AutoShape 3"/>
          <p:cNvSpPr>
            <a:spLocks noChangeArrowheads="1"/>
          </p:cNvSpPr>
          <p:nvPr/>
        </p:nvSpPr>
        <p:spPr bwMode="auto">
          <a:xfrm>
            <a:off x="297983" y="2115604"/>
            <a:ext cx="2903538" cy="4464050"/>
          </a:xfrm>
          <a:prstGeom prst="roundRect">
            <a:avLst>
              <a:gd name="adj" fmla="val 16667"/>
            </a:avLst>
          </a:prstGeom>
          <a:noFill/>
          <a:ln w="2556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25" name="グループ化 24"/>
          <p:cNvGrpSpPr/>
          <p:nvPr/>
        </p:nvGrpSpPr>
        <p:grpSpPr>
          <a:xfrm>
            <a:off x="2704633" y="2618841"/>
            <a:ext cx="1407171" cy="719138"/>
            <a:chOff x="2704633" y="2618841"/>
            <a:chExt cx="1407171" cy="719138"/>
          </a:xfrm>
        </p:grpSpPr>
        <p:sp>
          <p:nvSpPr>
            <p:cNvPr id="26" name="AutoShape 8"/>
            <p:cNvSpPr>
              <a:spLocks noChangeArrowheads="1"/>
            </p:cNvSpPr>
            <p:nvPr/>
          </p:nvSpPr>
          <p:spPr bwMode="auto">
            <a:xfrm>
              <a:off x="2712572" y="2618841"/>
              <a:ext cx="1399232" cy="719138"/>
            </a:xfrm>
            <a:prstGeom prst="rightArrow">
              <a:avLst>
                <a:gd name="adj1" fmla="val 50000"/>
                <a:gd name="adj2" fmla="val 50059"/>
              </a:avLst>
            </a:prstGeom>
            <a:solidFill>
              <a:srgbClr val="00CC66"/>
            </a:solidFill>
            <a:ln w="9360">
              <a:noFill/>
              <a:miter lim="800000"/>
              <a:headEnd/>
              <a:tailEnd/>
            </a:ln>
            <a:effectLst>
              <a:outerShdw sx="1000" sy="1000" algn="ctr" rotWithShape="0">
                <a:srgbClr val="A6A084"/>
              </a:outerShdw>
            </a:effectLst>
          </p:spPr>
          <p:txBody>
            <a:bodyPr wrap="none" anchor="ctr"/>
            <a:lstStyle/>
            <a:p>
              <a:endParaRPr lang="ja-JP" altLang="en-US"/>
            </a:p>
          </p:txBody>
        </p:sp>
        <p:sp>
          <p:nvSpPr>
            <p:cNvPr id="27" name="Text Box 12"/>
            <p:cNvSpPr txBox="1">
              <a:spLocks noChangeArrowheads="1"/>
            </p:cNvSpPr>
            <p:nvPr/>
          </p:nvSpPr>
          <p:spPr bwMode="auto">
            <a:xfrm>
              <a:off x="2704633" y="2792179"/>
              <a:ext cx="1207680"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ja-JP" altLang="en-GB" sz="2000" dirty="0">
                  <a:solidFill>
                    <a:srgbClr val="FFFFFF"/>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受信側へ</a:t>
              </a:r>
            </a:p>
          </p:txBody>
        </p:sp>
      </p:grpSp>
      <p:sp>
        <p:nvSpPr>
          <p:cNvPr id="28" name="テキスト ボックス 27"/>
          <p:cNvSpPr txBox="1"/>
          <p:nvPr/>
        </p:nvSpPr>
        <p:spPr>
          <a:xfrm>
            <a:off x="2817742" y="2287481"/>
            <a:ext cx="1055688" cy="400050"/>
          </a:xfrm>
          <a:prstGeom prst="rect">
            <a:avLst/>
          </a:prstGeom>
          <a:solidFill>
            <a:schemeClr val="accent2">
              <a:lumMod val="40000"/>
              <a:lumOff val="60000"/>
            </a:schemeClr>
          </a:solidFill>
        </p:spPr>
        <p:txBody>
          <a:bodyPr>
            <a:spAutoFit/>
          </a:bodyPr>
          <a:lstStyle/>
          <a:p>
            <a:pPr algn="ctr">
              <a:defRPr/>
            </a:pPr>
            <a:r>
              <a:rPr lang="en-US" altLang="ja-JP" sz="2000" dirty="0">
                <a:ea typeface="ＭＳ Ｐゴシック" charset="-128"/>
              </a:rPr>
              <a:t>SMTP</a:t>
            </a:r>
            <a:endParaRPr lang="ja-JP" altLang="en-US" sz="2000" dirty="0">
              <a:ea typeface="ＭＳ Ｐゴシック" charset="-128"/>
            </a:endParaRPr>
          </a:p>
        </p:txBody>
      </p:sp>
      <p:sp>
        <p:nvSpPr>
          <p:cNvPr id="30" name="AutoShape 7"/>
          <p:cNvSpPr>
            <a:spLocks noChangeArrowheads="1"/>
          </p:cNvSpPr>
          <p:nvPr/>
        </p:nvSpPr>
        <p:spPr bwMode="auto">
          <a:xfrm>
            <a:off x="523408" y="2402941"/>
            <a:ext cx="830263" cy="2520950"/>
          </a:xfrm>
          <a:custGeom>
            <a:avLst/>
            <a:gdLst>
              <a:gd name="T0" fmla="*/ 22310051 w 21600"/>
              <a:gd name="T1" fmla="*/ 0 h 21600"/>
              <a:gd name="T2" fmla="*/ 22310051 w 21600"/>
              <a:gd name="T3" fmla="*/ 165608675 h 21600"/>
              <a:gd name="T4" fmla="*/ 4801841 w 21600"/>
              <a:gd name="T5" fmla="*/ 294221708 h 21600"/>
              <a:gd name="T6" fmla="*/ 31913734 w 21600"/>
              <a:gd name="T7" fmla="*/ 82804337 h 21600"/>
              <a:gd name="T8" fmla="*/ 17694720 60000 65536"/>
              <a:gd name="T9" fmla="*/ 5898240 60000 65536"/>
              <a:gd name="T10" fmla="*/ 5898240 60000 65536"/>
              <a:gd name="T11" fmla="*/ 0 60000 65536"/>
              <a:gd name="T12" fmla="*/ 12427 w 21600"/>
              <a:gd name="T13" fmla="*/ 2900 h 21600"/>
              <a:gd name="T14" fmla="*/ 18201 w 21600"/>
              <a:gd name="T15" fmla="*/ 9258 h 21600"/>
            </a:gdLst>
            <a:ahLst/>
            <a:cxnLst>
              <a:cxn ang="T8">
                <a:pos x="T0" y="T1"/>
              </a:cxn>
              <a:cxn ang="T9">
                <a:pos x="T2" y="T3"/>
              </a:cxn>
              <a:cxn ang="T10">
                <a:pos x="T4" y="T5"/>
              </a:cxn>
              <a:cxn ang="T11">
                <a:pos x="T6" y="T7"/>
              </a:cxn>
            </a:cxnLst>
            <a:rect l="T12" t="T13" r="T14" b="T15"/>
            <a:pathLst>
              <a:path w="21600" h="21600">
                <a:moveTo>
                  <a:pt x="21600" y="6079"/>
                </a:moveTo>
                <a:lnTo>
                  <a:pt x="15100" y="0"/>
                </a:lnTo>
                <a:lnTo>
                  <a:pt x="15100" y="2900"/>
                </a:lnTo>
                <a:lnTo>
                  <a:pt x="12427" y="2900"/>
                </a:lnTo>
                <a:cubicBezTo>
                  <a:pt x="5564" y="2900"/>
                  <a:pt x="0" y="7045"/>
                  <a:pt x="0" y="12158"/>
                </a:cubicBezTo>
                <a:lnTo>
                  <a:pt x="0" y="21600"/>
                </a:lnTo>
                <a:lnTo>
                  <a:pt x="6499" y="21600"/>
                </a:lnTo>
                <a:lnTo>
                  <a:pt x="6499" y="12158"/>
                </a:lnTo>
                <a:cubicBezTo>
                  <a:pt x="6499" y="10556"/>
                  <a:pt x="9153" y="9258"/>
                  <a:pt x="12427" y="9258"/>
                </a:cubicBezTo>
                <a:lnTo>
                  <a:pt x="15100" y="9258"/>
                </a:lnTo>
                <a:lnTo>
                  <a:pt x="15100" y="12158"/>
                </a:lnTo>
                <a:lnTo>
                  <a:pt x="21600" y="6079"/>
                </a:lnTo>
                <a:close/>
              </a:path>
            </a:pathLst>
          </a:custGeom>
          <a:solidFill>
            <a:srgbClr val="00CC66"/>
          </a:solidFill>
          <a:ln w="9360">
            <a:noFill/>
            <a:miter lim="800000"/>
            <a:headEnd/>
            <a:tailEnd/>
          </a:ln>
          <a:effectLst>
            <a:outerShdw sx="1000" sy="1000" algn="ctr" rotWithShape="0">
              <a:srgbClr val="A6A084"/>
            </a:outerShdw>
          </a:effectLst>
        </p:spPr>
        <p:txBody>
          <a:bodyPr wrap="none" anchor="ctr"/>
          <a:lstStyle/>
          <a:p>
            <a:endParaRPr lang="ja-JP" altLang="en-US"/>
          </a:p>
        </p:txBody>
      </p:sp>
      <p:sp>
        <p:nvSpPr>
          <p:cNvPr id="31" name="テキスト ボックス 30"/>
          <p:cNvSpPr txBox="1"/>
          <p:nvPr/>
        </p:nvSpPr>
        <p:spPr>
          <a:xfrm>
            <a:off x="486896" y="4058704"/>
            <a:ext cx="979487" cy="400050"/>
          </a:xfrm>
          <a:prstGeom prst="rect">
            <a:avLst/>
          </a:prstGeom>
          <a:solidFill>
            <a:schemeClr val="accent2">
              <a:lumMod val="40000"/>
              <a:lumOff val="60000"/>
            </a:schemeClr>
          </a:solidFill>
        </p:spPr>
        <p:txBody>
          <a:bodyPr>
            <a:spAutoFit/>
          </a:bodyPr>
          <a:lstStyle/>
          <a:p>
            <a:pPr algn="ctr">
              <a:defRPr/>
            </a:pPr>
            <a:r>
              <a:rPr lang="en-US" altLang="ja-JP" sz="2000" dirty="0">
                <a:ea typeface="ＭＳ Ｐゴシック" charset="-128"/>
              </a:rPr>
              <a:t>SMTP</a:t>
            </a:r>
            <a:endParaRPr lang="ja-JP" altLang="en-US" sz="2000" dirty="0">
              <a:ea typeface="ＭＳ Ｐゴシック" charset="-128"/>
            </a:endParaRPr>
          </a:p>
        </p:txBody>
      </p:sp>
      <p:sp>
        <p:nvSpPr>
          <p:cNvPr id="32" name="テキスト ボックス 30"/>
          <p:cNvSpPr txBox="1">
            <a:spLocks noChangeArrowheads="1"/>
          </p:cNvSpPr>
          <p:nvPr/>
        </p:nvSpPr>
        <p:spPr bwMode="auto">
          <a:xfrm>
            <a:off x="973549" y="2159414"/>
            <a:ext cx="830262" cy="373063"/>
          </a:xfrm>
          <a:prstGeom prst="rect">
            <a:avLst/>
          </a:prstGeom>
          <a:noFill/>
          <a:ln w="25400">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750"/>
              </a:spcBef>
            </a:pPr>
            <a:r>
              <a:rPr lang="en-GB" altLang="ja-JP" sz="2000" b="1" dirty="0">
                <a:solidFill>
                  <a:srgbClr val="0070C0"/>
                </a:solidFill>
                <a:latin typeface="+mj-ea"/>
                <a:ea typeface="+mj-ea"/>
              </a:rPr>
              <a:t>M</a:t>
            </a:r>
            <a:r>
              <a:rPr lang="en-US" altLang="ja-JP" sz="2000" b="1" dirty="0">
                <a:solidFill>
                  <a:srgbClr val="0070C0"/>
                </a:solidFill>
                <a:latin typeface="+mj-ea"/>
                <a:ea typeface="+mj-ea"/>
              </a:rPr>
              <a:t>T</a:t>
            </a:r>
            <a:r>
              <a:rPr lang="en-GB" altLang="ja-JP" sz="2000" b="1" dirty="0">
                <a:solidFill>
                  <a:srgbClr val="0070C0"/>
                </a:solidFill>
                <a:latin typeface="+mj-ea"/>
                <a:ea typeface="+mj-ea"/>
              </a:rPr>
              <a:t>A</a:t>
            </a:r>
          </a:p>
        </p:txBody>
      </p:sp>
      <p:sp>
        <p:nvSpPr>
          <p:cNvPr id="33" name="テキスト ボックス 24"/>
          <p:cNvSpPr txBox="1">
            <a:spLocks noChangeArrowheads="1"/>
          </p:cNvSpPr>
          <p:nvPr/>
        </p:nvSpPr>
        <p:spPr bwMode="auto">
          <a:xfrm>
            <a:off x="336083" y="5242184"/>
            <a:ext cx="828675" cy="371475"/>
          </a:xfrm>
          <a:prstGeom prst="rect">
            <a:avLst/>
          </a:prstGeom>
          <a:solidFill>
            <a:schemeClr val="bg1"/>
          </a:solidFill>
          <a:ln w="50800">
            <a:solidFill>
              <a:srgbClr val="FF0000"/>
            </a:solidFill>
            <a:miter lim="800000"/>
            <a:headEnd/>
            <a:tailEnd/>
          </a:ln>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750"/>
              </a:spcBef>
            </a:pPr>
            <a:r>
              <a:rPr lang="en-GB" altLang="ja-JP" sz="2000" b="1" dirty="0">
                <a:solidFill>
                  <a:srgbClr val="0070C0"/>
                </a:solidFill>
                <a:latin typeface="+mn-ea"/>
                <a:ea typeface="+mn-ea"/>
                <a:cs typeface="源柔ゴシックL等幅 Medium" panose="020B0409020203020207" pitchFamily="49" charset="-128"/>
              </a:rPr>
              <a:t>MUA</a:t>
            </a:r>
          </a:p>
        </p:txBody>
      </p:sp>
      <p:sp>
        <p:nvSpPr>
          <p:cNvPr id="34" name="Text Box 9"/>
          <p:cNvSpPr txBox="1">
            <a:spLocks noChangeArrowheads="1"/>
          </p:cNvSpPr>
          <p:nvPr/>
        </p:nvSpPr>
        <p:spPr bwMode="auto">
          <a:xfrm>
            <a:off x="1137771" y="1620993"/>
            <a:ext cx="12239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500"/>
              </a:spcBef>
            </a:pPr>
            <a:r>
              <a:rPr lang="ja-JP" altLang="en-GB" b="1" dirty="0">
                <a:solidFill>
                  <a:srgbClr val="990099"/>
                </a:solidFill>
              </a:rPr>
              <a:t>送信側</a:t>
            </a:r>
          </a:p>
        </p:txBody>
      </p:sp>
      <p:grpSp>
        <p:nvGrpSpPr>
          <p:cNvPr id="35" name="Group 24"/>
          <p:cNvGrpSpPr>
            <a:grpSpLocks/>
          </p:cNvGrpSpPr>
          <p:nvPr/>
        </p:nvGrpSpPr>
        <p:grpSpPr bwMode="auto">
          <a:xfrm>
            <a:off x="328145" y="4487862"/>
            <a:ext cx="844550" cy="641350"/>
            <a:chOff x="306" y="2901"/>
            <a:chExt cx="532" cy="404"/>
          </a:xfrm>
        </p:grpSpPr>
        <p:sp>
          <p:nvSpPr>
            <p:cNvPr id="36" name="Rectangle 25"/>
            <p:cNvSpPr>
              <a:spLocks noChangeArrowheads="1"/>
            </p:cNvSpPr>
            <p:nvPr/>
          </p:nvSpPr>
          <p:spPr bwMode="auto">
            <a:xfrm>
              <a:off x="306" y="2903"/>
              <a:ext cx="533" cy="403"/>
            </a:xfrm>
            <a:prstGeom prst="rect">
              <a:avLst/>
            </a:prstGeom>
            <a:solidFill>
              <a:srgbClr val="FFFFFF"/>
            </a:solidFill>
            <a:ln w="36000">
              <a:solidFill>
                <a:srgbClr val="000000"/>
              </a:solidFill>
              <a:round/>
              <a:headEnd/>
              <a:tailEnd/>
            </a:ln>
          </p:spPr>
          <p:txBody>
            <a:bodyPr wrap="none" anchor="ctr"/>
            <a:lstStyle/>
            <a:p>
              <a:endParaRPr lang="ja-JP" altLang="en-US"/>
            </a:p>
          </p:txBody>
        </p:sp>
        <p:sp>
          <p:nvSpPr>
            <p:cNvPr id="37" name="AutoShape 26"/>
            <p:cNvSpPr>
              <a:spLocks noChangeArrowheads="1"/>
            </p:cNvSpPr>
            <p:nvPr/>
          </p:nvSpPr>
          <p:spPr bwMode="auto">
            <a:xfrm flipV="1">
              <a:off x="306" y="2901"/>
              <a:ext cx="533" cy="202"/>
            </a:xfrm>
            <a:prstGeom prst="triangle">
              <a:avLst>
                <a:gd name="adj" fmla="val 50000"/>
              </a:avLst>
            </a:prstGeom>
            <a:solidFill>
              <a:srgbClr val="99CCFF"/>
            </a:solidFill>
            <a:ln w="9360">
              <a:solidFill>
                <a:srgbClr val="000000"/>
              </a:solidFill>
              <a:round/>
              <a:headEnd/>
              <a:tailEnd/>
            </a:ln>
          </p:spPr>
          <p:txBody>
            <a:bodyPr wrap="none" anchor="ctr"/>
            <a:lstStyle/>
            <a:p>
              <a:endParaRPr lang="ja-JP" altLang="en-US"/>
            </a:p>
          </p:txBody>
        </p:sp>
      </p:grpSp>
      <p:sp>
        <p:nvSpPr>
          <p:cNvPr id="38" name="Text Box 11"/>
          <p:cNvSpPr txBox="1">
            <a:spLocks noChangeArrowheads="1"/>
          </p:cNvSpPr>
          <p:nvPr/>
        </p:nvSpPr>
        <p:spPr bwMode="auto">
          <a:xfrm>
            <a:off x="1123482" y="3488791"/>
            <a:ext cx="2212975"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メールサーバ</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r>
              <a:rPr lang="ja-JP" altLang="en-GB"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 </a:t>
            </a:r>
            <a:endParaRPr lang="en-GB" altLang="ja-JP"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40" name="Text Box 6"/>
          <p:cNvSpPr txBox="1">
            <a:spLocks noChangeArrowheads="1"/>
          </p:cNvSpPr>
          <p:nvPr/>
        </p:nvSpPr>
        <p:spPr bwMode="auto">
          <a:xfrm>
            <a:off x="1086971" y="6003391"/>
            <a:ext cx="2106612"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クライアント</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endParaRPr lang="en-GB"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44" name="正方形/長方形 43"/>
          <p:cNvSpPr/>
          <p:nvPr/>
        </p:nvSpPr>
        <p:spPr>
          <a:xfrm>
            <a:off x="4119743" y="1636775"/>
            <a:ext cx="4772258" cy="4955203"/>
          </a:xfrm>
          <a:prstGeom prst="rect">
            <a:avLst/>
          </a:prstGeom>
        </p:spPr>
        <p:txBody>
          <a:bodyPr wrap="square">
            <a:spAutoFit/>
          </a:bodyPr>
          <a:lstStyle/>
          <a:p>
            <a:pPr marL="457200" indent="-457200">
              <a:buFont typeface="Arial" panose="020B0604020202020204" pitchFamily="34" charset="0"/>
              <a:buChar char="•"/>
            </a:pPr>
            <a:r>
              <a:rPr lang="ja-JP" altLang="en-US" sz="2800" dirty="0"/>
              <a:t>ユーザがメールを扱う</a:t>
            </a:r>
            <a:endParaRPr lang="en-US" altLang="ja-JP" sz="2800" dirty="0"/>
          </a:p>
          <a:p>
            <a:r>
              <a:rPr lang="en-US" altLang="ja-JP" sz="2800" dirty="0"/>
              <a:t>     </a:t>
            </a:r>
            <a:r>
              <a:rPr lang="ja-JP" altLang="en-US" sz="2800" dirty="0"/>
              <a:t>ためのソフトウェア</a:t>
            </a:r>
          </a:p>
          <a:p>
            <a:pPr marL="914400" lvl="1" indent="-457200">
              <a:buFont typeface="Arial" panose="020B0604020202020204" pitchFamily="34" charset="0"/>
              <a:buChar char="•"/>
            </a:pPr>
            <a:r>
              <a:rPr lang="ja-JP" altLang="en-US" sz="2400" dirty="0"/>
              <a:t>電子メールの読み書き</a:t>
            </a:r>
          </a:p>
          <a:p>
            <a:pPr marL="914400" lvl="1" indent="-457200">
              <a:buFont typeface="Arial" panose="020B0604020202020204" pitchFamily="34" charset="0"/>
              <a:buChar char="•"/>
            </a:pPr>
            <a:r>
              <a:rPr lang="ja-JP" altLang="en-US" sz="2400" dirty="0"/>
              <a:t>ユーザとメールサーバの仲介</a:t>
            </a:r>
          </a:p>
          <a:p>
            <a:pPr marL="457200" indent="-457200">
              <a:buFont typeface="Arial" panose="020B0604020202020204" pitchFamily="34" charset="0"/>
              <a:buChar char="•"/>
            </a:pPr>
            <a:r>
              <a:rPr lang="ja-JP" altLang="en-US" sz="2800" dirty="0"/>
              <a:t>メールソフト</a:t>
            </a:r>
            <a:r>
              <a:rPr lang="en-US" altLang="ja-JP" sz="2800" dirty="0"/>
              <a:t>, </a:t>
            </a:r>
            <a:r>
              <a:rPr lang="ja-JP" altLang="en-US" sz="2800" dirty="0"/>
              <a:t>メーラとも</a:t>
            </a:r>
            <a:endParaRPr lang="en-US" altLang="ja-JP" sz="2800" dirty="0"/>
          </a:p>
          <a:p>
            <a:r>
              <a:rPr lang="ja-JP" altLang="en-US" sz="2800" dirty="0"/>
              <a:t>     呼ばれる</a:t>
            </a:r>
            <a:endParaRPr lang="en-US" altLang="ja-JP" sz="2800" dirty="0"/>
          </a:p>
          <a:p>
            <a:pPr lvl="1"/>
            <a:endParaRPr lang="en-US" altLang="ja-JP" sz="2400" dirty="0"/>
          </a:p>
          <a:p>
            <a:pPr marL="457200" indent="-457200">
              <a:buFont typeface="Arial" panose="020B0604020202020204" pitchFamily="34" charset="0"/>
              <a:buChar char="•"/>
            </a:pPr>
            <a:r>
              <a:rPr lang="ja-JP" altLang="en-US" sz="2800" dirty="0"/>
              <a:t>例えば，</a:t>
            </a:r>
            <a:endParaRPr lang="en-US" altLang="ja-JP" sz="2800" dirty="0"/>
          </a:p>
          <a:p>
            <a:pPr lvl="1"/>
            <a:r>
              <a:rPr lang="en-US" altLang="ja-JP" sz="2800" dirty="0"/>
              <a:t>Mozilla Thunderbird, Windows mail, Mew</a:t>
            </a:r>
            <a:r>
              <a:rPr lang="ja-JP" altLang="en-US" sz="2800" dirty="0"/>
              <a:t>など</a:t>
            </a:r>
          </a:p>
          <a:p>
            <a:endParaRPr lang="en-US" altLang="ja-JP" sz="2400" dirty="0"/>
          </a:p>
        </p:txBody>
      </p:sp>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3035" y="2320699"/>
            <a:ext cx="1013867" cy="1199843"/>
          </a:xfrm>
          <a:prstGeom prst="rect">
            <a:avLst/>
          </a:prstGeom>
        </p:spPr>
      </p:pic>
    </p:spTree>
    <p:extLst>
      <p:ext uri="{BB962C8B-B14F-4D97-AF65-F5344CB8AC3E}">
        <p14:creationId xmlns:p14="http://schemas.microsoft.com/office/powerpoint/2010/main" val="49832331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6955750" cy="769441"/>
            </a:xfrm>
            <a:prstGeom prst="rect">
              <a:avLst/>
            </a:prstGeom>
            <a:noFill/>
          </p:spPr>
          <p:txBody>
            <a:bodyPr wrap="none" rtlCol="0">
              <a:spAutoFit/>
            </a:bodyPr>
            <a:lstStyle/>
            <a:p>
              <a:r>
                <a:rPr lang="en-US" altLang="ja-JP" sz="4400" dirty="0"/>
                <a:t>MTA: Mail Transfer Agent</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AutoShape 3"/>
          <p:cNvSpPr>
            <a:spLocks noChangeArrowheads="1"/>
          </p:cNvSpPr>
          <p:nvPr/>
        </p:nvSpPr>
        <p:spPr bwMode="auto">
          <a:xfrm>
            <a:off x="297983" y="2115604"/>
            <a:ext cx="2903538" cy="4464050"/>
          </a:xfrm>
          <a:prstGeom prst="roundRect">
            <a:avLst>
              <a:gd name="adj" fmla="val 16667"/>
            </a:avLst>
          </a:prstGeom>
          <a:noFill/>
          <a:ln w="2556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8" name="グループ化 7"/>
          <p:cNvGrpSpPr/>
          <p:nvPr/>
        </p:nvGrpSpPr>
        <p:grpSpPr>
          <a:xfrm>
            <a:off x="2704633" y="2618841"/>
            <a:ext cx="1407171" cy="719138"/>
            <a:chOff x="2704633" y="2618841"/>
            <a:chExt cx="1407171" cy="719138"/>
          </a:xfrm>
        </p:grpSpPr>
        <p:sp>
          <p:nvSpPr>
            <p:cNvPr id="9" name="AutoShape 8"/>
            <p:cNvSpPr>
              <a:spLocks noChangeArrowheads="1"/>
            </p:cNvSpPr>
            <p:nvPr/>
          </p:nvSpPr>
          <p:spPr bwMode="auto">
            <a:xfrm>
              <a:off x="2712572" y="2618841"/>
              <a:ext cx="1399232" cy="719138"/>
            </a:xfrm>
            <a:prstGeom prst="rightArrow">
              <a:avLst>
                <a:gd name="adj1" fmla="val 50000"/>
                <a:gd name="adj2" fmla="val 50059"/>
              </a:avLst>
            </a:prstGeom>
            <a:solidFill>
              <a:srgbClr val="00CC66"/>
            </a:solidFill>
            <a:ln w="9360">
              <a:noFill/>
              <a:miter lim="800000"/>
              <a:headEnd/>
              <a:tailEnd/>
            </a:ln>
            <a:effectLst>
              <a:outerShdw sx="1000" sy="1000" algn="ctr" rotWithShape="0">
                <a:srgbClr val="A6A084"/>
              </a:outerShdw>
            </a:effectLst>
          </p:spPr>
          <p:txBody>
            <a:bodyPr wrap="none" anchor="ctr"/>
            <a:lstStyle/>
            <a:p>
              <a:endParaRPr lang="ja-JP" altLang="en-US"/>
            </a:p>
          </p:txBody>
        </p:sp>
        <p:sp>
          <p:nvSpPr>
            <p:cNvPr id="10" name="Text Box 12"/>
            <p:cNvSpPr txBox="1">
              <a:spLocks noChangeArrowheads="1"/>
            </p:cNvSpPr>
            <p:nvPr/>
          </p:nvSpPr>
          <p:spPr bwMode="auto">
            <a:xfrm>
              <a:off x="2704633" y="2792179"/>
              <a:ext cx="1207680"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ja-JP" altLang="en-GB" sz="2000" dirty="0">
                  <a:solidFill>
                    <a:srgbClr val="FFFFFF"/>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受信側へ</a:t>
              </a:r>
            </a:p>
          </p:txBody>
        </p:sp>
      </p:grpSp>
      <p:sp>
        <p:nvSpPr>
          <p:cNvPr id="11" name="テキスト ボックス 10"/>
          <p:cNvSpPr txBox="1"/>
          <p:nvPr/>
        </p:nvSpPr>
        <p:spPr>
          <a:xfrm>
            <a:off x="2817742" y="2287481"/>
            <a:ext cx="1055688" cy="400050"/>
          </a:xfrm>
          <a:prstGeom prst="rect">
            <a:avLst/>
          </a:prstGeom>
          <a:solidFill>
            <a:schemeClr val="accent2">
              <a:lumMod val="40000"/>
              <a:lumOff val="60000"/>
            </a:schemeClr>
          </a:solidFill>
        </p:spPr>
        <p:txBody>
          <a:bodyPr>
            <a:spAutoFit/>
          </a:bodyPr>
          <a:lstStyle/>
          <a:p>
            <a:pPr algn="ctr">
              <a:defRPr/>
            </a:pPr>
            <a:r>
              <a:rPr lang="en-US" altLang="ja-JP" sz="2000" dirty="0">
                <a:ea typeface="ＭＳ Ｐゴシック" charset="-128"/>
              </a:rPr>
              <a:t>SMTP</a:t>
            </a:r>
            <a:endParaRPr lang="ja-JP" altLang="en-US" sz="2000" dirty="0">
              <a:ea typeface="ＭＳ Ｐゴシック" charset="-128"/>
            </a:endParaRPr>
          </a:p>
        </p:txBody>
      </p:sp>
      <p:sp>
        <p:nvSpPr>
          <p:cNvPr id="13" name="AutoShape 7"/>
          <p:cNvSpPr>
            <a:spLocks noChangeArrowheads="1"/>
          </p:cNvSpPr>
          <p:nvPr/>
        </p:nvSpPr>
        <p:spPr bwMode="auto">
          <a:xfrm>
            <a:off x="523408" y="2402941"/>
            <a:ext cx="830263" cy="2520950"/>
          </a:xfrm>
          <a:custGeom>
            <a:avLst/>
            <a:gdLst>
              <a:gd name="T0" fmla="*/ 22310051 w 21600"/>
              <a:gd name="T1" fmla="*/ 0 h 21600"/>
              <a:gd name="T2" fmla="*/ 22310051 w 21600"/>
              <a:gd name="T3" fmla="*/ 165608675 h 21600"/>
              <a:gd name="T4" fmla="*/ 4801841 w 21600"/>
              <a:gd name="T5" fmla="*/ 294221708 h 21600"/>
              <a:gd name="T6" fmla="*/ 31913734 w 21600"/>
              <a:gd name="T7" fmla="*/ 82804337 h 21600"/>
              <a:gd name="T8" fmla="*/ 17694720 60000 65536"/>
              <a:gd name="T9" fmla="*/ 5898240 60000 65536"/>
              <a:gd name="T10" fmla="*/ 5898240 60000 65536"/>
              <a:gd name="T11" fmla="*/ 0 60000 65536"/>
              <a:gd name="T12" fmla="*/ 12427 w 21600"/>
              <a:gd name="T13" fmla="*/ 2900 h 21600"/>
              <a:gd name="T14" fmla="*/ 18201 w 21600"/>
              <a:gd name="T15" fmla="*/ 9258 h 21600"/>
            </a:gdLst>
            <a:ahLst/>
            <a:cxnLst>
              <a:cxn ang="T8">
                <a:pos x="T0" y="T1"/>
              </a:cxn>
              <a:cxn ang="T9">
                <a:pos x="T2" y="T3"/>
              </a:cxn>
              <a:cxn ang="T10">
                <a:pos x="T4" y="T5"/>
              </a:cxn>
              <a:cxn ang="T11">
                <a:pos x="T6" y="T7"/>
              </a:cxn>
            </a:cxnLst>
            <a:rect l="T12" t="T13" r="T14" b="T15"/>
            <a:pathLst>
              <a:path w="21600" h="21600">
                <a:moveTo>
                  <a:pt x="21600" y="6079"/>
                </a:moveTo>
                <a:lnTo>
                  <a:pt x="15100" y="0"/>
                </a:lnTo>
                <a:lnTo>
                  <a:pt x="15100" y="2900"/>
                </a:lnTo>
                <a:lnTo>
                  <a:pt x="12427" y="2900"/>
                </a:lnTo>
                <a:cubicBezTo>
                  <a:pt x="5564" y="2900"/>
                  <a:pt x="0" y="7045"/>
                  <a:pt x="0" y="12158"/>
                </a:cubicBezTo>
                <a:lnTo>
                  <a:pt x="0" y="21600"/>
                </a:lnTo>
                <a:lnTo>
                  <a:pt x="6499" y="21600"/>
                </a:lnTo>
                <a:lnTo>
                  <a:pt x="6499" y="12158"/>
                </a:lnTo>
                <a:cubicBezTo>
                  <a:pt x="6499" y="10556"/>
                  <a:pt x="9153" y="9258"/>
                  <a:pt x="12427" y="9258"/>
                </a:cubicBezTo>
                <a:lnTo>
                  <a:pt x="15100" y="9258"/>
                </a:lnTo>
                <a:lnTo>
                  <a:pt x="15100" y="12158"/>
                </a:lnTo>
                <a:lnTo>
                  <a:pt x="21600" y="6079"/>
                </a:lnTo>
                <a:close/>
              </a:path>
            </a:pathLst>
          </a:custGeom>
          <a:solidFill>
            <a:srgbClr val="00CC66"/>
          </a:solidFill>
          <a:ln w="9360">
            <a:noFill/>
            <a:miter lim="800000"/>
            <a:headEnd/>
            <a:tailEnd/>
          </a:ln>
          <a:effectLst>
            <a:outerShdw sx="1000" sy="1000" algn="ctr" rotWithShape="0">
              <a:srgbClr val="A6A084"/>
            </a:outerShdw>
          </a:effectLst>
        </p:spPr>
        <p:txBody>
          <a:bodyPr wrap="none" anchor="ctr"/>
          <a:lstStyle/>
          <a:p>
            <a:endParaRPr lang="ja-JP" altLang="en-US"/>
          </a:p>
        </p:txBody>
      </p:sp>
      <p:sp>
        <p:nvSpPr>
          <p:cNvPr id="14" name="テキスト ボックス 13"/>
          <p:cNvSpPr txBox="1"/>
          <p:nvPr/>
        </p:nvSpPr>
        <p:spPr>
          <a:xfrm>
            <a:off x="486896" y="4058704"/>
            <a:ext cx="979487" cy="400050"/>
          </a:xfrm>
          <a:prstGeom prst="rect">
            <a:avLst/>
          </a:prstGeom>
          <a:solidFill>
            <a:schemeClr val="accent2">
              <a:lumMod val="40000"/>
              <a:lumOff val="60000"/>
            </a:schemeClr>
          </a:solidFill>
        </p:spPr>
        <p:txBody>
          <a:bodyPr>
            <a:spAutoFit/>
          </a:bodyPr>
          <a:lstStyle/>
          <a:p>
            <a:pPr algn="ctr">
              <a:defRPr/>
            </a:pPr>
            <a:r>
              <a:rPr lang="en-US" altLang="ja-JP" sz="2000" dirty="0">
                <a:ea typeface="ＭＳ Ｐゴシック" charset="-128"/>
              </a:rPr>
              <a:t>SMTP</a:t>
            </a:r>
            <a:endParaRPr lang="ja-JP" altLang="en-US" sz="2000" dirty="0">
              <a:ea typeface="ＭＳ Ｐゴシック" charset="-128"/>
            </a:endParaRPr>
          </a:p>
        </p:txBody>
      </p:sp>
      <p:sp>
        <p:nvSpPr>
          <p:cNvPr id="15" name="テキスト ボックス 30"/>
          <p:cNvSpPr txBox="1">
            <a:spLocks noChangeArrowheads="1"/>
          </p:cNvSpPr>
          <p:nvPr/>
        </p:nvSpPr>
        <p:spPr bwMode="auto">
          <a:xfrm>
            <a:off x="973549" y="2159414"/>
            <a:ext cx="830262" cy="373063"/>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750"/>
              </a:spcBef>
            </a:pPr>
            <a:r>
              <a:rPr lang="en-GB" altLang="ja-JP" sz="2000" b="1" dirty="0">
                <a:solidFill>
                  <a:srgbClr val="0070C0"/>
                </a:solidFill>
                <a:latin typeface="+mj-ea"/>
                <a:ea typeface="+mj-ea"/>
              </a:rPr>
              <a:t>M</a:t>
            </a:r>
            <a:r>
              <a:rPr lang="en-US" altLang="ja-JP" sz="2000" b="1" dirty="0">
                <a:solidFill>
                  <a:srgbClr val="0070C0"/>
                </a:solidFill>
                <a:latin typeface="+mj-ea"/>
                <a:ea typeface="+mj-ea"/>
              </a:rPr>
              <a:t>T</a:t>
            </a:r>
            <a:r>
              <a:rPr lang="en-GB" altLang="ja-JP" sz="2000" b="1" dirty="0">
                <a:solidFill>
                  <a:srgbClr val="0070C0"/>
                </a:solidFill>
                <a:latin typeface="+mj-ea"/>
                <a:ea typeface="+mj-ea"/>
              </a:rPr>
              <a:t>A</a:t>
            </a:r>
          </a:p>
        </p:txBody>
      </p:sp>
      <p:sp>
        <p:nvSpPr>
          <p:cNvPr id="16" name="テキスト ボックス 24"/>
          <p:cNvSpPr txBox="1">
            <a:spLocks noChangeArrowheads="1"/>
          </p:cNvSpPr>
          <p:nvPr/>
        </p:nvSpPr>
        <p:spPr bwMode="auto">
          <a:xfrm>
            <a:off x="336083" y="5242184"/>
            <a:ext cx="828675" cy="371475"/>
          </a:xfrm>
          <a:prstGeom prst="rect">
            <a:avLst/>
          </a:prstGeom>
          <a:solidFill>
            <a:schemeClr val="bg1"/>
          </a:solidFill>
          <a:ln w="25400">
            <a:solidFill>
              <a:srgbClr val="3399FF"/>
            </a:solidFill>
            <a:miter lim="800000"/>
            <a:headEnd/>
            <a:tailEnd/>
          </a:ln>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750"/>
              </a:spcBef>
            </a:pPr>
            <a:r>
              <a:rPr lang="en-GB" altLang="ja-JP" sz="2000" b="1" dirty="0">
                <a:solidFill>
                  <a:srgbClr val="0070C0"/>
                </a:solidFill>
                <a:latin typeface="+mn-ea"/>
                <a:ea typeface="+mn-ea"/>
                <a:cs typeface="源柔ゴシックL等幅 Medium" panose="020B0409020203020207" pitchFamily="49" charset="-128"/>
              </a:rPr>
              <a:t>MUA</a:t>
            </a:r>
          </a:p>
        </p:txBody>
      </p:sp>
      <p:sp>
        <p:nvSpPr>
          <p:cNvPr id="17" name="Text Box 9"/>
          <p:cNvSpPr txBox="1">
            <a:spLocks noChangeArrowheads="1"/>
          </p:cNvSpPr>
          <p:nvPr/>
        </p:nvSpPr>
        <p:spPr bwMode="auto">
          <a:xfrm>
            <a:off x="1137771" y="1620993"/>
            <a:ext cx="12239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500"/>
              </a:spcBef>
            </a:pPr>
            <a:r>
              <a:rPr lang="ja-JP" altLang="en-GB" b="1" dirty="0">
                <a:solidFill>
                  <a:srgbClr val="990099"/>
                </a:solidFill>
              </a:rPr>
              <a:t>送信側</a:t>
            </a:r>
          </a:p>
        </p:txBody>
      </p:sp>
      <p:grpSp>
        <p:nvGrpSpPr>
          <p:cNvPr id="18" name="Group 24"/>
          <p:cNvGrpSpPr>
            <a:grpSpLocks/>
          </p:cNvGrpSpPr>
          <p:nvPr/>
        </p:nvGrpSpPr>
        <p:grpSpPr bwMode="auto">
          <a:xfrm>
            <a:off x="328145" y="4487862"/>
            <a:ext cx="844550" cy="641350"/>
            <a:chOff x="306" y="2901"/>
            <a:chExt cx="532" cy="404"/>
          </a:xfrm>
        </p:grpSpPr>
        <p:sp>
          <p:nvSpPr>
            <p:cNvPr id="19" name="Rectangle 25"/>
            <p:cNvSpPr>
              <a:spLocks noChangeArrowheads="1"/>
            </p:cNvSpPr>
            <p:nvPr/>
          </p:nvSpPr>
          <p:spPr bwMode="auto">
            <a:xfrm>
              <a:off x="306" y="2903"/>
              <a:ext cx="533" cy="403"/>
            </a:xfrm>
            <a:prstGeom prst="rect">
              <a:avLst/>
            </a:prstGeom>
            <a:solidFill>
              <a:srgbClr val="FFFFFF"/>
            </a:solidFill>
            <a:ln w="36000">
              <a:solidFill>
                <a:srgbClr val="000000"/>
              </a:solidFill>
              <a:round/>
              <a:headEnd/>
              <a:tailEnd/>
            </a:ln>
          </p:spPr>
          <p:txBody>
            <a:bodyPr wrap="none" anchor="ctr"/>
            <a:lstStyle/>
            <a:p>
              <a:endParaRPr lang="ja-JP" altLang="en-US"/>
            </a:p>
          </p:txBody>
        </p:sp>
        <p:sp>
          <p:nvSpPr>
            <p:cNvPr id="20" name="AutoShape 26"/>
            <p:cNvSpPr>
              <a:spLocks noChangeArrowheads="1"/>
            </p:cNvSpPr>
            <p:nvPr/>
          </p:nvSpPr>
          <p:spPr bwMode="auto">
            <a:xfrm flipV="1">
              <a:off x="306" y="2901"/>
              <a:ext cx="533" cy="202"/>
            </a:xfrm>
            <a:prstGeom prst="triangle">
              <a:avLst>
                <a:gd name="adj" fmla="val 50000"/>
              </a:avLst>
            </a:prstGeom>
            <a:solidFill>
              <a:srgbClr val="99CCFF"/>
            </a:solidFill>
            <a:ln w="9360">
              <a:solidFill>
                <a:srgbClr val="000000"/>
              </a:solidFill>
              <a:round/>
              <a:headEnd/>
              <a:tailEnd/>
            </a:ln>
          </p:spPr>
          <p:txBody>
            <a:bodyPr wrap="none" anchor="ctr"/>
            <a:lstStyle/>
            <a:p>
              <a:endParaRPr lang="ja-JP" altLang="en-US"/>
            </a:p>
          </p:txBody>
        </p:sp>
      </p:grpSp>
      <p:sp>
        <p:nvSpPr>
          <p:cNvPr id="21" name="Text Box 11"/>
          <p:cNvSpPr txBox="1">
            <a:spLocks noChangeArrowheads="1"/>
          </p:cNvSpPr>
          <p:nvPr/>
        </p:nvSpPr>
        <p:spPr bwMode="auto">
          <a:xfrm>
            <a:off x="1123482" y="3488791"/>
            <a:ext cx="2212975"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メールサーバ</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r>
              <a:rPr lang="ja-JP" altLang="en-GB"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 </a:t>
            </a:r>
            <a:endParaRPr lang="en-GB" altLang="ja-JP"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23" name="Text Box 6"/>
          <p:cNvSpPr txBox="1">
            <a:spLocks noChangeArrowheads="1"/>
          </p:cNvSpPr>
          <p:nvPr/>
        </p:nvSpPr>
        <p:spPr bwMode="auto">
          <a:xfrm>
            <a:off x="1086971" y="6003391"/>
            <a:ext cx="2106612"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クライアント</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endParaRPr lang="en-GB"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24" name="正方形/長方形 23"/>
          <p:cNvSpPr/>
          <p:nvPr/>
        </p:nvSpPr>
        <p:spPr>
          <a:xfrm>
            <a:off x="4100021" y="1641049"/>
            <a:ext cx="4793725" cy="4401205"/>
          </a:xfrm>
          <a:prstGeom prst="rect">
            <a:avLst/>
          </a:prstGeom>
        </p:spPr>
        <p:txBody>
          <a:bodyPr wrap="square">
            <a:spAutoFit/>
          </a:bodyPr>
          <a:lstStyle/>
          <a:p>
            <a:pPr marL="285750" indent="-285750">
              <a:buFont typeface="Arial" panose="020B0604020202020204" pitchFamily="34" charset="0"/>
              <a:buChar char="•"/>
            </a:pPr>
            <a:r>
              <a:rPr lang="ja-JP" altLang="en-US" sz="2800" dirty="0"/>
              <a:t>メールを配送・仕分けする</a:t>
            </a:r>
            <a:endParaRPr lang="en-US" altLang="ja-JP" sz="2800" dirty="0"/>
          </a:p>
          <a:p>
            <a:r>
              <a:rPr lang="ja-JP" altLang="en-US" sz="2800" dirty="0"/>
              <a:t>   ソフトウェア</a:t>
            </a:r>
          </a:p>
          <a:p>
            <a:pPr marL="742950" lvl="1" indent="-285750">
              <a:buFont typeface="Arial" panose="020B0604020202020204" pitchFamily="34" charset="0"/>
              <a:buChar char="•"/>
            </a:pPr>
            <a:r>
              <a:rPr lang="ja-JP" altLang="en-US" sz="2400" dirty="0"/>
              <a:t>送信側</a:t>
            </a:r>
            <a:endParaRPr lang="en-US" altLang="ja-JP" sz="2400" dirty="0"/>
          </a:p>
          <a:p>
            <a:pPr lvl="1"/>
            <a:r>
              <a:rPr lang="en-US" altLang="ja-JP" sz="2400" dirty="0"/>
              <a:t>MUA</a:t>
            </a:r>
            <a:r>
              <a:rPr lang="ja-JP" altLang="en-US" sz="2400" dirty="0"/>
              <a:t>から受け取ったメールを</a:t>
            </a:r>
            <a:endParaRPr lang="en-US" altLang="ja-JP" sz="2400" dirty="0"/>
          </a:p>
          <a:p>
            <a:pPr lvl="1"/>
            <a:r>
              <a:rPr lang="ja-JP" altLang="en-US" sz="2400" dirty="0"/>
              <a:t>受信側のメールサーバまで送信</a:t>
            </a:r>
          </a:p>
          <a:p>
            <a:pPr marL="742950" lvl="1" indent="-285750">
              <a:buFont typeface="Arial" panose="020B0604020202020204" pitchFamily="34" charset="0"/>
              <a:buChar char="•"/>
            </a:pPr>
            <a:r>
              <a:rPr lang="ja-JP" altLang="en-US" sz="2400" dirty="0"/>
              <a:t>受信側</a:t>
            </a:r>
            <a:endParaRPr lang="en-US" altLang="ja-JP" sz="2400" dirty="0"/>
          </a:p>
          <a:p>
            <a:pPr lvl="1"/>
            <a:r>
              <a:rPr lang="ja-JP" altLang="en-US" sz="2400" dirty="0"/>
              <a:t>サーバーに届いたメールを</a:t>
            </a:r>
            <a:endParaRPr lang="en-US" altLang="ja-JP" sz="2400" dirty="0"/>
          </a:p>
          <a:p>
            <a:pPr lvl="1"/>
            <a:r>
              <a:rPr lang="ja-JP" altLang="en-US" sz="2400" dirty="0"/>
              <a:t>ユーザごとに振り分け</a:t>
            </a:r>
            <a:endParaRPr lang="en-US" altLang="ja-JP" sz="2400" dirty="0"/>
          </a:p>
          <a:p>
            <a:endParaRPr lang="en-US" altLang="ja-JP" sz="2400" dirty="0"/>
          </a:p>
          <a:p>
            <a:pPr marL="285750" lvl="1" indent="-285750">
              <a:buFont typeface="Arial" panose="020B0604020202020204" pitchFamily="34" charset="0"/>
              <a:buChar char="•"/>
            </a:pPr>
            <a:r>
              <a:rPr lang="ja-JP" altLang="en-US" sz="2800" dirty="0"/>
              <a:t>例えば，</a:t>
            </a:r>
            <a:r>
              <a:rPr lang="en-GB" altLang="ja-JP" sz="2800" dirty="0"/>
              <a:t>postfix,</a:t>
            </a:r>
            <a:r>
              <a:rPr lang="ja-JP" altLang="en-US" sz="2800" dirty="0"/>
              <a:t> </a:t>
            </a:r>
            <a:r>
              <a:rPr lang="en-GB" altLang="ja-JP" sz="2800" dirty="0" err="1"/>
              <a:t>exim</a:t>
            </a:r>
            <a:r>
              <a:rPr lang="en-GB" altLang="ja-JP" sz="2800" dirty="0"/>
              <a:t>, </a:t>
            </a:r>
            <a:r>
              <a:rPr lang="en-GB" altLang="ja-JP" sz="2800" dirty="0" err="1">
                <a:solidFill>
                  <a:srgbClr val="FF0000"/>
                </a:solidFill>
              </a:rPr>
              <a:t>qmail</a:t>
            </a:r>
            <a:r>
              <a:rPr lang="en-GB" altLang="ja-JP" sz="2800" dirty="0"/>
              <a:t>, </a:t>
            </a:r>
            <a:r>
              <a:rPr lang="en-GB" altLang="ja-JP" sz="2800" dirty="0" err="1"/>
              <a:t>sendmail</a:t>
            </a:r>
            <a:r>
              <a:rPr lang="ja-JP" altLang="en-US" sz="2800" dirty="0"/>
              <a:t> など</a:t>
            </a:r>
            <a:r>
              <a:rPr lang="en-GB" altLang="ja-JP" sz="2800" dirty="0"/>
              <a:t> </a:t>
            </a:r>
            <a:endParaRPr lang="ja-JP" altLang="en-US" sz="2800" dirty="0"/>
          </a:p>
        </p:txBody>
      </p:sp>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3035" y="2320699"/>
            <a:ext cx="1013867" cy="1199843"/>
          </a:xfrm>
          <a:prstGeom prst="rect">
            <a:avLst/>
          </a:prstGeom>
        </p:spPr>
      </p:pic>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680" y="4591701"/>
            <a:ext cx="1661056" cy="1129518"/>
          </a:xfrm>
          <a:prstGeom prst="rect">
            <a:avLst/>
          </a:prstGeom>
        </p:spPr>
      </p:pic>
    </p:spTree>
    <p:extLst>
      <p:ext uri="{BB962C8B-B14F-4D97-AF65-F5344CB8AC3E}">
        <p14:creationId xmlns:p14="http://schemas.microsoft.com/office/powerpoint/2010/main" val="38675151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533095"/>
            <a:ext cx="8640000" cy="1446550"/>
            <a:chOff x="252000" y="533095"/>
            <a:chExt cx="8640000" cy="1446550"/>
          </a:xfrm>
        </p:grpSpPr>
        <p:sp>
          <p:nvSpPr>
            <p:cNvPr id="5" name="テキスト ボックス 4"/>
            <p:cNvSpPr txBox="1"/>
            <p:nvPr/>
          </p:nvSpPr>
          <p:spPr>
            <a:xfrm>
              <a:off x="252000" y="533095"/>
              <a:ext cx="8640000" cy="1446550"/>
            </a:xfrm>
            <a:prstGeom prst="rect">
              <a:avLst/>
            </a:prstGeom>
            <a:noFill/>
          </p:spPr>
          <p:txBody>
            <a:bodyPr wrap="square" rtlCol="0">
              <a:spAutoFit/>
            </a:bodyPr>
            <a:lstStyle/>
            <a:p>
              <a:r>
                <a:rPr lang="en-US" altLang="ja-JP" sz="4400" dirty="0"/>
                <a:t>SMTP: Simple Mail</a:t>
              </a:r>
              <a:r>
                <a:rPr lang="ja-JP" altLang="en-US" sz="4400" dirty="0"/>
                <a:t>　 　　　　　　　　　　　　　　　　　　　　　　　　　　　　　　　　</a:t>
              </a:r>
              <a:r>
                <a:rPr lang="en-US" altLang="ja-JP" sz="4400" dirty="0"/>
                <a:t>Transfer</a:t>
              </a:r>
              <a:r>
                <a:rPr lang="ja-JP" altLang="en-US" sz="4400" dirty="0"/>
                <a:t>　</a:t>
              </a:r>
              <a:r>
                <a:rPr lang="en-US" altLang="ja-JP" sz="4400" dirty="0"/>
                <a:t>Protocol</a:t>
              </a:r>
              <a:endParaRPr kumimoji="1" lang="ja-JP" altLang="en-US" sz="4400" dirty="0"/>
            </a:p>
          </p:txBody>
        </p:sp>
        <p:sp>
          <p:nvSpPr>
            <p:cNvPr id="6" name="正方形/長方形 5"/>
            <p:cNvSpPr/>
            <p:nvPr/>
          </p:nvSpPr>
          <p:spPr>
            <a:xfrm flipV="1">
              <a:off x="252000" y="1933926"/>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AutoShape 3"/>
          <p:cNvSpPr>
            <a:spLocks noChangeArrowheads="1"/>
          </p:cNvSpPr>
          <p:nvPr/>
        </p:nvSpPr>
        <p:spPr bwMode="auto">
          <a:xfrm>
            <a:off x="297983" y="2250359"/>
            <a:ext cx="2903538" cy="4464050"/>
          </a:xfrm>
          <a:prstGeom prst="roundRect">
            <a:avLst>
              <a:gd name="adj" fmla="val 16667"/>
            </a:avLst>
          </a:prstGeom>
          <a:noFill/>
          <a:ln w="2556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11" name="グループ化 10"/>
          <p:cNvGrpSpPr/>
          <p:nvPr/>
        </p:nvGrpSpPr>
        <p:grpSpPr>
          <a:xfrm>
            <a:off x="2704633" y="2753596"/>
            <a:ext cx="1407171" cy="719138"/>
            <a:chOff x="2704633" y="2618841"/>
            <a:chExt cx="1407171" cy="719138"/>
          </a:xfrm>
        </p:grpSpPr>
        <p:sp>
          <p:nvSpPr>
            <p:cNvPr id="12" name="AutoShape 8"/>
            <p:cNvSpPr>
              <a:spLocks noChangeArrowheads="1"/>
            </p:cNvSpPr>
            <p:nvPr/>
          </p:nvSpPr>
          <p:spPr bwMode="auto">
            <a:xfrm>
              <a:off x="2712572" y="2618841"/>
              <a:ext cx="1399232" cy="719138"/>
            </a:xfrm>
            <a:prstGeom prst="rightArrow">
              <a:avLst>
                <a:gd name="adj1" fmla="val 50000"/>
                <a:gd name="adj2" fmla="val 50059"/>
              </a:avLst>
            </a:prstGeom>
            <a:solidFill>
              <a:srgbClr val="00CC66"/>
            </a:solidFill>
            <a:ln w="9360">
              <a:noFill/>
              <a:miter lim="800000"/>
              <a:headEnd/>
              <a:tailEnd/>
            </a:ln>
            <a:effectLst>
              <a:outerShdw sx="1000" sy="1000" algn="ctr" rotWithShape="0">
                <a:srgbClr val="A6A084"/>
              </a:outerShdw>
            </a:effectLst>
          </p:spPr>
          <p:txBody>
            <a:bodyPr wrap="none" anchor="ctr"/>
            <a:lstStyle/>
            <a:p>
              <a:endParaRPr lang="ja-JP" altLang="en-US"/>
            </a:p>
          </p:txBody>
        </p:sp>
        <p:sp>
          <p:nvSpPr>
            <p:cNvPr id="13" name="Text Box 12"/>
            <p:cNvSpPr txBox="1">
              <a:spLocks noChangeArrowheads="1"/>
            </p:cNvSpPr>
            <p:nvPr/>
          </p:nvSpPr>
          <p:spPr bwMode="auto">
            <a:xfrm>
              <a:off x="2704633" y="2792179"/>
              <a:ext cx="1207680"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ja-JP" altLang="en-GB" sz="2000" dirty="0">
                  <a:solidFill>
                    <a:srgbClr val="FFFFFF"/>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受信側へ</a:t>
              </a:r>
            </a:p>
          </p:txBody>
        </p:sp>
      </p:grpSp>
      <p:sp>
        <p:nvSpPr>
          <p:cNvPr id="14" name="テキスト ボックス 13"/>
          <p:cNvSpPr txBox="1"/>
          <p:nvPr/>
        </p:nvSpPr>
        <p:spPr>
          <a:xfrm>
            <a:off x="2817742" y="2422236"/>
            <a:ext cx="1055688" cy="400050"/>
          </a:xfrm>
          <a:prstGeom prst="rect">
            <a:avLst/>
          </a:prstGeom>
          <a:solidFill>
            <a:schemeClr val="accent2">
              <a:lumMod val="40000"/>
              <a:lumOff val="60000"/>
            </a:schemeClr>
          </a:solidFill>
          <a:ln w="76200">
            <a:solidFill>
              <a:srgbClr val="FF0000"/>
            </a:solidFill>
          </a:ln>
        </p:spPr>
        <p:txBody>
          <a:bodyPr>
            <a:spAutoFit/>
          </a:bodyPr>
          <a:lstStyle/>
          <a:p>
            <a:pPr algn="ctr">
              <a:defRPr/>
            </a:pPr>
            <a:r>
              <a:rPr lang="en-US" altLang="ja-JP" sz="2000" dirty="0">
                <a:ea typeface="ＭＳ Ｐゴシック" charset="-128"/>
              </a:rPr>
              <a:t>SMTP</a:t>
            </a:r>
            <a:endParaRPr lang="ja-JP" altLang="en-US" sz="2000" dirty="0">
              <a:ea typeface="ＭＳ Ｐゴシック" charset="-128"/>
            </a:endParaRPr>
          </a:p>
        </p:txBody>
      </p:sp>
      <p:sp>
        <p:nvSpPr>
          <p:cNvPr id="16" name="AutoShape 7"/>
          <p:cNvSpPr>
            <a:spLocks noChangeArrowheads="1"/>
          </p:cNvSpPr>
          <p:nvPr/>
        </p:nvSpPr>
        <p:spPr bwMode="auto">
          <a:xfrm>
            <a:off x="523408" y="2537696"/>
            <a:ext cx="830263" cy="2520950"/>
          </a:xfrm>
          <a:custGeom>
            <a:avLst/>
            <a:gdLst>
              <a:gd name="T0" fmla="*/ 22310051 w 21600"/>
              <a:gd name="T1" fmla="*/ 0 h 21600"/>
              <a:gd name="T2" fmla="*/ 22310051 w 21600"/>
              <a:gd name="T3" fmla="*/ 165608675 h 21600"/>
              <a:gd name="T4" fmla="*/ 4801841 w 21600"/>
              <a:gd name="T5" fmla="*/ 294221708 h 21600"/>
              <a:gd name="T6" fmla="*/ 31913734 w 21600"/>
              <a:gd name="T7" fmla="*/ 82804337 h 21600"/>
              <a:gd name="T8" fmla="*/ 17694720 60000 65536"/>
              <a:gd name="T9" fmla="*/ 5898240 60000 65536"/>
              <a:gd name="T10" fmla="*/ 5898240 60000 65536"/>
              <a:gd name="T11" fmla="*/ 0 60000 65536"/>
              <a:gd name="T12" fmla="*/ 12427 w 21600"/>
              <a:gd name="T13" fmla="*/ 2900 h 21600"/>
              <a:gd name="T14" fmla="*/ 18201 w 21600"/>
              <a:gd name="T15" fmla="*/ 9258 h 21600"/>
            </a:gdLst>
            <a:ahLst/>
            <a:cxnLst>
              <a:cxn ang="T8">
                <a:pos x="T0" y="T1"/>
              </a:cxn>
              <a:cxn ang="T9">
                <a:pos x="T2" y="T3"/>
              </a:cxn>
              <a:cxn ang="T10">
                <a:pos x="T4" y="T5"/>
              </a:cxn>
              <a:cxn ang="T11">
                <a:pos x="T6" y="T7"/>
              </a:cxn>
            </a:cxnLst>
            <a:rect l="T12" t="T13" r="T14" b="T15"/>
            <a:pathLst>
              <a:path w="21600" h="21600">
                <a:moveTo>
                  <a:pt x="21600" y="6079"/>
                </a:moveTo>
                <a:lnTo>
                  <a:pt x="15100" y="0"/>
                </a:lnTo>
                <a:lnTo>
                  <a:pt x="15100" y="2900"/>
                </a:lnTo>
                <a:lnTo>
                  <a:pt x="12427" y="2900"/>
                </a:lnTo>
                <a:cubicBezTo>
                  <a:pt x="5564" y="2900"/>
                  <a:pt x="0" y="7045"/>
                  <a:pt x="0" y="12158"/>
                </a:cubicBezTo>
                <a:lnTo>
                  <a:pt x="0" y="21600"/>
                </a:lnTo>
                <a:lnTo>
                  <a:pt x="6499" y="21600"/>
                </a:lnTo>
                <a:lnTo>
                  <a:pt x="6499" y="12158"/>
                </a:lnTo>
                <a:cubicBezTo>
                  <a:pt x="6499" y="10556"/>
                  <a:pt x="9153" y="9258"/>
                  <a:pt x="12427" y="9258"/>
                </a:cubicBezTo>
                <a:lnTo>
                  <a:pt x="15100" y="9258"/>
                </a:lnTo>
                <a:lnTo>
                  <a:pt x="15100" y="12158"/>
                </a:lnTo>
                <a:lnTo>
                  <a:pt x="21600" y="6079"/>
                </a:lnTo>
                <a:close/>
              </a:path>
            </a:pathLst>
          </a:custGeom>
          <a:solidFill>
            <a:srgbClr val="00CC66"/>
          </a:solidFill>
          <a:ln w="9360">
            <a:noFill/>
            <a:miter lim="800000"/>
            <a:headEnd/>
            <a:tailEnd/>
          </a:ln>
          <a:effectLst>
            <a:outerShdw sx="1000" sy="1000" algn="ctr" rotWithShape="0">
              <a:srgbClr val="A6A084"/>
            </a:outerShdw>
          </a:effectLst>
        </p:spPr>
        <p:txBody>
          <a:bodyPr wrap="none" anchor="ctr"/>
          <a:lstStyle/>
          <a:p>
            <a:endParaRPr lang="ja-JP" altLang="en-US"/>
          </a:p>
        </p:txBody>
      </p:sp>
      <p:sp>
        <p:nvSpPr>
          <p:cNvPr id="17" name="テキスト ボックス 16"/>
          <p:cNvSpPr txBox="1"/>
          <p:nvPr/>
        </p:nvSpPr>
        <p:spPr>
          <a:xfrm>
            <a:off x="486896" y="4193459"/>
            <a:ext cx="979487" cy="400050"/>
          </a:xfrm>
          <a:prstGeom prst="rect">
            <a:avLst/>
          </a:prstGeom>
          <a:solidFill>
            <a:schemeClr val="accent2">
              <a:lumMod val="40000"/>
              <a:lumOff val="60000"/>
            </a:schemeClr>
          </a:solidFill>
          <a:ln w="76200">
            <a:solidFill>
              <a:srgbClr val="FF0000"/>
            </a:solidFill>
          </a:ln>
        </p:spPr>
        <p:txBody>
          <a:bodyPr>
            <a:spAutoFit/>
          </a:bodyPr>
          <a:lstStyle/>
          <a:p>
            <a:pPr algn="ctr">
              <a:defRPr/>
            </a:pPr>
            <a:r>
              <a:rPr lang="en-US" altLang="ja-JP" sz="2000" dirty="0">
                <a:ea typeface="ＭＳ Ｐゴシック" charset="-128"/>
              </a:rPr>
              <a:t>SMTP</a:t>
            </a:r>
            <a:endParaRPr lang="ja-JP" altLang="en-US" sz="2000" dirty="0">
              <a:ea typeface="ＭＳ Ｐゴシック" charset="-128"/>
            </a:endParaRPr>
          </a:p>
        </p:txBody>
      </p:sp>
      <p:sp>
        <p:nvSpPr>
          <p:cNvPr id="18" name="テキスト ボックス 30"/>
          <p:cNvSpPr txBox="1">
            <a:spLocks noChangeArrowheads="1"/>
          </p:cNvSpPr>
          <p:nvPr/>
        </p:nvSpPr>
        <p:spPr bwMode="auto">
          <a:xfrm>
            <a:off x="973549" y="2294169"/>
            <a:ext cx="830262" cy="373063"/>
          </a:xfrm>
          <a:prstGeom prst="rect">
            <a:avLst/>
          </a:prstGeom>
          <a:noFill/>
          <a:ln w="25400">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750"/>
              </a:spcBef>
            </a:pPr>
            <a:r>
              <a:rPr lang="en-GB" altLang="ja-JP" sz="2000" b="1" dirty="0">
                <a:solidFill>
                  <a:srgbClr val="0070C0"/>
                </a:solidFill>
                <a:latin typeface="+mj-ea"/>
                <a:ea typeface="+mj-ea"/>
              </a:rPr>
              <a:t>M</a:t>
            </a:r>
            <a:r>
              <a:rPr lang="en-US" altLang="ja-JP" sz="2000" b="1" dirty="0">
                <a:solidFill>
                  <a:srgbClr val="0070C0"/>
                </a:solidFill>
                <a:latin typeface="+mj-ea"/>
                <a:ea typeface="+mj-ea"/>
              </a:rPr>
              <a:t>T</a:t>
            </a:r>
            <a:r>
              <a:rPr lang="en-GB" altLang="ja-JP" sz="2000" b="1" dirty="0">
                <a:solidFill>
                  <a:srgbClr val="0070C0"/>
                </a:solidFill>
                <a:latin typeface="+mj-ea"/>
                <a:ea typeface="+mj-ea"/>
              </a:rPr>
              <a:t>A</a:t>
            </a:r>
          </a:p>
        </p:txBody>
      </p:sp>
      <p:sp>
        <p:nvSpPr>
          <p:cNvPr id="19" name="テキスト ボックス 24"/>
          <p:cNvSpPr txBox="1">
            <a:spLocks noChangeArrowheads="1"/>
          </p:cNvSpPr>
          <p:nvPr/>
        </p:nvSpPr>
        <p:spPr bwMode="auto">
          <a:xfrm>
            <a:off x="336083" y="5376939"/>
            <a:ext cx="828675" cy="371475"/>
          </a:xfrm>
          <a:prstGeom prst="rect">
            <a:avLst/>
          </a:prstGeom>
          <a:solidFill>
            <a:schemeClr val="bg1"/>
          </a:solidFill>
          <a:ln w="25400">
            <a:solidFill>
              <a:srgbClr val="3399FF"/>
            </a:solidFill>
            <a:miter lim="800000"/>
            <a:headEnd/>
            <a:tailEnd/>
          </a:ln>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750"/>
              </a:spcBef>
            </a:pPr>
            <a:r>
              <a:rPr lang="en-GB" altLang="ja-JP" sz="2000" b="1" dirty="0">
                <a:solidFill>
                  <a:srgbClr val="0070C0"/>
                </a:solidFill>
                <a:latin typeface="+mn-ea"/>
                <a:ea typeface="+mn-ea"/>
                <a:cs typeface="源柔ゴシックL等幅 Medium" panose="020B0409020203020207" pitchFamily="49" charset="-128"/>
              </a:rPr>
              <a:t>MUA</a:t>
            </a:r>
          </a:p>
        </p:txBody>
      </p:sp>
      <p:grpSp>
        <p:nvGrpSpPr>
          <p:cNvPr id="21" name="Group 24"/>
          <p:cNvGrpSpPr>
            <a:grpSpLocks/>
          </p:cNvGrpSpPr>
          <p:nvPr/>
        </p:nvGrpSpPr>
        <p:grpSpPr bwMode="auto">
          <a:xfrm>
            <a:off x="328145" y="4622617"/>
            <a:ext cx="844550" cy="641350"/>
            <a:chOff x="306" y="2901"/>
            <a:chExt cx="532" cy="404"/>
          </a:xfrm>
        </p:grpSpPr>
        <p:sp>
          <p:nvSpPr>
            <p:cNvPr id="22" name="Rectangle 25"/>
            <p:cNvSpPr>
              <a:spLocks noChangeArrowheads="1"/>
            </p:cNvSpPr>
            <p:nvPr/>
          </p:nvSpPr>
          <p:spPr bwMode="auto">
            <a:xfrm>
              <a:off x="306" y="2903"/>
              <a:ext cx="533" cy="403"/>
            </a:xfrm>
            <a:prstGeom prst="rect">
              <a:avLst/>
            </a:prstGeom>
            <a:solidFill>
              <a:srgbClr val="FFFFFF"/>
            </a:solidFill>
            <a:ln w="36000">
              <a:solidFill>
                <a:srgbClr val="000000"/>
              </a:solidFill>
              <a:round/>
              <a:headEnd/>
              <a:tailEnd/>
            </a:ln>
          </p:spPr>
          <p:txBody>
            <a:bodyPr wrap="none" anchor="ctr"/>
            <a:lstStyle/>
            <a:p>
              <a:endParaRPr lang="ja-JP" altLang="en-US"/>
            </a:p>
          </p:txBody>
        </p:sp>
        <p:sp>
          <p:nvSpPr>
            <p:cNvPr id="23" name="AutoShape 26"/>
            <p:cNvSpPr>
              <a:spLocks noChangeArrowheads="1"/>
            </p:cNvSpPr>
            <p:nvPr/>
          </p:nvSpPr>
          <p:spPr bwMode="auto">
            <a:xfrm flipV="1">
              <a:off x="306" y="2901"/>
              <a:ext cx="533" cy="202"/>
            </a:xfrm>
            <a:prstGeom prst="triangle">
              <a:avLst>
                <a:gd name="adj" fmla="val 50000"/>
              </a:avLst>
            </a:prstGeom>
            <a:solidFill>
              <a:srgbClr val="99CCFF"/>
            </a:solidFill>
            <a:ln w="9360">
              <a:solidFill>
                <a:srgbClr val="000000"/>
              </a:solidFill>
              <a:round/>
              <a:headEnd/>
              <a:tailEnd/>
            </a:ln>
          </p:spPr>
          <p:txBody>
            <a:bodyPr wrap="none" anchor="ctr"/>
            <a:lstStyle/>
            <a:p>
              <a:endParaRPr lang="ja-JP" altLang="en-US"/>
            </a:p>
          </p:txBody>
        </p:sp>
      </p:grpSp>
      <p:sp>
        <p:nvSpPr>
          <p:cNvPr id="24" name="Text Box 11"/>
          <p:cNvSpPr txBox="1">
            <a:spLocks noChangeArrowheads="1"/>
          </p:cNvSpPr>
          <p:nvPr/>
        </p:nvSpPr>
        <p:spPr bwMode="auto">
          <a:xfrm>
            <a:off x="1123482" y="3623546"/>
            <a:ext cx="2212975"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メールサーバ</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r>
              <a:rPr lang="ja-JP" altLang="en-GB"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 </a:t>
            </a:r>
            <a:endParaRPr lang="en-GB" altLang="ja-JP"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26" name="Text Box 6"/>
          <p:cNvSpPr txBox="1">
            <a:spLocks noChangeArrowheads="1"/>
          </p:cNvSpPr>
          <p:nvPr/>
        </p:nvSpPr>
        <p:spPr bwMode="auto">
          <a:xfrm>
            <a:off x="1086971" y="6138146"/>
            <a:ext cx="2106612"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クライアント</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endParaRPr lang="en-GB"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28" name="正方形/長方形 27"/>
          <p:cNvSpPr/>
          <p:nvPr/>
        </p:nvSpPr>
        <p:spPr>
          <a:xfrm>
            <a:off x="4107960" y="2355060"/>
            <a:ext cx="4784040" cy="3724096"/>
          </a:xfrm>
          <a:prstGeom prst="rect">
            <a:avLst/>
          </a:prstGeom>
        </p:spPr>
        <p:txBody>
          <a:bodyPr wrap="square">
            <a:spAutoFit/>
          </a:bodyPr>
          <a:lstStyle/>
          <a:p>
            <a:pPr marL="457200" indent="-457200">
              <a:buFont typeface="Arial" panose="020B0604020202020204" pitchFamily="34" charset="0"/>
              <a:buChar char="•"/>
            </a:pPr>
            <a:r>
              <a:rPr lang="ja-JP" altLang="en-US" sz="2800" dirty="0"/>
              <a:t>メール送信や配送時に用いられる通信プロトコル</a:t>
            </a:r>
          </a:p>
          <a:p>
            <a:pPr marL="914400" lvl="1" indent="-457200">
              <a:buFont typeface="Arial" panose="020B0604020202020204" pitchFamily="34" charset="0"/>
              <a:buChar char="•"/>
            </a:pPr>
            <a:r>
              <a:rPr lang="en-US" altLang="ja-JP" sz="2400" dirty="0"/>
              <a:t>MUA </a:t>
            </a:r>
            <a:r>
              <a:rPr lang="ja-JP" altLang="en-US" sz="2400" dirty="0"/>
              <a:t>からメールサーバへの送信</a:t>
            </a:r>
          </a:p>
          <a:p>
            <a:pPr marL="914400" lvl="1" indent="-457200">
              <a:buFont typeface="Arial" panose="020B0604020202020204" pitchFamily="34" charset="0"/>
              <a:buChar char="•"/>
            </a:pPr>
            <a:r>
              <a:rPr lang="ja-JP" altLang="en-US" sz="2400" dirty="0"/>
              <a:t>メールサーバ間の送受信</a:t>
            </a:r>
            <a:endParaRPr lang="en-US" altLang="ja-JP" sz="2400" dirty="0"/>
          </a:p>
          <a:p>
            <a:pPr lvl="1"/>
            <a:endParaRPr lang="ja-JP" altLang="en-US" sz="2400" dirty="0"/>
          </a:p>
          <a:p>
            <a:pPr marL="457200" indent="-457200">
              <a:buFont typeface="Arial" panose="020B0604020202020204" pitchFamily="34" charset="0"/>
              <a:buChar char="•"/>
            </a:pPr>
            <a:r>
              <a:rPr lang="ja-JP" altLang="en-US" sz="2800" dirty="0"/>
              <a:t>デフォルトでは</a:t>
            </a:r>
            <a:r>
              <a:rPr lang="en-US" altLang="ja-JP" sz="2800" dirty="0"/>
              <a:t>25</a:t>
            </a:r>
            <a:r>
              <a:rPr lang="ja-JP" altLang="en-US" sz="2800" dirty="0"/>
              <a:t>番ポートを使用 </a:t>
            </a:r>
            <a:endParaRPr lang="en-US" altLang="ja-JP" sz="2800" dirty="0"/>
          </a:p>
          <a:p>
            <a:r>
              <a:rPr lang="ja-JP" altLang="en-US" sz="2800" dirty="0"/>
              <a:t>（設定しだいで変更可能）</a:t>
            </a:r>
            <a:endParaRPr lang="en-US" altLang="ja-JP" sz="2800" dirty="0"/>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3035" y="2320699"/>
            <a:ext cx="1013867" cy="1199843"/>
          </a:xfrm>
          <a:prstGeom prst="rect">
            <a:avLst/>
          </a:prstGeom>
        </p:spPr>
      </p:pic>
      <p:pic>
        <p:nvPicPr>
          <p:cNvPr id="29" name="図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4646" y="4722505"/>
            <a:ext cx="1661056" cy="1129518"/>
          </a:xfrm>
          <a:prstGeom prst="rect">
            <a:avLst/>
          </a:prstGeom>
        </p:spPr>
      </p:pic>
    </p:spTree>
    <p:extLst>
      <p:ext uri="{BB962C8B-B14F-4D97-AF65-F5344CB8AC3E}">
        <p14:creationId xmlns:p14="http://schemas.microsoft.com/office/powerpoint/2010/main" val="16835103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0432" y="5027998"/>
            <a:ext cx="1062289" cy="852487"/>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852" y="2473871"/>
            <a:ext cx="1013867" cy="1199843"/>
          </a:xfrm>
          <a:prstGeom prst="rect">
            <a:avLst/>
          </a:prstGeom>
        </p:spPr>
      </p:pic>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4698722" cy="769441"/>
            </a:xfrm>
            <a:prstGeom prst="rect">
              <a:avLst/>
            </a:prstGeom>
            <a:noFill/>
          </p:spPr>
          <p:txBody>
            <a:bodyPr wrap="none" rtlCol="0">
              <a:spAutoFit/>
            </a:bodyPr>
            <a:lstStyle/>
            <a:p>
              <a:r>
                <a:rPr lang="ja-JP" altLang="en-US" sz="4400" dirty="0"/>
                <a:t>メール受信と取得</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252000" y="1632770"/>
            <a:ext cx="4011991" cy="3970318"/>
          </a:xfrm>
          <a:prstGeom prst="rect">
            <a:avLst/>
          </a:prstGeom>
        </p:spPr>
        <p:txBody>
          <a:bodyPr wrap="square">
            <a:spAutoFit/>
          </a:bodyPr>
          <a:lstStyle/>
          <a:p>
            <a:pPr marL="457200" indent="-457200">
              <a:buFont typeface="Arial" panose="020B0604020202020204" pitchFamily="34" charset="0"/>
              <a:buChar char="•"/>
            </a:pPr>
            <a:r>
              <a:rPr lang="ja-JP" altLang="en-US" sz="2800" dirty="0"/>
              <a:t>受信側のメールサーバは受信したメールをユーザ毎に分けてメール</a:t>
            </a:r>
            <a:r>
              <a:rPr lang="en-US" altLang="ja-JP" sz="2800" dirty="0"/>
              <a:t>BOX</a:t>
            </a:r>
            <a:r>
              <a:rPr lang="ja-JP" altLang="en-US" sz="2800" dirty="0"/>
              <a:t>に保管</a:t>
            </a:r>
          </a:p>
          <a:p>
            <a:pPr marL="457200" indent="-457200">
              <a:buFont typeface="Arial" panose="020B0604020202020204" pitchFamily="34" charset="0"/>
              <a:buChar char="•"/>
            </a:pPr>
            <a:r>
              <a:rPr lang="ja-JP" altLang="en-US" sz="2800" dirty="0"/>
              <a:t>受信者はサーバが保管したメールを取得</a:t>
            </a:r>
            <a:r>
              <a:rPr lang="en-US" altLang="ja-JP" sz="2800" dirty="0"/>
              <a:t>, </a:t>
            </a:r>
            <a:r>
              <a:rPr lang="ja-JP" altLang="en-US" sz="2800" dirty="0"/>
              <a:t>もしくは閲覧</a:t>
            </a:r>
          </a:p>
          <a:p>
            <a:pPr lvl="1"/>
            <a:r>
              <a:rPr lang="en-US" altLang="ja-JP" sz="2800" dirty="0"/>
              <a:t>- </a:t>
            </a:r>
            <a:r>
              <a:rPr lang="ja-JP" altLang="en-US" sz="2800" dirty="0"/>
              <a:t>通信プロトコル</a:t>
            </a:r>
            <a:r>
              <a:rPr lang="en-US" altLang="ja-JP" sz="2800" dirty="0"/>
              <a:t>: </a:t>
            </a:r>
            <a:r>
              <a:rPr lang="en-US" altLang="ja-JP" sz="2800" dirty="0">
                <a:solidFill>
                  <a:srgbClr val="FF0000"/>
                </a:solidFill>
              </a:rPr>
              <a:t>POP, IMAP</a:t>
            </a:r>
          </a:p>
        </p:txBody>
      </p:sp>
      <p:sp>
        <p:nvSpPr>
          <p:cNvPr id="13" name="テキスト ボックス 41"/>
          <p:cNvSpPr txBox="1">
            <a:spLocks noChangeArrowheads="1"/>
          </p:cNvSpPr>
          <p:nvPr/>
        </p:nvSpPr>
        <p:spPr bwMode="auto">
          <a:xfrm>
            <a:off x="5435369" y="5268505"/>
            <a:ext cx="792162" cy="371475"/>
          </a:xfrm>
          <a:prstGeom prst="rect">
            <a:avLst/>
          </a:prstGeom>
          <a:solidFill>
            <a:schemeClr val="bg1"/>
          </a:solidFill>
          <a:ln w="25400">
            <a:solidFill>
              <a:srgbClr val="3399FF"/>
            </a:solidFill>
            <a:miter lim="800000"/>
            <a:headEnd/>
            <a:tailEnd/>
          </a:ln>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750"/>
              </a:spcBef>
            </a:pPr>
            <a:r>
              <a:rPr lang="en-GB" altLang="ja-JP" sz="2000" dirty="0">
                <a:solidFill>
                  <a:srgbClr val="0070C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M</a:t>
            </a:r>
            <a:r>
              <a:rPr lang="en-US" altLang="ja-JP" sz="2000" dirty="0">
                <a:solidFill>
                  <a:srgbClr val="0070C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U</a:t>
            </a:r>
            <a:r>
              <a:rPr lang="en-GB" altLang="ja-JP" sz="2000" dirty="0">
                <a:solidFill>
                  <a:srgbClr val="0070C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p>
        </p:txBody>
      </p:sp>
      <p:sp>
        <p:nvSpPr>
          <p:cNvPr id="14" name="角丸四角形 13"/>
          <p:cNvSpPr/>
          <p:nvPr/>
        </p:nvSpPr>
        <p:spPr>
          <a:xfrm>
            <a:off x="6804191" y="2110039"/>
            <a:ext cx="1835150" cy="12954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GB" dirty="0">
                <a:solidFill>
                  <a:schemeClr val="tx1"/>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a:t>
            </a:r>
            <a:r>
              <a:rPr lang="en-GB" altLang="ja-JP" dirty="0">
                <a:solidFill>
                  <a:schemeClr val="tx1"/>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BOX</a:t>
            </a:r>
          </a:p>
          <a:p>
            <a:pPr algn="ctr">
              <a:defRPr/>
            </a:pPr>
            <a:endParaRPr lang="en-GB" altLang="ja-JP" b="1" dirty="0">
              <a:solidFill>
                <a:srgbClr val="E9C68F"/>
              </a:solidFill>
            </a:endParaRPr>
          </a:p>
        </p:txBody>
      </p:sp>
      <p:sp>
        <p:nvSpPr>
          <p:cNvPr id="15" name="右矢印 14"/>
          <p:cNvSpPr/>
          <p:nvPr/>
        </p:nvSpPr>
        <p:spPr>
          <a:xfrm>
            <a:off x="6370804" y="2325939"/>
            <a:ext cx="647700" cy="431800"/>
          </a:xfrm>
          <a:prstGeom prst="rightArrow">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テキスト ボックス 29"/>
          <p:cNvSpPr txBox="1">
            <a:spLocks noChangeArrowheads="1"/>
          </p:cNvSpPr>
          <p:nvPr/>
        </p:nvSpPr>
        <p:spPr bwMode="auto">
          <a:xfrm>
            <a:off x="5578641" y="2322729"/>
            <a:ext cx="792163" cy="373063"/>
          </a:xfrm>
          <a:prstGeom prst="rect">
            <a:avLst/>
          </a:prstGeom>
          <a:solidFill>
            <a:schemeClr val="bg1"/>
          </a:solidFill>
          <a:ln w="25400">
            <a:solidFill>
              <a:srgbClr val="3399FF"/>
            </a:solidFill>
          </a:ln>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750"/>
              </a:spcBef>
            </a:pPr>
            <a:r>
              <a:rPr lang="en-GB" altLang="ja-JP" sz="2000" dirty="0">
                <a:solidFill>
                  <a:srgbClr val="0070C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MTA</a:t>
            </a:r>
          </a:p>
        </p:txBody>
      </p:sp>
      <p:sp>
        <p:nvSpPr>
          <p:cNvPr id="18" name="Text Box 10"/>
          <p:cNvSpPr txBox="1">
            <a:spLocks noChangeArrowheads="1"/>
          </p:cNvSpPr>
          <p:nvPr/>
        </p:nvSpPr>
        <p:spPr bwMode="auto">
          <a:xfrm>
            <a:off x="6299366" y="1533777"/>
            <a:ext cx="122396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500"/>
              </a:spcBef>
            </a:pPr>
            <a:r>
              <a:rPr lang="ja-JP" altLang="en-GB">
                <a:solidFill>
                  <a:srgbClr val="990099"/>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受信側</a:t>
            </a:r>
          </a:p>
        </p:txBody>
      </p:sp>
      <p:sp>
        <p:nvSpPr>
          <p:cNvPr id="19" name="AutoShape 2"/>
          <p:cNvSpPr>
            <a:spLocks noChangeArrowheads="1"/>
          </p:cNvSpPr>
          <p:nvPr/>
        </p:nvSpPr>
        <p:spPr bwMode="auto">
          <a:xfrm>
            <a:off x="5345279" y="1989923"/>
            <a:ext cx="3492500" cy="4319587"/>
          </a:xfrm>
          <a:prstGeom prst="roundRect">
            <a:avLst>
              <a:gd name="adj" fmla="val 16667"/>
            </a:avLst>
          </a:prstGeom>
          <a:noFill/>
          <a:ln w="2556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0" name="Text Box 11"/>
          <p:cNvSpPr txBox="1">
            <a:spLocks noChangeArrowheads="1"/>
          </p:cNvSpPr>
          <p:nvPr/>
        </p:nvSpPr>
        <p:spPr bwMode="auto">
          <a:xfrm>
            <a:off x="6011408" y="3838256"/>
            <a:ext cx="1800225"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メールサーバ</a:t>
            </a:r>
            <a:r>
              <a:rPr lang="ja-JP" altLang="en-GB"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 </a:t>
            </a:r>
            <a:endParaRPr lang="en-GB" altLang="ja-JP"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21" name="Text Box 6"/>
          <p:cNvSpPr txBox="1">
            <a:spLocks noChangeArrowheads="1"/>
          </p:cNvSpPr>
          <p:nvPr/>
        </p:nvSpPr>
        <p:spPr bwMode="auto">
          <a:xfrm>
            <a:off x="5543319" y="5839929"/>
            <a:ext cx="1943100"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クライアント</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B</a:t>
            </a:r>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　</a:t>
            </a:r>
            <a:endPar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22" name="屈折矢印 21"/>
          <p:cNvSpPr/>
          <p:nvPr/>
        </p:nvSpPr>
        <p:spPr>
          <a:xfrm rot="16200000" flipH="1">
            <a:off x="6289605" y="4048048"/>
            <a:ext cx="2293278" cy="1008063"/>
          </a:xfrm>
          <a:prstGeom prst="bentUpArrow">
            <a:avLst>
              <a:gd name="adj1" fmla="val 30416"/>
              <a:gd name="adj2" fmla="val 25000"/>
              <a:gd name="adj3" fmla="val 25000"/>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811683" y="4334424"/>
            <a:ext cx="1008062" cy="1016000"/>
          </a:xfrm>
          <a:prstGeom prst="rect">
            <a:avLst/>
          </a:prstGeom>
          <a:solidFill>
            <a:schemeClr val="accent2">
              <a:lumMod val="40000"/>
              <a:lumOff val="60000"/>
            </a:schemeClr>
          </a:solidFill>
          <a:ln w="76200">
            <a:solidFill>
              <a:srgbClr val="FF0000"/>
            </a:solidFill>
          </a:ln>
        </p:spPr>
        <p:txBody>
          <a:bodyPr>
            <a:spAutoFit/>
          </a:bodyPr>
          <a:lstStyle/>
          <a:p>
            <a:pPr algn="ctr">
              <a:defRPr/>
            </a:pPr>
            <a:r>
              <a:rPr lang="en-US" altLang="ja-JP" sz="2000" dirty="0">
                <a:ea typeface="ＭＳ Ｐゴシック" charset="-128"/>
              </a:rPr>
              <a:t>POP</a:t>
            </a:r>
          </a:p>
          <a:p>
            <a:pPr algn="ctr">
              <a:defRPr/>
            </a:pPr>
            <a:r>
              <a:rPr lang="en-US" altLang="ja-JP" sz="2000" dirty="0">
                <a:ea typeface="ＭＳ Ｐゴシック" charset="-128"/>
              </a:rPr>
              <a:t>or</a:t>
            </a:r>
          </a:p>
          <a:p>
            <a:pPr algn="ctr">
              <a:defRPr/>
            </a:pPr>
            <a:r>
              <a:rPr lang="en-US" altLang="ja-JP" sz="2000" dirty="0">
                <a:ea typeface="ＭＳ Ｐゴシック" charset="-128"/>
              </a:rPr>
              <a:t>IMAP</a:t>
            </a:r>
            <a:endParaRPr lang="ja-JP" altLang="en-US" sz="2000" dirty="0">
              <a:ea typeface="ＭＳ Ｐゴシック" charset="-128"/>
            </a:endParaRPr>
          </a:p>
        </p:txBody>
      </p:sp>
      <p:grpSp>
        <p:nvGrpSpPr>
          <p:cNvPr id="28" name="グループ化 27"/>
          <p:cNvGrpSpPr/>
          <p:nvPr/>
        </p:nvGrpSpPr>
        <p:grpSpPr>
          <a:xfrm>
            <a:off x="4354679" y="2686302"/>
            <a:ext cx="1569885" cy="719137"/>
            <a:chOff x="4354679" y="2686302"/>
            <a:chExt cx="1569885" cy="719137"/>
          </a:xfrm>
        </p:grpSpPr>
        <p:sp>
          <p:nvSpPr>
            <p:cNvPr id="10" name="AutoShape 7"/>
            <p:cNvSpPr>
              <a:spLocks noChangeArrowheads="1"/>
            </p:cNvSpPr>
            <p:nvPr/>
          </p:nvSpPr>
          <p:spPr bwMode="auto">
            <a:xfrm>
              <a:off x="4410089" y="2686302"/>
              <a:ext cx="1514475" cy="719137"/>
            </a:xfrm>
            <a:prstGeom prst="rightArrow">
              <a:avLst>
                <a:gd name="adj1" fmla="val 50000"/>
                <a:gd name="adj2" fmla="val 52649"/>
              </a:avLst>
            </a:prstGeom>
            <a:solidFill>
              <a:srgbClr val="00CC66"/>
            </a:solidFill>
            <a:ln w="9360">
              <a:solidFill>
                <a:srgbClr val="339966"/>
              </a:solidFill>
              <a:miter lim="800000"/>
              <a:headEnd/>
              <a:tailEnd/>
            </a:ln>
            <a:effectLst>
              <a:outerShdw sx="1000" sy="1000" algn="ctr" rotWithShape="0">
                <a:srgbClr val="A6A084"/>
              </a:outerShdw>
            </a:effectLst>
          </p:spPr>
          <p:txBody>
            <a:bodyPr wrap="none" anchor="ctr"/>
            <a:lstStyle/>
            <a:p>
              <a:endParaRPr lang="ja-JP" altLang="en-US"/>
            </a:p>
          </p:txBody>
        </p:sp>
        <p:sp>
          <p:nvSpPr>
            <p:cNvPr id="24" name="Text Box 11"/>
            <p:cNvSpPr txBox="1">
              <a:spLocks noChangeArrowheads="1"/>
            </p:cNvSpPr>
            <p:nvPr/>
          </p:nvSpPr>
          <p:spPr bwMode="auto">
            <a:xfrm>
              <a:off x="4354679" y="2859639"/>
              <a:ext cx="1466850" cy="371475"/>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ja-JP" altLang="en-GB" sz="2000" dirty="0">
                  <a:solidFill>
                    <a:srgbClr val="FFFFFF"/>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送信側から</a:t>
              </a:r>
            </a:p>
          </p:txBody>
        </p:sp>
      </p:grpSp>
      <p:grpSp>
        <p:nvGrpSpPr>
          <p:cNvPr id="25" name="Group 21"/>
          <p:cNvGrpSpPr>
            <a:grpSpLocks/>
          </p:cNvGrpSpPr>
          <p:nvPr/>
        </p:nvGrpSpPr>
        <p:grpSpPr bwMode="auto">
          <a:xfrm>
            <a:off x="4444539" y="3237875"/>
            <a:ext cx="844550" cy="638175"/>
            <a:chOff x="295" y="204"/>
            <a:chExt cx="532" cy="402"/>
          </a:xfrm>
        </p:grpSpPr>
        <p:sp>
          <p:nvSpPr>
            <p:cNvPr id="26" name="Rectangle 22"/>
            <p:cNvSpPr>
              <a:spLocks noChangeArrowheads="1"/>
            </p:cNvSpPr>
            <p:nvPr/>
          </p:nvSpPr>
          <p:spPr bwMode="auto">
            <a:xfrm>
              <a:off x="295" y="204"/>
              <a:ext cx="533" cy="403"/>
            </a:xfrm>
            <a:prstGeom prst="rect">
              <a:avLst/>
            </a:prstGeom>
            <a:solidFill>
              <a:srgbClr val="FFFFFF"/>
            </a:solidFill>
            <a:ln w="36000">
              <a:solidFill>
                <a:srgbClr val="000000"/>
              </a:solidFill>
              <a:round/>
              <a:headEnd/>
              <a:tailEnd/>
            </a:ln>
          </p:spPr>
          <p:txBody>
            <a:bodyPr wrap="none" anchor="ctr"/>
            <a:lstStyle/>
            <a:p>
              <a:endParaRPr lang="ja-JP" altLang="en-US"/>
            </a:p>
          </p:txBody>
        </p:sp>
        <p:sp>
          <p:nvSpPr>
            <p:cNvPr id="27" name="AutoShape 23"/>
            <p:cNvSpPr>
              <a:spLocks noChangeArrowheads="1"/>
            </p:cNvSpPr>
            <p:nvPr/>
          </p:nvSpPr>
          <p:spPr bwMode="auto">
            <a:xfrm flipV="1">
              <a:off x="295" y="204"/>
              <a:ext cx="533" cy="202"/>
            </a:xfrm>
            <a:prstGeom prst="triangle">
              <a:avLst>
                <a:gd name="adj" fmla="val 50000"/>
              </a:avLst>
            </a:prstGeom>
            <a:solidFill>
              <a:srgbClr val="99CCFF"/>
            </a:solidFill>
            <a:ln w="9360">
              <a:solidFill>
                <a:srgbClr val="000000"/>
              </a:solidFill>
              <a:round/>
              <a:headEnd/>
              <a:tailEnd/>
            </a:ln>
          </p:spPr>
          <p:txBody>
            <a:bodyPr wrap="none" anchor="ctr"/>
            <a:lstStyle/>
            <a:p>
              <a:endParaRPr lang="ja-JP" altLang="en-US"/>
            </a:p>
          </p:txBody>
        </p:sp>
      </p:grpSp>
    </p:spTree>
    <p:extLst>
      <p:ext uri="{BB962C8B-B14F-4D97-AF65-F5344CB8AC3E}">
        <p14:creationId xmlns:p14="http://schemas.microsoft.com/office/powerpoint/2010/main" val="1185238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ppt_x</p:attrName>
                                        </p:attrNameLst>
                                      </p:cBhvr>
                                      <p:tavLst>
                                        <p:tav tm="0">
                                          <p:val>
                                            <p:strVal val="#ppt_x-.2"/>
                                          </p:val>
                                        </p:tav>
                                        <p:tav tm="100000">
                                          <p:val>
                                            <p:strVal val="#ppt_x"/>
                                          </p:val>
                                        </p:tav>
                                      </p:tavLst>
                                    </p:anim>
                                    <p:anim calcmode="lin" valueType="num">
                                      <p:cBhvr>
                                        <p:cTn id="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500"/>
                            </p:stCondLst>
                            <p:childTnLst>
                              <p:par>
                                <p:cTn id="15" presetID="0" presetClass="path" presetSubtype="0" accel="50000" decel="50000" fill="hold" nodeType="afterEffect">
                                  <p:stCondLst>
                                    <p:cond delay="0"/>
                                  </p:stCondLst>
                                  <p:childTnLst>
                                    <p:animMotion origin="layout" path="M -1.66667E-6 0 C 0.01146 0.00046 0.02274 0.00116 0.03542 0.00162 C 0.05556 0.00116 0.07344 0.00116 0.09219 -0.00023 C 0.0967 -0.00069 0.10035 -0.00069 0.10417 -0.00139 C 0.10486 -0.00301 0.10486 -0.00417 0.10573 -0.00556 C 0.10625 -0.00602 0.10781 -0.00602 0.10851 -0.00648 C 0.11111 -0.00741 0.11007 -0.00787 0.11007 -0.00856 " pathEditMode="relative" rAng="0" ptsTypes="AAAAAAA">
                                      <p:cBhvr>
                                        <p:cTn id="16" dur="2000" fill="hold"/>
                                        <p:tgtEl>
                                          <p:spTgt spid="25"/>
                                        </p:tgtEl>
                                        <p:attrNameLst>
                                          <p:attrName>ppt_x</p:attrName>
                                          <p:attrName>ppt_y</p:attrName>
                                        </p:attrNameLst>
                                      </p:cBhvr>
                                      <p:rCtr x="5503" y="-347"/>
                                    </p:animMotion>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0" presetClass="path" presetSubtype="0" accel="50000" decel="50000" fill="hold" nodeType="afterEffect">
                                  <p:stCondLst>
                                    <p:cond delay="0"/>
                                  </p:stCondLst>
                                  <p:childTnLst>
                                    <p:animMotion origin="layout" path="M 0.11007 -0.00856 C 0.19913 -0.09537 0.07188 -0.09028 0.31667 -0.07431 " pathEditMode="relative" rAng="0" ptsTypes="AA">
                                      <p:cBhvr>
                                        <p:cTn id="24" dur="2000" fill="hold"/>
                                        <p:tgtEl>
                                          <p:spTgt spid="25"/>
                                        </p:tgtEl>
                                        <p:attrNameLst>
                                          <p:attrName>ppt_x</p:attrName>
                                          <p:attrName>ppt_y</p:attrName>
                                        </p:attrNameLst>
                                      </p:cBhvr>
                                      <p:rCtr x="10330" y="-3773"/>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par>
                          <p:cTn id="33" fill="hold">
                            <p:stCondLst>
                              <p:cond delay="500"/>
                            </p:stCondLst>
                            <p:childTnLst>
                              <p:par>
                                <p:cTn id="34" presetID="0" presetClass="path" presetSubtype="0" accel="50000" decel="50000" fill="hold" nodeType="afterEffect">
                                  <p:stCondLst>
                                    <p:cond delay="0"/>
                                  </p:stCondLst>
                                  <p:childTnLst>
                                    <p:animMotion origin="layout" path="M 0.31667 -0.07315 C 0.31667 0.01088 0.31667 0.16852 0.31667 0.25301 C 0.31806 0.30347 0.31962 0.27569 0.31667 0.2787 C 0.31632 0.2787 0.25643 0.27639 0.25556 0.27685 C 0.24965 0.28102 0.2099 0.26944 0.20781 0.27685 " pathEditMode="relative" rAng="0" ptsTypes="AAAAA">
                                      <p:cBhvr>
                                        <p:cTn id="35" dur="2000" fill="hold"/>
                                        <p:tgtEl>
                                          <p:spTgt spid="25"/>
                                        </p:tgtEl>
                                        <p:attrNameLst>
                                          <p:attrName>ppt_x</p:attrName>
                                          <p:attrName>ppt_y</p:attrName>
                                        </p:attrNameLst>
                                      </p:cBhvr>
                                      <p:rCtr x="-5365" y="17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2723823" cy="769441"/>
            </a:xfrm>
            <a:prstGeom prst="rect">
              <a:avLst/>
            </a:prstGeom>
            <a:noFill/>
          </p:spPr>
          <p:txBody>
            <a:bodyPr wrap="none" rtlCol="0">
              <a:spAutoFit/>
            </a:bodyPr>
            <a:lstStyle/>
            <a:p>
              <a:r>
                <a:rPr kumimoji="1" lang="en-US" altLang="ja-JP" sz="4400" dirty="0"/>
                <a:t>POP</a:t>
              </a:r>
              <a:r>
                <a:rPr kumimoji="1" lang="ja-JP" altLang="en-US" sz="4400" dirty="0"/>
                <a:t>と</a:t>
              </a:r>
              <a:r>
                <a:rPr lang="en-US" altLang="ja-JP" sz="4400" dirty="0"/>
                <a:t>IMAP</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p:cNvSpPr txBox="1"/>
          <p:nvPr/>
        </p:nvSpPr>
        <p:spPr>
          <a:xfrm>
            <a:off x="252000" y="1511167"/>
            <a:ext cx="4320000" cy="3447098"/>
          </a:xfrm>
          <a:prstGeom prst="rect">
            <a:avLst/>
          </a:prstGeom>
          <a:noFill/>
          <a:ln w="25400">
            <a:solidFill>
              <a:srgbClr val="CC99FF"/>
            </a:solidFill>
          </a:ln>
        </p:spPr>
        <p:txBody>
          <a:bodyPr wrap="square" rtlCol="0">
            <a:spAutoFit/>
          </a:bodyPr>
          <a:lstStyle/>
          <a:p>
            <a:r>
              <a:rPr kumimoji="1" lang="en-US" altLang="ja-JP" sz="2400" dirty="0">
                <a:solidFill>
                  <a:srgbClr val="FF0000"/>
                </a:solidFill>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POP</a:t>
            </a:r>
          </a:p>
          <a:p>
            <a:r>
              <a:rPr lang="en-US" altLang="ja-JP"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Post Office Protocol</a:t>
            </a:r>
          </a:p>
          <a:p>
            <a:pPr marL="457200" indent="-457200">
              <a:buFont typeface="Arial" panose="020B0604020202020204" pitchFamily="34" charset="0"/>
              <a:buChar char="•"/>
            </a:pPr>
            <a:r>
              <a:rPr lang="ja-JP" altLang="en-US" sz="2400" dirty="0"/>
              <a:t>サーバからメールを</a:t>
            </a:r>
            <a:r>
              <a:rPr lang="ja-JP" altLang="en-US" sz="2400" dirty="0">
                <a:solidFill>
                  <a:srgbClr val="FF0000"/>
                </a:solidFill>
              </a:rPr>
              <a:t>取得</a:t>
            </a:r>
            <a:r>
              <a:rPr lang="ja-JP" altLang="en-US" sz="2400" dirty="0"/>
              <a:t>するためのプロトコル</a:t>
            </a:r>
          </a:p>
          <a:p>
            <a:pPr marL="914400" lvl="1" indent="-457200">
              <a:buFont typeface="Arial" panose="020B0604020202020204" pitchFamily="34" charset="0"/>
              <a:buChar char="•"/>
            </a:pPr>
            <a:r>
              <a:rPr lang="ja-JP" altLang="en-US" sz="2000" dirty="0"/>
              <a:t>サーバの負担軽減可能</a:t>
            </a:r>
          </a:p>
          <a:p>
            <a:pPr marL="914400" lvl="1" indent="-457200">
              <a:buFont typeface="Arial" panose="020B0604020202020204" pitchFamily="34" charset="0"/>
              <a:buChar char="•"/>
            </a:pPr>
            <a:r>
              <a:rPr lang="ja-JP" altLang="en-US" sz="2000" dirty="0"/>
              <a:t>複数端末でのメールの管理が難しい</a:t>
            </a:r>
          </a:p>
          <a:p>
            <a:pPr marL="457200" indent="-457200">
              <a:buFont typeface="Arial" panose="020B0604020202020204" pitchFamily="34" charset="0"/>
              <a:buChar char="•"/>
            </a:pPr>
            <a:r>
              <a:rPr lang="en-US" altLang="ja-JP" sz="2400" dirty="0"/>
              <a:t>110</a:t>
            </a:r>
            <a:r>
              <a:rPr lang="ja-JP" altLang="en-US" sz="2400" dirty="0"/>
              <a:t>番ポートを使用</a:t>
            </a:r>
          </a:p>
          <a:p>
            <a:pPr marL="457200" indent="-457200">
              <a:buFont typeface="Arial" panose="020B0604020202020204" pitchFamily="34" charset="0"/>
              <a:buChar char="•"/>
            </a:pPr>
            <a:r>
              <a:rPr lang="ja-JP" altLang="en-US" sz="2400" dirty="0"/>
              <a:t>パスワードが平文</a:t>
            </a:r>
          </a:p>
          <a:p>
            <a:pPr marL="914400" lvl="1" indent="-457200">
              <a:buFont typeface="Arial" panose="020B0604020202020204" pitchFamily="34" charset="0"/>
              <a:buChar char="•"/>
            </a:pPr>
            <a:r>
              <a:rPr lang="ja-JP" altLang="en-US" sz="2000" dirty="0"/>
              <a:t>そのまま使ってはいけない</a:t>
            </a:r>
          </a:p>
        </p:txBody>
      </p:sp>
      <p:sp>
        <p:nvSpPr>
          <p:cNvPr id="8" name="テキスト ボックス 7"/>
          <p:cNvSpPr txBox="1"/>
          <p:nvPr/>
        </p:nvSpPr>
        <p:spPr>
          <a:xfrm>
            <a:off x="4572000" y="1511167"/>
            <a:ext cx="4320000" cy="3447098"/>
          </a:xfrm>
          <a:prstGeom prst="rect">
            <a:avLst/>
          </a:prstGeom>
          <a:noFill/>
          <a:ln w="25400">
            <a:solidFill>
              <a:srgbClr val="CC99FF"/>
            </a:solidFill>
          </a:ln>
        </p:spPr>
        <p:txBody>
          <a:bodyPr wrap="square" rtlCol="0">
            <a:spAutoFit/>
          </a:bodyPr>
          <a:lstStyle/>
          <a:p>
            <a:r>
              <a:rPr kumimoji="1" lang="en-US" altLang="ja-JP" sz="2400" dirty="0">
                <a:solidFill>
                  <a:srgbClr val="FF0000"/>
                </a:solidFill>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IMAP</a:t>
            </a:r>
          </a:p>
          <a:p>
            <a:r>
              <a:rPr lang="en-US" altLang="ja-JP"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Internet Message Access Protocol</a:t>
            </a:r>
          </a:p>
          <a:p>
            <a:pPr marL="457200" indent="-457200">
              <a:buFont typeface="Arial" panose="020B0604020202020204" pitchFamily="34" charset="0"/>
              <a:buChar char="•"/>
            </a:pPr>
            <a:r>
              <a:rPr lang="ja-JP" altLang="en-US" sz="2400" dirty="0"/>
              <a:t>サーバへメールを</a:t>
            </a:r>
            <a:r>
              <a:rPr lang="ja-JP" altLang="en-US" sz="2400" dirty="0">
                <a:solidFill>
                  <a:srgbClr val="FF0000"/>
                </a:solidFill>
              </a:rPr>
              <a:t>閲覧</a:t>
            </a:r>
            <a:r>
              <a:rPr lang="ja-JP" altLang="en-US" sz="2400" dirty="0"/>
              <a:t>しにいくためのプロトコル</a:t>
            </a:r>
          </a:p>
          <a:p>
            <a:pPr marL="914400" lvl="1" indent="-457200">
              <a:buFont typeface="Arial" panose="020B0604020202020204" pitchFamily="34" charset="0"/>
              <a:buChar char="•"/>
            </a:pPr>
            <a:r>
              <a:rPr lang="ja-JP" altLang="en-US" sz="2000" dirty="0"/>
              <a:t>サーバ容量圧迫の可能性</a:t>
            </a:r>
          </a:p>
          <a:p>
            <a:pPr marL="914400" lvl="1" indent="-457200">
              <a:buFont typeface="Arial" panose="020B0604020202020204" pitchFamily="34" charset="0"/>
              <a:buChar char="•"/>
            </a:pPr>
            <a:r>
              <a:rPr lang="ja-JP" altLang="en-US" sz="2000" dirty="0"/>
              <a:t>複数端末でのメールを一元管理可能</a:t>
            </a:r>
            <a:endParaRPr lang="en-US" altLang="ja-JP" sz="2000" dirty="0"/>
          </a:p>
          <a:p>
            <a:pPr marL="457200" indent="-457200">
              <a:buFont typeface="Arial" panose="020B0604020202020204" pitchFamily="34" charset="0"/>
              <a:buChar char="•"/>
            </a:pPr>
            <a:r>
              <a:rPr lang="en-US" altLang="ja-JP" sz="2400" dirty="0"/>
              <a:t>143</a:t>
            </a:r>
            <a:r>
              <a:rPr lang="ja-JP" altLang="en-US" sz="2400" dirty="0"/>
              <a:t>番ポートを使用</a:t>
            </a:r>
          </a:p>
          <a:p>
            <a:pPr marL="457200" indent="-457200">
              <a:buFont typeface="Arial" panose="020B0604020202020204" pitchFamily="34" charset="0"/>
              <a:buChar char="•"/>
            </a:pPr>
            <a:r>
              <a:rPr lang="ja-JP" altLang="en-US" sz="2400" dirty="0"/>
              <a:t>パスワードを暗号化できる</a:t>
            </a:r>
            <a:endParaRPr lang="en-US" altLang="ja-JP" sz="2400" dirty="0"/>
          </a:p>
          <a:p>
            <a:endParaRPr lang="ja-JP" altLang="en-US" sz="2000" dirty="0"/>
          </a:p>
        </p:txBody>
      </p:sp>
      <p:sp>
        <p:nvSpPr>
          <p:cNvPr id="9" name="正方形/長方形 8"/>
          <p:cNvSpPr/>
          <p:nvPr/>
        </p:nvSpPr>
        <p:spPr>
          <a:xfrm>
            <a:off x="1407259" y="5248523"/>
            <a:ext cx="6329482" cy="830997"/>
          </a:xfrm>
          <a:prstGeom prst="rect">
            <a:avLst/>
          </a:prstGeom>
        </p:spPr>
        <p:txBody>
          <a:bodyPr wrap="square">
            <a:spAutoFit/>
          </a:bodyPr>
          <a:lstStyle/>
          <a:p>
            <a:pPr algn="ctr"/>
            <a:r>
              <a:rPr lang="ja-JP" altLang="en-US" sz="2400" dirty="0">
                <a:latin typeface="+mn-ea"/>
              </a:rPr>
              <a:t>セキュリティを高めるために</a:t>
            </a:r>
            <a:r>
              <a:rPr lang="en-US" altLang="ja-JP" sz="2400" dirty="0">
                <a:latin typeface="+mn-ea"/>
              </a:rPr>
              <a:t>POP over SSL</a:t>
            </a:r>
            <a:r>
              <a:rPr lang="ja-JP" altLang="en-US" sz="2400" dirty="0" err="1">
                <a:latin typeface="+mn-ea"/>
              </a:rPr>
              <a:t>，</a:t>
            </a:r>
            <a:r>
              <a:rPr lang="en-US" altLang="ja-JP" sz="2400" dirty="0">
                <a:latin typeface="+mn-ea"/>
              </a:rPr>
              <a:t> </a:t>
            </a:r>
          </a:p>
          <a:p>
            <a:pPr algn="ctr"/>
            <a:r>
              <a:rPr lang="ja-JP" altLang="en-US" sz="2400" dirty="0">
                <a:latin typeface="+mn-ea"/>
              </a:rPr>
              <a:t>または</a:t>
            </a:r>
            <a:r>
              <a:rPr lang="en-US" altLang="ja-JP" sz="2400" dirty="0">
                <a:latin typeface="+mn-ea"/>
              </a:rPr>
              <a:t>IMAP over SSL </a:t>
            </a:r>
            <a:r>
              <a:rPr lang="ja-JP" altLang="en-US" sz="2400" dirty="0">
                <a:latin typeface="+mn-ea"/>
              </a:rPr>
              <a:t>の利用を推奨</a:t>
            </a:r>
          </a:p>
        </p:txBody>
      </p:sp>
      <p:sp>
        <p:nvSpPr>
          <p:cNvPr id="10" name="正方形/長方形 9"/>
          <p:cNvSpPr/>
          <p:nvPr/>
        </p:nvSpPr>
        <p:spPr>
          <a:xfrm>
            <a:off x="1243957" y="6245775"/>
            <a:ext cx="7373570" cy="461665"/>
          </a:xfrm>
          <a:prstGeom prst="rect">
            <a:avLst/>
          </a:prstGeom>
        </p:spPr>
        <p:txBody>
          <a:bodyPr wrap="square">
            <a:spAutoFit/>
          </a:bodyPr>
          <a:lstStyle/>
          <a:p>
            <a:pPr algn="ctr"/>
            <a:r>
              <a:rPr lang="ja-JP" altLang="en-US" sz="2400" dirty="0">
                <a:latin typeface="+mn-ea"/>
              </a:rPr>
              <a:t>ただし今はメーラーの設定で</a:t>
            </a:r>
            <a:r>
              <a:rPr lang="en-US" altLang="ja-JP" sz="2400" dirty="0">
                <a:latin typeface="+mn-ea"/>
              </a:rPr>
              <a:t>POP</a:t>
            </a:r>
            <a:r>
              <a:rPr lang="ja-JP" altLang="en-US" sz="2400" dirty="0">
                <a:latin typeface="+mn-ea"/>
              </a:rPr>
              <a:t>でも</a:t>
            </a:r>
            <a:r>
              <a:rPr lang="en-US" altLang="ja-JP" sz="2400" dirty="0">
                <a:latin typeface="+mn-ea"/>
              </a:rPr>
              <a:t>IMAP</a:t>
            </a:r>
            <a:r>
              <a:rPr lang="ja-JP" altLang="en-US" sz="2400" dirty="0">
                <a:latin typeface="+mn-ea"/>
              </a:rPr>
              <a:t>でも差がない</a:t>
            </a:r>
            <a:endParaRPr lang="en-US" altLang="ja-JP" sz="2400" dirty="0">
              <a:latin typeface="+mn-ea"/>
            </a:endParaRPr>
          </a:p>
        </p:txBody>
      </p:sp>
    </p:spTree>
    <p:extLst>
      <p:ext uri="{BB962C8B-B14F-4D97-AF65-F5344CB8AC3E}">
        <p14:creationId xmlns:p14="http://schemas.microsoft.com/office/powerpoint/2010/main" val="41205353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6391493" cy="769441"/>
            </a:xfrm>
            <a:prstGeom prst="rect">
              <a:avLst/>
            </a:prstGeom>
            <a:noFill/>
          </p:spPr>
          <p:txBody>
            <a:bodyPr wrap="none" rtlCol="0">
              <a:spAutoFit/>
            </a:bodyPr>
            <a:lstStyle/>
            <a:p>
              <a:r>
                <a:rPr kumimoji="1" lang="en-US" altLang="ja-JP" sz="4400" dirty="0"/>
                <a:t>POP/IMAP/SMTP over SSL</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252000" y="1620320"/>
            <a:ext cx="8640000" cy="4647426"/>
          </a:xfrm>
          <a:prstGeom prst="rect">
            <a:avLst/>
          </a:prstGeom>
        </p:spPr>
        <p:txBody>
          <a:bodyPr wrap="square">
            <a:spAutoFit/>
          </a:bodyPr>
          <a:lstStyle/>
          <a:p>
            <a:pPr marL="457200" indent="-457200">
              <a:buFont typeface="Arial" panose="020B0604020202020204" pitchFamily="34" charset="0"/>
              <a:buChar char="•"/>
            </a:pPr>
            <a:r>
              <a:rPr lang="en-US" altLang="ja-JP" sz="2800" dirty="0"/>
              <a:t>SSL/TLS</a:t>
            </a:r>
            <a:r>
              <a:rPr lang="ja-JP" altLang="en-US" sz="2800" dirty="0"/>
              <a:t>を用いた</a:t>
            </a:r>
            <a:r>
              <a:rPr lang="en-US" altLang="ja-JP" sz="2800" dirty="0"/>
              <a:t>POP/IMAP/SMTP</a:t>
            </a:r>
            <a:r>
              <a:rPr lang="ja-JP" altLang="en-US" sz="2800" dirty="0"/>
              <a:t>プロトコル</a:t>
            </a:r>
            <a:endParaRPr lang="ja-JP" altLang="en-US" sz="2400" dirty="0"/>
          </a:p>
          <a:p>
            <a:pPr marL="914400" lvl="1" indent="-457200">
              <a:buFont typeface="Arial" panose="020B0604020202020204" pitchFamily="34" charset="0"/>
              <a:buChar char="•"/>
            </a:pPr>
            <a:r>
              <a:rPr lang="ja-JP" altLang="en-US" sz="2400" dirty="0"/>
              <a:t>通信内容を</a:t>
            </a:r>
            <a:r>
              <a:rPr lang="ja-JP" altLang="en-US" sz="2400" dirty="0">
                <a:solidFill>
                  <a:srgbClr val="FF0000"/>
                </a:solidFill>
              </a:rPr>
              <a:t>すべて</a:t>
            </a:r>
            <a:r>
              <a:rPr lang="ja-JP" altLang="en-US" sz="2400" dirty="0"/>
              <a:t>暗号化する</a:t>
            </a:r>
          </a:p>
          <a:p>
            <a:pPr marL="914400" lvl="1" indent="-457200">
              <a:buFont typeface="Arial" panose="020B0604020202020204" pitchFamily="34" charset="0"/>
              <a:buChar char="•"/>
            </a:pPr>
            <a:r>
              <a:rPr lang="ja-JP" altLang="en-US" sz="2400" dirty="0"/>
              <a:t>パスワードだけでなくメール本文も暗号化</a:t>
            </a:r>
            <a:endParaRPr lang="en-US" altLang="ja-JP" sz="2400" dirty="0"/>
          </a:p>
          <a:p>
            <a:pPr lvl="1"/>
            <a:endParaRPr lang="ja-JP" altLang="en-US" sz="2400" dirty="0"/>
          </a:p>
          <a:p>
            <a:pPr marL="457200" indent="-457200">
              <a:buFont typeface="Arial" panose="020B0604020202020204" pitchFamily="34" charset="0"/>
              <a:buChar char="•"/>
            </a:pPr>
            <a:r>
              <a:rPr lang="en-US" altLang="ja-JP" sz="2800" dirty="0"/>
              <a:t>POPs/IMAPs/SMTPs</a:t>
            </a:r>
            <a:r>
              <a:rPr lang="ja-JP" altLang="en-US" sz="2800" dirty="0"/>
              <a:t>とも呼ばれる</a:t>
            </a:r>
            <a:endParaRPr lang="en-US" altLang="ja-JP" sz="2800" dirty="0"/>
          </a:p>
          <a:p>
            <a:endParaRPr lang="ja-JP" altLang="en-US" sz="2800" dirty="0"/>
          </a:p>
          <a:p>
            <a:pPr marL="457200" indent="-457200">
              <a:buFont typeface="Arial" panose="020B0604020202020204" pitchFamily="34" charset="0"/>
              <a:buChar char="•"/>
            </a:pPr>
            <a:r>
              <a:rPr lang="en-US" altLang="ja-JP" sz="2800" dirty="0"/>
              <a:t>995/993/465</a:t>
            </a:r>
            <a:r>
              <a:rPr lang="ja-JP" altLang="en-US" sz="2800" dirty="0"/>
              <a:t>番ポートをそれぞれ使用</a:t>
            </a:r>
            <a:endParaRPr lang="en-US" altLang="ja-JP" sz="2800" dirty="0"/>
          </a:p>
          <a:p>
            <a:pPr lvl="1"/>
            <a:r>
              <a:rPr lang="ja-JP" altLang="en-US" sz="2800" dirty="0"/>
              <a:t>（デフォルト）</a:t>
            </a:r>
            <a:endParaRPr lang="en-US" altLang="ja-JP" sz="2800" dirty="0"/>
          </a:p>
          <a:p>
            <a:endParaRPr lang="ja-JP" altLang="en-US" sz="2800" dirty="0"/>
          </a:p>
          <a:p>
            <a:pPr marL="457200" indent="-457200">
              <a:buFont typeface="Arial" panose="020B0604020202020204" pitchFamily="34" charset="0"/>
              <a:buChar char="•"/>
            </a:pPr>
            <a:r>
              <a:rPr lang="ja-JP" altLang="en-US" sz="2800" dirty="0"/>
              <a:t>メーラとサーバによっては非対応なので注意</a:t>
            </a:r>
            <a:r>
              <a:rPr lang="en-US" altLang="ja-JP" sz="2800" dirty="0"/>
              <a:t>(EP</a:t>
            </a:r>
            <a:r>
              <a:rPr lang="ja-JP" altLang="en-US" sz="2800" dirty="0"/>
              <a:t>サーバーは対応しているよ</a:t>
            </a:r>
            <a:r>
              <a:rPr lang="en-US" altLang="ja-JP" sz="2800" dirty="0"/>
              <a:t>!!)</a:t>
            </a:r>
            <a:endParaRPr lang="ja-JP" altLang="en-US" sz="2800" dirty="0"/>
          </a:p>
        </p:txBody>
      </p:sp>
    </p:spTree>
    <p:extLst>
      <p:ext uri="{BB962C8B-B14F-4D97-AF65-F5344CB8AC3E}">
        <p14:creationId xmlns:p14="http://schemas.microsoft.com/office/powerpoint/2010/main" val="8965287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2723823" cy="769441"/>
            </a:xfrm>
            <a:prstGeom prst="rect">
              <a:avLst/>
            </a:prstGeom>
            <a:noFill/>
          </p:spPr>
          <p:txBody>
            <a:bodyPr wrap="none" rtlCol="0">
              <a:spAutoFit/>
            </a:bodyPr>
            <a:lstStyle/>
            <a:p>
              <a:r>
                <a:rPr lang="en-US" altLang="ja-JP" sz="4400" dirty="0"/>
                <a:t>w</a:t>
              </a:r>
              <a:r>
                <a:rPr kumimoji="1" lang="en-US" altLang="ja-JP" sz="4400" dirty="0"/>
                <a:t>eb</a:t>
              </a:r>
              <a:r>
                <a:rPr kumimoji="1" lang="ja-JP" altLang="en-US" sz="4400" dirty="0"/>
                <a:t>メール</a:t>
              </a:r>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コンテンツ プレースホルダ 2"/>
          <p:cNvSpPr>
            <a:spLocks noGrp="1"/>
          </p:cNvSpPr>
          <p:nvPr/>
        </p:nvSpPr>
        <p:spPr bwMode="auto">
          <a:xfrm>
            <a:off x="252000" y="1450716"/>
            <a:ext cx="8640000" cy="413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eaLnBrk="1" hangingPunct="1">
              <a:defRPr/>
            </a:pPr>
            <a:r>
              <a:rPr lang="en-US" altLang="ja-JP" sz="2800" dirty="0"/>
              <a:t>web</a:t>
            </a:r>
            <a:r>
              <a:rPr lang="ja-JP" altLang="en-US" sz="2800" dirty="0"/>
              <a:t>ブラウザでメールを閲覧，送信するための</a:t>
            </a:r>
            <a:endParaRPr lang="en-US" altLang="ja-JP" sz="2800" dirty="0"/>
          </a:p>
          <a:p>
            <a:pPr marL="0" indent="0" eaLnBrk="1" hangingPunct="1">
              <a:buNone/>
              <a:defRPr/>
            </a:pPr>
            <a:r>
              <a:rPr lang="en-US" altLang="ja-JP" sz="2800" dirty="0"/>
              <a:t>    </a:t>
            </a:r>
            <a:r>
              <a:rPr lang="ja-JP" altLang="en-US" sz="2800" dirty="0"/>
              <a:t>メールソフトウェア</a:t>
            </a:r>
            <a:endParaRPr lang="en-US" altLang="ja-JP" sz="2800" dirty="0"/>
          </a:p>
          <a:p>
            <a:pPr lvl="1" eaLnBrk="1" hangingPunct="1">
              <a:defRPr/>
            </a:pPr>
            <a:r>
              <a:rPr lang="en-US" altLang="ja-JP" sz="2400" dirty="0"/>
              <a:t>web</a:t>
            </a:r>
            <a:r>
              <a:rPr lang="ja-JP" altLang="en-US" sz="2400" dirty="0"/>
              <a:t>アプリケーションを用いて</a:t>
            </a:r>
            <a:r>
              <a:rPr lang="en-US" altLang="ja-JP" sz="2400" dirty="0"/>
              <a:t>MUA</a:t>
            </a:r>
            <a:r>
              <a:rPr lang="ja-JP" altLang="en-US" sz="2400" dirty="0"/>
              <a:t>と同等な機能を実装</a:t>
            </a:r>
            <a:endParaRPr lang="en-US" altLang="ja-JP" sz="2400" dirty="0"/>
          </a:p>
          <a:p>
            <a:pPr marL="457200" lvl="1" indent="0" eaLnBrk="1" hangingPunct="1">
              <a:buNone/>
              <a:defRPr/>
            </a:pPr>
            <a:endParaRPr lang="en-US" altLang="ja-JP" sz="2400" dirty="0"/>
          </a:p>
          <a:p>
            <a:pPr eaLnBrk="1" hangingPunct="1">
              <a:defRPr/>
            </a:pPr>
            <a:r>
              <a:rPr lang="ja-JP" altLang="en-US" sz="2800" dirty="0"/>
              <a:t>ブラウザとサーバの間で，主に</a:t>
            </a:r>
            <a:r>
              <a:rPr lang="en-US" altLang="ja-JP" sz="2800" dirty="0"/>
              <a:t>HTTP/HTTPs</a:t>
            </a:r>
            <a:r>
              <a:rPr lang="ja-JP" altLang="en-US" sz="2800" dirty="0"/>
              <a:t>をプロトコルとして使う。サーバー間では</a:t>
            </a:r>
            <a:r>
              <a:rPr lang="en-US" altLang="ja-JP" sz="2800" dirty="0"/>
              <a:t>SMTP</a:t>
            </a:r>
            <a:r>
              <a:rPr lang="ja-JP" altLang="en-US" sz="2800" dirty="0"/>
              <a:t>通信</a:t>
            </a:r>
            <a:endParaRPr lang="en-US" altLang="ja-JP" sz="2800" dirty="0"/>
          </a:p>
          <a:p>
            <a:pPr marL="0" indent="0" eaLnBrk="1" hangingPunct="1">
              <a:buNone/>
              <a:defRPr/>
            </a:pPr>
            <a:endParaRPr lang="en-US" altLang="ja-JP" sz="2800" dirty="0"/>
          </a:p>
          <a:p>
            <a:pPr eaLnBrk="1" hangingPunct="1">
              <a:defRPr/>
            </a:pPr>
            <a:r>
              <a:rPr lang="ja-JP" altLang="en-US" sz="2800" dirty="0"/>
              <a:t>例えば，</a:t>
            </a:r>
            <a:r>
              <a:rPr lang="en-US" altLang="ja-JP" sz="2800" dirty="0"/>
              <a:t>Gmail , Yahoo!</a:t>
            </a:r>
            <a:r>
              <a:rPr lang="ja-JP" altLang="en-US" sz="2800" dirty="0"/>
              <a:t>メール</a:t>
            </a:r>
            <a:endParaRPr lang="en-US" altLang="ja-JP" sz="2800" dirty="0"/>
          </a:p>
          <a:p>
            <a:pPr eaLnBrk="1" hangingPunct="1">
              <a:defRPr/>
            </a:pPr>
            <a:endParaRPr lang="en-US" altLang="ja-JP" sz="2800" dirty="0"/>
          </a:p>
          <a:p>
            <a:pPr eaLnBrk="1" hangingPunct="1">
              <a:defRPr/>
            </a:pPr>
            <a:r>
              <a:rPr lang="ja-JP" altLang="en-US" sz="2800" dirty="0"/>
              <a:t>機能面では電子メールと変わらないが、インターネットに接続できる</a:t>
            </a:r>
            <a:r>
              <a:rPr lang="en-US" altLang="ja-JP" sz="2800" dirty="0"/>
              <a:t>PC</a:t>
            </a:r>
            <a:r>
              <a:rPr lang="ja-JP" altLang="en-US" sz="2800" dirty="0"/>
              <a:t>や端末があれば利用可能な点で便利</a:t>
            </a:r>
            <a:endParaRPr lang="en-US" altLang="ja-JP" sz="2800" dirty="0"/>
          </a:p>
          <a:p>
            <a:pPr eaLnBrk="1" hangingPunct="1">
              <a:defRPr/>
            </a:pPr>
            <a:endParaRPr lang="en-US" altLang="ja-JP" sz="2800" dirty="0">
              <a:latin typeface="+mn-ea"/>
            </a:endParaRPr>
          </a:p>
          <a:p>
            <a:pPr eaLnBrk="1" hangingPunct="1">
              <a:defRPr/>
            </a:pPr>
            <a:endParaRPr lang="en-US" altLang="ja-JP" sz="2800" dirty="0">
              <a:latin typeface="+mn-ea"/>
            </a:endParaRPr>
          </a:p>
        </p:txBody>
      </p:sp>
    </p:spTree>
    <p:extLst>
      <p:ext uri="{BB962C8B-B14F-4D97-AF65-F5344CB8AC3E}">
        <p14:creationId xmlns:p14="http://schemas.microsoft.com/office/powerpoint/2010/main" val="414344327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82479" y="2852590"/>
            <a:ext cx="8640000" cy="1152820"/>
            <a:chOff x="282479" y="1386246"/>
            <a:chExt cx="8640000" cy="1152820"/>
          </a:xfrm>
        </p:grpSpPr>
        <p:sp>
          <p:nvSpPr>
            <p:cNvPr id="4" name="正方形/長方形 3"/>
            <p:cNvSpPr/>
            <p:nvPr/>
          </p:nvSpPr>
          <p:spPr>
            <a:xfrm flipV="1">
              <a:off x="282479" y="1386246"/>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flipV="1">
              <a:off x="282479" y="2493347"/>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82479" y="1477684"/>
              <a:ext cx="6811480" cy="707886"/>
            </a:xfrm>
            <a:prstGeom prst="rect">
              <a:avLst/>
            </a:prstGeom>
            <a:noFill/>
          </p:spPr>
          <p:txBody>
            <a:bodyPr wrap="none" rtlCol="0">
              <a:spAutoFit/>
            </a:bodyPr>
            <a:lstStyle/>
            <a:p>
              <a:r>
                <a:rPr lang="ja-JP" altLang="en-US" sz="4000" dirty="0"/>
                <a:t>一年間で茂木がしたことと感想</a:t>
              </a:r>
              <a:endParaRPr kumimoji="1" lang="ja-JP" altLang="en-US" sz="4000" dirty="0"/>
            </a:p>
          </p:txBody>
        </p:sp>
      </p:grpSp>
    </p:spTree>
    <p:extLst>
      <p:ext uri="{BB962C8B-B14F-4D97-AF65-F5344CB8AC3E}">
        <p14:creationId xmlns:p14="http://schemas.microsoft.com/office/powerpoint/2010/main" val="409922446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7037504" cy="769441"/>
            </a:xfrm>
            <a:prstGeom prst="rect">
              <a:avLst/>
            </a:prstGeom>
            <a:noFill/>
          </p:spPr>
          <p:txBody>
            <a:bodyPr wrap="none" rtlCol="0">
              <a:spAutoFit/>
            </a:bodyPr>
            <a:lstStyle/>
            <a:p>
              <a:r>
                <a:rPr lang="ja-JP" altLang="en-US" sz="4400" dirty="0"/>
                <a:t>茂木がしたこと・すること一覧</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コンテンツ プレースホルダ 2"/>
          <p:cNvSpPr>
            <a:spLocks noGrp="1"/>
          </p:cNvSpPr>
          <p:nvPr/>
        </p:nvSpPr>
        <p:spPr bwMode="auto">
          <a:xfrm>
            <a:off x="252000" y="1450716"/>
            <a:ext cx="8640000" cy="413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eaLnBrk="1" hangingPunct="1">
              <a:defRPr/>
            </a:pPr>
            <a:r>
              <a:rPr lang="ja-JP" altLang="en-US" sz="2800" dirty="0"/>
              <a:t>毎週のパッケージ更新＆報告</a:t>
            </a:r>
            <a:endParaRPr lang="en-US" altLang="ja-JP" sz="2400" dirty="0"/>
          </a:p>
          <a:p>
            <a:pPr marL="457200" lvl="1" indent="0" eaLnBrk="1" hangingPunct="1">
              <a:buNone/>
              <a:defRPr/>
            </a:pPr>
            <a:endParaRPr lang="en-US" altLang="ja-JP" sz="2400" dirty="0"/>
          </a:p>
          <a:p>
            <a:pPr eaLnBrk="1" hangingPunct="1">
              <a:defRPr/>
            </a:pPr>
            <a:r>
              <a:rPr lang="ja-JP" altLang="en-US" sz="2800" dirty="0"/>
              <a:t>パスワードチェック</a:t>
            </a:r>
            <a:endParaRPr lang="en-US" altLang="ja-JP" sz="2800" dirty="0"/>
          </a:p>
          <a:p>
            <a:pPr marL="0" indent="0" eaLnBrk="1" hangingPunct="1">
              <a:buNone/>
              <a:defRPr/>
            </a:pPr>
            <a:endParaRPr lang="en-US" altLang="ja-JP" sz="2800" dirty="0"/>
          </a:p>
          <a:p>
            <a:pPr eaLnBrk="1" hangingPunct="1">
              <a:defRPr/>
            </a:pPr>
            <a:r>
              <a:rPr lang="ja-JP" altLang="en-US" sz="2800" dirty="0"/>
              <a:t>証明書再発行</a:t>
            </a:r>
            <a:endParaRPr lang="en-US" altLang="ja-JP" sz="2800" dirty="0"/>
          </a:p>
          <a:p>
            <a:pPr eaLnBrk="1" hangingPunct="1">
              <a:defRPr/>
            </a:pPr>
            <a:endParaRPr lang="en-US" altLang="ja-JP" sz="2800" dirty="0"/>
          </a:p>
          <a:p>
            <a:pPr eaLnBrk="1" hangingPunct="1">
              <a:defRPr/>
            </a:pPr>
            <a:r>
              <a:rPr lang="ja-JP" altLang="en-US" sz="2800" dirty="0"/>
              <a:t>サーバー再構築</a:t>
            </a:r>
            <a:endParaRPr lang="en-US" altLang="ja-JP" sz="2800" dirty="0"/>
          </a:p>
          <a:p>
            <a:pPr eaLnBrk="1" hangingPunct="1">
              <a:defRPr/>
            </a:pPr>
            <a:endParaRPr lang="en-US" altLang="ja-JP" sz="2800" dirty="0"/>
          </a:p>
          <a:p>
            <a:pPr eaLnBrk="1" hangingPunct="1">
              <a:defRPr/>
            </a:pPr>
            <a:r>
              <a:rPr lang="ja-JP" altLang="en-US" sz="2800" dirty="0"/>
              <a:t>サーバー再起動（パッケージ更新に</a:t>
            </a:r>
            <a:r>
              <a:rPr lang="en-US" altLang="ja-JP" sz="2800" dirty="0" err="1"/>
              <a:t>linux</a:t>
            </a:r>
            <a:r>
              <a:rPr lang="en-US" altLang="ja-JP" sz="2800" dirty="0"/>
              <a:t>-image</a:t>
            </a:r>
            <a:r>
              <a:rPr lang="ja-JP" altLang="en-US" sz="2800" dirty="0"/>
              <a:t>が入っているときに実施。頻度は</a:t>
            </a:r>
            <a:r>
              <a:rPr lang="en-US" altLang="ja-JP" sz="2800" dirty="0"/>
              <a:t>3-4</a:t>
            </a:r>
            <a:r>
              <a:rPr lang="ja-JP" altLang="en-US" sz="2800" dirty="0"/>
              <a:t>か月に一回とか？）</a:t>
            </a:r>
            <a:endParaRPr lang="en-US" altLang="ja-JP" sz="2800" dirty="0">
              <a:latin typeface="+mn-ea"/>
            </a:endParaRPr>
          </a:p>
          <a:p>
            <a:pPr eaLnBrk="1" hangingPunct="1">
              <a:defRPr/>
            </a:pPr>
            <a:endParaRPr lang="en-US" altLang="ja-JP" sz="2800" dirty="0">
              <a:latin typeface="+mn-ea"/>
            </a:endParaRPr>
          </a:p>
        </p:txBody>
      </p:sp>
    </p:spTree>
    <p:extLst>
      <p:ext uri="{BB962C8B-B14F-4D97-AF65-F5344CB8AC3E}">
        <p14:creationId xmlns:p14="http://schemas.microsoft.com/office/powerpoint/2010/main" val="421440818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7837402" cy="646331"/>
            </a:xfrm>
            <a:prstGeom prst="rect">
              <a:avLst/>
            </a:prstGeom>
            <a:noFill/>
          </p:spPr>
          <p:txBody>
            <a:bodyPr wrap="none" rtlCol="0">
              <a:spAutoFit/>
            </a:bodyPr>
            <a:lstStyle/>
            <a:p>
              <a:r>
                <a:rPr lang="en-US" altLang="ja-JP" sz="3600" dirty="0"/>
                <a:t>EP</a:t>
              </a:r>
              <a:r>
                <a:rPr lang="ja-JP" altLang="en-US" sz="3600" dirty="0"/>
                <a:t>サーバー管理に対する茂木の感想</a:t>
              </a:r>
              <a:endParaRPr kumimoji="1" lang="ja-JP" altLang="en-US" sz="36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252000" y="1419362"/>
            <a:ext cx="8471086" cy="717119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000" b="1" dirty="0"/>
              <a:t>作業時はマニュアルどうりにコマンドを打つだけなので、</a:t>
            </a:r>
            <a:endParaRPr lang="en-US" altLang="ja-JP" sz="2000" b="1" dirty="0"/>
          </a:p>
          <a:p>
            <a:r>
              <a:rPr lang="ja-JP" altLang="en-US" sz="2000" b="1" dirty="0"/>
              <a:t>　　そこまで負担ではない。</a:t>
            </a:r>
            <a:endParaRPr lang="en-US" altLang="ja-JP" sz="2000" b="1" dirty="0"/>
          </a:p>
          <a:p>
            <a:endParaRPr lang="en-US" altLang="ja-JP" sz="2000" b="1" dirty="0"/>
          </a:p>
          <a:p>
            <a:pPr marL="342900" indent="-342900">
              <a:buFont typeface="Wingdings" panose="05000000000000000000" pitchFamily="2" charset="2"/>
              <a:buChar char="l"/>
            </a:pPr>
            <a:r>
              <a:rPr lang="ja-JP" altLang="en-US" sz="2000" b="1" dirty="0"/>
              <a:t>でも</a:t>
            </a:r>
            <a:r>
              <a:rPr kumimoji="1" lang="ja-JP" altLang="en-US" sz="2000" b="1" dirty="0"/>
              <a:t>正直</a:t>
            </a:r>
            <a:r>
              <a:rPr lang="ja-JP" altLang="en-US" sz="2000" b="1" dirty="0"/>
              <a:t>いって</a:t>
            </a:r>
            <a:r>
              <a:rPr lang="ja-JP" altLang="en-US" sz="2000" b="1" dirty="0" err="1"/>
              <a:t>しまうと</a:t>
            </a:r>
            <a:r>
              <a:rPr kumimoji="1" lang="ja-JP" altLang="en-US" sz="2000" b="1" dirty="0" err="1"/>
              <a:t>めん</a:t>
            </a:r>
            <a:r>
              <a:rPr kumimoji="1" lang="ja-JP" altLang="en-US" sz="2000" b="1" dirty="0"/>
              <a:t>どくさい。</a:t>
            </a:r>
            <a:endParaRPr kumimoji="1" lang="en-US" altLang="ja-JP" sz="2000" b="1" dirty="0"/>
          </a:p>
          <a:p>
            <a:endParaRPr lang="en-US" altLang="ja-JP" sz="2000" b="1" dirty="0"/>
          </a:p>
          <a:p>
            <a:pPr marL="342900" indent="-342900">
              <a:buFont typeface="Wingdings" panose="05000000000000000000" pitchFamily="2" charset="2"/>
              <a:buChar char="l"/>
            </a:pPr>
            <a:r>
              <a:rPr lang="ja-JP" altLang="en-US" sz="2000" b="1" dirty="0"/>
              <a:t>サーバー管理がちゃんとできるようになるためには</a:t>
            </a:r>
            <a:endParaRPr lang="en-US" altLang="ja-JP" sz="2000" b="1" dirty="0"/>
          </a:p>
          <a:p>
            <a:r>
              <a:rPr kumimoji="1" lang="ja-JP" altLang="en-US" sz="2000" b="1" dirty="0"/>
              <a:t>　　　それなりの時間がいる</a:t>
            </a:r>
            <a:r>
              <a:rPr lang="ja-JP" altLang="en-US" sz="2000" b="1" dirty="0"/>
              <a:t>。ノリとテンションで何とかなりもする</a:t>
            </a:r>
            <a:r>
              <a:rPr lang="en-US" altLang="ja-JP" sz="2000" b="1" dirty="0"/>
              <a:t>.</a:t>
            </a:r>
          </a:p>
          <a:p>
            <a:endParaRPr lang="en-US" altLang="ja-JP" sz="2000" b="1" dirty="0"/>
          </a:p>
          <a:p>
            <a:pPr marL="342900" indent="-342900">
              <a:buFont typeface="Wingdings" panose="05000000000000000000" pitchFamily="2" charset="2"/>
              <a:buChar char="l"/>
            </a:pPr>
            <a:r>
              <a:rPr lang="ja-JP" altLang="en-US" sz="2000" b="1" dirty="0"/>
              <a:t>サーバー管理ができるようになりたいと思う人にとっては、</a:t>
            </a:r>
            <a:endParaRPr lang="en-US" altLang="ja-JP" sz="2000" b="1" dirty="0"/>
          </a:p>
          <a:p>
            <a:r>
              <a:rPr lang="ja-JP" altLang="en-US" sz="2000" b="1" dirty="0"/>
              <a:t>　　このサーバー管理プロジェクトはすごくいい環境だと思う。</a:t>
            </a:r>
            <a:endParaRPr lang="en-US" altLang="ja-JP" sz="2000" b="1" dirty="0"/>
          </a:p>
          <a:p>
            <a:endParaRPr lang="en-US" altLang="ja-JP" sz="2000" b="1" dirty="0"/>
          </a:p>
          <a:p>
            <a:pPr marL="342900" indent="-342900">
              <a:buFont typeface="Wingdings" panose="05000000000000000000" pitchFamily="2" charset="2"/>
              <a:buChar char="l"/>
            </a:pPr>
            <a:r>
              <a:rPr lang="ja-JP" altLang="en-US" sz="2000" b="1" dirty="0"/>
              <a:t>何かしら問題があったときは、教官方や先輩方が助けてくれる。</a:t>
            </a:r>
            <a:endParaRPr lang="en-US" altLang="ja-JP" sz="2000" b="1" dirty="0"/>
          </a:p>
          <a:p>
            <a:r>
              <a:rPr lang="ja-JP" altLang="en-US" sz="2000" b="1" dirty="0"/>
              <a:t>　　（メールが使えないとみんな困っちゃうからね）</a:t>
            </a:r>
            <a:endParaRPr lang="en-US" altLang="ja-JP" sz="2000" b="1" dirty="0"/>
          </a:p>
          <a:p>
            <a:endParaRPr lang="en-US" altLang="ja-JP" sz="2000" b="1" dirty="0"/>
          </a:p>
          <a:p>
            <a:pPr marL="342900" indent="-342900">
              <a:buFont typeface="Wingdings" panose="05000000000000000000" pitchFamily="2" charset="2"/>
              <a:buChar char="l"/>
            </a:pPr>
            <a:r>
              <a:rPr lang="ja-JP" altLang="en-US" sz="2000" b="1" dirty="0"/>
              <a:t>責任感の強い人は向いていないと思う。</a:t>
            </a:r>
            <a:endParaRPr lang="en-US" altLang="ja-JP" sz="2000" b="1" dirty="0"/>
          </a:p>
          <a:p>
            <a:r>
              <a:rPr lang="ja-JP" altLang="en-US" sz="2000" b="1" dirty="0"/>
              <a:t>　　個人的にはあくまで勉強のためという認識でいいと思っています。</a:t>
            </a:r>
            <a:endParaRPr lang="en-US" altLang="ja-JP" sz="2000" b="1" dirty="0"/>
          </a:p>
          <a:p>
            <a:endParaRPr lang="en-US" altLang="ja-JP" sz="2000" b="1" dirty="0"/>
          </a:p>
          <a:p>
            <a:pPr marL="342900" indent="-342900">
              <a:buFont typeface="Wingdings" panose="05000000000000000000" pitchFamily="2" charset="2"/>
              <a:buChar char="l"/>
            </a:pPr>
            <a:endParaRPr lang="en-US" altLang="ja-JP" sz="2000" b="1" dirty="0"/>
          </a:p>
          <a:p>
            <a:endParaRPr lang="en-US" altLang="ja-JP" sz="2000" b="1" dirty="0"/>
          </a:p>
          <a:p>
            <a:endParaRPr lang="en-US" altLang="ja-JP" sz="2000" b="1" dirty="0"/>
          </a:p>
          <a:p>
            <a:endParaRPr kumimoji="1" lang="en-US" altLang="ja-JP" sz="2000" b="1" dirty="0"/>
          </a:p>
          <a:p>
            <a:endParaRPr lang="en-US" altLang="ja-JP" sz="2000" b="1" dirty="0"/>
          </a:p>
          <a:p>
            <a:endParaRPr kumimoji="1" lang="ja-JP" altLang="en-US" sz="2000" b="1" dirty="0"/>
          </a:p>
        </p:txBody>
      </p:sp>
    </p:spTree>
    <p:extLst>
      <p:ext uri="{BB962C8B-B14F-4D97-AF65-F5344CB8AC3E}">
        <p14:creationId xmlns:p14="http://schemas.microsoft.com/office/powerpoint/2010/main" val="41703394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52000" y="481092"/>
            <a:ext cx="8640000" cy="815160"/>
            <a:chOff x="252000" y="481092"/>
            <a:chExt cx="8640000" cy="815160"/>
          </a:xfrm>
        </p:grpSpPr>
        <p:sp>
          <p:nvSpPr>
            <p:cNvPr id="8" name="テキスト ボックス 7"/>
            <p:cNvSpPr txBox="1"/>
            <p:nvPr/>
          </p:nvSpPr>
          <p:spPr>
            <a:xfrm>
              <a:off x="252000" y="481092"/>
              <a:ext cx="7415813" cy="769441"/>
            </a:xfrm>
            <a:prstGeom prst="rect">
              <a:avLst/>
            </a:prstGeom>
            <a:noFill/>
          </p:spPr>
          <p:txBody>
            <a:bodyPr wrap="none" rtlCol="0">
              <a:spAutoFit/>
            </a:bodyPr>
            <a:lstStyle/>
            <a:p>
              <a:r>
                <a:rPr lang="ja-JP" altLang="en-US" sz="4400" dirty="0"/>
                <a:t>誰が為のプレゼンテーションか</a:t>
              </a:r>
              <a:endParaRPr kumimoji="1" lang="ja-JP" altLang="en-US" sz="4400" dirty="0"/>
            </a:p>
          </p:txBody>
        </p:sp>
        <p:sp>
          <p:nvSpPr>
            <p:cNvPr id="9" name="正方形/長方形 8"/>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252000" y="1629081"/>
            <a:ext cx="8649625" cy="1815882"/>
          </a:xfrm>
          <a:prstGeom prst="rect">
            <a:avLst/>
          </a:prstGeom>
          <a:ln w="25400">
            <a:solidFill>
              <a:srgbClr val="CC99FF"/>
            </a:solidFill>
          </a:ln>
        </p:spPr>
        <p:txBody>
          <a:bodyPr wrap="square">
            <a:spAutoFit/>
          </a:bodyPr>
          <a:lstStyle/>
          <a:p>
            <a:r>
              <a:rPr lang="ja-JP" altLang="en-US" sz="28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注意</a:t>
            </a:r>
          </a:p>
          <a:p>
            <a:r>
              <a:rPr lang="ja-JP" altLang="en-US" sz="2800" dirty="0"/>
              <a:t> このプレゼンテーションは北海道大学</a:t>
            </a:r>
            <a:r>
              <a:rPr lang="en-US" altLang="ja-JP" sz="2800" dirty="0"/>
              <a:t>EP</a:t>
            </a:r>
            <a:r>
              <a:rPr lang="ja-JP" altLang="en-US" sz="2800" dirty="0"/>
              <a:t>ネットワーク利用者の</a:t>
            </a:r>
            <a:r>
              <a:rPr lang="en-US" altLang="ja-JP" sz="2800" dirty="0"/>
              <a:t>B4</a:t>
            </a:r>
            <a:r>
              <a:rPr lang="ja-JP" altLang="en-US" sz="2800" dirty="0"/>
              <a:t>に向けてメールサーバー管理者を決める上で必要となりそうな知識を教授するためのモノです</a:t>
            </a:r>
            <a:r>
              <a:rPr lang="en-US" altLang="ja-JP" sz="2800" dirty="0"/>
              <a:t>.</a:t>
            </a:r>
          </a:p>
        </p:txBody>
      </p:sp>
      <p:sp>
        <p:nvSpPr>
          <p:cNvPr id="2" name="テキスト ボックス 1"/>
          <p:cNvSpPr txBox="1"/>
          <p:nvPr/>
        </p:nvSpPr>
        <p:spPr>
          <a:xfrm>
            <a:off x="1427549" y="3480200"/>
            <a:ext cx="6288902" cy="954107"/>
          </a:xfrm>
          <a:prstGeom prst="rect">
            <a:avLst/>
          </a:prstGeom>
          <a:noFill/>
        </p:spPr>
        <p:txBody>
          <a:bodyPr wrap="none" rtlCol="0">
            <a:spAutoFit/>
          </a:bodyPr>
          <a:lstStyle/>
          <a:p>
            <a:pPr algn="ctr"/>
            <a:r>
              <a:rPr kumimoji="1" lang="ja-JP" altLang="en-US" sz="2800" dirty="0"/>
              <a:t>携帯メール，</a:t>
            </a:r>
            <a:r>
              <a:rPr kumimoji="1" lang="en-US" altLang="ja-JP" sz="2800" dirty="0"/>
              <a:t>web</a:t>
            </a:r>
            <a:r>
              <a:rPr kumimoji="1" lang="ja-JP" altLang="en-US" sz="2800" dirty="0"/>
              <a:t>メール，</a:t>
            </a:r>
            <a:endParaRPr kumimoji="1" lang="en-US" altLang="ja-JP" sz="2800" dirty="0"/>
          </a:p>
          <a:p>
            <a:pPr algn="ctr"/>
            <a:r>
              <a:rPr kumimoji="1" lang="en-US" altLang="ja-JP" sz="2800" dirty="0"/>
              <a:t>PC</a:t>
            </a:r>
            <a:r>
              <a:rPr kumimoji="1" lang="ja-JP" altLang="en-US" sz="2800" dirty="0"/>
              <a:t>のメールソフトを介したメールなど</a:t>
            </a:r>
          </a:p>
        </p:txBody>
      </p:sp>
      <p:sp>
        <p:nvSpPr>
          <p:cNvPr id="3" name="正方形/長方形 2"/>
          <p:cNvSpPr/>
          <p:nvPr/>
        </p:nvSpPr>
        <p:spPr>
          <a:xfrm>
            <a:off x="261625" y="4809931"/>
            <a:ext cx="8640000" cy="954107"/>
          </a:xfrm>
          <a:prstGeom prst="rect">
            <a:avLst/>
          </a:prstGeom>
        </p:spPr>
        <p:txBody>
          <a:bodyPr wrap="square">
            <a:spAutoFit/>
          </a:bodyPr>
          <a:lstStyle/>
          <a:p>
            <a:pPr marL="457200" indent="-457200">
              <a:buFont typeface="Arial" panose="020B0604020202020204" pitchFamily="34" charset="0"/>
              <a:buChar char="•"/>
            </a:pPr>
            <a:r>
              <a:rPr lang="ja-JP" altLang="en-US" sz="2800" dirty="0"/>
              <a:t>配送にはサーバ・クライアントシステムを使用</a:t>
            </a:r>
            <a:endParaRPr lang="en-US" altLang="ja-JP" sz="2800" dirty="0"/>
          </a:p>
          <a:p>
            <a:pPr lvl="1"/>
            <a:r>
              <a:rPr lang="en-US" altLang="ja-JP" sz="2800" dirty="0"/>
              <a:t>- </a:t>
            </a:r>
            <a:r>
              <a:rPr lang="ja-JP" altLang="en-US" sz="2800" dirty="0">
                <a:solidFill>
                  <a:srgbClr val="FF0000"/>
                </a:solidFill>
              </a:rPr>
              <a:t>メールサーバ</a:t>
            </a:r>
            <a:r>
              <a:rPr lang="ja-JP" altLang="en-US" sz="2800" dirty="0"/>
              <a:t>を経由した配送</a:t>
            </a:r>
            <a:endParaRPr lang="en-US" altLang="ja-JP" sz="2800" dirty="0"/>
          </a:p>
        </p:txBody>
      </p:sp>
    </p:spTree>
    <p:extLst>
      <p:ext uri="{BB962C8B-B14F-4D97-AF65-F5344CB8AC3E}">
        <p14:creationId xmlns:p14="http://schemas.microsoft.com/office/powerpoint/2010/main" val="194275836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82479" y="2852590"/>
            <a:ext cx="8640000" cy="1152820"/>
            <a:chOff x="282479" y="1386246"/>
            <a:chExt cx="8640000" cy="1152820"/>
          </a:xfrm>
        </p:grpSpPr>
        <p:sp>
          <p:nvSpPr>
            <p:cNvPr id="4" name="正方形/長方形 3"/>
            <p:cNvSpPr/>
            <p:nvPr/>
          </p:nvSpPr>
          <p:spPr>
            <a:xfrm flipV="1">
              <a:off x="282479" y="1386246"/>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flipV="1">
              <a:off x="282479" y="2493347"/>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82479" y="1477684"/>
              <a:ext cx="7213834" cy="707886"/>
            </a:xfrm>
            <a:prstGeom prst="rect">
              <a:avLst/>
            </a:prstGeom>
            <a:noFill/>
          </p:spPr>
          <p:txBody>
            <a:bodyPr wrap="none" rtlCol="0">
              <a:spAutoFit/>
            </a:bodyPr>
            <a:lstStyle/>
            <a:p>
              <a:r>
                <a:rPr lang="en-US" altLang="ja-JP" sz="4000" dirty="0"/>
                <a:t>EP</a:t>
              </a:r>
              <a:r>
                <a:rPr lang="ja-JP" altLang="en-US" sz="4000" dirty="0"/>
                <a:t>メールサーバーの歴史と将来</a:t>
              </a:r>
              <a:endParaRPr kumimoji="1" lang="ja-JP" altLang="en-US" sz="4000" dirty="0"/>
            </a:p>
          </p:txBody>
        </p:sp>
      </p:grpSp>
    </p:spTree>
    <p:extLst>
      <p:ext uri="{BB962C8B-B14F-4D97-AF65-F5344CB8AC3E}">
        <p14:creationId xmlns:p14="http://schemas.microsoft.com/office/powerpoint/2010/main" val="6438634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9270487" cy="815160"/>
            <a:chOff x="252000" y="481092"/>
            <a:chExt cx="9270487" cy="815160"/>
          </a:xfrm>
        </p:grpSpPr>
        <p:sp>
          <p:nvSpPr>
            <p:cNvPr id="5" name="テキスト ボックス 4"/>
            <p:cNvSpPr txBox="1"/>
            <p:nvPr/>
          </p:nvSpPr>
          <p:spPr>
            <a:xfrm>
              <a:off x="252000" y="481092"/>
              <a:ext cx="9270487" cy="769441"/>
            </a:xfrm>
            <a:prstGeom prst="rect">
              <a:avLst/>
            </a:prstGeom>
            <a:noFill/>
          </p:spPr>
          <p:txBody>
            <a:bodyPr wrap="none" rtlCol="0">
              <a:spAutoFit/>
            </a:bodyPr>
            <a:lstStyle/>
            <a:p>
              <a:r>
                <a:rPr lang="ja-JP" altLang="en-US" sz="4400" dirty="0"/>
                <a:t>メールサーバーの歴史（石渡正樹談）</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コンテンツ プレースホルダ 2"/>
          <p:cNvSpPr>
            <a:spLocks noGrp="1"/>
          </p:cNvSpPr>
          <p:nvPr/>
        </p:nvSpPr>
        <p:spPr bwMode="auto">
          <a:xfrm>
            <a:off x="252000" y="1485653"/>
            <a:ext cx="8640000" cy="413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eaLnBrk="1" hangingPunct="1">
              <a:defRPr/>
            </a:pPr>
            <a:r>
              <a:rPr lang="ja-JP" altLang="en-US" sz="2800" dirty="0"/>
              <a:t>いつＥＰサーバーが作られたんだか分からない。</a:t>
            </a:r>
            <a:endParaRPr lang="en-US" altLang="ja-JP" sz="2800" dirty="0"/>
          </a:p>
          <a:p>
            <a:pPr marL="0" indent="0" eaLnBrk="1" hangingPunct="1">
              <a:buNone/>
              <a:defRPr/>
            </a:pPr>
            <a:r>
              <a:rPr lang="ja-JP" altLang="en-US" sz="2800" dirty="0"/>
              <a:t>（</a:t>
            </a:r>
            <a:r>
              <a:rPr lang="en-US" altLang="ja-JP" sz="2800" dirty="0" err="1"/>
              <a:t>epnetfan</a:t>
            </a:r>
            <a:r>
              <a:rPr lang="ja-JP" altLang="en-US" sz="2800" dirty="0"/>
              <a:t>のウェブサイトを見てみたら</a:t>
            </a:r>
            <a:r>
              <a:rPr lang="en-US" altLang="ja-JP" sz="2800" dirty="0"/>
              <a:t>1999</a:t>
            </a:r>
            <a:r>
              <a:rPr lang="ja-JP" altLang="en-US" sz="2800" dirty="0"/>
              <a:t>年でした。）</a:t>
            </a:r>
            <a:endParaRPr lang="en-US" altLang="ja-JP" sz="2800" dirty="0"/>
          </a:p>
          <a:p>
            <a:pPr marL="0" indent="0" eaLnBrk="1" hangingPunct="1">
              <a:buNone/>
              <a:defRPr/>
            </a:pPr>
            <a:endParaRPr lang="en-US" altLang="ja-JP" sz="2800" dirty="0"/>
          </a:p>
          <a:p>
            <a:pPr eaLnBrk="1" hangingPunct="1">
              <a:defRPr/>
            </a:pPr>
            <a:r>
              <a:rPr lang="ja-JP" altLang="en-US" sz="2800" dirty="0"/>
              <a:t>理学情報システムがまだなかったころ、地球物理学科のメールサーバーとして現在の</a:t>
            </a:r>
            <a:r>
              <a:rPr lang="en-US" altLang="ja-JP" sz="2800" dirty="0" err="1"/>
              <a:t>epmail</a:t>
            </a:r>
            <a:r>
              <a:rPr lang="ja-JP" altLang="en-US" sz="2800" dirty="0"/>
              <a:t>サーバーが作られる。</a:t>
            </a:r>
            <a:r>
              <a:rPr lang="en-US" altLang="ja-JP" sz="2800" dirty="0" err="1"/>
              <a:t>Epnetfan</a:t>
            </a:r>
            <a:r>
              <a:rPr lang="ja-JP" altLang="en-US" sz="2800" dirty="0"/>
              <a:t>設立。</a:t>
            </a:r>
            <a:endParaRPr lang="en-US" altLang="ja-JP" sz="2800" dirty="0"/>
          </a:p>
          <a:p>
            <a:pPr marL="0" indent="0" eaLnBrk="1" hangingPunct="1">
              <a:buNone/>
              <a:defRPr/>
            </a:pPr>
            <a:endParaRPr lang="en-US" altLang="ja-JP" sz="2800" dirty="0"/>
          </a:p>
          <a:p>
            <a:pPr eaLnBrk="1" hangingPunct="1">
              <a:defRPr/>
            </a:pPr>
            <a:r>
              <a:rPr lang="ja-JP" altLang="en-US" sz="2800" dirty="0"/>
              <a:t>何年だかわからないけど理学情報システムが作られたことによって</a:t>
            </a:r>
            <a:r>
              <a:rPr lang="en-US" altLang="ja-JP" sz="2800" dirty="0"/>
              <a:t>ep</a:t>
            </a:r>
            <a:r>
              <a:rPr lang="ja-JP" altLang="en-US" sz="2800" dirty="0"/>
              <a:t>サーバーが学科のメールサーバーとしての役割を失った。</a:t>
            </a:r>
            <a:endParaRPr lang="en-US" altLang="ja-JP" sz="2800" dirty="0"/>
          </a:p>
          <a:p>
            <a:pPr eaLnBrk="1" hangingPunct="1">
              <a:defRPr/>
            </a:pPr>
            <a:endParaRPr lang="en-US" altLang="ja-JP" sz="2800" dirty="0"/>
          </a:p>
          <a:p>
            <a:pPr eaLnBrk="1" hangingPunct="1">
              <a:buFont typeface="Arial" panose="020B0604020202020204" pitchFamily="34" charset="0"/>
              <a:buChar char="•"/>
              <a:defRPr/>
            </a:pPr>
            <a:endParaRPr lang="en-US" altLang="ja-JP" sz="2800" dirty="0">
              <a:latin typeface="+mn-ea"/>
            </a:endParaRPr>
          </a:p>
        </p:txBody>
      </p:sp>
    </p:spTree>
    <p:extLst>
      <p:ext uri="{BB962C8B-B14F-4D97-AF65-F5344CB8AC3E}">
        <p14:creationId xmlns:p14="http://schemas.microsoft.com/office/powerpoint/2010/main" val="320151533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5601213" cy="769441"/>
            </a:xfrm>
            <a:prstGeom prst="rect">
              <a:avLst/>
            </a:prstGeom>
            <a:noFill/>
          </p:spPr>
          <p:txBody>
            <a:bodyPr wrap="none" rtlCol="0">
              <a:spAutoFit/>
            </a:bodyPr>
            <a:lstStyle/>
            <a:p>
              <a:r>
                <a:rPr lang="ja-JP" altLang="en-US" sz="4400" dirty="0"/>
                <a:t>メールサーバーの歴史</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コンテンツ プレースホルダ 2"/>
          <p:cNvSpPr>
            <a:spLocks noGrp="1"/>
          </p:cNvSpPr>
          <p:nvPr/>
        </p:nvSpPr>
        <p:spPr bwMode="auto">
          <a:xfrm>
            <a:off x="252000" y="1485653"/>
            <a:ext cx="8640000" cy="413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eaLnBrk="1" hangingPunct="1">
              <a:defRPr/>
            </a:pPr>
            <a:r>
              <a:rPr lang="en-US" altLang="ja-JP" sz="2800" dirty="0"/>
              <a:t>EP</a:t>
            </a:r>
            <a:r>
              <a:rPr lang="ja-JP" altLang="en-US" sz="2800" dirty="0"/>
              <a:t>サーバーの歴史についてまとめられたドキュメントは今のところなさそう。</a:t>
            </a:r>
            <a:endParaRPr lang="en-US" altLang="ja-JP" sz="2800" dirty="0"/>
          </a:p>
          <a:p>
            <a:pPr marL="0" indent="0" eaLnBrk="1" hangingPunct="1">
              <a:buNone/>
              <a:defRPr/>
            </a:pPr>
            <a:endParaRPr lang="en-US" altLang="ja-JP" sz="2800" dirty="0"/>
          </a:p>
          <a:p>
            <a:pPr eaLnBrk="1" hangingPunct="1">
              <a:defRPr/>
            </a:pPr>
            <a:r>
              <a:rPr lang="ja-JP" altLang="en-US" sz="2800" dirty="0"/>
              <a:t>構築時のメンバーである倉本さんや小高さんに今後詳しいお話を聞いていきたい。</a:t>
            </a:r>
            <a:endParaRPr lang="en-US" altLang="ja-JP" sz="2800" dirty="0"/>
          </a:p>
          <a:p>
            <a:pPr marL="0" indent="0" eaLnBrk="1" hangingPunct="1">
              <a:buNone/>
              <a:defRPr/>
            </a:pPr>
            <a:endParaRPr lang="en-US" altLang="ja-JP" sz="2800" dirty="0"/>
          </a:p>
          <a:p>
            <a:pPr eaLnBrk="1" hangingPunct="1">
              <a:defRPr/>
            </a:pPr>
            <a:r>
              <a:rPr lang="en-US" altLang="ja-JP" sz="2800" dirty="0" err="1"/>
              <a:t>Epnetfan</a:t>
            </a:r>
            <a:r>
              <a:rPr lang="ja-JP" altLang="en-US" sz="2800" dirty="0"/>
              <a:t>の写真集を見てみると色々分かりそう。</a:t>
            </a:r>
            <a:endParaRPr lang="en-US" altLang="ja-JP" sz="2800" dirty="0"/>
          </a:p>
          <a:p>
            <a:pPr eaLnBrk="1" hangingPunct="1">
              <a:defRPr/>
            </a:pPr>
            <a:endParaRPr lang="en-US" altLang="ja-JP" sz="2800" dirty="0"/>
          </a:p>
          <a:p>
            <a:pPr eaLnBrk="1" hangingPunct="1">
              <a:buFont typeface="Arial" panose="020B0604020202020204" pitchFamily="34" charset="0"/>
              <a:buChar char="•"/>
              <a:defRPr/>
            </a:pPr>
            <a:endParaRPr lang="en-US" altLang="ja-JP" sz="2800" dirty="0">
              <a:latin typeface="+mn-ea"/>
            </a:endParaRPr>
          </a:p>
        </p:txBody>
      </p:sp>
    </p:spTree>
    <p:extLst>
      <p:ext uri="{BB962C8B-B14F-4D97-AF65-F5344CB8AC3E}">
        <p14:creationId xmlns:p14="http://schemas.microsoft.com/office/powerpoint/2010/main" val="216340665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861721" cy="815160"/>
            <a:chOff x="252000" y="481092"/>
            <a:chExt cx="8861721" cy="815160"/>
          </a:xfrm>
        </p:grpSpPr>
        <p:sp>
          <p:nvSpPr>
            <p:cNvPr id="5" name="テキスト ボックス 4"/>
            <p:cNvSpPr txBox="1"/>
            <p:nvPr/>
          </p:nvSpPr>
          <p:spPr>
            <a:xfrm>
              <a:off x="252000" y="481092"/>
              <a:ext cx="8861721" cy="769441"/>
            </a:xfrm>
            <a:prstGeom prst="rect">
              <a:avLst/>
            </a:prstGeom>
            <a:noFill/>
          </p:spPr>
          <p:txBody>
            <a:bodyPr wrap="none" rtlCol="0">
              <a:spAutoFit/>
            </a:bodyPr>
            <a:lstStyle/>
            <a:p>
              <a:r>
                <a:rPr lang="ja-JP" altLang="en-US" sz="4400" dirty="0"/>
                <a:t>なぜ今も</a:t>
              </a:r>
              <a:r>
                <a:rPr lang="en-US" altLang="ja-JP" sz="4400" dirty="0" err="1"/>
                <a:t>epmail</a:t>
              </a:r>
              <a:r>
                <a:rPr lang="ja-JP" altLang="en-US" sz="4400" dirty="0"/>
                <a:t>サーバーがあるのか</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コンテンツ プレースホルダ 2"/>
          <p:cNvSpPr>
            <a:spLocks noGrp="1"/>
          </p:cNvSpPr>
          <p:nvPr/>
        </p:nvSpPr>
        <p:spPr bwMode="auto">
          <a:xfrm>
            <a:off x="252000" y="1485653"/>
            <a:ext cx="8640000" cy="413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eaLnBrk="1" hangingPunct="1">
              <a:defRPr/>
            </a:pPr>
            <a:r>
              <a:rPr lang="ja-JP" altLang="en-US" sz="2800" dirty="0"/>
              <a:t>メーリングリスト機能などが使えて便利だった（小高談）</a:t>
            </a:r>
            <a:endParaRPr lang="en-US" altLang="ja-JP" sz="2800" dirty="0"/>
          </a:p>
          <a:p>
            <a:pPr marL="0" indent="0" eaLnBrk="1" hangingPunct="1">
              <a:buNone/>
              <a:defRPr/>
            </a:pPr>
            <a:endParaRPr lang="en-US" altLang="ja-JP" sz="2800" dirty="0"/>
          </a:p>
          <a:p>
            <a:pPr eaLnBrk="1" hangingPunct="1">
              <a:defRPr/>
            </a:pPr>
            <a:r>
              <a:rPr lang="ja-JP" altLang="en-US" sz="2800" dirty="0"/>
              <a:t>地球物理学科だった時代（平成五年以前）から現在まで継続利用しているユーザーがいる。（石渡談）</a:t>
            </a:r>
            <a:endParaRPr lang="en-US" altLang="ja-JP" sz="2800" dirty="0"/>
          </a:p>
          <a:p>
            <a:pPr marL="0" indent="0" eaLnBrk="1" hangingPunct="1">
              <a:buNone/>
              <a:defRPr/>
            </a:pPr>
            <a:endParaRPr lang="en-US" altLang="ja-JP" sz="2800" dirty="0"/>
          </a:p>
          <a:p>
            <a:pPr eaLnBrk="1" hangingPunct="1">
              <a:defRPr/>
            </a:pPr>
            <a:r>
              <a:rPr lang="ja-JP" altLang="en-US" sz="2800" dirty="0"/>
              <a:t>現在は学生にサーバーについて学ばせるという教育的な目的がある。（利用者はサービスを受けられる代わりに多少の不便は受容しないといけない。）</a:t>
            </a:r>
            <a:endParaRPr lang="en-US" altLang="ja-JP" sz="2800" dirty="0"/>
          </a:p>
          <a:p>
            <a:pPr marL="0" indent="0" eaLnBrk="1" hangingPunct="1">
              <a:buNone/>
              <a:defRPr/>
            </a:pPr>
            <a:r>
              <a:rPr lang="ja-JP" altLang="en-US" sz="2800" dirty="0"/>
              <a:t>　（石渡談）</a:t>
            </a:r>
            <a:endParaRPr lang="en-US" altLang="ja-JP" sz="2800" dirty="0"/>
          </a:p>
          <a:p>
            <a:pPr eaLnBrk="1" hangingPunct="1">
              <a:defRPr/>
            </a:pPr>
            <a:endParaRPr lang="en-US" altLang="ja-JP" sz="2800" dirty="0"/>
          </a:p>
          <a:p>
            <a:pPr marL="0" indent="0" eaLnBrk="1" hangingPunct="1">
              <a:buNone/>
              <a:defRPr/>
            </a:pPr>
            <a:endParaRPr lang="en-US" altLang="ja-JP" sz="2800" dirty="0">
              <a:latin typeface="+mn-ea"/>
            </a:endParaRPr>
          </a:p>
        </p:txBody>
      </p:sp>
    </p:spTree>
    <p:extLst>
      <p:ext uri="{BB962C8B-B14F-4D97-AF65-F5344CB8AC3E}">
        <p14:creationId xmlns:p14="http://schemas.microsoft.com/office/powerpoint/2010/main" val="398702119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6761787" cy="769441"/>
            </a:xfrm>
            <a:prstGeom prst="rect">
              <a:avLst/>
            </a:prstGeom>
            <a:noFill/>
          </p:spPr>
          <p:txBody>
            <a:bodyPr wrap="none" rtlCol="0">
              <a:spAutoFit/>
            </a:bodyPr>
            <a:lstStyle/>
            <a:p>
              <a:r>
                <a:rPr kumimoji="1" lang="ja-JP" altLang="en-US" sz="4400" dirty="0"/>
                <a:t>サーバー立ち上げ</a:t>
              </a:r>
              <a:r>
                <a:rPr lang="en-US" altLang="ja-JP" sz="4400" dirty="0"/>
                <a:t>(1999</a:t>
              </a:r>
              <a:r>
                <a:rPr lang="ja-JP" altLang="en-US" sz="4400" dirty="0"/>
                <a:t>年</a:t>
              </a:r>
              <a:r>
                <a:rPr lang="en-US" altLang="ja-JP" sz="4400" dirty="0"/>
                <a:t>)</a:t>
              </a:r>
              <a:endParaRPr kumimoji="1" lang="en-US" altLang="ja-JP"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コンテンツ プレースホルダ 2"/>
          <p:cNvSpPr>
            <a:spLocks noGrp="1"/>
          </p:cNvSpPr>
          <p:nvPr/>
        </p:nvSpPr>
        <p:spPr bwMode="auto">
          <a:xfrm>
            <a:off x="252000" y="1485653"/>
            <a:ext cx="8640000" cy="413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eaLnBrk="1" hangingPunct="1">
              <a:defRPr/>
            </a:pPr>
            <a:endParaRPr lang="en-US" altLang="ja-JP" sz="2800" dirty="0"/>
          </a:p>
          <a:p>
            <a:pPr eaLnBrk="1" hangingPunct="1">
              <a:defRPr/>
            </a:pPr>
            <a:endParaRPr lang="en-US" altLang="ja-JP" sz="2800" dirty="0"/>
          </a:p>
          <a:p>
            <a:pPr marL="0" indent="0" eaLnBrk="1" hangingPunct="1">
              <a:buNone/>
              <a:defRPr/>
            </a:pPr>
            <a:endParaRPr lang="en-US" altLang="ja-JP" sz="2800" dirty="0">
              <a:latin typeface="+mn-ea"/>
            </a:endParaRPr>
          </a:p>
        </p:txBody>
      </p:sp>
      <p:pic>
        <p:nvPicPr>
          <p:cNvPr id="1028" name="Picture 4" descr="https://www.ep.sci.hokudai.ac.jp/~epnetfan/photo/1999/server/big/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717" y="1484141"/>
            <a:ext cx="2592800" cy="42773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ep.sci.hokudai.ac.jp/~epnetfan/photo/1999/server/big/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98837"/>
            <a:ext cx="3235709" cy="431944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928717" y="6342742"/>
            <a:ext cx="6539034" cy="369332"/>
          </a:xfrm>
          <a:prstGeom prst="rect">
            <a:avLst/>
          </a:prstGeom>
          <a:noFill/>
        </p:spPr>
        <p:txBody>
          <a:bodyPr wrap="none" rtlCol="0">
            <a:spAutoFit/>
          </a:bodyPr>
          <a:lstStyle/>
          <a:p>
            <a:r>
              <a:rPr lang="en-US" altLang="ja-JP" dirty="0"/>
              <a:t>https://www.ep.sci.hokudai.ac.jp/~epnetfan/photo/1999/server/</a:t>
            </a:r>
            <a:endParaRPr kumimoji="1" lang="ja-JP" altLang="en-US" dirty="0"/>
          </a:p>
        </p:txBody>
      </p:sp>
    </p:spTree>
    <p:extLst>
      <p:ext uri="{BB962C8B-B14F-4D97-AF65-F5344CB8AC3E}">
        <p14:creationId xmlns:p14="http://schemas.microsoft.com/office/powerpoint/2010/main" val="5840529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8467383" cy="769441"/>
            </a:xfrm>
            <a:prstGeom prst="rect">
              <a:avLst/>
            </a:prstGeom>
            <a:noFill/>
          </p:spPr>
          <p:txBody>
            <a:bodyPr wrap="none" rtlCol="0">
              <a:spAutoFit/>
            </a:bodyPr>
            <a:lstStyle/>
            <a:p>
              <a:r>
                <a:rPr lang="en-US" altLang="ja-JP" sz="4400" dirty="0"/>
                <a:t>EP</a:t>
              </a:r>
              <a:r>
                <a:rPr lang="ja-JP" altLang="en-US" sz="4400" dirty="0"/>
                <a:t>メールサーバーの将来について</a:t>
              </a:r>
              <a:endParaRPr kumimoji="1" lang="en-US" altLang="ja-JP"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コンテンツ プレースホルダ 2"/>
          <p:cNvSpPr>
            <a:spLocks noGrp="1"/>
          </p:cNvSpPr>
          <p:nvPr/>
        </p:nvSpPr>
        <p:spPr bwMode="auto">
          <a:xfrm>
            <a:off x="252000" y="1485653"/>
            <a:ext cx="8640000" cy="413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eaLnBrk="1" hangingPunct="1">
              <a:defRPr/>
            </a:pPr>
            <a:endParaRPr lang="en-US" altLang="ja-JP" sz="2800" dirty="0"/>
          </a:p>
          <a:p>
            <a:pPr eaLnBrk="1" hangingPunct="1">
              <a:defRPr/>
            </a:pPr>
            <a:endParaRPr lang="en-US" altLang="ja-JP" sz="2800" dirty="0"/>
          </a:p>
          <a:p>
            <a:pPr marL="0" indent="0" eaLnBrk="1" hangingPunct="1">
              <a:buNone/>
              <a:defRPr/>
            </a:pPr>
            <a:endParaRPr lang="en-US" altLang="ja-JP" sz="2800" dirty="0">
              <a:latin typeface="+mn-ea"/>
            </a:endParaRPr>
          </a:p>
        </p:txBody>
      </p:sp>
      <p:sp>
        <p:nvSpPr>
          <p:cNvPr id="12" name="テキスト ボックス 11"/>
          <p:cNvSpPr txBox="1"/>
          <p:nvPr/>
        </p:nvSpPr>
        <p:spPr>
          <a:xfrm>
            <a:off x="252000" y="1389448"/>
            <a:ext cx="8122743" cy="830997"/>
          </a:xfrm>
          <a:prstGeom prst="rect">
            <a:avLst/>
          </a:prstGeom>
          <a:noFill/>
        </p:spPr>
        <p:txBody>
          <a:bodyPr wrap="square" rtlCol="0">
            <a:spAutoFit/>
          </a:bodyPr>
          <a:lstStyle/>
          <a:p>
            <a:r>
              <a:rPr lang="ja-JP" altLang="en-US" sz="2400" b="1" dirty="0"/>
              <a:t>昔は自分たちでメールサーバーを持たないとメールが利用できなかったが、状況は変わってきている。</a:t>
            </a:r>
            <a:endParaRPr kumimoji="1" lang="ja-JP" altLang="en-US" sz="2400" b="1" dirty="0"/>
          </a:p>
        </p:txBody>
      </p:sp>
      <p:sp>
        <p:nvSpPr>
          <p:cNvPr id="14" name="テキスト ボックス 13"/>
          <p:cNvSpPr txBox="1"/>
          <p:nvPr/>
        </p:nvSpPr>
        <p:spPr>
          <a:xfrm>
            <a:off x="251999" y="3370981"/>
            <a:ext cx="8640001" cy="1200329"/>
          </a:xfrm>
          <a:prstGeom prst="rect">
            <a:avLst/>
          </a:prstGeom>
          <a:noFill/>
        </p:spPr>
        <p:txBody>
          <a:bodyPr wrap="square" rtlCol="0">
            <a:spAutoFit/>
          </a:bodyPr>
          <a:lstStyle/>
          <a:p>
            <a:r>
              <a:rPr kumimoji="1" lang="en-US" altLang="ja-JP" sz="2400" b="1" dirty="0">
                <a:solidFill>
                  <a:srgbClr val="FF0000"/>
                </a:solidFill>
              </a:rPr>
              <a:t>EP</a:t>
            </a:r>
            <a:r>
              <a:rPr kumimoji="1" lang="ja-JP" altLang="en-US" sz="2400" b="1" dirty="0">
                <a:solidFill>
                  <a:srgbClr val="FF0000"/>
                </a:solidFill>
              </a:rPr>
              <a:t>サーバーの歴史や現在の運営</a:t>
            </a:r>
            <a:r>
              <a:rPr lang="ja-JP" altLang="en-US" sz="2400" b="1" dirty="0">
                <a:solidFill>
                  <a:srgbClr val="FF0000"/>
                </a:solidFill>
              </a:rPr>
              <a:t>状況などを踏まえたうえで、</a:t>
            </a:r>
            <a:endParaRPr lang="en-US" altLang="ja-JP" sz="2400" b="1" dirty="0">
              <a:solidFill>
                <a:srgbClr val="FF0000"/>
              </a:solidFill>
            </a:endParaRPr>
          </a:p>
          <a:p>
            <a:r>
              <a:rPr kumimoji="1" lang="ja-JP" altLang="en-US" sz="2400" b="1" dirty="0">
                <a:solidFill>
                  <a:srgbClr val="FF0000"/>
                </a:solidFill>
              </a:rPr>
              <a:t>今一度しっかりと考える機会を設けたらいいじゃないでしょうか？？</a:t>
            </a:r>
          </a:p>
        </p:txBody>
      </p:sp>
      <p:sp>
        <p:nvSpPr>
          <p:cNvPr id="15" name="テキスト ボックス 14"/>
          <p:cNvSpPr txBox="1"/>
          <p:nvPr/>
        </p:nvSpPr>
        <p:spPr>
          <a:xfrm>
            <a:off x="251999" y="2209342"/>
            <a:ext cx="8122743" cy="1200329"/>
          </a:xfrm>
          <a:prstGeom prst="rect">
            <a:avLst/>
          </a:prstGeom>
          <a:noFill/>
        </p:spPr>
        <p:txBody>
          <a:bodyPr wrap="square" rtlCol="0">
            <a:spAutoFit/>
          </a:bodyPr>
          <a:lstStyle/>
          <a:p>
            <a:r>
              <a:rPr lang="ja-JP" altLang="en-US" sz="2400" b="1" dirty="0"/>
              <a:t>一度今後の方針について話し合いがあったものの、</a:t>
            </a:r>
            <a:endParaRPr lang="en-US" altLang="ja-JP" sz="2400" b="1" dirty="0"/>
          </a:p>
          <a:p>
            <a:r>
              <a:rPr kumimoji="1" lang="ja-JP" altLang="en-US" sz="2400" b="1" dirty="0"/>
              <a:t>現在も状況は変わらず</a:t>
            </a:r>
            <a:r>
              <a:rPr kumimoji="1" lang="ja-JP" altLang="en-US" sz="2400" b="1" dirty="0" err="1"/>
              <a:t>。。。</a:t>
            </a:r>
            <a:r>
              <a:rPr kumimoji="1" lang="ja-JP" altLang="en-US" sz="2400" b="1" dirty="0"/>
              <a:t>（サーバー廃止時にどうするかといった深い内容までは議論されていなかった気がする。）</a:t>
            </a:r>
          </a:p>
        </p:txBody>
      </p:sp>
      <p:sp>
        <p:nvSpPr>
          <p:cNvPr id="10" name="テキスト ボックス 9">
            <a:extLst>
              <a:ext uri="{FF2B5EF4-FFF2-40B4-BE49-F238E27FC236}">
                <a16:creationId xmlns:a16="http://schemas.microsoft.com/office/drawing/2014/main" id="{CA12B9E4-555A-4A23-BB3B-443ABDD72372}"/>
              </a:ext>
            </a:extLst>
          </p:cNvPr>
          <p:cNvSpPr txBox="1"/>
          <p:nvPr/>
        </p:nvSpPr>
        <p:spPr>
          <a:xfrm>
            <a:off x="256352" y="4869818"/>
            <a:ext cx="8122743" cy="830997"/>
          </a:xfrm>
          <a:prstGeom prst="rect">
            <a:avLst/>
          </a:prstGeom>
          <a:noFill/>
        </p:spPr>
        <p:txBody>
          <a:bodyPr wrap="square" rtlCol="0">
            <a:spAutoFit/>
          </a:bodyPr>
          <a:lstStyle/>
          <a:p>
            <a:r>
              <a:rPr kumimoji="1" lang="ja-JP" altLang="en-US" sz="2400" b="1" dirty="0"/>
              <a:t>茂木個人としては管理に興味のある学生がいたならば管理を担当してもらう形でよいのではないでしょうかと考えます</a:t>
            </a:r>
            <a:r>
              <a:rPr kumimoji="1" lang="en-US" altLang="ja-JP" sz="2400" b="1" dirty="0"/>
              <a:t>.</a:t>
            </a:r>
            <a:endParaRPr kumimoji="1" lang="ja-JP" altLang="en-US" sz="2400" b="1" dirty="0"/>
          </a:p>
        </p:txBody>
      </p:sp>
    </p:spTree>
    <p:extLst>
      <p:ext uri="{BB962C8B-B14F-4D97-AF65-F5344CB8AC3E}">
        <p14:creationId xmlns:p14="http://schemas.microsoft.com/office/powerpoint/2010/main" val="154628579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82479" y="2399548"/>
            <a:ext cx="8640000" cy="2058905"/>
            <a:chOff x="282479" y="2877529"/>
            <a:chExt cx="8640000" cy="2058905"/>
          </a:xfrm>
        </p:grpSpPr>
        <p:sp>
          <p:nvSpPr>
            <p:cNvPr id="10" name="正方形/長方形 9"/>
            <p:cNvSpPr/>
            <p:nvPr/>
          </p:nvSpPr>
          <p:spPr>
            <a:xfrm flipV="1">
              <a:off x="282479" y="2877529"/>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flipV="1">
              <a:off x="282479" y="4890715"/>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82479" y="2944028"/>
              <a:ext cx="6340197" cy="1938992"/>
            </a:xfrm>
            <a:prstGeom prst="rect">
              <a:avLst/>
            </a:prstGeom>
            <a:noFill/>
          </p:spPr>
          <p:txBody>
            <a:bodyPr wrap="none" rtlCol="0">
              <a:spAutoFit/>
            </a:bodyPr>
            <a:lstStyle/>
            <a:p>
              <a:r>
                <a:rPr kumimoji="1" lang="ja-JP" altLang="en-US" sz="6000" dirty="0"/>
                <a:t>メールを</a:t>
              </a:r>
              <a:endParaRPr kumimoji="1" lang="en-US" altLang="ja-JP" sz="6000" dirty="0"/>
            </a:p>
            <a:p>
              <a:r>
                <a:rPr kumimoji="1" lang="ja-JP" altLang="en-US" sz="6000" dirty="0"/>
                <a:t>利用する際の注意</a:t>
              </a:r>
            </a:p>
          </p:txBody>
        </p:sp>
      </p:grpSp>
    </p:spTree>
    <p:extLst>
      <p:ext uri="{BB962C8B-B14F-4D97-AF65-F5344CB8AC3E}">
        <p14:creationId xmlns:p14="http://schemas.microsoft.com/office/powerpoint/2010/main" val="29082253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8521" cy="815160"/>
            <a:chOff x="252000" y="481092"/>
            <a:chExt cx="8648521" cy="815160"/>
          </a:xfrm>
        </p:grpSpPr>
        <p:sp>
          <p:nvSpPr>
            <p:cNvPr id="5" name="テキスト ボックス 4"/>
            <p:cNvSpPr txBox="1"/>
            <p:nvPr/>
          </p:nvSpPr>
          <p:spPr>
            <a:xfrm>
              <a:off x="252000" y="481092"/>
              <a:ext cx="8648521" cy="769441"/>
            </a:xfrm>
            <a:prstGeom prst="rect">
              <a:avLst/>
            </a:prstGeom>
            <a:noFill/>
          </p:spPr>
          <p:txBody>
            <a:bodyPr wrap="none" rtlCol="0">
              <a:spAutoFit/>
            </a:bodyPr>
            <a:lstStyle/>
            <a:p>
              <a:r>
                <a:rPr kumimoji="1" lang="ja-JP" altLang="en-US" sz="4400" dirty="0"/>
                <a:t>メール利用の際の注意・マナー</a:t>
              </a:r>
              <a:r>
                <a:rPr lang="en-US" altLang="ja-JP" sz="4400" dirty="0"/>
                <a:t> 1</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634895"/>
            <a:ext cx="8640000" cy="4832092"/>
          </a:xfrm>
          <a:prstGeom prst="rect">
            <a:avLst/>
          </a:prstGeom>
        </p:spPr>
        <p:txBody>
          <a:bodyPr wrap="square">
            <a:spAutoFit/>
          </a:bodyPr>
          <a:lstStyle/>
          <a:p>
            <a:pPr marL="457200" indent="-457200">
              <a:buFont typeface="Arial" panose="020B0604020202020204" pitchFamily="34" charset="0"/>
              <a:buChar char="•"/>
            </a:pPr>
            <a:r>
              <a:rPr lang="ja-JP" altLang="en-US" sz="2800" dirty="0"/>
              <a:t>相手の立場になって読み返す</a:t>
            </a:r>
          </a:p>
          <a:p>
            <a:pPr marL="457200" indent="-457200">
              <a:buFont typeface="Arial" panose="020B0604020202020204" pitchFamily="34" charset="0"/>
              <a:buChar char="•"/>
            </a:pPr>
            <a:r>
              <a:rPr lang="ja-JP" altLang="en-US" sz="2800" dirty="0"/>
              <a:t>最初に宛名を書き</a:t>
            </a:r>
            <a:r>
              <a:rPr lang="en-US" altLang="ja-JP" sz="2800" dirty="0"/>
              <a:t>, </a:t>
            </a:r>
            <a:r>
              <a:rPr lang="ja-JP" altLang="en-US" sz="2800" dirty="0"/>
              <a:t>次に名乗る</a:t>
            </a:r>
            <a:endParaRPr lang="en-US" altLang="ja-JP" sz="2800" dirty="0"/>
          </a:p>
          <a:p>
            <a:pPr marL="914400" lvl="1" indent="-457200">
              <a:buFontTx/>
              <a:buChar char="-"/>
            </a:pPr>
            <a:r>
              <a:rPr lang="ja-JP" altLang="en-US" sz="2800" dirty="0"/>
              <a:t>例　倉本さま</a:t>
            </a:r>
            <a:endParaRPr lang="en-US" altLang="ja-JP" sz="2800" dirty="0"/>
          </a:p>
          <a:p>
            <a:pPr lvl="1"/>
            <a:r>
              <a:rPr lang="en-US" altLang="ja-JP" sz="2800" dirty="0"/>
              <a:t>	</a:t>
            </a:r>
            <a:r>
              <a:rPr lang="ja-JP" altLang="en-US" sz="2800" dirty="0"/>
              <a:t>　　 新井です</a:t>
            </a:r>
            <a:endParaRPr lang="en-US" altLang="ja-JP" sz="2800" dirty="0"/>
          </a:p>
          <a:p>
            <a:pPr lvl="1"/>
            <a:endParaRPr lang="ja-JP" altLang="en-US" sz="2800" dirty="0"/>
          </a:p>
          <a:p>
            <a:pPr marL="457200" indent="-457200">
              <a:buFont typeface="Arial" panose="020B0604020202020204" pitchFamily="34" charset="0"/>
              <a:buChar char="•"/>
            </a:pPr>
            <a:r>
              <a:rPr lang="ja-JP" altLang="en-US" sz="2800" dirty="0"/>
              <a:t>機種依存文字を使わない</a:t>
            </a:r>
          </a:p>
          <a:p>
            <a:pPr lvl="2"/>
            <a:r>
              <a:rPr lang="ja-JP" altLang="en-US" sz="2800" dirty="0"/>
              <a:t>半角カタカナ，「①」，「℡」 </a:t>
            </a:r>
            <a:r>
              <a:rPr lang="en-US" altLang="ja-JP" sz="2800" dirty="0"/>
              <a:t>, </a:t>
            </a:r>
            <a:r>
              <a:rPr lang="ja-JP" altLang="en-US" sz="2800" dirty="0"/>
              <a:t>「</a:t>
            </a:r>
            <a:r>
              <a:rPr lang="en-US" altLang="ja-JP" sz="2800" dirty="0"/>
              <a:t>Ⅱ</a:t>
            </a:r>
            <a:r>
              <a:rPr lang="ja-JP" altLang="en-US" sz="2800" dirty="0"/>
              <a:t>」など</a:t>
            </a:r>
          </a:p>
          <a:p>
            <a:pPr marL="457200" indent="-457200">
              <a:buFont typeface="Arial" panose="020B0604020202020204" pitchFamily="34" charset="0"/>
              <a:buChar char="•"/>
            </a:pPr>
            <a:r>
              <a:rPr lang="ja-JP" altLang="en-US" sz="2800" dirty="0"/>
              <a:t>あまり大きなファイルを添付しない</a:t>
            </a:r>
          </a:p>
          <a:p>
            <a:pPr lvl="2"/>
            <a:r>
              <a:rPr lang="en-US" altLang="ja-JP" sz="2800" dirty="0"/>
              <a:t>10 MB </a:t>
            </a:r>
            <a:r>
              <a:rPr lang="ja-JP" altLang="en-US" sz="2800" dirty="0"/>
              <a:t>以上のメールは北大外と送受信できない</a:t>
            </a:r>
          </a:p>
          <a:p>
            <a:pPr marL="457200" indent="-457200">
              <a:buFont typeface="Arial" panose="020B0604020202020204" pitchFamily="34" charset="0"/>
              <a:buChar char="•"/>
            </a:pPr>
            <a:r>
              <a:rPr lang="en-US" altLang="ja-JP" sz="2800" dirty="0"/>
              <a:t>HTML </a:t>
            </a:r>
            <a:r>
              <a:rPr lang="ja-JP" altLang="en-US" sz="2800" dirty="0"/>
              <a:t>形式のメールに注意</a:t>
            </a:r>
          </a:p>
          <a:p>
            <a:pPr lvl="2"/>
            <a:r>
              <a:rPr lang="ja-JP" altLang="en-US" sz="2800" dirty="0"/>
              <a:t>初期設定が </a:t>
            </a:r>
            <a:r>
              <a:rPr lang="en-US" altLang="ja-JP" sz="2800" dirty="0"/>
              <a:t>HTML </a:t>
            </a:r>
            <a:r>
              <a:rPr lang="ja-JP" altLang="en-US" sz="2800" dirty="0"/>
              <a:t>形式のメーラがある</a:t>
            </a:r>
          </a:p>
        </p:txBody>
      </p:sp>
    </p:spTree>
    <p:extLst>
      <p:ext uri="{BB962C8B-B14F-4D97-AF65-F5344CB8AC3E}">
        <p14:creationId xmlns:p14="http://schemas.microsoft.com/office/powerpoint/2010/main" val="349995757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563402" y="664143"/>
            <a:ext cx="3057247" cy="523220"/>
          </a:xfrm>
          <a:prstGeom prst="rect">
            <a:avLst/>
          </a:prstGeom>
          <a:noFill/>
        </p:spPr>
        <p:txBody>
          <a:bodyPr wrap="none" rtlCol="0">
            <a:spAutoFit/>
          </a:bodyPr>
          <a:lstStyle/>
          <a:p>
            <a:r>
              <a:rPr kumimoji="1" lang="en-US" altLang="ja-JP" sz="2800" dirty="0"/>
              <a:t>html</a:t>
            </a:r>
            <a:r>
              <a:rPr kumimoji="1" lang="ja-JP" altLang="en-US" sz="2800" dirty="0"/>
              <a:t>メールの一例</a:t>
            </a: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35" y="0"/>
            <a:ext cx="3857625" cy="6858000"/>
          </a:xfrm>
          <a:prstGeom prst="rect">
            <a:avLst/>
          </a:prstGeom>
        </p:spPr>
      </p:pic>
    </p:spTree>
    <p:extLst>
      <p:ext uri="{BB962C8B-B14F-4D97-AF65-F5344CB8AC3E}">
        <p14:creationId xmlns:p14="http://schemas.microsoft.com/office/powerpoint/2010/main" val="37668594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8521" cy="815160"/>
            <a:chOff x="252000" y="481092"/>
            <a:chExt cx="8648521" cy="815160"/>
          </a:xfrm>
        </p:grpSpPr>
        <p:sp>
          <p:nvSpPr>
            <p:cNvPr id="5" name="テキスト ボックス 4"/>
            <p:cNvSpPr txBox="1"/>
            <p:nvPr/>
          </p:nvSpPr>
          <p:spPr>
            <a:xfrm>
              <a:off x="252000" y="481092"/>
              <a:ext cx="8648521" cy="769441"/>
            </a:xfrm>
            <a:prstGeom prst="rect">
              <a:avLst/>
            </a:prstGeom>
            <a:noFill/>
          </p:spPr>
          <p:txBody>
            <a:bodyPr wrap="none" rtlCol="0">
              <a:spAutoFit/>
            </a:bodyPr>
            <a:lstStyle/>
            <a:p>
              <a:r>
                <a:rPr kumimoji="1" lang="ja-JP" altLang="en-US" sz="4400" dirty="0"/>
                <a:t>メール利用の際の注意・マナー</a:t>
              </a:r>
              <a:r>
                <a:rPr lang="en-US" altLang="ja-JP" sz="4400" dirty="0"/>
                <a:t> 2</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629397"/>
            <a:ext cx="8640000" cy="4462760"/>
          </a:xfrm>
          <a:prstGeom prst="rect">
            <a:avLst/>
          </a:prstGeom>
        </p:spPr>
        <p:txBody>
          <a:bodyPr wrap="square">
            <a:spAutoFit/>
          </a:bodyPr>
          <a:lstStyle/>
          <a:p>
            <a:pPr marL="457200" indent="-457200">
              <a:buFont typeface="Arial" panose="020B0604020202020204" pitchFamily="34" charset="0"/>
              <a:buChar char="•"/>
            </a:pPr>
            <a:r>
              <a:rPr lang="ja-JP" altLang="en-US" sz="2800" dirty="0"/>
              <a:t>クレジットカード番号，暗証番号</a:t>
            </a:r>
            <a:r>
              <a:rPr lang="en-US" altLang="ja-JP" sz="2800" dirty="0"/>
              <a:t>, </a:t>
            </a:r>
            <a:r>
              <a:rPr lang="ja-JP" altLang="en-US" sz="2800" dirty="0"/>
              <a:t>パスワードなどを送らない</a:t>
            </a:r>
          </a:p>
          <a:p>
            <a:pPr marL="914400" lvl="1" indent="-457200">
              <a:buFontTx/>
              <a:buChar char="-"/>
            </a:pPr>
            <a:r>
              <a:rPr lang="ja-JP" altLang="en-US" sz="2400" dirty="0"/>
              <a:t>盗聴される恐れがある</a:t>
            </a:r>
            <a:endParaRPr lang="en-US" altLang="ja-JP" sz="2400" dirty="0"/>
          </a:p>
          <a:p>
            <a:pPr lvl="1"/>
            <a:endParaRPr lang="ja-JP" altLang="en-US" sz="2400" dirty="0"/>
          </a:p>
          <a:p>
            <a:pPr marL="457200" indent="-457200">
              <a:buFont typeface="Arial" panose="020B0604020202020204" pitchFamily="34" charset="0"/>
              <a:buChar char="•"/>
            </a:pPr>
            <a:r>
              <a:rPr lang="ja-JP" altLang="en-US" sz="2800" dirty="0"/>
              <a:t>悪質なメールに注意</a:t>
            </a:r>
          </a:p>
          <a:p>
            <a:pPr marL="914400" lvl="1" indent="-457200">
              <a:buFont typeface="Arial" panose="020B0604020202020204" pitchFamily="34" charset="0"/>
              <a:buChar char="•"/>
            </a:pPr>
            <a:r>
              <a:rPr lang="ja-JP" altLang="en-US" sz="2800" dirty="0"/>
              <a:t>スパムメール </a:t>
            </a:r>
            <a:r>
              <a:rPr lang="en-US" altLang="ja-JP" sz="2800" dirty="0"/>
              <a:t>(</a:t>
            </a:r>
            <a:r>
              <a:rPr lang="ja-JP" altLang="en-US" sz="2800" dirty="0"/>
              <a:t>迷惑メール</a:t>
            </a:r>
            <a:r>
              <a:rPr lang="en-US" altLang="ja-JP" sz="2800" dirty="0"/>
              <a:t>)</a:t>
            </a:r>
            <a:r>
              <a:rPr lang="ja-JP" altLang="en-US" sz="2800" dirty="0" err="1"/>
              <a:t>，</a:t>
            </a:r>
            <a:r>
              <a:rPr lang="ja-JP" altLang="en-US" sz="2800" dirty="0"/>
              <a:t>詐欺メール</a:t>
            </a:r>
          </a:p>
          <a:p>
            <a:pPr lvl="2"/>
            <a:r>
              <a:rPr lang="en-US" altLang="ja-JP" sz="2400" dirty="0"/>
              <a:t>- </a:t>
            </a:r>
            <a:r>
              <a:rPr lang="ja-JP" altLang="en-US" sz="2400" dirty="0"/>
              <a:t>迂闊に信じない</a:t>
            </a:r>
          </a:p>
          <a:p>
            <a:pPr lvl="2"/>
            <a:r>
              <a:rPr lang="en-US" altLang="ja-JP" sz="2400" dirty="0"/>
              <a:t>- </a:t>
            </a:r>
            <a:r>
              <a:rPr lang="ja-JP" altLang="en-US" sz="2400" dirty="0"/>
              <a:t>特にフィッシング詐欺に注意</a:t>
            </a:r>
          </a:p>
          <a:p>
            <a:pPr marL="914400" lvl="1" indent="-457200">
              <a:buFont typeface="Arial" panose="020B0604020202020204" pitchFamily="34" charset="0"/>
              <a:buChar char="•"/>
            </a:pPr>
            <a:r>
              <a:rPr lang="ja-JP" altLang="en-US" sz="2800" dirty="0"/>
              <a:t>ウイルスメール</a:t>
            </a:r>
          </a:p>
          <a:p>
            <a:pPr lvl="2"/>
            <a:r>
              <a:rPr lang="en-US" altLang="ja-JP" sz="2400" dirty="0"/>
              <a:t>- </a:t>
            </a:r>
            <a:r>
              <a:rPr lang="ja-JP" altLang="en-US" sz="2400" dirty="0"/>
              <a:t>添付ファイルを無闇に開かない</a:t>
            </a:r>
          </a:p>
          <a:p>
            <a:pPr lvl="2"/>
            <a:r>
              <a:rPr lang="en-US" altLang="ja-JP" sz="2400" dirty="0"/>
              <a:t>- URL </a:t>
            </a:r>
            <a:r>
              <a:rPr lang="ja-JP" altLang="en-US" sz="2400" dirty="0"/>
              <a:t>は安易にアクセスしない</a:t>
            </a:r>
          </a:p>
        </p:txBody>
      </p:sp>
    </p:spTree>
    <p:extLst>
      <p:ext uri="{BB962C8B-B14F-4D97-AF65-F5344CB8AC3E}">
        <p14:creationId xmlns:p14="http://schemas.microsoft.com/office/powerpoint/2010/main" val="907286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252000" y="481092"/>
            <a:ext cx="8640000" cy="815160"/>
            <a:chOff x="252000" y="481092"/>
            <a:chExt cx="8640000" cy="815160"/>
          </a:xfrm>
        </p:grpSpPr>
        <p:sp>
          <p:nvSpPr>
            <p:cNvPr id="9" name="テキスト ボックス 8"/>
            <p:cNvSpPr txBox="1"/>
            <p:nvPr/>
          </p:nvSpPr>
          <p:spPr>
            <a:xfrm>
              <a:off x="252000" y="481092"/>
              <a:ext cx="1313180" cy="769441"/>
            </a:xfrm>
            <a:prstGeom prst="rect">
              <a:avLst/>
            </a:prstGeom>
            <a:noFill/>
          </p:spPr>
          <p:txBody>
            <a:bodyPr wrap="none" rtlCol="0">
              <a:spAutoFit/>
            </a:bodyPr>
            <a:lstStyle/>
            <a:p>
              <a:r>
                <a:rPr lang="ja-JP" altLang="en-US" sz="4400" dirty="0"/>
                <a:t>目次</a:t>
              </a:r>
              <a:endParaRPr kumimoji="1" lang="ja-JP" altLang="en-US" sz="4400" dirty="0"/>
            </a:p>
          </p:txBody>
        </p:sp>
        <p:sp>
          <p:nvSpPr>
            <p:cNvPr id="11" name="正方形/長方形 10"/>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980898" y="1992068"/>
            <a:ext cx="6827788" cy="3108543"/>
          </a:xfrm>
          <a:prstGeom prst="rect">
            <a:avLst/>
          </a:prstGeom>
        </p:spPr>
        <p:txBody>
          <a:bodyPr wrap="square">
            <a:spAutoFit/>
          </a:bodyPr>
          <a:lstStyle/>
          <a:p>
            <a:pPr marL="457200" indent="-457200">
              <a:buFont typeface="Arial" panose="020B0604020202020204" pitchFamily="34" charset="0"/>
              <a:buChar char="•"/>
            </a:pPr>
            <a:r>
              <a:rPr lang="ja-JP" altLang="en-US" sz="2800" dirty="0"/>
              <a:t>メール配送の仕組み</a:t>
            </a:r>
            <a:endParaRPr lang="en-US" altLang="ja-JP" sz="2800" dirty="0"/>
          </a:p>
          <a:p>
            <a:pPr marL="457200" indent="-457200">
              <a:buFont typeface="Arial" panose="020B0604020202020204" pitchFamily="34" charset="0"/>
              <a:buChar char="•"/>
            </a:pPr>
            <a:endParaRPr lang="en-US" altLang="ja-JP" sz="2800" dirty="0"/>
          </a:p>
          <a:p>
            <a:pPr marL="457200" indent="-457200">
              <a:buFont typeface="Arial" panose="020B0604020202020204" pitchFamily="34" charset="0"/>
              <a:buChar char="•"/>
            </a:pPr>
            <a:r>
              <a:rPr lang="ja-JP" altLang="en-US" sz="2800" dirty="0"/>
              <a:t>一年間で茂木がしたこと</a:t>
            </a:r>
            <a:endParaRPr lang="en-US" altLang="ja-JP" sz="2800" dirty="0"/>
          </a:p>
          <a:p>
            <a:pPr marL="457200" indent="-457200">
              <a:buFont typeface="Arial" panose="020B0604020202020204" pitchFamily="34" charset="0"/>
              <a:buChar char="•"/>
            </a:pPr>
            <a:endParaRPr lang="en-US" altLang="ja-JP" sz="2800" dirty="0"/>
          </a:p>
          <a:p>
            <a:pPr marL="457200" indent="-457200">
              <a:buFont typeface="Arial" panose="020B0604020202020204" pitchFamily="34" charset="0"/>
              <a:buChar char="•"/>
            </a:pPr>
            <a:r>
              <a:rPr lang="en-US" altLang="ja-JP" sz="2800" dirty="0"/>
              <a:t>EP</a:t>
            </a:r>
            <a:r>
              <a:rPr lang="ja-JP" altLang="en-US" sz="2800" dirty="0"/>
              <a:t>メールサーバーの歴史と将来</a:t>
            </a:r>
          </a:p>
          <a:p>
            <a:endParaRPr lang="en-US" altLang="ja-JP" sz="2800" dirty="0"/>
          </a:p>
          <a:p>
            <a:pPr marL="457200" indent="-457200">
              <a:buFont typeface="Arial" panose="020B0604020202020204" pitchFamily="34" charset="0"/>
              <a:buChar char="•"/>
            </a:pPr>
            <a:r>
              <a:rPr lang="ja-JP" altLang="en-US" sz="2800" dirty="0"/>
              <a:t>メール利用の際の注意</a:t>
            </a:r>
          </a:p>
        </p:txBody>
      </p:sp>
    </p:spTree>
    <p:extLst>
      <p:ext uri="{BB962C8B-B14F-4D97-AF65-F5344CB8AC3E}">
        <p14:creationId xmlns:p14="http://schemas.microsoft.com/office/powerpoint/2010/main" val="365169301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7520007" cy="769441"/>
            </a:xfrm>
            <a:prstGeom prst="rect">
              <a:avLst/>
            </a:prstGeom>
            <a:noFill/>
          </p:spPr>
          <p:txBody>
            <a:bodyPr wrap="none" rtlCol="0">
              <a:spAutoFit/>
            </a:bodyPr>
            <a:lstStyle/>
            <a:p>
              <a:r>
                <a:rPr lang="ja-JP" altLang="en-US" sz="4400" dirty="0"/>
                <a:t>まとめ</a:t>
              </a:r>
              <a:r>
                <a:rPr lang="en-US" altLang="ja-JP" sz="4400" dirty="0"/>
                <a:t>: </a:t>
              </a:r>
              <a:r>
                <a:rPr lang="ja-JP" altLang="en-US" sz="4400" dirty="0"/>
                <a:t>メール配送のしくみ</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正方形/長方形 8"/>
          <p:cNvSpPr/>
          <p:nvPr/>
        </p:nvSpPr>
        <p:spPr>
          <a:xfrm>
            <a:off x="252000" y="1629397"/>
            <a:ext cx="8640000" cy="5016758"/>
          </a:xfrm>
          <a:prstGeom prst="rect">
            <a:avLst/>
          </a:prstGeom>
        </p:spPr>
        <p:txBody>
          <a:bodyPr wrap="square">
            <a:spAutoFit/>
          </a:bodyPr>
          <a:lstStyle/>
          <a:p>
            <a:pPr marL="457200" indent="-457200">
              <a:buFont typeface="Arial" panose="020B0604020202020204" pitchFamily="34" charset="0"/>
              <a:buChar char="•"/>
            </a:pPr>
            <a:r>
              <a:rPr lang="ja-JP" altLang="en-US" sz="2800" dirty="0"/>
              <a:t>メール配送のしくみ</a:t>
            </a:r>
          </a:p>
          <a:p>
            <a:pPr marL="971550" lvl="1" indent="-514350">
              <a:buFont typeface="+mj-lt"/>
              <a:buAutoNum type="arabicPeriod"/>
            </a:pPr>
            <a:r>
              <a:rPr lang="ja-JP" altLang="en-US" sz="2800" dirty="0"/>
              <a:t>クライアント </a:t>
            </a:r>
            <a:r>
              <a:rPr lang="en-US" altLang="ja-JP" sz="2800" dirty="0"/>
              <a:t>(MUA) </a:t>
            </a:r>
            <a:r>
              <a:rPr lang="ja-JP" altLang="en-US" sz="2800" dirty="0"/>
              <a:t>からメールサーバ </a:t>
            </a:r>
            <a:r>
              <a:rPr lang="en-US" altLang="ja-JP" sz="2800" dirty="0"/>
              <a:t>(MTA) </a:t>
            </a:r>
            <a:r>
              <a:rPr lang="ja-JP" altLang="en-US" sz="2800" dirty="0"/>
              <a:t>へメールを送信</a:t>
            </a:r>
          </a:p>
          <a:p>
            <a:pPr lvl="3"/>
            <a:r>
              <a:rPr lang="en-US" altLang="ja-JP" sz="2000" dirty="0"/>
              <a:t>…</a:t>
            </a:r>
            <a:r>
              <a:rPr lang="ja-JP" altLang="en-US" sz="2000" dirty="0"/>
              <a:t>使用プロトコル</a:t>
            </a:r>
            <a:r>
              <a:rPr lang="en-US" altLang="ja-JP" sz="2000" dirty="0"/>
              <a:t>: SMTP</a:t>
            </a:r>
          </a:p>
          <a:p>
            <a:pPr marL="971550" lvl="1" indent="-514350">
              <a:buFont typeface="+mj-lt"/>
              <a:buAutoNum type="arabicPeriod"/>
            </a:pPr>
            <a:r>
              <a:rPr lang="ja-JP" altLang="en-US" sz="2800" dirty="0"/>
              <a:t>送信側のメールサーバ </a:t>
            </a:r>
            <a:r>
              <a:rPr lang="en-US" altLang="ja-JP" sz="2800" dirty="0"/>
              <a:t>(MTA) </a:t>
            </a:r>
            <a:r>
              <a:rPr lang="ja-JP" altLang="en-US" sz="2800" dirty="0"/>
              <a:t>から受信側のメールサーバ </a:t>
            </a:r>
            <a:r>
              <a:rPr lang="en-US" altLang="ja-JP" sz="2800" dirty="0"/>
              <a:t>(MTA) </a:t>
            </a:r>
            <a:r>
              <a:rPr lang="ja-JP" altLang="en-US" sz="2800" dirty="0"/>
              <a:t>へメールを送信</a:t>
            </a:r>
          </a:p>
          <a:p>
            <a:pPr lvl="3"/>
            <a:r>
              <a:rPr lang="en-US" altLang="ja-JP" sz="2000" dirty="0"/>
              <a:t>…</a:t>
            </a:r>
            <a:r>
              <a:rPr lang="ja-JP" altLang="en-US" sz="2000" dirty="0"/>
              <a:t>使用プロトコル</a:t>
            </a:r>
            <a:r>
              <a:rPr lang="en-US" altLang="ja-JP" sz="2000" dirty="0"/>
              <a:t>: SMTP</a:t>
            </a:r>
          </a:p>
          <a:p>
            <a:pPr marL="971550" lvl="1" indent="-514350">
              <a:buFont typeface="+mj-lt"/>
              <a:buAutoNum type="arabicPeriod"/>
            </a:pPr>
            <a:r>
              <a:rPr lang="ja-JP" altLang="en-US" sz="2800" dirty="0"/>
              <a:t>受信側のメールサーバ </a:t>
            </a:r>
            <a:r>
              <a:rPr lang="en-US" altLang="ja-JP" sz="2800" dirty="0"/>
              <a:t>(MTA) </a:t>
            </a:r>
            <a:r>
              <a:rPr lang="ja-JP" altLang="en-US" sz="2800" dirty="0"/>
              <a:t>はメールをメール </a:t>
            </a:r>
            <a:r>
              <a:rPr lang="en-US" altLang="ja-JP" sz="2800" dirty="0"/>
              <a:t>BOX </a:t>
            </a:r>
            <a:r>
              <a:rPr lang="ja-JP" altLang="en-US" sz="2800" dirty="0"/>
              <a:t>に仕分け</a:t>
            </a:r>
          </a:p>
          <a:p>
            <a:pPr marL="971550" lvl="1" indent="-514350">
              <a:buFont typeface="+mj-lt"/>
              <a:buAutoNum type="arabicPeriod"/>
            </a:pPr>
            <a:r>
              <a:rPr lang="ja-JP" altLang="en-US" sz="2800" dirty="0"/>
              <a:t>受信側のクライアント </a:t>
            </a:r>
            <a:r>
              <a:rPr lang="en-US" altLang="ja-JP" sz="2800" dirty="0"/>
              <a:t>(MUA) </a:t>
            </a:r>
            <a:r>
              <a:rPr lang="ja-JP" altLang="en-US" sz="2800" dirty="0"/>
              <a:t>がメール </a:t>
            </a:r>
            <a:r>
              <a:rPr lang="en-US" altLang="ja-JP" sz="2800" dirty="0"/>
              <a:t>BOX </a:t>
            </a:r>
            <a:r>
              <a:rPr lang="ja-JP" altLang="en-US" sz="2800" dirty="0"/>
              <a:t>からメールを取得 </a:t>
            </a:r>
            <a:r>
              <a:rPr lang="en-US" altLang="ja-JP" sz="2800" dirty="0"/>
              <a:t>(</a:t>
            </a:r>
            <a:r>
              <a:rPr lang="ja-JP" altLang="en-US" sz="2800" dirty="0"/>
              <a:t>見る</a:t>
            </a:r>
            <a:r>
              <a:rPr lang="en-US" altLang="ja-JP" sz="2800" dirty="0"/>
              <a:t>)</a:t>
            </a:r>
          </a:p>
          <a:p>
            <a:pPr lvl="3"/>
            <a:r>
              <a:rPr lang="en-US" altLang="ja-JP" sz="2000" dirty="0"/>
              <a:t>…</a:t>
            </a:r>
            <a:r>
              <a:rPr lang="ja-JP" altLang="en-US" sz="2000" dirty="0"/>
              <a:t>使用プロトコル</a:t>
            </a:r>
            <a:r>
              <a:rPr lang="en-US" altLang="ja-JP" sz="2000" dirty="0"/>
              <a:t>: POP, IMAP</a:t>
            </a:r>
          </a:p>
        </p:txBody>
      </p:sp>
    </p:spTree>
    <p:extLst>
      <p:ext uri="{BB962C8B-B14F-4D97-AF65-F5344CB8AC3E}">
        <p14:creationId xmlns:p14="http://schemas.microsoft.com/office/powerpoint/2010/main" val="294752475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9777035" cy="815160"/>
            <a:chOff x="252000" y="481092"/>
            <a:chExt cx="9777035" cy="815160"/>
          </a:xfrm>
        </p:grpSpPr>
        <p:sp>
          <p:nvSpPr>
            <p:cNvPr id="5" name="テキスト ボックス 4"/>
            <p:cNvSpPr txBox="1"/>
            <p:nvPr/>
          </p:nvSpPr>
          <p:spPr>
            <a:xfrm>
              <a:off x="252000" y="481092"/>
              <a:ext cx="9777035" cy="769441"/>
            </a:xfrm>
            <a:prstGeom prst="rect">
              <a:avLst/>
            </a:prstGeom>
            <a:noFill/>
          </p:spPr>
          <p:txBody>
            <a:bodyPr wrap="none" rtlCol="0">
              <a:spAutoFit/>
            </a:bodyPr>
            <a:lstStyle/>
            <a:p>
              <a:r>
                <a:rPr lang="ja-JP" altLang="en-US" sz="4400" dirty="0"/>
                <a:t>まとめ</a:t>
              </a:r>
              <a:r>
                <a:rPr lang="en-US" altLang="ja-JP" sz="4400" dirty="0"/>
                <a:t>: </a:t>
              </a:r>
              <a:r>
                <a:rPr lang="ja-JP" altLang="en-US" sz="4400" dirty="0"/>
                <a:t>メールの構造とセキュリティ</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635031"/>
            <a:ext cx="8640000" cy="4401205"/>
          </a:xfrm>
          <a:prstGeom prst="rect">
            <a:avLst/>
          </a:prstGeom>
        </p:spPr>
        <p:txBody>
          <a:bodyPr wrap="square">
            <a:spAutoFit/>
          </a:bodyPr>
          <a:lstStyle/>
          <a:p>
            <a:pPr marL="457200" indent="-457200">
              <a:buFont typeface="Arial" panose="020B0604020202020204" pitchFamily="34" charset="0"/>
              <a:buChar char="•"/>
            </a:pPr>
            <a:r>
              <a:rPr lang="ja-JP" altLang="en-US" sz="2800" dirty="0"/>
              <a:t>メールの構造</a:t>
            </a:r>
          </a:p>
          <a:p>
            <a:pPr marL="914400" lvl="1" indent="-457200">
              <a:buFont typeface="Arial" panose="020B0604020202020204" pitchFamily="34" charset="0"/>
              <a:buChar char="•"/>
            </a:pPr>
            <a:r>
              <a:rPr lang="ja-JP" altLang="en-US" sz="2400" dirty="0"/>
              <a:t>メールヘッダ</a:t>
            </a:r>
            <a:r>
              <a:rPr lang="en-US" altLang="ja-JP" sz="2400" dirty="0"/>
              <a:t>: </a:t>
            </a:r>
            <a:r>
              <a:rPr lang="ja-JP" altLang="en-US" sz="2400" dirty="0"/>
              <a:t>宛先，送信者，件名，</a:t>
            </a:r>
            <a:r>
              <a:rPr lang="ja-JP" altLang="en-US" sz="2400" u="sng" dirty="0"/>
              <a:t>経路等の情報</a:t>
            </a:r>
          </a:p>
          <a:p>
            <a:pPr marL="914400" lvl="1" indent="-457200">
              <a:buFont typeface="Arial" panose="020B0604020202020204" pitchFamily="34" charset="0"/>
              <a:buChar char="•"/>
            </a:pPr>
            <a:r>
              <a:rPr lang="ja-JP" altLang="en-US" sz="2400" dirty="0"/>
              <a:t>空白行</a:t>
            </a:r>
            <a:r>
              <a:rPr lang="en-US" altLang="ja-JP" sz="2400" dirty="0"/>
              <a:t>: </a:t>
            </a:r>
            <a:r>
              <a:rPr lang="ja-JP" altLang="en-US" sz="2400" dirty="0"/>
              <a:t>メールヘッダと本文を分ける</a:t>
            </a:r>
          </a:p>
          <a:p>
            <a:pPr marL="914400" lvl="1" indent="-457200">
              <a:buFont typeface="Arial" panose="020B0604020202020204" pitchFamily="34" charset="0"/>
              <a:buChar char="•"/>
            </a:pPr>
            <a:r>
              <a:rPr lang="ja-JP" altLang="en-US" sz="2400" dirty="0"/>
              <a:t>本文 </a:t>
            </a:r>
            <a:r>
              <a:rPr lang="en-US" altLang="ja-JP" sz="2400" dirty="0"/>
              <a:t>(</a:t>
            </a:r>
            <a:r>
              <a:rPr lang="ja-JP" altLang="en-US" sz="2400" dirty="0"/>
              <a:t>ボディ</a:t>
            </a:r>
            <a:r>
              <a:rPr lang="en-US" altLang="ja-JP" sz="2400" dirty="0"/>
              <a:t>)</a:t>
            </a:r>
          </a:p>
          <a:p>
            <a:pPr lvl="2"/>
            <a:endParaRPr lang="ja-JP" altLang="en-US" sz="2400" dirty="0"/>
          </a:p>
          <a:p>
            <a:pPr marL="457200" indent="-457200">
              <a:buFont typeface="Arial" panose="020B0604020202020204" pitchFamily="34" charset="0"/>
              <a:buChar char="•"/>
            </a:pPr>
            <a:r>
              <a:rPr lang="ja-JP" altLang="en-US" sz="2800" dirty="0"/>
              <a:t>メールに関するセキュリティ</a:t>
            </a:r>
          </a:p>
          <a:p>
            <a:pPr marL="914400" lvl="1" indent="-457200">
              <a:buFont typeface="Arial" panose="020B0604020202020204" pitchFamily="34" charset="0"/>
              <a:buChar char="•"/>
            </a:pPr>
            <a:r>
              <a:rPr lang="ja-JP" altLang="en-US" sz="2800" dirty="0"/>
              <a:t>暗号化・復号</a:t>
            </a:r>
            <a:r>
              <a:rPr lang="en-US" altLang="ja-JP" sz="2800" dirty="0"/>
              <a:t>: </a:t>
            </a:r>
            <a:r>
              <a:rPr lang="ja-JP" altLang="en-US" sz="2800" dirty="0"/>
              <a:t>盗聴を無効化する手段</a:t>
            </a:r>
          </a:p>
          <a:p>
            <a:pPr marL="1371600" lvl="2" indent="-457200">
              <a:buFont typeface="Arial" panose="020B0604020202020204" pitchFamily="34" charset="0"/>
              <a:buChar char="•"/>
            </a:pPr>
            <a:r>
              <a:rPr lang="ja-JP" altLang="en-US" sz="2400" dirty="0"/>
              <a:t>秘密鍵暗号化方式</a:t>
            </a:r>
            <a:r>
              <a:rPr lang="en-US" altLang="ja-JP" sz="2400" dirty="0"/>
              <a:t>: </a:t>
            </a:r>
            <a:r>
              <a:rPr lang="ja-JP" altLang="en-US" sz="2400" dirty="0"/>
              <a:t>同じ一種の鍵 </a:t>
            </a:r>
            <a:r>
              <a:rPr lang="en-US" altLang="ja-JP" sz="2400" dirty="0"/>
              <a:t>(</a:t>
            </a:r>
            <a:r>
              <a:rPr lang="ja-JP" altLang="en-US" sz="2400" dirty="0"/>
              <a:t>秘密鍵</a:t>
            </a:r>
            <a:r>
              <a:rPr lang="en-US" altLang="ja-JP" sz="2400" dirty="0"/>
              <a:t>) </a:t>
            </a:r>
            <a:r>
              <a:rPr lang="ja-JP" altLang="en-US" sz="2400" dirty="0"/>
              <a:t>を使用</a:t>
            </a:r>
          </a:p>
          <a:p>
            <a:pPr marL="1371600" lvl="2" indent="-457200">
              <a:buFont typeface="Arial" panose="020B0604020202020204" pitchFamily="34" charset="0"/>
              <a:buChar char="•"/>
            </a:pPr>
            <a:r>
              <a:rPr lang="ja-JP" altLang="en-US" sz="2400" dirty="0"/>
              <a:t>公開鍵暗号化方式</a:t>
            </a:r>
            <a:r>
              <a:rPr lang="en-US" altLang="ja-JP" sz="2400" dirty="0"/>
              <a:t>: </a:t>
            </a:r>
            <a:r>
              <a:rPr lang="ja-JP" altLang="en-US" sz="2400" dirty="0"/>
              <a:t>対となる異なる二種の鍵 </a:t>
            </a:r>
            <a:r>
              <a:rPr lang="en-US" altLang="ja-JP" sz="2400" dirty="0"/>
              <a:t>(</a:t>
            </a:r>
            <a:r>
              <a:rPr lang="ja-JP" altLang="en-US" sz="2400" dirty="0"/>
              <a:t>公開鍵</a:t>
            </a:r>
            <a:r>
              <a:rPr lang="en-US" altLang="ja-JP" sz="2400" dirty="0"/>
              <a:t>, </a:t>
            </a:r>
            <a:r>
              <a:rPr lang="ja-JP" altLang="en-US" sz="2400" dirty="0"/>
              <a:t>秘密鍵</a:t>
            </a:r>
            <a:r>
              <a:rPr lang="en-US" altLang="ja-JP" sz="2400" dirty="0"/>
              <a:t>) </a:t>
            </a:r>
            <a:r>
              <a:rPr lang="ja-JP" altLang="en-US" sz="2400" dirty="0"/>
              <a:t>を使用</a:t>
            </a:r>
          </a:p>
          <a:p>
            <a:pPr marL="914400" lvl="1" indent="-457200">
              <a:buFont typeface="Arial" panose="020B0604020202020204" pitchFamily="34" charset="0"/>
              <a:buChar char="•"/>
            </a:pPr>
            <a:r>
              <a:rPr lang="ja-JP" altLang="en-US" sz="2800" dirty="0"/>
              <a:t>デジタル署名</a:t>
            </a:r>
            <a:r>
              <a:rPr lang="en-US" altLang="ja-JP" sz="2800" dirty="0"/>
              <a:t>: </a:t>
            </a:r>
            <a:r>
              <a:rPr lang="ja-JP" altLang="en-US" sz="2800" dirty="0"/>
              <a:t>偽装</a:t>
            </a:r>
            <a:r>
              <a:rPr lang="en-US" altLang="ja-JP" sz="2800" dirty="0"/>
              <a:t>, </a:t>
            </a:r>
            <a:r>
              <a:rPr lang="ja-JP" altLang="en-US" sz="2800" dirty="0"/>
              <a:t>改ざんを発見する仕組み</a:t>
            </a:r>
          </a:p>
        </p:txBody>
      </p:sp>
    </p:spTree>
    <p:extLst>
      <p:ext uri="{BB962C8B-B14F-4D97-AF65-F5344CB8AC3E}">
        <p14:creationId xmlns:p14="http://schemas.microsoft.com/office/powerpoint/2010/main" val="118947948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8521" cy="815160"/>
            <a:chOff x="252000" y="481092"/>
            <a:chExt cx="8648521" cy="815160"/>
          </a:xfrm>
        </p:grpSpPr>
        <p:sp>
          <p:nvSpPr>
            <p:cNvPr id="5" name="テキスト ボックス 4"/>
            <p:cNvSpPr txBox="1"/>
            <p:nvPr/>
          </p:nvSpPr>
          <p:spPr>
            <a:xfrm>
              <a:off x="252000" y="481092"/>
              <a:ext cx="8648521" cy="769441"/>
            </a:xfrm>
            <a:prstGeom prst="rect">
              <a:avLst/>
            </a:prstGeom>
            <a:noFill/>
          </p:spPr>
          <p:txBody>
            <a:bodyPr wrap="none" rtlCol="0">
              <a:spAutoFit/>
            </a:bodyPr>
            <a:lstStyle/>
            <a:p>
              <a:r>
                <a:rPr lang="ja-JP" altLang="en-US" sz="4400" dirty="0"/>
                <a:t>まとめ</a:t>
              </a:r>
              <a:r>
                <a:rPr lang="en-US" altLang="ja-JP" sz="4400" dirty="0"/>
                <a:t>: </a:t>
              </a:r>
              <a:r>
                <a:rPr lang="ja-JP" altLang="en-US" sz="4400" dirty="0"/>
                <a:t>メール利用時の注意事項</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634760"/>
            <a:ext cx="8640000" cy="3293209"/>
          </a:xfrm>
          <a:prstGeom prst="rect">
            <a:avLst/>
          </a:prstGeom>
        </p:spPr>
        <p:txBody>
          <a:bodyPr wrap="square">
            <a:spAutoFit/>
          </a:bodyPr>
          <a:lstStyle/>
          <a:p>
            <a:pPr marL="457200" indent="-457200">
              <a:buFont typeface="Arial" panose="020B0604020202020204" pitchFamily="34" charset="0"/>
              <a:buChar char="•"/>
            </a:pPr>
            <a:r>
              <a:rPr lang="ja-JP" altLang="en-US" sz="2800" dirty="0"/>
              <a:t>メールを利用する際の注意・マナー</a:t>
            </a:r>
          </a:p>
          <a:p>
            <a:pPr marL="914400" lvl="1" indent="-457200">
              <a:buFont typeface="Arial" panose="020B0604020202020204" pitchFamily="34" charset="0"/>
              <a:buChar char="•"/>
            </a:pPr>
            <a:r>
              <a:rPr lang="ja-JP" altLang="en-US" sz="2800" dirty="0"/>
              <a:t>メール送信時の注意</a:t>
            </a:r>
          </a:p>
          <a:p>
            <a:pPr marL="1371600" lvl="2" indent="-457200">
              <a:buFont typeface="Arial" panose="020B0604020202020204" pitchFamily="34" charset="0"/>
              <a:buChar char="•"/>
            </a:pPr>
            <a:r>
              <a:rPr lang="ja-JP" altLang="en-US" sz="2400" dirty="0"/>
              <a:t>読む人の立場に立って考える</a:t>
            </a:r>
          </a:p>
          <a:p>
            <a:pPr marL="1371600" lvl="2" indent="-457200">
              <a:buFont typeface="Arial" panose="020B0604020202020204" pitchFamily="34" charset="0"/>
              <a:buChar char="•"/>
            </a:pPr>
            <a:r>
              <a:rPr lang="ja-JP" altLang="en-US" sz="2400" dirty="0"/>
              <a:t>個人情報を送らない</a:t>
            </a:r>
            <a:endParaRPr lang="en-US" altLang="ja-JP" sz="2400" dirty="0"/>
          </a:p>
          <a:p>
            <a:pPr lvl="2"/>
            <a:endParaRPr lang="ja-JP" altLang="en-US" sz="2400" dirty="0"/>
          </a:p>
          <a:p>
            <a:pPr marL="914400" lvl="1" indent="-457200">
              <a:buFont typeface="Arial" panose="020B0604020202020204" pitchFamily="34" charset="0"/>
              <a:buChar char="•"/>
            </a:pPr>
            <a:r>
              <a:rPr lang="ja-JP" altLang="en-US" sz="2800" dirty="0"/>
              <a:t>メール受信時の注意</a:t>
            </a:r>
          </a:p>
          <a:p>
            <a:pPr marL="1371600" lvl="2" indent="-457200">
              <a:buFont typeface="Arial" panose="020B0604020202020204" pitchFamily="34" charset="0"/>
              <a:buChar char="•"/>
            </a:pPr>
            <a:r>
              <a:rPr lang="ja-JP" altLang="en-US" sz="2800" dirty="0"/>
              <a:t>悪質なメールに気を付ける</a:t>
            </a:r>
          </a:p>
          <a:p>
            <a:pPr lvl="2"/>
            <a:r>
              <a:rPr lang="en-US" altLang="ja-JP" sz="2400" dirty="0"/>
              <a:t>	</a:t>
            </a:r>
            <a:r>
              <a:rPr lang="ja-JP" altLang="en-US" sz="2400" dirty="0"/>
              <a:t>スパムメール</a:t>
            </a:r>
            <a:r>
              <a:rPr lang="en-US" altLang="ja-JP" sz="2400" dirty="0"/>
              <a:t>,</a:t>
            </a:r>
            <a:r>
              <a:rPr lang="ja-JP" altLang="en-US" sz="2400" dirty="0"/>
              <a:t>詐欺メール</a:t>
            </a:r>
            <a:r>
              <a:rPr lang="en-US" altLang="ja-JP" sz="2400" dirty="0"/>
              <a:t>, </a:t>
            </a:r>
            <a:r>
              <a:rPr lang="ja-JP" altLang="en-US" sz="2400" dirty="0"/>
              <a:t>ウイルスメール</a:t>
            </a:r>
          </a:p>
        </p:txBody>
      </p:sp>
    </p:spTree>
    <p:extLst>
      <p:ext uri="{BB962C8B-B14F-4D97-AF65-F5344CB8AC3E}">
        <p14:creationId xmlns:p14="http://schemas.microsoft.com/office/powerpoint/2010/main" val="306031249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3288080" cy="769441"/>
            </a:xfrm>
            <a:prstGeom prst="rect">
              <a:avLst/>
            </a:prstGeom>
            <a:noFill/>
          </p:spPr>
          <p:txBody>
            <a:bodyPr wrap="none" rtlCol="0">
              <a:spAutoFit/>
            </a:bodyPr>
            <a:lstStyle/>
            <a:p>
              <a:r>
                <a:rPr lang="ja-JP" altLang="en-US" sz="4400" dirty="0"/>
                <a:t>参考文献</a:t>
              </a:r>
              <a:r>
                <a:rPr lang="en-US" altLang="ja-JP" sz="4400" dirty="0"/>
                <a:t>(1)</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750238"/>
            <a:ext cx="8640000" cy="4708981"/>
          </a:xfrm>
          <a:prstGeom prst="rect">
            <a:avLst/>
          </a:prstGeom>
        </p:spPr>
        <p:txBody>
          <a:bodyPr wrap="square">
            <a:spAutoFit/>
          </a:bodyPr>
          <a:lstStyle/>
          <a:p>
            <a:pPr marL="342900" indent="-342900">
              <a:buFont typeface="Arial" panose="020B0604020202020204" pitchFamily="34" charset="0"/>
              <a:buChar char="•"/>
            </a:pP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inex2016 </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講義資料 </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http://www.ep.sci.hokudai.ac.jp/~inex/y2016/0715/lecture/pub/index.html</a:t>
            </a:r>
          </a:p>
          <a:p>
            <a:pPr marL="342900" indent="-342900">
              <a:buFont typeface="Arial" panose="020B0604020202020204" pitchFamily="34" charset="0"/>
              <a:buChar char="•"/>
            </a:pP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情報セキュリティ入門 </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デジタル署名：</a:t>
            </a:r>
            <a:r>
              <a:rPr lang="en-US" altLang="ja-JP" sz="2000" dirty="0" err="1">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ITpro</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Nikkei Business Publications, 2016 </a:t>
            </a:r>
            <a:r>
              <a:rPr lang="en-US" altLang="ja-JP" sz="2000" dirty="0"/>
              <a:t>http://itpro.nikkeibp.co.jp/article/COLUMN/20060704/242422/</a:t>
            </a:r>
          </a:p>
          <a:p>
            <a:pPr lvl="1"/>
            <a:r>
              <a:rPr lang="en-US" altLang="ja-JP" sz="2000" dirty="0"/>
              <a:t>(</a:t>
            </a:r>
            <a:r>
              <a:rPr lang="ja-JP" altLang="en-US" sz="2000" dirty="0"/>
              <a:t>訪問日</a:t>
            </a:r>
            <a:r>
              <a:rPr lang="en-US" altLang="ja-JP" sz="2000" dirty="0"/>
              <a:t>: 2016/07/10) </a:t>
            </a:r>
          </a:p>
          <a:p>
            <a:pPr marL="342900" indent="-342900">
              <a:buFont typeface="Arial" panose="020B0604020202020204" pitchFamily="34" charset="0"/>
              <a:buChar char="•"/>
            </a:pP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古くて新しい、電子メール暗号化対応とその手法　－ ＠</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IT, </a:t>
            </a:r>
            <a:r>
              <a:rPr lang="en-US" altLang="ja-JP" sz="2000" dirty="0" err="1">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ITmedia</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a:t>
            </a:r>
            <a:r>
              <a:rPr lang="en-US" altLang="ja-JP" sz="2000" dirty="0" err="1">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Inc</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2016    </a:t>
            </a:r>
            <a:r>
              <a:rPr lang="en-US" altLang="ja-JP" sz="2000" dirty="0"/>
              <a:t>http://www.atmarkit.co.jp/fsecurity/rensai/mailsec04/mailsec01.html</a:t>
            </a:r>
          </a:p>
          <a:p>
            <a:pPr lvl="1"/>
            <a:r>
              <a:rPr lang="en-US" altLang="ja-JP" sz="2000" dirty="0"/>
              <a:t>(</a:t>
            </a:r>
            <a:r>
              <a:rPr lang="ja-JP" altLang="en-US" sz="2000" dirty="0"/>
              <a:t>訪問日</a:t>
            </a:r>
            <a:r>
              <a:rPr lang="en-US" altLang="ja-JP" sz="2000" dirty="0"/>
              <a:t>: 2016/07/10)</a:t>
            </a:r>
          </a:p>
          <a:p>
            <a:pPr marL="342900" indent="-342900">
              <a:buFont typeface="Arial" panose="020B0604020202020204" pitchFamily="34" charset="0"/>
              <a:buChar char="•"/>
            </a:pP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メール受信方式は、</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POP</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と</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IMAP</a:t>
            </a:r>
            <a:r>
              <a:rPr lang="ja-JP" altLang="en-US" sz="2000" dirty="0" err="1">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どっちが便利？</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まなぶ</a:t>
            </a:r>
            <a:r>
              <a:rPr lang="ja-JP" altLang="en-US" sz="2000" dirty="0" err="1">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ろぐ</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デザインオフィススズキ </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2014</a:t>
            </a:r>
            <a:r>
              <a:rPr lang="ja-JP" altLang="en-US" sz="2000" dirty="0"/>
              <a:t>　　</a:t>
            </a:r>
            <a:r>
              <a:rPr lang="en-US" altLang="ja-JP" sz="2000" dirty="0"/>
              <a:t>http://manablog.dosuzuki.com/diary/post-1963/</a:t>
            </a:r>
          </a:p>
          <a:p>
            <a:pPr lvl="1"/>
            <a:r>
              <a:rPr lang="en-US" altLang="ja-JP" sz="2000" dirty="0"/>
              <a:t>(</a:t>
            </a:r>
            <a:r>
              <a:rPr lang="ja-JP" altLang="en-US" sz="2000" dirty="0"/>
              <a:t>訪問日</a:t>
            </a:r>
            <a:r>
              <a:rPr lang="en-US" altLang="ja-JP" sz="2000" dirty="0"/>
              <a:t>: 2016/07/10)</a:t>
            </a:r>
          </a:p>
        </p:txBody>
      </p:sp>
    </p:spTree>
    <p:extLst>
      <p:ext uri="{BB962C8B-B14F-4D97-AF65-F5344CB8AC3E}">
        <p14:creationId xmlns:p14="http://schemas.microsoft.com/office/powerpoint/2010/main" val="48300355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3288080" cy="769441"/>
            </a:xfrm>
            <a:prstGeom prst="rect">
              <a:avLst/>
            </a:prstGeom>
            <a:noFill/>
          </p:spPr>
          <p:txBody>
            <a:bodyPr wrap="none" rtlCol="0">
              <a:spAutoFit/>
            </a:bodyPr>
            <a:lstStyle/>
            <a:p>
              <a:r>
                <a:rPr lang="ja-JP" altLang="en-US" sz="4400" dirty="0"/>
                <a:t>参考文献</a:t>
              </a:r>
              <a:r>
                <a:rPr lang="en-US" altLang="ja-JP" sz="4400" dirty="0"/>
                <a:t>(2)</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750238"/>
            <a:ext cx="8640000" cy="4708981"/>
          </a:xfrm>
          <a:prstGeom prst="rect">
            <a:avLst/>
          </a:prstGeom>
        </p:spPr>
        <p:txBody>
          <a:bodyPr wrap="square">
            <a:spAutoFit/>
          </a:bodyPr>
          <a:lstStyle/>
          <a:p>
            <a:pPr marL="342900" indent="-342900">
              <a:buFont typeface="Arial" panose="020B0604020202020204" pitchFamily="34" charset="0"/>
              <a:buChar char="•"/>
            </a:pP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IMAP</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と</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POP</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の違いを比較してみた。メリットデメリットは？</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ケンズニュース～旬で話題の時事ニュース分かりやすくまとめました！</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2016</a:t>
            </a:r>
            <a:br>
              <a:rPr lang="en-US" altLang="ja-JP" sz="2000" dirty="0"/>
            </a:br>
            <a:r>
              <a:rPr lang="en-US" altLang="ja-JP" sz="2000" dirty="0">
                <a:hlinkClick r:id="rId2"/>
              </a:rPr>
              <a:t>http://kensnews.net/?p=604</a:t>
            </a:r>
            <a:endParaRPr lang="ja-JP" altLang="en-US" sz="2000" dirty="0"/>
          </a:p>
          <a:p>
            <a:pPr lvl="1"/>
            <a:r>
              <a:rPr lang="en-US" altLang="ja-JP" sz="2000" dirty="0"/>
              <a:t>(</a:t>
            </a:r>
            <a:r>
              <a:rPr lang="ja-JP" altLang="en-US" sz="2000" dirty="0"/>
              <a:t>訪問日</a:t>
            </a:r>
            <a:r>
              <a:rPr lang="en-US" altLang="ja-JP" sz="2000" dirty="0"/>
              <a:t>: 2016/07/10) </a:t>
            </a:r>
          </a:p>
          <a:p>
            <a:pPr marL="342900" indent="-342900">
              <a:buFont typeface="Arial" panose="020B0604020202020204" pitchFamily="34" charset="0"/>
              <a:buChar char="•"/>
            </a:pP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IT</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用語辞典 </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e-Words, </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株式会社インセプト</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2016, </a:t>
            </a:r>
            <a:br>
              <a:rPr lang="en-US" altLang="ja-JP" sz="2000" dirty="0"/>
            </a:br>
            <a:r>
              <a:rPr lang="en-US" altLang="ja-JP" sz="2000" dirty="0">
                <a:hlinkClick r:id="rId3"/>
              </a:rPr>
              <a:t>http://e-words.jp/</a:t>
            </a:r>
            <a:endParaRPr lang="en-US" altLang="ja-JP" sz="2000" dirty="0"/>
          </a:p>
          <a:p>
            <a:pPr lvl="1"/>
            <a:r>
              <a:rPr lang="en-US" altLang="ja-JP" sz="2000" dirty="0"/>
              <a:t>(</a:t>
            </a:r>
            <a:r>
              <a:rPr lang="ja-JP" altLang="en-US" sz="2000" dirty="0"/>
              <a:t>訪問日</a:t>
            </a:r>
            <a:r>
              <a:rPr lang="en-US" altLang="ja-JP" sz="2000" dirty="0"/>
              <a:t>:</a:t>
            </a:r>
            <a:r>
              <a:rPr lang="ja-JP" altLang="en-US" sz="2000" dirty="0"/>
              <a:t> </a:t>
            </a:r>
            <a:r>
              <a:rPr lang="en-US" altLang="ja-JP" sz="2000" dirty="0"/>
              <a:t>2016/07/10)</a:t>
            </a:r>
          </a:p>
          <a:p>
            <a:pPr marL="342900" indent="-342900">
              <a:buFont typeface="Arial" panose="020B0604020202020204" pitchFamily="34" charset="0"/>
              <a:buChar char="•"/>
            </a:pP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一般財団法人日本情報経済社会推進協会　電子署名・認証センター</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JIPDEC, 2016, </a:t>
            </a:r>
            <a:b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br>
            <a:r>
              <a:rPr lang="en-US" altLang="ja-JP" sz="2000" dirty="0">
                <a:hlinkClick r:id="rId4"/>
              </a:rPr>
              <a:t>http://esac.jipdec.or.jp/index.html</a:t>
            </a:r>
            <a:br>
              <a:rPr lang="en-US" altLang="ja-JP" sz="2000" dirty="0"/>
            </a:br>
            <a:r>
              <a:rPr lang="en-US" altLang="ja-JP" sz="2000" dirty="0"/>
              <a:t>(</a:t>
            </a:r>
            <a:r>
              <a:rPr lang="ja-JP" altLang="en-US" sz="2000" dirty="0"/>
              <a:t>訪問日</a:t>
            </a:r>
            <a:r>
              <a:rPr lang="en-US" altLang="ja-JP" sz="2000" dirty="0"/>
              <a:t>:</a:t>
            </a:r>
            <a:r>
              <a:rPr lang="ja-JP" altLang="en-US" sz="2000" dirty="0"/>
              <a:t> </a:t>
            </a:r>
            <a:r>
              <a:rPr lang="en-US" altLang="ja-JP" sz="2000" dirty="0"/>
              <a:t>2016/07/10)</a:t>
            </a:r>
          </a:p>
          <a:p>
            <a:pPr marL="342900" indent="-342900">
              <a:buFont typeface="Arial" panose="020B0604020202020204" pitchFamily="34" charset="0"/>
              <a:buChar char="•"/>
            </a:pPr>
            <a:r>
              <a:rPr lang="en-US" altLang="ja-JP" sz="2000" dirty="0" err="1">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Email_client</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Wikipedia, 2016</a:t>
            </a:r>
            <a:br>
              <a:rPr lang="en-US" altLang="ja-JP" sz="2000" dirty="0"/>
            </a:br>
            <a:r>
              <a:rPr lang="en-US" altLang="ja-JP" sz="2000" dirty="0">
                <a:hlinkClick r:id="rId5"/>
              </a:rPr>
              <a:t>https://en.wikipedia.org/wiki/Email_client</a:t>
            </a:r>
            <a:br>
              <a:rPr lang="en-US" altLang="ja-JP" sz="2000" dirty="0"/>
            </a:br>
            <a:r>
              <a:rPr lang="en-US" altLang="ja-JP" sz="2000" dirty="0"/>
              <a:t>(</a:t>
            </a:r>
            <a:r>
              <a:rPr lang="ja-JP" altLang="en-US" sz="2000" dirty="0"/>
              <a:t>訪問日</a:t>
            </a:r>
            <a:r>
              <a:rPr lang="en-US" altLang="ja-JP" sz="2000" dirty="0"/>
              <a:t>:</a:t>
            </a:r>
            <a:r>
              <a:rPr lang="ja-JP" altLang="en-US" sz="2000" dirty="0"/>
              <a:t> </a:t>
            </a:r>
            <a:r>
              <a:rPr lang="en-US" altLang="ja-JP" sz="2000" dirty="0"/>
              <a:t>2016/07/10)</a:t>
            </a:r>
          </a:p>
        </p:txBody>
      </p:sp>
    </p:spTree>
    <p:extLst>
      <p:ext uri="{BB962C8B-B14F-4D97-AF65-F5344CB8AC3E}">
        <p14:creationId xmlns:p14="http://schemas.microsoft.com/office/powerpoint/2010/main" val="194858157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3288080" cy="769441"/>
            </a:xfrm>
            <a:prstGeom prst="rect">
              <a:avLst/>
            </a:prstGeom>
            <a:noFill/>
          </p:spPr>
          <p:txBody>
            <a:bodyPr wrap="none" rtlCol="0">
              <a:spAutoFit/>
            </a:bodyPr>
            <a:lstStyle/>
            <a:p>
              <a:r>
                <a:rPr lang="ja-JP" altLang="en-US" sz="4400" dirty="0"/>
                <a:t>参考文献</a:t>
              </a:r>
              <a:r>
                <a:rPr lang="en-US" altLang="ja-JP" sz="4400" dirty="0"/>
                <a:t>(3)</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252000" y="1750238"/>
            <a:ext cx="8640000" cy="3785652"/>
          </a:xfrm>
          <a:prstGeom prst="rect">
            <a:avLst/>
          </a:prstGeom>
        </p:spPr>
        <p:txBody>
          <a:bodyPr wrap="square">
            <a:spAutoFit/>
          </a:bodyPr>
          <a:lstStyle/>
          <a:p>
            <a:pPr marL="342900" indent="-342900">
              <a:buFont typeface="Arial" panose="020B0604020202020204" pitchFamily="34" charset="0"/>
              <a:buChar char="•"/>
            </a:pP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メールの送受信を暗号化する</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POP3s</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IMAP4s</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SMTPs</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over SSL</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）とは － ＠</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IT, , </a:t>
            </a:r>
            <a:r>
              <a:rPr lang="en-US" altLang="ja-JP" sz="2000" dirty="0" err="1">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ITmedia</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a:t>
            </a:r>
            <a:r>
              <a:rPr lang="en-US" altLang="ja-JP" sz="2000" dirty="0" err="1">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Inc</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2016</a:t>
            </a:r>
            <a:br>
              <a:rPr lang="en-US" altLang="ja-JP" sz="2000" dirty="0"/>
            </a:br>
            <a:r>
              <a:rPr lang="en-US" altLang="ja-JP" sz="2000" dirty="0"/>
              <a:t>http://www.atmarkit.co.jp/fwin2k/win2ktips/973mailovssl/mailovssl.html</a:t>
            </a:r>
            <a:endParaRPr lang="ja-JP" altLang="en-US" sz="2000" dirty="0"/>
          </a:p>
          <a:p>
            <a:pPr lvl="1"/>
            <a:r>
              <a:rPr lang="en-US" altLang="ja-JP" sz="2000" dirty="0"/>
              <a:t>(</a:t>
            </a:r>
            <a:r>
              <a:rPr lang="ja-JP" altLang="en-US" sz="2000" dirty="0"/>
              <a:t>訪問日</a:t>
            </a:r>
            <a:r>
              <a:rPr lang="en-US" altLang="ja-JP" sz="2000" dirty="0"/>
              <a:t>: 2016/07/10) </a:t>
            </a:r>
          </a:p>
          <a:p>
            <a:pPr marL="342900" indent="-342900">
              <a:buFont typeface="Arial" panose="020B0604020202020204" pitchFamily="34" charset="0"/>
              <a:buChar char="•"/>
            </a:pP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OpenSSL</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日本語サイト</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The Open Source toolkit for SSL/TLS, The OpenSSL Project, 1999 </a:t>
            </a:r>
            <a:br>
              <a:rPr lang="en-US" altLang="ja-JP" sz="2000" dirty="0"/>
            </a:br>
            <a:r>
              <a:rPr lang="en-US" altLang="ja-JP" sz="2000" dirty="0"/>
              <a:t>http://www.infoscience.co.jp/technical/openssl/</a:t>
            </a:r>
            <a:br>
              <a:rPr lang="en-US" altLang="ja-JP" sz="2000" dirty="0"/>
            </a:br>
            <a:r>
              <a:rPr lang="en-US" altLang="ja-JP" sz="2000" dirty="0"/>
              <a:t>(</a:t>
            </a:r>
            <a:r>
              <a:rPr lang="ja-JP" altLang="en-US" sz="2000" dirty="0"/>
              <a:t>訪問日</a:t>
            </a:r>
            <a:r>
              <a:rPr lang="en-US" altLang="ja-JP" sz="2000" dirty="0"/>
              <a:t>:</a:t>
            </a:r>
            <a:r>
              <a:rPr lang="ja-JP" altLang="en-US" sz="2000" dirty="0"/>
              <a:t> </a:t>
            </a:r>
            <a:r>
              <a:rPr lang="en-US" altLang="ja-JP" sz="2000" dirty="0"/>
              <a:t>2016/07/10)</a:t>
            </a:r>
          </a:p>
          <a:p>
            <a:pPr marL="342900" indent="-342900">
              <a:buFont typeface="Arial" panose="020B0604020202020204" pitchFamily="34" charset="0"/>
              <a:buChar char="•"/>
            </a:pP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ネットワークプログラミングの基礎知識</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68user, 2007, </a:t>
            </a:r>
            <a:b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br>
            <a:r>
              <a:rPr lang="en-US" altLang="ja-JP" sz="2000" dirty="0">
                <a:hlinkClick r:id="rId2"/>
              </a:rPr>
              <a:t>http://esac.jipdec.or.jp/index.html</a:t>
            </a:r>
            <a:br>
              <a:rPr lang="en-US" altLang="ja-JP" sz="2000" dirty="0"/>
            </a:br>
            <a:r>
              <a:rPr lang="en-US" altLang="ja-JP" sz="2000" dirty="0"/>
              <a:t>(</a:t>
            </a:r>
            <a:r>
              <a:rPr lang="ja-JP" altLang="en-US" sz="2000" dirty="0"/>
              <a:t>訪問日</a:t>
            </a:r>
            <a:r>
              <a:rPr lang="en-US" altLang="ja-JP" sz="2000" dirty="0"/>
              <a:t>:</a:t>
            </a:r>
            <a:r>
              <a:rPr lang="ja-JP" altLang="en-US" sz="2000" dirty="0"/>
              <a:t> </a:t>
            </a:r>
            <a:r>
              <a:rPr lang="en-US" altLang="ja-JP" sz="2000" dirty="0"/>
              <a:t>2016/07/10)</a:t>
            </a:r>
          </a:p>
        </p:txBody>
      </p:sp>
    </p:spTree>
    <p:extLst>
      <p:ext uri="{BB962C8B-B14F-4D97-AF65-F5344CB8AC3E}">
        <p14:creationId xmlns:p14="http://schemas.microsoft.com/office/powerpoint/2010/main" val="60360010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3288080" cy="769441"/>
            </a:xfrm>
            <a:prstGeom prst="rect">
              <a:avLst/>
            </a:prstGeom>
            <a:noFill/>
          </p:spPr>
          <p:txBody>
            <a:bodyPr wrap="none" rtlCol="0">
              <a:spAutoFit/>
            </a:bodyPr>
            <a:lstStyle/>
            <a:p>
              <a:r>
                <a:rPr lang="ja-JP" altLang="en-US" sz="4400" dirty="0"/>
                <a:t>参考文献</a:t>
              </a:r>
              <a:r>
                <a:rPr lang="en-US" altLang="ja-JP" sz="4400" dirty="0"/>
                <a:t>(4)</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750238"/>
            <a:ext cx="8640000" cy="4093428"/>
          </a:xfrm>
          <a:prstGeom prst="rect">
            <a:avLst/>
          </a:prstGeom>
        </p:spPr>
        <p:txBody>
          <a:bodyPr wrap="square">
            <a:spAutoFit/>
          </a:bodyPr>
          <a:lstStyle/>
          <a:p>
            <a:pPr marL="342900" indent="-342900">
              <a:buFont typeface="Arial" panose="020B0604020202020204" pitchFamily="34" charset="0"/>
              <a:buChar char="•"/>
            </a:pP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共通鍵暗号方式</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a:t>
            </a:r>
            <a:r>
              <a:rPr lang="en-US" altLang="ja-JP" sz="2000" dirty="0" err="1">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CapmNetwork</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2015</a:t>
            </a:r>
            <a:br>
              <a:rPr lang="en-US" altLang="ja-JP" sz="2000" dirty="0"/>
            </a:br>
            <a:r>
              <a:rPr lang="en-US" altLang="ja-JP" sz="2000" dirty="0"/>
              <a:t>http://capm-network.com/?tag=%E5%85%B1%E9%80%9A%E9%8D%B5%E6%9A%97%E5%8F%B7%E6%96%B9%E5%BC%8F</a:t>
            </a:r>
            <a:br>
              <a:rPr lang="en-US" altLang="ja-JP" sz="2000" dirty="0"/>
            </a:br>
            <a:r>
              <a:rPr lang="en-US" altLang="ja-JP" sz="2000" dirty="0"/>
              <a:t>(</a:t>
            </a:r>
            <a:r>
              <a:rPr lang="ja-JP" altLang="en-US" sz="2000" dirty="0"/>
              <a:t>訪問日</a:t>
            </a:r>
            <a:r>
              <a:rPr lang="en-US" altLang="ja-JP" sz="2000" dirty="0"/>
              <a:t>:</a:t>
            </a:r>
            <a:r>
              <a:rPr lang="ja-JP" altLang="en-US" sz="2000" dirty="0"/>
              <a:t> </a:t>
            </a:r>
            <a:r>
              <a:rPr lang="en-US" altLang="ja-JP" sz="2000" dirty="0"/>
              <a:t>2016/07/10)</a:t>
            </a:r>
          </a:p>
          <a:p>
            <a:pPr marL="342900" indent="-342900">
              <a:buFont typeface="Arial" panose="020B0604020202020204" pitchFamily="34" charset="0"/>
              <a:buChar char="•"/>
            </a:pP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3</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分間 </a:t>
            </a:r>
            <a:r>
              <a:rPr lang="en-US" altLang="ja-JP" sz="2000" dirty="0" err="1">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NetWorking</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3 Minutes Networking, 2002,</a:t>
            </a:r>
            <a:b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br>
            <a:r>
              <a:rPr lang="en-US" altLang="ja-JP" sz="2000" dirty="0"/>
              <a:t>(</a:t>
            </a:r>
            <a:r>
              <a:rPr lang="ja-JP" altLang="en-US" sz="2000" dirty="0"/>
              <a:t>訪問日</a:t>
            </a:r>
            <a:r>
              <a:rPr lang="en-US" altLang="ja-JP" sz="2000" dirty="0"/>
              <a:t>:</a:t>
            </a:r>
            <a:r>
              <a:rPr lang="ja-JP" altLang="en-US" sz="2000" dirty="0"/>
              <a:t> </a:t>
            </a:r>
            <a:r>
              <a:rPr lang="en-US" altLang="ja-JP" sz="2000" dirty="0"/>
              <a:t>2016/07/10)</a:t>
            </a:r>
            <a:br>
              <a:rPr lang="en-US" altLang="ja-JP" sz="2000" dirty="0"/>
            </a:br>
            <a:r>
              <a:rPr lang="en-US" altLang="ja-JP" sz="2000" dirty="0">
                <a:hlinkClick r:id="rId2"/>
              </a:rPr>
              <a:t>http://www5e.biglobe.ne.jp/%257eaji/3min/index.html</a:t>
            </a:r>
            <a:endParaRPr lang="en-US" altLang="ja-JP" sz="2000" dirty="0"/>
          </a:p>
          <a:p>
            <a:pPr marL="342900" indent="-342900">
              <a:buFont typeface="Arial" panose="020B0604020202020204" pitchFamily="34" charset="0"/>
              <a:buChar char="•"/>
            </a:pP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総務省－インターネット等を利用する方法による選挙運動の解禁等</a:t>
            </a:r>
            <a:r>
              <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 (2009)</a:t>
            </a:r>
          </a:p>
          <a:p>
            <a:pPr lvl="1"/>
            <a:r>
              <a:rPr lang="en-US" altLang="ja-JP" sz="2000" dirty="0">
                <a:latin typeface="+mn-ea"/>
                <a:cs typeface="源柔ゴシックL等幅 Bold" panose="020B0609020203020207" pitchFamily="49" charset="-128"/>
              </a:rPr>
              <a:t>(</a:t>
            </a:r>
            <a:r>
              <a:rPr lang="ja-JP" altLang="en-US" sz="2000" dirty="0">
                <a:latin typeface="+mn-ea"/>
                <a:cs typeface="源柔ゴシックL等幅 Bold" panose="020B0609020203020207" pitchFamily="49" charset="-128"/>
              </a:rPr>
              <a:t>訪問日</a:t>
            </a:r>
            <a:r>
              <a:rPr lang="en-US" altLang="ja-JP" sz="2000" dirty="0">
                <a:latin typeface="+mn-ea"/>
                <a:cs typeface="源柔ゴシックL等幅 Bold" panose="020B0609020203020207" pitchFamily="49" charset="-128"/>
              </a:rPr>
              <a:t>: 2016/07/10)</a:t>
            </a:r>
          </a:p>
          <a:p>
            <a:pPr lvl="1"/>
            <a:r>
              <a:rPr lang="en-US" altLang="ja-JP" sz="2000" dirty="0">
                <a:latin typeface="+mn-ea"/>
                <a:cs typeface="源柔ゴシックL等幅 Bold" panose="020B0609020203020207" pitchFamily="49" charset="-128"/>
              </a:rPr>
              <a:t>http://www.soumu.go.jp/senkyo/senkyo_s/naruhodo/naruhodo10_2.html</a:t>
            </a:r>
          </a:p>
        </p:txBody>
      </p:sp>
    </p:spTree>
    <p:extLst>
      <p:ext uri="{BB962C8B-B14F-4D97-AF65-F5344CB8AC3E}">
        <p14:creationId xmlns:p14="http://schemas.microsoft.com/office/powerpoint/2010/main" val="43741875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82479" y="2852590"/>
            <a:ext cx="8640000" cy="1152820"/>
            <a:chOff x="282479" y="1386246"/>
            <a:chExt cx="8640000" cy="1152820"/>
          </a:xfrm>
        </p:grpSpPr>
        <p:sp>
          <p:nvSpPr>
            <p:cNvPr id="4" name="正方形/長方形 3"/>
            <p:cNvSpPr/>
            <p:nvPr/>
          </p:nvSpPr>
          <p:spPr>
            <a:xfrm flipV="1">
              <a:off x="282479" y="1386246"/>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flipV="1">
              <a:off x="282479" y="2493347"/>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82479" y="1477684"/>
              <a:ext cx="4801314" cy="1015663"/>
            </a:xfrm>
            <a:prstGeom prst="rect">
              <a:avLst/>
            </a:prstGeom>
            <a:noFill/>
          </p:spPr>
          <p:txBody>
            <a:bodyPr wrap="none" rtlCol="0">
              <a:spAutoFit/>
            </a:bodyPr>
            <a:lstStyle/>
            <a:p>
              <a:r>
                <a:rPr kumimoji="1" lang="ja-JP" altLang="en-US" sz="6000" dirty="0"/>
                <a:t>メールの構造</a:t>
              </a:r>
            </a:p>
          </p:txBody>
        </p:sp>
      </p:grpSp>
    </p:spTree>
    <p:extLst>
      <p:ext uri="{BB962C8B-B14F-4D97-AF65-F5344CB8AC3E}">
        <p14:creationId xmlns:p14="http://schemas.microsoft.com/office/powerpoint/2010/main" val="340608400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3570208" cy="769441"/>
            </a:xfrm>
            <a:prstGeom prst="rect">
              <a:avLst/>
            </a:prstGeom>
            <a:noFill/>
          </p:spPr>
          <p:txBody>
            <a:bodyPr wrap="none" rtlCol="0">
              <a:spAutoFit/>
            </a:bodyPr>
            <a:lstStyle/>
            <a:p>
              <a:r>
                <a:rPr kumimoji="1" lang="ja-JP" altLang="en-US" sz="4400" dirty="0"/>
                <a:t>メールの構造</a:t>
              </a:r>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252000" y="1633697"/>
            <a:ext cx="8640000" cy="3108543"/>
          </a:xfrm>
          <a:prstGeom prst="rect">
            <a:avLst/>
          </a:prstGeom>
        </p:spPr>
        <p:txBody>
          <a:bodyPr wrap="square">
            <a:spAutoFit/>
          </a:bodyPr>
          <a:lstStyle/>
          <a:p>
            <a:pPr marL="457200" indent="-457200">
              <a:buFont typeface="Arial" panose="020B0604020202020204" pitchFamily="34" charset="0"/>
              <a:buChar char="•"/>
            </a:pPr>
            <a:r>
              <a:rPr lang="ja-JP" altLang="en-US" sz="2800" dirty="0"/>
              <a:t>メールヘッダ</a:t>
            </a:r>
          </a:p>
          <a:p>
            <a:pPr lvl="1"/>
            <a:r>
              <a:rPr lang="en-US" altLang="ja-JP" sz="2800" dirty="0"/>
              <a:t>- </a:t>
            </a:r>
            <a:r>
              <a:rPr lang="ja-JP" altLang="en-US" sz="2800" dirty="0"/>
              <a:t>宛先，送信者，件名，経路等の情報</a:t>
            </a:r>
          </a:p>
          <a:p>
            <a:endParaRPr lang="ja-JP" altLang="en-US" sz="2800" dirty="0"/>
          </a:p>
          <a:p>
            <a:pPr marL="457200" indent="-457200">
              <a:buFont typeface="Arial" panose="020B0604020202020204" pitchFamily="34" charset="0"/>
              <a:buChar char="•"/>
            </a:pPr>
            <a:r>
              <a:rPr lang="ja-JP" altLang="en-US" sz="2800" dirty="0"/>
              <a:t>空白行</a:t>
            </a:r>
          </a:p>
          <a:p>
            <a:pPr lvl="1"/>
            <a:r>
              <a:rPr lang="en-US" altLang="ja-JP" sz="2800" dirty="0"/>
              <a:t>- </a:t>
            </a:r>
            <a:r>
              <a:rPr lang="ja-JP" altLang="en-US" sz="2800" dirty="0"/>
              <a:t>メールヘッダと本文を分ける</a:t>
            </a:r>
          </a:p>
          <a:p>
            <a:endParaRPr lang="ja-JP" altLang="en-US" sz="2800" dirty="0"/>
          </a:p>
          <a:p>
            <a:pPr marL="457200" indent="-457200">
              <a:buFont typeface="Arial" panose="020B0604020202020204" pitchFamily="34" charset="0"/>
              <a:buChar char="•"/>
            </a:pPr>
            <a:r>
              <a:rPr lang="ja-JP" altLang="en-US" sz="2800" dirty="0"/>
              <a:t>本文</a:t>
            </a:r>
            <a:r>
              <a:rPr lang="en-US" altLang="ja-JP" sz="2800" dirty="0"/>
              <a:t>(</a:t>
            </a:r>
            <a:r>
              <a:rPr lang="ja-JP" altLang="en-US" sz="2800" dirty="0"/>
              <a:t>ボディ</a:t>
            </a:r>
            <a:r>
              <a:rPr lang="en-US" altLang="ja-JP" sz="2800" dirty="0"/>
              <a:t>)</a:t>
            </a:r>
          </a:p>
        </p:txBody>
      </p:sp>
    </p:spTree>
    <p:extLst>
      <p:ext uri="{BB962C8B-B14F-4D97-AF65-F5344CB8AC3E}">
        <p14:creationId xmlns:p14="http://schemas.microsoft.com/office/powerpoint/2010/main" val="106171360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2" name="角丸四角形 1"/>
          <p:cNvSpPr/>
          <p:nvPr/>
        </p:nvSpPr>
        <p:spPr>
          <a:xfrm>
            <a:off x="6337300" y="3822700"/>
            <a:ext cx="2298700" cy="10795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とあるメールの</a:t>
            </a:r>
            <a:endParaRPr kumimoji="1" lang="en-US" altLang="ja-JP" sz="2000" dirty="0">
              <a:solidFill>
                <a:schemeClr val="tx1"/>
              </a:solidFill>
            </a:endParaRPr>
          </a:p>
          <a:p>
            <a:pPr algn="ctr"/>
            <a:r>
              <a:rPr kumimoji="1" lang="ja-JP" altLang="en-US" sz="2000" dirty="0">
                <a:solidFill>
                  <a:schemeClr val="tx1"/>
                </a:solidFill>
              </a:rPr>
              <a:t>冒頭部分</a:t>
            </a:r>
          </a:p>
        </p:txBody>
      </p:sp>
    </p:spTree>
    <p:extLst>
      <p:ext uri="{BB962C8B-B14F-4D97-AF65-F5344CB8AC3E}">
        <p14:creationId xmlns:p14="http://schemas.microsoft.com/office/powerpoint/2010/main" val="16129158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82479" y="2852590"/>
            <a:ext cx="8640000" cy="1152820"/>
            <a:chOff x="282479" y="1386246"/>
            <a:chExt cx="8640000" cy="1152820"/>
          </a:xfrm>
        </p:grpSpPr>
        <p:sp>
          <p:nvSpPr>
            <p:cNvPr id="4" name="正方形/長方形 3"/>
            <p:cNvSpPr/>
            <p:nvPr/>
          </p:nvSpPr>
          <p:spPr>
            <a:xfrm flipV="1">
              <a:off x="282479" y="1386246"/>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flipV="1">
              <a:off x="282479" y="2493347"/>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82479" y="1477684"/>
              <a:ext cx="7109639" cy="1015663"/>
            </a:xfrm>
            <a:prstGeom prst="rect">
              <a:avLst/>
            </a:prstGeom>
            <a:noFill/>
          </p:spPr>
          <p:txBody>
            <a:bodyPr wrap="none" rtlCol="0">
              <a:spAutoFit/>
            </a:bodyPr>
            <a:lstStyle/>
            <a:p>
              <a:r>
                <a:rPr kumimoji="1" lang="ja-JP" altLang="en-US" sz="6000" dirty="0"/>
                <a:t>メール配送の仕組み</a:t>
              </a:r>
            </a:p>
          </p:txBody>
        </p:sp>
      </p:grpSp>
    </p:spTree>
    <p:extLst>
      <p:ext uri="{BB962C8B-B14F-4D97-AF65-F5344CB8AC3E}">
        <p14:creationId xmlns:p14="http://schemas.microsoft.com/office/powerpoint/2010/main" val="288708163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79682093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4" name="Rectangle 3"/>
          <p:cNvSpPr>
            <a:spLocks noChangeArrowheads="1"/>
          </p:cNvSpPr>
          <p:nvPr/>
        </p:nvSpPr>
        <p:spPr bwMode="auto">
          <a:xfrm>
            <a:off x="250825" y="260350"/>
            <a:ext cx="6398550" cy="360363"/>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6" name="AutoShape 4"/>
          <p:cNvSpPr>
            <a:spLocks noChangeArrowheads="1"/>
          </p:cNvSpPr>
          <p:nvPr/>
        </p:nvSpPr>
        <p:spPr bwMode="auto">
          <a:xfrm>
            <a:off x="3726479" y="965200"/>
            <a:ext cx="5221287" cy="1150937"/>
          </a:xfrm>
          <a:prstGeom prst="wedgeRoundRectCallout">
            <a:avLst>
              <a:gd name="adj1" fmla="val -40426"/>
              <a:gd name="adj2" fmla="val -82940"/>
              <a:gd name="adj3" fmla="val 16667"/>
            </a:avLst>
          </a:prstGeom>
          <a:solidFill>
            <a:schemeClr val="accent1">
              <a:lumMod val="20000"/>
              <a:lumOff val="80000"/>
            </a:schemeClr>
          </a:solidFill>
          <a:ln w="25400">
            <a:solidFill>
              <a:srgbClr val="3399FF"/>
            </a:solidFill>
          </a:ln>
          <a:effectLst>
            <a:outerShdw sx="1000" sy="1000" algn="ctr" rotWithShape="0">
              <a:srgbClr val="808080"/>
            </a:outerShdw>
          </a:effectLst>
        </p:spPr>
        <p:txBody>
          <a:bodyPr wrap="none" anchor="ctr"/>
          <a:lstStyle/>
          <a:p>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他のメッセージから識別するためのもの</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  </a:t>
            </a:r>
          </a:p>
          <a:p>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決して重複しない．</a:t>
            </a:r>
          </a:p>
        </p:txBody>
      </p:sp>
    </p:spTree>
    <p:extLst>
      <p:ext uri="{BB962C8B-B14F-4D97-AF65-F5344CB8AC3E}">
        <p14:creationId xmlns:p14="http://schemas.microsoft.com/office/powerpoint/2010/main" val="257715245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3" name="Rectangle 3"/>
          <p:cNvSpPr>
            <a:spLocks noChangeArrowheads="1"/>
          </p:cNvSpPr>
          <p:nvPr/>
        </p:nvSpPr>
        <p:spPr bwMode="auto">
          <a:xfrm>
            <a:off x="250824" y="549275"/>
            <a:ext cx="5493027" cy="358775"/>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 name="AutoShape 4"/>
          <p:cNvSpPr>
            <a:spLocks noChangeArrowheads="1"/>
          </p:cNvSpPr>
          <p:nvPr/>
        </p:nvSpPr>
        <p:spPr bwMode="auto">
          <a:xfrm>
            <a:off x="3508252" y="1297882"/>
            <a:ext cx="5221288" cy="1182687"/>
          </a:xfrm>
          <a:prstGeom prst="wedgeRoundRectCallout">
            <a:avLst>
              <a:gd name="adj1" fmla="val -40426"/>
              <a:gd name="adj2" fmla="val -82940"/>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wrap="none" anchor="ctr"/>
          <a:lstStyle/>
          <a:p>
            <a:pPr>
              <a:lnSpc>
                <a:spcPct val="91000"/>
              </a:lnSpc>
              <a:spcBef>
                <a:spcPts val="150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送信エラー時など，そのエラーを</a:t>
            </a:r>
          </a:p>
          <a:p>
            <a:pPr>
              <a:lnSpc>
                <a:spcPct val="54000"/>
              </a:lnSpc>
              <a:spcBef>
                <a:spcPts val="150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報告する宛先になるメールアドレ</a:t>
            </a:r>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ス</a:t>
            </a:r>
            <a:endPar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Tree>
    <p:extLst>
      <p:ext uri="{BB962C8B-B14F-4D97-AF65-F5344CB8AC3E}">
        <p14:creationId xmlns:p14="http://schemas.microsoft.com/office/powerpoint/2010/main" val="242840074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6" name="AutoShape 4"/>
          <p:cNvSpPr>
            <a:spLocks noChangeArrowheads="1"/>
          </p:cNvSpPr>
          <p:nvPr/>
        </p:nvSpPr>
        <p:spPr bwMode="auto">
          <a:xfrm>
            <a:off x="3348038" y="1916113"/>
            <a:ext cx="4572000" cy="863600"/>
          </a:xfrm>
          <a:prstGeom prst="wedgeRoundRectCallout">
            <a:avLst>
              <a:gd name="adj1" fmla="val -43769"/>
              <a:gd name="adj2" fmla="val -121625"/>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lIns="90000" tIns="46800" rIns="90000" bIns="46800" anchor="ctr"/>
          <a:lstStyle/>
          <a:p>
            <a:pPr algn="ctr">
              <a:lnSpc>
                <a:spcPct val="9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配送先のメールアドレス</a:t>
            </a:r>
            <a:endParaRPr 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7" name="Rectangle 3"/>
          <p:cNvSpPr>
            <a:spLocks noChangeArrowheads="1"/>
          </p:cNvSpPr>
          <p:nvPr/>
        </p:nvSpPr>
        <p:spPr bwMode="auto">
          <a:xfrm>
            <a:off x="250825" y="836613"/>
            <a:ext cx="6336406" cy="358775"/>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224071325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8" name="Rectangle 3"/>
          <p:cNvSpPr>
            <a:spLocks noChangeArrowheads="1"/>
          </p:cNvSpPr>
          <p:nvPr/>
        </p:nvSpPr>
        <p:spPr bwMode="auto">
          <a:xfrm>
            <a:off x="179388" y="1125538"/>
            <a:ext cx="8569325" cy="1943100"/>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9" name="AutoShape 4"/>
          <p:cNvSpPr>
            <a:spLocks noChangeArrowheads="1"/>
          </p:cNvSpPr>
          <p:nvPr/>
        </p:nvSpPr>
        <p:spPr bwMode="auto">
          <a:xfrm>
            <a:off x="3132138" y="3716338"/>
            <a:ext cx="5545137" cy="1684337"/>
          </a:xfrm>
          <a:prstGeom prst="wedgeRoundRectCallout">
            <a:avLst>
              <a:gd name="adj1" fmla="val -39699"/>
              <a:gd name="adj2" fmla="val -82597"/>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wrap="none" anchor="ctr"/>
          <a:lstStyle/>
          <a:p>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このメールが経由してきたサーバ情報．</a:t>
            </a:r>
            <a:endPar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a:p>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複数のサーバを経由してきたメールには，</a:t>
            </a:r>
            <a:endPar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a:p>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いくつもの「</a:t>
            </a:r>
            <a:r>
              <a:rPr lang="en-GB"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Received:</a:t>
            </a: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」がついている</a:t>
            </a:r>
          </a:p>
        </p:txBody>
      </p:sp>
    </p:spTree>
    <p:extLst>
      <p:ext uri="{BB962C8B-B14F-4D97-AF65-F5344CB8AC3E}">
        <p14:creationId xmlns:p14="http://schemas.microsoft.com/office/powerpoint/2010/main" val="236103741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6" name="Rectangle 3"/>
          <p:cNvSpPr>
            <a:spLocks noChangeArrowheads="1"/>
          </p:cNvSpPr>
          <p:nvPr/>
        </p:nvSpPr>
        <p:spPr bwMode="auto">
          <a:xfrm>
            <a:off x="250825" y="3080551"/>
            <a:ext cx="2520950" cy="277012"/>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7" name="AutoShape 4"/>
          <p:cNvSpPr>
            <a:spLocks noChangeArrowheads="1"/>
          </p:cNvSpPr>
          <p:nvPr/>
        </p:nvSpPr>
        <p:spPr bwMode="auto">
          <a:xfrm>
            <a:off x="2195513" y="3860800"/>
            <a:ext cx="2881312" cy="720725"/>
          </a:xfrm>
          <a:prstGeom prst="wedgeRoundRectCallout">
            <a:avLst>
              <a:gd name="adj1" fmla="val -65759"/>
              <a:gd name="adj2" fmla="val -105949"/>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lIns="90000" tIns="46800" rIns="90000" bIns="46800" anchor="ctr"/>
          <a:lstStyle/>
          <a:p>
            <a:pPr algn="ctr">
              <a:lnSpc>
                <a:spcPct val="9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MIME </a:t>
            </a:r>
            <a:r>
              <a:rPr lang="en-GB" sz="2000" dirty="0" err="1">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のバージョン</a:t>
            </a:r>
            <a:endParaRPr 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Tree>
    <p:extLst>
      <p:ext uri="{BB962C8B-B14F-4D97-AF65-F5344CB8AC3E}">
        <p14:creationId xmlns:p14="http://schemas.microsoft.com/office/powerpoint/2010/main" val="156054126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8" name="Rectangle 3"/>
          <p:cNvSpPr>
            <a:spLocks noChangeArrowheads="1"/>
          </p:cNvSpPr>
          <p:nvPr/>
        </p:nvSpPr>
        <p:spPr bwMode="auto">
          <a:xfrm>
            <a:off x="250824" y="3357563"/>
            <a:ext cx="7339583" cy="575493"/>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9" name="AutoShape 4"/>
          <p:cNvSpPr>
            <a:spLocks noChangeArrowheads="1"/>
          </p:cNvSpPr>
          <p:nvPr/>
        </p:nvSpPr>
        <p:spPr bwMode="auto">
          <a:xfrm>
            <a:off x="3563888" y="4437112"/>
            <a:ext cx="4213225" cy="504056"/>
          </a:xfrm>
          <a:prstGeom prst="wedgeRoundRectCallout">
            <a:avLst>
              <a:gd name="adj1" fmla="val -41099"/>
              <a:gd name="adj2" fmla="val -156530"/>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lIns="90000" tIns="46800" rIns="90000" bIns="46800" anchor="ctr"/>
          <a:lstStyle/>
          <a:p>
            <a:pPr algn="ctr">
              <a:lnSpc>
                <a:spcPct val="9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内容の種類と文字コード</a:t>
            </a:r>
            <a:endParaRPr 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Tree>
    <p:extLst>
      <p:ext uri="{BB962C8B-B14F-4D97-AF65-F5344CB8AC3E}">
        <p14:creationId xmlns:p14="http://schemas.microsoft.com/office/powerpoint/2010/main" val="276113901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6" name="AutoShape 4"/>
          <p:cNvSpPr>
            <a:spLocks noChangeArrowheads="1"/>
          </p:cNvSpPr>
          <p:nvPr/>
        </p:nvSpPr>
        <p:spPr bwMode="auto">
          <a:xfrm>
            <a:off x="2627784" y="2254273"/>
            <a:ext cx="4645025" cy="1154113"/>
          </a:xfrm>
          <a:prstGeom prst="wedgeRoundRectCallout">
            <a:avLst>
              <a:gd name="adj1" fmla="val -42759"/>
              <a:gd name="adj2" fmla="val 74319"/>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wrap="none" anchor="ctr"/>
          <a:lstStyle/>
          <a:p>
            <a:pPr>
              <a:lnSpc>
                <a:spcPct val="91000"/>
              </a:lnSpc>
              <a:spcBef>
                <a:spcPts val="150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差出人のメールアドレス</a:t>
            </a:r>
          </a:p>
          <a:p>
            <a:pPr>
              <a:lnSpc>
                <a:spcPct val="54000"/>
              </a:lnSpc>
              <a:spcBef>
                <a:spcPts val="1500"/>
              </a:spcBef>
            </a:pPr>
            <a:r>
              <a:rPr lang="ja-JP" altLang="en-US" sz="2000" dirty="0">
                <a:solidFill>
                  <a:srgbClr val="FF00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任意に設定できる</a:t>
            </a:r>
            <a:endParaRPr lang="ja-JP" altLang="en-GB" sz="2000" dirty="0">
              <a:solidFill>
                <a:srgbClr val="FF00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7" name="Rectangle 3"/>
          <p:cNvSpPr>
            <a:spLocks noChangeArrowheads="1"/>
          </p:cNvSpPr>
          <p:nvPr/>
        </p:nvSpPr>
        <p:spPr bwMode="auto">
          <a:xfrm>
            <a:off x="250825" y="3933825"/>
            <a:ext cx="5768235" cy="287338"/>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312991985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8" name="Rectangle 3"/>
          <p:cNvSpPr>
            <a:spLocks noChangeArrowheads="1"/>
          </p:cNvSpPr>
          <p:nvPr/>
        </p:nvSpPr>
        <p:spPr bwMode="auto">
          <a:xfrm>
            <a:off x="250825" y="4149725"/>
            <a:ext cx="4427707" cy="358775"/>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9" name="AutoShape 4"/>
          <p:cNvSpPr>
            <a:spLocks noChangeArrowheads="1"/>
          </p:cNvSpPr>
          <p:nvPr/>
        </p:nvSpPr>
        <p:spPr bwMode="auto">
          <a:xfrm>
            <a:off x="2916238" y="2997200"/>
            <a:ext cx="4105275" cy="649288"/>
          </a:xfrm>
          <a:prstGeom prst="wedgeRoundRectCallout">
            <a:avLst>
              <a:gd name="adj1" fmla="val -42384"/>
              <a:gd name="adj2" fmla="val 103301"/>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lIns="90000" tIns="46800" rIns="90000" bIns="46800" anchor="ctr"/>
          <a:lstStyle/>
          <a:p>
            <a:pPr algn="ctr">
              <a:lnSpc>
                <a:spcPct val="9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宛先のメールアドレス</a:t>
            </a:r>
          </a:p>
        </p:txBody>
      </p:sp>
    </p:spTree>
    <p:extLst>
      <p:ext uri="{BB962C8B-B14F-4D97-AF65-F5344CB8AC3E}">
        <p14:creationId xmlns:p14="http://schemas.microsoft.com/office/powerpoint/2010/main" val="215749266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6" name="AutoShape 4"/>
          <p:cNvSpPr>
            <a:spLocks noChangeArrowheads="1"/>
          </p:cNvSpPr>
          <p:nvPr/>
        </p:nvSpPr>
        <p:spPr bwMode="auto">
          <a:xfrm>
            <a:off x="2916238" y="2997200"/>
            <a:ext cx="4105275" cy="649288"/>
          </a:xfrm>
          <a:prstGeom prst="wedgeRoundRectCallout">
            <a:avLst>
              <a:gd name="adj1" fmla="val -42384"/>
              <a:gd name="adj2" fmla="val 103301"/>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lIns="90000" tIns="46800" rIns="90000" bIns="46800" anchor="ctr"/>
          <a:lstStyle/>
          <a:p>
            <a:pPr algn="ctr">
              <a:lnSpc>
                <a:spcPct val="9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err="1">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宛先のメールアドレス</a:t>
            </a:r>
            <a:endParaRPr lang="en-GB"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7" name="Rectangle 3"/>
          <p:cNvSpPr>
            <a:spLocks noChangeArrowheads="1"/>
          </p:cNvSpPr>
          <p:nvPr/>
        </p:nvSpPr>
        <p:spPr bwMode="auto">
          <a:xfrm>
            <a:off x="250825" y="4149725"/>
            <a:ext cx="4374441" cy="358775"/>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36706179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252000" y="481092"/>
            <a:ext cx="8640000" cy="815160"/>
            <a:chOff x="252000" y="481092"/>
            <a:chExt cx="8640000" cy="815160"/>
          </a:xfrm>
        </p:grpSpPr>
        <p:sp>
          <p:nvSpPr>
            <p:cNvPr id="8" name="テキスト ボックス 7"/>
            <p:cNvSpPr txBox="1"/>
            <p:nvPr/>
          </p:nvSpPr>
          <p:spPr>
            <a:xfrm>
              <a:off x="252000" y="481092"/>
              <a:ext cx="6955750" cy="769441"/>
            </a:xfrm>
            <a:prstGeom prst="rect">
              <a:avLst/>
            </a:prstGeom>
            <a:noFill/>
          </p:spPr>
          <p:txBody>
            <a:bodyPr wrap="none" rtlCol="0">
              <a:spAutoFit/>
            </a:bodyPr>
            <a:lstStyle/>
            <a:p>
              <a:r>
                <a:rPr lang="ja-JP" altLang="en-US" sz="4400" dirty="0"/>
                <a:t>電子メール（</a:t>
              </a:r>
              <a:r>
                <a:rPr lang="en-US" altLang="ja-JP" sz="4400" dirty="0"/>
                <a:t>e-mail</a:t>
              </a:r>
              <a:r>
                <a:rPr lang="ja-JP" altLang="en-US" sz="4400" dirty="0"/>
                <a:t>）とは</a:t>
              </a:r>
              <a:endParaRPr kumimoji="1" lang="ja-JP" altLang="en-US" sz="4400" dirty="0"/>
            </a:p>
          </p:txBody>
        </p:sp>
        <p:sp>
          <p:nvSpPr>
            <p:cNvPr id="9" name="正方形/長方形 8"/>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正方形/長方形 5"/>
          <p:cNvSpPr/>
          <p:nvPr/>
        </p:nvSpPr>
        <p:spPr>
          <a:xfrm>
            <a:off x="252000" y="1629081"/>
            <a:ext cx="8649625" cy="1384995"/>
          </a:xfrm>
          <a:prstGeom prst="rect">
            <a:avLst/>
          </a:prstGeom>
          <a:ln w="25400">
            <a:solidFill>
              <a:srgbClr val="CC99FF"/>
            </a:solidFill>
          </a:ln>
        </p:spPr>
        <p:txBody>
          <a:bodyPr wrap="square">
            <a:spAutoFit/>
          </a:bodyPr>
          <a:lstStyle/>
          <a:p>
            <a:r>
              <a:rPr lang="ja-JP" altLang="en-US" sz="28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電子メール</a:t>
            </a:r>
            <a:endParaRPr lang="en-US" altLang="ja-JP" sz="28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a:p>
            <a:r>
              <a:rPr lang="ja-JP" altLang="en-US" sz="2800" dirty="0"/>
              <a:t>ネットワークを通じてやりとりするメッセージの一つ（</a:t>
            </a:r>
            <a:r>
              <a:rPr lang="en-US" altLang="ja-JP" sz="2800" dirty="0"/>
              <a:t>LINE</a:t>
            </a:r>
            <a:r>
              <a:rPr lang="ja-JP" altLang="en-US" sz="2800" dirty="0"/>
              <a:t>は含まない）</a:t>
            </a:r>
            <a:endParaRPr lang="en-US" altLang="ja-JP" sz="2800" dirty="0"/>
          </a:p>
        </p:txBody>
      </p:sp>
      <p:sp>
        <p:nvSpPr>
          <p:cNvPr id="2" name="テキスト ボックス 1"/>
          <p:cNvSpPr txBox="1"/>
          <p:nvPr/>
        </p:nvSpPr>
        <p:spPr>
          <a:xfrm>
            <a:off x="1427549" y="3480200"/>
            <a:ext cx="6288902" cy="954107"/>
          </a:xfrm>
          <a:prstGeom prst="rect">
            <a:avLst/>
          </a:prstGeom>
          <a:noFill/>
        </p:spPr>
        <p:txBody>
          <a:bodyPr wrap="none" rtlCol="0">
            <a:spAutoFit/>
          </a:bodyPr>
          <a:lstStyle/>
          <a:p>
            <a:pPr algn="ctr"/>
            <a:r>
              <a:rPr kumimoji="1" lang="ja-JP" altLang="en-US" sz="2800" dirty="0"/>
              <a:t>携帯メール，</a:t>
            </a:r>
            <a:r>
              <a:rPr kumimoji="1" lang="en-US" altLang="ja-JP" sz="2800" dirty="0"/>
              <a:t>web</a:t>
            </a:r>
            <a:r>
              <a:rPr kumimoji="1" lang="ja-JP" altLang="en-US" sz="2800" dirty="0"/>
              <a:t>メール，</a:t>
            </a:r>
            <a:endParaRPr kumimoji="1" lang="en-US" altLang="ja-JP" sz="2800" dirty="0"/>
          </a:p>
          <a:p>
            <a:pPr algn="ctr"/>
            <a:r>
              <a:rPr kumimoji="1" lang="en-US" altLang="ja-JP" sz="2800" dirty="0"/>
              <a:t>PC</a:t>
            </a:r>
            <a:r>
              <a:rPr kumimoji="1" lang="ja-JP" altLang="en-US" sz="2800" dirty="0"/>
              <a:t>のメールソフトを介したメールなど</a:t>
            </a:r>
          </a:p>
        </p:txBody>
      </p:sp>
      <p:sp>
        <p:nvSpPr>
          <p:cNvPr id="3" name="正方形/長方形 2"/>
          <p:cNvSpPr/>
          <p:nvPr/>
        </p:nvSpPr>
        <p:spPr>
          <a:xfrm>
            <a:off x="261625" y="4809931"/>
            <a:ext cx="8640000" cy="954107"/>
          </a:xfrm>
          <a:prstGeom prst="rect">
            <a:avLst/>
          </a:prstGeom>
        </p:spPr>
        <p:txBody>
          <a:bodyPr wrap="square">
            <a:spAutoFit/>
          </a:bodyPr>
          <a:lstStyle/>
          <a:p>
            <a:pPr marL="457200" indent="-457200">
              <a:buFont typeface="Arial" panose="020B0604020202020204" pitchFamily="34" charset="0"/>
              <a:buChar char="•"/>
            </a:pPr>
            <a:r>
              <a:rPr lang="ja-JP" altLang="en-US" sz="2800" dirty="0"/>
              <a:t>配送にはサーバ・クライアントシステムを使用</a:t>
            </a:r>
            <a:endParaRPr lang="en-US" altLang="ja-JP" sz="2800" dirty="0"/>
          </a:p>
          <a:p>
            <a:pPr lvl="1"/>
            <a:r>
              <a:rPr lang="en-US" altLang="ja-JP" sz="2800" dirty="0"/>
              <a:t>- </a:t>
            </a:r>
            <a:r>
              <a:rPr lang="ja-JP" altLang="en-US" sz="2800" dirty="0">
                <a:solidFill>
                  <a:srgbClr val="FF0000"/>
                </a:solidFill>
              </a:rPr>
              <a:t>メールサーバ</a:t>
            </a:r>
            <a:r>
              <a:rPr lang="ja-JP" altLang="en-US" sz="2800" dirty="0"/>
              <a:t>を経由した配送</a:t>
            </a:r>
            <a:endParaRPr lang="en-US" altLang="ja-JP" sz="2800" dirty="0"/>
          </a:p>
        </p:txBody>
      </p:sp>
    </p:spTree>
    <p:extLst>
      <p:ext uri="{BB962C8B-B14F-4D97-AF65-F5344CB8AC3E}">
        <p14:creationId xmlns:p14="http://schemas.microsoft.com/office/powerpoint/2010/main" val="30786956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8" name="AutoShape 4"/>
          <p:cNvSpPr>
            <a:spLocks noChangeArrowheads="1"/>
          </p:cNvSpPr>
          <p:nvPr/>
        </p:nvSpPr>
        <p:spPr bwMode="auto">
          <a:xfrm>
            <a:off x="1331913" y="3284538"/>
            <a:ext cx="3384550" cy="649287"/>
          </a:xfrm>
          <a:prstGeom prst="wedgeRoundRectCallout">
            <a:avLst>
              <a:gd name="adj1" fmla="val -48593"/>
              <a:gd name="adj2" fmla="val 117727"/>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lIns="90000" tIns="46800" rIns="90000" bIns="46800" anchor="ctr"/>
          <a:lstStyle/>
          <a:p>
            <a:pPr algn="ctr">
              <a:lnSpc>
                <a:spcPct val="9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メールの題名・件名</a:t>
            </a:r>
            <a:endParaRPr 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9" name="Rectangle 3"/>
          <p:cNvSpPr>
            <a:spLocks noChangeArrowheads="1"/>
          </p:cNvSpPr>
          <p:nvPr/>
        </p:nvSpPr>
        <p:spPr bwMode="auto">
          <a:xfrm>
            <a:off x="250825" y="4437063"/>
            <a:ext cx="5643948" cy="346693"/>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406044546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6" name="AutoShape 4"/>
          <p:cNvSpPr>
            <a:spLocks noChangeArrowheads="1"/>
          </p:cNvSpPr>
          <p:nvPr/>
        </p:nvSpPr>
        <p:spPr bwMode="auto">
          <a:xfrm>
            <a:off x="2916238" y="3573463"/>
            <a:ext cx="3095625" cy="649287"/>
          </a:xfrm>
          <a:prstGeom prst="wedgeRoundRectCallout">
            <a:avLst>
              <a:gd name="adj1" fmla="val -47745"/>
              <a:gd name="adj2" fmla="val 113569"/>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lIns="90000" tIns="46800" rIns="90000" bIns="46800" anchor="ctr"/>
          <a:lstStyle/>
          <a:p>
            <a:pPr algn="ctr">
              <a:lnSpc>
                <a:spcPct val="9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メールの送信日時</a:t>
            </a:r>
          </a:p>
        </p:txBody>
      </p:sp>
      <p:sp>
        <p:nvSpPr>
          <p:cNvPr id="7" name="Rectangle 3"/>
          <p:cNvSpPr>
            <a:spLocks noChangeArrowheads="1"/>
          </p:cNvSpPr>
          <p:nvPr/>
        </p:nvSpPr>
        <p:spPr bwMode="auto">
          <a:xfrm>
            <a:off x="250825" y="4724400"/>
            <a:ext cx="5834063" cy="288925"/>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335860382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8" name="AutoShape 4"/>
          <p:cNvSpPr>
            <a:spLocks noChangeArrowheads="1"/>
          </p:cNvSpPr>
          <p:nvPr/>
        </p:nvSpPr>
        <p:spPr bwMode="auto">
          <a:xfrm>
            <a:off x="1331913" y="3284538"/>
            <a:ext cx="3095625" cy="1009650"/>
          </a:xfrm>
          <a:prstGeom prst="wedgeRoundRectCallout">
            <a:avLst>
              <a:gd name="adj1" fmla="val -47384"/>
              <a:gd name="adj2" fmla="val 94968"/>
              <a:gd name="adj3" fmla="val 16667"/>
            </a:avLst>
          </a:prstGeom>
          <a:solidFill>
            <a:schemeClr val="accent1">
              <a:lumMod val="20000"/>
              <a:lumOff val="80000"/>
            </a:schemeClr>
          </a:solidFill>
          <a:ln w="25400">
            <a:solidFill>
              <a:srgbClr val="3399FF"/>
            </a:solidFill>
          </a:ln>
          <a:effectLst>
            <a:outerShdw dir="2700000" algn="ctr" rotWithShape="0">
              <a:srgbClr val="808080">
                <a:alpha val="50026"/>
              </a:srgbClr>
            </a:outerShdw>
          </a:effectLst>
        </p:spPr>
        <p:txBody>
          <a:bodyPr lIns="90000" tIns="46800" rIns="90000" bIns="46800" anchor="ctr"/>
          <a:lstStyle/>
          <a:p>
            <a:pPr algn="ctr">
              <a:lnSpc>
                <a:spcPct val="91000"/>
              </a:lnSpc>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メール作成に用いた</a:t>
            </a:r>
            <a:endParaRPr 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a:p>
            <a:pPr algn="ctr">
              <a:lnSpc>
                <a:spcPct val="91000"/>
              </a:lnSpc>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ソフトウェア名</a:t>
            </a:r>
            <a:endParaRPr 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9" name="Rectangle 3"/>
          <p:cNvSpPr>
            <a:spLocks noChangeArrowheads="1"/>
          </p:cNvSpPr>
          <p:nvPr/>
        </p:nvSpPr>
        <p:spPr bwMode="auto">
          <a:xfrm>
            <a:off x="323850" y="4968522"/>
            <a:ext cx="4032250" cy="360362"/>
          </a:xfrm>
          <a:prstGeom prst="rect">
            <a:avLst/>
          </a:prstGeom>
          <a:noFill/>
          <a:ln w="3816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224226795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6" name="AutoShape 4"/>
          <p:cNvSpPr>
            <a:spLocks noChangeArrowheads="1"/>
          </p:cNvSpPr>
          <p:nvPr/>
        </p:nvSpPr>
        <p:spPr bwMode="auto">
          <a:xfrm>
            <a:off x="1331913" y="4221163"/>
            <a:ext cx="1800225" cy="650875"/>
          </a:xfrm>
          <a:prstGeom prst="wedgeRoundRectCallout">
            <a:avLst>
              <a:gd name="adj1" fmla="val -43653"/>
              <a:gd name="adj2" fmla="val 101463"/>
              <a:gd name="adj3" fmla="val 16667"/>
            </a:avLst>
          </a:prstGeom>
          <a:solidFill>
            <a:schemeClr val="accent2">
              <a:lumMod val="20000"/>
              <a:lumOff val="80000"/>
            </a:schemeClr>
          </a:solidFill>
          <a:ln w="25400">
            <a:solidFill>
              <a:srgbClr val="FF0000"/>
            </a:solidFill>
          </a:ln>
          <a:effectLst>
            <a:outerShdw dir="2700000" algn="ctr" rotWithShape="0">
              <a:srgbClr val="808080">
                <a:alpha val="50026"/>
              </a:srgbClr>
            </a:outerShdw>
          </a:effectLst>
        </p:spPr>
        <p:txBody>
          <a:bodyPr lIns="90000" tIns="46800" rIns="90000" bIns="46800" anchor="ctr"/>
          <a:lstStyle/>
          <a:p>
            <a:pPr algn="ctr">
              <a:lnSpc>
                <a:spcPct val="9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空白行</a:t>
            </a:r>
          </a:p>
        </p:txBody>
      </p:sp>
      <p:sp>
        <p:nvSpPr>
          <p:cNvPr id="7" name="Rectangle 3"/>
          <p:cNvSpPr>
            <a:spLocks noChangeArrowheads="1"/>
          </p:cNvSpPr>
          <p:nvPr/>
        </p:nvSpPr>
        <p:spPr bwMode="auto">
          <a:xfrm>
            <a:off x="323850" y="5300663"/>
            <a:ext cx="3887788" cy="288925"/>
          </a:xfrm>
          <a:prstGeom prst="rect">
            <a:avLst/>
          </a:prstGeom>
          <a:noFill/>
          <a:ln w="3816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143618955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50825" y="260350"/>
            <a:ext cx="8642350" cy="653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Message-id: &lt;4E2E7E23.4020109@spamsource.mishiro&gt;</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Return-Path: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Delivered-To: producer@grey.ep.sci.hokudai.ac.jp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a:t>
            </a:r>
            <a:r>
              <a:rPr lang="en-GB" altLang="ja-JP" sz="2000" b="1" dirty="0" err="1">
                <a:solidFill>
                  <a:srgbClr val="663300"/>
                </a:solidFill>
                <a:latin typeface="ＭＳ ゴシック" pitchFamily="49" charset="-128"/>
                <a:ea typeface="ＭＳ ゴシック" pitchFamily="49" charset="-128"/>
              </a:rPr>
              <a:t>qmail</a:t>
            </a:r>
            <a:r>
              <a:rPr lang="en-GB" altLang="ja-JP" sz="2000" b="1" dirty="0">
                <a:solidFill>
                  <a:srgbClr val="663300"/>
                </a:solidFill>
                <a:latin typeface="ＭＳ ゴシック" pitchFamily="49" charset="-128"/>
                <a:ea typeface="ＭＳ ゴシック" pitchFamily="49" charset="-128"/>
              </a:rPr>
              <a:t> 16872 invoked by </a:t>
            </a:r>
            <a:r>
              <a:rPr lang="en-GB" altLang="ja-JP" sz="2000" b="1" dirty="0" err="1">
                <a:solidFill>
                  <a:srgbClr val="663300"/>
                </a:solidFill>
                <a:latin typeface="ＭＳ ゴシック" pitchFamily="49" charset="-128"/>
                <a:ea typeface="ＭＳ ゴシック" pitchFamily="49" charset="-128"/>
              </a:rPr>
              <a:t>uid</a:t>
            </a:r>
            <a:r>
              <a:rPr lang="en-GB" altLang="ja-JP" sz="2000" b="1" dirty="0">
                <a:solidFill>
                  <a:srgbClr val="663300"/>
                </a:solidFill>
                <a:latin typeface="ＭＳ ゴシック" pitchFamily="49" charset="-128"/>
                <a:ea typeface="ＭＳ ゴシック" pitchFamily="49" charset="-128"/>
              </a:rPr>
              <a:t> 1467); 28 July 2017 07:28:45 </a:t>
            </a:r>
          </a:p>
          <a:p>
            <a:pPr eaLnBrk="1" hangingPunct="1">
              <a:lnSpc>
                <a:spcPct val="91000"/>
              </a:lnSpc>
            </a:pPr>
            <a:r>
              <a:rPr lang="en-GB" altLang="ja-JP" sz="2000" b="1" dirty="0" err="1">
                <a:solidFill>
                  <a:srgbClr val="663300"/>
                </a:solidFill>
                <a:latin typeface="ＭＳ ゴシック" pitchFamily="49" charset="-128"/>
                <a:ea typeface="ＭＳ ゴシック" pitchFamily="49" charset="-128"/>
              </a:rPr>
              <a:t>Received:from</a:t>
            </a:r>
            <a:r>
              <a:rPr lang="en-GB" altLang="ja-JP" sz="2000" b="1" dirty="0">
                <a:solidFill>
                  <a:srgbClr val="663300"/>
                </a:solidFill>
                <a:latin typeface="ＭＳ ゴシック" pitchFamily="49" charset="-128"/>
                <a:ea typeface="ＭＳ ゴシック" pitchFamily="49" charset="-128"/>
              </a:rPr>
              <a:t> wickedrelay.com (HELO wickedrelay.com [</a:t>
            </a:r>
            <a:r>
              <a:rPr lang="en-GB" altLang="ja-JP" sz="2000" b="1" dirty="0" err="1">
                <a:solidFill>
                  <a:srgbClr val="663300"/>
                </a:solidFill>
                <a:latin typeface="ＭＳ ゴシック" pitchFamily="49" charset="-128"/>
                <a:ea typeface="ＭＳ ゴシック" pitchFamily="49" charset="-128"/>
              </a:rPr>
              <a:t>xxx.xxx.xx.xx</a:t>
            </a:r>
            <a:r>
              <a:rPr lang="en-GB" altLang="ja-JP" sz="2000" b="1" dirty="0">
                <a:solidFill>
                  <a:srgbClr val="663300"/>
                </a:solidFill>
                <a:latin typeface="ＭＳ ゴシック" pitchFamily="49" charset="-128"/>
                <a:ea typeface="ＭＳ ゴシック" pitchFamily="49" charset="-128"/>
              </a:rPr>
              <a:t>]) by grey.ep.sci.hokudai.ac.jp with SMTP id i0Q29oRl003847; </a:t>
            </a:r>
            <a:r>
              <a:rPr lang="en-US" altLang="ja-JP" sz="2000" b="1" dirty="0">
                <a:solidFill>
                  <a:srgbClr val="663300"/>
                </a:solidFill>
                <a:latin typeface="ＭＳ ゴシック" pitchFamily="49" charset="-128"/>
                <a:ea typeface="ＭＳ ゴシック" pitchFamily="49" charset="-128"/>
              </a:rPr>
              <a:t>Fri</a:t>
            </a:r>
            <a:r>
              <a:rPr lang="en-GB" altLang="ja-JP" sz="2000" b="1" dirty="0">
                <a:solidFill>
                  <a:srgbClr val="663300"/>
                </a:solidFill>
                <a:latin typeface="ＭＳ ゴシック" pitchFamily="49" charset="-128"/>
                <a:ea typeface="ＭＳ ゴシック" pitchFamily="49" charset="-128"/>
              </a:rPr>
              <a:t>, 28 July 2017 07:28:42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Received: from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(HELO </a:t>
            </a:r>
            <a:r>
              <a:rPr lang="en-GB" altLang="ja-JP" sz="2000" b="1" dirty="0" err="1">
                <a:solidFill>
                  <a:srgbClr val="663300"/>
                </a:solidFill>
                <a:latin typeface="ＭＳ ゴシック" pitchFamily="49" charset="-128"/>
                <a:ea typeface="ＭＳ ゴシック" pitchFamily="49" charset="-128"/>
              </a:rPr>
              <a:t>spamsource.mishiro</a:t>
            </a:r>
            <a:r>
              <a:rPr lang="en-GB" altLang="ja-JP" sz="2000" b="1" dirty="0">
                <a:solidFill>
                  <a:srgbClr val="663300"/>
                </a:solidFill>
                <a:latin typeface="ＭＳ ゴシック" pitchFamily="49" charset="-128"/>
                <a:ea typeface="ＭＳ ゴシック" pitchFamily="49" charset="-128"/>
              </a:rPr>
              <a:t> [</a:t>
            </a:r>
            <a:r>
              <a:rPr lang="en-GB" altLang="ja-JP" sz="2000" b="1" dirty="0" err="1">
                <a:solidFill>
                  <a:srgbClr val="663300"/>
                </a:solidFill>
                <a:latin typeface="ＭＳ ゴシック" pitchFamily="49" charset="-128"/>
                <a:ea typeface="ＭＳ ゴシック" pitchFamily="49" charset="-128"/>
              </a:rPr>
              <a:t>xxx.xxx.xxx.xxx</a:t>
            </a:r>
            <a:r>
              <a:rPr lang="en-GB" altLang="ja-JP" sz="2000" b="1" dirty="0">
                <a:solidFill>
                  <a:srgbClr val="663300"/>
                </a:solidFill>
                <a:latin typeface="ＭＳ ゴシック" pitchFamily="49" charset="-128"/>
                <a:ea typeface="ＭＳ ゴシック" pitchFamily="49" charset="-128"/>
              </a:rPr>
              <a:t>]) by wickedrelay.com with SMTP id i0Q2A4lw004738; Fri, 28 July 2017 07:28:33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MIME-Version: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Content-Type: multipart/alternative; charset=iso-2022-jp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Content-Transfer-Encoding: 7bit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From: </a:t>
            </a:r>
            <a:r>
              <a:rPr lang="en-GB" altLang="ja-JP" sz="2000" b="1" dirty="0" err="1">
                <a:solidFill>
                  <a:srgbClr val="663300"/>
                </a:solidFill>
                <a:latin typeface="ＭＳ ゴシック" pitchFamily="49" charset="-128"/>
                <a:ea typeface="ＭＳ ゴシック" pitchFamily="49" charset="-128"/>
              </a:rPr>
              <a:t>mikunyan</a:t>
            </a:r>
            <a:r>
              <a:rPr lang="en-GB" altLang="ja-JP" sz="2000" b="1" dirty="0">
                <a:solidFill>
                  <a:srgbClr val="663300"/>
                </a:solidFill>
                <a:latin typeface="ＭＳ ゴシック" pitchFamily="49" charset="-128"/>
                <a:ea typeface="ＭＳ ゴシック" pitchFamily="49" charset="-128"/>
              </a:rPr>
              <a:t> &lt;</a:t>
            </a:r>
            <a:r>
              <a:rPr lang="en-GB" altLang="ja-JP" sz="2000" b="1" dirty="0" err="1">
                <a:solidFill>
                  <a:srgbClr val="663300"/>
                </a:solidFill>
                <a:latin typeface="ＭＳ ゴシック" pitchFamily="49" charset="-128"/>
                <a:ea typeface="ＭＳ ゴシック" pitchFamily="49" charset="-128"/>
              </a:rPr>
              <a:t>mikunyan@spamsource.mishiro</a:t>
            </a:r>
            <a:r>
              <a:rPr lang="en-GB" altLang="ja-JP" sz="2000" b="1" dirty="0">
                <a:solidFill>
                  <a:srgbClr val="663300"/>
                </a:solidFill>
                <a:latin typeface="ＭＳ ゴシック" pitchFamily="49" charset="-128"/>
                <a:ea typeface="ＭＳ ゴシック" pitchFamily="49" charset="-128"/>
              </a:rPr>
              <a:t>&gt;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To: producer@ep.sci.hokudai.ac.jp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Subject: </a:t>
            </a:r>
            <a:r>
              <a:rPr lang="ja-JP" altLang="en-US" sz="2000" b="1" dirty="0">
                <a:solidFill>
                  <a:srgbClr val="663300"/>
                </a:solidFill>
                <a:latin typeface="ＭＳ ゴシック" pitchFamily="49" charset="-128"/>
                <a:ea typeface="ＭＳ ゴシック" pitchFamily="49" charset="-128"/>
              </a:rPr>
              <a:t>メールアドレス変更のお知らせにゃ</a:t>
            </a: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Date: Fri,28 July 2017 16:28:33 +0900 (JST)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X-Mailer: </a:t>
            </a:r>
            <a:r>
              <a:rPr lang="en-GB" altLang="ja-JP" sz="2000" b="1" dirty="0" err="1">
                <a:solidFill>
                  <a:srgbClr val="663300"/>
                </a:solidFill>
                <a:latin typeface="ＭＳ ゴシック" pitchFamily="49" charset="-128"/>
                <a:ea typeface="ＭＳ ゴシック" pitchFamily="49" charset="-128"/>
              </a:rPr>
              <a:t>TSmtpClient</a:t>
            </a:r>
            <a:r>
              <a:rPr lang="en-GB" altLang="ja-JP" sz="2000" b="1" dirty="0">
                <a:solidFill>
                  <a:srgbClr val="663300"/>
                </a:solidFill>
                <a:latin typeface="ＭＳ ゴシック" pitchFamily="49" charset="-128"/>
                <a:ea typeface="ＭＳ ゴシック" pitchFamily="49" charset="-128"/>
              </a:rPr>
              <a:t> ver. 1.0 	</a:t>
            </a: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	</a:t>
            </a:r>
          </a:p>
          <a:p>
            <a:pPr eaLnBrk="1" hangingPunct="1">
              <a:lnSpc>
                <a:spcPct val="91000"/>
              </a:lnSpc>
            </a:pPr>
            <a:r>
              <a:rPr lang="ja-JP" altLang="en-US" sz="2000" b="1" dirty="0" err="1">
                <a:solidFill>
                  <a:srgbClr val="663300"/>
                </a:solidFill>
                <a:latin typeface="ＭＳ ゴシック" pitchFamily="49" charset="-128"/>
                <a:ea typeface="ＭＳ ゴシック" pitchFamily="49" charset="-128"/>
              </a:rPr>
              <a:t>みくだにゃ</a:t>
            </a:r>
            <a:r>
              <a:rPr lang="ja-JP" altLang="en-US" sz="2000" b="1" dirty="0">
                <a:solidFill>
                  <a:srgbClr val="663300"/>
                </a:solidFill>
                <a:latin typeface="ＭＳ ゴシック" pitchFamily="49" charset="-128"/>
                <a:ea typeface="ＭＳ ゴシック" pitchFamily="49" charset="-128"/>
              </a:rPr>
              <a:t>～！！</a:t>
            </a:r>
            <a:r>
              <a:rPr lang="en-US" altLang="ja-JP" sz="2000" b="1" dirty="0">
                <a:solidFill>
                  <a:srgbClr val="663300"/>
                </a:solidFill>
                <a:latin typeface="ＭＳ ゴシック" pitchFamily="49" charset="-128"/>
                <a:ea typeface="ＭＳ ゴシック" pitchFamily="49" charset="-128"/>
              </a:rPr>
              <a:t>P</a:t>
            </a:r>
            <a:r>
              <a:rPr lang="ja-JP" altLang="en-US" sz="2000" b="1" dirty="0">
                <a:solidFill>
                  <a:srgbClr val="663300"/>
                </a:solidFill>
                <a:latin typeface="ＭＳ ゴシック" pitchFamily="49" charset="-128"/>
                <a:ea typeface="ＭＳ ゴシック" pitchFamily="49" charset="-128"/>
              </a:rPr>
              <a:t>チャン久しぶり</a:t>
            </a:r>
            <a:r>
              <a:rPr lang="ja-JP" altLang="en-US" sz="2000" b="1" dirty="0" err="1">
                <a:solidFill>
                  <a:srgbClr val="663300"/>
                </a:solidFill>
                <a:latin typeface="ＭＳ ゴシック" pitchFamily="49" charset="-128"/>
                <a:ea typeface="ＭＳ ゴシック" pitchFamily="49" charset="-128"/>
              </a:rPr>
              <a:t>だにゃ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メルアド変更したのに</a:t>
            </a:r>
            <a:r>
              <a:rPr lang="ja-JP" altLang="en-US" sz="2000" b="1" dirty="0" err="1">
                <a:solidFill>
                  <a:srgbClr val="663300"/>
                </a:solidFill>
                <a:latin typeface="ＭＳ ゴシック" pitchFamily="49" charset="-128"/>
                <a:ea typeface="ＭＳ ゴシック" pitchFamily="49" charset="-128"/>
              </a:rPr>
              <a:t>ゃ</a:t>
            </a:r>
            <a:r>
              <a:rPr lang="ja-JP" altLang="en-US" sz="2000" b="1" dirty="0">
                <a:solidFill>
                  <a:srgbClr val="663300"/>
                </a:solidFill>
                <a:latin typeface="ＭＳ ゴシック" pitchFamily="49" charset="-128"/>
                <a:ea typeface="ＭＳ ゴシック" pitchFamily="49" charset="-128"/>
              </a:rPr>
              <a:t>！！</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ja-JP" altLang="en-US" sz="2000" b="1" dirty="0">
                <a:solidFill>
                  <a:srgbClr val="663300"/>
                </a:solidFill>
                <a:latin typeface="ＭＳ ゴシック" pitchFamily="49" charset="-128"/>
                <a:ea typeface="ＭＳ ゴシック" pitchFamily="49" charset="-128"/>
              </a:rPr>
              <a:t>↓をクリックしてアドレス登録して欲しいのにゃ☆</a:t>
            </a:r>
            <a:endParaRPr lang="en-US" altLang="ja-JP" sz="2000" b="1" dirty="0">
              <a:solidFill>
                <a:srgbClr val="663300"/>
              </a:solidFill>
              <a:latin typeface="ＭＳ ゴシック" pitchFamily="49" charset="-128"/>
              <a:ea typeface="ＭＳ ゴシック" pitchFamily="49" charset="-128"/>
            </a:endParaRPr>
          </a:p>
          <a:p>
            <a:pPr eaLnBrk="1" hangingPunct="1">
              <a:lnSpc>
                <a:spcPct val="91000"/>
              </a:lnSpc>
            </a:pPr>
            <a:r>
              <a:rPr lang="en-GB" altLang="ja-JP" sz="2000" b="1" dirty="0">
                <a:solidFill>
                  <a:srgbClr val="663300"/>
                </a:solidFill>
                <a:latin typeface="ＭＳ ゴシック" pitchFamily="49" charset="-128"/>
                <a:ea typeface="ＭＳ ゴシック" pitchFamily="49" charset="-128"/>
              </a:rPr>
              <a:t>mikunyan@junonmail.com &lt;www.awarawe14124.festivorate.com&gt;</a:t>
            </a:r>
            <a:r>
              <a:rPr lang="ja-JP" altLang="en-US" sz="2000" b="1" dirty="0">
                <a:solidFill>
                  <a:srgbClr val="663300"/>
                </a:solidFill>
                <a:latin typeface="ＭＳ ゴシック" pitchFamily="49" charset="-128"/>
                <a:ea typeface="ＭＳ ゴシック" pitchFamily="49" charset="-128"/>
              </a:rPr>
              <a:t>　</a:t>
            </a:r>
            <a:r>
              <a:rPr lang="en-US" altLang="ja-JP" sz="2000" b="1" dirty="0">
                <a:solidFill>
                  <a:srgbClr val="663300"/>
                </a:solidFill>
                <a:latin typeface="ＭＳ ゴシック" pitchFamily="49" charset="-128"/>
                <a:ea typeface="ＭＳ ゴシック" pitchFamily="49" charset="-128"/>
              </a:rPr>
              <a:t>…</a:t>
            </a:r>
            <a:endParaRPr lang="en-GB" altLang="ja-JP" sz="2000" b="1" dirty="0">
              <a:solidFill>
                <a:srgbClr val="663300"/>
              </a:solidFill>
              <a:latin typeface="ＭＳ ゴシック" pitchFamily="49" charset="-128"/>
              <a:ea typeface="ＭＳ ゴシック" pitchFamily="49" charset="-128"/>
            </a:endParaRPr>
          </a:p>
        </p:txBody>
      </p:sp>
      <p:sp>
        <p:nvSpPr>
          <p:cNvPr id="8" name="AutoShape 4"/>
          <p:cNvSpPr>
            <a:spLocks noChangeArrowheads="1"/>
          </p:cNvSpPr>
          <p:nvPr/>
        </p:nvSpPr>
        <p:spPr bwMode="auto">
          <a:xfrm>
            <a:off x="3275856" y="4437112"/>
            <a:ext cx="1800225" cy="649288"/>
          </a:xfrm>
          <a:prstGeom prst="wedgeRoundRectCallout">
            <a:avLst>
              <a:gd name="adj1" fmla="val -80690"/>
              <a:gd name="adj2" fmla="val 103301"/>
              <a:gd name="adj3" fmla="val 16667"/>
            </a:avLst>
          </a:prstGeom>
          <a:solidFill>
            <a:schemeClr val="accent6">
              <a:lumMod val="20000"/>
              <a:lumOff val="80000"/>
            </a:schemeClr>
          </a:solidFill>
          <a:ln w="25400">
            <a:solidFill>
              <a:srgbClr val="00CC66"/>
            </a:solidFill>
          </a:ln>
          <a:effectLst>
            <a:outerShdw dir="2700000" algn="ctr" rotWithShape="0">
              <a:srgbClr val="808080">
                <a:alpha val="50026"/>
              </a:srgbClr>
            </a:outerShdw>
          </a:effectLst>
        </p:spPr>
        <p:txBody>
          <a:bodyPr lIns="90000" tIns="46800" rIns="90000" bIns="46800" anchor="ctr"/>
          <a:lstStyle/>
          <a:p>
            <a:pPr algn="ctr">
              <a:lnSpc>
                <a:spcPct val="91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err="1">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本文</a:t>
            </a:r>
            <a:endParaRPr 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9" name="Rectangle 3"/>
          <p:cNvSpPr>
            <a:spLocks noChangeArrowheads="1"/>
          </p:cNvSpPr>
          <p:nvPr/>
        </p:nvSpPr>
        <p:spPr bwMode="auto">
          <a:xfrm>
            <a:off x="323851" y="5516562"/>
            <a:ext cx="7932382" cy="1280066"/>
          </a:xfrm>
          <a:prstGeom prst="rect">
            <a:avLst/>
          </a:prstGeom>
          <a:noFill/>
          <a:ln w="3816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27189159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282479" y="2385764"/>
            <a:ext cx="8640000" cy="2086473"/>
            <a:chOff x="282479" y="2852590"/>
            <a:chExt cx="8640000" cy="2086473"/>
          </a:xfrm>
        </p:grpSpPr>
        <p:sp>
          <p:nvSpPr>
            <p:cNvPr id="6" name="正方形/長方形 5"/>
            <p:cNvSpPr/>
            <p:nvPr/>
          </p:nvSpPr>
          <p:spPr>
            <a:xfrm flipV="1">
              <a:off x="282479" y="2852590"/>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flipV="1">
              <a:off x="282479" y="4893344"/>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82479" y="2944028"/>
              <a:ext cx="8640000" cy="1938992"/>
            </a:xfrm>
            <a:prstGeom prst="rect">
              <a:avLst/>
            </a:prstGeom>
            <a:noFill/>
          </p:spPr>
          <p:txBody>
            <a:bodyPr wrap="square" rtlCol="0">
              <a:spAutoFit/>
            </a:bodyPr>
            <a:lstStyle/>
            <a:p>
              <a:r>
                <a:rPr kumimoji="1" lang="ja-JP" altLang="en-US" sz="6000" dirty="0"/>
                <a:t>メールに関する</a:t>
              </a:r>
              <a:endParaRPr kumimoji="1" lang="en-US" altLang="ja-JP" sz="6000" dirty="0"/>
            </a:p>
            <a:p>
              <a:r>
                <a:rPr kumimoji="1" lang="ja-JP" altLang="en-US" sz="6000" dirty="0"/>
                <a:t>セキュリティ</a:t>
              </a:r>
            </a:p>
          </p:txBody>
        </p:sp>
      </p:grpSp>
    </p:spTree>
    <p:extLst>
      <p:ext uri="{BB962C8B-B14F-4D97-AF65-F5344CB8AC3E}">
        <p14:creationId xmlns:p14="http://schemas.microsoft.com/office/powerpoint/2010/main" val="302106360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7520007" cy="769441"/>
            </a:xfrm>
            <a:prstGeom prst="rect">
              <a:avLst/>
            </a:prstGeom>
            <a:noFill/>
          </p:spPr>
          <p:txBody>
            <a:bodyPr wrap="none" rtlCol="0">
              <a:spAutoFit/>
            </a:bodyPr>
            <a:lstStyle/>
            <a:p>
              <a:r>
                <a:rPr kumimoji="1" lang="ja-JP" altLang="en-US" sz="4400" dirty="0"/>
                <a:t>メールに関するセキュリティ</a:t>
              </a:r>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624067"/>
            <a:ext cx="8640000" cy="3108543"/>
          </a:xfrm>
          <a:prstGeom prst="rect">
            <a:avLst/>
          </a:prstGeom>
        </p:spPr>
        <p:txBody>
          <a:bodyPr wrap="square">
            <a:spAutoFit/>
          </a:bodyPr>
          <a:lstStyle/>
          <a:p>
            <a:pPr marL="457200" indent="-457200">
              <a:buFont typeface="Arial" panose="020B0604020202020204" pitchFamily="34" charset="0"/>
              <a:buChar char="•"/>
            </a:pPr>
            <a:r>
              <a:rPr lang="ja-JP" altLang="en-US" sz="2800" dirty="0"/>
              <a:t>メールの偽装</a:t>
            </a:r>
            <a:r>
              <a:rPr lang="en-US" altLang="ja-JP" sz="2800" dirty="0"/>
              <a:t>, </a:t>
            </a:r>
            <a:r>
              <a:rPr lang="ja-JP" altLang="en-US" sz="2800" dirty="0"/>
              <a:t>盗聴</a:t>
            </a:r>
            <a:r>
              <a:rPr lang="en-US" altLang="ja-JP" sz="2800" dirty="0"/>
              <a:t>, </a:t>
            </a:r>
            <a:r>
              <a:rPr lang="ja-JP" altLang="en-US" sz="2800" dirty="0"/>
              <a:t>改ざんは実は簡単</a:t>
            </a:r>
          </a:p>
          <a:p>
            <a:pPr marL="914400" lvl="1" indent="-457200">
              <a:buFont typeface="Arial" panose="020B0604020202020204" pitchFamily="34" charset="0"/>
              <a:buChar char="•"/>
            </a:pPr>
            <a:r>
              <a:rPr lang="ja-JP" altLang="en-US" sz="2800" dirty="0"/>
              <a:t>差出人を詐称 </a:t>
            </a:r>
            <a:r>
              <a:rPr lang="en-US" altLang="ja-JP" sz="2800" dirty="0"/>
              <a:t>(</a:t>
            </a:r>
            <a:r>
              <a:rPr lang="ja-JP" altLang="en-US" sz="2800" dirty="0"/>
              <a:t>なりすまし</a:t>
            </a:r>
            <a:r>
              <a:rPr lang="en-US" altLang="ja-JP" sz="2800" dirty="0"/>
              <a:t>)</a:t>
            </a:r>
          </a:p>
          <a:p>
            <a:pPr marL="914400" lvl="1" indent="-457200">
              <a:buFont typeface="Arial" panose="020B0604020202020204" pitchFamily="34" charset="0"/>
              <a:buChar char="•"/>
            </a:pPr>
            <a:r>
              <a:rPr lang="ja-JP" altLang="en-US" sz="2800" dirty="0"/>
              <a:t>配送途中のネットワーク盗聴</a:t>
            </a:r>
            <a:r>
              <a:rPr lang="en-US" altLang="ja-JP" sz="2800" dirty="0"/>
              <a:t>, </a:t>
            </a:r>
            <a:r>
              <a:rPr lang="ja-JP" altLang="en-US" sz="2800" dirty="0"/>
              <a:t>改ざん</a:t>
            </a:r>
          </a:p>
          <a:p>
            <a:endParaRPr lang="ja-JP" altLang="en-US" sz="2800" dirty="0"/>
          </a:p>
          <a:p>
            <a:pPr marL="457200" indent="-457200">
              <a:buFont typeface="Arial" panose="020B0604020202020204" pitchFamily="34" charset="0"/>
              <a:buChar char="•"/>
            </a:pPr>
            <a:r>
              <a:rPr lang="ja-JP" altLang="en-US" sz="2800" dirty="0"/>
              <a:t>偽装</a:t>
            </a:r>
            <a:r>
              <a:rPr lang="en-US" altLang="ja-JP" sz="2800" dirty="0"/>
              <a:t>, </a:t>
            </a:r>
            <a:r>
              <a:rPr lang="ja-JP" altLang="en-US" sz="2800" dirty="0"/>
              <a:t>盗聴</a:t>
            </a:r>
            <a:r>
              <a:rPr lang="en-US" altLang="ja-JP" sz="2800" dirty="0"/>
              <a:t>, </a:t>
            </a:r>
            <a:r>
              <a:rPr lang="ja-JP" altLang="en-US" sz="2800" dirty="0"/>
              <a:t>改ざんを無効化する策が必要</a:t>
            </a:r>
          </a:p>
          <a:p>
            <a:pPr marL="914400" lvl="1" indent="-457200">
              <a:buFont typeface="Arial" panose="020B0604020202020204" pitchFamily="34" charset="0"/>
              <a:buChar char="•"/>
            </a:pPr>
            <a:r>
              <a:rPr lang="ja-JP" altLang="en-US" sz="2800" dirty="0"/>
              <a:t>盗聴</a:t>
            </a:r>
            <a:r>
              <a:rPr lang="en-US" altLang="ja-JP" sz="2800" dirty="0"/>
              <a:t>: </a:t>
            </a:r>
            <a:r>
              <a:rPr lang="ja-JP" altLang="en-US" sz="2800" dirty="0"/>
              <a:t>暗号化・復号</a:t>
            </a:r>
          </a:p>
          <a:p>
            <a:pPr marL="914400" lvl="1" indent="-457200">
              <a:buFont typeface="Arial" panose="020B0604020202020204" pitchFamily="34" charset="0"/>
              <a:buChar char="•"/>
            </a:pPr>
            <a:r>
              <a:rPr lang="ja-JP" altLang="en-US" sz="2800" dirty="0"/>
              <a:t>偽装</a:t>
            </a:r>
            <a:r>
              <a:rPr lang="en-US" altLang="ja-JP" sz="2800" dirty="0"/>
              <a:t>, </a:t>
            </a:r>
            <a:r>
              <a:rPr lang="ja-JP" altLang="en-US" sz="2800" dirty="0"/>
              <a:t>改ざん</a:t>
            </a:r>
            <a:r>
              <a:rPr lang="en-US" altLang="ja-JP" sz="2800" dirty="0"/>
              <a:t>: </a:t>
            </a:r>
            <a:r>
              <a:rPr lang="ja-JP" altLang="en-US" sz="2800" dirty="0"/>
              <a:t>デジタル署名</a:t>
            </a:r>
          </a:p>
        </p:txBody>
      </p:sp>
    </p:spTree>
    <p:extLst>
      <p:ext uri="{BB962C8B-B14F-4D97-AF65-F5344CB8AC3E}">
        <p14:creationId xmlns:p14="http://schemas.microsoft.com/office/powerpoint/2010/main" val="81669170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3570208" cy="769441"/>
            </a:xfrm>
            <a:prstGeom prst="rect">
              <a:avLst/>
            </a:prstGeom>
            <a:noFill/>
          </p:spPr>
          <p:txBody>
            <a:bodyPr wrap="none" rtlCol="0">
              <a:spAutoFit/>
            </a:bodyPr>
            <a:lstStyle/>
            <a:p>
              <a:r>
                <a:rPr kumimoji="1" lang="ja-JP" altLang="en-US" sz="4400" dirty="0"/>
                <a:t>暗号化・復号</a:t>
              </a:r>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631556"/>
            <a:ext cx="8640000" cy="2246769"/>
          </a:xfrm>
          <a:prstGeom prst="rect">
            <a:avLst/>
          </a:prstGeom>
        </p:spPr>
        <p:txBody>
          <a:bodyPr wrap="square">
            <a:spAutoFit/>
          </a:bodyPr>
          <a:lstStyle/>
          <a:p>
            <a:pPr marL="342900" indent="-342900">
              <a:buFont typeface="Arial" panose="020B0604020202020204" pitchFamily="34" charset="0"/>
              <a:buChar char="•"/>
            </a:pPr>
            <a:r>
              <a:rPr lang="ja-JP" altLang="en-US" sz="2800" dirty="0"/>
              <a:t>配送中の盗聴の無効化のため</a:t>
            </a:r>
            <a:r>
              <a:rPr lang="en-US" altLang="ja-JP" sz="2800" dirty="0"/>
              <a:t>, SSL/TLS </a:t>
            </a:r>
            <a:r>
              <a:rPr lang="ja-JP" altLang="en-US" sz="2800" dirty="0"/>
              <a:t>を用いた暗号化・復号</a:t>
            </a:r>
            <a:endParaRPr lang="en-US" altLang="ja-JP" sz="2800" dirty="0"/>
          </a:p>
          <a:p>
            <a:pPr marL="914400" lvl="1" indent="-457200">
              <a:buFont typeface="Arial" panose="020B0604020202020204" pitchFamily="34" charset="0"/>
              <a:buChar char="•"/>
            </a:pPr>
            <a:r>
              <a:rPr lang="ja-JP" altLang="en-US" sz="2800" dirty="0"/>
              <a:t>鍵による</a:t>
            </a:r>
            <a:r>
              <a:rPr lang="zh-CN" altLang="en-US" sz="2800" dirty="0"/>
              <a:t>暗号化</a:t>
            </a:r>
            <a:r>
              <a:rPr lang="ja-JP" altLang="en-US" sz="2800" dirty="0"/>
              <a:t>・</a:t>
            </a:r>
            <a:r>
              <a:rPr lang="zh-CN" altLang="en-US" sz="2800" dirty="0">
                <a:latin typeface="+mn-ea"/>
              </a:rPr>
              <a:t>復号</a:t>
            </a:r>
            <a:endParaRPr lang="en-US" altLang="zh-CN" sz="2800" dirty="0">
              <a:latin typeface="+mn-ea"/>
            </a:endParaRPr>
          </a:p>
          <a:p>
            <a:pPr marL="1371600" lvl="2" indent="-457200">
              <a:buFont typeface="Arial" panose="020B0604020202020204" pitchFamily="34" charset="0"/>
              <a:buChar char="•"/>
            </a:pPr>
            <a:r>
              <a:rPr lang="zh-TW" altLang="en-US" sz="2800" dirty="0">
                <a:solidFill>
                  <a:srgbClr val="FF0000"/>
                </a:solidFill>
              </a:rPr>
              <a:t>秘密鍵暗号化方式</a:t>
            </a:r>
            <a:endParaRPr lang="en-US" altLang="zh-TW" sz="2800" dirty="0">
              <a:solidFill>
                <a:srgbClr val="FF0000"/>
              </a:solidFill>
            </a:endParaRPr>
          </a:p>
          <a:p>
            <a:pPr marL="1371600" lvl="2" indent="-457200">
              <a:buFont typeface="Arial" panose="020B0604020202020204" pitchFamily="34" charset="0"/>
              <a:buChar char="•"/>
            </a:pPr>
            <a:r>
              <a:rPr lang="zh-TW" altLang="en-US" sz="2800" dirty="0">
                <a:solidFill>
                  <a:srgbClr val="FF0000"/>
                </a:solidFill>
              </a:rPr>
              <a:t>公開鍵暗号化方式</a:t>
            </a:r>
            <a:endParaRPr lang="en-US" altLang="ja-JP" sz="2800" dirty="0"/>
          </a:p>
        </p:txBody>
      </p:sp>
      <p:sp>
        <p:nvSpPr>
          <p:cNvPr id="8" name="角丸四角形 7"/>
          <p:cNvSpPr/>
          <p:nvPr/>
        </p:nvSpPr>
        <p:spPr>
          <a:xfrm>
            <a:off x="3923928" y="5756821"/>
            <a:ext cx="2160240" cy="763686"/>
          </a:xfrm>
          <a:prstGeom prst="round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盗聴しても中身がわからない</a:t>
            </a:r>
            <a:endParaRPr lang="en-US" altLang="ja-JP" dirty="0">
              <a:solidFill>
                <a:schemeClr val="tx1"/>
              </a:solidFill>
            </a:endParaRPr>
          </a:p>
        </p:txBody>
      </p:sp>
      <p:pic>
        <p:nvPicPr>
          <p:cNvPr id="1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9919" y="4949260"/>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312014" y="4430585"/>
            <a:ext cx="1613619" cy="400110"/>
          </a:xfrm>
          <a:prstGeom prst="rect">
            <a:avLst/>
          </a:prstGeom>
          <a:noFill/>
        </p:spPr>
        <p:txBody>
          <a:bodyPr wrap="square" rtlCol="0">
            <a:spAutoFit/>
          </a:bodyPr>
          <a:lstStyle/>
          <a:p>
            <a:r>
              <a:rPr lang="ja-JP" altLang="en-US" sz="2000" dirty="0"/>
              <a:t>送信側</a:t>
            </a:r>
            <a:endParaRPr kumimoji="1" lang="ja-JP" altLang="en-US" sz="2000" dirty="0"/>
          </a:p>
        </p:txBody>
      </p:sp>
      <p:sp>
        <p:nvSpPr>
          <p:cNvPr id="12" name="右矢印 11"/>
          <p:cNvSpPr/>
          <p:nvPr/>
        </p:nvSpPr>
        <p:spPr>
          <a:xfrm>
            <a:off x="1482261" y="5279578"/>
            <a:ext cx="5691039" cy="38938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92" y="5054435"/>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2379" y="5230655"/>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グループ化 34"/>
          <p:cNvGrpSpPr>
            <a:grpSpLocks/>
          </p:cNvGrpSpPr>
          <p:nvPr/>
        </p:nvGrpSpPr>
        <p:grpSpPr bwMode="auto">
          <a:xfrm>
            <a:off x="1204428" y="5229200"/>
            <a:ext cx="554588" cy="488950"/>
            <a:chOff x="2700338" y="1979613"/>
            <a:chExt cx="815975" cy="652462"/>
          </a:xfrm>
        </p:grpSpPr>
        <p:grpSp>
          <p:nvGrpSpPr>
            <p:cNvPr id="16" name="Group 13"/>
            <p:cNvGrpSpPr>
              <a:grpSpLocks/>
            </p:cNvGrpSpPr>
            <p:nvPr/>
          </p:nvGrpSpPr>
          <p:grpSpPr bwMode="auto">
            <a:xfrm>
              <a:off x="2700338" y="1979613"/>
              <a:ext cx="815975" cy="652462"/>
              <a:chOff x="1701" y="1247"/>
              <a:chExt cx="514" cy="411"/>
            </a:xfrm>
          </p:grpSpPr>
          <p:sp>
            <p:nvSpPr>
              <p:cNvPr id="23" name="AutoShape 14"/>
              <p:cNvSpPr>
                <a:spLocks noChangeArrowheads="1"/>
              </p:cNvSpPr>
              <p:nvPr/>
            </p:nvSpPr>
            <p:spPr bwMode="auto">
              <a:xfrm>
                <a:off x="1701" y="1247"/>
                <a:ext cx="515" cy="412"/>
              </a:xfrm>
              <a:prstGeom prst="roundRect">
                <a:avLst>
                  <a:gd name="adj" fmla="val 241"/>
                </a:avLst>
              </a:prstGeom>
              <a:solidFill>
                <a:srgbClr val="FFFFFF"/>
              </a:solidFill>
              <a:ln w="36000">
                <a:solidFill>
                  <a:srgbClr val="263E60"/>
                </a:solidFill>
                <a:round/>
                <a:headEnd/>
                <a:tailEnd/>
              </a:ln>
            </p:spPr>
            <p:txBody>
              <a:bodyPr wrap="none" anchor="ctr"/>
              <a:lstStyle/>
              <a:p>
                <a:endParaRPr lang="ja-JP" altLang="en-US"/>
              </a:p>
            </p:txBody>
          </p:sp>
          <p:sp>
            <p:nvSpPr>
              <p:cNvPr id="24" name="Freeform 15"/>
              <p:cNvSpPr>
                <a:spLocks noChangeArrowheads="1"/>
              </p:cNvSpPr>
              <p:nvPr/>
            </p:nvSpPr>
            <p:spPr bwMode="auto">
              <a:xfrm>
                <a:off x="1701" y="1247"/>
                <a:ext cx="515" cy="206"/>
              </a:xfrm>
              <a:custGeom>
                <a:avLst/>
                <a:gdLst>
                  <a:gd name="T0" fmla="*/ 13 w 2269"/>
                  <a:gd name="T1" fmla="*/ 11 h 909"/>
                  <a:gd name="T2" fmla="*/ 27 w 2269"/>
                  <a:gd name="T3" fmla="*/ 0 h 909"/>
                  <a:gd name="T4" fmla="*/ 0 w 2269"/>
                  <a:gd name="T5" fmla="*/ 0 h 909"/>
                  <a:gd name="T6" fmla="*/ 13 w 2269"/>
                  <a:gd name="T7" fmla="*/ 11 h 909"/>
                  <a:gd name="T8" fmla="*/ 0 60000 65536"/>
                  <a:gd name="T9" fmla="*/ 0 60000 65536"/>
                  <a:gd name="T10" fmla="*/ 0 60000 65536"/>
                  <a:gd name="T11" fmla="*/ 0 60000 65536"/>
                  <a:gd name="T12" fmla="*/ 0 w 2269"/>
                  <a:gd name="T13" fmla="*/ 0 h 909"/>
                  <a:gd name="T14" fmla="*/ 2269 w 2269"/>
                  <a:gd name="T15" fmla="*/ 909 h 909"/>
                </a:gdLst>
                <a:ahLst/>
                <a:cxnLst>
                  <a:cxn ang="T8">
                    <a:pos x="T0" y="T1"/>
                  </a:cxn>
                  <a:cxn ang="T9">
                    <a:pos x="T2" y="T3"/>
                  </a:cxn>
                  <a:cxn ang="T10">
                    <a:pos x="T4" y="T5"/>
                  </a:cxn>
                  <a:cxn ang="T11">
                    <a:pos x="T6" y="T7"/>
                  </a:cxn>
                </a:cxnLst>
                <a:rect l="T12" t="T13" r="T14" b="T15"/>
                <a:pathLst>
                  <a:path w="2269" h="909">
                    <a:moveTo>
                      <a:pt x="1134" y="908"/>
                    </a:moveTo>
                    <a:lnTo>
                      <a:pt x="2268" y="0"/>
                    </a:lnTo>
                    <a:lnTo>
                      <a:pt x="0" y="0"/>
                    </a:lnTo>
                    <a:lnTo>
                      <a:pt x="1134" y="908"/>
                    </a:lnTo>
                  </a:path>
                </a:pathLst>
              </a:custGeom>
              <a:solidFill>
                <a:srgbClr val="99CCFF"/>
              </a:solidFill>
              <a:ln w="9360">
                <a:solidFill>
                  <a:srgbClr val="000000"/>
                </a:solidFill>
                <a:round/>
                <a:headEnd/>
                <a:tailEnd/>
              </a:ln>
            </p:spPr>
            <p:txBody>
              <a:bodyPr wrap="none" anchor="ctr"/>
              <a:lstStyle/>
              <a:p>
                <a:endParaRPr lang="ja-JP" altLang="en-US"/>
              </a:p>
            </p:txBody>
          </p:sp>
        </p:grpSp>
        <p:grpSp>
          <p:nvGrpSpPr>
            <p:cNvPr id="17" name="グループ化 33"/>
            <p:cNvGrpSpPr>
              <a:grpSpLocks/>
            </p:cNvGrpSpPr>
            <p:nvPr/>
          </p:nvGrpSpPr>
          <p:grpSpPr bwMode="auto">
            <a:xfrm>
              <a:off x="2843213" y="2060575"/>
              <a:ext cx="504825" cy="431798"/>
              <a:chOff x="5651525" y="2276419"/>
              <a:chExt cx="504825" cy="719664"/>
            </a:xfrm>
          </p:grpSpPr>
          <p:sp>
            <p:nvSpPr>
              <p:cNvPr id="18" name="片側の 2 つの角を切り取った四角形 17"/>
              <p:cNvSpPr/>
              <p:nvPr/>
            </p:nvSpPr>
            <p:spPr>
              <a:xfrm>
                <a:off x="5651525" y="2493375"/>
                <a:ext cx="504825" cy="502708"/>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9" name="グループ化 22"/>
              <p:cNvGrpSpPr/>
              <p:nvPr/>
            </p:nvGrpSpPr>
            <p:grpSpPr>
              <a:xfrm>
                <a:off x="5796139" y="2564904"/>
                <a:ext cx="216023" cy="360038"/>
                <a:chOff x="5364092" y="2420888"/>
                <a:chExt cx="576061" cy="864091"/>
              </a:xfrm>
              <a:solidFill>
                <a:schemeClr val="bg1"/>
              </a:solidFill>
            </p:grpSpPr>
            <p:sp>
              <p:nvSpPr>
                <p:cNvPr id="21" name="円/楕円 20"/>
                <p:cNvSpPr/>
                <p:nvPr/>
              </p:nvSpPr>
              <p:spPr>
                <a:xfrm>
                  <a:off x="5436096" y="2420888"/>
                  <a:ext cx="432048" cy="43204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台形 21"/>
                <p:cNvSpPr/>
                <p:nvPr/>
              </p:nvSpPr>
              <p:spPr>
                <a:xfrm>
                  <a:off x="5364092" y="2780923"/>
                  <a:ext cx="576061" cy="504056"/>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0" name="アーチ 19"/>
              <p:cNvSpPr/>
              <p:nvPr/>
            </p:nvSpPr>
            <p:spPr>
              <a:xfrm>
                <a:off x="5722962" y="2276419"/>
                <a:ext cx="361950" cy="431274"/>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grpSp>
      <p:sp>
        <p:nvSpPr>
          <p:cNvPr id="25" name="テキスト ボックス 24"/>
          <p:cNvSpPr txBox="1"/>
          <p:nvPr/>
        </p:nvSpPr>
        <p:spPr>
          <a:xfrm>
            <a:off x="7149919" y="4381568"/>
            <a:ext cx="1403648" cy="400110"/>
          </a:xfrm>
          <a:prstGeom prst="rect">
            <a:avLst/>
          </a:prstGeom>
          <a:noFill/>
        </p:spPr>
        <p:txBody>
          <a:bodyPr wrap="square" rtlCol="0">
            <a:spAutoFit/>
          </a:bodyPr>
          <a:lstStyle/>
          <a:p>
            <a:r>
              <a:rPr kumimoji="1" lang="ja-JP" altLang="en-US" sz="2000" dirty="0"/>
              <a:t>受信側</a:t>
            </a:r>
          </a:p>
        </p:txBody>
      </p:sp>
      <p:sp>
        <p:nvSpPr>
          <p:cNvPr id="26" name="テキスト ボックス 25"/>
          <p:cNvSpPr txBox="1"/>
          <p:nvPr/>
        </p:nvSpPr>
        <p:spPr>
          <a:xfrm>
            <a:off x="1661017" y="4580374"/>
            <a:ext cx="1161619" cy="461665"/>
          </a:xfrm>
          <a:prstGeom prst="rect">
            <a:avLst/>
          </a:prstGeom>
          <a:noFill/>
        </p:spPr>
        <p:txBody>
          <a:bodyPr wrap="square" rtlCol="0">
            <a:spAutoFit/>
          </a:bodyPr>
          <a:lstStyle/>
          <a:p>
            <a:pPr algn="ctr"/>
            <a:r>
              <a:rPr lang="ja-JP" altLang="en-US" dirty="0"/>
              <a:t>暗号化</a:t>
            </a:r>
            <a:endParaRPr kumimoji="1" lang="ja-JP" altLang="en-US" dirty="0"/>
          </a:p>
        </p:txBody>
      </p:sp>
      <p:sp>
        <p:nvSpPr>
          <p:cNvPr id="27" name="テキスト ボックス 26"/>
          <p:cNvSpPr txBox="1"/>
          <p:nvPr/>
        </p:nvSpPr>
        <p:spPr>
          <a:xfrm>
            <a:off x="6240763" y="4581623"/>
            <a:ext cx="828092" cy="461665"/>
          </a:xfrm>
          <a:prstGeom prst="rect">
            <a:avLst/>
          </a:prstGeom>
          <a:noFill/>
        </p:spPr>
        <p:txBody>
          <a:bodyPr wrap="square" rtlCol="0">
            <a:spAutoFit/>
          </a:bodyPr>
          <a:lstStyle/>
          <a:p>
            <a:r>
              <a:rPr lang="ja-JP" altLang="en-US" dirty="0"/>
              <a:t>復号</a:t>
            </a:r>
            <a:endParaRPr kumimoji="1" lang="ja-JP" altLang="en-US" dirty="0"/>
          </a:p>
        </p:txBody>
      </p:sp>
      <p:pic>
        <p:nvPicPr>
          <p:cNvPr id="2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0182" y="5244058"/>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直線矢印コネクタ 28"/>
          <p:cNvCxnSpPr/>
          <p:nvPr/>
        </p:nvCxnSpPr>
        <p:spPr>
          <a:xfrm flipV="1">
            <a:off x="3779912" y="5668962"/>
            <a:ext cx="0" cy="56835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504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1.66667E-6 3.00648E-6 L 0.25191 3.00648E-6 " pathEditMode="relative" rAng="0" ptsTypes="AA">
                                      <p:cBhvr>
                                        <p:cTn id="16" dur="2000" fill="hold"/>
                                        <p:tgtEl>
                                          <p:spTgt spid="15"/>
                                        </p:tgtEl>
                                        <p:attrNameLst>
                                          <p:attrName>ppt_x</p:attrName>
                                          <p:attrName>ppt_y</p:attrName>
                                        </p:attrNameLst>
                                      </p:cBhvr>
                                      <p:rCtr x="12587" y="0"/>
                                    </p:animMotion>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0.25191 1.94265E-7 L 0.61371 -0.00416 " pathEditMode="relative" rAng="0" ptsTypes="AA">
                                      <p:cBhvr>
                                        <p:cTn id="27" dur="2000" fill="hold"/>
                                        <p:tgtEl>
                                          <p:spTgt spid="15"/>
                                        </p:tgtEl>
                                        <p:attrNameLst>
                                          <p:attrName>ppt_x</p:attrName>
                                          <p:attrName>ppt_y</p:attrName>
                                        </p:attrNameLst>
                                      </p:cBhvr>
                                      <p:rCtr x="18090" y="-208"/>
                                    </p:animMotion>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p:bldP spid="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4698722" cy="769441"/>
            </a:xfrm>
            <a:prstGeom prst="rect">
              <a:avLst/>
            </a:prstGeom>
            <a:noFill/>
          </p:spPr>
          <p:txBody>
            <a:bodyPr wrap="none" rtlCol="0">
              <a:spAutoFit/>
            </a:bodyPr>
            <a:lstStyle/>
            <a:p>
              <a:r>
                <a:rPr kumimoji="1" lang="ja-JP" altLang="en-US" sz="4400" dirty="0"/>
                <a:t>秘密鍵暗号化方式</a:t>
              </a:r>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252000" y="1635304"/>
            <a:ext cx="8640000" cy="1384995"/>
          </a:xfrm>
          <a:prstGeom prst="rect">
            <a:avLst/>
          </a:prstGeom>
        </p:spPr>
        <p:txBody>
          <a:bodyPr wrap="square">
            <a:spAutoFit/>
          </a:bodyPr>
          <a:lstStyle/>
          <a:p>
            <a:pPr marL="457200" indent="-457200">
              <a:buFont typeface="Arial" panose="020B0604020202020204" pitchFamily="34" charset="0"/>
              <a:buChar char="•"/>
            </a:pPr>
            <a:r>
              <a:rPr lang="ja-JP" altLang="en-US" sz="2800" dirty="0"/>
              <a:t>暗号化・復号に同じ一種の鍵 </a:t>
            </a:r>
            <a:r>
              <a:rPr lang="en-US" altLang="ja-JP" sz="2800" dirty="0"/>
              <a:t>(</a:t>
            </a:r>
            <a:r>
              <a:rPr lang="ja-JP" altLang="en-US" sz="2800" dirty="0"/>
              <a:t>秘密鍵</a:t>
            </a:r>
            <a:r>
              <a:rPr lang="en-US" altLang="ja-JP" sz="2800" dirty="0"/>
              <a:t>) </a:t>
            </a:r>
            <a:r>
              <a:rPr lang="ja-JP" altLang="en-US" sz="2800" dirty="0"/>
              <a:t>を使う</a:t>
            </a:r>
          </a:p>
          <a:p>
            <a:pPr marL="457200" indent="-457200">
              <a:buFont typeface="Arial" panose="020B0604020202020204" pitchFamily="34" charset="0"/>
              <a:buChar char="•"/>
            </a:pPr>
            <a:r>
              <a:rPr lang="ja-JP" altLang="en-US" sz="2800" dirty="0"/>
              <a:t>受信側の秘密鍵を送信者に渡す</a:t>
            </a:r>
          </a:p>
          <a:p>
            <a:pPr marL="914400" lvl="1" indent="-457200">
              <a:buFont typeface="Arial" panose="020B0604020202020204" pitchFamily="34" charset="0"/>
              <a:buChar char="•"/>
            </a:pPr>
            <a:r>
              <a:rPr lang="ja-JP" altLang="en-US" sz="2800" dirty="0"/>
              <a:t>合鍵を渡すようなイメージ</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4324790"/>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654125" y="3732103"/>
            <a:ext cx="1613619" cy="461665"/>
          </a:xfrm>
          <a:prstGeom prst="rect">
            <a:avLst/>
          </a:prstGeom>
          <a:noFill/>
        </p:spPr>
        <p:txBody>
          <a:bodyPr wrap="square" rtlCol="0">
            <a:spAutoFit/>
          </a:bodyPr>
          <a:lstStyle/>
          <a:p>
            <a:r>
              <a:rPr lang="ja-JP" altLang="en-US" dirty="0"/>
              <a:t>送信側</a:t>
            </a:r>
            <a:endParaRPr kumimoji="1" lang="ja-JP" altLang="en-US" dirty="0"/>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440552"/>
            <a:ext cx="17494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2574" y="4288698"/>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963" y="4239908"/>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6649963" y="3725497"/>
            <a:ext cx="1403648" cy="461665"/>
          </a:xfrm>
          <a:prstGeom prst="rect">
            <a:avLst/>
          </a:prstGeom>
          <a:noFill/>
        </p:spPr>
        <p:txBody>
          <a:bodyPr wrap="square" rtlCol="0">
            <a:spAutoFit/>
          </a:bodyPr>
          <a:lstStyle/>
          <a:p>
            <a:r>
              <a:rPr kumimoji="1" lang="ja-JP" altLang="en-US" dirty="0"/>
              <a:t>受信側</a:t>
            </a:r>
          </a:p>
        </p:txBody>
      </p:sp>
      <p:pic>
        <p:nvPicPr>
          <p:cNvPr id="1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915" y="3404460"/>
            <a:ext cx="19018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8344" y="4260171"/>
            <a:ext cx="149155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4917665" y="3440552"/>
            <a:ext cx="1750652" cy="707886"/>
          </a:xfrm>
          <a:prstGeom prst="rect">
            <a:avLst/>
          </a:prstGeom>
          <a:noFill/>
        </p:spPr>
        <p:txBody>
          <a:bodyPr wrap="square" rtlCol="0">
            <a:spAutoFit/>
          </a:bodyPr>
          <a:lstStyle/>
          <a:p>
            <a:pPr algn="ctr"/>
            <a:r>
              <a:rPr lang="ja-JP" altLang="en-US" sz="2000" dirty="0"/>
              <a:t>この鍵を</a:t>
            </a:r>
            <a:endParaRPr lang="en-US" altLang="ja-JP" sz="2000" dirty="0"/>
          </a:p>
          <a:p>
            <a:pPr algn="ctr"/>
            <a:r>
              <a:rPr lang="ja-JP" altLang="en-US" sz="2000" dirty="0"/>
              <a:t>使ってね</a:t>
            </a:r>
            <a:endParaRPr kumimoji="1" lang="ja-JP" altLang="en-US" sz="2000" dirty="0"/>
          </a:p>
        </p:txBody>
      </p:sp>
      <p:pic>
        <p:nvPicPr>
          <p:cNvPr id="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4419" y="4239908"/>
            <a:ext cx="6588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5292418" y="4144969"/>
            <a:ext cx="1018283" cy="400110"/>
          </a:xfrm>
          <a:prstGeom prst="rect">
            <a:avLst/>
          </a:prstGeom>
          <a:noFill/>
        </p:spPr>
        <p:txBody>
          <a:bodyPr wrap="square" rtlCol="0">
            <a:spAutoFit/>
          </a:bodyPr>
          <a:lstStyle/>
          <a:p>
            <a:r>
              <a:rPr kumimoji="1"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秘密鍵</a:t>
            </a:r>
          </a:p>
        </p:txBody>
      </p:sp>
    </p:spTree>
    <p:extLst>
      <p:ext uri="{BB962C8B-B14F-4D97-AF65-F5344CB8AC3E}">
        <p14:creationId xmlns:p14="http://schemas.microsoft.com/office/powerpoint/2010/main" val="280507975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4698722" cy="769441"/>
            </a:xfrm>
            <a:prstGeom prst="rect">
              <a:avLst/>
            </a:prstGeom>
            <a:noFill/>
          </p:spPr>
          <p:txBody>
            <a:bodyPr wrap="none" rtlCol="0">
              <a:spAutoFit/>
            </a:bodyPr>
            <a:lstStyle/>
            <a:p>
              <a:r>
                <a:rPr kumimoji="1" lang="ja-JP" altLang="en-US" sz="4400" dirty="0"/>
                <a:t>秘密鍵暗号化方式</a:t>
              </a:r>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252000" y="1635304"/>
            <a:ext cx="8640000" cy="1384995"/>
          </a:xfrm>
          <a:prstGeom prst="rect">
            <a:avLst/>
          </a:prstGeom>
        </p:spPr>
        <p:txBody>
          <a:bodyPr wrap="square">
            <a:spAutoFit/>
          </a:bodyPr>
          <a:lstStyle/>
          <a:p>
            <a:pPr marL="457200" indent="-457200">
              <a:buFont typeface="Arial" panose="020B0604020202020204" pitchFamily="34" charset="0"/>
              <a:buChar char="•"/>
            </a:pPr>
            <a:r>
              <a:rPr lang="ja-JP" altLang="en-US" sz="2800" dirty="0"/>
              <a:t>暗号化・復号に同じ一種の鍵 </a:t>
            </a:r>
            <a:r>
              <a:rPr lang="en-US" altLang="ja-JP" sz="2800" dirty="0"/>
              <a:t>(</a:t>
            </a:r>
            <a:r>
              <a:rPr lang="ja-JP" altLang="en-US" sz="2800" dirty="0"/>
              <a:t>秘密鍵</a:t>
            </a:r>
            <a:r>
              <a:rPr lang="en-US" altLang="ja-JP" sz="2800" dirty="0"/>
              <a:t>) </a:t>
            </a:r>
            <a:r>
              <a:rPr lang="ja-JP" altLang="en-US" sz="2800" dirty="0"/>
              <a:t>を使う</a:t>
            </a:r>
          </a:p>
          <a:p>
            <a:pPr marL="457200" indent="-457200">
              <a:buFont typeface="Arial" panose="020B0604020202020204" pitchFamily="34" charset="0"/>
              <a:buChar char="•"/>
            </a:pPr>
            <a:r>
              <a:rPr lang="ja-JP" altLang="en-US" sz="2800" dirty="0"/>
              <a:t>受信側の秘密鍵を送信者に渡す</a:t>
            </a:r>
          </a:p>
          <a:p>
            <a:pPr marL="914400" lvl="1" indent="-457200">
              <a:buFont typeface="Arial" panose="020B0604020202020204" pitchFamily="34" charset="0"/>
              <a:buChar char="•"/>
            </a:pPr>
            <a:r>
              <a:rPr lang="ja-JP" altLang="en-US" sz="2800" dirty="0"/>
              <a:t>合鍵を渡すようなイメージ</a:t>
            </a: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4324787"/>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654125" y="3732100"/>
            <a:ext cx="1613619" cy="461665"/>
          </a:xfrm>
          <a:prstGeom prst="rect">
            <a:avLst/>
          </a:prstGeom>
          <a:noFill/>
        </p:spPr>
        <p:txBody>
          <a:bodyPr wrap="square" rtlCol="0">
            <a:spAutoFit/>
          </a:bodyPr>
          <a:lstStyle/>
          <a:p>
            <a:r>
              <a:rPr lang="ja-JP" altLang="en-US" dirty="0"/>
              <a:t>送信側</a:t>
            </a:r>
            <a:endParaRPr kumimoji="1" lang="ja-JP" altLang="en-US" dirty="0"/>
          </a:p>
        </p:txBody>
      </p:sp>
      <p:pic>
        <p:nvPicPr>
          <p:cNvPr id="2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4239905"/>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6660232" y="3719106"/>
            <a:ext cx="1403648" cy="461665"/>
          </a:xfrm>
          <a:prstGeom prst="rect">
            <a:avLst/>
          </a:prstGeom>
          <a:noFill/>
        </p:spPr>
        <p:txBody>
          <a:bodyPr wrap="square" rtlCol="0">
            <a:spAutoFit/>
          </a:bodyPr>
          <a:lstStyle/>
          <a:p>
            <a:r>
              <a:rPr kumimoji="1" lang="ja-JP" altLang="en-US" dirty="0"/>
              <a:t>受信側</a:t>
            </a:r>
          </a:p>
        </p:txBody>
      </p:sp>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2915" y="3404457"/>
            <a:ext cx="19018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4917665" y="3440549"/>
            <a:ext cx="1750652" cy="707886"/>
          </a:xfrm>
          <a:prstGeom prst="rect">
            <a:avLst/>
          </a:prstGeom>
          <a:noFill/>
        </p:spPr>
        <p:txBody>
          <a:bodyPr wrap="square" rtlCol="0">
            <a:spAutoFit/>
          </a:bodyPr>
          <a:lstStyle/>
          <a:p>
            <a:pPr algn="ctr"/>
            <a:r>
              <a:rPr lang="ja-JP" altLang="en-US" sz="2000" dirty="0"/>
              <a:t>同じ</a:t>
            </a: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秘密鍵</a:t>
            </a:r>
            <a:r>
              <a:rPr lang="ja-JP" altLang="en-US" sz="2000" dirty="0"/>
              <a:t>で</a:t>
            </a:r>
            <a:endParaRPr lang="en-US" altLang="ja-JP" sz="2000" dirty="0"/>
          </a:p>
          <a:p>
            <a:pPr algn="ctr"/>
            <a:r>
              <a:rPr lang="ja-JP" altLang="en-US" sz="2000" dirty="0"/>
              <a:t>復号</a:t>
            </a:r>
            <a:endParaRPr lang="en-US" altLang="ja-JP" sz="2000" dirty="0"/>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3446574"/>
            <a:ext cx="169545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3779912" y="4260164"/>
            <a:ext cx="1429988"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2356674" y="3479273"/>
            <a:ext cx="1512167" cy="707886"/>
          </a:xfrm>
          <a:prstGeom prst="rect">
            <a:avLst/>
          </a:prstGeom>
          <a:noFill/>
        </p:spPr>
        <p:txBody>
          <a:bodyPr wrap="square" rtlCol="0">
            <a:spAutoFit/>
          </a:bodyPr>
          <a:lstStyle/>
          <a:p>
            <a:pPr algn="ctr"/>
            <a:r>
              <a:rPr lang="ja-JP" altLang="en-US"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秘密鍵</a:t>
            </a:r>
            <a:r>
              <a:rPr lang="ja-JP" altLang="en-US" sz="2000" dirty="0"/>
              <a:t>で</a:t>
            </a:r>
            <a:endParaRPr lang="en-US" altLang="ja-JP" sz="2000" dirty="0"/>
          </a:p>
          <a:p>
            <a:pPr algn="ctr"/>
            <a:r>
              <a:rPr lang="ja-JP" altLang="en-US" sz="2000" dirty="0"/>
              <a:t>暗号化</a:t>
            </a:r>
            <a:endParaRPr kumimoji="1" lang="ja-JP" altLang="en-US" sz="2000" dirty="0"/>
          </a:p>
        </p:txBody>
      </p:sp>
      <p:grpSp>
        <p:nvGrpSpPr>
          <p:cNvPr id="29" name="グループ化 34"/>
          <p:cNvGrpSpPr>
            <a:grpSpLocks/>
          </p:cNvGrpSpPr>
          <p:nvPr/>
        </p:nvGrpSpPr>
        <p:grpSpPr bwMode="auto">
          <a:xfrm>
            <a:off x="2780263" y="4317680"/>
            <a:ext cx="554588" cy="488950"/>
            <a:chOff x="2700338" y="1979613"/>
            <a:chExt cx="815975" cy="652462"/>
          </a:xfrm>
        </p:grpSpPr>
        <p:grpSp>
          <p:nvGrpSpPr>
            <p:cNvPr id="30" name="Group 13"/>
            <p:cNvGrpSpPr>
              <a:grpSpLocks/>
            </p:cNvGrpSpPr>
            <p:nvPr/>
          </p:nvGrpSpPr>
          <p:grpSpPr bwMode="auto">
            <a:xfrm>
              <a:off x="2700338" y="1979613"/>
              <a:ext cx="815975" cy="652462"/>
              <a:chOff x="1701" y="1247"/>
              <a:chExt cx="514" cy="411"/>
            </a:xfrm>
          </p:grpSpPr>
          <p:sp>
            <p:nvSpPr>
              <p:cNvPr id="37" name="AutoShape 14"/>
              <p:cNvSpPr>
                <a:spLocks noChangeArrowheads="1"/>
              </p:cNvSpPr>
              <p:nvPr/>
            </p:nvSpPr>
            <p:spPr bwMode="auto">
              <a:xfrm>
                <a:off x="1701" y="1247"/>
                <a:ext cx="515" cy="412"/>
              </a:xfrm>
              <a:prstGeom prst="roundRect">
                <a:avLst>
                  <a:gd name="adj" fmla="val 241"/>
                </a:avLst>
              </a:prstGeom>
              <a:solidFill>
                <a:srgbClr val="FFFFFF"/>
              </a:solidFill>
              <a:ln w="36000">
                <a:solidFill>
                  <a:srgbClr val="263E60"/>
                </a:solidFill>
                <a:round/>
                <a:headEnd/>
                <a:tailEnd/>
              </a:ln>
            </p:spPr>
            <p:txBody>
              <a:bodyPr wrap="none" anchor="ctr"/>
              <a:lstStyle/>
              <a:p>
                <a:endParaRPr lang="ja-JP" altLang="en-US"/>
              </a:p>
            </p:txBody>
          </p:sp>
          <p:sp>
            <p:nvSpPr>
              <p:cNvPr id="38" name="Freeform 15"/>
              <p:cNvSpPr>
                <a:spLocks noChangeArrowheads="1"/>
              </p:cNvSpPr>
              <p:nvPr/>
            </p:nvSpPr>
            <p:spPr bwMode="auto">
              <a:xfrm>
                <a:off x="1701" y="1247"/>
                <a:ext cx="515" cy="206"/>
              </a:xfrm>
              <a:custGeom>
                <a:avLst/>
                <a:gdLst>
                  <a:gd name="T0" fmla="*/ 13 w 2269"/>
                  <a:gd name="T1" fmla="*/ 11 h 909"/>
                  <a:gd name="T2" fmla="*/ 27 w 2269"/>
                  <a:gd name="T3" fmla="*/ 0 h 909"/>
                  <a:gd name="T4" fmla="*/ 0 w 2269"/>
                  <a:gd name="T5" fmla="*/ 0 h 909"/>
                  <a:gd name="T6" fmla="*/ 13 w 2269"/>
                  <a:gd name="T7" fmla="*/ 11 h 909"/>
                  <a:gd name="T8" fmla="*/ 0 60000 65536"/>
                  <a:gd name="T9" fmla="*/ 0 60000 65536"/>
                  <a:gd name="T10" fmla="*/ 0 60000 65536"/>
                  <a:gd name="T11" fmla="*/ 0 60000 65536"/>
                  <a:gd name="T12" fmla="*/ 0 w 2269"/>
                  <a:gd name="T13" fmla="*/ 0 h 909"/>
                  <a:gd name="T14" fmla="*/ 2269 w 2269"/>
                  <a:gd name="T15" fmla="*/ 909 h 909"/>
                </a:gdLst>
                <a:ahLst/>
                <a:cxnLst>
                  <a:cxn ang="T8">
                    <a:pos x="T0" y="T1"/>
                  </a:cxn>
                  <a:cxn ang="T9">
                    <a:pos x="T2" y="T3"/>
                  </a:cxn>
                  <a:cxn ang="T10">
                    <a:pos x="T4" y="T5"/>
                  </a:cxn>
                  <a:cxn ang="T11">
                    <a:pos x="T6" y="T7"/>
                  </a:cxn>
                </a:cxnLst>
                <a:rect l="T12" t="T13" r="T14" b="T15"/>
                <a:pathLst>
                  <a:path w="2269" h="909">
                    <a:moveTo>
                      <a:pt x="1134" y="908"/>
                    </a:moveTo>
                    <a:lnTo>
                      <a:pt x="2268" y="0"/>
                    </a:lnTo>
                    <a:lnTo>
                      <a:pt x="0" y="0"/>
                    </a:lnTo>
                    <a:lnTo>
                      <a:pt x="1134" y="908"/>
                    </a:lnTo>
                  </a:path>
                </a:pathLst>
              </a:custGeom>
              <a:solidFill>
                <a:srgbClr val="99CCFF"/>
              </a:solidFill>
              <a:ln w="9360">
                <a:solidFill>
                  <a:srgbClr val="000000"/>
                </a:solidFill>
                <a:round/>
                <a:headEnd/>
                <a:tailEnd/>
              </a:ln>
            </p:spPr>
            <p:txBody>
              <a:bodyPr wrap="none" anchor="ctr"/>
              <a:lstStyle/>
              <a:p>
                <a:endParaRPr lang="ja-JP" altLang="en-US"/>
              </a:p>
            </p:txBody>
          </p:sp>
        </p:grpSp>
        <p:grpSp>
          <p:nvGrpSpPr>
            <p:cNvPr id="31" name="グループ化 33"/>
            <p:cNvGrpSpPr>
              <a:grpSpLocks/>
            </p:cNvGrpSpPr>
            <p:nvPr/>
          </p:nvGrpSpPr>
          <p:grpSpPr bwMode="auto">
            <a:xfrm>
              <a:off x="2843808" y="2060848"/>
              <a:ext cx="504056" cy="432048"/>
              <a:chOff x="5652120" y="2276872"/>
              <a:chExt cx="504056" cy="720080"/>
            </a:xfrm>
          </p:grpSpPr>
          <p:sp>
            <p:nvSpPr>
              <p:cNvPr id="32" name="片側の 2 つの角を切り取った四角形 31"/>
              <p:cNvSpPr/>
              <p:nvPr/>
            </p:nvSpPr>
            <p:spPr>
              <a:xfrm>
                <a:off x="5651525" y="2493375"/>
                <a:ext cx="504825" cy="502708"/>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3" name="グループ化 22"/>
              <p:cNvGrpSpPr/>
              <p:nvPr/>
            </p:nvGrpSpPr>
            <p:grpSpPr>
              <a:xfrm>
                <a:off x="5796136" y="2564904"/>
                <a:ext cx="216024" cy="360040"/>
                <a:chOff x="5364088" y="2420888"/>
                <a:chExt cx="576064" cy="864096"/>
              </a:xfrm>
              <a:solidFill>
                <a:schemeClr val="bg1"/>
              </a:solidFill>
            </p:grpSpPr>
            <p:sp>
              <p:nvSpPr>
                <p:cNvPr id="35" name="円/楕円 34"/>
                <p:cNvSpPr/>
                <p:nvPr/>
              </p:nvSpPr>
              <p:spPr>
                <a:xfrm>
                  <a:off x="5436096" y="2420888"/>
                  <a:ext cx="432048" cy="43204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台形 35"/>
                <p:cNvSpPr/>
                <p:nvPr/>
              </p:nvSpPr>
              <p:spPr>
                <a:xfrm>
                  <a:off x="5364088" y="2780928"/>
                  <a:ext cx="576064" cy="504056"/>
                </a:xfrm>
                <a:prstGeom prst="trapezoid">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4" name="アーチ 33"/>
              <p:cNvSpPr/>
              <p:nvPr/>
            </p:nvSpPr>
            <p:spPr>
              <a:xfrm>
                <a:off x="5722962" y="2276417"/>
                <a:ext cx="361950" cy="431272"/>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grpSp>
      <p:pic>
        <p:nvPicPr>
          <p:cNvPr id="3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3109" y="4260164"/>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6343" y="4562750"/>
            <a:ext cx="6651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09900" y="4532880"/>
            <a:ext cx="6651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05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42" presetClass="path" presetSubtype="0" accel="50000" decel="50000" fill="hold" nodeType="withEffect">
                                  <p:stCondLst>
                                    <p:cond delay="0"/>
                                  </p:stCondLst>
                                  <p:childTnLst>
                                    <p:animMotion origin="layout" path="M 5E-6 2.22222E-6 L 0.29931 0.0037 " pathEditMode="relative" rAng="0" ptsTypes="AA">
                                      <p:cBhvr>
                                        <p:cTn id="12" dur="2000" fill="hold"/>
                                        <p:tgtEl>
                                          <p:spTgt spid="29"/>
                                        </p:tgtEl>
                                        <p:attrNameLst>
                                          <p:attrName>ppt_x</p:attrName>
                                          <p:attrName>ppt_y</p:attrName>
                                        </p:attrNameLst>
                                      </p:cBhvr>
                                      <p:rCtr x="14965" y="185"/>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9"/>
                                        </p:tgtEl>
                                      </p:cBhvr>
                                    </p:animEffect>
                                    <p:set>
                                      <p:cBhvr>
                                        <p:cTn id="21" dur="1" fill="hold">
                                          <p:stCondLst>
                                            <p:cond delay="499"/>
                                          </p:stCondLst>
                                        </p:cTn>
                                        <p:tgtEl>
                                          <p:spTgt spid="29"/>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4698722" cy="769441"/>
            </a:xfrm>
            <a:prstGeom prst="rect">
              <a:avLst/>
            </a:prstGeom>
            <a:noFill/>
          </p:spPr>
          <p:txBody>
            <a:bodyPr wrap="none" rtlCol="0">
              <a:spAutoFit/>
            </a:bodyPr>
            <a:lstStyle/>
            <a:p>
              <a:r>
                <a:rPr lang="ja-JP" altLang="en-US" sz="4400" dirty="0"/>
                <a:t>メールサーバとは</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252000" y="1629424"/>
            <a:ext cx="8640000" cy="1815882"/>
          </a:xfrm>
          <a:prstGeom prst="rect">
            <a:avLst/>
          </a:prstGeom>
          <a:ln w="25400">
            <a:solidFill>
              <a:srgbClr val="CC99FF"/>
            </a:solidFill>
          </a:ln>
        </p:spPr>
        <p:txBody>
          <a:bodyPr wrap="square">
            <a:spAutoFit/>
          </a:bodyPr>
          <a:lstStyle/>
          <a:p>
            <a:r>
              <a:rPr lang="ja-JP" altLang="en-US" sz="28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メールサーバ</a:t>
            </a:r>
            <a:endParaRPr lang="en-US" altLang="ja-JP" sz="28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a:p>
            <a:r>
              <a:rPr lang="ja-JP" altLang="en-US" sz="2800" dirty="0"/>
              <a:t>クライアントの要求に応じて</a:t>
            </a:r>
            <a:r>
              <a:rPr lang="en-US" altLang="ja-JP" sz="2800" dirty="0"/>
              <a:t>,</a:t>
            </a:r>
            <a:r>
              <a:rPr lang="en-US" altLang="ja-JP" sz="2800" dirty="0">
                <a:solidFill>
                  <a:srgbClr val="FF0000"/>
                </a:solidFill>
              </a:rPr>
              <a:t> </a:t>
            </a:r>
            <a:r>
              <a:rPr lang="ja-JP" altLang="en-US" sz="2800" dirty="0">
                <a:solidFill>
                  <a:srgbClr val="FF00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電子メール（以下メール）の送受信サービス</a:t>
            </a:r>
            <a:r>
              <a:rPr lang="ja-JP" altLang="en-US" sz="2800" dirty="0"/>
              <a:t>を提供するソフトウェア／計算機</a:t>
            </a:r>
            <a:endParaRPr lang="en-US" altLang="ja-JP" sz="2800" dirty="0"/>
          </a:p>
        </p:txBody>
      </p:sp>
      <p:sp>
        <p:nvSpPr>
          <p:cNvPr id="10" name="テキスト ボックス 9"/>
          <p:cNvSpPr txBox="1"/>
          <p:nvPr/>
        </p:nvSpPr>
        <p:spPr>
          <a:xfrm>
            <a:off x="252000" y="3801983"/>
            <a:ext cx="8891999" cy="2246769"/>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800" dirty="0"/>
              <a:t>手元の計算機を</a:t>
            </a:r>
            <a:r>
              <a:rPr lang="ja-JP" altLang="en-US" sz="2800" dirty="0"/>
              <a:t>常時ネットワークに接続しなくてもメール受け取り可能</a:t>
            </a:r>
            <a:endParaRPr lang="en-US" altLang="ja-JP" sz="2800" dirty="0"/>
          </a:p>
          <a:p>
            <a:pPr marL="914400" lvl="1" indent="-457200">
              <a:buFontTx/>
              <a:buChar char="-"/>
            </a:pPr>
            <a:r>
              <a:rPr kumimoji="1" lang="ja-JP" altLang="en-US" sz="2800" dirty="0"/>
              <a:t>メールサーバがメールを取り置きする</a:t>
            </a:r>
            <a:endParaRPr lang="en-US" altLang="ja-JP" sz="2800" dirty="0"/>
          </a:p>
          <a:p>
            <a:pPr lvl="1"/>
            <a:r>
              <a:rPr lang="ja-JP" altLang="en-US" sz="2800" dirty="0"/>
              <a:t>受信する計算機が不在、破損、行方不明になっても</a:t>
            </a:r>
            <a:endParaRPr lang="en-US" altLang="ja-JP" sz="2800" dirty="0"/>
          </a:p>
          <a:p>
            <a:pPr lvl="1"/>
            <a:r>
              <a:rPr lang="ja-JP" altLang="en-US" sz="2800" dirty="0"/>
              <a:t>郵便受けのようにメールを受け取れる</a:t>
            </a:r>
            <a:endParaRPr kumimoji="1" lang="ja-JP" altLang="en-US" sz="2800" dirty="0"/>
          </a:p>
        </p:txBody>
      </p:sp>
    </p:spTree>
    <p:extLst>
      <p:ext uri="{BB962C8B-B14F-4D97-AF65-F5344CB8AC3E}">
        <p14:creationId xmlns:p14="http://schemas.microsoft.com/office/powerpoint/2010/main" val="3759703610"/>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4698722" cy="769441"/>
            </a:xfrm>
            <a:prstGeom prst="rect">
              <a:avLst/>
            </a:prstGeom>
            <a:noFill/>
          </p:spPr>
          <p:txBody>
            <a:bodyPr wrap="none" rtlCol="0">
              <a:spAutoFit/>
            </a:bodyPr>
            <a:lstStyle/>
            <a:p>
              <a:r>
                <a:rPr lang="ja-JP" altLang="en-US" sz="4400" dirty="0"/>
                <a:t>公開</a:t>
              </a:r>
              <a:r>
                <a:rPr kumimoji="1" lang="ja-JP" altLang="en-US" sz="4400" dirty="0"/>
                <a:t>鍵暗号化方式</a:t>
              </a:r>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637436"/>
            <a:ext cx="8639999" cy="2677656"/>
          </a:xfrm>
          <a:prstGeom prst="rect">
            <a:avLst/>
          </a:prstGeom>
        </p:spPr>
        <p:txBody>
          <a:bodyPr wrap="square">
            <a:spAutoFit/>
          </a:bodyPr>
          <a:lstStyle/>
          <a:p>
            <a:pPr marL="457200" indent="-457200">
              <a:buFont typeface="Arial" panose="020B0604020202020204" pitchFamily="34" charset="0"/>
              <a:buChar char="•"/>
            </a:pPr>
            <a:r>
              <a:rPr lang="ja-JP" altLang="en-US" sz="2800" dirty="0"/>
              <a:t>暗号化・復号に異なる二つの鍵を使う</a:t>
            </a:r>
            <a:r>
              <a:rPr lang="en-US" altLang="ja-JP" sz="2800" dirty="0"/>
              <a:t>.</a:t>
            </a:r>
          </a:p>
          <a:p>
            <a:pPr marL="914400" lvl="1" indent="-457200">
              <a:buFont typeface="Arial" panose="020B0604020202020204" pitchFamily="34" charset="0"/>
              <a:buChar char="•"/>
            </a:pPr>
            <a:r>
              <a:rPr lang="ja-JP" altLang="en-US" sz="2800" dirty="0"/>
              <a:t>公開鍵</a:t>
            </a:r>
          </a:p>
          <a:p>
            <a:pPr lvl="2"/>
            <a:r>
              <a:rPr lang="ja-JP" altLang="en-US" sz="2800" dirty="0"/>
              <a:t>誰でも入手できる</a:t>
            </a:r>
          </a:p>
          <a:p>
            <a:pPr marL="914400" lvl="1" indent="-457200">
              <a:buFont typeface="Arial" panose="020B0604020202020204" pitchFamily="34" charset="0"/>
              <a:buChar char="•"/>
            </a:pPr>
            <a:r>
              <a:rPr lang="ja-JP" altLang="en-US" sz="2800" dirty="0"/>
              <a:t>秘密鍵</a:t>
            </a:r>
          </a:p>
          <a:p>
            <a:pPr lvl="2"/>
            <a:r>
              <a:rPr lang="ja-JP" altLang="en-US" sz="2800" dirty="0"/>
              <a:t>鍵の持ち主は一人だけ</a:t>
            </a:r>
          </a:p>
          <a:p>
            <a:pPr marL="457200" indent="-457200">
              <a:buFont typeface="Arial" panose="020B0604020202020204" pitchFamily="34" charset="0"/>
              <a:buChar char="•"/>
            </a:pPr>
            <a:r>
              <a:rPr lang="ja-JP" altLang="en-US" sz="2800" dirty="0"/>
              <a:t>錠前を渡すイメージ</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239185"/>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354947"/>
            <a:ext cx="174942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2574" y="5203093"/>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963" y="5154303"/>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654125" y="4646498"/>
            <a:ext cx="1613619" cy="400110"/>
          </a:xfrm>
          <a:prstGeom prst="rect">
            <a:avLst/>
          </a:prstGeom>
          <a:noFill/>
        </p:spPr>
        <p:txBody>
          <a:bodyPr wrap="square" rtlCol="0">
            <a:spAutoFit/>
          </a:bodyPr>
          <a:lstStyle/>
          <a:p>
            <a:r>
              <a:rPr lang="ja-JP" altLang="en-US" sz="2000" dirty="0"/>
              <a:t>送信側</a:t>
            </a:r>
            <a:endParaRPr kumimoji="1" lang="ja-JP" altLang="en-US" sz="2000" dirty="0"/>
          </a:p>
        </p:txBody>
      </p:sp>
      <p:sp>
        <p:nvSpPr>
          <p:cNvPr id="13" name="テキスト ボックス 12"/>
          <p:cNvSpPr txBox="1"/>
          <p:nvPr/>
        </p:nvSpPr>
        <p:spPr>
          <a:xfrm>
            <a:off x="6649963" y="4639892"/>
            <a:ext cx="1403648" cy="400110"/>
          </a:xfrm>
          <a:prstGeom prst="rect">
            <a:avLst/>
          </a:prstGeom>
          <a:noFill/>
        </p:spPr>
        <p:txBody>
          <a:bodyPr wrap="square" rtlCol="0">
            <a:spAutoFit/>
          </a:bodyPr>
          <a:lstStyle/>
          <a:p>
            <a:r>
              <a:rPr kumimoji="1" lang="ja-JP" altLang="en-US" sz="2000" dirty="0"/>
              <a:t>受信側</a:t>
            </a:r>
          </a:p>
        </p:txBody>
      </p:sp>
      <p:pic>
        <p:nvPicPr>
          <p:cNvPr id="14"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7513" y="4312085"/>
            <a:ext cx="182245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8344" y="5174566"/>
            <a:ext cx="149155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6156" y="5140778"/>
            <a:ext cx="66516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5235375" y="5101557"/>
            <a:ext cx="1018282" cy="400110"/>
          </a:xfrm>
          <a:prstGeom prst="rect">
            <a:avLst/>
          </a:prstGeom>
          <a:noFill/>
        </p:spPr>
        <p:txBody>
          <a:bodyPr wrap="square" rtlCol="0">
            <a:spAutoFit/>
          </a:bodyPr>
          <a:lstStyle/>
          <a:p>
            <a:r>
              <a:rPr lang="ja-JP" altLang="en-US" sz="2000" dirty="0">
                <a:latin typeface="源柔ゴシックL等幅 Heavy" panose="020B0709020203020207" pitchFamily="49" charset="-128"/>
                <a:ea typeface="源柔ゴシックL等幅 Heavy" panose="020B0709020203020207" pitchFamily="49" charset="-128"/>
                <a:cs typeface="源柔ゴシックL等幅 Heavy" panose="020B0709020203020207" pitchFamily="49" charset="-128"/>
              </a:rPr>
              <a:t>公開鍵</a:t>
            </a:r>
            <a:endParaRPr kumimoji="1" lang="ja-JP" altLang="en-US" sz="2000" dirty="0">
              <a:latin typeface="源柔ゴシックL等幅 Heavy" panose="020B0709020203020207" pitchFamily="49" charset="-128"/>
              <a:ea typeface="源柔ゴシックL等幅 Heavy" panose="020B0709020203020207" pitchFamily="49" charset="-128"/>
              <a:cs typeface="源柔ゴシックL等幅 Heavy" panose="020B0709020203020207" pitchFamily="49" charset="-128"/>
            </a:endParaRPr>
          </a:p>
        </p:txBody>
      </p:sp>
    </p:spTree>
    <p:extLst>
      <p:ext uri="{BB962C8B-B14F-4D97-AF65-F5344CB8AC3E}">
        <p14:creationId xmlns:p14="http://schemas.microsoft.com/office/powerpoint/2010/main" val="387434753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4698722" cy="769441"/>
            </a:xfrm>
            <a:prstGeom prst="rect">
              <a:avLst/>
            </a:prstGeom>
            <a:noFill/>
          </p:spPr>
          <p:txBody>
            <a:bodyPr wrap="none" rtlCol="0">
              <a:spAutoFit/>
            </a:bodyPr>
            <a:lstStyle/>
            <a:p>
              <a:r>
                <a:rPr lang="ja-JP" altLang="en-US" sz="4400" dirty="0"/>
                <a:t>公開</a:t>
              </a:r>
              <a:r>
                <a:rPr kumimoji="1" lang="ja-JP" altLang="en-US" sz="4400" dirty="0"/>
                <a:t>鍵暗号化方式</a:t>
              </a:r>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52000" y="1637436"/>
            <a:ext cx="8639999" cy="2677656"/>
          </a:xfrm>
          <a:prstGeom prst="rect">
            <a:avLst/>
          </a:prstGeom>
        </p:spPr>
        <p:txBody>
          <a:bodyPr wrap="square">
            <a:spAutoFit/>
          </a:bodyPr>
          <a:lstStyle/>
          <a:p>
            <a:pPr marL="457200" indent="-457200">
              <a:buFont typeface="Arial" panose="020B0604020202020204" pitchFamily="34" charset="0"/>
              <a:buChar char="•"/>
            </a:pPr>
            <a:r>
              <a:rPr lang="ja-JP" altLang="en-US" sz="2800" dirty="0"/>
              <a:t>暗号化・復号に異なる二つの鍵を使う</a:t>
            </a:r>
            <a:r>
              <a:rPr lang="en-US" altLang="ja-JP" sz="2800" dirty="0"/>
              <a:t>.</a:t>
            </a:r>
          </a:p>
          <a:p>
            <a:pPr marL="914400" lvl="1" indent="-457200">
              <a:buFont typeface="Arial" panose="020B0604020202020204" pitchFamily="34" charset="0"/>
              <a:buChar char="•"/>
            </a:pPr>
            <a:r>
              <a:rPr lang="ja-JP" altLang="en-US" sz="2800" dirty="0"/>
              <a:t>公開鍵</a:t>
            </a:r>
          </a:p>
          <a:p>
            <a:pPr lvl="2"/>
            <a:r>
              <a:rPr lang="ja-JP" altLang="en-US" sz="2800" dirty="0"/>
              <a:t>誰でも入手できる</a:t>
            </a:r>
          </a:p>
          <a:p>
            <a:pPr marL="914400" lvl="1" indent="-457200">
              <a:buFont typeface="Arial" panose="020B0604020202020204" pitchFamily="34" charset="0"/>
              <a:buChar char="•"/>
            </a:pPr>
            <a:r>
              <a:rPr lang="ja-JP" altLang="en-US" sz="2800" dirty="0"/>
              <a:t>秘密鍵</a:t>
            </a:r>
          </a:p>
          <a:p>
            <a:pPr lvl="2"/>
            <a:r>
              <a:rPr lang="ja-JP" altLang="en-US" sz="2800" dirty="0"/>
              <a:t>鍵の持ち主は一人だけ</a:t>
            </a:r>
          </a:p>
          <a:p>
            <a:pPr marL="457200" indent="-457200">
              <a:buFont typeface="Arial" panose="020B0604020202020204" pitchFamily="34" charset="0"/>
              <a:buChar char="•"/>
            </a:pPr>
            <a:r>
              <a:rPr lang="ja-JP" altLang="en-US" sz="2800" dirty="0"/>
              <a:t>錠前を渡すイメージ</a:t>
            </a: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239187"/>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515" y="5154305"/>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9963" y="5154305"/>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1261" y="4931633"/>
            <a:ext cx="98107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角丸四角形吹き出し 21"/>
          <p:cNvSpPr/>
          <p:nvPr/>
        </p:nvSpPr>
        <p:spPr>
          <a:xfrm>
            <a:off x="2058180" y="4303083"/>
            <a:ext cx="1660164" cy="1532954"/>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267064" y="4425763"/>
            <a:ext cx="1223885" cy="707886"/>
          </a:xfrm>
          <a:prstGeom prst="rect">
            <a:avLst/>
          </a:prstGeom>
          <a:noFill/>
        </p:spPr>
        <p:txBody>
          <a:bodyPr wrap="square" rtlCol="0">
            <a:spAutoFit/>
          </a:bodyPr>
          <a:lstStyle/>
          <a:p>
            <a:pPr algn="ctr"/>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公開鍵</a:t>
            </a:r>
            <a:r>
              <a:rPr lang="ja-JP" altLang="en-US" sz="2000" dirty="0"/>
              <a:t>で</a:t>
            </a:r>
            <a:endParaRPr lang="en-US" altLang="ja-JP" sz="2000" dirty="0"/>
          </a:p>
          <a:p>
            <a:pPr algn="ctr"/>
            <a:r>
              <a:rPr lang="ja-JP" altLang="en-US" sz="2000" dirty="0"/>
              <a:t>暗号化</a:t>
            </a:r>
            <a:endParaRPr kumimoji="1" lang="ja-JP" altLang="en-US" sz="2000" dirty="0"/>
          </a:p>
        </p:txBody>
      </p:sp>
      <p:sp>
        <p:nvSpPr>
          <p:cNvPr id="24" name="角丸四角形吹き出し 23"/>
          <p:cNvSpPr/>
          <p:nvPr/>
        </p:nvSpPr>
        <p:spPr>
          <a:xfrm>
            <a:off x="4780012" y="4299769"/>
            <a:ext cx="1861939" cy="1554438"/>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3462336" y="5068836"/>
            <a:ext cx="1690391" cy="61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グループ化 25"/>
          <p:cNvGrpSpPr/>
          <p:nvPr/>
        </p:nvGrpSpPr>
        <p:grpSpPr>
          <a:xfrm>
            <a:off x="2693898" y="5803170"/>
            <a:ext cx="301764" cy="421507"/>
            <a:chOff x="5754608" y="5013181"/>
            <a:chExt cx="504825" cy="705145"/>
          </a:xfrm>
        </p:grpSpPr>
        <p:grpSp>
          <p:nvGrpSpPr>
            <p:cNvPr id="27" name="グループ化 33"/>
            <p:cNvGrpSpPr>
              <a:grpSpLocks/>
            </p:cNvGrpSpPr>
            <p:nvPr/>
          </p:nvGrpSpPr>
          <p:grpSpPr bwMode="auto">
            <a:xfrm>
              <a:off x="5754608" y="5013181"/>
              <a:ext cx="504825" cy="705145"/>
              <a:chOff x="5651525" y="2115575"/>
              <a:chExt cx="504825" cy="880507"/>
            </a:xfrm>
          </p:grpSpPr>
          <p:sp>
            <p:nvSpPr>
              <p:cNvPr id="29" name="片側の 2 つの角を切り取った四角形 28"/>
              <p:cNvSpPr/>
              <p:nvPr/>
            </p:nvSpPr>
            <p:spPr>
              <a:xfrm>
                <a:off x="5651525" y="2493374"/>
                <a:ext cx="504825" cy="502708"/>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台形 29"/>
              <p:cNvSpPr/>
              <p:nvPr/>
            </p:nvSpPr>
            <p:spPr>
              <a:xfrm>
                <a:off x="5832429" y="2693631"/>
                <a:ext cx="146397" cy="210022"/>
              </a:xfrm>
              <a:prstGeom prst="trapezoid">
                <a:avLst>
                  <a:gd name="adj" fmla="val 38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アーチ 30"/>
              <p:cNvSpPr/>
              <p:nvPr/>
            </p:nvSpPr>
            <p:spPr>
              <a:xfrm>
                <a:off x="5722960" y="2115575"/>
                <a:ext cx="361950" cy="790595"/>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28" name="円/楕円 27"/>
            <p:cNvSpPr/>
            <p:nvPr/>
          </p:nvSpPr>
          <p:spPr>
            <a:xfrm flipV="1">
              <a:off x="5970461" y="5560204"/>
              <a:ext cx="76484" cy="861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1099" y="5076988"/>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テキスト ボックス 32"/>
          <p:cNvSpPr txBox="1"/>
          <p:nvPr/>
        </p:nvSpPr>
        <p:spPr>
          <a:xfrm>
            <a:off x="5062909" y="4369102"/>
            <a:ext cx="1296144" cy="707886"/>
          </a:xfrm>
          <a:prstGeom prst="rect">
            <a:avLst/>
          </a:prstGeom>
          <a:noFill/>
        </p:spPr>
        <p:txBody>
          <a:bodyPr wrap="square" rtlCol="0">
            <a:spAutoFit/>
          </a:bodyPr>
          <a:lstStyle/>
          <a:p>
            <a:pPr algn="ctr"/>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秘密鍵</a:t>
            </a:r>
            <a:r>
              <a:rPr lang="ja-JP" altLang="en-US" sz="2000" dirty="0"/>
              <a:t>で復号</a:t>
            </a:r>
            <a:endParaRPr kumimoji="1" lang="ja-JP" altLang="en-US" sz="2000" dirty="0"/>
          </a:p>
        </p:txBody>
      </p:sp>
      <p:sp>
        <p:nvSpPr>
          <p:cNvPr id="34" name="テキスト ボックス 33"/>
          <p:cNvSpPr txBox="1"/>
          <p:nvPr/>
        </p:nvSpPr>
        <p:spPr>
          <a:xfrm>
            <a:off x="654125" y="4646500"/>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35" name="テキスト ボックス 34"/>
          <p:cNvSpPr txBox="1"/>
          <p:nvPr/>
        </p:nvSpPr>
        <p:spPr>
          <a:xfrm>
            <a:off x="6649963" y="4607171"/>
            <a:ext cx="1403648" cy="461665"/>
          </a:xfrm>
          <a:prstGeom prst="rect">
            <a:avLst/>
          </a:prstGeom>
          <a:noFill/>
        </p:spPr>
        <p:txBody>
          <a:bodyPr wrap="square" rtlCol="0">
            <a:spAutoFit/>
          </a:bodyPr>
          <a:lstStyle/>
          <a:p>
            <a:r>
              <a:rPr lang="ja-JP" altLang="en-US" dirty="0"/>
              <a:t>受信</a:t>
            </a:r>
            <a:r>
              <a:rPr kumimoji="1" lang="ja-JP" altLang="en-US" dirty="0"/>
              <a:t>側</a:t>
            </a:r>
          </a:p>
        </p:txBody>
      </p:sp>
      <p:pic>
        <p:nvPicPr>
          <p:cNvPr id="3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9408" y="5269349"/>
            <a:ext cx="6588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5966" y="5163106"/>
            <a:ext cx="59213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183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42" presetClass="path" presetSubtype="0" accel="50000" decel="50000" fill="hold" nodeType="withEffect">
                                  <p:stCondLst>
                                    <p:cond delay="0"/>
                                  </p:stCondLst>
                                  <p:childTnLst>
                                    <p:animMotion origin="layout" path="M -3.61111E-6 -2.22222E-6 L 0.31962 -0.00602 " pathEditMode="relative" rAng="0" ptsTypes="AA">
                                      <p:cBhvr>
                                        <p:cTn id="15" dur="2000" fill="hold"/>
                                        <p:tgtEl>
                                          <p:spTgt spid="37"/>
                                        </p:tgtEl>
                                        <p:attrNameLst>
                                          <p:attrName>ppt_x</p:attrName>
                                          <p:attrName>ppt_y</p:attrName>
                                        </p:attrNameLst>
                                      </p:cBhvr>
                                      <p:rCtr x="15972" y="-301"/>
                                    </p:animMotion>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2000" y="1511167"/>
            <a:ext cx="4320000" cy="4339650"/>
          </a:xfrm>
          <a:prstGeom prst="rect">
            <a:avLst/>
          </a:prstGeom>
          <a:noFill/>
          <a:ln w="25400">
            <a:solidFill>
              <a:srgbClr val="CC99FF"/>
            </a:solidFill>
          </a:ln>
        </p:spPr>
        <p:txBody>
          <a:bodyPr wrap="square" rtlCol="0">
            <a:spAutoFit/>
          </a:bodyPr>
          <a:lstStyle/>
          <a:p>
            <a:r>
              <a:rPr lang="ja-JP" altLang="en-US" sz="28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秘密鍵暗号化方式</a:t>
            </a:r>
            <a:endParaRPr lang="en-US" altLang="ja-JP" sz="28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endParaRPr>
          </a:p>
          <a:p>
            <a:pPr marL="457200" indent="-457200">
              <a:buFont typeface="Arial" panose="020B0604020202020204" pitchFamily="34" charset="0"/>
              <a:buChar char="•"/>
            </a:pPr>
            <a:r>
              <a:rPr lang="ja-JP" altLang="en-US" sz="2800" dirty="0"/>
              <a:t>メリット</a:t>
            </a:r>
            <a:endParaRPr lang="en-US" altLang="ja-JP" sz="2800" dirty="0"/>
          </a:p>
          <a:p>
            <a:pPr marL="800100" lvl="1" indent="-342900">
              <a:buFont typeface="Arial" panose="020B0604020202020204" pitchFamily="34" charset="0"/>
              <a:buChar char="•"/>
            </a:pPr>
            <a:r>
              <a:rPr lang="ja-JP" altLang="en-US" sz="2400" dirty="0"/>
              <a:t>暗号化と復号の速度が速い </a:t>
            </a:r>
            <a:endParaRPr lang="en-US" altLang="ja-JP" sz="2400" dirty="0"/>
          </a:p>
          <a:p>
            <a:pPr marL="457200" indent="-457200">
              <a:buFont typeface="Arial" panose="020B0604020202020204" pitchFamily="34" charset="0"/>
              <a:buChar char="•"/>
            </a:pPr>
            <a:r>
              <a:rPr lang="ja-JP" altLang="en-US" sz="2800" dirty="0"/>
              <a:t>デメリット</a:t>
            </a:r>
            <a:endParaRPr lang="en-US" altLang="ja-JP" sz="2800" dirty="0"/>
          </a:p>
          <a:p>
            <a:pPr marL="800100" lvl="1" indent="-342900">
              <a:buFont typeface="Arial" panose="020B0604020202020204" pitchFamily="34" charset="0"/>
              <a:buChar char="•"/>
            </a:pPr>
            <a:r>
              <a:rPr lang="ja-JP" altLang="en-US" sz="2400" dirty="0"/>
              <a:t>鍵の受け渡し時に厳重な管理が必要</a:t>
            </a:r>
            <a:endParaRPr lang="en-US" altLang="ja-JP" sz="2400" dirty="0"/>
          </a:p>
          <a:p>
            <a:pPr marL="800100" lvl="1" indent="-342900">
              <a:buFont typeface="Arial" panose="020B0604020202020204" pitchFamily="34" charset="0"/>
              <a:buChar char="•"/>
            </a:pPr>
            <a:r>
              <a:rPr lang="ja-JP" altLang="en-US" sz="2400" dirty="0"/>
              <a:t>通信相手毎に秘密鍵の管理が必要</a:t>
            </a:r>
            <a:endParaRPr lang="en-US" altLang="ja-JP" sz="2400" dirty="0"/>
          </a:p>
          <a:p>
            <a:pPr lvl="1"/>
            <a:endParaRPr lang="en-US" altLang="ja-JP" sz="2400" dirty="0"/>
          </a:p>
          <a:p>
            <a:pPr lvl="1"/>
            <a:endParaRPr lang="en-US" altLang="ja-JP" sz="2400" dirty="0"/>
          </a:p>
        </p:txBody>
      </p:sp>
      <p:sp>
        <p:nvSpPr>
          <p:cNvPr id="5" name="テキスト ボックス 4"/>
          <p:cNvSpPr txBox="1"/>
          <p:nvPr/>
        </p:nvSpPr>
        <p:spPr>
          <a:xfrm>
            <a:off x="4572000" y="1511167"/>
            <a:ext cx="4320000" cy="3231654"/>
          </a:xfrm>
          <a:prstGeom prst="rect">
            <a:avLst/>
          </a:prstGeom>
          <a:noFill/>
          <a:ln w="25400">
            <a:solidFill>
              <a:srgbClr val="CC99FF"/>
            </a:solidFill>
          </a:ln>
        </p:spPr>
        <p:txBody>
          <a:bodyPr wrap="square" rtlCol="0">
            <a:spAutoFit/>
          </a:bodyPr>
          <a:lstStyle/>
          <a:p>
            <a:r>
              <a:rPr lang="ja-JP" altLang="en-US" sz="28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rPr>
              <a:t>公開鍵暗号化方式</a:t>
            </a:r>
            <a:endParaRPr lang="en-US" altLang="ja-JP" sz="2000" dirty="0">
              <a:latin typeface="源柔ゴシックL等幅 Bold" panose="020B0609020203020207" pitchFamily="49" charset="-128"/>
              <a:ea typeface="源柔ゴシックL等幅 Bold" panose="020B0609020203020207" pitchFamily="49" charset="-128"/>
              <a:cs typeface="源柔ゴシックL等幅 Bold" panose="020B0609020203020207" pitchFamily="49" charset="-128"/>
            </a:endParaRPr>
          </a:p>
          <a:p>
            <a:pPr marL="342900" indent="-342900">
              <a:buFont typeface="Arial" panose="020B0604020202020204" pitchFamily="34" charset="0"/>
              <a:buChar char="•"/>
            </a:pPr>
            <a:r>
              <a:rPr lang="ja-JP" altLang="en-US" sz="2800" dirty="0"/>
              <a:t>メリット</a:t>
            </a:r>
            <a:endParaRPr lang="en-US" altLang="ja-JP" sz="2800" dirty="0"/>
          </a:p>
          <a:p>
            <a:pPr marL="800100" lvl="1" indent="-342900">
              <a:buFont typeface="Arial" panose="020B0604020202020204" pitchFamily="34" charset="0"/>
              <a:buChar char="•"/>
            </a:pPr>
            <a:r>
              <a:rPr lang="ja-JP" altLang="en-US" sz="2400" dirty="0"/>
              <a:t>秘密鍵をネット上で受け渡ししないので、鍵の情報が盗まれにくい</a:t>
            </a:r>
            <a:endParaRPr lang="en-US" altLang="ja-JP" sz="2400" dirty="0"/>
          </a:p>
          <a:p>
            <a:pPr marL="342900" indent="-342900">
              <a:buFont typeface="Arial" panose="020B0604020202020204" pitchFamily="34" charset="0"/>
              <a:buChar char="•"/>
            </a:pPr>
            <a:r>
              <a:rPr lang="ja-JP" altLang="en-US" sz="2800" dirty="0"/>
              <a:t>デメリット</a:t>
            </a:r>
            <a:endParaRPr lang="en-US" altLang="ja-JP" sz="2800" dirty="0"/>
          </a:p>
          <a:p>
            <a:pPr marL="800100" lvl="1" indent="-342900">
              <a:buFont typeface="Arial" panose="020B0604020202020204" pitchFamily="34" charset="0"/>
              <a:buChar char="•"/>
            </a:pPr>
            <a:r>
              <a:rPr lang="ja-JP" altLang="en-US" sz="2400" dirty="0"/>
              <a:t>暗号化・復号の速度が遅い</a:t>
            </a:r>
            <a:endParaRPr lang="en-US" altLang="ja-JP" sz="2400" dirty="0"/>
          </a:p>
        </p:txBody>
      </p:sp>
      <p:grpSp>
        <p:nvGrpSpPr>
          <p:cNvPr id="6" name="グループ化 5"/>
          <p:cNvGrpSpPr/>
          <p:nvPr/>
        </p:nvGrpSpPr>
        <p:grpSpPr>
          <a:xfrm>
            <a:off x="252000" y="481092"/>
            <a:ext cx="8640000" cy="815160"/>
            <a:chOff x="252000" y="481092"/>
            <a:chExt cx="8640000" cy="815160"/>
          </a:xfrm>
        </p:grpSpPr>
        <p:sp>
          <p:nvSpPr>
            <p:cNvPr id="7" name="テキスト ボックス 6"/>
            <p:cNvSpPr txBox="1"/>
            <p:nvPr/>
          </p:nvSpPr>
          <p:spPr>
            <a:xfrm>
              <a:off x="252000" y="481092"/>
              <a:ext cx="4698722" cy="769441"/>
            </a:xfrm>
            <a:prstGeom prst="rect">
              <a:avLst/>
            </a:prstGeom>
            <a:noFill/>
          </p:spPr>
          <p:txBody>
            <a:bodyPr wrap="none" rtlCol="0">
              <a:spAutoFit/>
            </a:bodyPr>
            <a:lstStyle/>
            <a:p>
              <a:r>
                <a:rPr kumimoji="1" lang="ja-JP" altLang="en-US" sz="4400" dirty="0"/>
                <a:t>暗号化方式の比較</a:t>
              </a:r>
            </a:p>
          </p:txBody>
        </p:sp>
        <p:sp>
          <p:nvSpPr>
            <p:cNvPr id="8" name="正方形/長方形 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3314986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6955750" cy="769441"/>
            </a:xfrm>
            <a:prstGeom prst="rect">
              <a:avLst/>
            </a:prstGeom>
            <a:noFill/>
          </p:spPr>
          <p:txBody>
            <a:bodyPr wrap="none" rtlCol="0">
              <a:spAutoFit/>
            </a:bodyPr>
            <a:lstStyle/>
            <a:p>
              <a:r>
                <a:rPr kumimoji="1" lang="ja-JP" altLang="en-US" sz="4400" dirty="0"/>
                <a:t>デジタル署名（電子署名）</a:t>
              </a:r>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正方形/長方形 7"/>
          <p:cNvSpPr/>
          <p:nvPr/>
        </p:nvSpPr>
        <p:spPr>
          <a:xfrm>
            <a:off x="251999" y="1631556"/>
            <a:ext cx="8640001" cy="1815882"/>
          </a:xfrm>
          <a:prstGeom prst="rect">
            <a:avLst/>
          </a:prstGeom>
        </p:spPr>
        <p:txBody>
          <a:bodyPr wrap="square">
            <a:spAutoFit/>
          </a:bodyPr>
          <a:lstStyle/>
          <a:p>
            <a:pPr marL="457200" indent="-457200">
              <a:buFont typeface="Arial" panose="020B0604020202020204" pitchFamily="34" charset="0"/>
              <a:buChar char="•"/>
            </a:pPr>
            <a:r>
              <a:rPr lang="ja-JP" altLang="en-US" sz="2800" dirty="0"/>
              <a:t>メールの送信者と</a:t>
            </a:r>
            <a:r>
              <a:rPr lang="en-US" altLang="ja-JP" sz="2800" dirty="0"/>
              <a:t>, </a:t>
            </a:r>
            <a:r>
              <a:rPr lang="ja-JP" altLang="en-US" sz="2800" dirty="0"/>
              <a:t>送られたデータの改ざんがされていないことを証明する仕組み</a:t>
            </a:r>
          </a:p>
          <a:p>
            <a:pPr marL="914400" lvl="1" indent="-457200">
              <a:buFont typeface="Arial" panose="020B0604020202020204" pitchFamily="34" charset="0"/>
              <a:buChar char="•"/>
            </a:pPr>
            <a:r>
              <a:rPr lang="ja-JP" altLang="en-US" sz="2800" dirty="0"/>
              <a:t> なりすまし無効化</a:t>
            </a:r>
          </a:p>
          <a:p>
            <a:pPr marL="914400" lvl="1" indent="-457200">
              <a:buFont typeface="Arial" panose="020B0604020202020204" pitchFamily="34" charset="0"/>
              <a:buChar char="•"/>
            </a:pPr>
            <a:r>
              <a:rPr lang="ja-JP" altLang="en-US" sz="2800" dirty="0"/>
              <a:t> </a:t>
            </a:r>
            <a:r>
              <a:rPr lang="ja-JP" altLang="en-US" sz="2800" dirty="0">
                <a:solidFill>
                  <a:srgbClr val="FF0000"/>
                </a:solidFill>
              </a:rPr>
              <a:t>ハッシュ値</a:t>
            </a:r>
            <a:r>
              <a:rPr lang="ja-JP" altLang="en-US" sz="2800" dirty="0"/>
              <a:t>によって改ざんの有無が確認可能</a:t>
            </a:r>
          </a:p>
        </p:txBody>
      </p:sp>
    </p:spTree>
    <p:extLst>
      <p:ext uri="{BB962C8B-B14F-4D97-AF65-F5344CB8AC3E}">
        <p14:creationId xmlns:p14="http://schemas.microsoft.com/office/powerpoint/2010/main" val="1812020637"/>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3450"/>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吹き出し 9"/>
          <p:cNvSpPr/>
          <p:nvPr/>
        </p:nvSpPr>
        <p:spPr>
          <a:xfrm>
            <a:off x="2058180" y="3843250"/>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4611608" y="3843250"/>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8568"/>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649963" y="5011434"/>
            <a:ext cx="1403648" cy="461665"/>
          </a:xfrm>
          <a:prstGeom prst="rect">
            <a:avLst/>
          </a:prstGeom>
          <a:noFill/>
        </p:spPr>
        <p:txBody>
          <a:bodyPr wrap="square" rtlCol="0">
            <a:spAutoFit/>
          </a:bodyPr>
          <a:lstStyle/>
          <a:p>
            <a:r>
              <a:rPr lang="ja-JP" altLang="en-US" dirty="0"/>
              <a:t>受信</a:t>
            </a:r>
            <a:r>
              <a:rPr kumimoji="1" lang="ja-JP" altLang="en-US" dirty="0"/>
              <a:t>側</a:t>
            </a:r>
          </a:p>
        </p:txBody>
      </p:sp>
      <p:sp>
        <p:nvSpPr>
          <p:cNvPr id="14" name="テキスト ボックス 13"/>
          <p:cNvSpPr txBox="1"/>
          <p:nvPr/>
        </p:nvSpPr>
        <p:spPr>
          <a:xfrm>
            <a:off x="654125" y="5050763"/>
            <a:ext cx="1613619" cy="461665"/>
          </a:xfrm>
          <a:prstGeom prst="rect">
            <a:avLst/>
          </a:prstGeom>
          <a:noFill/>
        </p:spPr>
        <p:txBody>
          <a:bodyPr wrap="square" rtlCol="0">
            <a:spAutoFit/>
          </a:bodyPr>
          <a:lstStyle/>
          <a:p>
            <a:r>
              <a:rPr lang="ja-JP" altLang="en-US" dirty="0"/>
              <a:t>送信側</a:t>
            </a:r>
            <a:endParaRPr kumimoji="1" lang="ja-JP" altLang="en-US" dirty="0"/>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6607" y="5054916"/>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485111"/>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3450"/>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角丸四角形吹き出し 9"/>
          <p:cNvSpPr/>
          <p:nvPr/>
        </p:nvSpPr>
        <p:spPr>
          <a:xfrm>
            <a:off x="2058180" y="3843250"/>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吹き出し 10"/>
          <p:cNvSpPr/>
          <p:nvPr/>
        </p:nvSpPr>
        <p:spPr>
          <a:xfrm>
            <a:off x="4611608" y="3843250"/>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8568"/>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6649963" y="5011434"/>
            <a:ext cx="1403648" cy="461665"/>
          </a:xfrm>
          <a:prstGeom prst="rect">
            <a:avLst/>
          </a:prstGeom>
          <a:noFill/>
        </p:spPr>
        <p:txBody>
          <a:bodyPr wrap="square" rtlCol="0">
            <a:spAutoFit/>
          </a:bodyPr>
          <a:lstStyle/>
          <a:p>
            <a:r>
              <a:rPr lang="ja-JP" altLang="en-US" dirty="0"/>
              <a:t>受信</a:t>
            </a:r>
            <a:r>
              <a:rPr kumimoji="1" lang="ja-JP" altLang="en-US" dirty="0"/>
              <a:t>側</a:t>
            </a:r>
          </a:p>
        </p:txBody>
      </p:sp>
      <p:sp>
        <p:nvSpPr>
          <p:cNvPr id="14" name="テキスト ボックス 13"/>
          <p:cNvSpPr txBox="1"/>
          <p:nvPr/>
        </p:nvSpPr>
        <p:spPr>
          <a:xfrm>
            <a:off x="654125" y="5050763"/>
            <a:ext cx="1613619" cy="461665"/>
          </a:xfrm>
          <a:prstGeom prst="rect">
            <a:avLst/>
          </a:prstGeom>
          <a:noFill/>
        </p:spPr>
        <p:txBody>
          <a:bodyPr wrap="square" rtlCol="0">
            <a:spAutoFit/>
          </a:bodyPr>
          <a:lstStyle/>
          <a:p>
            <a:r>
              <a:rPr lang="ja-JP" altLang="en-US" dirty="0"/>
              <a:t>送信側</a:t>
            </a:r>
            <a:endParaRPr kumimoji="1" lang="ja-JP" altLang="en-US" dirty="0"/>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3144349" y="4858913"/>
            <a:ext cx="723538" cy="809452"/>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A6DC8E03F</a:t>
            </a:r>
            <a:r>
              <a:rPr lang="en-US" altLang="ja-JP" sz="1600" dirty="0">
                <a:solidFill>
                  <a:schemeClr val="tx1"/>
                </a:solidFill>
              </a:rPr>
              <a:t>…</a:t>
            </a:r>
            <a:endParaRPr kumimoji="1" lang="ja-JP" altLang="en-US" dirty="0">
              <a:solidFill>
                <a:schemeClr val="tx1"/>
              </a:solidFill>
            </a:endParaRPr>
          </a:p>
        </p:txBody>
      </p:sp>
      <p:sp>
        <p:nvSpPr>
          <p:cNvPr id="2" name="下矢印 1"/>
          <p:cNvSpPr/>
          <p:nvPr/>
        </p:nvSpPr>
        <p:spPr>
          <a:xfrm rot="16200000">
            <a:off x="2834428" y="5156171"/>
            <a:ext cx="218375" cy="348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234919" y="5699399"/>
            <a:ext cx="1569660" cy="369332"/>
          </a:xfrm>
          <a:prstGeom prst="rect">
            <a:avLst/>
          </a:prstGeom>
        </p:spPr>
        <p:txBody>
          <a:bodyPr wrap="none">
            <a:spAutoFit/>
          </a:bodyPr>
          <a:lstStyle/>
          <a:p>
            <a:pPr algn="ctr"/>
            <a:r>
              <a:rPr lang="ja-JP" altLang="en-US" dirty="0">
                <a:solidFill>
                  <a:srgbClr val="FF0000"/>
                </a:solidFill>
              </a:rPr>
              <a:t>ハッシュ関数</a:t>
            </a:r>
          </a:p>
        </p:txBody>
      </p:sp>
      <p:sp>
        <p:nvSpPr>
          <p:cNvPr id="22" name="テキスト ボックス 21"/>
          <p:cNvSpPr txBox="1"/>
          <p:nvPr/>
        </p:nvSpPr>
        <p:spPr>
          <a:xfrm>
            <a:off x="1995437" y="3843250"/>
            <a:ext cx="2048624" cy="1015663"/>
          </a:xfrm>
          <a:prstGeom prst="rect">
            <a:avLst/>
          </a:prstGeom>
          <a:noFill/>
        </p:spPr>
        <p:txBody>
          <a:bodyPr wrap="square" rtlCol="0">
            <a:spAutoFit/>
          </a:bodyPr>
          <a:lstStyle/>
          <a:p>
            <a:pPr algn="ctr"/>
            <a:r>
              <a:rPr lang="ja-JP" altLang="en-US" sz="2000" dirty="0"/>
              <a:t>ハッシュ関数で</a:t>
            </a:r>
            <a:endParaRPr lang="en-US" altLang="ja-JP" sz="2000" dirty="0"/>
          </a:p>
          <a:p>
            <a:pPr algn="ctr"/>
            <a:r>
              <a:rPr lang="ja-JP" altLang="en-US" sz="2000" dirty="0"/>
              <a:t>ハッシュ値を</a:t>
            </a:r>
            <a:endParaRPr lang="en-US" altLang="ja-JP" sz="2000" dirty="0"/>
          </a:p>
          <a:p>
            <a:pPr algn="ctr"/>
            <a:r>
              <a:rPr lang="ja-JP" altLang="en-US" sz="2000" dirty="0"/>
              <a:t>導出</a:t>
            </a:r>
            <a:endParaRPr kumimoji="1" lang="ja-JP" altLang="en-US" sz="2000" dirty="0"/>
          </a:p>
        </p:txBody>
      </p:sp>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6607" y="5054916"/>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872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3" grpId="0"/>
      <p:bldP spid="22" grpId="0"/>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角丸四角形吹き出し 30"/>
          <p:cNvSpPr/>
          <p:nvPr/>
        </p:nvSpPr>
        <p:spPr>
          <a:xfrm>
            <a:off x="4611608" y="3843250"/>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3450"/>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515" y="5558568"/>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9963" y="5558568"/>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1261" y="5335896"/>
            <a:ext cx="981075"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角丸四角形吹き出し 35"/>
          <p:cNvSpPr/>
          <p:nvPr/>
        </p:nvSpPr>
        <p:spPr>
          <a:xfrm>
            <a:off x="2058180" y="3843250"/>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54125" y="5050763"/>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38" name="テキスト ボックス 37"/>
          <p:cNvSpPr txBox="1"/>
          <p:nvPr/>
        </p:nvSpPr>
        <p:spPr>
          <a:xfrm>
            <a:off x="6649963" y="5011434"/>
            <a:ext cx="1403648" cy="461665"/>
          </a:xfrm>
          <a:prstGeom prst="rect">
            <a:avLst/>
          </a:prstGeom>
          <a:noFill/>
        </p:spPr>
        <p:txBody>
          <a:bodyPr wrap="square" rtlCol="0">
            <a:spAutoFit/>
          </a:bodyPr>
          <a:lstStyle/>
          <a:p>
            <a:r>
              <a:rPr lang="ja-JP" altLang="en-US" dirty="0"/>
              <a:t>受信</a:t>
            </a:r>
            <a:r>
              <a:rPr kumimoji="1" lang="ja-JP" altLang="en-US" dirty="0"/>
              <a:t>側</a:t>
            </a:r>
          </a:p>
        </p:txBody>
      </p:sp>
      <p:sp>
        <p:nvSpPr>
          <p:cNvPr id="39" name="正方形/長方形 38"/>
          <p:cNvSpPr/>
          <p:nvPr/>
        </p:nvSpPr>
        <p:spPr>
          <a:xfrm>
            <a:off x="2339752" y="6291522"/>
            <a:ext cx="1423726" cy="504056"/>
          </a:xfrm>
          <a:prstGeom prst="rect">
            <a:avLst/>
          </a:prstGeom>
          <a:solidFill>
            <a:srgbClr val="FF99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ハッシュ関数</a:t>
            </a:r>
          </a:p>
        </p:txBody>
      </p:sp>
      <p:sp>
        <p:nvSpPr>
          <p:cNvPr id="40" name="テキスト ボックス 39"/>
          <p:cNvSpPr txBox="1"/>
          <p:nvPr/>
        </p:nvSpPr>
        <p:spPr>
          <a:xfrm>
            <a:off x="1947312" y="3843250"/>
            <a:ext cx="2048624" cy="1015663"/>
          </a:xfrm>
          <a:prstGeom prst="rect">
            <a:avLst/>
          </a:prstGeom>
          <a:noFill/>
        </p:spPr>
        <p:txBody>
          <a:bodyPr wrap="square" rtlCol="0">
            <a:spAutoFit/>
          </a:bodyPr>
          <a:lstStyle/>
          <a:p>
            <a:pPr algn="ctr"/>
            <a:r>
              <a:rPr lang="ja-JP" altLang="en-US" sz="2000" dirty="0"/>
              <a:t>ハッシュ関数で</a:t>
            </a:r>
            <a:endParaRPr lang="en-US" altLang="ja-JP" sz="2000" dirty="0"/>
          </a:p>
          <a:p>
            <a:pPr algn="ctr"/>
            <a:r>
              <a:rPr lang="ja-JP" altLang="en-US" sz="2000" dirty="0"/>
              <a:t>ハッシュ値を</a:t>
            </a:r>
            <a:endParaRPr lang="en-US" altLang="ja-JP" sz="2000" dirty="0"/>
          </a:p>
          <a:p>
            <a:pPr algn="ctr"/>
            <a:r>
              <a:rPr lang="ja-JP" altLang="en-US" sz="2000" dirty="0"/>
              <a:t>導出</a:t>
            </a:r>
            <a:endParaRPr kumimoji="1" lang="ja-JP" altLang="en-US" sz="2000" dirty="0"/>
          </a:p>
        </p:txBody>
      </p:sp>
      <p:pic>
        <p:nvPicPr>
          <p:cNvPr id="4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8763" y="4995378"/>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正方形/長方形 41"/>
          <p:cNvSpPr/>
          <p:nvPr/>
        </p:nvSpPr>
        <p:spPr>
          <a:xfrm>
            <a:off x="1979712" y="4995378"/>
            <a:ext cx="1872208" cy="504056"/>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A6DC8E03F</a:t>
            </a:r>
            <a:r>
              <a:rPr kumimoji="1" lang="ja-JP" altLang="en-US" sz="1600" dirty="0">
                <a:solidFill>
                  <a:schemeClr val="tx1"/>
                </a:solidFill>
              </a:rPr>
              <a:t>・・・</a:t>
            </a:r>
            <a:endParaRPr kumimoji="1" lang="ja-JP" altLang="en-US" dirty="0">
              <a:solidFill>
                <a:schemeClr val="tx1"/>
              </a:solidFill>
            </a:endParaRPr>
          </a:p>
        </p:txBody>
      </p:sp>
    </p:spTree>
    <p:extLst>
      <p:ext uri="{BB962C8B-B14F-4D97-AF65-F5344CB8AC3E}">
        <p14:creationId xmlns:p14="http://schemas.microsoft.com/office/powerpoint/2010/main" val="4047081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par>
                          <p:cTn id="13" fill="hold">
                            <p:stCondLst>
                              <p:cond delay="0"/>
                            </p:stCondLst>
                            <p:childTnLst>
                              <p:par>
                                <p:cTn id="14" presetID="42" presetClass="path" presetSubtype="0" accel="50000" decel="50000" fill="hold" grpId="0" nodeType="afterEffect">
                                  <p:stCondLst>
                                    <p:cond delay="0"/>
                                  </p:stCondLst>
                                  <p:childTnLst>
                                    <p:animMotion origin="layout" path="M 0 3.7037E-6 L 0.00017 0.09976 " pathEditMode="relative" rAng="0" ptsTypes="AA">
                                      <p:cBhvr>
                                        <p:cTn id="15" dur="2000" fill="hold"/>
                                        <p:tgtEl>
                                          <p:spTgt spid="42"/>
                                        </p:tgtEl>
                                        <p:attrNameLst>
                                          <p:attrName>ppt_x</p:attrName>
                                          <p:attrName>ppt_y</p:attrName>
                                        </p:attrNameLst>
                                      </p:cBhvr>
                                      <p:rCtr x="0" y="4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2" grpId="0" animBg="1"/>
      <p:bldP spid="42" grpId="1"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4809"/>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角丸四角形吹き出し 42"/>
          <p:cNvSpPr/>
          <p:nvPr/>
        </p:nvSpPr>
        <p:spPr>
          <a:xfrm>
            <a:off x="4611608" y="3844609"/>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吹き出し 43"/>
          <p:cNvSpPr/>
          <p:nvPr/>
        </p:nvSpPr>
        <p:spPr>
          <a:xfrm>
            <a:off x="2058180" y="3844609"/>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9927"/>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テキスト ボックス 45"/>
          <p:cNvSpPr txBox="1"/>
          <p:nvPr/>
        </p:nvSpPr>
        <p:spPr>
          <a:xfrm>
            <a:off x="654125" y="5052122"/>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47" name="テキスト ボックス 46"/>
          <p:cNvSpPr txBox="1"/>
          <p:nvPr/>
        </p:nvSpPr>
        <p:spPr>
          <a:xfrm>
            <a:off x="6649963" y="5012793"/>
            <a:ext cx="1403648" cy="461665"/>
          </a:xfrm>
          <a:prstGeom prst="rect">
            <a:avLst/>
          </a:prstGeom>
          <a:noFill/>
        </p:spPr>
        <p:txBody>
          <a:bodyPr wrap="square" rtlCol="0">
            <a:spAutoFit/>
          </a:bodyPr>
          <a:lstStyle/>
          <a:p>
            <a:r>
              <a:rPr lang="ja-JP" altLang="en-US" dirty="0"/>
              <a:t>受信</a:t>
            </a:r>
            <a:r>
              <a:rPr kumimoji="1" lang="ja-JP" altLang="en-US" dirty="0"/>
              <a:t>側</a:t>
            </a:r>
          </a:p>
        </p:txBody>
      </p:sp>
      <p:pic>
        <p:nvPicPr>
          <p:cNvPr id="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8763" y="4996737"/>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正方形/長方形 48"/>
          <p:cNvSpPr/>
          <p:nvPr/>
        </p:nvSpPr>
        <p:spPr>
          <a:xfrm>
            <a:off x="1979712" y="5640864"/>
            <a:ext cx="1872208" cy="504056"/>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A6DC8E03F</a:t>
            </a:r>
            <a:r>
              <a:rPr kumimoji="1" lang="ja-JP" altLang="en-US" sz="1600" dirty="0">
                <a:solidFill>
                  <a:schemeClr val="tx1"/>
                </a:solidFill>
              </a:rPr>
              <a:t>・・・</a:t>
            </a:r>
            <a:endParaRPr kumimoji="1" lang="ja-JP" altLang="en-US" dirty="0">
              <a:solidFill>
                <a:schemeClr val="tx1"/>
              </a:solidFill>
            </a:endParaRPr>
          </a:p>
        </p:txBody>
      </p:sp>
      <p:pic>
        <p:nvPicPr>
          <p:cNvPr id="50" name="Picture 2"/>
          <p:cNvPicPr>
            <a:picLocks noChangeAspect="1" noChangeArrowheads="1"/>
          </p:cNvPicPr>
          <p:nvPr/>
        </p:nvPicPr>
        <p:blipFill>
          <a:blip r:embed="rId5" cstate="print"/>
          <a:srcRect/>
          <a:stretch>
            <a:fillRect/>
          </a:stretch>
        </p:blipFill>
        <p:spPr bwMode="auto">
          <a:xfrm>
            <a:off x="2644353" y="5644809"/>
            <a:ext cx="542925" cy="476250"/>
          </a:xfrm>
          <a:prstGeom prst="rect">
            <a:avLst/>
          </a:prstGeom>
          <a:noFill/>
          <a:ln w="9525">
            <a:noFill/>
            <a:miter lim="800000"/>
            <a:headEnd/>
            <a:tailEnd/>
          </a:ln>
          <a:effectLst/>
        </p:spPr>
      </p:pic>
      <p:sp>
        <p:nvSpPr>
          <p:cNvPr id="51" name="テキスト ボックス 50"/>
          <p:cNvSpPr txBox="1"/>
          <p:nvPr/>
        </p:nvSpPr>
        <p:spPr>
          <a:xfrm>
            <a:off x="2058180" y="3844609"/>
            <a:ext cx="1937756" cy="1015663"/>
          </a:xfrm>
          <a:prstGeom prst="rect">
            <a:avLst/>
          </a:prstGeom>
          <a:noFill/>
        </p:spPr>
        <p:txBody>
          <a:bodyPr wrap="square" rtlCol="0">
            <a:spAutoFit/>
          </a:bodyPr>
          <a:lstStyle/>
          <a:p>
            <a:pPr algn="ctr"/>
            <a:r>
              <a:rPr kumimoji="1" lang="ja-JP" altLang="en-US" sz="2000" dirty="0"/>
              <a:t>ハッシュ値を</a:t>
            </a:r>
            <a:r>
              <a:rPr lang="ja-JP" altLang="en-US" sz="2000" dirty="0"/>
              <a:t>送信者の秘密</a:t>
            </a:r>
            <a:r>
              <a:rPr kumimoji="1" lang="ja-JP" altLang="en-US" sz="2000" dirty="0"/>
              <a:t>鍵で暗号化</a:t>
            </a:r>
          </a:p>
        </p:txBody>
      </p:sp>
      <p:pic>
        <p:nvPicPr>
          <p:cNvPr id="5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889" b="95556" l="8527" r="89147">
                        <a14:foregroundMark x1="53488" y1="15000" x2="54264" y2="38889"/>
                        <a14:foregroundMark x1="50388" y1="5556" x2="44186" y2="4444"/>
                        <a14:foregroundMark x1="28682" y1="76667" x2="30233" y2="86111"/>
                        <a14:foregroundMark x1="17054" y1="77778" x2="22481" y2="82222"/>
                        <a14:foregroundMark x1="39535" y1="95556" x2="56589" y2="94444"/>
                        <a14:foregroundMark x1="40310" y1="36111" x2="39535" y2="8889"/>
                        <a14:foregroundMark x1="40310" y1="38889" x2="39535" y2="52778"/>
                        <a14:foregroundMark x1="51938" y1="43333" x2="51938" y2="51667"/>
                        <a14:foregroundMark x1="70543" y1="86111" x2="73643" y2="81111"/>
                        <a14:foregroundMark x1="21705" y1="71111" x2="24806" y2="67222"/>
                      </a14:backgroundRemoval>
                    </a14:imgEffect>
                  </a14:imgLayer>
                </a14:imgProps>
              </a:ext>
              <a:ext uri="{28A0092B-C50C-407E-A947-70E740481C1C}">
                <a14:useLocalDpi xmlns:a14="http://schemas.microsoft.com/office/drawing/2010/main" val="0"/>
              </a:ext>
            </a:extLst>
          </a:blip>
          <a:srcRect/>
          <a:stretch>
            <a:fillRect/>
          </a:stretch>
        </p:blipFill>
        <p:spPr bwMode="auto">
          <a:xfrm>
            <a:off x="2636341" y="6102425"/>
            <a:ext cx="524222" cy="7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970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4809"/>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角丸四角形吹き出し 42"/>
          <p:cNvSpPr/>
          <p:nvPr/>
        </p:nvSpPr>
        <p:spPr>
          <a:xfrm>
            <a:off x="4611608" y="3844609"/>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吹き出し 43"/>
          <p:cNvSpPr/>
          <p:nvPr/>
        </p:nvSpPr>
        <p:spPr>
          <a:xfrm>
            <a:off x="2058180" y="3844609"/>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9927"/>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テキスト ボックス 45"/>
          <p:cNvSpPr txBox="1"/>
          <p:nvPr/>
        </p:nvSpPr>
        <p:spPr>
          <a:xfrm>
            <a:off x="654125" y="5052122"/>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47" name="テキスト ボックス 46"/>
          <p:cNvSpPr txBox="1"/>
          <p:nvPr/>
        </p:nvSpPr>
        <p:spPr>
          <a:xfrm>
            <a:off x="6649963" y="5012793"/>
            <a:ext cx="1403648" cy="461665"/>
          </a:xfrm>
          <a:prstGeom prst="rect">
            <a:avLst/>
          </a:prstGeom>
          <a:noFill/>
        </p:spPr>
        <p:txBody>
          <a:bodyPr wrap="square" rtlCol="0">
            <a:spAutoFit/>
          </a:bodyPr>
          <a:lstStyle/>
          <a:p>
            <a:r>
              <a:rPr lang="ja-JP" altLang="en-US" dirty="0"/>
              <a:t>受信</a:t>
            </a:r>
            <a:r>
              <a:rPr kumimoji="1" lang="ja-JP" altLang="en-US" dirty="0"/>
              <a:t>側</a:t>
            </a:r>
          </a:p>
        </p:txBody>
      </p:sp>
      <p:sp>
        <p:nvSpPr>
          <p:cNvPr id="21" name="正方形/長方形 20"/>
          <p:cNvSpPr/>
          <p:nvPr/>
        </p:nvSpPr>
        <p:spPr>
          <a:xfrm>
            <a:off x="3144349" y="4858913"/>
            <a:ext cx="723538" cy="809452"/>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A6DC8E03F</a:t>
            </a:r>
            <a:r>
              <a:rPr lang="en-US" altLang="ja-JP" sz="1600" dirty="0">
                <a:solidFill>
                  <a:schemeClr val="tx1"/>
                </a:solidFill>
              </a:rPr>
              <a:t>…</a:t>
            </a:r>
            <a:endParaRPr kumimoji="1" lang="ja-JP" altLang="en-US" dirty="0">
              <a:solidFill>
                <a:schemeClr val="tx1"/>
              </a:solidFill>
            </a:endParaRPr>
          </a:p>
        </p:txBody>
      </p:sp>
      <p:pic>
        <p:nvPicPr>
          <p:cNvPr id="50" name="Picture 2"/>
          <p:cNvPicPr>
            <a:picLocks noChangeAspect="1" noChangeArrowheads="1"/>
          </p:cNvPicPr>
          <p:nvPr/>
        </p:nvPicPr>
        <p:blipFill>
          <a:blip r:embed="rId4" cstate="print"/>
          <a:srcRect/>
          <a:stretch>
            <a:fillRect/>
          </a:stretch>
        </p:blipFill>
        <p:spPr bwMode="auto">
          <a:xfrm>
            <a:off x="3261273" y="5321802"/>
            <a:ext cx="542925" cy="476250"/>
          </a:xfrm>
          <a:prstGeom prst="rect">
            <a:avLst/>
          </a:prstGeom>
          <a:noFill/>
          <a:ln w="9525">
            <a:noFill/>
            <a:miter lim="800000"/>
            <a:headEnd/>
            <a:tailEnd/>
          </a:ln>
          <a:effectLst/>
        </p:spPr>
      </p:pic>
      <p:sp>
        <p:nvSpPr>
          <p:cNvPr id="51" name="テキスト ボックス 50"/>
          <p:cNvSpPr txBox="1"/>
          <p:nvPr/>
        </p:nvSpPr>
        <p:spPr>
          <a:xfrm>
            <a:off x="2058180" y="3844609"/>
            <a:ext cx="1937756" cy="1015663"/>
          </a:xfrm>
          <a:prstGeom prst="rect">
            <a:avLst/>
          </a:prstGeom>
          <a:noFill/>
        </p:spPr>
        <p:txBody>
          <a:bodyPr wrap="square" rtlCol="0">
            <a:spAutoFit/>
          </a:bodyPr>
          <a:lstStyle/>
          <a:p>
            <a:pPr algn="ctr"/>
            <a:r>
              <a:rPr kumimoji="1" lang="ja-JP" altLang="en-US" sz="2000" dirty="0"/>
              <a:t>ハッシュ値を</a:t>
            </a:r>
            <a:r>
              <a:rPr lang="ja-JP" altLang="en-US" sz="2000" dirty="0"/>
              <a:t>送信者の秘密</a:t>
            </a:r>
            <a:r>
              <a:rPr kumimoji="1" lang="ja-JP" altLang="en-US" sz="2000" dirty="0"/>
              <a:t>鍵で暗号化</a:t>
            </a:r>
          </a:p>
        </p:txBody>
      </p:sp>
      <p:pic>
        <p:nvPicPr>
          <p:cNvPr id="52"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889" b="95556" l="8527" r="89147">
                        <a14:foregroundMark x1="53488" y1="15000" x2="54264" y2="38889"/>
                        <a14:foregroundMark x1="50388" y1="5556" x2="44186" y2="4444"/>
                        <a14:foregroundMark x1="28682" y1="76667" x2="30233" y2="86111"/>
                        <a14:foregroundMark x1="17054" y1="77778" x2="22481" y2="82222"/>
                        <a14:foregroundMark x1="39535" y1="95556" x2="56589" y2="94444"/>
                        <a14:foregroundMark x1="40310" y1="36111" x2="39535" y2="8889"/>
                        <a14:foregroundMark x1="40310" y1="38889" x2="39535" y2="52778"/>
                        <a14:foregroundMark x1="51938" y1="43333" x2="51938" y2="51667"/>
                        <a14:foregroundMark x1="70543" y1="86111" x2="73643" y2="81111"/>
                        <a14:foregroundMark x1="21705" y1="71111" x2="24806" y2="67222"/>
                      </a14:backgroundRemoval>
                    </a14:imgEffect>
                  </a14:imgLayer>
                </a14:imgProps>
              </a:ext>
              <a:ext uri="{28A0092B-C50C-407E-A947-70E740481C1C}">
                <a14:useLocalDpi xmlns:a14="http://schemas.microsoft.com/office/drawing/2010/main" val="0"/>
              </a:ext>
            </a:extLst>
          </a:blip>
          <a:srcRect/>
          <a:stretch>
            <a:fillRect/>
          </a:stretch>
        </p:blipFill>
        <p:spPr bwMode="auto">
          <a:xfrm>
            <a:off x="3261273" y="5893685"/>
            <a:ext cx="524222" cy="73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6607" y="5054916"/>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354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2137"/>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角丸四角形吹き出し 19"/>
          <p:cNvSpPr/>
          <p:nvPr/>
        </p:nvSpPr>
        <p:spPr>
          <a:xfrm>
            <a:off x="4611608" y="3841937"/>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20"/>
          <p:cNvSpPr/>
          <p:nvPr/>
        </p:nvSpPr>
        <p:spPr>
          <a:xfrm>
            <a:off x="2058180" y="3841937"/>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7255"/>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462336" y="5471786"/>
            <a:ext cx="1690391" cy="61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654125" y="5049450"/>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25" name="テキスト ボックス 24"/>
          <p:cNvSpPr txBox="1"/>
          <p:nvPr/>
        </p:nvSpPr>
        <p:spPr>
          <a:xfrm>
            <a:off x="6649963" y="5010121"/>
            <a:ext cx="1403648" cy="461665"/>
          </a:xfrm>
          <a:prstGeom prst="rect">
            <a:avLst/>
          </a:prstGeom>
          <a:noFill/>
        </p:spPr>
        <p:txBody>
          <a:bodyPr wrap="square" rtlCol="0">
            <a:spAutoFit/>
          </a:bodyPr>
          <a:lstStyle/>
          <a:p>
            <a:r>
              <a:rPr lang="ja-JP" altLang="en-US" dirty="0"/>
              <a:t>受信</a:t>
            </a:r>
            <a:r>
              <a:rPr kumimoji="1" lang="ja-JP" altLang="en-US" dirty="0"/>
              <a:t>側</a:t>
            </a:r>
          </a:p>
        </p:txBody>
      </p:sp>
      <p:grpSp>
        <p:nvGrpSpPr>
          <p:cNvPr id="26" name="グループ化 25"/>
          <p:cNvGrpSpPr/>
          <p:nvPr/>
        </p:nvGrpSpPr>
        <p:grpSpPr>
          <a:xfrm>
            <a:off x="1979712" y="4994065"/>
            <a:ext cx="1872208" cy="1148183"/>
            <a:chOff x="1979712" y="4437112"/>
            <a:chExt cx="1872208" cy="1148183"/>
          </a:xfrm>
        </p:grpSpPr>
        <p:pic>
          <p:nvPicPr>
            <p:cNvPr id="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8763" y="4437112"/>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1979712" y="5081239"/>
              <a:ext cx="1872208" cy="504056"/>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A6DC8E03F</a:t>
              </a:r>
              <a:r>
                <a:rPr kumimoji="1" lang="ja-JP" altLang="en-US" sz="1600" dirty="0">
                  <a:solidFill>
                    <a:schemeClr val="tx1"/>
                  </a:solidFill>
                </a:rPr>
                <a:t>・・・</a:t>
              </a:r>
              <a:endParaRPr kumimoji="1" lang="ja-JP" altLang="en-US" dirty="0">
                <a:solidFill>
                  <a:schemeClr val="tx1"/>
                </a:solidFill>
              </a:endParaRPr>
            </a:p>
          </p:txBody>
        </p:sp>
        <p:pic>
          <p:nvPicPr>
            <p:cNvPr id="29" name="Picture 2"/>
            <p:cNvPicPr>
              <a:picLocks noChangeAspect="1" noChangeArrowheads="1"/>
            </p:cNvPicPr>
            <p:nvPr/>
          </p:nvPicPr>
          <p:blipFill>
            <a:blip r:embed="rId6" cstate="print"/>
            <a:srcRect/>
            <a:stretch>
              <a:fillRect/>
            </a:stretch>
          </p:blipFill>
          <p:spPr bwMode="auto">
            <a:xfrm>
              <a:off x="2644353" y="5085184"/>
              <a:ext cx="542925" cy="476250"/>
            </a:xfrm>
            <a:prstGeom prst="rect">
              <a:avLst/>
            </a:prstGeom>
            <a:noFill/>
            <a:ln w="9525">
              <a:noFill/>
              <a:miter lim="800000"/>
              <a:headEnd/>
              <a:tailEnd/>
            </a:ln>
            <a:effectLst/>
          </p:spPr>
        </p:pic>
      </p:grpSp>
    </p:spTree>
    <p:extLst>
      <p:ext uri="{BB962C8B-B14F-4D97-AF65-F5344CB8AC3E}">
        <p14:creationId xmlns:p14="http://schemas.microsoft.com/office/powerpoint/2010/main" val="33767285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4.44444E-6 L 0.28368 0.00046 " pathEditMode="relative" rAng="0" ptsTypes="AA">
                                      <p:cBhvr>
                                        <p:cTn id="6" dur="2000" fill="hold"/>
                                        <p:tgtEl>
                                          <p:spTgt spid="26"/>
                                        </p:tgtEl>
                                        <p:attrNameLst>
                                          <p:attrName>ppt_x</p:attrName>
                                          <p:attrName>ppt_y</p:attrName>
                                        </p:attrNameLst>
                                      </p:cBhvr>
                                      <p:rCtr x="14184"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602" y="4531033"/>
            <a:ext cx="1805141" cy="1227496"/>
          </a:xfrm>
          <a:prstGeom prst="rect">
            <a:avLst/>
          </a:prstGeom>
        </p:spPr>
      </p:pic>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4698722" cy="769441"/>
            </a:xfrm>
            <a:prstGeom prst="rect">
              <a:avLst/>
            </a:prstGeom>
            <a:noFill/>
          </p:spPr>
          <p:txBody>
            <a:bodyPr wrap="none" rtlCol="0">
              <a:spAutoFit/>
            </a:bodyPr>
            <a:lstStyle/>
            <a:p>
              <a:r>
                <a:rPr lang="ja-JP" altLang="en-US" sz="4400" dirty="0"/>
                <a:t>メール配送の流れ</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AutoShape 4"/>
          <p:cNvSpPr>
            <a:spLocks noChangeArrowheads="1"/>
          </p:cNvSpPr>
          <p:nvPr/>
        </p:nvSpPr>
        <p:spPr bwMode="auto">
          <a:xfrm>
            <a:off x="310391" y="1998597"/>
            <a:ext cx="2735263" cy="4175125"/>
          </a:xfrm>
          <a:prstGeom prst="roundRect">
            <a:avLst>
              <a:gd name="adj" fmla="val 16667"/>
            </a:avLst>
          </a:prstGeom>
          <a:noFill/>
          <a:ln w="2556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1" name="AutoShape 6"/>
          <p:cNvSpPr>
            <a:spLocks noChangeArrowheads="1"/>
          </p:cNvSpPr>
          <p:nvPr/>
        </p:nvSpPr>
        <p:spPr bwMode="auto">
          <a:xfrm>
            <a:off x="6098322" y="1998597"/>
            <a:ext cx="2735262" cy="4175125"/>
          </a:xfrm>
          <a:prstGeom prst="roundRect">
            <a:avLst>
              <a:gd name="adj" fmla="val 16667"/>
            </a:avLst>
          </a:prstGeom>
          <a:noFill/>
          <a:ln w="2556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4" name="Text Box 9"/>
          <p:cNvSpPr txBox="1">
            <a:spLocks noChangeArrowheads="1"/>
          </p:cNvSpPr>
          <p:nvPr/>
        </p:nvSpPr>
        <p:spPr bwMode="auto">
          <a:xfrm>
            <a:off x="931196" y="1560904"/>
            <a:ext cx="1223962" cy="43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500"/>
              </a:spcBef>
            </a:pPr>
            <a:r>
              <a:rPr lang="ja-JP" altLang="en-GB" dirty="0">
                <a:solidFill>
                  <a:srgbClr val="990099"/>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送信側</a:t>
            </a:r>
          </a:p>
        </p:txBody>
      </p:sp>
      <p:sp>
        <p:nvSpPr>
          <p:cNvPr id="15" name="Text Box 10"/>
          <p:cNvSpPr txBox="1">
            <a:spLocks noChangeArrowheads="1"/>
          </p:cNvSpPr>
          <p:nvPr/>
        </p:nvSpPr>
        <p:spPr bwMode="auto">
          <a:xfrm>
            <a:off x="6853971" y="1566567"/>
            <a:ext cx="1223963" cy="43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500"/>
              </a:spcBef>
            </a:pPr>
            <a:r>
              <a:rPr lang="ja-JP" altLang="en-GB" dirty="0">
                <a:solidFill>
                  <a:srgbClr val="990099"/>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受信側</a:t>
            </a:r>
          </a:p>
        </p:txBody>
      </p:sp>
      <p:sp>
        <p:nvSpPr>
          <p:cNvPr id="16" name="Text Box 11"/>
          <p:cNvSpPr txBox="1">
            <a:spLocks noChangeArrowheads="1"/>
          </p:cNvSpPr>
          <p:nvPr/>
        </p:nvSpPr>
        <p:spPr bwMode="auto">
          <a:xfrm>
            <a:off x="1062300" y="3442343"/>
            <a:ext cx="1912250"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メールサーバ</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r>
              <a:rPr lang="ja-JP" altLang="en-GB"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 </a:t>
            </a:r>
            <a:endParaRPr lang="en-GB" altLang="ja-JP"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17" name="Text Box 13"/>
          <p:cNvSpPr txBox="1">
            <a:spLocks noChangeArrowheads="1"/>
          </p:cNvSpPr>
          <p:nvPr/>
        </p:nvSpPr>
        <p:spPr bwMode="auto">
          <a:xfrm>
            <a:off x="466809" y="5859097"/>
            <a:ext cx="2071687"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クライアント</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endParaRPr lang="en-GB"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18" name="Text Box 14"/>
          <p:cNvSpPr txBox="1">
            <a:spLocks noChangeArrowheads="1"/>
          </p:cNvSpPr>
          <p:nvPr/>
        </p:nvSpPr>
        <p:spPr bwMode="auto">
          <a:xfrm>
            <a:off x="6809504" y="5599047"/>
            <a:ext cx="2135243"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クライアント</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B</a:t>
            </a:r>
            <a:endParaRPr lang="en-GB"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19" name="AutoShape 15"/>
          <p:cNvSpPr>
            <a:spLocks noChangeArrowheads="1"/>
          </p:cNvSpPr>
          <p:nvPr/>
        </p:nvSpPr>
        <p:spPr bwMode="auto">
          <a:xfrm>
            <a:off x="538247" y="2358959"/>
            <a:ext cx="792163" cy="2287647"/>
          </a:xfrm>
          <a:custGeom>
            <a:avLst/>
            <a:gdLst>
              <a:gd name="T0" fmla="*/ 20309482 w 21600"/>
              <a:gd name="T1" fmla="*/ 0 h 21600"/>
              <a:gd name="T2" fmla="*/ 20309482 w 21600"/>
              <a:gd name="T3" fmla="*/ 165608675 h 21600"/>
              <a:gd name="T4" fmla="*/ 4371236 w 21600"/>
              <a:gd name="T5" fmla="*/ 294221708 h 21600"/>
              <a:gd name="T6" fmla="*/ 29051955 w 21600"/>
              <a:gd name="T7" fmla="*/ 82804337 h 21600"/>
              <a:gd name="T8" fmla="*/ 17694720 60000 65536"/>
              <a:gd name="T9" fmla="*/ 5898240 60000 65536"/>
              <a:gd name="T10" fmla="*/ 5898240 60000 65536"/>
              <a:gd name="T11" fmla="*/ 0 60000 65536"/>
              <a:gd name="T12" fmla="*/ 12427 w 21600"/>
              <a:gd name="T13" fmla="*/ 2900 h 21600"/>
              <a:gd name="T14" fmla="*/ 18201 w 21600"/>
              <a:gd name="T15" fmla="*/ 9258 h 21600"/>
            </a:gdLst>
            <a:ahLst/>
            <a:cxnLst>
              <a:cxn ang="T8">
                <a:pos x="T0" y="T1"/>
              </a:cxn>
              <a:cxn ang="T9">
                <a:pos x="T2" y="T3"/>
              </a:cxn>
              <a:cxn ang="T10">
                <a:pos x="T4" y="T5"/>
              </a:cxn>
              <a:cxn ang="T11">
                <a:pos x="T6" y="T7"/>
              </a:cxn>
            </a:cxnLst>
            <a:rect l="T12" t="T13" r="T14" b="T15"/>
            <a:pathLst>
              <a:path w="21600" h="21600">
                <a:moveTo>
                  <a:pt x="21600" y="6079"/>
                </a:moveTo>
                <a:lnTo>
                  <a:pt x="15100" y="0"/>
                </a:lnTo>
                <a:lnTo>
                  <a:pt x="15100" y="2900"/>
                </a:lnTo>
                <a:lnTo>
                  <a:pt x="12427" y="2900"/>
                </a:lnTo>
                <a:cubicBezTo>
                  <a:pt x="5564" y="2900"/>
                  <a:pt x="0" y="7045"/>
                  <a:pt x="0" y="12158"/>
                </a:cubicBezTo>
                <a:lnTo>
                  <a:pt x="0" y="21600"/>
                </a:lnTo>
                <a:lnTo>
                  <a:pt x="6499" y="21600"/>
                </a:lnTo>
                <a:lnTo>
                  <a:pt x="6499" y="12158"/>
                </a:lnTo>
                <a:cubicBezTo>
                  <a:pt x="6499" y="10556"/>
                  <a:pt x="9153" y="9258"/>
                  <a:pt x="12427" y="9258"/>
                </a:cubicBezTo>
                <a:lnTo>
                  <a:pt x="15100" y="9258"/>
                </a:lnTo>
                <a:lnTo>
                  <a:pt x="15100" y="12158"/>
                </a:lnTo>
                <a:lnTo>
                  <a:pt x="21600" y="6079"/>
                </a:lnTo>
                <a:close/>
              </a:path>
            </a:pathLst>
          </a:custGeom>
          <a:solidFill>
            <a:srgbClr val="00CC66"/>
          </a:solidFill>
          <a:ln w="9360">
            <a:noFill/>
            <a:miter lim="800000"/>
            <a:headEnd/>
            <a:tailEnd/>
          </a:ln>
          <a:effectLst>
            <a:outerShdw sx="1000" sy="1000" algn="ctr" rotWithShape="0">
              <a:srgbClr val="000000"/>
            </a:outerShdw>
          </a:effectLst>
        </p:spPr>
        <p:txBody>
          <a:bodyPr wrap="none" anchor="ctr"/>
          <a:lstStyle/>
          <a:p>
            <a:endParaRPr lang="ja-JP" altLang="en-US"/>
          </a:p>
        </p:txBody>
      </p:sp>
      <p:sp>
        <p:nvSpPr>
          <p:cNvPr id="20" name="AutoShape 16"/>
          <p:cNvSpPr>
            <a:spLocks noChangeArrowheads="1"/>
          </p:cNvSpPr>
          <p:nvPr/>
        </p:nvSpPr>
        <p:spPr bwMode="auto">
          <a:xfrm>
            <a:off x="2627397" y="2574859"/>
            <a:ext cx="647700" cy="719138"/>
          </a:xfrm>
          <a:prstGeom prst="rightArrow">
            <a:avLst>
              <a:gd name="adj1" fmla="val 50000"/>
              <a:gd name="adj2" fmla="val 25000"/>
            </a:avLst>
          </a:prstGeom>
          <a:solidFill>
            <a:srgbClr val="00CC66"/>
          </a:solidFill>
          <a:ln w="9360">
            <a:noFill/>
            <a:miter lim="800000"/>
            <a:headEnd/>
            <a:tailEnd/>
          </a:ln>
          <a:effectLst>
            <a:outerShdw sx="1000" sy="1000" algn="ctr" rotWithShape="0">
              <a:srgbClr val="000000"/>
            </a:outerShdw>
          </a:effectLst>
        </p:spPr>
        <p:txBody>
          <a:bodyPr wrap="none" anchor="ctr"/>
          <a:lstStyle/>
          <a:p>
            <a:endParaRPr lang="ja-JP" altLang="en-US"/>
          </a:p>
        </p:txBody>
      </p:sp>
      <p:sp>
        <p:nvSpPr>
          <p:cNvPr id="21" name="AutoShape 17"/>
          <p:cNvSpPr>
            <a:spLocks noChangeArrowheads="1"/>
          </p:cNvSpPr>
          <p:nvPr/>
        </p:nvSpPr>
        <p:spPr bwMode="auto">
          <a:xfrm>
            <a:off x="5955447" y="2574859"/>
            <a:ext cx="650875" cy="719138"/>
          </a:xfrm>
          <a:prstGeom prst="rightArrow">
            <a:avLst>
              <a:gd name="adj1" fmla="val 50000"/>
              <a:gd name="adj2" fmla="val 25000"/>
            </a:avLst>
          </a:prstGeom>
          <a:solidFill>
            <a:srgbClr val="00CC66"/>
          </a:solidFill>
          <a:ln w="9360">
            <a:noFill/>
            <a:miter lim="800000"/>
            <a:headEnd/>
            <a:tailEnd/>
          </a:ln>
          <a:effectLst>
            <a:outerShdw sx="1000" sy="1000" algn="ctr" rotWithShape="0">
              <a:srgbClr val="000000"/>
            </a:outerShdw>
          </a:effectLst>
        </p:spPr>
        <p:txBody>
          <a:bodyPr wrap="none" anchor="ctr"/>
          <a:lstStyle/>
          <a:p>
            <a:endParaRPr lang="ja-JP" altLang="en-US"/>
          </a:p>
        </p:txBody>
      </p:sp>
      <p:sp>
        <p:nvSpPr>
          <p:cNvPr id="22" name="AutoShape 18"/>
          <p:cNvSpPr>
            <a:spLocks noChangeArrowheads="1"/>
          </p:cNvSpPr>
          <p:nvPr/>
        </p:nvSpPr>
        <p:spPr bwMode="auto">
          <a:xfrm rot="5400000">
            <a:off x="7077810" y="3186046"/>
            <a:ext cx="2087562" cy="1008063"/>
          </a:xfrm>
          <a:custGeom>
            <a:avLst/>
            <a:gdLst>
              <a:gd name="T0" fmla="*/ 141041874 w 21600"/>
              <a:gd name="T1" fmla="*/ 0 h 21600"/>
              <a:gd name="T2" fmla="*/ 141041874 w 21600"/>
              <a:gd name="T3" fmla="*/ 26480742 h 21600"/>
              <a:gd name="T4" fmla="*/ 30356727 w 21600"/>
              <a:gd name="T5" fmla="*/ 47045880 h 21600"/>
              <a:gd name="T6" fmla="*/ 201755329 w 21600"/>
              <a:gd name="T7" fmla="*/ 13240347 h 21600"/>
              <a:gd name="T8" fmla="*/ 17694720 60000 65536"/>
              <a:gd name="T9" fmla="*/ 5898240 60000 65536"/>
              <a:gd name="T10" fmla="*/ 5898240 60000 65536"/>
              <a:gd name="T11" fmla="*/ 0 60000 65536"/>
              <a:gd name="T12" fmla="*/ 12427 w 21600"/>
              <a:gd name="T13" fmla="*/ 2900 h 21600"/>
              <a:gd name="T14" fmla="*/ 18201 w 21600"/>
              <a:gd name="T15" fmla="*/ 9258 h 21600"/>
            </a:gdLst>
            <a:ahLst/>
            <a:cxnLst>
              <a:cxn ang="T8">
                <a:pos x="T0" y="T1"/>
              </a:cxn>
              <a:cxn ang="T9">
                <a:pos x="T2" y="T3"/>
              </a:cxn>
              <a:cxn ang="T10">
                <a:pos x="T4" y="T5"/>
              </a:cxn>
              <a:cxn ang="T11">
                <a:pos x="T6" y="T7"/>
              </a:cxn>
            </a:cxnLst>
            <a:rect l="T12" t="T13" r="T14" b="T15"/>
            <a:pathLst>
              <a:path w="21600" h="21600">
                <a:moveTo>
                  <a:pt x="21600" y="6079"/>
                </a:moveTo>
                <a:lnTo>
                  <a:pt x="15100" y="0"/>
                </a:lnTo>
                <a:lnTo>
                  <a:pt x="15100" y="2900"/>
                </a:lnTo>
                <a:lnTo>
                  <a:pt x="12427" y="2900"/>
                </a:lnTo>
                <a:cubicBezTo>
                  <a:pt x="5564" y="2900"/>
                  <a:pt x="0" y="7045"/>
                  <a:pt x="0" y="12158"/>
                </a:cubicBezTo>
                <a:lnTo>
                  <a:pt x="0" y="21600"/>
                </a:lnTo>
                <a:lnTo>
                  <a:pt x="6499" y="21600"/>
                </a:lnTo>
                <a:lnTo>
                  <a:pt x="6499" y="12158"/>
                </a:lnTo>
                <a:cubicBezTo>
                  <a:pt x="6499" y="10556"/>
                  <a:pt x="9153" y="9258"/>
                  <a:pt x="12427" y="9258"/>
                </a:cubicBezTo>
                <a:lnTo>
                  <a:pt x="15100" y="9258"/>
                </a:lnTo>
                <a:lnTo>
                  <a:pt x="15100" y="12158"/>
                </a:lnTo>
                <a:lnTo>
                  <a:pt x="21600" y="6079"/>
                </a:lnTo>
                <a:close/>
              </a:path>
            </a:pathLst>
          </a:custGeom>
          <a:solidFill>
            <a:srgbClr val="00CC66"/>
          </a:solidFill>
          <a:ln w="9360">
            <a:noFill/>
            <a:miter lim="800000"/>
            <a:headEnd/>
            <a:tailEnd/>
          </a:ln>
          <a:effectLst>
            <a:outerShdw sx="1000" sy="1000" algn="ctr" rotWithShape="0">
              <a:srgbClr val="000000"/>
            </a:outerShdw>
          </a:effectLst>
        </p:spPr>
        <p:txBody>
          <a:bodyPr wrap="none" anchor="ctr"/>
          <a:lstStyle/>
          <a:p>
            <a:endParaRPr lang="ja-JP" altLang="en-US"/>
          </a:p>
        </p:txBody>
      </p:sp>
      <p:sp>
        <p:nvSpPr>
          <p:cNvPr id="23" name="Text Box 19"/>
          <p:cNvSpPr txBox="1">
            <a:spLocks noChangeArrowheads="1"/>
          </p:cNvSpPr>
          <p:nvPr/>
        </p:nvSpPr>
        <p:spPr bwMode="auto">
          <a:xfrm>
            <a:off x="3227910" y="3717746"/>
            <a:ext cx="2592388" cy="1246547"/>
          </a:xfrm>
          <a:prstGeom prst="rect">
            <a:avLst/>
          </a:prstGeom>
          <a:noFill/>
          <a:ln w="9525">
            <a:noFill/>
            <a:round/>
            <a:headEnd/>
            <a:tailEnd/>
          </a:ln>
          <a:effectLst/>
        </p:spPr>
        <p:txBody>
          <a:bodyPr wrap="none" lIns="90000" tIns="45000" rIns="90000" bIns="45000"/>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2500" dirty="0">
                <a:solidFill>
                  <a:srgbClr val="0070C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ネットワーク</a:t>
            </a:r>
            <a:endParaRPr lang="en-US" altLang="ja-JP" sz="2500" dirty="0">
              <a:solidFill>
                <a:srgbClr val="0070C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dirty="0" err="1">
                <a:solidFill>
                  <a:srgbClr val="0070C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を介してメールを</a:t>
            </a:r>
            <a:endParaRPr lang="en-GB" sz="2500" dirty="0">
              <a:solidFill>
                <a:srgbClr val="0070C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500" dirty="0" err="1">
                <a:solidFill>
                  <a:srgbClr val="0070C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受信側のサーバへ</a:t>
            </a:r>
            <a:endParaRPr lang="en-GB" sz="2500" dirty="0">
              <a:solidFill>
                <a:srgbClr val="0070C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grpSp>
        <p:nvGrpSpPr>
          <p:cNvPr id="24" name="Group 24"/>
          <p:cNvGrpSpPr>
            <a:grpSpLocks/>
          </p:cNvGrpSpPr>
          <p:nvPr/>
        </p:nvGrpSpPr>
        <p:grpSpPr bwMode="auto">
          <a:xfrm>
            <a:off x="323935" y="4879909"/>
            <a:ext cx="844550" cy="641350"/>
            <a:chOff x="306" y="2901"/>
            <a:chExt cx="532" cy="404"/>
          </a:xfrm>
        </p:grpSpPr>
        <p:sp>
          <p:nvSpPr>
            <p:cNvPr id="25" name="Rectangle 25"/>
            <p:cNvSpPr>
              <a:spLocks noChangeArrowheads="1"/>
            </p:cNvSpPr>
            <p:nvPr/>
          </p:nvSpPr>
          <p:spPr bwMode="auto">
            <a:xfrm>
              <a:off x="306" y="2903"/>
              <a:ext cx="533" cy="403"/>
            </a:xfrm>
            <a:prstGeom prst="rect">
              <a:avLst/>
            </a:prstGeom>
            <a:solidFill>
              <a:srgbClr val="FFFFFF"/>
            </a:solidFill>
            <a:ln w="36000">
              <a:solidFill>
                <a:srgbClr val="000000"/>
              </a:solidFill>
              <a:round/>
              <a:headEnd/>
              <a:tailEnd/>
            </a:ln>
          </p:spPr>
          <p:txBody>
            <a:bodyPr wrap="none" anchor="ctr"/>
            <a:lstStyle/>
            <a:p>
              <a:endParaRPr lang="ja-JP" altLang="en-US"/>
            </a:p>
          </p:txBody>
        </p:sp>
        <p:sp>
          <p:nvSpPr>
            <p:cNvPr id="26" name="AutoShape 26"/>
            <p:cNvSpPr>
              <a:spLocks noChangeArrowheads="1"/>
            </p:cNvSpPr>
            <p:nvPr/>
          </p:nvSpPr>
          <p:spPr bwMode="auto">
            <a:xfrm flipV="1">
              <a:off x="306" y="2901"/>
              <a:ext cx="533" cy="202"/>
            </a:xfrm>
            <a:prstGeom prst="triangle">
              <a:avLst>
                <a:gd name="adj" fmla="val 50000"/>
              </a:avLst>
            </a:prstGeom>
            <a:solidFill>
              <a:srgbClr val="99CCFF"/>
            </a:solidFill>
            <a:ln w="9360">
              <a:solidFill>
                <a:srgbClr val="000000"/>
              </a:solidFill>
              <a:round/>
              <a:headEnd/>
              <a:tailEnd/>
            </a:ln>
          </p:spPr>
          <p:txBody>
            <a:bodyPr wrap="none" anchor="ctr"/>
            <a:lstStyle/>
            <a:p>
              <a:endParaRPr lang="ja-JP" altLang="en-US"/>
            </a:p>
          </p:txBody>
        </p:sp>
      </p:grpSp>
      <p:sp>
        <p:nvSpPr>
          <p:cNvPr id="27" name="Text Box 11"/>
          <p:cNvSpPr txBox="1">
            <a:spLocks noChangeArrowheads="1"/>
          </p:cNvSpPr>
          <p:nvPr/>
        </p:nvSpPr>
        <p:spPr bwMode="auto">
          <a:xfrm>
            <a:off x="6171347" y="3367022"/>
            <a:ext cx="1906587"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メールサーバ</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B</a:t>
            </a:r>
            <a:r>
              <a:rPr lang="ja-JP" altLang="en-GB"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 </a:t>
            </a:r>
            <a:endParaRPr lang="en-GB" altLang="ja-JP"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29" name="テキスト ボックス 28"/>
          <p:cNvSpPr txBox="1"/>
          <p:nvPr/>
        </p:nvSpPr>
        <p:spPr>
          <a:xfrm>
            <a:off x="3326618" y="5887972"/>
            <a:ext cx="2513619" cy="400110"/>
          </a:xfrm>
          <a:prstGeom prst="rect">
            <a:avLst/>
          </a:prstGeom>
          <a:noFill/>
        </p:spPr>
        <p:txBody>
          <a:bodyPr wrap="square" rtlCol="0">
            <a:spAutoFit/>
          </a:bodyPr>
          <a:lstStyle/>
          <a:p>
            <a:pPr algn="ctr"/>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メールを送りたい！</a:t>
            </a:r>
            <a:endParaRPr kumimoji="1"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30" name="AutoShape 17"/>
          <p:cNvSpPr>
            <a:spLocks noChangeArrowheads="1"/>
          </p:cNvSpPr>
          <p:nvPr/>
        </p:nvSpPr>
        <p:spPr bwMode="auto">
          <a:xfrm>
            <a:off x="3163683" y="5320943"/>
            <a:ext cx="2874362" cy="719138"/>
          </a:xfrm>
          <a:prstGeom prst="rightArrow">
            <a:avLst>
              <a:gd name="adj1" fmla="val 50000"/>
              <a:gd name="adj2" fmla="val 25000"/>
            </a:avLst>
          </a:prstGeom>
          <a:solidFill>
            <a:srgbClr val="FFC000"/>
          </a:solidFill>
          <a:ln w="9360">
            <a:noFill/>
            <a:miter lim="800000"/>
            <a:headEnd/>
            <a:tailEnd/>
          </a:ln>
          <a:effectLst>
            <a:outerShdw sx="1000" sy="1000" algn="ctr" rotWithShape="0">
              <a:srgbClr val="000000"/>
            </a:outerShdw>
          </a:effectLst>
        </p:spPr>
        <p:txBody>
          <a:bodyPr wrap="none" anchor="ctr"/>
          <a:lstStyle/>
          <a:p>
            <a:endParaRPr lang="ja-JP" altLang="en-US"/>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415" y="1296252"/>
            <a:ext cx="2600574" cy="260057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2732" y="2247806"/>
            <a:ext cx="1013867" cy="1199843"/>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7342" y="2242500"/>
            <a:ext cx="1013867" cy="1199843"/>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5732" y="4657545"/>
            <a:ext cx="1062289" cy="852487"/>
          </a:xfrm>
          <a:prstGeom prst="rect">
            <a:avLst/>
          </a:prstGeom>
        </p:spPr>
      </p:pic>
    </p:spTree>
    <p:extLst>
      <p:ext uri="{BB962C8B-B14F-4D97-AF65-F5344CB8AC3E}">
        <p14:creationId xmlns:p14="http://schemas.microsoft.com/office/powerpoint/2010/main" val="2466307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xit" presetSubtype="0" fill="hold" grpId="1" nodeType="withEffect">
                                  <p:stCondLst>
                                    <p:cond delay="0"/>
                                  </p:stCondLst>
                                  <p:childTnLst>
                                    <p:animEffect transition="out" filter="fade">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par>
                          <p:cTn id="28" fill="hold">
                            <p:stCondLst>
                              <p:cond delay="500"/>
                            </p:stCondLst>
                            <p:childTnLst>
                              <p:par>
                                <p:cTn id="29" presetID="57" presetClass="path" accel="50000" decel="50000" fill="hold" nodeType="afterEffect">
                                  <p:stCondLst>
                                    <p:cond delay="0"/>
                                  </p:stCondLst>
                                  <p:childTnLst>
                                    <p:animMotion origin="layout" path="M 4.16667E-6 0.00023 L 4.16667E-6 -0.16486 C 4.16667E-6 -0.23885 0.04583 -0.32994 0.08316 -0.32994 L 0.16632 -0.32994 " rAng="0" ptsTypes="FfFF">
                                      <p:cBhvr>
                                        <p:cTn id="30" dur="2000" fill="hold"/>
                                        <p:tgtEl>
                                          <p:spTgt spid="24"/>
                                        </p:tgtEl>
                                      </p:cBhvr>
                                      <p:rCtr x="8300" y="-16500"/>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par>
                          <p:cTn id="42" fill="hold">
                            <p:stCondLst>
                              <p:cond delay="500"/>
                            </p:stCondLst>
                            <p:childTnLst>
                              <p:par>
                                <p:cTn id="43" presetID="63" presetClass="path" accel="50000" decel="50000" fill="hold" nodeType="afterEffect">
                                  <p:stCondLst>
                                    <p:cond delay="0"/>
                                  </p:stCondLst>
                                  <p:childTnLst>
                                    <p:animMotion origin="layout" path="M 0.16632 -0.32994 L 0.63888 -0.34035 " rAng="0" ptsTypes="AA">
                                      <p:cBhvr>
                                        <p:cTn id="44" dur="2000" fill="hold"/>
                                        <p:tgtEl>
                                          <p:spTgt spid="24"/>
                                        </p:tgtEl>
                                      </p:cBhvr>
                                      <p:rCtr x="23600" y="-500"/>
                                    </p:animMotion>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par>
                          <p:cTn id="50" fill="hold">
                            <p:stCondLst>
                              <p:cond delay="500"/>
                            </p:stCondLst>
                            <p:childTnLst>
                              <p:par>
                                <p:cTn id="51" presetID="50" presetClass="path" accel="50000" decel="50000" fill="hold" nodeType="afterEffect">
                                  <p:stCondLst>
                                    <p:cond delay="0"/>
                                  </p:stCondLst>
                                  <p:childTnLst>
                                    <p:animMotion origin="layout" path="M 0.63888 -0.34035 L 0.70972 -0.34035 C 0.74149 -0.34035 0.78073 -0.2622 0.78073 -0.19908 L 0.78073 -0.05711 " rAng="0" ptsTypes="FfFF">
                                      <p:cBhvr>
                                        <p:cTn id="52" dur="2000" fill="hold"/>
                                        <p:tgtEl>
                                          <p:spTgt spid="24"/>
                                        </p:tgtEl>
                                      </p:cBhvr>
                                      <p:rCtr x="7100" y="14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0" grpId="0" animBg="1"/>
      <p:bldP spid="21" grpId="0" animBg="1"/>
      <p:bldP spid="22" grpId="0" animBg="1"/>
      <p:bldP spid="23" grpId="0"/>
      <p:bldP spid="27" grpId="0"/>
      <p:bldP spid="29" grpId="0"/>
      <p:bldP spid="29" grpId="1"/>
      <p:bldP spid="3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4809"/>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角丸四角形吹き出し 42"/>
          <p:cNvSpPr/>
          <p:nvPr/>
        </p:nvSpPr>
        <p:spPr>
          <a:xfrm>
            <a:off x="4611608" y="3844609"/>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吹き出し 43"/>
          <p:cNvSpPr/>
          <p:nvPr/>
        </p:nvSpPr>
        <p:spPr>
          <a:xfrm>
            <a:off x="2058180" y="3844609"/>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9927"/>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テキスト ボックス 45"/>
          <p:cNvSpPr txBox="1"/>
          <p:nvPr/>
        </p:nvSpPr>
        <p:spPr>
          <a:xfrm>
            <a:off x="654125" y="5052122"/>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47" name="テキスト ボックス 46"/>
          <p:cNvSpPr txBox="1"/>
          <p:nvPr/>
        </p:nvSpPr>
        <p:spPr>
          <a:xfrm>
            <a:off x="6649963" y="5012793"/>
            <a:ext cx="1403648" cy="461665"/>
          </a:xfrm>
          <a:prstGeom prst="rect">
            <a:avLst/>
          </a:prstGeom>
          <a:noFill/>
        </p:spPr>
        <p:txBody>
          <a:bodyPr wrap="square" rtlCol="0">
            <a:spAutoFit/>
          </a:bodyPr>
          <a:lstStyle/>
          <a:p>
            <a:r>
              <a:rPr lang="ja-JP" altLang="en-US" dirty="0"/>
              <a:t>受信</a:t>
            </a:r>
            <a:r>
              <a:rPr kumimoji="1" lang="ja-JP" altLang="en-US" dirty="0"/>
              <a:t>側</a:t>
            </a:r>
          </a:p>
        </p:txBody>
      </p:sp>
      <p:pic>
        <p:nvPicPr>
          <p:cNvPr id="1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462336" y="5471786"/>
            <a:ext cx="1690391" cy="61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グループ化 1"/>
          <p:cNvGrpSpPr/>
          <p:nvPr/>
        </p:nvGrpSpPr>
        <p:grpSpPr>
          <a:xfrm>
            <a:off x="2116607" y="4858913"/>
            <a:ext cx="1751280" cy="939139"/>
            <a:chOff x="2116607" y="4858913"/>
            <a:chExt cx="1751280" cy="939139"/>
          </a:xfrm>
        </p:grpSpPr>
        <p:sp>
          <p:nvSpPr>
            <p:cNvPr id="21" name="正方形/長方形 20"/>
            <p:cNvSpPr/>
            <p:nvPr/>
          </p:nvSpPr>
          <p:spPr>
            <a:xfrm>
              <a:off x="3144349" y="4858913"/>
              <a:ext cx="723538" cy="809452"/>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A6DC8E03F</a:t>
              </a:r>
              <a:r>
                <a:rPr lang="en-US" altLang="ja-JP" sz="1600" dirty="0">
                  <a:solidFill>
                    <a:schemeClr val="tx1"/>
                  </a:solidFill>
                </a:rPr>
                <a:t>…</a:t>
              </a:r>
              <a:endParaRPr kumimoji="1" lang="ja-JP" altLang="en-US" dirty="0">
                <a:solidFill>
                  <a:schemeClr val="tx1"/>
                </a:solidFill>
              </a:endParaRPr>
            </a:p>
          </p:txBody>
        </p:sp>
        <p:pic>
          <p:nvPicPr>
            <p:cNvPr id="50" name="Picture 2"/>
            <p:cNvPicPr>
              <a:picLocks noChangeAspect="1" noChangeArrowheads="1"/>
            </p:cNvPicPr>
            <p:nvPr/>
          </p:nvPicPr>
          <p:blipFill>
            <a:blip r:embed="rId5" cstate="print"/>
            <a:srcRect/>
            <a:stretch>
              <a:fillRect/>
            </a:stretch>
          </p:blipFill>
          <p:spPr bwMode="auto">
            <a:xfrm>
              <a:off x="3261273" y="5321802"/>
              <a:ext cx="542925" cy="476250"/>
            </a:xfrm>
            <a:prstGeom prst="rect">
              <a:avLst/>
            </a:prstGeom>
            <a:noFill/>
            <a:ln w="9525">
              <a:noFill/>
              <a:miter lim="800000"/>
              <a:headEnd/>
              <a:tailEnd/>
            </a:ln>
            <a:effectLst/>
          </p:spPr>
        </p:pic>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6607" y="5054916"/>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95978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1.85185E-6 L 0.28664 -0.00116 " pathEditMode="relative" rAng="0" ptsTypes="AA">
                                      <p:cBhvr>
                                        <p:cTn id="6" dur="2000" fill="hold"/>
                                        <p:tgtEl>
                                          <p:spTgt spid="2"/>
                                        </p:tgtEl>
                                        <p:attrNameLst>
                                          <p:attrName>ppt_x</p:attrName>
                                          <p:attrName>ppt_y</p:attrName>
                                        </p:attrNameLst>
                                      </p:cBhvr>
                                      <p:rCtr x="1432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2135"/>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角丸四角形吹き出し 30"/>
          <p:cNvSpPr/>
          <p:nvPr/>
        </p:nvSpPr>
        <p:spPr>
          <a:xfrm>
            <a:off x="4611608" y="3841935"/>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2058180" y="3841935"/>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7253"/>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テキスト ボックス 33"/>
          <p:cNvSpPr txBox="1"/>
          <p:nvPr/>
        </p:nvSpPr>
        <p:spPr>
          <a:xfrm>
            <a:off x="654125" y="5049448"/>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35" name="テキスト ボックス 34"/>
          <p:cNvSpPr txBox="1"/>
          <p:nvPr/>
        </p:nvSpPr>
        <p:spPr>
          <a:xfrm>
            <a:off x="6649963" y="5010119"/>
            <a:ext cx="1403648" cy="461665"/>
          </a:xfrm>
          <a:prstGeom prst="rect">
            <a:avLst/>
          </a:prstGeom>
          <a:noFill/>
        </p:spPr>
        <p:txBody>
          <a:bodyPr wrap="square" rtlCol="0">
            <a:spAutoFit/>
          </a:bodyPr>
          <a:lstStyle/>
          <a:p>
            <a:r>
              <a:rPr lang="ja-JP" altLang="en-US" dirty="0"/>
              <a:t>受信</a:t>
            </a:r>
            <a:r>
              <a:rPr kumimoji="1" lang="ja-JP" altLang="en-US" dirty="0"/>
              <a:t>側</a:t>
            </a:r>
          </a:p>
        </p:txBody>
      </p:sp>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659" y="4970216"/>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正方形/長方形 36"/>
          <p:cNvSpPr/>
          <p:nvPr/>
        </p:nvSpPr>
        <p:spPr>
          <a:xfrm>
            <a:off x="4611608" y="5614343"/>
            <a:ext cx="1872208" cy="504056"/>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A6DC8E03F</a:t>
            </a:r>
            <a:r>
              <a:rPr kumimoji="1" lang="ja-JP" altLang="en-US" sz="1600" dirty="0">
                <a:solidFill>
                  <a:schemeClr val="tx1"/>
                </a:solidFill>
              </a:rPr>
              <a:t>・・・</a:t>
            </a:r>
            <a:endParaRPr kumimoji="1" lang="ja-JP" altLang="en-US" dirty="0">
              <a:solidFill>
                <a:schemeClr val="tx1"/>
              </a:solidFill>
            </a:endParaRPr>
          </a:p>
        </p:txBody>
      </p:sp>
      <p:pic>
        <p:nvPicPr>
          <p:cNvPr id="38" name="Picture 2"/>
          <p:cNvPicPr>
            <a:picLocks noChangeAspect="1" noChangeArrowheads="1"/>
          </p:cNvPicPr>
          <p:nvPr/>
        </p:nvPicPr>
        <p:blipFill>
          <a:blip r:embed="rId5" cstate="print"/>
          <a:srcRect/>
          <a:stretch>
            <a:fillRect/>
          </a:stretch>
        </p:blipFill>
        <p:spPr bwMode="auto">
          <a:xfrm>
            <a:off x="5276249" y="5642135"/>
            <a:ext cx="542925" cy="476250"/>
          </a:xfrm>
          <a:prstGeom prst="rect">
            <a:avLst/>
          </a:prstGeom>
          <a:noFill/>
          <a:ln w="9525">
            <a:noFill/>
            <a:miter lim="800000"/>
            <a:headEnd/>
            <a:tailEnd/>
          </a:ln>
          <a:effec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8304" y="5819600"/>
            <a:ext cx="6588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4611608" y="3841935"/>
            <a:ext cx="2016224" cy="707886"/>
          </a:xfrm>
          <a:prstGeom prst="rect">
            <a:avLst/>
          </a:prstGeom>
          <a:noFill/>
        </p:spPr>
        <p:txBody>
          <a:bodyPr wrap="square" rtlCol="0">
            <a:spAutoFit/>
          </a:bodyPr>
          <a:lstStyle/>
          <a:p>
            <a:pPr algn="ctr"/>
            <a:r>
              <a:rPr lang="ja-JP" altLang="en-US" sz="2000" dirty="0"/>
              <a:t>送信者の公開鍵で復号</a:t>
            </a:r>
            <a:endParaRPr kumimoji="1" lang="ja-JP" altLang="en-US" sz="2000" dirty="0"/>
          </a:p>
        </p:txBody>
      </p:sp>
    </p:spTree>
    <p:extLst>
      <p:ext uri="{BB962C8B-B14F-4D97-AF65-F5344CB8AC3E}">
        <p14:creationId xmlns:p14="http://schemas.microsoft.com/office/powerpoint/2010/main" val="4278320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2135"/>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角丸四角形吹き出し 30"/>
          <p:cNvSpPr/>
          <p:nvPr/>
        </p:nvSpPr>
        <p:spPr>
          <a:xfrm>
            <a:off x="4611608" y="3841935"/>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2058180" y="3841935"/>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7253"/>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テキスト ボックス 33"/>
          <p:cNvSpPr txBox="1"/>
          <p:nvPr/>
        </p:nvSpPr>
        <p:spPr>
          <a:xfrm>
            <a:off x="654125" y="5049448"/>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35" name="テキスト ボックス 34"/>
          <p:cNvSpPr txBox="1"/>
          <p:nvPr/>
        </p:nvSpPr>
        <p:spPr>
          <a:xfrm>
            <a:off x="6649963" y="5010119"/>
            <a:ext cx="1403648" cy="461665"/>
          </a:xfrm>
          <a:prstGeom prst="rect">
            <a:avLst/>
          </a:prstGeom>
          <a:noFill/>
        </p:spPr>
        <p:txBody>
          <a:bodyPr wrap="square" rtlCol="0">
            <a:spAutoFit/>
          </a:bodyPr>
          <a:lstStyle/>
          <a:p>
            <a:r>
              <a:rPr lang="ja-JP" altLang="en-US" dirty="0"/>
              <a:t>受信</a:t>
            </a:r>
            <a:r>
              <a:rPr kumimoji="1" lang="ja-JP" altLang="en-US" dirty="0"/>
              <a:t>側</a:t>
            </a:r>
          </a:p>
        </p:txBody>
      </p: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4559" y="5499619"/>
            <a:ext cx="6588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テキスト ボックス 39"/>
          <p:cNvSpPr txBox="1"/>
          <p:nvPr/>
        </p:nvSpPr>
        <p:spPr>
          <a:xfrm>
            <a:off x="4611608" y="3841935"/>
            <a:ext cx="2016224" cy="707886"/>
          </a:xfrm>
          <a:prstGeom prst="rect">
            <a:avLst/>
          </a:prstGeom>
          <a:noFill/>
        </p:spPr>
        <p:txBody>
          <a:bodyPr wrap="square" rtlCol="0">
            <a:spAutoFit/>
          </a:bodyPr>
          <a:lstStyle/>
          <a:p>
            <a:pPr algn="ctr"/>
            <a:r>
              <a:rPr lang="ja-JP" altLang="en-US" sz="2000" dirty="0"/>
              <a:t>送信者の公開鍵で復号</a:t>
            </a:r>
            <a:endParaRPr kumimoji="1" lang="ja-JP" altLang="en-US" sz="2000" dirty="0"/>
          </a:p>
        </p:txBody>
      </p:sp>
      <p:grpSp>
        <p:nvGrpSpPr>
          <p:cNvPr id="19" name="グループ化 18"/>
          <p:cNvGrpSpPr/>
          <p:nvPr/>
        </p:nvGrpSpPr>
        <p:grpSpPr>
          <a:xfrm>
            <a:off x="4734455" y="4851696"/>
            <a:ext cx="1751280" cy="939139"/>
            <a:chOff x="2116607" y="4858913"/>
            <a:chExt cx="1751280" cy="939139"/>
          </a:xfrm>
        </p:grpSpPr>
        <p:sp>
          <p:nvSpPr>
            <p:cNvPr id="20" name="正方形/長方形 19"/>
            <p:cNvSpPr/>
            <p:nvPr/>
          </p:nvSpPr>
          <p:spPr>
            <a:xfrm>
              <a:off x="3144349" y="4858913"/>
              <a:ext cx="723538" cy="809452"/>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A6DC8E03F</a:t>
              </a:r>
              <a:r>
                <a:rPr lang="en-US" altLang="ja-JP" sz="1600" dirty="0">
                  <a:solidFill>
                    <a:schemeClr val="tx1"/>
                  </a:solidFill>
                </a:rPr>
                <a:t>…</a:t>
              </a:r>
              <a:endParaRPr kumimoji="1" lang="ja-JP" altLang="en-US" dirty="0">
                <a:solidFill>
                  <a:schemeClr val="tx1"/>
                </a:solidFill>
              </a:endParaRPr>
            </a:p>
          </p:txBody>
        </p:sp>
        <p:pic>
          <p:nvPicPr>
            <p:cNvPr id="21" name="Picture 2"/>
            <p:cNvPicPr>
              <a:picLocks noChangeAspect="1" noChangeArrowheads="1"/>
            </p:cNvPicPr>
            <p:nvPr/>
          </p:nvPicPr>
          <p:blipFill>
            <a:blip r:embed="rId5" cstate="print"/>
            <a:srcRect/>
            <a:stretch>
              <a:fillRect/>
            </a:stretch>
          </p:blipFill>
          <p:spPr bwMode="auto">
            <a:xfrm>
              <a:off x="3261273" y="5321802"/>
              <a:ext cx="542925" cy="476250"/>
            </a:xfrm>
            <a:prstGeom prst="rect">
              <a:avLst/>
            </a:prstGeom>
            <a:noFill/>
            <a:ln w="9525">
              <a:noFill/>
              <a:miter lim="800000"/>
              <a:headEnd/>
              <a:tailEnd/>
            </a:ln>
            <a:effectLst/>
          </p:spPr>
        </p:pic>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6607" y="5054916"/>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88405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2135"/>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角丸四角形吹き出し 30"/>
          <p:cNvSpPr/>
          <p:nvPr/>
        </p:nvSpPr>
        <p:spPr>
          <a:xfrm>
            <a:off x="4611608" y="3841935"/>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2058180" y="3841935"/>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7253"/>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テキスト ボックス 33"/>
          <p:cNvSpPr txBox="1"/>
          <p:nvPr/>
        </p:nvSpPr>
        <p:spPr>
          <a:xfrm>
            <a:off x="654125" y="5049448"/>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35" name="テキスト ボックス 34"/>
          <p:cNvSpPr txBox="1"/>
          <p:nvPr/>
        </p:nvSpPr>
        <p:spPr>
          <a:xfrm>
            <a:off x="6649963" y="5010119"/>
            <a:ext cx="1403648" cy="461665"/>
          </a:xfrm>
          <a:prstGeom prst="rect">
            <a:avLst/>
          </a:prstGeom>
          <a:noFill/>
        </p:spPr>
        <p:txBody>
          <a:bodyPr wrap="square" rtlCol="0">
            <a:spAutoFit/>
          </a:bodyPr>
          <a:lstStyle/>
          <a:p>
            <a:r>
              <a:rPr lang="ja-JP" altLang="en-US" dirty="0"/>
              <a:t>受信</a:t>
            </a:r>
            <a:r>
              <a:rPr kumimoji="1" lang="ja-JP" altLang="en-US" dirty="0"/>
              <a:t>側</a:t>
            </a:r>
          </a:p>
        </p:txBody>
      </p:sp>
      <p:sp>
        <p:nvSpPr>
          <p:cNvPr id="20" name="正方形/長方形 19"/>
          <p:cNvSpPr/>
          <p:nvPr/>
        </p:nvSpPr>
        <p:spPr>
          <a:xfrm>
            <a:off x="5762197" y="4851696"/>
            <a:ext cx="723538" cy="809452"/>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A6DC8E03F</a:t>
            </a:r>
            <a:r>
              <a:rPr lang="en-US" altLang="ja-JP" sz="1600" dirty="0">
                <a:solidFill>
                  <a:schemeClr val="tx1"/>
                </a:solidFill>
              </a:rPr>
              <a:t>…</a:t>
            </a:r>
            <a:endParaRPr kumimoji="1" lang="ja-JP" altLang="en-US" dirty="0">
              <a:solidFill>
                <a:schemeClr val="tx1"/>
              </a:solidFill>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455" y="5047699"/>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5762197" y="4855757"/>
            <a:ext cx="723538" cy="809452"/>
          </a:xfrm>
          <a:prstGeom prst="rect">
            <a:avLst/>
          </a:prstGeom>
          <a:solidFill>
            <a:srgbClr val="FF99CC"/>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A6DC8E03F</a:t>
            </a:r>
            <a:r>
              <a:rPr lang="en-US" altLang="ja-JP" sz="1600" dirty="0">
                <a:solidFill>
                  <a:schemeClr val="tx1"/>
                </a:solidFill>
              </a:rPr>
              <a:t>…</a:t>
            </a:r>
            <a:endParaRPr kumimoji="1" lang="ja-JP" altLang="en-US" dirty="0">
              <a:solidFill>
                <a:schemeClr val="tx1"/>
              </a:solidFill>
            </a:endParaRPr>
          </a:p>
        </p:txBody>
      </p:sp>
      <p:sp>
        <p:nvSpPr>
          <p:cNvPr id="24" name="下矢印 23"/>
          <p:cNvSpPr/>
          <p:nvPr/>
        </p:nvSpPr>
        <p:spPr>
          <a:xfrm rot="16200000">
            <a:off x="5452503" y="5156171"/>
            <a:ext cx="218375" cy="348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4852994" y="5699399"/>
            <a:ext cx="1569660" cy="369332"/>
          </a:xfrm>
          <a:prstGeom prst="rect">
            <a:avLst/>
          </a:prstGeom>
        </p:spPr>
        <p:txBody>
          <a:bodyPr wrap="none">
            <a:spAutoFit/>
          </a:bodyPr>
          <a:lstStyle/>
          <a:p>
            <a:pPr algn="ctr"/>
            <a:r>
              <a:rPr lang="ja-JP" altLang="en-US" dirty="0">
                <a:solidFill>
                  <a:srgbClr val="FF0000"/>
                </a:solidFill>
              </a:rPr>
              <a:t>ハッシュ関数</a:t>
            </a:r>
          </a:p>
        </p:txBody>
      </p:sp>
      <p:sp>
        <p:nvSpPr>
          <p:cNvPr id="26" name="テキスト ボックス 25"/>
          <p:cNvSpPr txBox="1"/>
          <p:nvPr/>
        </p:nvSpPr>
        <p:spPr>
          <a:xfrm>
            <a:off x="4545106" y="3841937"/>
            <a:ext cx="2192640" cy="1015663"/>
          </a:xfrm>
          <a:prstGeom prst="rect">
            <a:avLst/>
          </a:prstGeom>
          <a:noFill/>
        </p:spPr>
        <p:txBody>
          <a:bodyPr wrap="square" rtlCol="0">
            <a:spAutoFit/>
          </a:bodyPr>
          <a:lstStyle/>
          <a:p>
            <a:pPr algn="ctr"/>
            <a:r>
              <a:rPr lang="ja-JP" altLang="en-US" sz="2000" dirty="0"/>
              <a:t>ハッシュ関数で</a:t>
            </a:r>
            <a:endParaRPr lang="en-US" altLang="ja-JP" sz="2000" dirty="0"/>
          </a:p>
          <a:p>
            <a:pPr algn="ctr"/>
            <a:r>
              <a:rPr lang="ja-JP" altLang="en-US" sz="2000" dirty="0"/>
              <a:t>ハッシュ値を</a:t>
            </a:r>
            <a:endParaRPr lang="en-US" altLang="ja-JP" sz="2000" dirty="0"/>
          </a:p>
          <a:p>
            <a:pPr algn="ctr"/>
            <a:r>
              <a:rPr lang="ja-JP" altLang="en-US" sz="2000" dirty="0"/>
              <a:t>導出</a:t>
            </a:r>
            <a:endParaRPr kumimoji="1" lang="ja-JP" altLang="en-US" sz="2000" dirty="0"/>
          </a:p>
        </p:txBody>
      </p:sp>
    </p:spTree>
    <p:extLst>
      <p:ext uri="{BB962C8B-B14F-4D97-AF65-F5344CB8AC3E}">
        <p14:creationId xmlns:p14="http://schemas.microsoft.com/office/powerpoint/2010/main" val="1756540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4.81481E-6 L 0.11024 -0.12223 " pathEditMode="relative" rAng="0" ptsTypes="AA">
                                      <p:cBhvr>
                                        <p:cTn id="6" dur="2000" fill="hold"/>
                                        <p:tgtEl>
                                          <p:spTgt spid="20"/>
                                        </p:tgtEl>
                                        <p:attrNameLst>
                                          <p:attrName>ppt_x</p:attrName>
                                          <p:attrName>ppt_y</p:attrName>
                                        </p:attrNameLst>
                                      </p:cBhvr>
                                      <p:rCtr x="5503" y="-611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5" grpId="0"/>
      <p:bldP spid="2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2135"/>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角丸四角形吹き出し 30"/>
          <p:cNvSpPr/>
          <p:nvPr/>
        </p:nvSpPr>
        <p:spPr>
          <a:xfrm>
            <a:off x="4611608" y="3841935"/>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吹き出し 31"/>
          <p:cNvSpPr/>
          <p:nvPr/>
        </p:nvSpPr>
        <p:spPr>
          <a:xfrm>
            <a:off x="2058180" y="3841935"/>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7253"/>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テキスト ボックス 33"/>
          <p:cNvSpPr txBox="1"/>
          <p:nvPr/>
        </p:nvSpPr>
        <p:spPr>
          <a:xfrm>
            <a:off x="654125" y="5049448"/>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35" name="テキスト ボックス 34"/>
          <p:cNvSpPr txBox="1"/>
          <p:nvPr/>
        </p:nvSpPr>
        <p:spPr>
          <a:xfrm>
            <a:off x="6649963" y="5010119"/>
            <a:ext cx="1403648" cy="461665"/>
          </a:xfrm>
          <a:prstGeom prst="rect">
            <a:avLst/>
          </a:prstGeom>
          <a:noFill/>
        </p:spPr>
        <p:txBody>
          <a:bodyPr wrap="square" rtlCol="0">
            <a:spAutoFit/>
          </a:bodyPr>
          <a:lstStyle/>
          <a:p>
            <a:r>
              <a:rPr lang="ja-JP" altLang="en-US" dirty="0"/>
              <a:t>受信</a:t>
            </a:r>
            <a:r>
              <a:rPr kumimoji="1" lang="ja-JP" altLang="en-US" dirty="0"/>
              <a:t>側</a:t>
            </a:r>
          </a:p>
        </p:txBody>
      </p:sp>
      <p:sp>
        <p:nvSpPr>
          <p:cNvPr id="20" name="正方形/長方形 19"/>
          <p:cNvSpPr/>
          <p:nvPr/>
        </p:nvSpPr>
        <p:spPr>
          <a:xfrm>
            <a:off x="6775043" y="4022994"/>
            <a:ext cx="723538" cy="809452"/>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A6DC8E03F</a:t>
            </a:r>
            <a:r>
              <a:rPr lang="en-US" altLang="ja-JP" sz="1600" dirty="0">
                <a:solidFill>
                  <a:schemeClr val="tx1"/>
                </a:solidFill>
              </a:rPr>
              <a:t>…</a:t>
            </a:r>
            <a:endParaRPr kumimoji="1" lang="ja-JP" altLang="en-US" dirty="0">
              <a:solidFill>
                <a:schemeClr val="tx1"/>
              </a:solidFill>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4455" y="5047699"/>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5763651" y="4861321"/>
            <a:ext cx="723538" cy="809452"/>
          </a:xfrm>
          <a:prstGeom prst="rect">
            <a:avLst/>
          </a:prstGeom>
          <a:solidFill>
            <a:srgbClr val="FF99CC"/>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rPr>
              <a:t>A6DC8E03F</a:t>
            </a:r>
            <a:r>
              <a:rPr lang="en-US" altLang="ja-JP" sz="1600" dirty="0">
                <a:solidFill>
                  <a:schemeClr val="tx1"/>
                </a:solidFill>
              </a:rPr>
              <a:t>…</a:t>
            </a:r>
            <a:endParaRPr kumimoji="1" lang="ja-JP" altLang="en-US" dirty="0">
              <a:solidFill>
                <a:schemeClr val="tx1"/>
              </a:solidFill>
            </a:endParaRPr>
          </a:p>
        </p:txBody>
      </p:sp>
      <p:sp>
        <p:nvSpPr>
          <p:cNvPr id="21" name="左右矢印 20"/>
          <p:cNvSpPr/>
          <p:nvPr/>
        </p:nvSpPr>
        <p:spPr>
          <a:xfrm rot="18515141">
            <a:off x="6271678" y="4658615"/>
            <a:ext cx="756569" cy="484632"/>
          </a:xfrm>
          <a:prstGeom prst="lef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128275" y="4043733"/>
            <a:ext cx="3096344" cy="709312"/>
          </a:xfrm>
          <a:prstGeom prst="rect">
            <a:avLst/>
          </a:prstGeom>
          <a:solidFill>
            <a:schemeClr val="accent1">
              <a:lumMod val="20000"/>
              <a:lumOff val="8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同じなら</a:t>
            </a:r>
            <a:r>
              <a:rPr kumimoji="1" lang="ja-JP" altLang="en-US" dirty="0">
                <a:solidFill>
                  <a:schemeClr val="tx1"/>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改ざん</a:t>
            </a:r>
            <a:br>
              <a:rPr kumimoji="1" lang="en-US" altLang="ja-JP" dirty="0">
                <a:solidFill>
                  <a:schemeClr val="tx1"/>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br>
            <a:r>
              <a:rPr kumimoji="1" lang="ja-JP" altLang="en-US" dirty="0">
                <a:solidFill>
                  <a:schemeClr val="tx1"/>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されていない</a:t>
            </a:r>
          </a:p>
        </p:txBody>
      </p:sp>
    </p:spTree>
    <p:extLst>
      <p:ext uri="{BB962C8B-B14F-4D97-AF65-F5344CB8AC3E}">
        <p14:creationId xmlns:p14="http://schemas.microsoft.com/office/powerpoint/2010/main" val="3034191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2137"/>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角丸四角形吹き出し 19"/>
          <p:cNvSpPr/>
          <p:nvPr/>
        </p:nvSpPr>
        <p:spPr>
          <a:xfrm>
            <a:off x="2058180" y="3841937"/>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7255"/>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角丸四角形吹き出し 21"/>
          <p:cNvSpPr/>
          <p:nvPr/>
        </p:nvSpPr>
        <p:spPr>
          <a:xfrm>
            <a:off x="4611608" y="3841937"/>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54125" y="5049450"/>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24" name="テキスト ボックス 23"/>
          <p:cNvSpPr txBox="1"/>
          <p:nvPr/>
        </p:nvSpPr>
        <p:spPr>
          <a:xfrm>
            <a:off x="6649963" y="5010121"/>
            <a:ext cx="1403648" cy="461665"/>
          </a:xfrm>
          <a:prstGeom prst="rect">
            <a:avLst/>
          </a:prstGeom>
          <a:noFill/>
        </p:spPr>
        <p:txBody>
          <a:bodyPr wrap="square" rtlCol="0">
            <a:spAutoFit/>
          </a:bodyPr>
          <a:lstStyle/>
          <a:p>
            <a:r>
              <a:rPr lang="ja-JP" altLang="en-US" dirty="0"/>
              <a:t>受信</a:t>
            </a:r>
            <a:r>
              <a:rPr kumimoji="1" lang="ja-JP" altLang="en-US" dirty="0"/>
              <a:t>側</a:t>
            </a:r>
          </a:p>
        </p:txBody>
      </p:sp>
      <p:pic>
        <p:nvPicPr>
          <p:cNvPr id="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659" y="4970218"/>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正方形/長方形 25"/>
          <p:cNvSpPr/>
          <p:nvPr/>
        </p:nvSpPr>
        <p:spPr>
          <a:xfrm>
            <a:off x="4611608" y="5614345"/>
            <a:ext cx="1872208" cy="504056"/>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A6DC8E03F</a:t>
            </a:r>
            <a:r>
              <a:rPr kumimoji="1" lang="ja-JP" altLang="en-US" sz="1600" dirty="0">
                <a:solidFill>
                  <a:schemeClr val="tx1"/>
                </a:solidFill>
              </a:rPr>
              <a:t>・・・</a:t>
            </a:r>
            <a:endParaRPr kumimoji="1" lang="ja-JP" altLang="en-US" dirty="0">
              <a:solidFill>
                <a:schemeClr val="tx1"/>
              </a:solidFill>
            </a:endParaRPr>
          </a:p>
        </p:txBody>
      </p:sp>
      <p:sp>
        <p:nvSpPr>
          <p:cNvPr id="27" name="テキスト ボックス 26"/>
          <p:cNvSpPr txBox="1"/>
          <p:nvPr/>
        </p:nvSpPr>
        <p:spPr>
          <a:xfrm>
            <a:off x="4545106" y="3841937"/>
            <a:ext cx="2192640" cy="1015663"/>
          </a:xfrm>
          <a:prstGeom prst="rect">
            <a:avLst/>
          </a:prstGeom>
          <a:noFill/>
        </p:spPr>
        <p:txBody>
          <a:bodyPr wrap="square" rtlCol="0">
            <a:spAutoFit/>
          </a:bodyPr>
          <a:lstStyle/>
          <a:p>
            <a:pPr algn="ctr"/>
            <a:r>
              <a:rPr lang="ja-JP" altLang="en-US" sz="2000" dirty="0"/>
              <a:t>ハッシュ関数で</a:t>
            </a:r>
            <a:endParaRPr lang="en-US" altLang="ja-JP" sz="2000" dirty="0"/>
          </a:p>
          <a:p>
            <a:pPr algn="ctr"/>
            <a:r>
              <a:rPr lang="ja-JP" altLang="en-US" sz="2000" dirty="0"/>
              <a:t>ハッシュ値を</a:t>
            </a:r>
            <a:endParaRPr lang="en-US" altLang="ja-JP" sz="2000" dirty="0"/>
          </a:p>
          <a:p>
            <a:pPr algn="ctr"/>
            <a:r>
              <a:rPr lang="ja-JP" altLang="en-US" sz="2000" dirty="0"/>
              <a:t>導出</a:t>
            </a:r>
            <a:endParaRPr kumimoji="1" lang="ja-JP" altLang="en-US" sz="2000" dirty="0"/>
          </a:p>
        </p:txBody>
      </p:sp>
      <p:sp>
        <p:nvSpPr>
          <p:cNvPr id="28" name="正方形/長方形 27"/>
          <p:cNvSpPr/>
          <p:nvPr/>
        </p:nvSpPr>
        <p:spPr>
          <a:xfrm>
            <a:off x="4641368" y="4967730"/>
            <a:ext cx="1872208" cy="504056"/>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A6DC8E03F</a:t>
            </a:r>
            <a:r>
              <a:rPr kumimoji="1" lang="ja-JP" altLang="en-US" sz="1600" dirty="0">
                <a:solidFill>
                  <a:schemeClr val="tx1"/>
                </a:solidFill>
              </a:rPr>
              <a:t>・・・</a:t>
            </a:r>
            <a:endParaRPr kumimoji="1" lang="ja-JP" altLang="en-US" dirty="0">
              <a:solidFill>
                <a:schemeClr val="tx1"/>
              </a:solidFill>
            </a:endParaRPr>
          </a:p>
        </p:txBody>
      </p:sp>
      <p:sp>
        <p:nvSpPr>
          <p:cNvPr id="29" name="正方形/長方形 28"/>
          <p:cNvSpPr/>
          <p:nvPr/>
        </p:nvSpPr>
        <p:spPr>
          <a:xfrm>
            <a:off x="4860031" y="6290209"/>
            <a:ext cx="1457641" cy="504056"/>
          </a:xfrm>
          <a:prstGeom prst="rect">
            <a:avLst/>
          </a:prstGeom>
          <a:solidFill>
            <a:srgbClr val="FF99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ハッシュ関数</a:t>
            </a:r>
          </a:p>
        </p:txBody>
      </p:sp>
    </p:spTree>
    <p:extLst>
      <p:ext uri="{BB962C8B-B14F-4D97-AF65-F5344CB8AC3E}">
        <p14:creationId xmlns:p14="http://schemas.microsoft.com/office/powerpoint/2010/main" val="14761565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4.07407E-6 L 0.22413 -0.24236 " pathEditMode="relative" rAng="0" ptsTypes="AA">
                                      <p:cBhvr>
                                        <p:cTn id="6" dur="2000" fill="hold"/>
                                        <p:tgtEl>
                                          <p:spTgt spid="26"/>
                                        </p:tgtEl>
                                        <p:attrNameLst>
                                          <p:attrName>ppt_x</p:attrName>
                                          <p:attrName>ppt_y</p:attrName>
                                        </p:attrNameLst>
                                      </p:cBhvr>
                                      <p:rCtr x="11198" y="-1213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par>
                          <p:cTn id="17" fill="hold">
                            <p:stCondLst>
                              <p:cond delay="0"/>
                            </p:stCondLst>
                            <p:childTnLst>
                              <p:par>
                                <p:cTn id="18" presetID="42" presetClass="path" presetSubtype="0" accel="50000" decel="50000" fill="hold" grpId="1" nodeType="afterEffect">
                                  <p:stCondLst>
                                    <p:cond delay="0"/>
                                  </p:stCondLst>
                                  <p:childTnLst>
                                    <p:animMotion origin="layout" path="M -0.00365 0.00116 L -0.0033 0.09421 " pathEditMode="relative" rAng="0" ptsTypes="AA">
                                      <p:cBhvr>
                                        <p:cTn id="19" dur="2000" fill="hold"/>
                                        <p:tgtEl>
                                          <p:spTgt spid="28"/>
                                        </p:tgtEl>
                                        <p:attrNameLst>
                                          <p:attrName>ppt_x</p:attrName>
                                          <p:attrName>ppt_y</p:attrName>
                                        </p:attrNameLst>
                                      </p:cBhvr>
                                      <p:rCtr x="17"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8" grpId="1" animBg="1"/>
      <p:bldP spid="29"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正方形/長方形 7"/>
          <p:cNvSpPr/>
          <p:nvPr/>
        </p:nvSpPr>
        <p:spPr>
          <a:xfrm>
            <a:off x="252000" y="1639568"/>
            <a:ext cx="8640000" cy="1938992"/>
          </a:xfrm>
          <a:prstGeom prst="rect">
            <a:avLst/>
          </a:prstGeom>
        </p:spPr>
        <p:txBody>
          <a:bodyPr wrap="square">
            <a:spAutoFit/>
          </a:bodyPr>
          <a:lstStyle/>
          <a:p>
            <a:pPr marL="342900" indent="-342900">
              <a:buFont typeface="Arial" panose="020B0604020202020204" pitchFamily="34" charset="0"/>
              <a:buChar char="•"/>
            </a:pPr>
            <a:r>
              <a:rPr lang="ja-JP" altLang="en-US" sz="2400" dirty="0"/>
              <a:t>ハッシュ値</a:t>
            </a:r>
            <a:r>
              <a:rPr lang="en-US" altLang="ja-JP" sz="2400" dirty="0"/>
              <a:t>…</a:t>
            </a:r>
            <a:r>
              <a:rPr lang="ja-JP" altLang="en-US" sz="2400" dirty="0"/>
              <a:t>ハッシュ関数から導出されるデータを表現した数値</a:t>
            </a:r>
          </a:p>
          <a:p>
            <a:pPr marL="800100" lvl="1" indent="-342900">
              <a:buFont typeface="Arial" panose="020B0604020202020204" pitchFamily="34" charset="0"/>
              <a:buChar char="•"/>
            </a:pPr>
            <a:r>
              <a:rPr lang="ja-JP" altLang="en-US" sz="2400" dirty="0"/>
              <a:t>ハッシュ関数</a:t>
            </a:r>
            <a:r>
              <a:rPr lang="en-US" altLang="ja-JP" sz="2400" dirty="0"/>
              <a:t>:</a:t>
            </a:r>
            <a:r>
              <a:rPr lang="ja-JP" altLang="en-US" sz="2400" dirty="0"/>
              <a:t>任意の文字列をある数値に変換する関数</a:t>
            </a:r>
          </a:p>
          <a:p>
            <a:pPr marL="800100" lvl="1" indent="-342900">
              <a:buFont typeface="Arial" panose="020B0604020202020204" pitchFamily="34" charset="0"/>
              <a:buChar char="•"/>
            </a:pPr>
            <a:r>
              <a:rPr lang="ja-JP" altLang="en-US" sz="2400" dirty="0"/>
              <a:t>ハッシュ値から元の文字列を導くことはほぼ不可能</a:t>
            </a:r>
          </a:p>
          <a:p>
            <a:pPr marL="800100" lvl="1" indent="-342900">
              <a:buFont typeface="Arial" panose="020B0604020202020204" pitchFamily="34" charset="0"/>
              <a:buChar char="•"/>
            </a:pPr>
            <a:r>
              <a:rPr lang="ja-JP" altLang="en-US" sz="2400" dirty="0"/>
              <a:t>少しでも改ざんがあると値が変わる</a:t>
            </a:r>
          </a:p>
        </p:txBody>
      </p:sp>
      <p:grpSp>
        <p:nvGrpSpPr>
          <p:cNvPr id="16" name="グループ化 15"/>
          <p:cNvGrpSpPr/>
          <p:nvPr/>
        </p:nvGrpSpPr>
        <p:grpSpPr>
          <a:xfrm>
            <a:off x="252000" y="481092"/>
            <a:ext cx="8648521" cy="815160"/>
            <a:chOff x="252000" y="481092"/>
            <a:chExt cx="8648521" cy="815160"/>
          </a:xfrm>
        </p:grpSpPr>
        <p:sp>
          <p:nvSpPr>
            <p:cNvPr id="17" name="テキスト ボックス 16"/>
            <p:cNvSpPr txBox="1"/>
            <p:nvPr/>
          </p:nvSpPr>
          <p:spPr>
            <a:xfrm>
              <a:off x="252000" y="481092"/>
              <a:ext cx="8648521" cy="769441"/>
            </a:xfrm>
            <a:prstGeom prst="rect">
              <a:avLst/>
            </a:prstGeom>
            <a:noFill/>
          </p:spPr>
          <p:txBody>
            <a:bodyPr wrap="none" rtlCol="0">
              <a:spAutoFit/>
            </a:bodyPr>
            <a:lstStyle/>
            <a:p>
              <a:r>
                <a:rPr kumimoji="1" lang="ja-JP" altLang="en-US" sz="4400" dirty="0"/>
                <a:t>ハッシュ関数とデータ改ざん確認</a:t>
              </a:r>
            </a:p>
          </p:txBody>
        </p:sp>
        <p:sp>
          <p:nvSpPr>
            <p:cNvPr id="18" name="正方形/長方形 17"/>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125" y="5642137"/>
            <a:ext cx="1584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角丸四角形吹き出し 42"/>
          <p:cNvSpPr/>
          <p:nvPr/>
        </p:nvSpPr>
        <p:spPr>
          <a:xfrm>
            <a:off x="2058180" y="3841937"/>
            <a:ext cx="1937756" cy="2397050"/>
          </a:xfrm>
          <a:prstGeom prst="wedgeRoundRectCallout">
            <a:avLst>
              <a:gd name="adj1" fmla="val -43218"/>
              <a:gd name="adj2" fmla="val 60295"/>
              <a:gd name="adj3" fmla="val 16667"/>
            </a:avLst>
          </a:prstGeom>
          <a:solidFill>
            <a:schemeClr val="bg1"/>
          </a:solidFill>
          <a:ln w="38100" cmpd="thickThin">
            <a:solidFill>
              <a:srgbClr val="F96F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9963" y="5557255"/>
            <a:ext cx="1725613"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角丸四角形吹き出し 44"/>
          <p:cNvSpPr/>
          <p:nvPr/>
        </p:nvSpPr>
        <p:spPr>
          <a:xfrm>
            <a:off x="4611608" y="3841937"/>
            <a:ext cx="2030343" cy="2415220"/>
          </a:xfrm>
          <a:prstGeom prst="wedgeRoundRectCallout">
            <a:avLst>
              <a:gd name="adj1" fmla="val 37629"/>
              <a:gd name="adj2" fmla="val 61227"/>
              <a:gd name="adj3" fmla="val 16667"/>
            </a:avLst>
          </a:prstGeom>
          <a:solidFill>
            <a:schemeClr val="bg1"/>
          </a:solidFill>
          <a:ln w="38100" cmpd="thickThi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54125" y="5049450"/>
            <a:ext cx="1613619" cy="461665"/>
          </a:xfrm>
          <a:prstGeom prst="rect">
            <a:avLst/>
          </a:prstGeom>
          <a:noFill/>
        </p:spPr>
        <p:txBody>
          <a:bodyPr wrap="square" rtlCol="0">
            <a:spAutoFit/>
          </a:bodyPr>
          <a:lstStyle/>
          <a:p>
            <a:r>
              <a:rPr lang="ja-JP" altLang="en-US" dirty="0"/>
              <a:t>送信側</a:t>
            </a:r>
            <a:endParaRPr kumimoji="1" lang="ja-JP" altLang="en-US" dirty="0"/>
          </a:p>
        </p:txBody>
      </p:sp>
      <p:sp>
        <p:nvSpPr>
          <p:cNvPr id="47" name="テキスト ボックス 46"/>
          <p:cNvSpPr txBox="1"/>
          <p:nvPr/>
        </p:nvSpPr>
        <p:spPr>
          <a:xfrm>
            <a:off x="6649963" y="5010121"/>
            <a:ext cx="1403648" cy="461665"/>
          </a:xfrm>
          <a:prstGeom prst="rect">
            <a:avLst/>
          </a:prstGeom>
          <a:noFill/>
        </p:spPr>
        <p:txBody>
          <a:bodyPr wrap="square" rtlCol="0">
            <a:spAutoFit/>
          </a:bodyPr>
          <a:lstStyle/>
          <a:p>
            <a:r>
              <a:rPr lang="ja-JP" altLang="en-US" dirty="0"/>
              <a:t>受信</a:t>
            </a:r>
            <a:r>
              <a:rPr kumimoji="1" lang="ja-JP" altLang="en-US" dirty="0"/>
              <a:t>側</a:t>
            </a:r>
          </a:p>
        </p:txBody>
      </p:sp>
      <p:pic>
        <p:nvPicPr>
          <p:cNvPr id="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659" y="4970218"/>
            <a:ext cx="63976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正方形/長方形 48"/>
          <p:cNvSpPr/>
          <p:nvPr/>
        </p:nvSpPr>
        <p:spPr>
          <a:xfrm>
            <a:off x="6660000" y="3940953"/>
            <a:ext cx="1872208" cy="504056"/>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A6DC8E03F</a:t>
            </a:r>
            <a:r>
              <a:rPr kumimoji="1" lang="ja-JP" altLang="en-US" sz="1600" dirty="0">
                <a:solidFill>
                  <a:schemeClr val="tx1"/>
                </a:solidFill>
              </a:rPr>
              <a:t>・・・</a:t>
            </a:r>
            <a:endParaRPr kumimoji="1" lang="ja-JP" altLang="en-US" dirty="0">
              <a:solidFill>
                <a:schemeClr val="tx1"/>
              </a:solidFill>
            </a:endParaRPr>
          </a:p>
        </p:txBody>
      </p:sp>
      <p:sp>
        <p:nvSpPr>
          <p:cNvPr id="50" name="正方形/長方形 49"/>
          <p:cNvSpPr/>
          <p:nvPr/>
        </p:nvSpPr>
        <p:spPr>
          <a:xfrm>
            <a:off x="4572000" y="5632953"/>
            <a:ext cx="1872208" cy="504056"/>
          </a:xfrm>
          <a:prstGeom prst="rect">
            <a:avLst/>
          </a:prstGeom>
          <a:solidFill>
            <a:srgbClr val="CC99FF"/>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rPr>
              <a:t>A6DC8E03F</a:t>
            </a:r>
            <a:r>
              <a:rPr kumimoji="1" lang="ja-JP" altLang="en-US" sz="1600" dirty="0">
                <a:solidFill>
                  <a:schemeClr val="tx1"/>
                </a:solidFill>
              </a:rPr>
              <a:t>・・・</a:t>
            </a:r>
            <a:endParaRPr kumimoji="1" lang="ja-JP" altLang="en-US" dirty="0">
              <a:solidFill>
                <a:schemeClr val="tx1"/>
              </a:solidFill>
            </a:endParaRPr>
          </a:p>
        </p:txBody>
      </p:sp>
      <p:sp>
        <p:nvSpPr>
          <p:cNvPr id="51" name="テキスト ボックス 50"/>
          <p:cNvSpPr txBox="1"/>
          <p:nvPr/>
        </p:nvSpPr>
        <p:spPr>
          <a:xfrm>
            <a:off x="4716015" y="3841938"/>
            <a:ext cx="1925935" cy="707886"/>
          </a:xfrm>
          <a:prstGeom prst="rect">
            <a:avLst/>
          </a:prstGeom>
          <a:noFill/>
        </p:spPr>
        <p:txBody>
          <a:bodyPr wrap="square" rtlCol="0">
            <a:spAutoFit/>
          </a:bodyPr>
          <a:lstStyle/>
          <a:p>
            <a:pPr algn="ctr"/>
            <a:r>
              <a:rPr lang="ja-JP" altLang="en-US" sz="2000" dirty="0"/>
              <a:t>送信されたハッシュ値と比べる</a:t>
            </a:r>
            <a:endParaRPr kumimoji="1" lang="ja-JP" altLang="en-US" sz="2000" dirty="0"/>
          </a:p>
        </p:txBody>
      </p:sp>
      <p:sp>
        <p:nvSpPr>
          <p:cNvPr id="52" name="左右矢印 51"/>
          <p:cNvSpPr/>
          <p:nvPr/>
        </p:nvSpPr>
        <p:spPr>
          <a:xfrm rot="18515141">
            <a:off x="6116761" y="4730125"/>
            <a:ext cx="1216152" cy="484632"/>
          </a:xfrm>
          <a:prstGeom prst="leftRightArrow">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2555776" y="4778041"/>
            <a:ext cx="3096344" cy="914400"/>
          </a:xfrm>
          <a:prstGeom prst="rect">
            <a:avLst/>
          </a:prstGeom>
          <a:solidFill>
            <a:srgbClr val="3399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FF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同じなら</a:t>
            </a:r>
            <a:r>
              <a:rPr kumimoji="1" lang="ja-JP" altLang="en-US" dirty="0">
                <a:solidFill>
                  <a:srgbClr val="FFFF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改ざん</a:t>
            </a:r>
            <a:br>
              <a:rPr kumimoji="1" lang="en-US" altLang="ja-JP" dirty="0">
                <a:solidFill>
                  <a:srgbClr val="FFFF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br>
            <a:r>
              <a:rPr kumimoji="1" lang="ja-JP" altLang="en-US" dirty="0">
                <a:solidFill>
                  <a:srgbClr val="FFFF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されていない</a:t>
            </a:r>
          </a:p>
        </p:txBody>
      </p:sp>
    </p:spTree>
    <p:extLst>
      <p:ext uri="{BB962C8B-B14F-4D97-AF65-F5344CB8AC3E}">
        <p14:creationId xmlns:p14="http://schemas.microsoft.com/office/powerpoint/2010/main" val="38814053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4134465" cy="769441"/>
            </a:xfrm>
            <a:prstGeom prst="rect">
              <a:avLst/>
            </a:prstGeom>
            <a:noFill/>
          </p:spPr>
          <p:txBody>
            <a:bodyPr wrap="none" rtlCol="0">
              <a:spAutoFit/>
            </a:bodyPr>
            <a:lstStyle/>
            <a:p>
              <a:r>
                <a:rPr lang="ja-JP" altLang="en-US" sz="4400" dirty="0"/>
                <a:t>メールアドレス</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角丸四角形 6"/>
          <p:cNvSpPr/>
          <p:nvPr/>
        </p:nvSpPr>
        <p:spPr>
          <a:xfrm>
            <a:off x="712270" y="2492944"/>
            <a:ext cx="7680960" cy="904775"/>
          </a:xfrm>
          <a:prstGeom prst="roundRect">
            <a:avLst/>
          </a:prstGeom>
          <a:solidFill>
            <a:schemeClr val="accent4">
              <a:lumMod val="20000"/>
              <a:lumOff val="80000"/>
            </a:schemeClr>
          </a:solidFill>
          <a:ln w="254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solidFill>
                  <a:srgbClr val="0000FF"/>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hoge</a:t>
            </a:r>
            <a:r>
              <a:rPr kumimoji="1" lang="en-US" altLang="ja-JP" sz="2800" dirty="0">
                <a:solidFill>
                  <a:schemeClr val="tx1"/>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t>
            </a:r>
            <a:r>
              <a:rPr kumimoji="1" lang="en-US" altLang="ja-JP" sz="2800" dirty="0">
                <a:solidFill>
                  <a:srgbClr val="FF00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ep.sci.hokudai.ac.jp</a:t>
            </a:r>
            <a:endParaRPr kumimoji="1" lang="ja-JP" altLang="en-US" sz="2800" dirty="0">
              <a:solidFill>
                <a:srgbClr val="FF00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8" name="角丸四角形吹き出し 7"/>
          <p:cNvSpPr/>
          <p:nvPr/>
        </p:nvSpPr>
        <p:spPr>
          <a:xfrm>
            <a:off x="1463039" y="3647829"/>
            <a:ext cx="2233061" cy="741145"/>
          </a:xfrm>
          <a:prstGeom prst="wedgeRoundRectCallout">
            <a:avLst>
              <a:gd name="adj1" fmla="val 18390"/>
              <a:gd name="adj2" fmla="val -107890"/>
              <a:gd name="adj3" fmla="val 16667"/>
            </a:avLst>
          </a:prstGeom>
          <a:solidFill>
            <a:schemeClr val="bg1"/>
          </a:solidFill>
          <a:ln w="254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0000FF"/>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ローカル部</a:t>
            </a:r>
            <a:endParaRPr kumimoji="1" lang="ja-JP" altLang="en-US" sz="2800" dirty="0">
              <a:solidFill>
                <a:srgbClr val="0000FF"/>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9" name="角丸四角形吹き出し 8"/>
          <p:cNvSpPr/>
          <p:nvPr/>
        </p:nvSpPr>
        <p:spPr>
          <a:xfrm>
            <a:off x="4791777" y="3647829"/>
            <a:ext cx="2233061" cy="741145"/>
          </a:xfrm>
          <a:prstGeom prst="wedgeRoundRectCallout">
            <a:avLst>
              <a:gd name="adj1" fmla="val -24282"/>
              <a:gd name="adj2" fmla="val -113084"/>
              <a:gd name="adj3" fmla="val 16667"/>
            </a:avLst>
          </a:prstGeom>
          <a:solidFill>
            <a:schemeClr val="bg1"/>
          </a:solidFill>
          <a:ln w="254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ドメイン部</a:t>
            </a:r>
            <a:endParaRPr kumimoji="1" lang="ja-JP" altLang="en-US" sz="2800" dirty="0">
              <a:solidFill>
                <a:srgbClr val="FF00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10" name="テキスト ボックス 9"/>
          <p:cNvSpPr txBox="1"/>
          <p:nvPr/>
        </p:nvSpPr>
        <p:spPr>
          <a:xfrm>
            <a:off x="252000" y="1738866"/>
            <a:ext cx="8905002" cy="523220"/>
          </a:xfrm>
          <a:prstGeom prst="rect">
            <a:avLst/>
          </a:prstGeom>
          <a:noFill/>
        </p:spPr>
        <p:txBody>
          <a:bodyPr wrap="none" rtlCol="0">
            <a:spAutoFit/>
          </a:bodyPr>
          <a:lstStyle/>
          <a:p>
            <a:pPr marL="457200" indent="-457200">
              <a:buFont typeface="Arial" panose="020B0604020202020204" pitchFamily="34" charset="0"/>
              <a:buChar char="•"/>
            </a:pPr>
            <a:r>
              <a:rPr kumimoji="1" lang="ja-JP" altLang="en-US" sz="2800" dirty="0">
                <a:latin typeface="+mn-ea"/>
                <a:cs typeface="源柔ゴシックL等幅 Medium" panose="020B0409020203020207" pitchFamily="49" charset="-128"/>
              </a:rPr>
              <a:t>配送先を一意的に指定するための文字列（識別子）</a:t>
            </a:r>
          </a:p>
        </p:txBody>
      </p:sp>
      <p:sp>
        <p:nvSpPr>
          <p:cNvPr id="11" name="正方形/長方形 10"/>
          <p:cNvSpPr/>
          <p:nvPr/>
        </p:nvSpPr>
        <p:spPr>
          <a:xfrm>
            <a:off x="254613" y="4759767"/>
            <a:ext cx="8869680" cy="1384995"/>
          </a:xfrm>
          <a:prstGeom prst="rect">
            <a:avLst/>
          </a:prstGeom>
        </p:spPr>
        <p:txBody>
          <a:bodyPr wrap="square">
            <a:spAutoFit/>
          </a:bodyPr>
          <a:lstStyle/>
          <a:p>
            <a:pPr>
              <a:defRPr/>
            </a:pPr>
            <a:r>
              <a:rPr lang="ja-JP" altLang="en-US" sz="2800" dirty="0">
                <a:solidFill>
                  <a:srgbClr val="FF000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ドメイン部</a:t>
            </a:r>
            <a:r>
              <a:rPr lang="ja-JP" altLang="en-US" sz="2800" dirty="0">
                <a:latin typeface="DejaVu Serif" pitchFamily="16" charset="0"/>
              </a:rPr>
              <a:t> </a:t>
            </a:r>
            <a:r>
              <a:rPr lang="en-US" altLang="ja-JP" sz="2800" dirty="0">
                <a:latin typeface="DejaVu Serif" pitchFamily="16" charset="0"/>
              </a:rPr>
              <a:t>: </a:t>
            </a:r>
            <a:r>
              <a:rPr lang="ja-JP" altLang="en-US" sz="2800" dirty="0">
                <a:latin typeface="DejaVu Serif" pitchFamily="16" charset="0"/>
              </a:rPr>
              <a:t>配送先のメールサーバを指定</a:t>
            </a:r>
            <a:br>
              <a:rPr lang="en-US" altLang="ja-JP" sz="2800" dirty="0">
                <a:solidFill>
                  <a:srgbClr val="0070C0"/>
                </a:solidFill>
                <a:latin typeface="DejaVu Serif" pitchFamily="16" charset="0"/>
              </a:rPr>
            </a:br>
            <a:r>
              <a:rPr lang="ja-JP" altLang="en-US" sz="2800" dirty="0">
                <a:solidFill>
                  <a:srgbClr val="0000FF"/>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ローカル部</a:t>
            </a:r>
            <a:r>
              <a:rPr lang="ja-JP" altLang="en-US" sz="2800" dirty="0">
                <a:solidFill>
                  <a:srgbClr val="0070C0"/>
                </a:solidFill>
                <a:latin typeface="DejaVu Serif" pitchFamily="16" charset="0"/>
              </a:rPr>
              <a:t> </a:t>
            </a:r>
            <a:r>
              <a:rPr lang="en-US" altLang="ja-JP" sz="2800" dirty="0">
                <a:latin typeface="DejaVu Serif" pitchFamily="16" charset="0"/>
              </a:rPr>
              <a:t>:</a:t>
            </a:r>
            <a:r>
              <a:rPr lang="ja-JP" altLang="en-US" sz="2800" dirty="0">
                <a:latin typeface="DejaVu Serif" pitchFamily="16" charset="0"/>
              </a:rPr>
              <a:t> </a:t>
            </a:r>
            <a:r>
              <a:rPr lang="ja-JP" altLang="en-US" sz="2800" dirty="0"/>
              <a:t>メールサーバ上の受取先を指定</a:t>
            </a:r>
            <a:endParaRPr lang="en-US" altLang="ja-JP" sz="2800" dirty="0"/>
          </a:p>
          <a:p>
            <a:pPr>
              <a:defRPr/>
            </a:pPr>
            <a:r>
              <a:rPr lang="ja-JP" altLang="en-US" sz="2800" dirty="0"/>
              <a:t>            </a:t>
            </a:r>
            <a:r>
              <a:rPr lang="en-US" altLang="ja-JP" sz="2800" dirty="0"/>
              <a:t>(</a:t>
            </a:r>
            <a:r>
              <a:rPr lang="ja-JP" altLang="en-US" sz="2800" dirty="0"/>
              <a:t>具体的にはユーザ </a:t>
            </a:r>
            <a:r>
              <a:rPr lang="en-US" altLang="ja-JP" sz="2800" dirty="0">
                <a:latin typeface="+mn-ea"/>
              </a:rPr>
              <a:t>ID</a:t>
            </a:r>
            <a:r>
              <a:rPr lang="en-US" altLang="ja-JP" sz="2800" dirty="0"/>
              <a:t> </a:t>
            </a:r>
            <a:r>
              <a:rPr lang="ja-JP" altLang="en-US" sz="2800" dirty="0"/>
              <a:t>やアカウント名</a:t>
            </a:r>
            <a:r>
              <a:rPr lang="en-US" altLang="ja-JP" sz="2800" dirty="0"/>
              <a:t>)</a:t>
            </a:r>
            <a:endParaRPr lang="ja-JP" altLang="en-US" sz="2800" dirty="0"/>
          </a:p>
        </p:txBody>
      </p:sp>
    </p:spTree>
    <p:extLst>
      <p:ext uri="{BB962C8B-B14F-4D97-AF65-F5344CB8AC3E}">
        <p14:creationId xmlns:p14="http://schemas.microsoft.com/office/powerpoint/2010/main" val="229982474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602" y="4531033"/>
            <a:ext cx="1805141" cy="1227496"/>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3035" y="2320699"/>
            <a:ext cx="1013867" cy="1199843"/>
          </a:xfrm>
          <a:prstGeom prst="rect">
            <a:avLst/>
          </a:prstGeom>
        </p:spPr>
      </p:pic>
      <p:grpSp>
        <p:nvGrpSpPr>
          <p:cNvPr id="4" name="グループ化 3"/>
          <p:cNvGrpSpPr/>
          <p:nvPr/>
        </p:nvGrpSpPr>
        <p:grpSpPr>
          <a:xfrm>
            <a:off x="252000" y="481092"/>
            <a:ext cx="8640000" cy="815160"/>
            <a:chOff x="252000" y="481092"/>
            <a:chExt cx="8640000" cy="815160"/>
          </a:xfrm>
        </p:grpSpPr>
        <p:sp>
          <p:nvSpPr>
            <p:cNvPr id="5" name="テキスト ボックス 4"/>
            <p:cNvSpPr txBox="1"/>
            <p:nvPr/>
          </p:nvSpPr>
          <p:spPr>
            <a:xfrm>
              <a:off x="252000" y="481092"/>
              <a:ext cx="3005951" cy="769441"/>
            </a:xfrm>
            <a:prstGeom prst="rect">
              <a:avLst/>
            </a:prstGeom>
            <a:noFill/>
          </p:spPr>
          <p:txBody>
            <a:bodyPr wrap="none" rtlCol="0">
              <a:spAutoFit/>
            </a:bodyPr>
            <a:lstStyle/>
            <a:p>
              <a:r>
                <a:rPr lang="ja-JP" altLang="en-US" sz="4400" dirty="0"/>
                <a:t>メール送信</a:t>
              </a:r>
              <a:endParaRPr kumimoji="1" lang="ja-JP" altLang="en-US" sz="4400" dirty="0"/>
            </a:p>
          </p:txBody>
        </p:sp>
        <p:sp>
          <p:nvSpPr>
            <p:cNvPr id="6" name="正方形/長方形 5"/>
            <p:cNvSpPr/>
            <p:nvPr/>
          </p:nvSpPr>
          <p:spPr>
            <a:xfrm flipV="1">
              <a:off x="252000" y="1250533"/>
              <a:ext cx="8640000" cy="45719"/>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AutoShape 3"/>
          <p:cNvSpPr>
            <a:spLocks noChangeArrowheads="1"/>
          </p:cNvSpPr>
          <p:nvPr/>
        </p:nvSpPr>
        <p:spPr bwMode="auto">
          <a:xfrm>
            <a:off x="297983" y="2115604"/>
            <a:ext cx="2903538" cy="4464050"/>
          </a:xfrm>
          <a:prstGeom prst="roundRect">
            <a:avLst>
              <a:gd name="adj" fmla="val 16667"/>
            </a:avLst>
          </a:prstGeom>
          <a:noFill/>
          <a:ln w="2556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26" name="グループ化 25"/>
          <p:cNvGrpSpPr/>
          <p:nvPr/>
        </p:nvGrpSpPr>
        <p:grpSpPr>
          <a:xfrm>
            <a:off x="2704633" y="2618841"/>
            <a:ext cx="1407171" cy="719138"/>
            <a:chOff x="2704633" y="2618841"/>
            <a:chExt cx="1407171" cy="719138"/>
          </a:xfrm>
        </p:grpSpPr>
        <p:sp>
          <p:nvSpPr>
            <p:cNvPr id="8" name="AutoShape 8"/>
            <p:cNvSpPr>
              <a:spLocks noChangeArrowheads="1"/>
            </p:cNvSpPr>
            <p:nvPr/>
          </p:nvSpPr>
          <p:spPr bwMode="auto">
            <a:xfrm>
              <a:off x="2712572" y="2618841"/>
              <a:ext cx="1399232" cy="719138"/>
            </a:xfrm>
            <a:prstGeom prst="rightArrow">
              <a:avLst>
                <a:gd name="adj1" fmla="val 50000"/>
                <a:gd name="adj2" fmla="val 50059"/>
              </a:avLst>
            </a:prstGeom>
            <a:solidFill>
              <a:srgbClr val="00CC66"/>
            </a:solidFill>
            <a:ln w="9360">
              <a:noFill/>
              <a:miter lim="800000"/>
              <a:headEnd/>
              <a:tailEnd/>
            </a:ln>
            <a:effectLst>
              <a:outerShdw sx="1000" sy="1000" algn="ctr" rotWithShape="0">
                <a:srgbClr val="A6A084"/>
              </a:outerShdw>
            </a:effectLst>
          </p:spPr>
          <p:txBody>
            <a:bodyPr wrap="none" anchor="ctr"/>
            <a:lstStyle/>
            <a:p>
              <a:endParaRPr lang="ja-JP" altLang="en-US">
                <a:solidFill>
                  <a:schemeClr val="bg1"/>
                </a:solidFill>
              </a:endParaRPr>
            </a:p>
          </p:txBody>
        </p:sp>
        <p:sp>
          <p:nvSpPr>
            <p:cNvPr id="9" name="Text Box 12"/>
            <p:cNvSpPr txBox="1">
              <a:spLocks noChangeArrowheads="1"/>
            </p:cNvSpPr>
            <p:nvPr/>
          </p:nvSpPr>
          <p:spPr bwMode="auto">
            <a:xfrm>
              <a:off x="2704633" y="2792179"/>
              <a:ext cx="1207680"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eaLnBrk="1" hangingPunct="1">
                <a:lnSpc>
                  <a:spcPct val="91000"/>
                </a:lnSpc>
              </a:pPr>
              <a:r>
                <a:rPr lang="ja-JP" altLang="en-GB" sz="2000" dirty="0">
                  <a:solidFill>
                    <a:schemeClr val="bg1"/>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受信側へ</a:t>
              </a:r>
            </a:p>
          </p:txBody>
        </p:sp>
      </p:grpSp>
      <p:sp>
        <p:nvSpPr>
          <p:cNvPr id="10" name="テキスト ボックス 9"/>
          <p:cNvSpPr txBox="1"/>
          <p:nvPr/>
        </p:nvSpPr>
        <p:spPr>
          <a:xfrm>
            <a:off x="2817742" y="2287481"/>
            <a:ext cx="1055688" cy="400050"/>
          </a:xfrm>
          <a:prstGeom prst="rect">
            <a:avLst/>
          </a:prstGeom>
          <a:solidFill>
            <a:schemeClr val="accent2">
              <a:lumMod val="40000"/>
              <a:lumOff val="60000"/>
            </a:schemeClr>
          </a:solidFill>
        </p:spPr>
        <p:txBody>
          <a:bodyPr>
            <a:spAutoFit/>
          </a:bodyPr>
          <a:lstStyle/>
          <a:p>
            <a:pPr algn="ctr">
              <a:defRPr/>
            </a:pPr>
            <a:r>
              <a:rPr lang="en-US" altLang="ja-JP" sz="2000" dirty="0">
                <a:ea typeface="ＭＳ Ｐゴシック" charset="-128"/>
              </a:rPr>
              <a:t>SMTP</a:t>
            </a:r>
            <a:endParaRPr lang="ja-JP" altLang="en-US" sz="2000" dirty="0">
              <a:ea typeface="ＭＳ Ｐゴシック" charset="-128"/>
            </a:endParaRPr>
          </a:p>
        </p:txBody>
      </p:sp>
      <p:sp>
        <p:nvSpPr>
          <p:cNvPr id="12" name="AutoShape 7"/>
          <p:cNvSpPr>
            <a:spLocks noChangeArrowheads="1"/>
          </p:cNvSpPr>
          <p:nvPr/>
        </p:nvSpPr>
        <p:spPr bwMode="auto">
          <a:xfrm>
            <a:off x="523408" y="2402941"/>
            <a:ext cx="830263" cy="2520950"/>
          </a:xfrm>
          <a:custGeom>
            <a:avLst/>
            <a:gdLst>
              <a:gd name="T0" fmla="*/ 22310051 w 21600"/>
              <a:gd name="T1" fmla="*/ 0 h 21600"/>
              <a:gd name="T2" fmla="*/ 22310051 w 21600"/>
              <a:gd name="T3" fmla="*/ 165608675 h 21600"/>
              <a:gd name="T4" fmla="*/ 4801841 w 21600"/>
              <a:gd name="T5" fmla="*/ 294221708 h 21600"/>
              <a:gd name="T6" fmla="*/ 31913734 w 21600"/>
              <a:gd name="T7" fmla="*/ 82804337 h 21600"/>
              <a:gd name="T8" fmla="*/ 17694720 60000 65536"/>
              <a:gd name="T9" fmla="*/ 5898240 60000 65536"/>
              <a:gd name="T10" fmla="*/ 5898240 60000 65536"/>
              <a:gd name="T11" fmla="*/ 0 60000 65536"/>
              <a:gd name="T12" fmla="*/ 12427 w 21600"/>
              <a:gd name="T13" fmla="*/ 2900 h 21600"/>
              <a:gd name="T14" fmla="*/ 18201 w 21600"/>
              <a:gd name="T15" fmla="*/ 9258 h 21600"/>
            </a:gdLst>
            <a:ahLst/>
            <a:cxnLst>
              <a:cxn ang="T8">
                <a:pos x="T0" y="T1"/>
              </a:cxn>
              <a:cxn ang="T9">
                <a:pos x="T2" y="T3"/>
              </a:cxn>
              <a:cxn ang="T10">
                <a:pos x="T4" y="T5"/>
              </a:cxn>
              <a:cxn ang="T11">
                <a:pos x="T6" y="T7"/>
              </a:cxn>
            </a:cxnLst>
            <a:rect l="T12" t="T13" r="T14" b="T15"/>
            <a:pathLst>
              <a:path w="21600" h="21600">
                <a:moveTo>
                  <a:pt x="21600" y="6079"/>
                </a:moveTo>
                <a:lnTo>
                  <a:pt x="15100" y="0"/>
                </a:lnTo>
                <a:lnTo>
                  <a:pt x="15100" y="2900"/>
                </a:lnTo>
                <a:lnTo>
                  <a:pt x="12427" y="2900"/>
                </a:lnTo>
                <a:cubicBezTo>
                  <a:pt x="5564" y="2900"/>
                  <a:pt x="0" y="7045"/>
                  <a:pt x="0" y="12158"/>
                </a:cubicBezTo>
                <a:lnTo>
                  <a:pt x="0" y="21600"/>
                </a:lnTo>
                <a:lnTo>
                  <a:pt x="6499" y="21600"/>
                </a:lnTo>
                <a:lnTo>
                  <a:pt x="6499" y="12158"/>
                </a:lnTo>
                <a:cubicBezTo>
                  <a:pt x="6499" y="10556"/>
                  <a:pt x="9153" y="9258"/>
                  <a:pt x="12427" y="9258"/>
                </a:cubicBezTo>
                <a:lnTo>
                  <a:pt x="15100" y="9258"/>
                </a:lnTo>
                <a:lnTo>
                  <a:pt x="15100" y="12158"/>
                </a:lnTo>
                <a:lnTo>
                  <a:pt x="21600" y="6079"/>
                </a:lnTo>
                <a:close/>
              </a:path>
            </a:pathLst>
          </a:custGeom>
          <a:solidFill>
            <a:srgbClr val="00CC66"/>
          </a:solidFill>
          <a:ln w="9360">
            <a:noFill/>
            <a:miter lim="800000"/>
            <a:headEnd/>
            <a:tailEnd/>
          </a:ln>
          <a:effectLst>
            <a:outerShdw sx="1000" sy="1000" algn="ctr" rotWithShape="0">
              <a:srgbClr val="A6A084"/>
            </a:outerShdw>
          </a:effectLst>
        </p:spPr>
        <p:txBody>
          <a:bodyPr wrap="none" anchor="ctr"/>
          <a:lstStyle/>
          <a:p>
            <a:endParaRPr lang="ja-JP" altLang="en-US"/>
          </a:p>
        </p:txBody>
      </p:sp>
      <p:sp>
        <p:nvSpPr>
          <p:cNvPr id="13" name="テキスト ボックス 12"/>
          <p:cNvSpPr txBox="1"/>
          <p:nvPr/>
        </p:nvSpPr>
        <p:spPr>
          <a:xfrm>
            <a:off x="486896" y="4058704"/>
            <a:ext cx="979487" cy="400050"/>
          </a:xfrm>
          <a:prstGeom prst="rect">
            <a:avLst/>
          </a:prstGeom>
          <a:solidFill>
            <a:schemeClr val="accent2">
              <a:lumMod val="40000"/>
              <a:lumOff val="60000"/>
            </a:schemeClr>
          </a:solidFill>
        </p:spPr>
        <p:txBody>
          <a:bodyPr>
            <a:spAutoFit/>
          </a:bodyPr>
          <a:lstStyle/>
          <a:p>
            <a:pPr algn="ctr">
              <a:defRPr/>
            </a:pPr>
            <a:r>
              <a:rPr lang="en-US" altLang="ja-JP" sz="2000" dirty="0">
                <a:ea typeface="ＭＳ Ｐゴシック" charset="-128"/>
              </a:rPr>
              <a:t>SMTP</a:t>
            </a:r>
            <a:endParaRPr lang="ja-JP" altLang="en-US" sz="2000" dirty="0">
              <a:ea typeface="ＭＳ Ｐゴシック" charset="-128"/>
            </a:endParaRPr>
          </a:p>
        </p:txBody>
      </p:sp>
      <p:sp>
        <p:nvSpPr>
          <p:cNvPr id="16" name="テキスト ボックス 30"/>
          <p:cNvSpPr txBox="1">
            <a:spLocks noChangeArrowheads="1"/>
          </p:cNvSpPr>
          <p:nvPr/>
        </p:nvSpPr>
        <p:spPr bwMode="auto">
          <a:xfrm>
            <a:off x="973549" y="2159414"/>
            <a:ext cx="830262" cy="373063"/>
          </a:xfrm>
          <a:prstGeom prst="rect">
            <a:avLst/>
          </a:prstGeom>
          <a:noFill/>
          <a:ln w="25400">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750"/>
              </a:spcBef>
            </a:pPr>
            <a:r>
              <a:rPr lang="en-GB" altLang="ja-JP" sz="2000" b="1" dirty="0">
                <a:solidFill>
                  <a:srgbClr val="0070C0"/>
                </a:solidFill>
                <a:latin typeface="+mj-ea"/>
                <a:ea typeface="+mj-ea"/>
              </a:rPr>
              <a:t>M</a:t>
            </a:r>
            <a:r>
              <a:rPr lang="en-US" altLang="ja-JP" sz="2000" b="1" dirty="0">
                <a:solidFill>
                  <a:srgbClr val="0070C0"/>
                </a:solidFill>
                <a:latin typeface="+mj-ea"/>
                <a:ea typeface="+mj-ea"/>
              </a:rPr>
              <a:t>T</a:t>
            </a:r>
            <a:r>
              <a:rPr lang="en-GB" altLang="ja-JP" sz="2000" b="1" dirty="0">
                <a:solidFill>
                  <a:srgbClr val="0070C0"/>
                </a:solidFill>
                <a:latin typeface="+mj-ea"/>
                <a:ea typeface="+mj-ea"/>
              </a:rPr>
              <a:t>A</a:t>
            </a:r>
          </a:p>
        </p:txBody>
      </p:sp>
      <p:sp>
        <p:nvSpPr>
          <p:cNvPr id="18" name="テキスト ボックス 24"/>
          <p:cNvSpPr txBox="1">
            <a:spLocks noChangeArrowheads="1"/>
          </p:cNvSpPr>
          <p:nvPr/>
        </p:nvSpPr>
        <p:spPr bwMode="auto">
          <a:xfrm>
            <a:off x="336083" y="5242184"/>
            <a:ext cx="828675" cy="371475"/>
          </a:xfrm>
          <a:prstGeom prst="rect">
            <a:avLst/>
          </a:prstGeom>
          <a:noFill/>
          <a:ln w="25400">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750"/>
              </a:spcBef>
            </a:pPr>
            <a:r>
              <a:rPr lang="en-GB" altLang="ja-JP" sz="2000" b="1" dirty="0">
                <a:solidFill>
                  <a:srgbClr val="0070C0"/>
                </a:solidFill>
                <a:latin typeface="+mn-ea"/>
                <a:ea typeface="+mn-ea"/>
                <a:cs typeface="源柔ゴシックL等幅 Medium" panose="020B0409020203020207" pitchFamily="49" charset="-128"/>
              </a:rPr>
              <a:t>MUA</a:t>
            </a:r>
          </a:p>
        </p:txBody>
      </p:sp>
      <p:sp>
        <p:nvSpPr>
          <p:cNvPr id="19" name="Text Box 9"/>
          <p:cNvSpPr txBox="1">
            <a:spLocks noChangeArrowheads="1"/>
          </p:cNvSpPr>
          <p:nvPr/>
        </p:nvSpPr>
        <p:spPr bwMode="auto">
          <a:xfrm>
            <a:off x="1137771" y="1620993"/>
            <a:ext cx="122396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500"/>
              </a:spcBef>
            </a:pPr>
            <a:r>
              <a:rPr lang="ja-JP" altLang="en-GB" b="1" dirty="0">
                <a:solidFill>
                  <a:srgbClr val="990099"/>
                </a:solidFill>
              </a:rPr>
              <a:t>送信側</a:t>
            </a:r>
          </a:p>
        </p:txBody>
      </p:sp>
      <p:grpSp>
        <p:nvGrpSpPr>
          <p:cNvPr id="20" name="Group 24"/>
          <p:cNvGrpSpPr>
            <a:grpSpLocks/>
          </p:cNvGrpSpPr>
          <p:nvPr/>
        </p:nvGrpSpPr>
        <p:grpSpPr bwMode="auto">
          <a:xfrm>
            <a:off x="328145" y="4487862"/>
            <a:ext cx="844550" cy="641350"/>
            <a:chOff x="306" y="2901"/>
            <a:chExt cx="532" cy="404"/>
          </a:xfrm>
        </p:grpSpPr>
        <p:sp>
          <p:nvSpPr>
            <p:cNvPr id="21" name="Rectangle 25"/>
            <p:cNvSpPr>
              <a:spLocks noChangeArrowheads="1"/>
            </p:cNvSpPr>
            <p:nvPr/>
          </p:nvSpPr>
          <p:spPr bwMode="auto">
            <a:xfrm>
              <a:off x="306" y="2903"/>
              <a:ext cx="533" cy="403"/>
            </a:xfrm>
            <a:prstGeom prst="rect">
              <a:avLst/>
            </a:prstGeom>
            <a:solidFill>
              <a:srgbClr val="FFFFFF"/>
            </a:solidFill>
            <a:ln w="36000">
              <a:solidFill>
                <a:srgbClr val="000000"/>
              </a:solidFill>
              <a:round/>
              <a:headEnd/>
              <a:tailEnd/>
            </a:ln>
          </p:spPr>
          <p:txBody>
            <a:bodyPr wrap="none" anchor="ctr"/>
            <a:lstStyle/>
            <a:p>
              <a:endParaRPr lang="ja-JP" altLang="en-US"/>
            </a:p>
          </p:txBody>
        </p:sp>
        <p:sp>
          <p:nvSpPr>
            <p:cNvPr id="22" name="AutoShape 26"/>
            <p:cNvSpPr>
              <a:spLocks noChangeArrowheads="1"/>
            </p:cNvSpPr>
            <p:nvPr/>
          </p:nvSpPr>
          <p:spPr bwMode="auto">
            <a:xfrm flipV="1">
              <a:off x="306" y="2901"/>
              <a:ext cx="533" cy="202"/>
            </a:xfrm>
            <a:prstGeom prst="triangle">
              <a:avLst>
                <a:gd name="adj" fmla="val 50000"/>
              </a:avLst>
            </a:prstGeom>
            <a:solidFill>
              <a:srgbClr val="99CCFF"/>
            </a:solidFill>
            <a:ln w="9360">
              <a:solidFill>
                <a:srgbClr val="000000"/>
              </a:solidFill>
              <a:round/>
              <a:headEnd/>
              <a:tailEnd/>
            </a:ln>
          </p:spPr>
          <p:txBody>
            <a:bodyPr wrap="none" anchor="ctr"/>
            <a:lstStyle/>
            <a:p>
              <a:endParaRPr lang="ja-JP" altLang="en-US"/>
            </a:p>
          </p:txBody>
        </p:sp>
      </p:grpSp>
      <p:sp>
        <p:nvSpPr>
          <p:cNvPr id="23" name="Text Box 11"/>
          <p:cNvSpPr txBox="1">
            <a:spLocks noChangeArrowheads="1"/>
          </p:cNvSpPr>
          <p:nvPr/>
        </p:nvSpPr>
        <p:spPr bwMode="auto">
          <a:xfrm>
            <a:off x="1123482" y="3488791"/>
            <a:ext cx="2212975"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GB"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メールサーバ</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r>
              <a:rPr lang="ja-JP" altLang="en-GB"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 </a:t>
            </a:r>
            <a:endParaRPr lang="en-GB" altLang="ja-JP" sz="2000" dirty="0">
              <a:solidFill>
                <a:srgbClr val="000080"/>
              </a:solidFill>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25" name="Text Box 6"/>
          <p:cNvSpPr txBox="1">
            <a:spLocks noChangeArrowheads="1"/>
          </p:cNvSpPr>
          <p:nvPr/>
        </p:nvSpPr>
        <p:spPr bwMode="auto">
          <a:xfrm>
            <a:off x="1086971" y="6003391"/>
            <a:ext cx="2106612" cy="37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Times New Roman" pitchFamily="18" charset="0"/>
                <a:ea typeface="ＭＳ Ｐゴシック" pitchFamily="50" charset="-128"/>
              </a:defRPr>
            </a:lvl9pPr>
          </a:lstStyle>
          <a:p>
            <a:pPr algn="ctr" eaLnBrk="1" hangingPunct="1">
              <a:lnSpc>
                <a:spcPct val="91000"/>
              </a:lnSpc>
              <a:spcBef>
                <a:spcPts val="1250"/>
              </a:spcBef>
            </a:pPr>
            <a:r>
              <a:rPr lang="ja-JP" altLang="en-US"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クライアント</a:t>
            </a:r>
            <a:r>
              <a:rPr lang="en-US"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rPr>
              <a:t>A</a:t>
            </a:r>
            <a:endParaRPr lang="en-GB" altLang="ja-JP" sz="2000" dirty="0">
              <a:latin typeface="源柔ゴシックL等幅 Medium" panose="020B0409020203020207" pitchFamily="49" charset="-128"/>
              <a:ea typeface="源柔ゴシックL等幅 Medium" panose="020B0409020203020207" pitchFamily="49" charset="-128"/>
              <a:cs typeface="源柔ゴシックL等幅 Medium" panose="020B0409020203020207" pitchFamily="49" charset="-128"/>
            </a:endParaRPr>
          </a:p>
        </p:txBody>
      </p:sp>
      <p:sp>
        <p:nvSpPr>
          <p:cNvPr id="28" name="テキスト ボックス 27"/>
          <p:cNvSpPr txBox="1"/>
          <p:nvPr/>
        </p:nvSpPr>
        <p:spPr>
          <a:xfrm>
            <a:off x="4107960" y="1636314"/>
            <a:ext cx="4784040" cy="3662541"/>
          </a:xfrm>
          <a:prstGeom prst="rect">
            <a:avLst/>
          </a:prstGeom>
          <a:noFill/>
        </p:spPr>
        <p:txBody>
          <a:bodyPr wrap="square" rtlCol="0">
            <a:spAutoFit/>
          </a:bodyPr>
          <a:lstStyle/>
          <a:p>
            <a:pPr marL="457200" indent="-457200">
              <a:buFont typeface="Arial" panose="020B0604020202020204" pitchFamily="34" charset="0"/>
              <a:buChar char="•"/>
            </a:pPr>
            <a:r>
              <a:rPr lang="ja-JP" altLang="en-US" sz="2800" dirty="0"/>
              <a:t>クライアント（</a:t>
            </a:r>
            <a:r>
              <a:rPr lang="en-US" altLang="ja-JP" sz="2800" dirty="0">
                <a:solidFill>
                  <a:srgbClr val="FF0000"/>
                </a:solidFill>
              </a:rPr>
              <a:t>MUA</a:t>
            </a:r>
            <a:r>
              <a:rPr lang="ja-JP" altLang="en-US" sz="2800" dirty="0"/>
              <a:t>）はメールサーバ宛にメールを送信</a:t>
            </a:r>
            <a:endParaRPr lang="en-US" altLang="ja-JP" sz="2800" dirty="0"/>
          </a:p>
          <a:p>
            <a:pPr marL="457200" indent="-457200">
              <a:buFont typeface="Arial" panose="020B0604020202020204" pitchFamily="34" charset="0"/>
              <a:buChar char="•"/>
            </a:pPr>
            <a:r>
              <a:rPr lang="ja-JP" altLang="en-US" sz="2800" dirty="0"/>
              <a:t>送信側メールサーバ（</a:t>
            </a:r>
            <a:r>
              <a:rPr lang="en-US" altLang="ja-JP" sz="2800" dirty="0">
                <a:solidFill>
                  <a:srgbClr val="FF0000"/>
                </a:solidFill>
              </a:rPr>
              <a:t>MTA</a:t>
            </a:r>
            <a:r>
              <a:rPr lang="ja-JP" altLang="en-US" sz="2800" dirty="0"/>
              <a:t>）は受信側のメールサーバに送信</a:t>
            </a:r>
            <a:r>
              <a:rPr lang="en-US" altLang="ja-JP" sz="2400" dirty="0"/>
              <a:t> </a:t>
            </a:r>
            <a:r>
              <a:rPr lang="ja-JP" altLang="en-US" sz="2400" dirty="0"/>
              <a:t>　</a:t>
            </a:r>
            <a:endParaRPr lang="en-US" altLang="ja-JP" sz="2400" dirty="0"/>
          </a:p>
          <a:p>
            <a:pPr marL="457200" indent="-457200">
              <a:buFont typeface="Arial" panose="020B0604020202020204" pitchFamily="34" charset="0"/>
              <a:buChar char="•"/>
            </a:pPr>
            <a:r>
              <a:rPr lang="ja-JP" altLang="en-US" sz="2800" dirty="0"/>
              <a:t>通信プロトコル</a:t>
            </a:r>
            <a:endParaRPr lang="en-US" altLang="ja-JP" sz="2800" dirty="0"/>
          </a:p>
          <a:p>
            <a:pPr lvl="1"/>
            <a:r>
              <a:rPr lang="en-US" altLang="ja-JP" sz="2800" dirty="0"/>
              <a:t>- </a:t>
            </a:r>
            <a:r>
              <a:rPr lang="en-US" altLang="ja-JP" sz="2400" dirty="0">
                <a:solidFill>
                  <a:srgbClr val="FF0000"/>
                </a:solidFill>
              </a:rPr>
              <a:t>SMTP</a:t>
            </a:r>
            <a:r>
              <a:rPr lang="ja-JP" altLang="en-US" sz="2400" dirty="0">
                <a:solidFill>
                  <a:srgbClr val="FF0000"/>
                </a:solidFill>
              </a:rPr>
              <a:t> </a:t>
            </a:r>
            <a:r>
              <a:rPr lang="ja-JP" altLang="en-US" sz="2400" dirty="0"/>
              <a:t>を利用</a:t>
            </a:r>
            <a:endParaRPr lang="en-US" altLang="ja-JP" sz="2400" dirty="0"/>
          </a:p>
        </p:txBody>
      </p:sp>
    </p:spTree>
    <p:extLst>
      <p:ext uri="{BB962C8B-B14F-4D97-AF65-F5344CB8AC3E}">
        <p14:creationId xmlns:p14="http://schemas.microsoft.com/office/powerpoint/2010/main" val="2789603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500"/>
                            </p:stCondLst>
                            <p:childTnLst>
                              <p:par>
                                <p:cTn id="17" presetID="50" presetClass="path" presetSubtype="0" accel="50000" decel="50000" fill="hold" nodeType="afterEffect">
                                  <p:stCondLst>
                                    <p:cond delay="0"/>
                                  </p:stCondLst>
                                  <p:childTnLst>
                                    <p:animMotion origin="layout" path="M -0.01597 -0.00023 L -0.01597 -0.11736 C -0.01597 -0.16945 0.025 -0.23519 0.05816 -0.23519 L 0.13142 -0.23519 " pathEditMode="relative" rAng="16200000" ptsTypes="AAAA">
                                      <p:cBhvr>
                                        <p:cTn id="18" dur="2000" fill="hold"/>
                                        <p:tgtEl>
                                          <p:spTgt spid="20"/>
                                        </p:tgtEl>
                                        <p:attrNameLst>
                                          <p:attrName>ppt_x</p:attrName>
                                          <p:attrName>ppt_y</p:attrName>
                                        </p:attrNameLst>
                                      </p:cBhvr>
                                      <p:rCtr x="7361" y="-11736"/>
                                    </p:animMotion>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22" presetClass="entr" presetSubtype="8"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1467 -0.23496 L 0.3125 -0.23496 " pathEditMode="relative" rAng="0" ptsTypes="AA">
                                      <p:cBhvr>
                                        <p:cTn id="30" dur="2000" fill="hold"/>
                                        <p:tgtEl>
                                          <p:spTgt spid="20"/>
                                        </p:tgtEl>
                                        <p:attrNameLst>
                                          <p:attrName>ppt_x</p:attrName>
                                          <p:attrName>ppt_y</p:attrName>
                                        </p:attrNameLst>
                                      </p:cBhvr>
                                      <p:rCtr x="82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8842</TotalTime>
  <Words>7787</Words>
  <Application>Microsoft Office PowerPoint</Application>
  <PresentationFormat>画面に合わせる (4:3)</PresentationFormat>
  <Paragraphs>860</Paragraphs>
  <Slides>76</Slides>
  <Notes>1</Notes>
  <HiddenSlides>6</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76</vt:i4>
      </vt:variant>
    </vt:vector>
  </HeadingPairs>
  <TitlesOfParts>
    <vt:vector size="88" baseType="lpstr">
      <vt:lpstr>ＭＳ Ｐゴシック</vt:lpstr>
      <vt:lpstr>ＭＳ ゴシック</vt:lpstr>
      <vt:lpstr>黑体</vt:lpstr>
      <vt:lpstr>源柔ゴシックL等幅 Bold</vt:lpstr>
      <vt:lpstr>源柔ゴシックL等幅 Heavy</vt:lpstr>
      <vt:lpstr>源柔ゴシックL等幅 Medium</vt:lpstr>
      <vt:lpstr>Arial</vt:lpstr>
      <vt:lpstr>Calibri</vt:lpstr>
      <vt:lpstr>DejaVu Serif</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Ryo Matsuoka</dc:creator>
  <cp:lastModifiedBy>茂木　遥平</cp:lastModifiedBy>
  <cp:revision>131</cp:revision>
  <dcterms:created xsi:type="dcterms:W3CDTF">2016-06-29T04:51:34Z</dcterms:created>
  <dcterms:modified xsi:type="dcterms:W3CDTF">2020-12-11T09:23:19Z</dcterms:modified>
</cp:coreProperties>
</file>