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5" r:id="rId2"/>
    <p:sldId id="257" r:id="rId3"/>
    <p:sldId id="262" r:id="rId4"/>
    <p:sldId id="263" r:id="rId5"/>
    <p:sldId id="261" r:id="rId6"/>
    <p:sldId id="278" r:id="rId7"/>
    <p:sldId id="266" r:id="rId8"/>
    <p:sldId id="268" r:id="rId9"/>
    <p:sldId id="272" r:id="rId10"/>
    <p:sldId id="269" r:id="rId11"/>
    <p:sldId id="274" r:id="rId12"/>
    <p:sldId id="273" r:id="rId13"/>
    <p:sldId id="271" r:id="rId14"/>
    <p:sldId id="275" r:id="rId15"/>
    <p:sldId id="276" r:id="rId16"/>
    <p:sldId id="279" r:id="rId17"/>
    <p:sldId id="277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00" autoAdjust="0"/>
    <p:restoredTop sz="90408" autoAdjust="0"/>
  </p:normalViewPr>
  <p:slideViewPr>
    <p:cSldViewPr snapToGrid="0">
      <p:cViewPr varScale="1">
        <p:scale>
          <a:sx n="110" d="100"/>
          <a:sy n="110" d="100"/>
        </p:scale>
        <p:origin x="99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A61C2-8A4F-4C58-82F0-AEA41CB383F0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2C915-7FB3-4DD2-B1AB-E5BC37B16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6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C915-7FB3-4DD2-B1AB-E5BC37B1647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24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C915-7FB3-4DD2-B1AB-E5BC37B1647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80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C915-7FB3-4DD2-B1AB-E5BC37B1647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94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C915-7FB3-4DD2-B1AB-E5BC37B1647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686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C915-7FB3-4DD2-B1AB-E5BC37B1647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40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mYK479EpQc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youtu.be/DmYK479EpQc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-142" r="2345"/>
          <a:stretch/>
        </p:blipFill>
        <p:spPr>
          <a:xfrm>
            <a:off x="0" y="493486"/>
            <a:ext cx="9144000" cy="6364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52839" y="759903"/>
            <a:ext cx="84383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153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69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-371" r="6913" b="-557"/>
          <a:stretch/>
        </p:blipFill>
        <p:spPr>
          <a:xfrm>
            <a:off x="0" y="342900"/>
            <a:ext cx="9144000" cy="60452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 userDrawn="1"/>
        </p:nvSpPr>
        <p:spPr>
          <a:xfrm>
            <a:off x="1594219" y="4682566"/>
            <a:ext cx="5892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</a:t>
            </a:r>
            <a:r>
              <a:rPr lang="en-US" altLang="ja-JP" sz="1400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youtu.be/DmYK479EpQc</a:t>
            </a:r>
            <a:endParaRPr lang="en-US" altLang="ja-JP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kumimoji="1" lang="en-US" altLang="ja-JP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Credit: NASA/Johns Hopkins University Applied Physics Laboratory/Carnegie Institution of Washington</a:t>
            </a:r>
            <a:endParaRPr kumimoji="1" lang="ja-JP" alt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67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タイトルの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-371" r="6913" b="-557"/>
          <a:stretch/>
        </p:blipFill>
        <p:spPr>
          <a:xfrm>
            <a:off x="0" y="342900"/>
            <a:ext cx="9144000" cy="604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0261" y="342900"/>
            <a:ext cx="7886700" cy="1325563"/>
          </a:xfrm>
        </p:spPr>
        <p:txBody>
          <a:bodyPr/>
          <a:lstStyle/>
          <a:p>
            <a:r>
              <a:rPr lang="ja-JP" altLang="en-US" dirty="0" smtClean="0"/>
              <a:t>参考文献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260" y="499829"/>
            <a:ext cx="598439" cy="897130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352839" y="1351240"/>
            <a:ext cx="84383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1594219" y="4682566"/>
            <a:ext cx="5892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solidFill>
                  <a:schemeClr val="tx1">
                    <a:lumMod val="75000"/>
                  </a:schemeClr>
                </a:solidFill>
                <a:hlinkClick r:id="rId4"/>
              </a:rPr>
              <a:t>https://</a:t>
            </a:r>
            <a:r>
              <a:rPr lang="en-US" altLang="ja-JP" sz="1400" dirty="0" smtClean="0">
                <a:solidFill>
                  <a:schemeClr val="tx1">
                    <a:lumMod val="75000"/>
                  </a:schemeClr>
                </a:solidFill>
                <a:hlinkClick r:id="rId4"/>
              </a:rPr>
              <a:t>youtu.be/DmYK479EpQc</a:t>
            </a:r>
            <a:endParaRPr lang="en-US" altLang="ja-JP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kumimoji="1" lang="en-US" altLang="ja-JP" sz="1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Credit: NASA/Johns Hopkins University Applied Physics Laboratory/Carnegie Institution of Washington</a:t>
            </a:r>
            <a:endParaRPr kumimoji="1" lang="ja-JP" alt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08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874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266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00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077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64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b="26462"/>
          <a:stretch/>
        </p:blipFill>
        <p:spPr>
          <a:xfrm>
            <a:off x="0" y="207393"/>
            <a:ext cx="8001000" cy="6663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52839" y="759903"/>
            <a:ext cx="84383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14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939" y="370108"/>
            <a:ext cx="7362411" cy="1325563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52839" y="1351240"/>
            <a:ext cx="84383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" y="320674"/>
            <a:ext cx="1293857" cy="12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21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938" y="365126"/>
            <a:ext cx="7362411" cy="1325563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260" y="499829"/>
            <a:ext cx="598439" cy="897130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352839" y="1351240"/>
            <a:ext cx="84383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512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938" y="365126"/>
            <a:ext cx="7362411" cy="1325563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260" y="499829"/>
            <a:ext cx="598439" cy="897130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352839" y="1351240"/>
            <a:ext cx="84383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4558" r="459" b="30020"/>
          <a:stretch/>
        </p:blipFill>
        <p:spPr>
          <a:xfrm>
            <a:off x="2332881" y="2383074"/>
            <a:ext cx="6795488" cy="44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35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938" y="365126"/>
            <a:ext cx="7362411" cy="1325563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260" y="499829"/>
            <a:ext cx="598439" cy="897130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352839" y="1351240"/>
            <a:ext cx="84383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508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タイトルと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t="26571" r="66642" b="30763"/>
          <a:stretch/>
        </p:blipFill>
        <p:spPr>
          <a:xfrm>
            <a:off x="4513006" y="-29497"/>
            <a:ext cx="4601498" cy="687274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t="83" b="-1"/>
          <a:stretch/>
        </p:blipFill>
        <p:spPr>
          <a:xfrm>
            <a:off x="20330" y="-29497"/>
            <a:ext cx="4542503" cy="538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938" y="365126"/>
            <a:ext cx="7362411" cy="1325563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260" y="499829"/>
            <a:ext cx="598439" cy="897130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352839" y="1351240"/>
            <a:ext cx="84383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 userDrawn="1"/>
        </p:nvSpPr>
        <p:spPr>
          <a:xfrm>
            <a:off x="7505240" y="6654643"/>
            <a:ext cx="2619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>
                    <a:lumMod val="85000"/>
                  </a:schemeClr>
                </a:solidFill>
              </a:rPr>
              <a:t>PLSO</a:t>
            </a:r>
            <a:r>
              <a:rPr kumimoji="1" lang="ja-JP" altLang="en-US" sz="1000" dirty="0" smtClean="0">
                <a:solidFill>
                  <a:schemeClr val="tx1">
                    <a:lumMod val="85000"/>
                  </a:schemeClr>
                </a:solidFill>
              </a:rPr>
              <a:t>地球環境保全機構</a:t>
            </a:r>
            <a:endParaRPr kumimoji="1" lang="ja-JP" altLang="en-US" sz="1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5750" y="5013844"/>
            <a:ext cx="1047750" cy="1677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 userDrawn="1"/>
        </p:nvSpPr>
        <p:spPr>
          <a:xfrm>
            <a:off x="285750" y="1523126"/>
            <a:ext cx="2619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tx1">
                    <a:lumMod val="85000"/>
                  </a:schemeClr>
                </a:solidFill>
              </a:rPr>
              <a:t>NASA</a:t>
            </a:r>
            <a:endParaRPr kumimoji="1" lang="ja-JP" altLang="en-US" sz="1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6" b="60501"/>
          <a:stretch/>
        </p:blipFill>
        <p:spPr>
          <a:xfrm>
            <a:off x="184680" y="5136491"/>
            <a:ext cx="4475810" cy="17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88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20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72222-AEDC-4C27-BA0B-0E57EF456588}" type="datetimeFigureOut">
              <a:rPr kumimoji="1" lang="ja-JP" altLang="en-US" smtClean="0"/>
              <a:t>2015/12/12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8BE1-B3BE-4872-B213-30C20241C6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18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5" r:id="rId5"/>
    <p:sldLayoutId id="2147483676" r:id="rId6"/>
    <p:sldLayoutId id="2147483674" r:id="rId7"/>
    <p:sldLayoutId id="2147483663" r:id="rId8"/>
    <p:sldLayoutId id="2147483664" r:id="rId9"/>
    <p:sldLayoutId id="2147483665" r:id="rId10"/>
    <p:sldLayoutId id="2147483666" r:id="rId11"/>
    <p:sldLayoutId id="2147483677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gif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7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惑星</a:t>
            </a:r>
            <a:r>
              <a:rPr lang="ja-JP" altLang="en-US" sz="7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について</a:t>
            </a:r>
            <a:endParaRPr lang="ja-JP" altLang="en-US" sz="7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9"/>
          <p:cNvSpPr txBox="1"/>
          <p:nvPr/>
        </p:nvSpPr>
        <p:spPr>
          <a:xfrm>
            <a:off x="5252466" y="422830"/>
            <a:ext cx="363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</a:t>
            </a:r>
            <a:r>
              <a:rPr lang="en-US" altLang="ja-JP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kumimoji="1" lang="ja-JP" altLang="en-US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 </a:t>
            </a:r>
            <a:r>
              <a:rPr kumimoji="1" lang="ja-JP" altLang="en-US" dirty="0" err="1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</a:t>
            </a:r>
            <a:r>
              <a:rPr kumimoji="1" lang="ja-JP" altLang="en-US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ちゅうのがっこう　前半</a:t>
            </a:r>
            <a:endParaRPr kumimoji="1" lang="ja-JP" altLang="en-US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461000" y="4762500"/>
            <a:ext cx="3429000" cy="436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北海道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　工学部　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245350" y="5254624"/>
            <a:ext cx="1714500" cy="436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秋本　晴馬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83550" y="6510337"/>
            <a:ext cx="106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NASA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96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水星</a:t>
            </a:r>
            <a:r>
              <a:rPr lang="ja-JP" altLang="en-US" dirty="0" smtClean="0"/>
              <a:t>のすがた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215944" y="1973249"/>
            <a:ext cx="3709116" cy="378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215944" y="2065468"/>
            <a:ext cx="4215677" cy="81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・直径は地球の約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0.4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倍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277394" y="1690689"/>
            <a:ext cx="3647665" cy="39747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3998" y="2691942"/>
            <a:ext cx="320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水星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直径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4879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</a:p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質量：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3.301 ×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</a:t>
            </a:r>
          </a:p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太陽から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の平均距離：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0.387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57910000km)</a:t>
            </a:r>
          </a:p>
          <a:p>
            <a:endParaRPr kumimoji="1" lang="ja-JP" altLang="en-US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5990536" y="5665423"/>
            <a:ext cx="2340000" cy="936000"/>
          </a:xfrm>
          <a:prstGeom prst="wedgeRoundRectCallout">
            <a:avLst>
              <a:gd name="adj1" fmla="val 70779"/>
              <a:gd name="adj2" fmla="val 9920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ノ角ゴシック JP Medium" pitchFamily="34" charset="-128"/>
                <a:ea typeface="源ノ角ゴシック JP Medium" pitchFamily="34" charset="-128"/>
              </a:rPr>
              <a:t>地球</a:t>
            </a:r>
            <a:endParaRPr kumimoji="1" lang="en-US" altLang="ja-JP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ノ角ゴシック JP Medium" pitchFamily="34" charset="-128"/>
              <a:ea typeface="源ノ角ゴシック JP Medium" pitchFamily="34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直径：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12756 km</a:t>
            </a: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質量：</a:t>
            </a:r>
            <a:r>
              <a:rPr kumimoji="1"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5.97×10</a:t>
            </a:r>
            <a:r>
              <a:rPr lang="en-US" altLang="ja-JP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altLang="ja-JP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</a:t>
            </a:r>
            <a:endParaRPr kumimoji="1" lang="ja-JP" altLang="en-US" baseline="3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262675" y="1934833"/>
            <a:ext cx="3342865" cy="66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・自転周期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58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5262675" y="2432812"/>
            <a:ext cx="3342865" cy="123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・公転周期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88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5262675" y="2949388"/>
            <a:ext cx="4090057" cy="123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・太陽日が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176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5510367" y="3473918"/>
            <a:ext cx="3667974" cy="123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水星の</a:t>
            </a:r>
            <a:r>
              <a:rPr lang="en-US" altLang="ja-JP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日は水星の</a:t>
            </a:r>
            <a:r>
              <a:rPr lang="en-US" altLang="ja-JP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endParaRPr lang="en-US" altLang="ja-JP" sz="2400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52425" y="5038725"/>
            <a:ext cx="952500" cy="20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80223" y="5533258"/>
            <a:ext cx="320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直径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3474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</a:p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質量：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メイリオ" panose="020B0604030504040204" pitchFamily="50" charset="-128"/>
                <a:cs typeface="メイリオ" panose="020B0604030504040204" pitchFamily="50" charset="-128"/>
              </a:rPr>
              <a:t>7.35×10</a:t>
            </a:r>
            <a:r>
              <a:rPr lang="en-US" altLang="ja-JP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メイリオ" panose="020B0604030504040204" pitchFamily="50" charset="-128"/>
                <a:cs typeface="メイリオ" panose="020B0604030504040204" pitchFamily="50" charset="-128"/>
              </a:rPr>
              <a:t> kg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5278753" y="4464405"/>
            <a:ext cx="4090057" cy="123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・日中は高温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(700K)</a:t>
            </a:r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5278753" y="4913541"/>
            <a:ext cx="4090057" cy="123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・夜中は低温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(103K)</a:t>
            </a:r>
          </a:p>
        </p:txBody>
      </p:sp>
    </p:spTree>
    <p:extLst>
      <p:ext uri="{BB962C8B-B14F-4D97-AF65-F5344CB8AC3E}">
        <p14:creationId xmlns:p14="http://schemas.microsoft.com/office/powerpoint/2010/main" val="28369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52938" y="365126"/>
            <a:ext cx="7362411" cy="1325563"/>
          </a:xfrm>
        </p:spPr>
        <p:txBody>
          <a:bodyPr>
            <a:normAutofit/>
          </a:bodyPr>
          <a:lstStyle/>
          <a:p>
            <a:r>
              <a:rPr lang="ja-JP" altLang="en-US" dirty="0"/>
              <a:t>自転</a:t>
            </a:r>
            <a:r>
              <a:rPr lang="ja-JP" altLang="en-US" dirty="0" smtClean="0"/>
              <a:t>と公転の共鳴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8475"/>
          </a:xfrm>
        </p:spPr>
        <p:txBody>
          <a:bodyPr/>
          <a:lstStyle/>
          <a:p>
            <a:r>
              <a:rPr lang="ja-JP" altLang="en-US" dirty="0" smtClean="0"/>
              <a:t>何故太陽日が</a:t>
            </a:r>
            <a:r>
              <a:rPr lang="en-US" altLang="ja-JP" dirty="0" smtClean="0"/>
              <a:t>178</a:t>
            </a:r>
            <a:r>
              <a:rPr lang="ja-JP" altLang="en-US" dirty="0" smtClean="0"/>
              <a:t>日なのか？</a:t>
            </a:r>
            <a:endParaRPr kumimoji="1" lang="ja-JP" altLang="en-US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667972" y="2488404"/>
            <a:ext cx="4215677" cy="97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・自転と公転の比が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2:3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667971" y="3458817"/>
            <a:ext cx="4215677" cy="97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・つまり、</a:t>
            </a:r>
            <a:r>
              <a:rPr lang="en-US" altLang="ja-JP" sz="2400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回公転している間に、水星自体は</a:t>
            </a:r>
            <a:r>
              <a:rPr lang="en-US" altLang="ja-JP" sz="2400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回転する</a:t>
            </a:r>
            <a:endParaRPr lang="ja-JP" altLang="en-US" sz="2400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20854" y="5892250"/>
            <a:ext cx="2652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http://metalogue.jugem.jp/?eid=461</a:t>
            </a:r>
            <a:endParaRPr kumimoji="1" lang="ja-JP" altLang="en-US" sz="1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9" y="2488404"/>
            <a:ext cx="4385861" cy="2629696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916771" y="5135843"/>
            <a:ext cx="292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水星の自転と公転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5614220" y="4170514"/>
            <a:ext cx="4379819" cy="258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公転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階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で水星は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1.5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回転する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2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枯れた惑星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コンテンツ プレースホルダー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クレーター、盆地、平原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220020" y="3895287"/>
            <a:ext cx="4215677" cy="365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ルペス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断崖絶壁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220020" y="2485174"/>
            <a:ext cx="5142680" cy="552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クレーター（バショー、アクタガワ）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1372420" y="2828487"/>
            <a:ext cx="4654647" cy="365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水星のクレーターの名は、大半が有名の著作家と美術家の名に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由来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1220019" y="5103035"/>
            <a:ext cx="4215677" cy="365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盆地（</a:t>
            </a:r>
            <a:r>
              <a:rPr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カロリス盆地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5225042" y="1566864"/>
            <a:ext cx="3909889" cy="5269648"/>
            <a:chOff x="4908193" y="1690689"/>
            <a:chExt cx="3909889" cy="5269648"/>
          </a:xfrm>
        </p:grpSpPr>
        <p:sp>
          <p:nvSpPr>
            <p:cNvPr id="9" name="正方形/長方形 8"/>
            <p:cNvSpPr/>
            <p:nvPr/>
          </p:nvSpPr>
          <p:spPr>
            <a:xfrm>
              <a:off x="5458906" y="1690689"/>
              <a:ext cx="3359176" cy="5249784"/>
            </a:xfrm>
            <a:prstGeom prst="rect">
              <a:avLst/>
            </a:prstGeom>
            <a:solidFill>
              <a:schemeClr val="dk1">
                <a:alpha val="8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027" y="1814514"/>
              <a:ext cx="1302773" cy="1311516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5362116" y="3210627"/>
              <a:ext cx="2924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バショ</a:t>
              </a:r>
              <a:r>
                <a:rPr lang="en-US" altLang="ja-JP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</a:t>
              </a:r>
              <a:r>
                <a:rPr lang="en-US" altLang="ja-JP" sz="105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(</a:t>
              </a:r>
              <a:r>
                <a:rPr lang="ja-JP" altLang="en-US" sz="105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クレーター</a:t>
              </a:r>
              <a:r>
                <a:rPr lang="en-US" altLang="ja-JP" sz="105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)</a:t>
              </a:r>
              <a:endPara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435390" y="4901689"/>
              <a:ext cx="2924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ルペス</a:t>
              </a:r>
              <a:r>
                <a:rPr lang="ja-JP" altLang="en-US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の図</a:t>
              </a:r>
              <a:endPara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105" y="5293603"/>
              <a:ext cx="1280769" cy="1285791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4908193" y="6591005"/>
              <a:ext cx="2924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カロリス盆地</a:t>
              </a:r>
              <a:endPara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1372420" y="3122639"/>
            <a:ext cx="4379819" cy="258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クレータ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自体は、地表への天体衝突等で起こる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10336" y="4639778"/>
            <a:ext cx="3539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https://en.wikipedia.org/wiki/Discovery_Rupes</a:t>
            </a:r>
            <a:endParaRPr kumimoji="1" lang="ja-JP" altLang="en-US" sz="1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80" y="3501534"/>
            <a:ext cx="357453" cy="113735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37" y="3622093"/>
            <a:ext cx="1227341" cy="900050"/>
          </a:xfrm>
          <a:prstGeom prst="rect">
            <a:avLst/>
          </a:prstGeom>
        </p:spPr>
      </p:pic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1524820" y="5525199"/>
            <a:ext cx="4379819" cy="258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1220019" y="5889566"/>
            <a:ext cx="4215677" cy="365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リンクルリッジ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58333" y="6447316"/>
            <a:ext cx="292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リンクルリッジ</a:t>
            </a:r>
            <a:endParaRPr kumimoji="1" lang="ja-JP" altLang="en-US" sz="105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1524820" y="4485246"/>
            <a:ext cx="4379819" cy="258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地形上の「ひび割れ」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1524820" y="6364960"/>
            <a:ext cx="4379819" cy="258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地面の「しわ」</a:t>
            </a:r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878439" y="1679372"/>
            <a:ext cx="1238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https://ja.wikipedia.org/wiki/%E3%83%90%E3%82%B7%E3%83%A7%E3%83%BC_(%E3%82%AF%E3%83%AC%E3%83%BC%E3%82%BF%E3%83%BC)#/media/File:Basho_crater_EN0108830184M.jpg</a:t>
            </a:r>
            <a:endParaRPr kumimoji="1" lang="ja-JP" altLang="en-US" sz="1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62700" y="6244975"/>
            <a:ext cx="3539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NASA/JHU/APL</a:t>
            </a:r>
            <a:endParaRPr kumimoji="1" lang="ja-JP" altLang="en-US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9" b="30462"/>
          <a:stretch/>
        </p:blipFill>
        <p:spPr>
          <a:xfrm>
            <a:off x="7598732" y="5169778"/>
            <a:ext cx="1294546" cy="1260519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8441878" y="6222393"/>
            <a:ext cx="3539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NASA</a:t>
            </a:r>
            <a:endParaRPr kumimoji="1" lang="ja-JP" altLang="en-US" sz="1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なぜ、水の星？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299671" y="1879201"/>
            <a:ext cx="4215677" cy="378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・水は陰陽五行から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299670" y="4427882"/>
            <a:ext cx="4556095" cy="378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・英語名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(Mercury)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バビロニア神話のメルクリウスから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→後にギリシア神話のマーキュリー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8" y="1496875"/>
            <a:ext cx="2339291" cy="2275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83" y="4311323"/>
            <a:ext cx="1406800" cy="211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テキスト ボックス 16"/>
          <p:cNvSpPr txBox="1"/>
          <p:nvPr/>
        </p:nvSpPr>
        <p:spPr>
          <a:xfrm>
            <a:off x="860285" y="3856945"/>
            <a:ext cx="292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陰陽五行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60285" y="6506569"/>
            <a:ext cx="292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メルクリウス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9342" y="3064013"/>
            <a:ext cx="915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http</a:t>
            </a:r>
            <a:r>
              <a:rPr lang="en-US" altLang="ja-JP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://</a:t>
            </a:r>
            <a:r>
              <a:rPr lang="en-US" altLang="ja-JP" sz="1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flower-remedy.info/html/page12.html</a:t>
            </a:r>
            <a:endParaRPr kumimoji="1" lang="ja-JP" altLang="en-US" sz="1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6234" y="4427882"/>
            <a:ext cx="915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《</a:t>
            </a:r>
            <a:r>
              <a:rPr lang="ja-JP" altLang="en-US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踵</a:t>
            </a:r>
            <a:r>
              <a:rPr lang="ja-JP" altLang="en-US" sz="1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に小翼をつけるメルクリウス</a:t>
            </a:r>
            <a:r>
              <a:rPr kumimoji="1" lang="en-US" altLang="ja-JP" sz="1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》</a:t>
            </a:r>
          </a:p>
          <a:p>
            <a:r>
              <a:rPr lang="en-US" altLang="ja-JP" sz="1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©2007</a:t>
            </a:r>
          </a:p>
          <a:p>
            <a:r>
              <a:rPr kumimoji="1" lang="en-US" altLang="ja-JP" sz="10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Musee</a:t>
            </a:r>
            <a:r>
              <a:rPr lang="ja-JP" altLang="en-US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1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du Louvre / Pierre </a:t>
            </a:r>
            <a:r>
              <a:rPr lang="en-US" altLang="ja-JP" sz="10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Philibert</a:t>
            </a:r>
            <a:endParaRPr kumimoji="1" lang="ja-JP" altLang="en-US" sz="1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枯れた惑星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コンテンツ プレースホルダー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カロリス盆地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177449" y="5437107"/>
            <a:ext cx="6654938" cy="1076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惑星形成後、多くの星間物質の衝突があった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20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41</a:t>
            </a:r>
            <a:r>
              <a:rPr lang="ja-JP" altLang="en-US" sz="20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億年前～</a:t>
            </a:r>
            <a:r>
              <a:rPr lang="en-US" altLang="ja-JP" sz="20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38</a:t>
            </a:r>
            <a:r>
              <a:rPr lang="ja-JP" altLang="en-US" sz="20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億年前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の時期を示す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152938" y="4872774"/>
            <a:ext cx="5142680" cy="55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後期重爆撃期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152937" y="2514164"/>
            <a:ext cx="6679449" cy="137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水星にある最大のクレーター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152937" y="3083508"/>
            <a:ext cx="6654938" cy="365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・直径</a:t>
            </a:r>
            <a:r>
              <a:rPr lang="en-US" altLang="ja-JP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1500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km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152936" y="3489908"/>
            <a:ext cx="7495763" cy="96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およそ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36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億年前、直径約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100km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ほどの天体の衝突　　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によって形成されたと考えられる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49" y="1489434"/>
            <a:ext cx="25527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氷の存在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7409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メッセンジャー、氷を発見</a:t>
            </a:r>
            <a:endParaRPr kumimoji="1" lang="ja-JP" altLang="en-US" dirty="0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220020" y="2485174"/>
            <a:ext cx="7499910" cy="552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NASA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の水星探査ミッション</a:t>
            </a:r>
            <a:r>
              <a:rPr lang="en-US" altLang="ja-JP" sz="1400" dirty="0"/>
              <a:t>2004</a:t>
            </a:r>
            <a:r>
              <a:rPr lang="ja-JP" altLang="en-US" sz="1400" dirty="0"/>
              <a:t>年</a:t>
            </a:r>
            <a:r>
              <a:rPr lang="en-US" altLang="ja-JP" sz="1400" dirty="0"/>
              <a:t>8</a:t>
            </a:r>
            <a:r>
              <a:rPr lang="ja-JP" altLang="en-US" sz="1400" dirty="0"/>
              <a:t>月</a:t>
            </a:r>
            <a:r>
              <a:rPr lang="en-US" altLang="ja-JP" sz="1400" dirty="0"/>
              <a:t>3</a:t>
            </a:r>
            <a:r>
              <a:rPr lang="ja-JP" altLang="en-US" sz="1400" dirty="0" smtClean="0"/>
              <a:t>日打上。</a:t>
            </a:r>
            <a:r>
              <a:rPr lang="en-US" altLang="ja-JP" sz="1400" dirty="0" smtClean="0"/>
              <a:t>2015</a:t>
            </a:r>
            <a:r>
              <a:rPr lang="ja-JP" altLang="en-US" sz="1400" dirty="0"/>
              <a:t>年</a:t>
            </a:r>
            <a:r>
              <a:rPr lang="en-US" altLang="ja-JP" sz="1400" dirty="0"/>
              <a:t>5</a:t>
            </a:r>
            <a:r>
              <a:rPr lang="ja-JP" altLang="en-US" sz="1400" dirty="0"/>
              <a:t>月</a:t>
            </a:r>
            <a:r>
              <a:rPr lang="en-US" altLang="ja-JP" sz="1400" dirty="0"/>
              <a:t>1</a:t>
            </a:r>
            <a:r>
              <a:rPr lang="ja-JP" altLang="en-US" sz="1400" dirty="0" smtClean="0"/>
              <a:t>日ミッション終了。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09" y="4078276"/>
            <a:ext cx="2914651" cy="218598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66765" y="6211669"/>
            <a:ext cx="292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メッセンジャーによって見つかった氷</a:t>
            </a:r>
            <a:endParaRPr kumimoji="1" lang="ja-JP" altLang="en-US" sz="105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220020" y="3130604"/>
            <a:ext cx="6812632" cy="94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レーダ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ーによって水星極部分に</a:t>
            </a:r>
            <a:r>
              <a:rPr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大量の氷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を観測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52" y="3876664"/>
            <a:ext cx="3175000" cy="23876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982854" y="6211668"/>
            <a:ext cx="292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水星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に接近する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メッセンジャー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イメージ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05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88438" y="6038261"/>
            <a:ext cx="3539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NASA</a:t>
            </a:r>
            <a:endParaRPr kumimoji="1" lang="ja-JP" altLang="en-US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5201" y="4206015"/>
            <a:ext cx="1054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ASA/Johns Hopkins University Applied Physics Laboratory/Carnegie Institution of Washington/National Astronomy and Ionosphere Center, Arecibo Observatory</a:t>
            </a:r>
            <a:r>
              <a:rPr lang="ja-JP" altLang="en-US" sz="1000" dirty="0"/>
              <a:t>）</a:t>
            </a:r>
            <a:endParaRPr kumimoji="1" lang="ja-JP" altLang="en-US" sz="1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何故？氷があるのか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448740"/>
          </a:xfrm>
        </p:spPr>
        <p:txBody>
          <a:bodyPr/>
          <a:lstStyle/>
          <a:p>
            <a:r>
              <a:rPr lang="ja-JP" altLang="en-US" dirty="0"/>
              <a:t>水星</a:t>
            </a:r>
            <a:r>
              <a:rPr lang="ja-JP" altLang="en-US" dirty="0" smtClean="0"/>
              <a:t>の軸はほぼ太陽方向に垂直（</a:t>
            </a:r>
            <a:r>
              <a:rPr lang="en-US" altLang="ja-JP" dirty="0" smtClean="0"/>
              <a:t>0.027°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1152938" y="2466764"/>
            <a:ext cx="1749287" cy="2570921"/>
            <a:chOff x="967408" y="2464904"/>
            <a:chExt cx="1749287" cy="2570921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967408" y="2464904"/>
              <a:ext cx="1749287" cy="2570921"/>
              <a:chOff x="1656521" y="2584173"/>
              <a:chExt cx="1749287" cy="2570921"/>
            </a:xfrm>
          </p:grpSpPr>
          <p:sp>
            <p:nvSpPr>
              <p:cNvPr id="6" name="円/楕円 5"/>
              <p:cNvSpPr/>
              <p:nvPr/>
            </p:nvSpPr>
            <p:spPr>
              <a:xfrm>
                <a:off x="1656521" y="2994991"/>
                <a:ext cx="1749287" cy="17492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" name="直線コネクタ 8"/>
              <p:cNvCxnSpPr/>
              <p:nvPr/>
            </p:nvCxnSpPr>
            <p:spPr>
              <a:xfrm flipH="1">
                <a:off x="2478155" y="2584173"/>
                <a:ext cx="106017" cy="2570921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円/楕円 17"/>
            <p:cNvSpPr/>
            <p:nvPr/>
          </p:nvSpPr>
          <p:spPr>
            <a:xfrm>
              <a:off x="1697273" y="2743196"/>
              <a:ext cx="702366" cy="3710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3631088" y="3114260"/>
            <a:ext cx="5142680" cy="216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極にあるクレーターには、太陽光が全く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当たらない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298311" y="3339474"/>
            <a:ext cx="647700" cy="825500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7077" y="2970142"/>
            <a:ext cx="102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太陽光</a:t>
            </a:r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2118134" y="2825328"/>
            <a:ext cx="210521" cy="2105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>
            <a:stCxn id="23" idx="7"/>
          </p:cNvCxnSpPr>
          <p:nvPr/>
        </p:nvCxnSpPr>
        <p:spPr>
          <a:xfrm flipV="1">
            <a:off x="2297825" y="2656758"/>
            <a:ext cx="314337" cy="199400"/>
          </a:xfrm>
          <a:prstGeom prst="line">
            <a:avLst/>
          </a:prstGeom>
          <a:ln w="190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148569" y="2367933"/>
            <a:ext cx="1890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クレーターの窪み</a:t>
            </a:r>
            <a:endParaRPr kumimoji="1" lang="ja-JP" altLang="en-US" sz="1400" dirty="0"/>
          </a:p>
        </p:txBody>
      </p:sp>
      <p:sp>
        <p:nvSpPr>
          <p:cNvPr id="3" name="ひし形 2"/>
          <p:cNvSpPr/>
          <p:nvPr/>
        </p:nvSpPr>
        <p:spPr>
          <a:xfrm>
            <a:off x="2148569" y="2970142"/>
            <a:ext cx="63408" cy="6570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0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水星</a:t>
            </a:r>
            <a:r>
              <a:rPr lang="ja-JP" altLang="en-US" dirty="0" smtClean="0"/>
              <a:t>の磁気圏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遅い自転速度に反して、水星には磁場がある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24" y="2266890"/>
            <a:ext cx="5267750" cy="371688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679086" y="5983773"/>
            <a:ext cx="578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メッセンジャーによって測定された水星の磁場分布</a:t>
            </a:r>
            <a:endParaRPr kumimoji="1" lang="ja-JP" altLang="en-US" sz="105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7539" y="5825623"/>
            <a:ext cx="58924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https://en.wikipedia.org/wiki/Mercury%27s_magnetic_field#/media/File:Mercury_Magnetic_Field_NASA.jpg</a:t>
            </a:r>
            <a:endParaRPr kumimoji="1" lang="ja-JP" altLang="en-US" sz="9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磁気圏の探査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水星探査計画</a:t>
            </a:r>
            <a:r>
              <a:rPr lang="en-US" altLang="ja-JP" dirty="0" smtClean="0"/>
              <a:t>『</a:t>
            </a:r>
            <a:r>
              <a:rPr lang="ja-JP" altLang="en-US" dirty="0" smtClean="0"/>
              <a:t>ベピ・コロンボ</a:t>
            </a:r>
            <a:r>
              <a:rPr lang="en-US" altLang="ja-JP" dirty="0" smtClean="0"/>
              <a:t>』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67409" y="2522950"/>
            <a:ext cx="7547940" cy="216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695" y="5195714"/>
            <a:ext cx="578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水星磁気圏探査機（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MMO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ESA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に到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着（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JAXA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344766" y="2522951"/>
            <a:ext cx="5142680" cy="4116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２つの周回探査機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560961" y="3064087"/>
            <a:ext cx="5142680" cy="41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水星表面探査機（</a:t>
            </a:r>
            <a:r>
              <a:rPr lang="en-US" altLang="zh-TW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MPO</a:t>
            </a:r>
            <a:r>
              <a:rPr lang="zh-TW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564506" y="3535462"/>
            <a:ext cx="5142680" cy="41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水星磁気圏探査機（</a:t>
            </a:r>
            <a:r>
              <a:rPr lang="en-US" altLang="zh-TW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MMO</a:t>
            </a:r>
            <a:r>
              <a:rPr lang="zh-TW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348311" y="4589211"/>
            <a:ext cx="5142680" cy="4116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ESA</a:t>
            </a:r>
            <a:r>
              <a:rPr lang="ja-JP" altLang="en-US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の共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同計画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コンテンツ プレースホルダー 4"/>
          <p:cNvSpPr txBox="1">
            <a:spLocks/>
          </p:cNvSpPr>
          <p:nvPr/>
        </p:nvSpPr>
        <p:spPr>
          <a:xfrm>
            <a:off x="628649" y="583011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2016</a:t>
            </a:r>
            <a:r>
              <a:rPr lang="ja-JP" altLang="en-US" dirty="0" smtClean="0"/>
              <a:t>年打ち上げ、水星の調査へ</a:t>
            </a:r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8" y="2486646"/>
            <a:ext cx="3962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35100" y="3022600"/>
            <a:ext cx="651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ありがとうございました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83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惑星とは？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星の年周運動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-201931" y="6118860"/>
            <a:ext cx="9547860" cy="10896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1" name="グループ化 100"/>
          <p:cNvGrpSpPr/>
          <p:nvPr/>
        </p:nvGrpSpPr>
        <p:grpSpPr>
          <a:xfrm>
            <a:off x="-33128153" y="-16998921"/>
            <a:ext cx="75240587" cy="75240584"/>
            <a:chOff x="-33128153" y="-16998921"/>
            <a:chExt cx="75240587" cy="75240584"/>
          </a:xfrm>
        </p:grpSpPr>
        <p:grpSp>
          <p:nvGrpSpPr>
            <p:cNvPr id="98" name="グループ化 97"/>
            <p:cNvGrpSpPr/>
            <p:nvPr/>
          </p:nvGrpSpPr>
          <p:grpSpPr>
            <a:xfrm>
              <a:off x="-33128153" y="-16998921"/>
              <a:ext cx="75240587" cy="75240584"/>
              <a:chOff x="-33128153" y="-16998921"/>
              <a:chExt cx="75240587" cy="75240584"/>
            </a:xfrm>
          </p:grpSpPr>
          <p:sp>
            <p:nvSpPr>
              <p:cNvPr id="91" name="円/楕円 90"/>
              <p:cNvSpPr/>
              <p:nvPr/>
            </p:nvSpPr>
            <p:spPr>
              <a:xfrm>
                <a:off x="-12431663" y="15231953"/>
                <a:ext cx="108975" cy="10171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円/楕円 91"/>
              <p:cNvSpPr/>
              <p:nvPr/>
            </p:nvSpPr>
            <p:spPr>
              <a:xfrm flipH="1">
                <a:off x="-13696582" y="1698974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円/楕円 92"/>
              <p:cNvSpPr/>
              <p:nvPr/>
            </p:nvSpPr>
            <p:spPr>
              <a:xfrm>
                <a:off x="-11085853" y="16865599"/>
                <a:ext cx="62253" cy="7556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4" name="グループ化 93"/>
              <p:cNvGrpSpPr/>
              <p:nvPr/>
            </p:nvGrpSpPr>
            <p:grpSpPr>
              <a:xfrm>
                <a:off x="-33128153" y="-16998921"/>
                <a:ext cx="75240587" cy="75240584"/>
                <a:chOff x="-33128153" y="-16998921"/>
                <a:chExt cx="75240587" cy="75240584"/>
              </a:xfrm>
            </p:grpSpPr>
            <p:grpSp>
              <p:nvGrpSpPr>
                <p:cNvPr id="66" name="グループ化 65"/>
                <p:cNvGrpSpPr/>
                <p:nvPr/>
              </p:nvGrpSpPr>
              <p:grpSpPr>
                <a:xfrm>
                  <a:off x="-33128153" y="-16998921"/>
                  <a:ext cx="75240587" cy="75240584"/>
                  <a:chOff x="-32656665" y="-17339440"/>
                  <a:chExt cx="75240587" cy="75240584"/>
                </a:xfrm>
              </p:grpSpPr>
              <p:sp>
                <p:nvSpPr>
                  <p:cNvPr id="62" name="円/楕円 61"/>
                  <p:cNvSpPr/>
                  <p:nvPr/>
                </p:nvSpPr>
                <p:spPr>
                  <a:xfrm>
                    <a:off x="-32656665" y="-17339440"/>
                    <a:ext cx="75240587" cy="75240584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5" name="グループ化 44"/>
                  <p:cNvGrpSpPr/>
                  <p:nvPr/>
                </p:nvGrpSpPr>
                <p:grpSpPr>
                  <a:xfrm>
                    <a:off x="-9962587" y="2108404"/>
                    <a:ext cx="29852433" cy="33098664"/>
                    <a:chOff x="-9962587" y="2108404"/>
                    <a:chExt cx="29852433" cy="33098664"/>
                  </a:xfrm>
                </p:grpSpPr>
                <p:sp>
                  <p:nvSpPr>
                    <p:cNvPr id="26" name="円/楕円 25"/>
                    <p:cNvSpPr/>
                    <p:nvPr/>
                  </p:nvSpPr>
                  <p:spPr>
                    <a:xfrm>
                      <a:off x="-9962587" y="5354636"/>
                      <a:ext cx="29852433" cy="2985243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33" name="グループ化 32"/>
                    <p:cNvGrpSpPr/>
                    <p:nvPr/>
                  </p:nvGrpSpPr>
                  <p:grpSpPr>
                    <a:xfrm>
                      <a:off x="2008117" y="2108404"/>
                      <a:ext cx="5127763" cy="3040639"/>
                      <a:chOff x="1841721" y="2259628"/>
                      <a:chExt cx="5127763" cy="3040639"/>
                    </a:xfrm>
                  </p:grpSpPr>
                  <p:sp>
                    <p:nvSpPr>
                      <p:cNvPr id="34" name="円/楕円 33"/>
                      <p:cNvSpPr/>
                      <p:nvPr/>
                    </p:nvSpPr>
                    <p:spPr>
                      <a:xfrm>
                        <a:off x="3336069" y="4272488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" name="円/楕円 34"/>
                      <p:cNvSpPr/>
                      <p:nvPr/>
                    </p:nvSpPr>
                    <p:spPr>
                      <a:xfrm>
                        <a:off x="4542181" y="2613634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6" name="円/楕円 35"/>
                      <p:cNvSpPr/>
                      <p:nvPr/>
                    </p:nvSpPr>
                    <p:spPr>
                      <a:xfrm flipH="1" flipV="1">
                        <a:off x="5614450" y="2259628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b="1" dirty="0"/>
                      </a:p>
                    </p:txBody>
                  </p:sp>
                  <p:sp>
                    <p:nvSpPr>
                      <p:cNvPr id="37" name="円/楕円 36"/>
                      <p:cNvSpPr/>
                      <p:nvPr/>
                    </p:nvSpPr>
                    <p:spPr>
                      <a:xfrm>
                        <a:off x="6909849" y="3671815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8" name="円/楕円 37"/>
                      <p:cNvSpPr/>
                      <p:nvPr/>
                    </p:nvSpPr>
                    <p:spPr>
                      <a:xfrm flipV="1">
                        <a:off x="5614451" y="5254548"/>
                        <a:ext cx="51038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9" name="円/楕円 38"/>
                      <p:cNvSpPr/>
                      <p:nvPr/>
                    </p:nvSpPr>
                    <p:spPr>
                      <a:xfrm>
                        <a:off x="1841721" y="3235973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0" name="円/楕円 39"/>
                      <p:cNvSpPr/>
                      <p:nvPr/>
                    </p:nvSpPr>
                    <p:spPr>
                      <a:xfrm>
                        <a:off x="2622771" y="2912123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1" name="円/楕円 40"/>
                      <p:cNvSpPr/>
                      <p:nvPr/>
                    </p:nvSpPr>
                    <p:spPr>
                      <a:xfrm>
                        <a:off x="2329401" y="4001749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2" name="円/楕円 41"/>
                      <p:cNvSpPr/>
                      <p:nvPr/>
                    </p:nvSpPr>
                    <p:spPr>
                      <a:xfrm>
                        <a:off x="2525036" y="3827451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3" name="円/楕円 42"/>
                      <p:cNvSpPr/>
                      <p:nvPr/>
                    </p:nvSpPr>
                    <p:spPr>
                      <a:xfrm>
                        <a:off x="2682406" y="3662110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" name="円/楕円 43"/>
                      <p:cNvSpPr/>
                      <p:nvPr/>
                    </p:nvSpPr>
                    <p:spPr>
                      <a:xfrm>
                        <a:off x="2375949" y="4818380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sp>
              <p:nvSpPr>
                <p:cNvPr id="83" name="円/楕円 82"/>
                <p:cNvSpPr/>
                <p:nvPr/>
              </p:nvSpPr>
              <p:spPr>
                <a:xfrm flipV="1">
                  <a:off x="-4427445" y="5896289"/>
                  <a:ext cx="64995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円/楕円 87"/>
                <p:cNvSpPr/>
                <p:nvPr/>
              </p:nvSpPr>
              <p:spPr>
                <a:xfrm>
                  <a:off x="-11943225" y="12630150"/>
                  <a:ext cx="75075" cy="597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円/楕円 89"/>
                <p:cNvSpPr/>
                <p:nvPr/>
              </p:nvSpPr>
              <p:spPr>
                <a:xfrm flipH="1" flipV="1">
                  <a:off x="-8111069" y="896974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円/楕円 85"/>
                <p:cNvSpPr/>
                <p:nvPr/>
              </p:nvSpPr>
              <p:spPr>
                <a:xfrm flipV="1">
                  <a:off x="-11405625" y="1061084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円/楕円 88"/>
                <p:cNvSpPr/>
                <p:nvPr/>
              </p:nvSpPr>
              <p:spPr>
                <a:xfrm>
                  <a:off x="-14343525" y="1188121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円/楕円 86"/>
                <p:cNvSpPr/>
                <p:nvPr/>
              </p:nvSpPr>
              <p:spPr>
                <a:xfrm>
                  <a:off x="-12377175" y="9864086"/>
                  <a:ext cx="108975" cy="10171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円/楕円 69"/>
                <p:cNvSpPr/>
                <p:nvPr/>
              </p:nvSpPr>
              <p:spPr>
                <a:xfrm flipV="1">
                  <a:off x="738919" y="550703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円/楕円 84"/>
                <p:cNvSpPr/>
                <p:nvPr/>
              </p:nvSpPr>
              <p:spPr>
                <a:xfrm flipV="1">
                  <a:off x="-8619067" y="11920951"/>
                  <a:ext cx="5079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円/楕円 70"/>
                <p:cNvSpPr/>
                <p:nvPr/>
              </p:nvSpPr>
              <p:spPr>
                <a:xfrm flipH="1" flipV="1">
                  <a:off x="-615537" y="4121263"/>
                  <a:ext cx="53561" cy="6646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円/楕円 71"/>
                <p:cNvSpPr/>
                <p:nvPr/>
              </p:nvSpPr>
              <p:spPr>
                <a:xfrm flipH="1" flipV="1">
                  <a:off x="-1044163" y="303902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円/楕円 72"/>
                <p:cNvSpPr/>
                <p:nvPr/>
              </p:nvSpPr>
              <p:spPr>
                <a:xfrm flipV="1">
                  <a:off x="-1044163" y="244650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円/楕円 73"/>
                <p:cNvSpPr/>
                <p:nvPr/>
              </p:nvSpPr>
              <p:spPr>
                <a:xfrm flipV="1">
                  <a:off x="-3151095" y="5149042"/>
                  <a:ext cx="64995" cy="820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円/楕円 74"/>
                <p:cNvSpPr/>
                <p:nvPr/>
              </p:nvSpPr>
              <p:spPr>
                <a:xfrm>
                  <a:off x="-4013948" y="326353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円/楕円 75"/>
                <p:cNvSpPr/>
                <p:nvPr/>
              </p:nvSpPr>
              <p:spPr>
                <a:xfrm flipH="1" flipV="1">
                  <a:off x="-4013948" y="358674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円/楕円 76"/>
                <p:cNvSpPr/>
                <p:nvPr/>
              </p:nvSpPr>
              <p:spPr>
                <a:xfrm flipH="1">
                  <a:off x="-4642599" y="385378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円/楕円 77"/>
                <p:cNvSpPr/>
                <p:nvPr/>
              </p:nvSpPr>
              <p:spPr>
                <a:xfrm flipV="1">
                  <a:off x="-4986061" y="342227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円/楕円 78"/>
                <p:cNvSpPr/>
                <p:nvPr/>
              </p:nvSpPr>
              <p:spPr>
                <a:xfrm flipV="1">
                  <a:off x="-5862361" y="360338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円/楕円 79"/>
                <p:cNvSpPr/>
                <p:nvPr/>
              </p:nvSpPr>
              <p:spPr>
                <a:xfrm flipV="1">
                  <a:off x="-6624361" y="4121263"/>
                  <a:ext cx="52111" cy="63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円/楕円 80"/>
                <p:cNvSpPr/>
                <p:nvPr/>
              </p:nvSpPr>
              <p:spPr>
                <a:xfrm flipH="1">
                  <a:off x="-6918469" y="611886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円/楕円 81"/>
                <p:cNvSpPr/>
                <p:nvPr/>
              </p:nvSpPr>
              <p:spPr>
                <a:xfrm flipH="1" flipV="1">
                  <a:off x="-5839502" y="756589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00" name="円/楕円 99"/>
            <p:cNvSpPr/>
            <p:nvPr/>
          </p:nvSpPr>
          <p:spPr>
            <a:xfrm>
              <a:off x="5309358" y="4184649"/>
              <a:ext cx="66030" cy="6603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0" y="6050280"/>
            <a:ext cx="76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East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515349" y="6050280"/>
            <a:ext cx="76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West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352839" y="1351240"/>
            <a:ext cx="84383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タイトル 1"/>
          <p:cNvSpPr txBox="1">
            <a:spLocks/>
          </p:cNvSpPr>
          <p:nvPr/>
        </p:nvSpPr>
        <p:spPr>
          <a:xfrm>
            <a:off x="1152938" y="363054"/>
            <a:ext cx="73624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なぜ、惑星？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コンテンツ プレースホルダー 2"/>
          <p:cNvSpPr txBox="1">
            <a:spLocks/>
          </p:cNvSpPr>
          <p:nvPr/>
        </p:nvSpPr>
        <p:spPr>
          <a:xfrm>
            <a:off x="628649" y="1511298"/>
            <a:ext cx="7886700" cy="85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星の日周・年周運動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377314" y="5942008"/>
            <a:ext cx="50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2100674" y="6126674"/>
            <a:ext cx="563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星は地球の自転によって東から西に動く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6" name="円/楕円 145"/>
          <p:cNvSpPr/>
          <p:nvPr/>
        </p:nvSpPr>
        <p:spPr>
          <a:xfrm>
            <a:off x="4223151" y="5451113"/>
            <a:ext cx="246114" cy="2461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8" name="直線コネクタ 147"/>
          <p:cNvCxnSpPr>
            <a:stCxn id="146" idx="4"/>
          </p:cNvCxnSpPr>
          <p:nvPr/>
        </p:nvCxnSpPr>
        <p:spPr>
          <a:xfrm>
            <a:off x="4346208" y="5697227"/>
            <a:ext cx="0" cy="201064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>
            <a:off x="4346208" y="5756639"/>
            <a:ext cx="123057" cy="95646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 flipV="1">
            <a:off x="4237089" y="5752210"/>
            <a:ext cx="109118" cy="8742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 flipV="1">
            <a:off x="4266906" y="5885643"/>
            <a:ext cx="88485" cy="118306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 flipH="1" flipV="1">
            <a:off x="4346208" y="5896003"/>
            <a:ext cx="88485" cy="104666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図 1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" y="320674"/>
            <a:ext cx="1293857" cy="12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4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3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10261" y="1943100"/>
            <a:ext cx="651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・藤井旭　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星座・天体の観察図鑑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成美堂出版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0260" y="2387600"/>
            <a:ext cx="8006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JAXA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水星磁気圏探査機　べピ・コロンボ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http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://www.jaxa.jp/projects/sat/bepi/index_j.html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10261" y="3530600"/>
            <a:ext cx="651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CNN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メッセンジャ－　水星に落下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URL: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http://www.cnn.co.jp/fringe/35063978.html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0261" y="5638800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銀月の部屋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URL: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http://homepage3.nifty.com/silver-moon/index.htm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10260" y="4495800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European Association for Astronomy Education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URL: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http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://eaae-astronomy.org/blog/?cat=194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85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惑星とは？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1511299"/>
            <a:ext cx="7886700" cy="855663"/>
          </a:xfrm>
        </p:spPr>
        <p:txBody>
          <a:bodyPr/>
          <a:lstStyle/>
          <a:p>
            <a:r>
              <a:rPr kumimoji="1" lang="ja-JP" altLang="en-US" dirty="0" smtClean="0"/>
              <a:t>星の年周運動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-201931" y="6118860"/>
            <a:ext cx="9547860" cy="10896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1" name="グループ化 100"/>
          <p:cNvGrpSpPr/>
          <p:nvPr/>
        </p:nvGrpSpPr>
        <p:grpSpPr>
          <a:xfrm>
            <a:off x="-33128153" y="-16998921"/>
            <a:ext cx="75240587" cy="75240584"/>
            <a:chOff x="-33128153" y="-16998921"/>
            <a:chExt cx="75240587" cy="75240584"/>
          </a:xfrm>
          <a:scene3d>
            <a:camera prst="orthographicFront">
              <a:rot lat="0" lon="0" rev="21540000"/>
            </a:camera>
            <a:lightRig rig="threePt" dir="t"/>
          </a:scene3d>
        </p:grpSpPr>
        <p:grpSp>
          <p:nvGrpSpPr>
            <p:cNvPr id="98" name="グループ化 97"/>
            <p:cNvGrpSpPr/>
            <p:nvPr/>
          </p:nvGrpSpPr>
          <p:grpSpPr>
            <a:xfrm>
              <a:off x="-33128153" y="-16998921"/>
              <a:ext cx="75240587" cy="75240584"/>
              <a:chOff x="-33128153" y="-16998921"/>
              <a:chExt cx="75240587" cy="75240584"/>
            </a:xfrm>
          </p:grpSpPr>
          <p:sp>
            <p:nvSpPr>
              <p:cNvPr id="91" name="円/楕円 90"/>
              <p:cNvSpPr/>
              <p:nvPr/>
            </p:nvSpPr>
            <p:spPr>
              <a:xfrm>
                <a:off x="-12431663" y="15231953"/>
                <a:ext cx="108975" cy="10171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円/楕円 91"/>
              <p:cNvSpPr/>
              <p:nvPr/>
            </p:nvSpPr>
            <p:spPr>
              <a:xfrm flipH="1">
                <a:off x="-13696582" y="1698974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円/楕円 92"/>
              <p:cNvSpPr/>
              <p:nvPr/>
            </p:nvSpPr>
            <p:spPr>
              <a:xfrm>
                <a:off x="-11085853" y="16865599"/>
                <a:ext cx="62253" cy="7556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4" name="グループ化 93"/>
              <p:cNvGrpSpPr/>
              <p:nvPr/>
            </p:nvGrpSpPr>
            <p:grpSpPr>
              <a:xfrm>
                <a:off x="-33128153" y="-16998921"/>
                <a:ext cx="75240587" cy="75240584"/>
                <a:chOff x="-33128153" y="-16998921"/>
                <a:chExt cx="75240587" cy="75240584"/>
              </a:xfrm>
            </p:grpSpPr>
            <p:grpSp>
              <p:nvGrpSpPr>
                <p:cNvPr id="66" name="グループ化 65"/>
                <p:cNvGrpSpPr/>
                <p:nvPr/>
              </p:nvGrpSpPr>
              <p:grpSpPr>
                <a:xfrm>
                  <a:off x="-33128153" y="-16998921"/>
                  <a:ext cx="75240587" cy="75240584"/>
                  <a:chOff x="-32656665" y="-17339440"/>
                  <a:chExt cx="75240587" cy="75240584"/>
                </a:xfrm>
              </p:grpSpPr>
              <p:sp>
                <p:nvSpPr>
                  <p:cNvPr id="62" name="円/楕円 61"/>
                  <p:cNvSpPr/>
                  <p:nvPr/>
                </p:nvSpPr>
                <p:spPr>
                  <a:xfrm>
                    <a:off x="-32656665" y="-17339440"/>
                    <a:ext cx="75240587" cy="752405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alpha val="6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5" name="グループ化 44"/>
                  <p:cNvGrpSpPr/>
                  <p:nvPr/>
                </p:nvGrpSpPr>
                <p:grpSpPr>
                  <a:xfrm>
                    <a:off x="-9962587" y="2108404"/>
                    <a:ext cx="29852433" cy="33098664"/>
                    <a:chOff x="-9962587" y="2108404"/>
                    <a:chExt cx="29852433" cy="33098664"/>
                  </a:xfrm>
                </p:grpSpPr>
                <p:sp>
                  <p:nvSpPr>
                    <p:cNvPr id="26" name="円/楕円 25"/>
                    <p:cNvSpPr/>
                    <p:nvPr/>
                  </p:nvSpPr>
                  <p:spPr>
                    <a:xfrm>
                      <a:off x="-9962587" y="5354636"/>
                      <a:ext cx="29852433" cy="29852432"/>
                    </a:xfrm>
                    <a:prstGeom prst="ellipse">
                      <a:avLst/>
                    </a:prstGeom>
                    <a:ln>
                      <a:solidFill>
                        <a:schemeClr val="tx1">
                          <a:alpha val="69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33" name="グループ化 32"/>
                    <p:cNvGrpSpPr/>
                    <p:nvPr/>
                  </p:nvGrpSpPr>
                  <p:grpSpPr>
                    <a:xfrm>
                      <a:off x="2008117" y="2108404"/>
                      <a:ext cx="5127763" cy="3040639"/>
                      <a:chOff x="1841721" y="2259628"/>
                      <a:chExt cx="5127763" cy="3040639"/>
                    </a:xfrm>
                  </p:grpSpPr>
                  <p:sp>
                    <p:nvSpPr>
                      <p:cNvPr id="34" name="円/楕円 33"/>
                      <p:cNvSpPr/>
                      <p:nvPr/>
                    </p:nvSpPr>
                    <p:spPr>
                      <a:xfrm>
                        <a:off x="3336069" y="4272488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" name="円/楕円 34"/>
                      <p:cNvSpPr/>
                      <p:nvPr/>
                    </p:nvSpPr>
                    <p:spPr>
                      <a:xfrm>
                        <a:off x="4542181" y="2613634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6" name="円/楕円 35"/>
                      <p:cNvSpPr/>
                      <p:nvPr/>
                    </p:nvSpPr>
                    <p:spPr>
                      <a:xfrm flipH="1" flipV="1">
                        <a:off x="5614450" y="2259628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b="1" dirty="0"/>
                      </a:p>
                    </p:txBody>
                  </p:sp>
                  <p:sp>
                    <p:nvSpPr>
                      <p:cNvPr id="37" name="円/楕円 36"/>
                      <p:cNvSpPr/>
                      <p:nvPr/>
                    </p:nvSpPr>
                    <p:spPr>
                      <a:xfrm>
                        <a:off x="6909849" y="3671815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8" name="円/楕円 37"/>
                      <p:cNvSpPr/>
                      <p:nvPr/>
                    </p:nvSpPr>
                    <p:spPr>
                      <a:xfrm flipV="1">
                        <a:off x="5614451" y="5254548"/>
                        <a:ext cx="51038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9" name="円/楕円 38"/>
                      <p:cNvSpPr/>
                      <p:nvPr/>
                    </p:nvSpPr>
                    <p:spPr>
                      <a:xfrm>
                        <a:off x="1841721" y="3235973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0" name="円/楕円 39"/>
                      <p:cNvSpPr/>
                      <p:nvPr/>
                    </p:nvSpPr>
                    <p:spPr>
                      <a:xfrm>
                        <a:off x="2622771" y="2912123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1" name="円/楕円 40"/>
                      <p:cNvSpPr/>
                      <p:nvPr/>
                    </p:nvSpPr>
                    <p:spPr>
                      <a:xfrm>
                        <a:off x="2329401" y="4001749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2" name="円/楕円 41"/>
                      <p:cNvSpPr/>
                      <p:nvPr/>
                    </p:nvSpPr>
                    <p:spPr>
                      <a:xfrm>
                        <a:off x="2525036" y="3827451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3" name="円/楕円 42"/>
                      <p:cNvSpPr/>
                      <p:nvPr/>
                    </p:nvSpPr>
                    <p:spPr>
                      <a:xfrm>
                        <a:off x="2682406" y="3662110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" name="円/楕円 43"/>
                      <p:cNvSpPr/>
                      <p:nvPr/>
                    </p:nvSpPr>
                    <p:spPr>
                      <a:xfrm>
                        <a:off x="2375949" y="4818380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sp>
              <p:nvSpPr>
                <p:cNvPr id="83" name="円/楕円 82"/>
                <p:cNvSpPr/>
                <p:nvPr/>
              </p:nvSpPr>
              <p:spPr>
                <a:xfrm flipV="1">
                  <a:off x="-4427445" y="5896289"/>
                  <a:ext cx="64995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円/楕円 87"/>
                <p:cNvSpPr/>
                <p:nvPr/>
              </p:nvSpPr>
              <p:spPr>
                <a:xfrm>
                  <a:off x="-11943225" y="12630150"/>
                  <a:ext cx="75075" cy="597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円/楕円 89"/>
                <p:cNvSpPr/>
                <p:nvPr/>
              </p:nvSpPr>
              <p:spPr>
                <a:xfrm flipH="1" flipV="1">
                  <a:off x="-8111069" y="896974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円/楕円 85"/>
                <p:cNvSpPr/>
                <p:nvPr/>
              </p:nvSpPr>
              <p:spPr>
                <a:xfrm flipV="1">
                  <a:off x="-11405625" y="1061084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円/楕円 88"/>
                <p:cNvSpPr/>
                <p:nvPr/>
              </p:nvSpPr>
              <p:spPr>
                <a:xfrm>
                  <a:off x="-14343525" y="1188121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円/楕円 86"/>
                <p:cNvSpPr/>
                <p:nvPr/>
              </p:nvSpPr>
              <p:spPr>
                <a:xfrm>
                  <a:off x="-12377175" y="9864086"/>
                  <a:ext cx="108975" cy="10171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円/楕円 69"/>
                <p:cNvSpPr/>
                <p:nvPr/>
              </p:nvSpPr>
              <p:spPr>
                <a:xfrm flipV="1">
                  <a:off x="738919" y="550703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円/楕円 84"/>
                <p:cNvSpPr/>
                <p:nvPr/>
              </p:nvSpPr>
              <p:spPr>
                <a:xfrm flipV="1">
                  <a:off x="-8619067" y="11920951"/>
                  <a:ext cx="5079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円/楕円 70"/>
                <p:cNvSpPr/>
                <p:nvPr/>
              </p:nvSpPr>
              <p:spPr>
                <a:xfrm flipH="1" flipV="1">
                  <a:off x="-615537" y="4121263"/>
                  <a:ext cx="53561" cy="6646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円/楕円 71"/>
                <p:cNvSpPr/>
                <p:nvPr/>
              </p:nvSpPr>
              <p:spPr>
                <a:xfrm flipH="1" flipV="1">
                  <a:off x="-1044163" y="303902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円/楕円 72"/>
                <p:cNvSpPr/>
                <p:nvPr/>
              </p:nvSpPr>
              <p:spPr>
                <a:xfrm flipV="1">
                  <a:off x="-1044163" y="244650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円/楕円 73"/>
                <p:cNvSpPr/>
                <p:nvPr/>
              </p:nvSpPr>
              <p:spPr>
                <a:xfrm flipV="1">
                  <a:off x="-3151095" y="5149042"/>
                  <a:ext cx="64995" cy="820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円/楕円 74"/>
                <p:cNvSpPr/>
                <p:nvPr/>
              </p:nvSpPr>
              <p:spPr>
                <a:xfrm>
                  <a:off x="-4013948" y="326353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円/楕円 75"/>
                <p:cNvSpPr/>
                <p:nvPr/>
              </p:nvSpPr>
              <p:spPr>
                <a:xfrm flipH="1" flipV="1">
                  <a:off x="-4013948" y="358674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円/楕円 76"/>
                <p:cNvSpPr/>
                <p:nvPr/>
              </p:nvSpPr>
              <p:spPr>
                <a:xfrm flipH="1">
                  <a:off x="-4642599" y="385378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円/楕円 77"/>
                <p:cNvSpPr/>
                <p:nvPr/>
              </p:nvSpPr>
              <p:spPr>
                <a:xfrm flipV="1">
                  <a:off x="-4986061" y="342227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円/楕円 78"/>
                <p:cNvSpPr/>
                <p:nvPr/>
              </p:nvSpPr>
              <p:spPr>
                <a:xfrm flipV="1">
                  <a:off x="-5862361" y="360338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円/楕円 79"/>
                <p:cNvSpPr/>
                <p:nvPr/>
              </p:nvSpPr>
              <p:spPr>
                <a:xfrm flipV="1">
                  <a:off x="-6624361" y="4121263"/>
                  <a:ext cx="52111" cy="63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円/楕円 80"/>
                <p:cNvSpPr/>
                <p:nvPr/>
              </p:nvSpPr>
              <p:spPr>
                <a:xfrm flipH="1">
                  <a:off x="-6918469" y="611886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円/楕円 81"/>
                <p:cNvSpPr/>
                <p:nvPr/>
              </p:nvSpPr>
              <p:spPr>
                <a:xfrm flipH="1" flipV="1">
                  <a:off x="-5839502" y="756589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00" name="円/楕円 99"/>
            <p:cNvSpPr/>
            <p:nvPr/>
          </p:nvSpPr>
          <p:spPr>
            <a:xfrm>
              <a:off x="4804533" y="4194174"/>
              <a:ext cx="66030" cy="6603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>
                  <a:alpha val="6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4" name="正方形/長方形 63"/>
          <p:cNvSpPr/>
          <p:nvPr/>
        </p:nvSpPr>
        <p:spPr>
          <a:xfrm>
            <a:off x="352839" y="1351240"/>
            <a:ext cx="84383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タイトル 1"/>
          <p:cNvSpPr txBox="1">
            <a:spLocks/>
          </p:cNvSpPr>
          <p:nvPr/>
        </p:nvSpPr>
        <p:spPr>
          <a:xfrm>
            <a:off x="1152938" y="363054"/>
            <a:ext cx="73624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なぜ、惑星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コンテンツ プレースホルダー 2"/>
          <p:cNvSpPr txBox="1">
            <a:spLocks/>
          </p:cNvSpPr>
          <p:nvPr/>
        </p:nvSpPr>
        <p:spPr>
          <a:xfrm>
            <a:off x="628649" y="1511298"/>
            <a:ext cx="7886700" cy="85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星の日周・年周運動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7" name="円/楕円 136"/>
          <p:cNvSpPr/>
          <p:nvPr/>
        </p:nvSpPr>
        <p:spPr>
          <a:xfrm>
            <a:off x="-10484875" y="5644355"/>
            <a:ext cx="29852433" cy="2985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1315282" y="6117407"/>
            <a:ext cx="635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経つと、同じ星が同じ時間に見える位置が、</a:t>
            </a:r>
            <a:r>
              <a:rPr lang="ja-JP" altLang="en-US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en-US" altLang="ja-JP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°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ずれる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（地球の公転による）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6050280"/>
            <a:ext cx="76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East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515349" y="6050280"/>
            <a:ext cx="76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West</a:t>
            </a:r>
            <a:endParaRPr kumimoji="1" lang="ja-JP" altLang="en-US" dirty="0"/>
          </a:p>
        </p:txBody>
      </p:sp>
      <p:sp>
        <p:nvSpPr>
          <p:cNvPr id="138" name="円/楕円 137"/>
          <p:cNvSpPr/>
          <p:nvPr/>
        </p:nvSpPr>
        <p:spPr>
          <a:xfrm>
            <a:off x="4255018" y="2816841"/>
            <a:ext cx="45719" cy="45719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solidFill>
              <a:schemeClr val="tx1">
                <a:alpha val="70000"/>
              </a:schemeClr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138" idx="4"/>
          </p:cNvCxnSpPr>
          <p:nvPr/>
        </p:nvCxnSpPr>
        <p:spPr>
          <a:xfrm>
            <a:off x="4277878" y="2862560"/>
            <a:ext cx="18846" cy="2781795"/>
          </a:xfrm>
          <a:prstGeom prst="line">
            <a:avLst/>
          </a:prstGeom>
          <a:ln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4296724" y="2862560"/>
            <a:ext cx="277658" cy="2781795"/>
          </a:xfrm>
          <a:prstGeom prst="line">
            <a:avLst/>
          </a:prstGeom>
          <a:ln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弧 21"/>
          <p:cNvSpPr/>
          <p:nvPr/>
        </p:nvSpPr>
        <p:spPr>
          <a:xfrm>
            <a:off x="4185520" y="3714079"/>
            <a:ext cx="264319" cy="264319"/>
          </a:xfrm>
          <a:prstGeom prst="arc">
            <a:avLst/>
          </a:prstGeom>
          <a:ln>
            <a:solidFill>
              <a:srgbClr val="FFC000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24534" y="3267351"/>
            <a:ext cx="62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C000"/>
                </a:solidFill>
              </a:rPr>
              <a:t>1</a:t>
            </a:r>
            <a:r>
              <a:rPr kumimoji="1" lang="en-US" altLang="ja-JP" dirty="0" smtClean="0">
                <a:solidFill>
                  <a:srgbClr val="FFC000"/>
                </a:solidFill>
              </a:rPr>
              <a:t>°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140" name="円/楕円 139"/>
          <p:cNvSpPr/>
          <p:nvPr/>
        </p:nvSpPr>
        <p:spPr>
          <a:xfrm>
            <a:off x="4223151" y="5451113"/>
            <a:ext cx="246114" cy="2461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1" name="直線コネクタ 140"/>
          <p:cNvCxnSpPr>
            <a:stCxn id="140" idx="4"/>
          </p:cNvCxnSpPr>
          <p:nvPr/>
        </p:nvCxnSpPr>
        <p:spPr>
          <a:xfrm>
            <a:off x="4346208" y="5697227"/>
            <a:ext cx="0" cy="201064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4346208" y="5756639"/>
            <a:ext cx="123057" cy="95646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 flipV="1">
            <a:off x="4237089" y="5752210"/>
            <a:ext cx="109118" cy="8742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 flipV="1">
            <a:off x="4266906" y="5885643"/>
            <a:ext cx="88485" cy="118306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 flipH="1" flipV="1">
            <a:off x="4346208" y="5896003"/>
            <a:ext cx="88485" cy="104666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750516" y="2657102"/>
            <a:ext cx="516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日前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4571999" y="2678231"/>
            <a:ext cx="516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今日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49" name="図 1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" y="320674"/>
            <a:ext cx="1293857" cy="12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惑星とは？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1511299"/>
            <a:ext cx="7886700" cy="855663"/>
          </a:xfrm>
        </p:spPr>
        <p:txBody>
          <a:bodyPr/>
          <a:lstStyle/>
          <a:p>
            <a:r>
              <a:rPr kumimoji="1" lang="ja-JP" altLang="en-US" dirty="0" smtClean="0"/>
              <a:t>星の年周運動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-201931" y="6118860"/>
            <a:ext cx="9547860" cy="10896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1" name="グループ化 100"/>
          <p:cNvGrpSpPr/>
          <p:nvPr/>
        </p:nvGrpSpPr>
        <p:grpSpPr>
          <a:xfrm>
            <a:off x="-33128153" y="-16998921"/>
            <a:ext cx="75240587" cy="75240584"/>
            <a:chOff x="-33128153" y="-16998921"/>
            <a:chExt cx="75240587" cy="75240584"/>
          </a:xfrm>
          <a:scene3d>
            <a:camera prst="orthographicFront">
              <a:rot lat="0" lon="0" rev="21540000"/>
            </a:camera>
            <a:lightRig rig="threePt" dir="t"/>
          </a:scene3d>
        </p:grpSpPr>
        <p:grpSp>
          <p:nvGrpSpPr>
            <p:cNvPr id="98" name="グループ化 97"/>
            <p:cNvGrpSpPr/>
            <p:nvPr/>
          </p:nvGrpSpPr>
          <p:grpSpPr>
            <a:xfrm>
              <a:off x="-33128153" y="-16998921"/>
              <a:ext cx="75240587" cy="75240584"/>
              <a:chOff x="-33128153" y="-16998921"/>
              <a:chExt cx="75240587" cy="75240584"/>
            </a:xfrm>
          </p:grpSpPr>
          <p:sp>
            <p:nvSpPr>
              <p:cNvPr id="91" name="円/楕円 90"/>
              <p:cNvSpPr/>
              <p:nvPr/>
            </p:nvSpPr>
            <p:spPr>
              <a:xfrm>
                <a:off x="-12431663" y="15231953"/>
                <a:ext cx="108975" cy="10171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円/楕円 91"/>
              <p:cNvSpPr/>
              <p:nvPr/>
            </p:nvSpPr>
            <p:spPr>
              <a:xfrm flipH="1">
                <a:off x="-13696582" y="1698974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円/楕円 92"/>
              <p:cNvSpPr/>
              <p:nvPr/>
            </p:nvSpPr>
            <p:spPr>
              <a:xfrm>
                <a:off x="-11085853" y="16865599"/>
                <a:ext cx="62253" cy="7556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4" name="グループ化 93"/>
              <p:cNvGrpSpPr/>
              <p:nvPr/>
            </p:nvGrpSpPr>
            <p:grpSpPr>
              <a:xfrm>
                <a:off x="-33128153" y="-16998921"/>
                <a:ext cx="75240587" cy="75240584"/>
                <a:chOff x="-33128153" y="-16998921"/>
                <a:chExt cx="75240587" cy="75240584"/>
              </a:xfrm>
            </p:grpSpPr>
            <p:grpSp>
              <p:nvGrpSpPr>
                <p:cNvPr id="66" name="グループ化 65"/>
                <p:cNvGrpSpPr/>
                <p:nvPr/>
              </p:nvGrpSpPr>
              <p:grpSpPr>
                <a:xfrm>
                  <a:off x="-33128153" y="-16998921"/>
                  <a:ext cx="75240587" cy="75240584"/>
                  <a:chOff x="-32656665" y="-17339440"/>
                  <a:chExt cx="75240587" cy="75240584"/>
                </a:xfrm>
              </p:grpSpPr>
              <p:sp>
                <p:nvSpPr>
                  <p:cNvPr id="62" name="円/楕円 61"/>
                  <p:cNvSpPr/>
                  <p:nvPr/>
                </p:nvSpPr>
                <p:spPr>
                  <a:xfrm>
                    <a:off x="-32656665" y="-17339440"/>
                    <a:ext cx="75240587" cy="7524058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alpha val="69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5" name="グループ化 44"/>
                  <p:cNvGrpSpPr/>
                  <p:nvPr/>
                </p:nvGrpSpPr>
                <p:grpSpPr>
                  <a:xfrm>
                    <a:off x="-9962587" y="2108404"/>
                    <a:ext cx="29852433" cy="33098664"/>
                    <a:chOff x="-9962587" y="2108404"/>
                    <a:chExt cx="29852433" cy="33098664"/>
                  </a:xfrm>
                </p:grpSpPr>
                <p:sp>
                  <p:nvSpPr>
                    <p:cNvPr id="26" name="円/楕円 25"/>
                    <p:cNvSpPr/>
                    <p:nvPr/>
                  </p:nvSpPr>
                  <p:spPr>
                    <a:xfrm>
                      <a:off x="-9962587" y="5354636"/>
                      <a:ext cx="29852433" cy="29852432"/>
                    </a:xfrm>
                    <a:prstGeom prst="ellipse">
                      <a:avLst/>
                    </a:prstGeom>
                    <a:ln>
                      <a:solidFill>
                        <a:schemeClr val="tx1">
                          <a:alpha val="69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33" name="グループ化 32"/>
                    <p:cNvGrpSpPr/>
                    <p:nvPr/>
                  </p:nvGrpSpPr>
                  <p:grpSpPr>
                    <a:xfrm>
                      <a:off x="2008117" y="2108404"/>
                      <a:ext cx="5127763" cy="3040639"/>
                      <a:chOff x="1841721" y="2259628"/>
                      <a:chExt cx="5127763" cy="3040639"/>
                    </a:xfrm>
                  </p:grpSpPr>
                  <p:sp>
                    <p:nvSpPr>
                      <p:cNvPr id="34" name="円/楕円 33"/>
                      <p:cNvSpPr/>
                      <p:nvPr/>
                    </p:nvSpPr>
                    <p:spPr>
                      <a:xfrm>
                        <a:off x="3336069" y="4272488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5" name="円/楕円 34"/>
                      <p:cNvSpPr/>
                      <p:nvPr/>
                    </p:nvSpPr>
                    <p:spPr>
                      <a:xfrm>
                        <a:off x="4542181" y="2613634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6" name="円/楕円 35"/>
                      <p:cNvSpPr/>
                      <p:nvPr/>
                    </p:nvSpPr>
                    <p:spPr>
                      <a:xfrm flipH="1" flipV="1">
                        <a:off x="5614450" y="2259628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b="1" dirty="0"/>
                      </a:p>
                    </p:txBody>
                  </p:sp>
                  <p:sp>
                    <p:nvSpPr>
                      <p:cNvPr id="37" name="円/楕円 36"/>
                      <p:cNvSpPr/>
                      <p:nvPr/>
                    </p:nvSpPr>
                    <p:spPr>
                      <a:xfrm>
                        <a:off x="6909849" y="3671815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8" name="円/楕円 37"/>
                      <p:cNvSpPr/>
                      <p:nvPr/>
                    </p:nvSpPr>
                    <p:spPr>
                      <a:xfrm flipV="1">
                        <a:off x="5614451" y="5254548"/>
                        <a:ext cx="51038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9" name="円/楕円 38"/>
                      <p:cNvSpPr/>
                      <p:nvPr/>
                    </p:nvSpPr>
                    <p:spPr>
                      <a:xfrm>
                        <a:off x="1841721" y="3235973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0" name="円/楕円 39"/>
                      <p:cNvSpPr/>
                      <p:nvPr/>
                    </p:nvSpPr>
                    <p:spPr>
                      <a:xfrm>
                        <a:off x="2622771" y="2912123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1" name="円/楕円 40"/>
                      <p:cNvSpPr/>
                      <p:nvPr/>
                    </p:nvSpPr>
                    <p:spPr>
                      <a:xfrm>
                        <a:off x="2329401" y="4001749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2" name="円/楕円 41"/>
                      <p:cNvSpPr/>
                      <p:nvPr/>
                    </p:nvSpPr>
                    <p:spPr>
                      <a:xfrm>
                        <a:off x="2525036" y="3827451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3" name="円/楕円 42"/>
                      <p:cNvSpPr/>
                      <p:nvPr/>
                    </p:nvSpPr>
                    <p:spPr>
                      <a:xfrm>
                        <a:off x="2682406" y="3662110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" name="円/楕円 43"/>
                      <p:cNvSpPr/>
                      <p:nvPr/>
                    </p:nvSpPr>
                    <p:spPr>
                      <a:xfrm>
                        <a:off x="2375949" y="4818380"/>
                        <a:ext cx="59635" cy="596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alpha val="6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sp>
              <p:nvSpPr>
                <p:cNvPr id="83" name="円/楕円 82"/>
                <p:cNvSpPr/>
                <p:nvPr/>
              </p:nvSpPr>
              <p:spPr>
                <a:xfrm flipV="1">
                  <a:off x="-4427445" y="5896289"/>
                  <a:ext cx="64995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円/楕円 87"/>
                <p:cNvSpPr/>
                <p:nvPr/>
              </p:nvSpPr>
              <p:spPr>
                <a:xfrm>
                  <a:off x="-11943225" y="12630150"/>
                  <a:ext cx="75075" cy="597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円/楕円 89"/>
                <p:cNvSpPr/>
                <p:nvPr/>
              </p:nvSpPr>
              <p:spPr>
                <a:xfrm flipH="1" flipV="1">
                  <a:off x="-8111069" y="896974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円/楕円 85"/>
                <p:cNvSpPr/>
                <p:nvPr/>
              </p:nvSpPr>
              <p:spPr>
                <a:xfrm flipV="1">
                  <a:off x="-11405625" y="1061084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円/楕円 88"/>
                <p:cNvSpPr/>
                <p:nvPr/>
              </p:nvSpPr>
              <p:spPr>
                <a:xfrm>
                  <a:off x="-14343525" y="1188121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円/楕円 86"/>
                <p:cNvSpPr/>
                <p:nvPr/>
              </p:nvSpPr>
              <p:spPr>
                <a:xfrm>
                  <a:off x="-12377175" y="9864086"/>
                  <a:ext cx="108975" cy="10171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円/楕円 69"/>
                <p:cNvSpPr/>
                <p:nvPr/>
              </p:nvSpPr>
              <p:spPr>
                <a:xfrm flipV="1">
                  <a:off x="738919" y="550703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円/楕円 84"/>
                <p:cNvSpPr/>
                <p:nvPr/>
              </p:nvSpPr>
              <p:spPr>
                <a:xfrm flipV="1">
                  <a:off x="-8619067" y="11920951"/>
                  <a:ext cx="5079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円/楕円 70"/>
                <p:cNvSpPr/>
                <p:nvPr/>
              </p:nvSpPr>
              <p:spPr>
                <a:xfrm flipH="1" flipV="1">
                  <a:off x="-615537" y="4121263"/>
                  <a:ext cx="53561" cy="6646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円/楕円 71"/>
                <p:cNvSpPr/>
                <p:nvPr/>
              </p:nvSpPr>
              <p:spPr>
                <a:xfrm flipH="1" flipV="1">
                  <a:off x="-1044163" y="303902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円/楕円 72"/>
                <p:cNvSpPr/>
                <p:nvPr/>
              </p:nvSpPr>
              <p:spPr>
                <a:xfrm flipV="1">
                  <a:off x="-1044163" y="244650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円/楕円 73"/>
                <p:cNvSpPr/>
                <p:nvPr/>
              </p:nvSpPr>
              <p:spPr>
                <a:xfrm flipV="1">
                  <a:off x="-3151095" y="5149042"/>
                  <a:ext cx="64995" cy="820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円/楕円 74"/>
                <p:cNvSpPr/>
                <p:nvPr/>
              </p:nvSpPr>
              <p:spPr>
                <a:xfrm>
                  <a:off x="-4013948" y="326353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円/楕円 75"/>
                <p:cNvSpPr/>
                <p:nvPr/>
              </p:nvSpPr>
              <p:spPr>
                <a:xfrm flipH="1" flipV="1">
                  <a:off x="-4013948" y="3586747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円/楕円 76"/>
                <p:cNvSpPr/>
                <p:nvPr/>
              </p:nvSpPr>
              <p:spPr>
                <a:xfrm flipH="1">
                  <a:off x="-4642599" y="385378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円/楕円 77"/>
                <p:cNvSpPr/>
                <p:nvPr/>
              </p:nvSpPr>
              <p:spPr>
                <a:xfrm flipV="1">
                  <a:off x="-4986061" y="342227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円/楕円 78"/>
                <p:cNvSpPr/>
                <p:nvPr/>
              </p:nvSpPr>
              <p:spPr>
                <a:xfrm flipV="1">
                  <a:off x="-5862361" y="360338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円/楕円 79"/>
                <p:cNvSpPr/>
                <p:nvPr/>
              </p:nvSpPr>
              <p:spPr>
                <a:xfrm flipV="1">
                  <a:off x="-6624361" y="4121263"/>
                  <a:ext cx="52111" cy="63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円/楕円 80"/>
                <p:cNvSpPr/>
                <p:nvPr/>
              </p:nvSpPr>
              <p:spPr>
                <a:xfrm flipH="1">
                  <a:off x="-6918469" y="611886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円/楕円 81"/>
                <p:cNvSpPr/>
                <p:nvPr/>
              </p:nvSpPr>
              <p:spPr>
                <a:xfrm flipH="1" flipV="1">
                  <a:off x="-5839502" y="756589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00" name="円/楕円 99"/>
            <p:cNvSpPr/>
            <p:nvPr/>
          </p:nvSpPr>
          <p:spPr>
            <a:xfrm>
              <a:off x="4804533" y="4194174"/>
              <a:ext cx="66030" cy="6603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>
                  <a:alpha val="6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4" name="正方形/長方形 63"/>
          <p:cNvSpPr/>
          <p:nvPr/>
        </p:nvSpPr>
        <p:spPr>
          <a:xfrm>
            <a:off x="352839" y="1351240"/>
            <a:ext cx="84383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タイトル 1"/>
          <p:cNvSpPr txBox="1">
            <a:spLocks/>
          </p:cNvSpPr>
          <p:nvPr/>
        </p:nvSpPr>
        <p:spPr>
          <a:xfrm>
            <a:off x="1152938" y="363054"/>
            <a:ext cx="73624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なぜ、惑星？</a:t>
            </a:r>
          </a:p>
        </p:txBody>
      </p:sp>
      <p:sp>
        <p:nvSpPr>
          <p:cNvPr id="69" name="コンテンツ プレースホルダー 2"/>
          <p:cNvSpPr txBox="1">
            <a:spLocks/>
          </p:cNvSpPr>
          <p:nvPr/>
        </p:nvSpPr>
        <p:spPr>
          <a:xfrm>
            <a:off x="628649" y="1511298"/>
            <a:ext cx="7886700" cy="85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星の日周・年周運動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7" name="円/楕円 136"/>
          <p:cNvSpPr/>
          <p:nvPr/>
        </p:nvSpPr>
        <p:spPr>
          <a:xfrm>
            <a:off x="-10484875" y="5644355"/>
            <a:ext cx="29852433" cy="2985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1315282" y="6117407"/>
            <a:ext cx="635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他の星とは</a:t>
            </a:r>
            <a:r>
              <a:rPr lang="ja-JP" altLang="en-US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違う動きの星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がある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6050280"/>
            <a:ext cx="76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East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515349" y="6050280"/>
            <a:ext cx="76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West</a:t>
            </a:r>
            <a:endParaRPr kumimoji="1" lang="ja-JP" altLang="en-US" dirty="0"/>
          </a:p>
        </p:txBody>
      </p:sp>
      <p:sp>
        <p:nvSpPr>
          <p:cNvPr id="140" name="円/楕円 139"/>
          <p:cNvSpPr/>
          <p:nvPr/>
        </p:nvSpPr>
        <p:spPr>
          <a:xfrm>
            <a:off x="4223151" y="5451113"/>
            <a:ext cx="246114" cy="2461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1" name="直線コネクタ 140"/>
          <p:cNvCxnSpPr>
            <a:stCxn id="140" idx="4"/>
          </p:cNvCxnSpPr>
          <p:nvPr/>
        </p:nvCxnSpPr>
        <p:spPr>
          <a:xfrm>
            <a:off x="4346208" y="5697227"/>
            <a:ext cx="0" cy="201064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4346208" y="5756639"/>
            <a:ext cx="123057" cy="95646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 flipV="1">
            <a:off x="4237089" y="5752210"/>
            <a:ext cx="109118" cy="8742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 flipV="1">
            <a:off x="4266906" y="5885643"/>
            <a:ext cx="88485" cy="118306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 flipH="1" flipV="1">
            <a:off x="4346208" y="5896003"/>
            <a:ext cx="88485" cy="104666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V="1">
            <a:off x="4469265" y="4260204"/>
            <a:ext cx="636135" cy="1183639"/>
          </a:xfrm>
          <a:prstGeom prst="line">
            <a:avLst/>
          </a:prstGeom>
          <a:ln w="38100">
            <a:solidFill>
              <a:srgbClr val="FFC000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171938" y="4880948"/>
            <a:ext cx="297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</a:t>
            </a:r>
            <a:endParaRPr kumimoji="1" lang="ja-JP" altLang="en-US" sz="32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5" name="図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" y="320674"/>
            <a:ext cx="1293857" cy="12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1511299"/>
            <a:ext cx="7886700" cy="855663"/>
          </a:xfrm>
        </p:spPr>
        <p:txBody>
          <a:bodyPr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惑う星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352839" y="1351240"/>
            <a:ext cx="84383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タイトル 1"/>
          <p:cNvSpPr txBox="1">
            <a:spLocks/>
          </p:cNvSpPr>
          <p:nvPr/>
        </p:nvSpPr>
        <p:spPr>
          <a:xfrm>
            <a:off x="1152938" y="363054"/>
            <a:ext cx="73624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なぜ、惑星？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377314" y="5942008"/>
            <a:ext cx="50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7" name="コンテンツ プレースホルダー 2"/>
          <p:cNvSpPr txBox="1">
            <a:spLocks/>
          </p:cNvSpPr>
          <p:nvPr/>
        </p:nvSpPr>
        <p:spPr>
          <a:xfrm>
            <a:off x="1099318" y="2112196"/>
            <a:ext cx="7469650" cy="85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古代ギリシャ人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コンテンツ プレースホルダー 2"/>
          <p:cNvSpPr txBox="1">
            <a:spLocks/>
          </p:cNvSpPr>
          <p:nvPr/>
        </p:nvSpPr>
        <p:spPr>
          <a:xfrm>
            <a:off x="1129532" y="2613743"/>
            <a:ext cx="8421474" cy="2244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逆行する星を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el-GR" altLang="ja-JP" sz="32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πλανήτης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（プラネテス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				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と呼ぶ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コンテンツ プレースホルダー 2"/>
          <p:cNvSpPr txBox="1">
            <a:spLocks/>
          </p:cNvSpPr>
          <p:nvPr/>
        </p:nvSpPr>
        <p:spPr>
          <a:xfrm>
            <a:off x="1161501" y="3195551"/>
            <a:ext cx="8421474" cy="85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コンテンツ プレースホルダー 2"/>
          <p:cNvSpPr txBox="1">
            <a:spLocks/>
          </p:cNvSpPr>
          <p:nvPr/>
        </p:nvSpPr>
        <p:spPr>
          <a:xfrm>
            <a:off x="1045699" y="4677602"/>
            <a:ext cx="7469650" cy="85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彷徨</a:t>
            </a:r>
            <a:r>
              <a:rPr lang="ja-JP" altLang="en-US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もの、放浪者の意味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94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正方形/長方形 63"/>
          <p:cNvSpPr/>
          <p:nvPr/>
        </p:nvSpPr>
        <p:spPr>
          <a:xfrm>
            <a:off x="352839" y="1351240"/>
            <a:ext cx="84383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タイトル 1"/>
          <p:cNvSpPr txBox="1">
            <a:spLocks/>
          </p:cNvSpPr>
          <p:nvPr/>
        </p:nvSpPr>
        <p:spPr>
          <a:xfrm>
            <a:off x="1152938" y="363054"/>
            <a:ext cx="73624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惑星の形成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377314" y="5942008"/>
            <a:ext cx="507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0" name="コンテンツ プレースホルダー 2"/>
          <p:cNvSpPr txBox="1">
            <a:spLocks/>
          </p:cNvSpPr>
          <p:nvPr/>
        </p:nvSpPr>
        <p:spPr>
          <a:xfrm>
            <a:off x="1161501" y="3195551"/>
            <a:ext cx="8421474" cy="85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9343"/>
            <a:ext cx="7886700" cy="3883902"/>
          </a:xfrm>
        </p:spPr>
      </p:pic>
      <p:sp>
        <p:nvSpPr>
          <p:cNvPr id="13" name="テキスト ボックス 12"/>
          <p:cNvSpPr txBox="1"/>
          <p:nvPr/>
        </p:nvSpPr>
        <p:spPr>
          <a:xfrm>
            <a:off x="6682154" y="5942008"/>
            <a:ext cx="1681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理科年表オフィシャルサイト</a:t>
            </a:r>
            <a:endParaRPr kumimoji="1" lang="ja-JP" altLang="en-US" sz="1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81300" y="6310780"/>
            <a:ext cx="652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塵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と、</a:t>
            </a:r>
            <a:r>
              <a:rPr kumimoji="1" lang="ja-JP" altLang="en-US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万有引力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で、</a:t>
            </a:r>
            <a:r>
              <a:rPr kumimoji="1" lang="ja-JP" altLang="en-US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星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ができる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46300"/>
            <a:ext cx="7772400" cy="1262062"/>
          </a:xfrm>
        </p:spPr>
        <p:txBody>
          <a:bodyPr>
            <a:normAutofit/>
          </a:bodyPr>
          <a:lstStyle/>
          <a:p>
            <a:r>
              <a:rPr lang="ja-JP" altLang="en-US" sz="7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水星について</a:t>
            </a:r>
            <a:endParaRPr lang="ja-JP" altLang="en-US" sz="7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6396335"/>
            <a:ext cx="168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NASA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11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見え方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8475"/>
          </a:xfrm>
        </p:spPr>
        <p:txBody>
          <a:bodyPr/>
          <a:lstStyle/>
          <a:p>
            <a:r>
              <a:rPr kumimoji="1" lang="ja-JP" altLang="en-US" dirty="0" smtClean="0"/>
              <a:t>夜明けの東天、夕方の西天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3" y="2324100"/>
            <a:ext cx="2924595" cy="289559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495613" y="5482428"/>
            <a:ext cx="1471513" cy="1191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299672" y="2488404"/>
            <a:ext cx="4215677" cy="378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・太陽に近く、水星単体では観測し辛い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299672" y="3771899"/>
            <a:ext cx="4641128" cy="378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夜明け前の東の空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と、</a:t>
            </a:r>
            <a:r>
              <a:rPr lang="ja-JP" altLang="en-US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夕方日没直後の西の空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で観測できる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9073" y="5219698"/>
            <a:ext cx="292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水星の年周運動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西天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9071" y="6488668"/>
            <a:ext cx="292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望遠鏡で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見た水星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67126" y="5718173"/>
            <a:ext cx="2077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藤井旭「星座・天体観察図鑑」</a:t>
            </a:r>
            <a:endParaRPr kumimoji="1" lang="ja-JP" altLang="en-US" sz="1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水星</a:t>
            </a:r>
            <a:r>
              <a:rPr lang="ja-JP" altLang="en-US" dirty="0" smtClean="0"/>
              <a:t>のすがた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215944" y="1973249"/>
            <a:ext cx="3709116" cy="378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215944" y="2065468"/>
            <a:ext cx="4215677" cy="81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・直径は地球の約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0.4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倍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277394" y="1690689"/>
            <a:ext cx="3647665" cy="39747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3998" y="2691942"/>
            <a:ext cx="320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水星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直径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4879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</a:p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質量：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3.301 ×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</a:t>
            </a:r>
          </a:p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太陽から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の平均距離：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0.387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57910000km)</a:t>
            </a:r>
          </a:p>
          <a:p>
            <a:endParaRPr kumimoji="1" lang="ja-JP" altLang="en-US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5990536" y="5665423"/>
            <a:ext cx="2340000" cy="936000"/>
          </a:xfrm>
          <a:prstGeom prst="wedgeRoundRectCallout">
            <a:avLst>
              <a:gd name="adj1" fmla="val 70779"/>
              <a:gd name="adj2" fmla="val 9920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ノ角ゴシック JP Medium" pitchFamily="34" charset="-128"/>
                <a:ea typeface="源ノ角ゴシック JP Medium" pitchFamily="34" charset="-128"/>
              </a:rPr>
              <a:t>地球</a:t>
            </a:r>
            <a:endParaRPr kumimoji="1" lang="en-US" altLang="ja-JP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源ノ角ゴシック JP Medium" pitchFamily="34" charset="-128"/>
              <a:ea typeface="源ノ角ゴシック JP Medium" pitchFamily="34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直径：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12756 km</a:t>
            </a: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質量：</a:t>
            </a:r>
            <a:r>
              <a:rPr kumimoji="1"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5.97×10</a:t>
            </a:r>
            <a:r>
              <a:rPr lang="en-US" altLang="ja-JP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altLang="ja-JP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</a:t>
            </a:r>
            <a:endParaRPr kumimoji="1" lang="ja-JP" altLang="en-US" baseline="3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262675" y="1934833"/>
            <a:ext cx="3342865" cy="66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・直径は地球の</a:t>
            </a:r>
            <a:r>
              <a:rPr lang="en-US" altLang="ja-JP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0.38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倍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5258314" y="2818754"/>
            <a:ext cx="3342865" cy="123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・太陽からの距離も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地球の</a:t>
            </a:r>
            <a:r>
              <a:rPr lang="en-US" altLang="ja-JP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0.38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倍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5262665" y="4077148"/>
            <a:ext cx="3532987" cy="123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・質量は地球の</a:t>
            </a:r>
            <a:r>
              <a:rPr lang="en-US" altLang="ja-JP" sz="2400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0.055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倍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5249598" y="5030737"/>
            <a:ext cx="3667974" cy="123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・地球よりも、</a:t>
            </a:r>
            <a:r>
              <a:rPr lang="ja-JP" altLang="en-US" sz="2400" dirty="0" smtClean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に近い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52425" y="5038725"/>
            <a:ext cx="952500" cy="209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80223" y="5533258"/>
            <a:ext cx="320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直径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3474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</a:p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質量：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メイリオ" panose="020B0604030504040204" pitchFamily="50" charset="-128"/>
                <a:cs typeface="メイリオ" panose="020B0604030504040204" pitchFamily="50" charset="-128"/>
              </a:rPr>
              <a:t>7.35×10</a:t>
            </a:r>
            <a:r>
              <a:rPr lang="en-US" altLang="ja-JP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メイリオ" panose="020B0604030504040204" pitchFamily="50" charset="-128"/>
                <a:cs typeface="メイリオ" panose="020B0604030504040204" pitchFamily="50" charset="-128"/>
              </a:rPr>
              <a:t> kg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49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3804</TotalTime>
  <Words>776</Words>
  <Application>Microsoft Office PowerPoint</Application>
  <PresentationFormat>画面に合わせる (4:3)</PresentationFormat>
  <Paragraphs>171</Paragraphs>
  <Slides>20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ＭＳ Ｐゴシック</vt:lpstr>
      <vt:lpstr>メイリオ</vt:lpstr>
      <vt:lpstr>源ノ角ゴシック JP Medium</vt:lpstr>
      <vt:lpstr>Arial</vt:lpstr>
      <vt:lpstr>Calibri</vt:lpstr>
      <vt:lpstr>Calibri Light</vt:lpstr>
      <vt:lpstr>Office テーマ</vt:lpstr>
      <vt:lpstr>惑星について</vt:lpstr>
      <vt:lpstr>惑星とは？</vt:lpstr>
      <vt:lpstr>惑星とは？</vt:lpstr>
      <vt:lpstr>惑星とは？</vt:lpstr>
      <vt:lpstr>PowerPoint プレゼンテーション</vt:lpstr>
      <vt:lpstr>PowerPoint プレゼンテーション</vt:lpstr>
      <vt:lpstr>水星について</vt:lpstr>
      <vt:lpstr>見え方</vt:lpstr>
      <vt:lpstr>水星のすがた</vt:lpstr>
      <vt:lpstr>水星のすがた</vt:lpstr>
      <vt:lpstr>自転と公転の共鳴</vt:lpstr>
      <vt:lpstr>枯れた惑星</vt:lpstr>
      <vt:lpstr>なぜ、水の星？</vt:lpstr>
      <vt:lpstr>枯れた惑星</vt:lpstr>
      <vt:lpstr>氷の存在</vt:lpstr>
      <vt:lpstr>何故？氷があるのか</vt:lpstr>
      <vt:lpstr>水星の磁気圏</vt:lpstr>
      <vt:lpstr>磁気圏の探査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秋本晴馬</dc:creator>
  <cp:lastModifiedBy>秋本晴馬</cp:lastModifiedBy>
  <cp:revision>91</cp:revision>
  <dcterms:created xsi:type="dcterms:W3CDTF">2015-12-02T13:26:12Z</dcterms:created>
  <dcterms:modified xsi:type="dcterms:W3CDTF">2015-12-12T03:29:27Z</dcterms:modified>
</cp:coreProperties>
</file>