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072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9739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3695700"/>
            <a:ext cx="10464800" cy="1244600"/>
          </a:xfrm>
          <a:prstGeom prst="rect">
            <a:avLst/>
          </a:prstGeom>
        </p:spPr>
        <p:txBody>
          <a:bodyPr anchor="b"/>
          <a:lstStyle>
            <a:lvl1pPr algn="ctr">
              <a:defRPr sz="7500"/>
            </a:lvl1pPr>
          </a:lstStyle>
          <a:p>
            <a:r>
              <a:t>タイトルテキスト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1231900" y="6708775"/>
            <a:ext cx="4631036" cy="124460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600"/>
            </a:pPr>
            <a:r>
              <a:t>所属</a:t>
            </a:r>
          </a:p>
          <a:p>
            <a:pPr marL="0" indent="0">
              <a:spcBef>
                <a:spcPts val="0"/>
              </a:spcBef>
              <a:buSzTx/>
              <a:buNone/>
              <a:defRPr sz="3600"/>
            </a:pPr>
            <a:r>
              <a:t>名前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270000" y="4205932"/>
            <a:ext cx="10464800" cy="1115368"/>
          </a:xfrm>
          <a:prstGeom prst="rect">
            <a:avLst/>
          </a:prstGeom>
        </p:spPr>
        <p:txBody>
          <a:bodyPr/>
          <a:lstStyle>
            <a:lvl1pPr algn="ctr">
              <a:defRPr sz="6500"/>
            </a:lvl1pPr>
          </a:lstStyle>
          <a:p>
            <a:r>
              <a:t>タイトルテキスト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1" name="Shape 41"/>
          <p:cNvSpPr/>
          <p:nvPr/>
        </p:nvSpPr>
        <p:spPr>
          <a:xfrm>
            <a:off x="482600" y="603250"/>
            <a:ext cx="262633" cy="118621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482600" y="1683642"/>
            <a:ext cx="12209165" cy="105818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52" name="Shape 52"/>
          <p:cNvSpPr/>
          <p:nvPr/>
        </p:nvSpPr>
        <p:spPr>
          <a:xfrm>
            <a:off x="482600" y="603250"/>
            <a:ext cx="262633" cy="1186210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482600" y="1683642"/>
            <a:ext cx="12209165" cy="105818"/>
          </a:xfrm>
          <a:prstGeom prst="rect">
            <a:avLst/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63" name="Shape 63"/>
          <p:cNvSpPr/>
          <p:nvPr/>
        </p:nvSpPr>
        <p:spPr>
          <a:xfrm>
            <a:off x="482600" y="603250"/>
            <a:ext cx="262633" cy="1186210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482600" y="1683642"/>
            <a:ext cx="12209165" cy="105818"/>
          </a:xfrm>
          <a:prstGeom prst="rect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74" name="Shape 74"/>
          <p:cNvSpPr/>
          <p:nvPr/>
        </p:nvSpPr>
        <p:spPr>
          <a:xfrm>
            <a:off x="482600" y="603250"/>
            <a:ext cx="262633" cy="1186210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482600" y="1683642"/>
            <a:ext cx="12209165" cy="105818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 &amp; 箇条書き コピー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85" name="Shape 85"/>
          <p:cNvSpPr/>
          <p:nvPr/>
        </p:nvSpPr>
        <p:spPr>
          <a:xfrm>
            <a:off x="482600" y="603250"/>
            <a:ext cx="262633" cy="1186210"/>
          </a:xfrm>
          <a:prstGeom prst="rect">
            <a:avLst/>
          </a:prstGeom>
          <a:solidFill>
            <a:schemeClr val="accent6">
              <a:satOff val="24555"/>
              <a:lumOff val="2223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482600" y="1683642"/>
            <a:ext cx="12209165" cy="105818"/>
          </a:xfrm>
          <a:prstGeom prst="rect">
            <a:avLst/>
          </a:prstGeom>
          <a:solidFill>
            <a:schemeClr val="accent6">
              <a:satOff val="24555"/>
              <a:lumOff val="2223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87400" y="116854"/>
            <a:ext cx="1109980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46100" y="21209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2pPr marL="889000" indent="-444500"/>
            <a:lvl3pPr marL="1333500" indent="-444500"/>
            <a:lvl4pPr marL="1778000" indent="-444500"/>
            <a:lvl5pPr marL="2222500" indent="-444500"/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4" name="Shape 4"/>
          <p:cNvSpPr/>
          <p:nvPr/>
        </p:nvSpPr>
        <p:spPr>
          <a:xfrm>
            <a:off x="482600" y="603250"/>
            <a:ext cx="262633" cy="1186210"/>
          </a:xfrm>
          <a:prstGeom prst="rect">
            <a:avLst/>
          </a:prstGeom>
          <a:solidFill>
            <a:schemeClr val="accent3">
              <a:hueOff val="-546623"/>
              <a:satOff val="7767"/>
              <a:lumOff val="-1451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5"/>
          <p:cNvSpPr/>
          <p:nvPr/>
        </p:nvSpPr>
        <p:spPr>
          <a:xfrm>
            <a:off x="482600" y="1683642"/>
            <a:ext cx="12209165" cy="105818"/>
          </a:xfrm>
          <a:prstGeom prst="rect">
            <a:avLst/>
          </a:prstGeom>
          <a:solidFill>
            <a:schemeClr val="accent3">
              <a:hueOff val="-546623"/>
              <a:satOff val="7767"/>
              <a:lumOff val="-1451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xmlns:p14="http://schemas.microsoft.com/office/powerpoint/2010/main"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396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2841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286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1731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176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0621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066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3951111" marR="0" indent="-395111" algn="l" defTabSz="58420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ja.wikipedia.org/wiki/%E3%81%82%E3%81%8B%E3%81%A4%E3%81%8D_(%E6%8E%A2%E6%9F%BB%E6%A9%9F)" TargetMode="External"/><Relationship Id="rId4" Type="http://schemas.openxmlformats.org/officeDocument/2006/relationships/hyperlink" Target="https://www.kahaku.go.jp/exhibitions/vm/resource/tenmon/space/mercury_venus/mrcvns00.html" TargetMode="External"/><Relationship Id="rId5" Type="http://schemas.openxmlformats.org/officeDocument/2006/relationships/hyperlink" Target="http://www.isas.jaxa.jp/j/enterp/missions/akatsuki/compile/index.shtml" TargetMode="External"/><Relationship Id="rId6" Type="http://schemas.openxmlformats.org/officeDocument/2006/relationships/hyperlink" Target="http://akatsukikun.net/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ja.wikipedia.org/wiki/%E9%87%91%E6%98%9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arts.co.jp/news/2010/05/24akatsuki-ikaros/index-j.shtml" TargetMode="External"/><Relationship Id="rId4" Type="http://schemas.openxmlformats.org/officeDocument/2006/relationships/hyperlink" Target="http://www-space.eps.s.u-tokyo.ac.jp/~iwagami-lab/IR1/mokuteki.html" TargetMode="External"/><Relationship Id="rId5" Type="http://schemas.openxmlformats.org/officeDocument/2006/relationships/hyperlink" Target="http://www.s-yamaga.jp/nanimono/uchu/wakusei-03.htm" TargetMode="External"/><Relationship Id="rId6" Type="http://schemas.openxmlformats.org/officeDocument/2006/relationships/hyperlink" Target="http://www.kids.isas.jaxa.jp/zukan/solarsystem/venus02.html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astroarts.co.jp/news/2001/05/17venus/index-j.s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gi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gif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 kinse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>
            <a:spLocks noGrp="1"/>
          </p:cNvSpPr>
          <p:nvPr>
            <p:ph type="ctrTitle"/>
          </p:nvPr>
        </p:nvSpPr>
        <p:spPr>
          <a:xfrm>
            <a:off x="1155700" y="3400772"/>
            <a:ext cx="10464800" cy="108232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defRPr>
                <a:solidFill>
                  <a:srgbClr val="DCDEE0"/>
                </a:solidFill>
              </a:defRPr>
            </a:lvl1pPr>
          </a:lstStyle>
          <a:p>
            <a:r>
              <a:t>金星について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3"/>
          </p:nvPr>
        </p:nvSpPr>
        <p:spPr>
          <a:xfrm>
            <a:off x="1231900" y="6708775"/>
            <a:ext cx="8049122" cy="1244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3600">
                <a:solidFill>
                  <a:srgbClr val="DCDEE0"/>
                </a:solidFill>
              </a:defRPr>
            </a:pPr>
            <a:r>
              <a:t>北海道大学 工学部４年</a:t>
            </a:r>
          </a:p>
          <a:p>
            <a:pPr marL="0" indent="0">
              <a:spcBef>
                <a:spcPts val="0"/>
              </a:spcBef>
              <a:buSzTx/>
              <a:buNone/>
              <a:defRPr sz="3600">
                <a:solidFill>
                  <a:srgbClr val="DCDEE0"/>
                </a:solidFill>
              </a:defRPr>
            </a:pPr>
            <a:r>
              <a:t>畑 徹 / hata tohru</a:t>
            </a:r>
          </a:p>
        </p:txBody>
      </p:sp>
      <p:sp>
        <p:nvSpPr>
          <p:cNvPr id="99" name="Shape 99"/>
          <p:cNvSpPr/>
          <p:nvPr/>
        </p:nvSpPr>
        <p:spPr>
          <a:xfrm>
            <a:off x="7846326" y="2768600"/>
            <a:ext cx="4170148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5EF29"/>
                </a:solidFill>
              </a:defRPr>
            </a:lvl1pPr>
          </a:lstStyle>
          <a:p>
            <a:r>
              <a:t>第３回 うちゅうのがっこう</a:t>
            </a:r>
          </a:p>
        </p:txBody>
      </p:sp>
      <p:sp>
        <p:nvSpPr>
          <p:cNvPr id="100" name="Shape 100"/>
          <p:cNvSpPr/>
          <p:nvPr/>
        </p:nvSpPr>
        <p:spPr>
          <a:xfrm>
            <a:off x="905792" y="3203351"/>
            <a:ext cx="11193216" cy="57598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10975746" y="9029700"/>
            <a:ext cx="169590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DCDEE0"/>
                </a:solidFill>
              </a:defRPr>
            </a:lvl1pPr>
          </a:lstStyle>
          <a:p>
            <a:r>
              <a:t>NASA/JPL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金星と地球</a:t>
            </a:r>
          </a:p>
        </p:txBody>
      </p:sp>
      <p:pic>
        <p:nvPicPr>
          <p:cNvPr id="184" name="金星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4890" y="2180203"/>
            <a:ext cx="7564820" cy="374174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2510586" y="5951137"/>
            <a:ext cx="295442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同縮尺の金星(左)と地球(右)</a:t>
            </a:r>
          </a:p>
        </p:txBody>
      </p:sp>
      <p:grpSp>
        <p:nvGrpSpPr>
          <p:cNvPr id="196" name="Group 196"/>
          <p:cNvGrpSpPr/>
          <p:nvPr/>
        </p:nvGrpSpPr>
        <p:grpSpPr>
          <a:xfrm>
            <a:off x="2589361" y="6602632"/>
            <a:ext cx="7495878" cy="2882135"/>
            <a:chOff x="0" y="0"/>
            <a:chExt cx="7495877" cy="2882133"/>
          </a:xfrm>
        </p:grpSpPr>
        <p:grpSp>
          <p:nvGrpSpPr>
            <p:cNvPr id="189" name="Group 189"/>
            <p:cNvGrpSpPr/>
            <p:nvPr/>
          </p:nvGrpSpPr>
          <p:grpSpPr>
            <a:xfrm>
              <a:off x="0" y="0"/>
              <a:ext cx="3635624" cy="2882134"/>
              <a:chOff x="0" y="0"/>
              <a:chExt cx="3635623" cy="2882133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0" y="0"/>
                <a:ext cx="3635624" cy="2882134"/>
              </a:xfrm>
              <a:prstGeom prst="roundRect">
                <a:avLst>
                  <a:gd name="adj" fmla="val 13902"/>
                </a:avLst>
              </a:prstGeom>
              <a:solidFill>
                <a:schemeClr val="accent3">
                  <a:satOff val="18648"/>
                  <a:lumOff val="5971"/>
                  <a:alpha val="6732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139699" y="88900"/>
                <a:ext cx="927101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l">
                  <a:defRPr sz="3200">
                    <a:latin typeface="ヒラギノ角ゴ ProN W6"/>
                    <a:ea typeface="ヒラギノ角ゴ ProN W6"/>
                    <a:cs typeface="ヒラギノ角ゴ ProN W6"/>
                    <a:sym typeface="ヒラギノ角ゴ ProN W6"/>
                  </a:defRPr>
                </a:lvl1pPr>
              </a:lstStyle>
              <a:p>
                <a:r>
                  <a:t>金星</a:t>
                </a: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406826" y="671292"/>
                <a:ext cx="2984086" cy="8445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2300"/>
                </a:pPr>
                <a:r>
                  <a:t>質量 4.892×10</a:t>
                </a:r>
                <a:r>
                  <a:rPr baseline="31999"/>
                  <a:t>24 </a:t>
                </a:r>
                <a:r>
                  <a:t>kg</a:t>
                </a:r>
              </a:p>
              <a:p>
                <a:pPr algn="l">
                  <a:defRPr sz="2300"/>
                </a:pPr>
                <a:r>
                  <a:t>半径 12103 km</a:t>
                </a:r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>
              <a:off x="3860254" y="0"/>
              <a:ext cx="3635624" cy="2882134"/>
              <a:chOff x="0" y="0"/>
              <a:chExt cx="3635623" cy="2882133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0" y="0"/>
                <a:ext cx="3635624" cy="2882134"/>
              </a:xfrm>
              <a:prstGeom prst="roundRect">
                <a:avLst>
                  <a:gd name="adj" fmla="val 13902"/>
                </a:avLst>
              </a:prstGeom>
              <a:solidFill>
                <a:schemeClr val="accent1">
                  <a:satOff val="-3355"/>
                  <a:lumOff val="26614"/>
                  <a:alpha val="6732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267245" y="88900"/>
                <a:ext cx="927101" cy="5080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l">
                  <a:defRPr sz="3200">
                    <a:latin typeface="ヒラギノ角ゴ ProN W6"/>
                    <a:ea typeface="ヒラギノ角ゴ ProN W6"/>
                    <a:cs typeface="ヒラギノ角ゴ ProN W6"/>
                    <a:sym typeface="ヒラギノ角ゴ ProN W6"/>
                  </a:defRPr>
                </a:lvl1pPr>
              </a:lstStyle>
              <a:p>
                <a:r>
                  <a:t>地球</a:t>
                </a: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406826" y="671292"/>
                <a:ext cx="2918072" cy="8445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>
                  <a:defRPr sz="2300"/>
                </a:pPr>
                <a:r>
                  <a:t>質量 5.972×10</a:t>
                </a:r>
                <a:r>
                  <a:rPr baseline="31999"/>
                  <a:t>24</a:t>
                </a:r>
                <a:r>
                  <a:t>kg</a:t>
                </a:r>
              </a:p>
              <a:p>
                <a:pPr algn="l">
                  <a:defRPr sz="2300"/>
                </a:pPr>
                <a:r>
                  <a:t>半径 12756 km</a:t>
                </a:r>
              </a:p>
            </p:txBody>
          </p:sp>
        </p:grpSp>
        <p:sp>
          <p:nvSpPr>
            <p:cNvPr id="194" name="Shape 194"/>
            <p:cNvSpPr/>
            <p:nvPr/>
          </p:nvSpPr>
          <p:spPr>
            <a:xfrm>
              <a:off x="609600" y="1722217"/>
              <a:ext cx="6188224" cy="844551"/>
            </a:xfrm>
            <a:prstGeom prst="rect">
              <a:avLst/>
            </a:prstGeom>
            <a:gradFill flip="none" rotWithShape="1">
              <a:gsLst>
                <a:gs pos="0">
                  <a:srgbClr val="FBFBFB"/>
                </a:gs>
                <a:gs pos="100000">
                  <a:srgbClr val="BEBEBE"/>
                </a:gs>
              </a:gsLst>
              <a:lin ang="19909450" scaled="0"/>
            </a:gra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835188" y="1915892"/>
              <a:ext cx="5737048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2800"/>
              </a:pPr>
              <a:r>
                <a:t>直径は約</a:t>
              </a:r>
              <a:r>
                <a:rPr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rPr>
                <a:t>0.95倍</a:t>
              </a:r>
              <a:r>
                <a:t>、密度は約</a:t>
              </a:r>
              <a:r>
                <a:rPr>
                  <a:latin typeface="ヒラギノ角ゴ ProN W6"/>
                  <a:ea typeface="ヒラギノ角ゴ ProN W6"/>
                  <a:cs typeface="ヒラギノ角ゴ ProN W6"/>
                  <a:sym typeface="ヒラギノ角ゴ ProN W6"/>
                </a:rPr>
                <a:t>0.94倍</a:t>
              </a:r>
            </a:p>
          </p:txBody>
        </p:sp>
      </p:grpSp>
      <p:sp>
        <p:nvSpPr>
          <p:cNvPr id="197" name="Shape 197"/>
          <p:cNvSpPr/>
          <p:nvPr/>
        </p:nvSpPr>
        <p:spPr>
          <a:xfrm>
            <a:off x="9728200" y="8362950"/>
            <a:ext cx="844600" cy="794892"/>
          </a:xfrm>
          <a:prstGeom prst="rightArrow">
            <a:avLst>
              <a:gd name="adj1" fmla="val 35195"/>
              <a:gd name="adj2" fmla="val 50359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10661650" y="8296845"/>
            <a:ext cx="209550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600"/>
            </a:pPr>
            <a:r>
              <a:t>姉妹惑星</a:t>
            </a:r>
          </a:p>
          <a:p>
            <a:pPr algn="l">
              <a:defRPr sz="2600"/>
            </a:pPr>
            <a:r>
              <a:t>　と呼ばれる</a:t>
            </a:r>
          </a:p>
        </p:txBody>
      </p:sp>
      <p:sp>
        <p:nvSpPr>
          <p:cNvPr id="199" name="Shape 199"/>
          <p:cNvSpPr/>
          <p:nvPr/>
        </p:nvSpPr>
        <p:spPr>
          <a:xfrm>
            <a:off x="8153704" y="1927225"/>
            <a:ext cx="1980592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https://ja.wikipedia.org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金星と地球</a:t>
            </a:r>
          </a:p>
        </p:txBody>
      </p:sp>
      <p:sp>
        <p:nvSpPr>
          <p:cNvPr id="202" name="Shape 202"/>
          <p:cNvSpPr/>
          <p:nvPr/>
        </p:nvSpPr>
        <p:spPr>
          <a:xfrm>
            <a:off x="800100" y="2444750"/>
            <a:ext cx="10132657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金星は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地球型惑星</a:t>
            </a:r>
          </a:p>
          <a:p>
            <a:pPr algn="l">
              <a:defRPr sz="32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　　　</a:t>
            </a:r>
            <a:r>
              <a:rPr sz="2700"/>
              <a:t>- 主に岩石や金属などの難揮発性物質から構成される惑星</a:t>
            </a:r>
          </a:p>
        </p:txBody>
      </p:sp>
      <p:pic>
        <p:nvPicPr>
          <p:cNvPr id="203" name="金星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1985" y="5204445"/>
            <a:ext cx="4654635" cy="308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地球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2984" y="5204445"/>
            <a:ext cx="4654636" cy="3087575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205"/>
          <p:cNvSpPr/>
          <p:nvPr/>
        </p:nvSpPr>
        <p:spPr>
          <a:xfrm>
            <a:off x="793750" y="4032250"/>
            <a:ext cx="62103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/>
            </a:lvl1pPr>
          </a:lstStyle>
          <a:p>
            <a:r>
              <a:t>さらに内部の構造はほとんど一致</a:t>
            </a:r>
          </a:p>
        </p:txBody>
      </p:sp>
      <p:sp>
        <p:nvSpPr>
          <p:cNvPr id="206" name="Shape 206"/>
          <p:cNvSpPr/>
          <p:nvPr/>
        </p:nvSpPr>
        <p:spPr>
          <a:xfrm>
            <a:off x="1428749" y="8337550"/>
            <a:ext cx="12573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金星の内部</a:t>
            </a:r>
          </a:p>
        </p:txBody>
      </p:sp>
      <p:sp>
        <p:nvSpPr>
          <p:cNvPr id="207" name="Shape 207"/>
          <p:cNvSpPr/>
          <p:nvPr/>
        </p:nvSpPr>
        <p:spPr>
          <a:xfrm>
            <a:off x="6953249" y="8337550"/>
            <a:ext cx="125730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r>
              <a:t>地球の内部</a:t>
            </a:r>
          </a:p>
        </p:txBody>
      </p:sp>
      <p:sp>
        <p:nvSpPr>
          <p:cNvPr id="208" name="Shape 208"/>
          <p:cNvSpPr/>
          <p:nvPr/>
        </p:nvSpPr>
        <p:spPr>
          <a:xfrm>
            <a:off x="3267684" y="8261350"/>
            <a:ext cx="3103932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http://akatsukikun.net/aboutvenus.html</a:t>
            </a:r>
          </a:p>
        </p:txBody>
      </p:sp>
      <p:sp>
        <p:nvSpPr>
          <p:cNvPr id="209" name="Shape 209"/>
          <p:cNvSpPr/>
          <p:nvPr/>
        </p:nvSpPr>
        <p:spPr>
          <a:xfrm>
            <a:off x="8792184" y="8261349"/>
            <a:ext cx="310393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http://akatsukikun.net/aboutvenus.html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金星の自転</a:t>
            </a:r>
          </a:p>
        </p:txBody>
      </p:sp>
      <p:pic>
        <p:nvPicPr>
          <p:cNvPr id="212" name="金星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9395" y="2001640"/>
            <a:ext cx="5540253" cy="296770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467817" y="2381250"/>
            <a:ext cx="442376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金星の赤道傾斜角 177°</a:t>
            </a:r>
          </a:p>
        </p:txBody>
      </p:sp>
      <p:sp>
        <p:nvSpPr>
          <p:cNvPr id="214" name="Shape 214"/>
          <p:cNvSpPr/>
          <p:nvPr/>
        </p:nvSpPr>
        <p:spPr>
          <a:xfrm>
            <a:off x="471576" y="2994645"/>
            <a:ext cx="6727648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　 他の惑星と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逆向き</a:t>
            </a:r>
            <a:r>
              <a:t>に自転している</a:t>
            </a:r>
          </a:p>
        </p:txBody>
      </p:sp>
      <p:sp>
        <p:nvSpPr>
          <p:cNvPr id="215" name="Shape 215"/>
          <p:cNvSpPr/>
          <p:nvPr/>
        </p:nvSpPr>
        <p:spPr>
          <a:xfrm>
            <a:off x="1123949" y="3954734"/>
            <a:ext cx="49911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決定的な原因は未だ不明…</a:t>
            </a:r>
          </a:p>
        </p:txBody>
      </p:sp>
      <p:sp>
        <p:nvSpPr>
          <p:cNvPr id="216" name="Shape 216"/>
          <p:cNvSpPr/>
          <p:nvPr/>
        </p:nvSpPr>
        <p:spPr>
          <a:xfrm>
            <a:off x="571500" y="5181524"/>
            <a:ext cx="11610137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仮説1</a:t>
            </a:r>
            <a:r>
              <a:t> 過去に金星が他の天体に衝突して逆回転になってしまった</a:t>
            </a:r>
          </a:p>
          <a:p>
            <a:pPr algn="l">
              <a:defRPr sz="28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仮説2</a:t>
            </a:r>
            <a:r>
              <a:t> 厚い大気と太陽に近いことから太陽の引力の影響を大きく受け、</a:t>
            </a:r>
          </a:p>
          <a:p>
            <a:pPr algn="l">
              <a:defRPr sz="2800"/>
            </a:pPr>
            <a:r>
              <a:t>　　　今の回転方向になった</a:t>
            </a:r>
          </a:p>
        </p:txBody>
      </p:sp>
      <p:pic>
        <p:nvPicPr>
          <p:cNvPr id="217" name="図 21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700" y="5092700"/>
            <a:ext cx="11633200" cy="1701650"/>
          </a:xfrm>
          <a:prstGeom prst="rect">
            <a:avLst/>
          </a:prstGeom>
        </p:spPr>
      </p:pic>
      <p:sp>
        <p:nvSpPr>
          <p:cNvPr id="219" name="Shape 219"/>
          <p:cNvSpPr/>
          <p:nvPr/>
        </p:nvSpPr>
        <p:spPr>
          <a:xfrm>
            <a:off x="522884" y="7424314"/>
            <a:ext cx="11628832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また、自転軸が軌道面にほぼ垂直であることから地球のような</a:t>
            </a:r>
          </a:p>
          <a:p>
            <a:pPr algn="l">
              <a:defRPr sz="3200"/>
            </a:pPr>
            <a:r>
              <a:t>季節の変化は見られないと考えられる</a:t>
            </a:r>
          </a:p>
        </p:txBody>
      </p:sp>
      <p:sp>
        <p:nvSpPr>
          <p:cNvPr id="220" name="Shape 220"/>
          <p:cNvSpPr/>
          <p:nvPr/>
        </p:nvSpPr>
        <p:spPr>
          <a:xfrm>
            <a:off x="292695" y="2994645"/>
            <a:ext cx="642442" cy="535385"/>
          </a:xfrm>
          <a:prstGeom prst="rightArrow">
            <a:avLst>
              <a:gd name="adj1" fmla="val 42082"/>
              <a:gd name="adj2" fmla="val 65039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9459252" y="4740275"/>
            <a:ext cx="3128696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http://d.hatena.ne.jp/active_galactic/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金星の自転</a:t>
            </a:r>
          </a:p>
        </p:txBody>
      </p:sp>
      <p:sp>
        <p:nvSpPr>
          <p:cNvPr id="224" name="Shape 224"/>
          <p:cNvSpPr/>
          <p:nvPr/>
        </p:nvSpPr>
        <p:spPr>
          <a:xfrm>
            <a:off x="524814" y="2343150"/>
            <a:ext cx="504637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金星の自転周期は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約243日</a:t>
            </a:r>
          </a:p>
        </p:txBody>
      </p:sp>
      <p:sp>
        <p:nvSpPr>
          <p:cNvPr id="225" name="Shape 225"/>
          <p:cNvSpPr/>
          <p:nvPr/>
        </p:nvSpPr>
        <p:spPr>
          <a:xfrm>
            <a:off x="1559242" y="2914952"/>
            <a:ext cx="3739516" cy="38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u="sng"/>
            </a:lvl1pPr>
          </a:lstStyle>
          <a:p>
            <a:r>
              <a:t>ちなみに公転周期は約224日</a:t>
            </a:r>
          </a:p>
        </p:txBody>
      </p:sp>
      <p:sp>
        <p:nvSpPr>
          <p:cNvPr id="226" name="Shape 226"/>
          <p:cNvSpPr/>
          <p:nvPr/>
        </p:nvSpPr>
        <p:spPr>
          <a:xfrm>
            <a:off x="929894" y="3404840"/>
            <a:ext cx="45664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　 自転周期の方が長い!!</a:t>
            </a:r>
          </a:p>
        </p:txBody>
      </p:sp>
      <p:grpSp>
        <p:nvGrpSpPr>
          <p:cNvPr id="235" name="Group 235"/>
          <p:cNvGrpSpPr/>
          <p:nvPr/>
        </p:nvGrpSpPr>
        <p:grpSpPr>
          <a:xfrm>
            <a:off x="8476555" y="2780491"/>
            <a:ext cx="2626172" cy="3061415"/>
            <a:chOff x="0" y="0"/>
            <a:chExt cx="2626171" cy="3061414"/>
          </a:xfrm>
        </p:grpSpPr>
        <p:sp>
          <p:nvSpPr>
            <p:cNvPr id="227" name="Shape 227"/>
            <p:cNvSpPr/>
            <p:nvPr/>
          </p:nvSpPr>
          <p:spPr>
            <a:xfrm>
              <a:off x="1010344" y="1007219"/>
              <a:ext cx="605483" cy="614115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hueOff val="-444211"/>
                    <a:satOff val="-14915"/>
                    <a:lumOff val="22857"/>
                  </a:schemeClr>
                </a:gs>
                <a:gs pos="100000">
                  <a:schemeClr val="accent5">
                    <a:hueOff val="-176146"/>
                    <a:satOff val="3665"/>
                    <a:lumOff val="-1398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0" y="0"/>
              <a:ext cx="2626172" cy="2628553"/>
            </a:xfrm>
            <a:prstGeom prst="ellipse">
              <a:avLst/>
            </a:prstGeom>
            <a:noFill/>
            <a:ln w="25400" cap="flat">
              <a:solidFill>
                <a:srgbClr val="85888D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1181769" y="2486644"/>
              <a:ext cx="262633" cy="264816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satOff val="18648"/>
                    <a:lumOff val="5971"/>
                  </a:schemeClr>
                </a:gs>
                <a:gs pos="100000">
                  <a:schemeClr val="accent3">
                    <a:hueOff val="-333989"/>
                    <a:satOff val="3917"/>
                    <a:lumOff val="-66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4" name="図 243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405923" y="1936538"/>
              <a:ext cx="1104648" cy="710594"/>
            </a:xfrm>
            <a:prstGeom prst="rect">
              <a:avLst/>
            </a:prstGeom>
            <a:effectLst/>
          </p:spPr>
        </p:pic>
        <p:pic>
          <p:nvPicPr>
            <p:cNvPr id="231" name="図 230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3868738" flipH="1">
              <a:off x="980495" y="2291250"/>
              <a:ext cx="652528" cy="634272"/>
            </a:xfrm>
            <a:prstGeom prst="rect">
              <a:avLst/>
            </a:prstGeom>
            <a:effectLst/>
          </p:spPr>
        </p:pic>
        <p:sp>
          <p:nvSpPr>
            <p:cNvPr id="233" name="Shape 233"/>
            <p:cNvSpPr/>
            <p:nvPr/>
          </p:nvSpPr>
          <p:spPr>
            <a:xfrm>
              <a:off x="534094" y="2607419"/>
              <a:ext cx="469901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t>金星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1473894" y="887809"/>
              <a:ext cx="469901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/>
              </a:lvl1pPr>
            </a:lstStyle>
            <a:p>
              <a:r>
                <a:t>太陽</a:t>
              </a:r>
            </a:p>
          </p:txBody>
        </p:sp>
      </p:grpSp>
      <p:sp>
        <p:nvSpPr>
          <p:cNvPr id="236" name="Shape 236"/>
          <p:cNvSpPr/>
          <p:nvPr/>
        </p:nvSpPr>
        <p:spPr>
          <a:xfrm>
            <a:off x="566572" y="4330700"/>
            <a:ext cx="625825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太陽に対する自転周期は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116.7日</a:t>
            </a:r>
          </a:p>
        </p:txBody>
      </p:sp>
      <p:sp>
        <p:nvSpPr>
          <p:cNvPr id="237" name="Shape 237"/>
          <p:cNvSpPr/>
          <p:nvPr/>
        </p:nvSpPr>
        <p:spPr>
          <a:xfrm>
            <a:off x="853084" y="5038332"/>
            <a:ext cx="593923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自転周期が遅いため公転周期が</a:t>
            </a:r>
          </a:p>
          <a:p>
            <a:pPr algn="l">
              <a:defRPr sz="3200"/>
            </a:pPr>
            <a:r>
              <a:t>大きく影響する</a:t>
            </a:r>
          </a:p>
        </p:txBody>
      </p:sp>
      <p:pic>
        <p:nvPicPr>
          <p:cNvPr id="238" name="図 23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800" y="4924032"/>
            <a:ext cx="6019800" cy="1346201"/>
          </a:xfrm>
          <a:prstGeom prst="rect">
            <a:avLst/>
          </a:prstGeom>
        </p:spPr>
      </p:pic>
      <p:sp>
        <p:nvSpPr>
          <p:cNvPr id="240" name="Shape 240"/>
          <p:cNvSpPr/>
          <p:nvPr/>
        </p:nvSpPr>
        <p:spPr>
          <a:xfrm>
            <a:off x="685800" y="6788150"/>
            <a:ext cx="1055431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また、地球との会合周期(地球との位置関係が再び同じに</a:t>
            </a:r>
          </a:p>
          <a:p>
            <a:pPr algn="l">
              <a:defRPr sz="3200"/>
            </a:pPr>
            <a:r>
              <a:t>なるまでの周期)は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583.9日</a:t>
            </a:r>
          </a:p>
        </p:txBody>
      </p:sp>
      <p:sp>
        <p:nvSpPr>
          <p:cNvPr id="241" name="Shape 241"/>
          <p:cNvSpPr/>
          <p:nvPr/>
        </p:nvSpPr>
        <p:spPr>
          <a:xfrm>
            <a:off x="932941" y="8106167"/>
            <a:ext cx="848858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　 金星の自転と会合周期がシンクロしている</a:t>
            </a:r>
          </a:p>
          <a:p>
            <a:pPr algn="l">
              <a:defRPr sz="3200"/>
            </a:pPr>
            <a:r>
              <a:t>　 (金星の5.001日)</a:t>
            </a:r>
          </a:p>
        </p:txBody>
      </p:sp>
      <p:sp>
        <p:nvSpPr>
          <p:cNvPr id="242" name="Shape 242"/>
          <p:cNvSpPr/>
          <p:nvPr/>
        </p:nvSpPr>
        <p:spPr>
          <a:xfrm>
            <a:off x="787400" y="3401348"/>
            <a:ext cx="642442" cy="535385"/>
          </a:xfrm>
          <a:prstGeom prst="rightArrow">
            <a:avLst>
              <a:gd name="adj1" fmla="val 42082"/>
              <a:gd name="adj2" fmla="val 65039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787400" y="8106167"/>
            <a:ext cx="642442" cy="535386"/>
          </a:xfrm>
          <a:prstGeom prst="rightArrow">
            <a:avLst>
              <a:gd name="adj1" fmla="val 42082"/>
              <a:gd name="adj2" fmla="val 65039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スーパーローテーション</a:t>
            </a:r>
          </a:p>
        </p:txBody>
      </p:sp>
      <p:sp>
        <p:nvSpPr>
          <p:cNvPr id="248" name="Shape 248"/>
          <p:cNvSpPr/>
          <p:nvPr/>
        </p:nvSpPr>
        <p:spPr>
          <a:xfrm>
            <a:off x="521815" y="2241550"/>
            <a:ext cx="9340393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金星の大気上層部では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4日</a:t>
            </a:r>
            <a:r>
              <a:t>で金星を1周する速さで</a:t>
            </a:r>
          </a:p>
          <a:p>
            <a:pPr algn="l">
              <a:defRPr sz="3200"/>
            </a:pPr>
            <a:r>
              <a:t>風が吹いている ⇒ 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スーパーローテーション</a:t>
            </a:r>
          </a:p>
        </p:txBody>
      </p:sp>
      <p:sp>
        <p:nvSpPr>
          <p:cNvPr id="249" name="Shape 249"/>
          <p:cNvSpPr/>
          <p:nvPr/>
        </p:nvSpPr>
        <p:spPr>
          <a:xfrm>
            <a:off x="2436837" y="3646140"/>
            <a:ext cx="6251526" cy="45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およそ秒速100m(金星の自転の約60倍)</a:t>
            </a:r>
          </a:p>
        </p:txBody>
      </p:sp>
      <p:pic>
        <p:nvPicPr>
          <p:cNvPr id="250" name="金星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7576" y="6774606"/>
            <a:ext cx="6516373" cy="2671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図 250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0958" y="3345230"/>
            <a:ext cx="943104" cy="874870"/>
          </a:xfrm>
          <a:prstGeom prst="rect">
            <a:avLst/>
          </a:prstGeom>
        </p:spPr>
      </p:pic>
      <p:pic>
        <p:nvPicPr>
          <p:cNvPr id="253" name="きんせい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5800" y="2787806"/>
            <a:ext cx="3386828" cy="388838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609600" y="4508078"/>
            <a:ext cx="7564832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地球で発生する風と異なり、常に東から</a:t>
            </a:r>
          </a:p>
          <a:p>
            <a:pPr algn="l">
              <a:defRPr sz="3200"/>
            </a:pPr>
            <a:r>
              <a:t>西へと吹いている</a:t>
            </a:r>
          </a:p>
        </p:txBody>
      </p:sp>
      <p:sp>
        <p:nvSpPr>
          <p:cNvPr id="255" name="Shape 255"/>
          <p:cNvSpPr/>
          <p:nvPr/>
        </p:nvSpPr>
        <p:spPr>
          <a:xfrm>
            <a:off x="584200" y="5912668"/>
            <a:ext cx="625812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/>
            </a:lvl1pPr>
          </a:lstStyle>
          <a:p>
            <a:r>
              <a:rPr lang="ja-JP" altLang="en-US" dirty="0" smtClean="0"/>
              <a:t>土星</a:t>
            </a:r>
            <a:r>
              <a:rPr dirty="0" smtClean="0"/>
              <a:t>の</a:t>
            </a:r>
            <a:r>
              <a:rPr dirty="0"/>
              <a:t>衛星タイタンでも見られる</a:t>
            </a:r>
          </a:p>
        </p:txBody>
      </p:sp>
      <p:sp>
        <p:nvSpPr>
          <p:cNvPr id="256" name="Shape 256"/>
          <p:cNvSpPr/>
          <p:nvPr/>
        </p:nvSpPr>
        <p:spPr>
          <a:xfrm>
            <a:off x="215899" y="6774606"/>
            <a:ext cx="577900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/>
            </a:lvl1pPr>
          </a:lstStyle>
          <a:p>
            <a:r>
              <a:t>なぜこのような風が吹いているか？</a:t>
            </a:r>
          </a:p>
        </p:txBody>
      </p:sp>
      <p:pic>
        <p:nvPicPr>
          <p:cNvPr id="257" name="図 25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600" y="7319421"/>
            <a:ext cx="838947" cy="777767"/>
          </a:xfrm>
          <a:prstGeom prst="rect">
            <a:avLst/>
          </a:prstGeom>
        </p:spPr>
      </p:pic>
      <p:sp>
        <p:nvSpPr>
          <p:cNvPr id="259" name="Shape 259"/>
          <p:cNvSpPr/>
          <p:nvPr/>
        </p:nvSpPr>
        <p:spPr>
          <a:xfrm>
            <a:off x="1574800" y="7473950"/>
            <a:ext cx="365252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/>
            </a:pPr>
            <a:r>
              <a:t>有力なのは、</a:t>
            </a:r>
          </a:p>
          <a:p>
            <a:pPr algn="l">
              <a:defRPr sz="2800"/>
            </a:pPr>
            <a:r>
              <a:t>熱潮汐波メカニズム？</a:t>
            </a:r>
          </a:p>
        </p:txBody>
      </p:sp>
      <p:pic>
        <p:nvPicPr>
          <p:cNvPr id="260" name="図 259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2400" y="6682258"/>
            <a:ext cx="5829808" cy="1885356"/>
          </a:xfrm>
          <a:prstGeom prst="rect">
            <a:avLst/>
          </a:prstGeom>
        </p:spPr>
      </p:pic>
      <p:sp>
        <p:nvSpPr>
          <p:cNvPr id="262" name="Shape 262"/>
          <p:cNvSpPr/>
          <p:nvPr/>
        </p:nvSpPr>
        <p:spPr>
          <a:xfrm>
            <a:off x="9757384" y="9404350"/>
            <a:ext cx="3103932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http://akatsukikun.net/aboutvenus.html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金星の大気</a:t>
            </a:r>
          </a:p>
        </p:txBody>
      </p:sp>
      <p:pic>
        <p:nvPicPr>
          <p:cNvPr id="265" name="金星大気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80127" y="2166887"/>
            <a:ext cx="3946134" cy="332955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10534649" y="5575300"/>
            <a:ext cx="18923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金星の大気構成</a:t>
            </a:r>
          </a:p>
        </p:txBody>
      </p:sp>
      <p:sp>
        <p:nvSpPr>
          <p:cNvPr id="267" name="Shape 267"/>
          <p:cNvSpPr/>
          <p:nvPr/>
        </p:nvSpPr>
        <p:spPr>
          <a:xfrm>
            <a:off x="393699" y="2228850"/>
            <a:ext cx="7974484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金星の大気は二酸化炭素が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96.5%</a:t>
            </a:r>
            <a:r>
              <a:t>を占める</a:t>
            </a:r>
          </a:p>
        </p:txBody>
      </p:sp>
      <p:sp>
        <p:nvSpPr>
          <p:cNvPr id="268" name="Shape 268"/>
          <p:cNvSpPr/>
          <p:nvPr/>
        </p:nvSpPr>
        <p:spPr>
          <a:xfrm>
            <a:off x="825500" y="2952750"/>
            <a:ext cx="637540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15900" indent="-215900" algn="l">
              <a:buSzPct val="45000"/>
              <a:buBlip>
                <a:blip r:embed="rId3"/>
              </a:buBlip>
              <a:defRPr sz="2800"/>
            </a:pPr>
            <a:r>
              <a:t>太古の地球の大気と類似している</a:t>
            </a:r>
          </a:p>
          <a:p>
            <a:pPr marL="215900" indent="-215900" algn="l">
              <a:buSzPct val="45000"/>
              <a:buBlip>
                <a:blip r:embed="rId3"/>
              </a:buBlip>
              <a:defRPr sz="2800"/>
            </a:pPr>
            <a:r>
              <a:t>地球では海に二酸化炭素が溶け込んだ</a:t>
            </a:r>
          </a:p>
        </p:txBody>
      </p:sp>
      <p:sp>
        <p:nvSpPr>
          <p:cNvPr id="269" name="Shape 269"/>
          <p:cNvSpPr/>
          <p:nvPr/>
        </p:nvSpPr>
        <p:spPr>
          <a:xfrm>
            <a:off x="546100" y="4413250"/>
            <a:ext cx="6741262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疑問</a:t>
            </a:r>
            <a:r>
              <a:t> なぜ金星には水が存在しないのか？</a:t>
            </a:r>
          </a:p>
          <a:p>
            <a:pPr algn="l">
              <a:defRPr sz="2800"/>
            </a:pPr>
            <a:r>
              <a:t>⇒ 太陽からの紫外線により分解された</a:t>
            </a:r>
          </a:p>
        </p:txBody>
      </p:sp>
      <p:pic>
        <p:nvPicPr>
          <p:cNvPr id="270" name="図 269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2282" y="4229100"/>
            <a:ext cx="7221836" cy="1333500"/>
          </a:xfrm>
          <a:prstGeom prst="rect">
            <a:avLst/>
          </a:prstGeom>
        </p:spPr>
      </p:pic>
      <p:pic>
        <p:nvPicPr>
          <p:cNvPr id="272" name="金星1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565" y="5848350"/>
            <a:ext cx="4607944" cy="369694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5435600" y="6128062"/>
            <a:ext cx="6015228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高度45km~70kmは硫酸の雲で</a:t>
            </a:r>
          </a:p>
          <a:p>
            <a:pPr algn="l">
              <a:defRPr sz="3200"/>
            </a:pPr>
            <a:r>
              <a:t>覆われている</a:t>
            </a:r>
          </a:p>
        </p:txBody>
      </p:sp>
      <p:sp>
        <p:nvSpPr>
          <p:cNvPr id="274" name="Shape 274"/>
          <p:cNvSpPr/>
          <p:nvPr/>
        </p:nvSpPr>
        <p:spPr>
          <a:xfrm>
            <a:off x="5431482" y="7442823"/>
            <a:ext cx="7195415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この雲により太陽光の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80％</a:t>
            </a:r>
            <a:r>
              <a:t>が反射する</a:t>
            </a:r>
          </a:p>
        </p:txBody>
      </p:sp>
      <p:sp>
        <p:nvSpPr>
          <p:cNvPr id="275" name="Shape 275"/>
          <p:cNvSpPr/>
          <p:nvPr/>
        </p:nvSpPr>
        <p:spPr>
          <a:xfrm>
            <a:off x="5448300" y="8147986"/>
            <a:ext cx="538734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/>
            </a:lvl1pPr>
          </a:lstStyle>
          <a:p>
            <a:r>
              <a:t>しかし地表温度は平均460℃</a:t>
            </a:r>
          </a:p>
        </p:txBody>
      </p:sp>
      <p:sp>
        <p:nvSpPr>
          <p:cNvPr id="276" name="Shape 276"/>
          <p:cNvSpPr/>
          <p:nvPr/>
        </p:nvSpPr>
        <p:spPr>
          <a:xfrm>
            <a:off x="6016079" y="8748047"/>
            <a:ext cx="642442" cy="535385"/>
          </a:xfrm>
          <a:prstGeom prst="rightArrow">
            <a:avLst>
              <a:gd name="adj1" fmla="val 42082"/>
              <a:gd name="adj2" fmla="val 65039"/>
            </a:avLst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6768084" y="8787139"/>
            <a:ext cx="543763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spc="0"/>
            </a:lvl1pPr>
          </a:lstStyle>
          <a:p>
            <a:r>
              <a:t>二酸化炭素による温室効果が原因</a:t>
            </a:r>
          </a:p>
        </p:txBody>
      </p:sp>
      <p:sp>
        <p:nvSpPr>
          <p:cNvPr id="278" name="Shape 278"/>
          <p:cNvSpPr/>
          <p:nvPr/>
        </p:nvSpPr>
        <p:spPr>
          <a:xfrm>
            <a:off x="10290568" y="1923430"/>
            <a:ext cx="2380464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http://www.kids.isas.jaxa.jp/</a:t>
            </a:r>
          </a:p>
        </p:txBody>
      </p:sp>
      <p:sp>
        <p:nvSpPr>
          <p:cNvPr id="279" name="Shape 279"/>
          <p:cNvSpPr/>
          <p:nvPr/>
        </p:nvSpPr>
        <p:spPr>
          <a:xfrm>
            <a:off x="1961438" y="5591175"/>
            <a:ext cx="3189124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http://www-space.eps.s.u-tokyo.ac.jp/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596900" y="3403600"/>
            <a:ext cx="5510480" cy="294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金星の大地は、</a:t>
            </a:r>
          </a:p>
          <a:p>
            <a:pPr algn="l"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　　　高地 13%</a:t>
            </a:r>
          </a:p>
          <a:p>
            <a:pPr algn="l"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         平原 60%</a:t>
            </a:r>
          </a:p>
          <a:p>
            <a:pPr algn="l"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         低地 27%</a:t>
            </a:r>
          </a:p>
          <a:p>
            <a:pPr algn="l">
              <a:defRPr sz="3200"/>
            </a:pPr>
            <a:r>
              <a:t>                で構成されている</a:t>
            </a:r>
          </a:p>
        </p:txBody>
      </p:sp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金星の地表</a:t>
            </a:r>
          </a:p>
        </p:txBody>
      </p:sp>
      <p:pic>
        <p:nvPicPr>
          <p:cNvPr id="283" name="金星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94921" y="2781461"/>
            <a:ext cx="6411703" cy="394937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615949" y="7477745"/>
            <a:ext cx="78359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金星は地球や火星に比べると起伏に乏しい</a:t>
            </a:r>
          </a:p>
        </p:txBody>
      </p:sp>
      <p:sp>
        <p:nvSpPr>
          <p:cNvPr id="285" name="Shape 285"/>
          <p:cNvSpPr/>
          <p:nvPr/>
        </p:nvSpPr>
        <p:spPr>
          <a:xfrm>
            <a:off x="2425700" y="8151147"/>
            <a:ext cx="642442" cy="535385"/>
          </a:xfrm>
          <a:prstGeom prst="rightArrow">
            <a:avLst>
              <a:gd name="adj1" fmla="val 42082"/>
              <a:gd name="adj2" fmla="val 65039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3149600" y="8164840"/>
            <a:ext cx="78359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大気による浸食作用が原因だと考えられる</a:t>
            </a:r>
          </a:p>
        </p:txBody>
      </p:sp>
      <p:sp>
        <p:nvSpPr>
          <p:cNvPr id="287" name="Shape 287"/>
          <p:cNvSpPr/>
          <p:nvPr/>
        </p:nvSpPr>
        <p:spPr>
          <a:xfrm>
            <a:off x="4660900" y="8795755"/>
            <a:ext cx="2339231" cy="812801"/>
          </a:xfrm>
          <a:prstGeom prst="wedgeEllipseCallout">
            <a:avLst>
              <a:gd name="adj1" fmla="val -55035"/>
              <a:gd name="adj2" fmla="val -55116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4835426" y="8990873"/>
            <a:ext cx="187843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なんと90気圧</a:t>
            </a:r>
          </a:p>
        </p:txBody>
      </p:sp>
      <p:sp>
        <p:nvSpPr>
          <p:cNvPr id="289" name="Shape 289"/>
          <p:cNvSpPr/>
          <p:nvPr/>
        </p:nvSpPr>
        <p:spPr>
          <a:xfrm>
            <a:off x="11350250" y="6715125"/>
            <a:ext cx="1277100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NASA/NSSDC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金星の地表</a:t>
            </a:r>
          </a:p>
        </p:txBody>
      </p:sp>
      <p:sp>
        <p:nvSpPr>
          <p:cNvPr id="292" name="Shape 292"/>
          <p:cNvSpPr/>
          <p:nvPr/>
        </p:nvSpPr>
        <p:spPr>
          <a:xfrm>
            <a:off x="622300" y="2470150"/>
            <a:ext cx="11176102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金星には過去に活発な火山活動があったことが分かる</a:t>
            </a:r>
          </a:p>
          <a:p>
            <a:pPr algn="l">
              <a:defRPr sz="3200"/>
            </a:pPr>
            <a:r>
              <a:t>　⇒ 実際に火山活動によってできた様々な地形を観測できる</a:t>
            </a:r>
          </a:p>
        </p:txBody>
      </p:sp>
      <p:pic>
        <p:nvPicPr>
          <p:cNvPr id="293" name="金星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585" y="4163655"/>
            <a:ext cx="4745603" cy="354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金星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9211" y="4163655"/>
            <a:ext cx="4512754" cy="354573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1314449" y="7804150"/>
            <a:ext cx="4025901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クレーターや火山が確認できる</a:t>
            </a:r>
          </a:p>
        </p:txBody>
      </p:sp>
      <p:sp>
        <p:nvSpPr>
          <p:cNvPr id="296" name="Shape 296"/>
          <p:cNvSpPr/>
          <p:nvPr/>
        </p:nvSpPr>
        <p:spPr>
          <a:xfrm>
            <a:off x="6718300" y="7804150"/>
            <a:ext cx="5236541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200"/>
            </a:pPr>
            <a:r>
              <a:t>環状コロナという地形、パンケーキ状に</a:t>
            </a:r>
          </a:p>
          <a:p>
            <a:pPr algn="l">
              <a:defRPr sz="2200"/>
            </a:pPr>
            <a:r>
              <a:t>見える地形は火山堆積物</a:t>
            </a:r>
          </a:p>
        </p:txBody>
      </p:sp>
      <p:sp>
        <p:nvSpPr>
          <p:cNvPr id="297" name="Shape 297"/>
          <p:cNvSpPr/>
          <p:nvPr/>
        </p:nvSpPr>
        <p:spPr>
          <a:xfrm>
            <a:off x="4809750" y="3933825"/>
            <a:ext cx="1277100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NASA/NSSDC</a:t>
            </a:r>
          </a:p>
        </p:txBody>
      </p:sp>
      <p:sp>
        <p:nvSpPr>
          <p:cNvPr id="298" name="Shape 298"/>
          <p:cNvSpPr/>
          <p:nvPr/>
        </p:nvSpPr>
        <p:spPr>
          <a:xfrm>
            <a:off x="10067550" y="3933825"/>
            <a:ext cx="1277100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NASA/NSSDC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金星３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DEDED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最近の話題</a:t>
            </a:r>
          </a:p>
        </p:txBody>
      </p:sp>
      <p:sp>
        <p:nvSpPr>
          <p:cNvPr id="302" name="Shape 302"/>
          <p:cNvSpPr/>
          <p:nvPr/>
        </p:nvSpPr>
        <p:spPr>
          <a:xfrm>
            <a:off x="10975746" y="9029700"/>
            <a:ext cx="169590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DCDEE0"/>
                </a:solidFill>
              </a:defRPr>
            </a:lvl1pPr>
          </a:lstStyle>
          <a:p>
            <a:r>
              <a:t>NASA/JPL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金星探査機｢あかつき｣</a:t>
            </a:r>
          </a:p>
        </p:txBody>
      </p:sp>
      <p:pic>
        <p:nvPicPr>
          <p:cNvPr id="305" name="あかつき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8138" y="2110829"/>
            <a:ext cx="4287441" cy="285829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305959" y="2295525"/>
            <a:ext cx="4996117" cy="47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900"/>
            </a:lvl1pPr>
          </a:lstStyle>
          <a:p>
            <a:r>
              <a:t>2010年5月に打ち上げられた</a:t>
            </a:r>
          </a:p>
        </p:txBody>
      </p:sp>
      <p:pic>
        <p:nvPicPr>
          <p:cNvPr id="307" name="図 306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375" y="3105150"/>
            <a:ext cx="6410428" cy="2858294"/>
          </a:xfrm>
          <a:prstGeom prst="rect">
            <a:avLst/>
          </a:prstGeom>
          <a:effectLst>
            <a:outerShdw blurRad="50800" dist="12700" rotWithShape="0">
              <a:srgbClr val="000000">
                <a:alpha val="50000"/>
              </a:srgbClr>
            </a:outerShdw>
          </a:effectLst>
        </p:spPr>
      </p:pic>
      <p:sp>
        <p:nvSpPr>
          <p:cNvPr id="308" name="Shape 308"/>
          <p:cNvSpPr/>
          <p:nvPr/>
        </p:nvSpPr>
        <p:spPr>
          <a:xfrm>
            <a:off x="355599" y="3277840"/>
            <a:ext cx="6243710" cy="239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7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目的</a:t>
            </a:r>
          </a:p>
          <a:p>
            <a:pPr marL="308680" indent="-308680" algn="l">
              <a:buSzPct val="45000"/>
              <a:buBlip>
                <a:blip r:embed="rId4"/>
              </a:buBlip>
              <a:defRPr sz="2500"/>
            </a:pPr>
            <a:r>
              <a:t>スーパーローテーションなど大気現象の</a:t>
            </a:r>
            <a:br/>
            <a:r>
              <a:t>メカニズムの解明</a:t>
            </a:r>
          </a:p>
          <a:p>
            <a:pPr marL="308680" indent="-308680" algn="l">
              <a:buSzPct val="45000"/>
              <a:buBlip>
                <a:blip r:embed="rId4"/>
              </a:buBlip>
              <a:defRPr sz="2500"/>
            </a:pPr>
            <a:r>
              <a:t>金星の地表面や物性及び火山活動の調査</a:t>
            </a:r>
          </a:p>
          <a:p>
            <a:pPr marL="308680" indent="-308680" algn="l">
              <a:buSzPct val="45000"/>
              <a:buBlip>
                <a:blip r:embed="rId4"/>
              </a:buBlip>
              <a:defRPr sz="2500"/>
            </a:pPr>
            <a:r>
              <a:t>地球-金星間の塵の分布</a:t>
            </a:r>
          </a:p>
        </p:txBody>
      </p:sp>
      <p:pic>
        <p:nvPicPr>
          <p:cNvPr id="309" name="あかつき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14846" y="5290492"/>
            <a:ext cx="5511273" cy="413633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219903" y="6296818"/>
            <a:ext cx="65151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800"/>
            </a:lvl1pPr>
          </a:lstStyle>
          <a:p>
            <a:r>
              <a:t>しかし、金星への軌道突入に失敗する。</a:t>
            </a:r>
          </a:p>
        </p:txBody>
      </p:sp>
      <p:sp>
        <p:nvSpPr>
          <p:cNvPr id="311" name="Shape 311"/>
          <p:cNvSpPr/>
          <p:nvPr/>
        </p:nvSpPr>
        <p:spPr>
          <a:xfrm>
            <a:off x="763447" y="7087393"/>
            <a:ext cx="5205427" cy="999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 u="sng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2015年12月7日金星軌道への</a:t>
            </a:r>
          </a:p>
          <a:p>
            <a:pPr algn="l">
              <a:defRPr sz="2800" u="sng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再突入を試みる</a:t>
            </a:r>
          </a:p>
        </p:txBody>
      </p:sp>
      <p:sp>
        <p:nvSpPr>
          <p:cNvPr id="312" name="Shape 312"/>
          <p:cNvSpPr/>
          <p:nvPr/>
        </p:nvSpPr>
        <p:spPr>
          <a:xfrm>
            <a:off x="3749395" y="8420258"/>
            <a:ext cx="1699185" cy="450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明日だよ!!</a:t>
            </a:r>
          </a:p>
        </p:txBody>
      </p:sp>
      <p:pic>
        <p:nvPicPr>
          <p:cNvPr id="313" name="図 312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52800" y="8014827"/>
            <a:ext cx="2492375" cy="1110123"/>
          </a:xfrm>
          <a:prstGeom prst="rect">
            <a:avLst/>
          </a:prstGeom>
        </p:spPr>
      </p:pic>
      <p:sp>
        <p:nvSpPr>
          <p:cNvPr id="315" name="Shape 315"/>
          <p:cNvSpPr/>
          <p:nvPr/>
        </p:nvSpPr>
        <p:spPr>
          <a:xfrm>
            <a:off x="10558970" y="9413875"/>
            <a:ext cx="2311122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http://www.stp.isas.jaxa.jp/</a:t>
            </a:r>
          </a:p>
        </p:txBody>
      </p:sp>
      <p:sp>
        <p:nvSpPr>
          <p:cNvPr id="316" name="Shape 316"/>
          <p:cNvSpPr/>
          <p:nvPr/>
        </p:nvSpPr>
        <p:spPr>
          <a:xfrm>
            <a:off x="10363339" y="4942482"/>
            <a:ext cx="2311122" cy="27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http://www.stp.isas.jaxa.jp/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目次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546100" y="2451100"/>
            <a:ext cx="11099800" cy="6286500"/>
          </a:xfrm>
          <a:prstGeom prst="rect">
            <a:avLst/>
          </a:prstGeom>
        </p:spPr>
        <p:txBody>
          <a:bodyPr/>
          <a:lstStyle/>
          <a:p>
            <a:pPr marL="395111" indent="-395111">
              <a:buSzPct val="45000"/>
              <a:buBlip>
                <a:blip r:embed="rId2"/>
              </a:buBlip>
            </a:pPr>
            <a:r>
              <a:t>地球から見る金星</a:t>
            </a:r>
          </a:p>
          <a:p>
            <a:pPr marL="395111" indent="-395111">
              <a:buSzPct val="45000"/>
              <a:buBlip>
                <a:blip r:embed="rId2"/>
              </a:buBlip>
            </a:pPr>
            <a:r>
              <a:t>金星を知る</a:t>
            </a:r>
          </a:p>
          <a:p>
            <a:pPr marL="395111" indent="-395111">
              <a:buSzPct val="45000"/>
              <a:buBlip>
                <a:blip r:embed="rId2"/>
              </a:buBlip>
            </a:pPr>
            <a:r>
              <a:t>最近の話題</a:t>
            </a:r>
          </a:p>
          <a:p>
            <a:pPr marL="395111" indent="-395111">
              <a:buSzPct val="45000"/>
              <a:buBlip>
                <a:blip r:embed="rId2"/>
              </a:buBlip>
            </a:pPr>
            <a:r>
              <a:t>参考文献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参考文献</a:t>
            </a:r>
          </a:p>
        </p:txBody>
      </p:sp>
      <p:sp>
        <p:nvSpPr>
          <p:cNvPr id="319" name="Shape 319"/>
          <p:cNvSpPr/>
          <p:nvPr/>
        </p:nvSpPr>
        <p:spPr>
          <a:xfrm>
            <a:off x="393699" y="2139950"/>
            <a:ext cx="12259766" cy="5765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300"/>
            </a:pPr>
            <a:r>
              <a:rPr dirty="0"/>
              <a:t>Wikipedia ｢金星｣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 dirty="0">
                <a:hlinkClick r:id="rId2"/>
              </a:rPr>
              <a:t>https://ja.wikipedia.org/wiki/%E9%87%91%E6%98%9F</a:t>
            </a:r>
          </a:p>
          <a:p>
            <a:pPr algn="l">
              <a:defRPr sz="2300"/>
            </a:pPr>
            <a:endParaRPr u="sng" dirty="0">
              <a:hlinkClick r:id="rId2"/>
            </a:endParaRPr>
          </a:p>
          <a:p>
            <a:pPr algn="l">
              <a:defRPr sz="2300"/>
            </a:pPr>
            <a:r>
              <a:rPr dirty="0"/>
              <a:t>Wikipedia ｢あかつき(探査機)｣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 dirty="0">
                <a:hlinkClick r:id="rId3"/>
              </a:rPr>
              <a:t>https://ja.wikipedia.org/wiki/%E3%81%82%E3%81%8B%E3%81%A4%E3%81%</a:t>
            </a:r>
            <a:r>
              <a:rPr u="sng" dirty="0" smtClean="0">
                <a:hlinkClick r:id="rId3"/>
              </a:rPr>
              <a:t>8D</a:t>
            </a:r>
            <a:endParaRPr lang="en-US" u="sng" dirty="0" smtClean="0">
              <a:hlinkClick r:id="rId3"/>
            </a:endParaRP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 dirty="0" smtClean="0">
                <a:hlinkClick r:id="rId3"/>
              </a:rPr>
              <a:t>_</a:t>
            </a:r>
            <a:r>
              <a:rPr u="sng" dirty="0">
                <a:hlinkClick r:id="rId3"/>
              </a:rPr>
              <a:t>(%E6%8E%A2%E6%9F%BB%E6%A9%9F)</a:t>
            </a:r>
          </a:p>
          <a:p>
            <a:pPr algn="l">
              <a:defRPr sz="2300"/>
            </a:pPr>
            <a:endParaRPr u="sng" dirty="0">
              <a:hlinkClick r:id="rId3"/>
            </a:endParaRPr>
          </a:p>
          <a:p>
            <a:pPr algn="l">
              <a:defRPr sz="2300"/>
            </a:pPr>
            <a:r>
              <a:rPr dirty="0"/>
              <a:t>国立科学博物館 ｢宇宙の質問箱｣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 dirty="0">
                <a:hlinkClick r:id="rId4"/>
              </a:rPr>
              <a:t>https://www.kahaku.go.jp/exhibitions/vm/resource/tenmon/space/mercury_venus</a:t>
            </a:r>
            <a:r>
              <a:rPr u="sng" dirty="0" smtClean="0">
                <a:hlinkClick r:id="rId4"/>
              </a:rPr>
              <a:t>/</a:t>
            </a:r>
            <a:endParaRPr lang="en-US" u="sng" dirty="0" smtClean="0">
              <a:hlinkClick r:id="rId4"/>
            </a:endParaRP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 dirty="0" smtClean="0">
                <a:hlinkClick r:id="rId4"/>
              </a:rPr>
              <a:t>mrcvns00</a:t>
            </a:r>
            <a:r>
              <a:rPr u="sng" dirty="0">
                <a:hlinkClick r:id="rId4"/>
              </a:rPr>
              <a:t>.html</a:t>
            </a:r>
          </a:p>
          <a:p>
            <a:pPr algn="l">
              <a:defRPr sz="2300"/>
            </a:pPr>
            <a:endParaRPr u="sng" dirty="0">
              <a:hlinkClick r:id="rId4"/>
            </a:endParaRPr>
          </a:p>
          <a:p>
            <a:pPr algn="l">
              <a:defRPr sz="2300"/>
            </a:pPr>
            <a:r>
              <a:rPr dirty="0"/>
              <a:t>宇宙研究開発機構 ｢金星探査機『あかつき』特設ページ｣</a:t>
            </a:r>
          </a:p>
          <a:p>
            <a:pPr algn="l">
              <a:defRPr sz="2300">
                <a:solidFill>
                  <a:srgbClr val="0E76DA"/>
                </a:solidFill>
              </a:defRPr>
            </a:pPr>
            <a:r>
              <a:rPr u="sng" dirty="0">
                <a:hlinkClick r:id="rId5"/>
              </a:rPr>
              <a:t>http://www.isas.jaxa.jp/j/enterp/missions/akatsuki/compile/index.shtml</a:t>
            </a:r>
          </a:p>
          <a:p>
            <a:pPr algn="l">
              <a:defRPr sz="2300"/>
            </a:pPr>
            <a:endParaRPr u="sng" dirty="0">
              <a:hlinkClick r:id="rId5"/>
            </a:endParaRPr>
          </a:p>
          <a:p>
            <a:pPr algn="l">
              <a:defRPr sz="2300"/>
            </a:pPr>
            <a:r>
              <a:rPr dirty="0"/>
              <a:t>あかつきの金星を見よう</a:t>
            </a:r>
          </a:p>
          <a:p>
            <a:pPr algn="l">
              <a:defRPr sz="2300">
                <a:solidFill>
                  <a:srgbClr val="0271D9"/>
                </a:solidFill>
              </a:defRPr>
            </a:pPr>
            <a:r>
              <a:rPr u="sng" dirty="0">
                <a:hlinkClick r:id="rId6"/>
              </a:rPr>
              <a:t>http://akatsukikun.net/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参考文献</a:t>
            </a:r>
          </a:p>
        </p:txBody>
      </p:sp>
      <p:sp>
        <p:nvSpPr>
          <p:cNvPr id="322" name="Shape 322"/>
          <p:cNvSpPr/>
          <p:nvPr/>
        </p:nvSpPr>
        <p:spPr>
          <a:xfrm>
            <a:off x="393699" y="2139950"/>
            <a:ext cx="10913531" cy="7067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300"/>
            </a:pPr>
            <a:r>
              <a:t>星ナビ ｢金星の地形を詳細にとらえる　電波望遠鏡によるレーダー観測｣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>
                <a:hlinkClick r:id="rId2"/>
              </a:rPr>
              <a:t>http://www.astroarts.co.jp/news/2001/05/17venus/index-j.shtml</a:t>
            </a:r>
          </a:p>
          <a:p>
            <a:pPr algn="l">
              <a:defRPr sz="2300"/>
            </a:pPr>
            <a:endParaRPr u="sng">
              <a:hlinkClick r:id="rId2"/>
            </a:endParaRPr>
          </a:p>
          <a:p>
            <a:pPr algn="l">
              <a:defRPr sz="2300"/>
            </a:pPr>
            <a:r>
              <a:t>星ナビ ｢金星探査機『あかつき』が地球を撮影｣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>
                <a:hlinkClick r:id="rId3"/>
              </a:rPr>
              <a:t>http://www.astroarts.co.jp/news/2010/05/24akatsuki-ikaros/index-j.shtml</a:t>
            </a:r>
          </a:p>
          <a:p>
            <a:pPr algn="l">
              <a:defRPr sz="2300"/>
            </a:pPr>
            <a:endParaRPr u="sng">
              <a:hlinkClick r:id="rId3"/>
            </a:endParaRPr>
          </a:p>
          <a:p>
            <a:pPr algn="l">
              <a:defRPr sz="2300"/>
            </a:pPr>
            <a:r>
              <a:t>東京大学 宇宙惑星科学講座 「風を探り、活火山と太古の海を捜す」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>
                <a:hlinkClick r:id="rId4"/>
              </a:rPr>
              <a:t>http://www-space.eps.s.u-tokyo.ac.jp/~iwagami-lab/IR1/mokuteki.html</a:t>
            </a:r>
          </a:p>
          <a:p>
            <a:pPr algn="l">
              <a:defRPr sz="2300"/>
            </a:pPr>
            <a:endParaRPr u="sng">
              <a:hlinkClick r:id="rId4"/>
            </a:endParaRPr>
          </a:p>
          <a:p>
            <a:pPr algn="l">
              <a:defRPr sz="2300"/>
            </a:pPr>
            <a:r>
              <a:t>山賀 進のWeb site ｢第４章　惑星｣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>
                <a:hlinkClick r:id="rId5"/>
              </a:rPr>
              <a:t>http://www.s-yamaga.jp/nanimono/uchu/wakusei-03.htm</a:t>
            </a:r>
          </a:p>
          <a:p>
            <a:pPr algn="l">
              <a:defRPr sz="2300"/>
            </a:pPr>
            <a:endParaRPr u="sng">
              <a:hlinkClick r:id="rId5"/>
            </a:endParaRPr>
          </a:p>
          <a:p>
            <a:pPr algn="l">
              <a:defRPr sz="2300"/>
            </a:pPr>
            <a:r>
              <a:t>宇宙科学研究所キッズサイト ｢金星の大気｣</a:t>
            </a:r>
          </a:p>
          <a:p>
            <a:pPr algn="l">
              <a:defRPr sz="2300">
                <a:solidFill>
                  <a:srgbClr val="0C76DA"/>
                </a:solidFill>
              </a:defRPr>
            </a:pPr>
            <a:r>
              <a:rPr u="sng">
                <a:hlinkClick r:id="rId6"/>
              </a:rPr>
              <a:t>http://www.kids.isas.jaxa.jp/zukan/solarsystem/venus02.html</a:t>
            </a:r>
          </a:p>
          <a:p>
            <a:pPr algn="l">
              <a:defRPr sz="2300"/>
            </a:pPr>
            <a:endParaRPr u="sng">
              <a:hlinkClick r:id="rId6"/>
            </a:endParaRP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参考文献</a:t>
            </a:r>
          </a:p>
        </p:txBody>
      </p:sp>
      <p:sp>
        <p:nvSpPr>
          <p:cNvPr id="325" name="Shape 325"/>
          <p:cNvSpPr/>
          <p:nvPr/>
        </p:nvSpPr>
        <p:spPr>
          <a:xfrm>
            <a:off x="393699" y="2139950"/>
            <a:ext cx="8425715" cy="217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300"/>
            </a:pPr>
            <a:r>
              <a:t>ニューステージ ｢地学図表｣  浜島書店</a:t>
            </a:r>
          </a:p>
          <a:p>
            <a:pPr algn="l">
              <a:defRPr sz="2300"/>
            </a:pPr>
            <a:endParaRPr/>
          </a:p>
          <a:p>
            <a:pPr algn="l">
              <a:defRPr sz="2300"/>
            </a:pPr>
            <a:r>
              <a:t>AV資料 ｢NASA 宇宙の記録14 太陽系2/金星・火星｣ 　同朋舎</a:t>
            </a:r>
          </a:p>
          <a:p>
            <a:pPr algn="l">
              <a:defRPr sz="23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 kinsei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EEEEE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地球から見た金星</a:t>
            </a:r>
          </a:p>
        </p:txBody>
      </p:sp>
      <p:sp>
        <p:nvSpPr>
          <p:cNvPr id="108" name="Shape 108"/>
          <p:cNvSpPr/>
          <p:nvPr/>
        </p:nvSpPr>
        <p:spPr>
          <a:xfrm>
            <a:off x="10553496" y="9029700"/>
            <a:ext cx="226100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DCDEE0"/>
                </a:solidFill>
              </a:defRPr>
            </a:lvl1pPr>
          </a:lstStyle>
          <a:p>
            <a:r>
              <a:t>NASA/NSSDC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目視で見る</a:t>
            </a:r>
          </a:p>
        </p:txBody>
      </p:sp>
      <p:pic>
        <p:nvPicPr>
          <p:cNvPr id="111" name="明けの明星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4700" y="2171700"/>
            <a:ext cx="4064000" cy="304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10052049" y="5201052"/>
            <a:ext cx="2527301" cy="349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r>
              <a:t>明け方に見られる金星</a:t>
            </a:r>
          </a:p>
        </p:txBody>
      </p:sp>
      <p:sp>
        <p:nvSpPr>
          <p:cNvPr id="113" name="Shape 113"/>
          <p:cNvSpPr/>
          <p:nvPr/>
        </p:nvSpPr>
        <p:spPr>
          <a:xfrm>
            <a:off x="546100" y="2127250"/>
            <a:ext cx="6752032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主に夕方の西の空・明け方の東の空</a:t>
            </a:r>
          </a:p>
          <a:p>
            <a:pPr algn="l">
              <a:defRPr sz="3200"/>
            </a:pPr>
            <a:r>
              <a:t>で見ることが出来る</a:t>
            </a:r>
          </a:p>
        </p:txBody>
      </p:sp>
      <p:sp>
        <p:nvSpPr>
          <p:cNvPr id="114" name="Shape 114"/>
          <p:cNvSpPr/>
          <p:nvPr/>
        </p:nvSpPr>
        <p:spPr>
          <a:xfrm>
            <a:off x="1397000" y="2597150"/>
            <a:ext cx="252730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4229100" y="2597150"/>
            <a:ext cx="2907854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18253713">
            <a:off x="2148465" y="2814487"/>
            <a:ext cx="760002" cy="360167"/>
          </a:xfrm>
          <a:prstGeom prst="rightArrow">
            <a:avLst>
              <a:gd name="adj1" fmla="val 39454"/>
              <a:gd name="adj2" fmla="val 9350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Shape 117"/>
          <p:cNvSpPr/>
          <p:nvPr/>
        </p:nvSpPr>
        <p:spPr>
          <a:xfrm rot="18253713">
            <a:off x="5120264" y="2814487"/>
            <a:ext cx="760003" cy="360167"/>
          </a:xfrm>
          <a:prstGeom prst="rightArrow">
            <a:avLst>
              <a:gd name="adj1" fmla="val 39454"/>
              <a:gd name="adj2" fmla="val 93508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1441449" y="3404840"/>
            <a:ext cx="17399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宵の明星</a:t>
            </a:r>
          </a:p>
        </p:txBody>
      </p:sp>
      <p:sp>
        <p:nvSpPr>
          <p:cNvPr id="119" name="Shape 119"/>
          <p:cNvSpPr/>
          <p:nvPr/>
        </p:nvSpPr>
        <p:spPr>
          <a:xfrm>
            <a:off x="4222749" y="3404840"/>
            <a:ext cx="2146301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明けの明星</a:t>
            </a:r>
          </a:p>
        </p:txBody>
      </p:sp>
      <p:pic>
        <p:nvPicPr>
          <p:cNvPr id="120" name="金星４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3590" y="5684053"/>
            <a:ext cx="5969001" cy="355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94614" y="4239647"/>
            <a:ext cx="8124852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疑問  </a:t>
            </a:r>
            <a:r>
              <a:t>なぜ明け方(夕方)にしか見えないの？</a:t>
            </a:r>
          </a:p>
          <a:p>
            <a:pPr algn="l">
              <a:defRPr sz="3200"/>
            </a:pPr>
            <a:r>
              <a:t>⇒ 地球より内側を回っているから</a:t>
            </a:r>
          </a:p>
        </p:txBody>
      </p:sp>
      <p:pic>
        <p:nvPicPr>
          <p:cNvPr id="122" name="図 121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157" y="4145636"/>
            <a:ext cx="8224590" cy="1305621"/>
          </a:xfrm>
          <a:prstGeom prst="rect">
            <a:avLst/>
          </a:prstGeom>
        </p:spPr>
      </p:pic>
      <p:sp>
        <p:nvSpPr>
          <p:cNvPr id="124" name="Shape 124"/>
          <p:cNvSpPr/>
          <p:nvPr/>
        </p:nvSpPr>
        <p:spPr>
          <a:xfrm>
            <a:off x="619493" y="5759085"/>
            <a:ext cx="5532832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太陽と月を除く全天体の中で</a:t>
            </a:r>
          </a:p>
          <a:p>
            <a:pPr algn="l">
              <a:defRPr sz="3200"/>
            </a:pPr>
            <a:r>
              <a:t>一番明るい ⇒ 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-4.7等</a:t>
            </a:r>
          </a:p>
        </p:txBody>
      </p:sp>
      <p:sp>
        <p:nvSpPr>
          <p:cNvPr id="125" name="Shape 125"/>
          <p:cNvSpPr/>
          <p:nvPr/>
        </p:nvSpPr>
        <p:spPr>
          <a:xfrm>
            <a:off x="628694" y="7121013"/>
            <a:ext cx="4885170" cy="844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300"/>
            </a:pPr>
            <a:r>
              <a:t>ちなみに全恒星の中で一番明るいと</a:t>
            </a:r>
          </a:p>
          <a:p>
            <a:pPr algn="l">
              <a:defRPr sz="2300"/>
            </a:pPr>
            <a:r>
              <a:t>言われるシリウスは-1.46等</a:t>
            </a:r>
          </a:p>
        </p:txBody>
      </p:sp>
      <p:sp>
        <p:nvSpPr>
          <p:cNvPr id="126" name="Shape 126"/>
          <p:cNvSpPr/>
          <p:nvPr/>
        </p:nvSpPr>
        <p:spPr>
          <a:xfrm>
            <a:off x="385534" y="8451556"/>
            <a:ext cx="5416195" cy="51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 u="sng"/>
            </a:pPr>
            <a:r>
              <a:t>金星の方が</a:t>
            </a:r>
            <a:r>
              <a:rPr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20倍</a:t>
            </a:r>
            <a:r>
              <a:t>ほど明るい!!</a:t>
            </a:r>
          </a:p>
        </p:txBody>
      </p:sp>
      <p:sp>
        <p:nvSpPr>
          <p:cNvPr id="127" name="Shape 127"/>
          <p:cNvSpPr/>
          <p:nvPr/>
        </p:nvSpPr>
        <p:spPr>
          <a:xfrm>
            <a:off x="10617307" y="9191625"/>
            <a:ext cx="1853986" cy="24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/>
            </a:lvl1pPr>
          </a:lstStyle>
          <a:p>
            <a:r>
              <a:t>http://www.kahaku.go.jp/</a:t>
            </a:r>
          </a:p>
        </p:txBody>
      </p:sp>
      <p:sp>
        <p:nvSpPr>
          <p:cNvPr id="128" name="Shape 128"/>
          <p:cNvSpPr/>
          <p:nvPr/>
        </p:nvSpPr>
        <p:spPr>
          <a:xfrm>
            <a:off x="10625785" y="4965700"/>
            <a:ext cx="1837030" cy="2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t>https://ja.wikipedia.org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望遠鏡を覗く</a:t>
            </a:r>
          </a:p>
        </p:txBody>
      </p:sp>
      <p:sp>
        <p:nvSpPr>
          <p:cNvPr id="131" name="Shape 131"/>
          <p:cNvSpPr/>
          <p:nvPr/>
        </p:nvSpPr>
        <p:spPr>
          <a:xfrm>
            <a:off x="431800" y="2343150"/>
            <a:ext cx="7528256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/>
            </a:lvl1pPr>
          </a:lstStyle>
          <a:p>
            <a:r>
              <a:t>時期によって形・大きさは違って見える</a:t>
            </a:r>
          </a:p>
        </p:txBody>
      </p:sp>
      <p:sp>
        <p:nvSpPr>
          <p:cNvPr id="132" name="Shape 132"/>
          <p:cNvSpPr/>
          <p:nvPr/>
        </p:nvSpPr>
        <p:spPr>
          <a:xfrm>
            <a:off x="425424" y="3249116"/>
            <a:ext cx="7541007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/>
            </a:pPr>
            <a:r>
              <a:t>　形 　⇒ 太陽の当たっている部分を見ている</a:t>
            </a:r>
          </a:p>
          <a:p>
            <a:pPr algn="l">
              <a:defRPr sz="2800"/>
            </a:pPr>
            <a:r>
              <a:t>大きさ ⇒ 金星と地球の公転周期が異なる</a:t>
            </a:r>
          </a:p>
        </p:txBody>
      </p:sp>
      <p:pic>
        <p:nvPicPr>
          <p:cNvPr id="133" name="図 132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" y="3071316"/>
            <a:ext cx="7706056" cy="1346201"/>
          </a:xfrm>
          <a:prstGeom prst="rect">
            <a:avLst/>
          </a:prstGeom>
        </p:spPr>
      </p:pic>
      <p:sp>
        <p:nvSpPr>
          <p:cNvPr id="135" name="Shape 135"/>
          <p:cNvSpPr/>
          <p:nvPr/>
        </p:nvSpPr>
        <p:spPr>
          <a:xfrm>
            <a:off x="558800" y="4507507"/>
            <a:ext cx="642442" cy="535386"/>
          </a:xfrm>
          <a:prstGeom prst="rightArrow">
            <a:avLst>
              <a:gd name="adj1" fmla="val 42082"/>
              <a:gd name="adj2" fmla="val 65039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303604" y="4533900"/>
            <a:ext cx="5897424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地球より内側で回っているため特に</a:t>
            </a:r>
          </a:p>
          <a:p>
            <a:pPr algn="l">
              <a:defRPr sz="28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大きな形の変化が見られる</a:t>
            </a:r>
          </a:p>
        </p:txBody>
      </p:sp>
      <p:pic>
        <p:nvPicPr>
          <p:cNvPr id="137" name="金星5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3472" y="2105547"/>
            <a:ext cx="3869202" cy="3611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金星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8039" y="5818683"/>
            <a:ext cx="3713806" cy="371380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3694417" y="9175750"/>
            <a:ext cx="637566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DCDEE0"/>
                </a:solidFill>
              </a:defRPr>
            </a:lvl1pPr>
          </a:lstStyle>
          <a:p>
            <a:r>
              <a:t>NASA</a:t>
            </a:r>
          </a:p>
        </p:txBody>
      </p:sp>
      <p:sp>
        <p:nvSpPr>
          <p:cNvPr id="140" name="Shape 140"/>
          <p:cNvSpPr/>
          <p:nvPr/>
        </p:nvSpPr>
        <p:spPr>
          <a:xfrm>
            <a:off x="4832350" y="6032889"/>
            <a:ext cx="62103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3200"/>
            </a:lvl1pPr>
          </a:lstStyle>
          <a:p>
            <a:r>
              <a:t>さらに大きく金星を見てみると…</a:t>
            </a:r>
          </a:p>
        </p:txBody>
      </p:sp>
      <p:sp>
        <p:nvSpPr>
          <p:cNvPr id="141" name="Shape 141"/>
          <p:cNvSpPr/>
          <p:nvPr/>
        </p:nvSpPr>
        <p:spPr>
          <a:xfrm>
            <a:off x="6442608" y="6699249"/>
            <a:ext cx="403118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一面真っ白に見える!!</a:t>
            </a:r>
          </a:p>
        </p:txBody>
      </p:sp>
      <p:sp>
        <p:nvSpPr>
          <p:cNvPr id="142" name="Shape 142"/>
          <p:cNvSpPr/>
          <p:nvPr/>
        </p:nvSpPr>
        <p:spPr>
          <a:xfrm>
            <a:off x="5232400" y="7407893"/>
            <a:ext cx="642442" cy="535385"/>
          </a:xfrm>
          <a:prstGeom prst="rightArrow">
            <a:avLst>
              <a:gd name="adj1" fmla="val 42082"/>
              <a:gd name="adj2" fmla="val 65039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5994400" y="7421585"/>
            <a:ext cx="553283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金星は全体が非常に厚い雲に</a:t>
            </a:r>
          </a:p>
          <a:p>
            <a:pPr algn="l">
              <a:defRPr sz="3200"/>
            </a:pPr>
            <a:r>
              <a:t>覆われている</a:t>
            </a:r>
          </a:p>
        </p:txBody>
      </p:sp>
      <p:sp>
        <p:nvSpPr>
          <p:cNvPr id="144" name="Shape 144"/>
          <p:cNvSpPr/>
          <p:nvPr/>
        </p:nvSpPr>
        <p:spPr>
          <a:xfrm>
            <a:off x="4648200" y="8810282"/>
            <a:ext cx="803910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400"/>
            </a:lvl1pPr>
          </a:lstStyle>
          <a:p>
            <a:r>
              <a:t>普通に観測するだけでは金星を詳しく知ることは出来ない</a:t>
            </a:r>
          </a:p>
        </p:txBody>
      </p:sp>
      <p:sp>
        <p:nvSpPr>
          <p:cNvPr id="145" name="Shape 145"/>
          <p:cNvSpPr/>
          <p:nvPr/>
        </p:nvSpPr>
        <p:spPr>
          <a:xfrm>
            <a:off x="10344854" y="5616575"/>
            <a:ext cx="2170292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http://www.kahaku.go.jp/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望遠鏡を覗く</a:t>
            </a:r>
          </a:p>
        </p:txBody>
      </p:sp>
      <p:pic>
        <p:nvPicPr>
          <p:cNvPr id="148" name="金星の満ち欠け.mp4 (1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17953" y="2330598"/>
            <a:ext cx="12168894" cy="6845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100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レーダーを使う</a:t>
            </a:r>
          </a:p>
        </p:txBody>
      </p:sp>
      <p:sp>
        <p:nvSpPr>
          <p:cNvPr id="151" name="Shape 151"/>
          <p:cNvSpPr/>
          <p:nvPr/>
        </p:nvSpPr>
        <p:spPr>
          <a:xfrm>
            <a:off x="674302" y="2085003"/>
            <a:ext cx="795091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/>
            </a:pPr>
            <a:r>
              <a:t>光学望遠鏡では雲に阻まれて金星の地表を</a:t>
            </a:r>
          </a:p>
          <a:p>
            <a:pPr algn="l">
              <a:defRPr sz="3200"/>
            </a:pPr>
            <a:r>
              <a:t>調べることが出来ない。</a:t>
            </a:r>
          </a:p>
        </p:txBody>
      </p:sp>
      <p:pic>
        <p:nvPicPr>
          <p:cNvPr id="152" name="アレシボ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105" y="5989685"/>
            <a:ext cx="4486522" cy="3550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グリーンバンク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5507" y="5781454"/>
            <a:ext cx="3449518" cy="388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図 153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1758" y="3452138"/>
            <a:ext cx="943104" cy="874870"/>
          </a:xfrm>
          <a:prstGeom prst="rect">
            <a:avLst/>
          </a:prstGeom>
        </p:spPr>
      </p:pic>
      <p:sp>
        <p:nvSpPr>
          <p:cNvPr id="156" name="Shape 156"/>
          <p:cNvSpPr/>
          <p:nvPr/>
        </p:nvSpPr>
        <p:spPr>
          <a:xfrm>
            <a:off x="846461" y="3689548"/>
            <a:ext cx="643878" cy="40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but</a:t>
            </a:r>
          </a:p>
        </p:txBody>
      </p:sp>
      <p:sp>
        <p:nvSpPr>
          <p:cNvPr id="157" name="Shape 157"/>
          <p:cNvSpPr/>
          <p:nvPr/>
        </p:nvSpPr>
        <p:spPr>
          <a:xfrm>
            <a:off x="2664380" y="3481040"/>
            <a:ext cx="3970757" cy="9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44500" indent="-444500" algn="l">
              <a:buSzPct val="45000"/>
              <a:buBlip>
                <a:blip r:embed="rId5"/>
              </a:buBlip>
              <a:defRPr sz="2600"/>
            </a:pPr>
            <a:r>
              <a:t>赤外線観測技術の発達</a:t>
            </a:r>
          </a:p>
          <a:p>
            <a:pPr marL="444500" indent="-444500" algn="l">
              <a:buSzPct val="45000"/>
              <a:buBlip>
                <a:blip r:embed="rId5"/>
              </a:buBlip>
              <a:defRPr sz="2600"/>
            </a:pPr>
            <a:r>
              <a:t>｢大気の窓｣の発見</a:t>
            </a:r>
          </a:p>
        </p:txBody>
      </p:sp>
      <p:sp>
        <p:nvSpPr>
          <p:cNvPr id="158" name="Shape 158"/>
          <p:cNvSpPr/>
          <p:nvPr/>
        </p:nvSpPr>
        <p:spPr>
          <a:xfrm>
            <a:off x="4022108" y="4736022"/>
            <a:ext cx="2841715" cy="71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900"/>
            </a:pPr>
            <a:r>
              <a:t>雲層下の大気を見渡せる</a:t>
            </a:r>
          </a:p>
          <a:p>
            <a:pPr algn="l">
              <a:defRPr sz="1900"/>
            </a:pPr>
            <a:r>
              <a:t>波長域</a:t>
            </a:r>
          </a:p>
        </p:txBody>
      </p:sp>
      <p:sp>
        <p:nvSpPr>
          <p:cNvPr id="159" name="Shape 159"/>
          <p:cNvSpPr/>
          <p:nvPr/>
        </p:nvSpPr>
        <p:spPr>
          <a:xfrm>
            <a:off x="3657600" y="4552379"/>
            <a:ext cx="3319003" cy="1031004"/>
          </a:xfrm>
          <a:prstGeom prst="wedgeEllipseCallout">
            <a:avLst>
              <a:gd name="adj1" fmla="val -38014"/>
              <a:gd name="adj2" fmla="val -61770"/>
            </a:avLst>
          </a:prstGeom>
          <a:ln w="25400">
            <a:solidFill>
              <a:schemeClr val="accent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0" name="図 159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14655" y="3498147"/>
            <a:ext cx="871671" cy="782852"/>
          </a:xfrm>
          <a:prstGeom prst="rect">
            <a:avLst/>
          </a:prstGeom>
        </p:spPr>
      </p:pic>
      <p:sp>
        <p:nvSpPr>
          <p:cNvPr id="162" name="Shape 162"/>
          <p:cNvSpPr/>
          <p:nvPr/>
        </p:nvSpPr>
        <p:spPr>
          <a:xfrm>
            <a:off x="7809177" y="3635573"/>
            <a:ext cx="4837482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地上観測が可能になった!!</a:t>
            </a:r>
          </a:p>
        </p:txBody>
      </p:sp>
      <p:sp>
        <p:nvSpPr>
          <p:cNvPr id="163" name="Shape 163"/>
          <p:cNvSpPr/>
          <p:nvPr/>
        </p:nvSpPr>
        <p:spPr>
          <a:xfrm>
            <a:off x="8609905" y="6444155"/>
            <a:ext cx="4247643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000"/>
            </a:pPr>
            <a:r>
              <a:t>(左)アレシボ電波望遠鏡</a:t>
            </a:r>
          </a:p>
          <a:p>
            <a:pPr algn="l">
              <a:defRPr sz="2000"/>
            </a:pPr>
            <a:r>
              <a:t>単体のアンテナとしては世界最大の</a:t>
            </a:r>
          </a:p>
          <a:p>
            <a:pPr algn="l">
              <a:defRPr sz="2000"/>
            </a:pPr>
            <a:r>
              <a:t>電波望遠鏡、口径305m</a:t>
            </a:r>
          </a:p>
          <a:p>
            <a:pPr algn="l">
              <a:defRPr sz="2000"/>
            </a:pPr>
            <a:endParaRPr/>
          </a:p>
          <a:p>
            <a:pPr algn="l">
              <a:defRPr sz="2000"/>
            </a:pPr>
            <a:r>
              <a:t>(右)グリーンバンク電波望遠鏡</a:t>
            </a:r>
          </a:p>
          <a:p>
            <a:pPr algn="l">
              <a:defRPr sz="2000"/>
            </a:pPr>
            <a:r>
              <a:t>世界最大の可動式電波望遠鏡</a:t>
            </a:r>
          </a:p>
          <a:p>
            <a:pPr algn="l">
              <a:defRPr sz="2000"/>
            </a:pPr>
            <a:r>
              <a:t>口径100m</a:t>
            </a:r>
          </a:p>
        </p:txBody>
      </p:sp>
      <p:sp>
        <p:nvSpPr>
          <p:cNvPr id="164" name="Shape 164"/>
          <p:cNvSpPr/>
          <p:nvPr/>
        </p:nvSpPr>
        <p:spPr>
          <a:xfrm>
            <a:off x="361979" y="9242425"/>
            <a:ext cx="503874" cy="298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NSF</a:t>
            </a:r>
          </a:p>
        </p:txBody>
      </p:sp>
      <p:sp>
        <p:nvSpPr>
          <p:cNvPr id="165" name="Shape 165"/>
          <p:cNvSpPr/>
          <p:nvPr/>
        </p:nvSpPr>
        <p:spPr>
          <a:xfrm>
            <a:off x="8623604" y="9001125"/>
            <a:ext cx="1980592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https://ja.wikipedia.org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レーダーを使う</a:t>
            </a:r>
          </a:p>
        </p:txBody>
      </p:sp>
      <p:sp>
        <p:nvSpPr>
          <p:cNvPr id="168" name="Shape 168"/>
          <p:cNvSpPr/>
          <p:nvPr/>
        </p:nvSpPr>
        <p:spPr>
          <a:xfrm>
            <a:off x="609600" y="2266950"/>
            <a:ext cx="10157511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/>
            </a:pPr>
            <a:r>
              <a:t>観測はアレシボ電波望遠鏡が金星に向けてレーダー波を打ち、</a:t>
            </a:r>
          </a:p>
          <a:p>
            <a:pPr algn="l">
              <a:defRPr sz="2800"/>
            </a:pPr>
            <a:r>
              <a:t>その反射波を両方の望遠鏡で受信するという手法で行った。</a:t>
            </a:r>
          </a:p>
        </p:txBody>
      </p:sp>
      <p:pic>
        <p:nvPicPr>
          <p:cNvPr id="169" name="図 16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881934" y="3479588"/>
            <a:ext cx="895692" cy="934215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2898076" y="3756195"/>
            <a:ext cx="647204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t>最大解像度1kmでの地形を捉えることに成功した!!</a:t>
            </a:r>
          </a:p>
        </p:txBody>
      </p:sp>
      <p:pic>
        <p:nvPicPr>
          <p:cNvPr id="172" name="金星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475" y="5479125"/>
            <a:ext cx="4930414" cy="2105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金星1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50533" y="4407240"/>
            <a:ext cx="5086644" cy="424946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1107830" y="7702550"/>
            <a:ext cx="3965703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"/>
            </a:lvl1pPr>
          </a:lstStyle>
          <a:p>
            <a:r>
              <a:t>金星の広域画像、解像度は約5km</a:t>
            </a:r>
          </a:p>
        </p:txBody>
      </p:sp>
      <p:sp>
        <p:nvSpPr>
          <p:cNvPr id="175" name="Shape 175"/>
          <p:cNvSpPr/>
          <p:nvPr/>
        </p:nvSpPr>
        <p:spPr>
          <a:xfrm>
            <a:off x="6854514" y="8769350"/>
            <a:ext cx="467868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"/>
            </a:lvl1pPr>
          </a:lstStyle>
          <a:p>
            <a:r>
              <a:t>マクスウェル山周辺、解像度は約1.2km</a:t>
            </a:r>
          </a:p>
        </p:txBody>
      </p:sp>
      <p:sp>
        <p:nvSpPr>
          <p:cNvPr id="176" name="Shape 176"/>
          <p:cNvSpPr/>
          <p:nvPr/>
        </p:nvSpPr>
        <p:spPr>
          <a:xfrm>
            <a:off x="3349472" y="5216525"/>
            <a:ext cx="2318056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http://www.astroarts.co.jp/</a:t>
            </a:r>
          </a:p>
        </p:txBody>
      </p:sp>
      <p:sp>
        <p:nvSpPr>
          <p:cNvPr id="177" name="Shape 177"/>
          <p:cNvSpPr/>
          <p:nvPr/>
        </p:nvSpPr>
        <p:spPr>
          <a:xfrm>
            <a:off x="9571527" y="4135848"/>
            <a:ext cx="2318056" cy="27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http://www.astroarts.co.jp/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名称未設定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CEDE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r>
              <a:t>金星を知る</a:t>
            </a:r>
          </a:p>
        </p:txBody>
      </p:sp>
      <p:sp>
        <p:nvSpPr>
          <p:cNvPr id="181" name="Shape 181"/>
          <p:cNvSpPr/>
          <p:nvPr/>
        </p:nvSpPr>
        <p:spPr>
          <a:xfrm>
            <a:off x="10975746" y="9029700"/>
            <a:ext cx="1695908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DCDEE0"/>
                </a:solidFill>
              </a:defRPr>
            </a:lvl1pPr>
          </a:lstStyle>
          <a:p>
            <a:r>
              <a:t>NASA/JPL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1202</Words>
  <Application>Microsoft Macintosh PowerPoint</Application>
  <PresentationFormat>ユーザー設定</PresentationFormat>
  <Paragraphs>205</Paragraphs>
  <Slides>22</Slides>
  <Notes>0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White</vt:lpstr>
      <vt:lpstr>金星について</vt:lpstr>
      <vt:lpstr>目次</vt:lpstr>
      <vt:lpstr>地球から見た金星</vt:lpstr>
      <vt:lpstr>目視で見る</vt:lpstr>
      <vt:lpstr>望遠鏡を覗く</vt:lpstr>
      <vt:lpstr>望遠鏡を覗く</vt:lpstr>
      <vt:lpstr>レーダーを使う</vt:lpstr>
      <vt:lpstr>レーダーを使う</vt:lpstr>
      <vt:lpstr>金星を知る</vt:lpstr>
      <vt:lpstr>金星と地球</vt:lpstr>
      <vt:lpstr>金星と地球</vt:lpstr>
      <vt:lpstr>金星の自転</vt:lpstr>
      <vt:lpstr>金星の自転</vt:lpstr>
      <vt:lpstr>スーパーローテーション</vt:lpstr>
      <vt:lpstr>金星の大気</vt:lpstr>
      <vt:lpstr>金星の地表</vt:lpstr>
      <vt:lpstr>金星の地表</vt:lpstr>
      <vt:lpstr>最近の話題</vt:lpstr>
      <vt:lpstr>金星探査機｢あかつき｣</vt:lpstr>
      <vt:lpstr>参考文献</vt:lpstr>
      <vt:lpstr>参考文献</vt:lpstr>
      <vt:lpstr>参考文献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金星について</dc:title>
  <cp:lastModifiedBy>T</cp:lastModifiedBy>
  <cp:revision>2</cp:revision>
  <dcterms:modified xsi:type="dcterms:W3CDTF">2015-12-10T15:00:44Z</dcterms:modified>
</cp:coreProperties>
</file>