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6" r:id="rId2"/>
    <p:sldId id="257" r:id="rId3"/>
    <p:sldId id="258" r:id="rId4"/>
    <p:sldId id="259" r:id="rId5"/>
    <p:sldId id="260" r:id="rId6"/>
    <p:sldId id="276" r:id="rId7"/>
    <p:sldId id="277" r:id="rId8"/>
    <p:sldId id="278" r:id="rId9"/>
    <p:sldId id="279" r:id="rId10"/>
    <p:sldId id="280" r:id="rId11"/>
    <p:sldId id="273" r:id="rId12"/>
    <p:sldId id="286" r:id="rId13"/>
    <p:sldId id="261" r:id="rId14"/>
    <p:sldId id="265" r:id="rId15"/>
    <p:sldId id="287" r:id="rId16"/>
    <p:sldId id="266" r:id="rId17"/>
    <p:sldId id="288" r:id="rId18"/>
    <p:sldId id="289" r:id="rId19"/>
    <p:sldId id="271" r:id="rId20"/>
    <p:sldId id="272" r:id="rId21"/>
    <p:sldId id="263" r:id="rId22"/>
    <p:sldId id="264" r:id="rId23"/>
    <p:sldId id="291" r:id="rId24"/>
    <p:sldId id="282" r:id="rId25"/>
    <p:sldId id="262" r:id="rId26"/>
    <p:sldId id="293" r:id="rId27"/>
    <p:sldId id="274" r:id="rId28"/>
    <p:sldId id="281" r:id="rId29"/>
    <p:sldId id="285" r:id="rId30"/>
    <p:sldId id="290" r:id="rId31"/>
    <p:sldId id="292"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25"/>
    <a:srgbClr val="FF3300"/>
    <a:srgbClr val="F4F6A2"/>
    <a:srgbClr val="FCCCF4"/>
    <a:srgbClr val="F67A0A"/>
    <a:srgbClr val="DC5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9" autoAdjust="0"/>
    <p:restoredTop sz="94660"/>
  </p:normalViewPr>
  <p:slideViewPr>
    <p:cSldViewPr snapToGrid="0">
      <p:cViewPr varScale="1">
        <p:scale>
          <a:sx n="62" d="100"/>
          <a:sy n="62" d="100"/>
        </p:scale>
        <p:origin x="9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4A89A-6834-47D4-9E2F-F304DB18BDD3}" type="datetimeFigureOut">
              <a:rPr kumimoji="1" lang="ja-JP" altLang="en-US" smtClean="0"/>
              <a:t>2016/1/16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BF190-3E1D-485B-ADDC-4BF44170248F}" type="slidenum">
              <a:rPr kumimoji="1" lang="ja-JP" altLang="en-US" smtClean="0"/>
              <a:t>‹#›</a:t>
            </a:fld>
            <a:endParaRPr kumimoji="1" lang="ja-JP" altLang="en-US"/>
          </a:p>
        </p:txBody>
      </p:sp>
    </p:spTree>
    <p:extLst>
      <p:ext uri="{BB962C8B-B14F-4D97-AF65-F5344CB8AC3E}">
        <p14:creationId xmlns:p14="http://schemas.microsoft.com/office/powerpoint/2010/main" val="13835564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DEBF190-3E1D-485B-ADDC-4BF44170248F}" type="slidenum">
              <a:rPr kumimoji="1" lang="ja-JP" altLang="en-US" smtClean="0"/>
              <a:t>2</a:t>
            </a:fld>
            <a:endParaRPr kumimoji="1" lang="ja-JP" altLang="en-US"/>
          </a:p>
        </p:txBody>
      </p:sp>
    </p:spTree>
    <p:extLst>
      <p:ext uri="{BB962C8B-B14F-4D97-AF65-F5344CB8AC3E}">
        <p14:creationId xmlns:p14="http://schemas.microsoft.com/office/powerpoint/2010/main" val="157528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DEBF190-3E1D-485B-ADDC-4BF44170248F}" type="slidenum">
              <a:rPr kumimoji="1" lang="ja-JP" altLang="en-US" smtClean="0"/>
              <a:t>13</a:t>
            </a:fld>
            <a:endParaRPr kumimoji="1" lang="ja-JP" altLang="en-US"/>
          </a:p>
        </p:txBody>
      </p:sp>
    </p:spTree>
    <p:extLst>
      <p:ext uri="{BB962C8B-B14F-4D97-AF65-F5344CB8AC3E}">
        <p14:creationId xmlns:p14="http://schemas.microsoft.com/office/powerpoint/2010/main" val="88417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DEBF190-3E1D-485B-ADDC-4BF44170248F}" type="slidenum">
              <a:rPr kumimoji="1" lang="ja-JP" altLang="en-US" smtClean="0"/>
              <a:t>28</a:t>
            </a:fld>
            <a:endParaRPr kumimoji="1" lang="ja-JP" altLang="en-US"/>
          </a:p>
        </p:txBody>
      </p:sp>
    </p:spTree>
    <p:extLst>
      <p:ext uri="{BB962C8B-B14F-4D97-AF65-F5344CB8AC3E}">
        <p14:creationId xmlns:p14="http://schemas.microsoft.com/office/powerpoint/2010/main" val="337195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DEBF190-3E1D-485B-ADDC-4BF44170248F}" type="slidenum">
              <a:rPr kumimoji="1" lang="ja-JP" altLang="en-US" smtClean="0"/>
              <a:t>31</a:t>
            </a:fld>
            <a:endParaRPr kumimoji="1" lang="ja-JP" altLang="en-US"/>
          </a:p>
        </p:txBody>
      </p:sp>
    </p:spTree>
    <p:extLst>
      <p:ext uri="{BB962C8B-B14F-4D97-AF65-F5344CB8AC3E}">
        <p14:creationId xmlns:p14="http://schemas.microsoft.com/office/powerpoint/2010/main" val="259605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378487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3848789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348029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67984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156245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381401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2470391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251580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385755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64763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C892275-188D-43C0-8B16-3C167F5384E8}" type="datetimeFigureOut">
              <a:rPr kumimoji="1" lang="ja-JP" altLang="en-US" smtClean="0"/>
              <a:t>2016/1/16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180733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92275-188D-43C0-8B16-3C167F5384E8}" type="datetimeFigureOut">
              <a:rPr kumimoji="1" lang="ja-JP" altLang="en-US" smtClean="0"/>
              <a:t>2016/1/16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EDA41-B9CB-467E-9D2F-4D444F0FC5CE}" type="slidenum">
              <a:rPr kumimoji="1" lang="ja-JP" altLang="en-US" smtClean="0"/>
              <a:t>‹#›</a:t>
            </a:fld>
            <a:endParaRPr kumimoji="1" lang="ja-JP" altLang="en-US"/>
          </a:p>
        </p:txBody>
      </p:sp>
    </p:spTree>
    <p:extLst>
      <p:ext uri="{BB962C8B-B14F-4D97-AF65-F5344CB8AC3E}">
        <p14:creationId xmlns:p14="http://schemas.microsoft.com/office/powerpoint/2010/main" val="37647952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photojournal.jpl.nasa.gov/catalog/PIA0041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49560" y="2047845"/>
            <a:ext cx="9144000" cy="1175324"/>
          </a:xfrm>
        </p:spPr>
        <p:txBody>
          <a:bodyPr>
            <a:normAutofit/>
          </a:bodyPr>
          <a:lstStyle/>
          <a:p>
            <a:r>
              <a:rPr kumimoji="1" lang="ja-JP" altLang="en-US" sz="5500" dirty="0" smtClean="0">
                <a:solidFill>
                  <a:schemeClr val="bg1"/>
                </a:solidFill>
              </a:rPr>
              <a:t>火星について</a:t>
            </a:r>
            <a:endParaRPr kumimoji="1" lang="ja-JP" altLang="en-US" sz="5500" dirty="0">
              <a:solidFill>
                <a:schemeClr val="bg1"/>
              </a:solidFill>
            </a:endParaRPr>
          </a:p>
        </p:txBody>
      </p:sp>
      <p:cxnSp>
        <p:nvCxnSpPr>
          <p:cNvPr id="5" name="直線コネクタ 4"/>
          <p:cNvCxnSpPr/>
          <p:nvPr/>
        </p:nvCxnSpPr>
        <p:spPr>
          <a:xfrm>
            <a:off x="94074" y="1952085"/>
            <a:ext cx="5913322" cy="23690"/>
          </a:xfrm>
          <a:prstGeom prst="line">
            <a:avLst/>
          </a:prstGeom>
          <a:ln w="635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354233" y="1582753"/>
            <a:ext cx="2573140" cy="369332"/>
          </a:xfrm>
          <a:prstGeom prst="rect">
            <a:avLst/>
          </a:prstGeom>
          <a:noFill/>
        </p:spPr>
        <p:txBody>
          <a:bodyPr wrap="none" rtlCol="0">
            <a:spAutoFit/>
          </a:bodyPr>
          <a:lstStyle/>
          <a:p>
            <a:pPr algn="r"/>
            <a:r>
              <a:rPr kumimoji="1" lang="ja-JP" altLang="en-US" dirty="0" smtClean="0">
                <a:solidFill>
                  <a:srgbClr val="FFFF00"/>
                </a:solidFill>
              </a:rPr>
              <a:t>第</a:t>
            </a:r>
            <a:r>
              <a:rPr lang="en-US" altLang="ja-JP" dirty="0">
                <a:solidFill>
                  <a:srgbClr val="FFFF00"/>
                </a:solidFill>
              </a:rPr>
              <a:t>5</a:t>
            </a:r>
            <a:r>
              <a:rPr kumimoji="1" lang="ja-JP" altLang="en-US" dirty="0" smtClean="0">
                <a:solidFill>
                  <a:srgbClr val="FFFF00"/>
                </a:solidFill>
              </a:rPr>
              <a:t>回 </a:t>
            </a:r>
            <a:r>
              <a:rPr kumimoji="1" lang="ja-JP" altLang="en-US" dirty="0" err="1" smtClean="0">
                <a:solidFill>
                  <a:srgbClr val="FFFF00"/>
                </a:solidFill>
              </a:rPr>
              <a:t>う</a:t>
            </a:r>
            <a:r>
              <a:rPr kumimoji="1" lang="ja-JP" altLang="en-US" dirty="0" smtClean="0">
                <a:solidFill>
                  <a:srgbClr val="FFFF00"/>
                </a:solidFill>
              </a:rPr>
              <a:t>ちゅうのがっこう</a:t>
            </a:r>
            <a:endParaRPr kumimoji="1" lang="ja-JP" altLang="en-US" dirty="0">
              <a:solidFill>
                <a:srgbClr val="FFFF00"/>
              </a:solidFill>
            </a:endParaRPr>
          </a:p>
        </p:txBody>
      </p:sp>
      <p:sp>
        <p:nvSpPr>
          <p:cNvPr id="9" name="テキスト ボックス 8"/>
          <p:cNvSpPr txBox="1"/>
          <p:nvPr/>
        </p:nvSpPr>
        <p:spPr>
          <a:xfrm>
            <a:off x="467831" y="5645888"/>
            <a:ext cx="3434317" cy="707886"/>
          </a:xfrm>
          <a:prstGeom prst="rect">
            <a:avLst/>
          </a:prstGeom>
          <a:noFill/>
        </p:spPr>
        <p:txBody>
          <a:bodyPr wrap="square" rtlCol="0">
            <a:spAutoFit/>
          </a:bodyPr>
          <a:lstStyle/>
          <a:p>
            <a:r>
              <a:rPr kumimoji="1" lang="ja-JP" altLang="en-US" sz="2000" dirty="0" smtClean="0">
                <a:solidFill>
                  <a:schemeClr val="bg1"/>
                </a:solidFill>
              </a:rPr>
              <a:t>北海道大学　教育学部</a:t>
            </a:r>
            <a:r>
              <a:rPr kumimoji="1" lang="en-US" altLang="ja-JP" sz="2000" dirty="0" smtClean="0">
                <a:solidFill>
                  <a:schemeClr val="bg1"/>
                </a:solidFill>
              </a:rPr>
              <a:t>1</a:t>
            </a:r>
            <a:r>
              <a:rPr kumimoji="1" lang="ja-JP" altLang="en-US" sz="2000" dirty="0" smtClean="0">
                <a:solidFill>
                  <a:schemeClr val="bg1"/>
                </a:solidFill>
              </a:rPr>
              <a:t>年</a:t>
            </a:r>
            <a:endParaRPr kumimoji="1" lang="en-US" altLang="ja-JP" sz="2000" dirty="0" smtClean="0">
              <a:solidFill>
                <a:schemeClr val="bg1"/>
              </a:solidFill>
            </a:endParaRPr>
          </a:p>
          <a:p>
            <a:r>
              <a:rPr lang="ja-JP" altLang="en-US" sz="2000" dirty="0" smtClean="0">
                <a:solidFill>
                  <a:schemeClr val="bg1"/>
                </a:solidFill>
              </a:rPr>
              <a:t>藤川　奈月</a:t>
            </a:r>
            <a:endParaRPr kumimoji="1" lang="ja-JP" altLang="en-US" sz="2000" dirty="0">
              <a:solidFill>
                <a:schemeClr val="bg1"/>
              </a:solidFill>
            </a:endParaRPr>
          </a:p>
        </p:txBody>
      </p:sp>
      <p:sp>
        <p:nvSpPr>
          <p:cNvPr id="10" name="テキスト ボックス 9"/>
          <p:cNvSpPr txBox="1"/>
          <p:nvPr/>
        </p:nvSpPr>
        <p:spPr>
          <a:xfrm>
            <a:off x="10527586" y="6384596"/>
            <a:ext cx="1664414" cy="338554"/>
          </a:xfrm>
          <a:prstGeom prst="rect">
            <a:avLst/>
          </a:prstGeom>
          <a:noFill/>
        </p:spPr>
        <p:txBody>
          <a:bodyPr wrap="square" rtlCol="0">
            <a:spAutoFit/>
          </a:bodyPr>
          <a:lstStyle/>
          <a:p>
            <a:r>
              <a:rPr lang="en-US" altLang="ja-JP" sz="1600" dirty="0">
                <a:solidFill>
                  <a:schemeClr val="bg1"/>
                </a:solidFill>
              </a:rPr>
              <a:t>Photo: GETTY</a:t>
            </a:r>
            <a:endParaRPr kumimoji="1" lang="ja-JP" altLang="en-US" sz="1600" dirty="0">
              <a:solidFill>
                <a:schemeClr val="bg1"/>
              </a:solidFill>
            </a:endParaRPr>
          </a:p>
        </p:txBody>
      </p:sp>
    </p:spTree>
    <p:extLst>
      <p:ext uri="{BB962C8B-B14F-4D97-AF65-F5344CB8AC3E}">
        <p14:creationId xmlns:p14="http://schemas.microsoft.com/office/powerpoint/2010/main" val="515156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65785"/>
            <a:ext cx="10515600" cy="1325563"/>
          </a:xfrm>
        </p:spPr>
        <p:txBody>
          <a:bodyPr/>
          <a:lstStyle/>
          <a:p>
            <a:r>
              <a:rPr lang="ja-JP" altLang="en-US" dirty="0" smtClean="0"/>
              <a:t>地軸の傾き</a:t>
            </a:r>
            <a:endParaRPr kumimoji="1" lang="ja-JP" altLang="en-US" dirty="0"/>
          </a:p>
        </p:txBody>
      </p:sp>
      <p:sp>
        <p:nvSpPr>
          <p:cNvPr id="3" name="コンテンツ プレースホルダー 2"/>
          <p:cNvSpPr>
            <a:spLocks noGrp="1"/>
          </p:cNvSpPr>
          <p:nvPr>
            <p:ph idx="1"/>
          </p:nvPr>
        </p:nvSpPr>
        <p:spPr>
          <a:xfrm>
            <a:off x="838200" y="1555442"/>
            <a:ext cx="3776330" cy="635575"/>
          </a:xfrm>
        </p:spPr>
        <p:txBody>
          <a:bodyPr>
            <a:normAutofit/>
          </a:bodyPr>
          <a:lstStyle/>
          <a:p>
            <a:pPr marL="0" indent="0" fontAlgn="t">
              <a:buNone/>
            </a:pPr>
            <a:r>
              <a:rPr lang="ja-JP" altLang="ja-JP" sz="2600" dirty="0"/>
              <a:t>自転軸傾斜角 </a:t>
            </a:r>
            <a:r>
              <a:rPr lang="ja-JP" altLang="en-US" sz="2600" dirty="0"/>
              <a:t>：</a:t>
            </a:r>
            <a:r>
              <a:rPr lang="en-US" altLang="ja-JP" sz="2600" dirty="0" smtClean="0"/>
              <a:t>25.2°</a:t>
            </a:r>
            <a:endParaRPr kumimoji="1" lang="ja-JP" altLang="en-US" sz="2600" dirty="0"/>
          </a:p>
        </p:txBody>
      </p:sp>
      <p:grpSp>
        <p:nvGrpSpPr>
          <p:cNvPr id="6" name="グループ化 5"/>
          <p:cNvGrpSpPr/>
          <p:nvPr/>
        </p:nvGrpSpPr>
        <p:grpSpPr>
          <a:xfrm>
            <a:off x="432000" y="1116000"/>
            <a:ext cx="11512610" cy="180829"/>
            <a:chOff x="429711" y="1382680"/>
            <a:chExt cx="11512610" cy="180829"/>
          </a:xfrm>
        </p:grpSpPr>
        <p:sp>
          <p:nvSpPr>
            <p:cNvPr id="7" name="正方形/長方形 6"/>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2"/>
            <a:stretch>
              <a:fillRect/>
            </a:stretch>
          </p:blipFill>
          <p:spPr>
            <a:xfrm>
              <a:off x="429711" y="1382680"/>
              <a:ext cx="11510246" cy="60965"/>
            </a:xfrm>
            <a:prstGeom prst="rect">
              <a:avLst/>
            </a:prstGeom>
          </p:spPr>
        </p:pic>
        <p:pic>
          <p:nvPicPr>
            <p:cNvPr id="9" name="図 8"/>
            <p:cNvPicPr>
              <a:picLocks noChangeAspect="1"/>
            </p:cNvPicPr>
            <p:nvPr/>
          </p:nvPicPr>
          <p:blipFill>
            <a:blip r:embed="rId2"/>
            <a:stretch>
              <a:fillRect/>
            </a:stretch>
          </p:blipFill>
          <p:spPr>
            <a:xfrm>
              <a:off x="432075" y="1502544"/>
              <a:ext cx="11510246" cy="60965"/>
            </a:xfrm>
            <a:prstGeom prst="rect">
              <a:avLst/>
            </a:prstGeom>
          </p:spPr>
        </p:pic>
      </p:grpSp>
      <p:grpSp>
        <p:nvGrpSpPr>
          <p:cNvPr id="4" name="グループ化 3"/>
          <p:cNvGrpSpPr/>
          <p:nvPr/>
        </p:nvGrpSpPr>
        <p:grpSpPr>
          <a:xfrm>
            <a:off x="4190132" y="1442456"/>
            <a:ext cx="2152478" cy="677601"/>
            <a:chOff x="4190132" y="1442456"/>
            <a:chExt cx="2152478" cy="677601"/>
          </a:xfrm>
        </p:grpSpPr>
        <p:sp>
          <p:nvSpPr>
            <p:cNvPr id="12" name="左矢印 11"/>
            <p:cNvSpPr/>
            <p:nvPr/>
          </p:nvSpPr>
          <p:spPr>
            <a:xfrm>
              <a:off x="4190132" y="1664955"/>
              <a:ext cx="631749" cy="2326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5030158" y="1442456"/>
              <a:ext cx="1312452" cy="677601"/>
              <a:chOff x="4930405" y="1891032"/>
              <a:chExt cx="1312452" cy="677601"/>
            </a:xfrm>
          </p:grpSpPr>
          <p:sp>
            <p:nvSpPr>
              <p:cNvPr id="11" name="コンテンツ プレースホルダー 2"/>
              <p:cNvSpPr txBox="1">
                <a:spLocks/>
              </p:cNvSpPr>
              <p:nvPr/>
            </p:nvSpPr>
            <p:spPr>
              <a:xfrm>
                <a:off x="4930405" y="2016779"/>
                <a:ext cx="1312452" cy="539791"/>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t">
                  <a:buFont typeface="Arial" panose="020B0604020202020204" pitchFamily="34" charset="0"/>
                  <a:buNone/>
                </a:pPr>
                <a:r>
                  <a:rPr lang="ja-JP" altLang="en-US" dirty="0" smtClean="0"/>
                  <a:t> </a:t>
                </a:r>
                <a:r>
                  <a:rPr lang="ja-JP" altLang="en-US" sz="2600" dirty="0" smtClean="0"/>
                  <a:t>今は。</a:t>
                </a:r>
                <a:endParaRPr lang="ja-JP" altLang="en-US" sz="2600" dirty="0"/>
              </a:p>
            </p:txBody>
          </p:sp>
          <p:sp>
            <p:nvSpPr>
              <p:cNvPr id="13" name="正方形/長方形 12"/>
              <p:cNvSpPr/>
              <p:nvPr/>
            </p:nvSpPr>
            <p:spPr>
              <a:xfrm>
                <a:off x="4930405" y="1891032"/>
                <a:ext cx="1254077" cy="677601"/>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 name="グループ化 4"/>
          <p:cNvGrpSpPr/>
          <p:nvPr/>
        </p:nvGrpSpPr>
        <p:grpSpPr>
          <a:xfrm>
            <a:off x="413802" y="2340212"/>
            <a:ext cx="11507178" cy="4266415"/>
            <a:chOff x="413802" y="2340212"/>
            <a:chExt cx="11507178" cy="4266415"/>
          </a:xfrm>
        </p:grpSpPr>
        <p:sp>
          <p:nvSpPr>
            <p:cNvPr id="10" name="コンテンツ プレースホルダー 2"/>
            <p:cNvSpPr txBox="1">
              <a:spLocks/>
            </p:cNvSpPr>
            <p:nvPr/>
          </p:nvSpPr>
          <p:spPr>
            <a:xfrm>
              <a:off x="413802" y="2340212"/>
              <a:ext cx="3776330" cy="635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t">
                <a:buFont typeface="Arial" panose="020B0604020202020204" pitchFamily="34" charset="0"/>
                <a:buNone/>
              </a:pPr>
              <a:r>
                <a:rPr lang="ja-JP" altLang="en-US" u="sng" dirty="0" smtClean="0">
                  <a:solidFill>
                    <a:srgbClr val="FF0000"/>
                  </a:solidFill>
                </a:rPr>
                <a:t>火星の自転軸は不安定</a:t>
              </a:r>
              <a:endParaRPr lang="ja-JP" altLang="en-US" u="sng" dirty="0">
                <a:solidFill>
                  <a:srgbClr val="FF0000"/>
                </a:solidFill>
              </a:endParaRPr>
            </a:p>
          </p:txBody>
        </p:sp>
        <p:sp>
          <p:nvSpPr>
            <p:cNvPr id="15" name="コンテンツ プレースホルダー 2"/>
            <p:cNvSpPr txBox="1">
              <a:spLocks/>
            </p:cNvSpPr>
            <p:nvPr/>
          </p:nvSpPr>
          <p:spPr>
            <a:xfrm>
              <a:off x="4506006" y="2346601"/>
              <a:ext cx="5845241" cy="635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t">
                <a:buFont typeface="Arial" panose="020B0604020202020204" pitchFamily="34" charset="0"/>
                <a:buNone/>
              </a:pPr>
              <a:r>
                <a:rPr lang="ja-JP" altLang="en-US" sz="2600" dirty="0" smtClean="0"/>
                <a:t>過去</a:t>
              </a:r>
              <a:r>
                <a:rPr lang="en-US" altLang="ja-JP" sz="2600" dirty="0"/>
                <a:t>100</a:t>
              </a:r>
              <a:r>
                <a:rPr lang="ja-JP" altLang="en-US" sz="2600" dirty="0" smtClean="0"/>
                <a:t>万年の間に</a:t>
              </a:r>
              <a:r>
                <a:rPr lang="en-US" altLang="ja-JP" sz="2600" dirty="0" smtClean="0"/>
                <a:t>15°</a:t>
              </a:r>
              <a:r>
                <a:rPr lang="ja-JP" altLang="en-US" sz="2600" dirty="0" smtClean="0"/>
                <a:t>～</a:t>
              </a:r>
              <a:r>
                <a:rPr lang="en-US" altLang="ja-JP" sz="2600" dirty="0" smtClean="0"/>
                <a:t>45°</a:t>
              </a:r>
              <a:r>
                <a:rPr lang="ja-JP" altLang="en-US" sz="2600" dirty="0" smtClean="0"/>
                <a:t>変化</a:t>
              </a:r>
              <a:endParaRPr lang="ja-JP" altLang="en-US" sz="2600" dirty="0"/>
            </a:p>
          </p:txBody>
        </p:sp>
        <p:sp>
          <p:nvSpPr>
            <p:cNvPr id="16" name="コンテンツ プレースホルダー 2"/>
            <p:cNvSpPr txBox="1">
              <a:spLocks/>
            </p:cNvSpPr>
            <p:nvPr/>
          </p:nvSpPr>
          <p:spPr>
            <a:xfrm>
              <a:off x="2039620" y="3445210"/>
              <a:ext cx="5845241" cy="635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t">
                <a:buFont typeface="Arial" panose="020B0604020202020204" pitchFamily="34" charset="0"/>
                <a:buNone/>
              </a:pPr>
              <a:r>
                <a:rPr lang="ja-JP" altLang="en-US" sz="2600" dirty="0" smtClean="0"/>
                <a:t>・・・ 衛星の影響を受けないため</a:t>
              </a:r>
              <a:endParaRPr lang="ja-JP" altLang="en-US" sz="2600" dirty="0"/>
            </a:p>
          </p:txBody>
        </p:sp>
        <p:sp>
          <p:nvSpPr>
            <p:cNvPr id="17" name="コンテンツ プレースホルダー 2"/>
            <p:cNvSpPr txBox="1">
              <a:spLocks/>
            </p:cNvSpPr>
            <p:nvPr/>
          </p:nvSpPr>
          <p:spPr>
            <a:xfrm>
              <a:off x="2039620" y="2975787"/>
              <a:ext cx="9881360" cy="773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t">
                <a:buFont typeface="Arial" panose="020B0604020202020204" pitchFamily="34" charset="0"/>
                <a:buNone/>
              </a:pPr>
              <a:r>
                <a:rPr lang="ja-JP" altLang="en-US" sz="2600" dirty="0" smtClean="0"/>
                <a:t>・・</a:t>
              </a:r>
              <a:r>
                <a:rPr lang="ja-JP" altLang="en-US" sz="2600" dirty="0"/>
                <a:t>・</a:t>
              </a:r>
              <a:r>
                <a:rPr lang="ja-JP" altLang="en-US" sz="2600" dirty="0" smtClean="0"/>
                <a:t> 惑星の大きさに対して、表層のデッパリが大きいため（下図参照）</a:t>
              </a:r>
              <a:endParaRPr lang="en-US" altLang="ja-JP" sz="2600" dirty="0" smtClean="0"/>
            </a:p>
          </p:txBody>
        </p:sp>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l="25152" t="15853" r="12121" b="54202"/>
            <a:stretch/>
          </p:blipFill>
          <p:spPr>
            <a:xfrm>
              <a:off x="730266" y="4234248"/>
              <a:ext cx="5377325" cy="1925345"/>
            </a:xfrm>
            <a:prstGeom prst="rect">
              <a:avLst/>
            </a:prstGeom>
          </p:spPr>
        </p:pic>
        <p:pic>
          <p:nvPicPr>
            <p:cNvPr id="19" name="図 18"/>
            <p:cNvPicPr>
              <a:picLocks noChangeAspect="1"/>
            </p:cNvPicPr>
            <p:nvPr/>
          </p:nvPicPr>
          <p:blipFill rotWithShape="1">
            <a:blip r:embed="rId3">
              <a:extLst>
                <a:ext uri="{28A0092B-C50C-407E-A947-70E740481C1C}">
                  <a14:useLocalDpi xmlns:a14="http://schemas.microsoft.com/office/drawing/2010/main" val="0"/>
                </a:ext>
              </a:extLst>
            </a:blip>
            <a:srcRect l="25061" t="44734" r="12212" b="25091"/>
            <a:stretch/>
          </p:blipFill>
          <p:spPr>
            <a:xfrm>
              <a:off x="6342610" y="4234248"/>
              <a:ext cx="5337147" cy="1925633"/>
            </a:xfrm>
            <a:prstGeom prst="rect">
              <a:avLst/>
            </a:prstGeom>
          </p:spPr>
        </p:pic>
        <p:sp>
          <p:nvSpPr>
            <p:cNvPr id="20" name="テキスト ボックス 19"/>
            <p:cNvSpPr txBox="1"/>
            <p:nvPr/>
          </p:nvSpPr>
          <p:spPr>
            <a:xfrm>
              <a:off x="4011136" y="6329628"/>
              <a:ext cx="5244468" cy="276999"/>
            </a:xfrm>
            <a:prstGeom prst="rect">
              <a:avLst/>
            </a:prstGeom>
            <a:noFill/>
          </p:spPr>
          <p:txBody>
            <a:bodyPr wrap="square" rtlCol="0">
              <a:spAutoFit/>
            </a:bodyPr>
            <a:lstStyle/>
            <a:p>
              <a:r>
                <a:rPr lang="en-US" altLang="ja-JP" sz="1200" dirty="0"/>
                <a:t>『Newton</a:t>
              </a:r>
              <a:r>
                <a:rPr lang="ja-JP" altLang="en-US" sz="1200" dirty="0"/>
                <a:t>別冊　最新探査機がとらえた火星と土星</a:t>
              </a:r>
              <a:r>
                <a:rPr lang="en-US" altLang="ja-JP" sz="1200" dirty="0" smtClean="0"/>
                <a:t>』</a:t>
              </a:r>
              <a:r>
                <a:rPr kumimoji="1" lang="en-US" altLang="ja-JP" sz="1200" dirty="0" smtClean="0"/>
                <a:t>109</a:t>
              </a:r>
              <a:r>
                <a:rPr kumimoji="1" lang="ja-JP" altLang="en-US" sz="1200" dirty="0" smtClean="0"/>
                <a:t>頁</a:t>
              </a:r>
              <a:endParaRPr kumimoji="1" lang="ja-JP" altLang="en-US" sz="1200" dirty="0"/>
            </a:p>
          </p:txBody>
        </p:sp>
      </p:grpSp>
    </p:spTree>
    <p:extLst>
      <p:ext uri="{BB962C8B-B14F-4D97-AF65-F5344CB8AC3E}">
        <p14:creationId xmlns:p14="http://schemas.microsoft.com/office/powerpoint/2010/main" val="709476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85942"/>
            <a:ext cx="8203058" cy="1325563"/>
          </a:xfrm>
        </p:spPr>
        <p:txBody>
          <a:bodyPr>
            <a:normAutofit/>
          </a:bodyPr>
          <a:lstStyle/>
          <a:p>
            <a:r>
              <a:rPr lang="ja-JP" altLang="en-US" dirty="0" smtClean="0"/>
              <a:t>その他の火星の</a:t>
            </a:r>
            <a:r>
              <a:rPr lang="ja-JP" altLang="en-US" dirty="0" smtClean="0"/>
              <a:t>特徴（１）</a:t>
            </a:r>
            <a:endParaRPr kumimoji="1" lang="ja-JP" altLang="en-US" dirty="0"/>
          </a:p>
        </p:txBody>
      </p:sp>
      <p:sp>
        <p:nvSpPr>
          <p:cNvPr id="3" name="コンテンツ プレースホルダー 2"/>
          <p:cNvSpPr>
            <a:spLocks noGrp="1"/>
          </p:cNvSpPr>
          <p:nvPr>
            <p:ph idx="1"/>
          </p:nvPr>
        </p:nvSpPr>
        <p:spPr>
          <a:xfrm>
            <a:off x="786205" y="2694774"/>
            <a:ext cx="10515600" cy="1997820"/>
          </a:xfrm>
        </p:spPr>
        <p:txBody>
          <a:bodyPr>
            <a:normAutofit/>
          </a:bodyPr>
          <a:lstStyle/>
          <a:p>
            <a:pPr marL="0" indent="0">
              <a:buNone/>
            </a:pPr>
            <a:r>
              <a:rPr lang="ja-JP" altLang="en-US" sz="2600" dirty="0" smtClean="0"/>
              <a:t>北半球</a:t>
            </a:r>
            <a:endParaRPr lang="en-US" altLang="ja-JP" sz="2600" dirty="0" smtClean="0"/>
          </a:p>
          <a:p>
            <a:pPr marL="0" indent="0">
              <a:buNone/>
            </a:pPr>
            <a:r>
              <a:rPr lang="ja-JP" altLang="en-US" sz="2600" dirty="0"/>
              <a:t>　</a:t>
            </a:r>
            <a:r>
              <a:rPr lang="ja-JP" altLang="en-US" sz="2600" dirty="0" smtClean="0"/>
              <a:t>　夏</a:t>
            </a:r>
            <a:r>
              <a:rPr lang="ja-JP" altLang="en-US" sz="2600" dirty="0"/>
              <a:t>のはじめに</a:t>
            </a:r>
            <a:r>
              <a:rPr lang="ja-JP" altLang="en-US" sz="2600" dirty="0" smtClean="0"/>
              <a:t>ドライアイス</a:t>
            </a:r>
            <a:endParaRPr lang="en-US" altLang="ja-JP" sz="2600" dirty="0" smtClean="0"/>
          </a:p>
          <a:p>
            <a:pPr marL="0" indent="0">
              <a:buNone/>
            </a:pPr>
            <a:r>
              <a:rPr lang="ja-JP" altLang="en-US" sz="2600" dirty="0" smtClean="0"/>
              <a:t>　　（</a:t>
            </a:r>
            <a:r>
              <a:rPr lang="ja-JP" altLang="en-US" sz="2600" dirty="0"/>
              <a:t>炭酸ガス：</a:t>
            </a:r>
            <a:r>
              <a:rPr lang="en-US" altLang="ja-JP" sz="2600" dirty="0"/>
              <a:t>CO₂</a:t>
            </a:r>
            <a:r>
              <a:rPr lang="ja-JP" altLang="en-US" sz="2600" dirty="0"/>
              <a:t>）の氷が完全に</a:t>
            </a:r>
            <a:r>
              <a:rPr lang="ja-JP" altLang="en-US" sz="2600" dirty="0" smtClean="0"/>
              <a:t>消失</a:t>
            </a:r>
            <a:endParaRPr lang="ja-JP" altLang="en-US" sz="2600" dirty="0"/>
          </a:p>
        </p:txBody>
      </p:sp>
      <p:grpSp>
        <p:nvGrpSpPr>
          <p:cNvPr id="6" name="グループ化 5"/>
          <p:cNvGrpSpPr/>
          <p:nvPr/>
        </p:nvGrpSpPr>
        <p:grpSpPr>
          <a:xfrm>
            <a:off x="2263699" y="1457996"/>
            <a:ext cx="3466407" cy="798021"/>
            <a:chOff x="2488276" y="327748"/>
            <a:chExt cx="3466407" cy="798021"/>
          </a:xfrm>
        </p:grpSpPr>
        <p:sp>
          <p:nvSpPr>
            <p:cNvPr id="4" name="円形吹き出し 3"/>
            <p:cNvSpPr/>
            <p:nvPr/>
          </p:nvSpPr>
          <p:spPr>
            <a:xfrm>
              <a:off x="2488276" y="327748"/>
              <a:ext cx="3380509" cy="798021"/>
            </a:xfrm>
            <a:prstGeom prst="wedgeEllipseCallout">
              <a:avLst>
                <a:gd name="adj1" fmla="val -54827"/>
                <a:gd name="adj2" fmla="val 32218"/>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488276" y="542092"/>
              <a:ext cx="3466407" cy="369332"/>
            </a:xfrm>
            <a:prstGeom prst="rect">
              <a:avLst/>
            </a:prstGeom>
            <a:noFill/>
          </p:spPr>
          <p:txBody>
            <a:bodyPr wrap="square" rtlCol="0">
              <a:spAutoFit/>
            </a:bodyPr>
            <a:lstStyle/>
            <a:p>
              <a:r>
                <a:rPr kumimoji="1" lang="ja-JP" altLang="en-US" dirty="0" smtClean="0"/>
                <a:t>詳しくは、わさび氏のプレゼンで！</a:t>
              </a:r>
              <a:endParaRPr kumimoji="1" lang="ja-JP" altLang="en-US" dirty="0"/>
            </a:p>
          </p:txBody>
        </p:sp>
      </p:grpSp>
      <p:sp>
        <p:nvSpPr>
          <p:cNvPr id="7" name="テキスト ボックス 6"/>
          <p:cNvSpPr txBox="1"/>
          <p:nvPr/>
        </p:nvSpPr>
        <p:spPr>
          <a:xfrm>
            <a:off x="786206" y="4367398"/>
            <a:ext cx="6231044" cy="1292662"/>
          </a:xfrm>
          <a:prstGeom prst="rect">
            <a:avLst/>
          </a:prstGeom>
          <a:noFill/>
        </p:spPr>
        <p:txBody>
          <a:bodyPr wrap="square" rtlCol="0">
            <a:spAutoFit/>
          </a:bodyPr>
          <a:lstStyle/>
          <a:p>
            <a:r>
              <a:rPr lang="ja-JP" altLang="en-US" sz="2600" dirty="0" smtClean="0"/>
              <a:t>南半球</a:t>
            </a:r>
            <a:endParaRPr lang="en-US" altLang="ja-JP" sz="2600" dirty="0" smtClean="0"/>
          </a:p>
          <a:p>
            <a:r>
              <a:rPr lang="ja-JP" altLang="en-US" sz="2600" dirty="0" smtClean="0"/>
              <a:t>　</a:t>
            </a:r>
            <a:r>
              <a:rPr lang="ja-JP" altLang="en-US" sz="2600" dirty="0"/>
              <a:t>　</a:t>
            </a:r>
            <a:r>
              <a:rPr lang="ja-JP" altLang="en-US" sz="2600" dirty="0" smtClean="0"/>
              <a:t>夏</a:t>
            </a:r>
            <a:r>
              <a:rPr lang="ja-JP" altLang="en-US" sz="2600" dirty="0"/>
              <a:t>になってもドライアイスの氷が残留し</a:t>
            </a:r>
            <a:r>
              <a:rPr lang="ja-JP" altLang="en-US" sz="2600" dirty="0" smtClean="0"/>
              <a:t>、</a:t>
            </a:r>
            <a:endParaRPr lang="en-US" altLang="ja-JP" sz="2600" dirty="0" smtClean="0"/>
          </a:p>
          <a:p>
            <a:r>
              <a:rPr lang="ja-JP" altLang="en-US" sz="2600" dirty="0" smtClean="0"/>
              <a:t>　</a:t>
            </a:r>
            <a:r>
              <a:rPr lang="ja-JP" altLang="en-US" sz="2600" dirty="0"/>
              <a:t>　</a:t>
            </a:r>
            <a:r>
              <a:rPr lang="ja-JP" altLang="en-US" sz="2600" dirty="0" smtClean="0"/>
              <a:t>大気</a:t>
            </a:r>
            <a:r>
              <a:rPr lang="ja-JP" altLang="en-US" sz="2600" dirty="0"/>
              <a:t>と平衡状態にある</a:t>
            </a:r>
            <a:r>
              <a:rPr lang="ja-JP" altLang="en-US" sz="2600" dirty="0" smtClean="0"/>
              <a:t>。</a:t>
            </a:r>
            <a:endParaRPr lang="en-US" altLang="ja-JP" sz="2600" dirty="0" smtClean="0"/>
          </a:p>
        </p:txBody>
      </p:sp>
      <p:sp>
        <p:nvSpPr>
          <p:cNvPr id="8" name="テキスト ボックス 7"/>
          <p:cNvSpPr txBox="1"/>
          <p:nvPr/>
        </p:nvSpPr>
        <p:spPr>
          <a:xfrm>
            <a:off x="3907465" y="6028590"/>
            <a:ext cx="3541299" cy="492443"/>
          </a:xfrm>
          <a:prstGeom prst="rect">
            <a:avLst/>
          </a:prstGeom>
          <a:noFill/>
          <a:ln w="19050">
            <a:solidFill>
              <a:schemeClr val="accent4">
                <a:lumMod val="75000"/>
              </a:schemeClr>
            </a:solidFill>
          </a:ln>
        </p:spPr>
        <p:txBody>
          <a:bodyPr wrap="square" rtlCol="0">
            <a:spAutoFit/>
          </a:bodyPr>
          <a:lstStyle/>
          <a:p>
            <a:r>
              <a:rPr lang="ja-JP" altLang="en-US" sz="2600" dirty="0"/>
              <a:t> </a:t>
            </a:r>
            <a:r>
              <a:rPr kumimoji="1" lang="ja-JP" altLang="en-US" sz="2600" dirty="0" smtClean="0"/>
              <a:t>水循環に関わっている</a:t>
            </a:r>
            <a:endParaRPr kumimoji="1" lang="ja-JP" altLang="en-US" sz="2600" dirty="0"/>
          </a:p>
        </p:txBody>
      </p:sp>
      <p:pic>
        <p:nvPicPr>
          <p:cNvPr id="9" name="図 8"/>
          <p:cNvPicPr>
            <a:picLocks noChangeAspect="1"/>
          </p:cNvPicPr>
          <p:nvPr/>
        </p:nvPicPr>
        <p:blipFill>
          <a:blip r:embed="rId2"/>
          <a:stretch>
            <a:fillRect/>
          </a:stretch>
        </p:blipFill>
        <p:spPr>
          <a:xfrm>
            <a:off x="432000" y="1116000"/>
            <a:ext cx="11516342" cy="176799"/>
          </a:xfrm>
          <a:prstGeom prst="rect">
            <a:avLst/>
          </a:prstGeom>
        </p:spPr>
      </p:pic>
      <p:sp>
        <p:nvSpPr>
          <p:cNvPr id="10" name="コンテンツ プレースホルダー 2"/>
          <p:cNvSpPr txBox="1">
            <a:spLocks/>
          </p:cNvSpPr>
          <p:nvPr/>
        </p:nvSpPr>
        <p:spPr>
          <a:xfrm>
            <a:off x="838200" y="1727308"/>
            <a:ext cx="3369733" cy="536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u="sng" dirty="0" smtClean="0">
                <a:solidFill>
                  <a:srgbClr val="FF0000"/>
                </a:solidFill>
              </a:rPr>
              <a:t>極冠</a:t>
            </a:r>
            <a:endParaRPr lang="ja-JP" altLang="en-US" u="sng" dirty="0">
              <a:solidFill>
                <a:srgbClr val="FF0000"/>
              </a:solidFill>
            </a:endParaRPr>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b="143"/>
          <a:stretch/>
        </p:blipFill>
        <p:spPr>
          <a:xfrm>
            <a:off x="7281577" y="1573587"/>
            <a:ext cx="4204930" cy="3360762"/>
          </a:xfrm>
          <a:prstGeom prst="rect">
            <a:avLst/>
          </a:prstGeom>
        </p:spPr>
      </p:pic>
      <p:sp>
        <p:nvSpPr>
          <p:cNvPr id="12" name="テキスト ボックス 11"/>
          <p:cNvSpPr txBox="1"/>
          <p:nvPr/>
        </p:nvSpPr>
        <p:spPr>
          <a:xfrm>
            <a:off x="8298169" y="4934349"/>
            <a:ext cx="3291080" cy="646331"/>
          </a:xfrm>
          <a:prstGeom prst="rect">
            <a:avLst/>
          </a:prstGeom>
          <a:noFill/>
        </p:spPr>
        <p:txBody>
          <a:bodyPr wrap="square" rtlCol="0">
            <a:spAutoFit/>
          </a:bodyPr>
          <a:lstStyle/>
          <a:p>
            <a:r>
              <a:rPr kumimoji="1" lang="en-US" altLang="ja-JP" sz="1200" dirty="0" smtClean="0"/>
              <a:t>NASA 『MRO</a:t>
            </a:r>
            <a:r>
              <a:rPr lang="en-US" altLang="ja-JP" sz="1200" dirty="0" smtClean="0"/>
              <a:t>』</a:t>
            </a:r>
            <a:r>
              <a:rPr lang="ja-JP" altLang="en-US" sz="1200" dirty="0" smtClean="0"/>
              <a:t>（</a:t>
            </a:r>
            <a:r>
              <a:rPr lang="en-US" altLang="ja-JP" sz="1200" dirty="0" smtClean="0"/>
              <a:t>http</a:t>
            </a:r>
            <a:r>
              <a:rPr lang="en-US" altLang="ja-JP" sz="1200" dirty="0"/>
              <a:t>://</a:t>
            </a:r>
            <a:r>
              <a:rPr lang="en-US" altLang="ja-JP" sz="1200" dirty="0" smtClean="0"/>
              <a:t>www.nasa.gov/mission_pages/MRO/multimedia/pia13163.html</a:t>
            </a:r>
            <a:r>
              <a:rPr lang="ja-JP" altLang="en-US" sz="1200" dirty="0" smtClean="0"/>
              <a:t>）</a:t>
            </a:r>
            <a:endParaRPr kumimoji="1" lang="ja-JP" altLang="en-US" sz="1200" dirty="0"/>
          </a:p>
        </p:txBody>
      </p:sp>
    </p:spTree>
    <p:extLst>
      <p:ext uri="{BB962C8B-B14F-4D97-AF65-F5344CB8AC3E}">
        <p14:creationId xmlns:p14="http://schemas.microsoft.com/office/powerpoint/2010/main" val="2435532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23166" t="15880" r="15711" b="18353"/>
          <a:stretch/>
        </p:blipFill>
        <p:spPr>
          <a:xfrm>
            <a:off x="266790" y="2145613"/>
            <a:ext cx="2138204" cy="3067555"/>
          </a:xfrm>
          <a:prstGeom prst="rect">
            <a:avLst/>
          </a:prstGeom>
          <a:ln w="19050" cap="sq">
            <a:solidFill>
              <a:schemeClr val="bg1"/>
            </a:solidFill>
            <a:prstDash val="solid"/>
            <a:miter lim="800000"/>
          </a:ln>
          <a:effectLst/>
        </p:spPr>
      </p:pic>
      <p:sp>
        <p:nvSpPr>
          <p:cNvPr id="2" name="タイトル 1"/>
          <p:cNvSpPr>
            <a:spLocks noGrp="1"/>
          </p:cNvSpPr>
          <p:nvPr>
            <p:ph type="title"/>
          </p:nvPr>
        </p:nvSpPr>
        <p:spPr>
          <a:xfrm>
            <a:off x="838197" y="80371"/>
            <a:ext cx="6668386" cy="1325563"/>
          </a:xfrm>
        </p:spPr>
        <p:txBody>
          <a:bodyPr>
            <a:normAutofit/>
          </a:bodyPr>
          <a:lstStyle/>
          <a:p>
            <a:r>
              <a:rPr lang="ja-JP" altLang="en-US" dirty="0" smtClean="0"/>
              <a:t>その他の火星の特徴（２）</a:t>
            </a:r>
            <a:endParaRPr kumimoji="1" lang="ja-JP" altLang="en-US" dirty="0"/>
          </a:p>
        </p:txBody>
      </p:sp>
      <p:sp>
        <p:nvSpPr>
          <p:cNvPr id="3" name="コンテンツ プレースホルダー 2"/>
          <p:cNvSpPr>
            <a:spLocks noGrp="1"/>
          </p:cNvSpPr>
          <p:nvPr>
            <p:ph idx="1"/>
          </p:nvPr>
        </p:nvSpPr>
        <p:spPr>
          <a:xfrm>
            <a:off x="7130544" y="1547020"/>
            <a:ext cx="1777409" cy="528022"/>
          </a:xfrm>
        </p:spPr>
        <p:txBody>
          <a:bodyPr>
            <a:normAutofit/>
          </a:bodyPr>
          <a:lstStyle/>
          <a:p>
            <a:pPr marL="0" indent="0">
              <a:buNone/>
            </a:pPr>
            <a:r>
              <a:rPr lang="ja-JP" altLang="en-US" u="sng" dirty="0" smtClean="0">
                <a:solidFill>
                  <a:srgbClr val="FF0000"/>
                </a:solidFill>
              </a:rPr>
              <a:t>生命体？</a:t>
            </a:r>
            <a:endParaRPr lang="ja-JP" altLang="en-US" u="sng" dirty="0">
              <a:solidFill>
                <a:srgbClr val="FF0000"/>
              </a:solidFill>
            </a:endParaRPr>
          </a:p>
        </p:txBody>
      </p:sp>
      <p:pic>
        <p:nvPicPr>
          <p:cNvPr id="9" name="図 8"/>
          <p:cNvPicPr>
            <a:picLocks noChangeAspect="1"/>
          </p:cNvPicPr>
          <p:nvPr/>
        </p:nvPicPr>
        <p:blipFill>
          <a:blip r:embed="rId3"/>
          <a:stretch>
            <a:fillRect/>
          </a:stretch>
        </p:blipFill>
        <p:spPr>
          <a:xfrm>
            <a:off x="432000" y="1116000"/>
            <a:ext cx="11516342" cy="176799"/>
          </a:xfrm>
          <a:prstGeom prst="rect">
            <a:avLst/>
          </a:prstGeom>
        </p:spPr>
      </p:pic>
      <p:sp>
        <p:nvSpPr>
          <p:cNvPr id="10" name="コンテンツ プレースホルダー 2"/>
          <p:cNvSpPr txBox="1">
            <a:spLocks/>
          </p:cNvSpPr>
          <p:nvPr/>
        </p:nvSpPr>
        <p:spPr>
          <a:xfrm>
            <a:off x="982035" y="1488345"/>
            <a:ext cx="3369733" cy="536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u="sng" dirty="0" smtClean="0">
                <a:solidFill>
                  <a:srgbClr val="FF0000"/>
                </a:solidFill>
              </a:rPr>
              <a:t>水？</a:t>
            </a:r>
            <a:endParaRPr lang="ja-JP" altLang="en-US" u="sng" dirty="0">
              <a:solidFill>
                <a:srgbClr val="FF0000"/>
              </a:solidFill>
            </a:endParaRPr>
          </a:p>
        </p:txBody>
      </p:sp>
      <p:grpSp>
        <p:nvGrpSpPr>
          <p:cNvPr id="11" name="グループ化 10"/>
          <p:cNvGrpSpPr/>
          <p:nvPr/>
        </p:nvGrpSpPr>
        <p:grpSpPr>
          <a:xfrm>
            <a:off x="7767263" y="170451"/>
            <a:ext cx="3466407" cy="798021"/>
            <a:chOff x="2488276" y="327748"/>
            <a:chExt cx="3466407" cy="798021"/>
          </a:xfrm>
        </p:grpSpPr>
        <p:sp>
          <p:nvSpPr>
            <p:cNvPr id="12" name="円形吹き出し 11"/>
            <p:cNvSpPr/>
            <p:nvPr/>
          </p:nvSpPr>
          <p:spPr>
            <a:xfrm>
              <a:off x="2488276" y="327748"/>
              <a:ext cx="3380509" cy="798021"/>
            </a:xfrm>
            <a:prstGeom prst="wedgeEllipseCallout">
              <a:avLst>
                <a:gd name="adj1" fmla="val -54827"/>
                <a:gd name="adj2" fmla="val 32218"/>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488276" y="542092"/>
              <a:ext cx="3466407" cy="369332"/>
            </a:xfrm>
            <a:prstGeom prst="rect">
              <a:avLst/>
            </a:prstGeom>
            <a:noFill/>
          </p:spPr>
          <p:txBody>
            <a:bodyPr wrap="square" rtlCol="0">
              <a:spAutoFit/>
            </a:bodyPr>
            <a:lstStyle/>
            <a:p>
              <a:r>
                <a:rPr kumimoji="1" lang="ja-JP" altLang="en-US" dirty="0" smtClean="0"/>
                <a:t>詳しくは、わさび氏のプレゼンで！</a:t>
              </a:r>
              <a:endParaRPr kumimoji="1" lang="ja-JP" altLang="en-US" dirty="0"/>
            </a:p>
          </p:txBody>
        </p:sp>
      </p:grpSp>
      <p:grpSp>
        <p:nvGrpSpPr>
          <p:cNvPr id="18" name="グループ化 17"/>
          <p:cNvGrpSpPr/>
          <p:nvPr/>
        </p:nvGrpSpPr>
        <p:grpSpPr>
          <a:xfrm>
            <a:off x="8774325" y="3874257"/>
            <a:ext cx="2547099" cy="2410230"/>
            <a:chOff x="7542122" y="2562462"/>
            <a:chExt cx="2547099" cy="2410230"/>
          </a:xfrm>
        </p:grpSpPr>
        <p:pic>
          <p:nvPicPr>
            <p:cNvPr id="7" name="図 6"/>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8393" t="20974" r="1738" b="15247"/>
            <a:stretch/>
          </p:blipFill>
          <p:spPr>
            <a:xfrm>
              <a:off x="7542122" y="2562462"/>
              <a:ext cx="2547099" cy="2410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テキスト ボックス 7"/>
            <p:cNvSpPr txBox="1"/>
            <p:nvPr/>
          </p:nvSpPr>
          <p:spPr>
            <a:xfrm>
              <a:off x="8364432" y="4603360"/>
              <a:ext cx="1724789" cy="369332"/>
            </a:xfrm>
            <a:prstGeom prst="rect">
              <a:avLst/>
            </a:prstGeom>
            <a:noFill/>
          </p:spPr>
          <p:txBody>
            <a:bodyPr wrap="square" rtlCol="0">
              <a:spAutoFit/>
            </a:bodyPr>
            <a:lstStyle/>
            <a:p>
              <a:r>
                <a:rPr lang="ja-JP" altLang="en-US" dirty="0" smtClean="0">
                  <a:latin typeface="AR P丸ゴシック体M" panose="020B0600010101010101" pitchFamily="50" charset="-128"/>
                  <a:ea typeface="AR P丸ゴシック体M" panose="020B0600010101010101" pitchFamily="50" charset="-128"/>
                </a:rPr>
                <a:t>イラスト：</a:t>
              </a:r>
              <a:r>
                <a:rPr lang="en-US" altLang="ja-JP" i="1" dirty="0" err="1" smtClean="0">
                  <a:latin typeface="AR P丸ゴシック体M" panose="020B0600010101010101" pitchFamily="50" charset="-128"/>
                  <a:ea typeface="AR P丸ゴシック体M" panose="020B0600010101010101" pitchFamily="50" charset="-128"/>
                </a:rPr>
                <a:t>S.</a:t>
              </a:r>
              <a:r>
                <a:rPr kumimoji="1" lang="en-US" altLang="ja-JP" i="1" dirty="0" err="1" smtClean="0">
                  <a:latin typeface="AR P丸ゴシック体M" panose="020B0600010101010101" pitchFamily="50" charset="-128"/>
                  <a:ea typeface="AR P丸ゴシック体M" panose="020B0600010101010101" pitchFamily="50" charset="-128"/>
                </a:rPr>
                <a:t>Ikeda</a:t>
              </a:r>
              <a:endParaRPr kumimoji="1" lang="ja-JP" altLang="en-US" i="1" dirty="0">
                <a:latin typeface="AR P丸ゴシック体M" panose="020B0600010101010101" pitchFamily="50" charset="-128"/>
                <a:ea typeface="AR P丸ゴシック体M" panose="020B0600010101010101" pitchFamily="50" charset="-128"/>
              </a:endParaRPr>
            </a:p>
          </p:txBody>
        </p:sp>
      </p:grpSp>
      <p:pic>
        <p:nvPicPr>
          <p:cNvPr id="15" name="図 14"/>
          <p:cNvPicPr>
            <a:picLocks noChangeAspect="1"/>
          </p:cNvPicPr>
          <p:nvPr/>
        </p:nvPicPr>
        <p:blipFill rotWithShape="1">
          <a:blip r:embed="rId6">
            <a:extLst>
              <a:ext uri="{28A0092B-C50C-407E-A947-70E740481C1C}">
                <a14:useLocalDpi xmlns:a14="http://schemas.microsoft.com/office/drawing/2010/main" val="0"/>
              </a:ext>
            </a:extLst>
          </a:blip>
          <a:srcRect l="26124" t="27202" r="42640" b="28388"/>
          <a:stretch/>
        </p:blipFill>
        <p:spPr>
          <a:xfrm rot="16200000">
            <a:off x="1917639" y="3530264"/>
            <a:ext cx="2856215" cy="3045628"/>
          </a:xfrm>
          <a:prstGeom prst="rect">
            <a:avLst/>
          </a:prstGeom>
          <a:ln w="19050">
            <a:solidFill>
              <a:schemeClr val="bg1"/>
            </a:solidFill>
          </a:ln>
        </p:spPr>
      </p:pic>
      <p:sp>
        <p:nvSpPr>
          <p:cNvPr id="16" name="テキスト ボックス 15"/>
          <p:cNvSpPr txBox="1"/>
          <p:nvPr/>
        </p:nvSpPr>
        <p:spPr>
          <a:xfrm>
            <a:off x="4868561" y="5915155"/>
            <a:ext cx="2413402" cy="738664"/>
          </a:xfrm>
          <a:prstGeom prst="rect">
            <a:avLst/>
          </a:prstGeom>
          <a:noFill/>
        </p:spPr>
        <p:txBody>
          <a:bodyPr wrap="square" rtlCol="0">
            <a:spAutoFit/>
          </a:bodyPr>
          <a:lstStyle/>
          <a:p>
            <a:r>
              <a:rPr lang="ja-JP" altLang="en-US" dirty="0" smtClean="0"/>
              <a:t>堆積岩成層構造</a:t>
            </a:r>
            <a:endParaRPr lang="en-US" altLang="ja-JP" dirty="0" smtClean="0"/>
          </a:p>
          <a:p>
            <a:r>
              <a:rPr lang="en-US" altLang="ja-JP" sz="1200" dirty="0" smtClean="0"/>
              <a:t>『</a:t>
            </a:r>
            <a:r>
              <a:rPr lang="en-US" altLang="ja-JP" sz="1200" dirty="0"/>
              <a:t>Newton</a:t>
            </a:r>
            <a:r>
              <a:rPr lang="ja-JP" altLang="en-US" sz="1200" dirty="0"/>
              <a:t>別冊　最新探査機がとらえた火星と土星</a:t>
            </a:r>
            <a:r>
              <a:rPr lang="en-US" altLang="ja-JP" sz="1200" dirty="0" smtClean="0"/>
              <a:t>』74</a:t>
            </a:r>
            <a:r>
              <a:rPr kumimoji="1" lang="ja-JP" altLang="en-US" sz="1200" dirty="0" smtClean="0"/>
              <a:t>頁</a:t>
            </a:r>
            <a:endParaRPr kumimoji="1" lang="ja-JP" altLang="en-US" sz="1200" dirty="0"/>
          </a:p>
        </p:txBody>
      </p:sp>
      <p:sp>
        <p:nvSpPr>
          <p:cNvPr id="17" name="テキスト ボックス 16"/>
          <p:cNvSpPr txBox="1"/>
          <p:nvPr/>
        </p:nvSpPr>
        <p:spPr>
          <a:xfrm>
            <a:off x="5263578" y="4254575"/>
            <a:ext cx="2144089" cy="738664"/>
          </a:xfrm>
          <a:prstGeom prst="rect">
            <a:avLst/>
          </a:prstGeom>
          <a:noFill/>
        </p:spPr>
        <p:txBody>
          <a:bodyPr wrap="square" rtlCol="0">
            <a:spAutoFit/>
          </a:bodyPr>
          <a:lstStyle/>
          <a:p>
            <a:r>
              <a:rPr lang="ja-JP" altLang="en-US" dirty="0" smtClean="0"/>
              <a:t>バレーネットワーク</a:t>
            </a:r>
            <a:endParaRPr lang="en-US" altLang="ja-JP" dirty="0" smtClean="0"/>
          </a:p>
          <a:p>
            <a:r>
              <a:rPr lang="en-US" altLang="ja-JP" sz="1200" dirty="0" smtClean="0"/>
              <a:t>『</a:t>
            </a:r>
            <a:r>
              <a:rPr lang="en-US" altLang="ja-JP" sz="1200" dirty="0"/>
              <a:t>Newton</a:t>
            </a:r>
            <a:r>
              <a:rPr lang="ja-JP" altLang="en-US" sz="1200" dirty="0"/>
              <a:t>別冊　最新探査機がとらえた火星と土星</a:t>
            </a:r>
            <a:r>
              <a:rPr lang="en-US" altLang="ja-JP" sz="1200" dirty="0" smtClean="0"/>
              <a:t>』</a:t>
            </a:r>
            <a:r>
              <a:rPr lang="en-US" altLang="ja-JP" sz="1200" dirty="0"/>
              <a:t>114</a:t>
            </a:r>
            <a:r>
              <a:rPr kumimoji="1" lang="ja-JP" altLang="en-US" sz="1200" dirty="0" smtClean="0"/>
              <a:t>頁</a:t>
            </a:r>
            <a:endParaRPr kumimoji="1" lang="ja-JP" altLang="en-US" sz="1200" dirty="0"/>
          </a:p>
        </p:txBody>
      </p:sp>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l="14994" t="19526" r="17292" b="11399"/>
          <a:stretch/>
        </p:blipFill>
        <p:spPr>
          <a:xfrm rot="16200000">
            <a:off x="3515753" y="1121384"/>
            <a:ext cx="2646110" cy="3599034"/>
          </a:xfrm>
          <a:prstGeom prst="rect">
            <a:avLst/>
          </a:prstGeom>
          <a:noFill/>
          <a:ln w="19050">
            <a:solidFill>
              <a:schemeClr val="bg1"/>
            </a:solidFill>
          </a:ln>
        </p:spPr>
      </p:pic>
      <p:sp>
        <p:nvSpPr>
          <p:cNvPr id="21" name="テキスト ボックス 20"/>
          <p:cNvSpPr txBox="1"/>
          <p:nvPr/>
        </p:nvSpPr>
        <p:spPr>
          <a:xfrm>
            <a:off x="56029" y="5268824"/>
            <a:ext cx="1279863" cy="646331"/>
          </a:xfrm>
          <a:prstGeom prst="rect">
            <a:avLst/>
          </a:prstGeom>
          <a:noFill/>
        </p:spPr>
        <p:txBody>
          <a:bodyPr wrap="square" rtlCol="0">
            <a:spAutoFit/>
          </a:bodyPr>
          <a:lstStyle/>
          <a:p>
            <a:r>
              <a:rPr lang="en-US" altLang="ja-JP" sz="1200" dirty="0" smtClean="0"/>
              <a:t>『</a:t>
            </a:r>
            <a:r>
              <a:rPr lang="en-US" altLang="ja-JP" sz="1200" dirty="0"/>
              <a:t>Newton</a:t>
            </a:r>
            <a:r>
              <a:rPr lang="ja-JP" altLang="en-US" sz="1200" dirty="0"/>
              <a:t>別冊　</a:t>
            </a:r>
            <a:r>
              <a:rPr lang="ja-JP" altLang="en-US" sz="1200" dirty="0" smtClean="0"/>
              <a:t>太陽系大図鑑</a:t>
            </a:r>
            <a:r>
              <a:rPr lang="en-US" altLang="ja-JP" sz="1200" dirty="0" smtClean="0"/>
              <a:t>』</a:t>
            </a:r>
            <a:r>
              <a:rPr lang="en-US" altLang="ja-JP" sz="1200" dirty="0"/>
              <a:t>45</a:t>
            </a:r>
            <a:r>
              <a:rPr kumimoji="1" lang="ja-JP" altLang="en-US" sz="1200" dirty="0" smtClean="0"/>
              <a:t>頁</a:t>
            </a:r>
            <a:endParaRPr kumimoji="1" lang="ja-JP" altLang="en-US" sz="1200" dirty="0"/>
          </a:p>
        </p:txBody>
      </p:sp>
      <p:sp>
        <p:nvSpPr>
          <p:cNvPr id="22" name="テキスト ボックス 21"/>
          <p:cNvSpPr txBox="1"/>
          <p:nvPr/>
        </p:nvSpPr>
        <p:spPr>
          <a:xfrm>
            <a:off x="7506583" y="2515519"/>
            <a:ext cx="4380411" cy="892552"/>
          </a:xfrm>
          <a:prstGeom prst="rect">
            <a:avLst/>
          </a:prstGeom>
          <a:noFill/>
          <a:ln w="19050">
            <a:solidFill>
              <a:schemeClr val="accent4">
                <a:lumMod val="75000"/>
              </a:schemeClr>
            </a:solidFill>
          </a:ln>
        </p:spPr>
        <p:txBody>
          <a:bodyPr wrap="square" rtlCol="0">
            <a:spAutoFit/>
          </a:bodyPr>
          <a:lstStyle/>
          <a:p>
            <a:r>
              <a:rPr lang="ja-JP" altLang="en-US" sz="2600" dirty="0"/>
              <a:t>液体</a:t>
            </a:r>
            <a:r>
              <a:rPr lang="ja-JP" altLang="en-US" sz="2600" dirty="0" smtClean="0"/>
              <a:t>の水があれば、</a:t>
            </a:r>
            <a:endParaRPr lang="en-US" altLang="ja-JP" sz="2600" dirty="0" smtClean="0"/>
          </a:p>
          <a:p>
            <a:r>
              <a:rPr lang="ja-JP" altLang="en-US" sz="2600" dirty="0" smtClean="0"/>
              <a:t>生命存在の可能性が出てくる</a:t>
            </a:r>
            <a:endParaRPr kumimoji="1" lang="ja-JP" altLang="en-US" sz="2600" dirty="0"/>
          </a:p>
        </p:txBody>
      </p:sp>
    </p:spTree>
    <p:extLst>
      <p:ext uri="{BB962C8B-B14F-4D97-AF65-F5344CB8AC3E}">
        <p14:creationId xmlns:p14="http://schemas.microsoft.com/office/powerpoint/2010/main" val="3448135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4051" y="15538"/>
            <a:ext cx="6916894" cy="1431906"/>
          </a:xfrm>
        </p:spPr>
        <p:txBody>
          <a:bodyPr>
            <a:normAutofit/>
          </a:bodyPr>
          <a:lstStyle/>
          <a:p>
            <a:r>
              <a:rPr lang="ja-JP" altLang="en-US" dirty="0" smtClean="0"/>
              <a:t>その他の火星の特徴（３）</a:t>
            </a:r>
            <a:endParaRPr kumimoji="1" lang="ja-JP" altLang="en-US" dirty="0"/>
          </a:p>
        </p:txBody>
      </p:sp>
      <p:sp>
        <p:nvSpPr>
          <p:cNvPr id="3" name="コンテンツ プレースホルダー 2"/>
          <p:cNvSpPr>
            <a:spLocks noGrp="1"/>
          </p:cNvSpPr>
          <p:nvPr>
            <p:ph idx="1"/>
          </p:nvPr>
        </p:nvSpPr>
        <p:spPr>
          <a:xfrm>
            <a:off x="1185903" y="2530522"/>
            <a:ext cx="5731933" cy="536575"/>
          </a:xfrm>
        </p:spPr>
        <p:txBody>
          <a:bodyPr>
            <a:normAutofit/>
          </a:bodyPr>
          <a:lstStyle/>
          <a:p>
            <a:pPr marL="0" indent="0">
              <a:buNone/>
            </a:pPr>
            <a:r>
              <a:rPr kumimoji="1" lang="ja-JP" altLang="en-US" sz="2600" dirty="0" smtClean="0"/>
              <a:t>核とマントルの熱を閉じ込める</a:t>
            </a:r>
            <a:endParaRPr kumimoji="1" lang="ja-JP" altLang="en-US" sz="2600" dirty="0"/>
          </a:p>
        </p:txBody>
      </p:sp>
      <p:sp>
        <p:nvSpPr>
          <p:cNvPr id="4" name="テキスト ボックス 3"/>
          <p:cNvSpPr txBox="1"/>
          <p:nvPr/>
        </p:nvSpPr>
        <p:spPr>
          <a:xfrm>
            <a:off x="529701" y="4828872"/>
            <a:ext cx="5867401" cy="523220"/>
          </a:xfrm>
          <a:prstGeom prst="rect">
            <a:avLst/>
          </a:prstGeom>
          <a:noFill/>
        </p:spPr>
        <p:txBody>
          <a:bodyPr wrap="square" rtlCol="0">
            <a:spAutoFit/>
          </a:bodyPr>
          <a:lstStyle/>
          <a:p>
            <a:r>
              <a:rPr lang="ja-JP" altLang="en-US" sz="2600" u="sng" dirty="0" smtClean="0">
                <a:solidFill>
                  <a:srgbClr val="FF0000"/>
                </a:solidFill>
              </a:rPr>
              <a:t> </a:t>
            </a:r>
            <a:r>
              <a:rPr kumimoji="1" lang="ja-JP" altLang="en-US" sz="2800" u="sng" dirty="0" smtClean="0">
                <a:solidFill>
                  <a:srgbClr val="FF0000"/>
                </a:solidFill>
              </a:rPr>
              <a:t>プレートテクトニクスが存在しない</a:t>
            </a:r>
            <a:endParaRPr kumimoji="1" lang="ja-JP" altLang="en-US" sz="2800" u="sng" dirty="0">
              <a:solidFill>
                <a:srgbClr val="FF0000"/>
              </a:solidFill>
            </a:endParaRPr>
          </a:p>
        </p:txBody>
      </p:sp>
      <p:sp>
        <p:nvSpPr>
          <p:cNvPr id="5" name="コンテンツ プレースホルダー 2"/>
          <p:cNvSpPr txBox="1">
            <a:spLocks/>
          </p:cNvSpPr>
          <p:nvPr/>
        </p:nvSpPr>
        <p:spPr>
          <a:xfrm>
            <a:off x="529701" y="1607407"/>
            <a:ext cx="3369733" cy="536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u="sng" dirty="0" smtClean="0">
                <a:solidFill>
                  <a:srgbClr val="FF0000"/>
                </a:solidFill>
              </a:rPr>
              <a:t>リソスフェアが厚い</a:t>
            </a:r>
            <a:endParaRPr lang="ja-JP" altLang="en-US" u="sng" dirty="0">
              <a:solidFill>
                <a:srgbClr val="FF0000"/>
              </a:solidFill>
            </a:endParaRPr>
          </a:p>
        </p:txBody>
      </p:sp>
      <p:sp>
        <p:nvSpPr>
          <p:cNvPr id="6" name="テキスト ボックス 5"/>
          <p:cNvSpPr txBox="1"/>
          <p:nvPr/>
        </p:nvSpPr>
        <p:spPr>
          <a:xfrm>
            <a:off x="2273940" y="3146587"/>
            <a:ext cx="5037311" cy="1292662"/>
          </a:xfrm>
          <a:prstGeom prst="rect">
            <a:avLst/>
          </a:prstGeom>
          <a:noFill/>
        </p:spPr>
        <p:txBody>
          <a:bodyPr wrap="square" rtlCol="0">
            <a:spAutoFit/>
          </a:bodyPr>
          <a:lstStyle/>
          <a:p>
            <a:pPr algn="ctr"/>
            <a:r>
              <a:rPr kumimoji="1" lang="ja-JP" altLang="en-US" sz="2600" dirty="0" smtClean="0"/>
              <a:t>地球よりはるかに長く熱を保存</a:t>
            </a:r>
            <a:endParaRPr kumimoji="1" lang="en-US" altLang="ja-JP" sz="2600" dirty="0" smtClean="0"/>
          </a:p>
          <a:p>
            <a:pPr algn="ctr"/>
            <a:r>
              <a:rPr lang="ja-JP" altLang="en-US" sz="2600" dirty="0" smtClean="0"/>
              <a:t>↓</a:t>
            </a:r>
            <a:endParaRPr lang="en-US" altLang="ja-JP" sz="2600" dirty="0" smtClean="0"/>
          </a:p>
          <a:p>
            <a:pPr algn="ctr"/>
            <a:r>
              <a:rPr kumimoji="1" lang="ja-JP" altLang="en-US" sz="2600" dirty="0" smtClean="0"/>
              <a:t>核が液体</a:t>
            </a:r>
            <a:endParaRPr kumimoji="1" lang="ja-JP" altLang="en-US" sz="2600" dirty="0"/>
          </a:p>
        </p:txBody>
      </p:sp>
      <p:sp>
        <p:nvSpPr>
          <p:cNvPr id="7" name="テキスト ボックス 6"/>
          <p:cNvSpPr txBox="1"/>
          <p:nvPr/>
        </p:nvSpPr>
        <p:spPr>
          <a:xfrm>
            <a:off x="7585397" y="2798809"/>
            <a:ext cx="3792355" cy="2031325"/>
          </a:xfrm>
          <a:prstGeom prst="rect">
            <a:avLst/>
          </a:prstGeom>
          <a:noFill/>
          <a:ln w="19050">
            <a:solidFill>
              <a:schemeClr val="accent4">
                <a:lumMod val="75000"/>
              </a:schemeClr>
            </a:solidFill>
          </a:ln>
        </p:spPr>
        <p:txBody>
          <a:bodyPr wrap="square" rtlCol="0">
            <a:spAutoFit/>
          </a:bodyPr>
          <a:lstStyle/>
          <a:p>
            <a:pPr algn="ctr"/>
            <a:r>
              <a:rPr lang="ja-JP" altLang="en-US" sz="2100" dirty="0" smtClean="0"/>
              <a:t>硫黄</a:t>
            </a:r>
            <a:r>
              <a:rPr lang="ja-JP" altLang="en-US" sz="2100" dirty="0"/>
              <a:t>が</a:t>
            </a:r>
            <a:r>
              <a:rPr lang="ja-JP" altLang="en-US" sz="2100" dirty="0" smtClean="0"/>
              <a:t>存在するということは、</a:t>
            </a:r>
            <a:endParaRPr lang="en-US" altLang="ja-JP" sz="2100" dirty="0" smtClean="0"/>
          </a:p>
          <a:p>
            <a:pPr algn="ctr"/>
            <a:r>
              <a:rPr lang="ja-JP" altLang="en-US" sz="2100" dirty="0" smtClean="0"/>
              <a:t>鉄</a:t>
            </a:r>
            <a:r>
              <a:rPr lang="ja-JP" altLang="en-US" sz="2100" dirty="0"/>
              <a:t>・ニッケル・硫黄の合金の凝固点がおよそ</a:t>
            </a:r>
            <a:r>
              <a:rPr lang="en-US" altLang="ja-JP" sz="2100" dirty="0"/>
              <a:t>300℃</a:t>
            </a:r>
            <a:r>
              <a:rPr lang="ja-JP" altLang="en-US" sz="2100" dirty="0" smtClean="0"/>
              <a:t>下がることを意味する</a:t>
            </a:r>
            <a:endParaRPr lang="en-US" altLang="ja-JP" sz="2100" dirty="0"/>
          </a:p>
          <a:p>
            <a:pPr algn="ctr"/>
            <a:r>
              <a:rPr lang="ja-JP" altLang="en-US" sz="2100" dirty="0" smtClean="0"/>
              <a:t>↓</a:t>
            </a:r>
            <a:endParaRPr lang="en-US" altLang="ja-JP" sz="2100" dirty="0" smtClean="0"/>
          </a:p>
          <a:p>
            <a:pPr algn="ctr"/>
            <a:r>
              <a:rPr lang="ja-JP" altLang="en-US" sz="2100" dirty="0" smtClean="0"/>
              <a:t>液体状態だという裏付け</a:t>
            </a:r>
            <a:endParaRPr lang="en-US" altLang="ja-JP" sz="2100" dirty="0" smtClean="0"/>
          </a:p>
        </p:txBody>
      </p:sp>
      <p:sp>
        <p:nvSpPr>
          <p:cNvPr id="8" name="テキスト ボックス 7"/>
          <p:cNvSpPr txBox="1"/>
          <p:nvPr/>
        </p:nvSpPr>
        <p:spPr>
          <a:xfrm>
            <a:off x="4792595" y="1506362"/>
            <a:ext cx="4021667" cy="738664"/>
          </a:xfrm>
          <a:prstGeom prst="rect">
            <a:avLst/>
          </a:prstGeom>
          <a:noFill/>
        </p:spPr>
        <p:txBody>
          <a:bodyPr wrap="square" rtlCol="0">
            <a:spAutoFit/>
          </a:bodyPr>
          <a:lstStyle/>
          <a:p>
            <a:r>
              <a:rPr lang="ja-JP" altLang="en-US" sz="2100" dirty="0"/>
              <a:t>南半球は</a:t>
            </a:r>
            <a:r>
              <a:rPr lang="en-US" altLang="ja-JP" sz="2100" dirty="0" smtClean="0"/>
              <a:t>500km</a:t>
            </a:r>
            <a:r>
              <a:rPr lang="ja-JP" altLang="en-US" sz="2100" dirty="0" smtClean="0"/>
              <a:t> ←厚い</a:t>
            </a:r>
            <a:endParaRPr lang="en-US" altLang="ja-JP" sz="2100" dirty="0" smtClean="0"/>
          </a:p>
          <a:p>
            <a:r>
              <a:rPr lang="ja-JP" altLang="en-US" sz="2100" dirty="0" smtClean="0"/>
              <a:t>北半球</a:t>
            </a:r>
            <a:r>
              <a:rPr lang="ja-JP" altLang="en-US" sz="2100" dirty="0"/>
              <a:t>は</a:t>
            </a:r>
            <a:r>
              <a:rPr lang="en-US" altLang="ja-JP" sz="2100" dirty="0"/>
              <a:t>150</a:t>
            </a:r>
            <a:r>
              <a:rPr lang="ja-JP" altLang="en-US" sz="2100" dirty="0"/>
              <a:t>～</a:t>
            </a:r>
            <a:r>
              <a:rPr lang="en-US" altLang="ja-JP" sz="2100" dirty="0" smtClean="0"/>
              <a:t>200km</a:t>
            </a:r>
            <a:endParaRPr kumimoji="1" lang="ja-JP" altLang="en-US" sz="2100" dirty="0"/>
          </a:p>
        </p:txBody>
      </p:sp>
      <p:sp>
        <p:nvSpPr>
          <p:cNvPr id="9" name="テキスト ボックス 8"/>
          <p:cNvSpPr txBox="1"/>
          <p:nvPr/>
        </p:nvSpPr>
        <p:spPr>
          <a:xfrm>
            <a:off x="1312689" y="5650943"/>
            <a:ext cx="9195155" cy="492443"/>
          </a:xfrm>
          <a:prstGeom prst="rect">
            <a:avLst/>
          </a:prstGeom>
          <a:noFill/>
        </p:spPr>
        <p:txBody>
          <a:bodyPr wrap="square" rtlCol="0">
            <a:spAutoFit/>
          </a:bodyPr>
          <a:lstStyle/>
          <a:p>
            <a:r>
              <a:rPr kumimoji="1" lang="ja-JP" altLang="en-US" sz="2600" dirty="0" smtClean="0"/>
              <a:t>大きな火山を形成</a:t>
            </a:r>
            <a:endParaRPr kumimoji="1" lang="ja-JP" altLang="en-US" sz="2600" dirty="0"/>
          </a:p>
        </p:txBody>
      </p:sp>
      <p:pic>
        <p:nvPicPr>
          <p:cNvPr id="10" name="図 9"/>
          <p:cNvPicPr>
            <a:picLocks noChangeAspect="1"/>
          </p:cNvPicPr>
          <p:nvPr/>
        </p:nvPicPr>
        <p:blipFill>
          <a:blip r:embed="rId3"/>
          <a:stretch>
            <a:fillRect/>
          </a:stretch>
        </p:blipFill>
        <p:spPr>
          <a:xfrm>
            <a:off x="432000" y="1116000"/>
            <a:ext cx="11516342" cy="176799"/>
          </a:xfrm>
          <a:prstGeom prst="rect">
            <a:avLst/>
          </a:prstGeom>
        </p:spPr>
      </p:pic>
    </p:spTree>
    <p:extLst>
      <p:ext uri="{BB962C8B-B14F-4D97-AF65-F5344CB8AC3E}">
        <p14:creationId xmlns:p14="http://schemas.microsoft.com/office/powerpoint/2010/main" val="1582537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0643" y="51362"/>
            <a:ext cx="10515600" cy="1325563"/>
          </a:xfrm>
        </p:spPr>
        <p:txBody>
          <a:bodyPr/>
          <a:lstStyle/>
          <a:p>
            <a:r>
              <a:rPr kumimoji="1" lang="ja-JP" altLang="en-US" dirty="0" smtClean="0"/>
              <a:t>火星の火山（１）</a:t>
            </a:r>
            <a:endParaRPr kumimoji="1" lang="ja-JP" altLang="en-US" dirty="0"/>
          </a:p>
        </p:txBody>
      </p:sp>
      <p:grpSp>
        <p:nvGrpSpPr>
          <p:cNvPr id="5" name="グループ化 4"/>
          <p:cNvGrpSpPr/>
          <p:nvPr/>
        </p:nvGrpSpPr>
        <p:grpSpPr>
          <a:xfrm>
            <a:off x="432000" y="1116000"/>
            <a:ext cx="11512610" cy="180829"/>
            <a:chOff x="429711" y="1382680"/>
            <a:chExt cx="11512610" cy="180829"/>
          </a:xfrm>
        </p:grpSpPr>
        <p:sp>
          <p:nvSpPr>
            <p:cNvPr id="6" name="正方形/長方形 5"/>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2"/>
            <a:stretch>
              <a:fillRect/>
            </a:stretch>
          </p:blipFill>
          <p:spPr>
            <a:xfrm>
              <a:off x="429711" y="1382680"/>
              <a:ext cx="11510246" cy="60965"/>
            </a:xfrm>
            <a:prstGeom prst="rect">
              <a:avLst/>
            </a:prstGeom>
          </p:spPr>
        </p:pic>
        <p:pic>
          <p:nvPicPr>
            <p:cNvPr id="8" name="図 7"/>
            <p:cNvPicPr>
              <a:picLocks noChangeAspect="1"/>
            </p:cNvPicPr>
            <p:nvPr/>
          </p:nvPicPr>
          <p:blipFill>
            <a:blip r:embed="rId2"/>
            <a:stretch>
              <a:fillRect/>
            </a:stretch>
          </p:blipFill>
          <p:spPr>
            <a:xfrm>
              <a:off x="432075" y="1502544"/>
              <a:ext cx="11510246" cy="60965"/>
            </a:xfrm>
            <a:prstGeom prst="rect">
              <a:avLst/>
            </a:prstGeom>
          </p:spPr>
        </p:pic>
      </p:grpSp>
      <p:sp>
        <p:nvSpPr>
          <p:cNvPr id="10" name="テキスト ボックス 9"/>
          <p:cNvSpPr txBox="1"/>
          <p:nvPr/>
        </p:nvSpPr>
        <p:spPr>
          <a:xfrm>
            <a:off x="1020391" y="1641755"/>
            <a:ext cx="8016949" cy="492443"/>
          </a:xfrm>
          <a:prstGeom prst="rect">
            <a:avLst/>
          </a:prstGeom>
          <a:noFill/>
        </p:spPr>
        <p:txBody>
          <a:bodyPr wrap="square" rtlCol="0">
            <a:spAutoFit/>
          </a:bodyPr>
          <a:lstStyle/>
          <a:p>
            <a:r>
              <a:rPr kumimoji="1" lang="ja-JP" altLang="en-US" sz="2600" dirty="0" smtClean="0"/>
              <a:t>火星の火山は</a:t>
            </a:r>
            <a:r>
              <a:rPr kumimoji="1" lang="ja-JP" altLang="en-US" sz="2600" u="sng" dirty="0" smtClean="0">
                <a:solidFill>
                  <a:srgbClr val="FF0000"/>
                </a:solidFill>
              </a:rPr>
              <a:t>ホットスポット型</a:t>
            </a:r>
            <a:endParaRPr kumimoji="1" lang="ja-JP" altLang="en-US" sz="2600" u="sng" dirty="0">
              <a:solidFill>
                <a:srgbClr val="FF0000"/>
              </a:solidFill>
            </a:endParaRPr>
          </a:p>
        </p:txBody>
      </p:sp>
      <p:grpSp>
        <p:nvGrpSpPr>
          <p:cNvPr id="12" name="グループ化 11"/>
          <p:cNvGrpSpPr/>
          <p:nvPr/>
        </p:nvGrpSpPr>
        <p:grpSpPr>
          <a:xfrm>
            <a:off x="3047710" y="2104182"/>
            <a:ext cx="1820487" cy="523069"/>
            <a:chOff x="464214" y="2278096"/>
            <a:chExt cx="1264920" cy="1434838"/>
          </a:xfrm>
        </p:grpSpPr>
        <p:cxnSp>
          <p:nvCxnSpPr>
            <p:cNvPr id="13" name="直線コネクタ 12"/>
            <p:cNvCxnSpPr/>
            <p:nvPr/>
          </p:nvCxnSpPr>
          <p:spPr>
            <a:xfrm>
              <a:off x="464214" y="2278096"/>
              <a:ext cx="126492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グループ化 13"/>
            <p:cNvGrpSpPr/>
            <p:nvPr/>
          </p:nvGrpSpPr>
          <p:grpSpPr>
            <a:xfrm>
              <a:off x="1060960" y="2283122"/>
              <a:ext cx="293688" cy="1429812"/>
              <a:chOff x="1470660" y="2360814"/>
              <a:chExt cx="293688" cy="759686"/>
            </a:xfrm>
          </p:grpSpPr>
          <p:cxnSp>
            <p:nvCxnSpPr>
              <p:cNvPr id="15" name="直線コネクタ 14"/>
              <p:cNvCxnSpPr/>
              <p:nvPr/>
            </p:nvCxnSpPr>
            <p:spPr>
              <a:xfrm>
                <a:off x="1470660" y="2360814"/>
                <a:ext cx="0" cy="75968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470660" y="3120500"/>
                <a:ext cx="293688"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8" name="テキスト ボックス 17"/>
          <p:cNvSpPr txBox="1"/>
          <p:nvPr/>
        </p:nvSpPr>
        <p:spPr>
          <a:xfrm>
            <a:off x="4437595" y="2463447"/>
            <a:ext cx="7052040" cy="492443"/>
          </a:xfrm>
          <a:prstGeom prst="rect">
            <a:avLst/>
          </a:prstGeom>
          <a:noFill/>
        </p:spPr>
        <p:txBody>
          <a:bodyPr wrap="square" rtlCol="0">
            <a:spAutoFit/>
          </a:bodyPr>
          <a:lstStyle/>
          <a:p>
            <a:r>
              <a:rPr lang="ja-JP" altLang="en-US" sz="2600" dirty="0"/>
              <a:t>地下</a:t>
            </a:r>
            <a:r>
              <a:rPr lang="ja-JP" altLang="en-US" sz="2600" dirty="0" smtClean="0"/>
              <a:t>から</a:t>
            </a:r>
            <a:r>
              <a:rPr lang="ja-JP" altLang="en-US" sz="2600" dirty="0"/>
              <a:t>定常的</a:t>
            </a:r>
            <a:r>
              <a:rPr lang="ja-JP" altLang="en-US" sz="2600" dirty="0" smtClean="0"/>
              <a:t>に</a:t>
            </a:r>
            <a:r>
              <a:rPr lang="ja-JP" altLang="en-US" sz="2600" dirty="0"/>
              <a:t>マグマ</a:t>
            </a:r>
            <a:r>
              <a:rPr lang="ja-JP" altLang="en-US" sz="2600" dirty="0" smtClean="0"/>
              <a:t>が</a:t>
            </a:r>
            <a:r>
              <a:rPr lang="ja-JP" altLang="en-US" sz="2600" dirty="0"/>
              <a:t>供給</a:t>
            </a:r>
            <a:r>
              <a:rPr lang="ja-JP" altLang="en-US" sz="2600" dirty="0" smtClean="0"/>
              <a:t>されている地点</a:t>
            </a:r>
            <a:endParaRPr kumimoji="1" lang="ja-JP" altLang="en-US" sz="2600" dirty="0"/>
          </a:p>
        </p:txBody>
      </p:sp>
      <p:grpSp>
        <p:nvGrpSpPr>
          <p:cNvPr id="41" name="グループ化 40"/>
          <p:cNvGrpSpPr/>
          <p:nvPr/>
        </p:nvGrpSpPr>
        <p:grpSpPr>
          <a:xfrm>
            <a:off x="581131" y="2733452"/>
            <a:ext cx="3146227" cy="3388458"/>
            <a:chOff x="610920" y="2959218"/>
            <a:chExt cx="3146227" cy="3388458"/>
          </a:xfrm>
        </p:grpSpPr>
        <p:grpSp>
          <p:nvGrpSpPr>
            <p:cNvPr id="37" name="グループ化 36"/>
            <p:cNvGrpSpPr/>
            <p:nvPr/>
          </p:nvGrpSpPr>
          <p:grpSpPr>
            <a:xfrm>
              <a:off x="610920" y="2959218"/>
              <a:ext cx="3146227" cy="3388458"/>
              <a:chOff x="610920" y="2977704"/>
              <a:chExt cx="3146227" cy="3388458"/>
            </a:xfrm>
          </p:grpSpPr>
          <p:grpSp>
            <p:nvGrpSpPr>
              <p:cNvPr id="25" name="グループ化 24"/>
              <p:cNvGrpSpPr/>
              <p:nvPr/>
            </p:nvGrpSpPr>
            <p:grpSpPr>
              <a:xfrm>
                <a:off x="610920" y="3558484"/>
                <a:ext cx="3146227" cy="2807678"/>
                <a:chOff x="706582" y="3929711"/>
                <a:chExt cx="3000894" cy="2038827"/>
              </a:xfrm>
            </p:grpSpPr>
            <p:sp>
              <p:nvSpPr>
                <p:cNvPr id="19" name="正方形/長方形 18"/>
                <p:cNvSpPr/>
                <p:nvPr/>
              </p:nvSpPr>
              <p:spPr>
                <a:xfrm>
                  <a:off x="706582" y="4613564"/>
                  <a:ext cx="3000894" cy="4156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06582" y="5029200"/>
                  <a:ext cx="3000894" cy="9393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1577929" y="5016050"/>
                  <a:ext cx="914400" cy="16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812155" y="4613564"/>
                  <a:ext cx="473825" cy="108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706582" y="4447309"/>
                  <a:ext cx="3000894" cy="16859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a:off x="1605808" y="3929711"/>
                  <a:ext cx="886521" cy="54110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2" name="直線コネクタ 31"/>
              <p:cNvCxnSpPr>
                <a:stCxn id="24" idx="0"/>
              </p:cNvCxnSpPr>
              <p:nvPr/>
            </p:nvCxnSpPr>
            <p:spPr>
              <a:xfrm flipH="1">
                <a:off x="2018422" y="3558484"/>
                <a:ext cx="1" cy="2807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雲形吹き出し 35"/>
              <p:cNvSpPr/>
              <p:nvPr/>
            </p:nvSpPr>
            <p:spPr>
              <a:xfrm>
                <a:off x="1815329" y="2977704"/>
                <a:ext cx="667821" cy="405535"/>
              </a:xfrm>
              <a:prstGeom prst="cloudCallou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円/楕円 38"/>
            <p:cNvSpPr/>
            <p:nvPr/>
          </p:nvSpPr>
          <p:spPr>
            <a:xfrm>
              <a:off x="1707539" y="5098206"/>
              <a:ext cx="592538" cy="141509"/>
            </a:xfrm>
            <a:prstGeom prst="ellipse">
              <a:avLst/>
            </a:prstGeom>
            <a:solidFill>
              <a:srgbClr val="F67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1863569" y="4509465"/>
              <a:ext cx="314877" cy="101500"/>
            </a:xfrm>
            <a:prstGeom prst="ellipse">
              <a:avLst/>
            </a:prstGeom>
            <a:solidFill>
              <a:srgbClr val="F67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p:cNvGrpSpPr/>
          <p:nvPr/>
        </p:nvGrpSpPr>
        <p:grpSpPr>
          <a:xfrm>
            <a:off x="4166712" y="3337976"/>
            <a:ext cx="7759683" cy="2859891"/>
            <a:chOff x="4262270" y="3781541"/>
            <a:chExt cx="7759683" cy="2859891"/>
          </a:xfrm>
        </p:grpSpPr>
        <p:grpSp>
          <p:nvGrpSpPr>
            <p:cNvPr id="89" name="グループ化 88"/>
            <p:cNvGrpSpPr/>
            <p:nvPr/>
          </p:nvGrpSpPr>
          <p:grpSpPr>
            <a:xfrm>
              <a:off x="4607085" y="4350233"/>
              <a:ext cx="2550309" cy="1918876"/>
              <a:chOff x="4522572" y="4348480"/>
              <a:chExt cx="2550309" cy="1918876"/>
            </a:xfrm>
          </p:grpSpPr>
          <p:sp>
            <p:nvSpPr>
              <p:cNvPr id="81" name="二等辺三角形 80"/>
              <p:cNvSpPr/>
              <p:nvPr/>
            </p:nvSpPr>
            <p:spPr>
              <a:xfrm>
                <a:off x="6099488" y="4806149"/>
                <a:ext cx="526348" cy="42198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7" name="グループ化 86"/>
              <p:cNvGrpSpPr/>
              <p:nvPr/>
            </p:nvGrpSpPr>
            <p:grpSpPr>
              <a:xfrm>
                <a:off x="4522572" y="4348480"/>
                <a:ext cx="2550309" cy="1918876"/>
                <a:chOff x="4546272" y="4354710"/>
                <a:chExt cx="2550309" cy="1918876"/>
              </a:xfrm>
            </p:grpSpPr>
            <p:grpSp>
              <p:nvGrpSpPr>
                <p:cNvPr id="42" name="グループ化 41"/>
                <p:cNvGrpSpPr/>
                <p:nvPr/>
              </p:nvGrpSpPr>
              <p:grpSpPr>
                <a:xfrm>
                  <a:off x="4546272" y="4354710"/>
                  <a:ext cx="2400361" cy="1918876"/>
                  <a:chOff x="610920" y="2959218"/>
                  <a:chExt cx="4238691" cy="3388458"/>
                </a:xfrm>
              </p:grpSpPr>
              <p:grpSp>
                <p:nvGrpSpPr>
                  <p:cNvPr id="43" name="グループ化 42"/>
                  <p:cNvGrpSpPr/>
                  <p:nvPr/>
                </p:nvGrpSpPr>
                <p:grpSpPr>
                  <a:xfrm>
                    <a:off x="610920" y="2959218"/>
                    <a:ext cx="4238691" cy="3388458"/>
                    <a:chOff x="610920" y="2977704"/>
                    <a:chExt cx="4238691" cy="3388458"/>
                  </a:xfrm>
                </p:grpSpPr>
                <p:grpSp>
                  <p:nvGrpSpPr>
                    <p:cNvPr id="46" name="グループ化 45"/>
                    <p:cNvGrpSpPr/>
                    <p:nvPr/>
                  </p:nvGrpSpPr>
                  <p:grpSpPr>
                    <a:xfrm>
                      <a:off x="610920" y="3551695"/>
                      <a:ext cx="4238691" cy="2814467"/>
                      <a:chOff x="706582" y="3924781"/>
                      <a:chExt cx="4042894" cy="2043757"/>
                    </a:xfrm>
                  </p:grpSpPr>
                  <p:sp>
                    <p:nvSpPr>
                      <p:cNvPr id="49" name="正方形/長方形 48"/>
                      <p:cNvSpPr/>
                      <p:nvPr/>
                    </p:nvSpPr>
                    <p:spPr>
                      <a:xfrm>
                        <a:off x="706582" y="4636320"/>
                        <a:ext cx="4042894" cy="39731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06582" y="5029200"/>
                        <a:ext cx="4042894" cy="9393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1577929" y="5016050"/>
                        <a:ext cx="914400" cy="16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1812155" y="4613564"/>
                        <a:ext cx="473825" cy="108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706582" y="4447310"/>
                        <a:ext cx="4042894" cy="1863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p:cNvSpPr/>
                      <p:nvPr/>
                    </p:nvSpPr>
                    <p:spPr>
                      <a:xfrm>
                        <a:off x="1629665" y="3924781"/>
                        <a:ext cx="886520" cy="54111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7" name="直線コネクタ 46"/>
                    <p:cNvCxnSpPr>
                      <a:stCxn id="54" idx="0"/>
                    </p:cNvCxnSpPr>
                    <p:nvPr/>
                  </p:nvCxnSpPr>
                  <p:spPr>
                    <a:xfrm flipH="1">
                      <a:off x="2043433" y="3551694"/>
                      <a:ext cx="2" cy="280767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雲形吹き出し 47"/>
                    <p:cNvSpPr/>
                    <p:nvPr/>
                  </p:nvSpPr>
                  <p:spPr>
                    <a:xfrm>
                      <a:off x="1815329" y="2977704"/>
                      <a:ext cx="667821" cy="405535"/>
                    </a:xfrm>
                    <a:prstGeom prst="cloudCallou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4" name="円/楕円 43"/>
                  <p:cNvSpPr/>
                  <p:nvPr/>
                </p:nvSpPr>
                <p:spPr>
                  <a:xfrm>
                    <a:off x="1707539" y="5098206"/>
                    <a:ext cx="592538" cy="141509"/>
                  </a:xfrm>
                  <a:prstGeom prst="ellipse">
                    <a:avLst/>
                  </a:prstGeom>
                  <a:solidFill>
                    <a:srgbClr val="F67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1863569" y="4509465"/>
                    <a:ext cx="314877" cy="101500"/>
                  </a:xfrm>
                  <a:prstGeom prst="ellipse">
                    <a:avLst/>
                  </a:prstGeom>
                  <a:solidFill>
                    <a:srgbClr val="F67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5" name="テキスト ボックス 84"/>
                <p:cNvSpPr txBox="1"/>
                <p:nvPr/>
              </p:nvSpPr>
              <p:spPr>
                <a:xfrm>
                  <a:off x="5361466" y="5202028"/>
                  <a:ext cx="1735115" cy="369332"/>
                </a:xfrm>
                <a:prstGeom prst="rect">
                  <a:avLst/>
                </a:prstGeom>
                <a:noFill/>
              </p:spPr>
              <p:txBody>
                <a:bodyPr wrap="square" rtlCol="0">
                  <a:spAutoFit/>
                </a:bodyPr>
                <a:lstStyle/>
                <a:p>
                  <a:r>
                    <a:rPr kumimoji="1" lang="ja-JP" altLang="en-US" dirty="0" smtClean="0"/>
                    <a:t>海洋プレート →</a:t>
                  </a:r>
                  <a:endParaRPr kumimoji="1" lang="ja-JP" altLang="en-US" dirty="0"/>
                </a:p>
              </p:txBody>
            </p:sp>
          </p:grpSp>
        </p:grpSp>
        <p:grpSp>
          <p:nvGrpSpPr>
            <p:cNvPr id="90" name="グループ化 89"/>
            <p:cNvGrpSpPr/>
            <p:nvPr/>
          </p:nvGrpSpPr>
          <p:grpSpPr>
            <a:xfrm>
              <a:off x="7562123" y="4350233"/>
              <a:ext cx="4285997" cy="1918876"/>
              <a:chOff x="7562123" y="4350233"/>
              <a:chExt cx="4285997" cy="1918876"/>
            </a:xfrm>
          </p:grpSpPr>
          <p:sp>
            <p:nvSpPr>
              <p:cNvPr id="82" name="二等辺三角形 81"/>
              <p:cNvSpPr/>
              <p:nvPr/>
            </p:nvSpPr>
            <p:spPr>
              <a:xfrm>
                <a:off x="9552580" y="4776407"/>
                <a:ext cx="526348" cy="42198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二等辺三角形 82"/>
              <p:cNvSpPr/>
              <p:nvPr/>
            </p:nvSpPr>
            <p:spPr>
              <a:xfrm>
                <a:off x="10824956" y="4871246"/>
                <a:ext cx="347650" cy="278719"/>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8" name="グループ化 87"/>
              <p:cNvGrpSpPr/>
              <p:nvPr/>
            </p:nvGrpSpPr>
            <p:grpSpPr>
              <a:xfrm>
                <a:off x="7562123" y="4350233"/>
                <a:ext cx="4285997" cy="1918876"/>
                <a:chOff x="7519009" y="4350233"/>
                <a:chExt cx="4285997" cy="1918876"/>
              </a:xfrm>
            </p:grpSpPr>
            <p:grpSp>
              <p:nvGrpSpPr>
                <p:cNvPr id="68" name="グループ化 67"/>
                <p:cNvGrpSpPr/>
                <p:nvPr/>
              </p:nvGrpSpPr>
              <p:grpSpPr>
                <a:xfrm>
                  <a:off x="7519009" y="4350233"/>
                  <a:ext cx="4285997" cy="1918876"/>
                  <a:chOff x="610918" y="2959218"/>
                  <a:chExt cx="7568453" cy="3388458"/>
                </a:xfrm>
              </p:grpSpPr>
              <p:grpSp>
                <p:nvGrpSpPr>
                  <p:cNvPr id="69" name="グループ化 68"/>
                  <p:cNvGrpSpPr/>
                  <p:nvPr/>
                </p:nvGrpSpPr>
                <p:grpSpPr>
                  <a:xfrm>
                    <a:off x="610918" y="2959218"/>
                    <a:ext cx="7568453" cy="3388458"/>
                    <a:chOff x="610918" y="2977704"/>
                    <a:chExt cx="7568453" cy="3388458"/>
                  </a:xfrm>
                </p:grpSpPr>
                <p:grpSp>
                  <p:nvGrpSpPr>
                    <p:cNvPr id="72" name="グループ化 71"/>
                    <p:cNvGrpSpPr/>
                    <p:nvPr/>
                  </p:nvGrpSpPr>
                  <p:grpSpPr>
                    <a:xfrm>
                      <a:off x="610918" y="3558484"/>
                      <a:ext cx="7568453" cy="2807678"/>
                      <a:chOff x="706580" y="3929711"/>
                      <a:chExt cx="7218845" cy="2038827"/>
                    </a:xfrm>
                  </p:grpSpPr>
                  <p:sp>
                    <p:nvSpPr>
                      <p:cNvPr id="75" name="正方形/長方形 74"/>
                      <p:cNvSpPr/>
                      <p:nvPr/>
                    </p:nvSpPr>
                    <p:spPr>
                      <a:xfrm>
                        <a:off x="706582" y="4613564"/>
                        <a:ext cx="7218843" cy="41563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706580" y="5029200"/>
                        <a:ext cx="7218845" cy="9393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1577929" y="5016050"/>
                        <a:ext cx="914400" cy="1662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1812155" y="4613564"/>
                        <a:ext cx="473825" cy="108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706582" y="4447311"/>
                        <a:ext cx="7218843" cy="1662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二等辺三角形 79"/>
                      <p:cNvSpPr/>
                      <p:nvPr/>
                    </p:nvSpPr>
                    <p:spPr>
                      <a:xfrm>
                        <a:off x="1605808" y="3929711"/>
                        <a:ext cx="886521" cy="541109"/>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3" name="直線コネクタ 72"/>
                    <p:cNvCxnSpPr>
                      <a:stCxn id="80" idx="0"/>
                    </p:cNvCxnSpPr>
                    <p:nvPr/>
                  </p:nvCxnSpPr>
                  <p:spPr>
                    <a:xfrm flipH="1">
                      <a:off x="2018422" y="3558484"/>
                      <a:ext cx="1" cy="2807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雲形吹き出し 73"/>
                    <p:cNvSpPr/>
                    <p:nvPr/>
                  </p:nvSpPr>
                  <p:spPr>
                    <a:xfrm>
                      <a:off x="1815329" y="2977704"/>
                      <a:ext cx="667821" cy="405535"/>
                    </a:xfrm>
                    <a:prstGeom prst="cloudCallou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円/楕円 69"/>
                  <p:cNvSpPr/>
                  <p:nvPr/>
                </p:nvSpPr>
                <p:spPr>
                  <a:xfrm>
                    <a:off x="1707539" y="5098206"/>
                    <a:ext cx="592538" cy="141509"/>
                  </a:xfrm>
                  <a:prstGeom prst="ellipse">
                    <a:avLst/>
                  </a:prstGeom>
                  <a:solidFill>
                    <a:srgbClr val="F67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1863569" y="4509465"/>
                    <a:ext cx="314877" cy="101500"/>
                  </a:xfrm>
                  <a:prstGeom prst="ellipse">
                    <a:avLst/>
                  </a:prstGeom>
                  <a:solidFill>
                    <a:srgbClr val="F67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6" name="テキスト ボックス 85"/>
                <p:cNvSpPr txBox="1"/>
                <p:nvPr/>
              </p:nvSpPr>
              <p:spPr>
                <a:xfrm>
                  <a:off x="9168256" y="5208647"/>
                  <a:ext cx="1735115" cy="369332"/>
                </a:xfrm>
                <a:prstGeom prst="rect">
                  <a:avLst/>
                </a:prstGeom>
                <a:noFill/>
              </p:spPr>
              <p:txBody>
                <a:bodyPr wrap="square" rtlCol="0">
                  <a:spAutoFit/>
                </a:bodyPr>
                <a:lstStyle/>
                <a:p>
                  <a:r>
                    <a:rPr kumimoji="1" lang="ja-JP" altLang="en-US" dirty="0" smtClean="0"/>
                    <a:t>海洋プレート →</a:t>
                  </a:r>
                  <a:endParaRPr kumimoji="1" lang="ja-JP" altLang="en-US" dirty="0"/>
                </a:p>
              </p:txBody>
            </p:sp>
          </p:grpSp>
        </p:grpSp>
        <p:sp>
          <p:nvSpPr>
            <p:cNvPr id="91" name="右矢印 90"/>
            <p:cNvSpPr/>
            <p:nvPr/>
          </p:nvSpPr>
          <p:spPr>
            <a:xfrm>
              <a:off x="7157394" y="5536565"/>
              <a:ext cx="281095" cy="366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4262270" y="3981008"/>
              <a:ext cx="7759683" cy="2660424"/>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4483518" y="3781541"/>
              <a:ext cx="1877521" cy="415498"/>
            </a:xfrm>
            <a:prstGeom prst="rect">
              <a:avLst/>
            </a:prstGeom>
            <a:solidFill>
              <a:schemeClr val="bg1"/>
            </a:solidFill>
          </p:spPr>
          <p:txBody>
            <a:bodyPr wrap="square" rtlCol="0">
              <a:spAutoFit/>
            </a:bodyPr>
            <a:lstStyle/>
            <a:p>
              <a:r>
                <a:rPr kumimoji="1" lang="en-US" altLang="ja-JP" sz="2100" dirty="0" smtClean="0"/>
                <a:t>※ </a:t>
              </a:r>
              <a:r>
                <a:rPr kumimoji="1" lang="ja-JP" altLang="en-US" sz="2100" dirty="0" smtClean="0"/>
                <a:t>地球の場合</a:t>
              </a:r>
              <a:endParaRPr kumimoji="1" lang="ja-JP" altLang="en-US" sz="2100" dirty="0"/>
            </a:p>
          </p:txBody>
        </p:sp>
      </p:grpSp>
    </p:spTree>
    <p:extLst>
      <p:ext uri="{BB962C8B-B14F-4D97-AF65-F5344CB8AC3E}">
        <p14:creationId xmlns:p14="http://schemas.microsoft.com/office/powerpoint/2010/main" val="3603362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3385" y="80602"/>
            <a:ext cx="4039621" cy="1325563"/>
          </a:xfrm>
        </p:spPr>
        <p:txBody>
          <a:bodyPr/>
          <a:lstStyle/>
          <a:p>
            <a:r>
              <a:rPr kumimoji="1" lang="ja-JP" altLang="en-US" dirty="0" smtClean="0"/>
              <a:t>火星の火山（２）</a:t>
            </a:r>
            <a:endParaRPr kumimoji="1" lang="ja-JP" altLang="en-US" dirty="0"/>
          </a:p>
        </p:txBody>
      </p:sp>
      <p:sp>
        <p:nvSpPr>
          <p:cNvPr id="15" name="コンテンツ プレースホルダー 2"/>
          <p:cNvSpPr>
            <a:spLocks noGrp="1"/>
          </p:cNvSpPr>
          <p:nvPr>
            <p:ph idx="1"/>
          </p:nvPr>
        </p:nvSpPr>
        <p:spPr>
          <a:xfrm>
            <a:off x="1050449" y="4009582"/>
            <a:ext cx="10515600" cy="494242"/>
          </a:xfrm>
        </p:spPr>
        <p:txBody>
          <a:bodyPr>
            <a:normAutofit/>
          </a:bodyPr>
          <a:lstStyle/>
          <a:p>
            <a:pPr marL="0" indent="0">
              <a:buNone/>
            </a:pPr>
            <a:r>
              <a:rPr lang="ja-JP" altLang="en-US" sz="2600" dirty="0" smtClean="0"/>
              <a:t>・ 火山活動はとく</a:t>
            </a:r>
            <a:r>
              <a:rPr lang="ja-JP" altLang="en-US" sz="2600" dirty="0"/>
              <a:t>にタルシス</a:t>
            </a:r>
            <a:r>
              <a:rPr lang="ja-JP" altLang="en-US" sz="2600" dirty="0" smtClean="0"/>
              <a:t>地方とエリシウム地方に見られる</a:t>
            </a:r>
            <a:endParaRPr lang="en-US" altLang="ja-JP" sz="2600" dirty="0" smtClean="0"/>
          </a:p>
        </p:txBody>
      </p:sp>
      <p:grpSp>
        <p:nvGrpSpPr>
          <p:cNvPr id="9" name="グループ化 8"/>
          <p:cNvGrpSpPr/>
          <p:nvPr/>
        </p:nvGrpSpPr>
        <p:grpSpPr>
          <a:xfrm>
            <a:off x="432000" y="1116000"/>
            <a:ext cx="11512610" cy="180829"/>
            <a:chOff x="429711" y="1382680"/>
            <a:chExt cx="11512610" cy="180829"/>
          </a:xfrm>
        </p:grpSpPr>
        <p:sp>
          <p:nvSpPr>
            <p:cNvPr id="10" name="正方形/長方形 9"/>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a:stretch>
              <a:fillRect/>
            </a:stretch>
          </p:blipFill>
          <p:spPr>
            <a:xfrm>
              <a:off x="429711" y="1382680"/>
              <a:ext cx="11510246" cy="60965"/>
            </a:xfrm>
            <a:prstGeom prst="rect">
              <a:avLst/>
            </a:prstGeom>
          </p:spPr>
        </p:pic>
        <p:pic>
          <p:nvPicPr>
            <p:cNvPr id="12" name="図 11"/>
            <p:cNvPicPr>
              <a:picLocks noChangeAspect="1"/>
            </p:cNvPicPr>
            <p:nvPr/>
          </p:nvPicPr>
          <p:blipFill>
            <a:blip r:embed="rId2"/>
            <a:stretch>
              <a:fillRect/>
            </a:stretch>
          </p:blipFill>
          <p:spPr>
            <a:xfrm>
              <a:off x="432075" y="1502544"/>
              <a:ext cx="11510246" cy="60965"/>
            </a:xfrm>
            <a:prstGeom prst="rect">
              <a:avLst/>
            </a:prstGeom>
          </p:spPr>
        </p:pic>
      </p:grpSp>
      <p:sp>
        <p:nvSpPr>
          <p:cNvPr id="16" name="テキスト ボックス 15"/>
          <p:cNvSpPr txBox="1"/>
          <p:nvPr/>
        </p:nvSpPr>
        <p:spPr>
          <a:xfrm>
            <a:off x="1050449" y="5265511"/>
            <a:ext cx="9101667" cy="1323439"/>
          </a:xfrm>
          <a:prstGeom prst="rect">
            <a:avLst/>
          </a:prstGeom>
          <a:noFill/>
        </p:spPr>
        <p:txBody>
          <a:bodyPr wrap="square" rtlCol="0">
            <a:spAutoFit/>
          </a:bodyPr>
          <a:lstStyle/>
          <a:p>
            <a:r>
              <a:rPr lang="ja-JP" altLang="en-US" sz="2600" dirty="0" smtClean="0"/>
              <a:t>・ 火山</a:t>
            </a:r>
            <a:r>
              <a:rPr lang="ja-JP" altLang="en-US" sz="2600" dirty="0"/>
              <a:t>が過去に大量のガスを噴出したことにより温暖化が促進されたとされて</a:t>
            </a:r>
            <a:r>
              <a:rPr lang="ja-JP" altLang="en-US" sz="2600" dirty="0" smtClean="0"/>
              <a:t>いる</a:t>
            </a:r>
            <a:endParaRPr lang="ja-JP" altLang="en-US" sz="2800" dirty="0"/>
          </a:p>
          <a:p>
            <a:endParaRPr kumimoji="1" lang="ja-JP" altLang="en-US" sz="2800" dirty="0"/>
          </a:p>
        </p:txBody>
      </p:sp>
      <p:sp>
        <p:nvSpPr>
          <p:cNvPr id="17" name="コンテンツ プレースホルダー 2"/>
          <p:cNvSpPr txBox="1">
            <a:spLocks/>
          </p:cNvSpPr>
          <p:nvPr/>
        </p:nvSpPr>
        <p:spPr>
          <a:xfrm>
            <a:off x="1050449" y="1741012"/>
            <a:ext cx="10515600" cy="494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600" dirty="0" smtClean="0"/>
              <a:t>・ 大きな山体</a:t>
            </a:r>
            <a:endParaRPr lang="en-US" altLang="ja-JP" sz="2600" dirty="0" smtClean="0"/>
          </a:p>
        </p:txBody>
      </p:sp>
      <p:sp>
        <p:nvSpPr>
          <p:cNvPr id="18" name="コンテンツ プレースホルダー 2"/>
          <p:cNvSpPr txBox="1">
            <a:spLocks/>
          </p:cNvSpPr>
          <p:nvPr/>
        </p:nvSpPr>
        <p:spPr>
          <a:xfrm>
            <a:off x="2048268" y="2396046"/>
            <a:ext cx="10515600" cy="494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600" dirty="0" smtClean="0"/>
              <a:t>・・・ プレートテクトニクスが存在しないため</a:t>
            </a:r>
            <a:endParaRPr lang="en-US" altLang="ja-JP" sz="2600" dirty="0" smtClean="0"/>
          </a:p>
        </p:txBody>
      </p:sp>
      <p:sp>
        <p:nvSpPr>
          <p:cNvPr id="19" name="コンテンツ プレースホルダー 2"/>
          <p:cNvSpPr txBox="1">
            <a:spLocks/>
          </p:cNvSpPr>
          <p:nvPr/>
        </p:nvSpPr>
        <p:spPr>
          <a:xfrm>
            <a:off x="2048268" y="2845647"/>
            <a:ext cx="10515600" cy="4942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600" dirty="0" smtClean="0"/>
              <a:t>・・・ 風化・浸食力が弱いため</a:t>
            </a:r>
            <a:endParaRPr lang="en-US" altLang="ja-JP" sz="2600" dirty="0" smtClean="0"/>
          </a:p>
        </p:txBody>
      </p:sp>
    </p:spTree>
    <p:extLst>
      <p:ext uri="{BB962C8B-B14F-4D97-AF65-F5344CB8AC3E}">
        <p14:creationId xmlns:p14="http://schemas.microsoft.com/office/powerpoint/2010/main" val="4142184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366" y="2909105"/>
            <a:ext cx="4972403" cy="3729303"/>
          </a:xfrm>
          <a:prstGeom prst="rect">
            <a:avLst/>
          </a:prstGeom>
        </p:spPr>
      </p:pic>
      <p:sp>
        <p:nvSpPr>
          <p:cNvPr id="2" name="タイトル 1"/>
          <p:cNvSpPr>
            <a:spLocks noGrp="1"/>
          </p:cNvSpPr>
          <p:nvPr>
            <p:ph type="title"/>
          </p:nvPr>
        </p:nvSpPr>
        <p:spPr>
          <a:xfrm>
            <a:off x="809238" y="28820"/>
            <a:ext cx="5377533" cy="1325563"/>
          </a:xfrm>
        </p:spPr>
        <p:txBody>
          <a:bodyPr/>
          <a:lstStyle/>
          <a:p>
            <a:r>
              <a:rPr kumimoji="1" lang="ja-JP" altLang="en-US" dirty="0" smtClean="0"/>
              <a:t>火星の火山（３）</a:t>
            </a:r>
            <a:endParaRPr kumimoji="1" lang="ja-JP" altLang="en-US" dirty="0"/>
          </a:p>
        </p:txBody>
      </p:sp>
      <p:sp>
        <p:nvSpPr>
          <p:cNvPr id="4" name="テキスト ボックス 3"/>
          <p:cNvSpPr txBox="1"/>
          <p:nvPr/>
        </p:nvSpPr>
        <p:spPr>
          <a:xfrm>
            <a:off x="641774" y="1678391"/>
            <a:ext cx="6477000" cy="523220"/>
          </a:xfrm>
          <a:prstGeom prst="rect">
            <a:avLst/>
          </a:prstGeom>
          <a:noFill/>
        </p:spPr>
        <p:txBody>
          <a:bodyPr wrap="square" rtlCol="0">
            <a:spAutoFit/>
          </a:bodyPr>
          <a:lstStyle/>
          <a:p>
            <a:r>
              <a:rPr kumimoji="1" lang="ja-JP" altLang="en-US" sz="2800" u="sng" dirty="0" smtClean="0">
                <a:solidFill>
                  <a:srgbClr val="FF0000"/>
                </a:solidFill>
              </a:rPr>
              <a:t>オリンポス山</a:t>
            </a:r>
            <a:endParaRPr kumimoji="1" lang="ja-JP" altLang="en-US" sz="2800" u="sng" dirty="0">
              <a:solidFill>
                <a:srgbClr val="FF0000"/>
              </a:solidFill>
            </a:endParaRPr>
          </a:p>
        </p:txBody>
      </p:sp>
      <p:sp>
        <p:nvSpPr>
          <p:cNvPr id="6" name="テキスト ボックス 5"/>
          <p:cNvSpPr txBox="1"/>
          <p:nvPr/>
        </p:nvSpPr>
        <p:spPr>
          <a:xfrm>
            <a:off x="838200" y="2416662"/>
            <a:ext cx="9024542" cy="492443"/>
          </a:xfrm>
          <a:prstGeom prst="rect">
            <a:avLst/>
          </a:prstGeom>
          <a:noFill/>
        </p:spPr>
        <p:txBody>
          <a:bodyPr wrap="square" rtlCol="0">
            <a:spAutoFit/>
          </a:bodyPr>
          <a:lstStyle/>
          <a:p>
            <a:r>
              <a:rPr lang="ja-JP" altLang="en-US" sz="2600" dirty="0"/>
              <a:t>・ とてつもなく</a:t>
            </a:r>
            <a:r>
              <a:rPr lang="ja-JP" altLang="en-US" sz="2600" dirty="0" smtClean="0"/>
              <a:t>大きい（高さ</a:t>
            </a:r>
            <a:r>
              <a:rPr lang="en-US" altLang="ja-JP" sz="2600" dirty="0" smtClean="0"/>
              <a:t>20</a:t>
            </a:r>
            <a:r>
              <a:rPr lang="en-US" altLang="ja-JP" sz="2600" dirty="0"/>
              <a:t>k</a:t>
            </a:r>
            <a:r>
              <a:rPr lang="en-US" altLang="ja-JP" sz="2600" dirty="0" smtClean="0"/>
              <a:t>m</a:t>
            </a:r>
            <a:r>
              <a:rPr lang="ja-JP" altLang="en-US" sz="2600" dirty="0" smtClean="0"/>
              <a:t>以上</a:t>
            </a:r>
            <a:r>
              <a:rPr lang="en-US" altLang="ja-JP" sz="2600" dirty="0" smtClean="0"/>
              <a:t>‼</a:t>
            </a:r>
            <a:r>
              <a:rPr lang="ja-JP" altLang="en-US" sz="2600" dirty="0" smtClean="0"/>
              <a:t>）</a:t>
            </a:r>
            <a:endParaRPr lang="en-US" altLang="ja-JP" sz="2600" dirty="0" smtClean="0"/>
          </a:p>
        </p:txBody>
      </p:sp>
      <p:sp>
        <p:nvSpPr>
          <p:cNvPr id="8" name="テキスト ボックス 7"/>
          <p:cNvSpPr txBox="1"/>
          <p:nvPr/>
        </p:nvSpPr>
        <p:spPr>
          <a:xfrm>
            <a:off x="838200" y="3358492"/>
            <a:ext cx="8005311" cy="492443"/>
          </a:xfrm>
          <a:prstGeom prst="rect">
            <a:avLst/>
          </a:prstGeom>
          <a:noFill/>
        </p:spPr>
        <p:txBody>
          <a:bodyPr wrap="square" rtlCol="0">
            <a:spAutoFit/>
          </a:bodyPr>
          <a:lstStyle/>
          <a:p>
            <a:r>
              <a:rPr lang="ja-JP" altLang="en-US" sz="2600" dirty="0" smtClean="0"/>
              <a:t>・ 傾斜が緩く、すそ野が広い</a:t>
            </a:r>
            <a:endParaRPr kumimoji="1" lang="ja-JP" altLang="en-US" sz="2600" dirty="0"/>
          </a:p>
        </p:txBody>
      </p:sp>
      <p:grpSp>
        <p:nvGrpSpPr>
          <p:cNvPr id="9" name="グループ化 8"/>
          <p:cNvGrpSpPr/>
          <p:nvPr/>
        </p:nvGrpSpPr>
        <p:grpSpPr>
          <a:xfrm>
            <a:off x="432000" y="1116000"/>
            <a:ext cx="11512610" cy="180829"/>
            <a:chOff x="429711" y="1382680"/>
            <a:chExt cx="11512610" cy="180829"/>
          </a:xfrm>
        </p:grpSpPr>
        <p:sp>
          <p:nvSpPr>
            <p:cNvPr id="10" name="正方形/長方形 9"/>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3"/>
            <a:stretch>
              <a:fillRect/>
            </a:stretch>
          </p:blipFill>
          <p:spPr>
            <a:xfrm>
              <a:off x="429711" y="1382680"/>
              <a:ext cx="11510246" cy="60965"/>
            </a:xfrm>
            <a:prstGeom prst="rect">
              <a:avLst/>
            </a:prstGeom>
          </p:spPr>
        </p:pic>
        <p:pic>
          <p:nvPicPr>
            <p:cNvPr id="12" name="図 11"/>
            <p:cNvPicPr>
              <a:picLocks noChangeAspect="1"/>
            </p:cNvPicPr>
            <p:nvPr/>
          </p:nvPicPr>
          <p:blipFill>
            <a:blip r:embed="rId3"/>
            <a:stretch>
              <a:fillRect/>
            </a:stretch>
          </p:blipFill>
          <p:spPr>
            <a:xfrm>
              <a:off x="432075" y="1502544"/>
              <a:ext cx="11510246" cy="60965"/>
            </a:xfrm>
            <a:prstGeom prst="rect">
              <a:avLst/>
            </a:prstGeom>
          </p:spPr>
        </p:pic>
      </p:gr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l="14054" t="16388" r="7200" b="11533"/>
          <a:stretch/>
        </p:blipFill>
        <p:spPr>
          <a:xfrm>
            <a:off x="8806672" y="1389370"/>
            <a:ext cx="3132506" cy="2677355"/>
          </a:xfrm>
          <a:prstGeom prst="rect">
            <a:avLst/>
          </a:prstGeom>
        </p:spPr>
      </p:pic>
      <p:sp>
        <p:nvSpPr>
          <p:cNvPr id="5" name="テキスト ボックス 4"/>
          <p:cNvSpPr txBox="1"/>
          <p:nvPr/>
        </p:nvSpPr>
        <p:spPr>
          <a:xfrm>
            <a:off x="7180414" y="1467908"/>
            <a:ext cx="1626258" cy="1200329"/>
          </a:xfrm>
          <a:prstGeom prst="rect">
            <a:avLst/>
          </a:prstGeom>
          <a:noFill/>
        </p:spPr>
        <p:txBody>
          <a:bodyPr wrap="square" rtlCol="0">
            <a:spAutoFit/>
          </a:bodyPr>
          <a:lstStyle/>
          <a:p>
            <a:r>
              <a:rPr lang="en-US" altLang="ja-JP" sz="1200" dirty="0" smtClean="0"/>
              <a:t>『Earth Space News』</a:t>
            </a:r>
            <a:r>
              <a:rPr lang="ja-JP" altLang="en-US" sz="1200" dirty="0" smtClean="0"/>
              <a:t>（</a:t>
            </a:r>
            <a:r>
              <a:rPr lang="en-US" altLang="ja-JP" sz="1200" dirty="0" smtClean="0"/>
              <a:t>http</a:t>
            </a:r>
            <a:r>
              <a:rPr lang="en-US" altLang="ja-JP" sz="1200" dirty="0"/>
              <a:t>://earthspacenews.com/olympus-mons-is-the-tallest-known-volcano-in-the-solar-system</a:t>
            </a:r>
            <a:r>
              <a:rPr lang="en-US" altLang="ja-JP" sz="1200" dirty="0" smtClean="0"/>
              <a:t>/</a:t>
            </a:r>
            <a:r>
              <a:rPr lang="ja-JP" altLang="en-US" sz="1200" dirty="0" smtClean="0"/>
              <a:t>）</a:t>
            </a:r>
            <a:endParaRPr kumimoji="1" lang="ja-JP" altLang="en-US" sz="1200" dirty="0"/>
          </a:p>
        </p:txBody>
      </p:sp>
      <p:sp>
        <p:nvSpPr>
          <p:cNvPr id="17" name="正方形/長方形 16"/>
          <p:cNvSpPr/>
          <p:nvPr/>
        </p:nvSpPr>
        <p:spPr>
          <a:xfrm>
            <a:off x="3090239" y="5080815"/>
            <a:ext cx="152365" cy="15147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4918624" y="2954074"/>
            <a:ext cx="152365" cy="36414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429264" y="5945741"/>
            <a:ext cx="136038" cy="6497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456959" y="5180532"/>
            <a:ext cx="461665" cy="1530417"/>
          </a:xfrm>
          <a:prstGeom prst="rect">
            <a:avLst/>
          </a:prstGeom>
          <a:noFill/>
        </p:spPr>
        <p:txBody>
          <a:bodyPr vert="eaVert" wrap="square" rtlCol="0">
            <a:spAutoFit/>
          </a:bodyPr>
          <a:lstStyle/>
          <a:p>
            <a:r>
              <a:rPr kumimoji="1" lang="ja-JP" altLang="en-US" dirty="0" smtClean="0"/>
              <a:t>オリンポス山</a:t>
            </a:r>
            <a:endParaRPr kumimoji="1" lang="ja-JP" altLang="en-US" dirty="0"/>
          </a:p>
        </p:txBody>
      </p:sp>
      <p:sp>
        <p:nvSpPr>
          <p:cNvPr id="22" name="テキスト ボックス 21"/>
          <p:cNvSpPr txBox="1"/>
          <p:nvPr/>
        </p:nvSpPr>
        <p:spPr>
          <a:xfrm>
            <a:off x="970961" y="5838174"/>
            <a:ext cx="461665" cy="1530417"/>
          </a:xfrm>
          <a:prstGeom prst="rect">
            <a:avLst/>
          </a:prstGeom>
          <a:noFill/>
        </p:spPr>
        <p:txBody>
          <a:bodyPr vert="eaVert" wrap="square" rtlCol="0">
            <a:spAutoFit/>
          </a:bodyPr>
          <a:lstStyle/>
          <a:p>
            <a:r>
              <a:rPr kumimoji="1" lang="ja-JP" altLang="en-US" dirty="0" smtClean="0"/>
              <a:t>富士山</a:t>
            </a:r>
            <a:endParaRPr kumimoji="1" lang="ja-JP" altLang="en-US" dirty="0"/>
          </a:p>
        </p:txBody>
      </p:sp>
      <p:sp>
        <p:nvSpPr>
          <p:cNvPr id="23" name="テキスト ボックス 22"/>
          <p:cNvSpPr txBox="1"/>
          <p:nvPr/>
        </p:nvSpPr>
        <p:spPr>
          <a:xfrm>
            <a:off x="2611415" y="5505428"/>
            <a:ext cx="461665" cy="1530417"/>
          </a:xfrm>
          <a:prstGeom prst="rect">
            <a:avLst/>
          </a:prstGeom>
          <a:noFill/>
        </p:spPr>
        <p:txBody>
          <a:bodyPr vert="eaVert" wrap="square" rtlCol="0">
            <a:spAutoFit/>
          </a:bodyPr>
          <a:lstStyle/>
          <a:p>
            <a:r>
              <a:rPr kumimoji="1" lang="ja-JP" altLang="en-US" dirty="0" smtClean="0"/>
              <a:t>エベレスト</a:t>
            </a:r>
            <a:endParaRPr kumimoji="1" lang="ja-JP" altLang="en-US" dirty="0"/>
          </a:p>
        </p:txBody>
      </p:sp>
      <p:sp>
        <p:nvSpPr>
          <p:cNvPr id="13" name="テキスト ボックス 12"/>
          <p:cNvSpPr txBox="1"/>
          <p:nvPr/>
        </p:nvSpPr>
        <p:spPr>
          <a:xfrm>
            <a:off x="10469769" y="5253413"/>
            <a:ext cx="1413904" cy="1569660"/>
          </a:xfrm>
          <a:prstGeom prst="rect">
            <a:avLst/>
          </a:prstGeom>
          <a:noFill/>
        </p:spPr>
        <p:txBody>
          <a:bodyPr wrap="square" rtlCol="0">
            <a:spAutoFit/>
          </a:bodyPr>
          <a:lstStyle/>
          <a:p>
            <a:r>
              <a:rPr lang="en-US" altLang="ja-JP" sz="1200" dirty="0" smtClean="0"/>
              <a:t>Space 4 Case</a:t>
            </a:r>
            <a:r>
              <a:rPr lang="ja-JP" altLang="en-US" sz="1200" dirty="0"/>
              <a:t> </a:t>
            </a:r>
            <a:r>
              <a:rPr lang="en-US" altLang="ja-JP" sz="1200" dirty="0" smtClean="0"/>
              <a:t>『Mars </a:t>
            </a:r>
            <a:r>
              <a:rPr lang="en-US" altLang="ja-JP" sz="1200" dirty="0"/>
              <a:t>renderings 2004</a:t>
            </a:r>
            <a:r>
              <a:rPr lang="en-US" altLang="ja-JP" sz="1200" dirty="0" smtClean="0"/>
              <a:t>』(http</a:t>
            </a:r>
            <a:r>
              <a:rPr lang="en-US" altLang="ja-JP" sz="1200" dirty="0"/>
              <a:t>://</a:t>
            </a:r>
            <a:r>
              <a:rPr lang="en-US" altLang="ja-JP" sz="1200" dirty="0" smtClean="0"/>
              <a:t>www.space4case.com/mmw/pages/space4case/mars/mars-images-2004.php)</a:t>
            </a:r>
          </a:p>
          <a:p>
            <a:endParaRPr kumimoji="1" lang="ja-JP" altLang="en-US" sz="1200" dirty="0"/>
          </a:p>
        </p:txBody>
      </p:sp>
    </p:spTree>
    <p:extLst>
      <p:ext uri="{BB962C8B-B14F-4D97-AF65-F5344CB8AC3E}">
        <p14:creationId xmlns:p14="http://schemas.microsoft.com/office/powerpoint/2010/main" val="285168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1774" y="62676"/>
            <a:ext cx="4270628" cy="1325563"/>
          </a:xfrm>
        </p:spPr>
        <p:txBody>
          <a:bodyPr/>
          <a:lstStyle/>
          <a:p>
            <a:r>
              <a:rPr kumimoji="1" lang="ja-JP" altLang="en-US" dirty="0" smtClean="0"/>
              <a:t>火星の火山（４）</a:t>
            </a:r>
            <a:endParaRPr kumimoji="1" lang="ja-JP" altLang="en-US" dirty="0"/>
          </a:p>
        </p:txBody>
      </p:sp>
      <p:sp>
        <p:nvSpPr>
          <p:cNvPr id="4" name="テキスト ボックス 3"/>
          <p:cNvSpPr txBox="1"/>
          <p:nvPr/>
        </p:nvSpPr>
        <p:spPr>
          <a:xfrm>
            <a:off x="641774" y="1678391"/>
            <a:ext cx="6477000" cy="523220"/>
          </a:xfrm>
          <a:prstGeom prst="rect">
            <a:avLst/>
          </a:prstGeom>
          <a:noFill/>
        </p:spPr>
        <p:txBody>
          <a:bodyPr wrap="square" rtlCol="0">
            <a:spAutoFit/>
          </a:bodyPr>
          <a:lstStyle/>
          <a:p>
            <a:r>
              <a:rPr kumimoji="1" lang="ja-JP" altLang="en-US" sz="2800" u="sng" dirty="0" smtClean="0">
                <a:solidFill>
                  <a:srgbClr val="FF0000"/>
                </a:solidFill>
              </a:rPr>
              <a:t>オリンポス山</a:t>
            </a:r>
            <a:endParaRPr kumimoji="1" lang="ja-JP" altLang="en-US" sz="2800" u="sng" dirty="0">
              <a:solidFill>
                <a:srgbClr val="FF0000"/>
              </a:solidFill>
            </a:endParaRPr>
          </a:p>
        </p:txBody>
      </p:sp>
      <p:sp>
        <p:nvSpPr>
          <p:cNvPr id="7" name="テキスト ボックス 6"/>
          <p:cNvSpPr txBox="1"/>
          <p:nvPr/>
        </p:nvSpPr>
        <p:spPr>
          <a:xfrm>
            <a:off x="838200" y="2416662"/>
            <a:ext cx="8770082" cy="492443"/>
          </a:xfrm>
          <a:prstGeom prst="rect">
            <a:avLst/>
          </a:prstGeom>
          <a:noFill/>
        </p:spPr>
        <p:txBody>
          <a:bodyPr wrap="square" rtlCol="0">
            <a:spAutoFit/>
          </a:bodyPr>
          <a:lstStyle/>
          <a:p>
            <a:r>
              <a:rPr lang="ja-JP" altLang="en-US" sz="2600" dirty="0"/>
              <a:t>・ 底部周辺に高さ</a:t>
            </a:r>
            <a:r>
              <a:rPr lang="en-US" altLang="ja-JP" sz="2600" dirty="0" smtClean="0"/>
              <a:t>6km</a:t>
            </a:r>
            <a:r>
              <a:rPr lang="ja-JP" altLang="en-US" sz="2600" dirty="0"/>
              <a:t>の</a:t>
            </a:r>
            <a:r>
              <a:rPr lang="ja-JP" altLang="en-US" sz="2600" dirty="0" smtClean="0"/>
              <a:t>崖 </a:t>
            </a:r>
            <a:endParaRPr lang="en-US" altLang="ja-JP" sz="2600" dirty="0" smtClean="0"/>
          </a:p>
        </p:txBody>
      </p:sp>
      <p:sp>
        <p:nvSpPr>
          <p:cNvPr id="8" name="テキスト ボックス 7"/>
          <p:cNvSpPr txBox="1"/>
          <p:nvPr/>
        </p:nvSpPr>
        <p:spPr>
          <a:xfrm>
            <a:off x="784138" y="3803292"/>
            <a:ext cx="8005311" cy="492443"/>
          </a:xfrm>
          <a:prstGeom prst="rect">
            <a:avLst/>
          </a:prstGeom>
          <a:noFill/>
        </p:spPr>
        <p:txBody>
          <a:bodyPr wrap="square" rtlCol="0">
            <a:spAutoFit/>
          </a:bodyPr>
          <a:lstStyle/>
          <a:p>
            <a:r>
              <a:rPr lang="ja-JP" altLang="en-US" sz="2600" dirty="0" smtClean="0"/>
              <a:t>・ </a:t>
            </a:r>
            <a:r>
              <a:rPr lang="en-US" altLang="ja-JP" sz="2600" dirty="0" smtClean="0"/>
              <a:t>6</a:t>
            </a:r>
            <a:r>
              <a:rPr lang="ja-JP" altLang="en-US" sz="2600" dirty="0" smtClean="0"/>
              <a:t>つ</a:t>
            </a:r>
            <a:r>
              <a:rPr lang="ja-JP" altLang="en-US" sz="2600" dirty="0"/>
              <a:t>の</a:t>
            </a:r>
            <a:r>
              <a:rPr lang="ja-JP" altLang="en-US" sz="2600" dirty="0" smtClean="0"/>
              <a:t>複合</a:t>
            </a:r>
            <a:r>
              <a:rPr lang="ja-JP" altLang="en-US" sz="2600" dirty="0"/>
              <a:t>カルデラ（直径</a:t>
            </a:r>
            <a:r>
              <a:rPr lang="en-US" altLang="ja-JP" sz="2600" dirty="0"/>
              <a:t>80km,</a:t>
            </a:r>
            <a:r>
              <a:rPr lang="ja-JP" altLang="en-US" sz="2600" dirty="0"/>
              <a:t>深さ</a:t>
            </a:r>
            <a:r>
              <a:rPr lang="en-US" altLang="ja-JP" sz="2600" dirty="0" smtClean="0"/>
              <a:t>2.6km</a:t>
            </a:r>
            <a:r>
              <a:rPr lang="ja-JP" altLang="en-US" sz="2600" dirty="0"/>
              <a:t>）をもつ</a:t>
            </a:r>
            <a:endParaRPr kumimoji="1" lang="ja-JP" altLang="en-US" sz="2600" dirty="0"/>
          </a:p>
        </p:txBody>
      </p:sp>
      <p:sp>
        <p:nvSpPr>
          <p:cNvPr id="14" name="テキスト ボックス 13"/>
          <p:cNvSpPr txBox="1"/>
          <p:nvPr/>
        </p:nvSpPr>
        <p:spPr>
          <a:xfrm>
            <a:off x="1153735" y="2943754"/>
            <a:ext cx="7511206" cy="1061829"/>
          </a:xfrm>
          <a:prstGeom prst="rect">
            <a:avLst/>
          </a:prstGeom>
          <a:noFill/>
        </p:spPr>
        <p:txBody>
          <a:bodyPr wrap="square" rtlCol="0">
            <a:spAutoFit/>
          </a:bodyPr>
          <a:lstStyle/>
          <a:p>
            <a:r>
              <a:rPr lang="ja-JP" altLang="en-US" sz="2100" dirty="0" smtClean="0"/>
              <a:t>・・・ 火山</a:t>
            </a:r>
            <a:r>
              <a:rPr lang="ja-JP" altLang="en-US" sz="2100" dirty="0"/>
              <a:t>の重みで、溶岩</a:t>
            </a:r>
            <a:r>
              <a:rPr lang="ja-JP" altLang="en-US" sz="2100" dirty="0" smtClean="0"/>
              <a:t>と火山</a:t>
            </a:r>
            <a:r>
              <a:rPr lang="ja-JP" altLang="en-US" sz="2100" dirty="0"/>
              <a:t>灰の地層</a:t>
            </a:r>
            <a:r>
              <a:rPr lang="ja-JP" altLang="en-US" sz="2100" dirty="0" smtClean="0"/>
              <a:t>が</a:t>
            </a:r>
            <a:endParaRPr lang="en-US" altLang="ja-JP" sz="2100" dirty="0" smtClean="0"/>
          </a:p>
          <a:p>
            <a:r>
              <a:rPr lang="ja-JP" altLang="en-US" sz="2100" dirty="0"/>
              <a:t>　</a:t>
            </a:r>
            <a:r>
              <a:rPr lang="ja-JP" altLang="en-US" sz="2100" dirty="0" smtClean="0"/>
              <a:t>　  変形</a:t>
            </a:r>
            <a:r>
              <a:rPr lang="ja-JP" altLang="en-US" sz="2100" dirty="0"/>
              <a:t>を起こしたため</a:t>
            </a:r>
          </a:p>
          <a:p>
            <a:endParaRPr kumimoji="1" lang="ja-JP" altLang="en-US" sz="2100" dirty="0"/>
          </a:p>
        </p:txBody>
      </p:sp>
      <p:grpSp>
        <p:nvGrpSpPr>
          <p:cNvPr id="9" name="グループ化 8"/>
          <p:cNvGrpSpPr/>
          <p:nvPr/>
        </p:nvGrpSpPr>
        <p:grpSpPr>
          <a:xfrm>
            <a:off x="432000" y="1116000"/>
            <a:ext cx="11512610" cy="180829"/>
            <a:chOff x="429711" y="1382680"/>
            <a:chExt cx="11512610" cy="180829"/>
          </a:xfrm>
        </p:grpSpPr>
        <p:sp>
          <p:nvSpPr>
            <p:cNvPr id="10" name="正方形/長方形 9"/>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a:stretch>
              <a:fillRect/>
            </a:stretch>
          </p:blipFill>
          <p:spPr>
            <a:xfrm>
              <a:off x="429711" y="1382680"/>
              <a:ext cx="11510246" cy="60965"/>
            </a:xfrm>
            <a:prstGeom prst="rect">
              <a:avLst/>
            </a:prstGeom>
          </p:spPr>
        </p:pic>
        <p:pic>
          <p:nvPicPr>
            <p:cNvPr id="12" name="図 11"/>
            <p:cNvPicPr>
              <a:picLocks noChangeAspect="1"/>
            </p:cNvPicPr>
            <p:nvPr/>
          </p:nvPicPr>
          <p:blipFill>
            <a:blip r:embed="rId2"/>
            <a:stretch>
              <a:fillRect/>
            </a:stretch>
          </p:blipFill>
          <p:spPr>
            <a:xfrm>
              <a:off x="432075" y="1502544"/>
              <a:ext cx="11510246" cy="60965"/>
            </a:xfrm>
            <a:prstGeom prst="rect">
              <a:avLst/>
            </a:prstGeom>
          </p:spPr>
        </p:pic>
      </p:grpSp>
      <p:sp>
        <p:nvSpPr>
          <p:cNvPr id="19" name="コンテンツ プレースホルダー 2"/>
          <p:cNvSpPr txBox="1">
            <a:spLocks/>
          </p:cNvSpPr>
          <p:nvPr/>
        </p:nvSpPr>
        <p:spPr>
          <a:xfrm>
            <a:off x="784138" y="4829892"/>
            <a:ext cx="7826741" cy="1912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600" dirty="0" smtClean="0"/>
              <a:t>・ 頂上カルデラは</a:t>
            </a:r>
            <a:r>
              <a:rPr lang="en-US" altLang="ja-JP" sz="2600" dirty="0" smtClean="0"/>
              <a:t>1</a:t>
            </a:r>
            <a:r>
              <a:rPr lang="ja-JP" altLang="en-US" sz="2600" dirty="0" smtClean="0"/>
              <a:t>億～</a:t>
            </a:r>
            <a:r>
              <a:rPr lang="en-US" altLang="ja-JP" sz="2600" dirty="0" smtClean="0"/>
              <a:t>2</a:t>
            </a:r>
            <a:r>
              <a:rPr lang="ja-JP" altLang="en-US" sz="2600" dirty="0" smtClean="0"/>
              <a:t>億年前に形成</a:t>
            </a:r>
            <a:endParaRPr lang="en-US" altLang="ja-JP" sz="2600" dirty="0" smtClean="0"/>
          </a:p>
          <a:p>
            <a:pPr marL="0" indent="0">
              <a:buFont typeface="Arial" panose="020B0604020202020204" pitchFamily="34" charset="0"/>
              <a:buNone/>
            </a:pPr>
            <a:r>
              <a:rPr lang="ja-JP" altLang="en-US" sz="2600" dirty="0" smtClean="0"/>
              <a:t>・ 火山斜面に観察される一番新しい溶岩流は</a:t>
            </a:r>
            <a:endParaRPr lang="en-US" altLang="ja-JP" sz="2600" dirty="0" smtClean="0"/>
          </a:p>
          <a:p>
            <a:pPr marL="0" indent="0">
              <a:buFont typeface="Arial" panose="020B0604020202020204" pitchFamily="34" charset="0"/>
              <a:buNone/>
            </a:pPr>
            <a:r>
              <a:rPr lang="ja-JP" altLang="en-US" sz="2600" dirty="0" smtClean="0"/>
              <a:t>まだ</a:t>
            </a:r>
            <a:r>
              <a:rPr lang="en-US" altLang="ja-JP" sz="2600" dirty="0" smtClean="0"/>
              <a:t>200</a:t>
            </a:r>
            <a:r>
              <a:rPr lang="ja-JP" altLang="en-US" sz="2600" dirty="0" smtClean="0"/>
              <a:t>万年しかたっていない</a:t>
            </a:r>
          </a:p>
          <a:p>
            <a:pPr marL="0" indent="0">
              <a:buFont typeface="Arial" panose="020B0604020202020204" pitchFamily="34" charset="0"/>
              <a:buNone/>
            </a:pPr>
            <a:endParaRPr lang="ja-JP" altLang="en-US" sz="2600" dirty="0" smtClean="0"/>
          </a:p>
          <a:p>
            <a:pPr marL="0" indent="0">
              <a:buFont typeface="Arial" panose="020B0604020202020204" pitchFamily="34" charset="0"/>
              <a:buNone/>
            </a:pPr>
            <a:endParaRPr lang="ja-JP" altLang="en-US" dirty="0"/>
          </a:p>
        </p:txBody>
      </p:sp>
      <p:sp>
        <p:nvSpPr>
          <p:cNvPr id="20" name="テキスト ボックス 19"/>
          <p:cNvSpPr txBox="1"/>
          <p:nvPr/>
        </p:nvSpPr>
        <p:spPr>
          <a:xfrm>
            <a:off x="7783780" y="5440452"/>
            <a:ext cx="2617488" cy="492443"/>
          </a:xfrm>
          <a:prstGeom prst="rect">
            <a:avLst/>
          </a:prstGeom>
          <a:noFill/>
        </p:spPr>
        <p:txBody>
          <a:bodyPr wrap="square" rtlCol="0">
            <a:spAutoFit/>
          </a:bodyPr>
          <a:lstStyle/>
          <a:p>
            <a:r>
              <a:rPr lang="ja-JP" altLang="en-US" sz="2600" dirty="0" smtClean="0"/>
              <a:t>まだ活火山</a:t>
            </a:r>
            <a:r>
              <a:rPr kumimoji="1" lang="ja-JP" altLang="en-US" sz="2600" dirty="0" smtClean="0"/>
              <a:t>？</a:t>
            </a:r>
            <a:endParaRPr kumimoji="1" lang="ja-JP" altLang="en-US" sz="2600" dirty="0"/>
          </a:p>
        </p:txBody>
      </p:sp>
      <p:sp>
        <p:nvSpPr>
          <p:cNvPr id="5" name="右中かっこ 4"/>
          <p:cNvSpPr/>
          <p:nvPr/>
        </p:nvSpPr>
        <p:spPr>
          <a:xfrm>
            <a:off x="7118774" y="4947725"/>
            <a:ext cx="528815" cy="1411876"/>
          </a:xfrm>
          <a:prstGeom prst="rightBrace">
            <a:avLst/>
          </a:prstGeom>
          <a:noFill/>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009" y="1594516"/>
            <a:ext cx="3523740" cy="3303506"/>
          </a:xfrm>
          <a:prstGeom prst="rect">
            <a:avLst/>
          </a:prstGeom>
        </p:spPr>
      </p:pic>
      <p:sp>
        <p:nvSpPr>
          <p:cNvPr id="6" name="テキスト ボックス 5"/>
          <p:cNvSpPr txBox="1"/>
          <p:nvPr/>
        </p:nvSpPr>
        <p:spPr>
          <a:xfrm>
            <a:off x="10231656" y="4893055"/>
            <a:ext cx="1613402" cy="1846659"/>
          </a:xfrm>
          <a:prstGeom prst="rect">
            <a:avLst/>
          </a:prstGeom>
          <a:noFill/>
        </p:spPr>
        <p:txBody>
          <a:bodyPr wrap="square" rtlCol="0">
            <a:spAutoFit/>
          </a:bodyPr>
          <a:lstStyle/>
          <a:p>
            <a:r>
              <a:rPr kumimoji="1" lang="en-US" altLang="ja-JP" sz="1200" dirty="0" smtClean="0"/>
              <a:t>FUTURA </a:t>
            </a:r>
            <a:r>
              <a:rPr kumimoji="1" lang="en-US" altLang="ja-JP" sz="1200" dirty="0" err="1" smtClean="0"/>
              <a:t>Espace</a:t>
            </a:r>
            <a:r>
              <a:rPr kumimoji="1" lang="en-US" altLang="ja-JP" sz="1200" dirty="0" smtClean="0"/>
              <a:t>『</a:t>
            </a:r>
            <a:r>
              <a:rPr lang="fr-FR" altLang="ja-JP" sz="1200" dirty="0"/>
              <a:t>Mars </a:t>
            </a:r>
            <a:r>
              <a:rPr lang="fr-FR" altLang="ja-JP" sz="1200" dirty="0" smtClean="0"/>
              <a:t>Express</a:t>
            </a:r>
            <a:r>
              <a:rPr lang="en-US" altLang="ja-JP" sz="1200" dirty="0" smtClean="0"/>
              <a:t>』(</a:t>
            </a:r>
            <a:r>
              <a:rPr lang="en-US" altLang="ja-JP" sz="1200" dirty="0"/>
              <a:t>http://www.futura-sciences.com/magazines/espace/infos/actu/d/astronomie-mars-express-paysages-planete-rouge-3201</a:t>
            </a:r>
            <a:r>
              <a:rPr lang="en-US" altLang="ja-JP" sz="1200" dirty="0" smtClean="0"/>
              <a:t>/)</a:t>
            </a:r>
          </a:p>
          <a:p>
            <a:endParaRPr kumimoji="1" lang="ja-JP" altLang="en-US" dirty="0"/>
          </a:p>
        </p:txBody>
      </p:sp>
    </p:spTree>
    <p:extLst>
      <p:ext uri="{BB962C8B-B14F-4D97-AF65-F5344CB8AC3E}">
        <p14:creationId xmlns:p14="http://schemas.microsoft.com/office/powerpoint/2010/main" val="9207543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072" y="52499"/>
            <a:ext cx="10515600" cy="1325563"/>
          </a:xfrm>
        </p:spPr>
        <p:txBody>
          <a:bodyPr/>
          <a:lstStyle/>
          <a:p>
            <a:r>
              <a:rPr kumimoji="1" lang="ja-JP" altLang="en-US" dirty="0" smtClean="0"/>
              <a:t>溶岩の地形（１）</a:t>
            </a:r>
            <a:endParaRPr kumimoji="1" lang="ja-JP" altLang="en-US" dirty="0"/>
          </a:p>
        </p:txBody>
      </p:sp>
      <p:sp>
        <p:nvSpPr>
          <p:cNvPr id="4" name="テキスト ボックス 3"/>
          <p:cNvSpPr txBox="1"/>
          <p:nvPr/>
        </p:nvSpPr>
        <p:spPr>
          <a:xfrm>
            <a:off x="691628" y="1447051"/>
            <a:ext cx="3210212" cy="523220"/>
          </a:xfrm>
          <a:prstGeom prst="rect">
            <a:avLst/>
          </a:prstGeom>
          <a:noFill/>
        </p:spPr>
        <p:txBody>
          <a:bodyPr wrap="square" rtlCol="0">
            <a:spAutoFit/>
          </a:bodyPr>
          <a:lstStyle/>
          <a:p>
            <a:r>
              <a:rPr lang="ja-JP" altLang="en-US" sz="2800" u="sng" dirty="0">
                <a:solidFill>
                  <a:srgbClr val="FF0000"/>
                </a:solidFill>
              </a:rPr>
              <a:t>溶岩</a:t>
            </a:r>
            <a:r>
              <a:rPr lang="ja-JP" altLang="en-US" sz="2800" u="sng" dirty="0" smtClean="0">
                <a:solidFill>
                  <a:srgbClr val="FF0000"/>
                </a:solidFill>
              </a:rPr>
              <a:t>平野</a:t>
            </a:r>
            <a:endParaRPr lang="ja-JP" altLang="en-US" sz="2800" u="sng" dirty="0">
              <a:solidFill>
                <a:srgbClr val="FF0000"/>
              </a:solidFill>
            </a:endParaRPr>
          </a:p>
        </p:txBody>
      </p:sp>
      <p:pic>
        <p:nvPicPr>
          <p:cNvPr id="5" name="図 4"/>
          <p:cNvPicPr>
            <a:picLocks noChangeAspect="1"/>
          </p:cNvPicPr>
          <p:nvPr/>
        </p:nvPicPr>
        <p:blipFill>
          <a:blip r:embed="rId2"/>
          <a:stretch>
            <a:fillRect/>
          </a:stretch>
        </p:blipFill>
        <p:spPr>
          <a:xfrm>
            <a:off x="432000" y="1116000"/>
            <a:ext cx="11516342" cy="176799"/>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070" y="3166839"/>
            <a:ext cx="3364595" cy="2747752"/>
          </a:xfrm>
          <a:prstGeom prst="rect">
            <a:avLst/>
          </a:prstGeom>
        </p:spPr>
      </p:pic>
      <p:sp>
        <p:nvSpPr>
          <p:cNvPr id="6" name="テキスト ボックス 5"/>
          <p:cNvSpPr txBox="1"/>
          <p:nvPr/>
        </p:nvSpPr>
        <p:spPr>
          <a:xfrm>
            <a:off x="986318" y="1987889"/>
            <a:ext cx="9593559" cy="492443"/>
          </a:xfrm>
          <a:prstGeom prst="rect">
            <a:avLst/>
          </a:prstGeom>
          <a:noFill/>
        </p:spPr>
        <p:txBody>
          <a:bodyPr wrap="square" rtlCol="0">
            <a:spAutoFit/>
          </a:bodyPr>
          <a:lstStyle/>
          <a:p>
            <a:r>
              <a:rPr lang="ja-JP" altLang="en-US" sz="2600" dirty="0"/>
              <a:t>・ 溶岩噴出によって形成された</a:t>
            </a:r>
            <a:r>
              <a:rPr lang="ja-JP" altLang="en-US" sz="2600" dirty="0" smtClean="0"/>
              <a:t>平原</a:t>
            </a:r>
            <a:endParaRPr lang="ja-JP" altLang="en-US" dirty="0"/>
          </a:p>
        </p:txBody>
      </p:sp>
      <p:sp>
        <p:nvSpPr>
          <p:cNvPr id="7" name="テキスト ボックス 6"/>
          <p:cNvSpPr txBox="1"/>
          <p:nvPr/>
        </p:nvSpPr>
        <p:spPr>
          <a:xfrm>
            <a:off x="986318" y="2497950"/>
            <a:ext cx="10918006" cy="492443"/>
          </a:xfrm>
          <a:prstGeom prst="rect">
            <a:avLst/>
          </a:prstGeom>
          <a:noFill/>
        </p:spPr>
        <p:txBody>
          <a:bodyPr wrap="square" rtlCol="0">
            <a:spAutoFit/>
          </a:bodyPr>
          <a:lstStyle/>
          <a:p>
            <a:r>
              <a:rPr lang="ja-JP" altLang="en-US" sz="2600" dirty="0"/>
              <a:t>・ 特に粘り気のない溶岩の流れは、岩盤の割れ目や断層から</a:t>
            </a:r>
            <a:r>
              <a:rPr lang="ja-JP" altLang="en-US" sz="2600" dirty="0" smtClean="0"/>
              <a:t>噴き出したか</a:t>
            </a:r>
            <a:endParaRPr kumimoji="1" lang="ja-JP" altLang="en-US" sz="2600" dirty="0"/>
          </a:p>
        </p:txBody>
      </p:sp>
      <p:sp>
        <p:nvSpPr>
          <p:cNvPr id="8" name="テキスト ボックス 7"/>
          <p:cNvSpPr txBox="1"/>
          <p:nvPr/>
        </p:nvSpPr>
        <p:spPr>
          <a:xfrm>
            <a:off x="512243" y="5914591"/>
            <a:ext cx="4770251" cy="738664"/>
          </a:xfrm>
          <a:prstGeom prst="rect">
            <a:avLst/>
          </a:prstGeom>
          <a:noFill/>
        </p:spPr>
        <p:txBody>
          <a:bodyPr wrap="square" rtlCol="0">
            <a:spAutoFit/>
          </a:bodyPr>
          <a:lstStyle/>
          <a:p>
            <a:r>
              <a:rPr kumimoji="1" lang="ja-JP" altLang="en-US" dirty="0" smtClean="0"/>
              <a:t>ユートピア平原</a:t>
            </a:r>
            <a:endParaRPr kumimoji="1" lang="en-US" altLang="ja-JP" dirty="0" smtClean="0"/>
          </a:p>
          <a:p>
            <a:r>
              <a:rPr lang="en-US" altLang="ja-JP" sz="1200" dirty="0" smtClean="0"/>
              <a:t>NASA 『Mars-Viking</a:t>
            </a:r>
            <a:r>
              <a:rPr lang="ja-JP" altLang="en-US" sz="1200" dirty="0"/>
              <a:t> </a:t>
            </a:r>
            <a:r>
              <a:rPr lang="en-US" altLang="ja-JP" sz="1200" dirty="0" smtClean="0"/>
              <a:t>2</a:t>
            </a:r>
            <a:r>
              <a:rPr lang="ja-JP" altLang="en-US" sz="1200" dirty="0"/>
              <a:t> </a:t>
            </a:r>
            <a:r>
              <a:rPr lang="en-US" altLang="ja-JP" sz="1200" dirty="0" smtClean="0"/>
              <a:t>Lander』(http</a:t>
            </a:r>
            <a:r>
              <a:rPr lang="en-US" altLang="ja-JP" sz="1200" dirty="0"/>
              <a:t>://</a:t>
            </a:r>
            <a:r>
              <a:rPr lang="en-US" altLang="ja-JP" sz="1200" dirty="0" smtClean="0"/>
              <a:t>nssdc.gsfc.nasa.gov/imgcat/html/object_page/vl2_p17686.html)</a:t>
            </a: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171" y="3143792"/>
            <a:ext cx="4875379" cy="2754589"/>
          </a:xfrm>
          <a:prstGeom prst="rect">
            <a:avLst/>
          </a:prstGeom>
        </p:spPr>
      </p:pic>
      <p:sp>
        <p:nvSpPr>
          <p:cNvPr id="10" name="テキスト ボックス 9"/>
          <p:cNvSpPr txBox="1"/>
          <p:nvPr/>
        </p:nvSpPr>
        <p:spPr>
          <a:xfrm>
            <a:off x="6012872" y="5898381"/>
            <a:ext cx="5720216" cy="923330"/>
          </a:xfrm>
          <a:prstGeom prst="rect">
            <a:avLst/>
          </a:prstGeom>
          <a:noFill/>
        </p:spPr>
        <p:txBody>
          <a:bodyPr wrap="square" rtlCol="0">
            <a:spAutoFit/>
          </a:bodyPr>
          <a:lstStyle/>
          <a:p>
            <a:r>
              <a:rPr lang="ja-JP" altLang="en-US" dirty="0"/>
              <a:t>アキダリア</a:t>
            </a:r>
            <a:r>
              <a:rPr kumimoji="1" lang="ja-JP" altLang="en-US" dirty="0" smtClean="0"/>
              <a:t>平原</a:t>
            </a:r>
            <a:endParaRPr kumimoji="1" lang="en-US" altLang="ja-JP" dirty="0" smtClean="0"/>
          </a:p>
          <a:p>
            <a:r>
              <a:rPr lang="en-US" altLang="ja-JP" sz="1200" dirty="0" err="1"/>
              <a:t>Freie</a:t>
            </a:r>
            <a:r>
              <a:rPr lang="en-US" altLang="ja-JP" sz="1200" dirty="0"/>
              <a:t> Universität </a:t>
            </a:r>
            <a:r>
              <a:rPr lang="en-US" altLang="ja-JP" sz="1200" dirty="0" smtClean="0"/>
              <a:t>Berlin 『HRSC </a:t>
            </a:r>
            <a:r>
              <a:rPr lang="en-US" altLang="ja-JP" sz="1200" dirty="0"/>
              <a:t>Press Release #551 - </a:t>
            </a:r>
            <a:r>
              <a:rPr lang="en-US" altLang="ja-JP" sz="1200" dirty="0" err="1"/>
              <a:t>Acidalia</a:t>
            </a:r>
            <a:r>
              <a:rPr lang="en-US" altLang="ja-JP" sz="1200" dirty="0"/>
              <a:t> </a:t>
            </a:r>
            <a:r>
              <a:rPr lang="en-US" altLang="ja-JP" sz="1200" dirty="0" err="1"/>
              <a:t>Planitia</a:t>
            </a:r>
            <a:r>
              <a:rPr lang="en-US" altLang="ja-JP" sz="1200" dirty="0"/>
              <a:t> (orbit 9534</a:t>
            </a:r>
            <a:r>
              <a:rPr lang="en-US" altLang="ja-JP" sz="1200" dirty="0" smtClean="0"/>
              <a:t>)』</a:t>
            </a:r>
            <a:r>
              <a:rPr lang="ja-JP" altLang="en-US" sz="1200" dirty="0" smtClean="0"/>
              <a:t>（</a:t>
            </a:r>
            <a:r>
              <a:rPr lang="en-US" altLang="ja-JP" sz="1200" dirty="0"/>
              <a:t>http://</a:t>
            </a:r>
            <a:r>
              <a:rPr lang="en-US" altLang="ja-JP" sz="1200" dirty="0" smtClean="0"/>
              <a:t>www.planet.geo.fu-berlin.de/eng/projects/mars/hrsc551-AcidaliaPlanitia.php</a:t>
            </a:r>
            <a:r>
              <a:rPr lang="ja-JP" altLang="en-US" sz="1200" dirty="0" smtClean="0"/>
              <a:t>）</a:t>
            </a:r>
            <a:endParaRPr lang="en-US" altLang="ja-JP" sz="1200" dirty="0"/>
          </a:p>
          <a:p>
            <a:endParaRPr lang="en-US" altLang="ja-JP" sz="1200" dirty="0" smtClean="0"/>
          </a:p>
        </p:txBody>
      </p:sp>
    </p:spTree>
    <p:extLst>
      <p:ext uri="{BB962C8B-B14F-4D97-AF65-F5344CB8AC3E}">
        <p14:creationId xmlns:p14="http://schemas.microsoft.com/office/powerpoint/2010/main" val="385335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3701" y="172440"/>
            <a:ext cx="4490258" cy="1126500"/>
          </a:xfrm>
        </p:spPr>
        <p:txBody>
          <a:bodyPr/>
          <a:lstStyle/>
          <a:p>
            <a:r>
              <a:rPr kumimoji="1" lang="ja-JP" altLang="en-US" dirty="0" smtClean="0"/>
              <a:t>マリネリス峡谷</a:t>
            </a:r>
            <a:endParaRPr kumimoji="1" lang="ja-JP" altLang="en-US" dirty="0"/>
          </a:p>
        </p:txBody>
      </p:sp>
      <p:sp>
        <p:nvSpPr>
          <p:cNvPr id="4" name="テキスト ボックス 3"/>
          <p:cNvSpPr txBox="1"/>
          <p:nvPr/>
        </p:nvSpPr>
        <p:spPr>
          <a:xfrm>
            <a:off x="389750" y="1989617"/>
            <a:ext cx="6261466" cy="892552"/>
          </a:xfrm>
          <a:prstGeom prst="rect">
            <a:avLst/>
          </a:prstGeom>
          <a:noFill/>
        </p:spPr>
        <p:txBody>
          <a:bodyPr wrap="square" rtlCol="0">
            <a:spAutoFit/>
          </a:bodyPr>
          <a:lstStyle/>
          <a:p>
            <a:r>
              <a:rPr lang="ja-JP" altLang="en-US" sz="2600" dirty="0" smtClean="0"/>
              <a:t>・ 太陽</a:t>
            </a:r>
            <a:r>
              <a:rPr lang="ja-JP" altLang="en-US" sz="2600" dirty="0"/>
              <a:t>系の中で</a:t>
            </a:r>
            <a:r>
              <a:rPr lang="ja-JP" altLang="en-US" sz="2600" dirty="0" smtClean="0"/>
              <a:t>最大の谷</a:t>
            </a:r>
            <a:endParaRPr lang="en-US" altLang="ja-JP" sz="2600" dirty="0" smtClean="0"/>
          </a:p>
          <a:p>
            <a:pPr algn="r"/>
            <a:r>
              <a:rPr lang="ja-JP" altLang="en-US" sz="2600" dirty="0" smtClean="0"/>
              <a:t>　（</a:t>
            </a:r>
            <a:r>
              <a:rPr lang="ja-JP" altLang="en-US" sz="2600" dirty="0"/>
              <a:t>長さ</a:t>
            </a:r>
            <a:r>
              <a:rPr lang="en-US" altLang="ja-JP" sz="2600" dirty="0"/>
              <a:t>3500km,</a:t>
            </a:r>
            <a:r>
              <a:rPr lang="ja-JP" altLang="en-US" sz="2600" dirty="0"/>
              <a:t>幅</a:t>
            </a:r>
            <a:r>
              <a:rPr lang="en-US" altLang="ja-JP" sz="2600" dirty="0"/>
              <a:t>300km,</a:t>
            </a:r>
            <a:r>
              <a:rPr lang="ja-JP" altLang="en-US" sz="2600" dirty="0"/>
              <a:t>深さ</a:t>
            </a:r>
            <a:r>
              <a:rPr lang="en-US" altLang="ja-JP" sz="2600" dirty="0" smtClean="0"/>
              <a:t>7km</a:t>
            </a:r>
            <a:r>
              <a:rPr lang="ja-JP" altLang="en-US" sz="2600" dirty="0"/>
              <a:t>）</a:t>
            </a:r>
          </a:p>
        </p:txBody>
      </p:sp>
      <p:sp>
        <p:nvSpPr>
          <p:cNvPr id="5" name="テキスト ボックス 4"/>
          <p:cNvSpPr txBox="1"/>
          <p:nvPr/>
        </p:nvSpPr>
        <p:spPr>
          <a:xfrm>
            <a:off x="389749" y="2968121"/>
            <a:ext cx="10952711" cy="757130"/>
          </a:xfrm>
          <a:prstGeom prst="rect">
            <a:avLst/>
          </a:prstGeom>
          <a:noFill/>
        </p:spPr>
        <p:txBody>
          <a:bodyPr wrap="square" rtlCol="0">
            <a:spAutoFit/>
          </a:bodyPr>
          <a:lstStyle/>
          <a:p>
            <a:pPr lvl="0">
              <a:lnSpc>
                <a:spcPct val="90000"/>
              </a:lnSpc>
              <a:spcBef>
                <a:spcPts val="1000"/>
              </a:spcBef>
            </a:pPr>
            <a:r>
              <a:rPr lang="ja-JP" altLang="en-US" sz="2600" dirty="0" smtClean="0">
                <a:solidFill>
                  <a:prstClr val="black"/>
                </a:solidFill>
              </a:rPr>
              <a:t>・ タルシス地方の火山</a:t>
            </a:r>
            <a:r>
              <a:rPr lang="ja-JP" altLang="en-US" sz="2600" dirty="0">
                <a:solidFill>
                  <a:prstClr val="black"/>
                </a:solidFill>
              </a:rPr>
              <a:t>の東に</a:t>
            </a:r>
            <a:r>
              <a:rPr lang="ja-JP" altLang="en-US" sz="2600" dirty="0" smtClean="0">
                <a:solidFill>
                  <a:prstClr val="black"/>
                </a:solidFill>
              </a:rPr>
              <a:t>位置</a:t>
            </a:r>
            <a:endParaRPr lang="ja-JP" altLang="en-US" sz="2600" dirty="0">
              <a:solidFill>
                <a:prstClr val="black"/>
              </a:solidFill>
            </a:endParaRPr>
          </a:p>
          <a:p>
            <a:endParaRPr kumimoji="1" lang="ja-JP" altLang="en-US" dirty="0"/>
          </a:p>
        </p:txBody>
      </p:sp>
      <p:sp>
        <p:nvSpPr>
          <p:cNvPr id="6" name="テキスト ボックス 5"/>
          <p:cNvSpPr txBox="1"/>
          <p:nvPr/>
        </p:nvSpPr>
        <p:spPr>
          <a:xfrm>
            <a:off x="389749" y="3555879"/>
            <a:ext cx="6261466" cy="1723549"/>
          </a:xfrm>
          <a:prstGeom prst="rect">
            <a:avLst/>
          </a:prstGeom>
          <a:noFill/>
        </p:spPr>
        <p:txBody>
          <a:bodyPr wrap="square" rtlCol="0">
            <a:spAutoFit/>
          </a:bodyPr>
          <a:lstStyle/>
          <a:p>
            <a:r>
              <a:rPr lang="ja-JP" altLang="en-US" sz="2600" dirty="0" smtClean="0"/>
              <a:t>・</a:t>
            </a:r>
            <a:r>
              <a:rPr lang="en-US" altLang="ja-JP" sz="2600" dirty="0" smtClean="0"/>
              <a:t> </a:t>
            </a:r>
            <a:r>
              <a:rPr lang="ja-JP" altLang="ja-JP" sz="2600" dirty="0" smtClean="0"/>
              <a:t>マグマ</a:t>
            </a:r>
            <a:r>
              <a:rPr lang="ja-JP" altLang="ja-JP" sz="2600" dirty="0"/>
              <a:t>によって温められた地下の氷がとけて水が噴出し</a:t>
            </a:r>
            <a:r>
              <a:rPr lang="ja-JP" altLang="ja-JP" sz="2600" dirty="0" smtClean="0"/>
              <a:t>、水</a:t>
            </a:r>
            <a:r>
              <a:rPr lang="ja-JP" altLang="ja-JP" sz="2600" dirty="0"/>
              <a:t>が抜けて空洞になった場所が</a:t>
            </a:r>
            <a:r>
              <a:rPr lang="ja-JP" altLang="ja-JP" sz="2600" dirty="0" smtClean="0"/>
              <a:t>陥没</a:t>
            </a:r>
            <a:r>
              <a:rPr lang="ja-JP" altLang="en-US" sz="2600" dirty="0" smtClean="0"/>
              <a:t>することで形成</a:t>
            </a:r>
            <a:endParaRPr lang="ja-JP" altLang="en-US" sz="2600" dirty="0"/>
          </a:p>
          <a:p>
            <a:endParaRPr kumimoji="1" lang="ja-JP" altLang="en-US" sz="2800" dirty="0"/>
          </a:p>
        </p:txBody>
      </p:sp>
      <p:pic>
        <p:nvPicPr>
          <p:cNvPr id="3" name="図 2"/>
          <p:cNvPicPr>
            <a:picLocks noChangeAspect="1"/>
          </p:cNvPicPr>
          <p:nvPr/>
        </p:nvPicPr>
        <p:blipFill>
          <a:blip r:embed="rId2"/>
          <a:stretch>
            <a:fillRect/>
          </a:stretch>
        </p:blipFill>
        <p:spPr>
          <a:xfrm>
            <a:off x="432000" y="1116000"/>
            <a:ext cx="11516342" cy="176799"/>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49" y="4871036"/>
            <a:ext cx="4613936" cy="1633440"/>
          </a:xfrm>
          <a:prstGeom prst="rect">
            <a:avLst/>
          </a:prstGeom>
        </p:spPr>
      </p:pic>
      <p:sp>
        <p:nvSpPr>
          <p:cNvPr id="8" name="テキスト ボックス 7"/>
          <p:cNvSpPr txBox="1"/>
          <p:nvPr/>
        </p:nvSpPr>
        <p:spPr>
          <a:xfrm>
            <a:off x="4962738" y="5010714"/>
            <a:ext cx="965600" cy="1569660"/>
          </a:xfrm>
          <a:prstGeom prst="rect">
            <a:avLst/>
          </a:prstGeom>
          <a:noFill/>
        </p:spPr>
        <p:txBody>
          <a:bodyPr wrap="square" rtlCol="0">
            <a:spAutoFit/>
          </a:bodyPr>
          <a:lstStyle/>
          <a:p>
            <a:r>
              <a:rPr kumimoji="1" lang="en-US" altLang="ja-JP" sz="1200" dirty="0" smtClean="0"/>
              <a:t>NASA</a:t>
            </a:r>
            <a:r>
              <a:rPr lang="ja-JP" altLang="en-US" sz="1200" dirty="0"/>
              <a:t> </a:t>
            </a:r>
            <a:r>
              <a:rPr kumimoji="1" lang="en-US" altLang="ja-JP" sz="1200" dirty="0" smtClean="0"/>
              <a:t>『Mars Atlas』</a:t>
            </a:r>
            <a:r>
              <a:rPr kumimoji="1" lang="ja-JP" altLang="en-US" sz="1200" dirty="0" smtClean="0"/>
              <a:t>（</a:t>
            </a:r>
            <a:r>
              <a:rPr lang="en-US" altLang="ja-JP" sz="1200" dirty="0"/>
              <a:t>http://</a:t>
            </a:r>
            <a:r>
              <a:rPr lang="en-US" altLang="ja-JP" sz="1200" dirty="0" smtClean="0"/>
              <a:t>mars.jpl.nasa.gov/gallery/atlas/valles-marineris.html</a:t>
            </a:r>
            <a:r>
              <a:rPr lang="ja-JP" altLang="en-US" sz="1200" dirty="0" smtClean="0"/>
              <a:t>）</a:t>
            </a:r>
            <a:endParaRPr kumimoji="1" lang="ja-JP" altLang="en-US" sz="1200" dirty="0"/>
          </a:p>
        </p:txBody>
      </p:sp>
      <p:sp>
        <p:nvSpPr>
          <p:cNvPr id="9" name="テキスト ボックス 8"/>
          <p:cNvSpPr txBox="1"/>
          <p:nvPr/>
        </p:nvSpPr>
        <p:spPr>
          <a:xfrm>
            <a:off x="713284" y="1410025"/>
            <a:ext cx="2662261" cy="523220"/>
          </a:xfrm>
          <a:prstGeom prst="rect">
            <a:avLst/>
          </a:prstGeom>
          <a:noFill/>
        </p:spPr>
        <p:txBody>
          <a:bodyPr wrap="square" rtlCol="0">
            <a:spAutoFit/>
          </a:bodyPr>
          <a:lstStyle/>
          <a:p>
            <a:r>
              <a:rPr lang="ja-JP" altLang="en-US" sz="2800" u="sng" dirty="0" smtClean="0">
                <a:solidFill>
                  <a:srgbClr val="FF0000"/>
                </a:solidFill>
              </a:rPr>
              <a:t>マリネリス峡谷</a:t>
            </a:r>
            <a:endParaRPr lang="ja-JP" altLang="en-US" sz="2800" u="sng" dirty="0">
              <a:solidFill>
                <a:srgbClr val="FF0000"/>
              </a:solidFill>
            </a:endParaRPr>
          </a:p>
        </p:txBody>
      </p:sp>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l="9584" t="23819" r="5922" b="26592"/>
          <a:stretch/>
        </p:blipFill>
        <p:spPr>
          <a:xfrm>
            <a:off x="6909777" y="1410025"/>
            <a:ext cx="4773648" cy="3735408"/>
          </a:xfrm>
          <a:prstGeom prst="rect">
            <a:avLst/>
          </a:prstGeom>
        </p:spPr>
      </p:pic>
      <p:sp>
        <p:nvSpPr>
          <p:cNvPr id="11" name="テキスト ボックス 10"/>
          <p:cNvSpPr txBox="1"/>
          <p:nvPr/>
        </p:nvSpPr>
        <p:spPr>
          <a:xfrm>
            <a:off x="7935920" y="5140928"/>
            <a:ext cx="3830196" cy="276999"/>
          </a:xfrm>
          <a:prstGeom prst="rect">
            <a:avLst/>
          </a:prstGeom>
          <a:noFill/>
        </p:spPr>
        <p:txBody>
          <a:bodyPr wrap="square" rtlCol="0">
            <a:spAutoFit/>
          </a:bodyPr>
          <a:lstStyle/>
          <a:p>
            <a:r>
              <a:rPr lang="en-US" altLang="ja-JP" sz="1200" dirty="0" smtClean="0"/>
              <a:t>『</a:t>
            </a:r>
            <a:r>
              <a:rPr lang="en-US" altLang="ja-JP" sz="1200" dirty="0"/>
              <a:t>Newton</a:t>
            </a:r>
            <a:r>
              <a:rPr lang="ja-JP" altLang="en-US" sz="1200" dirty="0"/>
              <a:t>別冊　最新探査機がとらえた火星と土星</a:t>
            </a:r>
            <a:r>
              <a:rPr lang="en-US" altLang="ja-JP" sz="1200" dirty="0" smtClean="0"/>
              <a:t>』108</a:t>
            </a:r>
            <a:r>
              <a:rPr kumimoji="1" lang="ja-JP" altLang="en-US" sz="1200" dirty="0" smtClean="0"/>
              <a:t>頁</a:t>
            </a:r>
            <a:endParaRPr kumimoji="1" lang="ja-JP" altLang="en-US" sz="1200" dirty="0"/>
          </a:p>
        </p:txBody>
      </p:sp>
      <p:sp>
        <p:nvSpPr>
          <p:cNvPr id="12" name="テキスト ボックス 11"/>
          <p:cNvSpPr txBox="1"/>
          <p:nvPr/>
        </p:nvSpPr>
        <p:spPr>
          <a:xfrm>
            <a:off x="6190171" y="5614243"/>
            <a:ext cx="5322770" cy="892552"/>
          </a:xfrm>
          <a:prstGeom prst="rect">
            <a:avLst/>
          </a:prstGeom>
          <a:noFill/>
          <a:ln w="19050">
            <a:solidFill>
              <a:schemeClr val="accent4">
                <a:lumMod val="75000"/>
              </a:schemeClr>
            </a:solidFill>
          </a:ln>
        </p:spPr>
        <p:txBody>
          <a:bodyPr wrap="square" rtlCol="0">
            <a:spAutoFit/>
          </a:bodyPr>
          <a:lstStyle/>
          <a:p>
            <a:r>
              <a:rPr kumimoji="1" lang="ja-JP" altLang="en-US" sz="2600" dirty="0" smtClean="0"/>
              <a:t>火山地帯が水の地表への供給源として重要な働きをしたと考えられる</a:t>
            </a:r>
            <a:endParaRPr kumimoji="1" lang="ja-JP" altLang="en-US" sz="2600" dirty="0"/>
          </a:p>
        </p:txBody>
      </p:sp>
    </p:spTree>
    <p:extLst>
      <p:ext uri="{BB962C8B-B14F-4D97-AF65-F5344CB8AC3E}">
        <p14:creationId xmlns:p14="http://schemas.microsoft.com/office/powerpoint/2010/main" val="1972759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6995" y="163207"/>
            <a:ext cx="10515600" cy="1144109"/>
          </a:xfrm>
        </p:spPr>
        <p:txBody>
          <a:bodyPr/>
          <a:lstStyle/>
          <a:p>
            <a:r>
              <a:rPr kumimoji="1" lang="ja-JP" altLang="en-US" dirty="0" smtClean="0"/>
              <a:t>目次</a:t>
            </a:r>
            <a:endParaRPr kumimoji="1" lang="ja-JP" altLang="en-US" dirty="0"/>
          </a:p>
        </p:txBody>
      </p:sp>
      <p:sp>
        <p:nvSpPr>
          <p:cNvPr id="3" name="コンテンツ プレースホルダー 2"/>
          <p:cNvSpPr>
            <a:spLocks noGrp="1"/>
          </p:cNvSpPr>
          <p:nvPr>
            <p:ph idx="1"/>
          </p:nvPr>
        </p:nvSpPr>
        <p:spPr>
          <a:xfrm>
            <a:off x="755072" y="1546168"/>
            <a:ext cx="10515600" cy="4884646"/>
          </a:xfrm>
        </p:spPr>
        <p:txBody>
          <a:bodyPr>
            <a:normAutofit fontScale="92500" lnSpcReduction="10000"/>
          </a:bodyPr>
          <a:lstStyle/>
          <a:p>
            <a:r>
              <a:rPr lang="ja-JP" altLang="en-US" dirty="0" smtClean="0"/>
              <a:t>基本データ</a:t>
            </a:r>
            <a:endParaRPr lang="en-US" altLang="ja-JP" dirty="0" smtClean="0"/>
          </a:p>
          <a:p>
            <a:r>
              <a:rPr lang="ja-JP" altLang="en-US" dirty="0" smtClean="0"/>
              <a:t>内部構造と表層の物質</a:t>
            </a:r>
            <a:endParaRPr lang="en-US" altLang="ja-JP" dirty="0" smtClean="0"/>
          </a:p>
          <a:p>
            <a:r>
              <a:rPr lang="ja-JP" altLang="en-US" dirty="0"/>
              <a:t>大気</a:t>
            </a:r>
            <a:endParaRPr kumimoji="1" lang="en-US" altLang="ja-JP" dirty="0" smtClean="0"/>
          </a:p>
          <a:p>
            <a:r>
              <a:rPr lang="ja-JP" altLang="en-US" dirty="0"/>
              <a:t>風</a:t>
            </a:r>
            <a:endParaRPr lang="en-US" altLang="ja-JP" dirty="0" smtClean="0"/>
          </a:p>
          <a:p>
            <a:r>
              <a:rPr lang="ja-JP" altLang="en-US" dirty="0"/>
              <a:t>気候</a:t>
            </a:r>
            <a:endParaRPr lang="en-US" altLang="ja-JP" dirty="0" smtClean="0"/>
          </a:p>
          <a:p>
            <a:r>
              <a:rPr lang="ja-JP" altLang="en-US" dirty="0" smtClean="0"/>
              <a:t>その他</a:t>
            </a:r>
            <a:r>
              <a:rPr lang="ja-JP" altLang="en-US" dirty="0"/>
              <a:t>火星</a:t>
            </a:r>
            <a:r>
              <a:rPr lang="ja-JP" altLang="en-US" dirty="0" smtClean="0"/>
              <a:t>の</a:t>
            </a:r>
            <a:r>
              <a:rPr lang="ja-JP" altLang="en-US" dirty="0"/>
              <a:t>特徴</a:t>
            </a:r>
            <a:endParaRPr kumimoji="1" lang="en-US" altLang="ja-JP" dirty="0" smtClean="0"/>
          </a:p>
          <a:p>
            <a:r>
              <a:rPr lang="ja-JP" altLang="en-US" dirty="0" smtClean="0"/>
              <a:t>火山による地形</a:t>
            </a:r>
            <a:endParaRPr lang="en-US" altLang="ja-JP" dirty="0" smtClean="0"/>
          </a:p>
          <a:p>
            <a:r>
              <a:rPr lang="ja-JP" altLang="en-US" dirty="0"/>
              <a:t>クレータ</a:t>
            </a:r>
            <a:r>
              <a:rPr lang="ja-JP" altLang="en-US" dirty="0" smtClean="0"/>
              <a:t>ー</a:t>
            </a:r>
            <a:endParaRPr lang="en-US" altLang="ja-JP" dirty="0" smtClean="0"/>
          </a:p>
          <a:p>
            <a:r>
              <a:rPr kumimoji="1" lang="ja-JP" altLang="en-US" dirty="0" smtClean="0"/>
              <a:t>探査</a:t>
            </a:r>
            <a:endParaRPr lang="en-US" altLang="ja-JP" dirty="0"/>
          </a:p>
          <a:p>
            <a:r>
              <a:rPr kumimoji="1" lang="ja-JP" altLang="en-US" dirty="0" smtClean="0"/>
              <a:t>火星の歴史</a:t>
            </a:r>
            <a:endParaRPr kumimoji="1" lang="en-US" altLang="ja-JP" dirty="0" smtClean="0"/>
          </a:p>
          <a:p>
            <a:r>
              <a:rPr lang="ja-JP" altLang="en-US" dirty="0" smtClean="0"/>
              <a:t>衛星</a:t>
            </a:r>
            <a:endParaRPr kumimoji="1" lang="en-US" altLang="ja-JP" dirty="0"/>
          </a:p>
        </p:txBody>
      </p:sp>
      <p:grpSp>
        <p:nvGrpSpPr>
          <p:cNvPr id="4" name="グループ化 3"/>
          <p:cNvGrpSpPr/>
          <p:nvPr/>
        </p:nvGrpSpPr>
        <p:grpSpPr>
          <a:xfrm>
            <a:off x="432000" y="1116000"/>
            <a:ext cx="11512610" cy="180829"/>
            <a:chOff x="429711" y="1382680"/>
            <a:chExt cx="11512610" cy="180829"/>
          </a:xfrm>
        </p:grpSpPr>
        <p:sp>
          <p:nvSpPr>
            <p:cNvPr id="10" name="正方形/長方形 9"/>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3"/>
            <a:stretch>
              <a:fillRect/>
            </a:stretch>
          </p:blipFill>
          <p:spPr>
            <a:xfrm>
              <a:off x="429711" y="1382680"/>
              <a:ext cx="11510246" cy="60965"/>
            </a:xfrm>
            <a:prstGeom prst="rect">
              <a:avLst/>
            </a:prstGeom>
          </p:spPr>
        </p:pic>
        <p:pic>
          <p:nvPicPr>
            <p:cNvPr id="6" name="図 5"/>
            <p:cNvPicPr>
              <a:picLocks noChangeAspect="1"/>
            </p:cNvPicPr>
            <p:nvPr/>
          </p:nvPicPr>
          <p:blipFill>
            <a:blip r:embed="rId3"/>
            <a:stretch>
              <a:fillRect/>
            </a:stretch>
          </p:blipFill>
          <p:spPr>
            <a:xfrm>
              <a:off x="432075" y="1502544"/>
              <a:ext cx="11510246" cy="60965"/>
            </a:xfrm>
            <a:prstGeom prst="rect">
              <a:avLst/>
            </a:prstGeom>
          </p:spPr>
        </p:pic>
      </p:grpSp>
      <p:sp>
        <p:nvSpPr>
          <p:cNvPr id="9" name="テキスト ボックス 8"/>
          <p:cNvSpPr txBox="1"/>
          <p:nvPr/>
        </p:nvSpPr>
        <p:spPr>
          <a:xfrm>
            <a:off x="7409512" y="5683602"/>
            <a:ext cx="4529666" cy="461665"/>
          </a:xfrm>
          <a:prstGeom prst="rect">
            <a:avLst/>
          </a:prstGeom>
          <a:noFill/>
        </p:spPr>
        <p:txBody>
          <a:bodyPr wrap="square" rtlCol="0">
            <a:spAutoFit/>
          </a:bodyPr>
          <a:lstStyle/>
          <a:p>
            <a:r>
              <a:rPr kumimoji="1" lang="en-US" altLang="ja-JP" sz="1200" dirty="0" err="1" smtClean="0"/>
              <a:t>NASA『Mars</a:t>
            </a:r>
            <a:r>
              <a:rPr kumimoji="1" lang="en-US" altLang="ja-JP" sz="1200" dirty="0" smtClean="0"/>
              <a:t> Exploration PROGRAM&amp;MISSIONS』</a:t>
            </a:r>
          </a:p>
          <a:p>
            <a:r>
              <a:rPr lang="ja-JP" altLang="en-US" sz="1200" dirty="0" smtClean="0"/>
              <a:t>（</a:t>
            </a:r>
            <a:r>
              <a:rPr lang="en-US" altLang="ja-JP" sz="1200" dirty="0"/>
              <a:t>http://mars.nasa.gov/programmissions/science/goal3/</a:t>
            </a:r>
            <a:r>
              <a:rPr lang="ja-JP" altLang="en-US" sz="1200" dirty="0" smtClean="0"/>
              <a:t>）</a:t>
            </a:r>
            <a:endParaRPr kumimoji="1" lang="ja-JP" altLang="en-US" sz="1200" dirty="0"/>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439" y="2511939"/>
            <a:ext cx="6716778" cy="2886116"/>
          </a:xfrm>
          <a:prstGeom prst="rect">
            <a:avLst/>
          </a:prstGeom>
        </p:spPr>
      </p:pic>
    </p:spTree>
    <p:extLst>
      <p:ext uri="{BB962C8B-B14F-4D97-AF65-F5344CB8AC3E}">
        <p14:creationId xmlns:p14="http://schemas.microsoft.com/office/powerpoint/2010/main" val="584781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0100" y="129461"/>
            <a:ext cx="10515600" cy="1325563"/>
          </a:xfrm>
        </p:spPr>
        <p:txBody>
          <a:bodyPr/>
          <a:lstStyle/>
          <a:p>
            <a:r>
              <a:rPr kumimoji="1" lang="ja-JP" altLang="en-US" dirty="0" smtClean="0"/>
              <a:t>カオス地形</a:t>
            </a:r>
            <a:endParaRPr kumimoji="1" lang="ja-JP" altLang="en-US" dirty="0"/>
          </a:p>
        </p:txBody>
      </p:sp>
      <p:sp>
        <p:nvSpPr>
          <p:cNvPr id="4" name="テキスト ボックス 3"/>
          <p:cNvSpPr txBox="1"/>
          <p:nvPr/>
        </p:nvSpPr>
        <p:spPr>
          <a:xfrm>
            <a:off x="786321" y="2732875"/>
            <a:ext cx="10807700" cy="492443"/>
          </a:xfrm>
          <a:prstGeom prst="rect">
            <a:avLst/>
          </a:prstGeom>
          <a:noFill/>
        </p:spPr>
        <p:txBody>
          <a:bodyPr wrap="square" rtlCol="0">
            <a:spAutoFit/>
          </a:bodyPr>
          <a:lstStyle/>
          <a:p>
            <a:r>
              <a:rPr lang="ja-JP" altLang="en-US" sz="2600" dirty="0" smtClean="0"/>
              <a:t>・ 凹凸</a:t>
            </a:r>
            <a:r>
              <a:rPr lang="ja-JP" altLang="en-US" sz="2600" dirty="0"/>
              <a:t>のはげしい</a:t>
            </a:r>
            <a:r>
              <a:rPr lang="ja-JP" altLang="en-US" sz="2600" dirty="0" smtClean="0"/>
              <a:t>地形</a:t>
            </a:r>
            <a:endParaRPr kumimoji="1" lang="ja-JP" altLang="en-US" sz="2600" dirty="0"/>
          </a:p>
        </p:txBody>
      </p:sp>
      <p:pic>
        <p:nvPicPr>
          <p:cNvPr id="6" name="図 5"/>
          <p:cNvPicPr>
            <a:picLocks noChangeAspect="1"/>
          </p:cNvPicPr>
          <p:nvPr/>
        </p:nvPicPr>
        <p:blipFill>
          <a:blip r:embed="rId2"/>
          <a:stretch>
            <a:fillRect/>
          </a:stretch>
        </p:blipFill>
        <p:spPr>
          <a:xfrm>
            <a:off x="432000" y="1116000"/>
            <a:ext cx="11516342" cy="176799"/>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71" y="1702414"/>
            <a:ext cx="5303780" cy="3967227"/>
          </a:xfrm>
          <a:prstGeom prst="rect">
            <a:avLst/>
          </a:prstGeom>
        </p:spPr>
      </p:pic>
      <p:sp>
        <p:nvSpPr>
          <p:cNvPr id="8" name="テキスト ボックス 7"/>
          <p:cNvSpPr txBox="1"/>
          <p:nvPr/>
        </p:nvSpPr>
        <p:spPr>
          <a:xfrm>
            <a:off x="7373808" y="5849033"/>
            <a:ext cx="4389601" cy="646331"/>
          </a:xfrm>
          <a:prstGeom prst="rect">
            <a:avLst/>
          </a:prstGeom>
          <a:noFill/>
        </p:spPr>
        <p:txBody>
          <a:bodyPr wrap="square" rtlCol="0">
            <a:spAutoFit/>
          </a:bodyPr>
          <a:lstStyle/>
          <a:p>
            <a:r>
              <a:rPr kumimoji="1" lang="en-US" altLang="ja-JP" sz="1200" dirty="0" err="1" smtClean="0"/>
              <a:t>AstroArts</a:t>
            </a:r>
            <a:r>
              <a:rPr lang="en-US" altLang="ja-JP" sz="1200" dirty="0" smtClean="0"/>
              <a:t>『</a:t>
            </a:r>
            <a:r>
              <a:rPr lang="ja-JP" altLang="en-US" sz="1200" dirty="0" smtClean="0"/>
              <a:t>マーズ・エクスプレス画像集：「カオス地形」とカルデラ</a:t>
            </a:r>
            <a:r>
              <a:rPr lang="en-US" altLang="ja-JP" sz="1200" dirty="0" smtClean="0"/>
              <a:t>』</a:t>
            </a:r>
            <a:r>
              <a:rPr lang="ja-JP" altLang="en-US" sz="1200" dirty="0" smtClean="0"/>
              <a:t>（</a:t>
            </a:r>
            <a:r>
              <a:rPr lang="en-US" altLang="ja-JP" sz="1200" dirty="0" smtClean="0"/>
              <a:t>http://www.astroarts.co.jp/news/2006/07/18mars-express_images/index-j.shtml</a:t>
            </a:r>
            <a:r>
              <a:rPr lang="ja-JP" altLang="en-US" sz="1200" dirty="0" smtClean="0"/>
              <a:t>）</a:t>
            </a:r>
            <a:endParaRPr kumimoji="1" lang="en-US" altLang="ja-JP" sz="1200" dirty="0" smtClean="0"/>
          </a:p>
        </p:txBody>
      </p:sp>
      <p:sp>
        <p:nvSpPr>
          <p:cNvPr id="9" name="テキスト ボックス 8"/>
          <p:cNvSpPr txBox="1"/>
          <p:nvPr/>
        </p:nvSpPr>
        <p:spPr>
          <a:xfrm>
            <a:off x="786321" y="3680228"/>
            <a:ext cx="4741176" cy="892552"/>
          </a:xfrm>
          <a:prstGeom prst="rect">
            <a:avLst/>
          </a:prstGeom>
          <a:noFill/>
        </p:spPr>
        <p:txBody>
          <a:bodyPr wrap="square" rtlCol="0">
            <a:spAutoFit/>
          </a:bodyPr>
          <a:lstStyle/>
          <a:p>
            <a:r>
              <a:rPr lang="ja-JP" altLang="en-US" sz="2600" dirty="0" smtClean="0"/>
              <a:t>・</a:t>
            </a:r>
            <a:r>
              <a:rPr lang="en-US" altLang="ja-JP" sz="2600" dirty="0"/>
              <a:t> </a:t>
            </a:r>
            <a:r>
              <a:rPr lang="ja-JP" altLang="en-US" sz="2600" dirty="0" smtClean="0"/>
              <a:t>元の表面の特徴を残した</a:t>
            </a:r>
            <a:r>
              <a:rPr lang="ja-JP" altLang="en-US" sz="2600" dirty="0" smtClean="0"/>
              <a:t>まま</a:t>
            </a:r>
            <a:endParaRPr lang="en-US" altLang="ja-JP" sz="2600" dirty="0" smtClean="0"/>
          </a:p>
          <a:p>
            <a:pPr algn="r"/>
            <a:r>
              <a:rPr lang="ja-JP" altLang="en-US" sz="2600" dirty="0" smtClean="0"/>
              <a:t>陥没</a:t>
            </a:r>
            <a:r>
              <a:rPr lang="ja-JP" altLang="en-US" sz="2600" dirty="0" smtClean="0"/>
              <a:t>した低地</a:t>
            </a:r>
            <a:endParaRPr kumimoji="1" lang="ja-JP" altLang="en-US" sz="2600" dirty="0"/>
          </a:p>
        </p:txBody>
      </p:sp>
      <p:sp>
        <p:nvSpPr>
          <p:cNvPr id="11" name="テキスト ボックス 10"/>
          <p:cNvSpPr txBox="1"/>
          <p:nvPr/>
        </p:nvSpPr>
        <p:spPr>
          <a:xfrm>
            <a:off x="973355" y="1638689"/>
            <a:ext cx="4205438" cy="523220"/>
          </a:xfrm>
          <a:prstGeom prst="rect">
            <a:avLst/>
          </a:prstGeom>
          <a:noFill/>
        </p:spPr>
        <p:txBody>
          <a:bodyPr wrap="square" rtlCol="0">
            <a:spAutoFit/>
          </a:bodyPr>
          <a:lstStyle/>
          <a:p>
            <a:r>
              <a:rPr kumimoji="1" lang="ja-JP" altLang="en-US" sz="2800" u="sng" dirty="0" smtClean="0">
                <a:solidFill>
                  <a:srgbClr val="FF0000"/>
                </a:solidFill>
              </a:rPr>
              <a:t>カオス地形</a:t>
            </a:r>
            <a:endParaRPr kumimoji="1" lang="ja-JP" altLang="en-US" sz="2800" u="sng" dirty="0">
              <a:solidFill>
                <a:srgbClr val="FF0000"/>
              </a:solidFill>
            </a:endParaRPr>
          </a:p>
        </p:txBody>
      </p:sp>
    </p:spTree>
    <p:extLst>
      <p:ext uri="{BB962C8B-B14F-4D97-AF65-F5344CB8AC3E}">
        <p14:creationId xmlns:p14="http://schemas.microsoft.com/office/powerpoint/2010/main" val="4183235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1640" y="290354"/>
            <a:ext cx="4291266" cy="1006475"/>
          </a:xfrm>
        </p:spPr>
        <p:txBody>
          <a:bodyPr>
            <a:normAutofit/>
          </a:bodyPr>
          <a:lstStyle/>
          <a:p>
            <a:r>
              <a:rPr kumimoji="1" lang="ja-JP" altLang="en-US" dirty="0" smtClean="0"/>
              <a:t>クレーター（１）</a:t>
            </a:r>
            <a:endParaRPr kumimoji="1" lang="ja-JP" altLang="en-US" dirty="0"/>
          </a:p>
        </p:txBody>
      </p:sp>
      <p:sp>
        <p:nvSpPr>
          <p:cNvPr id="6" name="テキスト ボックス 5"/>
          <p:cNvSpPr txBox="1"/>
          <p:nvPr/>
        </p:nvSpPr>
        <p:spPr>
          <a:xfrm>
            <a:off x="929160" y="1516406"/>
            <a:ext cx="9690771" cy="892552"/>
          </a:xfrm>
          <a:prstGeom prst="rect">
            <a:avLst/>
          </a:prstGeom>
          <a:noFill/>
        </p:spPr>
        <p:txBody>
          <a:bodyPr wrap="square" rtlCol="0">
            <a:spAutoFit/>
          </a:bodyPr>
          <a:lstStyle/>
          <a:p>
            <a:r>
              <a:rPr lang="ja-JP" altLang="en-US" sz="2600" dirty="0" smtClean="0"/>
              <a:t>南半球</a:t>
            </a:r>
            <a:endParaRPr lang="en-US" altLang="ja-JP" sz="2600" dirty="0"/>
          </a:p>
          <a:p>
            <a:r>
              <a:rPr lang="ja-JP" altLang="en-US" sz="2600" dirty="0" smtClean="0"/>
              <a:t>　　高地は古く</a:t>
            </a:r>
            <a:r>
              <a:rPr lang="ja-JP" altLang="en-US" sz="2600" dirty="0"/>
              <a:t>、たくさんの衝突クレーターでおおわれて</a:t>
            </a:r>
            <a:r>
              <a:rPr lang="ja-JP" altLang="en-US" sz="2600" dirty="0" smtClean="0"/>
              <a:t>いる</a:t>
            </a:r>
            <a:endParaRPr lang="ja-JP" altLang="en-US" sz="2600" dirty="0"/>
          </a:p>
        </p:txBody>
      </p:sp>
      <p:pic>
        <p:nvPicPr>
          <p:cNvPr id="16" name="図 15"/>
          <p:cNvPicPr>
            <a:picLocks noChangeAspect="1"/>
          </p:cNvPicPr>
          <p:nvPr/>
        </p:nvPicPr>
        <p:blipFill rotWithShape="1">
          <a:blip r:embed="rId2">
            <a:extLst>
              <a:ext uri="{28A0092B-C50C-407E-A947-70E740481C1C}">
                <a14:useLocalDpi xmlns:a14="http://schemas.microsoft.com/office/drawing/2010/main" val="0"/>
              </a:ext>
            </a:extLst>
          </a:blip>
          <a:srcRect t="42884" b="9586"/>
          <a:stretch/>
        </p:blipFill>
        <p:spPr>
          <a:xfrm>
            <a:off x="6012154" y="3603672"/>
            <a:ext cx="4992591" cy="2805717"/>
          </a:xfrm>
          <a:prstGeom prst="rect">
            <a:avLst/>
          </a:prstGeom>
        </p:spPr>
      </p:pic>
      <p:grpSp>
        <p:nvGrpSpPr>
          <p:cNvPr id="9" name="グループ化 8"/>
          <p:cNvGrpSpPr/>
          <p:nvPr/>
        </p:nvGrpSpPr>
        <p:grpSpPr>
          <a:xfrm>
            <a:off x="432000" y="1116000"/>
            <a:ext cx="11512610" cy="180829"/>
            <a:chOff x="429711" y="1382680"/>
            <a:chExt cx="11512610" cy="180829"/>
          </a:xfrm>
        </p:grpSpPr>
        <p:sp>
          <p:nvSpPr>
            <p:cNvPr id="10" name="正方形/長方形 9"/>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3"/>
            <a:stretch>
              <a:fillRect/>
            </a:stretch>
          </p:blipFill>
          <p:spPr>
            <a:xfrm>
              <a:off x="429711" y="1382680"/>
              <a:ext cx="11510246" cy="60965"/>
            </a:xfrm>
            <a:prstGeom prst="rect">
              <a:avLst/>
            </a:prstGeom>
          </p:spPr>
        </p:pic>
        <p:pic>
          <p:nvPicPr>
            <p:cNvPr id="12" name="図 11"/>
            <p:cNvPicPr>
              <a:picLocks noChangeAspect="1"/>
            </p:cNvPicPr>
            <p:nvPr/>
          </p:nvPicPr>
          <p:blipFill>
            <a:blip r:embed="rId3"/>
            <a:stretch>
              <a:fillRect/>
            </a:stretch>
          </p:blipFill>
          <p:spPr>
            <a:xfrm>
              <a:off x="432075" y="1502544"/>
              <a:ext cx="11510246" cy="60965"/>
            </a:xfrm>
            <a:prstGeom prst="rect">
              <a:avLst/>
            </a:prstGeom>
          </p:spPr>
        </p:pic>
      </p:grpSp>
      <p:sp>
        <p:nvSpPr>
          <p:cNvPr id="17" name="テキスト ボックス 16"/>
          <p:cNvSpPr txBox="1"/>
          <p:nvPr/>
        </p:nvSpPr>
        <p:spPr>
          <a:xfrm>
            <a:off x="6708807" y="6351661"/>
            <a:ext cx="5953979" cy="276999"/>
          </a:xfrm>
          <a:prstGeom prst="rect">
            <a:avLst/>
          </a:prstGeom>
          <a:noFill/>
        </p:spPr>
        <p:txBody>
          <a:bodyPr wrap="square" rtlCol="0">
            <a:spAutoFit/>
          </a:bodyPr>
          <a:lstStyle/>
          <a:p>
            <a:r>
              <a:rPr lang="en-US" altLang="ja-JP" sz="1200" dirty="0" smtClean="0"/>
              <a:t>NASA 『The Mars Orbiter Laser Altimeter』</a:t>
            </a:r>
            <a:r>
              <a:rPr kumimoji="1" lang="ja-JP" altLang="en-US" sz="1200" dirty="0" smtClean="0"/>
              <a:t>（</a:t>
            </a:r>
            <a:r>
              <a:rPr lang="en-US" altLang="ja-JP" sz="1200" dirty="0" smtClean="0"/>
              <a:t>http</a:t>
            </a:r>
            <a:r>
              <a:rPr lang="en-US" altLang="ja-JP" sz="1200" dirty="0"/>
              <a:t>://</a:t>
            </a:r>
            <a:r>
              <a:rPr lang="en-US" altLang="ja-JP" sz="1200" dirty="0" smtClean="0"/>
              <a:t>mola.gsfc.nasa.gov/images.html</a:t>
            </a:r>
            <a:r>
              <a:rPr lang="ja-JP" altLang="en-US" sz="1200" dirty="0" smtClean="0"/>
              <a:t>）</a:t>
            </a:r>
            <a:endParaRPr kumimoji="1" lang="ja-JP" altLang="en-US" sz="1200" dirty="0"/>
          </a:p>
        </p:txBody>
      </p:sp>
      <p:sp>
        <p:nvSpPr>
          <p:cNvPr id="18" name="テキスト ボックス 17"/>
          <p:cNvSpPr txBox="1"/>
          <p:nvPr/>
        </p:nvSpPr>
        <p:spPr>
          <a:xfrm>
            <a:off x="929160" y="2607399"/>
            <a:ext cx="8955985" cy="892552"/>
          </a:xfrm>
          <a:prstGeom prst="rect">
            <a:avLst/>
          </a:prstGeom>
          <a:noFill/>
        </p:spPr>
        <p:txBody>
          <a:bodyPr wrap="square" rtlCol="0">
            <a:spAutoFit/>
          </a:bodyPr>
          <a:lstStyle/>
          <a:p>
            <a:pPr lvl="0"/>
            <a:r>
              <a:rPr lang="ja-JP" altLang="en-US" sz="2600" dirty="0" smtClean="0">
                <a:solidFill>
                  <a:prstClr val="black"/>
                </a:solidFill>
              </a:rPr>
              <a:t>北半球</a:t>
            </a:r>
            <a:endParaRPr lang="en-US" altLang="ja-JP" sz="2600" dirty="0">
              <a:solidFill>
                <a:prstClr val="black"/>
              </a:solidFill>
            </a:endParaRPr>
          </a:p>
          <a:p>
            <a:pPr lvl="0"/>
            <a:r>
              <a:rPr lang="ja-JP" altLang="en-US" sz="2600" dirty="0">
                <a:solidFill>
                  <a:prstClr val="black"/>
                </a:solidFill>
              </a:rPr>
              <a:t>　</a:t>
            </a:r>
            <a:r>
              <a:rPr lang="ja-JP" altLang="en-US" sz="2600" dirty="0" smtClean="0">
                <a:solidFill>
                  <a:prstClr val="black"/>
                </a:solidFill>
              </a:rPr>
              <a:t>　平原</a:t>
            </a:r>
            <a:r>
              <a:rPr lang="ja-JP" altLang="en-US" sz="2600" dirty="0">
                <a:solidFill>
                  <a:prstClr val="black"/>
                </a:solidFill>
              </a:rPr>
              <a:t>は新しく、衝突クレーターはあまり</a:t>
            </a:r>
            <a:r>
              <a:rPr lang="ja-JP" altLang="en-US" sz="2600" dirty="0" smtClean="0">
                <a:solidFill>
                  <a:prstClr val="black"/>
                </a:solidFill>
              </a:rPr>
              <a:t>見られない</a:t>
            </a:r>
            <a:endParaRPr lang="ja-JP" altLang="en-US" sz="2600" dirty="0">
              <a:solidFill>
                <a:prstClr val="black"/>
              </a:solidFill>
            </a:endParaRPr>
          </a:p>
        </p:txBody>
      </p:sp>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l="-457" t="-193" r="457" b="57083"/>
          <a:stretch/>
        </p:blipFill>
        <p:spPr>
          <a:xfrm>
            <a:off x="519274" y="3562087"/>
            <a:ext cx="4975998" cy="2536351"/>
          </a:xfrm>
          <a:prstGeom prst="rect">
            <a:avLst/>
          </a:prstGeom>
        </p:spPr>
      </p:pic>
      <p:pic>
        <p:nvPicPr>
          <p:cNvPr id="14" name="図 13"/>
          <p:cNvPicPr>
            <a:picLocks noChangeAspect="1"/>
          </p:cNvPicPr>
          <p:nvPr/>
        </p:nvPicPr>
        <p:blipFill rotWithShape="1">
          <a:blip r:embed="rId2">
            <a:extLst>
              <a:ext uri="{28A0092B-C50C-407E-A947-70E740481C1C}">
                <a14:useLocalDpi xmlns:a14="http://schemas.microsoft.com/office/drawing/2010/main" val="0"/>
              </a:ext>
            </a:extLst>
          </a:blip>
          <a:srcRect t="89834"/>
          <a:stretch/>
        </p:blipFill>
        <p:spPr>
          <a:xfrm>
            <a:off x="1036156" y="6098438"/>
            <a:ext cx="4213373" cy="506447"/>
          </a:xfrm>
          <a:prstGeom prst="rect">
            <a:avLst/>
          </a:prstGeom>
        </p:spPr>
      </p:pic>
    </p:spTree>
    <p:extLst>
      <p:ext uri="{BB962C8B-B14F-4D97-AF65-F5344CB8AC3E}">
        <p14:creationId xmlns:p14="http://schemas.microsoft.com/office/powerpoint/2010/main" val="2407571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658" y="62131"/>
            <a:ext cx="10515600" cy="1325563"/>
          </a:xfrm>
        </p:spPr>
        <p:txBody>
          <a:bodyPr/>
          <a:lstStyle/>
          <a:p>
            <a:r>
              <a:rPr kumimoji="1" lang="ja-JP" altLang="en-US" dirty="0" smtClean="0"/>
              <a:t>クレーター（２）</a:t>
            </a:r>
            <a:endParaRPr kumimoji="1" lang="ja-JP" altLang="en-US" dirty="0"/>
          </a:p>
        </p:txBody>
      </p:sp>
      <p:sp>
        <p:nvSpPr>
          <p:cNvPr id="4" name="コンテンツ プレースホルダー 2"/>
          <p:cNvSpPr>
            <a:spLocks noGrp="1"/>
          </p:cNvSpPr>
          <p:nvPr>
            <p:ph idx="1"/>
          </p:nvPr>
        </p:nvSpPr>
        <p:spPr>
          <a:xfrm>
            <a:off x="742794" y="3444101"/>
            <a:ext cx="6223000" cy="984575"/>
          </a:xfrm>
        </p:spPr>
        <p:txBody>
          <a:bodyPr>
            <a:normAutofit/>
          </a:bodyPr>
          <a:lstStyle/>
          <a:p>
            <a:pPr marL="0" indent="0">
              <a:buNone/>
            </a:pPr>
            <a:r>
              <a:rPr lang="ja-JP" altLang="en-US" sz="2600" dirty="0" smtClean="0"/>
              <a:t>・ </a:t>
            </a:r>
            <a:r>
              <a:rPr lang="en-US" altLang="ja-JP" sz="2600" dirty="0" smtClean="0"/>
              <a:t>40</a:t>
            </a:r>
            <a:r>
              <a:rPr lang="ja-JP" altLang="en-US" sz="2600" dirty="0"/>
              <a:t>億年以上前におこった火星</a:t>
            </a:r>
            <a:r>
              <a:rPr lang="ja-JP" altLang="en-US" sz="2600" dirty="0" smtClean="0"/>
              <a:t>と他の天体</a:t>
            </a:r>
            <a:r>
              <a:rPr lang="ja-JP" altLang="en-US" sz="2600" dirty="0"/>
              <a:t>との衝突により</a:t>
            </a:r>
            <a:r>
              <a:rPr lang="ja-JP" altLang="en-US" sz="2600" dirty="0" smtClean="0"/>
              <a:t>形成か</a:t>
            </a:r>
            <a:endParaRPr lang="en-US" altLang="ja-JP" sz="2600" dirty="0" smtClean="0"/>
          </a:p>
        </p:txBody>
      </p:sp>
      <p:pic>
        <p:nvPicPr>
          <p:cNvPr id="3" name="図 2"/>
          <p:cNvPicPr>
            <a:picLocks noChangeAspect="1"/>
          </p:cNvPicPr>
          <p:nvPr/>
        </p:nvPicPr>
        <p:blipFill>
          <a:blip r:embed="rId2"/>
          <a:stretch>
            <a:fillRect/>
          </a:stretch>
        </p:blipFill>
        <p:spPr>
          <a:xfrm>
            <a:off x="432000" y="1116000"/>
            <a:ext cx="11516342" cy="176799"/>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899" y="1778266"/>
            <a:ext cx="4404255" cy="3437467"/>
          </a:xfrm>
          <a:prstGeom prst="rect">
            <a:avLst/>
          </a:prstGeom>
        </p:spPr>
      </p:pic>
      <p:sp>
        <p:nvSpPr>
          <p:cNvPr id="6" name="テキスト ボックス 5"/>
          <p:cNvSpPr txBox="1"/>
          <p:nvPr/>
        </p:nvSpPr>
        <p:spPr>
          <a:xfrm>
            <a:off x="742794" y="2681969"/>
            <a:ext cx="4936067" cy="452432"/>
          </a:xfrm>
          <a:prstGeom prst="rect">
            <a:avLst/>
          </a:prstGeom>
          <a:noFill/>
        </p:spPr>
        <p:txBody>
          <a:bodyPr wrap="square" rtlCol="0">
            <a:spAutoFit/>
          </a:bodyPr>
          <a:lstStyle/>
          <a:p>
            <a:pPr lvl="0">
              <a:lnSpc>
                <a:spcPct val="90000"/>
              </a:lnSpc>
              <a:spcBef>
                <a:spcPts val="1000"/>
              </a:spcBef>
            </a:pPr>
            <a:r>
              <a:rPr lang="ja-JP" altLang="en-US" sz="2600" dirty="0" smtClean="0">
                <a:solidFill>
                  <a:prstClr val="black"/>
                </a:solidFill>
              </a:rPr>
              <a:t>・ 南半球</a:t>
            </a:r>
            <a:r>
              <a:rPr lang="ja-JP" altLang="en-US" sz="2600" dirty="0">
                <a:solidFill>
                  <a:prstClr val="black"/>
                </a:solidFill>
              </a:rPr>
              <a:t>の中央</a:t>
            </a:r>
            <a:r>
              <a:rPr lang="ja-JP" altLang="en-US" sz="2600" dirty="0" smtClean="0">
                <a:solidFill>
                  <a:prstClr val="black"/>
                </a:solidFill>
              </a:rPr>
              <a:t>に</a:t>
            </a:r>
            <a:r>
              <a:rPr lang="ja-JP" altLang="en-US" sz="2600" dirty="0">
                <a:solidFill>
                  <a:prstClr val="black"/>
                </a:solidFill>
              </a:rPr>
              <a:t>位置</a:t>
            </a:r>
            <a:endParaRPr kumimoji="1" lang="ja-JP" altLang="en-US" dirty="0"/>
          </a:p>
        </p:txBody>
      </p:sp>
      <p:sp>
        <p:nvSpPr>
          <p:cNvPr id="7" name="テキスト ボックス 6"/>
          <p:cNvSpPr txBox="1"/>
          <p:nvPr/>
        </p:nvSpPr>
        <p:spPr>
          <a:xfrm>
            <a:off x="742794" y="4604636"/>
            <a:ext cx="7306733" cy="492443"/>
          </a:xfrm>
          <a:prstGeom prst="rect">
            <a:avLst/>
          </a:prstGeom>
          <a:noFill/>
        </p:spPr>
        <p:txBody>
          <a:bodyPr wrap="square" rtlCol="0">
            <a:spAutoFit/>
          </a:bodyPr>
          <a:lstStyle/>
          <a:p>
            <a:r>
              <a:rPr lang="ja-JP" altLang="en-US" sz="2600" dirty="0" smtClean="0">
                <a:solidFill>
                  <a:prstClr val="black"/>
                </a:solidFill>
              </a:rPr>
              <a:t>・ 深さ</a:t>
            </a:r>
            <a:r>
              <a:rPr lang="en-US" altLang="ja-JP" sz="2600" dirty="0" smtClean="0">
                <a:solidFill>
                  <a:prstClr val="black"/>
                </a:solidFill>
              </a:rPr>
              <a:t>…11km</a:t>
            </a:r>
            <a:r>
              <a:rPr lang="ja-JP" altLang="en-US" sz="2600" dirty="0" err="1">
                <a:solidFill>
                  <a:prstClr val="black"/>
                </a:solidFill>
              </a:rPr>
              <a:t>、</a:t>
            </a:r>
            <a:r>
              <a:rPr lang="ja-JP" altLang="en-US" sz="2600" dirty="0">
                <a:solidFill>
                  <a:prstClr val="black"/>
                </a:solidFill>
              </a:rPr>
              <a:t>直径</a:t>
            </a:r>
            <a:r>
              <a:rPr lang="en-US" altLang="ja-JP" sz="2600" dirty="0">
                <a:solidFill>
                  <a:prstClr val="black"/>
                </a:solidFill>
              </a:rPr>
              <a:t>…2500km</a:t>
            </a:r>
            <a:endParaRPr kumimoji="1" lang="ja-JP" altLang="en-US" dirty="0"/>
          </a:p>
        </p:txBody>
      </p:sp>
      <p:sp>
        <p:nvSpPr>
          <p:cNvPr id="9" name="テキスト ボックス 8"/>
          <p:cNvSpPr txBox="1"/>
          <p:nvPr/>
        </p:nvSpPr>
        <p:spPr>
          <a:xfrm>
            <a:off x="636070" y="1823074"/>
            <a:ext cx="4902200" cy="523220"/>
          </a:xfrm>
          <a:prstGeom prst="rect">
            <a:avLst/>
          </a:prstGeom>
          <a:noFill/>
        </p:spPr>
        <p:txBody>
          <a:bodyPr wrap="square" rtlCol="0">
            <a:spAutoFit/>
          </a:bodyPr>
          <a:lstStyle/>
          <a:p>
            <a:r>
              <a:rPr kumimoji="1" lang="ja-JP" altLang="en-US" sz="2800" u="sng" dirty="0" smtClean="0">
                <a:solidFill>
                  <a:srgbClr val="FF0000"/>
                </a:solidFill>
              </a:rPr>
              <a:t>ヘラス平原</a:t>
            </a:r>
            <a:endParaRPr kumimoji="1" lang="ja-JP" altLang="en-US" sz="2800" u="sng" dirty="0">
              <a:solidFill>
                <a:srgbClr val="FF0000"/>
              </a:solidFill>
            </a:endParaRPr>
          </a:p>
        </p:txBody>
      </p:sp>
      <p:sp>
        <p:nvSpPr>
          <p:cNvPr id="10" name="テキスト ボックス 9"/>
          <p:cNvSpPr txBox="1"/>
          <p:nvPr/>
        </p:nvSpPr>
        <p:spPr>
          <a:xfrm>
            <a:off x="1588442" y="5490386"/>
            <a:ext cx="5069212" cy="940770"/>
          </a:xfrm>
          <a:prstGeom prst="rect">
            <a:avLst/>
          </a:prstGeom>
          <a:noFill/>
          <a:ln w="19050">
            <a:solidFill>
              <a:schemeClr val="accent4">
                <a:lumMod val="75000"/>
              </a:schemeClr>
            </a:solidFill>
          </a:ln>
        </p:spPr>
        <p:txBody>
          <a:bodyPr wrap="square" rtlCol="0">
            <a:spAutoFit/>
          </a:bodyPr>
          <a:lstStyle/>
          <a:p>
            <a:pPr lvl="0">
              <a:lnSpc>
                <a:spcPct val="90000"/>
              </a:lnSpc>
              <a:spcBef>
                <a:spcPts val="1000"/>
              </a:spcBef>
            </a:pPr>
            <a:r>
              <a:rPr lang="ja-JP" altLang="en-US" sz="2600" dirty="0" smtClean="0">
                <a:solidFill>
                  <a:prstClr val="black"/>
                </a:solidFill>
              </a:rPr>
              <a:t>隕石との衝突により形成された</a:t>
            </a:r>
            <a:endParaRPr lang="en-US" altLang="ja-JP" sz="2600" dirty="0" smtClean="0">
              <a:solidFill>
                <a:prstClr val="black"/>
              </a:solidFill>
            </a:endParaRPr>
          </a:p>
          <a:p>
            <a:pPr lvl="0" algn="r">
              <a:lnSpc>
                <a:spcPct val="90000"/>
              </a:lnSpc>
              <a:spcBef>
                <a:spcPts val="1000"/>
              </a:spcBef>
            </a:pPr>
            <a:r>
              <a:rPr lang="ja-JP" altLang="en-US" sz="2600" dirty="0" smtClean="0">
                <a:solidFill>
                  <a:prstClr val="black"/>
                </a:solidFill>
              </a:rPr>
              <a:t>太陽系で最も大きな衝突盆地</a:t>
            </a:r>
            <a:endParaRPr lang="ja-JP" altLang="en-US" sz="2600" dirty="0">
              <a:solidFill>
                <a:prstClr val="black"/>
              </a:solidFill>
            </a:endParaRPr>
          </a:p>
        </p:txBody>
      </p:sp>
      <p:sp>
        <p:nvSpPr>
          <p:cNvPr id="11" name="テキスト ボックス 10"/>
          <p:cNvSpPr txBox="1"/>
          <p:nvPr/>
        </p:nvSpPr>
        <p:spPr>
          <a:xfrm>
            <a:off x="7882468" y="5446339"/>
            <a:ext cx="4529666" cy="461665"/>
          </a:xfrm>
          <a:prstGeom prst="rect">
            <a:avLst/>
          </a:prstGeom>
          <a:noFill/>
        </p:spPr>
        <p:txBody>
          <a:bodyPr wrap="square" rtlCol="0">
            <a:spAutoFit/>
          </a:bodyPr>
          <a:lstStyle/>
          <a:p>
            <a:r>
              <a:rPr kumimoji="1" lang="en-US" altLang="ja-JP" sz="1200" dirty="0" smtClean="0"/>
              <a:t>NASA『PHOTOJOURNAL』</a:t>
            </a:r>
          </a:p>
          <a:p>
            <a:r>
              <a:rPr lang="ja-JP" altLang="en-US" sz="1200" dirty="0" smtClean="0"/>
              <a:t>（</a:t>
            </a:r>
            <a:r>
              <a:rPr lang="en-US" altLang="ja-JP" sz="1200" dirty="0">
                <a:hlinkClick r:id="rId4"/>
              </a:rPr>
              <a:t>http://</a:t>
            </a:r>
            <a:r>
              <a:rPr lang="en-US" altLang="ja-JP" sz="1200" dirty="0" smtClean="0">
                <a:hlinkClick r:id="rId4"/>
              </a:rPr>
              <a:t>photojournal.jpl.nasa.gov/catalog/PIA00416</a:t>
            </a:r>
            <a:r>
              <a:rPr lang="ja-JP" altLang="en-US" sz="1200" dirty="0" smtClean="0"/>
              <a:t>）</a:t>
            </a:r>
            <a:endParaRPr kumimoji="1" lang="ja-JP" altLang="en-US" sz="1200" dirty="0"/>
          </a:p>
        </p:txBody>
      </p:sp>
    </p:spTree>
    <p:extLst>
      <p:ext uri="{BB962C8B-B14F-4D97-AF65-F5344CB8AC3E}">
        <p14:creationId xmlns:p14="http://schemas.microsoft.com/office/powerpoint/2010/main" val="7448367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658" y="62131"/>
            <a:ext cx="10515600" cy="1325563"/>
          </a:xfrm>
        </p:spPr>
        <p:txBody>
          <a:bodyPr/>
          <a:lstStyle/>
          <a:p>
            <a:r>
              <a:rPr kumimoji="1" lang="ja-JP" altLang="en-US" dirty="0" smtClean="0"/>
              <a:t>クレーター（３）</a:t>
            </a:r>
            <a:endParaRPr kumimoji="1" lang="ja-JP" altLang="en-US" dirty="0"/>
          </a:p>
        </p:txBody>
      </p:sp>
      <p:pic>
        <p:nvPicPr>
          <p:cNvPr id="3" name="図 2"/>
          <p:cNvPicPr>
            <a:picLocks noChangeAspect="1"/>
          </p:cNvPicPr>
          <p:nvPr/>
        </p:nvPicPr>
        <p:blipFill>
          <a:blip r:embed="rId2"/>
          <a:stretch>
            <a:fillRect/>
          </a:stretch>
        </p:blipFill>
        <p:spPr>
          <a:xfrm>
            <a:off x="432000" y="1116000"/>
            <a:ext cx="11516342" cy="176799"/>
          </a:xfrm>
          <a:prstGeom prst="rect">
            <a:avLst/>
          </a:prstGeom>
        </p:spPr>
      </p:pic>
      <p:sp>
        <p:nvSpPr>
          <p:cNvPr id="9" name="テキスト ボックス 8"/>
          <p:cNvSpPr txBox="1"/>
          <p:nvPr/>
        </p:nvSpPr>
        <p:spPr>
          <a:xfrm>
            <a:off x="204970" y="2443599"/>
            <a:ext cx="4902200" cy="492443"/>
          </a:xfrm>
          <a:prstGeom prst="rect">
            <a:avLst/>
          </a:prstGeom>
          <a:noFill/>
        </p:spPr>
        <p:txBody>
          <a:bodyPr wrap="square" rtlCol="0">
            <a:spAutoFit/>
          </a:bodyPr>
          <a:lstStyle/>
          <a:p>
            <a:r>
              <a:rPr kumimoji="1" lang="ja-JP" altLang="en-US" sz="2600" dirty="0" smtClean="0"/>
              <a:t>ハートマーク</a:t>
            </a:r>
            <a:endParaRPr kumimoji="1" lang="ja-JP" altLang="en-US" sz="2600" dirty="0"/>
          </a:p>
        </p:txBody>
      </p:sp>
      <p:sp>
        <p:nvSpPr>
          <p:cNvPr id="11" name="テキスト ボックス 10"/>
          <p:cNvSpPr txBox="1"/>
          <p:nvPr/>
        </p:nvSpPr>
        <p:spPr>
          <a:xfrm>
            <a:off x="354963" y="5038260"/>
            <a:ext cx="1759428" cy="1569660"/>
          </a:xfrm>
          <a:prstGeom prst="rect">
            <a:avLst/>
          </a:prstGeom>
          <a:noFill/>
        </p:spPr>
        <p:txBody>
          <a:bodyPr wrap="square" rtlCol="0">
            <a:spAutoFit/>
          </a:bodyPr>
          <a:lstStyle/>
          <a:p>
            <a:r>
              <a:rPr lang="en-US" altLang="ja-JP" sz="1200" dirty="0" smtClean="0"/>
              <a:t>MSSS</a:t>
            </a:r>
            <a:r>
              <a:rPr kumimoji="1" lang="en-US" altLang="ja-JP" sz="1200" dirty="0" smtClean="0"/>
              <a:t>『</a:t>
            </a:r>
            <a:r>
              <a:rPr lang="fr-FR" altLang="ja-JP" sz="1200" dirty="0"/>
              <a:t>Mars Global </a:t>
            </a:r>
            <a:r>
              <a:rPr lang="fr-FR" altLang="ja-JP" sz="1200" dirty="0" smtClean="0"/>
              <a:t>Surveyor</a:t>
            </a:r>
            <a:r>
              <a:rPr lang="ja-JP" altLang="en-US" sz="1200" dirty="0" smtClean="0"/>
              <a:t>：</a:t>
            </a:r>
            <a:r>
              <a:rPr lang="fr-FR" altLang="ja-JP" sz="1200" dirty="0" smtClean="0"/>
              <a:t>Mars </a:t>
            </a:r>
            <a:r>
              <a:rPr lang="fr-FR" altLang="ja-JP" sz="1200" dirty="0"/>
              <a:t>Orbiter </a:t>
            </a:r>
            <a:r>
              <a:rPr lang="fr-FR" altLang="ja-JP" sz="1200" dirty="0" smtClean="0"/>
              <a:t>Camera</a:t>
            </a:r>
            <a:r>
              <a:rPr lang="ja-JP" altLang="en-US" sz="1200" dirty="0" smtClean="0"/>
              <a:t>：</a:t>
            </a:r>
            <a:r>
              <a:rPr lang="en-US" altLang="ja-JP" sz="1200" dirty="0" smtClean="0"/>
              <a:t>Happy </a:t>
            </a:r>
            <a:r>
              <a:rPr lang="en-US" altLang="ja-JP" sz="1200" dirty="0"/>
              <a:t>Valentine's Day </a:t>
            </a:r>
            <a:r>
              <a:rPr lang="en-US" altLang="ja-JP" sz="1200" dirty="0" smtClean="0"/>
              <a:t>2004</a:t>
            </a:r>
            <a:r>
              <a:rPr kumimoji="1" lang="en-US" altLang="ja-JP" sz="1200" dirty="0" smtClean="0"/>
              <a:t>』</a:t>
            </a:r>
          </a:p>
          <a:p>
            <a:r>
              <a:rPr lang="ja-JP" altLang="en-US" sz="1200" dirty="0" smtClean="0"/>
              <a:t>（</a:t>
            </a:r>
            <a:r>
              <a:rPr lang="en-US" altLang="ja-JP" sz="1200" dirty="0"/>
              <a:t>http://www.msss.com/mars_images/moc/2004/02/14</a:t>
            </a:r>
            <a:r>
              <a:rPr lang="en-US" altLang="ja-JP" sz="1200" dirty="0" smtClean="0"/>
              <a:t>/)</a:t>
            </a:r>
          </a:p>
          <a:p>
            <a:endParaRPr kumimoji="1" lang="ja-JP" altLang="en-US" sz="1200" dirty="0"/>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3161" y="1387694"/>
            <a:ext cx="3486179" cy="5228198"/>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240" y="1421038"/>
            <a:ext cx="3272989" cy="4375654"/>
          </a:xfrm>
          <a:prstGeom prst="rect">
            <a:avLst/>
          </a:prstGeom>
        </p:spPr>
      </p:pic>
      <p:sp>
        <p:nvSpPr>
          <p:cNvPr id="14" name="テキスト ボックス 13"/>
          <p:cNvSpPr txBox="1"/>
          <p:nvPr/>
        </p:nvSpPr>
        <p:spPr>
          <a:xfrm>
            <a:off x="7587531" y="5823090"/>
            <a:ext cx="4360811" cy="1200329"/>
          </a:xfrm>
          <a:prstGeom prst="rect">
            <a:avLst/>
          </a:prstGeom>
          <a:noFill/>
        </p:spPr>
        <p:txBody>
          <a:bodyPr wrap="square" rtlCol="0">
            <a:spAutoFit/>
          </a:bodyPr>
          <a:lstStyle/>
          <a:p>
            <a:r>
              <a:rPr lang="en-US" altLang="ja-JP" sz="1200" dirty="0" err="1" smtClean="0"/>
              <a:t>AstroArts</a:t>
            </a:r>
            <a:r>
              <a:rPr lang="ja-JP" altLang="en-US" sz="1200" dirty="0"/>
              <a:t> </a:t>
            </a:r>
            <a:r>
              <a:rPr kumimoji="1" lang="en-US" altLang="ja-JP" sz="1200" dirty="0" smtClean="0"/>
              <a:t>『</a:t>
            </a:r>
            <a:r>
              <a:rPr lang="ja-JP" altLang="en-US" sz="1200" dirty="0"/>
              <a:t>マーズ・エクスプレスが捉えた、火星の立体的な</a:t>
            </a:r>
            <a:r>
              <a:rPr lang="ja-JP" altLang="en-US" sz="1200" dirty="0" smtClean="0"/>
              <a:t>表情（</a:t>
            </a:r>
            <a:r>
              <a:rPr lang="ja-JP" altLang="de-DE" sz="1200" dirty="0" smtClean="0"/>
              <a:t>提供</a:t>
            </a:r>
            <a:r>
              <a:rPr lang="ja-JP" altLang="de-DE" sz="1200" dirty="0"/>
              <a:t>：</a:t>
            </a:r>
            <a:r>
              <a:rPr lang="de-DE" altLang="ja-JP" sz="1200" dirty="0"/>
              <a:t>ESA/DLR/FU Berlin (G. Neukum</a:t>
            </a:r>
            <a:r>
              <a:rPr lang="de-DE" altLang="ja-JP" sz="1200" dirty="0" smtClean="0"/>
              <a:t>)</a:t>
            </a:r>
            <a:r>
              <a:rPr lang="ja-JP" altLang="en-US" sz="1200" dirty="0" smtClean="0"/>
              <a:t>）</a:t>
            </a:r>
            <a:r>
              <a:rPr kumimoji="1" lang="en-US" altLang="ja-JP" sz="1200" dirty="0" smtClean="0"/>
              <a:t>』</a:t>
            </a:r>
          </a:p>
          <a:p>
            <a:r>
              <a:rPr lang="ja-JP" altLang="en-US" sz="1200" dirty="0" smtClean="0"/>
              <a:t>（</a:t>
            </a:r>
            <a:r>
              <a:rPr lang="en-US" altLang="ja-JP" sz="1200" dirty="0"/>
              <a:t>http://</a:t>
            </a:r>
            <a:r>
              <a:rPr lang="en-US" altLang="ja-JP" sz="1200" dirty="0" smtClean="0"/>
              <a:t>www.astroarts.co.jp/news/2006/06/01mars-express_images/index-j.shtml)</a:t>
            </a:r>
          </a:p>
          <a:p>
            <a:endParaRPr lang="en-US" altLang="ja-JP" sz="1200" dirty="0" smtClean="0"/>
          </a:p>
          <a:p>
            <a:endParaRPr kumimoji="1" lang="ja-JP" altLang="en-US" sz="1200" dirty="0"/>
          </a:p>
        </p:txBody>
      </p:sp>
      <p:sp>
        <p:nvSpPr>
          <p:cNvPr id="15" name="テキスト ボックス 14"/>
          <p:cNvSpPr txBox="1"/>
          <p:nvPr/>
        </p:nvSpPr>
        <p:spPr>
          <a:xfrm>
            <a:off x="6043427" y="1688053"/>
            <a:ext cx="2769393" cy="492443"/>
          </a:xfrm>
          <a:prstGeom prst="rect">
            <a:avLst/>
          </a:prstGeom>
          <a:noFill/>
        </p:spPr>
        <p:txBody>
          <a:bodyPr wrap="square" rtlCol="0">
            <a:spAutoFit/>
          </a:bodyPr>
          <a:lstStyle/>
          <a:p>
            <a:r>
              <a:rPr kumimoji="1" lang="ja-JP" altLang="en-US" sz="2600" u="sng" dirty="0" smtClean="0">
                <a:solidFill>
                  <a:srgbClr val="FF0000"/>
                </a:solidFill>
              </a:rPr>
              <a:t>ガレ・クレーター</a:t>
            </a:r>
            <a:endParaRPr kumimoji="1" lang="ja-JP" altLang="en-US" sz="2600" dirty="0"/>
          </a:p>
        </p:txBody>
      </p:sp>
      <p:sp>
        <p:nvSpPr>
          <p:cNvPr id="17" name="ハート 16"/>
          <p:cNvSpPr/>
          <p:nvPr/>
        </p:nvSpPr>
        <p:spPr>
          <a:xfrm rot="19916348">
            <a:off x="470201" y="1840972"/>
            <a:ext cx="374087" cy="583423"/>
          </a:xfrm>
          <a:prstGeom prst="heart">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ハート 17"/>
          <p:cNvSpPr/>
          <p:nvPr/>
        </p:nvSpPr>
        <p:spPr>
          <a:xfrm>
            <a:off x="943006" y="1682451"/>
            <a:ext cx="283140" cy="435107"/>
          </a:xfrm>
          <a:prstGeom prst="heart">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ハート 19"/>
          <p:cNvSpPr/>
          <p:nvPr/>
        </p:nvSpPr>
        <p:spPr>
          <a:xfrm rot="1651499">
            <a:off x="1208744" y="3118676"/>
            <a:ext cx="695198" cy="1068325"/>
          </a:xfrm>
          <a:prstGeom prst="heart">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6432764" y="3220957"/>
            <a:ext cx="1561672" cy="1561672"/>
            <a:chOff x="6432764" y="3220957"/>
            <a:chExt cx="1561672" cy="1561672"/>
          </a:xfrm>
        </p:grpSpPr>
        <p:sp>
          <p:nvSpPr>
            <p:cNvPr id="21" name="円/楕円 20"/>
            <p:cNvSpPr/>
            <p:nvPr/>
          </p:nvSpPr>
          <p:spPr>
            <a:xfrm>
              <a:off x="6432764" y="3220957"/>
              <a:ext cx="1561672" cy="156167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776603" y="3785661"/>
              <a:ext cx="202458" cy="20245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385519" y="3785661"/>
              <a:ext cx="202458" cy="20245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p:cNvSpPr/>
            <p:nvPr/>
          </p:nvSpPr>
          <p:spPr>
            <a:xfrm rot="10800000">
              <a:off x="6999075" y="4287177"/>
              <a:ext cx="429049" cy="184935"/>
            </a:xfrm>
            <a:prstGeom prst="triangle">
              <a:avLst/>
            </a:prstGeom>
            <a:solidFill>
              <a:srgbClr val="FF4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6979061" y="2621652"/>
            <a:ext cx="4902200" cy="492443"/>
          </a:xfrm>
          <a:prstGeom prst="rect">
            <a:avLst/>
          </a:prstGeom>
          <a:noFill/>
        </p:spPr>
        <p:txBody>
          <a:bodyPr wrap="square" rtlCol="0">
            <a:spAutoFit/>
          </a:bodyPr>
          <a:lstStyle/>
          <a:p>
            <a:r>
              <a:rPr kumimoji="1" lang="ja-JP" altLang="en-US" sz="2600" dirty="0" smtClean="0"/>
              <a:t>にっこり</a:t>
            </a:r>
            <a:endParaRPr kumimoji="1" lang="ja-JP" altLang="en-US" sz="2600" dirty="0"/>
          </a:p>
        </p:txBody>
      </p:sp>
    </p:spTree>
    <p:extLst>
      <p:ext uri="{BB962C8B-B14F-4D97-AF65-F5344CB8AC3E}">
        <p14:creationId xmlns:p14="http://schemas.microsoft.com/office/powerpoint/2010/main" val="3936210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3446" y="245761"/>
            <a:ext cx="2780899" cy="991402"/>
          </a:xfrm>
        </p:spPr>
        <p:txBody>
          <a:bodyPr/>
          <a:lstStyle/>
          <a:p>
            <a:r>
              <a:rPr lang="ja-JP" altLang="en-US" dirty="0" smtClean="0"/>
              <a:t>火星探査</a:t>
            </a:r>
            <a:endParaRPr kumimoji="1" lang="ja-JP" altLang="en-US" dirty="0"/>
          </a:p>
        </p:txBody>
      </p:sp>
      <p:sp>
        <p:nvSpPr>
          <p:cNvPr id="3" name="コンテンツ プレースホルダー 2"/>
          <p:cNvSpPr>
            <a:spLocks noGrp="1"/>
          </p:cNvSpPr>
          <p:nvPr>
            <p:ph idx="1"/>
          </p:nvPr>
        </p:nvSpPr>
        <p:spPr>
          <a:xfrm>
            <a:off x="703446" y="1642745"/>
            <a:ext cx="3772301" cy="715444"/>
          </a:xfrm>
        </p:spPr>
        <p:txBody>
          <a:bodyPr>
            <a:normAutofit/>
          </a:bodyPr>
          <a:lstStyle/>
          <a:p>
            <a:pPr marL="0" indent="0">
              <a:buNone/>
            </a:pPr>
            <a:r>
              <a:rPr lang="ja-JP" altLang="en-US" u="sng" dirty="0" smtClean="0">
                <a:solidFill>
                  <a:srgbClr val="FF0000"/>
                </a:solidFill>
              </a:rPr>
              <a:t>探査の歴史</a:t>
            </a:r>
            <a:endParaRPr kumimoji="1" lang="ja-JP" altLang="en-US" u="sng" dirty="0">
              <a:solidFill>
                <a:srgbClr val="FF0000"/>
              </a:solidFill>
            </a:endParaRPr>
          </a:p>
        </p:txBody>
      </p:sp>
      <p:pic>
        <p:nvPicPr>
          <p:cNvPr id="4" name="図 3"/>
          <p:cNvPicPr>
            <a:picLocks noChangeAspect="1"/>
          </p:cNvPicPr>
          <p:nvPr/>
        </p:nvPicPr>
        <p:blipFill>
          <a:blip r:embed="rId2"/>
          <a:stretch>
            <a:fillRect/>
          </a:stretch>
        </p:blipFill>
        <p:spPr>
          <a:xfrm>
            <a:off x="432000" y="1116000"/>
            <a:ext cx="11516342" cy="176799"/>
          </a:xfrm>
          <a:prstGeom prst="rect">
            <a:avLst/>
          </a:prstGeom>
        </p:spPr>
      </p:pic>
      <p:sp>
        <p:nvSpPr>
          <p:cNvPr id="5" name="テキスト ボックス 4"/>
          <p:cNvSpPr txBox="1"/>
          <p:nvPr/>
        </p:nvSpPr>
        <p:spPr>
          <a:xfrm>
            <a:off x="703446" y="2407782"/>
            <a:ext cx="5719144" cy="1323439"/>
          </a:xfrm>
          <a:prstGeom prst="rect">
            <a:avLst/>
          </a:prstGeom>
          <a:noFill/>
        </p:spPr>
        <p:txBody>
          <a:bodyPr wrap="square" rtlCol="0">
            <a:spAutoFit/>
          </a:bodyPr>
          <a:lstStyle/>
          <a:p>
            <a:r>
              <a:rPr lang="ja-JP" altLang="en-US" sz="2800" dirty="0" smtClean="0"/>
              <a:t>　</a:t>
            </a:r>
            <a:r>
              <a:rPr lang="en-US" altLang="ja-JP" sz="2600" dirty="0" smtClean="0"/>
              <a:t>1960</a:t>
            </a:r>
            <a:r>
              <a:rPr lang="ja-JP" altLang="ja-JP" sz="2600" dirty="0"/>
              <a:t>年代からアメリカとソ連を中心に無人探査が行われてきたが、</a:t>
            </a:r>
            <a:r>
              <a:rPr lang="en-US" altLang="ja-JP" sz="2600" dirty="0"/>
              <a:t>70</a:t>
            </a:r>
            <a:r>
              <a:rPr lang="ja-JP" altLang="ja-JP" sz="2600" dirty="0"/>
              <a:t>年代後半から中断</a:t>
            </a:r>
            <a:r>
              <a:rPr lang="ja-JP" altLang="ja-JP" sz="2600" dirty="0" smtClean="0"/>
              <a:t>。</a:t>
            </a:r>
            <a:endParaRPr lang="en-US" altLang="ja-JP" sz="2600" dirty="0" smtClean="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888" y="1395662"/>
            <a:ext cx="3898842" cy="1925053"/>
          </a:xfrm>
          <a:prstGeom prst="rect">
            <a:avLst/>
          </a:prstGeom>
        </p:spPr>
      </p:pic>
      <p:sp>
        <p:nvSpPr>
          <p:cNvPr id="7" name="テキスト ボックス 6"/>
          <p:cNvSpPr txBox="1"/>
          <p:nvPr/>
        </p:nvSpPr>
        <p:spPr>
          <a:xfrm>
            <a:off x="6668026" y="3305819"/>
            <a:ext cx="5186145" cy="461665"/>
          </a:xfrm>
          <a:prstGeom prst="rect">
            <a:avLst/>
          </a:prstGeom>
          <a:noFill/>
        </p:spPr>
        <p:txBody>
          <a:bodyPr wrap="square" rtlCol="0">
            <a:spAutoFit/>
          </a:bodyPr>
          <a:lstStyle/>
          <a:p>
            <a:r>
              <a:rPr lang="ja-JP" altLang="en-US" sz="1200" dirty="0" smtClean="0"/>
              <a:t>平塚市博物館</a:t>
            </a:r>
            <a:r>
              <a:rPr lang="en-US" altLang="ja-JP" sz="1200" dirty="0" smtClean="0"/>
              <a:t>『</a:t>
            </a:r>
            <a:r>
              <a:rPr lang="ja-JP" altLang="en-US" sz="1200" dirty="0" smtClean="0"/>
              <a:t>マリナー</a:t>
            </a:r>
            <a:r>
              <a:rPr lang="ja-JP" altLang="en-US" sz="1200" dirty="0"/>
              <a:t>９号の</a:t>
            </a:r>
            <a:r>
              <a:rPr lang="ja-JP" altLang="en-US" sz="1200" dirty="0" smtClean="0"/>
              <a:t>成果</a:t>
            </a:r>
            <a:r>
              <a:rPr lang="en-US" altLang="ja-JP" sz="1200" dirty="0"/>
              <a:t>』</a:t>
            </a:r>
            <a:r>
              <a:rPr lang="ja-JP" altLang="en-US" sz="1200" dirty="0" smtClean="0"/>
              <a:t>（</a:t>
            </a:r>
            <a:r>
              <a:rPr lang="en-US" altLang="ja-JP" sz="1200" dirty="0"/>
              <a:t>http://</a:t>
            </a:r>
            <a:r>
              <a:rPr lang="en-US" altLang="ja-JP" sz="1200" dirty="0" smtClean="0"/>
              <a:t>www.hirahaku.jp/hakubutsukan_archive/tenmon/00000025/31.html</a:t>
            </a:r>
            <a:r>
              <a:rPr lang="ja-JP" altLang="en-US" sz="1200" dirty="0" smtClean="0"/>
              <a:t>）</a:t>
            </a:r>
            <a:endParaRPr kumimoji="1" lang="ja-JP" altLang="en-US" sz="1200" dirty="0"/>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309" y="3965166"/>
            <a:ext cx="3086502" cy="2491707"/>
          </a:xfrm>
          <a:prstGeom prst="rect">
            <a:avLst/>
          </a:prstGeom>
        </p:spPr>
      </p:pic>
      <p:sp>
        <p:nvSpPr>
          <p:cNvPr id="9" name="テキスト ボックス 8"/>
          <p:cNvSpPr txBox="1"/>
          <p:nvPr/>
        </p:nvSpPr>
        <p:spPr>
          <a:xfrm>
            <a:off x="789873" y="3918358"/>
            <a:ext cx="6083166" cy="1292662"/>
          </a:xfrm>
          <a:prstGeom prst="rect">
            <a:avLst/>
          </a:prstGeom>
          <a:noFill/>
        </p:spPr>
        <p:txBody>
          <a:bodyPr wrap="square" rtlCol="0">
            <a:spAutoFit/>
          </a:bodyPr>
          <a:lstStyle/>
          <a:p>
            <a:r>
              <a:rPr lang="ja-JP" altLang="en-US" sz="2600" dirty="0" smtClean="0"/>
              <a:t>　</a:t>
            </a:r>
            <a:r>
              <a:rPr lang="ja-JP" altLang="ja-JP" sz="2600" dirty="0" smtClean="0"/>
              <a:t>しかし</a:t>
            </a:r>
            <a:r>
              <a:rPr lang="ja-JP" altLang="ja-JP" sz="2600" dirty="0"/>
              <a:t>、マーズ・グローバル・サーベイヤー（</a:t>
            </a:r>
            <a:r>
              <a:rPr lang="en-US" altLang="ja-JP" sz="2600" dirty="0"/>
              <a:t>1997</a:t>
            </a:r>
            <a:r>
              <a:rPr lang="ja-JP" altLang="ja-JP" sz="2600" dirty="0"/>
              <a:t>年）以降</a:t>
            </a:r>
            <a:r>
              <a:rPr lang="en-US" altLang="ja-JP" sz="2600" dirty="0"/>
              <a:t>NASA</a:t>
            </a:r>
            <a:r>
              <a:rPr lang="ja-JP" altLang="ja-JP" sz="2600" dirty="0"/>
              <a:t>が次々と無人探査機を送り、探査が現在も継続されている</a:t>
            </a:r>
            <a:r>
              <a:rPr lang="ja-JP" altLang="ja-JP" sz="2600" dirty="0" smtClean="0"/>
              <a:t>。</a:t>
            </a:r>
            <a:endParaRPr lang="ja-JP" altLang="en-US" sz="2600" dirty="0"/>
          </a:p>
        </p:txBody>
      </p:sp>
      <p:sp>
        <p:nvSpPr>
          <p:cNvPr id="10" name="テキスト ボックス 9"/>
          <p:cNvSpPr txBox="1"/>
          <p:nvPr/>
        </p:nvSpPr>
        <p:spPr>
          <a:xfrm>
            <a:off x="6506218" y="5945443"/>
            <a:ext cx="2157091" cy="830997"/>
          </a:xfrm>
          <a:prstGeom prst="rect">
            <a:avLst/>
          </a:prstGeom>
          <a:noFill/>
        </p:spPr>
        <p:txBody>
          <a:bodyPr wrap="square" rtlCol="0">
            <a:spAutoFit/>
          </a:bodyPr>
          <a:lstStyle/>
          <a:p>
            <a:r>
              <a:rPr lang="en-US" altLang="ja-JP" sz="1200" dirty="0" smtClean="0"/>
              <a:t>NASA 『Mars </a:t>
            </a:r>
            <a:r>
              <a:rPr lang="en-US" altLang="ja-JP" sz="1200" dirty="0"/>
              <a:t>Global Surveyor』(http://</a:t>
            </a:r>
            <a:r>
              <a:rPr lang="en-US" altLang="ja-JP" sz="1200" dirty="0" smtClean="0"/>
              <a:t>quest.nasa.gov/lfm/background/surveyor.html)</a:t>
            </a:r>
          </a:p>
          <a:p>
            <a:endParaRPr lang="en-US" altLang="ja-JP" sz="1200" dirty="0"/>
          </a:p>
        </p:txBody>
      </p:sp>
      <p:grpSp>
        <p:nvGrpSpPr>
          <p:cNvPr id="12" name="グループ化 11"/>
          <p:cNvGrpSpPr/>
          <p:nvPr/>
        </p:nvGrpSpPr>
        <p:grpSpPr>
          <a:xfrm>
            <a:off x="3563018" y="140781"/>
            <a:ext cx="3466407" cy="798021"/>
            <a:chOff x="2488276" y="327748"/>
            <a:chExt cx="3466407" cy="798021"/>
          </a:xfrm>
        </p:grpSpPr>
        <p:sp>
          <p:nvSpPr>
            <p:cNvPr id="13" name="円形吹き出し 12"/>
            <p:cNvSpPr/>
            <p:nvPr/>
          </p:nvSpPr>
          <p:spPr>
            <a:xfrm>
              <a:off x="2488276" y="327748"/>
              <a:ext cx="3380509" cy="798021"/>
            </a:xfrm>
            <a:prstGeom prst="wedgeEllipseCallout">
              <a:avLst>
                <a:gd name="adj1" fmla="val -54827"/>
                <a:gd name="adj2" fmla="val 32218"/>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488276" y="542092"/>
              <a:ext cx="3466407" cy="369332"/>
            </a:xfrm>
            <a:prstGeom prst="rect">
              <a:avLst/>
            </a:prstGeom>
            <a:noFill/>
          </p:spPr>
          <p:txBody>
            <a:bodyPr wrap="square" rtlCol="0">
              <a:spAutoFit/>
            </a:bodyPr>
            <a:lstStyle/>
            <a:p>
              <a:r>
                <a:rPr kumimoji="1" lang="ja-JP" altLang="en-US" dirty="0" smtClean="0"/>
                <a:t>詳しくは、わさび氏のプレゼンで！</a:t>
              </a:r>
              <a:endParaRPr kumimoji="1" lang="ja-JP" altLang="en-US" dirty="0"/>
            </a:p>
          </p:txBody>
        </p:sp>
      </p:grpSp>
    </p:spTree>
    <p:extLst>
      <p:ext uri="{BB962C8B-B14F-4D97-AF65-F5344CB8AC3E}">
        <p14:creationId xmlns:p14="http://schemas.microsoft.com/office/powerpoint/2010/main" val="575650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1199" y="265261"/>
            <a:ext cx="10515600" cy="938742"/>
          </a:xfrm>
        </p:spPr>
        <p:txBody>
          <a:bodyPr/>
          <a:lstStyle/>
          <a:p>
            <a:r>
              <a:rPr lang="ja-JP" altLang="en-US" dirty="0" smtClean="0"/>
              <a:t>火星の歴史</a:t>
            </a:r>
            <a:endParaRPr kumimoji="1" lang="ja-JP" altLang="en-US" dirty="0"/>
          </a:p>
        </p:txBody>
      </p:sp>
      <p:sp>
        <p:nvSpPr>
          <p:cNvPr id="4" name="テキスト ボックス 3"/>
          <p:cNvSpPr txBox="1"/>
          <p:nvPr/>
        </p:nvSpPr>
        <p:spPr>
          <a:xfrm>
            <a:off x="711200" y="3094084"/>
            <a:ext cx="5884809" cy="1292662"/>
          </a:xfrm>
          <a:prstGeom prst="rect">
            <a:avLst/>
          </a:prstGeom>
          <a:noFill/>
        </p:spPr>
        <p:txBody>
          <a:bodyPr wrap="square" rtlCol="0">
            <a:spAutoFit/>
          </a:bodyPr>
          <a:lstStyle/>
          <a:p>
            <a:r>
              <a:rPr lang="ja-JP" altLang="en-US" sz="2600" dirty="0" smtClean="0"/>
              <a:t>・ </a:t>
            </a:r>
            <a:r>
              <a:rPr lang="ja-JP" altLang="en-US" sz="2600" u="sng" dirty="0" smtClean="0">
                <a:solidFill>
                  <a:srgbClr val="FF0000"/>
                </a:solidFill>
              </a:rPr>
              <a:t>ヘスペリア</a:t>
            </a:r>
            <a:r>
              <a:rPr lang="ja-JP" altLang="en-US" sz="2600" u="sng" dirty="0">
                <a:solidFill>
                  <a:srgbClr val="FF0000"/>
                </a:solidFill>
              </a:rPr>
              <a:t>紀</a:t>
            </a:r>
            <a:r>
              <a:rPr lang="ja-JP" altLang="en-US" sz="2600" dirty="0"/>
              <a:t>（～</a:t>
            </a:r>
            <a:r>
              <a:rPr lang="en-US" altLang="ja-JP" sz="2600" dirty="0"/>
              <a:t>30</a:t>
            </a:r>
            <a:r>
              <a:rPr lang="ja-JP" altLang="en-US" sz="2600" dirty="0"/>
              <a:t>億年</a:t>
            </a:r>
            <a:r>
              <a:rPr lang="en-US" altLang="ja-JP" sz="2600" dirty="0"/>
              <a:t>or20</a:t>
            </a:r>
            <a:r>
              <a:rPr lang="ja-JP" altLang="en-US" sz="2600" dirty="0"/>
              <a:t>億年前）</a:t>
            </a:r>
          </a:p>
          <a:p>
            <a:r>
              <a:rPr lang="ja-JP" altLang="en-US" sz="2600" dirty="0"/>
              <a:t>　</a:t>
            </a:r>
            <a:r>
              <a:rPr lang="ja-JP" altLang="en-US" sz="2100" dirty="0"/>
              <a:t>主に北半球の平原とクレーターにみられるいくつかの地域がこの時代に</a:t>
            </a:r>
            <a:r>
              <a:rPr lang="ja-JP" altLang="en-US" sz="2100" dirty="0" smtClean="0"/>
              <a:t>形成</a:t>
            </a:r>
            <a:r>
              <a:rPr lang="ja-JP" altLang="en-US" sz="2600" dirty="0" smtClean="0"/>
              <a:t>　</a:t>
            </a:r>
            <a:endParaRPr lang="ja-JP" altLang="en-US" sz="2600" dirty="0"/>
          </a:p>
        </p:txBody>
      </p:sp>
      <p:pic>
        <p:nvPicPr>
          <p:cNvPr id="6" name="図 5"/>
          <p:cNvPicPr>
            <a:picLocks noChangeAspect="1"/>
          </p:cNvPicPr>
          <p:nvPr/>
        </p:nvPicPr>
        <p:blipFill>
          <a:blip r:embed="rId2"/>
          <a:stretch>
            <a:fillRect/>
          </a:stretch>
        </p:blipFill>
        <p:spPr>
          <a:xfrm>
            <a:off x="432000" y="1116000"/>
            <a:ext cx="11516342" cy="176799"/>
          </a:xfrm>
          <a:prstGeom prst="rect">
            <a:avLst/>
          </a:prstGeom>
        </p:spPr>
      </p:pic>
      <p:sp>
        <p:nvSpPr>
          <p:cNvPr id="8" name="テキスト ボックス 7"/>
          <p:cNvSpPr txBox="1"/>
          <p:nvPr/>
        </p:nvSpPr>
        <p:spPr>
          <a:xfrm>
            <a:off x="711199" y="4934070"/>
            <a:ext cx="5884809" cy="1538883"/>
          </a:xfrm>
          <a:prstGeom prst="rect">
            <a:avLst/>
          </a:prstGeom>
          <a:noFill/>
        </p:spPr>
        <p:txBody>
          <a:bodyPr wrap="square" rtlCol="0">
            <a:spAutoFit/>
          </a:bodyPr>
          <a:lstStyle/>
          <a:p>
            <a:r>
              <a:rPr lang="ja-JP" altLang="en-US" sz="2600" dirty="0" smtClean="0"/>
              <a:t>・ </a:t>
            </a:r>
            <a:r>
              <a:rPr lang="ja-JP" altLang="en-US" sz="2600" u="sng" dirty="0" smtClean="0">
                <a:solidFill>
                  <a:srgbClr val="FF0000"/>
                </a:solidFill>
              </a:rPr>
              <a:t>アマゾン</a:t>
            </a:r>
            <a:r>
              <a:rPr lang="ja-JP" altLang="en-US" sz="2600" u="sng" dirty="0">
                <a:solidFill>
                  <a:srgbClr val="FF0000"/>
                </a:solidFill>
              </a:rPr>
              <a:t>紀</a:t>
            </a:r>
            <a:r>
              <a:rPr lang="ja-JP" altLang="en-US" sz="2600" dirty="0"/>
              <a:t>（</a:t>
            </a:r>
            <a:r>
              <a:rPr lang="en-US" altLang="ja-JP" sz="2600" dirty="0"/>
              <a:t>30</a:t>
            </a:r>
            <a:r>
              <a:rPr lang="ja-JP" altLang="en-US" sz="2600" dirty="0"/>
              <a:t>億年前</a:t>
            </a:r>
            <a:r>
              <a:rPr lang="en-US" altLang="ja-JP" sz="2600" dirty="0"/>
              <a:t>or20</a:t>
            </a:r>
            <a:r>
              <a:rPr lang="ja-JP" altLang="en-US" sz="2600" dirty="0"/>
              <a:t>億年前～）</a:t>
            </a:r>
          </a:p>
          <a:p>
            <a:r>
              <a:rPr lang="ja-JP" altLang="en-US" sz="2600" dirty="0"/>
              <a:t>　</a:t>
            </a:r>
            <a:r>
              <a:rPr lang="ja-JP" altLang="en-US" sz="2100" dirty="0"/>
              <a:t>最も新しい時代</a:t>
            </a:r>
            <a:r>
              <a:rPr lang="ja-JP" altLang="en-US" sz="2100" dirty="0" smtClean="0"/>
              <a:t>。</a:t>
            </a:r>
            <a:endParaRPr lang="en-US" altLang="ja-JP" sz="2100" dirty="0" smtClean="0"/>
          </a:p>
          <a:p>
            <a:r>
              <a:rPr lang="en-US" altLang="ja-JP" sz="2100" dirty="0"/>
              <a:t> </a:t>
            </a:r>
            <a:r>
              <a:rPr lang="en-US" altLang="ja-JP" sz="2100" dirty="0" smtClean="0"/>
              <a:t>  </a:t>
            </a:r>
            <a:r>
              <a:rPr lang="ja-JP" altLang="en-US" sz="2100" dirty="0" smtClean="0"/>
              <a:t>新しい</a:t>
            </a:r>
            <a:r>
              <a:rPr lang="ja-JP" altLang="en-US" sz="2100" dirty="0"/>
              <a:t>火山活動に</a:t>
            </a:r>
            <a:r>
              <a:rPr lang="ja-JP" altLang="en-US" sz="2100" dirty="0" smtClean="0"/>
              <a:t>より形成</a:t>
            </a:r>
            <a:r>
              <a:rPr lang="ja-JP" altLang="en-US" sz="2100" dirty="0"/>
              <a:t>された</a:t>
            </a:r>
            <a:r>
              <a:rPr lang="ja-JP" altLang="en-US" sz="2100" dirty="0" smtClean="0"/>
              <a:t>平原や極冠は</a:t>
            </a:r>
            <a:r>
              <a:rPr lang="ja-JP" altLang="en-US" sz="2100" dirty="0"/>
              <a:t>この時代に</a:t>
            </a:r>
            <a:r>
              <a:rPr lang="ja-JP" altLang="en-US" sz="2100" dirty="0" smtClean="0"/>
              <a:t>形成？</a:t>
            </a:r>
            <a:endParaRPr lang="ja-JP" altLang="en-US" sz="2100" dirty="0"/>
          </a:p>
        </p:txBody>
      </p:sp>
      <p:sp>
        <p:nvSpPr>
          <p:cNvPr id="9" name="テキスト ボックス 8"/>
          <p:cNvSpPr txBox="1"/>
          <p:nvPr/>
        </p:nvSpPr>
        <p:spPr>
          <a:xfrm>
            <a:off x="711200" y="1518700"/>
            <a:ext cx="5535488" cy="892552"/>
          </a:xfrm>
          <a:prstGeom prst="rect">
            <a:avLst/>
          </a:prstGeom>
          <a:noFill/>
        </p:spPr>
        <p:txBody>
          <a:bodyPr wrap="square" rtlCol="0">
            <a:spAutoFit/>
          </a:bodyPr>
          <a:lstStyle/>
          <a:p>
            <a:r>
              <a:rPr lang="ja-JP" altLang="en-US" sz="2600" dirty="0" smtClean="0"/>
              <a:t>・ </a:t>
            </a:r>
            <a:r>
              <a:rPr lang="ja-JP" altLang="en-US" sz="2600" u="sng" dirty="0" smtClean="0">
                <a:solidFill>
                  <a:srgbClr val="FF0000"/>
                </a:solidFill>
              </a:rPr>
              <a:t>ノアキス</a:t>
            </a:r>
            <a:r>
              <a:rPr lang="ja-JP" altLang="en-US" sz="2600" u="sng" dirty="0">
                <a:solidFill>
                  <a:srgbClr val="FF0000"/>
                </a:solidFill>
              </a:rPr>
              <a:t>紀</a:t>
            </a:r>
            <a:r>
              <a:rPr lang="ja-JP" altLang="en-US" sz="2600" dirty="0"/>
              <a:t>（</a:t>
            </a:r>
            <a:r>
              <a:rPr lang="en-US" altLang="ja-JP" sz="2600" dirty="0"/>
              <a:t>46</a:t>
            </a:r>
            <a:r>
              <a:rPr lang="ja-JP" altLang="en-US" sz="2600" dirty="0"/>
              <a:t>億年前～</a:t>
            </a:r>
            <a:r>
              <a:rPr lang="en-US" altLang="ja-JP" sz="2600" dirty="0"/>
              <a:t>37</a:t>
            </a:r>
            <a:r>
              <a:rPr lang="ja-JP" altLang="en-US" sz="2600" dirty="0"/>
              <a:t>億年前）</a:t>
            </a:r>
          </a:p>
          <a:p>
            <a:r>
              <a:rPr lang="ja-JP" altLang="en-US" sz="2600" dirty="0"/>
              <a:t>　</a:t>
            </a:r>
            <a:r>
              <a:rPr lang="ja-JP" altLang="en-US" sz="2100" dirty="0"/>
              <a:t>火星上で最も古い地質構造が形成　</a:t>
            </a:r>
            <a:endParaRPr lang="en-US" altLang="ja-JP" sz="2100" dirty="0" smtClean="0"/>
          </a:p>
        </p:txBody>
      </p:sp>
      <p:sp>
        <p:nvSpPr>
          <p:cNvPr id="10" name="テキスト ボックス 9"/>
          <p:cNvSpPr txBox="1"/>
          <p:nvPr/>
        </p:nvSpPr>
        <p:spPr>
          <a:xfrm>
            <a:off x="7053207" y="1695644"/>
            <a:ext cx="4654193" cy="415498"/>
          </a:xfrm>
          <a:prstGeom prst="rect">
            <a:avLst/>
          </a:prstGeom>
          <a:noFill/>
        </p:spPr>
        <p:txBody>
          <a:bodyPr wrap="square" rtlCol="0">
            <a:spAutoFit/>
          </a:bodyPr>
          <a:lstStyle/>
          <a:p>
            <a:r>
              <a:rPr lang="en-US" altLang="ja-JP" sz="2100" dirty="0" smtClean="0"/>
              <a:t>45</a:t>
            </a:r>
            <a:r>
              <a:rPr lang="ja-JP" altLang="en-US" sz="2100" dirty="0" smtClean="0"/>
              <a:t>億年前：火星に絶え間ない隕石衝突</a:t>
            </a:r>
            <a:endParaRPr kumimoji="1" lang="ja-JP" altLang="en-US" sz="2100" dirty="0"/>
          </a:p>
        </p:txBody>
      </p:sp>
      <p:sp>
        <p:nvSpPr>
          <p:cNvPr id="11" name="テキスト ボックス 10"/>
          <p:cNvSpPr txBox="1"/>
          <p:nvPr/>
        </p:nvSpPr>
        <p:spPr>
          <a:xfrm>
            <a:off x="7053207" y="2342434"/>
            <a:ext cx="3976099" cy="692497"/>
          </a:xfrm>
          <a:prstGeom prst="rect">
            <a:avLst/>
          </a:prstGeom>
          <a:noFill/>
        </p:spPr>
        <p:txBody>
          <a:bodyPr wrap="square" rtlCol="0">
            <a:spAutoFit/>
          </a:bodyPr>
          <a:lstStyle/>
          <a:p>
            <a:r>
              <a:rPr lang="en-US" altLang="ja-JP" sz="2100" dirty="0" smtClean="0"/>
              <a:t>38</a:t>
            </a:r>
            <a:r>
              <a:rPr lang="ja-JP" altLang="en-US" sz="2100" dirty="0" smtClean="0"/>
              <a:t>億年前：隕石</a:t>
            </a:r>
            <a:r>
              <a:rPr lang="ja-JP" altLang="en-US" sz="2100" dirty="0"/>
              <a:t>衝突が</a:t>
            </a:r>
            <a:r>
              <a:rPr lang="ja-JP" altLang="en-US" sz="2100" dirty="0" smtClean="0"/>
              <a:t>急減</a:t>
            </a:r>
            <a:endParaRPr lang="ja-JP" altLang="en-US" sz="2100" dirty="0"/>
          </a:p>
          <a:p>
            <a:endParaRPr kumimoji="1" lang="ja-JP" altLang="en-US" dirty="0"/>
          </a:p>
        </p:txBody>
      </p:sp>
      <p:sp>
        <p:nvSpPr>
          <p:cNvPr id="12" name="テキスト ボックス 11"/>
          <p:cNvSpPr txBox="1"/>
          <p:nvPr/>
        </p:nvSpPr>
        <p:spPr>
          <a:xfrm>
            <a:off x="7248415" y="5914055"/>
            <a:ext cx="4458985" cy="415498"/>
          </a:xfrm>
          <a:prstGeom prst="rect">
            <a:avLst/>
          </a:prstGeom>
          <a:noFill/>
        </p:spPr>
        <p:txBody>
          <a:bodyPr wrap="square" rtlCol="0">
            <a:spAutoFit/>
          </a:bodyPr>
          <a:lstStyle/>
          <a:p>
            <a:r>
              <a:rPr lang="en-US" altLang="ja-JP" sz="2100" dirty="0" smtClean="0"/>
              <a:t>10</a:t>
            </a:r>
            <a:r>
              <a:rPr lang="ja-JP" altLang="en-US" sz="2100" dirty="0" smtClean="0"/>
              <a:t>億年前：火星</a:t>
            </a:r>
            <a:r>
              <a:rPr lang="ja-JP" altLang="en-US" sz="2100" dirty="0"/>
              <a:t>は安定期を</a:t>
            </a:r>
            <a:r>
              <a:rPr lang="ja-JP" altLang="en-US" sz="2100" dirty="0" smtClean="0"/>
              <a:t>迎える</a:t>
            </a:r>
            <a:endParaRPr lang="ja-JP" altLang="en-US" sz="2100" dirty="0"/>
          </a:p>
        </p:txBody>
      </p:sp>
      <p:sp>
        <p:nvSpPr>
          <p:cNvPr id="13" name="テキスト ボックス 12"/>
          <p:cNvSpPr txBox="1"/>
          <p:nvPr/>
        </p:nvSpPr>
        <p:spPr>
          <a:xfrm>
            <a:off x="7474447" y="3297157"/>
            <a:ext cx="4232953" cy="1708160"/>
          </a:xfrm>
          <a:prstGeom prst="rect">
            <a:avLst/>
          </a:prstGeom>
          <a:noFill/>
          <a:ln w="19050">
            <a:solidFill>
              <a:schemeClr val="accent4">
                <a:lumMod val="75000"/>
              </a:schemeClr>
            </a:solidFill>
          </a:ln>
        </p:spPr>
        <p:txBody>
          <a:bodyPr wrap="square" rtlCol="0">
            <a:spAutoFit/>
          </a:bodyPr>
          <a:lstStyle/>
          <a:p>
            <a:r>
              <a:rPr lang="ja-JP" altLang="en-US" sz="2100" dirty="0"/>
              <a:t>地質学者は、この時期における火星の隕石衝突の減少に注目し、火星表面の単位面積におけるクレーターの数を計測することにより、相対年代を算出</a:t>
            </a:r>
            <a:r>
              <a:rPr lang="ja-JP" altLang="en-US" sz="2100" dirty="0" smtClean="0"/>
              <a:t>する</a:t>
            </a:r>
            <a:endParaRPr kumimoji="1" lang="ja-JP" altLang="en-US" sz="2100" dirty="0"/>
          </a:p>
        </p:txBody>
      </p:sp>
      <p:sp>
        <p:nvSpPr>
          <p:cNvPr id="14" name="左矢印 13"/>
          <p:cNvSpPr/>
          <p:nvPr/>
        </p:nvSpPr>
        <p:spPr>
          <a:xfrm>
            <a:off x="6561761" y="1775481"/>
            <a:ext cx="380144" cy="2558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a:off x="6596008" y="2412673"/>
            <a:ext cx="380144" cy="2558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矢印 15"/>
          <p:cNvSpPr/>
          <p:nvPr/>
        </p:nvSpPr>
        <p:spPr>
          <a:xfrm>
            <a:off x="6751833" y="5993892"/>
            <a:ext cx="380144" cy="2558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8152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71480" y="65222"/>
            <a:ext cx="3180785" cy="1325563"/>
          </a:xfrm>
        </p:spPr>
        <p:txBody>
          <a:bodyPr/>
          <a:lstStyle/>
          <a:p>
            <a:r>
              <a:rPr kumimoji="1" lang="ja-JP" altLang="en-US" dirty="0" smtClean="0"/>
              <a:t>衛星（１）</a:t>
            </a:r>
            <a:endParaRPr kumimoji="1" lang="ja-JP" altLang="en-US" dirty="0"/>
          </a:p>
        </p:txBody>
      </p:sp>
      <p:pic>
        <p:nvPicPr>
          <p:cNvPr id="8" name="図 7"/>
          <p:cNvPicPr>
            <a:picLocks noChangeAspect="1"/>
          </p:cNvPicPr>
          <p:nvPr/>
        </p:nvPicPr>
        <p:blipFill>
          <a:blip r:embed="rId2"/>
          <a:stretch>
            <a:fillRect/>
          </a:stretch>
        </p:blipFill>
        <p:spPr>
          <a:xfrm>
            <a:off x="432000" y="1116000"/>
            <a:ext cx="11516342" cy="176799"/>
          </a:xfrm>
          <a:prstGeom prst="rect">
            <a:avLst/>
          </a:prstGeom>
        </p:spPr>
      </p:pic>
      <p:sp>
        <p:nvSpPr>
          <p:cNvPr id="12" name="テキスト ボックス 11"/>
          <p:cNvSpPr txBox="1"/>
          <p:nvPr/>
        </p:nvSpPr>
        <p:spPr>
          <a:xfrm>
            <a:off x="6886184" y="4348574"/>
            <a:ext cx="4875226" cy="1292662"/>
          </a:xfrm>
          <a:prstGeom prst="rect">
            <a:avLst/>
          </a:prstGeom>
          <a:noFill/>
        </p:spPr>
        <p:txBody>
          <a:bodyPr wrap="square" rtlCol="0">
            <a:spAutoFit/>
          </a:bodyPr>
          <a:lstStyle/>
          <a:p>
            <a:r>
              <a:rPr kumimoji="1" lang="ja-JP" altLang="en-US" sz="2600" dirty="0" smtClean="0"/>
              <a:t>・ </a:t>
            </a:r>
            <a:r>
              <a:rPr lang="ja-JP" altLang="ja-JP" sz="2600" dirty="0" smtClean="0"/>
              <a:t>もともと</a:t>
            </a:r>
            <a:r>
              <a:rPr lang="ja-JP" altLang="ja-JP" sz="2600" dirty="0"/>
              <a:t>小惑星だったものが、火星に近づいた際に火星の引力に</a:t>
            </a:r>
            <a:r>
              <a:rPr lang="ja-JP" altLang="ja-JP" sz="2600" dirty="0" smtClean="0"/>
              <a:t>よ</a:t>
            </a:r>
            <a:r>
              <a:rPr lang="ja-JP" altLang="en-US" sz="2600" dirty="0" smtClean="0"/>
              <a:t>り</a:t>
            </a:r>
            <a:r>
              <a:rPr lang="ja-JP" altLang="ja-JP" sz="2600" dirty="0" smtClean="0"/>
              <a:t>捕えられた</a:t>
            </a:r>
            <a:r>
              <a:rPr lang="ja-JP" altLang="en-US" sz="2600" dirty="0" smtClean="0"/>
              <a:t>か</a:t>
            </a:r>
            <a:endParaRPr kumimoji="1" lang="ja-JP" altLang="en-US" sz="2600" dirty="0"/>
          </a:p>
        </p:txBody>
      </p:sp>
      <p:sp>
        <p:nvSpPr>
          <p:cNvPr id="13" name="テキスト ボックス 12"/>
          <p:cNvSpPr txBox="1"/>
          <p:nvPr/>
        </p:nvSpPr>
        <p:spPr>
          <a:xfrm>
            <a:off x="6886184" y="3022910"/>
            <a:ext cx="4155927" cy="892552"/>
          </a:xfrm>
          <a:prstGeom prst="rect">
            <a:avLst/>
          </a:prstGeom>
          <a:noFill/>
        </p:spPr>
        <p:txBody>
          <a:bodyPr wrap="square" rtlCol="0">
            <a:spAutoFit/>
          </a:bodyPr>
          <a:lstStyle/>
          <a:p>
            <a:r>
              <a:rPr lang="ja-JP" altLang="en-US" sz="2600" dirty="0" smtClean="0"/>
              <a:t>・ 火星との距離は、地球と月との距離よりも近い</a:t>
            </a:r>
            <a:endParaRPr kumimoji="1" lang="ja-JP" altLang="en-US" sz="2600"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0" y="1741241"/>
            <a:ext cx="6143807" cy="3455891"/>
          </a:xfrm>
          <a:prstGeom prst="rect">
            <a:avLst/>
          </a:prstGeom>
        </p:spPr>
      </p:pic>
      <p:sp>
        <p:nvSpPr>
          <p:cNvPr id="15" name="テキスト ボックス 14"/>
          <p:cNvSpPr txBox="1"/>
          <p:nvPr/>
        </p:nvSpPr>
        <p:spPr>
          <a:xfrm>
            <a:off x="6886184" y="2097355"/>
            <a:ext cx="4155927" cy="492443"/>
          </a:xfrm>
          <a:prstGeom prst="rect">
            <a:avLst/>
          </a:prstGeom>
          <a:noFill/>
        </p:spPr>
        <p:txBody>
          <a:bodyPr wrap="square" rtlCol="0">
            <a:spAutoFit/>
          </a:bodyPr>
          <a:lstStyle/>
          <a:p>
            <a:r>
              <a:rPr lang="ja-JP" altLang="en-US" sz="2600" dirty="0" smtClean="0"/>
              <a:t>・ 地球の月に比べ、小さい</a:t>
            </a:r>
            <a:endParaRPr kumimoji="1" lang="ja-JP" altLang="en-US" sz="2600" dirty="0"/>
          </a:p>
        </p:txBody>
      </p:sp>
      <p:sp>
        <p:nvSpPr>
          <p:cNvPr id="16" name="テキスト ボックス 15"/>
          <p:cNvSpPr txBox="1"/>
          <p:nvPr/>
        </p:nvSpPr>
        <p:spPr>
          <a:xfrm>
            <a:off x="432000" y="5227498"/>
            <a:ext cx="4652550" cy="461665"/>
          </a:xfrm>
          <a:prstGeom prst="rect">
            <a:avLst/>
          </a:prstGeom>
          <a:noFill/>
        </p:spPr>
        <p:txBody>
          <a:bodyPr wrap="square" rtlCol="0">
            <a:spAutoFit/>
          </a:bodyPr>
          <a:lstStyle/>
          <a:p>
            <a:r>
              <a:rPr lang="en-US" altLang="ja-JP" sz="1200" dirty="0"/>
              <a:t>NASA 『The Moons Of Mars』</a:t>
            </a:r>
            <a:endParaRPr lang="ja-JP" altLang="en-US" sz="1200" dirty="0"/>
          </a:p>
          <a:p>
            <a:r>
              <a:rPr lang="ja-JP" altLang="en-US" sz="1200" dirty="0" smtClean="0"/>
              <a:t>（</a:t>
            </a:r>
            <a:r>
              <a:rPr lang="en-US" altLang="ja-JP" sz="1200" dirty="0"/>
              <a:t>https://svs.gsfc.nasa.gov/cgi-bin/details.cgi?aid=11326</a:t>
            </a:r>
            <a:r>
              <a:rPr lang="ja-JP" altLang="en-US" sz="1200" dirty="0" smtClean="0"/>
              <a:t>）</a:t>
            </a:r>
            <a:endParaRPr lang="ja-JP" altLang="en-US" sz="1200" dirty="0"/>
          </a:p>
        </p:txBody>
      </p:sp>
    </p:spTree>
    <p:extLst>
      <p:ext uri="{BB962C8B-B14F-4D97-AF65-F5344CB8AC3E}">
        <p14:creationId xmlns:p14="http://schemas.microsoft.com/office/powerpoint/2010/main" val="749724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71480" y="65222"/>
            <a:ext cx="3180785" cy="1325563"/>
          </a:xfrm>
        </p:spPr>
        <p:txBody>
          <a:bodyPr/>
          <a:lstStyle/>
          <a:p>
            <a:r>
              <a:rPr kumimoji="1" lang="ja-JP" altLang="en-US" dirty="0" smtClean="0"/>
              <a:t>衛星（２）</a:t>
            </a:r>
            <a:endParaRPr kumimoji="1" lang="ja-JP" altLang="en-US" dirty="0"/>
          </a:p>
        </p:txBody>
      </p:sp>
      <p:sp>
        <p:nvSpPr>
          <p:cNvPr id="2" name="テキスト ボックス 1"/>
          <p:cNvSpPr txBox="1"/>
          <p:nvPr/>
        </p:nvSpPr>
        <p:spPr>
          <a:xfrm>
            <a:off x="771480" y="1702395"/>
            <a:ext cx="1945178" cy="523220"/>
          </a:xfrm>
          <a:prstGeom prst="rect">
            <a:avLst/>
          </a:prstGeom>
          <a:noFill/>
        </p:spPr>
        <p:txBody>
          <a:bodyPr wrap="square" rtlCol="0">
            <a:spAutoFit/>
          </a:bodyPr>
          <a:lstStyle/>
          <a:p>
            <a:r>
              <a:rPr lang="ja-JP" altLang="en-US" sz="2800" u="sng" dirty="0">
                <a:solidFill>
                  <a:srgbClr val="FF0000"/>
                </a:solidFill>
              </a:rPr>
              <a:t>フォボス</a:t>
            </a:r>
            <a:endParaRPr kumimoji="1" lang="ja-JP" altLang="en-US" sz="2800" u="sng" dirty="0">
              <a:solidFill>
                <a:srgbClr val="FF0000"/>
              </a:solidFill>
            </a:endParaRPr>
          </a:p>
        </p:txBody>
      </p:sp>
      <p:pic>
        <p:nvPicPr>
          <p:cNvPr id="8" name="図 7"/>
          <p:cNvPicPr>
            <a:picLocks noChangeAspect="1"/>
          </p:cNvPicPr>
          <p:nvPr/>
        </p:nvPicPr>
        <p:blipFill>
          <a:blip r:embed="rId2"/>
          <a:stretch>
            <a:fillRect/>
          </a:stretch>
        </p:blipFill>
        <p:spPr>
          <a:xfrm>
            <a:off x="432000" y="1116000"/>
            <a:ext cx="11516342" cy="176799"/>
          </a:xfrm>
          <a:prstGeom prst="rect">
            <a:avLst/>
          </a:prstGeom>
        </p:spPr>
      </p:pic>
      <p:sp>
        <p:nvSpPr>
          <p:cNvPr id="9" name="テキスト ボックス 8"/>
          <p:cNvSpPr txBox="1"/>
          <p:nvPr/>
        </p:nvSpPr>
        <p:spPr>
          <a:xfrm>
            <a:off x="1017082" y="2349810"/>
            <a:ext cx="8604985" cy="492443"/>
          </a:xfrm>
          <a:prstGeom prst="rect">
            <a:avLst/>
          </a:prstGeom>
          <a:noFill/>
        </p:spPr>
        <p:txBody>
          <a:bodyPr wrap="square" rtlCol="0">
            <a:spAutoFit/>
          </a:bodyPr>
          <a:lstStyle/>
          <a:p>
            <a:r>
              <a:rPr kumimoji="1" lang="ja-JP" altLang="en-US" sz="2600" dirty="0" smtClean="0"/>
              <a:t>・ 約</a:t>
            </a:r>
            <a:r>
              <a:rPr lang="en-US" altLang="ja-JP" sz="2600" dirty="0" smtClean="0"/>
              <a:t>27</a:t>
            </a:r>
            <a:r>
              <a:rPr kumimoji="1" lang="en-US" altLang="ja-JP" sz="2600" dirty="0" smtClean="0"/>
              <a:t>km×21km×19km</a:t>
            </a:r>
            <a:r>
              <a:rPr kumimoji="1" lang="ja-JP" altLang="en-US" sz="2600" dirty="0" smtClean="0"/>
              <a:t>の</a:t>
            </a:r>
            <a:r>
              <a:rPr lang="ja-JP" altLang="en-US" sz="2600" dirty="0" smtClean="0"/>
              <a:t>ほぼ楕円体</a:t>
            </a:r>
            <a:endParaRPr kumimoji="1" lang="ja-JP" altLang="en-US" sz="2600" dirty="0"/>
          </a:p>
        </p:txBody>
      </p:sp>
      <p:sp>
        <p:nvSpPr>
          <p:cNvPr id="11" name="テキスト ボックス 10"/>
          <p:cNvSpPr txBox="1"/>
          <p:nvPr/>
        </p:nvSpPr>
        <p:spPr>
          <a:xfrm>
            <a:off x="1017082" y="3919243"/>
            <a:ext cx="8604985" cy="492443"/>
          </a:xfrm>
          <a:prstGeom prst="rect">
            <a:avLst/>
          </a:prstGeom>
          <a:noFill/>
        </p:spPr>
        <p:txBody>
          <a:bodyPr wrap="square" rtlCol="0">
            <a:spAutoFit/>
          </a:bodyPr>
          <a:lstStyle/>
          <a:p>
            <a:r>
              <a:rPr kumimoji="1" lang="ja-JP" altLang="en-US" sz="2600" dirty="0" smtClean="0"/>
              <a:t>・ </a:t>
            </a:r>
            <a:r>
              <a:rPr lang="ja-JP" altLang="en-US" sz="2600" dirty="0" smtClean="0"/>
              <a:t>巨大クレーターをも</a:t>
            </a:r>
            <a:r>
              <a:rPr lang="ja-JP" altLang="en-US" sz="2600" dirty="0"/>
              <a:t>つ</a:t>
            </a:r>
            <a:endParaRPr kumimoji="1" lang="ja-JP" altLang="en-US" sz="2600" dirty="0"/>
          </a:p>
        </p:txBody>
      </p:sp>
      <p:sp>
        <p:nvSpPr>
          <p:cNvPr id="12" name="テキスト ボックス 11"/>
          <p:cNvSpPr txBox="1"/>
          <p:nvPr/>
        </p:nvSpPr>
        <p:spPr>
          <a:xfrm>
            <a:off x="1017082" y="4723296"/>
            <a:ext cx="8604985" cy="492443"/>
          </a:xfrm>
          <a:prstGeom prst="rect">
            <a:avLst/>
          </a:prstGeom>
          <a:noFill/>
        </p:spPr>
        <p:txBody>
          <a:bodyPr wrap="square" rtlCol="0">
            <a:spAutoFit/>
          </a:bodyPr>
          <a:lstStyle/>
          <a:p>
            <a:r>
              <a:rPr kumimoji="1" lang="ja-JP" altLang="en-US" sz="2600" dirty="0" smtClean="0"/>
              <a:t>・ 筋状の溝のような地形や砂の堆積がある</a:t>
            </a:r>
            <a:endParaRPr kumimoji="1" lang="ja-JP" altLang="en-US" sz="2600" dirty="0"/>
          </a:p>
        </p:txBody>
      </p:sp>
      <p:sp>
        <p:nvSpPr>
          <p:cNvPr id="13" name="テキスト ボックス 12"/>
          <p:cNvSpPr txBox="1"/>
          <p:nvPr/>
        </p:nvSpPr>
        <p:spPr>
          <a:xfrm>
            <a:off x="1017082" y="5460473"/>
            <a:ext cx="8049808" cy="892552"/>
          </a:xfrm>
          <a:prstGeom prst="rect">
            <a:avLst/>
          </a:prstGeom>
          <a:noFill/>
        </p:spPr>
        <p:txBody>
          <a:bodyPr wrap="square" rtlCol="0">
            <a:spAutoFit/>
          </a:bodyPr>
          <a:lstStyle/>
          <a:p>
            <a:r>
              <a:rPr lang="ja-JP" altLang="en-US" sz="2600" dirty="0" smtClean="0"/>
              <a:t>・ 火星に近づきつつある </a:t>
            </a:r>
            <a:endParaRPr lang="en-US" altLang="ja-JP" sz="2600" dirty="0" smtClean="0"/>
          </a:p>
          <a:p>
            <a:pPr algn="r"/>
            <a:r>
              <a:rPr lang="ja-JP" altLang="en-US" sz="2600" dirty="0" smtClean="0"/>
              <a:t>→ </a:t>
            </a:r>
            <a:r>
              <a:rPr lang="en-US" altLang="ja-JP" sz="2600" dirty="0" smtClean="0"/>
              <a:t>1</a:t>
            </a:r>
            <a:r>
              <a:rPr lang="ja-JP" altLang="en-US" sz="2600" dirty="0" smtClean="0"/>
              <a:t>億年以内には火星の潮汐力で破壊される可能性</a:t>
            </a:r>
            <a:endParaRPr kumimoji="1" lang="ja-JP" altLang="en-US" sz="2600"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016" y="1474557"/>
            <a:ext cx="3762172" cy="3385956"/>
          </a:xfrm>
          <a:prstGeom prst="rect">
            <a:avLst/>
          </a:prstGeom>
        </p:spPr>
      </p:pic>
      <p:sp>
        <p:nvSpPr>
          <p:cNvPr id="5" name="テキスト ボックス 4"/>
          <p:cNvSpPr txBox="1"/>
          <p:nvPr/>
        </p:nvSpPr>
        <p:spPr>
          <a:xfrm>
            <a:off x="7295792" y="4872414"/>
            <a:ext cx="4652550" cy="461665"/>
          </a:xfrm>
          <a:prstGeom prst="rect">
            <a:avLst/>
          </a:prstGeom>
          <a:noFill/>
        </p:spPr>
        <p:txBody>
          <a:bodyPr wrap="square" rtlCol="0">
            <a:spAutoFit/>
          </a:bodyPr>
          <a:lstStyle/>
          <a:p>
            <a:r>
              <a:rPr lang="en-US" altLang="ja-JP" sz="1200" dirty="0" err="1" smtClean="0"/>
              <a:t>AstroArts</a:t>
            </a:r>
            <a:r>
              <a:rPr lang="en-US" altLang="ja-JP" sz="1200" dirty="0" smtClean="0"/>
              <a:t> 『</a:t>
            </a:r>
            <a:r>
              <a:rPr lang="ja-JP" altLang="en-US" sz="1200" dirty="0" smtClean="0"/>
              <a:t>火星</a:t>
            </a:r>
            <a:r>
              <a:rPr lang="ja-JP" altLang="en-US" sz="1200" dirty="0"/>
              <a:t>の衛星フォボスの起源に</a:t>
            </a:r>
            <a:r>
              <a:rPr lang="ja-JP" altLang="en-US" sz="1200" dirty="0" smtClean="0"/>
              <a:t>せまる</a:t>
            </a:r>
            <a:r>
              <a:rPr lang="en-US" altLang="ja-JP" sz="1200" dirty="0" smtClean="0"/>
              <a:t>』</a:t>
            </a:r>
            <a:endParaRPr lang="ja-JP" altLang="en-US" sz="1200" dirty="0"/>
          </a:p>
          <a:p>
            <a:r>
              <a:rPr lang="ja-JP" altLang="en-US" sz="1200" dirty="0" smtClean="0"/>
              <a:t>（</a:t>
            </a:r>
            <a:r>
              <a:rPr lang="en-US" altLang="ja-JP" sz="1200" dirty="0"/>
              <a:t>http://</a:t>
            </a:r>
            <a:r>
              <a:rPr lang="en-US" altLang="ja-JP" sz="1200" dirty="0" smtClean="0"/>
              <a:t>www.astroarts.co.jp/news/2008/10/23phobos/index-j.shtml</a:t>
            </a:r>
            <a:r>
              <a:rPr lang="ja-JP" altLang="en-US" sz="1200" dirty="0" smtClean="0"/>
              <a:t>）</a:t>
            </a:r>
            <a:endParaRPr lang="ja-JP" altLang="en-US" sz="1200" dirty="0"/>
          </a:p>
        </p:txBody>
      </p:sp>
      <p:sp>
        <p:nvSpPr>
          <p:cNvPr id="14" name="テキスト ボックス 13"/>
          <p:cNvSpPr txBox="1"/>
          <p:nvPr/>
        </p:nvSpPr>
        <p:spPr>
          <a:xfrm>
            <a:off x="1017082" y="3028179"/>
            <a:ext cx="5635383" cy="892552"/>
          </a:xfrm>
          <a:prstGeom prst="rect">
            <a:avLst/>
          </a:prstGeom>
          <a:noFill/>
        </p:spPr>
        <p:txBody>
          <a:bodyPr wrap="square" rtlCol="0">
            <a:spAutoFit/>
          </a:bodyPr>
          <a:lstStyle/>
          <a:p>
            <a:r>
              <a:rPr kumimoji="1" lang="ja-JP" altLang="en-US" sz="2600" dirty="0" smtClean="0"/>
              <a:t>・ 火星から約</a:t>
            </a:r>
            <a:r>
              <a:rPr kumimoji="1" lang="en-US" altLang="ja-JP" sz="2600" dirty="0" smtClean="0"/>
              <a:t>6000km</a:t>
            </a:r>
            <a:r>
              <a:rPr kumimoji="1" lang="ja-JP" altLang="en-US" sz="2600" dirty="0" smtClean="0"/>
              <a:t>離れた軌道を</a:t>
            </a:r>
            <a:endParaRPr kumimoji="1" lang="en-US" altLang="ja-JP" sz="2600" dirty="0" smtClean="0"/>
          </a:p>
          <a:p>
            <a:pPr algn="r"/>
            <a:r>
              <a:rPr kumimoji="1" lang="ja-JP" altLang="en-US" sz="2600" dirty="0" smtClean="0"/>
              <a:t>約</a:t>
            </a:r>
            <a:r>
              <a:rPr kumimoji="1" lang="en-US" altLang="ja-JP" sz="2600" dirty="0" smtClean="0"/>
              <a:t>8</a:t>
            </a:r>
            <a:r>
              <a:rPr kumimoji="1" lang="ja-JP" altLang="en-US" sz="2600" dirty="0" smtClean="0"/>
              <a:t>時間で公転</a:t>
            </a:r>
            <a:endParaRPr kumimoji="1" lang="ja-JP" altLang="en-US" sz="2600" dirty="0"/>
          </a:p>
        </p:txBody>
      </p:sp>
    </p:spTree>
    <p:extLst>
      <p:ext uri="{BB962C8B-B14F-4D97-AF65-F5344CB8AC3E}">
        <p14:creationId xmlns:p14="http://schemas.microsoft.com/office/powerpoint/2010/main" val="2784208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34602" y="66419"/>
            <a:ext cx="10515600" cy="1325563"/>
          </a:xfrm>
        </p:spPr>
        <p:txBody>
          <a:bodyPr/>
          <a:lstStyle/>
          <a:p>
            <a:r>
              <a:rPr kumimoji="1" lang="ja-JP" altLang="en-US" dirty="0" smtClean="0"/>
              <a:t>衛星（３）</a:t>
            </a:r>
            <a:endParaRPr kumimoji="1" lang="ja-JP" altLang="en-US" dirty="0"/>
          </a:p>
        </p:txBody>
      </p:sp>
      <p:pic>
        <p:nvPicPr>
          <p:cNvPr id="4" name="図 3"/>
          <p:cNvPicPr>
            <a:picLocks noChangeAspect="1"/>
          </p:cNvPicPr>
          <p:nvPr/>
        </p:nvPicPr>
        <p:blipFill>
          <a:blip r:embed="rId3"/>
          <a:stretch>
            <a:fillRect/>
          </a:stretch>
        </p:blipFill>
        <p:spPr>
          <a:xfrm>
            <a:off x="432000" y="1116000"/>
            <a:ext cx="11516342" cy="176799"/>
          </a:xfrm>
          <a:prstGeom prst="rect">
            <a:avLst/>
          </a:prstGeom>
        </p:spPr>
      </p:pic>
      <p:sp>
        <p:nvSpPr>
          <p:cNvPr id="5" name="テキスト ボックス 4"/>
          <p:cNvSpPr txBox="1"/>
          <p:nvPr/>
        </p:nvSpPr>
        <p:spPr>
          <a:xfrm>
            <a:off x="921798" y="1689806"/>
            <a:ext cx="1945178" cy="523220"/>
          </a:xfrm>
          <a:prstGeom prst="rect">
            <a:avLst/>
          </a:prstGeom>
          <a:noFill/>
        </p:spPr>
        <p:txBody>
          <a:bodyPr wrap="square" rtlCol="0">
            <a:spAutoFit/>
          </a:bodyPr>
          <a:lstStyle/>
          <a:p>
            <a:r>
              <a:rPr kumimoji="1" lang="ja-JP" altLang="en-US" sz="2800" u="sng" dirty="0" smtClean="0">
                <a:solidFill>
                  <a:srgbClr val="FF0000"/>
                </a:solidFill>
              </a:rPr>
              <a:t>ダイモス</a:t>
            </a:r>
            <a:endParaRPr kumimoji="1" lang="ja-JP" altLang="en-US" sz="2800" u="sng" dirty="0">
              <a:solidFill>
                <a:srgbClr val="FF0000"/>
              </a:solidFill>
            </a:endParaRPr>
          </a:p>
        </p:txBody>
      </p:sp>
      <p:sp>
        <p:nvSpPr>
          <p:cNvPr id="6" name="テキスト ボックス 5"/>
          <p:cNvSpPr txBox="1"/>
          <p:nvPr/>
        </p:nvSpPr>
        <p:spPr>
          <a:xfrm>
            <a:off x="1143803" y="2529813"/>
            <a:ext cx="8604985" cy="492443"/>
          </a:xfrm>
          <a:prstGeom prst="rect">
            <a:avLst/>
          </a:prstGeom>
          <a:noFill/>
        </p:spPr>
        <p:txBody>
          <a:bodyPr wrap="square" rtlCol="0">
            <a:spAutoFit/>
          </a:bodyPr>
          <a:lstStyle/>
          <a:p>
            <a:r>
              <a:rPr lang="ja-JP" altLang="en-US" sz="2600" dirty="0" smtClean="0"/>
              <a:t>・ 約</a:t>
            </a:r>
            <a:r>
              <a:rPr lang="en-US" altLang="ja-JP" sz="2600" dirty="0" smtClean="0"/>
              <a:t>15km×12km×11km</a:t>
            </a:r>
            <a:r>
              <a:rPr lang="ja-JP" altLang="en-US" sz="2600" dirty="0" smtClean="0"/>
              <a:t>のほぼ楕円体</a:t>
            </a:r>
            <a:endParaRPr kumimoji="1" lang="ja-JP" altLang="en-US" sz="2600" dirty="0"/>
          </a:p>
        </p:txBody>
      </p:sp>
      <p:sp>
        <p:nvSpPr>
          <p:cNvPr id="7" name="テキスト ボックス 6"/>
          <p:cNvSpPr txBox="1"/>
          <p:nvPr/>
        </p:nvSpPr>
        <p:spPr>
          <a:xfrm>
            <a:off x="1143801" y="4352823"/>
            <a:ext cx="8604985" cy="492443"/>
          </a:xfrm>
          <a:prstGeom prst="rect">
            <a:avLst/>
          </a:prstGeom>
          <a:noFill/>
        </p:spPr>
        <p:txBody>
          <a:bodyPr wrap="square" rtlCol="0">
            <a:spAutoFit/>
          </a:bodyPr>
          <a:lstStyle/>
          <a:p>
            <a:r>
              <a:rPr lang="ja-JP" altLang="en-US" sz="2600" dirty="0" smtClean="0"/>
              <a:t>・ フォボスより表面が滑らか</a:t>
            </a:r>
            <a:endParaRPr lang="ja-JP" altLang="en-US" sz="2600" dirty="0"/>
          </a:p>
        </p:txBody>
      </p:sp>
      <p:sp>
        <p:nvSpPr>
          <p:cNvPr id="8" name="テキスト ボックス 7"/>
          <p:cNvSpPr txBox="1"/>
          <p:nvPr/>
        </p:nvSpPr>
        <p:spPr>
          <a:xfrm>
            <a:off x="1143801" y="3320080"/>
            <a:ext cx="5842624" cy="892552"/>
          </a:xfrm>
          <a:prstGeom prst="rect">
            <a:avLst/>
          </a:prstGeom>
          <a:noFill/>
        </p:spPr>
        <p:txBody>
          <a:bodyPr wrap="square" rtlCol="0">
            <a:spAutoFit/>
          </a:bodyPr>
          <a:lstStyle/>
          <a:p>
            <a:r>
              <a:rPr lang="ja-JP" altLang="en-US" sz="2600" dirty="0" smtClean="0"/>
              <a:t>・ </a:t>
            </a:r>
            <a:r>
              <a:rPr lang="ja-JP" altLang="ja-JP" sz="2600" dirty="0" smtClean="0"/>
              <a:t>火星から</a:t>
            </a:r>
            <a:r>
              <a:rPr lang="ja-JP" altLang="en-US" sz="2600" dirty="0" smtClean="0"/>
              <a:t>約</a:t>
            </a:r>
            <a:r>
              <a:rPr lang="en-US" altLang="ja-JP" sz="2600" dirty="0" smtClean="0"/>
              <a:t>2</a:t>
            </a:r>
            <a:r>
              <a:rPr lang="ja-JP" altLang="ja-JP" sz="2600" dirty="0" smtClean="0"/>
              <a:t>万</a:t>
            </a:r>
            <a:r>
              <a:rPr lang="en-US" altLang="ja-JP" sz="2600" dirty="0"/>
              <a:t>km</a:t>
            </a:r>
            <a:r>
              <a:rPr lang="ja-JP" altLang="en-US" sz="2600" dirty="0" smtClean="0"/>
              <a:t>離れた軌道を</a:t>
            </a:r>
            <a:endParaRPr lang="en-US" altLang="ja-JP" sz="2600" dirty="0" smtClean="0"/>
          </a:p>
          <a:p>
            <a:pPr algn="r"/>
            <a:r>
              <a:rPr lang="ja-JP" altLang="en-US" sz="2600" dirty="0" smtClean="0"/>
              <a:t>約</a:t>
            </a:r>
            <a:r>
              <a:rPr lang="en-US" altLang="ja-JP" sz="2600" dirty="0" smtClean="0"/>
              <a:t>30</a:t>
            </a:r>
            <a:r>
              <a:rPr lang="ja-JP" altLang="en-US" sz="2600" dirty="0" smtClean="0"/>
              <a:t>時間で公転</a:t>
            </a:r>
            <a:endParaRPr kumimoji="1" lang="ja-JP" altLang="en-US" sz="2600" dirty="0"/>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2829" t="10808" r="51694" b="9063"/>
          <a:stretch/>
        </p:blipFill>
        <p:spPr>
          <a:xfrm>
            <a:off x="7500135" y="1475110"/>
            <a:ext cx="3750067" cy="3387600"/>
          </a:xfrm>
          <a:prstGeom prst="rect">
            <a:avLst/>
          </a:prstGeom>
        </p:spPr>
      </p:pic>
      <p:sp>
        <p:nvSpPr>
          <p:cNvPr id="9" name="テキスト ボックス 8"/>
          <p:cNvSpPr txBox="1"/>
          <p:nvPr/>
        </p:nvSpPr>
        <p:spPr>
          <a:xfrm>
            <a:off x="7500135" y="4909178"/>
            <a:ext cx="4592548" cy="461665"/>
          </a:xfrm>
          <a:prstGeom prst="rect">
            <a:avLst/>
          </a:prstGeom>
          <a:noFill/>
        </p:spPr>
        <p:txBody>
          <a:bodyPr wrap="square" rtlCol="0">
            <a:spAutoFit/>
          </a:bodyPr>
          <a:lstStyle/>
          <a:p>
            <a:r>
              <a:rPr kumimoji="1" lang="en-US" altLang="ja-JP" sz="1200" dirty="0" smtClean="0"/>
              <a:t>NASA 『</a:t>
            </a:r>
            <a:r>
              <a:rPr lang="en-US" altLang="ja-JP" sz="1200" b="1" dirty="0" smtClean="0"/>
              <a:t>Deimos</a:t>
            </a:r>
            <a:r>
              <a:rPr lang="en-US" altLang="ja-JP" sz="1200" dirty="0" smtClean="0"/>
              <a:t>』</a:t>
            </a:r>
            <a:r>
              <a:rPr lang="ja-JP" altLang="en-US" sz="1200" dirty="0" smtClean="0"/>
              <a:t>（</a:t>
            </a:r>
            <a:r>
              <a:rPr lang="en-US" altLang="ja-JP" sz="1200" dirty="0"/>
              <a:t>http://mars.nasa.gov/allaboutmars/extreme/moons/deimos</a:t>
            </a:r>
            <a:r>
              <a:rPr lang="en-US" altLang="ja-JP" sz="1200" dirty="0" smtClean="0"/>
              <a:t>/</a:t>
            </a:r>
            <a:r>
              <a:rPr lang="ja-JP" altLang="en-US" sz="1200" dirty="0" smtClean="0"/>
              <a:t>）</a:t>
            </a:r>
            <a:endParaRPr lang="en-US" altLang="ja-JP" sz="1200" b="1" dirty="0"/>
          </a:p>
        </p:txBody>
      </p:sp>
      <p:sp>
        <p:nvSpPr>
          <p:cNvPr id="10" name="テキスト ボックス 9"/>
          <p:cNvSpPr txBox="1"/>
          <p:nvPr/>
        </p:nvSpPr>
        <p:spPr>
          <a:xfrm>
            <a:off x="1143802" y="5189561"/>
            <a:ext cx="8604985" cy="492443"/>
          </a:xfrm>
          <a:prstGeom prst="rect">
            <a:avLst/>
          </a:prstGeom>
          <a:noFill/>
        </p:spPr>
        <p:txBody>
          <a:bodyPr wrap="square" rtlCol="0">
            <a:spAutoFit/>
          </a:bodyPr>
          <a:lstStyle/>
          <a:p>
            <a:r>
              <a:rPr lang="ja-JP" altLang="en-US" sz="2600" dirty="0" smtClean="0"/>
              <a:t>・ やがて火星重力圏から離脱</a:t>
            </a:r>
            <a:endParaRPr lang="ja-JP" altLang="en-US" sz="2600" dirty="0"/>
          </a:p>
        </p:txBody>
      </p:sp>
    </p:spTree>
    <p:extLst>
      <p:ext uri="{BB962C8B-B14F-4D97-AF65-F5344CB8AC3E}">
        <p14:creationId xmlns:p14="http://schemas.microsoft.com/office/powerpoint/2010/main" val="4082706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7700" y="129295"/>
            <a:ext cx="10515600" cy="1325563"/>
          </a:xfrm>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a:xfrm>
            <a:off x="846634" y="1537051"/>
            <a:ext cx="10687073" cy="5129979"/>
          </a:xfrm>
        </p:spPr>
        <p:txBody>
          <a:bodyPr>
            <a:normAutofit/>
          </a:bodyPr>
          <a:lstStyle/>
          <a:p>
            <a:pPr marL="0" indent="0">
              <a:buNone/>
            </a:pPr>
            <a:r>
              <a:rPr lang="en-US" altLang="ja-JP" sz="1500" dirty="0" smtClean="0"/>
              <a:t>『Newton</a:t>
            </a:r>
            <a:r>
              <a:rPr lang="ja-JP" altLang="en-US" sz="1500" dirty="0" smtClean="0"/>
              <a:t>ムック　火星</a:t>
            </a:r>
            <a:r>
              <a:rPr lang="ja-JP" altLang="en-US" sz="1500" dirty="0"/>
              <a:t>の科学入門　</a:t>
            </a:r>
            <a:r>
              <a:rPr lang="ja-JP" altLang="en-US" sz="1500" dirty="0" smtClean="0"/>
              <a:t>最新版　火星</a:t>
            </a:r>
            <a:r>
              <a:rPr lang="ja-JP" altLang="en-US" sz="1500" dirty="0"/>
              <a:t>　赤い惑星の</a:t>
            </a:r>
            <a:r>
              <a:rPr lang="en-US" altLang="ja-JP" sz="1500" dirty="0"/>
              <a:t>46</a:t>
            </a:r>
            <a:r>
              <a:rPr lang="ja-JP" altLang="en-US" sz="1500" dirty="0"/>
              <a:t>億</a:t>
            </a:r>
            <a:r>
              <a:rPr lang="ja-JP" altLang="en-US" sz="1500" dirty="0" smtClean="0"/>
              <a:t>年史</a:t>
            </a:r>
            <a:r>
              <a:rPr lang="en-US" altLang="ja-JP" sz="1500" dirty="0" smtClean="0"/>
              <a:t>』</a:t>
            </a:r>
            <a:endParaRPr lang="ja-JP" altLang="en-US" sz="1500" dirty="0"/>
          </a:p>
          <a:p>
            <a:pPr marL="0" indent="0" algn="r">
              <a:buNone/>
            </a:pPr>
            <a:r>
              <a:rPr lang="ja-JP" altLang="en-US" sz="1500" dirty="0"/>
              <a:t>（</a:t>
            </a:r>
            <a:r>
              <a:rPr lang="en-US" altLang="ja-JP" sz="1500" dirty="0"/>
              <a:t>2009</a:t>
            </a:r>
            <a:r>
              <a:rPr lang="ja-JP" altLang="en-US" sz="1500" dirty="0"/>
              <a:t>年</a:t>
            </a:r>
            <a:r>
              <a:rPr lang="en-US" altLang="ja-JP" sz="1500" dirty="0"/>
              <a:t>2</a:t>
            </a:r>
            <a:r>
              <a:rPr lang="ja-JP" altLang="en-US" sz="1500" dirty="0"/>
              <a:t>月</a:t>
            </a:r>
            <a:r>
              <a:rPr lang="en-US" altLang="ja-JP" sz="1500" dirty="0"/>
              <a:t>2</a:t>
            </a:r>
            <a:r>
              <a:rPr lang="ja-JP" altLang="en-US" sz="1500" dirty="0"/>
              <a:t>日発行、</a:t>
            </a:r>
            <a:r>
              <a:rPr lang="ja-JP" altLang="en-US" sz="1500" dirty="0" smtClean="0"/>
              <a:t>発行人：高森</a:t>
            </a:r>
            <a:r>
              <a:rPr lang="ja-JP" altLang="en-US" sz="1500" dirty="0"/>
              <a:t>圭介、</a:t>
            </a:r>
            <a:r>
              <a:rPr lang="ja-JP" altLang="en-US" sz="1500" dirty="0" smtClean="0"/>
              <a:t>発行所：株式</a:t>
            </a:r>
            <a:r>
              <a:rPr lang="ja-JP" altLang="en-US" sz="1500" dirty="0"/>
              <a:t>会社ニュートンプレス</a:t>
            </a:r>
            <a:r>
              <a:rPr lang="ja-JP" altLang="en-US" sz="1500" dirty="0" smtClean="0"/>
              <a:t>）</a:t>
            </a:r>
            <a:endParaRPr lang="en-US" altLang="ja-JP" sz="1500" dirty="0" smtClean="0"/>
          </a:p>
          <a:p>
            <a:pPr marL="0" indent="0">
              <a:buNone/>
            </a:pPr>
            <a:r>
              <a:rPr lang="en-US" altLang="ja-JP" sz="1500" dirty="0" smtClean="0"/>
              <a:t>『Newton</a:t>
            </a:r>
            <a:r>
              <a:rPr lang="ja-JP" altLang="en-US" sz="1500" dirty="0" smtClean="0"/>
              <a:t>ムック　こんなことが知りたかった　太陽系のふしぎ</a:t>
            </a:r>
            <a:r>
              <a:rPr lang="en-US" altLang="ja-JP" sz="1500" dirty="0" smtClean="0"/>
              <a:t>』</a:t>
            </a:r>
          </a:p>
          <a:p>
            <a:pPr marL="0" indent="0" algn="r">
              <a:buNone/>
            </a:pPr>
            <a:r>
              <a:rPr lang="ja-JP" altLang="en-US" sz="1500" dirty="0" smtClean="0"/>
              <a:t>（</a:t>
            </a:r>
            <a:r>
              <a:rPr lang="en-US" altLang="ja-JP" sz="1500" dirty="0" smtClean="0"/>
              <a:t>2004</a:t>
            </a:r>
            <a:r>
              <a:rPr lang="ja-JP" altLang="en-US" sz="1500" dirty="0" smtClean="0"/>
              <a:t>年</a:t>
            </a:r>
            <a:r>
              <a:rPr lang="en-US" altLang="ja-JP" sz="1500" dirty="0" smtClean="0"/>
              <a:t>10</a:t>
            </a:r>
            <a:r>
              <a:rPr lang="ja-JP" altLang="en-US" sz="1500" dirty="0" smtClean="0"/>
              <a:t>月</a:t>
            </a:r>
            <a:r>
              <a:rPr lang="en-US" altLang="ja-JP" sz="1500" dirty="0" smtClean="0"/>
              <a:t>1</a:t>
            </a:r>
            <a:r>
              <a:rPr lang="ja-JP" altLang="en-US" sz="1500" dirty="0" smtClean="0"/>
              <a:t>日発行、編集・発行人：髙森みどり、発行所：株式会社ニュートンプレス）</a:t>
            </a:r>
            <a:endParaRPr lang="ja-JP" altLang="en-US" sz="1500" dirty="0"/>
          </a:p>
          <a:p>
            <a:pPr marL="0" indent="0">
              <a:buNone/>
            </a:pPr>
            <a:r>
              <a:rPr kumimoji="1" lang="en-US" altLang="ja-JP" sz="1500" dirty="0" smtClean="0"/>
              <a:t>『Newton</a:t>
            </a:r>
            <a:r>
              <a:rPr kumimoji="1" lang="ja-JP" altLang="en-US" sz="1500" dirty="0" smtClean="0"/>
              <a:t>別冊　最新探査機がとらえた火星と土星</a:t>
            </a:r>
            <a:r>
              <a:rPr kumimoji="1" lang="en-US" altLang="ja-JP" sz="1500" dirty="0" smtClean="0"/>
              <a:t>』</a:t>
            </a:r>
          </a:p>
          <a:p>
            <a:pPr marL="0" indent="0" algn="r">
              <a:buNone/>
            </a:pPr>
            <a:r>
              <a:rPr lang="ja-JP" altLang="en-US" sz="1500" dirty="0" smtClean="0"/>
              <a:t>（</a:t>
            </a:r>
            <a:r>
              <a:rPr lang="en-US" altLang="ja-JP" sz="1500" dirty="0" smtClean="0"/>
              <a:t>2004</a:t>
            </a:r>
            <a:r>
              <a:rPr lang="ja-JP" altLang="en-US" sz="1500" dirty="0" smtClean="0"/>
              <a:t>年</a:t>
            </a:r>
            <a:r>
              <a:rPr lang="en-US" altLang="ja-JP" sz="1500" dirty="0" smtClean="0"/>
              <a:t>10</a:t>
            </a:r>
            <a:r>
              <a:rPr lang="ja-JP" altLang="en-US" sz="1500" dirty="0" smtClean="0"/>
              <a:t>月</a:t>
            </a:r>
            <a:r>
              <a:rPr lang="en-US" altLang="ja-JP" sz="1500" dirty="0" smtClean="0"/>
              <a:t>25</a:t>
            </a:r>
            <a:r>
              <a:rPr lang="ja-JP" altLang="en-US" sz="1500" dirty="0" smtClean="0"/>
              <a:t>日発行、編集・発行人：髙森みどり、発行所：株式会社ニュートンプレス）</a:t>
            </a:r>
            <a:endParaRPr lang="en-US" altLang="ja-JP" sz="1500" dirty="0" smtClean="0"/>
          </a:p>
          <a:p>
            <a:pPr marL="0" indent="0">
              <a:buNone/>
            </a:pPr>
            <a:r>
              <a:rPr lang="en-US" altLang="ja-JP" sz="1500" dirty="0" smtClean="0"/>
              <a:t>『Newton</a:t>
            </a:r>
            <a:r>
              <a:rPr lang="ja-JP" altLang="en-US" sz="1500" dirty="0" smtClean="0"/>
              <a:t>別冊　改訂版　太陽系大図鑑　最新データが明かす惑星の素顔と生命の可能性</a:t>
            </a:r>
            <a:r>
              <a:rPr lang="en-US" altLang="ja-JP" sz="1500" dirty="0" smtClean="0"/>
              <a:t>』</a:t>
            </a:r>
          </a:p>
          <a:p>
            <a:pPr marL="0" indent="0" algn="r">
              <a:buNone/>
            </a:pPr>
            <a:r>
              <a:rPr lang="ja-JP" altLang="en-US" sz="1500" dirty="0" smtClean="0"/>
              <a:t>（</a:t>
            </a:r>
            <a:r>
              <a:rPr lang="en-US" altLang="ja-JP" sz="1500" dirty="0" smtClean="0"/>
              <a:t>2002</a:t>
            </a:r>
            <a:r>
              <a:rPr lang="ja-JP" altLang="en-US" sz="1500" dirty="0" smtClean="0"/>
              <a:t>年</a:t>
            </a:r>
            <a:r>
              <a:rPr lang="en-US" altLang="ja-JP" sz="1500" dirty="0" smtClean="0"/>
              <a:t>3</a:t>
            </a:r>
            <a:r>
              <a:rPr lang="ja-JP" altLang="en-US" sz="1500" dirty="0" smtClean="0"/>
              <a:t>月</a:t>
            </a:r>
            <a:r>
              <a:rPr lang="en-US" altLang="ja-JP" sz="1500" dirty="0" smtClean="0"/>
              <a:t>10</a:t>
            </a:r>
            <a:r>
              <a:rPr lang="ja-JP" altLang="en-US" sz="1500" dirty="0" smtClean="0"/>
              <a:t>日発行、発行人：髙森みどり、編集人：竹内均、発行所：株式会社ニュートンプレス）</a:t>
            </a:r>
            <a:endParaRPr lang="en-US" altLang="ja-JP" sz="1500" dirty="0"/>
          </a:p>
          <a:p>
            <a:pPr marL="0" indent="0">
              <a:buNone/>
            </a:pPr>
            <a:r>
              <a:rPr lang="en-US" altLang="ja-JP" sz="1500" dirty="0"/>
              <a:t>『Newton</a:t>
            </a:r>
            <a:r>
              <a:rPr lang="ja-JP" altLang="en-US" sz="1500" dirty="0"/>
              <a:t>別冊　</a:t>
            </a:r>
            <a:r>
              <a:rPr lang="ja-JP" altLang="en-US" sz="1500" dirty="0" smtClean="0"/>
              <a:t>太陽系全カタログ　ここまでわかった惑星の姿</a:t>
            </a:r>
            <a:r>
              <a:rPr lang="en-US" altLang="ja-JP" sz="1500" dirty="0" smtClean="0"/>
              <a:t>』</a:t>
            </a:r>
            <a:endParaRPr lang="en-US" altLang="ja-JP" sz="1500" dirty="0"/>
          </a:p>
          <a:p>
            <a:pPr marL="0" indent="0" algn="r">
              <a:buNone/>
            </a:pPr>
            <a:r>
              <a:rPr lang="ja-JP" altLang="en-US" sz="1500" dirty="0"/>
              <a:t>（</a:t>
            </a:r>
            <a:r>
              <a:rPr lang="en-US" altLang="ja-JP" sz="1500" dirty="0" smtClean="0"/>
              <a:t>2000</a:t>
            </a:r>
            <a:r>
              <a:rPr lang="ja-JP" altLang="en-US" sz="1500" dirty="0" smtClean="0"/>
              <a:t>年</a:t>
            </a:r>
            <a:r>
              <a:rPr lang="en-US" altLang="ja-JP" sz="1500" dirty="0" smtClean="0"/>
              <a:t>1</a:t>
            </a:r>
            <a:r>
              <a:rPr lang="ja-JP" altLang="en-US" sz="1500" dirty="0" smtClean="0"/>
              <a:t>月</a:t>
            </a:r>
            <a:r>
              <a:rPr lang="en-US" altLang="ja-JP" sz="1500" dirty="0"/>
              <a:t>10</a:t>
            </a:r>
            <a:r>
              <a:rPr lang="ja-JP" altLang="en-US" sz="1500" dirty="0"/>
              <a:t>日発行、発行人</a:t>
            </a:r>
            <a:r>
              <a:rPr lang="ja-JP" altLang="en-US" sz="1500" dirty="0" smtClean="0"/>
              <a:t>：辻裕久、</a:t>
            </a:r>
            <a:r>
              <a:rPr lang="ja-JP" altLang="en-US" sz="1500" dirty="0"/>
              <a:t>編集人：竹内均、発行所：株式会社ニュートンプレス</a:t>
            </a:r>
            <a:r>
              <a:rPr lang="ja-JP" altLang="en-US" sz="1500" dirty="0" smtClean="0"/>
              <a:t>）</a:t>
            </a:r>
            <a:endParaRPr lang="en-US" altLang="ja-JP" sz="1500" dirty="0" smtClean="0"/>
          </a:p>
          <a:p>
            <a:pPr marL="0" indent="0">
              <a:buNone/>
            </a:pPr>
            <a:r>
              <a:rPr kumimoji="1" lang="en-US" altLang="ja-JP" sz="1500" dirty="0" smtClean="0"/>
              <a:t>『</a:t>
            </a:r>
            <a:r>
              <a:rPr lang="ja-JP" altLang="en-US" sz="1500" dirty="0" smtClean="0"/>
              <a:t>太陽系と惑星　シリーズ現代の天文学第</a:t>
            </a:r>
            <a:r>
              <a:rPr lang="en-US" altLang="ja-JP" sz="1500" dirty="0" smtClean="0"/>
              <a:t>9</a:t>
            </a:r>
            <a:r>
              <a:rPr lang="ja-JP" altLang="en-US" sz="1500" dirty="0" smtClean="0"/>
              <a:t>巻</a:t>
            </a:r>
            <a:r>
              <a:rPr lang="en-US" altLang="ja-JP" sz="1500" dirty="0" smtClean="0"/>
              <a:t>』</a:t>
            </a:r>
          </a:p>
          <a:p>
            <a:pPr marL="0" indent="0" algn="r">
              <a:buNone/>
            </a:pPr>
            <a:r>
              <a:rPr kumimoji="1" lang="ja-JP" altLang="en-US" sz="1500" dirty="0" smtClean="0"/>
              <a:t>　　　　　　　　　　　（</a:t>
            </a:r>
            <a:r>
              <a:rPr kumimoji="1" lang="en-US" altLang="ja-JP" sz="1500" dirty="0" smtClean="0"/>
              <a:t>2008</a:t>
            </a:r>
            <a:r>
              <a:rPr kumimoji="1" lang="ja-JP" altLang="en-US" sz="1500" dirty="0" smtClean="0"/>
              <a:t>年</a:t>
            </a:r>
            <a:r>
              <a:rPr kumimoji="1" lang="en-US" altLang="ja-JP" sz="1500" dirty="0" smtClean="0"/>
              <a:t>2</a:t>
            </a:r>
            <a:r>
              <a:rPr kumimoji="1" lang="ja-JP" altLang="en-US" sz="1500" dirty="0" smtClean="0"/>
              <a:t>月</a:t>
            </a:r>
            <a:r>
              <a:rPr kumimoji="1" lang="en-US" altLang="ja-JP" sz="1500" dirty="0" smtClean="0"/>
              <a:t>25</a:t>
            </a:r>
            <a:r>
              <a:rPr kumimoji="1" lang="ja-JP" altLang="en-US" sz="1500" dirty="0" smtClean="0"/>
              <a:t>日第１版第１刷発行、編者：渡部潤一・井田茂・佐々木晶、発行者：林克行、発行所：株式会社日本評論社）</a:t>
            </a:r>
            <a:endParaRPr kumimoji="1" lang="en-US" altLang="ja-JP" sz="1500" dirty="0" smtClean="0"/>
          </a:p>
          <a:p>
            <a:pPr marL="0" indent="0">
              <a:buNone/>
            </a:pPr>
            <a:r>
              <a:rPr kumimoji="1" lang="en-US" altLang="ja-JP" sz="1500" dirty="0" smtClean="0"/>
              <a:t>『</a:t>
            </a:r>
            <a:r>
              <a:rPr kumimoji="1" lang="ja-JP" altLang="en-US" sz="1500" dirty="0" smtClean="0"/>
              <a:t>別冊日経サイエンス</a:t>
            </a:r>
            <a:r>
              <a:rPr kumimoji="1" lang="en-US" altLang="ja-JP" sz="1500" dirty="0" smtClean="0"/>
              <a:t>144</a:t>
            </a:r>
            <a:r>
              <a:rPr kumimoji="1" lang="ja-JP" altLang="en-US" sz="1500" dirty="0" smtClean="0"/>
              <a:t>　驚異の太陽系ワールド　火星とその仲間たち</a:t>
            </a:r>
            <a:r>
              <a:rPr kumimoji="1" lang="en-US" altLang="ja-JP" sz="1500" dirty="0" smtClean="0"/>
              <a:t>』</a:t>
            </a:r>
          </a:p>
          <a:p>
            <a:pPr marL="0" indent="0" algn="r">
              <a:buNone/>
            </a:pPr>
            <a:r>
              <a:rPr lang="ja-JP" altLang="en-US" sz="1500" dirty="0" smtClean="0"/>
              <a:t>　　　　　　　　　　　　　　（</a:t>
            </a:r>
            <a:r>
              <a:rPr lang="en-US" altLang="ja-JP" sz="1500" dirty="0" smtClean="0"/>
              <a:t>2004</a:t>
            </a:r>
            <a:r>
              <a:rPr lang="ja-JP" altLang="en-US" sz="1500" dirty="0" smtClean="0"/>
              <a:t>年</a:t>
            </a:r>
            <a:r>
              <a:rPr lang="en-US" altLang="ja-JP" sz="1500" dirty="0" smtClean="0"/>
              <a:t>2</a:t>
            </a:r>
            <a:r>
              <a:rPr lang="ja-JP" altLang="en-US" sz="1500" dirty="0" smtClean="0"/>
              <a:t>月</a:t>
            </a:r>
            <a:r>
              <a:rPr lang="en-US" altLang="ja-JP" sz="1500" dirty="0" smtClean="0"/>
              <a:t>25</a:t>
            </a:r>
            <a:r>
              <a:rPr lang="ja-JP" altLang="en-US" sz="1500" dirty="0" smtClean="0"/>
              <a:t>日第</a:t>
            </a:r>
            <a:r>
              <a:rPr lang="en-US" altLang="ja-JP" sz="1500" dirty="0" smtClean="0"/>
              <a:t>1</a:t>
            </a:r>
            <a:r>
              <a:rPr lang="ja-JP" altLang="en-US" sz="1500" dirty="0" smtClean="0"/>
              <a:t>版第</a:t>
            </a:r>
            <a:r>
              <a:rPr lang="en-US" altLang="ja-JP" sz="1500" dirty="0" smtClean="0"/>
              <a:t>1</a:t>
            </a:r>
            <a:r>
              <a:rPr lang="ja-JP" altLang="en-US" sz="1500" dirty="0" smtClean="0"/>
              <a:t>刷発行、編者：日経サイエンス編集部、発行者：高木靭生、発行所：株式会社日経サイエンス）</a:t>
            </a:r>
            <a:endParaRPr lang="en-US" altLang="ja-JP" sz="1500" dirty="0" smtClean="0"/>
          </a:p>
        </p:txBody>
      </p:sp>
      <p:pic>
        <p:nvPicPr>
          <p:cNvPr id="4" name="図 3"/>
          <p:cNvPicPr>
            <a:picLocks noChangeAspect="1"/>
          </p:cNvPicPr>
          <p:nvPr/>
        </p:nvPicPr>
        <p:blipFill>
          <a:blip r:embed="rId2"/>
          <a:stretch>
            <a:fillRect/>
          </a:stretch>
        </p:blipFill>
        <p:spPr>
          <a:xfrm>
            <a:off x="432000" y="1116000"/>
            <a:ext cx="11516342" cy="176799"/>
          </a:xfrm>
          <a:prstGeom prst="rect">
            <a:avLst/>
          </a:prstGeom>
        </p:spPr>
      </p:pic>
    </p:spTree>
    <p:extLst>
      <p:ext uri="{BB962C8B-B14F-4D97-AF65-F5344CB8AC3E}">
        <p14:creationId xmlns:p14="http://schemas.microsoft.com/office/powerpoint/2010/main" val="2655137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コンテンツ プレースホルダー 3"/>
          <p:cNvGraphicFramePr>
            <a:graphicFrameLocks/>
          </p:cNvGraphicFramePr>
          <p:nvPr>
            <p:extLst>
              <p:ext uri="{D42A27DB-BD31-4B8C-83A1-F6EECF244321}">
                <p14:modId xmlns:p14="http://schemas.microsoft.com/office/powerpoint/2010/main" val="3596519165"/>
              </p:ext>
            </p:extLst>
          </p:nvPr>
        </p:nvGraphicFramePr>
        <p:xfrm>
          <a:off x="621682" y="1328094"/>
          <a:ext cx="8019323" cy="5415067"/>
        </p:xfrm>
        <a:graphic>
          <a:graphicData uri="http://schemas.openxmlformats.org/drawingml/2006/table">
            <a:tbl>
              <a:tblPr bandRow="1">
                <a:tableStyleId>{5C22544A-7EE6-4342-B048-85BDC9FD1C3A}</a:tableStyleId>
              </a:tblPr>
              <a:tblGrid>
                <a:gridCol w="3100784"/>
                <a:gridCol w="4918539"/>
              </a:tblGrid>
              <a:tr h="680507">
                <a:tc>
                  <a:txBody>
                    <a:bodyPr/>
                    <a:lstStyle/>
                    <a:p>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大きさ </a:t>
                      </a:r>
                      <a:endParaRPr kumimoji="1" lang="ja-JP" altLang="en-US" sz="2800" dirty="0"/>
                    </a:p>
                  </a:txBody>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平均直径</a:t>
                      </a: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6779</a:t>
                      </a:r>
                      <a:r>
                        <a:rPr kumimoji="1" lang="en-US" altLang="ja-JP" sz="2800" b="0" i="0" u="none" strike="noStrike" kern="1200" cap="none" spc="0" normalizeH="0" baseline="0" noProof="0" dirty="0" smtClean="0">
                          <a:ln>
                            <a:noFill/>
                          </a:ln>
                          <a:solidFill>
                            <a:prstClr val="black"/>
                          </a:solidFill>
                          <a:effectLst/>
                          <a:uLnTx/>
                          <a:uFillTx/>
                          <a:latin typeface="+mn-lt"/>
                          <a:ea typeface="+mn-ea"/>
                          <a:cs typeface="+mn-cs"/>
                        </a:rPr>
                        <a:t>km</a:t>
                      </a:r>
                    </a:p>
                  </a:txBody>
                  <a:tcPr/>
                </a:tc>
              </a:tr>
              <a:tr h="508619">
                <a:tc>
                  <a:txBody>
                    <a:bodyPr/>
                    <a:lstStyle/>
                    <a:p>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質量</a:t>
                      </a:r>
                      <a:endParaRPr kumimoji="1" lang="ja-JP" altLang="en-US" dirty="0"/>
                    </a:p>
                  </a:txBody>
                  <a:tcPr/>
                </a:tc>
                <a:tc>
                  <a:txBody>
                    <a:bodyPr/>
                    <a:lstStyle/>
                    <a:p>
                      <a:endParaRPr kumimoji="1" lang="ja-JP" altLang="en-US" dirty="0"/>
                    </a:p>
                  </a:txBody>
                  <a:tcPr/>
                </a:tc>
              </a:tr>
              <a:tr h="508619">
                <a:tc>
                  <a:txBody>
                    <a:bodyPr/>
                    <a:lstStyle/>
                    <a:p>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軌道 </a:t>
                      </a:r>
                      <a:endParaRPr kumimoji="1" lang="ja-JP" altLang="en-US" dirty="0"/>
                    </a:p>
                  </a:txBody>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細長い楕円軌道</a:t>
                      </a:r>
                      <a:endParaRPr kumimoji="1" lang="en-US" altLang="ja-JP" sz="2800" b="0" i="0" u="none" strike="noStrike" kern="1200" cap="none" spc="0" normalizeH="0" baseline="0" noProof="0" dirty="0" smtClean="0">
                        <a:ln>
                          <a:noFill/>
                        </a:ln>
                        <a:solidFill>
                          <a:prstClr val="black"/>
                        </a:solidFill>
                        <a:effectLst/>
                        <a:uLnTx/>
                        <a:uFillTx/>
                        <a:latin typeface="+mn-lt"/>
                        <a:ea typeface="+mn-ea"/>
                        <a:cs typeface="+mn-cs"/>
                      </a:endParaRPr>
                    </a:p>
                  </a:txBody>
                  <a:tcPr/>
                </a:tc>
              </a:tr>
              <a:tr h="508619">
                <a:tc>
                  <a:txBody>
                    <a:bodyPr/>
                    <a:lstStyle/>
                    <a:p>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太陽との距離</a:t>
                      </a:r>
                      <a:endParaRPr kumimoji="1" lang="ja-JP" altLang="en-US" dirty="0"/>
                    </a:p>
                  </a:txBody>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1.384</a:t>
                      </a:r>
                      <a:r>
                        <a:rPr kumimoji="1" lang="ja-JP" altLang="en-US" sz="2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a:t>～</a:t>
                      </a: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1.664</a:t>
                      </a:r>
                      <a:r>
                        <a:rPr kumimoji="1" lang="ja-JP" altLang="en-US"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1" lang="en-US" altLang="ja-JP" sz="2800" b="0" i="0" u="none" strike="noStrike" kern="1200" cap="none" spc="0" normalizeH="0" baseline="0" noProof="0" dirty="0" smtClean="0">
                          <a:ln>
                            <a:noFill/>
                          </a:ln>
                          <a:solidFill>
                            <a:prstClr val="black"/>
                          </a:solidFill>
                          <a:effectLst/>
                          <a:uLnTx/>
                          <a:uFillTx/>
                          <a:latin typeface="+mn-lt"/>
                          <a:ea typeface="+mn-ea"/>
                          <a:cs typeface="+mn-cs"/>
                        </a:rPr>
                        <a:t>AU</a:t>
                      </a:r>
                    </a:p>
                  </a:txBody>
                  <a:tcPr/>
                </a:tc>
              </a:tr>
              <a:tr h="508619">
                <a:tc>
                  <a:txBody>
                    <a:bodyPr/>
                    <a:lstStyle/>
                    <a:p>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表面重力</a:t>
                      </a:r>
                      <a:endParaRPr kumimoji="1" lang="ja-JP" altLang="en-US" dirty="0"/>
                    </a:p>
                  </a:txBody>
                  <a:tcPr/>
                </a:tc>
                <a:tc>
                  <a:txBody>
                    <a:bodyPr/>
                    <a:lstStyle/>
                    <a:p>
                      <a:endParaRPr kumimoji="1" lang="ja-JP" altLang="en-US" dirty="0"/>
                    </a:p>
                  </a:txBody>
                  <a:tcPr/>
                </a:tc>
              </a:tr>
              <a:tr h="508619">
                <a:tc>
                  <a:txBody>
                    <a:bodyPr/>
                    <a:lstStyle/>
                    <a:p>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自転軸傾斜角 </a:t>
                      </a:r>
                      <a:endParaRPr kumimoji="1" lang="ja-JP" altLang="en-US" dirty="0"/>
                    </a:p>
                  </a:txBody>
                  <a:tcPr/>
                </a:tc>
                <a:tc>
                  <a:txBody>
                    <a:bodyPr/>
                    <a:lstStyle/>
                    <a:p>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25.2°</a:t>
                      </a:r>
                      <a:endParaRPr kumimoji="1" lang="ja-JP" altLang="en-US" dirty="0"/>
                    </a:p>
                  </a:txBody>
                  <a:tcPr/>
                </a:tc>
              </a:tr>
              <a:tr h="1052143">
                <a:tc>
                  <a:txBody>
                    <a:bodyPr/>
                    <a:lstStyle/>
                    <a:p>
                      <a:r>
                        <a:rPr kumimoji="1" lang="en-US" altLang="ja-JP" sz="2800" b="0" i="0" u="none" strike="noStrike" kern="1200" cap="none" spc="0" normalizeH="0" baseline="0" noProof="0" dirty="0" smtClean="0">
                          <a:ln>
                            <a:noFill/>
                          </a:ln>
                          <a:solidFill>
                            <a:prstClr val="black"/>
                          </a:solidFill>
                          <a:effectLst/>
                          <a:uLnTx/>
                          <a:uFillTx/>
                          <a:latin typeface="+mn-lt"/>
                          <a:ea typeface="+mn-ea"/>
                          <a:cs typeface="+mn-cs"/>
                        </a:rPr>
                        <a:t>1</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日の長さ</a:t>
                      </a:r>
                      <a:endParaRPr kumimoji="1" lang="ja-JP" altLang="en-US" dirty="0"/>
                    </a:p>
                  </a:txBody>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24</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時間</a:t>
                      </a: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36</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分</a:t>
                      </a: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35</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秒</a:t>
                      </a:r>
                      <a:endParaRPr kumimoji="1" lang="en-US" altLang="ja-JP" sz="2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（地球と自転速度がほぼ一緒）</a:t>
                      </a:r>
                      <a:endParaRPr kumimoji="1" lang="ja-JP" altLang="en-US" dirty="0"/>
                    </a:p>
                  </a:txBody>
                  <a:tcPr/>
                </a:tc>
              </a:tr>
              <a:tr h="1052143">
                <a:tc>
                  <a:txBody>
                    <a:bodyPr/>
                    <a:lstStyle/>
                    <a:p>
                      <a:r>
                        <a:rPr kumimoji="1" lang="en-US" altLang="ja-JP" sz="2800" b="0" i="0" u="none" strike="noStrike" kern="1200" cap="none" spc="0" normalizeH="0" baseline="0" noProof="0" dirty="0" smtClean="0">
                          <a:ln>
                            <a:noFill/>
                          </a:ln>
                          <a:solidFill>
                            <a:prstClr val="black"/>
                          </a:solidFill>
                          <a:effectLst/>
                          <a:uLnTx/>
                          <a:uFillTx/>
                          <a:latin typeface="+mn-lt"/>
                          <a:ea typeface="+mn-ea"/>
                          <a:cs typeface="+mn-cs"/>
                        </a:rPr>
                        <a:t>1</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年の長さ</a:t>
                      </a:r>
                      <a:endParaRPr kumimoji="1" lang="ja-JP" altLang="en-US" dirty="0"/>
                    </a:p>
                  </a:txBody>
                  <a:tcPr/>
                </a:tc>
                <a:tc>
                  <a:txBody>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669</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火星日</a:t>
                      </a:r>
                      <a:endParaRPr kumimoji="1" lang="en-US" altLang="ja-JP" sz="2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（地球での</a:t>
                      </a:r>
                      <a:r>
                        <a:rPr kumimoji="1" lang="en-US" altLang="ja-JP" sz="2800" b="0" i="0"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rPr>
                        <a:t>687</a:t>
                      </a:r>
                      <a:r>
                        <a:rPr kumimoji="1" lang="ja-JP" altLang="en-US" sz="2800" b="0" i="0" u="none" strike="noStrike" kern="1200" cap="none" spc="0" normalizeH="0" baseline="0" noProof="0" dirty="0" smtClean="0">
                          <a:ln>
                            <a:noFill/>
                          </a:ln>
                          <a:solidFill>
                            <a:prstClr val="black"/>
                          </a:solidFill>
                          <a:effectLst/>
                          <a:uLnTx/>
                          <a:uFillTx/>
                          <a:latin typeface="+mn-lt"/>
                          <a:ea typeface="+mn-ea"/>
                          <a:cs typeface="+mn-cs"/>
                        </a:rPr>
                        <a:t>日に相当）</a:t>
                      </a:r>
                      <a:endParaRPr kumimoji="1" lang="en-US" altLang="ja-JP" sz="2800" b="0" i="0" u="none" strike="noStrike" kern="1200" cap="none" spc="0" normalizeH="0" baseline="0" noProof="0" dirty="0" smtClean="0">
                        <a:ln>
                          <a:noFill/>
                        </a:ln>
                        <a:solidFill>
                          <a:prstClr val="black"/>
                        </a:solidFill>
                        <a:effectLst/>
                        <a:uLnTx/>
                        <a:uFillTx/>
                        <a:latin typeface="+mn-lt"/>
                        <a:ea typeface="+mn-ea"/>
                        <a:cs typeface="+mn-cs"/>
                      </a:endParaRPr>
                    </a:p>
                  </a:txBody>
                  <a:tcPr/>
                </a:tc>
              </a:tr>
            </a:tbl>
          </a:graphicData>
        </a:graphic>
      </p:graphicFrame>
      <p:sp>
        <p:nvSpPr>
          <p:cNvPr id="2" name="タイトル 1"/>
          <p:cNvSpPr>
            <a:spLocks noGrp="1"/>
          </p:cNvSpPr>
          <p:nvPr>
            <p:ph type="title"/>
          </p:nvPr>
        </p:nvSpPr>
        <p:spPr>
          <a:xfrm>
            <a:off x="538101" y="264094"/>
            <a:ext cx="10515600" cy="960381"/>
          </a:xfrm>
        </p:spPr>
        <p:txBody>
          <a:bodyPr>
            <a:normAutofit/>
          </a:bodyPr>
          <a:lstStyle/>
          <a:p>
            <a:r>
              <a:rPr kumimoji="1" lang="ja-JP" altLang="en-US" dirty="0" smtClean="0"/>
              <a:t>基本データ</a:t>
            </a:r>
            <a:endParaRPr kumimoji="1" lang="ja-JP" altLang="en-US" dirty="0"/>
          </a:p>
        </p:txBody>
      </p:sp>
      <mc:AlternateContent xmlns:mc="http://schemas.openxmlformats.org/markup-compatibility/2006" xmlns:a14="http://schemas.microsoft.com/office/drawing/2010/main">
        <mc:Choice Requires="a14">
          <p:sp>
            <p:nvSpPr>
              <p:cNvPr id="5" name="テキスト ボックス 4"/>
              <p:cNvSpPr txBox="1"/>
              <p:nvPr/>
            </p:nvSpPr>
            <p:spPr>
              <a:xfrm>
                <a:off x="3862489" y="2045300"/>
                <a:ext cx="2134880" cy="430887"/>
              </a:xfrm>
              <a:prstGeom prst="rect">
                <a:avLst/>
              </a:prstGeom>
              <a:noFill/>
            </p:spPr>
            <p:txBody>
              <a:bodyPr wrap="none" lIns="0" tIns="0" rIns="0" bIns="0" rtlCol="0">
                <a:spAutoFit/>
              </a:bodyPr>
              <a:lstStyle/>
              <a:p>
                <a14:m>
                  <m:oMath xmlns:m="http://schemas.openxmlformats.org/officeDocument/2006/math">
                    <m:sSup>
                      <m:sSupPr>
                        <m:ctrlPr>
                          <a:rPr kumimoji="1" lang="en-US" altLang="ja-JP" sz="2800" i="1" smtClean="0">
                            <a:latin typeface="Cambria Math" panose="02040503050406030204" pitchFamily="18" charset="0"/>
                          </a:rPr>
                        </m:ctrlPr>
                      </m:sSupPr>
                      <m:e>
                        <m:r>
                          <a:rPr lang="en-US" altLang="ja-JP" sz="2800" i="1">
                            <a:latin typeface="Cambria Math" panose="02040503050406030204" pitchFamily="18" charset="0"/>
                          </a:rPr>
                          <m:t>6.24×10</m:t>
                        </m:r>
                      </m:e>
                      <m:sup>
                        <m:r>
                          <a:rPr lang="en-US" altLang="ja-JP" sz="2800" i="1">
                            <a:latin typeface="Cambria Math" panose="02040503050406030204" pitchFamily="18" charset="0"/>
                          </a:rPr>
                          <m:t>23</m:t>
                        </m:r>
                      </m:sup>
                    </m:sSup>
                  </m:oMath>
                </a14:m>
                <a:r>
                  <a:rPr kumimoji="1" lang="en-US" altLang="ja-JP" sz="2800" dirty="0" smtClean="0"/>
                  <a:t>kg</a:t>
                </a:r>
                <a:endParaRPr kumimoji="1" lang="ja-JP" altLang="en-US" sz="28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862489" y="2045300"/>
                <a:ext cx="2134880" cy="430887"/>
              </a:xfrm>
              <a:prstGeom prst="rect">
                <a:avLst/>
              </a:prstGeom>
              <a:blipFill rotWithShape="0">
                <a:blip r:embed="rId2"/>
                <a:stretch>
                  <a:fillRect t="-24286" r="-8857" b="-51429"/>
                </a:stretch>
              </a:blipFill>
            </p:spPr>
            <p:txBody>
              <a:bodyPr/>
              <a:lstStyle/>
              <a:p>
                <a:r>
                  <a:rPr lang="ja-JP" altLang="en-US">
                    <a:noFill/>
                  </a:rPr>
                  <a:t> </a:t>
                </a:r>
              </a:p>
            </p:txBody>
          </p:sp>
        </mc:Fallback>
      </mc:AlternateContent>
      <p:sp>
        <p:nvSpPr>
          <p:cNvPr id="6" name="テキスト ボックス 5"/>
          <p:cNvSpPr txBox="1"/>
          <p:nvPr/>
        </p:nvSpPr>
        <p:spPr>
          <a:xfrm>
            <a:off x="8916824" y="6092220"/>
            <a:ext cx="3663395" cy="338554"/>
          </a:xfrm>
          <a:prstGeom prst="rect">
            <a:avLst/>
          </a:prstGeom>
          <a:noFill/>
        </p:spPr>
        <p:txBody>
          <a:bodyPr wrap="square" lIns="0" tIns="0" rIns="0" bIns="0" rtlCol="0">
            <a:spAutoFit/>
          </a:bodyPr>
          <a:lstStyle/>
          <a:p>
            <a:r>
              <a:rPr kumimoji="1" lang="en-US" altLang="ja-JP" sz="2200" dirty="0" smtClean="0"/>
              <a:t>※1AU</a:t>
            </a:r>
            <a:r>
              <a:rPr kumimoji="1" lang="ja-JP" altLang="en-US" sz="2200" dirty="0" smtClean="0"/>
              <a:t>は約</a:t>
            </a:r>
            <a:r>
              <a:rPr kumimoji="1" lang="en-US" altLang="ja-JP" sz="2200" dirty="0" smtClean="0"/>
              <a:t>1</a:t>
            </a:r>
            <a:r>
              <a:rPr kumimoji="1" lang="ja-JP" altLang="en-US" sz="2200" dirty="0" smtClean="0"/>
              <a:t>億</a:t>
            </a:r>
            <a:r>
              <a:rPr kumimoji="1" lang="en-US" altLang="ja-JP" sz="2200" dirty="0" smtClean="0"/>
              <a:t>5000</a:t>
            </a:r>
            <a:r>
              <a:rPr kumimoji="1" lang="ja-JP" altLang="en-US" sz="2200" dirty="0" smtClean="0"/>
              <a:t>万</a:t>
            </a:r>
            <a:r>
              <a:rPr kumimoji="1" lang="en-US" altLang="ja-JP" sz="2200" dirty="0" smtClean="0"/>
              <a:t>km</a:t>
            </a:r>
            <a:endParaRPr kumimoji="1" lang="ja-JP" altLang="en-US" sz="22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3828815" y="3575451"/>
                <a:ext cx="1605055" cy="4683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800" i="1" smtClean="0">
                              <a:latin typeface="Cambria Math" panose="02040503050406030204" pitchFamily="18" charset="0"/>
                            </a:rPr>
                          </m:ctrlPr>
                        </m:sSupPr>
                        <m:e>
                          <m:r>
                            <a:rPr kumimoji="1" lang="en-US" altLang="ja-JP" sz="2800" b="0" i="1" smtClean="0">
                              <a:latin typeface="Cambria Math" panose="02040503050406030204" pitchFamily="18" charset="0"/>
                            </a:rPr>
                            <m:t>3.72</m:t>
                          </m:r>
                          <m:r>
                            <m:rPr>
                              <m:nor/>
                            </m:rPr>
                            <a:rPr lang="en-US" altLang="ja-JP" sz="2800" dirty="0">
                              <a:solidFill>
                                <a:prstClr val="black"/>
                              </a:solidFill>
                            </a:rPr>
                            <m:t>m</m:t>
                          </m:r>
                          <m:r>
                            <a:rPr kumimoji="1" lang="en-US" altLang="ja-JP" sz="2800" b="0" i="1" smtClean="0">
                              <a:latin typeface="Cambria Math" panose="02040503050406030204" pitchFamily="18" charset="0"/>
                            </a:rPr>
                            <m:t>/</m:t>
                          </m:r>
                          <m:r>
                            <m:rPr>
                              <m:nor/>
                            </m:rPr>
                            <a:rPr lang="en-US" altLang="ja-JP" sz="2800" dirty="0">
                              <a:solidFill>
                                <a:prstClr val="black"/>
                              </a:solidFill>
                            </a:rPr>
                            <m:t>s</m:t>
                          </m:r>
                          <m:r>
                            <m:rPr>
                              <m:nor/>
                            </m:rPr>
                            <a:rPr lang="ja-JP" altLang="en-US" sz="2800" dirty="0">
                              <a:solidFill>
                                <a:prstClr val="black"/>
                              </a:solidFill>
                            </a:rPr>
                            <m:t> </m:t>
                          </m:r>
                        </m:e>
                        <m:sup>
                          <m:r>
                            <a:rPr kumimoji="1" lang="en-US" altLang="ja-JP" sz="2800" b="0" i="1" smtClean="0">
                              <a:latin typeface="Cambria Math" panose="02040503050406030204" pitchFamily="18" charset="0"/>
                            </a:rPr>
                            <m:t>2</m:t>
                          </m:r>
                        </m:sup>
                      </m:sSup>
                    </m:oMath>
                  </m:oMathPara>
                </a14:m>
                <a:endParaRPr kumimoji="1" lang="ja-JP" altLang="en-US" sz="28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828815" y="3575451"/>
                <a:ext cx="1605055" cy="468333"/>
              </a:xfrm>
              <a:prstGeom prst="rect">
                <a:avLst/>
              </a:prstGeom>
              <a:blipFill rotWithShape="0">
                <a:blip r:embed="rId4"/>
                <a:stretch>
                  <a:fillRect/>
                </a:stretch>
              </a:blipFill>
            </p:spPr>
            <p:txBody>
              <a:bodyPr/>
              <a:lstStyle/>
              <a:p>
                <a:r>
                  <a:rPr lang="ja-JP" altLang="en-US">
                    <a:noFill/>
                  </a:rPr>
                  <a:t> </a:t>
                </a:r>
              </a:p>
            </p:txBody>
          </p:sp>
        </mc:Fallback>
      </mc:AlternateContent>
      <p:pic>
        <p:nvPicPr>
          <p:cNvPr id="3" name="図 2"/>
          <p:cNvPicPr>
            <a:picLocks noChangeAspect="1"/>
          </p:cNvPicPr>
          <p:nvPr/>
        </p:nvPicPr>
        <p:blipFill>
          <a:blip r:embed="rId5"/>
          <a:stretch>
            <a:fillRect/>
          </a:stretch>
        </p:blipFill>
        <p:spPr>
          <a:xfrm>
            <a:off x="432000" y="1116000"/>
            <a:ext cx="11516342" cy="176799"/>
          </a:xfrm>
          <a:prstGeom prst="rect">
            <a:avLst/>
          </a:prstGeom>
        </p:spPr>
      </p:pic>
      <p:grpSp>
        <p:nvGrpSpPr>
          <p:cNvPr id="8" name="グループ化 7"/>
          <p:cNvGrpSpPr/>
          <p:nvPr/>
        </p:nvGrpSpPr>
        <p:grpSpPr>
          <a:xfrm>
            <a:off x="8884573" y="1657437"/>
            <a:ext cx="2963565" cy="3836028"/>
            <a:chOff x="907440" y="1290013"/>
            <a:chExt cx="4088888" cy="5219611"/>
          </a:xfrm>
        </p:grpSpPr>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40" y="1290013"/>
              <a:ext cx="4088888" cy="4088888"/>
            </a:xfrm>
            <a:prstGeom prst="rect">
              <a:avLst/>
            </a:prstGeom>
          </p:spPr>
        </p:pic>
        <p:sp>
          <p:nvSpPr>
            <p:cNvPr id="10" name="テキスト ボックス 9"/>
            <p:cNvSpPr txBox="1"/>
            <p:nvPr/>
          </p:nvSpPr>
          <p:spPr>
            <a:xfrm>
              <a:off x="907440" y="5378902"/>
              <a:ext cx="4088888" cy="1130722"/>
            </a:xfrm>
            <a:prstGeom prst="rect">
              <a:avLst/>
            </a:prstGeom>
            <a:noFill/>
          </p:spPr>
          <p:txBody>
            <a:bodyPr wrap="square" rtlCol="0">
              <a:spAutoFit/>
            </a:bodyPr>
            <a:lstStyle/>
            <a:p>
              <a:r>
                <a:rPr lang="en-US" altLang="ja-JP" sz="1200" dirty="0" smtClean="0"/>
                <a:t>AstroArts『</a:t>
              </a:r>
              <a:r>
                <a:rPr lang="ja-JP" altLang="en-US" sz="1200" dirty="0" smtClean="0"/>
                <a:t>ハッブル</a:t>
              </a:r>
              <a:r>
                <a:rPr lang="ja-JP" altLang="en-US" sz="1200" dirty="0"/>
                <a:t>望遠鏡がとらえた「火星の素顔</a:t>
              </a:r>
              <a:r>
                <a:rPr lang="ja-JP" altLang="en-US" sz="1200" dirty="0" smtClean="0"/>
                <a:t>」</a:t>
              </a:r>
              <a:r>
                <a:rPr lang="en-US" altLang="ja-JP" sz="1200" dirty="0" smtClean="0"/>
                <a:t>』</a:t>
              </a:r>
            </a:p>
            <a:p>
              <a:r>
                <a:rPr lang="ja-JP" altLang="en-US" sz="1200" dirty="0" smtClean="0"/>
                <a:t>（</a:t>
              </a:r>
              <a:r>
                <a:rPr lang="en-US" altLang="ja-JP" sz="1200" dirty="0"/>
                <a:t>http://</a:t>
              </a:r>
              <a:r>
                <a:rPr lang="en-US" altLang="ja-JP" sz="1200" dirty="0" smtClean="0"/>
                <a:t>www.astroarts.co.jp/news/2001/07/09mars_hst/index-j.shtml</a:t>
              </a:r>
              <a:r>
                <a:rPr lang="ja-JP" altLang="en-US" sz="1200" dirty="0" smtClean="0"/>
                <a:t>） </a:t>
              </a:r>
              <a:endParaRPr kumimoji="1" lang="ja-JP" altLang="en-US" sz="1200" dirty="0"/>
            </a:p>
          </p:txBody>
        </p:sp>
      </p:grpSp>
    </p:spTree>
    <p:extLst>
      <p:ext uri="{BB962C8B-B14F-4D97-AF65-F5344CB8AC3E}">
        <p14:creationId xmlns:p14="http://schemas.microsoft.com/office/powerpoint/2010/main" val="1085945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7700" y="129295"/>
            <a:ext cx="10515600" cy="1325563"/>
          </a:xfrm>
        </p:spPr>
        <p:txBody>
          <a:bodyPr/>
          <a:lstStyle/>
          <a:p>
            <a:r>
              <a:rPr kumimoji="1" lang="ja-JP" altLang="en-US" dirty="0" smtClean="0"/>
              <a:t>参考文献（２）</a:t>
            </a:r>
            <a:endParaRPr kumimoji="1" lang="ja-JP" altLang="en-US" dirty="0"/>
          </a:p>
        </p:txBody>
      </p:sp>
      <p:sp>
        <p:nvSpPr>
          <p:cNvPr id="3" name="コンテンツ プレースホルダー 2"/>
          <p:cNvSpPr>
            <a:spLocks noGrp="1"/>
          </p:cNvSpPr>
          <p:nvPr>
            <p:ph idx="1"/>
          </p:nvPr>
        </p:nvSpPr>
        <p:spPr>
          <a:xfrm>
            <a:off x="890114" y="1578148"/>
            <a:ext cx="10600113" cy="5129979"/>
          </a:xfrm>
        </p:spPr>
        <p:txBody>
          <a:bodyPr>
            <a:normAutofit/>
          </a:bodyPr>
          <a:lstStyle/>
          <a:p>
            <a:pPr marL="0" indent="0">
              <a:buNone/>
            </a:pPr>
            <a:r>
              <a:rPr kumimoji="1" lang="en-US" altLang="ja-JP" sz="1500" dirty="0" smtClean="0"/>
              <a:t>『ASTRO GIRLS</a:t>
            </a:r>
            <a:r>
              <a:rPr kumimoji="1" lang="ja-JP" altLang="en-US" sz="1500" dirty="0" smtClean="0"/>
              <a:t>　</a:t>
            </a:r>
            <a:r>
              <a:rPr lang="ja-JP" altLang="en-US" sz="1500" dirty="0" smtClean="0"/>
              <a:t>星座</a:t>
            </a:r>
            <a:r>
              <a:rPr lang="ja-JP" altLang="en-US" sz="1500" dirty="0"/>
              <a:t>・</a:t>
            </a:r>
            <a:r>
              <a:rPr lang="ja-JP" altLang="en-US" sz="1500" dirty="0" smtClean="0"/>
              <a:t>天文　萌えて</a:t>
            </a:r>
            <a:r>
              <a:rPr lang="ja-JP" altLang="en-US" sz="1500" dirty="0"/>
              <a:t>覚える宇宙の</a:t>
            </a:r>
            <a:r>
              <a:rPr lang="ja-JP" altLang="en-US" sz="1500" dirty="0" smtClean="0"/>
              <a:t>基本</a:t>
            </a:r>
            <a:r>
              <a:rPr lang="en-US" altLang="ja-JP" sz="1500" dirty="0" smtClean="0"/>
              <a:t> 』</a:t>
            </a:r>
          </a:p>
          <a:p>
            <a:pPr marL="0" indent="0" algn="r">
              <a:buNone/>
            </a:pPr>
            <a:r>
              <a:rPr kumimoji="1" lang="ja-JP" altLang="en-US" sz="1500" dirty="0" smtClean="0"/>
              <a:t>（</a:t>
            </a:r>
            <a:r>
              <a:rPr kumimoji="1" lang="en-US" altLang="ja-JP" sz="1500" dirty="0" smtClean="0"/>
              <a:t>2009</a:t>
            </a:r>
            <a:r>
              <a:rPr kumimoji="1" lang="ja-JP" altLang="en-US" sz="1500" dirty="0" smtClean="0"/>
              <a:t>年</a:t>
            </a:r>
            <a:r>
              <a:rPr kumimoji="1" lang="en-US" altLang="ja-JP" sz="1500" dirty="0" smtClean="0"/>
              <a:t>7</a:t>
            </a:r>
            <a:r>
              <a:rPr kumimoji="1" lang="ja-JP" altLang="en-US" sz="1500" dirty="0" smtClean="0"/>
              <a:t>月</a:t>
            </a:r>
            <a:r>
              <a:rPr kumimoji="1" lang="en-US" altLang="ja-JP" sz="1500" dirty="0" smtClean="0"/>
              <a:t>27</a:t>
            </a:r>
            <a:r>
              <a:rPr kumimoji="1" lang="ja-JP" altLang="en-US" sz="1500" dirty="0" smtClean="0"/>
              <a:t>日第</a:t>
            </a:r>
            <a:r>
              <a:rPr kumimoji="1" lang="en-US" altLang="ja-JP" sz="1500" dirty="0" smtClean="0"/>
              <a:t>1</a:t>
            </a:r>
            <a:r>
              <a:rPr kumimoji="1" lang="ja-JP" altLang="en-US" sz="1500" dirty="0" smtClean="0"/>
              <a:t>版第</a:t>
            </a:r>
            <a:r>
              <a:rPr kumimoji="1" lang="en-US" altLang="ja-JP" sz="1500" dirty="0" smtClean="0"/>
              <a:t>3</a:t>
            </a:r>
            <a:r>
              <a:rPr kumimoji="1" lang="ja-JP" altLang="en-US" sz="1500" dirty="0" smtClean="0"/>
              <a:t>刷発行、編・著：星座天文萌研究会、監修：渡部潤一、発行者：江口克彦、発行所：</a:t>
            </a:r>
            <a:r>
              <a:rPr kumimoji="1" lang="en-US" altLang="ja-JP" sz="1500" dirty="0" smtClean="0"/>
              <a:t>PHP</a:t>
            </a:r>
            <a:r>
              <a:rPr kumimoji="1" lang="ja-JP" altLang="en-US" sz="1500" dirty="0" smtClean="0"/>
              <a:t>研究所</a:t>
            </a:r>
            <a:r>
              <a:rPr lang="ja-JP" altLang="en-US" sz="1500" dirty="0" smtClean="0"/>
              <a:t>）</a:t>
            </a:r>
            <a:endParaRPr lang="en-US" altLang="ja-JP" sz="1500" dirty="0"/>
          </a:p>
          <a:p>
            <a:pPr marL="0" indent="0">
              <a:buNone/>
            </a:pPr>
            <a:r>
              <a:rPr lang="en-US" altLang="ja-JP" sz="1500" dirty="0" smtClean="0"/>
              <a:t>『</a:t>
            </a:r>
            <a:r>
              <a:rPr lang="ja-JP" altLang="en-US" sz="1500" dirty="0" smtClean="0"/>
              <a:t>フォトグラフィア地理図説</a:t>
            </a:r>
            <a:r>
              <a:rPr lang="en-US" altLang="ja-JP" sz="1500" dirty="0" smtClean="0"/>
              <a:t>2013』</a:t>
            </a:r>
          </a:p>
          <a:p>
            <a:pPr marL="0" indent="0" algn="r">
              <a:buNone/>
            </a:pPr>
            <a:r>
              <a:rPr lang="ja-JP" altLang="en-US" sz="1500" dirty="0" smtClean="0"/>
              <a:t>（発行日不明、発行者：星沢哲也、発行所：東京法令出版株式会社）</a:t>
            </a:r>
            <a:endParaRPr lang="en-US" altLang="ja-JP" sz="1500" dirty="0" smtClean="0"/>
          </a:p>
          <a:p>
            <a:pPr marL="0" indent="0">
              <a:buNone/>
            </a:pPr>
            <a:r>
              <a:rPr lang="en-US" altLang="ja-JP" sz="1500" dirty="0" smtClean="0"/>
              <a:t>『</a:t>
            </a:r>
            <a:r>
              <a:rPr lang="ja-JP" altLang="en-US" sz="1500" dirty="0" smtClean="0"/>
              <a:t>新詳地理</a:t>
            </a:r>
            <a:r>
              <a:rPr lang="en-US" altLang="ja-JP" sz="1500" dirty="0" smtClean="0"/>
              <a:t>B</a:t>
            </a:r>
            <a:r>
              <a:rPr lang="ja-JP" altLang="en-US" sz="1500" dirty="0" smtClean="0"/>
              <a:t>　初訂版</a:t>
            </a:r>
            <a:r>
              <a:rPr lang="en-US" altLang="ja-JP" sz="1500" dirty="0" smtClean="0"/>
              <a:t>』</a:t>
            </a:r>
          </a:p>
          <a:p>
            <a:pPr marL="0" indent="0" algn="r">
              <a:buNone/>
            </a:pPr>
            <a:r>
              <a:rPr lang="ja-JP" altLang="en-US" sz="1500" dirty="0" smtClean="0"/>
              <a:t>（</a:t>
            </a:r>
            <a:r>
              <a:rPr lang="en-US" altLang="ja-JP" sz="1500" dirty="0" smtClean="0"/>
              <a:t>2013</a:t>
            </a:r>
            <a:r>
              <a:rPr lang="ja-JP" altLang="en-US" sz="1500" dirty="0" smtClean="0"/>
              <a:t>年</a:t>
            </a:r>
            <a:r>
              <a:rPr lang="en-US" altLang="ja-JP" sz="1500" dirty="0" smtClean="0"/>
              <a:t>1</a:t>
            </a:r>
            <a:r>
              <a:rPr lang="ja-JP" altLang="en-US" sz="1500" dirty="0" smtClean="0"/>
              <a:t>月</a:t>
            </a:r>
            <a:r>
              <a:rPr lang="en-US" altLang="ja-JP" sz="1500" dirty="0" smtClean="0"/>
              <a:t>20</a:t>
            </a:r>
            <a:r>
              <a:rPr lang="ja-JP" altLang="en-US" sz="1500" dirty="0" smtClean="0"/>
              <a:t>日発行、著作者：高橋彰ほか</a:t>
            </a:r>
            <a:r>
              <a:rPr lang="en-US" altLang="ja-JP" sz="1500" dirty="0" smtClean="0"/>
              <a:t>8</a:t>
            </a:r>
            <a:r>
              <a:rPr lang="ja-JP" altLang="en-US" sz="1500" dirty="0" smtClean="0"/>
              <a:t>名、発行所：株式会社帝国書院）</a:t>
            </a:r>
            <a:endParaRPr lang="en-US" altLang="ja-JP" sz="1500" dirty="0" smtClean="0"/>
          </a:p>
          <a:p>
            <a:pPr marL="0" indent="0">
              <a:buNone/>
            </a:pPr>
            <a:r>
              <a:rPr lang="en-US" altLang="ja-JP" sz="1500" dirty="0" smtClean="0"/>
              <a:t>『</a:t>
            </a:r>
            <a:r>
              <a:rPr lang="ja-JP" altLang="en-US" sz="1500" dirty="0" smtClean="0"/>
              <a:t>月刊　天文ガイド</a:t>
            </a:r>
            <a:r>
              <a:rPr lang="en-US" altLang="ja-JP" sz="1500" dirty="0" smtClean="0"/>
              <a:t>2016</a:t>
            </a:r>
            <a:r>
              <a:rPr lang="ja-JP" altLang="en-US" sz="1500" dirty="0" smtClean="0"/>
              <a:t>年</a:t>
            </a:r>
            <a:r>
              <a:rPr lang="en-US" altLang="ja-JP" sz="1500" dirty="0" smtClean="0"/>
              <a:t>2</a:t>
            </a:r>
            <a:r>
              <a:rPr lang="ja-JP" altLang="en-US" sz="1500" dirty="0" smtClean="0"/>
              <a:t>月号</a:t>
            </a:r>
            <a:r>
              <a:rPr lang="en-US" altLang="ja-JP" sz="1500" dirty="0" smtClean="0"/>
              <a:t>』</a:t>
            </a:r>
          </a:p>
          <a:p>
            <a:pPr marL="0" indent="0" algn="r">
              <a:buNone/>
            </a:pPr>
            <a:r>
              <a:rPr lang="ja-JP" altLang="en-US" sz="1500" dirty="0" smtClean="0"/>
              <a:t>（</a:t>
            </a:r>
            <a:r>
              <a:rPr lang="en-US" altLang="ja-JP" sz="1500" dirty="0" smtClean="0"/>
              <a:t>2016</a:t>
            </a:r>
            <a:r>
              <a:rPr lang="ja-JP" altLang="en-US" sz="1500" dirty="0" smtClean="0"/>
              <a:t>年</a:t>
            </a:r>
            <a:r>
              <a:rPr lang="en-US" altLang="ja-JP" sz="1500" dirty="0" smtClean="0"/>
              <a:t>1</a:t>
            </a:r>
            <a:r>
              <a:rPr lang="ja-JP" altLang="en-US" sz="1500" dirty="0" smtClean="0"/>
              <a:t>月</a:t>
            </a:r>
            <a:r>
              <a:rPr lang="en-US" altLang="ja-JP" sz="1500" dirty="0" smtClean="0"/>
              <a:t>5</a:t>
            </a:r>
            <a:r>
              <a:rPr lang="ja-JP" altLang="en-US" sz="1500" dirty="0" smtClean="0"/>
              <a:t>日発行、発行人：小川雄一、編集人：柏木文吾、編集長：片岡克規、発行所：株式会社誠文堂新光社）</a:t>
            </a:r>
            <a:endParaRPr lang="en-US" altLang="ja-JP" sz="1500" dirty="0" smtClean="0"/>
          </a:p>
          <a:p>
            <a:pPr marL="0" indent="0">
              <a:buNone/>
            </a:pPr>
            <a:r>
              <a:rPr lang="en-US" altLang="ja-JP" sz="1500" dirty="0" smtClean="0"/>
              <a:t>『JAXA</a:t>
            </a:r>
            <a:r>
              <a:rPr lang="ja-JP" altLang="en-US" sz="1500" dirty="0" smtClean="0"/>
              <a:t>　宇宙情報センター：火星の衛星</a:t>
            </a:r>
            <a:r>
              <a:rPr lang="en-US" altLang="ja-JP" sz="1500" dirty="0" smtClean="0"/>
              <a:t>』</a:t>
            </a:r>
            <a:r>
              <a:rPr lang="ja-JP" altLang="en-US" sz="1500" dirty="0"/>
              <a:t>　</a:t>
            </a:r>
            <a:r>
              <a:rPr lang="en-US" altLang="ja-JP" sz="1500" dirty="0" smtClean="0"/>
              <a:t>http</a:t>
            </a:r>
            <a:r>
              <a:rPr lang="en-US" altLang="ja-JP" sz="1500" dirty="0"/>
              <a:t>://</a:t>
            </a:r>
            <a:r>
              <a:rPr lang="en-US" altLang="ja-JP" sz="1500" dirty="0" smtClean="0"/>
              <a:t>spaceinfo.jaxa.jp/ja/mars_satellite.html</a:t>
            </a:r>
          </a:p>
          <a:p>
            <a:pPr marL="0" indent="0" algn="r">
              <a:buNone/>
            </a:pPr>
            <a:r>
              <a:rPr lang="ja-JP" altLang="en-US" sz="1500" dirty="0" smtClean="0"/>
              <a:t>（サイト最終訪問日：</a:t>
            </a:r>
            <a:r>
              <a:rPr lang="en-US" altLang="ja-JP" sz="1500" dirty="0" smtClean="0"/>
              <a:t>2016</a:t>
            </a:r>
            <a:r>
              <a:rPr lang="ja-JP" altLang="en-US" sz="1500" dirty="0" smtClean="0"/>
              <a:t>年</a:t>
            </a:r>
            <a:r>
              <a:rPr lang="en-US" altLang="ja-JP" sz="1500" dirty="0" smtClean="0"/>
              <a:t>1</a:t>
            </a:r>
            <a:r>
              <a:rPr lang="ja-JP" altLang="en-US" sz="1500" dirty="0" smtClean="0"/>
              <a:t>月</a:t>
            </a:r>
            <a:r>
              <a:rPr lang="en-US" altLang="ja-JP" sz="1500" dirty="0" smtClean="0"/>
              <a:t>15</a:t>
            </a:r>
            <a:r>
              <a:rPr lang="ja-JP" altLang="en-US" sz="1500" dirty="0" smtClean="0"/>
              <a:t>日）</a:t>
            </a:r>
            <a:endParaRPr lang="en-US" altLang="ja-JP" sz="1500" dirty="0" smtClean="0"/>
          </a:p>
          <a:p>
            <a:pPr marL="0" indent="0">
              <a:buNone/>
            </a:pPr>
            <a:r>
              <a:rPr lang="en-US" altLang="ja-JP" sz="1500" dirty="0" smtClean="0"/>
              <a:t>『NASA  Visualization Explorer</a:t>
            </a:r>
            <a:r>
              <a:rPr lang="ja-JP" altLang="en-US" sz="1500" dirty="0" smtClean="0"/>
              <a:t>：</a:t>
            </a:r>
            <a:r>
              <a:rPr lang="en-US" altLang="ja-JP" sz="1500" dirty="0" smtClean="0"/>
              <a:t>The </a:t>
            </a:r>
            <a:r>
              <a:rPr lang="en-US" altLang="ja-JP" sz="1500" dirty="0"/>
              <a:t>Moons Of Mars』 </a:t>
            </a:r>
            <a:r>
              <a:rPr lang="ja-JP" altLang="en-US" sz="1500" dirty="0"/>
              <a:t> </a:t>
            </a:r>
            <a:r>
              <a:rPr lang="en-US" altLang="ja-JP" sz="1500" dirty="0" smtClean="0"/>
              <a:t>https</a:t>
            </a:r>
            <a:r>
              <a:rPr lang="en-US" altLang="ja-JP" sz="1500" dirty="0"/>
              <a:t>://</a:t>
            </a:r>
            <a:r>
              <a:rPr lang="en-US" altLang="ja-JP" sz="1500" dirty="0" smtClean="0"/>
              <a:t>svs.gsfc.nasa.gov/cgi-bin/details.cgi?aid=11326</a:t>
            </a:r>
          </a:p>
          <a:p>
            <a:pPr marL="0" indent="0" algn="r">
              <a:buNone/>
            </a:pPr>
            <a:r>
              <a:rPr lang="ja-JP" altLang="en-US" sz="1500" dirty="0" smtClean="0"/>
              <a:t>（サイト最終訪問日：</a:t>
            </a:r>
            <a:r>
              <a:rPr lang="en-US" altLang="ja-JP" sz="1500" dirty="0" smtClean="0"/>
              <a:t>2016</a:t>
            </a:r>
            <a:r>
              <a:rPr lang="ja-JP" altLang="en-US" sz="1500" dirty="0" smtClean="0"/>
              <a:t>年</a:t>
            </a:r>
            <a:r>
              <a:rPr lang="en-US" altLang="ja-JP" sz="1500" dirty="0" smtClean="0"/>
              <a:t>1</a:t>
            </a:r>
            <a:r>
              <a:rPr lang="ja-JP" altLang="en-US" sz="1500" dirty="0" smtClean="0"/>
              <a:t>月</a:t>
            </a:r>
            <a:r>
              <a:rPr lang="en-US" altLang="ja-JP" sz="1500" dirty="0" smtClean="0"/>
              <a:t>15</a:t>
            </a:r>
            <a:r>
              <a:rPr lang="ja-JP" altLang="en-US" sz="1500" dirty="0" smtClean="0"/>
              <a:t>日）</a:t>
            </a:r>
            <a:endParaRPr lang="en-US" altLang="ja-JP" sz="1500" dirty="0"/>
          </a:p>
        </p:txBody>
      </p:sp>
      <p:pic>
        <p:nvPicPr>
          <p:cNvPr id="4" name="図 3"/>
          <p:cNvPicPr>
            <a:picLocks noChangeAspect="1"/>
          </p:cNvPicPr>
          <p:nvPr/>
        </p:nvPicPr>
        <p:blipFill>
          <a:blip r:embed="rId2"/>
          <a:stretch>
            <a:fillRect/>
          </a:stretch>
        </p:blipFill>
        <p:spPr>
          <a:xfrm>
            <a:off x="432000" y="1116000"/>
            <a:ext cx="11516342" cy="176799"/>
          </a:xfrm>
          <a:prstGeom prst="rect">
            <a:avLst/>
          </a:prstGeom>
        </p:spPr>
      </p:pic>
    </p:spTree>
    <p:extLst>
      <p:ext uri="{BB962C8B-B14F-4D97-AF65-F5344CB8AC3E}">
        <p14:creationId xmlns:p14="http://schemas.microsoft.com/office/powerpoint/2010/main" val="23095561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6000" b="-6000"/>
          </a:stretch>
        </a:blipFill>
        <a:effectLst/>
      </p:bgPr>
    </p:bg>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4">
            <a:extLst>
              <a:ext uri="{28A0092B-C50C-407E-A947-70E740481C1C}">
                <a14:useLocalDpi xmlns:a14="http://schemas.microsoft.com/office/drawing/2010/main" val="0"/>
              </a:ext>
            </a:extLst>
          </a:blip>
          <a:srcRect l="23205" t="28010" r="23351" b="28339"/>
          <a:stretch/>
        </p:blipFill>
        <p:spPr>
          <a:xfrm rot="18794868">
            <a:off x="3892258" y="1155736"/>
            <a:ext cx="2348565" cy="1915429"/>
          </a:xfrm>
          <a:prstGeom prst="rect">
            <a:avLst/>
          </a:prstGeom>
        </p:spPr>
      </p:pic>
      <p:sp>
        <p:nvSpPr>
          <p:cNvPr id="10" name="テキスト ボックス 9"/>
          <p:cNvSpPr txBox="1"/>
          <p:nvPr/>
        </p:nvSpPr>
        <p:spPr>
          <a:xfrm>
            <a:off x="10048126" y="6076371"/>
            <a:ext cx="2051407" cy="584775"/>
          </a:xfrm>
          <a:prstGeom prst="rect">
            <a:avLst/>
          </a:prstGeom>
          <a:noFill/>
        </p:spPr>
        <p:txBody>
          <a:bodyPr wrap="square" rtlCol="0">
            <a:spAutoFit/>
          </a:bodyPr>
          <a:lstStyle/>
          <a:p>
            <a:r>
              <a:rPr lang="en-US" altLang="ja-JP" sz="1600" dirty="0">
                <a:solidFill>
                  <a:prstClr val="white"/>
                </a:solidFill>
              </a:rPr>
              <a:t>Photo: </a:t>
            </a:r>
            <a:r>
              <a:rPr lang="en-US" altLang="ja-JP" sz="1600" dirty="0" smtClean="0">
                <a:solidFill>
                  <a:prstClr val="white"/>
                </a:solidFill>
              </a:rPr>
              <a:t>GETTY</a:t>
            </a:r>
          </a:p>
          <a:p>
            <a:r>
              <a:rPr lang="en-US" altLang="ja-JP" sz="1600" dirty="0" smtClean="0">
                <a:solidFill>
                  <a:prstClr val="white"/>
                </a:solidFill>
              </a:rPr>
              <a:t>Illustration:</a:t>
            </a:r>
            <a:r>
              <a:rPr lang="ja-JP" altLang="en-US" sz="1600" dirty="0">
                <a:solidFill>
                  <a:prstClr val="white"/>
                </a:solidFill>
              </a:rPr>
              <a:t> </a:t>
            </a:r>
            <a:r>
              <a:rPr lang="en-US" altLang="ja-JP" sz="1600" dirty="0" smtClean="0">
                <a:solidFill>
                  <a:prstClr val="white"/>
                </a:solidFill>
              </a:rPr>
              <a:t>S.Ikeda</a:t>
            </a:r>
            <a:endParaRPr lang="ja-JP" altLang="en-US" sz="1600" dirty="0">
              <a:solidFill>
                <a:prstClr val="white"/>
              </a:solidFill>
            </a:endParaRPr>
          </a:p>
        </p:txBody>
      </p:sp>
      <p:sp>
        <p:nvSpPr>
          <p:cNvPr id="2" name="タイトル 1"/>
          <p:cNvSpPr>
            <a:spLocks noGrp="1"/>
          </p:cNvSpPr>
          <p:nvPr>
            <p:ph type="ctrTitle"/>
          </p:nvPr>
        </p:nvSpPr>
        <p:spPr>
          <a:xfrm rot="18647556">
            <a:off x="79361" y="2872120"/>
            <a:ext cx="3982909" cy="725463"/>
          </a:xfrm>
        </p:spPr>
        <p:txBody>
          <a:bodyPr>
            <a:normAutofit/>
          </a:bodyPr>
          <a:lstStyle/>
          <a:p>
            <a:r>
              <a:rPr lang="en-US" altLang="ja-JP" sz="2100" dirty="0">
                <a:solidFill>
                  <a:schemeClr val="bg1"/>
                </a:solidFill>
                <a:latin typeface="Papyrus" panose="03070502060502030205" pitchFamily="66" charset="0"/>
              </a:rPr>
              <a:t>Thank you for your </a:t>
            </a:r>
            <a:r>
              <a:rPr lang="en-US" altLang="ja-JP" sz="2100" dirty="0" smtClean="0">
                <a:solidFill>
                  <a:schemeClr val="bg1"/>
                </a:solidFill>
                <a:latin typeface="Papyrus" panose="03070502060502030205" pitchFamily="66" charset="0"/>
              </a:rPr>
              <a:t>attention.</a:t>
            </a:r>
            <a:endParaRPr kumimoji="1" lang="ja-JP" altLang="en-US" sz="2100" dirty="0">
              <a:solidFill>
                <a:schemeClr val="bg1"/>
              </a:solidFill>
              <a:latin typeface="Papyrus" panose="03070502060502030205" pitchFamily="66" charset="0"/>
            </a:endParaRPr>
          </a:p>
        </p:txBody>
      </p:sp>
      <p:sp>
        <p:nvSpPr>
          <p:cNvPr id="4" name="円形吹き出し 3"/>
          <p:cNvSpPr/>
          <p:nvPr/>
        </p:nvSpPr>
        <p:spPr>
          <a:xfrm rot="18700040">
            <a:off x="219767" y="2798875"/>
            <a:ext cx="4005711" cy="981237"/>
          </a:xfrm>
          <a:prstGeom prst="wedgeEllipseCallout">
            <a:avLst>
              <a:gd name="adj1" fmla="val 43999"/>
              <a:gd name="adj2" fmla="val 76077"/>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65312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1012" y="209169"/>
            <a:ext cx="10515600" cy="1026109"/>
          </a:xfrm>
        </p:spPr>
        <p:txBody>
          <a:bodyPr>
            <a:normAutofit/>
          </a:bodyPr>
          <a:lstStyle/>
          <a:p>
            <a:r>
              <a:rPr lang="ja-JP" altLang="en-US" dirty="0" smtClean="0"/>
              <a:t>内部構造</a:t>
            </a:r>
            <a:endParaRPr kumimoji="1" lang="ja-JP" altLang="en-US" dirty="0"/>
          </a:p>
        </p:txBody>
      </p:sp>
      <p:sp>
        <p:nvSpPr>
          <p:cNvPr id="6" name="コンテンツ プレースホルダー 5"/>
          <p:cNvSpPr>
            <a:spLocks noGrp="1"/>
          </p:cNvSpPr>
          <p:nvPr>
            <p:ph idx="1"/>
          </p:nvPr>
        </p:nvSpPr>
        <p:spPr>
          <a:xfrm>
            <a:off x="6347228" y="2633844"/>
            <a:ext cx="5557280" cy="3195588"/>
          </a:xfrm>
          <a:ln w="19050">
            <a:solidFill>
              <a:schemeClr val="bg2">
                <a:lumMod val="75000"/>
              </a:schemeClr>
            </a:solidFill>
          </a:ln>
        </p:spPr>
        <p:txBody>
          <a:bodyPr>
            <a:normAutofit/>
          </a:bodyPr>
          <a:lstStyle/>
          <a:p>
            <a:pPr marL="0" indent="0">
              <a:buNone/>
            </a:pPr>
            <a:r>
              <a:rPr lang="ja-JP" altLang="en-US" u="sng" dirty="0" smtClean="0">
                <a:solidFill>
                  <a:srgbClr val="FF0000"/>
                </a:solidFill>
              </a:rPr>
              <a:t>核</a:t>
            </a:r>
            <a:r>
              <a:rPr lang="ja-JP" altLang="en-US" dirty="0" smtClean="0"/>
              <a:t>　</a:t>
            </a:r>
            <a:r>
              <a:rPr lang="en-US" altLang="ja-JP" sz="2600" dirty="0" smtClean="0"/>
              <a:t>【</a:t>
            </a:r>
            <a:r>
              <a:rPr lang="ja-JP" altLang="en-US" sz="2600" dirty="0" smtClean="0"/>
              <a:t>半径</a:t>
            </a:r>
            <a:r>
              <a:rPr lang="en-US" altLang="ja-JP" sz="2600" dirty="0"/>
              <a:t>1500</a:t>
            </a:r>
            <a:r>
              <a:rPr lang="ja-JP" altLang="en-US" sz="2600" dirty="0"/>
              <a:t>～</a:t>
            </a:r>
            <a:r>
              <a:rPr lang="en-US" altLang="ja-JP" sz="2600" dirty="0"/>
              <a:t>1900</a:t>
            </a:r>
            <a:r>
              <a:rPr lang="ja-JP" altLang="en-US" sz="2600" dirty="0" smtClean="0"/>
              <a:t>ｋｍ</a:t>
            </a:r>
            <a:r>
              <a:rPr lang="en-US" altLang="ja-JP" sz="2600" dirty="0" smtClean="0"/>
              <a:t>】</a:t>
            </a:r>
          </a:p>
          <a:p>
            <a:pPr marL="0" indent="0">
              <a:buNone/>
            </a:pPr>
            <a:r>
              <a:rPr lang="ja-JP" altLang="en-US" sz="2600" dirty="0" smtClean="0"/>
              <a:t>　　金属鉄（</a:t>
            </a:r>
            <a:r>
              <a:rPr lang="en-US" altLang="ja-JP" sz="2600" dirty="0"/>
              <a:t>70</a:t>
            </a:r>
            <a:r>
              <a:rPr lang="ja-JP" altLang="en-US" sz="2600" dirty="0"/>
              <a:t>～</a:t>
            </a:r>
            <a:r>
              <a:rPr lang="en-US" altLang="ja-JP" sz="2600" dirty="0"/>
              <a:t>80%</a:t>
            </a:r>
            <a:r>
              <a:rPr lang="ja-JP" altLang="en-US" sz="2600" dirty="0" smtClean="0"/>
              <a:t>）</a:t>
            </a:r>
            <a:endParaRPr lang="en-US" altLang="ja-JP" sz="2600" dirty="0" smtClean="0"/>
          </a:p>
          <a:p>
            <a:pPr marL="0" indent="0">
              <a:buNone/>
            </a:pPr>
            <a:r>
              <a:rPr lang="ja-JP" altLang="en-US" sz="2600" dirty="0" smtClean="0"/>
              <a:t>　　硫黄（</a:t>
            </a:r>
            <a:r>
              <a:rPr lang="en-US" altLang="ja-JP" sz="2600" dirty="0" smtClean="0"/>
              <a:t>14</a:t>
            </a:r>
            <a:r>
              <a:rPr lang="ja-JP" altLang="en-US" sz="2600" dirty="0" smtClean="0"/>
              <a:t>％）</a:t>
            </a:r>
            <a:endParaRPr lang="en-US" altLang="ja-JP" sz="2600" dirty="0" smtClean="0"/>
          </a:p>
          <a:p>
            <a:pPr marL="0" indent="0">
              <a:buNone/>
            </a:pPr>
            <a:r>
              <a:rPr lang="ja-JP" altLang="en-US" sz="2600" dirty="0" smtClean="0"/>
              <a:t>　　ニッケル（８％）</a:t>
            </a:r>
            <a:endParaRPr lang="en-US" altLang="ja-JP" sz="2600" dirty="0" smtClean="0"/>
          </a:p>
          <a:p>
            <a:pPr marL="0" indent="0">
              <a:buNone/>
            </a:pPr>
            <a:endParaRPr kumimoji="1" lang="en-US" altLang="ja-JP" dirty="0"/>
          </a:p>
          <a:p>
            <a:pPr marL="0" indent="0">
              <a:buNone/>
            </a:pPr>
            <a:r>
              <a:rPr lang="en-US" altLang="ja-JP" sz="1900" dirty="0" smtClean="0"/>
              <a:t>※SNC</a:t>
            </a:r>
            <a:r>
              <a:rPr lang="ja-JP" altLang="en-US" sz="1900" dirty="0"/>
              <a:t>隕石を分析したドイツのマインツ大学のハインリッヒ・ヴェンゲ氏に</a:t>
            </a:r>
            <a:r>
              <a:rPr lang="ja-JP" altLang="en-US" sz="1900" dirty="0" smtClean="0"/>
              <a:t>よる。</a:t>
            </a:r>
            <a:endParaRPr kumimoji="1" lang="ja-JP" altLang="en-US" sz="1900" dirty="0"/>
          </a:p>
        </p:txBody>
      </p:sp>
      <p:grpSp>
        <p:nvGrpSpPr>
          <p:cNvPr id="10" name="グループ化 9"/>
          <p:cNvGrpSpPr/>
          <p:nvPr/>
        </p:nvGrpSpPr>
        <p:grpSpPr>
          <a:xfrm>
            <a:off x="3036913" y="2279884"/>
            <a:ext cx="2851899" cy="2851899"/>
            <a:chOff x="1485083" y="2193925"/>
            <a:chExt cx="2851899" cy="2851899"/>
          </a:xfrm>
        </p:grpSpPr>
        <p:sp>
          <p:nvSpPr>
            <p:cNvPr id="3" name="円/楕円 2"/>
            <p:cNvSpPr/>
            <p:nvPr/>
          </p:nvSpPr>
          <p:spPr>
            <a:xfrm>
              <a:off x="1485083" y="2193925"/>
              <a:ext cx="2851899" cy="2851899"/>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1547744" y="2256586"/>
              <a:ext cx="2726575" cy="272657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2206162" y="2899886"/>
              <a:ext cx="1409738" cy="1409738"/>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339564" y="1575700"/>
            <a:ext cx="2684734" cy="954107"/>
          </a:xfrm>
          <a:prstGeom prst="rect">
            <a:avLst/>
          </a:prstGeom>
          <a:noFill/>
          <a:ln w="19050">
            <a:solidFill>
              <a:schemeClr val="accent4">
                <a:lumMod val="50000"/>
              </a:schemeClr>
            </a:solidFill>
          </a:ln>
        </p:spPr>
        <p:txBody>
          <a:bodyPr wrap="square" rtlCol="0">
            <a:spAutoFit/>
          </a:bodyPr>
          <a:lstStyle/>
          <a:p>
            <a:r>
              <a:rPr kumimoji="1" lang="ja-JP" altLang="en-US" sz="2800" u="sng" dirty="0" smtClean="0">
                <a:solidFill>
                  <a:srgbClr val="FF0000"/>
                </a:solidFill>
              </a:rPr>
              <a:t>地殻</a:t>
            </a:r>
            <a:endParaRPr kumimoji="1" lang="en-US" altLang="ja-JP" sz="2800" u="sng" dirty="0" smtClean="0">
              <a:solidFill>
                <a:srgbClr val="FF0000"/>
              </a:solidFill>
            </a:endParaRPr>
          </a:p>
          <a:p>
            <a:r>
              <a:rPr lang="ja-JP" altLang="en-US" sz="2800" dirty="0"/>
              <a:t>　</a:t>
            </a:r>
            <a:r>
              <a:rPr lang="ja-JP" altLang="en-US" sz="2800" dirty="0" smtClean="0"/>
              <a:t>　</a:t>
            </a:r>
            <a:r>
              <a:rPr kumimoji="1" lang="ja-JP" altLang="en-US" sz="2600" dirty="0" smtClean="0"/>
              <a:t>玄武岩質</a:t>
            </a:r>
            <a:endParaRPr kumimoji="1" lang="ja-JP" altLang="en-US" sz="2600" dirty="0"/>
          </a:p>
        </p:txBody>
      </p:sp>
      <p:sp>
        <p:nvSpPr>
          <p:cNvPr id="8" name="テキスト ボックス 7"/>
          <p:cNvSpPr txBox="1"/>
          <p:nvPr/>
        </p:nvSpPr>
        <p:spPr>
          <a:xfrm>
            <a:off x="339564" y="5471284"/>
            <a:ext cx="4123299" cy="954107"/>
          </a:xfrm>
          <a:prstGeom prst="rect">
            <a:avLst/>
          </a:prstGeom>
          <a:noFill/>
          <a:ln w="19050">
            <a:solidFill>
              <a:schemeClr val="accent4">
                <a:lumMod val="60000"/>
                <a:lumOff val="40000"/>
              </a:schemeClr>
            </a:solidFill>
          </a:ln>
        </p:spPr>
        <p:txBody>
          <a:bodyPr wrap="square" rtlCol="0">
            <a:spAutoFit/>
          </a:bodyPr>
          <a:lstStyle/>
          <a:p>
            <a:r>
              <a:rPr lang="ja-JP" altLang="en-US" sz="2800" u="sng" dirty="0" smtClean="0">
                <a:solidFill>
                  <a:srgbClr val="FF0000"/>
                </a:solidFill>
              </a:rPr>
              <a:t>マントル</a:t>
            </a:r>
            <a:endParaRPr lang="en-US" altLang="ja-JP" sz="2800" u="sng" dirty="0" smtClean="0">
              <a:solidFill>
                <a:srgbClr val="FF0000"/>
              </a:solidFill>
            </a:endParaRPr>
          </a:p>
          <a:p>
            <a:r>
              <a:rPr lang="ja-JP" altLang="en-US" sz="2800" dirty="0" smtClean="0"/>
              <a:t>　　</a:t>
            </a:r>
            <a:r>
              <a:rPr lang="ja-JP" altLang="en-US" sz="2600" dirty="0" smtClean="0"/>
              <a:t>核より密度の低い岩石</a:t>
            </a:r>
            <a:endParaRPr kumimoji="1" lang="ja-JP" altLang="en-US" sz="2600" dirty="0"/>
          </a:p>
        </p:txBody>
      </p:sp>
      <p:grpSp>
        <p:nvGrpSpPr>
          <p:cNvPr id="12" name="グループ化 11"/>
          <p:cNvGrpSpPr/>
          <p:nvPr/>
        </p:nvGrpSpPr>
        <p:grpSpPr>
          <a:xfrm>
            <a:off x="6931309" y="1497650"/>
            <a:ext cx="3476226" cy="782234"/>
            <a:chOff x="6939621" y="1370897"/>
            <a:chExt cx="3220146" cy="782234"/>
          </a:xfrm>
        </p:grpSpPr>
        <p:sp>
          <p:nvSpPr>
            <p:cNvPr id="11" name="円形吹き出し 10"/>
            <p:cNvSpPr/>
            <p:nvPr/>
          </p:nvSpPr>
          <p:spPr>
            <a:xfrm>
              <a:off x="6939621" y="1370897"/>
              <a:ext cx="1413164" cy="782234"/>
            </a:xfrm>
            <a:prstGeom prst="wedgeEllipseCallo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201311" y="1515792"/>
              <a:ext cx="2958456" cy="492443"/>
            </a:xfrm>
            <a:prstGeom prst="rect">
              <a:avLst/>
            </a:prstGeom>
            <a:noFill/>
          </p:spPr>
          <p:txBody>
            <a:bodyPr wrap="square" rtlCol="0">
              <a:spAutoFit/>
            </a:bodyPr>
            <a:lstStyle/>
            <a:p>
              <a:r>
                <a:rPr kumimoji="1" lang="ja-JP" altLang="en-US" sz="2600" dirty="0" smtClean="0"/>
                <a:t>液体</a:t>
              </a:r>
              <a:endParaRPr kumimoji="1" lang="en-US" altLang="ja-JP" sz="2600" dirty="0" smtClean="0"/>
            </a:p>
          </p:txBody>
        </p:sp>
      </p:grpSp>
      <p:cxnSp>
        <p:nvCxnSpPr>
          <p:cNvPr id="17" name="直線コネクタ 16"/>
          <p:cNvCxnSpPr>
            <a:stCxn id="7" idx="3"/>
          </p:cNvCxnSpPr>
          <p:nvPr/>
        </p:nvCxnSpPr>
        <p:spPr>
          <a:xfrm>
            <a:off x="3024298" y="2052754"/>
            <a:ext cx="591738" cy="5397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3616036" y="4688378"/>
            <a:ext cx="274320" cy="782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4538749" y="3092335"/>
            <a:ext cx="1808479" cy="473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a:off x="432000" y="1116000"/>
            <a:ext cx="11512610" cy="180829"/>
            <a:chOff x="429711" y="1382680"/>
            <a:chExt cx="11512610" cy="180829"/>
          </a:xfrm>
        </p:grpSpPr>
        <p:sp>
          <p:nvSpPr>
            <p:cNvPr id="18" name="正方形/長方形 17"/>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p:cNvPicPr>
              <a:picLocks noChangeAspect="1"/>
            </p:cNvPicPr>
            <p:nvPr/>
          </p:nvPicPr>
          <p:blipFill>
            <a:blip r:embed="rId2"/>
            <a:stretch>
              <a:fillRect/>
            </a:stretch>
          </p:blipFill>
          <p:spPr>
            <a:xfrm>
              <a:off x="429711" y="1382680"/>
              <a:ext cx="11510246" cy="60965"/>
            </a:xfrm>
            <a:prstGeom prst="rect">
              <a:avLst/>
            </a:prstGeom>
          </p:spPr>
        </p:pic>
        <p:pic>
          <p:nvPicPr>
            <p:cNvPr id="21" name="図 20"/>
            <p:cNvPicPr>
              <a:picLocks noChangeAspect="1"/>
            </p:cNvPicPr>
            <p:nvPr/>
          </p:nvPicPr>
          <p:blipFill>
            <a:blip r:embed="rId2"/>
            <a:stretch>
              <a:fillRect/>
            </a:stretch>
          </p:blipFill>
          <p:spPr>
            <a:xfrm>
              <a:off x="432075" y="1502544"/>
              <a:ext cx="11510246" cy="60965"/>
            </a:xfrm>
            <a:prstGeom prst="rect">
              <a:avLst/>
            </a:prstGeom>
          </p:spPr>
        </p:pic>
      </p:grpSp>
    </p:spTree>
    <p:extLst>
      <p:ext uri="{BB962C8B-B14F-4D97-AF65-F5344CB8AC3E}">
        <p14:creationId xmlns:p14="http://schemas.microsoft.com/office/powerpoint/2010/main" val="4091209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7017" y="172496"/>
            <a:ext cx="10515600" cy="958455"/>
          </a:xfrm>
        </p:spPr>
        <p:txBody>
          <a:bodyPr/>
          <a:lstStyle/>
          <a:p>
            <a:r>
              <a:rPr kumimoji="1" lang="ja-JP" altLang="en-US" dirty="0" smtClean="0"/>
              <a:t>火星の表面はなぜ赤い？</a:t>
            </a:r>
            <a:endParaRPr kumimoji="1" lang="ja-JP" altLang="en-US" dirty="0"/>
          </a:p>
        </p:txBody>
      </p:sp>
      <p:sp>
        <p:nvSpPr>
          <p:cNvPr id="4" name="コンテンツ プレースホルダー 3"/>
          <p:cNvSpPr>
            <a:spLocks noGrp="1"/>
          </p:cNvSpPr>
          <p:nvPr>
            <p:ph idx="1"/>
          </p:nvPr>
        </p:nvSpPr>
        <p:spPr>
          <a:xfrm>
            <a:off x="464214" y="1799056"/>
            <a:ext cx="2388326" cy="734695"/>
          </a:xfrm>
        </p:spPr>
        <p:txBody>
          <a:bodyPr>
            <a:normAutofit/>
          </a:bodyPr>
          <a:lstStyle/>
          <a:p>
            <a:pPr marL="0" indent="0">
              <a:buNone/>
            </a:pPr>
            <a:r>
              <a:rPr lang="ja-JP" altLang="en-US" u="sng" dirty="0">
                <a:solidFill>
                  <a:srgbClr val="FF0000"/>
                </a:solidFill>
              </a:rPr>
              <a:t>酸化鉄</a:t>
            </a:r>
            <a:r>
              <a:rPr lang="ja-JP" altLang="en-US" dirty="0"/>
              <a:t>の錆</a:t>
            </a:r>
            <a:r>
              <a:rPr lang="ja-JP" altLang="en-US" dirty="0" smtClean="0"/>
              <a:t>色</a:t>
            </a:r>
            <a:endParaRPr lang="en-US" altLang="ja-JP" dirty="0" smtClean="0"/>
          </a:p>
        </p:txBody>
      </p:sp>
      <p:sp>
        <p:nvSpPr>
          <p:cNvPr id="3" name="テキスト ボックス 2"/>
          <p:cNvSpPr txBox="1"/>
          <p:nvPr/>
        </p:nvSpPr>
        <p:spPr>
          <a:xfrm>
            <a:off x="2472994" y="2508198"/>
            <a:ext cx="9126340" cy="954107"/>
          </a:xfrm>
          <a:prstGeom prst="rect">
            <a:avLst/>
          </a:prstGeom>
          <a:noFill/>
        </p:spPr>
        <p:txBody>
          <a:bodyPr wrap="square" rtlCol="0">
            <a:spAutoFit/>
          </a:bodyPr>
          <a:lstStyle/>
          <a:p>
            <a:r>
              <a:rPr lang="ja-JP" altLang="en-US" sz="2800" dirty="0"/>
              <a:t>酸化第二鉄（</a:t>
            </a:r>
            <a:r>
              <a:rPr lang="en-US" altLang="ja-JP" sz="2800" dirty="0" err="1"/>
              <a:t>Fe₂O</a:t>
            </a:r>
            <a:r>
              <a:rPr lang="en-US" altLang="ja-JP" sz="2800" dirty="0"/>
              <a:t>₃</a:t>
            </a:r>
            <a:r>
              <a:rPr lang="ja-JP" altLang="en-US" sz="2800" dirty="0"/>
              <a:t>）が</a:t>
            </a:r>
            <a:r>
              <a:rPr lang="en-US" altLang="ja-JP" sz="2800" dirty="0"/>
              <a:t>17</a:t>
            </a:r>
            <a:r>
              <a:rPr lang="ja-JP" altLang="en-US" sz="2800" dirty="0"/>
              <a:t>～</a:t>
            </a:r>
            <a:r>
              <a:rPr lang="en-US" altLang="ja-JP" sz="2800" dirty="0"/>
              <a:t>18</a:t>
            </a:r>
            <a:r>
              <a:rPr lang="ja-JP" altLang="en-US" sz="2800" dirty="0"/>
              <a:t>％の割合で火星土壌に存在。</a:t>
            </a:r>
          </a:p>
          <a:p>
            <a:r>
              <a:rPr lang="ja-JP" altLang="en-US" sz="2800" dirty="0"/>
              <a:t>　　　</a:t>
            </a:r>
            <a:endParaRPr kumimoji="1" lang="ja-JP" altLang="en-US" sz="2800" dirty="0"/>
          </a:p>
        </p:txBody>
      </p:sp>
      <p:sp>
        <p:nvSpPr>
          <p:cNvPr id="5" name="テキスト ボックス 4"/>
          <p:cNvSpPr txBox="1"/>
          <p:nvPr/>
        </p:nvSpPr>
        <p:spPr>
          <a:xfrm>
            <a:off x="1685713" y="3462305"/>
            <a:ext cx="8880566" cy="954107"/>
          </a:xfrm>
          <a:prstGeom prst="rect">
            <a:avLst/>
          </a:prstGeom>
          <a:noFill/>
        </p:spPr>
        <p:txBody>
          <a:bodyPr wrap="square" rtlCol="0">
            <a:spAutoFit/>
          </a:bodyPr>
          <a:lstStyle/>
          <a:p>
            <a:r>
              <a:rPr lang="en-US" altLang="ja-JP" sz="2800" dirty="0" smtClean="0"/>
              <a:t>43</a:t>
            </a:r>
            <a:r>
              <a:rPr lang="ja-JP" altLang="en-US" sz="2800" dirty="0"/>
              <a:t>％近くの割合で存在する二酸化ケイ素（</a:t>
            </a:r>
            <a:r>
              <a:rPr lang="en-US" altLang="ja-JP" sz="2800" dirty="0" err="1"/>
              <a:t>SiO</a:t>
            </a:r>
            <a:r>
              <a:rPr lang="en-US" altLang="ja-JP" sz="2800" dirty="0"/>
              <a:t>₂</a:t>
            </a:r>
            <a:r>
              <a:rPr lang="ja-JP" altLang="en-US" sz="2800" dirty="0"/>
              <a:t>）を除けば</a:t>
            </a:r>
            <a:r>
              <a:rPr lang="ja-JP" altLang="en-US" sz="2800" dirty="0" smtClean="0"/>
              <a:t>、火星</a:t>
            </a:r>
            <a:r>
              <a:rPr lang="ja-JP" altLang="en-US" sz="2800" dirty="0"/>
              <a:t>表面に最も多く存在する</a:t>
            </a:r>
            <a:r>
              <a:rPr lang="ja-JP" altLang="en-US" sz="2800" dirty="0" smtClean="0"/>
              <a:t>分子。</a:t>
            </a:r>
            <a:endParaRPr lang="ja-JP" altLang="en-US" sz="2800" dirty="0"/>
          </a:p>
        </p:txBody>
      </p:sp>
      <p:grpSp>
        <p:nvGrpSpPr>
          <p:cNvPr id="8" name="グループ化 7"/>
          <p:cNvGrpSpPr/>
          <p:nvPr/>
        </p:nvGrpSpPr>
        <p:grpSpPr>
          <a:xfrm>
            <a:off x="464214" y="2278096"/>
            <a:ext cx="1264920" cy="1434838"/>
            <a:chOff x="464214" y="2278096"/>
            <a:chExt cx="1264920" cy="1434838"/>
          </a:xfrm>
        </p:grpSpPr>
        <p:cxnSp>
          <p:nvCxnSpPr>
            <p:cNvPr id="7" name="直線コネクタ 6"/>
            <p:cNvCxnSpPr/>
            <p:nvPr/>
          </p:nvCxnSpPr>
          <p:spPr>
            <a:xfrm>
              <a:off x="464214" y="2278096"/>
              <a:ext cx="126492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1060960" y="2283122"/>
              <a:ext cx="561703" cy="1429812"/>
              <a:chOff x="1470660" y="2360814"/>
              <a:chExt cx="561703" cy="759686"/>
            </a:xfrm>
          </p:grpSpPr>
          <p:cxnSp>
            <p:nvCxnSpPr>
              <p:cNvPr id="10" name="直線コネクタ 9"/>
              <p:cNvCxnSpPr/>
              <p:nvPr/>
            </p:nvCxnSpPr>
            <p:spPr>
              <a:xfrm>
                <a:off x="1470660" y="2360814"/>
                <a:ext cx="0" cy="759686"/>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470660" y="3120500"/>
                <a:ext cx="56170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pic>
        <p:nvPicPr>
          <p:cNvPr id="6" name="図 5"/>
          <p:cNvPicPr>
            <a:picLocks noChangeAspect="1"/>
          </p:cNvPicPr>
          <p:nvPr/>
        </p:nvPicPr>
        <p:blipFill>
          <a:blip r:embed="rId2"/>
          <a:stretch>
            <a:fillRect/>
          </a:stretch>
        </p:blipFill>
        <p:spPr>
          <a:xfrm>
            <a:off x="432000" y="1116000"/>
            <a:ext cx="11516342" cy="176799"/>
          </a:xfrm>
          <a:prstGeom prst="rect">
            <a:avLst/>
          </a:prstGeom>
        </p:spPr>
      </p:pic>
      <p:grpSp>
        <p:nvGrpSpPr>
          <p:cNvPr id="12" name="グループ化 11"/>
          <p:cNvGrpSpPr/>
          <p:nvPr/>
        </p:nvGrpSpPr>
        <p:grpSpPr>
          <a:xfrm>
            <a:off x="4419884" y="4307276"/>
            <a:ext cx="6977229" cy="2434722"/>
            <a:chOff x="-4247685" y="3755375"/>
            <a:chExt cx="8537609" cy="2938112"/>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30201" t="4231" b="47563"/>
            <a:stretch/>
          </p:blipFill>
          <p:spPr>
            <a:xfrm>
              <a:off x="201034" y="3755375"/>
              <a:ext cx="4088890" cy="2823931"/>
            </a:xfrm>
            <a:prstGeom prst="rect">
              <a:avLst/>
            </a:prstGeom>
          </p:spPr>
        </p:pic>
        <p:sp>
          <p:nvSpPr>
            <p:cNvPr id="16" name="テキスト ボックス 15"/>
            <p:cNvSpPr txBox="1"/>
            <p:nvPr/>
          </p:nvSpPr>
          <p:spPr>
            <a:xfrm>
              <a:off x="-4247685" y="5913524"/>
              <a:ext cx="4448719" cy="779963"/>
            </a:xfrm>
            <a:prstGeom prst="rect">
              <a:avLst/>
            </a:prstGeom>
            <a:noFill/>
          </p:spPr>
          <p:txBody>
            <a:bodyPr wrap="square" rtlCol="0">
              <a:spAutoFit/>
            </a:bodyPr>
            <a:lstStyle/>
            <a:p>
              <a:r>
                <a:rPr lang="en-US" altLang="ja-JP" sz="1200" dirty="0" smtClean="0"/>
                <a:t>AstroArts『</a:t>
              </a:r>
              <a:r>
                <a:rPr lang="ja-JP" altLang="en-US" sz="1200" dirty="0" smtClean="0"/>
                <a:t>ハッブル</a:t>
              </a:r>
              <a:r>
                <a:rPr lang="ja-JP" altLang="en-US" sz="1200" dirty="0"/>
                <a:t>望遠鏡がとらえた「火星の素顔</a:t>
              </a:r>
              <a:r>
                <a:rPr lang="ja-JP" altLang="en-US" sz="1200" dirty="0" smtClean="0"/>
                <a:t>」</a:t>
              </a:r>
              <a:r>
                <a:rPr lang="en-US" altLang="ja-JP" sz="1200" dirty="0" smtClean="0"/>
                <a:t>』</a:t>
              </a:r>
            </a:p>
            <a:p>
              <a:r>
                <a:rPr lang="ja-JP" altLang="en-US" sz="1200" dirty="0" smtClean="0"/>
                <a:t>（</a:t>
              </a:r>
              <a:r>
                <a:rPr lang="en-US" altLang="ja-JP" sz="1200" dirty="0"/>
                <a:t>http://</a:t>
              </a:r>
              <a:r>
                <a:rPr lang="en-US" altLang="ja-JP" sz="1200" dirty="0" smtClean="0"/>
                <a:t>www.astroarts.co.jp/news/2001/07/09mars_hst/index-j.shtml</a:t>
              </a:r>
              <a:r>
                <a:rPr lang="ja-JP" altLang="en-US" sz="1200" dirty="0" smtClean="0"/>
                <a:t>） </a:t>
              </a:r>
              <a:endParaRPr kumimoji="1" lang="ja-JP" altLang="en-US" sz="1200" dirty="0"/>
            </a:p>
          </p:txBody>
        </p:sp>
      </p:grpSp>
      <p:cxnSp>
        <p:nvCxnSpPr>
          <p:cNvPr id="11" name="直線コネクタ 10"/>
          <p:cNvCxnSpPr/>
          <p:nvPr/>
        </p:nvCxnSpPr>
        <p:spPr>
          <a:xfrm>
            <a:off x="7551506" y="472611"/>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271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7097" y="30150"/>
            <a:ext cx="1876598" cy="1325563"/>
          </a:xfrm>
        </p:spPr>
        <p:txBody>
          <a:bodyPr/>
          <a:lstStyle/>
          <a:p>
            <a:r>
              <a:rPr kumimoji="1" lang="ja-JP" altLang="en-US" dirty="0" smtClean="0"/>
              <a:t>大気</a:t>
            </a:r>
            <a:endParaRPr kumimoji="1" lang="ja-JP" altLang="en-US" dirty="0"/>
          </a:p>
        </p:txBody>
      </p:sp>
      <p:sp>
        <p:nvSpPr>
          <p:cNvPr id="6" name="テキスト ボックス 5"/>
          <p:cNvSpPr txBox="1"/>
          <p:nvPr/>
        </p:nvSpPr>
        <p:spPr>
          <a:xfrm>
            <a:off x="401090" y="3655046"/>
            <a:ext cx="6091150" cy="492443"/>
          </a:xfrm>
          <a:prstGeom prst="rect">
            <a:avLst/>
          </a:prstGeom>
          <a:noFill/>
        </p:spPr>
        <p:txBody>
          <a:bodyPr wrap="square" rtlCol="0">
            <a:spAutoFit/>
          </a:bodyPr>
          <a:lstStyle/>
          <a:p>
            <a:r>
              <a:rPr lang="ja-JP" altLang="en-US" sz="2600" dirty="0" smtClean="0"/>
              <a:t>・ たくさん</a:t>
            </a:r>
            <a:r>
              <a:rPr lang="ja-JP" altLang="en-US" sz="2600" dirty="0"/>
              <a:t>の鉱物粒子が大気中に</a:t>
            </a:r>
            <a:r>
              <a:rPr lang="ja-JP" altLang="en-US" sz="2600" dirty="0" smtClean="0"/>
              <a:t>浮遊</a:t>
            </a:r>
            <a:endParaRPr lang="ja-JP" altLang="en-US" sz="2600" dirty="0"/>
          </a:p>
        </p:txBody>
      </p:sp>
      <p:sp>
        <p:nvSpPr>
          <p:cNvPr id="8" name="テキスト ボックス 7"/>
          <p:cNvSpPr txBox="1"/>
          <p:nvPr/>
        </p:nvSpPr>
        <p:spPr>
          <a:xfrm>
            <a:off x="1126805" y="4920797"/>
            <a:ext cx="8918172" cy="415498"/>
          </a:xfrm>
          <a:prstGeom prst="rect">
            <a:avLst/>
          </a:prstGeom>
          <a:noFill/>
        </p:spPr>
        <p:txBody>
          <a:bodyPr wrap="square" rtlCol="0">
            <a:spAutoFit/>
          </a:bodyPr>
          <a:lstStyle/>
          <a:p>
            <a:r>
              <a:rPr lang="ja-JP" altLang="en-US" sz="2100" dirty="0" smtClean="0"/>
              <a:t>→ 日中</a:t>
            </a:r>
            <a:r>
              <a:rPr lang="ja-JP" altLang="en-US" sz="2100" dirty="0"/>
              <a:t>は太陽光を吸収、夜間はちりの赤外線</a:t>
            </a:r>
            <a:r>
              <a:rPr lang="ja-JP" altLang="en-US" sz="2100" dirty="0" smtClean="0"/>
              <a:t>放射 ＝ 昼</a:t>
            </a:r>
            <a:r>
              <a:rPr lang="ja-JP" altLang="en-US" sz="2100" dirty="0"/>
              <a:t>と夜の</a:t>
            </a:r>
            <a:r>
              <a:rPr lang="ja-JP" altLang="en-US" sz="2100" dirty="0" smtClean="0"/>
              <a:t>温度差 小</a:t>
            </a:r>
            <a:endParaRPr kumimoji="1" lang="ja-JP" altLang="en-US" sz="2100" dirty="0"/>
          </a:p>
        </p:txBody>
      </p:sp>
      <p:sp>
        <p:nvSpPr>
          <p:cNvPr id="9" name="テキスト ボックス 8"/>
          <p:cNvSpPr txBox="1"/>
          <p:nvPr/>
        </p:nvSpPr>
        <p:spPr>
          <a:xfrm>
            <a:off x="1126805" y="4345187"/>
            <a:ext cx="5706688" cy="415498"/>
          </a:xfrm>
          <a:prstGeom prst="rect">
            <a:avLst/>
          </a:prstGeom>
          <a:noFill/>
        </p:spPr>
        <p:txBody>
          <a:bodyPr wrap="square" rtlCol="0">
            <a:spAutoFit/>
          </a:bodyPr>
          <a:lstStyle/>
          <a:p>
            <a:r>
              <a:rPr lang="ja-JP" altLang="en-US" sz="2100" dirty="0" smtClean="0"/>
              <a:t>→ このちりは、局所的</a:t>
            </a:r>
            <a:r>
              <a:rPr lang="ja-JP" altLang="en-US" sz="2100" dirty="0"/>
              <a:t>な嵐により</a:t>
            </a:r>
            <a:r>
              <a:rPr lang="ja-JP" altLang="en-US" sz="2100" dirty="0" smtClean="0"/>
              <a:t>巻き上げられる</a:t>
            </a:r>
            <a:endParaRPr lang="ja-JP" altLang="en-US" sz="2100" dirty="0"/>
          </a:p>
        </p:txBody>
      </p:sp>
      <p:sp>
        <p:nvSpPr>
          <p:cNvPr id="10" name="テキスト ボックス 9"/>
          <p:cNvSpPr txBox="1"/>
          <p:nvPr/>
        </p:nvSpPr>
        <p:spPr>
          <a:xfrm>
            <a:off x="7019059" y="4345187"/>
            <a:ext cx="4032019" cy="415498"/>
          </a:xfrm>
          <a:prstGeom prst="rect">
            <a:avLst/>
          </a:prstGeom>
          <a:noFill/>
          <a:ln w="19050">
            <a:solidFill>
              <a:schemeClr val="accent4">
                <a:lumMod val="75000"/>
              </a:schemeClr>
            </a:solidFill>
          </a:ln>
        </p:spPr>
        <p:txBody>
          <a:bodyPr wrap="square" rtlCol="0">
            <a:spAutoFit/>
          </a:bodyPr>
          <a:lstStyle/>
          <a:p>
            <a:r>
              <a:rPr lang="ja-JP" altLang="en-US" sz="2100" dirty="0" smtClean="0"/>
              <a:t>竜巻が</a:t>
            </a:r>
            <a:r>
              <a:rPr lang="ja-JP" altLang="en-US" sz="2100" dirty="0"/>
              <a:t>大気</a:t>
            </a:r>
            <a:r>
              <a:rPr lang="ja-JP" altLang="en-US" sz="2100" dirty="0" smtClean="0"/>
              <a:t>に大量</a:t>
            </a:r>
            <a:r>
              <a:rPr lang="ja-JP" altLang="en-US" sz="2100" dirty="0"/>
              <a:t>のちりを</a:t>
            </a:r>
            <a:r>
              <a:rPr lang="ja-JP" altLang="en-US" sz="2100" dirty="0" smtClean="0"/>
              <a:t>供給</a:t>
            </a:r>
            <a:endParaRPr lang="ja-JP" altLang="en-US" sz="2100" dirty="0"/>
          </a:p>
        </p:txBody>
      </p:sp>
      <p:sp>
        <p:nvSpPr>
          <p:cNvPr id="11" name="テキスト ボックス 10"/>
          <p:cNvSpPr txBox="1"/>
          <p:nvPr/>
        </p:nvSpPr>
        <p:spPr>
          <a:xfrm>
            <a:off x="432000" y="5478062"/>
            <a:ext cx="5153891" cy="492443"/>
          </a:xfrm>
          <a:prstGeom prst="rect">
            <a:avLst/>
          </a:prstGeom>
          <a:noFill/>
        </p:spPr>
        <p:txBody>
          <a:bodyPr wrap="square" rtlCol="0">
            <a:spAutoFit/>
          </a:bodyPr>
          <a:lstStyle/>
          <a:p>
            <a:r>
              <a:rPr lang="ja-JP" altLang="en-US" sz="2600" dirty="0" smtClean="0"/>
              <a:t>・ 大気の消失の原因は、</a:t>
            </a:r>
            <a:endParaRPr kumimoji="1" lang="ja-JP" altLang="en-US" sz="2600" dirty="0"/>
          </a:p>
        </p:txBody>
      </p:sp>
      <p:sp>
        <p:nvSpPr>
          <p:cNvPr id="12" name="テキスト ボックス 11"/>
          <p:cNvSpPr txBox="1"/>
          <p:nvPr/>
        </p:nvSpPr>
        <p:spPr>
          <a:xfrm>
            <a:off x="1430655" y="6082145"/>
            <a:ext cx="10123169" cy="492443"/>
          </a:xfrm>
          <a:prstGeom prst="rect">
            <a:avLst/>
          </a:prstGeom>
          <a:noFill/>
        </p:spPr>
        <p:txBody>
          <a:bodyPr wrap="square" rtlCol="0">
            <a:spAutoFit/>
          </a:bodyPr>
          <a:lstStyle/>
          <a:p>
            <a:r>
              <a:rPr lang="ja-JP" altLang="en-US" sz="2600" dirty="0" smtClean="0"/>
              <a:t>隕石の衝突？地表の物質との化学反応？上空の物質との化学反応？</a:t>
            </a:r>
            <a:endParaRPr lang="ja-JP" altLang="en-US" sz="2600" dirty="0"/>
          </a:p>
        </p:txBody>
      </p:sp>
      <p:sp>
        <p:nvSpPr>
          <p:cNvPr id="13" name="テキスト ボックス 12"/>
          <p:cNvSpPr txBox="1"/>
          <p:nvPr/>
        </p:nvSpPr>
        <p:spPr>
          <a:xfrm>
            <a:off x="401090" y="1677944"/>
            <a:ext cx="5288082" cy="492443"/>
          </a:xfrm>
          <a:prstGeom prst="rect">
            <a:avLst/>
          </a:prstGeom>
          <a:noFill/>
        </p:spPr>
        <p:txBody>
          <a:bodyPr wrap="square" rtlCol="0">
            <a:spAutoFit/>
          </a:bodyPr>
          <a:lstStyle/>
          <a:p>
            <a:r>
              <a:rPr kumimoji="1" lang="ja-JP" altLang="en-US" sz="2600" dirty="0" smtClean="0"/>
              <a:t>・ オレンジ色</a:t>
            </a:r>
            <a:r>
              <a:rPr lang="en-US" altLang="ja-JP" sz="2600" dirty="0" smtClean="0"/>
              <a:t>,</a:t>
            </a:r>
            <a:r>
              <a:rPr lang="ja-JP" altLang="en-US" sz="2600" dirty="0" smtClean="0"/>
              <a:t>ピンク色</a:t>
            </a:r>
            <a:r>
              <a:rPr lang="en-US" altLang="ja-JP" sz="2600" dirty="0" smtClean="0"/>
              <a:t>,</a:t>
            </a:r>
            <a:r>
              <a:rPr lang="ja-JP" altLang="en-US" sz="2600" dirty="0" smtClean="0"/>
              <a:t>サーモン</a:t>
            </a:r>
            <a:r>
              <a:rPr lang="ja-JP" altLang="en-US" sz="2600" dirty="0"/>
              <a:t>色</a:t>
            </a:r>
            <a:endParaRPr kumimoji="1" lang="en-US" altLang="ja-JP" sz="2600" dirty="0" smtClean="0"/>
          </a:p>
        </p:txBody>
      </p:sp>
      <p:sp>
        <p:nvSpPr>
          <p:cNvPr id="14" name="テキスト ボックス 13"/>
          <p:cNvSpPr txBox="1"/>
          <p:nvPr/>
        </p:nvSpPr>
        <p:spPr>
          <a:xfrm>
            <a:off x="401090" y="2348122"/>
            <a:ext cx="11394670" cy="492443"/>
          </a:xfrm>
          <a:prstGeom prst="rect">
            <a:avLst/>
          </a:prstGeom>
          <a:noFill/>
        </p:spPr>
        <p:txBody>
          <a:bodyPr wrap="square" rtlCol="0">
            <a:spAutoFit/>
          </a:bodyPr>
          <a:lstStyle/>
          <a:p>
            <a:r>
              <a:rPr kumimoji="1" lang="ja-JP" altLang="en-US" sz="2600" dirty="0" smtClean="0"/>
              <a:t>・ </a:t>
            </a:r>
            <a:r>
              <a:rPr lang="ja-JP" altLang="en-US" sz="2600" dirty="0" smtClean="0"/>
              <a:t>成分：</a:t>
            </a:r>
            <a:r>
              <a:rPr lang="ja-JP" altLang="ja-JP" sz="2600" dirty="0" smtClean="0"/>
              <a:t>炭酸</a:t>
            </a:r>
            <a:r>
              <a:rPr lang="ja-JP" altLang="ja-JP" sz="2600" dirty="0"/>
              <a:t>ガス（</a:t>
            </a:r>
            <a:r>
              <a:rPr lang="en-US" altLang="ja-JP" sz="2600" dirty="0"/>
              <a:t>CO</a:t>
            </a:r>
            <a:r>
              <a:rPr lang="ja-JP" altLang="ja-JP" sz="2600" dirty="0" smtClean="0"/>
              <a:t>₂</a:t>
            </a:r>
            <a:r>
              <a:rPr lang="ja-JP" altLang="en-US" sz="2600" dirty="0" smtClean="0"/>
              <a:t>）</a:t>
            </a:r>
            <a:r>
              <a:rPr lang="en-US" altLang="ja-JP" sz="2600" dirty="0" smtClean="0"/>
              <a:t>【95.3%】,</a:t>
            </a:r>
            <a:r>
              <a:rPr lang="ja-JP" altLang="ja-JP" sz="2600" dirty="0" smtClean="0"/>
              <a:t>窒素</a:t>
            </a:r>
            <a:r>
              <a:rPr lang="en-US" altLang="ja-JP" sz="2600" dirty="0"/>
              <a:t>【</a:t>
            </a:r>
            <a:r>
              <a:rPr lang="en-US" altLang="ja-JP" sz="2600" dirty="0" smtClean="0"/>
              <a:t>2.7%】,</a:t>
            </a:r>
            <a:r>
              <a:rPr lang="ja-JP" altLang="ja-JP" sz="2600" dirty="0" smtClean="0"/>
              <a:t>アルゴン</a:t>
            </a:r>
            <a:r>
              <a:rPr lang="en-US" altLang="ja-JP" sz="2600" dirty="0"/>
              <a:t>【</a:t>
            </a:r>
            <a:r>
              <a:rPr lang="en-US" altLang="ja-JP" sz="2600" dirty="0" smtClean="0"/>
              <a:t>1.6%】,</a:t>
            </a:r>
            <a:r>
              <a:rPr lang="ja-JP" altLang="ja-JP" sz="2600" dirty="0" smtClean="0"/>
              <a:t>酸素</a:t>
            </a:r>
            <a:r>
              <a:rPr lang="en-US" altLang="ja-JP" sz="2600" dirty="0"/>
              <a:t>【</a:t>
            </a:r>
            <a:r>
              <a:rPr lang="en-US" altLang="ja-JP" sz="2600" dirty="0" smtClean="0"/>
              <a:t>0.13%</a:t>
            </a:r>
            <a:r>
              <a:rPr lang="en-US" altLang="ja-JP" sz="2600" dirty="0"/>
              <a:t>】</a:t>
            </a:r>
            <a:endParaRPr kumimoji="1" lang="ja-JP" altLang="en-US" sz="2600" dirty="0"/>
          </a:p>
        </p:txBody>
      </p:sp>
      <p:sp>
        <p:nvSpPr>
          <p:cNvPr id="15" name="テキスト ボックス 14"/>
          <p:cNvSpPr txBox="1"/>
          <p:nvPr/>
        </p:nvSpPr>
        <p:spPr>
          <a:xfrm>
            <a:off x="401090" y="3017227"/>
            <a:ext cx="10649988" cy="492443"/>
          </a:xfrm>
          <a:prstGeom prst="rect">
            <a:avLst/>
          </a:prstGeom>
          <a:noFill/>
        </p:spPr>
        <p:txBody>
          <a:bodyPr wrap="square" rtlCol="0">
            <a:spAutoFit/>
          </a:bodyPr>
          <a:lstStyle/>
          <a:p>
            <a:r>
              <a:rPr lang="ja-JP" altLang="en-US" sz="2600" dirty="0" smtClean="0"/>
              <a:t>・ </a:t>
            </a:r>
            <a:r>
              <a:rPr lang="ja-JP" altLang="ja-JP" sz="2600" dirty="0" smtClean="0"/>
              <a:t>平均</a:t>
            </a:r>
            <a:r>
              <a:rPr lang="ja-JP" altLang="ja-JP" sz="2600" dirty="0"/>
              <a:t>表面</a:t>
            </a:r>
            <a:r>
              <a:rPr lang="ja-JP" altLang="ja-JP" sz="2600" dirty="0" smtClean="0"/>
              <a:t>気圧</a:t>
            </a:r>
            <a:r>
              <a:rPr lang="ja-JP" altLang="en-US" sz="2600" dirty="0"/>
              <a:t>：</a:t>
            </a:r>
            <a:r>
              <a:rPr lang="ja-JP" altLang="en-US" sz="2600" dirty="0" smtClean="0"/>
              <a:t>約</a:t>
            </a:r>
            <a:r>
              <a:rPr lang="en-US" altLang="ja-JP" sz="2600" dirty="0" smtClean="0"/>
              <a:t>6hPa</a:t>
            </a:r>
            <a:r>
              <a:rPr lang="ja-JP" altLang="ja-JP" sz="2600" dirty="0" smtClean="0"/>
              <a:t>（</a:t>
            </a:r>
            <a:r>
              <a:rPr lang="ja-JP" altLang="ja-JP" sz="2600" dirty="0"/>
              <a:t>地球の高度</a:t>
            </a:r>
            <a:r>
              <a:rPr lang="en-US" altLang="ja-JP" sz="2600" dirty="0"/>
              <a:t>30km</a:t>
            </a:r>
            <a:r>
              <a:rPr lang="ja-JP" altLang="ja-JP" sz="2600" dirty="0"/>
              <a:t>地点の気圧に相当。）</a:t>
            </a:r>
            <a:endParaRPr kumimoji="1" lang="ja-JP" altLang="en-US" sz="2600" dirty="0"/>
          </a:p>
        </p:txBody>
      </p:sp>
      <p:grpSp>
        <p:nvGrpSpPr>
          <p:cNvPr id="19" name="グループ化 18"/>
          <p:cNvGrpSpPr/>
          <p:nvPr/>
        </p:nvGrpSpPr>
        <p:grpSpPr>
          <a:xfrm>
            <a:off x="432000" y="1116000"/>
            <a:ext cx="11512610" cy="180829"/>
            <a:chOff x="429711" y="1382680"/>
            <a:chExt cx="11512610" cy="180829"/>
          </a:xfrm>
        </p:grpSpPr>
        <p:sp>
          <p:nvSpPr>
            <p:cNvPr id="20" name="正方形/長方形 19"/>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p:cNvPicPr>
              <a:picLocks noChangeAspect="1"/>
            </p:cNvPicPr>
            <p:nvPr/>
          </p:nvPicPr>
          <p:blipFill>
            <a:blip r:embed="rId2"/>
            <a:stretch>
              <a:fillRect/>
            </a:stretch>
          </p:blipFill>
          <p:spPr>
            <a:xfrm>
              <a:off x="429711" y="1382680"/>
              <a:ext cx="11510246" cy="60965"/>
            </a:xfrm>
            <a:prstGeom prst="rect">
              <a:avLst/>
            </a:prstGeom>
          </p:spPr>
        </p:pic>
        <p:pic>
          <p:nvPicPr>
            <p:cNvPr id="22" name="図 21"/>
            <p:cNvPicPr>
              <a:picLocks noChangeAspect="1"/>
            </p:cNvPicPr>
            <p:nvPr/>
          </p:nvPicPr>
          <p:blipFill>
            <a:blip r:embed="rId2"/>
            <a:stretch>
              <a:fillRect/>
            </a:stretch>
          </p:blipFill>
          <p:spPr>
            <a:xfrm>
              <a:off x="432075" y="1502544"/>
              <a:ext cx="11510246" cy="60965"/>
            </a:xfrm>
            <a:prstGeom prst="rect">
              <a:avLst/>
            </a:prstGeom>
          </p:spPr>
        </p:pic>
      </p:grpSp>
    </p:spTree>
    <p:extLst>
      <p:ext uri="{BB962C8B-B14F-4D97-AF65-F5344CB8AC3E}">
        <p14:creationId xmlns:p14="http://schemas.microsoft.com/office/powerpoint/2010/main" val="1237947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09801"/>
            <a:ext cx="2646145" cy="1325563"/>
          </a:xfrm>
        </p:spPr>
        <p:txBody>
          <a:bodyPr/>
          <a:lstStyle/>
          <a:p>
            <a:r>
              <a:rPr kumimoji="1" lang="ja-JP" altLang="en-US" dirty="0" smtClean="0"/>
              <a:t>気象現象</a:t>
            </a:r>
            <a:endParaRPr kumimoji="1" lang="ja-JP" altLang="en-US" dirty="0"/>
          </a:p>
        </p:txBody>
      </p:sp>
      <p:sp>
        <p:nvSpPr>
          <p:cNvPr id="3" name="コンテンツ プレースホルダー 2"/>
          <p:cNvSpPr>
            <a:spLocks noGrp="1"/>
          </p:cNvSpPr>
          <p:nvPr>
            <p:ph idx="1"/>
          </p:nvPr>
        </p:nvSpPr>
        <p:spPr>
          <a:xfrm>
            <a:off x="838200" y="1825626"/>
            <a:ext cx="807720" cy="493626"/>
          </a:xfrm>
        </p:spPr>
        <p:txBody>
          <a:bodyPr/>
          <a:lstStyle/>
          <a:p>
            <a:pPr marL="0" indent="0">
              <a:buNone/>
            </a:pPr>
            <a:r>
              <a:rPr kumimoji="1" lang="ja-JP" altLang="en-US" u="sng" dirty="0" smtClean="0">
                <a:solidFill>
                  <a:srgbClr val="FF0000"/>
                </a:solidFill>
              </a:rPr>
              <a:t>風</a:t>
            </a:r>
            <a:endParaRPr kumimoji="1" lang="ja-JP" altLang="en-US" u="sng" dirty="0">
              <a:solidFill>
                <a:srgbClr val="FF0000"/>
              </a:solidFill>
            </a:endParaRPr>
          </a:p>
        </p:txBody>
      </p:sp>
      <p:sp>
        <p:nvSpPr>
          <p:cNvPr id="4" name="テキスト ボックス 3"/>
          <p:cNvSpPr txBox="1"/>
          <p:nvPr/>
        </p:nvSpPr>
        <p:spPr>
          <a:xfrm>
            <a:off x="1148344" y="2387467"/>
            <a:ext cx="2683823" cy="492443"/>
          </a:xfrm>
          <a:prstGeom prst="rect">
            <a:avLst/>
          </a:prstGeom>
          <a:noFill/>
        </p:spPr>
        <p:txBody>
          <a:bodyPr wrap="square" rtlCol="0">
            <a:spAutoFit/>
          </a:bodyPr>
          <a:lstStyle/>
          <a:p>
            <a:r>
              <a:rPr kumimoji="1" lang="ja-JP" altLang="en-US" sz="2600" dirty="0" smtClean="0"/>
              <a:t>・ ハドレー循環</a:t>
            </a:r>
            <a:endParaRPr kumimoji="1" lang="ja-JP" altLang="en-US" sz="2600" dirty="0"/>
          </a:p>
        </p:txBody>
      </p:sp>
      <p:sp>
        <p:nvSpPr>
          <p:cNvPr id="5" name="テキスト ボックス 4"/>
          <p:cNvSpPr txBox="1"/>
          <p:nvPr/>
        </p:nvSpPr>
        <p:spPr>
          <a:xfrm>
            <a:off x="1148344" y="3621031"/>
            <a:ext cx="2401191" cy="492443"/>
          </a:xfrm>
          <a:prstGeom prst="rect">
            <a:avLst/>
          </a:prstGeom>
          <a:noFill/>
        </p:spPr>
        <p:txBody>
          <a:bodyPr wrap="square" rtlCol="0">
            <a:spAutoFit/>
          </a:bodyPr>
          <a:lstStyle/>
          <a:p>
            <a:r>
              <a:rPr kumimoji="1" lang="ja-JP" altLang="en-US" sz="2600" dirty="0" smtClean="0"/>
              <a:t>・ ジェット気流</a:t>
            </a:r>
            <a:endParaRPr kumimoji="1" lang="ja-JP" altLang="en-US" sz="2600" dirty="0"/>
          </a:p>
        </p:txBody>
      </p:sp>
      <p:sp>
        <p:nvSpPr>
          <p:cNvPr id="6" name="テキスト ボックス 5"/>
          <p:cNvSpPr txBox="1"/>
          <p:nvPr/>
        </p:nvSpPr>
        <p:spPr>
          <a:xfrm>
            <a:off x="1148344" y="3023996"/>
            <a:ext cx="3473532" cy="492443"/>
          </a:xfrm>
          <a:prstGeom prst="rect">
            <a:avLst/>
          </a:prstGeom>
          <a:noFill/>
        </p:spPr>
        <p:txBody>
          <a:bodyPr wrap="square" rtlCol="0">
            <a:spAutoFit/>
          </a:bodyPr>
          <a:lstStyle/>
          <a:p>
            <a:r>
              <a:rPr kumimoji="1" lang="ja-JP" altLang="en-US" sz="2600" dirty="0" smtClean="0"/>
              <a:t>・ 貿易風</a:t>
            </a:r>
            <a:endParaRPr kumimoji="1" lang="ja-JP" altLang="en-US" sz="2600" dirty="0"/>
          </a:p>
        </p:txBody>
      </p:sp>
      <p:sp>
        <p:nvSpPr>
          <p:cNvPr id="7" name="テキスト ボックス 6"/>
          <p:cNvSpPr txBox="1"/>
          <p:nvPr/>
        </p:nvSpPr>
        <p:spPr>
          <a:xfrm>
            <a:off x="5240977" y="2419168"/>
            <a:ext cx="2789118" cy="492443"/>
          </a:xfrm>
          <a:prstGeom prst="rect">
            <a:avLst/>
          </a:prstGeom>
          <a:noFill/>
        </p:spPr>
        <p:txBody>
          <a:bodyPr wrap="square" rtlCol="0">
            <a:spAutoFit/>
          </a:bodyPr>
          <a:lstStyle/>
          <a:p>
            <a:r>
              <a:rPr kumimoji="1" lang="ja-JP" altLang="en-US" sz="2600" dirty="0" smtClean="0"/>
              <a:t>寒暖の地域差</a:t>
            </a:r>
            <a:endParaRPr kumimoji="1" lang="ja-JP" altLang="en-US" sz="2600" dirty="0"/>
          </a:p>
        </p:txBody>
      </p:sp>
      <p:sp>
        <p:nvSpPr>
          <p:cNvPr id="8" name="テキスト ボックス 7"/>
          <p:cNvSpPr txBox="1"/>
          <p:nvPr/>
        </p:nvSpPr>
        <p:spPr>
          <a:xfrm>
            <a:off x="5240977" y="3285606"/>
            <a:ext cx="2118558" cy="492443"/>
          </a:xfrm>
          <a:prstGeom prst="rect">
            <a:avLst/>
          </a:prstGeom>
          <a:noFill/>
        </p:spPr>
        <p:txBody>
          <a:bodyPr wrap="square" rtlCol="0">
            <a:spAutoFit/>
          </a:bodyPr>
          <a:lstStyle/>
          <a:p>
            <a:r>
              <a:rPr kumimoji="1" lang="ja-JP" altLang="en-US" sz="2600" dirty="0" smtClean="0"/>
              <a:t>惑星の自転</a:t>
            </a:r>
            <a:endParaRPr kumimoji="1" lang="ja-JP" altLang="en-US" sz="2600" dirty="0"/>
          </a:p>
        </p:txBody>
      </p:sp>
      <p:sp>
        <p:nvSpPr>
          <p:cNvPr id="9" name="テキスト ボックス 8"/>
          <p:cNvSpPr txBox="1"/>
          <p:nvPr/>
        </p:nvSpPr>
        <p:spPr>
          <a:xfrm>
            <a:off x="1148344" y="4422727"/>
            <a:ext cx="3989714" cy="892552"/>
          </a:xfrm>
          <a:prstGeom prst="rect">
            <a:avLst/>
          </a:prstGeom>
          <a:noFill/>
        </p:spPr>
        <p:txBody>
          <a:bodyPr wrap="square" rtlCol="0">
            <a:spAutoFit/>
          </a:bodyPr>
          <a:lstStyle/>
          <a:p>
            <a:r>
              <a:rPr lang="ja-JP" altLang="en-US" sz="2600" dirty="0" smtClean="0"/>
              <a:t>・ </a:t>
            </a:r>
            <a:r>
              <a:rPr kumimoji="1" lang="ja-JP" altLang="en-US" sz="2600" dirty="0" smtClean="0"/>
              <a:t>日中における風速</a:t>
            </a:r>
            <a:r>
              <a:rPr kumimoji="1" lang="en-US" altLang="ja-JP" sz="2600" dirty="0" smtClean="0"/>
              <a:t>&amp;</a:t>
            </a:r>
            <a:r>
              <a:rPr kumimoji="1" lang="ja-JP" altLang="en-US" sz="2600" dirty="0" smtClean="0"/>
              <a:t>風向きの変化が強い</a:t>
            </a:r>
            <a:endParaRPr kumimoji="1" lang="ja-JP" altLang="en-US" sz="2600" dirty="0"/>
          </a:p>
        </p:txBody>
      </p:sp>
      <p:sp>
        <p:nvSpPr>
          <p:cNvPr id="10" name="テキスト ボックス 9"/>
          <p:cNvSpPr txBox="1"/>
          <p:nvPr/>
        </p:nvSpPr>
        <p:spPr>
          <a:xfrm>
            <a:off x="5759457" y="4673108"/>
            <a:ext cx="4020984" cy="492443"/>
          </a:xfrm>
          <a:prstGeom prst="rect">
            <a:avLst/>
          </a:prstGeom>
          <a:noFill/>
        </p:spPr>
        <p:txBody>
          <a:bodyPr wrap="square" rtlCol="0">
            <a:spAutoFit/>
          </a:bodyPr>
          <a:lstStyle/>
          <a:p>
            <a:r>
              <a:rPr lang="ja-JP" altLang="en-US" sz="2600" dirty="0" smtClean="0"/>
              <a:t>気温の大きな日較差</a:t>
            </a:r>
            <a:endParaRPr kumimoji="1" lang="ja-JP" altLang="en-US" sz="2600" dirty="0"/>
          </a:p>
        </p:txBody>
      </p:sp>
      <p:sp>
        <p:nvSpPr>
          <p:cNvPr id="12" name="テキスト ボックス 11"/>
          <p:cNvSpPr txBox="1"/>
          <p:nvPr/>
        </p:nvSpPr>
        <p:spPr>
          <a:xfrm>
            <a:off x="1147653" y="5744195"/>
            <a:ext cx="7410994" cy="492443"/>
          </a:xfrm>
          <a:prstGeom prst="rect">
            <a:avLst/>
          </a:prstGeom>
          <a:noFill/>
        </p:spPr>
        <p:txBody>
          <a:bodyPr wrap="square" rtlCol="0">
            <a:spAutoFit/>
          </a:bodyPr>
          <a:lstStyle/>
          <a:p>
            <a:r>
              <a:rPr lang="ja-JP" altLang="en-US" sz="2600" dirty="0" smtClean="0"/>
              <a:t>・ ダストストーム</a:t>
            </a:r>
            <a:endParaRPr kumimoji="1" lang="ja-JP" altLang="en-US" sz="2600" dirty="0"/>
          </a:p>
        </p:txBody>
      </p:sp>
      <p:grpSp>
        <p:nvGrpSpPr>
          <p:cNvPr id="13" name="グループ化 12"/>
          <p:cNvGrpSpPr/>
          <p:nvPr/>
        </p:nvGrpSpPr>
        <p:grpSpPr>
          <a:xfrm>
            <a:off x="4303542" y="5515424"/>
            <a:ext cx="3466407" cy="798021"/>
            <a:chOff x="2488276" y="327748"/>
            <a:chExt cx="3466407" cy="798021"/>
          </a:xfrm>
        </p:grpSpPr>
        <p:sp>
          <p:nvSpPr>
            <p:cNvPr id="14" name="円形吹き出し 13"/>
            <p:cNvSpPr/>
            <p:nvPr/>
          </p:nvSpPr>
          <p:spPr>
            <a:xfrm>
              <a:off x="2488276" y="327748"/>
              <a:ext cx="3380509" cy="798021"/>
            </a:xfrm>
            <a:prstGeom prst="wedgeEllipseCallout">
              <a:avLst>
                <a:gd name="adj1" fmla="val -54827"/>
                <a:gd name="adj2" fmla="val 32218"/>
              </a:avLst>
            </a:prstGeom>
            <a:solidFill>
              <a:srgbClr val="FCC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488276" y="542092"/>
              <a:ext cx="3466407" cy="369332"/>
            </a:xfrm>
            <a:prstGeom prst="rect">
              <a:avLst/>
            </a:prstGeom>
            <a:noFill/>
          </p:spPr>
          <p:txBody>
            <a:bodyPr wrap="square" rtlCol="0">
              <a:spAutoFit/>
            </a:bodyPr>
            <a:lstStyle/>
            <a:p>
              <a:r>
                <a:rPr kumimoji="1" lang="ja-JP" altLang="en-US" dirty="0" smtClean="0"/>
                <a:t>詳しくは、わさび氏のプレゼンで！</a:t>
              </a:r>
              <a:endParaRPr kumimoji="1" lang="ja-JP" altLang="en-US" dirty="0"/>
            </a:p>
          </p:txBody>
        </p:sp>
      </p:grpSp>
      <p:sp>
        <p:nvSpPr>
          <p:cNvPr id="16" name="左矢印 15"/>
          <p:cNvSpPr/>
          <p:nvPr/>
        </p:nvSpPr>
        <p:spPr>
          <a:xfrm>
            <a:off x="4335087" y="2523534"/>
            <a:ext cx="573578" cy="2862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矢印 16"/>
          <p:cNvSpPr/>
          <p:nvPr/>
        </p:nvSpPr>
        <p:spPr>
          <a:xfrm>
            <a:off x="4357848" y="3437660"/>
            <a:ext cx="573578" cy="2862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左矢印 17"/>
          <p:cNvSpPr/>
          <p:nvPr/>
        </p:nvSpPr>
        <p:spPr>
          <a:xfrm>
            <a:off x="5121450" y="4781709"/>
            <a:ext cx="573578" cy="2862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432000" y="1116000"/>
            <a:ext cx="11512610" cy="180829"/>
            <a:chOff x="429711" y="1382680"/>
            <a:chExt cx="11512610" cy="180829"/>
          </a:xfrm>
        </p:grpSpPr>
        <p:sp>
          <p:nvSpPr>
            <p:cNvPr id="21" name="正方形/長方形 20"/>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2"/>
            <a:stretch>
              <a:fillRect/>
            </a:stretch>
          </p:blipFill>
          <p:spPr>
            <a:xfrm>
              <a:off x="429711" y="1382680"/>
              <a:ext cx="11510246" cy="60965"/>
            </a:xfrm>
            <a:prstGeom prst="rect">
              <a:avLst/>
            </a:prstGeom>
          </p:spPr>
        </p:pic>
        <p:pic>
          <p:nvPicPr>
            <p:cNvPr id="23" name="図 22"/>
            <p:cNvPicPr>
              <a:picLocks noChangeAspect="1"/>
            </p:cNvPicPr>
            <p:nvPr/>
          </p:nvPicPr>
          <p:blipFill>
            <a:blip r:embed="rId2"/>
            <a:stretch>
              <a:fillRect/>
            </a:stretch>
          </p:blipFill>
          <p:spPr>
            <a:xfrm>
              <a:off x="432075" y="1502544"/>
              <a:ext cx="11510246" cy="60965"/>
            </a:xfrm>
            <a:prstGeom prst="rect">
              <a:avLst/>
            </a:prstGeom>
          </p:spPr>
        </p:pic>
      </p:grpSp>
      <p:sp>
        <p:nvSpPr>
          <p:cNvPr id="11" name="右中かっこ 10"/>
          <p:cNvSpPr/>
          <p:nvPr/>
        </p:nvSpPr>
        <p:spPr>
          <a:xfrm>
            <a:off x="3570098" y="3160304"/>
            <a:ext cx="453700" cy="956388"/>
          </a:xfrm>
          <a:prstGeom prst="rightBrac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5" name="図 24"/>
          <p:cNvPicPr>
            <a:picLocks noChangeAspect="1"/>
          </p:cNvPicPr>
          <p:nvPr/>
        </p:nvPicPr>
        <p:blipFill rotWithShape="1">
          <a:blip r:embed="rId3">
            <a:extLst>
              <a:ext uri="{28A0092B-C50C-407E-A947-70E740481C1C}">
                <a14:useLocalDpi xmlns:a14="http://schemas.microsoft.com/office/drawing/2010/main" val="0"/>
              </a:ext>
            </a:extLst>
          </a:blip>
          <a:srcRect t="-1" r="51495" b="-1641"/>
          <a:stretch/>
        </p:blipFill>
        <p:spPr>
          <a:xfrm>
            <a:off x="9622761" y="1621137"/>
            <a:ext cx="2431414" cy="5087888"/>
          </a:xfrm>
          <a:prstGeom prst="rect">
            <a:avLst/>
          </a:prstGeom>
        </p:spPr>
      </p:pic>
      <p:pic>
        <p:nvPicPr>
          <p:cNvPr id="28" name="図 27"/>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44779" r="51495" b="44344"/>
          <a:stretch/>
        </p:blipFill>
        <p:spPr>
          <a:xfrm>
            <a:off x="9623672" y="3868382"/>
            <a:ext cx="2431414" cy="544530"/>
          </a:xfrm>
          <a:prstGeom prst="rect">
            <a:avLst/>
          </a:prstGeom>
        </p:spPr>
      </p:pic>
      <p:sp>
        <p:nvSpPr>
          <p:cNvPr id="29" name="下矢印 28"/>
          <p:cNvSpPr/>
          <p:nvPr/>
        </p:nvSpPr>
        <p:spPr>
          <a:xfrm rot="8995130">
            <a:off x="9981142" y="4485054"/>
            <a:ext cx="323280" cy="52978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rot="2126105">
            <a:off x="9980950" y="3307775"/>
            <a:ext cx="314277" cy="51503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rot="2126105">
            <a:off x="11387112" y="3305286"/>
            <a:ext cx="318159" cy="521396"/>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下矢印 31"/>
          <p:cNvSpPr/>
          <p:nvPr/>
        </p:nvSpPr>
        <p:spPr>
          <a:xfrm rot="2126105">
            <a:off x="10704166" y="3322861"/>
            <a:ext cx="310279" cy="50848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rot="8995130">
            <a:off x="10659798" y="4490707"/>
            <a:ext cx="308832" cy="50611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下矢印 33"/>
          <p:cNvSpPr/>
          <p:nvPr/>
        </p:nvSpPr>
        <p:spPr>
          <a:xfrm rot="8995130">
            <a:off x="11364334" y="4507738"/>
            <a:ext cx="288047" cy="47204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環状矢印 34"/>
          <p:cNvSpPr/>
          <p:nvPr/>
        </p:nvSpPr>
        <p:spPr>
          <a:xfrm rot="17046678">
            <a:off x="8821652" y="2837875"/>
            <a:ext cx="1330972" cy="1330972"/>
          </a:xfrm>
          <a:prstGeom prst="circular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環状矢印 35"/>
          <p:cNvSpPr/>
          <p:nvPr/>
        </p:nvSpPr>
        <p:spPr>
          <a:xfrm rot="15020033" flipH="1">
            <a:off x="8926284" y="4224653"/>
            <a:ext cx="1389353" cy="1389353"/>
          </a:xfrm>
          <a:prstGeom prst="circular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0" name="図 39"/>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19369" r="51495" b="67906"/>
          <a:stretch/>
        </p:blipFill>
        <p:spPr>
          <a:xfrm>
            <a:off x="9620960" y="2586652"/>
            <a:ext cx="2431414" cy="636998"/>
          </a:xfrm>
          <a:prstGeom prst="rect">
            <a:avLst/>
          </a:prstGeom>
        </p:spPr>
      </p:pic>
      <p:pic>
        <p:nvPicPr>
          <p:cNvPr id="42" name="図 41"/>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19369" r="51495" b="67906"/>
          <a:stretch/>
        </p:blipFill>
        <p:spPr>
          <a:xfrm flipV="1">
            <a:off x="9620960" y="5025999"/>
            <a:ext cx="2431414" cy="636998"/>
          </a:xfrm>
          <a:prstGeom prst="rect">
            <a:avLst/>
          </a:prstGeom>
        </p:spPr>
      </p:pic>
      <p:sp>
        <p:nvSpPr>
          <p:cNvPr id="43" name="テキスト ボックス 42"/>
          <p:cNvSpPr txBox="1"/>
          <p:nvPr/>
        </p:nvSpPr>
        <p:spPr>
          <a:xfrm>
            <a:off x="10742740" y="4006524"/>
            <a:ext cx="2835667" cy="369332"/>
          </a:xfrm>
          <a:prstGeom prst="rect">
            <a:avLst/>
          </a:prstGeom>
          <a:noFill/>
        </p:spPr>
        <p:txBody>
          <a:bodyPr wrap="square" rtlCol="0">
            <a:spAutoFit/>
          </a:bodyPr>
          <a:lstStyle/>
          <a:p>
            <a:r>
              <a:rPr kumimoji="1" lang="ja-JP" altLang="en-US" dirty="0" smtClean="0"/>
              <a:t>熱帯収束帯</a:t>
            </a:r>
            <a:endParaRPr kumimoji="1" lang="ja-JP" altLang="en-US" dirty="0"/>
          </a:p>
        </p:txBody>
      </p:sp>
      <p:sp>
        <p:nvSpPr>
          <p:cNvPr id="44" name="テキスト ボックス 43"/>
          <p:cNvSpPr txBox="1"/>
          <p:nvPr/>
        </p:nvSpPr>
        <p:spPr>
          <a:xfrm>
            <a:off x="10532344" y="2753799"/>
            <a:ext cx="3402316" cy="369332"/>
          </a:xfrm>
          <a:prstGeom prst="rect">
            <a:avLst/>
          </a:prstGeom>
          <a:noFill/>
        </p:spPr>
        <p:txBody>
          <a:bodyPr wrap="square" rtlCol="0">
            <a:spAutoFit/>
          </a:bodyPr>
          <a:lstStyle/>
          <a:p>
            <a:r>
              <a:rPr kumimoji="1" lang="ja-JP" altLang="en-US" dirty="0" smtClean="0"/>
              <a:t>亜熱帯高圧帯</a:t>
            </a:r>
            <a:endParaRPr kumimoji="1" lang="ja-JP" altLang="en-US" dirty="0"/>
          </a:p>
        </p:txBody>
      </p:sp>
      <p:sp>
        <p:nvSpPr>
          <p:cNvPr id="45" name="テキスト ボックス 44"/>
          <p:cNvSpPr txBox="1"/>
          <p:nvPr/>
        </p:nvSpPr>
        <p:spPr>
          <a:xfrm>
            <a:off x="10562437" y="5187126"/>
            <a:ext cx="3402316" cy="369332"/>
          </a:xfrm>
          <a:prstGeom prst="rect">
            <a:avLst/>
          </a:prstGeom>
          <a:noFill/>
        </p:spPr>
        <p:txBody>
          <a:bodyPr wrap="square" rtlCol="0">
            <a:spAutoFit/>
          </a:bodyPr>
          <a:lstStyle/>
          <a:p>
            <a:r>
              <a:rPr kumimoji="1" lang="ja-JP" altLang="en-US" dirty="0" smtClean="0"/>
              <a:t>亜熱帯高圧帯</a:t>
            </a:r>
            <a:endParaRPr kumimoji="1" lang="ja-JP" altLang="en-US" dirty="0"/>
          </a:p>
        </p:txBody>
      </p:sp>
    </p:spTree>
    <p:extLst>
      <p:ext uri="{BB962C8B-B14F-4D97-AF65-F5344CB8AC3E}">
        <p14:creationId xmlns:p14="http://schemas.microsoft.com/office/powerpoint/2010/main" val="1914521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8351" y="108782"/>
            <a:ext cx="10515600" cy="1325563"/>
          </a:xfrm>
        </p:spPr>
        <p:txBody>
          <a:bodyPr/>
          <a:lstStyle/>
          <a:p>
            <a:r>
              <a:rPr kumimoji="1" lang="ja-JP" altLang="en-US" dirty="0" smtClean="0"/>
              <a:t>気候（１）</a:t>
            </a:r>
            <a:endParaRPr kumimoji="1" lang="ja-JP" altLang="en-US" dirty="0"/>
          </a:p>
        </p:txBody>
      </p:sp>
      <p:sp>
        <p:nvSpPr>
          <p:cNvPr id="3" name="コンテンツ プレースホルダー 2"/>
          <p:cNvSpPr>
            <a:spLocks noGrp="1"/>
          </p:cNvSpPr>
          <p:nvPr>
            <p:ph idx="1"/>
          </p:nvPr>
        </p:nvSpPr>
        <p:spPr>
          <a:xfrm>
            <a:off x="941118" y="3342599"/>
            <a:ext cx="10515600" cy="1192668"/>
          </a:xfrm>
        </p:spPr>
        <p:txBody>
          <a:bodyPr>
            <a:normAutofit/>
          </a:bodyPr>
          <a:lstStyle/>
          <a:p>
            <a:pPr marL="0" indent="0">
              <a:buNone/>
            </a:pPr>
            <a:r>
              <a:rPr lang="ja-JP" altLang="ja-JP" sz="2600" dirty="0" smtClean="0"/>
              <a:t>南半球</a:t>
            </a:r>
            <a:r>
              <a:rPr lang="ja-JP" altLang="ja-JP" sz="2600" dirty="0"/>
              <a:t>の夏の午後は温暖</a:t>
            </a:r>
            <a:r>
              <a:rPr lang="ja-JP" altLang="ja-JP" sz="2600" dirty="0" smtClean="0"/>
              <a:t>（</a:t>
            </a:r>
            <a:r>
              <a:rPr lang="ja-JP" altLang="en-US" sz="2600" dirty="0" smtClean="0"/>
              <a:t>約</a:t>
            </a:r>
            <a:r>
              <a:rPr lang="en-US" altLang="ja-JP" sz="2600" dirty="0" smtClean="0"/>
              <a:t>20</a:t>
            </a:r>
            <a:r>
              <a:rPr lang="ja-JP" altLang="ja-JP" sz="2600" dirty="0" smtClean="0"/>
              <a:t>℃）</a:t>
            </a:r>
            <a:r>
              <a:rPr lang="ja-JP" altLang="en-US" sz="2600" dirty="0" smtClean="0"/>
              <a:t>だが、</a:t>
            </a:r>
            <a:r>
              <a:rPr lang="ja-JP" altLang="ja-JP" sz="2600" dirty="0" smtClean="0"/>
              <a:t>夜になると気温が数十度下がり、翌日の朝になるまで</a:t>
            </a:r>
            <a:r>
              <a:rPr lang="ja-JP" altLang="en-US" sz="2600" dirty="0" smtClean="0"/>
              <a:t>凍てつく世界に。</a:t>
            </a:r>
            <a:endParaRPr kumimoji="1" lang="ja-JP" altLang="en-US" sz="2600" dirty="0"/>
          </a:p>
        </p:txBody>
      </p:sp>
      <p:sp>
        <p:nvSpPr>
          <p:cNvPr id="4" name="テキスト ボックス 3"/>
          <p:cNvSpPr txBox="1"/>
          <p:nvPr/>
        </p:nvSpPr>
        <p:spPr>
          <a:xfrm>
            <a:off x="3041238" y="4689182"/>
            <a:ext cx="8770522" cy="769441"/>
          </a:xfrm>
          <a:prstGeom prst="rect">
            <a:avLst/>
          </a:prstGeom>
          <a:noFill/>
        </p:spPr>
        <p:txBody>
          <a:bodyPr wrap="square" rtlCol="0">
            <a:spAutoFit/>
          </a:bodyPr>
          <a:lstStyle/>
          <a:p>
            <a:r>
              <a:rPr lang="ja-JP" altLang="en-US" sz="2600" dirty="0" smtClean="0"/>
              <a:t>・・</a:t>
            </a:r>
            <a:r>
              <a:rPr lang="ja-JP" altLang="en-US" sz="2600" dirty="0"/>
              <a:t>・</a:t>
            </a:r>
            <a:r>
              <a:rPr lang="ja-JP" altLang="ja-JP" sz="2600" dirty="0" smtClean="0"/>
              <a:t>乾燥</a:t>
            </a:r>
            <a:r>
              <a:rPr lang="ja-JP" altLang="ja-JP" sz="2600" dirty="0"/>
              <a:t>した粒子状の土壌＝熱をあまり蓄積できない</a:t>
            </a:r>
            <a:r>
              <a:rPr lang="ja-JP" altLang="ja-JP" sz="2600" dirty="0" smtClean="0"/>
              <a:t>ため</a:t>
            </a:r>
            <a:endParaRPr lang="ja-JP" altLang="ja-JP" sz="2600" dirty="0"/>
          </a:p>
          <a:p>
            <a:endParaRPr kumimoji="1" lang="ja-JP" altLang="en-US" dirty="0"/>
          </a:p>
        </p:txBody>
      </p:sp>
      <p:sp>
        <p:nvSpPr>
          <p:cNvPr id="5" name="テキスト ボックス 4"/>
          <p:cNvSpPr txBox="1"/>
          <p:nvPr/>
        </p:nvSpPr>
        <p:spPr>
          <a:xfrm>
            <a:off x="510639" y="1949186"/>
            <a:ext cx="7272394" cy="523220"/>
          </a:xfrm>
          <a:prstGeom prst="rect">
            <a:avLst/>
          </a:prstGeom>
          <a:noFill/>
        </p:spPr>
        <p:txBody>
          <a:bodyPr wrap="square" rtlCol="0">
            <a:spAutoFit/>
          </a:bodyPr>
          <a:lstStyle/>
          <a:p>
            <a:r>
              <a:rPr lang="ja-JP" altLang="en-US" sz="2800" u="sng" dirty="0" smtClean="0">
                <a:solidFill>
                  <a:srgbClr val="FF0000"/>
                </a:solidFill>
              </a:rPr>
              <a:t>超大陸性の気候</a:t>
            </a:r>
            <a:r>
              <a:rPr lang="ja-JP" altLang="en-US" sz="2800" dirty="0" smtClean="0"/>
              <a:t>（</a:t>
            </a:r>
            <a:r>
              <a:rPr lang="ja-JP" altLang="ja-JP" sz="2800" dirty="0" smtClean="0"/>
              <a:t>日較差</a:t>
            </a:r>
            <a:r>
              <a:rPr lang="ja-JP" altLang="en-US" sz="2800" dirty="0" smtClean="0"/>
              <a:t>、年較差</a:t>
            </a:r>
            <a:r>
              <a:rPr lang="ja-JP" altLang="ja-JP" sz="2800" dirty="0" smtClean="0"/>
              <a:t>が大きい</a:t>
            </a:r>
            <a:r>
              <a:rPr lang="ja-JP" altLang="en-US" sz="2800" dirty="0" smtClean="0"/>
              <a:t>）</a:t>
            </a:r>
            <a:endParaRPr lang="ja-JP" altLang="ja-JP" sz="2800" dirty="0"/>
          </a:p>
        </p:txBody>
      </p:sp>
      <p:sp>
        <p:nvSpPr>
          <p:cNvPr id="7" name="テキスト ボックス 6"/>
          <p:cNvSpPr txBox="1"/>
          <p:nvPr/>
        </p:nvSpPr>
        <p:spPr>
          <a:xfrm>
            <a:off x="3041238" y="5612538"/>
            <a:ext cx="9379131" cy="492443"/>
          </a:xfrm>
          <a:prstGeom prst="rect">
            <a:avLst/>
          </a:prstGeom>
          <a:noFill/>
        </p:spPr>
        <p:txBody>
          <a:bodyPr wrap="square" rtlCol="0">
            <a:spAutoFit/>
          </a:bodyPr>
          <a:lstStyle/>
          <a:p>
            <a:r>
              <a:rPr lang="ja-JP" altLang="en-US" sz="2600" dirty="0" smtClean="0"/>
              <a:t>・・</a:t>
            </a:r>
            <a:r>
              <a:rPr lang="ja-JP" altLang="en-US" sz="2600" dirty="0"/>
              <a:t>・</a:t>
            </a:r>
            <a:r>
              <a:rPr lang="ja-JP" altLang="en-US" sz="2600" dirty="0" smtClean="0"/>
              <a:t> </a:t>
            </a:r>
            <a:r>
              <a:rPr lang="ja-JP" altLang="ja-JP" sz="2600" dirty="0" smtClean="0"/>
              <a:t>火星</a:t>
            </a:r>
            <a:r>
              <a:rPr lang="ja-JP" altLang="ja-JP" sz="2600" dirty="0"/>
              <a:t>大気の質量が小さい</a:t>
            </a:r>
            <a:r>
              <a:rPr lang="ja-JP" altLang="ja-JP" sz="2600" dirty="0" smtClean="0"/>
              <a:t>ため</a:t>
            </a:r>
            <a:endParaRPr kumimoji="1" lang="ja-JP" altLang="en-US" sz="2600" dirty="0"/>
          </a:p>
        </p:txBody>
      </p:sp>
      <p:grpSp>
        <p:nvGrpSpPr>
          <p:cNvPr id="8" name="グループ化 7"/>
          <p:cNvGrpSpPr/>
          <p:nvPr/>
        </p:nvGrpSpPr>
        <p:grpSpPr>
          <a:xfrm>
            <a:off x="432000" y="1116000"/>
            <a:ext cx="11512610" cy="180829"/>
            <a:chOff x="429711" y="1382680"/>
            <a:chExt cx="11512610" cy="180829"/>
          </a:xfrm>
        </p:grpSpPr>
        <p:sp>
          <p:nvSpPr>
            <p:cNvPr id="9" name="正方形/長方形 8"/>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2"/>
            <a:stretch>
              <a:fillRect/>
            </a:stretch>
          </p:blipFill>
          <p:spPr>
            <a:xfrm>
              <a:off x="429711" y="1382680"/>
              <a:ext cx="11510246" cy="60965"/>
            </a:xfrm>
            <a:prstGeom prst="rect">
              <a:avLst/>
            </a:prstGeom>
          </p:spPr>
        </p:pic>
        <p:pic>
          <p:nvPicPr>
            <p:cNvPr id="11" name="図 10"/>
            <p:cNvPicPr>
              <a:picLocks noChangeAspect="1"/>
            </p:cNvPicPr>
            <p:nvPr/>
          </p:nvPicPr>
          <p:blipFill>
            <a:blip r:embed="rId2"/>
            <a:stretch>
              <a:fillRect/>
            </a:stretch>
          </p:blipFill>
          <p:spPr>
            <a:xfrm>
              <a:off x="432075" y="1502544"/>
              <a:ext cx="11510246" cy="60965"/>
            </a:xfrm>
            <a:prstGeom prst="rect">
              <a:avLst/>
            </a:prstGeom>
          </p:spPr>
        </p:pic>
      </p:grpSp>
    </p:spTree>
    <p:extLst>
      <p:ext uri="{BB962C8B-B14F-4D97-AF65-F5344CB8AC3E}">
        <p14:creationId xmlns:p14="http://schemas.microsoft.com/office/powerpoint/2010/main" val="358547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0960" y="273729"/>
            <a:ext cx="2653146" cy="1023100"/>
          </a:xfrm>
        </p:spPr>
        <p:txBody>
          <a:bodyPr>
            <a:normAutofit/>
          </a:bodyPr>
          <a:lstStyle/>
          <a:p>
            <a:r>
              <a:rPr kumimoji="1" lang="ja-JP" altLang="en-US" dirty="0" smtClean="0"/>
              <a:t>気候（２）</a:t>
            </a:r>
            <a:endParaRPr kumimoji="1" lang="ja-JP" altLang="en-US" dirty="0"/>
          </a:p>
        </p:txBody>
      </p:sp>
      <p:sp>
        <p:nvSpPr>
          <p:cNvPr id="7" name="テキスト ボックス 6"/>
          <p:cNvSpPr txBox="1"/>
          <p:nvPr/>
        </p:nvSpPr>
        <p:spPr>
          <a:xfrm>
            <a:off x="538064" y="1566848"/>
            <a:ext cx="2219499" cy="523220"/>
          </a:xfrm>
          <a:prstGeom prst="rect">
            <a:avLst/>
          </a:prstGeom>
          <a:noFill/>
        </p:spPr>
        <p:txBody>
          <a:bodyPr wrap="square" rtlCol="0">
            <a:spAutoFit/>
          </a:bodyPr>
          <a:lstStyle/>
          <a:p>
            <a:r>
              <a:rPr kumimoji="1" lang="ja-JP" altLang="en-US" sz="2800" u="sng" dirty="0" smtClean="0">
                <a:solidFill>
                  <a:srgbClr val="FF0000"/>
                </a:solidFill>
              </a:rPr>
              <a:t>四季変化</a:t>
            </a:r>
            <a:endParaRPr kumimoji="1" lang="ja-JP" altLang="en-US" sz="2800" u="sng" dirty="0">
              <a:solidFill>
                <a:srgbClr val="FF0000"/>
              </a:solidFill>
            </a:endParaRPr>
          </a:p>
        </p:txBody>
      </p:sp>
      <p:sp>
        <p:nvSpPr>
          <p:cNvPr id="8" name="テキスト ボックス 7"/>
          <p:cNvSpPr txBox="1"/>
          <p:nvPr/>
        </p:nvSpPr>
        <p:spPr>
          <a:xfrm>
            <a:off x="965621" y="3750602"/>
            <a:ext cx="10762553" cy="892552"/>
          </a:xfrm>
          <a:prstGeom prst="rect">
            <a:avLst/>
          </a:prstGeom>
          <a:noFill/>
        </p:spPr>
        <p:txBody>
          <a:bodyPr wrap="square" rtlCol="0">
            <a:spAutoFit/>
          </a:bodyPr>
          <a:lstStyle/>
          <a:p>
            <a:r>
              <a:rPr lang="ja-JP" altLang="en-US" sz="2600" dirty="0" smtClean="0"/>
              <a:t>・ 地球上より明確で、冬至と夏至のとき よりいっそう顕著に</a:t>
            </a:r>
            <a:endParaRPr lang="en-US" altLang="ja-JP" sz="2600" dirty="0" smtClean="0"/>
          </a:p>
          <a:p>
            <a:pPr algn="r"/>
            <a:r>
              <a:rPr lang="ja-JP" altLang="en-US" sz="2600" dirty="0" smtClean="0"/>
              <a:t>・・</a:t>
            </a:r>
            <a:r>
              <a:rPr lang="ja-JP" altLang="en-US" sz="2600" dirty="0"/>
              <a:t>・</a:t>
            </a:r>
            <a:r>
              <a:rPr lang="ja-JP" altLang="en-US" sz="2600" dirty="0" smtClean="0"/>
              <a:t> </a:t>
            </a:r>
            <a:r>
              <a:rPr lang="ja-JP" altLang="ja-JP" sz="2600" dirty="0" smtClean="0"/>
              <a:t>海洋</a:t>
            </a:r>
            <a:r>
              <a:rPr lang="ja-JP" altLang="ja-JP" sz="2600" dirty="0"/>
              <a:t>や水の比熱、氷、雪による太陽放射の反射を無視できる</a:t>
            </a:r>
            <a:r>
              <a:rPr lang="ja-JP" altLang="ja-JP" sz="2600" dirty="0" smtClean="0"/>
              <a:t>ため</a:t>
            </a:r>
            <a:endParaRPr kumimoji="1" lang="ja-JP" altLang="en-US" sz="2600" dirty="0"/>
          </a:p>
        </p:txBody>
      </p:sp>
      <p:sp>
        <p:nvSpPr>
          <p:cNvPr id="11" name="テキスト ボックス 10"/>
          <p:cNvSpPr txBox="1"/>
          <p:nvPr/>
        </p:nvSpPr>
        <p:spPr>
          <a:xfrm>
            <a:off x="965621" y="5141353"/>
            <a:ext cx="8944403" cy="892552"/>
          </a:xfrm>
          <a:prstGeom prst="rect">
            <a:avLst/>
          </a:prstGeom>
          <a:noFill/>
        </p:spPr>
        <p:txBody>
          <a:bodyPr wrap="square" rtlCol="0">
            <a:spAutoFit/>
          </a:bodyPr>
          <a:lstStyle/>
          <a:p>
            <a:r>
              <a:rPr lang="ja-JP" altLang="en-US" sz="2600" dirty="0" smtClean="0"/>
              <a:t>・ </a:t>
            </a:r>
            <a:r>
              <a:rPr lang="ja-JP" altLang="ja-JP" sz="2600" dirty="0" smtClean="0"/>
              <a:t>春分</a:t>
            </a:r>
            <a:r>
              <a:rPr lang="ja-JP" altLang="ja-JP" sz="2600" dirty="0"/>
              <a:t>と</a:t>
            </a:r>
            <a:r>
              <a:rPr lang="ja-JP" altLang="ja-JP" sz="2600" dirty="0" smtClean="0"/>
              <a:t>秋分</a:t>
            </a:r>
            <a:r>
              <a:rPr lang="ja-JP" altLang="en-US" sz="2600" dirty="0" smtClean="0"/>
              <a:t>のとき、</a:t>
            </a:r>
            <a:r>
              <a:rPr lang="ja-JP" altLang="ja-JP" sz="2600" dirty="0" smtClean="0"/>
              <a:t>極</a:t>
            </a:r>
            <a:r>
              <a:rPr lang="ja-JP" altLang="ja-JP" sz="2600" dirty="0"/>
              <a:t>地方は</a:t>
            </a:r>
            <a:r>
              <a:rPr lang="ja-JP" altLang="ja-JP" sz="2600" dirty="0" smtClean="0"/>
              <a:t>寒冷</a:t>
            </a:r>
            <a:r>
              <a:rPr lang="ja-JP" altLang="en-US" sz="2600" dirty="0" smtClean="0"/>
              <a:t>、</a:t>
            </a:r>
            <a:r>
              <a:rPr lang="ja-JP" altLang="ja-JP" sz="2600" dirty="0" smtClean="0"/>
              <a:t>赤道直下</a:t>
            </a:r>
            <a:r>
              <a:rPr lang="ja-JP" altLang="en-US" sz="2600" dirty="0"/>
              <a:t>は</a:t>
            </a:r>
            <a:r>
              <a:rPr lang="ja-JP" altLang="ja-JP" sz="2600" dirty="0" smtClean="0"/>
              <a:t>温暖</a:t>
            </a:r>
            <a:endParaRPr lang="en-US" altLang="ja-JP" sz="2600" dirty="0" smtClean="0"/>
          </a:p>
          <a:p>
            <a:pPr algn="r"/>
            <a:r>
              <a:rPr lang="ja-JP" altLang="en-US" sz="2600" dirty="0" smtClean="0"/>
              <a:t>・・・ 赤道面が太陽の方向を向くため</a:t>
            </a:r>
            <a:endParaRPr lang="ja-JP" altLang="ja-JP" sz="2600" dirty="0"/>
          </a:p>
        </p:txBody>
      </p:sp>
      <p:sp>
        <p:nvSpPr>
          <p:cNvPr id="12" name="テキスト ボックス 11"/>
          <p:cNvSpPr txBox="1"/>
          <p:nvPr/>
        </p:nvSpPr>
        <p:spPr>
          <a:xfrm>
            <a:off x="965621" y="2359851"/>
            <a:ext cx="9650692" cy="892552"/>
          </a:xfrm>
          <a:prstGeom prst="rect">
            <a:avLst/>
          </a:prstGeom>
          <a:noFill/>
        </p:spPr>
        <p:txBody>
          <a:bodyPr wrap="square" rtlCol="0">
            <a:spAutoFit/>
          </a:bodyPr>
          <a:lstStyle/>
          <a:p>
            <a:r>
              <a:rPr lang="ja-JP" altLang="en-US" sz="2600" dirty="0" smtClean="0"/>
              <a:t>・ 各季節の長さは、地球のように平均していない</a:t>
            </a:r>
            <a:endParaRPr lang="en-US" altLang="ja-JP" sz="2600" dirty="0" smtClean="0"/>
          </a:p>
          <a:p>
            <a:pPr algn="r"/>
            <a:r>
              <a:rPr lang="ja-JP" altLang="en-US" sz="2600" dirty="0" smtClean="0"/>
              <a:t>・・・ 公転軌道が地球のような円形ではなく楕円形であるため</a:t>
            </a:r>
            <a:endParaRPr lang="ja-JP" altLang="ja-JP" sz="2600" dirty="0"/>
          </a:p>
        </p:txBody>
      </p:sp>
      <p:grpSp>
        <p:nvGrpSpPr>
          <p:cNvPr id="10" name="グループ化 9"/>
          <p:cNvGrpSpPr/>
          <p:nvPr/>
        </p:nvGrpSpPr>
        <p:grpSpPr>
          <a:xfrm>
            <a:off x="432000" y="1116000"/>
            <a:ext cx="11512610" cy="180829"/>
            <a:chOff x="429711" y="1382680"/>
            <a:chExt cx="11512610" cy="180829"/>
          </a:xfrm>
        </p:grpSpPr>
        <p:sp>
          <p:nvSpPr>
            <p:cNvPr id="13" name="正方形/長方形 12"/>
            <p:cNvSpPr/>
            <p:nvPr/>
          </p:nvSpPr>
          <p:spPr>
            <a:xfrm>
              <a:off x="432075" y="1443184"/>
              <a:ext cx="11504814" cy="5818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p:cNvPicPr>
              <a:picLocks noChangeAspect="1"/>
            </p:cNvPicPr>
            <p:nvPr/>
          </p:nvPicPr>
          <p:blipFill>
            <a:blip r:embed="rId2"/>
            <a:stretch>
              <a:fillRect/>
            </a:stretch>
          </p:blipFill>
          <p:spPr>
            <a:xfrm>
              <a:off x="429711" y="1382680"/>
              <a:ext cx="11510246" cy="60965"/>
            </a:xfrm>
            <a:prstGeom prst="rect">
              <a:avLst/>
            </a:prstGeom>
          </p:spPr>
        </p:pic>
        <p:pic>
          <p:nvPicPr>
            <p:cNvPr id="15" name="図 14"/>
            <p:cNvPicPr>
              <a:picLocks noChangeAspect="1"/>
            </p:cNvPicPr>
            <p:nvPr/>
          </p:nvPicPr>
          <p:blipFill>
            <a:blip r:embed="rId2"/>
            <a:stretch>
              <a:fillRect/>
            </a:stretch>
          </p:blipFill>
          <p:spPr>
            <a:xfrm>
              <a:off x="432075" y="1502544"/>
              <a:ext cx="11510246" cy="60965"/>
            </a:xfrm>
            <a:prstGeom prst="rect">
              <a:avLst/>
            </a:prstGeom>
          </p:spPr>
        </p:pic>
      </p:grpSp>
    </p:spTree>
    <p:extLst>
      <p:ext uri="{BB962C8B-B14F-4D97-AF65-F5344CB8AC3E}">
        <p14:creationId xmlns:p14="http://schemas.microsoft.com/office/powerpoint/2010/main" val="604928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1677</TotalTime>
  <Words>1718</Words>
  <Application>Microsoft Office PowerPoint</Application>
  <PresentationFormat>ワイド画面</PresentationFormat>
  <Paragraphs>299</Paragraphs>
  <Slides>31</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AR P丸ゴシック体M</vt:lpstr>
      <vt:lpstr>ＭＳ Ｐゴシック</vt:lpstr>
      <vt:lpstr>Arial</vt:lpstr>
      <vt:lpstr>Calibri</vt:lpstr>
      <vt:lpstr>Calibri Light</vt:lpstr>
      <vt:lpstr>Cambria Math</vt:lpstr>
      <vt:lpstr>Papyrus</vt:lpstr>
      <vt:lpstr>Office Theme</vt:lpstr>
      <vt:lpstr>火星について</vt:lpstr>
      <vt:lpstr>目次</vt:lpstr>
      <vt:lpstr>基本データ</vt:lpstr>
      <vt:lpstr>内部構造</vt:lpstr>
      <vt:lpstr>火星の表面はなぜ赤い？</vt:lpstr>
      <vt:lpstr>大気</vt:lpstr>
      <vt:lpstr>気象現象</vt:lpstr>
      <vt:lpstr>気候（１）</vt:lpstr>
      <vt:lpstr>気候（２）</vt:lpstr>
      <vt:lpstr>地軸の傾き</vt:lpstr>
      <vt:lpstr>その他の火星の特徴（１）</vt:lpstr>
      <vt:lpstr>その他の火星の特徴（２）</vt:lpstr>
      <vt:lpstr>その他の火星の特徴（３）</vt:lpstr>
      <vt:lpstr>火星の火山（１）</vt:lpstr>
      <vt:lpstr>火星の火山（２）</vt:lpstr>
      <vt:lpstr>火星の火山（３）</vt:lpstr>
      <vt:lpstr>火星の火山（４）</vt:lpstr>
      <vt:lpstr>溶岩の地形（１）</vt:lpstr>
      <vt:lpstr>マリネリス峡谷</vt:lpstr>
      <vt:lpstr>カオス地形</vt:lpstr>
      <vt:lpstr>クレーター（１）</vt:lpstr>
      <vt:lpstr>クレーター（２）</vt:lpstr>
      <vt:lpstr>クレーター（３）</vt:lpstr>
      <vt:lpstr>火星探査</vt:lpstr>
      <vt:lpstr>火星の歴史</vt:lpstr>
      <vt:lpstr>衛星（１）</vt:lpstr>
      <vt:lpstr>衛星（２）</vt:lpstr>
      <vt:lpstr>衛星（３）</vt:lpstr>
      <vt:lpstr>参考文献</vt:lpstr>
      <vt:lpstr>参考文献（２）</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火星について</dc:title>
  <dc:creator>Natsuki</dc:creator>
  <cp:lastModifiedBy>Natchan</cp:lastModifiedBy>
  <cp:revision>295</cp:revision>
  <dcterms:created xsi:type="dcterms:W3CDTF">2016-01-04T06:03:55Z</dcterms:created>
  <dcterms:modified xsi:type="dcterms:W3CDTF">2016-01-16T10:35:00Z</dcterms:modified>
</cp:coreProperties>
</file>