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57" r:id="rId3"/>
    <p:sldId id="264" r:id="rId4"/>
    <p:sldId id="259" r:id="rId5"/>
    <p:sldId id="260" r:id="rId6"/>
    <p:sldId id="263" r:id="rId7"/>
    <p:sldId id="258" r:id="rId8"/>
    <p:sldId id="262" r:id="rId9"/>
    <p:sldId id="269" r:id="rId10"/>
    <p:sldId id="265" r:id="rId11"/>
    <p:sldId id="267" r:id="rId12"/>
    <p:sldId id="266" r:id="rId13"/>
    <p:sldId id="268" r:id="rId14"/>
    <p:sldId id="271" r:id="rId15"/>
    <p:sldId id="270" r:id="rId16"/>
    <p:sldId id="272" r:id="rId17"/>
    <p:sldId id="273" r:id="rId18"/>
    <p:sldId id="274" r:id="rId19"/>
    <p:sldId id="275" r:id="rId20"/>
    <p:sldId id="261" r:id="rId21"/>
    <p:sldId id="276"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9CC58-7507-4E1F-881D-D21B3D412E35}" type="datetimeFigureOut">
              <a:rPr kumimoji="1" lang="ja-JP" altLang="en-US" smtClean="0"/>
              <a:pPr/>
              <a:t>2016/2/22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57EF02-D1E0-4DC3-AFE5-A805057E9FF7}" type="slidenum">
              <a:rPr kumimoji="1" lang="ja-JP" altLang="en-US" smtClean="0"/>
              <a:pPr/>
              <a:t>‹#›</a:t>
            </a:fld>
            <a:endParaRPr kumimoji="1" lang="ja-JP" altLang="en-US"/>
          </a:p>
        </p:txBody>
      </p:sp>
    </p:spTree>
    <p:extLst>
      <p:ext uri="{BB962C8B-B14F-4D97-AF65-F5344CB8AC3E}">
        <p14:creationId xmlns:p14="http://schemas.microsoft.com/office/powerpoint/2010/main" val="36343151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157EF02-D1E0-4DC3-AFE5-A805057E9FF7}" type="slidenum">
              <a:rPr kumimoji="1" lang="ja-JP" altLang="en-US" smtClean="0"/>
              <a:pPr/>
              <a:t>20</a:t>
            </a:fld>
            <a:endParaRPr kumimoji="1" lang="ja-JP" altLang="en-US"/>
          </a:p>
        </p:txBody>
      </p:sp>
    </p:spTree>
    <p:extLst>
      <p:ext uri="{BB962C8B-B14F-4D97-AF65-F5344CB8AC3E}">
        <p14:creationId xmlns:p14="http://schemas.microsoft.com/office/powerpoint/2010/main" val="573911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652AD002-A1F8-470A-8866-A604EC41AB5B}" type="datetimeFigureOut">
              <a:rPr kumimoji="1" lang="ja-JP" altLang="en-US" smtClean="0"/>
              <a:pPr/>
              <a:t>2016/2/22</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573163D2-992F-407C-8F38-BB565020DDE7}"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652AD002-A1F8-470A-8866-A604EC41AB5B}" type="datetimeFigureOut">
              <a:rPr kumimoji="1" lang="ja-JP" altLang="en-US" smtClean="0"/>
              <a:pPr/>
              <a:t>2016/2/22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3163D2-992F-407C-8F38-BB565020DDE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652AD002-A1F8-470A-8866-A604EC41AB5B}" type="datetimeFigureOut">
              <a:rPr kumimoji="1" lang="ja-JP" altLang="en-US" smtClean="0"/>
              <a:pPr/>
              <a:t>2016/2/22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3163D2-992F-407C-8F38-BB565020DDE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652AD002-A1F8-470A-8866-A604EC41AB5B}" type="datetimeFigureOut">
              <a:rPr kumimoji="1" lang="ja-JP" altLang="en-US" smtClean="0"/>
              <a:pPr/>
              <a:t>2016/2/22</a:t>
            </a:fld>
            <a:endParaRPr kumimoji="1" lang="ja-JP" altLang="en-US"/>
          </a:p>
        </p:txBody>
      </p:sp>
      <p:sp>
        <p:nvSpPr>
          <p:cNvPr id="9" name="スライド番号プレースホルダー 8"/>
          <p:cNvSpPr>
            <a:spLocks noGrp="1"/>
          </p:cNvSpPr>
          <p:nvPr>
            <p:ph type="sldNum" sz="quarter" idx="15"/>
          </p:nvPr>
        </p:nvSpPr>
        <p:spPr/>
        <p:txBody>
          <a:bodyPr rtlCol="0"/>
          <a:lstStyle/>
          <a:p>
            <a:fld id="{573163D2-992F-407C-8F38-BB565020DDE7}" type="slidenum">
              <a:rPr kumimoji="1" lang="ja-JP" altLang="en-US" smtClean="0"/>
              <a:pPr/>
              <a:t>‹#›</a:t>
            </a:fld>
            <a:endParaRPr kumimoji="1" lang="ja-JP" altLang="en-US"/>
          </a:p>
        </p:txBody>
      </p:sp>
      <p:sp>
        <p:nvSpPr>
          <p:cNvPr id="10" name="フッター プレースホルダー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652AD002-A1F8-470A-8866-A604EC41AB5B}" type="datetimeFigureOut">
              <a:rPr kumimoji="1" lang="ja-JP" altLang="en-US" smtClean="0"/>
              <a:pPr/>
              <a:t>2016/2/22</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573163D2-992F-407C-8F38-BB565020DDE7}"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652AD002-A1F8-470A-8866-A604EC41AB5B}" type="datetimeFigureOut">
              <a:rPr kumimoji="1" lang="ja-JP" altLang="en-US" smtClean="0"/>
              <a:pPr/>
              <a:t>2016/2/22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3163D2-992F-407C-8F38-BB565020DDE7}" type="slidenum">
              <a:rPr kumimoji="1" lang="ja-JP" altLang="en-US" smtClean="0"/>
              <a:pPr/>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652AD002-A1F8-470A-8866-A604EC41AB5B}" type="datetimeFigureOut">
              <a:rPr kumimoji="1" lang="ja-JP" altLang="en-US" smtClean="0"/>
              <a:pPr/>
              <a:t>2016/2/22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73163D2-992F-407C-8F38-BB565020DDE7}" type="slidenum">
              <a:rPr kumimoji="1" lang="ja-JP" altLang="en-US" smtClean="0"/>
              <a:pPr/>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652AD002-A1F8-470A-8866-A604EC41AB5B}" type="datetimeFigureOut">
              <a:rPr kumimoji="1" lang="ja-JP" altLang="en-US" smtClean="0"/>
              <a:pPr/>
              <a:t>2016/2/22</a:t>
            </a:fld>
            <a:endParaRPr kumimoji="1" lang="ja-JP" altLang="en-US"/>
          </a:p>
        </p:txBody>
      </p:sp>
      <p:sp>
        <p:nvSpPr>
          <p:cNvPr id="7" name="スライド番号プレースホルダー 6"/>
          <p:cNvSpPr>
            <a:spLocks noGrp="1"/>
          </p:cNvSpPr>
          <p:nvPr>
            <p:ph type="sldNum" sz="quarter" idx="11"/>
          </p:nvPr>
        </p:nvSpPr>
        <p:spPr/>
        <p:txBody>
          <a:bodyPr rtlCol="0"/>
          <a:lstStyle/>
          <a:p>
            <a:fld id="{573163D2-992F-407C-8F38-BB565020DDE7}" type="slidenum">
              <a:rPr kumimoji="1" lang="ja-JP" altLang="en-US" smtClean="0"/>
              <a:pPr/>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52AD002-A1F8-470A-8866-A604EC41AB5B}" type="datetimeFigureOut">
              <a:rPr kumimoji="1" lang="ja-JP" altLang="en-US" smtClean="0"/>
              <a:pPr/>
              <a:t>2016/2/22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73163D2-992F-407C-8F38-BB565020DDE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652AD002-A1F8-470A-8866-A604EC41AB5B}" type="datetimeFigureOut">
              <a:rPr kumimoji="1" lang="ja-JP" altLang="en-US" smtClean="0"/>
              <a:pPr/>
              <a:t>2016/2/22</a:t>
            </a:fld>
            <a:endParaRPr kumimoji="1" lang="ja-JP" altLang="en-US"/>
          </a:p>
        </p:txBody>
      </p:sp>
      <p:sp>
        <p:nvSpPr>
          <p:cNvPr id="22" name="スライド番号プレースホルダー 21"/>
          <p:cNvSpPr>
            <a:spLocks noGrp="1"/>
          </p:cNvSpPr>
          <p:nvPr>
            <p:ph type="sldNum" sz="quarter" idx="15"/>
          </p:nvPr>
        </p:nvSpPr>
        <p:spPr/>
        <p:txBody>
          <a:bodyPr rtlCol="0"/>
          <a:lstStyle/>
          <a:p>
            <a:fld id="{573163D2-992F-407C-8F38-BB565020DDE7}" type="slidenum">
              <a:rPr kumimoji="1" lang="ja-JP" altLang="en-US" smtClean="0"/>
              <a:pPr/>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652AD002-A1F8-470A-8866-A604EC41AB5B}" type="datetimeFigureOut">
              <a:rPr kumimoji="1" lang="ja-JP" altLang="en-US" smtClean="0"/>
              <a:pPr/>
              <a:t>2016/2/22</a:t>
            </a:fld>
            <a:endParaRPr kumimoji="1" lang="ja-JP" altLang="en-US"/>
          </a:p>
        </p:txBody>
      </p:sp>
      <p:sp>
        <p:nvSpPr>
          <p:cNvPr id="18" name="スライド番号プレースホルダー 17"/>
          <p:cNvSpPr>
            <a:spLocks noGrp="1"/>
          </p:cNvSpPr>
          <p:nvPr>
            <p:ph type="sldNum" sz="quarter" idx="11"/>
          </p:nvPr>
        </p:nvSpPr>
        <p:spPr/>
        <p:txBody>
          <a:bodyPr rtlCol="0"/>
          <a:lstStyle/>
          <a:p>
            <a:fld id="{573163D2-992F-407C-8F38-BB565020DDE7}" type="slidenum">
              <a:rPr kumimoji="1" lang="ja-JP" altLang="en-US" smtClean="0"/>
              <a:pPr/>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52AD002-A1F8-470A-8866-A604EC41AB5B}" type="datetimeFigureOut">
              <a:rPr kumimoji="1" lang="ja-JP" altLang="en-US" smtClean="0"/>
              <a:pPr/>
              <a:t>2016/2/22</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73163D2-992F-407C-8F38-BB565020DDE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thepage.jp/detail/20151101-00000004-wordleaf?page=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hirahaku.jp/hakubutsukan_archive/tenmon/00000025/72.html" TargetMode="External"/><Relationship Id="rId4" Type="http://schemas.openxmlformats.org/officeDocument/2006/relationships/hyperlink" Target="http://thepage.jp/detail/20151031-00000006-wordleaf?page=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6" y="0"/>
            <a:ext cx="6859562" cy="6858000"/>
          </a:xfrm>
          <a:prstGeom prst="rect">
            <a:avLst/>
          </a:prstGeom>
        </p:spPr>
      </p:pic>
      <p:sp>
        <p:nvSpPr>
          <p:cNvPr id="2" name="タイトル 1"/>
          <p:cNvSpPr>
            <a:spLocks noGrp="1"/>
          </p:cNvSpPr>
          <p:nvPr>
            <p:ph type="ctrTitle"/>
          </p:nvPr>
        </p:nvSpPr>
        <p:spPr>
          <a:xfrm>
            <a:off x="827584" y="2286164"/>
            <a:ext cx="6406480" cy="1298575"/>
          </a:xfrm>
        </p:spPr>
        <p:txBody>
          <a:bodyPr>
            <a:normAutofit/>
          </a:bodyPr>
          <a:lstStyle/>
          <a:p>
            <a:r>
              <a:rPr kumimoji="1" lang="ja-JP" altLang="en-US" sz="4800" dirty="0" smtClean="0">
                <a:solidFill>
                  <a:schemeClr val="bg1"/>
                </a:solidFill>
              </a:rPr>
              <a:t>火星について</a:t>
            </a:r>
            <a:endParaRPr kumimoji="1" lang="ja-JP" altLang="en-US" sz="4800" dirty="0">
              <a:solidFill>
                <a:schemeClr val="bg1"/>
              </a:solidFill>
            </a:endParaRPr>
          </a:p>
        </p:txBody>
      </p:sp>
      <p:sp>
        <p:nvSpPr>
          <p:cNvPr id="3" name="サブタイトル 2"/>
          <p:cNvSpPr>
            <a:spLocks noGrp="1"/>
          </p:cNvSpPr>
          <p:nvPr>
            <p:ph type="subTitle" idx="1"/>
          </p:nvPr>
        </p:nvSpPr>
        <p:spPr>
          <a:xfrm>
            <a:off x="899592" y="5472428"/>
            <a:ext cx="4680520" cy="1152128"/>
          </a:xfrm>
        </p:spPr>
        <p:txBody>
          <a:bodyPr>
            <a:normAutofit/>
          </a:bodyPr>
          <a:lstStyle/>
          <a:p>
            <a:r>
              <a:rPr kumimoji="1" lang="ja-JP" altLang="en-US" sz="2800" dirty="0" smtClean="0">
                <a:solidFill>
                  <a:schemeClr val="bg1">
                    <a:lumMod val="85000"/>
                  </a:schemeClr>
                </a:solidFill>
              </a:rPr>
              <a:t>北海道大学　</a:t>
            </a:r>
            <a:r>
              <a:rPr kumimoji="1" lang="en-US" altLang="ja-JP" sz="2800" dirty="0" smtClean="0">
                <a:solidFill>
                  <a:schemeClr val="bg1">
                    <a:lumMod val="85000"/>
                  </a:schemeClr>
                </a:solidFill>
              </a:rPr>
              <a:t>1</a:t>
            </a:r>
            <a:r>
              <a:rPr kumimoji="1" lang="ja-JP" altLang="en-US" sz="2800" dirty="0" smtClean="0">
                <a:solidFill>
                  <a:schemeClr val="bg1">
                    <a:lumMod val="85000"/>
                  </a:schemeClr>
                </a:solidFill>
              </a:rPr>
              <a:t>年　水産学部</a:t>
            </a:r>
            <a:endParaRPr kumimoji="1" lang="en-US" altLang="ja-JP" sz="2800" dirty="0" smtClean="0">
              <a:solidFill>
                <a:schemeClr val="bg1">
                  <a:lumMod val="85000"/>
                </a:schemeClr>
              </a:solidFill>
            </a:endParaRPr>
          </a:p>
          <a:p>
            <a:r>
              <a:rPr lang="ja-JP" altLang="en-US" sz="2800" dirty="0" smtClean="0">
                <a:solidFill>
                  <a:schemeClr val="bg1">
                    <a:lumMod val="85000"/>
                  </a:schemeClr>
                </a:solidFill>
              </a:rPr>
              <a:t>坂之上　葵</a:t>
            </a:r>
            <a:endParaRPr kumimoji="1" lang="ja-JP" altLang="en-US" sz="2800" dirty="0">
              <a:solidFill>
                <a:schemeClr val="bg1">
                  <a:lumMod val="85000"/>
                </a:schemeClr>
              </a:solidFill>
            </a:endParaRPr>
          </a:p>
        </p:txBody>
      </p:sp>
      <p:sp>
        <p:nvSpPr>
          <p:cNvPr id="10" name="減算記号 9"/>
          <p:cNvSpPr/>
          <p:nvPr/>
        </p:nvSpPr>
        <p:spPr>
          <a:xfrm>
            <a:off x="467544" y="2142148"/>
            <a:ext cx="8568952" cy="14401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499992" y="1772816"/>
            <a:ext cx="4032448" cy="369332"/>
          </a:xfrm>
          <a:prstGeom prst="rect">
            <a:avLst/>
          </a:prstGeom>
          <a:noFill/>
        </p:spPr>
        <p:txBody>
          <a:bodyPr wrap="square" rtlCol="0">
            <a:spAutoFit/>
          </a:bodyPr>
          <a:lstStyle/>
          <a:p>
            <a:r>
              <a:rPr kumimoji="1" lang="ja-JP" altLang="en-US" dirty="0" smtClean="0">
                <a:solidFill>
                  <a:srgbClr val="FFFF00"/>
                </a:solidFill>
              </a:rPr>
              <a:t>第</a:t>
            </a:r>
            <a:r>
              <a:rPr kumimoji="1" lang="en-US" altLang="ja-JP" dirty="0" smtClean="0">
                <a:solidFill>
                  <a:srgbClr val="FFFF00"/>
                </a:solidFill>
              </a:rPr>
              <a:t>5</a:t>
            </a:r>
            <a:r>
              <a:rPr kumimoji="1" lang="ja-JP" altLang="en-US" dirty="0" smtClean="0">
                <a:solidFill>
                  <a:srgbClr val="FFFF00"/>
                </a:solidFill>
              </a:rPr>
              <a:t>回　</a:t>
            </a:r>
            <a:r>
              <a:rPr kumimoji="1" lang="ja-JP" altLang="en-US" dirty="0" err="1" smtClean="0">
                <a:solidFill>
                  <a:srgbClr val="FFFF00"/>
                </a:solidFill>
              </a:rPr>
              <a:t>う</a:t>
            </a:r>
            <a:r>
              <a:rPr kumimoji="1" lang="ja-JP" altLang="en-US" dirty="0" smtClean="0">
                <a:solidFill>
                  <a:srgbClr val="FFFF00"/>
                </a:solidFill>
              </a:rPr>
              <a:t>ちゅうのがっこう　後半</a:t>
            </a:r>
            <a:endParaRPr kumimoji="1" lang="ja-JP" altLang="en-US" dirty="0">
              <a:solidFill>
                <a:srgbClr val="FFFF00"/>
              </a:solidFill>
            </a:endParaRPr>
          </a:p>
        </p:txBody>
      </p:sp>
      <p:sp>
        <p:nvSpPr>
          <p:cNvPr id="12" name="テキスト ボックス 11"/>
          <p:cNvSpPr txBox="1"/>
          <p:nvPr/>
        </p:nvSpPr>
        <p:spPr>
          <a:xfrm>
            <a:off x="7524328" y="6255224"/>
            <a:ext cx="1050576" cy="369332"/>
          </a:xfrm>
          <a:prstGeom prst="rect">
            <a:avLst/>
          </a:prstGeom>
          <a:noFill/>
        </p:spPr>
        <p:txBody>
          <a:bodyPr wrap="square" rtlCol="0">
            <a:spAutoFit/>
          </a:bodyPr>
          <a:lstStyle/>
          <a:p>
            <a:r>
              <a:rPr kumimoji="1" lang="ja-JP" altLang="en-US" dirty="0" smtClean="0">
                <a:solidFill>
                  <a:schemeClr val="bg1"/>
                </a:solidFill>
              </a:rPr>
              <a:t>ＪＡＸＡ</a:t>
            </a:r>
            <a:endParaRPr kumimoji="1" lang="ja-JP" altLang="en-US" dirty="0">
              <a:solidFill>
                <a:schemeClr val="bg1"/>
              </a:solidFill>
            </a:endParaRPr>
          </a:p>
        </p:txBody>
      </p:sp>
    </p:spTree>
    <p:extLst>
      <p:ext uri="{BB962C8B-B14F-4D97-AF65-F5344CB8AC3E}">
        <p14:creationId xmlns:p14="http://schemas.microsoft.com/office/powerpoint/2010/main" val="2865674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極冠</a:t>
            </a:r>
            <a:endParaRPr kumimoji="1" lang="ja-JP" altLang="en-US" sz="4400" dirty="0"/>
          </a:p>
        </p:txBody>
      </p:sp>
      <p:sp>
        <p:nvSpPr>
          <p:cNvPr id="3" name="コンテンツ プレースホルダー 2"/>
          <p:cNvSpPr>
            <a:spLocks noGrp="1"/>
          </p:cNvSpPr>
          <p:nvPr>
            <p:ph sz="quarter" idx="1"/>
          </p:nvPr>
        </p:nvSpPr>
        <p:spPr>
          <a:xfrm>
            <a:off x="3923928" y="1600200"/>
            <a:ext cx="4000872" cy="4873752"/>
          </a:xfrm>
        </p:spPr>
        <p:txBody>
          <a:bodyPr/>
          <a:lstStyle/>
          <a:p>
            <a:r>
              <a:rPr kumimoji="1" lang="ja-JP" altLang="en-US" sz="3200" dirty="0" smtClean="0"/>
              <a:t>南と北で違う</a:t>
            </a:r>
            <a:endParaRPr lang="en-US" altLang="ja-JP" dirty="0"/>
          </a:p>
          <a:p>
            <a:pPr marL="0" indent="0">
              <a:buNone/>
            </a:pPr>
            <a:endParaRPr lang="en-US" altLang="ja-JP" sz="3200" dirty="0" smtClean="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412776"/>
            <a:ext cx="2304256" cy="2944185"/>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3717032"/>
            <a:ext cx="2664296" cy="2731571"/>
          </a:xfrm>
          <a:prstGeom prst="rect">
            <a:avLst/>
          </a:prstGeom>
        </p:spPr>
      </p:pic>
      <p:sp>
        <p:nvSpPr>
          <p:cNvPr id="6" name="テキスト ボックス 5"/>
          <p:cNvSpPr txBox="1"/>
          <p:nvPr/>
        </p:nvSpPr>
        <p:spPr>
          <a:xfrm>
            <a:off x="2915816" y="1412776"/>
            <a:ext cx="1296144" cy="338554"/>
          </a:xfrm>
          <a:prstGeom prst="rect">
            <a:avLst/>
          </a:prstGeom>
          <a:noFill/>
        </p:spPr>
        <p:txBody>
          <a:bodyPr wrap="square" rtlCol="0">
            <a:spAutoFit/>
          </a:bodyPr>
          <a:lstStyle/>
          <a:p>
            <a:r>
              <a:rPr kumimoji="1" lang="ja-JP" altLang="en-US" sz="1600" b="1" dirty="0" smtClean="0"/>
              <a:t>南極冠</a:t>
            </a:r>
            <a:r>
              <a:rPr kumimoji="1" lang="en-US" altLang="ja-JP" sz="1600" b="1" dirty="0" smtClean="0"/>
              <a:t>(</a:t>
            </a:r>
            <a:r>
              <a:rPr kumimoji="1" lang="ja-JP" altLang="en-US" sz="1600" b="1" dirty="0" smtClean="0"/>
              <a:t>夏</a:t>
            </a:r>
            <a:r>
              <a:rPr kumimoji="1" lang="en-US" altLang="ja-JP" sz="1600" b="1" dirty="0" smtClean="0"/>
              <a:t>)</a:t>
            </a:r>
            <a:endParaRPr kumimoji="1" lang="ja-JP" altLang="en-US" sz="1600" b="1" dirty="0"/>
          </a:p>
        </p:txBody>
      </p:sp>
      <p:sp>
        <p:nvSpPr>
          <p:cNvPr id="7" name="テキスト ボックス 6"/>
          <p:cNvSpPr txBox="1"/>
          <p:nvPr/>
        </p:nvSpPr>
        <p:spPr>
          <a:xfrm>
            <a:off x="107504" y="5082817"/>
            <a:ext cx="1296144" cy="338554"/>
          </a:xfrm>
          <a:prstGeom prst="rect">
            <a:avLst/>
          </a:prstGeom>
          <a:noFill/>
        </p:spPr>
        <p:txBody>
          <a:bodyPr wrap="square" rtlCol="0">
            <a:spAutoFit/>
          </a:bodyPr>
          <a:lstStyle/>
          <a:p>
            <a:r>
              <a:rPr kumimoji="1" lang="ja-JP" altLang="en-US" sz="1600" b="1" dirty="0" smtClean="0"/>
              <a:t>北極冠</a:t>
            </a:r>
            <a:r>
              <a:rPr kumimoji="1" lang="en-US" altLang="ja-JP" sz="1600" b="1" dirty="0" smtClean="0"/>
              <a:t>(</a:t>
            </a:r>
            <a:r>
              <a:rPr kumimoji="1" lang="ja-JP" altLang="en-US" sz="1600" b="1" dirty="0" smtClean="0"/>
              <a:t>夏</a:t>
            </a:r>
            <a:r>
              <a:rPr kumimoji="1" lang="en-US" altLang="ja-JP" sz="1600" b="1" dirty="0" smtClean="0"/>
              <a:t>)</a:t>
            </a:r>
            <a:endParaRPr kumimoji="1" lang="ja-JP" altLang="en-US" sz="1600" b="1" dirty="0"/>
          </a:p>
        </p:txBody>
      </p:sp>
      <p:sp>
        <p:nvSpPr>
          <p:cNvPr id="8" name="正方形/長方形 7"/>
          <p:cNvSpPr/>
          <p:nvPr/>
        </p:nvSpPr>
        <p:spPr>
          <a:xfrm>
            <a:off x="270720" y="6510518"/>
            <a:ext cx="4572000" cy="246221"/>
          </a:xfrm>
          <a:prstGeom prst="rect">
            <a:avLst/>
          </a:prstGeom>
        </p:spPr>
        <p:txBody>
          <a:bodyPr>
            <a:spAutoFit/>
          </a:bodyPr>
          <a:lstStyle/>
          <a:p>
            <a:r>
              <a:rPr lang="en-US" altLang="ja-JP" sz="1000" dirty="0" smtClean="0"/>
              <a:t>http://www.hirahaku.jp/hakubutsukan_archive/tenmon/00000025/70.html</a:t>
            </a:r>
            <a:endParaRPr lang="ja-JP" altLang="en-US" sz="1000" dirty="0"/>
          </a:p>
        </p:txBody>
      </p:sp>
      <p:sp>
        <p:nvSpPr>
          <p:cNvPr id="10" name="四角形吹き出し 9"/>
          <p:cNvSpPr/>
          <p:nvPr/>
        </p:nvSpPr>
        <p:spPr>
          <a:xfrm>
            <a:off x="4066129" y="2564904"/>
            <a:ext cx="4104456" cy="1296144"/>
          </a:xfrm>
          <a:prstGeom prst="wedgeRectCallout">
            <a:avLst>
              <a:gd name="adj1" fmla="val -65961"/>
              <a:gd name="adj2" fmla="val -46100"/>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南極冠</a:t>
            </a:r>
          </a:p>
          <a:p>
            <a:pPr algn="ctr"/>
            <a:r>
              <a:rPr lang="ja-JP" altLang="en-US" dirty="0">
                <a:solidFill>
                  <a:schemeClr val="tx1"/>
                </a:solidFill>
              </a:rPr>
              <a:t>　　南半球の冬至から春分まで雲に覆われる</a:t>
            </a:r>
          </a:p>
        </p:txBody>
      </p:sp>
      <p:sp>
        <p:nvSpPr>
          <p:cNvPr id="11" name="角丸四角形吹き出し 10"/>
          <p:cNvSpPr/>
          <p:nvPr/>
        </p:nvSpPr>
        <p:spPr>
          <a:xfrm>
            <a:off x="4422721" y="4349758"/>
            <a:ext cx="3960440" cy="1992136"/>
          </a:xfrm>
          <a:prstGeom prst="wedgeRoundRectCallout">
            <a:avLst>
              <a:gd name="adj1" fmla="val -60498"/>
              <a:gd name="adj2" fmla="val 47226"/>
              <a:gd name="adj3"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北極冠</a:t>
            </a:r>
            <a:endParaRPr kumimoji="1" lang="en-US" altLang="ja-JP" dirty="0" smtClean="0">
              <a:solidFill>
                <a:schemeClr val="tx1"/>
              </a:solidFill>
            </a:endParaRPr>
          </a:p>
          <a:p>
            <a:pPr algn="ctr"/>
            <a:r>
              <a:rPr lang="ja-JP" altLang="en-US" dirty="0">
                <a:solidFill>
                  <a:schemeClr val="tx1"/>
                </a:solidFill>
              </a:rPr>
              <a:t>北半球の春から夏にかけて縮小し、夏至の頃に最も</a:t>
            </a:r>
            <a:r>
              <a:rPr lang="ja-JP" altLang="en-US" dirty="0" smtClean="0">
                <a:solidFill>
                  <a:schemeClr val="tx1"/>
                </a:solidFill>
              </a:rPr>
              <a:t>小さくなる</a:t>
            </a:r>
            <a:endParaRPr lang="en-US" altLang="ja-JP" dirty="0" smtClean="0">
              <a:solidFill>
                <a:schemeClr val="tx1"/>
              </a:solidFill>
            </a:endParaRPr>
          </a:p>
          <a:p>
            <a:pPr algn="ctr"/>
            <a:r>
              <a:rPr lang="ja-JP" altLang="en-US" dirty="0" smtClean="0">
                <a:solidFill>
                  <a:schemeClr val="tx1"/>
                </a:solidFill>
              </a:rPr>
              <a:t>秋分</a:t>
            </a:r>
            <a:r>
              <a:rPr lang="ja-JP" altLang="en-US" dirty="0">
                <a:solidFill>
                  <a:schemeClr val="tx1"/>
                </a:solidFill>
              </a:rPr>
              <a:t>の頃になると、極地方は雲</a:t>
            </a:r>
            <a:r>
              <a:rPr lang="ja-JP" altLang="en-US" dirty="0" smtClean="0">
                <a:solidFill>
                  <a:schemeClr val="tx1"/>
                </a:solidFill>
              </a:rPr>
              <a:t>に</a:t>
            </a:r>
            <a:r>
              <a:rPr lang="ja-JP" altLang="en-US" dirty="0">
                <a:solidFill>
                  <a:schemeClr val="tx1"/>
                </a:solidFill>
              </a:rPr>
              <a:t>覆われる</a:t>
            </a:r>
            <a:endParaRPr kumimoji="1" lang="ja-JP" altLang="en-US" dirty="0">
              <a:solidFill>
                <a:schemeClr val="tx1"/>
              </a:solidFill>
            </a:endParaRPr>
          </a:p>
        </p:txBody>
      </p:sp>
    </p:spTree>
    <p:extLst>
      <p:ext uri="{BB962C8B-B14F-4D97-AF65-F5344CB8AC3E}">
        <p14:creationId xmlns:p14="http://schemas.microsoft.com/office/powerpoint/2010/main" val="3628668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極冠</a:t>
            </a:r>
            <a:endParaRPr kumimoji="1" lang="ja-JP" altLang="en-US" sz="4400" dirty="0"/>
          </a:p>
        </p:txBody>
      </p:sp>
      <p:sp>
        <p:nvSpPr>
          <p:cNvPr id="3" name="コンテンツ プレースホルダー 2"/>
          <p:cNvSpPr>
            <a:spLocks noGrp="1"/>
          </p:cNvSpPr>
          <p:nvPr>
            <p:ph sz="quarter" idx="1"/>
          </p:nvPr>
        </p:nvSpPr>
        <p:spPr/>
        <p:txBody>
          <a:bodyPr>
            <a:normAutofit fontScale="92500" lnSpcReduction="10000"/>
          </a:bodyPr>
          <a:lstStyle/>
          <a:p>
            <a:r>
              <a:rPr kumimoji="1" lang="ja-JP" altLang="en-US" sz="3600" dirty="0" smtClean="0"/>
              <a:t>どれくらいの大きさ？</a:t>
            </a:r>
            <a:endParaRPr kumimoji="1" lang="en-US" altLang="ja-JP" sz="3600" dirty="0" smtClean="0"/>
          </a:p>
          <a:p>
            <a:pPr marL="0" indent="0">
              <a:buNone/>
            </a:pPr>
            <a:r>
              <a:rPr lang="ja-JP" altLang="en-US" sz="3600" dirty="0"/>
              <a:t>　</a:t>
            </a:r>
            <a:r>
              <a:rPr lang="ja-JP" altLang="en-US" sz="2800" dirty="0" smtClean="0"/>
              <a:t>北極冠</a:t>
            </a:r>
            <a:endParaRPr lang="en-US" altLang="ja-JP" sz="2800" dirty="0" smtClean="0"/>
          </a:p>
          <a:p>
            <a:pPr marL="0" indent="0">
              <a:buNone/>
            </a:pPr>
            <a:r>
              <a:rPr kumimoji="1" lang="ja-JP" altLang="en-US" sz="2800" dirty="0"/>
              <a:t>　</a:t>
            </a:r>
            <a:r>
              <a:rPr lang="ja-JP" altLang="en-US" sz="2800" dirty="0"/>
              <a:t>　　夏季の北極冠の直径は約</a:t>
            </a:r>
            <a:r>
              <a:rPr lang="ja-JP" altLang="en-US" sz="2800" dirty="0" smtClean="0"/>
              <a:t>１，１００Ｋｍ</a:t>
            </a:r>
            <a:endParaRPr lang="en-US" altLang="ja-JP" sz="2800" dirty="0" smtClean="0"/>
          </a:p>
          <a:p>
            <a:pPr marL="0" indent="0">
              <a:buNone/>
            </a:pPr>
            <a:r>
              <a:rPr lang="ja-JP" altLang="en-US" sz="2800" dirty="0"/>
              <a:t>　</a:t>
            </a:r>
            <a:r>
              <a:rPr lang="ja-JP" altLang="en-US" sz="2800" dirty="0" smtClean="0"/>
              <a:t>　　面積</a:t>
            </a:r>
            <a:r>
              <a:rPr lang="ja-JP" altLang="en-US" sz="2800" dirty="0"/>
              <a:t>はおおよそ１００万平方</a:t>
            </a:r>
            <a:r>
              <a:rPr lang="ja-JP" altLang="en-US" sz="2800" dirty="0" smtClean="0"/>
              <a:t>Ｋｍ</a:t>
            </a:r>
            <a:endParaRPr lang="en-US" altLang="ja-JP" sz="2800" dirty="0" smtClean="0"/>
          </a:p>
          <a:p>
            <a:pPr marL="0" indent="0">
              <a:buNone/>
            </a:pPr>
            <a:r>
              <a:rPr lang="ja-JP" altLang="en-US" sz="2800" dirty="0" smtClean="0"/>
              <a:t>　　　　</a:t>
            </a:r>
            <a:r>
              <a:rPr lang="ja-JP" altLang="en-US" sz="2800" i="1" dirty="0" smtClean="0"/>
              <a:t>↑地球</a:t>
            </a:r>
            <a:r>
              <a:rPr lang="ja-JP" altLang="en-US" sz="2800" i="1" dirty="0"/>
              <a:t>の南極にある氷河面積の１／</a:t>
            </a:r>
            <a:r>
              <a:rPr lang="ja-JP" altLang="en-US" sz="2800" i="1" dirty="0" smtClean="0"/>
              <a:t>１２</a:t>
            </a:r>
            <a:endParaRPr lang="en-US" altLang="ja-JP" sz="2800" i="1" dirty="0" smtClean="0"/>
          </a:p>
          <a:p>
            <a:pPr marL="0" indent="0">
              <a:buNone/>
            </a:pPr>
            <a:r>
              <a:rPr kumimoji="1" lang="ja-JP" altLang="en-US" sz="2800" dirty="0" smtClean="0"/>
              <a:t>　　南極冠</a:t>
            </a:r>
            <a:endParaRPr kumimoji="1" lang="en-US" altLang="ja-JP" sz="2800" dirty="0" smtClean="0"/>
          </a:p>
          <a:p>
            <a:pPr marL="0" indent="0">
              <a:buNone/>
            </a:pPr>
            <a:r>
              <a:rPr lang="ja-JP" altLang="en-US" sz="2800" dirty="0"/>
              <a:t>　</a:t>
            </a:r>
            <a:r>
              <a:rPr lang="ja-JP" altLang="en-US" sz="2800" dirty="0" smtClean="0"/>
              <a:t>　　白く</a:t>
            </a:r>
            <a:r>
              <a:rPr lang="ja-JP" altLang="en-US" sz="2800" dirty="0"/>
              <a:t>見える部分は直径約</a:t>
            </a:r>
            <a:r>
              <a:rPr lang="ja-JP" altLang="en-US" sz="2800" dirty="0" smtClean="0"/>
              <a:t>４２０Ｋｍ</a:t>
            </a:r>
            <a:endParaRPr lang="en-US" altLang="ja-JP" sz="2800" dirty="0" smtClean="0"/>
          </a:p>
          <a:p>
            <a:pPr marL="0" indent="0">
              <a:buNone/>
            </a:pPr>
            <a:r>
              <a:rPr lang="ja-JP" altLang="en-US" sz="2800" dirty="0" smtClean="0"/>
              <a:t>　　　　</a:t>
            </a:r>
            <a:r>
              <a:rPr lang="ja-JP" altLang="en-US" sz="2800" i="1" dirty="0"/>
              <a:t>↑</a:t>
            </a:r>
            <a:r>
              <a:rPr lang="ja-JP" altLang="en-US" sz="2800" i="1" dirty="0" smtClean="0"/>
              <a:t>北極</a:t>
            </a:r>
            <a:r>
              <a:rPr lang="ja-JP" altLang="en-US" sz="2800" i="1" dirty="0"/>
              <a:t>冠の１／３</a:t>
            </a:r>
            <a:r>
              <a:rPr lang="ja-JP" altLang="en-US" sz="2800" i="1" dirty="0" smtClean="0"/>
              <a:t>程度</a:t>
            </a:r>
            <a:endParaRPr lang="en-US" altLang="ja-JP" sz="2800" i="1" dirty="0" smtClean="0"/>
          </a:p>
          <a:p>
            <a:pPr marL="0" indent="0">
              <a:buNone/>
            </a:pPr>
            <a:r>
              <a:rPr lang="ja-JP" altLang="en-US" sz="2800" dirty="0" smtClean="0"/>
              <a:t>　　　面積</a:t>
            </a:r>
            <a:r>
              <a:rPr lang="ja-JP" altLang="en-US" sz="2800" dirty="0"/>
              <a:t>１４４万平方</a:t>
            </a:r>
            <a:r>
              <a:rPr lang="ja-JP" altLang="en-US" sz="2800" dirty="0" smtClean="0"/>
              <a:t>Ｋｍ</a:t>
            </a:r>
            <a:endParaRPr lang="en-US" altLang="ja-JP" sz="2800" dirty="0" smtClean="0"/>
          </a:p>
          <a:p>
            <a:pPr marL="0" indent="0">
              <a:buNone/>
            </a:pPr>
            <a:r>
              <a:rPr lang="ja-JP" altLang="en-US" sz="2800" dirty="0" smtClean="0"/>
              <a:t>　　　　</a:t>
            </a:r>
            <a:r>
              <a:rPr lang="ja-JP" altLang="en-US" sz="2800" i="1" dirty="0" smtClean="0"/>
              <a:t>↑地球</a:t>
            </a:r>
            <a:r>
              <a:rPr lang="ja-JP" altLang="en-US" sz="2800" i="1" dirty="0"/>
              <a:t>の南極にある氷河面積の１／</a:t>
            </a:r>
            <a:r>
              <a:rPr lang="ja-JP" altLang="en-US" sz="2800" i="1" dirty="0" smtClean="0"/>
              <a:t>８</a:t>
            </a:r>
            <a:endParaRPr kumimoji="1" lang="ja-JP" altLang="en-US" sz="2800" i="1" dirty="0"/>
          </a:p>
        </p:txBody>
      </p:sp>
    </p:spTree>
    <p:extLst>
      <p:ext uri="{BB962C8B-B14F-4D97-AF65-F5344CB8AC3E}">
        <p14:creationId xmlns:p14="http://schemas.microsoft.com/office/powerpoint/2010/main" val="798549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極冠</a:t>
            </a:r>
            <a:endParaRPr kumimoji="1" lang="ja-JP" altLang="en-US" sz="4400" dirty="0"/>
          </a:p>
        </p:txBody>
      </p:sp>
      <p:sp>
        <p:nvSpPr>
          <p:cNvPr id="3" name="コンテンツ プレースホルダー 2"/>
          <p:cNvSpPr>
            <a:spLocks noGrp="1"/>
          </p:cNvSpPr>
          <p:nvPr>
            <p:ph sz="quarter" idx="1"/>
          </p:nvPr>
        </p:nvSpPr>
        <p:spPr>
          <a:xfrm>
            <a:off x="457200" y="1600200"/>
            <a:ext cx="4978896" cy="4873752"/>
          </a:xfrm>
        </p:spPr>
        <p:txBody>
          <a:bodyPr>
            <a:normAutofit/>
          </a:bodyPr>
          <a:lstStyle/>
          <a:p>
            <a:r>
              <a:rPr kumimoji="1" lang="ja-JP" altLang="en-US" sz="3200" dirty="0" smtClean="0"/>
              <a:t>極冠にもいろいろある！</a:t>
            </a:r>
            <a:endParaRPr kumimoji="1" lang="en-US" altLang="ja-JP" sz="3200" dirty="0" smtClean="0"/>
          </a:p>
          <a:p>
            <a:pPr marL="0" indent="0">
              <a:buNone/>
            </a:pPr>
            <a:r>
              <a:rPr lang="ja-JP" altLang="en-US" sz="3200" dirty="0" smtClean="0"/>
              <a:t>　</a:t>
            </a:r>
            <a:endParaRPr lang="en-US" altLang="ja-JP" sz="3200" dirty="0"/>
          </a:p>
          <a:p>
            <a:pPr marL="514350" indent="-514350">
              <a:buFont typeface="+mj-ea"/>
              <a:buAutoNum type="ea1JpnChsDbPeriod"/>
            </a:pPr>
            <a:r>
              <a:rPr lang="ja-JP" altLang="en-US" dirty="0" smtClean="0"/>
              <a:t>氷、さまざまな物質、塵が積み重なったもの</a:t>
            </a:r>
            <a:endParaRPr lang="en-US" altLang="ja-JP" dirty="0" smtClean="0"/>
          </a:p>
          <a:p>
            <a:pPr marL="514350" indent="-514350">
              <a:buFont typeface="+mj-ea"/>
              <a:buAutoNum type="ea1JpnChsDbPeriod"/>
            </a:pPr>
            <a:r>
              <a:rPr lang="ja-JP" altLang="en-US" dirty="0" smtClean="0"/>
              <a:t>純度の高い氷の層</a:t>
            </a:r>
            <a:endParaRPr lang="en-US" altLang="ja-JP" dirty="0" smtClean="0"/>
          </a:p>
          <a:p>
            <a:pPr marL="514350" indent="-514350">
              <a:buFont typeface="+mj-ea"/>
              <a:buAutoNum type="ea1JpnChsDbPeriod"/>
            </a:pPr>
            <a:r>
              <a:rPr lang="ja-JP" altLang="en-US" dirty="0"/>
              <a:t>乾燥</a:t>
            </a:r>
            <a:r>
              <a:rPr lang="ja-JP" altLang="en-US" dirty="0" smtClean="0"/>
              <a:t>した堆積物とドライアイス</a:t>
            </a:r>
            <a:endParaRPr lang="en-US" altLang="ja-JP" dirty="0" smtClean="0"/>
          </a:p>
          <a:p>
            <a:pPr marL="514350" indent="-514350">
              <a:buFont typeface="+mj-ea"/>
              <a:buAutoNum type="ea1JpnChsDbPeriod"/>
            </a:pPr>
            <a:r>
              <a:rPr lang="ja-JP" altLang="en-US" dirty="0"/>
              <a:t>ドライアイス</a:t>
            </a:r>
            <a:endParaRPr lang="en-US" altLang="ja-JP" dirty="0" smtClean="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1529" y="1518785"/>
            <a:ext cx="3184128" cy="4776192"/>
          </a:xfrm>
          <a:prstGeom prst="rect">
            <a:avLst/>
          </a:prstGeom>
        </p:spPr>
      </p:pic>
      <p:sp>
        <p:nvSpPr>
          <p:cNvPr id="5" name="雲形吹き出し 4"/>
          <p:cNvSpPr/>
          <p:nvPr/>
        </p:nvSpPr>
        <p:spPr>
          <a:xfrm>
            <a:off x="802650" y="4941167"/>
            <a:ext cx="4273406" cy="1521151"/>
          </a:xfrm>
          <a:prstGeom prst="cloudCallout">
            <a:avLst>
              <a:gd name="adj1" fmla="val 52586"/>
              <a:gd name="adj2" fmla="val 27108"/>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塵と氷、砂などが層状に重なったもの</a:t>
            </a:r>
            <a:endParaRPr kumimoji="1" lang="ja-JP" altLang="en-US" dirty="0">
              <a:solidFill>
                <a:schemeClr val="tx1"/>
              </a:solidFill>
            </a:endParaRPr>
          </a:p>
        </p:txBody>
      </p:sp>
      <p:sp>
        <p:nvSpPr>
          <p:cNvPr id="7" name="正方形/長方形 6"/>
          <p:cNvSpPr/>
          <p:nvPr/>
        </p:nvSpPr>
        <p:spPr>
          <a:xfrm>
            <a:off x="4716016" y="6300705"/>
            <a:ext cx="4234235" cy="246221"/>
          </a:xfrm>
          <a:prstGeom prst="rect">
            <a:avLst/>
          </a:prstGeom>
        </p:spPr>
        <p:txBody>
          <a:bodyPr wrap="square">
            <a:spAutoFit/>
          </a:bodyPr>
          <a:lstStyle/>
          <a:p>
            <a:pPr lvl="0"/>
            <a:r>
              <a:rPr lang="en-US" altLang="ja-JP" sz="1000" dirty="0">
                <a:solidFill>
                  <a:prstClr val="black"/>
                </a:solidFill>
              </a:rPr>
              <a:t>http://www.hirahaku.jp/hakubutsukan_archive/tenmon/00000025/70.html</a:t>
            </a:r>
            <a:endParaRPr lang="ja-JP" altLang="en-US" sz="1000" dirty="0">
              <a:solidFill>
                <a:prstClr val="black"/>
              </a:solidFill>
            </a:endParaRPr>
          </a:p>
        </p:txBody>
      </p:sp>
    </p:spTree>
    <p:extLst>
      <p:ext uri="{BB962C8B-B14F-4D97-AF65-F5344CB8AC3E}">
        <p14:creationId xmlns:p14="http://schemas.microsoft.com/office/powerpoint/2010/main" val="1616552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火星の大気と気象</a:t>
            </a:r>
            <a:endParaRPr kumimoji="1" lang="ja-JP" altLang="en-US" sz="4400" dirty="0"/>
          </a:p>
        </p:txBody>
      </p:sp>
      <p:sp>
        <p:nvSpPr>
          <p:cNvPr id="3" name="コンテンツ プレースホルダー 2"/>
          <p:cNvSpPr>
            <a:spLocks noGrp="1"/>
          </p:cNvSpPr>
          <p:nvPr>
            <p:ph sz="quarter" idx="1"/>
          </p:nvPr>
        </p:nvSpPr>
        <p:spPr>
          <a:xfrm>
            <a:off x="395536" y="1484784"/>
            <a:ext cx="7467600" cy="3484984"/>
          </a:xfrm>
        </p:spPr>
        <p:txBody>
          <a:bodyPr>
            <a:normAutofit lnSpcReduction="10000"/>
          </a:bodyPr>
          <a:lstStyle/>
          <a:p>
            <a:pPr>
              <a:buFont typeface="Wingdings" panose="05000000000000000000" pitchFamily="2" charset="2"/>
              <a:buChar char="Ø"/>
            </a:pPr>
            <a:r>
              <a:rPr kumimoji="1" lang="ja-JP" altLang="en-US" dirty="0" smtClean="0"/>
              <a:t>火星の表面温度１５０～２７０Ｋ程度</a:t>
            </a:r>
            <a:endParaRPr kumimoji="1" lang="en-US" altLang="ja-JP" dirty="0" smtClean="0"/>
          </a:p>
          <a:p>
            <a:pPr marL="0" indent="0">
              <a:buNone/>
            </a:pPr>
            <a:r>
              <a:rPr kumimoji="1" lang="ja-JP" altLang="en-US" dirty="0" smtClean="0"/>
              <a:t>　　　→火星では温室効果があまり効いていない</a:t>
            </a:r>
            <a:endParaRPr kumimoji="1" lang="en-US" altLang="ja-JP" dirty="0" smtClean="0"/>
          </a:p>
          <a:p>
            <a:pPr>
              <a:buFont typeface="Wingdings" panose="05000000000000000000" pitchFamily="2" charset="2"/>
              <a:buChar char="Ø"/>
            </a:pPr>
            <a:endParaRPr lang="en-US" altLang="ja-JP" dirty="0" smtClean="0"/>
          </a:p>
          <a:p>
            <a:pPr>
              <a:buFont typeface="Wingdings" panose="05000000000000000000" pitchFamily="2" charset="2"/>
              <a:buChar char="Ø"/>
            </a:pPr>
            <a:r>
              <a:rPr lang="ja-JP" altLang="en-US" dirty="0" smtClean="0"/>
              <a:t>極冠が季節によって大きさが変化する</a:t>
            </a:r>
            <a:endParaRPr lang="en-US" altLang="ja-JP" dirty="0" smtClean="0"/>
          </a:p>
          <a:p>
            <a:pPr marL="0" indent="0">
              <a:buNone/>
            </a:pPr>
            <a:r>
              <a:rPr lang="ja-JP" altLang="en-US" dirty="0" smtClean="0"/>
              <a:t>　　　→大気量自身が大きく季節変化する</a:t>
            </a:r>
            <a:endParaRPr lang="en-US" altLang="ja-JP" dirty="0" smtClean="0"/>
          </a:p>
          <a:p>
            <a:pPr marL="0" indent="0">
              <a:buNone/>
            </a:pPr>
            <a:endParaRPr lang="en-US" altLang="ja-JP" dirty="0" smtClean="0"/>
          </a:p>
          <a:p>
            <a:pPr>
              <a:buFont typeface="Wingdings" panose="05000000000000000000" pitchFamily="2" charset="2"/>
              <a:buChar char="Ø"/>
            </a:pPr>
            <a:r>
              <a:rPr lang="ja-JP" altLang="en-US" dirty="0" smtClean="0"/>
              <a:t>火星独自の現象</a:t>
            </a:r>
            <a:endParaRPr lang="en-US" altLang="ja-JP" dirty="0" smtClean="0"/>
          </a:p>
          <a:p>
            <a:pPr marL="0" indent="0">
              <a:buNone/>
            </a:pPr>
            <a:r>
              <a:rPr lang="ja-JP" altLang="en-US" dirty="0" smtClean="0"/>
              <a:t>　　　→ダストストーム</a:t>
            </a:r>
            <a:endParaRPr lang="en-US" altLang="ja-JP" dirty="0" smtClean="0"/>
          </a:p>
          <a:p>
            <a:pPr marL="0" indent="0">
              <a:buNone/>
            </a:pPr>
            <a:endParaRPr lang="en-US" altLang="ja-JP" dirty="0" smtClean="0"/>
          </a:p>
        </p:txBody>
      </p:sp>
      <p:sp>
        <p:nvSpPr>
          <p:cNvPr id="5" name="正方形/長方形 4"/>
          <p:cNvSpPr/>
          <p:nvPr/>
        </p:nvSpPr>
        <p:spPr>
          <a:xfrm>
            <a:off x="107504" y="6309320"/>
            <a:ext cx="3672408" cy="400110"/>
          </a:xfrm>
          <a:prstGeom prst="rect">
            <a:avLst/>
          </a:prstGeom>
        </p:spPr>
        <p:txBody>
          <a:bodyPr wrap="square">
            <a:spAutoFit/>
          </a:bodyPr>
          <a:lstStyle/>
          <a:p>
            <a:r>
              <a:rPr lang="en-US" altLang="ja-JP" sz="1000" dirty="0" smtClean="0"/>
              <a:t>http://photojournal.jpl.nasa.gov/jpegMod/PIA03173_modest.jpg</a:t>
            </a:r>
            <a:endParaRPr lang="ja-JP" altLang="en-US" sz="1000" dirty="0"/>
          </a:p>
        </p:txBody>
      </p:sp>
      <p:pic>
        <p:nvPicPr>
          <p:cNvPr id="6" name="図 5" descr="Attachment-1.jpeg"/>
          <p:cNvPicPr>
            <a:picLocks noChangeAspect="1"/>
          </p:cNvPicPr>
          <p:nvPr/>
        </p:nvPicPr>
        <p:blipFill>
          <a:blip r:embed="rId2" cstate="print"/>
          <a:stretch>
            <a:fillRect/>
          </a:stretch>
        </p:blipFill>
        <p:spPr>
          <a:xfrm>
            <a:off x="3779912" y="3501008"/>
            <a:ext cx="4975037" cy="3024336"/>
          </a:xfrm>
          <a:prstGeom prst="rect">
            <a:avLst/>
          </a:prstGeom>
        </p:spPr>
      </p:pic>
    </p:spTree>
    <p:extLst>
      <p:ext uri="{BB962C8B-B14F-4D97-AF65-F5344CB8AC3E}">
        <p14:creationId xmlns:p14="http://schemas.microsoft.com/office/powerpoint/2010/main" val="1740262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温室効果とは</a:t>
            </a:r>
            <a:endParaRPr kumimoji="1" lang="ja-JP" altLang="en-US" sz="4400" dirty="0"/>
          </a:p>
        </p:txBody>
      </p:sp>
      <p:sp>
        <p:nvSpPr>
          <p:cNvPr id="3" name="コンテンツ プレースホルダー 2"/>
          <p:cNvSpPr>
            <a:spLocks noGrp="1"/>
          </p:cNvSpPr>
          <p:nvPr>
            <p:ph sz="quarter" idx="1"/>
          </p:nvPr>
        </p:nvSpPr>
        <p:spPr>
          <a:xfrm>
            <a:off x="827584" y="1600200"/>
            <a:ext cx="7272808" cy="2404864"/>
          </a:xfrm>
        </p:spPr>
        <p:txBody>
          <a:bodyPr>
            <a:normAutofit lnSpcReduction="10000"/>
          </a:bodyPr>
          <a:lstStyle/>
          <a:p>
            <a:pPr marL="0" indent="0">
              <a:buNone/>
            </a:pPr>
            <a:r>
              <a:rPr lang="ja-JP" altLang="en-US" dirty="0"/>
              <a:t>　</a:t>
            </a:r>
            <a:r>
              <a:rPr lang="ja-JP" altLang="en-US" dirty="0" smtClean="0"/>
              <a:t>地球</a:t>
            </a:r>
            <a:r>
              <a:rPr lang="ja-JP" altLang="en-US" dirty="0"/>
              <a:t>の大気に</a:t>
            </a:r>
            <a:r>
              <a:rPr lang="ja-JP" altLang="en-US" dirty="0" smtClean="0"/>
              <a:t>は温室</a:t>
            </a:r>
            <a:r>
              <a:rPr lang="ja-JP" altLang="en-US" dirty="0"/>
              <a:t>効果</a:t>
            </a:r>
            <a:r>
              <a:rPr lang="ja-JP" altLang="en-US" dirty="0" smtClean="0"/>
              <a:t>ガスが含まれている</a:t>
            </a:r>
            <a:endParaRPr lang="en-US" altLang="ja-JP" dirty="0"/>
          </a:p>
          <a:p>
            <a:pPr marL="0" indent="0">
              <a:buNone/>
            </a:pPr>
            <a:r>
              <a:rPr lang="ja-JP" altLang="en-US" dirty="0" smtClean="0"/>
              <a:t>　　→これら</a:t>
            </a:r>
            <a:r>
              <a:rPr lang="ja-JP" altLang="en-US" dirty="0"/>
              <a:t>の気体は赤外線を吸収し、再び放出</a:t>
            </a:r>
            <a:r>
              <a:rPr lang="ja-JP" altLang="en-US" dirty="0" smtClean="0"/>
              <a:t>する</a:t>
            </a:r>
            <a:endParaRPr lang="en-US" altLang="ja-JP" dirty="0"/>
          </a:p>
          <a:p>
            <a:pPr marL="0" indent="0">
              <a:buNone/>
            </a:pPr>
            <a:r>
              <a:rPr lang="ja-JP" altLang="en-US" dirty="0"/>
              <a:t>　　</a:t>
            </a:r>
            <a:r>
              <a:rPr lang="ja-JP" altLang="en-US" dirty="0" smtClean="0"/>
              <a:t>　→太陽</a:t>
            </a:r>
            <a:r>
              <a:rPr lang="ja-JP" altLang="en-US" dirty="0"/>
              <a:t>からの光で暖められた地球の表面から地球の外に向かう赤外線の多くが、熱として大気に蓄積され、再び地球の表面に</a:t>
            </a:r>
            <a:r>
              <a:rPr lang="ja-JP" altLang="en-US" dirty="0" smtClean="0"/>
              <a:t>戻ってくる。この</a:t>
            </a:r>
            <a:r>
              <a:rPr lang="ja-JP" altLang="en-US" dirty="0"/>
              <a:t>戻ってきた赤外線が、地球の表面付近の大気を</a:t>
            </a:r>
            <a:r>
              <a:rPr lang="ja-JP" altLang="en-US" dirty="0" smtClean="0"/>
              <a:t>暖める！</a:t>
            </a:r>
            <a:endParaRPr kumimoji="1" lang="ja-JP" alt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005064"/>
            <a:ext cx="6552728" cy="2380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135868" y="6525344"/>
            <a:ext cx="2808312" cy="253916"/>
          </a:xfrm>
          <a:prstGeom prst="rect">
            <a:avLst/>
          </a:prstGeom>
          <a:noFill/>
        </p:spPr>
        <p:txBody>
          <a:bodyPr wrap="square" rtlCol="0">
            <a:spAutoFit/>
          </a:bodyPr>
          <a:lstStyle/>
          <a:p>
            <a:r>
              <a:rPr kumimoji="1" lang="ja-JP" altLang="en-US" sz="1050" dirty="0" smtClean="0"/>
              <a:t>気象庁より</a:t>
            </a:r>
            <a:endParaRPr kumimoji="1" lang="ja-JP" altLang="en-US" sz="1050" dirty="0"/>
          </a:p>
        </p:txBody>
      </p:sp>
    </p:spTree>
    <p:extLst>
      <p:ext uri="{BB962C8B-B14F-4D97-AF65-F5344CB8AC3E}">
        <p14:creationId xmlns:p14="http://schemas.microsoft.com/office/powerpoint/2010/main" val="1076979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a:t>ダストストーム</a:t>
            </a:r>
            <a:endParaRPr kumimoji="1" lang="ja-JP" altLang="en-US" sz="4400" dirty="0"/>
          </a:p>
        </p:txBody>
      </p:sp>
      <p:sp>
        <p:nvSpPr>
          <p:cNvPr id="3" name="コンテンツ プレースホルダー 2"/>
          <p:cNvSpPr>
            <a:spLocks noGrp="1"/>
          </p:cNvSpPr>
          <p:nvPr>
            <p:ph sz="quarter" idx="1"/>
          </p:nvPr>
        </p:nvSpPr>
        <p:spPr>
          <a:xfrm>
            <a:off x="457200" y="1600200"/>
            <a:ext cx="7859216" cy="4873752"/>
          </a:xfrm>
        </p:spPr>
        <p:txBody>
          <a:bodyPr>
            <a:normAutofit fontScale="92500" lnSpcReduction="10000"/>
          </a:bodyPr>
          <a:lstStyle/>
          <a:p>
            <a:r>
              <a:rPr kumimoji="1" lang="ja-JP" altLang="en-US" dirty="0" smtClean="0"/>
              <a:t>大砂嵐の発生地</a:t>
            </a:r>
            <a:endParaRPr kumimoji="1" lang="en-US" altLang="ja-JP" dirty="0" smtClean="0"/>
          </a:p>
          <a:p>
            <a:pPr marL="0" indent="0">
              <a:buNone/>
            </a:pPr>
            <a:r>
              <a:rPr lang="ja-JP" altLang="en-US" dirty="0"/>
              <a:t>　</a:t>
            </a:r>
            <a:r>
              <a:rPr lang="ja-JP" altLang="en-US" dirty="0" smtClean="0"/>
              <a:t>　→東や南東向きの傾斜地</a:t>
            </a:r>
            <a:endParaRPr lang="en-US" altLang="ja-JP" dirty="0" smtClean="0"/>
          </a:p>
          <a:p>
            <a:pPr marL="0" indent="0">
              <a:buNone/>
            </a:pPr>
            <a:r>
              <a:rPr kumimoji="1" lang="ja-JP" altLang="en-US" dirty="0" smtClean="0"/>
              <a:t>　　→大砂嵐の発生に関して地形効果が重要</a:t>
            </a:r>
            <a:endParaRPr kumimoji="1" lang="en-US" altLang="ja-JP" dirty="0" smtClean="0"/>
          </a:p>
          <a:p>
            <a:pPr marL="0" indent="0">
              <a:buNone/>
            </a:pPr>
            <a:r>
              <a:rPr lang="ja-JP" altLang="en-US" dirty="0"/>
              <a:t>　</a:t>
            </a:r>
            <a:r>
              <a:rPr lang="ja-JP" altLang="en-US" dirty="0" smtClean="0"/>
              <a:t>　</a:t>
            </a:r>
            <a:endParaRPr lang="en-US" altLang="ja-JP" dirty="0" smtClean="0"/>
          </a:p>
          <a:p>
            <a:r>
              <a:rPr kumimoji="1" lang="ja-JP" altLang="en-US" dirty="0" smtClean="0"/>
              <a:t>３つの発達段階</a:t>
            </a:r>
            <a:endParaRPr kumimoji="1" lang="en-US" altLang="ja-JP" dirty="0" smtClean="0"/>
          </a:p>
          <a:p>
            <a:pPr marL="0" indent="0">
              <a:buNone/>
            </a:pPr>
            <a:r>
              <a:rPr lang="ja-JP" altLang="en-US" dirty="0" smtClean="0"/>
              <a:t>　　数日にわたってゆっくり発達</a:t>
            </a:r>
            <a:endParaRPr lang="en-US" altLang="ja-JP" dirty="0"/>
          </a:p>
          <a:p>
            <a:pPr marL="0" indent="0">
              <a:buNone/>
            </a:pPr>
            <a:r>
              <a:rPr kumimoji="1" lang="ja-JP" altLang="en-US" dirty="0" smtClean="0"/>
              <a:t>　　　→急激に成長し、活動の新しい中心ができる</a:t>
            </a:r>
            <a:endParaRPr kumimoji="1" lang="en-US" altLang="ja-JP" dirty="0" smtClean="0"/>
          </a:p>
          <a:p>
            <a:pPr marL="0" indent="0">
              <a:buNone/>
            </a:pPr>
            <a:r>
              <a:rPr lang="ja-JP" altLang="en-US" dirty="0"/>
              <a:t>　</a:t>
            </a:r>
            <a:r>
              <a:rPr lang="ja-JP" altLang="en-US" dirty="0" smtClean="0"/>
              <a:t>　　　　→</a:t>
            </a:r>
            <a:r>
              <a:rPr lang="en-US" altLang="ja-JP" dirty="0" smtClean="0"/>
              <a:t>1</a:t>
            </a:r>
            <a:r>
              <a:rPr lang="ja-JP" altLang="en-US" dirty="0" smtClean="0"/>
              <a:t>週間程度でダストが全球を覆うようになる</a:t>
            </a:r>
            <a:endParaRPr lang="en-US" altLang="ja-JP" dirty="0" smtClean="0"/>
          </a:p>
          <a:p>
            <a:endParaRPr lang="en-US" altLang="ja-JP" dirty="0" smtClean="0"/>
          </a:p>
          <a:p>
            <a:r>
              <a:rPr lang="ja-JP" altLang="en-US" dirty="0" smtClean="0"/>
              <a:t>ちがう局地嵐もあるよ</a:t>
            </a:r>
            <a:endParaRPr lang="en-US" altLang="ja-JP" dirty="0" smtClean="0"/>
          </a:p>
          <a:p>
            <a:pPr marL="0" indent="0">
              <a:buNone/>
            </a:pPr>
            <a:r>
              <a:rPr lang="ja-JP" altLang="en-US" dirty="0"/>
              <a:t>　</a:t>
            </a:r>
            <a:r>
              <a:rPr lang="ja-JP" altLang="en-US" dirty="0" smtClean="0"/>
              <a:t>南緯</a:t>
            </a:r>
            <a:r>
              <a:rPr lang="en-US" altLang="ja-JP" dirty="0" smtClean="0"/>
              <a:t>10</a:t>
            </a:r>
            <a:r>
              <a:rPr lang="ja-JP" altLang="en-US" dirty="0" smtClean="0"/>
              <a:t>度から</a:t>
            </a:r>
            <a:r>
              <a:rPr lang="en-US" altLang="ja-JP" dirty="0" smtClean="0"/>
              <a:t>30</a:t>
            </a:r>
            <a:r>
              <a:rPr lang="ja-JP" altLang="en-US" dirty="0" smtClean="0"/>
              <a:t>度の地域で発生するもの</a:t>
            </a:r>
            <a:endParaRPr lang="en-US" altLang="ja-JP" dirty="0" smtClean="0"/>
          </a:p>
          <a:p>
            <a:pPr marL="0" indent="0">
              <a:buNone/>
            </a:pPr>
            <a:r>
              <a:rPr lang="ja-JP" altLang="en-US" dirty="0" smtClean="0"/>
              <a:t>　南極冠の周縁部で発生するもの</a:t>
            </a:r>
            <a:endParaRPr lang="en-US" altLang="ja-JP"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16116" y="723691"/>
            <a:ext cx="3312368" cy="2808312"/>
          </a:xfrm>
          <a:prstGeom prst="rect">
            <a:avLst/>
          </a:prstGeom>
        </p:spPr>
      </p:pic>
      <p:sp>
        <p:nvSpPr>
          <p:cNvPr id="5" name="テキスト ボックス 4"/>
          <p:cNvSpPr txBox="1"/>
          <p:nvPr/>
        </p:nvSpPr>
        <p:spPr>
          <a:xfrm>
            <a:off x="5868144" y="165339"/>
            <a:ext cx="2592288" cy="246221"/>
          </a:xfrm>
          <a:prstGeom prst="rect">
            <a:avLst/>
          </a:prstGeom>
          <a:noFill/>
        </p:spPr>
        <p:txBody>
          <a:bodyPr wrap="square" rtlCol="0">
            <a:spAutoFit/>
          </a:bodyPr>
          <a:lstStyle/>
          <a:p>
            <a:r>
              <a:rPr kumimoji="1" lang="ja-JP" altLang="en-US" sz="1000" dirty="0" smtClean="0"/>
              <a:t>惑星気象学　松田佳久　ｐｐ</a:t>
            </a:r>
            <a:r>
              <a:rPr kumimoji="1" lang="en-US" altLang="ja-JP" sz="1000" dirty="0" smtClean="0"/>
              <a:t>39</a:t>
            </a:r>
            <a:endParaRPr kumimoji="1" lang="ja-JP" altLang="en-US" sz="1000" dirty="0"/>
          </a:p>
        </p:txBody>
      </p:sp>
    </p:spTree>
    <p:extLst>
      <p:ext uri="{BB962C8B-B14F-4D97-AF65-F5344CB8AC3E}">
        <p14:creationId xmlns:p14="http://schemas.microsoft.com/office/powerpoint/2010/main" val="941794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火星探査</a:t>
            </a:r>
            <a:r>
              <a:rPr kumimoji="1" lang="ja-JP" altLang="en-US" sz="3600" dirty="0" smtClean="0"/>
              <a:t>～過去から今に～</a:t>
            </a:r>
            <a:endParaRPr kumimoji="1" lang="ja-JP" altLang="en-US" sz="3600" dirty="0"/>
          </a:p>
        </p:txBody>
      </p:sp>
      <p:sp>
        <p:nvSpPr>
          <p:cNvPr id="3" name="コンテンツ プレースホルダー 2"/>
          <p:cNvSpPr>
            <a:spLocks noGrp="1"/>
          </p:cNvSpPr>
          <p:nvPr>
            <p:ph sz="quarter" idx="1"/>
          </p:nvPr>
        </p:nvSpPr>
        <p:spPr/>
        <p:txBody>
          <a:bodyPr/>
          <a:lstStyle/>
          <a:p>
            <a:pPr marL="0" indent="0">
              <a:buNone/>
            </a:pPr>
            <a:r>
              <a:rPr lang="ja-JP" altLang="en-US" sz="2800" dirty="0" smtClean="0"/>
              <a:t>１９７６</a:t>
            </a:r>
            <a:r>
              <a:rPr lang="ja-JP" altLang="en-US" sz="2800" dirty="0"/>
              <a:t>年</a:t>
            </a:r>
            <a:r>
              <a:rPr kumimoji="1" lang="ja-JP" altLang="en-US" sz="2800" dirty="0" smtClean="0"/>
              <a:t>　バイキング　１号</a:t>
            </a:r>
            <a:r>
              <a:rPr kumimoji="1" lang="en-US" altLang="ja-JP" sz="2800" dirty="0" smtClean="0"/>
              <a:t>2</a:t>
            </a:r>
            <a:r>
              <a:rPr kumimoji="1" lang="ja-JP" altLang="en-US" sz="2800" dirty="0" smtClean="0"/>
              <a:t>号</a:t>
            </a:r>
            <a:endParaRPr kumimoji="1" lang="en-US" altLang="ja-JP" sz="2800" dirty="0" smtClean="0"/>
          </a:p>
          <a:p>
            <a:pPr marL="0" indent="0">
              <a:buNone/>
            </a:pPr>
            <a:r>
              <a:rPr lang="ja-JP" altLang="en-US" sz="2800" dirty="0" smtClean="0"/>
              <a:t>　生命はいないと結論づけた</a:t>
            </a:r>
            <a:endParaRPr lang="en-US" altLang="ja-JP" sz="2800" dirty="0" smtClean="0"/>
          </a:p>
          <a:p>
            <a:pPr marL="0" indent="0">
              <a:buNone/>
            </a:pPr>
            <a:r>
              <a:rPr lang="ja-JP" altLang="en-US" sz="2800" dirty="0"/>
              <a:t>　</a:t>
            </a:r>
            <a:r>
              <a:rPr lang="ja-JP" altLang="en-US" sz="2800" dirty="0" smtClean="0"/>
              <a:t>初代機</a:t>
            </a:r>
            <a:endParaRPr lang="en-US" altLang="ja-JP" sz="2800" dirty="0" smtClean="0"/>
          </a:p>
          <a:p>
            <a:pPr marL="0" indent="0">
              <a:buNone/>
            </a:pPr>
            <a:endParaRPr kumimoji="1" lang="en-US" altLang="ja-JP" sz="2800" dirty="0"/>
          </a:p>
          <a:p>
            <a:pPr marL="0" indent="0">
              <a:buNone/>
            </a:pPr>
            <a:endParaRPr lang="en-US" altLang="ja-JP" sz="2800" dirty="0" smtClean="0"/>
          </a:p>
          <a:p>
            <a:pPr marL="0" indent="0">
              <a:buNone/>
            </a:pPr>
            <a:r>
              <a:rPr lang="ja-JP" altLang="en-US" sz="2800" dirty="0" smtClean="0"/>
              <a:t>　　　　　　　　　　　　　１９９７年　ソジャーナ</a:t>
            </a:r>
            <a:endParaRPr lang="en-US" altLang="ja-JP" sz="2800" dirty="0" smtClean="0"/>
          </a:p>
          <a:p>
            <a:pPr marL="0" indent="0">
              <a:buNone/>
            </a:pPr>
            <a:r>
              <a:rPr lang="ja-JP" altLang="en-US" sz="2800" dirty="0"/>
              <a:t>　</a:t>
            </a:r>
            <a:r>
              <a:rPr lang="ja-JP" altLang="en-US" sz="2800" dirty="0" smtClean="0"/>
              <a:t>　　　　　　　　　　　　　画像の撮影と岩石の化学</a:t>
            </a:r>
            <a:endParaRPr lang="en-US" altLang="ja-JP" sz="2800" dirty="0"/>
          </a:p>
          <a:p>
            <a:pPr marL="0" indent="0">
              <a:buNone/>
            </a:pPr>
            <a:r>
              <a:rPr lang="ja-JP" altLang="en-US" sz="2800" dirty="0" smtClean="0"/>
              <a:t>　　　　　　　　　　　　　　分析</a:t>
            </a:r>
            <a:endParaRPr lang="en-US" altLang="ja-JP" sz="2800" dirty="0" smtClean="0"/>
          </a:p>
          <a:p>
            <a:pPr marL="0" indent="0">
              <a:buNone/>
            </a:pPr>
            <a:endParaRPr kumimoji="1" lang="en-US" altLang="ja-JP" dirty="0" smtClean="0"/>
          </a:p>
          <a:p>
            <a:endParaRPr lang="en-US" altLang="ja-JP" dirty="0" smtClean="0"/>
          </a:p>
          <a:p>
            <a:pPr marL="0" indent="0">
              <a:buNone/>
            </a:pPr>
            <a:endParaRPr lang="en-US" altLang="ja-JP" dirty="0"/>
          </a:p>
          <a:p>
            <a:endParaRPr kumimoji="1" lang="en-US" altLang="ja-JP" dirty="0" smtClean="0"/>
          </a:p>
          <a:p>
            <a:endParaRPr lang="en-US" altLang="ja-JP" dirty="0"/>
          </a:p>
          <a:p>
            <a:pPr marL="0" indent="0">
              <a:buNone/>
            </a:pPr>
            <a:endParaRPr kumimoji="1" lang="ja-JP" altLang="en-US" dirty="0"/>
          </a:p>
        </p:txBody>
      </p:sp>
      <p:sp>
        <p:nvSpPr>
          <p:cNvPr id="5" name="テキスト ボックス 4"/>
          <p:cNvSpPr txBox="1"/>
          <p:nvPr/>
        </p:nvSpPr>
        <p:spPr>
          <a:xfrm>
            <a:off x="2915816" y="116632"/>
            <a:ext cx="5976664" cy="246221"/>
          </a:xfrm>
          <a:prstGeom prst="rect">
            <a:avLst/>
          </a:prstGeom>
          <a:noFill/>
        </p:spPr>
        <p:txBody>
          <a:bodyPr wrap="square" rtlCol="0">
            <a:spAutoFit/>
          </a:bodyPr>
          <a:lstStyle/>
          <a:p>
            <a:r>
              <a:rPr lang="ja-JP" altLang="en-US" sz="1000" dirty="0" smtClean="0"/>
              <a:t>　</a:t>
            </a:r>
            <a:endParaRPr kumimoji="1" lang="ja-JP" altLang="en-US" sz="1000"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814213"/>
            <a:ext cx="2952328" cy="2387065"/>
          </a:xfrm>
          <a:prstGeom prst="rect">
            <a:avLst/>
          </a:prstGeom>
        </p:spPr>
      </p:pic>
      <p:sp>
        <p:nvSpPr>
          <p:cNvPr id="7" name="テキスト ボックス 6"/>
          <p:cNvSpPr txBox="1"/>
          <p:nvPr/>
        </p:nvSpPr>
        <p:spPr>
          <a:xfrm>
            <a:off x="392197" y="6258217"/>
            <a:ext cx="4824536" cy="246221"/>
          </a:xfrm>
          <a:prstGeom prst="rect">
            <a:avLst/>
          </a:prstGeom>
          <a:noFill/>
        </p:spPr>
        <p:txBody>
          <a:bodyPr wrap="square" rtlCol="0">
            <a:spAutoFit/>
          </a:bodyPr>
          <a:lstStyle/>
          <a:p>
            <a:r>
              <a:rPr lang="en-US" altLang="ja-JP" sz="1000" dirty="0"/>
              <a:t>http://www.hirahaku.jp/hakubutsukan_archive/tenmon/00000025/33.htm</a:t>
            </a:r>
            <a:endParaRPr kumimoji="1" lang="ja-JP" altLang="en-US" sz="1000" dirty="0"/>
          </a:p>
        </p:txBody>
      </p:sp>
      <p:pic>
        <p:nvPicPr>
          <p:cNvPr id="8" name="図 7" descr="585497main_PIA09703_full.jpg"/>
          <p:cNvPicPr>
            <a:picLocks noChangeAspect="1"/>
          </p:cNvPicPr>
          <p:nvPr/>
        </p:nvPicPr>
        <p:blipFill>
          <a:blip r:embed="rId3" cstate="print"/>
          <a:stretch>
            <a:fillRect/>
          </a:stretch>
        </p:blipFill>
        <p:spPr>
          <a:xfrm>
            <a:off x="5148064" y="1268760"/>
            <a:ext cx="3646498" cy="2348880"/>
          </a:xfrm>
          <a:prstGeom prst="rect">
            <a:avLst/>
          </a:prstGeom>
        </p:spPr>
      </p:pic>
      <p:sp>
        <p:nvSpPr>
          <p:cNvPr id="9" name="正方形/長方形 8"/>
          <p:cNvSpPr/>
          <p:nvPr/>
        </p:nvSpPr>
        <p:spPr>
          <a:xfrm>
            <a:off x="3779912" y="3717032"/>
            <a:ext cx="6246440" cy="253916"/>
          </a:xfrm>
          <a:prstGeom prst="rect">
            <a:avLst/>
          </a:prstGeom>
        </p:spPr>
        <p:txBody>
          <a:bodyPr wrap="square">
            <a:spAutoFit/>
          </a:bodyPr>
          <a:lstStyle/>
          <a:p>
            <a:r>
              <a:rPr lang="en-US" altLang="ja-JP" sz="1050" dirty="0" smtClean="0"/>
              <a:t>http://www.nasa.gov/multimedia/imagegallery/image_feature_2055.html</a:t>
            </a:r>
            <a:endParaRPr lang="ja-JP" altLang="en-US" sz="1050" dirty="0"/>
          </a:p>
        </p:txBody>
      </p:sp>
    </p:spTree>
    <p:extLst>
      <p:ext uri="{BB962C8B-B14F-4D97-AF65-F5344CB8AC3E}">
        <p14:creationId xmlns:p14="http://schemas.microsoft.com/office/powerpoint/2010/main" val="2214003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400" dirty="0"/>
              <a:t>火星探査</a:t>
            </a:r>
            <a:r>
              <a:rPr lang="ja-JP" altLang="en-US" sz="3600" dirty="0"/>
              <a:t>～過去から今に～</a:t>
            </a:r>
            <a:endParaRPr kumimoji="1" lang="ja-JP" altLang="en-US" sz="3600" dirty="0"/>
          </a:p>
        </p:txBody>
      </p:sp>
      <p:sp>
        <p:nvSpPr>
          <p:cNvPr id="3" name="コンテンツ プレースホルダー 2"/>
          <p:cNvSpPr>
            <a:spLocks noGrp="1"/>
          </p:cNvSpPr>
          <p:nvPr>
            <p:ph sz="quarter" idx="1"/>
          </p:nvPr>
        </p:nvSpPr>
        <p:spPr>
          <a:xfrm>
            <a:off x="457200" y="1600200"/>
            <a:ext cx="7139136" cy="4873752"/>
          </a:xfrm>
        </p:spPr>
        <p:txBody>
          <a:bodyPr/>
          <a:lstStyle/>
          <a:p>
            <a:pPr marL="0" indent="0">
              <a:buNone/>
            </a:pPr>
            <a:r>
              <a:rPr kumimoji="1" lang="ja-JP" altLang="en-US" sz="2800" dirty="0" smtClean="0"/>
              <a:t>２００４年　スピリット、オポチュニティ</a:t>
            </a:r>
            <a:endParaRPr kumimoji="1" lang="en-US" altLang="ja-JP" sz="2800" dirty="0" smtClean="0"/>
          </a:p>
          <a:p>
            <a:pPr marL="0" indent="0">
              <a:buNone/>
            </a:pPr>
            <a:r>
              <a:rPr lang="ja-JP" altLang="en-US" sz="2800" dirty="0"/>
              <a:t>　</a:t>
            </a:r>
            <a:r>
              <a:rPr lang="ja-JP" altLang="en-US" sz="2800" dirty="0" smtClean="0"/>
              <a:t>　火星に昔水が存在したことを明</a:t>
            </a:r>
            <a:endParaRPr lang="en-US" altLang="ja-JP" sz="2800" dirty="0" smtClean="0"/>
          </a:p>
          <a:p>
            <a:pPr marL="0" indent="0">
              <a:buNone/>
            </a:pPr>
            <a:r>
              <a:rPr lang="ja-JP" altLang="en-US" sz="2800" dirty="0" smtClean="0"/>
              <a:t>　　ら</a:t>
            </a:r>
            <a:r>
              <a:rPr lang="ja-JP" altLang="en-US" sz="2800" dirty="0"/>
              <a:t>かに</a:t>
            </a:r>
            <a:r>
              <a:rPr lang="ja-JP" altLang="en-US" sz="2800" dirty="0" smtClean="0"/>
              <a:t>した</a:t>
            </a:r>
            <a:endParaRPr lang="en-US" altLang="ja-JP" sz="2800" dirty="0" smtClean="0"/>
          </a:p>
          <a:p>
            <a:pPr marL="0" indent="0">
              <a:buNone/>
            </a:pPr>
            <a:r>
              <a:rPr lang="ja-JP" altLang="en-US" sz="1600" dirty="0" smtClean="0"/>
              <a:t>　　　　（オポチュニティはまだ運用中）</a:t>
            </a:r>
            <a:endParaRPr lang="ja-JP" altLang="en-US" sz="1600" dirty="0"/>
          </a:p>
          <a:p>
            <a:pPr marL="0" indent="0">
              <a:buNone/>
            </a:pPr>
            <a:endParaRPr lang="en-US" altLang="ja-JP" sz="2800" dirty="0" smtClean="0"/>
          </a:p>
          <a:p>
            <a:pPr marL="0" indent="0">
              <a:buNone/>
            </a:pPr>
            <a:endParaRPr lang="en-US" altLang="ja-JP" dirty="0" smtClean="0"/>
          </a:p>
          <a:p>
            <a:pPr marL="0" indent="0">
              <a:buNone/>
            </a:pPr>
            <a:r>
              <a:rPr lang="ja-JP" altLang="en-US" sz="2800" dirty="0"/>
              <a:t>　</a:t>
            </a:r>
            <a:r>
              <a:rPr lang="ja-JP" altLang="en-US" sz="2800" dirty="0" smtClean="0"/>
              <a:t>　　　　　　　　　　　　　　　　２００８年　フェニックス</a:t>
            </a:r>
            <a:endParaRPr lang="en-US" altLang="ja-JP" sz="2800" dirty="0" smtClean="0"/>
          </a:p>
          <a:p>
            <a:pPr marL="0" indent="0">
              <a:buNone/>
            </a:pPr>
            <a:r>
              <a:rPr lang="ja-JP" altLang="en-US" sz="2800" dirty="0" smtClean="0"/>
              <a:t>　　　　　　　　　　　　　　　　　　水</a:t>
            </a:r>
            <a:r>
              <a:rPr lang="ja-JP" altLang="en-US" sz="2800" dirty="0"/>
              <a:t>の氷</a:t>
            </a:r>
            <a:r>
              <a:rPr lang="ja-JP" altLang="en-US" sz="2800" dirty="0" smtClean="0"/>
              <a:t>を発見</a:t>
            </a:r>
            <a:endParaRPr lang="en-US" altLang="ja-JP" sz="2800" dirty="0" smtClean="0"/>
          </a:p>
          <a:p>
            <a:pPr marL="0" indent="0">
              <a:buNone/>
            </a:pPr>
            <a:endParaRPr kumimoji="1" lang="ja-JP" altLang="en-US" dirty="0"/>
          </a:p>
        </p:txBody>
      </p:sp>
      <p:sp>
        <p:nvSpPr>
          <p:cNvPr id="7" name="テキスト ボックス 6"/>
          <p:cNvSpPr txBox="1"/>
          <p:nvPr/>
        </p:nvSpPr>
        <p:spPr>
          <a:xfrm>
            <a:off x="4427984" y="6611779"/>
            <a:ext cx="4392488" cy="246221"/>
          </a:xfrm>
          <a:prstGeom prst="rect">
            <a:avLst/>
          </a:prstGeom>
          <a:noFill/>
        </p:spPr>
        <p:txBody>
          <a:bodyPr wrap="square" rtlCol="0">
            <a:spAutoFit/>
          </a:bodyPr>
          <a:lstStyle/>
          <a:p>
            <a:r>
              <a:rPr lang="ja-JP" altLang="en-US" sz="1000" dirty="0" smtClean="0"/>
              <a:t>　　</a:t>
            </a:r>
            <a:endParaRPr kumimoji="1" lang="ja-JP" altLang="en-US" sz="1000" dirty="0"/>
          </a:p>
        </p:txBody>
      </p:sp>
      <p:pic>
        <p:nvPicPr>
          <p:cNvPr id="8" name="図 7" descr="20011201_br_03rover-ci.jpg"/>
          <p:cNvPicPr>
            <a:picLocks noChangeAspect="1"/>
          </p:cNvPicPr>
          <p:nvPr/>
        </p:nvPicPr>
        <p:blipFill>
          <a:blip r:embed="rId2" cstate="print"/>
          <a:stretch>
            <a:fillRect/>
          </a:stretch>
        </p:blipFill>
        <p:spPr>
          <a:xfrm>
            <a:off x="5724128" y="1340768"/>
            <a:ext cx="3175000" cy="2376264"/>
          </a:xfrm>
          <a:prstGeom prst="rect">
            <a:avLst/>
          </a:prstGeom>
        </p:spPr>
      </p:pic>
      <p:sp>
        <p:nvSpPr>
          <p:cNvPr id="9" name="正方形/長方形 8"/>
          <p:cNvSpPr/>
          <p:nvPr/>
        </p:nvSpPr>
        <p:spPr>
          <a:xfrm>
            <a:off x="4283968" y="3717032"/>
            <a:ext cx="4572000" cy="415498"/>
          </a:xfrm>
          <a:prstGeom prst="rect">
            <a:avLst/>
          </a:prstGeom>
        </p:spPr>
        <p:txBody>
          <a:bodyPr>
            <a:spAutoFit/>
          </a:bodyPr>
          <a:lstStyle/>
          <a:p>
            <a:r>
              <a:rPr lang="en-US" altLang="ja-JP" sz="1050" dirty="0" smtClean="0"/>
              <a:t>http://marsmobile.jpl.nasa.gov/programmissions/missions/present/2003/</a:t>
            </a:r>
            <a:endParaRPr lang="ja-JP" altLang="en-US" sz="1050" dirty="0"/>
          </a:p>
        </p:txBody>
      </p:sp>
      <p:pic>
        <p:nvPicPr>
          <p:cNvPr id="10" name="図 9" descr="20070508__phoenixlander-ci.jpg"/>
          <p:cNvPicPr>
            <a:picLocks noChangeAspect="1"/>
          </p:cNvPicPr>
          <p:nvPr/>
        </p:nvPicPr>
        <p:blipFill>
          <a:blip r:embed="rId3" cstate="print"/>
          <a:stretch>
            <a:fillRect/>
          </a:stretch>
        </p:blipFill>
        <p:spPr>
          <a:xfrm>
            <a:off x="683568" y="3717032"/>
            <a:ext cx="3240360" cy="2376264"/>
          </a:xfrm>
          <a:prstGeom prst="rect">
            <a:avLst/>
          </a:prstGeom>
        </p:spPr>
      </p:pic>
      <p:sp>
        <p:nvSpPr>
          <p:cNvPr id="11" name="テキスト ボックス 10"/>
          <p:cNvSpPr txBox="1"/>
          <p:nvPr/>
        </p:nvSpPr>
        <p:spPr>
          <a:xfrm>
            <a:off x="683568" y="6237312"/>
            <a:ext cx="5040560" cy="253916"/>
          </a:xfrm>
          <a:prstGeom prst="rect">
            <a:avLst/>
          </a:prstGeom>
          <a:noFill/>
        </p:spPr>
        <p:txBody>
          <a:bodyPr wrap="square" rtlCol="0">
            <a:spAutoFit/>
          </a:bodyPr>
          <a:lstStyle/>
          <a:p>
            <a:r>
              <a:rPr lang="en-US" altLang="ja-JP" sz="1050" dirty="0" smtClean="0"/>
              <a:t>http://marsmobile.jpl.nasa.gov/programmissions/missions/past/phoenix/</a:t>
            </a:r>
            <a:endParaRPr kumimoji="1" lang="ja-JP" altLang="en-US" sz="1050" dirty="0"/>
          </a:p>
        </p:txBody>
      </p:sp>
    </p:spTree>
    <p:extLst>
      <p:ext uri="{BB962C8B-B14F-4D97-AF65-F5344CB8AC3E}">
        <p14:creationId xmlns:p14="http://schemas.microsoft.com/office/powerpoint/2010/main" val="2640297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smtClean="0"/>
              <a:t>火星探査</a:t>
            </a:r>
            <a:r>
              <a:rPr kumimoji="1" lang="ja-JP" altLang="en-US" sz="3600" dirty="0" smtClean="0"/>
              <a:t>～過去から今～</a:t>
            </a:r>
            <a:endParaRPr kumimoji="1" lang="ja-JP" altLang="en-US" sz="3600" dirty="0"/>
          </a:p>
        </p:txBody>
      </p:sp>
      <p:sp>
        <p:nvSpPr>
          <p:cNvPr id="3" name="コンテンツ プレースホルダー 2"/>
          <p:cNvSpPr>
            <a:spLocks noGrp="1"/>
          </p:cNvSpPr>
          <p:nvPr>
            <p:ph sz="quarter" idx="1"/>
          </p:nvPr>
        </p:nvSpPr>
        <p:spPr/>
        <p:txBody>
          <a:bodyPr>
            <a:normAutofit/>
          </a:bodyPr>
          <a:lstStyle/>
          <a:p>
            <a:r>
              <a:rPr kumimoji="1" lang="ja-JP" altLang="en-US" sz="2800" dirty="0" smtClean="0"/>
              <a:t>２０１２年　キュリオシティ　</a:t>
            </a:r>
            <a:r>
              <a:rPr kumimoji="1" lang="en-US" altLang="ja-JP" sz="2800" dirty="0" smtClean="0"/>
              <a:t>(</a:t>
            </a:r>
            <a:r>
              <a:rPr kumimoji="1" lang="ja-JP" altLang="en-US" sz="2800" dirty="0" smtClean="0"/>
              <a:t>現在も活動中</a:t>
            </a:r>
            <a:r>
              <a:rPr lang="en-US" altLang="ja-JP" sz="2800" dirty="0"/>
              <a:t>)</a:t>
            </a:r>
            <a:endParaRPr kumimoji="1" lang="en-US" altLang="ja-JP" sz="2800" dirty="0" smtClean="0"/>
          </a:p>
          <a:p>
            <a:pPr marL="0" indent="0">
              <a:buNone/>
            </a:pPr>
            <a:r>
              <a:rPr lang="ja-JP" altLang="en-US" sz="2800" dirty="0"/>
              <a:t>　</a:t>
            </a:r>
            <a:r>
              <a:rPr lang="ja-JP" altLang="en-US" sz="2800" dirty="0" smtClean="0"/>
              <a:t>生命の部品を探している</a:t>
            </a:r>
            <a:endParaRPr lang="en-US" altLang="ja-JP" sz="2800" dirty="0" smtClean="0"/>
          </a:p>
          <a:p>
            <a:pPr marL="0" indent="0">
              <a:buNone/>
            </a:pPr>
            <a:r>
              <a:rPr kumimoji="1" lang="ja-JP" altLang="en-US" sz="2800" dirty="0"/>
              <a:t>　</a:t>
            </a:r>
            <a:r>
              <a:rPr kumimoji="1" lang="ja-JP" altLang="en-US" sz="2800" dirty="0" smtClean="0"/>
              <a:t>歴代の火星探査の中で最も大きい</a:t>
            </a:r>
            <a:endParaRPr kumimoji="1" lang="en-US" altLang="ja-JP" sz="2800" dirty="0" smtClean="0"/>
          </a:p>
          <a:p>
            <a:pPr marL="0" indent="0">
              <a:buNone/>
            </a:pPr>
            <a:r>
              <a:rPr lang="ja-JP" altLang="en-US" sz="2800" dirty="0" smtClean="0"/>
              <a:t>　　→長さ</a:t>
            </a:r>
            <a:r>
              <a:rPr lang="en-US" altLang="ja-JP" sz="2800" dirty="0" smtClean="0"/>
              <a:t>3</a:t>
            </a:r>
            <a:r>
              <a:rPr lang="ja-JP" altLang="en-US" sz="2800" dirty="0" smtClean="0"/>
              <a:t>メートル　重さ</a:t>
            </a:r>
            <a:r>
              <a:rPr lang="en-US" altLang="ja-JP" sz="2800" dirty="0" smtClean="0"/>
              <a:t>900</a:t>
            </a:r>
            <a:r>
              <a:rPr lang="ja-JP" altLang="en-US" sz="2800" dirty="0" smtClean="0"/>
              <a:t>キログラム</a:t>
            </a:r>
            <a:endParaRPr lang="en-US" altLang="ja-JP" sz="2800" dirty="0" smtClean="0"/>
          </a:p>
          <a:p>
            <a:pPr marL="0" indent="0">
              <a:buNone/>
            </a:pPr>
            <a:r>
              <a:rPr kumimoji="1" lang="ja-JP" altLang="en-US" sz="2800" dirty="0"/>
              <a:t>　</a:t>
            </a:r>
            <a:endParaRPr kumimoji="1" lang="en-US" altLang="ja-JP" sz="2800" dirty="0" smtClean="0"/>
          </a:p>
          <a:p>
            <a:pPr marL="0" indent="0">
              <a:buNone/>
            </a:pPr>
            <a:r>
              <a:rPr lang="ja-JP" altLang="en-US" sz="2800" dirty="0"/>
              <a:t>　</a:t>
            </a:r>
            <a:endParaRPr kumimoji="1" lang="ja-JP" altLang="en-US" sz="2800" dirty="0"/>
          </a:p>
        </p:txBody>
      </p:sp>
      <p:sp>
        <p:nvSpPr>
          <p:cNvPr id="5" name="角丸四角形吹き出し 4"/>
          <p:cNvSpPr/>
          <p:nvPr/>
        </p:nvSpPr>
        <p:spPr>
          <a:xfrm>
            <a:off x="467544" y="4077072"/>
            <a:ext cx="3240360" cy="1728192"/>
          </a:xfrm>
          <a:prstGeom prst="wedgeRoundRectCallout">
            <a:avLst>
              <a:gd name="adj1" fmla="val 59121"/>
              <a:gd name="adj2" fmla="val -1103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水の流れがあった痕跡を発見！</a:t>
            </a:r>
            <a:endParaRPr kumimoji="1" lang="ja-JP" altLang="en-US" sz="2800" dirty="0">
              <a:solidFill>
                <a:schemeClr val="tx1"/>
              </a:solidFill>
            </a:endParaRPr>
          </a:p>
        </p:txBody>
      </p:sp>
      <p:sp>
        <p:nvSpPr>
          <p:cNvPr id="6" name="正方形/長方形 5"/>
          <p:cNvSpPr/>
          <p:nvPr/>
        </p:nvSpPr>
        <p:spPr>
          <a:xfrm>
            <a:off x="395536" y="6611779"/>
            <a:ext cx="4572000" cy="246221"/>
          </a:xfrm>
          <a:prstGeom prst="rect">
            <a:avLst/>
          </a:prstGeom>
        </p:spPr>
        <p:txBody>
          <a:bodyPr>
            <a:spAutoFit/>
          </a:bodyPr>
          <a:lstStyle/>
          <a:p>
            <a:r>
              <a:rPr lang="ja-JP" altLang="en-US" sz="1000" dirty="0" smtClean="0"/>
              <a:t>　　　　</a:t>
            </a:r>
            <a:endParaRPr lang="en-US" altLang="ja-JP" sz="1000" dirty="0" smtClean="0"/>
          </a:p>
        </p:txBody>
      </p:sp>
      <p:pic>
        <p:nvPicPr>
          <p:cNvPr id="7" name="図 6" descr="pia18390-full.jpg"/>
          <p:cNvPicPr>
            <a:picLocks noChangeAspect="1"/>
          </p:cNvPicPr>
          <p:nvPr/>
        </p:nvPicPr>
        <p:blipFill>
          <a:blip r:embed="rId2" cstate="print"/>
          <a:srcRect l="25978" t="29402" r="-449" b="21203"/>
          <a:stretch>
            <a:fillRect/>
          </a:stretch>
        </p:blipFill>
        <p:spPr>
          <a:xfrm>
            <a:off x="4211960" y="3573016"/>
            <a:ext cx="4530819" cy="2952328"/>
          </a:xfrm>
          <a:prstGeom prst="rect">
            <a:avLst/>
          </a:prstGeom>
        </p:spPr>
      </p:pic>
      <p:sp>
        <p:nvSpPr>
          <p:cNvPr id="8" name="正方形/長方形 7"/>
          <p:cNvSpPr/>
          <p:nvPr/>
        </p:nvSpPr>
        <p:spPr>
          <a:xfrm>
            <a:off x="755576" y="6381328"/>
            <a:ext cx="5616624" cy="253916"/>
          </a:xfrm>
          <a:prstGeom prst="rect">
            <a:avLst/>
          </a:prstGeom>
        </p:spPr>
        <p:txBody>
          <a:bodyPr wrap="square">
            <a:spAutoFit/>
          </a:bodyPr>
          <a:lstStyle/>
          <a:p>
            <a:r>
              <a:rPr lang="en-US" altLang="ja-JP" sz="1050" dirty="0" smtClean="0"/>
              <a:t>http://www.nasa.gov/jpl/msl/pia18390</a:t>
            </a:r>
            <a:endParaRPr lang="ja-JP" altLang="en-US" sz="1050" dirty="0"/>
          </a:p>
        </p:txBody>
      </p:sp>
    </p:spTree>
    <p:extLst>
      <p:ext uri="{BB962C8B-B14F-4D97-AF65-F5344CB8AC3E}">
        <p14:creationId xmlns:p14="http://schemas.microsoft.com/office/powerpoint/2010/main" val="2566697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BEBA8EAE-BF5A-486C-A8C5-ECC9F3942E4B}">
                <a14:imgProps xmlns:a14="http://schemas.microsoft.com/office/drawing/2010/main">
                  <a14:imgLayer r:embed="rId3">
                    <a14:imgEffect>
                      <a14:saturation sat="75000"/>
                    </a14:imgEffect>
                  </a14:imgLayer>
                </a14:imgProps>
              </a:ext>
              <a:ext uri="{28A0092B-C50C-407E-A947-70E740481C1C}">
                <a14:useLocalDpi xmlns:a14="http://schemas.microsoft.com/office/drawing/2010/main" val="0"/>
              </a:ext>
            </a:extLst>
          </a:blip>
          <a:stretch>
            <a:fillRect/>
          </a:stretch>
        </p:blipFill>
        <p:spPr>
          <a:xfrm>
            <a:off x="179513" y="160172"/>
            <a:ext cx="8649960" cy="6437180"/>
          </a:xfrm>
          <a:prstGeom prst="rect">
            <a:avLst/>
          </a:prstGeom>
        </p:spPr>
      </p:pic>
      <p:sp>
        <p:nvSpPr>
          <p:cNvPr id="2" name="タイトル 1"/>
          <p:cNvSpPr>
            <a:spLocks noGrp="1"/>
          </p:cNvSpPr>
          <p:nvPr>
            <p:ph type="title"/>
          </p:nvPr>
        </p:nvSpPr>
        <p:spPr/>
        <p:txBody>
          <a:bodyPr>
            <a:normAutofit/>
          </a:bodyPr>
          <a:lstStyle/>
          <a:p>
            <a:r>
              <a:rPr kumimoji="1" lang="ja-JP" altLang="en-US" sz="4400" dirty="0" smtClean="0">
                <a:solidFill>
                  <a:schemeClr val="bg1"/>
                </a:solidFill>
              </a:rPr>
              <a:t>有人探査はいつ？</a:t>
            </a:r>
            <a:endParaRPr kumimoji="1" lang="ja-JP" altLang="en-US" sz="4400" dirty="0">
              <a:solidFill>
                <a:schemeClr val="bg1"/>
              </a:solidFill>
            </a:endParaRPr>
          </a:p>
        </p:txBody>
      </p:sp>
      <p:sp>
        <p:nvSpPr>
          <p:cNvPr id="3" name="コンテンツ プレースホルダー 2"/>
          <p:cNvSpPr>
            <a:spLocks noGrp="1"/>
          </p:cNvSpPr>
          <p:nvPr>
            <p:ph sz="quarter" idx="1"/>
          </p:nvPr>
        </p:nvSpPr>
        <p:spPr/>
        <p:txBody>
          <a:bodyPr>
            <a:normAutofit/>
          </a:bodyPr>
          <a:lstStyle/>
          <a:p>
            <a:pPr marL="0" indent="0">
              <a:buNone/>
            </a:pPr>
            <a:r>
              <a:rPr kumimoji="1" lang="ja-JP" altLang="en-US" sz="2800" dirty="0" smtClean="0">
                <a:solidFill>
                  <a:schemeClr val="bg1"/>
                </a:solidFill>
              </a:rPr>
              <a:t>火星の有人探査は２０３０年を目標に！</a:t>
            </a:r>
            <a:endParaRPr kumimoji="1" lang="en-US" altLang="ja-JP" sz="2800" dirty="0" smtClean="0">
              <a:solidFill>
                <a:schemeClr val="bg1"/>
              </a:solidFill>
            </a:endParaRPr>
          </a:p>
          <a:p>
            <a:pPr marL="0" indent="0">
              <a:buNone/>
            </a:pPr>
            <a:endParaRPr lang="en-US" altLang="ja-JP" sz="2800" dirty="0">
              <a:solidFill>
                <a:schemeClr val="bg1"/>
              </a:solidFill>
            </a:endParaRPr>
          </a:p>
          <a:p>
            <a:pPr marL="0" indent="0">
              <a:buNone/>
            </a:pPr>
            <a:r>
              <a:rPr kumimoji="1" lang="ja-JP" altLang="en-US" sz="4000" b="1" dirty="0" smtClean="0">
                <a:solidFill>
                  <a:schemeClr val="bg1"/>
                </a:solidFill>
              </a:rPr>
              <a:t>し</a:t>
            </a:r>
            <a:r>
              <a:rPr kumimoji="1" lang="ja-JP" altLang="en-US" sz="2800" dirty="0" smtClean="0">
                <a:solidFill>
                  <a:schemeClr val="bg1"/>
                </a:solidFill>
              </a:rPr>
              <a:t>かし問題も・・・・・・</a:t>
            </a:r>
            <a:endParaRPr kumimoji="1" lang="en-US" altLang="ja-JP" sz="2800" dirty="0" smtClean="0">
              <a:solidFill>
                <a:schemeClr val="bg1"/>
              </a:solidFill>
            </a:endParaRPr>
          </a:p>
          <a:p>
            <a:pPr>
              <a:buFont typeface="Wingdings" panose="05000000000000000000" pitchFamily="2" charset="2"/>
              <a:buChar char="ü"/>
            </a:pPr>
            <a:r>
              <a:rPr lang="en-US" altLang="ja-JP" sz="2800" dirty="0">
                <a:solidFill>
                  <a:schemeClr val="bg1"/>
                </a:solidFill>
              </a:rPr>
              <a:t>470</a:t>
            </a:r>
            <a:r>
              <a:rPr lang="ja-JP" altLang="en-US" sz="2800" dirty="0">
                <a:solidFill>
                  <a:schemeClr val="bg1"/>
                </a:solidFill>
              </a:rPr>
              <a:t>トン</a:t>
            </a:r>
            <a:r>
              <a:rPr lang="ja-JP" altLang="en-US" sz="2800" dirty="0" smtClean="0">
                <a:solidFill>
                  <a:schemeClr val="bg1"/>
                </a:solidFill>
              </a:rPr>
              <a:t>もの荷物を</a:t>
            </a:r>
            <a:r>
              <a:rPr lang="ja-JP" altLang="en-US" sz="2800" dirty="0">
                <a:solidFill>
                  <a:schemeClr val="bg1"/>
                </a:solidFill>
              </a:rPr>
              <a:t>打ち上げないといけない</a:t>
            </a:r>
            <a:endParaRPr lang="en-US" altLang="ja-JP" sz="2800" dirty="0" smtClean="0">
              <a:solidFill>
                <a:schemeClr val="bg1"/>
              </a:solidFill>
            </a:endParaRPr>
          </a:p>
          <a:p>
            <a:pPr>
              <a:buFont typeface="Wingdings" panose="05000000000000000000" pitchFamily="2" charset="2"/>
              <a:buChar char="ü"/>
            </a:pPr>
            <a:r>
              <a:rPr kumimoji="1" lang="ja-JP" altLang="en-US" sz="2800" dirty="0" smtClean="0">
                <a:solidFill>
                  <a:schemeClr val="bg1"/>
                </a:solidFill>
              </a:rPr>
              <a:t>燃費の良いエンジンが必要</a:t>
            </a:r>
            <a:endParaRPr kumimoji="1" lang="en-US" altLang="ja-JP" sz="2800" dirty="0" smtClean="0">
              <a:solidFill>
                <a:schemeClr val="bg1"/>
              </a:solidFill>
            </a:endParaRPr>
          </a:p>
          <a:p>
            <a:pPr>
              <a:buFont typeface="Wingdings" panose="05000000000000000000" pitchFamily="2" charset="2"/>
              <a:buChar char="ü"/>
            </a:pPr>
            <a:r>
              <a:rPr kumimoji="1" lang="ja-JP" altLang="en-US" sz="2800" dirty="0" smtClean="0">
                <a:solidFill>
                  <a:schemeClr val="bg1"/>
                </a:solidFill>
              </a:rPr>
              <a:t>宇宙船内の生活</a:t>
            </a:r>
            <a:endParaRPr kumimoji="1" lang="en-US" altLang="ja-JP" sz="2800" dirty="0" smtClean="0">
              <a:solidFill>
                <a:schemeClr val="bg1"/>
              </a:solidFill>
            </a:endParaRPr>
          </a:p>
          <a:p>
            <a:pPr>
              <a:buFont typeface="Wingdings" panose="05000000000000000000" pitchFamily="2" charset="2"/>
              <a:buChar char="ü"/>
            </a:pPr>
            <a:r>
              <a:rPr kumimoji="1" lang="ja-JP" altLang="en-US" sz="2800" dirty="0" smtClean="0">
                <a:solidFill>
                  <a:schemeClr val="bg1"/>
                </a:solidFill>
              </a:rPr>
              <a:t>火星の季候と砂嵐に耐えられるのか</a:t>
            </a:r>
            <a:endParaRPr kumimoji="1" lang="en-US" altLang="ja-JP" sz="2800" dirty="0" smtClean="0">
              <a:solidFill>
                <a:schemeClr val="bg1"/>
              </a:solidFill>
            </a:endParaRPr>
          </a:p>
          <a:p>
            <a:pPr marL="0" indent="0">
              <a:buNone/>
            </a:pPr>
            <a:r>
              <a:rPr lang="ja-JP" altLang="en-US" sz="2800" dirty="0" smtClean="0">
                <a:solidFill>
                  <a:schemeClr val="bg1"/>
                </a:solidFill>
              </a:rPr>
              <a:t>　　　　　　　　　　　など色々な問題が・・・・・・</a:t>
            </a:r>
            <a:endParaRPr kumimoji="1" lang="ja-JP" altLang="en-US" sz="2800" dirty="0">
              <a:solidFill>
                <a:schemeClr val="bg1"/>
              </a:solidFill>
            </a:endParaRPr>
          </a:p>
        </p:txBody>
      </p:sp>
      <p:sp>
        <p:nvSpPr>
          <p:cNvPr id="5" name="正方形/長方形 4"/>
          <p:cNvSpPr/>
          <p:nvPr/>
        </p:nvSpPr>
        <p:spPr>
          <a:xfrm>
            <a:off x="3995936" y="6581327"/>
            <a:ext cx="4572000" cy="246221"/>
          </a:xfrm>
          <a:prstGeom prst="rect">
            <a:avLst/>
          </a:prstGeom>
        </p:spPr>
        <p:txBody>
          <a:bodyPr>
            <a:spAutoFit/>
          </a:bodyPr>
          <a:lstStyle/>
          <a:p>
            <a:r>
              <a:rPr lang="en-US" altLang="ja-JP" sz="1000" dirty="0" smtClean="0"/>
              <a:t>http://matome.naver.jp/odai/2144806834263029801/2144807402666837203</a:t>
            </a:r>
            <a:endParaRPr lang="ja-JP" altLang="en-US" sz="1000" dirty="0"/>
          </a:p>
        </p:txBody>
      </p:sp>
    </p:spTree>
    <p:extLst>
      <p:ext uri="{BB962C8B-B14F-4D97-AF65-F5344CB8AC3E}">
        <p14:creationId xmlns:p14="http://schemas.microsoft.com/office/powerpoint/2010/main" val="167642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32656"/>
            <a:ext cx="8229600" cy="1143000"/>
          </a:xfrm>
        </p:spPr>
        <p:txBody>
          <a:bodyPr>
            <a:normAutofit/>
          </a:bodyPr>
          <a:lstStyle/>
          <a:p>
            <a:r>
              <a:rPr kumimoji="1" lang="ja-JP" altLang="en-US" sz="4400" dirty="0" smtClean="0">
                <a:latin typeface="+mj-ea"/>
              </a:rPr>
              <a:t>本日の内容</a:t>
            </a:r>
            <a:endParaRPr kumimoji="1" lang="ja-JP" altLang="en-US" sz="4400" dirty="0">
              <a:latin typeface="+mj-ea"/>
            </a:endParaRPr>
          </a:p>
        </p:txBody>
      </p:sp>
      <p:sp>
        <p:nvSpPr>
          <p:cNvPr id="3" name="コンテンツ プレースホルダー 2"/>
          <p:cNvSpPr>
            <a:spLocks noGrp="1"/>
          </p:cNvSpPr>
          <p:nvPr>
            <p:ph sz="quarter" idx="1"/>
          </p:nvPr>
        </p:nvSpPr>
        <p:spPr>
          <a:xfrm>
            <a:off x="683568" y="1807949"/>
            <a:ext cx="6912768" cy="3853299"/>
          </a:xfrm>
        </p:spPr>
        <p:txBody>
          <a:bodyPr>
            <a:normAutofit/>
          </a:bodyPr>
          <a:lstStyle/>
          <a:p>
            <a:r>
              <a:rPr kumimoji="1" lang="ja-JP" altLang="en-U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火星に生命はいるのだろうか？</a:t>
            </a:r>
            <a:endParaRPr kumimoji="1" lang="en-US" altLang="ja-JP"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r>
              <a:rPr kumimoji="1" lang="ja-JP" altLang="en-U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極冠</a:t>
            </a:r>
            <a:endParaRPr kumimoji="1" lang="en-US" altLang="ja-JP"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r>
              <a:rPr lang="ja-JP" altLang="en-U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気象と</a:t>
            </a:r>
            <a:r>
              <a:rPr lang="ja-JP" altLang="en-U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大気</a:t>
            </a:r>
            <a:endParaRPr lang="en-US" altLang="ja-JP"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r>
              <a:rPr kumimoji="1" lang="ja-JP" altLang="en-U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火星探査</a:t>
            </a:r>
          </a:p>
        </p:txBody>
      </p:sp>
      <p:sp>
        <p:nvSpPr>
          <p:cNvPr id="5" name="テキスト ボックス 4"/>
          <p:cNvSpPr txBox="1"/>
          <p:nvPr/>
        </p:nvSpPr>
        <p:spPr>
          <a:xfrm>
            <a:off x="6012160" y="1484784"/>
            <a:ext cx="2592288" cy="369332"/>
          </a:xfrm>
          <a:prstGeom prst="rect">
            <a:avLst/>
          </a:prstGeom>
          <a:noFill/>
        </p:spPr>
        <p:txBody>
          <a:bodyPr wrap="square" rtlCol="0">
            <a:spAutoFit/>
          </a:bodyPr>
          <a:lstStyle/>
          <a:p>
            <a:r>
              <a:rPr kumimoji="1" lang="ja-JP" altLang="en-US" dirty="0" smtClean="0"/>
              <a:t>　　　　</a:t>
            </a:r>
            <a:endParaRPr kumimoji="1" lang="ja-JP" altLang="en-US" b="1" dirty="0"/>
          </a:p>
        </p:txBody>
      </p:sp>
    </p:spTree>
    <p:extLst>
      <p:ext uri="{BB962C8B-B14F-4D97-AF65-F5344CB8AC3E}">
        <p14:creationId xmlns:p14="http://schemas.microsoft.com/office/powerpoint/2010/main" val="3536437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参考文献</a:t>
            </a:r>
            <a:endParaRPr kumimoji="1" lang="ja-JP" altLang="en-US" sz="4400" dirty="0"/>
          </a:p>
        </p:txBody>
      </p:sp>
      <p:sp>
        <p:nvSpPr>
          <p:cNvPr id="3" name="コンテンツ プレースホルダー 2"/>
          <p:cNvSpPr>
            <a:spLocks noGrp="1"/>
          </p:cNvSpPr>
          <p:nvPr>
            <p:ph sz="quarter" idx="1"/>
          </p:nvPr>
        </p:nvSpPr>
        <p:spPr/>
        <p:txBody>
          <a:bodyPr>
            <a:normAutofit lnSpcReduction="10000"/>
          </a:bodyPr>
          <a:lstStyle/>
          <a:p>
            <a:pPr>
              <a:buFont typeface="Wingdings" panose="05000000000000000000" pitchFamily="2" charset="2"/>
              <a:buChar char="l"/>
            </a:pPr>
            <a:r>
              <a:rPr kumimoji="1" lang="ja-JP" altLang="en-US" sz="1400" dirty="0" smtClean="0"/>
              <a:t>ＴＨＥ　ＰＡＧＥ　気になる記事をわかりやすく</a:t>
            </a:r>
            <a:endParaRPr kumimoji="1" lang="en-US" altLang="ja-JP" sz="1400" dirty="0" smtClean="0"/>
          </a:p>
          <a:p>
            <a:pPr marL="0" indent="0">
              <a:buNone/>
            </a:pPr>
            <a:r>
              <a:rPr lang="ja-JP" altLang="en-US" sz="1400" dirty="0"/>
              <a:t>　</a:t>
            </a:r>
            <a:r>
              <a:rPr lang="ja-JP" altLang="en-US" sz="1400" dirty="0" smtClean="0"/>
              <a:t>　　ＵＲＬ：</a:t>
            </a:r>
            <a:r>
              <a:rPr lang="en-US" altLang="ja-JP" sz="1400" dirty="0" smtClean="0">
                <a:hlinkClick r:id="rId3"/>
              </a:rPr>
              <a:t>http</a:t>
            </a:r>
            <a:r>
              <a:rPr lang="en-US" altLang="ja-JP" sz="1400" dirty="0">
                <a:hlinkClick r:id="rId3"/>
              </a:rPr>
              <a:t>://</a:t>
            </a:r>
            <a:r>
              <a:rPr lang="en-US" altLang="ja-JP" sz="1400" dirty="0" smtClean="0">
                <a:hlinkClick r:id="rId3"/>
              </a:rPr>
              <a:t>thepage.jp/detail/20151101-00000004-wordleaf?page=2</a:t>
            </a:r>
            <a:endParaRPr lang="en-US" altLang="ja-JP" sz="1400" dirty="0" smtClean="0"/>
          </a:p>
          <a:p>
            <a:pPr marL="0" indent="0">
              <a:buNone/>
            </a:pPr>
            <a:r>
              <a:rPr lang="ja-JP" altLang="en-US" sz="1400" dirty="0"/>
              <a:t>　</a:t>
            </a:r>
            <a:r>
              <a:rPr lang="ja-JP" altLang="en-US" sz="1400" dirty="0" smtClean="0"/>
              <a:t>　　　　</a:t>
            </a:r>
            <a:r>
              <a:rPr lang="en-US" altLang="ja-JP" sz="1400" dirty="0">
                <a:hlinkClick r:id="rId4"/>
              </a:rPr>
              <a:t>http://</a:t>
            </a:r>
            <a:r>
              <a:rPr lang="en-US" altLang="ja-JP" sz="1400" dirty="0" smtClean="0">
                <a:hlinkClick r:id="rId4"/>
              </a:rPr>
              <a:t>thepage.jp/detail/20151031-00000006-wordleaf?page=3</a:t>
            </a:r>
            <a:endParaRPr lang="en-US" altLang="ja-JP" sz="1400" dirty="0"/>
          </a:p>
          <a:p>
            <a:pPr marL="0" indent="0">
              <a:buNone/>
            </a:pPr>
            <a:endParaRPr lang="en-US" altLang="ja-JP" sz="1400" dirty="0"/>
          </a:p>
          <a:p>
            <a:pPr>
              <a:buFont typeface="Wingdings" panose="05000000000000000000" pitchFamily="2" charset="2"/>
              <a:buChar char="l"/>
            </a:pPr>
            <a:r>
              <a:rPr lang="ja-JP" altLang="en-US" sz="1400" dirty="0" smtClean="0"/>
              <a:t>北極冠と南極冠</a:t>
            </a:r>
            <a:endParaRPr lang="en-US" altLang="ja-JP" sz="1400" dirty="0"/>
          </a:p>
          <a:p>
            <a:pPr marL="0" indent="0">
              <a:buNone/>
            </a:pPr>
            <a:r>
              <a:rPr lang="ja-JP" altLang="en-US" sz="1400" dirty="0" smtClean="0"/>
              <a:t>　　　</a:t>
            </a:r>
            <a:r>
              <a:rPr lang="en-US" altLang="ja-JP" sz="1400" dirty="0" smtClean="0"/>
              <a:t>URL</a:t>
            </a:r>
            <a:r>
              <a:rPr lang="ja-JP" altLang="en-US" sz="1400" dirty="0" smtClean="0"/>
              <a:t>：</a:t>
            </a:r>
            <a:r>
              <a:rPr lang="en-US" altLang="ja-JP" sz="1400" dirty="0"/>
              <a:t>http://www.hirahaku.jp/hakubutsukan_archive/tenmon/00000025/70.html</a:t>
            </a:r>
          </a:p>
          <a:p>
            <a:pPr>
              <a:buFont typeface="Wingdings" panose="05000000000000000000" pitchFamily="2" charset="2"/>
              <a:buChar char="l"/>
            </a:pPr>
            <a:r>
              <a:rPr lang="ja-JP" altLang="en-US" sz="1400" dirty="0" smtClean="0"/>
              <a:t>火星の大気と気候</a:t>
            </a:r>
            <a:endParaRPr lang="en-US" altLang="ja-JP" sz="1400" dirty="0" smtClean="0"/>
          </a:p>
          <a:p>
            <a:pPr marL="0" indent="0">
              <a:buNone/>
            </a:pPr>
            <a:r>
              <a:rPr lang="ja-JP" altLang="en-US" sz="1400" dirty="0" smtClean="0"/>
              <a:t>　　　</a:t>
            </a:r>
            <a:r>
              <a:rPr lang="en-US" altLang="ja-JP" sz="1400" dirty="0" smtClean="0"/>
              <a:t>URL</a:t>
            </a:r>
            <a:r>
              <a:rPr lang="ja-JP" altLang="en-US" sz="1400" dirty="0" smtClean="0"/>
              <a:t>：</a:t>
            </a:r>
            <a:r>
              <a:rPr lang="en-US" altLang="ja-JP" sz="1400" dirty="0">
                <a:hlinkClick r:id="rId5"/>
              </a:rPr>
              <a:t>http://</a:t>
            </a:r>
            <a:r>
              <a:rPr lang="en-US" altLang="ja-JP" sz="1400" dirty="0" smtClean="0">
                <a:hlinkClick r:id="rId5"/>
              </a:rPr>
              <a:t>www.hirahaku.jp/hakubutsukan_archive/tenmon/00000025/72.html</a:t>
            </a:r>
            <a:endParaRPr lang="en-US" altLang="ja-JP" sz="1400" dirty="0" smtClean="0"/>
          </a:p>
          <a:p>
            <a:pPr marL="0" indent="0">
              <a:buNone/>
            </a:pPr>
            <a:endParaRPr lang="en-US" altLang="ja-JP" sz="1400" dirty="0" smtClean="0"/>
          </a:p>
          <a:p>
            <a:pPr>
              <a:buFont typeface="Wingdings" panose="05000000000000000000" pitchFamily="2" charset="2"/>
              <a:buChar char="l"/>
            </a:pPr>
            <a:r>
              <a:rPr lang="ja-JP" altLang="en-US" sz="1400" dirty="0" smtClean="0"/>
              <a:t>国土交通省　気象庁　温室効果とは</a:t>
            </a:r>
            <a:endParaRPr lang="en-US" altLang="ja-JP" sz="1400" dirty="0" smtClean="0"/>
          </a:p>
          <a:p>
            <a:pPr marL="0" indent="0">
              <a:buNone/>
            </a:pPr>
            <a:r>
              <a:rPr lang="ja-JP" altLang="en-US" sz="1400" dirty="0" smtClean="0"/>
              <a:t>　　　</a:t>
            </a:r>
            <a:r>
              <a:rPr lang="en-US" altLang="ja-JP" sz="1400" dirty="0" smtClean="0"/>
              <a:t>URL</a:t>
            </a:r>
            <a:r>
              <a:rPr lang="ja-JP" altLang="en-US" sz="1400" dirty="0" smtClean="0"/>
              <a:t>：</a:t>
            </a:r>
            <a:r>
              <a:rPr lang="en-US" altLang="ja-JP" sz="1400" dirty="0"/>
              <a:t>http://www.data.jma.go.jp/cpdinfo/chishiki_ondanka/p03.html</a:t>
            </a:r>
            <a:endParaRPr lang="en-US" altLang="ja-JP" sz="1400" dirty="0" smtClean="0"/>
          </a:p>
          <a:p>
            <a:pPr>
              <a:buFont typeface="Wingdings" panose="05000000000000000000" pitchFamily="2" charset="2"/>
              <a:buChar char="l"/>
            </a:pPr>
            <a:endParaRPr lang="en-US" altLang="ja-JP" sz="1400" dirty="0"/>
          </a:p>
          <a:p>
            <a:pPr>
              <a:buFont typeface="Wingdings" panose="05000000000000000000" pitchFamily="2" charset="2"/>
              <a:buChar char="l"/>
            </a:pPr>
            <a:r>
              <a:rPr lang="en-US" altLang="ja-JP" sz="1400" dirty="0" smtClean="0"/>
              <a:t>Newton</a:t>
            </a:r>
            <a:r>
              <a:rPr lang="ja-JP" altLang="en-US" sz="1400" dirty="0" smtClean="0"/>
              <a:t>別冊　人類を火星に！　火星探査の時代</a:t>
            </a:r>
            <a:endParaRPr lang="en-US" altLang="ja-JP" sz="1400" dirty="0"/>
          </a:p>
          <a:p>
            <a:pPr marL="0" indent="0">
              <a:buNone/>
            </a:pPr>
            <a:r>
              <a:rPr lang="ja-JP" altLang="en-US" sz="1400" dirty="0" smtClean="0"/>
              <a:t>　　　（</a:t>
            </a:r>
            <a:r>
              <a:rPr lang="en-US" altLang="ja-JP" sz="1400" dirty="0" smtClean="0"/>
              <a:t>2013</a:t>
            </a:r>
            <a:r>
              <a:rPr lang="ja-JP" altLang="en-US" sz="1400" dirty="0" smtClean="0"/>
              <a:t>年</a:t>
            </a:r>
            <a:r>
              <a:rPr lang="en-US" altLang="ja-JP" sz="1400" dirty="0" smtClean="0"/>
              <a:t>5</a:t>
            </a:r>
            <a:r>
              <a:rPr lang="ja-JP" altLang="en-US" sz="1400" dirty="0" smtClean="0"/>
              <a:t>月</a:t>
            </a:r>
            <a:r>
              <a:rPr lang="en-US" altLang="ja-JP" sz="1400" dirty="0" smtClean="0"/>
              <a:t>15</a:t>
            </a:r>
            <a:r>
              <a:rPr lang="ja-JP" altLang="en-US" sz="1400" dirty="0" smtClean="0"/>
              <a:t>日</a:t>
            </a:r>
            <a:r>
              <a:rPr lang="ja-JP" altLang="en-US" sz="1400" dirty="0"/>
              <a:t>発行、発行人</a:t>
            </a:r>
            <a:r>
              <a:rPr lang="ja-JP" altLang="en-US" sz="1400" dirty="0" smtClean="0"/>
              <a:t>：高森　圭介、発行所</a:t>
            </a:r>
            <a:r>
              <a:rPr lang="ja-JP" altLang="en-US" sz="1400" dirty="0"/>
              <a:t>：株式会社ニュートンプレス</a:t>
            </a:r>
            <a:r>
              <a:rPr lang="ja-JP" altLang="en-US" sz="1400" dirty="0" smtClean="0"/>
              <a:t>）</a:t>
            </a:r>
            <a:endParaRPr lang="en-US" altLang="ja-JP" sz="1400" dirty="0" smtClean="0"/>
          </a:p>
          <a:p>
            <a:pPr>
              <a:buFont typeface="Wingdings" panose="05000000000000000000" pitchFamily="2" charset="2"/>
              <a:buChar char="l"/>
            </a:pPr>
            <a:r>
              <a:rPr lang="ja-JP" altLang="en-US" sz="1400" dirty="0"/>
              <a:t>火星</a:t>
            </a:r>
            <a:r>
              <a:rPr lang="ja-JP" altLang="en-US" sz="1400" dirty="0" smtClean="0"/>
              <a:t>の生命と大地</a:t>
            </a:r>
            <a:r>
              <a:rPr lang="en-US" altLang="ja-JP" sz="1400" dirty="0" smtClean="0"/>
              <a:t>46</a:t>
            </a:r>
            <a:r>
              <a:rPr lang="ja-JP" altLang="en-US" sz="1400" dirty="0" smtClean="0"/>
              <a:t>億年</a:t>
            </a:r>
            <a:endParaRPr lang="en-US" altLang="ja-JP" sz="1400" dirty="0"/>
          </a:p>
          <a:p>
            <a:pPr marL="0" indent="0">
              <a:buNone/>
            </a:pPr>
            <a:r>
              <a:rPr lang="ja-JP" altLang="en-US" sz="1400" dirty="0" smtClean="0"/>
              <a:t>　　　</a:t>
            </a:r>
            <a:r>
              <a:rPr lang="en-US" altLang="ja-JP" sz="1400" dirty="0" smtClean="0"/>
              <a:t>2008</a:t>
            </a:r>
            <a:r>
              <a:rPr lang="ja-JP" altLang="en-US" sz="1400" dirty="0" smtClean="0"/>
              <a:t>年</a:t>
            </a:r>
            <a:r>
              <a:rPr lang="en-US" altLang="ja-JP" sz="1400" dirty="0" smtClean="0"/>
              <a:t>12</a:t>
            </a:r>
            <a:r>
              <a:rPr lang="ja-JP" altLang="en-US" sz="1400" dirty="0" smtClean="0"/>
              <a:t>月</a:t>
            </a:r>
            <a:r>
              <a:rPr lang="en-US" altLang="ja-JP" sz="1400" dirty="0" smtClean="0"/>
              <a:t>10</a:t>
            </a:r>
            <a:r>
              <a:rPr lang="ja-JP" altLang="en-US" sz="1400" dirty="0" smtClean="0"/>
              <a:t>日　著者、丸山茂徳、ビック・ベーカー、ジェームス・ドーム　発行者　中沢義彦</a:t>
            </a:r>
            <a:endParaRPr lang="en-US" altLang="ja-JP" sz="1400" dirty="0" smtClean="0"/>
          </a:p>
          <a:p>
            <a:pPr marL="0" indent="0">
              <a:buNone/>
            </a:pPr>
            <a:r>
              <a:rPr lang="ja-JP" altLang="en-US" sz="1400" dirty="0" smtClean="0"/>
              <a:t>　　　発行所　株式会社講談社</a:t>
            </a:r>
            <a:endParaRPr lang="en-US" altLang="ja-JP" sz="1400" dirty="0"/>
          </a:p>
        </p:txBody>
      </p:sp>
    </p:spTree>
    <p:extLst>
      <p:ext uri="{BB962C8B-B14F-4D97-AF65-F5344CB8AC3E}">
        <p14:creationId xmlns:p14="http://schemas.microsoft.com/office/powerpoint/2010/main" val="2319301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a:t>参考文献</a:t>
            </a:r>
            <a:endParaRPr kumimoji="1" lang="ja-JP" altLang="en-US" sz="4400" dirty="0"/>
          </a:p>
        </p:txBody>
      </p:sp>
      <p:sp>
        <p:nvSpPr>
          <p:cNvPr id="3" name="コンテンツ プレースホルダー 2"/>
          <p:cNvSpPr>
            <a:spLocks noGrp="1"/>
          </p:cNvSpPr>
          <p:nvPr>
            <p:ph sz="quarter" idx="1"/>
          </p:nvPr>
        </p:nvSpPr>
        <p:spPr/>
        <p:txBody>
          <a:bodyPr/>
          <a:lstStyle/>
          <a:p>
            <a:r>
              <a:rPr kumimoji="1" lang="ja-JP" altLang="en-US" dirty="0" smtClean="0"/>
              <a:t>惑星気象学　著者：松田佳久　東京大学出版</a:t>
            </a:r>
            <a:endParaRPr kumimoji="1" lang="en-US" altLang="ja-JP" dirty="0" smtClean="0"/>
          </a:p>
          <a:p>
            <a:pPr marL="0" indent="0">
              <a:buNone/>
            </a:pPr>
            <a:r>
              <a:rPr lang="ja-JP" altLang="en-US" dirty="0" smtClean="0"/>
              <a:t>　</a:t>
            </a:r>
            <a:r>
              <a:rPr lang="en-US" altLang="ja-JP" dirty="0" smtClean="0"/>
              <a:t>2000</a:t>
            </a:r>
            <a:r>
              <a:rPr lang="ja-JP" altLang="en-US" dirty="0" smtClean="0"/>
              <a:t>年</a:t>
            </a:r>
            <a:r>
              <a:rPr lang="en-US" altLang="ja-JP" dirty="0" smtClean="0"/>
              <a:t>11</a:t>
            </a:r>
            <a:r>
              <a:rPr lang="ja-JP" altLang="en-US" dirty="0" smtClean="0"/>
              <a:t>月</a:t>
            </a:r>
            <a:r>
              <a:rPr lang="en-US" altLang="ja-JP" dirty="0" smtClean="0"/>
              <a:t>10</a:t>
            </a:r>
            <a:r>
              <a:rPr lang="ja-JP" altLang="en-US" dirty="0" smtClean="0"/>
              <a:t>日</a:t>
            </a:r>
            <a:r>
              <a:rPr lang="ja-JP" altLang="en-US" dirty="0" smtClean="0"/>
              <a:t>出版</a:t>
            </a: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4007354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何を生命とするのか？</a:t>
            </a:r>
            <a:endParaRPr kumimoji="1" lang="ja-JP" altLang="en-US" sz="4400" dirty="0"/>
          </a:p>
        </p:txBody>
      </p:sp>
      <p:sp>
        <p:nvSpPr>
          <p:cNvPr id="3" name="コンテンツ プレースホルダー 2"/>
          <p:cNvSpPr>
            <a:spLocks noGrp="1"/>
          </p:cNvSpPr>
          <p:nvPr>
            <p:ph sz="quarter" idx="1"/>
          </p:nvPr>
        </p:nvSpPr>
        <p:spPr/>
        <p:txBody>
          <a:bodyPr>
            <a:normAutofit/>
          </a:bodyPr>
          <a:lstStyle/>
          <a:p>
            <a:r>
              <a:rPr kumimoji="1" lang="ja-JP" altLang="en-US" sz="3200" dirty="0" smtClean="0"/>
              <a:t>仕切りがある</a:t>
            </a:r>
            <a:endParaRPr kumimoji="1" lang="en-US" altLang="ja-JP" sz="3200" dirty="0" smtClean="0"/>
          </a:p>
          <a:p>
            <a:r>
              <a:rPr lang="ja-JP" altLang="en-US" sz="3200" dirty="0"/>
              <a:t>次世代</a:t>
            </a:r>
            <a:r>
              <a:rPr lang="ja-JP" altLang="en-US" sz="3200" dirty="0" smtClean="0"/>
              <a:t>につなぐ遺伝情報をもっている</a:t>
            </a:r>
            <a:endParaRPr lang="en-US" altLang="ja-JP" sz="3200" dirty="0" smtClean="0"/>
          </a:p>
          <a:p>
            <a:r>
              <a:rPr kumimoji="1" lang="ja-JP" altLang="en-US" sz="3200" dirty="0"/>
              <a:t>自分自身</a:t>
            </a:r>
            <a:r>
              <a:rPr kumimoji="1" lang="ja-JP" altLang="en-US" sz="3200" dirty="0" smtClean="0"/>
              <a:t>を複製できる</a:t>
            </a:r>
            <a:endParaRPr kumimoji="1" lang="en-US" altLang="ja-JP" sz="3200" dirty="0" smtClean="0"/>
          </a:p>
          <a:p>
            <a:r>
              <a:rPr lang="ja-JP" altLang="en-US" sz="3200" dirty="0" smtClean="0"/>
              <a:t>内部で化学反応を行いエネルギーをえる</a:t>
            </a:r>
            <a:endParaRPr kumimoji="1" lang="ja-JP" altLang="en-US" sz="32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2556" y="3933056"/>
            <a:ext cx="395338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3837385" y="6476002"/>
            <a:ext cx="4572000" cy="246221"/>
          </a:xfrm>
          <a:prstGeom prst="rect">
            <a:avLst/>
          </a:prstGeom>
        </p:spPr>
        <p:txBody>
          <a:bodyPr>
            <a:spAutoFit/>
          </a:bodyPr>
          <a:lstStyle/>
          <a:p>
            <a:r>
              <a:rPr lang="en-US" altLang="ja-JP" sz="1000" dirty="0" smtClean="0"/>
              <a:t>http://blog.esuteru.com/archives/7774106.html</a:t>
            </a:r>
            <a:endParaRPr lang="ja-JP" altLang="en-US" sz="1000" dirty="0"/>
          </a:p>
        </p:txBody>
      </p:sp>
    </p:spTree>
    <p:extLst>
      <p:ext uri="{BB962C8B-B14F-4D97-AF65-F5344CB8AC3E}">
        <p14:creationId xmlns:p14="http://schemas.microsoft.com/office/powerpoint/2010/main" val="480790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mars-sea2.jpg"/>
          <p:cNvPicPr>
            <a:picLocks noChangeAspect="1"/>
          </p:cNvPicPr>
          <p:nvPr/>
        </p:nvPicPr>
        <p:blipFill>
          <a:blip r:embed="rId2" cstate="print"/>
          <a:stretch>
            <a:fillRect/>
          </a:stretch>
        </p:blipFill>
        <p:spPr>
          <a:xfrm>
            <a:off x="4788024" y="980728"/>
            <a:ext cx="3816424" cy="2366123"/>
          </a:xfrm>
          <a:prstGeom prst="rect">
            <a:avLst/>
          </a:prstGeom>
        </p:spPr>
      </p:pic>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l="6486" t="20553" r="6547" b="27733"/>
          <a:stretch/>
        </p:blipFill>
        <p:spPr>
          <a:xfrm>
            <a:off x="4644008" y="3717031"/>
            <a:ext cx="3476744" cy="2756563"/>
          </a:xfrm>
          <a:prstGeom prst="rect">
            <a:avLst/>
          </a:prstGeom>
        </p:spPr>
      </p:pic>
      <p:sp>
        <p:nvSpPr>
          <p:cNvPr id="2" name="タイトル 1"/>
          <p:cNvSpPr>
            <a:spLocks noGrp="1"/>
          </p:cNvSpPr>
          <p:nvPr>
            <p:ph type="title"/>
          </p:nvPr>
        </p:nvSpPr>
        <p:spPr/>
        <p:txBody>
          <a:bodyPr>
            <a:normAutofit/>
          </a:bodyPr>
          <a:lstStyle/>
          <a:p>
            <a:r>
              <a:rPr kumimoji="1" lang="ja-JP" altLang="en-US" sz="4400" dirty="0" smtClean="0"/>
              <a:t>大昔の火星</a:t>
            </a:r>
            <a:endParaRPr kumimoji="1" lang="ja-JP" altLang="en-US" sz="4400" dirty="0"/>
          </a:p>
        </p:txBody>
      </p:sp>
      <p:sp>
        <p:nvSpPr>
          <p:cNvPr id="5" name="コンテンツ プレースホルダー 4"/>
          <p:cNvSpPr>
            <a:spLocks noGrp="1"/>
          </p:cNvSpPr>
          <p:nvPr>
            <p:ph sz="quarter" idx="1"/>
          </p:nvPr>
        </p:nvSpPr>
        <p:spPr>
          <a:xfrm>
            <a:off x="352852" y="1497348"/>
            <a:ext cx="4435172" cy="4853134"/>
          </a:xfrm>
        </p:spPr>
        <p:txBody>
          <a:bodyPr>
            <a:normAutofit/>
          </a:bodyPr>
          <a:lstStyle/>
          <a:p>
            <a:r>
              <a:rPr lang="ja-JP" altLang="en-US" sz="2800" dirty="0" smtClean="0"/>
              <a:t>大昔</a:t>
            </a:r>
            <a:r>
              <a:rPr kumimoji="1" lang="ja-JP" altLang="en-US" sz="2800" dirty="0" smtClean="0"/>
              <a:t>は火星は水の惑星だった・・・？</a:t>
            </a:r>
            <a:endParaRPr kumimoji="1" lang="en-US" altLang="ja-JP" sz="2800" dirty="0" smtClean="0"/>
          </a:p>
          <a:p>
            <a:endParaRPr lang="en-US" altLang="ja-JP" sz="2800" dirty="0"/>
          </a:p>
          <a:p>
            <a:endParaRPr kumimoji="1" lang="en-US" altLang="ja-JP" sz="2800" dirty="0" smtClean="0"/>
          </a:p>
          <a:p>
            <a:r>
              <a:rPr kumimoji="1" lang="ja-JP" altLang="en-US" sz="2800" dirty="0" smtClean="0"/>
              <a:t>高等生物まで進化はできなかった・・・</a:t>
            </a:r>
            <a:endParaRPr kumimoji="1" lang="en-US" altLang="ja-JP" sz="2800" dirty="0" smtClean="0"/>
          </a:p>
          <a:p>
            <a:pPr marL="0" indent="0">
              <a:buNone/>
            </a:pPr>
            <a:endParaRPr kumimoji="1" lang="en-US" altLang="ja-JP" sz="2800" dirty="0" smtClean="0"/>
          </a:p>
          <a:p>
            <a:pPr marL="0" indent="0">
              <a:buNone/>
            </a:pPr>
            <a:endParaRPr kumimoji="1" lang="ja-JP" altLang="en-US" sz="2800" dirty="0"/>
          </a:p>
        </p:txBody>
      </p:sp>
      <p:sp>
        <p:nvSpPr>
          <p:cNvPr id="9" name="テキスト ボックス 8"/>
          <p:cNvSpPr txBox="1"/>
          <p:nvPr/>
        </p:nvSpPr>
        <p:spPr>
          <a:xfrm>
            <a:off x="4788024" y="692696"/>
            <a:ext cx="3384376" cy="253916"/>
          </a:xfrm>
          <a:prstGeom prst="rect">
            <a:avLst/>
          </a:prstGeom>
          <a:noFill/>
        </p:spPr>
        <p:txBody>
          <a:bodyPr wrap="square" rtlCol="0">
            <a:spAutoFit/>
          </a:bodyPr>
          <a:lstStyle/>
          <a:p>
            <a:r>
              <a:rPr lang="en-US" altLang="ja-JP" sz="1050" dirty="0" smtClean="0"/>
              <a:t>http://mars.nasa.gov/msp98/why.html</a:t>
            </a:r>
            <a:endParaRPr kumimoji="1" lang="ja-JP" altLang="en-US" sz="1050" dirty="0"/>
          </a:p>
        </p:txBody>
      </p:sp>
      <p:sp>
        <p:nvSpPr>
          <p:cNvPr id="10" name="爆発 1 9"/>
          <p:cNvSpPr/>
          <p:nvPr/>
        </p:nvSpPr>
        <p:spPr>
          <a:xfrm rot="20906616">
            <a:off x="1043607" y="1310746"/>
            <a:ext cx="5760640" cy="3960440"/>
          </a:xfrm>
          <a:prstGeom prst="irregularSeal1">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しかし！！！</a:t>
            </a:r>
            <a:endParaRPr kumimoji="1" lang="ja-JP" altLang="en-US" sz="4000" dirty="0"/>
          </a:p>
        </p:txBody>
      </p:sp>
      <p:sp>
        <p:nvSpPr>
          <p:cNvPr id="12" name="テキスト ボックス 11"/>
          <p:cNvSpPr txBox="1"/>
          <p:nvPr/>
        </p:nvSpPr>
        <p:spPr>
          <a:xfrm>
            <a:off x="4644008" y="6227372"/>
            <a:ext cx="2808312" cy="246221"/>
          </a:xfrm>
          <a:prstGeom prst="rect">
            <a:avLst/>
          </a:prstGeom>
          <a:noFill/>
        </p:spPr>
        <p:txBody>
          <a:bodyPr wrap="square" rtlCol="0">
            <a:spAutoFit/>
          </a:bodyPr>
          <a:lstStyle/>
          <a:p>
            <a:r>
              <a:rPr kumimoji="1" lang="ja-JP" altLang="en-US" sz="1000" dirty="0" smtClean="0"/>
              <a:t>作　池田氏</a:t>
            </a:r>
            <a:endParaRPr kumimoji="1" lang="ja-JP" altLang="en-US" sz="1000" dirty="0"/>
          </a:p>
        </p:txBody>
      </p:sp>
    </p:spTree>
    <p:extLst>
      <p:ext uri="{BB962C8B-B14F-4D97-AF65-F5344CB8AC3E}">
        <p14:creationId xmlns:p14="http://schemas.microsoft.com/office/powerpoint/2010/main" val="387832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火星に生命・・・・・・？</a:t>
            </a:r>
            <a:endParaRPr kumimoji="1" lang="ja-JP" altLang="en-US" sz="4400" dirty="0"/>
          </a:p>
        </p:txBody>
      </p:sp>
      <p:sp>
        <p:nvSpPr>
          <p:cNvPr id="3" name="コンテンツ プレースホルダー 2"/>
          <p:cNvSpPr>
            <a:spLocks noGrp="1"/>
          </p:cNvSpPr>
          <p:nvPr>
            <p:ph sz="quarter" idx="1"/>
          </p:nvPr>
        </p:nvSpPr>
        <p:spPr/>
        <p:txBody>
          <a:bodyPr/>
          <a:lstStyle/>
          <a:p>
            <a:r>
              <a:rPr kumimoji="1" lang="ja-JP" altLang="en-US" dirty="0" smtClean="0"/>
              <a:t>過酷な環境で生きている生物は地球上にも存在する！</a:t>
            </a:r>
            <a:endParaRPr kumimoji="1" lang="en-US" altLang="ja-JP" dirty="0" smtClean="0"/>
          </a:p>
          <a:p>
            <a:pPr marL="0"/>
            <a:endParaRPr lang="ja-JP" altLang="en-US" sz="10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406461"/>
            <a:ext cx="3168352" cy="398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2225642"/>
            <a:ext cx="4728187" cy="3546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827584" y="6191151"/>
            <a:ext cx="3456384" cy="400110"/>
          </a:xfrm>
          <a:prstGeom prst="rect">
            <a:avLst/>
          </a:prstGeom>
          <a:solidFill>
            <a:schemeClr val="bg1"/>
          </a:solidFill>
        </p:spPr>
        <p:txBody>
          <a:bodyPr wrap="square" rtlCol="0">
            <a:spAutoFit/>
          </a:bodyPr>
          <a:lstStyle/>
          <a:p>
            <a:r>
              <a:rPr lang="en-US" altLang="ja-JP" sz="1000" dirty="0"/>
              <a:t>http://thepage.jp/detail/20151101-00000004-wordleaf?page=2</a:t>
            </a:r>
            <a:endParaRPr kumimoji="1" lang="ja-JP" altLang="en-US" sz="1000" dirty="0"/>
          </a:p>
        </p:txBody>
      </p:sp>
      <p:sp>
        <p:nvSpPr>
          <p:cNvPr id="5" name="テキスト ボックス 4"/>
          <p:cNvSpPr txBox="1"/>
          <p:nvPr/>
        </p:nvSpPr>
        <p:spPr>
          <a:xfrm>
            <a:off x="4409365" y="5525561"/>
            <a:ext cx="3648067" cy="246221"/>
          </a:xfrm>
          <a:prstGeom prst="rect">
            <a:avLst/>
          </a:prstGeom>
          <a:noFill/>
        </p:spPr>
        <p:txBody>
          <a:bodyPr wrap="square" rtlCol="0">
            <a:spAutoFit/>
          </a:bodyPr>
          <a:lstStyle/>
          <a:p>
            <a:r>
              <a:rPr lang="en-US" altLang="ja-JP" sz="1000" dirty="0"/>
              <a:t>http://thepage.jp/detail/20151101-00000004-wordleaf?page=2</a:t>
            </a:r>
            <a:endParaRPr kumimoji="1" lang="ja-JP" altLang="en-US" sz="1000" dirty="0"/>
          </a:p>
        </p:txBody>
      </p:sp>
    </p:spTree>
    <p:extLst>
      <p:ext uri="{BB962C8B-B14F-4D97-AF65-F5344CB8AC3E}">
        <p14:creationId xmlns:p14="http://schemas.microsoft.com/office/powerpoint/2010/main" val="207458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38164"/>
            <a:ext cx="7467600" cy="1143000"/>
          </a:xfrm>
        </p:spPr>
        <p:txBody>
          <a:bodyPr>
            <a:normAutofit/>
          </a:bodyPr>
          <a:lstStyle/>
          <a:p>
            <a:r>
              <a:rPr lang="ja-JP" altLang="en-US" sz="4400" dirty="0" smtClean="0"/>
              <a:t>水</a:t>
            </a:r>
            <a:r>
              <a:rPr lang="ja-JP" altLang="en-US" sz="4400" dirty="0"/>
              <a:t>が</a:t>
            </a:r>
            <a:r>
              <a:rPr lang="ja-JP" altLang="en-US" sz="4400" dirty="0" smtClean="0"/>
              <a:t>あった証拠</a:t>
            </a:r>
            <a:endParaRPr kumimoji="1" lang="ja-JP" altLang="en-US" sz="4400" dirty="0"/>
          </a:p>
        </p:txBody>
      </p:sp>
      <p:sp>
        <p:nvSpPr>
          <p:cNvPr id="3" name="コンテンツ プレースホルダー 2"/>
          <p:cNvSpPr>
            <a:spLocks noGrp="1"/>
          </p:cNvSpPr>
          <p:nvPr>
            <p:ph sz="quarter" idx="1"/>
          </p:nvPr>
        </p:nvSpPr>
        <p:spPr>
          <a:xfrm>
            <a:off x="457200" y="1600200"/>
            <a:ext cx="4330824" cy="4873752"/>
          </a:xfrm>
        </p:spPr>
        <p:txBody>
          <a:bodyPr/>
          <a:lstStyle/>
          <a:p>
            <a:r>
              <a:rPr lang="ja-JP" altLang="en-US" dirty="0" smtClean="0"/>
              <a:t>イエローナイフベイ</a:t>
            </a:r>
            <a:endParaRPr lang="en-US" altLang="ja-JP" dirty="0" smtClean="0"/>
          </a:p>
          <a:p>
            <a:pPr marL="0" indent="0">
              <a:buNone/>
            </a:pPr>
            <a:r>
              <a:rPr lang="ja-JP" altLang="en-US" dirty="0" smtClean="0"/>
              <a:t>　イエローナイフベイの堆積岩　　　</a:t>
            </a:r>
            <a:r>
              <a:rPr lang="en-US" altLang="ja-JP" dirty="0" smtClean="0"/>
              <a:t>(</a:t>
            </a:r>
            <a:r>
              <a:rPr lang="ja-JP" altLang="en-US" dirty="0" smtClean="0"/>
              <a:t>右上</a:t>
            </a:r>
            <a:r>
              <a:rPr lang="en-US" altLang="ja-JP" dirty="0" smtClean="0"/>
              <a:t>)</a:t>
            </a:r>
          </a:p>
          <a:p>
            <a:pPr marL="0" indent="0">
              <a:buNone/>
            </a:pPr>
            <a:r>
              <a:rPr kumimoji="1" lang="ja-JP" altLang="en-US" dirty="0"/>
              <a:t>　</a:t>
            </a:r>
            <a:r>
              <a:rPr lang="ja-JP" altLang="en-US" dirty="0" smtClean="0"/>
              <a:t>土砂が水の流れで下流へと　　移動した際に形成される形</a:t>
            </a:r>
            <a:endParaRPr lang="en-US" altLang="ja-JP" dirty="0" smtClean="0"/>
          </a:p>
          <a:p>
            <a:pPr marL="0" indent="0">
              <a:buNone/>
            </a:pPr>
            <a:endParaRPr kumimoji="1" lang="en-US" altLang="ja-JP" dirty="0"/>
          </a:p>
          <a:p>
            <a:pPr marL="0" indent="0">
              <a:buNone/>
            </a:pPr>
            <a:r>
              <a:rPr lang="ja-JP" altLang="en-US" dirty="0" smtClean="0"/>
              <a:t>イエローナイフベイの岩石</a:t>
            </a:r>
            <a:endParaRPr lang="en-US" altLang="ja-JP" dirty="0" smtClean="0"/>
          </a:p>
          <a:p>
            <a:pPr marL="0" indent="0">
              <a:buNone/>
            </a:pPr>
            <a:r>
              <a:rPr kumimoji="1" lang="ja-JP" altLang="en-US" dirty="0"/>
              <a:t>　</a:t>
            </a:r>
            <a:r>
              <a:rPr lang="ja-JP" altLang="en-US" dirty="0"/>
              <a:t>白い</a:t>
            </a:r>
            <a:r>
              <a:rPr lang="ja-JP" altLang="en-US" dirty="0" smtClean="0"/>
              <a:t>筋からミネラルが析出</a:t>
            </a:r>
            <a:endParaRPr lang="en-US" altLang="ja-JP" dirty="0" smtClean="0"/>
          </a:p>
          <a:p>
            <a:pPr marL="0" indent="0">
              <a:buNone/>
            </a:pPr>
            <a:endParaRPr kumimoji="1" lang="en-US" altLang="ja-JP" dirty="0" smtClean="0"/>
          </a:p>
          <a:p>
            <a:pPr marL="0" indent="0">
              <a:buNone/>
            </a:pPr>
            <a:endParaRPr lang="en-US" altLang="ja-JP" dirty="0"/>
          </a:p>
          <a:p>
            <a:pPr marL="0" indent="0">
              <a:buNone/>
            </a:pPr>
            <a:r>
              <a:rPr kumimoji="1" lang="ja-JP" altLang="en-US" dirty="0" smtClean="0"/>
              <a:t>　塩分の多い海によくできる</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594" y="1616260"/>
            <a:ext cx="3536031" cy="2016224"/>
          </a:xfrm>
          <a:prstGeom prst="rect">
            <a:avLst/>
          </a:prstGeom>
        </p:spPr>
      </p:pic>
      <p:sp>
        <p:nvSpPr>
          <p:cNvPr id="5" name="テキスト ボックス 4"/>
          <p:cNvSpPr txBox="1"/>
          <p:nvPr/>
        </p:nvSpPr>
        <p:spPr>
          <a:xfrm>
            <a:off x="5076056" y="1268760"/>
            <a:ext cx="3878342" cy="246221"/>
          </a:xfrm>
          <a:prstGeom prst="rect">
            <a:avLst/>
          </a:prstGeom>
          <a:noFill/>
        </p:spPr>
        <p:txBody>
          <a:bodyPr wrap="square" rtlCol="0">
            <a:spAutoFit/>
          </a:bodyPr>
          <a:lstStyle/>
          <a:p>
            <a:r>
              <a:rPr lang="en-US" altLang="ja-JP" sz="1000" dirty="0"/>
              <a:t>http://www.astroarts.co.jp/news/2012/12/20curiosity/index-j.shtml</a:t>
            </a:r>
            <a:endParaRPr kumimoji="1" lang="ja-JP" altLang="en-US" sz="10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8594" y="3716106"/>
            <a:ext cx="3065618" cy="2736304"/>
          </a:xfrm>
          <a:prstGeom prst="rect">
            <a:avLst/>
          </a:prstGeom>
        </p:spPr>
      </p:pic>
      <p:sp>
        <p:nvSpPr>
          <p:cNvPr id="7" name="上矢印 6"/>
          <p:cNvSpPr/>
          <p:nvPr/>
        </p:nvSpPr>
        <p:spPr>
          <a:xfrm>
            <a:off x="2100282" y="4980385"/>
            <a:ext cx="792088"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926775" y="6453336"/>
            <a:ext cx="3843886" cy="246221"/>
          </a:xfrm>
          <a:prstGeom prst="rect">
            <a:avLst/>
          </a:prstGeom>
          <a:noFill/>
        </p:spPr>
        <p:txBody>
          <a:bodyPr wrap="square" rtlCol="0">
            <a:spAutoFit/>
          </a:bodyPr>
          <a:lstStyle/>
          <a:p>
            <a:r>
              <a:rPr lang="en-US" altLang="ja-JP" sz="1000" dirty="0"/>
              <a:t>http://www.imart.co.jp/imars-curiosity-record-p1-old-25.6.3.html</a:t>
            </a:r>
            <a:endParaRPr kumimoji="1" lang="ja-JP" altLang="en-US" sz="1000" dirty="0"/>
          </a:p>
        </p:txBody>
      </p:sp>
    </p:spTree>
    <p:extLst>
      <p:ext uri="{BB962C8B-B14F-4D97-AF65-F5344CB8AC3E}">
        <p14:creationId xmlns:p14="http://schemas.microsoft.com/office/powerpoint/2010/main" val="3464625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火星のどこに生命が？</a:t>
            </a:r>
            <a:endParaRPr kumimoji="1" lang="ja-JP" altLang="en-US" sz="4400" dirty="0"/>
          </a:p>
        </p:txBody>
      </p:sp>
      <p:sp>
        <p:nvSpPr>
          <p:cNvPr id="3" name="コンテンツ プレースホルダー 2"/>
          <p:cNvSpPr>
            <a:spLocks noGrp="1"/>
          </p:cNvSpPr>
          <p:nvPr>
            <p:ph sz="quarter" idx="1"/>
          </p:nvPr>
        </p:nvSpPr>
        <p:spPr>
          <a:xfrm>
            <a:off x="539552" y="1556792"/>
            <a:ext cx="3744416" cy="4277072"/>
          </a:xfrm>
        </p:spPr>
        <p:txBody>
          <a:bodyPr/>
          <a:lstStyle/>
          <a:p>
            <a:r>
              <a:rPr kumimoji="1" lang="ja-JP" altLang="en-US" sz="3200" dirty="0" smtClean="0"/>
              <a:t>火星には水が存在している・・・！？</a:t>
            </a:r>
            <a:endParaRPr kumimoji="1" lang="en-US" altLang="ja-JP" sz="3200" dirty="0" smtClean="0"/>
          </a:p>
          <a:p>
            <a:pPr marL="0" indent="0">
              <a:buNone/>
            </a:pPr>
            <a:r>
              <a:rPr lang="ja-JP" altLang="en-US" dirty="0" smtClean="0"/>
              <a:t>　</a:t>
            </a:r>
            <a:endParaRPr lang="en-US" altLang="ja-JP" dirty="0" smtClean="0"/>
          </a:p>
          <a:p>
            <a:pPr marL="0" indent="0">
              <a:buNone/>
            </a:pPr>
            <a:endParaRPr lang="en-US" altLang="ja-JP" dirty="0" smtClean="0"/>
          </a:p>
          <a:p>
            <a:pPr marL="0" indent="0">
              <a:buNone/>
            </a:pPr>
            <a:r>
              <a:rPr lang="ja-JP" altLang="en-US" dirty="0" smtClean="0"/>
              <a:t>　季節によって移り変わる</a:t>
            </a:r>
            <a:endParaRPr lang="en-US" altLang="ja-JP" dirty="0" smtClean="0"/>
          </a:p>
          <a:p>
            <a:pPr marL="0" indent="0">
              <a:buNone/>
            </a:pPr>
            <a:r>
              <a:rPr lang="ja-JP" altLang="en-US" dirty="0" smtClean="0"/>
              <a:t>　ニュートンクレーター</a:t>
            </a:r>
            <a:endParaRPr lang="en-US" altLang="ja-JP" dirty="0"/>
          </a:p>
          <a:p>
            <a:pPr marL="0" indent="0">
              <a:buNone/>
            </a:pPr>
            <a:r>
              <a:rPr lang="ja-JP" altLang="en-US" dirty="0"/>
              <a:t>　</a:t>
            </a:r>
            <a:r>
              <a:rPr lang="ja-JP" altLang="en-US" dirty="0" smtClean="0"/>
              <a:t>　　</a:t>
            </a:r>
            <a:endParaRPr kumimoji="1" lang="ja-JP" altLang="en-US" dirty="0"/>
          </a:p>
        </p:txBody>
      </p:sp>
      <p:pic>
        <p:nvPicPr>
          <p:cNvPr id="11" name="図 10" descr="IMG_6170.GIF"/>
          <p:cNvPicPr>
            <a:picLocks noChangeAspect="1"/>
          </p:cNvPicPr>
          <p:nvPr/>
        </p:nvPicPr>
        <p:blipFill>
          <a:blip r:embed="rId2" cstate="print"/>
          <a:stretch>
            <a:fillRect/>
          </a:stretch>
        </p:blipFill>
        <p:spPr>
          <a:xfrm>
            <a:off x="4139952" y="1772816"/>
            <a:ext cx="4824536" cy="4486463"/>
          </a:xfrm>
          <a:prstGeom prst="rect">
            <a:avLst/>
          </a:prstGeom>
        </p:spPr>
      </p:pic>
      <p:sp>
        <p:nvSpPr>
          <p:cNvPr id="12" name="テキスト ボックス 11"/>
          <p:cNvSpPr txBox="1"/>
          <p:nvPr/>
        </p:nvSpPr>
        <p:spPr>
          <a:xfrm>
            <a:off x="539552" y="6309320"/>
            <a:ext cx="6120680" cy="253916"/>
          </a:xfrm>
          <a:prstGeom prst="rect">
            <a:avLst/>
          </a:prstGeom>
          <a:noFill/>
        </p:spPr>
        <p:txBody>
          <a:bodyPr wrap="square" rtlCol="0">
            <a:spAutoFit/>
          </a:bodyPr>
          <a:lstStyle/>
          <a:p>
            <a:r>
              <a:rPr lang="en-US" altLang="ja-JP" sz="1050" dirty="0" smtClean="0"/>
              <a:t>http://photojournal.jpl.nasa.gov/archive/PIA14472.gif</a:t>
            </a:r>
          </a:p>
        </p:txBody>
      </p:sp>
    </p:spTree>
    <p:extLst>
      <p:ext uri="{BB962C8B-B14F-4D97-AF65-F5344CB8AC3E}">
        <p14:creationId xmlns:p14="http://schemas.microsoft.com/office/powerpoint/2010/main" val="2650514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smtClean="0"/>
              <a:t>メタンはあるのか？</a:t>
            </a:r>
            <a:endParaRPr kumimoji="1" lang="ja-JP" altLang="en-US" sz="4400" dirty="0"/>
          </a:p>
        </p:txBody>
      </p:sp>
      <p:sp>
        <p:nvSpPr>
          <p:cNvPr id="3" name="コンテンツ プレースホルダー 2"/>
          <p:cNvSpPr>
            <a:spLocks noGrp="1"/>
          </p:cNvSpPr>
          <p:nvPr>
            <p:ph sz="quarter" idx="1"/>
          </p:nvPr>
        </p:nvSpPr>
        <p:spPr>
          <a:xfrm>
            <a:off x="467544" y="1603551"/>
            <a:ext cx="6624736" cy="4873752"/>
          </a:xfrm>
        </p:spPr>
        <p:txBody>
          <a:bodyPr>
            <a:normAutofit/>
          </a:bodyPr>
          <a:lstStyle/>
          <a:p>
            <a:r>
              <a:rPr lang="ja-JP" altLang="en-US" sz="3200" dirty="0" smtClean="0"/>
              <a:t>なぜメタン？</a:t>
            </a:r>
            <a:endParaRPr lang="en-US" altLang="ja-JP" sz="3200" dirty="0" smtClean="0"/>
          </a:p>
          <a:p>
            <a:pPr marL="0" indent="0">
              <a:buNone/>
            </a:pPr>
            <a:r>
              <a:rPr lang="ja-JP" altLang="en-US" sz="3200" dirty="0" smtClean="0"/>
              <a:t>　　　　　　　　　　微生物のえさとなる！</a:t>
            </a:r>
            <a:endParaRPr lang="en-US" altLang="ja-JP" sz="3200" dirty="0" smtClean="0"/>
          </a:p>
          <a:p>
            <a:pPr marL="0" indent="0">
              <a:buNone/>
            </a:pPr>
            <a:r>
              <a:rPr lang="ja-JP" altLang="en-US" sz="3200" dirty="0" smtClean="0"/>
              <a:t>　　　</a:t>
            </a:r>
            <a:endParaRPr lang="en-US" altLang="ja-JP" sz="3200" dirty="0" smtClean="0"/>
          </a:p>
          <a:p>
            <a:pPr marL="0" indent="0">
              <a:buNone/>
            </a:pPr>
            <a:r>
              <a:rPr kumimoji="1" lang="ja-JP" altLang="en-US" sz="3200" dirty="0"/>
              <a:t>　</a:t>
            </a:r>
            <a:r>
              <a:rPr kumimoji="1" lang="ja-JP" altLang="en-US" sz="3200" dirty="0" smtClean="0"/>
              <a:t>　　　　　　　　　　　　　　　　　　　</a:t>
            </a:r>
            <a:endParaRPr kumimoji="1" lang="ja-JP" altLang="en-US" sz="3200"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971" y="3212976"/>
            <a:ext cx="5299697" cy="2985496"/>
          </a:xfrm>
          <a:prstGeom prst="rect">
            <a:avLst/>
          </a:prstGeom>
        </p:spPr>
      </p:pic>
      <p:sp>
        <p:nvSpPr>
          <p:cNvPr id="7" name="右矢印 6"/>
          <p:cNvSpPr/>
          <p:nvPr/>
        </p:nvSpPr>
        <p:spPr>
          <a:xfrm>
            <a:off x="1691680" y="2199608"/>
            <a:ext cx="1296144" cy="486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83822" y="6198472"/>
            <a:ext cx="5040306" cy="246221"/>
          </a:xfrm>
          <a:prstGeom prst="rect">
            <a:avLst/>
          </a:prstGeom>
          <a:noFill/>
        </p:spPr>
        <p:txBody>
          <a:bodyPr wrap="square" rtlCol="0">
            <a:spAutoFit/>
          </a:bodyPr>
          <a:lstStyle/>
          <a:p>
            <a:r>
              <a:rPr lang="en-US" altLang="ja-JP" sz="1000" dirty="0"/>
              <a:t>https://ja.wikipedia.org/wiki/%E7%81%AB%E6%98%9F%E3%81%AE%E5%A4%A7%E6%B0%97</a:t>
            </a:r>
            <a:endParaRPr kumimoji="1" lang="ja-JP" altLang="en-US" sz="1000" dirty="0"/>
          </a:p>
        </p:txBody>
      </p:sp>
      <p:sp>
        <p:nvSpPr>
          <p:cNvPr id="10" name="テキスト ボックス 9"/>
          <p:cNvSpPr txBox="1"/>
          <p:nvPr/>
        </p:nvSpPr>
        <p:spPr>
          <a:xfrm>
            <a:off x="6084168" y="3260721"/>
            <a:ext cx="2880320" cy="954107"/>
          </a:xfrm>
          <a:prstGeom prst="rect">
            <a:avLst/>
          </a:prstGeom>
          <a:noFill/>
        </p:spPr>
        <p:txBody>
          <a:bodyPr wrap="square" rtlCol="0">
            <a:spAutoFit/>
          </a:bodyPr>
          <a:lstStyle/>
          <a:p>
            <a:r>
              <a:rPr lang="ja-JP" altLang="en-US" sz="2800" dirty="0"/>
              <a:t>メタンは地上から観測できるぞ！</a:t>
            </a:r>
          </a:p>
        </p:txBody>
      </p:sp>
    </p:spTree>
    <p:extLst>
      <p:ext uri="{BB962C8B-B14F-4D97-AF65-F5344CB8AC3E}">
        <p14:creationId xmlns:p14="http://schemas.microsoft.com/office/powerpoint/2010/main" val="3291529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a:t>生命</a:t>
            </a:r>
            <a:r>
              <a:rPr lang="ja-JP" altLang="en-US" sz="4400" dirty="0" smtClean="0"/>
              <a:t>は・・・・・・</a:t>
            </a:r>
            <a:endParaRPr kumimoji="1" lang="ja-JP" altLang="en-US" sz="4400" dirty="0"/>
          </a:p>
        </p:txBody>
      </p:sp>
      <p:sp>
        <p:nvSpPr>
          <p:cNvPr id="3" name="コンテンツ プレースホルダー 2"/>
          <p:cNvSpPr>
            <a:spLocks noGrp="1"/>
          </p:cNvSpPr>
          <p:nvPr>
            <p:ph sz="quarter" idx="1"/>
          </p:nvPr>
        </p:nvSpPr>
        <p:spPr/>
        <p:txBody>
          <a:bodyPr>
            <a:normAutofit/>
          </a:bodyPr>
          <a:lstStyle/>
          <a:p>
            <a:pPr marL="0" indent="0">
              <a:buNone/>
            </a:pPr>
            <a:r>
              <a:rPr kumimoji="1" lang="ja-JP" altLang="en-US" sz="3600" dirty="0" smtClean="0"/>
              <a:t>生命は見つかっていない・・・・・・</a:t>
            </a:r>
            <a:endParaRPr kumimoji="1" lang="en-US" altLang="ja-JP" sz="3600" dirty="0" smtClean="0"/>
          </a:p>
          <a:p>
            <a:pPr marL="0" indent="0">
              <a:buNone/>
            </a:pPr>
            <a:endParaRPr lang="en-US" altLang="ja-JP" sz="3600" dirty="0" smtClean="0"/>
          </a:p>
          <a:p>
            <a:pPr marL="0" indent="0">
              <a:buNone/>
            </a:pPr>
            <a:endParaRPr lang="en-US" altLang="ja-JP" sz="3600" dirty="0"/>
          </a:p>
          <a:p>
            <a:pPr marL="0" indent="0">
              <a:buNone/>
            </a:pPr>
            <a:endParaRPr lang="en-US" altLang="ja-JP" sz="3600" dirty="0" smtClean="0"/>
          </a:p>
          <a:p>
            <a:pPr marL="0" indent="0">
              <a:buNone/>
            </a:pPr>
            <a:r>
              <a:rPr lang="ja-JP" altLang="en-US" sz="3600" dirty="0"/>
              <a:t>微生物がいたとして</a:t>
            </a:r>
            <a:r>
              <a:rPr lang="ja-JP" altLang="en-US" sz="3600" dirty="0" smtClean="0"/>
              <a:t>も今の探査機では認識することができない</a:t>
            </a:r>
            <a:endParaRPr lang="en-US" altLang="ja-JP" sz="3600" dirty="0"/>
          </a:p>
          <a:p>
            <a:pPr marL="0" indent="0">
              <a:buNone/>
            </a:pPr>
            <a:endParaRPr kumimoji="1" lang="ja-JP" altLang="en-US" sz="3600" dirty="0"/>
          </a:p>
        </p:txBody>
      </p:sp>
      <p:sp>
        <p:nvSpPr>
          <p:cNvPr id="4" name="下矢印 3"/>
          <p:cNvSpPr/>
          <p:nvPr/>
        </p:nvSpPr>
        <p:spPr>
          <a:xfrm>
            <a:off x="3131840" y="2492896"/>
            <a:ext cx="1368152"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225124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2968</TotalTime>
  <Words>441</Words>
  <Application>Microsoft Office PowerPoint</Application>
  <PresentationFormat>画面に合わせる (4:3)</PresentationFormat>
  <Paragraphs>191</Paragraphs>
  <Slides>21</Slides>
  <Notes>1</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スパイス</vt:lpstr>
      <vt:lpstr>火星について</vt:lpstr>
      <vt:lpstr>本日の内容</vt:lpstr>
      <vt:lpstr>何を生命とするのか？</vt:lpstr>
      <vt:lpstr>大昔の火星</vt:lpstr>
      <vt:lpstr>火星に生命・・・・・・？</vt:lpstr>
      <vt:lpstr>水があった証拠</vt:lpstr>
      <vt:lpstr>火星のどこに生命が？</vt:lpstr>
      <vt:lpstr>メタンはあるのか？</vt:lpstr>
      <vt:lpstr>生命は・・・・・・</vt:lpstr>
      <vt:lpstr>極冠</vt:lpstr>
      <vt:lpstr>極冠</vt:lpstr>
      <vt:lpstr>極冠</vt:lpstr>
      <vt:lpstr>火星の大気と気象</vt:lpstr>
      <vt:lpstr>温室効果とは</vt:lpstr>
      <vt:lpstr>ダストストーム</vt:lpstr>
      <vt:lpstr>火星探査～過去から今に～</vt:lpstr>
      <vt:lpstr>火星探査～過去から今に～</vt:lpstr>
      <vt:lpstr>火星探査～過去から今～</vt:lpstr>
      <vt:lpstr>有人探査はいつ？</vt:lpstr>
      <vt:lpstr>参考文献</vt:lpstr>
      <vt:lpstr>参考文献</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aoi</dc:creator>
  <cp:lastModifiedBy>aoi</cp:lastModifiedBy>
  <cp:revision>70</cp:revision>
  <dcterms:created xsi:type="dcterms:W3CDTF">2016-01-14T04:25:40Z</dcterms:created>
  <dcterms:modified xsi:type="dcterms:W3CDTF">2016-02-22T09:04:15Z</dcterms:modified>
</cp:coreProperties>
</file>