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1"/>
  </p:notesMasterIdLst>
  <p:sldIdLst>
    <p:sldId id="256" r:id="rId2"/>
    <p:sldId id="283" r:id="rId3"/>
    <p:sldId id="257" r:id="rId4"/>
    <p:sldId id="258" r:id="rId5"/>
    <p:sldId id="259" r:id="rId6"/>
    <p:sldId id="263" r:id="rId7"/>
    <p:sldId id="260" r:id="rId8"/>
    <p:sldId id="261" r:id="rId9"/>
    <p:sldId id="264" r:id="rId10"/>
    <p:sldId id="265" r:id="rId11"/>
    <p:sldId id="266" r:id="rId12"/>
    <p:sldId id="267" r:id="rId13"/>
    <p:sldId id="268" r:id="rId14"/>
    <p:sldId id="269" r:id="rId15"/>
    <p:sldId id="270" r:id="rId16"/>
    <p:sldId id="271" r:id="rId17"/>
    <p:sldId id="272" r:id="rId18"/>
    <p:sldId id="284" r:id="rId19"/>
    <p:sldId id="273" r:id="rId20"/>
    <p:sldId id="274" r:id="rId21"/>
    <p:sldId id="275" r:id="rId22"/>
    <p:sldId id="276" r:id="rId23"/>
    <p:sldId id="277" r:id="rId24"/>
    <p:sldId id="278" r:id="rId25"/>
    <p:sldId id="279" r:id="rId26"/>
    <p:sldId id="280" r:id="rId27"/>
    <p:sldId id="281" r:id="rId28"/>
    <p:sldId id="282" r:id="rId29"/>
    <p:sldId id="285"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7" autoAdjust="0"/>
    <p:restoredTop sz="92490" autoAdjust="0"/>
  </p:normalViewPr>
  <p:slideViewPr>
    <p:cSldViewPr snapToGrid="0">
      <p:cViewPr varScale="1">
        <p:scale>
          <a:sx n="49" d="100"/>
          <a:sy n="49" d="100"/>
        </p:scale>
        <p:origin x="55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08162-35B9-4C3A-901B-2122CAC50B0E}" type="datetimeFigureOut">
              <a:rPr kumimoji="1" lang="ja-JP" altLang="en-US" smtClean="0"/>
              <a:t>2016/2/13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1D78F-2E8F-4A44-A2A2-52F0952E9429}" type="slidenum">
              <a:rPr kumimoji="1" lang="ja-JP" altLang="en-US" smtClean="0"/>
              <a:t>‹#›</a:t>
            </a:fld>
            <a:endParaRPr kumimoji="1" lang="ja-JP" altLang="en-US"/>
          </a:p>
        </p:txBody>
      </p:sp>
    </p:spTree>
    <p:extLst>
      <p:ext uri="{BB962C8B-B14F-4D97-AF65-F5344CB8AC3E}">
        <p14:creationId xmlns:p14="http://schemas.microsoft.com/office/powerpoint/2010/main" val="3983085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11D78F-2E8F-4A44-A2A2-52F0952E9429}" type="slidenum">
              <a:rPr kumimoji="1" lang="ja-JP" altLang="en-US" smtClean="0"/>
              <a:t>5</a:t>
            </a:fld>
            <a:endParaRPr kumimoji="1" lang="ja-JP" altLang="en-US"/>
          </a:p>
        </p:txBody>
      </p:sp>
    </p:spTree>
    <p:extLst>
      <p:ext uri="{BB962C8B-B14F-4D97-AF65-F5344CB8AC3E}">
        <p14:creationId xmlns:p14="http://schemas.microsoft.com/office/powerpoint/2010/main" val="278483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301853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304603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9355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2301500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733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867401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3369854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269851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257071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59804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202641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236656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361019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134949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130783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4320D8F-FD43-407E-93D1-5086B8C67390}" type="datetimeFigureOut">
              <a:rPr kumimoji="1" lang="ja-JP" altLang="en-US" smtClean="0"/>
              <a:t>2016/2/12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41402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320D8F-FD43-407E-93D1-5086B8C67390}" type="datetimeFigureOut">
              <a:rPr kumimoji="1" lang="ja-JP" altLang="en-US" smtClean="0"/>
              <a:t>2016/2/12</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790626D-E41E-4F78-8582-CA0414CDCB2D}" type="slidenum">
              <a:rPr kumimoji="1" lang="ja-JP" altLang="en-US" smtClean="0"/>
              <a:t>‹#›</a:t>
            </a:fld>
            <a:endParaRPr kumimoji="1" lang="ja-JP" altLang="en-US"/>
          </a:p>
        </p:txBody>
      </p:sp>
    </p:spTree>
    <p:extLst>
      <p:ext uri="{BB962C8B-B14F-4D97-AF65-F5344CB8AC3E}">
        <p14:creationId xmlns:p14="http://schemas.microsoft.com/office/powerpoint/2010/main" val="522933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小惑星と隕石</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48342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小惑星の発見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2800" dirty="0" smtClean="0"/>
              <a:t>1781</a:t>
            </a:r>
            <a:r>
              <a:rPr kumimoji="1" lang="ja-JP" altLang="en-US" sz="2800" dirty="0" smtClean="0"/>
              <a:t>年に天王星が発見された時、ティティウス・</a:t>
            </a:r>
            <a:r>
              <a:rPr lang="ja-JP" altLang="en-US" sz="2800" dirty="0" smtClean="0"/>
              <a:t>ボーデの法則を満たす火星と木星の間の新天体を発見する試みが行われた。</a:t>
            </a:r>
            <a:r>
              <a:rPr lang="en-US" altLang="ja-JP" sz="2800" dirty="0" smtClean="0"/>
              <a:t>1801</a:t>
            </a:r>
            <a:r>
              <a:rPr lang="ja-JP" altLang="en-US" sz="2800" dirty="0" smtClean="0"/>
              <a:t>年から続々と天体が見つかったが、これらは惑星と呼ぶには小さすぎるために小惑星</a:t>
            </a:r>
            <a:r>
              <a:rPr lang="en-US" altLang="ja-JP" sz="2800" dirty="0" smtClean="0"/>
              <a:t>(</a:t>
            </a:r>
            <a:r>
              <a:rPr lang="ja-JP" altLang="en-US" sz="2800" dirty="0" smtClean="0"/>
              <a:t>英語では</a:t>
            </a:r>
            <a:r>
              <a:rPr lang="en-US" altLang="ja-JP" sz="2800" dirty="0" smtClean="0"/>
              <a:t>asteroid,</a:t>
            </a:r>
            <a:r>
              <a:rPr lang="ja-JP" altLang="en-US" sz="2800" dirty="0" smtClean="0"/>
              <a:t>惑星のようなもの</a:t>
            </a:r>
            <a:r>
              <a:rPr lang="en-US" altLang="ja-JP" sz="2800" dirty="0" smtClean="0"/>
              <a:t>)</a:t>
            </a:r>
            <a:r>
              <a:rPr lang="ja-JP" altLang="en-US" sz="2800" dirty="0" smtClean="0"/>
              <a:t>と呼ばれるようになった。</a:t>
            </a:r>
            <a:endParaRPr kumimoji="1" lang="ja-JP" altLang="en-US" sz="2800" dirty="0"/>
          </a:p>
        </p:txBody>
      </p:sp>
    </p:spTree>
    <p:extLst>
      <p:ext uri="{BB962C8B-B14F-4D97-AF65-F5344CB8AC3E}">
        <p14:creationId xmlns:p14="http://schemas.microsoft.com/office/powerpoint/2010/main" val="3877876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準惑星の誕生</a:t>
            </a:r>
            <a:endParaRPr kumimoji="1" lang="ja-JP" altLang="en-US" dirty="0"/>
          </a:p>
        </p:txBody>
      </p:sp>
      <p:sp>
        <p:nvSpPr>
          <p:cNvPr id="3" name="コンテンツ プレースホルダー 2"/>
          <p:cNvSpPr>
            <a:spLocks noGrp="1"/>
          </p:cNvSpPr>
          <p:nvPr>
            <p:ph idx="1"/>
          </p:nvPr>
        </p:nvSpPr>
        <p:spPr>
          <a:xfrm>
            <a:off x="609598" y="2160590"/>
            <a:ext cx="6979921" cy="3880773"/>
          </a:xfrm>
        </p:spPr>
        <p:txBody>
          <a:bodyPr>
            <a:normAutofit/>
          </a:bodyPr>
          <a:lstStyle/>
          <a:p>
            <a:r>
              <a:rPr kumimoji="1" lang="en-US" altLang="ja-JP" sz="2800" dirty="0" smtClean="0"/>
              <a:t>2006</a:t>
            </a:r>
            <a:r>
              <a:rPr kumimoji="1" lang="ja-JP" altLang="en-US" sz="2800" dirty="0" smtClean="0"/>
              <a:t>年の天文学会で惑星の定義が採択された結果、新しく準惑星というものも追加された。結果、幾つかの小惑星も準惑星になった。</a:t>
            </a:r>
            <a:endParaRPr kumimoji="1" lang="en-US" altLang="ja-JP" sz="2800" dirty="0" smtClean="0"/>
          </a:p>
          <a:p>
            <a:r>
              <a:rPr lang="ja-JP" altLang="en-US" sz="2800" dirty="0"/>
              <a:t>このような経緯</a:t>
            </a:r>
            <a:r>
              <a:rPr lang="ja-JP" altLang="en-US" sz="2800" dirty="0" smtClean="0"/>
              <a:t>から冥王星にも小惑星番号</a:t>
            </a:r>
            <a:r>
              <a:rPr lang="en-US" altLang="ja-JP" sz="2800" dirty="0" smtClean="0"/>
              <a:t>134340</a:t>
            </a:r>
            <a:r>
              <a:rPr lang="ja-JP" altLang="en-US" sz="2800" dirty="0" smtClean="0"/>
              <a:t>がつけられている。</a:t>
            </a:r>
            <a:endParaRPr kumimoji="1" lang="ja-JP" altLang="en-US" sz="2800" dirty="0"/>
          </a:p>
        </p:txBody>
      </p:sp>
      <p:pic>
        <p:nvPicPr>
          <p:cNvPr id="2050" name="Picture 2" descr="https://pbs.twimg.com/media/CXlgUQsWAAE5ltI.png:lar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8" y="4781787"/>
            <a:ext cx="2629728" cy="170688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239326" y="5965448"/>
            <a:ext cx="5695918" cy="523220"/>
          </a:xfrm>
          <a:prstGeom prst="rect">
            <a:avLst/>
          </a:prstGeom>
          <a:noFill/>
        </p:spPr>
        <p:txBody>
          <a:bodyPr wrap="none" rtlCol="0">
            <a:spAutoFit/>
          </a:bodyPr>
          <a:lstStyle/>
          <a:p>
            <a:r>
              <a:rPr kumimoji="1" lang="ja-JP" altLang="en-US" sz="1400" dirty="0" smtClean="0"/>
              <a:t>割と立派な冥王星の画像。さすが</a:t>
            </a:r>
            <a:r>
              <a:rPr kumimoji="1" lang="en-US" altLang="ja-JP" sz="1400" dirty="0" smtClean="0"/>
              <a:t>NASA</a:t>
            </a:r>
            <a:r>
              <a:rPr kumimoji="1" lang="ja-JP" altLang="en-US" sz="1400" dirty="0" smtClean="0"/>
              <a:t>のツイッター</a:t>
            </a:r>
            <a:endParaRPr kumimoji="1" lang="en-US" altLang="ja-JP" sz="1400" dirty="0" smtClean="0"/>
          </a:p>
          <a:p>
            <a:r>
              <a:rPr lang="en-US" altLang="ja-JP" sz="1400" dirty="0"/>
              <a:t>https://twitter.com/NASANewHorizons/status/682682865583321091</a:t>
            </a:r>
            <a:endParaRPr kumimoji="1" lang="ja-JP" altLang="en-US" sz="1400" dirty="0"/>
          </a:p>
        </p:txBody>
      </p:sp>
    </p:spTree>
    <p:extLst>
      <p:ext uri="{BB962C8B-B14F-4D97-AF65-F5344CB8AC3E}">
        <p14:creationId xmlns:p14="http://schemas.microsoft.com/office/powerpoint/2010/main" val="1049810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小惑星探査の例</a:t>
            </a:r>
            <a:endParaRPr kumimoji="1" lang="ja-JP" altLang="en-US" dirty="0"/>
          </a:p>
        </p:txBody>
      </p:sp>
      <p:sp>
        <p:nvSpPr>
          <p:cNvPr id="3" name="コンテンツ プレースホルダー 2"/>
          <p:cNvSpPr>
            <a:spLocks noGrp="1"/>
          </p:cNvSpPr>
          <p:nvPr>
            <p:ph idx="1"/>
          </p:nvPr>
        </p:nvSpPr>
        <p:spPr>
          <a:xfrm>
            <a:off x="609598" y="2160590"/>
            <a:ext cx="7071361" cy="3880773"/>
          </a:xfrm>
        </p:spPr>
        <p:txBody>
          <a:bodyPr>
            <a:normAutofit/>
          </a:bodyPr>
          <a:lstStyle/>
          <a:p>
            <a:r>
              <a:rPr kumimoji="1" lang="ja-JP" altLang="en-US" sz="2800" dirty="0" smtClean="0"/>
              <a:t>これまでに小惑星探査を行った宇宙機関はいくつかある。</a:t>
            </a:r>
            <a:endParaRPr kumimoji="1" lang="en-US" altLang="ja-JP" sz="2800" dirty="0" smtClean="0"/>
          </a:p>
          <a:p>
            <a:r>
              <a:rPr lang="en-US" altLang="ja-JP" sz="2800" dirty="0" smtClean="0"/>
              <a:t>JAXA,NASA,ESA,CNSA</a:t>
            </a:r>
            <a:r>
              <a:rPr lang="ja-JP" altLang="en-US" sz="2800" dirty="0" smtClean="0"/>
              <a:t>の</a:t>
            </a:r>
            <a:r>
              <a:rPr lang="en-US" altLang="ja-JP" sz="2800" dirty="0" smtClean="0"/>
              <a:t>4</a:t>
            </a:r>
            <a:r>
              <a:rPr lang="ja-JP" altLang="en-US" sz="2800" dirty="0" smtClean="0"/>
              <a:t>つ。</a:t>
            </a:r>
            <a:r>
              <a:rPr lang="en-US" altLang="ja-JP" sz="2800" dirty="0" smtClean="0"/>
              <a:t>NASA</a:t>
            </a:r>
            <a:r>
              <a:rPr lang="ja-JP" altLang="en-US" sz="2800" dirty="0" err="1" smtClean="0"/>
              <a:t>ばっかだ</a:t>
            </a:r>
            <a:r>
              <a:rPr lang="ja-JP" altLang="en-US" sz="2800" dirty="0" smtClean="0"/>
              <a:t>けれど、サンプルリターンを成し遂げたのは今のとこ日本だけ。</a:t>
            </a:r>
            <a:endParaRPr kumimoji="1" lang="ja-JP" altLang="en-US" sz="2800" dirty="0"/>
          </a:p>
        </p:txBody>
      </p:sp>
    </p:spTree>
    <p:extLst>
      <p:ext uri="{BB962C8B-B14F-4D97-AF65-F5344CB8AC3E}">
        <p14:creationId xmlns:p14="http://schemas.microsoft.com/office/powerpoint/2010/main" val="3744432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小惑星の名づけ方</a:t>
            </a:r>
            <a:r>
              <a:rPr kumimoji="1" lang="en-US" altLang="ja-JP" dirty="0" smtClean="0"/>
              <a:t>(1)</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まずは小惑星を見つけましょう。誰も見つけてないものでないとダメなので注意してください。</a:t>
            </a:r>
            <a:endParaRPr kumimoji="1" lang="en-US" altLang="ja-JP" sz="2800" dirty="0" smtClean="0"/>
          </a:p>
          <a:p>
            <a:r>
              <a:rPr lang="ja-JP" altLang="en-US" sz="2800" dirty="0"/>
              <a:t>こんな感じ</a:t>
            </a:r>
            <a:r>
              <a:rPr lang="ja-JP" altLang="en-US" sz="2800" dirty="0" smtClean="0"/>
              <a:t>のソフトウェアを使うと良いでしょう。</a:t>
            </a:r>
            <a:endParaRPr kumimoji="1" lang="ja-JP" altLang="en-US" sz="28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4493056"/>
            <a:ext cx="3810001" cy="2136930"/>
          </a:xfrm>
          <a:prstGeom prst="rect">
            <a:avLst/>
          </a:prstGeom>
        </p:spPr>
      </p:pic>
    </p:spTree>
    <p:extLst>
      <p:ext uri="{BB962C8B-B14F-4D97-AF65-F5344CB8AC3E}">
        <p14:creationId xmlns:p14="http://schemas.microsoft.com/office/powerpoint/2010/main" val="2342193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小惑星の名づけ方</a:t>
            </a:r>
            <a:r>
              <a:rPr kumimoji="1" lang="en-US" altLang="ja-JP" dirty="0" smtClean="0"/>
              <a:t>(2)</a:t>
            </a:r>
            <a:endParaRPr kumimoji="1" lang="ja-JP" altLang="en-US" dirty="0"/>
          </a:p>
        </p:txBody>
      </p:sp>
      <p:sp>
        <p:nvSpPr>
          <p:cNvPr id="3" name="コンテンツ プレースホルダー 2"/>
          <p:cNvSpPr>
            <a:spLocks noGrp="1"/>
          </p:cNvSpPr>
          <p:nvPr>
            <p:ph idx="1"/>
          </p:nvPr>
        </p:nvSpPr>
        <p:spPr>
          <a:xfrm>
            <a:off x="609598" y="2160590"/>
            <a:ext cx="6949441" cy="3880773"/>
          </a:xfrm>
        </p:spPr>
        <p:txBody>
          <a:bodyPr>
            <a:normAutofit/>
          </a:bodyPr>
          <a:lstStyle/>
          <a:p>
            <a:r>
              <a:rPr kumimoji="1" lang="ja-JP" altLang="en-US" sz="2800" dirty="0" smtClean="0"/>
              <a:t>それっぽいものを見つけたら</a:t>
            </a:r>
            <a:r>
              <a:rPr kumimoji="1" lang="en-US" altLang="ja-JP" sz="2800" dirty="0" smtClean="0"/>
              <a:t>MPC</a:t>
            </a:r>
            <a:r>
              <a:rPr kumimoji="1" lang="ja-JP" altLang="en-US" sz="2800" dirty="0" smtClean="0"/>
              <a:t>に報告に行きましょう。</a:t>
            </a:r>
            <a:endParaRPr kumimoji="1" lang="en-US" altLang="ja-JP" sz="2800" dirty="0" smtClean="0"/>
          </a:p>
          <a:p>
            <a:r>
              <a:rPr lang="ja-JP" altLang="en-US" sz="2800" dirty="0"/>
              <a:t>こんな感じの</a:t>
            </a:r>
            <a:r>
              <a:rPr lang="ja-JP" altLang="en-US" sz="2800" dirty="0" smtClean="0"/>
              <a:t>とこで報告できます。</a:t>
            </a:r>
            <a:endParaRPr kumimoji="1" lang="ja-JP" altLang="en-US" sz="28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3644694"/>
            <a:ext cx="4938077" cy="2777669"/>
          </a:xfrm>
          <a:prstGeom prst="rect">
            <a:avLst/>
          </a:prstGeom>
        </p:spPr>
      </p:pic>
      <p:sp>
        <p:nvSpPr>
          <p:cNvPr id="6" name="テキスト ボックス 5"/>
          <p:cNvSpPr txBox="1"/>
          <p:nvPr/>
        </p:nvSpPr>
        <p:spPr>
          <a:xfrm>
            <a:off x="609599" y="6422363"/>
            <a:ext cx="5936240" cy="523220"/>
          </a:xfrm>
          <a:prstGeom prst="rect">
            <a:avLst/>
          </a:prstGeom>
          <a:noFill/>
        </p:spPr>
        <p:txBody>
          <a:bodyPr wrap="none" rtlCol="0">
            <a:spAutoFit/>
          </a:bodyPr>
          <a:lstStyle/>
          <a:p>
            <a:r>
              <a:rPr kumimoji="1" lang="en-US" altLang="ja-JP" sz="1400" dirty="0" err="1" smtClean="0"/>
              <a:t>MPChecker</a:t>
            </a:r>
            <a:r>
              <a:rPr kumimoji="1" lang="en-US" altLang="ja-JP" sz="1400" dirty="0" smtClean="0"/>
              <a:t> </a:t>
            </a:r>
            <a:r>
              <a:rPr kumimoji="1" lang="ja-JP" altLang="en-US" sz="1400" dirty="0" smtClean="0"/>
              <a:t>絶対に</a:t>
            </a:r>
            <a:r>
              <a:rPr lang="en-US" altLang="ja-JP" sz="1400" dirty="0" smtClean="0"/>
              <a:t>MPC</a:t>
            </a:r>
            <a:r>
              <a:rPr lang="ja-JP" altLang="en-US" sz="1400" dirty="0" err="1" smtClean="0"/>
              <a:t>って</a:t>
            </a:r>
            <a:r>
              <a:rPr lang="ja-JP" altLang="en-US" sz="1400" dirty="0" smtClean="0"/>
              <a:t>名前を意識している。大文字の配置とか特に</a:t>
            </a:r>
            <a:endParaRPr lang="en-US" altLang="ja-JP" sz="1400" dirty="0" smtClean="0"/>
          </a:p>
          <a:p>
            <a:r>
              <a:rPr lang="en-US" altLang="ja-JP" sz="1400" dirty="0"/>
              <a:t>http://www.minorplanetcenter.net/cgi-bin/checkmp.cgi</a:t>
            </a:r>
            <a:endParaRPr kumimoji="1" lang="ja-JP" altLang="en-US" sz="1400" dirty="0"/>
          </a:p>
        </p:txBody>
      </p:sp>
    </p:spTree>
    <p:extLst>
      <p:ext uri="{BB962C8B-B14F-4D97-AF65-F5344CB8AC3E}">
        <p14:creationId xmlns:p14="http://schemas.microsoft.com/office/powerpoint/2010/main" val="738266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小惑星の名づけ方</a:t>
            </a:r>
            <a:r>
              <a:rPr kumimoji="1" lang="en-US" altLang="ja-JP" dirty="0" smtClean="0"/>
              <a:t>(3)</a:t>
            </a:r>
            <a:endParaRPr kumimoji="1" lang="ja-JP" altLang="en-US" dirty="0"/>
          </a:p>
        </p:txBody>
      </p:sp>
      <p:sp>
        <p:nvSpPr>
          <p:cNvPr id="3" name="コンテンツ プレースホルダー 2"/>
          <p:cNvSpPr>
            <a:spLocks noGrp="1"/>
          </p:cNvSpPr>
          <p:nvPr>
            <p:ph idx="1"/>
          </p:nvPr>
        </p:nvSpPr>
        <p:spPr>
          <a:xfrm>
            <a:off x="609599" y="2160590"/>
            <a:ext cx="6347714" cy="3880773"/>
          </a:xfrm>
        </p:spPr>
        <p:txBody>
          <a:bodyPr>
            <a:normAutofit/>
          </a:bodyPr>
          <a:lstStyle/>
          <a:p>
            <a:r>
              <a:rPr kumimoji="1" lang="ja-JP" altLang="en-US" sz="2800" dirty="0" smtClean="0"/>
              <a:t>その小惑星が</a:t>
            </a:r>
            <a:endParaRPr kumimoji="1" lang="en-US" altLang="ja-JP" sz="2800" dirty="0" smtClean="0"/>
          </a:p>
          <a:p>
            <a:r>
              <a:rPr lang="ja-JP" altLang="en-US" sz="2800" dirty="0"/>
              <a:t>もし誰かが見つけて</a:t>
            </a:r>
            <a:r>
              <a:rPr lang="ja-JP" altLang="en-US" sz="2800" dirty="0" smtClean="0"/>
              <a:t>いたら？</a:t>
            </a:r>
            <a:endParaRPr lang="en-US" altLang="ja-JP" sz="2800" dirty="0" smtClean="0"/>
          </a:p>
          <a:p>
            <a:pPr lvl="1"/>
            <a:r>
              <a:rPr kumimoji="1" lang="ja-JP" altLang="en-US" sz="2600" dirty="0" smtClean="0"/>
              <a:t>残念！はじめからもう一度！</a:t>
            </a:r>
            <a:endParaRPr kumimoji="1" lang="en-US" altLang="ja-JP" sz="2600" dirty="0" smtClean="0"/>
          </a:p>
          <a:p>
            <a:r>
              <a:rPr lang="ja-JP" altLang="en-US" sz="2800" dirty="0"/>
              <a:t>誰も見つけて</a:t>
            </a:r>
            <a:r>
              <a:rPr lang="ja-JP" altLang="en-US" sz="2800" dirty="0" smtClean="0"/>
              <a:t>いなかったら</a:t>
            </a:r>
            <a:r>
              <a:rPr lang="ja-JP" altLang="en-US" sz="2800" dirty="0"/>
              <a:t>？</a:t>
            </a:r>
            <a:r>
              <a:rPr lang="ja-JP" altLang="en-US" sz="2800" dirty="0" smtClean="0"/>
              <a:t>？</a:t>
            </a:r>
            <a:endParaRPr lang="en-US" altLang="ja-JP" sz="2800" dirty="0" smtClean="0"/>
          </a:p>
          <a:p>
            <a:pPr lvl="1"/>
            <a:r>
              <a:rPr kumimoji="1" lang="ja-JP" altLang="en-US" sz="2600" dirty="0"/>
              <a:t>やった</a:t>
            </a:r>
            <a:r>
              <a:rPr kumimoji="1" lang="ja-JP" altLang="en-US" sz="2600" dirty="0" smtClean="0"/>
              <a:t>ね！仮符号取得だ！！</a:t>
            </a:r>
            <a:endParaRPr kumimoji="1" lang="en-US" altLang="ja-JP" sz="2600" dirty="0" smtClean="0"/>
          </a:p>
          <a:p>
            <a:pPr lvl="1"/>
            <a:r>
              <a:rPr kumimoji="1" lang="ja-JP" altLang="en-US" sz="2000" dirty="0" smtClean="0"/>
              <a:t>仮符号の例</a:t>
            </a:r>
            <a:r>
              <a:rPr kumimoji="1" lang="en-US" altLang="ja-JP" sz="2000" dirty="0" smtClean="0"/>
              <a:t>:2009 WC</a:t>
            </a:r>
            <a:r>
              <a:rPr kumimoji="1" lang="en-US" altLang="ja-JP" dirty="0" smtClean="0"/>
              <a:t>53</a:t>
            </a:r>
          </a:p>
          <a:p>
            <a:pPr lvl="1"/>
            <a:r>
              <a:rPr kumimoji="1" lang="ja-JP" altLang="en-US" sz="2000" dirty="0" smtClean="0"/>
              <a:t>これは</a:t>
            </a:r>
            <a:r>
              <a:rPr kumimoji="1" lang="en-US" altLang="ja-JP" sz="2000" dirty="0" smtClean="0"/>
              <a:t>2009</a:t>
            </a:r>
            <a:r>
              <a:rPr kumimoji="1" lang="ja-JP" altLang="en-US" sz="2000" dirty="0" smtClean="0"/>
              <a:t>年の</a:t>
            </a:r>
            <a:r>
              <a:rPr kumimoji="1" lang="en-US" altLang="ja-JP" sz="2000" dirty="0" smtClean="0"/>
              <a:t>11</a:t>
            </a:r>
            <a:r>
              <a:rPr kumimoji="1" lang="ja-JP" altLang="en-US" sz="2000" dirty="0" smtClean="0"/>
              <a:t>月下旬の</a:t>
            </a:r>
            <a:r>
              <a:rPr kumimoji="1" lang="en-US" altLang="ja-JP" sz="2000" dirty="0" smtClean="0"/>
              <a:t>1540</a:t>
            </a:r>
            <a:r>
              <a:rPr lang="ja-JP" altLang="en-US" sz="2000" dirty="0" smtClean="0"/>
              <a:t>個目に見つかった小惑星という意味である。</a:t>
            </a:r>
            <a:endParaRPr kumimoji="1" lang="en-US" altLang="ja-JP" sz="2000" dirty="0" smtClean="0"/>
          </a:p>
        </p:txBody>
      </p:sp>
    </p:spTree>
    <p:extLst>
      <p:ext uri="{BB962C8B-B14F-4D97-AF65-F5344CB8AC3E}">
        <p14:creationId xmlns:p14="http://schemas.microsoft.com/office/powerpoint/2010/main" val="579473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小惑星の名づけ方</a:t>
            </a:r>
            <a:r>
              <a:rPr kumimoji="1" lang="en-US" altLang="ja-JP" dirty="0" smtClean="0"/>
              <a:t>(4)</a:t>
            </a:r>
            <a:endParaRPr kumimoji="1" lang="ja-JP" altLang="en-US" dirty="0"/>
          </a:p>
        </p:txBody>
      </p:sp>
      <p:sp>
        <p:nvSpPr>
          <p:cNvPr id="3" name="コンテンツ プレースホルダー 2"/>
          <p:cNvSpPr>
            <a:spLocks noGrp="1"/>
          </p:cNvSpPr>
          <p:nvPr>
            <p:ph idx="1"/>
          </p:nvPr>
        </p:nvSpPr>
        <p:spPr>
          <a:xfrm>
            <a:off x="609599" y="2160590"/>
            <a:ext cx="6347714" cy="4209730"/>
          </a:xfrm>
        </p:spPr>
        <p:txBody>
          <a:bodyPr>
            <a:normAutofit fontScale="92500" lnSpcReduction="10000"/>
          </a:bodyPr>
          <a:lstStyle/>
          <a:p>
            <a:r>
              <a:rPr kumimoji="1" lang="ja-JP" altLang="en-US" sz="2800" dirty="0" smtClean="0"/>
              <a:t>仮符号は発見直後で軌道がしっかりと定まっていない天体に付けられます。何年後かに追加観測され、軌道がしっかり定まると無事に確定番号がもらえます。</a:t>
            </a:r>
            <a:endParaRPr kumimoji="1" lang="en-US" altLang="ja-JP" sz="2800" dirty="0" smtClean="0"/>
          </a:p>
          <a:p>
            <a:pPr lvl="1"/>
            <a:r>
              <a:rPr kumimoji="1" lang="ja-JP" altLang="en-US" sz="2000" dirty="0" smtClean="0"/>
              <a:t>例</a:t>
            </a:r>
            <a:r>
              <a:rPr kumimoji="1" lang="en-US" altLang="ja-JP" sz="2000" dirty="0" smtClean="0"/>
              <a:t>:325749 </a:t>
            </a:r>
            <a:r>
              <a:rPr kumimoji="1" lang="ja-JP" altLang="en-US" sz="2000" dirty="0" smtClean="0"/>
              <a:t>これは</a:t>
            </a:r>
            <a:r>
              <a:rPr kumimoji="1" lang="en-US" altLang="ja-JP" sz="2000" dirty="0" smtClean="0"/>
              <a:t>325749</a:t>
            </a:r>
            <a:r>
              <a:rPr kumimoji="1" lang="ja-JP" altLang="en-US" sz="2000" dirty="0" smtClean="0"/>
              <a:t>番目に確定番号が付けられた小惑星で</a:t>
            </a:r>
            <a:r>
              <a:rPr lang="ja-JP" altLang="en-US" sz="2000" dirty="0" smtClean="0"/>
              <a:t>ある</a:t>
            </a:r>
            <a:endParaRPr lang="en-US" altLang="ja-JP" sz="2000" dirty="0" smtClean="0"/>
          </a:p>
          <a:p>
            <a:r>
              <a:rPr kumimoji="1" lang="ja-JP" altLang="en-US" sz="2800" dirty="0"/>
              <a:t>確定番号がつく</a:t>
            </a:r>
            <a:r>
              <a:rPr kumimoji="1" lang="ja-JP" altLang="en-US" sz="2800" dirty="0" smtClean="0"/>
              <a:t>と</a:t>
            </a:r>
            <a:r>
              <a:rPr kumimoji="1" lang="ja-JP" altLang="en-US" sz="2800" dirty="0"/>
              <a:t>名前が</a:t>
            </a:r>
            <a:r>
              <a:rPr kumimoji="1" lang="ja-JP" altLang="en-US" sz="2800" dirty="0" smtClean="0"/>
              <a:t>つけられます</a:t>
            </a:r>
            <a:r>
              <a:rPr kumimoji="1" lang="ja-JP" altLang="en-US" sz="2800" dirty="0"/>
              <a:t>！</a:t>
            </a:r>
            <a:r>
              <a:rPr kumimoji="1" lang="ja-JP" altLang="en-US" sz="2800" dirty="0" smtClean="0"/>
              <a:t>！おめでとうございます！！</a:t>
            </a:r>
            <a:endParaRPr kumimoji="1" lang="en-US" altLang="ja-JP" sz="2800" dirty="0" smtClean="0"/>
          </a:p>
          <a:p>
            <a:pPr lvl="1"/>
            <a:r>
              <a:rPr lang="ja-JP" altLang="en-US" sz="2600" dirty="0"/>
              <a:t>ただ</a:t>
            </a:r>
            <a:r>
              <a:rPr lang="ja-JP" altLang="en-US" sz="2600" dirty="0" smtClean="0"/>
              <a:t>、大体</a:t>
            </a:r>
            <a:r>
              <a:rPr lang="en-US" altLang="ja-JP" sz="2600" dirty="0" smtClean="0"/>
              <a:t>16</a:t>
            </a:r>
            <a:r>
              <a:rPr lang="ja-JP" altLang="en-US" sz="2600" dirty="0" smtClean="0"/>
              <a:t>等級くらいの明るさがいるようです</a:t>
            </a:r>
            <a:endParaRPr kumimoji="1" lang="en-US" altLang="ja-JP" sz="2600" dirty="0" smtClean="0"/>
          </a:p>
        </p:txBody>
      </p:sp>
    </p:spTree>
    <p:extLst>
      <p:ext uri="{BB962C8B-B14F-4D97-AF65-F5344CB8AC3E}">
        <p14:creationId xmlns:p14="http://schemas.microsoft.com/office/powerpoint/2010/main" val="121110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小惑星の命名ルール</a:t>
            </a:r>
            <a:endParaRPr kumimoji="1" lang="ja-JP" altLang="en-US" dirty="0"/>
          </a:p>
        </p:txBody>
      </p:sp>
      <p:sp>
        <p:nvSpPr>
          <p:cNvPr id="3" name="コンテンツ プレースホルダー 2"/>
          <p:cNvSpPr>
            <a:spLocks noGrp="1"/>
          </p:cNvSpPr>
          <p:nvPr>
            <p:ph idx="1"/>
          </p:nvPr>
        </p:nvSpPr>
        <p:spPr>
          <a:xfrm>
            <a:off x="609599" y="2160590"/>
            <a:ext cx="6347714" cy="4423090"/>
          </a:xfrm>
        </p:spPr>
        <p:txBody>
          <a:bodyPr>
            <a:normAutofit/>
          </a:bodyPr>
          <a:lstStyle/>
          <a:p>
            <a:r>
              <a:rPr kumimoji="1" lang="ja-JP" altLang="en-US" sz="2800" dirty="0" smtClean="0"/>
              <a:t>人名であるならばその人物が政治家か軍人であるならば死後</a:t>
            </a:r>
            <a:r>
              <a:rPr kumimoji="1" lang="en-US" altLang="ja-JP" sz="2800" dirty="0" smtClean="0"/>
              <a:t>100</a:t>
            </a:r>
            <a:r>
              <a:rPr kumimoji="1" lang="ja-JP" altLang="en-US" sz="2800" dirty="0" smtClean="0"/>
              <a:t>年以上経っていなければならない</a:t>
            </a:r>
            <a:endParaRPr kumimoji="1" lang="en-US" altLang="ja-JP" sz="2800" dirty="0" smtClean="0"/>
          </a:p>
          <a:p>
            <a:r>
              <a:rPr lang="ja-JP" altLang="en-US" sz="2800" dirty="0" smtClean="0"/>
              <a:t>政治、あるいは軍事に関する出来事なら起きてから</a:t>
            </a:r>
            <a:r>
              <a:rPr lang="en-US" altLang="ja-JP" sz="2800" dirty="0" smtClean="0"/>
              <a:t>100</a:t>
            </a:r>
            <a:r>
              <a:rPr lang="ja-JP" altLang="en-US" sz="2800" dirty="0" smtClean="0"/>
              <a:t>年以上経ってなければならない</a:t>
            </a:r>
            <a:endParaRPr lang="en-US" altLang="ja-JP" sz="2800" dirty="0" smtClean="0"/>
          </a:p>
          <a:p>
            <a:r>
              <a:rPr kumimoji="1" lang="ja-JP" altLang="en-US" sz="2800" dirty="0"/>
              <a:t>商業的</a:t>
            </a:r>
            <a:r>
              <a:rPr kumimoji="1" lang="ja-JP" altLang="en-US" sz="2800" dirty="0" smtClean="0"/>
              <a:t>な理由では命名できない。</a:t>
            </a:r>
            <a:endParaRPr kumimoji="1" lang="en-US" altLang="ja-JP" sz="2800" dirty="0" smtClean="0"/>
          </a:p>
          <a:p>
            <a:r>
              <a:rPr lang="ja-JP" altLang="en-US" sz="2800" dirty="0"/>
              <a:t>自分の名前</a:t>
            </a:r>
            <a:r>
              <a:rPr lang="ja-JP" altLang="en-US" sz="2800" dirty="0" smtClean="0"/>
              <a:t>が付けられない</a:t>
            </a:r>
            <a:r>
              <a:rPr lang="en-US" altLang="ja-JP" sz="2800" dirty="0" smtClean="0"/>
              <a:t>……</a:t>
            </a:r>
            <a:endParaRPr kumimoji="1" lang="ja-JP" altLang="en-US" sz="2800" dirty="0"/>
          </a:p>
        </p:txBody>
      </p:sp>
    </p:spTree>
    <p:extLst>
      <p:ext uri="{BB962C8B-B14F-4D97-AF65-F5344CB8AC3E}">
        <p14:creationId xmlns:p14="http://schemas.microsoft.com/office/powerpoint/2010/main" val="1796864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第二部 隕石</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696310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僕達の住む地球には年間どれくらいの物質が降り注ぐのか</a:t>
            </a:r>
            <a:endParaRPr kumimoji="1" lang="ja-JP" altLang="en-US" dirty="0"/>
          </a:p>
        </p:txBody>
      </p:sp>
      <p:sp>
        <p:nvSpPr>
          <p:cNvPr id="3" name="コンテンツ プレースホルダー 2"/>
          <p:cNvSpPr>
            <a:spLocks noGrp="1"/>
          </p:cNvSpPr>
          <p:nvPr>
            <p:ph idx="1"/>
          </p:nvPr>
        </p:nvSpPr>
        <p:spPr>
          <a:xfrm>
            <a:off x="609598" y="2160590"/>
            <a:ext cx="6827521" cy="3880773"/>
          </a:xfrm>
        </p:spPr>
        <p:txBody>
          <a:bodyPr>
            <a:normAutofit/>
          </a:bodyPr>
          <a:lstStyle/>
          <a:p>
            <a:r>
              <a:rPr kumimoji="1" lang="en-US" altLang="ja-JP" sz="2800" dirty="0" smtClean="0"/>
              <a:t>NASA</a:t>
            </a:r>
            <a:r>
              <a:rPr kumimoji="1" lang="ja-JP" altLang="en-US" sz="2800" dirty="0" smtClean="0"/>
              <a:t>の長期間暴露実験衛星の結果より年間数万トン以上と見積もられている</a:t>
            </a:r>
            <a:endParaRPr kumimoji="1" lang="en-US" altLang="ja-JP" sz="2800" dirty="0" smtClean="0"/>
          </a:p>
          <a:p>
            <a:pPr lvl="1"/>
            <a:r>
              <a:rPr kumimoji="1" lang="ja-JP" altLang="en-US" sz="2600" dirty="0" smtClean="0"/>
              <a:t>これは数十メートル級の天体</a:t>
            </a:r>
            <a:r>
              <a:rPr kumimoji="1" lang="en-US" altLang="ja-JP" sz="2600" dirty="0" smtClean="0"/>
              <a:t>1</a:t>
            </a:r>
            <a:r>
              <a:rPr kumimoji="1" lang="ja-JP" altLang="en-US" sz="2600" dirty="0" smtClean="0"/>
              <a:t>発でまかなえる質量であるが、そんなにバンバン衝突されたら人類堪ったものではない。</a:t>
            </a:r>
            <a:endParaRPr kumimoji="1" lang="ja-JP" altLang="en-US" sz="2600" dirty="0"/>
          </a:p>
        </p:txBody>
      </p:sp>
      <p:pic>
        <p:nvPicPr>
          <p:cNvPr id="3074" name="Picture 2" descr="https://upload.wikimedia.org/wikipedia/commons/thumb/0/0d/1990_s32_LDEF_stow.jpg/225px-1990_s32_LDEF_st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8" y="4703445"/>
            <a:ext cx="2143125" cy="212407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752723" y="6172831"/>
            <a:ext cx="5375189" cy="523220"/>
          </a:xfrm>
          <a:prstGeom prst="rect">
            <a:avLst/>
          </a:prstGeom>
          <a:noFill/>
        </p:spPr>
        <p:txBody>
          <a:bodyPr wrap="none" rtlCol="0">
            <a:spAutoFit/>
          </a:bodyPr>
          <a:lstStyle/>
          <a:p>
            <a:r>
              <a:rPr kumimoji="1" lang="en-US" altLang="ja-JP" sz="1400" dirty="0" smtClean="0"/>
              <a:t>LDEF</a:t>
            </a:r>
            <a:r>
              <a:rPr lang="ja-JP" altLang="en-US" sz="1400" dirty="0"/>
              <a:t>回収</a:t>
            </a:r>
            <a:r>
              <a:rPr kumimoji="1" lang="ja-JP" altLang="en-US" sz="1400" dirty="0" smtClean="0"/>
              <a:t>の様子。スペースシャトル</a:t>
            </a:r>
            <a:r>
              <a:rPr kumimoji="1" lang="ja-JP" altLang="en-US" sz="1400" dirty="0" err="1" smtClean="0"/>
              <a:t>さまさま</a:t>
            </a:r>
            <a:r>
              <a:rPr kumimoji="1" lang="ja-JP" altLang="en-US" sz="1400" dirty="0" smtClean="0"/>
              <a:t>である。</a:t>
            </a:r>
            <a:endParaRPr kumimoji="1" lang="en-US" altLang="ja-JP" sz="1400" dirty="0" smtClean="0"/>
          </a:p>
          <a:p>
            <a:r>
              <a:rPr lang="en-US" altLang="ja-JP" sz="1400" dirty="0"/>
              <a:t>https://en.wikipedia.org/wiki/Long_Duration_Exposure_Facility</a:t>
            </a:r>
            <a:endParaRPr kumimoji="1" lang="ja-JP" altLang="en-US" sz="1400" dirty="0"/>
          </a:p>
        </p:txBody>
      </p:sp>
      <p:pic>
        <p:nvPicPr>
          <p:cNvPr id="6"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694" y="2946083"/>
            <a:ext cx="5830013" cy="3881437"/>
          </a:xfrm>
          <a:prstGeom prst="rect">
            <a:avLst/>
          </a:prstGeom>
        </p:spPr>
      </p:pic>
    </p:spTree>
    <p:extLst>
      <p:ext uri="{BB962C8B-B14F-4D97-AF65-F5344CB8AC3E}">
        <p14:creationId xmlns:p14="http://schemas.microsoft.com/office/powerpoint/2010/main" val="12086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第一部 小惑星</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603128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隕石の起源</a:t>
            </a:r>
            <a:endParaRPr kumimoji="1" lang="ja-JP" altLang="en-US" dirty="0"/>
          </a:p>
        </p:txBody>
      </p:sp>
      <p:sp>
        <p:nvSpPr>
          <p:cNvPr id="5" name="コンテンツ プレースホルダー 4"/>
          <p:cNvSpPr>
            <a:spLocks noGrp="1"/>
          </p:cNvSpPr>
          <p:nvPr>
            <p:ph idx="1"/>
          </p:nvPr>
        </p:nvSpPr>
        <p:spPr/>
        <p:txBody>
          <a:bodyPr>
            <a:normAutofit/>
          </a:bodyPr>
          <a:lstStyle/>
          <a:p>
            <a:r>
              <a:rPr kumimoji="1" lang="ja-JP" altLang="en-US" sz="2800" dirty="0" smtClean="0"/>
              <a:t>隕石が落ちてくる軌道や、その組成を調べることで隕石の起源を調べることが出来る</a:t>
            </a:r>
            <a:endParaRPr kumimoji="1" lang="en-US" altLang="ja-JP" sz="2800" dirty="0" smtClean="0"/>
          </a:p>
          <a:p>
            <a:r>
              <a:rPr lang="ja-JP" altLang="en-US" sz="2800" dirty="0" smtClean="0"/>
              <a:t>更に、</a:t>
            </a:r>
            <a:r>
              <a:rPr lang="en-US" altLang="ja-JP" sz="2800" dirty="0" err="1" smtClean="0"/>
              <a:t>Fe,Mn,I,Sm</a:t>
            </a:r>
            <a:r>
              <a:rPr lang="ja-JP" altLang="en-US" sz="2800" dirty="0" smtClean="0"/>
              <a:t>の放射性同位体を調べることで隕石が宇宙空間を漂っている年数が、</a:t>
            </a:r>
            <a:r>
              <a:rPr lang="en-US" altLang="ja-JP" sz="2800" dirty="0" err="1" smtClean="0"/>
              <a:t>Na,Ne</a:t>
            </a:r>
            <a:r>
              <a:rPr lang="ja-JP" altLang="en-US" sz="2800" dirty="0" smtClean="0"/>
              <a:t>を調べることでいつ頃形成されたものかを調べることが出来る。</a:t>
            </a:r>
            <a:endParaRPr kumimoji="1" lang="ja-JP" altLang="en-US" sz="2800" dirty="0"/>
          </a:p>
        </p:txBody>
      </p:sp>
    </p:spTree>
    <p:extLst>
      <p:ext uri="{BB962C8B-B14F-4D97-AF65-F5344CB8AC3E}">
        <p14:creationId xmlns:p14="http://schemas.microsoft.com/office/powerpoint/2010/main" val="139959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隕石衝突の例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つくば隕石</a:t>
            </a:r>
            <a:endParaRPr kumimoji="1" lang="en-US" altLang="ja-JP" sz="2800" dirty="0" smtClean="0"/>
          </a:p>
          <a:p>
            <a:pPr lvl="1"/>
            <a:r>
              <a:rPr lang="ja-JP" altLang="en-US" sz="2600" dirty="0"/>
              <a:t>人口密集地帯である東京の上空</a:t>
            </a:r>
            <a:r>
              <a:rPr lang="ja-JP" altLang="en-US" sz="2600" dirty="0" smtClean="0"/>
              <a:t>を</a:t>
            </a:r>
            <a:r>
              <a:rPr lang="ja-JP" altLang="en-US" sz="2600" dirty="0"/>
              <a:t>隕石が通過した</a:t>
            </a:r>
            <a:r>
              <a:rPr lang="ja-JP" altLang="en-US" sz="2600" dirty="0" smtClean="0"/>
              <a:t>ため、軌跡が比較的正確に再現されている。</a:t>
            </a:r>
            <a:endParaRPr lang="en-US" altLang="ja-JP" sz="2600" dirty="0" smtClean="0"/>
          </a:p>
          <a:p>
            <a:r>
              <a:rPr kumimoji="1" lang="ja-JP" altLang="en-US" sz="2800" dirty="0"/>
              <a:t>カランラス</a:t>
            </a:r>
            <a:r>
              <a:rPr kumimoji="1" lang="ja-JP" altLang="en-US" sz="2800" dirty="0" smtClean="0"/>
              <a:t>隕石</a:t>
            </a:r>
            <a:endParaRPr kumimoji="1" lang="en-US" altLang="ja-JP" sz="2800" dirty="0" smtClean="0"/>
          </a:p>
          <a:p>
            <a:pPr lvl="1"/>
            <a:r>
              <a:rPr lang="ja-JP" altLang="en-US" sz="2600" dirty="0" smtClean="0"/>
              <a:t>重さ</a:t>
            </a:r>
            <a:r>
              <a:rPr lang="en-US" altLang="ja-JP" sz="2600" dirty="0" smtClean="0"/>
              <a:t>12</a:t>
            </a:r>
            <a:r>
              <a:rPr lang="ja-JP" altLang="en-US" sz="2600" dirty="0" smtClean="0"/>
              <a:t>トンほどの小惑星が落下し、直径</a:t>
            </a:r>
            <a:r>
              <a:rPr lang="en-US" altLang="ja-JP" sz="2600" dirty="0" smtClean="0"/>
              <a:t>13m</a:t>
            </a:r>
            <a:r>
              <a:rPr lang="ja-JP" altLang="en-US" sz="2600" dirty="0" err="1" smtClean="0"/>
              <a:t>、</a:t>
            </a:r>
            <a:r>
              <a:rPr lang="ja-JP" altLang="en-US" sz="2600" dirty="0" smtClean="0"/>
              <a:t>深さ</a:t>
            </a:r>
            <a:r>
              <a:rPr lang="en-US" altLang="ja-JP" sz="2600" dirty="0" smtClean="0"/>
              <a:t>5m</a:t>
            </a:r>
            <a:r>
              <a:rPr lang="ja-JP" altLang="en-US" sz="2600" dirty="0" smtClean="0"/>
              <a:t>のクレーターが出来た。</a:t>
            </a:r>
            <a:endParaRPr kumimoji="1" lang="ja-JP" altLang="en-US" sz="2600" dirty="0"/>
          </a:p>
        </p:txBody>
      </p:sp>
    </p:spTree>
    <p:extLst>
      <p:ext uri="{BB962C8B-B14F-4D97-AF65-F5344CB8AC3E}">
        <p14:creationId xmlns:p14="http://schemas.microsoft.com/office/powerpoint/2010/main" val="4130610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隕石衝突の例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チェリャビンスク隕石</a:t>
            </a:r>
            <a:endParaRPr kumimoji="1" lang="en-US" altLang="ja-JP" sz="2800" dirty="0" smtClean="0"/>
          </a:p>
          <a:p>
            <a:pPr lvl="1"/>
            <a:r>
              <a:rPr lang="ja-JP" altLang="en-US" sz="2600" dirty="0"/>
              <a:t>言わずと</a:t>
            </a:r>
            <a:r>
              <a:rPr lang="ja-JP" altLang="en-US" sz="2600" dirty="0" smtClean="0"/>
              <a:t>知れた超</a:t>
            </a:r>
            <a:r>
              <a:rPr lang="ja-JP" altLang="en-US" sz="2600" dirty="0" err="1" smtClean="0"/>
              <a:t>有名なあれ</a:t>
            </a:r>
            <a:r>
              <a:rPr lang="ja-JP" altLang="en-US" sz="2600" dirty="0" smtClean="0"/>
              <a:t>。天体衝突により人類が被害を受けた最初の詳細な記録。死者が</a:t>
            </a:r>
            <a:r>
              <a:rPr lang="ja-JP" altLang="en-US" sz="2600" dirty="0" err="1" smtClean="0"/>
              <a:t>出なかったの</a:t>
            </a:r>
            <a:r>
              <a:rPr lang="ja-JP" altLang="en-US" sz="2600" dirty="0" smtClean="0"/>
              <a:t>ちょっとおかしい</a:t>
            </a:r>
            <a:endParaRPr lang="en-US" altLang="ja-JP" sz="2600" dirty="0" smtClean="0"/>
          </a:p>
          <a:p>
            <a:r>
              <a:rPr kumimoji="1" lang="ja-JP" altLang="en-US" sz="2800" dirty="0" smtClean="0"/>
              <a:t>チクシュルーブ・クレーター</a:t>
            </a:r>
            <a:endParaRPr kumimoji="1" lang="en-US" altLang="ja-JP" sz="2800" dirty="0" smtClean="0"/>
          </a:p>
          <a:p>
            <a:pPr lvl="1"/>
            <a:r>
              <a:rPr kumimoji="1" lang="en-US" altLang="ja-JP" sz="2600" dirty="0" smtClean="0"/>
              <a:t>10~15km</a:t>
            </a:r>
            <a:r>
              <a:rPr kumimoji="1" lang="ja-JP" altLang="en-US" sz="2600" dirty="0" smtClean="0"/>
              <a:t>くらいの隕石が</a:t>
            </a:r>
            <a:r>
              <a:rPr kumimoji="1" lang="en-US" altLang="ja-JP" sz="2600" dirty="0" smtClean="0"/>
              <a:t>20km/s</a:t>
            </a:r>
            <a:r>
              <a:rPr kumimoji="1" lang="ja-JP" altLang="en-US" sz="2600" dirty="0" smtClean="0"/>
              <a:t>で地球に衝突。直径</a:t>
            </a:r>
            <a:r>
              <a:rPr kumimoji="1" lang="en-US" altLang="ja-JP" sz="2600" dirty="0" smtClean="0"/>
              <a:t>180km</a:t>
            </a:r>
            <a:r>
              <a:rPr kumimoji="1" lang="ja-JP" altLang="en-US" sz="2600" dirty="0" smtClean="0"/>
              <a:t>ほど。</a:t>
            </a:r>
            <a:endParaRPr kumimoji="1" lang="ja-JP" altLang="en-US" sz="2600" dirty="0"/>
          </a:p>
        </p:txBody>
      </p:sp>
    </p:spTree>
    <p:extLst>
      <p:ext uri="{BB962C8B-B14F-4D97-AF65-F5344CB8AC3E}">
        <p14:creationId xmlns:p14="http://schemas.microsoft.com/office/powerpoint/2010/main" val="3199230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隕石落下から地球を守るには</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隕石落下から地球を守るスペースガードいう行為が世界中で取り組まれている。</a:t>
            </a:r>
            <a:endParaRPr kumimoji="1" lang="en-US" altLang="ja-JP" sz="2800" dirty="0" smtClean="0"/>
          </a:p>
          <a:p>
            <a:r>
              <a:rPr lang="ja-JP" altLang="en-US" sz="2800" dirty="0"/>
              <a:t>このような活動</a:t>
            </a:r>
            <a:r>
              <a:rPr lang="ja-JP" altLang="en-US" sz="2800" dirty="0" smtClean="0"/>
              <a:t>が力をいれて取り組まれるようになったきっかけはシューメーカー・レヴィ第</a:t>
            </a:r>
            <a:r>
              <a:rPr lang="en-US" altLang="ja-JP" sz="2800" dirty="0" smtClean="0"/>
              <a:t>9</a:t>
            </a:r>
            <a:r>
              <a:rPr lang="ja-JP" altLang="en-US" sz="2800" dirty="0" smtClean="0"/>
              <a:t>彗星。</a:t>
            </a:r>
            <a:endParaRPr lang="en-US" altLang="ja-JP" sz="2800" dirty="0" smtClean="0"/>
          </a:p>
          <a:p>
            <a:r>
              <a:rPr kumimoji="1" lang="ja-JP" altLang="en-US" sz="2800" dirty="0"/>
              <a:t>成功例として</a:t>
            </a:r>
            <a:r>
              <a:rPr kumimoji="1" lang="ja-JP" altLang="en-US" sz="2800" dirty="0" smtClean="0"/>
              <a:t>は</a:t>
            </a:r>
            <a:r>
              <a:rPr kumimoji="1" lang="en-US" altLang="ja-JP" sz="2800" dirty="0" smtClean="0"/>
              <a:t>2008</a:t>
            </a:r>
            <a:r>
              <a:rPr lang="ja-JP" altLang="en-US" sz="2800" dirty="0"/>
              <a:t> </a:t>
            </a:r>
            <a:r>
              <a:rPr lang="en-US" altLang="ja-JP" sz="2800" dirty="0" smtClean="0"/>
              <a:t>TC</a:t>
            </a:r>
            <a:r>
              <a:rPr lang="en-US" altLang="ja-JP" sz="2000" dirty="0" smtClean="0"/>
              <a:t>3</a:t>
            </a:r>
            <a:r>
              <a:rPr lang="ja-JP" altLang="en-US" sz="2800" dirty="0" err="1" smtClean="0"/>
              <a:t>。</a:t>
            </a:r>
            <a:r>
              <a:rPr lang="ja-JP" altLang="en-US" sz="2800" dirty="0" smtClean="0"/>
              <a:t>これは衝突前に発見された。</a:t>
            </a:r>
            <a:endParaRPr kumimoji="1" lang="ja-JP" altLang="en-US" sz="2800" dirty="0"/>
          </a:p>
        </p:txBody>
      </p:sp>
    </p:spTree>
    <p:extLst>
      <p:ext uri="{BB962C8B-B14F-4D97-AF65-F5344CB8AC3E}">
        <p14:creationId xmlns:p14="http://schemas.microsoft.com/office/powerpoint/2010/main" val="2924779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世界各国のスペースガードプロジェクト</a:t>
            </a:r>
            <a:endParaRPr kumimoji="1" lang="ja-JP" altLang="en-US" dirty="0"/>
          </a:p>
        </p:txBody>
      </p:sp>
      <p:sp>
        <p:nvSpPr>
          <p:cNvPr id="3" name="コンテンツ プレースホルダー 2"/>
          <p:cNvSpPr>
            <a:spLocks noGrp="1"/>
          </p:cNvSpPr>
          <p:nvPr>
            <p:ph idx="1"/>
          </p:nvPr>
        </p:nvSpPr>
        <p:spPr>
          <a:xfrm>
            <a:off x="609599" y="2160590"/>
            <a:ext cx="6347714" cy="4514530"/>
          </a:xfrm>
        </p:spPr>
        <p:txBody>
          <a:bodyPr>
            <a:normAutofit lnSpcReduction="10000"/>
          </a:bodyPr>
          <a:lstStyle/>
          <a:p>
            <a:r>
              <a:rPr kumimoji="1" lang="ja-JP" altLang="en-US" sz="2800" dirty="0" smtClean="0"/>
              <a:t>スペースウォッチ</a:t>
            </a:r>
            <a:r>
              <a:rPr kumimoji="1" lang="en-US" altLang="ja-JP" sz="2800" dirty="0" smtClean="0"/>
              <a:t>(</a:t>
            </a:r>
            <a:r>
              <a:rPr kumimoji="1" lang="ja-JP" altLang="en-US" sz="2800" dirty="0" smtClean="0"/>
              <a:t>アリゾナ州</a:t>
            </a:r>
            <a:r>
              <a:rPr kumimoji="1" lang="en-US" altLang="ja-JP" sz="2800" dirty="0" smtClean="0"/>
              <a:t>)1984</a:t>
            </a:r>
            <a:r>
              <a:rPr lang="ja-JP" altLang="en-US" sz="2800" dirty="0" smtClean="0"/>
              <a:t>観測開始</a:t>
            </a:r>
            <a:endParaRPr lang="en-US" altLang="ja-JP" sz="2800" dirty="0" smtClean="0"/>
          </a:p>
          <a:p>
            <a:r>
              <a:rPr lang="ja-JP" altLang="en-US" sz="2800" dirty="0" smtClean="0"/>
              <a:t>ニート</a:t>
            </a:r>
            <a:r>
              <a:rPr lang="en-US" altLang="ja-JP" sz="2800" dirty="0" smtClean="0"/>
              <a:t>(</a:t>
            </a:r>
            <a:r>
              <a:rPr lang="ja-JP" altLang="en-US" sz="2800" dirty="0" smtClean="0"/>
              <a:t>ハワイ州</a:t>
            </a:r>
            <a:r>
              <a:rPr lang="en-US" altLang="ja-JP" sz="2800" dirty="0" smtClean="0"/>
              <a:t>)1996</a:t>
            </a:r>
            <a:r>
              <a:rPr lang="ja-JP" altLang="en-US" sz="2800" dirty="0" smtClean="0"/>
              <a:t>観測開始</a:t>
            </a:r>
            <a:endParaRPr lang="en-US" altLang="ja-JP" sz="2800" dirty="0" smtClean="0"/>
          </a:p>
          <a:p>
            <a:r>
              <a:rPr kumimoji="1" lang="ja-JP" altLang="en-US" sz="2800" dirty="0" smtClean="0"/>
              <a:t>パンスターズ</a:t>
            </a:r>
            <a:r>
              <a:rPr kumimoji="1" lang="en-US" altLang="ja-JP" sz="2800" dirty="0" smtClean="0"/>
              <a:t>(</a:t>
            </a:r>
            <a:r>
              <a:rPr kumimoji="1" lang="ja-JP" altLang="en-US" sz="2800" dirty="0" smtClean="0"/>
              <a:t>ハワイ州</a:t>
            </a:r>
            <a:r>
              <a:rPr kumimoji="1" lang="en-US" altLang="ja-JP" sz="2800" dirty="0" smtClean="0"/>
              <a:t>)2008</a:t>
            </a:r>
            <a:r>
              <a:rPr kumimoji="1" lang="ja-JP" altLang="en-US" sz="2800" dirty="0" smtClean="0"/>
              <a:t>観測開始</a:t>
            </a:r>
            <a:endParaRPr kumimoji="1" lang="en-US" altLang="ja-JP" sz="2800" dirty="0" smtClean="0"/>
          </a:p>
          <a:p>
            <a:r>
              <a:rPr lang="ja-JP" altLang="en-US" sz="2800" dirty="0" smtClean="0"/>
              <a:t>カタリナ・スカイ・サーベイ</a:t>
            </a:r>
            <a:r>
              <a:rPr lang="en-US" altLang="ja-JP" sz="2800" dirty="0" smtClean="0"/>
              <a:t>(</a:t>
            </a:r>
            <a:r>
              <a:rPr lang="ja-JP" altLang="en-US" sz="2800" dirty="0" smtClean="0"/>
              <a:t>アリゾナとオーストラリア</a:t>
            </a:r>
            <a:r>
              <a:rPr lang="en-US" altLang="ja-JP" sz="2800" dirty="0" smtClean="0"/>
              <a:t>)</a:t>
            </a:r>
            <a:r>
              <a:rPr lang="ja-JP" altLang="en-US" sz="2800" dirty="0" smtClean="0"/>
              <a:t>南天を観測してくれる貴重な存在。</a:t>
            </a:r>
            <a:r>
              <a:rPr lang="en-US" altLang="ja-JP" sz="2800" dirty="0" smtClean="0"/>
              <a:t>1998</a:t>
            </a:r>
            <a:r>
              <a:rPr lang="ja-JP" altLang="en-US" sz="2800" dirty="0" smtClean="0"/>
              <a:t>観測開始</a:t>
            </a:r>
            <a:endParaRPr lang="en-US" altLang="ja-JP" sz="2800" dirty="0" smtClean="0"/>
          </a:p>
          <a:p>
            <a:r>
              <a:rPr kumimoji="1" lang="en-US" altLang="ja-JP" sz="2800" dirty="0" smtClean="0"/>
              <a:t>LINEAR(</a:t>
            </a:r>
            <a:r>
              <a:rPr kumimoji="1" lang="ja-JP" altLang="en-US" sz="2800" dirty="0" smtClean="0"/>
              <a:t>ニューメキシコ州</a:t>
            </a:r>
            <a:r>
              <a:rPr kumimoji="1" lang="en-US" altLang="ja-JP" sz="2800" dirty="0" smtClean="0"/>
              <a:t>)1996</a:t>
            </a:r>
            <a:r>
              <a:rPr kumimoji="1" lang="ja-JP" altLang="en-US" sz="2800" dirty="0" smtClean="0"/>
              <a:t>観測開始</a:t>
            </a:r>
            <a:endParaRPr kumimoji="1" lang="en-US" altLang="ja-JP" sz="2800" dirty="0" smtClean="0"/>
          </a:p>
        </p:txBody>
      </p:sp>
    </p:spTree>
    <p:extLst>
      <p:ext uri="{BB962C8B-B14F-4D97-AF65-F5344CB8AC3E}">
        <p14:creationId xmlns:p14="http://schemas.microsoft.com/office/powerpoint/2010/main" val="3272681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日本のスペースガードプログラム</a:t>
            </a:r>
            <a:r>
              <a:rPr kumimoji="1" lang="en-US" altLang="ja-JP" dirty="0" err="1" smtClean="0"/>
              <a:t>BATTeRS</a:t>
            </a:r>
            <a:endParaRPr kumimoji="1" lang="ja-JP" altLang="en-US" dirty="0"/>
          </a:p>
        </p:txBody>
      </p:sp>
      <p:sp>
        <p:nvSpPr>
          <p:cNvPr id="3" name="コンテンツ プレースホルダー 2"/>
          <p:cNvSpPr>
            <a:spLocks noGrp="1"/>
          </p:cNvSpPr>
          <p:nvPr>
            <p:ph idx="1"/>
          </p:nvPr>
        </p:nvSpPr>
        <p:spPr>
          <a:xfrm>
            <a:off x="609599" y="2160590"/>
            <a:ext cx="6926318" cy="3880773"/>
          </a:xfrm>
        </p:spPr>
        <p:txBody>
          <a:bodyPr>
            <a:normAutofit/>
          </a:bodyPr>
          <a:lstStyle/>
          <a:p>
            <a:r>
              <a:rPr kumimoji="1" lang="ja-JP" altLang="en-US" sz="2800" dirty="0" smtClean="0"/>
              <a:t>これは</a:t>
            </a:r>
            <a:r>
              <a:rPr lang="en-US" altLang="ja-JP" sz="2800" dirty="0" err="1" smtClean="0"/>
              <a:t>B</a:t>
            </a:r>
            <a:r>
              <a:rPr lang="en-US" altLang="ja-JP" sz="2000" dirty="0" err="1" smtClean="0"/>
              <a:t>isei</a:t>
            </a:r>
            <a:r>
              <a:rPr lang="ja-JP" altLang="en-US" sz="2000" dirty="0"/>
              <a:t> </a:t>
            </a:r>
            <a:r>
              <a:rPr lang="en-US" altLang="ja-JP" sz="2800" dirty="0" smtClean="0"/>
              <a:t>A</a:t>
            </a:r>
            <a:r>
              <a:rPr lang="en-US" altLang="ja-JP" sz="2000" dirty="0" smtClean="0"/>
              <a:t>steroid</a:t>
            </a:r>
            <a:r>
              <a:rPr lang="ja-JP" altLang="en-US" sz="2000" dirty="0" smtClean="0"/>
              <a:t> </a:t>
            </a:r>
            <a:r>
              <a:rPr lang="en-US" altLang="ja-JP" sz="2800" dirty="0" smtClean="0"/>
              <a:t>T</a:t>
            </a:r>
            <a:r>
              <a:rPr lang="en-US" altLang="ja-JP" sz="2000" dirty="0" smtClean="0"/>
              <a:t>racking</a:t>
            </a:r>
            <a:r>
              <a:rPr lang="ja-JP" altLang="en-US" sz="2000" dirty="0" smtClean="0"/>
              <a:t> </a:t>
            </a:r>
            <a:r>
              <a:rPr lang="en-US" altLang="ja-JP" sz="2800" dirty="0" smtClean="0"/>
              <a:t>Te</a:t>
            </a:r>
            <a:r>
              <a:rPr lang="en-US" altLang="ja-JP" sz="2000" dirty="0" smtClean="0"/>
              <a:t>lescope</a:t>
            </a:r>
            <a:r>
              <a:rPr lang="ja-JP" altLang="en-US" sz="2000" dirty="0" smtClean="0"/>
              <a:t> </a:t>
            </a:r>
            <a:r>
              <a:rPr lang="en-US" altLang="ja-JP" sz="2000" dirty="0" smtClean="0"/>
              <a:t>for</a:t>
            </a:r>
            <a:r>
              <a:rPr lang="ja-JP" altLang="en-US" sz="2000" dirty="0" smtClean="0"/>
              <a:t> </a:t>
            </a:r>
            <a:r>
              <a:rPr lang="en-US" altLang="ja-JP" sz="2800" dirty="0" smtClean="0"/>
              <a:t>R</a:t>
            </a:r>
            <a:r>
              <a:rPr lang="en-US" altLang="ja-JP" sz="2000" dirty="0" smtClean="0"/>
              <a:t>apid</a:t>
            </a:r>
            <a:r>
              <a:rPr lang="ja-JP" altLang="en-US" sz="2000" dirty="0" smtClean="0"/>
              <a:t> </a:t>
            </a:r>
            <a:r>
              <a:rPr lang="en-US" altLang="ja-JP" sz="2800" dirty="0" smtClean="0"/>
              <a:t>S</a:t>
            </a:r>
            <a:r>
              <a:rPr lang="en-US" altLang="ja-JP" sz="2000" dirty="0" smtClean="0"/>
              <a:t>urvey</a:t>
            </a:r>
            <a:r>
              <a:rPr lang="ja-JP" altLang="en-US" sz="2800" dirty="0" smtClean="0"/>
              <a:t>の略である。</a:t>
            </a:r>
            <a:r>
              <a:rPr lang="en-US" altLang="ja-JP" sz="2800" dirty="0" smtClean="0"/>
              <a:t>2000</a:t>
            </a:r>
            <a:r>
              <a:rPr lang="ja-JP" altLang="en-US" sz="2800" dirty="0" smtClean="0"/>
              <a:t>年に活動を開始し、拠点は岡山県井原市である。</a:t>
            </a:r>
            <a:endParaRPr lang="en-US" altLang="ja-JP" sz="2800" dirty="0" smtClean="0"/>
          </a:p>
          <a:p>
            <a:endParaRPr kumimoji="1" lang="ja-JP" altLang="en-US" sz="2000" dirty="0"/>
          </a:p>
        </p:txBody>
      </p:sp>
      <p:pic>
        <p:nvPicPr>
          <p:cNvPr id="4098" name="Picture 2" descr="http://www.spaceguard.or.jp/ja/topics/image/BATTeRS_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783" y="1322389"/>
            <a:ext cx="1123950" cy="8382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spaceguard.or.jp/SKY_MONITOR/source/k20060419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3461845"/>
            <a:ext cx="7620000" cy="294322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09599" y="6405070"/>
            <a:ext cx="7620000" cy="523220"/>
          </a:xfrm>
          <a:prstGeom prst="rect">
            <a:avLst/>
          </a:prstGeom>
          <a:noFill/>
        </p:spPr>
        <p:txBody>
          <a:bodyPr wrap="square" rtlCol="0">
            <a:spAutoFit/>
          </a:bodyPr>
          <a:lstStyle/>
          <a:p>
            <a:r>
              <a:rPr kumimoji="1" lang="ja-JP" altLang="en-US" sz="1400" dirty="0" smtClean="0"/>
              <a:t>美星スペースガードセンター</a:t>
            </a:r>
            <a:r>
              <a:rPr kumimoji="1" lang="en-US" altLang="ja-JP" sz="1400" dirty="0" smtClean="0"/>
              <a:t>:</a:t>
            </a:r>
            <a:r>
              <a:rPr kumimoji="1" lang="ja-JP" altLang="en-US" sz="1400" dirty="0" smtClean="0"/>
              <a:t>近くには</a:t>
            </a:r>
            <a:r>
              <a:rPr kumimoji="1" lang="en-US" altLang="ja-JP" sz="1400" dirty="0" smtClean="0"/>
              <a:t>101cm</a:t>
            </a:r>
            <a:r>
              <a:rPr kumimoji="1" lang="ja-JP" altLang="en-US" sz="1400" dirty="0" smtClean="0"/>
              <a:t>の公開天文台もある。</a:t>
            </a:r>
            <a:endParaRPr kumimoji="1" lang="en-US" altLang="ja-JP" sz="1400" dirty="0" smtClean="0"/>
          </a:p>
          <a:p>
            <a:r>
              <a:rPr lang="en-US" altLang="ja-JP" sz="1400" dirty="0"/>
              <a:t>http://www.spaceguard.or.jp/SKY_MONITOR/index.html</a:t>
            </a:r>
            <a:endParaRPr kumimoji="1" lang="ja-JP" altLang="en-US" sz="1400" dirty="0"/>
          </a:p>
        </p:txBody>
      </p:sp>
    </p:spTree>
    <p:extLst>
      <p:ext uri="{BB962C8B-B14F-4D97-AF65-F5344CB8AC3E}">
        <p14:creationId xmlns:p14="http://schemas.microsoft.com/office/powerpoint/2010/main" val="841601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もし地球に衝突する隕石が見つかったら？</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今のところどうにか出来る確証はない。</a:t>
            </a:r>
            <a:r>
              <a:rPr lang="ja-JP" altLang="en-US" sz="2800" dirty="0" smtClean="0"/>
              <a:t>が、幾つかの方法が検討されている。</a:t>
            </a:r>
            <a:endParaRPr lang="en-US" altLang="ja-JP" sz="2800" dirty="0" smtClean="0"/>
          </a:p>
          <a:p>
            <a:pPr lvl="1"/>
            <a:r>
              <a:rPr kumimoji="1" lang="ja-JP" altLang="en-US" sz="2600" dirty="0" smtClean="0"/>
              <a:t>例</a:t>
            </a:r>
            <a:r>
              <a:rPr kumimoji="1" lang="en-US" altLang="ja-JP" sz="2600" dirty="0" smtClean="0"/>
              <a:t>:</a:t>
            </a:r>
            <a:r>
              <a:rPr kumimoji="1" lang="ja-JP" altLang="en-US" sz="2600" dirty="0" smtClean="0"/>
              <a:t>衝突体をぶつけてみる・爆弾でぶっ壊す・レーザーで</a:t>
            </a:r>
            <a:r>
              <a:rPr kumimoji="1" lang="ja-JP" altLang="en-US" sz="2600" dirty="0" err="1" smtClean="0"/>
              <a:t>灼く</a:t>
            </a:r>
            <a:r>
              <a:rPr kumimoji="1" lang="ja-JP" altLang="en-US" sz="2600" dirty="0" smtClean="0"/>
              <a:t>・重力で引っ張る</a:t>
            </a:r>
            <a:endParaRPr kumimoji="1" lang="en-US" altLang="ja-JP" sz="2600" dirty="0" smtClean="0"/>
          </a:p>
        </p:txBody>
      </p:sp>
    </p:spTree>
    <p:extLst>
      <p:ext uri="{BB962C8B-B14F-4D97-AF65-F5344CB8AC3E}">
        <p14:creationId xmlns:p14="http://schemas.microsoft.com/office/powerpoint/2010/main" val="868071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理科年表 第</a:t>
            </a:r>
            <a:r>
              <a:rPr kumimoji="1" lang="en-US" altLang="ja-JP" dirty="0" smtClean="0"/>
              <a:t>89</a:t>
            </a:r>
            <a:r>
              <a:rPr kumimoji="1" lang="ja-JP" altLang="en-US" dirty="0" smtClean="0"/>
              <a:t>刷</a:t>
            </a:r>
            <a:r>
              <a:rPr kumimoji="1" lang="en-US" altLang="ja-JP" dirty="0" smtClean="0"/>
              <a:t>(</a:t>
            </a:r>
            <a:r>
              <a:rPr kumimoji="1" lang="ja-JP" altLang="en-US" dirty="0" smtClean="0"/>
              <a:t>国立天文台編 丸善出版</a:t>
            </a:r>
            <a:r>
              <a:rPr kumimoji="1" lang="en-US" altLang="ja-JP" dirty="0" smtClean="0"/>
              <a:t>)</a:t>
            </a:r>
          </a:p>
          <a:p>
            <a:r>
              <a:rPr lang="ja-JP" altLang="en-US" dirty="0" smtClean="0"/>
              <a:t>大隕石</a:t>
            </a:r>
            <a:r>
              <a:rPr lang="ja-JP" altLang="en-US" dirty="0"/>
              <a:t>衝突の</a:t>
            </a:r>
            <a:r>
              <a:rPr lang="ja-JP" altLang="en-US" dirty="0" smtClean="0"/>
              <a:t>現実</a:t>
            </a:r>
            <a:r>
              <a:rPr lang="en-US" altLang="ja-JP" dirty="0" smtClean="0"/>
              <a:t>(</a:t>
            </a:r>
            <a:r>
              <a:rPr lang="ja-JP" altLang="en-US" dirty="0" smtClean="0"/>
              <a:t>日本スペースガード協会著 ニュートンプレス</a:t>
            </a:r>
            <a:r>
              <a:rPr lang="en-US" altLang="ja-JP" dirty="0" smtClean="0"/>
              <a:t>)</a:t>
            </a:r>
          </a:p>
          <a:p>
            <a:r>
              <a:rPr lang="en-US" altLang="ja-JP" dirty="0" err="1" smtClean="0"/>
              <a:t>Chang‘E</a:t>
            </a:r>
            <a:r>
              <a:rPr lang="en-US" altLang="ja-JP" dirty="0" smtClean="0"/>
              <a:t> </a:t>
            </a:r>
            <a:r>
              <a:rPr lang="en-US" altLang="ja-JP" dirty="0"/>
              <a:t>2 imaging of </a:t>
            </a:r>
            <a:r>
              <a:rPr lang="en-US" altLang="ja-JP" dirty="0" err="1"/>
              <a:t>Toutatis</a:t>
            </a:r>
            <a:r>
              <a:rPr lang="en-US" altLang="ja-JP" dirty="0"/>
              <a:t> succeeded beyond my expectations</a:t>
            </a:r>
            <a:r>
              <a:rPr lang="en-US" altLang="ja-JP" dirty="0" smtClean="0"/>
              <a:t>![http</a:t>
            </a:r>
            <a:r>
              <a:rPr lang="en-US" altLang="ja-JP" dirty="0"/>
              <a:t>://</a:t>
            </a:r>
            <a:r>
              <a:rPr lang="en-US" altLang="ja-JP" dirty="0" smtClean="0"/>
              <a:t>www.planetary.org/blogs/emily-lakdawalla/2012/12141551-change-2-imaging-of-toutatis.html](2016/2/12</a:t>
            </a:r>
            <a:r>
              <a:rPr lang="ja-JP" altLang="en-US" dirty="0" smtClean="0"/>
              <a:t>閲覧</a:t>
            </a:r>
            <a:r>
              <a:rPr lang="en-US" altLang="ja-JP" dirty="0" smtClean="0"/>
              <a:t>)</a:t>
            </a:r>
          </a:p>
          <a:p>
            <a:r>
              <a:rPr kumimoji="1" lang="ja-JP" altLang="en-US" dirty="0" smtClean="0"/>
              <a:t>日本スペースガード</a:t>
            </a:r>
            <a:r>
              <a:rPr lang="ja-JP" altLang="en-US" dirty="0" smtClean="0"/>
              <a:t>協会</a:t>
            </a:r>
            <a:r>
              <a:rPr lang="en-US" altLang="ja-JP" dirty="0"/>
              <a:t>[http://www.spaceguard.or.jp/ja/index.html</a:t>
            </a:r>
            <a:r>
              <a:rPr lang="en-US" altLang="ja-JP" dirty="0" smtClean="0"/>
              <a:t>](2016/2/10)</a:t>
            </a:r>
            <a:r>
              <a:rPr lang="ja-JP" altLang="en-US" dirty="0" smtClean="0"/>
              <a:t>閲覧</a:t>
            </a:r>
            <a:endParaRPr lang="en-US" altLang="ja-JP" dirty="0" smtClean="0"/>
          </a:p>
          <a:p>
            <a:r>
              <a:rPr lang="en-US" altLang="ja-JP" dirty="0"/>
              <a:t>Long Duration Exposure </a:t>
            </a:r>
            <a:r>
              <a:rPr lang="en-US" altLang="ja-JP" dirty="0" smtClean="0"/>
              <a:t>Facility</a:t>
            </a:r>
            <a:r>
              <a:rPr lang="en-US" altLang="ja-JP" dirty="0"/>
              <a:t> Wikipedia[https://en.wikipedia.org/wiki/Long_Duration_Exposure_Facility</a:t>
            </a:r>
            <a:r>
              <a:rPr lang="en-US" altLang="ja-JP" dirty="0" smtClean="0"/>
              <a:t>](2016/2/13</a:t>
            </a:r>
            <a:r>
              <a:rPr lang="ja-JP" altLang="en-US" dirty="0" smtClean="0"/>
              <a:t>閲覧</a:t>
            </a:r>
            <a:r>
              <a:rPr lang="en-US" altLang="ja-JP" dirty="0" smtClean="0"/>
              <a:t>)</a:t>
            </a:r>
            <a:endParaRPr lang="en-US" altLang="ja-JP" dirty="0"/>
          </a:p>
        </p:txBody>
      </p:sp>
    </p:spTree>
    <p:extLst>
      <p:ext uri="{BB962C8B-B14F-4D97-AF65-F5344CB8AC3E}">
        <p14:creationId xmlns:p14="http://schemas.microsoft.com/office/powerpoint/2010/main" val="2824906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en-US" altLang="ja-JP" dirty="0" smtClean="0"/>
              <a:t>IAU Minor </a:t>
            </a:r>
            <a:r>
              <a:rPr lang="en-US" altLang="ja-JP" dirty="0"/>
              <a:t>Planet Center[http://www.minorplanetcenter.net</a:t>
            </a:r>
            <a:r>
              <a:rPr lang="en-US" altLang="ja-JP" dirty="0" smtClean="0"/>
              <a:t>/](2016/2/13</a:t>
            </a:r>
            <a:r>
              <a:rPr lang="ja-JP" altLang="en-US" dirty="0" smtClean="0"/>
              <a:t>閲覧</a:t>
            </a:r>
            <a:r>
              <a:rPr lang="en-US" altLang="ja-JP" dirty="0" smtClean="0"/>
              <a:t>)</a:t>
            </a:r>
          </a:p>
          <a:p>
            <a:pPr marL="0" indent="0">
              <a:buNone/>
            </a:pPr>
            <a:r>
              <a:rPr lang="en-US" altLang="ja-JP" cap="all" dirty="0"/>
              <a:t>TROJAN ASTEROIDS AROUND JUPITER </a:t>
            </a:r>
            <a:r>
              <a:rPr lang="en-US" altLang="ja-JP" cap="all" dirty="0" smtClean="0"/>
              <a:t>EXPLAINED</a:t>
            </a:r>
            <a:r>
              <a:rPr lang="en-US" altLang="ja-JP" dirty="0"/>
              <a:t>[http://www.exploremars.org/trojan-asteroids-around-jupiter-explained</a:t>
            </a:r>
            <a:r>
              <a:rPr lang="en-US" altLang="ja-JP" dirty="0" smtClean="0"/>
              <a:t>](2016/2/12</a:t>
            </a:r>
            <a:r>
              <a:rPr lang="ja-JP" altLang="en-US" dirty="0" smtClean="0"/>
              <a:t>閲覧</a:t>
            </a:r>
            <a:r>
              <a:rPr lang="en-US" altLang="ja-JP" dirty="0" smtClean="0"/>
              <a:t>)</a:t>
            </a:r>
            <a:endParaRPr lang="en-US" altLang="ja-JP" cap="all" dirty="0"/>
          </a:p>
        </p:txBody>
      </p:sp>
    </p:spTree>
    <p:extLst>
      <p:ext uri="{BB962C8B-B14F-4D97-AF65-F5344CB8AC3E}">
        <p14:creationId xmlns:p14="http://schemas.microsoft.com/office/powerpoint/2010/main" val="665927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では小惑星を見つけてみましょう</a:t>
            </a:r>
            <a:r>
              <a:rPr kumimoji="1" lang="en-US" altLang="ja-JP" dirty="0" smtClean="0"/>
              <a:t/>
            </a:r>
            <a:br>
              <a:rPr kumimoji="1" lang="en-US" altLang="ja-JP" dirty="0" smtClean="0"/>
            </a:b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369449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小惑星とは</a:t>
            </a:r>
            <a:endParaRPr kumimoji="1" lang="ja-JP" altLang="en-US" dirty="0"/>
          </a:p>
        </p:txBody>
      </p:sp>
      <p:sp>
        <p:nvSpPr>
          <p:cNvPr id="3" name="コンテンツ プレースホルダー 2"/>
          <p:cNvSpPr>
            <a:spLocks noGrp="1"/>
          </p:cNvSpPr>
          <p:nvPr>
            <p:ph idx="1"/>
          </p:nvPr>
        </p:nvSpPr>
        <p:spPr>
          <a:xfrm>
            <a:off x="609598" y="2160590"/>
            <a:ext cx="7062789" cy="3880773"/>
          </a:xfrm>
        </p:spPr>
        <p:txBody>
          <a:bodyPr>
            <a:noAutofit/>
          </a:bodyPr>
          <a:lstStyle/>
          <a:p>
            <a:r>
              <a:rPr lang="ja-JP" altLang="en-US" sz="2400" dirty="0"/>
              <a:t>太陽系外縁天体を除いた太陽系小天体のうち、星像に拡散性分の無いものをいう。</a:t>
            </a:r>
            <a:endParaRPr lang="en-US" altLang="ja-JP" sz="2400" dirty="0"/>
          </a:p>
          <a:p>
            <a:pPr lvl="1"/>
            <a:r>
              <a:rPr lang="ja-JP" altLang="en-US" sz="2400" dirty="0"/>
              <a:t>つまりは、太陽系小天体を写真に撮ってみて点像が写っていたら小惑星、それ以外は彗星です</a:t>
            </a:r>
            <a:endParaRPr lang="en-US" altLang="ja-JP" sz="2400" dirty="0"/>
          </a:p>
          <a:p>
            <a:pPr lvl="1"/>
            <a:r>
              <a:rPr lang="ja-JP" altLang="en-US" sz="2400" dirty="0"/>
              <a:t>太陽系小天体とは太陽系の天体のうち、惑星・準惑星・衛星を除いたもの。</a:t>
            </a:r>
            <a:endParaRPr lang="en-US" altLang="ja-JP" sz="2400" dirty="0"/>
          </a:p>
          <a:p>
            <a:r>
              <a:rPr lang="ja-JP" altLang="en-US" sz="2400" dirty="0"/>
              <a:t>小惑星は小惑星帯のほか様々なところに存在している</a:t>
            </a:r>
          </a:p>
        </p:txBody>
      </p:sp>
    </p:spTree>
    <p:extLst>
      <p:ext uri="{BB962C8B-B14F-4D97-AF65-F5344CB8AC3E}">
        <p14:creationId xmlns:p14="http://schemas.microsoft.com/office/powerpoint/2010/main" val="1580231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小惑星帯</a:t>
            </a:r>
            <a:r>
              <a:rPr kumimoji="1" lang="en-US" altLang="ja-JP" dirty="0" smtClean="0"/>
              <a:t>(</a:t>
            </a:r>
            <a:r>
              <a:rPr kumimoji="1" lang="ja-JP" altLang="en-US" dirty="0" smtClean="0"/>
              <a:t>メインベルト</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609599" y="2160590"/>
            <a:ext cx="7077076" cy="3880773"/>
          </a:xfrm>
        </p:spPr>
        <p:txBody>
          <a:bodyPr>
            <a:normAutofit/>
          </a:bodyPr>
          <a:lstStyle/>
          <a:p>
            <a:r>
              <a:rPr lang="ja-JP" altLang="en-US" sz="2400" dirty="0"/>
              <a:t>太陽系の中でも特に小惑星が多い部分で、火星と木星の間の領域を指している。</a:t>
            </a:r>
            <a:endParaRPr lang="en-US" altLang="ja-JP" sz="2400" dirty="0"/>
          </a:p>
          <a:p>
            <a:pPr lvl="1"/>
            <a:r>
              <a:rPr lang="ja-JP" altLang="en-US" sz="2400" dirty="0"/>
              <a:t>ちなみに、火星と木星の間の領域を特にメインベルトというが、これは他に小惑星帯が発見された時に対比してメインをつけている。</a:t>
            </a:r>
            <a:endParaRPr lang="en-US" altLang="ja-JP" sz="2400" dirty="0"/>
          </a:p>
          <a:p>
            <a:pPr lvl="1"/>
            <a:r>
              <a:rPr lang="ja-JP" altLang="en-US" sz="2400" dirty="0"/>
              <a:t>大体軌道半径</a:t>
            </a:r>
            <a:r>
              <a:rPr lang="en-US" altLang="ja-JP" sz="2400" dirty="0"/>
              <a:t>2</a:t>
            </a:r>
            <a:r>
              <a:rPr lang="ja-JP" altLang="en-US" sz="2400" dirty="0"/>
              <a:t>～</a:t>
            </a:r>
            <a:r>
              <a:rPr lang="en-US" altLang="ja-JP" sz="2400" dirty="0"/>
              <a:t>4AU</a:t>
            </a:r>
            <a:r>
              <a:rPr lang="ja-JP" altLang="en-US" sz="2400" dirty="0"/>
              <a:t>くらい</a:t>
            </a:r>
          </a:p>
        </p:txBody>
      </p:sp>
    </p:spTree>
    <p:extLst>
      <p:ext uri="{BB962C8B-B14F-4D97-AF65-F5344CB8AC3E}">
        <p14:creationId xmlns:p14="http://schemas.microsoft.com/office/powerpoint/2010/main" val="689467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地球近傍小惑星</a:t>
            </a:r>
            <a:r>
              <a:rPr kumimoji="1" lang="en-US" altLang="ja-JP" dirty="0" smtClean="0"/>
              <a:t>(NEO</a:t>
            </a:r>
            <a:r>
              <a:rPr lang="en-US" altLang="ja-JP" sz="1500" dirty="0"/>
              <a:t>※</a:t>
            </a:r>
            <a:r>
              <a:rPr lang="ja-JP" altLang="en-US" sz="1500" dirty="0"/>
              <a:t>とある先輩ではない</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609598" y="2160590"/>
            <a:ext cx="7119939" cy="3880773"/>
          </a:xfrm>
        </p:spPr>
        <p:txBody>
          <a:bodyPr>
            <a:normAutofit/>
          </a:bodyPr>
          <a:lstStyle/>
          <a:p>
            <a:r>
              <a:rPr lang="ja-JP" altLang="en-US" sz="2400" dirty="0"/>
              <a:t>名前の</a:t>
            </a:r>
            <a:r>
              <a:rPr lang="ja-JP" altLang="en-US" sz="2400" dirty="0" smtClean="0"/>
              <a:t>通り、地球のそば迄やってくる小惑星。近くに来るため、観測対象になりやすい。</a:t>
            </a:r>
            <a:endParaRPr lang="en-US" altLang="ja-JP" sz="2400" dirty="0" smtClean="0"/>
          </a:p>
          <a:p>
            <a:pPr lvl="1"/>
            <a:r>
              <a:rPr kumimoji="1" lang="ja-JP" altLang="en-US" sz="2200" dirty="0" smtClean="0"/>
              <a:t>その軌道の様子によって複数種類にわけられる。</a:t>
            </a:r>
            <a:endParaRPr kumimoji="1" lang="ja-JP" altLang="en-US" sz="2200" dirty="0"/>
          </a:p>
        </p:txBody>
      </p:sp>
      <p:pic>
        <p:nvPicPr>
          <p:cNvPr id="4" name="図 3"/>
          <p:cNvPicPr>
            <a:picLocks noChangeAspect="1"/>
          </p:cNvPicPr>
          <p:nvPr/>
        </p:nvPicPr>
        <p:blipFill>
          <a:blip r:embed="rId3"/>
          <a:stretch>
            <a:fillRect/>
          </a:stretch>
        </p:blipFill>
        <p:spPr>
          <a:xfrm>
            <a:off x="1497590" y="3409951"/>
            <a:ext cx="3728413" cy="2631412"/>
          </a:xfrm>
          <a:prstGeom prst="rect">
            <a:avLst/>
          </a:prstGeom>
        </p:spPr>
      </p:pic>
      <p:sp>
        <p:nvSpPr>
          <p:cNvPr id="5" name="テキスト ボックス 4"/>
          <p:cNvSpPr txBox="1"/>
          <p:nvPr/>
        </p:nvSpPr>
        <p:spPr>
          <a:xfrm>
            <a:off x="1312859" y="6086887"/>
            <a:ext cx="7204408" cy="461665"/>
          </a:xfrm>
          <a:prstGeom prst="rect">
            <a:avLst/>
          </a:prstGeom>
          <a:noFill/>
        </p:spPr>
        <p:txBody>
          <a:bodyPr wrap="none" rtlCol="0">
            <a:spAutoFit/>
          </a:bodyPr>
          <a:lstStyle/>
          <a:p>
            <a:r>
              <a:rPr kumimoji="1" lang="ja-JP" altLang="en-US" sz="1200" dirty="0" smtClean="0"/>
              <a:t>常蛾</a:t>
            </a:r>
            <a:r>
              <a:rPr kumimoji="1" lang="en-US" altLang="ja-JP" sz="1200" dirty="0" smtClean="0"/>
              <a:t>2</a:t>
            </a:r>
            <a:r>
              <a:rPr kumimoji="1" lang="ja-JP" altLang="en-US" sz="1200" dirty="0" smtClean="0"/>
              <a:t>号による小惑星トータティスの画像</a:t>
            </a:r>
            <a:endParaRPr lang="en-US" altLang="ja-JP" sz="1200" dirty="0" smtClean="0"/>
          </a:p>
          <a:p>
            <a:r>
              <a:rPr lang="en-US" altLang="ja-JP" sz="1200" dirty="0" smtClean="0"/>
              <a:t>http</a:t>
            </a:r>
            <a:r>
              <a:rPr lang="en-US" altLang="ja-JP" sz="1200" dirty="0"/>
              <a:t>://www.planetary.org/blogs/emily-lakdawalla/2012/12141551-change-2-imaging-of-toutatis.html</a:t>
            </a:r>
            <a:endParaRPr kumimoji="1" lang="ja-JP" altLang="en-US" sz="1200" dirty="0"/>
          </a:p>
        </p:txBody>
      </p:sp>
    </p:spTree>
    <p:extLst>
      <p:ext uri="{BB962C8B-B14F-4D97-AF65-F5344CB8AC3E}">
        <p14:creationId xmlns:p14="http://schemas.microsoft.com/office/powerpoint/2010/main" val="989276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地球に接近した小惑星リスト</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045986950"/>
              </p:ext>
            </p:extLst>
          </p:nvPr>
        </p:nvGraphicFramePr>
        <p:xfrm>
          <a:off x="609599" y="1259840"/>
          <a:ext cx="8351520" cy="2225040"/>
        </p:xfrm>
        <a:graphic>
          <a:graphicData uri="http://schemas.openxmlformats.org/drawingml/2006/table">
            <a:tbl>
              <a:tblPr firstRow="1" bandRow="1">
                <a:tableStyleId>{5C22544A-7EE6-4342-B048-85BDC9FD1C3A}</a:tableStyleId>
              </a:tblPr>
              <a:tblGrid>
                <a:gridCol w="807720"/>
                <a:gridCol w="2941321"/>
                <a:gridCol w="1295400"/>
                <a:gridCol w="3307079"/>
              </a:tblGrid>
              <a:tr h="370840">
                <a:tc>
                  <a:txBody>
                    <a:bodyPr/>
                    <a:lstStyle/>
                    <a:p>
                      <a:r>
                        <a:rPr kumimoji="1" lang="ja-JP" altLang="en-US" dirty="0" smtClean="0"/>
                        <a:t>順位</a:t>
                      </a:r>
                      <a:endParaRPr kumimoji="1" lang="en-US" altLang="ja-JP" dirty="0" smtClean="0"/>
                    </a:p>
                  </a:txBody>
                  <a:tcPr/>
                </a:tc>
                <a:tc>
                  <a:txBody>
                    <a:bodyPr/>
                    <a:lstStyle/>
                    <a:p>
                      <a:r>
                        <a:rPr kumimoji="1" lang="ja-JP" altLang="en-US" dirty="0" smtClean="0"/>
                        <a:t>地球の中心からの距離</a:t>
                      </a:r>
                      <a:r>
                        <a:rPr kumimoji="1" lang="en-US" altLang="ja-JP" dirty="0" smtClean="0"/>
                        <a:t>(AU)</a:t>
                      </a:r>
                      <a:endParaRPr kumimoji="1" lang="ja-JP" altLang="en-US" dirty="0"/>
                    </a:p>
                  </a:txBody>
                  <a:tcPr/>
                </a:tc>
                <a:tc>
                  <a:txBody>
                    <a:bodyPr/>
                    <a:lstStyle/>
                    <a:p>
                      <a:r>
                        <a:rPr kumimoji="1" lang="ja-JP" altLang="en-US" dirty="0" smtClean="0"/>
                        <a:t>日付</a:t>
                      </a:r>
                      <a:endParaRPr kumimoji="1" lang="ja-JP" altLang="en-US" dirty="0"/>
                    </a:p>
                  </a:txBody>
                  <a:tcPr/>
                </a:tc>
                <a:tc>
                  <a:txBody>
                    <a:bodyPr/>
                    <a:lstStyle/>
                    <a:p>
                      <a:r>
                        <a:rPr kumimoji="1" lang="ja-JP" altLang="en-US" dirty="0" smtClean="0"/>
                        <a:t>名前</a:t>
                      </a:r>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en-US" altLang="ja-JP" dirty="0" smtClean="0"/>
                        <a:t>0.000043</a:t>
                      </a:r>
                      <a:endParaRPr kumimoji="1" lang="ja-JP" altLang="en-US" dirty="0"/>
                    </a:p>
                  </a:txBody>
                  <a:tcPr/>
                </a:tc>
                <a:tc>
                  <a:txBody>
                    <a:bodyPr/>
                    <a:lstStyle/>
                    <a:p>
                      <a:r>
                        <a:rPr kumimoji="1" lang="en-US" altLang="ja-JP" dirty="0" smtClean="0"/>
                        <a:t>2008/10/7</a:t>
                      </a:r>
                      <a:endParaRPr kumimoji="1" lang="ja-JP" altLang="en-US" dirty="0"/>
                    </a:p>
                  </a:txBody>
                  <a:tcPr/>
                </a:tc>
                <a:tc>
                  <a:txBody>
                    <a:bodyPr/>
                    <a:lstStyle/>
                    <a:p>
                      <a:r>
                        <a:rPr kumimoji="1" lang="en-US" altLang="ja-JP" dirty="0" smtClean="0"/>
                        <a:t>2008</a:t>
                      </a:r>
                      <a:r>
                        <a:rPr kumimoji="1" lang="ja-JP" altLang="en-US" baseline="0" dirty="0" smtClean="0"/>
                        <a:t> </a:t>
                      </a:r>
                      <a:r>
                        <a:rPr kumimoji="1" lang="en-US" altLang="ja-JP" baseline="0" dirty="0" smtClean="0"/>
                        <a:t>TC</a:t>
                      </a:r>
                      <a:r>
                        <a:rPr kumimoji="1" lang="en-US" altLang="ja-JP" sz="1400" baseline="0" dirty="0" smtClean="0"/>
                        <a:t>3</a:t>
                      </a:r>
                    </a:p>
                  </a:txBody>
                  <a:tcPr/>
                </a:tc>
              </a:tr>
              <a:tr h="370840">
                <a:tc>
                  <a:txBody>
                    <a:bodyPr/>
                    <a:lstStyle/>
                    <a:p>
                      <a:r>
                        <a:rPr kumimoji="1" lang="en-US" altLang="ja-JP" dirty="0" smtClean="0"/>
                        <a:t>1</a:t>
                      </a:r>
                      <a:endParaRPr kumimoji="1" lang="ja-JP" altLang="en-US" dirty="0"/>
                    </a:p>
                  </a:txBody>
                  <a:tcPr/>
                </a:tc>
                <a:tc>
                  <a:txBody>
                    <a:bodyPr/>
                    <a:lstStyle/>
                    <a:p>
                      <a:r>
                        <a:rPr kumimoji="1" lang="en-US" altLang="ja-JP" dirty="0" smtClean="0"/>
                        <a:t>0.000043</a:t>
                      </a:r>
                      <a:endParaRPr kumimoji="1" lang="ja-JP" altLang="en-US" dirty="0"/>
                    </a:p>
                  </a:txBody>
                  <a:tcPr/>
                </a:tc>
                <a:tc>
                  <a:txBody>
                    <a:bodyPr/>
                    <a:lstStyle/>
                    <a:p>
                      <a:r>
                        <a:rPr kumimoji="1" lang="en-US" altLang="ja-JP" dirty="0" smtClean="0"/>
                        <a:t>2014/1/2</a:t>
                      </a:r>
                      <a:endParaRPr kumimoji="1" lang="ja-JP" altLang="en-US" dirty="0"/>
                    </a:p>
                  </a:txBody>
                  <a:tcPr/>
                </a:tc>
                <a:tc>
                  <a:txBody>
                    <a:bodyPr/>
                    <a:lstStyle/>
                    <a:p>
                      <a:r>
                        <a:rPr kumimoji="1" lang="en-US" altLang="ja-JP" dirty="0" smtClean="0"/>
                        <a:t>2014 AA</a:t>
                      </a:r>
                      <a:endParaRPr kumimoji="1" lang="ja-JP" altLang="en-US" dirty="0"/>
                    </a:p>
                  </a:txBody>
                  <a:tcPr/>
                </a:tc>
              </a:tr>
              <a:tr h="370840">
                <a:tc>
                  <a:txBody>
                    <a:bodyPr/>
                    <a:lstStyle/>
                    <a:p>
                      <a:r>
                        <a:rPr kumimoji="1" lang="en-US" altLang="ja-JP" dirty="0" smtClean="0"/>
                        <a:t>3</a:t>
                      </a:r>
                      <a:endParaRPr kumimoji="1" lang="ja-JP" altLang="en-US" dirty="0"/>
                    </a:p>
                  </a:txBody>
                  <a:tcPr/>
                </a:tc>
                <a:tc>
                  <a:txBody>
                    <a:bodyPr/>
                    <a:lstStyle/>
                    <a:p>
                      <a:r>
                        <a:rPr kumimoji="1" lang="en-US" altLang="ja-JP" dirty="0" smtClean="0"/>
                        <a:t>0.000079</a:t>
                      </a:r>
                    </a:p>
                  </a:txBody>
                  <a:tcPr/>
                </a:tc>
                <a:tc>
                  <a:txBody>
                    <a:bodyPr/>
                    <a:lstStyle/>
                    <a:p>
                      <a:r>
                        <a:rPr kumimoji="1" lang="en-US" altLang="ja-JP" dirty="0" smtClean="0"/>
                        <a:t>2011/2/4</a:t>
                      </a:r>
                      <a:endParaRPr kumimoji="1" lang="ja-JP" altLang="en-US" dirty="0"/>
                    </a:p>
                  </a:txBody>
                  <a:tcPr/>
                </a:tc>
                <a:tc>
                  <a:txBody>
                    <a:bodyPr/>
                    <a:lstStyle/>
                    <a:p>
                      <a:r>
                        <a:rPr kumimoji="1" lang="en-US" altLang="ja-JP" dirty="0" smtClean="0"/>
                        <a:t>2011 CQ</a:t>
                      </a:r>
                      <a:r>
                        <a:rPr kumimoji="1" lang="en-US" altLang="ja-JP" sz="1400" dirty="0" smtClean="0"/>
                        <a:t>1</a:t>
                      </a:r>
                    </a:p>
                  </a:txBody>
                  <a:tcPr/>
                </a:tc>
              </a:tr>
              <a:tr h="370840">
                <a:tc>
                  <a:txBody>
                    <a:bodyPr/>
                    <a:lstStyle/>
                    <a:p>
                      <a:r>
                        <a:rPr kumimoji="1" lang="en-US" altLang="ja-JP" dirty="0" smtClean="0"/>
                        <a:t>4</a:t>
                      </a:r>
                      <a:endParaRPr kumimoji="1" lang="ja-JP" altLang="en-US" dirty="0"/>
                    </a:p>
                  </a:txBody>
                  <a:tcPr/>
                </a:tc>
                <a:tc>
                  <a:txBody>
                    <a:bodyPr/>
                    <a:lstStyle/>
                    <a:p>
                      <a:r>
                        <a:rPr kumimoji="1" lang="en-US" altLang="ja-JP" dirty="0" smtClean="0"/>
                        <a:t>0.000086</a:t>
                      </a:r>
                    </a:p>
                  </a:txBody>
                  <a:tcPr/>
                </a:tc>
                <a:tc>
                  <a:txBody>
                    <a:bodyPr/>
                    <a:lstStyle/>
                    <a:p>
                      <a:r>
                        <a:rPr kumimoji="1" lang="en-US" altLang="ja-JP" dirty="0" smtClean="0"/>
                        <a:t>2004/3/31</a:t>
                      </a:r>
                    </a:p>
                  </a:txBody>
                  <a:tcPr/>
                </a:tc>
                <a:tc>
                  <a:txBody>
                    <a:bodyPr/>
                    <a:lstStyle/>
                    <a:p>
                      <a:r>
                        <a:rPr kumimoji="1" lang="en-US" altLang="ja-JP" dirty="0" smtClean="0"/>
                        <a:t>2004 FU</a:t>
                      </a:r>
                      <a:r>
                        <a:rPr kumimoji="1" lang="en-US" altLang="ja-JP" sz="1400" dirty="0" smtClean="0"/>
                        <a:t>162</a:t>
                      </a:r>
                      <a:endParaRPr kumimoji="1" lang="ja-JP" altLang="en-US" dirty="0"/>
                    </a:p>
                  </a:txBody>
                  <a:tcPr/>
                </a:tc>
              </a:tr>
              <a:tr h="370840">
                <a:tc>
                  <a:txBody>
                    <a:bodyPr/>
                    <a:lstStyle/>
                    <a:p>
                      <a:r>
                        <a:rPr kumimoji="1" lang="en-US" altLang="ja-JP" dirty="0" smtClean="0"/>
                        <a:t>5</a:t>
                      </a:r>
                      <a:endParaRPr kumimoji="1" lang="ja-JP" altLang="en-US" dirty="0"/>
                    </a:p>
                  </a:txBody>
                  <a:tcPr/>
                </a:tc>
                <a:tc>
                  <a:txBody>
                    <a:bodyPr/>
                    <a:lstStyle/>
                    <a:p>
                      <a:r>
                        <a:rPr kumimoji="1" lang="en-US" altLang="ja-JP" dirty="0" smtClean="0"/>
                        <a:t>0.000090</a:t>
                      </a:r>
                      <a:endParaRPr kumimoji="1" lang="ja-JP" altLang="en-US" dirty="0"/>
                    </a:p>
                  </a:txBody>
                  <a:tcPr/>
                </a:tc>
                <a:tc>
                  <a:txBody>
                    <a:bodyPr/>
                    <a:lstStyle/>
                    <a:p>
                      <a:r>
                        <a:rPr kumimoji="1" lang="en-US" altLang="ja-JP" dirty="0" smtClean="0"/>
                        <a:t>2008/10/9</a:t>
                      </a:r>
                      <a:endParaRPr kumimoji="1" lang="ja-JP" altLang="en-US" dirty="0"/>
                    </a:p>
                  </a:txBody>
                  <a:tcPr/>
                </a:tc>
                <a:tc>
                  <a:txBody>
                    <a:bodyPr/>
                    <a:lstStyle/>
                    <a:p>
                      <a:r>
                        <a:rPr kumimoji="1" lang="en-US" altLang="ja-JP" dirty="0" smtClean="0"/>
                        <a:t>2008 TS</a:t>
                      </a:r>
                      <a:r>
                        <a:rPr kumimoji="1" lang="en-US" altLang="ja-JP" sz="1400" dirty="0" smtClean="0"/>
                        <a:t>26</a:t>
                      </a:r>
                      <a:endParaRPr kumimoji="1" lang="ja-JP" altLang="en-US" dirty="0"/>
                    </a:p>
                  </a:txBody>
                  <a:tcPr/>
                </a:tc>
              </a:tr>
            </a:tbl>
          </a:graphicData>
        </a:graphic>
      </p:graphicFrame>
      <p:sp>
        <p:nvSpPr>
          <p:cNvPr id="6" name="タイトル 1"/>
          <p:cNvSpPr txBox="1">
            <a:spLocks/>
          </p:cNvSpPr>
          <p:nvPr/>
        </p:nvSpPr>
        <p:spPr>
          <a:xfrm>
            <a:off x="609599" y="3484880"/>
            <a:ext cx="6858001"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t>地球に接近する</a:t>
            </a:r>
            <a:r>
              <a:rPr lang="ja-JP" altLang="en-US" dirty="0"/>
              <a:t>潜在的に危険な</a:t>
            </a:r>
            <a:r>
              <a:rPr lang="ja-JP" altLang="en-US" dirty="0" smtClean="0"/>
              <a:t>小惑星のリスト</a:t>
            </a:r>
            <a:endParaRPr lang="ja-JP" altLang="en-US" dirty="0"/>
          </a:p>
        </p:txBody>
      </p:sp>
      <p:graphicFrame>
        <p:nvGraphicFramePr>
          <p:cNvPr id="7" name="コンテンツ プレースホルダー 3"/>
          <p:cNvGraphicFramePr>
            <a:graphicFrameLocks/>
          </p:cNvGraphicFramePr>
          <p:nvPr>
            <p:extLst>
              <p:ext uri="{D42A27DB-BD31-4B8C-83A1-F6EECF244321}">
                <p14:modId xmlns:p14="http://schemas.microsoft.com/office/powerpoint/2010/main" val="993848690"/>
              </p:ext>
            </p:extLst>
          </p:nvPr>
        </p:nvGraphicFramePr>
        <p:xfrm>
          <a:off x="609599" y="4597400"/>
          <a:ext cx="7543800" cy="2225040"/>
        </p:xfrm>
        <a:graphic>
          <a:graphicData uri="http://schemas.openxmlformats.org/drawingml/2006/table">
            <a:tbl>
              <a:tblPr firstRow="1" bandRow="1">
                <a:tableStyleId>{5C22544A-7EE6-4342-B048-85BDC9FD1C3A}</a:tableStyleId>
              </a:tblPr>
              <a:tblGrid>
                <a:gridCol w="2941321"/>
                <a:gridCol w="1295400"/>
                <a:gridCol w="3307079"/>
              </a:tblGrid>
              <a:tr h="370840">
                <a:tc>
                  <a:txBody>
                    <a:bodyPr/>
                    <a:lstStyle/>
                    <a:p>
                      <a:r>
                        <a:rPr kumimoji="1" lang="ja-JP" altLang="en-US" dirty="0" smtClean="0"/>
                        <a:t>地球の中心からの距離</a:t>
                      </a:r>
                      <a:r>
                        <a:rPr kumimoji="1" lang="en-US" altLang="ja-JP" dirty="0" smtClean="0"/>
                        <a:t>(AU)</a:t>
                      </a:r>
                      <a:endParaRPr kumimoji="1" lang="ja-JP" altLang="en-US" dirty="0"/>
                    </a:p>
                  </a:txBody>
                  <a:tcPr/>
                </a:tc>
                <a:tc>
                  <a:txBody>
                    <a:bodyPr/>
                    <a:lstStyle/>
                    <a:p>
                      <a:r>
                        <a:rPr kumimoji="1" lang="ja-JP" altLang="en-US" dirty="0" smtClean="0"/>
                        <a:t>日付</a:t>
                      </a:r>
                      <a:endParaRPr kumimoji="1" lang="ja-JP" altLang="en-US" dirty="0"/>
                    </a:p>
                  </a:txBody>
                  <a:tcPr/>
                </a:tc>
                <a:tc>
                  <a:txBody>
                    <a:bodyPr/>
                    <a:lstStyle/>
                    <a:p>
                      <a:r>
                        <a:rPr kumimoji="1" lang="ja-JP" altLang="en-US" dirty="0" smtClean="0"/>
                        <a:t>名前</a:t>
                      </a:r>
                      <a:endParaRPr kumimoji="1" lang="ja-JP" altLang="en-US" dirty="0"/>
                    </a:p>
                  </a:txBody>
                  <a:tcPr/>
                </a:tc>
              </a:tr>
              <a:tr h="370840">
                <a:tc>
                  <a:txBody>
                    <a:bodyPr/>
                    <a:lstStyle/>
                    <a:p>
                      <a:r>
                        <a:rPr kumimoji="1" lang="en-US" altLang="ja-JP" dirty="0" smtClean="0"/>
                        <a:t>0.000264</a:t>
                      </a:r>
                      <a:endParaRPr kumimoji="1" lang="ja-JP" altLang="en-US" dirty="0"/>
                    </a:p>
                  </a:txBody>
                  <a:tcPr/>
                </a:tc>
                <a:tc>
                  <a:txBody>
                    <a:bodyPr/>
                    <a:lstStyle/>
                    <a:p>
                      <a:r>
                        <a:rPr kumimoji="1" lang="en-US" altLang="ja-JP" dirty="0" smtClean="0"/>
                        <a:t>2029/4/13</a:t>
                      </a:r>
                      <a:endParaRPr kumimoji="1" lang="ja-JP" altLang="en-US" dirty="0"/>
                    </a:p>
                  </a:txBody>
                  <a:tcPr/>
                </a:tc>
                <a:tc>
                  <a:txBody>
                    <a:bodyPr/>
                    <a:lstStyle/>
                    <a:p>
                      <a:r>
                        <a:rPr kumimoji="1" lang="en-US" altLang="ja-JP" sz="1800" baseline="0" dirty="0" smtClean="0"/>
                        <a:t>Apophis</a:t>
                      </a:r>
                    </a:p>
                  </a:txBody>
                  <a:tcPr/>
                </a:tc>
              </a:tr>
              <a:tr h="370840">
                <a:tc>
                  <a:txBody>
                    <a:bodyPr/>
                    <a:lstStyle/>
                    <a:p>
                      <a:r>
                        <a:rPr kumimoji="1" lang="en-US" altLang="ja-JP" dirty="0" smtClean="0"/>
                        <a:t>0.001472</a:t>
                      </a:r>
                      <a:endParaRPr kumimoji="1" lang="ja-JP" altLang="en-US" dirty="0"/>
                    </a:p>
                  </a:txBody>
                  <a:tcPr/>
                </a:tc>
                <a:tc>
                  <a:txBody>
                    <a:bodyPr/>
                    <a:lstStyle/>
                    <a:p>
                      <a:r>
                        <a:rPr kumimoji="1" lang="en-US" altLang="ja-JP" dirty="0" smtClean="0"/>
                        <a:t>2147/7/18</a:t>
                      </a:r>
                      <a:endParaRPr kumimoji="1" lang="ja-JP" altLang="en-US" dirty="0"/>
                    </a:p>
                  </a:txBody>
                  <a:tcPr/>
                </a:tc>
                <a:tc>
                  <a:txBody>
                    <a:bodyPr/>
                    <a:lstStyle/>
                    <a:p>
                      <a:r>
                        <a:rPr kumimoji="1" lang="en-US" altLang="ja-JP" dirty="0" smtClean="0"/>
                        <a:t>2002 QW</a:t>
                      </a:r>
                      <a:r>
                        <a:rPr kumimoji="1" lang="en-US" altLang="ja-JP" sz="1400" dirty="0" smtClean="0"/>
                        <a:t>47</a:t>
                      </a:r>
                      <a:endParaRPr kumimoji="1" lang="ja-JP" altLang="en-US" dirty="0"/>
                    </a:p>
                  </a:txBody>
                  <a:tcPr/>
                </a:tc>
              </a:tr>
              <a:tr h="370840">
                <a:tc>
                  <a:txBody>
                    <a:bodyPr/>
                    <a:lstStyle/>
                    <a:p>
                      <a:r>
                        <a:rPr kumimoji="1" lang="en-US" altLang="ja-JP" dirty="0" smtClean="0"/>
                        <a:t>0.001653</a:t>
                      </a:r>
                    </a:p>
                  </a:txBody>
                  <a:tcPr/>
                </a:tc>
                <a:tc>
                  <a:txBody>
                    <a:bodyPr/>
                    <a:lstStyle/>
                    <a:p>
                      <a:r>
                        <a:rPr kumimoji="1" lang="en-US" altLang="ja-JP" dirty="0" smtClean="0"/>
                        <a:t>2101/1/2</a:t>
                      </a:r>
                      <a:endParaRPr kumimoji="1" lang="ja-JP" altLang="en-US" dirty="0"/>
                    </a:p>
                  </a:txBody>
                  <a:tcPr/>
                </a:tc>
                <a:tc>
                  <a:txBody>
                    <a:bodyPr/>
                    <a:lstStyle/>
                    <a:p>
                      <a:r>
                        <a:rPr kumimoji="1" lang="en-US" altLang="ja-JP" sz="1800" dirty="0" smtClean="0"/>
                        <a:t>2007 YV</a:t>
                      </a:r>
                      <a:r>
                        <a:rPr kumimoji="1" lang="en-US" altLang="ja-JP" sz="1400" dirty="0" smtClean="0"/>
                        <a:t>56</a:t>
                      </a:r>
                      <a:endParaRPr kumimoji="1" lang="en-US" altLang="ja-JP" sz="1800" dirty="0" smtClean="0"/>
                    </a:p>
                  </a:txBody>
                  <a:tcPr/>
                </a:tc>
              </a:tr>
              <a:tr h="370840">
                <a:tc>
                  <a:txBody>
                    <a:bodyPr/>
                    <a:lstStyle/>
                    <a:p>
                      <a:r>
                        <a:rPr kumimoji="1" lang="en-US" altLang="ja-JP" dirty="0" smtClean="0"/>
                        <a:t>0.001980</a:t>
                      </a:r>
                    </a:p>
                  </a:txBody>
                  <a:tcPr/>
                </a:tc>
                <a:tc>
                  <a:txBody>
                    <a:bodyPr/>
                    <a:lstStyle/>
                    <a:p>
                      <a:r>
                        <a:rPr kumimoji="1" lang="en-US" altLang="ja-JP" dirty="0" smtClean="0"/>
                        <a:t>2028/6/26</a:t>
                      </a:r>
                    </a:p>
                  </a:txBody>
                  <a:tcPr/>
                </a:tc>
                <a:tc>
                  <a:txBody>
                    <a:bodyPr/>
                    <a:lstStyle/>
                    <a:p>
                      <a:r>
                        <a:rPr kumimoji="1" lang="en-US" altLang="ja-JP" dirty="0" smtClean="0"/>
                        <a:t>2001</a:t>
                      </a:r>
                      <a:r>
                        <a:rPr kumimoji="1" lang="en-US" altLang="ja-JP" baseline="0" dirty="0" smtClean="0"/>
                        <a:t> WN</a:t>
                      </a:r>
                      <a:r>
                        <a:rPr kumimoji="1" lang="en-US" altLang="ja-JP" sz="1400" baseline="0" dirty="0" smtClean="0"/>
                        <a:t>5</a:t>
                      </a:r>
                      <a:endParaRPr kumimoji="1" lang="ja-JP" altLang="en-US" dirty="0"/>
                    </a:p>
                  </a:txBody>
                  <a:tcPr/>
                </a:tc>
              </a:tr>
              <a:tr h="370840">
                <a:tc>
                  <a:txBody>
                    <a:bodyPr/>
                    <a:lstStyle/>
                    <a:p>
                      <a:r>
                        <a:rPr kumimoji="1" lang="en-US" altLang="ja-JP" dirty="0" smtClean="0"/>
                        <a:t>0.002250</a:t>
                      </a:r>
                      <a:endParaRPr kumimoji="1" lang="ja-JP" altLang="en-US" dirty="0"/>
                    </a:p>
                  </a:txBody>
                  <a:tcPr/>
                </a:tc>
                <a:tc>
                  <a:txBody>
                    <a:bodyPr/>
                    <a:lstStyle/>
                    <a:p>
                      <a:r>
                        <a:rPr kumimoji="1" lang="en-US" altLang="ja-JP" dirty="0" smtClean="0"/>
                        <a:t>2148/1/22</a:t>
                      </a:r>
                      <a:endParaRPr kumimoji="1" lang="ja-JP" altLang="en-US" dirty="0"/>
                    </a:p>
                  </a:txBody>
                  <a:tcPr/>
                </a:tc>
                <a:tc>
                  <a:txBody>
                    <a:bodyPr/>
                    <a:lstStyle/>
                    <a:p>
                      <a:r>
                        <a:rPr kumimoji="1" lang="en-US" altLang="ja-JP" dirty="0" smtClean="0"/>
                        <a:t>1998</a:t>
                      </a:r>
                      <a:r>
                        <a:rPr kumimoji="1" lang="en-US" altLang="ja-JP" baseline="0" dirty="0" smtClean="0"/>
                        <a:t> OX</a:t>
                      </a:r>
                      <a:r>
                        <a:rPr kumimoji="1" lang="en-US" altLang="ja-JP" sz="1400" baseline="0" dirty="0" smtClean="0"/>
                        <a:t>4</a:t>
                      </a:r>
                      <a:endParaRPr kumimoji="1" lang="ja-JP" altLang="en-US" dirty="0"/>
                    </a:p>
                  </a:txBody>
                  <a:tcPr/>
                </a:tc>
              </a:tr>
            </a:tbl>
          </a:graphicData>
        </a:graphic>
      </p:graphicFrame>
    </p:spTree>
    <p:extLst>
      <p:ext uri="{BB962C8B-B14F-4D97-AF65-F5344CB8AC3E}">
        <p14:creationId xmlns:p14="http://schemas.microsoft.com/office/powerpoint/2010/main" val="1841445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トロヤ群</a:t>
            </a:r>
            <a:endParaRPr kumimoji="1" lang="ja-JP" altLang="en-US" dirty="0"/>
          </a:p>
        </p:txBody>
      </p:sp>
      <p:sp>
        <p:nvSpPr>
          <p:cNvPr id="3" name="コンテンツ プレースホルダー 2"/>
          <p:cNvSpPr>
            <a:spLocks noGrp="1"/>
          </p:cNvSpPr>
          <p:nvPr>
            <p:ph idx="1"/>
          </p:nvPr>
        </p:nvSpPr>
        <p:spPr>
          <a:xfrm>
            <a:off x="609598" y="2160590"/>
            <a:ext cx="7101841" cy="3880773"/>
          </a:xfrm>
        </p:spPr>
        <p:txBody>
          <a:bodyPr>
            <a:normAutofit/>
          </a:bodyPr>
          <a:lstStyle/>
          <a:p>
            <a:r>
              <a:rPr kumimoji="1" lang="ja-JP" altLang="en-US" sz="2400" dirty="0" smtClean="0"/>
              <a:t>ある惑星と軌道を共有する小惑星のグループ。</a:t>
            </a:r>
            <a:r>
              <a:rPr kumimoji="1" lang="en-US" altLang="ja-JP" sz="2400" dirty="0" smtClean="0"/>
              <a:t>L4</a:t>
            </a:r>
            <a:r>
              <a:rPr kumimoji="1" lang="ja-JP" altLang="en-US" sz="2400" dirty="0" smtClean="0"/>
              <a:t>・</a:t>
            </a:r>
            <a:r>
              <a:rPr kumimoji="1" lang="en-US" altLang="ja-JP" sz="2400" dirty="0" smtClean="0"/>
              <a:t>L5</a:t>
            </a:r>
            <a:r>
              <a:rPr kumimoji="1" lang="ja-JP" altLang="en-US" sz="2400" dirty="0" smtClean="0"/>
              <a:t>上にある。</a:t>
            </a:r>
            <a:endParaRPr kumimoji="1" lang="en-US" altLang="ja-JP" sz="2400" dirty="0" smtClean="0"/>
          </a:p>
          <a:p>
            <a:pPr lvl="1"/>
            <a:r>
              <a:rPr lang="ja-JP" altLang="en-US" sz="2200" dirty="0"/>
              <a:t>主</a:t>
            </a:r>
            <a:r>
              <a:rPr lang="ja-JP" altLang="en-US" sz="2200" dirty="0" smtClean="0"/>
              <a:t>に木星の軌道上にあるものに対して言う。というか、それ以外のトロヤ群が少ない。</a:t>
            </a:r>
            <a:endParaRPr lang="en-US" altLang="ja-JP" sz="2200" dirty="0" smtClean="0"/>
          </a:p>
          <a:p>
            <a:pPr lvl="1"/>
            <a:endParaRPr lang="en-US" altLang="ja-JP" sz="2200" dirty="0" smtClean="0"/>
          </a:p>
        </p:txBody>
      </p:sp>
      <p:pic>
        <p:nvPicPr>
          <p:cNvPr id="1026" name="Picture 2" descr="http://www.exploremars.org/wp-content/uploads/2013/06/Petr-Sheirich-2005-our-solar-system-in-motion.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9598" y="3674256"/>
            <a:ext cx="2716850" cy="271685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09598" y="6391106"/>
            <a:ext cx="5153719" cy="461665"/>
          </a:xfrm>
          <a:prstGeom prst="rect">
            <a:avLst/>
          </a:prstGeom>
          <a:noFill/>
        </p:spPr>
        <p:txBody>
          <a:bodyPr wrap="none" rtlCol="0">
            <a:spAutoFit/>
          </a:bodyPr>
          <a:lstStyle/>
          <a:p>
            <a:r>
              <a:rPr kumimoji="1" lang="ja-JP" altLang="en-US" sz="1200" dirty="0" smtClean="0"/>
              <a:t>トロヤ群とヒルダ群の画像。まわっててかっこいい</a:t>
            </a:r>
            <a:endParaRPr kumimoji="1" lang="en-US" altLang="ja-JP" sz="1200" dirty="0" smtClean="0"/>
          </a:p>
          <a:p>
            <a:r>
              <a:rPr lang="en-US" altLang="ja-JP" sz="1200" dirty="0"/>
              <a:t>http://www.exploremars.org/trojan-asteroids-around-jupiter-explained</a:t>
            </a:r>
            <a:endParaRPr kumimoji="1" lang="ja-JP" altLang="en-US" sz="1200" dirty="0"/>
          </a:p>
        </p:txBody>
      </p:sp>
    </p:spTree>
    <p:extLst>
      <p:ext uri="{BB962C8B-B14F-4D97-AF65-F5344CB8AC3E}">
        <p14:creationId xmlns:p14="http://schemas.microsoft.com/office/powerpoint/2010/main" val="3717957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トロヤ群</a:t>
            </a:r>
            <a:endParaRPr kumimoji="1" lang="ja-JP" altLang="en-US" dirty="0"/>
          </a:p>
        </p:txBody>
      </p:sp>
      <p:sp>
        <p:nvSpPr>
          <p:cNvPr id="3" name="コンテンツ プレースホルダー 2"/>
          <p:cNvSpPr>
            <a:spLocks noGrp="1"/>
          </p:cNvSpPr>
          <p:nvPr>
            <p:ph idx="1"/>
          </p:nvPr>
        </p:nvSpPr>
        <p:spPr>
          <a:xfrm>
            <a:off x="609598" y="1930400"/>
            <a:ext cx="6995161" cy="3880773"/>
          </a:xfrm>
        </p:spPr>
        <p:txBody>
          <a:bodyPr>
            <a:normAutofit/>
          </a:bodyPr>
          <a:lstStyle/>
          <a:p>
            <a:pPr lvl="1"/>
            <a:r>
              <a:rPr kumimoji="1" lang="en-US" altLang="ja-JP" sz="2400" dirty="0" smtClean="0"/>
              <a:t>L4</a:t>
            </a:r>
            <a:r>
              <a:rPr kumimoji="1" lang="ja-JP" altLang="en-US" sz="2400" dirty="0" smtClean="0"/>
              <a:t>にあるものがギリシャ群、</a:t>
            </a:r>
            <a:r>
              <a:rPr kumimoji="1" lang="en-US" altLang="ja-JP" sz="2400" dirty="0" smtClean="0"/>
              <a:t>L5</a:t>
            </a:r>
            <a:r>
              <a:rPr kumimoji="1" lang="ja-JP" altLang="en-US" sz="2400" dirty="0" smtClean="0"/>
              <a:t>にあるものをトロヤ群と呼ぶ。木星トロヤ群の小惑星はそれぞれギリシャ、トロヤの英雄の名前から取られている。</a:t>
            </a:r>
            <a:endParaRPr kumimoji="1" lang="en-US" altLang="ja-JP" sz="2400" dirty="0" smtClean="0"/>
          </a:p>
          <a:p>
            <a:pPr lvl="1"/>
            <a:r>
              <a:rPr kumimoji="1" lang="ja-JP" altLang="en-US" sz="2600" dirty="0" smtClean="0"/>
              <a:t>地球のトロヤ群は</a:t>
            </a:r>
            <a:r>
              <a:rPr kumimoji="1" lang="en-US" altLang="ja-JP" sz="2600" dirty="0" smtClean="0"/>
              <a:t>1</a:t>
            </a:r>
            <a:r>
              <a:rPr kumimoji="1" lang="ja-JP" altLang="en-US" sz="2600" dirty="0" smtClean="0"/>
              <a:t>つが</a:t>
            </a:r>
            <a:r>
              <a:rPr kumimoji="1" lang="en-US" altLang="ja-JP" sz="2600" dirty="0" smtClean="0"/>
              <a:t>L4</a:t>
            </a:r>
            <a:r>
              <a:rPr kumimoji="1" lang="ja-JP" altLang="en-US" sz="2600" dirty="0" smtClean="0"/>
              <a:t>上にある。</a:t>
            </a:r>
            <a:r>
              <a:rPr lang="ja-JP" altLang="en-US" sz="2600" dirty="0" smtClean="0"/>
              <a:t>他には火星トロヤ群が</a:t>
            </a:r>
            <a:r>
              <a:rPr lang="en-US" altLang="ja-JP" sz="2600" dirty="0" smtClean="0"/>
              <a:t>4</a:t>
            </a:r>
            <a:r>
              <a:rPr lang="ja-JP" altLang="en-US" sz="2600" dirty="0" smtClean="0"/>
              <a:t>つ、天王星トロヤ群が</a:t>
            </a:r>
            <a:r>
              <a:rPr lang="en-US" altLang="ja-JP" sz="2600" dirty="0" smtClean="0"/>
              <a:t>1</a:t>
            </a:r>
            <a:r>
              <a:rPr lang="ja-JP" altLang="en-US" sz="2600" dirty="0" smtClean="0"/>
              <a:t>つ、海王星トロヤ群が</a:t>
            </a:r>
            <a:r>
              <a:rPr lang="en-US" altLang="ja-JP" sz="2600" dirty="0" smtClean="0"/>
              <a:t>9</a:t>
            </a:r>
            <a:r>
              <a:rPr lang="ja-JP" altLang="en-US" sz="2600" dirty="0" smtClean="0"/>
              <a:t>つある。</a:t>
            </a:r>
            <a:endParaRPr kumimoji="1" lang="en-US" altLang="ja-JP" sz="2600" dirty="0" smtClean="0"/>
          </a:p>
        </p:txBody>
      </p:sp>
    </p:spTree>
    <p:extLst>
      <p:ext uri="{BB962C8B-B14F-4D97-AF65-F5344CB8AC3E}">
        <p14:creationId xmlns:p14="http://schemas.microsoft.com/office/powerpoint/2010/main" val="1475049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小惑星</a:t>
            </a:r>
            <a:r>
              <a:rPr lang="ja-JP" altLang="en-US" dirty="0" smtClean="0"/>
              <a:t>のスペクトル分類</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800" dirty="0" smtClean="0"/>
              <a:t>小惑星のスペクトル分類は炭素質の天体を</a:t>
            </a:r>
            <a:r>
              <a:rPr kumimoji="1" lang="en-US" altLang="ja-JP" sz="2800" dirty="0" smtClean="0"/>
              <a:t>C</a:t>
            </a:r>
            <a:r>
              <a:rPr kumimoji="1" lang="ja-JP" altLang="en-US" sz="2800" dirty="0" smtClean="0"/>
              <a:t>型、岩石質の天体を</a:t>
            </a:r>
            <a:r>
              <a:rPr kumimoji="1" lang="en-US" altLang="ja-JP" sz="2800" dirty="0" smtClean="0"/>
              <a:t>S</a:t>
            </a:r>
            <a:r>
              <a:rPr kumimoji="1" lang="ja-JP" altLang="en-US" sz="2800" dirty="0" smtClean="0"/>
              <a:t>型、それ以外を</a:t>
            </a:r>
            <a:r>
              <a:rPr kumimoji="1" lang="en-US" altLang="ja-JP" sz="2800" dirty="0" smtClean="0"/>
              <a:t>U</a:t>
            </a:r>
            <a:r>
              <a:rPr kumimoji="1" lang="ja-JP" altLang="en-US" sz="2800" dirty="0" smtClean="0"/>
              <a:t>型とする</a:t>
            </a:r>
            <a:r>
              <a:rPr kumimoji="1" lang="en-US" altLang="ja-JP" sz="2800" dirty="0" smtClean="0"/>
              <a:t>1975</a:t>
            </a:r>
            <a:r>
              <a:rPr kumimoji="1" lang="ja-JP" altLang="en-US" sz="2800" dirty="0" smtClean="0"/>
              <a:t>年の分類を元に始まり、これを発展させて作られている。</a:t>
            </a:r>
            <a:endParaRPr kumimoji="1" lang="en-US" altLang="ja-JP" sz="2800" dirty="0" smtClean="0"/>
          </a:p>
          <a:p>
            <a:r>
              <a:rPr kumimoji="1" lang="ja-JP" altLang="en-US" sz="2800" dirty="0" smtClean="0"/>
              <a:t>これを用いることで小惑星の構成物質が推測できるために探査計画を立てる時などに用いられる。</a:t>
            </a:r>
            <a:endParaRPr kumimoji="1" lang="ja-JP" altLang="en-US" sz="2800" dirty="0"/>
          </a:p>
        </p:txBody>
      </p:sp>
    </p:spTree>
    <p:extLst>
      <p:ext uri="{BB962C8B-B14F-4D97-AF65-F5344CB8AC3E}">
        <p14:creationId xmlns:p14="http://schemas.microsoft.com/office/powerpoint/2010/main" val="4121377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928</TotalTime>
  <Words>1484</Words>
  <Application>Microsoft Office PowerPoint</Application>
  <PresentationFormat>画面に合わせる (4:3)</PresentationFormat>
  <Paragraphs>154</Paragraphs>
  <Slides>29</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ＭＳ Ｐゴシック</vt:lpstr>
      <vt:lpstr>メイリオ</vt:lpstr>
      <vt:lpstr>Arial</vt:lpstr>
      <vt:lpstr>Calibri</vt:lpstr>
      <vt:lpstr>Trebuchet MS</vt:lpstr>
      <vt:lpstr>Wingdings 3</vt:lpstr>
      <vt:lpstr>ファセット</vt:lpstr>
      <vt:lpstr>小惑星と隕石</vt:lpstr>
      <vt:lpstr>第一部 小惑星</vt:lpstr>
      <vt:lpstr>小惑星とは</vt:lpstr>
      <vt:lpstr>小惑星帯(メインベルト)</vt:lpstr>
      <vt:lpstr>地球近傍小惑星(NEO※とある先輩ではない)</vt:lpstr>
      <vt:lpstr>地球に接近した小惑星リスト</vt:lpstr>
      <vt:lpstr>トロヤ群</vt:lpstr>
      <vt:lpstr>トロヤ群</vt:lpstr>
      <vt:lpstr>小惑星のスペクトル分類</vt:lpstr>
      <vt:lpstr>小惑星の発見</vt:lpstr>
      <vt:lpstr>準惑星の誕生</vt:lpstr>
      <vt:lpstr>小惑星探査の例</vt:lpstr>
      <vt:lpstr>小惑星の名づけ方(1)</vt:lpstr>
      <vt:lpstr>小惑星の名づけ方(2)</vt:lpstr>
      <vt:lpstr>小惑星の名づけ方(3)</vt:lpstr>
      <vt:lpstr>小惑星の名づけ方(4)</vt:lpstr>
      <vt:lpstr>小惑星の命名ルール</vt:lpstr>
      <vt:lpstr>第二部 隕石</vt:lpstr>
      <vt:lpstr>僕達の住む地球には年間どれくらいの物質が降り注ぐのか</vt:lpstr>
      <vt:lpstr>隕石の起源</vt:lpstr>
      <vt:lpstr>隕石衝突の例</vt:lpstr>
      <vt:lpstr>隕石衝突の例</vt:lpstr>
      <vt:lpstr>隕石落下から地球を守るには</vt:lpstr>
      <vt:lpstr>世界各国のスペースガードプロジェクト</vt:lpstr>
      <vt:lpstr>日本のスペースガードプログラムBATTeRS</vt:lpstr>
      <vt:lpstr>もし地球に衝突する隕石が見つかったら？</vt:lpstr>
      <vt:lpstr>参考文献</vt:lpstr>
      <vt:lpstr>参考文献</vt:lpstr>
      <vt:lpstr>では小惑星を見つけてみましょう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小惑星と隕石</dc:title>
  <dc:creator>茂木遥平</dc:creator>
  <cp:lastModifiedBy>茂木遥平</cp:lastModifiedBy>
  <cp:revision>45</cp:revision>
  <dcterms:created xsi:type="dcterms:W3CDTF">2016-02-12T08:37:35Z</dcterms:created>
  <dcterms:modified xsi:type="dcterms:W3CDTF">2016-02-13T00:06:03Z</dcterms:modified>
</cp:coreProperties>
</file>