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1"/>
  </p:notesMasterIdLst>
  <p:sldIdLst>
    <p:sldId id="256" r:id="rId2"/>
    <p:sldId id="257" r:id="rId3"/>
    <p:sldId id="258" r:id="rId4"/>
    <p:sldId id="259" r:id="rId5"/>
    <p:sldId id="261" r:id="rId6"/>
    <p:sldId id="260" r:id="rId7"/>
    <p:sldId id="263" r:id="rId8"/>
    <p:sldId id="262" r:id="rId9"/>
    <p:sldId id="266" r:id="rId10"/>
    <p:sldId id="267" r:id="rId11"/>
    <p:sldId id="264" r:id="rId12"/>
    <p:sldId id="269" r:id="rId13"/>
    <p:sldId id="270" r:id="rId14"/>
    <p:sldId id="273" r:id="rId15"/>
    <p:sldId id="268" r:id="rId16"/>
    <p:sldId id="274" r:id="rId17"/>
    <p:sldId id="272" r:id="rId18"/>
    <p:sldId id="271" r:id="rId19"/>
    <p:sldId id="275" r:id="rId20"/>
    <p:sldId id="279" r:id="rId21"/>
    <p:sldId id="276" r:id="rId22"/>
    <p:sldId id="281" r:id="rId23"/>
    <p:sldId id="282" r:id="rId24"/>
    <p:sldId id="280" r:id="rId25"/>
    <p:sldId id="283" r:id="rId26"/>
    <p:sldId id="285" r:id="rId27"/>
    <p:sldId id="286" r:id="rId28"/>
    <p:sldId id="284" r:id="rId29"/>
    <p:sldId id="326" r:id="rId30"/>
    <p:sldId id="327" r:id="rId31"/>
    <p:sldId id="328" r:id="rId32"/>
    <p:sldId id="329" r:id="rId33"/>
    <p:sldId id="330" r:id="rId34"/>
    <p:sldId id="331" r:id="rId35"/>
    <p:sldId id="288" r:id="rId36"/>
    <p:sldId id="287" r:id="rId37"/>
    <p:sldId id="291" r:id="rId38"/>
    <p:sldId id="290" r:id="rId39"/>
    <p:sldId id="293" r:id="rId40"/>
    <p:sldId id="289" r:id="rId41"/>
    <p:sldId id="292" r:id="rId42"/>
    <p:sldId id="294" r:id="rId43"/>
    <p:sldId id="297" r:id="rId44"/>
    <p:sldId id="319" r:id="rId45"/>
    <p:sldId id="296" r:id="rId46"/>
    <p:sldId id="298" r:id="rId47"/>
    <p:sldId id="300" r:id="rId48"/>
    <p:sldId id="299" r:id="rId49"/>
    <p:sldId id="304" r:id="rId50"/>
    <p:sldId id="303" r:id="rId51"/>
    <p:sldId id="302" r:id="rId52"/>
    <p:sldId id="305" r:id="rId53"/>
    <p:sldId id="309" r:id="rId54"/>
    <p:sldId id="295" r:id="rId55"/>
    <p:sldId id="308" r:id="rId56"/>
    <p:sldId id="310" r:id="rId57"/>
    <p:sldId id="306" r:id="rId58"/>
    <p:sldId id="307" r:id="rId59"/>
    <p:sldId id="312" r:id="rId60"/>
    <p:sldId id="314" r:id="rId61"/>
    <p:sldId id="315" r:id="rId62"/>
    <p:sldId id="311" r:id="rId63"/>
    <p:sldId id="316" r:id="rId64"/>
    <p:sldId id="313" r:id="rId65"/>
    <p:sldId id="318" r:id="rId66"/>
    <p:sldId id="317" r:id="rId67"/>
    <p:sldId id="334" r:id="rId68"/>
    <p:sldId id="321" r:id="rId69"/>
    <p:sldId id="322" r:id="rId7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1"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67" autoAdjust="0"/>
    <p:restoredTop sz="94660"/>
  </p:normalViewPr>
  <p:slideViewPr>
    <p:cSldViewPr snapToGrid="0" showGuides="1">
      <p:cViewPr varScale="1">
        <p:scale>
          <a:sx n="106" d="100"/>
          <a:sy n="106" d="100"/>
        </p:scale>
        <p:origin x="138" y="330"/>
      </p:cViewPr>
      <p:guideLst>
        <p:guide orient="horz" pos="2251"/>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2E5D0E-9E32-40BB-BA75-37347B43A314}" type="datetimeFigureOut">
              <a:rPr kumimoji="1" lang="ja-JP" altLang="en-US" smtClean="0"/>
              <a:t>2016/2/19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C3F91-E054-4532-834F-49D6F26F5529}" type="slidenum">
              <a:rPr kumimoji="1" lang="ja-JP" altLang="en-US" smtClean="0"/>
              <a:t>‹#›</a:t>
            </a:fld>
            <a:endParaRPr kumimoji="1" lang="ja-JP" altLang="en-US"/>
          </a:p>
        </p:txBody>
      </p:sp>
    </p:spTree>
    <p:extLst>
      <p:ext uri="{BB962C8B-B14F-4D97-AF65-F5344CB8AC3E}">
        <p14:creationId xmlns:p14="http://schemas.microsoft.com/office/powerpoint/2010/main" val="2831533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F5128F1-60B2-463A-85C2-A18C744B1EBC}" type="datetime1">
              <a:rPr kumimoji="1" lang="ja-JP" altLang="en-US" smtClean="0"/>
              <a:t>2016/2/19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7C275-A724-4B37-9AFA-CF7DFA913FE4}" type="slidenum">
              <a:rPr kumimoji="1" lang="ja-JP" altLang="en-US" smtClean="0"/>
              <a:t>‹#›</a:t>
            </a:fld>
            <a:endParaRPr kumimoji="1" lang="ja-JP" altLang="en-US"/>
          </a:p>
        </p:txBody>
      </p:sp>
    </p:spTree>
    <p:extLst>
      <p:ext uri="{BB962C8B-B14F-4D97-AF65-F5344CB8AC3E}">
        <p14:creationId xmlns:p14="http://schemas.microsoft.com/office/powerpoint/2010/main" val="2210887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0ABCC78-1B5D-4ED3-84CB-FAF072E7F47D}" type="datetime1">
              <a:rPr kumimoji="1" lang="ja-JP" altLang="en-US" smtClean="0"/>
              <a:t>2016/2/19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7C275-A724-4B37-9AFA-CF7DFA913FE4}" type="slidenum">
              <a:rPr kumimoji="1" lang="ja-JP" altLang="en-US" smtClean="0"/>
              <a:t>‹#›</a:t>
            </a:fld>
            <a:endParaRPr kumimoji="1" lang="ja-JP" altLang="en-US"/>
          </a:p>
        </p:txBody>
      </p:sp>
    </p:spTree>
    <p:extLst>
      <p:ext uri="{BB962C8B-B14F-4D97-AF65-F5344CB8AC3E}">
        <p14:creationId xmlns:p14="http://schemas.microsoft.com/office/powerpoint/2010/main" val="2400450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F2C1B11-F11B-4FED-AC23-E171917D3597}" type="datetime1">
              <a:rPr kumimoji="1" lang="ja-JP" altLang="en-US" smtClean="0"/>
              <a:t>2016/2/19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7C275-A724-4B37-9AFA-CF7DFA913FE4}" type="slidenum">
              <a:rPr kumimoji="1" lang="ja-JP" altLang="en-US" smtClean="0"/>
              <a:t>‹#›</a:t>
            </a:fld>
            <a:endParaRPr kumimoji="1" lang="ja-JP" altLang="en-US"/>
          </a:p>
        </p:txBody>
      </p:sp>
    </p:spTree>
    <p:extLst>
      <p:ext uri="{BB962C8B-B14F-4D97-AF65-F5344CB8AC3E}">
        <p14:creationId xmlns:p14="http://schemas.microsoft.com/office/powerpoint/2010/main" val="1015918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B161A6-1B0C-43C7-BCD7-275F3F782727}" type="datetime1">
              <a:rPr kumimoji="1" lang="ja-JP" altLang="en-US" smtClean="0"/>
              <a:t>2016/2/19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7C275-A724-4B37-9AFA-CF7DFA913FE4}" type="slidenum">
              <a:rPr kumimoji="1" lang="ja-JP" altLang="en-US" smtClean="0"/>
              <a:t>‹#›</a:t>
            </a:fld>
            <a:endParaRPr kumimoji="1" lang="ja-JP" altLang="en-US"/>
          </a:p>
        </p:txBody>
      </p:sp>
    </p:spTree>
    <p:extLst>
      <p:ext uri="{BB962C8B-B14F-4D97-AF65-F5344CB8AC3E}">
        <p14:creationId xmlns:p14="http://schemas.microsoft.com/office/powerpoint/2010/main" val="3922071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D30D6CD-0533-49C6-9F2A-59F385038AA8}" type="datetime1">
              <a:rPr kumimoji="1" lang="ja-JP" altLang="en-US" smtClean="0"/>
              <a:t>2016/2/19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7C275-A724-4B37-9AFA-CF7DFA913FE4}" type="slidenum">
              <a:rPr kumimoji="1" lang="ja-JP" altLang="en-US" smtClean="0"/>
              <a:t>‹#›</a:t>
            </a:fld>
            <a:endParaRPr kumimoji="1" lang="ja-JP" altLang="en-US"/>
          </a:p>
        </p:txBody>
      </p:sp>
    </p:spTree>
    <p:extLst>
      <p:ext uri="{BB962C8B-B14F-4D97-AF65-F5344CB8AC3E}">
        <p14:creationId xmlns:p14="http://schemas.microsoft.com/office/powerpoint/2010/main" val="3112162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ED9CC57-2255-4070-BF88-3DF13010E2EB}" type="datetime1">
              <a:rPr kumimoji="1" lang="ja-JP" altLang="en-US" smtClean="0"/>
              <a:t>2016/2/19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7C275-A724-4B37-9AFA-CF7DFA913FE4}" type="slidenum">
              <a:rPr kumimoji="1" lang="ja-JP" altLang="en-US" smtClean="0"/>
              <a:t>‹#›</a:t>
            </a:fld>
            <a:endParaRPr kumimoji="1" lang="ja-JP" altLang="en-US"/>
          </a:p>
        </p:txBody>
      </p:sp>
    </p:spTree>
    <p:extLst>
      <p:ext uri="{BB962C8B-B14F-4D97-AF65-F5344CB8AC3E}">
        <p14:creationId xmlns:p14="http://schemas.microsoft.com/office/powerpoint/2010/main" val="3375112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C27E6B9-227C-4574-9D76-F466AB75DA58}" type="datetime1">
              <a:rPr kumimoji="1" lang="ja-JP" altLang="en-US" smtClean="0"/>
              <a:t>2016/2/19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9D7C275-A724-4B37-9AFA-CF7DFA913FE4}" type="slidenum">
              <a:rPr kumimoji="1" lang="ja-JP" altLang="en-US" smtClean="0"/>
              <a:t>‹#›</a:t>
            </a:fld>
            <a:endParaRPr kumimoji="1" lang="ja-JP" altLang="en-US"/>
          </a:p>
        </p:txBody>
      </p:sp>
    </p:spTree>
    <p:extLst>
      <p:ext uri="{BB962C8B-B14F-4D97-AF65-F5344CB8AC3E}">
        <p14:creationId xmlns:p14="http://schemas.microsoft.com/office/powerpoint/2010/main" val="123049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F6637F1-C914-4A23-8437-678246E6ED16}" type="datetime1">
              <a:rPr kumimoji="1" lang="ja-JP" altLang="en-US" smtClean="0"/>
              <a:t>2016/2/19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9D7C275-A724-4B37-9AFA-CF7DFA913FE4}" type="slidenum">
              <a:rPr kumimoji="1" lang="ja-JP" altLang="en-US" smtClean="0"/>
              <a:t>‹#›</a:t>
            </a:fld>
            <a:endParaRPr kumimoji="1" lang="ja-JP" altLang="en-US"/>
          </a:p>
        </p:txBody>
      </p:sp>
    </p:spTree>
    <p:extLst>
      <p:ext uri="{BB962C8B-B14F-4D97-AF65-F5344CB8AC3E}">
        <p14:creationId xmlns:p14="http://schemas.microsoft.com/office/powerpoint/2010/main" val="3465464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0C61507-D234-4E26-B29F-1F3C76175FD2}" type="datetime1">
              <a:rPr kumimoji="1" lang="ja-JP" altLang="en-US" smtClean="0"/>
              <a:t>2016/2/19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9D7C275-A724-4B37-9AFA-CF7DFA913FE4}" type="slidenum">
              <a:rPr kumimoji="1" lang="ja-JP" altLang="en-US" smtClean="0"/>
              <a:t>‹#›</a:t>
            </a:fld>
            <a:endParaRPr kumimoji="1" lang="ja-JP" altLang="en-US"/>
          </a:p>
        </p:txBody>
      </p:sp>
    </p:spTree>
    <p:extLst>
      <p:ext uri="{BB962C8B-B14F-4D97-AF65-F5344CB8AC3E}">
        <p14:creationId xmlns:p14="http://schemas.microsoft.com/office/powerpoint/2010/main" val="3558346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37B32E1-7880-4ACC-85F5-759F0D69D426}" type="datetime1">
              <a:rPr kumimoji="1" lang="ja-JP" altLang="en-US" smtClean="0"/>
              <a:t>2016/2/19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7C275-A724-4B37-9AFA-CF7DFA913FE4}" type="slidenum">
              <a:rPr kumimoji="1" lang="ja-JP" altLang="en-US" smtClean="0"/>
              <a:t>‹#›</a:t>
            </a:fld>
            <a:endParaRPr kumimoji="1" lang="ja-JP" altLang="en-US"/>
          </a:p>
        </p:txBody>
      </p:sp>
    </p:spTree>
    <p:extLst>
      <p:ext uri="{BB962C8B-B14F-4D97-AF65-F5344CB8AC3E}">
        <p14:creationId xmlns:p14="http://schemas.microsoft.com/office/powerpoint/2010/main" val="1799904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1D49DB3-53E2-45FB-BCBD-7F3C25459C65}" type="datetime1">
              <a:rPr kumimoji="1" lang="ja-JP" altLang="en-US" smtClean="0"/>
              <a:t>2016/2/19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7C275-A724-4B37-9AFA-CF7DFA913FE4}" type="slidenum">
              <a:rPr kumimoji="1" lang="ja-JP" altLang="en-US" smtClean="0"/>
              <a:t>‹#›</a:t>
            </a:fld>
            <a:endParaRPr kumimoji="1" lang="ja-JP" altLang="en-US"/>
          </a:p>
        </p:txBody>
      </p:sp>
    </p:spTree>
    <p:extLst>
      <p:ext uri="{BB962C8B-B14F-4D97-AF65-F5344CB8AC3E}">
        <p14:creationId xmlns:p14="http://schemas.microsoft.com/office/powerpoint/2010/main" val="2338826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l="-35000" t="-35000" r="-35000" b="-35000"/>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1531D-9C30-4AC3-A540-D6EB60460C3E}" type="datetime1">
              <a:rPr kumimoji="1" lang="ja-JP" altLang="en-US" smtClean="0"/>
              <a:t>2016/2/19</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7C275-A724-4B37-9AFA-CF7DFA913FE4}" type="slidenum">
              <a:rPr kumimoji="1" lang="ja-JP" altLang="en-US" smtClean="0"/>
              <a:t>‹#›</a:t>
            </a:fld>
            <a:endParaRPr kumimoji="1" lang="ja-JP" altLang="en-US"/>
          </a:p>
        </p:txBody>
      </p:sp>
    </p:spTree>
    <p:extLst>
      <p:ext uri="{BB962C8B-B14F-4D97-AF65-F5344CB8AC3E}">
        <p14:creationId xmlns:p14="http://schemas.microsoft.com/office/powerpoint/2010/main" val="2853162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8.png"/><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53025" y="2815492"/>
            <a:ext cx="9991725" cy="3395663"/>
          </a:xfrm>
        </p:spPr>
        <p:txBody>
          <a:bodyPr>
            <a:normAutofit/>
          </a:bodyPr>
          <a:lstStyle/>
          <a:p>
            <a:r>
              <a:rPr kumimoji="1" lang="ja-JP" altLang="en-US" sz="8800" dirty="0" smtClean="0">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rect">
                    <a:fillToRect l="100000" t="100000"/>
                  </a:path>
                  <a:tileRect r="-100000" b="-100000"/>
                </a:gradFill>
              </a:rPr>
              <a:t>木星</a:t>
            </a:r>
            <a:r>
              <a:rPr kumimoji="1" lang="en-US" altLang="ja-JP" sz="8800" dirty="0" smtClean="0">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rect">
                    <a:fillToRect l="100000" t="100000"/>
                  </a:path>
                  <a:tileRect r="-100000" b="-100000"/>
                </a:gradFill>
              </a:rPr>
              <a:t/>
            </a:r>
            <a:br>
              <a:rPr kumimoji="1" lang="en-US" altLang="ja-JP" sz="8800" dirty="0" smtClean="0">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rect">
                    <a:fillToRect l="100000" t="100000"/>
                  </a:path>
                  <a:tileRect r="-100000" b="-100000"/>
                </a:gradFill>
              </a:rPr>
            </a:br>
            <a:r>
              <a:rPr lang="en-US" altLang="ja-JP" sz="5400" dirty="0" smtClean="0">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rect">
                    <a:fillToRect l="100000" t="100000"/>
                  </a:path>
                  <a:tileRect r="-100000" b="-100000"/>
                </a:gradFill>
              </a:rPr>
              <a:t>Jupite</a:t>
            </a:r>
            <a:r>
              <a:rPr lang="en-US" altLang="ja-JP" sz="5400" dirty="0">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rect">
                    <a:fillToRect l="100000" t="100000"/>
                  </a:path>
                  <a:tileRect r="-100000" b="-100000"/>
                </a:gradFill>
              </a:rPr>
              <a:t>r</a:t>
            </a:r>
            <a:endParaRPr kumimoji="1" lang="ja-JP" altLang="en-US" sz="8800" dirty="0">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rect">
                  <a:fillToRect l="100000" t="100000"/>
                </a:path>
                <a:tileRect r="-100000" b="-100000"/>
              </a:gradFill>
            </a:endParaRPr>
          </a:p>
        </p:txBody>
      </p:sp>
      <p:sp>
        <p:nvSpPr>
          <p:cNvPr id="3" name="サブタイトル 2"/>
          <p:cNvSpPr>
            <a:spLocks noGrp="1"/>
          </p:cNvSpPr>
          <p:nvPr>
            <p:ph type="subTitle" idx="1"/>
          </p:nvPr>
        </p:nvSpPr>
        <p:spPr>
          <a:xfrm>
            <a:off x="3048000" y="6488113"/>
            <a:ext cx="9477375" cy="369887"/>
          </a:xfrm>
        </p:spPr>
        <p:txBody>
          <a:bodyPr>
            <a:normAutofit fontScale="92500" lnSpcReduction="10000"/>
          </a:bodyPr>
          <a:lstStyle/>
          <a:p>
            <a:r>
              <a:rPr kumimoji="1" lang="ja-JP" altLang="en-US" dirty="0" smtClean="0"/>
              <a:t>　　　　　　　　　　　　　　　　　　　　　　　　　北海道</a:t>
            </a:r>
            <a:r>
              <a:rPr kumimoji="1" lang="ja-JP" altLang="en-US" dirty="0" smtClean="0"/>
              <a:t>大学工</a:t>
            </a:r>
            <a:r>
              <a:rPr kumimoji="1" lang="ja-JP" altLang="en-US" dirty="0" smtClean="0"/>
              <a:t>学部３年</a:t>
            </a:r>
            <a:r>
              <a:rPr kumimoji="1" lang="ja-JP" altLang="en-US" dirty="0" smtClean="0"/>
              <a:t>　木塚嶺介</a:t>
            </a:r>
            <a:endParaRPr kumimoji="1" lang="ja-JP" altLang="en-US" dirty="0"/>
          </a:p>
        </p:txBody>
      </p:sp>
    </p:spTree>
    <p:extLst>
      <p:ext uri="{BB962C8B-B14F-4D97-AF65-F5344CB8AC3E}">
        <p14:creationId xmlns:p14="http://schemas.microsoft.com/office/powerpoint/2010/main" val="903059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kumimoji="1"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縞模様の原因</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519308" cy="4840538"/>
          </a:xfrm>
        </p:spPr>
        <p:txBody>
          <a:bodyPr>
            <a:normAutofit/>
          </a:bodyPr>
          <a:lstStyle/>
          <a:p>
            <a:pPr marL="0" indent="0">
              <a:buNone/>
            </a:pPr>
            <a:r>
              <a:rPr lang="ja-JP" altLang="en-US" sz="3200" dirty="0" smtClean="0">
                <a:latin typeface="AR P丸ゴシック体M" panose="020B0600010101010101" pitchFamily="50" charset="-128"/>
                <a:ea typeface="AR P丸ゴシック体M" panose="020B0600010101010101" pitchFamily="50" charset="-128"/>
              </a:rPr>
              <a:t>② </a:t>
            </a:r>
            <a:r>
              <a:rPr lang="ja-JP" altLang="en-US" sz="3200" dirty="0">
                <a:latin typeface="AR P丸ゴシック体M" panose="020B0600010101010101" pitchFamily="50" charset="-128"/>
                <a:ea typeface="AR P丸ゴシック体M" panose="020B0600010101010101" pitchFamily="50" charset="-128"/>
              </a:rPr>
              <a:t>大気中の大きな流れ</a:t>
            </a:r>
          </a:p>
          <a:p>
            <a:pPr marL="0" indent="0">
              <a:buNone/>
            </a:pPr>
            <a:r>
              <a:rPr lang="ja-JP" altLang="en-US" sz="3200" dirty="0">
                <a:latin typeface="AR P丸ゴシック体M" panose="020B0600010101010101" pitchFamily="50" charset="-128"/>
                <a:ea typeface="AR P丸ゴシック体M" panose="020B0600010101010101" pitchFamily="50" charset="-128"/>
              </a:rPr>
              <a:t>　　</a:t>
            </a: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10</a:t>
            </a:fld>
            <a:endParaRPr kumimoji="1" lang="ja-JP" altLang="en-US" dirty="0"/>
          </a:p>
        </p:txBody>
      </p:sp>
      <p:sp>
        <p:nvSpPr>
          <p:cNvPr id="5" name="テキスト ボックス 4"/>
          <p:cNvSpPr txBox="1"/>
          <p:nvPr/>
        </p:nvSpPr>
        <p:spPr>
          <a:xfrm>
            <a:off x="986589" y="2234635"/>
            <a:ext cx="6243944" cy="3970318"/>
          </a:xfrm>
          <a:prstGeom prst="rect">
            <a:avLst/>
          </a:prstGeom>
          <a:noFill/>
        </p:spPr>
        <p:txBody>
          <a:bodyPr wrap="square" rtlCol="0">
            <a:spAutoFit/>
          </a:bodyPr>
          <a:lstStyle/>
          <a:p>
            <a:r>
              <a:rPr lang="ja-JP" altLang="en-US" sz="2800" dirty="0">
                <a:latin typeface="AR P丸ゴシック体M" panose="020B0600010101010101" pitchFamily="50" charset="-128"/>
                <a:ea typeface="AR P丸ゴシック体M" panose="020B0600010101010101" pitchFamily="50" charset="-128"/>
              </a:rPr>
              <a:t>緯度ごとに現れる縞と帯にはそれぞれ固有の名称</a:t>
            </a:r>
          </a:p>
          <a:p>
            <a:r>
              <a:rPr lang="ja-JP" altLang="en-US" sz="2800" dirty="0">
                <a:latin typeface="AR P丸ゴシック体M" panose="020B0600010101010101" pitchFamily="50" charset="-128"/>
                <a:ea typeface="AR P丸ゴシック体M" panose="020B0600010101010101" pitchFamily="50" charset="-128"/>
              </a:rPr>
              <a:t>白く見える帯はアンモニアの氷、濃い茶色に見える縞の部分はなぜそう見えるのかわかっていない、硫黄やリンが含まれている？ 化学変化である種の物質が変化して光の反射の仕方が変わっている？ 上昇時と下降時の形成される粒子サイズが違う？</a:t>
            </a:r>
          </a:p>
        </p:txBody>
      </p:sp>
      <p:pic>
        <p:nvPicPr>
          <p:cNvPr id="6" name="図 5"/>
          <p:cNvPicPr>
            <a:picLocks noChangeAspect="1"/>
          </p:cNvPicPr>
          <p:nvPr/>
        </p:nvPicPr>
        <p:blipFill>
          <a:blip r:embed="rId2"/>
          <a:stretch>
            <a:fillRect/>
          </a:stretch>
        </p:blipFill>
        <p:spPr>
          <a:xfrm>
            <a:off x="7325236" y="2234635"/>
            <a:ext cx="4618830" cy="3233181"/>
          </a:xfrm>
          <a:prstGeom prst="rect">
            <a:avLst/>
          </a:prstGeom>
        </p:spPr>
      </p:pic>
    </p:spTree>
    <p:extLst>
      <p:ext uri="{BB962C8B-B14F-4D97-AF65-F5344CB8AC3E}">
        <p14:creationId xmlns:p14="http://schemas.microsoft.com/office/powerpoint/2010/main" val="20534381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淡</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化</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突然縞の色が急速に変化して淡くなる現象</a:t>
            </a:r>
          </a:p>
          <a:p>
            <a:pPr marL="0" indent="0">
              <a:buNone/>
            </a:pPr>
            <a:r>
              <a:rPr lang="ja-JP" altLang="en-US" sz="3200" dirty="0">
                <a:latin typeface="AR P丸ゴシック体M" panose="020B0600010101010101" pitchFamily="50" charset="-128"/>
                <a:ea typeface="AR P丸ゴシック体M" panose="020B0600010101010101" pitchFamily="50" charset="-128"/>
              </a:rPr>
              <a:t>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11</a:t>
            </a:fld>
            <a:endParaRPr kumimoji="1" lang="ja-JP" altLang="en-US" dirty="0"/>
          </a:p>
        </p:txBody>
      </p:sp>
      <p:pic>
        <p:nvPicPr>
          <p:cNvPr id="6" name="図 5"/>
          <p:cNvPicPr>
            <a:picLocks noChangeAspect="1"/>
          </p:cNvPicPr>
          <p:nvPr/>
        </p:nvPicPr>
        <p:blipFill>
          <a:blip r:embed="rId2"/>
          <a:stretch>
            <a:fillRect/>
          </a:stretch>
        </p:blipFill>
        <p:spPr>
          <a:xfrm>
            <a:off x="6355618" y="2797175"/>
            <a:ext cx="5685692" cy="3695700"/>
          </a:xfrm>
          <a:prstGeom prst="rect">
            <a:avLst/>
          </a:prstGeom>
        </p:spPr>
      </p:pic>
      <p:sp>
        <p:nvSpPr>
          <p:cNvPr id="7" name="テキスト ボックス 6"/>
          <p:cNvSpPr txBox="1"/>
          <p:nvPr/>
        </p:nvSpPr>
        <p:spPr>
          <a:xfrm>
            <a:off x="770021" y="2229851"/>
            <a:ext cx="5611729" cy="2677656"/>
          </a:xfrm>
          <a:prstGeom prst="rect">
            <a:avLst/>
          </a:prstGeom>
          <a:noFill/>
        </p:spPr>
        <p:txBody>
          <a:bodyPr wrap="square" rtlCol="0">
            <a:spAutoFit/>
          </a:bodyPr>
          <a:lstStyle/>
          <a:p>
            <a:r>
              <a:rPr lang="ja-JP" altLang="en-US" sz="2800" dirty="0">
                <a:latin typeface="AR P丸ゴシック体M" panose="020B0600010101010101" pitchFamily="50" charset="-128"/>
                <a:ea typeface="AR P丸ゴシック体M" panose="020B0600010101010101" pitchFamily="50" charset="-128"/>
              </a:rPr>
              <a:t>南赤道縞だけで起きる　</a:t>
            </a:r>
            <a:endParaRPr lang="en-US" altLang="ja-JP" sz="2800" dirty="0" smtClean="0">
              <a:latin typeface="AR P丸ゴシック体M" panose="020B0600010101010101" pitchFamily="50" charset="-128"/>
              <a:ea typeface="AR P丸ゴシック体M" panose="020B0600010101010101" pitchFamily="50" charset="-128"/>
            </a:endParaRPr>
          </a:p>
          <a:p>
            <a:r>
              <a:rPr lang="ja-JP" altLang="en-US" sz="2800" dirty="0" smtClean="0">
                <a:latin typeface="AR P丸ゴシック体M" panose="020B0600010101010101" pitchFamily="50" charset="-128"/>
                <a:ea typeface="AR P丸ゴシック体M" panose="020B0600010101010101" pitchFamily="50" charset="-128"/>
              </a:rPr>
              <a:t>頻度</a:t>
            </a:r>
            <a:r>
              <a:rPr lang="ja-JP" altLang="en-US" sz="2800" dirty="0">
                <a:latin typeface="AR P丸ゴシック体M" panose="020B0600010101010101" pitchFamily="50" charset="-128"/>
                <a:ea typeface="AR P丸ゴシック体M" panose="020B0600010101010101" pitchFamily="50" charset="-128"/>
              </a:rPr>
              <a:t>は</a:t>
            </a:r>
            <a:r>
              <a:rPr lang="en-US" altLang="ja-JP" sz="2800" dirty="0">
                <a:latin typeface="AR P丸ゴシック体M" panose="020B0600010101010101" pitchFamily="50" charset="-128"/>
                <a:ea typeface="AR P丸ゴシック体M" panose="020B0600010101010101" pitchFamily="50" charset="-128"/>
              </a:rPr>
              <a:t>10</a:t>
            </a:r>
            <a:r>
              <a:rPr lang="ja-JP" altLang="en-US" sz="2800" dirty="0">
                <a:latin typeface="AR P丸ゴシック体M" panose="020B0600010101010101" pitchFamily="50" charset="-128"/>
                <a:ea typeface="AR P丸ゴシック体M" panose="020B0600010101010101" pitchFamily="50" charset="-128"/>
              </a:rPr>
              <a:t>年から</a:t>
            </a:r>
            <a:r>
              <a:rPr lang="en-US" altLang="ja-JP" sz="2800" dirty="0">
                <a:latin typeface="AR P丸ゴシック体M" panose="020B0600010101010101" pitchFamily="50" charset="-128"/>
                <a:ea typeface="AR P丸ゴシック体M" panose="020B0600010101010101" pitchFamily="50" charset="-128"/>
              </a:rPr>
              <a:t>30</a:t>
            </a:r>
            <a:r>
              <a:rPr lang="ja-JP" altLang="en-US" sz="2800" dirty="0">
                <a:latin typeface="AR P丸ゴシック体M" panose="020B0600010101010101" pitchFamily="50" charset="-128"/>
                <a:ea typeface="AR P丸ゴシック体M" panose="020B0600010101010101" pitchFamily="50" charset="-128"/>
              </a:rPr>
              <a:t>年に一度とまれな現象　</a:t>
            </a:r>
            <a:endParaRPr lang="en-US" altLang="ja-JP" sz="2800" dirty="0" smtClean="0">
              <a:latin typeface="AR P丸ゴシック体M" panose="020B0600010101010101" pitchFamily="50" charset="-128"/>
              <a:ea typeface="AR P丸ゴシック体M" panose="020B0600010101010101" pitchFamily="50" charset="-128"/>
            </a:endParaRPr>
          </a:p>
          <a:p>
            <a:r>
              <a:rPr lang="ja-JP" altLang="en-US" sz="2800" dirty="0" smtClean="0">
                <a:latin typeface="AR P丸ゴシック体M" panose="020B0600010101010101" pitchFamily="50" charset="-128"/>
                <a:ea typeface="AR P丸ゴシック体M" panose="020B0600010101010101" pitchFamily="50" charset="-128"/>
              </a:rPr>
              <a:t>メカニズム</a:t>
            </a:r>
            <a:r>
              <a:rPr lang="ja-JP" altLang="en-US" sz="2800" dirty="0">
                <a:latin typeface="AR P丸ゴシック体M" panose="020B0600010101010101" pitchFamily="50" charset="-128"/>
                <a:ea typeface="AR P丸ゴシック体M" panose="020B0600010101010101" pitchFamily="50" charset="-128"/>
              </a:rPr>
              <a:t>は不明</a:t>
            </a:r>
          </a:p>
          <a:p>
            <a:r>
              <a:rPr lang="ja-JP" altLang="en-US" sz="2800" dirty="0" smtClean="0">
                <a:latin typeface="AR P丸ゴシック体M" panose="020B0600010101010101" pitchFamily="50" charset="-128"/>
                <a:ea typeface="AR P丸ゴシック体M" panose="020B0600010101010101" pitchFamily="50" charset="-128"/>
              </a:rPr>
              <a:t>最近</a:t>
            </a:r>
            <a:r>
              <a:rPr lang="ja-JP" altLang="en-US" sz="2800" dirty="0">
                <a:latin typeface="AR P丸ゴシック体M" panose="020B0600010101010101" pitchFamily="50" charset="-128"/>
                <a:ea typeface="AR P丸ゴシック体M" panose="020B0600010101010101" pitchFamily="50" charset="-128"/>
              </a:rPr>
              <a:t>では</a:t>
            </a:r>
            <a:r>
              <a:rPr lang="en-US" altLang="ja-JP" sz="2800" dirty="0">
                <a:latin typeface="AR P丸ゴシック体M" panose="020B0600010101010101" pitchFamily="50" charset="-128"/>
                <a:ea typeface="AR P丸ゴシック体M" panose="020B0600010101010101" pitchFamily="50" charset="-128"/>
              </a:rPr>
              <a:t>1991</a:t>
            </a:r>
            <a:r>
              <a:rPr lang="ja-JP" altLang="en-US" sz="2800" dirty="0">
                <a:latin typeface="AR P丸ゴシック体M" panose="020B0600010101010101" pitchFamily="50" charset="-128"/>
                <a:ea typeface="AR P丸ゴシック体M" panose="020B0600010101010101" pitchFamily="50" charset="-128"/>
              </a:rPr>
              <a:t>年と</a:t>
            </a:r>
            <a:r>
              <a:rPr lang="en-US" altLang="ja-JP" sz="2800" dirty="0">
                <a:latin typeface="AR P丸ゴシック体M" panose="020B0600010101010101" pitchFamily="50" charset="-128"/>
                <a:ea typeface="AR P丸ゴシック体M" panose="020B0600010101010101" pitchFamily="50" charset="-128"/>
              </a:rPr>
              <a:t>2007</a:t>
            </a:r>
            <a:r>
              <a:rPr lang="ja-JP" altLang="en-US" sz="2800" dirty="0">
                <a:latin typeface="AR P丸ゴシック体M" panose="020B0600010101010101" pitchFamily="50" charset="-128"/>
                <a:ea typeface="AR P丸ゴシック体M" panose="020B0600010101010101" pitchFamily="50" charset="-128"/>
              </a:rPr>
              <a:t>年と</a:t>
            </a:r>
            <a:r>
              <a:rPr lang="en-US" altLang="ja-JP" sz="2800" dirty="0">
                <a:latin typeface="AR P丸ゴシック体M" panose="020B0600010101010101" pitchFamily="50" charset="-128"/>
                <a:ea typeface="AR P丸ゴシック体M" panose="020B0600010101010101" pitchFamily="50" charset="-128"/>
              </a:rPr>
              <a:t>2010</a:t>
            </a:r>
            <a:r>
              <a:rPr lang="ja-JP" altLang="en-US" sz="2800" dirty="0">
                <a:latin typeface="AR P丸ゴシック体M" panose="020B0600010101010101" pitchFamily="50" charset="-128"/>
                <a:ea typeface="AR P丸ゴシック体M" panose="020B0600010101010101" pitchFamily="50" charset="-128"/>
              </a:rPr>
              <a:t>年に起きたことが確認されている</a:t>
            </a:r>
          </a:p>
        </p:txBody>
      </p:sp>
    </p:spTree>
    <p:extLst>
      <p:ext uri="{BB962C8B-B14F-4D97-AF65-F5344CB8AC3E}">
        <p14:creationId xmlns:p14="http://schemas.microsoft.com/office/powerpoint/2010/main" val="40156967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南赤道縞攪乱</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(SEB-</a:t>
            </a:r>
            <a:r>
              <a:rPr lang="en-US" altLang="ja-JP" sz="4800" dirty="0" err="1">
                <a:latin typeface="Segoe UI Symbol" panose="020B0502040204020203" pitchFamily="34" charset="0"/>
                <a:ea typeface="HGｺﾞｼｯｸE" panose="020B0909000000000000" pitchFamily="49" charset="-128"/>
                <a:cs typeface="Segoe UI Black" panose="020B0A02040204020203" pitchFamily="34" charset="0"/>
              </a:rPr>
              <a:t>Dist</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0167327"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淡化がしばらく続いた後に突然暗柱が南赤道縞に現れ、その後一気に東西流にのって縞全体に広がり南赤道縞が濃い縞模様になる現象</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12</a:t>
            </a:fld>
            <a:endParaRPr kumimoji="1" lang="ja-JP" altLang="en-US" dirty="0"/>
          </a:p>
        </p:txBody>
      </p:sp>
      <p:pic>
        <p:nvPicPr>
          <p:cNvPr id="6" name="図 5"/>
          <p:cNvPicPr>
            <a:picLocks noChangeAspect="1"/>
          </p:cNvPicPr>
          <p:nvPr/>
        </p:nvPicPr>
        <p:blipFill>
          <a:blip r:embed="rId2"/>
          <a:stretch>
            <a:fillRect/>
          </a:stretch>
        </p:blipFill>
        <p:spPr>
          <a:xfrm>
            <a:off x="6305550" y="2654467"/>
            <a:ext cx="4762500" cy="4000500"/>
          </a:xfrm>
          <a:prstGeom prst="rect">
            <a:avLst/>
          </a:prstGeom>
        </p:spPr>
      </p:pic>
    </p:spTree>
    <p:extLst>
      <p:ext uri="{BB962C8B-B14F-4D97-AF65-F5344CB8AC3E}">
        <p14:creationId xmlns:p14="http://schemas.microsoft.com/office/powerpoint/2010/main" val="28882968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大赤</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斑</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7773377" cy="4840538"/>
          </a:xfrm>
        </p:spPr>
        <p:txBody>
          <a:bodyPr/>
          <a:lstStyle/>
          <a:p>
            <a:pPr marL="0" indent="0">
              <a:buNone/>
            </a:pPr>
            <a:r>
              <a:rPr lang="en-US" altLang="ja-JP" sz="3200" dirty="0">
                <a:latin typeface="AR P丸ゴシック体M" panose="020B0600010101010101" pitchFamily="50" charset="-128"/>
                <a:ea typeface="AR P丸ゴシック体M" panose="020B0600010101010101" pitchFamily="50" charset="-128"/>
              </a:rPr>
              <a:t>1665</a:t>
            </a:r>
            <a:r>
              <a:rPr lang="ja-JP" altLang="en-US" sz="3200" dirty="0">
                <a:latin typeface="AR P丸ゴシック体M" panose="020B0600010101010101" pitchFamily="50" charset="-128"/>
                <a:ea typeface="AR P丸ゴシック体M" panose="020B0600010101010101" pitchFamily="50" charset="-128"/>
              </a:rPr>
              <a:t>年にイタリアの天文学者ジョバンニ・カッシーニによって初めて観測された</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カッシーニ</a:t>
            </a:r>
            <a:r>
              <a:rPr lang="ja-JP" altLang="en-US" sz="3200" dirty="0">
                <a:latin typeface="AR P丸ゴシック体M" panose="020B0600010101010101" pitchFamily="50" charset="-128"/>
                <a:ea typeface="AR P丸ゴシック体M" panose="020B0600010101010101" pitchFamily="50" charset="-128"/>
              </a:rPr>
              <a:t>とその後継者によって</a:t>
            </a:r>
            <a:r>
              <a:rPr lang="en-US" altLang="ja-JP" sz="3200" dirty="0">
                <a:latin typeface="AR P丸ゴシック体M" panose="020B0600010101010101" pitchFamily="50" charset="-128"/>
                <a:ea typeface="AR P丸ゴシック体M" panose="020B0600010101010101" pitchFamily="50" charset="-128"/>
              </a:rPr>
              <a:t>1712</a:t>
            </a:r>
            <a:r>
              <a:rPr lang="ja-JP" altLang="en-US" sz="3200" dirty="0">
                <a:latin typeface="AR P丸ゴシック体M" panose="020B0600010101010101" pitchFamily="50" charset="-128"/>
                <a:ea typeface="AR P丸ゴシック体M" panose="020B0600010101010101" pitchFamily="50" charset="-128"/>
              </a:rPr>
              <a:t>年まで定期的に観測され、その後</a:t>
            </a:r>
            <a:r>
              <a:rPr lang="en-US" altLang="ja-JP" sz="3200" dirty="0" smtClean="0">
                <a:latin typeface="AR P丸ゴシック体M" panose="020B0600010101010101" pitchFamily="50" charset="-128"/>
                <a:ea typeface="AR P丸ゴシック体M" panose="020B0600010101010101" pitchFamily="50" charset="-128"/>
              </a:rPr>
              <a:t>118</a:t>
            </a:r>
            <a:r>
              <a:rPr lang="ja-JP" altLang="en-US" sz="3200" dirty="0" smtClean="0">
                <a:latin typeface="AR P丸ゴシック体M" panose="020B0600010101010101" pitchFamily="50" charset="-128"/>
                <a:ea typeface="AR P丸ゴシック体M" panose="020B0600010101010101" pitchFamily="50" charset="-128"/>
              </a:rPr>
              <a:t>年間</a:t>
            </a:r>
            <a:r>
              <a:rPr lang="ja-JP" altLang="en-US" sz="3200" dirty="0">
                <a:latin typeface="AR P丸ゴシック体M" panose="020B0600010101010101" pitchFamily="50" charset="-128"/>
                <a:ea typeface="AR P丸ゴシック体M" panose="020B0600010101010101" pitchFamily="50" charset="-128"/>
              </a:rPr>
              <a:t>は散発的にしか観測されなかったものの</a:t>
            </a:r>
            <a:r>
              <a:rPr lang="en-US" altLang="ja-JP" sz="3200" dirty="0">
                <a:latin typeface="AR P丸ゴシック体M" panose="020B0600010101010101" pitchFamily="50" charset="-128"/>
                <a:ea typeface="AR P丸ゴシック体M" panose="020B0600010101010101" pitchFamily="50" charset="-128"/>
              </a:rPr>
              <a:t>1830</a:t>
            </a:r>
            <a:r>
              <a:rPr lang="ja-JP" altLang="en-US" sz="3200" dirty="0">
                <a:latin typeface="AR P丸ゴシック体M" panose="020B0600010101010101" pitchFamily="50" charset="-128"/>
                <a:ea typeface="AR P丸ゴシック体M" panose="020B0600010101010101" pitchFamily="50" charset="-128"/>
              </a:rPr>
              <a:t>年からはずっと観測されている</a:t>
            </a: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13</a:t>
            </a:fld>
            <a:endParaRPr kumimoji="1"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350" y="1308100"/>
            <a:ext cx="3259514" cy="4530725"/>
          </a:xfrm>
          <a:prstGeom prst="rect">
            <a:avLst/>
          </a:prstGeom>
        </p:spPr>
      </p:pic>
    </p:spTree>
    <p:extLst>
      <p:ext uri="{BB962C8B-B14F-4D97-AF65-F5344CB8AC3E}">
        <p14:creationId xmlns:p14="http://schemas.microsoft.com/office/powerpoint/2010/main" val="5738168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8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solidFill>
                  <a:srgbClr val="FFFF00"/>
                </a:solidFill>
                <a:latin typeface="Segoe UI Symbol" panose="020B0502040204020203" pitchFamily="34" charset="0"/>
                <a:ea typeface="HGｺﾞｼｯｸE" panose="020B0909000000000000" pitchFamily="49" charset="-128"/>
                <a:cs typeface="Segoe UI Black" panose="020B0A02040204020203" pitchFamily="34" charset="0"/>
              </a:rPr>
              <a:t>大赤斑　</a:t>
            </a:r>
            <a:r>
              <a:rPr lang="en-US" altLang="ja-JP" sz="4800" dirty="0">
                <a:solidFill>
                  <a:srgbClr val="FFFF00"/>
                </a:solidFill>
                <a:latin typeface="Segoe UI Symbol" panose="020B0502040204020203" pitchFamily="34" charset="0"/>
                <a:ea typeface="HGｺﾞｼｯｸE" panose="020B0909000000000000" pitchFamily="49" charset="-128"/>
                <a:cs typeface="Segoe UI Black" panose="020B0A02040204020203" pitchFamily="34" charset="0"/>
              </a:rPr>
              <a:t>―</a:t>
            </a:r>
            <a:r>
              <a:rPr lang="ja-JP" altLang="en-US" sz="4800" dirty="0">
                <a:solidFill>
                  <a:srgbClr val="FFFF00"/>
                </a:solidFill>
                <a:latin typeface="Segoe UI Symbol" panose="020B0502040204020203" pitchFamily="34" charset="0"/>
                <a:ea typeface="HGｺﾞｼｯｸE" panose="020B0909000000000000" pitchFamily="49" charset="-128"/>
                <a:cs typeface="Segoe UI Black" panose="020B0A02040204020203" pitchFamily="34" charset="0"/>
              </a:rPr>
              <a:t>太陽系最長寿の嵐</a:t>
            </a:r>
            <a:r>
              <a:rPr lang="en-US" altLang="ja-JP" sz="4800" dirty="0">
                <a:solidFill>
                  <a:srgbClr val="FFFF00"/>
                </a:solidFill>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solidFill>
                <a:srgbClr val="FFFF00"/>
              </a:solidFill>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ja-JP" altLang="en-US" sz="3200" dirty="0">
                <a:solidFill>
                  <a:srgbClr val="FFFF00"/>
                </a:solidFill>
                <a:latin typeface="AR P丸ゴシック体M" panose="020B0600010101010101" pitchFamily="50" charset="-128"/>
                <a:ea typeface="AR P丸ゴシック体M" panose="020B0600010101010101" pitchFamily="50" charset="-128"/>
              </a:rPr>
              <a:t>大赤斑は太陽系最大の台風で地球</a:t>
            </a:r>
            <a:r>
              <a:rPr lang="en-US" altLang="ja-JP" sz="3200" dirty="0">
                <a:solidFill>
                  <a:srgbClr val="FFFF00"/>
                </a:solidFill>
                <a:latin typeface="AR P丸ゴシック体M" panose="020B0600010101010101" pitchFamily="50" charset="-128"/>
                <a:ea typeface="AR P丸ゴシック体M" panose="020B0600010101010101" pitchFamily="50" charset="-128"/>
              </a:rPr>
              <a:t>2</a:t>
            </a:r>
            <a:r>
              <a:rPr lang="ja-JP" altLang="en-US" sz="3200" dirty="0">
                <a:solidFill>
                  <a:srgbClr val="FFFF00"/>
                </a:solidFill>
                <a:latin typeface="AR P丸ゴシック体M" panose="020B0600010101010101" pitchFamily="50" charset="-128"/>
                <a:ea typeface="AR P丸ゴシック体M" panose="020B0600010101010101" pitchFamily="50" charset="-128"/>
              </a:rPr>
              <a:t>～</a:t>
            </a:r>
            <a:r>
              <a:rPr lang="en-US" altLang="ja-JP" sz="3200" dirty="0">
                <a:solidFill>
                  <a:srgbClr val="FFFF00"/>
                </a:solidFill>
                <a:latin typeface="AR P丸ゴシック体M" panose="020B0600010101010101" pitchFamily="50" charset="-128"/>
                <a:ea typeface="AR P丸ゴシック体M" panose="020B0600010101010101" pitchFamily="50" charset="-128"/>
              </a:rPr>
              <a:t>3</a:t>
            </a:r>
            <a:r>
              <a:rPr lang="ja-JP" altLang="en-US" sz="3200" dirty="0">
                <a:solidFill>
                  <a:srgbClr val="FFFF00"/>
                </a:solidFill>
                <a:latin typeface="AR P丸ゴシック体M" panose="020B0600010101010101" pitchFamily="50" charset="-128"/>
                <a:ea typeface="AR P丸ゴシック体M" panose="020B0600010101010101" pitchFamily="50" charset="-128"/>
              </a:rPr>
              <a:t>個が入るほどの大きさ　</a:t>
            </a:r>
          </a:p>
          <a:p>
            <a:pPr marL="0" indent="0">
              <a:buNone/>
            </a:pPr>
            <a:r>
              <a:rPr lang="ja-JP" altLang="en-US" sz="3200" dirty="0">
                <a:solidFill>
                  <a:srgbClr val="FFFF00"/>
                </a:solidFill>
                <a:latin typeface="AR P丸ゴシック体M" panose="020B0600010101010101" pitchFamily="50" charset="-128"/>
                <a:ea typeface="AR P丸ゴシック体M" panose="020B0600010101010101" pitchFamily="50" charset="-128"/>
              </a:rPr>
              <a:t>左巻き（反時計回り</a:t>
            </a:r>
            <a:r>
              <a:rPr lang="ja-JP" altLang="en-US" sz="3200" dirty="0" smtClean="0">
                <a:solidFill>
                  <a:srgbClr val="FFFF00"/>
                </a:solidFill>
                <a:latin typeface="AR P丸ゴシック体M" panose="020B0600010101010101" pitchFamily="50" charset="-128"/>
                <a:ea typeface="AR P丸ゴシック体M" panose="020B0600010101010101" pitchFamily="50" charset="-128"/>
              </a:rPr>
              <a:t>）</a:t>
            </a:r>
            <a:endParaRPr lang="en-US" altLang="ja-JP" sz="3200" dirty="0" smtClean="0">
              <a:solidFill>
                <a:srgbClr val="FFFF00"/>
              </a:solidFill>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solidFill>
                  <a:srgbClr val="FFFF00"/>
                </a:solidFill>
                <a:latin typeface="AR P丸ゴシック体M" panose="020B0600010101010101" pitchFamily="50" charset="-128"/>
                <a:ea typeface="AR P丸ゴシック体M" panose="020B0600010101010101" pitchFamily="50" charset="-128"/>
              </a:rPr>
              <a:t>周期</a:t>
            </a:r>
            <a:r>
              <a:rPr lang="en-US" altLang="ja-JP" sz="3200" dirty="0">
                <a:solidFill>
                  <a:srgbClr val="FFFF00"/>
                </a:solidFill>
                <a:latin typeface="AR P丸ゴシック体M" panose="020B0600010101010101" pitchFamily="50" charset="-128"/>
                <a:ea typeface="AR P丸ゴシック体M" panose="020B0600010101010101" pitchFamily="50" charset="-128"/>
              </a:rPr>
              <a:t>6</a:t>
            </a:r>
            <a:r>
              <a:rPr lang="ja-JP" altLang="en-US" sz="3200" dirty="0">
                <a:solidFill>
                  <a:srgbClr val="FFFF00"/>
                </a:solidFill>
                <a:latin typeface="AR P丸ゴシック体M" panose="020B0600010101010101" pitchFamily="50" charset="-128"/>
                <a:ea typeface="AR P丸ゴシック体M" panose="020B0600010101010101" pitchFamily="50" charset="-128"/>
              </a:rPr>
              <a:t>日</a:t>
            </a:r>
            <a:r>
              <a:rPr lang="ja-JP" altLang="en-US" sz="3200" dirty="0" smtClean="0">
                <a:solidFill>
                  <a:srgbClr val="FFFF00"/>
                </a:solidFill>
                <a:latin typeface="AR P丸ゴシック体M" panose="020B0600010101010101" pitchFamily="50" charset="-128"/>
                <a:ea typeface="AR P丸ゴシック体M" panose="020B0600010101010101" pitchFamily="50" charset="-128"/>
              </a:rPr>
              <a:t>程度</a:t>
            </a:r>
            <a:endParaRPr lang="en-US" altLang="ja-JP" sz="3200" dirty="0" smtClean="0">
              <a:solidFill>
                <a:srgbClr val="FFFF00"/>
              </a:solidFill>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solidFill>
                  <a:srgbClr val="FFFF00"/>
                </a:solidFill>
                <a:latin typeface="AR P丸ゴシック体M" panose="020B0600010101010101" pitchFamily="50" charset="-128"/>
                <a:ea typeface="AR P丸ゴシック体M" panose="020B0600010101010101" pitchFamily="50" charset="-128"/>
              </a:rPr>
              <a:t>赤道</a:t>
            </a:r>
            <a:r>
              <a:rPr lang="ja-JP" altLang="en-US" sz="3200" dirty="0">
                <a:solidFill>
                  <a:srgbClr val="FFFF00"/>
                </a:solidFill>
                <a:latin typeface="AR P丸ゴシック体M" panose="020B0600010101010101" pitchFamily="50" charset="-128"/>
                <a:ea typeface="AR P丸ゴシック体M" panose="020B0600010101010101" pitchFamily="50" charset="-128"/>
              </a:rPr>
              <a:t>より</a:t>
            </a:r>
            <a:r>
              <a:rPr lang="en-US" altLang="ja-JP" sz="3200" dirty="0">
                <a:solidFill>
                  <a:srgbClr val="FFFF00"/>
                </a:solidFill>
                <a:latin typeface="AR P丸ゴシック体M" panose="020B0600010101010101" pitchFamily="50" charset="-128"/>
                <a:ea typeface="AR P丸ゴシック体M" panose="020B0600010101010101" pitchFamily="50" charset="-128"/>
              </a:rPr>
              <a:t>22°</a:t>
            </a:r>
            <a:r>
              <a:rPr lang="ja-JP" altLang="en-US" sz="3200" dirty="0">
                <a:solidFill>
                  <a:srgbClr val="FFFF00"/>
                </a:solidFill>
                <a:latin typeface="AR P丸ゴシック体M" panose="020B0600010101010101" pitchFamily="50" charset="-128"/>
                <a:ea typeface="AR P丸ゴシック体M" panose="020B0600010101010101" pitchFamily="50" charset="-128"/>
              </a:rPr>
              <a:t>南に位置　</a:t>
            </a:r>
            <a:endParaRPr lang="en-US" altLang="ja-JP" sz="3200" dirty="0" smtClean="0">
              <a:solidFill>
                <a:srgbClr val="FFFF00"/>
              </a:solidFill>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solidFill>
                  <a:srgbClr val="FFFF00"/>
                </a:solidFill>
                <a:latin typeface="AR P丸ゴシック体M" panose="020B0600010101010101" pitchFamily="50" charset="-128"/>
                <a:ea typeface="AR P丸ゴシック体M" panose="020B0600010101010101" pitchFamily="50" charset="-128"/>
              </a:rPr>
              <a:t>楕円形</a:t>
            </a:r>
            <a:endParaRPr lang="ja-JP" altLang="en-US" sz="3200" dirty="0">
              <a:solidFill>
                <a:srgbClr val="FFFF00"/>
              </a:solidFill>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solidFill>
                  <a:srgbClr val="FFFF00"/>
                </a:solidFill>
                <a:latin typeface="AR P丸ゴシック体M" panose="020B0600010101010101" pitchFamily="50" charset="-128"/>
                <a:ea typeface="AR P丸ゴシック体M" panose="020B0600010101010101" pitchFamily="50" charset="-128"/>
              </a:rPr>
              <a:t>風速</a:t>
            </a:r>
            <a:r>
              <a:rPr lang="ja-JP" altLang="en-US" sz="3200" dirty="0">
                <a:solidFill>
                  <a:srgbClr val="FFFF00"/>
                </a:solidFill>
                <a:latin typeface="AR P丸ゴシック体M" panose="020B0600010101010101" pitchFamily="50" charset="-128"/>
                <a:ea typeface="AR P丸ゴシック体M" panose="020B0600010101010101" pitchFamily="50" charset="-128"/>
              </a:rPr>
              <a:t>は秒速</a:t>
            </a:r>
            <a:r>
              <a:rPr lang="en-US" altLang="ja-JP" sz="3200" dirty="0">
                <a:solidFill>
                  <a:srgbClr val="FFFF00"/>
                </a:solidFill>
                <a:latin typeface="AR P丸ゴシック体M" panose="020B0600010101010101" pitchFamily="50" charset="-128"/>
                <a:ea typeface="AR P丸ゴシック体M" panose="020B0600010101010101" pitchFamily="50" charset="-128"/>
              </a:rPr>
              <a:t>150</a:t>
            </a:r>
            <a:r>
              <a:rPr lang="ja-JP" altLang="en-US" sz="3200" dirty="0" err="1">
                <a:solidFill>
                  <a:srgbClr val="FFFF00"/>
                </a:solidFill>
                <a:latin typeface="AR P丸ゴシック体M" panose="020B0600010101010101" pitchFamily="50" charset="-128"/>
                <a:ea typeface="AR P丸ゴシック体M" panose="020B0600010101010101" pitchFamily="50" charset="-128"/>
              </a:rPr>
              <a:t>ｍ</a:t>
            </a:r>
            <a:r>
              <a:rPr lang="ja-JP" altLang="en-US" sz="3200" dirty="0">
                <a:solidFill>
                  <a:srgbClr val="FFFF00"/>
                </a:solidFill>
                <a:latin typeface="AR P丸ゴシック体M" panose="020B0600010101010101" pitchFamily="50" charset="-128"/>
                <a:ea typeface="AR P丸ゴシック体M" panose="020B0600010101010101" pitchFamily="50" charset="-128"/>
              </a:rPr>
              <a:t>以上（地球の台風は</a:t>
            </a:r>
            <a:r>
              <a:rPr lang="en-US" altLang="ja-JP" sz="3200" dirty="0">
                <a:solidFill>
                  <a:srgbClr val="FFFF00"/>
                </a:solidFill>
                <a:latin typeface="AR P丸ゴシック体M" panose="020B0600010101010101" pitchFamily="50" charset="-128"/>
                <a:ea typeface="AR P丸ゴシック体M" panose="020B0600010101010101" pitchFamily="50" charset="-128"/>
              </a:rPr>
              <a:t>25m</a:t>
            </a:r>
            <a:r>
              <a:rPr lang="ja-JP" altLang="en-US" sz="3200" dirty="0">
                <a:solidFill>
                  <a:srgbClr val="FFFF00"/>
                </a:solidFill>
                <a:latin typeface="AR P丸ゴシック体M" panose="020B0600010101010101" pitchFamily="50" charset="-128"/>
                <a:ea typeface="AR P丸ゴシック体M" panose="020B0600010101010101" pitchFamily="50" charset="-128"/>
              </a:rPr>
              <a:t>以上で暴風域）</a:t>
            </a:r>
          </a:p>
          <a:p>
            <a:pPr marL="0" indent="0">
              <a:buNone/>
            </a:pPr>
            <a:r>
              <a:rPr lang="ja-JP" altLang="en-US" sz="3200" dirty="0" smtClean="0">
                <a:solidFill>
                  <a:srgbClr val="FFFF00"/>
                </a:solidFill>
                <a:latin typeface="AR P丸ゴシック体M" panose="020B0600010101010101" pitchFamily="50" charset="-128"/>
                <a:ea typeface="AR P丸ゴシック体M" panose="020B0600010101010101" pitchFamily="50" charset="-128"/>
              </a:rPr>
              <a:t>渦</a:t>
            </a:r>
            <a:r>
              <a:rPr lang="ja-JP" altLang="en-US" sz="3200" dirty="0">
                <a:solidFill>
                  <a:srgbClr val="FFFF00"/>
                </a:solidFill>
                <a:latin typeface="AR P丸ゴシック体M" panose="020B0600010101010101" pitchFamily="50" charset="-128"/>
                <a:ea typeface="AR P丸ゴシック体M" panose="020B0600010101010101" pitchFamily="50" charset="-128"/>
              </a:rPr>
              <a:t>の最高部は周囲よりも</a:t>
            </a:r>
            <a:r>
              <a:rPr lang="en-US" altLang="ja-JP" sz="3200" dirty="0">
                <a:solidFill>
                  <a:srgbClr val="FFFF00"/>
                </a:solidFill>
                <a:latin typeface="AR P丸ゴシック体M" panose="020B0600010101010101" pitchFamily="50" charset="-128"/>
                <a:ea typeface="AR P丸ゴシック体M" panose="020B0600010101010101" pitchFamily="50" charset="-128"/>
              </a:rPr>
              <a:t>8km</a:t>
            </a:r>
            <a:r>
              <a:rPr lang="ja-JP" altLang="en-US" sz="3200" dirty="0">
                <a:solidFill>
                  <a:srgbClr val="FFFF00"/>
                </a:solidFill>
                <a:latin typeface="AR P丸ゴシック体M" panose="020B0600010101010101" pitchFamily="50" charset="-128"/>
                <a:ea typeface="AR P丸ゴシック体M" panose="020B0600010101010101" pitchFamily="50" charset="-128"/>
              </a:rPr>
              <a:t>高い</a:t>
            </a: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14</a:t>
            </a:fld>
            <a:endParaRPr kumimoji="1" lang="ja-JP" altLang="en-US" dirty="0"/>
          </a:p>
        </p:txBody>
      </p:sp>
    </p:spTree>
    <p:extLst>
      <p:ext uri="{BB962C8B-B14F-4D97-AF65-F5344CB8AC3E}">
        <p14:creationId xmlns:p14="http://schemas.microsoft.com/office/powerpoint/2010/main" val="22026958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大赤斑　</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太陽系最長寿の嵐</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木星の大気は上昇気流下降気流が絶えず発生しそれが小型の渦を作る　大赤斑は近くにある小型の渦を飲み込むことでエネルギーをもらい寿命を</a:t>
            </a:r>
            <a:r>
              <a:rPr lang="ja-JP" altLang="en-US" sz="3200" dirty="0" smtClean="0">
                <a:latin typeface="AR P丸ゴシック体M" panose="020B0600010101010101" pitchFamily="50" charset="-128"/>
                <a:ea typeface="AR P丸ゴシック体M" panose="020B0600010101010101" pitchFamily="50" charset="-128"/>
              </a:rPr>
              <a:t>保つと予想されている</a:t>
            </a:r>
            <a:endParaRPr lang="ja-JP" altLang="en-US" sz="3200" dirty="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淡化</a:t>
            </a:r>
            <a:r>
              <a:rPr lang="ja-JP" altLang="en-US" sz="3200" dirty="0">
                <a:latin typeface="AR P丸ゴシック体M" panose="020B0600010101010101" pitchFamily="50" charset="-128"/>
                <a:ea typeface="AR P丸ゴシック体M" panose="020B0600010101010101" pitchFamily="50" charset="-128"/>
              </a:rPr>
              <a:t>が起きているときは大赤斑が見やすくなる</a:t>
            </a:r>
          </a:p>
          <a:p>
            <a:pPr marL="0" indent="0">
              <a:buNone/>
            </a:pP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15</a:t>
            </a:fld>
            <a:endParaRPr kumimoji="1" lang="ja-JP" altLang="en-US" dirty="0"/>
          </a:p>
        </p:txBody>
      </p:sp>
    </p:spTree>
    <p:extLst>
      <p:ext uri="{BB962C8B-B14F-4D97-AF65-F5344CB8AC3E}">
        <p14:creationId xmlns:p14="http://schemas.microsoft.com/office/powerpoint/2010/main" val="3198425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大赤斑　</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太陽系最長寿の嵐</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8526910"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大赤斑は</a:t>
            </a:r>
            <a:r>
              <a:rPr lang="en-US" altLang="ja-JP" sz="3200" dirty="0">
                <a:latin typeface="AR P丸ゴシック体M" panose="020B0600010101010101" pitchFamily="50" charset="-128"/>
                <a:ea typeface="AR P丸ゴシック体M" panose="020B0600010101010101" pitchFamily="50" charset="-128"/>
              </a:rPr>
              <a:t>100</a:t>
            </a:r>
            <a:r>
              <a:rPr lang="ja-JP" altLang="en-US" sz="3200" dirty="0">
                <a:latin typeface="AR P丸ゴシック体M" panose="020B0600010101010101" pitchFamily="50" charset="-128"/>
                <a:ea typeface="AR P丸ゴシック体M" panose="020B0600010101010101" pitchFamily="50" charset="-128"/>
              </a:rPr>
              <a:t>年以上かけて収縮を続けている　</a:t>
            </a:r>
            <a:r>
              <a:rPr lang="en-US" altLang="ja-JP" sz="3200" dirty="0">
                <a:latin typeface="AR P丸ゴシック体M" panose="020B0600010101010101" pitchFamily="50" charset="-128"/>
                <a:ea typeface="AR P丸ゴシック体M" panose="020B0600010101010101" pitchFamily="50" charset="-128"/>
              </a:rPr>
              <a:t>19</a:t>
            </a:r>
            <a:r>
              <a:rPr lang="ja-JP" altLang="en-US" sz="3200" dirty="0">
                <a:latin typeface="AR P丸ゴシック体M" panose="020B0600010101010101" pitchFamily="50" charset="-128"/>
                <a:ea typeface="AR P丸ゴシック体M" panose="020B0600010101010101" pitchFamily="50" charset="-128"/>
              </a:rPr>
              <a:t>世紀に観測された</a:t>
            </a:r>
            <a:r>
              <a:rPr lang="ja-JP" altLang="en-US" sz="3200" dirty="0" smtClean="0">
                <a:latin typeface="AR P丸ゴシック体M" panose="020B0600010101010101" pitchFamily="50" charset="-128"/>
                <a:ea typeface="AR P丸ゴシック体M" panose="020B0600010101010101" pitchFamily="50" charset="-128"/>
              </a:rPr>
              <a:t>大赤斑の</a:t>
            </a:r>
            <a:r>
              <a:rPr lang="ja-JP" altLang="en-US" sz="3200" dirty="0">
                <a:latin typeface="AR P丸ゴシック体M" panose="020B0600010101010101" pitchFamily="50" charset="-128"/>
                <a:ea typeface="AR P丸ゴシック体M" panose="020B0600010101010101" pitchFamily="50" charset="-128"/>
              </a:rPr>
              <a:t>直径は</a:t>
            </a:r>
            <a:r>
              <a:rPr lang="en-US" altLang="ja-JP" sz="3200" dirty="0">
                <a:latin typeface="AR P丸ゴシック体M" panose="020B0600010101010101" pitchFamily="50" charset="-128"/>
                <a:ea typeface="AR P丸ゴシック体M" panose="020B0600010101010101" pitchFamily="50" charset="-128"/>
              </a:rPr>
              <a:t>4</a:t>
            </a:r>
            <a:r>
              <a:rPr lang="ja-JP" altLang="en-US" sz="3200" dirty="0">
                <a:latin typeface="AR P丸ゴシック体M" panose="020B0600010101010101" pitchFamily="50" charset="-128"/>
                <a:ea typeface="AR P丸ゴシック体M" panose="020B0600010101010101" pitchFamily="50" charset="-128"/>
              </a:rPr>
              <a:t>万</a:t>
            </a:r>
            <a:r>
              <a:rPr lang="en-US" altLang="ja-JP" sz="3200" dirty="0">
                <a:latin typeface="AR P丸ゴシック体M" panose="020B0600010101010101" pitchFamily="50" charset="-128"/>
                <a:ea typeface="AR P丸ゴシック体M" panose="020B0600010101010101" pitchFamily="50" charset="-128"/>
              </a:rPr>
              <a:t>km</a:t>
            </a:r>
            <a:r>
              <a:rPr lang="ja-JP" altLang="en-US" sz="3200" dirty="0">
                <a:latin typeface="AR P丸ゴシック体M" panose="020B0600010101010101" pitchFamily="50" charset="-128"/>
                <a:ea typeface="AR P丸ゴシック体M" panose="020B0600010101010101" pitchFamily="50" charset="-128"/>
              </a:rPr>
              <a:t>以上あったが去年には</a:t>
            </a:r>
            <a:r>
              <a:rPr lang="en-US" altLang="ja-JP" sz="3200" dirty="0">
                <a:latin typeface="AR P丸ゴシック体M" panose="020B0600010101010101" pitchFamily="50" charset="-128"/>
                <a:ea typeface="AR P丸ゴシック体M" panose="020B0600010101010101" pitchFamily="50" charset="-128"/>
              </a:rPr>
              <a:t>1</a:t>
            </a:r>
            <a:r>
              <a:rPr lang="ja-JP" altLang="en-US" sz="3200" dirty="0">
                <a:latin typeface="AR P丸ゴシック体M" panose="020B0600010101010101" pitchFamily="50" charset="-128"/>
                <a:ea typeface="AR P丸ゴシック体M" panose="020B0600010101010101" pitchFamily="50" charset="-128"/>
              </a:rPr>
              <a:t>万</a:t>
            </a:r>
            <a:r>
              <a:rPr lang="en-US" altLang="ja-JP" sz="3200" dirty="0">
                <a:latin typeface="AR P丸ゴシック体M" panose="020B0600010101010101" pitchFamily="50" charset="-128"/>
                <a:ea typeface="AR P丸ゴシック体M" panose="020B0600010101010101" pitchFamily="50" charset="-128"/>
              </a:rPr>
              <a:t>6500km</a:t>
            </a:r>
            <a:r>
              <a:rPr lang="ja-JP" altLang="en-US" sz="3200" dirty="0" err="1">
                <a:latin typeface="AR P丸ゴシック体M" panose="020B0600010101010101" pitchFamily="50" charset="-128"/>
                <a:ea typeface="AR P丸ゴシック体M" panose="020B0600010101010101" pitchFamily="50" charset="-128"/>
              </a:rPr>
              <a:t>まで</a:t>
            </a:r>
            <a:r>
              <a:rPr lang="ja-JP" altLang="en-US" sz="3200" dirty="0">
                <a:latin typeface="AR P丸ゴシック体M" panose="020B0600010101010101" pitchFamily="50" charset="-128"/>
                <a:ea typeface="AR P丸ゴシック体M" panose="020B0600010101010101" pitchFamily="50" charset="-128"/>
              </a:rPr>
              <a:t>縮小していた（長径の距離）　理由は不明</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16</a:t>
            </a:fld>
            <a:endParaRPr kumimoji="1" lang="ja-JP" altLang="en-US" dirty="0"/>
          </a:p>
        </p:txBody>
      </p:sp>
      <p:pic>
        <p:nvPicPr>
          <p:cNvPr id="6" name="図 5"/>
          <p:cNvPicPr>
            <a:picLocks noChangeAspect="1"/>
          </p:cNvPicPr>
          <p:nvPr/>
        </p:nvPicPr>
        <p:blipFill>
          <a:blip r:embed="rId2"/>
          <a:stretch>
            <a:fillRect/>
          </a:stretch>
        </p:blipFill>
        <p:spPr>
          <a:xfrm>
            <a:off x="6096000" y="3139494"/>
            <a:ext cx="5624757" cy="3515473"/>
          </a:xfrm>
          <a:prstGeom prst="rect">
            <a:avLst/>
          </a:prstGeom>
        </p:spPr>
      </p:pic>
    </p:spTree>
    <p:extLst>
      <p:ext uri="{BB962C8B-B14F-4D97-AF65-F5344CB8AC3E}">
        <p14:creationId xmlns:p14="http://schemas.microsoft.com/office/powerpoint/2010/main" val="782415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強力な磁場</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0558910"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地球の磁気圏の</a:t>
            </a:r>
            <a:r>
              <a:rPr lang="en-US" altLang="ja-JP" sz="3200" dirty="0">
                <a:latin typeface="AR P丸ゴシック体M" panose="020B0600010101010101" pitchFamily="50" charset="-128"/>
                <a:ea typeface="AR P丸ゴシック体M" panose="020B0600010101010101" pitchFamily="50" charset="-128"/>
              </a:rPr>
              <a:t>1200</a:t>
            </a:r>
            <a:r>
              <a:rPr lang="ja-JP" altLang="en-US" sz="3200" dirty="0">
                <a:latin typeface="AR P丸ゴシック体M" panose="020B0600010101010101" pitchFamily="50" charset="-128"/>
                <a:ea typeface="AR P丸ゴシック体M" panose="020B0600010101010101" pitchFamily="50" charset="-128"/>
              </a:rPr>
              <a:t>倍の大きさ</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木星</a:t>
            </a:r>
            <a:r>
              <a:rPr lang="ja-JP" altLang="en-US" sz="3200" dirty="0">
                <a:latin typeface="AR P丸ゴシック体M" panose="020B0600010101010101" pitchFamily="50" charset="-128"/>
                <a:ea typeface="AR P丸ゴシック体M" panose="020B0600010101010101" pitchFamily="50" charset="-128"/>
              </a:rPr>
              <a:t>の中心付近にある液体の金属水素は流動することで電流を生じ高速で回転する木星の自転の影響で電磁石のように磁場を作ると考えられている</a:t>
            </a: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17</a:t>
            </a:fld>
            <a:endParaRPr kumimoji="1" lang="ja-JP" altLang="en-US" dirty="0"/>
          </a:p>
        </p:txBody>
      </p:sp>
      <p:pic>
        <p:nvPicPr>
          <p:cNvPr id="6" name="図 5"/>
          <p:cNvPicPr>
            <a:picLocks noChangeAspect="1"/>
          </p:cNvPicPr>
          <p:nvPr/>
        </p:nvPicPr>
        <p:blipFill>
          <a:blip r:embed="rId3"/>
          <a:stretch>
            <a:fillRect/>
          </a:stretch>
        </p:blipFill>
        <p:spPr>
          <a:xfrm>
            <a:off x="7377641" y="3573463"/>
            <a:ext cx="3358092" cy="3327284"/>
          </a:xfrm>
          <a:prstGeom prst="rect">
            <a:avLst/>
          </a:prstGeom>
        </p:spPr>
      </p:pic>
    </p:spTree>
    <p:extLst>
      <p:ext uri="{BB962C8B-B14F-4D97-AF65-F5344CB8AC3E}">
        <p14:creationId xmlns:p14="http://schemas.microsoft.com/office/powerpoint/2010/main" val="1334548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木星</a:t>
            </a:r>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のオーロラ</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地球同様に両極にオーロラが発生することがわかっている　</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原因</a:t>
            </a:r>
            <a:r>
              <a:rPr lang="ja-JP" altLang="en-US" sz="3200" dirty="0">
                <a:latin typeface="AR P丸ゴシック体M" panose="020B0600010101010101" pitchFamily="50" charset="-128"/>
                <a:ea typeface="AR P丸ゴシック体M" panose="020B0600010101010101" pitchFamily="50" charset="-128"/>
              </a:rPr>
              <a:t>はイオ由来のプラズマや太陽風と木星磁気圏の相互作用</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18</a:t>
            </a:fld>
            <a:endParaRPr kumimoji="1" lang="ja-JP" altLang="en-US" dirty="0"/>
          </a:p>
        </p:txBody>
      </p:sp>
      <p:pic>
        <p:nvPicPr>
          <p:cNvPr id="6" name="図 5"/>
          <p:cNvPicPr>
            <a:picLocks noChangeAspect="1"/>
          </p:cNvPicPr>
          <p:nvPr/>
        </p:nvPicPr>
        <p:blipFill>
          <a:blip r:embed="rId2"/>
          <a:stretch>
            <a:fillRect/>
          </a:stretch>
        </p:blipFill>
        <p:spPr>
          <a:xfrm>
            <a:off x="7010400" y="2798762"/>
            <a:ext cx="3810000" cy="3876675"/>
          </a:xfrm>
          <a:prstGeom prst="rect">
            <a:avLst/>
          </a:prstGeom>
        </p:spPr>
      </p:pic>
      <p:sp>
        <p:nvSpPr>
          <p:cNvPr id="7" name="テキスト ボックス 6"/>
          <p:cNvSpPr txBox="1"/>
          <p:nvPr/>
        </p:nvSpPr>
        <p:spPr>
          <a:xfrm>
            <a:off x="3257550" y="6029106"/>
            <a:ext cx="3886200" cy="646331"/>
          </a:xfrm>
          <a:prstGeom prst="rect">
            <a:avLst/>
          </a:prstGeom>
          <a:noFill/>
        </p:spPr>
        <p:txBody>
          <a:bodyPr wrap="square" rtlCol="0">
            <a:spAutoFit/>
          </a:bodyPr>
          <a:lstStyle/>
          <a:p>
            <a:r>
              <a:rPr kumimoji="1" lang="ja-JP" altLang="en-US" dirty="0" smtClean="0">
                <a:latin typeface="AR P丸ゴシック体M" panose="020B0600010101010101" pitchFamily="50" charset="-128"/>
                <a:ea typeface="AR P丸ゴシック体M" panose="020B0600010101010101" pitchFamily="50" charset="-128"/>
              </a:rPr>
              <a:t>ハッブル望遠鏡が紫外線で撮影した南北極上空に見られるオーロラ</a:t>
            </a:r>
            <a:endParaRPr kumimoji="1" lang="ja-JP" altLang="en-US" dirty="0">
              <a:latin typeface="AR P丸ゴシック体M" panose="020B0600010101010101" pitchFamily="50" charset="-128"/>
              <a:ea typeface="AR P丸ゴシック体M" panose="020B0600010101010101" pitchFamily="50" charset="-128"/>
            </a:endParaRPr>
          </a:p>
        </p:txBody>
      </p:sp>
      <p:pic>
        <p:nvPicPr>
          <p:cNvPr id="5" name="図 4"/>
          <p:cNvPicPr>
            <a:picLocks noChangeAspect="1"/>
          </p:cNvPicPr>
          <p:nvPr/>
        </p:nvPicPr>
        <p:blipFill>
          <a:blip r:embed="rId3"/>
          <a:stretch>
            <a:fillRect/>
          </a:stretch>
        </p:blipFill>
        <p:spPr>
          <a:xfrm>
            <a:off x="413299" y="3322918"/>
            <a:ext cx="5688501" cy="2523626"/>
          </a:xfrm>
          <a:prstGeom prst="rect">
            <a:avLst/>
          </a:prstGeom>
        </p:spPr>
      </p:pic>
    </p:spTree>
    <p:extLst>
      <p:ext uri="{BB962C8B-B14F-4D97-AF65-F5344CB8AC3E}">
        <p14:creationId xmlns:p14="http://schemas.microsoft.com/office/powerpoint/2010/main" val="2757628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オーロラ</a:t>
            </a:r>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の仕組み</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176977" cy="4840538"/>
          </a:xfrm>
        </p:spPr>
        <p:txBody>
          <a:bodyPr/>
          <a:lstStyle/>
          <a:p>
            <a:pPr marL="0" indent="0">
              <a:buNone/>
            </a:pPr>
            <a:r>
              <a:rPr lang="ja-JP" altLang="en-US" sz="3200" dirty="0" smtClean="0">
                <a:latin typeface="AR P丸ゴシック体M" panose="020B0600010101010101" pitchFamily="50" charset="-128"/>
                <a:ea typeface="AR P丸ゴシック体M" panose="020B0600010101010101" pitchFamily="50" charset="-128"/>
              </a:rPr>
              <a:t>太陽</a:t>
            </a:r>
            <a:r>
              <a:rPr lang="ja-JP" altLang="en-US" sz="3200" dirty="0">
                <a:latin typeface="AR P丸ゴシック体M" panose="020B0600010101010101" pitchFamily="50" charset="-128"/>
                <a:ea typeface="AR P丸ゴシック体M" panose="020B0600010101010101" pitchFamily="50" charset="-128"/>
              </a:rPr>
              <a:t>からは不定期に太陽風といわれる、イオンと電子でできたガスを放出して</a:t>
            </a:r>
            <a:r>
              <a:rPr lang="ja-JP" altLang="en-US" sz="3200" dirty="0" smtClean="0">
                <a:latin typeface="AR P丸ゴシック体M" panose="020B0600010101010101" pitchFamily="50" charset="-128"/>
                <a:ea typeface="AR P丸ゴシック体M" panose="020B0600010101010101" pitchFamily="50" charset="-128"/>
              </a:rPr>
              <a:t>いる　その</a:t>
            </a:r>
            <a:r>
              <a:rPr lang="ja-JP" altLang="en-US" sz="3200" dirty="0">
                <a:latin typeface="AR P丸ゴシック体M" panose="020B0600010101010101" pitchFamily="50" charset="-128"/>
                <a:ea typeface="AR P丸ゴシック体M" panose="020B0600010101010101" pitchFamily="50" charset="-128"/>
              </a:rPr>
              <a:t>太陽風の粒子が地球に到達し</a:t>
            </a:r>
            <a:r>
              <a:rPr lang="ja-JP" altLang="en-US" sz="3200" dirty="0" smtClean="0">
                <a:latin typeface="AR P丸ゴシック体M" panose="020B0600010101010101" pitchFamily="50" charset="-128"/>
                <a:ea typeface="AR P丸ゴシック体M" panose="020B0600010101010101" pitchFamily="50" charset="-128"/>
              </a:rPr>
              <a:t>、大気中</a:t>
            </a:r>
            <a:r>
              <a:rPr lang="ja-JP" altLang="en-US" sz="3200" dirty="0">
                <a:latin typeface="AR P丸ゴシック体M" panose="020B0600010101010101" pitchFamily="50" charset="-128"/>
                <a:ea typeface="AR P丸ゴシック体M" panose="020B0600010101010101" pitchFamily="50" charset="-128"/>
              </a:rPr>
              <a:t>の原子・分子</a:t>
            </a:r>
            <a:r>
              <a:rPr lang="en-US" altLang="ja-JP" sz="3200" dirty="0">
                <a:latin typeface="AR P丸ゴシック体M" panose="020B0600010101010101" pitchFamily="50" charset="-128"/>
                <a:ea typeface="AR P丸ゴシック体M" panose="020B0600010101010101" pitchFamily="50" charset="-128"/>
              </a:rPr>
              <a:t>(</a:t>
            </a:r>
            <a:r>
              <a:rPr lang="ja-JP" altLang="en-US" sz="3200" dirty="0">
                <a:latin typeface="AR P丸ゴシック体M" panose="020B0600010101010101" pitchFamily="50" charset="-128"/>
                <a:ea typeface="AR P丸ゴシック体M" panose="020B0600010101010101" pitchFamily="50" charset="-128"/>
              </a:rPr>
              <a:t>酸素や窒素</a:t>
            </a:r>
            <a:r>
              <a:rPr lang="en-US" altLang="ja-JP" sz="3200" dirty="0">
                <a:latin typeface="AR P丸ゴシック体M" panose="020B0600010101010101" pitchFamily="50" charset="-128"/>
                <a:ea typeface="AR P丸ゴシック体M" panose="020B0600010101010101" pitchFamily="50" charset="-128"/>
              </a:rPr>
              <a:t>)</a:t>
            </a:r>
            <a:r>
              <a:rPr lang="ja-JP" altLang="en-US" sz="3200" dirty="0">
                <a:latin typeface="AR P丸ゴシック体M" panose="020B0600010101010101" pitchFamily="50" charset="-128"/>
                <a:ea typeface="AR P丸ゴシック体M" panose="020B0600010101010101" pitchFamily="50" charset="-128"/>
              </a:rPr>
              <a:t>の電子と衝突し</a:t>
            </a:r>
            <a:r>
              <a:rPr lang="ja-JP" altLang="en-US" sz="3200" dirty="0" smtClean="0">
                <a:latin typeface="AR P丸ゴシック体M" panose="020B0600010101010101" pitchFamily="50" charset="-128"/>
                <a:ea typeface="AR P丸ゴシック体M" panose="020B0600010101010101" pitchFamily="50" charset="-128"/>
              </a:rPr>
              <a:t>、励起状態になる　この</a:t>
            </a:r>
            <a:r>
              <a:rPr lang="ja-JP" altLang="en-US" sz="3200" dirty="0">
                <a:latin typeface="AR P丸ゴシック体M" panose="020B0600010101010101" pitchFamily="50" charset="-128"/>
                <a:ea typeface="AR P丸ゴシック体M" panose="020B0600010101010101" pitchFamily="50" charset="-128"/>
              </a:rPr>
              <a:t>励起</a:t>
            </a:r>
            <a:r>
              <a:rPr lang="ja-JP" altLang="en-US" sz="3200" dirty="0" smtClean="0">
                <a:latin typeface="AR P丸ゴシック体M" panose="020B0600010101010101" pitchFamily="50" charset="-128"/>
                <a:ea typeface="AR P丸ゴシック体M" panose="020B0600010101010101" pitchFamily="50" charset="-128"/>
              </a:rPr>
              <a:t>状態</a:t>
            </a:r>
            <a:r>
              <a:rPr lang="ja-JP" altLang="en-US" sz="3200" dirty="0">
                <a:latin typeface="AR P丸ゴシック体M" panose="020B0600010101010101" pitchFamily="50" charset="-128"/>
                <a:ea typeface="AR P丸ゴシック体M" panose="020B0600010101010101" pitchFamily="50" charset="-128"/>
              </a:rPr>
              <a:t>が収まり元に</a:t>
            </a:r>
            <a:r>
              <a:rPr lang="ja-JP" altLang="en-US" sz="3200" dirty="0" smtClean="0">
                <a:latin typeface="AR P丸ゴシック体M" panose="020B0600010101010101" pitchFamily="50" charset="-128"/>
                <a:ea typeface="AR P丸ゴシック体M" panose="020B0600010101010101" pitchFamily="50" charset="-128"/>
              </a:rPr>
              <a:t>戻る際</a:t>
            </a:r>
            <a:r>
              <a:rPr lang="ja-JP" altLang="en-US" sz="3200" dirty="0">
                <a:latin typeface="AR P丸ゴシック体M" panose="020B0600010101010101" pitchFamily="50" charset="-128"/>
                <a:ea typeface="AR P丸ゴシック体M" panose="020B0600010101010101" pitchFamily="50" charset="-128"/>
              </a:rPr>
              <a:t>に、電磁波</a:t>
            </a:r>
            <a:r>
              <a:rPr lang="en-US" altLang="ja-JP" sz="3200" dirty="0">
                <a:latin typeface="AR P丸ゴシック体M" panose="020B0600010101010101" pitchFamily="50" charset="-128"/>
                <a:ea typeface="AR P丸ゴシック体M" panose="020B0600010101010101" pitchFamily="50" charset="-128"/>
              </a:rPr>
              <a:t>(</a:t>
            </a:r>
            <a:r>
              <a:rPr lang="ja-JP" altLang="en-US" sz="3200" dirty="0">
                <a:latin typeface="AR P丸ゴシック体M" panose="020B0600010101010101" pitchFamily="50" charset="-128"/>
                <a:ea typeface="AR P丸ゴシック体M" panose="020B0600010101010101" pitchFamily="50" charset="-128"/>
              </a:rPr>
              <a:t>光</a:t>
            </a:r>
            <a:r>
              <a:rPr lang="en-US" altLang="ja-JP" sz="3200" dirty="0">
                <a:latin typeface="AR P丸ゴシック体M" panose="020B0600010101010101" pitchFamily="50" charset="-128"/>
                <a:ea typeface="AR P丸ゴシック体M" panose="020B0600010101010101" pitchFamily="50" charset="-128"/>
              </a:rPr>
              <a:t>)</a:t>
            </a:r>
            <a:r>
              <a:rPr lang="ja-JP" altLang="en-US" sz="3200" dirty="0">
                <a:latin typeface="AR P丸ゴシック体M" panose="020B0600010101010101" pitchFamily="50" charset="-128"/>
                <a:ea typeface="AR P丸ゴシック体M" panose="020B0600010101010101" pitchFamily="50" charset="-128"/>
              </a:rPr>
              <a:t>を</a:t>
            </a:r>
            <a:r>
              <a:rPr lang="ja-JP" altLang="en-US" sz="3200" dirty="0" smtClean="0">
                <a:latin typeface="AR P丸ゴシック体M" panose="020B0600010101010101" pitchFamily="50" charset="-128"/>
                <a:ea typeface="AR P丸ゴシック体M" panose="020B0600010101010101" pitchFamily="50" charset="-128"/>
              </a:rPr>
              <a:t>放出する　これ</a:t>
            </a:r>
            <a:r>
              <a:rPr lang="ja-JP" altLang="en-US" sz="3200" dirty="0">
                <a:latin typeface="AR P丸ゴシック体M" panose="020B0600010101010101" pitchFamily="50" charset="-128"/>
                <a:ea typeface="AR P丸ゴシック体M" panose="020B0600010101010101" pitchFamily="50" charset="-128"/>
              </a:rPr>
              <a:t>がオーロラの発光の源と</a:t>
            </a:r>
            <a:r>
              <a:rPr lang="ja-JP" altLang="en-US" sz="3200" dirty="0" smtClean="0">
                <a:latin typeface="AR P丸ゴシック体M" panose="020B0600010101010101" pitchFamily="50" charset="-128"/>
                <a:ea typeface="AR P丸ゴシック体M" panose="020B0600010101010101" pitchFamily="50" charset="-128"/>
              </a:rPr>
              <a:t>なる</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19</a:t>
            </a:fld>
            <a:endParaRPr kumimoji="1" lang="ja-JP" altLang="en-US" dirty="0"/>
          </a:p>
        </p:txBody>
      </p:sp>
      <p:pic>
        <p:nvPicPr>
          <p:cNvPr id="6" name="図 5"/>
          <p:cNvPicPr>
            <a:picLocks noChangeAspect="1"/>
          </p:cNvPicPr>
          <p:nvPr/>
        </p:nvPicPr>
        <p:blipFill>
          <a:blip r:embed="rId2"/>
          <a:stretch>
            <a:fillRect/>
          </a:stretch>
        </p:blipFill>
        <p:spPr>
          <a:xfrm>
            <a:off x="2126512" y="4072606"/>
            <a:ext cx="7938975" cy="2583531"/>
          </a:xfrm>
          <a:prstGeom prst="rect">
            <a:avLst/>
          </a:prstGeom>
        </p:spPr>
      </p:pic>
    </p:spTree>
    <p:extLst>
      <p:ext uri="{BB962C8B-B14F-4D97-AF65-F5344CB8AC3E}">
        <p14:creationId xmlns:p14="http://schemas.microsoft.com/office/powerpoint/2010/main" val="10741437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kumimoji="1"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太陽系でいちばん大きな惑星</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kumimoji="1" lang="ja-JP" altLang="en-US" sz="3200" dirty="0" smtClean="0">
                <a:latin typeface="AR P丸ゴシック体M" panose="020B0600010101010101" pitchFamily="50" charset="-128"/>
                <a:ea typeface="AR P丸ゴシック体M" panose="020B0600010101010101" pitchFamily="50" charset="-128"/>
              </a:rPr>
              <a:t>直径約</a:t>
            </a:r>
            <a:r>
              <a:rPr lang="en-US" altLang="ja-JP" sz="3200" dirty="0">
                <a:latin typeface="AR P丸ゴシック体M" panose="020B0600010101010101" pitchFamily="50" charset="-128"/>
                <a:ea typeface="AR P丸ゴシック体M" panose="020B0600010101010101" pitchFamily="50" charset="-128"/>
              </a:rPr>
              <a:t>14</a:t>
            </a:r>
            <a:r>
              <a:rPr lang="ja-JP" altLang="ja-JP" sz="3200" dirty="0">
                <a:latin typeface="AR P丸ゴシック体M" panose="020B0600010101010101" pitchFamily="50" charset="-128"/>
                <a:ea typeface="AR P丸ゴシック体M" panose="020B0600010101010101" pitchFamily="50" charset="-128"/>
              </a:rPr>
              <a:t>万</a:t>
            </a:r>
            <a:r>
              <a:rPr lang="en-US" altLang="ja-JP" sz="3200" dirty="0">
                <a:latin typeface="AR P丸ゴシック体M" panose="020B0600010101010101" pitchFamily="50" charset="-128"/>
                <a:ea typeface="AR P丸ゴシック体M" panose="020B0600010101010101" pitchFamily="50" charset="-128"/>
              </a:rPr>
              <a:t>3000km</a:t>
            </a:r>
            <a:r>
              <a:rPr lang="ja-JP" altLang="ja-JP" sz="3200" dirty="0">
                <a:latin typeface="AR P丸ゴシック体M" panose="020B0600010101010101" pitchFamily="50" charset="-128"/>
                <a:ea typeface="AR P丸ゴシック体M" panose="020B0600010101010101" pitchFamily="50" charset="-128"/>
              </a:rPr>
              <a:t>で地球の直径の約</a:t>
            </a:r>
            <a:r>
              <a:rPr lang="en-US" altLang="ja-JP" sz="3200" dirty="0">
                <a:latin typeface="AR P丸ゴシック体M" panose="020B0600010101010101" pitchFamily="50" charset="-128"/>
                <a:ea typeface="AR P丸ゴシック体M" panose="020B0600010101010101" pitchFamily="50" charset="-128"/>
              </a:rPr>
              <a:t>11</a:t>
            </a:r>
            <a:r>
              <a:rPr lang="ja-JP" altLang="ja-JP" sz="3200" dirty="0" smtClean="0">
                <a:latin typeface="AR P丸ゴシック体M" panose="020B0600010101010101" pitchFamily="50" charset="-128"/>
                <a:ea typeface="AR P丸ゴシック体M" panose="020B0600010101010101" pitchFamily="50" charset="-128"/>
              </a:rPr>
              <a:t>倍</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　　</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endParaRPr lang="en-US" altLang="ja-JP" sz="3200" dirty="0">
              <a:latin typeface="AR P丸ゴシック体M" panose="020B0600010101010101" pitchFamily="50" charset="-128"/>
              <a:ea typeface="AR P丸ゴシック体M" panose="020B0600010101010101" pitchFamily="50" charset="-128"/>
            </a:endParaRPr>
          </a:p>
          <a:p>
            <a:pPr marL="0" indent="0">
              <a:buNone/>
            </a:pP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endParaRPr lang="ja-JP" altLang="ja-JP" sz="3200" dirty="0">
              <a:latin typeface="AR P丸ゴシック体M" panose="020B0600010101010101" pitchFamily="50" charset="-128"/>
              <a:ea typeface="AR P丸ゴシック体M" panose="020B0600010101010101" pitchFamily="50" charset="-128"/>
            </a:endParaRPr>
          </a:p>
          <a:p>
            <a:pPr marL="0" indent="0">
              <a:buNone/>
            </a:pPr>
            <a:r>
              <a:rPr lang="ja-JP" altLang="ja-JP" sz="3200" dirty="0" smtClean="0">
                <a:latin typeface="AR P丸ゴシック体M" panose="020B0600010101010101" pitchFamily="50" charset="-128"/>
                <a:ea typeface="AR P丸ゴシック体M" panose="020B0600010101010101" pitchFamily="50" charset="-128"/>
              </a:rPr>
              <a:t>重さ</a:t>
            </a:r>
            <a:r>
              <a:rPr lang="ja-JP" altLang="ja-JP" sz="3200" dirty="0">
                <a:latin typeface="AR P丸ゴシック体M" panose="020B0600010101010101" pitchFamily="50" charset="-128"/>
                <a:ea typeface="AR P丸ゴシック体M" panose="020B0600010101010101" pitchFamily="50" charset="-128"/>
              </a:rPr>
              <a:t>は地球の</a:t>
            </a:r>
            <a:r>
              <a:rPr lang="en-US" altLang="ja-JP" sz="3200" dirty="0">
                <a:latin typeface="AR P丸ゴシック体M" panose="020B0600010101010101" pitchFamily="50" charset="-128"/>
                <a:ea typeface="AR P丸ゴシック体M" panose="020B0600010101010101" pitchFamily="50" charset="-128"/>
              </a:rPr>
              <a:t>318</a:t>
            </a:r>
            <a:r>
              <a:rPr lang="ja-JP" altLang="ja-JP" sz="3200" dirty="0" smtClean="0">
                <a:latin typeface="AR P丸ゴシック体M" panose="020B0600010101010101" pitchFamily="50" charset="-128"/>
                <a:ea typeface="AR P丸ゴシック体M" panose="020B0600010101010101" pitchFamily="50" charset="-128"/>
              </a:rPr>
              <a:t>個分</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a:latin typeface="AR P丸ゴシック体M" panose="020B0600010101010101" pitchFamily="50" charset="-128"/>
                <a:ea typeface="AR P丸ゴシック体M" panose="020B0600010101010101" pitchFamily="50" charset="-128"/>
              </a:rPr>
              <a:t>　</a:t>
            </a:r>
            <a:r>
              <a:rPr lang="ja-JP" altLang="ja-JP" sz="3200" dirty="0" smtClean="0">
                <a:latin typeface="AR P丸ゴシック体M" panose="020B0600010101010101" pitchFamily="50" charset="-128"/>
                <a:ea typeface="AR P丸ゴシック体M" panose="020B0600010101010101" pitchFamily="50" charset="-128"/>
              </a:rPr>
              <a:t>太陽</a:t>
            </a:r>
            <a:r>
              <a:rPr lang="ja-JP" altLang="ja-JP" sz="3200" dirty="0">
                <a:latin typeface="AR P丸ゴシック体M" panose="020B0600010101010101" pitchFamily="50" charset="-128"/>
                <a:ea typeface="AR P丸ゴシック体M" panose="020B0600010101010101" pitchFamily="50" charset="-128"/>
              </a:rPr>
              <a:t>系全惑星の合計</a:t>
            </a:r>
            <a:r>
              <a:rPr lang="ja-JP" altLang="ja-JP" sz="3200" dirty="0" smtClean="0">
                <a:latin typeface="AR P丸ゴシック体M" panose="020B0600010101010101" pitchFamily="50" charset="-128"/>
                <a:ea typeface="AR P丸ゴシック体M" panose="020B0600010101010101" pitchFamily="50" charset="-128"/>
              </a:rPr>
              <a:t>の</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a:latin typeface="AR P丸ゴシック体M" panose="020B0600010101010101" pitchFamily="50" charset="-128"/>
                <a:ea typeface="AR P丸ゴシック体M" panose="020B0600010101010101" pitchFamily="50" charset="-128"/>
              </a:rPr>
              <a:t>　</a:t>
            </a:r>
            <a:r>
              <a:rPr lang="ja-JP" altLang="ja-JP" sz="3200" dirty="0" smtClean="0">
                <a:latin typeface="AR P丸ゴシック体M" panose="020B0600010101010101" pitchFamily="50" charset="-128"/>
                <a:ea typeface="AR P丸ゴシック体M" panose="020B0600010101010101" pitchFamily="50" charset="-128"/>
              </a:rPr>
              <a:t>質量</a:t>
            </a:r>
            <a:r>
              <a:rPr lang="ja-JP" altLang="ja-JP" sz="3200" dirty="0">
                <a:latin typeface="AR P丸ゴシック体M" panose="020B0600010101010101" pitchFamily="50" charset="-128"/>
                <a:ea typeface="AR P丸ゴシック体M" panose="020B0600010101010101" pitchFamily="50" charset="-128"/>
              </a:rPr>
              <a:t>の</a:t>
            </a:r>
            <a:r>
              <a:rPr lang="en-US" altLang="ja-JP" sz="3200" dirty="0">
                <a:latin typeface="AR P丸ゴシック体M" panose="020B0600010101010101" pitchFamily="50" charset="-128"/>
                <a:ea typeface="AR P丸ゴシック体M" panose="020B0600010101010101" pitchFamily="50" charset="-128"/>
              </a:rPr>
              <a:t>7</a:t>
            </a:r>
            <a:r>
              <a:rPr lang="ja-JP" altLang="ja-JP" sz="3200" dirty="0">
                <a:latin typeface="AR P丸ゴシック体M" panose="020B0600010101010101" pitchFamily="50" charset="-128"/>
                <a:ea typeface="AR P丸ゴシック体M" panose="020B0600010101010101" pitchFamily="50" charset="-128"/>
              </a:rPr>
              <a:t>割を</a:t>
            </a:r>
            <a:r>
              <a:rPr lang="ja-JP" altLang="ja-JP" sz="3200" dirty="0" smtClean="0">
                <a:latin typeface="AR P丸ゴシック体M" panose="020B0600010101010101" pitchFamily="50" charset="-128"/>
                <a:ea typeface="AR P丸ゴシック体M" panose="020B0600010101010101" pitchFamily="50" charset="-128"/>
              </a:rPr>
              <a:t>占める</a:t>
            </a:r>
            <a:endParaRPr lang="ja-JP" altLang="ja-JP" sz="3200" dirty="0">
              <a:latin typeface="AR P丸ゴシック体M" panose="020B0600010101010101" pitchFamily="50" charset="-128"/>
              <a:ea typeface="AR P丸ゴシック体M" panose="020B0600010101010101" pitchFamily="50" charset="-128"/>
            </a:endParaRPr>
          </a:p>
          <a:p>
            <a:pPr marL="0" indent="0">
              <a:buNone/>
            </a:pP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2</a:t>
            </a:fld>
            <a:endParaRPr kumimoji="1" lang="ja-JP" altLang="en-US" dirty="0"/>
          </a:p>
        </p:txBody>
      </p:sp>
      <p:sp>
        <p:nvSpPr>
          <p:cNvPr id="5" name="テキスト ボックス 4"/>
          <p:cNvSpPr txBox="1"/>
          <p:nvPr/>
        </p:nvSpPr>
        <p:spPr>
          <a:xfrm>
            <a:off x="770021" y="2229851"/>
            <a:ext cx="9833811" cy="1815882"/>
          </a:xfrm>
          <a:prstGeom prst="rect">
            <a:avLst/>
          </a:prstGeom>
          <a:noFill/>
        </p:spPr>
        <p:txBody>
          <a:bodyPr wrap="square" rtlCol="0">
            <a:spAutoFit/>
          </a:bodyPr>
          <a:lstStyle/>
          <a:p>
            <a:r>
              <a:rPr lang="ja-JP" altLang="ja-JP" sz="2800" dirty="0">
                <a:latin typeface="AR P丸ゴシック体M" panose="020B0600010101010101" pitchFamily="50" charset="-128"/>
                <a:ea typeface="AR P丸ゴシック体M" panose="020B0600010101010101" pitchFamily="50" charset="-128"/>
              </a:rPr>
              <a:t>大きい理由は太陽からある程度離れると原始太陽系星雲内で水も固体</a:t>
            </a:r>
            <a:r>
              <a:rPr lang="en-US" altLang="ja-JP" sz="2800" dirty="0">
                <a:latin typeface="AR P丸ゴシック体M" panose="020B0600010101010101" pitchFamily="50" charset="-128"/>
                <a:ea typeface="AR P丸ゴシック体M" panose="020B0600010101010101" pitchFamily="50" charset="-128"/>
              </a:rPr>
              <a:t>(</a:t>
            </a:r>
            <a:r>
              <a:rPr lang="ja-JP" altLang="ja-JP" sz="2800" dirty="0">
                <a:latin typeface="AR P丸ゴシック体M" panose="020B0600010101010101" pitchFamily="50" charset="-128"/>
                <a:ea typeface="AR P丸ゴシック体M" panose="020B0600010101010101" pitchFamily="50" charset="-128"/>
              </a:rPr>
              <a:t>氷</a:t>
            </a:r>
            <a:r>
              <a:rPr lang="en-US" altLang="ja-JP" sz="2800" dirty="0" smtClean="0">
                <a:latin typeface="AR P丸ゴシック体M" panose="020B0600010101010101" pitchFamily="50" charset="-128"/>
                <a:ea typeface="AR P丸ゴシック体M" panose="020B0600010101010101" pitchFamily="50" charset="-128"/>
              </a:rPr>
              <a:t>)</a:t>
            </a:r>
            <a:r>
              <a:rPr lang="ja-JP" altLang="en-US" sz="2800" dirty="0" smtClean="0">
                <a:latin typeface="AR P丸ゴシック体M" panose="020B0600010101010101" pitchFamily="50" charset="-128"/>
                <a:ea typeface="AR P丸ゴシック体M" panose="020B0600010101010101" pitchFamily="50" charset="-128"/>
              </a:rPr>
              <a:t> </a:t>
            </a:r>
            <a:r>
              <a:rPr lang="ja-JP" altLang="ja-JP" sz="2800" dirty="0" smtClean="0">
                <a:latin typeface="AR P丸ゴシック体M" panose="020B0600010101010101" pitchFamily="50" charset="-128"/>
                <a:ea typeface="AR P丸ゴシック体M" panose="020B0600010101010101" pitchFamily="50" charset="-128"/>
              </a:rPr>
              <a:t>と</a:t>
            </a:r>
            <a:r>
              <a:rPr lang="ja-JP" altLang="ja-JP" sz="2800" dirty="0">
                <a:latin typeface="AR P丸ゴシック体M" panose="020B0600010101010101" pitchFamily="50" charset="-128"/>
                <a:ea typeface="AR P丸ゴシック体M" panose="020B0600010101010101" pitchFamily="50" charset="-128"/>
              </a:rPr>
              <a:t>して凝縮し惑星の材料となるため水素やヘリウムなどのガスを取り込むのに十分な質量・重力を持ちこれらの気体を取り込んで大きくなった</a:t>
            </a:r>
            <a:endParaRPr kumimoji="1" lang="ja-JP" altLang="en-US" sz="2800" dirty="0">
              <a:latin typeface="AR P丸ゴシック体M" panose="020B0600010101010101" pitchFamily="50" charset="-128"/>
              <a:ea typeface="AR P丸ゴシック体M" panose="020B0600010101010101" pitchFamily="50" charset="-128"/>
            </a:endParaRPr>
          </a:p>
        </p:txBody>
      </p:sp>
      <p:pic>
        <p:nvPicPr>
          <p:cNvPr id="6" name="図 5"/>
          <p:cNvPicPr>
            <a:picLocks noChangeAspect="1"/>
          </p:cNvPicPr>
          <p:nvPr/>
        </p:nvPicPr>
        <p:blipFill rotWithShape="1">
          <a:blip r:embed="rId2"/>
          <a:srcRect l="4654" t="14554" r="3428" b="13760"/>
          <a:stretch/>
        </p:blipFill>
        <p:spPr>
          <a:xfrm>
            <a:off x="6802031" y="3853018"/>
            <a:ext cx="4507474" cy="3004982"/>
          </a:xfrm>
          <a:prstGeom prst="rect">
            <a:avLst/>
          </a:prstGeom>
        </p:spPr>
      </p:pic>
    </p:spTree>
    <p:extLst>
      <p:ext uri="{BB962C8B-B14F-4D97-AF65-F5344CB8AC3E}">
        <p14:creationId xmlns:p14="http://schemas.microsoft.com/office/powerpoint/2010/main" val="2313423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オーロラ</a:t>
            </a:r>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の仕組み</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5919177"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吹き込んできた太陽風は</a:t>
            </a:r>
            <a:r>
              <a:rPr lang="ja-JP" altLang="en-US" sz="3200" dirty="0" smtClean="0">
                <a:latin typeface="AR P丸ゴシック体M" panose="020B0600010101010101" pitchFamily="50" charset="-128"/>
                <a:ea typeface="AR P丸ゴシック体M" panose="020B0600010101010101" pitchFamily="50" charset="-128"/>
              </a:rPr>
              <a:t>、地球</a:t>
            </a:r>
            <a:r>
              <a:rPr lang="ja-JP" altLang="en-US" sz="3200" dirty="0">
                <a:latin typeface="AR P丸ゴシック体M" panose="020B0600010101010101" pitchFamily="50" charset="-128"/>
                <a:ea typeface="AR P丸ゴシック体M" panose="020B0600010101010101" pitchFamily="50" charset="-128"/>
              </a:rPr>
              <a:t>の磁場によって地球に届くことができず、磁力線に沿って極地へと運ばれて</a:t>
            </a:r>
            <a:r>
              <a:rPr lang="ja-JP" altLang="en-US" sz="3200" dirty="0" smtClean="0">
                <a:latin typeface="AR P丸ゴシック体M" panose="020B0600010101010101" pitchFamily="50" charset="-128"/>
                <a:ea typeface="AR P丸ゴシック体M" panose="020B0600010101010101" pitchFamily="50" charset="-128"/>
              </a:rPr>
              <a:t>いく。</a:t>
            </a:r>
            <a:r>
              <a:rPr lang="ja-JP" altLang="en-US" sz="3200" dirty="0">
                <a:latin typeface="AR P丸ゴシック体M" panose="020B0600010101010101" pitchFamily="50" charset="-128"/>
                <a:ea typeface="AR P丸ゴシック体M" panose="020B0600010101010101" pitchFamily="50" charset="-128"/>
              </a:rPr>
              <a:t>極地まで運ばれた太陽風は、磁極に吸い込まれてく磁力線に沿いながら、円を描くように地表に近付いていき、大気中にある原子に衝突し、オーロラが発生</a:t>
            </a:r>
            <a:r>
              <a:rPr lang="ja-JP" altLang="en-US" sz="3200" dirty="0" smtClean="0">
                <a:latin typeface="AR P丸ゴシック体M" panose="020B0600010101010101" pitchFamily="50" charset="-128"/>
                <a:ea typeface="AR P丸ゴシック体M" panose="020B0600010101010101" pitchFamily="50" charset="-128"/>
              </a:rPr>
              <a:t>する。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20</a:t>
            </a:fld>
            <a:endParaRPr kumimoji="1" lang="ja-JP" altLang="en-US" dirty="0"/>
          </a:p>
        </p:txBody>
      </p:sp>
      <p:pic>
        <p:nvPicPr>
          <p:cNvPr id="5" name="図 4"/>
          <p:cNvPicPr>
            <a:picLocks noChangeAspect="1"/>
          </p:cNvPicPr>
          <p:nvPr/>
        </p:nvPicPr>
        <p:blipFill>
          <a:blip r:embed="rId2"/>
          <a:stretch>
            <a:fillRect/>
          </a:stretch>
        </p:blipFill>
        <p:spPr>
          <a:xfrm>
            <a:off x="6153150" y="2025650"/>
            <a:ext cx="5619750" cy="4467225"/>
          </a:xfrm>
          <a:prstGeom prst="rect">
            <a:avLst/>
          </a:prstGeom>
        </p:spPr>
      </p:pic>
    </p:spTree>
    <p:extLst>
      <p:ext uri="{BB962C8B-B14F-4D97-AF65-F5344CB8AC3E}">
        <p14:creationId xmlns:p14="http://schemas.microsoft.com/office/powerpoint/2010/main" val="29626730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オーロラ爆発</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ja-JP" altLang="en-US" sz="3200" dirty="0" smtClean="0">
                <a:latin typeface="AR P丸ゴシック体M" panose="020B0600010101010101" pitchFamily="50" charset="-128"/>
                <a:ea typeface="AR P丸ゴシック体M" panose="020B0600010101010101" pitchFamily="50" charset="-128"/>
              </a:rPr>
              <a:t>オーロラ</a:t>
            </a:r>
            <a:r>
              <a:rPr lang="ja-JP" altLang="en-US" sz="3200" dirty="0">
                <a:latin typeface="AR P丸ゴシック体M" panose="020B0600010101010101" pitchFamily="50" charset="-128"/>
                <a:ea typeface="AR P丸ゴシック体M" panose="020B0600010101010101" pitchFamily="50" charset="-128"/>
              </a:rPr>
              <a:t>が突然明るくなる現象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21</a:t>
            </a:fld>
            <a:endParaRPr kumimoji="1" lang="ja-JP" altLang="en-US" dirty="0"/>
          </a:p>
        </p:txBody>
      </p:sp>
      <p:sp>
        <p:nvSpPr>
          <p:cNvPr id="5" name="テキスト ボックス 4"/>
          <p:cNvSpPr txBox="1"/>
          <p:nvPr/>
        </p:nvSpPr>
        <p:spPr>
          <a:xfrm>
            <a:off x="522372" y="2134600"/>
            <a:ext cx="5878428" cy="1815882"/>
          </a:xfrm>
          <a:prstGeom prst="rect">
            <a:avLst/>
          </a:prstGeom>
          <a:noFill/>
        </p:spPr>
        <p:txBody>
          <a:bodyPr wrap="square" rtlCol="0">
            <a:spAutoFit/>
          </a:bodyPr>
          <a:lstStyle/>
          <a:p>
            <a:r>
              <a:rPr lang="ja-JP" altLang="en-US" sz="2800" dirty="0" smtClean="0">
                <a:latin typeface="AR P丸ゴシック体M" panose="020B0600010101010101" pitchFamily="50" charset="-128"/>
                <a:ea typeface="AR P丸ゴシック体M" panose="020B0600010101010101" pitchFamily="50" charset="-128"/>
              </a:rPr>
              <a:t>惑星分光観測衛星「</a:t>
            </a:r>
            <a:r>
              <a:rPr lang="ja-JP" altLang="en-US" sz="2800" dirty="0" smtClean="0">
                <a:latin typeface="AR P丸ゴシック体M" panose="020B0600010101010101" pitchFamily="50" charset="-128"/>
                <a:ea typeface="AR P丸ゴシック体M" panose="020B0600010101010101" pitchFamily="50" charset="-128"/>
              </a:rPr>
              <a:t>ひさき」</a:t>
            </a:r>
            <a:r>
              <a:rPr lang="ja-JP" altLang="en-US" sz="2800" dirty="0">
                <a:latin typeface="AR P丸ゴシック体M" panose="020B0600010101010101" pitchFamily="50" charset="-128"/>
                <a:ea typeface="AR P丸ゴシック体M" panose="020B0600010101010101" pitchFamily="50" charset="-128"/>
              </a:rPr>
              <a:t>の観測によって太陽風の強さではなく木星の磁力と高速自転によって引き起こされることが有力に</a:t>
            </a:r>
          </a:p>
        </p:txBody>
      </p:sp>
      <p:pic>
        <p:nvPicPr>
          <p:cNvPr id="6" name="図 5"/>
          <p:cNvPicPr>
            <a:picLocks noChangeAspect="1"/>
          </p:cNvPicPr>
          <p:nvPr/>
        </p:nvPicPr>
        <p:blipFill>
          <a:blip r:embed="rId2"/>
          <a:stretch>
            <a:fillRect/>
          </a:stretch>
        </p:blipFill>
        <p:spPr>
          <a:xfrm>
            <a:off x="6610350" y="1099125"/>
            <a:ext cx="5181600" cy="4702302"/>
          </a:xfrm>
          <a:prstGeom prst="rect">
            <a:avLst/>
          </a:prstGeom>
        </p:spPr>
      </p:pic>
      <p:sp>
        <p:nvSpPr>
          <p:cNvPr id="7" name="テキスト ボックス 6"/>
          <p:cNvSpPr txBox="1"/>
          <p:nvPr/>
        </p:nvSpPr>
        <p:spPr>
          <a:xfrm>
            <a:off x="6572250" y="5846544"/>
            <a:ext cx="5219700" cy="923330"/>
          </a:xfrm>
          <a:prstGeom prst="rect">
            <a:avLst/>
          </a:prstGeom>
          <a:noFill/>
        </p:spPr>
        <p:txBody>
          <a:bodyPr wrap="square" rtlCol="0">
            <a:spAutoFit/>
          </a:bodyPr>
          <a:lstStyle/>
          <a:p>
            <a:r>
              <a:rPr lang="ja-JP" altLang="en-US" dirty="0">
                <a:latin typeface="AR P丸ゴシック体M" panose="020B0600010101010101" pitchFamily="50" charset="-128"/>
                <a:ea typeface="AR P丸ゴシック体M" panose="020B0600010101010101" pitchFamily="50" charset="-128"/>
              </a:rPr>
              <a:t>惑星分光観測衛星「ひさき」</a:t>
            </a:r>
            <a:r>
              <a:rPr lang="en-US" altLang="ja-JP" dirty="0">
                <a:latin typeface="AR P丸ゴシック体M" panose="020B0600010101010101" pitchFamily="50" charset="-128"/>
                <a:ea typeface="AR P丸ゴシック体M" panose="020B0600010101010101" pitchFamily="50" charset="-128"/>
              </a:rPr>
              <a:t>(</a:t>
            </a:r>
            <a:r>
              <a:rPr lang="ja-JP" altLang="en-US" dirty="0">
                <a:latin typeface="AR P丸ゴシック体M" panose="020B0600010101010101" pitchFamily="50" charset="-128"/>
                <a:ea typeface="AR P丸ゴシック体M" panose="020B0600010101010101" pitchFamily="50" charset="-128"/>
              </a:rPr>
              <a:t>左側</a:t>
            </a:r>
            <a:r>
              <a:rPr lang="en-US" altLang="ja-JP" dirty="0">
                <a:latin typeface="AR P丸ゴシック体M" panose="020B0600010101010101" pitchFamily="50" charset="-128"/>
                <a:ea typeface="AR P丸ゴシック体M" panose="020B0600010101010101" pitchFamily="50" charset="-128"/>
              </a:rPr>
              <a:t>)</a:t>
            </a:r>
            <a:r>
              <a:rPr lang="ja-JP" altLang="en-US" dirty="0">
                <a:latin typeface="AR P丸ゴシック体M" panose="020B0600010101010101" pitchFamily="50" charset="-128"/>
                <a:ea typeface="AR P丸ゴシック体M" panose="020B0600010101010101" pitchFamily="50" charset="-128"/>
              </a:rPr>
              <a:t>とハッブル宇宙望遠鏡</a:t>
            </a:r>
            <a:r>
              <a:rPr lang="en-US" altLang="ja-JP" dirty="0">
                <a:latin typeface="AR P丸ゴシック体M" panose="020B0600010101010101" pitchFamily="50" charset="-128"/>
                <a:ea typeface="AR P丸ゴシック体M" panose="020B0600010101010101" pitchFamily="50" charset="-128"/>
              </a:rPr>
              <a:t>(</a:t>
            </a:r>
            <a:r>
              <a:rPr lang="ja-JP" altLang="en-US" dirty="0">
                <a:latin typeface="AR P丸ゴシック体M" panose="020B0600010101010101" pitchFamily="50" charset="-128"/>
                <a:ea typeface="AR P丸ゴシック体M" panose="020B0600010101010101" pitchFamily="50" charset="-128"/>
              </a:rPr>
              <a:t>右側</a:t>
            </a:r>
            <a:r>
              <a:rPr lang="en-US" altLang="ja-JP" dirty="0">
                <a:latin typeface="AR P丸ゴシック体M" panose="020B0600010101010101" pitchFamily="50" charset="-128"/>
                <a:ea typeface="AR P丸ゴシック体M" panose="020B0600010101010101" pitchFamily="50" charset="-128"/>
              </a:rPr>
              <a:t>)</a:t>
            </a:r>
            <a:r>
              <a:rPr lang="ja-JP" altLang="en-US" dirty="0">
                <a:latin typeface="AR P丸ゴシック体M" panose="020B0600010101010101" pitchFamily="50" charset="-128"/>
                <a:ea typeface="AR P丸ゴシック体M" panose="020B0600010101010101" pitchFamily="50" charset="-128"/>
              </a:rPr>
              <a:t>による木星オーロラ観測の</a:t>
            </a:r>
            <a:r>
              <a:rPr lang="ja-JP" altLang="en-US" dirty="0" smtClean="0">
                <a:latin typeface="AR P丸ゴシック体M" panose="020B0600010101010101" pitchFamily="50" charset="-128"/>
                <a:ea typeface="AR P丸ゴシック体M" panose="020B0600010101010101" pitchFamily="50" charset="-128"/>
              </a:rPr>
              <a:t>想像図</a:t>
            </a:r>
            <a:endParaRPr lang="en-US" altLang="ja-JP" dirty="0" smtClean="0">
              <a:latin typeface="AR P丸ゴシック体M" panose="020B0600010101010101" pitchFamily="50" charset="-128"/>
              <a:ea typeface="AR P丸ゴシック体M" panose="020B0600010101010101" pitchFamily="50" charset="-128"/>
            </a:endParaRPr>
          </a:p>
          <a:p>
            <a:r>
              <a:rPr kumimoji="1" lang="en-US" altLang="ja-JP" dirty="0" err="1" smtClean="0">
                <a:latin typeface="AR P丸ゴシック体M" panose="020B0600010101010101" pitchFamily="50" charset="-128"/>
                <a:ea typeface="AR P丸ゴシック体M" panose="020B0600010101010101" pitchFamily="50" charset="-128"/>
              </a:rPr>
              <a:t>Copyright:JAXA</a:t>
            </a:r>
            <a:endParaRPr kumimoji="1" lang="ja-JP" altLang="en-US" dirty="0">
              <a:latin typeface="AR P丸ゴシック体M" panose="020B0600010101010101" pitchFamily="50" charset="-128"/>
              <a:ea typeface="AR P丸ゴシック体M" panose="020B0600010101010101" pitchFamily="50" charset="-128"/>
            </a:endParaRPr>
          </a:p>
        </p:txBody>
      </p:sp>
    </p:spTree>
    <p:extLst>
      <p:ext uri="{BB962C8B-B14F-4D97-AF65-F5344CB8AC3E}">
        <p14:creationId xmlns:p14="http://schemas.microsoft.com/office/powerpoint/2010/main" val="10364952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強い放射線帯</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9983177"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地球のバンアレンのような強い放射能帯をもっており、木星探査機を送り込む際の障害になる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22</a:t>
            </a:fld>
            <a:endParaRPr kumimoji="1" lang="ja-JP" altLang="en-US" dirty="0"/>
          </a:p>
        </p:txBody>
      </p:sp>
      <p:pic>
        <p:nvPicPr>
          <p:cNvPr id="1026" name="Picture 2" descr="http://shnet1.stelab.nagoya-u.ac.jp/ste-www1/naze/planet/img/3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7517" y="2856674"/>
            <a:ext cx="6305550" cy="363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939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000" b="-1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強い放射線帯</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9983177"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バンアレン帯</a:t>
            </a: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23</a:t>
            </a:fld>
            <a:endParaRPr kumimoji="1" lang="ja-JP" altLang="en-US" dirty="0"/>
          </a:p>
        </p:txBody>
      </p:sp>
      <p:sp>
        <p:nvSpPr>
          <p:cNvPr id="5" name="テキスト ボックス 4"/>
          <p:cNvSpPr txBox="1"/>
          <p:nvPr/>
        </p:nvSpPr>
        <p:spPr>
          <a:xfrm>
            <a:off x="470595" y="2109857"/>
            <a:ext cx="6395427" cy="1815882"/>
          </a:xfrm>
          <a:prstGeom prst="rect">
            <a:avLst/>
          </a:prstGeom>
          <a:noFill/>
        </p:spPr>
        <p:txBody>
          <a:bodyPr wrap="square" rtlCol="0">
            <a:spAutoFit/>
          </a:bodyPr>
          <a:lstStyle/>
          <a:p>
            <a:r>
              <a:rPr lang="ja-JP" altLang="en-US" sz="2800" dirty="0" smtClean="0">
                <a:latin typeface="AR P丸ゴシック体M" panose="020B0600010101010101" pitchFamily="50" charset="-128"/>
                <a:ea typeface="AR P丸ゴシック体M" panose="020B0600010101010101" pitchFamily="50" charset="-128"/>
              </a:rPr>
              <a:t>地球</a:t>
            </a:r>
            <a:r>
              <a:rPr lang="ja-JP" altLang="en-US" sz="2800" dirty="0">
                <a:latin typeface="AR P丸ゴシック体M" panose="020B0600010101010101" pitchFamily="50" charset="-128"/>
                <a:ea typeface="AR P丸ゴシック体M" panose="020B0600010101010101" pitchFamily="50" charset="-128"/>
              </a:rPr>
              <a:t>の赤道上空にある荷電粒子が地球の磁場にとらえられてたまっている場所</a:t>
            </a:r>
          </a:p>
          <a:p>
            <a:r>
              <a:rPr lang="ja-JP" altLang="en-US" sz="2800" dirty="0" smtClean="0">
                <a:latin typeface="AR P丸ゴシック体M" panose="020B0600010101010101" pitchFamily="50" charset="-128"/>
                <a:ea typeface="AR P丸ゴシック体M" panose="020B0600010101010101" pitchFamily="50" charset="-128"/>
              </a:rPr>
              <a:t>荷電</a:t>
            </a:r>
            <a:r>
              <a:rPr lang="ja-JP" altLang="en-US" sz="2800" dirty="0">
                <a:latin typeface="AR P丸ゴシック体M" panose="020B0600010101010101" pitchFamily="50" charset="-128"/>
                <a:ea typeface="AR P丸ゴシック体M" panose="020B0600010101010101" pitchFamily="50" charset="-128"/>
              </a:rPr>
              <a:t>粒子は放射線の実体なのでバンアレン帯は高放射能帯ということになる</a:t>
            </a:r>
          </a:p>
        </p:txBody>
      </p:sp>
      <p:pic>
        <p:nvPicPr>
          <p:cNvPr id="9" name="図 8"/>
          <p:cNvPicPr>
            <a:picLocks noChangeAspect="1"/>
          </p:cNvPicPr>
          <p:nvPr/>
        </p:nvPicPr>
        <p:blipFill>
          <a:blip r:embed="rId3"/>
          <a:stretch>
            <a:fillRect/>
          </a:stretch>
        </p:blipFill>
        <p:spPr>
          <a:xfrm>
            <a:off x="7151049" y="1652337"/>
            <a:ext cx="5040951" cy="3775848"/>
          </a:xfrm>
          <a:prstGeom prst="rect">
            <a:avLst/>
          </a:prstGeom>
        </p:spPr>
      </p:pic>
    </p:spTree>
    <p:extLst>
      <p:ext uri="{BB962C8B-B14F-4D97-AF65-F5344CB8AC3E}">
        <p14:creationId xmlns:p14="http://schemas.microsoft.com/office/powerpoint/2010/main" val="1613658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t>地球への天体衝突を減らす</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2" y="1652337"/>
            <a:ext cx="11367477" cy="4840538"/>
          </a:xfrm>
        </p:spPr>
        <p:txBody>
          <a:bodyPr>
            <a:normAutofit/>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太陽系の外縁から来る彗星は木星重力の強い影響を</a:t>
            </a:r>
            <a:r>
              <a:rPr lang="ja-JP" altLang="en-US" sz="3200" dirty="0" smtClean="0">
                <a:latin typeface="AR P丸ゴシック体M" panose="020B0600010101010101" pitchFamily="50" charset="-128"/>
                <a:ea typeface="AR P丸ゴシック体M" panose="020B0600010101010101" pitchFamily="50" charset="-128"/>
              </a:rPr>
              <a:t>受ける</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彗星</a:t>
            </a:r>
            <a:r>
              <a:rPr lang="ja-JP" altLang="en-US" sz="3200" dirty="0">
                <a:latin typeface="AR P丸ゴシック体M" panose="020B0600010101010101" pitchFamily="50" charset="-128"/>
                <a:ea typeface="AR P丸ゴシック体M" panose="020B0600010101010101" pitchFamily="50" charset="-128"/>
              </a:rPr>
              <a:t>の多くは木星重力を抜けて太陽系の内側に侵入することが</a:t>
            </a:r>
            <a:r>
              <a:rPr lang="ja-JP" altLang="en-US" sz="3200" dirty="0" smtClean="0">
                <a:latin typeface="AR P丸ゴシック体M" panose="020B0600010101010101" pitchFamily="50" charset="-128"/>
                <a:ea typeface="AR P丸ゴシック体M" panose="020B0600010101010101" pitchFamily="50" charset="-128"/>
              </a:rPr>
              <a:t>できない</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木星</a:t>
            </a:r>
            <a:r>
              <a:rPr lang="ja-JP" altLang="en-US" sz="3200" dirty="0">
                <a:latin typeface="AR P丸ゴシック体M" panose="020B0600010101010101" pitchFamily="50" charset="-128"/>
                <a:ea typeface="AR P丸ゴシック体M" panose="020B0600010101010101" pitchFamily="50" charset="-128"/>
              </a:rPr>
              <a:t>が地球を彗星の衝突からある程度守ったことによって複雑な生命が地球で進化</a:t>
            </a:r>
            <a:r>
              <a:rPr lang="ja-JP" altLang="en-US" sz="3200" dirty="0" smtClean="0">
                <a:latin typeface="AR P丸ゴシック体M" panose="020B0600010101010101" pitchFamily="50" charset="-128"/>
                <a:ea typeface="AR P丸ゴシック体M" panose="020B0600010101010101" pitchFamily="50" charset="-128"/>
              </a:rPr>
              <a:t>できた</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a:t>
            </a:r>
            <a:r>
              <a:rPr lang="ja-JP" altLang="en-US" sz="3200" dirty="0">
                <a:latin typeface="AR P丸ゴシック体M" panose="020B0600010101010101" pitchFamily="50" charset="-128"/>
                <a:ea typeface="AR P丸ゴシック体M" panose="020B0600010101010101" pitchFamily="50" charset="-128"/>
              </a:rPr>
              <a:t>木星がないとすると地球への衝突頻度は数千倍！？）</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24</a:t>
            </a:fld>
            <a:endParaRPr kumimoji="1" lang="ja-JP" altLang="en-US" dirty="0"/>
          </a:p>
        </p:txBody>
      </p:sp>
    </p:spTree>
    <p:extLst>
      <p:ext uri="{BB962C8B-B14F-4D97-AF65-F5344CB8AC3E}">
        <p14:creationId xmlns:p14="http://schemas.microsoft.com/office/powerpoint/2010/main" val="11488899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シューメーカー</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・レヴィ第</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9</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彗星</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6"/>
            <a:ext cx="6947877" cy="4840539"/>
          </a:xfrm>
        </p:spPr>
        <p:txBody>
          <a:bodyPr>
            <a:normAutofit lnSpcReduction="10000"/>
          </a:bodyPr>
          <a:lstStyle/>
          <a:p>
            <a:pPr marL="0" indent="0">
              <a:buNone/>
            </a:pPr>
            <a:r>
              <a:rPr lang="en-US" altLang="ja-JP" sz="3200" dirty="0">
                <a:latin typeface="AR P丸ゴシック体M" panose="020B0600010101010101" pitchFamily="50" charset="-128"/>
                <a:ea typeface="AR P丸ゴシック体M" panose="020B0600010101010101" pitchFamily="50" charset="-128"/>
              </a:rPr>
              <a:t>1994</a:t>
            </a:r>
            <a:r>
              <a:rPr lang="ja-JP" altLang="en-US" sz="3200" dirty="0">
                <a:latin typeface="AR P丸ゴシック体M" panose="020B0600010101010101" pitchFamily="50" charset="-128"/>
                <a:ea typeface="AR P丸ゴシック体M" panose="020B0600010101010101" pitchFamily="50" charset="-128"/>
              </a:rPr>
              <a:t>年</a:t>
            </a:r>
            <a:r>
              <a:rPr lang="en-US" altLang="ja-JP" sz="3200" dirty="0">
                <a:latin typeface="AR P丸ゴシック体M" panose="020B0600010101010101" pitchFamily="50" charset="-128"/>
                <a:ea typeface="AR P丸ゴシック体M" panose="020B0600010101010101" pitchFamily="50" charset="-128"/>
              </a:rPr>
              <a:t>7</a:t>
            </a:r>
            <a:r>
              <a:rPr lang="ja-JP" altLang="en-US" sz="3200" dirty="0">
                <a:latin typeface="AR P丸ゴシック体M" panose="020B0600010101010101" pitchFamily="50" charset="-128"/>
                <a:ea typeface="AR P丸ゴシック体M" panose="020B0600010101010101" pitchFamily="50" charset="-128"/>
              </a:rPr>
              <a:t>月木星の重力と潮汐作用で</a:t>
            </a:r>
            <a:r>
              <a:rPr lang="en-US" altLang="ja-JP" sz="3200" dirty="0">
                <a:latin typeface="AR P丸ゴシック体M" panose="020B0600010101010101" pitchFamily="50" charset="-128"/>
                <a:ea typeface="AR P丸ゴシック体M" panose="020B0600010101010101" pitchFamily="50" charset="-128"/>
              </a:rPr>
              <a:t>21</a:t>
            </a:r>
            <a:r>
              <a:rPr lang="ja-JP" altLang="en-US" sz="3200" dirty="0">
                <a:latin typeface="AR P丸ゴシック体M" panose="020B0600010101010101" pitchFamily="50" charset="-128"/>
                <a:ea typeface="AR P丸ゴシック体M" panose="020B0600010101010101" pitchFamily="50" charset="-128"/>
              </a:rPr>
              <a:t>個の破片に分裂した彗星が相次いで木星に衝突した　素の衝突痕はアマチュア用の天体望遠鏡でもわかるほど大規模なもの</a:t>
            </a:r>
            <a:r>
              <a:rPr lang="ja-JP" altLang="en-US" sz="3200" dirty="0" smtClean="0">
                <a:latin typeface="AR P丸ゴシック体M" panose="020B0600010101010101" pitchFamily="50" charset="-128"/>
                <a:ea typeface="AR P丸ゴシック体M" panose="020B0600010101010101" pitchFamily="50" charset="-128"/>
              </a:rPr>
              <a:t>だった　この</a:t>
            </a:r>
            <a:r>
              <a:rPr lang="ja-JP" altLang="en-US" sz="3200" dirty="0">
                <a:latin typeface="AR P丸ゴシック体M" panose="020B0600010101010101" pitchFamily="50" charset="-128"/>
                <a:ea typeface="AR P丸ゴシック体M" panose="020B0600010101010101" pitchFamily="50" charset="-128"/>
              </a:rPr>
              <a:t>彗星によって木星に水がもたらされた（水の分布を調べたら衝突位置に集中していた）　もしこの彗星が地球に衝突していたら生命は全滅していたと思われる　地球への天体衝突が現実問題として急浮上、積極的な観測が開始された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25</a:t>
            </a:fld>
            <a:endParaRPr kumimoji="1" lang="ja-JP" altLang="en-US" dirty="0"/>
          </a:p>
        </p:txBody>
      </p:sp>
      <p:pic>
        <p:nvPicPr>
          <p:cNvPr id="8" name="図 7"/>
          <p:cNvPicPr>
            <a:picLocks noChangeAspect="1"/>
          </p:cNvPicPr>
          <p:nvPr/>
        </p:nvPicPr>
        <p:blipFill>
          <a:blip r:embed="rId2"/>
          <a:stretch>
            <a:fillRect/>
          </a:stretch>
        </p:blipFill>
        <p:spPr>
          <a:xfrm>
            <a:off x="7124700" y="2152650"/>
            <a:ext cx="4894368" cy="3863975"/>
          </a:xfrm>
          <a:prstGeom prst="rect">
            <a:avLst/>
          </a:prstGeom>
        </p:spPr>
      </p:pic>
    </p:spTree>
    <p:extLst>
      <p:ext uri="{BB962C8B-B14F-4D97-AF65-F5344CB8AC3E}">
        <p14:creationId xmlns:p14="http://schemas.microsoft.com/office/powerpoint/2010/main" val="11539684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非常に淡い環</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490245"/>
            <a:ext cx="12281877" cy="4840538"/>
          </a:xfrm>
        </p:spPr>
        <p:txBody>
          <a:bodyPr>
            <a:normAutofit/>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主環の幅 </a:t>
            </a:r>
            <a:r>
              <a:rPr lang="en-US" altLang="ja-JP" sz="3200" dirty="0">
                <a:latin typeface="AR P丸ゴシック体M" panose="020B0600010101010101" pitchFamily="50" charset="-128"/>
                <a:ea typeface="AR P丸ゴシック体M" panose="020B0600010101010101" pitchFamily="50" charset="-128"/>
              </a:rPr>
              <a:t>6400km</a:t>
            </a:r>
            <a:r>
              <a:rPr lang="ja-JP" altLang="en-US" sz="3200" dirty="0">
                <a:latin typeface="AR P丸ゴシック体M" panose="020B0600010101010101" pitchFamily="50" charset="-128"/>
                <a:ea typeface="AR P丸ゴシック体M" panose="020B0600010101010101" pitchFamily="50" charset="-128"/>
              </a:rPr>
              <a:t>　厚さ </a:t>
            </a:r>
            <a:r>
              <a:rPr lang="en-US" altLang="ja-JP" sz="3200" dirty="0">
                <a:latin typeface="AR P丸ゴシック体M" panose="020B0600010101010101" pitchFamily="50" charset="-128"/>
                <a:ea typeface="AR P丸ゴシック体M" panose="020B0600010101010101" pitchFamily="50" charset="-128"/>
              </a:rPr>
              <a:t>30km</a:t>
            </a:r>
            <a:r>
              <a:rPr lang="ja-JP" altLang="en-US" sz="3200" dirty="0">
                <a:latin typeface="AR P丸ゴシック体M" panose="020B0600010101010101" pitchFamily="50" charset="-128"/>
                <a:ea typeface="AR P丸ゴシック体M" panose="020B0600010101010101" pitchFamily="50" charset="-128"/>
              </a:rPr>
              <a:t>以下</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地上</a:t>
            </a:r>
            <a:r>
              <a:rPr lang="ja-JP" altLang="en-US" sz="3200" dirty="0">
                <a:latin typeface="AR P丸ゴシック体M" panose="020B0600010101010101" pitchFamily="50" charset="-128"/>
                <a:ea typeface="AR P丸ゴシック体M" panose="020B0600010101010101" pitchFamily="50" charset="-128"/>
              </a:rPr>
              <a:t>から観測するには最大級の望遠鏡が必要なほど見えにくい</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26</a:t>
            </a:fld>
            <a:endParaRPr kumimoji="1" lang="ja-JP" altLang="en-US" dirty="0"/>
          </a:p>
        </p:txBody>
      </p:sp>
      <p:pic>
        <p:nvPicPr>
          <p:cNvPr id="9" name="図 8"/>
          <p:cNvPicPr>
            <a:picLocks noChangeAspect="1"/>
          </p:cNvPicPr>
          <p:nvPr/>
        </p:nvPicPr>
        <p:blipFill>
          <a:blip r:embed="rId2"/>
          <a:stretch>
            <a:fillRect/>
          </a:stretch>
        </p:blipFill>
        <p:spPr>
          <a:xfrm>
            <a:off x="5410200" y="3111962"/>
            <a:ext cx="6038850" cy="3218821"/>
          </a:xfrm>
          <a:prstGeom prst="rect">
            <a:avLst/>
          </a:prstGeom>
        </p:spPr>
      </p:pic>
      <p:sp>
        <p:nvSpPr>
          <p:cNvPr id="10" name="テキスト ボックス 9"/>
          <p:cNvSpPr txBox="1"/>
          <p:nvPr/>
        </p:nvSpPr>
        <p:spPr>
          <a:xfrm>
            <a:off x="1390650" y="5684452"/>
            <a:ext cx="4019550" cy="646331"/>
          </a:xfrm>
          <a:prstGeom prst="rect">
            <a:avLst/>
          </a:prstGeom>
          <a:noFill/>
        </p:spPr>
        <p:txBody>
          <a:bodyPr wrap="square" rtlCol="0">
            <a:spAutoFit/>
          </a:bodyPr>
          <a:lstStyle/>
          <a:p>
            <a:r>
              <a:rPr lang="ja-JP" altLang="en-US" dirty="0">
                <a:latin typeface="AR P丸ゴシック体M" panose="020B0600010101010101" pitchFamily="50" charset="-128"/>
                <a:ea typeface="AR P丸ゴシック体M" panose="020B0600010101010101" pitchFamily="50" charset="-128"/>
              </a:rPr>
              <a:t>探査機「ガリレオ」が撮影した木星の環　</a:t>
            </a:r>
            <a:r>
              <a:rPr lang="en-US" altLang="ja-JP" dirty="0">
                <a:latin typeface="AR P丸ゴシック体M" panose="020B0600010101010101" pitchFamily="50" charset="-128"/>
                <a:ea typeface="AR P丸ゴシック体M" panose="020B0600010101010101" pitchFamily="50" charset="-128"/>
              </a:rPr>
              <a:t>(c)NASA/JPL/Cornell University</a:t>
            </a:r>
            <a:endParaRPr kumimoji="1" lang="ja-JP" altLang="en-US" dirty="0">
              <a:latin typeface="AR P丸ゴシック体M" panose="020B0600010101010101" pitchFamily="50" charset="-128"/>
              <a:ea typeface="AR P丸ゴシック体M" panose="020B0600010101010101" pitchFamily="50" charset="-128"/>
            </a:endParaRPr>
          </a:p>
        </p:txBody>
      </p:sp>
    </p:spTree>
    <p:extLst>
      <p:ext uri="{BB962C8B-B14F-4D97-AF65-F5344CB8AC3E}">
        <p14:creationId xmlns:p14="http://schemas.microsoft.com/office/powerpoint/2010/main" val="9096263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非常に淡い環</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490245"/>
            <a:ext cx="6433527" cy="4148555"/>
          </a:xfrm>
        </p:spPr>
        <p:txBody>
          <a:bodyPr>
            <a:normAutofit/>
          </a:bodyPr>
          <a:lstStyle/>
          <a:p>
            <a:pPr marL="0" indent="0">
              <a:buNone/>
            </a:pPr>
            <a:r>
              <a:rPr lang="en-US" altLang="ja-JP" sz="3200" dirty="0" smtClean="0">
                <a:latin typeface="AR P丸ゴシック体M" panose="020B0600010101010101" pitchFamily="50" charset="-128"/>
                <a:ea typeface="AR P丸ゴシック体M" panose="020B0600010101010101" pitchFamily="50" charset="-128"/>
              </a:rPr>
              <a:t>4</a:t>
            </a:r>
            <a:r>
              <a:rPr lang="ja-JP" altLang="en-US" sz="3200" dirty="0">
                <a:latin typeface="AR P丸ゴシック体M" panose="020B0600010101010101" pitchFamily="50" charset="-128"/>
                <a:ea typeface="AR P丸ゴシック体M" panose="020B0600010101010101" pitchFamily="50" charset="-128"/>
              </a:rPr>
              <a:t>つ主要な環があり内側から ハロ環 主環 ゴサマー環 ゴサマー環</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いずれ</a:t>
            </a:r>
            <a:r>
              <a:rPr lang="ja-JP" altLang="en-US" sz="3200" dirty="0">
                <a:latin typeface="AR P丸ゴシック体M" panose="020B0600010101010101" pitchFamily="50" charset="-128"/>
                <a:ea typeface="AR P丸ゴシック体M" panose="020B0600010101010101" pitchFamily="50" charset="-128"/>
              </a:rPr>
              <a:t>のリングも小さな塵粒子（</a:t>
            </a:r>
            <a:r>
              <a:rPr lang="en-US" altLang="ja-JP" sz="3200" dirty="0" err="1">
                <a:latin typeface="AR P丸ゴシック体M" panose="020B0600010101010101" pitchFamily="50" charset="-128"/>
                <a:ea typeface="AR P丸ゴシック体M" panose="020B0600010101010101" pitchFamily="50" charset="-128"/>
              </a:rPr>
              <a:t>μm</a:t>
            </a:r>
            <a:r>
              <a:rPr lang="ja-JP" altLang="en-US" sz="3200" dirty="0">
                <a:latin typeface="AR P丸ゴシック体M" panose="020B0600010101010101" pitchFamily="50" charset="-128"/>
                <a:ea typeface="AR P丸ゴシック体M" panose="020B0600010101010101" pitchFamily="50" charset="-128"/>
              </a:rPr>
              <a:t>スケール）でできている</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塵</a:t>
            </a:r>
            <a:r>
              <a:rPr lang="ja-JP" altLang="en-US" sz="3200" dirty="0">
                <a:latin typeface="AR P丸ゴシック体M" panose="020B0600010101010101" pitchFamily="50" charset="-128"/>
                <a:ea typeface="AR P丸ゴシック体M" panose="020B0600010101010101" pitchFamily="50" charset="-128"/>
              </a:rPr>
              <a:t>粒子はリング周辺を公転する小さな衛星に流星が衝突して巻き上げられたもの</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27</a:t>
            </a:fld>
            <a:endParaRPr kumimoji="1" lang="ja-JP" altLang="en-US" dirty="0"/>
          </a:p>
        </p:txBody>
      </p:sp>
      <p:pic>
        <p:nvPicPr>
          <p:cNvPr id="8" name="図 7"/>
          <p:cNvPicPr>
            <a:picLocks noChangeAspect="1"/>
          </p:cNvPicPr>
          <p:nvPr/>
        </p:nvPicPr>
        <p:blipFill>
          <a:blip r:embed="rId2"/>
          <a:stretch>
            <a:fillRect/>
          </a:stretch>
        </p:blipFill>
        <p:spPr>
          <a:xfrm>
            <a:off x="6641851" y="1549525"/>
            <a:ext cx="5373326" cy="4029994"/>
          </a:xfrm>
          <a:prstGeom prst="rect">
            <a:avLst/>
          </a:prstGeom>
        </p:spPr>
      </p:pic>
    </p:spTree>
    <p:extLst>
      <p:ext uri="{BB962C8B-B14F-4D97-AF65-F5344CB8AC3E}">
        <p14:creationId xmlns:p14="http://schemas.microsoft.com/office/powerpoint/2010/main" val="42701118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en-US" altLang="ja-JP" sz="4800" dirty="0" smtClean="0">
                <a:latin typeface="Segoe UI Symbol" panose="020B0502040204020203" pitchFamily="34" charset="0"/>
                <a:ea typeface="HGｺﾞｼｯｸE" panose="020B0909000000000000" pitchFamily="49" charset="-128"/>
                <a:cs typeface="Segoe UI Black" panose="020B0A02040204020203" pitchFamily="34" charset="0"/>
              </a:rPr>
              <a:t>60</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個以上</a:t>
            </a:r>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の</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衛星</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7557477"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これまでに</a:t>
            </a:r>
            <a:r>
              <a:rPr lang="en-US" altLang="ja-JP" sz="3200" dirty="0">
                <a:latin typeface="AR P丸ゴシック体M" panose="020B0600010101010101" pitchFamily="50" charset="-128"/>
                <a:ea typeface="AR P丸ゴシック体M" panose="020B0600010101010101" pitchFamily="50" charset="-128"/>
              </a:rPr>
              <a:t>67</a:t>
            </a:r>
            <a:r>
              <a:rPr lang="ja-JP" altLang="en-US" sz="3200" dirty="0">
                <a:latin typeface="AR P丸ゴシック体M" panose="020B0600010101010101" pitchFamily="50" charset="-128"/>
                <a:ea typeface="AR P丸ゴシック体M" panose="020B0600010101010101" pitchFamily="50" charset="-128"/>
              </a:rPr>
              <a:t>個の衛星が見つかっている</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代表的</a:t>
            </a:r>
            <a:r>
              <a:rPr lang="ja-JP" altLang="en-US" sz="3200" dirty="0">
                <a:latin typeface="AR P丸ゴシック体M" panose="020B0600010101010101" pitchFamily="50" charset="-128"/>
                <a:ea typeface="AR P丸ゴシック体M" panose="020B0600010101010101" pitchFamily="50" charset="-128"/>
              </a:rPr>
              <a:t>なものは</a:t>
            </a:r>
            <a:r>
              <a:rPr lang="en-US" altLang="ja-JP" sz="3200" dirty="0">
                <a:latin typeface="AR P丸ゴシック体M" panose="020B0600010101010101" pitchFamily="50" charset="-128"/>
                <a:ea typeface="AR P丸ゴシック体M" panose="020B0600010101010101" pitchFamily="50" charset="-128"/>
              </a:rPr>
              <a:t>1610</a:t>
            </a:r>
            <a:r>
              <a:rPr lang="ja-JP" altLang="en-US" sz="3200" dirty="0">
                <a:latin typeface="AR P丸ゴシック体M" panose="020B0600010101010101" pitchFamily="50" charset="-128"/>
                <a:ea typeface="AR P丸ゴシック体M" panose="020B0600010101010101" pitchFamily="50" charset="-128"/>
              </a:rPr>
              <a:t>年にガリレオ・ガリレイによって発見されたガリレオ衛星</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ガリレオ</a:t>
            </a:r>
            <a:r>
              <a:rPr lang="ja-JP" altLang="en-US" sz="3200" dirty="0">
                <a:latin typeface="AR P丸ゴシック体M" panose="020B0600010101010101" pitchFamily="50" charset="-128"/>
                <a:ea typeface="AR P丸ゴシック体M" panose="020B0600010101010101" pitchFamily="50" charset="-128"/>
              </a:rPr>
              <a:t>衛星はイオ・エウロパ・ガニメデ・カリストの４つの衛星のこと</a:t>
            </a:r>
          </a:p>
          <a:p>
            <a:pPr marL="0" indent="0">
              <a:buNone/>
            </a:pPr>
            <a:r>
              <a:rPr lang="ja-JP" altLang="en-US" sz="3200" dirty="0">
                <a:latin typeface="AR P丸ゴシック体M" panose="020B0600010101010101" pitchFamily="50" charset="-128"/>
                <a:ea typeface="AR P丸ゴシック体M" panose="020B0600010101010101" pitchFamily="50" charset="-128"/>
              </a:rPr>
              <a:t>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28</a:t>
            </a:fld>
            <a:endParaRPr kumimoji="1" lang="ja-JP" altLang="en-US" dirty="0"/>
          </a:p>
        </p:txBody>
      </p:sp>
      <p:pic>
        <p:nvPicPr>
          <p:cNvPr id="8" name="図 7"/>
          <p:cNvPicPr>
            <a:picLocks noChangeAspect="1"/>
          </p:cNvPicPr>
          <p:nvPr/>
        </p:nvPicPr>
        <p:blipFill>
          <a:blip r:embed="rId2"/>
          <a:stretch>
            <a:fillRect/>
          </a:stretch>
        </p:blipFill>
        <p:spPr>
          <a:xfrm>
            <a:off x="7734300" y="622598"/>
            <a:ext cx="4057650" cy="5782151"/>
          </a:xfrm>
          <a:prstGeom prst="rect">
            <a:avLst/>
          </a:prstGeom>
        </p:spPr>
      </p:pic>
      <p:pic>
        <p:nvPicPr>
          <p:cNvPr id="9" name="図 8"/>
          <p:cNvPicPr>
            <a:picLocks noChangeAspect="1"/>
          </p:cNvPicPr>
          <p:nvPr/>
        </p:nvPicPr>
        <p:blipFill>
          <a:blip r:embed="rId3"/>
          <a:stretch>
            <a:fillRect/>
          </a:stretch>
        </p:blipFill>
        <p:spPr>
          <a:xfrm>
            <a:off x="3228975" y="4467373"/>
            <a:ext cx="3629025" cy="2025502"/>
          </a:xfrm>
          <a:prstGeom prst="rect">
            <a:avLst/>
          </a:prstGeom>
        </p:spPr>
      </p:pic>
    </p:spTree>
    <p:extLst>
      <p:ext uri="{BB962C8B-B14F-4D97-AF65-F5344CB8AC3E}">
        <p14:creationId xmlns:p14="http://schemas.microsoft.com/office/powerpoint/2010/main" val="42326804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プトレマイオス　天動説</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4" y="1652337"/>
            <a:ext cx="6862726" cy="4840538"/>
          </a:xfrm>
        </p:spPr>
        <p:txBody>
          <a:bodyPr>
            <a:normAutofit lnSpcReduction="10000"/>
          </a:bodyPr>
          <a:lstStyle/>
          <a:p>
            <a:pPr marL="0" indent="0">
              <a:buNone/>
            </a:pPr>
            <a:r>
              <a:rPr lang="ja-JP" altLang="en-US" sz="3200" dirty="0" smtClean="0">
                <a:latin typeface="AR P丸ゴシック体M" panose="020B0600010101010101" pitchFamily="50" charset="-128"/>
                <a:ea typeface="AR P丸ゴシック体M" panose="020B0600010101010101" pitchFamily="50" charset="-128"/>
              </a:rPr>
              <a:t>地球は宇宙の中心にあって、太陽や月や星が地球の周りをまわっているという考え</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アレキサンドリア</a:t>
            </a:r>
            <a:r>
              <a:rPr lang="ja-JP" altLang="en-US" sz="3200" dirty="0">
                <a:latin typeface="AR P丸ゴシック体M" panose="020B0600010101010101" pitchFamily="50" charset="-128"/>
                <a:ea typeface="AR P丸ゴシック体M" panose="020B0600010101010101" pitchFamily="50" charset="-128"/>
              </a:rPr>
              <a:t>の天文学者プトレマイオス（</a:t>
            </a:r>
            <a:r>
              <a:rPr lang="en-US" altLang="ja-JP" sz="3200" dirty="0">
                <a:latin typeface="AR P丸ゴシック体M" panose="020B0600010101010101" pitchFamily="50" charset="-128"/>
                <a:ea typeface="AR P丸ゴシック体M" panose="020B0600010101010101" pitchFamily="50" charset="-128"/>
              </a:rPr>
              <a:t>2</a:t>
            </a:r>
            <a:r>
              <a:rPr lang="ja-JP" altLang="en-US" sz="3200" dirty="0">
                <a:latin typeface="AR P丸ゴシック体M" panose="020B0600010101010101" pitchFamily="50" charset="-128"/>
                <a:ea typeface="AR P丸ゴシック体M" panose="020B0600010101010101" pitchFamily="50" charset="-128"/>
              </a:rPr>
              <a:t>世紀ころ）の考えがもとになって</a:t>
            </a:r>
            <a:r>
              <a:rPr lang="ja-JP" altLang="en-US" sz="3200" dirty="0" smtClean="0">
                <a:latin typeface="AR P丸ゴシック体M" panose="020B0600010101010101" pitchFamily="50" charset="-128"/>
                <a:ea typeface="AR P丸ゴシック体M" panose="020B0600010101010101" pitchFamily="50" charset="-128"/>
              </a:rPr>
              <a:t>いる</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kumimoji="1" lang="en-US" altLang="ja-JP" sz="3200" dirty="0">
                <a:latin typeface="AR P丸ゴシック体M" panose="020B0600010101010101" pitchFamily="50" charset="-128"/>
                <a:ea typeface="AR P丸ゴシック体M" panose="020B0600010101010101" pitchFamily="50" charset="-128"/>
              </a:rPr>
              <a:t>2</a:t>
            </a:r>
            <a:r>
              <a:rPr kumimoji="1" lang="ja-JP" altLang="en-US" sz="3200" dirty="0">
                <a:latin typeface="AR P丸ゴシック体M" panose="020B0600010101010101" pitchFamily="50" charset="-128"/>
                <a:ea typeface="AR P丸ゴシック体M" panose="020B0600010101010101" pitchFamily="50" charset="-128"/>
              </a:rPr>
              <a:t>世紀</a:t>
            </a:r>
            <a:r>
              <a:rPr kumimoji="1" lang="ja-JP" altLang="en-US" sz="3200" dirty="0" smtClean="0">
                <a:latin typeface="AR P丸ゴシック体M" panose="020B0600010101010101" pitchFamily="50" charset="-128"/>
                <a:ea typeface="AR P丸ゴシック体M" panose="020B0600010101010101" pitchFamily="50" charset="-128"/>
              </a:rPr>
              <a:t>から</a:t>
            </a:r>
            <a:r>
              <a:rPr kumimoji="1" lang="en-US" altLang="ja-JP" sz="3200" dirty="0" smtClean="0">
                <a:latin typeface="AR P丸ゴシック体M" panose="020B0600010101010101" pitchFamily="50" charset="-128"/>
                <a:ea typeface="AR P丸ゴシック体M" panose="020B0600010101010101" pitchFamily="50" charset="-128"/>
              </a:rPr>
              <a:t>15</a:t>
            </a:r>
            <a:r>
              <a:rPr kumimoji="1" lang="ja-JP" altLang="en-US" sz="3200" dirty="0" smtClean="0">
                <a:latin typeface="AR P丸ゴシック体M" panose="020B0600010101010101" pitchFamily="50" charset="-128"/>
                <a:ea typeface="AR P丸ゴシック体M" panose="020B0600010101010101" pitchFamily="50" charset="-128"/>
              </a:rPr>
              <a:t>世紀ごろまでの宇宙観</a:t>
            </a:r>
            <a:endParaRPr kumimoji="1"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a:latin typeface="AR P丸ゴシック体M" panose="020B0600010101010101" pitchFamily="50" charset="-128"/>
                <a:ea typeface="AR P丸ゴシック体M" panose="020B0600010101010101" pitchFamily="50" charset="-128"/>
              </a:rPr>
              <a:t>キリスト教的</a:t>
            </a:r>
            <a:r>
              <a:rPr lang="ja-JP" altLang="en-US" sz="3200" dirty="0" smtClean="0">
                <a:latin typeface="AR P丸ゴシック体M" panose="020B0600010101010101" pitchFamily="50" charset="-128"/>
                <a:ea typeface="AR P丸ゴシック体M" panose="020B0600010101010101" pitchFamily="50" charset="-128"/>
              </a:rPr>
              <a:t>にも人間の住む地球が宇宙の中心であるのにふさわしいと考えられていた</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29</a:t>
            </a:fld>
            <a:endParaRPr kumimoji="1" lang="ja-JP" altLang="en-US" dirty="0"/>
          </a:p>
        </p:txBody>
      </p:sp>
      <p:pic>
        <p:nvPicPr>
          <p:cNvPr id="6" name="図 5"/>
          <p:cNvPicPr>
            <a:picLocks noChangeAspect="1"/>
          </p:cNvPicPr>
          <p:nvPr/>
        </p:nvPicPr>
        <p:blipFill rotWithShape="1">
          <a:blip r:embed="rId2"/>
          <a:srcRect l="8813" t="193" r="11905" b="-1"/>
          <a:stretch/>
        </p:blipFill>
        <p:spPr>
          <a:xfrm>
            <a:off x="7376073" y="1387344"/>
            <a:ext cx="4639104" cy="4372237"/>
          </a:xfrm>
          <a:prstGeom prst="rect">
            <a:avLst/>
          </a:prstGeom>
        </p:spPr>
      </p:pic>
    </p:spTree>
    <p:extLst>
      <p:ext uri="{BB962C8B-B14F-4D97-AF65-F5344CB8AC3E}">
        <p14:creationId xmlns:p14="http://schemas.microsoft.com/office/powerpoint/2010/main" val="22333183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自転周期　</a:t>
            </a:r>
            <a:r>
              <a:rPr lang="en-US" altLang="ja-JP" sz="4800" dirty="0" smtClean="0">
                <a:latin typeface="Segoe UI Symbol" panose="020B0502040204020203" pitchFamily="34" charset="0"/>
                <a:ea typeface="Segoe UI Symbol" panose="020B0502040204020203" pitchFamily="34" charset="0"/>
                <a:cs typeface="Segoe UI Black" panose="020B0A02040204020203" pitchFamily="34" charset="0"/>
              </a:rPr>
              <a:t>9</a:t>
            </a:r>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時間</a:t>
            </a:r>
            <a:r>
              <a:rPr lang="en-US" altLang="ja-JP" sz="4800" dirty="0" smtClean="0">
                <a:latin typeface="Segoe UI Symbol" panose="020B0502040204020203" pitchFamily="34" charset="0"/>
                <a:ea typeface="Segoe UI Symbol" panose="020B0502040204020203" pitchFamily="34" charset="0"/>
                <a:cs typeface="Segoe UI Black" panose="020B0A02040204020203" pitchFamily="34" charset="0"/>
              </a:rPr>
              <a:t>56</a:t>
            </a:r>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分</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太陽系の惑星は重いほど自転が速い傾向がある</a:t>
            </a:r>
          </a:p>
          <a:p>
            <a:pPr marL="0" indent="0">
              <a:buNone/>
            </a:pPr>
            <a:r>
              <a:rPr lang="ja-JP" altLang="en-US" sz="3200" dirty="0">
                <a:latin typeface="AR P丸ゴシック体M" panose="020B0600010101010101" pitchFamily="50" charset="-128"/>
                <a:ea typeface="AR P丸ゴシック体M" panose="020B0600010101010101" pitchFamily="50" charset="-128"/>
              </a:rPr>
              <a:t>　　　自転の速さのせいで形は南北がつぶれた楕円形</a:t>
            </a:r>
          </a:p>
          <a:p>
            <a:pPr marL="0" indent="0">
              <a:buNone/>
            </a:pPr>
            <a:endParaRPr lang="ja-JP" altLang="ja-JP" dirty="0">
              <a:latin typeface="AR P丸ゴシック体M" panose="020B0600010101010101" pitchFamily="50" charset="-128"/>
              <a:ea typeface="AR P丸ゴシック体M" panose="020B0600010101010101" pitchFamily="50" charset="-128"/>
            </a:endParaRP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3</a:t>
            </a:fld>
            <a:endParaRPr kumimoji="1" lang="ja-JP" altLang="en-US" dirty="0"/>
          </a:p>
        </p:txBody>
      </p:sp>
      <p:pic>
        <p:nvPicPr>
          <p:cNvPr id="6" name="図 5"/>
          <p:cNvPicPr>
            <a:picLocks noChangeAspect="1"/>
          </p:cNvPicPr>
          <p:nvPr/>
        </p:nvPicPr>
        <p:blipFill>
          <a:blip r:embed="rId2"/>
          <a:stretch>
            <a:fillRect/>
          </a:stretch>
        </p:blipFill>
        <p:spPr>
          <a:xfrm>
            <a:off x="3293979" y="2859255"/>
            <a:ext cx="5604042" cy="3998745"/>
          </a:xfrm>
          <a:prstGeom prst="rect">
            <a:avLst/>
          </a:prstGeom>
        </p:spPr>
      </p:pic>
    </p:spTree>
    <p:extLst>
      <p:ext uri="{BB962C8B-B14F-4D97-AF65-F5344CB8AC3E}">
        <p14:creationId xmlns:p14="http://schemas.microsoft.com/office/powerpoint/2010/main" val="23316892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kumimoji="1"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大航海時代と天動説</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4" y="1652337"/>
            <a:ext cx="6862726" cy="4840538"/>
          </a:xfrm>
        </p:spPr>
        <p:txBody>
          <a:bodyPr/>
          <a:lstStyle/>
          <a:p>
            <a:pPr marL="0" indent="0">
              <a:buNone/>
            </a:pPr>
            <a:r>
              <a:rPr lang="en-US" altLang="ja-JP" dirty="0">
                <a:latin typeface="AR P丸ゴシック体M" panose="020B0600010101010101" pitchFamily="50" charset="-128"/>
                <a:ea typeface="AR P丸ゴシック体M" panose="020B0600010101010101" pitchFamily="50" charset="-128"/>
              </a:rPr>
              <a:t>15</a:t>
            </a:r>
            <a:r>
              <a:rPr lang="ja-JP" altLang="en-US" dirty="0">
                <a:latin typeface="AR P丸ゴシック体M" panose="020B0600010101010101" pitchFamily="50" charset="-128"/>
                <a:ea typeface="AR P丸ゴシック体M" panose="020B0600010101010101" pitchFamily="50" charset="-128"/>
              </a:rPr>
              <a:t>世紀に入って大航海時代が始まると、星の見え方から船の位置を知るという実用上の理由から、天文学がいっそうさかんに研究されるように</a:t>
            </a:r>
            <a:r>
              <a:rPr lang="ja-JP" altLang="en-US" dirty="0" smtClean="0">
                <a:latin typeface="AR P丸ゴシック体M" panose="020B0600010101010101" pitchFamily="50" charset="-128"/>
                <a:ea typeface="AR P丸ゴシック体M" panose="020B0600010101010101" pitchFamily="50" charset="-128"/>
              </a:rPr>
              <a:t>なった</a:t>
            </a:r>
            <a:r>
              <a:rPr lang="ja-JP" altLang="en-US" dirty="0">
                <a:latin typeface="AR P丸ゴシック体M" panose="020B0600010101010101" pitchFamily="50" charset="-128"/>
                <a:ea typeface="AR P丸ゴシック体M" panose="020B0600010101010101" pitchFamily="50" charset="-128"/>
              </a:rPr>
              <a:t>。観測技術が進歩するにつれて、惑星の位置予測がずれる</a:t>
            </a:r>
            <a:r>
              <a:rPr lang="ja-JP" altLang="en-US" dirty="0" smtClean="0">
                <a:latin typeface="AR P丸ゴシック体M" panose="020B0600010101010101" pitchFamily="50" charset="-128"/>
                <a:ea typeface="AR P丸ゴシック体M" panose="020B0600010101010101" pitchFamily="50" charset="-128"/>
              </a:rPr>
              <a:t>などプトレマイオス</a:t>
            </a:r>
            <a:r>
              <a:rPr lang="ja-JP" altLang="en-US" dirty="0">
                <a:latin typeface="AR P丸ゴシック体M" panose="020B0600010101010101" pitchFamily="50" charset="-128"/>
                <a:ea typeface="AR P丸ゴシック体M" panose="020B0600010101010101" pitchFamily="50" charset="-128"/>
              </a:rPr>
              <a:t>の天動説では説明できない事柄も明らかになりはじめ、天動説に疑問をいだく学者も出て</a:t>
            </a:r>
            <a:r>
              <a:rPr lang="ja-JP" altLang="en-US" dirty="0" smtClean="0">
                <a:latin typeface="AR P丸ゴシック体M" panose="020B0600010101010101" pitchFamily="50" charset="-128"/>
                <a:ea typeface="AR P丸ゴシック体M" panose="020B0600010101010101" pitchFamily="50" charset="-128"/>
              </a:rPr>
              <a:t>きた。</a:t>
            </a:r>
            <a:endParaRPr lang="en-US" altLang="ja-JP" dirty="0" smtClean="0">
              <a:latin typeface="AR P丸ゴシック体M" panose="020B0600010101010101" pitchFamily="50" charset="-128"/>
              <a:ea typeface="AR P丸ゴシック体M" panose="020B0600010101010101" pitchFamily="50" charset="-128"/>
            </a:endParaRPr>
          </a:p>
          <a:p>
            <a:pPr marL="0" indent="0">
              <a:buNone/>
            </a:pPr>
            <a:r>
              <a:rPr kumimoji="1" lang="ja-JP" altLang="en-US" dirty="0">
                <a:latin typeface="AR P丸ゴシック体M" panose="020B0600010101010101" pitchFamily="50" charset="-128"/>
                <a:ea typeface="AR P丸ゴシック体M" panose="020B0600010101010101" pitchFamily="50" charset="-128"/>
              </a:rPr>
              <a:t>説明</a:t>
            </a:r>
            <a:r>
              <a:rPr kumimoji="1" lang="ja-JP" altLang="en-US" dirty="0" smtClean="0">
                <a:latin typeface="AR P丸ゴシック体M" panose="020B0600010101010101" pitchFamily="50" charset="-128"/>
                <a:ea typeface="AR P丸ゴシック体M" panose="020B0600010101010101" pitchFamily="50" charset="-128"/>
              </a:rPr>
              <a:t>できない事柄→惑星の逆行など</a:t>
            </a:r>
            <a:endParaRPr kumimoji="1" lang="ja-JP" altLang="en-US" dirty="0">
              <a:latin typeface="AR P丸ゴシック体M" panose="020B0600010101010101" pitchFamily="50" charset="-128"/>
              <a:ea typeface="AR P丸ゴシック体M" panose="020B0600010101010101" pitchFamily="50" charset="-128"/>
            </a:endParaRP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30</a:t>
            </a:fld>
            <a:endParaRPr kumimoji="1" lang="ja-JP" altLang="en-US" dirty="0"/>
          </a:p>
        </p:txBody>
      </p:sp>
      <p:pic>
        <p:nvPicPr>
          <p:cNvPr id="6" name="図 5"/>
          <p:cNvPicPr>
            <a:picLocks noChangeAspect="1"/>
          </p:cNvPicPr>
          <p:nvPr/>
        </p:nvPicPr>
        <p:blipFill>
          <a:blip r:embed="rId2"/>
          <a:stretch>
            <a:fillRect/>
          </a:stretch>
        </p:blipFill>
        <p:spPr>
          <a:xfrm>
            <a:off x="7059458" y="2152356"/>
            <a:ext cx="4778683" cy="2552823"/>
          </a:xfrm>
          <a:prstGeom prst="rect">
            <a:avLst/>
          </a:prstGeom>
        </p:spPr>
      </p:pic>
    </p:spTree>
    <p:extLst>
      <p:ext uri="{BB962C8B-B14F-4D97-AF65-F5344CB8AC3E}">
        <p14:creationId xmlns:p14="http://schemas.microsoft.com/office/powerpoint/2010/main" val="3868208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kumimoji="1"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コペルニクス　地動説</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6980749" cy="4840538"/>
          </a:xfrm>
        </p:spPr>
        <p:txBody>
          <a:bodyPr/>
          <a:lstStyle/>
          <a:p>
            <a:pPr marL="0" indent="0">
              <a:buNone/>
            </a:pPr>
            <a:r>
              <a:rPr kumimoji="1" lang="ja-JP" altLang="en-US" dirty="0" smtClean="0">
                <a:latin typeface="AR P丸ゴシック体M" panose="020B0600010101010101" pitchFamily="50" charset="-128"/>
                <a:ea typeface="AR P丸ゴシック体M" panose="020B0600010101010101" pitchFamily="50" charset="-128"/>
              </a:rPr>
              <a:t>太陽を宇宙の中心におき、そのまわりを地球などの惑星が回転しているという考え</a:t>
            </a:r>
            <a:endParaRPr kumimoji="1" lang="en-US" altLang="ja-JP" dirty="0" smtClean="0">
              <a:latin typeface="AR P丸ゴシック体M" panose="020B0600010101010101" pitchFamily="50" charset="-128"/>
              <a:ea typeface="AR P丸ゴシック体M" panose="020B0600010101010101" pitchFamily="50" charset="-128"/>
            </a:endParaRPr>
          </a:p>
          <a:p>
            <a:pPr marL="0" indent="0">
              <a:buNone/>
            </a:pPr>
            <a:r>
              <a:rPr lang="ja-JP" altLang="en-US" dirty="0" smtClean="0">
                <a:latin typeface="AR P丸ゴシック体M" panose="020B0600010101010101" pitchFamily="50" charset="-128"/>
                <a:ea typeface="AR P丸ゴシック体M" panose="020B0600010101010101" pitchFamily="50" charset="-128"/>
              </a:rPr>
              <a:t>この説を述べた著書は当時の宗教への配慮から「天球の回転について」という書名で出版され、出版されたのも</a:t>
            </a:r>
            <a:r>
              <a:rPr lang="en-US" altLang="ja-JP" dirty="0" smtClean="0">
                <a:latin typeface="AR P丸ゴシック体M" panose="020B0600010101010101" pitchFamily="50" charset="-128"/>
                <a:ea typeface="AR P丸ゴシック体M" panose="020B0600010101010101" pitchFamily="50" charset="-128"/>
              </a:rPr>
              <a:t>1543</a:t>
            </a:r>
            <a:r>
              <a:rPr lang="ja-JP" altLang="en-US" dirty="0" smtClean="0">
                <a:latin typeface="AR P丸ゴシック体M" panose="020B0600010101010101" pitchFamily="50" charset="-128"/>
                <a:ea typeface="AR P丸ゴシック体M" panose="020B0600010101010101" pitchFamily="50" charset="-128"/>
              </a:rPr>
              <a:t>年の彼の死の直前だった</a:t>
            </a:r>
            <a:endParaRPr lang="en-US" altLang="ja-JP" dirty="0" smtClean="0">
              <a:latin typeface="AR P丸ゴシック体M" panose="020B0600010101010101" pitchFamily="50" charset="-128"/>
              <a:ea typeface="AR P丸ゴシック体M" panose="020B0600010101010101" pitchFamily="50" charset="-128"/>
            </a:endParaRPr>
          </a:p>
          <a:p>
            <a:pPr marL="0" indent="0">
              <a:buNone/>
            </a:pPr>
            <a:r>
              <a:rPr lang="ja-JP" altLang="en-US" dirty="0" smtClean="0">
                <a:latin typeface="AR P丸ゴシック体M" panose="020B0600010101010101" pitchFamily="50" charset="-128"/>
                <a:ea typeface="AR P丸ゴシック体M" panose="020B0600010101010101" pitchFamily="50" charset="-128"/>
              </a:rPr>
              <a:t>この学説は、地球が宇宙の中心であるという聖書の記述こそを真実としていた当時では、あまりにも先進的で過激な考え方だった</a:t>
            </a:r>
            <a:endParaRPr lang="en-US" altLang="ja-JP" dirty="0" smtClean="0">
              <a:latin typeface="AR P丸ゴシック体M" panose="020B0600010101010101" pitchFamily="50" charset="-128"/>
              <a:ea typeface="AR P丸ゴシック体M" panose="020B0600010101010101" pitchFamily="50" charset="-128"/>
            </a:endParaRP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31</a:t>
            </a:fld>
            <a:endParaRPr kumimoji="1" lang="ja-JP" altLang="en-US" dirty="0"/>
          </a:p>
        </p:txBody>
      </p:sp>
      <p:sp>
        <p:nvSpPr>
          <p:cNvPr id="5" name="AutoShape 2" descr="data:image/jpeg;base64,/9j/4AAQSkZJRgABAQAAAQABAAD/2wCEAAkGBxQTEhUUExQWFhUXGRoZGBgYGBodHBwdHB0YGBgYGRgcHCggGholGxUcIjEhJSksLi4uFx8zODMsNygtLisBCgoKDg0OGhAQFywcHCQsLCwsLCwsLCwsLCwsLCwsLCwsLCwsLCwsLCwsLCwsLCwsLCwrLCwsLCwsLCw3NywsN//AABEIAQEAxAMBIgACEQEDEQH/xAAcAAABBQEBAQAAAAAAAAAAAAAGAAMEBQcCAQj/xABHEAABAgQEAwUECAMFBwUBAAABAgMABBEhBRIxQQZRYRMiMnGBB5Gx8BQjQlJiocHRM3LhFSSCsvEWJTRDU3OiNURjg8IX/8QAFwEBAQEBAAAAAAAAAAAAAAAAAAECA//EAB0RAQEAAgMBAQEAAAAAAAAAAAABAhEhMUESUWH/2gAMAwEAAhEDEQA/AAdTZqb3+d4ZU4om2ukPpXyvU6QnGCda15jaOyOZZwggH3Q4F2Oo+MdtJFrH15/tHYFNhCDxCzcD1j1pwk/CsemnO3zSOEoVp6xQ+V1+bR6w7TcnlDWQ7Ryrnp+nWAnpXpUnpDpJOhiC2utBp86w1N4021UE+VNYuxcoBqDzHyYdbJvXnAmjivk0Vda7RJb4rQCMySFb1HzWJ9Q0KEHvfp8LxKSK6G425xU4XijL1kqFSNK0i0brWgHrG9oSV+fzrHQVXQkQ4iqKgb/NIcWanrSAYykEEnb59Y7lzSla0Mdoaqba6mH22qUqNb/JiKRA21t0rHLbfK19OUSW0EHp+8Pss5jcC+npEDSUk7GJbbRoKg8omIYI/eHWk1tTQVP9IzaIuSuxrDqZYqtt+kSsu97WMOJbvE2IS2iDvCizWzmv6QogwIimlbbxIY39+vOGQvYWvv8AGHJcXua+UaDoB1N46Xc31pHSBy9ekc0NKGKOUjTzhzNSwhIbJ+EdZAKV+fWA5UaUN+phOinOHEJFLXvp+sQ8RmKIN77QFfjOJZBlQbnf50gfSgqNTf1j11edVfdEqTaKlhAGmvQbmOW9qn4azohNApWp5R7i0ogOpQklxVO8raJ0mhKVKIrWoCUjWp0p+0bJwFwG2gKefbutGRCVAEgGtVGv2jGrrSMUVgxCA4moIvbUdYI+FceWpRYeuoCytyIJccwT6MEhQoC4ptR5hVcqvIi0Z5izKmnG3EihSSkjqkkH0i9cwaQltWWvxjoqroL/AKb1hvDZsPNpUDSo05ECJJbpWlK0tHQIWFRpvElFTccqf6cojJUDQAaa86xMZbJNvX+sQeIa5jaJUsb1NhtDoap1Hzbzjvsq0Gw0jOw6ybb0hxpBrv0jhCIkNgxAljTato4opPlDi0GorWHinf8AKIGm9LkwofEuDck++FAYEyK66g684dQ3vpHGShNCNfm0dJAB1qI0JEsm+vpSH+zB5iGmKVGg/rD6W6k7UMag8bYvegHQx4hvfWhpeJzbQN9xesc/R6WF63BOsBXupyitqbwK4viOYlKdIssexDKkoB1NgPiYHVNnzUbnpHPKj1sADapOsXWHJShPNSrnruU9E8zFKlNfIRf4FhS3XGUJSSty5A1Ca2r5xmK1j2PcGjIJ18VWsktpIsPxU26RrZjNTi2KSraAmTZDaEgBKnkhVB0rrEjhn2psTDwl321SzxsAumUnYBVYZSgxxnCG5lBQ4LGl94yj2k8Fdin6Ug5m0EB1O+TTOD97nGq43jTUq0p59YQ2nc79BzJgFXxcMRbebakn1sqQQVkpBoRZQRWuvSGOxn+FvfRV652ioaHZVKKpBupsLAUNKW8ucYiJ5ae5U90lN9e6aCvlGucHzJXLpBrUAD4x0mW0T20Uqqv9YsGKged+ohKYPIVOoh5m/SkWhxJqL2MOMim8dNtEg8q/Jj0Nka/6xkPhoajfUftEkUCbi4iM0aaQ8kfneIO84Ou1v6x42RqKaxwpB5U5R4y7tASW7jSPY6DvM3jyA+e6XOmvviQ3L266HlEfsxm1ieyk1v8A615RqQesNVtS/wA6RKZasa23jhtulPvfNjE1DROukb0OkgC14q+KpottChpm38tvOCGWlvIb1gM4yKnKf4ikVsEpNDX8RMTK6gF2gVKH2lKNBXrFk5g6k0RlOdV+tN6esVjUwUlChYpNa7xco4hWXUuk1OTJ+Y90cpr1TK5Wig2BUpIr5608hB1wLhUw5LzD0uMzx0OahoNMnugFenhmcdr3qGnUqsTGr+yPEktLDSrAtp98WIqMF4Un3plpbzilNqP1+ZdCnmOpryhjirgB5pZXnSkdqkM3qpSdQsn7JBGkb+FJIqKfvAd7QJYKZS8ogZVJAHMk0AHMkxJeVCvG0k/PYbJ823MrlTbMBlCjzFYa4Q4an2ZdTxGWYCwEIJTlLe5FND8YMOB5gLS+2UKKUkEhQ+0fEmnpBchKSBytT00hbq6HyHPVXMOqUO8XV5hyObSNI4azSpbDngWNeRP6QIYu60MTm6+DtXKef+sOyOKuzky02k90UHSg/wBI1LIjakpHpzj1DNDUCsSWpfuiprYVrDpTaldNKa3584gYSNxbyjopqdNdTCK6cj6fCPVCl6/POA9SjKSIkJTQcuV4ZS7XaPSiprAettkgkm0eZCDrD5T50hs2+fygO2l20MKO2hUVFIUBgv0RX584nNppbW1Ou2kP9hrQRKEpYHQ0v0846SBmXSSaCxreLBhm9z80h/DJY1TQX3P6xYMp1zJrsIoYQ3RSdKan10gQ9o2BrQ12yCA1mun7SSb0HNJ1jRmJYeIjpYV8jEPizD+0lFIy1puNrEA08zGLzwMFeQAAQa1rUbw+xIqylRIAAqK79IjTLRSopUCCDQg8wfhHaF92hr5VtHJXjAK1IST4iAPUi8avL4eQ+chopGXLfUAAU/WM0wVvM+OlVe7SNNw6YrldHPvcwedOUdMIlajw1PdohSAf4ZA613gQ9p0xMzPZy8qkksrDq1/ZzCuRPmNY5RjPYOtvJJotQSuml96Rd45MTLbn1C2EJyKVmcFUqJuPXWFnIHfZ/JY0e2UpTTSHD4nU1Ob7yAD8YOcenRISC3Coq7JBudVKNb+8wDYXjcwp1Ibxhh5xS7MqbpVWikW0TDHtwxlSZNmWWU9q6rMpKeST76V0jFViy1qUVLVqolSuhJrrBt7LJc/S0kJrY+nWBnBcIffJQykq3UgbgX03jZ/Zzw+ZZlSlIKXFalVrcgNheLP0FqlUjztaGtNRQxwrWutD82jhRGaxPztFQ66LCp8/KOaVsBHinD5jX+kdjoLQHOUig21h5k3vzjttQvW42hDQmlawHaDe1wYTyRQfpCbRv89Y77O1rwDTSzS8KOkp6woDMpRAqajyi5TJi1Rc7frDeCSQKgpWlK21EELcv3qn/D/WN2itkWb1y0oTfpDiWgTT3HkdosZiRNamgG4GgNK3MDGN8bSkrZS87gr3EUNfM7RNgqbbyi1zyHMQNcZcYsSSCFAOPKByoG3VXIdIzrGvahNujIzRhGlU0Kj5qMBTi1LUVKJUom5NyYxsScYxVyZcK3CK7ACgA5WiIFnSsdIbvSl4mNSpv8+cZU3KFbRDoFq6/vB7g84exK06E+vkYH+GqdoptwZkKHhP516xY4nh6sPcStFXJR7Q/dJ1SrkRtHTHjlFj9N7RJQgg/hJvWC7gviBDiBKzqa0rQq5DY84y2eaBV3QVbixBFYJ+EuCJuZVmL6mWuagCafhrFt32NekuHcNa+vaYZbUkFRWkAU61j504jnHp+bdfopYzUBFSEpBonyFq+sS+NZp1p1cuiZdelgcmZQAClDxJqBekM8K4jMyii40DlPiSRUKHURzUeezTA1NkLBUpQrVRSUpQfuprdRO5jR1uEV66wOcP8YMvhKVns1/dIoK9DF6aEkgUr60jSPXTa1v1844aXrHqgCbGGiamKHEKr5w6kUAvvDKD0jxTgrTbbpASSupuYdzbDSIyVb+lIdDgAJiCQ3WtB74dfPT94jpdrfnHYTQ7wDiCeVYUepcTuD6QoAOkDQ3senwMXjykoaW4VhDaRVZUdPnlFU1LnQmqht0im9qqFf2YfrAgBaCUkXc5I9NYuVAHxjx89NKLbKlNsaAAkKV1JGxgSYklLPLnU/GI2Ykw64wpIBrqbXjHaryWwEECpr5bRLRhBaWCBUaH94oZd15sdoknKNTsPOL2T4vUElLqAdq6GNTQWIYUUr7RIBTqQf0h1OHVFU1obxY4djLTgAJAOlDp74tpZtAPcUCk9R+UbklQJTeHrTRTeoPrBDheMtutql5tJ7NQuBsdlJOyusXDkgDRQ7ppc84q5rD6i4v82h8hpzE3JRLaXG2pqWB+qf8ACtI2QtQ3pzghY9o8spsoSy4AbKT2oFBvRQ1tA/Ky2So1SdUnwnzG/nEDHeDsqDNSiSttP8Vk3U3+JP3kfCM2WCr47xdL60pbS20y2Pqm0dblaj9pR5w/huKKUlCUp20HxgV7MrUAkXOkaXwrwwW0do5Y0sOUTHsVKwommlT+fOL/AAPidxiiFnO3bU3HlESdw4ldrfOsQZmSVS49RG7BrzD6VpCkqqkgU84Qpr6RleEYpMS5OQkj7qvCfXb0g3wTiVt0hDieyWdArQ+RiaF5SgvUcjyhBA3PKHFqrtb8o4AiD0w6lPuiKF0O584kB0EU+ekA7W3OHEOm17RHUsWN7fnHbTo09aRBMbIpCjhJG9j5QoCpwpHeNrGo6gxkntb4m+kTH0ds/VS9RbRS9CqNG4nxQSki++DVRHZIG+ZVh7gdY+eyTzqTr+sTIPSbJJ6CJ0wCspQPMwpBqg84doU1vrr5ecJOBcMTCEsFBAKaEU68/fFJ9DBlnDTvIIPpDwf7oFLE684mYN3u1bJspCh60tF7A+1LVbKxWqfhzhNzTgFiaCJmC1KXEV+yYjsJpURlVnI8WTDY1JSNa3EXcvx0PtoHpAqw1VC076j0jiRbDiSk6itDGplYaabJcUyiqZzSuopF7I8RyaCFIeABFwrlukjcRicnLA+KupEcuypC6X5+kPqoN8Ow6WGKLGZPZLPao5ZSa5R1BjTprEsPQm71tABHz8ywC82laiEqIGatwCaWiye4fU3OmVdWdsqgbEEVSfWEo1ad4pw1sWSVedIH8V49lSkpQ2KGAt7BEoWUm/mY9dwlCaUFRvF3Rff7cNW+rHoNIhT3GyFDKGR57/GKyUwYK7dqnfSCpJ9Kj0hyWlE9iheUaCvpDeQNPZ9xoXXkyy6kKByEmpBGxO4jQ8lqb9Ix/DmkMvtP5RRChWmw5iNYUupzJNUkAg9DeGg5mp749QPERXp87RDd+fOJLa+6b3iiQ2odesPJpeot0iOwmnrDiFU39YgmtqsKGFENTadzQ8qwogyb2z4ulbrMuj/lJKl0+8rSvWkZw2mpiXjE8p99x1eq1FR6bUjuRltzGe6qQw5QVOsXHCeEGbmA2KAeJSjohIuTFMlkrVVIOUe6kaL7NW0Iw6fdzUWtKkV3FACD0EVEDibhtuXSFocDrSyUhRGihsYHZNATMoA0U3W/uMXcw4v+wAXCTneBSTvRVCaxQh4BcusG/ZqqekaFVgyqOqHU/rHL6KLOm8RJV7KsK/FX8/6xLxIUd6G/mIx4rqUcGYfnDct3H6aAmnodIcS1ofmkcYqmi0qG4B90BN7CizTe8KYYKwFDVNiOkS1DO2lfKlYkpayFLn2FWUOhjWkUWIpqltQ2OX9YLuOmTWSmhYqSEkjSqKFN/IxR45IhLKqeFKgpPz5QVzdH8HQq5U0tJSehsYa7DGPSwUhLydKA/vFG/bKLc/hF4wsmXShVhSKKbZtT7SVUp02MaolTL3ZzLLmziAkkaVFjX0jiQQOxfR91xYHqaiGpw9tLKp42VdqPLRQjvAZjMp02IUlKvWlDT3RPQ/hi3H1JaaAJKQCn8vSDvhWdIH0d8FDqLAK1I6cxATwBNhqfFVABQUiqtKqsK8rwb4UwZ1t2Xmat4jKKOVe60HwkHcUhsXRTysIdbTa21YpMDxHt0lKrOoOVf702gnwWRzk1NEJ8RrFo4l/Kwh4IrE0My9wkuCu+oHWnKGFypbUUk1NK20IOhjIjmtTUXhRKB+aQoD5aqATavKLCRqqpX4RagjqUwl5z+GypYNhoPzO0GEx7LcSaQl0NocJHebSoZk12vYmMqEprEFLsmyQNBavmYOJtz6LhKZdCaLfTnKtyVd1IEUGFcEzaplDZYcQgqGZSgKJGqrxoftClkfTcMZTZuqU23Ca7RqIofaw0JaQw6UTsgqVyqKGvvMZ/iP8AwzSqbqbJ/OD32yuh3EW0HwoaoBten7QFT8sUySuSXwB5FJ/aIB0QR4S02+1lXZSLZt6QOgRb8NvUeynRYy3/ACiY9qkzeEOMgrqFo6G/uhlxvtGeqfgYlzhIzJPUe6PMEbOVYI2P6xrXKFw+7mSWt9otJRrM2U3tW3lyijkllt1KknW3qP3gkS2U/Xp8Cteh0oYuIjThzyjgIulOvOHuGcRK8OfZy1KSFV2KSb+ojuTYBWseILTYRK9lJQJl6ScAo4FBKjsaW+MB1KkFA6DT+sVOJ2cBp4hf0i8kmClxTRF0lST6GKzF2CKHkrTkDGr0IPD6x22VXhUCk9QbGKvDCWZh1u9qpHoSR+UTEAodA3r8YXFjVHW30jx2VTUqFtOZjF6EGSYddmUoZQVuKV3UJFz+w67Rq2KzctLqZVM1mZ9hFMjC8oSKeB1eqiOUDWJzf9jsdk1T+0JlGZ1zUsNEWbR+I6184z+UnShwLJJvmNTUnma7mM7Vr8p7RnHwpbIZaVUVQECpvcFRv6wc4NxAmYlC6ctUryuIKQACfDWnnrGFPthOIfViykhfd8J7tQQOv6QY+z+dUt9xw50MMtFx8bLp4EnneNWTSNYmZJGXKAltZFRU2vsTtyvEaaJTkQdQgBVeZOn9YCTx9MlJWJJouE1Ki4SBXQlO0SOF+MVTL30WZSG3j/BVWy+bZ+IiasBI3MhNqiFHSJbyHnHkUZnMcROS1QtDaBsKUtyAiOfawsEBKVnStOkAr80qZfzzDiiSdtf5UjnGl4CpCAltppDCzTK20gOPL6urVZPlF3aPD7Ws6MpJbOhryihmOLhM4hKuEVQxTpzjQpjAUvlTbnZOOITVwKaQEIrstwDWmwgJxH2XuBalyb7S9T2dFAdQlRsRtEouPaXwy6/ln5Q9snKAtCNUi1Cn70Z7icxmk3BQijyLEUINFVBGxi4wPiiZlX+zWVNKSaKQQbdQOUXntQwwvSCJ8ZQorAcAAAVrRRHO+sPBlCTDku4UrSr7pBhpEO0G0YUS4ynOEut+FYHodwYdw5nK2tXS55RS4PivZ1QsVbVSo5dRBHiDiEslLZzBevTeOk55RQOJKgQKV1HUiCLB5yqEqFwRQg6Hn6wOFVDFrg8wlDmQ2bd8PRUJ2Ldxjs6ON3RWtPu8/SKpudMtiaHEixKFW68otwrLUE12I2MDOI0TNtm+Xlyi5A9xoZJ10jwqUF35KAMQMXYqDsSK+6J/Ei6TKDsWWzX3w3MqGVCk7kg9NKRqdAPnu8EqGp19IKOCpZLr6Fvd5qWSqZUOeUd0D1P5QPYmz3rc6j11gw9nqAWZ4i5DAT6FRrSMUD+KPSOJvrmGphUnNrVXJMULSlbUdHgtSxFIZmuESD/e2zLq1S+335Zz+ZSahFeenOkCruFntlNggJTuT9naCTB8WflCEy02lIPiaOZxKunZ0ofSMSKu8EwhwKaS4nKqXXlIFwtlxKsriFiy0hRAqPvGLByVfRJNSaSEOPn6TNPKslhlJ7iVk6EgeHeD/gBLbqTnYS26gXSlJSmirkhoklAJ2i14pwppxFChtVTnUlaSquWyVdmCM9OR0i2+IwteNPurySbS1sIt2ik07QjVxxVKJHJO0R5niHKrIsIzoopK21ZgFpuKK5jpB9ivD7c13XZ14pT/AMpDORCenZin5wNY17N0pFGXFVoSMybUpzEamwW4lxAptYUiuV1KHh/jSM3/AJAwoHsXbU2iVQTUpl2wSPNR/WFGoM7wvuFTn2hUJ6Vg5kMQ+hSY7JX98mblWpbb2A/EecADZorW1RBQhaVTTJV95NfLl5RiDRmX0SUkwhYLq3LpZT4nXVXzOHdIrBFKyLygC+8orIH1LACEo3ArSppzgMk5n6Ti4IoEtDs2tstAKq8yYMneI5dorQhVVNjM4ulq18PU9IWBnjHgJufbBJLb6B3HTc7VSsCmYUgD9o2E4izhyJdSEvMtkZnmq1oNM6dh1jV5RQSyH5hVyMxFbAHS3OJakoCCtdAlSaFJ0IPTcxlXx+2IcQfWPoaf9lOFuJW5kcYrfOlZAHUJNqdIz9XsfmVLWWXWyyPAt0FBX0A/WAzZQixwjFezJSq6CKeX9IOcE4Pk+/JTx7GfCjlc7SxBH1fZDwqFbEG8BOJ8NzbJUl2XdGQ0NEkivO2xh0Ld2WDgqgxWONmhSfELj9CIiYXiJbNCe7uNxFtOKClhSaUpaNb2i5lvr2EuDxAZV05iKXE0f3hknQmh89rxP4fcAWUEkJct684a4tkyhB/ArWNXoEvEL6u3bCgB9UB7tvzidhTfaIU3WhpVEQuJWFrlZaaCKpAAcVuKigr0rHGGzeUJcAIyHfrrGoIuISoKa0uLGm1Im+zmbDU2WV1AmEKaBP3iMyKn0MTJ9KEuk0qlwZh0O4gfxtrKAtBylJBBGoIIIIiZQQONcPSlxK3KjKShQSL1Gx5afnHHDUw4sks5JRhu7syRmWBsAo6rOyU3g1xppGJyaphoUcAyzSN0rA/iU+6aVr1jNGw/MqZkUCgCwlCE6FR1cV95VL1jnlfVazgONlEoh5pKmm5iaZl2ApRU6tJWO2edWbqWQCBsAKRLc4pS5UzFezQ+5LPKBotpSSexmEqBqAU0ChFHxm6hufkZNk0akOzJHNZIUT5gD/yMWvDKQ+pwpMssKUtSmyCFk1zJN7Gh+MJOEF0rJvEDMUTCR9uoS5TVKgsWWD1h2al1uNraTTMpJCUudxQr9oHRQF9IscGZCKFKC2AnwG2UakD8HKOcRmgFIQK1dNEfhH219K6CG1A8/gDj6ypPgSEtpPMIATUdCQYUGMoA2CitkkgeVbQo3MkfMYbDh7poRp/WJTUyoFOalUxTNhWY5TQgxZonv+omtdVCOewW8MYqW5pJP2636/1iwwmaC5ppCjZb5KhzCSSAfUQCtTiApJCzY2rqImzCici21CqFZh/WN7GhYlxCp+oU5TM7lpsEhVPgIuGscRMzxaWs9gw2XVmtAUooBXzO0ZFik3U5gaZjmy/dUNfSOUY6tKnF5v4zfZr6Qtg17B+IxOKmcQetLy/1cu0T3Sr75H2ibeUUp4inJ6aRKsEpU5RS1V/htgjMQOdDaBiQxIf2UGkm4fUVD/KYe9nGLljFkKKSoONqQqmtNaj3RPBskxwlLuSypZshBIusgKcrbv5j3ga3qDFVLTkzLqTLTSszwFGJjRL6d0LToHR9067QTsqamfrGlFDwFK0oodFJOqYhLniWy3iLIAzUzpBU2ofZXXVB89DGVCWOcLSOKBCbS86UkhSE2OXxZk2BvtYiMZxOUck3nJV8UU2aVFbjUEdCDG941woVrbmJV0hxKs6XEmtqU+sT/wAwUtXWkUWJSkvPzCG8VYDChZt9FQh/oHT4f5Te8P7BlcusWUk3sfL0gkx0B6XKt8tD1ppUwcv+xGV1ZmJhs+aVD8xCa9ki0JKUzeYEaKQPfYRqZQCvss4iaVLuScyqoUCnKrSlhr0isxfDXJJ3sl1LaroVsR+/7RbH2MTzS87T7CiDbxJgh/2WnnGexm2QvkpCwadRW8MagPS7nbpUBSO8gk2PMGK+amwtGWlCNfnlE+e4Pn2VKSJd1aQbKArUcrRXT2HPgjPLvIOh+rVcekauQq5XEn5N4PMLKVpFDuFp+6tOhSRGw+z2RlJsoxX6P2LwCkkJXmbBAIK8v2fKMWfCnSG20lSlWoLm25EbZw9hyXZdqRl3Fdiz3ZpWUtqUof8ALrvfXyjFgs8Hw1ktr/vTLrjilKW4kt3qbUFaigoNYkzPDzawM6GwoABLqVBCh55TRQiHPeyvD3EEJl+yVSy2lEKHI9YEEdtgEyj6QfpEi6aBwjvtq67C3vibVoZnlIZWEqTMLaTe2VII57nyis4inQhUiupClLzE9Cmp9Ib4un25ciaQR2cw0pKjoK5aoUOt6Rl3EfFyphbTbCVulppKAUgkZj4jQdI1P1BFiHGKg64UqASpRUnTTQfCFGbOSj6ySttaSLUKSKAaCFGvr+KKXeHQBZFE15fExWTPDh1FuVrUjZXMEBPjt92KxfDqlGiAKDeHCMaewNQrUVivcwxadMwjdkcFuqPhFDrWHP8A+cFWpHqYlmP6MOkXA2frGUvdFEjrFu/OYe6KGSU2aatrpfrzjU3/AGUZh40V9f2ismPY6v7LifL5ETj9GaPsMtI+oW4QqmdCwLdQRrERjEXGJhqZCF5EEAKINFAeIAxoE17Jp5PgLah5xAf4WxRpstrlO3ZBzZCMya8xS4iA1wPjmUmRleUWXPsPJqKA6AqAsRyMFbmNOsslauzmmwK521JCyOZQbH0MZA83NuZf91utCgQottmhA07p3jRsFdQllLaJScJQkUq2E3pXxHasW6UmcSM4fqJJSFbO9oUBI5kjXyvEj6GpjKxPrL0sqgCykZM1a5XRQkXNlWB3pBVgziyjvoKKAWIoa7inTnEyYl0rSUrSFJUKEG4I6xm0VkpJKl7NEra/6ajUpH/xqOo/CfQxbNrqAecVuHsKZPZ1zNfYJrVP4D0GxizEZHtIVI9hQHJgK9qXFwkJU5KF5yyBuNir84LJ+cS0hS1GwHvOwjBZOd/tbHWg5/DbKlU1BCL08qxZPQScP8MrlZdlpsAzs93nniKlpHiJHIDTzMaphWHIYaS22KJTvuSblRO5JvFVwvJnM88qp7Rwhuv2WxZKRyFQTF+k+6FHtIBPbUhP9lPFQBopBFedfjB5WM09vM9kkUN/9R1II6JvEnYzXGccU7hDLS+8GplIFd00rlPvpG7cKYdLtsNrl2UNhxtKu6LmoGp3j5nn8WDjLcu2gpbQpS8x8SlEUrQbCPpbg1z+4ytNAym/kI1UWy2hUmib8wP2jyOwuwvsIUZVTNJSrQC3vr0izkZMAVPuMZdNcPOo/guP1FxvE7DsPxeoDbxSk08YsPSkdLj/AFGo0j2AdUpjKD3XmHB1TQn3x2nFcWbsuUac6oWR+kY0o1hUgJc40mW/4uHPj+W8dN+0qV0cbfbP4mjD5oNIUC7HtBw9X/uEj+ao+MWstxFKueCYaP8AjETVFlSFHDcwlWiknyIhzNAKkex5WFWA8KY9j2sKAUeGPTA7xhjaWGVVNLVUa6Dl5nQQk2AL2xcW5E9g0alQIHTUKX+gjPvZY5lnsqMynXUKbbA/F41KOwAFYp8TnFTb7rqyU/dTyANkweexKSS2uYnnR9Wj6pKgR3TSqrdagV6xsbc212baG07AJHkKVPzzh1xwJokamwHxPlFHh02pttc1NKy5/Aj7iPsIA3WdfWOZTEFpKnHUEvOWaYBGZKBoTyrqSYyCPNtGHe1zE0zE6GQMyWE5f8ZNVe4Qd4rxGnD5ZxUw6hU26VKShBqSTZCQOSRS/SMcShS++a5lHMpWoqTUk+saxnKKqcwhTSRMITma+1T7Pn0g3wD2nvhpEuhhvuoKUqJOmxp0hrhyd7JwpWAULspJuL/ERDxfhxMm4XEEmXcrkIvlUb9mrkORjWhKPtDnxRIKDlATUJ1pvcwoEs5qaD84UQbfIe06TpRxDjRvqmo94i9Z4zlFpCkLUpJ0IQqh/KMGW13h3uY9NI0rguXUZNB/CR+dIXGAvHGUtWn1mlfAdI9XxfLAfbNq2QYr04cq4BSO6Br74bMmaqGYcvXziaxVOTxtLk0CXidvqzDTnGMsa5mnTQ0u0P1MVGKFbBGRvtCEFZpWiRWgzAbk6eUezrhyENkhS8pSspOWp2BOtD8IvzBNmcWkHAS5KkjqyIq3m8KVb6E4LZu42R6ihixkkqWqgKSlSVVVShFLZjsAo1oIrzPIT33HuyaSaUoarpbOPwkggU1pCaRAGHyGarRnmq2sSR7lEw8h8JNW5qcIBy3aBv1oRF8UNFKSHU1BrfrzG0MpeQHUNIOYuVUlaTVNtQobCm8XYpzi84Kdm+pda0zNFOnM5zC/2qxMaMpUAK6i8EzcgrujMLBVo5bw8UoST3QB79fyhuAea9oM6mzskefdFbc7KhpPtkZSoodbKVDUGopBX/ZlVGizUkDTQDWkfPfHLH+8Zoa0dppfQGM8K2uX9rEmuoBoo6XFK9TakBGN4ovEZtLLZzIB7xGi18/5U7RnuFYUp5WVCKk9PyjaOCOFRKoBJ+sVlqQLAXqmLOEYdOtqS+42m6u0KE9TXKPzMaZxDhTeGKkAlC3iGiqYZCsqHFJFUrWBqQr4CKrhDCmTiL8y643ll5hRbaJAU6u5SE15GOMTxlc3POOKJFD2YTWtANR74k5qh3HeMpubeDrjq0lPgSgkJR5Dc9Yiy2PzTalrS+5mcGVaiolRA2rqBHU/h5bdWmlga+h0jtuSCh1peGqOJBtTzgqok1uVEk9bm8avhMijIlOUBKk8t4z7AGMjnS1ffcVjW8JaGQUqRtW3yY3OIgVxDAlJPdtTQc6aRKw+d7imX01bXYg7bVG4gmnmgQCk1J93rApidQuwr11rGpyBLGcFclXlNFJWNUqFwUnS/wA6R5BxK4jVICim1hXkI8ifKBD7X+I/GNV4N/4Bv1+MKFEqrdvU+Q+MON+If9z9I8hRzEmV8TvmP8sOK/hp8z+sKFFghN6zf8p/ywOTv/DSP/1f5THsKLAYN/a+dogj+NL/AMjnxEKFEnYfV/ER6xJG/mPjChRIJDf2fMx858d/+qzf84/yphQoAi9m2q/naNTmf4Sv+3+hjyFG70Pm9n/iVfzH4mJXDX8VXmf80eQoY9i2x7+L6RHw/wDaFCh6LPCP/wBfrGlYV/C9IUKNXodL8CfJUD7+g/m/SPYUMRCG/nHkKFGkf//Z"/>
          <p:cNvSpPr>
            <a:spLocks noChangeAspect="1" noChangeArrowheads="1"/>
          </p:cNvSpPr>
          <p:nvPr/>
        </p:nvSpPr>
        <p:spPr bwMode="auto">
          <a:xfrm>
            <a:off x="155575" y="-1820863"/>
            <a:ext cx="2895600" cy="3800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30" name="Picture 6" descr="http://userdisk.webry.biglobe.ne.jp/004/961/57/N000/000/001/129806624552916227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3852" y="1083728"/>
            <a:ext cx="3645046" cy="4784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1630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kumimoji="1"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コペルニクス　地動説</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2" y="1652337"/>
            <a:ext cx="12371559" cy="4840538"/>
          </a:xfrm>
        </p:spPr>
        <p:txBody>
          <a:bodyPr>
            <a:normAutofit/>
          </a:bodyPr>
          <a:lstStyle/>
          <a:p>
            <a:pPr marL="0" indent="0">
              <a:buNone/>
            </a:pPr>
            <a:r>
              <a:rPr lang="ja-JP" altLang="en-US" sz="3200" dirty="0" smtClean="0">
                <a:latin typeface="AR P丸ゴシック体M" panose="020B0600010101010101" pitchFamily="50" charset="-128"/>
                <a:ea typeface="AR P丸ゴシック体M" panose="020B0600010101010101" pitchFamily="50" charset="-128"/>
              </a:rPr>
              <a:t>地動説はその後の天文学者に影響を与えた</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endParaRPr lang="en-US" altLang="ja-JP" dirty="0">
              <a:latin typeface="AR P丸ゴシック体M" panose="020B0600010101010101" pitchFamily="50" charset="-128"/>
              <a:ea typeface="AR P丸ゴシック体M" panose="020B0600010101010101" pitchFamily="50" charset="-128"/>
            </a:endParaRPr>
          </a:p>
          <a:p>
            <a:pPr marL="0" indent="0">
              <a:buNone/>
            </a:pPr>
            <a:r>
              <a:rPr lang="ja-JP" altLang="en-US" dirty="0" smtClean="0">
                <a:latin typeface="AR P丸ゴシック体M" panose="020B0600010101010101" pitchFamily="50" charset="-128"/>
                <a:ea typeface="AR P丸ゴシック体M" panose="020B0600010101010101" pitchFamily="50" charset="-128"/>
              </a:rPr>
              <a:t>ティコ・ブラーエ　　太陽や月、惑星の動きの詳細な観測記録を残す</a:t>
            </a:r>
            <a:endParaRPr lang="en-US" altLang="ja-JP" dirty="0" smtClean="0">
              <a:latin typeface="AR P丸ゴシック体M" panose="020B0600010101010101" pitchFamily="50" charset="-128"/>
              <a:ea typeface="AR P丸ゴシック体M" panose="020B0600010101010101" pitchFamily="50" charset="-128"/>
            </a:endParaRPr>
          </a:p>
          <a:p>
            <a:pPr marL="0" indent="0">
              <a:buNone/>
            </a:pPr>
            <a:r>
              <a:rPr lang="ja-JP" altLang="en-US" dirty="0" smtClean="0">
                <a:latin typeface="AR P丸ゴシック体M" panose="020B0600010101010101" pitchFamily="50" charset="-128"/>
                <a:ea typeface="AR P丸ゴシック体M" panose="020B0600010101010101" pitchFamily="50" charset="-128"/>
              </a:rPr>
              <a:t>ヨハネス・ケプラー　ブラーエの残した観測データからケプラーの法則の発見</a:t>
            </a:r>
            <a:endParaRPr lang="en-US" altLang="ja-JP" dirty="0">
              <a:latin typeface="AR P丸ゴシック体M" panose="020B0600010101010101" pitchFamily="50" charset="-128"/>
              <a:ea typeface="AR P丸ゴシック体M" panose="020B0600010101010101" pitchFamily="50" charset="-128"/>
            </a:endParaRP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32</a:t>
            </a:fld>
            <a:endParaRPr kumimoji="1" lang="ja-JP" altLang="en-US" dirty="0"/>
          </a:p>
        </p:txBody>
      </p:sp>
      <p:pic>
        <p:nvPicPr>
          <p:cNvPr id="5" name="図 4"/>
          <p:cNvPicPr>
            <a:picLocks noChangeAspect="1"/>
          </p:cNvPicPr>
          <p:nvPr/>
        </p:nvPicPr>
        <p:blipFill>
          <a:blip r:embed="rId2"/>
          <a:stretch>
            <a:fillRect/>
          </a:stretch>
        </p:blipFill>
        <p:spPr>
          <a:xfrm>
            <a:off x="7629525" y="3987800"/>
            <a:ext cx="1819275" cy="2505075"/>
          </a:xfrm>
          <a:prstGeom prst="rect">
            <a:avLst/>
          </a:prstGeom>
        </p:spPr>
      </p:pic>
      <p:pic>
        <p:nvPicPr>
          <p:cNvPr id="6" name="図 5"/>
          <p:cNvPicPr>
            <a:picLocks noChangeAspect="1"/>
          </p:cNvPicPr>
          <p:nvPr/>
        </p:nvPicPr>
        <p:blipFill rotWithShape="1">
          <a:blip r:embed="rId3"/>
          <a:srcRect l="19941" t="1088" r="13433" b="914"/>
          <a:stretch/>
        </p:blipFill>
        <p:spPr>
          <a:xfrm>
            <a:off x="3517270" y="3987800"/>
            <a:ext cx="2025348" cy="2813538"/>
          </a:xfrm>
          <a:prstGeom prst="rect">
            <a:avLst/>
          </a:prstGeom>
        </p:spPr>
      </p:pic>
    </p:spTree>
    <p:extLst>
      <p:ext uri="{BB962C8B-B14F-4D97-AF65-F5344CB8AC3E}">
        <p14:creationId xmlns:p14="http://schemas.microsoft.com/office/powerpoint/2010/main" val="28029024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ガリレオ　地動説の証拠</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2160544" cy="4840538"/>
          </a:xfrm>
        </p:spPr>
        <p:txBody>
          <a:bodyPr>
            <a:normAutofit/>
          </a:bodyPr>
          <a:lstStyle/>
          <a:p>
            <a:pPr marL="0" indent="0">
              <a:buNone/>
            </a:pPr>
            <a:r>
              <a:rPr lang="ja-JP" altLang="en-US" sz="3200" dirty="0" smtClean="0">
                <a:latin typeface="AR P丸ゴシック体M" panose="020B0600010101010101" pitchFamily="50" charset="-128"/>
                <a:ea typeface="AR P丸ゴシック体M" panose="020B0600010101010101" pitchFamily="50" charset="-128"/>
              </a:rPr>
              <a:t>ガリレオは望遠鏡による天体観測で地動説に有利な証拠を見つける</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endParaRPr lang="en-US" altLang="ja-JP" dirty="0">
              <a:latin typeface="AR P丸ゴシック体M" panose="020B0600010101010101" pitchFamily="50" charset="-128"/>
              <a:ea typeface="AR P丸ゴシック体M" panose="020B0600010101010101" pitchFamily="50" charset="-128"/>
            </a:endParaRPr>
          </a:p>
          <a:p>
            <a:pPr marL="0" indent="0">
              <a:buNone/>
            </a:pPr>
            <a:r>
              <a:rPr lang="ja-JP" altLang="en-US" dirty="0" smtClean="0">
                <a:latin typeface="AR P丸ゴシック体M" panose="020B0600010101010101" pitchFamily="50" charset="-128"/>
                <a:ea typeface="AR P丸ゴシック体M" panose="020B0600010101010101" pitchFamily="50" charset="-128"/>
              </a:rPr>
              <a:t>金星の満ち欠けと大きさの変化</a:t>
            </a:r>
            <a:endParaRPr lang="en-US" altLang="ja-JP" dirty="0" smtClean="0">
              <a:latin typeface="AR P丸ゴシック体M" panose="020B0600010101010101" pitchFamily="50" charset="-128"/>
              <a:ea typeface="AR P丸ゴシック体M" panose="020B0600010101010101" pitchFamily="50" charset="-128"/>
            </a:endParaRPr>
          </a:p>
          <a:p>
            <a:pPr marL="0" indent="0">
              <a:buNone/>
            </a:pPr>
            <a:r>
              <a:rPr lang="ja-JP" altLang="en-US" dirty="0">
                <a:latin typeface="AR P丸ゴシック体M" panose="020B0600010101010101" pitchFamily="50" charset="-128"/>
                <a:ea typeface="AR P丸ゴシック体M" panose="020B0600010101010101" pitchFamily="50" charset="-128"/>
              </a:rPr>
              <a:t>　</a:t>
            </a:r>
            <a:r>
              <a:rPr lang="ja-JP" altLang="en-US" dirty="0" smtClean="0">
                <a:latin typeface="AR P丸ゴシック体M" panose="020B0600010101010101" pitchFamily="50" charset="-128"/>
                <a:ea typeface="AR P丸ゴシック体M" panose="020B0600010101010101" pitchFamily="50" charset="-128"/>
              </a:rPr>
              <a:t>　　→惑星は自分で発光していない　太陽の周りをまわっている</a:t>
            </a:r>
            <a:endParaRPr lang="en-US" altLang="ja-JP" dirty="0" smtClean="0">
              <a:latin typeface="AR P丸ゴシック体M" panose="020B0600010101010101" pitchFamily="50" charset="-128"/>
              <a:ea typeface="AR P丸ゴシック体M" panose="020B0600010101010101" pitchFamily="50" charset="-128"/>
            </a:endParaRPr>
          </a:p>
          <a:p>
            <a:pPr marL="0" indent="0">
              <a:buNone/>
            </a:pPr>
            <a:r>
              <a:rPr lang="ja-JP" altLang="en-US" dirty="0">
                <a:latin typeface="AR P丸ゴシック体M" panose="020B0600010101010101" pitchFamily="50" charset="-128"/>
                <a:ea typeface="AR P丸ゴシック体M" panose="020B0600010101010101" pitchFamily="50" charset="-128"/>
              </a:rPr>
              <a:t>　</a:t>
            </a:r>
            <a:r>
              <a:rPr lang="ja-JP" altLang="en-US" dirty="0" smtClean="0">
                <a:latin typeface="AR P丸ゴシック体M" panose="020B0600010101010101" pitchFamily="50" charset="-128"/>
                <a:ea typeface="AR P丸ゴシック体M" panose="020B0600010101010101" pitchFamily="50" charset="-128"/>
              </a:rPr>
              <a:t>　　　地球より内側の軌道を回っている惑星の特徴</a:t>
            </a:r>
            <a:endParaRPr lang="en-US" altLang="ja-JP" dirty="0" smtClean="0">
              <a:latin typeface="AR P丸ゴシック体M" panose="020B0600010101010101" pitchFamily="50" charset="-128"/>
              <a:ea typeface="AR P丸ゴシック体M" panose="020B0600010101010101" pitchFamily="50" charset="-128"/>
            </a:endParaRPr>
          </a:p>
          <a:p>
            <a:pPr marL="0" indent="0">
              <a:buNone/>
            </a:pPr>
            <a:r>
              <a:rPr lang="ja-JP" altLang="en-US" dirty="0">
                <a:latin typeface="AR P丸ゴシック体M" panose="020B0600010101010101" pitchFamily="50" charset="-128"/>
                <a:ea typeface="AR P丸ゴシック体M" panose="020B0600010101010101" pitchFamily="50" charset="-128"/>
              </a:rPr>
              <a:t>太陽</a:t>
            </a:r>
            <a:r>
              <a:rPr lang="ja-JP" altLang="en-US" dirty="0" smtClean="0">
                <a:latin typeface="AR P丸ゴシック体M" panose="020B0600010101010101" pitchFamily="50" charset="-128"/>
                <a:ea typeface="AR P丸ゴシック体M" panose="020B0600010101010101" pitchFamily="50" charset="-128"/>
              </a:rPr>
              <a:t>の黒点　　→太陽も自転している　地球も自転している？</a:t>
            </a:r>
            <a:endParaRPr lang="en-US" altLang="ja-JP" dirty="0" smtClean="0">
              <a:latin typeface="AR P丸ゴシック体M" panose="020B0600010101010101" pitchFamily="50" charset="-128"/>
              <a:ea typeface="AR P丸ゴシック体M" panose="020B0600010101010101" pitchFamily="50" charset="-128"/>
            </a:endParaRPr>
          </a:p>
          <a:p>
            <a:pPr marL="0" indent="0">
              <a:buNone/>
            </a:pPr>
            <a:r>
              <a:rPr lang="ja-JP" altLang="en-US" dirty="0" smtClean="0">
                <a:latin typeface="AR P丸ゴシック体M" panose="020B0600010101010101" pitchFamily="50" charset="-128"/>
                <a:ea typeface="AR P丸ゴシック体M" panose="020B0600010101010101" pitchFamily="50" charset="-128"/>
              </a:rPr>
              <a:t>ガリレオ衛星　 →地球を中心に回っていない天体がある</a:t>
            </a:r>
            <a:endParaRPr lang="en-US" altLang="ja-JP" dirty="0" smtClean="0">
              <a:latin typeface="AR P丸ゴシック体M" panose="020B0600010101010101" pitchFamily="50" charset="-128"/>
              <a:ea typeface="AR P丸ゴシック体M" panose="020B0600010101010101" pitchFamily="50" charset="-128"/>
            </a:endParaRPr>
          </a:p>
          <a:p>
            <a:pPr marL="0" indent="0">
              <a:buNone/>
            </a:pPr>
            <a:r>
              <a:rPr lang="ja-JP" altLang="en-US" dirty="0">
                <a:latin typeface="AR P丸ゴシック体M" panose="020B0600010101010101" pitchFamily="50" charset="-128"/>
                <a:ea typeface="AR P丸ゴシック体M" panose="020B0600010101010101" pitchFamily="50" charset="-128"/>
              </a:rPr>
              <a:t>　</a:t>
            </a:r>
            <a:r>
              <a:rPr lang="ja-JP" altLang="en-US" dirty="0" smtClean="0">
                <a:latin typeface="AR P丸ゴシック体M" panose="020B0600010101010101" pitchFamily="50" charset="-128"/>
                <a:ea typeface="AR P丸ゴシック体M" panose="020B0600010101010101" pitchFamily="50" charset="-128"/>
              </a:rPr>
              <a:t>　　　　　　　月が吹っ飛ばない理由が地球が動いていないからなので　　　　　　　　　　　　　　</a:t>
            </a:r>
            <a:endParaRPr lang="en-US" altLang="ja-JP" dirty="0" smtClean="0">
              <a:latin typeface="AR P丸ゴシック体M" panose="020B0600010101010101" pitchFamily="50" charset="-128"/>
              <a:ea typeface="AR P丸ゴシック体M" panose="020B0600010101010101" pitchFamily="50" charset="-128"/>
            </a:endParaRPr>
          </a:p>
          <a:p>
            <a:pPr marL="0" indent="0">
              <a:buNone/>
            </a:pPr>
            <a:r>
              <a:rPr lang="ja-JP" altLang="en-US" dirty="0">
                <a:latin typeface="AR P丸ゴシック体M" panose="020B0600010101010101" pitchFamily="50" charset="-128"/>
                <a:ea typeface="AR P丸ゴシック体M" panose="020B0600010101010101" pitchFamily="50" charset="-128"/>
              </a:rPr>
              <a:t>　</a:t>
            </a:r>
            <a:r>
              <a:rPr lang="ja-JP" altLang="en-US" dirty="0" smtClean="0">
                <a:latin typeface="AR P丸ゴシック体M" panose="020B0600010101010101" pitchFamily="50" charset="-128"/>
                <a:ea typeface="AR P丸ゴシック体M" panose="020B0600010101010101" pitchFamily="50" charset="-128"/>
              </a:rPr>
              <a:t>　　　　　　　あれば木星の月（ガリレオ衛星）は吹っ飛ぶはずである</a:t>
            </a:r>
            <a:endParaRPr lang="en-US" altLang="ja-JP" dirty="0">
              <a:latin typeface="AR P丸ゴシック体M" panose="020B0600010101010101" pitchFamily="50" charset="-128"/>
              <a:ea typeface="AR P丸ゴシック体M" panose="020B0600010101010101" pitchFamily="50" charset="-128"/>
            </a:endParaRP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33</a:t>
            </a:fld>
            <a:endParaRPr kumimoji="1" lang="ja-JP" altLang="en-US" dirty="0"/>
          </a:p>
        </p:txBody>
      </p:sp>
    </p:spTree>
    <p:extLst>
      <p:ext uri="{BB962C8B-B14F-4D97-AF65-F5344CB8AC3E}">
        <p14:creationId xmlns:p14="http://schemas.microsoft.com/office/powerpoint/2010/main" val="14169453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ガリレオ</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裁判</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2015177" cy="4840538"/>
          </a:xfrm>
        </p:spPr>
        <p:txBody>
          <a:bodyPr>
            <a:normAutofit/>
          </a:bodyPr>
          <a:lstStyle/>
          <a:p>
            <a:pPr marL="0" indent="0">
              <a:buNone/>
            </a:pPr>
            <a:r>
              <a:rPr lang="en-US" altLang="ja-JP" dirty="0" smtClean="0">
                <a:latin typeface="AR P丸ゴシック体M" panose="020B0600010101010101" pitchFamily="50" charset="-128"/>
                <a:ea typeface="AR P丸ゴシック体M" panose="020B0600010101010101" pitchFamily="50" charset="-128"/>
              </a:rPr>
              <a:t>1632</a:t>
            </a:r>
            <a:r>
              <a:rPr lang="ja-JP" altLang="en-US" dirty="0" smtClean="0">
                <a:latin typeface="AR P丸ゴシック体M" panose="020B0600010101010101" pitchFamily="50" charset="-128"/>
                <a:ea typeface="AR P丸ゴシック体M" panose="020B0600010101010101" pitchFamily="50" charset="-128"/>
              </a:rPr>
              <a:t>年に出版された地動説を主張する内容の「天文対話」がキリスト教の教義にそむく可能性があるので裁判のためローマへの出頭命令を受ける</a:t>
            </a:r>
            <a:endParaRPr lang="en-US" altLang="ja-JP" dirty="0" smtClean="0">
              <a:latin typeface="AR P丸ゴシック体M" panose="020B0600010101010101" pitchFamily="50" charset="-128"/>
              <a:ea typeface="AR P丸ゴシック体M" panose="020B0600010101010101" pitchFamily="50" charset="-128"/>
            </a:endParaRPr>
          </a:p>
          <a:p>
            <a:pPr marL="0" indent="0">
              <a:buNone/>
            </a:pPr>
            <a:endParaRPr lang="en-US" altLang="ja-JP" dirty="0" smtClean="0">
              <a:latin typeface="AR P丸ゴシック体M" panose="020B0600010101010101" pitchFamily="50" charset="-128"/>
              <a:ea typeface="AR P丸ゴシック体M" panose="020B0600010101010101" pitchFamily="50" charset="-128"/>
            </a:endParaRPr>
          </a:p>
          <a:p>
            <a:pPr marL="0" indent="0">
              <a:buNone/>
            </a:pPr>
            <a:r>
              <a:rPr lang="ja-JP" altLang="en-US" dirty="0">
                <a:latin typeface="AR P丸ゴシック体M" panose="020B0600010101010101" pitchFamily="50" charset="-128"/>
                <a:ea typeface="AR P丸ゴシック体M" panose="020B0600010101010101" pitchFamily="50" charset="-128"/>
              </a:rPr>
              <a:t>そして、</a:t>
            </a:r>
            <a:r>
              <a:rPr lang="en-US" altLang="ja-JP" dirty="0">
                <a:latin typeface="AR P丸ゴシック体M" panose="020B0600010101010101" pitchFamily="50" charset="-128"/>
                <a:ea typeface="AR P丸ゴシック体M" panose="020B0600010101010101" pitchFamily="50" charset="-128"/>
              </a:rPr>
              <a:t>1633</a:t>
            </a:r>
            <a:r>
              <a:rPr lang="ja-JP" altLang="en-US" dirty="0">
                <a:latin typeface="AR P丸ゴシック体M" panose="020B0600010101010101" pitchFamily="50" charset="-128"/>
                <a:ea typeface="AR P丸ゴシック体M" panose="020B0600010101010101" pitchFamily="50" charset="-128"/>
              </a:rPr>
              <a:t>年にガリレオは</a:t>
            </a:r>
            <a:r>
              <a:rPr lang="ja-JP" altLang="en-US" dirty="0" smtClean="0">
                <a:latin typeface="AR P丸ゴシック体M" panose="020B0600010101010101" pitchFamily="50" charset="-128"/>
                <a:ea typeface="AR P丸ゴシック体M" panose="020B0600010101010101" pitchFamily="50" charset="-128"/>
              </a:rPr>
              <a:t>異端尋問</a:t>
            </a:r>
            <a:r>
              <a:rPr lang="ja-JP" altLang="en-US" dirty="0">
                <a:latin typeface="AR P丸ゴシック体M" panose="020B0600010101010101" pitchFamily="50" charset="-128"/>
                <a:ea typeface="AR P丸ゴシック体M" panose="020B0600010101010101" pitchFamily="50" charset="-128"/>
              </a:rPr>
              <a:t>を受け、地動説を</a:t>
            </a:r>
            <a:r>
              <a:rPr lang="ja-JP" altLang="en-US" dirty="0" smtClean="0">
                <a:latin typeface="AR P丸ゴシック体M" panose="020B0600010101010101" pitchFamily="50" charset="-128"/>
                <a:ea typeface="AR P丸ゴシック体M" panose="020B0600010101010101" pitchFamily="50" charset="-128"/>
              </a:rPr>
              <a:t>捨てざるを得なくな</a:t>
            </a:r>
            <a:r>
              <a:rPr lang="ja-JP" altLang="en-US" dirty="0">
                <a:latin typeface="AR P丸ゴシック体M" panose="020B0600010101010101" pitchFamily="50" charset="-128"/>
                <a:ea typeface="AR P丸ゴシック体M" panose="020B0600010101010101" pitchFamily="50" charset="-128"/>
              </a:rPr>
              <a:t>った</a:t>
            </a:r>
            <a:r>
              <a:rPr lang="ja-JP" altLang="en-US" dirty="0" smtClean="0">
                <a:latin typeface="AR P丸ゴシック体M" panose="020B0600010101010101" pitchFamily="50" charset="-128"/>
                <a:ea typeface="AR P丸ゴシック体M" panose="020B0600010101010101" pitchFamily="50" charset="-128"/>
              </a:rPr>
              <a:t>。</a:t>
            </a:r>
            <a:r>
              <a:rPr lang="ja-JP" altLang="en-US" dirty="0">
                <a:latin typeface="AR P丸ゴシック体M" panose="020B0600010101010101" pitchFamily="50" charset="-128"/>
                <a:ea typeface="AR P丸ゴシック体M" panose="020B0600010101010101" pitchFamily="50" charset="-128"/>
              </a:rPr>
              <a:t>その尋問の最後に「それでも地球は回っている」とつぶやいたと</a:t>
            </a:r>
            <a:r>
              <a:rPr lang="ja-JP" altLang="en-US" dirty="0" smtClean="0">
                <a:latin typeface="AR P丸ゴシック体M" panose="020B0600010101010101" pitchFamily="50" charset="-128"/>
                <a:ea typeface="AR P丸ゴシック体M" panose="020B0600010101010101" pitchFamily="50" charset="-128"/>
              </a:rPr>
              <a:t>いわれてい</a:t>
            </a:r>
            <a:r>
              <a:rPr lang="ja-JP" altLang="en-US" dirty="0">
                <a:latin typeface="AR P丸ゴシック体M" panose="020B0600010101010101" pitchFamily="50" charset="-128"/>
                <a:ea typeface="AR P丸ゴシック体M" panose="020B0600010101010101" pitchFamily="50" charset="-128"/>
              </a:rPr>
              <a:t>る</a:t>
            </a:r>
            <a:r>
              <a:rPr lang="ja-JP" altLang="en-US" dirty="0" smtClean="0">
                <a:latin typeface="AR P丸ゴシック体M" panose="020B0600010101010101" pitchFamily="50" charset="-128"/>
                <a:ea typeface="AR P丸ゴシック体M" panose="020B0600010101010101" pitchFamily="50" charset="-128"/>
              </a:rPr>
              <a:t>が</a:t>
            </a:r>
            <a:r>
              <a:rPr lang="ja-JP" altLang="en-US" dirty="0">
                <a:latin typeface="AR P丸ゴシック体M" panose="020B0600010101010101" pitchFamily="50" charset="-128"/>
                <a:ea typeface="AR P丸ゴシック体M" panose="020B0600010101010101" pitchFamily="50" charset="-128"/>
              </a:rPr>
              <a:t>、これは後世の創作の可能性が高いとされて</a:t>
            </a:r>
            <a:r>
              <a:rPr lang="ja-JP" altLang="en-US" dirty="0" smtClean="0">
                <a:latin typeface="AR P丸ゴシック体M" panose="020B0600010101010101" pitchFamily="50" charset="-128"/>
                <a:ea typeface="AR P丸ゴシック体M" panose="020B0600010101010101" pitchFamily="50" charset="-128"/>
              </a:rPr>
              <a:t>いる。</a:t>
            </a:r>
            <a:r>
              <a:rPr lang="ja-JP" altLang="en-US" dirty="0">
                <a:latin typeface="AR P丸ゴシック体M" panose="020B0600010101010101" pitchFamily="50" charset="-128"/>
                <a:ea typeface="AR P丸ゴシック体M" panose="020B0600010101010101" pitchFamily="50" charset="-128"/>
              </a:rPr>
              <a:t>その後、ガリレオは太陽を望遠鏡でのぞいて観測を行ったために失明し</a:t>
            </a:r>
            <a:r>
              <a:rPr lang="ja-JP" altLang="en-US" dirty="0" smtClean="0">
                <a:latin typeface="AR P丸ゴシック体M" panose="020B0600010101010101" pitchFamily="50" charset="-128"/>
                <a:ea typeface="AR P丸ゴシック体M" panose="020B0600010101010101" pitchFamily="50" charset="-128"/>
              </a:rPr>
              <a:t>てしまうが</a:t>
            </a:r>
            <a:r>
              <a:rPr lang="ja-JP" altLang="en-US" dirty="0">
                <a:latin typeface="AR P丸ゴシック体M" panose="020B0600010101010101" pitchFamily="50" charset="-128"/>
                <a:ea typeface="AR P丸ゴシック体M" panose="020B0600010101010101" pitchFamily="50" charset="-128"/>
              </a:rPr>
              <a:t>、</a:t>
            </a:r>
            <a:r>
              <a:rPr lang="en-US" altLang="ja-JP" dirty="0">
                <a:latin typeface="AR P丸ゴシック体M" panose="020B0600010101010101" pitchFamily="50" charset="-128"/>
                <a:ea typeface="AR P丸ゴシック体M" panose="020B0600010101010101" pitchFamily="50" charset="-128"/>
              </a:rPr>
              <a:t>1642</a:t>
            </a:r>
            <a:r>
              <a:rPr lang="ja-JP" altLang="en-US" dirty="0">
                <a:latin typeface="AR P丸ゴシック体M" panose="020B0600010101010101" pitchFamily="50" charset="-128"/>
                <a:ea typeface="AR P丸ゴシック体M" panose="020B0600010101010101" pitchFamily="50" charset="-128"/>
              </a:rPr>
              <a:t>年に死ぬまで無期限の自宅蟄居（ちっきょ）と</a:t>
            </a:r>
            <a:r>
              <a:rPr lang="ja-JP" altLang="en-US" dirty="0" smtClean="0">
                <a:latin typeface="AR P丸ゴシック体M" panose="020B0600010101010101" pitchFamily="50" charset="-128"/>
                <a:ea typeface="AR P丸ゴシック体M" panose="020B0600010101010101" pitchFamily="50" charset="-128"/>
              </a:rPr>
              <a:t>なった。</a:t>
            </a:r>
            <a:endParaRPr lang="en-US" altLang="ja-JP" dirty="0" smtClean="0">
              <a:latin typeface="AR P丸ゴシック体M" panose="020B0600010101010101" pitchFamily="50" charset="-128"/>
              <a:ea typeface="AR P丸ゴシック体M" panose="020B0600010101010101" pitchFamily="50" charset="-128"/>
            </a:endParaRPr>
          </a:p>
          <a:p>
            <a:pPr marL="0" indent="0">
              <a:buNone/>
            </a:pPr>
            <a:r>
              <a:rPr lang="ja-JP" altLang="en-US" dirty="0">
                <a:latin typeface="AR P丸ゴシック体M" panose="020B0600010101010101" pitchFamily="50" charset="-128"/>
                <a:ea typeface="AR P丸ゴシック体M" panose="020B0600010101010101" pitchFamily="50" charset="-128"/>
              </a:rPr>
              <a:t>このガリレオ裁判は、</a:t>
            </a:r>
            <a:r>
              <a:rPr lang="en-US" altLang="ja-JP" dirty="0">
                <a:latin typeface="AR P丸ゴシック体M" panose="020B0600010101010101" pitchFamily="50" charset="-128"/>
                <a:ea typeface="AR P丸ゴシック体M" panose="020B0600010101010101" pitchFamily="50" charset="-128"/>
              </a:rPr>
              <a:t>20</a:t>
            </a:r>
            <a:r>
              <a:rPr lang="ja-JP" altLang="en-US" dirty="0">
                <a:latin typeface="AR P丸ゴシック体M" panose="020B0600010101010101" pitchFamily="50" charset="-128"/>
                <a:ea typeface="AR P丸ゴシック体M" panose="020B0600010101010101" pitchFamily="50" charset="-128"/>
              </a:rPr>
              <a:t>世紀になってようやくその適否についての調査が</a:t>
            </a:r>
            <a:r>
              <a:rPr lang="ja-JP" altLang="en-US" dirty="0" smtClean="0">
                <a:latin typeface="AR P丸ゴシック体M" panose="020B0600010101010101" pitchFamily="50" charset="-128"/>
                <a:ea typeface="AR P丸ゴシック体M" panose="020B0600010101010101" pitchFamily="50" charset="-128"/>
              </a:rPr>
              <a:t>はじまった</a:t>
            </a:r>
            <a:r>
              <a:rPr lang="ja-JP" altLang="en-US" dirty="0">
                <a:latin typeface="AR P丸ゴシック体M" panose="020B0600010101010101" pitchFamily="50" charset="-128"/>
                <a:ea typeface="AR P丸ゴシック体M" panose="020B0600010101010101" pitchFamily="50" charset="-128"/>
              </a:rPr>
              <a:t>。そして</a:t>
            </a:r>
            <a:r>
              <a:rPr lang="en-US" altLang="ja-JP" dirty="0">
                <a:latin typeface="AR P丸ゴシック体M" panose="020B0600010101010101" pitchFamily="50" charset="-128"/>
                <a:ea typeface="AR P丸ゴシック体M" panose="020B0600010101010101" pitchFamily="50" charset="-128"/>
              </a:rPr>
              <a:t>1992</a:t>
            </a:r>
            <a:r>
              <a:rPr lang="ja-JP" altLang="en-US" dirty="0">
                <a:latin typeface="AR P丸ゴシック体M" panose="020B0600010101010101" pitchFamily="50" charset="-128"/>
                <a:ea typeface="AR P丸ゴシック体M" panose="020B0600010101010101" pitchFamily="50" charset="-128"/>
              </a:rPr>
              <a:t>年</a:t>
            </a:r>
            <a:r>
              <a:rPr lang="en-US" altLang="ja-JP" dirty="0">
                <a:latin typeface="AR P丸ゴシック体M" panose="020B0600010101010101" pitchFamily="50" charset="-128"/>
                <a:ea typeface="AR P丸ゴシック体M" panose="020B0600010101010101" pitchFamily="50" charset="-128"/>
              </a:rPr>
              <a:t>10</a:t>
            </a:r>
            <a:r>
              <a:rPr lang="ja-JP" altLang="en-US" dirty="0">
                <a:latin typeface="AR P丸ゴシック体M" panose="020B0600010101010101" pitchFamily="50" charset="-128"/>
                <a:ea typeface="AR P丸ゴシック体M" panose="020B0600010101010101" pitchFamily="50" charset="-128"/>
              </a:rPr>
              <a:t>月に、ローマ正教会は当時の有罪判決は誤りであることを正式に認め、ガリレオはやっと無罪と</a:t>
            </a:r>
            <a:r>
              <a:rPr lang="ja-JP" altLang="en-US" dirty="0" smtClean="0">
                <a:latin typeface="AR P丸ゴシック体M" panose="020B0600010101010101" pitchFamily="50" charset="-128"/>
                <a:ea typeface="AR P丸ゴシック体M" panose="020B0600010101010101" pitchFamily="50" charset="-128"/>
              </a:rPr>
              <a:t>なった</a:t>
            </a:r>
            <a:r>
              <a:rPr lang="ja-JP" altLang="en-US" dirty="0">
                <a:latin typeface="AR P丸ゴシック体M" panose="020B0600010101010101" pitchFamily="50" charset="-128"/>
                <a:ea typeface="AR P丸ゴシック体M" panose="020B0600010101010101" pitchFamily="50" charset="-128"/>
              </a:rPr>
              <a:t>。</a:t>
            </a:r>
            <a:endParaRPr lang="en-US" altLang="ja-JP" dirty="0">
              <a:latin typeface="AR P丸ゴシック体M" panose="020B0600010101010101" pitchFamily="50" charset="-128"/>
              <a:ea typeface="AR P丸ゴシック体M" panose="020B0600010101010101" pitchFamily="50" charset="-128"/>
            </a:endParaRP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34</a:t>
            </a:fld>
            <a:endParaRPr kumimoji="1" lang="ja-JP" altLang="en-US" dirty="0"/>
          </a:p>
        </p:txBody>
      </p:sp>
    </p:spTree>
    <p:extLst>
      <p:ext uri="{BB962C8B-B14F-4D97-AF65-F5344CB8AC3E}">
        <p14:creationId xmlns:p14="http://schemas.microsoft.com/office/powerpoint/2010/main" val="12975871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イオ</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7024077"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ガリレオ衛星のなかで木星に一番近い軌道　</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en-US" altLang="ja-JP" sz="3200" dirty="0" smtClean="0">
                <a:latin typeface="AR P丸ゴシック体M" panose="020B0600010101010101" pitchFamily="50" charset="-128"/>
                <a:ea typeface="AR P丸ゴシック体M" panose="020B0600010101010101" pitchFamily="50" charset="-128"/>
              </a:rPr>
              <a:t>42</a:t>
            </a:r>
            <a:r>
              <a:rPr lang="ja-JP" altLang="en-US" sz="3200" dirty="0">
                <a:latin typeface="AR P丸ゴシック体M" panose="020B0600010101010101" pitchFamily="50" charset="-128"/>
                <a:ea typeface="AR P丸ゴシック体M" panose="020B0600010101010101" pitchFamily="50" charset="-128"/>
              </a:rPr>
              <a:t>時間くらいで</a:t>
            </a:r>
            <a:r>
              <a:rPr lang="en-US" altLang="ja-JP" sz="3200" dirty="0">
                <a:latin typeface="AR P丸ゴシック体M" panose="020B0600010101010101" pitchFamily="50" charset="-128"/>
                <a:ea typeface="AR P丸ゴシック体M" panose="020B0600010101010101" pitchFamily="50" charset="-128"/>
              </a:rPr>
              <a:t>1</a:t>
            </a:r>
            <a:r>
              <a:rPr lang="ja-JP" altLang="en-US" sz="3200" dirty="0">
                <a:latin typeface="AR P丸ゴシック体M" panose="020B0600010101010101" pitchFamily="50" charset="-128"/>
                <a:ea typeface="AR P丸ゴシック体M" panose="020B0600010101010101" pitchFamily="50" charset="-128"/>
              </a:rPr>
              <a:t>回公転する</a:t>
            </a:r>
          </a:p>
          <a:p>
            <a:pPr marL="0" indent="0">
              <a:buNone/>
            </a:pPr>
            <a:r>
              <a:rPr lang="ja-JP" altLang="en-US" sz="3200" dirty="0">
                <a:latin typeface="AR P丸ゴシック体M" panose="020B0600010101010101" pitchFamily="50" charset="-128"/>
                <a:ea typeface="AR P丸ゴシック体M" panose="020B0600010101010101" pitchFamily="50" charset="-128"/>
              </a:rPr>
              <a:t>半径</a:t>
            </a:r>
            <a:r>
              <a:rPr lang="en-US" altLang="ja-JP" sz="3200" dirty="0">
                <a:latin typeface="AR P丸ゴシック体M" panose="020B0600010101010101" pitchFamily="50" charset="-128"/>
                <a:ea typeface="AR P丸ゴシック体M" panose="020B0600010101010101" pitchFamily="50" charset="-128"/>
              </a:rPr>
              <a:t>1821km</a:t>
            </a:r>
            <a:r>
              <a:rPr lang="ja-JP" altLang="en-US" sz="3200" dirty="0">
                <a:latin typeface="AR P丸ゴシック体M" panose="020B0600010101010101" pitchFamily="50" charset="-128"/>
                <a:ea typeface="AR P丸ゴシック体M" panose="020B0600010101010101" pitchFamily="50" charset="-128"/>
              </a:rPr>
              <a:t>（月が</a:t>
            </a:r>
            <a:r>
              <a:rPr lang="en-US" altLang="ja-JP" sz="3200" dirty="0">
                <a:latin typeface="AR P丸ゴシック体M" panose="020B0600010101010101" pitchFamily="50" charset="-128"/>
                <a:ea typeface="AR P丸ゴシック体M" panose="020B0600010101010101" pitchFamily="50" charset="-128"/>
              </a:rPr>
              <a:t>1737km</a:t>
            </a:r>
            <a:r>
              <a:rPr lang="ja-JP" altLang="en-US" sz="3200" dirty="0" smtClean="0">
                <a:latin typeface="AR P丸ゴシック体M" panose="020B0600010101010101" pitchFamily="50" charset="-128"/>
                <a:ea typeface="AR P丸ゴシック体M" panose="020B0600010101010101" pitchFamily="50" charset="-128"/>
              </a:rPr>
              <a:t>）</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平均</a:t>
            </a:r>
            <a:r>
              <a:rPr lang="ja-JP" altLang="en-US" sz="3200" dirty="0">
                <a:latin typeface="AR P丸ゴシック体M" panose="020B0600010101010101" pitchFamily="50" charset="-128"/>
                <a:ea typeface="AR P丸ゴシック体M" panose="020B0600010101010101" pitchFamily="50" charset="-128"/>
              </a:rPr>
              <a:t>密度も月くらい　</a:t>
            </a:r>
            <a:r>
              <a:rPr lang="ja-JP" altLang="en-US" sz="3200" dirty="0" smtClean="0">
                <a:latin typeface="AR P丸ゴシック体M" panose="020B0600010101010101" pitchFamily="50" charset="-128"/>
                <a:ea typeface="AR P丸ゴシック体M" panose="020B0600010101010101" pitchFamily="50" charset="-128"/>
              </a:rPr>
              <a:t>　　　　　　　　　</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a:latin typeface="AR P丸ゴシック体M" panose="020B0600010101010101" pitchFamily="50" charset="-128"/>
                <a:ea typeface="AR P丸ゴシック体M" panose="020B0600010101010101" pitchFamily="50" charset="-128"/>
              </a:rPr>
              <a:t>　</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地球</a:t>
            </a:r>
            <a:r>
              <a:rPr lang="ja-JP" altLang="en-US" sz="3200" dirty="0">
                <a:latin typeface="AR P丸ゴシック体M" panose="020B0600010101010101" pitchFamily="50" charset="-128"/>
                <a:ea typeface="AR P丸ゴシック体M" panose="020B0600010101010101" pitchFamily="50" charset="-128"/>
              </a:rPr>
              <a:t>以外で初めて活火山が発見された</a:t>
            </a:r>
            <a:r>
              <a:rPr lang="ja-JP" altLang="en-US" sz="3200" dirty="0" smtClean="0">
                <a:latin typeface="AR P丸ゴシック体M" panose="020B0600010101010101" pitchFamily="50" charset="-128"/>
                <a:ea typeface="AR P丸ゴシック体M" panose="020B0600010101010101" pitchFamily="50" charset="-128"/>
              </a:rPr>
              <a:t>天体</a:t>
            </a:r>
            <a:endParaRPr lang="ja-JP" altLang="en-US" sz="3200" dirty="0">
              <a:latin typeface="AR P丸ゴシック体M" panose="020B0600010101010101" pitchFamily="50" charset="-128"/>
              <a:ea typeface="AR P丸ゴシック体M" panose="020B0600010101010101" pitchFamily="50" charset="-128"/>
            </a:endParaRPr>
          </a:p>
          <a:p>
            <a:pPr marL="0" indent="0">
              <a:buNone/>
            </a:pPr>
            <a:r>
              <a:rPr lang="ja-JP" altLang="en-US" sz="3200" dirty="0">
                <a:latin typeface="AR P丸ゴシック体M" panose="020B0600010101010101" pitchFamily="50" charset="-128"/>
                <a:ea typeface="AR P丸ゴシック体M" panose="020B0600010101010101" pitchFamily="50" charset="-128"/>
              </a:rPr>
              <a:t>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35</a:t>
            </a:fld>
            <a:endParaRPr kumimoji="1" lang="ja-JP" altLang="en-US" dirty="0"/>
          </a:p>
        </p:txBody>
      </p:sp>
      <p:sp>
        <p:nvSpPr>
          <p:cNvPr id="7" name="テキスト ボックス 6"/>
          <p:cNvSpPr txBox="1"/>
          <p:nvPr/>
        </p:nvSpPr>
        <p:spPr>
          <a:xfrm>
            <a:off x="13764602" y="9576752"/>
            <a:ext cx="1295400" cy="369332"/>
          </a:xfrm>
          <a:prstGeom prst="rect">
            <a:avLst/>
          </a:prstGeom>
          <a:noFill/>
        </p:spPr>
        <p:txBody>
          <a:bodyPr wrap="square" rtlCol="0">
            <a:spAutoFit/>
          </a:bodyPr>
          <a:lstStyle/>
          <a:p>
            <a:r>
              <a:rPr lang="en-US" altLang="ja-JP" smtClean="0">
                <a:latin typeface="AR P丸ゴシック体M" panose="020B0600010101010101" pitchFamily="50" charset="-128"/>
                <a:ea typeface="AR P丸ゴシック体M" panose="020B0600010101010101" pitchFamily="50" charset="-128"/>
              </a:rPr>
              <a:t>NAS</a:t>
            </a:r>
            <a:r>
              <a:rPr lang="en-US" altLang="ja-JP">
                <a:latin typeface="AR P丸ゴシック体M" panose="020B0600010101010101" pitchFamily="50" charset="-128"/>
                <a:ea typeface="AR P丸ゴシック体M" panose="020B0600010101010101" pitchFamily="50" charset="-128"/>
              </a:rPr>
              <a:t>A</a:t>
            </a:r>
            <a:endParaRPr lang="en-US" altLang="ja-JP" dirty="0" smtClean="0">
              <a:latin typeface="AR P丸ゴシック体M" panose="020B0600010101010101" pitchFamily="50" charset="-128"/>
              <a:ea typeface="AR P丸ゴシック体M" panose="020B0600010101010101" pitchFamily="50" charset="-128"/>
            </a:endParaRPr>
          </a:p>
        </p:txBody>
      </p:sp>
      <p:sp>
        <p:nvSpPr>
          <p:cNvPr id="8" name="テキスト ボックス 7"/>
          <p:cNvSpPr txBox="1"/>
          <p:nvPr/>
        </p:nvSpPr>
        <p:spPr>
          <a:xfrm>
            <a:off x="176823" y="5895886"/>
            <a:ext cx="8126328" cy="523220"/>
          </a:xfrm>
          <a:prstGeom prst="rect">
            <a:avLst/>
          </a:prstGeom>
          <a:noFill/>
        </p:spPr>
        <p:txBody>
          <a:bodyPr wrap="square" rtlCol="0">
            <a:spAutoFit/>
          </a:bodyPr>
          <a:lstStyle/>
          <a:p>
            <a:r>
              <a:rPr lang="ja-JP" altLang="en-US" sz="2800" dirty="0">
                <a:latin typeface="AR P丸ゴシック体M" panose="020B0600010101010101" pitchFamily="50" charset="-128"/>
                <a:ea typeface="AR P丸ゴシック体M" panose="020B0600010101010101" pitchFamily="50" charset="-128"/>
              </a:rPr>
              <a:t>（他に金星、水星、タイタン（土星）、トリトン（海王星））</a:t>
            </a:r>
          </a:p>
        </p:txBody>
      </p:sp>
      <p:pic>
        <p:nvPicPr>
          <p:cNvPr id="2050" name="Picture 2" descr="http://www.hirahaku.jp/hakubutsukan_archive/tenmon/00000050/image/00010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7927" y="1038313"/>
            <a:ext cx="4667250" cy="4667251"/>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2367573" y="4211050"/>
            <a:ext cx="5878428" cy="523220"/>
          </a:xfrm>
          <a:prstGeom prst="rect">
            <a:avLst/>
          </a:prstGeom>
          <a:noFill/>
        </p:spPr>
        <p:txBody>
          <a:bodyPr wrap="square" rtlCol="0">
            <a:spAutoFit/>
          </a:bodyPr>
          <a:lstStyle/>
          <a:p>
            <a:r>
              <a:rPr lang="ja-JP" altLang="en-US" sz="2800" dirty="0">
                <a:latin typeface="AR P丸ゴシック体M" panose="020B0600010101010101" pitchFamily="50" charset="-128"/>
                <a:ea typeface="AR P丸ゴシック体M" panose="020B0600010101010101" pitchFamily="50" charset="-128"/>
              </a:rPr>
              <a:t>←月と同じ岩石主体の天体</a:t>
            </a:r>
          </a:p>
        </p:txBody>
      </p:sp>
      <p:sp>
        <p:nvSpPr>
          <p:cNvPr id="11" name="テキスト ボックス 10"/>
          <p:cNvSpPr txBox="1"/>
          <p:nvPr/>
        </p:nvSpPr>
        <p:spPr>
          <a:xfrm>
            <a:off x="10820400" y="5705564"/>
            <a:ext cx="1390650" cy="369332"/>
          </a:xfrm>
          <a:prstGeom prst="rect">
            <a:avLst/>
          </a:prstGeom>
          <a:noFill/>
        </p:spPr>
        <p:txBody>
          <a:bodyPr wrap="square" rtlCol="0">
            <a:spAutoFit/>
          </a:bodyPr>
          <a:lstStyle/>
          <a:p>
            <a:r>
              <a:rPr kumimoji="1" lang="en-US" altLang="ja-JP" smtClean="0">
                <a:latin typeface="AR P丸ゴシック体M" panose="020B0600010101010101" pitchFamily="50" charset="-128"/>
                <a:ea typeface="AR P丸ゴシック体M" panose="020B0600010101010101" pitchFamily="50" charset="-128"/>
              </a:rPr>
              <a:t>NASA/JPL</a:t>
            </a:r>
            <a:endParaRPr kumimoji="1" lang="ja-JP" altLang="en-US" dirty="0">
              <a:latin typeface="AR P丸ゴシック体M" panose="020B0600010101010101" pitchFamily="50" charset="-128"/>
              <a:ea typeface="AR P丸ゴシック体M" panose="020B0600010101010101" pitchFamily="50" charset="-128"/>
            </a:endParaRPr>
          </a:p>
        </p:txBody>
      </p:sp>
    </p:spTree>
    <p:extLst>
      <p:ext uri="{BB962C8B-B14F-4D97-AF65-F5344CB8AC3E}">
        <p14:creationId xmlns:p14="http://schemas.microsoft.com/office/powerpoint/2010/main" val="29476621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kumimoji="1"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イオの火山活動の原因</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6433527"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火山活動は衛星内部が熱くないと起こり得ない </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熱く</a:t>
            </a:r>
            <a:r>
              <a:rPr lang="ja-JP" altLang="en-US" sz="3200" dirty="0">
                <a:latin typeface="AR P丸ゴシック体M" panose="020B0600010101010101" pitchFamily="50" charset="-128"/>
                <a:ea typeface="AR P丸ゴシック体M" panose="020B0600010101010101" pitchFamily="50" charset="-128"/>
              </a:rPr>
              <a:t>なる原因は木星、エウロパ、ガニメデの潮汐力　</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特</a:t>
            </a:r>
            <a:r>
              <a:rPr lang="ja-JP" altLang="en-US" sz="3200" dirty="0">
                <a:latin typeface="AR P丸ゴシック体M" panose="020B0600010101010101" pitchFamily="50" charset="-128"/>
                <a:ea typeface="AR P丸ゴシック体M" panose="020B0600010101010101" pitchFamily="50" charset="-128"/>
              </a:rPr>
              <a:t>にイオは木星との距離が近いので木星の潮汐力が強い</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36</a:t>
            </a:fld>
            <a:endParaRPr kumimoji="1" lang="ja-JP" altLang="en-US" dirty="0"/>
          </a:p>
        </p:txBody>
      </p:sp>
      <p:sp>
        <p:nvSpPr>
          <p:cNvPr id="7" name="テキスト ボックス 6"/>
          <p:cNvSpPr txBox="1"/>
          <p:nvPr/>
        </p:nvSpPr>
        <p:spPr>
          <a:xfrm>
            <a:off x="6572250" y="5846544"/>
            <a:ext cx="5219700" cy="369332"/>
          </a:xfrm>
          <a:prstGeom prst="rect">
            <a:avLst/>
          </a:prstGeom>
          <a:noFill/>
        </p:spPr>
        <p:txBody>
          <a:bodyPr wrap="square" rtlCol="0">
            <a:spAutoFit/>
          </a:bodyPr>
          <a:lstStyle/>
          <a:p>
            <a:r>
              <a:rPr kumimoji="1" lang="ja-JP" altLang="en-US" dirty="0" smtClean="0">
                <a:latin typeface="AR P丸ゴシック体M" panose="020B0600010101010101" pitchFamily="50" charset="-128"/>
                <a:ea typeface="AR P丸ゴシック体M" panose="020B0600010101010101" pitchFamily="50" charset="-128"/>
              </a:rPr>
              <a:t>イオの噴火の様子</a:t>
            </a:r>
            <a:r>
              <a:rPr lang="ja-JP" altLang="en-US" dirty="0">
                <a:latin typeface="AR P丸ゴシック体M" panose="020B0600010101010101" pitchFamily="50" charset="-128"/>
                <a:ea typeface="AR P丸ゴシック体M" panose="020B0600010101010101" pitchFamily="50" charset="-128"/>
              </a:rPr>
              <a:t>　</a:t>
            </a:r>
            <a:r>
              <a:rPr lang="en-US" altLang="ja-JP" dirty="0" smtClean="0">
                <a:latin typeface="AR P丸ゴシック体M" panose="020B0600010101010101" pitchFamily="50" charset="-128"/>
                <a:ea typeface="AR P丸ゴシック体M" panose="020B0600010101010101" pitchFamily="50" charset="-128"/>
              </a:rPr>
              <a:t>NASA</a:t>
            </a:r>
            <a:endParaRPr kumimoji="1" lang="ja-JP" altLang="en-US" dirty="0">
              <a:latin typeface="AR P丸ゴシック体M" panose="020B0600010101010101" pitchFamily="50" charset="-128"/>
              <a:ea typeface="AR P丸ゴシック体M" panose="020B0600010101010101" pitchFamily="50" charset="-128"/>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750" y="969744"/>
            <a:ext cx="4876800" cy="4876800"/>
          </a:xfrm>
          <a:prstGeom prst="rect">
            <a:avLst/>
          </a:prstGeom>
        </p:spPr>
      </p:pic>
    </p:spTree>
    <p:extLst>
      <p:ext uri="{BB962C8B-B14F-4D97-AF65-F5344CB8AC3E}">
        <p14:creationId xmlns:p14="http://schemas.microsoft.com/office/powerpoint/2010/main" val="21457721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地球</a:t>
            </a:r>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の</a:t>
            </a:r>
            <a:r>
              <a:rPr kumimoji="1"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火山活動の原因</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0897577" cy="3834063"/>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“微惑星”と呼ばれる小天体が衝突・合体を繰り返してできた天体は誕生直後温度が高くなっている 大きな天体ほど温度が高く冷えにくいので現在の地球で活火山があるのは内部がまだ熱いからだと考えられている　放射性同位体の崩壊も</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37</a:t>
            </a:fld>
            <a:endParaRPr kumimoji="1" lang="ja-JP" altLang="en-US" dirty="0"/>
          </a:p>
        </p:txBody>
      </p:sp>
    </p:spTree>
    <p:extLst>
      <p:ext uri="{BB962C8B-B14F-4D97-AF65-F5344CB8AC3E}">
        <p14:creationId xmlns:p14="http://schemas.microsoft.com/office/powerpoint/2010/main" val="8960273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イオ</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イオの表面は硫黄の溶岩に覆われているため赤、オレンジ、白、黒と色鮮やか　</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硫黄</a:t>
            </a:r>
            <a:r>
              <a:rPr lang="ja-JP" altLang="en-US" sz="3200" dirty="0">
                <a:latin typeface="AR P丸ゴシック体M" panose="020B0600010101010101" pitchFamily="50" charset="-128"/>
                <a:ea typeface="AR P丸ゴシック体M" panose="020B0600010101010101" pitchFamily="50" charset="-128"/>
              </a:rPr>
              <a:t>や二酸化硫黄の噴出物が高さ数百</a:t>
            </a:r>
            <a:r>
              <a:rPr lang="en-US" altLang="ja-JP" sz="3200" dirty="0">
                <a:latin typeface="AR P丸ゴシック体M" panose="020B0600010101010101" pitchFamily="50" charset="-128"/>
                <a:ea typeface="AR P丸ゴシック体M" panose="020B0600010101010101" pitchFamily="50" charset="-128"/>
              </a:rPr>
              <a:t>km</a:t>
            </a:r>
            <a:r>
              <a:rPr lang="ja-JP" altLang="en-US" sz="3200" dirty="0" err="1">
                <a:latin typeface="AR P丸ゴシック体M" panose="020B0600010101010101" pitchFamily="50" charset="-128"/>
                <a:ea typeface="AR P丸ゴシック体M" panose="020B0600010101010101" pitchFamily="50" charset="-128"/>
              </a:rPr>
              <a:t>まで</a:t>
            </a:r>
            <a:r>
              <a:rPr lang="ja-JP" altLang="en-US" sz="3200" dirty="0">
                <a:latin typeface="AR P丸ゴシック体M" panose="020B0600010101010101" pitchFamily="50" charset="-128"/>
                <a:ea typeface="AR P丸ゴシック体M" panose="020B0600010101010101" pitchFamily="50" charset="-128"/>
              </a:rPr>
              <a:t>噴き上げられている様子が観測されている　</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木星</a:t>
            </a:r>
            <a:r>
              <a:rPr lang="ja-JP" altLang="en-US" sz="3200" dirty="0">
                <a:latin typeface="AR P丸ゴシック体M" panose="020B0600010101010101" pitchFamily="50" charset="-128"/>
                <a:ea typeface="AR P丸ゴシック体M" panose="020B0600010101010101" pitchFamily="50" charset="-128"/>
              </a:rPr>
              <a:t>の磁気圏にイオを含むガリレオ衛星すべてが入っているためイオの火山から噴き出た噴出物は木星の磁場にとらえられて木星のオーロラの原因になっているとも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38</a:t>
            </a:fld>
            <a:endParaRPr kumimoji="1" lang="ja-JP" altLang="en-US" dirty="0"/>
          </a:p>
        </p:txBody>
      </p:sp>
    </p:spTree>
    <p:extLst>
      <p:ext uri="{BB962C8B-B14F-4D97-AF65-F5344CB8AC3E}">
        <p14:creationId xmlns:p14="http://schemas.microsoft.com/office/powerpoint/2010/main" val="8298851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kumimoji="1" lang="ja-JP" altLang="en-US" sz="4800" dirty="0" smtClean="0">
                <a:solidFill>
                  <a:schemeClr val="accent4">
                    <a:lumMod val="60000"/>
                    <a:lumOff val="40000"/>
                  </a:schemeClr>
                </a:solidFill>
                <a:latin typeface="Segoe UI Symbol" panose="020B0502040204020203" pitchFamily="34" charset="0"/>
                <a:ea typeface="HGｺﾞｼｯｸE" panose="020B0909000000000000" pitchFamily="49" charset="-128"/>
                <a:cs typeface="Segoe UI Black" panose="020B0A02040204020203" pitchFamily="34" charset="0"/>
              </a:rPr>
              <a:t>エウロパ</a:t>
            </a:r>
            <a:endParaRPr kumimoji="1" lang="ja-JP" altLang="en-US" sz="4800" dirty="0">
              <a:solidFill>
                <a:schemeClr val="accent4">
                  <a:lumMod val="60000"/>
                  <a:lumOff val="40000"/>
                </a:schemeClr>
              </a:solidFill>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0338777" cy="2310063"/>
          </a:xfrm>
        </p:spPr>
        <p:txBody>
          <a:bodyPr/>
          <a:lstStyle/>
          <a:p>
            <a:pPr marL="0" indent="0">
              <a:buNone/>
            </a:pPr>
            <a:r>
              <a:rPr lang="ja-JP" altLang="en-US" sz="3200" dirty="0">
                <a:solidFill>
                  <a:schemeClr val="accent4">
                    <a:lumMod val="60000"/>
                    <a:lumOff val="40000"/>
                  </a:schemeClr>
                </a:solidFill>
                <a:latin typeface="AR P丸ゴシック体M" panose="020B0600010101010101" pitchFamily="50" charset="-128"/>
                <a:ea typeface="AR P丸ゴシック体M" panose="020B0600010101010101" pitchFamily="50" charset="-128"/>
              </a:rPr>
              <a:t>半径</a:t>
            </a:r>
            <a:r>
              <a:rPr lang="en-US" altLang="ja-JP" sz="3200" dirty="0">
                <a:solidFill>
                  <a:schemeClr val="accent4">
                    <a:lumMod val="60000"/>
                    <a:lumOff val="40000"/>
                  </a:schemeClr>
                </a:solidFill>
                <a:latin typeface="AR P丸ゴシック体M" panose="020B0600010101010101" pitchFamily="50" charset="-128"/>
                <a:ea typeface="AR P丸ゴシック体M" panose="020B0600010101010101" pitchFamily="50" charset="-128"/>
              </a:rPr>
              <a:t>1565km(</a:t>
            </a:r>
            <a:r>
              <a:rPr lang="ja-JP" altLang="en-US" sz="3200" dirty="0">
                <a:solidFill>
                  <a:schemeClr val="accent4">
                    <a:lumMod val="60000"/>
                    <a:lumOff val="40000"/>
                  </a:schemeClr>
                </a:solidFill>
                <a:latin typeface="AR P丸ゴシック体M" panose="020B0600010101010101" pitchFamily="50" charset="-128"/>
                <a:ea typeface="AR P丸ゴシック体M" panose="020B0600010101010101" pitchFamily="50" charset="-128"/>
              </a:rPr>
              <a:t>ガリレオ衛星で一番小さい</a:t>
            </a:r>
            <a:r>
              <a:rPr lang="en-US" altLang="ja-JP" sz="3200" dirty="0">
                <a:solidFill>
                  <a:schemeClr val="accent4">
                    <a:lumMod val="60000"/>
                    <a:lumOff val="40000"/>
                  </a:schemeClr>
                </a:solidFill>
                <a:latin typeface="AR P丸ゴシック体M" panose="020B0600010101010101" pitchFamily="50" charset="-128"/>
                <a:ea typeface="AR P丸ゴシック体M" panose="020B0600010101010101" pitchFamily="50" charset="-128"/>
              </a:rPr>
              <a:t>)</a:t>
            </a:r>
            <a:r>
              <a:rPr lang="ja-JP" altLang="en-US" sz="3200" dirty="0">
                <a:solidFill>
                  <a:schemeClr val="accent4">
                    <a:lumMod val="60000"/>
                    <a:lumOff val="40000"/>
                  </a:schemeClr>
                </a:solidFill>
                <a:latin typeface="AR P丸ゴシック体M" panose="020B0600010101010101" pitchFamily="50" charset="-128"/>
                <a:ea typeface="AR P丸ゴシック体M" panose="020B0600010101010101" pitchFamily="50" charset="-128"/>
              </a:rPr>
              <a:t>　</a:t>
            </a:r>
            <a:endParaRPr lang="en-US" altLang="ja-JP" sz="3200" dirty="0" smtClean="0">
              <a:solidFill>
                <a:schemeClr val="accent4">
                  <a:lumMod val="60000"/>
                  <a:lumOff val="40000"/>
                </a:schemeClr>
              </a:solidFill>
              <a:latin typeface="AR P丸ゴシック体M" panose="020B0600010101010101" pitchFamily="50" charset="-128"/>
              <a:ea typeface="AR P丸ゴシック体M" panose="020B0600010101010101" pitchFamily="50" charset="-128"/>
            </a:endParaRPr>
          </a:p>
          <a:p>
            <a:pPr marL="0" indent="0">
              <a:buNone/>
            </a:pPr>
            <a:r>
              <a:rPr lang="en-US" altLang="ja-JP" sz="3200" dirty="0" smtClean="0">
                <a:solidFill>
                  <a:schemeClr val="accent4">
                    <a:lumMod val="60000"/>
                    <a:lumOff val="40000"/>
                  </a:schemeClr>
                </a:solidFill>
                <a:latin typeface="AR P丸ゴシック体M" panose="020B0600010101010101" pitchFamily="50" charset="-128"/>
                <a:ea typeface="AR P丸ゴシック体M" panose="020B0600010101010101" pitchFamily="50" charset="-128"/>
              </a:rPr>
              <a:t>85</a:t>
            </a:r>
            <a:r>
              <a:rPr lang="ja-JP" altLang="en-US" sz="3200" dirty="0">
                <a:solidFill>
                  <a:schemeClr val="accent4">
                    <a:lumMod val="60000"/>
                    <a:lumOff val="40000"/>
                  </a:schemeClr>
                </a:solidFill>
                <a:latin typeface="AR P丸ゴシック体M" panose="020B0600010101010101" pitchFamily="50" charset="-128"/>
                <a:ea typeface="AR P丸ゴシック体M" panose="020B0600010101010101" pitchFamily="50" charset="-128"/>
              </a:rPr>
              <a:t>時間くらいで</a:t>
            </a:r>
            <a:r>
              <a:rPr lang="en-US" altLang="ja-JP" sz="3200" dirty="0">
                <a:solidFill>
                  <a:schemeClr val="accent4">
                    <a:lumMod val="60000"/>
                    <a:lumOff val="40000"/>
                  </a:schemeClr>
                </a:solidFill>
                <a:latin typeface="AR P丸ゴシック体M" panose="020B0600010101010101" pitchFamily="50" charset="-128"/>
                <a:ea typeface="AR P丸ゴシック体M" panose="020B0600010101010101" pitchFamily="50" charset="-128"/>
              </a:rPr>
              <a:t>1</a:t>
            </a:r>
            <a:r>
              <a:rPr lang="ja-JP" altLang="en-US" sz="3200" dirty="0">
                <a:solidFill>
                  <a:schemeClr val="accent4">
                    <a:lumMod val="60000"/>
                    <a:lumOff val="40000"/>
                  </a:schemeClr>
                </a:solidFill>
                <a:latin typeface="AR P丸ゴシック体M" panose="020B0600010101010101" pitchFamily="50" charset="-128"/>
                <a:ea typeface="AR P丸ゴシック体M" panose="020B0600010101010101" pitchFamily="50" charset="-128"/>
              </a:rPr>
              <a:t>回公転する</a:t>
            </a:r>
          </a:p>
          <a:p>
            <a:pPr marL="0" indent="0">
              <a:buNone/>
            </a:pPr>
            <a:r>
              <a:rPr lang="ja-JP" altLang="en-US" sz="3200" dirty="0" smtClean="0">
                <a:solidFill>
                  <a:schemeClr val="accent4">
                    <a:lumMod val="60000"/>
                    <a:lumOff val="40000"/>
                  </a:schemeClr>
                </a:solidFill>
                <a:latin typeface="AR P丸ゴシック体M" panose="020B0600010101010101" pitchFamily="50" charset="-128"/>
                <a:ea typeface="AR P丸ゴシック体M" panose="020B0600010101010101" pitchFamily="50" charset="-128"/>
              </a:rPr>
              <a:t>表面</a:t>
            </a:r>
            <a:r>
              <a:rPr lang="ja-JP" altLang="en-US" sz="3200" dirty="0">
                <a:solidFill>
                  <a:schemeClr val="accent4">
                    <a:lumMod val="60000"/>
                    <a:lumOff val="40000"/>
                  </a:schemeClr>
                </a:solidFill>
                <a:latin typeface="AR P丸ゴシック体M" panose="020B0600010101010101" pitchFamily="50" charset="-128"/>
                <a:ea typeface="AR P丸ゴシック体M" panose="020B0600010101010101" pitchFamily="50" charset="-128"/>
              </a:rPr>
              <a:t>は氷で覆われていて無数の筋状模様が見られる</a:t>
            </a:r>
          </a:p>
          <a:p>
            <a:pPr marL="0" indent="0">
              <a:buNone/>
            </a:pPr>
            <a:r>
              <a:rPr lang="ja-JP" altLang="en-US" sz="3200" dirty="0">
                <a:solidFill>
                  <a:schemeClr val="accent4">
                    <a:lumMod val="60000"/>
                    <a:lumOff val="40000"/>
                  </a:schemeClr>
                </a:solidFill>
                <a:latin typeface="AR P丸ゴシック体M" panose="020B0600010101010101" pitchFamily="50" charset="-128"/>
                <a:ea typeface="AR P丸ゴシック体M" panose="020B0600010101010101" pitchFamily="50" charset="-128"/>
              </a:rPr>
              <a:t>　</a:t>
            </a:r>
            <a:endParaRPr kumimoji="1" lang="ja-JP" altLang="en-US" dirty="0">
              <a:solidFill>
                <a:schemeClr val="accent4">
                  <a:lumMod val="60000"/>
                  <a:lumOff val="40000"/>
                </a:schemeClr>
              </a:solidFill>
            </a:endParaRP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39</a:t>
            </a:fld>
            <a:endParaRPr kumimoji="1" lang="ja-JP" altLang="en-US" dirty="0"/>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501312" y="338137"/>
            <a:ext cx="2028825" cy="1352550"/>
          </a:xfrm>
          <a:prstGeom prst="rect">
            <a:avLst/>
          </a:prstGeom>
        </p:spPr>
      </p:pic>
    </p:spTree>
    <p:extLst>
      <p:ext uri="{BB962C8B-B14F-4D97-AF65-F5344CB8AC3E}">
        <p14:creationId xmlns:p14="http://schemas.microsoft.com/office/powerpoint/2010/main" val="11727646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公転周期</a:t>
            </a:r>
            <a:r>
              <a:rPr lang="en-US" altLang="ja-JP" sz="4800" dirty="0" smtClean="0">
                <a:latin typeface="Segoe UI Symbol" panose="020B0502040204020203" pitchFamily="34" charset="0"/>
                <a:ea typeface="HGｺﾞｼｯｸE" panose="020B0909000000000000" pitchFamily="49" charset="-128"/>
                <a:cs typeface="Segoe UI Black" panose="020B0A02040204020203" pitchFamily="34" charset="0"/>
              </a:rPr>
              <a:t>11.86</a:t>
            </a:r>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年</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太陽からの距離は</a:t>
            </a:r>
            <a:r>
              <a:rPr lang="en-US" altLang="ja-JP" sz="3200" dirty="0">
                <a:latin typeface="AR P丸ゴシック体M" panose="020B0600010101010101" pitchFamily="50" charset="-128"/>
                <a:ea typeface="AR P丸ゴシック体M" panose="020B0600010101010101" pitchFamily="50" charset="-128"/>
              </a:rPr>
              <a:t>5.2AU</a:t>
            </a:r>
          </a:p>
          <a:p>
            <a:pPr marL="0" indent="0">
              <a:buNone/>
            </a:pPr>
            <a:r>
              <a:rPr lang="ja-JP" altLang="en-US" sz="3200" dirty="0">
                <a:latin typeface="AR P丸ゴシック体M" panose="020B0600010101010101" pitchFamily="50" charset="-128"/>
                <a:ea typeface="AR P丸ゴシック体M" panose="020B0600010101010101" pitchFamily="50" charset="-128"/>
              </a:rPr>
              <a:t>　　　地球から見たら</a:t>
            </a:r>
            <a:r>
              <a:rPr lang="en-US" altLang="ja-JP" sz="3200" dirty="0">
                <a:latin typeface="AR P丸ゴシック体M" panose="020B0600010101010101" pitchFamily="50" charset="-128"/>
                <a:ea typeface="AR P丸ゴシック体M" panose="020B0600010101010101" pitchFamily="50" charset="-128"/>
              </a:rPr>
              <a:t>1</a:t>
            </a:r>
            <a:r>
              <a:rPr lang="ja-JP" altLang="en-US" sz="3200" dirty="0">
                <a:latin typeface="AR P丸ゴシック体M" panose="020B0600010101010101" pitchFamily="50" charset="-128"/>
                <a:ea typeface="AR P丸ゴシック体M" panose="020B0600010101010101" pitchFamily="50" charset="-128"/>
              </a:rPr>
              <a:t>年で黄道十二星座の星座</a:t>
            </a:r>
            <a:r>
              <a:rPr lang="en-US" altLang="ja-JP" sz="3200" dirty="0">
                <a:latin typeface="AR P丸ゴシック体M" panose="020B0600010101010101" pitchFamily="50" charset="-128"/>
                <a:ea typeface="AR P丸ゴシック体M" panose="020B0600010101010101" pitchFamily="50" charset="-128"/>
              </a:rPr>
              <a:t>1</a:t>
            </a:r>
            <a:r>
              <a:rPr lang="ja-JP" altLang="en-US" sz="3200" dirty="0">
                <a:latin typeface="AR P丸ゴシック体M" panose="020B0600010101010101" pitchFamily="50" charset="-128"/>
                <a:ea typeface="AR P丸ゴシック体M" panose="020B0600010101010101" pitchFamily="50" charset="-128"/>
              </a:rPr>
              <a:t>つ分動く</a:t>
            </a: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4</a:t>
            </a:fld>
            <a:endParaRPr kumimoji="1" lang="ja-JP" altLang="en-US" dirty="0"/>
          </a:p>
        </p:txBody>
      </p:sp>
      <p:pic>
        <p:nvPicPr>
          <p:cNvPr id="7" name="図 6"/>
          <p:cNvPicPr>
            <a:picLocks noChangeAspect="1"/>
          </p:cNvPicPr>
          <p:nvPr/>
        </p:nvPicPr>
        <p:blipFill rotWithShape="1">
          <a:blip r:embed="rId2"/>
          <a:srcRect l="609" t="51614" r="5959" b="10443"/>
          <a:stretch/>
        </p:blipFill>
        <p:spPr>
          <a:xfrm>
            <a:off x="1870482" y="2736290"/>
            <a:ext cx="8451035" cy="1930507"/>
          </a:xfrm>
          <a:prstGeom prst="rect">
            <a:avLst/>
          </a:prstGeom>
        </p:spPr>
      </p:pic>
      <p:pic>
        <p:nvPicPr>
          <p:cNvPr id="8" name="図 7"/>
          <p:cNvPicPr>
            <a:picLocks noChangeAspect="1"/>
          </p:cNvPicPr>
          <p:nvPr/>
        </p:nvPicPr>
        <p:blipFill rotWithShape="1">
          <a:blip r:embed="rId3"/>
          <a:srcRect l="3229" t="52540" r="6726" b="10952"/>
          <a:stretch/>
        </p:blipFill>
        <p:spPr>
          <a:xfrm>
            <a:off x="1910387" y="4796172"/>
            <a:ext cx="8371225" cy="1909155"/>
          </a:xfrm>
          <a:prstGeom prst="rect">
            <a:avLst/>
          </a:prstGeom>
        </p:spPr>
      </p:pic>
    </p:spTree>
    <p:extLst>
      <p:ext uri="{BB962C8B-B14F-4D97-AF65-F5344CB8AC3E}">
        <p14:creationId xmlns:p14="http://schemas.microsoft.com/office/powerpoint/2010/main" val="28473179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solidFill>
                  <a:schemeClr val="accent2">
                    <a:lumMod val="40000"/>
                    <a:lumOff val="60000"/>
                  </a:schemeClr>
                </a:solidFill>
                <a:latin typeface="Segoe UI Symbol" panose="020B0502040204020203" pitchFamily="34" charset="0"/>
                <a:ea typeface="HGｺﾞｼｯｸE" panose="020B0909000000000000" pitchFamily="49" charset="-128"/>
                <a:cs typeface="Segoe UI Black" panose="020B0A02040204020203" pitchFamily="34" charset="0"/>
              </a:rPr>
              <a:t>エウロパの筋状</a:t>
            </a:r>
            <a:r>
              <a:rPr lang="ja-JP" altLang="en-US" sz="4800" dirty="0">
                <a:solidFill>
                  <a:schemeClr val="accent2">
                    <a:lumMod val="40000"/>
                    <a:lumOff val="60000"/>
                  </a:schemeClr>
                </a:solidFill>
                <a:latin typeface="Segoe UI Symbol" panose="020B0502040204020203" pitchFamily="34" charset="0"/>
                <a:ea typeface="HGｺﾞｼｯｸE" panose="020B0909000000000000" pitchFamily="49" charset="-128"/>
                <a:cs typeface="Segoe UI Black" panose="020B0A02040204020203" pitchFamily="34" charset="0"/>
              </a:rPr>
              <a:t>模様の原因</a:t>
            </a:r>
            <a:endParaRPr kumimoji="1" lang="ja-JP" altLang="en-US" sz="4800" dirty="0">
              <a:solidFill>
                <a:schemeClr val="accent2">
                  <a:lumMod val="40000"/>
                  <a:lumOff val="60000"/>
                </a:schemeClr>
              </a:solidFill>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557977" cy="4840538"/>
          </a:xfrm>
        </p:spPr>
        <p:txBody>
          <a:bodyPr/>
          <a:lstStyle/>
          <a:p>
            <a:pPr marL="0" indent="0">
              <a:buNone/>
            </a:pPr>
            <a:r>
              <a:rPr lang="ja-JP" altLang="en-US" sz="3200" dirty="0">
                <a:solidFill>
                  <a:schemeClr val="accent2">
                    <a:lumMod val="40000"/>
                    <a:lumOff val="60000"/>
                  </a:schemeClr>
                </a:solidFill>
                <a:latin typeface="AR P丸ゴシック体M" panose="020B0600010101010101" pitchFamily="50" charset="-128"/>
                <a:ea typeface="AR P丸ゴシック体M" panose="020B0600010101010101" pitchFamily="50" charset="-128"/>
              </a:rPr>
              <a:t>中心核が熱いため内部の力で表面の氷のプレートが常に動いているから　</a:t>
            </a:r>
            <a:endParaRPr lang="en-US" altLang="ja-JP" sz="3200" dirty="0" smtClean="0">
              <a:solidFill>
                <a:schemeClr val="accent2">
                  <a:lumMod val="40000"/>
                  <a:lumOff val="60000"/>
                </a:schemeClr>
              </a:solidFill>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solidFill>
                  <a:schemeClr val="accent2">
                    <a:lumMod val="40000"/>
                    <a:lumOff val="60000"/>
                  </a:schemeClr>
                </a:solidFill>
                <a:latin typeface="AR P丸ゴシック体M" panose="020B0600010101010101" pitchFamily="50" charset="-128"/>
                <a:ea typeface="AR P丸ゴシック体M" panose="020B0600010101010101" pitchFamily="50" charset="-128"/>
              </a:rPr>
              <a:t>潮汐力</a:t>
            </a:r>
            <a:r>
              <a:rPr lang="ja-JP" altLang="en-US" sz="3200" dirty="0">
                <a:solidFill>
                  <a:schemeClr val="accent2">
                    <a:lumMod val="40000"/>
                    <a:lumOff val="60000"/>
                  </a:schemeClr>
                </a:solidFill>
                <a:latin typeface="AR P丸ゴシック体M" panose="020B0600010101010101" pitchFamily="50" charset="-128"/>
                <a:ea typeface="AR P丸ゴシック体M" panose="020B0600010101010101" pitchFamily="50" charset="-128"/>
              </a:rPr>
              <a:t>や引力で氷のプレートを割り続けて氷殻下の物質がかき混ぜられた結果表面に浮かび上がったガスや塵が凍り付いて暗い色をした縞状の線になったから　</a:t>
            </a:r>
            <a:endParaRPr kumimoji="1" lang="ja-JP" altLang="en-US" dirty="0">
              <a:solidFill>
                <a:schemeClr val="accent2">
                  <a:lumMod val="40000"/>
                  <a:lumOff val="60000"/>
                </a:schemeClr>
              </a:solidFill>
            </a:endParaRP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40</a:t>
            </a:fld>
            <a:endParaRPr kumimoji="1" lang="ja-JP" altLang="en-US" dirty="0"/>
          </a:p>
        </p:txBody>
      </p:sp>
    </p:spTree>
    <p:extLst>
      <p:ext uri="{BB962C8B-B14F-4D97-AF65-F5344CB8AC3E}">
        <p14:creationId xmlns:p14="http://schemas.microsoft.com/office/powerpoint/2010/main" val="4022821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エウロパ</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8493044" cy="4840538"/>
          </a:xfrm>
        </p:spPr>
        <p:txBody>
          <a:bodyPr>
            <a:normAutofit/>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エウロパの表面の約</a:t>
            </a:r>
            <a:r>
              <a:rPr lang="en-US" altLang="ja-JP" sz="3200" dirty="0">
                <a:latin typeface="AR P丸ゴシック体M" panose="020B0600010101010101" pitchFamily="50" charset="-128"/>
                <a:ea typeface="AR P丸ゴシック体M" panose="020B0600010101010101" pitchFamily="50" charset="-128"/>
              </a:rPr>
              <a:t>100km</a:t>
            </a:r>
            <a:r>
              <a:rPr lang="ja-JP" altLang="en-US" sz="3200" dirty="0">
                <a:latin typeface="AR P丸ゴシック体M" panose="020B0600010101010101" pitchFamily="50" charset="-128"/>
                <a:ea typeface="AR P丸ゴシック体M" panose="020B0600010101010101" pitchFamily="50" charset="-128"/>
              </a:rPr>
              <a:t>下には液体の水の海が存在すると考えられる　</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地球上</a:t>
            </a:r>
            <a:r>
              <a:rPr lang="ja-JP" altLang="en-US" sz="3200" dirty="0">
                <a:latin typeface="AR P丸ゴシック体M" panose="020B0600010101010101" pitchFamily="50" charset="-128"/>
                <a:ea typeface="AR P丸ゴシック体M" panose="020B0600010101010101" pitchFamily="50" charset="-128"/>
              </a:rPr>
              <a:t>の生物の体がほとんど水でできていることからもわかるように水は生命にとって必要不可欠　また液体の水はいろいろな化学反応が起こる場としても重要　エウロパ内部に液体の水があるのなら生命が存在する可能性も</a:t>
            </a:r>
            <a:r>
              <a:rPr lang="en-US" altLang="ja-JP" sz="3200" dirty="0" smtClean="0">
                <a:latin typeface="AR P丸ゴシック体M" panose="020B0600010101010101" pitchFamily="50" charset="-128"/>
                <a:ea typeface="AR P丸ゴシック体M" panose="020B0600010101010101" pitchFamily="50" charset="-128"/>
              </a:rPr>
              <a:t>…</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海</a:t>
            </a:r>
            <a:r>
              <a:rPr lang="ja-JP" altLang="en-US" sz="3200" dirty="0">
                <a:latin typeface="AR P丸ゴシック体M" panose="020B0600010101010101" pitchFamily="50" charset="-128"/>
                <a:ea typeface="AR P丸ゴシック体M" panose="020B0600010101010101" pitchFamily="50" charset="-128"/>
              </a:rPr>
              <a:t>の下に岩のマントルが直に接しているのでマントルが化学合成に必要な栄養素の供給源になっているかもしれない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41</a:t>
            </a:fld>
            <a:endParaRPr kumimoji="1" lang="ja-JP" altLang="en-US" dirty="0"/>
          </a:p>
        </p:txBody>
      </p:sp>
      <p:pic>
        <p:nvPicPr>
          <p:cNvPr id="8" name="図 7"/>
          <p:cNvPicPr>
            <a:picLocks noChangeAspect="1"/>
          </p:cNvPicPr>
          <p:nvPr/>
        </p:nvPicPr>
        <p:blipFill>
          <a:blip r:embed="rId3"/>
          <a:stretch>
            <a:fillRect/>
          </a:stretch>
        </p:blipFill>
        <p:spPr>
          <a:xfrm>
            <a:off x="8669867" y="351478"/>
            <a:ext cx="3345310" cy="4329224"/>
          </a:xfrm>
          <a:prstGeom prst="rect">
            <a:avLst/>
          </a:prstGeom>
        </p:spPr>
      </p:pic>
    </p:spTree>
    <p:extLst>
      <p:ext uri="{BB962C8B-B14F-4D97-AF65-F5344CB8AC3E}">
        <p14:creationId xmlns:p14="http://schemas.microsoft.com/office/powerpoint/2010/main" val="7138465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1000" r="-11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ガニメデ</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5580510" cy="4172730"/>
          </a:xfrm>
        </p:spPr>
        <p:txBody>
          <a:bodyPr>
            <a:normAutofit/>
          </a:bodyPr>
          <a:lstStyle/>
          <a:p>
            <a:pPr marL="0" indent="0">
              <a:buNone/>
            </a:pPr>
            <a:r>
              <a:rPr lang="ja-JP" altLang="en-US" sz="3200" dirty="0" smtClean="0">
                <a:latin typeface="AR P丸ゴシック体M" panose="020B0600010101010101" pitchFamily="50" charset="-128"/>
                <a:ea typeface="AR P丸ゴシック体M" panose="020B0600010101010101" pitchFamily="50" charset="-128"/>
              </a:rPr>
              <a:t>半径</a:t>
            </a:r>
            <a:r>
              <a:rPr lang="en-US" altLang="ja-JP" sz="3200" dirty="0">
                <a:latin typeface="AR P丸ゴシック体M" panose="020B0600010101010101" pitchFamily="50" charset="-128"/>
                <a:ea typeface="AR P丸ゴシック体M" panose="020B0600010101010101" pitchFamily="50" charset="-128"/>
              </a:rPr>
              <a:t>2634km</a:t>
            </a:r>
            <a:r>
              <a:rPr lang="ja-JP" altLang="en-US" sz="3200" dirty="0">
                <a:latin typeface="AR P丸ゴシック体M" panose="020B0600010101010101" pitchFamily="50" charset="-128"/>
                <a:ea typeface="AR P丸ゴシック体M" panose="020B0600010101010101" pitchFamily="50" charset="-128"/>
              </a:rPr>
              <a:t>　</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太陽</a:t>
            </a:r>
            <a:r>
              <a:rPr lang="ja-JP" altLang="en-US" sz="3200" dirty="0">
                <a:latin typeface="AR P丸ゴシック体M" panose="020B0600010101010101" pitchFamily="50" charset="-128"/>
                <a:ea typeface="AR P丸ゴシック体M" panose="020B0600010101010101" pitchFamily="50" charset="-128"/>
              </a:rPr>
              <a:t>系の衛星で最大で水星</a:t>
            </a:r>
            <a:r>
              <a:rPr lang="en-US" altLang="ja-JP" sz="3200" dirty="0">
                <a:latin typeface="AR P丸ゴシック体M" panose="020B0600010101010101" pitchFamily="50" charset="-128"/>
                <a:ea typeface="AR P丸ゴシック体M" panose="020B0600010101010101" pitchFamily="50" charset="-128"/>
              </a:rPr>
              <a:t>(</a:t>
            </a:r>
            <a:r>
              <a:rPr lang="ja-JP" altLang="en-US" sz="3200" dirty="0" smtClean="0">
                <a:latin typeface="AR P丸ゴシック体M" panose="020B0600010101010101" pitchFamily="50" charset="-128"/>
                <a:ea typeface="AR P丸ゴシック体M" panose="020B0600010101010101" pitchFamily="50" charset="-128"/>
              </a:rPr>
              <a:t>半径</a:t>
            </a:r>
            <a:r>
              <a:rPr lang="en-US" altLang="ja-JP" sz="3200" dirty="0" smtClean="0">
                <a:latin typeface="AR P丸ゴシック体M" panose="020B0600010101010101" pitchFamily="50" charset="-128"/>
                <a:ea typeface="AR P丸ゴシック体M" panose="020B0600010101010101" pitchFamily="50" charset="-128"/>
              </a:rPr>
              <a:t>2440km</a:t>
            </a:r>
            <a:r>
              <a:rPr lang="en-US" altLang="ja-JP" sz="3200" dirty="0">
                <a:latin typeface="AR P丸ゴシック体M" panose="020B0600010101010101" pitchFamily="50" charset="-128"/>
                <a:ea typeface="AR P丸ゴシック体M" panose="020B0600010101010101" pitchFamily="50" charset="-128"/>
              </a:rPr>
              <a:t>)</a:t>
            </a:r>
            <a:r>
              <a:rPr lang="ja-JP" altLang="en-US" sz="3200" dirty="0">
                <a:latin typeface="AR P丸ゴシック体M" panose="020B0600010101010101" pitchFamily="50" charset="-128"/>
                <a:ea typeface="AR P丸ゴシック体M" panose="020B0600010101010101" pitchFamily="50" charset="-128"/>
              </a:rPr>
              <a:t>よりも大きい</a:t>
            </a:r>
          </a:p>
          <a:p>
            <a:pPr marL="0" indent="0">
              <a:buNone/>
            </a:pPr>
            <a:r>
              <a:rPr lang="en-US" altLang="ja-JP" sz="3200" dirty="0" smtClean="0">
                <a:latin typeface="AR P丸ゴシック体M" panose="020B0600010101010101" pitchFamily="50" charset="-128"/>
                <a:ea typeface="AR P丸ゴシック体M" panose="020B0600010101010101" pitchFamily="50" charset="-128"/>
              </a:rPr>
              <a:t>172</a:t>
            </a:r>
            <a:r>
              <a:rPr lang="ja-JP" altLang="en-US" sz="3200" dirty="0">
                <a:latin typeface="AR P丸ゴシック体M" panose="020B0600010101010101" pitchFamily="50" charset="-128"/>
                <a:ea typeface="AR P丸ゴシック体M" panose="020B0600010101010101" pitchFamily="50" charset="-128"/>
              </a:rPr>
              <a:t>時間くらいで</a:t>
            </a:r>
            <a:r>
              <a:rPr lang="en-US" altLang="ja-JP" sz="3200" dirty="0">
                <a:latin typeface="AR P丸ゴシック体M" panose="020B0600010101010101" pitchFamily="50" charset="-128"/>
                <a:ea typeface="AR P丸ゴシック体M" panose="020B0600010101010101" pitchFamily="50" charset="-128"/>
              </a:rPr>
              <a:t>1</a:t>
            </a:r>
            <a:r>
              <a:rPr lang="ja-JP" altLang="en-US" sz="3200" dirty="0">
                <a:latin typeface="AR P丸ゴシック体M" panose="020B0600010101010101" pitchFamily="50" charset="-128"/>
                <a:ea typeface="AR P丸ゴシック体M" panose="020B0600010101010101" pitchFamily="50" charset="-128"/>
              </a:rPr>
              <a:t>公転する</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強い</a:t>
            </a:r>
            <a:r>
              <a:rPr lang="ja-JP" altLang="en-US" sz="3200" dirty="0">
                <a:latin typeface="AR P丸ゴシック体M" panose="020B0600010101010101" pitchFamily="50" charset="-128"/>
                <a:ea typeface="AR P丸ゴシック体M" panose="020B0600010101010101" pitchFamily="50" charset="-128"/>
              </a:rPr>
              <a:t>磁場が発見されており、中心に鉄を富む核の存在が推定されている</a:t>
            </a:r>
          </a:p>
          <a:p>
            <a:pPr marL="0" indent="0">
              <a:buNone/>
            </a:pP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42</a:t>
            </a:fld>
            <a:endParaRPr kumimoji="1" lang="ja-JP" altLang="en-US" dirty="0"/>
          </a:p>
        </p:txBody>
      </p:sp>
      <p:pic>
        <p:nvPicPr>
          <p:cNvPr id="1026" name="Picture 2" descr="http://photojournal.jpl.nasa.gov/jpeg/PIA007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50359"/>
            <a:ext cx="5646208" cy="5646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5893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11000" r="-11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ガニメデ</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2" y="1652336"/>
            <a:ext cx="8338528" cy="4691313"/>
          </a:xfrm>
        </p:spPr>
        <p:txBody>
          <a:bodyPr>
            <a:normAutofit/>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表面は岩石のまじった氷に覆われている　</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また</a:t>
            </a:r>
            <a:r>
              <a:rPr lang="ja-JP" altLang="en-US" sz="3200" dirty="0">
                <a:latin typeface="AR P丸ゴシック体M" panose="020B0600010101010101" pitchFamily="50" charset="-128"/>
                <a:ea typeface="AR P丸ゴシック体M" panose="020B0600010101010101" pitchFamily="50" charset="-128"/>
              </a:rPr>
              <a:t>表面は“サルカス”と呼ばれる明るい部分と</a:t>
            </a:r>
            <a:r>
              <a:rPr lang="ja-JP" altLang="en-US" sz="3200" dirty="0" smtClean="0">
                <a:latin typeface="AR P丸ゴシック体M" panose="020B0600010101010101" pitchFamily="50" charset="-128"/>
                <a:ea typeface="AR P丸ゴシック体M" panose="020B0600010101010101" pitchFamily="50" charset="-128"/>
              </a:rPr>
              <a:t>“リージョ</a:t>
            </a:r>
            <a:r>
              <a:rPr lang="ja-JP" altLang="en-US" sz="3200" dirty="0">
                <a:latin typeface="AR P丸ゴシック体M" panose="020B0600010101010101" pitchFamily="50" charset="-128"/>
                <a:ea typeface="AR P丸ゴシック体M" panose="020B0600010101010101" pitchFamily="50" charset="-128"/>
              </a:rPr>
              <a:t>”と呼ばれる暗い部分に</a:t>
            </a:r>
            <a:r>
              <a:rPr lang="ja-JP" altLang="en-US" sz="3200" dirty="0" smtClean="0">
                <a:latin typeface="AR P丸ゴシック体M" panose="020B0600010101010101" pitchFamily="50" charset="-128"/>
                <a:ea typeface="AR P丸ゴシック体M" panose="020B0600010101010101" pitchFamily="50" charset="-128"/>
              </a:rPr>
              <a:t>分けられる</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サルカス</a:t>
            </a:r>
            <a:r>
              <a:rPr lang="ja-JP" altLang="en-US" sz="3200" dirty="0">
                <a:latin typeface="AR P丸ゴシック体M" panose="020B0600010101010101" pitchFamily="50" charset="-128"/>
                <a:ea typeface="AR P丸ゴシック体M" panose="020B0600010101010101" pitchFamily="50" charset="-128"/>
              </a:rPr>
              <a:t>には溝状地形が多く見られ</a:t>
            </a:r>
            <a:r>
              <a:rPr lang="ja-JP" altLang="en-US" sz="3200" dirty="0" smtClean="0">
                <a:latin typeface="AR P丸ゴシック体M" panose="020B0600010101010101" pitchFamily="50" charset="-128"/>
                <a:ea typeface="AR P丸ゴシック体M" panose="020B0600010101010101" pitchFamily="50" charset="-128"/>
              </a:rPr>
              <a:t>、リージョ</a:t>
            </a:r>
            <a:r>
              <a:rPr lang="ja-JP" altLang="en-US" sz="3200" dirty="0">
                <a:latin typeface="AR P丸ゴシック体M" panose="020B0600010101010101" pitchFamily="50" charset="-128"/>
                <a:ea typeface="AR P丸ゴシック体M" panose="020B0600010101010101" pitchFamily="50" charset="-128"/>
              </a:rPr>
              <a:t>には非常にたくさんのクレーターが</a:t>
            </a:r>
            <a:r>
              <a:rPr lang="ja-JP" altLang="en-US" sz="3200" dirty="0" smtClean="0">
                <a:latin typeface="AR P丸ゴシック体M" panose="020B0600010101010101" pitchFamily="50" charset="-128"/>
                <a:ea typeface="AR P丸ゴシック体M" panose="020B0600010101010101" pitchFamily="50" charset="-128"/>
              </a:rPr>
              <a:t>見られる</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リージョ</a:t>
            </a:r>
            <a:r>
              <a:rPr lang="ja-JP" altLang="en-US" sz="3200" dirty="0">
                <a:latin typeface="AR P丸ゴシック体M" panose="020B0600010101010101" pitchFamily="50" charset="-128"/>
                <a:ea typeface="AR P丸ゴシック体M" panose="020B0600010101010101" pitchFamily="50" charset="-128"/>
              </a:rPr>
              <a:t>が暗いのはガニメデに衝突した物体が暗い物質からできているからだと考えられている</a:t>
            </a:r>
          </a:p>
          <a:p>
            <a:pPr marL="0" indent="0">
              <a:buNone/>
            </a:pP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43</a:t>
            </a:fld>
            <a:endParaRPr kumimoji="1" lang="ja-JP" altLang="en-US" dirty="0"/>
          </a:p>
        </p:txBody>
      </p:sp>
      <p:pic>
        <p:nvPicPr>
          <p:cNvPr id="1026" name="Picture 2" descr="http://photojournal.jpl.nasa.gov/jpeg/PIA007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886" y="309701"/>
            <a:ext cx="3688291" cy="368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4907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軌道</a:t>
            </a:r>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共鳴</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2" y="1652336"/>
            <a:ext cx="6136055" cy="4691313"/>
          </a:xfrm>
        </p:spPr>
        <p:txBody>
          <a:bodyPr>
            <a:normAutofit lnSpcReduction="10000"/>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天体力学において、公転運動を行なう二つの天体が互いに規則的・周期的に重力を及ぼし合う結果、両者の公転周期が簡単な整数比になる現象である</a:t>
            </a:r>
            <a:r>
              <a:rPr lang="ja-JP" altLang="en-US" sz="3200" dirty="0" smtClean="0">
                <a:latin typeface="AR P丸ゴシック体M" panose="020B0600010101010101" pitchFamily="50" charset="-128"/>
                <a:ea typeface="AR P丸ゴシック体M" panose="020B0600010101010101" pitchFamily="50" charset="-128"/>
              </a:rPr>
              <a:t>。</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kumimoji="1" lang="ja-JP" altLang="en-US" dirty="0" smtClean="0">
                <a:latin typeface="AR P丸ゴシック体M" panose="020B0600010101010101" pitchFamily="50" charset="-128"/>
                <a:ea typeface="AR P丸ゴシック体M" panose="020B0600010101010101" pitchFamily="50" charset="-128"/>
              </a:rPr>
              <a:t>公転周期</a:t>
            </a:r>
            <a:endParaRPr kumimoji="1" lang="en-US" altLang="ja-JP" dirty="0" smtClean="0">
              <a:latin typeface="AR P丸ゴシック体M" panose="020B0600010101010101" pitchFamily="50" charset="-128"/>
              <a:ea typeface="AR P丸ゴシック体M" panose="020B0600010101010101" pitchFamily="50" charset="-128"/>
            </a:endParaRPr>
          </a:p>
          <a:p>
            <a:pPr marL="0" indent="0">
              <a:buNone/>
            </a:pPr>
            <a:r>
              <a:rPr lang="ja-JP" altLang="en-US" dirty="0" smtClean="0">
                <a:latin typeface="AR P丸ゴシック体M" panose="020B0600010101010101" pitchFamily="50" charset="-128"/>
                <a:ea typeface="AR P丸ゴシック体M" panose="020B0600010101010101" pitchFamily="50" charset="-128"/>
              </a:rPr>
              <a:t>イオ</a:t>
            </a:r>
            <a:r>
              <a:rPr lang="ja-JP" altLang="en-US" dirty="0">
                <a:latin typeface="AR P丸ゴシック体M" panose="020B0600010101010101" pitchFamily="50" charset="-128"/>
                <a:ea typeface="AR P丸ゴシック体M" panose="020B0600010101010101" pitchFamily="50" charset="-128"/>
              </a:rPr>
              <a:t>　</a:t>
            </a:r>
            <a:r>
              <a:rPr lang="ja-JP" altLang="en-US" dirty="0" smtClean="0">
                <a:latin typeface="AR P丸ゴシック体M" panose="020B0600010101010101" pitchFamily="50" charset="-128"/>
                <a:ea typeface="AR P丸ゴシック体M" panose="020B0600010101010101" pitchFamily="50" charset="-128"/>
              </a:rPr>
              <a:t>　　</a:t>
            </a:r>
            <a:r>
              <a:rPr lang="en-US" altLang="ja-JP" dirty="0" smtClean="0">
                <a:latin typeface="AR P丸ゴシック体M" panose="020B0600010101010101" pitchFamily="50" charset="-128"/>
                <a:ea typeface="AR P丸ゴシック体M" panose="020B0600010101010101" pitchFamily="50" charset="-128"/>
              </a:rPr>
              <a:t>1.77</a:t>
            </a:r>
            <a:r>
              <a:rPr lang="ja-JP" altLang="en-US" dirty="0" smtClean="0">
                <a:latin typeface="AR P丸ゴシック体M" panose="020B0600010101010101" pitchFamily="50" charset="-128"/>
                <a:ea typeface="AR P丸ゴシック体M" panose="020B0600010101010101" pitchFamily="50" charset="-128"/>
              </a:rPr>
              <a:t>日</a:t>
            </a:r>
            <a:endParaRPr lang="en-US" altLang="ja-JP" dirty="0" smtClean="0">
              <a:latin typeface="AR P丸ゴシック体M" panose="020B0600010101010101" pitchFamily="50" charset="-128"/>
              <a:ea typeface="AR P丸ゴシック体M" panose="020B0600010101010101" pitchFamily="50" charset="-128"/>
            </a:endParaRPr>
          </a:p>
          <a:p>
            <a:pPr marL="0" indent="0">
              <a:buNone/>
            </a:pPr>
            <a:r>
              <a:rPr kumimoji="1" lang="ja-JP" altLang="en-US" dirty="0" smtClean="0">
                <a:latin typeface="AR P丸ゴシック体M" panose="020B0600010101010101" pitchFamily="50" charset="-128"/>
                <a:ea typeface="AR P丸ゴシック体M" panose="020B0600010101010101" pitchFamily="50" charset="-128"/>
              </a:rPr>
              <a:t>エウロパ　</a:t>
            </a:r>
            <a:r>
              <a:rPr kumimoji="1" lang="en-US" altLang="ja-JP" dirty="0" smtClean="0">
                <a:latin typeface="AR P丸ゴシック体M" panose="020B0600010101010101" pitchFamily="50" charset="-128"/>
                <a:ea typeface="AR P丸ゴシック体M" panose="020B0600010101010101" pitchFamily="50" charset="-128"/>
              </a:rPr>
              <a:t>3.55</a:t>
            </a:r>
            <a:r>
              <a:rPr kumimoji="1" lang="ja-JP" altLang="en-US" dirty="0" smtClean="0">
                <a:latin typeface="AR P丸ゴシック体M" panose="020B0600010101010101" pitchFamily="50" charset="-128"/>
                <a:ea typeface="AR P丸ゴシック体M" panose="020B0600010101010101" pitchFamily="50" charset="-128"/>
              </a:rPr>
              <a:t>日</a:t>
            </a:r>
            <a:endParaRPr kumimoji="1" lang="en-US" altLang="ja-JP" dirty="0" smtClean="0">
              <a:latin typeface="AR P丸ゴシック体M" panose="020B0600010101010101" pitchFamily="50" charset="-128"/>
              <a:ea typeface="AR P丸ゴシック体M" panose="020B0600010101010101" pitchFamily="50" charset="-128"/>
            </a:endParaRPr>
          </a:p>
          <a:p>
            <a:pPr marL="0" indent="0">
              <a:buNone/>
            </a:pPr>
            <a:r>
              <a:rPr lang="ja-JP" altLang="en-US" dirty="0" smtClean="0">
                <a:latin typeface="AR P丸ゴシック体M" panose="020B0600010101010101" pitchFamily="50" charset="-128"/>
                <a:ea typeface="AR P丸ゴシック体M" panose="020B0600010101010101" pitchFamily="50" charset="-128"/>
              </a:rPr>
              <a:t>ガニメデ　</a:t>
            </a:r>
            <a:r>
              <a:rPr lang="en-US" altLang="ja-JP" dirty="0" smtClean="0">
                <a:latin typeface="AR P丸ゴシック体M" panose="020B0600010101010101" pitchFamily="50" charset="-128"/>
                <a:ea typeface="AR P丸ゴシック体M" panose="020B0600010101010101" pitchFamily="50" charset="-128"/>
              </a:rPr>
              <a:t>7.16</a:t>
            </a:r>
            <a:r>
              <a:rPr lang="ja-JP" altLang="en-US" dirty="0" smtClean="0">
                <a:latin typeface="AR P丸ゴシック体M" panose="020B0600010101010101" pitchFamily="50" charset="-128"/>
                <a:ea typeface="AR P丸ゴシック体M" panose="020B0600010101010101" pitchFamily="50" charset="-128"/>
              </a:rPr>
              <a:t>日</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44</a:t>
            </a:fld>
            <a:endParaRPr kumimoji="1"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2032" y="1652336"/>
            <a:ext cx="5563145" cy="3734166"/>
          </a:xfrm>
          <a:prstGeom prst="rect">
            <a:avLst/>
          </a:prstGeom>
        </p:spPr>
      </p:pic>
    </p:spTree>
    <p:extLst>
      <p:ext uri="{BB962C8B-B14F-4D97-AF65-F5344CB8AC3E}">
        <p14:creationId xmlns:p14="http://schemas.microsoft.com/office/powerpoint/2010/main" val="20462554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カリスト</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6731977" cy="4840538"/>
          </a:xfrm>
        </p:spPr>
        <p:txBody>
          <a:bodyPr>
            <a:normAutofit/>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半径</a:t>
            </a:r>
            <a:r>
              <a:rPr lang="en-US" altLang="ja-JP" sz="3200" dirty="0" smtClean="0">
                <a:latin typeface="AR P丸ゴシック体M" panose="020B0600010101010101" pitchFamily="50" charset="-128"/>
                <a:ea typeface="AR P丸ゴシック体M" panose="020B0600010101010101" pitchFamily="50" charset="-128"/>
              </a:rPr>
              <a:t>2403km</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太陽</a:t>
            </a:r>
            <a:r>
              <a:rPr lang="ja-JP" altLang="en-US" sz="3200" dirty="0">
                <a:latin typeface="AR P丸ゴシック体M" panose="020B0600010101010101" pitchFamily="50" charset="-128"/>
                <a:ea typeface="AR P丸ゴシック体M" panose="020B0600010101010101" pitchFamily="50" charset="-128"/>
              </a:rPr>
              <a:t>系</a:t>
            </a:r>
            <a:r>
              <a:rPr lang="ja-JP" altLang="en-US" sz="3200" dirty="0" smtClean="0">
                <a:latin typeface="AR P丸ゴシック体M" panose="020B0600010101010101" pitchFamily="50" charset="-128"/>
                <a:ea typeface="AR P丸ゴシック体M" panose="020B0600010101010101" pitchFamily="50" charset="-128"/>
              </a:rPr>
              <a:t>の衛星</a:t>
            </a:r>
            <a:r>
              <a:rPr lang="ja-JP" altLang="en-US" sz="3200" dirty="0">
                <a:latin typeface="AR P丸ゴシック体M" panose="020B0600010101010101" pitchFamily="50" charset="-128"/>
                <a:ea typeface="AR P丸ゴシック体M" panose="020B0600010101010101" pitchFamily="50" charset="-128"/>
              </a:rPr>
              <a:t>で</a:t>
            </a:r>
            <a:r>
              <a:rPr lang="en-US" altLang="ja-JP" sz="3200" dirty="0">
                <a:latin typeface="AR P丸ゴシック体M" panose="020B0600010101010101" pitchFamily="50" charset="-128"/>
                <a:ea typeface="AR P丸ゴシック体M" panose="020B0600010101010101" pitchFamily="50" charset="-128"/>
              </a:rPr>
              <a:t>3</a:t>
            </a:r>
            <a:r>
              <a:rPr lang="ja-JP" altLang="en-US" sz="3200" dirty="0">
                <a:latin typeface="AR P丸ゴシック体M" panose="020B0600010101010101" pitchFamily="50" charset="-128"/>
                <a:ea typeface="AR P丸ゴシック体M" panose="020B0600010101010101" pitchFamily="50" charset="-128"/>
              </a:rPr>
              <a:t>番目に</a:t>
            </a:r>
            <a:r>
              <a:rPr lang="ja-JP" altLang="en-US" sz="3200" dirty="0" smtClean="0">
                <a:latin typeface="AR P丸ゴシック体M" panose="020B0600010101010101" pitchFamily="50" charset="-128"/>
                <a:ea typeface="AR P丸ゴシック体M" panose="020B0600010101010101" pitchFamily="50" charset="-128"/>
              </a:rPr>
              <a:t>大きい</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反射率</a:t>
            </a:r>
            <a:r>
              <a:rPr lang="ja-JP" altLang="en-US" sz="3200" dirty="0">
                <a:latin typeface="AR P丸ゴシック体M" panose="020B0600010101010101" pitchFamily="50" charset="-128"/>
                <a:ea typeface="AR P丸ゴシック体M" panose="020B0600010101010101" pitchFamily="50" charset="-128"/>
              </a:rPr>
              <a:t>が低いため暗い</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表面</a:t>
            </a:r>
            <a:r>
              <a:rPr lang="ja-JP" altLang="en-US" sz="3200" dirty="0">
                <a:latin typeface="AR P丸ゴシック体M" panose="020B0600010101010101" pitchFamily="50" charset="-128"/>
                <a:ea typeface="AR P丸ゴシック体M" panose="020B0600010101010101" pitchFamily="50" charset="-128"/>
              </a:rPr>
              <a:t>は氷と岩石に覆われていて無数のクレーターが存在する　　</a:t>
            </a:r>
          </a:p>
          <a:p>
            <a:pPr marL="0" indent="0">
              <a:buNone/>
            </a:pPr>
            <a:r>
              <a:rPr lang="ja-JP" altLang="en-US" sz="3200" dirty="0">
                <a:latin typeface="AR P丸ゴシック体M" panose="020B0600010101010101" pitchFamily="50" charset="-128"/>
                <a:ea typeface="AR P丸ゴシック体M" panose="020B0600010101010101" pitchFamily="50" charset="-128"/>
              </a:rPr>
              <a:t>木星から遠いために潮汐力の影響を受けずに早々に活動を停止した衛星</a:t>
            </a:r>
          </a:p>
          <a:p>
            <a:pPr marL="0" indent="0">
              <a:buNone/>
            </a:pPr>
            <a:r>
              <a:rPr lang="ja-JP" altLang="en-US" sz="3200" dirty="0">
                <a:latin typeface="AR P丸ゴシック体M" panose="020B0600010101010101" pitchFamily="50" charset="-128"/>
                <a:ea typeface="AR P丸ゴシック体M" panose="020B0600010101010101" pitchFamily="50" charset="-128"/>
              </a:rPr>
              <a:t>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45</a:t>
            </a:fld>
            <a:endParaRPr kumimoji="1" lang="ja-JP" altLang="en-US" dirty="0"/>
          </a:p>
        </p:txBody>
      </p:sp>
      <p:pic>
        <p:nvPicPr>
          <p:cNvPr id="8" name="図 7"/>
          <p:cNvPicPr>
            <a:picLocks noChangeAspect="1"/>
          </p:cNvPicPr>
          <p:nvPr/>
        </p:nvPicPr>
        <p:blipFill>
          <a:blip r:embed="rId2"/>
          <a:stretch>
            <a:fillRect/>
          </a:stretch>
        </p:blipFill>
        <p:spPr>
          <a:xfrm>
            <a:off x="7322955" y="1338375"/>
            <a:ext cx="4251690" cy="4326382"/>
          </a:xfrm>
          <a:prstGeom prst="rect">
            <a:avLst/>
          </a:prstGeom>
        </p:spPr>
      </p:pic>
    </p:spTree>
    <p:extLst>
      <p:ext uri="{BB962C8B-B14F-4D97-AF65-F5344CB8AC3E}">
        <p14:creationId xmlns:p14="http://schemas.microsoft.com/office/powerpoint/2010/main" val="4058281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カリスト</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5995377" cy="4840538"/>
          </a:xfrm>
        </p:spPr>
        <p:txBody>
          <a:bodyPr>
            <a:normAutofit/>
          </a:bodyPr>
          <a:lstStyle/>
          <a:p>
            <a:pPr marL="0" indent="0">
              <a:buNone/>
            </a:pPr>
            <a:r>
              <a:rPr lang="ja-JP" altLang="en-US" sz="3200" dirty="0" smtClean="0">
                <a:latin typeface="AR P丸ゴシック体M" panose="020B0600010101010101" pitchFamily="50" charset="-128"/>
                <a:ea typeface="AR P丸ゴシック体M" panose="020B0600010101010101" pitchFamily="50" charset="-128"/>
              </a:rPr>
              <a:t>“</a:t>
            </a:r>
            <a:r>
              <a:rPr lang="ja-JP" altLang="en-US" sz="3200" dirty="0">
                <a:latin typeface="AR P丸ゴシック体M" panose="020B0600010101010101" pitchFamily="50" charset="-128"/>
                <a:ea typeface="AR P丸ゴシック体M" panose="020B0600010101010101" pitchFamily="50" charset="-128"/>
              </a:rPr>
              <a:t>ヴァルハラ”と呼ばれる直径</a:t>
            </a:r>
            <a:r>
              <a:rPr lang="en-US" altLang="ja-JP" sz="3200" dirty="0">
                <a:latin typeface="AR P丸ゴシック体M" panose="020B0600010101010101" pitchFamily="50" charset="-128"/>
                <a:ea typeface="AR P丸ゴシック体M" panose="020B0600010101010101" pitchFamily="50" charset="-128"/>
              </a:rPr>
              <a:t>3000km</a:t>
            </a:r>
            <a:r>
              <a:rPr lang="ja-JP" altLang="en-US" sz="3200" dirty="0" err="1">
                <a:latin typeface="AR P丸ゴシック体M" panose="020B0600010101010101" pitchFamily="50" charset="-128"/>
                <a:ea typeface="AR P丸ゴシック体M" panose="020B0600010101010101" pitchFamily="50" charset="-128"/>
              </a:rPr>
              <a:t>にも</a:t>
            </a:r>
            <a:r>
              <a:rPr lang="ja-JP" altLang="en-US" sz="3200" dirty="0">
                <a:latin typeface="AR P丸ゴシック体M" panose="020B0600010101010101" pitchFamily="50" charset="-128"/>
                <a:ea typeface="AR P丸ゴシック体M" panose="020B0600010101010101" pitchFamily="50" charset="-128"/>
              </a:rPr>
              <a:t>及ぶ大きなクレーターがあり、このクレーターはリングが同心円状に何重にも取り巻いた多重リングクレーターと呼ばれる種類のクレーター　</a:t>
            </a:r>
            <a:r>
              <a:rPr lang="en-US" altLang="ja-JP" sz="3200" dirty="0">
                <a:latin typeface="AR P丸ゴシック体M" panose="020B0600010101010101" pitchFamily="50" charset="-128"/>
                <a:ea typeface="AR P丸ゴシック体M" panose="020B0600010101010101" pitchFamily="50" charset="-128"/>
              </a:rPr>
              <a:t>40</a:t>
            </a:r>
            <a:r>
              <a:rPr lang="ja-JP" altLang="en-US" sz="3200" dirty="0">
                <a:latin typeface="AR P丸ゴシック体M" panose="020B0600010101010101" pitchFamily="50" charset="-128"/>
                <a:ea typeface="AR P丸ゴシック体M" panose="020B0600010101010101" pitchFamily="50" charset="-128"/>
              </a:rPr>
              <a:t>億年ほど前の衝突によって形成されたと考えられている　</a:t>
            </a: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46</a:t>
            </a:fld>
            <a:endParaRPr kumimoji="1" lang="ja-JP" altLang="en-US" dirty="0"/>
          </a:p>
        </p:txBody>
      </p:sp>
      <p:pic>
        <p:nvPicPr>
          <p:cNvPr id="6" name="図 5"/>
          <p:cNvPicPr>
            <a:picLocks noChangeAspect="1"/>
          </p:cNvPicPr>
          <p:nvPr/>
        </p:nvPicPr>
        <p:blipFill>
          <a:blip r:embed="rId2"/>
          <a:stretch>
            <a:fillRect/>
          </a:stretch>
        </p:blipFill>
        <p:spPr>
          <a:xfrm>
            <a:off x="6172200" y="646796"/>
            <a:ext cx="5522913" cy="5522913"/>
          </a:xfrm>
          <a:prstGeom prst="rect">
            <a:avLst/>
          </a:prstGeom>
        </p:spPr>
      </p:pic>
    </p:spTree>
    <p:extLst>
      <p:ext uri="{BB962C8B-B14F-4D97-AF65-F5344CB8AC3E}">
        <p14:creationId xmlns:p14="http://schemas.microsoft.com/office/powerpoint/2010/main" val="2097101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木星の他の</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衛星</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ガリレオ衛星以外の衛星はそのほとんどが岩石のかけらのような天体　その多くは小惑星が木星の引力によってとらえられたものだと考えられていて、もともと一つの天体だったものが木星の潮汐力によってバラバラにされてしまったものもあると考えられている　木星の自転方向とは反対向きに公転している逆行衛星もある（海王星のトリトンも逆行衛星）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47</a:t>
            </a:fld>
            <a:endParaRPr kumimoji="1" lang="ja-JP" altLang="en-US" dirty="0"/>
          </a:p>
        </p:txBody>
      </p:sp>
      <p:pic>
        <p:nvPicPr>
          <p:cNvPr id="9" name="図 8"/>
          <p:cNvPicPr>
            <a:picLocks noChangeAspect="1"/>
          </p:cNvPicPr>
          <p:nvPr/>
        </p:nvPicPr>
        <p:blipFill>
          <a:blip r:embed="rId2"/>
          <a:stretch>
            <a:fillRect/>
          </a:stretch>
        </p:blipFill>
        <p:spPr>
          <a:xfrm>
            <a:off x="6096000" y="4201102"/>
            <a:ext cx="4857750" cy="2474335"/>
          </a:xfrm>
          <a:prstGeom prst="rect">
            <a:avLst/>
          </a:prstGeom>
        </p:spPr>
      </p:pic>
    </p:spTree>
    <p:extLst>
      <p:ext uri="{BB962C8B-B14F-4D97-AF65-F5344CB8AC3E}">
        <p14:creationId xmlns:p14="http://schemas.microsoft.com/office/powerpoint/2010/main" val="5426208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木星</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探査</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ja-JP" altLang="en-US" sz="3200" dirty="0" smtClean="0">
                <a:latin typeface="AR P丸ゴシック体M" panose="020B0600010101010101" pitchFamily="50" charset="-128"/>
                <a:ea typeface="AR P丸ゴシック体M" panose="020B0600010101010101" pitchFamily="50" charset="-128"/>
              </a:rPr>
              <a:t>フライバイ（スイングバイ）</a:t>
            </a:r>
            <a:r>
              <a:rPr lang="ja-JP" altLang="en-US" sz="3200" dirty="0">
                <a:latin typeface="AR P丸ゴシック体M" panose="020B0600010101010101" pitchFamily="50" charset="-128"/>
                <a:ea typeface="AR P丸ゴシック体M" panose="020B0600010101010101" pitchFamily="50" charset="-128"/>
              </a:rPr>
              <a:t>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48</a:t>
            </a:fld>
            <a:endParaRPr kumimoji="1" lang="ja-JP" altLang="en-US" dirty="0"/>
          </a:p>
        </p:txBody>
      </p:sp>
      <p:sp>
        <p:nvSpPr>
          <p:cNvPr id="5" name="テキスト ボックス 4"/>
          <p:cNvSpPr txBox="1"/>
          <p:nvPr/>
        </p:nvSpPr>
        <p:spPr>
          <a:xfrm>
            <a:off x="522372" y="2134600"/>
            <a:ext cx="8659728" cy="954107"/>
          </a:xfrm>
          <a:prstGeom prst="rect">
            <a:avLst/>
          </a:prstGeom>
          <a:noFill/>
        </p:spPr>
        <p:txBody>
          <a:bodyPr wrap="square" rtlCol="0">
            <a:spAutoFit/>
          </a:bodyPr>
          <a:lstStyle/>
          <a:p>
            <a:r>
              <a:rPr lang="ja-JP" altLang="en-US" sz="2800" dirty="0" smtClean="0">
                <a:latin typeface="AR P丸ゴシック体M" panose="020B0600010101010101" pitchFamily="50" charset="-128"/>
                <a:ea typeface="AR P丸ゴシック体M" panose="020B0600010101010101" pitchFamily="50" charset="-128"/>
              </a:rPr>
              <a:t>天体の万有引力を利用して宇宙機の運動方向を変え、さらに増速、減速する技術</a:t>
            </a:r>
            <a:endParaRPr lang="ja-JP" altLang="en-US" sz="2800" dirty="0">
              <a:latin typeface="AR P丸ゴシック体M" panose="020B0600010101010101" pitchFamily="50" charset="-128"/>
              <a:ea typeface="AR P丸ゴシック体M" panose="020B0600010101010101" pitchFamily="50" charset="-128"/>
            </a:endParaRP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2513" y="2766545"/>
            <a:ext cx="5397988" cy="4048492"/>
          </a:xfrm>
          <a:prstGeom prst="rect">
            <a:avLst/>
          </a:prstGeom>
        </p:spPr>
      </p:pic>
      <p:sp>
        <p:nvSpPr>
          <p:cNvPr id="8" name="テキスト ボックス 7"/>
          <p:cNvSpPr txBox="1"/>
          <p:nvPr/>
        </p:nvSpPr>
        <p:spPr>
          <a:xfrm>
            <a:off x="3311526" y="6445705"/>
            <a:ext cx="2820987" cy="369332"/>
          </a:xfrm>
          <a:prstGeom prst="rect">
            <a:avLst/>
          </a:prstGeom>
          <a:noFill/>
        </p:spPr>
        <p:txBody>
          <a:bodyPr wrap="square" rtlCol="0">
            <a:spAutoFit/>
          </a:bodyPr>
          <a:lstStyle/>
          <a:p>
            <a:r>
              <a:rPr kumimoji="1" lang="ja-JP" altLang="en-US" dirty="0" smtClean="0">
                <a:latin typeface="AR P丸ゴシック体M" panose="020B0600010101010101" pitchFamily="50" charset="-128"/>
                <a:ea typeface="AR P丸ゴシック体M" panose="020B0600010101010101" pitchFamily="50" charset="-128"/>
              </a:rPr>
              <a:t>加速フライバイのイメージ</a:t>
            </a:r>
            <a:endParaRPr kumimoji="1" lang="ja-JP" altLang="en-US" dirty="0">
              <a:latin typeface="AR P丸ゴシック体M" panose="020B0600010101010101" pitchFamily="50" charset="-128"/>
              <a:ea typeface="AR P丸ゴシック体M" panose="020B0600010101010101" pitchFamily="50" charset="-128"/>
            </a:endParaRPr>
          </a:p>
        </p:txBody>
      </p:sp>
      <p:sp>
        <p:nvSpPr>
          <p:cNvPr id="10" name="テキスト ボックス 9"/>
          <p:cNvSpPr txBox="1"/>
          <p:nvPr/>
        </p:nvSpPr>
        <p:spPr>
          <a:xfrm>
            <a:off x="522372" y="3088707"/>
            <a:ext cx="5433318" cy="1384995"/>
          </a:xfrm>
          <a:prstGeom prst="rect">
            <a:avLst/>
          </a:prstGeom>
          <a:noFill/>
        </p:spPr>
        <p:txBody>
          <a:bodyPr wrap="square" rtlCol="0">
            <a:spAutoFit/>
          </a:bodyPr>
          <a:lstStyle/>
          <a:p>
            <a:r>
              <a:rPr lang="ja-JP" altLang="en-US" sz="2800" dirty="0">
                <a:latin typeface="AR P丸ゴシック体M" panose="020B0600010101010101" pitchFamily="50" charset="-128"/>
                <a:ea typeface="AR P丸ゴシック体M" panose="020B0600010101010101" pitchFamily="50" charset="-128"/>
              </a:rPr>
              <a:t>燃料</a:t>
            </a:r>
            <a:r>
              <a:rPr lang="ja-JP" altLang="en-US" sz="2800" dirty="0" smtClean="0">
                <a:latin typeface="AR P丸ゴシック体M" panose="020B0600010101010101" pitchFamily="50" charset="-128"/>
                <a:ea typeface="AR P丸ゴシック体M" panose="020B0600010101010101" pitchFamily="50" charset="-128"/>
              </a:rPr>
              <a:t>に</a:t>
            </a:r>
            <a:r>
              <a:rPr lang="ja-JP" altLang="en-US" sz="2800" dirty="0">
                <a:latin typeface="AR P丸ゴシック体M" panose="020B0600010101010101" pitchFamily="50" charset="-128"/>
                <a:ea typeface="AR P丸ゴシック体M" panose="020B0600010101010101" pitchFamily="50" charset="-128"/>
              </a:rPr>
              <a:t>頼</a:t>
            </a:r>
            <a:r>
              <a:rPr lang="ja-JP" altLang="en-US" sz="2800" dirty="0" smtClean="0">
                <a:latin typeface="AR P丸ゴシック体M" panose="020B0600010101010101" pitchFamily="50" charset="-128"/>
                <a:ea typeface="AR P丸ゴシック体M" panose="020B0600010101010101" pitchFamily="50" charset="-128"/>
              </a:rPr>
              <a:t>らずに速度を変えることができるため探査機の加速によく使われ、軌道計算される</a:t>
            </a:r>
            <a:endParaRPr lang="ja-JP" altLang="en-US" sz="2800" dirty="0">
              <a:latin typeface="AR P丸ゴシック体M" panose="020B0600010101010101" pitchFamily="50" charset="-128"/>
              <a:ea typeface="AR P丸ゴシック体M" panose="020B0600010101010101" pitchFamily="50" charset="-128"/>
            </a:endParaRPr>
          </a:p>
        </p:txBody>
      </p:sp>
    </p:spTree>
    <p:extLst>
      <p:ext uri="{BB962C8B-B14F-4D97-AF65-F5344CB8AC3E}">
        <p14:creationId xmlns:p14="http://schemas.microsoft.com/office/powerpoint/2010/main" val="10065841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木星</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探査</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ja-JP" altLang="en-US" sz="3200" dirty="0" smtClean="0">
                <a:latin typeface="AR P丸ゴシック体M" panose="020B0600010101010101" pitchFamily="50" charset="-128"/>
                <a:ea typeface="AR P丸ゴシック体M" panose="020B0600010101010101" pitchFamily="50" charset="-128"/>
              </a:rPr>
              <a:t>フライバイ（スイングバイ）</a:t>
            </a:r>
            <a:r>
              <a:rPr lang="ja-JP" altLang="en-US" sz="3200" dirty="0">
                <a:latin typeface="AR P丸ゴシック体M" panose="020B0600010101010101" pitchFamily="50" charset="-128"/>
                <a:ea typeface="AR P丸ゴシック体M" panose="020B0600010101010101" pitchFamily="50" charset="-128"/>
              </a:rPr>
              <a:t>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49</a:t>
            </a:fld>
            <a:endParaRPr kumimoji="1" lang="ja-JP" altLang="en-US" dirty="0"/>
          </a:p>
        </p:txBody>
      </p:sp>
      <p:sp>
        <p:nvSpPr>
          <p:cNvPr id="5" name="テキスト ボックス 4"/>
          <p:cNvSpPr txBox="1"/>
          <p:nvPr/>
        </p:nvSpPr>
        <p:spPr>
          <a:xfrm>
            <a:off x="522372" y="2134600"/>
            <a:ext cx="8659728" cy="954107"/>
          </a:xfrm>
          <a:prstGeom prst="rect">
            <a:avLst/>
          </a:prstGeom>
          <a:noFill/>
        </p:spPr>
        <p:txBody>
          <a:bodyPr wrap="square" rtlCol="0">
            <a:spAutoFit/>
          </a:bodyPr>
          <a:lstStyle/>
          <a:p>
            <a:r>
              <a:rPr lang="ja-JP" altLang="en-US" sz="2800" dirty="0" smtClean="0">
                <a:latin typeface="AR P丸ゴシック体M" panose="020B0600010101010101" pitchFamily="50" charset="-128"/>
                <a:ea typeface="AR P丸ゴシック体M" panose="020B0600010101010101" pitchFamily="50" charset="-128"/>
              </a:rPr>
              <a:t>天体の万有引力を利用して宇宙機の運動方向を変え、さらに増速、減速する技術</a:t>
            </a:r>
            <a:endParaRPr lang="ja-JP" altLang="en-US" sz="2800" dirty="0">
              <a:latin typeface="AR P丸ゴシック体M" panose="020B0600010101010101" pitchFamily="50" charset="-128"/>
              <a:ea typeface="AR P丸ゴシック体M" panose="020B0600010101010101" pitchFamily="50" charset="-128"/>
            </a:endParaRPr>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2513" y="2768515"/>
            <a:ext cx="5392737" cy="4044553"/>
          </a:xfrm>
          <a:prstGeom prst="rect">
            <a:avLst/>
          </a:prstGeom>
        </p:spPr>
      </p:pic>
      <p:sp>
        <p:nvSpPr>
          <p:cNvPr id="8" name="テキスト ボックス 7"/>
          <p:cNvSpPr txBox="1"/>
          <p:nvPr/>
        </p:nvSpPr>
        <p:spPr>
          <a:xfrm>
            <a:off x="3311526" y="6445705"/>
            <a:ext cx="2820987" cy="369332"/>
          </a:xfrm>
          <a:prstGeom prst="rect">
            <a:avLst/>
          </a:prstGeom>
          <a:noFill/>
        </p:spPr>
        <p:txBody>
          <a:bodyPr wrap="square" rtlCol="0">
            <a:spAutoFit/>
          </a:bodyPr>
          <a:lstStyle/>
          <a:p>
            <a:r>
              <a:rPr lang="ja-JP" altLang="en-US" dirty="0" smtClean="0">
                <a:latin typeface="AR P丸ゴシック体M" panose="020B0600010101010101" pitchFamily="50" charset="-128"/>
                <a:ea typeface="AR P丸ゴシック体M" panose="020B0600010101010101" pitchFamily="50" charset="-128"/>
              </a:rPr>
              <a:t>減速</a:t>
            </a:r>
            <a:r>
              <a:rPr kumimoji="1" lang="ja-JP" altLang="en-US" dirty="0" smtClean="0">
                <a:latin typeface="AR P丸ゴシック体M" panose="020B0600010101010101" pitchFamily="50" charset="-128"/>
                <a:ea typeface="AR P丸ゴシック体M" panose="020B0600010101010101" pitchFamily="50" charset="-128"/>
              </a:rPr>
              <a:t>フライバイのイメージ</a:t>
            </a:r>
            <a:endParaRPr kumimoji="1" lang="ja-JP" altLang="en-US" dirty="0">
              <a:latin typeface="AR P丸ゴシック体M" panose="020B0600010101010101" pitchFamily="50" charset="-128"/>
              <a:ea typeface="AR P丸ゴシック体M" panose="020B0600010101010101" pitchFamily="50" charset="-128"/>
            </a:endParaRPr>
          </a:p>
        </p:txBody>
      </p:sp>
    </p:spTree>
    <p:extLst>
      <p:ext uri="{BB962C8B-B14F-4D97-AF65-F5344CB8AC3E}">
        <p14:creationId xmlns:p14="http://schemas.microsoft.com/office/powerpoint/2010/main" val="10184239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公転周期</a:t>
            </a:r>
            <a:r>
              <a:rPr lang="en-US" altLang="ja-JP" sz="4800" dirty="0" smtClean="0">
                <a:latin typeface="Segoe UI Symbol" panose="020B0502040204020203" pitchFamily="34" charset="0"/>
                <a:ea typeface="HGｺﾞｼｯｸE" panose="020B0909000000000000" pitchFamily="49" charset="-128"/>
                <a:cs typeface="Segoe UI Black" panose="020B0A02040204020203" pitchFamily="34" charset="0"/>
              </a:rPr>
              <a:t>11.86</a:t>
            </a:r>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年</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5</a:t>
            </a:fld>
            <a:endParaRPr kumimoji="1" lang="ja-JP" altLang="en-US" dirty="0"/>
          </a:p>
        </p:txBody>
      </p:sp>
      <p:sp>
        <p:nvSpPr>
          <p:cNvPr id="5" name="テキスト ボックス 4"/>
          <p:cNvSpPr txBox="1"/>
          <p:nvPr/>
        </p:nvSpPr>
        <p:spPr>
          <a:xfrm>
            <a:off x="176823" y="1490245"/>
            <a:ext cx="10886963" cy="4524315"/>
          </a:xfrm>
          <a:prstGeom prst="rect">
            <a:avLst/>
          </a:prstGeom>
          <a:noFill/>
        </p:spPr>
        <p:txBody>
          <a:bodyPr wrap="square" rtlCol="0">
            <a:spAutoFit/>
          </a:bodyPr>
          <a:lstStyle/>
          <a:p>
            <a:r>
              <a:rPr lang="ja-JP" altLang="en-US" sz="3200" dirty="0">
                <a:latin typeface="AR P丸ゴシック体M" panose="020B0600010101010101" pitchFamily="50" charset="-128"/>
                <a:ea typeface="AR P丸ゴシック体M" panose="020B0600010101010101" pitchFamily="50" charset="-128"/>
              </a:rPr>
              <a:t>紀元前</a:t>
            </a:r>
            <a:r>
              <a:rPr lang="en-US" altLang="ja-JP" sz="3200" dirty="0">
                <a:latin typeface="AR P丸ゴシック体M" panose="020B0600010101010101" pitchFamily="50" charset="-128"/>
                <a:ea typeface="AR P丸ゴシック体M" panose="020B0600010101010101" pitchFamily="50" charset="-128"/>
              </a:rPr>
              <a:t>3</a:t>
            </a:r>
            <a:r>
              <a:rPr lang="ja-JP" altLang="en-US" sz="3200" dirty="0">
                <a:latin typeface="AR P丸ゴシック体M" panose="020B0600010101010101" pitchFamily="50" charset="-128"/>
                <a:ea typeface="AR P丸ゴシック体M" panose="020B0600010101010101" pitchFamily="50" charset="-128"/>
              </a:rPr>
              <a:t>～</a:t>
            </a:r>
            <a:r>
              <a:rPr lang="en-US" altLang="ja-JP" sz="3200" dirty="0">
                <a:latin typeface="AR P丸ゴシック体M" panose="020B0600010101010101" pitchFamily="50" charset="-128"/>
                <a:ea typeface="AR P丸ゴシック体M" panose="020B0600010101010101" pitchFamily="50" charset="-128"/>
              </a:rPr>
              <a:t>4</a:t>
            </a:r>
            <a:r>
              <a:rPr lang="ja-JP" altLang="en-US" sz="3200" dirty="0">
                <a:latin typeface="AR P丸ゴシック体M" panose="020B0600010101010101" pitchFamily="50" charset="-128"/>
                <a:ea typeface="AR P丸ゴシック体M" panose="020B0600010101010101" pitchFamily="50" charset="-128"/>
              </a:rPr>
              <a:t>世紀にはすでに中国で木星が</a:t>
            </a:r>
            <a:r>
              <a:rPr lang="en-US" altLang="ja-JP" sz="3200" dirty="0">
                <a:latin typeface="AR P丸ゴシック体M" panose="020B0600010101010101" pitchFamily="50" charset="-128"/>
                <a:ea typeface="AR P丸ゴシック体M" panose="020B0600010101010101" pitchFamily="50" charset="-128"/>
              </a:rPr>
              <a:t>12</a:t>
            </a:r>
            <a:r>
              <a:rPr lang="ja-JP" altLang="en-US" sz="3200" dirty="0">
                <a:latin typeface="AR P丸ゴシック体M" panose="020B0600010101010101" pitchFamily="50" charset="-128"/>
                <a:ea typeface="AR P丸ゴシック体M" panose="020B0600010101010101" pitchFamily="50" charset="-128"/>
              </a:rPr>
              <a:t>年で天球上を一周することが知られていた。木星は十二次（天球を天の赤道帯に沿って西から東に十二等分した区画）を</a:t>
            </a:r>
            <a:r>
              <a:rPr lang="en-US" altLang="ja-JP" sz="3200" dirty="0">
                <a:latin typeface="AR P丸ゴシック体M" panose="020B0600010101010101" pitchFamily="50" charset="-128"/>
                <a:ea typeface="AR P丸ゴシック体M" panose="020B0600010101010101" pitchFamily="50" charset="-128"/>
              </a:rPr>
              <a:t>1</a:t>
            </a:r>
            <a:r>
              <a:rPr lang="ja-JP" altLang="en-US" sz="3200" dirty="0">
                <a:latin typeface="AR P丸ゴシック体M" panose="020B0600010101010101" pitchFamily="50" charset="-128"/>
                <a:ea typeface="AR P丸ゴシック体M" panose="020B0600010101010101" pitchFamily="50" charset="-128"/>
              </a:rPr>
              <a:t>年に一次進む。その一二次は各次に名称があり、星紀（せいき）・玄枵（げんきょう）・娵訾（しゅし）・降婁（こうろう）・大梁（たいりょう）・実沈（じっちん）・鶉首（じゅんしゅ）・鶉火（じゅんか）・鶉尾（じゅんび）・寿星（じゅせい）・大火（たいか）・析木（せきぼく）と呼ばれていた。これが十二支の始まりである。また、このことから木星は「歳星」と呼ばれる。</a:t>
            </a:r>
            <a:endParaRPr kumimoji="1" lang="ja-JP" altLang="en-US" sz="3200" dirty="0">
              <a:latin typeface="AR P丸ゴシック体M" panose="020B0600010101010101" pitchFamily="50" charset="-128"/>
              <a:ea typeface="AR P丸ゴシック体M" panose="020B0600010101010101" pitchFamily="50" charset="-128"/>
            </a:endParaRPr>
          </a:p>
        </p:txBody>
      </p:sp>
    </p:spTree>
    <p:extLst>
      <p:ext uri="{BB962C8B-B14F-4D97-AF65-F5344CB8AC3E}">
        <p14:creationId xmlns:p14="http://schemas.microsoft.com/office/powerpoint/2010/main" val="12894811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6000" b="-6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1973,1974</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年　パイオニア（</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NASA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7409310" cy="4840538"/>
          </a:xfrm>
        </p:spPr>
        <p:txBody>
          <a:bodyPr/>
          <a:lstStyle/>
          <a:p>
            <a:pPr marL="0" indent="0">
              <a:buNone/>
            </a:pPr>
            <a:r>
              <a:rPr lang="en-US" altLang="ja-JP" sz="3200" dirty="0">
                <a:latin typeface="AR P丸ゴシック体M" panose="020B0600010101010101" pitchFamily="50" charset="-128"/>
                <a:ea typeface="AR P丸ゴシック体M" panose="020B0600010101010101" pitchFamily="50" charset="-128"/>
              </a:rPr>
              <a:t>1972</a:t>
            </a:r>
            <a:r>
              <a:rPr lang="ja-JP" altLang="en-US" sz="3200" dirty="0">
                <a:latin typeface="AR P丸ゴシック体M" panose="020B0600010101010101" pitchFamily="50" charset="-128"/>
                <a:ea typeface="AR P丸ゴシック体M" panose="020B0600010101010101" pitchFamily="50" charset="-128"/>
              </a:rPr>
              <a:t>年</a:t>
            </a:r>
            <a:r>
              <a:rPr lang="en-US" altLang="ja-JP" sz="3200" dirty="0">
                <a:latin typeface="AR P丸ゴシック体M" panose="020B0600010101010101" pitchFamily="50" charset="-128"/>
                <a:ea typeface="AR P丸ゴシック体M" panose="020B0600010101010101" pitchFamily="50" charset="-128"/>
              </a:rPr>
              <a:t>3</a:t>
            </a:r>
            <a:r>
              <a:rPr lang="ja-JP" altLang="en-US" sz="3200" dirty="0">
                <a:latin typeface="AR P丸ゴシック体M" panose="020B0600010101010101" pitchFamily="50" charset="-128"/>
                <a:ea typeface="AR P丸ゴシック体M" panose="020B0600010101010101" pitchFamily="50" charset="-128"/>
              </a:rPr>
              <a:t>月</a:t>
            </a:r>
            <a:r>
              <a:rPr lang="en-US" altLang="ja-JP" sz="3200" dirty="0">
                <a:latin typeface="AR P丸ゴシック体M" panose="020B0600010101010101" pitchFamily="50" charset="-128"/>
                <a:ea typeface="AR P丸ゴシック体M" panose="020B0600010101010101" pitchFamily="50" charset="-128"/>
              </a:rPr>
              <a:t>2</a:t>
            </a:r>
            <a:r>
              <a:rPr lang="ja-JP" altLang="en-US" sz="3200" dirty="0">
                <a:latin typeface="AR P丸ゴシック体M" panose="020B0600010101010101" pitchFamily="50" charset="-128"/>
                <a:ea typeface="AR P丸ゴシック体M" panose="020B0600010101010101" pitchFamily="50" charset="-128"/>
              </a:rPr>
              <a:t>日打ち上げパイオニア</a:t>
            </a:r>
            <a:r>
              <a:rPr lang="en-US" altLang="ja-JP" sz="3200" dirty="0">
                <a:latin typeface="AR P丸ゴシック体M" panose="020B0600010101010101" pitchFamily="50" charset="-128"/>
                <a:ea typeface="AR P丸ゴシック体M" panose="020B0600010101010101" pitchFamily="50" charset="-128"/>
              </a:rPr>
              <a:t>10</a:t>
            </a:r>
            <a:r>
              <a:rPr lang="ja-JP" altLang="en-US" sz="3200" dirty="0" smtClean="0">
                <a:latin typeface="AR P丸ゴシック体M" panose="020B0600010101010101" pitchFamily="50" charset="-128"/>
                <a:ea typeface="AR P丸ゴシック体M" panose="020B0600010101010101" pitchFamily="50" charset="-128"/>
              </a:rPr>
              <a:t>号</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en-US" altLang="ja-JP" sz="3200" dirty="0" smtClean="0">
                <a:latin typeface="AR P丸ゴシック体M" panose="020B0600010101010101" pitchFamily="50" charset="-128"/>
                <a:ea typeface="AR P丸ゴシック体M" panose="020B0600010101010101" pitchFamily="50" charset="-128"/>
              </a:rPr>
              <a:t>1973</a:t>
            </a:r>
            <a:r>
              <a:rPr lang="ja-JP" altLang="en-US" sz="3200" dirty="0">
                <a:latin typeface="AR P丸ゴシック体M" panose="020B0600010101010101" pitchFamily="50" charset="-128"/>
                <a:ea typeface="AR P丸ゴシック体M" panose="020B0600010101010101" pitchFamily="50" charset="-128"/>
              </a:rPr>
              <a:t>年</a:t>
            </a:r>
            <a:r>
              <a:rPr lang="en-US" altLang="ja-JP" sz="3200" dirty="0">
                <a:latin typeface="AR P丸ゴシック体M" panose="020B0600010101010101" pitchFamily="50" charset="-128"/>
                <a:ea typeface="AR P丸ゴシック体M" panose="020B0600010101010101" pitchFamily="50" charset="-128"/>
              </a:rPr>
              <a:t>4</a:t>
            </a:r>
            <a:r>
              <a:rPr lang="ja-JP" altLang="en-US" sz="3200" dirty="0">
                <a:latin typeface="AR P丸ゴシック体M" panose="020B0600010101010101" pitchFamily="50" charset="-128"/>
                <a:ea typeface="AR P丸ゴシック体M" panose="020B0600010101010101" pitchFamily="50" charset="-128"/>
              </a:rPr>
              <a:t>月</a:t>
            </a:r>
            <a:r>
              <a:rPr lang="en-US" altLang="ja-JP" sz="3200" dirty="0">
                <a:latin typeface="AR P丸ゴシック体M" panose="020B0600010101010101" pitchFamily="50" charset="-128"/>
                <a:ea typeface="AR P丸ゴシック体M" panose="020B0600010101010101" pitchFamily="50" charset="-128"/>
              </a:rPr>
              <a:t>5</a:t>
            </a:r>
            <a:r>
              <a:rPr lang="ja-JP" altLang="en-US" sz="3200" dirty="0">
                <a:latin typeface="AR P丸ゴシック体M" panose="020B0600010101010101" pitchFamily="50" charset="-128"/>
                <a:ea typeface="AR P丸ゴシック体M" panose="020B0600010101010101" pitchFamily="50" charset="-128"/>
              </a:rPr>
              <a:t>日打ち上げパイオニア</a:t>
            </a:r>
            <a:r>
              <a:rPr lang="en-US" altLang="ja-JP" sz="3200" dirty="0">
                <a:latin typeface="AR P丸ゴシック体M" panose="020B0600010101010101" pitchFamily="50" charset="-128"/>
                <a:ea typeface="AR P丸ゴシック体M" panose="020B0600010101010101" pitchFamily="50" charset="-128"/>
              </a:rPr>
              <a:t>11</a:t>
            </a:r>
            <a:r>
              <a:rPr lang="ja-JP" altLang="en-US" sz="3200" dirty="0">
                <a:latin typeface="AR P丸ゴシック体M" panose="020B0600010101010101" pitchFamily="50" charset="-128"/>
                <a:ea typeface="AR P丸ゴシック体M" panose="020B0600010101010101" pitchFamily="50" charset="-128"/>
              </a:rPr>
              <a:t>号</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初めて</a:t>
            </a:r>
            <a:r>
              <a:rPr lang="ja-JP" altLang="en-US" sz="3200" dirty="0">
                <a:latin typeface="AR P丸ゴシック体M" panose="020B0600010101010101" pitchFamily="50" charset="-128"/>
                <a:ea typeface="AR P丸ゴシック体M" panose="020B0600010101010101" pitchFamily="50" charset="-128"/>
              </a:rPr>
              <a:t>木星に接近した探査機で初めて太陽系の外へと出て行った人工物体</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パイオニア</a:t>
            </a:r>
            <a:r>
              <a:rPr lang="ja-JP" altLang="en-US" sz="3200" dirty="0">
                <a:latin typeface="AR P丸ゴシック体M" panose="020B0600010101010101" pitchFamily="50" charset="-128"/>
                <a:ea typeface="AR P丸ゴシック体M" panose="020B0600010101010101" pitchFamily="50" charset="-128"/>
              </a:rPr>
              <a:t>０～</a:t>
            </a:r>
            <a:r>
              <a:rPr lang="en-US" altLang="ja-JP" sz="3200" dirty="0">
                <a:latin typeface="AR P丸ゴシック体M" panose="020B0600010101010101" pitchFamily="50" charset="-128"/>
                <a:ea typeface="AR P丸ゴシック体M" panose="020B0600010101010101" pitchFamily="50" charset="-128"/>
              </a:rPr>
              <a:t>4</a:t>
            </a:r>
            <a:r>
              <a:rPr lang="ja-JP" altLang="en-US" sz="3200" dirty="0">
                <a:latin typeface="AR P丸ゴシック体M" panose="020B0600010101010101" pitchFamily="50" charset="-128"/>
                <a:ea typeface="AR P丸ゴシック体M" panose="020B0600010101010101" pitchFamily="50" charset="-128"/>
              </a:rPr>
              <a:t>号は月探索機、</a:t>
            </a:r>
            <a:r>
              <a:rPr lang="en-US" altLang="ja-JP" sz="3200" dirty="0">
                <a:latin typeface="AR P丸ゴシック体M" panose="020B0600010101010101" pitchFamily="50" charset="-128"/>
                <a:ea typeface="AR P丸ゴシック体M" panose="020B0600010101010101" pitchFamily="50" charset="-128"/>
              </a:rPr>
              <a:t>5</a:t>
            </a:r>
            <a:r>
              <a:rPr lang="ja-JP" altLang="en-US" sz="3200" dirty="0">
                <a:latin typeface="AR P丸ゴシック体M" panose="020B0600010101010101" pitchFamily="50" charset="-128"/>
                <a:ea typeface="AR P丸ゴシック体M" panose="020B0600010101010101" pitchFamily="50" charset="-128"/>
              </a:rPr>
              <a:t>～９号は宇宙環境調査が目的</a:t>
            </a:r>
          </a:p>
          <a:p>
            <a:pPr marL="0" indent="0">
              <a:buNone/>
            </a:pPr>
            <a:r>
              <a:rPr lang="ja-JP" altLang="en-US" sz="3200" dirty="0">
                <a:latin typeface="AR P丸ゴシック体M" panose="020B0600010101010101" pitchFamily="50" charset="-128"/>
                <a:ea typeface="AR P丸ゴシック体M" panose="020B0600010101010101" pitchFamily="50" charset="-128"/>
              </a:rPr>
              <a:t>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50</a:t>
            </a:fld>
            <a:endParaRPr kumimoji="1" lang="ja-JP" altLang="en-US" dirty="0"/>
          </a:p>
        </p:txBody>
      </p:sp>
    </p:spTree>
    <p:extLst>
      <p:ext uri="{BB962C8B-B14F-4D97-AF65-F5344CB8AC3E}">
        <p14:creationId xmlns:p14="http://schemas.microsoft.com/office/powerpoint/2010/main" val="1542680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6000" b="-6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1973,1974</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年　パイオニア（</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NASA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パイオニア</a:t>
            </a:r>
            <a:r>
              <a:rPr lang="en-US" altLang="ja-JP" sz="3200" dirty="0">
                <a:latin typeface="AR P丸ゴシック体M" panose="020B0600010101010101" pitchFamily="50" charset="-128"/>
                <a:ea typeface="AR P丸ゴシック体M" panose="020B0600010101010101" pitchFamily="50" charset="-128"/>
              </a:rPr>
              <a:t>10</a:t>
            </a:r>
            <a:r>
              <a:rPr lang="ja-JP" altLang="en-US" sz="3200" dirty="0">
                <a:latin typeface="AR P丸ゴシック体M" panose="020B0600010101010101" pitchFamily="50" charset="-128"/>
                <a:ea typeface="AR P丸ゴシック体M" panose="020B0600010101010101" pitchFamily="50" charset="-128"/>
              </a:rPr>
              <a:t>号は</a:t>
            </a:r>
            <a:r>
              <a:rPr lang="en-US" altLang="ja-JP" sz="3200" dirty="0">
                <a:latin typeface="AR P丸ゴシック体M" panose="020B0600010101010101" pitchFamily="50" charset="-128"/>
                <a:ea typeface="AR P丸ゴシック体M" panose="020B0600010101010101" pitchFamily="50" charset="-128"/>
              </a:rPr>
              <a:t>1973</a:t>
            </a:r>
            <a:r>
              <a:rPr lang="ja-JP" altLang="en-US" sz="3200" dirty="0">
                <a:latin typeface="AR P丸ゴシック体M" panose="020B0600010101010101" pitchFamily="50" charset="-128"/>
                <a:ea typeface="AR P丸ゴシック体M" panose="020B0600010101010101" pitchFamily="50" charset="-128"/>
              </a:rPr>
              <a:t>年</a:t>
            </a:r>
            <a:r>
              <a:rPr lang="en-US" altLang="ja-JP" sz="3200" dirty="0">
                <a:latin typeface="AR P丸ゴシック体M" panose="020B0600010101010101" pitchFamily="50" charset="-128"/>
                <a:ea typeface="AR P丸ゴシック体M" panose="020B0600010101010101" pitchFamily="50" charset="-128"/>
              </a:rPr>
              <a:t>12</a:t>
            </a:r>
            <a:r>
              <a:rPr lang="ja-JP" altLang="en-US" sz="3200" dirty="0">
                <a:latin typeface="AR P丸ゴシック体M" panose="020B0600010101010101" pitchFamily="50" charset="-128"/>
                <a:ea typeface="AR P丸ゴシック体M" panose="020B0600010101010101" pitchFamily="50" charset="-128"/>
              </a:rPr>
              <a:t>月</a:t>
            </a:r>
            <a:r>
              <a:rPr lang="en-US" altLang="ja-JP" sz="3200" dirty="0">
                <a:latin typeface="AR P丸ゴシック体M" panose="020B0600010101010101" pitchFamily="50" charset="-128"/>
                <a:ea typeface="AR P丸ゴシック体M" panose="020B0600010101010101" pitchFamily="50" charset="-128"/>
              </a:rPr>
              <a:t>3</a:t>
            </a:r>
            <a:r>
              <a:rPr lang="ja-JP" altLang="en-US" sz="3200" dirty="0">
                <a:latin typeface="AR P丸ゴシック体M" panose="020B0600010101010101" pitchFamily="50" charset="-128"/>
                <a:ea typeface="AR P丸ゴシック体M" panose="020B0600010101010101" pitchFamily="50" charset="-128"/>
              </a:rPr>
              <a:t>日に木星から</a:t>
            </a:r>
            <a:r>
              <a:rPr lang="en-US" altLang="ja-JP" sz="3200" dirty="0">
                <a:latin typeface="AR P丸ゴシック体M" panose="020B0600010101010101" pitchFamily="50" charset="-128"/>
                <a:ea typeface="AR P丸ゴシック体M" panose="020B0600010101010101" pitchFamily="50" charset="-128"/>
              </a:rPr>
              <a:t>13</a:t>
            </a:r>
            <a:r>
              <a:rPr lang="ja-JP" altLang="en-US" sz="3200" dirty="0">
                <a:latin typeface="AR P丸ゴシック体M" panose="020B0600010101010101" pitchFamily="50" charset="-128"/>
                <a:ea typeface="AR P丸ゴシック体M" panose="020B0600010101010101" pitchFamily="50" charset="-128"/>
              </a:rPr>
              <a:t>万</a:t>
            </a:r>
            <a:r>
              <a:rPr lang="en-US" altLang="ja-JP" sz="3200" dirty="0">
                <a:latin typeface="AR P丸ゴシック体M" panose="020B0600010101010101" pitchFamily="50" charset="-128"/>
                <a:ea typeface="AR P丸ゴシック体M" panose="020B0600010101010101" pitchFamily="50" charset="-128"/>
              </a:rPr>
              <a:t>1,500km</a:t>
            </a:r>
            <a:r>
              <a:rPr lang="ja-JP" altLang="en-US" sz="3200" dirty="0" err="1">
                <a:latin typeface="AR P丸ゴシック体M" panose="020B0600010101010101" pitchFamily="50" charset="-128"/>
                <a:ea typeface="AR P丸ゴシック体M" panose="020B0600010101010101" pitchFamily="50" charset="-128"/>
              </a:rPr>
              <a:t>まで</a:t>
            </a:r>
            <a:r>
              <a:rPr lang="ja-JP" altLang="en-US" sz="3200" dirty="0">
                <a:latin typeface="AR P丸ゴシック体M" panose="020B0600010101010101" pitchFamily="50" charset="-128"/>
                <a:ea typeface="AR P丸ゴシック体M" panose="020B0600010101010101" pitchFamily="50" charset="-128"/>
              </a:rPr>
              <a:t>接近し、木星表面や衛星の写真をとったり、</a:t>
            </a:r>
            <a:r>
              <a:rPr lang="ja-JP" altLang="en-US" sz="3200" dirty="0" smtClean="0">
                <a:latin typeface="AR P丸ゴシック体M" panose="020B0600010101010101" pitchFamily="50" charset="-128"/>
                <a:ea typeface="AR P丸ゴシック体M" panose="020B0600010101010101" pitchFamily="50" charset="-128"/>
              </a:rPr>
              <a:t>磁場や</a:t>
            </a:r>
            <a:r>
              <a:rPr lang="ja-JP" altLang="en-US" sz="3200" dirty="0">
                <a:latin typeface="AR P丸ゴシック体M" panose="020B0600010101010101" pitchFamily="50" charset="-128"/>
                <a:ea typeface="AR P丸ゴシック体M" panose="020B0600010101010101" pitchFamily="50" charset="-128"/>
              </a:rPr>
              <a:t>放射線、温度、大気のようすなどの観測をおこなった。</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パイオニア</a:t>
            </a:r>
            <a:r>
              <a:rPr lang="en-US" altLang="ja-JP" sz="3200" dirty="0">
                <a:latin typeface="AR P丸ゴシック体M" panose="020B0600010101010101" pitchFamily="50" charset="-128"/>
                <a:ea typeface="AR P丸ゴシック体M" panose="020B0600010101010101" pitchFamily="50" charset="-128"/>
              </a:rPr>
              <a:t>11</a:t>
            </a:r>
            <a:r>
              <a:rPr lang="ja-JP" altLang="en-US" sz="3200" dirty="0">
                <a:latin typeface="AR P丸ゴシック体M" panose="020B0600010101010101" pitchFamily="50" charset="-128"/>
                <a:ea typeface="AR P丸ゴシック体M" panose="020B0600010101010101" pitchFamily="50" charset="-128"/>
              </a:rPr>
              <a:t>号は</a:t>
            </a:r>
            <a:r>
              <a:rPr lang="en-US" altLang="ja-JP" sz="3200" dirty="0">
                <a:latin typeface="AR P丸ゴシック体M" panose="020B0600010101010101" pitchFamily="50" charset="-128"/>
                <a:ea typeface="AR P丸ゴシック体M" panose="020B0600010101010101" pitchFamily="50" charset="-128"/>
              </a:rPr>
              <a:t>1974</a:t>
            </a:r>
            <a:r>
              <a:rPr lang="ja-JP" altLang="en-US" sz="3200" dirty="0">
                <a:latin typeface="AR P丸ゴシック体M" panose="020B0600010101010101" pitchFamily="50" charset="-128"/>
                <a:ea typeface="AR P丸ゴシック体M" panose="020B0600010101010101" pitchFamily="50" charset="-128"/>
              </a:rPr>
              <a:t>年</a:t>
            </a:r>
            <a:r>
              <a:rPr lang="en-US" altLang="ja-JP" sz="3200" dirty="0">
                <a:latin typeface="AR P丸ゴシック体M" panose="020B0600010101010101" pitchFamily="50" charset="-128"/>
                <a:ea typeface="AR P丸ゴシック体M" panose="020B0600010101010101" pitchFamily="50" charset="-128"/>
              </a:rPr>
              <a:t>12</a:t>
            </a:r>
            <a:r>
              <a:rPr lang="ja-JP" altLang="en-US" sz="3200" dirty="0">
                <a:latin typeface="AR P丸ゴシック体M" panose="020B0600010101010101" pitchFamily="50" charset="-128"/>
                <a:ea typeface="AR P丸ゴシック体M" panose="020B0600010101010101" pitchFamily="50" charset="-128"/>
              </a:rPr>
              <a:t>月に木星から</a:t>
            </a:r>
            <a:r>
              <a:rPr lang="en-US" altLang="ja-JP" sz="3200" dirty="0">
                <a:latin typeface="AR P丸ゴシック体M" panose="020B0600010101010101" pitchFamily="50" charset="-128"/>
                <a:ea typeface="AR P丸ゴシック体M" panose="020B0600010101010101" pitchFamily="50" charset="-128"/>
              </a:rPr>
              <a:t>41,000km</a:t>
            </a:r>
            <a:r>
              <a:rPr lang="ja-JP" altLang="en-US" sz="3200" dirty="0" err="1">
                <a:latin typeface="AR P丸ゴシック体M" panose="020B0600010101010101" pitchFamily="50" charset="-128"/>
                <a:ea typeface="AR P丸ゴシック体M" panose="020B0600010101010101" pitchFamily="50" charset="-128"/>
              </a:rPr>
              <a:t>まで</a:t>
            </a:r>
            <a:r>
              <a:rPr lang="ja-JP" altLang="en-US" sz="3200" dirty="0">
                <a:latin typeface="AR P丸ゴシック体M" panose="020B0600010101010101" pitchFamily="50" charset="-128"/>
                <a:ea typeface="AR P丸ゴシック体M" panose="020B0600010101010101" pitchFamily="50" charset="-128"/>
              </a:rPr>
              <a:t>接近したあと土星に向かい観測を続け、その後</a:t>
            </a:r>
            <a:r>
              <a:rPr lang="en-US" altLang="ja-JP" sz="3200" dirty="0">
                <a:latin typeface="AR P丸ゴシック体M" panose="020B0600010101010101" pitchFamily="50" charset="-128"/>
                <a:ea typeface="AR P丸ゴシック体M" panose="020B0600010101010101" pitchFamily="50" charset="-128"/>
              </a:rPr>
              <a:t>1983</a:t>
            </a:r>
            <a:r>
              <a:rPr lang="ja-JP" altLang="en-US" sz="3200" dirty="0">
                <a:latin typeface="AR P丸ゴシック体M" panose="020B0600010101010101" pitchFamily="50" charset="-128"/>
                <a:ea typeface="AR P丸ゴシック体M" panose="020B0600010101010101" pitchFamily="50" charset="-128"/>
              </a:rPr>
              <a:t>年</a:t>
            </a:r>
            <a:r>
              <a:rPr lang="en-US" altLang="ja-JP" sz="3200" dirty="0">
                <a:latin typeface="AR P丸ゴシック体M" panose="020B0600010101010101" pitchFamily="50" charset="-128"/>
                <a:ea typeface="AR P丸ゴシック体M" panose="020B0600010101010101" pitchFamily="50" charset="-128"/>
              </a:rPr>
              <a:t>6</a:t>
            </a:r>
            <a:r>
              <a:rPr lang="ja-JP" altLang="en-US" sz="3200" dirty="0">
                <a:latin typeface="AR P丸ゴシック体M" panose="020B0600010101010101" pitchFamily="50" charset="-128"/>
                <a:ea typeface="AR P丸ゴシック体M" panose="020B0600010101010101" pitchFamily="50" charset="-128"/>
              </a:rPr>
              <a:t>月には海王星の軌道を越えた。</a:t>
            </a:r>
            <a:r>
              <a:rPr lang="en-US" altLang="ja-JP" sz="3200" dirty="0">
                <a:latin typeface="AR P丸ゴシック体M" panose="020B0600010101010101" pitchFamily="50" charset="-128"/>
                <a:ea typeface="AR P丸ゴシック体M" panose="020B0600010101010101" pitchFamily="50" charset="-128"/>
              </a:rPr>
              <a:t>11</a:t>
            </a:r>
            <a:r>
              <a:rPr lang="ja-JP" altLang="en-US" sz="3200" dirty="0">
                <a:latin typeface="AR P丸ゴシック体M" panose="020B0600010101010101" pitchFamily="50" charset="-128"/>
                <a:ea typeface="AR P丸ゴシック体M" panose="020B0600010101010101" pitchFamily="50" charset="-128"/>
              </a:rPr>
              <a:t>号は</a:t>
            </a:r>
            <a:r>
              <a:rPr lang="en-US" altLang="ja-JP" sz="3200" dirty="0">
                <a:latin typeface="AR P丸ゴシック体M" panose="020B0600010101010101" pitchFamily="50" charset="-128"/>
                <a:ea typeface="AR P丸ゴシック体M" panose="020B0600010101010101" pitchFamily="50" charset="-128"/>
              </a:rPr>
              <a:t>1995</a:t>
            </a:r>
            <a:r>
              <a:rPr lang="ja-JP" altLang="en-US" sz="3200" dirty="0">
                <a:latin typeface="AR P丸ゴシック体M" panose="020B0600010101010101" pitchFamily="50" charset="-128"/>
                <a:ea typeface="AR P丸ゴシック体M" panose="020B0600010101010101" pitchFamily="50" charset="-128"/>
              </a:rPr>
              <a:t>年</a:t>
            </a:r>
            <a:r>
              <a:rPr lang="en-US" altLang="ja-JP" sz="3200" dirty="0">
                <a:latin typeface="AR P丸ゴシック体M" panose="020B0600010101010101" pitchFamily="50" charset="-128"/>
                <a:ea typeface="AR P丸ゴシック体M" panose="020B0600010101010101" pitchFamily="50" charset="-128"/>
              </a:rPr>
              <a:t>11</a:t>
            </a:r>
            <a:r>
              <a:rPr lang="ja-JP" altLang="en-US" sz="3200" dirty="0">
                <a:latin typeface="AR P丸ゴシック体M" panose="020B0600010101010101" pitchFamily="50" charset="-128"/>
                <a:ea typeface="AR P丸ゴシック体M" panose="020B0600010101010101" pitchFamily="50" charset="-128"/>
              </a:rPr>
              <a:t>月を最後に通信が途絶え、</a:t>
            </a:r>
            <a:r>
              <a:rPr lang="en-US" altLang="ja-JP" sz="3200" dirty="0">
                <a:latin typeface="AR P丸ゴシック体M" panose="020B0600010101010101" pitchFamily="50" charset="-128"/>
                <a:ea typeface="AR P丸ゴシック体M" panose="020B0600010101010101" pitchFamily="50" charset="-128"/>
              </a:rPr>
              <a:t>10</a:t>
            </a:r>
            <a:r>
              <a:rPr lang="ja-JP" altLang="en-US" sz="3200" dirty="0">
                <a:latin typeface="AR P丸ゴシック体M" panose="020B0600010101010101" pitchFamily="50" charset="-128"/>
                <a:ea typeface="AR P丸ゴシック体M" panose="020B0600010101010101" pitchFamily="50" charset="-128"/>
              </a:rPr>
              <a:t>号は</a:t>
            </a:r>
            <a:r>
              <a:rPr lang="en-US" altLang="ja-JP" sz="3200" dirty="0">
                <a:latin typeface="AR P丸ゴシック体M" panose="020B0600010101010101" pitchFamily="50" charset="-128"/>
                <a:ea typeface="AR P丸ゴシック体M" panose="020B0600010101010101" pitchFamily="50" charset="-128"/>
              </a:rPr>
              <a:t>2003</a:t>
            </a:r>
            <a:r>
              <a:rPr lang="ja-JP" altLang="en-US" sz="3200" dirty="0">
                <a:latin typeface="AR P丸ゴシック体M" panose="020B0600010101010101" pitchFamily="50" charset="-128"/>
                <a:ea typeface="AR P丸ゴシック体M" panose="020B0600010101010101" pitchFamily="50" charset="-128"/>
              </a:rPr>
              <a:t>年</a:t>
            </a:r>
            <a:r>
              <a:rPr lang="en-US" altLang="ja-JP" sz="3200" dirty="0">
                <a:latin typeface="AR P丸ゴシック体M" panose="020B0600010101010101" pitchFamily="50" charset="-128"/>
                <a:ea typeface="AR P丸ゴシック体M" panose="020B0600010101010101" pitchFamily="50" charset="-128"/>
              </a:rPr>
              <a:t>1</a:t>
            </a:r>
            <a:r>
              <a:rPr lang="ja-JP" altLang="en-US" sz="3200" dirty="0">
                <a:latin typeface="AR P丸ゴシック体M" panose="020B0600010101010101" pitchFamily="50" charset="-128"/>
                <a:ea typeface="AR P丸ゴシック体M" panose="020B0600010101010101" pitchFamily="50" charset="-128"/>
              </a:rPr>
              <a:t>月に通信が途絶えた　</a:t>
            </a:r>
            <a:r>
              <a:rPr lang="en-US" altLang="ja-JP" sz="3200" dirty="0">
                <a:latin typeface="AR P丸ゴシック体M" panose="020B0600010101010101" pitchFamily="50" charset="-128"/>
                <a:ea typeface="AR P丸ゴシック体M" panose="020B0600010101010101" pitchFamily="50" charset="-128"/>
              </a:rPr>
              <a:t>10</a:t>
            </a:r>
            <a:r>
              <a:rPr lang="ja-JP" altLang="en-US" sz="3200" dirty="0">
                <a:latin typeface="AR P丸ゴシック体M" panose="020B0600010101010101" pitchFamily="50" charset="-128"/>
                <a:ea typeface="AR P丸ゴシック体M" panose="020B0600010101010101" pitchFamily="50" charset="-128"/>
              </a:rPr>
              <a:t>号の通信が途絶えた時点で太陽からの距離は</a:t>
            </a:r>
            <a:r>
              <a:rPr lang="en-US" altLang="ja-JP" sz="3200" dirty="0">
                <a:latin typeface="AR P丸ゴシック体M" panose="020B0600010101010101" pitchFamily="50" charset="-128"/>
                <a:ea typeface="AR P丸ゴシック体M" panose="020B0600010101010101" pitchFamily="50" charset="-128"/>
              </a:rPr>
              <a:t>82au</a:t>
            </a:r>
            <a:r>
              <a:rPr lang="ja-JP" altLang="en-US" sz="3200" dirty="0">
                <a:latin typeface="AR P丸ゴシック体M" panose="020B0600010101010101" pitchFamily="50" charset="-128"/>
                <a:ea typeface="AR P丸ゴシック体M" panose="020B0600010101010101" pitchFamily="50" charset="-128"/>
              </a:rPr>
              <a:t>だった</a:t>
            </a: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51</a:t>
            </a:fld>
            <a:endParaRPr kumimoji="1" lang="ja-JP" altLang="en-US" dirty="0"/>
          </a:p>
        </p:txBody>
      </p:sp>
    </p:spTree>
    <p:extLst>
      <p:ext uri="{BB962C8B-B14F-4D97-AF65-F5344CB8AC3E}">
        <p14:creationId xmlns:p14="http://schemas.microsoft.com/office/powerpoint/2010/main" val="7636051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6000" b="-6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1973,1974</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年　パイオニア（</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NASA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6494910"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パイオニア</a:t>
            </a:r>
            <a:r>
              <a:rPr lang="en-US" altLang="ja-JP" sz="3200" dirty="0">
                <a:latin typeface="AR P丸ゴシック体M" panose="020B0600010101010101" pitchFamily="50" charset="-128"/>
                <a:ea typeface="AR P丸ゴシック体M" panose="020B0600010101010101" pitchFamily="50" charset="-128"/>
              </a:rPr>
              <a:t>10</a:t>
            </a:r>
            <a:r>
              <a:rPr lang="ja-JP" altLang="en-US" sz="3200" dirty="0">
                <a:latin typeface="AR P丸ゴシック体M" panose="020B0600010101010101" pitchFamily="50" charset="-128"/>
                <a:ea typeface="AR P丸ゴシック体M" panose="020B0600010101010101" pitchFamily="50" charset="-128"/>
              </a:rPr>
              <a:t>号と</a:t>
            </a:r>
            <a:r>
              <a:rPr lang="en-US" altLang="ja-JP" sz="3200" dirty="0">
                <a:latin typeface="AR P丸ゴシック体M" panose="020B0600010101010101" pitchFamily="50" charset="-128"/>
                <a:ea typeface="AR P丸ゴシック体M" panose="020B0600010101010101" pitchFamily="50" charset="-128"/>
              </a:rPr>
              <a:t>11</a:t>
            </a:r>
            <a:r>
              <a:rPr lang="ja-JP" altLang="en-US" sz="3200" dirty="0">
                <a:latin typeface="AR P丸ゴシック体M" panose="020B0600010101010101" pitchFamily="50" charset="-128"/>
                <a:ea typeface="AR P丸ゴシック体M" panose="020B0600010101010101" pitchFamily="50" charset="-128"/>
              </a:rPr>
              <a:t>号は将来宇宙人に拾われる場合に備えて銀河系の中での太陽系の位置や人類の男女の姿などを彫った金属の板が取り付けられている</a:t>
            </a: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52</a:t>
            </a:fld>
            <a:endParaRPr kumimoji="1" lang="ja-JP" altLang="en-US" dirty="0"/>
          </a:p>
        </p:txBody>
      </p:sp>
      <p:pic>
        <p:nvPicPr>
          <p:cNvPr id="5" name="図 4"/>
          <p:cNvPicPr>
            <a:picLocks noChangeAspect="1"/>
          </p:cNvPicPr>
          <p:nvPr/>
        </p:nvPicPr>
        <p:blipFill>
          <a:blip r:embed="rId3"/>
          <a:stretch>
            <a:fillRect/>
          </a:stretch>
        </p:blipFill>
        <p:spPr>
          <a:xfrm>
            <a:off x="6685451" y="1652337"/>
            <a:ext cx="5329726" cy="4223808"/>
          </a:xfrm>
          <a:prstGeom prst="rect">
            <a:avLst/>
          </a:prstGeom>
        </p:spPr>
      </p:pic>
    </p:spTree>
    <p:extLst>
      <p:ext uri="{BB962C8B-B14F-4D97-AF65-F5344CB8AC3E}">
        <p14:creationId xmlns:p14="http://schemas.microsoft.com/office/powerpoint/2010/main" val="30037163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1979</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年　ボイジャー（</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NASA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216391" cy="4840538"/>
          </a:xfrm>
        </p:spPr>
        <p:txBody>
          <a:bodyPr>
            <a:normAutofit/>
          </a:bodyPr>
          <a:lstStyle/>
          <a:p>
            <a:pPr marL="0" indent="0">
              <a:buNone/>
            </a:pPr>
            <a:r>
              <a:rPr lang="en-US" altLang="ja-JP" sz="3200" dirty="0">
                <a:latin typeface="AR P丸ゴシック体M" panose="020B0600010101010101" pitchFamily="50" charset="-128"/>
                <a:ea typeface="AR P丸ゴシック体M" panose="020B0600010101010101" pitchFamily="50" charset="-128"/>
              </a:rPr>
              <a:t>1977</a:t>
            </a:r>
            <a:r>
              <a:rPr lang="ja-JP" altLang="en-US" sz="3200" dirty="0">
                <a:latin typeface="AR P丸ゴシック体M" panose="020B0600010101010101" pitchFamily="50" charset="-128"/>
                <a:ea typeface="AR P丸ゴシック体M" panose="020B0600010101010101" pitchFamily="50" charset="-128"/>
              </a:rPr>
              <a:t>年にボイジャー</a:t>
            </a:r>
            <a:r>
              <a:rPr lang="en-US" altLang="ja-JP" sz="3200" dirty="0">
                <a:latin typeface="AR P丸ゴシック体M" panose="020B0600010101010101" pitchFamily="50" charset="-128"/>
                <a:ea typeface="AR P丸ゴシック体M" panose="020B0600010101010101" pitchFamily="50" charset="-128"/>
              </a:rPr>
              <a:t>1</a:t>
            </a:r>
            <a:r>
              <a:rPr lang="ja-JP" altLang="en-US" sz="3200" dirty="0">
                <a:latin typeface="AR P丸ゴシック体M" panose="020B0600010101010101" pitchFamily="50" charset="-128"/>
                <a:ea typeface="AR P丸ゴシック体M" panose="020B0600010101010101" pitchFamily="50" charset="-128"/>
              </a:rPr>
              <a:t>号、</a:t>
            </a:r>
            <a:r>
              <a:rPr lang="en-US" altLang="ja-JP" sz="3200" dirty="0">
                <a:latin typeface="AR P丸ゴシック体M" panose="020B0600010101010101" pitchFamily="50" charset="-128"/>
                <a:ea typeface="AR P丸ゴシック体M" panose="020B0600010101010101" pitchFamily="50" charset="-128"/>
              </a:rPr>
              <a:t>2</a:t>
            </a:r>
            <a:r>
              <a:rPr lang="ja-JP" altLang="en-US" sz="3200" dirty="0">
                <a:latin typeface="AR P丸ゴシック体M" panose="020B0600010101010101" pitchFamily="50" charset="-128"/>
                <a:ea typeface="AR P丸ゴシック体M" panose="020B0600010101010101" pitchFamily="50" charset="-128"/>
              </a:rPr>
              <a:t>号が打ち上げられた</a:t>
            </a:r>
            <a:r>
              <a:rPr lang="ja-JP" altLang="en-US" sz="3200" dirty="0" smtClean="0">
                <a:latin typeface="AR P丸ゴシック体M" panose="020B0600010101010101" pitchFamily="50" charset="-128"/>
                <a:ea typeface="AR P丸ゴシック体M" panose="020B0600010101010101" pitchFamily="50" charset="-128"/>
              </a:rPr>
              <a:t>。</a:t>
            </a:r>
            <a:endParaRPr lang="ja-JP" altLang="en-US" sz="3200" dirty="0">
              <a:latin typeface="AR P丸ゴシック体M" panose="020B0600010101010101" pitchFamily="50" charset="-128"/>
              <a:ea typeface="AR P丸ゴシック体M" panose="020B0600010101010101" pitchFamily="50" charset="-128"/>
            </a:endParaRP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53</a:t>
            </a:fld>
            <a:endParaRPr kumimoji="1" lang="ja-JP" altLang="en-US" dirty="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75" y="3173709"/>
            <a:ext cx="2945061" cy="3040063"/>
          </a:xfrm>
          <a:prstGeom prst="rect">
            <a:avLst/>
          </a:prstGeom>
        </p:spPr>
      </p:pic>
      <p:sp>
        <p:nvSpPr>
          <p:cNvPr id="6" name="コンテンツ プレースホルダー 2"/>
          <p:cNvSpPr txBox="1">
            <a:spLocks/>
          </p:cNvSpPr>
          <p:nvPr/>
        </p:nvSpPr>
        <p:spPr>
          <a:xfrm>
            <a:off x="3734979" y="2482076"/>
            <a:ext cx="7910887" cy="39292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200" dirty="0" smtClean="0">
                <a:latin typeface="AR P丸ゴシック体M" panose="020B0600010101010101" pitchFamily="50" charset="-128"/>
                <a:ea typeface="AR P丸ゴシック体M" panose="020B0600010101010101" pitchFamily="50" charset="-128"/>
              </a:rPr>
              <a:t>ボイジャーが打ち上げられた時期は</a:t>
            </a:r>
            <a:r>
              <a:rPr lang="en-US" altLang="ja-JP" sz="3200" dirty="0" smtClean="0">
                <a:latin typeface="AR P丸ゴシック体M" panose="020B0600010101010101" pitchFamily="50" charset="-128"/>
                <a:ea typeface="AR P丸ゴシック体M" panose="020B0600010101010101" pitchFamily="50" charset="-128"/>
              </a:rPr>
              <a:t>175</a:t>
            </a:r>
            <a:r>
              <a:rPr lang="ja-JP" altLang="en-US" sz="3200" dirty="0" smtClean="0">
                <a:latin typeface="AR P丸ゴシック体M" panose="020B0600010101010101" pitchFamily="50" charset="-128"/>
                <a:ea typeface="AR P丸ゴシック体M" panose="020B0600010101010101" pitchFamily="50" charset="-128"/>
              </a:rPr>
              <a:t>年に一度の木星、土星、天王星、海王星の配置がほぼ同じ方向に集中する時期と重なった。</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Font typeface="Arial" panose="020B0604020202020204" pitchFamily="34" charset="0"/>
              <a:buNone/>
            </a:pPr>
            <a:r>
              <a:rPr lang="ja-JP" altLang="en-US" sz="3200" dirty="0" smtClean="0">
                <a:latin typeface="AR P丸ゴシック体M" panose="020B0600010101010101" pitchFamily="50" charset="-128"/>
                <a:ea typeface="AR P丸ゴシック体M" panose="020B0600010101010101" pitchFamily="50" charset="-128"/>
              </a:rPr>
              <a:t>これはスイングバイするにあたって有利であり、「グランドツアー」と呼ばれる</a:t>
            </a:r>
            <a:r>
              <a:rPr lang="en-US" altLang="ja-JP" sz="3200" dirty="0" smtClean="0">
                <a:latin typeface="AR P丸ゴシック体M" panose="020B0600010101010101" pitchFamily="50" charset="-128"/>
                <a:ea typeface="AR P丸ゴシック体M" panose="020B0600010101010101" pitchFamily="50" charset="-128"/>
              </a:rPr>
              <a:t>4</a:t>
            </a:r>
            <a:r>
              <a:rPr lang="ja-JP" altLang="en-US" sz="3200" dirty="0" err="1" smtClean="0">
                <a:latin typeface="AR P丸ゴシック体M" panose="020B0600010101010101" pitchFamily="50" charset="-128"/>
                <a:ea typeface="AR P丸ゴシック体M" panose="020B0600010101010101" pitchFamily="50" charset="-128"/>
              </a:rPr>
              <a:t>つの</a:t>
            </a:r>
            <a:r>
              <a:rPr lang="ja-JP" altLang="en-US" sz="3200" dirty="0" smtClean="0">
                <a:latin typeface="AR P丸ゴシック体M" panose="020B0600010101010101" pitchFamily="50" charset="-128"/>
                <a:ea typeface="AR P丸ゴシック体M" panose="020B0600010101010101" pitchFamily="50" charset="-128"/>
              </a:rPr>
              <a:t>惑星を順番に訪れる軌道をとることができる</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a:latin typeface="AR P丸ゴシック体M" panose="020B0600010101010101" pitchFamily="50" charset="-128"/>
                <a:ea typeface="AR P丸ゴシック体M" panose="020B0600010101010101" pitchFamily="50" charset="-128"/>
              </a:rPr>
              <a:t>ボイジャー</a:t>
            </a:r>
            <a:r>
              <a:rPr lang="en-US" altLang="ja-JP" sz="3200" dirty="0">
                <a:latin typeface="AR P丸ゴシック体M" panose="020B0600010101010101" pitchFamily="50" charset="-128"/>
                <a:ea typeface="AR P丸ゴシック体M" panose="020B0600010101010101" pitchFamily="50" charset="-128"/>
              </a:rPr>
              <a:t>2</a:t>
            </a:r>
            <a:r>
              <a:rPr lang="ja-JP" altLang="en-US" sz="3200" dirty="0" smtClean="0">
                <a:latin typeface="AR P丸ゴシック体M" panose="020B0600010101010101" pitchFamily="50" charset="-128"/>
                <a:ea typeface="AR P丸ゴシック体M" panose="020B0600010101010101" pitchFamily="50" charset="-128"/>
              </a:rPr>
              <a:t>号はグランドツアーを達成した唯一の探査機である</a:t>
            </a:r>
            <a:endParaRPr lang="ja-JP" altLang="en-US" sz="3200" dirty="0">
              <a:latin typeface="AR P丸ゴシック体M" panose="020B0600010101010101" pitchFamily="50" charset="-128"/>
              <a:ea typeface="AR P丸ゴシック体M" panose="020B0600010101010101" pitchFamily="50" charset="-128"/>
            </a:endParaRPr>
          </a:p>
        </p:txBody>
      </p:sp>
    </p:spTree>
    <p:extLst>
      <p:ext uri="{BB962C8B-B14F-4D97-AF65-F5344CB8AC3E}">
        <p14:creationId xmlns:p14="http://schemas.microsoft.com/office/powerpoint/2010/main" val="18653702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1979</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年　ボイジャー（</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NASA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6395427" cy="4840538"/>
          </a:xfrm>
        </p:spPr>
        <p:txBody>
          <a:bodyPr>
            <a:normAutofit lnSpcReduction="10000"/>
          </a:bodyPr>
          <a:lstStyle/>
          <a:p>
            <a:pPr marL="0" indent="0">
              <a:buNone/>
            </a:pPr>
            <a:r>
              <a:rPr lang="ja-JP" altLang="en-US" sz="3200" dirty="0" smtClean="0">
                <a:latin typeface="AR P丸ゴシック体M" panose="020B0600010101010101" pitchFamily="50" charset="-128"/>
                <a:ea typeface="AR P丸ゴシック体M" panose="020B0600010101010101" pitchFamily="50" charset="-128"/>
              </a:rPr>
              <a:t>最大</a:t>
            </a:r>
            <a:r>
              <a:rPr lang="ja-JP" altLang="en-US" sz="3200" dirty="0">
                <a:latin typeface="AR P丸ゴシック体M" panose="020B0600010101010101" pitchFamily="50" charset="-128"/>
                <a:ea typeface="AR P丸ゴシック体M" panose="020B0600010101010101" pitchFamily="50" charset="-128"/>
              </a:rPr>
              <a:t>の発見はイオに活火山があることで、ナトリウムや硫黄の雲が周辺にあることもわかった。他の</a:t>
            </a:r>
            <a:r>
              <a:rPr lang="en-US" altLang="ja-JP" sz="3200" dirty="0">
                <a:latin typeface="AR P丸ゴシック体M" panose="020B0600010101010101" pitchFamily="50" charset="-128"/>
                <a:ea typeface="AR P丸ゴシック体M" panose="020B0600010101010101" pitchFamily="50" charset="-128"/>
              </a:rPr>
              <a:t>3</a:t>
            </a:r>
            <a:r>
              <a:rPr lang="ja-JP" altLang="en-US" sz="3200" dirty="0" err="1">
                <a:latin typeface="AR P丸ゴシック体M" panose="020B0600010101010101" pitchFamily="50" charset="-128"/>
                <a:ea typeface="AR P丸ゴシック体M" panose="020B0600010101010101" pitchFamily="50" charset="-128"/>
              </a:rPr>
              <a:t>つの</a:t>
            </a:r>
            <a:r>
              <a:rPr lang="ja-JP" altLang="en-US" sz="3200" dirty="0">
                <a:latin typeface="AR P丸ゴシック体M" panose="020B0600010101010101" pitchFamily="50" charset="-128"/>
                <a:ea typeface="AR P丸ゴシック体M" panose="020B0600010101010101" pitchFamily="50" charset="-128"/>
              </a:rPr>
              <a:t>衛星は青白い氷でおおわれていた。また、ボイジャー</a:t>
            </a:r>
            <a:r>
              <a:rPr lang="en-US" altLang="ja-JP" sz="3200" dirty="0">
                <a:latin typeface="AR P丸ゴシック体M" panose="020B0600010101010101" pitchFamily="50" charset="-128"/>
                <a:ea typeface="AR P丸ゴシック体M" panose="020B0600010101010101" pitchFamily="50" charset="-128"/>
              </a:rPr>
              <a:t>1</a:t>
            </a:r>
            <a:r>
              <a:rPr lang="ja-JP" altLang="en-US" sz="3200" dirty="0">
                <a:latin typeface="AR P丸ゴシック体M" panose="020B0600010101010101" pitchFamily="50" charset="-128"/>
                <a:ea typeface="AR P丸ゴシック体M" panose="020B0600010101010101" pitchFamily="50" charset="-128"/>
              </a:rPr>
              <a:t>号によって発見された木星特有の細い輪はボイジャー</a:t>
            </a:r>
            <a:r>
              <a:rPr lang="en-US" altLang="ja-JP" sz="3200" dirty="0">
                <a:latin typeface="AR P丸ゴシック体M" panose="020B0600010101010101" pitchFamily="50" charset="-128"/>
                <a:ea typeface="AR P丸ゴシック体M" panose="020B0600010101010101" pitchFamily="50" charset="-128"/>
              </a:rPr>
              <a:t>2</a:t>
            </a:r>
            <a:r>
              <a:rPr lang="ja-JP" altLang="en-US" sz="3200" dirty="0">
                <a:latin typeface="AR P丸ゴシック体M" panose="020B0600010101010101" pitchFamily="50" charset="-128"/>
                <a:ea typeface="AR P丸ゴシック体M" panose="020B0600010101010101" pitchFamily="50" charset="-128"/>
              </a:rPr>
              <a:t>号によって撮影され、木星表面の大気に見られる大赤班も近接撮影されている。さらにボイジャー</a:t>
            </a:r>
            <a:r>
              <a:rPr lang="en-US" altLang="ja-JP" sz="3200" dirty="0">
                <a:latin typeface="AR P丸ゴシック体M" panose="020B0600010101010101" pitchFamily="50" charset="-128"/>
                <a:ea typeface="AR P丸ゴシック体M" panose="020B0600010101010101" pitchFamily="50" charset="-128"/>
              </a:rPr>
              <a:t>2</a:t>
            </a:r>
            <a:r>
              <a:rPr lang="ja-JP" altLang="en-US" sz="3200" dirty="0">
                <a:latin typeface="AR P丸ゴシック体M" panose="020B0600010101010101" pitchFamily="50" charset="-128"/>
                <a:ea typeface="AR P丸ゴシック体M" panose="020B0600010101010101" pitchFamily="50" charset="-128"/>
              </a:rPr>
              <a:t>号によって、木星の衛星は全部で</a:t>
            </a:r>
            <a:r>
              <a:rPr lang="en-US" altLang="ja-JP" sz="3200" dirty="0">
                <a:latin typeface="AR P丸ゴシック体M" panose="020B0600010101010101" pitchFamily="50" charset="-128"/>
                <a:ea typeface="AR P丸ゴシック体M" panose="020B0600010101010101" pitchFamily="50" charset="-128"/>
              </a:rPr>
              <a:t>16</a:t>
            </a:r>
            <a:r>
              <a:rPr lang="ja-JP" altLang="en-US" sz="3200" dirty="0">
                <a:latin typeface="AR P丸ゴシック体M" panose="020B0600010101010101" pitchFamily="50" charset="-128"/>
                <a:ea typeface="AR P丸ゴシック体M" panose="020B0600010101010101" pitchFamily="50" charset="-128"/>
              </a:rPr>
              <a:t>個あることもわかった</a:t>
            </a:r>
            <a:r>
              <a:rPr lang="ja-JP" altLang="en-US" sz="3200" dirty="0" smtClean="0">
                <a:latin typeface="AR P丸ゴシック体M" panose="020B0600010101010101" pitchFamily="50" charset="-128"/>
                <a:ea typeface="AR P丸ゴシック体M" panose="020B0600010101010101" pitchFamily="50" charset="-128"/>
              </a:rPr>
              <a:t>。</a:t>
            </a:r>
            <a:endParaRPr lang="ja-JP" altLang="en-US" sz="3200" dirty="0">
              <a:latin typeface="AR P丸ゴシック体M" panose="020B0600010101010101" pitchFamily="50" charset="-128"/>
              <a:ea typeface="AR P丸ゴシック体M" panose="020B0600010101010101" pitchFamily="50" charset="-128"/>
            </a:endParaRP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54</a:t>
            </a:fld>
            <a:endParaRPr kumimoji="1" lang="ja-JP" altLang="en-US" dirty="0"/>
          </a:p>
        </p:txBody>
      </p:sp>
      <p:sp>
        <p:nvSpPr>
          <p:cNvPr id="7" name="テキスト ボックス 6"/>
          <p:cNvSpPr txBox="1"/>
          <p:nvPr/>
        </p:nvSpPr>
        <p:spPr>
          <a:xfrm>
            <a:off x="7410450" y="5859463"/>
            <a:ext cx="3714750" cy="382806"/>
          </a:xfrm>
          <a:prstGeom prst="rect">
            <a:avLst/>
          </a:prstGeom>
          <a:noFill/>
        </p:spPr>
        <p:txBody>
          <a:bodyPr wrap="square" rtlCol="0">
            <a:spAutoFit/>
          </a:bodyPr>
          <a:lstStyle/>
          <a:p>
            <a:r>
              <a:rPr lang="ja-JP" altLang="en-US" dirty="0" smtClean="0">
                <a:latin typeface="AR P丸ゴシック体M" panose="020B0600010101010101" pitchFamily="50" charset="-128"/>
                <a:ea typeface="AR P丸ゴシック体M" panose="020B0600010101010101" pitchFamily="50" charset="-128"/>
              </a:rPr>
              <a:t>ボイジャーが撮った画像　</a:t>
            </a:r>
            <a:r>
              <a:rPr lang="en-US" altLang="ja-JP" dirty="0" smtClean="0">
                <a:latin typeface="AR P丸ゴシック体M" panose="020B0600010101010101" pitchFamily="50" charset="-128"/>
                <a:ea typeface="AR P丸ゴシック体M" panose="020B0600010101010101" pitchFamily="50" charset="-128"/>
              </a:rPr>
              <a:t>NASA</a:t>
            </a:r>
          </a:p>
        </p:txBody>
      </p:sp>
      <p:pic>
        <p:nvPicPr>
          <p:cNvPr id="1026" name="Picture 2" descr="http://voyager.jpl.nasa.gov/gallery/images/jupiter/jupr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325" y="1388854"/>
            <a:ext cx="5715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4227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1979</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年　ボイジャー（</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NASA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6395427" cy="4840538"/>
          </a:xfrm>
        </p:spPr>
        <p:txBody>
          <a:bodyPr>
            <a:normAutofit/>
          </a:bodyPr>
          <a:lstStyle/>
          <a:p>
            <a:pPr marL="0" indent="0">
              <a:buNone/>
            </a:pPr>
            <a:r>
              <a:rPr lang="ja-JP" altLang="en-US" sz="3200" dirty="0" smtClean="0">
                <a:latin typeface="AR P丸ゴシック体M" panose="020B0600010101010101" pitchFamily="50" charset="-128"/>
                <a:ea typeface="AR P丸ゴシック体M" panose="020B0600010101010101" pitchFamily="50" charset="-128"/>
              </a:rPr>
              <a:t>ボイジャー</a:t>
            </a:r>
            <a:r>
              <a:rPr lang="en-US" altLang="ja-JP" sz="3200" dirty="0">
                <a:latin typeface="AR P丸ゴシック体M" panose="020B0600010101010101" pitchFamily="50" charset="-128"/>
                <a:ea typeface="AR P丸ゴシック体M" panose="020B0600010101010101" pitchFamily="50" charset="-128"/>
              </a:rPr>
              <a:t>1</a:t>
            </a:r>
            <a:r>
              <a:rPr lang="ja-JP" altLang="en-US" sz="3200" dirty="0">
                <a:latin typeface="AR P丸ゴシック体M" panose="020B0600010101010101" pitchFamily="50" charset="-128"/>
                <a:ea typeface="AR P丸ゴシック体M" panose="020B0600010101010101" pitchFamily="50" charset="-128"/>
              </a:rPr>
              <a:t>号は現在地球から最も遠くにある人工物体である</a:t>
            </a: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55</a:t>
            </a:fld>
            <a:endParaRPr kumimoji="1" lang="ja-JP" altLang="en-US" dirty="0"/>
          </a:p>
        </p:txBody>
      </p:sp>
      <p:sp>
        <p:nvSpPr>
          <p:cNvPr id="7" name="テキスト ボックス 6"/>
          <p:cNvSpPr txBox="1"/>
          <p:nvPr/>
        </p:nvSpPr>
        <p:spPr>
          <a:xfrm>
            <a:off x="6572250" y="5846544"/>
            <a:ext cx="5219700" cy="923330"/>
          </a:xfrm>
          <a:prstGeom prst="rect">
            <a:avLst/>
          </a:prstGeom>
          <a:noFill/>
        </p:spPr>
        <p:txBody>
          <a:bodyPr wrap="square" rtlCol="0">
            <a:spAutoFit/>
          </a:bodyPr>
          <a:lstStyle/>
          <a:p>
            <a:r>
              <a:rPr lang="ja-JP" altLang="en-US" dirty="0">
                <a:latin typeface="AR P丸ゴシック体M" panose="020B0600010101010101" pitchFamily="50" charset="-128"/>
                <a:ea typeface="AR P丸ゴシック体M" panose="020B0600010101010101" pitchFamily="50" charset="-128"/>
              </a:rPr>
              <a:t>惑星分光観測衛星「ひさき」</a:t>
            </a:r>
            <a:r>
              <a:rPr lang="en-US" altLang="ja-JP" dirty="0">
                <a:latin typeface="AR P丸ゴシック体M" panose="020B0600010101010101" pitchFamily="50" charset="-128"/>
                <a:ea typeface="AR P丸ゴシック体M" panose="020B0600010101010101" pitchFamily="50" charset="-128"/>
              </a:rPr>
              <a:t>(</a:t>
            </a:r>
            <a:r>
              <a:rPr lang="ja-JP" altLang="en-US" dirty="0">
                <a:latin typeface="AR P丸ゴシック体M" panose="020B0600010101010101" pitchFamily="50" charset="-128"/>
                <a:ea typeface="AR P丸ゴシック体M" panose="020B0600010101010101" pitchFamily="50" charset="-128"/>
              </a:rPr>
              <a:t>左側</a:t>
            </a:r>
            <a:r>
              <a:rPr lang="en-US" altLang="ja-JP" dirty="0">
                <a:latin typeface="AR P丸ゴシック体M" panose="020B0600010101010101" pitchFamily="50" charset="-128"/>
                <a:ea typeface="AR P丸ゴシック体M" panose="020B0600010101010101" pitchFamily="50" charset="-128"/>
              </a:rPr>
              <a:t>)</a:t>
            </a:r>
            <a:r>
              <a:rPr lang="ja-JP" altLang="en-US" dirty="0">
                <a:latin typeface="AR P丸ゴシック体M" panose="020B0600010101010101" pitchFamily="50" charset="-128"/>
                <a:ea typeface="AR P丸ゴシック体M" panose="020B0600010101010101" pitchFamily="50" charset="-128"/>
              </a:rPr>
              <a:t>とハッブル宇宙望遠鏡</a:t>
            </a:r>
            <a:r>
              <a:rPr lang="en-US" altLang="ja-JP" dirty="0">
                <a:latin typeface="AR P丸ゴシック体M" panose="020B0600010101010101" pitchFamily="50" charset="-128"/>
                <a:ea typeface="AR P丸ゴシック体M" panose="020B0600010101010101" pitchFamily="50" charset="-128"/>
              </a:rPr>
              <a:t>(</a:t>
            </a:r>
            <a:r>
              <a:rPr lang="ja-JP" altLang="en-US" dirty="0">
                <a:latin typeface="AR P丸ゴシック体M" panose="020B0600010101010101" pitchFamily="50" charset="-128"/>
                <a:ea typeface="AR P丸ゴシック体M" panose="020B0600010101010101" pitchFamily="50" charset="-128"/>
              </a:rPr>
              <a:t>右側</a:t>
            </a:r>
            <a:r>
              <a:rPr lang="en-US" altLang="ja-JP" dirty="0">
                <a:latin typeface="AR P丸ゴシック体M" panose="020B0600010101010101" pitchFamily="50" charset="-128"/>
                <a:ea typeface="AR P丸ゴシック体M" panose="020B0600010101010101" pitchFamily="50" charset="-128"/>
              </a:rPr>
              <a:t>)</a:t>
            </a:r>
            <a:r>
              <a:rPr lang="ja-JP" altLang="en-US" dirty="0">
                <a:latin typeface="AR P丸ゴシック体M" panose="020B0600010101010101" pitchFamily="50" charset="-128"/>
                <a:ea typeface="AR P丸ゴシック体M" panose="020B0600010101010101" pitchFamily="50" charset="-128"/>
              </a:rPr>
              <a:t>による木星オーロラ観測の</a:t>
            </a:r>
            <a:r>
              <a:rPr lang="ja-JP" altLang="en-US" dirty="0" smtClean="0">
                <a:latin typeface="AR P丸ゴシック体M" panose="020B0600010101010101" pitchFamily="50" charset="-128"/>
                <a:ea typeface="AR P丸ゴシック体M" panose="020B0600010101010101" pitchFamily="50" charset="-128"/>
              </a:rPr>
              <a:t>想像図</a:t>
            </a:r>
            <a:endParaRPr lang="en-US" altLang="ja-JP" dirty="0" smtClean="0">
              <a:latin typeface="AR P丸ゴシック体M" panose="020B0600010101010101" pitchFamily="50" charset="-128"/>
              <a:ea typeface="AR P丸ゴシック体M" panose="020B0600010101010101" pitchFamily="50" charset="-128"/>
            </a:endParaRPr>
          </a:p>
          <a:p>
            <a:r>
              <a:rPr kumimoji="1" lang="en-US" altLang="ja-JP" dirty="0" err="1" smtClean="0">
                <a:latin typeface="AR P丸ゴシック体M" panose="020B0600010101010101" pitchFamily="50" charset="-128"/>
                <a:ea typeface="AR P丸ゴシック体M" panose="020B0600010101010101" pitchFamily="50" charset="-128"/>
              </a:rPr>
              <a:t>Copyright:JAXA</a:t>
            </a:r>
            <a:endParaRPr kumimoji="1" lang="ja-JP" altLang="en-US" dirty="0">
              <a:latin typeface="AR P丸ゴシック体M" panose="020B0600010101010101" pitchFamily="50" charset="-128"/>
              <a:ea typeface="AR P丸ゴシック体M" panose="020B0600010101010101" pitchFamily="50" charset="-128"/>
            </a:endParaRPr>
          </a:p>
        </p:txBody>
      </p:sp>
      <p:pic>
        <p:nvPicPr>
          <p:cNvPr id="6" name="図 5"/>
          <p:cNvPicPr>
            <a:picLocks noChangeAspect="1"/>
          </p:cNvPicPr>
          <p:nvPr/>
        </p:nvPicPr>
        <p:blipFill>
          <a:blip r:embed="rId3"/>
          <a:stretch>
            <a:fillRect/>
          </a:stretch>
        </p:blipFill>
        <p:spPr>
          <a:xfrm>
            <a:off x="5817100" y="2272803"/>
            <a:ext cx="5974850" cy="4497071"/>
          </a:xfrm>
          <a:prstGeom prst="rect">
            <a:avLst/>
          </a:prstGeom>
        </p:spPr>
      </p:pic>
    </p:spTree>
    <p:extLst>
      <p:ext uri="{BB962C8B-B14F-4D97-AF65-F5344CB8AC3E}">
        <p14:creationId xmlns:p14="http://schemas.microsoft.com/office/powerpoint/2010/main" val="31915508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1979</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年　ボイジャー（</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NASA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9938727" cy="4840538"/>
          </a:xfrm>
        </p:spPr>
        <p:txBody>
          <a:bodyPr>
            <a:normAutofit/>
          </a:bodyPr>
          <a:lstStyle/>
          <a:p>
            <a:pPr marL="0" indent="0">
              <a:buNone/>
            </a:pPr>
            <a:r>
              <a:rPr lang="ja-JP" altLang="en-US" sz="3200" dirty="0" smtClean="0">
                <a:latin typeface="AR P丸ゴシック体M" panose="020B0600010101010101" pitchFamily="50" charset="-128"/>
                <a:ea typeface="AR P丸ゴシック体M" panose="020B0600010101010101" pitchFamily="50" charset="-128"/>
              </a:rPr>
              <a:t>ボイジャー</a:t>
            </a:r>
            <a:r>
              <a:rPr lang="en-US" altLang="ja-JP" sz="3200" dirty="0" smtClean="0">
                <a:latin typeface="AR P丸ゴシック体M" panose="020B0600010101010101" pitchFamily="50" charset="-128"/>
                <a:ea typeface="AR P丸ゴシック体M" panose="020B0600010101010101" pitchFamily="50" charset="-128"/>
              </a:rPr>
              <a:t>1</a:t>
            </a:r>
            <a:r>
              <a:rPr lang="ja-JP" altLang="en-US" sz="3200" dirty="0" smtClean="0">
                <a:latin typeface="AR P丸ゴシック体M" panose="020B0600010101010101" pitchFamily="50" charset="-128"/>
                <a:ea typeface="AR P丸ゴシック体M" panose="020B0600010101010101" pitchFamily="50" charset="-128"/>
              </a:rPr>
              <a:t>号</a:t>
            </a:r>
            <a:r>
              <a:rPr lang="ja-JP" altLang="en-US" sz="3200" dirty="0">
                <a:latin typeface="AR P丸ゴシック体M" panose="020B0600010101010101" pitchFamily="50" charset="-128"/>
                <a:ea typeface="AR P丸ゴシック体M" panose="020B0600010101010101" pitchFamily="50" charset="-128"/>
              </a:rPr>
              <a:t>、</a:t>
            </a:r>
            <a:r>
              <a:rPr lang="en-US" altLang="ja-JP" sz="3200" dirty="0" smtClean="0">
                <a:latin typeface="AR P丸ゴシック体M" panose="020B0600010101010101" pitchFamily="50" charset="-128"/>
                <a:ea typeface="AR P丸ゴシック体M" panose="020B0600010101010101" pitchFamily="50" charset="-128"/>
              </a:rPr>
              <a:t>2</a:t>
            </a:r>
            <a:r>
              <a:rPr lang="ja-JP" altLang="en-US" sz="3200" dirty="0" smtClean="0">
                <a:latin typeface="AR P丸ゴシック体M" panose="020B0600010101010101" pitchFamily="50" charset="-128"/>
                <a:ea typeface="AR P丸ゴシック体M" panose="020B0600010101010101" pitchFamily="50" charset="-128"/>
              </a:rPr>
              <a:t>号には宇宙人に拾われたときのためにゴールデンレコードが積まれた</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レコードには様々な情報が収録された</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a:latin typeface="AR P丸ゴシック体M" panose="020B0600010101010101" pitchFamily="50" charset="-128"/>
                <a:ea typeface="AR P丸ゴシック体M" panose="020B0600010101010101" pitchFamily="50" charset="-128"/>
              </a:rPr>
              <a:t>　</a:t>
            </a:r>
            <a:endParaRPr lang="en-US" altLang="ja-JP" sz="3200" dirty="0" smtClean="0">
              <a:latin typeface="AR P丸ゴシック体M" panose="020B0600010101010101" pitchFamily="50" charset="-128"/>
              <a:ea typeface="AR P丸ゴシック体M" panose="020B0600010101010101" pitchFamily="50" charset="-128"/>
            </a:endParaRP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56</a:t>
            </a:fld>
            <a:endParaRPr kumimoji="1" lang="ja-JP" altLang="en-US" dirty="0"/>
          </a:p>
        </p:txBody>
      </p:sp>
      <p:sp>
        <p:nvSpPr>
          <p:cNvPr id="5" name="テキスト ボックス 4"/>
          <p:cNvSpPr txBox="1"/>
          <p:nvPr/>
        </p:nvSpPr>
        <p:spPr>
          <a:xfrm>
            <a:off x="503322" y="3166785"/>
            <a:ext cx="8050128" cy="2246769"/>
          </a:xfrm>
          <a:prstGeom prst="rect">
            <a:avLst/>
          </a:prstGeom>
          <a:noFill/>
        </p:spPr>
        <p:txBody>
          <a:bodyPr wrap="square" rtlCol="0">
            <a:spAutoFit/>
          </a:bodyPr>
          <a:lstStyle/>
          <a:p>
            <a:r>
              <a:rPr lang="en-US" altLang="ja-JP" sz="2800" dirty="0" smtClean="0">
                <a:latin typeface="AR P丸ゴシック体M" panose="020B0600010101010101" pitchFamily="50" charset="-128"/>
                <a:ea typeface="AR P丸ゴシック体M" panose="020B0600010101010101" pitchFamily="50" charset="-128"/>
              </a:rPr>
              <a:t>11</a:t>
            </a:r>
            <a:r>
              <a:rPr lang="en-US" altLang="ja-JP" sz="2800" dirty="0">
                <a:latin typeface="AR P丸ゴシック体M" panose="020B0600010101010101" pitchFamily="50" charset="-128"/>
                <a:ea typeface="AR P丸ゴシック体M" panose="020B0600010101010101" pitchFamily="50" charset="-128"/>
              </a:rPr>
              <a:t>5</a:t>
            </a:r>
            <a:r>
              <a:rPr lang="ja-JP" altLang="en-US" sz="2800" dirty="0" smtClean="0">
                <a:latin typeface="AR P丸ゴシック体M" panose="020B0600010101010101" pitchFamily="50" charset="-128"/>
                <a:ea typeface="AR P丸ゴシック体M" panose="020B0600010101010101" pitchFamily="50" charset="-128"/>
              </a:rPr>
              <a:t>枚の画像</a:t>
            </a:r>
            <a:endParaRPr lang="en-US" altLang="ja-JP" sz="2800" dirty="0" smtClean="0">
              <a:latin typeface="AR P丸ゴシック体M" panose="020B0600010101010101" pitchFamily="50" charset="-128"/>
              <a:ea typeface="AR P丸ゴシック体M" panose="020B0600010101010101" pitchFamily="50" charset="-128"/>
            </a:endParaRPr>
          </a:p>
          <a:p>
            <a:r>
              <a:rPr lang="ja-JP" altLang="en-US" sz="2800" dirty="0" smtClean="0">
                <a:latin typeface="AR P丸ゴシック体M" panose="020B0600010101010101" pitchFamily="50" charset="-128"/>
                <a:ea typeface="AR P丸ゴシック体M" panose="020B0600010101010101" pitchFamily="50" charset="-128"/>
              </a:rPr>
              <a:t>波、風、雷、鳥など動物の鳴き声</a:t>
            </a:r>
            <a:endParaRPr lang="en-US" altLang="ja-JP" sz="2800" dirty="0" smtClean="0">
              <a:latin typeface="AR P丸ゴシック体M" panose="020B0600010101010101" pitchFamily="50" charset="-128"/>
              <a:ea typeface="AR P丸ゴシック体M" panose="020B0600010101010101" pitchFamily="50" charset="-128"/>
            </a:endParaRPr>
          </a:p>
          <a:p>
            <a:r>
              <a:rPr lang="ja-JP" altLang="en-US" sz="2800" dirty="0">
                <a:latin typeface="AR P丸ゴシック体M" panose="020B0600010101010101" pitchFamily="50" charset="-128"/>
                <a:ea typeface="AR P丸ゴシック体M" panose="020B0600010101010101" pitchFamily="50" charset="-128"/>
              </a:rPr>
              <a:t>様々</a:t>
            </a:r>
            <a:r>
              <a:rPr lang="ja-JP" altLang="en-US" sz="2800" dirty="0" smtClean="0">
                <a:latin typeface="AR P丸ゴシック体M" panose="020B0600010101010101" pitchFamily="50" charset="-128"/>
                <a:ea typeface="AR P丸ゴシック体M" panose="020B0600010101010101" pitchFamily="50" charset="-128"/>
              </a:rPr>
              <a:t>な</a:t>
            </a:r>
            <a:r>
              <a:rPr lang="ja-JP" altLang="en-US" sz="2800" dirty="0">
                <a:latin typeface="AR P丸ゴシック体M" panose="020B0600010101010101" pitchFamily="50" charset="-128"/>
                <a:ea typeface="AR P丸ゴシック体M" panose="020B0600010101010101" pitchFamily="50" charset="-128"/>
              </a:rPr>
              <a:t>文化</a:t>
            </a:r>
            <a:r>
              <a:rPr lang="ja-JP" altLang="en-US" sz="2800" dirty="0" smtClean="0">
                <a:latin typeface="AR P丸ゴシック体M" panose="020B0600010101010101" pitchFamily="50" charset="-128"/>
                <a:ea typeface="AR P丸ゴシック体M" panose="020B0600010101010101" pitchFamily="50" charset="-128"/>
              </a:rPr>
              <a:t>や時代の音楽、</a:t>
            </a:r>
            <a:r>
              <a:rPr lang="en-US" altLang="ja-JP" sz="2800" dirty="0" smtClean="0">
                <a:latin typeface="AR P丸ゴシック体M" panose="020B0600010101010101" pitchFamily="50" charset="-128"/>
                <a:ea typeface="AR P丸ゴシック体M" panose="020B0600010101010101" pitchFamily="50" charset="-128"/>
              </a:rPr>
              <a:t>55</a:t>
            </a:r>
            <a:r>
              <a:rPr lang="ja-JP" altLang="en-US" sz="2800" dirty="0" smtClean="0">
                <a:latin typeface="AR P丸ゴシック体M" panose="020B0600010101010101" pitchFamily="50" charset="-128"/>
                <a:ea typeface="AR P丸ゴシック体M" panose="020B0600010101010101" pitchFamily="50" charset="-128"/>
              </a:rPr>
              <a:t>種類の言語の挨拶</a:t>
            </a:r>
            <a:endParaRPr lang="en-US" altLang="ja-JP" sz="2800" dirty="0" smtClean="0">
              <a:latin typeface="AR P丸ゴシック体M" panose="020B0600010101010101" pitchFamily="50" charset="-128"/>
              <a:ea typeface="AR P丸ゴシック体M" panose="020B0600010101010101" pitchFamily="50" charset="-128"/>
            </a:endParaRPr>
          </a:p>
          <a:p>
            <a:r>
              <a:rPr lang="ja-JP" altLang="en-US" sz="2800" dirty="0" smtClean="0">
                <a:latin typeface="AR P丸ゴシック体M" panose="020B0600010101010101" pitchFamily="50" charset="-128"/>
                <a:ea typeface="AR P丸ゴシック体M" panose="020B0600010101010101" pitchFamily="50" charset="-128"/>
              </a:rPr>
              <a:t>な</a:t>
            </a:r>
            <a:r>
              <a:rPr lang="ja-JP" altLang="en-US" sz="2800" dirty="0">
                <a:latin typeface="AR P丸ゴシック体M" panose="020B0600010101010101" pitchFamily="50" charset="-128"/>
                <a:ea typeface="AR P丸ゴシック体M" panose="020B0600010101010101" pitchFamily="50" charset="-128"/>
              </a:rPr>
              <a:t>ど</a:t>
            </a:r>
            <a:endParaRPr lang="en-US" altLang="ja-JP" sz="2800" dirty="0" smtClean="0">
              <a:latin typeface="AR P丸ゴシック体M" panose="020B0600010101010101" pitchFamily="50" charset="-128"/>
              <a:ea typeface="AR P丸ゴシック体M" panose="020B0600010101010101" pitchFamily="50" charset="-128"/>
            </a:endParaRPr>
          </a:p>
          <a:p>
            <a:endParaRPr lang="ja-JP" altLang="en-US" sz="2800" dirty="0">
              <a:latin typeface="AR P丸ゴシック体M" panose="020B0600010101010101" pitchFamily="50" charset="-128"/>
              <a:ea typeface="AR P丸ゴシック体M" panose="020B0600010101010101" pitchFamily="50" charset="-128"/>
            </a:endParaRPr>
          </a:p>
        </p:txBody>
      </p:sp>
      <p:pic>
        <p:nvPicPr>
          <p:cNvPr id="8" name="Japane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1050" y="4235262"/>
            <a:ext cx="609600" cy="609600"/>
          </a:xfrm>
          <a:prstGeom prst="rect">
            <a:avLst/>
          </a:prstGeom>
        </p:spPr>
      </p:pic>
    </p:spTree>
    <p:extLst>
      <p:ext uri="{BB962C8B-B14F-4D97-AF65-F5344CB8AC3E}">
        <p14:creationId xmlns:p14="http://schemas.microsoft.com/office/powerpoint/2010/main" val="2757111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000" r="-1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en-US" altLang="ja-JP" sz="4800" dirty="0">
                <a:solidFill>
                  <a:schemeClr val="bg1"/>
                </a:solidFill>
                <a:latin typeface="Segoe UI Symbol" panose="020B0502040204020203" pitchFamily="34" charset="0"/>
                <a:ea typeface="HGｺﾞｼｯｸE" panose="020B0909000000000000" pitchFamily="49" charset="-128"/>
                <a:cs typeface="Segoe UI Black" panose="020B0A02040204020203" pitchFamily="34" charset="0"/>
              </a:rPr>
              <a:t>1992</a:t>
            </a:r>
            <a:r>
              <a:rPr lang="ja-JP" altLang="en-US" sz="4800" dirty="0">
                <a:solidFill>
                  <a:schemeClr val="bg1"/>
                </a:solidFill>
                <a:latin typeface="Segoe UI Symbol" panose="020B0502040204020203" pitchFamily="34" charset="0"/>
                <a:ea typeface="HGｺﾞｼｯｸE" panose="020B0909000000000000" pitchFamily="49" charset="-128"/>
                <a:cs typeface="Segoe UI Black" panose="020B0A02040204020203" pitchFamily="34" charset="0"/>
              </a:rPr>
              <a:t>年　ユリシーズ（</a:t>
            </a:r>
            <a:r>
              <a:rPr lang="en-US" altLang="ja-JP" sz="4800" dirty="0">
                <a:solidFill>
                  <a:schemeClr val="bg1"/>
                </a:solidFill>
                <a:latin typeface="Segoe UI Symbol" panose="020B0502040204020203" pitchFamily="34" charset="0"/>
                <a:ea typeface="HGｺﾞｼｯｸE" panose="020B0909000000000000" pitchFamily="49" charset="-128"/>
                <a:cs typeface="Segoe UI Black" panose="020B0A02040204020203" pitchFamily="34" charset="0"/>
              </a:rPr>
              <a:t>NASA&amp;ESA</a:t>
            </a:r>
            <a:r>
              <a:rPr lang="ja-JP" altLang="en-US" sz="4800" dirty="0">
                <a:solidFill>
                  <a:schemeClr val="bg1"/>
                </a:solidFill>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solidFill>
                <a:schemeClr val="bg1"/>
              </a:solidFill>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en-US" altLang="ja-JP" sz="3200" dirty="0">
                <a:solidFill>
                  <a:schemeClr val="bg1"/>
                </a:solidFill>
                <a:latin typeface="AR P丸ゴシック体M" panose="020B0600010101010101" pitchFamily="50" charset="-128"/>
                <a:ea typeface="AR P丸ゴシック体M" panose="020B0600010101010101" pitchFamily="50" charset="-128"/>
              </a:rPr>
              <a:t>1990</a:t>
            </a:r>
            <a:r>
              <a:rPr lang="ja-JP" altLang="en-US" sz="3200" dirty="0">
                <a:solidFill>
                  <a:schemeClr val="bg1"/>
                </a:solidFill>
                <a:latin typeface="AR P丸ゴシック体M" panose="020B0600010101010101" pitchFamily="50" charset="-128"/>
                <a:ea typeface="AR P丸ゴシック体M" panose="020B0600010101010101" pitchFamily="50" charset="-128"/>
              </a:rPr>
              <a:t>年</a:t>
            </a:r>
            <a:r>
              <a:rPr lang="en-US" altLang="ja-JP" sz="3200" dirty="0">
                <a:solidFill>
                  <a:schemeClr val="bg1"/>
                </a:solidFill>
                <a:latin typeface="AR P丸ゴシック体M" panose="020B0600010101010101" pitchFamily="50" charset="-128"/>
                <a:ea typeface="AR P丸ゴシック体M" panose="020B0600010101010101" pitchFamily="50" charset="-128"/>
              </a:rPr>
              <a:t>10</a:t>
            </a:r>
            <a:r>
              <a:rPr lang="ja-JP" altLang="en-US" sz="3200" dirty="0">
                <a:solidFill>
                  <a:schemeClr val="bg1"/>
                </a:solidFill>
                <a:latin typeface="AR P丸ゴシック体M" panose="020B0600010101010101" pitchFamily="50" charset="-128"/>
                <a:ea typeface="AR P丸ゴシック体M" panose="020B0600010101010101" pitchFamily="50" charset="-128"/>
              </a:rPr>
              <a:t>月に打ち上げられた　目的は太陽活動を両極上空から観測することだったがスイングバイを木星で行った後太陽の方向へ向かった</a:t>
            </a:r>
          </a:p>
          <a:p>
            <a:pPr marL="0" indent="0">
              <a:buNone/>
            </a:pPr>
            <a:r>
              <a:rPr lang="ja-JP" altLang="en-US" sz="3200" dirty="0" smtClean="0">
                <a:solidFill>
                  <a:schemeClr val="bg1"/>
                </a:solidFill>
                <a:latin typeface="AR P丸ゴシック体M" panose="020B0600010101010101" pitchFamily="50" charset="-128"/>
                <a:ea typeface="AR P丸ゴシック体M" panose="020B0600010101010101" pitchFamily="50" charset="-128"/>
              </a:rPr>
              <a:t>木星</a:t>
            </a:r>
            <a:r>
              <a:rPr lang="ja-JP" altLang="en-US" sz="3200" dirty="0">
                <a:solidFill>
                  <a:schemeClr val="bg1"/>
                </a:solidFill>
                <a:latin typeface="AR P丸ゴシック体M" panose="020B0600010101010101" pitchFamily="50" charset="-128"/>
                <a:ea typeface="AR P丸ゴシック体M" panose="020B0600010101010101" pitchFamily="50" charset="-128"/>
              </a:rPr>
              <a:t>に接近した際に探査機に搭載されていたダスト検出器によりダストが検出され、素の衝突頻度からイオから高速ダスト粒子が発生していることがわかった</a:t>
            </a:r>
          </a:p>
          <a:p>
            <a:pPr marL="0" indent="0">
              <a:buNone/>
            </a:pPr>
            <a:r>
              <a:rPr lang="ja-JP" altLang="en-US" sz="3200" dirty="0">
                <a:solidFill>
                  <a:schemeClr val="bg1"/>
                </a:solidFill>
                <a:latin typeface="AR P丸ゴシック体M" panose="020B0600010101010101" pitchFamily="50" charset="-128"/>
                <a:ea typeface="AR P丸ゴシック体M" panose="020B0600010101010101" pitchFamily="50" charset="-128"/>
              </a:rPr>
              <a:t>　</a:t>
            </a:r>
            <a:endParaRPr kumimoji="1" lang="ja-JP" altLang="en-US" dirty="0">
              <a:solidFill>
                <a:schemeClr val="bg1"/>
              </a:solidFill>
            </a:endParaRP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57</a:t>
            </a:fld>
            <a:endParaRPr kumimoji="1" lang="ja-JP" altLang="en-US" dirty="0"/>
          </a:p>
        </p:txBody>
      </p:sp>
    </p:spTree>
    <p:extLst>
      <p:ext uri="{BB962C8B-B14F-4D97-AF65-F5344CB8AC3E}">
        <p14:creationId xmlns:p14="http://schemas.microsoft.com/office/powerpoint/2010/main" val="23607248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1000" r="-11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1995-2003</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年　ガリレオ（</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NASA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en-US" altLang="ja-JP" sz="3200" dirty="0">
                <a:latin typeface="AR P丸ゴシック体M" panose="020B0600010101010101" pitchFamily="50" charset="-128"/>
                <a:ea typeface="AR P丸ゴシック体M" panose="020B0600010101010101" pitchFamily="50" charset="-128"/>
              </a:rPr>
              <a:t>1989</a:t>
            </a:r>
            <a:r>
              <a:rPr lang="ja-JP" altLang="en-US" sz="3200" dirty="0">
                <a:latin typeface="AR P丸ゴシック体M" panose="020B0600010101010101" pitchFamily="50" charset="-128"/>
                <a:ea typeface="AR P丸ゴシック体M" panose="020B0600010101010101" pitchFamily="50" charset="-128"/>
              </a:rPr>
              <a:t>年</a:t>
            </a:r>
            <a:r>
              <a:rPr lang="en-US" altLang="ja-JP" sz="3200" dirty="0">
                <a:latin typeface="AR P丸ゴシック体M" panose="020B0600010101010101" pitchFamily="50" charset="-128"/>
                <a:ea typeface="AR P丸ゴシック体M" panose="020B0600010101010101" pitchFamily="50" charset="-128"/>
              </a:rPr>
              <a:t>10</a:t>
            </a:r>
            <a:r>
              <a:rPr lang="ja-JP" altLang="en-US" sz="3200" dirty="0">
                <a:latin typeface="AR P丸ゴシック体M" panose="020B0600010101010101" pitchFamily="50" charset="-128"/>
                <a:ea typeface="AR P丸ゴシック体M" panose="020B0600010101010101" pitchFamily="50" charset="-128"/>
              </a:rPr>
              <a:t>月、</a:t>
            </a:r>
            <a:r>
              <a:rPr lang="en-US" altLang="ja-JP" sz="3200" dirty="0">
                <a:latin typeface="AR P丸ゴシック体M" panose="020B0600010101010101" pitchFamily="50" charset="-128"/>
                <a:ea typeface="AR P丸ゴシック体M" panose="020B0600010101010101" pitchFamily="50" charset="-128"/>
              </a:rPr>
              <a:t>NASA</a:t>
            </a:r>
            <a:r>
              <a:rPr lang="ja-JP" altLang="en-US" sz="3200" dirty="0">
                <a:latin typeface="AR P丸ゴシック体M" panose="020B0600010101010101" pitchFamily="50" charset="-128"/>
                <a:ea typeface="AR P丸ゴシック体M" panose="020B0600010101010101" pitchFamily="50" charset="-128"/>
              </a:rPr>
              <a:t>は木星に探査機を送りこむ「ガリレオ計画」のスペースシャトルを打ち上げ、シャトルから木星の大赤</a:t>
            </a:r>
            <a:r>
              <a:rPr lang="ja-JP" altLang="en-US" sz="3200" dirty="0" smtClean="0">
                <a:latin typeface="AR P丸ゴシック体M" panose="020B0600010101010101" pitchFamily="50" charset="-128"/>
                <a:ea typeface="AR P丸ゴシック体M" panose="020B0600010101010101" pitchFamily="50" charset="-128"/>
              </a:rPr>
              <a:t>班に</a:t>
            </a:r>
            <a:r>
              <a:rPr lang="ja-JP" altLang="en-US" sz="3200" dirty="0">
                <a:latin typeface="AR P丸ゴシック体M" panose="020B0600010101010101" pitchFamily="50" charset="-128"/>
                <a:ea typeface="AR P丸ゴシック体M" panose="020B0600010101010101" pitchFamily="50" charset="-128"/>
              </a:rPr>
              <a:t>突入する探査機と、木星を周回する探査機を発射した。</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58</a:t>
            </a:fld>
            <a:endParaRPr kumimoji="1" lang="ja-JP" altLang="en-US" dirty="0"/>
          </a:p>
        </p:txBody>
      </p:sp>
    </p:spTree>
    <p:extLst>
      <p:ext uri="{BB962C8B-B14F-4D97-AF65-F5344CB8AC3E}">
        <p14:creationId xmlns:p14="http://schemas.microsoft.com/office/powerpoint/2010/main" val="22642351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0000" b="-10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1995-2003</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年　ガリレオ（</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NASA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木星の大気を調べるカプセルは直径</a:t>
            </a:r>
            <a:r>
              <a:rPr lang="en-US" altLang="ja-JP" sz="3200" dirty="0">
                <a:latin typeface="AR P丸ゴシック体M" panose="020B0600010101010101" pitchFamily="50" charset="-128"/>
                <a:ea typeface="AR P丸ゴシック体M" panose="020B0600010101010101" pitchFamily="50" charset="-128"/>
              </a:rPr>
              <a:t>120cm</a:t>
            </a:r>
            <a:r>
              <a:rPr lang="ja-JP" altLang="en-US" sz="3200" dirty="0" err="1">
                <a:latin typeface="AR P丸ゴシック体M" panose="020B0600010101010101" pitchFamily="50" charset="-128"/>
                <a:ea typeface="AR P丸ゴシック体M" panose="020B0600010101010101" pitchFamily="50" charset="-128"/>
              </a:rPr>
              <a:t>、</a:t>
            </a:r>
            <a:r>
              <a:rPr lang="ja-JP" altLang="en-US" sz="3200" dirty="0">
                <a:latin typeface="AR P丸ゴシック体M" panose="020B0600010101010101" pitchFamily="50" charset="-128"/>
                <a:ea typeface="AR P丸ゴシック体M" panose="020B0600010101010101" pitchFamily="50" charset="-128"/>
              </a:rPr>
              <a:t>高さ</a:t>
            </a:r>
            <a:r>
              <a:rPr lang="en-US" altLang="ja-JP" sz="3200" dirty="0">
                <a:latin typeface="AR P丸ゴシック体M" panose="020B0600010101010101" pitchFamily="50" charset="-128"/>
                <a:ea typeface="AR P丸ゴシック体M" panose="020B0600010101010101" pitchFamily="50" charset="-128"/>
              </a:rPr>
              <a:t>86cm</a:t>
            </a:r>
            <a:r>
              <a:rPr lang="ja-JP" altLang="en-US" sz="3200" dirty="0">
                <a:latin typeface="AR P丸ゴシック体M" panose="020B0600010101010101" pitchFamily="50" charset="-128"/>
                <a:ea typeface="AR P丸ゴシック体M" panose="020B0600010101010101" pitchFamily="50" charset="-128"/>
              </a:rPr>
              <a:t>の円すい形をしているが、</a:t>
            </a:r>
            <a:r>
              <a:rPr lang="en-US" altLang="ja-JP" sz="3200" dirty="0">
                <a:latin typeface="AR P丸ゴシック体M" panose="020B0600010101010101" pitchFamily="50" charset="-128"/>
                <a:ea typeface="AR P丸ゴシック体M" panose="020B0600010101010101" pitchFamily="50" charset="-128"/>
              </a:rPr>
              <a:t>1995</a:t>
            </a:r>
            <a:r>
              <a:rPr lang="ja-JP" altLang="en-US" sz="3200" dirty="0">
                <a:latin typeface="AR P丸ゴシック体M" panose="020B0600010101010101" pitchFamily="50" charset="-128"/>
                <a:ea typeface="AR P丸ゴシック体M" panose="020B0600010101010101" pitchFamily="50" charset="-128"/>
              </a:rPr>
              <a:t>年</a:t>
            </a:r>
            <a:r>
              <a:rPr lang="en-US" altLang="ja-JP" sz="3200" dirty="0">
                <a:latin typeface="AR P丸ゴシック体M" panose="020B0600010101010101" pitchFamily="50" charset="-128"/>
                <a:ea typeface="AR P丸ゴシック体M" panose="020B0600010101010101" pitchFamily="50" charset="-128"/>
              </a:rPr>
              <a:t>7</a:t>
            </a:r>
            <a:r>
              <a:rPr lang="ja-JP" altLang="en-US" sz="3200" dirty="0">
                <a:latin typeface="AR P丸ゴシック体M" panose="020B0600010101010101" pitchFamily="50" charset="-128"/>
                <a:ea typeface="AR P丸ゴシック体M" panose="020B0600010101010101" pitchFamily="50" charset="-128"/>
              </a:rPr>
              <a:t>月</a:t>
            </a:r>
            <a:r>
              <a:rPr lang="en-US" altLang="ja-JP" sz="3200" dirty="0">
                <a:latin typeface="AR P丸ゴシック体M" panose="020B0600010101010101" pitchFamily="50" charset="-128"/>
                <a:ea typeface="AR P丸ゴシック体M" panose="020B0600010101010101" pitchFamily="50" charset="-128"/>
              </a:rPr>
              <a:t>13</a:t>
            </a:r>
            <a:r>
              <a:rPr lang="ja-JP" altLang="en-US" sz="3200" dirty="0">
                <a:latin typeface="AR P丸ゴシック体M" panose="020B0600010101010101" pitchFamily="50" charset="-128"/>
                <a:ea typeface="AR P丸ゴシック体M" panose="020B0600010101010101" pitchFamily="50" charset="-128"/>
              </a:rPr>
              <a:t>日にガリレオ探査機</a:t>
            </a:r>
            <a:r>
              <a:rPr lang="ja-JP" altLang="en-US" sz="3200" dirty="0" smtClean="0">
                <a:latin typeface="AR P丸ゴシック体M" panose="020B0600010101010101" pitchFamily="50" charset="-128"/>
                <a:ea typeface="AR P丸ゴシック体M" panose="020B0600010101010101" pitchFamily="50" charset="-128"/>
              </a:rPr>
              <a:t>本体から</a:t>
            </a:r>
            <a:r>
              <a:rPr lang="ja-JP" altLang="en-US" sz="3200" dirty="0">
                <a:latin typeface="AR P丸ゴシック体M" panose="020B0600010101010101" pitchFamily="50" charset="-128"/>
                <a:ea typeface="AR P丸ゴシック体M" panose="020B0600010101010101" pitchFamily="50" charset="-128"/>
              </a:rPr>
              <a:t>切りはなされ、</a:t>
            </a:r>
            <a:r>
              <a:rPr lang="en-US" altLang="ja-JP" sz="3200" dirty="0">
                <a:latin typeface="AR P丸ゴシック体M" panose="020B0600010101010101" pitchFamily="50" charset="-128"/>
                <a:ea typeface="AR P丸ゴシック体M" panose="020B0600010101010101" pitchFamily="50" charset="-128"/>
              </a:rPr>
              <a:t>12</a:t>
            </a:r>
            <a:r>
              <a:rPr lang="ja-JP" altLang="en-US" sz="3200" dirty="0">
                <a:latin typeface="AR P丸ゴシック体M" panose="020B0600010101010101" pitchFamily="50" charset="-128"/>
                <a:ea typeface="AR P丸ゴシック体M" panose="020B0600010101010101" pitchFamily="50" charset="-128"/>
              </a:rPr>
              <a:t>月</a:t>
            </a:r>
            <a:r>
              <a:rPr lang="en-US" altLang="ja-JP" sz="3200" dirty="0">
                <a:latin typeface="AR P丸ゴシック体M" panose="020B0600010101010101" pitchFamily="50" charset="-128"/>
                <a:ea typeface="AR P丸ゴシック体M" panose="020B0600010101010101" pitchFamily="50" charset="-128"/>
              </a:rPr>
              <a:t>8</a:t>
            </a:r>
            <a:r>
              <a:rPr lang="ja-JP" altLang="en-US" sz="3200" dirty="0">
                <a:latin typeface="AR P丸ゴシック体M" panose="020B0600010101010101" pitchFamily="50" charset="-128"/>
                <a:ea typeface="AR P丸ゴシック体M" panose="020B0600010101010101" pitchFamily="50" charset="-128"/>
              </a:rPr>
              <a:t>日に秒速</a:t>
            </a:r>
            <a:r>
              <a:rPr lang="en-US" altLang="ja-JP" sz="3200" dirty="0">
                <a:latin typeface="AR P丸ゴシック体M" panose="020B0600010101010101" pitchFamily="50" charset="-128"/>
                <a:ea typeface="AR P丸ゴシック体M" panose="020B0600010101010101" pitchFamily="50" charset="-128"/>
              </a:rPr>
              <a:t>47km</a:t>
            </a:r>
            <a:r>
              <a:rPr lang="ja-JP" altLang="en-US" sz="3200" dirty="0">
                <a:latin typeface="AR P丸ゴシック体M" panose="020B0600010101010101" pitchFamily="50" charset="-128"/>
                <a:ea typeface="AR P丸ゴシック体M" panose="020B0600010101010101" pitchFamily="50" charset="-128"/>
              </a:rPr>
              <a:t>という猛スピードで木星の大気圏に突入</a:t>
            </a:r>
            <a:r>
              <a:rPr lang="ja-JP" altLang="en-US" sz="3200" dirty="0" smtClean="0">
                <a:latin typeface="AR P丸ゴシック体M" panose="020B0600010101010101" pitchFamily="50" charset="-128"/>
                <a:ea typeface="AR P丸ゴシック体M" panose="020B0600010101010101" pitchFamily="50" charset="-128"/>
              </a:rPr>
              <a:t>した</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カプセル</a:t>
            </a:r>
            <a:r>
              <a:rPr lang="ja-JP" altLang="en-US" sz="3200" dirty="0">
                <a:latin typeface="AR P丸ゴシック体M" panose="020B0600010101010101" pitchFamily="50" charset="-128"/>
                <a:ea typeface="AR P丸ゴシック体M" panose="020B0600010101010101" pitchFamily="50" charset="-128"/>
              </a:rPr>
              <a:t>はパラシュートで降下しながら大気の圧力やまさつ熱で消失してしまうまでの</a:t>
            </a:r>
            <a:r>
              <a:rPr lang="en-US" altLang="ja-JP" sz="3200" dirty="0">
                <a:latin typeface="AR P丸ゴシック体M" panose="020B0600010101010101" pitchFamily="50" charset="-128"/>
                <a:ea typeface="AR P丸ゴシック体M" panose="020B0600010101010101" pitchFamily="50" charset="-128"/>
              </a:rPr>
              <a:t>57</a:t>
            </a:r>
            <a:r>
              <a:rPr lang="ja-JP" altLang="en-US" sz="3200" dirty="0">
                <a:latin typeface="AR P丸ゴシック体M" panose="020B0600010101010101" pitchFamily="50" charset="-128"/>
                <a:ea typeface="AR P丸ゴシック体M" panose="020B0600010101010101" pitchFamily="50" charset="-128"/>
              </a:rPr>
              <a:t>分間、観測データを軌道船まで送り続けた。その結果、木星表面は秒速</a:t>
            </a:r>
            <a:r>
              <a:rPr lang="en-US" altLang="ja-JP" sz="3200" dirty="0">
                <a:latin typeface="AR P丸ゴシック体M" panose="020B0600010101010101" pitchFamily="50" charset="-128"/>
                <a:ea typeface="AR P丸ゴシック体M" panose="020B0600010101010101" pitchFamily="50" charset="-128"/>
              </a:rPr>
              <a:t>147m</a:t>
            </a:r>
            <a:r>
              <a:rPr lang="ja-JP" altLang="en-US" sz="3200" dirty="0">
                <a:latin typeface="AR P丸ゴシック体M" panose="020B0600010101010101" pitchFamily="50" charset="-128"/>
                <a:ea typeface="AR P丸ゴシック体M" panose="020B0600010101010101" pitchFamily="50" charset="-128"/>
              </a:rPr>
              <a:t>以上もの強風が吹いていることや、大気がとても乾燥していて地球にあるような水の</a:t>
            </a:r>
            <a:r>
              <a:rPr lang="ja-JP" altLang="en-US" sz="3200" dirty="0" err="1">
                <a:latin typeface="AR P丸ゴシック体M" panose="020B0600010101010101" pitchFamily="50" charset="-128"/>
                <a:ea typeface="AR P丸ゴシック体M" panose="020B0600010101010101" pitchFamily="50" charset="-128"/>
              </a:rPr>
              <a:t>つぶで</a:t>
            </a:r>
            <a:r>
              <a:rPr lang="ja-JP" altLang="en-US" sz="3200" dirty="0">
                <a:latin typeface="AR P丸ゴシック体M" panose="020B0600010101010101" pitchFamily="50" charset="-128"/>
                <a:ea typeface="AR P丸ゴシック体M" panose="020B0600010101010101" pitchFamily="50" charset="-128"/>
              </a:rPr>
              <a:t>できた雲はないことがわかった</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59</a:t>
            </a:fld>
            <a:endParaRPr kumimoji="1" lang="ja-JP" altLang="en-US" dirty="0"/>
          </a:p>
        </p:txBody>
      </p:sp>
    </p:spTree>
    <p:extLst>
      <p:ext uri="{BB962C8B-B14F-4D97-AF65-F5344CB8AC3E}">
        <p14:creationId xmlns:p14="http://schemas.microsoft.com/office/powerpoint/2010/main" val="27694915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ガス</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惑星</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主に水素とヘリウムから成る（太陽に似た組成）</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6</a:t>
            </a:fld>
            <a:endParaRPr kumimoji="1" lang="ja-JP" altLang="en-US" dirty="0"/>
          </a:p>
        </p:txBody>
      </p:sp>
      <p:sp>
        <p:nvSpPr>
          <p:cNvPr id="5" name="テキスト ボックス 4"/>
          <p:cNvSpPr txBox="1"/>
          <p:nvPr/>
        </p:nvSpPr>
        <p:spPr>
          <a:xfrm>
            <a:off x="770021" y="2229851"/>
            <a:ext cx="10545679" cy="1815882"/>
          </a:xfrm>
          <a:prstGeom prst="rect">
            <a:avLst/>
          </a:prstGeom>
          <a:noFill/>
        </p:spPr>
        <p:txBody>
          <a:bodyPr wrap="square" rtlCol="0">
            <a:spAutoFit/>
          </a:bodyPr>
          <a:lstStyle/>
          <a:p>
            <a:r>
              <a:rPr lang="ja-JP" altLang="en-US" sz="2800" dirty="0">
                <a:latin typeface="AR P丸ゴシック体M" panose="020B0600010101010101" pitchFamily="50" charset="-128"/>
                <a:ea typeface="AR P丸ゴシック体M" panose="020B0600010101010101" pitchFamily="50" charset="-128"/>
              </a:rPr>
              <a:t>太陽によく似た構造だったにもかかわらず恒星になれなかったのは質量が足りなかった</a:t>
            </a:r>
            <a:r>
              <a:rPr lang="ja-JP" altLang="en-US" sz="2800" dirty="0" smtClean="0">
                <a:latin typeface="AR P丸ゴシック体M" panose="020B0600010101010101" pitchFamily="50" charset="-128"/>
                <a:ea typeface="AR P丸ゴシック体M" panose="020B0600010101010101" pitchFamily="50" charset="-128"/>
              </a:rPr>
              <a:t>から</a:t>
            </a:r>
            <a:endParaRPr lang="en-US" altLang="ja-JP" sz="2800" dirty="0" smtClean="0">
              <a:latin typeface="AR P丸ゴシック体M" panose="020B0600010101010101" pitchFamily="50" charset="-128"/>
              <a:ea typeface="AR P丸ゴシック体M" panose="020B0600010101010101" pitchFamily="50" charset="-128"/>
            </a:endParaRPr>
          </a:p>
          <a:p>
            <a:r>
              <a:rPr lang="ja-JP" altLang="en-US" sz="2800" dirty="0">
                <a:latin typeface="AR P丸ゴシック体M" panose="020B0600010101010101" pitchFamily="50" charset="-128"/>
                <a:ea typeface="AR P丸ゴシック体M" panose="020B0600010101010101" pitchFamily="50" charset="-128"/>
              </a:rPr>
              <a:t>　</a:t>
            </a:r>
            <a:r>
              <a:rPr lang="ja-JP" altLang="en-US" sz="2800" dirty="0" smtClean="0">
                <a:latin typeface="AR P丸ゴシック体M" panose="020B0600010101010101" pitchFamily="50" charset="-128"/>
                <a:ea typeface="AR P丸ゴシック体M" panose="020B0600010101010101" pitchFamily="50" charset="-128"/>
              </a:rPr>
              <a:t>木星</a:t>
            </a:r>
            <a:r>
              <a:rPr lang="ja-JP" altLang="en-US" sz="2800" dirty="0">
                <a:latin typeface="AR P丸ゴシック体M" panose="020B0600010101010101" pitchFamily="50" charset="-128"/>
                <a:ea typeface="AR P丸ゴシック体M" panose="020B0600010101010101" pitchFamily="50" charset="-128"/>
              </a:rPr>
              <a:t>は太陽の</a:t>
            </a:r>
            <a:r>
              <a:rPr lang="en-US" altLang="ja-JP" sz="2800" dirty="0">
                <a:latin typeface="AR P丸ゴシック体M" panose="020B0600010101010101" pitchFamily="50" charset="-128"/>
                <a:ea typeface="AR P丸ゴシック体M" panose="020B0600010101010101" pitchFamily="50" charset="-128"/>
              </a:rPr>
              <a:t>0.1</a:t>
            </a:r>
            <a:r>
              <a:rPr lang="ja-JP" altLang="en-US" sz="2800" dirty="0">
                <a:latin typeface="AR P丸ゴシック体M" panose="020B0600010101010101" pitchFamily="50" charset="-128"/>
                <a:ea typeface="AR P丸ゴシック体M" panose="020B0600010101010101" pitchFamily="50" charset="-128"/>
              </a:rPr>
              <a:t>％の質量しか</a:t>
            </a:r>
            <a:r>
              <a:rPr lang="ja-JP" altLang="en-US" sz="2800" dirty="0" smtClean="0">
                <a:latin typeface="AR P丸ゴシック体M" panose="020B0600010101010101" pitchFamily="50" charset="-128"/>
                <a:ea typeface="AR P丸ゴシック体M" panose="020B0600010101010101" pitchFamily="50" charset="-128"/>
              </a:rPr>
              <a:t>ない</a:t>
            </a:r>
            <a:endParaRPr lang="en-US" altLang="ja-JP" sz="2800" dirty="0" smtClean="0">
              <a:latin typeface="AR P丸ゴシック体M" panose="020B0600010101010101" pitchFamily="50" charset="-128"/>
              <a:ea typeface="AR P丸ゴシック体M" panose="020B0600010101010101" pitchFamily="50" charset="-128"/>
            </a:endParaRPr>
          </a:p>
          <a:p>
            <a:r>
              <a:rPr kumimoji="1" lang="ja-JP" altLang="en-US" sz="2800" dirty="0">
                <a:latin typeface="AR P丸ゴシック体M" panose="020B0600010101010101" pitchFamily="50" charset="-128"/>
                <a:ea typeface="AR P丸ゴシック体M" panose="020B0600010101010101" pitchFamily="50" charset="-128"/>
              </a:rPr>
              <a:t>　</a:t>
            </a:r>
            <a:r>
              <a:rPr kumimoji="1" lang="ja-JP" altLang="en-US" sz="2800" dirty="0" smtClean="0">
                <a:latin typeface="AR P丸ゴシック体M" panose="020B0600010101010101" pitchFamily="50" charset="-128"/>
                <a:ea typeface="AR P丸ゴシック体M" panose="020B0600010101010101" pitchFamily="50" charset="-128"/>
              </a:rPr>
              <a:t>太陽の</a:t>
            </a:r>
            <a:r>
              <a:rPr kumimoji="1" lang="en-US" altLang="ja-JP" sz="2800" dirty="0" smtClean="0">
                <a:latin typeface="AR P丸ゴシック体M" panose="020B0600010101010101" pitchFamily="50" charset="-128"/>
                <a:ea typeface="AR P丸ゴシック体M" panose="020B0600010101010101" pitchFamily="50" charset="-128"/>
              </a:rPr>
              <a:t>8</a:t>
            </a:r>
            <a:r>
              <a:rPr kumimoji="1" lang="ja-JP" altLang="en-US" sz="2800" dirty="0" smtClean="0">
                <a:latin typeface="AR P丸ゴシック体M" panose="020B0600010101010101" pitchFamily="50" charset="-128"/>
                <a:ea typeface="AR P丸ゴシック体M" panose="020B0600010101010101" pitchFamily="50" charset="-128"/>
              </a:rPr>
              <a:t>％以上の質量があれば恒星になれたかも</a:t>
            </a:r>
            <a:endParaRPr kumimoji="1" lang="ja-JP" altLang="en-US" sz="2800" dirty="0">
              <a:latin typeface="AR P丸ゴシック体M" panose="020B0600010101010101" pitchFamily="50" charset="-128"/>
              <a:ea typeface="AR P丸ゴシック体M" panose="020B0600010101010101" pitchFamily="50" charset="-128"/>
            </a:endParaRPr>
          </a:p>
        </p:txBody>
      </p:sp>
    </p:spTree>
    <p:extLst>
      <p:ext uri="{BB962C8B-B14F-4D97-AF65-F5344CB8AC3E}">
        <p14:creationId xmlns:p14="http://schemas.microsoft.com/office/powerpoint/2010/main" val="35885765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10000" t="-10000" b="-5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2000</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年　カッシーニ（</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NASA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ESA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463634"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土星探査ミッションで土星を周回探査、そしてタイタンに突入機ホイヘンスを落とすことが目的　金星、地球、木星でフライバイして土星に</a:t>
            </a:r>
            <a:r>
              <a:rPr lang="ja-JP" altLang="en-US" sz="3200" dirty="0" smtClean="0">
                <a:latin typeface="AR P丸ゴシック体M" panose="020B0600010101010101" pitchFamily="50" charset="-128"/>
                <a:ea typeface="AR P丸ゴシック体M" panose="020B0600010101010101" pitchFamily="50" charset="-128"/>
              </a:rPr>
              <a:t>向かった</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60</a:t>
            </a:fld>
            <a:endParaRPr kumimoji="1" lang="ja-JP" altLang="en-US" dirty="0"/>
          </a:p>
        </p:txBody>
      </p:sp>
      <p:sp>
        <p:nvSpPr>
          <p:cNvPr id="7" name="テキスト ボックス 6"/>
          <p:cNvSpPr txBox="1"/>
          <p:nvPr/>
        </p:nvSpPr>
        <p:spPr>
          <a:xfrm>
            <a:off x="2309740" y="6116358"/>
            <a:ext cx="5219700" cy="538609"/>
          </a:xfrm>
          <a:prstGeom prst="rect">
            <a:avLst/>
          </a:prstGeom>
          <a:noFill/>
        </p:spPr>
        <p:txBody>
          <a:bodyPr wrap="square" rtlCol="0">
            <a:spAutoFit/>
          </a:bodyPr>
          <a:lstStyle/>
          <a:p>
            <a:r>
              <a:rPr kumimoji="1" lang="ja-JP" altLang="en-US" dirty="0" smtClean="0">
                <a:latin typeface="AR P丸ゴシック体M" panose="020B0600010101010101" pitchFamily="50" charset="-128"/>
                <a:ea typeface="AR P丸ゴシック体M" panose="020B0600010101010101" pitchFamily="50" charset="-128"/>
              </a:rPr>
              <a:t>カッシーニの軌道</a:t>
            </a:r>
            <a:endParaRPr lang="en-US" altLang="ja-JP" dirty="0">
              <a:latin typeface="AR P丸ゴシック体M" panose="020B0600010101010101" pitchFamily="50" charset="-128"/>
              <a:ea typeface="AR P丸ゴシック体M" panose="020B0600010101010101" pitchFamily="50" charset="-128"/>
            </a:endParaRPr>
          </a:p>
          <a:p>
            <a:r>
              <a:rPr lang="en-US" altLang="ja-JP" sz="1100" dirty="0">
                <a:latin typeface="AR P丸ゴシック体M" panose="020B0600010101010101" pitchFamily="50" charset="-128"/>
                <a:ea typeface="AR P丸ゴシック体M" panose="020B0600010101010101" pitchFamily="50" charset="-128"/>
              </a:rPr>
              <a:t>http://oriharu.net/gabana_n/zaakan/hibi0411/hibi-niisi041128.htm</a:t>
            </a:r>
            <a:endParaRPr kumimoji="1" lang="ja-JP" altLang="en-US" sz="1100" dirty="0">
              <a:latin typeface="AR P丸ゴシック体M" panose="020B0600010101010101" pitchFamily="50" charset="-128"/>
              <a:ea typeface="AR P丸ゴシック体M" panose="020B0600010101010101" pitchFamily="50" charset="-128"/>
            </a:endParaRPr>
          </a:p>
        </p:txBody>
      </p:sp>
      <p:pic>
        <p:nvPicPr>
          <p:cNvPr id="8" name="図 7"/>
          <p:cNvPicPr>
            <a:picLocks noChangeAspect="1"/>
          </p:cNvPicPr>
          <p:nvPr/>
        </p:nvPicPr>
        <p:blipFill>
          <a:blip r:embed="rId3"/>
          <a:stretch>
            <a:fillRect/>
          </a:stretch>
        </p:blipFill>
        <p:spPr>
          <a:xfrm>
            <a:off x="6569613" y="3002639"/>
            <a:ext cx="5222338" cy="3663430"/>
          </a:xfrm>
          <a:prstGeom prst="rect">
            <a:avLst/>
          </a:prstGeom>
        </p:spPr>
      </p:pic>
    </p:spTree>
    <p:extLst>
      <p:ext uri="{BB962C8B-B14F-4D97-AF65-F5344CB8AC3E}">
        <p14:creationId xmlns:p14="http://schemas.microsoft.com/office/powerpoint/2010/main" val="25308278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2000</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年　カッシーニ（</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NASA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ESA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ja-JP" altLang="en-US" sz="3200" dirty="0" smtClean="0">
                <a:latin typeface="AR P丸ゴシック体M" panose="020B0600010101010101" pitchFamily="50" charset="-128"/>
                <a:ea typeface="AR P丸ゴシック体M" panose="020B0600010101010101" pitchFamily="50" charset="-128"/>
              </a:rPr>
              <a:t>約</a:t>
            </a:r>
            <a:r>
              <a:rPr lang="en-US" altLang="ja-JP" sz="3200" dirty="0">
                <a:latin typeface="AR P丸ゴシック体M" panose="020B0600010101010101" pitchFamily="50" charset="-128"/>
                <a:ea typeface="AR P丸ゴシック体M" panose="020B0600010101010101" pitchFamily="50" charset="-128"/>
              </a:rPr>
              <a:t>1</a:t>
            </a:r>
            <a:r>
              <a:rPr lang="ja-JP" altLang="en-US" sz="3200" dirty="0">
                <a:latin typeface="AR P丸ゴシック体M" panose="020B0600010101010101" pitchFamily="50" charset="-128"/>
                <a:ea typeface="AR P丸ゴシック体M" panose="020B0600010101010101" pitchFamily="50" charset="-128"/>
              </a:rPr>
              <a:t>ヶ月のフライバイの間に約</a:t>
            </a:r>
            <a:r>
              <a:rPr lang="en-US" altLang="ja-JP" sz="3200" dirty="0">
                <a:latin typeface="AR P丸ゴシック体M" panose="020B0600010101010101" pitchFamily="50" charset="-128"/>
                <a:ea typeface="AR P丸ゴシック体M" panose="020B0600010101010101" pitchFamily="50" charset="-128"/>
              </a:rPr>
              <a:t>26000</a:t>
            </a:r>
            <a:r>
              <a:rPr lang="ja-JP" altLang="en-US" sz="3200" dirty="0">
                <a:latin typeface="AR P丸ゴシック体M" panose="020B0600010101010101" pitchFamily="50" charset="-128"/>
                <a:ea typeface="AR P丸ゴシック体M" panose="020B0600010101010101" pitchFamily="50" charset="-128"/>
              </a:rPr>
              <a:t>枚の画像が撮影され縞模様部分の大気の動きのほか、リングを構成する粒子がいびつな形をしていることや北極付近に大赤斑に匹敵するほど大きな渦巻きがあることなどが明らかにされた。</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61</a:t>
            </a:fld>
            <a:endParaRPr kumimoji="1" lang="ja-JP" altLang="en-US" dirty="0"/>
          </a:p>
        </p:txBody>
      </p:sp>
    </p:spTree>
    <p:extLst>
      <p:ext uri="{BB962C8B-B14F-4D97-AF65-F5344CB8AC3E}">
        <p14:creationId xmlns:p14="http://schemas.microsoft.com/office/powerpoint/2010/main" val="1648040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2007</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年　ニュー・ホライズンズ（</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NASA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6769100"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冥王星含む太陽系外縁天体の</a:t>
            </a:r>
            <a:r>
              <a:rPr lang="ja-JP" altLang="en-US" sz="3200" dirty="0" smtClean="0">
                <a:latin typeface="AR P丸ゴシック体M" panose="020B0600010101010101" pitchFamily="50" charset="-128"/>
                <a:ea typeface="AR P丸ゴシック体M" panose="020B0600010101010101" pitchFamily="50" charset="-128"/>
              </a:rPr>
              <a:t>探査</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en-US" altLang="ja-JP" sz="3200" dirty="0" smtClean="0">
                <a:latin typeface="AR P丸ゴシック体M" panose="020B0600010101010101" pitchFamily="50" charset="-128"/>
                <a:ea typeface="AR P丸ゴシック体M" panose="020B0600010101010101" pitchFamily="50" charset="-128"/>
              </a:rPr>
              <a:t>2006</a:t>
            </a:r>
            <a:r>
              <a:rPr lang="ja-JP" altLang="en-US" sz="3200" dirty="0">
                <a:latin typeface="AR P丸ゴシック体M" panose="020B0600010101010101" pitchFamily="50" charset="-128"/>
                <a:ea typeface="AR P丸ゴシック体M" panose="020B0600010101010101" pitchFamily="50" charset="-128"/>
              </a:rPr>
              <a:t>年</a:t>
            </a:r>
            <a:r>
              <a:rPr lang="en-US" altLang="ja-JP" sz="3200" dirty="0">
                <a:latin typeface="AR P丸ゴシック体M" panose="020B0600010101010101" pitchFamily="50" charset="-128"/>
                <a:ea typeface="AR P丸ゴシック体M" panose="020B0600010101010101" pitchFamily="50" charset="-128"/>
              </a:rPr>
              <a:t>1</a:t>
            </a:r>
            <a:r>
              <a:rPr lang="ja-JP" altLang="en-US" sz="3200" dirty="0">
                <a:latin typeface="AR P丸ゴシック体M" panose="020B0600010101010101" pitchFamily="50" charset="-128"/>
                <a:ea typeface="AR P丸ゴシック体M" panose="020B0600010101010101" pitchFamily="50" charset="-128"/>
              </a:rPr>
              <a:t>月</a:t>
            </a:r>
            <a:r>
              <a:rPr lang="en-US" altLang="ja-JP" sz="3200" dirty="0">
                <a:latin typeface="AR P丸ゴシック体M" panose="020B0600010101010101" pitchFamily="50" charset="-128"/>
                <a:ea typeface="AR P丸ゴシック体M" panose="020B0600010101010101" pitchFamily="50" charset="-128"/>
              </a:rPr>
              <a:t>20</a:t>
            </a:r>
            <a:r>
              <a:rPr lang="ja-JP" altLang="en-US" sz="3200" dirty="0">
                <a:latin typeface="AR P丸ゴシック体M" panose="020B0600010101010101" pitchFamily="50" charset="-128"/>
                <a:ea typeface="AR P丸ゴシック体M" panose="020B0600010101010101" pitchFamily="50" charset="-128"/>
              </a:rPr>
              <a:t>日（</a:t>
            </a:r>
            <a:r>
              <a:rPr lang="en-US" altLang="ja-JP" sz="3200" dirty="0">
                <a:latin typeface="AR P丸ゴシック体M" panose="020B0600010101010101" pitchFamily="50" charset="-128"/>
                <a:ea typeface="AR P丸ゴシック体M" panose="020B0600010101010101" pitchFamily="50" charset="-128"/>
              </a:rPr>
              <a:t>JST</a:t>
            </a:r>
            <a:r>
              <a:rPr lang="ja-JP" altLang="en-US" sz="3200" dirty="0">
                <a:latin typeface="AR P丸ゴシック体M" panose="020B0600010101010101" pitchFamily="50" charset="-128"/>
                <a:ea typeface="AR P丸ゴシック体M" panose="020B0600010101010101" pitchFamily="50" charset="-128"/>
              </a:rPr>
              <a:t>）に打ち上げられ</a:t>
            </a:r>
            <a:r>
              <a:rPr lang="en-US" altLang="ja-JP" sz="3200" dirty="0">
                <a:latin typeface="AR P丸ゴシック体M" panose="020B0600010101010101" pitchFamily="50" charset="-128"/>
                <a:ea typeface="AR P丸ゴシック体M" panose="020B0600010101010101" pitchFamily="50" charset="-128"/>
              </a:rPr>
              <a:t>2007</a:t>
            </a:r>
            <a:r>
              <a:rPr lang="ja-JP" altLang="en-US" sz="3200" dirty="0">
                <a:latin typeface="AR P丸ゴシック体M" panose="020B0600010101010101" pitchFamily="50" charset="-128"/>
                <a:ea typeface="AR P丸ゴシック体M" panose="020B0600010101010101" pitchFamily="50" charset="-128"/>
              </a:rPr>
              <a:t>年</a:t>
            </a:r>
            <a:r>
              <a:rPr lang="en-US" altLang="ja-JP" sz="3200" dirty="0">
                <a:latin typeface="AR P丸ゴシック体M" panose="020B0600010101010101" pitchFamily="50" charset="-128"/>
                <a:ea typeface="AR P丸ゴシック体M" panose="020B0600010101010101" pitchFamily="50" charset="-128"/>
              </a:rPr>
              <a:t>2</a:t>
            </a:r>
            <a:r>
              <a:rPr lang="ja-JP" altLang="en-US" sz="3200" dirty="0">
                <a:latin typeface="AR P丸ゴシック体M" panose="020B0600010101010101" pitchFamily="50" charset="-128"/>
                <a:ea typeface="AR P丸ゴシック体M" panose="020B0600010101010101" pitchFamily="50" charset="-128"/>
              </a:rPr>
              <a:t>月</a:t>
            </a:r>
            <a:r>
              <a:rPr lang="en-US" altLang="ja-JP" sz="3200" dirty="0">
                <a:latin typeface="AR P丸ゴシック体M" panose="020B0600010101010101" pitchFamily="50" charset="-128"/>
                <a:ea typeface="AR P丸ゴシック体M" panose="020B0600010101010101" pitchFamily="50" charset="-128"/>
              </a:rPr>
              <a:t>28</a:t>
            </a:r>
            <a:r>
              <a:rPr lang="ja-JP" altLang="en-US" sz="3200" dirty="0">
                <a:latin typeface="AR P丸ゴシック体M" panose="020B0600010101010101" pitchFamily="50" charset="-128"/>
                <a:ea typeface="AR P丸ゴシック体M" panose="020B0600010101010101" pitchFamily="50" charset="-128"/>
              </a:rPr>
              <a:t>日に木星に最接近しスイングバイしつつ動作確認がてら木星の小赤斑やイオ、エウロパ、ガニメデを撮影</a:t>
            </a:r>
            <a:r>
              <a:rPr lang="ja-JP" altLang="en-US" sz="3200" dirty="0" smtClean="0">
                <a:latin typeface="AR P丸ゴシック体M" panose="020B0600010101010101" pitchFamily="50" charset="-128"/>
                <a:ea typeface="AR P丸ゴシック体M" panose="020B0600010101010101" pitchFamily="50" charset="-128"/>
              </a:rPr>
              <a:t>した</a:t>
            </a:r>
            <a:r>
              <a:rPr lang="ja-JP" altLang="en-US" sz="3200" dirty="0">
                <a:latin typeface="AR P丸ゴシック体M" panose="020B0600010101010101" pitchFamily="50" charset="-128"/>
                <a:ea typeface="AR P丸ゴシック体M" panose="020B0600010101010101" pitchFamily="50" charset="-128"/>
              </a:rPr>
              <a:t>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62</a:t>
            </a:fld>
            <a:endParaRPr kumimoji="1" lang="ja-JP" altLang="en-US" dirty="0"/>
          </a:p>
        </p:txBody>
      </p:sp>
    </p:spTree>
    <p:extLst>
      <p:ext uri="{BB962C8B-B14F-4D97-AF65-F5344CB8AC3E}">
        <p14:creationId xmlns:p14="http://schemas.microsoft.com/office/powerpoint/2010/main" val="1738201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2007</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年　ニュー・ホライズンズ（</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NASA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4" y="1652337"/>
            <a:ext cx="5239238" cy="4840538"/>
          </a:xfrm>
        </p:spPr>
        <p:txBody>
          <a:bodyPr/>
          <a:lstStyle/>
          <a:p>
            <a:pPr marL="0" indent="0">
              <a:buNone/>
            </a:pPr>
            <a:r>
              <a:rPr lang="ja-JP" altLang="en-US" sz="3200" dirty="0" smtClean="0">
                <a:latin typeface="AR P丸ゴシック体M" panose="020B0600010101010101" pitchFamily="50" charset="-128"/>
                <a:ea typeface="AR P丸ゴシック体M" panose="020B0600010101010101" pitchFamily="50" charset="-128"/>
              </a:rPr>
              <a:t>イオ</a:t>
            </a:r>
            <a:r>
              <a:rPr lang="ja-JP" altLang="en-US" sz="3200" dirty="0">
                <a:latin typeface="AR P丸ゴシック体M" panose="020B0600010101010101" pitchFamily="50" charset="-128"/>
                <a:ea typeface="AR P丸ゴシック体M" panose="020B0600010101010101" pitchFamily="50" charset="-128"/>
              </a:rPr>
              <a:t>の撮影では同時に</a:t>
            </a:r>
            <a:r>
              <a:rPr lang="en-US" altLang="ja-JP" sz="3200" dirty="0">
                <a:latin typeface="AR P丸ゴシック体M" panose="020B0600010101010101" pitchFamily="50" charset="-128"/>
                <a:ea typeface="AR P丸ゴシック体M" panose="020B0600010101010101" pitchFamily="50" charset="-128"/>
              </a:rPr>
              <a:t>3</a:t>
            </a:r>
            <a:r>
              <a:rPr lang="ja-JP" altLang="en-US" sz="3200" dirty="0" err="1">
                <a:latin typeface="AR P丸ゴシック体M" panose="020B0600010101010101" pitchFamily="50" charset="-128"/>
                <a:ea typeface="AR P丸ゴシック体M" panose="020B0600010101010101" pitchFamily="50" charset="-128"/>
              </a:rPr>
              <a:t>つの</a:t>
            </a:r>
            <a:r>
              <a:rPr lang="ja-JP" altLang="en-US" sz="3200" dirty="0">
                <a:latin typeface="AR P丸ゴシック体M" panose="020B0600010101010101" pitchFamily="50" charset="-128"/>
                <a:ea typeface="AR P丸ゴシック体M" panose="020B0600010101010101" pitchFamily="50" charset="-128"/>
              </a:rPr>
              <a:t>火山が噴火している状態の</a:t>
            </a:r>
            <a:r>
              <a:rPr lang="ja-JP" altLang="en-US" sz="3200" dirty="0" smtClean="0">
                <a:latin typeface="AR P丸ゴシック体M" panose="020B0600010101010101" pitchFamily="50" charset="-128"/>
                <a:ea typeface="AR P丸ゴシック体M" panose="020B0600010101010101" pitchFamily="50" charset="-128"/>
              </a:rPr>
              <a:t>写真が収められた</a:t>
            </a:r>
            <a:r>
              <a:rPr lang="ja-JP" altLang="en-US" sz="3200" dirty="0">
                <a:latin typeface="AR P丸ゴシック体M" panose="020B0600010101010101" pitchFamily="50" charset="-128"/>
                <a:ea typeface="AR P丸ゴシック体M" panose="020B0600010101010101" pitchFamily="50" charset="-128"/>
              </a:rPr>
              <a:t>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63</a:t>
            </a:fld>
            <a:endParaRPr kumimoji="1" lang="ja-JP" altLang="en-US" dirty="0"/>
          </a:p>
        </p:txBody>
      </p:sp>
      <p:pic>
        <p:nvPicPr>
          <p:cNvPr id="1026" name="Picture 2" descr="http://photojournal.jpl.nasa.gov/jpeg/PIA092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608" y="1162879"/>
            <a:ext cx="5489087" cy="548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251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ジュノー（</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NASA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en-US" altLang="ja-JP" sz="3200" dirty="0">
                <a:latin typeface="AR P丸ゴシック体M" panose="020B0600010101010101" pitchFamily="50" charset="-128"/>
                <a:ea typeface="AR P丸ゴシック体M" panose="020B0600010101010101" pitchFamily="50" charset="-128"/>
              </a:rPr>
              <a:t>2011</a:t>
            </a:r>
            <a:r>
              <a:rPr lang="ja-JP" altLang="en-US" sz="3200" dirty="0">
                <a:latin typeface="AR P丸ゴシック体M" panose="020B0600010101010101" pitchFamily="50" charset="-128"/>
                <a:ea typeface="AR P丸ゴシック体M" panose="020B0600010101010101" pitchFamily="50" charset="-128"/>
              </a:rPr>
              <a:t>年</a:t>
            </a:r>
            <a:r>
              <a:rPr lang="en-US" altLang="ja-JP" sz="3200" dirty="0">
                <a:latin typeface="AR P丸ゴシック体M" panose="020B0600010101010101" pitchFamily="50" charset="-128"/>
                <a:ea typeface="AR P丸ゴシック体M" panose="020B0600010101010101" pitchFamily="50" charset="-128"/>
              </a:rPr>
              <a:t>8</a:t>
            </a:r>
            <a:r>
              <a:rPr lang="ja-JP" altLang="en-US" sz="3200" dirty="0">
                <a:latin typeface="AR P丸ゴシック体M" panose="020B0600010101010101" pitchFamily="50" charset="-128"/>
                <a:ea typeface="AR P丸ゴシック体M" panose="020B0600010101010101" pitchFamily="50" charset="-128"/>
              </a:rPr>
              <a:t>月に打ち上げられ</a:t>
            </a:r>
            <a:r>
              <a:rPr lang="en-US" altLang="ja-JP" sz="3200" dirty="0">
                <a:latin typeface="AR P丸ゴシック体M" panose="020B0600010101010101" pitchFamily="50" charset="-128"/>
                <a:ea typeface="AR P丸ゴシック体M" panose="020B0600010101010101" pitchFamily="50" charset="-128"/>
              </a:rPr>
              <a:t>2016</a:t>
            </a:r>
            <a:r>
              <a:rPr lang="ja-JP" altLang="en-US" sz="3200" dirty="0">
                <a:latin typeface="AR P丸ゴシック体M" panose="020B0600010101010101" pitchFamily="50" charset="-128"/>
                <a:ea typeface="AR P丸ゴシック体M" panose="020B0600010101010101" pitchFamily="50" charset="-128"/>
              </a:rPr>
              <a:t>年</a:t>
            </a:r>
            <a:r>
              <a:rPr lang="en-US" altLang="ja-JP" sz="3200" dirty="0">
                <a:latin typeface="AR P丸ゴシック体M" panose="020B0600010101010101" pitchFamily="50" charset="-128"/>
                <a:ea typeface="AR P丸ゴシック体M" panose="020B0600010101010101" pitchFamily="50" charset="-128"/>
              </a:rPr>
              <a:t>7</a:t>
            </a:r>
            <a:r>
              <a:rPr lang="ja-JP" altLang="en-US" sz="3200" dirty="0">
                <a:latin typeface="AR P丸ゴシック体M" panose="020B0600010101010101" pitchFamily="50" charset="-128"/>
                <a:ea typeface="AR P丸ゴシック体M" panose="020B0600010101010101" pitchFamily="50" charset="-128"/>
              </a:rPr>
              <a:t>月</a:t>
            </a:r>
            <a:r>
              <a:rPr lang="en-US" altLang="ja-JP" sz="3200" dirty="0">
                <a:latin typeface="AR P丸ゴシック体M" panose="020B0600010101010101" pitchFamily="50" charset="-128"/>
                <a:ea typeface="AR P丸ゴシック体M" panose="020B0600010101010101" pitchFamily="50" charset="-128"/>
              </a:rPr>
              <a:t>4</a:t>
            </a:r>
            <a:r>
              <a:rPr lang="ja-JP" altLang="en-US" sz="3200" dirty="0">
                <a:latin typeface="AR P丸ゴシック体M" panose="020B0600010101010101" pitchFamily="50" charset="-128"/>
                <a:ea typeface="AR P丸ゴシック体M" panose="020B0600010101010101" pitchFamily="50" charset="-128"/>
              </a:rPr>
              <a:t>日（</a:t>
            </a:r>
            <a:r>
              <a:rPr lang="en-US" altLang="ja-JP" sz="3200" dirty="0">
                <a:latin typeface="AR P丸ゴシック体M" panose="020B0600010101010101" pitchFamily="50" charset="-128"/>
                <a:ea typeface="AR P丸ゴシック体M" panose="020B0600010101010101" pitchFamily="50" charset="-128"/>
              </a:rPr>
              <a:t>JST</a:t>
            </a:r>
            <a:r>
              <a:rPr lang="ja-JP" altLang="en-US" sz="3200" dirty="0">
                <a:latin typeface="AR P丸ゴシック体M" panose="020B0600010101010101" pitchFamily="50" charset="-128"/>
                <a:ea typeface="AR P丸ゴシック体M" panose="020B0600010101010101" pitchFamily="50" charset="-128"/>
              </a:rPr>
              <a:t>）に木星に到達</a:t>
            </a:r>
            <a:r>
              <a:rPr lang="ja-JP" altLang="en-US" sz="3200" dirty="0" smtClean="0">
                <a:latin typeface="AR P丸ゴシック体M" panose="020B0600010101010101" pitchFamily="50" charset="-128"/>
                <a:ea typeface="AR P丸ゴシック体M" panose="020B0600010101010101" pitchFamily="50" charset="-128"/>
              </a:rPr>
              <a:t>予定</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木星</a:t>
            </a:r>
            <a:r>
              <a:rPr lang="ja-JP" altLang="en-US" sz="3200" dirty="0">
                <a:latin typeface="AR P丸ゴシック体M" panose="020B0600010101010101" pitchFamily="50" charset="-128"/>
                <a:ea typeface="AR P丸ゴシック体M" panose="020B0600010101010101" pitchFamily="50" charset="-128"/>
              </a:rPr>
              <a:t>大気成分の精密な測定が大きな目標</a:t>
            </a:r>
          </a:p>
          <a:p>
            <a:pPr marL="0" indent="0">
              <a:buNone/>
            </a:pPr>
            <a:r>
              <a:rPr lang="ja-JP" altLang="en-US" sz="3200" dirty="0">
                <a:latin typeface="AR P丸ゴシック体M" panose="020B0600010101010101" pitchFamily="50" charset="-128"/>
                <a:ea typeface="AR P丸ゴシック体M" panose="020B0600010101010101" pitchFamily="50" charset="-128"/>
              </a:rPr>
              <a:t>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64</a:t>
            </a:fld>
            <a:endParaRPr kumimoji="1" lang="ja-JP" altLang="en-US" dirty="0"/>
          </a:p>
        </p:txBody>
      </p:sp>
    </p:spTree>
    <p:extLst>
      <p:ext uri="{BB962C8B-B14F-4D97-AF65-F5344CB8AC3E}">
        <p14:creationId xmlns:p14="http://schemas.microsoft.com/office/powerpoint/2010/main" val="6598991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ジュノー（</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NASA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5854700" cy="4840538"/>
          </a:xfrm>
        </p:spPr>
        <p:txBody>
          <a:bodyPr/>
          <a:lstStyle/>
          <a:p>
            <a:pPr marL="0" indent="0">
              <a:buNone/>
            </a:pPr>
            <a:r>
              <a:rPr lang="ja-JP" altLang="en-US" sz="3200" dirty="0" smtClean="0">
                <a:latin typeface="AR P丸ゴシック体M" panose="020B0600010101010101" pitchFamily="50" charset="-128"/>
                <a:ea typeface="AR P丸ゴシック体M" panose="020B0600010101010101" pitchFamily="50" charset="-128"/>
              </a:rPr>
              <a:t>木星探査機ジュノーには</a:t>
            </a:r>
            <a:r>
              <a:rPr lang="en-US" altLang="ja-JP" sz="3200" dirty="0" smtClean="0">
                <a:latin typeface="AR P丸ゴシック体M" panose="020B0600010101010101" pitchFamily="50" charset="-128"/>
                <a:ea typeface="AR P丸ゴシック体M" panose="020B0600010101010101" pitchFamily="50" charset="-128"/>
              </a:rPr>
              <a:t>LEGO</a:t>
            </a:r>
            <a:r>
              <a:rPr lang="ja-JP" altLang="en-US" sz="3200" dirty="0" smtClean="0">
                <a:latin typeface="AR P丸ゴシック体M" panose="020B0600010101010101" pitchFamily="50" charset="-128"/>
                <a:ea typeface="AR P丸ゴシック体M" panose="020B0600010101010101" pitchFamily="50" charset="-128"/>
              </a:rPr>
              <a:t>社が製造したミニフィギュア</a:t>
            </a:r>
            <a:r>
              <a:rPr lang="en-US" altLang="ja-JP" sz="3200" dirty="0" smtClean="0">
                <a:latin typeface="AR P丸ゴシック体M" panose="020B0600010101010101" pitchFamily="50" charset="-128"/>
                <a:ea typeface="AR P丸ゴシック体M" panose="020B0600010101010101" pitchFamily="50" charset="-128"/>
              </a:rPr>
              <a:t>3</a:t>
            </a:r>
            <a:r>
              <a:rPr lang="ja-JP" altLang="en-US" sz="3200" dirty="0" smtClean="0">
                <a:latin typeface="AR P丸ゴシック体M" panose="020B0600010101010101" pitchFamily="50" charset="-128"/>
                <a:ea typeface="AR P丸ゴシック体M" panose="020B0600010101010101" pitchFamily="50" charset="-128"/>
              </a:rPr>
              <a:t>体が搭乗している</a:t>
            </a:r>
            <a:endParaRPr lang="en-US" altLang="ja-JP" sz="3200" dirty="0">
              <a:latin typeface="AR P丸ゴシック体M" panose="020B0600010101010101" pitchFamily="50" charset="-128"/>
              <a:ea typeface="AR P丸ゴシック体M" panose="020B0600010101010101" pitchFamily="50" charset="-128"/>
            </a:endParaRPr>
          </a:p>
          <a:p>
            <a:pPr marL="0" indent="0">
              <a:buNone/>
            </a:pPr>
            <a:r>
              <a:rPr kumimoji="1" lang="ja-JP" altLang="en-US" sz="3200" dirty="0" smtClean="0">
                <a:latin typeface="AR P丸ゴシック体M" panose="020B0600010101010101" pitchFamily="50" charset="-128"/>
                <a:ea typeface="AR P丸ゴシック体M" panose="020B0600010101010101" pitchFamily="50" charset="-128"/>
              </a:rPr>
              <a:t>アルミニウム</a:t>
            </a:r>
            <a:r>
              <a:rPr kumimoji="1" lang="ja-JP" altLang="en-US" sz="3200" dirty="0">
                <a:latin typeface="AR P丸ゴシック体M" panose="020B0600010101010101" pitchFamily="50" charset="-128"/>
                <a:ea typeface="AR P丸ゴシック体M" panose="020B0600010101010101" pitchFamily="50" charset="-128"/>
              </a:rPr>
              <a:t>削り出</a:t>
            </a:r>
            <a:r>
              <a:rPr kumimoji="1" lang="ja-JP" altLang="en-US" sz="3200" dirty="0" smtClean="0">
                <a:latin typeface="AR P丸ゴシック体M" panose="020B0600010101010101" pitchFamily="50" charset="-128"/>
                <a:ea typeface="AR P丸ゴシック体M" panose="020B0600010101010101" pitchFamily="50" charset="-128"/>
              </a:rPr>
              <a:t>しで作成された</a:t>
            </a:r>
            <a:endParaRPr kumimoji="1"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1800" dirty="0" smtClean="0">
                <a:latin typeface="AR P丸ゴシック体M" panose="020B0600010101010101" pitchFamily="50" charset="-128"/>
                <a:ea typeface="AR P丸ゴシック体M" panose="020B0600010101010101" pitchFamily="50" charset="-128"/>
              </a:rPr>
              <a:t>ローマ</a:t>
            </a:r>
            <a:r>
              <a:rPr lang="ja-JP" altLang="en-US" sz="1800" dirty="0">
                <a:latin typeface="AR P丸ゴシック体M" panose="020B0600010101010101" pitchFamily="50" charset="-128"/>
                <a:ea typeface="AR P丸ゴシック体M" panose="020B0600010101010101" pitchFamily="50" charset="-128"/>
              </a:rPr>
              <a:t>神話</a:t>
            </a:r>
            <a:r>
              <a:rPr lang="ja-JP" altLang="en-US" sz="1800" dirty="0" smtClean="0">
                <a:latin typeface="AR P丸ゴシック体M" panose="020B0600010101010101" pitchFamily="50" charset="-128"/>
                <a:ea typeface="AR P丸ゴシック体M" panose="020B0600010101010101" pitchFamily="50" charset="-128"/>
              </a:rPr>
              <a:t>の神ジュピター</a:t>
            </a:r>
            <a:endParaRPr lang="en-US" altLang="ja-JP" sz="1800" dirty="0" smtClean="0">
              <a:latin typeface="AR P丸ゴシック体M" panose="020B0600010101010101" pitchFamily="50" charset="-128"/>
              <a:ea typeface="AR P丸ゴシック体M" panose="020B0600010101010101" pitchFamily="50" charset="-128"/>
            </a:endParaRPr>
          </a:p>
          <a:p>
            <a:pPr marL="0" indent="0">
              <a:buNone/>
            </a:pPr>
            <a:r>
              <a:rPr kumimoji="1" lang="ja-JP" altLang="en-US" sz="1800" dirty="0" smtClean="0">
                <a:latin typeface="AR P丸ゴシック体M" panose="020B0600010101010101" pitchFamily="50" charset="-128"/>
                <a:ea typeface="AR P丸ゴシック体M" panose="020B0600010101010101" pitchFamily="50" charset="-128"/>
              </a:rPr>
              <a:t>その妻ジュノー</a:t>
            </a:r>
            <a:endParaRPr kumimoji="1" lang="en-US" altLang="ja-JP" sz="18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1800" dirty="0">
                <a:latin typeface="AR P丸ゴシック体M" panose="020B0600010101010101" pitchFamily="50" charset="-128"/>
                <a:ea typeface="AR P丸ゴシック体M" panose="020B0600010101010101" pitchFamily="50" charset="-128"/>
              </a:rPr>
              <a:t>イタリア</a:t>
            </a:r>
            <a:r>
              <a:rPr lang="ja-JP" altLang="en-US" sz="1800" dirty="0" smtClean="0">
                <a:latin typeface="AR P丸ゴシック体M" panose="020B0600010101010101" pitchFamily="50" charset="-128"/>
                <a:ea typeface="AR P丸ゴシック体M" panose="020B0600010101010101" pitchFamily="50" charset="-128"/>
              </a:rPr>
              <a:t>の天文学者ガリレオ</a:t>
            </a:r>
            <a:endParaRPr kumimoji="1" lang="ja-JP" altLang="en-US" sz="1600"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65</a:t>
            </a:fld>
            <a:endParaRPr kumimoji="1" lang="ja-JP" altLang="en-US" dirty="0"/>
          </a:p>
        </p:txBody>
      </p:sp>
      <p:pic>
        <p:nvPicPr>
          <p:cNvPr id="5" name="図 4"/>
          <p:cNvPicPr>
            <a:picLocks noChangeAspect="1"/>
          </p:cNvPicPr>
          <p:nvPr/>
        </p:nvPicPr>
        <p:blipFill>
          <a:blip r:embed="rId3"/>
          <a:stretch>
            <a:fillRect/>
          </a:stretch>
        </p:blipFill>
        <p:spPr>
          <a:xfrm>
            <a:off x="6431889" y="1960839"/>
            <a:ext cx="5500421" cy="3225247"/>
          </a:xfrm>
          <a:prstGeom prst="rect">
            <a:avLst/>
          </a:prstGeom>
        </p:spPr>
      </p:pic>
      <p:sp>
        <p:nvSpPr>
          <p:cNvPr id="6" name="テキスト ボックス 5"/>
          <p:cNvSpPr txBox="1"/>
          <p:nvPr/>
        </p:nvSpPr>
        <p:spPr>
          <a:xfrm>
            <a:off x="6431889" y="5195015"/>
            <a:ext cx="5219700" cy="923330"/>
          </a:xfrm>
          <a:prstGeom prst="rect">
            <a:avLst/>
          </a:prstGeom>
          <a:noFill/>
        </p:spPr>
        <p:txBody>
          <a:bodyPr wrap="square" rtlCol="0">
            <a:spAutoFit/>
          </a:bodyPr>
          <a:lstStyle/>
          <a:p>
            <a:r>
              <a:rPr lang="ja-JP" altLang="en-US" dirty="0">
                <a:latin typeface="AR P丸ゴシック体M" panose="020B0600010101010101" pitchFamily="50" charset="-128"/>
                <a:ea typeface="AR P丸ゴシック体M" panose="020B0600010101010101" pitchFamily="50" charset="-128"/>
              </a:rPr>
              <a:t>雷を持つジュピター</a:t>
            </a:r>
            <a:r>
              <a:rPr lang="ja-JP" altLang="en-US" dirty="0" smtClean="0">
                <a:latin typeface="AR P丸ゴシック体M" panose="020B0600010101010101" pitchFamily="50" charset="-128"/>
                <a:ea typeface="AR P丸ゴシック体M" panose="020B0600010101010101" pitchFamily="50" charset="-128"/>
              </a:rPr>
              <a:t>。</a:t>
            </a:r>
            <a:endParaRPr lang="en-US" altLang="ja-JP" dirty="0" smtClean="0">
              <a:latin typeface="AR P丸ゴシック体M" panose="020B0600010101010101" pitchFamily="50" charset="-128"/>
              <a:ea typeface="AR P丸ゴシック体M" panose="020B0600010101010101" pitchFamily="50" charset="-128"/>
            </a:endParaRPr>
          </a:p>
          <a:p>
            <a:r>
              <a:rPr lang="ja-JP" altLang="en-US" dirty="0" smtClean="0">
                <a:latin typeface="AR P丸ゴシック体M" panose="020B0600010101010101" pitchFamily="50" charset="-128"/>
                <a:ea typeface="AR P丸ゴシック体M" panose="020B0600010101010101" pitchFamily="50" charset="-128"/>
              </a:rPr>
              <a:t>真実</a:t>
            </a:r>
            <a:r>
              <a:rPr lang="ja-JP" altLang="en-US" dirty="0">
                <a:latin typeface="AR P丸ゴシック体M" panose="020B0600010101010101" pitchFamily="50" charset="-128"/>
                <a:ea typeface="AR P丸ゴシック体M" panose="020B0600010101010101" pitchFamily="50" charset="-128"/>
              </a:rPr>
              <a:t>の探求を象徴する虫眼鏡を持つジュノー</a:t>
            </a:r>
            <a:r>
              <a:rPr lang="ja-JP" altLang="en-US" dirty="0" smtClean="0">
                <a:latin typeface="AR P丸ゴシック体M" panose="020B0600010101010101" pitchFamily="50" charset="-128"/>
                <a:ea typeface="AR P丸ゴシック体M" panose="020B0600010101010101" pitchFamily="50" charset="-128"/>
              </a:rPr>
              <a:t>、</a:t>
            </a:r>
            <a:endParaRPr lang="en-US" altLang="ja-JP" dirty="0" smtClean="0">
              <a:latin typeface="AR P丸ゴシック体M" panose="020B0600010101010101" pitchFamily="50" charset="-128"/>
              <a:ea typeface="AR P丸ゴシック体M" panose="020B0600010101010101" pitchFamily="50" charset="-128"/>
            </a:endParaRPr>
          </a:p>
          <a:p>
            <a:r>
              <a:rPr lang="ja-JP" altLang="en-US" dirty="0" smtClean="0">
                <a:latin typeface="AR P丸ゴシック体M" panose="020B0600010101010101" pitchFamily="50" charset="-128"/>
                <a:ea typeface="AR P丸ゴシック体M" panose="020B0600010101010101" pitchFamily="50" charset="-128"/>
              </a:rPr>
              <a:t>望遠鏡</a:t>
            </a:r>
            <a:r>
              <a:rPr lang="ja-JP" altLang="en-US" dirty="0">
                <a:latin typeface="AR P丸ゴシック体M" panose="020B0600010101010101" pitchFamily="50" charset="-128"/>
                <a:ea typeface="AR P丸ゴシック体M" panose="020B0600010101010101" pitchFamily="50" charset="-128"/>
              </a:rPr>
              <a:t>と小さな木星を持つガリレオ。</a:t>
            </a:r>
            <a:endParaRPr kumimoji="1" lang="ja-JP" altLang="en-US" dirty="0">
              <a:latin typeface="AR P丸ゴシック体M" panose="020B0600010101010101" pitchFamily="50" charset="-128"/>
              <a:ea typeface="AR P丸ゴシック体M" panose="020B0600010101010101" pitchFamily="50" charset="-128"/>
            </a:endParaRPr>
          </a:p>
        </p:txBody>
      </p:sp>
    </p:spTree>
    <p:extLst>
      <p:ext uri="{BB962C8B-B14F-4D97-AF65-F5344CB8AC3E}">
        <p14:creationId xmlns:p14="http://schemas.microsoft.com/office/powerpoint/2010/main" val="17529248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JUICE</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r>
              <a:rPr lang="en-US" altLang="ja-JP" sz="4800" dirty="0">
                <a:latin typeface="Segoe UI Symbol" panose="020B0502040204020203" pitchFamily="34" charset="0"/>
                <a:ea typeface="HGｺﾞｼｯｸE" panose="020B0909000000000000" pitchFamily="49" charset="-128"/>
                <a:cs typeface="Segoe UI Black" panose="020B0A02040204020203" pitchFamily="34" charset="0"/>
              </a:rPr>
              <a:t>ESA</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6206392" cy="4840538"/>
          </a:xfrm>
        </p:spPr>
        <p:txBody>
          <a:bodyPr/>
          <a:lstStyle/>
          <a:p>
            <a:pPr marL="0" indent="0">
              <a:buNone/>
            </a:pPr>
            <a:r>
              <a:rPr lang="en-US" altLang="ja-JP" sz="3200" dirty="0">
                <a:latin typeface="AR P丸ゴシック体M" panose="020B0600010101010101" pitchFamily="50" charset="-128"/>
                <a:ea typeface="AR P丸ゴシック体M" panose="020B0600010101010101" pitchFamily="50" charset="-128"/>
              </a:rPr>
              <a:t>The Jupiter Icy moons Explorer(</a:t>
            </a:r>
            <a:r>
              <a:rPr lang="ja-JP" altLang="en-US" sz="3200" dirty="0">
                <a:latin typeface="AR P丸ゴシック体M" panose="020B0600010101010101" pitchFamily="50" charset="-128"/>
                <a:ea typeface="AR P丸ゴシック体M" panose="020B0600010101010101" pitchFamily="50" charset="-128"/>
              </a:rPr>
              <a:t>木星氷衛星探査機</a:t>
            </a:r>
            <a:r>
              <a:rPr lang="en-US" altLang="ja-JP" sz="3200" dirty="0">
                <a:latin typeface="AR P丸ゴシック体M" panose="020B0600010101010101" pitchFamily="50" charset="-128"/>
                <a:ea typeface="AR P丸ゴシック体M" panose="020B0600010101010101" pitchFamily="50" charset="-128"/>
              </a:rPr>
              <a:t>)</a:t>
            </a:r>
          </a:p>
          <a:p>
            <a:pPr marL="0" indent="0">
              <a:buNone/>
            </a:pPr>
            <a:r>
              <a:rPr lang="en-US" altLang="ja-JP" sz="3200" dirty="0" smtClean="0">
                <a:latin typeface="AR P丸ゴシック体M" panose="020B0600010101010101" pitchFamily="50" charset="-128"/>
                <a:ea typeface="AR P丸ゴシック体M" panose="020B0600010101010101" pitchFamily="50" charset="-128"/>
              </a:rPr>
              <a:t>2022</a:t>
            </a:r>
            <a:r>
              <a:rPr lang="ja-JP" altLang="en-US" sz="3200" dirty="0">
                <a:latin typeface="AR P丸ゴシック体M" panose="020B0600010101010101" pitchFamily="50" charset="-128"/>
                <a:ea typeface="AR P丸ゴシック体M" panose="020B0600010101010101" pitchFamily="50" charset="-128"/>
              </a:rPr>
              <a:t>年に打ち上げられ、</a:t>
            </a:r>
            <a:r>
              <a:rPr lang="en-US" altLang="ja-JP" sz="3200" dirty="0">
                <a:latin typeface="AR P丸ゴシック体M" panose="020B0600010101010101" pitchFamily="50" charset="-128"/>
                <a:ea typeface="AR P丸ゴシック体M" panose="020B0600010101010101" pitchFamily="50" charset="-128"/>
              </a:rPr>
              <a:t>2030</a:t>
            </a:r>
            <a:r>
              <a:rPr lang="ja-JP" altLang="en-US" sz="3200" dirty="0">
                <a:latin typeface="AR P丸ゴシック体M" panose="020B0600010101010101" pitchFamily="50" charset="-128"/>
                <a:ea typeface="AR P丸ゴシック体M" panose="020B0600010101010101" pitchFamily="50" charset="-128"/>
              </a:rPr>
              <a:t>年に木星に到着予定</a:t>
            </a:r>
          </a:p>
          <a:p>
            <a:pPr marL="0" indent="0">
              <a:buNone/>
            </a:pPr>
            <a:r>
              <a:rPr lang="ja-JP" altLang="en-US" sz="3200" dirty="0" smtClean="0">
                <a:latin typeface="AR P丸ゴシック体M" panose="020B0600010101010101" pitchFamily="50" charset="-128"/>
                <a:ea typeface="AR P丸ゴシック体M" panose="020B0600010101010101" pitchFamily="50" charset="-128"/>
              </a:rPr>
              <a:t>エウロパ</a:t>
            </a:r>
            <a:r>
              <a:rPr lang="ja-JP" altLang="en-US" sz="3200" dirty="0">
                <a:latin typeface="AR P丸ゴシック体M" panose="020B0600010101010101" pitchFamily="50" charset="-128"/>
                <a:ea typeface="AR P丸ゴシック体M" panose="020B0600010101010101" pitchFamily="50" charset="-128"/>
              </a:rPr>
              <a:t>、ガニメデ、カリストは生命が生存可能な環境なのか調べる</a:t>
            </a:r>
          </a:p>
          <a:p>
            <a:pPr marL="0" indent="0">
              <a:buNone/>
            </a:pPr>
            <a:r>
              <a:rPr lang="ja-JP" altLang="en-US" sz="3200" dirty="0">
                <a:latin typeface="AR P丸ゴシック体M" panose="020B0600010101010101" pitchFamily="50" charset="-128"/>
                <a:ea typeface="AR P丸ゴシック体M" panose="020B0600010101010101" pitchFamily="50" charset="-128"/>
              </a:rPr>
              <a:t>　</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66</a:t>
            </a:fld>
            <a:endParaRPr kumimoji="1" lang="ja-JP" altLang="en-US" dirty="0"/>
          </a:p>
        </p:txBody>
      </p:sp>
      <p:pic>
        <p:nvPicPr>
          <p:cNvPr id="9" name="図 8"/>
          <p:cNvPicPr>
            <a:picLocks noChangeAspect="1"/>
          </p:cNvPicPr>
          <p:nvPr/>
        </p:nvPicPr>
        <p:blipFill>
          <a:blip r:embed="rId2"/>
          <a:stretch>
            <a:fillRect/>
          </a:stretch>
        </p:blipFill>
        <p:spPr>
          <a:xfrm>
            <a:off x="7359528" y="582135"/>
            <a:ext cx="4178544" cy="5910740"/>
          </a:xfrm>
          <a:prstGeom prst="rect">
            <a:avLst/>
          </a:prstGeom>
        </p:spPr>
      </p:pic>
      <p:sp>
        <p:nvSpPr>
          <p:cNvPr id="10" name="テキスト ボックス 9"/>
          <p:cNvSpPr txBox="1"/>
          <p:nvPr/>
        </p:nvSpPr>
        <p:spPr>
          <a:xfrm>
            <a:off x="3556855" y="5846544"/>
            <a:ext cx="3940053" cy="646331"/>
          </a:xfrm>
          <a:prstGeom prst="rect">
            <a:avLst/>
          </a:prstGeom>
          <a:noFill/>
        </p:spPr>
        <p:txBody>
          <a:bodyPr wrap="square" rtlCol="0">
            <a:spAutoFit/>
          </a:bodyPr>
          <a:lstStyle/>
          <a:p>
            <a:r>
              <a:rPr lang="en-US" altLang="ja-JP" dirty="0"/>
              <a:t>Artist's impression of the JUICE mission. </a:t>
            </a:r>
            <a:endParaRPr lang="en-US" altLang="ja-JP" dirty="0" smtClean="0"/>
          </a:p>
          <a:p>
            <a:r>
              <a:rPr lang="en-US" altLang="ja-JP" i="1" dirty="0" smtClean="0"/>
              <a:t>Credit</a:t>
            </a:r>
            <a:r>
              <a:rPr lang="en-US" altLang="ja-JP" i="1" dirty="0"/>
              <a:t>: ESA/AOES</a:t>
            </a:r>
            <a:endParaRPr kumimoji="1" lang="ja-JP" altLang="en-US" dirty="0">
              <a:latin typeface="AR P丸ゴシック体M" panose="020B0600010101010101" pitchFamily="50" charset="-128"/>
              <a:ea typeface="AR P丸ゴシック体M" panose="020B0600010101010101" pitchFamily="50" charset="-128"/>
            </a:endParaRPr>
          </a:p>
        </p:txBody>
      </p:sp>
    </p:spTree>
    <p:extLst>
      <p:ext uri="{BB962C8B-B14F-4D97-AF65-F5344CB8AC3E}">
        <p14:creationId xmlns:p14="http://schemas.microsoft.com/office/powerpoint/2010/main" val="11804166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kumimoji="1"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クイズ</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normAutofit/>
          </a:bodyPr>
          <a:lstStyle/>
          <a:p>
            <a:pPr marL="0" indent="0">
              <a:buNone/>
            </a:pPr>
            <a:r>
              <a:rPr lang="ja-JP" altLang="en-US" sz="4000" dirty="0" smtClean="0">
                <a:latin typeface="AR P丸ゴシック体M" panose="020B0600010101010101" pitchFamily="50" charset="-128"/>
                <a:ea typeface="AR P丸ゴシック体M" panose="020B0600010101010101" pitchFamily="50" charset="-128"/>
              </a:rPr>
              <a:t>これまで紹介した木星以遠を調査する惑星探査機の電力源は何でしょう？</a:t>
            </a:r>
            <a:endParaRPr lang="en-US" altLang="ja-JP" sz="4000" dirty="0" smtClean="0">
              <a:latin typeface="AR P丸ゴシック体M" panose="020B0600010101010101" pitchFamily="50" charset="-128"/>
              <a:ea typeface="AR P丸ゴシック体M" panose="020B0600010101010101" pitchFamily="50" charset="-128"/>
            </a:endParaRPr>
          </a:p>
          <a:p>
            <a:pPr marL="0" indent="0">
              <a:buNone/>
            </a:pPr>
            <a:endParaRPr lang="en-US" altLang="ja-JP" sz="4000" dirty="0">
              <a:latin typeface="AR P丸ゴシック体M" panose="020B0600010101010101" pitchFamily="50" charset="-128"/>
              <a:ea typeface="AR P丸ゴシック体M" panose="020B0600010101010101" pitchFamily="50" charset="-128"/>
            </a:endParaRPr>
          </a:p>
          <a:p>
            <a:pPr marL="0" indent="0">
              <a:buNone/>
            </a:pPr>
            <a:r>
              <a:rPr lang="ja-JP" altLang="en-US" sz="4000" dirty="0" smtClean="0">
                <a:latin typeface="AR P丸ゴシック体M" panose="020B0600010101010101" pitchFamily="50" charset="-128"/>
                <a:ea typeface="AR P丸ゴシック体M" panose="020B0600010101010101" pitchFamily="50" charset="-128"/>
              </a:rPr>
              <a:t>答え　ジュノー以前は原子力電池</a:t>
            </a:r>
            <a:endParaRPr lang="en-US" altLang="ja-JP" sz="40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4000" dirty="0">
                <a:latin typeface="AR P丸ゴシック体M" panose="020B0600010101010101" pitchFamily="50" charset="-128"/>
                <a:ea typeface="AR P丸ゴシック体M" panose="020B0600010101010101" pitchFamily="50" charset="-128"/>
              </a:rPr>
              <a:t>　</a:t>
            </a:r>
            <a:r>
              <a:rPr lang="ja-JP" altLang="en-US" sz="4000" dirty="0" smtClean="0">
                <a:latin typeface="AR P丸ゴシック体M" panose="020B0600010101010101" pitchFamily="50" charset="-128"/>
                <a:ea typeface="AR P丸ゴシック体M" panose="020B0600010101010101" pitchFamily="50" charset="-128"/>
              </a:rPr>
              <a:t>　　ジュノーは太陽電池パネルから得るシステム</a:t>
            </a:r>
            <a:endParaRPr lang="en-US" altLang="ja-JP" sz="40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4000" dirty="0">
                <a:latin typeface="AR P丸ゴシック体M" panose="020B0600010101010101" pitchFamily="50" charset="-128"/>
                <a:ea typeface="AR P丸ゴシック体M" panose="020B0600010101010101" pitchFamily="50" charset="-128"/>
              </a:rPr>
              <a:t>　</a:t>
            </a:r>
            <a:r>
              <a:rPr lang="ja-JP" altLang="en-US" sz="4000" dirty="0" smtClean="0">
                <a:latin typeface="AR P丸ゴシック体M" panose="020B0600010101010101" pitchFamily="50" charset="-128"/>
                <a:ea typeface="AR P丸ゴシック体M" panose="020B0600010101010101" pitchFamily="50" charset="-128"/>
              </a:rPr>
              <a:t>　　</a:t>
            </a:r>
            <a:r>
              <a:rPr lang="ja-JP" altLang="en-US" dirty="0" smtClean="0">
                <a:latin typeface="AR P丸ゴシック体M" panose="020B0600010101010101" pitchFamily="50" charset="-128"/>
                <a:ea typeface="AR P丸ゴシック体M" panose="020B0600010101010101" pitchFamily="50" charset="-128"/>
              </a:rPr>
              <a:t>木星軌道では地球軌道で得られる太陽エネルギーの数％程度しか　　　</a:t>
            </a:r>
            <a:endParaRPr lang="en-US" altLang="ja-JP" dirty="0" smtClean="0">
              <a:latin typeface="AR P丸ゴシック体M" panose="020B0600010101010101" pitchFamily="50" charset="-128"/>
              <a:ea typeface="AR P丸ゴシック体M" panose="020B0600010101010101" pitchFamily="50" charset="-128"/>
            </a:endParaRPr>
          </a:p>
          <a:p>
            <a:pPr marL="0" indent="0">
              <a:buNone/>
            </a:pPr>
            <a:r>
              <a:rPr lang="ja-JP" altLang="en-US" dirty="0">
                <a:latin typeface="AR P丸ゴシック体M" panose="020B0600010101010101" pitchFamily="50" charset="-128"/>
                <a:ea typeface="AR P丸ゴシック体M" panose="020B0600010101010101" pitchFamily="50" charset="-128"/>
              </a:rPr>
              <a:t>　</a:t>
            </a:r>
            <a:r>
              <a:rPr lang="ja-JP" altLang="en-US" dirty="0" smtClean="0">
                <a:latin typeface="AR P丸ゴシック体M" panose="020B0600010101010101" pitchFamily="50" charset="-128"/>
                <a:ea typeface="AR P丸ゴシック体M" panose="020B0600010101010101" pitchFamily="50" charset="-128"/>
              </a:rPr>
              <a:t>　　　　得ることができない</a:t>
            </a:r>
            <a:endParaRPr lang="en-US" altLang="ja-JP" sz="4000" dirty="0" smtClean="0">
              <a:latin typeface="AR P丸ゴシック体M" panose="020B0600010101010101" pitchFamily="50" charset="-128"/>
              <a:ea typeface="AR P丸ゴシック体M" panose="020B0600010101010101" pitchFamily="50" charset="-128"/>
            </a:endParaRP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67</a:t>
            </a:fld>
            <a:endParaRPr kumimoji="1" lang="ja-JP" altLang="en-US" dirty="0"/>
          </a:p>
        </p:txBody>
      </p:sp>
    </p:spTree>
    <p:extLst>
      <p:ext uri="{BB962C8B-B14F-4D97-AF65-F5344CB8AC3E}">
        <p14:creationId xmlns:p14="http://schemas.microsoft.com/office/powerpoint/2010/main" val="268709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kumimoji="1"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地上からの見え方</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68</a:t>
            </a:fld>
            <a:endParaRPr kumimoji="1" lang="ja-JP" altLang="en-US" dirty="0"/>
          </a:p>
        </p:txBody>
      </p:sp>
      <p:pic>
        <p:nvPicPr>
          <p:cNvPr id="6" name="図 5"/>
          <p:cNvPicPr>
            <a:picLocks noChangeAspect="1"/>
          </p:cNvPicPr>
          <p:nvPr/>
        </p:nvPicPr>
        <p:blipFill rotWithShape="1">
          <a:blip r:embed="rId2"/>
          <a:srcRect l="12819" t="5170" r="13941" b="9608"/>
          <a:stretch/>
        </p:blipFill>
        <p:spPr>
          <a:xfrm>
            <a:off x="2316399" y="1265748"/>
            <a:ext cx="7051351" cy="4615429"/>
          </a:xfrm>
          <a:prstGeom prst="rect">
            <a:avLst/>
          </a:prstGeom>
        </p:spPr>
      </p:pic>
      <p:sp>
        <p:nvSpPr>
          <p:cNvPr id="8" name="コンテンツ プレースホルダー 2"/>
          <p:cNvSpPr txBox="1">
            <a:spLocks/>
          </p:cNvSpPr>
          <p:nvPr/>
        </p:nvSpPr>
        <p:spPr>
          <a:xfrm>
            <a:off x="0" y="6085490"/>
            <a:ext cx="12295390" cy="48419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200" dirty="0" smtClean="0">
                <a:latin typeface="AR P丸ゴシック体M" panose="020B0600010101010101" pitchFamily="50" charset="-128"/>
                <a:ea typeface="AR P丸ゴシック体M" panose="020B0600010101010101" pitchFamily="50" charset="-128"/>
              </a:rPr>
              <a:t>木星の等級　衝のとき</a:t>
            </a:r>
            <a:r>
              <a:rPr lang="en-US" altLang="ja-JP" sz="3200" dirty="0" smtClean="0">
                <a:latin typeface="AR P丸ゴシック体M" panose="020B0600010101010101" pitchFamily="50" charset="-128"/>
                <a:ea typeface="AR P丸ゴシック体M" panose="020B0600010101010101" pitchFamily="50" charset="-128"/>
              </a:rPr>
              <a:t>-2.9</a:t>
            </a:r>
            <a:r>
              <a:rPr lang="ja-JP" altLang="en-US" sz="3200" dirty="0" smtClean="0">
                <a:latin typeface="AR P丸ゴシック体M" panose="020B0600010101010101" pitchFamily="50" charset="-128"/>
                <a:ea typeface="AR P丸ゴシック体M" panose="020B0600010101010101" pitchFamily="50" charset="-128"/>
              </a:rPr>
              <a:t>等星　（火星の等級　衝のとき</a:t>
            </a:r>
            <a:r>
              <a:rPr lang="en-US" altLang="ja-JP" sz="3200" dirty="0" smtClean="0">
                <a:latin typeface="AR P丸ゴシック体M" panose="020B0600010101010101" pitchFamily="50" charset="-128"/>
                <a:ea typeface="AR P丸ゴシック体M" panose="020B0600010101010101" pitchFamily="50" charset="-128"/>
              </a:rPr>
              <a:t>-3.0</a:t>
            </a:r>
            <a:r>
              <a:rPr lang="ja-JP" altLang="en-US" sz="3200" dirty="0" smtClean="0">
                <a:latin typeface="AR P丸ゴシック体M" panose="020B0600010101010101" pitchFamily="50" charset="-128"/>
                <a:ea typeface="AR P丸ゴシック体M" panose="020B0600010101010101" pitchFamily="50" charset="-128"/>
              </a:rPr>
              <a:t>等星）</a:t>
            </a:r>
            <a:endParaRPr lang="en-US" altLang="ja-JP" sz="3200" dirty="0" smtClean="0">
              <a:latin typeface="AR P丸ゴシック体M" panose="020B0600010101010101" pitchFamily="50" charset="-128"/>
              <a:ea typeface="AR P丸ゴシック体M" panose="020B0600010101010101" pitchFamily="50" charset="-128"/>
            </a:endParaRPr>
          </a:p>
        </p:txBody>
      </p:sp>
    </p:spTree>
    <p:extLst>
      <p:ext uri="{BB962C8B-B14F-4D97-AF65-F5344CB8AC3E}">
        <p14:creationId xmlns:p14="http://schemas.microsoft.com/office/powerpoint/2010/main" val="23791302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参考</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文献</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453658" y="1329170"/>
            <a:ext cx="11738341" cy="5423321"/>
          </a:xfrm>
        </p:spPr>
        <p:txBody>
          <a:bodyPr>
            <a:normAutofit/>
          </a:bodyPr>
          <a:lstStyle/>
          <a:p>
            <a:pPr marL="0" indent="0">
              <a:buNone/>
            </a:pPr>
            <a:r>
              <a:rPr kumimoji="1" lang="ja-JP" altLang="en-US" sz="2000" dirty="0" smtClean="0"/>
              <a:t>惑星の</a:t>
            </a:r>
            <a:r>
              <a:rPr kumimoji="1" lang="ja-JP" altLang="en-US" sz="2000" dirty="0" err="1" smtClean="0"/>
              <a:t>きほん</a:t>
            </a:r>
            <a:r>
              <a:rPr lang="ja-JP" altLang="en-US" sz="2000" dirty="0" smtClean="0"/>
              <a:t>：</a:t>
            </a:r>
            <a:r>
              <a:rPr lang="en-US" altLang="ja-JP" sz="2000" dirty="0" smtClean="0"/>
              <a:t>Planets</a:t>
            </a:r>
            <a:r>
              <a:rPr lang="ja-JP" altLang="en-US" sz="2000" dirty="0"/>
              <a:t> </a:t>
            </a:r>
            <a:r>
              <a:rPr lang="en-US" altLang="ja-JP" sz="2000" dirty="0" smtClean="0"/>
              <a:t>guide</a:t>
            </a:r>
            <a:r>
              <a:rPr lang="ja-JP" altLang="en-US" sz="2000" dirty="0"/>
              <a:t> </a:t>
            </a:r>
            <a:r>
              <a:rPr lang="en-US" altLang="ja-JP" sz="2000" dirty="0" smtClean="0"/>
              <a:t>/ </a:t>
            </a:r>
            <a:r>
              <a:rPr lang="ja-JP" altLang="en-US" sz="2000" dirty="0" smtClean="0"/>
              <a:t>室井恭子、水谷有弘著</a:t>
            </a:r>
            <a:endParaRPr lang="en-US" altLang="ja-JP" sz="2000" dirty="0" smtClean="0"/>
          </a:p>
          <a:p>
            <a:pPr marL="0" indent="0">
              <a:buNone/>
            </a:pPr>
            <a:r>
              <a:rPr kumimoji="1" lang="ja-JP" altLang="en-US" sz="2000" dirty="0" smtClean="0"/>
              <a:t>太陽系探検ガイド：エクストリームな</a:t>
            </a:r>
            <a:r>
              <a:rPr kumimoji="1" lang="en-US" altLang="ja-JP" sz="2000" dirty="0" smtClean="0"/>
              <a:t>50</a:t>
            </a:r>
            <a:r>
              <a:rPr kumimoji="1" lang="ja-JP" altLang="en-US" sz="2000" dirty="0" smtClean="0"/>
              <a:t>の場所 </a:t>
            </a:r>
            <a:r>
              <a:rPr kumimoji="1" lang="en-US" altLang="ja-JP" sz="2000" dirty="0" smtClean="0"/>
              <a:t>/ </a:t>
            </a:r>
            <a:r>
              <a:rPr kumimoji="1" lang="ja-JP" altLang="en-US" sz="2000" dirty="0" smtClean="0"/>
              <a:t>デイヴィット・ベイカー、トッド・ラトクリフ著：後藤真理子訳</a:t>
            </a:r>
            <a:endParaRPr kumimoji="1" lang="en-US" altLang="ja-JP" sz="2000" dirty="0" smtClean="0"/>
          </a:p>
          <a:p>
            <a:pPr marL="0" indent="0">
              <a:buNone/>
            </a:pPr>
            <a:r>
              <a:rPr lang="en-US" altLang="ja-JP" sz="2000" dirty="0" smtClean="0"/>
              <a:t>Newton</a:t>
            </a:r>
            <a:r>
              <a:rPr lang="ja-JP" altLang="en-US" sz="2000" dirty="0" smtClean="0"/>
              <a:t>別冊 次々に投入される探査機が明かす太陽系のすべて</a:t>
            </a:r>
            <a:endParaRPr lang="en-US" altLang="ja-JP" sz="2000" dirty="0" smtClean="0"/>
          </a:p>
          <a:p>
            <a:pPr marL="0" indent="0">
              <a:buNone/>
            </a:pPr>
            <a:r>
              <a:rPr lang="ja-JP" altLang="en-US" sz="2000" dirty="0" smtClean="0"/>
              <a:t>宇宙情報センター　木星　</a:t>
            </a:r>
            <a:r>
              <a:rPr lang="en-US" altLang="ja-JP" sz="2000" dirty="0"/>
              <a:t>http://</a:t>
            </a:r>
            <a:r>
              <a:rPr lang="en-US" altLang="ja-JP" sz="2000" dirty="0" smtClean="0"/>
              <a:t>spaceinfo.jaxa.jp/ja/jupiter.html</a:t>
            </a:r>
          </a:p>
          <a:p>
            <a:pPr marL="0" indent="0">
              <a:buNone/>
            </a:pPr>
            <a:r>
              <a:rPr lang="ja-JP" altLang="en-US" sz="2000" dirty="0" smtClean="0"/>
              <a:t>ススムくんの太陽系探検隊　</a:t>
            </a:r>
            <a:r>
              <a:rPr lang="en-US" altLang="ja-JP" sz="2000" dirty="0" smtClean="0"/>
              <a:t>http</a:t>
            </a:r>
            <a:r>
              <a:rPr lang="en-US" altLang="ja-JP" sz="2000" dirty="0"/>
              <a:t>://www.susutan.com/genre1/jupiter/</a:t>
            </a:r>
          </a:p>
          <a:p>
            <a:pPr marL="0" indent="0">
              <a:buNone/>
            </a:pPr>
            <a:r>
              <a:rPr lang="en-US" altLang="ja-JP" sz="2000" dirty="0" smtClean="0"/>
              <a:t>Wikipedia</a:t>
            </a:r>
            <a:r>
              <a:rPr lang="ja-JP" altLang="en-US" sz="2000" dirty="0" smtClean="0"/>
              <a:t>　木星　</a:t>
            </a:r>
            <a:r>
              <a:rPr lang="en-US" altLang="ja-JP" sz="2000" dirty="0" smtClean="0"/>
              <a:t>https</a:t>
            </a:r>
            <a:r>
              <a:rPr lang="en-US" altLang="ja-JP" sz="2000" dirty="0"/>
              <a:t>://ja.wikipedia.org/wiki/%</a:t>
            </a:r>
            <a:r>
              <a:rPr lang="en-US" altLang="ja-JP" sz="2000" dirty="0" smtClean="0"/>
              <a:t>E6%9C%A8%E6%98%9F</a:t>
            </a:r>
          </a:p>
          <a:p>
            <a:pPr marL="0" indent="0">
              <a:buNone/>
            </a:pPr>
            <a:r>
              <a:rPr kumimoji="1" lang="ja-JP" altLang="en-US" sz="2000" dirty="0" smtClean="0"/>
              <a:t>木星　</a:t>
            </a:r>
            <a:r>
              <a:rPr lang="en-US" altLang="ja-JP" sz="2000" dirty="0"/>
              <a:t>http://www.eonet.ne.jp/~</a:t>
            </a:r>
            <a:r>
              <a:rPr lang="en-US" altLang="ja-JP" sz="2000" dirty="0" smtClean="0"/>
              <a:t>univers/jupite1r.htm</a:t>
            </a:r>
          </a:p>
          <a:p>
            <a:pPr marL="0" indent="0">
              <a:buNone/>
            </a:pPr>
            <a:r>
              <a:rPr kumimoji="1" lang="ja-JP" altLang="en-US" sz="2000" dirty="0" smtClean="0"/>
              <a:t>太陽系図鑑　木星　</a:t>
            </a:r>
            <a:r>
              <a:rPr lang="en-US" altLang="ja-JP" sz="2000" dirty="0"/>
              <a:t>http://</a:t>
            </a:r>
            <a:r>
              <a:rPr lang="en-US" altLang="ja-JP" sz="2000" dirty="0" smtClean="0"/>
              <a:t>rikanet2.jst.go.jp/contents/cp0320a/contents/taiyoukei/mokusei/</a:t>
            </a:r>
          </a:p>
          <a:p>
            <a:pPr marL="0" indent="0">
              <a:buNone/>
            </a:pPr>
            <a:r>
              <a:rPr lang="ja-JP" altLang="en-US" sz="2000" dirty="0" smtClean="0"/>
              <a:t>木星　</a:t>
            </a:r>
            <a:r>
              <a:rPr lang="en-US" altLang="ja-JP" sz="2000" dirty="0" smtClean="0"/>
              <a:t>http</a:t>
            </a:r>
            <a:r>
              <a:rPr lang="en-US" altLang="ja-JP" sz="2000" dirty="0"/>
              <a:t>://</a:t>
            </a:r>
            <a:r>
              <a:rPr lang="en-US" altLang="ja-JP" sz="2000" dirty="0" smtClean="0"/>
              <a:t>www.s-yamaga.jp/nanimono/uchu/wakusei-05.htm</a:t>
            </a:r>
          </a:p>
          <a:p>
            <a:pPr marL="0" indent="0">
              <a:buNone/>
            </a:pPr>
            <a:r>
              <a:rPr lang="ja-JP" altLang="en-US" sz="2000" dirty="0" smtClean="0"/>
              <a:t>国立科学博物館宇宙の質問箱木星編</a:t>
            </a:r>
            <a:r>
              <a:rPr lang="en-US" altLang="ja-JP" sz="2000" dirty="0" smtClean="0"/>
              <a:t>https</a:t>
            </a:r>
            <a:r>
              <a:rPr lang="en-US" altLang="ja-JP" sz="2000" dirty="0"/>
              <a:t>://</a:t>
            </a:r>
            <a:r>
              <a:rPr lang="en-US" altLang="ja-JP" sz="2000" dirty="0" smtClean="0"/>
              <a:t>www.kahaku.go.jp/exhibitions/vm/resource/tenmon/space/jupiter/jupiter04.html</a:t>
            </a:r>
          </a:p>
          <a:p>
            <a:pPr marL="0" indent="0">
              <a:buNone/>
            </a:pPr>
            <a:r>
              <a:rPr lang="en-US" altLang="ja-JP" sz="2000" dirty="0"/>
              <a:t>JAXA | </a:t>
            </a:r>
            <a:r>
              <a:rPr lang="ja-JP" altLang="en-US" sz="2000" dirty="0"/>
              <a:t>高速自転が引き起こす、木星のオーロラ爆発</a:t>
            </a:r>
            <a:r>
              <a:rPr lang="en-US" altLang="ja-JP" sz="2000" dirty="0" smtClean="0"/>
              <a:t>http</a:t>
            </a:r>
            <a:r>
              <a:rPr lang="en-US" altLang="ja-JP" sz="2000" dirty="0"/>
              <a:t>://</a:t>
            </a:r>
            <a:r>
              <a:rPr lang="en-US" altLang="ja-JP" sz="2000" dirty="0" smtClean="0"/>
              <a:t>www.jaxa.jp/press/2015/03/20150325_hisaki_j.html</a:t>
            </a:r>
          </a:p>
          <a:p>
            <a:pPr marL="0" indent="0">
              <a:buNone/>
            </a:pPr>
            <a:endParaRPr kumimoji="1" lang="ja-JP" altLang="en-US" sz="2000"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69</a:t>
            </a:fld>
            <a:endParaRPr kumimoji="1" lang="ja-JP" altLang="en-US" dirty="0"/>
          </a:p>
        </p:txBody>
      </p:sp>
    </p:spTree>
    <p:extLst>
      <p:ext uri="{BB962C8B-B14F-4D97-AF65-F5344CB8AC3E}">
        <p14:creationId xmlns:p14="http://schemas.microsoft.com/office/powerpoint/2010/main" val="21029479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内部</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構造</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5919177"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大気の下には液体の水素分子の層があり、その下には液体の金属水素の層がある。水素が液体になるのは木星の巨大な圧力のせい。さらにその下には岩石状の中心核があると予想されている。木星内部は圧縮されていて超高温になっている。</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7</a:t>
            </a:fld>
            <a:endParaRPr kumimoji="1" lang="ja-JP" altLang="en-US" dirty="0"/>
          </a:p>
        </p:txBody>
      </p:sp>
      <p:pic>
        <p:nvPicPr>
          <p:cNvPr id="6" name="図 5"/>
          <p:cNvPicPr>
            <a:picLocks noChangeAspect="1"/>
          </p:cNvPicPr>
          <p:nvPr/>
        </p:nvPicPr>
        <p:blipFill>
          <a:blip r:embed="rId2"/>
          <a:stretch>
            <a:fillRect/>
          </a:stretch>
        </p:blipFill>
        <p:spPr>
          <a:xfrm>
            <a:off x="6096000" y="1652337"/>
            <a:ext cx="5951120" cy="3967413"/>
          </a:xfrm>
          <a:prstGeom prst="rect">
            <a:avLst/>
          </a:prstGeom>
        </p:spPr>
      </p:pic>
    </p:spTree>
    <p:extLst>
      <p:ext uri="{BB962C8B-B14F-4D97-AF65-F5344CB8AC3E}">
        <p14:creationId xmlns:p14="http://schemas.microsoft.com/office/powerpoint/2010/main" val="29366487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独特</a:t>
            </a:r>
            <a:r>
              <a:rPr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な縞</a:t>
            </a:r>
            <a:r>
              <a:rPr lang="ja-JP" altLang="en-US" sz="4800" dirty="0">
                <a:latin typeface="Segoe UI Symbol" panose="020B0502040204020203" pitchFamily="34" charset="0"/>
                <a:ea typeface="HGｺﾞｼｯｸE" panose="020B0909000000000000" pitchFamily="49" charset="-128"/>
                <a:cs typeface="Segoe UI Black" panose="020B0A02040204020203" pitchFamily="34" charset="0"/>
              </a:rPr>
              <a:t>模様</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1838354" cy="4840538"/>
          </a:xfrm>
        </p:spPr>
        <p:txBody>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表面構造</a:t>
            </a:r>
            <a:r>
              <a:rPr lang="ja-JP" altLang="en-US" sz="3200" dirty="0" smtClean="0">
                <a:latin typeface="AR P丸ゴシック体M" panose="020B0600010101010101" pitchFamily="50" charset="-128"/>
                <a:ea typeface="AR P丸ゴシック体M" panose="020B0600010101010101" pitchFamily="50" charset="-128"/>
              </a:rPr>
              <a:t>→</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a:latin typeface="AR P丸ゴシック体M" panose="020B0600010101010101" pitchFamily="50" charset="-128"/>
                <a:ea typeface="AR P丸ゴシック体M" panose="020B0600010101010101" pitchFamily="50" charset="-128"/>
              </a:rPr>
              <a:t>　</a:t>
            </a:r>
            <a:r>
              <a:rPr lang="ja-JP" altLang="en-US" sz="3200" dirty="0" smtClean="0">
                <a:latin typeface="AR P丸ゴシック体M" panose="020B0600010101010101" pitchFamily="50" charset="-128"/>
                <a:ea typeface="AR P丸ゴシック体M" panose="020B0600010101010101" pitchFamily="50" charset="-128"/>
              </a:rPr>
              <a:t>大気</a:t>
            </a:r>
            <a:r>
              <a:rPr lang="ja-JP" altLang="en-US" sz="3200" dirty="0">
                <a:latin typeface="AR P丸ゴシック体M" panose="020B0600010101010101" pitchFamily="50" charset="-128"/>
                <a:ea typeface="AR P丸ゴシック体M" panose="020B0600010101010101" pitchFamily="50" charset="-128"/>
              </a:rPr>
              <a:t>の厚さは約</a:t>
            </a:r>
            <a:r>
              <a:rPr lang="en-US" altLang="ja-JP" sz="3200" dirty="0">
                <a:latin typeface="AR P丸ゴシック体M" panose="020B0600010101010101" pitchFamily="50" charset="-128"/>
                <a:ea typeface="AR P丸ゴシック体M" panose="020B0600010101010101" pitchFamily="50" charset="-128"/>
              </a:rPr>
              <a:t>1000km</a:t>
            </a:r>
            <a:r>
              <a:rPr lang="ja-JP" altLang="en-US" sz="3200" dirty="0">
                <a:latin typeface="AR P丸ゴシック体M" panose="020B0600010101010101" pitchFamily="50" charset="-128"/>
                <a:ea typeface="AR P丸ゴシック体M" panose="020B0600010101010101" pitchFamily="50" charset="-128"/>
              </a:rPr>
              <a:t>で表面は</a:t>
            </a:r>
            <a:r>
              <a:rPr lang="en-US" altLang="ja-JP" sz="3200" dirty="0">
                <a:latin typeface="AR P丸ゴシック体M" panose="020B0600010101010101" pitchFamily="50" charset="-128"/>
                <a:ea typeface="AR P丸ゴシック体M" panose="020B0600010101010101" pitchFamily="50" charset="-128"/>
              </a:rPr>
              <a:t>NH</a:t>
            </a:r>
            <a:r>
              <a:rPr lang="en-US" altLang="ja-JP" sz="3200" baseline="-25000" dirty="0">
                <a:latin typeface="AR P丸ゴシック体M" panose="020B0600010101010101" pitchFamily="50" charset="-128"/>
                <a:ea typeface="AR P丸ゴシック体M" panose="020B0600010101010101" pitchFamily="50" charset="-128"/>
              </a:rPr>
              <a:t>3</a:t>
            </a:r>
            <a:r>
              <a:rPr lang="ja-JP" altLang="en-US" sz="3200" dirty="0" err="1">
                <a:latin typeface="AR P丸ゴシック体M" panose="020B0600010101010101" pitchFamily="50" charset="-128"/>
                <a:ea typeface="AR P丸ゴシック体M" panose="020B0600010101010101" pitchFamily="50" charset="-128"/>
              </a:rPr>
              <a:t>で</a:t>
            </a:r>
            <a:r>
              <a:rPr lang="ja-JP" altLang="en-US" sz="3200" dirty="0">
                <a:latin typeface="AR P丸ゴシック体M" panose="020B0600010101010101" pitchFamily="50" charset="-128"/>
                <a:ea typeface="AR P丸ゴシック体M" panose="020B0600010101010101" pitchFamily="50" charset="-128"/>
              </a:rPr>
              <a:t>できた雲に覆われて</a:t>
            </a:r>
            <a:r>
              <a:rPr lang="ja-JP" altLang="en-US" sz="3200" dirty="0" smtClean="0">
                <a:latin typeface="AR P丸ゴシック体M" panose="020B0600010101010101" pitchFamily="50" charset="-128"/>
                <a:ea typeface="AR P丸ゴシック体M" panose="020B0600010101010101" pitchFamily="50" charset="-128"/>
              </a:rPr>
              <a:t>いる</a:t>
            </a:r>
            <a:endParaRPr lang="ja-JP" altLang="en-US" sz="3200" dirty="0">
              <a:latin typeface="AR P丸ゴシック体M" panose="020B0600010101010101" pitchFamily="50" charset="-128"/>
              <a:ea typeface="AR P丸ゴシック体M" panose="020B0600010101010101" pitchFamily="50" charset="-128"/>
            </a:endParaRPr>
          </a:p>
          <a:p>
            <a:pPr marL="0" indent="0">
              <a:buNone/>
            </a:pPr>
            <a:r>
              <a:rPr lang="ja-JP" altLang="en-US" sz="3200" dirty="0" smtClean="0">
                <a:latin typeface="AR P丸ゴシック体M" panose="020B0600010101010101" pitchFamily="50" charset="-128"/>
                <a:ea typeface="AR P丸ゴシック体M" panose="020B0600010101010101" pitchFamily="50" charset="-128"/>
              </a:rPr>
              <a:t>　木星</a:t>
            </a:r>
            <a:r>
              <a:rPr lang="ja-JP" altLang="en-US" sz="3200" dirty="0">
                <a:latin typeface="AR P丸ゴシック体M" panose="020B0600010101010101" pitchFamily="50" charset="-128"/>
                <a:ea typeface="AR P丸ゴシック体M" panose="020B0600010101010101" pitchFamily="50" charset="-128"/>
              </a:rPr>
              <a:t>の模様は雲の</a:t>
            </a:r>
            <a:r>
              <a:rPr lang="ja-JP" altLang="en-US" sz="3200" dirty="0" smtClean="0">
                <a:latin typeface="AR P丸ゴシック体M" panose="020B0600010101010101" pitchFamily="50" charset="-128"/>
                <a:ea typeface="AR P丸ゴシック体M" panose="020B0600010101010101" pitchFamily="50" charset="-128"/>
              </a:rPr>
              <a:t>模様　雲</a:t>
            </a:r>
            <a:r>
              <a:rPr lang="ja-JP" altLang="en-US" sz="3200" dirty="0">
                <a:latin typeface="AR P丸ゴシック体M" panose="020B0600010101010101" pitchFamily="50" charset="-128"/>
                <a:ea typeface="AR P丸ゴシック体M" panose="020B0600010101010101" pitchFamily="50" charset="-128"/>
              </a:rPr>
              <a:t>の中では激しい雷嵐</a:t>
            </a:r>
          </a:p>
        </p:txBody>
      </p:sp>
      <p:pic>
        <p:nvPicPr>
          <p:cNvPr id="6" name="図 5"/>
          <p:cNvPicPr>
            <a:picLocks noChangeAspect="1"/>
          </p:cNvPicPr>
          <p:nvPr/>
        </p:nvPicPr>
        <p:blipFill>
          <a:blip r:embed="rId2"/>
          <a:stretch>
            <a:fillRect/>
          </a:stretch>
        </p:blipFill>
        <p:spPr>
          <a:xfrm>
            <a:off x="4121624" y="3387010"/>
            <a:ext cx="7601801" cy="3344793"/>
          </a:xfrm>
          <a:prstGeom prst="rect">
            <a:avLst/>
          </a:prstGeom>
        </p:spPr>
      </p:pic>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8</a:t>
            </a:fld>
            <a:endParaRPr kumimoji="1" lang="ja-JP" altLang="en-US" dirty="0"/>
          </a:p>
        </p:txBody>
      </p:sp>
    </p:spTree>
    <p:extLst>
      <p:ext uri="{BB962C8B-B14F-4D97-AF65-F5344CB8AC3E}">
        <p14:creationId xmlns:p14="http://schemas.microsoft.com/office/powerpoint/2010/main" val="10581634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823" y="164682"/>
            <a:ext cx="11838354" cy="1325563"/>
          </a:xfrm>
        </p:spPr>
        <p:txBody>
          <a:bodyPr>
            <a:normAutofit/>
          </a:bodyPr>
          <a:lstStyle/>
          <a:p>
            <a:r>
              <a:rPr kumimoji="1" lang="ja-JP" altLang="en-US" sz="4800" dirty="0" smtClean="0">
                <a:latin typeface="Segoe UI Symbol" panose="020B0502040204020203" pitchFamily="34" charset="0"/>
                <a:ea typeface="HGｺﾞｼｯｸE" panose="020B0909000000000000" pitchFamily="49" charset="-128"/>
                <a:cs typeface="Segoe UI Black" panose="020B0A02040204020203" pitchFamily="34" charset="0"/>
              </a:rPr>
              <a:t>縞模様の原因</a:t>
            </a:r>
            <a:endParaRPr kumimoji="1" lang="ja-JP" altLang="en-US" sz="4800" dirty="0">
              <a:latin typeface="Segoe UI Symbol" panose="020B0502040204020203" pitchFamily="34" charset="0"/>
              <a:ea typeface="HGｺﾞｼｯｸE" panose="020B0909000000000000" pitchFamily="49" charset="-128"/>
              <a:cs typeface="Segoe UI Black" panose="020B0A02040204020203" pitchFamily="34" charset="0"/>
            </a:endParaRPr>
          </a:p>
        </p:txBody>
      </p:sp>
      <p:sp>
        <p:nvSpPr>
          <p:cNvPr id="3" name="コンテンツ プレースホルダー 2"/>
          <p:cNvSpPr>
            <a:spLocks noGrp="1"/>
          </p:cNvSpPr>
          <p:nvPr>
            <p:ph idx="1"/>
          </p:nvPr>
        </p:nvSpPr>
        <p:spPr>
          <a:xfrm>
            <a:off x="176823" y="1652337"/>
            <a:ext cx="10086293" cy="4840538"/>
          </a:xfrm>
        </p:spPr>
        <p:txBody>
          <a:bodyPr>
            <a:normAutofit/>
          </a:bodyPr>
          <a:lstStyle/>
          <a:p>
            <a:pPr marL="0" indent="0">
              <a:buNone/>
            </a:pPr>
            <a:r>
              <a:rPr lang="ja-JP" altLang="en-US" sz="3200" dirty="0">
                <a:latin typeface="AR P丸ゴシック体M" panose="020B0600010101010101" pitchFamily="50" charset="-128"/>
                <a:ea typeface="AR P丸ゴシック体M" panose="020B0600010101010101" pitchFamily="50" charset="-128"/>
              </a:rPr>
              <a:t>① 速い自転運動　　</a:t>
            </a:r>
          </a:p>
          <a:p>
            <a:pPr marL="0" indent="0">
              <a:buNone/>
            </a:pPr>
            <a:r>
              <a:rPr lang="ja-JP" altLang="en-US" sz="3200" dirty="0">
                <a:latin typeface="AR P丸ゴシック体M" panose="020B0600010101010101" pitchFamily="50" charset="-128"/>
                <a:ea typeface="AR P丸ゴシック体M" panose="020B0600010101010101" pitchFamily="50" charset="-128"/>
              </a:rPr>
              <a:t>　　</a:t>
            </a:r>
            <a:r>
              <a:rPr lang="ja-JP" altLang="en-US" sz="3200" dirty="0" smtClean="0">
                <a:latin typeface="AR P丸ゴシック体M" panose="020B0600010101010101" pitchFamily="50" charset="-128"/>
                <a:ea typeface="AR P丸ゴシック体M" panose="020B0600010101010101" pitchFamily="50" charset="-128"/>
              </a:rPr>
              <a:t>自転</a:t>
            </a:r>
            <a:r>
              <a:rPr lang="ja-JP" altLang="en-US" sz="3200" dirty="0">
                <a:latin typeface="AR P丸ゴシック体M" panose="020B0600010101010101" pitchFamily="50" charset="-128"/>
                <a:ea typeface="AR P丸ゴシック体M" panose="020B0600010101010101" pitchFamily="50" charset="-128"/>
              </a:rPr>
              <a:t>で東西方向に流れる風が発達</a:t>
            </a:r>
            <a:r>
              <a:rPr lang="ja-JP" altLang="en-US" sz="3200" dirty="0" smtClean="0">
                <a:latin typeface="AR P丸ゴシック体M" panose="020B0600010101010101" pitchFamily="50" charset="-128"/>
                <a:ea typeface="AR P丸ゴシック体M" panose="020B0600010101010101" pitchFamily="50" charset="-128"/>
              </a:rPr>
              <a:t>する　　　　　　</a:t>
            </a:r>
            <a:r>
              <a:rPr lang="ja-JP" altLang="en-US" sz="3200" dirty="0">
                <a:latin typeface="AR P丸ゴシック体M" panose="020B0600010101010101" pitchFamily="50" charset="-128"/>
                <a:ea typeface="AR P丸ゴシック体M" panose="020B0600010101010101" pitchFamily="50" charset="-128"/>
              </a:rPr>
              <a:t>　</a:t>
            </a:r>
            <a:r>
              <a:rPr lang="ja-JP" altLang="en-US" sz="3200" dirty="0" smtClean="0">
                <a:latin typeface="AR P丸ゴシック体M" panose="020B0600010101010101" pitchFamily="50" charset="-128"/>
                <a:ea typeface="AR P丸ゴシック体M" panose="020B0600010101010101" pitchFamily="50" charset="-128"/>
              </a:rPr>
              <a:t>　</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r>
              <a:rPr lang="ja-JP" altLang="en-US" sz="3200" dirty="0">
                <a:latin typeface="AR P丸ゴシック体M" panose="020B0600010101010101" pitchFamily="50" charset="-128"/>
                <a:ea typeface="AR P丸ゴシック体M" panose="020B0600010101010101" pitchFamily="50" charset="-128"/>
              </a:rPr>
              <a:t>　</a:t>
            </a:r>
            <a:r>
              <a:rPr lang="ja-JP" altLang="en-US" sz="3200" dirty="0" smtClean="0">
                <a:latin typeface="AR P丸ゴシック体M" panose="020B0600010101010101" pitchFamily="50" charset="-128"/>
                <a:ea typeface="AR P丸ゴシック体M" panose="020B0600010101010101" pitchFamily="50" charset="-128"/>
              </a:rPr>
              <a:t>　早い</a:t>
            </a:r>
            <a:r>
              <a:rPr lang="ja-JP" altLang="en-US" sz="3200" dirty="0">
                <a:latin typeface="AR P丸ゴシック体M" panose="020B0600010101010101" pitchFamily="50" charset="-128"/>
                <a:ea typeface="AR P丸ゴシック体M" panose="020B0600010101010101" pitchFamily="50" charset="-128"/>
              </a:rPr>
              <a:t>気流によって経度方向の構造が</a:t>
            </a:r>
            <a:r>
              <a:rPr lang="ja-JP" altLang="en-US" sz="3200" dirty="0" smtClean="0">
                <a:latin typeface="AR P丸ゴシック体M" panose="020B0600010101010101" pitchFamily="50" charset="-128"/>
                <a:ea typeface="AR P丸ゴシック体M" panose="020B0600010101010101" pitchFamily="50" charset="-128"/>
              </a:rPr>
              <a:t>ならされる</a:t>
            </a:r>
            <a:endParaRPr lang="en-US" altLang="ja-JP" sz="3200" dirty="0" smtClean="0">
              <a:latin typeface="AR P丸ゴシック体M" panose="020B0600010101010101" pitchFamily="50" charset="-128"/>
              <a:ea typeface="AR P丸ゴシック体M" panose="020B0600010101010101" pitchFamily="50" charset="-128"/>
            </a:endParaRPr>
          </a:p>
          <a:p>
            <a:pPr marL="0" indent="0">
              <a:buNone/>
            </a:pPr>
            <a:endParaRPr lang="ja-JP" altLang="en-US" sz="3200" dirty="0">
              <a:latin typeface="AR P丸ゴシック体M" panose="020B0600010101010101" pitchFamily="50" charset="-128"/>
              <a:ea typeface="AR P丸ゴシック体M" panose="020B0600010101010101" pitchFamily="50" charset="-128"/>
            </a:endParaRPr>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C9D7C275-A724-4B37-9AFA-CF7DFA913FE4}" type="slidenum">
              <a:rPr kumimoji="1" lang="ja-JP" altLang="en-US" smtClean="0"/>
              <a:t>9</a:t>
            </a:fld>
            <a:endParaRPr kumimoji="1" lang="ja-JP" altLang="en-US" dirty="0"/>
          </a:p>
        </p:txBody>
      </p:sp>
      <p:sp>
        <p:nvSpPr>
          <p:cNvPr id="5" name="コンテンツ プレースホルダー 2"/>
          <p:cNvSpPr txBox="1">
            <a:spLocks/>
          </p:cNvSpPr>
          <p:nvPr/>
        </p:nvSpPr>
        <p:spPr>
          <a:xfrm>
            <a:off x="176823" y="3573463"/>
            <a:ext cx="8462210" cy="4840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200" dirty="0" smtClean="0">
                <a:latin typeface="AR P丸ゴシック体M" panose="020B0600010101010101" pitchFamily="50" charset="-128"/>
                <a:ea typeface="AR P丸ゴシック体M" panose="020B0600010101010101" pitchFamily="50" charset="-128"/>
              </a:rPr>
              <a:t>② 大気中の大きな流れ</a:t>
            </a:r>
          </a:p>
          <a:p>
            <a:pPr marL="0" indent="0">
              <a:buFont typeface="Arial" panose="020B0604020202020204" pitchFamily="34" charset="0"/>
              <a:buNone/>
            </a:pPr>
            <a:r>
              <a:rPr lang="ja-JP" altLang="en-US" sz="3200" dirty="0" smtClean="0">
                <a:latin typeface="AR P丸ゴシック体M" panose="020B0600010101010101" pitchFamily="50" charset="-128"/>
                <a:ea typeface="AR P丸ゴシック体M" panose="020B0600010101010101" pitchFamily="50" charset="-128"/>
              </a:rPr>
              <a:t>　　</a:t>
            </a:r>
            <a:endParaRPr lang="ja-JP" altLang="en-US" sz="3200" dirty="0">
              <a:latin typeface="AR P丸ゴシック体M" panose="020B0600010101010101" pitchFamily="50" charset="-128"/>
              <a:ea typeface="AR P丸ゴシック体M" panose="020B0600010101010101" pitchFamily="50" charset="-128"/>
            </a:endParaRPr>
          </a:p>
        </p:txBody>
      </p:sp>
      <p:sp>
        <p:nvSpPr>
          <p:cNvPr id="6" name="テキスト ボックス 5"/>
          <p:cNvSpPr txBox="1"/>
          <p:nvPr/>
        </p:nvSpPr>
        <p:spPr>
          <a:xfrm>
            <a:off x="1008348" y="4072606"/>
            <a:ext cx="6818134" cy="1815882"/>
          </a:xfrm>
          <a:prstGeom prst="rect">
            <a:avLst/>
          </a:prstGeom>
          <a:noFill/>
        </p:spPr>
        <p:txBody>
          <a:bodyPr wrap="square" rtlCol="0">
            <a:spAutoFit/>
          </a:bodyPr>
          <a:lstStyle/>
          <a:p>
            <a:r>
              <a:rPr lang="ja-JP" altLang="en-US" sz="2800" dirty="0">
                <a:latin typeface="AR P丸ゴシック体M" panose="020B0600010101010101" pitchFamily="50" charset="-128"/>
                <a:ea typeface="AR P丸ゴシック体M" panose="020B0600010101010101" pitchFamily="50" charset="-128"/>
              </a:rPr>
              <a:t>下層で暖められた大気が上昇気流となり</a:t>
            </a:r>
            <a:r>
              <a:rPr lang="ja-JP" altLang="en-US" sz="2800" dirty="0" smtClean="0">
                <a:latin typeface="AR P丸ゴシック体M" panose="020B0600010101010101" pitchFamily="50" charset="-128"/>
                <a:ea typeface="AR P丸ゴシック体M" panose="020B0600010101010101" pitchFamily="50" charset="-128"/>
              </a:rPr>
              <a:t>、上層</a:t>
            </a:r>
            <a:r>
              <a:rPr lang="ja-JP" altLang="en-US" sz="2800" dirty="0">
                <a:latin typeface="AR P丸ゴシック体M" panose="020B0600010101010101" pitchFamily="50" charset="-128"/>
                <a:ea typeface="AR P丸ゴシック体M" panose="020B0600010101010101" pitchFamily="50" charset="-128"/>
              </a:rPr>
              <a:t>で冷えて下降気流となる</a:t>
            </a:r>
          </a:p>
          <a:p>
            <a:r>
              <a:rPr lang="ja-JP" altLang="en-US" sz="2800" dirty="0" smtClean="0">
                <a:latin typeface="AR P丸ゴシック体M" panose="020B0600010101010101" pitchFamily="50" charset="-128"/>
                <a:ea typeface="AR P丸ゴシック体M" panose="020B0600010101010101" pitchFamily="50" charset="-128"/>
              </a:rPr>
              <a:t>縞</a:t>
            </a:r>
            <a:r>
              <a:rPr lang="ja-JP" altLang="en-US" sz="2800" dirty="0">
                <a:latin typeface="AR P丸ゴシック体M" panose="020B0600010101010101" pitchFamily="50" charset="-128"/>
                <a:ea typeface="AR P丸ゴシック体M" panose="020B0600010101010101" pitchFamily="50" charset="-128"/>
              </a:rPr>
              <a:t>（暗く見える部分）は下降気流</a:t>
            </a:r>
          </a:p>
          <a:p>
            <a:r>
              <a:rPr lang="ja-JP" altLang="en-US" sz="2800" dirty="0" smtClean="0">
                <a:latin typeface="AR P丸ゴシック体M" panose="020B0600010101010101" pitchFamily="50" charset="-128"/>
                <a:ea typeface="AR P丸ゴシック体M" panose="020B0600010101010101" pitchFamily="50" charset="-128"/>
              </a:rPr>
              <a:t>帯</a:t>
            </a:r>
            <a:r>
              <a:rPr lang="ja-JP" altLang="en-US" sz="2800" dirty="0">
                <a:latin typeface="AR P丸ゴシック体M" panose="020B0600010101010101" pitchFamily="50" charset="-128"/>
                <a:ea typeface="AR P丸ゴシック体M" panose="020B0600010101010101" pitchFamily="50" charset="-128"/>
              </a:rPr>
              <a:t>（明るく見える部分）は上昇気流</a:t>
            </a:r>
          </a:p>
        </p:txBody>
      </p:sp>
    </p:spTree>
    <p:extLst>
      <p:ext uri="{BB962C8B-B14F-4D97-AF65-F5344CB8AC3E}">
        <p14:creationId xmlns:p14="http://schemas.microsoft.com/office/powerpoint/2010/main" val="42632501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1923</TotalTime>
  <Words>3186</Words>
  <Application>Microsoft Office PowerPoint</Application>
  <PresentationFormat>ワイド画面</PresentationFormat>
  <Paragraphs>378</Paragraphs>
  <Slides>69</Slides>
  <Notes>0</Notes>
  <HiddenSlides>0</HiddenSlides>
  <MMClips>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69</vt:i4>
      </vt:variant>
    </vt:vector>
  </HeadingPairs>
  <TitlesOfParts>
    <vt:vector size="78" baseType="lpstr">
      <vt:lpstr>AR P丸ゴシック体M</vt:lpstr>
      <vt:lpstr>HGｺﾞｼｯｸE</vt:lpstr>
      <vt:lpstr>ＭＳ Ｐゴシック</vt:lpstr>
      <vt:lpstr>Arial</vt:lpstr>
      <vt:lpstr>Calibri</vt:lpstr>
      <vt:lpstr>Calibri Light</vt:lpstr>
      <vt:lpstr>Segoe UI Black</vt:lpstr>
      <vt:lpstr>Segoe UI Symbol</vt:lpstr>
      <vt:lpstr>Office テーマ</vt:lpstr>
      <vt:lpstr>木星 Jupiter</vt:lpstr>
      <vt:lpstr>太陽系でいちばん大きな惑星</vt:lpstr>
      <vt:lpstr>自転周期　9時間56分</vt:lpstr>
      <vt:lpstr>公転周期11.86年</vt:lpstr>
      <vt:lpstr>公転周期11.86年</vt:lpstr>
      <vt:lpstr>ガス惑星</vt:lpstr>
      <vt:lpstr>内部構造</vt:lpstr>
      <vt:lpstr>独特な縞模様</vt:lpstr>
      <vt:lpstr>縞模様の原因</vt:lpstr>
      <vt:lpstr>縞模様の原因</vt:lpstr>
      <vt:lpstr>淡化</vt:lpstr>
      <vt:lpstr>南赤道縞攪乱(SEB-Dist)</vt:lpstr>
      <vt:lpstr>大赤斑</vt:lpstr>
      <vt:lpstr>大赤斑　―太陽系最長寿の嵐―</vt:lpstr>
      <vt:lpstr>大赤斑　―太陽系最長寿の嵐―</vt:lpstr>
      <vt:lpstr>大赤斑　―太陽系最長寿の嵐―</vt:lpstr>
      <vt:lpstr>強力な磁場</vt:lpstr>
      <vt:lpstr>木星のオーロラ</vt:lpstr>
      <vt:lpstr>オーロラの仕組み</vt:lpstr>
      <vt:lpstr>オーロラの仕組み</vt:lpstr>
      <vt:lpstr>オーロラ爆発</vt:lpstr>
      <vt:lpstr>強い放射線帯</vt:lpstr>
      <vt:lpstr>強い放射線帯</vt:lpstr>
      <vt:lpstr>地球への天体衝突を減らす</vt:lpstr>
      <vt:lpstr>シューメーカー・レヴィ第9彗星</vt:lpstr>
      <vt:lpstr>非常に淡い環</vt:lpstr>
      <vt:lpstr>非常に淡い環</vt:lpstr>
      <vt:lpstr>60個以上の衛星</vt:lpstr>
      <vt:lpstr>プトレマイオス　天動説</vt:lpstr>
      <vt:lpstr>大航海時代と天動説</vt:lpstr>
      <vt:lpstr>コペルニクス　地動説</vt:lpstr>
      <vt:lpstr>コペルニクス　地動説</vt:lpstr>
      <vt:lpstr>ガリレオ　地動説の証拠</vt:lpstr>
      <vt:lpstr>ガリレオ裁判</vt:lpstr>
      <vt:lpstr>イオ</vt:lpstr>
      <vt:lpstr>イオの火山活動の原因</vt:lpstr>
      <vt:lpstr>地球の火山活動の原因</vt:lpstr>
      <vt:lpstr>イオ</vt:lpstr>
      <vt:lpstr>エウロパ</vt:lpstr>
      <vt:lpstr>エウロパの筋状模様の原因</vt:lpstr>
      <vt:lpstr>エウロパ</vt:lpstr>
      <vt:lpstr>ガニメデ</vt:lpstr>
      <vt:lpstr>ガニメデ</vt:lpstr>
      <vt:lpstr>軌道共鳴</vt:lpstr>
      <vt:lpstr>カリスト</vt:lpstr>
      <vt:lpstr>カリスト</vt:lpstr>
      <vt:lpstr>木星の他の衛星</vt:lpstr>
      <vt:lpstr>木星探査</vt:lpstr>
      <vt:lpstr>木星探査</vt:lpstr>
      <vt:lpstr>1973,1974年　パイオニア（NASA）</vt:lpstr>
      <vt:lpstr>1973,1974年　パイオニア（NASA）</vt:lpstr>
      <vt:lpstr>1973,1974年　パイオニア（NASA）</vt:lpstr>
      <vt:lpstr>1979年　ボイジャー（NASA）</vt:lpstr>
      <vt:lpstr>1979年　ボイジャー（NASA）</vt:lpstr>
      <vt:lpstr>1979年　ボイジャー（NASA）</vt:lpstr>
      <vt:lpstr>1979年　ボイジャー（NASA）</vt:lpstr>
      <vt:lpstr>1992年　ユリシーズ（NASA&amp;ESA）</vt:lpstr>
      <vt:lpstr>1995-2003年　ガリレオ（NASA）</vt:lpstr>
      <vt:lpstr>1995-2003年　ガリレオ（NASA）</vt:lpstr>
      <vt:lpstr>2000年　カッシーニ（NASA＆ESA）</vt:lpstr>
      <vt:lpstr>2000年　カッシーニ（NASA＆ESA）</vt:lpstr>
      <vt:lpstr>2007年　ニュー・ホライズンズ（NASA）</vt:lpstr>
      <vt:lpstr>2007年　ニュー・ホライズンズ（NASA）</vt:lpstr>
      <vt:lpstr>ジュノー（NASA）</vt:lpstr>
      <vt:lpstr>ジュノー（NASA）</vt:lpstr>
      <vt:lpstr>JUICE（ESA）</vt:lpstr>
      <vt:lpstr>クイズ</vt:lpstr>
      <vt:lpstr>地上からの見え方</vt:lpstr>
      <vt:lpstr>参考文献</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木星</dc:title>
  <dc:creator>木塚嶺介</dc:creator>
  <cp:lastModifiedBy>木塚嶺介</cp:lastModifiedBy>
  <cp:revision>127</cp:revision>
  <dcterms:created xsi:type="dcterms:W3CDTF">2015-12-06T13:00:07Z</dcterms:created>
  <dcterms:modified xsi:type="dcterms:W3CDTF">2016-02-19T14:27:59Z</dcterms:modified>
</cp:coreProperties>
</file>