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44"/>
  </p:notesMasterIdLst>
  <p:sldIdLst>
    <p:sldId id="256" r:id="rId3"/>
    <p:sldId id="257" r:id="rId4"/>
    <p:sldId id="258" r:id="rId5"/>
    <p:sldId id="259" r:id="rId6"/>
    <p:sldId id="260" r:id="rId7"/>
    <p:sldId id="261" r:id="rId8"/>
    <p:sldId id="262" r:id="rId9"/>
    <p:sldId id="284" r:id="rId10"/>
    <p:sldId id="264" r:id="rId11"/>
    <p:sldId id="263" r:id="rId12"/>
    <p:sldId id="265" r:id="rId13"/>
    <p:sldId id="274" r:id="rId14"/>
    <p:sldId id="266" r:id="rId15"/>
    <p:sldId id="267" r:id="rId16"/>
    <p:sldId id="268" r:id="rId17"/>
    <p:sldId id="269" r:id="rId18"/>
    <p:sldId id="270" r:id="rId19"/>
    <p:sldId id="273" r:id="rId20"/>
    <p:sldId id="283" r:id="rId21"/>
    <p:sldId id="296" r:id="rId22"/>
    <p:sldId id="271" r:id="rId23"/>
    <p:sldId id="272" r:id="rId24"/>
    <p:sldId id="275" r:id="rId25"/>
    <p:sldId id="276" r:id="rId26"/>
    <p:sldId id="279" r:id="rId27"/>
    <p:sldId id="277" r:id="rId28"/>
    <p:sldId id="278" r:id="rId29"/>
    <p:sldId id="280" r:id="rId30"/>
    <p:sldId id="282" r:id="rId31"/>
    <p:sldId id="281" r:id="rId32"/>
    <p:sldId id="293" r:id="rId33"/>
    <p:sldId id="285" r:id="rId34"/>
    <p:sldId id="286" r:id="rId35"/>
    <p:sldId id="287" r:id="rId36"/>
    <p:sldId id="288" r:id="rId37"/>
    <p:sldId id="289" r:id="rId38"/>
    <p:sldId id="290" r:id="rId39"/>
    <p:sldId id="291" r:id="rId40"/>
    <p:sldId id="292" r:id="rId41"/>
    <p:sldId id="294" r:id="rId42"/>
    <p:sldId id="295"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505"/>
    <a:srgbClr val="898989"/>
    <a:srgbClr val="9E7800"/>
    <a:srgbClr val="FF6600"/>
    <a:srgbClr val="FFDD71"/>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91724" autoAdjust="0"/>
  </p:normalViewPr>
  <p:slideViewPr>
    <p:cSldViewPr snapToGrid="0">
      <p:cViewPr varScale="1">
        <p:scale>
          <a:sx n="67" d="100"/>
          <a:sy n="67" d="100"/>
        </p:scale>
        <p:origin x="582" y="48"/>
      </p:cViewPr>
      <p:guideLst/>
    </p:cSldViewPr>
  </p:slideViewPr>
  <p:outlineViewPr>
    <p:cViewPr>
      <p:scale>
        <a:sx n="33" d="100"/>
        <a:sy n="33" d="100"/>
      </p:scale>
      <p:origin x="0" y="-6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4A13A-C6D1-4440-9B8C-4F96232FECB5}" type="datetimeFigureOut">
              <a:rPr kumimoji="1" lang="ja-JP" altLang="en-US" smtClean="0"/>
              <a:t>2017/5/12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969D9-875A-4FFF-B2BD-3147830CA5BB}" type="slidenum">
              <a:rPr kumimoji="1" lang="ja-JP" altLang="en-US" smtClean="0"/>
              <a:t>‹#›</a:t>
            </a:fld>
            <a:endParaRPr kumimoji="1" lang="ja-JP" altLang="en-US"/>
          </a:p>
        </p:txBody>
      </p:sp>
    </p:spTree>
    <p:extLst>
      <p:ext uri="{BB962C8B-B14F-4D97-AF65-F5344CB8AC3E}">
        <p14:creationId xmlns:p14="http://schemas.microsoft.com/office/powerpoint/2010/main" val="39999221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天文単位：太陽系内の天体の距離に使われることが多い</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a:t>
            </a:fld>
            <a:endParaRPr kumimoji="1" lang="ja-JP" altLang="en-US"/>
          </a:p>
        </p:txBody>
      </p:sp>
    </p:spTree>
    <p:extLst>
      <p:ext uri="{BB962C8B-B14F-4D97-AF65-F5344CB8AC3E}">
        <p14:creationId xmlns:p14="http://schemas.microsoft.com/office/powerpoint/2010/main" val="32416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プロミネンスは</a:t>
            </a:r>
            <a:r>
              <a:rPr kumimoji="1" lang="en-US" altLang="ja-JP" dirty="0"/>
              <a:t>H</a:t>
            </a:r>
            <a:r>
              <a:rPr kumimoji="1" lang="ja-JP" altLang="en-US" dirty="0"/>
              <a:t>アルファ線という光を放つ</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19</a:t>
            </a:fld>
            <a:endParaRPr kumimoji="1" lang="ja-JP" altLang="en-US"/>
          </a:p>
        </p:txBody>
      </p:sp>
    </p:spTree>
    <p:extLst>
      <p:ext uri="{BB962C8B-B14F-4D97-AF65-F5344CB8AC3E}">
        <p14:creationId xmlns:p14="http://schemas.microsoft.com/office/powerpoint/2010/main" val="177503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地震学は地震の揺れを地球表面の様々な場所で観測して地球の内部構造を読み解く</a:t>
            </a:r>
            <a:endParaRPr kumimoji="1" lang="en-US" altLang="ja-JP" dirty="0"/>
          </a:p>
          <a:p>
            <a:r>
              <a:rPr kumimoji="1" lang="ja-JP" altLang="en-US" dirty="0"/>
              <a:t>それを太陽に応用したのが日震学</a:t>
            </a:r>
            <a:endParaRPr kumimoji="1" lang="en-US" altLang="ja-JP" dirty="0"/>
          </a:p>
          <a:p>
            <a:r>
              <a:rPr kumimoji="1" lang="ja-JP" altLang="en-US" dirty="0"/>
              <a:t>太陽表面がすべて震源</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20</a:t>
            </a:fld>
            <a:endParaRPr kumimoji="1" lang="ja-JP" altLang="en-US"/>
          </a:p>
        </p:txBody>
      </p:sp>
    </p:spTree>
    <p:extLst>
      <p:ext uri="{BB962C8B-B14F-4D97-AF65-F5344CB8AC3E}">
        <p14:creationId xmlns:p14="http://schemas.microsoft.com/office/powerpoint/2010/main" val="43845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国立天文台でも</a:t>
            </a:r>
            <a:r>
              <a:rPr kumimoji="1" lang="en-US" altLang="ja-JP" dirty="0"/>
              <a:t>1998</a:t>
            </a:r>
            <a:r>
              <a:rPr kumimoji="1" lang="ja-JP" altLang="en-US" dirty="0"/>
              <a:t>年までこれと同じ手法で観測していた。</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23</a:t>
            </a:fld>
            <a:endParaRPr kumimoji="1" lang="ja-JP" altLang="en-US"/>
          </a:p>
        </p:txBody>
      </p:sp>
    </p:spTree>
    <p:extLst>
      <p:ext uri="{BB962C8B-B14F-4D97-AF65-F5344CB8AC3E}">
        <p14:creationId xmlns:p14="http://schemas.microsoft.com/office/powerpoint/2010/main" val="52157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ハインリヒ・シュワーベ：ドイツのアマチュア天文家、水星の内側の未知の惑星「バルカン」が太陽面通過するのをとらえようと太陽観測。黒点は紛らわしいから同時に記録→太陽黒点の周期発見。発表</a:t>
            </a:r>
            <a:r>
              <a:rPr kumimoji="1" lang="en-US" altLang="ja-JP" dirty="0"/>
              <a:t>1843</a:t>
            </a:r>
          </a:p>
          <a:p>
            <a:r>
              <a:rPr kumimoji="1" lang="ja-JP" altLang="en-US" dirty="0"/>
              <a:t>太陽磁場は</a:t>
            </a:r>
            <a:r>
              <a:rPr kumimoji="1" lang="en-US" altLang="ja-JP" dirty="0"/>
              <a:t>22</a:t>
            </a:r>
            <a:r>
              <a:rPr kumimoji="1" lang="ja-JP" altLang="en-US" dirty="0"/>
              <a:t>年で１サイクル、ヘール周期という</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24</a:t>
            </a:fld>
            <a:endParaRPr kumimoji="1" lang="ja-JP" altLang="en-US"/>
          </a:p>
        </p:txBody>
      </p:sp>
    </p:spTree>
    <p:extLst>
      <p:ext uri="{BB962C8B-B14F-4D97-AF65-F5344CB8AC3E}">
        <p14:creationId xmlns:p14="http://schemas.microsoft.com/office/powerpoint/2010/main" val="1624914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0.15</a:t>
            </a:r>
            <a:r>
              <a:rPr kumimoji="1" lang="ja-JP" altLang="en-US"/>
              <a:t>パーセントエネルギーが減少</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26</a:t>
            </a:fld>
            <a:endParaRPr kumimoji="1" lang="ja-JP" altLang="en-US"/>
          </a:p>
        </p:txBody>
      </p:sp>
    </p:spTree>
    <p:extLst>
      <p:ext uri="{BB962C8B-B14F-4D97-AF65-F5344CB8AC3E}">
        <p14:creationId xmlns:p14="http://schemas.microsoft.com/office/powerpoint/2010/main" val="118033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宇宙線が地球大気に降り注ぐと雲が発生するとする主張もある</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27</a:t>
            </a:fld>
            <a:endParaRPr kumimoji="1" lang="ja-JP" altLang="en-US"/>
          </a:p>
        </p:txBody>
      </p:sp>
    </p:spTree>
    <p:extLst>
      <p:ext uri="{BB962C8B-B14F-4D97-AF65-F5344CB8AC3E}">
        <p14:creationId xmlns:p14="http://schemas.microsoft.com/office/powerpoint/2010/main" val="315351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太陽の赤道に対してほぼ平行にある</a:t>
            </a:r>
            <a:endParaRPr kumimoji="1" lang="en-US" altLang="ja-JP"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29</a:t>
            </a:fld>
            <a:endParaRPr kumimoji="1" lang="ja-JP" altLang="en-US"/>
          </a:p>
        </p:txBody>
      </p:sp>
    </p:spTree>
    <p:extLst>
      <p:ext uri="{BB962C8B-B14F-4D97-AF65-F5344CB8AC3E}">
        <p14:creationId xmlns:p14="http://schemas.microsoft.com/office/powerpoint/2010/main" val="194995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磁力線は対流層の底に張り付いている</a:t>
            </a:r>
            <a:endParaRPr kumimoji="1" lang="en-US" altLang="ja-JP" dirty="0"/>
          </a:p>
          <a:p>
            <a:r>
              <a:rPr kumimoji="1" lang="ja-JP" altLang="en-US" dirty="0"/>
              <a:t>磁力線はゴム紐と同じで、引っ張れば引っ張るほどエネルギーが蓄えられる</a:t>
            </a:r>
            <a:endParaRPr kumimoji="1" lang="en-US" altLang="ja-JP" dirty="0"/>
          </a:p>
          <a:p>
            <a:r>
              <a:rPr kumimoji="1" lang="ja-JP" altLang="en-US" dirty="0"/>
              <a:t>周りの物質を押しのける→密度が薄くなる→浮き始める・・・ちょうど水に沈めたボールのように</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31</a:t>
            </a:fld>
            <a:endParaRPr kumimoji="1" lang="ja-JP" altLang="en-US"/>
          </a:p>
        </p:txBody>
      </p:sp>
    </p:spTree>
    <p:extLst>
      <p:ext uri="{BB962C8B-B14F-4D97-AF65-F5344CB8AC3E}">
        <p14:creationId xmlns:p14="http://schemas.microsoft.com/office/powerpoint/2010/main" val="98473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Coronal Mass </a:t>
            </a:r>
            <a:r>
              <a:rPr lang="en-US" altLang="ja-JP" dirty="0" err="1"/>
              <a:t>Ejection:CME</a:t>
            </a:r>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33</a:t>
            </a:fld>
            <a:endParaRPr kumimoji="1" lang="ja-JP" altLang="en-US"/>
          </a:p>
        </p:txBody>
      </p:sp>
    </p:spTree>
    <p:extLst>
      <p:ext uri="{BB962C8B-B14F-4D97-AF65-F5344CB8AC3E}">
        <p14:creationId xmlns:p14="http://schemas.microsoft.com/office/powerpoint/2010/main" val="348892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分子や原子を高エネルギーで不安定な状態に→安定な状態に戻るときに発光</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37</a:t>
            </a:fld>
            <a:endParaRPr kumimoji="1" lang="ja-JP" altLang="en-US"/>
          </a:p>
        </p:txBody>
      </p:sp>
    </p:spTree>
    <p:extLst>
      <p:ext uri="{BB962C8B-B14F-4D97-AF65-F5344CB8AC3E}">
        <p14:creationId xmlns:p14="http://schemas.microsoft.com/office/powerpoint/2010/main" val="170509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厳密には直径</a:t>
            </a:r>
            <a:r>
              <a:rPr kumimoji="1" lang="en-US" altLang="ja-JP" dirty="0"/>
              <a:t>109</a:t>
            </a:r>
            <a:r>
              <a:rPr kumimoji="1" lang="ja-JP" altLang="en-US" dirty="0"/>
              <a:t>倍</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4</a:t>
            </a:fld>
            <a:endParaRPr kumimoji="1" lang="ja-JP" altLang="en-US"/>
          </a:p>
        </p:txBody>
      </p:sp>
    </p:spTree>
    <p:extLst>
      <p:ext uri="{BB962C8B-B14F-4D97-AF65-F5344CB8AC3E}">
        <p14:creationId xmlns:p14="http://schemas.microsoft.com/office/powerpoint/2010/main" val="3204150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ようこうが</a:t>
            </a:r>
            <a:r>
              <a:rPr kumimoji="1" lang="en-US" altLang="ja-JP" dirty="0"/>
              <a:t>1994/04/14</a:t>
            </a:r>
            <a:r>
              <a:rPr kumimoji="1" lang="ja-JP" altLang="en-US" dirty="0"/>
              <a:t>にプラズマ噴出観測→</a:t>
            </a:r>
            <a:r>
              <a:rPr kumimoji="1" lang="en-US" altLang="ja-JP" dirty="0"/>
              <a:t>NASA(</a:t>
            </a:r>
            <a:r>
              <a:rPr kumimoji="1" lang="ja-JP" altLang="en-US" dirty="0"/>
              <a:t>磁気嵐が起こるのでは</a:t>
            </a:r>
            <a:r>
              <a:rPr kumimoji="1" lang="en-US" altLang="ja-JP" dirty="0"/>
              <a:t>)</a:t>
            </a:r>
            <a:r>
              <a:rPr kumimoji="1" lang="ja-JP" altLang="en-US" dirty="0"/>
              <a:t>→北米の電力会社が対策→システムの損傷は免れる</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38</a:t>
            </a:fld>
            <a:endParaRPr kumimoji="1" lang="ja-JP" altLang="en-US"/>
          </a:p>
        </p:txBody>
      </p:sp>
    </p:spTree>
    <p:extLst>
      <p:ext uri="{BB962C8B-B14F-4D97-AF65-F5344CB8AC3E}">
        <p14:creationId xmlns:p14="http://schemas.microsoft.com/office/powerpoint/2010/main" val="2998218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太陽の光が地球に届くのに</a:t>
            </a:r>
            <a:r>
              <a:rPr kumimoji="1" lang="en-US" altLang="ja-JP" dirty="0"/>
              <a:t>8m20s</a:t>
            </a:r>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39</a:t>
            </a:fld>
            <a:endParaRPr kumimoji="1" lang="ja-JP" altLang="en-US"/>
          </a:p>
        </p:txBody>
      </p:sp>
    </p:spTree>
    <p:extLst>
      <p:ext uri="{BB962C8B-B14F-4D97-AF65-F5344CB8AC3E}">
        <p14:creationId xmlns:p14="http://schemas.microsoft.com/office/powerpoint/2010/main" val="266742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午前</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時から午後</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時の日光で、少なくとも週に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回、１回</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分から</a:t>
            </a:r>
            <a:r>
              <a:rPr kumimoji="1" lang="en-US" altLang="ja-JP" sz="1200" b="0" i="0" kern="1200" dirty="0">
                <a:solidFill>
                  <a:schemeClr val="tx1"/>
                </a:solidFill>
                <a:effectLst/>
                <a:latin typeface="+mn-lt"/>
                <a:ea typeface="+mn-ea"/>
                <a:cs typeface="+mn-cs"/>
              </a:rPr>
              <a:t>30</a:t>
            </a:r>
            <a:r>
              <a:rPr kumimoji="1" lang="ja-JP" altLang="en-US" sz="1200" b="0" i="0" kern="1200" dirty="0">
                <a:solidFill>
                  <a:schemeClr val="tx1"/>
                </a:solidFill>
                <a:effectLst/>
                <a:latin typeface="+mn-lt"/>
                <a:ea typeface="+mn-ea"/>
                <a:cs typeface="+mn-cs"/>
              </a:rPr>
              <a:t>分日光浴をすると、十分な量のビタミン</a:t>
            </a:r>
            <a:r>
              <a:rPr kumimoji="1" lang="en-US" altLang="ja-JP" sz="1200" b="0" i="0" kern="1200" dirty="0">
                <a:solidFill>
                  <a:schemeClr val="tx1"/>
                </a:solidFill>
                <a:effectLst/>
                <a:latin typeface="+mn-lt"/>
                <a:ea typeface="+mn-ea"/>
                <a:cs typeface="+mn-cs"/>
              </a:rPr>
              <a:t>D</a:t>
            </a:r>
            <a:r>
              <a:rPr kumimoji="1" lang="ja-JP" altLang="en-US" sz="1200" b="0" i="0" kern="1200" dirty="0">
                <a:solidFill>
                  <a:schemeClr val="tx1"/>
                </a:solidFill>
                <a:effectLst/>
                <a:latin typeface="+mn-lt"/>
                <a:ea typeface="+mn-ea"/>
                <a:cs typeface="+mn-cs"/>
              </a:rPr>
              <a:t>が体内で作られるといわれています。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気分を安定させるセロトニンが生成される。</a:t>
            </a:r>
            <a:endParaRPr kumimoji="1" lang="en-US" altLang="ja-JP" dirty="0"/>
          </a:p>
          <a:p>
            <a:r>
              <a:rPr kumimoji="1" lang="ja-JP" altLang="en-US" dirty="0"/>
              <a:t>ヒトの体内時計は</a:t>
            </a:r>
            <a:r>
              <a:rPr kumimoji="1" lang="en-US" altLang="ja-JP" dirty="0"/>
              <a:t>25</a:t>
            </a:r>
            <a:r>
              <a:rPr kumimoji="1" lang="ja-JP" altLang="en-US" dirty="0"/>
              <a:t>時間、リセットしないとどんどんずれていく（ずれることは時差ぼけに対応できるなどいい点もある）</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40</a:t>
            </a:fld>
            <a:endParaRPr kumimoji="1" lang="ja-JP" altLang="en-US"/>
          </a:p>
        </p:txBody>
      </p:sp>
    </p:spTree>
    <p:extLst>
      <p:ext uri="{BB962C8B-B14F-4D97-AF65-F5344CB8AC3E}">
        <p14:creationId xmlns:p14="http://schemas.microsoft.com/office/powerpoint/2010/main" val="297878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縮尺は</a:t>
            </a:r>
            <a:r>
              <a:rPr kumimoji="1" lang="en-US" altLang="ja-JP" dirty="0"/>
              <a:t>1/5.532*10^9=55</a:t>
            </a:r>
            <a:r>
              <a:rPr kumimoji="1" lang="ja-JP" altLang="en-US" dirty="0"/>
              <a:t>億分の</a:t>
            </a:r>
            <a:r>
              <a:rPr kumimoji="1" lang="en-US" altLang="ja-JP" dirty="0"/>
              <a:t>1</a:t>
            </a:r>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7</a:t>
            </a:fld>
            <a:endParaRPr kumimoji="1" lang="ja-JP" altLang="en-US"/>
          </a:p>
        </p:txBody>
      </p:sp>
    </p:spTree>
    <p:extLst>
      <p:ext uri="{BB962C8B-B14F-4D97-AF65-F5344CB8AC3E}">
        <p14:creationId xmlns:p14="http://schemas.microsoft.com/office/powerpoint/2010/main" val="243075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差動回転は太陽が固体でないことを表している</a:t>
            </a:r>
            <a:endParaRPr kumimoji="1" lang="en-US" altLang="ja-JP" dirty="0"/>
          </a:p>
          <a:p>
            <a:r>
              <a:rPr kumimoji="1" lang="ja-JP" altLang="en-US" dirty="0"/>
              <a:t>極付近では</a:t>
            </a:r>
            <a:r>
              <a:rPr kumimoji="1" lang="en-US" altLang="ja-JP" dirty="0"/>
              <a:t>32</a:t>
            </a:r>
            <a:r>
              <a:rPr kumimoji="1" lang="ja-JP" altLang="en-US" dirty="0"/>
              <a:t>日</a:t>
            </a:r>
            <a:r>
              <a:rPr kumimoji="1" lang="en-US" altLang="ja-JP" dirty="0"/>
              <a:t>(</a:t>
            </a:r>
            <a:r>
              <a:rPr kumimoji="1" lang="ja-JP" altLang="en-US" dirty="0"/>
              <a:t>地球から見ると</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8</a:t>
            </a:fld>
            <a:endParaRPr kumimoji="1" lang="ja-JP" altLang="en-US"/>
          </a:p>
        </p:txBody>
      </p:sp>
    </p:spTree>
    <p:extLst>
      <p:ext uri="{BB962C8B-B14F-4D97-AF65-F5344CB8AC3E}">
        <p14:creationId xmlns:p14="http://schemas.microsoft.com/office/powerpoint/2010/main" val="189849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9</a:t>
            </a:fld>
            <a:endParaRPr kumimoji="1" lang="ja-JP" altLang="en-US"/>
          </a:p>
        </p:txBody>
      </p:sp>
    </p:spTree>
    <p:extLst>
      <p:ext uri="{BB962C8B-B14F-4D97-AF65-F5344CB8AC3E}">
        <p14:creationId xmlns:p14="http://schemas.microsoft.com/office/powerpoint/2010/main" val="2944756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a:t>
            </a:r>
            <a:r>
              <a:rPr kumimoji="1" lang="ja-JP" altLang="en-US" dirty="0"/>
              <a:t>→</a:t>
            </a:r>
            <a:r>
              <a:rPr kumimoji="1" lang="en-US" altLang="ja-JP" dirty="0"/>
              <a:t>He</a:t>
            </a:r>
            <a:r>
              <a:rPr kumimoji="1" lang="ja-JP" altLang="en-US" dirty="0"/>
              <a:t>は主系列段階</a:t>
            </a:r>
            <a:endParaRPr kumimoji="1" lang="en-US" altLang="ja-JP" dirty="0"/>
          </a:p>
          <a:p>
            <a:r>
              <a:rPr kumimoji="1" lang="ja-JP" altLang="en-US" dirty="0"/>
              <a:t>水素が尽きたらヘリウムが</a:t>
            </a:r>
            <a:r>
              <a:rPr kumimoji="1" lang="en-US" altLang="ja-JP" dirty="0"/>
              <a:t>C</a:t>
            </a:r>
            <a:r>
              <a:rPr kumimoji="1" lang="ja-JP" altLang="en-US" dirty="0"/>
              <a:t>や</a:t>
            </a:r>
            <a:r>
              <a:rPr kumimoji="1" lang="en-US" altLang="ja-JP" dirty="0"/>
              <a:t>O</a:t>
            </a:r>
            <a:r>
              <a:rPr kumimoji="1" lang="ja-JP" altLang="en-US" dirty="0"/>
              <a:t>などになる（巨星段階）</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10</a:t>
            </a:fld>
            <a:endParaRPr kumimoji="1" lang="ja-JP" altLang="en-US"/>
          </a:p>
        </p:txBody>
      </p:sp>
    </p:spTree>
    <p:extLst>
      <p:ext uri="{BB962C8B-B14F-4D97-AF65-F5344CB8AC3E}">
        <p14:creationId xmlns:p14="http://schemas.microsoft.com/office/powerpoint/2010/main" val="398614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プラズマは原子が陽子と電子に分かれたもの、磁場の影響を受けてうごく</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11</a:t>
            </a:fld>
            <a:endParaRPr kumimoji="1" lang="ja-JP" altLang="en-US"/>
          </a:p>
        </p:txBody>
      </p:sp>
    </p:spTree>
    <p:extLst>
      <p:ext uri="{BB962C8B-B14F-4D97-AF65-F5344CB8AC3E}">
        <p14:creationId xmlns:p14="http://schemas.microsoft.com/office/powerpoint/2010/main" val="166170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光球より内側は直接見ることができない</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14</a:t>
            </a:fld>
            <a:endParaRPr kumimoji="1" lang="ja-JP" altLang="en-US"/>
          </a:p>
        </p:txBody>
      </p:sp>
    </p:spTree>
    <p:extLst>
      <p:ext uri="{BB962C8B-B14F-4D97-AF65-F5344CB8AC3E}">
        <p14:creationId xmlns:p14="http://schemas.microsoft.com/office/powerpoint/2010/main" val="34145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スピキュール：プラズマが高度約</a:t>
            </a:r>
            <a:r>
              <a:rPr kumimoji="1" lang="en-US" altLang="ja-JP" dirty="0"/>
              <a:t>600km</a:t>
            </a:r>
            <a:r>
              <a:rPr kumimoji="1" lang="ja-JP" altLang="en-US" dirty="0"/>
              <a:t>以上まで噴出し、細長いジェットとなっている。</a:t>
            </a:r>
          </a:p>
        </p:txBody>
      </p:sp>
      <p:sp>
        <p:nvSpPr>
          <p:cNvPr id="4" name="スライド番号プレースホルダー 3"/>
          <p:cNvSpPr>
            <a:spLocks noGrp="1"/>
          </p:cNvSpPr>
          <p:nvPr>
            <p:ph type="sldNum" sz="quarter" idx="10"/>
          </p:nvPr>
        </p:nvSpPr>
        <p:spPr/>
        <p:txBody>
          <a:bodyPr/>
          <a:lstStyle/>
          <a:p>
            <a:fld id="{9FC969D9-875A-4FFF-B2BD-3147830CA5BB}" type="slidenum">
              <a:rPr kumimoji="1" lang="ja-JP" altLang="en-US" smtClean="0"/>
              <a:t>16</a:t>
            </a:fld>
            <a:endParaRPr kumimoji="1" lang="ja-JP" altLang="en-US"/>
          </a:p>
        </p:txBody>
      </p:sp>
    </p:spTree>
    <p:extLst>
      <p:ext uri="{BB962C8B-B14F-4D97-AF65-F5344CB8AC3E}">
        <p14:creationId xmlns:p14="http://schemas.microsoft.com/office/powerpoint/2010/main" val="418160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735E89F-457B-42D4-A0FC-63669672AE9F}"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228503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41F7FDC-AB93-46EA-9859-15AA2937FDF8}"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15762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ADABA17-2410-4DAB-A5F3-3E5448B2B663}"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200035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07CCB4-D532-4865-8805-2E560EE4073B}"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92304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735E89F-457B-42D4-A0FC-63669672AE9F}"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31546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BE622C-D0CF-45E1-BC05-259DD007EDD1}"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2741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太陽の層構造">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a:xfrm>
            <a:off x="4847771" y="1825625"/>
            <a:ext cx="6506029"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BE622C-D0CF-45E1-BC05-259DD007EDD1}"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334581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E85125-5C87-4E1E-B141-41DFFA276009}"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2577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46AA4B-4240-4272-AA88-F968BA0E9304}"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26581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38BC40D-0ECB-4D24-A0D5-7E703FB7CB1B}" type="datetime1">
              <a:rPr kumimoji="1" lang="ja-JP" altLang="en-US" smtClean="0"/>
              <a:t>2017/5/12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50357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FD287D0-0F42-4D98-A7B1-00EE03A27E66}" type="datetime1">
              <a:rPr kumimoji="1" lang="ja-JP" altLang="en-US" smtClean="0"/>
              <a:t>2017/5/12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51687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BE622C-D0CF-45E1-BC05-259DD007EDD1}"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2146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1ED851-C41C-454B-9833-4A8C22146C28}" type="datetime1">
              <a:rPr kumimoji="1" lang="ja-JP" altLang="en-US" smtClean="0"/>
              <a:t>2017/5/12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
        <p:nvSpPr>
          <p:cNvPr id="5" name="正方形/長方形 4"/>
          <p:cNvSpPr/>
          <p:nvPr userDrawn="1"/>
        </p:nvSpPr>
        <p:spPr>
          <a:xfrm>
            <a:off x="464457" y="986971"/>
            <a:ext cx="11143173" cy="94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3936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C4523D-1308-46CF-821D-45EEADECF869}"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4288152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41F7FDC-AB93-46EA-9859-15AA2937FDF8}"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54257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ADABA17-2410-4DAB-A5F3-3E5448B2B663}"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092000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07CCB4-D532-4865-8805-2E560EE4073B}"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607630" y="6356350"/>
            <a:ext cx="357642" cy="211135"/>
          </a:xfrm>
          <a:prstGeom prst="rect">
            <a:avLst/>
          </a:prstGeom>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85205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太陽の層構造">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a:xfrm>
            <a:off x="4847771" y="1825625"/>
            <a:ext cx="6506029"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8BE622C-D0CF-45E1-BC05-259DD007EDD1}"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52368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E85125-5C87-4E1E-B141-41DFFA276009}" type="datetime1">
              <a:rPr kumimoji="1" lang="ja-JP" altLang="en-US" smtClean="0"/>
              <a:t>2017/5/12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84514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46AA4B-4240-4272-AA88-F968BA0E9304}"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5036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38BC40D-0ECB-4D24-A0D5-7E703FB7CB1B}" type="datetime1">
              <a:rPr kumimoji="1" lang="ja-JP" altLang="en-US" smtClean="0"/>
              <a:t>2017/5/12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92856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FD287D0-0F42-4D98-A7B1-00EE03A27E66}" type="datetime1">
              <a:rPr kumimoji="1" lang="ja-JP" altLang="en-US" smtClean="0"/>
              <a:t>2017/5/12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345428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1ED851-C41C-454B-9833-4A8C22146C28}" type="datetime1">
              <a:rPr kumimoji="1" lang="ja-JP" altLang="en-US" smtClean="0"/>
              <a:t>2017/5/12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
        <p:nvSpPr>
          <p:cNvPr id="5" name="正方形/長方形 4"/>
          <p:cNvSpPr/>
          <p:nvPr userDrawn="1"/>
        </p:nvSpPr>
        <p:spPr>
          <a:xfrm>
            <a:off x="464457" y="986971"/>
            <a:ext cx="11143173" cy="94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685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C4523D-1308-46CF-821D-45EEADECF869}" type="datetime1">
              <a:rPr kumimoji="1" lang="ja-JP" altLang="en-US" smtClean="0"/>
              <a:t>2017/5/12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a:t>
            </a:fld>
            <a:endParaRPr kumimoji="1" lang="ja-JP" altLang="en-US"/>
          </a:p>
        </p:txBody>
      </p:sp>
    </p:spTree>
    <p:extLst>
      <p:ext uri="{BB962C8B-B14F-4D97-AF65-F5344CB8AC3E}">
        <p14:creationId xmlns:p14="http://schemas.microsoft.com/office/powerpoint/2010/main" val="115970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正方形/長方形 10"/>
          <p:cNvSpPr/>
          <p:nvPr userDrawn="1"/>
        </p:nvSpPr>
        <p:spPr>
          <a:xfrm>
            <a:off x="809172" y="1424941"/>
            <a:ext cx="10515600" cy="36000"/>
          </a:xfrm>
          <a:prstGeom prst="rect">
            <a:avLst/>
          </a:prstGeom>
          <a:gradFill flip="none" rotWithShape="1">
            <a:gsLst>
              <a:gs pos="16000">
                <a:srgbClr val="9E7800"/>
              </a:gs>
              <a:gs pos="16000">
                <a:srgbClr val="FFC000"/>
              </a:gs>
              <a:gs pos="0">
                <a:srgbClr val="9E7800"/>
              </a:gs>
              <a:gs pos="100000">
                <a:srgbClr val="FFC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58FC4-8D57-4A53-9000-F457EA6BC6B6}" type="datetime1">
              <a:rPr kumimoji="1" lang="ja-JP" altLang="en-US" smtClean="0"/>
              <a:t>2017/5/12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16" name="グループ化 15"/>
          <p:cNvGrpSpPr/>
          <p:nvPr userDrawn="1"/>
        </p:nvGrpSpPr>
        <p:grpSpPr>
          <a:xfrm>
            <a:off x="11110489" y="5721741"/>
            <a:ext cx="1700367" cy="1692397"/>
            <a:chOff x="3831772" y="1595878"/>
            <a:chExt cx="3425371" cy="3409315"/>
          </a:xfrm>
        </p:grpSpPr>
        <p:pic>
          <p:nvPicPr>
            <p:cNvPr id="13" name="図 1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831772" y="1595878"/>
              <a:ext cx="3425371" cy="3409315"/>
            </a:xfrm>
            <a:prstGeom prst="rect">
              <a:avLst/>
            </a:prstGeom>
            <a:effectLst>
              <a:glow rad="228600">
                <a:schemeClr val="accent4">
                  <a:satMod val="175000"/>
                  <a:alpha val="40000"/>
                </a:schemeClr>
              </a:glow>
            </a:effectLst>
          </p:spPr>
        </p:pic>
        <p:sp>
          <p:nvSpPr>
            <p:cNvPr id="15" name="楕円 14"/>
            <p:cNvSpPr/>
            <p:nvPr userDrawn="1"/>
          </p:nvSpPr>
          <p:spPr>
            <a:xfrm>
              <a:off x="4833257" y="2589335"/>
              <a:ext cx="1422400" cy="142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4"/>
          </p:nvPr>
        </p:nvSpPr>
        <p:spPr>
          <a:xfrm>
            <a:off x="11607630" y="6356350"/>
            <a:ext cx="357642" cy="211135"/>
          </a:xfrm>
          <a:prstGeom prst="rect">
            <a:avLst/>
          </a:prstGeom>
        </p:spPr>
        <p:txBody>
          <a:bodyPr vert="horz" lIns="0" tIns="0" rIns="0" bIns="0" rtlCol="0" anchor="ctr"/>
          <a:lstStyle>
            <a:lvl1pPr algn="ctr">
              <a:defRPr sz="1200">
                <a:solidFill>
                  <a:schemeClr val="tx1">
                    <a:tint val="75000"/>
                  </a:schemeClr>
                </a:solidFill>
              </a:defRPr>
            </a:lvl1pPr>
          </a:lstStyle>
          <a:p>
            <a:fld id="{670A37F7-A18E-41D7-A666-A0EDDB3B8642}" type="slidenum">
              <a:rPr lang="ja-JP" altLang="en-US" smtClean="0"/>
              <a:pPr/>
              <a:t>‹#›</a:t>
            </a:fld>
            <a:endParaRPr lang="ja-JP" altLang="en-US" dirty="0"/>
          </a:p>
        </p:txBody>
      </p:sp>
      <p:sp>
        <p:nvSpPr>
          <p:cNvPr id="18" name="スライド番号プレースホルダー 5"/>
          <p:cNvSpPr txBox="1">
            <a:spLocks/>
          </p:cNvSpPr>
          <p:nvPr userDrawn="1"/>
        </p:nvSpPr>
        <p:spPr>
          <a:xfrm>
            <a:off x="11843789" y="6569072"/>
            <a:ext cx="357642" cy="211135"/>
          </a:xfrm>
          <a:prstGeom prst="rect">
            <a:avLst/>
          </a:prstGeom>
        </p:spPr>
        <p:txBody>
          <a:bodyPr vert="horz" lIns="0" tIns="0" rIns="0" bIns="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41</a:t>
            </a:r>
            <a:endParaRPr lang="ja-JP" altLang="en-US" dirty="0"/>
          </a:p>
        </p:txBody>
      </p:sp>
      <p:cxnSp>
        <p:nvCxnSpPr>
          <p:cNvPr id="20" name="直線コネクタ 19"/>
          <p:cNvCxnSpPr/>
          <p:nvPr userDrawn="1"/>
        </p:nvCxnSpPr>
        <p:spPr>
          <a:xfrm flipH="1">
            <a:off x="11730084" y="6356350"/>
            <a:ext cx="372328" cy="372328"/>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32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正方形/長方形 10"/>
          <p:cNvSpPr/>
          <p:nvPr userDrawn="1"/>
        </p:nvSpPr>
        <p:spPr>
          <a:xfrm>
            <a:off x="809172" y="1424941"/>
            <a:ext cx="10515600" cy="36000"/>
          </a:xfrm>
          <a:prstGeom prst="rect">
            <a:avLst/>
          </a:prstGeom>
          <a:gradFill flip="none" rotWithShape="1">
            <a:gsLst>
              <a:gs pos="16000">
                <a:srgbClr val="9E7800"/>
              </a:gs>
              <a:gs pos="16000">
                <a:srgbClr val="FFC000"/>
              </a:gs>
              <a:gs pos="0">
                <a:srgbClr val="9E7800"/>
              </a:gs>
              <a:gs pos="100000">
                <a:srgbClr val="FFC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58FC4-8D57-4A53-9000-F457EA6BC6B6}" type="datetime1">
              <a:rPr kumimoji="1" lang="ja-JP" altLang="en-US" smtClean="0"/>
              <a:t>2017/5/12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14" name="グループ化 13"/>
          <p:cNvGrpSpPr/>
          <p:nvPr userDrawn="1"/>
        </p:nvGrpSpPr>
        <p:grpSpPr>
          <a:xfrm>
            <a:off x="11110489" y="5721741"/>
            <a:ext cx="1700367" cy="1692397"/>
            <a:chOff x="3831772" y="1595878"/>
            <a:chExt cx="3425371" cy="3409315"/>
          </a:xfrm>
        </p:grpSpPr>
        <p:pic>
          <p:nvPicPr>
            <p:cNvPr id="17" name="図 1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831772" y="1595878"/>
              <a:ext cx="3425371" cy="3409315"/>
            </a:xfrm>
            <a:prstGeom prst="rect">
              <a:avLst/>
            </a:prstGeom>
            <a:effectLst>
              <a:glow rad="228600">
                <a:schemeClr val="accent4">
                  <a:satMod val="175000"/>
                  <a:alpha val="40000"/>
                </a:schemeClr>
              </a:glow>
            </a:effectLst>
          </p:spPr>
        </p:pic>
        <p:sp>
          <p:nvSpPr>
            <p:cNvPr id="19" name="楕円 18"/>
            <p:cNvSpPr/>
            <p:nvPr userDrawn="1"/>
          </p:nvSpPr>
          <p:spPr>
            <a:xfrm>
              <a:off x="4833257" y="2589335"/>
              <a:ext cx="1422400" cy="142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スライド番号プレースホルダー 5"/>
          <p:cNvSpPr>
            <a:spLocks noGrp="1"/>
          </p:cNvSpPr>
          <p:nvPr>
            <p:ph type="sldNum" sz="quarter" idx="4"/>
          </p:nvPr>
        </p:nvSpPr>
        <p:spPr>
          <a:xfrm>
            <a:off x="11607630" y="6356350"/>
            <a:ext cx="357642" cy="211135"/>
          </a:xfrm>
          <a:prstGeom prst="rect">
            <a:avLst/>
          </a:prstGeom>
        </p:spPr>
        <p:txBody>
          <a:bodyPr vert="horz" lIns="0" tIns="0" rIns="0" bIns="0" rtlCol="0" anchor="ctr"/>
          <a:lstStyle>
            <a:lvl1pPr algn="ctr">
              <a:defRPr sz="1200">
                <a:solidFill>
                  <a:schemeClr val="tx1">
                    <a:tint val="75000"/>
                  </a:schemeClr>
                </a:solidFill>
              </a:defRPr>
            </a:lvl1pPr>
          </a:lstStyle>
          <a:p>
            <a:fld id="{670A37F7-A18E-41D7-A666-A0EDDB3B8642}" type="slidenum">
              <a:rPr lang="ja-JP" altLang="en-US" smtClean="0"/>
              <a:pPr/>
              <a:t>‹#›</a:t>
            </a:fld>
            <a:endParaRPr lang="ja-JP" altLang="en-US" dirty="0"/>
          </a:p>
        </p:txBody>
      </p:sp>
      <p:sp>
        <p:nvSpPr>
          <p:cNvPr id="22" name="スライド番号プレースホルダー 5"/>
          <p:cNvSpPr txBox="1">
            <a:spLocks/>
          </p:cNvSpPr>
          <p:nvPr userDrawn="1"/>
        </p:nvSpPr>
        <p:spPr>
          <a:xfrm>
            <a:off x="11843789" y="6569072"/>
            <a:ext cx="357642" cy="211135"/>
          </a:xfrm>
          <a:prstGeom prst="rect">
            <a:avLst/>
          </a:prstGeom>
        </p:spPr>
        <p:txBody>
          <a:bodyPr vert="horz" lIns="0" tIns="0" rIns="0" bIns="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41</a:t>
            </a:r>
            <a:endParaRPr lang="ja-JP" altLang="en-US" dirty="0"/>
          </a:p>
        </p:txBody>
      </p:sp>
      <p:cxnSp>
        <p:nvCxnSpPr>
          <p:cNvPr id="23" name="直線コネクタ 22"/>
          <p:cNvCxnSpPr/>
          <p:nvPr userDrawn="1"/>
        </p:nvCxnSpPr>
        <p:spPr>
          <a:xfrm flipH="1">
            <a:off x="11730084" y="6356350"/>
            <a:ext cx="372328" cy="372328"/>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710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a:ext>
            </a:extLst>
          </a:blip>
          <a:srcRect l="1958" t="23391" r="7133"/>
          <a:stretch/>
        </p:blipFill>
        <p:spPr>
          <a:xfrm>
            <a:off x="20" y="10"/>
            <a:ext cx="12191980" cy="6857990"/>
          </a:xfrm>
          <a:prstGeom prst="rect">
            <a:avLst/>
          </a:prstGeom>
        </p:spPr>
      </p:pic>
      <p:sp>
        <p:nvSpPr>
          <p:cNvPr id="24"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630688" y="4337523"/>
            <a:ext cx="10918056" cy="1071604"/>
          </a:xfrm>
        </p:spPr>
        <p:txBody>
          <a:bodyPr anchor="ctr">
            <a:normAutofit/>
          </a:bodyPr>
          <a:lstStyle/>
          <a:p>
            <a:r>
              <a:rPr lang="ja-JP" altLang="en-US" b="1" dirty="0"/>
              <a:t>太陽</a:t>
            </a:r>
            <a:r>
              <a:rPr lang="ja-JP" altLang="en-US" dirty="0"/>
              <a:t>について</a:t>
            </a:r>
          </a:p>
        </p:txBody>
      </p:sp>
      <p:sp>
        <p:nvSpPr>
          <p:cNvPr id="3" name="サブタイトル 2"/>
          <p:cNvSpPr>
            <a:spLocks noGrp="1"/>
          </p:cNvSpPr>
          <p:nvPr>
            <p:ph type="subTitle" idx="1"/>
          </p:nvPr>
        </p:nvSpPr>
        <p:spPr>
          <a:xfrm>
            <a:off x="630688" y="5529238"/>
            <a:ext cx="10918056" cy="690587"/>
          </a:xfrm>
        </p:spPr>
        <p:txBody>
          <a:bodyPr>
            <a:noAutofit/>
          </a:bodyPr>
          <a:lstStyle/>
          <a:p>
            <a:pPr algn="r">
              <a:lnSpc>
                <a:spcPct val="150000"/>
              </a:lnSpc>
            </a:pPr>
            <a:r>
              <a:rPr lang="ja-JP" altLang="en-US" sz="1400" dirty="0">
                <a:solidFill>
                  <a:schemeClr val="tx1">
                    <a:lumMod val="65000"/>
                    <a:lumOff val="35000"/>
                  </a:schemeClr>
                </a:solidFill>
              </a:rPr>
              <a:t>工学部 情報エレクトロニクス学科 ２年</a:t>
            </a:r>
            <a:br>
              <a:rPr lang="en-US" altLang="ja-JP" sz="1400" dirty="0">
                <a:solidFill>
                  <a:schemeClr val="tx1">
                    <a:lumMod val="65000"/>
                    <a:lumOff val="35000"/>
                  </a:schemeClr>
                </a:solidFill>
              </a:rPr>
            </a:br>
            <a:r>
              <a:rPr lang="ja-JP" altLang="en-US" sz="1400" dirty="0">
                <a:solidFill>
                  <a:schemeClr val="tx1">
                    <a:lumMod val="65000"/>
                    <a:lumOff val="35000"/>
                  </a:schemeClr>
                </a:solidFill>
              </a:rPr>
              <a:t>石川　尚登</a:t>
            </a:r>
          </a:p>
        </p:txBody>
      </p:sp>
    </p:spTree>
    <p:extLst>
      <p:ext uri="{BB962C8B-B14F-4D97-AF65-F5344CB8AC3E}">
        <p14:creationId xmlns:p14="http://schemas.microsoft.com/office/powerpoint/2010/main" val="36949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太陽の層構造～中心核～</a:t>
            </a:r>
          </a:p>
        </p:txBody>
      </p:sp>
      <p:sp>
        <p:nvSpPr>
          <p:cNvPr id="63" name="コンテンツ プレースホルダー 62"/>
          <p:cNvSpPr>
            <a:spLocks noGrp="1"/>
          </p:cNvSpPr>
          <p:nvPr>
            <p:ph idx="1"/>
          </p:nvPr>
        </p:nvSpPr>
        <p:spPr/>
        <p:txBody>
          <a:bodyPr/>
          <a:lstStyle/>
          <a:p>
            <a:r>
              <a:rPr kumimoji="1" lang="ja-JP" altLang="en-US" dirty="0"/>
              <a:t>太陽の熱源・光源</a:t>
            </a:r>
            <a:endParaRPr kumimoji="1" lang="en-US" altLang="ja-JP" dirty="0"/>
          </a:p>
          <a:p>
            <a:r>
              <a:rPr lang="ja-JP" altLang="en-US" dirty="0"/>
              <a:t>水素原子が核融合を起こして熱と光が発生</a:t>
            </a:r>
            <a:endParaRPr lang="en-US" altLang="ja-JP" dirty="0"/>
          </a:p>
          <a:p>
            <a:r>
              <a:rPr kumimoji="1" lang="ja-JP" altLang="en-US" dirty="0"/>
              <a:t>温度は約</a:t>
            </a:r>
            <a:r>
              <a:rPr kumimoji="1" lang="en-US" altLang="ja-JP" dirty="0"/>
              <a:t>1600</a:t>
            </a:r>
            <a:r>
              <a:rPr lang="ja-JP" altLang="en-US" dirty="0"/>
              <a:t>万</a:t>
            </a:r>
            <a:r>
              <a:rPr kumimoji="1" lang="en-US" altLang="ja-JP" dirty="0"/>
              <a:t>K</a:t>
            </a:r>
            <a:endParaRPr kumimoji="1" lang="ja-JP" altLang="en-US"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10</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2733251" y="1864241"/>
              <a:ext cx="1787143" cy="1739843"/>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6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3">
                                            <p:txEl>
                                              <p:pRg st="2" end="2"/>
                                            </p:txEl>
                                          </p:spTgt>
                                        </p:tgtEl>
                                        <p:attrNameLst>
                                          <p:attrName>style.visibility</p:attrName>
                                        </p:attrNameLst>
                                      </p:cBhvr>
                                      <p:to>
                                        <p:strVal val="visible"/>
                                      </p:to>
                                    </p:set>
                                    <p:anim calcmode="lin" valueType="num">
                                      <p:cBhvr additive="base">
                                        <p:cTn id="24" dur="500" fill="hold"/>
                                        <p:tgtEl>
                                          <p:spTgt spid="6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太陽の層構造～放射層～</a:t>
            </a:r>
          </a:p>
        </p:txBody>
      </p:sp>
      <p:sp>
        <p:nvSpPr>
          <p:cNvPr id="63" name="コンテンツ プレースホルダー 62"/>
          <p:cNvSpPr>
            <a:spLocks noGrp="1"/>
          </p:cNvSpPr>
          <p:nvPr>
            <p:ph idx="1"/>
          </p:nvPr>
        </p:nvSpPr>
        <p:spPr/>
        <p:txBody>
          <a:bodyPr/>
          <a:lstStyle/>
          <a:p>
            <a:r>
              <a:rPr kumimoji="1" lang="ja-JP" altLang="en-US" dirty="0"/>
              <a:t>中心核で生じた熱と光が放射で伝わる</a:t>
            </a:r>
            <a:endParaRPr kumimoji="1" lang="en-US" altLang="ja-JP" dirty="0"/>
          </a:p>
          <a:p>
            <a:r>
              <a:rPr lang="ja-JP" altLang="en-US" dirty="0"/>
              <a:t>高密度のプラズマで光が直進できない</a:t>
            </a:r>
            <a:endParaRPr lang="en-US" altLang="ja-JP" dirty="0"/>
          </a:p>
          <a:p>
            <a:r>
              <a:rPr lang="ja-JP" altLang="en-US" dirty="0"/>
              <a:t>表面に達するのに数百万年以上かかるとされている</a:t>
            </a:r>
            <a:endParaRPr lang="en-US" altLang="ja-JP"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11</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150397" y="1864241"/>
              <a:ext cx="1369998" cy="133373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130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3">
                                            <p:txEl>
                                              <p:pRg st="2" end="2"/>
                                            </p:txEl>
                                          </p:spTgt>
                                        </p:tgtEl>
                                        <p:attrNameLst>
                                          <p:attrName>style.visibility</p:attrName>
                                        </p:attrNameLst>
                                      </p:cBhvr>
                                      <p:to>
                                        <p:strVal val="visible"/>
                                      </p:to>
                                    </p:set>
                                    <p:anim calcmode="lin" valueType="num">
                                      <p:cBhvr additive="base">
                                        <p:cTn id="24" dur="500" fill="hold"/>
                                        <p:tgtEl>
                                          <p:spTgt spid="6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太陽の層構造～放射層～</a:t>
            </a:r>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12</a:t>
            </a:fld>
            <a:endParaRPr kumimoji="1" lang="ja-JP" altLang="en-US"/>
          </a:p>
        </p:txBody>
      </p:sp>
      <p:grpSp>
        <p:nvGrpSpPr>
          <p:cNvPr id="5" name="グループ化 4"/>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150397" y="1864241"/>
              <a:ext cx="1369998" cy="133373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7346" y="1561227"/>
            <a:ext cx="2956701" cy="4441993"/>
          </a:xfrm>
          <a:prstGeom prst="rect">
            <a:avLst/>
          </a:prstGeom>
        </p:spPr>
      </p:pic>
      <p:sp>
        <p:nvSpPr>
          <p:cNvPr id="63" name="コンテンツ プレースホルダー 62"/>
          <p:cNvSpPr>
            <a:spLocks noGrp="1"/>
          </p:cNvSpPr>
          <p:nvPr>
            <p:ph idx="1"/>
          </p:nvPr>
        </p:nvSpPr>
        <p:spPr>
          <a:xfrm>
            <a:off x="4847771" y="4043478"/>
            <a:ext cx="6506029" cy="1837272"/>
          </a:xfrm>
          <a:solidFill>
            <a:schemeClr val="bg1">
              <a:alpha val="60000"/>
            </a:schemeClr>
          </a:solidFill>
        </p:spPr>
        <p:txBody>
          <a:bodyPr>
            <a:normAutofit fontScale="92500" lnSpcReduction="10000"/>
          </a:bodyPr>
          <a:lstStyle/>
          <a:p>
            <a:r>
              <a:rPr kumimoji="1" lang="ja-JP" altLang="en-US" dirty="0"/>
              <a:t>放射の一例</a:t>
            </a:r>
            <a:br>
              <a:rPr kumimoji="1" lang="en-US" altLang="ja-JP" dirty="0"/>
            </a:br>
            <a:r>
              <a:rPr lang="ja-JP" altLang="en-US" dirty="0"/>
              <a:t>たき火は火から遠ざかっても暖かさを感じることができる</a:t>
            </a:r>
            <a:endParaRPr lang="en-US" altLang="ja-JP" dirty="0"/>
          </a:p>
        </p:txBody>
      </p:sp>
    </p:spTree>
    <p:extLst>
      <p:ext uri="{BB962C8B-B14F-4D97-AF65-F5344CB8AC3E}">
        <p14:creationId xmlns:p14="http://schemas.microsoft.com/office/powerpoint/2010/main" val="17038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1+#ppt_w/2"/>
                                          </p:val>
                                        </p:tav>
                                        <p:tav tm="100000">
                                          <p:val>
                                            <p:strVal val="#ppt_x"/>
                                          </p:val>
                                        </p:tav>
                                      </p:tavLst>
                                    </p:anim>
                                    <p:anim calcmode="lin" valueType="num">
                                      <p:cBhvr additive="base">
                                        <p:cTn id="14"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太陽の層構造～対流層～</a:t>
            </a:r>
          </a:p>
        </p:txBody>
      </p:sp>
      <p:sp>
        <p:nvSpPr>
          <p:cNvPr id="63" name="コンテンツ プレースホルダー 62"/>
          <p:cNvSpPr>
            <a:spLocks noGrp="1"/>
          </p:cNvSpPr>
          <p:nvPr>
            <p:ph idx="1"/>
          </p:nvPr>
        </p:nvSpPr>
        <p:spPr/>
        <p:txBody>
          <a:bodyPr/>
          <a:lstStyle/>
          <a:p>
            <a:r>
              <a:rPr kumimoji="1" lang="ja-JP" altLang="en-US" dirty="0"/>
              <a:t>熱と光が対流で伝わる</a:t>
            </a:r>
            <a:endParaRPr kumimoji="1" lang="en-US" altLang="ja-JP" dirty="0"/>
          </a:p>
          <a:p>
            <a:r>
              <a:rPr lang="ja-JP" altLang="en-US" dirty="0"/>
              <a:t>巨大な磁場を生み出す</a:t>
            </a:r>
            <a:endParaRPr kumimoji="1" lang="en-US" altLang="ja-JP"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13</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774083" y="1864241"/>
              <a:ext cx="746312" cy="72655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38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太陽の層構造～光球～</a:t>
            </a:r>
          </a:p>
        </p:txBody>
      </p:sp>
      <p:sp>
        <p:nvSpPr>
          <p:cNvPr id="63" name="コンテンツ プレースホルダー 62"/>
          <p:cNvSpPr>
            <a:spLocks noGrp="1"/>
          </p:cNvSpPr>
          <p:nvPr>
            <p:ph idx="1"/>
          </p:nvPr>
        </p:nvSpPr>
        <p:spPr/>
        <p:txBody>
          <a:bodyPr/>
          <a:lstStyle/>
          <a:p>
            <a:r>
              <a:rPr kumimoji="1" lang="ja-JP" altLang="en-US" dirty="0"/>
              <a:t>いわゆる表面とみなされる層</a:t>
            </a:r>
            <a:endParaRPr kumimoji="1" lang="en-US" altLang="ja-JP" dirty="0"/>
          </a:p>
          <a:p>
            <a:r>
              <a:rPr lang="ja-JP" altLang="en-US" dirty="0"/>
              <a:t>可視光線が放たれている</a:t>
            </a:r>
            <a:endParaRPr lang="en-US" altLang="ja-JP" dirty="0"/>
          </a:p>
          <a:p>
            <a:r>
              <a:rPr lang="ja-JP" altLang="en-US" dirty="0"/>
              <a:t>「粒状斑」におおわれている</a:t>
            </a:r>
            <a:endParaRPr lang="en-US" altLang="ja-JP"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14</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961936" y="1864241"/>
              <a:ext cx="558460" cy="54367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748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3">
                                            <p:txEl>
                                              <p:pRg st="2" end="2"/>
                                            </p:txEl>
                                          </p:spTgt>
                                        </p:tgtEl>
                                        <p:attrNameLst>
                                          <p:attrName>style.visibility</p:attrName>
                                        </p:attrNameLst>
                                      </p:cBhvr>
                                      <p:to>
                                        <p:strVal val="visible"/>
                                      </p:to>
                                    </p:set>
                                    <p:anim calcmode="lin" valueType="num">
                                      <p:cBhvr additive="base">
                                        <p:cTn id="24" dur="500" fill="hold"/>
                                        <p:tgtEl>
                                          <p:spTgt spid="6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太陽の層構造～光球～</a:t>
            </a:r>
          </a:p>
        </p:txBody>
      </p:sp>
      <p:sp>
        <p:nvSpPr>
          <p:cNvPr id="63" name="コンテンツ プレースホルダー 62"/>
          <p:cNvSpPr>
            <a:spLocks noGrp="1"/>
          </p:cNvSpPr>
          <p:nvPr>
            <p:ph idx="1"/>
          </p:nvPr>
        </p:nvSpPr>
        <p:spPr/>
        <p:txBody>
          <a:bodyPr/>
          <a:lstStyle/>
          <a:p>
            <a:r>
              <a:rPr kumimoji="1" lang="ja-JP" altLang="en-US" dirty="0"/>
              <a:t>粒状斑は対流層のプラズマの流れにより発生する</a:t>
            </a:r>
            <a:endParaRPr lang="en-US" altLang="ja-JP" dirty="0"/>
          </a:p>
        </p:txBody>
      </p:sp>
      <p:sp>
        <p:nvSpPr>
          <p:cNvPr id="6" name="スライド番号プレースホルダー 5"/>
          <p:cNvSpPr>
            <a:spLocks noGrp="1"/>
          </p:cNvSpPr>
          <p:nvPr>
            <p:ph type="sldNum" sz="quarter" idx="12"/>
          </p:nvPr>
        </p:nvSpPr>
        <p:spPr/>
        <p:txBody>
          <a:bodyPr/>
          <a:lstStyle/>
          <a:p>
            <a:fld id="{670A37F7-A18E-41D7-A666-A0EDDB3B8642}" type="slidenum">
              <a:rPr kumimoji="1" lang="ja-JP" altLang="en-US" smtClean="0"/>
              <a:t>15</a:t>
            </a:fld>
            <a:endParaRPr kumimoji="1" lang="ja-JP" altLang="en-US"/>
          </a:p>
        </p:txBody>
      </p:sp>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961936" y="1864241"/>
            <a:ext cx="558460" cy="54367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4853764" y="3150388"/>
            <a:ext cx="3012659" cy="3026573"/>
            <a:chOff x="4977593" y="2843371"/>
            <a:chExt cx="3318266" cy="3333592"/>
          </a:xfrm>
        </p:grpSpPr>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77593" y="2843371"/>
              <a:ext cx="3318266" cy="3333592"/>
            </a:xfrm>
            <a:prstGeom prst="rect">
              <a:avLst/>
            </a:prstGeom>
          </p:spPr>
        </p:pic>
        <p:sp>
          <p:nvSpPr>
            <p:cNvPr id="4" name="テキスト ボックス 3"/>
            <p:cNvSpPr txBox="1"/>
            <p:nvPr/>
          </p:nvSpPr>
          <p:spPr>
            <a:xfrm>
              <a:off x="5997560" y="5776853"/>
              <a:ext cx="2298299" cy="400110"/>
            </a:xfrm>
            <a:prstGeom prst="rect">
              <a:avLst/>
            </a:prstGeom>
            <a:noFill/>
          </p:spPr>
          <p:txBody>
            <a:bodyPr wrap="square" rtlCol="0">
              <a:spAutoFit/>
            </a:bodyPr>
            <a:lstStyle/>
            <a:p>
              <a:pPr algn="r"/>
              <a:r>
                <a:rPr lang="ja-JP" altLang="en-US" sz="2000" dirty="0">
                  <a:solidFill>
                    <a:schemeClr val="bg1"/>
                  </a:solidFill>
                </a:rPr>
                <a:t>ひので</a:t>
              </a:r>
              <a:r>
                <a:rPr lang="en-US" altLang="ja-JP" sz="2000" dirty="0">
                  <a:solidFill>
                    <a:schemeClr val="bg1"/>
                  </a:solidFill>
                </a:rPr>
                <a:t>/JAXA</a:t>
              </a:r>
              <a:endParaRPr kumimoji="1" lang="ja-JP" altLang="en-US" sz="2000" dirty="0">
                <a:solidFill>
                  <a:schemeClr val="bg1"/>
                </a:solidFill>
              </a:endParaRPr>
            </a:p>
          </p:txBody>
        </p:sp>
      </p:grpSp>
      <p:pic>
        <p:nvPicPr>
          <p:cNvPr id="7" name="図 6"/>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l="15913" r="15913"/>
          <a:stretch/>
        </p:blipFill>
        <p:spPr>
          <a:xfrm>
            <a:off x="8100785" y="3369455"/>
            <a:ext cx="3137162" cy="2588437"/>
          </a:xfrm>
          <a:prstGeom prst="rect">
            <a:avLst/>
          </a:prstGeom>
        </p:spPr>
      </p:pic>
    </p:spTree>
    <p:extLst>
      <p:ext uri="{BB962C8B-B14F-4D97-AF65-F5344CB8AC3E}">
        <p14:creationId xmlns:p14="http://schemas.microsoft.com/office/powerpoint/2010/main" val="10374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太陽の層構造～彩層～</a:t>
            </a:r>
          </a:p>
        </p:txBody>
      </p:sp>
      <p:sp>
        <p:nvSpPr>
          <p:cNvPr id="63" name="コンテンツ プレースホルダー 62"/>
          <p:cNvSpPr>
            <a:spLocks noGrp="1"/>
          </p:cNvSpPr>
          <p:nvPr>
            <p:ph idx="1"/>
          </p:nvPr>
        </p:nvSpPr>
        <p:spPr/>
        <p:txBody>
          <a:bodyPr/>
          <a:lstStyle/>
          <a:p>
            <a:r>
              <a:rPr kumimoji="1" lang="ja-JP" altLang="en-US" dirty="0"/>
              <a:t>紫外線や</a:t>
            </a:r>
            <a:r>
              <a:rPr kumimoji="1" lang="en-US" altLang="ja-JP" dirty="0"/>
              <a:t>X</a:t>
            </a:r>
            <a:r>
              <a:rPr kumimoji="1" lang="ja-JP" altLang="en-US" dirty="0"/>
              <a:t>線を放っている</a:t>
            </a:r>
            <a:endParaRPr kumimoji="1" lang="en-US" altLang="ja-JP" dirty="0"/>
          </a:p>
          <a:p>
            <a:r>
              <a:rPr lang="ja-JP" altLang="en-US" dirty="0"/>
              <a:t>様々な表面現象が現れる</a:t>
            </a:r>
            <a:endParaRPr kumimoji="1" lang="en-US" altLang="ja-JP"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16</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3961936" y="1864241"/>
              <a:ext cx="558460" cy="54367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 name="グループ化 6"/>
          <p:cNvGrpSpPr/>
          <p:nvPr/>
        </p:nvGrpSpPr>
        <p:grpSpPr>
          <a:xfrm>
            <a:off x="5031806" y="3447784"/>
            <a:ext cx="3691210" cy="2784859"/>
            <a:chOff x="6219373" y="3431474"/>
            <a:chExt cx="3691210" cy="2784859"/>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9373" y="3431474"/>
              <a:ext cx="3691210" cy="2768408"/>
            </a:xfrm>
            <a:prstGeom prst="rect">
              <a:avLst/>
            </a:prstGeom>
          </p:spPr>
        </p:pic>
        <p:sp>
          <p:nvSpPr>
            <p:cNvPr id="6" name="テキスト ボックス 5"/>
            <p:cNvSpPr txBox="1"/>
            <p:nvPr/>
          </p:nvSpPr>
          <p:spPr>
            <a:xfrm>
              <a:off x="7580338" y="5847001"/>
              <a:ext cx="2330245" cy="369332"/>
            </a:xfrm>
            <a:prstGeom prst="rect">
              <a:avLst/>
            </a:prstGeom>
            <a:noFill/>
          </p:spPr>
          <p:txBody>
            <a:bodyPr wrap="square" rtlCol="0">
              <a:spAutoFit/>
            </a:bodyPr>
            <a:lstStyle/>
            <a:p>
              <a:pPr algn="r"/>
              <a:r>
                <a:rPr kumimoji="1" lang="ja-JP" altLang="en-US" dirty="0">
                  <a:solidFill>
                    <a:schemeClr val="bg1"/>
                  </a:solidFill>
                </a:rPr>
                <a:t>ひので</a:t>
              </a:r>
              <a:r>
                <a:rPr kumimoji="1" lang="en-US" altLang="ja-JP" dirty="0">
                  <a:solidFill>
                    <a:schemeClr val="bg1"/>
                  </a:solidFill>
                </a:rPr>
                <a:t>/JAXA</a:t>
              </a:r>
              <a:endParaRPr kumimoji="1" lang="ja-JP" altLang="en-US" dirty="0">
                <a:solidFill>
                  <a:schemeClr val="bg1"/>
                </a:solidFill>
              </a:endParaRPr>
            </a:p>
          </p:txBody>
        </p:sp>
      </p:grpSp>
      <p:grpSp>
        <p:nvGrpSpPr>
          <p:cNvPr id="10" name="グループ化 9"/>
          <p:cNvGrpSpPr/>
          <p:nvPr/>
        </p:nvGrpSpPr>
        <p:grpSpPr>
          <a:xfrm>
            <a:off x="8100785" y="3770461"/>
            <a:ext cx="3578786" cy="996853"/>
            <a:chOff x="8100785" y="3770461"/>
            <a:chExt cx="3578786" cy="996853"/>
          </a:xfrm>
        </p:grpSpPr>
        <p:sp>
          <p:nvSpPr>
            <p:cNvPr id="8" name="テキスト ボックス 7"/>
            <p:cNvSpPr txBox="1"/>
            <p:nvPr/>
          </p:nvSpPr>
          <p:spPr>
            <a:xfrm>
              <a:off x="9464823" y="3770461"/>
              <a:ext cx="2214748" cy="461665"/>
            </a:xfrm>
            <a:prstGeom prst="rect">
              <a:avLst/>
            </a:prstGeom>
            <a:noFill/>
          </p:spPr>
          <p:txBody>
            <a:bodyPr wrap="square" rtlCol="0">
              <a:spAutoFit/>
            </a:bodyPr>
            <a:lstStyle/>
            <a:p>
              <a:r>
                <a:rPr kumimoji="1" lang="ja-JP" altLang="en-US" sz="2400" dirty="0"/>
                <a:t>スピキュール</a:t>
              </a:r>
            </a:p>
          </p:txBody>
        </p:sp>
        <p:cxnSp>
          <p:nvCxnSpPr>
            <p:cNvPr id="24" name="直線矢印コネクタ 23"/>
            <p:cNvCxnSpPr>
              <a:stCxn id="8" idx="1"/>
            </p:cNvCxnSpPr>
            <p:nvPr/>
          </p:nvCxnSpPr>
          <p:spPr>
            <a:xfrm flipH="1">
              <a:off x="8100785" y="4001294"/>
              <a:ext cx="1364038" cy="76602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796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太陽の層構造～コロナ～</a:t>
            </a:r>
          </a:p>
        </p:txBody>
      </p:sp>
      <p:sp>
        <p:nvSpPr>
          <p:cNvPr id="63" name="コンテンツ プレースホルダー 62"/>
          <p:cNvSpPr>
            <a:spLocks noGrp="1"/>
          </p:cNvSpPr>
          <p:nvPr>
            <p:ph idx="1"/>
          </p:nvPr>
        </p:nvSpPr>
        <p:spPr/>
        <p:txBody>
          <a:bodyPr>
            <a:normAutofit fontScale="92500" lnSpcReduction="20000"/>
          </a:bodyPr>
          <a:lstStyle/>
          <a:p>
            <a:r>
              <a:rPr kumimoji="1" lang="ja-JP" altLang="en-US" dirty="0"/>
              <a:t>彩層の外側を取り巻く大気</a:t>
            </a:r>
            <a:endParaRPr kumimoji="1" lang="en-US" altLang="ja-JP" dirty="0"/>
          </a:p>
          <a:p>
            <a:r>
              <a:rPr lang="ja-JP" altLang="en-US" dirty="0"/>
              <a:t>温度は彩層よりも高く、</a:t>
            </a:r>
            <a:r>
              <a:rPr lang="en-US" altLang="ja-JP" dirty="0"/>
              <a:t>100</a:t>
            </a:r>
            <a:r>
              <a:rPr lang="ja-JP" altLang="en-US" dirty="0"/>
              <a:t>万度</a:t>
            </a:r>
            <a:r>
              <a:rPr lang="en-US" altLang="ja-JP" dirty="0"/>
              <a:t>C</a:t>
            </a:r>
            <a:r>
              <a:rPr lang="ja-JP" altLang="en-US" dirty="0"/>
              <a:t>以上</a:t>
            </a:r>
            <a:endParaRPr lang="en-US" altLang="ja-JP" dirty="0"/>
          </a:p>
          <a:p>
            <a:r>
              <a:rPr kumimoji="1" lang="ja-JP" altLang="en-US" dirty="0"/>
              <a:t>温度が高いのは「コロナ加熱問題」と呼ばれている</a:t>
            </a:r>
            <a:endParaRPr kumimoji="1" lang="en-US" altLang="ja-JP" dirty="0"/>
          </a:p>
          <a:p>
            <a:r>
              <a:rPr lang="ja-JP" altLang="en-US" dirty="0"/>
              <a:t>高温のために散り散りになって太陽風ができる</a:t>
            </a:r>
            <a:endParaRPr lang="en-US" altLang="ja-JP" dirty="0"/>
          </a:p>
          <a:p>
            <a:r>
              <a:rPr kumimoji="1" lang="ja-JP" altLang="en-US" dirty="0"/>
              <a:t>太陽風は帯電粒子（電子や陽子）</a:t>
            </a:r>
            <a:endParaRPr kumimoji="1" lang="en-US" altLang="ja-JP"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17</a:t>
            </a:fld>
            <a:endParaRPr kumimoji="1" lang="ja-JP" altLang="en-US"/>
          </a:p>
        </p:txBody>
      </p:sp>
      <p:grpSp>
        <p:nvGrpSpPr>
          <p:cNvPr id="4" name="グループ化 3"/>
          <p:cNvGrpSpPr/>
          <p:nvPr/>
        </p:nvGrpSpPr>
        <p:grpSpPr>
          <a:xfrm>
            <a:off x="608799" y="1825625"/>
            <a:ext cx="3913201" cy="3913200"/>
            <a:chOff x="608799" y="1825625"/>
            <a:chExt cx="3913201" cy="3913200"/>
          </a:xfrm>
        </p:grpSpPr>
        <p:grpSp>
          <p:nvGrpSpPr>
            <p:cNvPr id="46" name="グループ化 45"/>
            <p:cNvGrpSpPr/>
            <p:nvPr/>
          </p:nvGrpSpPr>
          <p:grpSpPr>
            <a:xfrm>
              <a:off x="608799" y="1825625"/>
              <a:ext cx="3913201" cy="3913200"/>
              <a:chOff x="1319200" y="2043894"/>
              <a:chExt cx="3913201" cy="3913200"/>
            </a:xfrm>
          </p:grpSpPr>
          <p:sp>
            <p:nvSpPr>
              <p:cNvPr id="47" name="楕円 46"/>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部分円 47"/>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部分円 48"/>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部分円 49"/>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部分円 50"/>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部分円 51"/>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部分円 52"/>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部分円 53"/>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部分円 54"/>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部分円 55"/>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部分円 56"/>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部分円 57"/>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60" name="直線矢印コネクタ 59"/>
            <p:cNvCxnSpPr/>
            <p:nvPr/>
          </p:nvCxnSpPr>
          <p:spPr>
            <a:xfrm flipH="1">
              <a:off x="4090435" y="1864241"/>
              <a:ext cx="429961" cy="41858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71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 calcmode="lin" valueType="num">
                                      <p:cBhvr additive="base">
                                        <p:cTn id="12"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xEl>
                                              <p:pRg st="1" end="1"/>
                                            </p:txEl>
                                          </p:spTgt>
                                        </p:tgtEl>
                                        <p:attrNameLst>
                                          <p:attrName>style.visibility</p:attrName>
                                        </p:attrNameLst>
                                      </p:cBhvr>
                                      <p:to>
                                        <p:strVal val="visible"/>
                                      </p:to>
                                    </p:set>
                                    <p:anim calcmode="lin" valueType="num">
                                      <p:cBhvr additive="base">
                                        <p:cTn id="18" dur="500" fill="hold"/>
                                        <p:tgtEl>
                                          <p:spTgt spid="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3">
                                            <p:txEl>
                                              <p:pRg st="2" end="2"/>
                                            </p:txEl>
                                          </p:spTgt>
                                        </p:tgtEl>
                                        <p:attrNameLst>
                                          <p:attrName>style.visibility</p:attrName>
                                        </p:attrNameLst>
                                      </p:cBhvr>
                                      <p:to>
                                        <p:strVal val="visible"/>
                                      </p:to>
                                    </p:set>
                                    <p:anim calcmode="lin" valueType="num">
                                      <p:cBhvr additive="base">
                                        <p:cTn id="24" dur="500" fill="hold"/>
                                        <p:tgtEl>
                                          <p:spTgt spid="6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63">
                                            <p:txEl>
                                              <p:pRg st="3" end="3"/>
                                            </p:txEl>
                                          </p:spTgt>
                                        </p:tgtEl>
                                        <p:attrNameLst>
                                          <p:attrName>style.visibility</p:attrName>
                                        </p:attrNameLst>
                                      </p:cBhvr>
                                      <p:to>
                                        <p:strVal val="visible"/>
                                      </p:to>
                                    </p:set>
                                    <p:anim calcmode="lin" valueType="num">
                                      <p:cBhvr additive="base">
                                        <p:cTn id="30" dur="500" fill="hold"/>
                                        <p:tgtEl>
                                          <p:spTgt spid="6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3">
                                            <p:txEl>
                                              <p:pRg st="4" end="4"/>
                                            </p:txEl>
                                          </p:spTgt>
                                        </p:tgtEl>
                                        <p:attrNameLst>
                                          <p:attrName>style.visibility</p:attrName>
                                        </p:attrNameLst>
                                      </p:cBhvr>
                                      <p:to>
                                        <p:strVal val="visible"/>
                                      </p:to>
                                    </p:set>
                                    <p:anim calcmode="lin" valueType="num">
                                      <p:cBhvr additive="base">
                                        <p:cTn id="36" dur="500" fill="hold"/>
                                        <p:tgtEl>
                                          <p:spTgt spid="63">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太陽の層構造～コロナ～</a:t>
            </a:r>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18</a:t>
            </a:fld>
            <a:endParaRPr kumimoji="1" lang="ja-JP" altLang="en-US"/>
          </a:p>
        </p:txBody>
      </p:sp>
      <p:grpSp>
        <p:nvGrpSpPr>
          <p:cNvPr id="4" name="グループ化 3"/>
          <p:cNvGrpSpPr/>
          <p:nvPr/>
        </p:nvGrpSpPr>
        <p:grpSpPr>
          <a:xfrm>
            <a:off x="3752850" y="1524831"/>
            <a:ext cx="4686300" cy="4618940"/>
            <a:chOff x="3752850" y="1524831"/>
            <a:chExt cx="4686300" cy="4618940"/>
          </a:xfrm>
        </p:grpSpPr>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2850" y="1524831"/>
              <a:ext cx="4686300" cy="4618940"/>
            </a:xfrm>
            <a:prstGeom prst="rect">
              <a:avLst/>
            </a:prstGeom>
          </p:spPr>
        </p:pic>
        <p:sp>
          <p:nvSpPr>
            <p:cNvPr id="19" name="テキスト ボックス 18"/>
            <p:cNvSpPr txBox="1"/>
            <p:nvPr/>
          </p:nvSpPr>
          <p:spPr>
            <a:xfrm>
              <a:off x="5010149" y="5774439"/>
              <a:ext cx="3429001" cy="338554"/>
            </a:xfrm>
            <a:prstGeom prst="rect">
              <a:avLst/>
            </a:prstGeom>
            <a:noFill/>
          </p:spPr>
          <p:txBody>
            <a:bodyPr wrap="square" rtlCol="0">
              <a:spAutoFit/>
            </a:bodyPr>
            <a:lstStyle/>
            <a:p>
              <a:pPr algn="r"/>
              <a:r>
                <a:rPr lang="en-US" altLang="ja-JP" sz="1600" dirty="0">
                  <a:solidFill>
                    <a:schemeClr val="bg1"/>
                  </a:solidFill>
                </a:rPr>
                <a:t>Wikipedia.org(Luc </a:t>
              </a:r>
              <a:r>
                <a:rPr lang="en-US" altLang="ja-JP" sz="1600" dirty="0" err="1">
                  <a:solidFill>
                    <a:schemeClr val="bg1"/>
                  </a:solidFill>
                </a:rPr>
                <a:t>Viatour</a:t>
              </a:r>
              <a:r>
                <a:rPr lang="en-US" altLang="ja-JP" sz="1600" dirty="0">
                  <a:solidFill>
                    <a:schemeClr val="bg1"/>
                  </a:solidFill>
                </a:rPr>
                <a:t>)</a:t>
              </a:r>
              <a:endParaRPr kumimoji="1" lang="ja-JP" altLang="en-US" sz="1600" dirty="0">
                <a:solidFill>
                  <a:schemeClr val="bg1"/>
                </a:solidFill>
              </a:endParaRPr>
            </a:p>
          </p:txBody>
        </p:sp>
      </p:grpSp>
      <p:grpSp>
        <p:nvGrpSpPr>
          <p:cNvPr id="10" name="グループ化 9"/>
          <p:cNvGrpSpPr/>
          <p:nvPr/>
        </p:nvGrpSpPr>
        <p:grpSpPr>
          <a:xfrm>
            <a:off x="6972300" y="1643006"/>
            <a:ext cx="4686300" cy="1462144"/>
            <a:chOff x="6972300" y="1643006"/>
            <a:chExt cx="4686300" cy="1462144"/>
          </a:xfrm>
        </p:grpSpPr>
        <p:cxnSp>
          <p:nvCxnSpPr>
            <p:cNvPr id="23" name="直線矢印コネクタ 22"/>
            <p:cNvCxnSpPr/>
            <p:nvPr/>
          </p:nvCxnSpPr>
          <p:spPr>
            <a:xfrm flipH="1">
              <a:off x="6972300" y="2120060"/>
              <a:ext cx="2066926" cy="98509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9201150" y="1643006"/>
              <a:ext cx="2457450" cy="954107"/>
            </a:xfrm>
            <a:prstGeom prst="rect">
              <a:avLst/>
            </a:prstGeom>
            <a:noFill/>
          </p:spPr>
          <p:txBody>
            <a:bodyPr wrap="square" rtlCol="0">
              <a:spAutoFit/>
            </a:bodyPr>
            <a:lstStyle/>
            <a:p>
              <a:r>
                <a:rPr kumimoji="1" lang="ja-JP" altLang="en-US" sz="2800" dirty="0"/>
                <a:t>彩層</a:t>
              </a:r>
              <a:br>
                <a:rPr kumimoji="1" lang="en-US" altLang="ja-JP" sz="2800" dirty="0"/>
              </a:br>
              <a:r>
                <a:rPr kumimoji="1" lang="ja-JP" altLang="en-US" sz="2800" dirty="0"/>
                <a:t>プロミネンス</a:t>
              </a:r>
            </a:p>
          </p:txBody>
        </p:sp>
      </p:grpSp>
      <p:grpSp>
        <p:nvGrpSpPr>
          <p:cNvPr id="9" name="グループ化 8"/>
          <p:cNvGrpSpPr/>
          <p:nvPr/>
        </p:nvGrpSpPr>
        <p:grpSpPr>
          <a:xfrm>
            <a:off x="966788" y="3363400"/>
            <a:ext cx="3776662" cy="523220"/>
            <a:chOff x="966788" y="3363400"/>
            <a:chExt cx="3776662" cy="523220"/>
          </a:xfrm>
        </p:grpSpPr>
        <p:cxnSp>
          <p:nvCxnSpPr>
            <p:cNvPr id="21" name="直線矢印コネクタ 20"/>
            <p:cNvCxnSpPr/>
            <p:nvPr/>
          </p:nvCxnSpPr>
          <p:spPr>
            <a:xfrm>
              <a:off x="2295526" y="3625010"/>
              <a:ext cx="2447924" cy="82929"/>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966788" y="3363400"/>
              <a:ext cx="1371600" cy="523220"/>
            </a:xfrm>
            <a:prstGeom prst="rect">
              <a:avLst/>
            </a:prstGeom>
            <a:noFill/>
          </p:spPr>
          <p:txBody>
            <a:bodyPr wrap="square" rtlCol="0">
              <a:spAutoFit/>
            </a:bodyPr>
            <a:lstStyle/>
            <a:p>
              <a:r>
                <a:rPr kumimoji="1" lang="ja-JP" altLang="en-US" sz="2800" dirty="0"/>
                <a:t>コロナ</a:t>
              </a:r>
            </a:p>
          </p:txBody>
        </p:sp>
      </p:grpSp>
      <p:grpSp>
        <p:nvGrpSpPr>
          <p:cNvPr id="6" name="グループ化 5"/>
          <p:cNvGrpSpPr/>
          <p:nvPr/>
        </p:nvGrpSpPr>
        <p:grpSpPr>
          <a:xfrm>
            <a:off x="9229196" y="2687705"/>
            <a:ext cx="2401357" cy="2809634"/>
            <a:chOff x="9201150" y="2711861"/>
            <a:chExt cx="2401357" cy="2809634"/>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025058" y="2944046"/>
              <a:ext cx="2809634" cy="2345264"/>
            </a:xfrm>
            <a:prstGeom prst="rect">
              <a:avLst/>
            </a:prstGeom>
          </p:spPr>
        </p:pic>
        <p:sp>
          <p:nvSpPr>
            <p:cNvPr id="13" name="テキスト ボックス 12"/>
            <p:cNvSpPr txBox="1"/>
            <p:nvPr/>
          </p:nvSpPr>
          <p:spPr>
            <a:xfrm>
              <a:off x="9201150" y="5182941"/>
              <a:ext cx="2401357" cy="338554"/>
            </a:xfrm>
            <a:prstGeom prst="rect">
              <a:avLst/>
            </a:prstGeom>
            <a:noFill/>
          </p:spPr>
          <p:txBody>
            <a:bodyPr wrap="square" rtlCol="0">
              <a:spAutoFit/>
            </a:bodyPr>
            <a:lstStyle/>
            <a:p>
              <a:pPr algn="r"/>
              <a:r>
                <a:rPr kumimoji="1" lang="en-US" altLang="ja-JP" sz="1600" dirty="0">
                  <a:solidFill>
                    <a:schemeClr val="bg1"/>
                  </a:solidFill>
                </a:rPr>
                <a:t>SDO/NASA</a:t>
              </a:r>
              <a:endParaRPr kumimoji="1" lang="ja-JP" altLang="en-US" sz="1600" dirty="0">
                <a:solidFill>
                  <a:schemeClr val="bg1"/>
                </a:solidFill>
              </a:endParaRPr>
            </a:p>
          </p:txBody>
        </p:sp>
      </p:grpSp>
    </p:spTree>
    <p:extLst>
      <p:ext uri="{BB962C8B-B14F-4D97-AF65-F5344CB8AC3E}">
        <p14:creationId xmlns:p14="http://schemas.microsoft.com/office/powerpoint/2010/main" val="37578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a:t>プロミネンス</a:t>
            </a:r>
          </a:p>
        </p:txBody>
      </p:sp>
      <p:sp>
        <p:nvSpPr>
          <p:cNvPr id="4" name="コンテンツ プレースホルダー 3"/>
          <p:cNvSpPr>
            <a:spLocks noGrp="1"/>
          </p:cNvSpPr>
          <p:nvPr>
            <p:ph idx="1"/>
          </p:nvPr>
        </p:nvSpPr>
        <p:spPr>
          <a:xfrm>
            <a:off x="838200" y="1825625"/>
            <a:ext cx="6528200" cy="4351338"/>
          </a:xfrm>
        </p:spPr>
        <p:txBody>
          <a:bodyPr>
            <a:noAutofit/>
          </a:bodyPr>
          <a:lstStyle/>
          <a:p>
            <a:pPr>
              <a:lnSpc>
                <a:spcPct val="150000"/>
              </a:lnSpc>
            </a:pPr>
            <a:r>
              <a:rPr lang="ja-JP" altLang="en-US" sz="2600" dirty="0"/>
              <a:t>巨大なプラズマのループ</a:t>
            </a:r>
            <a:endParaRPr lang="en-US" altLang="ja-JP" sz="2600" dirty="0"/>
          </a:p>
          <a:p>
            <a:pPr>
              <a:lnSpc>
                <a:spcPct val="150000"/>
              </a:lnSpc>
            </a:pPr>
            <a:r>
              <a:rPr lang="ja-JP" altLang="en-US" sz="2600" dirty="0"/>
              <a:t>安定して長時間みられるもの（静穏型）と短時間で形を変化させる短命なもの（活動型）</a:t>
            </a:r>
            <a:endParaRPr lang="en-US" altLang="ja-JP" sz="2600" dirty="0"/>
          </a:p>
          <a:p>
            <a:pPr>
              <a:lnSpc>
                <a:spcPct val="150000"/>
              </a:lnSpc>
            </a:pPr>
            <a:r>
              <a:rPr lang="ja-JP" altLang="en-US" sz="2600" dirty="0"/>
              <a:t>ダークフィラメント</a:t>
            </a:r>
            <a:br>
              <a:rPr lang="en-US" altLang="ja-JP" sz="2600" dirty="0"/>
            </a:br>
            <a:r>
              <a:rPr lang="ja-JP" altLang="en-US" sz="2600" dirty="0"/>
              <a:t>プロミネンスが光球からの光を吸収してしまうために暗く見える</a:t>
            </a:r>
          </a:p>
        </p:txBody>
      </p:sp>
      <p:sp>
        <p:nvSpPr>
          <p:cNvPr id="2" name="スライド番号プレースホルダー 1"/>
          <p:cNvSpPr>
            <a:spLocks noGrp="1"/>
          </p:cNvSpPr>
          <p:nvPr>
            <p:ph type="sldNum" sz="quarter" idx="12"/>
          </p:nvPr>
        </p:nvSpPr>
        <p:spPr/>
        <p:txBody>
          <a:bodyPr/>
          <a:lstStyle/>
          <a:p>
            <a:fld id="{670A37F7-A18E-41D7-A666-A0EDDB3B8642}" type="slidenum">
              <a:rPr kumimoji="1" lang="ja-JP" altLang="en-US" smtClean="0"/>
              <a:t>19</a:t>
            </a:fld>
            <a:endParaRPr kumimoji="1" lang="ja-JP" altLang="en-US"/>
          </a:p>
        </p:txBody>
      </p:sp>
      <p:grpSp>
        <p:nvGrpSpPr>
          <p:cNvPr id="7" name="グループ化 6"/>
          <p:cNvGrpSpPr/>
          <p:nvPr/>
        </p:nvGrpSpPr>
        <p:grpSpPr>
          <a:xfrm>
            <a:off x="7366400" y="2547663"/>
            <a:ext cx="4264153" cy="2949676"/>
            <a:chOff x="7366400" y="2547663"/>
            <a:chExt cx="4264153" cy="2949676"/>
          </a:xfrm>
        </p:grpSpPr>
        <p:pic>
          <p:nvPicPr>
            <p:cNvPr id="5" name="図 4"/>
            <p:cNvPicPr>
              <a:picLocks noChangeAspect="1"/>
            </p:cNvPicPr>
            <p:nvPr/>
          </p:nvPicPr>
          <p:blipFill rotWithShape="1">
            <a:blip r:embed="rId3">
              <a:extLst>
                <a:ext uri="{28A0092B-C50C-407E-A947-70E740481C1C}">
                  <a14:useLocalDpi xmlns:a14="http://schemas.microsoft.com/office/drawing/2010/main"/>
                </a:ext>
              </a:extLst>
            </a:blip>
            <a:srcRect l="25416" r="12948" b="-1"/>
            <a:stretch/>
          </p:blipFill>
          <p:spPr>
            <a:xfrm rot="10800000">
              <a:off x="7366400" y="2547663"/>
              <a:ext cx="4241230" cy="2907261"/>
            </a:xfrm>
            <a:prstGeom prst="rect">
              <a:avLst/>
            </a:prstGeom>
          </p:spPr>
        </p:pic>
        <p:sp>
          <p:nvSpPr>
            <p:cNvPr id="6" name="テキスト ボックス 5"/>
            <p:cNvSpPr txBox="1"/>
            <p:nvPr/>
          </p:nvSpPr>
          <p:spPr>
            <a:xfrm>
              <a:off x="9229196" y="5158785"/>
              <a:ext cx="2401357" cy="338554"/>
            </a:xfrm>
            <a:prstGeom prst="rect">
              <a:avLst/>
            </a:prstGeom>
            <a:noFill/>
          </p:spPr>
          <p:txBody>
            <a:bodyPr wrap="square" rtlCol="0">
              <a:spAutoFit/>
            </a:bodyPr>
            <a:lstStyle/>
            <a:p>
              <a:pPr algn="r"/>
              <a:r>
                <a:rPr kumimoji="1" lang="en-US" altLang="ja-JP" sz="1600" dirty="0">
                  <a:solidFill>
                    <a:schemeClr val="bg1"/>
                  </a:solidFill>
                </a:rPr>
                <a:t>SDO/NASA</a:t>
              </a:r>
              <a:endParaRPr kumimoji="1" lang="ja-JP" altLang="en-US" sz="1600" dirty="0">
                <a:solidFill>
                  <a:schemeClr val="bg1"/>
                </a:solidFill>
              </a:endParaRPr>
            </a:p>
          </p:txBody>
        </p:sp>
      </p:grpSp>
    </p:spTree>
    <p:extLst>
      <p:ext uri="{BB962C8B-B14F-4D97-AF65-F5344CB8AC3E}">
        <p14:creationId xmlns:p14="http://schemas.microsoft.com/office/powerpoint/2010/main" val="121409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additive="base">
                                        <p:cTn id="28"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3" name="コンテンツ プレースホルダー 2"/>
          <p:cNvSpPr>
            <a:spLocks noGrp="1"/>
          </p:cNvSpPr>
          <p:nvPr>
            <p:ph idx="1"/>
          </p:nvPr>
        </p:nvSpPr>
        <p:spPr/>
        <p:txBody>
          <a:bodyPr>
            <a:normAutofit lnSpcReduction="10000"/>
          </a:bodyPr>
          <a:lstStyle/>
          <a:p>
            <a:r>
              <a:rPr lang="ja-JP" altLang="en-US" dirty="0"/>
              <a:t>太陽の基本</a:t>
            </a:r>
            <a:endParaRPr lang="en-US" altLang="ja-JP" dirty="0"/>
          </a:p>
          <a:p>
            <a:r>
              <a:rPr lang="ja-JP" altLang="en-US" dirty="0"/>
              <a:t>内部構造</a:t>
            </a:r>
            <a:endParaRPr lang="en-US" altLang="ja-JP" dirty="0"/>
          </a:p>
          <a:p>
            <a:r>
              <a:rPr lang="ja-JP" altLang="en-US" dirty="0"/>
              <a:t>黒点</a:t>
            </a:r>
            <a:endParaRPr lang="en-US" altLang="ja-JP" dirty="0"/>
          </a:p>
          <a:p>
            <a:r>
              <a:rPr lang="ja-JP" altLang="en-US" dirty="0"/>
              <a:t>フレアと磁場</a:t>
            </a:r>
            <a:endParaRPr lang="en-US" altLang="ja-JP" dirty="0"/>
          </a:p>
          <a:p>
            <a:r>
              <a:rPr lang="ja-JP" altLang="en-US" dirty="0"/>
              <a:t>地球との関係</a:t>
            </a:r>
            <a:endParaRPr lang="en-US" altLang="ja-JP" dirty="0"/>
          </a:p>
          <a:p>
            <a:r>
              <a:rPr lang="ja-JP" altLang="en-US" dirty="0"/>
              <a:t>参考文献</a:t>
            </a:r>
            <a:endParaRPr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a:t>
            </a:fld>
            <a:endParaRPr kumimoji="1" lang="ja-JP" altLang="en-US"/>
          </a:p>
        </p:txBody>
      </p:sp>
    </p:spTree>
    <p:extLst>
      <p:ext uri="{BB962C8B-B14F-4D97-AF65-F5344CB8AC3E}">
        <p14:creationId xmlns:p14="http://schemas.microsoft.com/office/powerpoint/2010/main" val="2804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500"/>
                                        <p:tgtEl>
                                          <p:spTgt spid="3">
                                            <p:txEl>
                                              <p:pRg st="3" end="3"/>
                                            </p:txEl>
                                          </p:spTgt>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500"/>
                                        <p:tgtEl>
                                          <p:spTgt spid="3">
                                            <p:txEl>
                                              <p:pRg st="4" end="4"/>
                                            </p:txEl>
                                          </p:spTgt>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グループ化 5"/>
          <p:cNvGrpSpPr/>
          <p:nvPr/>
        </p:nvGrpSpPr>
        <p:grpSpPr>
          <a:xfrm>
            <a:off x="6849761" y="2062766"/>
            <a:ext cx="4504039" cy="4184833"/>
            <a:chOff x="6849761" y="2062766"/>
            <a:chExt cx="4504039" cy="4184833"/>
          </a:xfrm>
        </p:grpSpPr>
        <p:pic>
          <p:nvPicPr>
            <p:cNvPr id="5" name="図 4"/>
            <p:cNvPicPr>
              <a:picLocks noChangeAspect="1"/>
            </p:cNvPicPr>
            <p:nvPr/>
          </p:nvPicPr>
          <p:blipFill>
            <a:blip r:embed="rId3" cstate="screen">
              <a:clrChange>
                <a:clrFrom>
                  <a:srgbClr val="F5FFFF"/>
                </a:clrFrom>
                <a:clrTo>
                  <a:srgbClr val="F5FFFF">
                    <a:alpha val="0"/>
                  </a:srgbClr>
                </a:clrTo>
              </a:clrChange>
              <a:extLst>
                <a:ext uri="{28A0092B-C50C-407E-A947-70E740481C1C}">
                  <a14:useLocalDpi xmlns:a14="http://schemas.microsoft.com/office/drawing/2010/main"/>
                </a:ext>
              </a:extLst>
            </a:blip>
            <a:stretch>
              <a:fillRect/>
            </a:stretch>
          </p:blipFill>
          <p:spPr>
            <a:xfrm>
              <a:off x="7411457" y="2062766"/>
              <a:ext cx="3706368" cy="3877056"/>
            </a:xfrm>
            <a:prstGeom prst="rect">
              <a:avLst/>
            </a:prstGeom>
          </p:spPr>
        </p:pic>
        <p:sp>
          <p:nvSpPr>
            <p:cNvPr id="31" name="テキスト ボックス 30"/>
            <p:cNvSpPr txBox="1"/>
            <p:nvPr/>
          </p:nvSpPr>
          <p:spPr>
            <a:xfrm>
              <a:off x="6849761" y="5939822"/>
              <a:ext cx="4504039" cy="307777"/>
            </a:xfrm>
            <a:prstGeom prst="rect">
              <a:avLst/>
            </a:prstGeom>
            <a:noFill/>
          </p:spPr>
          <p:txBody>
            <a:bodyPr wrap="square" rtlCol="0">
              <a:spAutoFit/>
            </a:bodyPr>
            <a:lstStyle/>
            <a:p>
              <a:pPr algn="r"/>
              <a:r>
                <a:rPr lang="en-US" altLang="ja-JP" sz="1400" dirty="0"/>
                <a:t>(</a:t>
              </a:r>
              <a:r>
                <a:rPr lang="ja-JP" altLang="en-US" sz="1400" dirty="0"/>
                <a:t>ニューステージ新地学図表 </a:t>
              </a:r>
              <a:r>
                <a:rPr lang="en-US" altLang="ja-JP" sz="1400" dirty="0"/>
                <a:t>64</a:t>
              </a:r>
              <a:r>
                <a:rPr lang="ja-JP" altLang="en-US" sz="1400" dirty="0"/>
                <a:t>ページ より</a:t>
              </a:r>
              <a:r>
                <a:rPr lang="en-US" altLang="ja-JP" sz="1400" dirty="0"/>
                <a:t>)</a:t>
              </a:r>
              <a:endParaRPr kumimoji="1" lang="ja-JP" altLang="en-US" sz="1400" dirty="0"/>
            </a:p>
          </p:txBody>
        </p:sp>
      </p:grpSp>
      <p:sp>
        <p:nvSpPr>
          <p:cNvPr id="2" name="タイトル 1"/>
          <p:cNvSpPr>
            <a:spLocks noGrp="1"/>
          </p:cNvSpPr>
          <p:nvPr>
            <p:ph type="title"/>
          </p:nvPr>
        </p:nvSpPr>
        <p:spPr/>
        <p:txBody>
          <a:bodyPr/>
          <a:lstStyle/>
          <a:p>
            <a:r>
              <a:rPr lang="ja-JP" altLang="en-US" dirty="0"/>
              <a:t>内部構造はどうしてわかった？</a:t>
            </a:r>
            <a:endParaRPr kumimoji="1" lang="ja-JP" altLang="en-US" dirty="0"/>
          </a:p>
        </p:txBody>
      </p:sp>
      <p:sp>
        <p:nvSpPr>
          <p:cNvPr id="3" name="コンテンツ プレースホルダー 2"/>
          <p:cNvSpPr>
            <a:spLocks noGrp="1"/>
          </p:cNvSpPr>
          <p:nvPr>
            <p:ph idx="1"/>
          </p:nvPr>
        </p:nvSpPr>
        <p:spPr>
          <a:xfrm>
            <a:off x="838200" y="1825625"/>
            <a:ext cx="6167284" cy="4351338"/>
          </a:xfrm>
        </p:spPr>
        <p:txBody>
          <a:bodyPr/>
          <a:lstStyle/>
          <a:p>
            <a:r>
              <a:rPr lang="ja-JP" altLang="en-US" b="1" dirty="0"/>
              <a:t>日震学</a:t>
            </a:r>
            <a:r>
              <a:rPr lang="ja-JP" altLang="en-US" dirty="0"/>
              <a:t>の登場がカギ</a:t>
            </a:r>
            <a:endParaRPr lang="en-US" altLang="ja-JP" dirty="0"/>
          </a:p>
          <a:p>
            <a:r>
              <a:rPr kumimoji="1" lang="ja-JP" altLang="en-US" dirty="0"/>
              <a:t>粒状斑が煮えたぎるときに音波を発する</a:t>
            </a:r>
          </a:p>
        </p:txBody>
      </p:sp>
      <p:sp>
        <p:nvSpPr>
          <p:cNvPr id="17" name="スライド番号プレースホルダー 16"/>
          <p:cNvSpPr>
            <a:spLocks noGrp="1"/>
          </p:cNvSpPr>
          <p:nvPr>
            <p:ph type="sldNum" sz="quarter" idx="12"/>
          </p:nvPr>
        </p:nvSpPr>
        <p:spPr/>
        <p:txBody>
          <a:bodyPr/>
          <a:lstStyle/>
          <a:p>
            <a:fld id="{670A37F7-A18E-41D7-A666-A0EDDB3B8642}" type="slidenum">
              <a:rPr kumimoji="1" lang="ja-JP" altLang="en-US" smtClean="0"/>
              <a:t>20</a:t>
            </a:fld>
            <a:endParaRPr kumimoji="1" lang="ja-JP" altLang="en-US"/>
          </a:p>
        </p:txBody>
      </p:sp>
    </p:spTree>
    <p:extLst>
      <p:ext uri="{BB962C8B-B14F-4D97-AF65-F5344CB8AC3E}">
        <p14:creationId xmlns:p14="http://schemas.microsoft.com/office/powerpoint/2010/main" val="257321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 name="グループ化 8"/>
          <p:cNvGrpSpPr/>
          <p:nvPr/>
        </p:nvGrpSpPr>
        <p:grpSpPr>
          <a:xfrm>
            <a:off x="7428706" y="1690688"/>
            <a:ext cx="3925094" cy="4252903"/>
            <a:chOff x="7428706" y="1962150"/>
            <a:chExt cx="3925094" cy="4252903"/>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8706" y="1962150"/>
              <a:ext cx="3925094" cy="3925094"/>
            </a:xfrm>
            <a:prstGeom prst="rect">
              <a:avLst/>
            </a:prstGeom>
          </p:spPr>
        </p:pic>
        <p:sp>
          <p:nvSpPr>
            <p:cNvPr id="8" name="テキスト ボックス 7"/>
            <p:cNvSpPr txBox="1"/>
            <p:nvPr/>
          </p:nvSpPr>
          <p:spPr>
            <a:xfrm>
              <a:off x="9055501" y="5876499"/>
              <a:ext cx="2298299" cy="338554"/>
            </a:xfrm>
            <a:prstGeom prst="rect">
              <a:avLst/>
            </a:prstGeom>
            <a:noFill/>
          </p:spPr>
          <p:txBody>
            <a:bodyPr wrap="square" rtlCol="0">
              <a:spAutoFit/>
            </a:bodyPr>
            <a:lstStyle/>
            <a:p>
              <a:pPr algn="r"/>
              <a:r>
                <a:rPr lang="en-US" altLang="ja-JP" sz="1600" dirty="0"/>
                <a:t>SDO/NASA(2014)</a:t>
              </a:r>
              <a:endParaRPr kumimoji="1" lang="ja-JP" altLang="en-US" sz="1600" dirty="0"/>
            </a:p>
          </p:txBody>
        </p:sp>
      </p:grpSp>
      <p:sp>
        <p:nvSpPr>
          <p:cNvPr id="5" name="タイトル 4"/>
          <p:cNvSpPr>
            <a:spLocks noGrp="1"/>
          </p:cNvSpPr>
          <p:nvPr>
            <p:ph type="title"/>
          </p:nvPr>
        </p:nvSpPr>
        <p:spPr/>
        <p:txBody>
          <a:bodyPr/>
          <a:lstStyle/>
          <a:p>
            <a:r>
              <a:rPr kumimoji="1" lang="ja-JP" altLang="en-US" dirty="0"/>
              <a:t>黒点</a:t>
            </a:r>
          </a:p>
        </p:txBody>
      </p:sp>
      <p:sp>
        <p:nvSpPr>
          <p:cNvPr id="6" name="コンテンツ プレースホルダー 5"/>
          <p:cNvSpPr>
            <a:spLocks noGrp="1"/>
          </p:cNvSpPr>
          <p:nvPr>
            <p:ph idx="1"/>
          </p:nvPr>
        </p:nvSpPr>
        <p:spPr>
          <a:xfrm>
            <a:off x="838200" y="1825625"/>
            <a:ext cx="6590506" cy="4351338"/>
          </a:xfrm>
        </p:spPr>
        <p:txBody>
          <a:bodyPr/>
          <a:lstStyle/>
          <a:p>
            <a:r>
              <a:rPr kumimoji="1" lang="ja-JP" altLang="en-US" dirty="0"/>
              <a:t>光球上にみられる黒いしみ状の領域</a:t>
            </a:r>
            <a:endParaRPr kumimoji="1" lang="en-US" altLang="ja-JP" dirty="0"/>
          </a:p>
          <a:p>
            <a:r>
              <a:rPr lang="ja-JP" altLang="en-US" dirty="0"/>
              <a:t>磁場が強い</a:t>
            </a:r>
            <a:endParaRPr lang="en-US" altLang="ja-JP" dirty="0"/>
          </a:p>
          <a:p>
            <a:r>
              <a:rPr kumimoji="1" lang="ja-JP" altLang="en-US" dirty="0"/>
              <a:t>温度は周り（約</a:t>
            </a:r>
            <a:r>
              <a:rPr kumimoji="1" lang="en-US" altLang="ja-JP" dirty="0"/>
              <a:t>6000</a:t>
            </a:r>
            <a:r>
              <a:rPr lang="ja-JP" altLang="en-US" dirty="0"/>
              <a:t>度</a:t>
            </a:r>
            <a:r>
              <a:rPr lang="en-US" altLang="ja-JP" dirty="0"/>
              <a:t>C</a:t>
            </a:r>
            <a:r>
              <a:rPr kumimoji="1" lang="ja-JP" altLang="en-US" dirty="0"/>
              <a:t>）より少し低い約</a:t>
            </a:r>
            <a:r>
              <a:rPr kumimoji="1" lang="en-US" altLang="ja-JP" dirty="0"/>
              <a:t>4000</a:t>
            </a:r>
            <a:r>
              <a:rPr kumimoji="1" lang="ja-JP" altLang="en-US" dirty="0"/>
              <a:t>度</a:t>
            </a:r>
            <a:r>
              <a:rPr kumimoji="1" lang="en-US" altLang="ja-JP" dirty="0"/>
              <a:t>C</a:t>
            </a:r>
            <a:endParaRPr kumimoji="1" lang="ja-JP" altLang="en-US" dirty="0"/>
          </a:p>
        </p:txBody>
      </p:sp>
      <p:sp>
        <p:nvSpPr>
          <p:cNvPr id="2" name="スライド番号プレースホルダー 1"/>
          <p:cNvSpPr>
            <a:spLocks noGrp="1"/>
          </p:cNvSpPr>
          <p:nvPr>
            <p:ph type="sldNum" sz="quarter" idx="12"/>
          </p:nvPr>
        </p:nvSpPr>
        <p:spPr/>
        <p:txBody>
          <a:bodyPr/>
          <a:lstStyle/>
          <a:p>
            <a:fld id="{670A37F7-A18E-41D7-A666-A0EDDB3B8642}" type="slidenum">
              <a:rPr kumimoji="1" lang="ja-JP" altLang="en-US" smtClean="0"/>
              <a:t>21</a:t>
            </a:fld>
            <a:endParaRPr kumimoji="1" lang="ja-JP" altLang="en-US"/>
          </a:p>
        </p:txBody>
      </p:sp>
    </p:spTree>
    <p:extLst>
      <p:ext uri="{BB962C8B-B14F-4D97-AF65-F5344CB8AC3E}">
        <p14:creationId xmlns:p14="http://schemas.microsoft.com/office/powerpoint/2010/main" val="329838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黒点観測の歴史</a:t>
            </a:r>
          </a:p>
        </p:txBody>
      </p:sp>
      <p:sp>
        <p:nvSpPr>
          <p:cNvPr id="3" name="コンテンツ プレースホルダー 2"/>
          <p:cNvSpPr>
            <a:spLocks noGrp="1"/>
          </p:cNvSpPr>
          <p:nvPr>
            <p:ph idx="1"/>
          </p:nvPr>
        </p:nvSpPr>
        <p:spPr/>
        <p:txBody>
          <a:bodyPr/>
          <a:lstStyle/>
          <a:p>
            <a:r>
              <a:rPr kumimoji="1" lang="ja-JP" altLang="en-US" dirty="0"/>
              <a:t>黒点の記録はおよそ</a:t>
            </a:r>
            <a:r>
              <a:rPr kumimoji="1" lang="en-US" altLang="ja-JP" dirty="0"/>
              <a:t>400</a:t>
            </a:r>
            <a:r>
              <a:rPr kumimoji="1" lang="ja-JP" altLang="en-US" dirty="0"/>
              <a:t>年続いている</a:t>
            </a:r>
            <a:endParaRPr kumimoji="1" lang="en-US" altLang="ja-JP" dirty="0"/>
          </a:p>
          <a:p>
            <a:r>
              <a:rPr lang="ja-JP" altLang="en-US" dirty="0"/>
              <a:t>初めての科学的な観測はガリレオ・ガリレイ（</a:t>
            </a:r>
            <a:r>
              <a:rPr lang="en-US" altLang="ja-JP" dirty="0"/>
              <a:t>1564~1642</a:t>
            </a:r>
            <a:r>
              <a:rPr lang="ja-JP" altLang="en-US" dirty="0"/>
              <a:t>）</a:t>
            </a:r>
            <a:endParaRPr lang="en-US" altLang="ja-JP" dirty="0"/>
          </a:p>
          <a:p>
            <a:r>
              <a:rPr lang="ja-JP" altLang="en-US" dirty="0"/>
              <a:t>望遠鏡を使い、太陽の像を紙に投影してスケッチした</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22</a:t>
            </a:fld>
            <a:endParaRPr kumimoji="1" lang="ja-JP" altLang="en-US"/>
          </a:p>
        </p:txBody>
      </p:sp>
    </p:spTree>
    <p:extLst>
      <p:ext uri="{BB962C8B-B14F-4D97-AF65-F5344CB8AC3E}">
        <p14:creationId xmlns:p14="http://schemas.microsoft.com/office/powerpoint/2010/main" val="333223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黒点の観測</a:t>
            </a:r>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23</a:t>
            </a:fld>
            <a:endParaRPr kumimoji="1" lang="ja-JP" altLang="en-US"/>
          </a:p>
        </p:txBody>
      </p:sp>
      <p:pic>
        <p:nvPicPr>
          <p:cNvPr id="4" name="コンテンツ プレースホルダー 3"/>
          <p:cNvPicPr>
            <a:picLocks noGrp="1" noChangeAspect="1"/>
          </p:cNvPicPr>
          <p:nvPr>
            <p:ph idx="4294967295"/>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5137831" y="1690688"/>
            <a:ext cx="5776912" cy="4333875"/>
          </a:xfrm>
        </p:spPr>
      </p:pic>
      <p:pic>
        <p:nvPicPr>
          <p:cNvPr id="5" name="図 4"/>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97508" y="2396767"/>
            <a:ext cx="3595365" cy="2696524"/>
          </a:xfrm>
          <a:prstGeom prst="rect">
            <a:avLst/>
          </a:prstGeom>
        </p:spPr>
      </p:pic>
    </p:spTree>
    <p:extLst>
      <p:ext uri="{BB962C8B-B14F-4D97-AF65-F5344CB8AC3E}">
        <p14:creationId xmlns:p14="http://schemas.microsoft.com/office/powerpoint/2010/main" val="5839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黒点観測の歴史</a:t>
            </a:r>
          </a:p>
        </p:txBody>
      </p:sp>
      <p:sp>
        <p:nvSpPr>
          <p:cNvPr id="3" name="コンテンツ プレースホルダー 2"/>
          <p:cNvSpPr>
            <a:spLocks noGrp="1"/>
          </p:cNvSpPr>
          <p:nvPr>
            <p:ph idx="1"/>
          </p:nvPr>
        </p:nvSpPr>
        <p:spPr/>
        <p:txBody>
          <a:bodyPr/>
          <a:lstStyle/>
          <a:p>
            <a:r>
              <a:rPr lang="ja-JP" altLang="en-US" dirty="0"/>
              <a:t>黒点の数は増えたり減ったり</a:t>
            </a:r>
            <a:endParaRPr lang="en-US" altLang="ja-JP" dirty="0"/>
          </a:p>
          <a:p>
            <a:r>
              <a:rPr lang="ja-JP" altLang="en-US" dirty="0"/>
              <a:t>ハインリッヒ・シュワーベ</a:t>
            </a:r>
            <a:br>
              <a:rPr lang="en-US" altLang="ja-JP" dirty="0"/>
            </a:br>
            <a:r>
              <a:rPr lang="ja-JP" altLang="en-US" dirty="0"/>
              <a:t>黒点の数が</a:t>
            </a:r>
            <a:r>
              <a:rPr lang="ja-JP" altLang="en-US" dirty="0">
                <a:solidFill>
                  <a:srgbClr val="0070C0"/>
                </a:solidFill>
              </a:rPr>
              <a:t>最少</a:t>
            </a:r>
            <a:r>
              <a:rPr lang="ja-JP" altLang="en-US" dirty="0"/>
              <a:t>→</a:t>
            </a:r>
            <a:r>
              <a:rPr lang="ja-JP" altLang="en-US" dirty="0">
                <a:solidFill>
                  <a:srgbClr val="C00000"/>
                </a:solidFill>
              </a:rPr>
              <a:t>最多</a:t>
            </a:r>
            <a:r>
              <a:rPr lang="ja-JP" altLang="en-US" dirty="0"/>
              <a:t>→</a:t>
            </a:r>
            <a:r>
              <a:rPr lang="ja-JP" altLang="en-US" dirty="0">
                <a:solidFill>
                  <a:srgbClr val="0070C0"/>
                </a:solidFill>
              </a:rPr>
              <a:t>最少</a:t>
            </a:r>
            <a:r>
              <a:rPr lang="ja-JP" altLang="en-US" dirty="0"/>
              <a:t>にいたるまでに約１１年周期である</a:t>
            </a:r>
            <a:endParaRPr lang="en-US" altLang="ja-JP" dirty="0"/>
          </a:p>
          <a:p>
            <a:r>
              <a:rPr lang="ja-JP" altLang="en-US" dirty="0"/>
              <a:t>今ではこれを太陽活動の「１１年周期」とよぶ</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24</a:t>
            </a:fld>
            <a:endParaRPr kumimoji="1" lang="ja-JP" altLang="en-US"/>
          </a:p>
        </p:txBody>
      </p:sp>
    </p:spTree>
    <p:extLst>
      <p:ext uri="{BB962C8B-B14F-4D97-AF65-F5344CB8AC3E}">
        <p14:creationId xmlns:p14="http://schemas.microsoft.com/office/powerpoint/2010/main" val="18639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黒点が消えたとき</a:t>
            </a:r>
          </a:p>
        </p:txBody>
      </p:sp>
      <p:sp>
        <p:nvSpPr>
          <p:cNvPr id="3" name="コンテンツ プレースホルダー 2"/>
          <p:cNvSpPr>
            <a:spLocks noGrp="1"/>
          </p:cNvSpPr>
          <p:nvPr>
            <p:ph idx="1"/>
          </p:nvPr>
        </p:nvSpPr>
        <p:spPr>
          <a:xfrm>
            <a:off x="838200" y="1825625"/>
            <a:ext cx="10515600" cy="1382032"/>
          </a:xfrm>
        </p:spPr>
        <p:txBody>
          <a:bodyPr>
            <a:normAutofit/>
          </a:bodyPr>
          <a:lstStyle/>
          <a:p>
            <a:r>
              <a:rPr kumimoji="1" lang="ja-JP" altLang="en-US" dirty="0"/>
              <a:t>「マウンダー極小期」や「</a:t>
            </a:r>
            <a:r>
              <a:rPr lang="ja-JP" altLang="en-US" dirty="0"/>
              <a:t>ダル</a:t>
            </a:r>
            <a:r>
              <a:rPr kumimoji="1" lang="ja-JP" altLang="en-US" dirty="0"/>
              <a:t>トン極小期」など、黒点がほとんど見られない時期があった</a:t>
            </a:r>
            <a:endParaRPr kumimoji="1"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25</a:t>
            </a:fld>
            <a:endParaRPr kumimoji="1" lang="ja-JP" altLang="en-US"/>
          </a:p>
        </p:txBody>
      </p:sp>
      <p:grpSp>
        <p:nvGrpSpPr>
          <p:cNvPr id="18" name="グループ化 17"/>
          <p:cNvGrpSpPr/>
          <p:nvPr/>
        </p:nvGrpSpPr>
        <p:grpSpPr>
          <a:xfrm>
            <a:off x="2243520" y="3207657"/>
            <a:ext cx="7481051" cy="3429349"/>
            <a:chOff x="2054835" y="3139715"/>
            <a:chExt cx="8111359" cy="3718285"/>
          </a:xfrm>
        </p:grpSpPr>
        <p:pic>
          <p:nvPicPr>
            <p:cNvPr id="14" name="コンテンツ プレースホルダー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4835" y="3139715"/>
              <a:ext cx="8111359" cy="3379731"/>
            </a:xfrm>
            <a:prstGeom prst="rect">
              <a:avLst/>
            </a:prstGeom>
          </p:spPr>
        </p:pic>
        <p:sp>
          <p:nvSpPr>
            <p:cNvPr id="15" name="テキスト ボックス 14"/>
            <p:cNvSpPr txBox="1"/>
            <p:nvPr/>
          </p:nvSpPr>
          <p:spPr>
            <a:xfrm>
              <a:off x="7867895" y="6519446"/>
              <a:ext cx="2298299" cy="338554"/>
            </a:xfrm>
            <a:prstGeom prst="rect">
              <a:avLst/>
            </a:prstGeom>
            <a:noFill/>
          </p:spPr>
          <p:txBody>
            <a:bodyPr wrap="square" rtlCol="0">
              <a:spAutoFit/>
            </a:bodyPr>
            <a:lstStyle/>
            <a:p>
              <a:pPr algn="r"/>
              <a:r>
                <a:rPr kumimoji="1" lang="en-US" altLang="ja-JP" sz="1600" dirty="0" err="1"/>
                <a:t>wikimedia</a:t>
              </a:r>
              <a:endParaRPr kumimoji="1" lang="ja-JP" altLang="en-US" sz="1600" dirty="0"/>
            </a:p>
          </p:txBody>
        </p:sp>
      </p:grpSp>
      <p:sp>
        <p:nvSpPr>
          <p:cNvPr id="16" name="楕円 15"/>
          <p:cNvSpPr/>
          <p:nvPr/>
        </p:nvSpPr>
        <p:spPr>
          <a:xfrm>
            <a:off x="2939937" y="4756776"/>
            <a:ext cx="1583140" cy="844383"/>
          </a:xfrm>
          <a:prstGeom prst="ellipse">
            <a:avLst/>
          </a:prstGeom>
          <a:noFill/>
          <a:ln w="5715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5349276" y="4144638"/>
            <a:ext cx="814316" cy="1115562"/>
          </a:xfrm>
          <a:prstGeom prst="ellipse">
            <a:avLst/>
          </a:prstGeom>
          <a:noFill/>
          <a:ln w="5715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38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黒点が消えたとき</a:t>
            </a:r>
          </a:p>
        </p:txBody>
      </p:sp>
      <p:sp>
        <p:nvSpPr>
          <p:cNvPr id="3" name="コンテンツ プレースホルダー 2"/>
          <p:cNvSpPr>
            <a:spLocks noGrp="1"/>
          </p:cNvSpPr>
          <p:nvPr>
            <p:ph idx="1"/>
          </p:nvPr>
        </p:nvSpPr>
        <p:spPr/>
        <p:txBody>
          <a:bodyPr>
            <a:normAutofit fontScale="85000" lnSpcReduction="20000"/>
          </a:bodyPr>
          <a:lstStyle/>
          <a:p>
            <a:r>
              <a:rPr kumimoji="1" lang="ja-JP" altLang="en-US" dirty="0"/>
              <a:t>黒点の数が少ないとき＝太陽活動が静か</a:t>
            </a:r>
            <a:endParaRPr kumimoji="1" lang="en-US" altLang="ja-JP" dirty="0"/>
          </a:p>
          <a:p>
            <a:r>
              <a:rPr kumimoji="1" lang="ja-JP" altLang="en-US" dirty="0"/>
              <a:t>マウンダー極小期</a:t>
            </a:r>
            <a:br>
              <a:rPr lang="en-US" altLang="ja-JP" dirty="0"/>
            </a:br>
            <a:r>
              <a:rPr kumimoji="1" lang="en-US" altLang="ja-JP" dirty="0"/>
              <a:t>1645</a:t>
            </a:r>
            <a:r>
              <a:rPr kumimoji="1" lang="ja-JP" altLang="en-US" dirty="0"/>
              <a:t>年～</a:t>
            </a:r>
            <a:r>
              <a:rPr kumimoji="1" lang="en-US" altLang="ja-JP" dirty="0"/>
              <a:t>1715</a:t>
            </a:r>
            <a:r>
              <a:rPr kumimoji="1" lang="ja-JP" altLang="en-US" dirty="0"/>
              <a:t>年の</a:t>
            </a:r>
            <a:r>
              <a:rPr kumimoji="1" lang="en-US" altLang="ja-JP" dirty="0"/>
              <a:t>70</a:t>
            </a:r>
            <a:r>
              <a:rPr kumimoji="1" lang="ja-JP" altLang="en-US" dirty="0"/>
              <a:t>年間（日本だと江戸初期）</a:t>
            </a:r>
            <a:br>
              <a:rPr kumimoji="1" lang="en-US" altLang="ja-JP" dirty="0"/>
            </a:br>
            <a:r>
              <a:rPr kumimoji="1" lang="ja-JP" altLang="en-US" dirty="0"/>
              <a:t>黒点がほとんど見られなかった</a:t>
            </a:r>
            <a:endParaRPr kumimoji="1" lang="en-US" altLang="ja-JP" dirty="0"/>
          </a:p>
          <a:p>
            <a:r>
              <a:rPr lang="ja-JP" altLang="en-US" dirty="0"/>
              <a:t>この時期、地球の平均気温がほかの時期と比べて低かったのではないかという説</a:t>
            </a:r>
            <a:endParaRPr lang="en-US" altLang="ja-JP" dirty="0"/>
          </a:p>
          <a:p>
            <a:r>
              <a:rPr lang="en-US" altLang="ja-JP" dirty="0"/>
              <a:t>1755</a:t>
            </a:r>
            <a:r>
              <a:rPr lang="ja-JP" altLang="en-US" dirty="0"/>
              <a:t>年から始まった周期を</a:t>
            </a:r>
            <a:r>
              <a:rPr lang="en-US" altLang="ja-JP" dirty="0"/>
              <a:t>1</a:t>
            </a:r>
            <a:r>
              <a:rPr lang="ja-JP" altLang="en-US" dirty="0"/>
              <a:t>として、</a:t>
            </a:r>
            <a:r>
              <a:rPr lang="ja-JP" altLang="en-US" b="1" dirty="0"/>
              <a:t>周期に名前が付けられている</a:t>
            </a:r>
            <a:r>
              <a:rPr lang="ja-JP" altLang="en-US" dirty="0"/>
              <a:t>。いまは第</a:t>
            </a:r>
            <a:r>
              <a:rPr lang="en-US" altLang="ja-JP" dirty="0"/>
              <a:t>24</a:t>
            </a:r>
            <a:r>
              <a:rPr lang="ja-JP" altLang="en-US" dirty="0"/>
              <a:t>周期が始まったころ</a:t>
            </a:r>
            <a:endParaRPr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26</a:t>
            </a:fld>
            <a:endParaRPr kumimoji="1" lang="ja-JP" altLang="en-US"/>
          </a:p>
        </p:txBody>
      </p:sp>
    </p:spTree>
    <p:extLst>
      <p:ext uri="{BB962C8B-B14F-4D97-AF65-F5344CB8AC3E}">
        <p14:creationId xmlns:p14="http://schemas.microsoft.com/office/powerpoint/2010/main" val="38853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グループ化 4"/>
          <p:cNvGrpSpPr/>
          <p:nvPr/>
        </p:nvGrpSpPr>
        <p:grpSpPr>
          <a:xfrm>
            <a:off x="7039069" y="2666821"/>
            <a:ext cx="4314731" cy="3007500"/>
            <a:chOff x="7039069" y="2666821"/>
            <a:chExt cx="4314731" cy="3007500"/>
          </a:xfrm>
        </p:grpSpPr>
        <p:pic>
          <p:nvPicPr>
            <p:cNvPr id="9" name="コンテンツ プレースホルダー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9069" y="2666821"/>
              <a:ext cx="4314731" cy="2668946"/>
            </a:xfrm>
            <a:prstGeom prst="rect">
              <a:avLst/>
            </a:prstGeom>
          </p:spPr>
        </p:pic>
        <p:sp>
          <p:nvSpPr>
            <p:cNvPr id="10" name="テキスト ボックス 9"/>
            <p:cNvSpPr txBox="1"/>
            <p:nvPr/>
          </p:nvSpPr>
          <p:spPr>
            <a:xfrm>
              <a:off x="9055501" y="5335767"/>
              <a:ext cx="2298299" cy="338554"/>
            </a:xfrm>
            <a:prstGeom prst="rect">
              <a:avLst/>
            </a:prstGeom>
            <a:noFill/>
          </p:spPr>
          <p:txBody>
            <a:bodyPr wrap="square" rtlCol="0">
              <a:spAutoFit/>
            </a:bodyPr>
            <a:lstStyle/>
            <a:p>
              <a:pPr algn="r"/>
              <a:r>
                <a:rPr kumimoji="1" lang="en-US" altLang="ja-JP" sz="1600" dirty="0" err="1"/>
                <a:t>wikimedia</a:t>
              </a:r>
              <a:endParaRPr kumimoji="1" lang="ja-JP" altLang="en-US" sz="1600" dirty="0"/>
            </a:p>
          </p:txBody>
        </p:sp>
      </p:grpSp>
      <p:sp>
        <p:nvSpPr>
          <p:cNvPr id="2" name="タイトル 1"/>
          <p:cNvSpPr>
            <a:spLocks noGrp="1"/>
          </p:cNvSpPr>
          <p:nvPr>
            <p:ph type="title"/>
          </p:nvPr>
        </p:nvSpPr>
        <p:spPr/>
        <p:txBody>
          <a:bodyPr/>
          <a:lstStyle/>
          <a:p>
            <a:r>
              <a:rPr kumimoji="1" lang="ja-JP" altLang="en-US" dirty="0"/>
              <a:t>黒点が消えたとき</a:t>
            </a:r>
          </a:p>
        </p:txBody>
      </p:sp>
      <p:sp>
        <p:nvSpPr>
          <p:cNvPr id="3" name="コンテンツ プレースホルダー 2"/>
          <p:cNvSpPr>
            <a:spLocks noGrp="1"/>
          </p:cNvSpPr>
          <p:nvPr>
            <p:ph idx="1"/>
          </p:nvPr>
        </p:nvSpPr>
        <p:spPr>
          <a:xfrm>
            <a:off x="838200" y="1825625"/>
            <a:ext cx="5916561" cy="4351338"/>
          </a:xfrm>
        </p:spPr>
        <p:txBody>
          <a:bodyPr>
            <a:normAutofit fontScale="92500" lnSpcReduction="20000"/>
          </a:bodyPr>
          <a:lstStyle/>
          <a:p>
            <a:r>
              <a:rPr kumimoji="1" lang="ja-JP" altLang="en-US" dirty="0"/>
              <a:t>今は凍ることのないテムズ川が完全に凍った</a:t>
            </a:r>
            <a:endParaRPr kumimoji="1" lang="en-US" altLang="ja-JP" dirty="0"/>
          </a:p>
          <a:p>
            <a:r>
              <a:rPr lang="ja-JP" altLang="en-US" dirty="0"/>
              <a:t>画像は</a:t>
            </a:r>
            <a:r>
              <a:rPr lang="en-US" altLang="ja-JP" dirty="0"/>
              <a:t>1677</a:t>
            </a:r>
            <a:r>
              <a:rPr lang="ja-JP" altLang="en-US" dirty="0"/>
              <a:t>年に描かれたもの</a:t>
            </a:r>
            <a:endParaRPr lang="en-US" altLang="ja-JP" dirty="0"/>
          </a:p>
          <a:p>
            <a:r>
              <a:rPr lang="ja-JP" altLang="en-US" dirty="0"/>
              <a:t>日本でもこの時期は平均気温が低かったという研究結果もある</a:t>
            </a:r>
            <a:endParaRPr lang="en-US" altLang="ja-JP" dirty="0"/>
          </a:p>
          <a:p>
            <a:r>
              <a:rPr lang="ja-JP" altLang="en-US" dirty="0"/>
              <a:t>太陽活動と気候の関係はまだ明らかではない</a:t>
            </a:r>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27</a:t>
            </a:fld>
            <a:endParaRPr kumimoji="1" lang="ja-JP" altLang="en-US"/>
          </a:p>
        </p:txBody>
      </p:sp>
    </p:spTree>
    <p:extLst>
      <p:ext uri="{BB962C8B-B14F-4D97-AF65-F5344CB8AC3E}">
        <p14:creationId xmlns:p14="http://schemas.microsoft.com/office/powerpoint/2010/main" val="32227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 name="グループ化 19"/>
          <p:cNvGrpSpPr/>
          <p:nvPr/>
        </p:nvGrpSpPr>
        <p:grpSpPr>
          <a:xfrm>
            <a:off x="6019800" y="2020367"/>
            <a:ext cx="5334000" cy="3961854"/>
            <a:chOff x="6019800" y="2020367"/>
            <a:chExt cx="5334000" cy="3961854"/>
          </a:xfrm>
        </p:grpSpPr>
        <p:pic>
          <p:nvPicPr>
            <p:cNvPr id="12" name="図 11"/>
            <p:cNvPicPr>
              <a:picLocks noChangeAspect="1"/>
            </p:cNvPicPr>
            <p:nvPr/>
          </p:nvPicPr>
          <p:blipFill rotWithShape="1">
            <a:blip r:embed="rId2">
              <a:extLst>
                <a:ext uri="{28A0092B-C50C-407E-A947-70E740481C1C}">
                  <a14:useLocalDpi xmlns:a14="http://schemas.microsoft.com/office/drawing/2010/main"/>
                </a:ext>
              </a:extLst>
            </a:blip>
            <a:srcRect l="4737" t="8118" r="36160" b="26712"/>
            <a:stretch/>
          </p:blipFill>
          <p:spPr>
            <a:xfrm>
              <a:off x="6019800" y="2020367"/>
              <a:ext cx="5334000" cy="3961854"/>
            </a:xfrm>
            <a:prstGeom prst="rect">
              <a:avLst/>
            </a:prstGeom>
          </p:spPr>
        </p:pic>
        <p:sp>
          <p:nvSpPr>
            <p:cNvPr id="13" name="テキスト ボックス 12"/>
            <p:cNvSpPr txBox="1"/>
            <p:nvPr/>
          </p:nvSpPr>
          <p:spPr>
            <a:xfrm>
              <a:off x="9055501" y="5643667"/>
              <a:ext cx="2298299" cy="338554"/>
            </a:xfrm>
            <a:prstGeom prst="rect">
              <a:avLst/>
            </a:prstGeom>
            <a:noFill/>
          </p:spPr>
          <p:txBody>
            <a:bodyPr wrap="square" rtlCol="0">
              <a:spAutoFit/>
            </a:bodyPr>
            <a:lstStyle/>
            <a:p>
              <a:pPr algn="r"/>
              <a:r>
                <a:rPr kumimoji="1" lang="en-US" altLang="ja-JP" sz="1600" dirty="0">
                  <a:solidFill>
                    <a:schemeClr val="bg1"/>
                  </a:solidFill>
                </a:rPr>
                <a:t>SDO/NASA</a:t>
              </a:r>
              <a:endParaRPr kumimoji="1" lang="ja-JP" altLang="en-US" sz="1600" dirty="0">
                <a:solidFill>
                  <a:schemeClr val="bg1"/>
                </a:solidFill>
              </a:endParaRPr>
            </a:p>
          </p:txBody>
        </p:sp>
      </p:grpSp>
      <p:grpSp>
        <p:nvGrpSpPr>
          <p:cNvPr id="29" name="グループ化 28"/>
          <p:cNvGrpSpPr/>
          <p:nvPr/>
        </p:nvGrpSpPr>
        <p:grpSpPr>
          <a:xfrm>
            <a:off x="9266829" y="2830499"/>
            <a:ext cx="1310187" cy="1304025"/>
            <a:chOff x="9266829" y="2830499"/>
            <a:chExt cx="1310187" cy="1304025"/>
          </a:xfrm>
        </p:grpSpPr>
        <p:cxnSp>
          <p:nvCxnSpPr>
            <p:cNvPr id="21" name="直線矢印コネクタ 20"/>
            <p:cNvCxnSpPr/>
            <p:nvPr/>
          </p:nvCxnSpPr>
          <p:spPr>
            <a:xfrm flipH="1">
              <a:off x="9266829" y="3166281"/>
              <a:ext cx="532264" cy="96824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9754738" y="2830499"/>
              <a:ext cx="822278" cy="369332"/>
            </a:xfrm>
            <a:prstGeom prst="rect">
              <a:avLst/>
            </a:prstGeom>
            <a:noFill/>
          </p:spPr>
          <p:txBody>
            <a:bodyPr wrap="square" rtlCol="0">
              <a:spAutoFit/>
            </a:bodyPr>
            <a:lstStyle/>
            <a:p>
              <a:r>
                <a:rPr kumimoji="1" lang="ja-JP" altLang="en-US" dirty="0"/>
                <a:t>暗部</a:t>
              </a:r>
            </a:p>
          </p:txBody>
        </p:sp>
      </p:grpSp>
      <p:grpSp>
        <p:nvGrpSpPr>
          <p:cNvPr id="28" name="グループ化 27"/>
          <p:cNvGrpSpPr/>
          <p:nvPr/>
        </p:nvGrpSpPr>
        <p:grpSpPr>
          <a:xfrm>
            <a:off x="6999028" y="4342914"/>
            <a:ext cx="2165657" cy="1295239"/>
            <a:chOff x="6999028" y="4342914"/>
            <a:chExt cx="2165657" cy="1295239"/>
          </a:xfrm>
        </p:grpSpPr>
        <p:cxnSp>
          <p:nvCxnSpPr>
            <p:cNvPr id="24" name="直線矢印コネクタ 23"/>
            <p:cNvCxnSpPr/>
            <p:nvPr/>
          </p:nvCxnSpPr>
          <p:spPr>
            <a:xfrm flipV="1">
              <a:off x="7821306" y="4342914"/>
              <a:ext cx="1343379" cy="95117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999028" y="5268821"/>
              <a:ext cx="1094094" cy="369332"/>
            </a:xfrm>
            <a:prstGeom prst="rect">
              <a:avLst/>
            </a:prstGeom>
            <a:noFill/>
          </p:spPr>
          <p:txBody>
            <a:bodyPr wrap="square" rtlCol="0">
              <a:spAutoFit/>
            </a:bodyPr>
            <a:lstStyle/>
            <a:p>
              <a:r>
                <a:rPr lang="ja-JP" altLang="en-US" dirty="0"/>
                <a:t>半</a:t>
              </a:r>
              <a:r>
                <a:rPr kumimoji="1" lang="ja-JP" altLang="en-US" dirty="0"/>
                <a:t>暗部</a:t>
              </a:r>
            </a:p>
          </p:txBody>
        </p:sp>
      </p:grpSp>
      <p:sp>
        <p:nvSpPr>
          <p:cNvPr id="2" name="タイトル 1"/>
          <p:cNvSpPr>
            <a:spLocks noGrp="1"/>
          </p:cNvSpPr>
          <p:nvPr>
            <p:ph type="title"/>
          </p:nvPr>
        </p:nvSpPr>
        <p:spPr/>
        <p:txBody>
          <a:bodyPr/>
          <a:lstStyle/>
          <a:p>
            <a:r>
              <a:rPr kumimoji="1" lang="ja-JP" altLang="en-US" dirty="0"/>
              <a:t>黒点の正体</a:t>
            </a:r>
          </a:p>
        </p:txBody>
      </p:sp>
      <p:sp>
        <p:nvSpPr>
          <p:cNvPr id="3" name="コンテンツ プレースホルダー 2"/>
          <p:cNvSpPr>
            <a:spLocks noGrp="1"/>
          </p:cNvSpPr>
          <p:nvPr>
            <p:ph sz="half" idx="1"/>
          </p:nvPr>
        </p:nvSpPr>
        <p:spPr/>
        <p:txBody>
          <a:bodyPr/>
          <a:lstStyle/>
          <a:p>
            <a:r>
              <a:rPr kumimoji="1" lang="ja-JP" altLang="en-US" dirty="0"/>
              <a:t>黒点は「暗部」と「半暗部」からなる</a:t>
            </a:r>
            <a:endParaRPr kumimoji="1" lang="en-US" altLang="ja-JP" dirty="0"/>
          </a:p>
          <a:p>
            <a:r>
              <a:rPr lang="ja-JP" altLang="en-US" dirty="0"/>
              <a:t>中緯度から赤道面に多くあらわれる</a:t>
            </a:r>
            <a:endParaRPr kumimoji="1" lang="en-US" altLang="ja-JP" dirty="0"/>
          </a:p>
          <a:p>
            <a:r>
              <a:rPr lang="ja-JP" altLang="en-US" dirty="0"/>
              <a:t>半暗部はどのようにしてできるかわかっていない</a:t>
            </a:r>
            <a:endParaRPr kumimoji="1" lang="en-US" altLang="ja-JP" dirty="0"/>
          </a:p>
          <a:p>
            <a:endParaRPr kumimoji="1"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28</a:t>
            </a:fld>
            <a:endParaRPr kumimoji="1" lang="ja-JP" altLang="en-US"/>
          </a:p>
        </p:txBody>
      </p:sp>
    </p:spTree>
    <p:extLst>
      <p:ext uri="{BB962C8B-B14F-4D97-AF65-F5344CB8AC3E}">
        <p14:creationId xmlns:p14="http://schemas.microsoft.com/office/powerpoint/2010/main" val="267986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黒点の正体</a:t>
            </a:r>
          </a:p>
        </p:txBody>
      </p:sp>
      <p:sp>
        <p:nvSpPr>
          <p:cNvPr id="3" name="コンテンツ プレースホルダー 2"/>
          <p:cNvSpPr>
            <a:spLocks noGrp="1"/>
          </p:cNvSpPr>
          <p:nvPr>
            <p:ph idx="1"/>
          </p:nvPr>
        </p:nvSpPr>
        <p:spPr/>
        <p:txBody>
          <a:bodyPr/>
          <a:lstStyle/>
          <a:p>
            <a:r>
              <a:rPr kumimoji="1" lang="ja-JP" altLang="en-US" dirty="0"/>
              <a:t>黒点は強力な磁力線が浮き上がることでできる</a:t>
            </a:r>
            <a:endParaRPr kumimoji="1" lang="en-US" altLang="ja-JP" dirty="0"/>
          </a:p>
          <a:p>
            <a:r>
              <a:rPr lang="ja-JP" altLang="en-US" dirty="0"/>
              <a:t>出るところと入るところで２か所黒点ができるので、黒点は対であらわれることが多い</a:t>
            </a:r>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29</a:t>
            </a:fld>
            <a:endParaRPr kumimoji="1" lang="ja-JP" altLang="en-US"/>
          </a:p>
        </p:txBody>
      </p:sp>
      <p:grpSp>
        <p:nvGrpSpPr>
          <p:cNvPr id="22" name="グループ化 21"/>
          <p:cNvGrpSpPr/>
          <p:nvPr/>
        </p:nvGrpSpPr>
        <p:grpSpPr>
          <a:xfrm>
            <a:off x="7138497" y="3478695"/>
            <a:ext cx="3165047" cy="2038113"/>
            <a:chOff x="5957045" y="2914047"/>
            <a:chExt cx="3165047" cy="2038113"/>
          </a:xfrm>
        </p:grpSpPr>
        <p:sp>
          <p:nvSpPr>
            <p:cNvPr id="13" name="正方形/長方形 12"/>
            <p:cNvSpPr/>
            <p:nvPr/>
          </p:nvSpPr>
          <p:spPr>
            <a:xfrm>
              <a:off x="5967399" y="3781268"/>
              <a:ext cx="3152633" cy="1170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フリーフォーム: 図形 13"/>
            <p:cNvSpPr/>
            <p:nvPr/>
          </p:nvSpPr>
          <p:spPr>
            <a:xfrm>
              <a:off x="5965337" y="2914047"/>
              <a:ext cx="3156755" cy="1531603"/>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 name="connsiteX0" fmla="*/ 0 w 3163106"/>
                <a:gd name="connsiteY0" fmla="*/ 1069080 h 1131085"/>
                <a:gd name="connsiteX1" fmla="*/ 836636 w 3163106"/>
                <a:gd name="connsiteY1" fmla="*/ 1044628 h 1131085"/>
                <a:gd name="connsiteX2" fmla="*/ 1527901 w 3163106"/>
                <a:gd name="connsiteY2" fmla="*/ 0 h 1131085"/>
                <a:gd name="connsiteX3" fmla="*/ 2242356 w 3163106"/>
                <a:gd name="connsiteY3" fmla="*/ 1044628 h 1131085"/>
                <a:gd name="connsiteX4" fmla="*/ 3163106 w 3163106"/>
                <a:gd name="connsiteY4" fmla="*/ 1067800 h 1131085"/>
                <a:gd name="connsiteX0" fmla="*/ 0 w 3163106"/>
                <a:gd name="connsiteY0" fmla="*/ 1340526 h 1422509"/>
                <a:gd name="connsiteX1" fmla="*/ 836636 w 3163106"/>
                <a:gd name="connsiteY1" fmla="*/ 1316074 h 1422509"/>
                <a:gd name="connsiteX2" fmla="*/ 1546989 w 3163106"/>
                <a:gd name="connsiteY2" fmla="*/ 0 h 1422509"/>
                <a:gd name="connsiteX3" fmla="*/ 2242356 w 3163106"/>
                <a:gd name="connsiteY3" fmla="*/ 1316074 h 1422509"/>
                <a:gd name="connsiteX4" fmla="*/ 3163106 w 3163106"/>
                <a:gd name="connsiteY4" fmla="*/ 1339246 h 1422509"/>
                <a:gd name="connsiteX0" fmla="*/ 0 w 3163106"/>
                <a:gd name="connsiteY0" fmla="*/ 1343248 h 1423802"/>
                <a:gd name="connsiteX1" fmla="*/ 836636 w 3163106"/>
                <a:gd name="connsiteY1" fmla="*/ 1318796 h 1423802"/>
                <a:gd name="connsiteX2" fmla="*/ 1546989 w 3163106"/>
                <a:gd name="connsiteY2" fmla="*/ 2722 h 1423802"/>
                <a:gd name="connsiteX3" fmla="*/ 2189864 w 3163106"/>
                <a:gd name="connsiteY3" fmla="*/ 984708 h 1423802"/>
                <a:gd name="connsiteX4" fmla="*/ 3163106 w 3163106"/>
                <a:gd name="connsiteY4" fmla="*/ 1341968 h 1423802"/>
                <a:gd name="connsiteX0" fmla="*/ 0 w 3163106"/>
                <a:gd name="connsiteY0" fmla="*/ 1340526 h 1340527"/>
                <a:gd name="connsiteX1" fmla="*/ 865268 w 3163106"/>
                <a:gd name="connsiteY1" fmla="*/ 981987 h 1340527"/>
                <a:gd name="connsiteX2" fmla="*/ 1546989 w 3163106"/>
                <a:gd name="connsiteY2" fmla="*/ 0 h 1340527"/>
                <a:gd name="connsiteX3" fmla="*/ 2189864 w 3163106"/>
                <a:gd name="connsiteY3" fmla="*/ 981986 h 1340527"/>
                <a:gd name="connsiteX4" fmla="*/ 3163106 w 3163106"/>
                <a:gd name="connsiteY4" fmla="*/ 1339246 h 1340527"/>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623 h 1348528"/>
                <a:gd name="connsiteX1" fmla="*/ 865268 w 3163106"/>
                <a:gd name="connsiteY1" fmla="*/ 982084 h 1348528"/>
                <a:gd name="connsiteX2" fmla="*/ 1546989 w 3163106"/>
                <a:gd name="connsiteY2" fmla="*/ 97 h 1348528"/>
                <a:gd name="connsiteX3" fmla="*/ 2189864 w 3163106"/>
                <a:gd name="connsiteY3" fmla="*/ 982083 h 1348528"/>
                <a:gd name="connsiteX4" fmla="*/ 3163106 w 3163106"/>
                <a:gd name="connsiteY4" fmla="*/ 1339343 h 1348528"/>
                <a:gd name="connsiteX0" fmla="*/ 0 w 3163106"/>
                <a:gd name="connsiteY0" fmla="*/ 1340612 h 1342561"/>
                <a:gd name="connsiteX1" fmla="*/ 865268 w 3163106"/>
                <a:gd name="connsiteY1" fmla="*/ 982073 h 1342561"/>
                <a:gd name="connsiteX2" fmla="*/ 1546989 w 3163106"/>
                <a:gd name="connsiteY2" fmla="*/ 86 h 1342561"/>
                <a:gd name="connsiteX3" fmla="*/ 2189864 w 3163106"/>
                <a:gd name="connsiteY3" fmla="*/ 982072 h 1342561"/>
                <a:gd name="connsiteX4" fmla="*/ 3163106 w 3163106"/>
                <a:gd name="connsiteY4" fmla="*/ 1339332 h 1342561"/>
                <a:gd name="connsiteX0" fmla="*/ 0 w 3163106"/>
                <a:gd name="connsiteY0" fmla="*/ 1340619 h 1344181"/>
                <a:gd name="connsiteX1" fmla="*/ 865268 w 3163106"/>
                <a:gd name="connsiteY1" fmla="*/ 982080 h 1344181"/>
                <a:gd name="connsiteX2" fmla="*/ 1546989 w 3163106"/>
                <a:gd name="connsiteY2" fmla="*/ 93 h 1344181"/>
                <a:gd name="connsiteX3" fmla="*/ 2189864 w 3163106"/>
                <a:gd name="connsiteY3" fmla="*/ 982079 h 1344181"/>
                <a:gd name="connsiteX4" fmla="*/ 3163106 w 3163106"/>
                <a:gd name="connsiteY4" fmla="*/ 1339339 h 1344181"/>
                <a:gd name="connsiteX0" fmla="*/ 0 w 3163106"/>
                <a:gd name="connsiteY0" fmla="*/ 1340618 h 1343017"/>
                <a:gd name="connsiteX1" fmla="*/ 865268 w 3163106"/>
                <a:gd name="connsiteY1" fmla="*/ 982079 h 1343017"/>
                <a:gd name="connsiteX2" fmla="*/ 1546989 w 3163106"/>
                <a:gd name="connsiteY2" fmla="*/ 92 h 1343017"/>
                <a:gd name="connsiteX3" fmla="*/ 2189864 w 3163106"/>
                <a:gd name="connsiteY3" fmla="*/ 982078 h 1343017"/>
                <a:gd name="connsiteX4" fmla="*/ 3163106 w 3163106"/>
                <a:gd name="connsiteY4" fmla="*/ 1339338 h 1343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43017">
                  <a:moveTo>
                    <a:pt x="0" y="1340618"/>
                  </a:moveTo>
                  <a:cubicBezTo>
                    <a:pt x="132639" y="1336353"/>
                    <a:pt x="702878" y="1410129"/>
                    <a:pt x="865268" y="982079"/>
                  </a:cubicBezTo>
                  <a:cubicBezTo>
                    <a:pt x="1027658" y="554029"/>
                    <a:pt x="553145" y="-8260"/>
                    <a:pt x="1546989" y="92"/>
                  </a:cubicBezTo>
                  <a:cubicBezTo>
                    <a:pt x="2540833" y="8444"/>
                    <a:pt x="1982548" y="575122"/>
                    <a:pt x="2189864" y="982078"/>
                  </a:cubicBezTo>
                  <a:cubicBezTo>
                    <a:pt x="2397180" y="1389034"/>
                    <a:pt x="2812613" y="1342750"/>
                    <a:pt x="3163106" y="1339338"/>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p:cNvSpPr/>
            <p:nvPr/>
          </p:nvSpPr>
          <p:spPr>
            <a:xfrm>
              <a:off x="5961191" y="3031136"/>
              <a:ext cx="3156755" cy="1531500"/>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 name="connsiteX0" fmla="*/ 0 w 3163106"/>
                <a:gd name="connsiteY0" fmla="*/ 1069080 h 1131085"/>
                <a:gd name="connsiteX1" fmla="*/ 836636 w 3163106"/>
                <a:gd name="connsiteY1" fmla="*/ 1044628 h 1131085"/>
                <a:gd name="connsiteX2" fmla="*/ 1527901 w 3163106"/>
                <a:gd name="connsiteY2" fmla="*/ 0 h 1131085"/>
                <a:gd name="connsiteX3" fmla="*/ 2242356 w 3163106"/>
                <a:gd name="connsiteY3" fmla="*/ 1044628 h 1131085"/>
                <a:gd name="connsiteX4" fmla="*/ 3163106 w 3163106"/>
                <a:gd name="connsiteY4" fmla="*/ 1067800 h 1131085"/>
                <a:gd name="connsiteX0" fmla="*/ 0 w 3163106"/>
                <a:gd name="connsiteY0" fmla="*/ 1340526 h 1422509"/>
                <a:gd name="connsiteX1" fmla="*/ 836636 w 3163106"/>
                <a:gd name="connsiteY1" fmla="*/ 1316074 h 1422509"/>
                <a:gd name="connsiteX2" fmla="*/ 1546989 w 3163106"/>
                <a:gd name="connsiteY2" fmla="*/ 0 h 1422509"/>
                <a:gd name="connsiteX3" fmla="*/ 2242356 w 3163106"/>
                <a:gd name="connsiteY3" fmla="*/ 1316074 h 1422509"/>
                <a:gd name="connsiteX4" fmla="*/ 3163106 w 3163106"/>
                <a:gd name="connsiteY4" fmla="*/ 1339246 h 1422509"/>
                <a:gd name="connsiteX0" fmla="*/ 0 w 3163106"/>
                <a:gd name="connsiteY0" fmla="*/ 1343248 h 1423802"/>
                <a:gd name="connsiteX1" fmla="*/ 836636 w 3163106"/>
                <a:gd name="connsiteY1" fmla="*/ 1318796 h 1423802"/>
                <a:gd name="connsiteX2" fmla="*/ 1546989 w 3163106"/>
                <a:gd name="connsiteY2" fmla="*/ 2722 h 1423802"/>
                <a:gd name="connsiteX3" fmla="*/ 2189864 w 3163106"/>
                <a:gd name="connsiteY3" fmla="*/ 984708 h 1423802"/>
                <a:gd name="connsiteX4" fmla="*/ 3163106 w 3163106"/>
                <a:gd name="connsiteY4" fmla="*/ 1341968 h 1423802"/>
                <a:gd name="connsiteX0" fmla="*/ 0 w 3163106"/>
                <a:gd name="connsiteY0" fmla="*/ 1340526 h 1340527"/>
                <a:gd name="connsiteX1" fmla="*/ 865268 w 3163106"/>
                <a:gd name="connsiteY1" fmla="*/ 981987 h 1340527"/>
                <a:gd name="connsiteX2" fmla="*/ 1546989 w 3163106"/>
                <a:gd name="connsiteY2" fmla="*/ 0 h 1340527"/>
                <a:gd name="connsiteX3" fmla="*/ 2189864 w 3163106"/>
                <a:gd name="connsiteY3" fmla="*/ 981986 h 1340527"/>
                <a:gd name="connsiteX4" fmla="*/ 3163106 w 3163106"/>
                <a:gd name="connsiteY4" fmla="*/ 1339246 h 1340527"/>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623 h 1348528"/>
                <a:gd name="connsiteX1" fmla="*/ 865268 w 3163106"/>
                <a:gd name="connsiteY1" fmla="*/ 982084 h 1348528"/>
                <a:gd name="connsiteX2" fmla="*/ 1546989 w 3163106"/>
                <a:gd name="connsiteY2" fmla="*/ 97 h 1348528"/>
                <a:gd name="connsiteX3" fmla="*/ 2189864 w 3163106"/>
                <a:gd name="connsiteY3" fmla="*/ 982083 h 1348528"/>
                <a:gd name="connsiteX4" fmla="*/ 3163106 w 3163106"/>
                <a:gd name="connsiteY4" fmla="*/ 1339343 h 1348528"/>
                <a:gd name="connsiteX0" fmla="*/ 0 w 3163106"/>
                <a:gd name="connsiteY0" fmla="*/ 1340612 h 1342561"/>
                <a:gd name="connsiteX1" fmla="*/ 865268 w 3163106"/>
                <a:gd name="connsiteY1" fmla="*/ 982073 h 1342561"/>
                <a:gd name="connsiteX2" fmla="*/ 1546989 w 3163106"/>
                <a:gd name="connsiteY2" fmla="*/ 86 h 1342561"/>
                <a:gd name="connsiteX3" fmla="*/ 2189864 w 3163106"/>
                <a:gd name="connsiteY3" fmla="*/ 982072 h 1342561"/>
                <a:gd name="connsiteX4" fmla="*/ 3163106 w 3163106"/>
                <a:gd name="connsiteY4" fmla="*/ 1339332 h 1342561"/>
                <a:gd name="connsiteX0" fmla="*/ 0 w 3163106"/>
                <a:gd name="connsiteY0" fmla="*/ 1340619 h 1344181"/>
                <a:gd name="connsiteX1" fmla="*/ 865268 w 3163106"/>
                <a:gd name="connsiteY1" fmla="*/ 982080 h 1344181"/>
                <a:gd name="connsiteX2" fmla="*/ 1546989 w 3163106"/>
                <a:gd name="connsiteY2" fmla="*/ 93 h 1344181"/>
                <a:gd name="connsiteX3" fmla="*/ 2189864 w 3163106"/>
                <a:gd name="connsiteY3" fmla="*/ 982079 h 1344181"/>
                <a:gd name="connsiteX4" fmla="*/ 3163106 w 3163106"/>
                <a:gd name="connsiteY4" fmla="*/ 1339339 h 1344181"/>
                <a:gd name="connsiteX0" fmla="*/ 0 w 3163106"/>
                <a:gd name="connsiteY0" fmla="*/ 1340618 h 1343017"/>
                <a:gd name="connsiteX1" fmla="*/ 865268 w 3163106"/>
                <a:gd name="connsiteY1" fmla="*/ 982079 h 1343017"/>
                <a:gd name="connsiteX2" fmla="*/ 1546989 w 3163106"/>
                <a:gd name="connsiteY2" fmla="*/ 92 h 1343017"/>
                <a:gd name="connsiteX3" fmla="*/ 2189864 w 3163106"/>
                <a:gd name="connsiteY3" fmla="*/ 982078 h 1343017"/>
                <a:gd name="connsiteX4" fmla="*/ 3163106 w 3163106"/>
                <a:gd name="connsiteY4" fmla="*/ 1339338 h 1343017"/>
                <a:gd name="connsiteX0" fmla="*/ 0 w 3163106"/>
                <a:gd name="connsiteY0" fmla="*/ 1340526 h 1342925"/>
                <a:gd name="connsiteX1" fmla="*/ 865268 w 3163106"/>
                <a:gd name="connsiteY1" fmla="*/ 981987 h 1342925"/>
                <a:gd name="connsiteX2" fmla="*/ 1546989 w 3163106"/>
                <a:gd name="connsiteY2" fmla="*/ 0 h 1342925"/>
                <a:gd name="connsiteX3" fmla="*/ 2199408 w 3163106"/>
                <a:gd name="connsiteY3" fmla="*/ 981986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99408 w 3163106"/>
                <a:gd name="connsiteY3" fmla="*/ 981986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6 h 1342925"/>
                <a:gd name="connsiteX1" fmla="*/ 975026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8 h 1342927"/>
                <a:gd name="connsiteX1" fmla="*/ 975026 w 3163106"/>
                <a:gd name="connsiteY1" fmla="*/ 981989 h 1342927"/>
                <a:gd name="connsiteX2" fmla="*/ 1546989 w 3163106"/>
                <a:gd name="connsiteY2" fmla="*/ 2 h 1342927"/>
                <a:gd name="connsiteX3" fmla="*/ 2089651 w 3163106"/>
                <a:gd name="connsiteY3" fmla="*/ 973636 h 1342927"/>
                <a:gd name="connsiteX4" fmla="*/ 3163106 w 3163106"/>
                <a:gd name="connsiteY4" fmla="*/ 1339248 h 1342927"/>
                <a:gd name="connsiteX0" fmla="*/ 0 w 3163106"/>
                <a:gd name="connsiteY0" fmla="*/ 1340528 h 1342927"/>
                <a:gd name="connsiteX1" fmla="*/ 975026 w 3163106"/>
                <a:gd name="connsiteY1" fmla="*/ 981989 h 1342927"/>
                <a:gd name="connsiteX2" fmla="*/ 1546989 w 3163106"/>
                <a:gd name="connsiteY2" fmla="*/ 2 h 1342927"/>
                <a:gd name="connsiteX3" fmla="*/ 2089651 w 3163106"/>
                <a:gd name="connsiteY3" fmla="*/ 973636 h 1342927"/>
                <a:gd name="connsiteX4" fmla="*/ 3163106 w 3163106"/>
                <a:gd name="connsiteY4" fmla="*/ 1339248 h 134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42927">
                  <a:moveTo>
                    <a:pt x="0" y="1340528"/>
                  </a:moveTo>
                  <a:cubicBezTo>
                    <a:pt x="132639" y="1336263"/>
                    <a:pt x="812636" y="1410039"/>
                    <a:pt x="975026" y="981989"/>
                  </a:cubicBezTo>
                  <a:cubicBezTo>
                    <a:pt x="1137416" y="553939"/>
                    <a:pt x="674038" y="1394"/>
                    <a:pt x="1546989" y="2"/>
                  </a:cubicBezTo>
                  <a:cubicBezTo>
                    <a:pt x="2419940" y="-1390"/>
                    <a:pt x="1882335" y="566680"/>
                    <a:pt x="2089651" y="973636"/>
                  </a:cubicBezTo>
                  <a:cubicBezTo>
                    <a:pt x="2296967" y="1380592"/>
                    <a:pt x="2812613" y="1342660"/>
                    <a:pt x="3163106" y="1339248"/>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p:cNvSpPr/>
            <p:nvPr/>
          </p:nvSpPr>
          <p:spPr>
            <a:xfrm>
              <a:off x="5957045" y="3148179"/>
              <a:ext cx="3156755" cy="1531104"/>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 name="connsiteX0" fmla="*/ 0 w 3163106"/>
                <a:gd name="connsiteY0" fmla="*/ 1069080 h 1131085"/>
                <a:gd name="connsiteX1" fmla="*/ 836636 w 3163106"/>
                <a:gd name="connsiteY1" fmla="*/ 1044628 h 1131085"/>
                <a:gd name="connsiteX2" fmla="*/ 1527901 w 3163106"/>
                <a:gd name="connsiteY2" fmla="*/ 0 h 1131085"/>
                <a:gd name="connsiteX3" fmla="*/ 2242356 w 3163106"/>
                <a:gd name="connsiteY3" fmla="*/ 1044628 h 1131085"/>
                <a:gd name="connsiteX4" fmla="*/ 3163106 w 3163106"/>
                <a:gd name="connsiteY4" fmla="*/ 1067800 h 1131085"/>
                <a:gd name="connsiteX0" fmla="*/ 0 w 3163106"/>
                <a:gd name="connsiteY0" fmla="*/ 1340526 h 1422509"/>
                <a:gd name="connsiteX1" fmla="*/ 836636 w 3163106"/>
                <a:gd name="connsiteY1" fmla="*/ 1316074 h 1422509"/>
                <a:gd name="connsiteX2" fmla="*/ 1546989 w 3163106"/>
                <a:gd name="connsiteY2" fmla="*/ 0 h 1422509"/>
                <a:gd name="connsiteX3" fmla="*/ 2242356 w 3163106"/>
                <a:gd name="connsiteY3" fmla="*/ 1316074 h 1422509"/>
                <a:gd name="connsiteX4" fmla="*/ 3163106 w 3163106"/>
                <a:gd name="connsiteY4" fmla="*/ 1339246 h 1422509"/>
                <a:gd name="connsiteX0" fmla="*/ 0 w 3163106"/>
                <a:gd name="connsiteY0" fmla="*/ 1343248 h 1423802"/>
                <a:gd name="connsiteX1" fmla="*/ 836636 w 3163106"/>
                <a:gd name="connsiteY1" fmla="*/ 1318796 h 1423802"/>
                <a:gd name="connsiteX2" fmla="*/ 1546989 w 3163106"/>
                <a:gd name="connsiteY2" fmla="*/ 2722 h 1423802"/>
                <a:gd name="connsiteX3" fmla="*/ 2189864 w 3163106"/>
                <a:gd name="connsiteY3" fmla="*/ 984708 h 1423802"/>
                <a:gd name="connsiteX4" fmla="*/ 3163106 w 3163106"/>
                <a:gd name="connsiteY4" fmla="*/ 1341968 h 1423802"/>
                <a:gd name="connsiteX0" fmla="*/ 0 w 3163106"/>
                <a:gd name="connsiteY0" fmla="*/ 1340526 h 1340527"/>
                <a:gd name="connsiteX1" fmla="*/ 865268 w 3163106"/>
                <a:gd name="connsiteY1" fmla="*/ 981987 h 1340527"/>
                <a:gd name="connsiteX2" fmla="*/ 1546989 w 3163106"/>
                <a:gd name="connsiteY2" fmla="*/ 0 h 1340527"/>
                <a:gd name="connsiteX3" fmla="*/ 2189864 w 3163106"/>
                <a:gd name="connsiteY3" fmla="*/ 981986 h 1340527"/>
                <a:gd name="connsiteX4" fmla="*/ 3163106 w 3163106"/>
                <a:gd name="connsiteY4" fmla="*/ 1339246 h 1340527"/>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40593"/>
                <a:gd name="connsiteX1" fmla="*/ 865268 w 3163106"/>
                <a:gd name="connsiteY1" fmla="*/ 982054 h 1340593"/>
                <a:gd name="connsiteX2" fmla="*/ 1546989 w 3163106"/>
                <a:gd name="connsiteY2" fmla="*/ 67 h 1340593"/>
                <a:gd name="connsiteX3" fmla="*/ 2189864 w 3163106"/>
                <a:gd name="connsiteY3" fmla="*/ 982053 h 1340593"/>
                <a:gd name="connsiteX4" fmla="*/ 3163106 w 3163106"/>
                <a:gd name="connsiteY4" fmla="*/ 1339313 h 1340593"/>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51717"/>
                <a:gd name="connsiteX1" fmla="*/ 865268 w 3163106"/>
                <a:gd name="connsiteY1" fmla="*/ 982054 h 1351717"/>
                <a:gd name="connsiteX2" fmla="*/ 1546989 w 3163106"/>
                <a:gd name="connsiteY2" fmla="*/ 67 h 1351717"/>
                <a:gd name="connsiteX3" fmla="*/ 2189864 w 3163106"/>
                <a:gd name="connsiteY3" fmla="*/ 982053 h 1351717"/>
                <a:gd name="connsiteX4" fmla="*/ 3163106 w 3163106"/>
                <a:gd name="connsiteY4" fmla="*/ 1339313 h 1351717"/>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593 h 1342542"/>
                <a:gd name="connsiteX1" fmla="*/ 865268 w 3163106"/>
                <a:gd name="connsiteY1" fmla="*/ 982054 h 1342542"/>
                <a:gd name="connsiteX2" fmla="*/ 1546989 w 3163106"/>
                <a:gd name="connsiteY2" fmla="*/ 67 h 1342542"/>
                <a:gd name="connsiteX3" fmla="*/ 2189864 w 3163106"/>
                <a:gd name="connsiteY3" fmla="*/ 982053 h 1342542"/>
                <a:gd name="connsiteX4" fmla="*/ 3163106 w 3163106"/>
                <a:gd name="connsiteY4" fmla="*/ 1339313 h 1342542"/>
                <a:gd name="connsiteX0" fmla="*/ 0 w 3163106"/>
                <a:gd name="connsiteY0" fmla="*/ 1340623 h 1348528"/>
                <a:gd name="connsiteX1" fmla="*/ 865268 w 3163106"/>
                <a:gd name="connsiteY1" fmla="*/ 982084 h 1348528"/>
                <a:gd name="connsiteX2" fmla="*/ 1546989 w 3163106"/>
                <a:gd name="connsiteY2" fmla="*/ 97 h 1348528"/>
                <a:gd name="connsiteX3" fmla="*/ 2189864 w 3163106"/>
                <a:gd name="connsiteY3" fmla="*/ 982083 h 1348528"/>
                <a:gd name="connsiteX4" fmla="*/ 3163106 w 3163106"/>
                <a:gd name="connsiteY4" fmla="*/ 1339343 h 1348528"/>
                <a:gd name="connsiteX0" fmla="*/ 0 w 3163106"/>
                <a:gd name="connsiteY0" fmla="*/ 1340612 h 1342561"/>
                <a:gd name="connsiteX1" fmla="*/ 865268 w 3163106"/>
                <a:gd name="connsiteY1" fmla="*/ 982073 h 1342561"/>
                <a:gd name="connsiteX2" fmla="*/ 1546989 w 3163106"/>
                <a:gd name="connsiteY2" fmla="*/ 86 h 1342561"/>
                <a:gd name="connsiteX3" fmla="*/ 2189864 w 3163106"/>
                <a:gd name="connsiteY3" fmla="*/ 982072 h 1342561"/>
                <a:gd name="connsiteX4" fmla="*/ 3163106 w 3163106"/>
                <a:gd name="connsiteY4" fmla="*/ 1339332 h 1342561"/>
                <a:gd name="connsiteX0" fmla="*/ 0 w 3163106"/>
                <a:gd name="connsiteY0" fmla="*/ 1340619 h 1344181"/>
                <a:gd name="connsiteX1" fmla="*/ 865268 w 3163106"/>
                <a:gd name="connsiteY1" fmla="*/ 982080 h 1344181"/>
                <a:gd name="connsiteX2" fmla="*/ 1546989 w 3163106"/>
                <a:gd name="connsiteY2" fmla="*/ 93 h 1344181"/>
                <a:gd name="connsiteX3" fmla="*/ 2189864 w 3163106"/>
                <a:gd name="connsiteY3" fmla="*/ 982079 h 1344181"/>
                <a:gd name="connsiteX4" fmla="*/ 3163106 w 3163106"/>
                <a:gd name="connsiteY4" fmla="*/ 1339339 h 1344181"/>
                <a:gd name="connsiteX0" fmla="*/ 0 w 3163106"/>
                <a:gd name="connsiteY0" fmla="*/ 1340618 h 1343017"/>
                <a:gd name="connsiteX1" fmla="*/ 865268 w 3163106"/>
                <a:gd name="connsiteY1" fmla="*/ 982079 h 1343017"/>
                <a:gd name="connsiteX2" fmla="*/ 1546989 w 3163106"/>
                <a:gd name="connsiteY2" fmla="*/ 92 h 1343017"/>
                <a:gd name="connsiteX3" fmla="*/ 2189864 w 3163106"/>
                <a:gd name="connsiteY3" fmla="*/ 982078 h 1343017"/>
                <a:gd name="connsiteX4" fmla="*/ 3163106 w 3163106"/>
                <a:gd name="connsiteY4" fmla="*/ 1339338 h 1343017"/>
                <a:gd name="connsiteX0" fmla="*/ 0 w 3163106"/>
                <a:gd name="connsiteY0" fmla="*/ 1340526 h 1342925"/>
                <a:gd name="connsiteX1" fmla="*/ 865268 w 3163106"/>
                <a:gd name="connsiteY1" fmla="*/ 981987 h 1342925"/>
                <a:gd name="connsiteX2" fmla="*/ 1546989 w 3163106"/>
                <a:gd name="connsiteY2" fmla="*/ 0 h 1342925"/>
                <a:gd name="connsiteX3" fmla="*/ 2199408 w 3163106"/>
                <a:gd name="connsiteY3" fmla="*/ 981986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99408 w 3163106"/>
                <a:gd name="connsiteY3" fmla="*/ 981986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6 h 1342925"/>
                <a:gd name="connsiteX1" fmla="*/ 908217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6 h 1342925"/>
                <a:gd name="connsiteX1" fmla="*/ 975026 w 3163106"/>
                <a:gd name="connsiteY1" fmla="*/ 981987 h 1342925"/>
                <a:gd name="connsiteX2" fmla="*/ 1546989 w 3163106"/>
                <a:gd name="connsiteY2" fmla="*/ 0 h 1342925"/>
                <a:gd name="connsiteX3" fmla="*/ 2161231 w 3163106"/>
                <a:gd name="connsiteY3" fmla="*/ 977810 h 1342925"/>
                <a:gd name="connsiteX4" fmla="*/ 3163106 w 3163106"/>
                <a:gd name="connsiteY4" fmla="*/ 1339246 h 1342925"/>
                <a:gd name="connsiteX0" fmla="*/ 0 w 3163106"/>
                <a:gd name="connsiteY0" fmla="*/ 1340528 h 1342927"/>
                <a:gd name="connsiteX1" fmla="*/ 975026 w 3163106"/>
                <a:gd name="connsiteY1" fmla="*/ 981989 h 1342927"/>
                <a:gd name="connsiteX2" fmla="*/ 1546989 w 3163106"/>
                <a:gd name="connsiteY2" fmla="*/ 2 h 1342927"/>
                <a:gd name="connsiteX3" fmla="*/ 2089651 w 3163106"/>
                <a:gd name="connsiteY3" fmla="*/ 973636 h 1342927"/>
                <a:gd name="connsiteX4" fmla="*/ 3163106 w 3163106"/>
                <a:gd name="connsiteY4" fmla="*/ 1339248 h 1342927"/>
                <a:gd name="connsiteX0" fmla="*/ 0 w 3163106"/>
                <a:gd name="connsiteY0" fmla="*/ 1340528 h 1342927"/>
                <a:gd name="connsiteX1" fmla="*/ 975026 w 3163106"/>
                <a:gd name="connsiteY1" fmla="*/ 981989 h 1342927"/>
                <a:gd name="connsiteX2" fmla="*/ 1546989 w 3163106"/>
                <a:gd name="connsiteY2" fmla="*/ 2 h 1342927"/>
                <a:gd name="connsiteX3" fmla="*/ 2089651 w 3163106"/>
                <a:gd name="connsiteY3" fmla="*/ 973636 h 1342927"/>
                <a:gd name="connsiteX4" fmla="*/ 3163106 w 3163106"/>
                <a:gd name="connsiteY4" fmla="*/ 1339248 h 1342927"/>
                <a:gd name="connsiteX0" fmla="*/ 0 w 3163106"/>
                <a:gd name="connsiteY0" fmla="*/ 1340528 h 1342540"/>
                <a:gd name="connsiteX1" fmla="*/ 1108644 w 3163106"/>
                <a:gd name="connsiteY1" fmla="*/ 979205 h 1342540"/>
                <a:gd name="connsiteX2" fmla="*/ 1546989 w 3163106"/>
                <a:gd name="connsiteY2" fmla="*/ 2 h 1342540"/>
                <a:gd name="connsiteX3" fmla="*/ 2089651 w 3163106"/>
                <a:gd name="connsiteY3" fmla="*/ 973636 h 1342540"/>
                <a:gd name="connsiteX4" fmla="*/ 3163106 w 3163106"/>
                <a:gd name="connsiteY4" fmla="*/ 1339248 h 1342540"/>
                <a:gd name="connsiteX0" fmla="*/ 0 w 3163106"/>
                <a:gd name="connsiteY0" fmla="*/ 1340528 h 1342540"/>
                <a:gd name="connsiteX1" fmla="*/ 1108644 w 3163106"/>
                <a:gd name="connsiteY1" fmla="*/ 979205 h 1342540"/>
                <a:gd name="connsiteX2" fmla="*/ 1546989 w 3163106"/>
                <a:gd name="connsiteY2" fmla="*/ 2 h 1342540"/>
                <a:gd name="connsiteX3" fmla="*/ 1959214 w 3163106"/>
                <a:gd name="connsiteY3" fmla="*/ 970852 h 1342540"/>
                <a:gd name="connsiteX4" fmla="*/ 3163106 w 3163106"/>
                <a:gd name="connsiteY4" fmla="*/ 1339248 h 1342540"/>
                <a:gd name="connsiteX0" fmla="*/ 0 w 3163106"/>
                <a:gd name="connsiteY0" fmla="*/ 1340731 h 1342743"/>
                <a:gd name="connsiteX1" fmla="*/ 1108644 w 3163106"/>
                <a:gd name="connsiteY1" fmla="*/ 979408 h 1342743"/>
                <a:gd name="connsiteX2" fmla="*/ 1546989 w 3163106"/>
                <a:gd name="connsiteY2" fmla="*/ 205 h 1342743"/>
                <a:gd name="connsiteX3" fmla="*/ 1959214 w 3163106"/>
                <a:gd name="connsiteY3" fmla="*/ 971055 h 1342743"/>
                <a:gd name="connsiteX4" fmla="*/ 3163106 w 3163106"/>
                <a:gd name="connsiteY4" fmla="*/ 1339451 h 1342743"/>
                <a:gd name="connsiteX0" fmla="*/ 0 w 3163106"/>
                <a:gd name="connsiteY0" fmla="*/ 1340529 h 1342541"/>
                <a:gd name="connsiteX1" fmla="*/ 1076830 w 3163106"/>
                <a:gd name="connsiteY1" fmla="*/ 979206 h 1342541"/>
                <a:gd name="connsiteX2" fmla="*/ 1546989 w 3163106"/>
                <a:gd name="connsiteY2" fmla="*/ 3 h 1342541"/>
                <a:gd name="connsiteX3" fmla="*/ 1959214 w 3163106"/>
                <a:gd name="connsiteY3" fmla="*/ 970853 h 1342541"/>
                <a:gd name="connsiteX4" fmla="*/ 3163106 w 3163106"/>
                <a:gd name="connsiteY4" fmla="*/ 1339249 h 1342541"/>
                <a:gd name="connsiteX0" fmla="*/ 0 w 3163106"/>
                <a:gd name="connsiteY0" fmla="*/ 1340536 h 1342548"/>
                <a:gd name="connsiteX1" fmla="*/ 1076830 w 3163106"/>
                <a:gd name="connsiteY1" fmla="*/ 979213 h 1342548"/>
                <a:gd name="connsiteX2" fmla="*/ 1546989 w 3163106"/>
                <a:gd name="connsiteY2" fmla="*/ 10 h 1342548"/>
                <a:gd name="connsiteX3" fmla="*/ 2000572 w 3163106"/>
                <a:gd name="connsiteY3" fmla="*/ 962508 h 1342548"/>
                <a:gd name="connsiteX4" fmla="*/ 3163106 w 3163106"/>
                <a:gd name="connsiteY4" fmla="*/ 1339256 h 1342548"/>
                <a:gd name="connsiteX0" fmla="*/ 0 w 3163106"/>
                <a:gd name="connsiteY0" fmla="*/ 1340567 h 1342579"/>
                <a:gd name="connsiteX1" fmla="*/ 1076830 w 3163106"/>
                <a:gd name="connsiteY1" fmla="*/ 979244 h 1342579"/>
                <a:gd name="connsiteX2" fmla="*/ 1546989 w 3163106"/>
                <a:gd name="connsiteY2" fmla="*/ 41 h 1342579"/>
                <a:gd name="connsiteX3" fmla="*/ 2000572 w 3163106"/>
                <a:gd name="connsiteY3" fmla="*/ 962539 h 1342579"/>
                <a:gd name="connsiteX4" fmla="*/ 3163106 w 3163106"/>
                <a:gd name="connsiteY4" fmla="*/ 1339287 h 134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42579">
                  <a:moveTo>
                    <a:pt x="0" y="1340567"/>
                  </a:moveTo>
                  <a:cubicBezTo>
                    <a:pt x="132639" y="1336302"/>
                    <a:pt x="914440" y="1407294"/>
                    <a:pt x="1076830" y="979244"/>
                  </a:cubicBezTo>
                  <a:cubicBezTo>
                    <a:pt x="1239220" y="551194"/>
                    <a:pt x="864921" y="-5527"/>
                    <a:pt x="1546989" y="41"/>
                  </a:cubicBezTo>
                  <a:cubicBezTo>
                    <a:pt x="2229057" y="5609"/>
                    <a:pt x="1793256" y="555583"/>
                    <a:pt x="2000572" y="962539"/>
                  </a:cubicBezTo>
                  <a:cubicBezTo>
                    <a:pt x="2207888" y="1369495"/>
                    <a:pt x="2812613" y="1342699"/>
                    <a:pt x="3163106" y="1339287"/>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77075" y="3781268"/>
              <a:ext cx="355600" cy="668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842250" y="3781268"/>
              <a:ext cx="355600" cy="668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496050" y="3427554"/>
              <a:ext cx="281025" cy="369332"/>
            </a:xfrm>
            <a:prstGeom prst="rect">
              <a:avLst/>
            </a:prstGeom>
            <a:noFill/>
          </p:spPr>
          <p:txBody>
            <a:bodyPr wrap="square" rtlCol="0">
              <a:spAutoFit/>
            </a:bodyPr>
            <a:lstStyle/>
            <a:p>
              <a:r>
                <a:rPr kumimoji="1" lang="en-US" altLang="ja-JP" dirty="0">
                  <a:solidFill>
                    <a:srgbClr val="FF6600"/>
                  </a:solidFill>
                </a:rPr>
                <a:t>N</a:t>
              </a:r>
              <a:endParaRPr kumimoji="1" lang="ja-JP" altLang="en-US" dirty="0">
                <a:solidFill>
                  <a:srgbClr val="FF6600"/>
                </a:solidFill>
              </a:endParaRPr>
            </a:p>
          </p:txBody>
        </p:sp>
        <p:sp>
          <p:nvSpPr>
            <p:cNvPr id="21" name="テキスト ボックス 20"/>
            <p:cNvSpPr txBox="1"/>
            <p:nvPr/>
          </p:nvSpPr>
          <p:spPr>
            <a:xfrm>
              <a:off x="8108016" y="3427554"/>
              <a:ext cx="281025" cy="369332"/>
            </a:xfrm>
            <a:prstGeom prst="rect">
              <a:avLst/>
            </a:prstGeom>
            <a:noFill/>
          </p:spPr>
          <p:txBody>
            <a:bodyPr wrap="square" rtlCol="0">
              <a:spAutoFit/>
            </a:bodyPr>
            <a:lstStyle/>
            <a:p>
              <a:r>
                <a:rPr lang="en-US" altLang="ja-JP" dirty="0">
                  <a:solidFill>
                    <a:srgbClr val="0070C0"/>
                  </a:solidFill>
                </a:rPr>
                <a:t>S</a:t>
              </a:r>
              <a:endParaRPr kumimoji="1" lang="ja-JP" altLang="en-US" dirty="0">
                <a:solidFill>
                  <a:srgbClr val="0070C0"/>
                </a:solidFill>
              </a:endParaRPr>
            </a:p>
          </p:txBody>
        </p:sp>
      </p:grpSp>
      <p:sp>
        <p:nvSpPr>
          <p:cNvPr id="26" name="矢印: 右 25"/>
          <p:cNvSpPr/>
          <p:nvPr/>
        </p:nvSpPr>
        <p:spPr>
          <a:xfrm>
            <a:off x="5680711" y="4247477"/>
            <a:ext cx="978408" cy="4846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852188" y="4186529"/>
            <a:ext cx="3547099" cy="1328262"/>
            <a:chOff x="1852188" y="4186529"/>
            <a:chExt cx="3547099" cy="1328262"/>
          </a:xfrm>
        </p:grpSpPr>
        <p:grpSp>
          <p:nvGrpSpPr>
            <p:cNvPr id="27" name="グループ化 26"/>
            <p:cNvGrpSpPr/>
            <p:nvPr/>
          </p:nvGrpSpPr>
          <p:grpSpPr>
            <a:xfrm>
              <a:off x="1888456" y="4186529"/>
              <a:ext cx="3510831" cy="1328262"/>
              <a:chOff x="1930688" y="3627729"/>
              <a:chExt cx="3510831" cy="1328262"/>
            </a:xfrm>
          </p:grpSpPr>
          <p:grpSp>
            <p:nvGrpSpPr>
              <p:cNvPr id="25" name="グループ化 24"/>
              <p:cNvGrpSpPr/>
              <p:nvPr/>
            </p:nvGrpSpPr>
            <p:grpSpPr>
              <a:xfrm>
                <a:off x="1930688" y="3627729"/>
                <a:ext cx="3156779" cy="1328262"/>
                <a:chOff x="1155914" y="3623898"/>
                <a:chExt cx="3156779" cy="1328262"/>
              </a:xfrm>
            </p:grpSpPr>
            <p:sp>
              <p:nvSpPr>
                <p:cNvPr id="5" name="正方形/長方形 4"/>
                <p:cNvSpPr/>
                <p:nvPr/>
              </p:nvSpPr>
              <p:spPr>
                <a:xfrm>
                  <a:off x="1155914" y="3781268"/>
                  <a:ext cx="3152633" cy="1170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フリーフォーム: 図形 8"/>
                <p:cNvSpPr/>
                <p:nvPr/>
              </p:nvSpPr>
              <p:spPr>
                <a:xfrm>
                  <a:off x="1155938" y="4290514"/>
                  <a:ext cx="3156755" cy="152400"/>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3635">
                      <a:moveTo>
                        <a:pt x="0" y="133635"/>
                      </a:moveTo>
                      <a:cubicBezTo>
                        <a:pt x="132639" y="129370"/>
                        <a:pt x="581191" y="131456"/>
                        <a:pt x="836636" y="109183"/>
                      </a:cubicBezTo>
                      <a:cubicBezTo>
                        <a:pt x="1092081" y="86910"/>
                        <a:pt x="1298385" y="0"/>
                        <a:pt x="1532672" y="0"/>
                      </a:cubicBezTo>
                      <a:cubicBezTo>
                        <a:pt x="1766959" y="0"/>
                        <a:pt x="1970617" y="87124"/>
                        <a:pt x="2242356" y="109183"/>
                      </a:cubicBezTo>
                      <a:cubicBezTo>
                        <a:pt x="2514095" y="131242"/>
                        <a:pt x="2841246" y="135767"/>
                        <a:pt x="3163106" y="132355"/>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p:cNvSpPr/>
                <p:nvPr/>
              </p:nvSpPr>
              <p:spPr>
                <a:xfrm>
                  <a:off x="1155926" y="4411550"/>
                  <a:ext cx="3156755" cy="152400"/>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3635">
                      <a:moveTo>
                        <a:pt x="0" y="133635"/>
                      </a:moveTo>
                      <a:cubicBezTo>
                        <a:pt x="132639" y="129370"/>
                        <a:pt x="581191" y="131456"/>
                        <a:pt x="836636" y="109183"/>
                      </a:cubicBezTo>
                      <a:cubicBezTo>
                        <a:pt x="1092081" y="86910"/>
                        <a:pt x="1298385" y="0"/>
                        <a:pt x="1532672" y="0"/>
                      </a:cubicBezTo>
                      <a:cubicBezTo>
                        <a:pt x="1766959" y="0"/>
                        <a:pt x="1970617" y="87124"/>
                        <a:pt x="2242356" y="109183"/>
                      </a:cubicBezTo>
                      <a:cubicBezTo>
                        <a:pt x="2514095" y="131242"/>
                        <a:pt x="2841246" y="135767"/>
                        <a:pt x="3163106" y="132355"/>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p:cNvSpPr/>
                <p:nvPr/>
              </p:nvSpPr>
              <p:spPr>
                <a:xfrm>
                  <a:off x="1155932" y="4532585"/>
                  <a:ext cx="3156755" cy="152400"/>
                </a:xfrm>
                <a:custGeom>
                  <a:avLst/>
                  <a:gdLst>
                    <a:gd name="connsiteX0" fmla="*/ 0 w 3166281"/>
                    <a:gd name="connsiteY0" fmla="*/ 95535 h 125409"/>
                    <a:gd name="connsiteX1" fmla="*/ 846161 w 3166281"/>
                    <a:gd name="connsiteY1" fmla="*/ 109183 h 125409"/>
                    <a:gd name="connsiteX2" fmla="*/ 1542197 w 3166281"/>
                    <a:gd name="connsiteY2" fmla="*/ 0 h 125409"/>
                    <a:gd name="connsiteX3" fmla="*/ 2251881 w 3166281"/>
                    <a:gd name="connsiteY3" fmla="*/ 109183 h 125409"/>
                    <a:gd name="connsiteX4" fmla="*/ 3166281 w 3166281"/>
                    <a:gd name="connsiteY4" fmla="*/ 122830 h 125409"/>
                    <a:gd name="connsiteX0" fmla="*/ 0 w 3156756"/>
                    <a:gd name="connsiteY0" fmla="*/ 133635 h 139193"/>
                    <a:gd name="connsiteX1" fmla="*/ 836636 w 3156756"/>
                    <a:gd name="connsiteY1" fmla="*/ 109183 h 139193"/>
                    <a:gd name="connsiteX2" fmla="*/ 1532672 w 3156756"/>
                    <a:gd name="connsiteY2" fmla="*/ 0 h 139193"/>
                    <a:gd name="connsiteX3" fmla="*/ 2242356 w 3156756"/>
                    <a:gd name="connsiteY3" fmla="*/ 109183 h 139193"/>
                    <a:gd name="connsiteX4" fmla="*/ 3156756 w 3156756"/>
                    <a:gd name="connsiteY4" fmla="*/ 122830 h 139193"/>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56756"/>
                    <a:gd name="connsiteY0" fmla="*/ 133635 h 133635"/>
                    <a:gd name="connsiteX1" fmla="*/ 836636 w 3156756"/>
                    <a:gd name="connsiteY1" fmla="*/ 109183 h 133635"/>
                    <a:gd name="connsiteX2" fmla="*/ 1532672 w 3156756"/>
                    <a:gd name="connsiteY2" fmla="*/ 0 h 133635"/>
                    <a:gd name="connsiteX3" fmla="*/ 2242356 w 3156756"/>
                    <a:gd name="connsiteY3" fmla="*/ 109183 h 133635"/>
                    <a:gd name="connsiteX4" fmla="*/ 3156756 w 3156756"/>
                    <a:gd name="connsiteY4" fmla="*/ 122830 h 133635"/>
                    <a:gd name="connsiteX0" fmla="*/ 0 w 3163106"/>
                    <a:gd name="connsiteY0" fmla="*/ 133635 h 133635"/>
                    <a:gd name="connsiteX1" fmla="*/ 836636 w 3163106"/>
                    <a:gd name="connsiteY1" fmla="*/ 109183 h 133635"/>
                    <a:gd name="connsiteX2" fmla="*/ 1532672 w 3163106"/>
                    <a:gd name="connsiteY2" fmla="*/ 0 h 133635"/>
                    <a:gd name="connsiteX3" fmla="*/ 2242356 w 3163106"/>
                    <a:gd name="connsiteY3" fmla="*/ 109183 h 133635"/>
                    <a:gd name="connsiteX4" fmla="*/ 3163106 w 3163106"/>
                    <a:gd name="connsiteY4" fmla="*/ 132355 h 13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06" h="133635">
                      <a:moveTo>
                        <a:pt x="0" y="133635"/>
                      </a:moveTo>
                      <a:cubicBezTo>
                        <a:pt x="132639" y="129370"/>
                        <a:pt x="581191" y="131456"/>
                        <a:pt x="836636" y="109183"/>
                      </a:cubicBezTo>
                      <a:cubicBezTo>
                        <a:pt x="1092081" y="86910"/>
                        <a:pt x="1298385" y="0"/>
                        <a:pt x="1532672" y="0"/>
                      </a:cubicBezTo>
                      <a:cubicBezTo>
                        <a:pt x="1766959" y="0"/>
                        <a:pt x="1970617" y="87124"/>
                        <a:pt x="2242356" y="109183"/>
                      </a:cubicBezTo>
                      <a:cubicBezTo>
                        <a:pt x="2514095" y="131242"/>
                        <a:pt x="2841246" y="135767"/>
                        <a:pt x="3163106" y="132355"/>
                      </a:cubicBezTo>
                    </a:path>
                  </a:pathLst>
                </a:custGeom>
                <a:noFill/>
                <a:ln>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p:cNvSpPr/>
                <p:nvPr/>
              </p:nvSpPr>
              <p:spPr>
                <a:xfrm rot="16200000">
                  <a:off x="2459441" y="3798334"/>
                  <a:ext cx="545579" cy="196708"/>
                </a:xfrm>
                <a:prstGeom prst="rightArrow">
                  <a:avLst>
                    <a:gd name="adj1" fmla="val 50000"/>
                    <a:gd name="adj2" fmla="val 127419"/>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4193875" y="4122249"/>
                <a:ext cx="1247644" cy="369332"/>
              </a:xfrm>
              <a:prstGeom prst="rect">
                <a:avLst/>
              </a:prstGeom>
              <a:noFill/>
            </p:spPr>
            <p:txBody>
              <a:bodyPr wrap="square" rtlCol="0">
                <a:spAutoFit/>
              </a:bodyPr>
              <a:lstStyle/>
              <a:p>
                <a:r>
                  <a:rPr lang="ja-JP" altLang="en-US" dirty="0"/>
                  <a:t>磁力線</a:t>
                </a:r>
                <a:endParaRPr kumimoji="1" lang="ja-JP" altLang="en-US" dirty="0"/>
              </a:p>
            </p:txBody>
          </p:sp>
        </p:grpSp>
        <p:sp>
          <p:nvSpPr>
            <p:cNvPr id="28" name="テキスト ボックス 27"/>
            <p:cNvSpPr txBox="1"/>
            <p:nvPr/>
          </p:nvSpPr>
          <p:spPr>
            <a:xfrm>
              <a:off x="1852188" y="4337674"/>
              <a:ext cx="1247644" cy="369332"/>
            </a:xfrm>
            <a:prstGeom prst="rect">
              <a:avLst/>
            </a:prstGeom>
            <a:noFill/>
          </p:spPr>
          <p:txBody>
            <a:bodyPr wrap="square" rtlCol="0">
              <a:spAutoFit/>
            </a:bodyPr>
            <a:lstStyle/>
            <a:p>
              <a:r>
                <a:rPr lang="ja-JP" altLang="en-US" dirty="0"/>
                <a:t>光球面</a:t>
              </a:r>
              <a:endParaRPr kumimoji="1" lang="ja-JP" altLang="en-US" dirty="0"/>
            </a:p>
          </p:txBody>
        </p:sp>
      </p:grpSp>
    </p:spTree>
    <p:extLst>
      <p:ext uri="{BB962C8B-B14F-4D97-AF65-F5344CB8AC3E}">
        <p14:creationId xmlns:p14="http://schemas.microsoft.com/office/powerpoint/2010/main" val="18617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太陽ってどんな星？～場所</a:t>
            </a:r>
            <a:r>
              <a:rPr lang="ja-JP" altLang="en-US" dirty="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太陽系の中心</a:t>
                </a:r>
                <a:endParaRPr kumimoji="1" lang="en-US" altLang="ja-JP" dirty="0"/>
              </a:p>
              <a:p>
                <a:r>
                  <a:rPr lang="ja-JP" altLang="en-US" dirty="0"/>
                  <a:t>地球との距離はおよそ</a:t>
                </a:r>
                <a14:m>
                  <m:oMath xmlns:m="http://schemas.openxmlformats.org/officeDocument/2006/math">
                    <m:r>
                      <a:rPr lang="en-US" altLang="ja-JP" b="0" i="1" dirty="0" smtClean="0">
                        <a:latin typeface="Cambria Math" panose="02040503050406030204" pitchFamily="18" charset="0"/>
                      </a:rPr>
                      <m:t>1.5</m:t>
                    </m:r>
                    <m:r>
                      <a:rPr lang="en-US" altLang="ja-JP" b="0" i="1" dirty="0" smtClean="0">
                        <a:latin typeface="Cambria Math" panose="02040503050406030204" pitchFamily="18" charset="0"/>
                        <a:ea typeface="Cambria Math" panose="02040503050406030204" pitchFamily="18" charset="0"/>
                      </a:rPr>
                      <m:t>×</m:t>
                    </m:r>
                    <m:sSup>
                      <m:sSupPr>
                        <m:ctrlPr>
                          <a:rPr lang="en-US" altLang="ja-JP" b="0" i="1" dirty="0" smtClean="0">
                            <a:latin typeface="Cambria Math" panose="02040503050406030204" pitchFamily="18" charset="0"/>
                            <a:ea typeface="Cambria Math" panose="02040503050406030204" pitchFamily="18" charset="0"/>
                          </a:rPr>
                        </m:ctrlPr>
                      </m:sSupPr>
                      <m:e>
                        <m:r>
                          <a:rPr lang="en-US" altLang="ja-JP" b="0" i="1" dirty="0" smtClean="0">
                            <a:latin typeface="Cambria Math" panose="02040503050406030204" pitchFamily="18" charset="0"/>
                            <a:ea typeface="Cambria Math" panose="02040503050406030204" pitchFamily="18" charset="0"/>
                          </a:rPr>
                          <m:t>10</m:t>
                        </m:r>
                      </m:e>
                      <m:sup>
                        <m:r>
                          <a:rPr lang="en-US" altLang="ja-JP" b="0" i="1" dirty="0" smtClean="0">
                            <a:latin typeface="Cambria Math" panose="02040503050406030204" pitchFamily="18" charset="0"/>
                            <a:ea typeface="Cambria Math" panose="02040503050406030204" pitchFamily="18" charset="0"/>
                          </a:rPr>
                          <m:t>8</m:t>
                        </m:r>
                      </m:sup>
                    </m:sSup>
                  </m:oMath>
                </a14:m>
                <a:r>
                  <a:rPr kumimoji="1" lang="en-US" altLang="ja-JP" dirty="0"/>
                  <a:t>km</a:t>
                </a:r>
                <a:r>
                  <a:rPr kumimoji="1" lang="ja-JP" altLang="en-US" dirty="0"/>
                  <a:t>（</a:t>
                </a:r>
                <a:r>
                  <a:rPr kumimoji="1" lang="en-US" altLang="ja-JP" dirty="0"/>
                  <a:t>=</a:t>
                </a:r>
                <a:r>
                  <a:rPr kumimoji="1" lang="ja-JP" altLang="en-US" dirty="0"/>
                  <a:t>１天文単位）</a:t>
                </a:r>
                <a:endParaRPr kumimoji="1" lang="en-US" altLang="ja-JP" dirty="0"/>
              </a:p>
              <a:p>
                <a:r>
                  <a:rPr lang="ja-JP" altLang="en-US" dirty="0"/>
                  <a:t>銀河系の中では図のような位置</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ja-JP" altLang="en-US">
                    <a:noFill/>
                  </a:rPr>
                  <a:t> </a:t>
                </a:r>
              </a:p>
            </p:txBody>
          </p:sp>
        </mc:Fallback>
      </mc:AlternateContent>
      <p:grpSp>
        <p:nvGrpSpPr>
          <p:cNvPr id="13" name="グループ化 12"/>
          <p:cNvGrpSpPr/>
          <p:nvPr/>
        </p:nvGrpSpPr>
        <p:grpSpPr>
          <a:xfrm>
            <a:off x="6255657" y="3616133"/>
            <a:ext cx="5098143" cy="2560830"/>
            <a:chOff x="5493465" y="3248843"/>
            <a:chExt cx="5860335" cy="2928120"/>
          </a:xfrm>
        </p:grpSpPr>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3465" y="3248843"/>
              <a:ext cx="5860335" cy="2928120"/>
            </a:xfrm>
            <a:prstGeom prst="rect">
              <a:avLst/>
            </a:prstGeom>
          </p:spPr>
        </p:pic>
        <p:cxnSp>
          <p:nvCxnSpPr>
            <p:cNvPr id="6" name="直線矢印コネクタ 5"/>
            <p:cNvCxnSpPr/>
            <p:nvPr/>
          </p:nvCxnSpPr>
          <p:spPr>
            <a:xfrm>
              <a:off x="5967211" y="3898263"/>
              <a:ext cx="373487" cy="711609"/>
            </a:xfrm>
            <a:prstGeom prst="straightConnector1">
              <a:avLst/>
            </a:prstGeom>
            <a:ln w="5715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9388699" y="4879566"/>
              <a:ext cx="2146" cy="838656"/>
            </a:xfrm>
            <a:prstGeom prst="straightConnector1">
              <a:avLst/>
            </a:prstGeom>
            <a:ln w="5715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748530" y="5834130"/>
              <a:ext cx="4605270" cy="307777"/>
            </a:xfrm>
            <a:prstGeom prst="rect">
              <a:avLst/>
            </a:prstGeom>
            <a:noFill/>
            <a:ln>
              <a:noFill/>
            </a:ln>
          </p:spPr>
          <p:txBody>
            <a:bodyPr wrap="square" rtlCol="0">
              <a:spAutoFit/>
            </a:bodyPr>
            <a:lstStyle/>
            <a:p>
              <a:pPr algn="r"/>
              <a:r>
                <a:rPr kumimoji="1" lang="ja-JP" altLang="en-US" sz="1400" dirty="0">
                  <a:solidFill>
                    <a:schemeClr val="bg1"/>
                  </a:solidFill>
                </a:rPr>
                <a:t>（ニューステージ新地学図表 </a:t>
              </a:r>
              <a:r>
                <a:rPr kumimoji="1" lang="en-US" altLang="ja-JP" sz="1400" dirty="0">
                  <a:solidFill>
                    <a:schemeClr val="bg1"/>
                  </a:solidFill>
                </a:rPr>
                <a:t>14</a:t>
              </a:r>
              <a:r>
                <a:rPr kumimoji="1" lang="ja-JP" altLang="en-US" sz="1400" dirty="0">
                  <a:solidFill>
                    <a:schemeClr val="bg1"/>
                  </a:solidFill>
                </a:rPr>
                <a:t>ページ より）</a:t>
              </a:r>
              <a:endParaRPr kumimoji="1" lang="ja-JP" altLang="en-US" dirty="0">
                <a:solidFill>
                  <a:schemeClr val="bg1"/>
                </a:solidFill>
              </a:endParaRPr>
            </a:p>
          </p:txBody>
        </p:sp>
      </p:grpSp>
      <p:sp>
        <p:nvSpPr>
          <p:cNvPr id="5" name="スライド番号プレースホルダー 4"/>
          <p:cNvSpPr>
            <a:spLocks noGrp="1"/>
          </p:cNvSpPr>
          <p:nvPr>
            <p:ph type="sldNum" sz="quarter" idx="12"/>
          </p:nvPr>
        </p:nvSpPr>
        <p:spPr/>
        <p:txBody>
          <a:bodyPr/>
          <a:lstStyle/>
          <a:p>
            <a:fld id="{670A37F7-A18E-41D7-A666-A0EDDB3B8642}" type="slidenum">
              <a:rPr kumimoji="1" lang="ja-JP" altLang="en-US" smtClean="0"/>
              <a:t>3</a:t>
            </a:fld>
            <a:endParaRPr kumimoji="1" lang="ja-JP" altLang="en-US"/>
          </a:p>
        </p:txBody>
      </p:sp>
    </p:spTree>
    <p:extLst>
      <p:ext uri="{BB962C8B-B14F-4D97-AF65-F5344CB8AC3E}">
        <p14:creationId xmlns:p14="http://schemas.microsoft.com/office/powerpoint/2010/main" val="3510411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なぜ黒点の温度は低いのか</a:t>
            </a:r>
          </a:p>
        </p:txBody>
      </p:sp>
      <p:sp>
        <p:nvSpPr>
          <p:cNvPr id="3" name="コンテンツ プレースホルダー 2"/>
          <p:cNvSpPr>
            <a:spLocks noGrp="1"/>
          </p:cNvSpPr>
          <p:nvPr>
            <p:ph idx="1"/>
          </p:nvPr>
        </p:nvSpPr>
        <p:spPr/>
        <p:txBody>
          <a:bodyPr/>
          <a:lstStyle/>
          <a:p>
            <a:r>
              <a:rPr kumimoji="1" lang="ja-JP" altLang="en-US" dirty="0"/>
              <a:t>黒点の下では対流が起きにくくなっているから</a:t>
            </a:r>
            <a:endParaRPr kumimoji="1" lang="en-US" altLang="ja-JP" dirty="0"/>
          </a:p>
          <a:p>
            <a:r>
              <a:rPr lang="ja-JP" altLang="en-US" dirty="0"/>
              <a:t>プラズマは磁力線を横切る方向に動きにくい</a:t>
            </a:r>
            <a:endParaRPr lang="en-US" altLang="ja-JP" dirty="0"/>
          </a:p>
          <a:p>
            <a:r>
              <a:rPr lang="ja-JP" altLang="en-US" dirty="0"/>
              <a:t>プラズマの対流が妨げられるために低温になっていると考えられている。</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30</a:t>
            </a:fld>
            <a:endParaRPr kumimoji="1" lang="ja-JP" altLang="en-US"/>
          </a:p>
        </p:txBody>
      </p:sp>
    </p:spTree>
    <p:extLst>
      <p:ext uri="{BB962C8B-B14F-4D97-AF65-F5344CB8AC3E}">
        <p14:creationId xmlns:p14="http://schemas.microsoft.com/office/powerpoint/2010/main" val="27951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強い磁場が生まれるわけ</a:t>
            </a:r>
          </a:p>
        </p:txBody>
      </p:sp>
      <p:sp>
        <p:nvSpPr>
          <p:cNvPr id="3" name="コンテンツ プレースホルダー 2"/>
          <p:cNvSpPr>
            <a:spLocks noGrp="1"/>
          </p:cNvSpPr>
          <p:nvPr>
            <p:ph idx="1"/>
          </p:nvPr>
        </p:nvSpPr>
        <p:spPr>
          <a:xfrm>
            <a:off x="838200" y="1825626"/>
            <a:ext cx="10515600" cy="799588"/>
          </a:xfrm>
        </p:spPr>
        <p:txBody>
          <a:bodyPr/>
          <a:lstStyle/>
          <a:p>
            <a:r>
              <a:rPr lang="ja-JP" altLang="en-US" dirty="0"/>
              <a:t>差動回転によって、磁力線が引き伸ばされて巻き付く</a:t>
            </a:r>
            <a:endParaRPr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31</a:t>
            </a:fld>
            <a:endParaRPr kumimoji="1" lang="ja-JP" altLang="en-US"/>
          </a:p>
        </p:txBody>
      </p:sp>
      <p:grpSp>
        <p:nvGrpSpPr>
          <p:cNvPr id="18" name="グループ化 17"/>
          <p:cNvGrpSpPr/>
          <p:nvPr/>
        </p:nvGrpSpPr>
        <p:grpSpPr>
          <a:xfrm>
            <a:off x="2015613" y="2727690"/>
            <a:ext cx="8160774" cy="3756440"/>
            <a:chOff x="2015613" y="2727690"/>
            <a:chExt cx="8160774" cy="3756440"/>
          </a:xfrm>
        </p:grpSpPr>
        <p:grpSp>
          <p:nvGrpSpPr>
            <p:cNvPr id="8" name="グループ化 7"/>
            <p:cNvGrpSpPr/>
            <p:nvPr/>
          </p:nvGrpSpPr>
          <p:grpSpPr>
            <a:xfrm>
              <a:off x="2015613" y="2727690"/>
              <a:ext cx="8160774" cy="3756440"/>
              <a:chOff x="2015613" y="2727690"/>
              <a:chExt cx="8160774" cy="3756440"/>
            </a:xfrm>
          </p:grpSpPr>
          <p:pic>
            <p:nvPicPr>
              <p:cNvPr id="6" name="図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015613" y="2727690"/>
                <a:ext cx="8160774" cy="3500468"/>
              </a:xfrm>
              <a:prstGeom prst="rect">
                <a:avLst/>
              </a:prstGeom>
            </p:spPr>
          </p:pic>
          <p:sp>
            <p:nvSpPr>
              <p:cNvPr id="7" name="テキスト ボックス 6"/>
              <p:cNvSpPr txBox="1"/>
              <p:nvPr/>
            </p:nvSpPr>
            <p:spPr>
              <a:xfrm>
                <a:off x="6400800" y="5899355"/>
                <a:ext cx="3775587" cy="584775"/>
              </a:xfrm>
              <a:prstGeom prst="rect">
                <a:avLst/>
              </a:prstGeom>
              <a:solidFill>
                <a:schemeClr val="bg1"/>
              </a:solidFill>
            </p:spPr>
            <p:txBody>
              <a:bodyPr wrap="square" rtlCol="0">
                <a:spAutoFit/>
              </a:bodyPr>
              <a:lstStyle/>
              <a:p>
                <a:pPr algn="r"/>
                <a:r>
                  <a:rPr kumimoji="1" lang="en-US" altLang="ja-JP" sz="1600" dirty="0"/>
                  <a:t>NHK</a:t>
                </a:r>
                <a:r>
                  <a:rPr kumimoji="1" lang="ja-JP" altLang="en-US" sz="1600" dirty="0"/>
                  <a:t>サイエンス</a:t>
                </a:r>
                <a:r>
                  <a:rPr kumimoji="1" lang="en-US" altLang="ja-JP" sz="1600" dirty="0"/>
                  <a:t>ZERO </a:t>
                </a:r>
                <a:r>
                  <a:rPr kumimoji="1" lang="ja-JP" altLang="en-US" sz="1600" dirty="0"/>
                  <a:t>太陽活動の謎</a:t>
                </a:r>
                <a:br>
                  <a:rPr kumimoji="1" lang="en-US" altLang="ja-JP" sz="1600" dirty="0"/>
                </a:br>
                <a:r>
                  <a:rPr kumimoji="1" lang="en-US" altLang="ja-JP" sz="1600" dirty="0"/>
                  <a:t>pp.82 </a:t>
                </a:r>
                <a:r>
                  <a:rPr kumimoji="1" lang="ja-JP" altLang="en-US" sz="1600" dirty="0"/>
                  <a:t>図</a:t>
                </a:r>
                <a:r>
                  <a:rPr kumimoji="1" lang="en-US" altLang="ja-JP" sz="1600" dirty="0"/>
                  <a:t>12</a:t>
                </a:r>
                <a:endParaRPr kumimoji="1" lang="ja-JP" altLang="en-US" sz="1600" dirty="0"/>
              </a:p>
            </p:txBody>
          </p:sp>
        </p:grpSp>
        <p:sp>
          <p:nvSpPr>
            <p:cNvPr id="9" name="フリーフォーム: 図形 8"/>
            <p:cNvSpPr/>
            <p:nvPr/>
          </p:nvSpPr>
          <p:spPr>
            <a:xfrm>
              <a:off x="2811593" y="3505200"/>
              <a:ext cx="381188" cy="1981200"/>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Lst>
              <a:ahLst/>
              <a:cxnLst>
                <a:cxn ang="0">
                  <a:pos x="connsiteX0" y="connsiteY0"/>
                </a:cxn>
                <a:cxn ang="0">
                  <a:pos x="connsiteX1" y="connsiteY1"/>
                </a:cxn>
                <a:cxn ang="0">
                  <a:pos x="connsiteX2" y="connsiteY2"/>
                </a:cxn>
              </a:cxnLst>
              <a:rect l="l" t="t" r="r" b="b"/>
              <a:pathLst>
                <a:path w="381188" h="1981200">
                  <a:moveTo>
                    <a:pt x="381188" y="0"/>
                  </a:moveTo>
                  <a:cubicBezTo>
                    <a:pt x="117663" y="538480"/>
                    <a:pt x="5268" y="614680"/>
                    <a:pt x="188" y="944880"/>
                  </a:cubicBezTo>
                  <a:cubicBezTo>
                    <a:pt x="-4892" y="1275080"/>
                    <a:pt x="92263" y="1557020"/>
                    <a:pt x="350708" y="198120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p:cNvSpPr/>
            <p:nvPr/>
          </p:nvSpPr>
          <p:spPr>
            <a:xfrm>
              <a:off x="6065522" y="3487324"/>
              <a:ext cx="861393" cy="1981200"/>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69361 w 899958"/>
                <a:gd name="connsiteY0" fmla="*/ 0 h 1981200"/>
                <a:gd name="connsiteX1" fmla="*/ 899941 w 899958"/>
                <a:gd name="connsiteY1" fmla="*/ 1242060 h 1981200"/>
                <a:gd name="connsiteX2" fmla="*/ 38881 w 899958"/>
                <a:gd name="connsiteY2" fmla="*/ 1981200 h 1981200"/>
                <a:gd name="connsiteX0" fmla="*/ 40809 w 871406"/>
                <a:gd name="connsiteY0" fmla="*/ 0 h 1981200"/>
                <a:gd name="connsiteX1" fmla="*/ 871389 w 871406"/>
                <a:gd name="connsiteY1" fmla="*/ 1242060 h 1981200"/>
                <a:gd name="connsiteX2" fmla="*/ 10329 w 871406"/>
                <a:gd name="connsiteY2" fmla="*/ 1981200 h 1981200"/>
                <a:gd name="connsiteX0" fmla="*/ 40346 w 871200"/>
                <a:gd name="connsiteY0" fmla="*/ 0 h 1981200"/>
                <a:gd name="connsiteX1" fmla="*/ 870926 w 871200"/>
                <a:gd name="connsiteY1" fmla="*/ 1242060 h 1981200"/>
                <a:gd name="connsiteX2" fmla="*/ 9866 w 871200"/>
                <a:gd name="connsiteY2" fmla="*/ 1981200 h 1981200"/>
                <a:gd name="connsiteX0" fmla="*/ 30480 w 861393"/>
                <a:gd name="connsiteY0" fmla="*/ 0 h 1981200"/>
                <a:gd name="connsiteX1" fmla="*/ 861060 w 861393"/>
                <a:gd name="connsiteY1" fmla="*/ 1242060 h 1981200"/>
                <a:gd name="connsiteX2" fmla="*/ 0 w 861393"/>
                <a:gd name="connsiteY2" fmla="*/ 1981200 h 1981200"/>
                <a:gd name="connsiteX0" fmla="*/ 30480 w 861393"/>
                <a:gd name="connsiteY0" fmla="*/ 0 h 1981200"/>
                <a:gd name="connsiteX1" fmla="*/ 861060 w 861393"/>
                <a:gd name="connsiteY1" fmla="*/ 1242060 h 1981200"/>
                <a:gd name="connsiteX2" fmla="*/ 0 w 861393"/>
                <a:gd name="connsiteY2" fmla="*/ 1981200 h 1981200"/>
              </a:gdLst>
              <a:ahLst/>
              <a:cxnLst>
                <a:cxn ang="0">
                  <a:pos x="connsiteX0" y="connsiteY0"/>
                </a:cxn>
                <a:cxn ang="0">
                  <a:pos x="connsiteX1" y="connsiteY1"/>
                </a:cxn>
                <a:cxn ang="0">
                  <a:pos x="connsiteX2" y="connsiteY2"/>
                </a:cxn>
              </a:cxnLst>
              <a:rect l="l" t="t" r="r" b="b"/>
              <a:pathLst>
                <a:path w="861393" h="1981200">
                  <a:moveTo>
                    <a:pt x="30480" y="0"/>
                  </a:moveTo>
                  <a:cubicBezTo>
                    <a:pt x="-34925" y="607060"/>
                    <a:pt x="881380" y="1003300"/>
                    <a:pt x="861060" y="1242060"/>
                  </a:cubicBezTo>
                  <a:cubicBezTo>
                    <a:pt x="840740" y="1480820"/>
                    <a:pt x="282575" y="1587500"/>
                    <a:pt x="0" y="198120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p:cNvSpPr/>
            <p:nvPr/>
          </p:nvSpPr>
          <p:spPr>
            <a:xfrm>
              <a:off x="8968836" y="3543300"/>
              <a:ext cx="929640" cy="510540"/>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Lst>
              <a:ahLst/>
              <a:cxnLst>
                <a:cxn ang="0">
                  <a:pos x="connsiteX0" y="connsiteY0"/>
                </a:cxn>
                <a:cxn ang="0">
                  <a:pos x="connsiteX1" y="connsiteY1"/>
                </a:cxn>
              </a:cxnLst>
              <a:rect l="l" t="t" r="r" b="b"/>
              <a:pathLst>
                <a:path w="929640" h="510540">
                  <a:moveTo>
                    <a:pt x="0" y="0"/>
                  </a:moveTo>
                  <a:cubicBezTo>
                    <a:pt x="45720" y="353060"/>
                    <a:pt x="556260" y="462280"/>
                    <a:pt x="929640" y="51054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p:cNvSpPr/>
            <p:nvPr/>
          </p:nvSpPr>
          <p:spPr>
            <a:xfrm>
              <a:off x="8100156" y="3968466"/>
              <a:ext cx="1866900" cy="285710"/>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Lst>
              <a:ahLst/>
              <a:cxnLst>
                <a:cxn ang="0">
                  <a:pos x="connsiteX0" y="connsiteY0"/>
                </a:cxn>
                <a:cxn ang="0">
                  <a:pos x="connsiteX1" y="connsiteY1"/>
                </a:cxn>
              </a:cxnLst>
              <a:rect l="l" t="t" r="r" b="b"/>
              <a:pathLst>
                <a:path w="1866900" h="285710">
                  <a:moveTo>
                    <a:pt x="0" y="0"/>
                  </a:moveTo>
                  <a:cubicBezTo>
                    <a:pt x="1333500" y="429260"/>
                    <a:pt x="1508760" y="248920"/>
                    <a:pt x="1866900" y="24384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p:cNvSpPr/>
            <p:nvPr/>
          </p:nvSpPr>
          <p:spPr>
            <a:xfrm>
              <a:off x="7962658" y="4127538"/>
              <a:ext cx="2034540" cy="355353"/>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 name="connsiteX0" fmla="*/ 0 w 2034540"/>
                <a:gd name="connsiteY0" fmla="*/ 0 h 329189"/>
                <a:gd name="connsiteX1" fmla="*/ 2034540 w 2034540"/>
                <a:gd name="connsiteY1" fmla="*/ 312420 h 329189"/>
                <a:gd name="connsiteX0" fmla="*/ 0 w 2034540"/>
                <a:gd name="connsiteY0" fmla="*/ 0 h 313481"/>
                <a:gd name="connsiteX1" fmla="*/ 2034540 w 2034540"/>
                <a:gd name="connsiteY1" fmla="*/ 289560 h 313481"/>
                <a:gd name="connsiteX0" fmla="*/ 0 w 2034540"/>
                <a:gd name="connsiteY0" fmla="*/ 0 h 356343"/>
                <a:gd name="connsiteX1" fmla="*/ 2034540 w 2034540"/>
                <a:gd name="connsiteY1" fmla="*/ 289560 h 356343"/>
                <a:gd name="connsiteX0" fmla="*/ 0 w 2034540"/>
                <a:gd name="connsiteY0" fmla="*/ 0 h 380254"/>
                <a:gd name="connsiteX1" fmla="*/ 2034540 w 2034540"/>
                <a:gd name="connsiteY1" fmla="*/ 289560 h 380254"/>
                <a:gd name="connsiteX0" fmla="*/ 0 w 2034540"/>
                <a:gd name="connsiteY0" fmla="*/ 0 h 355353"/>
                <a:gd name="connsiteX1" fmla="*/ 2034540 w 2034540"/>
                <a:gd name="connsiteY1" fmla="*/ 289560 h 355353"/>
              </a:gdLst>
              <a:ahLst/>
              <a:cxnLst>
                <a:cxn ang="0">
                  <a:pos x="connsiteX0" y="connsiteY0"/>
                </a:cxn>
                <a:cxn ang="0">
                  <a:pos x="connsiteX1" y="connsiteY1"/>
                </a:cxn>
              </a:cxnLst>
              <a:rect l="l" t="t" r="r" b="b"/>
              <a:pathLst>
                <a:path w="2034540" h="355353">
                  <a:moveTo>
                    <a:pt x="0" y="0"/>
                  </a:moveTo>
                  <a:cubicBezTo>
                    <a:pt x="1219200" y="482600"/>
                    <a:pt x="1676400" y="355600"/>
                    <a:pt x="2034540" y="28956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p:cNvSpPr/>
            <p:nvPr/>
          </p:nvSpPr>
          <p:spPr>
            <a:xfrm>
              <a:off x="7886892" y="4330947"/>
              <a:ext cx="1127794" cy="501057"/>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 name="connsiteX0" fmla="*/ 0 w 2034540"/>
                <a:gd name="connsiteY0" fmla="*/ 0 h 329189"/>
                <a:gd name="connsiteX1" fmla="*/ 2034540 w 2034540"/>
                <a:gd name="connsiteY1" fmla="*/ 312420 h 329189"/>
                <a:gd name="connsiteX0" fmla="*/ 0 w 2034540"/>
                <a:gd name="connsiteY0" fmla="*/ 0 h 313481"/>
                <a:gd name="connsiteX1" fmla="*/ 2034540 w 2034540"/>
                <a:gd name="connsiteY1" fmla="*/ 289560 h 313481"/>
                <a:gd name="connsiteX0" fmla="*/ 0 w 2034540"/>
                <a:gd name="connsiteY0" fmla="*/ 0 h 356343"/>
                <a:gd name="connsiteX1" fmla="*/ 2034540 w 2034540"/>
                <a:gd name="connsiteY1" fmla="*/ 289560 h 356343"/>
                <a:gd name="connsiteX0" fmla="*/ 0 w 2034540"/>
                <a:gd name="connsiteY0" fmla="*/ 0 h 380254"/>
                <a:gd name="connsiteX1" fmla="*/ 2034540 w 2034540"/>
                <a:gd name="connsiteY1" fmla="*/ 289560 h 380254"/>
                <a:gd name="connsiteX0" fmla="*/ 0 w 2034540"/>
                <a:gd name="connsiteY0" fmla="*/ 0 h 355353"/>
                <a:gd name="connsiteX1" fmla="*/ 2034540 w 2034540"/>
                <a:gd name="connsiteY1" fmla="*/ 289560 h 355353"/>
                <a:gd name="connsiteX0" fmla="*/ 24782 w 501563"/>
                <a:gd name="connsiteY0" fmla="*/ 0 h 425014"/>
                <a:gd name="connsiteX1" fmla="*/ 55262 w 501563"/>
                <a:gd name="connsiteY1" fmla="*/ 388620 h 425014"/>
                <a:gd name="connsiteX0" fmla="*/ 0 w 1030333"/>
                <a:gd name="connsiteY0" fmla="*/ 0 h 536457"/>
                <a:gd name="connsiteX1" fmla="*/ 30480 w 1030333"/>
                <a:gd name="connsiteY1" fmla="*/ 388620 h 536457"/>
                <a:gd name="connsiteX0" fmla="*/ 0 w 1126897"/>
                <a:gd name="connsiteY0" fmla="*/ 0 h 491744"/>
                <a:gd name="connsiteX1" fmla="*/ 30480 w 1126897"/>
                <a:gd name="connsiteY1" fmla="*/ 388620 h 491744"/>
                <a:gd name="connsiteX0" fmla="*/ 0 w 1328720"/>
                <a:gd name="connsiteY0" fmla="*/ 0 h 497301"/>
                <a:gd name="connsiteX1" fmla="*/ 1119949 w 1328720"/>
                <a:gd name="connsiteY1" fmla="*/ 393452 h 497301"/>
                <a:gd name="connsiteX2" fmla="*/ 30480 w 1328720"/>
                <a:gd name="connsiteY2" fmla="*/ 388620 h 497301"/>
                <a:gd name="connsiteX0" fmla="*/ 0 w 1328720"/>
                <a:gd name="connsiteY0" fmla="*/ 0 h 497301"/>
                <a:gd name="connsiteX1" fmla="*/ 1119949 w 1328720"/>
                <a:gd name="connsiteY1" fmla="*/ 393452 h 497301"/>
                <a:gd name="connsiteX2" fmla="*/ 30480 w 1328720"/>
                <a:gd name="connsiteY2" fmla="*/ 388620 h 497301"/>
                <a:gd name="connsiteX0" fmla="*/ 0 w 1196690"/>
                <a:gd name="connsiteY0" fmla="*/ 0 h 674021"/>
                <a:gd name="connsiteX1" fmla="*/ 1119949 w 1196690"/>
                <a:gd name="connsiteY1" fmla="*/ 393452 h 674021"/>
                <a:gd name="connsiteX2" fmla="*/ 30480 w 1196690"/>
                <a:gd name="connsiteY2" fmla="*/ 388620 h 674021"/>
                <a:gd name="connsiteX0" fmla="*/ 0 w 30480"/>
                <a:gd name="connsiteY0" fmla="*/ 0 h 388620"/>
                <a:gd name="connsiteX1" fmla="*/ 30480 w 30480"/>
                <a:gd name="connsiteY1" fmla="*/ 388620 h 388620"/>
                <a:gd name="connsiteX0" fmla="*/ 0 w 1196148"/>
                <a:gd name="connsiteY0" fmla="*/ 0 h 439172"/>
                <a:gd name="connsiteX1" fmla="*/ 1196148 w 1196148"/>
                <a:gd name="connsiteY1" fmla="*/ 439172 h 439172"/>
                <a:gd name="connsiteX2" fmla="*/ 30480 w 1196148"/>
                <a:gd name="connsiteY2" fmla="*/ 388620 h 439172"/>
                <a:gd name="connsiteX0" fmla="*/ 0 w 1196148"/>
                <a:gd name="connsiteY0" fmla="*/ 0 h 439172"/>
                <a:gd name="connsiteX1" fmla="*/ 1196148 w 1196148"/>
                <a:gd name="connsiteY1" fmla="*/ 439172 h 439172"/>
                <a:gd name="connsiteX2" fmla="*/ 30480 w 1196148"/>
                <a:gd name="connsiteY2" fmla="*/ 388620 h 439172"/>
                <a:gd name="connsiteX0" fmla="*/ 0 w 1196148"/>
                <a:gd name="connsiteY0" fmla="*/ 0 h 582075"/>
                <a:gd name="connsiteX1" fmla="*/ 1196148 w 1196148"/>
                <a:gd name="connsiteY1" fmla="*/ 439172 h 582075"/>
                <a:gd name="connsiteX2" fmla="*/ 30480 w 1196148"/>
                <a:gd name="connsiteY2" fmla="*/ 388620 h 582075"/>
                <a:gd name="connsiteX0" fmla="*/ 0 w 1197262"/>
                <a:gd name="connsiteY0" fmla="*/ 0 h 582075"/>
                <a:gd name="connsiteX1" fmla="*/ 1196148 w 1197262"/>
                <a:gd name="connsiteY1" fmla="*/ 439172 h 582075"/>
                <a:gd name="connsiteX2" fmla="*/ 30480 w 1197262"/>
                <a:gd name="connsiteY2" fmla="*/ 388620 h 582075"/>
                <a:gd name="connsiteX0" fmla="*/ 0 w 1128746"/>
                <a:gd name="connsiteY0" fmla="*/ 0 h 547654"/>
                <a:gd name="connsiteX1" fmla="*/ 1127568 w 1128746"/>
                <a:gd name="connsiteY1" fmla="*/ 393452 h 547654"/>
                <a:gd name="connsiteX2" fmla="*/ 30480 w 1128746"/>
                <a:gd name="connsiteY2" fmla="*/ 388620 h 547654"/>
                <a:gd name="connsiteX0" fmla="*/ 0 w 1128746"/>
                <a:gd name="connsiteY0" fmla="*/ 0 h 473173"/>
                <a:gd name="connsiteX1" fmla="*/ 1127568 w 1128746"/>
                <a:gd name="connsiteY1" fmla="*/ 393452 h 473173"/>
                <a:gd name="connsiteX2" fmla="*/ 30480 w 1128746"/>
                <a:gd name="connsiteY2" fmla="*/ 388620 h 473173"/>
                <a:gd name="connsiteX0" fmla="*/ 0 w 1127675"/>
                <a:gd name="connsiteY0" fmla="*/ 0 h 473173"/>
                <a:gd name="connsiteX1" fmla="*/ 1127568 w 1127675"/>
                <a:gd name="connsiteY1" fmla="*/ 393452 h 473173"/>
                <a:gd name="connsiteX2" fmla="*/ 30480 w 1127675"/>
                <a:gd name="connsiteY2" fmla="*/ 388620 h 473173"/>
                <a:gd name="connsiteX0" fmla="*/ 0 w 1127741"/>
                <a:gd name="connsiteY0" fmla="*/ 0 h 473173"/>
                <a:gd name="connsiteX1" fmla="*/ 1127568 w 1127741"/>
                <a:gd name="connsiteY1" fmla="*/ 393452 h 473173"/>
                <a:gd name="connsiteX2" fmla="*/ 30480 w 1127741"/>
                <a:gd name="connsiteY2" fmla="*/ 388620 h 473173"/>
                <a:gd name="connsiteX0" fmla="*/ 0 w 1127741"/>
                <a:gd name="connsiteY0" fmla="*/ 0 h 473173"/>
                <a:gd name="connsiteX1" fmla="*/ 1127568 w 1127741"/>
                <a:gd name="connsiteY1" fmla="*/ 393452 h 473173"/>
                <a:gd name="connsiteX2" fmla="*/ 30480 w 1127741"/>
                <a:gd name="connsiteY2" fmla="*/ 388620 h 473173"/>
                <a:gd name="connsiteX0" fmla="*/ 0 w 1127794"/>
                <a:gd name="connsiteY0" fmla="*/ 0 h 473173"/>
                <a:gd name="connsiteX1" fmla="*/ 1127568 w 1127794"/>
                <a:gd name="connsiteY1" fmla="*/ 393452 h 473173"/>
                <a:gd name="connsiteX2" fmla="*/ 30480 w 1127794"/>
                <a:gd name="connsiteY2" fmla="*/ 388620 h 473173"/>
                <a:gd name="connsiteX0" fmla="*/ 0 w 1127794"/>
                <a:gd name="connsiteY0" fmla="*/ 0 h 501057"/>
                <a:gd name="connsiteX1" fmla="*/ 1127568 w 1127794"/>
                <a:gd name="connsiteY1" fmla="*/ 393452 h 501057"/>
                <a:gd name="connsiteX2" fmla="*/ 30480 w 1127794"/>
                <a:gd name="connsiteY2" fmla="*/ 388620 h 501057"/>
              </a:gdLst>
              <a:ahLst/>
              <a:cxnLst>
                <a:cxn ang="0">
                  <a:pos x="connsiteX0" y="connsiteY0"/>
                </a:cxn>
                <a:cxn ang="0">
                  <a:pos x="connsiteX1" y="connsiteY1"/>
                </a:cxn>
                <a:cxn ang="0">
                  <a:pos x="connsiteX2" y="connsiteY2"/>
                </a:cxn>
              </a:cxnLst>
              <a:rect l="l" t="t" r="r" b="b"/>
              <a:pathLst>
                <a:path w="1127794" h="501057">
                  <a:moveTo>
                    <a:pt x="0" y="0"/>
                  </a:moveTo>
                  <a:cubicBezTo>
                    <a:pt x="612076" y="250531"/>
                    <a:pt x="1140332" y="226741"/>
                    <a:pt x="1127568" y="393452"/>
                  </a:cubicBezTo>
                  <a:cubicBezTo>
                    <a:pt x="1112392" y="567101"/>
                    <a:pt x="487616" y="504531"/>
                    <a:pt x="30480" y="38862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p:cNvSpPr/>
            <p:nvPr/>
          </p:nvSpPr>
          <p:spPr>
            <a:xfrm>
              <a:off x="7951566" y="4793249"/>
              <a:ext cx="2042160" cy="181003"/>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 name="connsiteX0" fmla="*/ 0 w 2034540"/>
                <a:gd name="connsiteY0" fmla="*/ 0 h 329189"/>
                <a:gd name="connsiteX1" fmla="*/ 2034540 w 2034540"/>
                <a:gd name="connsiteY1" fmla="*/ 312420 h 329189"/>
                <a:gd name="connsiteX0" fmla="*/ 0 w 2034540"/>
                <a:gd name="connsiteY0" fmla="*/ 0 h 313481"/>
                <a:gd name="connsiteX1" fmla="*/ 2034540 w 2034540"/>
                <a:gd name="connsiteY1" fmla="*/ 289560 h 313481"/>
                <a:gd name="connsiteX0" fmla="*/ 0 w 2034540"/>
                <a:gd name="connsiteY0" fmla="*/ 0 h 356343"/>
                <a:gd name="connsiteX1" fmla="*/ 2034540 w 2034540"/>
                <a:gd name="connsiteY1" fmla="*/ 289560 h 356343"/>
                <a:gd name="connsiteX0" fmla="*/ 0 w 2034540"/>
                <a:gd name="connsiteY0" fmla="*/ 0 h 380254"/>
                <a:gd name="connsiteX1" fmla="*/ 2034540 w 2034540"/>
                <a:gd name="connsiteY1" fmla="*/ 289560 h 380254"/>
                <a:gd name="connsiteX0" fmla="*/ 0 w 2034540"/>
                <a:gd name="connsiteY0" fmla="*/ 0 h 355353"/>
                <a:gd name="connsiteX1" fmla="*/ 2034540 w 2034540"/>
                <a:gd name="connsiteY1" fmla="*/ 289560 h 355353"/>
                <a:gd name="connsiteX0" fmla="*/ 0 w 2042160"/>
                <a:gd name="connsiteY0" fmla="*/ 76200 h 285814"/>
                <a:gd name="connsiteX1" fmla="*/ 2042160 w 2042160"/>
                <a:gd name="connsiteY1" fmla="*/ 0 h 285814"/>
                <a:gd name="connsiteX0" fmla="*/ 0 w 2042160"/>
                <a:gd name="connsiteY0" fmla="*/ 76200 h 181003"/>
                <a:gd name="connsiteX1" fmla="*/ 2042160 w 2042160"/>
                <a:gd name="connsiteY1" fmla="*/ 0 h 181003"/>
              </a:gdLst>
              <a:ahLst/>
              <a:cxnLst>
                <a:cxn ang="0">
                  <a:pos x="connsiteX0" y="connsiteY0"/>
                </a:cxn>
                <a:cxn ang="0">
                  <a:pos x="connsiteX1" y="connsiteY1"/>
                </a:cxn>
              </a:cxnLst>
              <a:rect l="l" t="t" r="r" b="b"/>
              <a:pathLst>
                <a:path w="2042160" h="181003">
                  <a:moveTo>
                    <a:pt x="0" y="76200"/>
                  </a:moveTo>
                  <a:cubicBezTo>
                    <a:pt x="975360" y="322580"/>
                    <a:pt x="1684020" y="66040"/>
                    <a:pt x="2042160" y="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p:cNvSpPr/>
            <p:nvPr/>
          </p:nvSpPr>
          <p:spPr>
            <a:xfrm>
              <a:off x="8100156" y="4990683"/>
              <a:ext cx="1775460" cy="181517"/>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 name="connsiteX0" fmla="*/ 0 w 2034540"/>
                <a:gd name="connsiteY0" fmla="*/ 0 h 329189"/>
                <a:gd name="connsiteX1" fmla="*/ 2034540 w 2034540"/>
                <a:gd name="connsiteY1" fmla="*/ 312420 h 329189"/>
                <a:gd name="connsiteX0" fmla="*/ 0 w 2034540"/>
                <a:gd name="connsiteY0" fmla="*/ 0 h 313481"/>
                <a:gd name="connsiteX1" fmla="*/ 2034540 w 2034540"/>
                <a:gd name="connsiteY1" fmla="*/ 289560 h 313481"/>
                <a:gd name="connsiteX0" fmla="*/ 0 w 2034540"/>
                <a:gd name="connsiteY0" fmla="*/ 0 h 356343"/>
                <a:gd name="connsiteX1" fmla="*/ 2034540 w 2034540"/>
                <a:gd name="connsiteY1" fmla="*/ 289560 h 356343"/>
                <a:gd name="connsiteX0" fmla="*/ 0 w 2034540"/>
                <a:gd name="connsiteY0" fmla="*/ 0 h 380254"/>
                <a:gd name="connsiteX1" fmla="*/ 2034540 w 2034540"/>
                <a:gd name="connsiteY1" fmla="*/ 289560 h 380254"/>
                <a:gd name="connsiteX0" fmla="*/ 0 w 2034540"/>
                <a:gd name="connsiteY0" fmla="*/ 0 h 355353"/>
                <a:gd name="connsiteX1" fmla="*/ 2034540 w 2034540"/>
                <a:gd name="connsiteY1" fmla="*/ 289560 h 355353"/>
                <a:gd name="connsiteX0" fmla="*/ 0 w 2042160"/>
                <a:gd name="connsiteY0" fmla="*/ 76200 h 285814"/>
                <a:gd name="connsiteX1" fmla="*/ 2042160 w 2042160"/>
                <a:gd name="connsiteY1" fmla="*/ 0 h 285814"/>
                <a:gd name="connsiteX0" fmla="*/ 0 w 2042160"/>
                <a:gd name="connsiteY0" fmla="*/ 76200 h 181003"/>
                <a:gd name="connsiteX1" fmla="*/ 2042160 w 2042160"/>
                <a:gd name="connsiteY1" fmla="*/ 0 h 181003"/>
                <a:gd name="connsiteX0" fmla="*/ 0 w 1775460"/>
                <a:gd name="connsiteY0" fmla="*/ 106680 h 204852"/>
                <a:gd name="connsiteX1" fmla="*/ 1775460 w 1775460"/>
                <a:gd name="connsiteY1" fmla="*/ 0 h 204852"/>
                <a:gd name="connsiteX0" fmla="*/ 0 w 1775460"/>
                <a:gd name="connsiteY0" fmla="*/ 106680 h 181517"/>
                <a:gd name="connsiteX1" fmla="*/ 1775460 w 1775460"/>
                <a:gd name="connsiteY1" fmla="*/ 0 h 181517"/>
                <a:gd name="connsiteX0" fmla="*/ 0 w 1775460"/>
                <a:gd name="connsiteY0" fmla="*/ 106680 h 181517"/>
                <a:gd name="connsiteX1" fmla="*/ 1775460 w 1775460"/>
                <a:gd name="connsiteY1" fmla="*/ 0 h 181517"/>
              </a:gdLst>
              <a:ahLst/>
              <a:cxnLst>
                <a:cxn ang="0">
                  <a:pos x="connsiteX0" y="connsiteY0"/>
                </a:cxn>
                <a:cxn ang="0">
                  <a:pos x="connsiteX1" y="connsiteY1"/>
                </a:cxn>
              </a:cxnLst>
              <a:rect l="l" t="t" r="r" b="b"/>
              <a:pathLst>
                <a:path w="1775460" h="181517">
                  <a:moveTo>
                    <a:pt x="0" y="106680"/>
                  </a:moveTo>
                  <a:cubicBezTo>
                    <a:pt x="792480" y="299720"/>
                    <a:pt x="1417320" y="66040"/>
                    <a:pt x="1775460" y="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p:cNvSpPr/>
            <p:nvPr/>
          </p:nvSpPr>
          <p:spPr>
            <a:xfrm>
              <a:off x="8945976" y="5112604"/>
              <a:ext cx="845820" cy="396240"/>
            </a:xfrm>
            <a:custGeom>
              <a:avLst/>
              <a:gdLst>
                <a:gd name="connsiteX0" fmla="*/ 381168 w 381168"/>
                <a:gd name="connsiteY0" fmla="*/ 0 h 1950720"/>
                <a:gd name="connsiteX1" fmla="*/ 168 w 381168"/>
                <a:gd name="connsiteY1" fmla="*/ 944880 h 1950720"/>
                <a:gd name="connsiteX2" fmla="*/ 343068 w 381168"/>
                <a:gd name="connsiteY2" fmla="*/ 1950720 h 1950720"/>
                <a:gd name="connsiteX0" fmla="*/ 382684 w 382684"/>
                <a:gd name="connsiteY0" fmla="*/ 0 h 1950720"/>
                <a:gd name="connsiteX1" fmla="*/ 1684 w 382684"/>
                <a:gd name="connsiteY1" fmla="*/ 944880 h 1950720"/>
                <a:gd name="connsiteX2" fmla="*/ 344584 w 382684"/>
                <a:gd name="connsiteY2" fmla="*/ 1950720 h 195072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105 w 381105"/>
                <a:gd name="connsiteY0" fmla="*/ 0 h 1981200"/>
                <a:gd name="connsiteX1" fmla="*/ 105 w 381105"/>
                <a:gd name="connsiteY1" fmla="*/ 944880 h 1981200"/>
                <a:gd name="connsiteX2" fmla="*/ 350625 w 381105"/>
                <a:gd name="connsiteY2" fmla="*/ 1981200 h 1981200"/>
                <a:gd name="connsiteX0" fmla="*/ 381219 w 381219"/>
                <a:gd name="connsiteY0" fmla="*/ 0 h 1981200"/>
                <a:gd name="connsiteX1" fmla="*/ 219 w 381219"/>
                <a:gd name="connsiteY1" fmla="*/ 944880 h 1981200"/>
                <a:gd name="connsiteX2" fmla="*/ 350739 w 381219"/>
                <a:gd name="connsiteY2" fmla="*/ 1981200 h 1981200"/>
                <a:gd name="connsiteX0" fmla="*/ 381176 w 381176"/>
                <a:gd name="connsiteY0" fmla="*/ 0 h 1981200"/>
                <a:gd name="connsiteX1" fmla="*/ 176 w 381176"/>
                <a:gd name="connsiteY1" fmla="*/ 944880 h 1981200"/>
                <a:gd name="connsiteX2" fmla="*/ 350696 w 381176"/>
                <a:gd name="connsiteY2" fmla="*/ 1981200 h 1981200"/>
                <a:gd name="connsiteX0" fmla="*/ 381188 w 381188"/>
                <a:gd name="connsiteY0" fmla="*/ 0 h 1981200"/>
                <a:gd name="connsiteX1" fmla="*/ 188 w 381188"/>
                <a:gd name="connsiteY1" fmla="*/ 944880 h 1981200"/>
                <a:gd name="connsiteX2" fmla="*/ 350708 w 381188"/>
                <a:gd name="connsiteY2" fmla="*/ 1981200 h 1981200"/>
                <a:gd name="connsiteX0" fmla="*/ 425196 w 1339596"/>
                <a:gd name="connsiteY0" fmla="*/ 0 h 949780"/>
                <a:gd name="connsiteX1" fmla="*/ 44196 w 1339596"/>
                <a:gd name="connsiteY1" fmla="*/ 944880 h 949780"/>
                <a:gd name="connsiteX2" fmla="*/ 1339596 w 1339596"/>
                <a:gd name="connsiteY2" fmla="*/ 487680 h 949780"/>
                <a:gd name="connsiteX0" fmla="*/ 0 w 914400"/>
                <a:gd name="connsiteY0" fmla="*/ 0 h 487680"/>
                <a:gd name="connsiteX1" fmla="*/ 914400 w 914400"/>
                <a:gd name="connsiteY1" fmla="*/ 487680 h 487680"/>
                <a:gd name="connsiteX0" fmla="*/ 0 w 914400"/>
                <a:gd name="connsiteY0" fmla="*/ 0 h 487680"/>
                <a:gd name="connsiteX1" fmla="*/ 312324 w 914400"/>
                <a:gd name="connsiteY1" fmla="*/ 373380 h 487680"/>
                <a:gd name="connsiteX2" fmla="*/ 914400 w 914400"/>
                <a:gd name="connsiteY2"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14400"/>
                <a:gd name="connsiteY0" fmla="*/ 0 h 487680"/>
                <a:gd name="connsiteX1" fmla="*/ 914400 w 914400"/>
                <a:gd name="connsiteY1" fmla="*/ 487680 h 487680"/>
                <a:gd name="connsiteX0" fmla="*/ 0 w 929640"/>
                <a:gd name="connsiteY0" fmla="*/ 0 h 510540"/>
                <a:gd name="connsiteX1" fmla="*/ 929640 w 929640"/>
                <a:gd name="connsiteY1" fmla="*/ 510540 h 510540"/>
                <a:gd name="connsiteX0" fmla="*/ 0 w 929640"/>
                <a:gd name="connsiteY0" fmla="*/ 0 h 510540"/>
                <a:gd name="connsiteX1" fmla="*/ 929640 w 929640"/>
                <a:gd name="connsiteY1" fmla="*/ 510540 h 510540"/>
                <a:gd name="connsiteX0" fmla="*/ 0 w 1866900"/>
                <a:gd name="connsiteY0" fmla="*/ 0 h 243840"/>
                <a:gd name="connsiteX1" fmla="*/ 1866900 w 1866900"/>
                <a:gd name="connsiteY1" fmla="*/ 243840 h 243840"/>
                <a:gd name="connsiteX0" fmla="*/ 0 w 1866900"/>
                <a:gd name="connsiteY0" fmla="*/ 0 h 243840"/>
                <a:gd name="connsiteX1" fmla="*/ 1866900 w 1866900"/>
                <a:gd name="connsiteY1" fmla="*/ 243840 h 243840"/>
                <a:gd name="connsiteX0" fmla="*/ 0 w 1866900"/>
                <a:gd name="connsiteY0" fmla="*/ 0 h 287462"/>
                <a:gd name="connsiteX1" fmla="*/ 1866900 w 1866900"/>
                <a:gd name="connsiteY1" fmla="*/ 243840 h 287462"/>
                <a:gd name="connsiteX0" fmla="*/ 0 w 1866900"/>
                <a:gd name="connsiteY0" fmla="*/ 0 h 287462"/>
                <a:gd name="connsiteX1" fmla="*/ 1866900 w 1866900"/>
                <a:gd name="connsiteY1" fmla="*/ 243840 h 287462"/>
                <a:gd name="connsiteX0" fmla="*/ 0 w 1866900"/>
                <a:gd name="connsiteY0" fmla="*/ 0 h 307576"/>
                <a:gd name="connsiteX1" fmla="*/ 1866900 w 1866900"/>
                <a:gd name="connsiteY1" fmla="*/ 243840 h 307576"/>
                <a:gd name="connsiteX0" fmla="*/ 0 w 1866900"/>
                <a:gd name="connsiteY0" fmla="*/ 0 h 307576"/>
                <a:gd name="connsiteX1" fmla="*/ 1866900 w 1866900"/>
                <a:gd name="connsiteY1" fmla="*/ 243840 h 307576"/>
                <a:gd name="connsiteX0" fmla="*/ 0 w 1866900"/>
                <a:gd name="connsiteY0" fmla="*/ 0 h 285710"/>
                <a:gd name="connsiteX1" fmla="*/ 1866900 w 1866900"/>
                <a:gd name="connsiteY1" fmla="*/ 243840 h 285710"/>
                <a:gd name="connsiteX0" fmla="*/ 0 w 2034540"/>
                <a:gd name="connsiteY0" fmla="*/ 0 h 329189"/>
                <a:gd name="connsiteX1" fmla="*/ 2034540 w 2034540"/>
                <a:gd name="connsiteY1" fmla="*/ 312420 h 329189"/>
                <a:gd name="connsiteX0" fmla="*/ 0 w 2034540"/>
                <a:gd name="connsiteY0" fmla="*/ 0 h 313481"/>
                <a:gd name="connsiteX1" fmla="*/ 2034540 w 2034540"/>
                <a:gd name="connsiteY1" fmla="*/ 289560 h 313481"/>
                <a:gd name="connsiteX0" fmla="*/ 0 w 2034540"/>
                <a:gd name="connsiteY0" fmla="*/ 0 h 356343"/>
                <a:gd name="connsiteX1" fmla="*/ 2034540 w 2034540"/>
                <a:gd name="connsiteY1" fmla="*/ 289560 h 356343"/>
                <a:gd name="connsiteX0" fmla="*/ 0 w 2034540"/>
                <a:gd name="connsiteY0" fmla="*/ 0 h 380254"/>
                <a:gd name="connsiteX1" fmla="*/ 2034540 w 2034540"/>
                <a:gd name="connsiteY1" fmla="*/ 289560 h 380254"/>
                <a:gd name="connsiteX0" fmla="*/ 0 w 2034540"/>
                <a:gd name="connsiteY0" fmla="*/ 0 h 355353"/>
                <a:gd name="connsiteX1" fmla="*/ 2034540 w 2034540"/>
                <a:gd name="connsiteY1" fmla="*/ 289560 h 355353"/>
                <a:gd name="connsiteX0" fmla="*/ 0 w 2042160"/>
                <a:gd name="connsiteY0" fmla="*/ 76200 h 285814"/>
                <a:gd name="connsiteX1" fmla="*/ 2042160 w 2042160"/>
                <a:gd name="connsiteY1" fmla="*/ 0 h 285814"/>
                <a:gd name="connsiteX0" fmla="*/ 0 w 2042160"/>
                <a:gd name="connsiteY0" fmla="*/ 76200 h 181003"/>
                <a:gd name="connsiteX1" fmla="*/ 2042160 w 2042160"/>
                <a:gd name="connsiteY1" fmla="*/ 0 h 181003"/>
                <a:gd name="connsiteX0" fmla="*/ 0 w 1775460"/>
                <a:gd name="connsiteY0" fmla="*/ 106680 h 204852"/>
                <a:gd name="connsiteX1" fmla="*/ 1775460 w 1775460"/>
                <a:gd name="connsiteY1" fmla="*/ 0 h 204852"/>
                <a:gd name="connsiteX0" fmla="*/ 0 w 1775460"/>
                <a:gd name="connsiteY0" fmla="*/ 106680 h 181517"/>
                <a:gd name="connsiteX1" fmla="*/ 1775460 w 1775460"/>
                <a:gd name="connsiteY1" fmla="*/ 0 h 181517"/>
                <a:gd name="connsiteX0" fmla="*/ 0 w 1775460"/>
                <a:gd name="connsiteY0" fmla="*/ 106680 h 181517"/>
                <a:gd name="connsiteX1" fmla="*/ 1775460 w 1775460"/>
                <a:gd name="connsiteY1" fmla="*/ 0 h 181517"/>
                <a:gd name="connsiteX0" fmla="*/ 0 w 1082040"/>
                <a:gd name="connsiteY0" fmla="*/ 365760 h 410312"/>
                <a:gd name="connsiteX1" fmla="*/ 1082040 w 1082040"/>
                <a:gd name="connsiteY1" fmla="*/ 0 h 410312"/>
                <a:gd name="connsiteX0" fmla="*/ 0 w 845820"/>
                <a:gd name="connsiteY0" fmla="*/ 396240 h 438748"/>
                <a:gd name="connsiteX1" fmla="*/ 845820 w 845820"/>
                <a:gd name="connsiteY1" fmla="*/ 0 h 438748"/>
                <a:gd name="connsiteX0" fmla="*/ 0 w 845820"/>
                <a:gd name="connsiteY0" fmla="*/ 396240 h 396240"/>
                <a:gd name="connsiteX1" fmla="*/ 845820 w 845820"/>
                <a:gd name="connsiteY1" fmla="*/ 0 h 396240"/>
                <a:gd name="connsiteX0" fmla="*/ 0 w 845820"/>
                <a:gd name="connsiteY0" fmla="*/ 396240 h 396240"/>
                <a:gd name="connsiteX1" fmla="*/ 845820 w 845820"/>
                <a:gd name="connsiteY1" fmla="*/ 0 h 396240"/>
              </a:gdLst>
              <a:ahLst/>
              <a:cxnLst>
                <a:cxn ang="0">
                  <a:pos x="connsiteX0" y="connsiteY0"/>
                </a:cxn>
                <a:cxn ang="0">
                  <a:pos x="connsiteX1" y="connsiteY1"/>
                </a:cxn>
              </a:cxnLst>
              <a:rect l="l" t="t" r="r" b="b"/>
              <a:pathLst>
                <a:path w="845820" h="396240">
                  <a:moveTo>
                    <a:pt x="0" y="396240"/>
                  </a:moveTo>
                  <a:cubicBezTo>
                    <a:pt x="228600" y="124460"/>
                    <a:pt x="594360" y="20320"/>
                    <a:pt x="845820" y="0"/>
                  </a:cubicBezTo>
                </a:path>
              </a:pathLst>
            </a:custGeom>
            <a:noFill/>
            <a:ln w="38100">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1850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グループ化 5"/>
          <p:cNvGrpSpPr/>
          <p:nvPr/>
        </p:nvGrpSpPr>
        <p:grpSpPr>
          <a:xfrm>
            <a:off x="7504386" y="2008143"/>
            <a:ext cx="3647747" cy="3986301"/>
            <a:chOff x="7504386" y="2317530"/>
            <a:chExt cx="3647747" cy="3986301"/>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04386" y="2317530"/>
              <a:ext cx="3647747" cy="3647747"/>
            </a:xfrm>
            <a:prstGeom prst="rect">
              <a:avLst/>
            </a:prstGeom>
          </p:spPr>
        </p:pic>
        <p:sp>
          <p:nvSpPr>
            <p:cNvPr id="5" name="テキスト ボックス 4"/>
            <p:cNvSpPr txBox="1"/>
            <p:nvPr/>
          </p:nvSpPr>
          <p:spPr>
            <a:xfrm>
              <a:off x="8251278" y="5965277"/>
              <a:ext cx="2900855" cy="338554"/>
            </a:xfrm>
            <a:prstGeom prst="rect">
              <a:avLst/>
            </a:prstGeom>
            <a:noFill/>
          </p:spPr>
          <p:txBody>
            <a:bodyPr wrap="square" rtlCol="0">
              <a:spAutoFit/>
            </a:bodyPr>
            <a:lstStyle/>
            <a:p>
              <a:pPr algn="r"/>
              <a:r>
                <a:rPr kumimoji="1" lang="ja-JP" altLang="en-US" sz="1600" dirty="0"/>
                <a:t>ひので</a:t>
              </a:r>
              <a:r>
                <a:rPr kumimoji="1" lang="en-US" altLang="ja-JP" sz="1600" dirty="0"/>
                <a:t>/JAXA</a:t>
              </a:r>
              <a:endParaRPr kumimoji="1" lang="ja-JP" altLang="en-US" sz="1600" dirty="0"/>
            </a:p>
          </p:txBody>
        </p:sp>
      </p:grpSp>
      <p:sp>
        <p:nvSpPr>
          <p:cNvPr id="2" name="タイトル 1"/>
          <p:cNvSpPr>
            <a:spLocks noGrp="1"/>
          </p:cNvSpPr>
          <p:nvPr>
            <p:ph type="title"/>
          </p:nvPr>
        </p:nvSpPr>
        <p:spPr/>
        <p:txBody>
          <a:bodyPr/>
          <a:lstStyle/>
          <a:p>
            <a:r>
              <a:rPr kumimoji="1" lang="ja-JP" altLang="en-US" dirty="0"/>
              <a:t>フレア</a:t>
            </a:r>
          </a:p>
        </p:txBody>
      </p:sp>
      <p:sp>
        <p:nvSpPr>
          <p:cNvPr id="3" name="コンテンツ プレースホルダー 2"/>
          <p:cNvSpPr>
            <a:spLocks noGrp="1"/>
          </p:cNvSpPr>
          <p:nvPr>
            <p:ph idx="1"/>
          </p:nvPr>
        </p:nvSpPr>
        <p:spPr>
          <a:xfrm>
            <a:off x="838200" y="1825625"/>
            <a:ext cx="6666186" cy="4351338"/>
          </a:xfrm>
        </p:spPr>
        <p:txBody>
          <a:bodyPr/>
          <a:lstStyle/>
          <a:p>
            <a:r>
              <a:rPr kumimoji="1" lang="ja-JP" altLang="en-US" dirty="0"/>
              <a:t>太陽表面で起きる巨大な爆発現象</a:t>
            </a:r>
            <a:endParaRPr kumimoji="1" lang="en-US" altLang="ja-JP" dirty="0"/>
          </a:p>
          <a:p>
            <a:r>
              <a:rPr lang="ja-JP" altLang="en-US" dirty="0"/>
              <a:t>プラズマが熱せられて数千万度</a:t>
            </a:r>
            <a:r>
              <a:rPr lang="en-US" altLang="ja-JP" dirty="0"/>
              <a:t>C</a:t>
            </a:r>
            <a:r>
              <a:rPr lang="ja-JP" altLang="en-US" dirty="0"/>
              <a:t>にもなり、約１０分ほど強烈に輝く</a:t>
            </a:r>
            <a:endParaRPr lang="en-US" altLang="ja-JP" dirty="0"/>
          </a:p>
          <a:p>
            <a:r>
              <a:rPr kumimoji="1" lang="ja-JP" altLang="en-US" dirty="0"/>
              <a:t>多くの場合黒点のそばで発生する</a:t>
            </a:r>
            <a:endParaRPr kumimoji="1" lang="en-US" altLang="ja-JP" dirty="0"/>
          </a:p>
          <a:p>
            <a:r>
              <a:rPr lang="ja-JP" altLang="en-US" dirty="0"/>
              <a:t>黒点のもつ強力な磁気エネルギーによっておこる</a:t>
            </a:r>
            <a:endParaRPr kumimoji="1" lang="ja-JP" altLang="en-US" dirty="0"/>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32</a:t>
            </a:fld>
            <a:endParaRPr kumimoji="1" lang="ja-JP" altLang="en-US"/>
          </a:p>
        </p:txBody>
      </p:sp>
    </p:spTree>
    <p:extLst>
      <p:ext uri="{BB962C8B-B14F-4D97-AF65-F5344CB8AC3E}">
        <p14:creationId xmlns:p14="http://schemas.microsoft.com/office/powerpoint/2010/main" val="212917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フレアによって発生</a:t>
            </a:r>
            <a:r>
              <a:rPr lang="ja-JP" altLang="en-US" dirty="0"/>
              <a:t>するもの</a:t>
            </a:r>
            <a:endParaRPr kumimoji="1" lang="ja-JP" altLang="en-US" dirty="0"/>
          </a:p>
        </p:txBody>
      </p:sp>
      <p:sp>
        <p:nvSpPr>
          <p:cNvPr id="3" name="コンテンツ プレースホルダー 2"/>
          <p:cNvSpPr>
            <a:spLocks noGrp="1"/>
          </p:cNvSpPr>
          <p:nvPr>
            <p:ph idx="1"/>
          </p:nvPr>
        </p:nvSpPr>
        <p:spPr/>
        <p:txBody>
          <a:bodyPr/>
          <a:lstStyle/>
          <a:p>
            <a:r>
              <a:rPr lang="ja-JP" altLang="en-US" dirty="0"/>
              <a:t>大量の</a:t>
            </a:r>
            <a:r>
              <a:rPr lang="en-US" altLang="ja-JP" b="1" dirty="0"/>
              <a:t>X</a:t>
            </a:r>
            <a:r>
              <a:rPr lang="ja-JP" altLang="en-US" b="1" dirty="0"/>
              <a:t>線</a:t>
            </a:r>
            <a:r>
              <a:rPr lang="ja-JP" altLang="en-US" dirty="0"/>
              <a:t>や</a:t>
            </a:r>
            <a:r>
              <a:rPr lang="ja-JP" altLang="en-US" b="1" dirty="0"/>
              <a:t>紫外線</a:t>
            </a:r>
            <a:endParaRPr lang="en-US" altLang="ja-JP" b="1" dirty="0"/>
          </a:p>
          <a:p>
            <a:r>
              <a:rPr kumimoji="1" lang="ja-JP" altLang="en-US" b="1" dirty="0"/>
              <a:t>太陽放射線</a:t>
            </a:r>
            <a:br>
              <a:rPr kumimoji="1" lang="en-US" altLang="ja-JP" b="1" dirty="0"/>
            </a:br>
            <a:r>
              <a:rPr kumimoji="1" lang="ja-JP" altLang="en-US" dirty="0"/>
              <a:t>周辺の陽子や電子を超高速に加速して放出</a:t>
            </a:r>
            <a:endParaRPr kumimoji="1" lang="en-US" altLang="ja-JP" dirty="0"/>
          </a:p>
          <a:p>
            <a:r>
              <a:rPr lang="ja-JP" altLang="en-US" b="1" dirty="0"/>
              <a:t>コロナ質量放出</a:t>
            </a:r>
            <a:br>
              <a:rPr lang="en-US" altLang="ja-JP" dirty="0"/>
            </a:br>
            <a:r>
              <a:rPr lang="ja-JP" altLang="en-US" dirty="0"/>
              <a:t>太陽表面のプラズマが、太陽の重力を振り切って宇宙空間に吹き飛ばされる</a:t>
            </a:r>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33</a:t>
            </a:fld>
            <a:endParaRPr kumimoji="1" lang="ja-JP" altLang="en-US"/>
          </a:p>
        </p:txBody>
      </p:sp>
    </p:spTree>
    <p:extLst>
      <p:ext uri="{BB962C8B-B14F-4D97-AF65-F5344CB8AC3E}">
        <p14:creationId xmlns:p14="http://schemas.microsoft.com/office/powerpoint/2010/main" val="217869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8728" y="3126997"/>
            <a:ext cx="5005072" cy="3049966"/>
          </a:xfrm>
          <a:prstGeom prst="rect">
            <a:avLst/>
          </a:prstGeom>
        </p:spPr>
      </p:pic>
      <p:sp>
        <p:nvSpPr>
          <p:cNvPr id="2" name="タイトル 1"/>
          <p:cNvSpPr>
            <a:spLocks noGrp="1"/>
          </p:cNvSpPr>
          <p:nvPr>
            <p:ph type="title"/>
          </p:nvPr>
        </p:nvSpPr>
        <p:spPr/>
        <p:txBody>
          <a:bodyPr/>
          <a:lstStyle/>
          <a:p>
            <a:r>
              <a:rPr kumimoji="1" lang="ja-JP" altLang="en-US" dirty="0"/>
              <a:t>フレアと地球の関係</a:t>
            </a:r>
          </a:p>
        </p:txBody>
      </p:sp>
      <p:sp>
        <p:nvSpPr>
          <p:cNvPr id="3" name="コンテンツ プレースホルダー 2"/>
          <p:cNvSpPr>
            <a:spLocks noGrp="1"/>
          </p:cNvSpPr>
          <p:nvPr>
            <p:ph idx="1"/>
          </p:nvPr>
        </p:nvSpPr>
        <p:spPr>
          <a:xfrm>
            <a:off x="838200" y="1825625"/>
            <a:ext cx="10636045" cy="4351338"/>
          </a:xfrm>
        </p:spPr>
        <p:txBody>
          <a:bodyPr>
            <a:normAutofit/>
          </a:bodyPr>
          <a:lstStyle/>
          <a:p>
            <a:r>
              <a:rPr kumimoji="1" lang="ja-JP" altLang="en-US" dirty="0">
                <a:ln w="3175">
                  <a:noFill/>
                </a:ln>
                <a:effectLst>
                  <a:glow rad="139700">
                    <a:schemeClr val="bg1"/>
                  </a:glow>
                </a:effectLst>
              </a:rPr>
              <a:t>フレアの起きた場所が地球の方向を向いていると、コロナ質量放出による大量のプラズマが地球に降り注ぐ</a:t>
            </a:r>
            <a:endParaRPr kumimoji="1" lang="en-US" altLang="ja-JP" dirty="0">
              <a:ln w="3175">
                <a:noFill/>
              </a:ln>
              <a:effectLst>
                <a:glow rad="139700">
                  <a:schemeClr val="bg1"/>
                </a:glow>
              </a:effectLst>
            </a:endParaRPr>
          </a:p>
          <a:p>
            <a:r>
              <a:rPr lang="ja-JP" altLang="en-US" dirty="0">
                <a:ln w="3175">
                  <a:noFill/>
                </a:ln>
                <a:effectLst>
                  <a:glow rad="139700">
                    <a:schemeClr val="bg1"/>
                  </a:glow>
                </a:effectLst>
              </a:rPr>
              <a:t>地球の磁気が大きく乱される「磁気嵐」が発生</a:t>
            </a:r>
            <a:endParaRPr lang="en-US" altLang="ja-JP" dirty="0">
              <a:ln w="3175">
                <a:noFill/>
              </a:ln>
              <a:effectLst>
                <a:glow rad="139700">
                  <a:schemeClr val="bg1"/>
                </a:glow>
              </a:effectLst>
            </a:endParaRPr>
          </a:p>
          <a:p>
            <a:r>
              <a:rPr lang="ja-JP" altLang="en-US" dirty="0">
                <a:ln w="3175">
                  <a:noFill/>
                </a:ln>
                <a:effectLst>
                  <a:glow rad="139700">
                    <a:schemeClr val="bg1"/>
                  </a:glow>
                </a:effectLst>
              </a:rPr>
              <a:t>磁気嵐が起こると</a:t>
            </a:r>
            <a:r>
              <a:rPr lang="ja-JP" altLang="en-US" b="1" dirty="0">
                <a:ln w="3175">
                  <a:noFill/>
                </a:ln>
                <a:effectLst>
                  <a:glow rad="139700">
                    <a:schemeClr val="bg1"/>
                  </a:glow>
                </a:effectLst>
              </a:rPr>
              <a:t>大停電や通信障害</a:t>
            </a:r>
            <a:r>
              <a:rPr lang="ja-JP" altLang="en-US" dirty="0">
                <a:ln w="3175">
                  <a:noFill/>
                </a:ln>
                <a:effectLst>
                  <a:glow rad="139700">
                    <a:schemeClr val="bg1"/>
                  </a:glow>
                </a:effectLst>
              </a:rPr>
              <a:t>、人工衛星の故障、カーナビが電波が受信できなくなるなどの悪影響がある</a:t>
            </a:r>
            <a:endParaRPr lang="en-US" altLang="ja-JP" dirty="0">
              <a:ln w="3175">
                <a:noFill/>
              </a:ln>
              <a:effectLst>
                <a:glow rad="139700">
                  <a:schemeClr val="bg1"/>
                </a:glow>
              </a:effectLst>
            </a:endParaRPr>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34</a:t>
            </a:fld>
            <a:endParaRPr kumimoji="1" lang="ja-JP" altLang="en-US"/>
          </a:p>
        </p:txBody>
      </p:sp>
    </p:spTree>
    <p:extLst>
      <p:ext uri="{BB962C8B-B14F-4D97-AF65-F5344CB8AC3E}">
        <p14:creationId xmlns:p14="http://schemas.microsoft.com/office/powerpoint/2010/main" val="14750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グループ化 5"/>
          <p:cNvGrpSpPr/>
          <p:nvPr/>
        </p:nvGrpSpPr>
        <p:grpSpPr>
          <a:xfrm>
            <a:off x="7197866" y="1723266"/>
            <a:ext cx="4155934" cy="2278028"/>
            <a:chOff x="7197866" y="3898935"/>
            <a:chExt cx="4155934" cy="2278028"/>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t="2506"/>
            <a:stretch/>
          </p:blipFill>
          <p:spPr>
            <a:xfrm>
              <a:off x="7197866" y="3898935"/>
              <a:ext cx="4155934" cy="2278028"/>
            </a:xfrm>
            <a:prstGeom prst="rect">
              <a:avLst/>
            </a:prstGeom>
          </p:spPr>
        </p:pic>
        <p:sp>
          <p:nvSpPr>
            <p:cNvPr id="5" name="楕円 4"/>
            <p:cNvSpPr/>
            <p:nvPr/>
          </p:nvSpPr>
          <p:spPr>
            <a:xfrm>
              <a:off x="9275833" y="4191788"/>
              <a:ext cx="1119116" cy="846161"/>
            </a:xfrm>
            <a:prstGeom prst="ellipse">
              <a:avLst/>
            </a:prstGeom>
            <a:solidFill>
              <a:srgbClr val="FF0000">
                <a:alpha val="0"/>
              </a:srgbClr>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lang="ja-JP" altLang="en-US" dirty="0"/>
              <a:t>ケベック州での大停電</a:t>
            </a:r>
            <a:endParaRPr kumimoji="1" lang="ja-JP" altLang="en-US" dirty="0"/>
          </a:p>
        </p:txBody>
      </p:sp>
      <p:sp>
        <p:nvSpPr>
          <p:cNvPr id="3" name="コンテンツ プレースホルダー 2"/>
          <p:cNvSpPr>
            <a:spLocks noGrp="1"/>
          </p:cNvSpPr>
          <p:nvPr>
            <p:ph idx="1"/>
          </p:nvPr>
        </p:nvSpPr>
        <p:spPr>
          <a:xfrm>
            <a:off x="838200" y="1825625"/>
            <a:ext cx="6190397" cy="4351338"/>
          </a:xfrm>
        </p:spPr>
        <p:txBody>
          <a:bodyPr>
            <a:normAutofit fontScale="92500" lnSpcReduction="10000"/>
          </a:bodyPr>
          <a:lstStyle/>
          <a:p>
            <a:r>
              <a:rPr kumimoji="1" lang="en-US" altLang="ja-JP" dirty="0"/>
              <a:t>1989</a:t>
            </a:r>
            <a:r>
              <a:rPr kumimoji="1" lang="ja-JP" altLang="en-US" dirty="0"/>
              <a:t>年</a:t>
            </a:r>
            <a:r>
              <a:rPr kumimoji="1" lang="en-US" altLang="ja-JP" dirty="0"/>
              <a:t>3</a:t>
            </a:r>
            <a:r>
              <a:rPr kumimoji="1" lang="ja-JP" altLang="en-US" dirty="0"/>
              <a:t>月</a:t>
            </a:r>
            <a:r>
              <a:rPr kumimoji="1" lang="en-US" altLang="ja-JP" dirty="0"/>
              <a:t>13</a:t>
            </a:r>
            <a:r>
              <a:rPr kumimoji="1" lang="ja-JP" altLang="en-US" dirty="0"/>
              <a:t>日、カナダのケベック州で大規模な停電事故</a:t>
            </a:r>
            <a:endParaRPr kumimoji="1" lang="en-US" altLang="ja-JP" dirty="0"/>
          </a:p>
          <a:p>
            <a:r>
              <a:rPr lang="ja-JP" altLang="en-US" dirty="0"/>
              <a:t>３日前に発生した巨大フレアが原因とされている</a:t>
            </a:r>
            <a:endParaRPr lang="en-US" altLang="ja-JP" dirty="0"/>
          </a:p>
          <a:p>
            <a:r>
              <a:rPr kumimoji="1" lang="ja-JP" altLang="en-US" dirty="0"/>
              <a:t>送電線に誘導電流が流れて変圧器が破壊、周囲の送電線にも負荷がかかり広範囲が停電</a:t>
            </a:r>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35</a:t>
            </a:fld>
            <a:endParaRPr kumimoji="1" lang="ja-JP" altLang="en-US"/>
          </a:p>
        </p:txBody>
      </p:sp>
    </p:spTree>
    <p:extLst>
      <p:ext uri="{BB962C8B-B14F-4D97-AF65-F5344CB8AC3E}">
        <p14:creationId xmlns:p14="http://schemas.microsoft.com/office/powerpoint/2010/main" val="174278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グループ化 5"/>
          <p:cNvGrpSpPr/>
          <p:nvPr/>
        </p:nvGrpSpPr>
        <p:grpSpPr>
          <a:xfrm>
            <a:off x="7180706" y="3152632"/>
            <a:ext cx="4173094" cy="2860556"/>
            <a:chOff x="7180706" y="3152632"/>
            <a:chExt cx="4173094" cy="2860556"/>
          </a:xfrm>
        </p:grpSpPr>
        <p:pic>
          <p:nvPicPr>
            <p:cNvPr id="4" name="図 3"/>
            <p:cNvPicPr>
              <a:picLocks noChangeAspect="1"/>
            </p:cNvPicPr>
            <p:nvPr/>
          </p:nvPicPr>
          <p:blipFill rotWithShape="1">
            <a:blip r:embed="rId2">
              <a:extLst>
                <a:ext uri="{28A0092B-C50C-407E-A947-70E740481C1C}">
                  <a14:useLocalDpi xmlns:a14="http://schemas.microsoft.com/office/drawing/2010/main"/>
                </a:ext>
              </a:extLst>
            </a:blip>
            <a:srcRect r="2989" b="2"/>
            <a:stretch/>
          </p:blipFill>
          <p:spPr>
            <a:xfrm>
              <a:off x="7180706" y="3152632"/>
              <a:ext cx="4173094" cy="2860556"/>
            </a:xfrm>
            <a:prstGeom prst="rect">
              <a:avLst/>
            </a:prstGeom>
          </p:spPr>
        </p:pic>
        <p:sp>
          <p:nvSpPr>
            <p:cNvPr id="5" name="テキスト ボックス 4"/>
            <p:cNvSpPr txBox="1"/>
            <p:nvPr/>
          </p:nvSpPr>
          <p:spPr>
            <a:xfrm>
              <a:off x="8584442" y="5674634"/>
              <a:ext cx="2769358" cy="338554"/>
            </a:xfrm>
            <a:prstGeom prst="rect">
              <a:avLst/>
            </a:prstGeom>
            <a:noFill/>
          </p:spPr>
          <p:txBody>
            <a:bodyPr wrap="square" rtlCol="0">
              <a:spAutoFit/>
            </a:bodyPr>
            <a:lstStyle/>
            <a:p>
              <a:pPr algn="r"/>
              <a:r>
                <a:rPr kumimoji="1" lang="en-US" altLang="ja-JP" sz="1600" dirty="0">
                  <a:solidFill>
                    <a:schemeClr val="bg1"/>
                  </a:solidFill>
                </a:rPr>
                <a:t>@</a:t>
              </a:r>
              <a:r>
                <a:rPr kumimoji="1" lang="ja-JP" altLang="en-US" sz="1600" dirty="0">
                  <a:solidFill>
                    <a:schemeClr val="bg1"/>
                  </a:solidFill>
                </a:rPr>
                <a:t>アラスカ準州</a:t>
              </a:r>
            </a:p>
          </p:txBody>
        </p:sp>
      </p:grpSp>
      <p:sp>
        <p:nvSpPr>
          <p:cNvPr id="2" name="タイトル 1"/>
          <p:cNvSpPr>
            <a:spLocks noGrp="1"/>
          </p:cNvSpPr>
          <p:nvPr>
            <p:ph type="title"/>
          </p:nvPr>
        </p:nvSpPr>
        <p:spPr>
          <a:xfrm>
            <a:off x="838200" y="365125"/>
            <a:ext cx="10515600" cy="1325563"/>
          </a:xfrm>
        </p:spPr>
        <p:txBody>
          <a:bodyPr>
            <a:normAutofit/>
          </a:bodyPr>
          <a:lstStyle/>
          <a:p>
            <a:r>
              <a:rPr lang="ja-JP" altLang="en-US" dirty="0"/>
              <a:t>オーロラ</a:t>
            </a:r>
          </a:p>
        </p:txBody>
      </p:sp>
      <p:sp>
        <p:nvSpPr>
          <p:cNvPr id="3" name="コンテンツ プレースホルダー 2"/>
          <p:cNvSpPr>
            <a:spLocks noGrp="1"/>
          </p:cNvSpPr>
          <p:nvPr>
            <p:ph idx="1"/>
          </p:nvPr>
        </p:nvSpPr>
        <p:spPr>
          <a:xfrm>
            <a:off x="838200" y="1825625"/>
            <a:ext cx="6244988" cy="4351338"/>
          </a:xfrm>
        </p:spPr>
        <p:txBody>
          <a:bodyPr>
            <a:normAutofit/>
          </a:bodyPr>
          <a:lstStyle/>
          <a:p>
            <a:r>
              <a:rPr lang="ja-JP" altLang="en-US" dirty="0"/>
              <a:t>フレアが起きるとオーロラが発達する</a:t>
            </a:r>
            <a:endParaRPr lang="en-US" altLang="ja-JP" dirty="0"/>
          </a:p>
          <a:p>
            <a:r>
              <a:rPr lang="ja-JP" altLang="en-US" dirty="0"/>
              <a:t>普段はオーロラが見られないような地域でも発生しやすくなる</a:t>
            </a:r>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36</a:t>
            </a:fld>
            <a:endParaRPr kumimoji="1" lang="ja-JP" altLang="en-US"/>
          </a:p>
        </p:txBody>
      </p:sp>
    </p:spTree>
    <p:extLst>
      <p:ext uri="{BB962C8B-B14F-4D97-AF65-F5344CB8AC3E}">
        <p14:creationId xmlns:p14="http://schemas.microsoft.com/office/powerpoint/2010/main" val="350963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オーロラ</a:t>
            </a:r>
          </a:p>
        </p:txBody>
      </p:sp>
      <p:sp>
        <p:nvSpPr>
          <p:cNvPr id="3" name="コンテンツ プレースホルダー 2"/>
          <p:cNvSpPr>
            <a:spLocks noGrp="1"/>
          </p:cNvSpPr>
          <p:nvPr>
            <p:ph idx="1"/>
          </p:nvPr>
        </p:nvSpPr>
        <p:spPr>
          <a:xfrm>
            <a:off x="838200" y="1825625"/>
            <a:ext cx="4544961" cy="4351338"/>
          </a:xfrm>
        </p:spPr>
        <p:txBody>
          <a:bodyPr>
            <a:normAutofit fontScale="92500" lnSpcReduction="10000"/>
          </a:bodyPr>
          <a:lstStyle/>
          <a:p>
            <a:r>
              <a:rPr kumimoji="1" lang="ja-JP" altLang="en-US" dirty="0"/>
              <a:t>オーロラが北極や南極付近でしか見られないのは、地球の磁気圏のため</a:t>
            </a:r>
            <a:endParaRPr kumimoji="1" lang="en-US" altLang="ja-JP" dirty="0"/>
          </a:p>
          <a:p>
            <a:r>
              <a:rPr kumimoji="1" lang="ja-JP" altLang="en-US" dirty="0"/>
              <a:t>太陽風（おもに電子）が高度</a:t>
            </a:r>
            <a:r>
              <a:rPr kumimoji="1" lang="en-US" altLang="ja-JP" dirty="0"/>
              <a:t>100~</a:t>
            </a:r>
            <a:r>
              <a:rPr lang="en-US" altLang="ja-JP" dirty="0"/>
              <a:t>300km</a:t>
            </a:r>
            <a:r>
              <a:rPr lang="ja-JP" altLang="en-US" dirty="0"/>
              <a:t>の薄い大気中の酸素や窒素などの原子に衝突して発光</a:t>
            </a:r>
            <a:endParaRPr kumimoji="1" lang="en-US" altLang="ja-JP"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37</a:t>
            </a:fld>
            <a:endParaRPr kumimoji="1" lang="ja-JP" altLang="en-US"/>
          </a:p>
        </p:txBody>
      </p:sp>
      <p:grpSp>
        <p:nvGrpSpPr>
          <p:cNvPr id="7" name="グループ化 6"/>
          <p:cNvGrpSpPr/>
          <p:nvPr/>
        </p:nvGrpSpPr>
        <p:grpSpPr>
          <a:xfrm>
            <a:off x="5515896" y="1854074"/>
            <a:ext cx="5604388" cy="4294439"/>
            <a:chOff x="5515896" y="1854074"/>
            <a:chExt cx="5604388" cy="4294439"/>
          </a:xfrm>
        </p:grpSpPr>
        <p:pic>
          <p:nvPicPr>
            <p:cNvPr id="5" name="図 4"/>
            <p:cNvPicPr>
              <a:picLocks noChangeAspect="1"/>
            </p:cNvPicPr>
            <p:nvPr/>
          </p:nvPicPr>
          <p:blipFill>
            <a:blip r:embed="rId3" cstate="screen">
              <a:clrChange>
                <a:clrFrom>
                  <a:srgbClr val="F0F3FA"/>
                </a:clrFrom>
                <a:clrTo>
                  <a:srgbClr val="F0F3FA">
                    <a:alpha val="0"/>
                  </a:srgbClr>
                </a:clrTo>
              </a:clrChange>
              <a:extLst>
                <a:ext uri="{28A0092B-C50C-407E-A947-70E740481C1C}">
                  <a14:useLocalDpi xmlns:a14="http://schemas.microsoft.com/office/drawing/2010/main"/>
                </a:ext>
              </a:extLst>
            </a:blip>
            <a:stretch>
              <a:fillRect/>
            </a:stretch>
          </p:blipFill>
          <p:spPr>
            <a:xfrm>
              <a:off x="5515896" y="1854074"/>
              <a:ext cx="5604388" cy="4294439"/>
            </a:xfrm>
            <a:prstGeom prst="rect">
              <a:avLst/>
            </a:prstGeom>
          </p:spPr>
        </p:pic>
        <p:sp>
          <p:nvSpPr>
            <p:cNvPr id="6" name="テキスト ボックス 5"/>
            <p:cNvSpPr txBox="1"/>
            <p:nvPr/>
          </p:nvSpPr>
          <p:spPr>
            <a:xfrm>
              <a:off x="7406147" y="5736218"/>
              <a:ext cx="3714137" cy="307777"/>
            </a:xfrm>
            <a:prstGeom prst="rect">
              <a:avLst/>
            </a:prstGeom>
            <a:noFill/>
          </p:spPr>
          <p:txBody>
            <a:bodyPr wrap="square" rtlCol="0">
              <a:spAutoFit/>
            </a:bodyPr>
            <a:lstStyle/>
            <a:p>
              <a:pPr algn="r"/>
              <a:r>
                <a:rPr kumimoji="1" lang="en-US" altLang="ja-JP" sz="1400" dirty="0">
                  <a:solidFill>
                    <a:schemeClr val="bg1"/>
                  </a:solidFill>
                </a:rPr>
                <a:t>(</a:t>
              </a:r>
              <a:r>
                <a:rPr kumimoji="1" lang="ja-JP" altLang="en-US" sz="1400" dirty="0">
                  <a:solidFill>
                    <a:schemeClr val="bg1"/>
                  </a:solidFill>
                </a:rPr>
                <a:t>ニューステージ新地学図表 </a:t>
              </a:r>
              <a:r>
                <a:rPr kumimoji="1" lang="en-US" altLang="ja-JP" sz="1400" dirty="0">
                  <a:solidFill>
                    <a:schemeClr val="bg1"/>
                  </a:solidFill>
                </a:rPr>
                <a:t>33</a:t>
              </a:r>
              <a:r>
                <a:rPr kumimoji="1" lang="ja-JP" altLang="en-US" sz="1400" dirty="0">
                  <a:solidFill>
                    <a:schemeClr val="bg1"/>
                  </a:solidFill>
                </a:rPr>
                <a:t>ページより</a:t>
              </a:r>
              <a:r>
                <a:rPr kumimoji="1" lang="en-US" altLang="ja-JP" sz="1400" dirty="0">
                  <a:solidFill>
                    <a:schemeClr val="bg1"/>
                  </a:solidFill>
                </a:rPr>
                <a:t>)</a:t>
              </a:r>
              <a:endParaRPr kumimoji="1" lang="ja-JP" altLang="en-US" sz="1400" dirty="0">
                <a:solidFill>
                  <a:schemeClr val="bg1"/>
                </a:solidFill>
              </a:endParaRPr>
            </a:p>
          </p:txBody>
        </p:sp>
      </p:grpSp>
    </p:spTree>
    <p:extLst>
      <p:ext uri="{BB962C8B-B14F-4D97-AF65-F5344CB8AC3E}">
        <p14:creationId xmlns:p14="http://schemas.microsoft.com/office/powerpoint/2010/main" val="2424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宇宙の天気</a:t>
            </a:r>
          </a:p>
        </p:txBody>
      </p:sp>
      <p:sp>
        <p:nvSpPr>
          <p:cNvPr id="3" name="コンテンツ プレースホルダー 2"/>
          <p:cNvSpPr>
            <a:spLocks noGrp="1"/>
          </p:cNvSpPr>
          <p:nvPr>
            <p:ph idx="1"/>
          </p:nvPr>
        </p:nvSpPr>
        <p:spPr>
          <a:xfrm>
            <a:off x="838200" y="1825625"/>
            <a:ext cx="7562850" cy="4351338"/>
          </a:xfrm>
        </p:spPr>
        <p:txBody>
          <a:bodyPr/>
          <a:lstStyle/>
          <a:p>
            <a:r>
              <a:rPr lang="ja-JP" altLang="en-US" dirty="0"/>
              <a:t>磁気嵐はときに生活に悪影響を及ぼす</a:t>
            </a:r>
            <a:endParaRPr lang="en-US" altLang="ja-JP" dirty="0"/>
          </a:p>
          <a:p>
            <a:r>
              <a:rPr lang="ja-JP" altLang="en-US" dirty="0"/>
              <a:t>太陽は常時監視され、活動についての情報が宇宙天気予報として公表されている</a:t>
            </a:r>
            <a:endParaRPr lang="en-US" altLang="ja-JP" dirty="0"/>
          </a:p>
          <a:p>
            <a:r>
              <a:rPr lang="ja-JP" altLang="en-US" dirty="0"/>
              <a:t>過去には日本の衛星「ようこう」の観測が役立った例も</a:t>
            </a:r>
            <a:endParaRPr lang="en-US" altLang="ja-JP" dirty="0"/>
          </a:p>
          <a:p>
            <a:r>
              <a:rPr lang="ja-JP" altLang="en-US" dirty="0"/>
              <a:t>最近は黒点が少なく、太陽活動もおだやか</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38</a:t>
            </a:fld>
            <a:endParaRPr kumimoji="1" lang="ja-JP" altLang="en-US"/>
          </a:p>
        </p:txBody>
      </p:sp>
      <p:grpSp>
        <p:nvGrpSpPr>
          <p:cNvPr id="7" name="グループ化 6"/>
          <p:cNvGrpSpPr/>
          <p:nvPr/>
        </p:nvGrpSpPr>
        <p:grpSpPr>
          <a:xfrm>
            <a:off x="8772525" y="3115469"/>
            <a:ext cx="2581275" cy="2060475"/>
            <a:chOff x="8772525" y="3115469"/>
            <a:chExt cx="2581275" cy="2060475"/>
          </a:xfrm>
        </p:grpSpPr>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2525" y="3115469"/>
              <a:ext cx="2581275" cy="1771650"/>
            </a:xfrm>
            <a:prstGeom prst="rect">
              <a:avLst/>
            </a:prstGeom>
          </p:spPr>
        </p:pic>
        <p:sp>
          <p:nvSpPr>
            <p:cNvPr id="6" name="テキスト ボックス 5"/>
            <p:cNvSpPr txBox="1"/>
            <p:nvPr/>
          </p:nvSpPr>
          <p:spPr>
            <a:xfrm>
              <a:off x="8958263" y="4868167"/>
              <a:ext cx="2395537" cy="307777"/>
            </a:xfrm>
            <a:prstGeom prst="rect">
              <a:avLst/>
            </a:prstGeom>
            <a:noFill/>
          </p:spPr>
          <p:txBody>
            <a:bodyPr wrap="square" rtlCol="0">
              <a:spAutoFit/>
            </a:bodyPr>
            <a:lstStyle/>
            <a:p>
              <a:pPr algn="r"/>
              <a:r>
                <a:rPr kumimoji="1" lang="ja-JP" altLang="en-US" sz="1400" dirty="0"/>
                <a:t>ようこう </a:t>
              </a:r>
              <a:r>
                <a:rPr kumimoji="1" lang="en-US" altLang="ja-JP" sz="1400" dirty="0"/>
                <a:t>(JAXA)</a:t>
              </a:r>
              <a:endParaRPr kumimoji="1" lang="ja-JP" altLang="en-US" sz="1400" dirty="0"/>
            </a:p>
          </p:txBody>
        </p:sp>
      </p:grpSp>
    </p:spTree>
    <p:extLst>
      <p:ext uri="{BB962C8B-B14F-4D97-AF65-F5344CB8AC3E}">
        <p14:creationId xmlns:p14="http://schemas.microsoft.com/office/powerpoint/2010/main" val="398471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太陽と地球</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地球は太陽から毎秒</a:t>
                </a:r>
                <a14:m>
                  <m:oMath xmlns:m="http://schemas.openxmlformats.org/officeDocument/2006/math">
                    <m:r>
                      <a:rPr kumimoji="1" lang="en-US" altLang="ja-JP" b="0" i="1" smtClean="0">
                        <a:latin typeface="Cambria Math" panose="02040503050406030204" pitchFamily="18" charset="0"/>
                      </a:rPr>
                      <m:t>1370</m:t>
                    </m:r>
                    <m:r>
                      <a:rPr kumimoji="1" lang="en-US" altLang="ja-JP" b="0" i="1" smtClean="0">
                        <a:latin typeface="Cambria Math" panose="02040503050406030204" pitchFamily="18" charset="0"/>
                      </a:rPr>
                      <m:t>𝑊</m:t>
                    </m:r>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𝑚</m:t>
                        </m:r>
                      </m:e>
                      <m:sup>
                        <m:r>
                          <a:rPr kumimoji="1" lang="en-US" altLang="ja-JP" b="0" i="1" smtClean="0">
                            <a:latin typeface="Cambria Math" panose="02040503050406030204" pitchFamily="18" charset="0"/>
                          </a:rPr>
                          <m:t>2</m:t>
                        </m:r>
                      </m:sup>
                    </m:sSup>
                  </m:oMath>
                </a14:m>
                <a:r>
                  <a:rPr kumimoji="1" lang="ja-JP" altLang="en-US" dirty="0"/>
                  <a:t>の光エネルギーを受けている</a:t>
                </a:r>
                <a:br>
                  <a:rPr kumimoji="1" lang="en-US" altLang="ja-JP" dirty="0"/>
                </a:br>
                <a:r>
                  <a:rPr kumimoji="1" lang="ja-JP" altLang="en-US" dirty="0"/>
                  <a:t>この値は</a:t>
                </a:r>
                <a:r>
                  <a:rPr kumimoji="1" lang="ja-JP" altLang="en-US" b="1" dirty="0"/>
                  <a:t>太陽定数</a:t>
                </a:r>
                <a:r>
                  <a:rPr kumimoji="1" lang="ja-JP" altLang="en-US" dirty="0"/>
                  <a:t>とよばれる</a:t>
                </a:r>
                <a:endParaRPr kumimoji="1" lang="en-US" altLang="ja-JP" dirty="0"/>
              </a:p>
              <a:p>
                <a:r>
                  <a:rPr lang="ja-JP" altLang="en-US" dirty="0"/>
                  <a:t>およそ</a:t>
                </a:r>
                <a:r>
                  <a:rPr lang="en-US" altLang="ja-JP" dirty="0"/>
                  <a:t>30%</a:t>
                </a:r>
                <a:r>
                  <a:rPr lang="ja-JP" altLang="en-US" dirty="0"/>
                  <a:t>は雲や雪などで宇宙空間へ反射される</a:t>
                </a:r>
                <a:endParaRPr lang="en-US" altLang="ja-JP" dirty="0"/>
              </a:p>
              <a:p>
                <a:r>
                  <a:rPr lang="ja-JP" altLang="en-US" dirty="0"/>
                  <a:t>地球の大気や海洋の循環の原動力</a:t>
                </a:r>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04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39</a:t>
            </a:fld>
            <a:endParaRPr kumimoji="1" lang="ja-JP" altLang="en-US"/>
          </a:p>
        </p:txBody>
      </p:sp>
    </p:spTree>
    <p:extLst>
      <p:ext uri="{BB962C8B-B14F-4D97-AF65-F5344CB8AC3E}">
        <p14:creationId xmlns:p14="http://schemas.microsoft.com/office/powerpoint/2010/main" val="90544837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太陽ってどんな星？～大きさと質量</a:t>
            </a:r>
            <a:r>
              <a:rPr lang="ja-JP" altLang="en-US" dirty="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直径は</a:t>
                </a:r>
                <a14:m>
                  <m:oMath xmlns:m="http://schemas.openxmlformats.org/officeDocument/2006/math">
                    <m:r>
                      <a:rPr lang="en-US" altLang="ja-JP" b="0" i="1" smtClean="0">
                        <a:latin typeface="Cambria Math" panose="02040503050406030204" pitchFamily="18" charset="0"/>
                      </a:rPr>
                      <m:t>13.92</m:t>
                    </m:r>
                    <m:r>
                      <a:rPr lang="en-US" altLang="ja-JP" b="0"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10</m:t>
                        </m:r>
                      </m:e>
                      <m:sup>
                        <m:r>
                          <a:rPr lang="en-US" altLang="ja-JP" b="0" i="1" smtClean="0">
                            <a:latin typeface="Cambria Math" panose="02040503050406030204" pitchFamily="18" charset="0"/>
                            <a:ea typeface="Cambria Math" panose="02040503050406030204" pitchFamily="18" charset="0"/>
                          </a:rPr>
                          <m:t>5</m:t>
                        </m:r>
                      </m:sup>
                    </m:sSup>
                  </m:oMath>
                </a14:m>
                <a:r>
                  <a:rPr kumimoji="1" lang="en-US" altLang="ja-JP" dirty="0"/>
                  <a:t>km</a:t>
                </a:r>
                <a:r>
                  <a:rPr lang="ja-JP" altLang="en-US" dirty="0"/>
                  <a:t>（地球の直径のおよそ</a:t>
                </a:r>
                <a:r>
                  <a:rPr lang="en-US" altLang="ja-JP" dirty="0"/>
                  <a:t>100</a:t>
                </a:r>
                <a:r>
                  <a:rPr lang="ja-JP" altLang="en-US" dirty="0"/>
                  <a:t>倍）</a:t>
                </a:r>
                <a:endParaRPr lang="en-US" altLang="ja-JP" dirty="0"/>
              </a:p>
              <a:p>
                <a:r>
                  <a:rPr kumimoji="1" lang="ja-JP" altLang="en-US" dirty="0"/>
                  <a:t>質量は</a:t>
                </a:r>
                <a:r>
                  <a:rPr lang="ja-JP" altLang="en-US" dirty="0"/>
                  <a:t>およそ</a:t>
                </a:r>
                <a14:m>
                  <m:oMath xmlns:m="http://schemas.openxmlformats.org/officeDocument/2006/math">
                    <m:r>
                      <a:rPr lang="en-US" altLang="ja-JP" i="1">
                        <a:latin typeface="Cambria Math" panose="02040503050406030204" pitchFamily="18" charset="0"/>
                      </a:rPr>
                      <m:t>2</m:t>
                    </m:r>
                    <m:r>
                      <a:rPr lang="en-US" altLang="ja-JP" b="0" i="1" smtClean="0">
                        <a:latin typeface="Cambria Math" panose="02040503050406030204" pitchFamily="18" charset="0"/>
                      </a:rPr>
                      <m:t>.0</m:t>
                    </m:r>
                    <m:r>
                      <a:rPr lang="en-US" altLang="ja-JP" b="0"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10</m:t>
                        </m:r>
                      </m:e>
                      <m:sup>
                        <m:r>
                          <a:rPr lang="en-US" altLang="ja-JP" b="0" i="1" smtClean="0">
                            <a:latin typeface="Cambria Math" panose="02040503050406030204" pitchFamily="18" charset="0"/>
                            <a:ea typeface="Cambria Math" panose="02040503050406030204" pitchFamily="18" charset="0"/>
                          </a:rPr>
                          <m:t>30</m:t>
                        </m:r>
                      </m:sup>
                    </m:sSup>
                  </m:oMath>
                </a14:m>
                <a:r>
                  <a:rPr kumimoji="1" lang="en-US" altLang="ja-JP" dirty="0"/>
                  <a:t>kg</a:t>
                </a:r>
                <a:r>
                  <a:rPr kumimoji="1" lang="ja-JP" altLang="en-US" dirty="0"/>
                  <a:t>（地球の質量のおよそ</a:t>
                </a:r>
                <a:r>
                  <a:rPr kumimoji="1" lang="en-US" altLang="ja-JP" dirty="0"/>
                  <a:t>30</a:t>
                </a:r>
                <a:r>
                  <a:rPr kumimoji="1" lang="ja-JP" altLang="en-US" dirty="0"/>
                  <a:t>万倍）</a:t>
                </a:r>
                <a:endParaRPr lang="en-US" altLang="ja-JP" dirty="0"/>
              </a:p>
              <a:p>
                <a:r>
                  <a:rPr kumimoji="1" lang="ja-JP" altLang="en-US" dirty="0"/>
                  <a:t>太陽系の全質量の</a:t>
                </a:r>
                <a:r>
                  <a:rPr kumimoji="1" lang="en-US" altLang="ja-JP" b="1" dirty="0"/>
                  <a:t>99.86%</a:t>
                </a:r>
                <a:r>
                  <a:rPr kumimoji="1" lang="ja-JP" altLang="en-US" dirty="0"/>
                  <a:t>を占める！</a:t>
                </a:r>
                <a:endParaRPr kumimoji="1"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04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4</a:t>
            </a:fld>
            <a:endParaRPr kumimoji="1" lang="ja-JP" altLang="en-US"/>
          </a:p>
        </p:txBody>
      </p:sp>
    </p:spTree>
    <p:extLst>
      <p:ext uri="{BB962C8B-B14F-4D97-AF65-F5344CB8AC3E}">
        <p14:creationId xmlns:p14="http://schemas.microsoft.com/office/powerpoint/2010/main" val="185374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太陽とわたしたち</a:t>
            </a:r>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40</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363486"/>
            <a:ext cx="4367488" cy="3275616"/>
          </a:xfrm>
          <a:prstGeom prst="rect">
            <a:avLst/>
          </a:prstGeom>
        </p:spPr>
      </p:pic>
      <p:sp>
        <p:nvSpPr>
          <p:cNvPr id="3" name="コンテンツ プレースホルダー 2"/>
          <p:cNvSpPr>
            <a:spLocks noGrp="1"/>
          </p:cNvSpPr>
          <p:nvPr>
            <p:ph idx="1"/>
          </p:nvPr>
        </p:nvSpPr>
        <p:spPr>
          <a:xfrm>
            <a:off x="5353664" y="1825625"/>
            <a:ext cx="6000135" cy="4351338"/>
          </a:xfrm>
        </p:spPr>
        <p:txBody>
          <a:bodyPr>
            <a:normAutofit fontScale="85000" lnSpcReduction="20000"/>
          </a:bodyPr>
          <a:lstStyle/>
          <a:p>
            <a:r>
              <a:rPr lang="ja-JP" altLang="en-US" dirty="0"/>
              <a:t>紫外線を浴びるとコレステロールがビタミン</a:t>
            </a:r>
            <a:r>
              <a:rPr lang="en-US" altLang="ja-JP" dirty="0"/>
              <a:t>D</a:t>
            </a:r>
            <a:r>
              <a:rPr lang="ja-JP" altLang="en-US" dirty="0"/>
              <a:t>に変化する</a:t>
            </a:r>
            <a:endParaRPr lang="en-US" altLang="ja-JP" dirty="0"/>
          </a:p>
          <a:p>
            <a:r>
              <a:rPr kumimoji="1" lang="ja-JP" altLang="en-US" dirty="0"/>
              <a:t>ビタミン</a:t>
            </a:r>
            <a:r>
              <a:rPr kumimoji="1" lang="en-US" altLang="ja-JP" dirty="0"/>
              <a:t>D</a:t>
            </a:r>
            <a:r>
              <a:rPr kumimoji="1" lang="ja-JP" altLang="en-US" dirty="0"/>
              <a:t>は骨や歯を丈夫にするはたらき</a:t>
            </a:r>
            <a:endParaRPr kumimoji="1" lang="en-US" altLang="ja-JP" dirty="0"/>
          </a:p>
          <a:p>
            <a:r>
              <a:rPr lang="ja-JP" altLang="en-US" dirty="0"/>
              <a:t>朝方の日光を浴びると体内時計がリセットされる</a:t>
            </a:r>
            <a:endParaRPr kumimoji="1" lang="en-US" altLang="ja-JP" dirty="0"/>
          </a:p>
          <a:p>
            <a:r>
              <a:rPr lang="ja-JP" altLang="en-US" dirty="0"/>
              <a:t>もちろん浴びすぎは皮膚がんなどのリスクを高める</a:t>
            </a:r>
            <a:endParaRPr lang="en-US" altLang="ja-JP" dirty="0"/>
          </a:p>
        </p:txBody>
      </p:sp>
    </p:spTree>
    <p:extLst>
      <p:ext uri="{BB962C8B-B14F-4D97-AF65-F5344CB8AC3E}">
        <p14:creationId xmlns:p14="http://schemas.microsoft.com/office/powerpoint/2010/main" val="32173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参考文献</a:t>
            </a:r>
          </a:p>
        </p:txBody>
      </p:sp>
      <p:sp>
        <p:nvSpPr>
          <p:cNvPr id="3" name="コンテンツ プレースホルダー 2"/>
          <p:cNvSpPr>
            <a:spLocks noGrp="1"/>
          </p:cNvSpPr>
          <p:nvPr>
            <p:ph idx="1"/>
          </p:nvPr>
        </p:nvSpPr>
        <p:spPr/>
        <p:txBody>
          <a:bodyPr/>
          <a:lstStyle/>
          <a:p>
            <a:r>
              <a:rPr kumimoji="1" lang="ja-JP" altLang="en-US" dirty="0"/>
              <a:t>ニュートンムック 徹底図解太陽のすべて</a:t>
            </a:r>
            <a:r>
              <a:rPr kumimoji="1" lang="en-US" altLang="ja-JP" dirty="0"/>
              <a:t>, </a:t>
            </a:r>
            <a:r>
              <a:rPr kumimoji="1" lang="ja-JP" altLang="en-US" dirty="0"/>
              <a:t>ニュートンプレス</a:t>
            </a:r>
            <a:endParaRPr kumimoji="1" lang="en-US" altLang="ja-JP" dirty="0"/>
          </a:p>
          <a:p>
            <a:r>
              <a:rPr lang="en-US" altLang="ja-JP" dirty="0"/>
              <a:t>NHK</a:t>
            </a:r>
            <a:r>
              <a:rPr lang="ja-JP" altLang="en-US" dirty="0"/>
              <a:t>サイエンス</a:t>
            </a:r>
            <a:r>
              <a:rPr lang="en-US" altLang="ja-JP" dirty="0"/>
              <a:t>ZERO </a:t>
            </a:r>
            <a:r>
              <a:rPr lang="ja-JP" altLang="en-US" dirty="0"/>
              <a:t>太陽活動の謎</a:t>
            </a:r>
            <a:r>
              <a:rPr lang="en-US" altLang="ja-JP" dirty="0"/>
              <a:t>, NHK</a:t>
            </a:r>
            <a:r>
              <a:rPr lang="ja-JP" altLang="en-US" dirty="0"/>
              <a:t>出版</a:t>
            </a:r>
            <a:endParaRPr lang="en-US" altLang="ja-JP" dirty="0"/>
          </a:p>
          <a:p>
            <a:r>
              <a:rPr kumimoji="1" lang="ja-JP" altLang="en-US" dirty="0"/>
              <a:t>ニューステージ 新地学図表</a:t>
            </a:r>
            <a:r>
              <a:rPr kumimoji="1" lang="en-US" altLang="ja-JP" dirty="0"/>
              <a:t>, </a:t>
            </a:r>
            <a:r>
              <a:rPr kumimoji="1" lang="ja-JP" altLang="en-US" dirty="0"/>
              <a:t>浜島書店</a:t>
            </a:r>
            <a:endParaRPr kumimoji="1" lang="en-US" altLang="ja-JP" dirty="0"/>
          </a:p>
          <a:p>
            <a:r>
              <a:rPr lang="ja-JP" altLang="en-US" dirty="0"/>
              <a:t>うちゅうの</a:t>
            </a:r>
            <a:r>
              <a:rPr lang="ja-JP" altLang="en-US" dirty="0" err="1"/>
              <a:t>がっ</a:t>
            </a:r>
            <a:r>
              <a:rPr lang="ja-JP" altLang="en-US" dirty="0"/>
              <a:t>こう 過去回スライド「太陽について」</a:t>
            </a:r>
            <a:endParaRPr kumimoji="1" lang="ja-JP" altLang="en-US" dirty="0"/>
          </a:p>
        </p:txBody>
      </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41</a:t>
            </a:fld>
            <a:endParaRPr kumimoji="1" lang="ja-JP" altLang="en-US"/>
          </a:p>
        </p:txBody>
      </p:sp>
    </p:spTree>
    <p:extLst>
      <p:ext uri="{BB962C8B-B14F-4D97-AF65-F5344CB8AC3E}">
        <p14:creationId xmlns:p14="http://schemas.microsoft.com/office/powerpoint/2010/main" val="5820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351" y="0"/>
            <a:ext cx="12490702" cy="6857998"/>
          </a:xfrm>
          <a:prstGeom prst="rect">
            <a:avLst/>
          </a:prstGeom>
        </p:spPr>
      </p:pic>
      <p:sp>
        <p:nvSpPr>
          <p:cNvPr id="8" name="正方形/長方形 7"/>
          <p:cNvSpPr/>
          <p:nvPr/>
        </p:nvSpPr>
        <p:spPr>
          <a:xfrm>
            <a:off x="-149351" y="0"/>
            <a:ext cx="12490702" cy="19812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idx="4294967295"/>
          </p:nvPr>
        </p:nvSpPr>
        <p:spPr>
          <a:xfrm>
            <a:off x="838200" y="365125"/>
            <a:ext cx="10515600" cy="1325563"/>
          </a:xfrm>
        </p:spPr>
        <p:txBody>
          <a:bodyPr/>
          <a:lstStyle/>
          <a:p>
            <a:r>
              <a:rPr lang="ja-JP" altLang="en-US" dirty="0"/>
              <a:t>大きすぎてよくわからないので</a:t>
            </a:r>
          </a:p>
        </p:txBody>
      </p:sp>
      <p:pic>
        <p:nvPicPr>
          <p:cNvPr id="16" name="図 15"/>
          <p:cNvPicPr>
            <a:picLocks noChangeAspect="1"/>
          </p:cNvPicPr>
          <p:nvPr/>
        </p:nvPicPr>
        <p:blipFill>
          <a:blip r:embed="rId3" cstate="screen">
            <a:clrChange>
              <a:clrFrom>
                <a:srgbClr val="00FF40"/>
              </a:clrFrom>
              <a:clrTo>
                <a:srgbClr val="00FF40">
                  <a:alpha val="0"/>
                </a:srgbClr>
              </a:clrTo>
            </a:clrChange>
            <a:extLst>
              <a:ext uri="{28A0092B-C50C-407E-A947-70E740481C1C}">
                <a14:useLocalDpi xmlns:a14="http://schemas.microsoft.com/office/drawing/2010/main"/>
              </a:ext>
            </a:extLst>
          </a:blip>
          <a:stretch>
            <a:fillRect/>
          </a:stretch>
        </p:blipFill>
        <p:spPr>
          <a:xfrm>
            <a:off x="6306818" y="5029199"/>
            <a:ext cx="1443724" cy="1258747"/>
          </a:xfrm>
          <a:prstGeom prst="rect">
            <a:avLst/>
          </a:prstGeom>
        </p:spPr>
      </p:pic>
      <p:sp>
        <p:nvSpPr>
          <p:cNvPr id="19" name="テキスト ボックス 18"/>
          <p:cNvSpPr txBox="1"/>
          <p:nvPr/>
        </p:nvSpPr>
        <p:spPr>
          <a:xfrm>
            <a:off x="2510366" y="2644169"/>
            <a:ext cx="7171267" cy="1569660"/>
          </a:xfrm>
          <a:prstGeom prst="rect">
            <a:avLst/>
          </a:prstGeom>
          <a:solidFill>
            <a:schemeClr val="bg1">
              <a:alpha val="80000"/>
            </a:schemeClr>
          </a:solidFill>
        </p:spPr>
        <p:txBody>
          <a:bodyPr wrap="square" rtlCol="0" anchor="ctr">
            <a:spAutoFit/>
          </a:bodyPr>
          <a:lstStyle/>
          <a:p>
            <a:pPr algn="ctr">
              <a:lnSpc>
                <a:spcPct val="200000"/>
              </a:lnSpc>
            </a:pPr>
            <a:r>
              <a:rPr kumimoji="1" lang="ja-JP" altLang="en-US" sz="2400" dirty="0"/>
              <a:t>理学部８号館に直径</a:t>
            </a:r>
            <a:r>
              <a:rPr kumimoji="1" lang="en-US" altLang="ja-JP" sz="2400" dirty="0"/>
              <a:t>7.7m</a:t>
            </a:r>
            <a:r>
              <a:rPr kumimoji="1" lang="ja-JP" altLang="en-US" sz="2400" dirty="0"/>
              <a:t>の太陽があるとすると</a:t>
            </a:r>
            <a:r>
              <a:rPr kumimoji="1" lang="en-US" altLang="ja-JP" sz="2400" dirty="0"/>
              <a:t>...</a:t>
            </a:r>
          </a:p>
          <a:p>
            <a:pPr algn="ctr">
              <a:lnSpc>
                <a:spcPct val="200000"/>
              </a:lnSpc>
            </a:pPr>
            <a:r>
              <a:rPr kumimoji="1" lang="en-US" altLang="ja-JP" sz="2400" dirty="0"/>
              <a:t>(</a:t>
            </a:r>
            <a:r>
              <a:rPr kumimoji="1" lang="ja-JP" altLang="en-US" sz="2400" dirty="0"/>
              <a:t>ちなみに、</a:t>
            </a:r>
            <a:r>
              <a:rPr lang="ja-JP" altLang="en-US" sz="2400" dirty="0"/>
              <a:t>８号館の高さは</a:t>
            </a:r>
            <a:r>
              <a:rPr lang="en-US" altLang="ja-JP" sz="2400" dirty="0"/>
              <a:t>11m</a:t>
            </a:r>
            <a:r>
              <a:rPr lang="ja-JP" altLang="en-US" sz="2400" dirty="0"/>
              <a:t>）</a:t>
            </a:r>
            <a:endParaRPr lang="en-US" altLang="ja-JP" sz="2400" dirty="0"/>
          </a:p>
        </p:txBody>
      </p:sp>
      <p:sp>
        <p:nvSpPr>
          <p:cNvPr id="3" name="スライド番号プレースホルダー 2"/>
          <p:cNvSpPr>
            <a:spLocks noGrp="1"/>
          </p:cNvSpPr>
          <p:nvPr>
            <p:ph type="sldNum" sz="quarter" idx="12"/>
          </p:nvPr>
        </p:nvSpPr>
        <p:spPr/>
        <p:txBody>
          <a:bodyPr/>
          <a:lstStyle/>
          <a:p>
            <a:fld id="{670A37F7-A18E-41D7-A666-A0EDDB3B8642}" type="slidenum">
              <a:rPr kumimoji="1" lang="ja-JP" altLang="en-US" smtClean="0"/>
              <a:t>5</a:t>
            </a:fld>
            <a:endParaRPr kumimoji="1" lang="ja-JP" altLang="en-US"/>
          </a:p>
        </p:txBody>
      </p:sp>
    </p:spTree>
    <p:extLst>
      <p:ext uri="{BB962C8B-B14F-4D97-AF65-F5344CB8AC3E}">
        <p14:creationId xmlns:p14="http://schemas.microsoft.com/office/powerpoint/2010/main" val="119598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par>
                          <p:cTn id="13" fill="hold">
                            <p:stCondLst>
                              <p:cond delay="500"/>
                            </p:stCondLst>
                            <p:childTnLst>
                              <p:par>
                                <p:cTn id="14" presetID="15"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351" y="0"/>
            <a:ext cx="12490702" cy="6858000"/>
          </a:xfrm>
          <a:prstGeom prst="rect">
            <a:avLst/>
          </a:prstGeom>
        </p:spPr>
      </p:pic>
      <p:grpSp>
        <p:nvGrpSpPr>
          <p:cNvPr id="4" name="グループ化 3"/>
          <p:cNvGrpSpPr/>
          <p:nvPr/>
        </p:nvGrpSpPr>
        <p:grpSpPr>
          <a:xfrm>
            <a:off x="7068817" y="2909747"/>
            <a:ext cx="1838116" cy="1586052"/>
            <a:chOff x="7068817" y="2909747"/>
            <a:chExt cx="1838116" cy="1586052"/>
          </a:xfrm>
        </p:grpSpPr>
        <p:sp>
          <p:nvSpPr>
            <p:cNvPr id="3" name="吹き出し: 角を丸めた四角形 2"/>
            <p:cNvSpPr/>
            <p:nvPr/>
          </p:nvSpPr>
          <p:spPr>
            <a:xfrm>
              <a:off x="7068817" y="2909747"/>
              <a:ext cx="1838116" cy="1586052"/>
            </a:xfrm>
            <a:prstGeom prst="wedgeRoundRectCallout">
              <a:avLst>
                <a:gd name="adj1" fmla="val -80809"/>
                <a:gd name="adj2" fmla="val 43056"/>
                <a:gd name="adj3" fmla="val 166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cstate="screen">
              <a:clrChange>
                <a:clrFrom>
                  <a:srgbClr val="00FF40"/>
                </a:clrFrom>
                <a:clrTo>
                  <a:srgbClr val="00FF40">
                    <a:alpha val="0"/>
                  </a:srgbClr>
                </a:clrTo>
              </a:clrChange>
              <a:extLst>
                <a:ext uri="{28A0092B-C50C-407E-A947-70E740481C1C}">
                  <a14:useLocalDpi xmlns:a14="http://schemas.microsoft.com/office/drawing/2010/main"/>
                </a:ext>
              </a:extLst>
            </a:blip>
            <a:stretch>
              <a:fillRect/>
            </a:stretch>
          </p:blipFill>
          <p:spPr>
            <a:xfrm>
              <a:off x="7191583" y="3008506"/>
              <a:ext cx="1592583" cy="1388533"/>
            </a:xfrm>
            <a:prstGeom prst="rect">
              <a:avLst/>
            </a:prstGeom>
          </p:spPr>
        </p:pic>
      </p:grpSp>
      <p:sp>
        <p:nvSpPr>
          <p:cNvPr id="2" name="スライド番号プレースホルダー 1"/>
          <p:cNvSpPr>
            <a:spLocks noGrp="1"/>
          </p:cNvSpPr>
          <p:nvPr>
            <p:ph type="sldNum" sz="quarter" idx="12"/>
          </p:nvPr>
        </p:nvSpPr>
        <p:spPr/>
        <p:txBody>
          <a:bodyPr/>
          <a:lstStyle/>
          <a:p>
            <a:fld id="{670A37F7-A18E-41D7-A666-A0EDDB3B8642}" type="slidenum">
              <a:rPr kumimoji="1" lang="ja-JP" altLang="en-US" smtClean="0"/>
              <a:t>6</a:t>
            </a:fld>
            <a:endParaRPr kumimoji="1" lang="ja-JP" altLang="en-US"/>
          </a:p>
        </p:txBody>
      </p:sp>
    </p:spTree>
    <p:extLst>
      <p:ext uri="{BB962C8B-B14F-4D97-AF65-F5344CB8AC3E}">
        <p14:creationId xmlns:p14="http://schemas.microsoft.com/office/powerpoint/2010/main" val="65525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352" y="0"/>
            <a:ext cx="12490704" cy="6858000"/>
          </a:xfrm>
          <a:prstGeom prst="rect">
            <a:avLst/>
          </a:prstGeom>
        </p:spPr>
      </p:pic>
      <p:grpSp>
        <p:nvGrpSpPr>
          <p:cNvPr id="4" name="グループ化 3"/>
          <p:cNvGrpSpPr/>
          <p:nvPr/>
        </p:nvGrpSpPr>
        <p:grpSpPr>
          <a:xfrm>
            <a:off x="6713217" y="217347"/>
            <a:ext cx="1838116" cy="1586052"/>
            <a:chOff x="7068817" y="2909747"/>
            <a:chExt cx="1838116" cy="1586052"/>
          </a:xfrm>
        </p:grpSpPr>
        <p:sp>
          <p:nvSpPr>
            <p:cNvPr id="3" name="吹き出し: 角を丸めた四角形 2"/>
            <p:cNvSpPr/>
            <p:nvPr/>
          </p:nvSpPr>
          <p:spPr>
            <a:xfrm>
              <a:off x="7068817" y="2909747"/>
              <a:ext cx="1838116" cy="1586052"/>
            </a:xfrm>
            <a:prstGeom prst="wedgeRoundRectCallout">
              <a:avLst>
                <a:gd name="adj1" fmla="val -78046"/>
                <a:gd name="adj2" fmla="val -14597"/>
                <a:gd name="adj3" fmla="val 166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4" cstate="screen">
              <a:clrChange>
                <a:clrFrom>
                  <a:srgbClr val="00FF40"/>
                </a:clrFrom>
                <a:clrTo>
                  <a:srgbClr val="00FF40">
                    <a:alpha val="0"/>
                  </a:srgbClr>
                </a:clrTo>
              </a:clrChange>
              <a:extLst>
                <a:ext uri="{28A0092B-C50C-407E-A947-70E740481C1C}">
                  <a14:useLocalDpi xmlns:a14="http://schemas.microsoft.com/office/drawing/2010/main"/>
                </a:ext>
              </a:extLst>
            </a:blip>
            <a:stretch>
              <a:fillRect/>
            </a:stretch>
          </p:blipFill>
          <p:spPr>
            <a:xfrm>
              <a:off x="7191583" y="3008506"/>
              <a:ext cx="1592583" cy="1388533"/>
            </a:xfrm>
            <a:prstGeom prst="rect">
              <a:avLst/>
            </a:prstGeom>
          </p:spPr>
        </p:pic>
      </p:grpSp>
      <p:grpSp>
        <p:nvGrpSpPr>
          <p:cNvPr id="6" name="グループ化 5"/>
          <p:cNvGrpSpPr/>
          <p:nvPr/>
        </p:nvGrpSpPr>
        <p:grpSpPr>
          <a:xfrm>
            <a:off x="3834550" y="4603081"/>
            <a:ext cx="1838116" cy="1586052"/>
            <a:chOff x="3834550" y="4603081"/>
            <a:chExt cx="1838116" cy="1586052"/>
          </a:xfrm>
        </p:grpSpPr>
        <p:sp>
          <p:nvSpPr>
            <p:cNvPr id="8" name="吹き出し: 角を丸めた四角形 7"/>
            <p:cNvSpPr/>
            <p:nvPr/>
          </p:nvSpPr>
          <p:spPr>
            <a:xfrm>
              <a:off x="3834550" y="4603081"/>
              <a:ext cx="1838116" cy="1586052"/>
            </a:xfrm>
            <a:prstGeom prst="wedgeRoundRectCallout">
              <a:avLst>
                <a:gd name="adj1" fmla="val 108044"/>
                <a:gd name="adj2" fmla="val 5688"/>
                <a:gd name="adj3" fmla="val 166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5" cstate="screen">
              <a:clrChange>
                <a:clrFrom>
                  <a:srgbClr val="070707"/>
                </a:clrFrom>
                <a:clrTo>
                  <a:srgbClr val="070707">
                    <a:alpha val="0"/>
                  </a:srgbClr>
                </a:clrTo>
              </a:clrChange>
              <a:extLst>
                <a:ext uri="{28A0092B-C50C-407E-A947-70E740481C1C}">
                  <a14:useLocalDpi xmlns:a14="http://schemas.microsoft.com/office/drawing/2010/main"/>
                </a:ext>
              </a:extLst>
            </a:blip>
            <a:stretch>
              <a:fillRect/>
            </a:stretch>
          </p:blipFill>
          <p:spPr>
            <a:xfrm>
              <a:off x="4138610" y="4765340"/>
              <a:ext cx="1229995" cy="1261533"/>
            </a:xfrm>
            <a:prstGeom prst="rect">
              <a:avLst/>
            </a:prstGeom>
          </p:spPr>
        </p:pic>
      </p:grpSp>
      <p:sp>
        <p:nvSpPr>
          <p:cNvPr id="13" name="テキスト ボックス 12"/>
          <p:cNvSpPr txBox="1"/>
          <p:nvPr/>
        </p:nvSpPr>
        <p:spPr>
          <a:xfrm>
            <a:off x="2510366" y="2693125"/>
            <a:ext cx="7171267" cy="1471750"/>
          </a:xfrm>
          <a:prstGeom prst="rect">
            <a:avLst/>
          </a:prstGeom>
          <a:solidFill>
            <a:schemeClr val="bg1">
              <a:alpha val="80000"/>
            </a:schemeClr>
          </a:solidFill>
        </p:spPr>
        <p:txBody>
          <a:bodyPr wrap="square" rtlCol="0" anchor="ctr">
            <a:spAutoFit/>
          </a:bodyPr>
          <a:lstStyle/>
          <a:p>
            <a:pPr algn="ctr">
              <a:lnSpc>
                <a:spcPct val="200000"/>
              </a:lnSpc>
            </a:pPr>
            <a:r>
              <a:rPr kumimoji="1" lang="ja-JP" altLang="en-US" sz="2400" dirty="0"/>
              <a:t>地球は教養棟のロビーあたり</a:t>
            </a:r>
            <a:endParaRPr kumimoji="1" lang="en-US" altLang="ja-JP" sz="2400" dirty="0"/>
          </a:p>
          <a:p>
            <a:pPr algn="ctr">
              <a:lnSpc>
                <a:spcPct val="200000"/>
              </a:lnSpc>
            </a:pPr>
            <a:r>
              <a:rPr kumimoji="1" lang="ja-JP" altLang="en-US" sz="2400" dirty="0"/>
              <a:t>直径は</a:t>
            </a:r>
            <a:r>
              <a:rPr kumimoji="1" lang="en-US" altLang="ja-JP" sz="2400" dirty="0"/>
              <a:t>7cm</a:t>
            </a:r>
          </a:p>
        </p:txBody>
      </p:sp>
      <p:sp>
        <p:nvSpPr>
          <p:cNvPr id="7" name="スライド番号プレースホルダー 6"/>
          <p:cNvSpPr>
            <a:spLocks noGrp="1"/>
          </p:cNvSpPr>
          <p:nvPr>
            <p:ph type="sldNum" sz="quarter" idx="12"/>
          </p:nvPr>
        </p:nvSpPr>
        <p:spPr/>
        <p:txBody>
          <a:bodyPr/>
          <a:lstStyle/>
          <a:p>
            <a:fld id="{670A37F7-A18E-41D7-A666-A0EDDB3B8642}" type="slidenum">
              <a:rPr kumimoji="1" lang="ja-JP" altLang="en-US" smtClean="0"/>
              <a:t>7</a:t>
            </a:fld>
            <a:endParaRPr kumimoji="1" lang="ja-JP" altLang="en-US"/>
          </a:p>
        </p:txBody>
      </p:sp>
    </p:spTree>
    <p:extLst>
      <p:ext uri="{BB962C8B-B14F-4D97-AF65-F5344CB8AC3E}">
        <p14:creationId xmlns:p14="http://schemas.microsoft.com/office/powerpoint/2010/main" val="20234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太陽ってどんな星？～自転～</a:t>
            </a:r>
          </a:p>
        </p:txBody>
      </p:sp>
      <p:sp>
        <p:nvSpPr>
          <p:cNvPr id="3" name="コンテンツ プレースホルダー 2"/>
          <p:cNvSpPr>
            <a:spLocks noGrp="1"/>
          </p:cNvSpPr>
          <p:nvPr>
            <p:ph idx="1"/>
          </p:nvPr>
        </p:nvSpPr>
        <p:spPr>
          <a:xfrm>
            <a:off x="838200" y="1825625"/>
            <a:ext cx="7159388" cy="4351338"/>
          </a:xfrm>
        </p:spPr>
        <p:txBody>
          <a:bodyPr>
            <a:normAutofit fontScale="92500"/>
          </a:bodyPr>
          <a:lstStyle/>
          <a:p>
            <a:r>
              <a:rPr kumimoji="1" lang="ja-JP" altLang="en-US" dirty="0"/>
              <a:t>太陽は惑星の公転と同じ向きで自転している</a:t>
            </a:r>
            <a:endParaRPr kumimoji="1" lang="en-US" altLang="ja-JP" dirty="0"/>
          </a:p>
          <a:p>
            <a:r>
              <a:rPr kumimoji="1" lang="ja-JP" altLang="en-US" dirty="0"/>
              <a:t>自転の速度は全体で一定ではない（差動回転）</a:t>
            </a:r>
            <a:endParaRPr kumimoji="1" lang="en-US" altLang="ja-JP" dirty="0"/>
          </a:p>
          <a:p>
            <a:r>
              <a:rPr lang="ja-JP" altLang="en-US" dirty="0"/>
              <a:t>低緯度ほど自転速度が速い</a:t>
            </a:r>
            <a:endParaRPr lang="en-US" altLang="ja-JP" dirty="0"/>
          </a:p>
          <a:p>
            <a:r>
              <a:rPr lang="ja-JP" altLang="en-US" dirty="0"/>
              <a:t>赤道での自転周期はおよそ</a:t>
            </a:r>
            <a:r>
              <a:rPr lang="en-US" altLang="ja-JP" dirty="0"/>
              <a:t>25</a:t>
            </a:r>
            <a:r>
              <a:rPr lang="ja-JP" altLang="en-US" dirty="0"/>
              <a:t>日（地球から見るとおよそ</a:t>
            </a:r>
            <a:r>
              <a:rPr lang="en-US" altLang="ja-JP" dirty="0"/>
              <a:t>27</a:t>
            </a:r>
            <a:r>
              <a:rPr lang="ja-JP" altLang="en-US" dirty="0"/>
              <a:t>日）</a:t>
            </a:r>
            <a:endParaRPr lang="en-US" altLang="ja-JP" dirty="0"/>
          </a:p>
        </p:txBody>
      </p:sp>
      <p:grpSp>
        <p:nvGrpSpPr>
          <p:cNvPr id="8" name="グループ化 7"/>
          <p:cNvGrpSpPr/>
          <p:nvPr/>
        </p:nvGrpSpPr>
        <p:grpSpPr>
          <a:xfrm>
            <a:off x="7750791" y="2231907"/>
            <a:ext cx="3603009" cy="3538773"/>
            <a:chOff x="7750791" y="2942404"/>
            <a:chExt cx="3603009" cy="3538773"/>
          </a:xfrm>
        </p:grpSpPr>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9241" y="2942404"/>
              <a:ext cx="3234559" cy="3234559"/>
            </a:xfrm>
            <a:prstGeom prst="rect">
              <a:avLst/>
            </a:prstGeom>
          </p:spPr>
        </p:pic>
        <p:sp>
          <p:nvSpPr>
            <p:cNvPr id="7" name="テキスト ボックス 6"/>
            <p:cNvSpPr txBox="1"/>
            <p:nvPr/>
          </p:nvSpPr>
          <p:spPr>
            <a:xfrm>
              <a:off x="7750791" y="6142623"/>
              <a:ext cx="3603009" cy="338554"/>
            </a:xfrm>
            <a:prstGeom prst="rect">
              <a:avLst/>
            </a:prstGeom>
            <a:noFill/>
          </p:spPr>
          <p:txBody>
            <a:bodyPr wrap="square" rtlCol="0">
              <a:spAutoFit/>
            </a:bodyPr>
            <a:lstStyle/>
            <a:p>
              <a:pPr algn="r"/>
              <a:r>
                <a:rPr kumimoji="1" lang="en-US" altLang="ja-JP" sz="1600" dirty="0"/>
                <a:t>SOHO/NASA</a:t>
              </a:r>
              <a:r>
                <a:rPr lang="ja-JP" altLang="en-US" sz="1600" dirty="0"/>
                <a:t> </a:t>
              </a:r>
              <a:r>
                <a:rPr lang="en-US" altLang="ja-JP" sz="1600" dirty="0"/>
                <a:t>2015/05/03~15</a:t>
              </a:r>
              <a:endParaRPr kumimoji="1" lang="ja-JP" altLang="en-US" sz="1600" dirty="0"/>
            </a:p>
          </p:txBody>
        </p:sp>
      </p:grpSp>
      <p:sp>
        <p:nvSpPr>
          <p:cNvPr id="4" name="スライド番号プレースホルダー 3"/>
          <p:cNvSpPr>
            <a:spLocks noGrp="1"/>
          </p:cNvSpPr>
          <p:nvPr>
            <p:ph type="sldNum" sz="quarter" idx="12"/>
          </p:nvPr>
        </p:nvSpPr>
        <p:spPr/>
        <p:txBody>
          <a:bodyPr/>
          <a:lstStyle/>
          <a:p>
            <a:fld id="{670A37F7-A18E-41D7-A666-A0EDDB3B8642}" type="slidenum">
              <a:rPr kumimoji="1" lang="ja-JP" altLang="en-US" smtClean="0"/>
              <a:t>8</a:t>
            </a:fld>
            <a:endParaRPr kumimoji="1" lang="ja-JP" altLang="en-US"/>
          </a:p>
        </p:txBody>
      </p:sp>
    </p:spTree>
    <p:extLst>
      <p:ext uri="{BB962C8B-B14F-4D97-AF65-F5344CB8AC3E}">
        <p14:creationId xmlns:p14="http://schemas.microsoft.com/office/powerpoint/2010/main" val="35578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太陽の層構造</a:t>
            </a:r>
          </a:p>
        </p:txBody>
      </p:sp>
      <p:sp>
        <p:nvSpPr>
          <p:cNvPr id="3" name="コンテンツ プレースホルダー 2"/>
          <p:cNvSpPr>
            <a:spLocks noGrp="1"/>
          </p:cNvSpPr>
          <p:nvPr>
            <p:ph idx="1"/>
          </p:nvPr>
        </p:nvSpPr>
        <p:spPr>
          <a:xfrm>
            <a:off x="4977594" y="1825625"/>
            <a:ext cx="6376205" cy="4351338"/>
          </a:xfrm>
        </p:spPr>
        <p:txBody>
          <a:bodyPr/>
          <a:lstStyle/>
          <a:p>
            <a:r>
              <a:rPr kumimoji="1" lang="ja-JP" altLang="en-US" dirty="0"/>
              <a:t>太陽は層構造をしている</a:t>
            </a:r>
            <a:endParaRPr kumimoji="1" lang="en-US" altLang="ja-JP" dirty="0"/>
          </a:p>
          <a:p>
            <a:r>
              <a:rPr lang="ja-JP" altLang="en-US" dirty="0"/>
              <a:t>中心から順に「中心核」、「放射層」、「対流層」</a:t>
            </a:r>
            <a:endParaRPr lang="en-US" altLang="ja-JP" dirty="0"/>
          </a:p>
          <a:p>
            <a:r>
              <a:rPr kumimoji="1" lang="ja-JP" altLang="en-US" dirty="0"/>
              <a:t>上層部はさらに「光球」、「彩層」、「コロナ」がある</a:t>
            </a:r>
          </a:p>
        </p:txBody>
      </p:sp>
      <p:sp>
        <p:nvSpPr>
          <p:cNvPr id="17" name="スライド番号プレースホルダー 16"/>
          <p:cNvSpPr>
            <a:spLocks noGrp="1"/>
          </p:cNvSpPr>
          <p:nvPr>
            <p:ph type="sldNum" sz="quarter" idx="12"/>
          </p:nvPr>
        </p:nvSpPr>
        <p:spPr/>
        <p:txBody>
          <a:bodyPr/>
          <a:lstStyle/>
          <a:p>
            <a:fld id="{670A37F7-A18E-41D7-A666-A0EDDB3B8642}" type="slidenum">
              <a:rPr kumimoji="1" lang="ja-JP" altLang="en-US" smtClean="0"/>
              <a:t>9</a:t>
            </a:fld>
            <a:endParaRPr kumimoji="1" lang="ja-JP" altLang="en-US"/>
          </a:p>
        </p:txBody>
      </p:sp>
      <p:grpSp>
        <p:nvGrpSpPr>
          <p:cNvPr id="4" name="グループ化 3"/>
          <p:cNvGrpSpPr/>
          <p:nvPr/>
        </p:nvGrpSpPr>
        <p:grpSpPr>
          <a:xfrm>
            <a:off x="608799" y="1825625"/>
            <a:ext cx="3913201" cy="3913200"/>
            <a:chOff x="1319200" y="2043894"/>
            <a:chExt cx="3913201" cy="3913200"/>
          </a:xfrm>
        </p:grpSpPr>
        <p:sp>
          <p:nvSpPr>
            <p:cNvPr id="5" name="楕円 4"/>
            <p:cNvSpPr/>
            <p:nvPr/>
          </p:nvSpPr>
          <p:spPr>
            <a:xfrm>
              <a:off x="1320800" y="2045494"/>
              <a:ext cx="3911600" cy="3911600"/>
            </a:xfrm>
            <a:prstGeom prst="ellipse">
              <a:avLst/>
            </a:prstGeom>
            <a:gradFill>
              <a:gsLst>
                <a:gs pos="30000">
                  <a:srgbClr val="FFDD71"/>
                </a:gs>
                <a:gs pos="0">
                  <a:schemeClr val="bg1"/>
                </a:gs>
                <a:gs pos="100000">
                  <a:srgbClr val="FFC000"/>
                </a:gs>
              </a:gsLst>
              <a:path path="circle">
                <a:fillToRect l="50000" t="50000" r="50000" b="50000"/>
              </a:path>
            </a:gradFill>
            <a:ln>
              <a:noFill/>
            </a:ln>
            <a:effectLst>
              <a:glow rad="1397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部分円 5"/>
            <p:cNvSpPr/>
            <p:nvPr/>
          </p:nvSpPr>
          <p:spPr>
            <a:xfrm rot="16200000">
              <a:off x="1319200" y="2043894"/>
              <a:ext cx="3913200" cy="3913200"/>
            </a:xfrm>
            <a:prstGeom prst="pie">
              <a:avLst>
                <a:gd name="adj1" fmla="val 21579081"/>
                <a:gd name="adj2" fmla="val 5377287"/>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部分円 6"/>
            <p:cNvSpPr/>
            <p:nvPr/>
          </p:nvSpPr>
          <p:spPr>
            <a:xfrm rot="10800000">
              <a:off x="2690800" y="2043894"/>
              <a:ext cx="1169998" cy="3913200"/>
            </a:xfrm>
            <a:prstGeom prst="pie">
              <a:avLst>
                <a:gd name="adj1" fmla="val 19871427"/>
                <a:gd name="adj2" fmla="val 53794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部分円 7"/>
            <p:cNvSpPr/>
            <p:nvPr/>
          </p:nvSpPr>
          <p:spPr>
            <a:xfrm rot="16200000" flipH="1">
              <a:off x="2941361" y="2043896"/>
              <a:ext cx="668880" cy="3913200"/>
            </a:xfrm>
            <a:prstGeom prst="pie">
              <a:avLst>
                <a:gd name="adj1" fmla="val 17928684"/>
                <a:gd name="adj2" fmla="val 5428791"/>
              </a:avLst>
            </a:prstGeom>
            <a:pattFill prst="pct80">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部分円 8"/>
            <p:cNvSpPr/>
            <p:nvPr/>
          </p:nvSpPr>
          <p:spPr>
            <a:xfrm rot="16200000">
              <a:off x="1776396" y="2501092"/>
              <a:ext cx="2998804" cy="2998804"/>
            </a:xfrm>
            <a:prstGeom prst="pie">
              <a:avLst>
                <a:gd name="adj1" fmla="val 21579081"/>
                <a:gd name="adj2" fmla="val 5377287"/>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部分円 9"/>
            <p:cNvSpPr/>
            <p:nvPr/>
          </p:nvSpPr>
          <p:spPr>
            <a:xfrm rot="10800000">
              <a:off x="2827497" y="2501092"/>
              <a:ext cx="896604" cy="2998804"/>
            </a:xfrm>
            <a:prstGeom prst="pie">
              <a:avLst>
                <a:gd name="adj1" fmla="val 19871427"/>
                <a:gd name="adj2" fmla="val 53794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部分円 10"/>
            <p:cNvSpPr/>
            <p:nvPr/>
          </p:nvSpPr>
          <p:spPr>
            <a:xfrm rot="16200000" flipH="1">
              <a:off x="3019505" y="2501093"/>
              <a:ext cx="512584" cy="2998806"/>
            </a:xfrm>
            <a:prstGeom prst="pie">
              <a:avLst>
                <a:gd name="adj1" fmla="val 17928684"/>
                <a:gd name="adj2" fmla="val 5428791"/>
              </a:avLst>
            </a:prstGeom>
            <a:pattFill prst="dkUpDiag">
              <a:fgClr>
                <a:srgbClr val="FF66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部分円 11"/>
            <p:cNvSpPr/>
            <p:nvPr/>
          </p:nvSpPr>
          <p:spPr>
            <a:xfrm rot="16200000">
              <a:off x="2767800" y="3552187"/>
              <a:ext cx="1015988" cy="896614"/>
            </a:xfrm>
            <a:prstGeom prst="pie">
              <a:avLst>
                <a:gd name="adj1" fmla="val 21579081"/>
                <a:gd name="adj2" fmla="val 5377287"/>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部分円 12"/>
            <p:cNvSpPr/>
            <p:nvPr/>
          </p:nvSpPr>
          <p:spPr>
            <a:xfrm rot="10800000">
              <a:off x="3064668" y="3492500"/>
              <a:ext cx="422252" cy="1015988"/>
            </a:xfrm>
            <a:prstGeom prst="pie">
              <a:avLst>
                <a:gd name="adj1" fmla="val 19871427"/>
                <a:gd name="adj2" fmla="val 53794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部分円 13"/>
            <p:cNvSpPr/>
            <p:nvPr/>
          </p:nvSpPr>
          <p:spPr>
            <a:xfrm rot="16200000" flipH="1">
              <a:off x="3145071" y="3554564"/>
              <a:ext cx="266196" cy="891864"/>
            </a:xfrm>
            <a:prstGeom prst="pie">
              <a:avLst>
                <a:gd name="adj1" fmla="val 17926214"/>
                <a:gd name="adj2" fmla="val 5428791"/>
              </a:avLst>
            </a:prstGeom>
            <a:solidFill>
              <a:schemeClr val="bg1"/>
            </a:solidFill>
            <a:ln>
              <a:noFill/>
            </a:ln>
            <a:effectLst>
              <a:glow rad="127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部分円 14"/>
            <p:cNvSpPr/>
            <p:nvPr/>
          </p:nvSpPr>
          <p:spPr>
            <a:xfrm rot="10800000">
              <a:off x="2690800" y="2043894"/>
              <a:ext cx="1169998" cy="3913200"/>
            </a:xfrm>
            <a:prstGeom prst="pie">
              <a:avLst>
                <a:gd name="adj1" fmla="val 19871427"/>
                <a:gd name="adj2" fmla="val 5379491"/>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部分円 15"/>
            <p:cNvSpPr/>
            <p:nvPr/>
          </p:nvSpPr>
          <p:spPr>
            <a:xfrm rot="16200000" flipH="1">
              <a:off x="2941360" y="2043894"/>
              <a:ext cx="668880" cy="3913200"/>
            </a:xfrm>
            <a:prstGeom prst="pie">
              <a:avLst>
                <a:gd name="adj1" fmla="val 17928684"/>
                <a:gd name="adj2" fmla="val 542879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4129439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_anim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2254</TotalTime>
  <Words>1816</Words>
  <Application>Microsoft Office PowerPoint</Application>
  <PresentationFormat>ワイド画面</PresentationFormat>
  <Paragraphs>265</Paragraphs>
  <Slides>41</Slides>
  <Notes>22</Notes>
  <HiddenSlides>0</HiddenSlides>
  <MMClips>0</MMClips>
  <ScaleCrop>false</ScaleCrop>
  <HeadingPairs>
    <vt:vector size="6" baseType="variant">
      <vt:variant>
        <vt:lpstr>使用されているフォント</vt:lpstr>
      </vt:variant>
      <vt:variant>
        <vt:i4>4</vt:i4>
      </vt:variant>
      <vt:variant>
        <vt:lpstr>テーマ</vt:lpstr>
      </vt:variant>
      <vt:variant>
        <vt:i4>2</vt:i4>
      </vt:variant>
      <vt:variant>
        <vt:lpstr>スライド タイトル</vt:lpstr>
      </vt:variant>
      <vt:variant>
        <vt:i4>41</vt:i4>
      </vt:variant>
    </vt:vector>
  </HeadingPairs>
  <TitlesOfParts>
    <vt:vector size="47" baseType="lpstr">
      <vt:lpstr>游ゴシック</vt:lpstr>
      <vt:lpstr>游ゴシック Light</vt:lpstr>
      <vt:lpstr>Arial</vt:lpstr>
      <vt:lpstr>Cambria Math</vt:lpstr>
      <vt:lpstr>Office テーマ</vt:lpstr>
      <vt:lpstr>no_animation</vt:lpstr>
      <vt:lpstr>太陽について</vt:lpstr>
      <vt:lpstr>目次</vt:lpstr>
      <vt:lpstr>太陽ってどんな星？～場所～</vt:lpstr>
      <vt:lpstr>太陽ってどんな星？～大きさと質量～</vt:lpstr>
      <vt:lpstr>大きすぎてよくわからないので</vt:lpstr>
      <vt:lpstr>PowerPoint プレゼンテーション</vt:lpstr>
      <vt:lpstr>PowerPoint プレゼンテーション</vt:lpstr>
      <vt:lpstr>太陽ってどんな星？～自転～</vt:lpstr>
      <vt:lpstr>太陽の層構造</vt:lpstr>
      <vt:lpstr>太陽の層構造～中心核～</vt:lpstr>
      <vt:lpstr>太陽の層構造～放射層～</vt:lpstr>
      <vt:lpstr>太陽の層構造～放射層～</vt:lpstr>
      <vt:lpstr>太陽の層構造～対流層～</vt:lpstr>
      <vt:lpstr>太陽の層構造～光球～</vt:lpstr>
      <vt:lpstr>太陽の層構造～光球～</vt:lpstr>
      <vt:lpstr>太陽の層構造～彩層～</vt:lpstr>
      <vt:lpstr>太陽の層構造～コロナ～</vt:lpstr>
      <vt:lpstr>太陽の層構造～コロナ～</vt:lpstr>
      <vt:lpstr>プロミネンス</vt:lpstr>
      <vt:lpstr>内部構造はどうしてわかった？</vt:lpstr>
      <vt:lpstr>黒点</vt:lpstr>
      <vt:lpstr>黒点観測の歴史</vt:lpstr>
      <vt:lpstr>黒点の観測</vt:lpstr>
      <vt:lpstr>黒点観測の歴史</vt:lpstr>
      <vt:lpstr>黒点が消えたとき</vt:lpstr>
      <vt:lpstr>黒点が消えたとき</vt:lpstr>
      <vt:lpstr>黒点が消えたとき</vt:lpstr>
      <vt:lpstr>黒点の正体</vt:lpstr>
      <vt:lpstr>黒点の正体</vt:lpstr>
      <vt:lpstr>なぜ黒点の温度は低いのか</vt:lpstr>
      <vt:lpstr>強い磁場が生まれるわけ</vt:lpstr>
      <vt:lpstr>フレア</vt:lpstr>
      <vt:lpstr>フレアによって発生するもの</vt:lpstr>
      <vt:lpstr>フレアと地球の関係</vt:lpstr>
      <vt:lpstr>ケベック州での大停電</vt:lpstr>
      <vt:lpstr>オーロラ</vt:lpstr>
      <vt:lpstr>オーロラ</vt:lpstr>
      <vt:lpstr>宇宙の天気</vt:lpstr>
      <vt:lpstr>太陽と地球</vt:lpstr>
      <vt:lpstr>太陽とわたしたち</vt:lpstr>
      <vt:lpstr>参考文献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石川尚登</dc:creator>
  <cp:lastModifiedBy>石川尚登</cp:lastModifiedBy>
  <cp:revision>106</cp:revision>
  <dcterms:created xsi:type="dcterms:W3CDTF">2017-04-08T01:23:09Z</dcterms:created>
  <dcterms:modified xsi:type="dcterms:W3CDTF">2017-05-12T03:35:53Z</dcterms:modified>
</cp:coreProperties>
</file>