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74" r:id="rId8"/>
    <p:sldId id="275" r:id="rId9"/>
    <p:sldId id="264" r:id="rId10"/>
    <p:sldId id="263" r:id="rId11"/>
    <p:sldId id="265" r:id="rId12"/>
    <p:sldId id="266" r:id="rId13"/>
    <p:sldId id="267" r:id="rId14"/>
    <p:sldId id="268" r:id="rId15"/>
    <p:sldId id="276" r:id="rId16"/>
    <p:sldId id="270" r:id="rId17"/>
    <p:sldId id="272" r:id="rId18"/>
    <p:sldId id="271" r:id="rId19"/>
    <p:sldId id="277" r:id="rId20"/>
    <p:sldId id="269" r:id="rId21"/>
    <p:sldId id="283" r:id="rId22"/>
    <p:sldId id="284" r:id="rId23"/>
    <p:sldId id="282" r:id="rId24"/>
    <p:sldId id="273" r:id="rId25"/>
    <p:sldId id="278" r:id="rId26"/>
    <p:sldId id="279" r:id="rId27"/>
    <p:sldId id="280" r:id="rId28"/>
    <p:sldId id="285"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ユーザー" initials="MOユ" lastIdx="1" clrIdx="0">
    <p:extLst>
      <p:ext uri="{19B8F6BF-5375-455C-9EA6-DF929625EA0E}">
        <p15:presenceInfo xmlns:p15="http://schemas.microsoft.com/office/powerpoint/2012/main" userId="Microsoft Office ユーザー"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08"/>
    <p:restoredTop sz="69301"/>
  </p:normalViewPr>
  <p:slideViewPr>
    <p:cSldViewPr snapToGrid="0" snapToObjects="1">
      <p:cViewPr varScale="1">
        <p:scale>
          <a:sx n="45" d="100"/>
          <a:sy n="45" d="100"/>
        </p:scale>
        <p:origin x="200"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44D9C-BBB8-8C44-A053-7ABFB1302EE1}" type="datetimeFigureOut">
              <a:rPr lang="en-US" smtClean="0"/>
              <a:t>6/24/18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E18AAB-2A13-2D46-8C96-B16CB4A1DE33}" type="slidenum">
              <a:rPr lang="en-US" smtClean="0"/>
              <a:t>‹#›</a:t>
            </a:fld>
            <a:endParaRPr lang="en-US"/>
          </a:p>
        </p:txBody>
      </p:sp>
    </p:spTree>
    <p:extLst>
      <p:ext uri="{BB962C8B-B14F-4D97-AF65-F5344CB8AC3E}">
        <p14:creationId xmlns:p14="http://schemas.microsoft.com/office/powerpoint/2010/main" val="421107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　母なる地球。彼女はその体に生命を生み出し、育む大いなる存在です。しかし一方で自らが生み出しその子である生命に自分が生きるため兄弟から略取し、殺すという闘争の運命を担わせる残酷ともとれる一面を持っています。そして、そんな母なる地球による大量虐殺事件、それを大量絶滅と呼びます。大量絶滅は過去５回にわたり起きたとされていますが、この５回の中で１度だけ彼女が主犯でなかった事件があります。それこそが恐竜の絶滅があったあの</a:t>
            </a:r>
            <a:r>
              <a:rPr lang="en-US" altLang="ja-JP" dirty="0"/>
              <a:t>6600</a:t>
            </a:r>
            <a:r>
              <a:rPr lang="ja-JP" altLang="en-US"/>
              <a:t>万年前の事件です。</a:t>
            </a:r>
            <a:endParaRPr lang="en-US" altLang="ja-JP" dirty="0"/>
          </a:p>
          <a:p>
            <a:r>
              <a:rPr lang="ja-JP" altLang="en-US"/>
              <a:t>　この事件の主犯は隕石</a:t>
            </a:r>
            <a:r>
              <a:rPr lang="en-US" altLang="ja-JP" dirty="0"/>
              <a:t>(</a:t>
            </a:r>
            <a:r>
              <a:rPr lang="ja-JP" altLang="en-US"/>
              <a:t>小惑星</a:t>
            </a:r>
            <a:r>
              <a:rPr lang="en-US" altLang="ja-JP" dirty="0"/>
              <a:t>)</a:t>
            </a:r>
            <a:r>
              <a:rPr lang="ja-JP" altLang="en-US"/>
              <a:t>とされていますが果たして事件はそう単純なのでしょうか？彼女に魅了・誘惑され</a:t>
            </a:r>
            <a:r>
              <a:rPr lang="en-US" altLang="ja-JP" dirty="0"/>
              <a:t>(</a:t>
            </a:r>
            <a:r>
              <a:rPr lang="ja-JP" altLang="en-US"/>
              <a:t>重力的に</a:t>
            </a:r>
            <a:r>
              <a:rPr lang="en-US" altLang="ja-JP" dirty="0"/>
              <a:t>)</a:t>
            </a:r>
            <a:r>
              <a:rPr lang="ja-JP" altLang="en-US"/>
              <a:t>た小惑星は本当に単独犯だったのでしょうか？それとも、これは虐殺ではなく不運な事故だったのでしょうか？</a:t>
            </a:r>
            <a:endParaRPr lang="en-US" altLang="ja-JP" dirty="0"/>
          </a:p>
          <a:p>
            <a:r>
              <a:rPr lang="ja-JP" altLang="en-US"/>
              <a:t>　今回のプレゼンでは、古生物学者という探偵たちが見つけてきた証拠を紹介しながらこの事件の真相を解き明かして行きたいと思います。</a:t>
            </a:r>
            <a:endParaRPr lang="en-US" dirty="0"/>
          </a:p>
        </p:txBody>
      </p:sp>
      <p:sp>
        <p:nvSpPr>
          <p:cNvPr id="4" name="Slide Number Placeholder 3"/>
          <p:cNvSpPr>
            <a:spLocks noGrp="1"/>
          </p:cNvSpPr>
          <p:nvPr>
            <p:ph type="sldNum" sz="quarter" idx="10"/>
          </p:nvPr>
        </p:nvSpPr>
        <p:spPr/>
        <p:txBody>
          <a:bodyPr/>
          <a:lstStyle/>
          <a:p>
            <a:fld id="{B9E18AAB-2A13-2D46-8C96-B16CB4A1DE33}" type="slidenum">
              <a:rPr lang="en-US" smtClean="0"/>
              <a:t>1</a:t>
            </a:fld>
            <a:endParaRPr lang="en-US"/>
          </a:p>
        </p:txBody>
      </p:sp>
    </p:spTree>
    <p:extLst>
      <p:ext uri="{BB962C8B-B14F-4D97-AF65-F5344CB8AC3E}">
        <p14:creationId xmlns:p14="http://schemas.microsoft.com/office/powerpoint/2010/main" val="61717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18AAB-2A13-2D46-8C96-B16CB4A1DE33}" type="slidenum">
              <a:rPr lang="en-US" smtClean="0"/>
              <a:t>21</a:t>
            </a:fld>
            <a:endParaRPr lang="en-US"/>
          </a:p>
        </p:txBody>
      </p:sp>
    </p:spTree>
    <p:extLst>
      <p:ext uri="{BB962C8B-B14F-4D97-AF65-F5344CB8AC3E}">
        <p14:creationId xmlns:p14="http://schemas.microsoft.com/office/powerpoint/2010/main" val="128149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18AAB-2A13-2D46-8C96-B16CB4A1DE33}" type="slidenum">
              <a:rPr lang="en-US" smtClean="0"/>
              <a:t>22</a:t>
            </a:fld>
            <a:endParaRPr lang="en-US"/>
          </a:p>
        </p:txBody>
      </p:sp>
    </p:spTree>
    <p:extLst>
      <p:ext uri="{BB962C8B-B14F-4D97-AF65-F5344CB8AC3E}">
        <p14:creationId xmlns:p14="http://schemas.microsoft.com/office/powerpoint/2010/main" val="302638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18AAB-2A13-2D46-8C96-B16CB4A1DE33}" type="slidenum">
              <a:rPr lang="en-US" smtClean="0"/>
              <a:t>27</a:t>
            </a:fld>
            <a:endParaRPr lang="en-US"/>
          </a:p>
        </p:txBody>
      </p:sp>
    </p:spTree>
    <p:extLst>
      <p:ext uri="{BB962C8B-B14F-4D97-AF65-F5344CB8AC3E}">
        <p14:creationId xmlns:p14="http://schemas.microsoft.com/office/powerpoint/2010/main" val="323587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18AAB-2A13-2D46-8C96-B16CB4A1DE33}" type="slidenum">
              <a:rPr lang="en-US" smtClean="0"/>
              <a:t>28</a:t>
            </a:fld>
            <a:endParaRPr lang="en-US"/>
          </a:p>
        </p:txBody>
      </p:sp>
    </p:spTree>
    <p:extLst>
      <p:ext uri="{BB962C8B-B14F-4D97-AF65-F5344CB8AC3E}">
        <p14:creationId xmlns:p14="http://schemas.microsoft.com/office/powerpoint/2010/main" val="413590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D597-D7CA-FD45-81A9-7CFA83EB55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8B79F2-A7C8-D443-A8F6-C887DA1E1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AE03D1-E778-AF47-AB5B-55B41E62082B}"/>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5" name="Footer Placeholder 4">
            <a:extLst>
              <a:ext uri="{FF2B5EF4-FFF2-40B4-BE49-F238E27FC236}">
                <a16:creationId xmlns:a16="http://schemas.microsoft.com/office/drawing/2014/main" id="{02EC3A9E-0D1A-0B4B-85CA-C1F3A6636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CE94D-D959-7B43-85B5-B87DA3EF175E}"/>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328683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3638-3293-D944-A4BE-E5CCC6CA5C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2796F-BEAE-0946-BF8D-690472C612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C9A64-2B08-054F-87C6-871C5A89A32C}"/>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5" name="Footer Placeholder 4">
            <a:extLst>
              <a:ext uri="{FF2B5EF4-FFF2-40B4-BE49-F238E27FC236}">
                <a16:creationId xmlns:a16="http://schemas.microsoft.com/office/drawing/2014/main" id="{9F19A698-E890-3544-A239-3D0E9D22D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2F843-CC17-F34B-9A0A-AF488B41FCAD}"/>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345074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AE46A-6DD8-6545-A714-83D93343D6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A726B9-EEFD-DE40-9827-AE1088C50C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A9747-3DDE-B142-8DA5-F63F883E58C9}"/>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5" name="Footer Placeholder 4">
            <a:extLst>
              <a:ext uri="{FF2B5EF4-FFF2-40B4-BE49-F238E27FC236}">
                <a16:creationId xmlns:a16="http://schemas.microsoft.com/office/drawing/2014/main" id="{564B1D38-3D6C-5A40-BCE1-090CA04E8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02B87-73DB-174F-951E-38469FC93486}"/>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4033466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6D72-8E8E-DD42-B177-B9070EAF3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A5505-6594-0746-8460-871C5379E9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51444-6D3B-8C42-9D9E-F5EBDD5247AB}"/>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5" name="Footer Placeholder 4">
            <a:extLst>
              <a:ext uri="{FF2B5EF4-FFF2-40B4-BE49-F238E27FC236}">
                <a16:creationId xmlns:a16="http://schemas.microsoft.com/office/drawing/2014/main" id="{19FA5026-F040-884C-AAFB-E585B3B72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8B509-6368-3F45-8B75-5227D3FA3EA4}"/>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177038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FC2E-8CC1-5C4A-8D8E-7D8E83E6F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1E55A6-B4A3-B644-A36E-010A7BBB6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731C8A-1FA9-9942-A508-B53F608A7833}"/>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5" name="Footer Placeholder 4">
            <a:extLst>
              <a:ext uri="{FF2B5EF4-FFF2-40B4-BE49-F238E27FC236}">
                <a16:creationId xmlns:a16="http://schemas.microsoft.com/office/drawing/2014/main" id="{3960F80E-9223-4740-A244-068E5A10D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7C61C-5237-4E49-826E-C2DC68CF3481}"/>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418127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DEAE-FA10-9040-A5A9-C4FCEF5DF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B33FA-D9F8-2047-9925-B547FD5FD00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D66725-3B76-D341-BDBB-F30B1F972D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CCA4B5-8ADB-004D-A16C-E61EF3477322}"/>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6" name="Footer Placeholder 5">
            <a:extLst>
              <a:ext uri="{FF2B5EF4-FFF2-40B4-BE49-F238E27FC236}">
                <a16:creationId xmlns:a16="http://schemas.microsoft.com/office/drawing/2014/main" id="{7B2E76F8-C51D-4245-B3D3-EE0CCB29C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5F120-07A0-6747-AB2D-AA43CB32E9DC}"/>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58954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0991-E5A2-D346-883E-9951328B95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B7D0B3-4DF4-1E45-9C20-4602C1083E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D711E6-0E75-2749-B9C1-60331EF69A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2F76AF-63BA-E840-B1FA-31D928C607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FFAD81D-C456-4440-902F-C9871022D3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53EFA-8CA1-E847-ADF9-C6C4332BD4AE}"/>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8" name="Footer Placeholder 7">
            <a:extLst>
              <a:ext uri="{FF2B5EF4-FFF2-40B4-BE49-F238E27FC236}">
                <a16:creationId xmlns:a16="http://schemas.microsoft.com/office/drawing/2014/main" id="{59CEE86A-3F95-DE46-A03E-0CA5C0E39D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F72E52-3144-154A-B532-741375E75AD8}"/>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105886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7B92-C9BC-C447-8EEE-B4429054B4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FA88F1-E4BD-334C-8345-B949219650FA}"/>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4" name="Footer Placeholder 3">
            <a:extLst>
              <a:ext uri="{FF2B5EF4-FFF2-40B4-BE49-F238E27FC236}">
                <a16:creationId xmlns:a16="http://schemas.microsoft.com/office/drawing/2014/main" id="{FC86BC57-65F0-FB42-BDAA-F8597403FF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B29352-BD3C-FE48-ABDD-54DB46E70B28}"/>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283453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D05027-4194-664F-9FC4-0BCF63505114}"/>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3" name="Footer Placeholder 2">
            <a:extLst>
              <a:ext uri="{FF2B5EF4-FFF2-40B4-BE49-F238E27FC236}">
                <a16:creationId xmlns:a16="http://schemas.microsoft.com/office/drawing/2014/main" id="{AD0CDFE4-89AD-1A47-99F0-8086B1B934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E231B-64EA-2443-9A6E-9624017E2735}"/>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337445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AF17-6AA8-234F-9B6D-B3930E241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6EFE67-C434-D94D-B698-2A0BF39756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6B3271-A2D3-034F-8519-A3BF44F88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27DCAC-DED8-9842-B32F-37686754D71F}"/>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6" name="Footer Placeholder 5">
            <a:extLst>
              <a:ext uri="{FF2B5EF4-FFF2-40B4-BE49-F238E27FC236}">
                <a16:creationId xmlns:a16="http://schemas.microsoft.com/office/drawing/2014/main" id="{CE173AA3-0B7E-6544-A862-6D9917BE3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CCA840-1D3B-8540-8C68-0EBC9E99F323}"/>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1416558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CAD0-49F9-984F-B20E-5423660E4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5B70B0-879D-B549-B62F-1D914FC4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0ACC25-FBDB-874E-9107-66679D814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E584CA-831F-7248-B2DA-33A059270CDF}"/>
              </a:ext>
            </a:extLst>
          </p:cNvPr>
          <p:cNvSpPr>
            <a:spLocks noGrp="1"/>
          </p:cNvSpPr>
          <p:nvPr>
            <p:ph type="dt" sz="half" idx="10"/>
          </p:nvPr>
        </p:nvSpPr>
        <p:spPr/>
        <p:txBody>
          <a:bodyPr/>
          <a:lstStyle/>
          <a:p>
            <a:fld id="{AE29DD32-7F61-9643-83E5-E3BB839B2F31}" type="datetimeFigureOut">
              <a:rPr lang="en-US" smtClean="0"/>
              <a:t>6/24/18</a:t>
            </a:fld>
            <a:endParaRPr lang="en-US"/>
          </a:p>
        </p:txBody>
      </p:sp>
      <p:sp>
        <p:nvSpPr>
          <p:cNvPr id="6" name="Footer Placeholder 5">
            <a:extLst>
              <a:ext uri="{FF2B5EF4-FFF2-40B4-BE49-F238E27FC236}">
                <a16:creationId xmlns:a16="http://schemas.microsoft.com/office/drawing/2014/main" id="{D1B270E9-ED58-914B-9099-14C24F49F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0077B-2507-F048-9F68-20A9350C9956}"/>
              </a:ext>
            </a:extLst>
          </p:cNvPr>
          <p:cNvSpPr>
            <a:spLocks noGrp="1"/>
          </p:cNvSpPr>
          <p:nvPr>
            <p:ph type="sldNum" sz="quarter" idx="12"/>
          </p:nvPr>
        </p:nvSpPr>
        <p:spPr/>
        <p:txBody>
          <a:bodyPr/>
          <a:lstStyle/>
          <a:p>
            <a:fld id="{0D2F26EE-D287-6E4B-A2D3-8448498D2004}" type="slidenum">
              <a:rPr lang="en-US" smtClean="0"/>
              <a:t>‹#›</a:t>
            </a:fld>
            <a:endParaRPr lang="en-US"/>
          </a:p>
        </p:txBody>
      </p:sp>
    </p:spTree>
    <p:extLst>
      <p:ext uri="{BB962C8B-B14F-4D97-AF65-F5344CB8AC3E}">
        <p14:creationId xmlns:p14="http://schemas.microsoft.com/office/powerpoint/2010/main" val="406647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C0CF96-C9B4-2643-B90D-833D283314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E03985-956C-E44B-B5E3-C4BE87CCA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22B9F-8BFF-2D42-996B-66DCE3599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9DD32-7F61-9643-83E5-E3BB839B2F31}" type="datetimeFigureOut">
              <a:rPr lang="en-US" smtClean="0"/>
              <a:t>6/24/18</a:t>
            </a:fld>
            <a:endParaRPr lang="en-US"/>
          </a:p>
        </p:txBody>
      </p:sp>
      <p:sp>
        <p:nvSpPr>
          <p:cNvPr id="5" name="Footer Placeholder 4">
            <a:extLst>
              <a:ext uri="{FF2B5EF4-FFF2-40B4-BE49-F238E27FC236}">
                <a16:creationId xmlns:a16="http://schemas.microsoft.com/office/drawing/2014/main" id="{D4AAAB08-DA70-EB48-AE72-DF250A96D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116B0-028F-BC44-9136-028E4817A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F26EE-D287-6E4B-A2D3-8448498D2004}" type="slidenum">
              <a:rPr lang="en-US" smtClean="0"/>
              <a:t>‹#›</a:t>
            </a:fld>
            <a:endParaRPr lang="en-US"/>
          </a:p>
        </p:txBody>
      </p:sp>
    </p:spTree>
    <p:extLst>
      <p:ext uri="{BB962C8B-B14F-4D97-AF65-F5344CB8AC3E}">
        <p14:creationId xmlns:p14="http://schemas.microsoft.com/office/powerpoint/2010/main" val="95170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2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6.jpe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undsci.berkeley.edu/article/0_0_0/alvarez_02" TargetMode="External"/><Relationship Id="rId2" Type="http://schemas.openxmlformats.org/officeDocument/2006/relationships/hyperlink" Target="http://natgeo.nikkeibp.co.jp/atcl/news/17/111000438/" TargetMode="External"/><Relationship Id="rId1" Type="http://schemas.openxmlformats.org/officeDocument/2006/relationships/slideLayout" Target="../slideLayouts/slideLayout2.xml"/><Relationship Id="rId6" Type="http://schemas.openxmlformats.org/officeDocument/2006/relationships/hyperlink" Target="https://ja.wikipedia.org/wiki/&#35199;&#12460;&#12540;&#12484;&#23665;&#33032;" TargetMode="External"/><Relationship Id="rId5" Type="http://schemas.openxmlformats.org/officeDocument/2006/relationships/hyperlink" Target="http://natgeo.nikkeibp.co.jp/atcl/news/16/b/052700185/" TargetMode="External"/><Relationship Id="rId4" Type="http://schemas.openxmlformats.org/officeDocument/2006/relationships/hyperlink" Target="http://www.geosites-hokkaido.org/geosites/site0213.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18D5-0811-B644-81FB-3D29B77C27DF}"/>
              </a:ext>
            </a:extLst>
          </p:cNvPr>
          <p:cNvSpPr>
            <a:spLocks noGrp="1"/>
          </p:cNvSpPr>
          <p:nvPr>
            <p:ph type="ctrTitle"/>
          </p:nvPr>
        </p:nvSpPr>
        <p:spPr/>
        <p:txBody>
          <a:bodyPr>
            <a:normAutofit/>
          </a:bodyPr>
          <a:lstStyle/>
          <a:p>
            <a:pPr algn="l"/>
            <a:r>
              <a:rPr lang="ja-JP" altLang="en-US" sz="2000">
                <a:latin typeface="HGPMinchoE" panose="02020900000000000000" pitchFamily="18" charset="-128"/>
                <a:ea typeface="HGPMinchoE" panose="02020900000000000000" pitchFamily="18" charset="-128"/>
                <a:cs typeface="Times New Roman" panose="02020603050405020304" pitchFamily="18" charset="0"/>
              </a:rPr>
              <a:t>日曜サスペンス</a:t>
            </a:r>
            <a:br>
              <a:rPr lang="en-US" altLang="ja-JP" sz="2000" dirty="0">
                <a:latin typeface="HGPMinchoE" panose="02020900000000000000" pitchFamily="18" charset="-128"/>
                <a:ea typeface="HGPMinchoE" panose="02020900000000000000" pitchFamily="18" charset="-128"/>
                <a:cs typeface="Times New Roman" panose="02020603050405020304" pitchFamily="18" charset="0"/>
              </a:rPr>
            </a:br>
            <a:r>
              <a:rPr lang="en-US" altLang="ja-JP" sz="2000" dirty="0">
                <a:latin typeface="HGPMinchoE" panose="02020900000000000000" pitchFamily="18" charset="-128"/>
                <a:ea typeface="HGPMinchoE" panose="02020900000000000000" pitchFamily="18" charset="-128"/>
                <a:cs typeface="Times New Roman" panose="02020603050405020304" pitchFamily="18" charset="0"/>
              </a:rPr>
              <a:t>	</a:t>
            </a:r>
            <a:r>
              <a:rPr lang="ja-JP" altLang="en-US">
                <a:latin typeface="HGPMinchoE" panose="02020900000000000000" pitchFamily="18" charset="-128"/>
                <a:ea typeface="HGPMinchoE" panose="02020900000000000000" pitchFamily="18" charset="-128"/>
                <a:cs typeface="Times New Roman" panose="02020603050405020304" pitchFamily="18" charset="0"/>
              </a:rPr>
              <a:t>誰が恐竜を</a:t>
            </a:r>
            <a:r>
              <a:rPr lang="ja-JP" altLang="en-US">
                <a:solidFill>
                  <a:srgbClr val="FF0000"/>
                </a:solidFill>
                <a:latin typeface="HGPMinchoE" panose="02020900000000000000" pitchFamily="18" charset="-128"/>
                <a:ea typeface="HGPMinchoE" panose="02020900000000000000" pitchFamily="18" charset="-128"/>
                <a:cs typeface="Times New Roman" panose="02020603050405020304" pitchFamily="18" charset="0"/>
              </a:rPr>
              <a:t>殺</a:t>
            </a:r>
            <a:r>
              <a:rPr lang="ja-JP" altLang="en-US">
                <a:latin typeface="HGPMinchoE" panose="02020900000000000000" pitchFamily="18" charset="-128"/>
                <a:ea typeface="HGPMinchoE" panose="02020900000000000000" pitchFamily="18" charset="-128"/>
                <a:cs typeface="Times New Roman" panose="02020603050405020304" pitchFamily="18" charset="0"/>
              </a:rPr>
              <a:t>したか？</a:t>
            </a:r>
            <a:br>
              <a:rPr lang="en-US" altLang="ja-JP" dirty="0">
                <a:latin typeface="HGPMinchoE" panose="02020900000000000000" pitchFamily="18" charset="-128"/>
                <a:ea typeface="HGPMinchoE" panose="02020900000000000000" pitchFamily="18" charset="-128"/>
                <a:cs typeface="Times New Roman" panose="02020603050405020304" pitchFamily="18" charset="0"/>
              </a:rPr>
            </a:br>
            <a:r>
              <a:rPr lang="en-US" altLang="ja-JP" sz="4000" dirty="0">
                <a:latin typeface="HGPMinchoE" panose="02020900000000000000" pitchFamily="18" charset="-128"/>
                <a:ea typeface="HGPMinchoE" panose="02020900000000000000" pitchFamily="18" charset="-128"/>
                <a:cs typeface="Times New Roman" panose="02020603050405020304" pitchFamily="18" charset="0"/>
              </a:rPr>
              <a:t>	</a:t>
            </a:r>
            <a:r>
              <a:rPr lang="ja-JP" altLang="en-US" sz="4000">
                <a:latin typeface="HGPMinchoE" panose="02020900000000000000" pitchFamily="18" charset="-128"/>
                <a:ea typeface="HGPMinchoE" panose="02020900000000000000" pitchFamily="18" charset="-128"/>
                <a:cs typeface="Times New Roman" panose="02020603050405020304" pitchFamily="18" charset="0"/>
              </a:rPr>
              <a:t>　</a:t>
            </a:r>
            <a:r>
              <a:rPr lang="en-US" altLang="ja-JP" sz="4000" dirty="0">
                <a:latin typeface="HGPMinchoE" panose="02020900000000000000" pitchFamily="18" charset="-128"/>
                <a:ea typeface="HGPMinchoE" panose="02020900000000000000" pitchFamily="18" charset="-128"/>
                <a:cs typeface="Times New Roman" panose="02020603050405020304" pitchFamily="18" charset="0"/>
              </a:rPr>
              <a:t>〜</a:t>
            </a:r>
            <a:r>
              <a:rPr lang="ja-JP" altLang="en-US" sz="4000">
                <a:latin typeface="HGPMinchoE" panose="02020900000000000000" pitchFamily="18" charset="-128"/>
                <a:ea typeface="HGPMinchoE" panose="02020900000000000000" pitchFamily="18" charset="-128"/>
                <a:cs typeface="Times New Roman" panose="02020603050405020304" pitchFamily="18" charset="0"/>
              </a:rPr>
              <a:t>六千六百万年前の</a:t>
            </a:r>
            <a:r>
              <a:rPr lang="ja-JP" altLang="en-US" sz="4000">
                <a:solidFill>
                  <a:srgbClr val="FF0000"/>
                </a:solidFill>
                <a:latin typeface="HGPMinchoE" panose="02020900000000000000" pitchFamily="18" charset="-128"/>
                <a:ea typeface="HGPMinchoE" panose="02020900000000000000" pitchFamily="18" charset="-128"/>
                <a:cs typeface="Times New Roman" panose="02020603050405020304" pitchFamily="18" charset="0"/>
              </a:rPr>
              <a:t>真実</a:t>
            </a:r>
            <a:r>
              <a:rPr lang="en-US" altLang="ja-JP" sz="4000" dirty="0">
                <a:latin typeface="HGPMinchoE" panose="02020900000000000000" pitchFamily="18" charset="-128"/>
                <a:ea typeface="HGPMinchoE" panose="02020900000000000000" pitchFamily="18" charset="-128"/>
                <a:cs typeface="Times New Roman" panose="02020603050405020304" pitchFamily="18" charset="0"/>
              </a:rPr>
              <a:t>〜</a:t>
            </a:r>
            <a:endParaRPr lang="en-US" sz="2000" dirty="0">
              <a:latin typeface="HGPMinchoE" panose="02020900000000000000" pitchFamily="18" charset="-128"/>
              <a:ea typeface="HGPMinchoE" panose="02020900000000000000" pitchFamily="18" charset="-128"/>
              <a:cs typeface="Times New Roman" panose="02020603050405020304" pitchFamily="18" charset="0"/>
            </a:endParaRPr>
          </a:p>
        </p:txBody>
      </p:sp>
      <p:sp>
        <p:nvSpPr>
          <p:cNvPr id="3" name="Subtitle 2">
            <a:extLst>
              <a:ext uri="{FF2B5EF4-FFF2-40B4-BE49-F238E27FC236}">
                <a16:creationId xmlns:a16="http://schemas.microsoft.com/office/drawing/2014/main" id="{9AB081A0-D8E4-F54B-AB14-3A6C08F299B1}"/>
              </a:ext>
            </a:extLst>
          </p:cNvPr>
          <p:cNvSpPr>
            <a:spLocks noGrp="1"/>
          </p:cNvSpPr>
          <p:nvPr>
            <p:ph type="subTitle" idx="1"/>
          </p:nvPr>
        </p:nvSpPr>
        <p:spPr>
          <a:xfrm>
            <a:off x="1524000" y="3602037"/>
            <a:ext cx="9144000" cy="2994705"/>
          </a:xfrm>
        </p:spPr>
        <p:txBody>
          <a:bodyPr>
            <a:normAutofit/>
          </a:bodyPr>
          <a:lstStyle/>
          <a:p>
            <a:endParaRPr lang="en-US" dirty="0"/>
          </a:p>
          <a:p>
            <a:r>
              <a:rPr lang="ja-JP" altLang="en-US">
                <a:latin typeface="HGPMinchoE" panose="02020900000000000000" pitchFamily="18" charset="-128"/>
                <a:ea typeface="HGPMinchoE" panose="02020900000000000000" pitchFamily="18" charset="-128"/>
              </a:rPr>
              <a:t>提供</a:t>
            </a:r>
            <a:endParaRPr lang="en-US" altLang="ja-JP" dirty="0">
              <a:latin typeface="HGPMinchoE" panose="02020900000000000000" pitchFamily="18" charset="-128"/>
              <a:ea typeface="HGPMinchoE" panose="02020900000000000000" pitchFamily="18" charset="-128"/>
            </a:endParaRPr>
          </a:p>
          <a:p>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福田祐生</a:t>
            </a:r>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北海道大学</a:t>
            </a:r>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理学部地球惑星科学科</a:t>
            </a:r>
            <a:endParaRPr lang="en-US" altLang="ja-JP"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141216280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F0CF-0D09-4949-97D0-34FB9A4F7C3B}"/>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隕石衝突のインパクト</a:t>
            </a:r>
            <a:endParaRPr lang="en-US" dirty="0">
              <a:latin typeface="HGPMinchoE" panose="02020900000000000000" pitchFamily="18" charset="-128"/>
              <a:ea typeface="HGPMinchoE" panose="02020900000000000000" pitchFamily="18" charset="-128"/>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203649D-F347-214C-9B00-8A4A43E7F864}"/>
                  </a:ext>
                </a:extLst>
              </p:cNvPr>
              <p:cNvSpPr>
                <a:spLocks noGrp="1"/>
              </p:cNvSpPr>
              <p:nvPr>
                <p:ph idx="1"/>
              </p:nvPr>
            </p:nvSpPr>
            <p:spPr>
              <a:xfrm>
                <a:off x="838200" y="1825624"/>
                <a:ext cx="10515600" cy="4860925"/>
              </a:xfrm>
            </p:spPr>
            <p:txBody>
              <a:bodyPr>
                <a:normAutofit/>
              </a:bodyPr>
              <a:lstStyle/>
              <a:p>
                <a:r>
                  <a:rPr lang="en-US" altLang="ja-JP" dirty="0">
                    <a:latin typeface="Times New Roman" panose="02020603050405020304" pitchFamily="18" charset="0"/>
                    <a:ea typeface="HGPMinchoE" panose="02020900000000000000" pitchFamily="18" charset="-128"/>
                    <a:cs typeface="Times New Roman" panose="02020603050405020304" pitchFamily="18" charset="0"/>
                  </a:rPr>
                  <a:t>(</a:t>
                </a:r>
                <a:r>
                  <a:rPr lang="ja-JP" altLang="en-US">
                    <a:latin typeface="Times New Roman" panose="02020603050405020304" pitchFamily="18" charset="0"/>
                    <a:ea typeface="HGPMinchoE" panose="02020900000000000000" pitchFamily="18" charset="-128"/>
                    <a:cs typeface="Times New Roman" panose="02020603050405020304" pitchFamily="18" charset="0"/>
                  </a:rPr>
                  <a:t>極めて</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a:t>
                </a:r>
                <a:r>
                  <a:rPr lang="ja-JP" altLang="en-US">
                    <a:latin typeface="Times New Roman" panose="02020603050405020304" pitchFamily="18" charset="0"/>
                    <a:ea typeface="HGPMinchoE" panose="02020900000000000000" pitchFamily="18" charset="-128"/>
                    <a:cs typeface="Times New Roman" panose="02020603050405020304" pitchFamily="18" charset="0"/>
                  </a:rPr>
                  <a:t>簡単な物理式を用いると</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oMath>
                  </m:oMathPara>
                </a14:m>
                <a:endParaRPr lang="en-US"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buNone/>
                </a:pPr>
                <a:endParaRPr lang="en-US"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3</m:t>
                          </m:r>
                        </m:sup>
                      </m:sSup>
                    </m:oMath>
                  </m:oMathPara>
                </a14:m>
                <a:endParaRPr lang="en-US"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lgn="ctr">
                  <a:buNone/>
                </a:pPr>
                <a:endParaRPr lang="en-US" b="0" i="1" dirty="0">
                  <a:latin typeface="Cambria Math" panose="02040503050406030204" pitchFamily="18" charset="0"/>
                  <a:ea typeface="HGPMinchoE" panose="02020900000000000000" pitchFamily="18" charset="-128"/>
                  <a:cs typeface="Times New Roman" panose="020206030504050203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HGPMinchoE" panose="02020900000000000000" pitchFamily="18" charset="-128"/>
                          <a:cs typeface="Times New Roman" panose="02020603050405020304" pitchFamily="18" charset="0"/>
                        </a:rPr>
                        <m:t>𝑈</m:t>
                      </m:r>
                      <m:r>
                        <a:rPr lang="en-US" b="0" i="1" smtClean="0">
                          <a:latin typeface="Cambria Math" panose="02040503050406030204" pitchFamily="18" charset="0"/>
                          <a:ea typeface="HGPMinchoE" panose="02020900000000000000" pitchFamily="18" charset="-128"/>
                          <a:cs typeface="Times New Roman" panose="02020603050405020304" pitchFamily="18" charset="0"/>
                        </a:rPr>
                        <m:t>=−</m:t>
                      </m:r>
                      <m:r>
                        <a:rPr lang="en-US" b="0" i="1" smtClean="0">
                          <a:latin typeface="Cambria Math" panose="02040503050406030204" pitchFamily="18" charset="0"/>
                          <a:ea typeface="HGPMinchoE" panose="02020900000000000000" pitchFamily="18" charset="-128"/>
                          <a:cs typeface="Times New Roman" panose="02020603050405020304" pitchFamily="18" charset="0"/>
                        </a:rPr>
                        <m:t>𝐺</m:t>
                      </m:r>
                      <m:f>
                        <m:fPr>
                          <m:ctrlPr>
                            <a:rPr lang="en-US" b="0" i="1" smtClean="0">
                              <a:latin typeface="Cambria Math" panose="02040503050406030204" pitchFamily="18" charset="0"/>
                              <a:ea typeface="HGPMinchoE" panose="02020900000000000000" pitchFamily="18" charset="-128"/>
                              <a:cs typeface="Times New Roman" panose="02020603050405020304" pitchFamily="18" charset="0"/>
                            </a:rPr>
                          </m:ctrlPr>
                        </m:fPr>
                        <m:num>
                          <m:r>
                            <a:rPr lang="en-US" b="0" i="1" smtClean="0">
                              <a:latin typeface="Cambria Math" panose="02040503050406030204" pitchFamily="18" charset="0"/>
                              <a:ea typeface="HGPMinchoE" panose="02020900000000000000" pitchFamily="18" charset="-128"/>
                              <a:cs typeface="Times New Roman" panose="02020603050405020304" pitchFamily="18" charset="0"/>
                            </a:rPr>
                            <m:t>𝑀𝑚</m:t>
                          </m:r>
                        </m:num>
                        <m:den>
                          <m:r>
                            <a:rPr lang="en-US" b="0" i="1" smtClean="0">
                              <a:latin typeface="Cambria Math" panose="02040503050406030204" pitchFamily="18" charset="0"/>
                              <a:ea typeface="HGPMinchoE" panose="02020900000000000000" pitchFamily="18" charset="-128"/>
                              <a:cs typeface="Times New Roman" panose="02020603050405020304" pitchFamily="18" charset="0"/>
                            </a:rPr>
                            <m:t>𝑅</m:t>
                          </m:r>
                        </m:den>
                      </m:f>
                    </m:oMath>
                  </m:oMathPara>
                </a14:m>
                <a:endParaRPr lang="en-US"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lgn="just">
                  <a:buNone/>
                </a:pPr>
                <a:r>
                  <a:rPr lang="en-US" sz="2200" i="1" dirty="0">
                    <a:latin typeface="Times New Roman" panose="02020603050405020304" pitchFamily="18" charset="0"/>
                    <a:ea typeface="HGPMinchoE" panose="02020900000000000000" pitchFamily="18" charset="-128"/>
                    <a:cs typeface="Times New Roman" panose="02020603050405020304" pitchFamily="18" charset="0"/>
                  </a:rPr>
                  <a:t>E</a:t>
                </a:r>
                <a:r>
                  <a:rPr lang="en-US" sz="22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200">
                    <a:latin typeface="Times New Roman" panose="02020603050405020304" pitchFamily="18" charset="0"/>
                    <a:ea typeface="HGPMinchoE" panose="02020900000000000000" pitchFamily="18" charset="-128"/>
                    <a:cs typeface="Times New Roman" panose="02020603050405020304" pitchFamily="18" charset="0"/>
                  </a:rPr>
                  <a:t>運動エネルギー</a:t>
                </a:r>
                <a:r>
                  <a:rPr lang="ja-JP" altLang="en-US" sz="2200" dirty="0">
                    <a:latin typeface="Times New Roman" panose="02020603050405020304" pitchFamily="18" charset="0"/>
                    <a:ea typeface="HGPMinchoE" panose="02020900000000000000" pitchFamily="18" charset="-128"/>
                    <a:cs typeface="Times New Roman" panose="02020603050405020304" pitchFamily="18" charset="0"/>
                  </a:rPr>
                  <a:t>　</a:t>
                </a:r>
                <a:r>
                  <a:rPr lang="en-US" sz="2200" i="1" dirty="0">
                    <a:latin typeface="Times New Roman" panose="02020603050405020304" pitchFamily="18" charset="0"/>
                    <a:ea typeface="HGPMinchoE" panose="02020900000000000000" pitchFamily="18" charset="-128"/>
                    <a:cs typeface="Times New Roman" panose="02020603050405020304" pitchFamily="18" charset="0"/>
                  </a:rPr>
                  <a:t>m</a:t>
                </a:r>
                <a:r>
                  <a:rPr lang="en-US" sz="22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200">
                    <a:latin typeface="Times New Roman" panose="02020603050405020304" pitchFamily="18" charset="0"/>
                    <a:ea typeface="HGPMinchoE" panose="02020900000000000000" pitchFamily="18" charset="-128"/>
                    <a:cs typeface="Times New Roman" panose="02020603050405020304" pitchFamily="18" charset="0"/>
                  </a:rPr>
                  <a:t>物体の質量</a:t>
                </a:r>
                <a:r>
                  <a:rPr lang="ja-JP" altLang="en-US" sz="2200" dirty="0">
                    <a:latin typeface="Times New Roman" panose="02020603050405020304" pitchFamily="18" charset="0"/>
                    <a:ea typeface="HGPMinchoE" panose="02020900000000000000" pitchFamily="18" charset="-128"/>
                    <a:cs typeface="Times New Roman" panose="02020603050405020304" pitchFamily="18" charset="0"/>
                  </a:rPr>
                  <a:t>　</a:t>
                </a:r>
                <a:r>
                  <a:rPr lang="en-US" sz="2200" i="1" dirty="0">
                    <a:latin typeface="Times New Roman" panose="02020603050405020304" pitchFamily="18" charset="0"/>
                    <a:ea typeface="HGPMinchoE" panose="02020900000000000000" pitchFamily="18" charset="-128"/>
                    <a:cs typeface="Times New Roman" panose="02020603050405020304" pitchFamily="18" charset="0"/>
                  </a:rPr>
                  <a:t>v</a:t>
                </a:r>
                <a:r>
                  <a:rPr lang="en-US" sz="22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200">
                    <a:latin typeface="Times New Roman" panose="02020603050405020304" pitchFamily="18" charset="0"/>
                    <a:ea typeface="HGPMinchoE" panose="02020900000000000000" pitchFamily="18" charset="-128"/>
                    <a:cs typeface="Times New Roman" panose="02020603050405020304" pitchFamily="18" charset="0"/>
                  </a:rPr>
                  <a:t>物体の速度　</a:t>
                </a:r>
                <a:r>
                  <a:rPr lang="en-US" altLang="ja-JP" sz="2200" i="1" dirty="0" err="1">
                    <a:latin typeface="Times New Roman" panose="02020603050405020304" pitchFamily="18" charset="0"/>
                    <a:ea typeface="HGPMinchoE" panose="02020900000000000000" pitchFamily="18" charset="-128"/>
                    <a:cs typeface="Times New Roman" panose="02020603050405020304" pitchFamily="18" charset="0"/>
                  </a:rPr>
                  <a:t>ρ</a:t>
                </a:r>
                <a:r>
                  <a:rPr lang="en-US" altLang="ja-JP" sz="22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200">
                    <a:latin typeface="Times New Roman" panose="02020603050405020304" pitchFamily="18" charset="0"/>
                    <a:ea typeface="HGPMinchoE" panose="02020900000000000000" pitchFamily="18" charset="-128"/>
                    <a:cs typeface="Times New Roman" panose="02020603050405020304" pitchFamily="18" charset="0"/>
                  </a:rPr>
                  <a:t>物体の密度　</a:t>
                </a:r>
                <a:r>
                  <a:rPr lang="en-US" altLang="ja-JP" sz="2200" i="1" dirty="0">
                    <a:latin typeface="Times New Roman" panose="02020603050405020304" pitchFamily="18" charset="0"/>
                    <a:ea typeface="HGPMinchoE" panose="02020900000000000000" pitchFamily="18" charset="-128"/>
                    <a:cs typeface="Times New Roman" panose="02020603050405020304" pitchFamily="18" charset="0"/>
                  </a:rPr>
                  <a:t>r</a:t>
                </a:r>
                <a:r>
                  <a:rPr lang="en-US" altLang="ja-JP" sz="22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200">
                    <a:latin typeface="Times New Roman" panose="02020603050405020304" pitchFamily="18" charset="0"/>
                    <a:ea typeface="HGPMinchoE" panose="02020900000000000000" pitchFamily="18" charset="-128"/>
                    <a:cs typeface="Times New Roman" panose="02020603050405020304" pitchFamily="18" charset="0"/>
                  </a:rPr>
                  <a:t>物体の半径</a:t>
                </a:r>
                <a:r>
                  <a:rPr lang="en-US" altLang="ja-JP" sz="2200" dirty="0">
                    <a:latin typeface="Times New Roman" panose="02020603050405020304" pitchFamily="18" charset="0"/>
                    <a:ea typeface="HGPMinchoE" panose="02020900000000000000" pitchFamily="18" charset="-128"/>
                    <a:cs typeface="Times New Roman" panose="02020603050405020304" pitchFamily="18" charset="0"/>
                  </a:rPr>
                  <a:t> </a:t>
                </a:r>
              </a:p>
              <a:p>
                <a:pPr marL="0" indent="0" algn="just">
                  <a:buNone/>
                </a:pPr>
                <a:r>
                  <a:rPr lang="en-US" sz="2200" dirty="0">
                    <a:latin typeface="Times New Roman" panose="02020603050405020304" pitchFamily="18" charset="0"/>
                    <a:ea typeface="HGPMinchoE" panose="02020900000000000000" pitchFamily="18" charset="-128"/>
                    <a:cs typeface="Times New Roman" panose="02020603050405020304" pitchFamily="18" charset="0"/>
                  </a:rPr>
                  <a:t>U:</a:t>
                </a:r>
                <a:r>
                  <a:rPr lang="ja-JP" altLang="en-US" sz="2200">
                    <a:latin typeface="Times New Roman" panose="02020603050405020304" pitchFamily="18" charset="0"/>
                    <a:ea typeface="HGPMinchoE" panose="02020900000000000000" pitchFamily="18" charset="-128"/>
                    <a:cs typeface="Times New Roman" panose="02020603050405020304" pitchFamily="18" charset="0"/>
                  </a:rPr>
                  <a:t> ポテンシャルエネルギー　</a:t>
                </a:r>
                <a:r>
                  <a:rPr lang="en-US" altLang="ja-JP" sz="2200" dirty="0">
                    <a:latin typeface="Times New Roman" panose="02020603050405020304" pitchFamily="18" charset="0"/>
                    <a:ea typeface="HGPMinchoE" panose="02020900000000000000" pitchFamily="18" charset="-128"/>
                    <a:cs typeface="Times New Roman" panose="02020603050405020304" pitchFamily="18" charset="0"/>
                  </a:rPr>
                  <a:t>R: </a:t>
                </a:r>
                <a:r>
                  <a:rPr lang="ja-JP" altLang="en-US" sz="2200">
                    <a:latin typeface="Times New Roman" panose="02020603050405020304" pitchFamily="18" charset="0"/>
                    <a:ea typeface="HGPMinchoE" panose="02020900000000000000" pitchFamily="18" charset="-128"/>
                    <a:cs typeface="Times New Roman" panose="02020603050405020304" pitchFamily="18" charset="0"/>
                  </a:rPr>
                  <a:t>物体の位置　</a:t>
                </a:r>
                <a:r>
                  <a:rPr lang="en-US" altLang="ja-JP" sz="2200" dirty="0">
                    <a:latin typeface="Times New Roman" panose="02020603050405020304" pitchFamily="18" charset="0"/>
                    <a:ea typeface="HGPMinchoE" panose="02020900000000000000" pitchFamily="18" charset="-128"/>
                    <a:cs typeface="Times New Roman" panose="02020603050405020304" pitchFamily="18" charset="0"/>
                  </a:rPr>
                  <a:t>M: </a:t>
                </a:r>
                <a:r>
                  <a:rPr lang="ja-JP" altLang="en-US" sz="2200">
                    <a:latin typeface="Times New Roman" panose="02020603050405020304" pitchFamily="18" charset="0"/>
                    <a:ea typeface="HGPMinchoE" panose="02020900000000000000" pitchFamily="18" charset="-128"/>
                    <a:cs typeface="Times New Roman" panose="02020603050405020304" pitchFamily="18" charset="0"/>
                  </a:rPr>
                  <a:t>重力源の質量</a:t>
                </a:r>
                <a:endParaRPr lang="en-US" sz="2200" dirty="0">
                  <a:latin typeface="Times New Roman" panose="02020603050405020304" pitchFamily="18" charset="0"/>
                  <a:ea typeface="HGPMinchoE" panose="02020900000000000000" pitchFamily="18" charset="-128"/>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7203649D-F347-214C-9B00-8A4A43E7F864}"/>
                  </a:ext>
                </a:extLst>
              </p:cNvPr>
              <p:cNvSpPr>
                <a:spLocks noGrp="1" noRot="1" noChangeAspect="1" noMove="1" noResize="1" noEditPoints="1" noAdjustHandles="1" noChangeArrowheads="1" noChangeShapeType="1" noTextEdit="1"/>
              </p:cNvSpPr>
              <p:nvPr>
                <p:ph idx="1"/>
              </p:nvPr>
            </p:nvSpPr>
            <p:spPr>
              <a:xfrm>
                <a:off x="838200" y="1825624"/>
                <a:ext cx="10515600" cy="4860925"/>
              </a:xfrm>
              <a:blipFill>
                <a:blip r:embed="rId2"/>
                <a:stretch>
                  <a:fillRect l="-965" t="-2880"/>
                </a:stretch>
              </a:blipFill>
            </p:spPr>
            <p:txBody>
              <a:bodyPr/>
              <a:lstStyle/>
              <a:p>
                <a:r>
                  <a:rPr lang="en-US">
                    <a:noFill/>
                  </a:rPr>
                  <a:t> </a:t>
                </a:r>
              </a:p>
            </p:txBody>
          </p:sp>
        </mc:Fallback>
      </mc:AlternateContent>
      <p:sp>
        <p:nvSpPr>
          <p:cNvPr id="4" name="Oval Callout 3">
            <a:extLst>
              <a:ext uri="{FF2B5EF4-FFF2-40B4-BE49-F238E27FC236}">
                <a16:creationId xmlns:a16="http://schemas.microsoft.com/office/drawing/2014/main" id="{91EF744D-52DA-B747-B1A9-C27FED5C57B1}"/>
              </a:ext>
            </a:extLst>
          </p:cNvPr>
          <p:cNvSpPr/>
          <p:nvPr/>
        </p:nvSpPr>
        <p:spPr>
          <a:xfrm>
            <a:off x="6517532" y="717923"/>
            <a:ext cx="5588541" cy="1107701"/>
          </a:xfrm>
          <a:prstGeom prst="wedgeEllipseCallout">
            <a:avLst>
              <a:gd name="adj1" fmla="val 26201"/>
              <a:gd name="adj2" fmla="val -96361"/>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latin typeface="HGPMinchoE" panose="02020900000000000000" pitchFamily="18" charset="-128"/>
                <a:ea typeface="HGPMinchoE" panose="02020900000000000000" pitchFamily="18" charset="-128"/>
              </a:rPr>
              <a:t>(</a:t>
            </a:r>
            <a:r>
              <a:rPr lang="ja-JP" altLang="en-US" sz="2400">
                <a:solidFill>
                  <a:schemeClr val="tx1"/>
                </a:solidFill>
                <a:latin typeface="HGPMinchoE" panose="02020900000000000000" pitchFamily="18" charset="-128"/>
                <a:ea typeface="HGPMinchoE" panose="02020900000000000000" pitchFamily="18" charset="-128"/>
              </a:rPr>
              <a:t>天の声</a:t>
            </a:r>
            <a:r>
              <a:rPr lang="en-US" altLang="ja-JP" sz="2400" dirty="0">
                <a:solidFill>
                  <a:schemeClr val="tx1"/>
                </a:solidFill>
                <a:latin typeface="HGPMinchoE" panose="02020900000000000000" pitchFamily="18" charset="-128"/>
                <a:ea typeface="HGPMinchoE" panose="02020900000000000000" pitchFamily="18" charset="-128"/>
              </a:rPr>
              <a:t>)</a:t>
            </a:r>
          </a:p>
          <a:p>
            <a:pPr algn="ctr"/>
            <a:r>
              <a:rPr lang="ja-JP" altLang="en-US" sz="2400">
                <a:solidFill>
                  <a:schemeClr val="tx1"/>
                </a:solidFill>
                <a:latin typeface="HGPMinchoE" panose="02020900000000000000" pitchFamily="18" charset="-128"/>
                <a:ea typeface="HGPMinchoE" panose="02020900000000000000" pitchFamily="18" charset="-128"/>
              </a:rPr>
              <a:t>この辺眠かったら寝てください</a:t>
            </a:r>
            <a:endParaRPr lang="en-US" altLang="ja-JP" sz="2400" dirty="0">
              <a:solidFill>
                <a:schemeClr val="tx1"/>
              </a:solidFill>
              <a:latin typeface="HGPMinchoE" panose="02020900000000000000" pitchFamily="18" charset="-128"/>
              <a:ea typeface="HGPMinchoE" panose="02020900000000000000" pitchFamily="18" charset="-128"/>
            </a:endParaRPr>
          </a:p>
          <a:p>
            <a:pPr algn="ctr"/>
            <a:r>
              <a:rPr lang="en-US" altLang="ja-JP" sz="2400" dirty="0">
                <a:solidFill>
                  <a:schemeClr val="tx1"/>
                </a:solidFill>
                <a:latin typeface="HGPMinchoE" panose="02020900000000000000" pitchFamily="18" charset="-128"/>
                <a:ea typeface="HGPMinchoE" panose="02020900000000000000" pitchFamily="18" charset="-128"/>
              </a:rPr>
              <a:t>5-10</a:t>
            </a:r>
            <a:r>
              <a:rPr lang="ja-JP" altLang="en-US" sz="2400">
                <a:solidFill>
                  <a:schemeClr val="tx1"/>
                </a:solidFill>
                <a:latin typeface="HGPMinchoE" panose="02020900000000000000" pitchFamily="18" charset="-128"/>
                <a:ea typeface="HGPMinchoE" panose="02020900000000000000" pitchFamily="18" charset="-128"/>
              </a:rPr>
              <a:t>分くらい続きます</a:t>
            </a:r>
            <a:endParaRPr lang="en-US" altLang="ja-JP" sz="2400" dirty="0">
              <a:solidFill>
                <a:schemeClr val="tx1"/>
              </a:solidFill>
              <a:latin typeface="HGPMinchoE" panose="02020900000000000000" pitchFamily="18" charset="-128"/>
              <a:ea typeface="HGPMinchoE" panose="02020900000000000000" pitchFamily="18" charset="-128"/>
            </a:endParaRPr>
          </a:p>
        </p:txBody>
      </p:sp>
      <p:sp>
        <p:nvSpPr>
          <p:cNvPr id="5" name="Rounded Rectangle 4">
            <a:extLst>
              <a:ext uri="{FF2B5EF4-FFF2-40B4-BE49-F238E27FC236}">
                <a16:creationId xmlns:a16="http://schemas.microsoft.com/office/drawing/2014/main" id="{C9886BE9-1CC8-DE43-B712-9FA7F449C82F}"/>
              </a:ext>
            </a:extLst>
          </p:cNvPr>
          <p:cNvSpPr/>
          <p:nvPr/>
        </p:nvSpPr>
        <p:spPr>
          <a:xfrm>
            <a:off x="7211437" y="2340462"/>
            <a:ext cx="3352801" cy="6420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MinchoE" panose="02020900000000000000" pitchFamily="18" charset="-128"/>
                <a:ea typeface="HGPMinchoE" panose="02020900000000000000" pitchFamily="18" charset="-128"/>
              </a:rPr>
              <a:t>運動エネルギー</a:t>
            </a:r>
            <a:endParaRPr lang="en-US" sz="2400" dirty="0">
              <a:solidFill>
                <a:schemeClr val="tx1"/>
              </a:solidFill>
              <a:latin typeface="HGPMinchoE" panose="02020900000000000000" pitchFamily="18" charset="-128"/>
              <a:ea typeface="HGPMinchoE" panose="02020900000000000000" pitchFamily="18" charset="-128"/>
            </a:endParaRPr>
          </a:p>
        </p:txBody>
      </p:sp>
      <p:sp>
        <p:nvSpPr>
          <p:cNvPr id="6" name="Rounded Rectangle 5">
            <a:extLst>
              <a:ext uri="{FF2B5EF4-FFF2-40B4-BE49-F238E27FC236}">
                <a16:creationId xmlns:a16="http://schemas.microsoft.com/office/drawing/2014/main" id="{FCD2C093-8A8B-4B41-B7D4-6B7D9DD0F7E5}"/>
              </a:ext>
            </a:extLst>
          </p:cNvPr>
          <p:cNvSpPr/>
          <p:nvPr/>
        </p:nvSpPr>
        <p:spPr>
          <a:xfrm>
            <a:off x="7211438" y="3497327"/>
            <a:ext cx="3352800" cy="64202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MinchoE" panose="02020900000000000000" pitchFamily="18" charset="-128"/>
                <a:ea typeface="HGPMinchoE" panose="02020900000000000000" pitchFamily="18" charset="-128"/>
              </a:rPr>
              <a:t>隕石質量</a:t>
            </a:r>
            <a:endParaRPr lang="en-US" sz="2400" dirty="0">
              <a:solidFill>
                <a:schemeClr val="tx1"/>
              </a:solidFill>
              <a:latin typeface="HGPMinchoE" panose="02020900000000000000" pitchFamily="18" charset="-128"/>
              <a:ea typeface="HGPMinchoE" panose="02020900000000000000" pitchFamily="18" charset="-128"/>
            </a:endParaRPr>
          </a:p>
        </p:txBody>
      </p:sp>
      <p:sp>
        <p:nvSpPr>
          <p:cNvPr id="7" name="Rounded Rectangle 6">
            <a:extLst>
              <a:ext uri="{FF2B5EF4-FFF2-40B4-BE49-F238E27FC236}">
                <a16:creationId xmlns:a16="http://schemas.microsoft.com/office/drawing/2014/main" id="{21A84756-DF11-014D-8B0F-F565788EC684}"/>
              </a:ext>
            </a:extLst>
          </p:cNvPr>
          <p:cNvSpPr/>
          <p:nvPr/>
        </p:nvSpPr>
        <p:spPr>
          <a:xfrm>
            <a:off x="7211438" y="4770925"/>
            <a:ext cx="3352800" cy="64202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MinchoE" panose="02020900000000000000" pitchFamily="18" charset="-128"/>
                <a:ea typeface="HGPMinchoE" panose="02020900000000000000" pitchFamily="18" charset="-128"/>
              </a:rPr>
              <a:t>ポテンシャルエネルギー</a:t>
            </a:r>
            <a:endParaRPr lang="en-US" sz="2400" dirty="0">
              <a:solidFill>
                <a:schemeClr val="tx1"/>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214098996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688C7-FCB5-3E4A-8D36-82AA9F7130F1}"/>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隕石衝突のインパクト</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7195CF-189E-A047-8E8D-861541213D47}"/>
                  </a:ext>
                </a:extLst>
              </p:cNvPr>
              <p:cNvSpPr>
                <a:spLocks noGrp="1"/>
              </p:cNvSpPr>
              <p:nvPr>
                <p:ph idx="1"/>
              </p:nvPr>
            </p:nvSpPr>
            <p:spPr>
              <a:xfrm>
                <a:off x="838200" y="1825625"/>
                <a:ext cx="10515600" cy="4653552"/>
              </a:xfrm>
            </p:spPr>
            <p:txBody>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𝑀𝑚</m:t>
                          </m:r>
                        </m:num>
                        <m:den>
                          <m:r>
                            <a:rPr lang="en-US" b="0" i="1" smtClean="0">
                              <a:latin typeface="Cambria Math" panose="02040503050406030204" pitchFamily="18" charset="0"/>
                            </a:rPr>
                            <m:t>𝑅</m:t>
                          </m:r>
                        </m:den>
                      </m:f>
                      <m:r>
                        <a:rPr lang="en-US" b="0" i="1" smtClean="0">
                          <a:latin typeface="Cambria Math" panose="02040503050406030204" pitchFamily="18" charset="0"/>
                        </a:rPr>
                        <m:t>=0</m:t>
                      </m:r>
                    </m:oMath>
                  </m:oMathPara>
                </a14:m>
                <a:endParaRPr lang="en-US" dirty="0"/>
              </a:p>
              <a:p>
                <a:pPr marL="0" indent="0" algn="ctr">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𝐺𝑀</m:t>
                          </m:r>
                        </m:num>
                        <m:den>
                          <m:r>
                            <a:rPr lang="en-US" b="0" i="1" smtClean="0">
                              <a:latin typeface="Cambria Math" panose="02040503050406030204" pitchFamily="18" charset="0"/>
                              <a:ea typeface="Cambria Math" panose="02040503050406030204" pitchFamily="18" charset="0"/>
                            </a:rPr>
                            <m:t>𝑅</m:t>
                          </m:r>
                        </m:den>
                      </m:f>
                    </m:oMath>
                  </m:oMathPara>
                </a14:m>
                <a:endParaRPr lang="en-US" dirty="0"/>
              </a:p>
              <a:p>
                <a:pPr marL="0" indent="0" algn="ctr">
                  <a:buNone/>
                </a:pPr>
                <a:endParaRPr lang="en-US" dirty="0"/>
              </a:p>
              <a:p>
                <a:pPr marL="0" indent="0" algn="ctr">
                  <a:buNone/>
                </a:pPr>
                <a:endParaRPr lang="en-US" dirty="0"/>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3</m:t>
                          </m:r>
                        </m:den>
                      </m:f>
                      <m:r>
                        <a:rPr lang="en-US" b="0" i="1" smtClean="0">
                          <a:latin typeface="Cambria Math" panose="02040503050406030204" pitchFamily="18" charset="0"/>
                          <a:ea typeface="Cambria Math" panose="02040503050406030204" pitchFamily="18" charset="0"/>
                        </a:rPr>
                        <m:t>𝜋𝜌</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𝐺𝑀</m:t>
                          </m:r>
                        </m:num>
                        <m:den>
                          <m:r>
                            <a:rPr lang="en-US" b="0" i="1" smtClean="0">
                              <a:latin typeface="Cambria Math" panose="02040503050406030204" pitchFamily="18" charset="0"/>
                              <a:ea typeface="Cambria Math" panose="02040503050406030204" pitchFamily="18" charset="0"/>
                            </a:rPr>
                            <m:t>𝑅</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3</m:t>
                          </m:r>
                        </m:den>
                      </m:f>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𝜌</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𝐺𝑀</m:t>
                          </m:r>
                        </m:num>
                        <m:den>
                          <m:r>
                            <a:rPr lang="en-US" b="0" i="1" smtClean="0">
                              <a:latin typeface="Cambria Math" panose="02040503050406030204" pitchFamily="18" charset="0"/>
                              <a:ea typeface="Cambria Math" panose="02040503050406030204" pitchFamily="18" charset="0"/>
                            </a:rPr>
                            <m:t>𝑅</m:t>
                          </m:r>
                        </m:den>
                      </m:f>
                    </m:oMath>
                  </m:oMathPara>
                </a14:m>
                <a:endParaRPr lang="en-US" dirty="0"/>
              </a:p>
              <a:p>
                <a:pPr marL="0" indent="0" algn="ctr">
                  <a:buNone/>
                </a:pPr>
                <a:endParaRPr lang="en-US" sz="1000" dirty="0"/>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𝐺𝑀</m:t>
                          </m:r>
                        </m:num>
                        <m:den>
                          <m:r>
                            <a:rPr lang="en-US" b="0" i="1" smtClean="0">
                              <a:latin typeface="Cambria Math" panose="02040503050406030204" pitchFamily="18" charset="0"/>
                            </a:rPr>
                            <m:t>3</m:t>
                          </m:r>
                        </m:den>
                      </m:f>
                    </m:oMath>
                  </m:oMathPara>
                </a14:m>
                <a:endParaRPr lang="en-US" dirty="0"/>
              </a:p>
            </p:txBody>
          </p:sp>
        </mc:Choice>
        <mc:Fallback xmlns="">
          <p:sp>
            <p:nvSpPr>
              <p:cNvPr id="3" name="Content Placeholder 2">
                <a:extLst>
                  <a:ext uri="{FF2B5EF4-FFF2-40B4-BE49-F238E27FC236}">
                    <a16:creationId xmlns:a16="http://schemas.microsoft.com/office/drawing/2014/main" id="{8F7195CF-189E-A047-8E8D-861541213D47}"/>
                  </a:ext>
                </a:extLst>
              </p:cNvPr>
              <p:cNvSpPr>
                <a:spLocks noGrp="1" noRot="1" noChangeAspect="1" noMove="1" noResize="1" noEditPoints="1" noAdjustHandles="1" noChangeArrowheads="1" noChangeShapeType="1" noTextEdit="1"/>
              </p:cNvSpPr>
              <p:nvPr>
                <p:ph idx="1"/>
              </p:nvPr>
            </p:nvSpPr>
            <p:spPr>
              <a:xfrm>
                <a:off x="838200" y="1825625"/>
                <a:ext cx="10515600" cy="4653552"/>
              </a:xfrm>
              <a:blipFill>
                <a:blip r:embed="rId2"/>
                <a:stretch>
                  <a:fillRect t="-820"/>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B598C20C-F872-314E-B353-FEE45AD9491D}"/>
              </a:ext>
            </a:extLst>
          </p:cNvPr>
          <p:cNvSpPr/>
          <p:nvPr/>
        </p:nvSpPr>
        <p:spPr>
          <a:xfrm>
            <a:off x="7749540" y="2606040"/>
            <a:ext cx="3101340" cy="77724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MinchoE" panose="02020900000000000000" pitchFamily="18" charset="-128"/>
                <a:ea typeface="HGPMinchoE" panose="02020900000000000000" pitchFamily="18" charset="-128"/>
              </a:rPr>
              <a:t>第二宇宙速度</a:t>
            </a:r>
            <a:endParaRPr lang="en-US" sz="2400" dirty="0">
              <a:solidFill>
                <a:schemeClr val="tx1"/>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2176164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2A225A-F7F0-C545-9646-8A59A9C229A6}"/>
                  </a:ext>
                </a:extLst>
              </p:cNvPr>
              <p:cNvSpPr>
                <a:spLocks noGrp="1"/>
              </p:cNvSpPr>
              <p:nvPr>
                <p:ph idx="1"/>
              </p:nvPr>
            </p:nvSpPr>
            <p:spPr/>
            <p:txBody>
              <a:bodyPr/>
              <a:lstStyle/>
              <a:p>
                <a:pPr marL="0" indent="0" algn="ctr">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𝐸</m:t>
                      </m:r>
                      <m:r>
                        <a:rPr lang="en-US"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𝑟</m:t>
                              </m:r>
                            </m:e>
                            <m:sup>
                              <m:r>
                                <a:rPr lang="en-US" i="1">
                                  <a:latin typeface="Cambria Math" panose="02040503050406030204" pitchFamily="18" charset="0"/>
                                  <a:ea typeface="Cambria Math" panose="02040503050406030204" pitchFamily="18" charset="0"/>
                                </a:rPr>
                                <m:t>3</m:t>
                              </m:r>
                            </m:sup>
                          </m:sSup>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𝐺𝑀</m:t>
                          </m:r>
                        </m:num>
                        <m:den>
                          <m:r>
                            <a:rPr lang="en-US" i="1">
                              <a:latin typeface="Cambria Math" panose="02040503050406030204" pitchFamily="18" charset="0"/>
                            </a:rPr>
                            <m:t>3</m:t>
                          </m:r>
                        </m:den>
                      </m:f>
                    </m:oMath>
                  </m:oMathPara>
                </a14:m>
                <a:endParaRPr lang="en-US" dirty="0"/>
              </a:p>
              <a:p>
                <a:pPr marL="0" indent="0" algn="ctr">
                  <a:buNone/>
                </a:pPr>
                <a:endParaRPr lang="en-US" dirty="0"/>
              </a:p>
              <a:p>
                <a:pPr marL="0" indent="0" algn="just">
                  <a:buNone/>
                </a:pPr>
                <a:r>
                  <a:rPr lang="ja-JP" altLang="en-US">
                    <a:latin typeface="Times New Roman" panose="02020603050405020304" pitchFamily="18" charset="0"/>
                    <a:ea typeface="HGPMinchoE" panose="02020900000000000000" pitchFamily="18" charset="-128"/>
                    <a:cs typeface="Times New Roman" panose="02020603050405020304" pitchFamily="18" charset="0"/>
                  </a:rPr>
                  <a:t>ここで以下の定数を用いる</a:t>
                </a:r>
                <a:endParaRPr lang="en-US" altLang="ja-JP"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lgn="just">
                  <a:buNone/>
                </a:pPr>
                <a:r>
                  <a:rPr lang="en-US" dirty="0">
                    <a:latin typeface="Times New Roman" panose="02020603050405020304" pitchFamily="18" charset="0"/>
                    <a:ea typeface="HGPMinchoE" panose="02020900000000000000" pitchFamily="18" charset="-128"/>
                    <a:cs typeface="Times New Roman" panose="02020603050405020304" pitchFamily="18" charset="0"/>
                  </a:rPr>
                  <a:t>R(</a:t>
                </a:r>
                <a:r>
                  <a:rPr lang="ja-JP" altLang="en-US">
                    <a:latin typeface="Times New Roman" panose="02020603050405020304" pitchFamily="18" charset="0"/>
                    <a:ea typeface="HGPMinchoE" panose="02020900000000000000" pitchFamily="18" charset="-128"/>
                    <a:cs typeface="Times New Roman" panose="02020603050405020304" pitchFamily="18" charset="0"/>
                  </a:rPr>
                  <a:t>地球半径</a:t>
                </a:r>
                <a:r>
                  <a:rPr lang="en-US" dirty="0">
                    <a:latin typeface="Times New Roman" panose="02020603050405020304" pitchFamily="18" charset="0"/>
                    <a:ea typeface="HGPMinchoE" panose="02020900000000000000" pitchFamily="18" charset="-128"/>
                    <a:cs typeface="Times New Roman" panose="02020603050405020304" pitchFamily="18" charset="0"/>
                  </a:rPr>
                  <a:t>): </a:t>
                </a:r>
                <a14:m>
                  <m:oMath xmlns:m="http://schemas.openxmlformats.org/officeDocument/2006/math">
                    <m:r>
                      <a:rPr lang="en-US" b="0" i="1" smtClean="0">
                        <a:latin typeface="Cambria Math" panose="02040503050406030204" pitchFamily="18" charset="0"/>
                      </a:rPr>
                      <m:t>6.371</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𝑚</m:t>
                        </m:r>
                      </m:e>
                    </m:d>
                  </m:oMath>
                </a14:m>
                <a:endParaRPr lang="en-US" b="0"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lgn="just">
                  <a:buNone/>
                </a:pPr>
                <a:r>
                  <a:rPr lang="en-US" dirty="0">
                    <a:latin typeface="Times New Roman" panose="02020603050405020304" pitchFamily="18" charset="0"/>
                    <a:ea typeface="HGPMinchoE" panose="02020900000000000000" pitchFamily="18" charset="-128"/>
                    <a:cs typeface="Times New Roman" panose="02020603050405020304" pitchFamily="18" charset="0"/>
                  </a:rPr>
                  <a:t>G(</a:t>
                </a:r>
                <a:r>
                  <a:rPr lang="ja-JP" altLang="en-US">
                    <a:latin typeface="Times New Roman" panose="02020603050405020304" pitchFamily="18" charset="0"/>
                    <a:ea typeface="HGPMinchoE" panose="02020900000000000000" pitchFamily="18" charset="-128"/>
                    <a:cs typeface="Times New Roman" panose="02020603050405020304" pitchFamily="18" charset="0"/>
                  </a:rPr>
                  <a:t>万有引力定数</a:t>
                </a:r>
                <a:r>
                  <a:rPr lang="en-US" dirty="0">
                    <a:latin typeface="Times New Roman" panose="02020603050405020304" pitchFamily="18" charset="0"/>
                    <a:ea typeface="HGPMinchoE" panose="02020900000000000000" pitchFamily="18" charset="-128"/>
                    <a:cs typeface="Times New Roman" panose="02020603050405020304" pitchFamily="18" charset="0"/>
                  </a:rPr>
                  <a:t>):</a:t>
                </a:r>
                <a14:m>
                  <m:oMath xmlns:m="http://schemas.openxmlformats.org/officeDocument/2006/math">
                    <m:r>
                      <a:rPr lang="en-US" b="0" i="1" smtClean="0">
                        <a:latin typeface="Cambria Math" panose="02040503050406030204" pitchFamily="18" charset="0"/>
                      </a:rPr>
                      <m:t>6.674</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−11</m:t>
                        </m:r>
                      </m:sup>
                    </m:sSup>
                    <m:r>
                      <a:rPr lang="en-US" b="0" i="1" smtClean="0">
                        <a:latin typeface="Cambria Math" panose="02040503050406030204" pitchFamily="18" charset="0"/>
                        <a:ea typeface="Cambria Math" panose="02040503050406030204" pitchFamily="18" charset="0"/>
                      </a:rPr>
                      <m:t>(</m:t>
                    </m:r>
                    <m:f>
                      <m:fPr>
                        <m:type m:val="skw"/>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3</m:t>
                            </m:r>
                          </m:sup>
                        </m:sSup>
                      </m:num>
                      <m:den>
                        <m:r>
                          <a:rPr lang="en-US" b="0" i="1" smtClean="0">
                            <a:latin typeface="Cambria Math" panose="02040503050406030204" pitchFamily="18" charset="0"/>
                            <a:ea typeface="Cambria Math" panose="02040503050406030204" pitchFamily="18" charset="0"/>
                          </a:rPr>
                          <m:t>𝑘𝑔</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oMath>
                </a14:m>
                <a:endParaRPr lang="en-US"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lgn="just">
                  <a:buNone/>
                </a:pPr>
                <a:r>
                  <a:rPr lang="en-US" dirty="0">
                    <a:latin typeface="Times New Roman" panose="02020603050405020304" pitchFamily="18" charset="0"/>
                    <a:ea typeface="HGPMinchoE" panose="02020900000000000000" pitchFamily="18" charset="-128"/>
                    <a:cs typeface="Times New Roman" panose="02020603050405020304" pitchFamily="18" charset="0"/>
                  </a:rPr>
                  <a:t>M(</a:t>
                </a:r>
                <a:r>
                  <a:rPr lang="ja-JP" altLang="en-US">
                    <a:latin typeface="Times New Roman" panose="02020603050405020304" pitchFamily="18" charset="0"/>
                    <a:ea typeface="HGPMinchoE" panose="02020900000000000000" pitchFamily="18" charset="-128"/>
                    <a:cs typeface="Times New Roman" panose="02020603050405020304" pitchFamily="18" charset="0"/>
                  </a:rPr>
                  <a:t>地球質量</a:t>
                </a:r>
                <a:r>
                  <a:rPr lang="en-US" dirty="0">
                    <a:latin typeface="Times New Roman" panose="02020603050405020304" pitchFamily="18" charset="0"/>
                    <a:ea typeface="HGPMinchoE" panose="02020900000000000000" pitchFamily="18" charset="-128"/>
                    <a:cs typeface="Times New Roman" panose="02020603050405020304" pitchFamily="18" charset="0"/>
                  </a:rPr>
                  <a:t>): </a:t>
                </a:r>
                <a14:m>
                  <m:oMath xmlns:m="http://schemas.openxmlformats.org/officeDocument/2006/math">
                    <m:r>
                      <a:rPr lang="en-US" b="0" i="1" smtClean="0">
                        <a:latin typeface="Cambria Math" panose="02040503050406030204" pitchFamily="18" charset="0"/>
                      </a:rPr>
                      <m:t>5.972</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24</m:t>
                        </m:r>
                      </m:sup>
                    </m:s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𝑘𝑔</m:t>
                        </m:r>
                      </m:e>
                    </m:d>
                  </m:oMath>
                </a14:m>
                <a:endParaRPr lang="en-US" b="0" i="1"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lgn="just">
                  <a:buNone/>
                </a:pPr>
                <a14:m>
                  <m:oMath xmlns:m="http://schemas.openxmlformats.org/officeDocument/2006/math">
                    <m:r>
                      <a:rPr lang="en-US" i="1" smtClean="0">
                        <a:latin typeface="Cambria Math" panose="02040503050406030204" pitchFamily="18" charset="0"/>
                        <a:ea typeface="Cambria Math" panose="02040503050406030204" pitchFamily="18" charset="0"/>
                      </a:rPr>
                      <m:t>𝜌</m:t>
                    </m:r>
                  </m:oMath>
                </a14:m>
                <a:r>
                  <a:rPr lang="en-US" dirty="0">
                    <a:latin typeface="Times New Roman" panose="02020603050405020304" pitchFamily="18" charset="0"/>
                    <a:ea typeface="HGPMinchoE" panose="02020900000000000000" pitchFamily="18" charset="-128"/>
                    <a:cs typeface="Times New Roman" panose="02020603050405020304" pitchFamily="18" charset="0"/>
                  </a:rPr>
                  <a:t> ( 隕石の密度, </a:t>
                </a:r>
                <a:r>
                  <a:rPr lang="en-US" dirty="0" err="1">
                    <a:latin typeface="Times New Roman" panose="02020603050405020304" pitchFamily="18" charset="0"/>
                    <a:ea typeface="HGPMinchoE" panose="02020900000000000000" pitchFamily="18" charset="-128"/>
                    <a:cs typeface="Times New Roman" panose="02020603050405020304" pitchFamily="18" charset="0"/>
                  </a:rPr>
                  <a:t>ただし今回は地殻と同等とする</a:t>
                </a:r>
                <a:r>
                  <a:rPr lang="en-US" dirty="0">
                    <a:latin typeface="Times New Roman" panose="02020603050405020304" pitchFamily="18" charset="0"/>
                    <a:ea typeface="HGPMinchoE" panose="02020900000000000000" pitchFamily="18" charset="-128"/>
                    <a:cs typeface="Times New Roman" panose="02020603050405020304" pitchFamily="18" charset="0"/>
                  </a:rPr>
                  <a:t>) : </a:t>
                </a:r>
                <a14:m>
                  <m:oMath xmlns:m="http://schemas.openxmlformats.org/officeDocument/2006/math">
                    <m:r>
                      <a:rPr lang="en-US" b="0" i="1" smtClean="0">
                        <a:latin typeface="Cambria Math" panose="02040503050406030204" pitchFamily="18" charset="0"/>
                        <a:ea typeface="HGPMinchoE" panose="02020900000000000000" pitchFamily="18" charset="-128"/>
                        <a:cs typeface="Times New Roman" panose="02020603050405020304" pitchFamily="18" charset="0"/>
                      </a:rPr>
                      <m:t>2.7</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3</m:t>
                        </m:r>
                      </m:sup>
                    </m:sSup>
                    <m:r>
                      <a:rPr lang="en-US" b="0" i="1" smtClean="0">
                        <a:latin typeface="Cambria Math" panose="02040503050406030204" pitchFamily="18" charset="0"/>
                        <a:ea typeface="HGPMinchoE" panose="02020900000000000000" pitchFamily="18" charset="-128"/>
                        <a:cs typeface="Times New Roman" panose="02020603050405020304" pitchFamily="18" charset="0"/>
                      </a:rPr>
                      <m:t>(</m:t>
                    </m:r>
                    <m:r>
                      <a:rPr lang="en-US" b="0" i="1" smtClean="0">
                        <a:latin typeface="Cambria Math" panose="02040503050406030204" pitchFamily="18" charset="0"/>
                        <a:ea typeface="HGPMinchoE" panose="02020900000000000000" pitchFamily="18" charset="-128"/>
                        <a:cs typeface="Times New Roman" panose="02020603050405020304" pitchFamily="18" charset="0"/>
                      </a:rPr>
                      <m:t>𝑘𝑔</m:t>
                    </m:r>
                    <m:r>
                      <a:rPr lang="en-US" b="0" i="1" smtClean="0">
                        <a:latin typeface="Cambria Math" panose="02040503050406030204" pitchFamily="18" charset="0"/>
                        <a:ea typeface="HGPMinchoE" panose="02020900000000000000" pitchFamily="18" charset="-128"/>
                        <a:cs typeface="Times New Roman" panose="02020603050405020304" pitchFamily="18" charset="0"/>
                      </a:rPr>
                      <m:t>/</m:t>
                    </m:r>
                    <m:sSup>
                      <m:sSupPr>
                        <m:ctrlPr>
                          <a:rPr lang="en-US" b="0" i="1" smtClean="0">
                            <a:latin typeface="Cambria Math" panose="02040503050406030204" pitchFamily="18" charset="0"/>
                            <a:ea typeface="HGPMinchoE" panose="02020900000000000000" pitchFamily="18" charset="-128"/>
                            <a:cs typeface="Times New Roman" panose="02020603050405020304" pitchFamily="18" charset="0"/>
                          </a:rPr>
                        </m:ctrlPr>
                      </m:sSupPr>
                      <m:e>
                        <m:r>
                          <a:rPr lang="en-US" b="0" i="1" smtClean="0">
                            <a:latin typeface="Cambria Math" panose="02040503050406030204" pitchFamily="18" charset="0"/>
                            <a:ea typeface="HGPMinchoE" panose="02020900000000000000" pitchFamily="18" charset="-128"/>
                            <a:cs typeface="Times New Roman" panose="02020603050405020304" pitchFamily="18" charset="0"/>
                          </a:rPr>
                          <m:t>𝑚</m:t>
                        </m:r>
                      </m:e>
                      <m:sup>
                        <m:r>
                          <a:rPr lang="en-US" b="0" i="1" smtClean="0">
                            <a:latin typeface="Cambria Math" panose="02040503050406030204" pitchFamily="18" charset="0"/>
                            <a:ea typeface="HGPMinchoE" panose="02020900000000000000" pitchFamily="18" charset="-128"/>
                            <a:cs typeface="Times New Roman" panose="02020603050405020304" pitchFamily="18" charset="0"/>
                          </a:rPr>
                          <m:t>3</m:t>
                        </m:r>
                      </m:sup>
                    </m:sSup>
                    <m:r>
                      <a:rPr lang="en-US" b="0" i="1" smtClean="0">
                        <a:latin typeface="Cambria Math" panose="02040503050406030204" pitchFamily="18" charset="0"/>
                        <a:ea typeface="HGPMinchoE" panose="02020900000000000000" pitchFamily="18" charset="-128"/>
                        <a:cs typeface="Times New Roman" panose="02020603050405020304" pitchFamily="18" charset="0"/>
                      </a:rPr>
                      <m:t>)</m:t>
                    </m:r>
                  </m:oMath>
                </a14:m>
                <a:endParaRPr lang="en-US" dirty="0">
                  <a:latin typeface="Times New Roman" panose="02020603050405020304" pitchFamily="18" charset="0"/>
                  <a:ea typeface="HGPMinchoE" panose="02020900000000000000" pitchFamily="18" charset="-128"/>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922A225A-F7F0-C545-9646-8A59A9C229A6}"/>
                  </a:ext>
                </a:extLst>
              </p:cNvPr>
              <p:cNvSpPr>
                <a:spLocks noGrp="1" noRot="1" noChangeAspect="1" noMove="1" noResize="1" noEditPoints="1" noAdjustHandles="1" noChangeArrowheads="1" noChangeShapeType="1" noTextEdit="1"/>
              </p:cNvSpPr>
              <p:nvPr>
                <p:ph idx="1"/>
              </p:nvPr>
            </p:nvSpPr>
            <p:spPr>
              <a:blipFill>
                <a:blip r:embed="rId2"/>
                <a:stretch>
                  <a:fillRect l="-1086" t="-292" b="-292"/>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ABCC79EE-D01B-5A48-8726-1653ED64CAAF}"/>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隕石衝突のインパクト</a:t>
            </a:r>
            <a:endParaRPr lang="en-US" dirty="0"/>
          </a:p>
        </p:txBody>
      </p:sp>
    </p:spTree>
    <p:extLst>
      <p:ext uri="{BB962C8B-B14F-4D97-AF65-F5344CB8AC3E}">
        <p14:creationId xmlns:p14="http://schemas.microsoft.com/office/powerpoint/2010/main" val="1039685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2" end="2"/>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3" end="3"/>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4" end="4"/>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5" end="5"/>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D3736E-A856-974C-946B-4F2F777DE69E}"/>
                  </a:ext>
                </a:extLst>
              </p:cNvPr>
              <p:cNvSpPr>
                <a:spLocks noGrp="1"/>
              </p:cNvSpPr>
              <p:nvPr>
                <p:ph idx="1"/>
              </p:nvPr>
            </p:nvSpPr>
            <p:spPr/>
            <p:txBody>
              <a:bodyPr>
                <a:normAutofit lnSpcReduction="10000"/>
              </a:bodyPr>
              <a:lstStyle/>
              <a:p>
                <a:pPr marL="0" indent="0" algn="ctr">
                  <a:buNone/>
                </a:pPr>
                <a:r>
                  <a:rPr lang="ja-JP" altLang="en-US">
                    <a:solidFill>
                      <a:prstClr val="black"/>
                    </a:solidFill>
                    <a:latin typeface="HGPMinchoE" panose="02020900000000000000" pitchFamily="18" charset="-128"/>
                    <a:ea typeface="HGPMinchoE" panose="02020900000000000000" pitchFamily="18" charset="-128"/>
                  </a:rPr>
                  <a:t>定数を代入すると</a:t>
                </a:r>
                <a:endParaRPr lang="en-US" altLang="ja-JP" dirty="0">
                  <a:solidFill>
                    <a:prstClr val="black"/>
                  </a:solidFill>
                  <a:latin typeface="HGPMinchoE" panose="02020900000000000000" pitchFamily="18" charset="-128"/>
                  <a:ea typeface="HGPMinchoE" panose="02020900000000000000" pitchFamily="18" charset="-128"/>
                </a:endParaRPr>
              </a:p>
              <a:p>
                <a:pPr marL="0" indent="0" algn="ctr">
                  <a:buNone/>
                </a:pPr>
                <a:endParaRPr lang="en-US" i="1" dirty="0">
                  <a:solidFill>
                    <a:prstClr val="black"/>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panose="02040503050406030204" pitchFamily="18" charset="0"/>
                        </a:rPr>
                        <m:t>𝐸</m:t>
                      </m:r>
                      <m:r>
                        <a:rPr lang="en-US" i="1" smtClean="0">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4</m:t>
                          </m:r>
                          <m:r>
                            <a:rPr lang="en-US" i="1">
                              <a:solidFill>
                                <a:prstClr val="black"/>
                              </a:solidFill>
                              <a:latin typeface="Cambria Math" panose="02040503050406030204" pitchFamily="18" charset="0"/>
                              <a:ea typeface="Cambria Math" panose="02040503050406030204" pitchFamily="18" charset="0"/>
                            </a:rPr>
                            <m:t>𝜋</m:t>
                          </m:r>
                          <m:sSup>
                            <m:sSupPr>
                              <m:ctrlPr>
                                <a:rPr lang="en-US" i="1">
                                  <a:solidFill>
                                    <a:prstClr val="black"/>
                                  </a:solidFill>
                                  <a:latin typeface="Cambria Math" panose="02040503050406030204" pitchFamily="18"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𝑟</m:t>
                              </m:r>
                            </m:e>
                            <m:sup>
                              <m:r>
                                <a:rPr lang="en-US" i="1">
                                  <a:solidFill>
                                    <a:prstClr val="black"/>
                                  </a:solidFill>
                                  <a:latin typeface="Cambria Math" panose="02040503050406030204" pitchFamily="18" charset="0"/>
                                  <a:ea typeface="Cambria Math" panose="02040503050406030204" pitchFamily="18" charset="0"/>
                                </a:rPr>
                                <m:t>3</m:t>
                              </m:r>
                            </m:sup>
                          </m:sSup>
                          <m:r>
                            <a:rPr lang="en-US" i="1">
                              <a:solidFill>
                                <a:prstClr val="black"/>
                              </a:solidFill>
                              <a:latin typeface="Cambria Math" panose="02040503050406030204" pitchFamily="18" charset="0"/>
                              <a:ea typeface="Cambria Math" panose="02040503050406030204" pitchFamily="18" charset="0"/>
                            </a:rPr>
                            <m:t>𝜌</m:t>
                          </m:r>
                          <m:r>
                            <a:rPr lang="en-US" i="1">
                              <a:solidFill>
                                <a:prstClr val="black"/>
                              </a:solidFill>
                              <a:latin typeface="Cambria Math" panose="02040503050406030204" pitchFamily="18" charset="0"/>
                              <a:ea typeface="Cambria Math" panose="02040503050406030204" pitchFamily="18" charset="0"/>
                            </a:rPr>
                            <m:t>𝐺𝑀</m:t>
                          </m:r>
                        </m:num>
                        <m:den>
                          <m:r>
                            <a:rPr lang="en-US" i="1">
                              <a:solidFill>
                                <a:prstClr val="black"/>
                              </a:solidFill>
                              <a:latin typeface="Cambria Math" panose="02040503050406030204" pitchFamily="18" charset="0"/>
                            </a:rPr>
                            <m:t>3</m:t>
                          </m:r>
                          <m:r>
                            <a:rPr lang="en-US" b="0" i="1" smtClean="0">
                              <a:solidFill>
                                <a:prstClr val="black"/>
                              </a:solidFill>
                              <a:latin typeface="Cambria Math" panose="02040503050406030204" pitchFamily="18" charset="0"/>
                            </a:rPr>
                            <m:t>𝑅</m:t>
                          </m:r>
                        </m:den>
                      </m:f>
                    </m:oMath>
                  </m:oMathPara>
                </a14:m>
                <a:endParaRPr lang="en-US" b="0" i="1" dirty="0">
                  <a:solidFill>
                    <a:prstClr val="black"/>
                  </a:solidFill>
                  <a:latin typeface="Cambria Math" panose="02040503050406030204" pitchFamily="18" charset="0"/>
                </a:endParaRPr>
              </a:p>
              <a:p>
                <a:pPr marL="0" indent="0" algn="ctr">
                  <a:buNone/>
                </a:pPr>
                <a:endParaRPr lang="en-US" b="0" i="1" dirty="0">
                  <a:solidFill>
                    <a:prstClr val="black"/>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ea typeface="Cambria Math" panose="02040503050406030204" pitchFamily="18" charset="0"/>
                        </a:rPr>
                        <m:t>=</m:t>
                      </m:r>
                      <m:f>
                        <m:fPr>
                          <m:ctrlPr>
                            <a:rPr lang="en-US" b="0" i="1" smtClean="0">
                              <a:solidFill>
                                <a:prstClr val="black"/>
                              </a:solidFill>
                              <a:latin typeface="Cambria Math" panose="02040503050406030204" pitchFamily="18" charset="0"/>
                              <a:ea typeface="Cambria Math" panose="02040503050406030204" pitchFamily="18" charset="0"/>
                            </a:rPr>
                          </m:ctrlPr>
                        </m:fPr>
                        <m:num>
                          <m:r>
                            <a:rPr lang="en-US" b="0" i="1" smtClean="0">
                              <a:solidFill>
                                <a:prstClr val="black"/>
                              </a:solidFill>
                              <a:latin typeface="Cambria Math" panose="02040503050406030204" pitchFamily="18" charset="0"/>
                              <a:ea typeface="Cambria Math" panose="02040503050406030204" pitchFamily="18" charset="0"/>
                            </a:rPr>
                            <m:t>4×</m:t>
                          </m:r>
                          <m:r>
                            <a:rPr lang="en-US" b="0" i="1" smtClean="0">
                              <a:solidFill>
                                <a:prstClr val="black"/>
                              </a:solidFill>
                              <a:latin typeface="Cambria Math" panose="02040503050406030204" pitchFamily="18" charset="0"/>
                              <a:ea typeface="Cambria Math" panose="02040503050406030204" pitchFamily="18" charset="0"/>
                            </a:rPr>
                            <m:t>𝜋</m:t>
                          </m:r>
                          <m:r>
                            <a:rPr lang="en-US" b="0" i="1" smtClean="0">
                              <a:solidFill>
                                <a:prstClr val="black"/>
                              </a:solidFill>
                              <a:latin typeface="Cambria Math" panose="02040503050406030204" pitchFamily="18" charset="0"/>
                              <a:ea typeface="Cambria Math" panose="02040503050406030204" pitchFamily="18" charset="0"/>
                            </a:rPr>
                            <m:t>×2.7×</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10</m:t>
                              </m:r>
                            </m:e>
                            <m:sup>
                              <m:r>
                                <a:rPr lang="en-US" b="0" i="1" smtClean="0">
                                  <a:solidFill>
                                    <a:prstClr val="black"/>
                                  </a:solidFill>
                                  <a:latin typeface="Cambria Math" panose="02040503050406030204" pitchFamily="18" charset="0"/>
                                  <a:ea typeface="Cambria Math" panose="02040503050406030204" pitchFamily="18" charset="0"/>
                                </a:rPr>
                                <m:t>3</m:t>
                              </m:r>
                            </m:sup>
                          </m:sSup>
                          <m:r>
                            <a:rPr lang="en-US" b="0" i="1" smtClean="0">
                              <a:solidFill>
                                <a:prstClr val="black"/>
                              </a:solidFill>
                              <a:latin typeface="Cambria Math" panose="02040503050406030204" pitchFamily="18" charset="0"/>
                              <a:ea typeface="Cambria Math" panose="02040503050406030204" pitchFamily="18" charset="0"/>
                            </a:rPr>
                            <m:t>×6.674×</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10</m:t>
                              </m:r>
                            </m:e>
                            <m:sup>
                              <m:r>
                                <a:rPr lang="en-US" b="0" i="1" smtClean="0">
                                  <a:solidFill>
                                    <a:prstClr val="black"/>
                                  </a:solidFill>
                                  <a:latin typeface="Cambria Math" panose="02040503050406030204" pitchFamily="18" charset="0"/>
                                  <a:ea typeface="Cambria Math" panose="02040503050406030204" pitchFamily="18" charset="0"/>
                                </a:rPr>
                                <m:t>−11</m:t>
                              </m:r>
                            </m:sup>
                          </m:sSup>
                          <m:r>
                            <a:rPr lang="en-US" b="0" i="1" smtClean="0">
                              <a:solidFill>
                                <a:prstClr val="black"/>
                              </a:solidFill>
                              <a:latin typeface="Cambria Math" panose="02040503050406030204" pitchFamily="18" charset="0"/>
                              <a:ea typeface="Cambria Math" panose="02040503050406030204" pitchFamily="18" charset="0"/>
                            </a:rPr>
                            <m:t>×5.972×</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10</m:t>
                              </m:r>
                            </m:e>
                            <m:sup>
                              <m:r>
                                <a:rPr lang="en-US" b="0" i="1" smtClean="0">
                                  <a:solidFill>
                                    <a:prstClr val="black"/>
                                  </a:solidFill>
                                  <a:latin typeface="Cambria Math" panose="02040503050406030204" pitchFamily="18" charset="0"/>
                                  <a:ea typeface="Cambria Math" panose="02040503050406030204" pitchFamily="18" charset="0"/>
                                </a:rPr>
                                <m:t>24</m:t>
                              </m:r>
                            </m:sup>
                          </m:sSup>
                        </m:num>
                        <m:den>
                          <m:r>
                            <a:rPr lang="en-US" b="0" i="1" smtClean="0">
                              <a:solidFill>
                                <a:prstClr val="black"/>
                              </a:solidFill>
                              <a:latin typeface="Cambria Math" panose="02040503050406030204" pitchFamily="18" charset="0"/>
                              <a:ea typeface="Cambria Math" panose="02040503050406030204" pitchFamily="18" charset="0"/>
                            </a:rPr>
                            <m:t>3×6.371×</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10</m:t>
                              </m:r>
                            </m:e>
                            <m:sup>
                              <m:r>
                                <a:rPr lang="en-US" b="0" i="1" smtClean="0">
                                  <a:solidFill>
                                    <a:prstClr val="black"/>
                                  </a:solidFill>
                                  <a:latin typeface="Cambria Math" panose="02040503050406030204" pitchFamily="18" charset="0"/>
                                  <a:ea typeface="Cambria Math" panose="02040503050406030204" pitchFamily="18" charset="0"/>
                                </a:rPr>
                                <m:t>6</m:t>
                              </m:r>
                            </m:sup>
                          </m:sSup>
                        </m:den>
                      </m:f>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𝑟</m:t>
                          </m:r>
                        </m:e>
                        <m:sup>
                          <m:r>
                            <a:rPr lang="en-US" b="0" i="1" smtClean="0">
                              <a:solidFill>
                                <a:prstClr val="black"/>
                              </a:solidFill>
                              <a:latin typeface="Cambria Math" panose="02040503050406030204" pitchFamily="18" charset="0"/>
                              <a:ea typeface="Cambria Math" panose="02040503050406030204" pitchFamily="18" charset="0"/>
                            </a:rPr>
                            <m:t>3</m:t>
                          </m:r>
                        </m:sup>
                      </m:sSup>
                    </m:oMath>
                  </m:oMathPara>
                </a14:m>
                <a:endParaRPr lang="en-US" i="1" dirty="0">
                  <a:solidFill>
                    <a:prstClr val="black"/>
                  </a:solidFill>
                  <a:latin typeface="Cambria Math" panose="02040503050406030204" pitchFamily="18" charset="0"/>
                </a:endParaRPr>
              </a:p>
              <a:p>
                <a:pPr marL="0" indent="0" algn="ctr">
                  <a:buNone/>
                </a:pPr>
                <a:endParaRPr lang="en-US" i="1" dirty="0">
                  <a:solidFill>
                    <a:prstClr val="black"/>
                  </a:solidFill>
                  <a:latin typeface="Cambria Math" panose="02040503050406030204" pitchFamily="18" charset="0"/>
                </a:endParaRPr>
              </a:p>
              <a:p>
                <a:pPr marL="0" indent="0" algn="ctr">
                  <a:buNone/>
                </a:pPr>
                <a:endParaRPr lang="en-US" i="1" dirty="0">
                  <a:solidFill>
                    <a:prstClr val="black"/>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rPr>
                        <m:t>𝐸</m:t>
                      </m:r>
                      <m:r>
                        <a:rPr lang="en-US" b="0" i="1" smtClean="0">
                          <a:solidFill>
                            <a:prstClr val="black"/>
                          </a:solidFill>
                          <a:latin typeface="Cambria Math" panose="02040503050406030204" pitchFamily="18" charset="0"/>
                        </a:rPr>
                        <m:t>=7.0752⋯×</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10</m:t>
                          </m:r>
                        </m:e>
                        <m:sup>
                          <m:r>
                            <a:rPr lang="en-US" b="0" i="1" smtClean="0">
                              <a:solidFill>
                                <a:prstClr val="black"/>
                              </a:solidFill>
                              <a:latin typeface="Cambria Math" panose="02040503050406030204" pitchFamily="18" charset="0"/>
                              <a:ea typeface="Cambria Math" panose="02040503050406030204" pitchFamily="18" charset="0"/>
                            </a:rPr>
                            <m:t>11</m:t>
                          </m:r>
                        </m:sup>
                      </m:sSup>
                      <m:r>
                        <a:rPr lang="en-US" b="0" i="1" smtClean="0">
                          <a:solidFill>
                            <a:prstClr val="black"/>
                          </a:solidFill>
                          <a:latin typeface="Cambria Math" panose="02040503050406030204" pitchFamily="18" charset="0"/>
                          <a:ea typeface="Cambria Math" panose="02040503050406030204" pitchFamily="18" charset="0"/>
                        </a:rPr>
                        <m:t>∙</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𝑟</m:t>
                          </m:r>
                        </m:e>
                        <m:sup>
                          <m:r>
                            <a:rPr lang="en-US" b="0" i="1" smtClean="0">
                              <a:solidFill>
                                <a:prstClr val="black"/>
                              </a:solidFill>
                              <a:latin typeface="Cambria Math" panose="02040503050406030204" pitchFamily="18" charset="0"/>
                              <a:ea typeface="Cambria Math" panose="02040503050406030204" pitchFamily="18" charset="0"/>
                            </a:rPr>
                            <m:t>3</m:t>
                          </m:r>
                        </m:sup>
                      </m:sSup>
                      <m:r>
                        <a:rPr lang="en-US" b="0" i="1" smtClean="0">
                          <a:solidFill>
                            <a:prstClr val="black"/>
                          </a:solidFill>
                          <a:latin typeface="Cambria Math" panose="02040503050406030204" pitchFamily="18" charset="0"/>
                          <a:ea typeface="Cambria Math" panose="02040503050406030204" pitchFamily="18" charset="0"/>
                        </a:rPr>
                        <m:t>≈7.075×</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10</m:t>
                          </m:r>
                        </m:e>
                        <m:sup>
                          <m:r>
                            <a:rPr lang="en-US" b="0" i="1" smtClean="0">
                              <a:solidFill>
                                <a:prstClr val="black"/>
                              </a:solidFill>
                              <a:latin typeface="Cambria Math" panose="02040503050406030204" pitchFamily="18" charset="0"/>
                              <a:ea typeface="Cambria Math" panose="02040503050406030204" pitchFamily="18" charset="0"/>
                            </a:rPr>
                            <m:t>11</m:t>
                          </m:r>
                        </m:sup>
                      </m:sSup>
                      <m:r>
                        <a:rPr lang="en-US" b="0" i="1" smtClean="0">
                          <a:solidFill>
                            <a:prstClr val="black"/>
                          </a:solidFill>
                          <a:latin typeface="Cambria Math" panose="02040503050406030204" pitchFamily="18" charset="0"/>
                          <a:ea typeface="Cambria Math" panose="02040503050406030204" pitchFamily="18" charset="0"/>
                        </a:rPr>
                        <m:t>∙</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𝑟</m:t>
                          </m:r>
                        </m:e>
                        <m:sup>
                          <m:r>
                            <a:rPr lang="en-US" b="0" i="1" smtClean="0">
                              <a:solidFill>
                                <a:prstClr val="black"/>
                              </a:solidFill>
                              <a:latin typeface="Cambria Math" panose="02040503050406030204" pitchFamily="18" charset="0"/>
                              <a:ea typeface="Cambria Math" panose="02040503050406030204" pitchFamily="18" charset="0"/>
                            </a:rPr>
                            <m:t>3</m:t>
                          </m:r>
                        </m:sup>
                      </m:sSup>
                      <m:r>
                        <a:rPr lang="en-US" b="0" i="1" smtClean="0">
                          <a:solidFill>
                            <a:prstClr val="black"/>
                          </a:solidFill>
                          <a:latin typeface="Cambria Math" panose="02040503050406030204" pitchFamily="18" charset="0"/>
                          <a:ea typeface="Cambria Math" panose="02040503050406030204" pitchFamily="18" charset="0"/>
                        </a:rPr>
                        <m:t>(</m:t>
                      </m:r>
                      <m:r>
                        <a:rPr lang="en-US" b="0" i="1" smtClean="0">
                          <a:solidFill>
                            <a:prstClr val="black"/>
                          </a:solidFill>
                          <a:latin typeface="Cambria Math" panose="02040503050406030204" pitchFamily="18" charset="0"/>
                          <a:ea typeface="Cambria Math" panose="02040503050406030204" pitchFamily="18" charset="0"/>
                        </a:rPr>
                        <m:t>𝐽</m:t>
                      </m:r>
                      <m:r>
                        <a:rPr lang="en-US" b="0" i="1" smtClean="0">
                          <a:solidFill>
                            <a:prstClr val="black"/>
                          </a:solidFill>
                          <a:latin typeface="Cambria Math" panose="02040503050406030204" pitchFamily="18" charset="0"/>
                          <a:ea typeface="Cambria Math" panose="02040503050406030204" pitchFamily="18" charset="0"/>
                        </a:rPr>
                        <m:t>)</m:t>
                      </m:r>
                    </m:oMath>
                  </m:oMathPara>
                </a14:m>
                <a:endParaRPr lang="en-US" dirty="0"/>
              </a:p>
              <a:p>
                <a:pPr marL="0" indent="0" algn="ctr">
                  <a:buNone/>
                </a:pPr>
                <a:endParaRPr lang="en-US" dirty="0"/>
              </a:p>
              <a:p>
                <a:pPr marL="0" indent="0" algn="just">
                  <a:buNone/>
                </a:pPr>
                <a:endParaRPr lang="en-US" dirty="0"/>
              </a:p>
              <a:p>
                <a:pPr marL="0" indent="0" algn="ctr">
                  <a:buNone/>
                </a:pPr>
                <a:endParaRPr lang="en-US" dirty="0"/>
              </a:p>
            </p:txBody>
          </p:sp>
        </mc:Choice>
        <mc:Fallback xmlns="">
          <p:sp>
            <p:nvSpPr>
              <p:cNvPr id="3" name="Content Placeholder 2">
                <a:extLst>
                  <a:ext uri="{FF2B5EF4-FFF2-40B4-BE49-F238E27FC236}">
                    <a16:creationId xmlns:a16="http://schemas.microsoft.com/office/drawing/2014/main" id="{71D3736E-A856-974C-946B-4F2F777DE69E}"/>
                  </a:ext>
                </a:extLst>
              </p:cNvPr>
              <p:cNvSpPr>
                <a:spLocks noGrp="1" noRot="1" noChangeAspect="1" noMove="1" noResize="1" noEditPoints="1" noAdjustHandles="1" noChangeArrowheads="1" noChangeShapeType="1" noTextEdit="1"/>
              </p:cNvSpPr>
              <p:nvPr>
                <p:ph idx="1"/>
              </p:nvPr>
            </p:nvSpPr>
            <p:spPr>
              <a:blipFill>
                <a:blip r:embed="rId2"/>
                <a:stretch>
                  <a:fillRect t="-3801"/>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6712C809-A456-3142-B46F-875BFE5177A4}"/>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隕石衝突のインパクト</a:t>
            </a:r>
            <a:endParaRPr lang="en-US" dirty="0"/>
          </a:p>
        </p:txBody>
      </p:sp>
      <p:sp>
        <p:nvSpPr>
          <p:cNvPr id="5" name="Rounded Rectangle 4">
            <a:extLst>
              <a:ext uri="{FF2B5EF4-FFF2-40B4-BE49-F238E27FC236}">
                <a16:creationId xmlns:a16="http://schemas.microsoft.com/office/drawing/2014/main" id="{3FAD413C-5BE1-1E41-A02B-A71964BDE5EB}"/>
              </a:ext>
            </a:extLst>
          </p:cNvPr>
          <p:cNvSpPr/>
          <p:nvPr/>
        </p:nvSpPr>
        <p:spPr>
          <a:xfrm>
            <a:off x="1426723" y="2532418"/>
            <a:ext cx="9338553" cy="254864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solidFill>
                  <a:schemeClr val="tx1"/>
                </a:solidFill>
                <a:latin typeface="HGPMinchoE" panose="02020900000000000000" pitchFamily="18" charset="-128"/>
                <a:ea typeface="HGPMinchoE" panose="02020900000000000000" pitchFamily="18" charset="-128"/>
              </a:rPr>
              <a:t>試算してみる</a:t>
            </a:r>
            <a:endParaRPr lang="en-US" altLang="ja-JP" sz="3600" dirty="0">
              <a:solidFill>
                <a:schemeClr val="tx1"/>
              </a:solidFill>
              <a:latin typeface="HGPMinchoE" panose="02020900000000000000" pitchFamily="18" charset="-128"/>
              <a:ea typeface="HGPMinchoE" panose="02020900000000000000" pitchFamily="18" charset="-128"/>
            </a:endParaRPr>
          </a:p>
          <a:p>
            <a:pPr algn="ctr"/>
            <a:r>
              <a:rPr lang="ja-JP" altLang="en-US" sz="3600">
                <a:solidFill>
                  <a:schemeClr val="tx1"/>
                </a:solidFill>
                <a:latin typeface="HGPMinchoE" panose="02020900000000000000" pitchFamily="18" charset="-128"/>
                <a:ea typeface="HGPMinchoE" panose="02020900000000000000" pitchFamily="18" charset="-128"/>
              </a:rPr>
              <a:t>（</a:t>
            </a:r>
            <a:r>
              <a:rPr lang="en-US" altLang="ja-JP" sz="3600" dirty="0">
                <a:solidFill>
                  <a:schemeClr val="tx1"/>
                </a:solidFill>
                <a:latin typeface="HGPMinchoE" panose="02020900000000000000" pitchFamily="18" charset="-128"/>
                <a:ea typeface="HGPMinchoE" panose="02020900000000000000" pitchFamily="18" charset="-128"/>
              </a:rPr>
              <a:t>r</a:t>
            </a:r>
            <a:r>
              <a:rPr lang="ja-JP" altLang="en-US" sz="3600">
                <a:solidFill>
                  <a:schemeClr val="tx1"/>
                </a:solidFill>
                <a:latin typeface="HGPMinchoE" panose="02020900000000000000" pitchFamily="18" charset="-128"/>
                <a:ea typeface="HGPMinchoE" panose="02020900000000000000" pitchFamily="18" charset="-128"/>
              </a:rPr>
              <a:t>に具体的な数字を代入していきます）</a:t>
            </a:r>
            <a:endParaRPr lang="en-US" sz="3600" dirty="0">
              <a:solidFill>
                <a:schemeClr val="tx1"/>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4059355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78FB20AD-160A-734D-BCF9-4A69A2B7DC84}"/>
                  </a:ext>
                </a:extLst>
              </p:cNvPr>
              <p:cNvGraphicFramePr>
                <a:graphicFrameLocks noGrp="1"/>
              </p:cNvGraphicFramePr>
              <p:nvPr>
                <p:ph idx="1"/>
                <p:extLst>
                  <p:ext uri="{D42A27DB-BD31-4B8C-83A1-F6EECF244321}">
                    <p14:modId xmlns:p14="http://schemas.microsoft.com/office/powerpoint/2010/main" val="4035622394"/>
                  </p:ext>
                </p:extLst>
              </p:nvPr>
            </p:nvGraphicFramePr>
            <p:xfrm>
              <a:off x="513444" y="1690688"/>
              <a:ext cx="11165112" cy="4032297"/>
            </p:xfrm>
            <a:graphic>
              <a:graphicData uri="http://schemas.openxmlformats.org/drawingml/2006/table">
                <a:tbl>
                  <a:tblPr firstRow="1" bandRow="1">
                    <a:tableStyleId>{5C22544A-7EE6-4342-B048-85BDC9FD1C3A}</a:tableStyleId>
                  </a:tblPr>
                  <a:tblGrid>
                    <a:gridCol w="2955585">
                      <a:extLst>
                        <a:ext uri="{9D8B030D-6E8A-4147-A177-3AD203B41FA5}">
                          <a16:colId xmlns:a16="http://schemas.microsoft.com/office/drawing/2014/main" val="430330891"/>
                        </a:ext>
                      </a:extLst>
                    </a:gridCol>
                    <a:gridCol w="2879387">
                      <a:extLst>
                        <a:ext uri="{9D8B030D-6E8A-4147-A177-3AD203B41FA5}">
                          <a16:colId xmlns:a16="http://schemas.microsoft.com/office/drawing/2014/main" val="3058192665"/>
                        </a:ext>
                      </a:extLst>
                    </a:gridCol>
                    <a:gridCol w="3087414">
                      <a:extLst>
                        <a:ext uri="{9D8B030D-6E8A-4147-A177-3AD203B41FA5}">
                          <a16:colId xmlns:a16="http://schemas.microsoft.com/office/drawing/2014/main" val="1037373137"/>
                        </a:ext>
                      </a:extLst>
                    </a:gridCol>
                    <a:gridCol w="2242726">
                      <a:extLst>
                        <a:ext uri="{9D8B030D-6E8A-4147-A177-3AD203B41FA5}">
                          <a16:colId xmlns:a16="http://schemas.microsoft.com/office/drawing/2014/main" val="1377207076"/>
                        </a:ext>
                      </a:extLst>
                    </a:gridCol>
                  </a:tblGrid>
                  <a:tr h="496198">
                    <a:tc>
                      <a:txBody>
                        <a:bodyPr/>
                        <a:lstStyle/>
                        <a:p>
                          <a:r>
                            <a:rPr lang="ja-JP" altLang="en-US" sz="2400">
                              <a:latin typeface="Times New Roman" panose="02020603050405020304" pitchFamily="18" charset="0"/>
                              <a:ea typeface="HGPMinchoE" panose="02020900000000000000" pitchFamily="18" charset="-128"/>
                              <a:cs typeface="Times New Roman" panose="02020603050405020304" pitchFamily="18" charset="0"/>
                            </a:rPr>
                            <a:t>隕石の半径</a:t>
                          </a:r>
                          <a:endParaRPr lang="en-US" sz="2400"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ja-JP" altLang="en-US" sz="2400">
                              <a:latin typeface="Times New Roman" panose="02020603050405020304" pitchFamily="18" charset="0"/>
                              <a:ea typeface="HGPMinchoE" panose="02020900000000000000" pitchFamily="18" charset="-128"/>
                              <a:cs typeface="Times New Roman" panose="02020603050405020304" pitchFamily="18" charset="0"/>
                            </a:rPr>
                            <a:t>衝突のエネルギー</a:t>
                          </a:r>
                          <a:r>
                            <a:rPr lang="en-US" altLang="ja-JP" sz="2400" dirty="0">
                              <a:latin typeface="Times New Roman" panose="02020603050405020304" pitchFamily="18" charset="0"/>
                              <a:ea typeface="HGPMinchoE" panose="02020900000000000000" pitchFamily="18" charset="-128"/>
                              <a:cs typeface="Times New Roman" panose="02020603050405020304" pitchFamily="18" charset="0"/>
                            </a:rPr>
                            <a:t>(J)</a:t>
                          </a:r>
                          <a:endParaRPr lang="en-US" sz="2400"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dirty="0">
                              <a:latin typeface="Times New Roman" panose="02020603050405020304" pitchFamily="18" charset="0"/>
                              <a:ea typeface="HGPMinchoE" panose="02020900000000000000" pitchFamily="18" charset="-128"/>
                              <a:cs typeface="Times New Roman" panose="02020603050405020304" pitchFamily="18" charset="0"/>
                            </a:rPr>
                            <a:t>TNT</a:t>
                          </a:r>
                          <a:r>
                            <a:rPr lang="ja-JP" altLang="en-US" sz="2400">
                              <a:latin typeface="Times New Roman" panose="02020603050405020304" pitchFamily="18" charset="0"/>
                              <a:ea typeface="HGPMinchoE" panose="02020900000000000000" pitchFamily="18" charset="-128"/>
                              <a:cs typeface="Times New Roman" panose="02020603050405020304" pitchFamily="18" charset="0"/>
                            </a:rPr>
                            <a:t>火薬相当量</a:t>
                          </a:r>
                          <a:r>
                            <a:rPr lang="en-US" altLang="ja-JP" sz="2400" dirty="0">
                              <a:latin typeface="Times New Roman" panose="02020603050405020304" pitchFamily="18" charset="0"/>
                              <a:ea typeface="HGPMinchoE" panose="02020900000000000000" pitchFamily="18" charset="-128"/>
                              <a:cs typeface="Times New Roman" panose="02020603050405020304" pitchFamily="18" charset="0"/>
                            </a:rPr>
                            <a:t>(</a:t>
                          </a:r>
                          <a:r>
                            <a:rPr lang="ja-JP" altLang="en-US" sz="2400">
                              <a:latin typeface="Times New Roman" panose="02020603050405020304" pitchFamily="18" charset="0"/>
                              <a:ea typeface="HGPMinchoE" panose="02020900000000000000" pitchFamily="18" charset="-128"/>
                              <a:cs typeface="Times New Roman" panose="02020603050405020304" pitchFamily="18" charset="0"/>
                            </a:rPr>
                            <a:t>約</a:t>
                          </a:r>
                          <a:r>
                            <a:rPr lang="en-US" altLang="ja-JP" sz="2400" dirty="0">
                              <a:latin typeface="Times New Roman" panose="02020603050405020304" pitchFamily="18" charset="0"/>
                              <a:ea typeface="HGPMinchoE" panose="02020900000000000000" pitchFamily="18" charset="-128"/>
                              <a:cs typeface="Times New Roman" panose="02020603050405020304" pitchFamily="18" charset="0"/>
                            </a:rPr>
                            <a:t> t)</a:t>
                          </a:r>
                          <a:endParaRPr lang="en-US" sz="2400"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ja-JP" altLang="en-US" sz="2400">
                              <a:latin typeface="Times New Roman" panose="02020603050405020304" pitchFamily="18" charset="0"/>
                              <a:ea typeface="HGPMinchoE" panose="02020900000000000000" pitchFamily="18" charset="-128"/>
                              <a:cs typeface="Times New Roman" panose="02020603050405020304" pitchFamily="18" charset="0"/>
                            </a:rPr>
                            <a:t>広島原爆換算</a:t>
                          </a:r>
                          <a:endParaRPr lang="en-US" sz="2400"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4005762008"/>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 m</a:t>
                          </a:r>
                        </a:p>
                      </a:txBody>
                      <a:tcPr/>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𝟕</m:t>
                                </m:r>
                                <m:r>
                                  <a:rPr lang="en-US" sz="2400" b="1" i="1" smtClean="0">
                                    <a:latin typeface="Cambria Math" panose="02040503050406030204" pitchFamily="18" charset="0"/>
                                  </a:rPr>
                                  <m:t>.</m:t>
                                </m:r>
                                <m:r>
                                  <a:rPr lang="en-US" sz="2400" b="1" i="1" smtClean="0">
                                    <a:latin typeface="Cambria Math" panose="02040503050406030204" pitchFamily="18" charset="0"/>
                                  </a:rPr>
                                  <m:t>𝟎𝟕𝟓</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𝟏𝟎</m:t>
                                    </m:r>
                                  </m:e>
                                  <m:sup>
                                    <m:r>
                                      <a:rPr lang="en-US" sz="2400" b="1" i="1" smtClean="0">
                                        <a:latin typeface="Cambria Math" panose="02040503050406030204" pitchFamily="18" charset="0"/>
                                        <a:ea typeface="Cambria Math" panose="02040503050406030204" pitchFamily="18" charset="0"/>
                                      </a:rPr>
                                      <m:t>𝟏𝟏</m:t>
                                    </m:r>
                                  </m:sup>
                                </m:sSup>
                              </m:oMath>
                            </m:oMathPara>
                          </a14:m>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a:t>
                          </a: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&gt;0.01</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1470523980"/>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10 m</a:t>
                          </a:r>
                        </a:p>
                      </a:txBody>
                      <a:tcPr/>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𝟕</m:t>
                                </m:r>
                                <m:r>
                                  <a:rPr lang="en-US" sz="2400" b="1" i="1" smtClean="0">
                                    <a:latin typeface="Cambria Math" panose="02040503050406030204" pitchFamily="18" charset="0"/>
                                  </a:rPr>
                                  <m:t>.</m:t>
                                </m:r>
                                <m:r>
                                  <a:rPr lang="en-US" sz="2400" b="1" i="1" smtClean="0">
                                    <a:latin typeface="Cambria Math" panose="02040503050406030204" pitchFamily="18" charset="0"/>
                                  </a:rPr>
                                  <m:t>𝟎𝟕𝟓</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𝟏𝟎</m:t>
                                    </m:r>
                                  </m:e>
                                  <m:sup>
                                    <m:r>
                                      <a:rPr lang="en-US" sz="2400" b="1" i="1" smtClean="0">
                                        <a:latin typeface="Cambria Math" panose="02040503050406030204" pitchFamily="18" charset="0"/>
                                        <a:ea typeface="Cambria Math" panose="02040503050406030204" pitchFamily="18" charset="0"/>
                                      </a:rPr>
                                      <m:t>𝟏𝟒</m:t>
                                    </m:r>
                                  </m:sup>
                                </m:sSup>
                              </m:oMath>
                            </m:oMathPara>
                          </a14:m>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2789297125"/>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50 m</a:t>
                          </a:r>
                        </a:p>
                      </a:txBody>
                      <a:tcPr/>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mn-ea"/>
                                  </a:rPr>
                                  <m:t>𝟖</m:t>
                                </m:r>
                                <m:r>
                                  <a:rPr lang="en-US" sz="2400" b="1" i="1" smtClean="0">
                                    <a:latin typeface="Cambria Math" panose="02040503050406030204" pitchFamily="18" charset="0"/>
                                    <a:ea typeface="+mn-ea"/>
                                  </a:rPr>
                                  <m:t>.</m:t>
                                </m:r>
                                <m:r>
                                  <a:rPr lang="en-US" sz="2400" b="1" i="1" smtClean="0">
                                    <a:latin typeface="Cambria Math" panose="02040503050406030204" pitchFamily="18" charset="0"/>
                                    <a:ea typeface="+mn-ea"/>
                                  </a:rPr>
                                  <m:t>𝟖𝟒𝟒</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𝟏𝟎</m:t>
                                    </m:r>
                                  </m:e>
                                  <m:sup>
                                    <m:r>
                                      <a:rPr lang="en-US" sz="2400" b="1" i="1" smtClean="0">
                                        <a:latin typeface="Cambria Math" panose="02040503050406030204" pitchFamily="18" charset="0"/>
                                        <a:ea typeface="Cambria Math" panose="02040503050406030204" pitchFamily="18" charset="0"/>
                                      </a:rPr>
                                      <m:t>𝟏𝟔</m:t>
                                    </m:r>
                                  </m:sup>
                                </m:sSup>
                              </m:oMath>
                            </m:oMathPara>
                          </a14:m>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3205425014"/>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100 m</a:t>
                          </a:r>
                        </a:p>
                      </a:txBody>
                      <a:tcPr/>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𝟕</m:t>
                                </m:r>
                                <m:r>
                                  <a:rPr lang="en-US" sz="2400" b="1" i="1" smtClean="0">
                                    <a:latin typeface="Cambria Math" panose="02040503050406030204" pitchFamily="18" charset="0"/>
                                  </a:rPr>
                                  <m:t>.</m:t>
                                </m:r>
                                <m:r>
                                  <a:rPr lang="en-US" sz="2400" b="1" i="1" smtClean="0">
                                    <a:latin typeface="Cambria Math" panose="02040503050406030204" pitchFamily="18" charset="0"/>
                                  </a:rPr>
                                  <m:t>𝟎𝟕𝟓</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𝟏𝟎</m:t>
                                    </m:r>
                                  </m:e>
                                  <m:sup>
                                    <m:r>
                                      <a:rPr lang="en-US" sz="2400" b="1" i="1" smtClean="0">
                                        <a:latin typeface="Cambria Math" panose="02040503050406030204" pitchFamily="18" charset="0"/>
                                        <a:ea typeface="Cambria Math" panose="02040503050406030204" pitchFamily="18" charset="0"/>
                                      </a:rPr>
                                      <m:t>𝟏𝟕</m:t>
                                    </m:r>
                                  </m:sup>
                                </m:sSup>
                              </m:oMath>
                            </m:oMathPara>
                          </a14:m>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a:t>
                          </a:r>
                          <a:r>
                            <a:rPr lang="en-US" altLang="ja-JP" sz="2400" b="1" dirty="0">
                              <a:latin typeface="Times New Roman" panose="02020603050405020304" pitchFamily="18" charset="0"/>
                              <a:ea typeface="HGPMinchoE" panose="02020900000000000000" pitchFamily="18" charset="-128"/>
                              <a:cs typeface="Times New Roman" panose="02020603050405020304" pitchFamily="18" charset="0"/>
                            </a:rPr>
                            <a:t>1</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億</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a:t>
                          </a:r>
                          <a:r>
                            <a:rPr lang="en-US" altLang="ja-JP" sz="2400" b="1" dirty="0">
                              <a:latin typeface="Times New Roman" panose="02020603050405020304" pitchFamily="18" charset="0"/>
                              <a:ea typeface="HGPMinchoE" panose="02020900000000000000" pitchFamily="18" charset="-128"/>
                              <a:cs typeface="Times New Roman" panose="02020603050405020304" pitchFamily="18" charset="0"/>
                            </a:rPr>
                            <a:t>1</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2134952367"/>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600 m (</a:t>
                          </a:r>
                          <a:r>
                            <a:rPr lang="ja-JP" altLang="en-US" sz="2400" b="0">
                              <a:latin typeface="Times New Roman" panose="02020603050405020304" pitchFamily="18" charset="0"/>
                              <a:ea typeface="HGPMinchoE" panose="02020900000000000000" pitchFamily="18" charset="-128"/>
                              <a:cs typeface="Times New Roman" panose="02020603050405020304" pitchFamily="18" charset="0"/>
                            </a:rPr>
                            <a:t>イトカワくらい</a:t>
                          </a:r>
                          <a:r>
                            <a:rPr lang="en-US" sz="2400" b="1" dirty="0">
                              <a:latin typeface="Times New Roman" panose="02020603050405020304" pitchFamily="18" charset="0"/>
                              <a:ea typeface="HGPMinchoE" panose="02020900000000000000" pitchFamily="18" charset="-128"/>
                              <a:cs typeface="Times New Roman" panose="02020603050405020304" pitchFamily="18" charset="0"/>
                            </a:rPr>
                            <a:t>)</a:t>
                          </a:r>
                        </a:p>
                      </a:txBody>
                      <a:tcPr/>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mn-ea"/>
                                  </a:rPr>
                                  <m:t>𝟏</m:t>
                                </m:r>
                                <m:r>
                                  <a:rPr lang="en-US" sz="2400" b="1" i="1" smtClean="0">
                                    <a:latin typeface="Cambria Math" panose="02040503050406030204" pitchFamily="18" charset="0"/>
                                    <a:ea typeface="+mn-ea"/>
                                  </a:rPr>
                                  <m:t>.</m:t>
                                </m:r>
                                <m:r>
                                  <a:rPr lang="en-US" sz="2400" b="1" i="1" smtClean="0">
                                    <a:latin typeface="Cambria Math" panose="02040503050406030204" pitchFamily="18" charset="0"/>
                                    <a:ea typeface="+mn-ea"/>
                                  </a:rPr>
                                  <m:t>𝟐𝟓𝟖</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𝟏𝟎</m:t>
                                    </m:r>
                                  </m:e>
                                  <m:sup>
                                    <m:r>
                                      <a:rPr lang="en-US" sz="2400" b="1" i="1" smtClean="0">
                                        <a:latin typeface="Cambria Math" panose="02040503050406030204" pitchFamily="18" charset="0"/>
                                        <a:ea typeface="Cambria Math" panose="02040503050406030204" pitchFamily="18" charset="0"/>
                                      </a:rPr>
                                      <m:t>𝟐𝟎</m:t>
                                    </m:r>
                                  </m:sup>
                                </m:sSup>
                              </m:oMath>
                            </m:oMathPara>
                          </a14:m>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億</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&gt;200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3359505514"/>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 km</a:t>
                          </a:r>
                        </a:p>
                      </a:txBody>
                      <a:tcPr/>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𝟕</m:t>
                                </m:r>
                                <m:r>
                                  <a:rPr lang="en-US" sz="2400" b="1" i="1" smtClean="0">
                                    <a:latin typeface="Cambria Math" panose="02040503050406030204" pitchFamily="18" charset="0"/>
                                  </a:rPr>
                                  <m:t>.</m:t>
                                </m:r>
                                <m:r>
                                  <a:rPr lang="en-US" sz="2400" b="1" i="1" smtClean="0">
                                    <a:latin typeface="Cambria Math" panose="02040503050406030204" pitchFamily="18" charset="0"/>
                                  </a:rPr>
                                  <m:t>𝟎𝟕𝟓</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𝟏𝟎</m:t>
                                    </m:r>
                                  </m:e>
                                  <m:sup>
                                    <m:r>
                                      <a:rPr lang="en-US" sz="2400" b="1" i="1" smtClean="0">
                                        <a:latin typeface="Cambria Math" panose="02040503050406030204" pitchFamily="18" charset="0"/>
                                        <a:ea typeface="Cambria Math" panose="02040503050406030204" pitchFamily="18" charset="0"/>
                                      </a:rPr>
                                      <m:t>𝟐𝟎</m:t>
                                    </m:r>
                                  </m:sup>
                                </m:sSup>
                              </m:oMath>
                            </m:oMathPara>
                          </a14:m>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億</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a:t>
                          </a:r>
                          <a:r>
                            <a:rPr lang="en-US" altLang="ja-JP" sz="2400" b="1" dirty="0">
                              <a:latin typeface="Times New Roman" panose="02020603050405020304" pitchFamily="18" charset="0"/>
                              <a:ea typeface="HGPMinchoE" panose="02020900000000000000" pitchFamily="18" charset="-128"/>
                              <a:cs typeface="Times New Roman" panose="02020603050405020304" pitchFamily="18" charset="0"/>
                            </a:rPr>
                            <a: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2959487864"/>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10 km</a:t>
                          </a:r>
                        </a:p>
                      </a:txBody>
                      <a:tcPr/>
                    </a:tc>
                    <a:tc>
                      <a:txBody>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𝟕</m:t>
                                </m:r>
                                <m:r>
                                  <a:rPr lang="en-US" sz="2400" b="1" i="1" smtClean="0">
                                    <a:latin typeface="Cambria Math" panose="02040503050406030204" pitchFamily="18" charset="0"/>
                                  </a:rPr>
                                  <m:t>.</m:t>
                                </m:r>
                                <m:r>
                                  <a:rPr lang="en-US" sz="2400" b="1" i="1" smtClean="0">
                                    <a:latin typeface="Cambria Math" panose="02040503050406030204" pitchFamily="18" charset="0"/>
                                  </a:rPr>
                                  <m:t>𝟎𝟕𝟓</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𝟏𝟎</m:t>
                                    </m:r>
                                  </m:e>
                                  <m:sup>
                                    <m:r>
                                      <a:rPr lang="en-US" sz="2400" b="1" i="1" smtClean="0">
                                        <a:latin typeface="Cambria Math" panose="02040503050406030204" pitchFamily="18" charset="0"/>
                                        <a:ea typeface="Cambria Math" panose="02040503050406030204" pitchFamily="18" charset="0"/>
                                      </a:rPr>
                                      <m:t>𝟐𝟑</m:t>
                                    </m:r>
                                  </m:sup>
                                </m:sSup>
                              </m:oMath>
                            </m:oMathPara>
                          </a14:m>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兆</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億個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3802901219"/>
                      </a:ext>
                    </a:extLst>
                  </a:tr>
                </a:tbl>
              </a:graphicData>
            </a:graphic>
          </p:graphicFrame>
        </mc:Choice>
        <mc:Fallback xmlns="">
          <p:graphicFrame>
            <p:nvGraphicFramePr>
              <p:cNvPr id="5" name="Content Placeholder 4">
                <a:extLst>
                  <a:ext uri="{FF2B5EF4-FFF2-40B4-BE49-F238E27FC236}">
                    <a16:creationId xmlns:a16="http://schemas.microsoft.com/office/drawing/2014/main" id="{78FB20AD-160A-734D-BCF9-4A69A2B7DC84}"/>
                  </a:ext>
                </a:extLst>
              </p:cNvPr>
              <p:cNvGraphicFramePr>
                <a:graphicFrameLocks noGrp="1"/>
              </p:cNvGraphicFramePr>
              <p:nvPr>
                <p:ph idx="1"/>
                <p:extLst>
                  <p:ext uri="{D42A27DB-BD31-4B8C-83A1-F6EECF244321}">
                    <p14:modId xmlns:p14="http://schemas.microsoft.com/office/powerpoint/2010/main" val="4035622394"/>
                  </p:ext>
                </p:extLst>
              </p:nvPr>
            </p:nvGraphicFramePr>
            <p:xfrm>
              <a:off x="513444" y="1690688"/>
              <a:ext cx="11165112" cy="4032297"/>
            </p:xfrm>
            <a:graphic>
              <a:graphicData uri="http://schemas.openxmlformats.org/drawingml/2006/table">
                <a:tbl>
                  <a:tblPr firstRow="1" bandRow="1">
                    <a:tableStyleId>{5C22544A-7EE6-4342-B048-85BDC9FD1C3A}</a:tableStyleId>
                  </a:tblPr>
                  <a:tblGrid>
                    <a:gridCol w="2955585">
                      <a:extLst>
                        <a:ext uri="{9D8B030D-6E8A-4147-A177-3AD203B41FA5}">
                          <a16:colId xmlns:a16="http://schemas.microsoft.com/office/drawing/2014/main" val="430330891"/>
                        </a:ext>
                      </a:extLst>
                    </a:gridCol>
                    <a:gridCol w="2879387">
                      <a:extLst>
                        <a:ext uri="{9D8B030D-6E8A-4147-A177-3AD203B41FA5}">
                          <a16:colId xmlns:a16="http://schemas.microsoft.com/office/drawing/2014/main" val="3058192665"/>
                        </a:ext>
                      </a:extLst>
                    </a:gridCol>
                    <a:gridCol w="3087414">
                      <a:extLst>
                        <a:ext uri="{9D8B030D-6E8A-4147-A177-3AD203B41FA5}">
                          <a16:colId xmlns:a16="http://schemas.microsoft.com/office/drawing/2014/main" val="1037373137"/>
                        </a:ext>
                      </a:extLst>
                    </a:gridCol>
                    <a:gridCol w="2242726">
                      <a:extLst>
                        <a:ext uri="{9D8B030D-6E8A-4147-A177-3AD203B41FA5}">
                          <a16:colId xmlns:a16="http://schemas.microsoft.com/office/drawing/2014/main" val="1377207076"/>
                        </a:ext>
                      </a:extLst>
                    </a:gridCol>
                  </a:tblGrid>
                  <a:tr h="496198">
                    <a:tc>
                      <a:txBody>
                        <a:bodyPr/>
                        <a:lstStyle/>
                        <a:p>
                          <a:r>
                            <a:rPr lang="ja-JP" altLang="en-US" sz="2400">
                              <a:latin typeface="Times New Roman" panose="02020603050405020304" pitchFamily="18" charset="0"/>
                              <a:ea typeface="HGPMinchoE" panose="02020900000000000000" pitchFamily="18" charset="-128"/>
                              <a:cs typeface="Times New Roman" panose="02020603050405020304" pitchFamily="18" charset="0"/>
                            </a:rPr>
                            <a:t>隕石の半径</a:t>
                          </a:r>
                          <a:endParaRPr lang="en-US" sz="2400"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ja-JP" altLang="en-US" sz="2400">
                              <a:latin typeface="Times New Roman" panose="02020603050405020304" pitchFamily="18" charset="0"/>
                              <a:ea typeface="HGPMinchoE" panose="02020900000000000000" pitchFamily="18" charset="-128"/>
                              <a:cs typeface="Times New Roman" panose="02020603050405020304" pitchFamily="18" charset="0"/>
                            </a:rPr>
                            <a:t>衝突のエネルギー</a:t>
                          </a:r>
                          <a:r>
                            <a:rPr lang="en-US" altLang="ja-JP" sz="2400" dirty="0">
                              <a:latin typeface="Times New Roman" panose="02020603050405020304" pitchFamily="18" charset="0"/>
                              <a:ea typeface="HGPMinchoE" panose="02020900000000000000" pitchFamily="18" charset="-128"/>
                              <a:cs typeface="Times New Roman" panose="02020603050405020304" pitchFamily="18" charset="0"/>
                            </a:rPr>
                            <a:t>(J)</a:t>
                          </a:r>
                          <a:endParaRPr lang="en-US" sz="2400"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dirty="0">
                              <a:latin typeface="Times New Roman" panose="02020603050405020304" pitchFamily="18" charset="0"/>
                              <a:ea typeface="HGPMinchoE" panose="02020900000000000000" pitchFamily="18" charset="-128"/>
                              <a:cs typeface="Times New Roman" panose="02020603050405020304" pitchFamily="18" charset="0"/>
                            </a:rPr>
                            <a:t>TNT</a:t>
                          </a:r>
                          <a:r>
                            <a:rPr lang="ja-JP" altLang="en-US" sz="2400">
                              <a:latin typeface="Times New Roman" panose="02020603050405020304" pitchFamily="18" charset="0"/>
                              <a:ea typeface="HGPMinchoE" panose="02020900000000000000" pitchFamily="18" charset="-128"/>
                              <a:cs typeface="Times New Roman" panose="02020603050405020304" pitchFamily="18" charset="0"/>
                            </a:rPr>
                            <a:t>火薬相当量</a:t>
                          </a:r>
                          <a:r>
                            <a:rPr lang="en-US" altLang="ja-JP" sz="2400" dirty="0">
                              <a:latin typeface="Times New Roman" panose="02020603050405020304" pitchFamily="18" charset="0"/>
                              <a:ea typeface="HGPMinchoE" panose="02020900000000000000" pitchFamily="18" charset="-128"/>
                              <a:cs typeface="Times New Roman" panose="02020603050405020304" pitchFamily="18" charset="0"/>
                            </a:rPr>
                            <a:t>(</a:t>
                          </a:r>
                          <a:r>
                            <a:rPr lang="ja-JP" altLang="en-US" sz="2400">
                              <a:latin typeface="Times New Roman" panose="02020603050405020304" pitchFamily="18" charset="0"/>
                              <a:ea typeface="HGPMinchoE" panose="02020900000000000000" pitchFamily="18" charset="-128"/>
                              <a:cs typeface="Times New Roman" panose="02020603050405020304" pitchFamily="18" charset="0"/>
                            </a:rPr>
                            <a:t>約</a:t>
                          </a:r>
                          <a:r>
                            <a:rPr lang="en-US" altLang="ja-JP" sz="2400" dirty="0">
                              <a:latin typeface="Times New Roman" panose="02020603050405020304" pitchFamily="18" charset="0"/>
                              <a:ea typeface="HGPMinchoE" panose="02020900000000000000" pitchFamily="18" charset="-128"/>
                              <a:cs typeface="Times New Roman" panose="02020603050405020304" pitchFamily="18" charset="0"/>
                            </a:rPr>
                            <a:t> t)</a:t>
                          </a:r>
                          <a:endParaRPr lang="en-US" sz="2400"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ja-JP" altLang="en-US" sz="2400">
                              <a:latin typeface="Times New Roman" panose="02020603050405020304" pitchFamily="18" charset="0"/>
                              <a:ea typeface="HGPMinchoE" panose="02020900000000000000" pitchFamily="18" charset="-128"/>
                              <a:cs typeface="Times New Roman" panose="02020603050405020304" pitchFamily="18" charset="0"/>
                            </a:rPr>
                            <a:t>広島原爆換算</a:t>
                          </a:r>
                          <a:endParaRPr lang="en-US" sz="2400"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4005762008"/>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 m</a:t>
                          </a:r>
                        </a:p>
                      </a:txBody>
                      <a:tcPr/>
                    </a:tc>
                    <a:tc>
                      <a:txBody>
                        <a:bodyPr/>
                        <a:lstStyle/>
                        <a:p>
                          <a:endParaRPr lang="en-US"/>
                        </a:p>
                      </a:txBody>
                      <a:tcPr>
                        <a:blipFill>
                          <a:blip r:embed="rId2"/>
                          <a:stretch>
                            <a:fillRect l="-103084" t="-112500" r="-185463" b="-615000"/>
                          </a:stretch>
                        </a:blipFill>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a:t>
                          </a: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&gt;0.01</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1470523980"/>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10 m</a:t>
                          </a:r>
                        </a:p>
                      </a:txBody>
                      <a:tcPr/>
                    </a:tc>
                    <a:tc>
                      <a:txBody>
                        <a:bodyPr/>
                        <a:lstStyle/>
                        <a:p>
                          <a:endParaRPr lang="en-US"/>
                        </a:p>
                      </a:txBody>
                      <a:tcPr>
                        <a:blipFill>
                          <a:blip r:embed="rId2"/>
                          <a:stretch>
                            <a:fillRect l="-103084" t="-212500" r="-185463" b="-515000"/>
                          </a:stretch>
                        </a:blipFill>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2789297125"/>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50 m</a:t>
                          </a:r>
                        </a:p>
                      </a:txBody>
                      <a:tcPr/>
                    </a:tc>
                    <a:tc>
                      <a:txBody>
                        <a:bodyPr/>
                        <a:lstStyle/>
                        <a:p>
                          <a:endParaRPr lang="en-US"/>
                        </a:p>
                      </a:txBody>
                      <a:tcPr>
                        <a:blipFill>
                          <a:blip r:embed="rId2"/>
                          <a:stretch>
                            <a:fillRect l="-103084" t="-312500" r="-185463" b="-415000"/>
                          </a:stretch>
                        </a:blipFill>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3205425014"/>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100 m</a:t>
                          </a:r>
                        </a:p>
                      </a:txBody>
                      <a:tcPr/>
                    </a:tc>
                    <a:tc>
                      <a:txBody>
                        <a:bodyPr/>
                        <a:lstStyle/>
                        <a:p>
                          <a:endParaRPr lang="en-US"/>
                        </a:p>
                      </a:txBody>
                      <a:tcPr>
                        <a:blipFill>
                          <a:blip r:embed="rId2"/>
                          <a:stretch>
                            <a:fillRect l="-103084" t="-423077" r="-185463" b="-325641"/>
                          </a:stretch>
                        </a:blipFill>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a:t>
                          </a:r>
                          <a:r>
                            <a:rPr lang="en-US" altLang="ja-JP" sz="2400" b="1" dirty="0">
                              <a:latin typeface="Times New Roman" panose="02020603050405020304" pitchFamily="18" charset="0"/>
                              <a:ea typeface="HGPMinchoE" panose="02020900000000000000" pitchFamily="18" charset="-128"/>
                              <a:cs typeface="Times New Roman" panose="02020603050405020304" pitchFamily="18" charset="0"/>
                            </a:rPr>
                            <a:t>1</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億</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a:t>
                          </a:r>
                          <a:r>
                            <a:rPr lang="en-US" altLang="ja-JP" sz="2400" b="1" dirty="0">
                              <a:latin typeface="Times New Roman" panose="02020603050405020304" pitchFamily="18" charset="0"/>
                              <a:ea typeface="HGPMinchoE" panose="02020900000000000000" pitchFamily="18" charset="-128"/>
                              <a:cs typeface="Times New Roman" panose="02020603050405020304" pitchFamily="18" charset="0"/>
                            </a:rPr>
                            <a:t>1</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2134952367"/>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600 m (</a:t>
                          </a:r>
                          <a:r>
                            <a:rPr lang="ja-JP" altLang="en-US" sz="2400" b="0">
                              <a:latin typeface="Times New Roman" panose="02020603050405020304" pitchFamily="18" charset="0"/>
                              <a:ea typeface="HGPMinchoE" panose="02020900000000000000" pitchFamily="18" charset="-128"/>
                              <a:cs typeface="Times New Roman" panose="02020603050405020304" pitchFamily="18" charset="0"/>
                            </a:rPr>
                            <a:t>イトカワくらい</a:t>
                          </a:r>
                          <a:r>
                            <a:rPr lang="en-US" sz="2400" b="1" dirty="0">
                              <a:latin typeface="Times New Roman" panose="02020603050405020304" pitchFamily="18" charset="0"/>
                              <a:ea typeface="HGPMinchoE" panose="02020900000000000000" pitchFamily="18" charset="-128"/>
                              <a:cs typeface="Times New Roman" panose="02020603050405020304" pitchFamily="18" charset="0"/>
                            </a:rPr>
                            <a:t>)</a:t>
                          </a:r>
                        </a:p>
                      </a:txBody>
                      <a:tcPr/>
                    </a:tc>
                    <a:tc>
                      <a:txBody>
                        <a:bodyPr/>
                        <a:lstStyle/>
                        <a:p>
                          <a:endParaRPr lang="en-US"/>
                        </a:p>
                      </a:txBody>
                      <a:tcPr>
                        <a:blipFill>
                          <a:blip r:embed="rId2"/>
                          <a:stretch>
                            <a:fillRect l="-103084" t="-510000" r="-185463" b="-217500"/>
                          </a:stretch>
                        </a:blipFill>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億</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&gt;200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3359505514"/>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 km</a:t>
                          </a:r>
                        </a:p>
                      </a:txBody>
                      <a:tcPr/>
                    </a:tc>
                    <a:tc>
                      <a:txBody>
                        <a:bodyPr/>
                        <a:lstStyle/>
                        <a:p>
                          <a:endParaRPr lang="en-US"/>
                        </a:p>
                      </a:txBody>
                      <a:tcPr>
                        <a:blipFill>
                          <a:blip r:embed="rId2"/>
                          <a:stretch>
                            <a:fillRect l="-103084" t="-610000" r="-185463" b="-117500"/>
                          </a:stretch>
                        </a:blipFill>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億</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a:t>
                          </a:r>
                          <a:r>
                            <a:rPr lang="en-US" altLang="ja-JP" sz="2400" b="1" dirty="0">
                              <a:latin typeface="Times New Roman" panose="02020603050405020304" pitchFamily="18" charset="0"/>
                              <a:ea typeface="HGPMinchoE" panose="02020900000000000000" pitchFamily="18" charset="-128"/>
                              <a:cs typeface="Times New Roman" panose="02020603050405020304" pitchFamily="18" charset="0"/>
                            </a:rPr>
                            <a:t>1000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万個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2959487864"/>
                      </a:ext>
                    </a:extLst>
                  </a:tr>
                  <a:tr h="505157">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10 km</a:t>
                          </a:r>
                        </a:p>
                      </a:txBody>
                      <a:tcPr/>
                    </a:tc>
                    <a:tc>
                      <a:txBody>
                        <a:bodyPr/>
                        <a:lstStyle/>
                        <a:p>
                          <a:endParaRPr lang="en-US"/>
                        </a:p>
                      </a:txBody>
                      <a:tcPr>
                        <a:blipFill>
                          <a:blip r:embed="rId2"/>
                          <a:stretch>
                            <a:fillRect l="-103084" t="-710000" r="-185463" b="-17500"/>
                          </a:stretch>
                        </a:blipFill>
                      </a:tcPr>
                    </a:tc>
                    <a:tc>
                      <a:txBody>
                        <a:bodyPr/>
                        <a:lstStyle/>
                        <a:p>
                          <a:pPr algn="ctr"/>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兆</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tc>
                      <a:txBody>
                        <a:bodyPr/>
                        <a:lstStyle/>
                        <a:p>
                          <a:r>
                            <a:rPr lang="en-US" sz="2400" b="1" dirty="0">
                              <a:latin typeface="Times New Roman" panose="02020603050405020304" pitchFamily="18" charset="0"/>
                              <a:ea typeface="HGPMinchoE" panose="02020900000000000000" pitchFamily="18" charset="-128"/>
                              <a:cs typeface="Times New Roman" panose="02020603050405020304" pitchFamily="18" charset="0"/>
                            </a:rPr>
                            <a:t>&gt;100</a:t>
                          </a:r>
                          <a:r>
                            <a:rPr lang="ja-JP" altLang="en-US" sz="2400" b="1">
                              <a:latin typeface="Times New Roman" panose="02020603050405020304" pitchFamily="18" charset="0"/>
                              <a:ea typeface="HGPMinchoE" panose="02020900000000000000" pitchFamily="18" charset="-128"/>
                              <a:cs typeface="Times New Roman" panose="02020603050405020304" pitchFamily="18" charset="0"/>
                            </a:rPr>
                            <a:t>億個</a:t>
                          </a:r>
                          <a:endParaRPr lang="en-US" sz="2400" b="1" dirty="0">
                            <a:latin typeface="Times New Roman" panose="02020603050405020304" pitchFamily="18" charset="0"/>
                            <a:ea typeface="HGPMinchoE" panose="02020900000000000000" pitchFamily="18" charset="-128"/>
                            <a:cs typeface="Times New Roman" panose="02020603050405020304" pitchFamily="18" charset="0"/>
                          </a:endParaRPr>
                        </a:p>
                      </a:txBody>
                      <a:tcPr/>
                    </a:tc>
                    <a:extLst>
                      <a:ext uri="{0D108BD9-81ED-4DB2-BD59-A6C34878D82A}">
                        <a16:rowId xmlns:a16="http://schemas.microsoft.com/office/drawing/2014/main" val="3802901219"/>
                      </a:ext>
                    </a:extLst>
                  </a:tr>
                </a:tbl>
              </a:graphicData>
            </a:graphic>
          </p:graphicFrame>
        </mc:Fallback>
      </mc:AlternateContent>
      <p:sp>
        <p:nvSpPr>
          <p:cNvPr id="4" name="Title 1">
            <a:extLst>
              <a:ext uri="{FF2B5EF4-FFF2-40B4-BE49-F238E27FC236}">
                <a16:creationId xmlns:a16="http://schemas.microsoft.com/office/drawing/2014/main" id="{1ED6F643-C5E2-0F4F-A4E4-2D70FF26C368}"/>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隕石衝突のインパクト</a:t>
            </a: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71762AB-1613-864A-BF8D-34581F19202F}"/>
                  </a:ext>
                </a:extLst>
              </p:cNvPr>
              <p:cNvSpPr txBox="1"/>
              <p:nvPr/>
            </p:nvSpPr>
            <p:spPr>
              <a:xfrm>
                <a:off x="838200" y="5722986"/>
                <a:ext cx="4592347" cy="1015663"/>
              </a:xfrm>
              <a:prstGeom prst="rect">
                <a:avLst/>
              </a:prstGeom>
              <a:noFill/>
            </p:spPr>
            <p:txBody>
              <a:bodyPr wrap="none" rtlCol="0">
                <a:spAutoFit/>
              </a:bodyPr>
              <a:lstStyle/>
              <a:p>
                <a:r>
                  <a:rPr lang="en-US" sz="2000" dirty="0">
                    <a:latin typeface="Times New Roman" panose="02020603050405020304" pitchFamily="18" charset="0"/>
                    <a:ea typeface="HGPMinchoE" panose="02020900000000000000" pitchFamily="18" charset="-128"/>
                    <a:cs typeface="Times New Roman" panose="02020603050405020304" pitchFamily="18" charset="0"/>
                  </a:rPr>
                  <a:t>TNT</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火薬相当量</a:t>
                </a:r>
                <a:endParaRPr lang="en-US" altLang="ja-JP" sz="2000" dirty="0">
                  <a:latin typeface="Times New Roman" panose="02020603050405020304" pitchFamily="18" charset="0"/>
                  <a:ea typeface="HGPMinchoE" panose="02020900000000000000" pitchFamily="18" charset="-128"/>
                  <a:cs typeface="Times New Roman" panose="02020603050405020304" pitchFamily="18" charset="0"/>
                </a:endParaRPr>
              </a:p>
              <a:p>
                <a:r>
                  <a:rPr lang="en-US" sz="2000" b="0" dirty="0" err="1">
                    <a:latin typeface="Times New Roman" panose="02020603050405020304" pitchFamily="18" charset="0"/>
                    <a:ea typeface="HGPMinchoE" panose="02020900000000000000" pitchFamily="18" charset="-128"/>
                    <a:cs typeface="Times New Roman" panose="02020603050405020304" pitchFamily="18" charset="0"/>
                  </a:rPr>
                  <a:t>TNT火薬</a:t>
                </a:r>
                <a14:m>
                  <m:oMath xmlns:m="http://schemas.openxmlformats.org/officeDocument/2006/math">
                    <m:r>
                      <a:rPr lang="en-US" sz="2000" b="0" i="0" dirty="0" smtClean="0">
                        <a:latin typeface="Cambria Math" panose="02040503050406030204" pitchFamily="18" charset="0"/>
                      </a:rPr>
                      <m:t> 1 (</m:t>
                    </m:r>
                    <m:r>
                      <m:rPr>
                        <m:sty m:val="p"/>
                      </m:rPr>
                      <a:rPr lang="en-US" sz="2000" b="0" i="0" dirty="0" smtClean="0">
                        <a:latin typeface="Cambria Math" panose="02040503050406030204" pitchFamily="18" charset="0"/>
                      </a:rPr>
                      <m:t>t</m:t>
                    </m:r>
                    <m:r>
                      <a:rPr lang="en-US" sz="2000" b="0" i="0" dirty="0" smtClean="0">
                        <a:latin typeface="Cambria Math" panose="02040503050406030204" pitchFamily="18" charset="0"/>
                      </a:rPr>
                      <m:t>)= </m:t>
                    </m:r>
                    <m:r>
                      <a:rPr lang="en-US" sz="2000" b="0" i="1" smtClean="0">
                        <a:latin typeface="Cambria Math" panose="02040503050406030204" pitchFamily="18" charset="0"/>
                      </a:rPr>
                      <m:t>4.184</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9</m:t>
                        </m:r>
                      </m:sup>
                    </m:sSup>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𝐽</m:t>
                        </m:r>
                      </m:e>
                    </m:d>
                  </m:oMath>
                </a14:m>
                <a:endParaRPr lang="en-US" sz="2000" b="0" dirty="0">
                  <a:latin typeface="Times New Roman" panose="02020603050405020304" pitchFamily="18" charset="0"/>
                  <a:ea typeface="HGPMinchoE" panose="02020900000000000000" pitchFamily="18" charset="-128"/>
                  <a:cs typeface="Times New Roman" panose="02020603050405020304" pitchFamily="18" charset="0"/>
                </a:endParaRPr>
              </a:p>
              <a:p>
                <a:r>
                  <a:rPr lang="ja-JP" altLang="en-US" sz="2000">
                    <a:latin typeface="Times New Roman" panose="02020603050405020304" pitchFamily="18" charset="0"/>
                    <a:ea typeface="HGPMinchoE" panose="02020900000000000000" pitchFamily="18" charset="-128"/>
                    <a:cs typeface="Times New Roman" panose="02020603050405020304" pitchFamily="18" charset="0"/>
                  </a:rPr>
                  <a:t>なお　広島原爆で</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15 </a:t>
                </a:r>
                <a:r>
                  <a:rPr lang="en-US" altLang="ja-JP" sz="2000" dirty="0" err="1">
                    <a:latin typeface="Times New Roman" panose="02020603050405020304" pitchFamily="18" charset="0"/>
                    <a:ea typeface="HGPMinchoE" panose="02020900000000000000" pitchFamily="18" charset="-128"/>
                    <a:cs typeface="Times New Roman" panose="02020603050405020304" pitchFamily="18" charset="0"/>
                  </a:rPr>
                  <a:t>kt</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 ( </a:t>
                </a:r>
                <a14:m>
                  <m:oMath xmlns:m="http://schemas.openxmlformats.org/officeDocument/2006/math">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rPr>
                      <m:t>6.2</m:t>
                    </m:r>
                    <m:r>
                      <a:rPr lang="en-US" altLang="ja-JP" sz="2000" b="0" i="1" smtClean="0">
                        <a:latin typeface="Cambria Math" panose="02040503050406030204" pitchFamily="18" charset="0"/>
                        <a:ea typeface="Cambria Math" panose="02040503050406030204" pitchFamily="18" charset="0"/>
                      </a:rPr>
                      <m:t>×</m:t>
                    </m:r>
                    <m:sSup>
                      <m:sSupPr>
                        <m:ctrlPr>
                          <a:rPr lang="en-US" altLang="ja-JP" sz="2000" b="0" i="1" smtClean="0">
                            <a:latin typeface="Cambria Math" panose="02040503050406030204" pitchFamily="18" charset="0"/>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10</m:t>
                        </m:r>
                      </m:e>
                      <m:sup>
                        <m:r>
                          <a:rPr lang="en-US" altLang="ja-JP" sz="2000" b="0" i="1" smtClean="0">
                            <a:latin typeface="Cambria Math" panose="02040503050406030204" pitchFamily="18" charset="0"/>
                            <a:ea typeface="Cambria Math" panose="02040503050406030204" pitchFamily="18" charset="0"/>
                          </a:rPr>
                          <m:t>13</m:t>
                        </m:r>
                      </m:sup>
                    </m:sSup>
                    <m:r>
                      <a:rPr lang="en-US" altLang="ja-JP" sz="2000" b="0" i="1" smtClean="0">
                        <a:latin typeface="Cambria Math" panose="02040503050406030204" pitchFamily="18" charset="0"/>
                        <a:ea typeface="Cambria Math" panose="02040503050406030204" pitchFamily="18" charset="0"/>
                      </a:rPr>
                      <m:t> </m:t>
                    </m:r>
                    <m:r>
                      <m:rPr>
                        <m:sty m:val="p"/>
                      </m:rPr>
                      <a:rPr lang="en-US" altLang="ja-JP" sz="2000" b="0" i="0" smtClean="0">
                        <a:latin typeface="Cambria Math" panose="02040503050406030204" pitchFamily="18" charset="0"/>
                        <a:ea typeface="Cambria Math" panose="02040503050406030204" pitchFamily="18" charset="0"/>
                      </a:rPr>
                      <m:t>J</m:t>
                    </m:r>
                    <m:r>
                      <a:rPr lang="en-US" altLang="ja-JP" sz="2000" b="0" i="0" smtClean="0">
                        <a:latin typeface="Cambria Math" panose="02040503050406030204" pitchFamily="18" charset="0"/>
                        <a:ea typeface="Cambria Math" panose="02040503050406030204" pitchFamily="18" charset="0"/>
                      </a:rPr>
                      <m:t> </m:t>
                    </m:r>
                  </m:oMath>
                </a14:m>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 </a:t>
                </a:r>
                <a:endParaRPr lang="en-US" sz="2000" dirty="0">
                  <a:latin typeface="Times New Roman" panose="02020603050405020304" pitchFamily="18" charset="0"/>
                  <a:ea typeface="HGPMinchoE" panose="02020900000000000000" pitchFamily="18" charset="-128"/>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71762AB-1613-864A-BF8D-34581F19202F}"/>
                  </a:ext>
                </a:extLst>
              </p:cNvPr>
              <p:cNvSpPr txBox="1">
                <a:spLocks noRot="1" noChangeAspect="1" noMove="1" noResize="1" noEditPoints="1" noAdjustHandles="1" noChangeArrowheads="1" noChangeShapeType="1" noTextEdit="1"/>
              </p:cNvSpPr>
              <p:nvPr/>
            </p:nvSpPr>
            <p:spPr>
              <a:xfrm>
                <a:off x="838200" y="5722986"/>
                <a:ext cx="4592347" cy="1015663"/>
              </a:xfrm>
              <a:prstGeom prst="rect">
                <a:avLst/>
              </a:prstGeom>
              <a:blipFill>
                <a:blip r:embed="rId3"/>
                <a:stretch>
                  <a:fillRect l="-1377" t="-4938" b="-9877"/>
                </a:stretch>
              </a:blipFill>
            </p:spPr>
            <p:txBody>
              <a:bodyPr/>
              <a:lstStyle/>
              <a:p>
                <a:r>
                  <a:rPr lang="en-US">
                    <a:noFill/>
                  </a:rPr>
                  <a:t> </a:t>
                </a:r>
              </a:p>
            </p:txBody>
          </p:sp>
        </mc:Fallback>
      </mc:AlternateContent>
    </p:spTree>
    <p:extLst>
      <p:ext uri="{BB962C8B-B14F-4D97-AF65-F5344CB8AC3E}">
        <p14:creationId xmlns:p14="http://schemas.microsoft.com/office/powerpoint/2010/main" val="41354006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4B42-5903-C84E-A3AD-6C460B84FD88}"/>
              </a:ext>
            </a:extLst>
          </p:cNvPr>
          <p:cNvSpPr>
            <a:spLocks noGrp="1"/>
          </p:cNvSpPr>
          <p:nvPr>
            <p:ph type="title"/>
          </p:nvPr>
        </p:nvSpPr>
        <p:spPr/>
        <p:txBody>
          <a:bodyPr>
            <a:normAutofit/>
          </a:bodyPr>
          <a:lstStyle/>
          <a:p>
            <a:r>
              <a:rPr lang="ja-JP" altLang="en-US" sz="3600">
                <a:latin typeface="HGPMinchoE" panose="02020900000000000000" pitchFamily="18" charset="-128"/>
                <a:ea typeface="HGPMinchoE" panose="02020900000000000000" pitchFamily="18" charset="-128"/>
              </a:rPr>
              <a:t>ちなみに飛来速度は</a:t>
            </a:r>
            <a:endParaRPr lang="en-US" sz="3600" dirty="0">
              <a:latin typeface="HGPMinchoE" panose="02020900000000000000" pitchFamily="18" charset="-128"/>
              <a:ea typeface="HGPMinchoE" panose="02020900000000000000" pitchFamily="18" charset="-128"/>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A1A28B-3186-0844-9F1F-4C5B1A289BC4}"/>
                  </a:ext>
                </a:extLst>
              </p:cNvPr>
              <p:cNvSpPr>
                <a:spLocks noGrp="1"/>
              </p:cNvSpPr>
              <p:nvPr>
                <p:ph idx="1"/>
              </p:nvPr>
            </p:nvSpPr>
            <p:spPr>
              <a:xfrm>
                <a:off x="838200" y="1436914"/>
                <a:ext cx="10515600" cy="4963887"/>
              </a:xfrm>
            </p:spPr>
            <p:txBody>
              <a:bodyPr>
                <a:normAutofit/>
              </a:bodyPr>
              <a:lstStyle/>
              <a:p>
                <a:pPr marL="0" indent="0" algn="ctr">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𝑣</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𝐺𝑀</m:t>
                          </m:r>
                        </m:num>
                        <m:den>
                          <m:r>
                            <a:rPr lang="en-US" i="1">
                              <a:latin typeface="Cambria Math" panose="02040503050406030204" pitchFamily="18" charset="0"/>
                              <a:ea typeface="Cambria Math" panose="02040503050406030204" pitchFamily="18" charset="0"/>
                            </a:rPr>
                            <m:t>𝑅</m:t>
                          </m:r>
                        </m:den>
                      </m:f>
                    </m:oMath>
                  </m:oMathPara>
                </a14:m>
                <a:endParaRPr lang="en-US" dirty="0">
                  <a:ea typeface="Cambria Math" panose="02040503050406030204" pitchFamily="18" charset="0"/>
                </a:endParaRPr>
              </a:p>
              <a:p>
                <a:pPr marL="0" indent="0" algn="ctr">
                  <a:buNone/>
                </a:pPr>
                <a:endParaRPr lang="en-US" dirty="0"/>
              </a:p>
              <a:p>
                <a:pPr marL="0" indent="0" algn="ctr">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𝐺𝑀</m:t>
                              </m:r>
                            </m:num>
                            <m:den>
                              <m:r>
                                <a:rPr lang="en-US" b="0" i="1" smtClean="0">
                                  <a:latin typeface="Cambria Math" panose="02040503050406030204" pitchFamily="18" charset="0"/>
                                  <a:ea typeface="Cambria Math" panose="02040503050406030204" pitchFamily="18" charset="0"/>
                                </a:rPr>
                                <m:t>𝑅</m:t>
                              </m:r>
                            </m:den>
                          </m:f>
                        </m:e>
                      </m:rad>
                    </m:oMath>
                  </m:oMathPara>
                </a14:m>
                <a:endParaRPr lang="en-US" dirty="0"/>
              </a:p>
              <a:p>
                <a:pPr marL="0" indent="0" algn="ctr">
                  <a:buNone/>
                </a:pPr>
                <a:r>
                  <a:rPr lang="ja-JP" altLang="en-US">
                    <a:latin typeface="HGPMinchoE" panose="02020900000000000000" pitchFamily="18" charset="-128"/>
                    <a:ea typeface="HGPMinchoE" panose="02020900000000000000" pitchFamily="18" charset="-128"/>
                  </a:rPr>
                  <a:t>代入すると</a:t>
                </a:r>
                <a:endParaRPr lang="en-US" altLang="ja-JP" dirty="0">
                  <a:latin typeface="HGPMinchoE" panose="02020900000000000000" pitchFamily="18" charset="-128"/>
                  <a:ea typeface="HGPMinchoE" panose="02020900000000000000" pitchFamily="18" charset="-128"/>
                </a:endParaRPr>
              </a:p>
              <a:p>
                <a:pPr marL="0" indent="0" algn="ctr">
                  <a:buNone/>
                </a:pPr>
                <a:endParaRPr lang="en-US" altLang="ja-JP" dirty="0">
                  <a:latin typeface="HGPMinchoE" panose="02020900000000000000" pitchFamily="18" charset="-128"/>
                  <a:ea typeface="HGPMinchoE" panose="02020900000000000000" pitchFamily="18" charset="-128"/>
                </a:endParaRPr>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×6.674×</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−11</m:t>
                                  </m:r>
                                </m:sup>
                              </m:sSup>
                              <m:r>
                                <a:rPr lang="en-US" b="0" i="1" smtClean="0">
                                  <a:latin typeface="Cambria Math" panose="02040503050406030204" pitchFamily="18" charset="0"/>
                                  <a:ea typeface="Cambria Math" panose="02040503050406030204" pitchFamily="18" charset="0"/>
                                </a:rPr>
                                <m:t>×5.972×</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24</m:t>
                                  </m:r>
                                </m:sup>
                              </m:sSup>
                            </m:num>
                            <m:den>
                              <m:r>
                                <a:rPr lang="en-US" b="0" i="1" smtClean="0">
                                  <a:latin typeface="Cambria Math" panose="02040503050406030204" pitchFamily="18" charset="0"/>
                                </a:rPr>
                                <m:t>6.371</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den>
                          </m:f>
                          <m:r>
                            <a:rPr lang="en-US" b="0" i="1" smtClean="0">
                              <a:latin typeface="Cambria Math" panose="02040503050406030204" pitchFamily="18" charset="0"/>
                            </a:rPr>
                            <m:t> </m:t>
                          </m:r>
                        </m:e>
                      </m:ra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1.1</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4</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)~11(</m:t>
                      </m:r>
                      <m:r>
                        <a:rPr lang="en-US" b="0" i="1" smtClean="0">
                          <a:solidFill>
                            <a:srgbClr val="FF0000"/>
                          </a:solidFill>
                          <a:latin typeface="Cambria Math" panose="02040503050406030204" pitchFamily="18" charset="0"/>
                          <a:ea typeface="Cambria Math" panose="02040503050406030204" pitchFamily="18" charset="0"/>
                        </a:rPr>
                        <m:t>𝑘𝑚</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𝑠</m:t>
                      </m:r>
                      <m:r>
                        <a:rPr lang="en-US" b="0" i="1" smtClean="0">
                          <a:solidFill>
                            <a:srgbClr val="FF0000"/>
                          </a:solidFill>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A5A1A28B-3186-0844-9F1F-4C5B1A289BC4}"/>
                  </a:ext>
                </a:extLst>
              </p:cNvPr>
              <p:cNvSpPr>
                <a:spLocks noGrp="1" noRot="1" noChangeAspect="1" noMove="1" noResize="1" noEditPoints="1" noAdjustHandles="1" noChangeArrowheads="1" noChangeShapeType="1" noTextEdit="1"/>
              </p:cNvSpPr>
              <p:nvPr>
                <p:ph idx="1"/>
              </p:nvPr>
            </p:nvSpPr>
            <p:spPr>
              <a:xfrm>
                <a:off x="838200" y="1436914"/>
                <a:ext cx="10515600" cy="4963887"/>
              </a:xfrm>
              <a:blipFill>
                <a:blip r:embed="rId2"/>
                <a:stretch>
                  <a:fillRect t="-51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7EA720E-07EF-534E-8760-3AA870D14578}"/>
              </a:ext>
            </a:extLst>
          </p:cNvPr>
          <p:cNvSpPr txBox="1"/>
          <p:nvPr/>
        </p:nvSpPr>
        <p:spPr>
          <a:xfrm>
            <a:off x="5786079" y="5925312"/>
            <a:ext cx="6405921" cy="646331"/>
          </a:xfrm>
          <a:prstGeom prst="rect">
            <a:avLst/>
          </a:prstGeom>
          <a:noFill/>
        </p:spPr>
        <p:txBody>
          <a:bodyPr wrap="square" rtlCol="0">
            <a:spAutoFit/>
          </a:bodyPr>
          <a:lstStyle/>
          <a:p>
            <a:r>
              <a:rPr lang="ja-JP" altLang="en-US">
                <a:latin typeface="HGPMinchoE" panose="02020900000000000000" pitchFamily="18" charset="-128"/>
                <a:ea typeface="HGPMinchoE" panose="02020900000000000000" pitchFamily="18" charset="-128"/>
              </a:rPr>
              <a:t>ただし、これは何の加速も受けていない状態での速度。</a:t>
            </a:r>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ここに他の天体での加速が加わるので実際はもっと速いとされる。</a:t>
            </a:r>
            <a:endParaRPr lang="en-US" altLang="ja-JP"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886445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5801-6361-7348-A235-BE1378E24CC2}"/>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ユカタン半島に落ちたのは？</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2EB0AF50-2B17-474B-8B4E-2957DCB37A44}"/>
              </a:ext>
            </a:extLst>
          </p:cNvPr>
          <p:cNvSpPr>
            <a:spLocks noGrp="1"/>
          </p:cNvSpPr>
          <p:nvPr>
            <p:ph idx="1"/>
          </p:nvPr>
        </p:nvSpPr>
        <p:spPr>
          <a:xfrm>
            <a:off x="838200" y="1825625"/>
            <a:ext cx="10287000" cy="1628775"/>
          </a:xfrm>
        </p:spPr>
        <p:txBody>
          <a:bodyPr/>
          <a:lstStyle/>
          <a:p>
            <a:r>
              <a:rPr lang="ja-JP" altLang="en-US">
                <a:latin typeface="HGPMinchoE" panose="02020900000000000000" pitchFamily="18" charset="-128"/>
                <a:ea typeface="HGPMinchoE" panose="02020900000000000000" pitchFamily="18" charset="-128"/>
              </a:rPr>
              <a:t>前述を踏まえて</a:t>
            </a:r>
            <a:r>
              <a:rPr lang="en-US" altLang="ja-JP" dirty="0">
                <a:latin typeface="HGPMinchoE" panose="02020900000000000000" pitchFamily="18" charset="-128"/>
                <a:ea typeface="HGPMinchoE" panose="02020900000000000000" pitchFamily="18" charset="-128"/>
              </a:rPr>
              <a:t>…</a:t>
            </a:r>
          </a:p>
          <a:p>
            <a:endParaRPr lang="en-US" altLang="ja-JP" dirty="0">
              <a:latin typeface="HGPMinchoE" panose="02020900000000000000" pitchFamily="18" charset="-128"/>
              <a:ea typeface="HGPMinchoE" panose="02020900000000000000" pitchFamily="18" charset="-128"/>
            </a:endParaRPr>
          </a:p>
          <a:p>
            <a:pPr marL="0" indent="0">
              <a:buNone/>
            </a:pPr>
            <a:r>
              <a:rPr lang="ja-JP" altLang="en-US">
                <a:latin typeface="HGPMinchoE" panose="02020900000000000000" pitchFamily="18" charset="-128"/>
                <a:ea typeface="HGPMinchoE" panose="02020900000000000000" pitchFamily="18" charset="-128"/>
              </a:rPr>
              <a:t>ユカタン半島の地形から算出される隕石の大きさは？</a:t>
            </a:r>
            <a:endParaRPr lang="en-US" dirty="0">
              <a:latin typeface="HGPMinchoE" panose="02020900000000000000" pitchFamily="18" charset="-128"/>
              <a:ea typeface="HGPMinchoE" panose="02020900000000000000" pitchFamily="18" charset="-128"/>
            </a:endParaRPr>
          </a:p>
        </p:txBody>
      </p:sp>
      <p:grpSp>
        <p:nvGrpSpPr>
          <p:cNvPr id="10" name="Group 9">
            <a:extLst>
              <a:ext uri="{FF2B5EF4-FFF2-40B4-BE49-F238E27FC236}">
                <a16:creationId xmlns:a16="http://schemas.microsoft.com/office/drawing/2014/main" id="{9056C132-F6E6-9F42-A421-8F1F3D922F14}"/>
              </a:ext>
            </a:extLst>
          </p:cNvPr>
          <p:cNvGrpSpPr/>
          <p:nvPr/>
        </p:nvGrpSpPr>
        <p:grpSpPr>
          <a:xfrm>
            <a:off x="2762250" y="3251200"/>
            <a:ext cx="6667500" cy="2667000"/>
            <a:chOff x="2762250" y="3251200"/>
            <a:chExt cx="6667500" cy="2667000"/>
          </a:xfrm>
        </p:grpSpPr>
        <p:sp>
          <p:nvSpPr>
            <p:cNvPr id="5" name="24-Point Star 4">
              <a:extLst>
                <a:ext uri="{FF2B5EF4-FFF2-40B4-BE49-F238E27FC236}">
                  <a16:creationId xmlns:a16="http://schemas.microsoft.com/office/drawing/2014/main" id="{D43BDED1-1D7B-A745-A365-EAA94043FD90}"/>
                </a:ext>
              </a:extLst>
            </p:cNvPr>
            <p:cNvSpPr/>
            <p:nvPr/>
          </p:nvSpPr>
          <p:spPr>
            <a:xfrm>
              <a:off x="2762250" y="3251200"/>
              <a:ext cx="6667500" cy="2667000"/>
            </a:xfrm>
            <a:prstGeom prst="star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a:solidFill>
                    <a:schemeClr val="tx1"/>
                  </a:solidFill>
                  <a:latin typeface="HGPMinchoE" panose="02020900000000000000" pitchFamily="18" charset="-128"/>
                  <a:ea typeface="HGPMinchoE" panose="02020900000000000000" pitchFamily="18" charset="-128"/>
                </a:rPr>
                <a:t>半径</a:t>
              </a:r>
              <a:r>
                <a:rPr lang="en-US" altLang="ja-JP" sz="5400" dirty="0">
                  <a:solidFill>
                    <a:schemeClr val="tx1"/>
                  </a:solidFill>
                  <a:latin typeface="HGPMinchoE" panose="02020900000000000000" pitchFamily="18" charset="-128"/>
                  <a:ea typeface="HGPMinchoE" panose="02020900000000000000" pitchFamily="18" charset="-128"/>
                </a:rPr>
                <a:t>5 km</a:t>
              </a:r>
            </a:p>
            <a:p>
              <a:pPr algn="ctr"/>
              <a:r>
                <a:rPr lang="en-US" sz="4000" dirty="0">
                  <a:solidFill>
                    <a:schemeClr val="tx1"/>
                  </a:solidFill>
                  <a:latin typeface="HGPMinchoE" panose="02020900000000000000" pitchFamily="18" charset="-128"/>
                  <a:ea typeface="HGPMinchoE" panose="02020900000000000000" pitchFamily="18" charset="-128"/>
                </a:rPr>
                <a:t>(</a:t>
              </a:r>
              <a:r>
                <a:rPr lang="ja-JP" altLang="en-US" sz="4000">
                  <a:solidFill>
                    <a:schemeClr val="tx1"/>
                  </a:solidFill>
                  <a:latin typeface="HGPMinchoE" panose="02020900000000000000" pitchFamily="18" charset="-128"/>
                  <a:ea typeface="HGPMinchoE" panose="02020900000000000000" pitchFamily="18" charset="-128"/>
                </a:rPr>
                <a:t>直径</a:t>
              </a:r>
              <a:r>
                <a:rPr lang="en-US" altLang="ja-JP" sz="4000" dirty="0">
                  <a:solidFill>
                    <a:schemeClr val="tx1"/>
                  </a:solidFill>
                  <a:latin typeface="HGPMinchoE" panose="02020900000000000000" pitchFamily="18" charset="-128"/>
                  <a:ea typeface="HGPMinchoE" panose="02020900000000000000" pitchFamily="18" charset="-128"/>
                </a:rPr>
                <a:t> 10km</a:t>
              </a:r>
              <a:r>
                <a:rPr lang="en-US" sz="4000" dirty="0">
                  <a:solidFill>
                    <a:schemeClr val="tx1"/>
                  </a:solidFill>
                  <a:latin typeface="HGPMinchoE" panose="02020900000000000000" pitchFamily="18" charset="-128"/>
                  <a:ea typeface="HGPMinchoE" panose="02020900000000000000" pitchFamily="18" charset="-128"/>
                </a:rPr>
                <a:t>)</a:t>
              </a:r>
            </a:p>
          </p:txBody>
        </p:sp>
        <p:sp>
          <p:nvSpPr>
            <p:cNvPr id="8" name="TextBox 7">
              <a:extLst>
                <a:ext uri="{FF2B5EF4-FFF2-40B4-BE49-F238E27FC236}">
                  <a16:creationId xmlns:a16="http://schemas.microsoft.com/office/drawing/2014/main" id="{08BA07D7-9AD0-F740-8DFD-220A05DB7276}"/>
                </a:ext>
              </a:extLst>
            </p:cNvPr>
            <p:cNvSpPr txBox="1"/>
            <p:nvPr/>
          </p:nvSpPr>
          <p:spPr>
            <a:xfrm>
              <a:off x="7149936" y="3723501"/>
              <a:ext cx="659476" cy="369332"/>
            </a:xfrm>
            <a:prstGeom prst="rect">
              <a:avLst/>
            </a:prstGeom>
            <a:noFill/>
          </p:spPr>
          <p:txBody>
            <a:bodyPr wrap="none" rtlCol="0">
              <a:spAutoFit/>
            </a:bodyPr>
            <a:lstStyle/>
            <a:p>
              <a:r>
                <a:rPr lang="en-US" dirty="0"/>
                <a:t>Ref 5</a:t>
              </a:r>
            </a:p>
          </p:txBody>
        </p:sp>
      </p:grpSp>
      <mc:AlternateContent xmlns:mc="http://schemas.openxmlformats.org/markup-compatibility/2006" xmlns:a14="http://schemas.microsoft.com/office/drawing/2010/main">
        <mc:Choice Requires="a14">
          <p:sp>
            <p:nvSpPr>
              <p:cNvPr id="9" name="24-Point Star 8">
                <a:extLst>
                  <a:ext uri="{FF2B5EF4-FFF2-40B4-BE49-F238E27FC236}">
                    <a16:creationId xmlns:a16="http://schemas.microsoft.com/office/drawing/2014/main" id="{61C70CD0-0F3A-2B42-AF57-BEAB5A0F8AFF}"/>
                  </a:ext>
                </a:extLst>
              </p:cNvPr>
              <p:cNvSpPr/>
              <p:nvPr/>
            </p:nvSpPr>
            <p:spPr>
              <a:xfrm>
                <a:off x="6096000" y="4731266"/>
                <a:ext cx="5407617" cy="1955800"/>
              </a:xfrm>
              <a:prstGeom prst="star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3200" b="0" i="1" smtClean="0">
                        <a:latin typeface="Cambria Math" panose="02040503050406030204" pitchFamily="18" charset="0"/>
                      </a:rPr>
                      <m:t>8.84</m:t>
                    </m:r>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10</m:t>
                        </m:r>
                      </m:e>
                      <m:sup>
                        <m:r>
                          <a:rPr lang="en-US" sz="3200" b="0" i="1" smtClean="0">
                            <a:latin typeface="Cambria Math" panose="02040503050406030204" pitchFamily="18" charset="0"/>
                            <a:ea typeface="Cambria Math" panose="02040503050406030204" pitchFamily="18" charset="0"/>
                          </a:rPr>
                          <m:t>22</m:t>
                        </m:r>
                      </m:sup>
                    </m:sSup>
                  </m:oMath>
                </a14:m>
                <a:r>
                  <a:rPr lang="en-US" sz="3200" dirty="0">
                    <a:latin typeface="HGPMinchoE" panose="02020900000000000000" pitchFamily="18" charset="-128"/>
                    <a:ea typeface="HGPMinchoE" panose="02020900000000000000" pitchFamily="18" charset="-128"/>
                  </a:rPr>
                  <a:t> J</a:t>
                </a:r>
              </a:p>
              <a:p>
                <a:pPr algn="ctr"/>
                <a:r>
                  <a:rPr lang="ja-JP" altLang="en-US" sz="3200">
                    <a:latin typeface="HGPMinchoE" panose="02020900000000000000" pitchFamily="18" charset="-128"/>
                    <a:ea typeface="HGPMinchoE" panose="02020900000000000000" pitchFamily="18" charset="-128"/>
                  </a:rPr>
                  <a:t>広島原子爆弾</a:t>
                </a:r>
                <a:r>
                  <a:rPr lang="en-US" altLang="ja-JP" sz="3200" dirty="0">
                    <a:latin typeface="HGPMinchoE" panose="02020900000000000000" pitchFamily="18" charset="-128"/>
                    <a:ea typeface="HGPMinchoE" panose="02020900000000000000" pitchFamily="18" charset="-128"/>
                  </a:rPr>
                  <a:t> </a:t>
                </a:r>
                <a:r>
                  <a:rPr lang="en-US" altLang="ja-JP" sz="3200" dirty="0">
                    <a:solidFill>
                      <a:srgbClr val="FF0000"/>
                    </a:solidFill>
                    <a:latin typeface="HGPMinchoE" panose="02020900000000000000" pitchFamily="18" charset="-128"/>
                    <a:ea typeface="HGPMinchoE" panose="02020900000000000000" pitchFamily="18" charset="-128"/>
                  </a:rPr>
                  <a:t>10</a:t>
                </a:r>
                <a:r>
                  <a:rPr lang="ja-JP" altLang="en-US" sz="3200">
                    <a:solidFill>
                      <a:srgbClr val="FF0000"/>
                    </a:solidFill>
                    <a:latin typeface="HGPMinchoE" panose="02020900000000000000" pitchFamily="18" charset="-128"/>
                    <a:ea typeface="HGPMinchoE" panose="02020900000000000000" pitchFamily="18" charset="-128"/>
                  </a:rPr>
                  <a:t>億個</a:t>
                </a:r>
                <a:r>
                  <a:rPr lang="ja-JP" altLang="en-US" sz="3200">
                    <a:latin typeface="HGPMinchoE" panose="02020900000000000000" pitchFamily="18" charset="-128"/>
                    <a:ea typeface="HGPMinchoE" panose="02020900000000000000" pitchFamily="18" charset="-128"/>
                  </a:rPr>
                  <a:t>分</a:t>
                </a:r>
                <a:endParaRPr lang="en-US" sz="3200" dirty="0">
                  <a:latin typeface="HGPMinchoE" panose="02020900000000000000" pitchFamily="18" charset="-128"/>
                  <a:ea typeface="HGPMinchoE" panose="02020900000000000000" pitchFamily="18" charset="-128"/>
                </a:endParaRPr>
              </a:p>
            </p:txBody>
          </p:sp>
        </mc:Choice>
        <mc:Fallback xmlns="">
          <p:sp>
            <p:nvSpPr>
              <p:cNvPr id="9" name="24-Point Star 8">
                <a:extLst>
                  <a:ext uri="{FF2B5EF4-FFF2-40B4-BE49-F238E27FC236}">
                    <a16:creationId xmlns:a16="http://schemas.microsoft.com/office/drawing/2014/main" id="{61C70CD0-0F3A-2B42-AF57-BEAB5A0F8AFF}"/>
                  </a:ext>
                </a:extLst>
              </p:cNvPr>
              <p:cNvSpPr>
                <a:spLocks noRot="1" noChangeAspect="1" noMove="1" noResize="1" noEditPoints="1" noAdjustHandles="1" noChangeArrowheads="1" noChangeShapeType="1" noTextEdit="1"/>
              </p:cNvSpPr>
              <p:nvPr/>
            </p:nvSpPr>
            <p:spPr>
              <a:xfrm>
                <a:off x="6096000" y="4731266"/>
                <a:ext cx="5407617" cy="1955800"/>
              </a:xfrm>
              <a:prstGeom prst="star24">
                <a:avLst/>
              </a:prstGeom>
              <a:blipFill>
                <a:blip r:embed="rId2"/>
                <a:stretch>
                  <a:fillRect/>
                </a:stretch>
              </a:blipFill>
              <a:ln>
                <a:noFill/>
              </a:ln>
            </p:spPr>
            <p:txBody>
              <a:bodyPr/>
              <a:lstStyle/>
              <a:p>
                <a:r>
                  <a:rPr lang="en-US">
                    <a:noFill/>
                  </a:rPr>
                  <a:t> </a:t>
                </a:r>
              </a:p>
            </p:txBody>
          </p:sp>
        </mc:Fallback>
      </mc:AlternateContent>
      <p:sp>
        <p:nvSpPr>
          <p:cNvPr id="11" name="24-Point Star 10">
            <a:extLst>
              <a:ext uri="{FF2B5EF4-FFF2-40B4-BE49-F238E27FC236}">
                <a16:creationId xmlns:a16="http://schemas.microsoft.com/office/drawing/2014/main" id="{8D260AF4-F77E-E247-9A02-5C3F898A41A5}"/>
              </a:ext>
            </a:extLst>
          </p:cNvPr>
          <p:cNvSpPr/>
          <p:nvPr/>
        </p:nvSpPr>
        <p:spPr>
          <a:xfrm>
            <a:off x="1382949" y="4857210"/>
            <a:ext cx="3963691" cy="1602294"/>
          </a:xfrm>
          <a:prstGeom prst="star2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latin typeface="HGPMinchoE" panose="02020900000000000000" pitchFamily="18" charset="-128"/>
                <a:ea typeface="HGPMinchoE" panose="02020900000000000000" pitchFamily="18" charset="-128"/>
              </a:rPr>
              <a:t>秒速</a:t>
            </a:r>
            <a:r>
              <a:rPr lang="en-US" altLang="ja-JP" sz="3200" dirty="0">
                <a:latin typeface="HGPMinchoE" panose="02020900000000000000" pitchFamily="18" charset="-128"/>
                <a:ea typeface="HGPMinchoE" panose="02020900000000000000" pitchFamily="18" charset="-128"/>
              </a:rPr>
              <a:t> </a:t>
            </a:r>
          </a:p>
          <a:p>
            <a:pPr algn="ctr"/>
            <a:r>
              <a:rPr lang="ja-JP" altLang="en-US" sz="3200">
                <a:latin typeface="HGPMinchoE" panose="02020900000000000000" pitchFamily="18" charset="-128"/>
                <a:ea typeface="HGPMinchoE" panose="02020900000000000000" pitchFamily="18" charset="-128"/>
              </a:rPr>
              <a:t>約</a:t>
            </a:r>
            <a:r>
              <a:rPr lang="en-US" altLang="ja-JP" sz="3200" dirty="0">
                <a:latin typeface="HGPMinchoE" panose="02020900000000000000" pitchFamily="18" charset="-128"/>
                <a:ea typeface="HGPMinchoE" panose="02020900000000000000" pitchFamily="18" charset="-128"/>
              </a:rPr>
              <a:t>20 km/s</a:t>
            </a:r>
            <a:endParaRPr lang="en-US" sz="3200" dirty="0">
              <a:latin typeface="HGPMinchoE" panose="02020900000000000000" pitchFamily="18" charset="-128"/>
              <a:ea typeface="HGPMinchoE" panose="02020900000000000000" pitchFamily="18" charset="-128"/>
            </a:endParaRPr>
          </a:p>
        </p:txBody>
      </p:sp>
      <p:sp>
        <p:nvSpPr>
          <p:cNvPr id="4" name="TextBox 3">
            <a:extLst>
              <a:ext uri="{FF2B5EF4-FFF2-40B4-BE49-F238E27FC236}">
                <a16:creationId xmlns:a16="http://schemas.microsoft.com/office/drawing/2014/main" id="{4117DFB8-A0A6-E442-8BCE-AB5F00DD0F95}"/>
              </a:ext>
            </a:extLst>
          </p:cNvPr>
          <p:cNvSpPr txBox="1"/>
          <p:nvPr/>
        </p:nvSpPr>
        <p:spPr>
          <a:xfrm>
            <a:off x="10844141" y="6459504"/>
            <a:ext cx="659476" cy="369332"/>
          </a:xfrm>
          <a:prstGeom prst="rect">
            <a:avLst/>
          </a:prstGeom>
          <a:noFill/>
        </p:spPr>
        <p:txBody>
          <a:bodyPr wrap="none" rtlCol="0">
            <a:spAutoFit/>
          </a:bodyPr>
          <a:lstStyle/>
          <a:p>
            <a:r>
              <a:rPr lang="en-US" dirty="0"/>
              <a:t>Ref 6</a:t>
            </a:r>
          </a:p>
        </p:txBody>
      </p:sp>
    </p:spTree>
    <p:extLst>
      <p:ext uri="{BB962C8B-B14F-4D97-AF65-F5344CB8AC3E}">
        <p14:creationId xmlns:p14="http://schemas.microsoft.com/office/powerpoint/2010/main" val="3706289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4339-F6AF-C44E-91C8-0B754C3A4912}"/>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衝突の影響</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生物学的な</a:t>
            </a:r>
            <a:r>
              <a:rPr lang="en-US" altLang="ja-JP" dirty="0">
                <a:latin typeface="HGPMinchoE" panose="02020900000000000000" pitchFamily="18" charset="-128"/>
                <a:ea typeface="HGPMinchoE" panose="02020900000000000000" pitchFamily="18" charset="-128"/>
              </a:rPr>
              <a:t>)</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C09C4BEF-71F1-2F4C-94BB-9F1FB5BD1152}"/>
              </a:ext>
            </a:extLst>
          </p:cNvPr>
          <p:cNvSpPr>
            <a:spLocks noGrp="1"/>
          </p:cNvSpPr>
          <p:nvPr>
            <p:ph idx="1"/>
          </p:nvPr>
        </p:nvSpPr>
        <p:spPr>
          <a:xfrm>
            <a:off x="838200" y="1825625"/>
            <a:ext cx="4764932" cy="4351338"/>
          </a:xfrm>
        </p:spPr>
        <p:txBody>
          <a:bodyPr/>
          <a:lstStyle/>
          <a:p>
            <a:pPr marL="514350" indent="-514350">
              <a:buFont typeface="+mj-lt"/>
              <a:buAutoNum type="arabicPeriod"/>
            </a:pPr>
            <a:endParaRPr lang="en-US" altLang="ja-JP" dirty="0">
              <a:latin typeface="HGPMinchoE" panose="02020900000000000000" pitchFamily="18" charset="-128"/>
              <a:ea typeface="HGPMinchoE" panose="02020900000000000000" pitchFamily="18" charset="-128"/>
            </a:endParaRPr>
          </a:p>
          <a:p>
            <a:pPr marL="514350" indent="-514350">
              <a:buFont typeface="+mj-lt"/>
              <a:buAutoNum type="arabicPeriod"/>
            </a:pPr>
            <a:r>
              <a:rPr lang="ja-JP" altLang="en-US">
                <a:latin typeface="HGPMinchoE" panose="02020900000000000000" pitchFamily="18" charset="-128"/>
                <a:ea typeface="HGPMinchoE" panose="02020900000000000000" pitchFamily="18" charset="-128"/>
              </a:rPr>
              <a:t>粉塵の舞い上がり</a:t>
            </a:r>
            <a:endParaRPr lang="en-US" altLang="ja-JP" dirty="0">
              <a:latin typeface="HGPMinchoE" panose="02020900000000000000" pitchFamily="18" charset="-128"/>
              <a:ea typeface="HGPMinchoE" panose="02020900000000000000" pitchFamily="18" charset="-128"/>
            </a:endParaRPr>
          </a:p>
          <a:p>
            <a:pPr marL="514350" indent="-514350">
              <a:buFont typeface="+mj-lt"/>
              <a:buAutoNum type="arabicPeriod"/>
            </a:pPr>
            <a:endParaRPr lang="en-US" dirty="0">
              <a:latin typeface="HGPMinchoE" panose="02020900000000000000" pitchFamily="18" charset="-128"/>
              <a:ea typeface="HGPMinchoE" panose="02020900000000000000" pitchFamily="18" charset="-128"/>
            </a:endParaRPr>
          </a:p>
          <a:p>
            <a:pPr marL="514350" indent="-514350">
              <a:buFont typeface="+mj-lt"/>
              <a:buAutoNum type="arabicPeriod"/>
            </a:pPr>
            <a:r>
              <a:rPr lang="ja-JP" altLang="en-US">
                <a:latin typeface="HGPMinchoE" panose="02020900000000000000" pitchFamily="18" charset="-128"/>
                <a:ea typeface="HGPMinchoE" panose="02020900000000000000" pitchFamily="18" charset="-128"/>
              </a:rPr>
              <a:t>日光の遮蔽</a:t>
            </a:r>
            <a:endParaRPr lang="en-US" altLang="ja-JP" dirty="0">
              <a:latin typeface="HGPMinchoE" panose="02020900000000000000" pitchFamily="18" charset="-128"/>
              <a:ea typeface="HGPMinchoE" panose="02020900000000000000" pitchFamily="18" charset="-128"/>
            </a:endParaRPr>
          </a:p>
          <a:p>
            <a:pPr marL="514350" indent="-514350">
              <a:buFont typeface="+mj-lt"/>
              <a:buAutoNum type="arabicPeriod"/>
            </a:pPr>
            <a:endParaRPr lang="en-US" dirty="0">
              <a:latin typeface="HGPMinchoE" panose="02020900000000000000" pitchFamily="18" charset="-128"/>
              <a:ea typeface="HGPMinchoE" panose="02020900000000000000" pitchFamily="18" charset="-128"/>
            </a:endParaRPr>
          </a:p>
          <a:p>
            <a:pPr marL="514350" indent="-514350">
              <a:buFont typeface="+mj-lt"/>
              <a:buAutoNum type="arabicPeriod"/>
            </a:pPr>
            <a:r>
              <a:rPr lang="ja-JP" altLang="en-US">
                <a:latin typeface="HGPMinchoE" panose="02020900000000000000" pitchFamily="18" charset="-128"/>
                <a:ea typeface="HGPMinchoE" panose="02020900000000000000" pitchFamily="18" charset="-128"/>
              </a:rPr>
              <a:t>生産者生物</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植物</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の枯死</a:t>
            </a:r>
            <a:endParaRPr lang="en-US" altLang="ja-JP" dirty="0">
              <a:latin typeface="HGPMinchoE" panose="02020900000000000000" pitchFamily="18" charset="-128"/>
              <a:ea typeface="HGPMinchoE" panose="02020900000000000000" pitchFamily="18" charset="-128"/>
            </a:endParaRPr>
          </a:p>
          <a:p>
            <a:pPr marL="514350" indent="-514350">
              <a:buFont typeface="+mj-lt"/>
              <a:buAutoNum type="arabicPeriod"/>
            </a:pPr>
            <a:endParaRPr lang="en-US" dirty="0">
              <a:latin typeface="HGPMinchoE" panose="02020900000000000000" pitchFamily="18" charset="-128"/>
              <a:ea typeface="HGPMinchoE" panose="02020900000000000000" pitchFamily="18" charset="-128"/>
            </a:endParaRPr>
          </a:p>
          <a:p>
            <a:pPr marL="514350" indent="-514350">
              <a:buFont typeface="+mj-lt"/>
              <a:buAutoNum type="arabicPeriod"/>
            </a:pPr>
            <a:r>
              <a:rPr lang="ja-JP" altLang="en-US">
                <a:latin typeface="HGPMinchoE" panose="02020900000000000000" pitchFamily="18" charset="-128"/>
                <a:ea typeface="HGPMinchoE" panose="02020900000000000000" pitchFamily="18" charset="-128"/>
              </a:rPr>
              <a:t>消費者の餓死</a:t>
            </a:r>
            <a:endParaRPr lang="en-US" dirty="0">
              <a:latin typeface="HGPMinchoE" panose="02020900000000000000" pitchFamily="18" charset="-128"/>
              <a:ea typeface="HGPMinchoE" panose="02020900000000000000" pitchFamily="18" charset="-128"/>
            </a:endParaRPr>
          </a:p>
        </p:txBody>
      </p:sp>
      <p:pic>
        <p:nvPicPr>
          <p:cNvPr id="4" name="Picture 3">
            <a:extLst>
              <a:ext uri="{FF2B5EF4-FFF2-40B4-BE49-F238E27FC236}">
                <a16:creationId xmlns:a16="http://schemas.microsoft.com/office/drawing/2014/main" id="{CF15CF4A-BA32-9B42-8990-FCED2EEF789A}"/>
              </a:ext>
            </a:extLst>
          </p:cNvPr>
          <p:cNvPicPr>
            <a:picLocks noChangeAspect="1"/>
          </p:cNvPicPr>
          <p:nvPr/>
        </p:nvPicPr>
        <p:blipFill>
          <a:blip r:embed="rId2"/>
          <a:stretch>
            <a:fillRect/>
          </a:stretch>
        </p:blipFill>
        <p:spPr>
          <a:xfrm>
            <a:off x="7593754" y="1486306"/>
            <a:ext cx="3760046" cy="4690657"/>
          </a:xfrm>
          <a:prstGeom prst="rect">
            <a:avLst/>
          </a:prstGeom>
        </p:spPr>
      </p:pic>
      <p:sp>
        <p:nvSpPr>
          <p:cNvPr id="5" name="TextBox 4">
            <a:extLst>
              <a:ext uri="{FF2B5EF4-FFF2-40B4-BE49-F238E27FC236}">
                <a16:creationId xmlns:a16="http://schemas.microsoft.com/office/drawing/2014/main" id="{2200BE89-8CFD-CA46-976C-FCE8E77BB08F}"/>
              </a:ext>
            </a:extLst>
          </p:cNvPr>
          <p:cNvSpPr txBox="1"/>
          <p:nvPr/>
        </p:nvSpPr>
        <p:spPr>
          <a:xfrm>
            <a:off x="10694324" y="6176963"/>
            <a:ext cx="659155" cy="369332"/>
          </a:xfrm>
          <a:prstGeom prst="rect">
            <a:avLst/>
          </a:prstGeom>
          <a:noFill/>
        </p:spPr>
        <p:txBody>
          <a:bodyPr wrap="none" rtlCol="0">
            <a:spAutoFit/>
          </a:bodyPr>
          <a:lstStyle/>
          <a:p>
            <a:r>
              <a:rPr lang="en-US" dirty="0"/>
              <a:t>Ref 7</a:t>
            </a:r>
          </a:p>
        </p:txBody>
      </p:sp>
    </p:spTree>
    <p:extLst>
      <p:ext uri="{BB962C8B-B14F-4D97-AF65-F5344CB8AC3E}">
        <p14:creationId xmlns:p14="http://schemas.microsoft.com/office/powerpoint/2010/main" val="333392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9810-CD07-5340-A5BC-F70119989B63}"/>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あれれ</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？おかしいぞぉ</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816D7608-AD23-C14C-B905-0E35F7541036}"/>
              </a:ext>
            </a:extLst>
          </p:cNvPr>
          <p:cNvSpPr>
            <a:spLocks noGrp="1"/>
          </p:cNvSpPr>
          <p:nvPr>
            <p:ph idx="1"/>
          </p:nvPr>
        </p:nvSpPr>
        <p:spPr>
          <a:xfrm>
            <a:off x="838200" y="1825625"/>
            <a:ext cx="10515600" cy="1617966"/>
          </a:xfrm>
          <a:ln w="31750">
            <a:solidFill>
              <a:srgbClr val="FF0000"/>
            </a:solidFill>
          </a:ln>
        </p:spPr>
        <p:txBody>
          <a:bodyPr/>
          <a:lstStyle/>
          <a:p>
            <a:pPr marL="0" indent="0" algn="ctr">
              <a:buNone/>
            </a:pPr>
            <a:r>
              <a:rPr lang="ja-JP" altLang="en-US">
                <a:latin typeface="HGPMinchoE" panose="02020900000000000000" pitchFamily="18" charset="-128"/>
                <a:ea typeface="HGPMinchoE" panose="02020900000000000000" pitchFamily="18" charset="-128"/>
              </a:rPr>
              <a:t>隕石衝突だけで恐竜は絶滅するのか？</a:t>
            </a:r>
            <a:endParaRPr lang="en-US" altLang="ja-JP" dirty="0">
              <a:latin typeface="HGPMinchoE" panose="02020900000000000000" pitchFamily="18" charset="-128"/>
              <a:ea typeface="HGPMinchoE" panose="02020900000000000000" pitchFamily="18" charset="-128"/>
            </a:endParaRPr>
          </a:p>
          <a:p>
            <a:pPr marL="0" indent="0" algn="ctr">
              <a:buNone/>
            </a:pPr>
            <a:endParaRPr lang="en-US" dirty="0">
              <a:latin typeface="HGPMinchoE" panose="02020900000000000000" pitchFamily="18" charset="-128"/>
              <a:ea typeface="HGPMinchoE" panose="02020900000000000000" pitchFamily="18" charset="-128"/>
            </a:endParaRPr>
          </a:p>
          <a:p>
            <a:pPr marL="0" indent="0" algn="ctr">
              <a:buNone/>
            </a:pPr>
            <a:r>
              <a:rPr lang="ja-JP" altLang="en-US">
                <a:latin typeface="HGPMinchoE" panose="02020900000000000000" pitchFamily="18" charset="-128"/>
                <a:ea typeface="HGPMinchoE" panose="02020900000000000000" pitchFamily="18" charset="-128"/>
              </a:rPr>
              <a:t>地質学の基本である</a:t>
            </a:r>
            <a:r>
              <a:rPr lang="ja-JP" altLang="en-US">
                <a:solidFill>
                  <a:srgbClr val="FF0000"/>
                </a:solidFill>
                <a:latin typeface="HGPMinchoE" panose="02020900000000000000" pitchFamily="18" charset="-128"/>
                <a:ea typeface="HGPMinchoE" panose="02020900000000000000" pitchFamily="18" charset="-128"/>
              </a:rPr>
              <a:t>斉一説</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歴史は繰り返すということ</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に沿わない</a:t>
            </a:r>
            <a:endParaRPr lang="en-US" altLang="ja-JP" dirty="0">
              <a:latin typeface="HGPMinchoE" panose="02020900000000000000" pitchFamily="18" charset="-128"/>
              <a:ea typeface="HGPMinchoE" panose="02020900000000000000" pitchFamily="18" charset="-128"/>
            </a:endParaRPr>
          </a:p>
        </p:txBody>
      </p:sp>
      <p:sp>
        <p:nvSpPr>
          <p:cNvPr id="4" name="Rectangle 3">
            <a:extLst>
              <a:ext uri="{FF2B5EF4-FFF2-40B4-BE49-F238E27FC236}">
                <a16:creationId xmlns:a16="http://schemas.microsoft.com/office/drawing/2014/main" id="{DD6A8D6A-EFE6-484C-9B25-309AABFD9B62}"/>
              </a:ext>
            </a:extLst>
          </p:cNvPr>
          <p:cNvSpPr/>
          <p:nvPr/>
        </p:nvSpPr>
        <p:spPr>
          <a:xfrm>
            <a:off x="838201" y="4007796"/>
            <a:ext cx="10515600" cy="2645923"/>
          </a:xfrm>
          <a:prstGeom prst="rect">
            <a:avLst/>
          </a:prstGeom>
          <a:solidFill>
            <a:schemeClr val="accent4">
              <a:lumMod val="60000"/>
              <a:lumOff val="40000"/>
            </a:schemeClr>
          </a:solidFill>
          <a:ln w="25400"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ja-JP" sz="2400" dirty="0">
                <a:solidFill>
                  <a:schemeClr val="tx1"/>
                </a:solidFill>
                <a:latin typeface="HGPMinchoE" panose="02020900000000000000" pitchFamily="18" charset="-128"/>
                <a:ea typeface="HGPMinchoE" panose="02020900000000000000" pitchFamily="18" charset="-128"/>
              </a:rPr>
              <a:t>&lt;&lt;</a:t>
            </a:r>
            <a:r>
              <a:rPr lang="ja-JP" altLang="en-US" sz="2400" b="1">
                <a:solidFill>
                  <a:schemeClr val="tx1"/>
                </a:solidFill>
                <a:latin typeface="HGPMinchoE" panose="02020900000000000000" pitchFamily="18" charset="-128"/>
                <a:ea typeface="HGPMinchoE" panose="02020900000000000000" pitchFamily="18" charset="-128"/>
              </a:rPr>
              <a:t>斉一説</a:t>
            </a:r>
            <a:r>
              <a:rPr lang="en-US" altLang="ja-JP" sz="2400" dirty="0">
                <a:solidFill>
                  <a:schemeClr val="tx1"/>
                </a:solidFill>
                <a:latin typeface="HGPMinchoE" panose="02020900000000000000" pitchFamily="18" charset="-128"/>
                <a:ea typeface="HGPMinchoE" panose="02020900000000000000" pitchFamily="18" charset="-128"/>
              </a:rPr>
              <a:t>&gt;&gt;</a:t>
            </a:r>
          </a:p>
          <a:p>
            <a:pPr marL="342900" indent="-342900" algn="just">
              <a:buFont typeface="Arial" panose="020B0604020202020204" pitchFamily="34" charset="0"/>
              <a:buChar char="•"/>
            </a:pPr>
            <a:r>
              <a:rPr lang="ja-JP" altLang="en-US" sz="2400">
                <a:solidFill>
                  <a:schemeClr val="tx1"/>
                </a:solidFill>
                <a:latin typeface="HGPMinchoE" panose="02020900000000000000" pitchFamily="18" charset="-128"/>
                <a:ea typeface="HGPMinchoE" panose="02020900000000000000" pitchFamily="18" charset="-128"/>
              </a:rPr>
              <a:t>地球上で過去に起きた地質プロセスは現在進行形の地質プロセスを用いて説明することができるとする考え方</a:t>
            </a:r>
            <a:endParaRPr lang="en-US" altLang="ja-JP" sz="2400" dirty="0">
              <a:solidFill>
                <a:schemeClr val="tx1"/>
              </a:solidFill>
              <a:latin typeface="HGPMinchoE" panose="02020900000000000000" pitchFamily="18" charset="-128"/>
              <a:ea typeface="HGPMinchoE" panose="02020900000000000000" pitchFamily="18" charset="-128"/>
            </a:endParaRPr>
          </a:p>
          <a:p>
            <a:pPr marL="342900" indent="-342900" algn="just">
              <a:buFont typeface="Arial" panose="020B0604020202020204" pitchFamily="34" charset="0"/>
              <a:buChar char="•"/>
            </a:pPr>
            <a:r>
              <a:rPr lang="ja-JP" altLang="en-US" sz="2400">
                <a:solidFill>
                  <a:schemeClr val="tx1"/>
                </a:solidFill>
                <a:latin typeface="HGPMinchoE" panose="02020900000000000000" pitchFamily="18" charset="-128"/>
                <a:ea typeface="HGPMinchoE" panose="02020900000000000000" pitchFamily="18" charset="-128"/>
              </a:rPr>
              <a:t>地質学においては極めて普遍的で多くの理論の基盤となっている</a:t>
            </a:r>
            <a:endParaRPr lang="en-US" altLang="ja-JP" sz="2400" dirty="0">
              <a:solidFill>
                <a:schemeClr val="tx1"/>
              </a:solidFill>
              <a:latin typeface="HGPMinchoE" panose="02020900000000000000" pitchFamily="18" charset="-128"/>
              <a:ea typeface="HGPMinchoE" panose="02020900000000000000" pitchFamily="18" charset="-128"/>
            </a:endParaRPr>
          </a:p>
          <a:p>
            <a:pPr marL="342900" indent="-342900" algn="just">
              <a:buFont typeface="Arial" panose="020B0604020202020204" pitchFamily="34" charset="0"/>
              <a:buChar char="•"/>
            </a:pPr>
            <a:r>
              <a:rPr lang="ja-JP" altLang="en-US" sz="2400">
                <a:solidFill>
                  <a:schemeClr val="tx1"/>
                </a:solidFill>
                <a:latin typeface="HGPMinchoE" panose="02020900000000000000" pitchFamily="18" charset="-128"/>
                <a:ea typeface="HGPMinchoE" panose="02020900000000000000" pitchFamily="18" charset="-128"/>
              </a:rPr>
              <a:t>この場合、隕石衝突は地質学的タイムスケールの中で繰り返し起こるような現象ではないため疑問が呈される</a:t>
            </a:r>
            <a:endParaRPr lang="en-US" altLang="ja-JP" sz="2400" dirty="0">
              <a:solidFill>
                <a:schemeClr val="tx1"/>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286148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3828-0EF0-FB4A-BD77-96E0380AE17A}"/>
              </a:ext>
            </a:extLst>
          </p:cNvPr>
          <p:cNvSpPr>
            <a:spLocks noGrp="1"/>
          </p:cNvSpPr>
          <p:nvPr>
            <p:ph type="title"/>
          </p:nvPr>
        </p:nvSpPr>
        <p:spPr/>
        <p:txBody>
          <a:bodyPr/>
          <a:lstStyle/>
          <a:p>
            <a:pPr algn="ctr"/>
            <a:r>
              <a:rPr lang="ja-JP" altLang="en-US">
                <a:latin typeface="HGPMinchoE" panose="02020900000000000000" pitchFamily="18" charset="-128"/>
                <a:ea typeface="HGPMinchoE" panose="02020900000000000000" pitchFamily="18" charset="-128"/>
              </a:rPr>
              <a:t>絶滅の要因は何か？</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1223F5DD-7250-A14D-89E4-3F14C1BCA832}"/>
              </a:ext>
            </a:extLst>
          </p:cNvPr>
          <p:cNvSpPr>
            <a:spLocks noGrp="1"/>
          </p:cNvSpPr>
          <p:nvPr>
            <p:ph idx="1"/>
          </p:nvPr>
        </p:nvSpPr>
        <p:spPr>
          <a:xfrm>
            <a:off x="838200" y="1825625"/>
            <a:ext cx="11165732" cy="3407856"/>
          </a:xfrm>
        </p:spPr>
        <p:txBody>
          <a:bodyPr>
            <a:normAutofit/>
          </a:bodyPr>
          <a:lstStyle/>
          <a:p>
            <a:pPr marL="0" indent="0">
              <a:buNone/>
            </a:pPr>
            <a:r>
              <a:rPr lang="ja-JP" altLang="en-US">
                <a:latin typeface="HGPMinchoE" panose="02020900000000000000" pitchFamily="18" charset="-128"/>
                <a:ea typeface="HGPMinchoE" panose="02020900000000000000" pitchFamily="18" charset="-128"/>
              </a:rPr>
              <a:t>他の大量絶滅の場合は</a:t>
            </a:r>
            <a:endParaRPr lang="en-US" altLang="ja-JP" dirty="0">
              <a:latin typeface="HGPMinchoE" panose="02020900000000000000" pitchFamily="18" charset="-128"/>
              <a:ea typeface="HGPMinchoE" panose="02020900000000000000" pitchFamily="18" charset="-128"/>
            </a:endParaRPr>
          </a:p>
          <a:p>
            <a:pPr marL="0" indent="0">
              <a:buNone/>
            </a:pPr>
            <a:endParaRPr lang="en-US" altLang="ja-JP" sz="800" dirty="0">
              <a:latin typeface="HGPMinchoE" panose="02020900000000000000" pitchFamily="18" charset="-128"/>
              <a:ea typeface="HGPMinchoE" panose="02020900000000000000" pitchFamily="18" charset="-128"/>
            </a:endParaRPr>
          </a:p>
          <a:p>
            <a:pPr marL="0" indent="0">
              <a:buNone/>
            </a:pPr>
            <a:r>
              <a:rPr lang="ja-JP" altLang="en-US">
                <a:solidFill>
                  <a:srgbClr val="FF0000"/>
                </a:solidFill>
                <a:latin typeface="HGPMinchoE" panose="02020900000000000000" pitchFamily="18" charset="-128"/>
                <a:ea typeface="HGPMinchoE" panose="02020900000000000000" pitchFamily="18" charset="-128"/>
              </a:rPr>
              <a:t>生態系の崩壊</a:t>
            </a:r>
            <a:endParaRPr lang="en-US" altLang="ja-JP" dirty="0">
              <a:solidFill>
                <a:srgbClr val="FF0000"/>
              </a:solidFill>
              <a:latin typeface="HGPMinchoE" panose="02020900000000000000" pitchFamily="18" charset="-128"/>
              <a:ea typeface="HGPMinchoE" panose="02020900000000000000" pitchFamily="18" charset="-128"/>
            </a:endParaRPr>
          </a:p>
          <a:p>
            <a:pPr marL="0" indent="0">
              <a:buNone/>
            </a:pPr>
            <a:r>
              <a:rPr lang="en-US" altLang="ja-JP"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物質循環の停滞・絶滅の渦</a:t>
            </a:r>
            <a:endParaRPr lang="en-US" altLang="ja-JP" dirty="0">
              <a:latin typeface="HGPMinchoE" panose="02020900000000000000" pitchFamily="18" charset="-128"/>
              <a:ea typeface="HGPMinchoE" panose="02020900000000000000" pitchFamily="18" charset="-128"/>
            </a:endParaRPr>
          </a:p>
          <a:p>
            <a:endParaRPr lang="en-US" dirty="0">
              <a:latin typeface="HGPMinchoE" panose="02020900000000000000" pitchFamily="18" charset="-128"/>
              <a:ea typeface="HGPMinchoE" panose="02020900000000000000" pitchFamily="18" charset="-128"/>
            </a:endParaRPr>
          </a:p>
          <a:p>
            <a:pPr marL="0" indent="0">
              <a:buNone/>
            </a:pPr>
            <a:r>
              <a:rPr lang="ja-JP" altLang="en-US">
                <a:solidFill>
                  <a:srgbClr val="FF0000"/>
                </a:solidFill>
                <a:latin typeface="HGPMinchoE" panose="02020900000000000000" pitchFamily="18" charset="-128"/>
                <a:ea typeface="HGPMinchoE" panose="02020900000000000000" pitchFamily="18" charset="-128"/>
              </a:rPr>
              <a:t>環境の変動</a:t>
            </a:r>
            <a:endParaRPr lang="en-US" altLang="ja-JP" dirty="0">
              <a:solidFill>
                <a:srgbClr val="FF0000"/>
              </a:solidFill>
              <a:latin typeface="HGPMinchoE" panose="02020900000000000000" pitchFamily="18" charset="-128"/>
              <a:ea typeface="HGPMinchoE" panose="02020900000000000000" pitchFamily="18" charset="-128"/>
            </a:endParaRPr>
          </a:p>
          <a:p>
            <a:pPr marL="0" indent="0">
              <a:buNone/>
            </a:pPr>
            <a:r>
              <a:rPr lang="en-US"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大気循環の変化・大気組成の変化・火山の噴火・海洋循環の変化</a:t>
            </a:r>
            <a:endParaRPr lang="en-US" dirty="0">
              <a:latin typeface="HGPMinchoE" panose="02020900000000000000" pitchFamily="18" charset="-128"/>
              <a:ea typeface="HGPMinchoE" panose="02020900000000000000" pitchFamily="18" charset="-128"/>
            </a:endParaRPr>
          </a:p>
          <a:p>
            <a:endParaRPr lang="en-US" dirty="0"/>
          </a:p>
        </p:txBody>
      </p:sp>
      <p:grpSp>
        <p:nvGrpSpPr>
          <p:cNvPr id="14" name="Group 13">
            <a:extLst>
              <a:ext uri="{FF2B5EF4-FFF2-40B4-BE49-F238E27FC236}">
                <a16:creationId xmlns:a16="http://schemas.microsoft.com/office/drawing/2014/main" id="{6B0EACFB-2560-C647-9CFF-F2562722CC72}"/>
              </a:ext>
            </a:extLst>
          </p:cNvPr>
          <p:cNvGrpSpPr/>
          <p:nvPr/>
        </p:nvGrpSpPr>
        <p:grpSpPr>
          <a:xfrm>
            <a:off x="1155158" y="5368418"/>
            <a:ext cx="10634765" cy="1372690"/>
            <a:chOff x="838198" y="5368418"/>
            <a:chExt cx="10634765" cy="1372690"/>
          </a:xfrm>
        </p:grpSpPr>
        <p:sp>
          <p:nvSpPr>
            <p:cNvPr id="10" name="Oval 9">
              <a:extLst>
                <a:ext uri="{FF2B5EF4-FFF2-40B4-BE49-F238E27FC236}">
                  <a16:creationId xmlns:a16="http://schemas.microsoft.com/office/drawing/2014/main" id="{ADE858CD-67AC-9C4A-8EFF-33339334743D}"/>
                </a:ext>
              </a:extLst>
            </p:cNvPr>
            <p:cNvSpPr/>
            <p:nvPr/>
          </p:nvSpPr>
          <p:spPr>
            <a:xfrm>
              <a:off x="838198" y="5368418"/>
              <a:ext cx="5053555" cy="13242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i="1">
                  <a:solidFill>
                    <a:schemeClr val="tx1"/>
                  </a:solidFill>
                  <a:latin typeface="HGPMinchoE" panose="02020900000000000000" pitchFamily="18" charset="-128"/>
                  <a:ea typeface="HGPMinchoE" panose="02020900000000000000" pitchFamily="18" charset="-128"/>
                </a:rPr>
                <a:t>生物を取り巻く環境の変化の速度</a:t>
              </a:r>
              <a:endParaRPr lang="en-US" sz="2800" i="1" dirty="0">
                <a:solidFill>
                  <a:schemeClr val="tx1"/>
                </a:solidFill>
                <a:latin typeface="HGPMinchoE" panose="02020900000000000000" pitchFamily="18" charset="-128"/>
                <a:ea typeface="HGPMinchoE" panose="02020900000000000000" pitchFamily="18" charset="-128"/>
              </a:endParaRPr>
            </a:p>
          </p:txBody>
        </p:sp>
        <p:sp>
          <p:nvSpPr>
            <p:cNvPr id="11" name="TextBox 10">
              <a:extLst>
                <a:ext uri="{FF2B5EF4-FFF2-40B4-BE49-F238E27FC236}">
                  <a16:creationId xmlns:a16="http://schemas.microsoft.com/office/drawing/2014/main" id="{573FFF1A-68DE-0C4A-AC72-71D35F83D999}"/>
                </a:ext>
              </a:extLst>
            </p:cNvPr>
            <p:cNvSpPr txBox="1"/>
            <p:nvPr/>
          </p:nvSpPr>
          <p:spPr>
            <a:xfrm>
              <a:off x="5891754" y="5568859"/>
              <a:ext cx="529312" cy="923330"/>
            </a:xfrm>
            <a:prstGeom prst="rect">
              <a:avLst/>
            </a:prstGeom>
            <a:noFill/>
            <a:ln>
              <a:noFill/>
            </a:ln>
          </p:spPr>
          <p:txBody>
            <a:bodyPr wrap="none" rtlCol="0">
              <a:spAutoFit/>
            </a:bodyPr>
            <a:lstStyle/>
            <a:p>
              <a:r>
                <a:rPr lang="en-US" sz="5400" dirty="0"/>
                <a:t>&gt;</a:t>
              </a:r>
            </a:p>
          </p:txBody>
        </p:sp>
        <p:sp>
          <p:nvSpPr>
            <p:cNvPr id="13" name="Oval 12">
              <a:extLst>
                <a:ext uri="{FF2B5EF4-FFF2-40B4-BE49-F238E27FC236}">
                  <a16:creationId xmlns:a16="http://schemas.microsoft.com/office/drawing/2014/main" id="{8AB9E583-8456-4948-A812-0C9274487CC2}"/>
                </a:ext>
              </a:extLst>
            </p:cNvPr>
            <p:cNvSpPr/>
            <p:nvPr/>
          </p:nvSpPr>
          <p:spPr>
            <a:xfrm>
              <a:off x="6421066" y="5379236"/>
              <a:ext cx="5051897" cy="136187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i="1">
                  <a:solidFill>
                    <a:schemeClr val="tx1"/>
                  </a:solidFill>
                  <a:latin typeface="HGPMinchoE" panose="02020900000000000000" pitchFamily="18" charset="-128"/>
                  <a:ea typeface="HGPMinchoE" panose="02020900000000000000" pitchFamily="18" charset="-128"/>
                </a:rPr>
                <a:t>生物の適応・進化速度</a:t>
              </a:r>
              <a:endParaRPr lang="en-US" sz="2800" i="1" dirty="0">
                <a:solidFill>
                  <a:schemeClr val="tx1"/>
                </a:solidFill>
                <a:latin typeface="HGPMinchoE" panose="02020900000000000000" pitchFamily="18" charset="-128"/>
                <a:ea typeface="HGPMinchoE" panose="02020900000000000000" pitchFamily="18" charset="-128"/>
              </a:endParaRPr>
            </a:p>
          </p:txBody>
        </p:sp>
      </p:grpSp>
    </p:spTree>
    <p:extLst>
      <p:ext uri="{BB962C8B-B14F-4D97-AF65-F5344CB8AC3E}">
        <p14:creationId xmlns:p14="http://schemas.microsoft.com/office/powerpoint/2010/main" val="136209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B324-98D4-2B42-AAB9-43FD2CC2C8EF}"/>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あらすじ</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1FA10CE9-A119-8F46-B80F-1F951415BC2B}"/>
              </a:ext>
            </a:extLst>
          </p:cNvPr>
          <p:cNvSpPr>
            <a:spLocks noGrp="1"/>
          </p:cNvSpPr>
          <p:nvPr>
            <p:ph idx="1"/>
          </p:nvPr>
        </p:nvSpPr>
        <p:spPr/>
        <p:txBody>
          <a:bodyPr>
            <a:normAutofit lnSpcReduction="10000"/>
          </a:bodyPr>
          <a:lstStyle/>
          <a:p>
            <a:r>
              <a:rPr lang="ja-JP" altLang="en-US">
                <a:latin typeface="HGPMinchoE" panose="02020900000000000000" pitchFamily="18" charset="-128"/>
                <a:ea typeface="HGPMinchoE" panose="02020900000000000000" pitchFamily="18" charset="-128"/>
              </a:rPr>
              <a:t>事件発生</a:t>
            </a:r>
            <a:endParaRPr lang="en-US" altLang="ja-JP" dirty="0">
              <a:latin typeface="HGPMinchoE" panose="02020900000000000000" pitchFamily="18" charset="-128"/>
              <a:ea typeface="HGPMinchoE" panose="02020900000000000000" pitchFamily="18" charset="-128"/>
            </a:endParaRPr>
          </a:p>
          <a:p>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状況証拠</a:t>
            </a:r>
            <a:endParaRPr lang="en-US" altLang="ja-JP" dirty="0">
              <a:latin typeface="HGPMinchoE" panose="02020900000000000000" pitchFamily="18" charset="-128"/>
              <a:ea typeface="HGPMinchoE" panose="02020900000000000000" pitchFamily="18" charset="-128"/>
            </a:endParaRPr>
          </a:p>
          <a:p>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推理</a:t>
            </a:r>
            <a:endParaRPr lang="en-US" altLang="ja-JP" dirty="0">
              <a:latin typeface="HGPMinchoE" panose="02020900000000000000" pitchFamily="18" charset="-128"/>
              <a:ea typeface="HGPMinchoE" panose="02020900000000000000" pitchFamily="18" charset="-128"/>
            </a:endParaRPr>
          </a:p>
          <a:p>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あれれ</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a:t>
            </a:r>
            <a:endParaRPr lang="en-US" altLang="ja-JP" dirty="0">
              <a:latin typeface="HGPMinchoE" panose="02020900000000000000" pitchFamily="18" charset="-128"/>
              <a:ea typeface="HGPMinchoE" panose="02020900000000000000" pitchFamily="18" charset="-128"/>
            </a:endParaRPr>
          </a:p>
          <a:p>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真実は</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いつも一つ！</a:t>
            </a:r>
            <a:r>
              <a:rPr lang="en-US" altLang="ja-JP" dirty="0">
                <a:latin typeface="HGPMinchoE" panose="02020900000000000000" pitchFamily="18" charset="-128"/>
                <a:ea typeface="HGPMinchoE" panose="02020900000000000000" pitchFamily="18" charset="-128"/>
              </a:rPr>
              <a:t>)</a:t>
            </a:r>
            <a:endParaRPr lang="en-US" dirty="0">
              <a:latin typeface="HGPMinchoE" panose="02020900000000000000" pitchFamily="18" charset="-128"/>
              <a:ea typeface="HGPMinchoE" panose="02020900000000000000" pitchFamily="18" charset="-128"/>
            </a:endParaRPr>
          </a:p>
        </p:txBody>
      </p:sp>
      <p:pic>
        <p:nvPicPr>
          <p:cNvPr id="4" name="Picture 3">
            <a:extLst>
              <a:ext uri="{FF2B5EF4-FFF2-40B4-BE49-F238E27FC236}">
                <a16:creationId xmlns:a16="http://schemas.microsoft.com/office/drawing/2014/main" id="{8C5AF749-5E4E-674A-A3F6-1356259D232F}"/>
              </a:ext>
            </a:extLst>
          </p:cNvPr>
          <p:cNvPicPr>
            <a:picLocks noChangeAspect="1"/>
          </p:cNvPicPr>
          <p:nvPr/>
        </p:nvPicPr>
        <p:blipFill>
          <a:blip r:embed="rId2"/>
          <a:stretch>
            <a:fillRect/>
          </a:stretch>
        </p:blipFill>
        <p:spPr>
          <a:xfrm>
            <a:off x="4725062" y="1690688"/>
            <a:ext cx="6987967" cy="4486275"/>
          </a:xfrm>
          <a:prstGeom prst="rect">
            <a:avLst/>
          </a:prstGeom>
        </p:spPr>
      </p:pic>
      <p:sp>
        <p:nvSpPr>
          <p:cNvPr id="5" name="TextBox 4">
            <a:extLst>
              <a:ext uri="{FF2B5EF4-FFF2-40B4-BE49-F238E27FC236}">
                <a16:creationId xmlns:a16="http://schemas.microsoft.com/office/drawing/2014/main" id="{167A14DF-0FA3-F041-B956-14B358425AE2}"/>
              </a:ext>
            </a:extLst>
          </p:cNvPr>
          <p:cNvSpPr txBox="1"/>
          <p:nvPr/>
        </p:nvSpPr>
        <p:spPr>
          <a:xfrm>
            <a:off x="10573789" y="6239625"/>
            <a:ext cx="648960" cy="369332"/>
          </a:xfrm>
          <a:prstGeom prst="rect">
            <a:avLst/>
          </a:prstGeom>
          <a:noFill/>
        </p:spPr>
        <p:txBody>
          <a:bodyPr wrap="none" rtlCol="0">
            <a:spAutoFit/>
          </a:bodyPr>
          <a:lstStyle/>
          <a:p>
            <a:r>
              <a:rPr lang="en-US" dirty="0"/>
              <a:t>Ref.1</a:t>
            </a:r>
          </a:p>
        </p:txBody>
      </p:sp>
    </p:spTree>
    <p:extLst>
      <p:ext uri="{BB962C8B-B14F-4D97-AF65-F5344CB8AC3E}">
        <p14:creationId xmlns:p14="http://schemas.microsoft.com/office/powerpoint/2010/main" val="165927020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96D8-361F-084E-92FA-89DE2E34CA31}"/>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生態系の崩壊</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82A720F4-A44C-E94C-AB68-7F5F330C8969}"/>
              </a:ext>
            </a:extLst>
          </p:cNvPr>
          <p:cNvSpPr>
            <a:spLocks noGrp="1"/>
          </p:cNvSpPr>
          <p:nvPr>
            <p:ph idx="1"/>
          </p:nvPr>
        </p:nvSpPr>
        <p:spPr>
          <a:xfrm>
            <a:off x="838199" y="1825625"/>
            <a:ext cx="6623958" cy="4048233"/>
          </a:xfrm>
        </p:spPr>
        <p:txBody>
          <a:bodyPr/>
          <a:lstStyle/>
          <a:p>
            <a:pPr marL="0" indent="0">
              <a:buNone/>
            </a:pPr>
            <a:r>
              <a:rPr lang="ja-JP" altLang="en-US">
                <a:latin typeface="HGPMinchoE" panose="02020900000000000000" pitchFamily="18" charset="-128"/>
                <a:ea typeface="HGPMinchoE" panose="02020900000000000000" pitchFamily="18" charset="-128"/>
              </a:rPr>
              <a:t>そもそも　恐竜は</a:t>
            </a:r>
            <a:r>
              <a:rPr lang="ja-JP" altLang="en-US">
                <a:solidFill>
                  <a:srgbClr val="FF0000"/>
                </a:solidFill>
                <a:latin typeface="HGPMinchoE" panose="02020900000000000000" pitchFamily="18" charset="-128"/>
                <a:ea typeface="HGPMinchoE" panose="02020900000000000000" pitchFamily="18" charset="-128"/>
              </a:rPr>
              <a:t>絶滅しかけていた</a:t>
            </a:r>
            <a:r>
              <a:rPr lang="en-US" altLang="ja-JP" dirty="0">
                <a:latin typeface="HGPMinchoE" panose="02020900000000000000" pitchFamily="18" charset="-128"/>
                <a:ea typeface="HGPMinchoE" panose="02020900000000000000" pitchFamily="18" charset="-128"/>
              </a:rPr>
              <a:t>⁉︎</a:t>
            </a:r>
          </a:p>
          <a:p>
            <a:pPr marL="0" indent="0">
              <a:buNone/>
            </a:pPr>
            <a:endParaRPr lang="en-US" dirty="0">
              <a:latin typeface="HGPMinchoE" panose="02020900000000000000" pitchFamily="18" charset="-128"/>
              <a:ea typeface="HGPMinchoE" panose="02020900000000000000" pitchFamily="18" charset="-128"/>
            </a:endParaRPr>
          </a:p>
          <a:p>
            <a:pPr marL="0" indent="0">
              <a:buNone/>
            </a:pPr>
            <a:r>
              <a:rPr lang="ja-JP" altLang="en-US" sz="2400">
                <a:latin typeface="HGPMinchoE" panose="02020900000000000000" pitchFamily="18" charset="-128"/>
                <a:ea typeface="HGPMinchoE" panose="02020900000000000000" pitchFamily="18" charset="-128"/>
              </a:rPr>
              <a:t>白亜紀カンパニアン：</a:t>
            </a:r>
            <a:endParaRPr lang="en-US" altLang="ja-JP" sz="2400" dirty="0">
              <a:latin typeface="HGPMinchoE" panose="02020900000000000000" pitchFamily="18" charset="-128"/>
              <a:ea typeface="HGPMinchoE" panose="02020900000000000000" pitchFamily="18" charset="-128"/>
            </a:endParaRPr>
          </a:p>
          <a:p>
            <a:pPr marL="0" indent="0">
              <a:buNone/>
            </a:pPr>
            <a:r>
              <a:rPr lang="ja-JP" altLang="en-US" sz="2400">
                <a:latin typeface="HGPMinchoE" panose="02020900000000000000" pitchFamily="18" charset="-128"/>
                <a:ea typeface="HGPMinchoE" panose="02020900000000000000" pitchFamily="18" charset="-128"/>
              </a:rPr>
              <a:t>豊富な種類の植物食恐竜</a:t>
            </a:r>
            <a:endParaRPr lang="en-US" altLang="ja-JP" sz="2400" dirty="0">
              <a:latin typeface="HGPMinchoE" panose="02020900000000000000" pitchFamily="18" charset="-128"/>
              <a:ea typeface="HGPMinchoE" panose="02020900000000000000" pitchFamily="18" charset="-128"/>
            </a:endParaRPr>
          </a:p>
          <a:p>
            <a:pPr marL="0" indent="0">
              <a:buNone/>
            </a:pPr>
            <a:r>
              <a:rPr lang="en-US" altLang="ja-JP" sz="2400" dirty="0">
                <a:latin typeface="HGPMinchoE" panose="02020900000000000000" pitchFamily="18" charset="-128"/>
                <a:ea typeface="HGPMinchoE" panose="02020900000000000000" pitchFamily="18" charset="-128"/>
              </a:rPr>
              <a:t>↓</a:t>
            </a:r>
          </a:p>
          <a:p>
            <a:pPr marL="0" indent="0">
              <a:buNone/>
            </a:pPr>
            <a:r>
              <a:rPr lang="ja-JP" altLang="en-US" sz="2400">
                <a:latin typeface="HGPMinchoE" panose="02020900000000000000" pitchFamily="18" charset="-128"/>
                <a:ea typeface="HGPMinchoE" panose="02020900000000000000" pitchFamily="18" charset="-128"/>
              </a:rPr>
              <a:t>白亜紀マーストリヒチアン：</a:t>
            </a:r>
            <a:endParaRPr lang="en-US" altLang="ja-JP" sz="2400" dirty="0">
              <a:latin typeface="HGPMinchoE" panose="02020900000000000000" pitchFamily="18" charset="-128"/>
              <a:ea typeface="HGPMinchoE" panose="02020900000000000000" pitchFamily="18" charset="-128"/>
            </a:endParaRPr>
          </a:p>
          <a:p>
            <a:pPr marL="0" indent="0">
              <a:buNone/>
            </a:pPr>
            <a:r>
              <a:rPr lang="ja-JP" altLang="en-US" sz="2400">
                <a:latin typeface="HGPMinchoE" panose="02020900000000000000" pitchFamily="18" charset="-128"/>
                <a:ea typeface="HGPMinchoE" panose="02020900000000000000" pitchFamily="18" charset="-128"/>
              </a:rPr>
              <a:t>植物食恐竜の種数減少　</a:t>
            </a:r>
            <a:r>
              <a:rPr lang="en-US" altLang="ja-JP" sz="2400" dirty="0">
                <a:latin typeface="HGPMinchoE" panose="02020900000000000000" pitchFamily="18" charset="-128"/>
                <a:ea typeface="HGPMinchoE" panose="02020900000000000000" pitchFamily="18" charset="-128"/>
              </a:rPr>
              <a:t>=</a:t>
            </a:r>
            <a:r>
              <a:rPr lang="ja-JP" altLang="en-US" sz="2400">
                <a:solidFill>
                  <a:srgbClr val="FF0000"/>
                </a:solidFill>
                <a:latin typeface="HGPMinchoE" panose="02020900000000000000" pitchFamily="18" charset="-128"/>
                <a:ea typeface="HGPMinchoE" panose="02020900000000000000" pitchFamily="18" charset="-128"/>
              </a:rPr>
              <a:t>脆弱な生態系</a:t>
            </a:r>
            <a:endParaRPr lang="en-US" altLang="ja-JP" sz="2400" dirty="0">
              <a:solidFill>
                <a:srgbClr val="FF0000"/>
              </a:solidFill>
              <a:latin typeface="HGPMinchoE" panose="02020900000000000000" pitchFamily="18" charset="-128"/>
              <a:ea typeface="HGPMinchoE" panose="02020900000000000000" pitchFamily="18" charset="-128"/>
            </a:endParaRPr>
          </a:p>
          <a:p>
            <a:pPr marL="0" indent="0">
              <a:buNone/>
            </a:pPr>
            <a:endParaRPr lang="en-US" altLang="ja-JP" sz="2400" dirty="0">
              <a:solidFill>
                <a:srgbClr val="FF0000"/>
              </a:solidFill>
              <a:latin typeface="HGPMinchoE" panose="02020900000000000000" pitchFamily="18" charset="-128"/>
              <a:ea typeface="HGPMinchoE" panose="02020900000000000000" pitchFamily="18" charset="-128"/>
            </a:endParaRPr>
          </a:p>
        </p:txBody>
      </p:sp>
      <p:sp>
        <p:nvSpPr>
          <p:cNvPr id="4" name="TextBox 3">
            <a:extLst>
              <a:ext uri="{FF2B5EF4-FFF2-40B4-BE49-F238E27FC236}">
                <a16:creationId xmlns:a16="http://schemas.microsoft.com/office/drawing/2014/main" id="{32DD69D9-81AD-B942-8A8B-E1801914E347}"/>
              </a:ext>
            </a:extLst>
          </p:cNvPr>
          <p:cNvSpPr txBox="1"/>
          <p:nvPr/>
        </p:nvSpPr>
        <p:spPr>
          <a:xfrm>
            <a:off x="0" y="6488668"/>
            <a:ext cx="659155" cy="369332"/>
          </a:xfrm>
          <a:prstGeom prst="rect">
            <a:avLst/>
          </a:prstGeom>
          <a:noFill/>
        </p:spPr>
        <p:txBody>
          <a:bodyPr wrap="none" rtlCol="0">
            <a:spAutoFit/>
          </a:bodyPr>
          <a:lstStyle/>
          <a:p>
            <a:r>
              <a:rPr lang="en-US" dirty="0"/>
              <a:t>Ref 8</a:t>
            </a:r>
          </a:p>
        </p:txBody>
      </p:sp>
    </p:spTree>
    <p:extLst>
      <p:ext uri="{BB962C8B-B14F-4D97-AF65-F5344CB8AC3E}">
        <p14:creationId xmlns:p14="http://schemas.microsoft.com/office/powerpoint/2010/main" val="1330002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0AF161F-50D0-2D4A-9207-0BABA2D6294B}"/>
              </a:ext>
            </a:extLst>
          </p:cNvPr>
          <p:cNvPicPr>
            <a:picLocks noChangeAspect="1"/>
          </p:cNvPicPr>
          <p:nvPr/>
        </p:nvPicPr>
        <p:blipFill rotWithShape="1">
          <a:blip r:embed="rId3">
            <a:alphaModFix amt="20000"/>
          </a:blip>
          <a:srcRect t="25098" b="-392"/>
          <a:stretch/>
        </p:blipFill>
        <p:spPr>
          <a:xfrm>
            <a:off x="0" y="0"/>
            <a:ext cx="12144419" cy="6858000"/>
          </a:xfrm>
          <a:prstGeom prst="rect">
            <a:avLst/>
          </a:prstGeom>
          <a:effectLst>
            <a:outerShdw blurRad="50800" dist="50800" dir="5400000" algn="ctr" rotWithShape="0">
              <a:srgbClr val="000000"/>
            </a:outerShdw>
            <a:reflection endPos="0" dir="5400000" sy="-100000" algn="bl" rotWithShape="0"/>
          </a:effectLst>
        </p:spPr>
      </p:pic>
      <p:pic>
        <p:nvPicPr>
          <p:cNvPr id="7" name="Picture 6">
            <a:extLst>
              <a:ext uri="{FF2B5EF4-FFF2-40B4-BE49-F238E27FC236}">
                <a16:creationId xmlns:a16="http://schemas.microsoft.com/office/drawing/2014/main" id="{9989B9F3-E613-0441-8991-FDB5094BA196}"/>
              </a:ext>
            </a:extLst>
          </p:cNvPr>
          <p:cNvPicPr>
            <a:picLocks noChangeAspect="1"/>
          </p:cNvPicPr>
          <p:nvPr/>
        </p:nvPicPr>
        <p:blipFill>
          <a:blip r:embed="rId4"/>
          <a:stretch>
            <a:fillRect/>
          </a:stretch>
        </p:blipFill>
        <p:spPr>
          <a:xfrm>
            <a:off x="87774" y="4116102"/>
            <a:ext cx="2638268" cy="1970558"/>
          </a:xfrm>
          <a:prstGeom prst="rect">
            <a:avLst/>
          </a:prstGeom>
        </p:spPr>
      </p:pic>
      <p:pic>
        <p:nvPicPr>
          <p:cNvPr id="9" name="Picture 8">
            <a:extLst>
              <a:ext uri="{FF2B5EF4-FFF2-40B4-BE49-F238E27FC236}">
                <a16:creationId xmlns:a16="http://schemas.microsoft.com/office/drawing/2014/main" id="{673361F5-41DE-7E45-9B92-15DFA178D79B}"/>
              </a:ext>
            </a:extLst>
          </p:cNvPr>
          <p:cNvPicPr>
            <a:picLocks noChangeAspect="1"/>
          </p:cNvPicPr>
          <p:nvPr/>
        </p:nvPicPr>
        <p:blipFill>
          <a:blip r:embed="rId5"/>
          <a:stretch>
            <a:fillRect/>
          </a:stretch>
        </p:blipFill>
        <p:spPr>
          <a:xfrm>
            <a:off x="8964706" y="4589929"/>
            <a:ext cx="2671482" cy="2003612"/>
          </a:xfrm>
          <a:prstGeom prst="rect">
            <a:avLst/>
          </a:prstGeom>
        </p:spPr>
      </p:pic>
      <p:pic>
        <p:nvPicPr>
          <p:cNvPr id="11" name="Picture 10">
            <a:extLst>
              <a:ext uri="{FF2B5EF4-FFF2-40B4-BE49-F238E27FC236}">
                <a16:creationId xmlns:a16="http://schemas.microsoft.com/office/drawing/2014/main" id="{83E59733-57AB-9B4B-8468-22EF19183C42}"/>
              </a:ext>
            </a:extLst>
          </p:cNvPr>
          <p:cNvPicPr>
            <a:picLocks noChangeAspect="1"/>
          </p:cNvPicPr>
          <p:nvPr/>
        </p:nvPicPr>
        <p:blipFill>
          <a:blip r:embed="rId6"/>
          <a:stretch>
            <a:fillRect/>
          </a:stretch>
        </p:blipFill>
        <p:spPr>
          <a:xfrm>
            <a:off x="5044758" y="4638031"/>
            <a:ext cx="2754536" cy="2057400"/>
          </a:xfrm>
          <a:prstGeom prst="rect">
            <a:avLst/>
          </a:prstGeom>
        </p:spPr>
      </p:pic>
      <p:pic>
        <p:nvPicPr>
          <p:cNvPr id="13" name="Picture 12">
            <a:extLst>
              <a:ext uri="{FF2B5EF4-FFF2-40B4-BE49-F238E27FC236}">
                <a16:creationId xmlns:a16="http://schemas.microsoft.com/office/drawing/2014/main" id="{09FC2599-917A-E944-B575-D41549F7FDB2}"/>
              </a:ext>
            </a:extLst>
          </p:cNvPr>
          <p:cNvPicPr>
            <a:picLocks noChangeAspect="1"/>
          </p:cNvPicPr>
          <p:nvPr/>
        </p:nvPicPr>
        <p:blipFill>
          <a:blip r:embed="rId7"/>
          <a:stretch>
            <a:fillRect/>
          </a:stretch>
        </p:blipFill>
        <p:spPr>
          <a:xfrm>
            <a:off x="7246397" y="3299012"/>
            <a:ext cx="2579306" cy="1934480"/>
          </a:xfrm>
          <a:prstGeom prst="rect">
            <a:avLst/>
          </a:prstGeom>
        </p:spPr>
      </p:pic>
      <p:pic>
        <p:nvPicPr>
          <p:cNvPr id="15" name="Picture 14">
            <a:extLst>
              <a:ext uri="{FF2B5EF4-FFF2-40B4-BE49-F238E27FC236}">
                <a16:creationId xmlns:a16="http://schemas.microsoft.com/office/drawing/2014/main" id="{2E773602-7AA1-E94E-B84A-D2FE4150CE6B}"/>
              </a:ext>
            </a:extLst>
          </p:cNvPr>
          <p:cNvPicPr>
            <a:picLocks noChangeAspect="1"/>
          </p:cNvPicPr>
          <p:nvPr/>
        </p:nvPicPr>
        <p:blipFill rotWithShape="1">
          <a:blip r:embed="rId8"/>
          <a:srcRect l="11158" t="20661" r="20351" b="23967"/>
          <a:stretch/>
        </p:blipFill>
        <p:spPr>
          <a:xfrm>
            <a:off x="442211" y="1809321"/>
            <a:ext cx="2989445" cy="1812604"/>
          </a:xfrm>
          <a:prstGeom prst="rect">
            <a:avLst/>
          </a:prstGeom>
        </p:spPr>
      </p:pic>
      <p:pic>
        <p:nvPicPr>
          <p:cNvPr id="5" name="Picture 4">
            <a:extLst>
              <a:ext uri="{FF2B5EF4-FFF2-40B4-BE49-F238E27FC236}">
                <a16:creationId xmlns:a16="http://schemas.microsoft.com/office/drawing/2014/main" id="{E171B4EE-00FB-F742-BAB6-F8C8946B40DA}"/>
              </a:ext>
            </a:extLst>
          </p:cNvPr>
          <p:cNvPicPr>
            <a:picLocks noChangeAspect="1"/>
          </p:cNvPicPr>
          <p:nvPr/>
        </p:nvPicPr>
        <p:blipFill>
          <a:blip r:embed="rId9"/>
          <a:stretch>
            <a:fillRect/>
          </a:stretch>
        </p:blipFill>
        <p:spPr>
          <a:xfrm>
            <a:off x="3962474" y="0"/>
            <a:ext cx="3836820" cy="2865773"/>
          </a:xfrm>
          <a:prstGeom prst="rect">
            <a:avLst/>
          </a:prstGeom>
        </p:spPr>
      </p:pic>
      <p:pic>
        <p:nvPicPr>
          <p:cNvPr id="17" name="Picture 16">
            <a:extLst>
              <a:ext uri="{FF2B5EF4-FFF2-40B4-BE49-F238E27FC236}">
                <a16:creationId xmlns:a16="http://schemas.microsoft.com/office/drawing/2014/main" id="{AB202BC4-D9DC-AC41-A9CF-417DFC83140B}"/>
              </a:ext>
            </a:extLst>
          </p:cNvPr>
          <p:cNvPicPr>
            <a:picLocks noChangeAspect="1"/>
          </p:cNvPicPr>
          <p:nvPr/>
        </p:nvPicPr>
        <p:blipFill rotWithShape="1">
          <a:blip r:embed="rId10"/>
          <a:srcRect l="20913" t="23938" r="17076"/>
          <a:stretch/>
        </p:blipFill>
        <p:spPr>
          <a:xfrm rot="5400000">
            <a:off x="2747308" y="4132672"/>
            <a:ext cx="2393261" cy="2201640"/>
          </a:xfrm>
          <a:prstGeom prst="rect">
            <a:avLst/>
          </a:prstGeom>
        </p:spPr>
      </p:pic>
      <p:pic>
        <p:nvPicPr>
          <p:cNvPr id="21" name="Picture 20">
            <a:extLst>
              <a:ext uri="{FF2B5EF4-FFF2-40B4-BE49-F238E27FC236}">
                <a16:creationId xmlns:a16="http://schemas.microsoft.com/office/drawing/2014/main" id="{D14DF4AE-19AC-864A-8A97-2016E769871A}"/>
              </a:ext>
            </a:extLst>
          </p:cNvPr>
          <p:cNvPicPr>
            <a:picLocks noChangeAspect="1"/>
          </p:cNvPicPr>
          <p:nvPr/>
        </p:nvPicPr>
        <p:blipFill>
          <a:blip r:embed="rId11"/>
          <a:stretch>
            <a:fillRect/>
          </a:stretch>
        </p:blipFill>
        <p:spPr>
          <a:xfrm>
            <a:off x="8498467" y="578247"/>
            <a:ext cx="3520758" cy="2640569"/>
          </a:xfrm>
          <a:prstGeom prst="rect">
            <a:avLst/>
          </a:prstGeom>
        </p:spPr>
      </p:pic>
      <p:sp>
        <p:nvSpPr>
          <p:cNvPr id="22" name="Rounded Rectangle 21">
            <a:extLst>
              <a:ext uri="{FF2B5EF4-FFF2-40B4-BE49-F238E27FC236}">
                <a16:creationId xmlns:a16="http://schemas.microsoft.com/office/drawing/2014/main" id="{0056DCBF-870D-F742-B220-5187A6B05109}"/>
              </a:ext>
            </a:extLst>
          </p:cNvPr>
          <p:cNvSpPr/>
          <p:nvPr/>
        </p:nvSpPr>
        <p:spPr>
          <a:xfrm>
            <a:off x="106814" y="337430"/>
            <a:ext cx="3359359" cy="134051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2800">
                <a:solidFill>
                  <a:schemeClr val="tx1"/>
                </a:solidFill>
                <a:latin typeface="HGPMinchoE" panose="02020900000000000000" pitchFamily="18" charset="-128"/>
                <a:ea typeface="HGPMinchoE" panose="02020900000000000000" pitchFamily="18" charset="-128"/>
              </a:rPr>
              <a:t>白亜紀カンパニアン</a:t>
            </a:r>
            <a:endParaRPr lang="en-US" altLang="ja-JP" sz="2800" dirty="0">
              <a:solidFill>
                <a:schemeClr val="tx1"/>
              </a:solidFill>
              <a:latin typeface="HGPMinchoE" panose="02020900000000000000" pitchFamily="18" charset="-128"/>
              <a:ea typeface="HGPMinchoE" panose="02020900000000000000" pitchFamily="18" charset="-128"/>
            </a:endParaRPr>
          </a:p>
          <a:p>
            <a:pPr algn="ctr"/>
            <a:r>
              <a:rPr lang="en-US" sz="2800" dirty="0">
                <a:solidFill>
                  <a:schemeClr val="tx1"/>
                </a:solidFill>
                <a:latin typeface="HGPMinchoE" panose="02020900000000000000" pitchFamily="18" charset="-128"/>
                <a:ea typeface="HGPMinchoE" panose="02020900000000000000" pitchFamily="18" charset="-128"/>
              </a:rPr>
              <a:t>7800〜7500</a:t>
            </a:r>
            <a:r>
              <a:rPr lang="ja-JP" altLang="en-US" sz="2800">
                <a:solidFill>
                  <a:schemeClr val="tx1"/>
                </a:solidFill>
                <a:latin typeface="HGPMinchoE" panose="02020900000000000000" pitchFamily="18" charset="-128"/>
                <a:ea typeface="HGPMinchoE" panose="02020900000000000000" pitchFamily="18" charset="-128"/>
              </a:rPr>
              <a:t>万年前</a:t>
            </a:r>
            <a:endParaRPr lang="en-US" sz="2800" dirty="0">
              <a:solidFill>
                <a:schemeClr val="tx1"/>
              </a:solidFill>
            </a:endParaRPr>
          </a:p>
        </p:txBody>
      </p:sp>
      <p:cxnSp>
        <p:nvCxnSpPr>
          <p:cNvPr id="24" name="Straight Arrow Connector 23">
            <a:extLst>
              <a:ext uri="{FF2B5EF4-FFF2-40B4-BE49-F238E27FC236}">
                <a16:creationId xmlns:a16="http://schemas.microsoft.com/office/drawing/2014/main" id="{1BF5AE74-53AE-D241-9EF5-027A430B6805}"/>
              </a:ext>
            </a:extLst>
          </p:cNvPr>
          <p:cNvCxnSpPr>
            <a:stCxn id="5" idx="2"/>
            <a:endCxn id="11" idx="0"/>
          </p:cNvCxnSpPr>
          <p:nvPr/>
        </p:nvCxnSpPr>
        <p:spPr>
          <a:xfrm>
            <a:off x="5880884" y="2865773"/>
            <a:ext cx="541142" cy="17722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1B003E-C92A-1649-A9B7-558160D66DEA}"/>
              </a:ext>
            </a:extLst>
          </p:cNvPr>
          <p:cNvCxnSpPr>
            <a:cxnSpLocks/>
          </p:cNvCxnSpPr>
          <p:nvPr/>
        </p:nvCxnSpPr>
        <p:spPr>
          <a:xfrm>
            <a:off x="5875007" y="2865773"/>
            <a:ext cx="3089699" cy="2725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4BF0AE3-2A4B-ED47-9B20-DC9F1DEA0801}"/>
              </a:ext>
            </a:extLst>
          </p:cNvPr>
          <p:cNvCxnSpPr>
            <a:endCxn id="17" idx="1"/>
          </p:cNvCxnSpPr>
          <p:nvPr/>
        </p:nvCxnSpPr>
        <p:spPr>
          <a:xfrm flipH="1">
            <a:off x="3943939" y="2865773"/>
            <a:ext cx="1936945" cy="11710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E2355B4-1E4F-2341-84C4-473A11F2B2A1}"/>
              </a:ext>
            </a:extLst>
          </p:cNvPr>
          <p:cNvCxnSpPr>
            <a:endCxn id="7" idx="0"/>
          </p:cNvCxnSpPr>
          <p:nvPr/>
        </p:nvCxnSpPr>
        <p:spPr>
          <a:xfrm flipH="1">
            <a:off x="1406908" y="2865773"/>
            <a:ext cx="4468099" cy="12503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2647FFF-4B77-A84F-AC67-E6B6BA79A6B4}"/>
              </a:ext>
            </a:extLst>
          </p:cNvPr>
          <p:cNvCxnSpPr>
            <a:cxnSpLocks/>
            <a:endCxn id="15" idx="3"/>
          </p:cNvCxnSpPr>
          <p:nvPr/>
        </p:nvCxnSpPr>
        <p:spPr>
          <a:xfrm flipH="1">
            <a:off x="3431656" y="1432886"/>
            <a:ext cx="512282" cy="1282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E79BF92-94C4-9A44-A166-21B410019587}"/>
              </a:ext>
            </a:extLst>
          </p:cNvPr>
          <p:cNvCxnSpPr>
            <a:cxnSpLocks/>
          </p:cNvCxnSpPr>
          <p:nvPr/>
        </p:nvCxnSpPr>
        <p:spPr>
          <a:xfrm>
            <a:off x="5997640" y="2887116"/>
            <a:ext cx="2661043" cy="4332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F38A968-5883-C64E-8658-2520CDAB869E}"/>
              </a:ext>
            </a:extLst>
          </p:cNvPr>
          <p:cNvCxnSpPr>
            <a:cxnSpLocks/>
          </p:cNvCxnSpPr>
          <p:nvPr/>
        </p:nvCxnSpPr>
        <p:spPr>
          <a:xfrm>
            <a:off x="7799294" y="1432886"/>
            <a:ext cx="736756" cy="4435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B064A49-B753-B74F-9FD4-05DDED92BF0A}"/>
              </a:ext>
            </a:extLst>
          </p:cNvPr>
          <p:cNvCxnSpPr>
            <a:endCxn id="9" idx="0"/>
          </p:cNvCxnSpPr>
          <p:nvPr/>
        </p:nvCxnSpPr>
        <p:spPr>
          <a:xfrm>
            <a:off x="7817829" y="1432886"/>
            <a:ext cx="2482618" cy="31570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1FC0EB1-06ED-C047-BD05-A285F5A6B96A}"/>
              </a:ext>
            </a:extLst>
          </p:cNvPr>
          <p:cNvCxnSpPr>
            <a:cxnSpLocks/>
            <a:endCxn id="9" idx="0"/>
          </p:cNvCxnSpPr>
          <p:nvPr/>
        </p:nvCxnSpPr>
        <p:spPr>
          <a:xfrm>
            <a:off x="10300447" y="3218816"/>
            <a:ext cx="0" cy="137111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34087D3-A0B1-FB44-B706-2FB956E6A859}"/>
              </a:ext>
            </a:extLst>
          </p:cNvPr>
          <p:cNvCxnSpPr>
            <a:endCxn id="13" idx="3"/>
          </p:cNvCxnSpPr>
          <p:nvPr/>
        </p:nvCxnSpPr>
        <p:spPr>
          <a:xfrm flipH="1">
            <a:off x="9825703" y="3299012"/>
            <a:ext cx="474744" cy="9672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762C8CD-1108-DB4A-9400-BECF4F33F8EF}"/>
              </a:ext>
            </a:extLst>
          </p:cNvPr>
          <p:cNvCxnSpPr>
            <a:endCxn id="7" idx="0"/>
          </p:cNvCxnSpPr>
          <p:nvPr/>
        </p:nvCxnSpPr>
        <p:spPr>
          <a:xfrm flipH="1">
            <a:off x="1406908" y="3621925"/>
            <a:ext cx="518145" cy="4941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3FA4D1-C3A4-6A4E-A13B-C0A83DD59684}"/>
              </a:ext>
            </a:extLst>
          </p:cNvPr>
          <p:cNvCxnSpPr/>
          <p:nvPr/>
        </p:nvCxnSpPr>
        <p:spPr>
          <a:xfrm>
            <a:off x="1925053" y="3621925"/>
            <a:ext cx="2018885" cy="4149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89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0AF161F-50D0-2D4A-9207-0BABA2D6294B}"/>
              </a:ext>
            </a:extLst>
          </p:cNvPr>
          <p:cNvPicPr>
            <a:picLocks noChangeAspect="1"/>
          </p:cNvPicPr>
          <p:nvPr/>
        </p:nvPicPr>
        <p:blipFill rotWithShape="1">
          <a:blip r:embed="rId3">
            <a:alphaModFix amt="20000"/>
          </a:blip>
          <a:srcRect t="25098" b="-392"/>
          <a:stretch/>
        </p:blipFill>
        <p:spPr>
          <a:xfrm>
            <a:off x="0" y="0"/>
            <a:ext cx="12144419" cy="6858000"/>
          </a:xfrm>
          <a:prstGeom prst="rect">
            <a:avLst/>
          </a:prstGeom>
          <a:effectLst>
            <a:outerShdw blurRad="50800" dist="50800" dir="5400000" algn="ctr" rotWithShape="0">
              <a:srgbClr val="000000"/>
            </a:outerShdw>
            <a:reflection endPos="0" dir="5400000" sy="-100000" algn="bl" rotWithShape="0"/>
          </a:effectLst>
        </p:spPr>
      </p:pic>
      <p:pic>
        <p:nvPicPr>
          <p:cNvPr id="13" name="Picture 12">
            <a:extLst>
              <a:ext uri="{FF2B5EF4-FFF2-40B4-BE49-F238E27FC236}">
                <a16:creationId xmlns:a16="http://schemas.microsoft.com/office/drawing/2014/main" id="{09FC2599-917A-E944-B575-D41549F7FDB2}"/>
              </a:ext>
            </a:extLst>
          </p:cNvPr>
          <p:cNvPicPr>
            <a:picLocks noChangeAspect="1"/>
          </p:cNvPicPr>
          <p:nvPr/>
        </p:nvPicPr>
        <p:blipFill>
          <a:blip r:embed="rId4"/>
          <a:stretch>
            <a:fillRect/>
          </a:stretch>
        </p:blipFill>
        <p:spPr>
          <a:xfrm>
            <a:off x="7246397" y="3299012"/>
            <a:ext cx="2579306" cy="1934480"/>
          </a:xfrm>
          <a:prstGeom prst="rect">
            <a:avLst/>
          </a:prstGeom>
        </p:spPr>
      </p:pic>
      <p:pic>
        <p:nvPicPr>
          <p:cNvPr id="15" name="Picture 14">
            <a:extLst>
              <a:ext uri="{FF2B5EF4-FFF2-40B4-BE49-F238E27FC236}">
                <a16:creationId xmlns:a16="http://schemas.microsoft.com/office/drawing/2014/main" id="{2E773602-7AA1-E94E-B84A-D2FE4150CE6B}"/>
              </a:ext>
            </a:extLst>
          </p:cNvPr>
          <p:cNvPicPr>
            <a:picLocks noChangeAspect="1"/>
          </p:cNvPicPr>
          <p:nvPr/>
        </p:nvPicPr>
        <p:blipFill rotWithShape="1">
          <a:blip r:embed="rId5"/>
          <a:srcRect l="11158" t="20661" r="20351" b="23967"/>
          <a:stretch/>
        </p:blipFill>
        <p:spPr>
          <a:xfrm>
            <a:off x="442211" y="1809321"/>
            <a:ext cx="2989445" cy="1812604"/>
          </a:xfrm>
          <a:prstGeom prst="rect">
            <a:avLst/>
          </a:prstGeom>
        </p:spPr>
      </p:pic>
      <p:pic>
        <p:nvPicPr>
          <p:cNvPr id="5" name="Picture 4">
            <a:extLst>
              <a:ext uri="{FF2B5EF4-FFF2-40B4-BE49-F238E27FC236}">
                <a16:creationId xmlns:a16="http://schemas.microsoft.com/office/drawing/2014/main" id="{E171B4EE-00FB-F742-BAB6-F8C8946B40DA}"/>
              </a:ext>
            </a:extLst>
          </p:cNvPr>
          <p:cNvPicPr>
            <a:picLocks noChangeAspect="1"/>
          </p:cNvPicPr>
          <p:nvPr/>
        </p:nvPicPr>
        <p:blipFill>
          <a:blip r:embed="rId6"/>
          <a:stretch>
            <a:fillRect/>
          </a:stretch>
        </p:blipFill>
        <p:spPr>
          <a:xfrm>
            <a:off x="3962474" y="0"/>
            <a:ext cx="3836820" cy="2865773"/>
          </a:xfrm>
          <a:prstGeom prst="rect">
            <a:avLst/>
          </a:prstGeom>
        </p:spPr>
      </p:pic>
      <p:pic>
        <p:nvPicPr>
          <p:cNvPr id="17" name="Picture 16">
            <a:extLst>
              <a:ext uri="{FF2B5EF4-FFF2-40B4-BE49-F238E27FC236}">
                <a16:creationId xmlns:a16="http://schemas.microsoft.com/office/drawing/2014/main" id="{AB202BC4-D9DC-AC41-A9CF-417DFC83140B}"/>
              </a:ext>
            </a:extLst>
          </p:cNvPr>
          <p:cNvPicPr>
            <a:picLocks noChangeAspect="1"/>
          </p:cNvPicPr>
          <p:nvPr/>
        </p:nvPicPr>
        <p:blipFill rotWithShape="1">
          <a:blip r:embed="rId7"/>
          <a:srcRect l="20913" t="23938" r="17076"/>
          <a:stretch/>
        </p:blipFill>
        <p:spPr>
          <a:xfrm rot="5400000">
            <a:off x="2747308" y="4132672"/>
            <a:ext cx="2393261" cy="2201640"/>
          </a:xfrm>
          <a:prstGeom prst="rect">
            <a:avLst/>
          </a:prstGeom>
        </p:spPr>
      </p:pic>
      <p:pic>
        <p:nvPicPr>
          <p:cNvPr id="21" name="Picture 20">
            <a:extLst>
              <a:ext uri="{FF2B5EF4-FFF2-40B4-BE49-F238E27FC236}">
                <a16:creationId xmlns:a16="http://schemas.microsoft.com/office/drawing/2014/main" id="{D14DF4AE-19AC-864A-8A97-2016E769871A}"/>
              </a:ext>
            </a:extLst>
          </p:cNvPr>
          <p:cNvPicPr>
            <a:picLocks noChangeAspect="1"/>
          </p:cNvPicPr>
          <p:nvPr/>
        </p:nvPicPr>
        <p:blipFill>
          <a:blip r:embed="rId8"/>
          <a:stretch>
            <a:fillRect/>
          </a:stretch>
        </p:blipFill>
        <p:spPr>
          <a:xfrm>
            <a:off x="8498467" y="578247"/>
            <a:ext cx="3520758" cy="2640569"/>
          </a:xfrm>
          <a:prstGeom prst="rect">
            <a:avLst/>
          </a:prstGeom>
        </p:spPr>
      </p:pic>
      <p:sp>
        <p:nvSpPr>
          <p:cNvPr id="22" name="Rounded Rectangle 21">
            <a:extLst>
              <a:ext uri="{FF2B5EF4-FFF2-40B4-BE49-F238E27FC236}">
                <a16:creationId xmlns:a16="http://schemas.microsoft.com/office/drawing/2014/main" id="{0056DCBF-870D-F742-B220-5187A6B05109}"/>
              </a:ext>
            </a:extLst>
          </p:cNvPr>
          <p:cNvSpPr/>
          <p:nvPr/>
        </p:nvSpPr>
        <p:spPr>
          <a:xfrm>
            <a:off x="7888478" y="5062419"/>
            <a:ext cx="4138863" cy="1535296"/>
          </a:xfrm>
          <a:prstGeom prst="roundRect">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2800">
                <a:solidFill>
                  <a:schemeClr val="tx1"/>
                </a:solidFill>
                <a:latin typeface="HGPMinchoE" panose="02020900000000000000" pitchFamily="18" charset="-128"/>
                <a:ea typeface="HGPMinchoE" panose="02020900000000000000" pitchFamily="18" charset="-128"/>
              </a:rPr>
              <a:t>白亜紀マーストリヒチアン</a:t>
            </a:r>
            <a:endParaRPr lang="en-US" altLang="ja-JP" sz="2800" dirty="0">
              <a:solidFill>
                <a:schemeClr val="tx1"/>
              </a:solidFill>
              <a:latin typeface="HGPMinchoE" panose="02020900000000000000" pitchFamily="18" charset="-128"/>
              <a:ea typeface="HGPMinchoE" panose="02020900000000000000" pitchFamily="18" charset="-128"/>
            </a:endParaRPr>
          </a:p>
          <a:p>
            <a:pPr algn="ctr"/>
            <a:r>
              <a:rPr lang="en-US" altLang="ja-JP" sz="2800" dirty="0">
                <a:solidFill>
                  <a:schemeClr val="tx1"/>
                </a:solidFill>
                <a:latin typeface="HGPMinchoE" panose="02020900000000000000" pitchFamily="18" charset="-128"/>
                <a:ea typeface="HGPMinchoE" panose="02020900000000000000" pitchFamily="18" charset="-128"/>
              </a:rPr>
              <a:t>7160〜6600</a:t>
            </a:r>
            <a:r>
              <a:rPr lang="ja-JP" altLang="en-US" sz="2800">
                <a:solidFill>
                  <a:schemeClr val="tx1"/>
                </a:solidFill>
                <a:latin typeface="HGPMinchoE" panose="02020900000000000000" pitchFamily="18" charset="-128"/>
                <a:ea typeface="HGPMinchoE" panose="02020900000000000000" pitchFamily="18" charset="-128"/>
              </a:rPr>
              <a:t>万年前</a:t>
            </a:r>
            <a:endParaRPr lang="en-US" sz="2800" dirty="0">
              <a:solidFill>
                <a:schemeClr val="tx1"/>
              </a:solidFill>
            </a:endParaRPr>
          </a:p>
        </p:txBody>
      </p:sp>
      <p:cxnSp>
        <p:nvCxnSpPr>
          <p:cNvPr id="26" name="Straight Arrow Connector 25">
            <a:extLst>
              <a:ext uri="{FF2B5EF4-FFF2-40B4-BE49-F238E27FC236}">
                <a16:creationId xmlns:a16="http://schemas.microsoft.com/office/drawing/2014/main" id="{3B1B003E-C92A-1649-A9B7-558160D66DEA}"/>
              </a:ext>
            </a:extLst>
          </p:cNvPr>
          <p:cNvCxnSpPr/>
          <p:nvPr/>
        </p:nvCxnSpPr>
        <p:spPr>
          <a:xfrm>
            <a:off x="5875007" y="2865773"/>
            <a:ext cx="1345732" cy="14004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4BF0AE3-2A4B-ED47-9B20-DC9F1DEA0801}"/>
              </a:ext>
            </a:extLst>
          </p:cNvPr>
          <p:cNvCxnSpPr>
            <a:endCxn id="17" idx="1"/>
          </p:cNvCxnSpPr>
          <p:nvPr/>
        </p:nvCxnSpPr>
        <p:spPr>
          <a:xfrm flipH="1">
            <a:off x="3943939" y="2865773"/>
            <a:ext cx="1936945" cy="11710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2647FFF-4B77-A84F-AC67-E6B6BA79A6B4}"/>
              </a:ext>
            </a:extLst>
          </p:cNvPr>
          <p:cNvCxnSpPr>
            <a:cxnSpLocks/>
            <a:endCxn id="15" idx="3"/>
          </p:cNvCxnSpPr>
          <p:nvPr/>
        </p:nvCxnSpPr>
        <p:spPr>
          <a:xfrm flipH="1">
            <a:off x="3431656" y="1432886"/>
            <a:ext cx="512282" cy="1282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E79BF92-94C4-9A44-A166-21B410019587}"/>
              </a:ext>
            </a:extLst>
          </p:cNvPr>
          <p:cNvCxnSpPr>
            <a:endCxn id="13" idx="0"/>
          </p:cNvCxnSpPr>
          <p:nvPr/>
        </p:nvCxnSpPr>
        <p:spPr>
          <a:xfrm>
            <a:off x="5875007" y="2865772"/>
            <a:ext cx="2661043" cy="4332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F38A968-5883-C64E-8658-2520CDAB869E}"/>
              </a:ext>
            </a:extLst>
          </p:cNvPr>
          <p:cNvCxnSpPr>
            <a:cxnSpLocks/>
          </p:cNvCxnSpPr>
          <p:nvPr/>
        </p:nvCxnSpPr>
        <p:spPr>
          <a:xfrm>
            <a:off x="7799294" y="1432886"/>
            <a:ext cx="736756" cy="4435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3B54FD36-4A87-0049-957F-13F3854B1529}"/>
              </a:ext>
            </a:extLst>
          </p:cNvPr>
          <p:cNvCxnSpPr>
            <a:stCxn id="15" idx="2"/>
          </p:cNvCxnSpPr>
          <p:nvPr/>
        </p:nvCxnSpPr>
        <p:spPr>
          <a:xfrm>
            <a:off x="1936934" y="3621925"/>
            <a:ext cx="906184" cy="16115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4FF84B6-9C65-164D-B69B-64E5BA614FB8}"/>
              </a:ext>
            </a:extLst>
          </p:cNvPr>
          <p:cNvCxnSpPr>
            <a:endCxn id="13" idx="3"/>
          </p:cNvCxnSpPr>
          <p:nvPr/>
        </p:nvCxnSpPr>
        <p:spPr>
          <a:xfrm flipH="1">
            <a:off x="9825703" y="3218816"/>
            <a:ext cx="433143" cy="1047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CB1B168-6432-A740-85D7-EED6E3D1B678}"/>
              </a:ext>
            </a:extLst>
          </p:cNvPr>
          <p:cNvCxnSpPr>
            <a:cxnSpLocks/>
            <a:stCxn id="15" idx="3"/>
            <a:endCxn id="17" idx="1"/>
          </p:cNvCxnSpPr>
          <p:nvPr/>
        </p:nvCxnSpPr>
        <p:spPr>
          <a:xfrm>
            <a:off x="3431656" y="2715623"/>
            <a:ext cx="512283" cy="13212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90839B8-5290-D14F-9619-F856899A7F08}"/>
              </a:ext>
            </a:extLst>
          </p:cNvPr>
          <p:cNvCxnSpPr>
            <a:cxnSpLocks/>
            <a:endCxn id="17" idx="0"/>
          </p:cNvCxnSpPr>
          <p:nvPr/>
        </p:nvCxnSpPr>
        <p:spPr>
          <a:xfrm flipH="1">
            <a:off x="5044759" y="1876409"/>
            <a:ext cx="3415432" cy="33570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182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07BA89-BBC2-D94B-A96D-91BF01246B44}"/>
              </a:ext>
            </a:extLst>
          </p:cNvPr>
          <p:cNvSpPr txBox="1"/>
          <p:nvPr/>
        </p:nvSpPr>
        <p:spPr>
          <a:xfrm>
            <a:off x="457200" y="6479628"/>
            <a:ext cx="659476" cy="369332"/>
          </a:xfrm>
          <a:prstGeom prst="rect">
            <a:avLst/>
          </a:prstGeom>
          <a:noFill/>
        </p:spPr>
        <p:txBody>
          <a:bodyPr wrap="none" rtlCol="0">
            <a:spAutoFit/>
          </a:bodyPr>
          <a:lstStyle/>
          <a:p>
            <a:r>
              <a:rPr lang="en-US" dirty="0"/>
              <a:t>Ref 9</a:t>
            </a:r>
          </a:p>
        </p:txBody>
      </p:sp>
      <p:grpSp>
        <p:nvGrpSpPr>
          <p:cNvPr id="23" name="Group 22">
            <a:extLst>
              <a:ext uri="{FF2B5EF4-FFF2-40B4-BE49-F238E27FC236}">
                <a16:creationId xmlns:a16="http://schemas.microsoft.com/office/drawing/2014/main" id="{7992993A-5073-C944-B8E4-8B8DE520542D}"/>
              </a:ext>
            </a:extLst>
          </p:cNvPr>
          <p:cNvGrpSpPr/>
          <p:nvPr/>
        </p:nvGrpSpPr>
        <p:grpSpPr>
          <a:xfrm>
            <a:off x="60606" y="808007"/>
            <a:ext cx="12028746" cy="4955139"/>
            <a:chOff x="60606" y="808007"/>
            <a:chExt cx="12028746" cy="4955139"/>
          </a:xfrm>
        </p:grpSpPr>
        <p:pic>
          <p:nvPicPr>
            <p:cNvPr id="4" name="Picture 3">
              <a:extLst>
                <a:ext uri="{FF2B5EF4-FFF2-40B4-BE49-F238E27FC236}">
                  <a16:creationId xmlns:a16="http://schemas.microsoft.com/office/drawing/2014/main" id="{27D86BD1-37BF-E246-9DE5-33CD38A06664}"/>
                </a:ext>
              </a:extLst>
            </p:cNvPr>
            <p:cNvPicPr>
              <a:picLocks noChangeAspect="1"/>
            </p:cNvPicPr>
            <p:nvPr/>
          </p:nvPicPr>
          <p:blipFill>
            <a:blip r:embed="rId2"/>
            <a:stretch>
              <a:fillRect/>
            </a:stretch>
          </p:blipFill>
          <p:spPr>
            <a:xfrm>
              <a:off x="60606" y="2557190"/>
              <a:ext cx="12028746" cy="3205956"/>
            </a:xfrm>
            <a:prstGeom prst="rect">
              <a:avLst/>
            </a:prstGeom>
          </p:spPr>
        </p:pic>
        <p:grpSp>
          <p:nvGrpSpPr>
            <p:cNvPr id="10" name="Group 9">
              <a:extLst>
                <a:ext uri="{FF2B5EF4-FFF2-40B4-BE49-F238E27FC236}">
                  <a16:creationId xmlns:a16="http://schemas.microsoft.com/office/drawing/2014/main" id="{EA1F14CC-4F88-C24D-8999-7F051BBBD487}"/>
                </a:ext>
              </a:extLst>
            </p:cNvPr>
            <p:cNvGrpSpPr/>
            <p:nvPr/>
          </p:nvGrpSpPr>
          <p:grpSpPr>
            <a:xfrm>
              <a:off x="4481424" y="808007"/>
              <a:ext cx="4155668" cy="3954948"/>
              <a:chOff x="6374555" y="641921"/>
              <a:chExt cx="4155668" cy="3954948"/>
            </a:xfrm>
          </p:grpSpPr>
          <p:sp>
            <p:nvSpPr>
              <p:cNvPr id="6" name="Oval 5">
                <a:extLst>
                  <a:ext uri="{FF2B5EF4-FFF2-40B4-BE49-F238E27FC236}">
                    <a16:creationId xmlns:a16="http://schemas.microsoft.com/office/drawing/2014/main" id="{F9690E27-6534-4148-9D16-09D57C3C5D53}"/>
                  </a:ext>
                </a:extLst>
              </p:cNvPr>
              <p:cNvSpPr/>
              <p:nvPr/>
            </p:nvSpPr>
            <p:spPr>
              <a:xfrm>
                <a:off x="9127092" y="2597825"/>
                <a:ext cx="1403131" cy="199904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7D04A323-1F84-404E-8BA4-6E12F42162E0}"/>
                  </a:ext>
                </a:extLst>
              </p:cNvPr>
              <p:cNvCxnSpPr>
                <a:cxnSpLocks/>
                <a:stCxn id="6" idx="0"/>
                <a:endCxn id="9" idx="2"/>
              </p:cNvCxnSpPr>
              <p:nvPr/>
            </p:nvCxnSpPr>
            <p:spPr>
              <a:xfrm flipH="1" flipV="1">
                <a:off x="7382203" y="1103586"/>
                <a:ext cx="2446455" cy="14942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00DB9E-D694-5A4E-AE2F-D516CE0D8B8B}"/>
                  </a:ext>
                </a:extLst>
              </p:cNvPr>
              <p:cNvSpPr txBox="1"/>
              <p:nvPr/>
            </p:nvSpPr>
            <p:spPr>
              <a:xfrm>
                <a:off x="6374555" y="641921"/>
                <a:ext cx="2015295" cy="461665"/>
              </a:xfrm>
              <a:prstGeom prst="rect">
                <a:avLst/>
              </a:prstGeom>
              <a:noFill/>
              <a:ln>
                <a:solidFill>
                  <a:srgbClr val="FF0000"/>
                </a:solidFill>
              </a:ln>
            </p:spPr>
            <p:txBody>
              <a:bodyPr wrap="none" rtlCol="0">
                <a:spAutoFit/>
              </a:bodyPr>
              <a:lstStyle/>
              <a:p>
                <a:r>
                  <a:rPr lang="ja-JP" altLang="en-US" sz="2400">
                    <a:latin typeface="HGPMinchoE" panose="02020900000000000000" pitchFamily="18" charset="-128"/>
                    <a:ea typeface="HGPMinchoE" panose="02020900000000000000" pitchFamily="18" charset="-128"/>
                  </a:rPr>
                  <a:t>獣脚類は増加</a:t>
                </a:r>
                <a:endParaRPr lang="en-US" sz="2400" dirty="0">
                  <a:latin typeface="HGPMinchoE" panose="02020900000000000000" pitchFamily="18" charset="-128"/>
                  <a:ea typeface="HGPMinchoE" panose="02020900000000000000" pitchFamily="18" charset="-128"/>
                </a:endParaRPr>
              </a:p>
            </p:txBody>
          </p:sp>
        </p:grpSp>
        <p:grpSp>
          <p:nvGrpSpPr>
            <p:cNvPr id="11" name="Group 10">
              <a:extLst>
                <a:ext uri="{FF2B5EF4-FFF2-40B4-BE49-F238E27FC236}">
                  <a16:creationId xmlns:a16="http://schemas.microsoft.com/office/drawing/2014/main" id="{DF29B44C-8174-9846-BCA9-E072CF6A11F3}"/>
                </a:ext>
              </a:extLst>
            </p:cNvPr>
            <p:cNvGrpSpPr/>
            <p:nvPr/>
          </p:nvGrpSpPr>
          <p:grpSpPr>
            <a:xfrm>
              <a:off x="8631648" y="808007"/>
              <a:ext cx="2659102" cy="4062834"/>
              <a:chOff x="6248414" y="524931"/>
              <a:chExt cx="2659102" cy="4062834"/>
            </a:xfrm>
          </p:grpSpPr>
          <p:sp>
            <p:nvSpPr>
              <p:cNvPr id="12" name="Oval 11">
                <a:extLst>
                  <a:ext uri="{FF2B5EF4-FFF2-40B4-BE49-F238E27FC236}">
                    <a16:creationId xmlns:a16="http://schemas.microsoft.com/office/drawing/2014/main" id="{310A85B5-FFA6-E046-8A7F-CE068354E317}"/>
                  </a:ext>
                </a:extLst>
              </p:cNvPr>
              <p:cNvSpPr/>
              <p:nvPr/>
            </p:nvSpPr>
            <p:spPr>
              <a:xfrm>
                <a:off x="7504385" y="2588721"/>
                <a:ext cx="1403131" cy="1999044"/>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666504EB-264F-7549-8B8E-298A23A80802}"/>
                  </a:ext>
                </a:extLst>
              </p:cNvPr>
              <p:cNvCxnSpPr>
                <a:cxnSpLocks/>
                <a:stCxn id="12" idx="0"/>
                <a:endCxn id="14" idx="2"/>
              </p:cNvCxnSpPr>
              <p:nvPr/>
            </p:nvCxnSpPr>
            <p:spPr>
              <a:xfrm flipH="1" flipV="1">
                <a:off x="7577965" y="986596"/>
                <a:ext cx="627986" cy="1602125"/>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F29776-92BE-0645-BAE1-D64970BBEE5F}"/>
                  </a:ext>
                </a:extLst>
              </p:cNvPr>
              <p:cNvSpPr txBox="1"/>
              <p:nvPr/>
            </p:nvSpPr>
            <p:spPr>
              <a:xfrm>
                <a:off x="6248414" y="524931"/>
                <a:ext cx="2659102" cy="461665"/>
              </a:xfrm>
              <a:prstGeom prst="rect">
                <a:avLst/>
              </a:prstGeom>
              <a:noFill/>
              <a:ln>
                <a:solidFill>
                  <a:srgbClr val="00B0F0"/>
                </a:solidFill>
              </a:ln>
            </p:spPr>
            <p:txBody>
              <a:bodyPr wrap="square" rtlCol="0">
                <a:spAutoFit/>
              </a:bodyPr>
              <a:lstStyle/>
              <a:p>
                <a:r>
                  <a:rPr lang="ja-JP" altLang="en-US" sz="2400">
                    <a:latin typeface="HGPMinchoE" panose="02020900000000000000" pitchFamily="18" charset="-128"/>
                    <a:ea typeface="HGPMinchoE" panose="02020900000000000000" pitchFamily="18" charset="-128"/>
                  </a:rPr>
                  <a:t>草食恐竜は減少</a:t>
                </a:r>
                <a:endParaRPr lang="en-US" sz="2400" dirty="0">
                  <a:latin typeface="HGPMinchoE" panose="02020900000000000000" pitchFamily="18" charset="-128"/>
                  <a:ea typeface="HGPMinchoE" panose="02020900000000000000" pitchFamily="18" charset="-128"/>
                </a:endParaRPr>
              </a:p>
            </p:txBody>
          </p:sp>
        </p:grpSp>
        <p:sp>
          <p:nvSpPr>
            <p:cNvPr id="17" name="Oval 16">
              <a:extLst>
                <a:ext uri="{FF2B5EF4-FFF2-40B4-BE49-F238E27FC236}">
                  <a16:creationId xmlns:a16="http://schemas.microsoft.com/office/drawing/2014/main" id="{1B2AF85D-81BA-7245-8A30-FDCD50AEEE66}"/>
                </a:ext>
              </a:extLst>
            </p:cNvPr>
            <p:cNvSpPr/>
            <p:nvPr/>
          </p:nvSpPr>
          <p:spPr>
            <a:xfrm>
              <a:off x="8484488" y="2763911"/>
              <a:ext cx="1403131" cy="1999044"/>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8CBCF77B-B20C-3D45-B4B8-726D48529D69}"/>
                </a:ext>
              </a:extLst>
            </p:cNvPr>
            <p:cNvCxnSpPr>
              <a:cxnSpLocks/>
              <a:stCxn id="17" idx="0"/>
              <a:endCxn id="14" idx="2"/>
            </p:cNvCxnSpPr>
            <p:nvPr/>
          </p:nvCxnSpPr>
          <p:spPr>
            <a:xfrm flipV="1">
              <a:off x="9186054" y="1269672"/>
              <a:ext cx="775145" cy="1494239"/>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1BDA38F9-8608-1E47-A921-009F9574740D}"/>
              </a:ext>
            </a:extLst>
          </p:cNvPr>
          <p:cNvSpPr txBox="1"/>
          <p:nvPr/>
        </p:nvSpPr>
        <p:spPr>
          <a:xfrm>
            <a:off x="2117806" y="5976256"/>
            <a:ext cx="7914346" cy="584775"/>
          </a:xfrm>
          <a:prstGeom prst="rect">
            <a:avLst/>
          </a:prstGeom>
          <a:noFill/>
          <a:ln>
            <a:solidFill>
              <a:schemeClr val="tx1"/>
            </a:solidFill>
          </a:ln>
        </p:spPr>
        <p:txBody>
          <a:bodyPr wrap="none" rtlCol="0">
            <a:spAutoFit/>
          </a:bodyPr>
          <a:lstStyle/>
          <a:p>
            <a:r>
              <a:rPr lang="ja-JP" altLang="en-US" sz="3200" b="1" i="1">
                <a:solidFill>
                  <a:srgbClr val="FF0000"/>
                </a:solidFill>
                <a:latin typeface="HGPMinchoE" panose="02020900000000000000" pitchFamily="18" charset="-128"/>
                <a:ea typeface="HGPMinchoE" panose="02020900000000000000" pitchFamily="18" charset="-128"/>
              </a:rPr>
              <a:t>捕食者と被食者の多様性</a:t>
            </a:r>
            <a:r>
              <a:rPr lang="en-US" altLang="ja-JP" sz="3200" b="1" i="1" dirty="0">
                <a:solidFill>
                  <a:srgbClr val="FF0000"/>
                </a:solidFill>
                <a:latin typeface="HGPMinchoE" panose="02020900000000000000" pitchFamily="18" charset="-128"/>
                <a:ea typeface="HGPMinchoE" panose="02020900000000000000" pitchFamily="18" charset="-128"/>
              </a:rPr>
              <a:t>(</a:t>
            </a:r>
            <a:r>
              <a:rPr lang="ja-JP" altLang="en-US" sz="3200" b="1" i="1">
                <a:solidFill>
                  <a:srgbClr val="FF0000"/>
                </a:solidFill>
                <a:latin typeface="HGPMinchoE" panose="02020900000000000000" pitchFamily="18" charset="-128"/>
                <a:ea typeface="HGPMinchoE" panose="02020900000000000000" pitchFamily="18" charset="-128"/>
              </a:rPr>
              <a:t>種の割合</a:t>
            </a:r>
            <a:r>
              <a:rPr lang="en-US" altLang="ja-JP" sz="3200" b="1" i="1" dirty="0">
                <a:solidFill>
                  <a:srgbClr val="FF0000"/>
                </a:solidFill>
                <a:latin typeface="HGPMinchoE" panose="02020900000000000000" pitchFamily="18" charset="-128"/>
                <a:ea typeface="HGPMinchoE" panose="02020900000000000000" pitchFamily="18" charset="-128"/>
              </a:rPr>
              <a:t>)</a:t>
            </a:r>
            <a:r>
              <a:rPr lang="ja-JP" altLang="en-US" sz="3200" b="1" i="1">
                <a:solidFill>
                  <a:srgbClr val="FF0000"/>
                </a:solidFill>
                <a:latin typeface="HGPMinchoE" panose="02020900000000000000" pitchFamily="18" charset="-128"/>
                <a:ea typeface="HGPMinchoE" panose="02020900000000000000" pitchFamily="18" charset="-128"/>
              </a:rPr>
              <a:t>が逆転</a:t>
            </a:r>
            <a:endParaRPr lang="en-US" sz="3200" b="1" i="1" dirty="0">
              <a:solidFill>
                <a:srgbClr val="FF0000"/>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93680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7BAE-ED08-1249-B8D5-0D8F68207C16}"/>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火山噴火説</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51E47F70-38B6-2942-8F78-85DF0D5A2D03}"/>
              </a:ext>
            </a:extLst>
          </p:cNvPr>
          <p:cNvSpPr>
            <a:spLocks noGrp="1"/>
          </p:cNvSpPr>
          <p:nvPr>
            <p:ph idx="1"/>
          </p:nvPr>
        </p:nvSpPr>
        <p:spPr>
          <a:xfrm>
            <a:off x="838200" y="1825625"/>
            <a:ext cx="8694906" cy="4351338"/>
          </a:xfrm>
        </p:spPr>
        <p:txBody>
          <a:bodyPr/>
          <a:lstStyle/>
          <a:p>
            <a:pPr marL="0" indent="0">
              <a:buNone/>
            </a:pPr>
            <a:r>
              <a:rPr lang="ja-JP" altLang="en-US">
                <a:latin typeface="HGPMinchoE" panose="02020900000000000000" pitchFamily="18" charset="-128"/>
                <a:ea typeface="HGPMinchoE" panose="02020900000000000000" pitchFamily="18" charset="-128"/>
              </a:rPr>
              <a:t>火山噴火説は</a:t>
            </a:r>
            <a:r>
              <a:rPr lang="en-US" altLang="ja-JP" dirty="0">
                <a:latin typeface="HGPMinchoE" panose="02020900000000000000" pitchFamily="18" charset="-128"/>
                <a:ea typeface="HGPMinchoE" panose="02020900000000000000" pitchFamily="18" charset="-128"/>
              </a:rPr>
              <a:t>1980</a:t>
            </a:r>
            <a:r>
              <a:rPr lang="ja-JP" altLang="en-US">
                <a:latin typeface="HGPMinchoE" panose="02020900000000000000" pitchFamily="18" charset="-128"/>
                <a:ea typeface="HGPMinchoE" panose="02020900000000000000" pitchFamily="18" charset="-128"/>
              </a:rPr>
              <a:t>年代以前は主流の学説だった。</a:t>
            </a:r>
            <a:endParaRPr lang="en-US" altLang="ja-JP" dirty="0">
              <a:latin typeface="HGPMinchoE" panose="02020900000000000000" pitchFamily="18" charset="-128"/>
              <a:ea typeface="HGPMinchoE" panose="02020900000000000000" pitchFamily="18" charset="-128"/>
            </a:endParaRPr>
          </a:p>
          <a:p>
            <a:pPr marL="0" indent="0">
              <a:buNone/>
            </a:pPr>
            <a:r>
              <a:rPr lang="en-US"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白亜紀末の大絶滅以外は多くが火山活動がらみ</a:t>
            </a:r>
            <a:endParaRPr lang="en-US" altLang="ja-JP" dirty="0">
              <a:latin typeface="HGPMinchoE" panose="02020900000000000000" pitchFamily="18" charset="-128"/>
              <a:ea typeface="HGPMinchoE" panose="02020900000000000000" pitchFamily="18" charset="-128"/>
            </a:endParaRPr>
          </a:p>
          <a:p>
            <a:pPr marL="0" indent="0">
              <a:buNone/>
            </a:pPr>
            <a:r>
              <a:rPr lang="en-US" dirty="0">
                <a:latin typeface="HGPMinchoE" panose="02020900000000000000" pitchFamily="18" charset="-128"/>
                <a:ea typeface="HGPMinchoE" panose="02020900000000000000" pitchFamily="18" charset="-128"/>
              </a:rPr>
              <a:t>	ex)</a:t>
            </a:r>
            <a:r>
              <a:rPr lang="ja-JP" altLang="en-US">
                <a:latin typeface="HGPMinchoE" panose="02020900000000000000" pitchFamily="18" charset="-128"/>
                <a:ea typeface="HGPMinchoE" panose="02020900000000000000" pitchFamily="18" charset="-128"/>
              </a:rPr>
              <a:t>ペルム紀末の大量絶滅</a:t>
            </a:r>
            <a:endParaRPr lang="en-US" dirty="0">
              <a:latin typeface="HGPMinchoE" panose="02020900000000000000" pitchFamily="18" charset="-128"/>
              <a:ea typeface="HGPMinchoE" panose="02020900000000000000" pitchFamily="18" charset="-128"/>
            </a:endParaRPr>
          </a:p>
          <a:p>
            <a:pPr marL="0" indent="0">
              <a:buNone/>
            </a:pPr>
            <a:endParaRPr lang="en-US" dirty="0">
              <a:latin typeface="HGPMinchoE" panose="02020900000000000000" pitchFamily="18" charset="-128"/>
              <a:ea typeface="HGPMinchoE" panose="02020900000000000000" pitchFamily="18" charset="-128"/>
            </a:endParaRPr>
          </a:p>
          <a:p>
            <a:pPr marL="0" indent="0">
              <a:buNone/>
            </a:pPr>
            <a:r>
              <a:rPr lang="ja-JP" altLang="en-US">
                <a:solidFill>
                  <a:schemeClr val="accent1"/>
                </a:solidFill>
                <a:latin typeface="HGPMinchoE" panose="02020900000000000000" pitchFamily="18" charset="-128"/>
                <a:ea typeface="HGPMinchoE" panose="02020900000000000000" pitchFamily="18" charset="-128"/>
              </a:rPr>
              <a:t>根拠が乏しかったため</a:t>
            </a:r>
            <a:r>
              <a:rPr lang="ja-JP" altLang="en-US">
                <a:latin typeface="HGPMinchoE" panose="02020900000000000000" pitchFamily="18" charset="-128"/>
                <a:ea typeface="HGPMinchoE" panose="02020900000000000000" pitchFamily="18" charset="-128"/>
              </a:rPr>
              <a:t>支持されてこなかった。</a:t>
            </a:r>
            <a:endParaRPr lang="en-US" altLang="ja-JP" dirty="0">
              <a:latin typeface="HGPMinchoE" panose="02020900000000000000" pitchFamily="18" charset="-128"/>
              <a:ea typeface="HGPMinchoE" panose="02020900000000000000" pitchFamily="18" charset="-128"/>
            </a:endParaRPr>
          </a:p>
          <a:p>
            <a:pPr marL="0" indent="0">
              <a:buNone/>
            </a:pPr>
            <a:endParaRPr lang="en-US" dirty="0">
              <a:latin typeface="HGPMinchoE" panose="02020900000000000000" pitchFamily="18" charset="-128"/>
              <a:ea typeface="HGPMinchoE" panose="02020900000000000000" pitchFamily="18" charset="-128"/>
            </a:endParaRPr>
          </a:p>
          <a:p>
            <a:pPr marL="0" indent="0">
              <a:buNone/>
            </a:pPr>
            <a:endParaRPr lang="en-US" dirty="0">
              <a:latin typeface="HGPMinchoE" panose="02020900000000000000" pitchFamily="18" charset="-128"/>
              <a:ea typeface="HGPMinchoE" panose="02020900000000000000" pitchFamily="18" charset="-128"/>
            </a:endParaRPr>
          </a:p>
          <a:p>
            <a:pPr marL="0" indent="0">
              <a:buNone/>
            </a:pPr>
            <a:r>
              <a:rPr lang="ja-JP" altLang="en-US">
                <a:latin typeface="HGPMinchoE" panose="02020900000000000000" pitchFamily="18" charset="-128"/>
                <a:ea typeface="HGPMinchoE" panose="02020900000000000000" pitchFamily="18" charset="-128"/>
              </a:rPr>
              <a:t>近年、この学説を支持する発見が相次ぐ</a:t>
            </a:r>
            <a:endParaRPr lang="en-US"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69467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163F-FCB9-B749-BD86-C2199FB90D01}"/>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cs typeface="Times New Roman" panose="02020603050405020304" pitchFamily="18" charset="0"/>
              </a:rPr>
              <a:t>キーワード　「デカン・トラップ」</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 </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A2DC17B1-64F2-844E-A50A-A615AE862A36}"/>
              </a:ext>
            </a:extLst>
          </p:cNvPr>
          <p:cNvSpPr>
            <a:spLocks noGrp="1"/>
          </p:cNvSpPr>
          <p:nvPr>
            <p:ph idx="1"/>
          </p:nvPr>
        </p:nvSpPr>
        <p:spPr>
          <a:xfrm>
            <a:off x="260215" y="1688763"/>
            <a:ext cx="7483002" cy="4848224"/>
          </a:xfrm>
          <a:ln w="19050">
            <a:solidFill>
              <a:srgbClr val="FF0000"/>
            </a:solidFill>
          </a:ln>
        </p:spPr>
        <p:txBody>
          <a:bodyPr>
            <a:normAutofit/>
          </a:bodyPr>
          <a:lstStyle/>
          <a:p>
            <a:r>
              <a:rPr lang="ja-JP" altLang="en-US">
                <a:latin typeface="HGPMinchoE" panose="02020900000000000000" pitchFamily="18" charset="-128"/>
                <a:ea typeface="HGPMinchoE" panose="02020900000000000000" pitchFamily="18" charset="-128"/>
              </a:rPr>
              <a:t>デカン・トラップとは</a:t>
            </a:r>
            <a:endParaRPr lang="en-US" altLang="ja-JP" dirty="0">
              <a:latin typeface="HGPMinchoE" panose="02020900000000000000" pitchFamily="18" charset="-128"/>
              <a:ea typeface="HGPMinchoE" panose="02020900000000000000" pitchFamily="18" charset="-128"/>
            </a:endParaRPr>
          </a:p>
          <a:p>
            <a:pPr marL="0" indent="0">
              <a:buNone/>
            </a:pPr>
            <a:endParaRPr lang="en-US" altLang="ja-JP" dirty="0">
              <a:latin typeface="HGPMinchoE" panose="02020900000000000000" pitchFamily="18" charset="-128"/>
              <a:ea typeface="HGPMinchoE" panose="02020900000000000000" pitchFamily="18" charset="-128"/>
            </a:endParaRPr>
          </a:p>
          <a:p>
            <a:pPr marL="0" indent="0">
              <a:buNone/>
            </a:pPr>
            <a:r>
              <a:rPr lang="ja-JP" altLang="en-US">
                <a:latin typeface="HGPMinchoE" panose="02020900000000000000" pitchFamily="18" charset="-128"/>
                <a:ea typeface="HGPMinchoE" panose="02020900000000000000" pitchFamily="18" charset="-128"/>
              </a:rPr>
              <a:t>インドのデカン高原</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西ガーツ山脈あたりまで</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を形成する玄武岩地域</a:t>
            </a:r>
            <a:endParaRPr lang="en-US" altLang="ja-JP" dirty="0">
              <a:latin typeface="HGPMinchoE" panose="02020900000000000000" pitchFamily="18" charset="-128"/>
              <a:ea typeface="HGPMinchoE" panose="02020900000000000000" pitchFamily="18" charset="-128"/>
            </a:endParaRPr>
          </a:p>
          <a:p>
            <a:pPr marL="0" indent="0">
              <a:buNone/>
            </a:pPr>
            <a:endParaRPr lang="en-US" altLang="ja-JP" dirty="0">
              <a:latin typeface="HGPMinchoE" panose="02020900000000000000" pitchFamily="18" charset="-128"/>
              <a:ea typeface="HGPMinchoE" panose="02020900000000000000" pitchFamily="18" charset="-128"/>
            </a:endParaRPr>
          </a:p>
          <a:p>
            <a:pPr marL="0" indent="0">
              <a:buNone/>
            </a:pPr>
            <a:r>
              <a:rPr lang="ja-JP" altLang="en-US">
                <a:latin typeface="HGPMinchoE" panose="02020900000000000000" pitchFamily="18" charset="-128"/>
                <a:ea typeface="HGPMinchoE" panose="02020900000000000000" pitchFamily="18" charset="-128"/>
              </a:rPr>
              <a:t>古代の溶岩流の跡とされている</a:t>
            </a:r>
            <a:endParaRPr lang="en-US" altLang="ja-JP" dirty="0">
              <a:latin typeface="HGPMinchoE" panose="02020900000000000000" pitchFamily="18" charset="-128"/>
              <a:ea typeface="HGPMinchoE" panose="02020900000000000000" pitchFamily="18" charset="-128"/>
            </a:endParaRPr>
          </a:p>
          <a:p>
            <a:pPr marL="0" indent="0">
              <a:buNone/>
            </a:pPr>
            <a:endParaRPr lang="en-US" altLang="ja-JP" dirty="0">
              <a:latin typeface="HGPMinchoE" panose="02020900000000000000" pitchFamily="18" charset="-128"/>
              <a:ea typeface="HGPMinchoE" panose="02020900000000000000" pitchFamily="18" charset="-128"/>
            </a:endParaRPr>
          </a:p>
          <a:p>
            <a:pPr marL="0" indent="0">
              <a:buNone/>
            </a:pPr>
            <a:r>
              <a:rPr lang="ja-JP" altLang="en-US">
                <a:solidFill>
                  <a:srgbClr val="FF0000"/>
                </a:solidFill>
                <a:latin typeface="HGPMinchoE" panose="02020900000000000000" pitchFamily="18" charset="-128"/>
                <a:ea typeface="HGPMinchoE" panose="02020900000000000000" pitchFamily="18" charset="-128"/>
              </a:rPr>
              <a:t>激しい噴火</a:t>
            </a:r>
            <a:r>
              <a:rPr lang="ja-JP" altLang="en-US">
                <a:latin typeface="HGPMinchoE" panose="02020900000000000000" pitchFamily="18" charset="-128"/>
                <a:ea typeface="HGPMinchoE" panose="02020900000000000000" pitchFamily="18" charset="-128"/>
              </a:rPr>
              <a:t>を伴うイベントがあったことを示唆</a:t>
            </a:r>
            <a:endParaRPr lang="en-US" dirty="0">
              <a:latin typeface="HGPMinchoE" panose="02020900000000000000" pitchFamily="18" charset="-128"/>
              <a:ea typeface="HGPMinchoE" panose="02020900000000000000" pitchFamily="18" charset="-128"/>
            </a:endParaRPr>
          </a:p>
        </p:txBody>
      </p:sp>
      <p:sp>
        <p:nvSpPr>
          <p:cNvPr id="5" name="TextBox 4">
            <a:extLst>
              <a:ext uri="{FF2B5EF4-FFF2-40B4-BE49-F238E27FC236}">
                <a16:creationId xmlns:a16="http://schemas.microsoft.com/office/drawing/2014/main" id="{F430D0E2-753F-734A-8DF5-74D48E13BA2A}"/>
              </a:ext>
            </a:extLst>
          </p:cNvPr>
          <p:cNvSpPr txBox="1"/>
          <p:nvPr/>
        </p:nvSpPr>
        <p:spPr>
          <a:xfrm>
            <a:off x="11478638" y="272374"/>
            <a:ext cx="776175" cy="369332"/>
          </a:xfrm>
          <a:prstGeom prst="rect">
            <a:avLst/>
          </a:prstGeom>
          <a:noFill/>
        </p:spPr>
        <p:txBody>
          <a:bodyPr wrap="none" rtlCol="0">
            <a:spAutoFit/>
          </a:bodyPr>
          <a:lstStyle/>
          <a:p>
            <a:r>
              <a:rPr lang="en-US" dirty="0"/>
              <a:t>Ref 10</a:t>
            </a:r>
          </a:p>
        </p:txBody>
      </p:sp>
      <p:grpSp>
        <p:nvGrpSpPr>
          <p:cNvPr id="8" name="Group 7">
            <a:extLst>
              <a:ext uri="{FF2B5EF4-FFF2-40B4-BE49-F238E27FC236}">
                <a16:creationId xmlns:a16="http://schemas.microsoft.com/office/drawing/2014/main" id="{7F0D72EA-1A40-5745-B881-8CD206C7FF9D}"/>
              </a:ext>
            </a:extLst>
          </p:cNvPr>
          <p:cNvGrpSpPr/>
          <p:nvPr/>
        </p:nvGrpSpPr>
        <p:grpSpPr>
          <a:xfrm>
            <a:off x="7836047" y="1688763"/>
            <a:ext cx="4317043" cy="4947995"/>
            <a:chOff x="7836047" y="1688763"/>
            <a:chExt cx="4317043" cy="4947995"/>
          </a:xfrm>
        </p:grpSpPr>
        <p:pic>
          <p:nvPicPr>
            <p:cNvPr id="4" name="Picture 3">
              <a:extLst>
                <a:ext uri="{FF2B5EF4-FFF2-40B4-BE49-F238E27FC236}">
                  <a16:creationId xmlns:a16="http://schemas.microsoft.com/office/drawing/2014/main" id="{2DDF8602-BB8D-514F-9A2C-AD7212ADDA41}"/>
                </a:ext>
              </a:extLst>
            </p:cNvPr>
            <p:cNvPicPr>
              <a:picLocks noChangeAspect="1"/>
            </p:cNvPicPr>
            <p:nvPr/>
          </p:nvPicPr>
          <p:blipFill>
            <a:blip r:embed="rId2"/>
            <a:stretch>
              <a:fillRect/>
            </a:stretch>
          </p:blipFill>
          <p:spPr>
            <a:xfrm>
              <a:off x="7836047" y="1688763"/>
              <a:ext cx="4317043" cy="4947995"/>
            </a:xfrm>
            <a:prstGeom prst="rect">
              <a:avLst/>
            </a:prstGeom>
          </p:spPr>
        </p:pic>
        <p:sp>
          <p:nvSpPr>
            <p:cNvPr id="6" name="Oval 5">
              <a:extLst>
                <a:ext uri="{FF2B5EF4-FFF2-40B4-BE49-F238E27FC236}">
                  <a16:creationId xmlns:a16="http://schemas.microsoft.com/office/drawing/2014/main" id="{4C9D09B3-C385-2E4B-BE72-DBC922901AB3}"/>
                </a:ext>
              </a:extLst>
            </p:cNvPr>
            <p:cNvSpPr/>
            <p:nvPr/>
          </p:nvSpPr>
          <p:spPr>
            <a:xfrm rot="3189377">
              <a:off x="8506088" y="4169436"/>
              <a:ext cx="1925121" cy="1696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i="1" dirty="0">
                <a:solidFill>
                  <a:schemeClr val="tx1"/>
                </a:solidFill>
                <a:latin typeface="HGPMinchoE" panose="02020900000000000000" pitchFamily="18" charset="-128"/>
                <a:ea typeface="HGPMinchoE" panose="02020900000000000000" pitchFamily="18" charset="-128"/>
              </a:endParaRPr>
            </a:p>
          </p:txBody>
        </p:sp>
        <p:sp>
          <p:nvSpPr>
            <p:cNvPr id="7" name="TextBox 6">
              <a:extLst>
                <a:ext uri="{FF2B5EF4-FFF2-40B4-BE49-F238E27FC236}">
                  <a16:creationId xmlns:a16="http://schemas.microsoft.com/office/drawing/2014/main" id="{E92B84A2-1CFE-CF40-A7E9-41D0175EEE37}"/>
                </a:ext>
              </a:extLst>
            </p:cNvPr>
            <p:cNvSpPr txBox="1"/>
            <p:nvPr/>
          </p:nvSpPr>
          <p:spPr>
            <a:xfrm>
              <a:off x="8731106" y="4755834"/>
              <a:ext cx="1475084" cy="523220"/>
            </a:xfrm>
            <a:prstGeom prst="rect">
              <a:avLst/>
            </a:prstGeom>
            <a:noFill/>
          </p:spPr>
          <p:txBody>
            <a:bodyPr wrap="none" rtlCol="0">
              <a:spAutoFit/>
            </a:bodyPr>
            <a:lstStyle/>
            <a:p>
              <a:r>
                <a:rPr lang="ja-JP" altLang="en-US" sz="2800" b="1">
                  <a:solidFill>
                    <a:srgbClr val="FF0000"/>
                  </a:solidFill>
                  <a:latin typeface="HGPMinchoE" panose="02020900000000000000" pitchFamily="18" charset="-128"/>
                  <a:ea typeface="HGPMinchoE" panose="02020900000000000000" pitchFamily="18" charset="-128"/>
                </a:rPr>
                <a:t>このへん</a:t>
              </a:r>
              <a:endParaRPr lang="en-US" sz="2800" b="1" dirty="0">
                <a:solidFill>
                  <a:srgbClr val="FF0000"/>
                </a:solidFill>
                <a:latin typeface="HGPMinchoE" panose="02020900000000000000" pitchFamily="18" charset="-128"/>
                <a:ea typeface="HGPMinchoE" panose="02020900000000000000" pitchFamily="18" charset="-128"/>
              </a:endParaRPr>
            </a:p>
          </p:txBody>
        </p:sp>
      </p:grpSp>
      <p:sp>
        <p:nvSpPr>
          <p:cNvPr id="9" name="Oval Callout 8">
            <a:extLst>
              <a:ext uri="{FF2B5EF4-FFF2-40B4-BE49-F238E27FC236}">
                <a16:creationId xmlns:a16="http://schemas.microsoft.com/office/drawing/2014/main" id="{A8892D5C-B2F1-0D46-A94B-0DFF4B782200}"/>
              </a:ext>
            </a:extLst>
          </p:cNvPr>
          <p:cNvSpPr/>
          <p:nvPr/>
        </p:nvSpPr>
        <p:spPr>
          <a:xfrm>
            <a:off x="2898844" y="3014326"/>
            <a:ext cx="5313980" cy="1798625"/>
          </a:xfrm>
          <a:prstGeom prst="wedgeEllipseCallout">
            <a:avLst>
              <a:gd name="adj1" fmla="val -60284"/>
              <a:gd name="adj2" fmla="val 560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chemeClr val="tx1"/>
                </a:solidFill>
                <a:latin typeface="HGPMinchoE" panose="02020900000000000000" pitchFamily="18" charset="-128"/>
                <a:ea typeface="HGPMinchoE" panose="02020900000000000000" pitchFamily="18" charset="-128"/>
              </a:rPr>
              <a:t>環境の変化を伴う規模だった可能性がある</a:t>
            </a:r>
            <a:endParaRPr lang="en-US" sz="2800" dirty="0">
              <a:solidFill>
                <a:schemeClr val="tx1"/>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6581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A175-23EC-224D-AA9B-DC95C8F6D582}"/>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噴火の影響</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ED938A15-246F-3641-9AA7-4BDE6556C99C}"/>
              </a:ext>
            </a:extLst>
          </p:cNvPr>
          <p:cNvSpPr>
            <a:spLocks noGrp="1"/>
          </p:cNvSpPr>
          <p:nvPr>
            <p:ph idx="1"/>
          </p:nvPr>
        </p:nvSpPr>
        <p:spPr/>
        <p:txBody>
          <a:bodyPr/>
          <a:lstStyle/>
          <a:p>
            <a:pPr marL="0" indent="0">
              <a:buNone/>
            </a:pPr>
            <a:r>
              <a:rPr lang="ja-JP" altLang="en-US">
                <a:latin typeface="HGPMinchoE" panose="02020900000000000000" pitchFamily="18" charset="-128"/>
                <a:ea typeface="HGPMinchoE" panose="02020900000000000000" pitchFamily="18" charset="-128"/>
              </a:rPr>
              <a:t>現在の中国に当たる地域では</a:t>
            </a:r>
            <a:r>
              <a:rPr lang="en-US" altLang="ja-JP" dirty="0">
                <a:latin typeface="HGPMinchoE" panose="02020900000000000000" pitchFamily="18" charset="-128"/>
                <a:ea typeface="HGPMinchoE" panose="02020900000000000000" pitchFamily="18" charset="-128"/>
              </a:rPr>
              <a:t>…</a:t>
            </a:r>
          </a:p>
          <a:p>
            <a:endParaRPr lang="en-US" dirty="0">
              <a:latin typeface="HGPMinchoE" panose="02020900000000000000" pitchFamily="18" charset="-128"/>
              <a:ea typeface="HGPMinchoE" panose="02020900000000000000" pitchFamily="18" charset="-128"/>
            </a:endParaRPr>
          </a:p>
          <a:p>
            <a:pPr marL="0" indent="0">
              <a:buNone/>
            </a:pPr>
            <a:r>
              <a:rPr lang="ja-JP" altLang="en-US">
                <a:latin typeface="HGPMinchoE" panose="02020900000000000000" pitchFamily="18" charset="-128"/>
                <a:ea typeface="HGPMinchoE" panose="02020900000000000000" pitchFamily="18" charset="-128"/>
              </a:rPr>
              <a:t>湖成層の地層に残る堆積物の記録</a:t>
            </a:r>
            <a:endParaRPr lang="en-US" altLang="ja-JP" dirty="0">
              <a:latin typeface="HGPMinchoE" panose="02020900000000000000" pitchFamily="18" charset="-128"/>
              <a:ea typeface="HGPMinchoE" panose="02020900000000000000" pitchFamily="18" charset="-128"/>
            </a:endParaRPr>
          </a:p>
          <a:p>
            <a:pPr marL="0" indent="0">
              <a:buNone/>
            </a:pPr>
            <a:r>
              <a:rPr lang="en-US" dirty="0">
                <a:latin typeface="HGPMinchoE" panose="02020900000000000000" pitchFamily="18" charset="-128"/>
                <a:ea typeface="HGPMinchoE" panose="02020900000000000000" pitchFamily="18" charset="-128"/>
              </a:rPr>
              <a:t>	</a:t>
            </a:r>
          </a:p>
          <a:p>
            <a:pPr marL="0" indent="0">
              <a:buNone/>
            </a:pPr>
            <a:r>
              <a:rPr lang="en-US" altLang="ja-JP"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膨大な量の二酸化炭素の放出を示唆</a:t>
            </a:r>
            <a:endParaRPr lang="en-US" dirty="0">
              <a:latin typeface="HGPMinchoE" panose="02020900000000000000" pitchFamily="18" charset="-128"/>
              <a:ea typeface="HGPMinchoE" panose="02020900000000000000" pitchFamily="18" charset="-128"/>
            </a:endParaRPr>
          </a:p>
          <a:p>
            <a:pPr marL="0" indent="0">
              <a:buNone/>
            </a:pPr>
            <a:r>
              <a:rPr lang="en-US" dirty="0">
                <a:latin typeface="HGPMinchoE" panose="02020900000000000000" pitchFamily="18" charset="-128"/>
                <a:ea typeface="HGPMinchoE" panose="02020900000000000000" pitchFamily="18" charset="-128"/>
              </a:rPr>
              <a:t>	</a:t>
            </a:r>
          </a:p>
          <a:p>
            <a:pPr marL="0" indent="0">
              <a:buNone/>
            </a:pPr>
            <a:r>
              <a:rPr lang="en-US"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この一帯の生物種の</a:t>
            </a:r>
            <a:r>
              <a:rPr lang="ja-JP" altLang="en-US">
                <a:solidFill>
                  <a:srgbClr val="FF0000"/>
                </a:solidFill>
                <a:latin typeface="HGPMinchoE" panose="02020900000000000000" pitchFamily="18" charset="-128"/>
                <a:ea typeface="HGPMinchoE" panose="02020900000000000000" pitchFamily="18" charset="-128"/>
              </a:rPr>
              <a:t>およそ</a:t>
            </a:r>
            <a:r>
              <a:rPr lang="en-US" altLang="ja-JP" dirty="0">
                <a:solidFill>
                  <a:srgbClr val="FF0000"/>
                </a:solidFill>
                <a:latin typeface="HGPMinchoE" panose="02020900000000000000" pitchFamily="18" charset="-128"/>
                <a:ea typeface="HGPMinchoE" panose="02020900000000000000" pitchFamily="18" charset="-128"/>
              </a:rPr>
              <a:t>2/3</a:t>
            </a:r>
            <a:r>
              <a:rPr lang="ja-JP" altLang="en-US">
                <a:solidFill>
                  <a:srgbClr val="FF0000"/>
                </a:solidFill>
                <a:latin typeface="HGPMinchoE" panose="02020900000000000000" pitchFamily="18" charset="-128"/>
                <a:ea typeface="HGPMinchoE" panose="02020900000000000000" pitchFamily="18" charset="-128"/>
              </a:rPr>
              <a:t>が絶滅</a:t>
            </a:r>
            <a:endParaRPr lang="en-US" altLang="ja-JP" dirty="0">
              <a:solidFill>
                <a:srgbClr val="FF0000"/>
              </a:solidFill>
              <a:latin typeface="HGPMinchoE" panose="02020900000000000000" pitchFamily="18" charset="-128"/>
              <a:ea typeface="HGPMinchoE" panose="02020900000000000000" pitchFamily="18" charset="-128"/>
            </a:endParaRPr>
          </a:p>
          <a:p>
            <a:pPr marL="0" indent="0">
              <a:buNone/>
            </a:pPr>
            <a:endParaRPr lang="en-US" dirty="0">
              <a:solidFill>
                <a:srgbClr val="FF0000"/>
              </a:solidFill>
              <a:latin typeface="HGPMinchoE" panose="02020900000000000000" pitchFamily="18" charset="-128"/>
              <a:ea typeface="HGPMinchoE" panose="02020900000000000000" pitchFamily="18" charset="-128"/>
            </a:endParaRPr>
          </a:p>
          <a:p>
            <a:pPr marL="0" indent="0">
              <a:buNone/>
            </a:pPr>
            <a:endParaRPr lang="en-US" dirty="0">
              <a:solidFill>
                <a:srgbClr val="FF0000"/>
              </a:solidFill>
              <a:latin typeface="HGPMinchoE" panose="02020900000000000000" pitchFamily="18" charset="-128"/>
              <a:ea typeface="HGPMinchoE" panose="02020900000000000000" pitchFamily="18" charset="-128"/>
            </a:endParaRPr>
          </a:p>
        </p:txBody>
      </p:sp>
      <p:sp>
        <p:nvSpPr>
          <p:cNvPr id="5" name="TextBox 4">
            <a:extLst>
              <a:ext uri="{FF2B5EF4-FFF2-40B4-BE49-F238E27FC236}">
                <a16:creationId xmlns:a16="http://schemas.microsoft.com/office/drawing/2014/main" id="{6B36F439-3841-CF4E-A8EB-201F7D97095D}"/>
              </a:ext>
            </a:extLst>
          </p:cNvPr>
          <p:cNvSpPr txBox="1"/>
          <p:nvPr/>
        </p:nvSpPr>
        <p:spPr>
          <a:xfrm>
            <a:off x="62025" y="6399768"/>
            <a:ext cx="776175" cy="369332"/>
          </a:xfrm>
          <a:prstGeom prst="rect">
            <a:avLst/>
          </a:prstGeom>
          <a:noFill/>
        </p:spPr>
        <p:txBody>
          <a:bodyPr wrap="none" rtlCol="0">
            <a:spAutoFit/>
          </a:bodyPr>
          <a:lstStyle/>
          <a:p>
            <a:r>
              <a:rPr lang="en-US" dirty="0"/>
              <a:t>Ref 11</a:t>
            </a:r>
          </a:p>
        </p:txBody>
      </p:sp>
      <p:pic>
        <p:nvPicPr>
          <p:cNvPr id="6" name="Picture 5">
            <a:extLst>
              <a:ext uri="{FF2B5EF4-FFF2-40B4-BE49-F238E27FC236}">
                <a16:creationId xmlns:a16="http://schemas.microsoft.com/office/drawing/2014/main" id="{62B2B027-CDAA-DE40-A737-CD8413669EF3}"/>
              </a:ext>
            </a:extLst>
          </p:cNvPr>
          <p:cNvPicPr>
            <a:picLocks noChangeAspect="1"/>
          </p:cNvPicPr>
          <p:nvPr/>
        </p:nvPicPr>
        <p:blipFill>
          <a:blip r:embed="rId2"/>
          <a:stretch>
            <a:fillRect/>
          </a:stretch>
        </p:blipFill>
        <p:spPr>
          <a:xfrm>
            <a:off x="8316547" y="580465"/>
            <a:ext cx="3373935" cy="3594538"/>
          </a:xfrm>
          <a:prstGeom prst="rect">
            <a:avLst/>
          </a:prstGeom>
        </p:spPr>
      </p:pic>
      <p:sp>
        <p:nvSpPr>
          <p:cNvPr id="4" name="24-Point Star 3">
            <a:extLst>
              <a:ext uri="{FF2B5EF4-FFF2-40B4-BE49-F238E27FC236}">
                <a16:creationId xmlns:a16="http://schemas.microsoft.com/office/drawing/2014/main" id="{4760B46B-A12E-854D-BE23-40F9E3859BDB}"/>
              </a:ext>
            </a:extLst>
          </p:cNvPr>
          <p:cNvSpPr/>
          <p:nvPr/>
        </p:nvSpPr>
        <p:spPr>
          <a:xfrm>
            <a:off x="3279227" y="2648607"/>
            <a:ext cx="6500650" cy="2282854"/>
          </a:xfrm>
          <a:prstGeom prst="star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i="1">
                <a:solidFill>
                  <a:srgbClr val="FFFF00"/>
                </a:solidFill>
                <a:latin typeface="HGPMinchoE" panose="02020900000000000000" pitchFamily="18" charset="-128"/>
                <a:ea typeface="HGPMinchoE" panose="02020900000000000000" pitchFamily="18" charset="-128"/>
              </a:rPr>
              <a:t>衝突以前に</a:t>
            </a:r>
            <a:endParaRPr lang="en-US" altLang="ja-JP" sz="3200" b="1" i="1" dirty="0">
              <a:solidFill>
                <a:srgbClr val="FFFF00"/>
              </a:solidFill>
              <a:latin typeface="HGPMinchoE" panose="02020900000000000000" pitchFamily="18" charset="-128"/>
              <a:ea typeface="HGPMinchoE" panose="02020900000000000000" pitchFamily="18" charset="-128"/>
            </a:endParaRPr>
          </a:p>
          <a:p>
            <a:pPr algn="ctr"/>
            <a:r>
              <a:rPr lang="ja-JP" altLang="en-US" sz="3200" b="1" i="1">
                <a:solidFill>
                  <a:srgbClr val="FFFF00"/>
                </a:solidFill>
                <a:latin typeface="HGPMinchoE" panose="02020900000000000000" pitchFamily="18" charset="-128"/>
                <a:ea typeface="HGPMinchoE" panose="02020900000000000000" pitchFamily="18" charset="-128"/>
              </a:rPr>
              <a:t>大量絶滅の</a:t>
            </a:r>
            <a:endParaRPr lang="en-US" altLang="ja-JP" sz="3200" b="1" i="1" dirty="0">
              <a:solidFill>
                <a:srgbClr val="FFFF00"/>
              </a:solidFill>
              <a:latin typeface="HGPMinchoE" panose="02020900000000000000" pitchFamily="18" charset="-128"/>
              <a:ea typeface="HGPMinchoE" panose="02020900000000000000" pitchFamily="18" charset="-128"/>
            </a:endParaRPr>
          </a:p>
          <a:p>
            <a:pPr algn="ctr"/>
            <a:r>
              <a:rPr lang="ja-JP" altLang="en-US" sz="3200" b="1" i="1">
                <a:solidFill>
                  <a:srgbClr val="FFFF00"/>
                </a:solidFill>
                <a:latin typeface="HGPMinchoE" panose="02020900000000000000" pitchFamily="18" charset="-128"/>
                <a:ea typeface="HGPMinchoE" panose="02020900000000000000" pitchFamily="18" charset="-128"/>
              </a:rPr>
              <a:t>予兆は現れていた</a:t>
            </a:r>
            <a:endParaRPr lang="en-US" sz="3200" b="1" i="1" dirty="0">
              <a:solidFill>
                <a:srgbClr val="FFFF00"/>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196847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472E-CE01-A34C-BB45-FA2A2295E88B}"/>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真実は</a:t>
            </a:r>
            <a:r>
              <a:rPr lang="en-US" altLang="ja-JP" dirty="0">
                <a:latin typeface="HGPMinchoE" panose="02020900000000000000" pitchFamily="18" charset="-128"/>
                <a:ea typeface="HGPMinchoE" panose="02020900000000000000" pitchFamily="18" charset="-128"/>
              </a:rPr>
              <a:t>…?</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2691C132-ED1E-524F-A500-652205FEB6E1}"/>
              </a:ext>
            </a:extLst>
          </p:cNvPr>
          <p:cNvSpPr>
            <a:spLocks noGrp="1"/>
          </p:cNvSpPr>
          <p:nvPr>
            <p:ph idx="1"/>
          </p:nvPr>
        </p:nvSpPr>
        <p:spPr/>
        <p:txBody>
          <a:bodyPr/>
          <a:lstStyle/>
          <a:p>
            <a:pPr marL="0" indent="0" algn="ctr">
              <a:buNone/>
            </a:pPr>
            <a:r>
              <a:rPr lang="ja-JP" altLang="en-US">
                <a:latin typeface="HGPMinchoE" panose="02020900000000000000" pitchFamily="18" charset="-128"/>
                <a:ea typeface="HGPMinchoE" panose="02020900000000000000" pitchFamily="18" charset="-128"/>
              </a:rPr>
              <a:t>確かに、隕石の衝突は恐竜の絶滅をもたらした</a:t>
            </a:r>
            <a:endParaRPr lang="en-US" altLang="ja-JP" dirty="0">
              <a:latin typeface="HGPMinchoE" panose="02020900000000000000" pitchFamily="18" charset="-128"/>
              <a:ea typeface="HGPMinchoE" panose="02020900000000000000" pitchFamily="18" charset="-128"/>
            </a:endParaRPr>
          </a:p>
          <a:p>
            <a:pPr marL="0" indent="0" algn="ctr">
              <a:buNone/>
            </a:pPr>
            <a:endParaRPr lang="en-US" dirty="0">
              <a:latin typeface="HGPMinchoE" panose="02020900000000000000" pitchFamily="18" charset="-128"/>
              <a:ea typeface="HGPMinchoE" panose="02020900000000000000" pitchFamily="18" charset="-128"/>
            </a:endParaRPr>
          </a:p>
          <a:p>
            <a:pPr marL="0" indent="0" algn="ctr">
              <a:buNone/>
            </a:pPr>
            <a:r>
              <a:rPr lang="ja-JP" altLang="en-US">
                <a:latin typeface="HGPMinchoE" panose="02020900000000000000" pitchFamily="18" charset="-128"/>
                <a:ea typeface="HGPMinchoE" panose="02020900000000000000" pitchFamily="18" charset="-128"/>
              </a:rPr>
              <a:t>しかし、原因はそれだけではない</a:t>
            </a:r>
            <a:endParaRPr lang="en-US" altLang="ja-JP" dirty="0">
              <a:latin typeface="HGPMinchoE" panose="02020900000000000000" pitchFamily="18" charset="-128"/>
              <a:ea typeface="HGPMinchoE" panose="02020900000000000000" pitchFamily="18" charset="-128"/>
            </a:endParaRPr>
          </a:p>
          <a:p>
            <a:pPr marL="0" indent="0" algn="ctr">
              <a:buNone/>
            </a:pPr>
            <a:endParaRPr lang="en-US" dirty="0">
              <a:latin typeface="HGPMinchoE" panose="02020900000000000000" pitchFamily="18" charset="-128"/>
              <a:ea typeface="HGPMinchoE" panose="02020900000000000000" pitchFamily="18" charset="-128"/>
            </a:endParaRPr>
          </a:p>
          <a:p>
            <a:pPr marL="0" indent="0" algn="ctr">
              <a:buNone/>
            </a:pPr>
            <a:r>
              <a:rPr lang="ja-JP" altLang="en-US" i="1" u="sng">
                <a:latin typeface="HGPMinchoE" panose="02020900000000000000" pitchFamily="18" charset="-128"/>
                <a:ea typeface="HGPMinchoE" panose="02020900000000000000" pitchFamily="18" charset="-128"/>
              </a:rPr>
              <a:t>生態系の崩壊</a:t>
            </a:r>
            <a:r>
              <a:rPr lang="ja-JP" altLang="en-US">
                <a:latin typeface="HGPMinchoE" panose="02020900000000000000" pitchFamily="18" charset="-128"/>
                <a:ea typeface="HGPMinchoE" panose="02020900000000000000" pitchFamily="18" charset="-128"/>
              </a:rPr>
              <a:t>がもともと進んでいた</a:t>
            </a:r>
            <a:endParaRPr lang="en-US" altLang="ja-JP" dirty="0">
              <a:latin typeface="HGPMinchoE" panose="02020900000000000000" pitchFamily="18" charset="-128"/>
              <a:ea typeface="HGPMinchoE" panose="02020900000000000000" pitchFamily="18" charset="-128"/>
            </a:endParaRPr>
          </a:p>
          <a:p>
            <a:pPr marL="0" indent="0" algn="ctr">
              <a:buNone/>
            </a:pPr>
            <a:r>
              <a:rPr lang="en-US" dirty="0">
                <a:latin typeface="HGPMinchoE" panose="02020900000000000000" pitchFamily="18" charset="-128"/>
                <a:ea typeface="HGPMinchoE" panose="02020900000000000000" pitchFamily="18" charset="-128"/>
              </a:rPr>
              <a:t>↑</a:t>
            </a:r>
          </a:p>
          <a:p>
            <a:pPr marL="0" indent="0" algn="ctr">
              <a:buNone/>
            </a:pPr>
            <a:r>
              <a:rPr lang="ja-JP" altLang="en-US">
                <a:solidFill>
                  <a:srgbClr val="FF0000"/>
                </a:solidFill>
                <a:latin typeface="HGPMinchoE" panose="02020900000000000000" pitchFamily="18" charset="-128"/>
                <a:ea typeface="HGPMinchoE" panose="02020900000000000000" pitchFamily="18" charset="-128"/>
              </a:rPr>
              <a:t>大規模な火山の噴火</a:t>
            </a:r>
            <a:r>
              <a:rPr lang="ja-JP" altLang="en-US">
                <a:latin typeface="HGPMinchoE" panose="02020900000000000000" pitchFamily="18" charset="-128"/>
                <a:ea typeface="HGPMinchoE" panose="02020900000000000000" pitchFamily="18" charset="-128"/>
              </a:rPr>
              <a:t>　</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 </a:t>
            </a:r>
            <a:r>
              <a:rPr lang="ja-JP" altLang="en-US">
                <a:solidFill>
                  <a:schemeClr val="accent6">
                    <a:lumMod val="50000"/>
                  </a:schemeClr>
                </a:solidFill>
                <a:latin typeface="HGPMinchoE" panose="02020900000000000000" pitchFamily="18" charset="-128"/>
                <a:ea typeface="HGPMinchoE" panose="02020900000000000000" pitchFamily="18" charset="-128"/>
              </a:rPr>
              <a:t>食物連鎖の崩壊</a:t>
            </a:r>
            <a:endParaRPr lang="en-US" altLang="ja-JP" dirty="0">
              <a:solidFill>
                <a:schemeClr val="accent6">
                  <a:lumMod val="50000"/>
                </a:schemeClr>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1987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472E-CE01-A34C-BB45-FA2A2295E88B}"/>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真実は</a:t>
            </a:r>
            <a:r>
              <a:rPr lang="en-US" altLang="ja-JP" dirty="0">
                <a:latin typeface="HGPMinchoE" panose="02020900000000000000" pitchFamily="18" charset="-128"/>
                <a:ea typeface="HGPMinchoE" panose="02020900000000000000" pitchFamily="18" charset="-128"/>
              </a:rPr>
              <a:t>…?</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2691C132-ED1E-524F-A500-652205FEB6E1}"/>
              </a:ext>
            </a:extLst>
          </p:cNvPr>
          <p:cNvSpPr>
            <a:spLocks noGrp="1"/>
          </p:cNvSpPr>
          <p:nvPr>
            <p:ph idx="1"/>
          </p:nvPr>
        </p:nvSpPr>
        <p:spPr/>
        <p:txBody>
          <a:bodyPr/>
          <a:lstStyle/>
          <a:p>
            <a:pPr marL="0" indent="0" algn="ctr">
              <a:buNone/>
            </a:pPr>
            <a:r>
              <a:rPr lang="ja-JP" altLang="en-US">
                <a:latin typeface="HGPMinchoE" panose="02020900000000000000" pitchFamily="18" charset="-128"/>
                <a:ea typeface="HGPMinchoE" panose="02020900000000000000" pitchFamily="18" charset="-128"/>
              </a:rPr>
              <a:t>確かに、隕石の衝突は恐竜の絶滅をもたらした</a:t>
            </a:r>
            <a:endParaRPr lang="en-US" altLang="ja-JP" dirty="0">
              <a:latin typeface="HGPMinchoE" panose="02020900000000000000" pitchFamily="18" charset="-128"/>
              <a:ea typeface="HGPMinchoE" panose="02020900000000000000" pitchFamily="18" charset="-128"/>
            </a:endParaRPr>
          </a:p>
          <a:p>
            <a:pPr marL="0" indent="0" algn="ctr">
              <a:buNone/>
            </a:pPr>
            <a:endParaRPr lang="en-US" dirty="0">
              <a:latin typeface="HGPMinchoE" panose="02020900000000000000" pitchFamily="18" charset="-128"/>
              <a:ea typeface="HGPMinchoE" panose="02020900000000000000" pitchFamily="18" charset="-128"/>
            </a:endParaRPr>
          </a:p>
          <a:p>
            <a:pPr marL="0" indent="0" algn="ctr">
              <a:buNone/>
            </a:pPr>
            <a:r>
              <a:rPr lang="ja-JP" altLang="en-US">
                <a:latin typeface="HGPMinchoE" panose="02020900000000000000" pitchFamily="18" charset="-128"/>
                <a:ea typeface="HGPMinchoE" panose="02020900000000000000" pitchFamily="18" charset="-128"/>
              </a:rPr>
              <a:t>しかし、原因はそれだけではない</a:t>
            </a:r>
            <a:endParaRPr lang="en-US" altLang="ja-JP" dirty="0">
              <a:latin typeface="HGPMinchoE" panose="02020900000000000000" pitchFamily="18" charset="-128"/>
              <a:ea typeface="HGPMinchoE" panose="02020900000000000000" pitchFamily="18" charset="-128"/>
            </a:endParaRPr>
          </a:p>
          <a:p>
            <a:pPr marL="0" indent="0" algn="ctr">
              <a:buNone/>
            </a:pPr>
            <a:endParaRPr lang="en-US" dirty="0">
              <a:latin typeface="HGPMinchoE" panose="02020900000000000000" pitchFamily="18" charset="-128"/>
              <a:ea typeface="HGPMinchoE" panose="02020900000000000000" pitchFamily="18" charset="-128"/>
            </a:endParaRPr>
          </a:p>
          <a:p>
            <a:pPr marL="0" indent="0" algn="ctr">
              <a:buNone/>
            </a:pPr>
            <a:r>
              <a:rPr lang="ja-JP" altLang="en-US" i="1" u="sng">
                <a:latin typeface="HGPMinchoE" panose="02020900000000000000" pitchFamily="18" charset="-128"/>
                <a:ea typeface="HGPMinchoE" panose="02020900000000000000" pitchFamily="18" charset="-128"/>
              </a:rPr>
              <a:t>生態系の崩壊</a:t>
            </a:r>
            <a:r>
              <a:rPr lang="ja-JP" altLang="en-US">
                <a:latin typeface="HGPMinchoE" panose="02020900000000000000" pitchFamily="18" charset="-128"/>
                <a:ea typeface="HGPMinchoE" panose="02020900000000000000" pitchFamily="18" charset="-128"/>
              </a:rPr>
              <a:t>がもともと進んでいた</a:t>
            </a:r>
            <a:endParaRPr lang="en-US" altLang="ja-JP" dirty="0">
              <a:latin typeface="HGPMinchoE" panose="02020900000000000000" pitchFamily="18" charset="-128"/>
              <a:ea typeface="HGPMinchoE" panose="02020900000000000000" pitchFamily="18" charset="-128"/>
            </a:endParaRPr>
          </a:p>
          <a:p>
            <a:pPr marL="0" indent="0" algn="ctr">
              <a:buNone/>
            </a:pPr>
            <a:r>
              <a:rPr lang="en-US" dirty="0">
                <a:latin typeface="HGPMinchoE" panose="02020900000000000000" pitchFamily="18" charset="-128"/>
                <a:ea typeface="HGPMinchoE" panose="02020900000000000000" pitchFamily="18" charset="-128"/>
              </a:rPr>
              <a:t>↑</a:t>
            </a:r>
          </a:p>
          <a:p>
            <a:pPr marL="0" indent="0" algn="ctr">
              <a:buNone/>
            </a:pPr>
            <a:r>
              <a:rPr lang="ja-JP" altLang="en-US">
                <a:solidFill>
                  <a:srgbClr val="FF0000"/>
                </a:solidFill>
                <a:latin typeface="HGPMinchoE" panose="02020900000000000000" pitchFamily="18" charset="-128"/>
                <a:ea typeface="HGPMinchoE" panose="02020900000000000000" pitchFamily="18" charset="-128"/>
              </a:rPr>
              <a:t>大規模な火山の噴火</a:t>
            </a:r>
            <a:r>
              <a:rPr lang="ja-JP" altLang="en-US">
                <a:latin typeface="HGPMinchoE" panose="02020900000000000000" pitchFamily="18" charset="-128"/>
                <a:ea typeface="HGPMinchoE" panose="02020900000000000000" pitchFamily="18" charset="-128"/>
              </a:rPr>
              <a:t>　</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 </a:t>
            </a:r>
            <a:r>
              <a:rPr lang="ja-JP" altLang="en-US">
                <a:solidFill>
                  <a:schemeClr val="accent6">
                    <a:lumMod val="50000"/>
                  </a:schemeClr>
                </a:solidFill>
                <a:latin typeface="HGPMinchoE" panose="02020900000000000000" pitchFamily="18" charset="-128"/>
                <a:ea typeface="HGPMinchoE" panose="02020900000000000000" pitchFamily="18" charset="-128"/>
              </a:rPr>
              <a:t>食物連鎖の崩壊</a:t>
            </a:r>
            <a:endParaRPr lang="en-US" altLang="ja-JP" dirty="0">
              <a:solidFill>
                <a:schemeClr val="accent6">
                  <a:lumMod val="50000"/>
                </a:schemeClr>
              </a:solidFill>
              <a:latin typeface="HGPMinchoE" panose="02020900000000000000" pitchFamily="18" charset="-128"/>
              <a:ea typeface="HGPMinchoE" panose="02020900000000000000" pitchFamily="18" charset="-128"/>
            </a:endParaRPr>
          </a:p>
        </p:txBody>
      </p:sp>
      <p:sp>
        <p:nvSpPr>
          <p:cNvPr id="4" name="Rounded Rectangle 3">
            <a:extLst>
              <a:ext uri="{FF2B5EF4-FFF2-40B4-BE49-F238E27FC236}">
                <a16:creationId xmlns:a16="http://schemas.microsoft.com/office/drawing/2014/main" id="{561E2146-74AE-4840-B558-18728F02933B}"/>
              </a:ext>
            </a:extLst>
          </p:cNvPr>
          <p:cNvSpPr/>
          <p:nvPr/>
        </p:nvSpPr>
        <p:spPr>
          <a:xfrm>
            <a:off x="1506263" y="1308894"/>
            <a:ext cx="9179473" cy="45247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chemeClr val="tx1"/>
                </a:solidFill>
                <a:latin typeface="HGPMinchoE" panose="02020900000000000000" pitchFamily="18" charset="-128"/>
                <a:ea typeface="HGPMinchoE" panose="02020900000000000000" pitchFamily="18" charset="-128"/>
              </a:rPr>
              <a:t>つまり</a:t>
            </a:r>
            <a:endParaRPr lang="en-US" altLang="ja-JP" sz="2800" dirty="0">
              <a:solidFill>
                <a:schemeClr val="tx1"/>
              </a:solidFill>
              <a:latin typeface="HGPMinchoE" panose="02020900000000000000" pitchFamily="18" charset="-128"/>
              <a:ea typeface="HGPMinchoE" panose="02020900000000000000" pitchFamily="18" charset="-128"/>
            </a:endParaRPr>
          </a:p>
          <a:p>
            <a:pPr algn="ctr"/>
            <a:endParaRPr lang="en-US" altLang="ja-JP" sz="2800" dirty="0">
              <a:solidFill>
                <a:schemeClr val="tx1"/>
              </a:solidFill>
              <a:latin typeface="HGPMinchoE" panose="02020900000000000000" pitchFamily="18" charset="-128"/>
              <a:ea typeface="HGPMinchoE" panose="02020900000000000000" pitchFamily="18" charset="-128"/>
            </a:endParaRPr>
          </a:p>
          <a:p>
            <a:pPr algn="ctr"/>
            <a:r>
              <a:rPr lang="ja-JP" altLang="en-US" sz="2800">
                <a:solidFill>
                  <a:schemeClr val="tx1"/>
                </a:solidFill>
                <a:latin typeface="HGPMinchoE" panose="02020900000000000000" pitchFamily="18" charset="-128"/>
                <a:ea typeface="HGPMinchoE" panose="02020900000000000000" pitchFamily="18" charset="-128"/>
              </a:rPr>
              <a:t>隕石はあくまで</a:t>
            </a:r>
            <a:r>
              <a:rPr lang="ja-JP" altLang="en-US" sz="2800">
                <a:solidFill>
                  <a:srgbClr val="FF0000"/>
                </a:solidFill>
                <a:latin typeface="HGPMinchoE" panose="02020900000000000000" pitchFamily="18" charset="-128"/>
                <a:ea typeface="HGPMinchoE" panose="02020900000000000000" pitchFamily="18" charset="-128"/>
              </a:rPr>
              <a:t>実行犯</a:t>
            </a:r>
            <a:endParaRPr lang="en-US" altLang="ja-JP" sz="2800" dirty="0">
              <a:solidFill>
                <a:srgbClr val="FF0000"/>
              </a:solidFill>
              <a:latin typeface="HGPMinchoE" panose="02020900000000000000" pitchFamily="18" charset="-128"/>
              <a:ea typeface="HGPMinchoE" panose="02020900000000000000" pitchFamily="18" charset="-128"/>
            </a:endParaRPr>
          </a:p>
          <a:p>
            <a:pPr algn="ctr"/>
            <a:r>
              <a:rPr lang="ja-JP" altLang="en-US" sz="2800">
                <a:solidFill>
                  <a:schemeClr val="tx1"/>
                </a:solidFill>
                <a:latin typeface="HGPMinchoE" panose="02020900000000000000" pitchFamily="18" charset="-128"/>
                <a:ea typeface="HGPMinchoE" panose="02020900000000000000" pitchFamily="18" charset="-128"/>
              </a:rPr>
              <a:t>恐竜たちは</a:t>
            </a:r>
            <a:r>
              <a:rPr lang="ja-JP" altLang="en-US" sz="2800">
                <a:solidFill>
                  <a:srgbClr val="FF0000"/>
                </a:solidFill>
                <a:latin typeface="HGPMinchoE" panose="02020900000000000000" pitchFamily="18" charset="-128"/>
                <a:ea typeface="HGPMinchoE" panose="02020900000000000000" pitchFamily="18" charset="-128"/>
              </a:rPr>
              <a:t>自ら絶滅への道</a:t>
            </a:r>
            <a:r>
              <a:rPr lang="ja-JP" altLang="en-US" sz="2800">
                <a:solidFill>
                  <a:schemeClr val="tx1"/>
                </a:solidFill>
                <a:latin typeface="HGPMinchoE" panose="02020900000000000000" pitchFamily="18" charset="-128"/>
                <a:ea typeface="HGPMinchoE" panose="02020900000000000000" pitchFamily="18" charset="-128"/>
              </a:rPr>
              <a:t>を歩んでいた</a:t>
            </a:r>
            <a:endParaRPr lang="en-US" altLang="ja-JP" sz="2800" dirty="0">
              <a:solidFill>
                <a:schemeClr val="tx1"/>
              </a:solidFill>
              <a:latin typeface="HGPMinchoE" panose="02020900000000000000" pitchFamily="18" charset="-128"/>
              <a:ea typeface="HGPMinchoE" panose="02020900000000000000" pitchFamily="18" charset="-128"/>
            </a:endParaRPr>
          </a:p>
          <a:p>
            <a:pPr algn="ctr"/>
            <a:endParaRPr lang="en-US" altLang="ja-JP" sz="2800" dirty="0">
              <a:solidFill>
                <a:schemeClr val="tx1"/>
              </a:solidFill>
              <a:latin typeface="HGPMinchoE" panose="02020900000000000000" pitchFamily="18" charset="-128"/>
              <a:ea typeface="HGPMinchoE" panose="02020900000000000000" pitchFamily="18" charset="-128"/>
            </a:endParaRPr>
          </a:p>
          <a:p>
            <a:pPr algn="ctr"/>
            <a:r>
              <a:rPr lang="ja-JP" altLang="en-US" sz="2800">
                <a:solidFill>
                  <a:schemeClr val="tx1"/>
                </a:solidFill>
                <a:latin typeface="HGPMinchoE" panose="02020900000000000000" pitchFamily="18" charset="-128"/>
                <a:ea typeface="HGPMinchoE" panose="02020900000000000000" pitchFamily="18" charset="-128"/>
              </a:rPr>
              <a:t>さらに、地球は</a:t>
            </a:r>
            <a:r>
              <a:rPr lang="ja-JP" altLang="en-US" sz="2800">
                <a:solidFill>
                  <a:srgbClr val="FF0000"/>
                </a:solidFill>
                <a:latin typeface="HGPMinchoE" panose="02020900000000000000" pitchFamily="18" charset="-128"/>
                <a:ea typeface="HGPMinchoE" panose="02020900000000000000" pitchFamily="18" charset="-128"/>
              </a:rPr>
              <a:t>裏からその絶滅を幇助</a:t>
            </a:r>
            <a:r>
              <a:rPr lang="ja-JP" altLang="en-US" sz="2800">
                <a:solidFill>
                  <a:schemeClr val="tx1"/>
                </a:solidFill>
                <a:latin typeface="HGPMinchoE" panose="02020900000000000000" pitchFamily="18" charset="-128"/>
                <a:ea typeface="HGPMinchoE" panose="02020900000000000000" pitchFamily="18" charset="-128"/>
              </a:rPr>
              <a:t>していた</a:t>
            </a:r>
            <a:endParaRPr lang="en-US" altLang="ja-JP" sz="2800" dirty="0">
              <a:solidFill>
                <a:schemeClr val="tx1"/>
              </a:solidFill>
              <a:latin typeface="HGPMinchoE" panose="02020900000000000000" pitchFamily="18" charset="-128"/>
              <a:ea typeface="HGPMinchoE" panose="02020900000000000000" pitchFamily="18" charset="-128"/>
            </a:endParaRPr>
          </a:p>
          <a:p>
            <a:pPr algn="ctr"/>
            <a:r>
              <a:rPr lang="ja-JP" altLang="en-US" sz="2800">
                <a:solidFill>
                  <a:schemeClr val="tx1"/>
                </a:solidFill>
                <a:latin typeface="HGPMinchoE" panose="02020900000000000000" pitchFamily="18" charset="-128"/>
                <a:ea typeface="HGPMinchoE" panose="02020900000000000000" pitchFamily="18" charset="-128"/>
              </a:rPr>
              <a:t>そして、通りかかった隕石を誘惑して恐竜を亡き者にし、</a:t>
            </a:r>
            <a:r>
              <a:rPr lang="ja-JP" altLang="en-US" sz="2800">
                <a:solidFill>
                  <a:srgbClr val="FF0000"/>
                </a:solidFill>
                <a:latin typeface="HGPMinchoE" panose="02020900000000000000" pitchFamily="18" charset="-128"/>
                <a:ea typeface="HGPMinchoE" panose="02020900000000000000" pitchFamily="18" charset="-128"/>
              </a:rPr>
              <a:t>隕石を悪役に仕立て上げた</a:t>
            </a:r>
            <a:endParaRPr lang="en-US" altLang="ja-JP" sz="2800" dirty="0">
              <a:solidFill>
                <a:srgbClr val="FF0000"/>
              </a:solidFill>
              <a:latin typeface="HGPMinchoE" panose="02020900000000000000" pitchFamily="18" charset="-128"/>
              <a:ea typeface="HGPMinchoE" panose="02020900000000000000" pitchFamily="18" charset="-128"/>
            </a:endParaRPr>
          </a:p>
          <a:p>
            <a:pPr algn="ctr"/>
            <a:endParaRPr lang="en-US" sz="2800" dirty="0">
              <a:solidFill>
                <a:srgbClr val="FF0000"/>
              </a:solidFill>
              <a:latin typeface="HGPMinchoE" panose="02020900000000000000" pitchFamily="18" charset="-128"/>
              <a:ea typeface="HGPMinchoE" panose="02020900000000000000" pitchFamily="18" charset="-128"/>
            </a:endParaRPr>
          </a:p>
          <a:p>
            <a:pPr algn="ctr"/>
            <a:r>
              <a:rPr lang="ja-JP" altLang="en-US" sz="2800">
                <a:solidFill>
                  <a:schemeClr val="tx1"/>
                </a:solidFill>
                <a:latin typeface="HGPMinchoE" panose="02020900000000000000" pitchFamily="18" charset="-128"/>
                <a:ea typeface="HGPMinchoE" panose="02020900000000000000" pitchFamily="18" charset="-128"/>
              </a:rPr>
              <a:t>というのが現在考えられているシナリオ</a:t>
            </a:r>
            <a:endParaRPr lang="en-US" sz="2800" dirty="0">
              <a:solidFill>
                <a:schemeClr val="tx1"/>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161108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arn(inVertic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arn(inVertical)">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60DD-3E54-D347-845B-9975E738D0C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a:t>
            </a:r>
          </a:p>
        </p:txBody>
      </p:sp>
      <p:sp>
        <p:nvSpPr>
          <p:cNvPr id="4" name="Content Placeholder 3">
            <a:extLst>
              <a:ext uri="{FF2B5EF4-FFF2-40B4-BE49-F238E27FC236}">
                <a16:creationId xmlns:a16="http://schemas.microsoft.com/office/drawing/2014/main" id="{FA1DCBB6-3985-2C44-9F1A-44A994D7ABAA}"/>
              </a:ext>
            </a:extLst>
          </p:cNvPr>
          <p:cNvSpPr>
            <a:spLocks noGrp="1"/>
          </p:cNvSpPr>
          <p:nvPr>
            <p:ph idx="1"/>
          </p:nvPr>
        </p:nvSpPr>
        <p:spPr/>
        <p:txBody>
          <a:bodyPr>
            <a:normAutofit fontScale="70000" lnSpcReduction="20000"/>
          </a:bodyPr>
          <a:lstStyle/>
          <a:p>
            <a:pPr marL="514350" indent="-514350">
              <a:buFont typeface="+mj-lt"/>
              <a:buAutoNum type="arabicPeriod"/>
            </a:pPr>
            <a:r>
              <a:rPr lang="en-US" sz="2000" dirty="0">
                <a:latin typeface="Times New Roman" panose="02020603050405020304" pitchFamily="18" charset="0"/>
                <a:ea typeface="HGPMinchoE" panose="02020900000000000000" pitchFamily="18" charset="-128"/>
                <a:cs typeface="Times New Roman" panose="02020603050405020304" pitchFamily="18" charset="0"/>
                <a:hlinkClick r:id="rId2"/>
              </a:rPr>
              <a:t>http://natgeo.nikkeibp.co.jp/atcl/news/17/111000438/</a:t>
            </a:r>
            <a:r>
              <a:rPr lang="en-US" sz="20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ナショナルジオグラフィック 「恐竜絶滅、小惑星の落ちた場所が悪かったせい？」</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(2018/June/10)</a:t>
            </a:r>
          </a:p>
          <a:p>
            <a:pPr marL="514350" indent="-514350">
              <a:buFont typeface="+mj-lt"/>
              <a:buAutoNum type="arabicPeriod"/>
            </a:pPr>
            <a:r>
              <a:rPr lang="en-US" sz="2000" dirty="0">
                <a:latin typeface="Times New Roman" panose="02020603050405020304" pitchFamily="18" charset="0"/>
                <a:ea typeface="HGPMinchoE" panose="02020900000000000000" pitchFamily="18" charset="-128"/>
                <a:cs typeface="Times New Roman" panose="02020603050405020304" pitchFamily="18" charset="0"/>
                <a:hlinkClick r:id="rId3"/>
              </a:rPr>
              <a:t>https://undsci.berkeley.edu/article/0_0_0/alvarez_02</a:t>
            </a:r>
            <a:r>
              <a:rPr lang="en-US" sz="2000" dirty="0">
                <a:latin typeface="Times New Roman" panose="02020603050405020304" pitchFamily="18" charset="0"/>
                <a:ea typeface="HGPMinchoE" panose="02020900000000000000" pitchFamily="18" charset="-128"/>
                <a:cs typeface="Times New Roman" panose="02020603050405020304" pitchFamily="18" charset="0"/>
              </a:rPr>
              <a:t> UCB Walter Alvarez “from plate tectonics to paleontology” (2018/June/10)</a:t>
            </a:r>
          </a:p>
          <a:p>
            <a:pPr marL="514350" indent="-514350">
              <a:buFont typeface="+mj-lt"/>
              <a:buAutoNum type="arabicPeriod"/>
            </a:pPr>
            <a:r>
              <a:rPr lang="en-US" sz="2000" dirty="0">
                <a:latin typeface="Times New Roman" panose="02020603050405020304" pitchFamily="18" charset="0"/>
                <a:ea typeface="HGPMinchoE" panose="02020900000000000000" pitchFamily="18" charset="-128"/>
                <a:cs typeface="Times New Roman" panose="02020603050405020304" pitchFamily="18" charset="0"/>
              </a:rPr>
              <a:t> </a:t>
            </a:r>
            <a:r>
              <a:rPr lang="en-US" sz="2000" dirty="0">
                <a:latin typeface="Times New Roman" panose="02020603050405020304" pitchFamily="18" charset="0"/>
                <a:ea typeface="HGPMinchoE" panose="02020900000000000000" pitchFamily="18" charset="-128"/>
                <a:cs typeface="Times New Roman" panose="02020603050405020304" pitchFamily="18" charset="0"/>
                <a:hlinkClick r:id="rId4"/>
              </a:rPr>
              <a:t>http://www.geosites-hokkaido.org/geosites/site0213.html</a:t>
            </a:r>
            <a:r>
              <a:rPr lang="en-US" sz="20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北海道地質百選「川流布の白亜紀</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古第三紀（</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K-P</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）境界」</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(2018/June/16)</a:t>
            </a:r>
            <a:endParaRPr lang="en-US" sz="2000" dirty="0">
              <a:latin typeface="Times New Roman" panose="02020603050405020304" pitchFamily="18" charset="0"/>
              <a:ea typeface="HGPMinchoE" panose="02020900000000000000" pitchFamily="18" charset="-128"/>
              <a:cs typeface="Times New Roman" panose="02020603050405020304" pitchFamily="18" charset="0"/>
            </a:endParaRPr>
          </a:p>
          <a:p>
            <a:pPr marL="514350" indent="-514350">
              <a:buFont typeface="+mj-lt"/>
              <a:buAutoNum type="arabicPeriod"/>
            </a:pPr>
            <a:r>
              <a:rPr lang="en-US" sz="2000" dirty="0">
                <a:latin typeface="Times New Roman" panose="02020603050405020304" pitchFamily="18" charset="0"/>
                <a:ea typeface="HGPMinchoE" panose="02020900000000000000" pitchFamily="18" charset="-128"/>
                <a:cs typeface="Times New Roman" panose="02020603050405020304" pitchFamily="18" charset="0"/>
              </a:rPr>
              <a:t>D. A. </a:t>
            </a:r>
            <a:r>
              <a:rPr lang="en-US" sz="2000" dirty="0" err="1">
                <a:latin typeface="Times New Roman" panose="02020603050405020304" pitchFamily="18" charset="0"/>
                <a:ea typeface="HGPMinchoE" panose="02020900000000000000" pitchFamily="18" charset="-128"/>
                <a:cs typeface="Times New Roman" panose="02020603050405020304" pitchFamily="18" charset="0"/>
              </a:rPr>
              <a:t>Kring</a:t>
            </a:r>
            <a:r>
              <a:rPr lang="en-US" sz="2000" dirty="0">
                <a:latin typeface="Times New Roman" panose="02020603050405020304" pitchFamily="18" charset="0"/>
                <a:ea typeface="HGPMinchoE" panose="02020900000000000000" pitchFamily="18" charset="-128"/>
                <a:cs typeface="Times New Roman" panose="02020603050405020304" pitchFamily="18" charset="0"/>
              </a:rPr>
              <a:t> et al, “Chicxulub and the Exploration of Large Peak-Ring Impact Craters through Scientific Drilling”, GSA TODAY (2017/October) </a:t>
            </a:r>
            <a:r>
              <a:rPr lang="en-US" sz="2000" dirty="0" err="1">
                <a:latin typeface="Times New Roman" panose="02020603050405020304" pitchFamily="18" charset="0"/>
                <a:ea typeface="HGPMinchoE" panose="02020900000000000000" pitchFamily="18" charset="-128"/>
                <a:cs typeface="Times New Roman" panose="02020603050405020304" pitchFamily="18" charset="0"/>
              </a:rPr>
              <a:t>vol</a:t>
            </a:r>
            <a:r>
              <a:rPr lang="en-US" sz="2000" dirty="0">
                <a:latin typeface="Times New Roman" panose="02020603050405020304" pitchFamily="18" charset="0"/>
                <a:ea typeface="HGPMinchoE" panose="02020900000000000000" pitchFamily="18" charset="-128"/>
                <a:cs typeface="Times New Roman" panose="02020603050405020304" pitchFamily="18" charset="0"/>
              </a:rPr>
              <a:t> 27, issue 10, pp4-8. fig1</a:t>
            </a:r>
          </a:p>
          <a:p>
            <a:pPr marL="514350" indent="-514350">
              <a:buFont typeface="+mj-lt"/>
              <a:buAutoNum type="arabicPeriod"/>
            </a:pPr>
            <a:r>
              <a:rPr lang="en-US" sz="2000" dirty="0">
                <a:latin typeface="Times New Roman" panose="02020603050405020304" pitchFamily="18" charset="0"/>
                <a:ea typeface="HGPMinchoE" panose="02020900000000000000" pitchFamily="18" charset="-128"/>
                <a:cs typeface="Times New Roman" panose="02020603050405020304" pitchFamily="18" charset="0"/>
              </a:rPr>
              <a:t>David. B. Weishampel et al “The DINOSAURIA 2</a:t>
            </a:r>
            <a:r>
              <a:rPr lang="en-US" sz="2000" baseline="30000" dirty="0">
                <a:latin typeface="Times New Roman" panose="02020603050405020304" pitchFamily="18" charset="0"/>
                <a:ea typeface="HGPMinchoE" panose="02020900000000000000" pitchFamily="18" charset="-128"/>
                <a:cs typeface="Times New Roman" panose="02020603050405020304" pitchFamily="18" charset="0"/>
              </a:rPr>
              <a:t>nd</a:t>
            </a:r>
            <a:r>
              <a:rPr lang="en-US" sz="2000" dirty="0">
                <a:latin typeface="Times New Roman" panose="02020603050405020304" pitchFamily="18" charset="0"/>
                <a:ea typeface="HGPMinchoE" panose="02020900000000000000" pitchFamily="18" charset="-128"/>
                <a:cs typeface="Times New Roman" panose="02020603050405020304" pitchFamily="18" charset="0"/>
              </a:rPr>
              <a:t> edition”, University of California Press(2007), Ch. 30,  p674-675  </a:t>
            </a:r>
          </a:p>
          <a:p>
            <a:pPr marL="514350" indent="-514350">
              <a:buFont typeface="+mj-lt"/>
              <a:buAutoNum type="arabicPeriod"/>
            </a:pPr>
            <a:r>
              <a:rPr lang="en-US" sz="2000" dirty="0">
                <a:latin typeface="Times New Roman" panose="02020603050405020304" pitchFamily="18" charset="0"/>
                <a:ea typeface="HGPMinchoE" panose="02020900000000000000" pitchFamily="18" charset="-128"/>
                <a:cs typeface="Times New Roman" panose="02020603050405020304" pitchFamily="18" charset="0"/>
              </a:rPr>
              <a:t>P. Schulte et al ”The Chicxulub Asteroid Impact and Mass Extinction At the Cretaceous-</a:t>
            </a:r>
            <a:r>
              <a:rPr lang="en-US" sz="2000" dirty="0" err="1">
                <a:latin typeface="Times New Roman" panose="02020603050405020304" pitchFamily="18" charset="0"/>
                <a:ea typeface="HGPMinchoE" panose="02020900000000000000" pitchFamily="18" charset="-128"/>
                <a:cs typeface="Times New Roman" panose="02020603050405020304" pitchFamily="18" charset="0"/>
              </a:rPr>
              <a:t>Plaleogene</a:t>
            </a:r>
            <a:r>
              <a:rPr lang="en-US" sz="2000" dirty="0">
                <a:latin typeface="Times New Roman" panose="02020603050405020304" pitchFamily="18" charset="0"/>
                <a:ea typeface="HGPMinchoE" panose="02020900000000000000" pitchFamily="18" charset="-128"/>
                <a:cs typeface="Times New Roman" panose="02020603050405020304" pitchFamily="18" charset="0"/>
              </a:rPr>
              <a:t> boundary”, Science (2010/Mar/5), </a:t>
            </a:r>
            <a:r>
              <a:rPr lang="en-US" sz="2000" dirty="0" err="1">
                <a:latin typeface="Times New Roman" panose="02020603050405020304" pitchFamily="18" charset="0"/>
                <a:ea typeface="HGPMinchoE" panose="02020900000000000000" pitchFamily="18" charset="-128"/>
                <a:cs typeface="Times New Roman" panose="02020603050405020304" pitchFamily="18" charset="0"/>
              </a:rPr>
              <a:t>vol</a:t>
            </a:r>
            <a:r>
              <a:rPr lang="en-US" sz="2000" dirty="0">
                <a:latin typeface="Times New Roman" panose="02020603050405020304" pitchFamily="18" charset="0"/>
                <a:ea typeface="HGPMinchoE" panose="02020900000000000000" pitchFamily="18" charset="-128"/>
                <a:cs typeface="Times New Roman" panose="02020603050405020304" pitchFamily="18" charset="0"/>
              </a:rPr>
              <a:t> 327,p 1214-1218 </a:t>
            </a:r>
          </a:p>
          <a:p>
            <a:pPr marL="514350" indent="-514350">
              <a:buFont typeface="+mj-lt"/>
              <a:buAutoNum type="arabicPeriod"/>
            </a:pPr>
            <a:r>
              <a:rPr lang="en-US" sz="2000" dirty="0">
                <a:latin typeface="Times New Roman" panose="02020603050405020304" pitchFamily="18" charset="0"/>
                <a:ea typeface="HGPMinchoE" panose="02020900000000000000" pitchFamily="18" charset="-128"/>
                <a:cs typeface="Times New Roman" panose="02020603050405020304" pitchFamily="18" charset="0"/>
                <a:hlinkClick r:id="rId5"/>
              </a:rPr>
              <a:t>http://natgeo.nikkeibp.co.jp/atcl/news/16/b/052700185/</a:t>
            </a:r>
            <a:r>
              <a:rPr lang="en-US" sz="20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ナショナルジオグラフィック 「新説　「恐竜絶滅」を生き延びたのは地上の鳥だった」</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(2018/June/16)</a:t>
            </a:r>
          </a:p>
          <a:p>
            <a:pPr marL="514350" indent="-514350">
              <a:buFont typeface="+mj-lt"/>
              <a:buAutoNum type="arabicPeriod"/>
            </a:pP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 </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別冊日経サイエンス「よみがえる恐竜　最新研究が解き明かす姿」真鍋真　</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(2017/6/15) </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恐竜を滅ぼした小惑星衝突プラスアルファ</a:t>
            </a:r>
            <a:endParaRPr lang="en-US" altLang="ja-JP" sz="2000" dirty="0">
              <a:latin typeface="Times New Roman" panose="02020603050405020304" pitchFamily="18" charset="0"/>
              <a:ea typeface="HGPMinchoE" panose="02020900000000000000" pitchFamily="18" charset="-128"/>
              <a:cs typeface="Times New Roman" panose="02020603050405020304" pitchFamily="18" charset="0"/>
            </a:endParaRPr>
          </a:p>
          <a:p>
            <a:pPr marL="514350" indent="-514350">
              <a:buFont typeface="+mj-lt"/>
              <a:buAutoNum type="arabicPeriod"/>
            </a:pP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 S. </a:t>
            </a:r>
            <a:r>
              <a:rPr lang="en-US" altLang="ja-JP" sz="2000" dirty="0" err="1">
                <a:latin typeface="Times New Roman" panose="02020603050405020304" pitchFamily="18" charset="0"/>
                <a:ea typeface="HGPMinchoE" panose="02020900000000000000" pitchFamily="18" charset="-128"/>
                <a:cs typeface="Times New Roman" panose="02020603050405020304" pitchFamily="18" charset="0"/>
              </a:rPr>
              <a:t>Brusatte</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 et al, “The extinction of The Dinosaurs”, Biological review, </a:t>
            </a:r>
            <a:r>
              <a:rPr lang="en-US" altLang="ja-JP" sz="2000" dirty="0" err="1">
                <a:latin typeface="Times New Roman" panose="02020603050405020304" pitchFamily="18" charset="0"/>
                <a:ea typeface="HGPMinchoE" panose="02020900000000000000" pitchFamily="18" charset="-128"/>
                <a:cs typeface="Times New Roman" panose="02020603050405020304" pitchFamily="18" charset="0"/>
              </a:rPr>
              <a:t>vol</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 90, No,2, May 2015 p628-642</a:t>
            </a:r>
          </a:p>
          <a:p>
            <a:pPr marL="514350" indent="-514350">
              <a:buFont typeface="+mj-lt"/>
              <a:buAutoNum type="arabicPeriod"/>
            </a:pP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hlinkClick r:id="rId6"/>
              </a:rPr>
              <a:t>https://</a:t>
            </a:r>
            <a:r>
              <a:rPr lang="en-US" altLang="ja-JP" sz="2000" dirty="0" err="1">
                <a:latin typeface="Times New Roman" panose="02020603050405020304" pitchFamily="18" charset="0"/>
                <a:ea typeface="HGPMinchoE" panose="02020900000000000000" pitchFamily="18" charset="-128"/>
                <a:cs typeface="Times New Roman" panose="02020603050405020304" pitchFamily="18" charset="0"/>
                <a:hlinkClick r:id="rId6"/>
              </a:rPr>
              <a:t>ja.wikipedia.org</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hlinkClick r:id="rId6"/>
              </a:rPr>
              <a:t>/wiki/</a:t>
            </a:r>
            <a:r>
              <a:rPr lang="ja-JP" altLang="en-US" sz="2000">
                <a:latin typeface="Times New Roman" panose="02020603050405020304" pitchFamily="18" charset="0"/>
                <a:ea typeface="HGPMinchoE" panose="02020900000000000000" pitchFamily="18" charset="-128"/>
                <a:cs typeface="Times New Roman" panose="02020603050405020304" pitchFamily="18" charset="0"/>
                <a:hlinkClick r:id="rId6"/>
              </a:rPr>
              <a:t>西ガーツ山脈</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 Wikipedia </a:t>
            </a:r>
            <a:r>
              <a:rPr lang="ja-JP" altLang="en-US" sz="2000">
                <a:latin typeface="Times New Roman" panose="02020603050405020304" pitchFamily="18" charset="0"/>
                <a:ea typeface="HGPMinchoE" panose="02020900000000000000" pitchFamily="18" charset="-128"/>
                <a:cs typeface="Times New Roman" panose="02020603050405020304" pitchFamily="18" charset="0"/>
              </a:rPr>
              <a:t>「西ガーツ山脈」</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(2018/June/17)</a:t>
            </a:r>
          </a:p>
          <a:p>
            <a:pPr marL="514350" indent="-514350">
              <a:buFont typeface="+mj-lt"/>
              <a:buAutoNum type="arabicPeriod"/>
            </a:pPr>
            <a:r>
              <a:rPr lang="en-US" altLang="ja-JP" sz="2000" dirty="0" err="1">
                <a:latin typeface="Times New Roman" panose="02020603050405020304" pitchFamily="18" charset="0"/>
                <a:ea typeface="HGPMinchoE" panose="02020900000000000000" pitchFamily="18" charset="-128"/>
                <a:cs typeface="Times New Roman" panose="02020603050405020304" pitchFamily="18" charset="0"/>
              </a:rPr>
              <a:t>Laiming</a:t>
            </a:r>
            <a:r>
              <a:rPr lang="en-US" altLang="ja-JP" sz="2000" dirty="0">
                <a:latin typeface="Times New Roman" panose="02020603050405020304" pitchFamily="18" charset="0"/>
                <a:ea typeface="HGPMinchoE" panose="02020900000000000000" pitchFamily="18" charset="-128"/>
                <a:cs typeface="Times New Roman" panose="02020603050405020304" pitchFamily="18" charset="0"/>
              </a:rPr>
              <a:t> Zhang et al, “Deccan volcanism caused coupled pCO2 and terrestrial temperature rise, and pre-impact extinction extinction in northern China“ Geology(2018), 46(3): 271-274</a:t>
            </a:r>
          </a:p>
          <a:p>
            <a:pPr marL="514350" indent="-514350">
              <a:buFont typeface="+mj-lt"/>
              <a:buAutoNum type="arabicPeriod"/>
            </a:pPr>
            <a:endParaRPr lang="en-US" altLang="ja-JP" sz="2000" dirty="0">
              <a:latin typeface="Times New Roman" panose="02020603050405020304" pitchFamily="18" charset="0"/>
              <a:ea typeface="HGPMinchoE" panose="02020900000000000000" pitchFamily="18" charset="-128"/>
              <a:cs typeface="Times New Roman" panose="02020603050405020304" pitchFamily="18" charset="0"/>
            </a:endParaRPr>
          </a:p>
          <a:p>
            <a:pPr marL="514350" indent="-514350">
              <a:buFont typeface="+mj-lt"/>
              <a:buAutoNum type="arabicPeriod"/>
            </a:pPr>
            <a:endParaRPr lang="en-US" altLang="ja-JP" sz="2000" dirty="0">
              <a:latin typeface="Times New Roman" panose="02020603050405020304" pitchFamily="18" charset="0"/>
              <a:ea typeface="HGPMinchoE" panose="02020900000000000000" pitchFamily="18" charset="-128"/>
              <a:cs typeface="Times New Roman" panose="02020603050405020304" pitchFamily="18" charset="0"/>
            </a:endParaRPr>
          </a:p>
          <a:p>
            <a:pPr marL="514350" indent="-514350">
              <a:buFont typeface="+mj-lt"/>
              <a:buAutoNum type="arabicPeriod"/>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87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3612-7B0D-B14B-BDB4-7E3C3ADE6174}"/>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事件発生！</a:t>
            </a:r>
            <a:endParaRPr lang="en-US"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C4EF7ECA-FC8C-C34E-9F1F-6424AD37084D}"/>
              </a:ext>
            </a:extLst>
          </p:cNvPr>
          <p:cNvSpPr>
            <a:spLocks noGrp="1"/>
          </p:cNvSpPr>
          <p:nvPr>
            <p:ph idx="1"/>
          </p:nvPr>
        </p:nvSpPr>
        <p:spPr/>
        <p:txBody>
          <a:bodyPr>
            <a:normAutofit lnSpcReduction="10000"/>
          </a:bodyPr>
          <a:lstStyle/>
          <a:p>
            <a:r>
              <a:rPr lang="ja-JP" altLang="en-US">
                <a:latin typeface="HGPMinchoE" panose="02020900000000000000" pitchFamily="18" charset="-128"/>
                <a:ea typeface="HGPMinchoE" panose="02020900000000000000" pitchFamily="18" charset="-128"/>
              </a:rPr>
              <a:t>被害者</a:t>
            </a:r>
            <a:endParaRPr lang="en-US" altLang="ja-JP" dirty="0">
              <a:latin typeface="HGPMinchoE" panose="02020900000000000000" pitchFamily="18" charset="-128"/>
              <a:ea typeface="HGPMinchoE" panose="02020900000000000000" pitchFamily="18" charset="-128"/>
            </a:endParaRPr>
          </a:p>
          <a:p>
            <a:pPr marL="0" indent="0">
              <a:buNone/>
            </a:pPr>
            <a:r>
              <a:rPr lang="en-US" altLang="ja-JP"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ティラノサウルスをはじめとする</a:t>
            </a:r>
            <a:r>
              <a:rPr lang="ja-JP" altLang="en-US">
                <a:solidFill>
                  <a:srgbClr val="FF0000"/>
                </a:solidFill>
                <a:latin typeface="HGPMinchoE" panose="02020900000000000000" pitchFamily="18" charset="-128"/>
                <a:ea typeface="HGPMinchoE" panose="02020900000000000000" pitchFamily="18" charset="-128"/>
              </a:rPr>
              <a:t>恐竜類</a:t>
            </a:r>
            <a:r>
              <a:rPr lang="ja-JP" altLang="en-US">
                <a:latin typeface="HGPMinchoE" panose="02020900000000000000" pitchFamily="18" charset="-128"/>
                <a:ea typeface="HGPMinchoE" panose="02020900000000000000" pitchFamily="18" charset="-128"/>
              </a:rPr>
              <a:t>、アンモナイト類</a:t>
            </a:r>
            <a:r>
              <a:rPr lang="en-US" altLang="ja-JP" dirty="0" err="1">
                <a:latin typeface="HGPMinchoE" panose="02020900000000000000" pitchFamily="18" charset="-128"/>
                <a:ea typeface="HGPMinchoE" panose="02020900000000000000" pitchFamily="18" charset="-128"/>
              </a:rPr>
              <a:t>etc</a:t>
            </a:r>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犯行推定時刻</a:t>
            </a:r>
            <a:endParaRPr lang="en-US" altLang="ja-JP" dirty="0">
              <a:latin typeface="HGPMinchoE" panose="02020900000000000000" pitchFamily="18" charset="-128"/>
              <a:ea typeface="HGPMinchoE" panose="02020900000000000000" pitchFamily="18" charset="-128"/>
            </a:endParaRPr>
          </a:p>
          <a:p>
            <a:pPr marL="0" indent="0">
              <a:buNone/>
            </a:pPr>
            <a:r>
              <a:rPr lang="en-US" altLang="ja-JP" dirty="0">
                <a:latin typeface="HGPMinchoE" panose="02020900000000000000" pitchFamily="18" charset="-128"/>
                <a:ea typeface="HGPMinchoE" panose="02020900000000000000" pitchFamily="18" charset="-128"/>
              </a:rPr>
              <a:t>	</a:t>
            </a:r>
            <a:r>
              <a:rPr lang="en-US" altLang="ja-JP" dirty="0">
                <a:solidFill>
                  <a:srgbClr val="FF0000"/>
                </a:solidFill>
                <a:latin typeface="HGPMinchoE" panose="02020900000000000000" pitchFamily="18" charset="-128"/>
                <a:ea typeface="HGPMinchoE" panose="02020900000000000000" pitchFamily="18" charset="-128"/>
              </a:rPr>
              <a:t>6600</a:t>
            </a:r>
            <a:r>
              <a:rPr lang="ja-JP" altLang="en-US">
                <a:solidFill>
                  <a:srgbClr val="FF0000"/>
                </a:solidFill>
                <a:latin typeface="HGPMinchoE" panose="02020900000000000000" pitchFamily="18" charset="-128"/>
                <a:ea typeface="HGPMinchoE" panose="02020900000000000000" pitchFamily="18" charset="-128"/>
              </a:rPr>
              <a:t>万年前</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白亜紀後期マーストリヒチアン）</a:t>
            </a:r>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犯行現場</a:t>
            </a:r>
            <a:endParaRPr lang="en-US" altLang="ja-JP" dirty="0">
              <a:latin typeface="HGPMinchoE" panose="02020900000000000000" pitchFamily="18" charset="-128"/>
              <a:ea typeface="HGPMinchoE" panose="02020900000000000000" pitchFamily="18" charset="-128"/>
            </a:endParaRPr>
          </a:p>
          <a:p>
            <a:pPr marL="0" indent="0">
              <a:buNone/>
            </a:pPr>
            <a:r>
              <a:rPr lang="en-US"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メキシコ　</a:t>
            </a:r>
            <a:r>
              <a:rPr lang="ja-JP" altLang="en-US">
                <a:solidFill>
                  <a:srgbClr val="FF0000"/>
                </a:solidFill>
                <a:latin typeface="HGPMinchoE" panose="02020900000000000000" pitchFamily="18" charset="-128"/>
                <a:ea typeface="HGPMinchoE" panose="02020900000000000000" pitchFamily="18" charset="-128"/>
              </a:rPr>
              <a:t>ユカタン半島</a:t>
            </a:r>
            <a:endParaRPr lang="en-US" altLang="ja-JP" dirty="0">
              <a:solidFill>
                <a:srgbClr val="FF0000"/>
              </a:solidFill>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第一発見者　</a:t>
            </a:r>
            <a:endParaRPr lang="en-US" altLang="ja-JP" dirty="0">
              <a:latin typeface="HGPMinchoE" panose="02020900000000000000" pitchFamily="18" charset="-128"/>
              <a:ea typeface="HGPMinchoE" panose="02020900000000000000" pitchFamily="18" charset="-128"/>
            </a:endParaRPr>
          </a:p>
          <a:p>
            <a:pPr marL="0" indent="0">
              <a:buNone/>
            </a:pPr>
            <a:r>
              <a:rPr lang="en-US" altLang="ja-JP" dirty="0">
                <a:latin typeface="HGPMinchoE" panose="02020900000000000000" pitchFamily="18" charset="-128"/>
                <a:ea typeface="HGPMinchoE" panose="02020900000000000000" pitchFamily="18" charset="-128"/>
              </a:rPr>
              <a:t>	</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Alvarez</a:t>
            </a:r>
            <a:r>
              <a:rPr lang="ja-JP" altLang="en-US">
                <a:latin typeface="HGPMinchoE" panose="02020900000000000000" pitchFamily="18" charset="-128"/>
                <a:ea typeface="HGPMinchoE" panose="02020900000000000000" pitchFamily="18" charset="-128"/>
              </a:rPr>
              <a:t>父子</a:t>
            </a:r>
            <a:r>
              <a:rPr lang="en-US" altLang="ja-JP" dirty="0">
                <a:latin typeface="HGPMinchoE" panose="02020900000000000000" pitchFamily="18" charset="-128"/>
                <a:ea typeface="HGPMinchoE" panose="02020900000000000000" pitchFamily="18" charset="-128"/>
              </a:rPr>
              <a:t>(</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Luis and Walter Alvarez</a:t>
            </a:r>
            <a:r>
              <a:rPr lang="en-US" altLang="ja-JP" dirty="0">
                <a:latin typeface="HGPMinchoE" panose="02020900000000000000" pitchFamily="18" charset="-128"/>
                <a:ea typeface="HGPMinchoE" panose="02020900000000000000" pitchFamily="18" charset="-128"/>
              </a:rPr>
              <a:t>)</a:t>
            </a:r>
          </a:p>
          <a:p>
            <a:pPr marL="0" indent="0">
              <a:buNone/>
            </a:pPr>
            <a:r>
              <a:rPr lang="en-US" altLang="ja-JP"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＊通報があったのは１９８０年代</a:t>
            </a:r>
            <a:endParaRPr lang="en-US" altLang="ja-JP" dirty="0">
              <a:latin typeface="HGPMinchoE" panose="02020900000000000000" pitchFamily="18" charset="-128"/>
              <a:ea typeface="HGPMinchoE" panose="02020900000000000000" pitchFamily="18" charset="-128"/>
            </a:endParaRPr>
          </a:p>
          <a:p>
            <a:pPr marL="0" indent="0">
              <a:buNone/>
            </a:pPr>
            <a:endParaRPr lang="en-US" altLang="ja-JP" dirty="0">
              <a:latin typeface="HGPMinchoE" panose="02020900000000000000" pitchFamily="18" charset="-128"/>
              <a:ea typeface="HGPMinchoE" panose="02020900000000000000" pitchFamily="18" charset="-128"/>
            </a:endParaRPr>
          </a:p>
        </p:txBody>
      </p:sp>
      <p:sp>
        <p:nvSpPr>
          <p:cNvPr id="4" name="Oval Callout 3">
            <a:extLst>
              <a:ext uri="{FF2B5EF4-FFF2-40B4-BE49-F238E27FC236}">
                <a16:creationId xmlns:a16="http://schemas.microsoft.com/office/drawing/2014/main" id="{4D0F14C5-8012-194A-A9A9-2306554A7C0A}"/>
              </a:ext>
            </a:extLst>
          </p:cNvPr>
          <p:cNvSpPr/>
          <p:nvPr/>
        </p:nvSpPr>
        <p:spPr>
          <a:xfrm>
            <a:off x="183428" y="5623538"/>
            <a:ext cx="2481943" cy="1110343"/>
          </a:xfrm>
          <a:prstGeom prst="wedgeEllipseCallout">
            <a:avLst>
              <a:gd name="adj1" fmla="val 93136"/>
              <a:gd name="adj2" fmla="val -5805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MinchoE" panose="02020900000000000000" pitchFamily="18" charset="-128"/>
                <a:ea typeface="HGPMinchoE" panose="02020900000000000000" pitchFamily="18" charset="-128"/>
              </a:rPr>
              <a:t>物理学者</a:t>
            </a:r>
            <a:endParaRPr lang="en-US" sz="2400" dirty="0">
              <a:solidFill>
                <a:schemeClr val="tx1"/>
              </a:solidFill>
              <a:latin typeface="HGPMinchoE" panose="02020900000000000000" pitchFamily="18" charset="-128"/>
              <a:ea typeface="HGPMinchoE" panose="02020900000000000000" pitchFamily="18" charset="-128"/>
            </a:endParaRPr>
          </a:p>
        </p:txBody>
      </p:sp>
      <p:pic>
        <p:nvPicPr>
          <p:cNvPr id="6" name="Picture 5">
            <a:extLst>
              <a:ext uri="{FF2B5EF4-FFF2-40B4-BE49-F238E27FC236}">
                <a16:creationId xmlns:a16="http://schemas.microsoft.com/office/drawing/2014/main" id="{0FD72577-207D-2D4A-BDBA-92B5707AAA1A}"/>
              </a:ext>
            </a:extLst>
          </p:cNvPr>
          <p:cNvPicPr>
            <a:picLocks noChangeAspect="1"/>
          </p:cNvPicPr>
          <p:nvPr/>
        </p:nvPicPr>
        <p:blipFill>
          <a:blip r:embed="rId2"/>
          <a:stretch>
            <a:fillRect/>
          </a:stretch>
        </p:blipFill>
        <p:spPr>
          <a:xfrm>
            <a:off x="8518843" y="2988674"/>
            <a:ext cx="2834957" cy="3466748"/>
          </a:xfrm>
          <a:prstGeom prst="rect">
            <a:avLst/>
          </a:prstGeom>
        </p:spPr>
      </p:pic>
      <p:sp>
        <p:nvSpPr>
          <p:cNvPr id="5" name="Oval Callout 4">
            <a:extLst>
              <a:ext uri="{FF2B5EF4-FFF2-40B4-BE49-F238E27FC236}">
                <a16:creationId xmlns:a16="http://schemas.microsoft.com/office/drawing/2014/main" id="{DF9C4E60-ED47-7B42-ABE0-4AC454BCC0A7}"/>
              </a:ext>
            </a:extLst>
          </p:cNvPr>
          <p:cNvSpPr/>
          <p:nvPr/>
        </p:nvSpPr>
        <p:spPr>
          <a:xfrm>
            <a:off x="6401118" y="3759434"/>
            <a:ext cx="2481943" cy="1110343"/>
          </a:xfrm>
          <a:prstGeom prst="wedgeEllipseCallout">
            <a:avLst>
              <a:gd name="adj1" fmla="val -72123"/>
              <a:gd name="adj2" fmla="val 7541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MinchoE" panose="02020900000000000000" pitchFamily="18" charset="-128"/>
                <a:ea typeface="HGPMinchoE" panose="02020900000000000000" pitchFamily="18" charset="-128"/>
              </a:rPr>
              <a:t>惑星科学者</a:t>
            </a:r>
            <a:endParaRPr lang="en-US" sz="2400" dirty="0">
              <a:solidFill>
                <a:schemeClr val="tx1"/>
              </a:solidFill>
              <a:latin typeface="HGPMinchoE" panose="02020900000000000000" pitchFamily="18" charset="-128"/>
              <a:ea typeface="HGPMinchoE" panose="02020900000000000000" pitchFamily="18" charset="-128"/>
            </a:endParaRPr>
          </a:p>
        </p:txBody>
      </p:sp>
      <p:sp>
        <p:nvSpPr>
          <p:cNvPr id="7" name="TextBox 6">
            <a:extLst>
              <a:ext uri="{FF2B5EF4-FFF2-40B4-BE49-F238E27FC236}">
                <a16:creationId xmlns:a16="http://schemas.microsoft.com/office/drawing/2014/main" id="{58899B2B-FD88-924D-A5FF-AE6F1ADCCA08}"/>
              </a:ext>
            </a:extLst>
          </p:cNvPr>
          <p:cNvSpPr txBox="1"/>
          <p:nvPr/>
        </p:nvSpPr>
        <p:spPr>
          <a:xfrm>
            <a:off x="10651941" y="6364549"/>
            <a:ext cx="701859" cy="369332"/>
          </a:xfrm>
          <a:prstGeom prst="rect">
            <a:avLst/>
          </a:prstGeom>
          <a:noFill/>
        </p:spPr>
        <p:txBody>
          <a:bodyPr wrap="none" rtlCol="0">
            <a:spAutoFit/>
          </a:bodyPr>
          <a:lstStyle/>
          <a:p>
            <a:r>
              <a:rPr lang="en-US" dirty="0"/>
              <a:t>Ref. 2</a:t>
            </a:r>
          </a:p>
        </p:txBody>
      </p:sp>
    </p:spTree>
    <p:extLst>
      <p:ext uri="{BB962C8B-B14F-4D97-AF65-F5344CB8AC3E}">
        <p14:creationId xmlns:p14="http://schemas.microsoft.com/office/powerpoint/2010/main" val="218856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E4AE-615C-6944-AF8A-FFE6D68B4419}"/>
              </a:ext>
            </a:extLst>
          </p:cNvPr>
          <p:cNvSpPr>
            <a:spLocks noGrp="1"/>
          </p:cNvSpPr>
          <p:nvPr>
            <p:ph type="title"/>
          </p:nvPr>
        </p:nvSpPr>
        <p:spPr/>
        <p:txBody>
          <a:bodyPr>
            <a:normAutofit/>
          </a:bodyPr>
          <a:lstStyle/>
          <a:p>
            <a:r>
              <a:rPr lang="ja-JP" altLang="en-US" sz="3600">
                <a:latin typeface="HGPMinchoE" panose="02020900000000000000" pitchFamily="18" charset="-128"/>
                <a:ea typeface="HGPMinchoE" panose="02020900000000000000" pitchFamily="18" charset="-128"/>
              </a:rPr>
              <a:t>状況証拠</a:t>
            </a:r>
            <a:endParaRPr lang="en-US" sz="3600" dirty="0">
              <a:latin typeface="HGPMinchoE" panose="02020900000000000000" pitchFamily="18" charset="-128"/>
              <a:ea typeface="HGPMinchoE" panose="02020900000000000000" pitchFamily="18" charset="-128"/>
            </a:endParaRPr>
          </a:p>
        </p:txBody>
      </p:sp>
      <p:sp>
        <p:nvSpPr>
          <p:cNvPr id="3" name="Content Placeholder 2">
            <a:extLst>
              <a:ext uri="{FF2B5EF4-FFF2-40B4-BE49-F238E27FC236}">
                <a16:creationId xmlns:a16="http://schemas.microsoft.com/office/drawing/2014/main" id="{2B2E5F0C-6AA7-FC45-BD3C-ADFBC62DC87C}"/>
              </a:ext>
            </a:extLst>
          </p:cNvPr>
          <p:cNvSpPr>
            <a:spLocks noGrp="1"/>
          </p:cNvSpPr>
          <p:nvPr>
            <p:ph idx="1"/>
          </p:nvPr>
        </p:nvSpPr>
        <p:spPr/>
        <p:txBody>
          <a:bodyPr/>
          <a:lstStyle/>
          <a:p>
            <a:endParaRPr lang="en-US" altLang="ja-JP" dirty="0">
              <a:latin typeface="Times New Roman" panose="02020603050405020304" pitchFamily="18" charset="0"/>
              <a:ea typeface="HGPMinchoE" panose="02020900000000000000" pitchFamily="18" charset="-128"/>
              <a:cs typeface="Times New Roman" panose="02020603050405020304" pitchFamily="18" charset="0"/>
            </a:endParaRPr>
          </a:p>
          <a:p>
            <a:pPr marL="0" indent="0" algn="ctr">
              <a:buNone/>
            </a:pPr>
            <a:r>
              <a:rPr lang="en-US" altLang="ja-JP" sz="4000" b="1" i="1" dirty="0">
                <a:solidFill>
                  <a:srgbClr val="FF0000"/>
                </a:solidFill>
                <a:latin typeface="Times New Roman" panose="02020603050405020304" pitchFamily="18" charset="0"/>
                <a:ea typeface="HGPMinchoE" panose="02020900000000000000" pitchFamily="18" charset="-128"/>
                <a:cs typeface="Times New Roman" panose="02020603050405020304" pitchFamily="18" charset="0"/>
              </a:rPr>
              <a:t>Chicxulub  crater</a:t>
            </a:r>
          </a:p>
          <a:p>
            <a:pPr marL="0" indent="0" algn="ctr">
              <a:buNone/>
            </a:pPr>
            <a:endParaRPr lang="en-US" sz="4000" dirty="0">
              <a:latin typeface="HGPMinchoE" panose="02020900000000000000" pitchFamily="18" charset="-128"/>
              <a:ea typeface="HGPMinchoE" panose="02020900000000000000" pitchFamily="18" charset="-128"/>
            </a:endParaRPr>
          </a:p>
          <a:p>
            <a:pPr marL="0" indent="0" algn="ctr">
              <a:buNone/>
            </a:pPr>
            <a:endParaRPr lang="en-US" sz="4000" dirty="0">
              <a:latin typeface="HGPMinchoE" panose="02020900000000000000" pitchFamily="18" charset="-128"/>
              <a:ea typeface="HGPMinchoE" panose="02020900000000000000" pitchFamily="18" charset="-128"/>
            </a:endParaRPr>
          </a:p>
          <a:p>
            <a:pPr marL="0" indent="0" algn="ctr">
              <a:buNone/>
            </a:pPr>
            <a:r>
              <a:rPr lang="en-US" sz="4000" i="1" dirty="0">
                <a:solidFill>
                  <a:schemeClr val="accent1"/>
                </a:solidFill>
                <a:latin typeface="HGPMinchoE" panose="02020900000000000000" pitchFamily="18" charset="-128"/>
                <a:ea typeface="HGPMinchoE" panose="02020900000000000000" pitchFamily="18" charset="-128"/>
              </a:rPr>
              <a:t>K-Pg</a:t>
            </a:r>
            <a:r>
              <a:rPr lang="ja-JP" altLang="en-US" sz="4000" i="1">
                <a:solidFill>
                  <a:schemeClr val="accent1"/>
                </a:solidFill>
                <a:latin typeface="HGPMinchoE" panose="02020900000000000000" pitchFamily="18" charset="-128"/>
                <a:ea typeface="HGPMinchoE" panose="02020900000000000000" pitchFamily="18" charset="-128"/>
              </a:rPr>
              <a:t>境界におけるイリジウム濃度異常</a:t>
            </a:r>
            <a:endParaRPr lang="en-US" altLang="ja-JP" sz="4000" i="1" dirty="0">
              <a:solidFill>
                <a:schemeClr val="accent1"/>
              </a:solidFill>
              <a:latin typeface="HGPMinchoE" panose="02020900000000000000" pitchFamily="18" charset="-128"/>
              <a:ea typeface="HGPMinchoE" panose="02020900000000000000" pitchFamily="18" charset="-128"/>
            </a:endParaRPr>
          </a:p>
          <a:p>
            <a:pPr marL="0" indent="0" algn="ctr">
              <a:buNone/>
            </a:pPr>
            <a:endParaRPr lang="en-US" dirty="0">
              <a:latin typeface="HGPMinchoE" panose="02020900000000000000" pitchFamily="18" charset="-128"/>
              <a:ea typeface="HGPMinchoE" panose="02020900000000000000" pitchFamily="18" charset="-128"/>
            </a:endParaRPr>
          </a:p>
          <a:p>
            <a:pPr marL="0" indent="0" algn="ctr">
              <a:buNone/>
            </a:pPr>
            <a:endParaRPr lang="en-US" dirty="0">
              <a:latin typeface="HGPMinchoE" panose="02020900000000000000" pitchFamily="18" charset="-128"/>
              <a:ea typeface="HGPMinchoE" panose="02020900000000000000" pitchFamily="18" charset="-128"/>
            </a:endParaRPr>
          </a:p>
          <a:p>
            <a:endParaRPr lang="en-US" dirty="0"/>
          </a:p>
        </p:txBody>
      </p:sp>
    </p:spTree>
    <p:extLst>
      <p:ext uri="{BB962C8B-B14F-4D97-AF65-F5344CB8AC3E}">
        <p14:creationId xmlns:p14="http://schemas.microsoft.com/office/powerpoint/2010/main" val="3812159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E009-D791-B54D-B3E4-03C4D50223A5}"/>
              </a:ext>
            </a:extLst>
          </p:cNvPr>
          <p:cNvSpPr>
            <a:spLocks noGrp="1"/>
          </p:cNvSpPr>
          <p:nvPr>
            <p:ph type="title"/>
          </p:nvPr>
        </p:nvSpPr>
        <p:spPr/>
        <p:txBody>
          <a:bodyPr/>
          <a:lstStyle/>
          <a:p>
            <a:r>
              <a:rPr lang="en-US" altLang="ja-JP" b="1" dirty="0">
                <a:latin typeface="Times New Roman" panose="02020603050405020304" pitchFamily="18" charset="0"/>
                <a:ea typeface="HGPMinchoE" panose="02020900000000000000" pitchFamily="18" charset="-128"/>
                <a:cs typeface="Times New Roman" panose="02020603050405020304" pitchFamily="18" charset="0"/>
              </a:rPr>
              <a:t>Chicxulub  crater </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a:t>
            </a:r>
            <a:r>
              <a:rPr lang="ja-JP" altLang="en-US">
                <a:latin typeface="Times New Roman" panose="02020603050405020304" pitchFamily="18" charset="0"/>
                <a:ea typeface="HGPMinchoE" panose="02020900000000000000" pitchFamily="18" charset="-128"/>
                <a:cs typeface="Times New Roman" panose="02020603050405020304" pitchFamily="18" charset="0"/>
              </a:rPr>
              <a:t>チチュルブクレーター</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a:t>
            </a:r>
            <a:endParaRPr lang="en-US" dirty="0"/>
          </a:p>
        </p:txBody>
      </p:sp>
      <p:pic>
        <p:nvPicPr>
          <p:cNvPr id="6" name="Content Placeholder 5">
            <a:extLst>
              <a:ext uri="{FF2B5EF4-FFF2-40B4-BE49-F238E27FC236}">
                <a16:creationId xmlns:a16="http://schemas.microsoft.com/office/drawing/2014/main" id="{6C7C6574-62FF-5B43-886E-21539D3FAC7E}"/>
              </a:ext>
            </a:extLst>
          </p:cNvPr>
          <p:cNvPicPr>
            <a:picLocks noGrp="1" noChangeAspect="1"/>
          </p:cNvPicPr>
          <p:nvPr>
            <p:ph idx="1"/>
          </p:nvPr>
        </p:nvPicPr>
        <p:blipFill>
          <a:blip r:embed="rId2"/>
          <a:stretch>
            <a:fillRect/>
          </a:stretch>
        </p:blipFill>
        <p:spPr>
          <a:xfrm>
            <a:off x="7676707" y="1661530"/>
            <a:ext cx="3955473" cy="4286744"/>
          </a:xfrm>
        </p:spPr>
      </p:pic>
      <p:sp>
        <p:nvSpPr>
          <p:cNvPr id="7" name="TextBox 6">
            <a:extLst>
              <a:ext uri="{FF2B5EF4-FFF2-40B4-BE49-F238E27FC236}">
                <a16:creationId xmlns:a16="http://schemas.microsoft.com/office/drawing/2014/main" id="{19D875B0-F582-1E48-8C78-A599D43C2587}"/>
              </a:ext>
            </a:extLst>
          </p:cNvPr>
          <p:cNvSpPr txBox="1"/>
          <p:nvPr/>
        </p:nvSpPr>
        <p:spPr>
          <a:xfrm>
            <a:off x="10721466" y="5948275"/>
            <a:ext cx="648960" cy="369332"/>
          </a:xfrm>
          <a:prstGeom prst="rect">
            <a:avLst/>
          </a:prstGeom>
          <a:noFill/>
        </p:spPr>
        <p:txBody>
          <a:bodyPr wrap="none" rtlCol="0">
            <a:spAutoFit/>
          </a:bodyPr>
          <a:lstStyle/>
          <a:p>
            <a:r>
              <a:rPr lang="en-US" dirty="0"/>
              <a:t>Ref.4</a:t>
            </a:r>
          </a:p>
        </p:txBody>
      </p:sp>
      <p:sp>
        <p:nvSpPr>
          <p:cNvPr id="10" name="TextBox 9">
            <a:extLst>
              <a:ext uri="{FF2B5EF4-FFF2-40B4-BE49-F238E27FC236}">
                <a16:creationId xmlns:a16="http://schemas.microsoft.com/office/drawing/2014/main" id="{63FA63DD-D404-E543-A69A-669EA3F2A2E9}"/>
              </a:ext>
            </a:extLst>
          </p:cNvPr>
          <p:cNvSpPr txBox="1"/>
          <p:nvPr/>
        </p:nvSpPr>
        <p:spPr>
          <a:xfrm>
            <a:off x="838198" y="1661530"/>
            <a:ext cx="6838509" cy="4308872"/>
          </a:xfrm>
          <a:prstGeom prst="rect">
            <a:avLst/>
          </a:prstGeom>
          <a:noFill/>
        </p:spPr>
        <p:txBody>
          <a:bodyPr wrap="square" rtlCol="0">
            <a:spAutoFit/>
          </a:bodyPr>
          <a:lstStyle/>
          <a:p>
            <a:pPr marL="285750" indent="-285750" algn="just">
              <a:buFont typeface="Arial" panose="020B0604020202020204" pitchFamily="34" charset="0"/>
              <a:buChar char="•"/>
            </a:pPr>
            <a:r>
              <a:rPr lang="ja-JP" altLang="en-US" sz="2800">
                <a:latin typeface="HGPMinchoE" panose="02020900000000000000" pitchFamily="18" charset="-128"/>
                <a:ea typeface="HGPMinchoE" panose="02020900000000000000" pitchFamily="18" charset="-128"/>
                <a:cs typeface="Times New Roman" panose="02020603050405020304" pitchFamily="18" charset="0"/>
              </a:rPr>
              <a:t>　</a:t>
            </a:r>
            <a:r>
              <a:rPr lang="ja-JP" altLang="en-US" sz="3200">
                <a:solidFill>
                  <a:srgbClr val="FF0000"/>
                </a:solidFill>
                <a:latin typeface="HGPMinchoE" panose="02020900000000000000" pitchFamily="18" charset="-128"/>
                <a:ea typeface="HGPMinchoE" panose="02020900000000000000" pitchFamily="18" charset="-128"/>
                <a:cs typeface="Times New Roman" panose="02020603050405020304" pitchFamily="18" charset="0"/>
              </a:rPr>
              <a:t>重力異常</a:t>
            </a:r>
            <a:r>
              <a:rPr lang="ja-JP" altLang="en-US" sz="3200">
                <a:latin typeface="HGPMinchoE" panose="02020900000000000000" pitchFamily="18" charset="-128"/>
                <a:ea typeface="HGPMinchoE" panose="02020900000000000000" pitchFamily="18" charset="-128"/>
                <a:cs typeface="Times New Roman" panose="02020603050405020304" pitchFamily="18" charset="0"/>
              </a:rPr>
              <a:t>の発見</a:t>
            </a:r>
            <a:endParaRPr lang="en-US" altLang="ja-JP" sz="3200" dirty="0">
              <a:latin typeface="HGPMinchoE" panose="02020900000000000000" pitchFamily="18" charset="-128"/>
              <a:ea typeface="HGPMinchoE" panose="02020900000000000000" pitchFamily="18" charset="-128"/>
              <a:cs typeface="Times New Roman" panose="02020603050405020304" pitchFamily="18" charset="0"/>
            </a:endParaRPr>
          </a:p>
          <a:p>
            <a:pPr algn="just"/>
            <a:endParaRPr lang="en-US" altLang="ja-JP" sz="3200" dirty="0">
              <a:latin typeface="HGPMinchoE" panose="02020900000000000000" pitchFamily="18" charset="-128"/>
              <a:ea typeface="HGPMinchoE" panose="02020900000000000000" pitchFamily="18" charset="-128"/>
              <a:cs typeface="Times New Roman" panose="02020603050405020304" pitchFamily="18" charset="0"/>
            </a:endParaRPr>
          </a:p>
          <a:p>
            <a:pPr algn="just"/>
            <a:r>
              <a:rPr lang="en-US" altLang="ja-JP" sz="3200" dirty="0">
                <a:latin typeface="HGPMinchoE" panose="02020900000000000000" pitchFamily="18" charset="-128"/>
                <a:ea typeface="HGPMinchoE" panose="02020900000000000000" pitchFamily="18" charset="-128"/>
                <a:cs typeface="Times New Roman" panose="02020603050405020304" pitchFamily="18" charset="0"/>
              </a:rPr>
              <a:t>→</a:t>
            </a:r>
            <a:r>
              <a:rPr lang="ja-JP" altLang="en-US" sz="3200">
                <a:latin typeface="HGPMinchoE" panose="02020900000000000000" pitchFamily="18" charset="-128"/>
                <a:ea typeface="HGPMinchoE" panose="02020900000000000000" pitchFamily="18" charset="-128"/>
                <a:cs typeface="Times New Roman" panose="02020603050405020304" pitchFamily="18" charset="0"/>
              </a:rPr>
              <a:t> ユカタン半島に</a:t>
            </a:r>
            <a:r>
              <a:rPr lang="ja-JP" altLang="en-US" sz="3200">
                <a:solidFill>
                  <a:srgbClr val="FF0000"/>
                </a:solidFill>
                <a:latin typeface="HGPMinchoE" panose="02020900000000000000" pitchFamily="18" charset="-128"/>
                <a:ea typeface="HGPMinchoE" panose="02020900000000000000" pitchFamily="18" charset="-128"/>
                <a:cs typeface="Times New Roman" panose="02020603050405020304" pitchFamily="18" charset="0"/>
              </a:rPr>
              <a:t>円状</a:t>
            </a:r>
            <a:r>
              <a:rPr lang="ja-JP" altLang="en-US" sz="3200">
                <a:latin typeface="HGPMinchoE" panose="02020900000000000000" pitchFamily="18" charset="-128"/>
                <a:ea typeface="HGPMinchoE" panose="02020900000000000000" pitchFamily="18" charset="-128"/>
                <a:cs typeface="Times New Roman" panose="02020603050405020304" pitchFamily="18" charset="0"/>
              </a:rPr>
              <a:t>の重力異常</a:t>
            </a:r>
            <a:endParaRPr lang="en-US" altLang="ja-JP" sz="3200" dirty="0">
              <a:latin typeface="HGPMinchoE" panose="02020900000000000000" pitchFamily="18" charset="-128"/>
              <a:ea typeface="HGPMinchoE" panose="02020900000000000000" pitchFamily="18" charset="-128"/>
              <a:cs typeface="Times New Roman" panose="02020603050405020304" pitchFamily="18" charset="0"/>
            </a:endParaRPr>
          </a:p>
          <a:p>
            <a:pPr algn="just"/>
            <a:endParaRPr lang="en-US" altLang="ja-JP" sz="3200" dirty="0">
              <a:latin typeface="HGPMinchoE" panose="02020900000000000000" pitchFamily="18" charset="-128"/>
              <a:ea typeface="HGPMinchoE" panose="02020900000000000000" pitchFamily="18" charset="-128"/>
              <a:cs typeface="Times New Roman" panose="02020603050405020304" pitchFamily="18" charset="0"/>
            </a:endParaRPr>
          </a:p>
          <a:p>
            <a:pPr algn="just"/>
            <a:r>
              <a:rPr lang="en-US" altLang="ja-JP" sz="3200" dirty="0">
                <a:latin typeface="HGPMinchoE" panose="02020900000000000000" pitchFamily="18" charset="-128"/>
                <a:ea typeface="HGPMinchoE" panose="02020900000000000000" pitchFamily="18" charset="-128"/>
                <a:cs typeface="Times New Roman" panose="02020603050405020304" pitchFamily="18" charset="0"/>
              </a:rPr>
              <a:t>→</a:t>
            </a:r>
            <a:r>
              <a:rPr lang="ja-JP" altLang="en-US" sz="3200">
                <a:solidFill>
                  <a:srgbClr val="FF0000"/>
                </a:solidFill>
                <a:latin typeface="HGPMinchoE" panose="02020900000000000000" pitchFamily="18" charset="-128"/>
                <a:ea typeface="HGPMinchoE" panose="02020900000000000000" pitchFamily="18" charset="-128"/>
                <a:cs typeface="Times New Roman" panose="02020603050405020304" pitchFamily="18" charset="0"/>
              </a:rPr>
              <a:t>巨大隕石</a:t>
            </a:r>
            <a:r>
              <a:rPr lang="ja-JP" altLang="en-US" sz="3200">
                <a:latin typeface="HGPMinchoE" panose="02020900000000000000" pitchFamily="18" charset="-128"/>
                <a:ea typeface="HGPMinchoE" panose="02020900000000000000" pitchFamily="18" charset="-128"/>
                <a:cs typeface="Times New Roman" panose="02020603050405020304" pitchFamily="18" charset="0"/>
              </a:rPr>
              <a:t>の衝突の影響？</a:t>
            </a:r>
            <a:endParaRPr lang="en-US" altLang="ja-JP" sz="3200" dirty="0">
              <a:latin typeface="HGPMinchoE" panose="02020900000000000000" pitchFamily="18" charset="-128"/>
              <a:ea typeface="HGPMinchoE" panose="02020900000000000000" pitchFamily="18" charset="-128"/>
              <a:cs typeface="Times New Roman" panose="02020603050405020304" pitchFamily="18" charset="0"/>
            </a:endParaRPr>
          </a:p>
          <a:p>
            <a:pPr algn="just"/>
            <a:endParaRPr lang="en-US" altLang="ja-JP" sz="3200" dirty="0">
              <a:latin typeface="HGPMinchoE" panose="02020900000000000000" pitchFamily="18" charset="-128"/>
              <a:ea typeface="HGPMinchoE" panose="02020900000000000000" pitchFamily="18" charset="-128"/>
              <a:cs typeface="Times New Roman" panose="02020603050405020304" pitchFamily="18" charset="0"/>
            </a:endParaRPr>
          </a:p>
          <a:p>
            <a:pPr algn="just"/>
            <a:r>
              <a:rPr lang="en-US" altLang="ja-JP" sz="3200" dirty="0">
                <a:latin typeface="HGPMinchoE" panose="02020900000000000000" pitchFamily="18" charset="-128"/>
                <a:ea typeface="HGPMinchoE" panose="02020900000000000000" pitchFamily="18" charset="-128"/>
                <a:cs typeface="Times New Roman" panose="02020603050405020304" pitchFamily="18" charset="0"/>
              </a:rPr>
              <a:t>→</a:t>
            </a:r>
            <a:r>
              <a:rPr lang="ja-JP" altLang="en-US" sz="3200">
                <a:latin typeface="HGPMinchoE" panose="02020900000000000000" pitchFamily="18" charset="-128"/>
                <a:ea typeface="HGPMinchoE" panose="02020900000000000000" pitchFamily="18" charset="-128"/>
                <a:cs typeface="Times New Roman" panose="02020603050405020304" pitchFamily="18" charset="0"/>
              </a:rPr>
              <a:t>クラスト表面の物質が</a:t>
            </a:r>
            <a:r>
              <a:rPr lang="ja-JP" altLang="en-US" sz="3200">
                <a:solidFill>
                  <a:srgbClr val="FF0000"/>
                </a:solidFill>
                <a:latin typeface="HGPMinchoE" panose="02020900000000000000" pitchFamily="18" charset="-128"/>
                <a:ea typeface="HGPMinchoE" panose="02020900000000000000" pitchFamily="18" charset="-128"/>
                <a:cs typeface="Times New Roman" panose="02020603050405020304" pitchFamily="18" charset="0"/>
              </a:rPr>
              <a:t>強大な圧縮</a:t>
            </a:r>
            <a:r>
              <a:rPr lang="ja-JP" altLang="en-US" sz="3200">
                <a:latin typeface="HGPMinchoE" panose="02020900000000000000" pitchFamily="18" charset="-128"/>
                <a:ea typeface="HGPMinchoE" panose="02020900000000000000" pitchFamily="18" charset="-128"/>
                <a:cs typeface="Times New Roman" panose="02020603050405020304" pitchFamily="18" charset="0"/>
              </a:rPr>
              <a:t>を受けた結果か？</a:t>
            </a:r>
            <a:endParaRPr lang="en-US" sz="3200" dirty="0">
              <a:latin typeface="HGPMinchoE" panose="02020900000000000000" pitchFamily="18" charset="-128"/>
              <a:ea typeface="HGPMinchoE" panose="02020900000000000000" pitchFamily="18" charset="-128"/>
              <a:cs typeface="Times New Roman" panose="02020603050405020304" pitchFamily="18" charset="0"/>
            </a:endParaRPr>
          </a:p>
          <a:p>
            <a:pPr marL="285750" indent="-285750" algn="just">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9E867CBE-670C-2A48-AF7A-A108E3E9B20C}"/>
              </a:ext>
            </a:extLst>
          </p:cNvPr>
          <p:cNvSpPr txBox="1"/>
          <p:nvPr/>
        </p:nvSpPr>
        <p:spPr>
          <a:xfrm>
            <a:off x="7676707" y="5958143"/>
            <a:ext cx="2661306" cy="461665"/>
          </a:xfrm>
          <a:prstGeom prst="rect">
            <a:avLst/>
          </a:prstGeom>
          <a:noFill/>
        </p:spPr>
        <p:txBody>
          <a:bodyPr wrap="none" rtlCol="0">
            <a:spAutoFit/>
          </a:bodyPr>
          <a:lstStyle/>
          <a:p>
            <a:r>
              <a:rPr lang="ja-JP" altLang="en-US" sz="2400">
                <a:latin typeface="HGPMinchoE" panose="02020900000000000000" pitchFamily="18" charset="-128"/>
                <a:ea typeface="HGPMinchoE" panose="02020900000000000000" pitchFamily="18" charset="-128"/>
              </a:rPr>
              <a:t>直径　</a:t>
            </a:r>
            <a:r>
              <a:rPr lang="en-US" altLang="ja-JP" sz="2400" dirty="0">
                <a:latin typeface="HGPMinchoE" panose="02020900000000000000" pitchFamily="18" charset="-128"/>
                <a:ea typeface="HGPMinchoE" panose="02020900000000000000" pitchFamily="18" charset="-128"/>
              </a:rPr>
              <a:t>100〜200km</a:t>
            </a:r>
            <a:endParaRPr lang="en-US"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2193282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arn(inVertic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barn(inVertical)">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arn(inVertical)">
                                      <p:cBhvr>
                                        <p:cTn id="1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DD31-14FC-0741-8F9D-91B917309DA5}"/>
              </a:ext>
            </a:extLst>
          </p:cNvPr>
          <p:cNvSpPr>
            <a:spLocks noGrp="1"/>
          </p:cNvSpPr>
          <p:nvPr>
            <p:ph type="title"/>
          </p:nvPr>
        </p:nvSpPr>
        <p:spPr/>
        <p:txBody>
          <a:bodyPr/>
          <a:lstStyle/>
          <a:p>
            <a:r>
              <a:rPr lang="en-US" dirty="0">
                <a:latin typeface="Times New Roman" panose="02020603050405020304" pitchFamily="18" charset="0"/>
                <a:ea typeface="HGPMinchoE" panose="02020900000000000000" pitchFamily="18" charset="-128"/>
                <a:cs typeface="Times New Roman" panose="02020603050405020304" pitchFamily="18" charset="0"/>
              </a:rPr>
              <a:t>K-Pg</a:t>
            </a:r>
            <a:r>
              <a:rPr lang="ja-JP" altLang="en-US">
                <a:latin typeface="HGPMinchoE" panose="02020900000000000000" pitchFamily="18" charset="-128"/>
                <a:ea typeface="HGPMinchoE" panose="02020900000000000000" pitchFamily="18" charset="-128"/>
              </a:rPr>
              <a:t>境界におけるイリジウム濃度異常</a:t>
            </a:r>
            <a:endParaRPr lang="en-US" dirty="0"/>
          </a:p>
        </p:txBody>
      </p:sp>
      <p:sp>
        <p:nvSpPr>
          <p:cNvPr id="4" name="TextBox 3">
            <a:extLst>
              <a:ext uri="{FF2B5EF4-FFF2-40B4-BE49-F238E27FC236}">
                <a16:creationId xmlns:a16="http://schemas.microsoft.com/office/drawing/2014/main" id="{6B9A57F6-1C9B-E848-8713-F546C8C34D2D}"/>
              </a:ext>
            </a:extLst>
          </p:cNvPr>
          <p:cNvSpPr txBox="1"/>
          <p:nvPr/>
        </p:nvSpPr>
        <p:spPr>
          <a:xfrm>
            <a:off x="8054502" y="-1887166"/>
            <a:ext cx="184731" cy="369332"/>
          </a:xfrm>
          <a:prstGeom prst="rect">
            <a:avLst/>
          </a:prstGeom>
          <a:noFill/>
        </p:spPr>
        <p:txBody>
          <a:bodyPr wrap="none" rtlCol="0">
            <a:spAutoFit/>
          </a:bodyPr>
          <a:lstStyle/>
          <a:p>
            <a:endParaRPr lang="en-US"/>
          </a:p>
        </p:txBody>
      </p:sp>
      <p:sp>
        <p:nvSpPr>
          <p:cNvPr id="8" name="Content Placeholder 7">
            <a:extLst>
              <a:ext uri="{FF2B5EF4-FFF2-40B4-BE49-F238E27FC236}">
                <a16:creationId xmlns:a16="http://schemas.microsoft.com/office/drawing/2014/main" id="{1ABDCDFD-41A4-7649-A07C-DB49C3B8549C}"/>
              </a:ext>
            </a:extLst>
          </p:cNvPr>
          <p:cNvSpPr>
            <a:spLocks noGrp="1"/>
          </p:cNvSpPr>
          <p:nvPr>
            <p:ph idx="1"/>
          </p:nvPr>
        </p:nvSpPr>
        <p:spPr>
          <a:xfrm>
            <a:off x="1927697" y="5028012"/>
            <a:ext cx="7702685" cy="1540145"/>
          </a:xfrm>
          <a:ln w="38100">
            <a:solidFill>
              <a:schemeClr val="accent6"/>
            </a:solidFill>
          </a:ln>
        </p:spPr>
        <p:txBody>
          <a:bodyPr/>
          <a:lstStyle/>
          <a:p>
            <a:r>
              <a:rPr lang="ja-JP" altLang="en-US">
                <a:latin typeface="HGPMinchoE" panose="02020900000000000000" pitchFamily="18" charset="-128"/>
                <a:ea typeface="HGPMinchoE" panose="02020900000000000000" pitchFamily="18" charset="-128"/>
              </a:rPr>
              <a:t>イリジウム</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a:t>
            </a:r>
            <a:r>
              <a:rPr lang="en-US" altLang="ja-JP" dirty="0" err="1">
                <a:latin typeface="Times New Roman" panose="02020603050405020304" pitchFamily="18" charset="0"/>
                <a:ea typeface="HGPMinchoE" panose="02020900000000000000" pitchFamily="18" charset="-128"/>
                <a:cs typeface="Times New Roman" panose="02020603050405020304" pitchFamily="18" charset="0"/>
              </a:rPr>
              <a:t>Ir</a:t>
            </a:r>
            <a:r>
              <a:rPr lang="en-US" altLang="ja-JP" dirty="0">
                <a:latin typeface="Times New Roman" panose="02020603050405020304" pitchFamily="18" charset="0"/>
                <a:ea typeface="HGPMinchoE" panose="02020900000000000000" pitchFamily="18" charset="-128"/>
                <a:cs typeface="Times New Roman" panose="02020603050405020304" pitchFamily="18" charset="0"/>
              </a:rPr>
              <a:t>)</a:t>
            </a:r>
            <a:endParaRPr lang="en-US" altLang="ja-JP" dirty="0">
              <a:latin typeface="HGPMinchoE" panose="02020900000000000000" pitchFamily="18" charset="-128"/>
              <a:ea typeface="HGPMinchoE" panose="02020900000000000000" pitchFamily="18" charset="-128"/>
            </a:endParaRPr>
          </a:p>
          <a:p>
            <a:pPr marL="0" indent="0">
              <a:buNone/>
            </a:pPr>
            <a:r>
              <a:rPr lang="en-US" dirty="0">
                <a:latin typeface="HGPMinchoE" panose="02020900000000000000" pitchFamily="18" charset="-128"/>
                <a:ea typeface="HGPMinchoE" panose="02020900000000000000" pitchFamily="18" charset="-128"/>
              </a:rPr>
              <a:t>	</a:t>
            </a:r>
            <a:r>
              <a:rPr lang="ja-JP" altLang="en-US">
                <a:latin typeface="HGPMinchoE" panose="02020900000000000000" pitchFamily="18" charset="-128"/>
                <a:ea typeface="HGPMinchoE" panose="02020900000000000000" pitchFamily="18" charset="-128"/>
              </a:rPr>
              <a:t>貴金属の一種</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メートル原器にも使用</a:t>
            </a:r>
            <a:r>
              <a:rPr lang="en-US" altLang="ja-JP" dirty="0">
                <a:latin typeface="HGPMinchoE" panose="02020900000000000000" pitchFamily="18" charset="-128"/>
                <a:ea typeface="HGPMinchoE" panose="02020900000000000000" pitchFamily="18" charset="-128"/>
              </a:rPr>
              <a:t>)</a:t>
            </a:r>
          </a:p>
          <a:p>
            <a:pPr marL="0" indent="0">
              <a:buNone/>
            </a:pPr>
            <a:r>
              <a:rPr lang="en-US" dirty="0">
                <a:latin typeface="HGPMinchoE" panose="02020900000000000000" pitchFamily="18" charset="-128"/>
                <a:ea typeface="HGPMinchoE" panose="02020900000000000000" pitchFamily="18" charset="-128"/>
              </a:rPr>
              <a:t>	</a:t>
            </a:r>
            <a:r>
              <a:rPr lang="ja-JP" altLang="en-US" u="sng">
                <a:solidFill>
                  <a:schemeClr val="accent2"/>
                </a:solidFill>
                <a:latin typeface="HGPMinchoE" panose="02020900000000000000" pitchFamily="18" charset="-128"/>
                <a:ea typeface="HGPMinchoE" panose="02020900000000000000" pitchFamily="18" charset="-128"/>
              </a:rPr>
              <a:t>隕石中</a:t>
            </a:r>
            <a:r>
              <a:rPr lang="ja-JP" altLang="en-US">
                <a:latin typeface="HGPMinchoE" panose="02020900000000000000" pitchFamily="18" charset="-128"/>
                <a:ea typeface="HGPMinchoE" panose="02020900000000000000" pitchFamily="18" charset="-128"/>
              </a:rPr>
              <a:t>にしばしば含まれることがある</a:t>
            </a:r>
            <a:endParaRPr lang="en-US" altLang="ja-JP" dirty="0">
              <a:latin typeface="HGPMinchoE" panose="02020900000000000000" pitchFamily="18" charset="-128"/>
              <a:ea typeface="HGPMinchoE" panose="02020900000000000000" pitchFamily="18" charset="-128"/>
            </a:endParaRPr>
          </a:p>
        </p:txBody>
      </p:sp>
      <p:sp>
        <p:nvSpPr>
          <p:cNvPr id="9" name="TextBox 8">
            <a:extLst>
              <a:ext uri="{FF2B5EF4-FFF2-40B4-BE49-F238E27FC236}">
                <a16:creationId xmlns:a16="http://schemas.microsoft.com/office/drawing/2014/main" id="{903649D1-7213-C142-8A86-C5003703DAF8}"/>
              </a:ext>
            </a:extLst>
          </p:cNvPr>
          <p:cNvSpPr txBox="1"/>
          <p:nvPr/>
        </p:nvSpPr>
        <p:spPr>
          <a:xfrm>
            <a:off x="2170888" y="1690688"/>
            <a:ext cx="7216302" cy="3337324"/>
          </a:xfrm>
          <a:prstGeom prst="rect">
            <a:avLst/>
          </a:prstGeom>
          <a:noFill/>
        </p:spPr>
        <p:txBody>
          <a:bodyPr wrap="square" rtlCol="0">
            <a:spAutoFit/>
          </a:bodyPr>
          <a:lstStyle/>
          <a:p>
            <a:pPr lvl="0" algn="ctr">
              <a:lnSpc>
                <a:spcPct val="90000"/>
              </a:lnSpc>
              <a:spcBef>
                <a:spcPts val="1000"/>
              </a:spcBef>
            </a:pPr>
            <a:r>
              <a:rPr lang="en-US" sz="2800" dirty="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K-Pg</a:t>
            </a:r>
            <a:r>
              <a:rPr lang="ja-JP" altLang="en-US" sz="280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境界においてイリジウムが豊富に、</a:t>
            </a:r>
            <a:endParaRPr lang="en-US" altLang="ja-JP" sz="2800" dirty="0">
              <a:solidFill>
                <a:prstClr val="black"/>
              </a:solidFill>
              <a:latin typeface="Times New Roman" panose="02020603050405020304" pitchFamily="18" charset="0"/>
              <a:ea typeface="HGPMinchoE" panose="02020900000000000000" pitchFamily="18" charset="-128"/>
              <a:cs typeface="Times New Roman" panose="02020603050405020304" pitchFamily="18" charset="0"/>
            </a:endParaRPr>
          </a:p>
          <a:p>
            <a:pPr lvl="0" algn="ctr">
              <a:lnSpc>
                <a:spcPct val="90000"/>
              </a:lnSpc>
              <a:spcBef>
                <a:spcPts val="1000"/>
              </a:spcBef>
            </a:pPr>
            <a:r>
              <a:rPr lang="ja-JP" altLang="en-US" sz="280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かつ</a:t>
            </a:r>
            <a:r>
              <a:rPr lang="ja-JP" altLang="en-US" sz="2800">
                <a:solidFill>
                  <a:srgbClr val="FF0000"/>
                </a:solidFill>
                <a:latin typeface="Times New Roman" panose="02020603050405020304" pitchFamily="18" charset="0"/>
                <a:ea typeface="HGPMinchoE" panose="02020900000000000000" pitchFamily="18" charset="-128"/>
                <a:cs typeface="Times New Roman" panose="02020603050405020304" pitchFamily="18" charset="0"/>
              </a:rPr>
              <a:t>全世界的</a:t>
            </a:r>
            <a:r>
              <a:rPr lang="ja-JP" altLang="en-US" sz="280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に発見されている</a:t>
            </a:r>
            <a:endParaRPr lang="en-US" altLang="ja-JP" sz="2800" dirty="0">
              <a:solidFill>
                <a:prstClr val="black"/>
              </a:solidFill>
              <a:latin typeface="Times New Roman" panose="02020603050405020304" pitchFamily="18" charset="0"/>
              <a:ea typeface="HGPMinchoE" panose="02020900000000000000" pitchFamily="18" charset="-128"/>
              <a:cs typeface="Times New Roman" panose="02020603050405020304" pitchFamily="18" charset="0"/>
            </a:endParaRPr>
          </a:p>
          <a:p>
            <a:pPr lvl="0" algn="ctr">
              <a:lnSpc>
                <a:spcPct val="90000"/>
              </a:lnSpc>
              <a:spcBef>
                <a:spcPts val="1000"/>
              </a:spcBef>
            </a:pPr>
            <a:r>
              <a:rPr lang="en-US" altLang="ja-JP" sz="2800" dirty="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a:t>
            </a:r>
          </a:p>
          <a:p>
            <a:pPr lvl="0" algn="ctr">
              <a:lnSpc>
                <a:spcPct val="90000"/>
              </a:lnSpc>
              <a:spcBef>
                <a:spcPts val="1000"/>
              </a:spcBef>
            </a:pPr>
            <a:r>
              <a:rPr lang="ja-JP" altLang="en-US" sz="2800">
                <a:solidFill>
                  <a:srgbClr val="FF0000"/>
                </a:solidFill>
                <a:latin typeface="Times New Roman" panose="02020603050405020304" pitchFamily="18" charset="0"/>
                <a:ea typeface="HGPMinchoE" panose="02020900000000000000" pitchFamily="18" charset="-128"/>
                <a:cs typeface="Times New Roman" panose="02020603050405020304" pitchFamily="18" charset="0"/>
              </a:rPr>
              <a:t>全世界</a:t>
            </a:r>
            <a:r>
              <a:rPr lang="ja-JP" altLang="en-US" sz="280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で</a:t>
            </a:r>
            <a:r>
              <a:rPr lang="ja-JP" altLang="en-US" sz="2800">
                <a:solidFill>
                  <a:srgbClr val="FF0000"/>
                </a:solidFill>
                <a:latin typeface="Times New Roman" panose="02020603050405020304" pitchFamily="18" charset="0"/>
                <a:ea typeface="HGPMinchoE" panose="02020900000000000000" pitchFamily="18" charset="-128"/>
                <a:cs typeface="Times New Roman" panose="02020603050405020304" pitchFamily="18" charset="0"/>
              </a:rPr>
              <a:t>同じタイミング</a:t>
            </a:r>
            <a:r>
              <a:rPr lang="ja-JP" altLang="en-US" sz="280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でイリジウムが堆積</a:t>
            </a:r>
            <a:endParaRPr lang="en-US" altLang="ja-JP" sz="2800" dirty="0">
              <a:solidFill>
                <a:prstClr val="black"/>
              </a:solidFill>
              <a:latin typeface="Times New Roman" panose="02020603050405020304" pitchFamily="18" charset="0"/>
              <a:ea typeface="HGPMinchoE" panose="02020900000000000000" pitchFamily="18" charset="-128"/>
              <a:cs typeface="Times New Roman" panose="02020603050405020304" pitchFamily="18" charset="0"/>
            </a:endParaRPr>
          </a:p>
          <a:p>
            <a:pPr lvl="0" algn="ctr">
              <a:lnSpc>
                <a:spcPct val="90000"/>
              </a:lnSpc>
              <a:spcBef>
                <a:spcPts val="1000"/>
              </a:spcBef>
            </a:pPr>
            <a:r>
              <a:rPr lang="en-US" altLang="ja-JP" sz="2800" dirty="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a:t>
            </a:r>
          </a:p>
          <a:p>
            <a:pPr lvl="0" algn="ctr">
              <a:lnSpc>
                <a:spcPct val="90000"/>
              </a:lnSpc>
              <a:spcBef>
                <a:spcPts val="1000"/>
              </a:spcBef>
            </a:pPr>
            <a:r>
              <a:rPr lang="ja-JP" altLang="en-US" sz="280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ある</a:t>
            </a:r>
            <a:r>
              <a:rPr lang="ja-JP" altLang="en-US" sz="2800">
                <a:solidFill>
                  <a:srgbClr val="FF0000"/>
                </a:solidFill>
                <a:latin typeface="Times New Roman" panose="02020603050405020304" pitchFamily="18" charset="0"/>
                <a:ea typeface="HGPMinchoE" panose="02020900000000000000" pitchFamily="18" charset="-128"/>
                <a:cs typeface="Times New Roman" panose="02020603050405020304" pitchFamily="18" charset="0"/>
              </a:rPr>
              <a:t>一つの地質学的プロセス</a:t>
            </a:r>
            <a:r>
              <a:rPr lang="ja-JP" altLang="en-US" sz="2800">
                <a:solidFill>
                  <a:prstClr val="black"/>
                </a:solidFill>
                <a:latin typeface="Times New Roman" panose="02020603050405020304" pitchFamily="18" charset="0"/>
                <a:ea typeface="HGPMinchoE" panose="02020900000000000000" pitchFamily="18" charset="-128"/>
                <a:cs typeface="Times New Roman" panose="02020603050405020304" pitchFamily="18" charset="0"/>
              </a:rPr>
              <a:t>が働いた</a:t>
            </a:r>
            <a:endParaRPr lang="en-US" sz="2800" dirty="0">
              <a:solidFill>
                <a:prstClr val="black"/>
              </a:solidFill>
              <a:latin typeface="Times New Roman" panose="02020603050405020304" pitchFamily="18" charset="0"/>
              <a:ea typeface="HGPMinchoE" panose="02020900000000000000" pitchFamily="18"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942528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 calcmode="lin" valueType="num">
                                      <p:cBhvr additive="base">
                                        <p:cTn id="1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 calcmode="lin" valueType="num">
                                      <p:cBhvr additive="base">
                                        <p:cTn id="2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barn(inVertical)">
                                      <p:cBhvr>
                                        <p:cTn id="27" dur="500"/>
                                        <p:tgtEl>
                                          <p:spTgt spid="8">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barn(inVertical)">
                                      <p:cBhvr>
                                        <p:cTn id="4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54B8B1-E9AF-C446-A574-C6975BFC2A42}"/>
              </a:ext>
            </a:extLst>
          </p:cNvPr>
          <p:cNvGrpSpPr/>
          <p:nvPr/>
        </p:nvGrpSpPr>
        <p:grpSpPr>
          <a:xfrm>
            <a:off x="2330824" y="770965"/>
            <a:ext cx="8408894" cy="5540188"/>
            <a:chOff x="7353137" y="2059117"/>
            <a:chExt cx="3810000" cy="2857500"/>
          </a:xfrm>
        </p:grpSpPr>
        <p:pic>
          <p:nvPicPr>
            <p:cNvPr id="5" name="Picture 4">
              <a:extLst>
                <a:ext uri="{FF2B5EF4-FFF2-40B4-BE49-F238E27FC236}">
                  <a16:creationId xmlns:a16="http://schemas.microsoft.com/office/drawing/2014/main" id="{B83EA22F-9382-1F4B-861D-5133D3580CE7}"/>
                </a:ext>
              </a:extLst>
            </p:cNvPr>
            <p:cNvPicPr>
              <a:picLocks noChangeAspect="1"/>
            </p:cNvPicPr>
            <p:nvPr/>
          </p:nvPicPr>
          <p:blipFill>
            <a:blip r:embed="rId2"/>
            <a:stretch>
              <a:fillRect/>
            </a:stretch>
          </p:blipFill>
          <p:spPr>
            <a:xfrm>
              <a:off x="7353137" y="2059117"/>
              <a:ext cx="3810000" cy="2857500"/>
            </a:xfrm>
            <a:prstGeom prst="rect">
              <a:avLst/>
            </a:prstGeom>
          </p:spPr>
        </p:pic>
        <p:sp>
          <p:nvSpPr>
            <p:cNvPr id="6" name="Down Arrow 5">
              <a:extLst>
                <a:ext uri="{FF2B5EF4-FFF2-40B4-BE49-F238E27FC236}">
                  <a16:creationId xmlns:a16="http://schemas.microsoft.com/office/drawing/2014/main" id="{475D896B-BDB9-5940-A74B-563954B86BBB}"/>
                </a:ext>
              </a:extLst>
            </p:cNvPr>
            <p:cNvSpPr/>
            <p:nvPr/>
          </p:nvSpPr>
          <p:spPr>
            <a:xfrm rot="14089487">
              <a:off x="7719031" y="4089283"/>
              <a:ext cx="444500" cy="66278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B4E277B7-3462-624E-80D9-133DE9D71479}"/>
              </a:ext>
            </a:extLst>
          </p:cNvPr>
          <p:cNvSpPr txBox="1"/>
          <p:nvPr/>
        </p:nvSpPr>
        <p:spPr>
          <a:xfrm>
            <a:off x="10753356" y="6311153"/>
            <a:ext cx="659476" cy="369332"/>
          </a:xfrm>
          <a:prstGeom prst="rect">
            <a:avLst/>
          </a:prstGeom>
          <a:noFill/>
        </p:spPr>
        <p:txBody>
          <a:bodyPr wrap="none" rtlCol="0">
            <a:spAutoFit/>
          </a:bodyPr>
          <a:lstStyle/>
          <a:p>
            <a:r>
              <a:rPr lang="en-US" dirty="0"/>
              <a:t>Ref 3</a:t>
            </a:r>
          </a:p>
        </p:txBody>
      </p:sp>
      <p:sp>
        <p:nvSpPr>
          <p:cNvPr id="9" name="TextBox 8">
            <a:extLst>
              <a:ext uri="{FF2B5EF4-FFF2-40B4-BE49-F238E27FC236}">
                <a16:creationId xmlns:a16="http://schemas.microsoft.com/office/drawing/2014/main" id="{0E7E9837-6AB9-A345-A4FA-3A3623C5CC43}"/>
              </a:ext>
            </a:extLst>
          </p:cNvPr>
          <p:cNvSpPr txBox="1"/>
          <p:nvPr/>
        </p:nvSpPr>
        <p:spPr>
          <a:xfrm>
            <a:off x="1775012" y="401633"/>
            <a:ext cx="4144404" cy="369332"/>
          </a:xfrm>
          <a:prstGeom prst="rect">
            <a:avLst/>
          </a:prstGeom>
          <a:noFill/>
        </p:spPr>
        <p:txBody>
          <a:bodyPr wrap="none" rtlCol="0">
            <a:spAutoFit/>
          </a:bodyPr>
          <a:lstStyle/>
          <a:p>
            <a:r>
              <a:rPr lang="ja-JP" altLang="en-US" b="1"/>
              <a:t>川流布の白亜紀</a:t>
            </a:r>
            <a:r>
              <a:rPr lang="en-US" altLang="ja-JP" b="1" dirty="0"/>
              <a:t>-</a:t>
            </a:r>
            <a:r>
              <a:rPr lang="ja-JP" altLang="en-US" b="1"/>
              <a:t>古第三紀（</a:t>
            </a:r>
            <a:r>
              <a:rPr lang="en-US" b="1" dirty="0"/>
              <a:t>K-Pg）</a:t>
            </a:r>
            <a:r>
              <a:rPr lang="ja-JP" altLang="en-US" b="1"/>
              <a:t>境界</a:t>
            </a:r>
          </a:p>
        </p:txBody>
      </p:sp>
    </p:spTree>
    <p:extLst>
      <p:ext uri="{BB962C8B-B14F-4D97-AF65-F5344CB8AC3E}">
        <p14:creationId xmlns:p14="http://schemas.microsoft.com/office/powerpoint/2010/main" val="3167440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87F7-CD63-4548-8F80-BDE29C293481}"/>
              </a:ext>
            </a:extLst>
          </p:cNvPr>
          <p:cNvSpPr>
            <a:spLocks noGrp="1"/>
          </p:cNvSpPr>
          <p:nvPr>
            <p:ph type="title"/>
          </p:nvPr>
        </p:nvSpPr>
        <p:spPr>
          <a:xfrm>
            <a:off x="838200" y="2765427"/>
            <a:ext cx="10515600" cy="1325563"/>
          </a:xfrm>
        </p:spPr>
        <p:txBody>
          <a:bodyPr/>
          <a:lstStyle/>
          <a:p>
            <a:pPr algn="ctr"/>
            <a:r>
              <a:rPr lang="ja-JP" altLang="en-US">
                <a:solidFill>
                  <a:srgbClr val="FF0000"/>
                </a:solidFill>
                <a:latin typeface="HGPMinchoE" panose="02020900000000000000" pitchFamily="18" charset="-128"/>
                <a:ea typeface="HGPMinchoE" panose="02020900000000000000" pitchFamily="18" charset="-128"/>
              </a:rPr>
              <a:t>隕石衝突</a:t>
            </a:r>
            <a:r>
              <a:rPr lang="ja-JP" altLang="en-US">
                <a:latin typeface="HGPMinchoE" panose="02020900000000000000" pitchFamily="18" charset="-128"/>
                <a:ea typeface="HGPMinchoE" panose="02020900000000000000" pitchFamily="18" charset="-128"/>
              </a:rPr>
              <a:t>って何がどうヤバい？</a:t>
            </a:r>
            <a:endParaRPr lang="en-US" dirty="0">
              <a:latin typeface="HGPMinchoE" panose="02020900000000000000" pitchFamily="18" charset="-128"/>
              <a:ea typeface="HGPMinchoE" panose="02020900000000000000" pitchFamily="18" charset="-128"/>
            </a:endParaRPr>
          </a:p>
        </p:txBody>
      </p:sp>
      <p:sp>
        <p:nvSpPr>
          <p:cNvPr id="3" name="TextBox 2">
            <a:extLst>
              <a:ext uri="{FF2B5EF4-FFF2-40B4-BE49-F238E27FC236}">
                <a16:creationId xmlns:a16="http://schemas.microsoft.com/office/drawing/2014/main" id="{D4B6225B-5AC9-2C41-A215-B64EE62DE591}"/>
              </a:ext>
            </a:extLst>
          </p:cNvPr>
          <p:cNvSpPr txBox="1"/>
          <p:nvPr/>
        </p:nvSpPr>
        <p:spPr>
          <a:xfrm>
            <a:off x="4977745" y="1191986"/>
            <a:ext cx="2236510" cy="707886"/>
          </a:xfrm>
          <a:prstGeom prst="rect">
            <a:avLst/>
          </a:prstGeom>
          <a:noFill/>
        </p:spPr>
        <p:txBody>
          <a:bodyPr wrap="none" rtlCol="0">
            <a:spAutoFit/>
          </a:bodyPr>
          <a:lstStyle/>
          <a:p>
            <a:r>
              <a:rPr lang="ja-JP" altLang="en-US" sz="4000">
                <a:latin typeface="HGPMinchoE" panose="02020900000000000000" pitchFamily="18" charset="-128"/>
                <a:ea typeface="HGPMinchoE" panose="02020900000000000000" pitchFamily="18" charset="-128"/>
              </a:rPr>
              <a:t>閑話休題</a:t>
            </a:r>
            <a:endParaRPr lang="en-US" sz="40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28925398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11906D-130A-2442-8877-0771B9F2035A}"/>
              </a:ext>
            </a:extLst>
          </p:cNvPr>
          <p:cNvSpPr>
            <a:spLocks noGrp="1"/>
          </p:cNvSpPr>
          <p:nvPr>
            <p:ph type="title"/>
          </p:nvPr>
        </p:nvSpPr>
        <p:spPr/>
        <p:txBody>
          <a:bodyPr/>
          <a:lstStyle/>
          <a:p>
            <a:r>
              <a:rPr lang="ja-JP" altLang="en-US">
                <a:latin typeface="HGPMinchoE" panose="02020900000000000000" pitchFamily="18" charset="-128"/>
                <a:ea typeface="HGPMinchoE" panose="02020900000000000000" pitchFamily="18" charset="-128"/>
              </a:rPr>
              <a:t>隕石衝突のインパクトを試算してみよう</a:t>
            </a:r>
            <a:endParaRPr lang="en-US" dirty="0"/>
          </a:p>
        </p:txBody>
      </p:sp>
      <p:sp>
        <p:nvSpPr>
          <p:cNvPr id="10" name="Content Placeholder 9">
            <a:extLst>
              <a:ext uri="{FF2B5EF4-FFF2-40B4-BE49-F238E27FC236}">
                <a16:creationId xmlns:a16="http://schemas.microsoft.com/office/drawing/2014/main" id="{E2B3D719-91C8-D244-B640-F85E82BFDE69}"/>
              </a:ext>
            </a:extLst>
          </p:cNvPr>
          <p:cNvSpPr>
            <a:spLocks noGrp="1"/>
          </p:cNvSpPr>
          <p:nvPr>
            <p:ph idx="1"/>
          </p:nvPr>
        </p:nvSpPr>
        <p:spPr/>
        <p:txBody>
          <a:bodyPr/>
          <a:lstStyle/>
          <a:p>
            <a:pPr marL="0" indent="0" algn="ctr">
              <a:buNone/>
            </a:pPr>
            <a:r>
              <a:rPr lang="en-US" altLang="ja-JP" sz="3600" dirty="0">
                <a:solidFill>
                  <a:srgbClr val="FF0000"/>
                </a:solidFill>
                <a:latin typeface="HGPMinchoE" panose="02020900000000000000" pitchFamily="18" charset="-128"/>
                <a:ea typeface="HGPMinchoE" panose="02020900000000000000" pitchFamily="18" charset="-128"/>
              </a:rPr>
              <a:t>〜</a:t>
            </a:r>
            <a:r>
              <a:rPr lang="ja-JP" altLang="en-US" sz="3600">
                <a:solidFill>
                  <a:srgbClr val="FF0000"/>
                </a:solidFill>
                <a:latin typeface="HGPMinchoE" panose="02020900000000000000" pitchFamily="18" charset="-128"/>
                <a:ea typeface="HGPMinchoE" panose="02020900000000000000" pitchFamily="18" charset="-128"/>
              </a:rPr>
              <a:t>仮定</a:t>
            </a:r>
            <a:r>
              <a:rPr lang="en-US" altLang="ja-JP" sz="3600" dirty="0">
                <a:solidFill>
                  <a:srgbClr val="FF0000"/>
                </a:solidFill>
                <a:latin typeface="HGPMinchoE" panose="02020900000000000000" pitchFamily="18" charset="-128"/>
                <a:ea typeface="HGPMinchoE" panose="02020900000000000000" pitchFamily="18" charset="-128"/>
              </a:rPr>
              <a:t>〜</a:t>
            </a:r>
          </a:p>
          <a:p>
            <a:r>
              <a:rPr lang="ja-JP" altLang="en-US">
                <a:latin typeface="HGPMinchoE" panose="02020900000000000000" pitchFamily="18" charset="-128"/>
                <a:ea typeface="HGPMinchoE" panose="02020900000000000000" pitchFamily="18" charset="-128"/>
              </a:rPr>
              <a:t>隕石を地球重力圏外から飛来する物体として衝突速度を算出することにする</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つまり、隕石は無限遠からやってくる</a:t>
            </a:r>
            <a:r>
              <a:rPr lang="en-US" altLang="ja-JP" dirty="0">
                <a:latin typeface="HGPMinchoE" panose="02020900000000000000" pitchFamily="18" charset="-128"/>
                <a:ea typeface="HGPMinchoE" panose="02020900000000000000" pitchFamily="18" charset="-128"/>
              </a:rPr>
              <a:t>)</a:t>
            </a:r>
          </a:p>
          <a:p>
            <a:r>
              <a:rPr lang="ja-JP" altLang="en-US">
                <a:latin typeface="HGPMinchoE" panose="02020900000000000000" pitchFamily="18" charset="-128"/>
                <a:ea typeface="HGPMinchoE" panose="02020900000000000000" pitchFamily="18" charset="-128"/>
              </a:rPr>
              <a:t>隕石の運動エネルギーのほとんどすべてが衝突のエネルギーに換算できるものとする</a:t>
            </a:r>
            <a:endParaRPr lang="en-US" altLang="ja-JP" dirty="0">
              <a:latin typeface="HGPMinchoE" panose="02020900000000000000" pitchFamily="18" charset="-128"/>
              <a:ea typeface="HGPMinchoE" panose="02020900000000000000" pitchFamily="18" charset="-128"/>
            </a:endParaRPr>
          </a:p>
          <a:p>
            <a:r>
              <a:rPr lang="ja-JP" altLang="en-US">
                <a:latin typeface="HGPMinchoE" panose="02020900000000000000" pitchFamily="18" charset="-128"/>
                <a:ea typeface="HGPMinchoE" panose="02020900000000000000" pitchFamily="18" charset="-128"/>
              </a:rPr>
              <a:t>空気抵抗は無視する</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だいぶガバガバになりますが</a:t>
            </a:r>
            <a:r>
              <a:rPr lang="en-US" altLang="ja-JP" dirty="0">
                <a:latin typeface="HGPMinchoE" panose="02020900000000000000" pitchFamily="18" charset="-128"/>
                <a:ea typeface="HGPMinchoE" panose="02020900000000000000" pitchFamily="18" charset="-128"/>
              </a:rPr>
              <a:t>…)</a:t>
            </a:r>
          </a:p>
          <a:p>
            <a:r>
              <a:rPr lang="ja-JP" altLang="en-US">
                <a:latin typeface="HGPMinchoE" panose="02020900000000000000" pitchFamily="18" charset="-128"/>
                <a:ea typeface="HGPMinchoE" panose="02020900000000000000" pitchFamily="18" charset="-128"/>
              </a:rPr>
              <a:t>飛来する物体の組成は地殻のそれと同じとする</a:t>
            </a:r>
            <a:r>
              <a:rPr lang="en-US" altLang="ja-JP" dirty="0">
                <a:latin typeface="HGPMinchoE" panose="02020900000000000000" pitchFamily="18" charset="-128"/>
                <a:ea typeface="HGPMinchoE" panose="02020900000000000000" pitchFamily="18" charset="-128"/>
              </a:rPr>
              <a:t>(</a:t>
            </a:r>
            <a:r>
              <a:rPr lang="ja-JP" altLang="en-US">
                <a:latin typeface="HGPMinchoE" panose="02020900000000000000" pitchFamily="18" charset="-128"/>
                <a:ea typeface="HGPMinchoE" panose="02020900000000000000" pitchFamily="18" charset="-128"/>
              </a:rPr>
              <a:t>石質隕石を想定</a:t>
            </a:r>
            <a:r>
              <a:rPr lang="en-US" altLang="ja-JP" dirty="0">
                <a:latin typeface="HGPMinchoE" panose="02020900000000000000" pitchFamily="18" charset="-128"/>
                <a:ea typeface="HGPMinchoE" panose="02020900000000000000" pitchFamily="18" charset="-128"/>
              </a:rPr>
              <a:t>)</a:t>
            </a:r>
          </a:p>
          <a:p>
            <a:r>
              <a:rPr lang="ja-JP" altLang="en-US">
                <a:latin typeface="HGPMinchoE" panose="02020900000000000000" pitchFamily="18" charset="-128"/>
                <a:ea typeface="HGPMinchoE" panose="02020900000000000000" pitchFamily="18" charset="-128"/>
              </a:rPr>
              <a:t>衝突時の角度に依存する破壊の影響は考慮しないものとする</a:t>
            </a:r>
            <a:endParaRPr lang="en-US" altLang="ja-JP" dirty="0">
              <a:latin typeface="HGPMinchoE" panose="02020900000000000000" pitchFamily="18" charset="-128"/>
              <a:ea typeface="HGPMinchoE" panose="02020900000000000000" pitchFamily="18" charset="-128"/>
            </a:endParaRPr>
          </a:p>
        </p:txBody>
      </p:sp>
      <p:grpSp>
        <p:nvGrpSpPr>
          <p:cNvPr id="15" name="Group 14">
            <a:extLst>
              <a:ext uri="{FF2B5EF4-FFF2-40B4-BE49-F238E27FC236}">
                <a16:creationId xmlns:a16="http://schemas.microsoft.com/office/drawing/2014/main" id="{8C6F4E6D-C8BA-9740-BE88-5935CD400BDB}"/>
              </a:ext>
            </a:extLst>
          </p:cNvPr>
          <p:cNvGrpSpPr/>
          <p:nvPr/>
        </p:nvGrpSpPr>
        <p:grpSpPr>
          <a:xfrm>
            <a:off x="629054" y="5825518"/>
            <a:ext cx="11562946" cy="972764"/>
            <a:chOff x="629054" y="5825518"/>
            <a:chExt cx="11562946" cy="972764"/>
          </a:xfrm>
        </p:grpSpPr>
        <p:sp>
          <p:nvSpPr>
            <p:cNvPr id="11" name="Oval Callout 10">
              <a:extLst>
                <a:ext uri="{FF2B5EF4-FFF2-40B4-BE49-F238E27FC236}">
                  <a16:creationId xmlns:a16="http://schemas.microsoft.com/office/drawing/2014/main" id="{02D41676-B079-E343-A38E-ADE79D353DCE}"/>
                </a:ext>
              </a:extLst>
            </p:cNvPr>
            <p:cNvSpPr/>
            <p:nvPr/>
          </p:nvSpPr>
          <p:spPr>
            <a:xfrm>
              <a:off x="9409889" y="5825518"/>
              <a:ext cx="2782111" cy="972764"/>
            </a:xfrm>
            <a:prstGeom prst="wedgeEllipseCallout">
              <a:avLst>
                <a:gd name="adj1" fmla="val -34819"/>
                <a:gd name="adj2" fmla="val 585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HGPMinchoE" panose="02020900000000000000" pitchFamily="18" charset="-128"/>
                  <a:ea typeface="HGPMinchoE" panose="02020900000000000000" pitchFamily="18" charset="-128"/>
                </a:rPr>
                <a:t>仮定が多いなぁ（笑）</a:t>
              </a:r>
              <a:endParaRPr lang="en-US" dirty="0">
                <a:solidFill>
                  <a:schemeClr val="tx1"/>
                </a:solidFill>
                <a:latin typeface="HGPMinchoE" panose="02020900000000000000" pitchFamily="18" charset="-128"/>
                <a:ea typeface="HGPMinchoE" panose="02020900000000000000" pitchFamily="18" charset="-128"/>
              </a:endParaRPr>
            </a:p>
          </p:txBody>
        </p:sp>
        <p:sp>
          <p:nvSpPr>
            <p:cNvPr id="12" name="Oval Callout 11">
              <a:extLst>
                <a:ext uri="{FF2B5EF4-FFF2-40B4-BE49-F238E27FC236}">
                  <a16:creationId xmlns:a16="http://schemas.microsoft.com/office/drawing/2014/main" id="{44EFB404-A34C-C54D-B10D-2849B0C68035}"/>
                </a:ext>
              </a:extLst>
            </p:cNvPr>
            <p:cNvSpPr/>
            <p:nvPr/>
          </p:nvSpPr>
          <p:spPr>
            <a:xfrm>
              <a:off x="6627778" y="5825518"/>
              <a:ext cx="2782111" cy="972764"/>
            </a:xfrm>
            <a:prstGeom prst="wedgeEllipseCallout">
              <a:avLst>
                <a:gd name="adj1" fmla="val -49504"/>
                <a:gd name="adj2" fmla="val 565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HGPMinchoE" panose="02020900000000000000" pitchFamily="18" charset="-128"/>
                  <a:ea typeface="HGPMinchoE" panose="02020900000000000000" pitchFamily="18" charset="-128"/>
                </a:rPr>
                <a:t>眠くなるわぁ</a:t>
              </a:r>
              <a:r>
                <a:rPr lang="en-US" altLang="ja-JP" dirty="0">
                  <a:solidFill>
                    <a:schemeClr val="tx1"/>
                  </a:solidFill>
                  <a:latin typeface="HGPMinchoE" panose="02020900000000000000" pitchFamily="18" charset="-128"/>
                  <a:ea typeface="HGPMinchoE" panose="02020900000000000000" pitchFamily="18" charset="-128"/>
                </a:rPr>
                <a:t>…</a:t>
              </a:r>
              <a:endParaRPr lang="en-US" dirty="0">
                <a:solidFill>
                  <a:schemeClr val="tx1"/>
                </a:solidFill>
                <a:latin typeface="HGPMinchoE" panose="02020900000000000000" pitchFamily="18" charset="-128"/>
                <a:ea typeface="HGPMinchoE" panose="02020900000000000000" pitchFamily="18" charset="-128"/>
              </a:endParaRPr>
            </a:p>
          </p:txBody>
        </p:sp>
        <p:sp>
          <p:nvSpPr>
            <p:cNvPr id="13" name="Oval Callout 12">
              <a:extLst>
                <a:ext uri="{FF2B5EF4-FFF2-40B4-BE49-F238E27FC236}">
                  <a16:creationId xmlns:a16="http://schemas.microsoft.com/office/drawing/2014/main" id="{55DB95E4-F219-C84C-BB58-98A9799564CA}"/>
                </a:ext>
              </a:extLst>
            </p:cNvPr>
            <p:cNvSpPr/>
            <p:nvPr/>
          </p:nvSpPr>
          <p:spPr>
            <a:xfrm>
              <a:off x="3628416" y="5825518"/>
              <a:ext cx="2782111" cy="972764"/>
            </a:xfrm>
            <a:prstGeom prst="wedgeEllipseCallout">
              <a:avLst>
                <a:gd name="adj1" fmla="val 36510"/>
                <a:gd name="adj2" fmla="val 565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HGPMinchoE" panose="02020900000000000000" pitchFamily="18" charset="-128"/>
                  <a:ea typeface="HGPMinchoE" panose="02020900000000000000" pitchFamily="18" charset="-128"/>
                </a:rPr>
                <a:t>現実的</a:t>
              </a:r>
              <a:endParaRPr lang="en-US" altLang="ja-JP" dirty="0">
                <a:solidFill>
                  <a:schemeClr val="tx1"/>
                </a:solidFill>
                <a:latin typeface="HGPMinchoE" panose="02020900000000000000" pitchFamily="18" charset="-128"/>
                <a:ea typeface="HGPMinchoE" panose="02020900000000000000" pitchFamily="18" charset="-128"/>
              </a:endParaRPr>
            </a:p>
            <a:p>
              <a:pPr algn="ctr"/>
              <a:r>
                <a:rPr lang="ja-JP" altLang="en-US">
                  <a:solidFill>
                    <a:schemeClr val="tx1"/>
                  </a:solidFill>
                  <a:latin typeface="HGPMinchoE" panose="02020900000000000000" pitchFamily="18" charset="-128"/>
                  <a:ea typeface="HGPMinchoE" panose="02020900000000000000" pitchFamily="18" charset="-128"/>
                </a:rPr>
                <a:t>じゃなくね？</a:t>
              </a:r>
              <a:endParaRPr lang="en-US" dirty="0">
                <a:solidFill>
                  <a:schemeClr val="tx1"/>
                </a:solidFill>
                <a:latin typeface="HGPMinchoE" panose="02020900000000000000" pitchFamily="18" charset="-128"/>
                <a:ea typeface="HGPMinchoE" panose="02020900000000000000" pitchFamily="18" charset="-128"/>
              </a:endParaRPr>
            </a:p>
          </p:txBody>
        </p:sp>
        <p:sp>
          <p:nvSpPr>
            <p:cNvPr id="14" name="Oval Callout 13">
              <a:extLst>
                <a:ext uri="{FF2B5EF4-FFF2-40B4-BE49-F238E27FC236}">
                  <a16:creationId xmlns:a16="http://schemas.microsoft.com/office/drawing/2014/main" id="{F1BDC28D-5332-5244-AA7B-E25C219EDBCB}"/>
                </a:ext>
              </a:extLst>
            </p:cNvPr>
            <p:cNvSpPr/>
            <p:nvPr/>
          </p:nvSpPr>
          <p:spPr>
            <a:xfrm>
              <a:off x="629054" y="5825518"/>
              <a:ext cx="2782111" cy="972764"/>
            </a:xfrm>
            <a:prstGeom prst="wedgeEllipseCallout">
              <a:avLst>
                <a:gd name="adj1" fmla="val -48805"/>
                <a:gd name="adj2" fmla="val 525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HGPMinchoE" panose="02020900000000000000" pitchFamily="18" charset="-128"/>
                  <a:ea typeface="HGPMinchoE" panose="02020900000000000000" pitchFamily="18" charset="-128"/>
                </a:rPr>
                <a:t>早く次いけよ</a:t>
              </a:r>
              <a:endParaRPr lang="en-US" dirty="0">
                <a:solidFill>
                  <a:schemeClr val="tx1"/>
                </a:solidFill>
                <a:latin typeface="HGPMinchoE" panose="02020900000000000000" pitchFamily="18" charset="-128"/>
                <a:ea typeface="HGPMinchoE" panose="02020900000000000000" pitchFamily="18" charset="-128"/>
              </a:endParaRPr>
            </a:p>
          </p:txBody>
        </p:sp>
      </p:grpSp>
    </p:spTree>
    <p:extLst>
      <p:ext uri="{BB962C8B-B14F-4D97-AF65-F5344CB8AC3E}">
        <p14:creationId xmlns:p14="http://schemas.microsoft.com/office/powerpoint/2010/main" val="15705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3963</TotalTime>
  <Words>1370</Words>
  <Application>Microsoft Macintosh PowerPoint</Application>
  <PresentationFormat>Widescreen</PresentationFormat>
  <Paragraphs>299</Paragraphs>
  <Slides>29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HGPMinchoE</vt:lpstr>
      <vt:lpstr>游ゴシック</vt:lpstr>
      <vt:lpstr>Arial</vt:lpstr>
      <vt:lpstr>Calibri</vt:lpstr>
      <vt:lpstr>Calibri Light</vt:lpstr>
      <vt:lpstr>Cambria Math</vt:lpstr>
      <vt:lpstr>Times New Roman</vt:lpstr>
      <vt:lpstr>Office Theme</vt:lpstr>
      <vt:lpstr>日曜サスペンス  誰が恐竜を殺したか？  　〜六千六百万年前の真実〜</vt:lpstr>
      <vt:lpstr>あらすじ</vt:lpstr>
      <vt:lpstr>事件発生！</vt:lpstr>
      <vt:lpstr>状況証拠</vt:lpstr>
      <vt:lpstr>Chicxulub  crater (チチュルブクレーター)</vt:lpstr>
      <vt:lpstr>K-Pg境界におけるイリジウム濃度異常</vt:lpstr>
      <vt:lpstr>PowerPoint Presentation</vt:lpstr>
      <vt:lpstr>隕石衝突って何がどうヤバい？</vt:lpstr>
      <vt:lpstr>隕石衝突のインパクトを試算してみよう</vt:lpstr>
      <vt:lpstr>隕石衝突のインパクト</vt:lpstr>
      <vt:lpstr>隕石衝突のインパクト</vt:lpstr>
      <vt:lpstr>隕石衝突のインパクト</vt:lpstr>
      <vt:lpstr>隕石衝突のインパクト</vt:lpstr>
      <vt:lpstr>隕石衝突のインパクト</vt:lpstr>
      <vt:lpstr>ちなみに飛来速度は</vt:lpstr>
      <vt:lpstr>ユカタン半島に落ちたのは？</vt:lpstr>
      <vt:lpstr>衝突の影響(生物学的な)</vt:lpstr>
      <vt:lpstr>あれれ〜？おかしいぞぉ〜？</vt:lpstr>
      <vt:lpstr>絶滅の要因は何か？</vt:lpstr>
      <vt:lpstr>生態系の崩壊</vt:lpstr>
      <vt:lpstr>PowerPoint Presentation</vt:lpstr>
      <vt:lpstr>PowerPoint Presentation</vt:lpstr>
      <vt:lpstr>PowerPoint Presentation</vt:lpstr>
      <vt:lpstr>火山噴火説</vt:lpstr>
      <vt:lpstr>キーワード　「デカン・トラップ」 </vt:lpstr>
      <vt:lpstr>噴火の影響</vt:lpstr>
      <vt:lpstr>真実は…?</vt:lpstr>
      <vt:lpstr>真実は…?</vt:lpstr>
      <vt:lpstr>Reference</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日曜サスペンス  誰が恐竜を殺したか？  　〜六千六百万年前の真実〜</dc:title>
  <dc:creator>Microsoft Office ユーザー</dc:creator>
  <cp:lastModifiedBy>Microsoft Office ユーザー</cp:lastModifiedBy>
  <cp:revision>150</cp:revision>
  <dcterms:created xsi:type="dcterms:W3CDTF">2018-06-06T01:08:15Z</dcterms:created>
  <dcterms:modified xsi:type="dcterms:W3CDTF">2018-06-24T07:14:41Z</dcterms:modified>
</cp:coreProperties>
</file>