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68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337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BE07-B4FC-49D5-BE57-21456EB31826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7DA1D-F9F8-4657-92EC-F19560BB07E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3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9E13C-43BB-4EA6-9179-C12C7D8BB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828E66-DD73-47B3-97CE-9CE7F0711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703FD-5198-4FD3-BD13-5781968B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456DA-7156-4DDF-8030-661A292B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28F196-D905-4EB8-A76D-4BE2D1E6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31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BD556-90DD-4F51-95DF-235F124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DF0061-2B90-4363-97CC-9DBF2FAB7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BB7155-ADA3-475B-8EBE-D16E1C2D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A891A4-863A-4C23-8DE2-1761D43F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B5F33F-026D-45CF-B2CD-368FB7BD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13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C9FD67-08BB-499E-8168-ACE8F0815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65E127-C353-49D5-B093-BA47E6E02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AAA15B-9BC8-4EAE-9CD2-9C7FEF7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A9428C-3AE3-4B0B-BD8B-53D34D02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8D975F-B729-4415-A7CA-35EE4099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33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CD557-598D-40E0-8040-166C39E7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87DAC0-413A-4932-93BF-AC368F55B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11C8B-07B1-4D47-A1FD-62AD36B4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5BA48-9322-42DF-A5EE-23A99C0E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74E591-CEC8-44B7-9D81-775586B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30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46923-0893-4565-AAE4-EAAEEE18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D43FA6-1C4F-4F54-B118-44126957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ACE650-1CA2-49D1-9ADA-AFFC54C4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CD5D0B-FC32-4DAC-BBE2-950E4678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D7ECA5-123A-4668-ACD9-77482212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4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597B-9951-42C6-8B5B-B1681486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17A5EC-0E67-47D2-85C2-9B1B3A1C2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EA33DB-8835-4BED-AFD4-97384410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95C714-30A1-44FF-A371-6DC6384B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90C705-F633-4D39-8C64-30AD3CCE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EF8712-A1A9-4738-91F4-DF52FF13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958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70F50-A869-4E4D-AC45-C2435026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DD8583-C442-46ED-9C95-1AA1A7D2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BD51EC-AD56-4685-978D-0C1EE86DA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56E9EF-8CBA-42F6-A801-808990C55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D5F36D-D0F3-4B90-8FBE-20E97C3F3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1E9E98-C8D7-4469-A5A7-B5F2DC0C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B23AB9-D7A9-42F8-9CEF-057E30BA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27DAE7-08D3-4949-8753-26E9D822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16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2FE55-8F5F-4BE0-8E7D-4C972F44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DC5DCC-00C9-4882-B765-4E87A665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D637BA-54B1-4D34-9E7C-85B58269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EE4A4C-81B7-4407-855D-22A3F9CD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21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FC75AB-16A3-437E-BE2E-ED65923B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A76745-9064-4261-A9B9-D13429F2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86B962-D122-4405-B34D-12578F4F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64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02A39-6D65-4E2B-9A25-94A3454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3D994E-CB30-453B-A016-2BEC6F44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70E291-F29A-4069-95D1-D752A136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DFDFB4-74FB-4DB0-B1A7-23EEC9F9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FA2FB2-FF2E-45BB-BBB2-1AC66705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8A8B7E-24A4-4BE1-9963-C71FEEB3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99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34D36-2235-4047-80B1-13AC8D1E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A4931E-F6E1-4005-AF7E-B75241F49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14CFFE-7176-420D-B29E-10358E81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B5A2AF-F7AD-4046-9312-2CE2B820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427B66-A2E2-4EE3-B771-B77A298E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CD155-76CB-478A-8BC3-BE7155D3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8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C5D832-441D-4550-A073-1932F55C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32C2B7-EDFB-40D4-9004-60839F8D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517D9A-0660-4DC7-B69E-EECA145D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1B1F-4349-463B-BC73-EA6D56878A62}" type="datetimeFigureOut">
              <a:rPr kumimoji="1" lang="ja-JP" altLang="en-US" smtClean="0"/>
              <a:t>2018/12/17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348FA7-5D41-4B8C-9D39-6A6327143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88C090-81C4-4C1E-ABF6-8B2A6185B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F73D-5298-4D40-AB2B-A89BF42337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2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scroll-roll-001232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A7FFF4-D6B9-4954-AC78-6B163C46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火星</a:t>
            </a:r>
            <a:br>
              <a:rPr kumimoji="1" lang="en-US" altLang="ja-JP" dirty="0"/>
            </a:br>
            <a:r>
              <a:rPr kumimoji="1" lang="ja-JP" altLang="en-US" dirty="0"/>
              <a:t>マントルよりは近い場所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0DA518-4C60-4F9A-A48B-959FDD6F2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8786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補足資料</a:t>
            </a:r>
            <a:endParaRPr kumimoji="1" lang="en-US" altLang="ja-JP" sz="3600" dirty="0"/>
          </a:p>
          <a:p>
            <a:r>
              <a:rPr lang="en-US" altLang="ja-JP" sz="3600" dirty="0"/>
              <a:t>(</a:t>
            </a:r>
            <a:r>
              <a:rPr lang="ja-JP" altLang="en-US" sz="3600" dirty="0"/>
              <a:t>時間の都合上割愛した部分</a:t>
            </a:r>
            <a:r>
              <a:rPr lang="en-US" altLang="ja-JP" sz="3600" dirty="0"/>
              <a:t>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4862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2D572DD-044F-4341-B452-BD4CBBE3F287}"/>
              </a:ext>
            </a:extLst>
          </p:cNvPr>
          <p:cNvSpPr/>
          <p:nvPr/>
        </p:nvSpPr>
        <p:spPr>
          <a:xfrm>
            <a:off x="719899" y="609601"/>
            <a:ext cx="8163339" cy="768626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ジョヴァンニ・スキャパレリ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1835</a:t>
            </a:r>
            <a:r>
              <a:rPr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1910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205E18F-5191-46ED-8FE1-9ED12319BC51}"/>
              </a:ext>
            </a:extLst>
          </p:cNvPr>
          <p:cNvSpPr/>
          <p:nvPr/>
        </p:nvSpPr>
        <p:spPr>
          <a:xfrm>
            <a:off x="719899" y="1961321"/>
            <a:ext cx="6175513" cy="4194311"/>
          </a:xfrm>
          <a:prstGeom prst="roundRect">
            <a:avLst>
              <a:gd name="adj" fmla="val 1031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火星に</a:t>
            </a:r>
            <a:r>
              <a:rPr lang="en-US" altLang="ja-JP" sz="24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Canali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伊：溝、水路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を発見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二重倍加現象を観測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↓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フラマリオンが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Canal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仏：運河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と翻訳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↓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Canal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英：運河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と翻訳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運河論争が勃発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CC3484-E8F8-4928-805C-B1723D08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26" y="2714060"/>
            <a:ext cx="4865834" cy="26888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47B3B3-9EC6-4845-9965-B928FD3270A5}"/>
              </a:ext>
            </a:extLst>
          </p:cNvPr>
          <p:cNvSpPr txBox="1"/>
          <p:nvPr/>
        </p:nvSpPr>
        <p:spPr>
          <a:xfrm>
            <a:off x="8298486" y="5514536"/>
            <a:ext cx="24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スキャパレリの火星図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A27440-18DD-4AD2-A795-C17C089B1B25}"/>
              </a:ext>
            </a:extLst>
          </p:cNvPr>
          <p:cNvSpPr txBox="1"/>
          <p:nvPr/>
        </p:nvSpPr>
        <p:spPr>
          <a:xfrm>
            <a:off x="8467527" y="5826233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1009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51F0660-820E-4828-98E7-5FCC793B8479}"/>
              </a:ext>
            </a:extLst>
          </p:cNvPr>
          <p:cNvSpPr/>
          <p:nvPr/>
        </p:nvSpPr>
        <p:spPr>
          <a:xfrm>
            <a:off x="4447632" y="506394"/>
            <a:ext cx="3296733" cy="753335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運河論争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E1EE30F-01ED-49A0-8A69-6C4FC45867C3}"/>
              </a:ext>
            </a:extLst>
          </p:cNvPr>
          <p:cNvSpPr/>
          <p:nvPr/>
        </p:nvSpPr>
        <p:spPr>
          <a:xfrm>
            <a:off x="874644" y="1625619"/>
            <a:ext cx="4572000" cy="2332382"/>
          </a:xfrm>
          <a:prstGeom prst="roundRect">
            <a:avLst>
              <a:gd name="adj" fmla="val 8144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パーシバル・ローエル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火星の知的生命の存在を主張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ローエル天文台を設立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口径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61cm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の屈折望遠鏡</a:t>
            </a:r>
            <a:endParaRPr kumimoji="1" lang="en-US" altLang="ja-JP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E704D9E-289A-45EC-B1CA-E595D539EAC8}"/>
              </a:ext>
            </a:extLst>
          </p:cNvPr>
          <p:cNvSpPr/>
          <p:nvPr/>
        </p:nvSpPr>
        <p:spPr>
          <a:xfrm>
            <a:off x="6884706" y="1609163"/>
            <a:ext cx="4572000" cy="2332382"/>
          </a:xfrm>
          <a:prstGeom prst="roundRect">
            <a:avLst>
              <a:gd name="adj" fmla="val 8712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E.M.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アントニアジ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運河の存在を否定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点状の模様の連なりを観測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口径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83cm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の屈折望遠鏡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2703B7-09CD-4021-BEC6-DCC03BAB90CC}"/>
              </a:ext>
            </a:extLst>
          </p:cNvPr>
          <p:cNvSpPr/>
          <p:nvPr/>
        </p:nvSpPr>
        <p:spPr>
          <a:xfrm>
            <a:off x="5537994" y="3479880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D8F35BE-731B-473E-8006-4D52F6B55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4" y="4167180"/>
            <a:ext cx="3850480" cy="23652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A82B4D5-BEA5-408A-9A43-EF0DE851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11051" r="6290" b="12076"/>
          <a:stretch/>
        </p:blipFill>
        <p:spPr>
          <a:xfrm>
            <a:off x="7043858" y="4167180"/>
            <a:ext cx="4253696" cy="233238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E9B69B-17DE-43CE-A478-C9D9C5A8C045}"/>
              </a:ext>
            </a:extLst>
          </p:cNvPr>
          <p:cNvSpPr txBox="1"/>
          <p:nvPr/>
        </p:nvSpPr>
        <p:spPr>
          <a:xfrm>
            <a:off x="2105567" y="6479665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ローエルの火星図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77D441-FFE6-42DF-8F93-54FDB9C5829F}"/>
              </a:ext>
            </a:extLst>
          </p:cNvPr>
          <p:cNvSpPr txBox="1"/>
          <p:nvPr/>
        </p:nvSpPr>
        <p:spPr>
          <a:xfrm>
            <a:off x="7891107" y="6492917"/>
            <a:ext cx="255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アントニアジの火星図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A4C96D-5068-4791-8734-CC7F4E7F1461}"/>
              </a:ext>
            </a:extLst>
          </p:cNvPr>
          <p:cNvSpPr txBox="1"/>
          <p:nvPr/>
        </p:nvSpPr>
        <p:spPr>
          <a:xfrm>
            <a:off x="4893095" y="6556944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3831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FC0267F-CD22-4C35-9A71-B45C6C36537C}"/>
              </a:ext>
            </a:extLst>
          </p:cNvPr>
          <p:cNvSpPr/>
          <p:nvPr/>
        </p:nvSpPr>
        <p:spPr>
          <a:xfrm>
            <a:off x="3081130" y="715618"/>
            <a:ext cx="5897218" cy="781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地上観測まとめ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E05F434-E871-4EFA-9A4A-AE2796D2642B}"/>
              </a:ext>
            </a:extLst>
          </p:cNvPr>
          <p:cNvSpPr/>
          <p:nvPr/>
        </p:nvSpPr>
        <p:spPr>
          <a:xfrm>
            <a:off x="1497496" y="2146853"/>
            <a:ext cx="9197008" cy="3856383"/>
          </a:xfrm>
          <a:prstGeom prst="roundRect">
            <a:avLst>
              <a:gd name="adj" fmla="val 1048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根気強い観測により膨大な天体観測記録が蓄積された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→ケプラーの法則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 algn="ctr">
              <a:buFont typeface="+mj-lt"/>
              <a:buAutoNum type="arabicPeriod" startAt="2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火星観測の主流は火星の運動から火星図の作成、知的生命の探索へと変化した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 algn="ctr">
              <a:buFont typeface="+mj-lt"/>
              <a:buAutoNum type="arabicPeriod" startAt="2"/>
            </a:pP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 algn="ctr">
              <a:buFont typeface="+mj-lt"/>
              <a:buAutoNum type="arabicPeriod" startAt="2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「見える」、「見えない」の議論では運河についての証明は不可能であった</a:t>
            </a:r>
          </a:p>
        </p:txBody>
      </p:sp>
    </p:spTree>
    <p:extLst>
      <p:ext uri="{BB962C8B-B14F-4D97-AF65-F5344CB8AC3E}">
        <p14:creationId xmlns:p14="http://schemas.microsoft.com/office/powerpoint/2010/main" val="149299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06C079-37E3-497B-8301-B4D40C6DF0EC}"/>
              </a:ext>
            </a:extLst>
          </p:cNvPr>
          <p:cNvSpPr/>
          <p:nvPr/>
        </p:nvSpPr>
        <p:spPr>
          <a:xfrm>
            <a:off x="980661" y="1417983"/>
            <a:ext cx="5237260" cy="7951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マリナ</a:t>
            </a:r>
            <a:r>
              <a:rPr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ー</a:t>
            </a:r>
            <a:r>
              <a:rPr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</a:t>
            </a:r>
            <a:r>
              <a:rPr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1964</a:t>
            </a:r>
            <a:r>
              <a:rPr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1967</a:t>
            </a:r>
            <a:r>
              <a:rPr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5E2770-4385-47FF-BD18-45DF6C459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8282" r="5630" b="8606"/>
          <a:stretch/>
        </p:blipFill>
        <p:spPr>
          <a:xfrm>
            <a:off x="7827293" y="742122"/>
            <a:ext cx="3201778" cy="2437176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83BFF5A-A7A1-448C-B8F7-C42B8A9B76D3}"/>
              </a:ext>
            </a:extLst>
          </p:cNvPr>
          <p:cNvSpPr/>
          <p:nvPr/>
        </p:nvSpPr>
        <p:spPr>
          <a:xfrm>
            <a:off x="980661" y="2971290"/>
            <a:ext cx="6193862" cy="2699383"/>
          </a:xfrm>
          <a:prstGeom prst="roundRect">
            <a:avLst>
              <a:gd name="adj" fmla="val 6659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1964</a:t>
            </a:r>
            <a:r>
              <a:rPr kumimoji="1"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年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に世界初の火星接近に成功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火星表面の写真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21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枚を撮影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↓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運河説の否定</a:t>
            </a:r>
            <a:endParaRPr kumimoji="1" lang="ja-JP" altLang="en-US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DCD2ED-2AC3-4BB4-B76B-AFFC847C394B}"/>
              </a:ext>
            </a:extLst>
          </p:cNvPr>
          <p:cNvSpPr txBox="1"/>
          <p:nvPr/>
        </p:nvSpPr>
        <p:spPr>
          <a:xfrm>
            <a:off x="8659555" y="3214013"/>
            <a:ext cx="15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マリナー</a:t>
            </a:r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</a:t>
            </a:r>
          </a:p>
        </p:txBody>
      </p:sp>
      <p:pic>
        <p:nvPicPr>
          <p:cNvPr id="10" name="グラフィックス 9">
            <a:extLst>
              <a:ext uri="{FF2B5EF4-FFF2-40B4-BE49-F238E27FC236}">
                <a16:creationId xmlns:a16="http://schemas.microsoft.com/office/drawing/2014/main" id="{7F610403-12C6-47A0-B0A0-A6A902EB7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6816" y="1377398"/>
            <a:ext cx="1047750" cy="876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C43A2-C2FD-4FEF-B8CF-3BA70521F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1" y="3736367"/>
            <a:ext cx="2922451" cy="270628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E83F7E-F00C-44DA-9925-14C41D387A9E}"/>
              </a:ext>
            </a:extLst>
          </p:cNvPr>
          <p:cNvSpPr txBox="1"/>
          <p:nvPr/>
        </p:nvSpPr>
        <p:spPr>
          <a:xfrm>
            <a:off x="7995091" y="6442652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号が撮影したクレーター</a:t>
            </a:r>
            <a:r>
              <a:rPr kumimoji="1" lang="en-US" altLang="ja-JP" sz="1400" dirty="0">
                <a:latin typeface="+mn-ea"/>
              </a:rPr>
              <a:t>(NASA)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31B5BE5-D5CF-45E1-A3BF-1C198296D646}"/>
              </a:ext>
            </a:extLst>
          </p:cNvPr>
          <p:cNvSpPr/>
          <p:nvPr/>
        </p:nvSpPr>
        <p:spPr>
          <a:xfrm>
            <a:off x="9982918" y="3306345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603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A6CD6D5-0E1A-4136-95BC-A023E3A5C408}"/>
              </a:ext>
            </a:extLst>
          </p:cNvPr>
          <p:cNvSpPr/>
          <p:nvPr/>
        </p:nvSpPr>
        <p:spPr>
          <a:xfrm>
            <a:off x="493186" y="1043097"/>
            <a:ext cx="5393634" cy="781878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マリナー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1971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1972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40558F0-6CCC-4286-93F9-911C09B28CEE}"/>
              </a:ext>
            </a:extLst>
          </p:cNvPr>
          <p:cNvSpPr/>
          <p:nvPr/>
        </p:nvSpPr>
        <p:spPr>
          <a:xfrm>
            <a:off x="493186" y="2293645"/>
            <a:ext cx="6647492" cy="3811121"/>
          </a:xfrm>
          <a:prstGeom prst="roundRect">
            <a:avLst>
              <a:gd name="adj" fmla="val 8833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地球以外の周回軌道にのった初の衛星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7000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枚以上の写真を撮影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火星全体の約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85%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をカバー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オリンポス山、マリネリス峡谷、火星の衛星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などの詳細な写真を提供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A50127-99D4-41BC-8A52-8BC1E1AF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43" y="887740"/>
            <a:ext cx="3331393" cy="24918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A2A6C57-0FE6-4FA9-B9CF-85BB678A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41" y="3852036"/>
            <a:ext cx="3509399" cy="2491881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7C2340B4-9A36-406F-899F-0C6E840EA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2928" y="995886"/>
            <a:ext cx="1047750" cy="8763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CE3195-0428-4584-8463-4487E4F74BB8}"/>
              </a:ext>
            </a:extLst>
          </p:cNvPr>
          <p:cNvSpPr txBox="1"/>
          <p:nvPr/>
        </p:nvSpPr>
        <p:spPr>
          <a:xfrm>
            <a:off x="8561217" y="3379621"/>
            <a:ext cx="14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マリナー</a:t>
            </a:r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CE2405-19B7-4DBA-B49D-BF32F1BD033C}"/>
              </a:ext>
            </a:extLst>
          </p:cNvPr>
          <p:cNvSpPr txBox="1"/>
          <p:nvPr/>
        </p:nvSpPr>
        <p:spPr>
          <a:xfrm>
            <a:off x="7886378" y="6343917"/>
            <a:ext cx="308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ノクティス・ラビリントス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5AFEDF-34E6-4446-9DE5-ABDC183A23D6}"/>
              </a:ext>
            </a:extLst>
          </p:cNvPr>
          <p:cNvSpPr/>
          <p:nvPr/>
        </p:nvSpPr>
        <p:spPr>
          <a:xfrm>
            <a:off x="9939582" y="3441176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C2A123-83F3-4222-A3C8-42FE9823B8A3}"/>
              </a:ext>
            </a:extLst>
          </p:cNvPr>
          <p:cNvSpPr/>
          <p:nvPr/>
        </p:nvSpPr>
        <p:spPr>
          <a:xfrm>
            <a:off x="10700085" y="6416149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996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35323F-27C0-4F88-8B22-11DCC3D3A1AD}"/>
              </a:ext>
            </a:extLst>
          </p:cNvPr>
          <p:cNvSpPr/>
          <p:nvPr/>
        </p:nvSpPr>
        <p:spPr>
          <a:xfrm>
            <a:off x="940904" y="768625"/>
            <a:ext cx="5790372" cy="940905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バイキング計画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1975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1982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F50F113-0289-4F60-8E71-562F8B25B6BE}"/>
              </a:ext>
            </a:extLst>
          </p:cNvPr>
          <p:cNvSpPr/>
          <p:nvPr/>
        </p:nvSpPr>
        <p:spPr>
          <a:xfrm>
            <a:off x="940904" y="2199861"/>
            <a:ext cx="6655650" cy="3995530"/>
          </a:xfrm>
          <a:prstGeom prst="roundRect">
            <a:avLst>
              <a:gd name="adj" fmla="val 8043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機のオービターとランダ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―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による探査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オービター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写真撮影、大気の温度分布測定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大気中の水分測定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ランダ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―〉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土壌分析、生命探査、気象観測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大気成分分析、地震分析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D85D03C8-8A42-45BF-A7DE-3FCB6948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328" y="833230"/>
            <a:ext cx="1047750" cy="876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6BA491-9722-494E-A91F-B86737CE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88" y="3429000"/>
            <a:ext cx="3272040" cy="26438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EADBBA-66AA-47D7-BD5E-29EC4C135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02" y="688322"/>
            <a:ext cx="3479611" cy="2261747"/>
          </a:xfrm>
          <a:prstGeom prst="rect">
            <a:avLst/>
          </a:prstGeom>
        </p:spPr>
      </p:pic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39772879-9603-4C72-906C-315C76524972}"/>
              </a:ext>
            </a:extLst>
          </p:cNvPr>
          <p:cNvSpPr/>
          <p:nvPr/>
        </p:nvSpPr>
        <p:spPr>
          <a:xfrm>
            <a:off x="9366802" y="1574426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AF9D2232-6480-4552-877D-416AA4D96CA3}"/>
              </a:ext>
            </a:extLst>
          </p:cNvPr>
          <p:cNvSpPr/>
          <p:nvPr/>
        </p:nvSpPr>
        <p:spPr>
          <a:xfrm>
            <a:off x="10840278" y="1212572"/>
            <a:ext cx="86138" cy="5963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872F0D-71DF-4E85-9E4C-85AE3CCC55C6}"/>
              </a:ext>
            </a:extLst>
          </p:cNvPr>
          <p:cNvSpPr txBox="1"/>
          <p:nvPr/>
        </p:nvSpPr>
        <p:spPr>
          <a:xfrm>
            <a:off x="8536640" y="2950069"/>
            <a:ext cx="27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ランダ</a:t>
            </a:r>
            <a: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―</a:t>
            </a:r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機の着陸地点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E4723A-BD32-4124-B0D3-8E44B03A288D}"/>
              </a:ext>
            </a:extLst>
          </p:cNvPr>
          <p:cNvSpPr txBox="1"/>
          <p:nvPr/>
        </p:nvSpPr>
        <p:spPr>
          <a:xfrm>
            <a:off x="8456171" y="6096000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バイキング</a:t>
            </a:r>
            <a: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号のランダ</a:t>
            </a:r>
            <a:r>
              <a:rPr kumimoji="1" lang="en-US" altLang="ja-JP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―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2D2DAA-8241-41A1-A861-27DFCE8BE7F8}"/>
              </a:ext>
            </a:extLst>
          </p:cNvPr>
          <p:cNvSpPr txBox="1"/>
          <p:nvPr/>
        </p:nvSpPr>
        <p:spPr>
          <a:xfrm>
            <a:off x="1631747" y="3063240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マリナー</a:t>
            </a:r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号</a:t>
            </a:r>
            <a:r>
              <a:rPr kumimoji="1" lang="en-US" altLang="ja-JP" sz="1400" dirty="0"/>
              <a:t>(NASA)</a:t>
            </a:r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C6DA827-9667-4CDA-A105-9A172FD2DDFE}"/>
              </a:ext>
            </a:extLst>
          </p:cNvPr>
          <p:cNvSpPr/>
          <p:nvPr/>
        </p:nvSpPr>
        <p:spPr>
          <a:xfrm>
            <a:off x="11225500" y="6195391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A29E8F-79B2-42B8-B637-A546CC2B7491}"/>
              </a:ext>
            </a:extLst>
          </p:cNvPr>
          <p:cNvSpPr txBox="1"/>
          <p:nvPr/>
        </p:nvSpPr>
        <p:spPr>
          <a:xfrm>
            <a:off x="9553084" y="3178500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515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2CD90C4-8FC3-4FB8-8541-A4F105AC6974}"/>
              </a:ext>
            </a:extLst>
          </p:cNvPr>
          <p:cNvSpPr/>
          <p:nvPr/>
        </p:nvSpPr>
        <p:spPr>
          <a:xfrm>
            <a:off x="1423028" y="542511"/>
            <a:ext cx="9345943" cy="821636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マーズ・グローバル・サーベイヤー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1996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2006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A4DF4E3-0592-4DC8-81FA-324B1A7579A7}"/>
              </a:ext>
            </a:extLst>
          </p:cNvPr>
          <p:cNvSpPr/>
          <p:nvPr/>
        </p:nvSpPr>
        <p:spPr>
          <a:xfrm>
            <a:off x="927041" y="1719470"/>
            <a:ext cx="10546189" cy="1709530"/>
          </a:xfrm>
          <a:prstGeom prst="roundRect">
            <a:avLst/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マーズ・オブザーバー・ミッションの予備部品で製作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高解像度カメラや表面高度測定装置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↓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詳細な地形図、火星の磁場の観測、水と塵の役割の観測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FD834F6E-BBC2-4CF6-A8D9-CC26EC24B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6813" y="542511"/>
            <a:ext cx="1047750" cy="8763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40D6B8-E136-4179-B04E-383C7C5D0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9" y="3621155"/>
            <a:ext cx="2432539" cy="28217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BA7C79F-60B7-4AAC-A457-EFD1222B8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5" y="3711228"/>
            <a:ext cx="3810000" cy="2641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512FF9-D067-4345-9FA4-893C167BA6B4}"/>
              </a:ext>
            </a:extLst>
          </p:cNvPr>
          <p:cNvSpPr txBox="1"/>
          <p:nvPr/>
        </p:nvSpPr>
        <p:spPr>
          <a:xfrm>
            <a:off x="3273728" y="6440456"/>
            <a:ext cx="71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MGS</a:t>
            </a:r>
            <a:endParaRPr kumimoji="1" lang="ja-JP" altLang="en-US" dirty="0">
              <a:latin typeface="Ebrima" panose="02000000000000000000" pitchFamily="2" charset="0"/>
              <a:ea typeface="HGｺﾞｼｯｸE" panose="020B0909000000000000" pitchFamily="49" charset="-128"/>
              <a:cs typeface="Ebrima" panose="02000000000000000000" pitchFamily="2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1B02CA-77C9-42A9-916A-BA29E7F5E4B7}"/>
              </a:ext>
            </a:extLst>
          </p:cNvPr>
          <p:cNvSpPr txBox="1"/>
          <p:nvPr/>
        </p:nvSpPr>
        <p:spPr>
          <a:xfrm>
            <a:off x="7284720" y="6425725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火星の地表高度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EBEC22-832A-4570-83D4-85771018B2A1}"/>
              </a:ext>
            </a:extLst>
          </p:cNvPr>
          <p:cNvSpPr/>
          <p:nvPr/>
        </p:nvSpPr>
        <p:spPr>
          <a:xfrm>
            <a:off x="8972173" y="6498703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E1C90E-9C28-44BF-B3E1-37F84E784E0B}"/>
              </a:ext>
            </a:extLst>
          </p:cNvPr>
          <p:cNvSpPr/>
          <p:nvPr/>
        </p:nvSpPr>
        <p:spPr>
          <a:xfrm>
            <a:off x="3835048" y="6502011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00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6F293DD-7F2B-499E-88C1-DE5062D31D20}"/>
              </a:ext>
            </a:extLst>
          </p:cNvPr>
          <p:cNvSpPr/>
          <p:nvPr/>
        </p:nvSpPr>
        <p:spPr>
          <a:xfrm>
            <a:off x="821635" y="609600"/>
            <a:ext cx="8004313" cy="821635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マーズ・パスファインダー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1996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1997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1061C3-CC01-4298-B092-8E063C4E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44" y="1767494"/>
            <a:ext cx="2670453" cy="1735794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911BE84-E300-4D66-9D63-D4E3E25E825E}"/>
              </a:ext>
            </a:extLst>
          </p:cNvPr>
          <p:cNvSpPr/>
          <p:nvPr/>
        </p:nvSpPr>
        <p:spPr>
          <a:xfrm>
            <a:off x="821635" y="2209929"/>
            <a:ext cx="6794695" cy="4096043"/>
          </a:xfrm>
          <a:prstGeom prst="roundRect">
            <a:avLst>
              <a:gd name="adj" fmla="val 8495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ランダ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ーとローダー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ソジャーナ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エアバックで着陸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成果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火星の埃の中に磁気を帯びた粒子を発見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火星の慣性モーメントの観測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→半径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1300</a:t>
            </a:r>
            <a:r>
              <a:rPr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2000km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のコア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岩石の大きさ別の分布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2281551D-3AB9-4318-8555-BB20B6AE3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3454" y="609600"/>
            <a:ext cx="982391" cy="821636"/>
          </a:xfrm>
          <a:prstGeom prst="rect">
            <a:avLst/>
          </a:prstGeom>
        </p:spPr>
      </p:pic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D4F40805-868D-48DA-9426-5E619862DB24}"/>
              </a:ext>
            </a:extLst>
          </p:cNvPr>
          <p:cNvSpPr/>
          <p:nvPr/>
        </p:nvSpPr>
        <p:spPr>
          <a:xfrm>
            <a:off x="9406598" y="2432465"/>
            <a:ext cx="66260" cy="9276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51E3C106-D477-4493-9812-9F7DCB2449FA}"/>
              </a:ext>
            </a:extLst>
          </p:cNvPr>
          <p:cNvSpPr/>
          <p:nvPr/>
        </p:nvSpPr>
        <p:spPr>
          <a:xfrm>
            <a:off x="10468402" y="2163546"/>
            <a:ext cx="53824" cy="9276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003639B5-B6A4-4B74-82A0-2551C88570FA}"/>
              </a:ext>
            </a:extLst>
          </p:cNvPr>
          <p:cNvSpPr/>
          <p:nvPr/>
        </p:nvSpPr>
        <p:spPr>
          <a:xfrm>
            <a:off x="9556185" y="2464863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E9685C-4596-4E69-96EA-EC6BB2F953DE}"/>
              </a:ext>
            </a:extLst>
          </p:cNvPr>
          <p:cNvSpPr txBox="1"/>
          <p:nvPr/>
        </p:nvSpPr>
        <p:spPr>
          <a:xfrm>
            <a:off x="8163338" y="3440526"/>
            <a:ext cx="343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パスファインダーの着陸地点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E14A00-13A9-452A-9FF8-47CD6BE9A900}"/>
              </a:ext>
            </a:extLst>
          </p:cNvPr>
          <p:cNvSpPr txBox="1"/>
          <p:nvPr/>
        </p:nvSpPr>
        <p:spPr>
          <a:xfrm>
            <a:off x="8488015" y="6305972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エアバッ</a:t>
            </a:r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ク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696FE0-8976-42CA-B092-EDA90A2738FF}"/>
              </a:ext>
            </a:extLst>
          </p:cNvPr>
          <p:cNvSpPr txBox="1"/>
          <p:nvPr/>
        </p:nvSpPr>
        <p:spPr>
          <a:xfrm>
            <a:off x="9954331" y="3680339"/>
            <a:ext cx="227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039334-1743-40AD-9A29-F9F596426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75" y="4168259"/>
            <a:ext cx="3073190" cy="20487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03B967-B43F-4EDF-AEB3-5D8F8E1CCBDB}"/>
              </a:ext>
            </a:extLst>
          </p:cNvPr>
          <p:cNvSpPr txBox="1"/>
          <p:nvPr/>
        </p:nvSpPr>
        <p:spPr>
          <a:xfrm>
            <a:off x="9701017" y="6366418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609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9983DA2-4710-4AEA-A450-82B4503C6000}"/>
              </a:ext>
            </a:extLst>
          </p:cNvPr>
          <p:cNvSpPr/>
          <p:nvPr/>
        </p:nvSpPr>
        <p:spPr>
          <a:xfrm>
            <a:off x="1060175" y="778500"/>
            <a:ext cx="6166369" cy="821635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マーズ・オデッセイ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2001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AD14697-626A-4828-B833-BB4285122A91}"/>
              </a:ext>
            </a:extLst>
          </p:cNvPr>
          <p:cNvSpPr/>
          <p:nvPr/>
        </p:nvSpPr>
        <p:spPr>
          <a:xfrm>
            <a:off x="1046924" y="2120348"/>
            <a:ext cx="5618919" cy="3935895"/>
          </a:xfrm>
          <a:prstGeom prst="roundRect">
            <a:avLst>
              <a:gd name="adj" fmla="val 8249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極軌道を回る探査機による軌道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Spirit</a:t>
            </a:r>
            <a:r>
              <a:rPr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・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Opportunity</a:t>
            </a:r>
            <a:r>
              <a:rPr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・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Curiosity</a:t>
            </a: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の中継機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成果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極冠に大量の水の氷を発見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表面の全球的なミネラル組成マップ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E2696D-4EEF-4B5A-B55F-213BA06A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44" y="2390574"/>
            <a:ext cx="4238946" cy="3085953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2602B7F5-F158-4C46-A748-6C67B922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0923" y="751167"/>
            <a:ext cx="1047750" cy="876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ED330D-36E9-4C78-9E78-9324AF1EE03E}"/>
              </a:ext>
            </a:extLst>
          </p:cNvPr>
          <p:cNvSpPr txBox="1"/>
          <p:nvPr/>
        </p:nvSpPr>
        <p:spPr>
          <a:xfrm>
            <a:off x="8319313" y="5685183"/>
            <a:ext cx="2053407" cy="37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火星地下の水分布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E2CBA2-186E-4A2A-95D2-1E8E299D4C6C}"/>
              </a:ext>
            </a:extLst>
          </p:cNvPr>
          <p:cNvSpPr/>
          <p:nvPr/>
        </p:nvSpPr>
        <p:spPr>
          <a:xfrm>
            <a:off x="10191374" y="5748466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398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BA1CA24-4D63-4EE7-9C4E-02F519FD2C38}"/>
              </a:ext>
            </a:extLst>
          </p:cNvPr>
          <p:cNvSpPr/>
          <p:nvPr/>
        </p:nvSpPr>
        <p:spPr>
          <a:xfrm>
            <a:off x="874642" y="569842"/>
            <a:ext cx="9740349" cy="967409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マーズ・エクスプロレーション・ローバー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2003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7C4C6B-843D-483C-B3EC-AF3D1D2A4F4F}"/>
              </a:ext>
            </a:extLst>
          </p:cNvPr>
          <p:cNvSpPr/>
          <p:nvPr/>
        </p:nvSpPr>
        <p:spPr>
          <a:xfrm>
            <a:off x="874642" y="1881807"/>
            <a:ext cx="4982819" cy="2133600"/>
          </a:xfrm>
          <a:prstGeom prst="roundRect">
            <a:avLst>
              <a:gd name="adj" fmla="val 12319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スピリット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2011</a:t>
            </a:r>
            <a:r>
              <a:rPr kumimoji="1"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年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に探査終了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90%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濃度の二酸化ケイ素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洪水堆積物の礫</a:t>
            </a:r>
            <a:endParaRPr kumimoji="1" lang="ja-JP" altLang="en-US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D7D8000-0860-4EF3-81F1-460D6F87F066}"/>
              </a:ext>
            </a:extLst>
          </p:cNvPr>
          <p:cNvSpPr/>
          <p:nvPr/>
        </p:nvSpPr>
        <p:spPr>
          <a:xfrm>
            <a:off x="6526695" y="1881806"/>
            <a:ext cx="4982819" cy="2133601"/>
          </a:xfrm>
          <a:prstGeom prst="roundRect">
            <a:avLst>
              <a:gd name="adj" fmla="val 12255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オポチュニティ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堆積構造や断層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鉄ミョウバン石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球状の酸化鉄“ブルーベリー”</a:t>
            </a:r>
            <a:endParaRPr kumimoji="1" lang="ja-JP" altLang="en-US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46606485-3C7F-4A60-A930-CDE85FB7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4991" y="615396"/>
            <a:ext cx="1047750" cy="8763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E0407D-6AD3-4FBB-8B7C-4FAA52869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68" y="4272170"/>
            <a:ext cx="3282464" cy="2133601"/>
          </a:xfrm>
          <a:prstGeom prst="rect">
            <a:avLst/>
          </a:prstGeom>
        </p:spPr>
      </p:pic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96A38B32-4318-4039-ABD9-32F8DE3CB90B}"/>
              </a:ext>
            </a:extLst>
          </p:cNvPr>
          <p:cNvSpPr/>
          <p:nvPr/>
        </p:nvSpPr>
        <p:spPr>
          <a:xfrm>
            <a:off x="9366025" y="5103818"/>
            <a:ext cx="66260" cy="9276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BD9B7AC6-3AD8-436E-ADBB-2FC783D89220}"/>
              </a:ext>
            </a:extLst>
          </p:cNvPr>
          <p:cNvSpPr/>
          <p:nvPr/>
        </p:nvSpPr>
        <p:spPr>
          <a:xfrm flipH="1">
            <a:off x="10614991" y="4791880"/>
            <a:ext cx="66259" cy="90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BC0C1CDD-AD0A-4054-B92C-7A662737A36F}"/>
              </a:ext>
            </a:extLst>
          </p:cNvPr>
          <p:cNvSpPr/>
          <p:nvPr/>
        </p:nvSpPr>
        <p:spPr>
          <a:xfrm>
            <a:off x="9534837" y="5103818"/>
            <a:ext cx="66260" cy="9276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53227BA0-028F-404A-B489-6D17BAE3F5C5}"/>
              </a:ext>
            </a:extLst>
          </p:cNvPr>
          <p:cNvSpPr/>
          <p:nvPr/>
        </p:nvSpPr>
        <p:spPr>
          <a:xfrm>
            <a:off x="11187872" y="5508000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CF96B68F-D8B7-49F0-A6EB-D6DD09FB1DEA}"/>
              </a:ext>
            </a:extLst>
          </p:cNvPr>
          <p:cNvSpPr/>
          <p:nvPr/>
        </p:nvSpPr>
        <p:spPr>
          <a:xfrm>
            <a:off x="9771500" y="5258814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5318050-B951-4EA7-A879-07D8BC97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91" y="4284779"/>
            <a:ext cx="2818697" cy="21083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A32AFC5-A7F5-43E3-9883-5ED42D059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9" y="4284779"/>
            <a:ext cx="3011979" cy="210838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E70FE8-57F8-46F6-B249-FED1E7778732}"/>
              </a:ext>
            </a:extLst>
          </p:cNvPr>
          <p:cNvSpPr txBox="1"/>
          <p:nvPr/>
        </p:nvSpPr>
        <p:spPr>
          <a:xfrm>
            <a:off x="1545346" y="6440800"/>
            <a:ext cx="16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二酸化ケイ素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02268C-0BCD-40C7-AFBF-BA27AB966C54}"/>
              </a:ext>
            </a:extLst>
          </p:cNvPr>
          <p:cNvSpPr txBox="1"/>
          <p:nvPr/>
        </p:nvSpPr>
        <p:spPr>
          <a:xfrm>
            <a:off x="5280072" y="6428101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ブルーベリー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D14C06-0866-493C-8540-FE7623490BB9}"/>
              </a:ext>
            </a:extLst>
          </p:cNvPr>
          <p:cNvSpPr txBox="1"/>
          <p:nvPr/>
        </p:nvSpPr>
        <p:spPr>
          <a:xfrm>
            <a:off x="8285139" y="6397782"/>
            <a:ext cx="189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機の着陸地点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C24C815-4675-4315-AF16-D2DD60620BEC}"/>
              </a:ext>
            </a:extLst>
          </p:cNvPr>
          <p:cNvSpPr/>
          <p:nvPr/>
        </p:nvSpPr>
        <p:spPr>
          <a:xfrm>
            <a:off x="3016464" y="6508647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6BC982-D1CB-4491-8ECC-A7F11F97FDEA}"/>
              </a:ext>
            </a:extLst>
          </p:cNvPr>
          <p:cNvSpPr/>
          <p:nvPr/>
        </p:nvSpPr>
        <p:spPr>
          <a:xfrm>
            <a:off x="6696306" y="6502355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0DAC46-A99F-4E00-A144-FFD9E0AF275F}"/>
              </a:ext>
            </a:extLst>
          </p:cNvPr>
          <p:cNvSpPr txBox="1"/>
          <p:nvPr/>
        </p:nvSpPr>
        <p:spPr>
          <a:xfrm>
            <a:off x="9804630" y="6456189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112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3B40947-D1B8-437E-9003-9FC7A45647D6}"/>
              </a:ext>
            </a:extLst>
          </p:cNvPr>
          <p:cNvSpPr/>
          <p:nvPr/>
        </p:nvSpPr>
        <p:spPr>
          <a:xfrm>
            <a:off x="1046921" y="689113"/>
            <a:ext cx="10098157" cy="821634"/>
          </a:xfrm>
          <a:prstGeom prst="roundRect">
            <a:avLst>
              <a:gd name="adj" fmla="val 1017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Question3.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天体に関する日本の神様何柱言えますか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?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6F1187-E24F-428E-A009-878BC12B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2" y="2309351"/>
            <a:ext cx="7111455" cy="34435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FF0876-01A2-4130-B7E5-B65B0EAC02A8}"/>
              </a:ext>
            </a:extLst>
          </p:cNvPr>
          <p:cNvSpPr txBox="1"/>
          <p:nvPr/>
        </p:nvSpPr>
        <p:spPr>
          <a:xfrm>
            <a:off x="3645112" y="5806642"/>
            <a:ext cx="1241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天照大神</a:t>
            </a:r>
            <a:endParaRPr kumimoji="1" lang="ja-JP" altLang="en-US" sz="20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DE89A0-118E-4077-A53B-B17F6B4C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40" y="1879456"/>
            <a:ext cx="2960154" cy="42894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CA127F-6AFB-42D9-9970-835D1ED3482A}"/>
              </a:ext>
            </a:extLst>
          </p:cNvPr>
          <p:cNvSpPr txBox="1"/>
          <p:nvPr/>
        </p:nvSpPr>
        <p:spPr>
          <a:xfrm>
            <a:off x="9238701" y="6182339"/>
            <a:ext cx="153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月夜見尊</a:t>
            </a:r>
          </a:p>
        </p:txBody>
      </p:sp>
    </p:spTree>
    <p:extLst>
      <p:ext uri="{BB962C8B-B14F-4D97-AF65-F5344CB8AC3E}">
        <p14:creationId xmlns:p14="http://schemas.microsoft.com/office/powerpoint/2010/main" val="11602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DB30CDB-59C1-4C96-BECE-0A137453648E}"/>
              </a:ext>
            </a:extLst>
          </p:cNvPr>
          <p:cNvSpPr/>
          <p:nvPr/>
        </p:nvSpPr>
        <p:spPr>
          <a:xfrm>
            <a:off x="1046922" y="795131"/>
            <a:ext cx="9024730" cy="1046922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マーズ・リコネッサンス・オービター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2005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906D669-4C5A-407E-B88C-C9A54B3C85CC}"/>
              </a:ext>
            </a:extLst>
          </p:cNvPr>
          <p:cNvSpPr/>
          <p:nvPr/>
        </p:nvSpPr>
        <p:spPr>
          <a:xfrm>
            <a:off x="1046922" y="2464906"/>
            <a:ext cx="4943061" cy="3379304"/>
          </a:xfrm>
          <a:prstGeom prst="roundRect">
            <a:avLst>
              <a:gd name="adj" fmla="val 8470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周回極軌道からの探査機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高解像度カメラ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0.3m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南極冠のドライアイス探査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→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万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2000</a:t>
            </a:r>
            <a:r>
              <a:rPr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㎦</a:t>
            </a:r>
            <a:endParaRPr lang="ja-JP" altLang="ja-JP" dirty="0">
              <a:solidFill>
                <a:schemeClr val="tx1"/>
              </a:solidFill>
              <a:latin typeface="Ebrima" panose="02000000000000000000" pitchFamily="2" charset="0"/>
              <a:ea typeface="HGｺﾞｼｯｸE" panose="020B0909000000000000" pitchFamily="49" charset="-128"/>
              <a:cs typeface="Ebrima" panose="02000000000000000000" pitchFamily="2" charset="0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48696A1-FC2E-4BEA-BBFA-A9E238B0D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5987" y="880442"/>
            <a:ext cx="1047750" cy="876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D9B17B-8EBD-4A5B-B379-1846C4230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01" y="2604364"/>
            <a:ext cx="4957762" cy="31003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5B20DF-AD09-49A1-8082-9F44917FF2F8}"/>
              </a:ext>
            </a:extLst>
          </p:cNvPr>
          <p:cNvSpPr txBox="1"/>
          <p:nvPr/>
        </p:nvSpPr>
        <p:spPr>
          <a:xfrm>
            <a:off x="8132847" y="5844210"/>
            <a:ext cx="1885071" cy="37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高解像度の写真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B8D44C-8C65-4C56-BABE-B6FAA100B5AA}"/>
              </a:ext>
            </a:extLst>
          </p:cNvPr>
          <p:cNvSpPr/>
          <p:nvPr/>
        </p:nvSpPr>
        <p:spPr>
          <a:xfrm>
            <a:off x="9767303" y="5908980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9712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8C0AB19-75B3-40EE-868F-63B67FAAF890}"/>
              </a:ext>
            </a:extLst>
          </p:cNvPr>
          <p:cNvSpPr/>
          <p:nvPr/>
        </p:nvSpPr>
        <p:spPr>
          <a:xfrm>
            <a:off x="993912" y="675861"/>
            <a:ext cx="9011479" cy="834887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マーズ・フェニックス・ランダ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―(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2007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2008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A2D4C31-FC3C-4683-910B-32E7A7090E01}"/>
              </a:ext>
            </a:extLst>
          </p:cNvPr>
          <p:cNvSpPr/>
          <p:nvPr/>
        </p:nvSpPr>
        <p:spPr>
          <a:xfrm>
            <a:off x="993913" y="1856392"/>
            <a:ext cx="5102087" cy="2324839"/>
          </a:xfrm>
          <a:prstGeom prst="roundRect">
            <a:avLst>
              <a:gd name="adj" fmla="val 9413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初の北極地域の現地探査機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高緯度地域の気象観測</a:t>
            </a: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水の氷と思われる物質を発見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A26D39-EBEE-43F9-A32C-DD8ECEFEE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00" t="64417" r="12884" b="14855"/>
          <a:stretch/>
        </p:blipFill>
        <p:spPr>
          <a:xfrm>
            <a:off x="1957002" y="4365098"/>
            <a:ext cx="3236406" cy="2082019"/>
          </a:xfrm>
          <a:prstGeom prst="rect">
            <a:avLst/>
          </a:prstGeom>
        </p:spPr>
      </p:pic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3A0EFB15-74B5-45FC-81B4-B1A02E047CDE}"/>
              </a:ext>
            </a:extLst>
          </p:cNvPr>
          <p:cNvSpPr/>
          <p:nvPr/>
        </p:nvSpPr>
        <p:spPr>
          <a:xfrm>
            <a:off x="2843264" y="4578115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9525DB-7906-48E5-B18C-CC84EB23A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r="16359"/>
          <a:stretch/>
        </p:blipFill>
        <p:spPr>
          <a:xfrm>
            <a:off x="7132735" y="1923604"/>
            <a:ext cx="4074387" cy="45452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45474E-4E09-408E-82AC-0C5FCD0A687B}"/>
              </a:ext>
            </a:extLst>
          </p:cNvPr>
          <p:cNvSpPr txBox="1"/>
          <p:nvPr/>
        </p:nvSpPr>
        <p:spPr>
          <a:xfrm>
            <a:off x="2159180" y="6447117"/>
            <a:ext cx="283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フェニックスの着陸地点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F30E2D-F564-48A7-8753-845C323A0208}"/>
              </a:ext>
            </a:extLst>
          </p:cNvPr>
          <p:cNvSpPr txBox="1"/>
          <p:nvPr/>
        </p:nvSpPr>
        <p:spPr>
          <a:xfrm>
            <a:off x="7889769" y="6447117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水の氷と思われる物質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430C27A-C57A-48E1-B841-FA9CFCD82E75}"/>
              </a:ext>
            </a:extLst>
          </p:cNvPr>
          <p:cNvSpPr/>
          <p:nvPr/>
        </p:nvSpPr>
        <p:spPr>
          <a:xfrm>
            <a:off x="7132735" y="4707681"/>
            <a:ext cx="1041417" cy="102021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1F40E71-F1B4-4937-A2E0-58280A1FD935}"/>
              </a:ext>
            </a:extLst>
          </p:cNvPr>
          <p:cNvSpPr/>
          <p:nvPr/>
        </p:nvSpPr>
        <p:spPr>
          <a:xfrm>
            <a:off x="9223963" y="4670880"/>
            <a:ext cx="1041417" cy="102021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941E5C0A-3B57-4E85-88F4-9BC764D60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4949" y="634448"/>
            <a:ext cx="1047750" cy="876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D2CDD9F-8B13-49A6-ACBD-CB465053D88E}"/>
              </a:ext>
            </a:extLst>
          </p:cNvPr>
          <p:cNvSpPr/>
          <p:nvPr/>
        </p:nvSpPr>
        <p:spPr>
          <a:xfrm>
            <a:off x="10265380" y="6521370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D5D674-C9E1-4DF5-9BF4-7B981AB4E319}"/>
              </a:ext>
            </a:extLst>
          </p:cNvPr>
          <p:cNvSpPr txBox="1"/>
          <p:nvPr/>
        </p:nvSpPr>
        <p:spPr>
          <a:xfrm>
            <a:off x="4696665" y="6500744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1498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838F7FA-B674-4239-BA6F-7D60D1581FE8}"/>
              </a:ext>
            </a:extLst>
          </p:cNvPr>
          <p:cNvSpPr/>
          <p:nvPr/>
        </p:nvSpPr>
        <p:spPr>
          <a:xfrm>
            <a:off x="1012670" y="647114"/>
            <a:ext cx="8947052" cy="837129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マーズ・サイエンス・ラボラトリ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2011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24CFAD7-0502-40D6-8C4E-F58CD34B6F6F}"/>
              </a:ext>
            </a:extLst>
          </p:cNvPr>
          <p:cNvSpPr/>
          <p:nvPr/>
        </p:nvSpPr>
        <p:spPr>
          <a:xfrm>
            <a:off x="1467933" y="2726855"/>
            <a:ext cx="4753249" cy="2768186"/>
          </a:xfrm>
          <a:prstGeom prst="roundRect">
            <a:avLst>
              <a:gd name="adj" fmla="val 10697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ローバー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キュリオシティ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  <a:p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シャープ山を目指す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</a:t>
            </a:r>
            <a:r>
              <a:rPr kumimoji="1"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41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億年前に形成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5km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の層状堆積岩が存在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718D80-AA0D-4582-B5B5-95D972DE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1" t="65649" r="47846" b="14444"/>
          <a:stretch/>
        </p:blipFill>
        <p:spPr>
          <a:xfrm>
            <a:off x="7421647" y="1811655"/>
            <a:ext cx="3575045" cy="2296551"/>
          </a:xfrm>
          <a:prstGeom prst="rect">
            <a:avLst/>
          </a:prstGeom>
        </p:spPr>
      </p:pic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C6846C9C-5BC7-4E83-8764-C4CBCFA78A20}"/>
              </a:ext>
            </a:extLst>
          </p:cNvPr>
          <p:cNvSpPr/>
          <p:nvPr/>
        </p:nvSpPr>
        <p:spPr>
          <a:xfrm>
            <a:off x="10509341" y="2949127"/>
            <a:ext cx="66260" cy="9276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E43BE5A-19D0-4E63-9075-1665332B5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4949" y="634448"/>
            <a:ext cx="1047750" cy="8763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7CFC38-922E-4F78-A766-F2BE0B185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47" y="4488808"/>
            <a:ext cx="3575046" cy="201246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0F57A-5D7B-4F49-B028-246A3F16C7B1}"/>
              </a:ext>
            </a:extLst>
          </p:cNvPr>
          <p:cNvSpPr txBox="1"/>
          <p:nvPr/>
        </p:nvSpPr>
        <p:spPr>
          <a:xfrm>
            <a:off x="6977983" y="4092817"/>
            <a:ext cx="29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キュリオシティの着陸地点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1D3B20-4EB1-4C45-BFAD-FAF3960767B2}"/>
              </a:ext>
            </a:extLst>
          </p:cNvPr>
          <p:cNvSpPr txBox="1"/>
          <p:nvPr/>
        </p:nvSpPr>
        <p:spPr>
          <a:xfrm>
            <a:off x="7883102" y="6488668"/>
            <a:ext cx="28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キュリオシティの自撮り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897E14-F8F3-499D-AFB1-C5C9CAC9453A}"/>
              </a:ext>
            </a:extLst>
          </p:cNvPr>
          <p:cNvSpPr/>
          <p:nvPr/>
        </p:nvSpPr>
        <p:spPr>
          <a:xfrm>
            <a:off x="10416854" y="6550223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(NASA)</a:t>
            </a:r>
            <a:endParaRPr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9FB1EE-966C-4DE3-AA61-D61E7922710A}"/>
              </a:ext>
            </a:extLst>
          </p:cNvPr>
          <p:cNvSpPr txBox="1"/>
          <p:nvPr/>
        </p:nvSpPr>
        <p:spPr>
          <a:xfrm>
            <a:off x="9810879" y="4132681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0155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A4F1B3-275E-458C-86C5-928305E1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07" y="571923"/>
            <a:ext cx="1994980" cy="98810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2D61A25-23A1-4759-8479-F7D0781685E5}"/>
              </a:ext>
            </a:extLst>
          </p:cNvPr>
          <p:cNvSpPr/>
          <p:nvPr/>
        </p:nvSpPr>
        <p:spPr>
          <a:xfrm>
            <a:off x="1298713" y="622852"/>
            <a:ext cx="7368209" cy="954157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マーズ・エクスプレス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2003</a:t>
            </a:r>
            <a:r>
              <a:rPr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619F392-2588-4970-B66E-01F3048FFDA9}"/>
              </a:ext>
            </a:extLst>
          </p:cNvPr>
          <p:cNvSpPr/>
          <p:nvPr/>
        </p:nvSpPr>
        <p:spPr>
          <a:xfrm>
            <a:off x="1298712" y="2478157"/>
            <a:ext cx="5115339" cy="3472069"/>
          </a:xfrm>
          <a:prstGeom prst="roundRect">
            <a:avLst>
              <a:gd name="adj" fmla="val 8651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現在ではオービターのみからなる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成果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大気中にメタンを検出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火星の鉱物地図の作成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紫外線オーロラの観測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029" name="Picture 5" descr="http://sci.esa.int/science-e-media/img/8f/Mars_mineral_maps_comparison_410x978.jpg">
            <a:extLst>
              <a:ext uri="{FF2B5EF4-FFF2-40B4-BE49-F238E27FC236}">
                <a16:creationId xmlns:a16="http://schemas.microsoft.com/office/drawing/2014/main" id="{60A8F16E-AB92-4855-9CC0-B9C951AE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54" y="2037725"/>
            <a:ext cx="1913693" cy="45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553D77-BA54-4469-9C11-E3896183F696}"/>
              </a:ext>
            </a:extLst>
          </p:cNvPr>
          <p:cNvSpPr txBox="1"/>
          <p:nvPr/>
        </p:nvSpPr>
        <p:spPr>
          <a:xfrm>
            <a:off x="9369287" y="4495595"/>
            <a:ext cx="1913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鉱物地図</a:t>
            </a:r>
            <a:r>
              <a:rPr lang="en-US" altLang="ja-JP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上から</a:t>
            </a:r>
            <a:endParaRPr kumimoji="1"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水和鉱物</a:t>
            </a:r>
            <a:endParaRPr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かんらん石</a:t>
            </a:r>
            <a:endParaRPr kumimoji="1"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輝石</a:t>
            </a:r>
            <a:endParaRPr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酸化鉄</a:t>
            </a:r>
            <a:endParaRPr kumimoji="1" lang="en-US" altLang="ja-JP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ダスト</a:t>
            </a:r>
            <a:endParaRPr kumimoji="1" lang="ja-JP" altLang="en-US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98E74E-D3BF-4AFB-9303-2E27FDED1838}"/>
              </a:ext>
            </a:extLst>
          </p:cNvPr>
          <p:cNvSpPr txBox="1"/>
          <p:nvPr/>
        </p:nvSpPr>
        <p:spPr>
          <a:xfrm>
            <a:off x="10111409" y="6294914"/>
            <a:ext cx="78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(ESA)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9598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24BB50-AA90-4BE2-A97D-28B70BF0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28502" r="53962" b="25937"/>
          <a:stretch/>
        </p:blipFill>
        <p:spPr>
          <a:xfrm>
            <a:off x="2603137" y="1551912"/>
            <a:ext cx="6671493" cy="480867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997E198-6575-4301-BEC7-0779312D584A}"/>
              </a:ext>
            </a:extLst>
          </p:cNvPr>
          <p:cNvSpPr/>
          <p:nvPr/>
        </p:nvSpPr>
        <p:spPr>
          <a:xfrm>
            <a:off x="4505739" y="492276"/>
            <a:ext cx="3180522" cy="839598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AA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7F7DFA-B7F0-4D83-A85E-8DD1C7D2915D}"/>
              </a:ext>
            </a:extLst>
          </p:cNvPr>
          <p:cNvSpPr txBox="1"/>
          <p:nvPr/>
        </p:nvSpPr>
        <p:spPr>
          <a:xfrm>
            <a:off x="7179824" y="1557050"/>
            <a:ext cx="3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E2BA90-8F80-4796-A92F-CA94A4028E87}"/>
              </a:ext>
            </a:extLst>
          </p:cNvPr>
          <p:cNvSpPr txBox="1"/>
          <p:nvPr/>
        </p:nvSpPr>
        <p:spPr>
          <a:xfrm>
            <a:off x="4245486" y="1557050"/>
            <a:ext cx="52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冬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AB8CBB-7D57-4E8D-87CB-CAED37108D74}"/>
              </a:ext>
            </a:extLst>
          </p:cNvPr>
          <p:cNvSpPr txBox="1"/>
          <p:nvPr/>
        </p:nvSpPr>
        <p:spPr>
          <a:xfrm>
            <a:off x="3765842" y="6011132"/>
            <a:ext cx="4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95BB8-1EBA-4F4C-9110-A51BE6B0F6D1}"/>
              </a:ext>
            </a:extLst>
          </p:cNvPr>
          <p:cNvSpPr txBox="1"/>
          <p:nvPr/>
        </p:nvSpPr>
        <p:spPr>
          <a:xfrm>
            <a:off x="7714674" y="5991254"/>
            <a:ext cx="77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晩夏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458B63-6A52-4994-970D-FB3B97B6D934}"/>
              </a:ext>
            </a:extLst>
          </p:cNvPr>
          <p:cNvSpPr txBox="1"/>
          <p:nvPr/>
        </p:nvSpPr>
        <p:spPr>
          <a:xfrm>
            <a:off x="4765991" y="6360586"/>
            <a:ext cx="299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火星の子午面循環</a:t>
            </a:r>
            <a:r>
              <a:rPr kumimoji="1" lang="en-US" altLang="ja-JP" sz="1400" dirty="0">
                <a:latin typeface="+mn-ea"/>
              </a:rPr>
              <a:t>(</a:t>
            </a:r>
            <a:r>
              <a:rPr kumimoji="1" lang="ja-JP" altLang="en-US" sz="1400" dirty="0">
                <a:latin typeface="+mn-ea"/>
              </a:rPr>
              <a:t>資料</a:t>
            </a:r>
            <a:r>
              <a:rPr kumimoji="1" lang="en-US" altLang="ja-JP" sz="1400" dirty="0">
                <a:latin typeface="+mn-ea"/>
              </a:rPr>
              <a:t>5</a:t>
            </a:r>
            <a:r>
              <a:rPr kumimoji="1" lang="ja-JP" altLang="en-US" sz="1400" dirty="0">
                <a:latin typeface="+mn-ea"/>
              </a:rPr>
              <a:t>より</a:t>
            </a:r>
            <a:r>
              <a:rPr kumimoji="1" lang="en-US" altLang="ja-JP" sz="1400" dirty="0">
                <a:latin typeface="+mn-ea"/>
              </a:rPr>
              <a:t>)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084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C91E834-4408-48B9-AD24-1299DE748E06}"/>
              </a:ext>
            </a:extLst>
          </p:cNvPr>
          <p:cNvSpPr/>
          <p:nvPr/>
        </p:nvSpPr>
        <p:spPr>
          <a:xfrm>
            <a:off x="967410" y="559733"/>
            <a:ext cx="2994991" cy="8878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日本の神話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B948E5-A518-4C10-8158-ECAFA1B39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921" y="1786597"/>
            <a:ext cx="11144873" cy="489555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8987F5-88EB-4D57-974C-D673858AEB8E}"/>
              </a:ext>
            </a:extLst>
          </p:cNvPr>
          <p:cNvSpPr txBox="1"/>
          <p:nvPr/>
        </p:nvSpPr>
        <p:spPr>
          <a:xfrm>
            <a:off x="1677572" y="2587897"/>
            <a:ext cx="8836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一に</a:t>
            </a:r>
            <a:r>
              <a:rPr kumimoji="1" lang="ja-JP" altLang="en-US" sz="2400" dirty="0" err="1">
                <a:latin typeface="HGP行書体" panose="03000600000000000000" pitchFamily="66" charset="-128"/>
                <a:ea typeface="HGP行書体" panose="03000600000000000000" pitchFamily="66" charset="-128"/>
              </a:rPr>
              <a:t>云ふ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、二神遂に邪心及び草木石の類を誅ひて皆平らげ了</a:t>
            </a:r>
            <a:r>
              <a:rPr kumimoji="1" lang="ja-JP" altLang="en-US" sz="2400" dirty="0" err="1">
                <a:latin typeface="HGP行書体" panose="03000600000000000000" pitchFamily="66" charset="-128"/>
                <a:ea typeface="HGP行書体" panose="03000600000000000000" pitchFamily="66" charset="-128"/>
              </a:rPr>
              <a:t>んぬ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其の服は</a:t>
            </a:r>
            <a:r>
              <a:rPr lang="ja-JP" altLang="en-US" sz="2400" dirty="0" err="1">
                <a:latin typeface="HGP行書体" panose="03000600000000000000" pitchFamily="66" charset="-128"/>
                <a:ea typeface="HGP行書体" panose="03000600000000000000" pitchFamily="66" charset="-128"/>
              </a:rPr>
              <a:t>ぬ</a:t>
            </a:r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者は唯星神香香背男のみ。故また倭文神建葉槌命を遣せば則ち服ひぬ。　　　　　　　　　　　　　　   　　　　　　　</a:t>
            </a:r>
            <a:r>
              <a:rPr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(</a:t>
            </a:r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書紀神代巻下</a:t>
            </a:r>
            <a:r>
              <a:rPr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)</a:t>
            </a:r>
          </a:p>
          <a:p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香</a:t>
            </a:r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々は灼、背は佐衣の約にて清明き意ときこえ、</a:t>
            </a:r>
            <a:r>
              <a:rPr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……</a:t>
            </a:r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甕は甕速日神の甕とおなじく、伊迦と通ひて厳</a:t>
            </a:r>
            <a:r>
              <a:rPr lang="ja-JP" altLang="en-US" sz="2400" dirty="0" err="1">
                <a:latin typeface="HGP行書体" panose="03000600000000000000" pitchFamily="66" charset="-128"/>
                <a:ea typeface="HGP行書体" panose="03000600000000000000" pitchFamily="66" charset="-128"/>
              </a:rPr>
              <a:t>く</a:t>
            </a:r>
            <a:r>
              <a:rPr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大なるを云ふなり。然れば此神は衆星の中に、もっとも大きく厳く見ゆる星にて衆星を総司る神なる事疑ひなし。かくて衆星の中に厳く大なる星はと探ぬるに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謂ゆる五星の中なる金星なるべく所思たり、</a:t>
            </a:r>
            <a:r>
              <a:rPr kumimoji="1"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……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　　　　　　　　　　　　　　　　　　　　　　　　</a:t>
            </a:r>
            <a:r>
              <a:rPr kumimoji="1"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(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古史伝</a:t>
            </a:r>
            <a:r>
              <a:rPr kumimoji="1" lang="en-US" altLang="ja-JP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)</a:t>
            </a:r>
            <a:endParaRPr kumimoji="1" lang="ja-JP" altLang="en-US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46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53C1F3D-A7B5-4A1F-9EDF-26F547D4BB9F}"/>
              </a:ext>
            </a:extLst>
          </p:cNvPr>
          <p:cNvSpPr/>
          <p:nvPr/>
        </p:nvSpPr>
        <p:spPr>
          <a:xfrm>
            <a:off x="887896" y="1265582"/>
            <a:ext cx="6824869" cy="742122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ティコ・ブラーエ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1546</a:t>
            </a:r>
            <a:r>
              <a:rPr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1601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F31AD1E-42C6-47BC-B6F2-0C8CB238AD7F}"/>
              </a:ext>
            </a:extLst>
          </p:cNvPr>
          <p:cNvSpPr/>
          <p:nvPr/>
        </p:nvSpPr>
        <p:spPr>
          <a:xfrm>
            <a:off x="887896" y="2661404"/>
            <a:ext cx="7103165" cy="3036754"/>
          </a:xfrm>
          <a:prstGeom prst="roundRect">
            <a:avLst>
              <a:gd name="adj" fmla="val 8567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肉眼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による天文観測家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業績</a:t>
            </a:r>
            <a:r>
              <a:rPr lang="en-US" altLang="ja-JP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膨大で正確な天体観測記録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修正天動説を提唱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カシオペア座の超新星“ティコの星”の発見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5F9C92-0B24-42BA-B8F6-B01C4E70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88" y="326578"/>
            <a:ext cx="1939070" cy="28784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BEA4B7-7EC7-4789-85D7-EA16AE77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159" y="3652980"/>
            <a:ext cx="2297729" cy="29117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27BEF7-D5C8-4FB3-A343-5EAA9679026B}"/>
              </a:ext>
            </a:extLst>
          </p:cNvPr>
          <p:cNvSpPr txBox="1"/>
          <p:nvPr/>
        </p:nvSpPr>
        <p:spPr>
          <a:xfrm>
            <a:off x="8905488" y="3205020"/>
            <a:ext cx="22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ティコ・ブラーエ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A4267F-7109-47F2-8D63-D5B0CC968030}"/>
              </a:ext>
            </a:extLst>
          </p:cNvPr>
          <p:cNvSpPr txBox="1"/>
          <p:nvPr/>
        </p:nvSpPr>
        <p:spPr>
          <a:xfrm>
            <a:off x="8434365" y="6452794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修正天動説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82321B-6C94-4C68-9BEE-407CA717958A}"/>
              </a:ext>
            </a:extLst>
          </p:cNvPr>
          <p:cNvSpPr txBox="1"/>
          <p:nvPr/>
        </p:nvSpPr>
        <p:spPr>
          <a:xfrm>
            <a:off x="10844558" y="3275112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A4247-3894-44CE-A90C-7CEA264894E3}"/>
              </a:ext>
            </a:extLst>
          </p:cNvPr>
          <p:cNvSpPr txBox="1"/>
          <p:nvPr/>
        </p:nvSpPr>
        <p:spPr>
          <a:xfrm>
            <a:off x="9678367" y="6483572"/>
            <a:ext cx="284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(</a:t>
            </a:r>
            <a:r>
              <a:rPr lang="ja-JP" altLang="en-US" sz="1600" dirty="0"/>
              <a:t>摂南大学講義用資料</a:t>
            </a:r>
            <a:r>
              <a:rPr lang="en-US" altLang="ja-JP" sz="1600" dirty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841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5E22DDD-192F-4842-85F2-509D8E064D46}"/>
              </a:ext>
            </a:extLst>
          </p:cNvPr>
          <p:cNvSpPr/>
          <p:nvPr/>
        </p:nvSpPr>
        <p:spPr>
          <a:xfrm>
            <a:off x="772092" y="702365"/>
            <a:ext cx="6675629" cy="735190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ヨハネス・ケプラー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1571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1630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9DD325BE-973C-4192-A647-69AB1AD90AD4}"/>
                  </a:ext>
                </a:extLst>
              </p:cNvPr>
              <p:cNvSpPr/>
              <p:nvPr/>
            </p:nvSpPr>
            <p:spPr>
              <a:xfrm>
                <a:off x="772093" y="1987826"/>
                <a:ext cx="7351490" cy="4000427"/>
              </a:xfrm>
              <a:prstGeom prst="roundRect">
                <a:avLst>
                  <a:gd name="adj" fmla="val 7282"/>
                </a:avLst>
              </a:prstGeom>
              <a:solidFill>
                <a:srgbClr val="FFEDB3"/>
              </a:solidFill>
              <a:ln w="28575">
                <a:solidFill>
                  <a:srgbClr val="F997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ティコの観測結果からケプラーの法則を提唱</a:t>
                </a:r>
                <a:endParaRPr kumimoji="1" lang="en-US" altLang="ja-JP" sz="24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 algn="ctr"/>
                <a:endParaRPr lang="en-US" altLang="ja-JP" sz="24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 algn="ctr"/>
                <a:r>
                  <a:rPr lang="en-US" altLang="ja-JP" sz="24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〈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ケプラーの法則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〉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惑星は太陽を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一つの焦点とする楕円運動をする。</a:t>
                </a:r>
                <a:endParaRPr lang="en-US" altLang="ja-JP" sz="20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太陽と惑星を結ぶ線分が単位時間に描く面積は一定である。</a:t>
                </a:r>
                <a:endParaRPr lang="en-US" altLang="ja-JP" sz="20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惑星の周期の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2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乗はその楕円軌道の長径の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3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乗に比例する</a:t>
                </a:r>
                <a:r>
                  <a:rPr lang="ja-JP" altLang="en-US" dirty="0">
                    <a:solidFill>
                      <a:schemeClr val="tx1"/>
                    </a:solidFill>
                    <a:latin typeface="HGｺﾞｼｯｸE" panose="020B0909000000000000" pitchFamily="49" charset="-128"/>
                    <a:ea typeface="HGｺﾞｼｯｸE" panose="020B0909000000000000" pitchFamily="49" charset="-128"/>
                  </a:rPr>
                  <a:t>。</a:t>
                </a:r>
                <a:endParaRPr lang="en-US" altLang="ja-JP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altLang="ja-JP" sz="9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𝐺𝑀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endParaRPr>
              </a:p>
            </p:txBody>
          </p:sp>
        </mc:Choice>
        <mc:Fallback xmlns=""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9DD325BE-973C-4192-A647-69AB1AD90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93" y="1987826"/>
                <a:ext cx="7351490" cy="4000427"/>
              </a:xfrm>
              <a:prstGeom prst="roundRect">
                <a:avLst>
                  <a:gd name="adj" fmla="val 7282"/>
                </a:avLst>
              </a:prstGeom>
              <a:blipFill>
                <a:blip r:embed="rId2"/>
                <a:stretch>
                  <a:fillRect r="-2147"/>
                </a:stretch>
              </a:blipFill>
              <a:ln w="28575">
                <a:solidFill>
                  <a:srgbClr val="F99707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2738AD55-5601-4E07-9A8B-CC3F1CE7A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1" y="3568903"/>
            <a:ext cx="3057525" cy="24193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3EAA33-935E-46AB-94AE-84C315B6B2F8}"/>
              </a:ext>
            </a:extLst>
          </p:cNvPr>
          <p:cNvSpPr txBox="1"/>
          <p:nvPr/>
        </p:nvSpPr>
        <p:spPr>
          <a:xfrm>
            <a:off x="9175267" y="5988253"/>
            <a:ext cx="180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ケプラーの法則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BCED9C-455C-4C3F-B21D-0EA4D028A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57" y="457192"/>
            <a:ext cx="1972712" cy="265658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437590-92C9-4FD4-9755-6FF19DB32751}"/>
              </a:ext>
            </a:extLst>
          </p:cNvPr>
          <p:cNvSpPr txBox="1"/>
          <p:nvPr/>
        </p:nvSpPr>
        <p:spPr>
          <a:xfrm>
            <a:off x="9526448" y="3113777"/>
            <a:ext cx="10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ケプラー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77A46D-1632-425C-AC4C-A769483D7A28}"/>
              </a:ext>
            </a:extLst>
          </p:cNvPr>
          <p:cNvSpPr txBox="1"/>
          <p:nvPr/>
        </p:nvSpPr>
        <p:spPr>
          <a:xfrm>
            <a:off x="10578394" y="3113777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13C196-20D7-4849-8A9B-966DA54EC4B7}"/>
              </a:ext>
            </a:extLst>
          </p:cNvPr>
          <p:cNvSpPr txBox="1"/>
          <p:nvPr/>
        </p:nvSpPr>
        <p:spPr>
          <a:xfrm>
            <a:off x="9387300" y="6357585"/>
            <a:ext cx="137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ja-JP" altLang="en-US" sz="1600" dirty="0"/>
              <a:t>国立天文台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8410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2D37269-5CFF-42F4-9ABE-D223AC58CC80}"/>
              </a:ext>
            </a:extLst>
          </p:cNvPr>
          <p:cNvSpPr/>
          <p:nvPr/>
        </p:nvSpPr>
        <p:spPr>
          <a:xfrm>
            <a:off x="901148" y="669235"/>
            <a:ext cx="5049079" cy="768626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ホイヘンス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1629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1695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A02AD36-3D14-4D41-B196-F5863DA2B1B7}"/>
              </a:ext>
            </a:extLst>
          </p:cNvPr>
          <p:cNvSpPr/>
          <p:nvPr/>
        </p:nvSpPr>
        <p:spPr>
          <a:xfrm>
            <a:off x="901148" y="1974573"/>
            <a:ext cx="6228523" cy="3933857"/>
          </a:xfrm>
          <a:prstGeom prst="roundRect">
            <a:avLst>
              <a:gd name="adj" fmla="val 7687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ハイゲンス式の接眼鏡を開発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欠点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軸上色収差が生じる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↓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長さ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6.9m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倍率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倍の空気望遠鏡を製作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1659</a:t>
            </a:r>
            <a:r>
              <a:rPr lang="ja-JP" altLang="en-US" sz="24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年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に火星の暗色模様をスケッチ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→大シルチス？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97A455-8B98-43DD-9E18-F6DC4806D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40" y="3941501"/>
            <a:ext cx="2985477" cy="24331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3942EB-A206-4538-BD6F-C718F6D51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7" y="231604"/>
            <a:ext cx="2521244" cy="31973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17E263-19AC-48C5-A794-9F6CCAE41F23}"/>
              </a:ext>
            </a:extLst>
          </p:cNvPr>
          <p:cNvSpPr txBox="1"/>
          <p:nvPr/>
        </p:nvSpPr>
        <p:spPr>
          <a:xfrm>
            <a:off x="8306286" y="6374665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ホイヘンスのスケッチ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0E36CA-97A5-452C-87E3-A348F5EE5DD6}"/>
              </a:ext>
            </a:extLst>
          </p:cNvPr>
          <p:cNvSpPr txBox="1"/>
          <p:nvPr/>
        </p:nvSpPr>
        <p:spPr>
          <a:xfrm>
            <a:off x="8922514" y="3429000"/>
            <a:ext cx="14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空気望遠鏡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3EE0ACF-3D23-4061-8186-30FEBDE52A3D}"/>
              </a:ext>
            </a:extLst>
          </p:cNvPr>
          <p:cNvSpPr/>
          <p:nvPr/>
        </p:nvSpPr>
        <p:spPr>
          <a:xfrm>
            <a:off x="3667523" y="4081670"/>
            <a:ext cx="695771" cy="477078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1A74CD-7D81-4E92-9B6D-AC037A0C5A5A}"/>
              </a:ext>
            </a:extLst>
          </p:cNvPr>
          <p:cNvSpPr txBox="1"/>
          <p:nvPr/>
        </p:nvSpPr>
        <p:spPr>
          <a:xfrm>
            <a:off x="10101956" y="3459778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B2B71D-9BD0-451D-A012-802E18ED71B3}"/>
              </a:ext>
            </a:extLst>
          </p:cNvPr>
          <p:cNvSpPr txBox="1"/>
          <p:nvPr/>
        </p:nvSpPr>
        <p:spPr>
          <a:xfrm>
            <a:off x="10561984" y="6405443"/>
            <a:ext cx="163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</a:t>
            </a:r>
            <a:r>
              <a:rPr kumimoji="1" lang="ja-JP" altLang="en-US" sz="1600" dirty="0"/>
              <a:t>平塚市博物館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780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6D22671-6123-4E69-98CE-B969BC16F730}"/>
              </a:ext>
            </a:extLst>
          </p:cNvPr>
          <p:cNvSpPr/>
          <p:nvPr/>
        </p:nvSpPr>
        <p:spPr>
          <a:xfrm>
            <a:off x="861393" y="695737"/>
            <a:ext cx="5658678" cy="755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・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ハーシェル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1738</a:t>
            </a:r>
            <a:r>
              <a:rPr kumimoji="1" lang="ja-JP" altLang="en-US" sz="3200" dirty="0">
                <a:solidFill>
                  <a:schemeClr val="tx1"/>
                </a:solidFill>
                <a:latin typeface="Ebrima" panose="02000000000000000000" pitchFamily="2" charset="0"/>
                <a:ea typeface="HGｺﾞｼｯｸE" panose="020B0909000000000000" pitchFamily="49" charset="-128"/>
                <a:cs typeface="Ebrima" panose="02000000000000000000" pitchFamily="2" charset="0"/>
              </a:rPr>
              <a:t>～</a:t>
            </a:r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1822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)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3F11D2-96C7-4376-BAA5-D2E21216A3CF}"/>
              </a:ext>
            </a:extLst>
          </p:cNvPr>
          <p:cNvSpPr/>
          <p:nvPr/>
        </p:nvSpPr>
        <p:spPr>
          <a:xfrm>
            <a:off x="861393" y="2352261"/>
            <a:ext cx="5327375" cy="3518451"/>
          </a:xfrm>
          <a:prstGeom prst="roundRect">
            <a:avLst>
              <a:gd name="adj" fmla="val 8841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反射望遠鏡を用いた観測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ja-JP" altLang="en-US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業績</a:t>
            </a:r>
            <a:r>
              <a:rPr lang="en-US" altLang="ja-JP" sz="28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天王星の発見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火星の自転軸の傾きを推定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→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28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度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42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分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火星大気の観測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極冠の季節変化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52886BE-8985-43D2-AA9D-B8B3F7DF4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98" y="2321574"/>
            <a:ext cx="4635609" cy="35491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318C58-1306-4864-8A84-1392C6CFE28A}"/>
              </a:ext>
            </a:extLst>
          </p:cNvPr>
          <p:cNvSpPr txBox="1"/>
          <p:nvPr/>
        </p:nvSpPr>
        <p:spPr>
          <a:xfrm>
            <a:off x="6694998" y="5870712"/>
            <a:ext cx="463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反射望遠鏡</a:t>
            </a:r>
            <a:r>
              <a:rPr lang="en-US" altLang="ja-JP" sz="1600" dirty="0"/>
              <a:t>(</a:t>
            </a:r>
            <a:r>
              <a:rPr lang="ja-JP" altLang="en-US" sz="1600" dirty="0"/>
              <a:t>歴史的望遠鏡バーチャル博物館</a:t>
            </a:r>
            <a:r>
              <a:rPr lang="en-US" altLang="ja-JP" sz="1600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39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124401E-A127-477F-82DC-DD8220EC73FF}"/>
              </a:ext>
            </a:extLst>
          </p:cNvPr>
          <p:cNvSpPr/>
          <p:nvPr/>
        </p:nvSpPr>
        <p:spPr>
          <a:xfrm>
            <a:off x="745587" y="506437"/>
            <a:ext cx="10479003" cy="1195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Question4.</a:t>
            </a:r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ハーシェルでも達成できなかったこととは</a:t>
            </a:r>
            <a:r>
              <a:rPr kumimoji="1" lang="en-US" altLang="ja-JP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?</a:t>
            </a:r>
            <a:endParaRPr kumimoji="1" lang="ja-JP" altLang="en-US" sz="32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79D4798-8126-42BF-993A-9F4FFF6599B4}"/>
              </a:ext>
            </a:extLst>
          </p:cNvPr>
          <p:cNvSpPr/>
          <p:nvPr/>
        </p:nvSpPr>
        <p:spPr>
          <a:xfrm>
            <a:off x="2002809" y="2001078"/>
            <a:ext cx="7964557" cy="2279373"/>
          </a:xfrm>
          <a:prstGeom prst="roundRect">
            <a:avLst>
              <a:gd name="adj" fmla="val 776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Answer</a:t>
            </a:r>
            <a:r>
              <a:rPr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火星の衛星を発見すること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u="sng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1877</a:t>
            </a:r>
            <a:r>
              <a:rPr kumimoji="1" lang="ja-JP" altLang="en-US" sz="2400" u="sng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に米国海軍天文台のアサフ・ホールが発見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→日本では西郷星が話題となった火星の大接近</a:t>
            </a:r>
            <a:endParaRPr kumimoji="1" lang="ja-JP" altLang="en-US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63296F-AAEF-4170-ADBB-D106166F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77" y="4488365"/>
            <a:ext cx="1973726" cy="186319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C8D5F8-F5FB-4414-B6BE-94F830C7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82" y="4677569"/>
            <a:ext cx="1484790" cy="148479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E0A883-A16F-4E85-84BF-328EDD4A0791}"/>
              </a:ext>
            </a:extLst>
          </p:cNvPr>
          <p:cNvSpPr txBox="1"/>
          <p:nvPr/>
        </p:nvSpPr>
        <p:spPr>
          <a:xfrm>
            <a:off x="7620220" y="6351562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フォボス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B7F301-C8B9-4E80-834F-7C983CC29053}"/>
              </a:ext>
            </a:extLst>
          </p:cNvPr>
          <p:cNvSpPr txBox="1"/>
          <p:nvPr/>
        </p:nvSpPr>
        <p:spPr>
          <a:xfrm>
            <a:off x="3267138" y="6190145"/>
            <a:ext cx="13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ダイモス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1E7DDF-0171-45DA-B940-56D5DD3A18D3}"/>
              </a:ext>
            </a:extLst>
          </p:cNvPr>
          <p:cNvSpPr txBox="1"/>
          <p:nvPr/>
        </p:nvSpPr>
        <p:spPr>
          <a:xfrm>
            <a:off x="4212002" y="6248709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00F2B7-8870-4091-A923-FD6BA1E532A8}"/>
              </a:ext>
            </a:extLst>
          </p:cNvPr>
          <p:cNvSpPr txBox="1"/>
          <p:nvPr/>
        </p:nvSpPr>
        <p:spPr>
          <a:xfrm>
            <a:off x="8607795" y="6417986"/>
            <a:ext cx="168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(Wikipedia)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02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1B9231E-4561-4F06-A956-C7BAD0DF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52" y="1415385"/>
            <a:ext cx="4312664" cy="2439011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B883837-9680-43C5-B80D-91282BEDF264}"/>
              </a:ext>
            </a:extLst>
          </p:cNvPr>
          <p:cNvSpPr/>
          <p:nvPr/>
        </p:nvSpPr>
        <p:spPr>
          <a:xfrm>
            <a:off x="757208" y="636104"/>
            <a:ext cx="2279374" cy="715618"/>
          </a:xfrm>
          <a:prstGeom prst="roundRect">
            <a:avLst/>
          </a:prstGeom>
          <a:solidFill>
            <a:srgbClr val="FFEDB3"/>
          </a:solidFill>
          <a:ln w="38100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火星図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B46EB9F-1E6A-4634-B883-185E67E411C4}"/>
              </a:ext>
            </a:extLst>
          </p:cNvPr>
          <p:cNvSpPr/>
          <p:nvPr/>
        </p:nvSpPr>
        <p:spPr>
          <a:xfrm>
            <a:off x="757208" y="1673088"/>
            <a:ext cx="6808150" cy="1929516"/>
          </a:xfrm>
          <a:prstGeom prst="roundRect">
            <a:avLst>
              <a:gd name="adj" fmla="val 8788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ヨハン・メデラー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＆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ヴィルヘルム・ビール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1839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年に最初の火星地図を作製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火星の本初子午線を制定</a:t>
            </a:r>
            <a:endParaRPr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301B486-EE61-42BF-B182-F639F5C9559A}"/>
              </a:ext>
            </a:extLst>
          </p:cNvPr>
          <p:cNvSpPr/>
          <p:nvPr/>
        </p:nvSpPr>
        <p:spPr>
          <a:xfrm>
            <a:off x="742323" y="3923970"/>
            <a:ext cx="6823035" cy="2406596"/>
          </a:xfrm>
          <a:prstGeom prst="roundRect">
            <a:avLst>
              <a:gd name="adj" fmla="val 9194"/>
            </a:avLst>
          </a:prstGeom>
          <a:solidFill>
            <a:srgbClr val="FFEDB3"/>
          </a:solidFill>
          <a:ln w="28575">
            <a:solidFill>
              <a:srgbClr val="F9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〈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リチャード・プロクター</a:t>
            </a:r>
            <a:r>
              <a:rPr kumimoji="1" lang="en-US" altLang="ja-JP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〉</a:t>
            </a:r>
          </a:p>
          <a:p>
            <a:pPr algn="ctr"/>
            <a:endParaRPr lang="en-US" altLang="ja-JP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ドーズのスケッチから火星図を作成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天文学者の名前を用いて模様を命名</a:t>
            </a:r>
            <a:endParaRPr kumimoji="1" lang="en-US" altLang="ja-JP" sz="2400" dirty="0">
              <a:solidFill>
                <a:schemeClr val="tx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暗い部分→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</a:t>
            </a:r>
            <a:r>
              <a:rPr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明るい部分→</a:t>
            </a:r>
            <a:r>
              <a:rPr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land</a:t>
            </a: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極冠→</a:t>
            </a:r>
            <a:r>
              <a:rPr kumimoji="1" lang="en-US" altLang="ja-JP" sz="24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ice</a:t>
            </a:r>
            <a:endParaRPr kumimoji="1" lang="ja-JP" altLang="en-US" sz="2400" dirty="0">
              <a:solidFill>
                <a:schemeClr val="tx1"/>
              </a:solidFill>
              <a:latin typeface="Ebrima" panose="02000000000000000000" pitchFamily="2" charset="0"/>
              <a:ea typeface="HGｺﾞｼｯｸE" panose="020B0909000000000000" pitchFamily="49" charset="-128"/>
              <a:cs typeface="Ebrima" panose="02000000000000000000" pitchFamily="2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EEA950A-943C-4B4A-B8B1-15746B20F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39" y="4117573"/>
            <a:ext cx="3698516" cy="20193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443DA4-7AC7-4AF1-896D-D90BA301B70C}"/>
              </a:ext>
            </a:extLst>
          </p:cNvPr>
          <p:cNvSpPr txBox="1"/>
          <p:nvPr/>
        </p:nvSpPr>
        <p:spPr>
          <a:xfrm>
            <a:off x="8406089" y="3669730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メデラーとビールの火星図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8A8490-2448-4434-8568-45D10F9C6F3F}"/>
              </a:ext>
            </a:extLst>
          </p:cNvPr>
          <p:cNvSpPr txBox="1"/>
          <p:nvPr/>
        </p:nvSpPr>
        <p:spPr>
          <a:xfrm>
            <a:off x="8753041" y="6215474"/>
            <a:ext cx="226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プロクターの火星図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316CF8-9132-4A55-8302-31C1A1A78CE4}"/>
              </a:ext>
            </a:extLst>
          </p:cNvPr>
          <p:cNvSpPr txBox="1"/>
          <p:nvPr/>
        </p:nvSpPr>
        <p:spPr>
          <a:xfrm>
            <a:off x="8904849" y="6494040"/>
            <a:ext cx="257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(National Geographic)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425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1130</Words>
  <Application>Microsoft Office PowerPoint</Application>
  <PresentationFormat>ワイド画面</PresentationFormat>
  <Paragraphs>252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HGP行書体</vt:lpstr>
      <vt:lpstr>HGｺﾞｼｯｸE</vt:lpstr>
      <vt:lpstr>游ゴシック</vt:lpstr>
      <vt:lpstr>游ゴシック Light</vt:lpstr>
      <vt:lpstr>Arial</vt:lpstr>
      <vt:lpstr>Cambria Math</vt:lpstr>
      <vt:lpstr>Ebrima</vt:lpstr>
      <vt:lpstr>Office テーマ</vt:lpstr>
      <vt:lpstr>火星 マントルよりは近い場所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火星 マントルよりは近い場所</dc:title>
  <dc:creator>武田 真城</dc:creator>
  <cp:lastModifiedBy>真城 武田</cp:lastModifiedBy>
  <cp:revision>13</cp:revision>
  <dcterms:created xsi:type="dcterms:W3CDTF">2018-11-21T05:19:41Z</dcterms:created>
  <dcterms:modified xsi:type="dcterms:W3CDTF">2018-12-17T14:34:44Z</dcterms:modified>
</cp:coreProperties>
</file>