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6"/>
  </p:notesMasterIdLst>
  <p:sldIdLst>
    <p:sldId id="256" r:id="rId2"/>
    <p:sldId id="417" r:id="rId3"/>
    <p:sldId id="462" r:id="rId4"/>
    <p:sldId id="463" r:id="rId5"/>
    <p:sldId id="447" r:id="rId6"/>
    <p:sldId id="448" r:id="rId7"/>
    <p:sldId id="455" r:id="rId8"/>
    <p:sldId id="456" r:id="rId9"/>
    <p:sldId id="464" r:id="rId10"/>
    <p:sldId id="334" r:id="rId11"/>
    <p:sldId id="335" r:id="rId12"/>
    <p:sldId id="280" r:id="rId13"/>
    <p:sldId id="323" r:id="rId14"/>
    <p:sldId id="299" r:id="rId15"/>
    <p:sldId id="336" r:id="rId16"/>
    <p:sldId id="325" r:id="rId17"/>
    <p:sldId id="327" r:id="rId18"/>
    <p:sldId id="326" r:id="rId19"/>
    <p:sldId id="324" r:id="rId20"/>
    <p:sldId id="402" r:id="rId21"/>
    <p:sldId id="328" r:id="rId22"/>
    <p:sldId id="287" r:id="rId23"/>
    <p:sldId id="329" r:id="rId24"/>
    <p:sldId id="296" r:id="rId25"/>
    <p:sldId id="330" r:id="rId26"/>
    <p:sldId id="331" r:id="rId27"/>
    <p:sldId id="293" r:id="rId28"/>
    <p:sldId id="292" r:id="rId29"/>
    <p:sldId id="333" r:id="rId30"/>
    <p:sldId id="294" r:id="rId31"/>
    <p:sldId id="332" r:id="rId32"/>
    <p:sldId id="297" r:id="rId33"/>
    <p:sldId id="291" r:id="rId34"/>
    <p:sldId id="409" r:id="rId35"/>
    <p:sldId id="452" r:id="rId36"/>
    <p:sldId id="450" r:id="rId37"/>
    <p:sldId id="451" r:id="rId38"/>
    <p:sldId id="454" r:id="rId39"/>
    <p:sldId id="453" r:id="rId40"/>
    <p:sldId id="458" r:id="rId41"/>
    <p:sldId id="457" r:id="rId42"/>
    <p:sldId id="459" r:id="rId43"/>
    <p:sldId id="460" r:id="rId44"/>
    <p:sldId id="468" r:id="rId45"/>
    <p:sldId id="465" r:id="rId46"/>
    <p:sldId id="461" r:id="rId47"/>
    <p:sldId id="467" r:id="rId48"/>
    <p:sldId id="466" r:id="rId49"/>
    <p:sldId id="469" r:id="rId50"/>
    <p:sldId id="470" r:id="rId51"/>
    <p:sldId id="471" r:id="rId52"/>
    <p:sldId id="472" r:id="rId53"/>
    <p:sldId id="474" r:id="rId54"/>
    <p:sldId id="473" r:id="rId55"/>
  </p:sldIdLst>
  <p:sldSz cx="9144000" cy="6858000" type="screen4x3"/>
  <p:notesSz cx="6858000" cy="9144000"/>
  <p:embeddedFontLst>
    <p:embeddedFont>
      <p:font typeface="Century" panose="02040604050505020304" pitchFamily="18" charset="0"/>
      <p:regular r:id="rId57"/>
    </p:embeddedFont>
    <p:embeddedFont>
      <p:font typeface="源ノ角ゴシック Medium" panose="020B0600000000000000" pitchFamily="34" charset="-128"/>
      <p:regular r:id="rId58"/>
    </p:embeddedFont>
    <p:embeddedFont>
      <p:font typeface="源柔ゴシック Medium" panose="020B0402020203020207" pitchFamily="50" charset="-128"/>
      <p:regular r:id="rId59"/>
    </p:embeddedFont>
    <p:embeddedFont>
      <p:font typeface="源柔ゴシック Normal" panose="020B0202020203020207" pitchFamily="50" charset="-128"/>
      <p:regular r:id="rId60"/>
    </p:embeddedFont>
    <p:embeddedFont>
      <p:font typeface="源柔ゴシックL等幅 Medium" panose="020B0409020203020207" pitchFamily="49" charset="-128"/>
      <p:regular r:id="rId61"/>
    </p:embeddedFont>
    <p:embeddedFont>
      <p:font typeface="游ゴシック" panose="020B0400000000000000" pitchFamily="50" charset="-128"/>
      <p:regular r:id="rId62"/>
      <p:bold r:id="rId6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suoka_Ryo" initials="M" lastIdx="1" clrIdx="0">
    <p:extLst>
      <p:ext uri="{19B8F6BF-5375-455C-9EA6-DF929625EA0E}">
        <p15:presenceInfo xmlns:p15="http://schemas.microsoft.com/office/powerpoint/2012/main" userId="Matsuoka_Ry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6161F"/>
    <a:srgbClr val="0F0F17"/>
    <a:srgbClr val="111116"/>
    <a:srgbClr val="9E9EA4"/>
    <a:srgbClr val="CCECFF"/>
    <a:srgbClr val="2A2F3A"/>
    <a:srgbClr val="7B7B82"/>
    <a:srgbClr val="614D47"/>
    <a:srgbClr val="F2E1D3"/>
    <a:srgbClr val="A59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5818" autoAdjust="0"/>
  </p:normalViewPr>
  <p:slideViewPr>
    <p:cSldViewPr snapToGrid="0">
      <p:cViewPr varScale="1">
        <p:scale>
          <a:sx n="73" d="100"/>
          <a:sy n="73" d="100"/>
        </p:scale>
        <p:origin x="1104" y="64"/>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7.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068B8-8131-42C5-806A-75AD41BFA881}" type="datetimeFigureOut">
              <a:rPr kumimoji="1" lang="ja-JP" altLang="en-US" smtClean="0"/>
              <a:t>2019/2/14</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8027BE-E847-4E0E-A22E-B4A29872563F}" type="slidenum">
              <a:rPr kumimoji="1" lang="ja-JP" altLang="en-US" smtClean="0"/>
              <a:t>‹#›</a:t>
            </a:fld>
            <a:endParaRPr kumimoji="1" lang="ja-JP" altLang="en-US"/>
          </a:p>
        </p:txBody>
      </p:sp>
    </p:spTree>
    <p:extLst>
      <p:ext uri="{BB962C8B-B14F-4D97-AF65-F5344CB8AC3E}">
        <p14:creationId xmlns:p14="http://schemas.microsoft.com/office/powerpoint/2010/main" val="24077041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68027BE-E847-4E0E-A22E-B4A29872563F}" type="slidenum">
              <a:rPr kumimoji="1" lang="ja-JP" altLang="en-US" smtClean="0"/>
              <a:t>1</a:t>
            </a:fld>
            <a:endParaRPr kumimoji="1" lang="ja-JP" altLang="en-US"/>
          </a:p>
        </p:txBody>
      </p:sp>
    </p:spTree>
    <p:extLst>
      <p:ext uri="{BB962C8B-B14F-4D97-AF65-F5344CB8AC3E}">
        <p14:creationId xmlns:p14="http://schemas.microsoft.com/office/powerpoint/2010/main" val="637642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68027BE-E847-4E0E-A22E-B4A29872563F}" type="slidenum">
              <a:rPr kumimoji="1" lang="ja-JP" altLang="en-US" smtClean="0"/>
              <a:t>2</a:t>
            </a:fld>
            <a:endParaRPr kumimoji="1" lang="ja-JP" altLang="en-US"/>
          </a:p>
        </p:txBody>
      </p:sp>
    </p:spTree>
    <p:extLst>
      <p:ext uri="{BB962C8B-B14F-4D97-AF65-F5344CB8AC3E}">
        <p14:creationId xmlns:p14="http://schemas.microsoft.com/office/powerpoint/2010/main" val="1896979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68027BE-E847-4E0E-A22E-B4A29872563F}" type="slidenum">
              <a:rPr kumimoji="1" lang="ja-JP" altLang="en-US" smtClean="0"/>
              <a:t>4</a:t>
            </a:fld>
            <a:endParaRPr kumimoji="1" lang="ja-JP" altLang="en-US"/>
          </a:p>
        </p:txBody>
      </p:sp>
    </p:spTree>
    <p:extLst>
      <p:ext uri="{BB962C8B-B14F-4D97-AF65-F5344CB8AC3E}">
        <p14:creationId xmlns:p14="http://schemas.microsoft.com/office/powerpoint/2010/main" val="270537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68027BE-E847-4E0E-A22E-B4A29872563F}" type="slidenum">
              <a:rPr kumimoji="1" lang="ja-JP" altLang="en-US" smtClean="0"/>
              <a:t>5</a:t>
            </a:fld>
            <a:endParaRPr kumimoji="1" lang="ja-JP" altLang="en-US"/>
          </a:p>
        </p:txBody>
      </p:sp>
    </p:spTree>
    <p:extLst>
      <p:ext uri="{BB962C8B-B14F-4D97-AF65-F5344CB8AC3E}">
        <p14:creationId xmlns:p14="http://schemas.microsoft.com/office/powerpoint/2010/main" val="3476113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68027BE-E847-4E0E-A22E-B4A29872563F}" type="slidenum">
              <a:rPr kumimoji="1" lang="ja-JP" altLang="en-US" smtClean="0"/>
              <a:t>6</a:t>
            </a:fld>
            <a:endParaRPr kumimoji="1" lang="ja-JP" altLang="en-US"/>
          </a:p>
        </p:txBody>
      </p:sp>
    </p:spTree>
    <p:extLst>
      <p:ext uri="{BB962C8B-B14F-4D97-AF65-F5344CB8AC3E}">
        <p14:creationId xmlns:p14="http://schemas.microsoft.com/office/powerpoint/2010/main" val="3318513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68027BE-E847-4E0E-A22E-B4A29872563F}" type="slidenum">
              <a:rPr kumimoji="1" lang="ja-JP" altLang="en-US" smtClean="0"/>
              <a:t>9</a:t>
            </a:fld>
            <a:endParaRPr kumimoji="1" lang="ja-JP" altLang="en-US"/>
          </a:p>
        </p:txBody>
      </p:sp>
    </p:spTree>
    <p:extLst>
      <p:ext uri="{BB962C8B-B14F-4D97-AF65-F5344CB8AC3E}">
        <p14:creationId xmlns:p14="http://schemas.microsoft.com/office/powerpoint/2010/main" val="2545948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1CD8F56-562D-45C9-B436-A9B3B0FED620}" type="slidenum">
              <a:rPr kumimoji="1" lang="ja-JP" altLang="en-US" smtClean="0"/>
              <a:t>19</a:t>
            </a:fld>
            <a:endParaRPr kumimoji="1" lang="ja-JP" altLang="en-US"/>
          </a:p>
        </p:txBody>
      </p:sp>
    </p:spTree>
    <p:extLst>
      <p:ext uri="{BB962C8B-B14F-4D97-AF65-F5344CB8AC3E}">
        <p14:creationId xmlns:p14="http://schemas.microsoft.com/office/powerpoint/2010/main" val="850348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68027BE-E847-4E0E-A22E-B4A29872563F}" type="slidenum">
              <a:rPr kumimoji="1" lang="ja-JP" altLang="en-US" smtClean="0"/>
              <a:t>45</a:t>
            </a:fld>
            <a:endParaRPr kumimoji="1" lang="ja-JP" altLang="en-US"/>
          </a:p>
        </p:txBody>
      </p:sp>
    </p:spTree>
    <p:extLst>
      <p:ext uri="{BB962C8B-B14F-4D97-AF65-F5344CB8AC3E}">
        <p14:creationId xmlns:p14="http://schemas.microsoft.com/office/powerpoint/2010/main" val="2766771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63EB809-E71E-49F6-AD4C-E6C41FDA4E84}" type="datetimeFigureOut">
              <a:rPr kumimoji="1" lang="ja-JP" altLang="en-US" smtClean="0"/>
              <a:t>2019/2/14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B30524B-21C5-417D-AF4B-98EE2851ADDB}" type="slidenum">
              <a:rPr kumimoji="1" lang="ja-JP" altLang="en-US" smtClean="0"/>
              <a:t>‹#›</a:t>
            </a:fld>
            <a:endParaRPr kumimoji="1" lang="ja-JP" altLang="en-US"/>
          </a:p>
        </p:txBody>
      </p:sp>
    </p:spTree>
    <p:extLst>
      <p:ext uri="{BB962C8B-B14F-4D97-AF65-F5344CB8AC3E}">
        <p14:creationId xmlns:p14="http://schemas.microsoft.com/office/powerpoint/2010/main" val="385181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3EB809-E71E-49F6-AD4C-E6C41FDA4E84}" type="datetimeFigureOut">
              <a:rPr kumimoji="1" lang="ja-JP" altLang="en-US" smtClean="0"/>
              <a:t>2019/2/14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B30524B-21C5-417D-AF4B-98EE2851ADDB}" type="slidenum">
              <a:rPr kumimoji="1" lang="ja-JP" altLang="en-US" smtClean="0"/>
              <a:t>‹#›</a:t>
            </a:fld>
            <a:endParaRPr kumimoji="1" lang="ja-JP" altLang="en-US"/>
          </a:p>
        </p:txBody>
      </p:sp>
    </p:spTree>
    <p:extLst>
      <p:ext uri="{BB962C8B-B14F-4D97-AF65-F5344CB8AC3E}">
        <p14:creationId xmlns:p14="http://schemas.microsoft.com/office/powerpoint/2010/main" val="179771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3EB809-E71E-49F6-AD4C-E6C41FDA4E84}" type="datetimeFigureOut">
              <a:rPr kumimoji="1" lang="ja-JP" altLang="en-US" smtClean="0"/>
              <a:t>2019/2/14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B30524B-21C5-417D-AF4B-98EE2851ADDB}" type="slidenum">
              <a:rPr kumimoji="1" lang="ja-JP" altLang="en-US" smtClean="0"/>
              <a:t>‹#›</a:t>
            </a:fld>
            <a:endParaRPr kumimoji="1" lang="ja-JP" altLang="en-US"/>
          </a:p>
        </p:txBody>
      </p:sp>
    </p:spTree>
    <p:extLst>
      <p:ext uri="{BB962C8B-B14F-4D97-AF65-F5344CB8AC3E}">
        <p14:creationId xmlns:p14="http://schemas.microsoft.com/office/powerpoint/2010/main" val="3027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3EB809-E71E-49F6-AD4C-E6C41FDA4E84}" type="datetimeFigureOut">
              <a:rPr kumimoji="1" lang="ja-JP" altLang="en-US" smtClean="0"/>
              <a:t>2019/2/14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B30524B-21C5-417D-AF4B-98EE2851ADDB}" type="slidenum">
              <a:rPr kumimoji="1" lang="ja-JP" altLang="en-US" smtClean="0"/>
              <a:t>‹#›</a:t>
            </a:fld>
            <a:endParaRPr kumimoji="1" lang="ja-JP" altLang="en-US"/>
          </a:p>
        </p:txBody>
      </p:sp>
    </p:spTree>
    <p:extLst>
      <p:ext uri="{BB962C8B-B14F-4D97-AF65-F5344CB8AC3E}">
        <p14:creationId xmlns:p14="http://schemas.microsoft.com/office/powerpoint/2010/main" val="129757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63EB809-E71E-49F6-AD4C-E6C41FDA4E84}" type="datetimeFigureOut">
              <a:rPr kumimoji="1" lang="ja-JP" altLang="en-US" smtClean="0"/>
              <a:t>2019/2/14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B30524B-21C5-417D-AF4B-98EE2851ADDB}" type="slidenum">
              <a:rPr kumimoji="1" lang="ja-JP" altLang="en-US" smtClean="0"/>
              <a:t>‹#›</a:t>
            </a:fld>
            <a:endParaRPr kumimoji="1" lang="ja-JP" altLang="en-US"/>
          </a:p>
        </p:txBody>
      </p:sp>
    </p:spTree>
    <p:extLst>
      <p:ext uri="{BB962C8B-B14F-4D97-AF65-F5344CB8AC3E}">
        <p14:creationId xmlns:p14="http://schemas.microsoft.com/office/powerpoint/2010/main" val="120979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63EB809-E71E-49F6-AD4C-E6C41FDA4E84}" type="datetimeFigureOut">
              <a:rPr kumimoji="1" lang="ja-JP" altLang="en-US" smtClean="0"/>
              <a:t>2019/2/14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B30524B-21C5-417D-AF4B-98EE2851ADDB}" type="slidenum">
              <a:rPr kumimoji="1" lang="ja-JP" altLang="en-US" smtClean="0"/>
              <a:t>‹#›</a:t>
            </a:fld>
            <a:endParaRPr kumimoji="1" lang="ja-JP" altLang="en-US"/>
          </a:p>
        </p:txBody>
      </p:sp>
    </p:spTree>
    <p:extLst>
      <p:ext uri="{BB962C8B-B14F-4D97-AF65-F5344CB8AC3E}">
        <p14:creationId xmlns:p14="http://schemas.microsoft.com/office/powerpoint/2010/main" val="340279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63EB809-E71E-49F6-AD4C-E6C41FDA4E84}" type="datetimeFigureOut">
              <a:rPr kumimoji="1" lang="ja-JP" altLang="en-US" smtClean="0"/>
              <a:t>2019/2/14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B30524B-21C5-417D-AF4B-98EE2851ADDB}" type="slidenum">
              <a:rPr kumimoji="1" lang="ja-JP" altLang="en-US" smtClean="0"/>
              <a:t>‹#›</a:t>
            </a:fld>
            <a:endParaRPr kumimoji="1" lang="ja-JP" altLang="en-US"/>
          </a:p>
        </p:txBody>
      </p:sp>
    </p:spTree>
    <p:extLst>
      <p:ext uri="{BB962C8B-B14F-4D97-AF65-F5344CB8AC3E}">
        <p14:creationId xmlns:p14="http://schemas.microsoft.com/office/powerpoint/2010/main" val="12749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63EB809-E71E-49F6-AD4C-E6C41FDA4E84}" type="datetimeFigureOut">
              <a:rPr kumimoji="1" lang="ja-JP" altLang="en-US" smtClean="0"/>
              <a:t>2019/2/14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B30524B-21C5-417D-AF4B-98EE2851ADDB}" type="slidenum">
              <a:rPr kumimoji="1" lang="ja-JP" altLang="en-US" smtClean="0"/>
              <a:t>‹#›</a:t>
            </a:fld>
            <a:endParaRPr kumimoji="1" lang="ja-JP" altLang="en-US"/>
          </a:p>
        </p:txBody>
      </p:sp>
    </p:spTree>
    <p:extLst>
      <p:ext uri="{BB962C8B-B14F-4D97-AF65-F5344CB8AC3E}">
        <p14:creationId xmlns:p14="http://schemas.microsoft.com/office/powerpoint/2010/main" val="296573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EB809-E71E-49F6-AD4C-E6C41FDA4E84}" type="datetimeFigureOut">
              <a:rPr kumimoji="1" lang="ja-JP" altLang="en-US" smtClean="0"/>
              <a:t>2019/2/14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B30524B-21C5-417D-AF4B-98EE2851ADDB}" type="slidenum">
              <a:rPr kumimoji="1" lang="ja-JP" altLang="en-US" smtClean="0"/>
              <a:t>‹#›</a:t>
            </a:fld>
            <a:endParaRPr kumimoji="1" lang="ja-JP" altLang="en-US"/>
          </a:p>
        </p:txBody>
      </p:sp>
    </p:spTree>
    <p:extLst>
      <p:ext uri="{BB962C8B-B14F-4D97-AF65-F5344CB8AC3E}">
        <p14:creationId xmlns:p14="http://schemas.microsoft.com/office/powerpoint/2010/main" val="261200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3EB809-E71E-49F6-AD4C-E6C41FDA4E84}" type="datetimeFigureOut">
              <a:rPr kumimoji="1" lang="ja-JP" altLang="en-US" smtClean="0"/>
              <a:t>2019/2/14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B30524B-21C5-417D-AF4B-98EE2851ADDB}" type="slidenum">
              <a:rPr kumimoji="1" lang="ja-JP" altLang="en-US" smtClean="0"/>
              <a:t>‹#›</a:t>
            </a:fld>
            <a:endParaRPr kumimoji="1" lang="ja-JP" altLang="en-US"/>
          </a:p>
        </p:txBody>
      </p:sp>
    </p:spTree>
    <p:extLst>
      <p:ext uri="{BB962C8B-B14F-4D97-AF65-F5344CB8AC3E}">
        <p14:creationId xmlns:p14="http://schemas.microsoft.com/office/powerpoint/2010/main" val="162659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3EB809-E71E-49F6-AD4C-E6C41FDA4E84}" type="datetimeFigureOut">
              <a:rPr kumimoji="1" lang="ja-JP" altLang="en-US" smtClean="0"/>
              <a:t>2019/2/14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B30524B-21C5-417D-AF4B-98EE2851ADDB}" type="slidenum">
              <a:rPr kumimoji="1" lang="ja-JP" altLang="en-US" smtClean="0"/>
              <a:t>‹#›</a:t>
            </a:fld>
            <a:endParaRPr kumimoji="1" lang="ja-JP" altLang="en-US"/>
          </a:p>
        </p:txBody>
      </p:sp>
    </p:spTree>
    <p:extLst>
      <p:ext uri="{BB962C8B-B14F-4D97-AF65-F5344CB8AC3E}">
        <p14:creationId xmlns:p14="http://schemas.microsoft.com/office/powerpoint/2010/main" val="196843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EB809-E71E-49F6-AD4C-E6C41FDA4E84}" type="datetimeFigureOut">
              <a:rPr kumimoji="1" lang="ja-JP" altLang="en-US" smtClean="0"/>
              <a:t>2019/2/14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0524B-21C5-417D-AF4B-98EE2851ADDB}" type="slidenum">
              <a:rPr kumimoji="1" lang="ja-JP" altLang="en-US" smtClean="0"/>
              <a:t>‹#›</a:t>
            </a:fld>
            <a:endParaRPr kumimoji="1" lang="ja-JP" altLang="en-US"/>
          </a:p>
        </p:txBody>
      </p:sp>
    </p:spTree>
    <p:extLst>
      <p:ext uri="{BB962C8B-B14F-4D97-AF65-F5344CB8AC3E}">
        <p14:creationId xmlns:p14="http://schemas.microsoft.com/office/powerpoint/2010/main" val="2600480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85000">
              <a:srgbClr val="16161F"/>
            </a:gs>
            <a:gs pos="100000">
              <a:srgbClr val="0F0F17"/>
            </a:gs>
          </a:gsLst>
          <a:lin ang="0" scaled="1"/>
          <a:tileRect/>
        </a:gradFill>
        <a:effectLst/>
      </p:bgPr>
    </p:bg>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C9165E8-6782-40BC-96F5-4A73961AB56C}"/>
              </a:ext>
            </a:extLst>
          </p:cNvPr>
          <p:cNvGrpSpPr/>
          <p:nvPr/>
        </p:nvGrpSpPr>
        <p:grpSpPr>
          <a:xfrm>
            <a:off x="3569621" y="-178323"/>
            <a:ext cx="7090759" cy="6858000"/>
            <a:chOff x="3569621" y="-178323"/>
            <a:chExt cx="7090759" cy="6858000"/>
          </a:xfrm>
        </p:grpSpPr>
        <p:pic>
          <p:nvPicPr>
            <p:cNvPr id="4" name="図 3">
              <a:extLst>
                <a:ext uri="{FF2B5EF4-FFF2-40B4-BE49-F238E27FC236}">
                  <a16:creationId xmlns:a16="http://schemas.microsoft.com/office/drawing/2014/main" id="{F9E0F4B9-FADA-4083-A3F9-BB8BDC53AA85}"/>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l="8988" t="11975"/>
            <a:stretch/>
          </p:blipFill>
          <p:spPr>
            <a:xfrm>
              <a:off x="3569621" y="-178323"/>
              <a:ext cx="7090759" cy="6858000"/>
            </a:xfrm>
            <a:prstGeom prst="rect">
              <a:avLst/>
            </a:prstGeom>
          </p:spPr>
        </p:pic>
        <p:pic>
          <p:nvPicPr>
            <p:cNvPr id="13" name="図 12">
              <a:extLst>
                <a:ext uri="{FF2B5EF4-FFF2-40B4-BE49-F238E27FC236}">
                  <a16:creationId xmlns:a16="http://schemas.microsoft.com/office/drawing/2014/main" id="{70739916-3844-403B-A387-1679EDDC8147}"/>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tretch>
              <a:fillRect/>
            </a:stretch>
          </p:blipFill>
          <p:spPr>
            <a:xfrm>
              <a:off x="5613244" y="3250677"/>
              <a:ext cx="2475191" cy="2542252"/>
            </a:xfrm>
            <a:prstGeom prst="rect">
              <a:avLst/>
            </a:prstGeom>
          </p:spPr>
        </p:pic>
        <p:sp>
          <p:nvSpPr>
            <p:cNvPr id="16" name="楕円 15">
              <a:extLst>
                <a:ext uri="{FF2B5EF4-FFF2-40B4-BE49-F238E27FC236}">
                  <a16:creationId xmlns:a16="http://schemas.microsoft.com/office/drawing/2014/main" id="{3E224EDC-B89C-4A94-8067-8D4779FB5893}"/>
                </a:ext>
              </a:extLst>
            </p:cNvPr>
            <p:cNvSpPr/>
            <p:nvPr/>
          </p:nvSpPr>
          <p:spPr>
            <a:xfrm rot="19377318">
              <a:off x="6648435" y="4320192"/>
              <a:ext cx="1440000" cy="1440000"/>
            </a:xfrm>
            <a:prstGeom prst="ellipse">
              <a:avLst/>
            </a:prstGeom>
            <a:noFill/>
            <a:ln w="19050">
              <a:gradFill>
                <a:gsLst>
                  <a:gs pos="37000">
                    <a:srgbClr val="9E9EA4"/>
                  </a:gs>
                  <a:gs pos="0">
                    <a:srgbClr val="2A2F3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楕円 16">
              <a:extLst>
                <a:ext uri="{FF2B5EF4-FFF2-40B4-BE49-F238E27FC236}">
                  <a16:creationId xmlns:a16="http://schemas.microsoft.com/office/drawing/2014/main" id="{BCC430BA-7627-496C-8B97-8CD3EB30B589}"/>
                </a:ext>
              </a:extLst>
            </p:cNvPr>
            <p:cNvSpPr/>
            <p:nvPr/>
          </p:nvSpPr>
          <p:spPr>
            <a:xfrm rot="8583115">
              <a:off x="5677617" y="3283413"/>
              <a:ext cx="1944000" cy="1944000"/>
            </a:xfrm>
            <a:prstGeom prst="ellipse">
              <a:avLst/>
            </a:prstGeom>
            <a:noFill/>
            <a:ln w="25400">
              <a:gradFill>
                <a:gsLst>
                  <a:gs pos="0">
                    <a:srgbClr val="F2E1D3"/>
                  </a:gs>
                  <a:gs pos="100000">
                    <a:srgbClr val="614D4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a:extLst>
                <a:ext uri="{FF2B5EF4-FFF2-40B4-BE49-F238E27FC236}">
                  <a16:creationId xmlns:a16="http://schemas.microsoft.com/office/drawing/2014/main" id="{BCD49655-E7F9-42F3-B854-2308B7287753}"/>
                </a:ext>
              </a:extLst>
            </p:cNvPr>
            <p:cNvSpPr/>
            <p:nvPr/>
          </p:nvSpPr>
          <p:spPr>
            <a:xfrm rot="8583115">
              <a:off x="5785619" y="3391414"/>
              <a:ext cx="1728000" cy="1728000"/>
            </a:xfrm>
            <a:prstGeom prst="ellipse">
              <a:avLst/>
            </a:prstGeom>
            <a:noFill/>
            <a:ln w="6350">
              <a:gradFill>
                <a:gsLst>
                  <a:gs pos="0">
                    <a:srgbClr val="F2E1D3"/>
                  </a:gs>
                  <a:gs pos="100000">
                    <a:srgbClr val="614D4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3" name="図 22">
              <a:extLst>
                <a:ext uri="{FF2B5EF4-FFF2-40B4-BE49-F238E27FC236}">
                  <a16:creationId xmlns:a16="http://schemas.microsoft.com/office/drawing/2014/main" id="{F7B14C01-B881-475D-BAA2-65F83A05310B}"/>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5325048" y="5399437"/>
              <a:ext cx="1103472" cy="1103472"/>
            </a:xfrm>
            <a:prstGeom prst="rect">
              <a:avLst/>
            </a:prstGeom>
          </p:spPr>
        </p:pic>
        <p:sp>
          <p:nvSpPr>
            <p:cNvPr id="21" name="楕円 20">
              <a:extLst>
                <a:ext uri="{FF2B5EF4-FFF2-40B4-BE49-F238E27FC236}">
                  <a16:creationId xmlns:a16="http://schemas.microsoft.com/office/drawing/2014/main" id="{EF9B3507-169C-4E1F-9B67-B20E36DDC0DE}"/>
                </a:ext>
              </a:extLst>
            </p:cNvPr>
            <p:cNvSpPr/>
            <p:nvPr/>
          </p:nvSpPr>
          <p:spPr>
            <a:xfrm rot="8583115">
              <a:off x="5353469" y="5411174"/>
              <a:ext cx="1080000" cy="1080000"/>
            </a:xfrm>
            <a:prstGeom prst="ellipse">
              <a:avLst/>
            </a:prstGeom>
            <a:noFill/>
            <a:ln w="3175">
              <a:gradFill flip="none" rotWithShape="1">
                <a:gsLst>
                  <a:gs pos="89000">
                    <a:srgbClr val="9E9EA4"/>
                  </a:gs>
                  <a:gs pos="0">
                    <a:srgbClr val="2A2F3A"/>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 name="タイトル 1">
            <a:extLst>
              <a:ext uri="{FF2B5EF4-FFF2-40B4-BE49-F238E27FC236}">
                <a16:creationId xmlns:a16="http://schemas.microsoft.com/office/drawing/2014/main" id="{E681EA81-1252-4D23-A78E-75F94C695DD1}"/>
              </a:ext>
            </a:extLst>
          </p:cNvPr>
          <p:cNvSpPr>
            <a:spLocks noGrp="1"/>
          </p:cNvSpPr>
          <p:nvPr>
            <p:ph type="ctrTitle"/>
          </p:nvPr>
        </p:nvSpPr>
        <p:spPr>
          <a:xfrm>
            <a:off x="342900" y="1122363"/>
            <a:ext cx="8458200" cy="2387600"/>
          </a:xfrm>
        </p:spPr>
        <p:txBody>
          <a:bodyPr>
            <a:normAutofit/>
          </a:bodyPr>
          <a:lstStyle/>
          <a:p>
            <a:pPr algn="l"/>
            <a:r>
              <a:rPr lang="ja-JP" altLang="en-US" sz="5400" dirty="0">
                <a:solidFill>
                  <a:schemeClr val="bg1"/>
                </a:solidFill>
                <a:effectLst>
                  <a:outerShdw blurRad="50800" dist="38100" dir="2700000" algn="tl" rotWithShape="0">
                    <a:prstClr val="black">
                      <a:alpha val="40000"/>
                    </a:prstClr>
                  </a:outerShdw>
                </a:effectLst>
              </a:rPr>
              <a:t>宇宙塵と私たち</a:t>
            </a:r>
            <a:br>
              <a:rPr kumimoji="1" lang="en-US" altLang="ja-JP" sz="5400" dirty="0">
                <a:solidFill>
                  <a:schemeClr val="bg1"/>
                </a:solidFill>
                <a:effectLst>
                  <a:outerShdw blurRad="50800" dist="38100" dir="2700000" algn="tl" rotWithShape="0">
                    <a:prstClr val="black">
                      <a:alpha val="40000"/>
                    </a:prstClr>
                  </a:outerShdw>
                </a:effectLst>
              </a:rPr>
            </a:br>
            <a:r>
              <a:rPr kumimoji="1" lang="en-US" altLang="ja-JP" sz="2800" dirty="0">
                <a:solidFill>
                  <a:schemeClr val="bg1"/>
                </a:solidFill>
                <a:effectLst>
                  <a:outerShdw blurRad="50800" dist="38100" dir="2700000" algn="tl" rotWithShape="0">
                    <a:prstClr val="black">
                      <a:alpha val="40000"/>
                    </a:prstClr>
                  </a:outerShdw>
                </a:effectLst>
              </a:rPr>
              <a:t>COSMIC DUST</a:t>
            </a:r>
            <a:r>
              <a:rPr lang="en-US" altLang="ja-JP" sz="2800" dirty="0">
                <a:solidFill>
                  <a:schemeClr val="bg1"/>
                </a:solidFill>
                <a:effectLst>
                  <a:outerShdw blurRad="50800" dist="38100" dir="2700000" algn="tl" rotWithShape="0">
                    <a:prstClr val="black">
                      <a:alpha val="40000"/>
                    </a:prstClr>
                  </a:outerShdw>
                </a:effectLst>
              </a:rPr>
              <a:t>―Our</a:t>
            </a:r>
            <a:r>
              <a:rPr lang="ja-JP" altLang="en-US" sz="2800" dirty="0">
                <a:solidFill>
                  <a:schemeClr val="bg1"/>
                </a:solidFill>
                <a:effectLst>
                  <a:outerShdw blurRad="50800" dist="38100" dir="2700000" algn="tl" rotWithShape="0">
                    <a:prstClr val="black">
                      <a:alpha val="40000"/>
                    </a:prstClr>
                  </a:outerShdw>
                </a:effectLst>
              </a:rPr>
              <a:t> </a:t>
            </a:r>
            <a:r>
              <a:rPr lang="en-US" altLang="ja-JP" sz="2800" dirty="0">
                <a:solidFill>
                  <a:schemeClr val="bg1"/>
                </a:solidFill>
                <a:effectLst>
                  <a:outerShdw blurRad="50800" dist="38100" dir="2700000" algn="tl" rotWithShape="0">
                    <a:prstClr val="black">
                      <a:alpha val="40000"/>
                    </a:prstClr>
                  </a:outerShdw>
                </a:effectLst>
              </a:rPr>
              <a:t>Origin and</a:t>
            </a:r>
            <a:r>
              <a:rPr lang="ja-JP" altLang="en-US" sz="2800" dirty="0">
                <a:solidFill>
                  <a:schemeClr val="bg1"/>
                </a:solidFill>
                <a:effectLst>
                  <a:outerShdw blurRad="50800" dist="38100" dir="2700000" algn="tl" rotWithShape="0">
                    <a:prstClr val="black">
                      <a:alpha val="40000"/>
                    </a:prstClr>
                  </a:outerShdw>
                </a:effectLst>
              </a:rPr>
              <a:t> </a:t>
            </a:r>
            <a:r>
              <a:rPr lang="en-US" altLang="ja-JP" sz="2800" dirty="0">
                <a:solidFill>
                  <a:schemeClr val="bg1"/>
                </a:solidFill>
                <a:effectLst>
                  <a:outerShdw blurRad="50800" dist="38100" dir="2700000" algn="tl" rotWithShape="0">
                    <a:prstClr val="black">
                      <a:alpha val="40000"/>
                    </a:prstClr>
                  </a:outerShdw>
                </a:effectLst>
              </a:rPr>
              <a:t>Future</a:t>
            </a:r>
            <a:endParaRPr kumimoji="1" lang="ja-JP" altLang="en-US" sz="2800" dirty="0">
              <a:solidFill>
                <a:schemeClr val="bg1"/>
              </a:solidFill>
              <a:effectLst>
                <a:outerShdw blurRad="50800" dist="38100" dir="2700000" algn="tl" rotWithShape="0">
                  <a:prstClr val="black">
                    <a:alpha val="40000"/>
                  </a:prstClr>
                </a:outerShdw>
              </a:effectLst>
            </a:endParaRPr>
          </a:p>
        </p:txBody>
      </p:sp>
      <p:sp>
        <p:nvSpPr>
          <p:cNvPr id="3" name="字幕 2">
            <a:extLst>
              <a:ext uri="{FF2B5EF4-FFF2-40B4-BE49-F238E27FC236}">
                <a16:creationId xmlns:a16="http://schemas.microsoft.com/office/drawing/2014/main" id="{43EC7C3E-2137-4657-9A66-45613DA4DF21}"/>
              </a:ext>
            </a:extLst>
          </p:cNvPr>
          <p:cNvSpPr>
            <a:spLocks noGrp="1"/>
          </p:cNvSpPr>
          <p:nvPr>
            <p:ph type="subTitle" idx="1"/>
          </p:nvPr>
        </p:nvSpPr>
        <p:spPr>
          <a:xfrm>
            <a:off x="565322" y="4511800"/>
            <a:ext cx="6858000" cy="2188089"/>
          </a:xfrm>
        </p:spPr>
        <p:txBody>
          <a:bodyPr>
            <a:normAutofit/>
          </a:bodyPr>
          <a:lstStyle/>
          <a:p>
            <a:pPr algn="l"/>
            <a:r>
              <a:rPr lang="ja-JP" altLang="en-US" sz="2800" dirty="0">
                <a:solidFill>
                  <a:schemeClr val="bg1">
                    <a:lumMod val="75000"/>
                  </a:schemeClr>
                </a:solidFill>
                <a:effectLst>
                  <a:outerShdw blurRad="50800" dist="38100" dir="2700000" algn="tl" rotWithShape="0">
                    <a:prstClr val="black">
                      <a:alpha val="40000"/>
                    </a:prstClr>
                  </a:outerShdw>
                </a:effectLst>
              </a:rPr>
              <a:t>松岡 亮／</a:t>
            </a:r>
            <a:r>
              <a:rPr lang="en-US" altLang="ja-JP" sz="2800" dirty="0">
                <a:solidFill>
                  <a:schemeClr val="bg1">
                    <a:lumMod val="75000"/>
                  </a:schemeClr>
                </a:solidFill>
                <a:effectLst>
                  <a:outerShdw blurRad="50800" dist="38100" dir="2700000" algn="tl" rotWithShape="0">
                    <a:prstClr val="black">
                      <a:alpha val="40000"/>
                    </a:prstClr>
                  </a:outerShdw>
                </a:effectLst>
              </a:rPr>
              <a:t>Matsuoka Ryo</a:t>
            </a:r>
          </a:p>
          <a:p>
            <a:pPr algn="l"/>
            <a:endParaRPr lang="en-US" altLang="ja-JP" dirty="0">
              <a:solidFill>
                <a:schemeClr val="bg1">
                  <a:lumMod val="75000"/>
                </a:schemeClr>
              </a:solidFill>
              <a:effectLst>
                <a:outerShdw blurRad="50800" dist="38100" dir="2700000" algn="tl" rotWithShape="0">
                  <a:prstClr val="black">
                    <a:alpha val="40000"/>
                  </a:prstClr>
                </a:outerShdw>
              </a:effectLst>
            </a:endParaRPr>
          </a:p>
        </p:txBody>
      </p:sp>
      <p:sp>
        <p:nvSpPr>
          <p:cNvPr id="6" name="正方形/長方形 5">
            <a:extLst>
              <a:ext uri="{FF2B5EF4-FFF2-40B4-BE49-F238E27FC236}">
                <a16:creationId xmlns:a16="http://schemas.microsoft.com/office/drawing/2014/main" id="{83146519-637F-4CD7-9D94-274C85E3D305}"/>
              </a:ext>
            </a:extLst>
          </p:cNvPr>
          <p:cNvSpPr/>
          <p:nvPr/>
        </p:nvSpPr>
        <p:spPr>
          <a:xfrm>
            <a:off x="342900" y="1685441"/>
            <a:ext cx="6580414" cy="461665"/>
          </a:xfrm>
          <a:prstGeom prst="rect">
            <a:avLst/>
          </a:prstGeom>
        </p:spPr>
        <p:txBody>
          <a:bodyPr wrap="square">
            <a:spAutoFit/>
          </a:bodyPr>
          <a:lstStyle/>
          <a:p>
            <a:r>
              <a:rPr lang="ja-JP" altLang="en-US" sz="2400" dirty="0">
                <a:solidFill>
                  <a:schemeClr val="bg1">
                    <a:lumMod val="95000"/>
                  </a:schemeClr>
                </a:solidFill>
                <a:effectLst>
                  <a:outerShdw blurRad="50800" dist="38100" dir="2700000" algn="tl" rotWithShape="0">
                    <a:prstClr val="black">
                      <a:alpha val="40000"/>
                    </a:prstClr>
                  </a:outerShdw>
                </a:effectLst>
              </a:rPr>
              <a:t>第</a:t>
            </a:r>
            <a:r>
              <a:rPr lang="en-US" altLang="ja-JP" sz="2400" dirty="0">
                <a:solidFill>
                  <a:schemeClr val="bg1">
                    <a:lumMod val="95000"/>
                  </a:schemeClr>
                </a:solidFill>
                <a:effectLst>
                  <a:outerShdw blurRad="50800" dist="38100" dir="2700000" algn="tl" rotWithShape="0">
                    <a:prstClr val="black">
                      <a:alpha val="40000"/>
                    </a:prstClr>
                  </a:outerShdw>
                </a:effectLst>
              </a:rPr>
              <a:t>27</a:t>
            </a:r>
            <a:r>
              <a:rPr lang="ja-JP" altLang="en-US" sz="2400" dirty="0">
                <a:solidFill>
                  <a:schemeClr val="bg1">
                    <a:lumMod val="95000"/>
                  </a:schemeClr>
                </a:solidFill>
                <a:effectLst>
                  <a:outerShdw blurRad="50800" dist="38100" dir="2700000" algn="tl" rotWithShape="0">
                    <a:prstClr val="black">
                      <a:alpha val="40000"/>
                    </a:prstClr>
                  </a:outerShdw>
                </a:effectLst>
              </a:rPr>
              <a:t>回 </a:t>
            </a:r>
            <a:r>
              <a:rPr lang="ja-JP" altLang="en-US" sz="2400" dirty="0" err="1">
                <a:solidFill>
                  <a:schemeClr val="bg1">
                    <a:lumMod val="95000"/>
                  </a:schemeClr>
                </a:solidFill>
                <a:effectLst>
                  <a:outerShdw blurRad="50800" dist="38100" dir="2700000" algn="tl" rotWithShape="0">
                    <a:prstClr val="black">
                      <a:alpha val="40000"/>
                    </a:prstClr>
                  </a:outerShdw>
                </a:effectLst>
              </a:rPr>
              <a:t>う</a:t>
            </a:r>
            <a:r>
              <a:rPr lang="ja-JP" altLang="en-US" sz="2400" dirty="0">
                <a:solidFill>
                  <a:schemeClr val="bg1">
                    <a:lumMod val="95000"/>
                  </a:schemeClr>
                </a:solidFill>
                <a:effectLst>
                  <a:outerShdw blurRad="50800" dist="38100" dir="2700000" algn="tl" rotWithShape="0">
                    <a:prstClr val="black">
                      <a:alpha val="40000"/>
                    </a:prstClr>
                  </a:outerShdw>
                </a:effectLst>
              </a:rPr>
              <a:t>ちゅうのがっこう </a:t>
            </a:r>
            <a:r>
              <a:rPr lang="en-US" altLang="ja-JP" sz="2400" dirty="0">
                <a:solidFill>
                  <a:schemeClr val="bg1">
                    <a:lumMod val="95000"/>
                  </a:schemeClr>
                </a:solidFill>
                <a:effectLst>
                  <a:outerShdw blurRad="50800" dist="38100" dir="2700000" algn="tl" rotWithShape="0">
                    <a:prstClr val="black">
                      <a:alpha val="40000"/>
                    </a:prstClr>
                  </a:outerShdw>
                </a:effectLst>
              </a:rPr>
              <a:t>(</a:t>
            </a:r>
            <a:r>
              <a:rPr kumimoji="1" lang="en-US" altLang="ja-JP" sz="2400" dirty="0">
                <a:solidFill>
                  <a:schemeClr val="bg1">
                    <a:lumMod val="95000"/>
                  </a:schemeClr>
                </a:solidFill>
                <a:effectLst>
                  <a:outerShdw blurRad="50800" dist="38100" dir="2700000" algn="tl" rotWithShape="0">
                    <a:prstClr val="black">
                      <a:alpha val="40000"/>
                    </a:prstClr>
                  </a:outerShdw>
                </a:effectLst>
              </a:rPr>
              <a:t>Feb. 11, 2019)</a:t>
            </a:r>
          </a:p>
        </p:txBody>
      </p:sp>
      <p:sp>
        <p:nvSpPr>
          <p:cNvPr id="7" name="正方形/長方形 6">
            <a:extLst>
              <a:ext uri="{FF2B5EF4-FFF2-40B4-BE49-F238E27FC236}">
                <a16:creationId xmlns:a16="http://schemas.microsoft.com/office/drawing/2014/main" id="{46F47D6E-B025-462F-AEF7-4CAA9DEB9802}"/>
              </a:ext>
            </a:extLst>
          </p:cNvPr>
          <p:cNvSpPr/>
          <p:nvPr/>
        </p:nvSpPr>
        <p:spPr>
          <a:xfrm>
            <a:off x="565322" y="4959542"/>
            <a:ext cx="4572000" cy="738664"/>
          </a:xfrm>
          <a:prstGeom prst="rect">
            <a:avLst/>
          </a:prstGeom>
        </p:spPr>
        <p:txBody>
          <a:bodyPr>
            <a:spAutoFit/>
          </a:bodyPr>
          <a:lstStyle/>
          <a:p>
            <a:r>
              <a:rPr lang="ja-JP" altLang="en-US" sz="1400" dirty="0">
                <a:solidFill>
                  <a:schemeClr val="bg1">
                    <a:lumMod val="75000"/>
                  </a:schemeClr>
                </a:solidFill>
                <a:effectLst>
                  <a:outerShdw blurRad="50800" dist="38100" dir="2700000" algn="tl" rotWithShape="0">
                    <a:prstClr val="black">
                      <a:alpha val="40000"/>
                    </a:prstClr>
                  </a:outerShdw>
                </a:effectLst>
              </a:rPr>
              <a:t>北大理学院 宇宙理学専攻</a:t>
            </a:r>
            <a:endParaRPr lang="en-US" altLang="ja-JP" sz="1400" dirty="0">
              <a:solidFill>
                <a:schemeClr val="bg1">
                  <a:lumMod val="75000"/>
                </a:schemeClr>
              </a:solidFill>
              <a:effectLst>
                <a:outerShdw blurRad="50800" dist="38100" dir="2700000" algn="tl" rotWithShape="0">
                  <a:prstClr val="black">
                    <a:alpha val="40000"/>
                  </a:prstClr>
                </a:outerShdw>
              </a:effectLst>
            </a:endParaRPr>
          </a:p>
          <a:p>
            <a:r>
              <a:rPr lang="ja-JP" altLang="en-US" sz="1400" dirty="0">
                <a:solidFill>
                  <a:schemeClr val="bg1">
                    <a:lumMod val="75000"/>
                  </a:schemeClr>
                </a:solidFill>
                <a:effectLst>
                  <a:outerShdw blurRad="50800" dist="38100" dir="2700000" algn="tl" rotWithShape="0">
                    <a:prstClr val="black">
                      <a:alpha val="40000"/>
                    </a:prstClr>
                  </a:outerShdw>
                </a:effectLst>
              </a:rPr>
              <a:t>北大天文同好会第</a:t>
            </a:r>
            <a:r>
              <a:rPr lang="en-US" altLang="ja-JP" sz="1400" dirty="0">
                <a:solidFill>
                  <a:schemeClr val="bg1">
                    <a:lumMod val="75000"/>
                  </a:schemeClr>
                </a:solidFill>
                <a:effectLst>
                  <a:outerShdw blurRad="50800" dist="38100" dir="2700000" algn="tl" rotWithShape="0">
                    <a:prstClr val="black">
                      <a:alpha val="40000"/>
                    </a:prstClr>
                  </a:outerShdw>
                </a:effectLst>
              </a:rPr>
              <a:t>41</a:t>
            </a:r>
            <a:r>
              <a:rPr lang="ja-JP" altLang="en-US" sz="1400" dirty="0">
                <a:solidFill>
                  <a:schemeClr val="bg1">
                    <a:lumMod val="75000"/>
                  </a:schemeClr>
                </a:solidFill>
                <a:effectLst>
                  <a:outerShdw blurRad="50800" dist="38100" dir="2700000" algn="tl" rotWithShape="0">
                    <a:prstClr val="black">
                      <a:alpha val="40000"/>
                    </a:prstClr>
                  </a:outerShdw>
                </a:effectLst>
              </a:rPr>
              <a:t>期観測部長</a:t>
            </a:r>
            <a:endParaRPr lang="en-US" altLang="ja-JP" sz="1400" dirty="0">
              <a:solidFill>
                <a:schemeClr val="bg1">
                  <a:lumMod val="75000"/>
                </a:schemeClr>
              </a:solidFill>
              <a:effectLst>
                <a:outerShdw blurRad="50800" dist="38100" dir="2700000" algn="tl" rotWithShape="0">
                  <a:prstClr val="black">
                    <a:alpha val="40000"/>
                  </a:prstClr>
                </a:outerShdw>
              </a:effectLst>
            </a:endParaRPr>
          </a:p>
          <a:p>
            <a:r>
              <a:rPr lang="ja-JP" altLang="en-US" sz="1400" dirty="0">
                <a:solidFill>
                  <a:schemeClr val="bg1">
                    <a:lumMod val="75000"/>
                  </a:schemeClr>
                </a:solidFill>
                <a:effectLst>
                  <a:outerShdw blurRad="50800" dist="38100" dir="2700000" algn="tl" rotWithShape="0">
                    <a:prstClr val="black">
                      <a:alpha val="40000"/>
                    </a:prstClr>
                  </a:outerShdw>
                </a:effectLst>
              </a:rPr>
              <a:t>北大地球科学サークル</a:t>
            </a:r>
            <a:r>
              <a:rPr lang="en-US" altLang="ja-JP" sz="1400" dirty="0">
                <a:solidFill>
                  <a:schemeClr val="bg1">
                    <a:lumMod val="75000"/>
                  </a:schemeClr>
                </a:solidFill>
                <a:effectLst>
                  <a:outerShdw blurRad="50800" dist="38100" dir="2700000" algn="tl" rotWithShape="0">
                    <a:prstClr val="black">
                      <a:alpha val="40000"/>
                    </a:prstClr>
                  </a:outerShdw>
                </a:effectLst>
              </a:rPr>
              <a:t>GROUND</a:t>
            </a:r>
            <a:r>
              <a:rPr lang="ja-JP" altLang="en-US" sz="1400" dirty="0">
                <a:solidFill>
                  <a:schemeClr val="bg1">
                    <a:lumMod val="75000"/>
                  </a:schemeClr>
                </a:solidFill>
                <a:effectLst>
                  <a:outerShdw blurRad="50800" dist="38100" dir="2700000" algn="tl" rotWithShape="0">
                    <a:prstClr val="black">
                      <a:alpha val="40000"/>
                    </a:prstClr>
                  </a:outerShdw>
                </a:effectLst>
              </a:rPr>
              <a:t>第五紀代表</a:t>
            </a:r>
            <a:endParaRPr lang="en-US" altLang="ja-JP" sz="1400" dirty="0">
              <a:solidFill>
                <a:schemeClr val="bg1">
                  <a:lumMod val="75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45540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3877985"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太陽系の古い物質</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aphicFrame>
        <p:nvGraphicFramePr>
          <p:cNvPr id="9" name="表 8">
            <a:extLst>
              <a:ext uri="{FF2B5EF4-FFF2-40B4-BE49-F238E27FC236}">
                <a16:creationId xmlns:a16="http://schemas.microsoft.com/office/drawing/2014/main" id="{4833ABF1-70B9-43CA-B11D-3E1E58F57A19}"/>
              </a:ext>
            </a:extLst>
          </p:cNvPr>
          <p:cNvGraphicFramePr>
            <a:graphicFrameLocks noGrp="1"/>
          </p:cNvGraphicFramePr>
          <p:nvPr>
            <p:extLst>
              <p:ext uri="{D42A27DB-BD31-4B8C-83A1-F6EECF244321}">
                <p14:modId xmlns:p14="http://schemas.microsoft.com/office/powerpoint/2010/main" val="2487744891"/>
              </p:ext>
            </p:extLst>
          </p:nvPr>
        </p:nvGraphicFramePr>
        <p:xfrm>
          <a:off x="258792" y="1232029"/>
          <a:ext cx="8616920" cy="1981200"/>
        </p:xfrm>
        <a:graphic>
          <a:graphicData uri="http://schemas.openxmlformats.org/drawingml/2006/table">
            <a:tbl>
              <a:tblPr firstRow="1" bandRow="1">
                <a:tableStyleId>{2D5ABB26-0587-4C30-8999-92F81FD0307C}</a:tableStyleId>
              </a:tblPr>
              <a:tblGrid>
                <a:gridCol w="5574030">
                  <a:extLst>
                    <a:ext uri="{9D8B030D-6E8A-4147-A177-3AD203B41FA5}">
                      <a16:colId xmlns:a16="http://schemas.microsoft.com/office/drawing/2014/main" val="20000"/>
                    </a:ext>
                  </a:extLst>
                </a:gridCol>
                <a:gridCol w="3042890">
                  <a:extLst>
                    <a:ext uri="{9D8B030D-6E8A-4147-A177-3AD203B41FA5}">
                      <a16:colId xmlns:a16="http://schemas.microsoft.com/office/drawing/2014/main" val="20001"/>
                    </a:ext>
                  </a:extLst>
                </a:gridCol>
              </a:tblGrid>
              <a:tr h="370840">
                <a:tc>
                  <a:txBody>
                    <a:bodyPr/>
                    <a:lstStyle/>
                    <a:p>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サンプル</a:t>
                      </a: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tc>
                  <a:txBody>
                    <a:bodyPr/>
                    <a:lstStyle/>
                    <a:p>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年代</a:t>
                      </a: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extLst>
                  <a:ext uri="{0D108BD9-81ED-4DB2-BD59-A6C34878D82A}">
                    <a16:rowId xmlns:a16="http://schemas.microsoft.com/office/drawing/2014/main" val="10000"/>
                  </a:ext>
                </a:extLst>
              </a:tr>
              <a:tr h="370840">
                <a:tc>
                  <a:txBody>
                    <a:bodyPr/>
                    <a:lstStyle/>
                    <a:p>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カナダ・</a:t>
                      </a:r>
                      <a:r>
                        <a:rPr kumimoji="1" lang="en-US" altLang="ja-JP" sz="2000" dirty="0" err="1">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Nuvvuagittuq</a:t>
                      </a:r>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帯の片麻岩</a:t>
                      </a:r>
                      <a:endPar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txBody>
                  <a:tcP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42</a:t>
                      </a:r>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億</a:t>
                      </a:r>
                      <a:r>
                        <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8000</a:t>
                      </a:r>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万年前</a:t>
                      </a:r>
                    </a:p>
                  </a:txBody>
                  <a:tcP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オーストラリア・</a:t>
                      </a:r>
                      <a:r>
                        <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Jack Hills</a:t>
                      </a:r>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のジルコン粒子</a:t>
                      </a:r>
                    </a:p>
                  </a:txBody>
                  <a:tcP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44</a:t>
                      </a:r>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億年前</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月高地斜長岩</a:t>
                      </a:r>
                    </a:p>
                  </a:txBody>
                  <a:tcP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45</a:t>
                      </a:r>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億</a:t>
                      </a:r>
                      <a:r>
                        <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1000</a:t>
                      </a:r>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万年前</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コンドライト隕石</a:t>
                      </a:r>
                    </a:p>
                  </a:txBody>
                  <a:tcP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45</a:t>
                      </a:r>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億</a:t>
                      </a:r>
                      <a:r>
                        <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6500</a:t>
                      </a:r>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万年前</a:t>
                      </a:r>
                    </a:p>
                  </a:txBody>
                  <a:tcP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3" name="図 2">
            <a:extLst>
              <a:ext uri="{FF2B5EF4-FFF2-40B4-BE49-F238E27FC236}">
                <a16:creationId xmlns:a16="http://schemas.microsoft.com/office/drawing/2014/main" id="{2CE3A4CE-B669-41F1-8431-C31D7DC2863C}"/>
              </a:ext>
            </a:extLst>
          </p:cNvPr>
          <p:cNvPicPr>
            <a:picLocks noChangeAspect="1"/>
          </p:cNvPicPr>
          <p:nvPr/>
        </p:nvPicPr>
        <p:blipFill>
          <a:blip r:embed="rId2"/>
          <a:stretch>
            <a:fillRect/>
          </a:stretch>
        </p:blipFill>
        <p:spPr>
          <a:xfrm>
            <a:off x="258792" y="3644771"/>
            <a:ext cx="4241833" cy="3091052"/>
          </a:xfrm>
          <a:prstGeom prst="rect">
            <a:avLst/>
          </a:prstGeom>
        </p:spPr>
      </p:pic>
      <p:pic>
        <p:nvPicPr>
          <p:cNvPr id="7" name="図 6">
            <a:extLst>
              <a:ext uri="{FF2B5EF4-FFF2-40B4-BE49-F238E27FC236}">
                <a16:creationId xmlns:a16="http://schemas.microsoft.com/office/drawing/2014/main" id="{BD6A9700-4B50-4E8A-ABAA-F126E4A82A22}"/>
              </a:ext>
            </a:extLst>
          </p:cNvPr>
          <p:cNvPicPr>
            <a:picLocks noChangeAspect="1"/>
          </p:cNvPicPr>
          <p:nvPr/>
        </p:nvPicPr>
        <p:blipFill>
          <a:blip r:embed="rId3"/>
          <a:stretch>
            <a:fillRect/>
          </a:stretch>
        </p:blipFill>
        <p:spPr>
          <a:xfrm>
            <a:off x="5128243" y="3644770"/>
            <a:ext cx="3062834" cy="3091053"/>
          </a:xfrm>
          <a:prstGeom prst="rect">
            <a:avLst/>
          </a:prstGeom>
        </p:spPr>
      </p:pic>
      <p:sp>
        <p:nvSpPr>
          <p:cNvPr id="2" name="正方形/長方形 1">
            <a:extLst>
              <a:ext uri="{FF2B5EF4-FFF2-40B4-BE49-F238E27FC236}">
                <a16:creationId xmlns:a16="http://schemas.microsoft.com/office/drawing/2014/main" id="{A21F0928-6315-41EF-A4BF-1F637D199F74}"/>
              </a:ext>
            </a:extLst>
          </p:cNvPr>
          <p:cNvSpPr/>
          <p:nvPr/>
        </p:nvSpPr>
        <p:spPr>
          <a:xfrm>
            <a:off x="2700132" y="6581001"/>
            <a:ext cx="1800493" cy="276999"/>
          </a:xfrm>
          <a:prstGeom prst="rect">
            <a:avLst/>
          </a:prstGeom>
        </p:spPr>
        <p:txBody>
          <a:bodyPr wrap="none">
            <a:spAutoFit/>
          </a:bodyPr>
          <a:lstStyle/>
          <a:p>
            <a:r>
              <a:rPr lang="en-US" altLang="ja-JP" sz="1200" dirty="0" err="1">
                <a:solidFill>
                  <a:schemeClr val="bg1">
                    <a:lumMod val="95000"/>
                  </a:schemeClr>
                </a:solidFill>
              </a:rPr>
              <a:t>Cavosie</a:t>
            </a:r>
            <a:r>
              <a:rPr lang="ja-JP" altLang="en-US" sz="1200" dirty="0">
                <a:solidFill>
                  <a:schemeClr val="bg1">
                    <a:lumMod val="95000"/>
                  </a:schemeClr>
                </a:solidFill>
              </a:rPr>
              <a:t> </a:t>
            </a:r>
            <a:r>
              <a:rPr lang="en-US" altLang="ja-JP" sz="1200" dirty="0">
                <a:solidFill>
                  <a:schemeClr val="bg1">
                    <a:lumMod val="95000"/>
                  </a:schemeClr>
                </a:solidFill>
              </a:rPr>
              <a:t>et</a:t>
            </a:r>
            <a:r>
              <a:rPr lang="ja-JP" altLang="en-US" sz="1200" dirty="0">
                <a:solidFill>
                  <a:schemeClr val="bg1">
                    <a:lumMod val="95000"/>
                  </a:schemeClr>
                </a:solidFill>
              </a:rPr>
              <a:t> </a:t>
            </a:r>
            <a:r>
              <a:rPr lang="en-US" altLang="ja-JP" sz="1200" dirty="0">
                <a:solidFill>
                  <a:schemeClr val="bg1">
                    <a:lumMod val="95000"/>
                  </a:schemeClr>
                </a:solidFill>
              </a:rPr>
              <a:t>al.</a:t>
            </a:r>
            <a:r>
              <a:rPr lang="ja-JP" altLang="en-US" sz="1200" dirty="0">
                <a:solidFill>
                  <a:schemeClr val="bg1">
                    <a:lumMod val="95000"/>
                  </a:schemeClr>
                </a:solidFill>
              </a:rPr>
              <a:t> </a:t>
            </a:r>
            <a:r>
              <a:rPr lang="en-US" altLang="ja-JP" sz="1200" dirty="0">
                <a:solidFill>
                  <a:schemeClr val="bg1">
                    <a:lumMod val="95000"/>
                  </a:schemeClr>
                </a:solidFill>
              </a:rPr>
              <a:t>(2007)</a:t>
            </a:r>
            <a:endParaRPr lang="ja-JP" altLang="en-US" sz="1200" dirty="0">
              <a:solidFill>
                <a:schemeClr val="bg1">
                  <a:lumMod val="95000"/>
                </a:schemeClr>
              </a:solidFill>
            </a:endParaRPr>
          </a:p>
        </p:txBody>
      </p:sp>
    </p:spTree>
    <p:extLst>
      <p:ext uri="{BB962C8B-B14F-4D97-AF65-F5344CB8AC3E}">
        <p14:creationId xmlns:p14="http://schemas.microsoft.com/office/powerpoint/2010/main" val="305126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3877985"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太陽系の古い物質</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aphicFrame>
        <p:nvGraphicFramePr>
          <p:cNvPr id="9" name="表 8">
            <a:extLst>
              <a:ext uri="{FF2B5EF4-FFF2-40B4-BE49-F238E27FC236}">
                <a16:creationId xmlns:a16="http://schemas.microsoft.com/office/drawing/2014/main" id="{4833ABF1-70B9-43CA-B11D-3E1E58F57A19}"/>
              </a:ext>
            </a:extLst>
          </p:cNvPr>
          <p:cNvGraphicFramePr>
            <a:graphicFrameLocks noGrp="1"/>
          </p:cNvGraphicFramePr>
          <p:nvPr>
            <p:extLst>
              <p:ext uri="{D42A27DB-BD31-4B8C-83A1-F6EECF244321}">
                <p14:modId xmlns:p14="http://schemas.microsoft.com/office/powerpoint/2010/main" val="3790798892"/>
              </p:ext>
            </p:extLst>
          </p:nvPr>
        </p:nvGraphicFramePr>
        <p:xfrm>
          <a:off x="258792" y="1232029"/>
          <a:ext cx="8616920" cy="1981200"/>
        </p:xfrm>
        <a:graphic>
          <a:graphicData uri="http://schemas.openxmlformats.org/drawingml/2006/table">
            <a:tbl>
              <a:tblPr firstRow="1" bandRow="1">
                <a:tableStyleId>{2D5ABB26-0587-4C30-8999-92F81FD0307C}</a:tableStyleId>
              </a:tblPr>
              <a:tblGrid>
                <a:gridCol w="5574030">
                  <a:extLst>
                    <a:ext uri="{9D8B030D-6E8A-4147-A177-3AD203B41FA5}">
                      <a16:colId xmlns:a16="http://schemas.microsoft.com/office/drawing/2014/main" val="20000"/>
                    </a:ext>
                  </a:extLst>
                </a:gridCol>
                <a:gridCol w="3042890">
                  <a:extLst>
                    <a:ext uri="{9D8B030D-6E8A-4147-A177-3AD203B41FA5}">
                      <a16:colId xmlns:a16="http://schemas.microsoft.com/office/drawing/2014/main" val="20001"/>
                    </a:ext>
                  </a:extLst>
                </a:gridCol>
              </a:tblGrid>
              <a:tr h="370840">
                <a:tc>
                  <a:txBody>
                    <a:bodyPr/>
                    <a:lstStyle/>
                    <a:p>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サンプル</a:t>
                      </a: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tc>
                  <a:txBody>
                    <a:bodyPr/>
                    <a:lstStyle/>
                    <a:p>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年代</a:t>
                      </a: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extLst>
                  <a:ext uri="{0D108BD9-81ED-4DB2-BD59-A6C34878D82A}">
                    <a16:rowId xmlns:a16="http://schemas.microsoft.com/office/drawing/2014/main" val="10000"/>
                  </a:ext>
                </a:extLst>
              </a:tr>
              <a:tr h="370840">
                <a:tc>
                  <a:txBody>
                    <a:bodyPr/>
                    <a:lstStyle/>
                    <a:p>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カナダ・</a:t>
                      </a:r>
                      <a:r>
                        <a:rPr kumimoji="1" lang="en-US" altLang="ja-JP" sz="2000" dirty="0" err="1">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Nuvvuagittuq</a:t>
                      </a:r>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帯の片麻岩</a:t>
                      </a:r>
                      <a:endPar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txBody>
                  <a:tcP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42</a:t>
                      </a:r>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億</a:t>
                      </a:r>
                      <a:r>
                        <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8000</a:t>
                      </a:r>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万年前</a:t>
                      </a:r>
                    </a:p>
                  </a:txBody>
                  <a:tcP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オーストラリア・</a:t>
                      </a:r>
                      <a:r>
                        <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Jack</a:t>
                      </a:r>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 </a:t>
                      </a:r>
                      <a:r>
                        <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Hills</a:t>
                      </a:r>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のジルコン粒子</a:t>
                      </a:r>
                    </a:p>
                  </a:txBody>
                  <a:tcP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44</a:t>
                      </a:r>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億年前</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月高地斜長岩</a:t>
                      </a:r>
                    </a:p>
                  </a:txBody>
                  <a:tcP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45</a:t>
                      </a:r>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億</a:t>
                      </a:r>
                      <a:r>
                        <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1000</a:t>
                      </a:r>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万年前</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kumimoji="1" lang="ja-JP" altLang="en-US" sz="20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コンドライト隕石</a:t>
                      </a:r>
                    </a:p>
                  </a:txBody>
                  <a:tcP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20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45</a:t>
                      </a:r>
                      <a:r>
                        <a:rPr kumimoji="1" lang="ja-JP" altLang="en-US" sz="20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億</a:t>
                      </a:r>
                      <a:r>
                        <a:rPr kumimoji="1" lang="en-US" altLang="ja-JP" sz="20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6500</a:t>
                      </a:r>
                      <a:r>
                        <a:rPr kumimoji="1" lang="ja-JP" altLang="en-US" sz="20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万年前</a:t>
                      </a:r>
                    </a:p>
                  </a:txBody>
                  <a:tcP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3" name="図 2">
            <a:extLst>
              <a:ext uri="{FF2B5EF4-FFF2-40B4-BE49-F238E27FC236}">
                <a16:creationId xmlns:a16="http://schemas.microsoft.com/office/drawing/2014/main" id="{2CE3A4CE-B669-41F1-8431-C31D7DC2863C}"/>
              </a:ext>
            </a:extLst>
          </p:cNvPr>
          <p:cNvPicPr>
            <a:picLocks noChangeAspect="1"/>
          </p:cNvPicPr>
          <p:nvPr/>
        </p:nvPicPr>
        <p:blipFill>
          <a:blip r:embed="rId2"/>
          <a:stretch>
            <a:fillRect/>
          </a:stretch>
        </p:blipFill>
        <p:spPr>
          <a:xfrm>
            <a:off x="258792" y="3644771"/>
            <a:ext cx="4241833" cy="3091052"/>
          </a:xfrm>
          <a:prstGeom prst="rect">
            <a:avLst/>
          </a:prstGeom>
        </p:spPr>
      </p:pic>
      <p:pic>
        <p:nvPicPr>
          <p:cNvPr id="7" name="図 6">
            <a:extLst>
              <a:ext uri="{FF2B5EF4-FFF2-40B4-BE49-F238E27FC236}">
                <a16:creationId xmlns:a16="http://schemas.microsoft.com/office/drawing/2014/main" id="{BD6A9700-4B50-4E8A-ABAA-F126E4A82A22}"/>
              </a:ext>
            </a:extLst>
          </p:cNvPr>
          <p:cNvPicPr>
            <a:picLocks noChangeAspect="1"/>
          </p:cNvPicPr>
          <p:nvPr/>
        </p:nvPicPr>
        <p:blipFill>
          <a:blip r:embed="rId3"/>
          <a:stretch>
            <a:fillRect/>
          </a:stretch>
        </p:blipFill>
        <p:spPr>
          <a:xfrm>
            <a:off x="5128243" y="3644770"/>
            <a:ext cx="3062834" cy="3091053"/>
          </a:xfrm>
          <a:prstGeom prst="rect">
            <a:avLst/>
          </a:prstGeom>
        </p:spPr>
      </p:pic>
      <p:sp>
        <p:nvSpPr>
          <p:cNvPr id="8" name="正方形/長方形 7">
            <a:extLst>
              <a:ext uri="{FF2B5EF4-FFF2-40B4-BE49-F238E27FC236}">
                <a16:creationId xmlns:a16="http://schemas.microsoft.com/office/drawing/2014/main" id="{1604BB87-079C-46F3-9FAC-CB31CF894A40}"/>
              </a:ext>
            </a:extLst>
          </p:cNvPr>
          <p:cNvSpPr/>
          <p:nvPr/>
        </p:nvSpPr>
        <p:spPr>
          <a:xfrm>
            <a:off x="2700132" y="6581001"/>
            <a:ext cx="1800493" cy="276999"/>
          </a:xfrm>
          <a:prstGeom prst="rect">
            <a:avLst/>
          </a:prstGeom>
        </p:spPr>
        <p:txBody>
          <a:bodyPr wrap="none">
            <a:spAutoFit/>
          </a:bodyPr>
          <a:lstStyle/>
          <a:p>
            <a:r>
              <a:rPr lang="en-US" altLang="ja-JP" sz="1200" dirty="0" err="1">
                <a:solidFill>
                  <a:schemeClr val="bg1">
                    <a:lumMod val="95000"/>
                  </a:schemeClr>
                </a:solidFill>
              </a:rPr>
              <a:t>Cavosie</a:t>
            </a:r>
            <a:r>
              <a:rPr lang="ja-JP" altLang="en-US" sz="1200" dirty="0">
                <a:solidFill>
                  <a:schemeClr val="bg1">
                    <a:lumMod val="95000"/>
                  </a:schemeClr>
                </a:solidFill>
              </a:rPr>
              <a:t> </a:t>
            </a:r>
            <a:r>
              <a:rPr lang="en-US" altLang="ja-JP" sz="1200" dirty="0">
                <a:solidFill>
                  <a:schemeClr val="bg1">
                    <a:lumMod val="95000"/>
                  </a:schemeClr>
                </a:solidFill>
              </a:rPr>
              <a:t>et</a:t>
            </a:r>
            <a:r>
              <a:rPr lang="ja-JP" altLang="en-US" sz="1200" dirty="0">
                <a:solidFill>
                  <a:schemeClr val="bg1">
                    <a:lumMod val="95000"/>
                  </a:schemeClr>
                </a:solidFill>
              </a:rPr>
              <a:t> </a:t>
            </a:r>
            <a:r>
              <a:rPr lang="en-US" altLang="ja-JP" sz="1200" dirty="0">
                <a:solidFill>
                  <a:schemeClr val="bg1">
                    <a:lumMod val="95000"/>
                  </a:schemeClr>
                </a:solidFill>
              </a:rPr>
              <a:t>al.</a:t>
            </a:r>
            <a:r>
              <a:rPr lang="ja-JP" altLang="en-US" sz="1200" dirty="0">
                <a:solidFill>
                  <a:schemeClr val="bg1">
                    <a:lumMod val="95000"/>
                  </a:schemeClr>
                </a:solidFill>
              </a:rPr>
              <a:t> </a:t>
            </a:r>
            <a:r>
              <a:rPr lang="en-US" altLang="ja-JP" sz="1200" dirty="0">
                <a:solidFill>
                  <a:schemeClr val="bg1">
                    <a:lumMod val="95000"/>
                  </a:schemeClr>
                </a:solidFill>
              </a:rPr>
              <a:t>(2007)</a:t>
            </a:r>
            <a:endParaRPr lang="ja-JP" altLang="en-US" sz="1200" dirty="0">
              <a:solidFill>
                <a:schemeClr val="bg1">
                  <a:lumMod val="95000"/>
                </a:schemeClr>
              </a:solidFill>
            </a:endParaRPr>
          </a:p>
        </p:txBody>
      </p:sp>
    </p:spTree>
    <p:extLst>
      <p:ext uri="{BB962C8B-B14F-4D97-AF65-F5344CB8AC3E}">
        <p14:creationId xmlns:p14="http://schemas.microsoft.com/office/powerpoint/2010/main" val="268147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249299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隕石の分類</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nvGrpSpPr>
          <p:cNvPr id="6" name="グループ化 5">
            <a:extLst>
              <a:ext uri="{FF2B5EF4-FFF2-40B4-BE49-F238E27FC236}">
                <a16:creationId xmlns:a16="http://schemas.microsoft.com/office/drawing/2014/main" id="{496EF8AD-D5C7-4AE3-B4B9-932C60451293}"/>
              </a:ext>
            </a:extLst>
          </p:cNvPr>
          <p:cNvGrpSpPr/>
          <p:nvPr/>
        </p:nvGrpSpPr>
        <p:grpSpPr>
          <a:xfrm>
            <a:off x="346678" y="1706032"/>
            <a:ext cx="8170014" cy="1938992"/>
            <a:chOff x="395536" y="1484784"/>
            <a:chExt cx="8170014" cy="1938992"/>
          </a:xfrm>
        </p:grpSpPr>
        <p:sp>
          <p:nvSpPr>
            <p:cNvPr id="7" name="テキスト ボックス 6">
              <a:extLst>
                <a:ext uri="{FF2B5EF4-FFF2-40B4-BE49-F238E27FC236}">
                  <a16:creationId xmlns:a16="http://schemas.microsoft.com/office/drawing/2014/main" id="{28BD9E3D-F82D-45CE-BCA2-8A73065EE8E7}"/>
                </a:ext>
              </a:extLst>
            </p:cNvPr>
            <p:cNvSpPr txBox="1"/>
            <p:nvPr/>
          </p:nvSpPr>
          <p:spPr>
            <a:xfrm>
              <a:off x="395536" y="2219672"/>
              <a:ext cx="800219" cy="461665"/>
            </a:xfrm>
            <a:prstGeom prst="rect">
              <a:avLst/>
            </a:prstGeom>
            <a:noFill/>
          </p:spPr>
          <p:txBody>
            <a:bodyPr wrap="none" rtlCol="0">
              <a:spAutoFit/>
            </a:bodyPr>
            <a:lstStyle/>
            <a:p>
              <a:r>
                <a:rPr kumimoji="1"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隕石</a:t>
              </a:r>
            </a:p>
          </p:txBody>
        </p:sp>
        <p:sp>
          <p:nvSpPr>
            <p:cNvPr id="8" name="左中かっこ 7">
              <a:extLst>
                <a:ext uri="{FF2B5EF4-FFF2-40B4-BE49-F238E27FC236}">
                  <a16:creationId xmlns:a16="http://schemas.microsoft.com/office/drawing/2014/main" id="{C235E4CB-1A21-4BEC-AF38-0AC41202118C}"/>
                </a:ext>
              </a:extLst>
            </p:cNvPr>
            <p:cNvSpPr/>
            <p:nvPr/>
          </p:nvSpPr>
          <p:spPr>
            <a:xfrm>
              <a:off x="1307830" y="1484784"/>
              <a:ext cx="384428" cy="1938992"/>
            </a:xfrm>
            <a:prstGeom prst="leftBrac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p:txBody>
        </p:sp>
        <p:sp>
          <p:nvSpPr>
            <p:cNvPr id="10" name="テキスト ボックス 9">
              <a:extLst>
                <a:ext uri="{FF2B5EF4-FFF2-40B4-BE49-F238E27FC236}">
                  <a16:creationId xmlns:a16="http://schemas.microsoft.com/office/drawing/2014/main" id="{1F487D8B-F7EE-437F-8728-D0CF8F21FA72}"/>
                </a:ext>
              </a:extLst>
            </p:cNvPr>
            <p:cNvSpPr txBox="1"/>
            <p:nvPr/>
          </p:nvSpPr>
          <p:spPr>
            <a:xfrm>
              <a:off x="1763688" y="1484784"/>
              <a:ext cx="6801862" cy="1938992"/>
            </a:xfrm>
            <a:prstGeom prst="rect">
              <a:avLst/>
            </a:prstGeom>
            <a:noFill/>
          </p:spPr>
          <p:txBody>
            <a:bodyPr wrap="none" rtlCol="0">
              <a:spAutoFit/>
            </a:bodyPr>
            <a:lstStyle/>
            <a:p>
              <a:r>
                <a:rPr kumimoji="1"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a:t>
              </a:r>
              <a:r>
                <a:rPr kumimoji="1" lang="ja-JP" altLang="en-US"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石質隕石</a:t>
              </a:r>
              <a:r>
                <a:rPr kumimoji="1"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		</a:t>
              </a:r>
              <a:r>
                <a:rPr kumimoji="1"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ケイ酸塩が主成分の隕石</a:t>
              </a:r>
              <a:endParaRPr kumimoji="1"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endParaRPr kumimoji="1"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a:t>
              </a:r>
              <a:r>
                <a:rPr lang="ja-JP" altLang="en-US"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鉄隕石（隕鉄）</a:t>
              </a:r>
              <a:r>
                <a:rPr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	</a:t>
              </a:r>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鉄合金が主成分の隕石</a:t>
              </a:r>
              <a:endParaRPr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endParaRPr kumimoji="1"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r>
                <a:rPr kumimoji="1"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a:t>
              </a:r>
              <a:r>
                <a:rPr kumimoji="1" lang="ja-JP" altLang="en-US"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石鉄隕石</a:t>
              </a:r>
              <a:r>
                <a:rPr kumimoji="1" lang="en-US" altLang="ja-JP" sz="2400" dirty="0">
                  <a:solidFill>
                    <a:schemeClr val="accent5">
                      <a:lumMod val="60000"/>
                      <a:lumOff val="4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	</a:t>
              </a:r>
              <a:r>
                <a:rPr kumimoji="1"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	</a:t>
              </a:r>
              <a:r>
                <a:rPr kumimoji="1"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鉄合金とケイ酸塩が半々の隕石</a:t>
              </a:r>
            </a:p>
          </p:txBody>
        </p:sp>
      </p:grpSp>
      <p:grpSp>
        <p:nvGrpSpPr>
          <p:cNvPr id="11" name="グループ化 10">
            <a:extLst>
              <a:ext uri="{FF2B5EF4-FFF2-40B4-BE49-F238E27FC236}">
                <a16:creationId xmlns:a16="http://schemas.microsoft.com/office/drawing/2014/main" id="{1AD07381-5E40-4161-9673-959AC8E9D8C1}"/>
              </a:ext>
            </a:extLst>
          </p:cNvPr>
          <p:cNvGrpSpPr/>
          <p:nvPr/>
        </p:nvGrpSpPr>
        <p:grpSpPr>
          <a:xfrm>
            <a:off x="346678" y="4388911"/>
            <a:ext cx="4608512" cy="1200329"/>
            <a:chOff x="395536" y="1700808"/>
            <a:chExt cx="4608512" cy="1200329"/>
          </a:xfrm>
        </p:grpSpPr>
        <p:sp>
          <p:nvSpPr>
            <p:cNvPr id="12" name="テキスト ボックス 11">
              <a:extLst>
                <a:ext uri="{FF2B5EF4-FFF2-40B4-BE49-F238E27FC236}">
                  <a16:creationId xmlns:a16="http://schemas.microsoft.com/office/drawing/2014/main" id="{11D82690-2024-4E8F-B1C8-1870876D7B4C}"/>
                </a:ext>
              </a:extLst>
            </p:cNvPr>
            <p:cNvSpPr txBox="1"/>
            <p:nvPr/>
          </p:nvSpPr>
          <p:spPr>
            <a:xfrm>
              <a:off x="395536" y="2070141"/>
              <a:ext cx="1415772" cy="461665"/>
            </a:xfrm>
            <a:prstGeom prst="rect">
              <a:avLst/>
            </a:prstGeom>
            <a:noFill/>
          </p:spPr>
          <p:txBody>
            <a:bodyPr wrap="none" rtlCol="0">
              <a:spAutoFit/>
            </a:bodyPr>
            <a:lstStyle/>
            <a:p>
              <a:r>
                <a:rPr kumimoji="1"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石質隕石</a:t>
              </a:r>
            </a:p>
          </p:txBody>
        </p:sp>
        <p:sp>
          <p:nvSpPr>
            <p:cNvPr id="13" name="左中かっこ 12">
              <a:extLst>
                <a:ext uri="{FF2B5EF4-FFF2-40B4-BE49-F238E27FC236}">
                  <a16:creationId xmlns:a16="http://schemas.microsoft.com/office/drawing/2014/main" id="{C3C1A108-6807-4252-B1B2-AE277B26024D}"/>
                </a:ext>
              </a:extLst>
            </p:cNvPr>
            <p:cNvSpPr/>
            <p:nvPr/>
          </p:nvSpPr>
          <p:spPr>
            <a:xfrm>
              <a:off x="1901312" y="1700808"/>
              <a:ext cx="384428" cy="1200329"/>
            </a:xfrm>
            <a:prstGeom prst="leftBrac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p:txBody>
        </p:sp>
        <p:sp>
          <p:nvSpPr>
            <p:cNvPr id="14" name="テキスト ボックス 13">
              <a:extLst>
                <a:ext uri="{FF2B5EF4-FFF2-40B4-BE49-F238E27FC236}">
                  <a16:creationId xmlns:a16="http://schemas.microsoft.com/office/drawing/2014/main" id="{4D603609-5413-4D09-B088-EFA55ACECBC0}"/>
                </a:ext>
              </a:extLst>
            </p:cNvPr>
            <p:cNvSpPr txBox="1"/>
            <p:nvPr/>
          </p:nvSpPr>
          <p:spPr>
            <a:xfrm>
              <a:off x="2357170" y="1700808"/>
              <a:ext cx="2646878" cy="1200329"/>
            </a:xfrm>
            <a:prstGeom prst="rect">
              <a:avLst/>
            </a:prstGeom>
            <a:noFill/>
          </p:spPr>
          <p:txBody>
            <a:bodyPr wrap="none" rtlCol="0">
              <a:spAutoFit/>
            </a:bodyPr>
            <a:lstStyle/>
            <a:p>
              <a:r>
                <a:rPr kumimoji="1"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a:t>
              </a:r>
              <a:r>
                <a:rPr kumimoji="1" lang="ja-JP" altLang="en-US"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コンドライト</a:t>
              </a:r>
              <a:endParaRPr kumimoji="1" lang="en-US" altLang="ja-JP"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endParaRPr kumimoji="1"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a:t>
              </a:r>
              <a:r>
                <a:rPr lang="ja-JP" altLang="en-US"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エコンドライト</a:t>
              </a:r>
              <a:endParaRPr lang="en-US" altLang="ja-JP"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spTree>
    <p:extLst>
      <p:ext uri="{BB962C8B-B14F-4D97-AF65-F5344CB8AC3E}">
        <p14:creationId xmlns:p14="http://schemas.microsoft.com/office/powerpoint/2010/main" val="231242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2954655"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コンドライト</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6" name="テキスト ボックス 5">
            <a:extLst>
              <a:ext uri="{FF2B5EF4-FFF2-40B4-BE49-F238E27FC236}">
                <a16:creationId xmlns:a16="http://schemas.microsoft.com/office/drawing/2014/main" id="{519913D1-1BC5-4F27-B685-E5F4E63C45DF}"/>
              </a:ext>
            </a:extLst>
          </p:cNvPr>
          <p:cNvSpPr txBox="1"/>
          <p:nvPr/>
        </p:nvSpPr>
        <p:spPr>
          <a:xfrm>
            <a:off x="263427" y="1299616"/>
            <a:ext cx="5040094" cy="2677656"/>
          </a:xfrm>
          <a:prstGeom prst="rect">
            <a:avLst/>
          </a:prstGeom>
          <a:noFill/>
        </p:spPr>
        <p:txBody>
          <a:bodyPr wrap="square" rtlCol="0">
            <a:spAutoFit/>
          </a:bodyPr>
          <a:lstStyle/>
          <a:p>
            <a:r>
              <a:rPr kumimoji="1" lang="ja-JP" altLang="en-US"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コンドライト</a:t>
            </a:r>
            <a:endParaRPr kumimoji="1" lang="en-US" altLang="ja-JP"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endParaRPr kumimoji="1" lang="en-US" altLang="ja-JP"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marL="342900" indent="-342900">
              <a:buFont typeface="Arial" panose="020B0604020202020204" pitchFamily="34" charset="0"/>
              <a:buChar char="•"/>
            </a:pPr>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丸い粒子（</a:t>
            </a:r>
            <a:r>
              <a:rPr lang="ja-JP" altLang="en-US" sz="2400" dirty="0">
                <a:solidFill>
                  <a:schemeClr val="accent4">
                    <a:lumMod val="20000"/>
                    <a:lumOff val="80000"/>
                  </a:schemeClr>
                </a:solidFill>
                <a:latin typeface="源ノ角ゴシック Medium" panose="020B0600000000000000" pitchFamily="34" charset="-128"/>
                <a:ea typeface="源ノ角ゴシック Medium" panose="020B0600000000000000" pitchFamily="34" charset="-128"/>
                <a:cs typeface="源柔ゴシック Medium" panose="020B0402020203020207" pitchFamily="50" charset="-128"/>
              </a:rPr>
              <a:t>コンドリュール</a:t>
            </a:r>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）とチリ（</a:t>
            </a:r>
            <a:r>
              <a:rPr lang="ja-JP" altLang="en-US" sz="2400" dirty="0">
                <a:solidFill>
                  <a:schemeClr val="accent4">
                    <a:lumMod val="20000"/>
                    <a:lumOff val="80000"/>
                  </a:schemeClr>
                </a:solidFill>
                <a:latin typeface="源ノ角ゴシック Medium" panose="020B0600000000000000" pitchFamily="34" charset="-128"/>
                <a:ea typeface="源ノ角ゴシック Medium" panose="020B0600000000000000" pitchFamily="34" charset="-128"/>
                <a:cs typeface="源柔ゴシック Normal" panose="020B0202020203020207" pitchFamily="50" charset="-128"/>
              </a:rPr>
              <a:t>マトリクス</a:t>
            </a:r>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）からできている</a:t>
            </a:r>
            <a:endParaRPr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pPr marL="342900" indent="-342900">
              <a:buFont typeface="Arial" panose="020B0604020202020204" pitchFamily="34" charset="0"/>
              <a:buChar char="•"/>
            </a:pPr>
            <a:endParaRPr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pPr marL="342900" indent="-342900">
              <a:buFont typeface="Arial" panose="020B0604020202020204" pitchFamily="34" charset="0"/>
              <a:buChar char="•"/>
            </a:pPr>
            <a:r>
              <a:rPr kumimoji="1"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金属鉄が含まれる</a:t>
            </a:r>
            <a:endParaRPr kumimoji="1"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p:txBody>
      </p:sp>
      <p:grpSp>
        <p:nvGrpSpPr>
          <p:cNvPr id="14" name="グループ化 13">
            <a:extLst>
              <a:ext uri="{FF2B5EF4-FFF2-40B4-BE49-F238E27FC236}">
                <a16:creationId xmlns:a16="http://schemas.microsoft.com/office/drawing/2014/main" id="{52A9A27E-3841-49FD-94DD-915C08B314B0}"/>
              </a:ext>
            </a:extLst>
          </p:cNvPr>
          <p:cNvGrpSpPr/>
          <p:nvPr/>
        </p:nvGrpSpPr>
        <p:grpSpPr>
          <a:xfrm>
            <a:off x="5406129" y="1398386"/>
            <a:ext cx="2960895" cy="2664296"/>
            <a:chOff x="5643553" y="1700808"/>
            <a:chExt cx="2960895" cy="2664296"/>
          </a:xfrm>
        </p:grpSpPr>
        <p:pic>
          <p:nvPicPr>
            <p:cNvPr id="15" name="図 14">
              <a:extLst>
                <a:ext uri="{FF2B5EF4-FFF2-40B4-BE49-F238E27FC236}">
                  <a16:creationId xmlns:a16="http://schemas.microsoft.com/office/drawing/2014/main" id="{3423B57F-B664-4C12-8352-F710B39D889C}"/>
                </a:ext>
              </a:extLst>
            </p:cNvPr>
            <p:cNvPicPr>
              <a:picLocks noChangeAspect="1"/>
            </p:cNvPicPr>
            <p:nvPr/>
          </p:nvPicPr>
          <p:blipFill rotWithShape="1">
            <a:blip r:embed="rId2">
              <a:extLst>
                <a:ext uri="{28A0092B-C50C-407E-A947-70E740481C1C}">
                  <a14:useLocalDpi xmlns:a14="http://schemas.microsoft.com/office/drawing/2010/main" val="0"/>
                </a:ext>
              </a:extLst>
            </a:blip>
            <a:srcRect l="7268" t="9517" r="17440"/>
            <a:stretch/>
          </p:blipFill>
          <p:spPr>
            <a:xfrm>
              <a:off x="5643553" y="1700808"/>
              <a:ext cx="2960895" cy="2664296"/>
            </a:xfrm>
            <a:prstGeom prst="rect">
              <a:avLst/>
            </a:prstGeom>
          </p:spPr>
        </p:pic>
        <p:sp>
          <p:nvSpPr>
            <p:cNvPr id="16" name="正方形/長方形 15">
              <a:extLst>
                <a:ext uri="{FF2B5EF4-FFF2-40B4-BE49-F238E27FC236}">
                  <a16:creationId xmlns:a16="http://schemas.microsoft.com/office/drawing/2014/main" id="{4AEA3DAE-20EF-4DCE-973A-AFB3F5A75887}"/>
                </a:ext>
              </a:extLst>
            </p:cNvPr>
            <p:cNvSpPr/>
            <p:nvPr/>
          </p:nvSpPr>
          <p:spPr>
            <a:xfrm>
              <a:off x="5660586" y="4103494"/>
              <a:ext cx="1719726" cy="261610"/>
            </a:xfrm>
            <a:prstGeom prst="rect">
              <a:avLst/>
            </a:prstGeom>
          </p:spPr>
          <p:txBody>
            <a:bodyPr wrap="square">
              <a:spAutoFit/>
            </a:bodyPr>
            <a:lstStyle/>
            <a:p>
              <a:r>
                <a:rPr lang="en-US" altLang="ja-JP" sz="1050" dirty="0">
                  <a:solidFill>
                    <a:schemeClr val="bg1"/>
                  </a:solidFill>
                </a:rPr>
                <a:t>http://www.zeiss.co.jp</a:t>
              </a:r>
              <a:endParaRPr lang="ja-JP" altLang="en-US" sz="1050" dirty="0">
                <a:solidFill>
                  <a:schemeClr val="bg1"/>
                </a:solidFill>
              </a:endParaRPr>
            </a:p>
          </p:txBody>
        </p:sp>
        <p:sp>
          <p:nvSpPr>
            <p:cNvPr id="17" name="テキスト ボックス 16">
              <a:extLst>
                <a:ext uri="{FF2B5EF4-FFF2-40B4-BE49-F238E27FC236}">
                  <a16:creationId xmlns:a16="http://schemas.microsoft.com/office/drawing/2014/main" id="{D35C169C-7E29-477B-AF3B-EA596032D27B}"/>
                </a:ext>
              </a:extLst>
            </p:cNvPr>
            <p:cNvSpPr txBox="1"/>
            <p:nvPr/>
          </p:nvSpPr>
          <p:spPr>
            <a:xfrm>
              <a:off x="5643553" y="1700808"/>
              <a:ext cx="1569660" cy="369332"/>
            </a:xfrm>
            <a:prstGeom prst="rect">
              <a:avLst/>
            </a:prstGeom>
            <a:noFill/>
          </p:spPr>
          <p:txBody>
            <a:bodyPr wrap="none" rtlCol="0">
              <a:spAutoFit/>
            </a:bodyPr>
            <a:lstStyle/>
            <a:p>
              <a:r>
                <a:rPr kumimoji="1" lang="en-US" altLang="ja-JP" dirty="0">
                  <a:solidFill>
                    <a:schemeClr val="bg1"/>
                  </a:solidFill>
                </a:rPr>
                <a:t>Coolidge</a:t>
              </a:r>
              <a:r>
                <a:rPr kumimoji="1" lang="ja-JP" altLang="en-US" dirty="0">
                  <a:solidFill>
                    <a:schemeClr val="bg1"/>
                  </a:solidFill>
                </a:rPr>
                <a:t>隕石</a:t>
              </a:r>
            </a:p>
          </p:txBody>
        </p:sp>
      </p:grpSp>
      <p:grpSp>
        <p:nvGrpSpPr>
          <p:cNvPr id="18" name="グループ化 17">
            <a:extLst>
              <a:ext uri="{FF2B5EF4-FFF2-40B4-BE49-F238E27FC236}">
                <a16:creationId xmlns:a16="http://schemas.microsoft.com/office/drawing/2014/main" id="{7CA359D6-0B74-4265-BFC7-954A16AD15A3}"/>
              </a:ext>
            </a:extLst>
          </p:cNvPr>
          <p:cNvGrpSpPr/>
          <p:nvPr/>
        </p:nvGrpSpPr>
        <p:grpSpPr>
          <a:xfrm>
            <a:off x="5400233" y="4221088"/>
            <a:ext cx="3479558" cy="2476872"/>
            <a:chOff x="5400233" y="4221088"/>
            <a:chExt cx="3479558" cy="2476872"/>
          </a:xfrm>
        </p:grpSpPr>
        <p:pic>
          <p:nvPicPr>
            <p:cNvPr id="19" name="図 18">
              <a:extLst>
                <a:ext uri="{FF2B5EF4-FFF2-40B4-BE49-F238E27FC236}">
                  <a16:creationId xmlns:a16="http://schemas.microsoft.com/office/drawing/2014/main" id="{68296489-2FA6-4155-BF74-BD79FEBC63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129" y="4221088"/>
              <a:ext cx="3302496" cy="2476872"/>
            </a:xfrm>
            <a:prstGeom prst="rect">
              <a:avLst/>
            </a:prstGeom>
          </p:spPr>
        </p:pic>
        <p:sp>
          <p:nvSpPr>
            <p:cNvPr id="20" name="正方形/長方形 19">
              <a:extLst>
                <a:ext uri="{FF2B5EF4-FFF2-40B4-BE49-F238E27FC236}">
                  <a16:creationId xmlns:a16="http://schemas.microsoft.com/office/drawing/2014/main" id="{2669F86C-C3F7-43F7-97DE-D6FB62E9D3AC}"/>
                </a:ext>
              </a:extLst>
            </p:cNvPr>
            <p:cNvSpPr/>
            <p:nvPr/>
          </p:nvSpPr>
          <p:spPr>
            <a:xfrm>
              <a:off x="7142888" y="6427169"/>
              <a:ext cx="1736903" cy="253916"/>
            </a:xfrm>
            <a:prstGeom prst="rect">
              <a:avLst/>
            </a:prstGeom>
          </p:spPr>
          <p:txBody>
            <a:bodyPr wrap="square">
              <a:spAutoFit/>
            </a:bodyPr>
            <a:lstStyle/>
            <a:p>
              <a:r>
                <a:rPr lang="en-US" altLang="ja-JP" sz="1050" dirty="0"/>
                <a:t>http://new.meteoris.de</a:t>
              </a:r>
              <a:endParaRPr lang="ja-JP" altLang="en-US" sz="1050" dirty="0"/>
            </a:p>
          </p:txBody>
        </p:sp>
        <p:sp>
          <p:nvSpPr>
            <p:cNvPr id="21" name="テキスト ボックス 20">
              <a:extLst>
                <a:ext uri="{FF2B5EF4-FFF2-40B4-BE49-F238E27FC236}">
                  <a16:creationId xmlns:a16="http://schemas.microsoft.com/office/drawing/2014/main" id="{179C3245-27B5-49E1-94CD-07B85623C6DE}"/>
                </a:ext>
              </a:extLst>
            </p:cNvPr>
            <p:cNvSpPr txBox="1"/>
            <p:nvPr/>
          </p:nvSpPr>
          <p:spPr>
            <a:xfrm>
              <a:off x="5400233" y="4221088"/>
              <a:ext cx="877163" cy="369332"/>
            </a:xfrm>
            <a:prstGeom prst="rect">
              <a:avLst/>
            </a:prstGeom>
            <a:noFill/>
          </p:spPr>
          <p:txBody>
            <a:bodyPr wrap="none" rtlCol="0">
              <a:spAutoFit/>
            </a:bodyPr>
            <a:lstStyle/>
            <a:p>
              <a:r>
                <a:rPr kumimoji="1" lang="en-US" altLang="ja-JP" dirty="0"/>
                <a:t>NWA801</a:t>
              </a:r>
              <a:endParaRPr kumimoji="1" lang="ja-JP" altLang="en-US" dirty="0"/>
            </a:p>
          </p:txBody>
        </p:sp>
      </p:grpSp>
    </p:spTree>
    <p:extLst>
      <p:ext uri="{BB962C8B-B14F-4D97-AF65-F5344CB8AC3E}">
        <p14:creationId xmlns:p14="http://schemas.microsoft.com/office/powerpoint/2010/main" val="3209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4602542" cy="646331"/>
          </a:xfrm>
          <a:prstGeom prst="rect">
            <a:avLst/>
          </a:prstGeom>
          <a:noFill/>
        </p:spPr>
        <p:txBody>
          <a:bodyPr wrap="none" rtlCol="0">
            <a:spAutoFit/>
          </a:bodyPr>
          <a:lstStyle/>
          <a:p>
            <a:r>
              <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2</a:t>
            </a:r>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種類のコンドライト</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8" name="テキスト ボックス 7">
            <a:extLst>
              <a:ext uri="{FF2B5EF4-FFF2-40B4-BE49-F238E27FC236}">
                <a16:creationId xmlns:a16="http://schemas.microsoft.com/office/drawing/2014/main" id="{A1BC7C03-C72C-4B43-AEE8-6AB7BA44EBF5}"/>
              </a:ext>
            </a:extLst>
          </p:cNvPr>
          <p:cNvSpPr txBox="1"/>
          <p:nvPr/>
        </p:nvSpPr>
        <p:spPr>
          <a:xfrm>
            <a:off x="258792" y="2320195"/>
            <a:ext cx="6647974" cy="1200329"/>
          </a:xfrm>
          <a:prstGeom prst="rect">
            <a:avLst/>
          </a:prstGeom>
          <a:noFill/>
        </p:spPr>
        <p:txBody>
          <a:bodyPr wrap="none" rtlCol="0">
            <a:spAutoFit/>
          </a:bodyPr>
          <a:lstStyle/>
          <a:p>
            <a:r>
              <a:rPr kumimoji="1" lang="ja-JP" altLang="en-US"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炭素質コンドライト</a:t>
            </a:r>
            <a:endParaRPr kumimoji="1" lang="en-US" altLang="ja-JP"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r>
              <a:rPr kumimoji="1"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有機物に富む．水を含むものもある．</a:t>
            </a:r>
            <a:endParaRPr kumimoji="1"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普通コンドライトよりも低温のところで形成．</a:t>
            </a:r>
            <a:endParaRPr kumimoji="1"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p:txBody>
      </p:sp>
      <p:sp>
        <p:nvSpPr>
          <p:cNvPr id="10" name="テキスト ボックス 9">
            <a:extLst>
              <a:ext uri="{FF2B5EF4-FFF2-40B4-BE49-F238E27FC236}">
                <a16:creationId xmlns:a16="http://schemas.microsoft.com/office/drawing/2014/main" id="{FB0279C2-1931-456B-8AAF-A55E0315AE94}"/>
              </a:ext>
            </a:extLst>
          </p:cNvPr>
          <p:cNvSpPr txBox="1"/>
          <p:nvPr/>
        </p:nvSpPr>
        <p:spPr>
          <a:xfrm>
            <a:off x="258792" y="1267658"/>
            <a:ext cx="4801314" cy="830997"/>
          </a:xfrm>
          <a:prstGeom prst="rect">
            <a:avLst/>
          </a:prstGeom>
          <a:noFill/>
        </p:spPr>
        <p:txBody>
          <a:bodyPr wrap="none" rtlCol="0">
            <a:spAutoFit/>
          </a:bodyPr>
          <a:lstStyle/>
          <a:p>
            <a:r>
              <a:rPr kumimoji="1" lang="ja-JP" altLang="en-US"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普通コンドライト</a:t>
            </a:r>
            <a:endParaRPr kumimoji="1" lang="en-US" altLang="ja-JP"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珪酸塩が主成分のコンドライト．</a:t>
            </a:r>
            <a:endParaRPr kumimoji="1"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p:txBody>
      </p:sp>
      <p:pic>
        <p:nvPicPr>
          <p:cNvPr id="3" name="図 2">
            <a:extLst>
              <a:ext uri="{FF2B5EF4-FFF2-40B4-BE49-F238E27FC236}">
                <a16:creationId xmlns:a16="http://schemas.microsoft.com/office/drawing/2014/main" id="{46061EC3-1468-447B-A962-F41485DF20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19" y="3848517"/>
            <a:ext cx="3121152" cy="2340864"/>
          </a:xfrm>
          <a:prstGeom prst="rect">
            <a:avLst/>
          </a:prstGeom>
        </p:spPr>
      </p:pic>
      <p:pic>
        <p:nvPicPr>
          <p:cNvPr id="12" name="図 11">
            <a:extLst>
              <a:ext uri="{FF2B5EF4-FFF2-40B4-BE49-F238E27FC236}">
                <a16:creationId xmlns:a16="http://schemas.microsoft.com/office/drawing/2014/main" id="{AE55C9A6-2209-4FA6-82B0-928C9FE12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334" y="3804797"/>
            <a:ext cx="3559080" cy="2384584"/>
          </a:xfrm>
          <a:prstGeom prst="rect">
            <a:avLst/>
          </a:prstGeom>
        </p:spPr>
      </p:pic>
      <p:sp>
        <p:nvSpPr>
          <p:cNvPr id="13" name="テキスト ボックス 12">
            <a:extLst>
              <a:ext uri="{FF2B5EF4-FFF2-40B4-BE49-F238E27FC236}">
                <a16:creationId xmlns:a16="http://schemas.microsoft.com/office/drawing/2014/main" id="{257608CC-8C2C-4246-9A7D-7E5849C4CED5}"/>
              </a:ext>
            </a:extLst>
          </p:cNvPr>
          <p:cNvSpPr txBox="1"/>
          <p:nvPr/>
        </p:nvSpPr>
        <p:spPr>
          <a:xfrm>
            <a:off x="1392965" y="6259219"/>
            <a:ext cx="2031325" cy="369332"/>
          </a:xfrm>
          <a:prstGeom prst="rect">
            <a:avLst/>
          </a:prstGeom>
          <a:noFill/>
        </p:spPr>
        <p:txBody>
          <a:bodyPr wrap="none" rtlCol="0">
            <a:spAutoFit/>
          </a:bodyPr>
          <a:lstStyle/>
          <a:p>
            <a:r>
              <a:rPr kumimoji="1" lang="ja-JP" altLang="en-US" dirty="0">
                <a:solidFill>
                  <a:schemeClr val="bg1"/>
                </a:solidFill>
              </a:rPr>
              <a:t>普通コンドライト</a:t>
            </a:r>
          </a:p>
        </p:txBody>
      </p:sp>
      <p:sp>
        <p:nvSpPr>
          <p:cNvPr id="14" name="テキスト ボックス 13">
            <a:extLst>
              <a:ext uri="{FF2B5EF4-FFF2-40B4-BE49-F238E27FC236}">
                <a16:creationId xmlns:a16="http://schemas.microsoft.com/office/drawing/2014/main" id="{18B3A6B3-A479-4E94-A472-24B3C6707756}"/>
              </a:ext>
            </a:extLst>
          </p:cNvPr>
          <p:cNvSpPr txBox="1"/>
          <p:nvPr/>
        </p:nvSpPr>
        <p:spPr>
          <a:xfrm>
            <a:off x="5604295" y="6259219"/>
            <a:ext cx="2262158" cy="369332"/>
          </a:xfrm>
          <a:prstGeom prst="rect">
            <a:avLst/>
          </a:prstGeom>
          <a:noFill/>
        </p:spPr>
        <p:txBody>
          <a:bodyPr wrap="none" rtlCol="0">
            <a:spAutoFit/>
          </a:bodyPr>
          <a:lstStyle/>
          <a:p>
            <a:pPr algn="ctr"/>
            <a:r>
              <a:rPr kumimoji="1" lang="ja-JP" altLang="en-US" dirty="0">
                <a:solidFill>
                  <a:schemeClr val="bg1"/>
                </a:solidFill>
              </a:rPr>
              <a:t>炭素質コンドライト</a:t>
            </a:r>
          </a:p>
        </p:txBody>
      </p:sp>
      <p:sp>
        <p:nvSpPr>
          <p:cNvPr id="15" name="テキスト ボックス 14">
            <a:extLst>
              <a:ext uri="{FF2B5EF4-FFF2-40B4-BE49-F238E27FC236}">
                <a16:creationId xmlns:a16="http://schemas.microsoft.com/office/drawing/2014/main" id="{186677AB-F7D9-48CB-892E-FDC9FA24DEF0}"/>
              </a:ext>
            </a:extLst>
          </p:cNvPr>
          <p:cNvSpPr txBox="1"/>
          <p:nvPr/>
        </p:nvSpPr>
        <p:spPr>
          <a:xfrm>
            <a:off x="2810035" y="3848517"/>
            <a:ext cx="1208536" cy="276999"/>
          </a:xfrm>
          <a:prstGeom prst="rect">
            <a:avLst/>
          </a:prstGeom>
          <a:noFill/>
        </p:spPr>
        <p:txBody>
          <a:bodyPr wrap="none" rtlCol="0">
            <a:spAutoFit/>
          </a:bodyPr>
          <a:lstStyle/>
          <a:p>
            <a:r>
              <a:rPr kumimoji="1" lang="en-US" altLang="ja-JP" sz="1200" dirty="0"/>
              <a:t>Wikimedia.org</a:t>
            </a:r>
            <a:endParaRPr kumimoji="1" lang="ja-JP" altLang="en-US" sz="1200" dirty="0"/>
          </a:p>
        </p:txBody>
      </p:sp>
      <p:sp>
        <p:nvSpPr>
          <p:cNvPr id="16" name="テキスト ボックス 15">
            <a:extLst>
              <a:ext uri="{FF2B5EF4-FFF2-40B4-BE49-F238E27FC236}">
                <a16:creationId xmlns:a16="http://schemas.microsoft.com/office/drawing/2014/main" id="{CFFBB17F-0297-4CE2-B0B7-12C06AB5AF15}"/>
              </a:ext>
            </a:extLst>
          </p:cNvPr>
          <p:cNvSpPr txBox="1"/>
          <p:nvPr/>
        </p:nvSpPr>
        <p:spPr>
          <a:xfrm>
            <a:off x="7207083" y="3804797"/>
            <a:ext cx="1208536" cy="276999"/>
          </a:xfrm>
          <a:prstGeom prst="rect">
            <a:avLst/>
          </a:prstGeom>
          <a:noFill/>
        </p:spPr>
        <p:txBody>
          <a:bodyPr wrap="none" rtlCol="0">
            <a:spAutoFit/>
          </a:bodyPr>
          <a:lstStyle/>
          <a:p>
            <a:r>
              <a:rPr kumimoji="1" lang="en-US" altLang="ja-JP" sz="1200" dirty="0"/>
              <a:t>Wikimedia.org</a:t>
            </a:r>
            <a:endParaRPr kumimoji="1" lang="ja-JP" altLang="en-US" sz="1200" dirty="0"/>
          </a:p>
        </p:txBody>
      </p:sp>
    </p:spTree>
    <p:extLst>
      <p:ext uri="{BB962C8B-B14F-4D97-AF65-F5344CB8AC3E}">
        <p14:creationId xmlns:p14="http://schemas.microsoft.com/office/powerpoint/2010/main" val="75957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2954655"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コンドライト</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6" name="テキスト ボックス 5">
            <a:extLst>
              <a:ext uri="{FF2B5EF4-FFF2-40B4-BE49-F238E27FC236}">
                <a16:creationId xmlns:a16="http://schemas.microsoft.com/office/drawing/2014/main" id="{519913D1-1BC5-4F27-B685-E5F4E63C45DF}"/>
              </a:ext>
            </a:extLst>
          </p:cNvPr>
          <p:cNvSpPr txBox="1"/>
          <p:nvPr/>
        </p:nvSpPr>
        <p:spPr>
          <a:xfrm>
            <a:off x="263427" y="1299616"/>
            <a:ext cx="5040094" cy="2677656"/>
          </a:xfrm>
          <a:prstGeom prst="rect">
            <a:avLst/>
          </a:prstGeom>
          <a:noFill/>
        </p:spPr>
        <p:txBody>
          <a:bodyPr wrap="square" rtlCol="0">
            <a:spAutoFit/>
          </a:bodyPr>
          <a:lstStyle/>
          <a:p>
            <a:r>
              <a:rPr kumimoji="1" lang="ja-JP" altLang="en-US"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コンドライト</a:t>
            </a:r>
            <a:endParaRPr kumimoji="1" lang="en-US" altLang="ja-JP"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endParaRPr kumimoji="1" lang="en-US" altLang="ja-JP"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marL="342900" indent="-342900">
              <a:buFont typeface="Arial" panose="020B0604020202020204" pitchFamily="34" charset="0"/>
              <a:buChar char="•"/>
            </a:pPr>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丸い粒子（</a:t>
            </a:r>
            <a:r>
              <a:rPr lang="ja-JP" altLang="en-US" sz="2400" dirty="0">
                <a:solidFill>
                  <a:schemeClr val="accent4">
                    <a:lumMod val="20000"/>
                    <a:lumOff val="80000"/>
                  </a:schemeClr>
                </a:solidFill>
                <a:latin typeface="源ノ角ゴシック Medium" panose="020B0600000000000000" pitchFamily="34" charset="-128"/>
                <a:ea typeface="源ノ角ゴシック Medium" panose="020B0600000000000000" pitchFamily="34" charset="-128"/>
                <a:cs typeface="源柔ゴシック Medium" panose="020B0402020203020207" pitchFamily="50" charset="-128"/>
              </a:rPr>
              <a:t>コンドリュール</a:t>
            </a:r>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）とチリ（</a:t>
            </a:r>
            <a:r>
              <a:rPr lang="ja-JP" altLang="en-US" sz="2400" dirty="0">
                <a:solidFill>
                  <a:schemeClr val="accent4">
                    <a:lumMod val="20000"/>
                    <a:lumOff val="80000"/>
                  </a:schemeClr>
                </a:solidFill>
                <a:latin typeface="源ノ角ゴシック Medium" panose="020B0600000000000000" pitchFamily="34" charset="-128"/>
                <a:ea typeface="源ノ角ゴシック Medium" panose="020B0600000000000000" pitchFamily="34" charset="-128"/>
                <a:cs typeface="源柔ゴシック Normal" panose="020B0202020203020207" pitchFamily="50" charset="-128"/>
              </a:rPr>
              <a:t>マトリクス</a:t>
            </a:r>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）からできている</a:t>
            </a:r>
            <a:endParaRPr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pPr marL="342900" indent="-342900">
              <a:buFont typeface="Arial" panose="020B0604020202020204" pitchFamily="34" charset="0"/>
              <a:buChar char="•"/>
            </a:pPr>
            <a:endParaRPr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pPr marL="342900" indent="-342900">
              <a:buFont typeface="Arial" panose="020B0604020202020204" pitchFamily="34" charset="0"/>
              <a:buChar char="•"/>
            </a:pPr>
            <a:r>
              <a:rPr kumimoji="1"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金属鉄が含まれる</a:t>
            </a:r>
            <a:endParaRPr kumimoji="1"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p:txBody>
      </p:sp>
      <p:grpSp>
        <p:nvGrpSpPr>
          <p:cNvPr id="14" name="グループ化 13">
            <a:extLst>
              <a:ext uri="{FF2B5EF4-FFF2-40B4-BE49-F238E27FC236}">
                <a16:creationId xmlns:a16="http://schemas.microsoft.com/office/drawing/2014/main" id="{52A9A27E-3841-49FD-94DD-915C08B314B0}"/>
              </a:ext>
            </a:extLst>
          </p:cNvPr>
          <p:cNvGrpSpPr/>
          <p:nvPr/>
        </p:nvGrpSpPr>
        <p:grpSpPr>
          <a:xfrm>
            <a:off x="5406129" y="1398386"/>
            <a:ext cx="2960895" cy="2664296"/>
            <a:chOff x="5643553" y="1700808"/>
            <a:chExt cx="2960895" cy="2664296"/>
          </a:xfrm>
        </p:grpSpPr>
        <p:pic>
          <p:nvPicPr>
            <p:cNvPr id="15" name="図 14">
              <a:extLst>
                <a:ext uri="{FF2B5EF4-FFF2-40B4-BE49-F238E27FC236}">
                  <a16:creationId xmlns:a16="http://schemas.microsoft.com/office/drawing/2014/main" id="{3423B57F-B664-4C12-8352-F710B39D889C}"/>
                </a:ext>
              </a:extLst>
            </p:cNvPr>
            <p:cNvPicPr>
              <a:picLocks noChangeAspect="1"/>
            </p:cNvPicPr>
            <p:nvPr/>
          </p:nvPicPr>
          <p:blipFill rotWithShape="1">
            <a:blip r:embed="rId2">
              <a:extLst>
                <a:ext uri="{28A0092B-C50C-407E-A947-70E740481C1C}">
                  <a14:useLocalDpi xmlns:a14="http://schemas.microsoft.com/office/drawing/2010/main" val="0"/>
                </a:ext>
              </a:extLst>
            </a:blip>
            <a:srcRect l="7268" t="9517" r="17440"/>
            <a:stretch/>
          </p:blipFill>
          <p:spPr>
            <a:xfrm>
              <a:off x="5643553" y="1700808"/>
              <a:ext cx="2960895" cy="2664296"/>
            </a:xfrm>
            <a:prstGeom prst="rect">
              <a:avLst/>
            </a:prstGeom>
          </p:spPr>
        </p:pic>
        <p:sp>
          <p:nvSpPr>
            <p:cNvPr id="16" name="正方形/長方形 15">
              <a:extLst>
                <a:ext uri="{FF2B5EF4-FFF2-40B4-BE49-F238E27FC236}">
                  <a16:creationId xmlns:a16="http://schemas.microsoft.com/office/drawing/2014/main" id="{4AEA3DAE-20EF-4DCE-973A-AFB3F5A75887}"/>
                </a:ext>
              </a:extLst>
            </p:cNvPr>
            <p:cNvSpPr/>
            <p:nvPr/>
          </p:nvSpPr>
          <p:spPr>
            <a:xfrm>
              <a:off x="5660586" y="4103494"/>
              <a:ext cx="1719726" cy="261610"/>
            </a:xfrm>
            <a:prstGeom prst="rect">
              <a:avLst/>
            </a:prstGeom>
          </p:spPr>
          <p:txBody>
            <a:bodyPr wrap="square">
              <a:spAutoFit/>
            </a:bodyPr>
            <a:lstStyle/>
            <a:p>
              <a:r>
                <a:rPr lang="en-US" altLang="ja-JP" sz="1050" dirty="0">
                  <a:solidFill>
                    <a:schemeClr val="bg1"/>
                  </a:solidFill>
                </a:rPr>
                <a:t>http://www.zeiss.co.jp</a:t>
              </a:r>
              <a:endParaRPr lang="ja-JP" altLang="en-US" sz="1050" dirty="0">
                <a:solidFill>
                  <a:schemeClr val="bg1"/>
                </a:solidFill>
              </a:endParaRPr>
            </a:p>
          </p:txBody>
        </p:sp>
        <p:sp>
          <p:nvSpPr>
            <p:cNvPr id="17" name="テキスト ボックス 16">
              <a:extLst>
                <a:ext uri="{FF2B5EF4-FFF2-40B4-BE49-F238E27FC236}">
                  <a16:creationId xmlns:a16="http://schemas.microsoft.com/office/drawing/2014/main" id="{D35C169C-7E29-477B-AF3B-EA596032D27B}"/>
                </a:ext>
              </a:extLst>
            </p:cNvPr>
            <p:cNvSpPr txBox="1"/>
            <p:nvPr/>
          </p:nvSpPr>
          <p:spPr>
            <a:xfrm>
              <a:off x="5643553" y="1700808"/>
              <a:ext cx="1593706" cy="369332"/>
            </a:xfrm>
            <a:prstGeom prst="rect">
              <a:avLst/>
            </a:prstGeom>
            <a:noFill/>
          </p:spPr>
          <p:txBody>
            <a:bodyPr wrap="none" rtlCol="0">
              <a:spAutoFit/>
            </a:bodyPr>
            <a:lstStyle/>
            <a:p>
              <a:r>
                <a:rPr kumimoji="1" lang="en-US" altLang="ja-JP" dirty="0">
                  <a:solidFill>
                    <a:schemeClr val="bg1"/>
                  </a:solidFill>
                </a:rPr>
                <a:t>Coolidge</a:t>
              </a:r>
              <a:r>
                <a:rPr kumimoji="1" lang="ja-JP" altLang="en-US" dirty="0">
                  <a:solidFill>
                    <a:schemeClr val="bg1"/>
                  </a:solidFill>
                </a:rPr>
                <a:t>隕石</a:t>
              </a:r>
            </a:p>
          </p:txBody>
        </p:sp>
      </p:grpSp>
      <p:grpSp>
        <p:nvGrpSpPr>
          <p:cNvPr id="18" name="グループ化 17">
            <a:extLst>
              <a:ext uri="{FF2B5EF4-FFF2-40B4-BE49-F238E27FC236}">
                <a16:creationId xmlns:a16="http://schemas.microsoft.com/office/drawing/2014/main" id="{7CA359D6-0B74-4265-BFC7-954A16AD15A3}"/>
              </a:ext>
            </a:extLst>
          </p:cNvPr>
          <p:cNvGrpSpPr/>
          <p:nvPr/>
        </p:nvGrpSpPr>
        <p:grpSpPr>
          <a:xfrm>
            <a:off x="5400233" y="4221088"/>
            <a:ext cx="3479558" cy="2476872"/>
            <a:chOff x="5400233" y="4221088"/>
            <a:chExt cx="3479558" cy="2476872"/>
          </a:xfrm>
        </p:grpSpPr>
        <p:pic>
          <p:nvPicPr>
            <p:cNvPr id="19" name="図 18">
              <a:extLst>
                <a:ext uri="{FF2B5EF4-FFF2-40B4-BE49-F238E27FC236}">
                  <a16:creationId xmlns:a16="http://schemas.microsoft.com/office/drawing/2014/main" id="{68296489-2FA6-4155-BF74-BD79FEBC63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129" y="4221088"/>
              <a:ext cx="3302496" cy="2476872"/>
            </a:xfrm>
            <a:prstGeom prst="rect">
              <a:avLst/>
            </a:prstGeom>
          </p:spPr>
        </p:pic>
        <p:sp>
          <p:nvSpPr>
            <p:cNvPr id="20" name="正方形/長方形 19">
              <a:extLst>
                <a:ext uri="{FF2B5EF4-FFF2-40B4-BE49-F238E27FC236}">
                  <a16:creationId xmlns:a16="http://schemas.microsoft.com/office/drawing/2014/main" id="{2669F86C-C3F7-43F7-97DE-D6FB62E9D3AC}"/>
                </a:ext>
              </a:extLst>
            </p:cNvPr>
            <p:cNvSpPr/>
            <p:nvPr/>
          </p:nvSpPr>
          <p:spPr>
            <a:xfrm>
              <a:off x="7142888" y="6427169"/>
              <a:ext cx="1736903" cy="253916"/>
            </a:xfrm>
            <a:prstGeom prst="rect">
              <a:avLst/>
            </a:prstGeom>
          </p:spPr>
          <p:txBody>
            <a:bodyPr wrap="square">
              <a:spAutoFit/>
            </a:bodyPr>
            <a:lstStyle/>
            <a:p>
              <a:r>
                <a:rPr lang="en-US" altLang="ja-JP" sz="1050" dirty="0"/>
                <a:t>http://new.meteoris.de</a:t>
              </a:r>
              <a:endParaRPr lang="ja-JP" altLang="en-US" sz="1050" dirty="0"/>
            </a:p>
          </p:txBody>
        </p:sp>
        <p:sp>
          <p:nvSpPr>
            <p:cNvPr id="21" name="テキスト ボックス 20">
              <a:extLst>
                <a:ext uri="{FF2B5EF4-FFF2-40B4-BE49-F238E27FC236}">
                  <a16:creationId xmlns:a16="http://schemas.microsoft.com/office/drawing/2014/main" id="{179C3245-27B5-49E1-94CD-07B85623C6DE}"/>
                </a:ext>
              </a:extLst>
            </p:cNvPr>
            <p:cNvSpPr txBox="1"/>
            <p:nvPr/>
          </p:nvSpPr>
          <p:spPr>
            <a:xfrm>
              <a:off x="5400233" y="4221088"/>
              <a:ext cx="1067921" cy="369332"/>
            </a:xfrm>
            <a:prstGeom prst="rect">
              <a:avLst/>
            </a:prstGeom>
            <a:noFill/>
          </p:spPr>
          <p:txBody>
            <a:bodyPr wrap="none" rtlCol="0">
              <a:spAutoFit/>
            </a:bodyPr>
            <a:lstStyle/>
            <a:p>
              <a:r>
                <a:rPr kumimoji="1" lang="en-US" altLang="ja-JP" dirty="0"/>
                <a:t>NWA801</a:t>
              </a:r>
              <a:endParaRPr kumimoji="1" lang="ja-JP" altLang="en-US" dirty="0"/>
            </a:p>
          </p:txBody>
        </p:sp>
      </p:grpSp>
    </p:spTree>
    <p:extLst>
      <p:ext uri="{BB962C8B-B14F-4D97-AF65-F5344CB8AC3E}">
        <p14:creationId xmlns:p14="http://schemas.microsoft.com/office/powerpoint/2010/main" val="42442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519913D1-1BC5-4F27-B685-E5F4E63C45DF}"/>
              </a:ext>
            </a:extLst>
          </p:cNvPr>
          <p:cNvSpPr txBox="1"/>
          <p:nvPr/>
        </p:nvSpPr>
        <p:spPr>
          <a:xfrm>
            <a:off x="263427" y="1299616"/>
            <a:ext cx="5040094" cy="2677656"/>
          </a:xfrm>
          <a:prstGeom prst="rect">
            <a:avLst/>
          </a:prstGeom>
          <a:noFill/>
        </p:spPr>
        <p:txBody>
          <a:bodyPr wrap="square" rtlCol="0">
            <a:spAutoFit/>
          </a:bodyPr>
          <a:lstStyle/>
          <a:p>
            <a:r>
              <a:rPr kumimoji="1" lang="ja-JP" altLang="en-US"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コンドライト</a:t>
            </a:r>
            <a:endParaRPr kumimoji="1" lang="en-US" altLang="ja-JP"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endParaRPr kumimoji="1" lang="en-US" altLang="ja-JP"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marL="342900" indent="-342900">
              <a:buFont typeface="Arial" panose="020B0604020202020204" pitchFamily="34" charset="0"/>
              <a:buChar char="•"/>
            </a:pPr>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丸い粒子（</a:t>
            </a:r>
            <a:r>
              <a:rPr lang="ja-JP" altLang="en-US" sz="2400" dirty="0">
                <a:solidFill>
                  <a:schemeClr val="accent4">
                    <a:lumMod val="20000"/>
                    <a:lumOff val="80000"/>
                  </a:schemeClr>
                </a:solidFill>
                <a:latin typeface="源ノ角ゴシック Medium" panose="020B0600000000000000" pitchFamily="34" charset="-128"/>
                <a:ea typeface="源ノ角ゴシック Medium" panose="020B0600000000000000" pitchFamily="34" charset="-128"/>
                <a:cs typeface="源柔ゴシック Medium" panose="020B0402020203020207" pitchFamily="50" charset="-128"/>
              </a:rPr>
              <a:t>コンドリュール</a:t>
            </a:r>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）とチリ（</a:t>
            </a:r>
            <a:r>
              <a:rPr lang="ja-JP" altLang="en-US" sz="2400" dirty="0">
                <a:solidFill>
                  <a:schemeClr val="accent4">
                    <a:lumMod val="20000"/>
                    <a:lumOff val="80000"/>
                  </a:schemeClr>
                </a:solidFill>
                <a:latin typeface="源ノ角ゴシック Medium" panose="020B0600000000000000" pitchFamily="34" charset="-128"/>
                <a:ea typeface="源ノ角ゴシック Medium" panose="020B0600000000000000" pitchFamily="34" charset="-128"/>
                <a:cs typeface="源柔ゴシック Normal" panose="020B0202020203020207" pitchFamily="50" charset="-128"/>
              </a:rPr>
              <a:t>マトリクス</a:t>
            </a:r>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）からできている</a:t>
            </a:r>
            <a:endParaRPr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pPr marL="342900" indent="-342900">
              <a:buFont typeface="Arial" panose="020B0604020202020204" pitchFamily="34" charset="0"/>
              <a:buChar char="•"/>
            </a:pPr>
            <a:endParaRPr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pPr marL="342900" indent="-342900">
              <a:buFont typeface="Arial" panose="020B0604020202020204" pitchFamily="34" charset="0"/>
              <a:buChar char="•"/>
            </a:pPr>
            <a:r>
              <a:rPr kumimoji="1"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金属鉄が含まれる</a:t>
            </a:r>
            <a:endParaRPr kumimoji="1"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p:txBody>
      </p:sp>
      <p:grpSp>
        <p:nvGrpSpPr>
          <p:cNvPr id="14" name="グループ化 13">
            <a:extLst>
              <a:ext uri="{FF2B5EF4-FFF2-40B4-BE49-F238E27FC236}">
                <a16:creationId xmlns:a16="http://schemas.microsoft.com/office/drawing/2014/main" id="{52A9A27E-3841-49FD-94DD-915C08B314B0}"/>
              </a:ext>
            </a:extLst>
          </p:cNvPr>
          <p:cNvGrpSpPr/>
          <p:nvPr/>
        </p:nvGrpSpPr>
        <p:grpSpPr>
          <a:xfrm>
            <a:off x="5406129" y="1398386"/>
            <a:ext cx="2960895" cy="2664296"/>
            <a:chOff x="5643553" y="1700808"/>
            <a:chExt cx="2960895" cy="2664296"/>
          </a:xfrm>
        </p:grpSpPr>
        <p:pic>
          <p:nvPicPr>
            <p:cNvPr id="15" name="図 14">
              <a:extLst>
                <a:ext uri="{FF2B5EF4-FFF2-40B4-BE49-F238E27FC236}">
                  <a16:creationId xmlns:a16="http://schemas.microsoft.com/office/drawing/2014/main" id="{3423B57F-B664-4C12-8352-F710B39D889C}"/>
                </a:ext>
              </a:extLst>
            </p:cNvPr>
            <p:cNvPicPr>
              <a:picLocks noChangeAspect="1"/>
            </p:cNvPicPr>
            <p:nvPr/>
          </p:nvPicPr>
          <p:blipFill rotWithShape="1">
            <a:blip r:embed="rId2">
              <a:extLst>
                <a:ext uri="{28A0092B-C50C-407E-A947-70E740481C1C}">
                  <a14:useLocalDpi xmlns:a14="http://schemas.microsoft.com/office/drawing/2010/main" val="0"/>
                </a:ext>
              </a:extLst>
            </a:blip>
            <a:srcRect l="7268" t="9517" r="17440"/>
            <a:stretch/>
          </p:blipFill>
          <p:spPr>
            <a:xfrm>
              <a:off x="5643553" y="1700808"/>
              <a:ext cx="2960895" cy="2664296"/>
            </a:xfrm>
            <a:prstGeom prst="rect">
              <a:avLst/>
            </a:prstGeom>
          </p:spPr>
        </p:pic>
        <p:sp>
          <p:nvSpPr>
            <p:cNvPr id="16" name="正方形/長方形 15">
              <a:extLst>
                <a:ext uri="{FF2B5EF4-FFF2-40B4-BE49-F238E27FC236}">
                  <a16:creationId xmlns:a16="http://schemas.microsoft.com/office/drawing/2014/main" id="{4AEA3DAE-20EF-4DCE-973A-AFB3F5A75887}"/>
                </a:ext>
              </a:extLst>
            </p:cNvPr>
            <p:cNvSpPr/>
            <p:nvPr/>
          </p:nvSpPr>
          <p:spPr>
            <a:xfrm>
              <a:off x="5660586" y="4103494"/>
              <a:ext cx="1719726" cy="261610"/>
            </a:xfrm>
            <a:prstGeom prst="rect">
              <a:avLst/>
            </a:prstGeom>
          </p:spPr>
          <p:txBody>
            <a:bodyPr wrap="square">
              <a:spAutoFit/>
            </a:bodyPr>
            <a:lstStyle/>
            <a:p>
              <a:r>
                <a:rPr lang="en-US" altLang="ja-JP" sz="1050" dirty="0">
                  <a:solidFill>
                    <a:schemeClr val="bg1"/>
                  </a:solidFill>
                </a:rPr>
                <a:t>http://www.zeiss.co.jp</a:t>
              </a:r>
              <a:endParaRPr lang="ja-JP" altLang="en-US" sz="1050" dirty="0">
                <a:solidFill>
                  <a:schemeClr val="bg1"/>
                </a:solidFill>
              </a:endParaRPr>
            </a:p>
          </p:txBody>
        </p:sp>
        <p:sp>
          <p:nvSpPr>
            <p:cNvPr id="17" name="テキスト ボックス 16">
              <a:extLst>
                <a:ext uri="{FF2B5EF4-FFF2-40B4-BE49-F238E27FC236}">
                  <a16:creationId xmlns:a16="http://schemas.microsoft.com/office/drawing/2014/main" id="{D35C169C-7E29-477B-AF3B-EA596032D27B}"/>
                </a:ext>
              </a:extLst>
            </p:cNvPr>
            <p:cNvSpPr txBox="1"/>
            <p:nvPr/>
          </p:nvSpPr>
          <p:spPr>
            <a:xfrm>
              <a:off x="5643553" y="1700808"/>
              <a:ext cx="1593706" cy="369332"/>
            </a:xfrm>
            <a:prstGeom prst="rect">
              <a:avLst/>
            </a:prstGeom>
            <a:noFill/>
          </p:spPr>
          <p:txBody>
            <a:bodyPr wrap="none" rtlCol="0">
              <a:spAutoFit/>
            </a:bodyPr>
            <a:lstStyle/>
            <a:p>
              <a:r>
                <a:rPr kumimoji="1" lang="en-US" altLang="ja-JP" dirty="0">
                  <a:solidFill>
                    <a:schemeClr val="bg1"/>
                  </a:solidFill>
                </a:rPr>
                <a:t>Coolidge</a:t>
              </a:r>
              <a:r>
                <a:rPr kumimoji="1" lang="ja-JP" altLang="en-US" dirty="0">
                  <a:solidFill>
                    <a:schemeClr val="bg1"/>
                  </a:solidFill>
                </a:rPr>
                <a:t>隕石</a:t>
              </a:r>
            </a:p>
          </p:txBody>
        </p:sp>
      </p:grpSp>
      <p:grpSp>
        <p:nvGrpSpPr>
          <p:cNvPr id="18" name="グループ化 17">
            <a:extLst>
              <a:ext uri="{FF2B5EF4-FFF2-40B4-BE49-F238E27FC236}">
                <a16:creationId xmlns:a16="http://schemas.microsoft.com/office/drawing/2014/main" id="{7CA359D6-0B74-4265-BFC7-954A16AD15A3}"/>
              </a:ext>
            </a:extLst>
          </p:cNvPr>
          <p:cNvGrpSpPr/>
          <p:nvPr/>
        </p:nvGrpSpPr>
        <p:grpSpPr>
          <a:xfrm>
            <a:off x="5400233" y="4221088"/>
            <a:ext cx="3479558" cy="2476872"/>
            <a:chOff x="5400233" y="4221088"/>
            <a:chExt cx="3479558" cy="2476872"/>
          </a:xfrm>
        </p:grpSpPr>
        <p:pic>
          <p:nvPicPr>
            <p:cNvPr id="19" name="図 18">
              <a:extLst>
                <a:ext uri="{FF2B5EF4-FFF2-40B4-BE49-F238E27FC236}">
                  <a16:creationId xmlns:a16="http://schemas.microsoft.com/office/drawing/2014/main" id="{68296489-2FA6-4155-BF74-BD79FEBC63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129" y="4221088"/>
              <a:ext cx="3302496" cy="2476872"/>
            </a:xfrm>
            <a:prstGeom prst="rect">
              <a:avLst/>
            </a:prstGeom>
          </p:spPr>
        </p:pic>
        <p:sp>
          <p:nvSpPr>
            <p:cNvPr id="20" name="正方形/長方形 19">
              <a:extLst>
                <a:ext uri="{FF2B5EF4-FFF2-40B4-BE49-F238E27FC236}">
                  <a16:creationId xmlns:a16="http://schemas.microsoft.com/office/drawing/2014/main" id="{2669F86C-C3F7-43F7-97DE-D6FB62E9D3AC}"/>
                </a:ext>
              </a:extLst>
            </p:cNvPr>
            <p:cNvSpPr/>
            <p:nvPr/>
          </p:nvSpPr>
          <p:spPr>
            <a:xfrm>
              <a:off x="7142888" y="6427169"/>
              <a:ext cx="1736903" cy="253916"/>
            </a:xfrm>
            <a:prstGeom prst="rect">
              <a:avLst/>
            </a:prstGeom>
          </p:spPr>
          <p:txBody>
            <a:bodyPr wrap="square">
              <a:spAutoFit/>
            </a:bodyPr>
            <a:lstStyle/>
            <a:p>
              <a:r>
                <a:rPr lang="en-US" altLang="ja-JP" sz="1050" dirty="0"/>
                <a:t>http://new.meteoris.de</a:t>
              </a:r>
              <a:endParaRPr lang="ja-JP" altLang="en-US" sz="1050" dirty="0"/>
            </a:p>
          </p:txBody>
        </p:sp>
        <p:sp>
          <p:nvSpPr>
            <p:cNvPr id="21" name="テキスト ボックス 20">
              <a:extLst>
                <a:ext uri="{FF2B5EF4-FFF2-40B4-BE49-F238E27FC236}">
                  <a16:creationId xmlns:a16="http://schemas.microsoft.com/office/drawing/2014/main" id="{179C3245-27B5-49E1-94CD-07B85623C6DE}"/>
                </a:ext>
              </a:extLst>
            </p:cNvPr>
            <p:cNvSpPr txBox="1"/>
            <p:nvPr/>
          </p:nvSpPr>
          <p:spPr>
            <a:xfrm>
              <a:off x="5400233" y="4221088"/>
              <a:ext cx="1067921" cy="369332"/>
            </a:xfrm>
            <a:prstGeom prst="rect">
              <a:avLst/>
            </a:prstGeom>
            <a:noFill/>
          </p:spPr>
          <p:txBody>
            <a:bodyPr wrap="none" rtlCol="0">
              <a:spAutoFit/>
            </a:bodyPr>
            <a:lstStyle/>
            <a:p>
              <a:r>
                <a:rPr kumimoji="1" lang="en-US" altLang="ja-JP" dirty="0"/>
                <a:t>NWA801</a:t>
              </a:r>
              <a:endParaRPr kumimoji="1" lang="ja-JP" altLang="en-US" dirty="0"/>
            </a:p>
          </p:txBody>
        </p:sp>
      </p:grpSp>
      <p:sp>
        <p:nvSpPr>
          <p:cNvPr id="2" name="四角形: 角を丸くする 1">
            <a:extLst>
              <a:ext uri="{FF2B5EF4-FFF2-40B4-BE49-F238E27FC236}">
                <a16:creationId xmlns:a16="http://schemas.microsoft.com/office/drawing/2014/main" id="{CC06D3F8-4F33-49CF-9158-3371674DBA37}"/>
              </a:ext>
            </a:extLst>
          </p:cNvPr>
          <p:cNvSpPr/>
          <p:nvPr/>
        </p:nvSpPr>
        <p:spPr>
          <a:xfrm>
            <a:off x="258792" y="2045989"/>
            <a:ext cx="4829675" cy="1138110"/>
          </a:xfrm>
          <a:prstGeom prst="roundRect">
            <a:avLst/>
          </a:prstGeom>
          <a:noFill/>
          <a:ln w="254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BEE38BE9-B13B-42D2-A89C-EE17037AA970}"/>
              </a:ext>
            </a:extLst>
          </p:cNvPr>
          <p:cNvSpPr txBox="1"/>
          <p:nvPr/>
        </p:nvSpPr>
        <p:spPr>
          <a:xfrm>
            <a:off x="258792" y="229449"/>
            <a:ext cx="2954655"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コンドライト</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Tree>
    <p:extLst>
      <p:ext uri="{BB962C8B-B14F-4D97-AF65-F5344CB8AC3E}">
        <p14:creationId xmlns:p14="http://schemas.microsoft.com/office/powerpoint/2010/main" val="50476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5262979"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コンドリュールの成因論</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22" name="テキスト ボックス 21">
            <a:extLst>
              <a:ext uri="{FF2B5EF4-FFF2-40B4-BE49-F238E27FC236}">
                <a16:creationId xmlns:a16="http://schemas.microsoft.com/office/drawing/2014/main" id="{36A38663-09F1-4FE0-801A-CEE646788616}"/>
              </a:ext>
            </a:extLst>
          </p:cNvPr>
          <p:cNvSpPr txBox="1"/>
          <p:nvPr/>
        </p:nvSpPr>
        <p:spPr>
          <a:xfrm>
            <a:off x="424786" y="6064952"/>
            <a:ext cx="8212979" cy="461665"/>
          </a:xfrm>
          <a:prstGeom prst="rect">
            <a:avLst/>
          </a:prstGeom>
          <a:noFill/>
        </p:spPr>
        <p:txBody>
          <a:bodyPr wrap="square" rtlCol="0">
            <a:spAutoFit/>
          </a:bodyPr>
          <a:lstStyle/>
          <a:p>
            <a:pPr algn="ctr"/>
            <a:r>
              <a:rPr kumimoji="1" lang="ja-JP" altLang="en-US" sz="2400" dirty="0">
                <a:solidFill>
                  <a:schemeClr val="bg1">
                    <a:lumMod val="95000"/>
                  </a:schemeClr>
                </a:solidFill>
                <a:latin typeface="+mj-ea"/>
                <a:ea typeface="+mj-ea"/>
                <a:cs typeface="源柔ゴシック Normal" panose="020B0202020203020207" pitchFamily="50" charset="-128"/>
              </a:rPr>
              <a:t>コンドリュールが生まれた時の状態が保存されている</a:t>
            </a:r>
          </a:p>
        </p:txBody>
      </p:sp>
      <p:pic>
        <p:nvPicPr>
          <p:cNvPr id="2" name="図 1">
            <a:extLst>
              <a:ext uri="{FF2B5EF4-FFF2-40B4-BE49-F238E27FC236}">
                <a16:creationId xmlns:a16="http://schemas.microsoft.com/office/drawing/2014/main" id="{304FCFC9-79DD-496A-A873-9D27B7FC77BC}"/>
              </a:ext>
            </a:extLst>
          </p:cNvPr>
          <p:cNvPicPr>
            <a:picLocks noChangeAspect="1"/>
          </p:cNvPicPr>
          <p:nvPr/>
        </p:nvPicPr>
        <p:blipFill>
          <a:blip r:embed="rId2"/>
          <a:stretch>
            <a:fillRect/>
          </a:stretch>
        </p:blipFill>
        <p:spPr>
          <a:xfrm>
            <a:off x="445969" y="2641334"/>
            <a:ext cx="4117500" cy="2742255"/>
          </a:xfrm>
          <a:prstGeom prst="rect">
            <a:avLst/>
          </a:prstGeom>
        </p:spPr>
      </p:pic>
      <p:grpSp>
        <p:nvGrpSpPr>
          <p:cNvPr id="24" name="グループ化 23">
            <a:extLst>
              <a:ext uri="{FF2B5EF4-FFF2-40B4-BE49-F238E27FC236}">
                <a16:creationId xmlns:a16="http://schemas.microsoft.com/office/drawing/2014/main" id="{DBEEF501-CC97-4AA8-B390-378A3ECDF31F}"/>
              </a:ext>
            </a:extLst>
          </p:cNvPr>
          <p:cNvGrpSpPr/>
          <p:nvPr/>
        </p:nvGrpSpPr>
        <p:grpSpPr>
          <a:xfrm>
            <a:off x="5200810" y="2719293"/>
            <a:ext cx="2960895" cy="2664296"/>
            <a:chOff x="5643553" y="1700808"/>
            <a:chExt cx="2960895" cy="2664296"/>
          </a:xfrm>
        </p:grpSpPr>
        <p:pic>
          <p:nvPicPr>
            <p:cNvPr id="25" name="図 24">
              <a:extLst>
                <a:ext uri="{FF2B5EF4-FFF2-40B4-BE49-F238E27FC236}">
                  <a16:creationId xmlns:a16="http://schemas.microsoft.com/office/drawing/2014/main" id="{B9CB08F7-2C68-43CE-979F-702AA4701F29}"/>
                </a:ext>
              </a:extLst>
            </p:cNvPr>
            <p:cNvPicPr>
              <a:picLocks noChangeAspect="1"/>
            </p:cNvPicPr>
            <p:nvPr/>
          </p:nvPicPr>
          <p:blipFill rotWithShape="1">
            <a:blip r:embed="rId3">
              <a:extLst>
                <a:ext uri="{28A0092B-C50C-407E-A947-70E740481C1C}">
                  <a14:useLocalDpi xmlns:a14="http://schemas.microsoft.com/office/drawing/2010/main" val="0"/>
                </a:ext>
              </a:extLst>
            </a:blip>
            <a:srcRect l="7268" t="9517" r="17440"/>
            <a:stretch/>
          </p:blipFill>
          <p:spPr>
            <a:xfrm>
              <a:off x="5643553" y="1700808"/>
              <a:ext cx="2960895" cy="2664296"/>
            </a:xfrm>
            <a:prstGeom prst="rect">
              <a:avLst/>
            </a:prstGeom>
          </p:spPr>
        </p:pic>
        <p:sp>
          <p:nvSpPr>
            <p:cNvPr id="26" name="正方形/長方形 25">
              <a:extLst>
                <a:ext uri="{FF2B5EF4-FFF2-40B4-BE49-F238E27FC236}">
                  <a16:creationId xmlns:a16="http://schemas.microsoft.com/office/drawing/2014/main" id="{74E39269-FC97-4908-90EB-217A85F4485B}"/>
                </a:ext>
              </a:extLst>
            </p:cNvPr>
            <p:cNvSpPr/>
            <p:nvPr/>
          </p:nvSpPr>
          <p:spPr>
            <a:xfrm>
              <a:off x="5660586" y="4103494"/>
              <a:ext cx="1719726" cy="261610"/>
            </a:xfrm>
            <a:prstGeom prst="rect">
              <a:avLst/>
            </a:prstGeom>
          </p:spPr>
          <p:txBody>
            <a:bodyPr wrap="square">
              <a:spAutoFit/>
            </a:bodyPr>
            <a:lstStyle/>
            <a:p>
              <a:r>
                <a:rPr lang="en-US" altLang="ja-JP" sz="1050" dirty="0">
                  <a:solidFill>
                    <a:schemeClr val="bg1"/>
                  </a:solidFill>
                </a:rPr>
                <a:t>http://www.zeiss.co.jp</a:t>
              </a:r>
              <a:endParaRPr lang="ja-JP" altLang="en-US" sz="1050" dirty="0">
                <a:solidFill>
                  <a:schemeClr val="bg1"/>
                </a:solidFill>
              </a:endParaRPr>
            </a:p>
          </p:txBody>
        </p:sp>
        <p:sp>
          <p:nvSpPr>
            <p:cNvPr id="27" name="テキスト ボックス 26">
              <a:extLst>
                <a:ext uri="{FF2B5EF4-FFF2-40B4-BE49-F238E27FC236}">
                  <a16:creationId xmlns:a16="http://schemas.microsoft.com/office/drawing/2014/main" id="{4C340F99-3BFA-41E8-8D8F-BC8E779E3A33}"/>
                </a:ext>
              </a:extLst>
            </p:cNvPr>
            <p:cNvSpPr txBox="1"/>
            <p:nvPr/>
          </p:nvSpPr>
          <p:spPr>
            <a:xfrm>
              <a:off x="5643553" y="1700808"/>
              <a:ext cx="1569660" cy="369332"/>
            </a:xfrm>
            <a:prstGeom prst="rect">
              <a:avLst/>
            </a:prstGeom>
            <a:noFill/>
          </p:spPr>
          <p:txBody>
            <a:bodyPr wrap="none" rtlCol="0">
              <a:spAutoFit/>
            </a:bodyPr>
            <a:lstStyle/>
            <a:p>
              <a:r>
                <a:rPr kumimoji="1" lang="en-US" altLang="ja-JP" dirty="0">
                  <a:solidFill>
                    <a:schemeClr val="bg1"/>
                  </a:solidFill>
                </a:rPr>
                <a:t>Coolidge</a:t>
              </a:r>
              <a:r>
                <a:rPr kumimoji="1" lang="ja-JP" altLang="en-US" dirty="0">
                  <a:solidFill>
                    <a:schemeClr val="bg1"/>
                  </a:solidFill>
                </a:rPr>
                <a:t>隕石</a:t>
              </a:r>
            </a:p>
          </p:txBody>
        </p:sp>
      </p:grpSp>
      <p:sp>
        <p:nvSpPr>
          <p:cNvPr id="3" name="テキスト ボックス 2">
            <a:extLst>
              <a:ext uri="{FF2B5EF4-FFF2-40B4-BE49-F238E27FC236}">
                <a16:creationId xmlns:a16="http://schemas.microsoft.com/office/drawing/2014/main" id="{4A112133-A34F-4D61-B5DE-9670FD9E22AC}"/>
              </a:ext>
            </a:extLst>
          </p:cNvPr>
          <p:cNvSpPr txBox="1"/>
          <p:nvPr/>
        </p:nvSpPr>
        <p:spPr>
          <a:xfrm>
            <a:off x="1555789" y="1060446"/>
            <a:ext cx="6032421" cy="461665"/>
          </a:xfrm>
          <a:prstGeom prst="rect">
            <a:avLst/>
          </a:prstGeom>
          <a:noFill/>
        </p:spPr>
        <p:txBody>
          <a:bodyPr wrap="none" rtlCol="0">
            <a:spAutoFit/>
          </a:bodyPr>
          <a:lstStyle/>
          <a:p>
            <a:pPr algn="ctr"/>
            <a:r>
              <a:rPr kumimoji="1" lang="ja-JP" altLang="en-US" sz="2400" dirty="0">
                <a:solidFill>
                  <a:schemeClr val="bg1">
                    <a:lumMod val="95000"/>
                  </a:schemeClr>
                </a:solidFill>
                <a:latin typeface="+mj-ea"/>
                <a:ea typeface="+mj-ea"/>
                <a:cs typeface="源柔ゴシック Normal" panose="020B0202020203020207" pitchFamily="50" charset="-128"/>
              </a:rPr>
              <a:t>マグマのしずくが無重力で冷えて固まった</a:t>
            </a:r>
          </a:p>
        </p:txBody>
      </p:sp>
      <p:sp>
        <p:nvSpPr>
          <p:cNvPr id="7" name="楕円 6">
            <a:extLst>
              <a:ext uri="{FF2B5EF4-FFF2-40B4-BE49-F238E27FC236}">
                <a16:creationId xmlns:a16="http://schemas.microsoft.com/office/drawing/2014/main" id="{B8B84424-EB27-4A05-948C-2D015A4C597A}"/>
              </a:ext>
            </a:extLst>
          </p:cNvPr>
          <p:cNvSpPr/>
          <p:nvPr/>
        </p:nvSpPr>
        <p:spPr>
          <a:xfrm>
            <a:off x="1621022" y="1994177"/>
            <a:ext cx="375385" cy="394630"/>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05828FE7-B0F6-45FB-B594-EC3527C7D350}"/>
              </a:ext>
            </a:extLst>
          </p:cNvPr>
          <p:cNvSpPr/>
          <p:nvPr/>
        </p:nvSpPr>
        <p:spPr>
          <a:xfrm>
            <a:off x="2962348" y="1763587"/>
            <a:ext cx="375385" cy="39463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650BDE5D-8E7C-41F3-9B24-7C6252559B2B}"/>
              </a:ext>
            </a:extLst>
          </p:cNvPr>
          <p:cNvSpPr/>
          <p:nvPr/>
        </p:nvSpPr>
        <p:spPr>
          <a:xfrm>
            <a:off x="4553031" y="1713837"/>
            <a:ext cx="375385" cy="394630"/>
          </a:xfrm>
          <a:prstGeom prst="ellipse">
            <a:avLst/>
          </a:prstGeom>
          <a:solidFill>
            <a:srgbClr val="6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D59A9D4A-BC8E-4B4B-AA2F-CC174F1F9EB4}"/>
              </a:ext>
            </a:extLst>
          </p:cNvPr>
          <p:cNvSpPr/>
          <p:nvPr/>
        </p:nvSpPr>
        <p:spPr>
          <a:xfrm>
            <a:off x="7099534" y="1695142"/>
            <a:ext cx="375385" cy="394630"/>
          </a:xfrm>
          <a:prstGeom prst="ellipse">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D06B6E2A-2E08-4C85-A520-B4D6AD8CB895}"/>
              </a:ext>
            </a:extLst>
          </p:cNvPr>
          <p:cNvSpPr/>
          <p:nvPr/>
        </p:nvSpPr>
        <p:spPr>
          <a:xfrm>
            <a:off x="671008" y="1571017"/>
            <a:ext cx="276160" cy="285863"/>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253A3231-C5FD-4875-ACB2-8F7E772C1CD0}"/>
              </a:ext>
            </a:extLst>
          </p:cNvPr>
          <p:cNvSpPr/>
          <p:nvPr/>
        </p:nvSpPr>
        <p:spPr>
          <a:xfrm>
            <a:off x="2072067" y="1776380"/>
            <a:ext cx="280862" cy="27320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34D6CB2C-C06E-4B73-921A-67306A330162}"/>
              </a:ext>
            </a:extLst>
          </p:cNvPr>
          <p:cNvSpPr/>
          <p:nvPr/>
        </p:nvSpPr>
        <p:spPr>
          <a:xfrm>
            <a:off x="3621855" y="2104518"/>
            <a:ext cx="274340" cy="288641"/>
          </a:xfrm>
          <a:prstGeom prst="ellipse">
            <a:avLst/>
          </a:prstGeom>
          <a:solidFill>
            <a:srgbClr val="6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B40819FD-2CAC-4364-9C40-7804C57AAC72}"/>
              </a:ext>
            </a:extLst>
          </p:cNvPr>
          <p:cNvSpPr/>
          <p:nvPr/>
        </p:nvSpPr>
        <p:spPr>
          <a:xfrm>
            <a:off x="6099619" y="1972319"/>
            <a:ext cx="274339" cy="288641"/>
          </a:xfrm>
          <a:prstGeom prst="ellipse">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B257D7DB-E838-40C8-B25D-AD5E2927DB54}"/>
              </a:ext>
            </a:extLst>
          </p:cNvPr>
          <p:cNvSpPr/>
          <p:nvPr/>
        </p:nvSpPr>
        <p:spPr>
          <a:xfrm>
            <a:off x="7890856" y="1933649"/>
            <a:ext cx="580915" cy="550417"/>
          </a:xfrm>
          <a:prstGeom prst="ellipse">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6AECADFA-4AE5-460D-A14D-85B35BBDB100}"/>
              </a:ext>
            </a:extLst>
          </p:cNvPr>
          <p:cNvSpPr/>
          <p:nvPr/>
        </p:nvSpPr>
        <p:spPr>
          <a:xfrm>
            <a:off x="5142602" y="1614010"/>
            <a:ext cx="580915" cy="594847"/>
          </a:xfrm>
          <a:prstGeom prst="ellipse">
            <a:avLst/>
          </a:prstGeom>
          <a:solidFill>
            <a:srgbClr val="6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9A4E6C9-73EC-4476-8CA7-8D1D5BCDE662}"/>
              </a:ext>
            </a:extLst>
          </p:cNvPr>
          <p:cNvSpPr txBox="1"/>
          <p:nvPr/>
        </p:nvSpPr>
        <p:spPr>
          <a:xfrm>
            <a:off x="424786" y="5121979"/>
            <a:ext cx="492443" cy="276999"/>
          </a:xfrm>
          <a:prstGeom prst="rect">
            <a:avLst/>
          </a:prstGeom>
          <a:noFill/>
        </p:spPr>
        <p:txBody>
          <a:bodyPr wrap="none" rtlCol="0">
            <a:spAutoFit/>
          </a:bodyPr>
          <a:lstStyle/>
          <a:p>
            <a:r>
              <a:rPr kumimoji="1" lang="en-US" altLang="ja-JP" sz="1200" dirty="0"/>
              <a:t>JAXA</a:t>
            </a:r>
            <a:endParaRPr kumimoji="1" lang="ja-JP" altLang="en-US" sz="1200" dirty="0"/>
          </a:p>
        </p:txBody>
      </p:sp>
    </p:spTree>
    <p:extLst>
      <p:ext uri="{BB962C8B-B14F-4D97-AF65-F5344CB8AC3E}">
        <p14:creationId xmlns:p14="http://schemas.microsoft.com/office/powerpoint/2010/main" val="260552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519913D1-1BC5-4F27-B685-E5F4E63C45DF}"/>
              </a:ext>
            </a:extLst>
          </p:cNvPr>
          <p:cNvSpPr txBox="1"/>
          <p:nvPr/>
        </p:nvSpPr>
        <p:spPr>
          <a:xfrm>
            <a:off x="263427" y="1299616"/>
            <a:ext cx="5040094" cy="2677656"/>
          </a:xfrm>
          <a:prstGeom prst="rect">
            <a:avLst/>
          </a:prstGeom>
          <a:noFill/>
        </p:spPr>
        <p:txBody>
          <a:bodyPr wrap="square" rtlCol="0">
            <a:spAutoFit/>
          </a:bodyPr>
          <a:lstStyle/>
          <a:p>
            <a:r>
              <a:rPr kumimoji="1" lang="ja-JP" altLang="en-US"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コンドライト</a:t>
            </a:r>
            <a:endParaRPr kumimoji="1" lang="en-US" altLang="ja-JP"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endParaRPr kumimoji="1" lang="en-US" altLang="ja-JP"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marL="342900" indent="-342900">
              <a:buFont typeface="Arial" panose="020B0604020202020204" pitchFamily="34" charset="0"/>
              <a:buChar char="•"/>
            </a:pPr>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丸い粒子（</a:t>
            </a:r>
            <a:r>
              <a:rPr lang="ja-JP" altLang="en-US" sz="2400" dirty="0">
                <a:solidFill>
                  <a:schemeClr val="accent4">
                    <a:lumMod val="20000"/>
                    <a:lumOff val="80000"/>
                  </a:schemeClr>
                </a:solidFill>
                <a:latin typeface="源ノ角ゴシック Medium" panose="020B0600000000000000" pitchFamily="34" charset="-128"/>
                <a:ea typeface="源ノ角ゴシック Medium" panose="020B0600000000000000" pitchFamily="34" charset="-128"/>
                <a:cs typeface="源柔ゴシック Medium" panose="020B0402020203020207" pitchFamily="50" charset="-128"/>
              </a:rPr>
              <a:t>コンドリュール</a:t>
            </a:r>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）とチリ（</a:t>
            </a:r>
            <a:r>
              <a:rPr lang="ja-JP" altLang="en-US" sz="2400" dirty="0">
                <a:solidFill>
                  <a:schemeClr val="accent4">
                    <a:lumMod val="20000"/>
                    <a:lumOff val="80000"/>
                  </a:schemeClr>
                </a:solidFill>
                <a:latin typeface="源ノ角ゴシック Medium" panose="020B0600000000000000" pitchFamily="34" charset="-128"/>
                <a:ea typeface="源ノ角ゴシック Medium" panose="020B0600000000000000" pitchFamily="34" charset="-128"/>
                <a:cs typeface="源柔ゴシック Normal" panose="020B0202020203020207" pitchFamily="50" charset="-128"/>
              </a:rPr>
              <a:t>マトリクス</a:t>
            </a:r>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）からできている</a:t>
            </a:r>
            <a:endParaRPr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pPr marL="342900" indent="-342900">
              <a:buFont typeface="Arial" panose="020B0604020202020204" pitchFamily="34" charset="0"/>
              <a:buChar char="•"/>
            </a:pPr>
            <a:endParaRPr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pPr marL="342900" indent="-342900">
              <a:buFont typeface="Arial" panose="020B0604020202020204" pitchFamily="34" charset="0"/>
              <a:buChar char="•"/>
            </a:pPr>
            <a:r>
              <a:rPr kumimoji="1"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金属鉄が含まれる</a:t>
            </a:r>
            <a:endParaRPr kumimoji="1"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p:txBody>
      </p:sp>
      <p:grpSp>
        <p:nvGrpSpPr>
          <p:cNvPr id="14" name="グループ化 13">
            <a:extLst>
              <a:ext uri="{FF2B5EF4-FFF2-40B4-BE49-F238E27FC236}">
                <a16:creationId xmlns:a16="http://schemas.microsoft.com/office/drawing/2014/main" id="{52A9A27E-3841-49FD-94DD-915C08B314B0}"/>
              </a:ext>
            </a:extLst>
          </p:cNvPr>
          <p:cNvGrpSpPr/>
          <p:nvPr/>
        </p:nvGrpSpPr>
        <p:grpSpPr>
          <a:xfrm>
            <a:off x="5406129" y="1398386"/>
            <a:ext cx="2960895" cy="2664296"/>
            <a:chOff x="5643553" y="1700808"/>
            <a:chExt cx="2960895" cy="2664296"/>
          </a:xfrm>
        </p:grpSpPr>
        <p:pic>
          <p:nvPicPr>
            <p:cNvPr id="15" name="図 14">
              <a:extLst>
                <a:ext uri="{FF2B5EF4-FFF2-40B4-BE49-F238E27FC236}">
                  <a16:creationId xmlns:a16="http://schemas.microsoft.com/office/drawing/2014/main" id="{3423B57F-B664-4C12-8352-F710B39D889C}"/>
                </a:ext>
              </a:extLst>
            </p:cNvPr>
            <p:cNvPicPr>
              <a:picLocks noChangeAspect="1"/>
            </p:cNvPicPr>
            <p:nvPr/>
          </p:nvPicPr>
          <p:blipFill rotWithShape="1">
            <a:blip r:embed="rId2">
              <a:extLst>
                <a:ext uri="{28A0092B-C50C-407E-A947-70E740481C1C}">
                  <a14:useLocalDpi xmlns:a14="http://schemas.microsoft.com/office/drawing/2010/main" val="0"/>
                </a:ext>
              </a:extLst>
            </a:blip>
            <a:srcRect l="7268" t="9517" r="17440"/>
            <a:stretch/>
          </p:blipFill>
          <p:spPr>
            <a:xfrm>
              <a:off x="5643553" y="1700808"/>
              <a:ext cx="2960895" cy="2664296"/>
            </a:xfrm>
            <a:prstGeom prst="rect">
              <a:avLst/>
            </a:prstGeom>
          </p:spPr>
        </p:pic>
        <p:sp>
          <p:nvSpPr>
            <p:cNvPr id="16" name="正方形/長方形 15">
              <a:extLst>
                <a:ext uri="{FF2B5EF4-FFF2-40B4-BE49-F238E27FC236}">
                  <a16:creationId xmlns:a16="http://schemas.microsoft.com/office/drawing/2014/main" id="{4AEA3DAE-20EF-4DCE-973A-AFB3F5A75887}"/>
                </a:ext>
              </a:extLst>
            </p:cNvPr>
            <p:cNvSpPr/>
            <p:nvPr/>
          </p:nvSpPr>
          <p:spPr>
            <a:xfrm>
              <a:off x="5660586" y="4103494"/>
              <a:ext cx="1719726" cy="261610"/>
            </a:xfrm>
            <a:prstGeom prst="rect">
              <a:avLst/>
            </a:prstGeom>
          </p:spPr>
          <p:txBody>
            <a:bodyPr wrap="square">
              <a:spAutoFit/>
            </a:bodyPr>
            <a:lstStyle/>
            <a:p>
              <a:r>
                <a:rPr lang="en-US" altLang="ja-JP" sz="1050" dirty="0">
                  <a:solidFill>
                    <a:schemeClr val="bg1"/>
                  </a:solidFill>
                </a:rPr>
                <a:t>http://www.zeiss.co.jp</a:t>
              </a:r>
              <a:endParaRPr lang="ja-JP" altLang="en-US" sz="1050" dirty="0">
                <a:solidFill>
                  <a:schemeClr val="bg1"/>
                </a:solidFill>
              </a:endParaRPr>
            </a:p>
          </p:txBody>
        </p:sp>
        <p:sp>
          <p:nvSpPr>
            <p:cNvPr id="17" name="テキスト ボックス 16">
              <a:extLst>
                <a:ext uri="{FF2B5EF4-FFF2-40B4-BE49-F238E27FC236}">
                  <a16:creationId xmlns:a16="http://schemas.microsoft.com/office/drawing/2014/main" id="{D35C169C-7E29-477B-AF3B-EA596032D27B}"/>
                </a:ext>
              </a:extLst>
            </p:cNvPr>
            <p:cNvSpPr txBox="1"/>
            <p:nvPr/>
          </p:nvSpPr>
          <p:spPr>
            <a:xfrm>
              <a:off x="5643553" y="1700808"/>
              <a:ext cx="1569660" cy="369332"/>
            </a:xfrm>
            <a:prstGeom prst="rect">
              <a:avLst/>
            </a:prstGeom>
            <a:noFill/>
          </p:spPr>
          <p:txBody>
            <a:bodyPr wrap="none" rtlCol="0">
              <a:spAutoFit/>
            </a:bodyPr>
            <a:lstStyle/>
            <a:p>
              <a:r>
                <a:rPr kumimoji="1" lang="en-US" altLang="ja-JP" dirty="0">
                  <a:solidFill>
                    <a:schemeClr val="bg1"/>
                  </a:solidFill>
                </a:rPr>
                <a:t>Coolidge</a:t>
              </a:r>
              <a:r>
                <a:rPr kumimoji="1" lang="ja-JP" altLang="en-US" dirty="0">
                  <a:solidFill>
                    <a:schemeClr val="bg1"/>
                  </a:solidFill>
                </a:rPr>
                <a:t>隕石</a:t>
              </a:r>
            </a:p>
          </p:txBody>
        </p:sp>
      </p:grpSp>
      <p:grpSp>
        <p:nvGrpSpPr>
          <p:cNvPr id="18" name="グループ化 17">
            <a:extLst>
              <a:ext uri="{FF2B5EF4-FFF2-40B4-BE49-F238E27FC236}">
                <a16:creationId xmlns:a16="http://schemas.microsoft.com/office/drawing/2014/main" id="{7CA359D6-0B74-4265-BFC7-954A16AD15A3}"/>
              </a:ext>
            </a:extLst>
          </p:cNvPr>
          <p:cNvGrpSpPr/>
          <p:nvPr/>
        </p:nvGrpSpPr>
        <p:grpSpPr>
          <a:xfrm>
            <a:off x="5400233" y="4221088"/>
            <a:ext cx="3479558" cy="2476872"/>
            <a:chOff x="5400233" y="4221088"/>
            <a:chExt cx="3479558" cy="2476872"/>
          </a:xfrm>
        </p:grpSpPr>
        <p:pic>
          <p:nvPicPr>
            <p:cNvPr id="19" name="図 18">
              <a:extLst>
                <a:ext uri="{FF2B5EF4-FFF2-40B4-BE49-F238E27FC236}">
                  <a16:creationId xmlns:a16="http://schemas.microsoft.com/office/drawing/2014/main" id="{68296489-2FA6-4155-BF74-BD79FEBC63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129" y="4221088"/>
              <a:ext cx="3302496" cy="2476872"/>
            </a:xfrm>
            <a:prstGeom prst="rect">
              <a:avLst/>
            </a:prstGeom>
          </p:spPr>
        </p:pic>
        <p:sp>
          <p:nvSpPr>
            <p:cNvPr id="20" name="正方形/長方形 19">
              <a:extLst>
                <a:ext uri="{FF2B5EF4-FFF2-40B4-BE49-F238E27FC236}">
                  <a16:creationId xmlns:a16="http://schemas.microsoft.com/office/drawing/2014/main" id="{2669F86C-C3F7-43F7-97DE-D6FB62E9D3AC}"/>
                </a:ext>
              </a:extLst>
            </p:cNvPr>
            <p:cNvSpPr/>
            <p:nvPr/>
          </p:nvSpPr>
          <p:spPr>
            <a:xfrm>
              <a:off x="7142888" y="6427169"/>
              <a:ext cx="1736903" cy="253916"/>
            </a:xfrm>
            <a:prstGeom prst="rect">
              <a:avLst/>
            </a:prstGeom>
          </p:spPr>
          <p:txBody>
            <a:bodyPr wrap="square">
              <a:spAutoFit/>
            </a:bodyPr>
            <a:lstStyle/>
            <a:p>
              <a:r>
                <a:rPr lang="en-US" altLang="ja-JP" sz="1050" dirty="0"/>
                <a:t>http://new.meteoris.de</a:t>
              </a:r>
              <a:endParaRPr lang="ja-JP" altLang="en-US" sz="1050" dirty="0"/>
            </a:p>
          </p:txBody>
        </p:sp>
        <p:sp>
          <p:nvSpPr>
            <p:cNvPr id="21" name="テキスト ボックス 20">
              <a:extLst>
                <a:ext uri="{FF2B5EF4-FFF2-40B4-BE49-F238E27FC236}">
                  <a16:creationId xmlns:a16="http://schemas.microsoft.com/office/drawing/2014/main" id="{179C3245-27B5-49E1-94CD-07B85623C6DE}"/>
                </a:ext>
              </a:extLst>
            </p:cNvPr>
            <p:cNvSpPr txBox="1"/>
            <p:nvPr/>
          </p:nvSpPr>
          <p:spPr>
            <a:xfrm>
              <a:off x="5400233" y="4221088"/>
              <a:ext cx="877163" cy="369332"/>
            </a:xfrm>
            <a:prstGeom prst="rect">
              <a:avLst/>
            </a:prstGeom>
            <a:noFill/>
          </p:spPr>
          <p:txBody>
            <a:bodyPr wrap="none" rtlCol="0">
              <a:spAutoFit/>
            </a:bodyPr>
            <a:lstStyle/>
            <a:p>
              <a:r>
                <a:rPr kumimoji="1" lang="en-US" altLang="ja-JP" dirty="0"/>
                <a:t>NWA801</a:t>
              </a:r>
              <a:endParaRPr kumimoji="1" lang="ja-JP" altLang="en-US" dirty="0"/>
            </a:p>
          </p:txBody>
        </p:sp>
      </p:grpSp>
      <p:sp>
        <p:nvSpPr>
          <p:cNvPr id="2" name="四角形: 角を丸くする 1">
            <a:extLst>
              <a:ext uri="{FF2B5EF4-FFF2-40B4-BE49-F238E27FC236}">
                <a16:creationId xmlns:a16="http://schemas.microsoft.com/office/drawing/2014/main" id="{CC06D3F8-4F33-49CF-9158-3371674DBA37}"/>
              </a:ext>
            </a:extLst>
          </p:cNvPr>
          <p:cNvSpPr/>
          <p:nvPr/>
        </p:nvSpPr>
        <p:spPr>
          <a:xfrm>
            <a:off x="258792" y="3480332"/>
            <a:ext cx="4829675" cy="435379"/>
          </a:xfrm>
          <a:prstGeom prst="roundRect">
            <a:avLst>
              <a:gd name="adj" fmla="val 41948"/>
            </a:avLst>
          </a:prstGeom>
          <a:noFill/>
          <a:ln w="254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E49902F7-E517-4F92-834E-01EF6DD32E3F}"/>
              </a:ext>
            </a:extLst>
          </p:cNvPr>
          <p:cNvSpPr txBox="1"/>
          <p:nvPr/>
        </p:nvSpPr>
        <p:spPr>
          <a:xfrm>
            <a:off x="258792" y="229449"/>
            <a:ext cx="2954655"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コンドライト</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Tree>
    <p:extLst>
      <p:ext uri="{BB962C8B-B14F-4D97-AF65-F5344CB8AC3E}">
        <p14:creationId xmlns:p14="http://schemas.microsoft.com/office/powerpoint/2010/main" val="143707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6186309"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地球とコンドライトの金属鉄</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9" name="テキスト ボックス 8">
            <a:extLst>
              <a:ext uri="{FF2B5EF4-FFF2-40B4-BE49-F238E27FC236}">
                <a16:creationId xmlns:a16="http://schemas.microsoft.com/office/drawing/2014/main" id="{A86FBFBB-03A9-4878-98AB-82C300BEE4B7}"/>
              </a:ext>
            </a:extLst>
          </p:cNvPr>
          <p:cNvSpPr txBox="1"/>
          <p:nvPr/>
        </p:nvSpPr>
        <p:spPr>
          <a:xfrm>
            <a:off x="324684" y="5762468"/>
            <a:ext cx="8494634" cy="830997"/>
          </a:xfrm>
          <a:prstGeom prst="rect">
            <a:avLst/>
          </a:prstGeom>
          <a:noFill/>
        </p:spPr>
        <p:txBody>
          <a:bodyPr wrap="none" rtlCol="0">
            <a:spAutoFit/>
          </a:bodyPr>
          <a:lstStyle/>
          <a:p>
            <a:pPr algn="ctr"/>
            <a:r>
              <a:rPr kumimoji="1" lang="ja-JP" altLang="en-US" sz="2400" dirty="0">
                <a:solidFill>
                  <a:schemeClr val="bg1">
                    <a:lumMod val="95000"/>
                  </a:schemeClr>
                </a:solidFill>
              </a:rPr>
              <a:t>コンドライトは一度も惑星になったことがない岩石であり</a:t>
            </a:r>
            <a:endParaRPr kumimoji="1" lang="en-US" altLang="ja-JP" sz="2400" dirty="0">
              <a:solidFill>
                <a:schemeClr val="bg1">
                  <a:lumMod val="95000"/>
                </a:schemeClr>
              </a:solidFill>
            </a:endParaRPr>
          </a:p>
          <a:p>
            <a:pPr algn="ctr"/>
            <a:r>
              <a:rPr kumimoji="1" lang="ja-JP" altLang="en-US" sz="2400" dirty="0">
                <a:solidFill>
                  <a:schemeClr val="bg1">
                    <a:lumMod val="95000"/>
                  </a:schemeClr>
                </a:solidFill>
              </a:rPr>
              <a:t>惑星の材料でもある</a:t>
            </a:r>
            <a:endParaRPr kumimoji="1" lang="en-US" altLang="ja-JP" sz="2400" dirty="0">
              <a:solidFill>
                <a:schemeClr val="bg1">
                  <a:lumMod val="95000"/>
                </a:schemeClr>
              </a:solidFill>
            </a:endParaRPr>
          </a:p>
        </p:txBody>
      </p:sp>
      <p:pic>
        <p:nvPicPr>
          <p:cNvPr id="3" name="図 2">
            <a:extLst>
              <a:ext uri="{FF2B5EF4-FFF2-40B4-BE49-F238E27FC236}">
                <a16:creationId xmlns:a16="http://schemas.microsoft.com/office/drawing/2014/main" id="{0BE63F8C-4A12-4463-8217-45067D7DE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6833" y="1095532"/>
            <a:ext cx="4901959" cy="4242713"/>
          </a:xfrm>
          <a:prstGeom prst="rect">
            <a:avLst/>
          </a:prstGeom>
        </p:spPr>
      </p:pic>
      <p:pic>
        <p:nvPicPr>
          <p:cNvPr id="11" name="図 10">
            <a:extLst>
              <a:ext uri="{FF2B5EF4-FFF2-40B4-BE49-F238E27FC236}">
                <a16:creationId xmlns:a16="http://schemas.microsoft.com/office/drawing/2014/main" id="{569E9369-9DB7-4C97-96E7-86419FCB7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792" y="1095532"/>
            <a:ext cx="3602675" cy="4242720"/>
          </a:xfrm>
          <a:prstGeom prst="rect">
            <a:avLst/>
          </a:prstGeom>
        </p:spPr>
      </p:pic>
      <p:sp>
        <p:nvSpPr>
          <p:cNvPr id="2" name="テキスト ボックス 1">
            <a:extLst>
              <a:ext uri="{FF2B5EF4-FFF2-40B4-BE49-F238E27FC236}">
                <a16:creationId xmlns:a16="http://schemas.microsoft.com/office/drawing/2014/main" id="{E2AF2A57-F4A2-42AE-9F83-B1E48EBACA82}"/>
              </a:ext>
            </a:extLst>
          </p:cNvPr>
          <p:cNvSpPr txBox="1"/>
          <p:nvPr/>
        </p:nvSpPr>
        <p:spPr>
          <a:xfrm>
            <a:off x="3061248" y="1095531"/>
            <a:ext cx="800219" cy="276999"/>
          </a:xfrm>
          <a:prstGeom prst="rect">
            <a:avLst/>
          </a:prstGeom>
          <a:noFill/>
        </p:spPr>
        <p:txBody>
          <a:bodyPr wrap="none" rtlCol="0">
            <a:spAutoFit/>
          </a:bodyPr>
          <a:lstStyle/>
          <a:p>
            <a:r>
              <a:rPr kumimoji="1" lang="ja-JP" altLang="en-US" sz="1200" dirty="0"/>
              <a:t>地学図表</a:t>
            </a:r>
          </a:p>
        </p:txBody>
      </p:sp>
      <p:sp>
        <p:nvSpPr>
          <p:cNvPr id="8" name="テキスト ボックス 7">
            <a:extLst>
              <a:ext uri="{FF2B5EF4-FFF2-40B4-BE49-F238E27FC236}">
                <a16:creationId xmlns:a16="http://schemas.microsoft.com/office/drawing/2014/main" id="{FFD078DC-10BE-4274-A64A-F95C786861C2}"/>
              </a:ext>
            </a:extLst>
          </p:cNvPr>
          <p:cNvSpPr txBox="1"/>
          <p:nvPr/>
        </p:nvSpPr>
        <p:spPr>
          <a:xfrm>
            <a:off x="8098573" y="1106659"/>
            <a:ext cx="800219" cy="276999"/>
          </a:xfrm>
          <a:prstGeom prst="rect">
            <a:avLst/>
          </a:prstGeom>
          <a:noFill/>
        </p:spPr>
        <p:txBody>
          <a:bodyPr wrap="none" rtlCol="0">
            <a:spAutoFit/>
          </a:bodyPr>
          <a:lstStyle/>
          <a:p>
            <a:r>
              <a:rPr kumimoji="1" lang="ja-JP" altLang="en-US" sz="1200" dirty="0"/>
              <a:t>地学図表</a:t>
            </a:r>
          </a:p>
        </p:txBody>
      </p:sp>
    </p:spTree>
    <p:extLst>
      <p:ext uri="{BB962C8B-B14F-4D97-AF65-F5344CB8AC3E}">
        <p14:creationId xmlns:p14="http://schemas.microsoft.com/office/powerpoint/2010/main" val="421002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239E1BF6-287F-4BFE-9E3B-4EA9F944ED00}"/>
              </a:ext>
            </a:extLst>
          </p:cNvPr>
          <p:cNvSpPr txBox="1"/>
          <p:nvPr/>
        </p:nvSpPr>
        <p:spPr>
          <a:xfrm>
            <a:off x="1275649" y="2228845"/>
            <a:ext cx="6592702" cy="2862322"/>
          </a:xfrm>
          <a:prstGeom prst="rect">
            <a:avLst/>
          </a:prstGeom>
          <a:noFill/>
        </p:spPr>
        <p:txBody>
          <a:bodyPr wrap="none" rtlCol="0">
            <a:spAutoFit/>
          </a:bodyPr>
          <a:lstStyle/>
          <a:p>
            <a:pPr algn="ctr"/>
            <a:r>
              <a:rPr lang="en-US" altLang="ja-JP" sz="4000" i="1" dirty="0">
                <a:solidFill>
                  <a:schemeClr val="bg1">
                    <a:lumMod val="95000"/>
                  </a:schemeClr>
                </a:solidFill>
                <a:latin typeface="Century" panose="02040604050505020304" pitchFamily="18" charset="0"/>
              </a:rPr>
              <a:t>All are from the dust, </a:t>
            </a:r>
          </a:p>
          <a:p>
            <a:pPr algn="ctr"/>
            <a:r>
              <a:rPr lang="en-US" altLang="ja-JP" sz="4000" i="1" dirty="0">
                <a:solidFill>
                  <a:schemeClr val="bg1">
                    <a:lumMod val="95000"/>
                  </a:schemeClr>
                </a:solidFill>
                <a:latin typeface="Century" panose="02040604050505020304" pitchFamily="18" charset="0"/>
              </a:rPr>
              <a:t>and all turn to dust again. </a:t>
            </a:r>
          </a:p>
          <a:p>
            <a:pPr algn="ctr"/>
            <a:endParaRPr lang="en-US" altLang="ja-JP" sz="4000" i="1" dirty="0">
              <a:solidFill>
                <a:schemeClr val="bg1">
                  <a:lumMod val="95000"/>
                </a:schemeClr>
              </a:solidFill>
              <a:latin typeface="Century" panose="02040604050505020304" pitchFamily="18" charset="0"/>
            </a:endParaRPr>
          </a:p>
          <a:p>
            <a:pPr algn="ctr"/>
            <a:r>
              <a:rPr kumimoji="1" lang="ja-JP" altLang="en-US" sz="2000" i="1" dirty="0">
                <a:solidFill>
                  <a:schemeClr val="bg1">
                    <a:lumMod val="95000"/>
                  </a:schemeClr>
                </a:solidFill>
                <a:latin typeface="Century" panose="02040604050505020304" pitchFamily="18" charset="0"/>
              </a:rPr>
              <a:t>すべては塵から生まれ，すべては再び塵へと還る</a:t>
            </a:r>
            <a:endParaRPr kumimoji="1" lang="en-US" altLang="ja-JP" sz="2000" i="1" dirty="0">
              <a:solidFill>
                <a:schemeClr val="bg1">
                  <a:lumMod val="95000"/>
                </a:schemeClr>
              </a:solidFill>
              <a:latin typeface="Century" panose="02040604050505020304" pitchFamily="18" charset="0"/>
            </a:endParaRPr>
          </a:p>
          <a:p>
            <a:pPr algn="ctr"/>
            <a:endParaRPr kumimoji="1" lang="en-US" altLang="ja-JP" sz="2000" i="1" dirty="0">
              <a:solidFill>
                <a:schemeClr val="bg1">
                  <a:lumMod val="95000"/>
                </a:schemeClr>
              </a:solidFill>
              <a:latin typeface="Century" panose="02040604050505020304" pitchFamily="18" charset="0"/>
            </a:endParaRPr>
          </a:p>
          <a:p>
            <a:pPr algn="r"/>
            <a:r>
              <a:rPr kumimoji="1" lang="en-US" altLang="ja-JP" sz="2000" dirty="0">
                <a:solidFill>
                  <a:schemeClr val="bg1">
                    <a:lumMod val="95000"/>
                  </a:schemeClr>
                </a:solidFill>
                <a:latin typeface="Century" panose="02040604050505020304" pitchFamily="18" charset="0"/>
              </a:rPr>
              <a:t>—</a:t>
            </a:r>
            <a:r>
              <a:rPr kumimoji="1" lang="ja-JP" altLang="en-US" sz="2000" dirty="0">
                <a:solidFill>
                  <a:schemeClr val="bg1">
                    <a:lumMod val="95000"/>
                  </a:schemeClr>
                </a:solidFill>
                <a:latin typeface="+mn-ea"/>
              </a:rPr>
              <a:t>コヘレトの言葉</a:t>
            </a:r>
            <a:r>
              <a:rPr kumimoji="1" lang="en-US" altLang="ja-JP" sz="2000" dirty="0">
                <a:solidFill>
                  <a:schemeClr val="bg1">
                    <a:lumMod val="95000"/>
                  </a:schemeClr>
                </a:solidFill>
                <a:latin typeface="+mn-ea"/>
              </a:rPr>
              <a:t> 3:20</a:t>
            </a:r>
            <a:endParaRPr kumimoji="1" lang="ja-JP" altLang="en-US" sz="2000" dirty="0">
              <a:solidFill>
                <a:schemeClr val="bg1">
                  <a:lumMod val="95000"/>
                </a:schemeClr>
              </a:solidFill>
              <a:latin typeface="Century" panose="02040604050505020304" pitchFamily="18" charset="0"/>
            </a:endParaRPr>
          </a:p>
        </p:txBody>
      </p:sp>
    </p:spTree>
    <p:extLst>
      <p:ext uri="{BB962C8B-B14F-4D97-AF65-F5344CB8AC3E}">
        <p14:creationId xmlns:p14="http://schemas.microsoft.com/office/powerpoint/2010/main" val="163650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7109639"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コンドライトに含まれている元素</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pic>
        <p:nvPicPr>
          <p:cNvPr id="3" name="図 2">
            <a:extLst>
              <a:ext uri="{FF2B5EF4-FFF2-40B4-BE49-F238E27FC236}">
                <a16:creationId xmlns:a16="http://schemas.microsoft.com/office/drawing/2014/main" id="{8980D15A-527B-4921-80D2-06483420B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644" y="1275016"/>
            <a:ext cx="5257800" cy="5057775"/>
          </a:xfrm>
          <a:prstGeom prst="rect">
            <a:avLst/>
          </a:prstGeom>
        </p:spPr>
      </p:pic>
      <p:sp>
        <p:nvSpPr>
          <p:cNvPr id="2" name="テキスト ボックス 1">
            <a:extLst>
              <a:ext uri="{FF2B5EF4-FFF2-40B4-BE49-F238E27FC236}">
                <a16:creationId xmlns:a16="http://schemas.microsoft.com/office/drawing/2014/main" id="{861CF82F-180D-474D-BEFD-3EED36022A11}"/>
              </a:ext>
            </a:extLst>
          </p:cNvPr>
          <p:cNvSpPr txBox="1"/>
          <p:nvPr/>
        </p:nvSpPr>
        <p:spPr>
          <a:xfrm>
            <a:off x="4673600" y="2574391"/>
            <a:ext cx="1031051" cy="261610"/>
          </a:xfrm>
          <a:prstGeom prst="rect">
            <a:avLst/>
          </a:prstGeom>
          <a:noFill/>
        </p:spPr>
        <p:txBody>
          <a:bodyPr wrap="none" rtlCol="0">
            <a:spAutoFit/>
          </a:bodyPr>
          <a:lstStyle/>
          <a:p>
            <a:r>
              <a:rPr kumimoji="1" lang="ja-JP" altLang="en-US" sz="1050" dirty="0">
                <a:solidFill>
                  <a:srgbClr val="0070C0"/>
                </a:solidFill>
              </a:rPr>
              <a:t>アルミニウム</a:t>
            </a:r>
          </a:p>
        </p:txBody>
      </p:sp>
      <p:sp>
        <p:nvSpPr>
          <p:cNvPr id="8" name="テキスト ボックス 7">
            <a:extLst>
              <a:ext uri="{FF2B5EF4-FFF2-40B4-BE49-F238E27FC236}">
                <a16:creationId xmlns:a16="http://schemas.microsoft.com/office/drawing/2014/main" id="{7EFD9978-F80D-410C-904F-1B27DC341C8E}"/>
              </a:ext>
            </a:extLst>
          </p:cNvPr>
          <p:cNvSpPr txBox="1"/>
          <p:nvPr/>
        </p:nvSpPr>
        <p:spPr>
          <a:xfrm>
            <a:off x="4572000" y="2876726"/>
            <a:ext cx="857927" cy="253916"/>
          </a:xfrm>
          <a:prstGeom prst="rect">
            <a:avLst/>
          </a:prstGeom>
          <a:noFill/>
        </p:spPr>
        <p:txBody>
          <a:bodyPr wrap="none" rtlCol="0">
            <a:spAutoFit/>
          </a:bodyPr>
          <a:lstStyle/>
          <a:p>
            <a:r>
              <a:rPr kumimoji="1" lang="ja-JP" altLang="en-US" sz="1050" dirty="0">
                <a:solidFill>
                  <a:srgbClr val="0070C0"/>
                </a:solidFill>
              </a:rPr>
              <a:t>カルシウム</a:t>
            </a:r>
          </a:p>
        </p:txBody>
      </p:sp>
      <p:sp>
        <p:nvSpPr>
          <p:cNvPr id="9" name="テキスト ボックス 8">
            <a:extLst>
              <a:ext uri="{FF2B5EF4-FFF2-40B4-BE49-F238E27FC236}">
                <a16:creationId xmlns:a16="http://schemas.microsoft.com/office/drawing/2014/main" id="{232AE7D4-0752-4759-A70D-AC9CCBE47C5B}"/>
              </a:ext>
            </a:extLst>
          </p:cNvPr>
          <p:cNvSpPr txBox="1"/>
          <p:nvPr/>
        </p:nvSpPr>
        <p:spPr>
          <a:xfrm>
            <a:off x="4869806" y="1461049"/>
            <a:ext cx="453970" cy="253916"/>
          </a:xfrm>
          <a:prstGeom prst="rect">
            <a:avLst/>
          </a:prstGeom>
          <a:noFill/>
        </p:spPr>
        <p:txBody>
          <a:bodyPr wrap="none" rtlCol="0">
            <a:spAutoFit/>
          </a:bodyPr>
          <a:lstStyle/>
          <a:p>
            <a:r>
              <a:rPr kumimoji="1" lang="ja-JP" altLang="en-US" sz="1050" dirty="0">
                <a:solidFill>
                  <a:srgbClr val="0070C0"/>
                </a:solidFill>
              </a:rPr>
              <a:t>酸素</a:t>
            </a:r>
          </a:p>
        </p:txBody>
      </p:sp>
      <p:sp>
        <p:nvSpPr>
          <p:cNvPr id="10" name="テキスト ボックス 9">
            <a:extLst>
              <a:ext uri="{FF2B5EF4-FFF2-40B4-BE49-F238E27FC236}">
                <a16:creationId xmlns:a16="http://schemas.microsoft.com/office/drawing/2014/main" id="{79302AD2-A94D-438B-983D-3ACB04386668}"/>
              </a:ext>
            </a:extLst>
          </p:cNvPr>
          <p:cNvSpPr txBox="1"/>
          <p:nvPr/>
        </p:nvSpPr>
        <p:spPr>
          <a:xfrm>
            <a:off x="3616740" y="3803903"/>
            <a:ext cx="319318" cy="253916"/>
          </a:xfrm>
          <a:prstGeom prst="rect">
            <a:avLst/>
          </a:prstGeom>
          <a:noFill/>
        </p:spPr>
        <p:txBody>
          <a:bodyPr wrap="none" rtlCol="0">
            <a:spAutoFit/>
          </a:bodyPr>
          <a:lstStyle/>
          <a:p>
            <a:r>
              <a:rPr kumimoji="1" lang="ja-JP" altLang="en-US" sz="1050" dirty="0">
                <a:solidFill>
                  <a:srgbClr val="0070C0"/>
                </a:solidFill>
              </a:rPr>
              <a:t>銅</a:t>
            </a:r>
          </a:p>
        </p:txBody>
      </p:sp>
      <p:sp>
        <p:nvSpPr>
          <p:cNvPr id="11" name="テキスト ボックス 10">
            <a:extLst>
              <a:ext uri="{FF2B5EF4-FFF2-40B4-BE49-F238E27FC236}">
                <a16:creationId xmlns:a16="http://schemas.microsoft.com/office/drawing/2014/main" id="{396C7A2C-21A5-46C0-BF60-DE80A81BDDD2}"/>
              </a:ext>
            </a:extLst>
          </p:cNvPr>
          <p:cNvSpPr txBox="1"/>
          <p:nvPr/>
        </p:nvSpPr>
        <p:spPr>
          <a:xfrm>
            <a:off x="2787007" y="4760911"/>
            <a:ext cx="319318" cy="253916"/>
          </a:xfrm>
          <a:prstGeom prst="rect">
            <a:avLst/>
          </a:prstGeom>
          <a:noFill/>
        </p:spPr>
        <p:txBody>
          <a:bodyPr wrap="none" rtlCol="0">
            <a:spAutoFit/>
          </a:bodyPr>
          <a:lstStyle/>
          <a:p>
            <a:r>
              <a:rPr kumimoji="1" lang="ja-JP" altLang="en-US" sz="1050" dirty="0">
                <a:solidFill>
                  <a:srgbClr val="0070C0"/>
                </a:solidFill>
              </a:rPr>
              <a:t>鉛</a:t>
            </a:r>
          </a:p>
        </p:txBody>
      </p:sp>
      <p:sp>
        <p:nvSpPr>
          <p:cNvPr id="12" name="テキスト ボックス 11">
            <a:extLst>
              <a:ext uri="{FF2B5EF4-FFF2-40B4-BE49-F238E27FC236}">
                <a16:creationId xmlns:a16="http://schemas.microsoft.com/office/drawing/2014/main" id="{50E0A9C7-0627-448E-9351-17BEDCBBDA85}"/>
              </a:ext>
            </a:extLst>
          </p:cNvPr>
          <p:cNvSpPr txBox="1"/>
          <p:nvPr/>
        </p:nvSpPr>
        <p:spPr>
          <a:xfrm>
            <a:off x="5833610" y="1275015"/>
            <a:ext cx="3065182" cy="1231106"/>
          </a:xfrm>
          <a:prstGeom prst="rect">
            <a:avLst/>
          </a:prstGeom>
          <a:noFill/>
        </p:spPr>
        <p:txBody>
          <a:bodyPr wrap="square" rtlCol="0">
            <a:spAutoFit/>
          </a:bodyPr>
          <a:lstStyle/>
          <a:p>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ケイ素を単位としたコンドライトと太陽の元素存在量の比較</a:t>
            </a:r>
            <a:endPar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r>
              <a:rPr kumimoji="1" lang="ja-JP" altLang="en-US" sz="1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松尾 </a:t>
            </a:r>
            <a:r>
              <a:rPr kumimoji="1" lang="en-US" altLang="ja-JP" sz="1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(1989)</a:t>
            </a:r>
          </a:p>
        </p:txBody>
      </p:sp>
    </p:spTree>
    <p:extLst>
      <p:ext uri="{BB962C8B-B14F-4D97-AF65-F5344CB8AC3E}">
        <p14:creationId xmlns:p14="http://schemas.microsoft.com/office/powerpoint/2010/main" val="357183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7109639"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コンドライトに含まれている元素</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pic>
        <p:nvPicPr>
          <p:cNvPr id="3" name="図 2">
            <a:extLst>
              <a:ext uri="{FF2B5EF4-FFF2-40B4-BE49-F238E27FC236}">
                <a16:creationId xmlns:a16="http://schemas.microsoft.com/office/drawing/2014/main" id="{8980D15A-527B-4921-80D2-06483420B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644" y="1275016"/>
            <a:ext cx="5257800" cy="5057775"/>
          </a:xfrm>
          <a:prstGeom prst="rect">
            <a:avLst/>
          </a:prstGeom>
        </p:spPr>
      </p:pic>
      <p:sp>
        <p:nvSpPr>
          <p:cNvPr id="6" name="テキスト ボックス 5">
            <a:extLst>
              <a:ext uri="{FF2B5EF4-FFF2-40B4-BE49-F238E27FC236}">
                <a16:creationId xmlns:a16="http://schemas.microsoft.com/office/drawing/2014/main" id="{950D1C3A-6DA5-4A39-A3E7-957EBE379552}"/>
              </a:ext>
            </a:extLst>
          </p:cNvPr>
          <p:cNvSpPr txBox="1"/>
          <p:nvPr/>
        </p:nvSpPr>
        <p:spPr>
          <a:xfrm>
            <a:off x="5833610" y="1275015"/>
            <a:ext cx="3065182" cy="1231106"/>
          </a:xfrm>
          <a:prstGeom prst="rect">
            <a:avLst/>
          </a:prstGeom>
          <a:noFill/>
        </p:spPr>
        <p:txBody>
          <a:bodyPr wrap="square" rtlCol="0">
            <a:spAutoFit/>
          </a:bodyPr>
          <a:lstStyle/>
          <a:p>
            <a:r>
              <a:rPr kumimoji="1" lang="ja-JP" altLang="en-US"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ケイ素を単位としたコンドライトと太陽の元素存在量の比較</a:t>
            </a:r>
            <a:endParaRPr kumimoji="1" lang="en-US" altLang="ja-JP" sz="20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r>
              <a:rPr kumimoji="1" lang="ja-JP" altLang="en-US" sz="1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松尾 </a:t>
            </a:r>
            <a:r>
              <a:rPr kumimoji="1" lang="en-US" altLang="ja-JP" sz="1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(1989)</a:t>
            </a:r>
          </a:p>
        </p:txBody>
      </p:sp>
      <p:sp>
        <p:nvSpPr>
          <p:cNvPr id="7" name="テキスト ボックス 6">
            <a:extLst>
              <a:ext uri="{FF2B5EF4-FFF2-40B4-BE49-F238E27FC236}">
                <a16:creationId xmlns:a16="http://schemas.microsoft.com/office/drawing/2014/main" id="{64EBB264-91F2-4474-86F2-1C53C01CF5E4}"/>
              </a:ext>
            </a:extLst>
          </p:cNvPr>
          <p:cNvSpPr txBox="1"/>
          <p:nvPr/>
        </p:nvSpPr>
        <p:spPr>
          <a:xfrm>
            <a:off x="4246686" y="3930861"/>
            <a:ext cx="4627854" cy="1569660"/>
          </a:xfrm>
          <a:prstGeom prst="rect">
            <a:avLst/>
          </a:prstGeom>
          <a:solidFill>
            <a:schemeClr val="bg1"/>
          </a:solidFill>
          <a:ln w="25400">
            <a:solidFill>
              <a:srgbClr val="0070C0"/>
            </a:solidFill>
          </a:ln>
        </p:spPr>
        <p:txBody>
          <a:bodyPr wrap="square" rtlCol="0">
            <a:spAutoFit/>
          </a:bodyPr>
          <a:lstStyle/>
          <a:p>
            <a:r>
              <a:rPr kumimoji="1" lang="ja-JP" altLang="en-US" sz="2400"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太陽とコンドライトは同じ物質から生まれている</a:t>
            </a:r>
            <a:endParaRPr kumimoji="1" lang="en-US" altLang="ja-JP" sz="2400"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r>
              <a:rPr kumimoji="1" lang="ja-JP" altLang="en-US" sz="2400"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 太陽と惑星は同じタイミングで生まれた</a:t>
            </a:r>
          </a:p>
        </p:txBody>
      </p:sp>
      <p:sp>
        <p:nvSpPr>
          <p:cNvPr id="2" name="テキスト ボックス 1">
            <a:extLst>
              <a:ext uri="{FF2B5EF4-FFF2-40B4-BE49-F238E27FC236}">
                <a16:creationId xmlns:a16="http://schemas.microsoft.com/office/drawing/2014/main" id="{861CF82F-180D-474D-BEFD-3EED36022A11}"/>
              </a:ext>
            </a:extLst>
          </p:cNvPr>
          <p:cNvSpPr txBox="1"/>
          <p:nvPr/>
        </p:nvSpPr>
        <p:spPr>
          <a:xfrm>
            <a:off x="4673600" y="2574391"/>
            <a:ext cx="1031051" cy="261610"/>
          </a:xfrm>
          <a:prstGeom prst="rect">
            <a:avLst/>
          </a:prstGeom>
          <a:noFill/>
        </p:spPr>
        <p:txBody>
          <a:bodyPr wrap="none" rtlCol="0">
            <a:spAutoFit/>
          </a:bodyPr>
          <a:lstStyle/>
          <a:p>
            <a:r>
              <a:rPr kumimoji="1" lang="ja-JP" altLang="en-US" sz="1050" dirty="0">
                <a:solidFill>
                  <a:srgbClr val="0070C0"/>
                </a:solidFill>
              </a:rPr>
              <a:t>アルミニウム</a:t>
            </a:r>
          </a:p>
        </p:txBody>
      </p:sp>
      <p:sp>
        <p:nvSpPr>
          <p:cNvPr id="8" name="テキスト ボックス 7">
            <a:extLst>
              <a:ext uri="{FF2B5EF4-FFF2-40B4-BE49-F238E27FC236}">
                <a16:creationId xmlns:a16="http://schemas.microsoft.com/office/drawing/2014/main" id="{7EFD9978-F80D-410C-904F-1B27DC341C8E}"/>
              </a:ext>
            </a:extLst>
          </p:cNvPr>
          <p:cNvSpPr txBox="1"/>
          <p:nvPr/>
        </p:nvSpPr>
        <p:spPr>
          <a:xfrm>
            <a:off x="4572000" y="2876726"/>
            <a:ext cx="857927" cy="253916"/>
          </a:xfrm>
          <a:prstGeom prst="rect">
            <a:avLst/>
          </a:prstGeom>
          <a:noFill/>
        </p:spPr>
        <p:txBody>
          <a:bodyPr wrap="none" rtlCol="0">
            <a:spAutoFit/>
          </a:bodyPr>
          <a:lstStyle/>
          <a:p>
            <a:r>
              <a:rPr kumimoji="1" lang="ja-JP" altLang="en-US" sz="1050" dirty="0">
                <a:solidFill>
                  <a:srgbClr val="0070C0"/>
                </a:solidFill>
              </a:rPr>
              <a:t>カルシウム</a:t>
            </a:r>
          </a:p>
        </p:txBody>
      </p:sp>
      <p:sp>
        <p:nvSpPr>
          <p:cNvPr id="9" name="テキスト ボックス 8">
            <a:extLst>
              <a:ext uri="{FF2B5EF4-FFF2-40B4-BE49-F238E27FC236}">
                <a16:creationId xmlns:a16="http://schemas.microsoft.com/office/drawing/2014/main" id="{232AE7D4-0752-4759-A70D-AC9CCBE47C5B}"/>
              </a:ext>
            </a:extLst>
          </p:cNvPr>
          <p:cNvSpPr txBox="1"/>
          <p:nvPr/>
        </p:nvSpPr>
        <p:spPr>
          <a:xfrm>
            <a:off x="4869806" y="1461049"/>
            <a:ext cx="453970" cy="253916"/>
          </a:xfrm>
          <a:prstGeom prst="rect">
            <a:avLst/>
          </a:prstGeom>
          <a:noFill/>
        </p:spPr>
        <p:txBody>
          <a:bodyPr wrap="none" rtlCol="0">
            <a:spAutoFit/>
          </a:bodyPr>
          <a:lstStyle/>
          <a:p>
            <a:r>
              <a:rPr kumimoji="1" lang="ja-JP" altLang="en-US" sz="1050" dirty="0">
                <a:solidFill>
                  <a:srgbClr val="0070C0"/>
                </a:solidFill>
              </a:rPr>
              <a:t>酸素</a:t>
            </a:r>
          </a:p>
        </p:txBody>
      </p:sp>
      <p:sp>
        <p:nvSpPr>
          <p:cNvPr id="10" name="テキスト ボックス 9">
            <a:extLst>
              <a:ext uri="{FF2B5EF4-FFF2-40B4-BE49-F238E27FC236}">
                <a16:creationId xmlns:a16="http://schemas.microsoft.com/office/drawing/2014/main" id="{79302AD2-A94D-438B-983D-3ACB04386668}"/>
              </a:ext>
            </a:extLst>
          </p:cNvPr>
          <p:cNvSpPr txBox="1"/>
          <p:nvPr/>
        </p:nvSpPr>
        <p:spPr>
          <a:xfrm>
            <a:off x="3616740" y="3803903"/>
            <a:ext cx="319318" cy="253916"/>
          </a:xfrm>
          <a:prstGeom prst="rect">
            <a:avLst/>
          </a:prstGeom>
          <a:noFill/>
        </p:spPr>
        <p:txBody>
          <a:bodyPr wrap="none" rtlCol="0">
            <a:spAutoFit/>
          </a:bodyPr>
          <a:lstStyle/>
          <a:p>
            <a:r>
              <a:rPr kumimoji="1" lang="ja-JP" altLang="en-US" sz="1050" dirty="0">
                <a:solidFill>
                  <a:srgbClr val="0070C0"/>
                </a:solidFill>
              </a:rPr>
              <a:t>銅</a:t>
            </a:r>
          </a:p>
        </p:txBody>
      </p:sp>
      <p:sp>
        <p:nvSpPr>
          <p:cNvPr id="11" name="テキスト ボックス 10">
            <a:extLst>
              <a:ext uri="{FF2B5EF4-FFF2-40B4-BE49-F238E27FC236}">
                <a16:creationId xmlns:a16="http://schemas.microsoft.com/office/drawing/2014/main" id="{396C7A2C-21A5-46C0-BF60-DE80A81BDDD2}"/>
              </a:ext>
            </a:extLst>
          </p:cNvPr>
          <p:cNvSpPr txBox="1"/>
          <p:nvPr/>
        </p:nvSpPr>
        <p:spPr>
          <a:xfrm>
            <a:off x="2787007" y="4760911"/>
            <a:ext cx="319318" cy="253916"/>
          </a:xfrm>
          <a:prstGeom prst="rect">
            <a:avLst/>
          </a:prstGeom>
          <a:noFill/>
        </p:spPr>
        <p:txBody>
          <a:bodyPr wrap="none" rtlCol="0">
            <a:spAutoFit/>
          </a:bodyPr>
          <a:lstStyle/>
          <a:p>
            <a:r>
              <a:rPr kumimoji="1" lang="ja-JP" altLang="en-US" sz="1050" dirty="0">
                <a:solidFill>
                  <a:srgbClr val="0070C0"/>
                </a:solidFill>
              </a:rPr>
              <a:t>鉛</a:t>
            </a:r>
          </a:p>
        </p:txBody>
      </p:sp>
    </p:spTree>
    <p:extLst>
      <p:ext uri="{BB962C8B-B14F-4D97-AF65-F5344CB8AC3E}">
        <p14:creationId xmlns:p14="http://schemas.microsoft.com/office/powerpoint/2010/main" val="189048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54610EE-C678-4DDE-B340-FBA633732CDD}"/>
              </a:ext>
            </a:extLst>
          </p:cNvPr>
          <p:cNvPicPr>
            <a:picLocks noChangeAspect="1"/>
          </p:cNvPicPr>
          <p:nvPr/>
        </p:nvPicPr>
        <p:blipFill rotWithShape="1">
          <a:blip r:embed="rId2">
            <a:extLst>
              <a:ext uri="{28A0092B-C50C-407E-A947-70E740481C1C}">
                <a14:useLocalDpi xmlns:a14="http://schemas.microsoft.com/office/drawing/2010/main" val="0"/>
              </a:ext>
            </a:extLst>
          </a:blip>
          <a:srcRect l="8531" t="42307" r="46853" b="4286"/>
          <a:stretch/>
        </p:blipFill>
        <p:spPr>
          <a:xfrm rot="5400000">
            <a:off x="5047926" y="2048089"/>
            <a:ext cx="4405047" cy="3515355"/>
          </a:xfrm>
          <a:prstGeom prst="rect">
            <a:avLst/>
          </a:prstGeom>
        </p:spPr>
      </p:pic>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433965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太陽系形成の第一歩</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6" name="円/楕円 7">
            <a:extLst>
              <a:ext uri="{FF2B5EF4-FFF2-40B4-BE49-F238E27FC236}">
                <a16:creationId xmlns:a16="http://schemas.microsoft.com/office/drawing/2014/main" id="{1EAD73CB-8A57-482B-A579-082F2B2388C4}"/>
              </a:ext>
            </a:extLst>
          </p:cNvPr>
          <p:cNvSpPr/>
          <p:nvPr/>
        </p:nvSpPr>
        <p:spPr>
          <a:xfrm>
            <a:off x="1093903" y="1703123"/>
            <a:ext cx="1656184" cy="1656184"/>
          </a:xfrm>
          <a:prstGeom prst="ellipse">
            <a:avLst/>
          </a:prstGeom>
          <a:gradFill flip="none" rotWithShape="1">
            <a:gsLst>
              <a:gs pos="0">
                <a:schemeClr val="accent1">
                  <a:lumMod val="40000"/>
                  <a:lumOff val="60000"/>
                </a:schemeClr>
              </a:gs>
              <a:gs pos="61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1">
            <a:extLst>
              <a:ext uri="{FF2B5EF4-FFF2-40B4-BE49-F238E27FC236}">
                <a16:creationId xmlns:a16="http://schemas.microsoft.com/office/drawing/2014/main" id="{304D27AA-A574-4953-901E-3355C2D9E3B5}"/>
              </a:ext>
            </a:extLst>
          </p:cNvPr>
          <p:cNvSpPr/>
          <p:nvPr/>
        </p:nvSpPr>
        <p:spPr>
          <a:xfrm>
            <a:off x="2750087" y="1703123"/>
            <a:ext cx="3515355" cy="1549400"/>
          </a:xfrm>
          <a:custGeom>
            <a:avLst/>
            <a:gdLst>
              <a:gd name="connsiteX0" fmla="*/ 38100 w 3213100"/>
              <a:gd name="connsiteY0" fmla="*/ 0 h 1549400"/>
              <a:gd name="connsiteX1" fmla="*/ 3213100 w 3213100"/>
              <a:gd name="connsiteY1" fmla="*/ 1054100 h 1549400"/>
              <a:gd name="connsiteX2" fmla="*/ 0 w 3213100"/>
              <a:gd name="connsiteY2" fmla="*/ 1549400 h 1549400"/>
            </a:gdLst>
            <a:ahLst/>
            <a:cxnLst>
              <a:cxn ang="0">
                <a:pos x="connsiteX0" y="connsiteY0"/>
              </a:cxn>
              <a:cxn ang="0">
                <a:pos x="connsiteX1" y="connsiteY1"/>
              </a:cxn>
              <a:cxn ang="0">
                <a:pos x="connsiteX2" y="connsiteY2"/>
              </a:cxn>
            </a:cxnLst>
            <a:rect l="l" t="t" r="r" b="b"/>
            <a:pathLst>
              <a:path w="3213100" h="1549400">
                <a:moveTo>
                  <a:pt x="38100" y="0"/>
                </a:moveTo>
                <a:lnTo>
                  <a:pt x="3213100" y="1054100"/>
                </a:lnTo>
                <a:lnTo>
                  <a:pt x="0" y="1549400"/>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0E737378-4CE5-4A28-9596-4333E387694E}"/>
              </a:ext>
            </a:extLst>
          </p:cNvPr>
          <p:cNvSpPr txBox="1"/>
          <p:nvPr/>
        </p:nvSpPr>
        <p:spPr>
          <a:xfrm>
            <a:off x="6559690" y="3079128"/>
            <a:ext cx="2339102" cy="830997"/>
          </a:xfrm>
          <a:prstGeom prst="rect">
            <a:avLst/>
          </a:prstGeom>
          <a:noFill/>
        </p:spPr>
        <p:txBody>
          <a:bodyPr wrap="none" rtlCol="0">
            <a:spAutoFit/>
          </a:bodyPr>
          <a:lstStyle/>
          <a:p>
            <a:r>
              <a:rPr kumimoji="1" lang="ja-JP" altLang="en-US" sz="2400" dirty="0">
                <a:solidFill>
                  <a:schemeClr val="accent5">
                    <a:lumMod val="40000"/>
                    <a:lumOff val="6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分子雲</a:t>
            </a:r>
            <a:endParaRPr kumimoji="1" lang="en-US" altLang="ja-JP" sz="2400" dirty="0">
              <a:solidFill>
                <a:schemeClr val="accent5">
                  <a:lumMod val="40000"/>
                  <a:lumOff val="6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低温で濃い星雲</a:t>
            </a:r>
            <a:endParaRPr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p:txBody>
      </p:sp>
      <p:sp>
        <p:nvSpPr>
          <p:cNvPr id="14" name="テキスト ボックス 13">
            <a:extLst>
              <a:ext uri="{FF2B5EF4-FFF2-40B4-BE49-F238E27FC236}">
                <a16:creationId xmlns:a16="http://schemas.microsoft.com/office/drawing/2014/main" id="{714FF512-F689-46B2-850D-821D04797F31}"/>
              </a:ext>
            </a:extLst>
          </p:cNvPr>
          <p:cNvSpPr txBox="1"/>
          <p:nvPr/>
        </p:nvSpPr>
        <p:spPr>
          <a:xfrm>
            <a:off x="367797" y="3648080"/>
            <a:ext cx="4185761" cy="1200329"/>
          </a:xfrm>
          <a:prstGeom prst="rect">
            <a:avLst/>
          </a:prstGeom>
          <a:noFill/>
        </p:spPr>
        <p:txBody>
          <a:bodyPr wrap="none" rtlCol="0">
            <a:spAutoFit/>
          </a:bodyPr>
          <a:lstStyle/>
          <a:p>
            <a:r>
              <a:rPr lang="ja-JP" altLang="en-US" sz="2400" dirty="0">
                <a:solidFill>
                  <a:schemeClr val="accent5">
                    <a:lumMod val="40000"/>
                    <a:lumOff val="6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分子雲コア</a:t>
            </a:r>
            <a:endParaRPr lang="en-US" altLang="ja-JP" sz="2400" dirty="0">
              <a:solidFill>
                <a:schemeClr val="accent5">
                  <a:lumMod val="40000"/>
                  <a:lumOff val="6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r>
              <a:rPr kumimoji="1"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分子雲の中でも特に濃い領域</a:t>
            </a:r>
            <a:endParaRPr kumimoji="1"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r>
              <a:rPr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太陽系と同じか少し大きい</a:t>
            </a:r>
            <a:endParaRPr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p:txBody>
      </p:sp>
    </p:spTree>
    <p:extLst>
      <p:ext uri="{BB962C8B-B14F-4D97-AF65-F5344CB8AC3E}">
        <p14:creationId xmlns:p14="http://schemas.microsoft.com/office/powerpoint/2010/main" val="370147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433965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太陽系形成の第一歩</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0" name="円/楕円 7">
            <a:extLst>
              <a:ext uri="{FF2B5EF4-FFF2-40B4-BE49-F238E27FC236}">
                <a16:creationId xmlns:a16="http://schemas.microsoft.com/office/drawing/2014/main" id="{4FBDCE2C-BC24-44DD-82DF-005E42FC3EFC}"/>
              </a:ext>
            </a:extLst>
          </p:cNvPr>
          <p:cNvSpPr/>
          <p:nvPr/>
        </p:nvSpPr>
        <p:spPr>
          <a:xfrm>
            <a:off x="101546" y="939278"/>
            <a:ext cx="3600000" cy="3600000"/>
          </a:xfrm>
          <a:prstGeom prst="ellipse">
            <a:avLst/>
          </a:prstGeom>
          <a:gradFill flip="none" rotWithShape="1">
            <a:gsLst>
              <a:gs pos="0">
                <a:schemeClr val="accent1">
                  <a:lumMod val="40000"/>
                  <a:lumOff val="60000"/>
                </a:schemeClr>
              </a:gs>
              <a:gs pos="61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10147C49-0654-4128-9EC8-2DC57B5B12E5}"/>
              </a:ext>
            </a:extLst>
          </p:cNvPr>
          <p:cNvGrpSpPr/>
          <p:nvPr/>
        </p:nvGrpSpPr>
        <p:grpSpPr>
          <a:xfrm>
            <a:off x="3420169" y="1340010"/>
            <a:ext cx="2880000" cy="2880000"/>
            <a:chOff x="4817528" y="1235780"/>
            <a:chExt cx="2880000" cy="2880000"/>
          </a:xfrm>
        </p:grpSpPr>
        <p:sp>
          <p:nvSpPr>
            <p:cNvPr id="6" name="円/楕円 7">
              <a:extLst>
                <a:ext uri="{FF2B5EF4-FFF2-40B4-BE49-F238E27FC236}">
                  <a16:creationId xmlns:a16="http://schemas.microsoft.com/office/drawing/2014/main" id="{1EAD73CB-8A57-482B-A579-082F2B2388C4}"/>
                </a:ext>
              </a:extLst>
            </p:cNvPr>
            <p:cNvSpPr/>
            <p:nvPr/>
          </p:nvSpPr>
          <p:spPr>
            <a:xfrm>
              <a:off x="4817528" y="1235780"/>
              <a:ext cx="2880000" cy="2880000"/>
            </a:xfrm>
            <a:prstGeom prst="ellipse">
              <a:avLst/>
            </a:prstGeom>
            <a:gradFill flip="none" rotWithShape="1">
              <a:gsLst>
                <a:gs pos="0">
                  <a:schemeClr val="accent1">
                    <a:lumMod val="40000"/>
                    <a:lumOff val="60000"/>
                  </a:schemeClr>
                </a:gs>
                <a:gs pos="61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7">
              <a:extLst>
                <a:ext uri="{FF2B5EF4-FFF2-40B4-BE49-F238E27FC236}">
                  <a16:creationId xmlns:a16="http://schemas.microsoft.com/office/drawing/2014/main" id="{E20AB919-B4D4-40E6-AE8E-20ADE861A0BE}"/>
                </a:ext>
              </a:extLst>
            </p:cNvPr>
            <p:cNvSpPr/>
            <p:nvPr/>
          </p:nvSpPr>
          <p:spPr>
            <a:xfrm rot="5400000">
              <a:off x="5863077" y="1827328"/>
              <a:ext cx="788901" cy="1696903"/>
            </a:xfrm>
            <a:prstGeom prst="ellipse">
              <a:avLst/>
            </a:prstGeom>
            <a:gradFill flip="none" rotWithShape="1">
              <a:gsLst>
                <a:gs pos="0">
                  <a:schemeClr val="accent1">
                    <a:lumMod val="40000"/>
                    <a:lumOff val="60000"/>
                  </a:schemeClr>
                </a:gs>
                <a:gs pos="48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7">
              <a:extLst>
                <a:ext uri="{FF2B5EF4-FFF2-40B4-BE49-F238E27FC236}">
                  <a16:creationId xmlns:a16="http://schemas.microsoft.com/office/drawing/2014/main" id="{65D7EDDE-0F74-4758-8578-FB68FFD95822}"/>
                </a:ext>
              </a:extLst>
            </p:cNvPr>
            <p:cNvSpPr/>
            <p:nvPr/>
          </p:nvSpPr>
          <p:spPr>
            <a:xfrm>
              <a:off x="6106089" y="2462715"/>
              <a:ext cx="302876" cy="426127"/>
            </a:xfrm>
            <a:prstGeom prst="ellipse">
              <a:avLst/>
            </a:prstGeom>
            <a:gradFill flip="none" rotWithShape="1">
              <a:gsLst>
                <a:gs pos="0">
                  <a:schemeClr val="accent4">
                    <a:lumMod val="20000"/>
                    <a:lumOff val="80000"/>
                  </a:schemeClr>
                </a:gs>
                <a:gs pos="61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
            <a:extLst>
              <a:ext uri="{FF2B5EF4-FFF2-40B4-BE49-F238E27FC236}">
                <a16:creationId xmlns:a16="http://schemas.microsoft.com/office/drawing/2014/main" id="{D269B49E-F4DC-4D1C-9B3F-1561CB1AF2BA}"/>
              </a:ext>
            </a:extLst>
          </p:cNvPr>
          <p:cNvGrpSpPr/>
          <p:nvPr/>
        </p:nvGrpSpPr>
        <p:grpSpPr>
          <a:xfrm>
            <a:off x="6018791" y="2026852"/>
            <a:ext cx="3240000" cy="1506312"/>
            <a:chOff x="6426953" y="1963354"/>
            <a:chExt cx="3240000" cy="1506312"/>
          </a:xfrm>
        </p:grpSpPr>
        <p:sp>
          <p:nvSpPr>
            <p:cNvPr id="18" name="円/楕円 7">
              <a:extLst>
                <a:ext uri="{FF2B5EF4-FFF2-40B4-BE49-F238E27FC236}">
                  <a16:creationId xmlns:a16="http://schemas.microsoft.com/office/drawing/2014/main" id="{6E6C3636-924E-408A-A15B-32D0BEE0A8C4}"/>
                </a:ext>
              </a:extLst>
            </p:cNvPr>
            <p:cNvSpPr>
              <a:spLocks noChangeAspect="1"/>
            </p:cNvSpPr>
            <p:nvPr/>
          </p:nvSpPr>
          <p:spPr>
            <a:xfrm rot="5400000">
              <a:off x="7293797" y="1096510"/>
              <a:ext cx="1506312" cy="3240000"/>
            </a:xfrm>
            <a:prstGeom prst="ellipse">
              <a:avLst/>
            </a:prstGeom>
            <a:gradFill flip="none" rotWithShape="1">
              <a:gsLst>
                <a:gs pos="9000">
                  <a:schemeClr val="accent1">
                    <a:lumMod val="40000"/>
                    <a:lumOff val="60000"/>
                  </a:schemeClr>
                </a:gs>
                <a:gs pos="59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円/楕円 7">
              <a:extLst>
                <a:ext uri="{FF2B5EF4-FFF2-40B4-BE49-F238E27FC236}">
                  <a16:creationId xmlns:a16="http://schemas.microsoft.com/office/drawing/2014/main" id="{E2BD6531-D54C-4915-B45A-BCB2BA494C18}"/>
                </a:ext>
              </a:extLst>
            </p:cNvPr>
            <p:cNvSpPr/>
            <p:nvPr/>
          </p:nvSpPr>
          <p:spPr>
            <a:xfrm>
              <a:off x="7895515" y="2503447"/>
              <a:ext cx="302876" cy="426127"/>
            </a:xfrm>
            <a:prstGeom prst="ellipse">
              <a:avLst/>
            </a:prstGeom>
            <a:gradFill flip="none" rotWithShape="1">
              <a:gsLst>
                <a:gs pos="0">
                  <a:schemeClr val="accent4">
                    <a:lumMod val="20000"/>
                    <a:lumOff val="80000"/>
                  </a:schemeClr>
                </a:gs>
                <a:gs pos="61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a:extLst>
              <a:ext uri="{FF2B5EF4-FFF2-40B4-BE49-F238E27FC236}">
                <a16:creationId xmlns:a16="http://schemas.microsoft.com/office/drawing/2014/main" id="{DDB4BDB1-4BDC-4EB1-A4A4-FD0127605ABA}"/>
              </a:ext>
            </a:extLst>
          </p:cNvPr>
          <p:cNvSpPr txBox="1"/>
          <p:nvPr/>
        </p:nvSpPr>
        <p:spPr>
          <a:xfrm>
            <a:off x="4171950" y="3035300"/>
            <a:ext cx="914400" cy="914400"/>
          </a:xfrm>
          <a:prstGeom prst="rect">
            <a:avLst/>
          </a:prstGeom>
          <a:noFill/>
        </p:spPr>
        <p:txBody>
          <a:bodyPr wrap="square" rtlCol="0">
            <a:spAutoFit/>
          </a:bodyPr>
          <a:lstStyle/>
          <a:p>
            <a:endParaRPr kumimoji="1" lang="ja-JP" altLang="en-US" dirty="0"/>
          </a:p>
        </p:txBody>
      </p:sp>
      <p:sp>
        <p:nvSpPr>
          <p:cNvPr id="8" name="テキスト ボックス 7">
            <a:extLst>
              <a:ext uri="{FF2B5EF4-FFF2-40B4-BE49-F238E27FC236}">
                <a16:creationId xmlns:a16="http://schemas.microsoft.com/office/drawing/2014/main" id="{90F9299A-BF5E-4616-8076-009C716F246E}"/>
              </a:ext>
            </a:extLst>
          </p:cNvPr>
          <p:cNvSpPr txBox="1"/>
          <p:nvPr/>
        </p:nvSpPr>
        <p:spPr>
          <a:xfrm>
            <a:off x="-2374900" y="2847982"/>
            <a:ext cx="184731" cy="369332"/>
          </a:xfrm>
          <a:prstGeom prst="rect">
            <a:avLst/>
          </a:prstGeom>
          <a:noFill/>
        </p:spPr>
        <p:txBody>
          <a:bodyPr wrap="none" rtlCol="0">
            <a:spAutoFit/>
          </a:bodyPr>
          <a:lstStyle/>
          <a:p>
            <a:endParaRPr kumimoji="1" lang="ja-JP" altLang="en-US" dirty="0"/>
          </a:p>
        </p:txBody>
      </p:sp>
      <p:sp>
        <p:nvSpPr>
          <p:cNvPr id="20" name="円弧 19">
            <a:extLst>
              <a:ext uri="{FF2B5EF4-FFF2-40B4-BE49-F238E27FC236}">
                <a16:creationId xmlns:a16="http://schemas.microsoft.com/office/drawing/2014/main" id="{1417F99C-54E1-4CF6-BD7D-39454D8C0C43}"/>
              </a:ext>
            </a:extLst>
          </p:cNvPr>
          <p:cNvSpPr/>
          <p:nvPr/>
        </p:nvSpPr>
        <p:spPr>
          <a:xfrm rot="10800000">
            <a:off x="3997252" y="2246227"/>
            <a:ext cx="724456" cy="455972"/>
          </a:xfrm>
          <a:prstGeom prst="arc">
            <a:avLst/>
          </a:prstGeom>
          <a:ln>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chemeClr val="bg1"/>
              </a:solidFill>
            </a:endParaRPr>
          </a:p>
        </p:txBody>
      </p:sp>
      <p:sp>
        <p:nvSpPr>
          <p:cNvPr id="21" name="円弧 20">
            <a:extLst>
              <a:ext uri="{FF2B5EF4-FFF2-40B4-BE49-F238E27FC236}">
                <a16:creationId xmlns:a16="http://schemas.microsoft.com/office/drawing/2014/main" id="{39079CC2-8B0D-494F-B076-1DFB259FEEE3}"/>
              </a:ext>
            </a:extLst>
          </p:cNvPr>
          <p:cNvSpPr/>
          <p:nvPr/>
        </p:nvSpPr>
        <p:spPr>
          <a:xfrm rot="10800000" flipH="1">
            <a:off x="4997885" y="2246227"/>
            <a:ext cx="724456" cy="455972"/>
          </a:xfrm>
          <a:prstGeom prst="arc">
            <a:avLst/>
          </a:prstGeom>
          <a:ln>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chemeClr val="bg1"/>
              </a:solidFill>
            </a:endParaRPr>
          </a:p>
        </p:txBody>
      </p:sp>
      <p:sp>
        <p:nvSpPr>
          <p:cNvPr id="22" name="円弧 21">
            <a:extLst>
              <a:ext uri="{FF2B5EF4-FFF2-40B4-BE49-F238E27FC236}">
                <a16:creationId xmlns:a16="http://schemas.microsoft.com/office/drawing/2014/main" id="{1395F8D3-FB90-4D25-A039-114D363FC399}"/>
              </a:ext>
            </a:extLst>
          </p:cNvPr>
          <p:cNvSpPr/>
          <p:nvPr/>
        </p:nvSpPr>
        <p:spPr>
          <a:xfrm rot="10800000" flipV="1">
            <a:off x="3997252" y="2807314"/>
            <a:ext cx="724456" cy="455972"/>
          </a:xfrm>
          <a:prstGeom prst="arc">
            <a:avLst/>
          </a:prstGeom>
          <a:ln>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chemeClr val="bg1"/>
              </a:solidFill>
            </a:endParaRPr>
          </a:p>
        </p:txBody>
      </p:sp>
      <p:sp>
        <p:nvSpPr>
          <p:cNvPr id="23" name="円弧 22">
            <a:extLst>
              <a:ext uri="{FF2B5EF4-FFF2-40B4-BE49-F238E27FC236}">
                <a16:creationId xmlns:a16="http://schemas.microsoft.com/office/drawing/2014/main" id="{B6ACA66D-C255-4A9F-8028-6CAA618BBE04}"/>
              </a:ext>
            </a:extLst>
          </p:cNvPr>
          <p:cNvSpPr/>
          <p:nvPr/>
        </p:nvSpPr>
        <p:spPr>
          <a:xfrm rot="10800000" flipH="1" flipV="1">
            <a:off x="4997885" y="2807314"/>
            <a:ext cx="724456" cy="455972"/>
          </a:xfrm>
          <a:prstGeom prst="arc">
            <a:avLst/>
          </a:prstGeom>
          <a:ln>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chemeClr val="bg1"/>
              </a:solidFill>
            </a:endParaRPr>
          </a:p>
        </p:txBody>
      </p:sp>
      <p:grpSp>
        <p:nvGrpSpPr>
          <p:cNvPr id="25" name="グループ化 24">
            <a:extLst>
              <a:ext uri="{FF2B5EF4-FFF2-40B4-BE49-F238E27FC236}">
                <a16:creationId xmlns:a16="http://schemas.microsoft.com/office/drawing/2014/main" id="{12EE0C2B-BAA6-42B8-ABB0-547B37591A2F}"/>
              </a:ext>
            </a:extLst>
          </p:cNvPr>
          <p:cNvGrpSpPr/>
          <p:nvPr/>
        </p:nvGrpSpPr>
        <p:grpSpPr>
          <a:xfrm>
            <a:off x="5708620" y="4411814"/>
            <a:ext cx="2771340" cy="2209661"/>
            <a:chOff x="1240229" y="1855282"/>
            <a:chExt cx="2771340" cy="2209661"/>
          </a:xfrm>
        </p:grpSpPr>
        <p:pic>
          <p:nvPicPr>
            <p:cNvPr id="26" name="図 25">
              <a:extLst>
                <a:ext uri="{FF2B5EF4-FFF2-40B4-BE49-F238E27FC236}">
                  <a16:creationId xmlns:a16="http://schemas.microsoft.com/office/drawing/2014/main" id="{F2BF3716-E509-4A81-A2D1-55A43B444A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700" b="14079"/>
            <a:stretch/>
          </p:blipFill>
          <p:spPr>
            <a:xfrm>
              <a:off x="1240229" y="1855282"/>
              <a:ext cx="2771340" cy="2182055"/>
            </a:xfrm>
            <a:prstGeom prst="rect">
              <a:avLst/>
            </a:prstGeom>
          </p:spPr>
        </p:pic>
        <p:sp>
          <p:nvSpPr>
            <p:cNvPr id="27" name="正方形/長方形 26">
              <a:extLst>
                <a:ext uri="{FF2B5EF4-FFF2-40B4-BE49-F238E27FC236}">
                  <a16:creationId xmlns:a16="http://schemas.microsoft.com/office/drawing/2014/main" id="{C73991F8-510E-440F-9400-B5CBFBB011C3}"/>
                </a:ext>
              </a:extLst>
            </p:cNvPr>
            <p:cNvSpPr/>
            <p:nvPr/>
          </p:nvSpPr>
          <p:spPr>
            <a:xfrm>
              <a:off x="3557599" y="3811027"/>
              <a:ext cx="453970" cy="253916"/>
            </a:xfrm>
            <a:prstGeom prst="rect">
              <a:avLst/>
            </a:prstGeom>
          </p:spPr>
          <p:txBody>
            <a:bodyPr wrap="none">
              <a:spAutoFit/>
            </a:bodyPr>
            <a:lstStyle/>
            <a:p>
              <a:r>
                <a:rPr lang="en-US" altLang="ja-JP" sz="1050" dirty="0">
                  <a:solidFill>
                    <a:schemeClr val="bg1"/>
                  </a:solidFill>
                </a:rPr>
                <a:t>NASA</a:t>
              </a:r>
              <a:endParaRPr lang="ja-JP" altLang="en-US" sz="1050" dirty="0">
                <a:solidFill>
                  <a:schemeClr val="bg1"/>
                </a:solidFill>
              </a:endParaRPr>
            </a:p>
          </p:txBody>
        </p:sp>
      </p:grpSp>
      <p:sp>
        <p:nvSpPr>
          <p:cNvPr id="29" name="正方形/長方形 28">
            <a:extLst>
              <a:ext uri="{FF2B5EF4-FFF2-40B4-BE49-F238E27FC236}">
                <a16:creationId xmlns:a16="http://schemas.microsoft.com/office/drawing/2014/main" id="{A0E4B7BE-690E-444E-9F3B-A08AA003CB47}"/>
              </a:ext>
            </a:extLst>
          </p:cNvPr>
          <p:cNvSpPr/>
          <p:nvPr/>
        </p:nvSpPr>
        <p:spPr>
          <a:xfrm>
            <a:off x="525492" y="4536431"/>
            <a:ext cx="5091538" cy="830997"/>
          </a:xfrm>
          <a:prstGeom prst="rect">
            <a:avLst/>
          </a:prstGeom>
        </p:spPr>
        <p:txBody>
          <a:bodyPr wrap="square">
            <a:spAutoFit/>
          </a:bodyPr>
          <a:lstStyle/>
          <a:p>
            <a:r>
              <a:rPr kumimoji="1"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分子雲コアは回転しながら収縮して</a:t>
            </a:r>
            <a:r>
              <a:rPr kumimoji="1" lang="ja-JP" altLang="en-US" sz="2400" dirty="0">
                <a:solidFill>
                  <a:schemeClr val="accent4">
                    <a:lumMod val="20000"/>
                    <a:lumOff val="80000"/>
                  </a:schemeClr>
                </a:solidFill>
                <a:latin typeface="源ノ角ゴシック Medium" panose="020B0600000000000000" pitchFamily="34" charset="-128"/>
                <a:ea typeface="源ノ角ゴシック Medium" panose="020B0600000000000000" pitchFamily="34" charset="-128"/>
                <a:cs typeface="源柔ゴシック Normal" panose="020B0202020203020207" pitchFamily="50" charset="-128"/>
              </a:rPr>
              <a:t>原始太陽系円盤</a:t>
            </a:r>
            <a:r>
              <a:rPr kumimoji="1" lang="ja-JP" altLang="en-US"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へ</a:t>
            </a:r>
            <a:endParaRPr kumimoji="1" lang="en-US" altLang="ja-JP" sz="2400"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p:txBody>
      </p:sp>
      <p:sp>
        <p:nvSpPr>
          <p:cNvPr id="30" name="吹き出し: 角を丸めた四角形 29">
            <a:extLst>
              <a:ext uri="{FF2B5EF4-FFF2-40B4-BE49-F238E27FC236}">
                <a16:creationId xmlns:a16="http://schemas.microsoft.com/office/drawing/2014/main" id="{A6594E99-C9FB-413D-9439-46625EBD8D4B}"/>
              </a:ext>
            </a:extLst>
          </p:cNvPr>
          <p:cNvSpPr/>
          <p:nvPr/>
        </p:nvSpPr>
        <p:spPr>
          <a:xfrm>
            <a:off x="6653865" y="1470367"/>
            <a:ext cx="2244928" cy="612648"/>
          </a:xfrm>
          <a:prstGeom prst="wedgeRoundRectCallout">
            <a:avLst>
              <a:gd name="adj1" fmla="val -10361"/>
              <a:gd name="adj2" fmla="val 95668"/>
              <a:gd name="adj3" fmla="val 16667"/>
            </a:avLst>
          </a:prstGeom>
          <a:noFill/>
          <a:ln w="254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中心に落ちた物質</a:t>
            </a:r>
            <a:endParaRPr kumimoji="1" lang="en-US" altLang="ja-JP"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pPr algn="ctr"/>
            <a:r>
              <a:rPr kumimoji="1" lang="ja-JP" altLang="en-US"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a:t>
            </a:r>
            <a:r>
              <a:rPr kumimoji="1" lang="ja-JP" altLang="en-US" dirty="0">
                <a:solidFill>
                  <a:schemeClr val="accent5">
                    <a:lumMod val="40000"/>
                    <a:lumOff val="6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原始太陽</a:t>
            </a:r>
            <a:endParaRPr kumimoji="1" lang="en-US" altLang="ja-JP" dirty="0">
              <a:solidFill>
                <a:schemeClr val="accent5">
                  <a:lumMod val="40000"/>
                  <a:lumOff val="6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31" name="吹き出し: 角を丸めた四角形 30">
            <a:extLst>
              <a:ext uri="{FF2B5EF4-FFF2-40B4-BE49-F238E27FC236}">
                <a16:creationId xmlns:a16="http://schemas.microsoft.com/office/drawing/2014/main" id="{83027A07-94FD-4C9B-99ED-75B2BC2556A9}"/>
              </a:ext>
            </a:extLst>
          </p:cNvPr>
          <p:cNvSpPr/>
          <p:nvPr/>
        </p:nvSpPr>
        <p:spPr>
          <a:xfrm>
            <a:off x="6510290" y="3445594"/>
            <a:ext cx="2550955" cy="612648"/>
          </a:xfrm>
          <a:prstGeom prst="wedgeRoundRectCallout">
            <a:avLst>
              <a:gd name="adj1" fmla="val -24302"/>
              <a:gd name="adj2" fmla="val -99190"/>
              <a:gd name="adj3" fmla="val 16667"/>
            </a:avLst>
          </a:prstGeom>
          <a:noFill/>
          <a:ln w="254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落ちきれなかった物質</a:t>
            </a:r>
            <a:endParaRPr kumimoji="1" lang="en-US" altLang="ja-JP"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pPr algn="ctr"/>
            <a:r>
              <a:rPr kumimoji="1" lang="ja-JP" altLang="en-US"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a:t>
            </a:r>
            <a:r>
              <a:rPr kumimoji="1" lang="ja-JP" altLang="en-US" dirty="0">
                <a:solidFill>
                  <a:schemeClr val="accent5">
                    <a:lumMod val="40000"/>
                    <a:lumOff val="6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原始太陽系円盤</a:t>
            </a:r>
            <a:endParaRPr kumimoji="1" lang="ja-JP" altLang="en-US" dirty="0">
              <a:solidFill>
                <a:schemeClr val="bg1"/>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p:txBody>
      </p:sp>
    </p:spTree>
    <p:extLst>
      <p:ext uri="{BB962C8B-B14F-4D97-AF65-F5344CB8AC3E}">
        <p14:creationId xmlns:p14="http://schemas.microsoft.com/office/powerpoint/2010/main" val="60504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4801314"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原始太陽系円盤の構造</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pic>
        <p:nvPicPr>
          <p:cNvPr id="9" name="図 8">
            <a:extLst>
              <a:ext uri="{FF2B5EF4-FFF2-40B4-BE49-F238E27FC236}">
                <a16:creationId xmlns:a16="http://schemas.microsoft.com/office/drawing/2014/main" id="{C9B5CFD0-A9E5-422F-869D-0F54A640D9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746" y="1280811"/>
            <a:ext cx="5864508" cy="4980250"/>
          </a:xfrm>
          <a:prstGeom prst="rect">
            <a:avLst/>
          </a:prstGeom>
        </p:spPr>
      </p:pic>
      <p:sp>
        <p:nvSpPr>
          <p:cNvPr id="2" name="テキスト ボックス 1">
            <a:extLst>
              <a:ext uri="{FF2B5EF4-FFF2-40B4-BE49-F238E27FC236}">
                <a16:creationId xmlns:a16="http://schemas.microsoft.com/office/drawing/2014/main" id="{62E59F7B-508E-45CC-88B7-B107924C4775}"/>
              </a:ext>
            </a:extLst>
          </p:cNvPr>
          <p:cNvSpPr txBox="1"/>
          <p:nvPr/>
        </p:nvSpPr>
        <p:spPr>
          <a:xfrm>
            <a:off x="1927466" y="4863756"/>
            <a:ext cx="3496236" cy="461665"/>
          </a:xfrm>
          <a:prstGeom prst="rect">
            <a:avLst/>
          </a:prstGeom>
          <a:solidFill>
            <a:schemeClr val="bg1">
              <a:alpha val="50000"/>
            </a:schemeClr>
          </a:solidFill>
        </p:spPr>
        <p:txBody>
          <a:bodyPr wrap="square" rtlCol="0">
            <a:spAutoFit/>
          </a:bodyPr>
          <a:lstStyle/>
          <a:p>
            <a:pPr algn="ctr"/>
            <a:r>
              <a:rPr kumimoji="1" lang="ja-JP" altLang="en-US" sz="2400" dirty="0">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氷のチリ＋岩石のチリ</a:t>
            </a:r>
            <a:endParaRPr kumimoji="1" lang="en-US" altLang="ja-JP" sz="2400" dirty="0">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3" name="テキスト ボックス 12">
            <a:extLst>
              <a:ext uri="{FF2B5EF4-FFF2-40B4-BE49-F238E27FC236}">
                <a16:creationId xmlns:a16="http://schemas.microsoft.com/office/drawing/2014/main" id="{4AA28448-5B4A-4FC4-A7F9-C9062E7507A7}"/>
              </a:ext>
            </a:extLst>
          </p:cNvPr>
          <p:cNvSpPr txBox="1"/>
          <p:nvPr/>
        </p:nvSpPr>
        <p:spPr>
          <a:xfrm>
            <a:off x="2257906" y="3187700"/>
            <a:ext cx="1800000" cy="461665"/>
          </a:xfrm>
          <a:prstGeom prst="rect">
            <a:avLst/>
          </a:prstGeom>
          <a:solidFill>
            <a:schemeClr val="bg1">
              <a:alpha val="50000"/>
            </a:schemeClr>
          </a:solidFill>
        </p:spPr>
        <p:txBody>
          <a:bodyPr wrap="square" rtlCol="0">
            <a:spAutoFit/>
          </a:bodyPr>
          <a:lstStyle/>
          <a:p>
            <a:pPr algn="ctr"/>
            <a:r>
              <a:rPr kumimoji="1" lang="ja-JP" altLang="en-US" sz="2400" dirty="0">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岩石のチリ</a:t>
            </a:r>
            <a:endParaRPr kumimoji="1" lang="en-US" altLang="ja-JP" sz="2400" dirty="0">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8" name="テキスト ボックス 17">
            <a:extLst>
              <a:ext uri="{FF2B5EF4-FFF2-40B4-BE49-F238E27FC236}">
                <a16:creationId xmlns:a16="http://schemas.microsoft.com/office/drawing/2014/main" id="{E8BAF2A1-22B9-4952-9182-60CAC4FF4A6F}"/>
              </a:ext>
            </a:extLst>
          </p:cNvPr>
          <p:cNvSpPr txBox="1"/>
          <p:nvPr/>
        </p:nvSpPr>
        <p:spPr>
          <a:xfrm rot="19304633">
            <a:off x="3982720" y="3317562"/>
            <a:ext cx="2031325" cy="461665"/>
          </a:xfrm>
          <a:prstGeom prst="rect">
            <a:avLst/>
          </a:prstGeom>
          <a:solidFill>
            <a:schemeClr val="bg1">
              <a:lumMod val="95000"/>
              <a:alpha val="50000"/>
            </a:schemeClr>
          </a:solidFill>
        </p:spPr>
        <p:txBody>
          <a:bodyPr wrap="none" rtlCol="0">
            <a:spAutoFit/>
          </a:bodyPr>
          <a:lstStyle/>
          <a:p>
            <a:r>
              <a:rPr kumimoji="1" lang="ja-JP" altLang="en-US" sz="2400" dirty="0">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スノーライン</a:t>
            </a:r>
          </a:p>
        </p:txBody>
      </p:sp>
      <p:sp>
        <p:nvSpPr>
          <p:cNvPr id="3" name="正方形/長方形 2">
            <a:extLst>
              <a:ext uri="{FF2B5EF4-FFF2-40B4-BE49-F238E27FC236}">
                <a16:creationId xmlns:a16="http://schemas.microsoft.com/office/drawing/2014/main" id="{B4385539-0581-4D75-9E5A-B40E0A599041}"/>
              </a:ext>
            </a:extLst>
          </p:cNvPr>
          <p:cNvSpPr/>
          <p:nvPr/>
        </p:nvSpPr>
        <p:spPr>
          <a:xfrm>
            <a:off x="6191074" y="5999451"/>
            <a:ext cx="1313180" cy="261610"/>
          </a:xfrm>
          <a:prstGeom prst="rect">
            <a:avLst/>
          </a:prstGeom>
        </p:spPr>
        <p:txBody>
          <a:bodyPr wrap="none">
            <a:spAutoFit/>
          </a:bodyPr>
          <a:lstStyle/>
          <a:p>
            <a:r>
              <a:rPr lang="en-US" altLang="ja-JP" sz="1100" dirty="0">
                <a:solidFill>
                  <a:schemeClr val="bg1">
                    <a:lumMod val="95000"/>
                  </a:schemeClr>
                </a:solidFill>
              </a:rPr>
              <a:t>A. </a:t>
            </a:r>
            <a:r>
              <a:rPr lang="en-US" altLang="ja-JP" sz="1100" dirty="0" err="1">
                <a:solidFill>
                  <a:schemeClr val="bg1">
                    <a:lumMod val="95000"/>
                  </a:schemeClr>
                </a:solidFill>
              </a:rPr>
              <a:t>Angelich</a:t>
            </a:r>
            <a:r>
              <a:rPr lang="en-US" altLang="ja-JP" sz="1100" dirty="0">
                <a:solidFill>
                  <a:schemeClr val="bg1">
                    <a:lumMod val="95000"/>
                  </a:schemeClr>
                </a:solidFill>
              </a:rPr>
              <a:t>/ALMA</a:t>
            </a:r>
            <a:endParaRPr lang="ja-JP" altLang="en-US" sz="1100" dirty="0">
              <a:solidFill>
                <a:schemeClr val="bg1">
                  <a:lumMod val="95000"/>
                </a:schemeClr>
              </a:solidFill>
            </a:endParaRPr>
          </a:p>
        </p:txBody>
      </p:sp>
    </p:spTree>
    <p:extLst>
      <p:ext uri="{BB962C8B-B14F-4D97-AF65-F5344CB8AC3E}">
        <p14:creationId xmlns:p14="http://schemas.microsoft.com/office/powerpoint/2010/main" val="340908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249299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チリの集合</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nvGrpSpPr>
          <p:cNvPr id="129" name="グループ化 128">
            <a:extLst>
              <a:ext uri="{FF2B5EF4-FFF2-40B4-BE49-F238E27FC236}">
                <a16:creationId xmlns:a16="http://schemas.microsoft.com/office/drawing/2014/main" id="{9D5C8CC1-41B7-40DA-91ED-ACC0470C10C7}"/>
              </a:ext>
            </a:extLst>
          </p:cNvPr>
          <p:cNvGrpSpPr/>
          <p:nvPr/>
        </p:nvGrpSpPr>
        <p:grpSpPr>
          <a:xfrm>
            <a:off x="344366" y="1446860"/>
            <a:ext cx="7985821" cy="726501"/>
            <a:chOff x="344366" y="1446860"/>
            <a:chExt cx="7985821" cy="726501"/>
          </a:xfrm>
        </p:grpSpPr>
        <p:sp>
          <p:nvSpPr>
            <p:cNvPr id="6" name="円/楕円 13">
              <a:extLst>
                <a:ext uri="{FF2B5EF4-FFF2-40B4-BE49-F238E27FC236}">
                  <a16:creationId xmlns:a16="http://schemas.microsoft.com/office/drawing/2014/main" id="{C06C8FA9-21F5-48D1-ACC3-4871563483F6}"/>
                </a:ext>
              </a:extLst>
            </p:cNvPr>
            <p:cNvSpPr/>
            <p:nvPr/>
          </p:nvSpPr>
          <p:spPr>
            <a:xfrm>
              <a:off x="344366" y="1522111"/>
              <a:ext cx="574318" cy="57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 name="台形 2">
              <a:extLst>
                <a:ext uri="{FF2B5EF4-FFF2-40B4-BE49-F238E27FC236}">
                  <a16:creationId xmlns:a16="http://schemas.microsoft.com/office/drawing/2014/main" id="{FF454885-837B-4A15-82FF-F8316A3A7001}"/>
                </a:ext>
              </a:extLst>
            </p:cNvPr>
            <p:cNvSpPr/>
            <p:nvPr/>
          </p:nvSpPr>
          <p:spPr>
            <a:xfrm rot="16200000">
              <a:off x="4334481" y="-1822344"/>
              <a:ext cx="726501" cy="7264910"/>
            </a:xfrm>
            <a:prstGeom prst="trapezoid">
              <a:avLst>
                <a:gd name="adj" fmla="val 37586"/>
              </a:avLst>
            </a:prstGeom>
            <a:solidFill>
              <a:srgbClr val="CC66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8" name="グループ化 127">
            <a:extLst>
              <a:ext uri="{FF2B5EF4-FFF2-40B4-BE49-F238E27FC236}">
                <a16:creationId xmlns:a16="http://schemas.microsoft.com/office/drawing/2014/main" id="{4E999A7B-B9EA-44FB-BDF8-8AC69D01CC36}"/>
              </a:ext>
            </a:extLst>
          </p:cNvPr>
          <p:cNvGrpSpPr/>
          <p:nvPr/>
        </p:nvGrpSpPr>
        <p:grpSpPr>
          <a:xfrm>
            <a:off x="344366" y="2536228"/>
            <a:ext cx="7985821" cy="726501"/>
            <a:chOff x="344366" y="2819692"/>
            <a:chExt cx="7985821" cy="726501"/>
          </a:xfrm>
        </p:grpSpPr>
        <p:sp>
          <p:nvSpPr>
            <p:cNvPr id="8" name="円/楕円 13">
              <a:extLst>
                <a:ext uri="{FF2B5EF4-FFF2-40B4-BE49-F238E27FC236}">
                  <a16:creationId xmlns:a16="http://schemas.microsoft.com/office/drawing/2014/main" id="{BFC10D3E-4357-4F79-AE3D-99213B63F126}"/>
                </a:ext>
              </a:extLst>
            </p:cNvPr>
            <p:cNvSpPr/>
            <p:nvPr/>
          </p:nvSpPr>
          <p:spPr>
            <a:xfrm>
              <a:off x="344366" y="2894943"/>
              <a:ext cx="574318" cy="57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0" name="台形 9">
              <a:extLst>
                <a:ext uri="{FF2B5EF4-FFF2-40B4-BE49-F238E27FC236}">
                  <a16:creationId xmlns:a16="http://schemas.microsoft.com/office/drawing/2014/main" id="{C9E2E4B8-18C7-4739-A484-CFBB2C595E1B}"/>
                </a:ext>
              </a:extLst>
            </p:cNvPr>
            <p:cNvSpPr/>
            <p:nvPr/>
          </p:nvSpPr>
          <p:spPr>
            <a:xfrm rot="16200000">
              <a:off x="4334481" y="-449512"/>
              <a:ext cx="726501" cy="7264910"/>
            </a:xfrm>
            <a:prstGeom prst="trapezoid">
              <a:avLst>
                <a:gd name="adj" fmla="val 37586"/>
              </a:avLst>
            </a:prstGeom>
            <a:solidFill>
              <a:srgbClr val="6699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台形 10">
              <a:extLst>
                <a:ext uri="{FF2B5EF4-FFF2-40B4-BE49-F238E27FC236}">
                  <a16:creationId xmlns:a16="http://schemas.microsoft.com/office/drawing/2014/main" id="{9719C665-F37E-4293-A606-543CC13B9DE9}"/>
                </a:ext>
              </a:extLst>
            </p:cNvPr>
            <p:cNvSpPr/>
            <p:nvPr/>
          </p:nvSpPr>
          <p:spPr>
            <a:xfrm rot="16200000">
              <a:off x="4638442" y="-449512"/>
              <a:ext cx="118579" cy="7264910"/>
            </a:xfrm>
            <a:prstGeom prst="trapezoid">
              <a:avLst>
                <a:gd name="adj" fmla="val 37586"/>
              </a:avLst>
            </a:prstGeom>
            <a:solidFill>
              <a:srgbClr val="FF339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0" name="グループ化 79">
            <a:extLst>
              <a:ext uri="{FF2B5EF4-FFF2-40B4-BE49-F238E27FC236}">
                <a16:creationId xmlns:a16="http://schemas.microsoft.com/office/drawing/2014/main" id="{9B00560C-6AA3-4D45-8559-71F507DB6F2C}"/>
              </a:ext>
            </a:extLst>
          </p:cNvPr>
          <p:cNvGrpSpPr/>
          <p:nvPr/>
        </p:nvGrpSpPr>
        <p:grpSpPr>
          <a:xfrm>
            <a:off x="374030" y="3886859"/>
            <a:ext cx="3502834" cy="1195060"/>
            <a:chOff x="916724" y="1729820"/>
            <a:chExt cx="3502834" cy="1195060"/>
          </a:xfrm>
        </p:grpSpPr>
        <p:sp>
          <p:nvSpPr>
            <p:cNvPr id="81" name="円/楕円 13">
              <a:extLst>
                <a:ext uri="{FF2B5EF4-FFF2-40B4-BE49-F238E27FC236}">
                  <a16:creationId xmlns:a16="http://schemas.microsoft.com/office/drawing/2014/main" id="{ADF2199F-1502-416D-92C4-654AD351F188}"/>
                </a:ext>
              </a:extLst>
            </p:cNvPr>
            <p:cNvSpPr/>
            <p:nvPr/>
          </p:nvSpPr>
          <p:spPr>
            <a:xfrm>
              <a:off x="952731" y="2348880"/>
              <a:ext cx="574318" cy="57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82" name="円/楕円 14">
              <a:extLst>
                <a:ext uri="{FF2B5EF4-FFF2-40B4-BE49-F238E27FC236}">
                  <a16:creationId xmlns:a16="http://schemas.microsoft.com/office/drawing/2014/main" id="{8F239757-9C3F-4DB7-9291-BFD71BD01D70}"/>
                </a:ext>
              </a:extLst>
            </p:cNvPr>
            <p:cNvSpPr/>
            <p:nvPr/>
          </p:nvSpPr>
          <p:spPr>
            <a:xfrm>
              <a:off x="2974176" y="1951187"/>
              <a:ext cx="288032" cy="28803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83" name="直線コネクタ 82">
              <a:extLst>
                <a:ext uri="{FF2B5EF4-FFF2-40B4-BE49-F238E27FC236}">
                  <a16:creationId xmlns:a16="http://schemas.microsoft.com/office/drawing/2014/main" id="{43188DB0-3E3D-468D-8730-313B48AA7E4D}"/>
                </a:ext>
              </a:extLst>
            </p:cNvPr>
            <p:cNvCxnSpPr/>
            <p:nvPr/>
          </p:nvCxnSpPr>
          <p:spPr>
            <a:xfrm flipV="1">
              <a:off x="1239890" y="2095203"/>
              <a:ext cx="1878302" cy="541677"/>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id="{52D0375E-0401-4496-8819-4192771D6B24}"/>
                </a:ext>
              </a:extLst>
            </p:cNvPr>
            <p:cNvCxnSpPr/>
            <p:nvPr/>
          </p:nvCxnSpPr>
          <p:spPr>
            <a:xfrm flipH="1">
              <a:off x="1816827" y="2095203"/>
              <a:ext cx="1301365" cy="375741"/>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265F3A91-3223-4AF4-8790-2678691C27EE}"/>
                </a:ext>
              </a:extLst>
            </p:cNvPr>
            <p:cNvCxnSpPr/>
            <p:nvPr/>
          </p:nvCxnSpPr>
          <p:spPr>
            <a:xfrm>
              <a:off x="3118192" y="2095202"/>
              <a:ext cx="1301365" cy="1"/>
            </a:xfrm>
            <a:prstGeom prst="straightConnector1">
              <a:avLst/>
            </a:prstGeom>
            <a:ln w="254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6" name="直線矢印コネクタ 85">
              <a:extLst>
                <a:ext uri="{FF2B5EF4-FFF2-40B4-BE49-F238E27FC236}">
                  <a16:creationId xmlns:a16="http://schemas.microsoft.com/office/drawing/2014/main" id="{9039CEBD-77F4-416C-9054-270A8EE02709}"/>
                </a:ext>
              </a:extLst>
            </p:cNvPr>
            <p:cNvCxnSpPr/>
            <p:nvPr/>
          </p:nvCxnSpPr>
          <p:spPr>
            <a:xfrm flipH="1">
              <a:off x="3118192" y="2095203"/>
              <a:ext cx="0" cy="375741"/>
            </a:xfrm>
            <a:prstGeom prst="straightConnector1">
              <a:avLst/>
            </a:prstGeom>
            <a:ln w="254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B44CDDB3-40D5-4EDE-9F16-7040C51ACB0F}"/>
                </a:ext>
              </a:extLst>
            </p:cNvPr>
            <p:cNvCxnSpPr/>
            <p:nvPr/>
          </p:nvCxnSpPr>
          <p:spPr>
            <a:xfrm>
              <a:off x="1816827" y="2470944"/>
              <a:ext cx="1301365"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378DC125-67AD-4847-9924-720BCAC76089}"/>
                </a:ext>
              </a:extLst>
            </p:cNvPr>
            <p:cNvCxnSpPr/>
            <p:nvPr/>
          </p:nvCxnSpPr>
          <p:spPr>
            <a:xfrm flipH="1">
              <a:off x="3118192" y="2095203"/>
              <a:ext cx="1301366" cy="375741"/>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947BE2B2-AC69-412C-914A-FD8CEA8B1D6A}"/>
                </a:ext>
              </a:extLst>
            </p:cNvPr>
            <p:cNvSpPr txBox="1"/>
            <p:nvPr/>
          </p:nvSpPr>
          <p:spPr>
            <a:xfrm>
              <a:off x="1808642" y="1943140"/>
              <a:ext cx="646331" cy="369332"/>
            </a:xfrm>
            <a:prstGeom prst="rect">
              <a:avLst/>
            </a:prstGeom>
            <a:noFill/>
          </p:spPr>
          <p:txBody>
            <a:bodyPr wrap="none" rtlCol="0">
              <a:spAutoFit/>
            </a:bodyPr>
            <a:lstStyle/>
            <a:p>
              <a:pPr algn="ctr"/>
              <a:r>
                <a:rPr kumimoji="1" lang="ja-JP" altLang="en-US" dirty="0">
                  <a:solidFill>
                    <a:schemeClr val="bg1"/>
                  </a:solidFill>
                </a:rPr>
                <a:t>重力</a:t>
              </a:r>
            </a:p>
          </p:txBody>
        </p:sp>
        <p:sp>
          <p:nvSpPr>
            <p:cNvPr id="90" name="テキスト ボックス 89">
              <a:extLst>
                <a:ext uri="{FF2B5EF4-FFF2-40B4-BE49-F238E27FC236}">
                  <a16:creationId xmlns:a16="http://schemas.microsoft.com/office/drawing/2014/main" id="{EE44E3FE-A9B4-4027-9339-F7354E61E20E}"/>
                </a:ext>
              </a:extLst>
            </p:cNvPr>
            <p:cNvSpPr txBox="1"/>
            <p:nvPr/>
          </p:nvSpPr>
          <p:spPr>
            <a:xfrm>
              <a:off x="3330292" y="1729820"/>
              <a:ext cx="877164" cy="369332"/>
            </a:xfrm>
            <a:prstGeom prst="rect">
              <a:avLst/>
            </a:prstGeom>
            <a:noFill/>
          </p:spPr>
          <p:txBody>
            <a:bodyPr wrap="none" rtlCol="0">
              <a:spAutoFit/>
            </a:bodyPr>
            <a:lstStyle/>
            <a:p>
              <a:pPr algn="ctr"/>
              <a:r>
                <a:rPr kumimoji="1" lang="ja-JP" altLang="en-US" dirty="0">
                  <a:solidFill>
                    <a:schemeClr val="bg1"/>
                  </a:solidFill>
                </a:rPr>
                <a:t>遠心力</a:t>
              </a:r>
            </a:p>
          </p:txBody>
        </p:sp>
        <p:sp>
          <p:nvSpPr>
            <p:cNvPr id="91" name="テキスト ボックス 90">
              <a:extLst>
                <a:ext uri="{FF2B5EF4-FFF2-40B4-BE49-F238E27FC236}">
                  <a16:creationId xmlns:a16="http://schemas.microsoft.com/office/drawing/2014/main" id="{DE0CD641-0E5E-46A3-8630-83ED6811787C}"/>
                </a:ext>
              </a:extLst>
            </p:cNvPr>
            <p:cNvSpPr txBox="1"/>
            <p:nvPr/>
          </p:nvSpPr>
          <p:spPr>
            <a:xfrm>
              <a:off x="2795026" y="2520552"/>
              <a:ext cx="646332" cy="369332"/>
            </a:xfrm>
            <a:prstGeom prst="rect">
              <a:avLst/>
            </a:prstGeom>
            <a:noFill/>
          </p:spPr>
          <p:txBody>
            <a:bodyPr wrap="none" rtlCol="0">
              <a:spAutoFit/>
            </a:bodyPr>
            <a:lstStyle/>
            <a:p>
              <a:pPr algn="ctr"/>
              <a:r>
                <a:rPr kumimoji="1" lang="ja-JP" altLang="en-US" dirty="0">
                  <a:solidFill>
                    <a:schemeClr val="bg1"/>
                  </a:solidFill>
                </a:rPr>
                <a:t>合力</a:t>
              </a:r>
            </a:p>
          </p:txBody>
        </p:sp>
        <p:sp>
          <p:nvSpPr>
            <p:cNvPr id="92" name="テキスト ボックス 91">
              <a:extLst>
                <a:ext uri="{FF2B5EF4-FFF2-40B4-BE49-F238E27FC236}">
                  <a16:creationId xmlns:a16="http://schemas.microsoft.com/office/drawing/2014/main" id="{63F077FF-0E7F-4547-AAA9-706FAB2835A7}"/>
                </a:ext>
              </a:extLst>
            </p:cNvPr>
            <p:cNvSpPr txBox="1"/>
            <p:nvPr/>
          </p:nvSpPr>
          <p:spPr>
            <a:xfrm>
              <a:off x="916724" y="1988840"/>
              <a:ext cx="646331" cy="369332"/>
            </a:xfrm>
            <a:prstGeom prst="rect">
              <a:avLst/>
            </a:prstGeom>
            <a:noFill/>
          </p:spPr>
          <p:txBody>
            <a:bodyPr wrap="none" rtlCol="0">
              <a:spAutoFit/>
            </a:bodyPr>
            <a:lstStyle/>
            <a:p>
              <a:pPr algn="ctr"/>
              <a:r>
                <a:rPr lang="ja-JP" altLang="en-US" dirty="0">
                  <a:solidFill>
                    <a:schemeClr val="bg1"/>
                  </a:solidFill>
                </a:rPr>
                <a:t>太陽</a:t>
              </a:r>
              <a:endParaRPr kumimoji="1" lang="ja-JP" altLang="en-US" dirty="0">
                <a:solidFill>
                  <a:schemeClr val="bg1"/>
                </a:solidFill>
              </a:endParaRPr>
            </a:p>
          </p:txBody>
        </p:sp>
      </p:grpSp>
      <p:grpSp>
        <p:nvGrpSpPr>
          <p:cNvPr id="65" name="グループ化 64">
            <a:extLst>
              <a:ext uri="{FF2B5EF4-FFF2-40B4-BE49-F238E27FC236}">
                <a16:creationId xmlns:a16="http://schemas.microsoft.com/office/drawing/2014/main" id="{8200554C-4745-4C5E-9CE1-E7B5794F570C}"/>
              </a:ext>
            </a:extLst>
          </p:cNvPr>
          <p:cNvGrpSpPr/>
          <p:nvPr/>
        </p:nvGrpSpPr>
        <p:grpSpPr>
          <a:xfrm>
            <a:off x="4246869" y="3763121"/>
            <a:ext cx="4481921" cy="1672105"/>
            <a:chOff x="1175259" y="3640449"/>
            <a:chExt cx="4481921" cy="1672105"/>
          </a:xfrm>
        </p:grpSpPr>
        <p:grpSp>
          <p:nvGrpSpPr>
            <p:cNvPr id="60" name="グループ化 59">
              <a:extLst>
                <a:ext uri="{FF2B5EF4-FFF2-40B4-BE49-F238E27FC236}">
                  <a16:creationId xmlns:a16="http://schemas.microsoft.com/office/drawing/2014/main" id="{62CF051E-55F7-449B-AF96-73A62BC820B9}"/>
                </a:ext>
              </a:extLst>
            </p:cNvPr>
            <p:cNvGrpSpPr/>
            <p:nvPr/>
          </p:nvGrpSpPr>
          <p:grpSpPr>
            <a:xfrm>
              <a:off x="1179186" y="3640449"/>
              <a:ext cx="2160915" cy="742379"/>
              <a:chOff x="446839" y="3975727"/>
              <a:chExt cx="2160915" cy="742379"/>
            </a:xfrm>
          </p:grpSpPr>
          <p:sp>
            <p:nvSpPr>
              <p:cNvPr id="98" name="フリーフォーム: 図形 97">
                <a:extLst>
                  <a:ext uri="{FF2B5EF4-FFF2-40B4-BE49-F238E27FC236}">
                    <a16:creationId xmlns:a16="http://schemas.microsoft.com/office/drawing/2014/main" id="{DADACD4D-A04B-4BE3-B473-E3D7DC910610}"/>
                  </a:ext>
                </a:extLst>
              </p:cNvPr>
              <p:cNvSpPr/>
              <p:nvPr/>
            </p:nvSpPr>
            <p:spPr>
              <a:xfrm>
                <a:off x="446839" y="3975727"/>
                <a:ext cx="1760392" cy="742379"/>
              </a:xfrm>
              <a:custGeom>
                <a:avLst/>
                <a:gdLst>
                  <a:gd name="connsiteX0" fmla="*/ 0 w 1760392"/>
                  <a:gd name="connsiteY0" fmla="*/ 0 h 742379"/>
                  <a:gd name="connsiteX1" fmla="*/ 1760392 w 1760392"/>
                  <a:gd name="connsiteY1" fmla="*/ 0 h 742379"/>
                  <a:gd name="connsiteX2" fmla="*/ 1760392 w 1760392"/>
                  <a:gd name="connsiteY2" fmla="*/ 79863 h 742379"/>
                  <a:gd name="connsiteX3" fmla="*/ 76517 w 1760392"/>
                  <a:gd name="connsiteY3" fmla="*/ 79863 h 742379"/>
                  <a:gd name="connsiteX4" fmla="*/ 76517 w 1760392"/>
                  <a:gd name="connsiteY4" fmla="*/ 662515 h 742379"/>
                  <a:gd name="connsiteX5" fmla="*/ 1760392 w 1760392"/>
                  <a:gd name="connsiteY5" fmla="*/ 662515 h 742379"/>
                  <a:gd name="connsiteX6" fmla="*/ 1760392 w 1760392"/>
                  <a:gd name="connsiteY6" fmla="*/ 742379 h 742379"/>
                  <a:gd name="connsiteX7" fmla="*/ 0 w 1760392"/>
                  <a:gd name="connsiteY7" fmla="*/ 742379 h 742379"/>
                  <a:gd name="connsiteX8" fmla="*/ 0 w 1760392"/>
                  <a:gd name="connsiteY8" fmla="*/ 0 h 74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0392" h="742379">
                    <a:moveTo>
                      <a:pt x="0" y="0"/>
                    </a:moveTo>
                    <a:lnTo>
                      <a:pt x="1760392" y="0"/>
                    </a:lnTo>
                    <a:lnTo>
                      <a:pt x="1760392" y="79863"/>
                    </a:lnTo>
                    <a:lnTo>
                      <a:pt x="76517" y="79863"/>
                    </a:lnTo>
                    <a:lnTo>
                      <a:pt x="76517" y="662515"/>
                    </a:lnTo>
                    <a:lnTo>
                      <a:pt x="1760392" y="662515"/>
                    </a:lnTo>
                    <a:lnTo>
                      <a:pt x="1760392" y="742379"/>
                    </a:lnTo>
                    <a:lnTo>
                      <a:pt x="0" y="742379"/>
                    </a:lnTo>
                    <a:lnTo>
                      <a:pt x="0"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1C6D59AF-ABB5-4332-BDC1-A99B3A69FD0A}"/>
                  </a:ext>
                </a:extLst>
              </p:cNvPr>
              <p:cNvSpPr/>
              <p:nvPr/>
            </p:nvSpPr>
            <p:spPr>
              <a:xfrm>
                <a:off x="1894553" y="4057089"/>
                <a:ext cx="137305" cy="5792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楕円 100">
                <a:extLst>
                  <a:ext uri="{FF2B5EF4-FFF2-40B4-BE49-F238E27FC236}">
                    <a16:creationId xmlns:a16="http://schemas.microsoft.com/office/drawing/2014/main" id="{954009BC-E860-44B3-8166-9262F9BF9C5D}"/>
                  </a:ext>
                </a:extLst>
              </p:cNvPr>
              <p:cNvSpPr/>
              <p:nvPr/>
            </p:nvSpPr>
            <p:spPr>
              <a:xfrm>
                <a:off x="1112415" y="4244368"/>
                <a:ext cx="96872" cy="87392"/>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楕円 101">
                <a:extLst>
                  <a:ext uri="{FF2B5EF4-FFF2-40B4-BE49-F238E27FC236}">
                    <a16:creationId xmlns:a16="http://schemas.microsoft.com/office/drawing/2014/main" id="{94606C18-D9AB-4D0A-B28C-5AD7859FF42B}"/>
                  </a:ext>
                </a:extLst>
              </p:cNvPr>
              <p:cNvSpPr/>
              <p:nvPr/>
            </p:nvSpPr>
            <p:spPr>
              <a:xfrm>
                <a:off x="850399" y="4263485"/>
                <a:ext cx="99576" cy="11036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楕円 102">
                <a:extLst>
                  <a:ext uri="{FF2B5EF4-FFF2-40B4-BE49-F238E27FC236}">
                    <a16:creationId xmlns:a16="http://schemas.microsoft.com/office/drawing/2014/main" id="{E7533690-3D45-46F9-AEB8-AD60F043DB2C}"/>
                  </a:ext>
                </a:extLst>
              </p:cNvPr>
              <p:cNvSpPr/>
              <p:nvPr/>
            </p:nvSpPr>
            <p:spPr>
              <a:xfrm>
                <a:off x="640118" y="4231056"/>
                <a:ext cx="96872" cy="87392"/>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楕円 130">
                <a:extLst>
                  <a:ext uri="{FF2B5EF4-FFF2-40B4-BE49-F238E27FC236}">
                    <a16:creationId xmlns:a16="http://schemas.microsoft.com/office/drawing/2014/main" id="{6C304146-91E4-4614-8905-1A4CC4EF82D2}"/>
                  </a:ext>
                </a:extLst>
              </p:cNvPr>
              <p:cNvSpPr/>
              <p:nvPr/>
            </p:nvSpPr>
            <p:spPr>
              <a:xfrm>
                <a:off x="969446" y="4416163"/>
                <a:ext cx="99576" cy="11036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楕円 131">
                <a:extLst>
                  <a:ext uri="{FF2B5EF4-FFF2-40B4-BE49-F238E27FC236}">
                    <a16:creationId xmlns:a16="http://schemas.microsoft.com/office/drawing/2014/main" id="{48EE0DC7-EC25-4FA7-B86F-D949BC8EF8F0}"/>
                  </a:ext>
                </a:extLst>
              </p:cNvPr>
              <p:cNvSpPr/>
              <p:nvPr/>
            </p:nvSpPr>
            <p:spPr>
              <a:xfrm>
                <a:off x="1406612" y="4241995"/>
                <a:ext cx="96872" cy="87392"/>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楕円 132">
                <a:extLst>
                  <a:ext uri="{FF2B5EF4-FFF2-40B4-BE49-F238E27FC236}">
                    <a16:creationId xmlns:a16="http://schemas.microsoft.com/office/drawing/2014/main" id="{4ADE4C5A-614D-4DAA-87F7-AC519BE162C2}"/>
                  </a:ext>
                </a:extLst>
              </p:cNvPr>
              <p:cNvSpPr/>
              <p:nvPr/>
            </p:nvSpPr>
            <p:spPr>
              <a:xfrm>
                <a:off x="653143" y="4416163"/>
                <a:ext cx="96872" cy="87392"/>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楕円 133">
                <a:extLst>
                  <a:ext uri="{FF2B5EF4-FFF2-40B4-BE49-F238E27FC236}">
                    <a16:creationId xmlns:a16="http://schemas.microsoft.com/office/drawing/2014/main" id="{8F2D7DFA-9A1F-419B-BA6E-20BF62285C60}"/>
                  </a:ext>
                </a:extLst>
              </p:cNvPr>
              <p:cNvSpPr/>
              <p:nvPr/>
            </p:nvSpPr>
            <p:spPr>
              <a:xfrm>
                <a:off x="1644444" y="4196009"/>
                <a:ext cx="99576" cy="11036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楕円 134">
                <a:extLst>
                  <a:ext uri="{FF2B5EF4-FFF2-40B4-BE49-F238E27FC236}">
                    <a16:creationId xmlns:a16="http://schemas.microsoft.com/office/drawing/2014/main" id="{46D0B5DF-10AA-4246-9164-FA478CE8A330}"/>
                  </a:ext>
                </a:extLst>
              </p:cNvPr>
              <p:cNvSpPr/>
              <p:nvPr/>
            </p:nvSpPr>
            <p:spPr>
              <a:xfrm>
                <a:off x="1632970" y="4378093"/>
                <a:ext cx="96872" cy="87392"/>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楕円 135">
                <a:extLst>
                  <a:ext uri="{FF2B5EF4-FFF2-40B4-BE49-F238E27FC236}">
                    <a16:creationId xmlns:a16="http://schemas.microsoft.com/office/drawing/2014/main" id="{0D578B32-7352-41F6-AFF2-4258E6AB4542}"/>
                  </a:ext>
                </a:extLst>
              </p:cNvPr>
              <p:cNvSpPr/>
              <p:nvPr/>
            </p:nvSpPr>
            <p:spPr>
              <a:xfrm>
                <a:off x="1207117" y="4454938"/>
                <a:ext cx="99576" cy="11036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正方形/長方形 147">
                <a:extLst>
                  <a:ext uri="{FF2B5EF4-FFF2-40B4-BE49-F238E27FC236}">
                    <a16:creationId xmlns:a16="http://schemas.microsoft.com/office/drawing/2014/main" id="{7489343C-0313-4E80-8BAD-8224A04B7B04}"/>
                  </a:ext>
                </a:extLst>
              </p:cNvPr>
              <p:cNvSpPr/>
              <p:nvPr/>
            </p:nvSpPr>
            <p:spPr>
              <a:xfrm rot="5400000">
                <a:off x="2249478" y="4060448"/>
                <a:ext cx="137305" cy="5792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楕円 148">
                <a:extLst>
                  <a:ext uri="{FF2B5EF4-FFF2-40B4-BE49-F238E27FC236}">
                    <a16:creationId xmlns:a16="http://schemas.microsoft.com/office/drawing/2014/main" id="{0FEECFE0-1D91-4547-8CA8-CB848E2780B3}"/>
                  </a:ext>
                </a:extLst>
              </p:cNvPr>
              <p:cNvSpPr/>
              <p:nvPr/>
            </p:nvSpPr>
            <p:spPr>
              <a:xfrm>
                <a:off x="990764" y="4093048"/>
                <a:ext cx="99576" cy="11036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楕円 149">
                <a:extLst>
                  <a:ext uri="{FF2B5EF4-FFF2-40B4-BE49-F238E27FC236}">
                    <a16:creationId xmlns:a16="http://schemas.microsoft.com/office/drawing/2014/main" id="{1734A0D0-2D97-47C7-BB25-EFC4136D0049}"/>
                  </a:ext>
                </a:extLst>
              </p:cNvPr>
              <p:cNvSpPr/>
              <p:nvPr/>
            </p:nvSpPr>
            <p:spPr>
              <a:xfrm>
                <a:off x="758747" y="4139788"/>
                <a:ext cx="96872" cy="87392"/>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楕円 150">
                <a:extLst>
                  <a:ext uri="{FF2B5EF4-FFF2-40B4-BE49-F238E27FC236}">
                    <a16:creationId xmlns:a16="http://schemas.microsoft.com/office/drawing/2014/main" id="{98661C91-54CA-4021-8667-943D0D8B9BC2}"/>
                  </a:ext>
                </a:extLst>
              </p:cNvPr>
              <p:cNvSpPr/>
              <p:nvPr/>
            </p:nvSpPr>
            <p:spPr>
              <a:xfrm>
                <a:off x="1349542" y="4403336"/>
                <a:ext cx="96872" cy="87392"/>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1" name="グループ化 60">
              <a:extLst>
                <a:ext uri="{FF2B5EF4-FFF2-40B4-BE49-F238E27FC236}">
                  <a16:creationId xmlns:a16="http://schemas.microsoft.com/office/drawing/2014/main" id="{6A769C88-1806-4402-BFD7-0B0B88C664A5}"/>
                </a:ext>
              </a:extLst>
            </p:cNvPr>
            <p:cNvGrpSpPr/>
            <p:nvPr/>
          </p:nvGrpSpPr>
          <p:grpSpPr>
            <a:xfrm>
              <a:off x="3496265" y="3640449"/>
              <a:ext cx="2160915" cy="742379"/>
              <a:chOff x="3045385" y="3977127"/>
              <a:chExt cx="2160915" cy="742379"/>
            </a:xfrm>
          </p:grpSpPr>
          <p:sp>
            <p:nvSpPr>
              <p:cNvPr id="152" name="フリーフォーム: 図形 151">
                <a:extLst>
                  <a:ext uri="{FF2B5EF4-FFF2-40B4-BE49-F238E27FC236}">
                    <a16:creationId xmlns:a16="http://schemas.microsoft.com/office/drawing/2014/main" id="{2043D05D-FEBC-46DE-A808-776E33E2A46E}"/>
                  </a:ext>
                </a:extLst>
              </p:cNvPr>
              <p:cNvSpPr/>
              <p:nvPr/>
            </p:nvSpPr>
            <p:spPr>
              <a:xfrm>
                <a:off x="3045385" y="3977127"/>
                <a:ext cx="1760392" cy="742379"/>
              </a:xfrm>
              <a:custGeom>
                <a:avLst/>
                <a:gdLst>
                  <a:gd name="connsiteX0" fmla="*/ 0 w 1760392"/>
                  <a:gd name="connsiteY0" fmla="*/ 0 h 742379"/>
                  <a:gd name="connsiteX1" fmla="*/ 1760392 w 1760392"/>
                  <a:gd name="connsiteY1" fmla="*/ 0 h 742379"/>
                  <a:gd name="connsiteX2" fmla="*/ 1760392 w 1760392"/>
                  <a:gd name="connsiteY2" fmla="*/ 79863 h 742379"/>
                  <a:gd name="connsiteX3" fmla="*/ 76517 w 1760392"/>
                  <a:gd name="connsiteY3" fmla="*/ 79863 h 742379"/>
                  <a:gd name="connsiteX4" fmla="*/ 76517 w 1760392"/>
                  <a:gd name="connsiteY4" fmla="*/ 662515 h 742379"/>
                  <a:gd name="connsiteX5" fmla="*/ 1760392 w 1760392"/>
                  <a:gd name="connsiteY5" fmla="*/ 662515 h 742379"/>
                  <a:gd name="connsiteX6" fmla="*/ 1760392 w 1760392"/>
                  <a:gd name="connsiteY6" fmla="*/ 742379 h 742379"/>
                  <a:gd name="connsiteX7" fmla="*/ 0 w 1760392"/>
                  <a:gd name="connsiteY7" fmla="*/ 742379 h 742379"/>
                  <a:gd name="connsiteX8" fmla="*/ 0 w 1760392"/>
                  <a:gd name="connsiteY8" fmla="*/ 0 h 74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0392" h="742379">
                    <a:moveTo>
                      <a:pt x="0" y="0"/>
                    </a:moveTo>
                    <a:lnTo>
                      <a:pt x="1760392" y="0"/>
                    </a:lnTo>
                    <a:lnTo>
                      <a:pt x="1760392" y="79863"/>
                    </a:lnTo>
                    <a:lnTo>
                      <a:pt x="76517" y="79863"/>
                    </a:lnTo>
                    <a:lnTo>
                      <a:pt x="76517" y="662515"/>
                    </a:lnTo>
                    <a:lnTo>
                      <a:pt x="1760392" y="662515"/>
                    </a:lnTo>
                    <a:lnTo>
                      <a:pt x="1760392" y="742379"/>
                    </a:lnTo>
                    <a:lnTo>
                      <a:pt x="0" y="742379"/>
                    </a:lnTo>
                    <a:lnTo>
                      <a:pt x="0"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4982F513-0F3A-469D-B969-C533BCA71F44}"/>
                  </a:ext>
                </a:extLst>
              </p:cNvPr>
              <p:cNvSpPr/>
              <p:nvPr/>
            </p:nvSpPr>
            <p:spPr>
              <a:xfrm>
                <a:off x="4493099" y="4058489"/>
                <a:ext cx="137305" cy="5792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正方形/長方形 162">
                <a:extLst>
                  <a:ext uri="{FF2B5EF4-FFF2-40B4-BE49-F238E27FC236}">
                    <a16:creationId xmlns:a16="http://schemas.microsoft.com/office/drawing/2014/main" id="{52EE63BE-2BBA-4FCB-AA78-652325B4BD2E}"/>
                  </a:ext>
                </a:extLst>
              </p:cNvPr>
              <p:cNvSpPr/>
              <p:nvPr/>
            </p:nvSpPr>
            <p:spPr>
              <a:xfrm rot="5400000">
                <a:off x="4848024" y="4061848"/>
                <a:ext cx="137305" cy="5792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280EEBE3-7A7C-4666-BCA7-AA3B66E46FB5}"/>
                  </a:ext>
                </a:extLst>
              </p:cNvPr>
              <p:cNvSpPr/>
              <p:nvPr/>
            </p:nvSpPr>
            <p:spPr>
              <a:xfrm>
                <a:off x="3119630" y="4057089"/>
                <a:ext cx="1373468" cy="579247"/>
              </a:xfrm>
              <a:prstGeom prst="rect">
                <a:avLst/>
              </a:pr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 name="グループ化 61">
              <a:extLst>
                <a:ext uri="{FF2B5EF4-FFF2-40B4-BE49-F238E27FC236}">
                  <a16:creationId xmlns:a16="http://schemas.microsoft.com/office/drawing/2014/main" id="{56929322-F285-4765-8F60-82FCA4524AEF}"/>
                </a:ext>
              </a:extLst>
            </p:cNvPr>
            <p:cNvGrpSpPr/>
            <p:nvPr/>
          </p:nvGrpSpPr>
          <p:grpSpPr>
            <a:xfrm>
              <a:off x="3496265" y="4570175"/>
              <a:ext cx="1760392" cy="742379"/>
              <a:chOff x="3045385" y="4906853"/>
              <a:chExt cx="1760392" cy="742379"/>
            </a:xfrm>
          </p:grpSpPr>
          <p:sp>
            <p:nvSpPr>
              <p:cNvPr id="168" name="フリーフォーム: 図形 167">
                <a:extLst>
                  <a:ext uri="{FF2B5EF4-FFF2-40B4-BE49-F238E27FC236}">
                    <a16:creationId xmlns:a16="http://schemas.microsoft.com/office/drawing/2014/main" id="{F663E270-F424-4D3B-BC93-E6957133E007}"/>
                  </a:ext>
                </a:extLst>
              </p:cNvPr>
              <p:cNvSpPr/>
              <p:nvPr/>
            </p:nvSpPr>
            <p:spPr>
              <a:xfrm>
                <a:off x="3045385" y="4906853"/>
                <a:ext cx="1760392" cy="742379"/>
              </a:xfrm>
              <a:custGeom>
                <a:avLst/>
                <a:gdLst>
                  <a:gd name="connsiteX0" fmla="*/ 0 w 1760392"/>
                  <a:gd name="connsiteY0" fmla="*/ 0 h 742379"/>
                  <a:gd name="connsiteX1" fmla="*/ 1760392 w 1760392"/>
                  <a:gd name="connsiteY1" fmla="*/ 0 h 742379"/>
                  <a:gd name="connsiteX2" fmla="*/ 1760392 w 1760392"/>
                  <a:gd name="connsiteY2" fmla="*/ 79863 h 742379"/>
                  <a:gd name="connsiteX3" fmla="*/ 76517 w 1760392"/>
                  <a:gd name="connsiteY3" fmla="*/ 79863 h 742379"/>
                  <a:gd name="connsiteX4" fmla="*/ 76517 w 1760392"/>
                  <a:gd name="connsiteY4" fmla="*/ 662515 h 742379"/>
                  <a:gd name="connsiteX5" fmla="*/ 1760392 w 1760392"/>
                  <a:gd name="connsiteY5" fmla="*/ 662515 h 742379"/>
                  <a:gd name="connsiteX6" fmla="*/ 1760392 w 1760392"/>
                  <a:gd name="connsiteY6" fmla="*/ 742379 h 742379"/>
                  <a:gd name="connsiteX7" fmla="*/ 0 w 1760392"/>
                  <a:gd name="connsiteY7" fmla="*/ 742379 h 742379"/>
                  <a:gd name="connsiteX8" fmla="*/ 0 w 1760392"/>
                  <a:gd name="connsiteY8" fmla="*/ 0 h 74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0392" h="742379">
                    <a:moveTo>
                      <a:pt x="0" y="0"/>
                    </a:moveTo>
                    <a:lnTo>
                      <a:pt x="1760392" y="0"/>
                    </a:lnTo>
                    <a:lnTo>
                      <a:pt x="1760392" y="79863"/>
                    </a:lnTo>
                    <a:lnTo>
                      <a:pt x="76517" y="79863"/>
                    </a:lnTo>
                    <a:lnTo>
                      <a:pt x="76517" y="662515"/>
                    </a:lnTo>
                    <a:lnTo>
                      <a:pt x="1760392" y="662515"/>
                    </a:lnTo>
                    <a:lnTo>
                      <a:pt x="1760392" y="742379"/>
                    </a:lnTo>
                    <a:lnTo>
                      <a:pt x="0" y="742379"/>
                    </a:lnTo>
                    <a:lnTo>
                      <a:pt x="0"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9" name="正方形/長方形 168">
                <a:extLst>
                  <a:ext uri="{FF2B5EF4-FFF2-40B4-BE49-F238E27FC236}">
                    <a16:creationId xmlns:a16="http://schemas.microsoft.com/office/drawing/2014/main" id="{6E9C50A5-4BA6-4CC3-A487-A157755EF3D9}"/>
                  </a:ext>
                </a:extLst>
              </p:cNvPr>
              <p:cNvSpPr/>
              <p:nvPr/>
            </p:nvSpPr>
            <p:spPr>
              <a:xfrm>
                <a:off x="3812715" y="4986814"/>
                <a:ext cx="137305" cy="5792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正方形/長方形 169">
                <a:extLst>
                  <a:ext uri="{FF2B5EF4-FFF2-40B4-BE49-F238E27FC236}">
                    <a16:creationId xmlns:a16="http://schemas.microsoft.com/office/drawing/2014/main" id="{60C93CE4-8B97-4BA3-A9D3-EEE144FFFA34}"/>
                  </a:ext>
                </a:extLst>
              </p:cNvPr>
              <p:cNvSpPr/>
              <p:nvPr/>
            </p:nvSpPr>
            <p:spPr>
              <a:xfrm rot="5400000">
                <a:off x="4161593" y="4986813"/>
                <a:ext cx="137305" cy="5792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正方形/長方形 170">
                <a:extLst>
                  <a:ext uri="{FF2B5EF4-FFF2-40B4-BE49-F238E27FC236}">
                    <a16:creationId xmlns:a16="http://schemas.microsoft.com/office/drawing/2014/main" id="{7AFD42DC-E057-4DBC-885F-AB0F5609BA5B}"/>
                  </a:ext>
                </a:extLst>
              </p:cNvPr>
              <p:cNvSpPr/>
              <p:nvPr/>
            </p:nvSpPr>
            <p:spPr>
              <a:xfrm>
                <a:off x="3119630" y="4986814"/>
                <a:ext cx="691321" cy="579247"/>
              </a:xfrm>
              <a:prstGeom prst="rect">
                <a:avLst/>
              </a:prstGeom>
              <a:solidFill>
                <a:schemeClr val="accent5">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矢印: 右 171">
                <a:extLst>
                  <a:ext uri="{FF2B5EF4-FFF2-40B4-BE49-F238E27FC236}">
                    <a16:creationId xmlns:a16="http://schemas.microsoft.com/office/drawing/2014/main" id="{E1538F19-C161-4675-82BC-3224AB71E595}"/>
                  </a:ext>
                </a:extLst>
              </p:cNvPr>
              <p:cNvSpPr/>
              <p:nvPr/>
            </p:nvSpPr>
            <p:spPr>
              <a:xfrm>
                <a:off x="3456054" y="5075047"/>
                <a:ext cx="347503" cy="420725"/>
              </a:xfrm>
              <a:prstGeom prst="rightArrow">
                <a:avLst>
                  <a:gd name="adj1" fmla="val 50000"/>
                  <a:gd name="adj2" fmla="val 4560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9" name="グループ化 58">
              <a:extLst>
                <a:ext uri="{FF2B5EF4-FFF2-40B4-BE49-F238E27FC236}">
                  <a16:creationId xmlns:a16="http://schemas.microsoft.com/office/drawing/2014/main" id="{61BD3436-DE28-47A5-A4A6-C5F84B05A0A8}"/>
                </a:ext>
              </a:extLst>
            </p:cNvPr>
            <p:cNvGrpSpPr/>
            <p:nvPr/>
          </p:nvGrpSpPr>
          <p:grpSpPr>
            <a:xfrm>
              <a:off x="1175259" y="4568101"/>
              <a:ext cx="1760392" cy="742379"/>
              <a:chOff x="442912" y="4903379"/>
              <a:chExt cx="1760392" cy="742379"/>
            </a:xfrm>
          </p:grpSpPr>
          <p:sp>
            <p:nvSpPr>
              <p:cNvPr id="173" name="フリーフォーム: 図形 172">
                <a:extLst>
                  <a:ext uri="{FF2B5EF4-FFF2-40B4-BE49-F238E27FC236}">
                    <a16:creationId xmlns:a16="http://schemas.microsoft.com/office/drawing/2014/main" id="{4A71C778-2AB0-4CBC-AED5-894520EFFE23}"/>
                  </a:ext>
                </a:extLst>
              </p:cNvPr>
              <p:cNvSpPr/>
              <p:nvPr/>
            </p:nvSpPr>
            <p:spPr>
              <a:xfrm>
                <a:off x="442912" y="4903379"/>
                <a:ext cx="1760392" cy="742379"/>
              </a:xfrm>
              <a:custGeom>
                <a:avLst/>
                <a:gdLst>
                  <a:gd name="connsiteX0" fmla="*/ 0 w 1760392"/>
                  <a:gd name="connsiteY0" fmla="*/ 0 h 742379"/>
                  <a:gd name="connsiteX1" fmla="*/ 1760392 w 1760392"/>
                  <a:gd name="connsiteY1" fmla="*/ 0 h 742379"/>
                  <a:gd name="connsiteX2" fmla="*/ 1760392 w 1760392"/>
                  <a:gd name="connsiteY2" fmla="*/ 79863 h 742379"/>
                  <a:gd name="connsiteX3" fmla="*/ 76517 w 1760392"/>
                  <a:gd name="connsiteY3" fmla="*/ 79863 h 742379"/>
                  <a:gd name="connsiteX4" fmla="*/ 76517 w 1760392"/>
                  <a:gd name="connsiteY4" fmla="*/ 662515 h 742379"/>
                  <a:gd name="connsiteX5" fmla="*/ 1760392 w 1760392"/>
                  <a:gd name="connsiteY5" fmla="*/ 662515 h 742379"/>
                  <a:gd name="connsiteX6" fmla="*/ 1760392 w 1760392"/>
                  <a:gd name="connsiteY6" fmla="*/ 742379 h 742379"/>
                  <a:gd name="connsiteX7" fmla="*/ 0 w 1760392"/>
                  <a:gd name="connsiteY7" fmla="*/ 742379 h 742379"/>
                  <a:gd name="connsiteX8" fmla="*/ 0 w 1760392"/>
                  <a:gd name="connsiteY8" fmla="*/ 0 h 74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0392" h="742379">
                    <a:moveTo>
                      <a:pt x="0" y="0"/>
                    </a:moveTo>
                    <a:lnTo>
                      <a:pt x="1760392" y="0"/>
                    </a:lnTo>
                    <a:lnTo>
                      <a:pt x="1760392" y="79863"/>
                    </a:lnTo>
                    <a:lnTo>
                      <a:pt x="76517" y="79863"/>
                    </a:lnTo>
                    <a:lnTo>
                      <a:pt x="76517" y="662515"/>
                    </a:lnTo>
                    <a:lnTo>
                      <a:pt x="1760392" y="662515"/>
                    </a:lnTo>
                    <a:lnTo>
                      <a:pt x="1760392" y="742379"/>
                    </a:lnTo>
                    <a:lnTo>
                      <a:pt x="0" y="742379"/>
                    </a:lnTo>
                    <a:lnTo>
                      <a:pt x="0"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正方形/長方形 173">
                <a:extLst>
                  <a:ext uri="{FF2B5EF4-FFF2-40B4-BE49-F238E27FC236}">
                    <a16:creationId xmlns:a16="http://schemas.microsoft.com/office/drawing/2014/main" id="{CDDAAEFE-5DEE-4654-A55C-BD6F43C61F58}"/>
                  </a:ext>
                </a:extLst>
              </p:cNvPr>
              <p:cNvSpPr/>
              <p:nvPr/>
            </p:nvSpPr>
            <p:spPr>
              <a:xfrm>
                <a:off x="779367" y="4984741"/>
                <a:ext cx="137305" cy="5792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楕円 174">
                <a:extLst>
                  <a:ext uri="{FF2B5EF4-FFF2-40B4-BE49-F238E27FC236}">
                    <a16:creationId xmlns:a16="http://schemas.microsoft.com/office/drawing/2014/main" id="{C8673FD7-1E02-4A14-A43D-56870BABDBF3}"/>
                  </a:ext>
                </a:extLst>
              </p:cNvPr>
              <p:cNvSpPr/>
              <p:nvPr/>
            </p:nvSpPr>
            <p:spPr>
              <a:xfrm rot="2014191">
                <a:off x="601864" y="5216892"/>
                <a:ext cx="96872" cy="87392"/>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楕円 175">
                <a:extLst>
                  <a:ext uri="{FF2B5EF4-FFF2-40B4-BE49-F238E27FC236}">
                    <a16:creationId xmlns:a16="http://schemas.microsoft.com/office/drawing/2014/main" id="{E9576491-01CD-41DB-A670-7CC3B39FABF8}"/>
                  </a:ext>
                </a:extLst>
              </p:cNvPr>
              <p:cNvSpPr/>
              <p:nvPr/>
            </p:nvSpPr>
            <p:spPr>
              <a:xfrm>
                <a:off x="518798" y="5260041"/>
                <a:ext cx="99576" cy="11036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楕円 176">
                <a:extLst>
                  <a:ext uri="{FF2B5EF4-FFF2-40B4-BE49-F238E27FC236}">
                    <a16:creationId xmlns:a16="http://schemas.microsoft.com/office/drawing/2014/main" id="{46769BFB-8B9F-46DC-B036-E44950459F2C}"/>
                  </a:ext>
                </a:extLst>
              </p:cNvPr>
              <p:cNvSpPr/>
              <p:nvPr/>
            </p:nvSpPr>
            <p:spPr>
              <a:xfrm>
                <a:off x="524199" y="5370406"/>
                <a:ext cx="96872" cy="87392"/>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楕円 177">
                <a:extLst>
                  <a:ext uri="{FF2B5EF4-FFF2-40B4-BE49-F238E27FC236}">
                    <a16:creationId xmlns:a16="http://schemas.microsoft.com/office/drawing/2014/main" id="{F04584BE-C7F2-4CDB-A133-8D4F2C25D458}"/>
                  </a:ext>
                </a:extLst>
              </p:cNvPr>
              <p:cNvSpPr/>
              <p:nvPr/>
            </p:nvSpPr>
            <p:spPr>
              <a:xfrm>
                <a:off x="518798" y="5142758"/>
                <a:ext cx="99576" cy="11036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楕円 178">
                <a:extLst>
                  <a:ext uri="{FF2B5EF4-FFF2-40B4-BE49-F238E27FC236}">
                    <a16:creationId xmlns:a16="http://schemas.microsoft.com/office/drawing/2014/main" id="{F6644B26-F073-4C2A-AFEC-DBD50A2C9A71}"/>
                  </a:ext>
                </a:extLst>
              </p:cNvPr>
              <p:cNvSpPr/>
              <p:nvPr/>
            </p:nvSpPr>
            <p:spPr>
              <a:xfrm>
                <a:off x="678622" y="5165240"/>
                <a:ext cx="96872" cy="87392"/>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楕円 179">
                <a:extLst>
                  <a:ext uri="{FF2B5EF4-FFF2-40B4-BE49-F238E27FC236}">
                    <a16:creationId xmlns:a16="http://schemas.microsoft.com/office/drawing/2014/main" id="{1AE87998-15CF-4599-85FD-BBBD06469441}"/>
                  </a:ext>
                </a:extLst>
              </p:cNvPr>
              <p:cNvSpPr/>
              <p:nvPr/>
            </p:nvSpPr>
            <p:spPr>
              <a:xfrm>
                <a:off x="524421" y="5464386"/>
                <a:ext cx="96872" cy="87392"/>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楕円 180">
                <a:extLst>
                  <a:ext uri="{FF2B5EF4-FFF2-40B4-BE49-F238E27FC236}">
                    <a16:creationId xmlns:a16="http://schemas.microsoft.com/office/drawing/2014/main" id="{026EDA3F-91FC-4E1C-823A-ECD0DF96FA2C}"/>
                  </a:ext>
                </a:extLst>
              </p:cNvPr>
              <p:cNvSpPr/>
              <p:nvPr/>
            </p:nvSpPr>
            <p:spPr>
              <a:xfrm rot="946038">
                <a:off x="614311" y="5078695"/>
                <a:ext cx="99576" cy="11036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楕円 181">
                <a:extLst>
                  <a:ext uri="{FF2B5EF4-FFF2-40B4-BE49-F238E27FC236}">
                    <a16:creationId xmlns:a16="http://schemas.microsoft.com/office/drawing/2014/main" id="{6A6D1DD2-4371-400D-89CF-B4793A156182}"/>
                  </a:ext>
                </a:extLst>
              </p:cNvPr>
              <p:cNvSpPr/>
              <p:nvPr/>
            </p:nvSpPr>
            <p:spPr>
              <a:xfrm>
                <a:off x="680628" y="5476596"/>
                <a:ext cx="96872" cy="87392"/>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楕円 182">
                <a:extLst>
                  <a:ext uri="{FF2B5EF4-FFF2-40B4-BE49-F238E27FC236}">
                    <a16:creationId xmlns:a16="http://schemas.microsoft.com/office/drawing/2014/main" id="{576679D7-F0E3-4128-968E-8C3E0F9AE615}"/>
                  </a:ext>
                </a:extLst>
              </p:cNvPr>
              <p:cNvSpPr/>
              <p:nvPr/>
            </p:nvSpPr>
            <p:spPr>
              <a:xfrm rot="1599976">
                <a:off x="522494" y="5032393"/>
                <a:ext cx="99576" cy="11036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正方形/長方形 183">
                <a:extLst>
                  <a:ext uri="{FF2B5EF4-FFF2-40B4-BE49-F238E27FC236}">
                    <a16:creationId xmlns:a16="http://schemas.microsoft.com/office/drawing/2014/main" id="{B4D5A863-3A08-40E1-8BF5-BB1F02B2A248}"/>
                  </a:ext>
                </a:extLst>
              </p:cNvPr>
              <p:cNvSpPr/>
              <p:nvPr/>
            </p:nvSpPr>
            <p:spPr>
              <a:xfrm rot="5400000">
                <a:off x="1134292" y="4988100"/>
                <a:ext cx="137305" cy="5792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楕円 184">
                <a:extLst>
                  <a:ext uri="{FF2B5EF4-FFF2-40B4-BE49-F238E27FC236}">
                    <a16:creationId xmlns:a16="http://schemas.microsoft.com/office/drawing/2014/main" id="{E0708C81-2EC4-4721-87E4-05F3E8645CCE}"/>
                  </a:ext>
                </a:extLst>
              </p:cNvPr>
              <p:cNvSpPr/>
              <p:nvPr/>
            </p:nvSpPr>
            <p:spPr>
              <a:xfrm rot="21157930">
                <a:off x="611635" y="5307502"/>
                <a:ext cx="99576" cy="11036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楕円 185">
                <a:extLst>
                  <a:ext uri="{FF2B5EF4-FFF2-40B4-BE49-F238E27FC236}">
                    <a16:creationId xmlns:a16="http://schemas.microsoft.com/office/drawing/2014/main" id="{4390B57C-F6C3-483C-9D35-3D7E2B1B4BED}"/>
                  </a:ext>
                </a:extLst>
              </p:cNvPr>
              <p:cNvSpPr/>
              <p:nvPr/>
            </p:nvSpPr>
            <p:spPr>
              <a:xfrm>
                <a:off x="611885" y="5417759"/>
                <a:ext cx="96872" cy="87392"/>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楕円 186">
                <a:extLst>
                  <a:ext uri="{FF2B5EF4-FFF2-40B4-BE49-F238E27FC236}">
                    <a16:creationId xmlns:a16="http://schemas.microsoft.com/office/drawing/2014/main" id="{70566E99-CA80-4F7E-BB91-5E7A56C8C934}"/>
                  </a:ext>
                </a:extLst>
              </p:cNvPr>
              <p:cNvSpPr/>
              <p:nvPr/>
            </p:nvSpPr>
            <p:spPr>
              <a:xfrm rot="1813846">
                <a:off x="608609" y="4987451"/>
                <a:ext cx="96872" cy="87392"/>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57" name="テキスト ボックス 56">
            <a:extLst>
              <a:ext uri="{FF2B5EF4-FFF2-40B4-BE49-F238E27FC236}">
                <a16:creationId xmlns:a16="http://schemas.microsoft.com/office/drawing/2014/main" id="{B78B7BD2-1450-4C2A-B339-A7BDB2E7A604}"/>
              </a:ext>
            </a:extLst>
          </p:cNvPr>
          <p:cNvSpPr txBox="1"/>
          <p:nvPr/>
        </p:nvSpPr>
        <p:spPr>
          <a:xfrm>
            <a:off x="5796935" y="1603000"/>
            <a:ext cx="1915909" cy="369332"/>
          </a:xfrm>
          <a:prstGeom prst="rect">
            <a:avLst/>
          </a:prstGeom>
          <a:noFill/>
        </p:spPr>
        <p:txBody>
          <a:bodyPr wrap="none" rtlCol="0">
            <a:spAutoFit/>
          </a:bodyPr>
          <a:lstStyle/>
          <a:p>
            <a:r>
              <a:rPr kumimoji="1" lang="ja-JP" altLang="en-US" dirty="0">
                <a:solidFill>
                  <a:schemeClr val="bg1"/>
                </a:solidFill>
              </a:rPr>
              <a:t>ガス </a:t>
            </a:r>
            <a:r>
              <a:rPr kumimoji="1" lang="en-US" altLang="ja-JP" dirty="0">
                <a:solidFill>
                  <a:schemeClr val="bg1"/>
                </a:solidFill>
              </a:rPr>
              <a:t>+ </a:t>
            </a:r>
            <a:r>
              <a:rPr kumimoji="1" lang="ja-JP" altLang="en-US" dirty="0">
                <a:solidFill>
                  <a:schemeClr val="bg1"/>
                </a:solidFill>
              </a:rPr>
              <a:t>固体成分</a:t>
            </a:r>
          </a:p>
        </p:txBody>
      </p:sp>
      <p:sp>
        <p:nvSpPr>
          <p:cNvPr id="188" name="テキスト ボックス 187">
            <a:extLst>
              <a:ext uri="{FF2B5EF4-FFF2-40B4-BE49-F238E27FC236}">
                <a16:creationId xmlns:a16="http://schemas.microsoft.com/office/drawing/2014/main" id="{3E85EE4C-8406-4593-BC06-8A5786F4D2C6}"/>
              </a:ext>
            </a:extLst>
          </p:cNvPr>
          <p:cNvSpPr txBox="1"/>
          <p:nvPr/>
        </p:nvSpPr>
        <p:spPr>
          <a:xfrm>
            <a:off x="6487830" y="2708255"/>
            <a:ext cx="1107996" cy="369332"/>
          </a:xfrm>
          <a:prstGeom prst="rect">
            <a:avLst/>
          </a:prstGeom>
          <a:noFill/>
        </p:spPr>
        <p:txBody>
          <a:bodyPr wrap="none" rtlCol="0">
            <a:spAutoFit/>
          </a:bodyPr>
          <a:lstStyle/>
          <a:p>
            <a:r>
              <a:rPr kumimoji="1" lang="ja-JP" altLang="en-US" dirty="0">
                <a:solidFill>
                  <a:schemeClr val="bg1"/>
                </a:solidFill>
              </a:rPr>
              <a:t>固体成分</a:t>
            </a:r>
          </a:p>
        </p:txBody>
      </p:sp>
      <p:sp>
        <p:nvSpPr>
          <p:cNvPr id="58" name="正方形/長方形 57">
            <a:extLst>
              <a:ext uri="{FF2B5EF4-FFF2-40B4-BE49-F238E27FC236}">
                <a16:creationId xmlns:a16="http://schemas.microsoft.com/office/drawing/2014/main" id="{012702E4-3BC2-44E5-8E7D-DC86CBD1F096}"/>
              </a:ext>
            </a:extLst>
          </p:cNvPr>
          <p:cNvSpPr/>
          <p:nvPr/>
        </p:nvSpPr>
        <p:spPr>
          <a:xfrm>
            <a:off x="5841499" y="2952330"/>
            <a:ext cx="646331" cy="369332"/>
          </a:xfrm>
          <a:prstGeom prst="rect">
            <a:avLst/>
          </a:prstGeom>
        </p:spPr>
        <p:txBody>
          <a:bodyPr wrap="none">
            <a:spAutoFit/>
          </a:bodyPr>
          <a:lstStyle/>
          <a:p>
            <a:r>
              <a:rPr kumimoji="1" lang="ja-JP" altLang="en-US" dirty="0">
                <a:solidFill>
                  <a:schemeClr val="bg1"/>
                </a:solidFill>
              </a:rPr>
              <a:t>ガス</a:t>
            </a:r>
            <a:endParaRPr kumimoji="1" lang="en-US" altLang="ja-JP" dirty="0">
              <a:solidFill>
                <a:schemeClr val="bg1"/>
              </a:solidFill>
            </a:endParaRPr>
          </a:p>
        </p:txBody>
      </p:sp>
      <p:sp>
        <p:nvSpPr>
          <p:cNvPr id="63" name="テキスト ボックス 62">
            <a:extLst>
              <a:ext uri="{FF2B5EF4-FFF2-40B4-BE49-F238E27FC236}">
                <a16:creationId xmlns:a16="http://schemas.microsoft.com/office/drawing/2014/main" id="{75E2F3F9-A6AD-494E-9DC5-BA069C8A5761}"/>
              </a:ext>
            </a:extLst>
          </p:cNvPr>
          <p:cNvSpPr txBox="1"/>
          <p:nvPr/>
        </p:nvSpPr>
        <p:spPr>
          <a:xfrm>
            <a:off x="172923" y="5767453"/>
            <a:ext cx="8802410" cy="830997"/>
          </a:xfrm>
          <a:prstGeom prst="rect">
            <a:avLst/>
          </a:prstGeom>
          <a:noFill/>
        </p:spPr>
        <p:txBody>
          <a:bodyPr wrap="none" rtlCol="0">
            <a:spAutoFit/>
          </a:bodyPr>
          <a:lstStyle/>
          <a:p>
            <a:pPr algn="ctr"/>
            <a:r>
              <a:rPr kumimoji="1" lang="ja-JP" altLang="en-US" sz="2400" dirty="0">
                <a:solidFill>
                  <a:schemeClr val="bg1"/>
                </a:solidFill>
              </a:rPr>
              <a:t>原始太陽系円盤の中央面に</a:t>
            </a:r>
            <a:endParaRPr kumimoji="1" lang="en-US" altLang="ja-JP" sz="2400" dirty="0">
              <a:solidFill>
                <a:schemeClr val="bg1"/>
              </a:solidFill>
            </a:endParaRPr>
          </a:p>
          <a:p>
            <a:pPr algn="ctr"/>
            <a:r>
              <a:rPr kumimoji="1" lang="ja-JP" altLang="en-US" sz="2400" dirty="0">
                <a:solidFill>
                  <a:schemeClr val="bg1"/>
                </a:solidFill>
              </a:rPr>
              <a:t>コンドリュールやマトリクスからなる薄くて濃い層が作られる</a:t>
            </a:r>
          </a:p>
        </p:txBody>
      </p:sp>
      <p:sp>
        <p:nvSpPr>
          <p:cNvPr id="64" name="吹き出し: 角を丸めた四角形 63">
            <a:extLst>
              <a:ext uri="{FF2B5EF4-FFF2-40B4-BE49-F238E27FC236}">
                <a16:creationId xmlns:a16="http://schemas.microsoft.com/office/drawing/2014/main" id="{D6549B21-C99E-49D3-B556-ED9C533FF20E}"/>
              </a:ext>
            </a:extLst>
          </p:cNvPr>
          <p:cNvSpPr/>
          <p:nvPr/>
        </p:nvSpPr>
        <p:spPr>
          <a:xfrm>
            <a:off x="6959600" y="1901242"/>
            <a:ext cx="2088116" cy="612648"/>
          </a:xfrm>
          <a:prstGeom prst="wedgeRoundRectCallout">
            <a:avLst>
              <a:gd name="adj1" fmla="val -58004"/>
              <a:gd name="adj2" fmla="val -39490"/>
              <a:gd name="adj3" fmla="val 16667"/>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rPr>
              <a:t>コンドリュールや</a:t>
            </a:r>
            <a:endParaRPr kumimoji="1" lang="en-US" altLang="ja-JP" dirty="0">
              <a:solidFill>
                <a:schemeClr val="bg1"/>
              </a:solidFill>
            </a:endParaRPr>
          </a:p>
          <a:p>
            <a:pPr algn="ctr"/>
            <a:r>
              <a:rPr kumimoji="1" lang="ja-JP" altLang="en-US" dirty="0">
                <a:solidFill>
                  <a:schemeClr val="bg1"/>
                </a:solidFill>
              </a:rPr>
              <a:t>マトリクス</a:t>
            </a:r>
            <a:endParaRPr kumimoji="1" lang="ja-JP" altLang="en-US" dirty="0"/>
          </a:p>
        </p:txBody>
      </p:sp>
      <p:sp>
        <p:nvSpPr>
          <p:cNvPr id="66" name="テキスト ボックス 65">
            <a:extLst>
              <a:ext uri="{FF2B5EF4-FFF2-40B4-BE49-F238E27FC236}">
                <a16:creationId xmlns:a16="http://schemas.microsoft.com/office/drawing/2014/main" id="{64544130-CDAA-4EA0-8DAF-289347DC7D69}"/>
              </a:ext>
            </a:extLst>
          </p:cNvPr>
          <p:cNvSpPr txBox="1"/>
          <p:nvPr/>
        </p:nvSpPr>
        <p:spPr>
          <a:xfrm>
            <a:off x="6959600" y="5292146"/>
            <a:ext cx="646331" cy="369332"/>
          </a:xfrm>
          <a:prstGeom prst="rect">
            <a:avLst/>
          </a:prstGeom>
          <a:noFill/>
        </p:spPr>
        <p:txBody>
          <a:bodyPr wrap="none" rtlCol="0">
            <a:spAutoFit/>
          </a:bodyPr>
          <a:lstStyle/>
          <a:p>
            <a:r>
              <a:rPr kumimoji="1" lang="ja-JP" altLang="en-US" dirty="0">
                <a:solidFill>
                  <a:schemeClr val="bg1">
                    <a:lumMod val="95000"/>
                  </a:schemeClr>
                </a:solidFill>
              </a:rPr>
              <a:t>圧力</a:t>
            </a:r>
          </a:p>
        </p:txBody>
      </p:sp>
    </p:spTree>
    <p:extLst>
      <p:ext uri="{BB962C8B-B14F-4D97-AF65-F5344CB8AC3E}">
        <p14:creationId xmlns:p14="http://schemas.microsoft.com/office/powerpoint/2010/main" val="120688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3877985"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チリから微惑星へ</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30" name="テキスト ボックス 129">
            <a:extLst>
              <a:ext uri="{FF2B5EF4-FFF2-40B4-BE49-F238E27FC236}">
                <a16:creationId xmlns:a16="http://schemas.microsoft.com/office/drawing/2014/main" id="{F5D73B0B-60E6-45FD-A8DB-132434EE9B8F}"/>
              </a:ext>
            </a:extLst>
          </p:cNvPr>
          <p:cNvSpPr txBox="1"/>
          <p:nvPr/>
        </p:nvSpPr>
        <p:spPr>
          <a:xfrm>
            <a:off x="711211" y="5026249"/>
            <a:ext cx="7481535" cy="707886"/>
          </a:xfrm>
          <a:prstGeom prst="rect">
            <a:avLst/>
          </a:prstGeom>
          <a:noFill/>
        </p:spPr>
        <p:txBody>
          <a:bodyPr wrap="none" rtlCol="0">
            <a:spAutoFit/>
          </a:bodyPr>
          <a:lstStyle/>
          <a:p>
            <a:r>
              <a:rPr kumimoji="1" lang="ja-JP" altLang="en-US" sz="2000" dirty="0">
                <a:solidFill>
                  <a:schemeClr val="bg1">
                    <a:lumMod val="95000"/>
                  </a:schemeClr>
                </a:solidFill>
              </a:rPr>
              <a:t>スノーラインよりも内側 </a:t>
            </a:r>
            <a:r>
              <a:rPr kumimoji="1" lang="en-US" altLang="ja-JP" sz="2000" dirty="0">
                <a:solidFill>
                  <a:schemeClr val="bg1">
                    <a:lumMod val="95000"/>
                  </a:schemeClr>
                </a:solidFill>
              </a:rPr>
              <a:t>… </a:t>
            </a:r>
            <a:r>
              <a:rPr kumimoji="1" lang="ja-JP" altLang="en-US" sz="2000" dirty="0">
                <a:solidFill>
                  <a:schemeClr val="bg1">
                    <a:lumMod val="95000"/>
                  </a:schemeClr>
                </a:solidFill>
              </a:rPr>
              <a:t>岩石微惑星（普通コンドライト）</a:t>
            </a:r>
            <a:endParaRPr kumimoji="1" lang="en-US" altLang="ja-JP" sz="2000" dirty="0">
              <a:solidFill>
                <a:schemeClr val="bg1">
                  <a:lumMod val="95000"/>
                </a:schemeClr>
              </a:solidFill>
            </a:endParaRPr>
          </a:p>
          <a:p>
            <a:r>
              <a:rPr kumimoji="1" lang="ja-JP" altLang="en-US" sz="2000" dirty="0">
                <a:solidFill>
                  <a:schemeClr val="bg1">
                    <a:lumMod val="95000"/>
                  </a:schemeClr>
                </a:solidFill>
              </a:rPr>
              <a:t>スノーラインよりも外側 </a:t>
            </a:r>
            <a:r>
              <a:rPr kumimoji="1" lang="en-US" altLang="ja-JP" sz="2000" dirty="0">
                <a:solidFill>
                  <a:schemeClr val="bg1">
                    <a:lumMod val="95000"/>
                  </a:schemeClr>
                </a:solidFill>
              </a:rPr>
              <a:t>… </a:t>
            </a:r>
            <a:r>
              <a:rPr kumimoji="1" lang="ja-JP" altLang="en-US" sz="2000" dirty="0">
                <a:solidFill>
                  <a:schemeClr val="bg1">
                    <a:lumMod val="95000"/>
                  </a:schemeClr>
                </a:solidFill>
              </a:rPr>
              <a:t>氷微惑星（炭素質コンドライト）</a:t>
            </a:r>
          </a:p>
        </p:txBody>
      </p:sp>
      <p:pic>
        <p:nvPicPr>
          <p:cNvPr id="6" name="図 5">
            <a:extLst>
              <a:ext uri="{FF2B5EF4-FFF2-40B4-BE49-F238E27FC236}">
                <a16:creationId xmlns:a16="http://schemas.microsoft.com/office/drawing/2014/main" id="{E9EEB67E-5EF0-4F99-988A-F151CFF421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92" y="1123318"/>
            <a:ext cx="2798307" cy="2865368"/>
          </a:xfrm>
          <a:prstGeom prst="rect">
            <a:avLst/>
          </a:prstGeom>
        </p:spPr>
      </p:pic>
      <p:pic>
        <p:nvPicPr>
          <p:cNvPr id="10" name="図 9">
            <a:extLst>
              <a:ext uri="{FF2B5EF4-FFF2-40B4-BE49-F238E27FC236}">
                <a16:creationId xmlns:a16="http://schemas.microsoft.com/office/drawing/2014/main" id="{84BDAA9F-A221-444F-B240-5C496D885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846" y="1123318"/>
            <a:ext cx="2798307" cy="2865368"/>
          </a:xfrm>
          <a:prstGeom prst="rect">
            <a:avLst/>
          </a:prstGeom>
        </p:spPr>
      </p:pic>
      <p:pic>
        <p:nvPicPr>
          <p:cNvPr id="57" name="図 56">
            <a:extLst>
              <a:ext uri="{FF2B5EF4-FFF2-40B4-BE49-F238E27FC236}">
                <a16:creationId xmlns:a16="http://schemas.microsoft.com/office/drawing/2014/main" id="{8A0B6F40-1FCE-4043-878E-8B01B7559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0485" y="1129414"/>
            <a:ext cx="2798307" cy="2859272"/>
          </a:xfrm>
          <a:prstGeom prst="rect">
            <a:avLst/>
          </a:prstGeom>
        </p:spPr>
      </p:pic>
      <p:sp>
        <p:nvSpPr>
          <p:cNvPr id="58" name="テキスト ボックス 57">
            <a:extLst>
              <a:ext uri="{FF2B5EF4-FFF2-40B4-BE49-F238E27FC236}">
                <a16:creationId xmlns:a16="http://schemas.microsoft.com/office/drawing/2014/main" id="{7D18BF95-4086-471C-A2AF-F31C02F2871B}"/>
              </a:ext>
            </a:extLst>
          </p:cNvPr>
          <p:cNvSpPr txBox="1"/>
          <p:nvPr/>
        </p:nvSpPr>
        <p:spPr>
          <a:xfrm>
            <a:off x="667931" y="2514824"/>
            <a:ext cx="1980030" cy="523220"/>
          </a:xfrm>
          <a:prstGeom prst="rect">
            <a:avLst/>
          </a:prstGeom>
          <a:noFill/>
        </p:spPr>
        <p:txBody>
          <a:bodyPr wrap="none" rtlCol="0">
            <a:spAutoFit/>
          </a:bodyPr>
          <a:lstStyle/>
          <a:p>
            <a:pPr algn="ctr"/>
            <a:r>
              <a:rPr kumimoji="1" lang="ja-JP" altLang="en-US" sz="1400" dirty="0">
                <a:solidFill>
                  <a:schemeClr val="bg1">
                    <a:lumMod val="95000"/>
                  </a:schemeClr>
                </a:solidFill>
              </a:rPr>
              <a:t>チリとコンドリュール</a:t>
            </a:r>
            <a:endParaRPr kumimoji="1" lang="en-US" altLang="ja-JP" sz="1400" dirty="0">
              <a:solidFill>
                <a:schemeClr val="bg1">
                  <a:lumMod val="95000"/>
                </a:schemeClr>
              </a:solidFill>
            </a:endParaRPr>
          </a:p>
          <a:p>
            <a:pPr algn="ctr"/>
            <a:r>
              <a:rPr kumimoji="1" lang="ja-JP" altLang="en-US" sz="1400" dirty="0">
                <a:solidFill>
                  <a:schemeClr val="bg1">
                    <a:lumMod val="95000"/>
                  </a:schemeClr>
                </a:solidFill>
              </a:rPr>
              <a:t>（数ミクロン</a:t>
            </a:r>
            <a:r>
              <a:rPr kumimoji="1" lang="en-US" altLang="ja-JP" sz="1400" dirty="0">
                <a:solidFill>
                  <a:schemeClr val="bg1">
                    <a:lumMod val="95000"/>
                  </a:schemeClr>
                </a:solidFill>
              </a:rPr>
              <a:t>~1cm</a:t>
            </a:r>
            <a:r>
              <a:rPr kumimoji="1" lang="ja-JP" altLang="en-US" sz="1400" dirty="0">
                <a:solidFill>
                  <a:schemeClr val="bg1">
                    <a:lumMod val="95000"/>
                  </a:schemeClr>
                </a:solidFill>
              </a:rPr>
              <a:t>）</a:t>
            </a:r>
          </a:p>
        </p:txBody>
      </p:sp>
      <p:sp>
        <p:nvSpPr>
          <p:cNvPr id="378" name="テキスト ボックス 377">
            <a:extLst>
              <a:ext uri="{FF2B5EF4-FFF2-40B4-BE49-F238E27FC236}">
                <a16:creationId xmlns:a16="http://schemas.microsoft.com/office/drawing/2014/main" id="{7A098460-71AF-4873-9C8B-4E7BA17D408E}"/>
              </a:ext>
            </a:extLst>
          </p:cNvPr>
          <p:cNvSpPr txBox="1"/>
          <p:nvPr/>
        </p:nvSpPr>
        <p:spPr>
          <a:xfrm>
            <a:off x="5971153" y="2905780"/>
            <a:ext cx="2202847" cy="523220"/>
          </a:xfrm>
          <a:prstGeom prst="rect">
            <a:avLst/>
          </a:prstGeom>
          <a:noFill/>
        </p:spPr>
        <p:txBody>
          <a:bodyPr wrap="none" rtlCol="0">
            <a:spAutoFit/>
          </a:bodyPr>
          <a:lstStyle/>
          <a:p>
            <a:pPr algn="ctr"/>
            <a:r>
              <a:rPr kumimoji="1" lang="ja-JP" altLang="en-US" sz="1400" dirty="0">
                <a:solidFill>
                  <a:schemeClr val="bg1">
                    <a:lumMod val="95000"/>
                  </a:schemeClr>
                </a:solidFill>
              </a:rPr>
              <a:t>微惑星</a:t>
            </a:r>
            <a:endParaRPr kumimoji="1" lang="en-US" altLang="ja-JP" sz="1400" dirty="0">
              <a:solidFill>
                <a:schemeClr val="bg1">
                  <a:lumMod val="95000"/>
                </a:schemeClr>
              </a:solidFill>
            </a:endParaRPr>
          </a:p>
          <a:p>
            <a:pPr algn="ctr"/>
            <a:r>
              <a:rPr kumimoji="1" lang="ja-JP" altLang="en-US" sz="1400" dirty="0">
                <a:solidFill>
                  <a:schemeClr val="bg1">
                    <a:lumMod val="95000"/>
                  </a:schemeClr>
                </a:solidFill>
              </a:rPr>
              <a:t>（数百</a:t>
            </a:r>
            <a:r>
              <a:rPr kumimoji="1" lang="en-US" altLang="ja-JP" sz="1400" dirty="0">
                <a:solidFill>
                  <a:schemeClr val="bg1">
                    <a:lumMod val="95000"/>
                  </a:schemeClr>
                </a:solidFill>
              </a:rPr>
              <a:t>m~10 km</a:t>
            </a:r>
            <a:r>
              <a:rPr kumimoji="1" lang="ja-JP" altLang="en-US" sz="1400" dirty="0">
                <a:solidFill>
                  <a:schemeClr val="bg1">
                    <a:lumMod val="95000"/>
                  </a:schemeClr>
                </a:solidFill>
              </a:rPr>
              <a:t>くらい）</a:t>
            </a:r>
          </a:p>
        </p:txBody>
      </p:sp>
      <p:sp>
        <p:nvSpPr>
          <p:cNvPr id="379" name="テキスト ボックス 378">
            <a:extLst>
              <a:ext uri="{FF2B5EF4-FFF2-40B4-BE49-F238E27FC236}">
                <a16:creationId xmlns:a16="http://schemas.microsoft.com/office/drawing/2014/main" id="{2BD49033-9689-4FE9-9499-895297B83940}"/>
              </a:ext>
            </a:extLst>
          </p:cNvPr>
          <p:cNvSpPr txBox="1"/>
          <p:nvPr/>
        </p:nvSpPr>
        <p:spPr>
          <a:xfrm>
            <a:off x="177588" y="4242319"/>
            <a:ext cx="8802410" cy="461665"/>
          </a:xfrm>
          <a:prstGeom prst="rect">
            <a:avLst/>
          </a:prstGeom>
          <a:noFill/>
        </p:spPr>
        <p:txBody>
          <a:bodyPr wrap="none" rtlCol="0">
            <a:spAutoFit/>
          </a:bodyPr>
          <a:lstStyle/>
          <a:p>
            <a:pPr algn="ctr"/>
            <a:r>
              <a:rPr kumimoji="1" lang="ja-JP" altLang="en-US" sz="2400" dirty="0">
                <a:solidFill>
                  <a:schemeClr val="bg1">
                    <a:lumMod val="95000"/>
                  </a:schemeClr>
                </a:solidFill>
              </a:rPr>
              <a:t>チリの層が充分に濃くなると，重力で集まって</a:t>
            </a:r>
            <a:r>
              <a:rPr kumimoji="1" lang="ja-JP" altLang="en-US"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微惑星</a:t>
            </a:r>
            <a:r>
              <a:rPr kumimoji="1" lang="ja-JP" altLang="en-US" sz="2400" dirty="0">
                <a:solidFill>
                  <a:schemeClr val="bg1">
                    <a:lumMod val="95000"/>
                  </a:schemeClr>
                </a:solidFill>
              </a:rPr>
              <a:t>ができる</a:t>
            </a:r>
          </a:p>
        </p:txBody>
      </p:sp>
    </p:spTree>
    <p:extLst>
      <p:ext uri="{BB962C8B-B14F-4D97-AF65-F5344CB8AC3E}">
        <p14:creationId xmlns:p14="http://schemas.microsoft.com/office/powerpoint/2010/main" val="370544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249299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微惑星の姿</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nvGrpSpPr>
          <p:cNvPr id="2" name="グループ化 1">
            <a:extLst>
              <a:ext uri="{FF2B5EF4-FFF2-40B4-BE49-F238E27FC236}">
                <a16:creationId xmlns:a16="http://schemas.microsoft.com/office/drawing/2014/main" id="{F547BCAB-F796-4DE2-9861-1CA81158648F}"/>
              </a:ext>
            </a:extLst>
          </p:cNvPr>
          <p:cNvGrpSpPr>
            <a:grpSpLocks noChangeAspect="1"/>
          </p:cNvGrpSpPr>
          <p:nvPr/>
        </p:nvGrpSpPr>
        <p:grpSpPr>
          <a:xfrm>
            <a:off x="391721" y="1059452"/>
            <a:ext cx="8374142" cy="5496787"/>
            <a:chOff x="338328" y="1041164"/>
            <a:chExt cx="7023740" cy="4610383"/>
          </a:xfrm>
        </p:grpSpPr>
        <p:grpSp>
          <p:nvGrpSpPr>
            <p:cNvPr id="80" name="グループ化 79">
              <a:extLst>
                <a:ext uri="{FF2B5EF4-FFF2-40B4-BE49-F238E27FC236}">
                  <a16:creationId xmlns:a16="http://schemas.microsoft.com/office/drawing/2014/main" id="{FA3FF2BD-41B6-4A80-BBE8-9F07983253AB}"/>
                </a:ext>
              </a:extLst>
            </p:cNvPr>
            <p:cNvGrpSpPr/>
            <p:nvPr/>
          </p:nvGrpSpPr>
          <p:grpSpPr>
            <a:xfrm>
              <a:off x="338328" y="1041164"/>
              <a:ext cx="7023740" cy="4610383"/>
              <a:chOff x="2103120" y="2060848"/>
              <a:chExt cx="7023740" cy="4610383"/>
            </a:xfrm>
          </p:grpSpPr>
          <p:pic>
            <p:nvPicPr>
              <p:cNvPr id="81" name="図 80">
                <a:extLst>
                  <a:ext uri="{FF2B5EF4-FFF2-40B4-BE49-F238E27FC236}">
                    <a16:creationId xmlns:a16="http://schemas.microsoft.com/office/drawing/2014/main" id="{230DE0F8-5E6E-4BA7-BFAB-7B8B2CA0F7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000" b="22874"/>
              <a:stretch/>
            </p:blipFill>
            <p:spPr>
              <a:xfrm>
                <a:off x="2103120" y="2060848"/>
                <a:ext cx="7004304" cy="4610383"/>
              </a:xfrm>
              <a:prstGeom prst="rect">
                <a:avLst/>
              </a:prstGeom>
            </p:spPr>
          </p:pic>
          <p:sp>
            <p:nvSpPr>
              <p:cNvPr id="82" name="正方形/長方形 81">
                <a:extLst>
                  <a:ext uri="{FF2B5EF4-FFF2-40B4-BE49-F238E27FC236}">
                    <a16:creationId xmlns:a16="http://schemas.microsoft.com/office/drawing/2014/main" id="{8B50A1EF-38E5-47C4-AC2F-C79B006B7304}"/>
                  </a:ext>
                </a:extLst>
              </p:cNvPr>
              <p:cNvSpPr/>
              <p:nvPr/>
            </p:nvSpPr>
            <p:spPr>
              <a:xfrm>
                <a:off x="7973980" y="2076207"/>
                <a:ext cx="1152880" cy="253916"/>
              </a:xfrm>
              <a:prstGeom prst="rect">
                <a:avLst/>
              </a:prstGeom>
            </p:spPr>
            <p:txBody>
              <a:bodyPr wrap="none">
                <a:spAutoFit/>
              </a:bodyPr>
              <a:lstStyle/>
              <a:p>
                <a:r>
                  <a:rPr lang="en-US" altLang="ja-JP" sz="1050" dirty="0">
                    <a:solidFill>
                      <a:schemeClr val="bg1"/>
                    </a:solidFill>
                  </a:rPr>
                  <a:t>(C) Eric Hartwell</a:t>
                </a:r>
                <a:endParaRPr lang="ja-JP" altLang="en-US" sz="1050" dirty="0">
                  <a:solidFill>
                    <a:schemeClr val="bg1"/>
                  </a:solidFill>
                </a:endParaRPr>
              </a:p>
            </p:txBody>
          </p:sp>
        </p:grpSp>
        <p:pic>
          <p:nvPicPr>
            <p:cNvPr id="84" name="図 83">
              <a:extLst>
                <a:ext uri="{FF2B5EF4-FFF2-40B4-BE49-F238E27FC236}">
                  <a16:creationId xmlns:a16="http://schemas.microsoft.com/office/drawing/2014/main" id="{01A9604A-9CBB-4494-A935-F04F9BE082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00" t="67213" r="80867" b="26244"/>
            <a:stretch/>
          </p:blipFill>
          <p:spPr>
            <a:xfrm>
              <a:off x="3928872" y="1325516"/>
              <a:ext cx="1100328" cy="393192"/>
            </a:xfrm>
            <a:prstGeom prst="rect">
              <a:avLst/>
            </a:prstGeom>
          </p:spPr>
        </p:pic>
      </p:grpSp>
    </p:spTree>
    <p:extLst>
      <p:ext uri="{BB962C8B-B14F-4D97-AF65-F5344CB8AC3E}">
        <p14:creationId xmlns:p14="http://schemas.microsoft.com/office/powerpoint/2010/main" val="408300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2954655"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微惑星の成長</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pic>
        <p:nvPicPr>
          <p:cNvPr id="76" name="図 75">
            <a:extLst>
              <a:ext uri="{FF2B5EF4-FFF2-40B4-BE49-F238E27FC236}">
                <a16:creationId xmlns:a16="http://schemas.microsoft.com/office/drawing/2014/main" id="{E4D97380-6397-4685-8777-CB5CB1673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4287" y="2559286"/>
            <a:ext cx="5369010" cy="3796658"/>
          </a:xfrm>
          <a:prstGeom prst="rect">
            <a:avLst/>
          </a:prstGeom>
        </p:spPr>
      </p:pic>
      <p:sp>
        <p:nvSpPr>
          <p:cNvPr id="2" name="テキスト ボックス 1">
            <a:extLst>
              <a:ext uri="{FF2B5EF4-FFF2-40B4-BE49-F238E27FC236}">
                <a16:creationId xmlns:a16="http://schemas.microsoft.com/office/drawing/2014/main" id="{62E59F7B-508E-45CC-88B7-B107924C4775}"/>
              </a:ext>
            </a:extLst>
          </p:cNvPr>
          <p:cNvSpPr txBox="1"/>
          <p:nvPr/>
        </p:nvSpPr>
        <p:spPr>
          <a:xfrm>
            <a:off x="258792" y="1074055"/>
            <a:ext cx="8640000" cy="1200329"/>
          </a:xfrm>
          <a:prstGeom prst="rect">
            <a:avLst/>
          </a:prstGeom>
          <a:noFill/>
        </p:spPr>
        <p:txBody>
          <a:bodyPr wrap="square" rtlCol="0">
            <a:spAutoFit/>
          </a:bodyPr>
          <a:lstStyle/>
          <a:p>
            <a:r>
              <a:rPr kumimoji="1" lang="ja-JP" altLang="en-US" sz="2400" dirty="0">
                <a:solidFill>
                  <a:schemeClr val="bg1">
                    <a:lumMod val="95000"/>
                  </a:schemeClr>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微惑星は互いに合体する</a:t>
            </a:r>
            <a:endParaRPr kumimoji="1" lang="en-US" altLang="ja-JP" sz="2400" dirty="0">
              <a:solidFill>
                <a:schemeClr val="bg1">
                  <a:lumMod val="95000"/>
                </a:schemeClr>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r>
              <a:rPr kumimoji="1" lang="ja-JP" altLang="en-US" sz="2400" dirty="0">
                <a:solidFill>
                  <a:schemeClr val="bg1">
                    <a:lumMod val="95000"/>
                  </a:schemeClr>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大きな微惑星はより早く成長する→</a:t>
            </a:r>
            <a:r>
              <a:rPr kumimoji="1" lang="ja-JP" altLang="en-US" sz="2400" dirty="0">
                <a:solidFill>
                  <a:schemeClr val="accent4">
                    <a:lumMod val="20000"/>
                    <a:lumOff val="80000"/>
                  </a:schemeClr>
                </a:solidFill>
                <a:latin typeface="+mj-ea"/>
                <a:ea typeface="+mj-ea"/>
                <a:cs typeface="源柔ゴシック Normal" panose="020B0202020203020207" pitchFamily="50" charset="-128"/>
              </a:rPr>
              <a:t>暴走成長</a:t>
            </a:r>
            <a:endParaRPr kumimoji="1" lang="en-US" altLang="ja-JP" sz="2400" dirty="0">
              <a:solidFill>
                <a:schemeClr val="accent4">
                  <a:lumMod val="20000"/>
                  <a:lumOff val="80000"/>
                </a:schemeClr>
              </a:solidFill>
              <a:latin typeface="+mj-ea"/>
              <a:ea typeface="+mj-ea"/>
              <a:cs typeface="源柔ゴシック Normal" panose="020B0202020203020207" pitchFamily="50" charset="-128"/>
            </a:endParaRPr>
          </a:p>
          <a:p>
            <a:r>
              <a:rPr kumimoji="1" lang="ja-JP" altLang="en-US" sz="2400" dirty="0">
                <a:solidFill>
                  <a:schemeClr val="bg1">
                    <a:lumMod val="95000"/>
                  </a:schemeClr>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（断面積が増える＆重力でほかの微惑星を引き付けるため）</a:t>
            </a:r>
            <a:endParaRPr kumimoji="1" lang="ja-JP" altLang="en-US" sz="2400" dirty="0">
              <a:solidFill>
                <a:schemeClr val="accent5">
                  <a:lumMod val="60000"/>
                  <a:lumOff val="40000"/>
                </a:schemeClr>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p:txBody>
      </p:sp>
      <p:sp>
        <p:nvSpPr>
          <p:cNvPr id="3" name="テキスト ボックス 2">
            <a:extLst>
              <a:ext uri="{FF2B5EF4-FFF2-40B4-BE49-F238E27FC236}">
                <a16:creationId xmlns:a16="http://schemas.microsoft.com/office/drawing/2014/main" id="{12D4C489-7D2B-49B9-911D-219C14E917ED}"/>
              </a:ext>
            </a:extLst>
          </p:cNvPr>
          <p:cNvSpPr txBox="1"/>
          <p:nvPr/>
        </p:nvSpPr>
        <p:spPr>
          <a:xfrm>
            <a:off x="1880703" y="6078945"/>
            <a:ext cx="492443" cy="276999"/>
          </a:xfrm>
          <a:prstGeom prst="rect">
            <a:avLst/>
          </a:prstGeom>
          <a:noFill/>
        </p:spPr>
        <p:txBody>
          <a:bodyPr wrap="none" rtlCol="0">
            <a:spAutoFit/>
          </a:bodyPr>
          <a:lstStyle/>
          <a:p>
            <a:r>
              <a:rPr kumimoji="1" lang="en-US" altLang="ja-JP" sz="1200" dirty="0">
                <a:solidFill>
                  <a:schemeClr val="bg1">
                    <a:lumMod val="95000"/>
                  </a:schemeClr>
                </a:solidFill>
              </a:rPr>
              <a:t>JAXA</a:t>
            </a:r>
            <a:endParaRPr kumimoji="1" lang="ja-JP" altLang="en-US" sz="1200" dirty="0">
              <a:solidFill>
                <a:schemeClr val="bg1">
                  <a:lumMod val="95000"/>
                </a:schemeClr>
              </a:solidFill>
            </a:endParaRPr>
          </a:p>
        </p:txBody>
      </p:sp>
    </p:spTree>
    <p:extLst>
      <p:ext uri="{BB962C8B-B14F-4D97-AF65-F5344CB8AC3E}">
        <p14:creationId xmlns:p14="http://schemas.microsoft.com/office/powerpoint/2010/main" val="232539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249299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微惑星の姿</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nvGrpSpPr>
          <p:cNvPr id="2" name="グループ化 1">
            <a:extLst>
              <a:ext uri="{FF2B5EF4-FFF2-40B4-BE49-F238E27FC236}">
                <a16:creationId xmlns:a16="http://schemas.microsoft.com/office/drawing/2014/main" id="{F547BCAB-F796-4DE2-9861-1CA81158648F}"/>
              </a:ext>
            </a:extLst>
          </p:cNvPr>
          <p:cNvGrpSpPr>
            <a:grpSpLocks noChangeAspect="1"/>
          </p:cNvGrpSpPr>
          <p:nvPr/>
        </p:nvGrpSpPr>
        <p:grpSpPr>
          <a:xfrm>
            <a:off x="391721" y="1059452"/>
            <a:ext cx="8374142" cy="5496787"/>
            <a:chOff x="338328" y="1041164"/>
            <a:chExt cx="7023740" cy="4610383"/>
          </a:xfrm>
        </p:grpSpPr>
        <p:grpSp>
          <p:nvGrpSpPr>
            <p:cNvPr id="80" name="グループ化 79">
              <a:extLst>
                <a:ext uri="{FF2B5EF4-FFF2-40B4-BE49-F238E27FC236}">
                  <a16:creationId xmlns:a16="http://schemas.microsoft.com/office/drawing/2014/main" id="{FA3FF2BD-41B6-4A80-BBE8-9F07983253AB}"/>
                </a:ext>
              </a:extLst>
            </p:cNvPr>
            <p:cNvGrpSpPr/>
            <p:nvPr/>
          </p:nvGrpSpPr>
          <p:grpSpPr>
            <a:xfrm>
              <a:off x="338328" y="1041164"/>
              <a:ext cx="7023740" cy="4610383"/>
              <a:chOff x="2103120" y="2060848"/>
              <a:chExt cx="7023740" cy="4610383"/>
            </a:xfrm>
          </p:grpSpPr>
          <p:pic>
            <p:nvPicPr>
              <p:cNvPr id="81" name="図 80">
                <a:extLst>
                  <a:ext uri="{FF2B5EF4-FFF2-40B4-BE49-F238E27FC236}">
                    <a16:creationId xmlns:a16="http://schemas.microsoft.com/office/drawing/2014/main" id="{230DE0F8-5E6E-4BA7-BFAB-7B8B2CA0F7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000" b="22874"/>
              <a:stretch/>
            </p:blipFill>
            <p:spPr>
              <a:xfrm>
                <a:off x="2103120" y="2060848"/>
                <a:ext cx="7004304" cy="4610383"/>
              </a:xfrm>
              <a:prstGeom prst="rect">
                <a:avLst/>
              </a:prstGeom>
            </p:spPr>
          </p:pic>
          <p:sp>
            <p:nvSpPr>
              <p:cNvPr id="82" name="正方形/長方形 81">
                <a:extLst>
                  <a:ext uri="{FF2B5EF4-FFF2-40B4-BE49-F238E27FC236}">
                    <a16:creationId xmlns:a16="http://schemas.microsoft.com/office/drawing/2014/main" id="{8B50A1EF-38E5-47C4-AC2F-C79B006B7304}"/>
                  </a:ext>
                </a:extLst>
              </p:cNvPr>
              <p:cNvSpPr/>
              <p:nvPr/>
            </p:nvSpPr>
            <p:spPr>
              <a:xfrm>
                <a:off x="7973980" y="2076207"/>
                <a:ext cx="1152880" cy="253916"/>
              </a:xfrm>
              <a:prstGeom prst="rect">
                <a:avLst/>
              </a:prstGeom>
            </p:spPr>
            <p:txBody>
              <a:bodyPr wrap="none">
                <a:spAutoFit/>
              </a:bodyPr>
              <a:lstStyle/>
              <a:p>
                <a:r>
                  <a:rPr lang="en-US" altLang="ja-JP" sz="1050" dirty="0">
                    <a:solidFill>
                      <a:schemeClr val="bg1"/>
                    </a:solidFill>
                  </a:rPr>
                  <a:t>(C) Eric Hartwell</a:t>
                </a:r>
                <a:endParaRPr lang="ja-JP" altLang="en-US" sz="1050" dirty="0">
                  <a:solidFill>
                    <a:schemeClr val="bg1"/>
                  </a:solidFill>
                </a:endParaRPr>
              </a:p>
            </p:txBody>
          </p:sp>
        </p:grpSp>
        <p:pic>
          <p:nvPicPr>
            <p:cNvPr id="84" name="図 83">
              <a:extLst>
                <a:ext uri="{FF2B5EF4-FFF2-40B4-BE49-F238E27FC236}">
                  <a16:creationId xmlns:a16="http://schemas.microsoft.com/office/drawing/2014/main" id="{01A9604A-9CBB-4494-A935-F04F9BE082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00" t="67213" r="80867" b="26244"/>
            <a:stretch/>
          </p:blipFill>
          <p:spPr>
            <a:xfrm>
              <a:off x="3928872" y="1325516"/>
              <a:ext cx="1100328" cy="393192"/>
            </a:xfrm>
            <a:prstGeom prst="rect">
              <a:avLst/>
            </a:prstGeom>
          </p:spPr>
        </p:pic>
      </p:grpSp>
    </p:spTree>
    <p:extLst>
      <p:ext uri="{BB962C8B-B14F-4D97-AF65-F5344CB8AC3E}">
        <p14:creationId xmlns:p14="http://schemas.microsoft.com/office/powerpoint/2010/main" val="199217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249299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おしながき</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2" name="テキスト ボックス 1">
            <a:extLst>
              <a:ext uri="{FF2B5EF4-FFF2-40B4-BE49-F238E27FC236}">
                <a16:creationId xmlns:a16="http://schemas.microsoft.com/office/drawing/2014/main" id="{8DB60E97-30C0-41E9-9E71-84935AEBA20D}"/>
              </a:ext>
            </a:extLst>
          </p:cNvPr>
          <p:cNvSpPr txBox="1"/>
          <p:nvPr/>
        </p:nvSpPr>
        <p:spPr>
          <a:xfrm>
            <a:off x="2222639" y="1829510"/>
            <a:ext cx="4698722" cy="3724096"/>
          </a:xfrm>
          <a:prstGeom prst="rect">
            <a:avLst/>
          </a:prstGeom>
          <a:noFill/>
        </p:spPr>
        <p:txBody>
          <a:bodyPr wrap="none" rtlCol="0">
            <a:spAutoFit/>
          </a:bodyPr>
          <a:lstStyle/>
          <a:p>
            <a:r>
              <a:rPr kumimoji="1" lang="ja-JP" altLang="en-US" sz="2400" dirty="0">
                <a:solidFill>
                  <a:schemeClr val="bg1"/>
                </a:solidFill>
              </a:rPr>
              <a:t>第</a:t>
            </a:r>
            <a:r>
              <a:rPr kumimoji="1" lang="en-US" altLang="ja-JP" sz="2400" dirty="0">
                <a:solidFill>
                  <a:schemeClr val="bg1"/>
                </a:solidFill>
              </a:rPr>
              <a:t>1</a:t>
            </a:r>
            <a:r>
              <a:rPr kumimoji="1" lang="ja-JP" altLang="en-US" sz="2400" dirty="0">
                <a:solidFill>
                  <a:schemeClr val="bg1"/>
                </a:solidFill>
              </a:rPr>
              <a:t>章</a:t>
            </a:r>
            <a:endParaRPr kumimoji="1" lang="en-US" altLang="ja-JP" sz="2400" dirty="0">
              <a:solidFill>
                <a:schemeClr val="bg1"/>
              </a:solidFill>
            </a:endParaRPr>
          </a:p>
          <a:p>
            <a:r>
              <a:rPr kumimoji="1" lang="ja-JP" altLang="en-US" sz="3200" dirty="0">
                <a:solidFill>
                  <a:schemeClr val="bg1"/>
                </a:solidFill>
              </a:rPr>
              <a:t>身近な宇宙塵</a:t>
            </a:r>
            <a:endParaRPr kumimoji="1" lang="en-US" altLang="ja-JP" sz="3200" dirty="0">
              <a:solidFill>
                <a:schemeClr val="bg1"/>
              </a:solidFill>
            </a:endParaRPr>
          </a:p>
          <a:p>
            <a:endParaRPr kumimoji="1" lang="en-US" altLang="ja-JP" sz="3200" dirty="0">
              <a:solidFill>
                <a:schemeClr val="bg1"/>
              </a:solidFill>
            </a:endParaRPr>
          </a:p>
          <a:p>
            <a:r>
              <a:rPr kumimoji="1" lang="ja-JP" altLang="en-US" sz="2400" dirty="0">
                <a:solidFill>
                  <a:schemeClr val="bg1"/>
                </a:solidFill>
              </a:rPr>
              <a:t>第</a:t>
            </a:r>
            <a:r>
              <a:rPr kumimoji="1" lang="en-US" altLang="ja-JP" sz="2400" dirty="0">
                <a:solidFill>
                  <a:schemeClr val="bg1"/>
                </a:solidFill>
              </a:rPr>
              <a:t>2</a:t>
            </a:r>
            <a:r>
              <a:rPr kumimoji="1" lang="ja-JP" altLang="en-US" sz="2400" dirty="0">
                <a:solidFill>
                  <a:schemeClr val="bg1"/>
                </a:solidFill>
              </a:rPr>
              <a:t>章</a:t>
            </a:r>
            <a:endParaRPr kumimoji="1" lang="en-US" altLang="ja-JP" sz="2400" dirty="0">
              <a:solidFill>
                <a:schemeClr val="bg1"/>
              </a:solidFill>
            </a:endParaRPr>
          </a:p>
          <a:p>
            <a:r>
              <a:rPr kumimoji="1" lang="ja-JP" altLang="en-US" sz="3200" dirty="0">
                <a:solidFill>
                  <a:schemeClr val="bg1"/>
                </a:solidFill>
              </a:rPr>
              <a:t>太陽系の起源と塵</a:t>
            </a:r>
            <a:endParaRPr kumimoji="1" lang="en-US" altLang="ja-JP" sz="3200" dirty="0">
              <a:solidFill>
                <a:schemeClr val="bg1"/>
              </a:solidFill>
            </a:endParaRPr>
          </a:p>
          <a:p>
            <a:endParaRPr kumimoji="1" lang="en-US" altLang="ja-JP" sz="3200" dirty="0">
              <a:solidFill>
                <a:schemeClr val="bg1"/>
              </a:solidFill>
            </a:endParaRPr>
          </a:p>
          <a:p>
            <a:r>
              <a:rPr kumimoji="1" lang="ja-JP" altLang="en-US" sz="2400" dirty="0">
                <a:solidFill>
                  <a:schemeClr val="bg1"/>
                </a:solidFill>
              </a:rPr>
              <a:t>第</a:t>
            </a:r>
            <a:r>
              <a:rPr kumimoji="1" lang="en-US" altLang="ja-JP" sz="2400" dirty="0">
                <a:solidFill>
                  <a:schemeClr val="bg1"/>
                </a:solidFill>
              </a:rPr>
              <a:t>3</a:t>
            </a:r>
            <a:r>
              <a:rPr kumimoji="1" lang="ja-JP" altLang="en-US" sz="2400" dirty="0">
                <a:solidFill>
                  <a:schemeClr val="bg1"/>
                </a:solidFill>
              </a:rPr>
              <a:t>章</a:t>
            </a:r>
            <a:endParaRPr kumimoji="1" lang="en-US" altLang="ja-JP" sz="2400" dirty="0">
              <a:solidFill>
                <a:schemeClr val="bg1"/>
              </a:solidFill>
            </a:endParaRPr>
          </a:p>
          <a:p>
            <a:r>
              <a:rPr kumimoji="1" lang="ja-JP" altLang="en-US" sz="3200" dirty="0">
                <a:solidFill>
                  <a:schemeClr val="bg1"/>
                </a:solidFill>
              </a:rPr>
              <a:t>太陽系の現在・未来と塵</a:t>
            </a:r>
          </a:p>
        </p:txBody>
      </p:sp>
    </p:spTree>
    <p:extLst>
      <p:ext uri="{BB962C8B-B14F-4D97-AF65-F5344CB8AC3E}">
        <p14:creationId xmlns:p14="http://schemas.microsoft.com/office/powerpoint/2010/main" val="263054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249299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微惑星の姿</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pic>
        <p:nvPicPr>
          <p:cNvPr id="7" name="図 6">
            <a:extLst>
              <a:ext uri="{FF2B5EF4-FFF2-40B4-BE49-F238E27FC236}">
                <a16:creationId xmlns:a16="http://schemas.microsoft.com/office/drawing/2014/main" id="{82080B46-9308-4B8D-BC17-1440C6DC14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840" y="1229896"/>
            <a:ext cx="7038320" cy="5279221"/>
          </a:xfrm>
          <a:prstGeom prst="rect">
            <a:avLst/>
          </a:prstGeom>
        </p:spPr>
      </p:pic>
      <p:sp>
        <p:nvSpPr>
          <p:cNvPr id="6" name="正方形/長方形 5">
            <a:extLst>
              <a:ext uri="{FF2B5EF4-FFF2-40B4-BE49-F238E27FC236}">
                <a16:creationId xmlns:a16="http://schemas.microsoft.com/office/drawing/2014/main" id="{A12570BA-2D25-4992-B902-D8CD079C00E8}"/>
              </a:ext>
            </a:extLst>
          </p:cNvPr>
          <p:cNvSpPr/>
          <p:nvPr/>
        </p:nvSpPr>
        <p:spPr>
          <a:xfrm>
            <a:off x="7626458" y="1102938"/>
            <a:ext cx="723275" cy="253916"/>
          </a:xfrm>
          <a:prstGeom prst="rect">
            <a:avLst/>
          </a:prstGeom>
        </p:spPr>
        <p:txBody>
          <a:bodyPr wrap="none">
            <a:spAutoFit/>
          </a:bodyPr>
          <a:lstStyle/>
          <a:p>
            <a:r>
              <a:rPr lang="en-US" altLang="ja-JP" sz="1050" dirty="0">
                <a:solidFill>
                  <a:schemeClr val="bg1"/>
                </a:solidFill>
              </a:rPr>
              <a:t>NASA/JPL</a:t>
            </a:r>
            <a:endParaRPr lang="ja-JP" altLang="en-US" sz="1050" dirty="0">
              <a:solidFill>
                <a:schemeClr val="bg1"/>
              </a:solidFill>
            </a:endParaRPr>
          </a:p>
        </p:txBody>
      </p:sp>
    </p:spTree>
    <p:extLst>
      <p:ext uri="{BB962C8B-B14F-4D97-AF65-F5344CB8AC3E}">
        <p14:creationId xmlns:p14="http://schemas.microsoft.com/office/powerpoint/2010/main" val="418390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249299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原始惑星へ</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9" name="台形 8">
            <a:extLst>
              <a:ext uri="{FF2B5EF4-FFF2-40B4-BE49-F238E27FC236}">
                <a16:creationId xmlns:a16="http://schemas.microsoft.com/office/drawing/2014/main" id="{DA0562DF-7CD2-44DA-9977-24381F807DFA}"/>
              </a:ext>
            </a:extLst>
          </p:cNvPr>
          <p:cNvSpPr/>
          <p:nvPr/>
        </p:nvSpPr>
        <p:spPr>
          <a:xfrm rot="16200000">
            <a:off x="4649210" y="-1904848"/>
            <a:ext cx="726501" cy="7264910"/>
          </a:xfrm>
          <a:prstGeom prst="trapezoid">
            <a:avLst>
              <a:gd name="adj" fmla="val 37586"/>
            </a:avLst>
          </a:prstGeom>
          <a:solidFill>
            <a:srgbClr val="6699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BD2E0CCF-A1C9-41B4-905C-367438C13896}"/>
              </a:ext>
            </a:extLst>
          </p:cNvPr>
          <p:cNvGrpSpPr/>
          <p:nvPr/>
        </p:nvGrpSpPr>
        <p:grpSpPr>
          <a:xfrm>
            <a:off x="659094" y="1439608"/>
            <a:ext cx="7889912" cy="576000"/>
            <a:chOff x="659094" y="1439608"/>
            <a:chExt cx="7889912" cy="576000"/>
          </a:xfrm>
        </p:grpSpPr>
        <p:sp>
          <p:nvSpPr>
            <p:cNvPr id="8" name="円/楕円 13">
              <a:extLst>
                <a:ext uri="{FF2B5EF4-FFF2-40B4-BE49-F238E27FC236}">
                  <a16:creationId xmlns:a16="http://schemas.microsoft.com/office/drawing/2014/main" id="{6E360E70-0C08-4A25-B6BF-DF77CE74F8A3}"/>
                </a:ext>
              </a:extLst>
            </p:cNvPr>
            <p:cNvSpPr/>
            <p:nvPr/>
          </p:nvSpPr>
          <p:spPr>
            <a:xfrm>
              <a:off x="659094" y="1439608"/>
              <a:ext cx="574318" cy="57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0" name="楕円 9">
              <a:extLst>
                <a:ext uri="{FF2B5EF4-FFF2-40B4-BE49-F238E27FC236}">
                  <a16:creationId xmlns:a16="http://schemas.microsoft.com/office/drawing/2014/main" id="{32252FF9-E0DD-4359-9123-A973B29DB6E1}"/>
                </a:ext>
              </a:extLst>
            </p:cNvPr>
            <p:cNvSpPr/>
            <p:nvPr/>
          </p:nvSpPr>
          <p:spPr>
            <a:xfrm>
              <a:off x="4451506" y="1680089"/>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D37CEE16-3199-4629-A411-168C4E49C483}"/>
                </a:ext>
              </a:extLst>
            </p:cNvPr>
            <p:cNvSpPr/>
            <p:nvPr/>
          </p:nvSpPr>
          <p:spPr>
            <a:xfrm>
              <a:off x="4250194" y="1680090"/>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805CB2CC-A175-444C-B347-F6774BACDC1A}"/>
                </a:ext>
              </a:extLst>
            </p:cNvPr>
            <p:cNvSpPr/>
            <p:nvPr/>
          </p:nvSpPr>
          <p:spPr>
            <a:xfrm>
              <a:off x="3984874" y="1680089"/>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60CC6971-882C-48DC-92E6-0CC583671037}"/>
                </a:ext>
              </a:extLst>
            </p:cNvPr>
            <p:cNvSpPr/>
            <p:nvPr/>
          </p:nvSpPr>
          <p:spPr>
            <a:xfrm>
              <a:off x="3685833" y="1680089"/>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F92303F2-0BD4-4273-B367-D79EF9D546DF}"/>
                </a:ext>
              </a:extLst>
            </p:cNvPr>
            <p:cNvSpPr/>
            <p:nvPr/>
          </p:nvSpPr>
          <p:spPr>
            <a:xfrm>
              <a:off x="5089787" y="1680088"/>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FA50F6C2-9246-4131-87AA-B0F7BF4CF674}"/>
                </a:ext>
              </a:extLst>
            </p:cNvPr>
            <p:cNvSpPr/>
            <p:nvPr/>
          </p:nvSpPr>
          <p:spPr>
            <a:xfrm>
              <a:off x="4888475" y="1680089"/>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E1DD5459-4F28-4956-8406-71BAB53C0114}"/>
                </a:ext>
              </a:extLst>
            </p:cNvPr>
            <p:cNvSpPr/>
            <p:nvPr/>
          </p:nvSpPr>
          <p:spPr>
            <a:xfrm>
              <a:off x="4623155" y="1680088"/>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268059A1-C591-4CDE-A4CB-9B1A922505EE}"/>
                </a:ext>
              </a:extLst>
            </p:cNvPr>
            <p:cNvSpPr/>
            <p:nvPr/>
          </p:nvSpPr>
          <p:spPr>
            <a:xfrm>
              <a:off x="2865788" y="1680089"/>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0772EA4D-99AA-4AA9-AF28-776132FA934F}"/>
                </a:ext>
              </a:extLst>
            </p:cNvPr>
            <p:cNvSpPr/>
            <p:nvPr/>
          </p:nvSpPr>
          <p:spPr>
            <a:xfrm>
              <a:off x="2664476" y="1680090"/>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26D59604-34A7-4A38-BCF1-357F8AA1016D}"/>
                </a:ext>
              </a:extLst>
            </p:cNvPr>
            <p:cNvSpPr/>
            <p:nvPr/>
          </p:nvSpPr>
          <p:spPr>
            <a:xfrm>
              <a:off x="3302757" y="1680089"/>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4B1BE381-22A0-4E5A-994D-F82048CF92B2}"/>
                </a:ext>
              </a:extLst>
            </p:cNvPr>
            <p:cNvSpPr/>
            <p:nvPr/>
          </p:nvSpPr>
          <p:spPr>
            <a:xfrm>
              <a:off x="3037437" y="1680088"/>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5675EB9C-6B17-40C6-98B8-4D86E7EDB2B1}"/>
                </a:ext>
              </a:extLst>
            </p:cNvPr>
            <p:cNvSpPr/>
            <p:nvPr/>
          </p:nvSpPr>
          <p:spPr>
            <a:xfrm>
              <a:off x="5419115" y="1680089"/>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8FC58EEC-9B5D-45C3-BD06-CC0374E0B6BC}"/>
                </a:ext>
              </a:extLst>
            </p:cNvPr>
            <p:cNvSpPr/>
            <p:nvPr/>
          </p:nvSpPr>
          <p:spPr>
            <a:xfrm>
              <a:off x="5217803" y="1680090"/>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F801617D-8EEB-4C46-B100-D53A5C1D2263}"/>
                </a:ext>
              </a:extLst>
            </p:cNvPr>
            <p:cNvSpPr/>
            <p:nvPr/>
          </p:nvSpPr>
          <p:spPr>
            <a:xfrm>
              <a:off x="5856084" y="1680089"/>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7981783E-99E0-4175-A053-916401BA805C}"/>
                </a:ext>
              </a:extLst>
            </p:cNvPr>
            <p:cNvSpPr/>
            <p:nvPr/>
          </p:nvSpPr>
          <p:spPr>
            <a:xfrm>
              <a:off x="5590764" y="1680088"/>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6DB347A8-BFBF-4906-A02C-3A665104E8F4}"/>
                </a:ext>
              </a:extLst>
            </p:cNvPr>
            <p:cNvSpPr/>
            <p:nvPr/>
          </p:nvSpPr>
          <p:spPr>
            <a:xfrm>
              <a:off x="6494365" y="1680089"/>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5F86260E-298F-4929-A2C4-EAF9E112C908}"/>
                </a:ext>
              </a:extLst>
            </p:cNvPr>
            <p:cNvSpPr/>
            <p:nvPr/>
          </p:nvSpPr>
          <p:spPr>
            <a:xfrm>
              <a:off x="6229045" y="1680088"/>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59828B6C-57FD-4039-BAF0-05C5F1BDE3D0}"/>
                </a:ext>
              </a:extLst>
            </p:cNvPr>
            <p:cNvSpPr/>
            <p:nvPr/>
          </p:nvSpPr>
          <p:spPr>
            <a:xfrm>
              <a:off x="2315121" y="1680088"/>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B2320423-F9D2-4FE1-953E-9DE5B04ABD7B}"/>
                </a:ext>
              </a:extLst>
            </p:cNvPr>
            <p:cNvSpPr/>
            <p:nvPr/>
          </p:nvSpPr>
          <p:spPr>
            <a:xfrm>
              <a:off x="2016080" y="1680088"/>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6331C50B-AAF1-4E11-9985-94E2B7EB96F9}"/>
                </a:ext>
              </a:extLst>
            </p:cNvPr>
            <p:cNvSpPr/>
            <p:nvPr/>
          </p:nvSpPr>
          <p:spPr>
            <a:xfrm>
              <a:off x="6852952" y="1680086"/>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FD17E9C9-7890-40BA-B2A3-F975F56B73CF}"/>
                </a:ext>
              </a:extLst>
            </p:cNvPr>
            <p:cNvSpPr/>
            <p:nvPr/>
          </p:nvSpPr>
          <p:spPr>
            <a:xfrm>
              <a:off x="6651640" y="1680087"/>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AF36FC25-72DB-4AE2-BB71-F117F05E1DE0}"/>
                </a:ext>
              </a:extLst>
            </p:cNvPr>
            <p:cNvSpPr/>
            <p:nvPr/>
          </p:nvSpPr>
          <p:spPr>
            <a:xfrm>
              <a:off x="7182280" y="1680087"/>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楕円 31">
              <a:extLst>
                <a:ext uri="{FF2B5EF4-FFF2-40B4-BE49-F238E27FC236}">
                  <a16:creationId xmlns:a16="http://schemas.microsoft.com/office/drawing/2014/main" id="{D683510D-3327-4473-9368-1771993C5018}"/>
                </a:ext>
              </a:extLst>
            </p:cNvPr>
            <p:cNvSpPr/>
            <p:nvPr/>
          </p:nvSpPr>
          <p:spPr>
            <a:xfrm>
              <a:off x="6980968" y="1680088"/>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BFC58244-457D-45B2-B894-312E9A7E27A6}"/>
                </a:ext>
              </a:extLst>
            </p:cNvPr>
            <p:cNvSpPr/>
            <p:nvPr/>
          </p:nvSpPr>
          <p:spPr>
            <a:xfrm>
              <a:off x="7619249" y="1680087"/>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E2D7C33F-3C77-4A9E-9554-800C91179B66}"/>
                </a:ext>
              </a:extLst>
            </p:cNvPr>
            <p:cNvSpPr/>
            <p:nvPr/>
          </p:nvSpPr>
          <p:spPr>
            <a:xfrm>
              <a:off x="7353929" y="1680086"/>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ACDB4F29-5552-4DDA-8A41-9F9B153B1066}"/>
                </a:ext>
              </a:extLst>
            </p:cNvPr>
            <p:cNvSpPr/>
            <p:nvPr/>
          </p:nvSpPr>
          <p:spPr>
            <a:xfrm>
              <a:off x="7281732" y="1680087"/>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CB53D638-FC7F-43F5-B118-FFF6D4F61E4F}"/>
                </a:ext>
              </a:extLst>
            </p:cNvPr>
            <p:cNvSpPr/>
            <p:nvPr/>
          </p:nvSpPr>
          <p:spPr>
            <a:xfrm>
              <a:off x="7920013" y="1680086"/>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CD928C36-B391-44D8-B31D-A70CBB12FECB}"/>
                </a:ext>
              </a:extLst>
            </p:cNvPr>
            <p:cNvSpPr/>
            <p:nvPr/>
          </p:nvSpPr>
          <p:spPr>
            <a:xfrm>
              <a:off x="7718701" y="1680087"/>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CFA31D7D-4DD7-4E62-956E-29E7F474A122}"/>
                </a:ext>
              </a:extLst>
            </p:cNvPr>
            <p:cNvSpPr/>
            <p:nvPr/>
          </p:nvSpPr>
          <p:spPr>
            <a:xfrm>
              <a:off x="7453381" y="1680086"/>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87F53B77-1766-477B-9D6B-EFEE35946A9B}"/>
                </a:ext>
              </a:extLst>
            </p:cNvPr>
            <p:cNvSpPr/>
            <p:nvPr/>
          </p:nvSpPr>
          <p:spPr>
            <a:xfrm>
              <a:off x="8249341" y="1680087"/>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2B4D0FF2-E6C6-46E6-B08E-4C2133399E8F}"/>
                </a:ext>
              </a:extLst>
            </p:cNvPr>
            <p:cNvSpPr/>
            <p:nvPr/>
          </p:nvSpPr>
          <p:spPr>
            <a:xfrm>
              <a:off x="8048029" y="1680088"/>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BD8259B8-7E26-4AE4-9979-A27A04F28A3E}"/>
                </a:ext>
              </a:extLst>
            </p:cNvPr>
            <p:cNvSpPr/>
            <p:nvPr/>
          </p:nvSpPr>
          <p:spPr>
            <a:xfrm>
              <a:off x="8420990" y="1680086"/>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CF11385B-558C-4155-9B92-B52797B4C7A4}"/>
                </a:ext>
              </a:extLst>
            </p:cNvPr>
            <p:cNvSpPr/>
            <p:nvPr/>
          </p:nvSpPr>
          <p:spPr>
            <a:xfrm>
              <a:off x="4602773" y="1675856"/>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206557F3-6305-43BF-BF19-A750A30DFF93}"/>
                </a:ext>
              </a:extLst>
            </p:cNvPr>
            <p:cNvSpPr/>
            <p:nvPr/>
          </p:nvSpPr>
          <p:spPr>
            <a:xfrm>
              <a:off x="4991976" y="1680084"/>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楕円 43">
              <a:extLst>
                <a:ext uri="{FF2B5EF4-FFF2-40B4-BE49-F238E27FC236}">
                  <a16:creationId xmlns:a16="http://schemas.microsoft.com/office/drawing/2014/main" id="{966C2DED-D665-45E7-97EF-2D59D63BABFD}"/>
                </a:ext>
              </a:extLst>
            </p:cNvPr>
            <p:cNvSpPr/>
            <p:nvPr/>
          </p:nvSpPr>
          <p:spPr>
            <a:xfrm>
              <a:off x="4790664" y="1680085"/>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a:extLst>
                <a:ext uri="{FF2B5EF4-FFF2-40B4-BE49-F238E27FC236}">
                  <a16:creationId xmlns:a16="http://schemas.microsoft.com/office/drawing/2014/main" id="{E5ADFC2E-BA60-42F4-BD50-DA713B23E905}"/>
                </a:ext>
              </a:extLst>
            </p:cNvPr>
            <p:cNvSpPr/>
            <p:nvPr/>
          </p:nvSpPr>
          <p:spPr>
            <a:xfrm>
              <a:off x="5321304" y="1680085"/>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楕円 45">
              <a:extLst>
                <a:ext uri="{FF2B5EF4-FFF2-40B4-BE49-F238E27FC236}">
                  <a16:creationId xmlns:a16="http://schemas.microsoft.com/office/drawing/2014/main" id="{D9058129-25B0-44F6-B4DE-94599BAEBD20}"/>
                </a:ext>
              </a:extLst>
            </p:cNvPr>
            <p:cNvSpPr/>
            <p:nvPr/>
          </p:nvSpPr>
          <p:spPr>
            <a:xfrm>
              <a:off x="5119992" y="1680086"/>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92230ACC-2F75-4B79-B8AB-ADF5C44FC2C2}"/>
                </a:ext>
              </a:extLst>
            </p:cNvPr>
            <p:cNvSpPr/>
            <p:nvPr/>
          </p:nvSpPr>
          <p:spPr>
            <a:xfrm>
              <a:off x="5758273" y="1680085"/>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E368D087-08B1-46BD-AA82-CBCD43B6BE63}"/>
                </a:ext>
              </a:extLst>
            </p:cNvPr>
            <p:cNvSpPr/>
            <p:nvPr/>
          </p:nvSpPr>
          <p:spPr>
            <a:xfrm>
              <a:off x="5492953" y="1680084"/>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a:extLst>
                <a:ext uri="{FF2B5EF4-FFF2-40B4-BE49-F238E27FC236}">
                  <a16:creationId xmlns:a16="http://schemas.microsoft.com/office/drawing/2014/main" id="{59E45466-E1C0-429E-B065-4C3DE005F8A7}"/>
                </a:ext>
              </a:extLst>
            </p:cNvPr>
            <p:cNvSpPr/>
            <p:nvPr/>
          </p:nvSpPr>
          <p:spPr>
            <a:xfrm>
              <a:off x="3363356" y="1680085"/>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楕円 49">
              <a:extLst>
                <a:ext uri="{FF2B5EF4-FFF2-40B4-BE49-F238E27FC236}">
                  <a16:creationId xmlns:a16="http://schemas.microsoft.com/office/drawing/2014/main" id="{40D8E26A-DB6A-441D-96F7-FF9B3A84A30D}"/>
                </a:ext>
              </a:extLst>
            </p:cNvPr>
            <p:cNvSpPr/>
            <p:nvPr/>
          </p:nvSpPr>
          <p:spPr>
            <a:xfrm>
              <a:off x="3242541" y="1680085"/>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a:extLst>
                <a:ext uri="{FF2B5EF4-FFF2-40B4-BE49-F238E27FC236}">
                  <a16:creationId xmlns:a16="http://schemas.microsoft.com/office/drawing/2014/main" id="{13E31348-C797-4CD0-A8A0-ECE01C73A34D}"/>
                </a:ext>
              </a:extLst>
            </p:cNvPr>
            <p:cNvSpPr/>
            <p:nvPr/>
          </p:nvSpPr>
          <p:spPr>
            <a:xfrm>
              <a:off x="5592405" y="1680084"/>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D1133235-2B9F-4131-85E0-20AF29B8E6B8}"/>
                </a:ext>
              </a:extLst>
            </p:cNvPr>
            <p:cNvSpPr/>
            <p:nvPr/>
          </p:nvSpPr>
          <p:spPr>
            <a:xfrm>
              <a:off x="2184838" y="1682191"/>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5EF38D06-C6F0-4DCC-8BB4-4692CEC7ECF9}"/>
                </a:ext>
              </a:extLst>
            </p:cNvPr>
            <p:cNvSpPr/>
            <p:nvPr/>
          </p:nvSpPr>
          <p:spPr>
            <a:xfrm>
              <a:off x="2816579" y="1675857"/>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244B151B-3D35-4602-A3F8-B3FB1753F6D6}"/>
                </a:ext>
              </a:extLst>
            </p:cNvPr>
            <p:cNvSpPr/>
            <p:nvPr/>
          </p:nvSpPr>
          <p:spPr>
            <a:xfrm>
              <a:off x="2382625" y="1675857"/>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E1AD8519-6E26-4B7F-8A9D-3AAD8346F515}"/>
                </a:ext>
              </a:extLst>
            </p:cNvPr>
            <p:cNvSpPr/>
            <p:nvPr/>
          </p:nvSpPr>
          <p:spPr>
            <a:xfrm>
              <a:off x="2918262" y="1677974"/>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FF212B74-6FEA-47B8-8EBA-C62948F087D5}"/>
                </a:ext>
              </a:extLst>
            </p:cNvPr>
            <p:cNvSpPr/>
            <p:nvPr/>
          </p:nvSpPr>
          <p:spPr>
            <a:xfrm>
              <a:off x="2580235" y="1675856"/>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E01AD471-3B4C-436C-9834-0536A8CCCB12}"/>
                </a:ext>
              </a:extLst>
            </p:cNvPr>
            <p:cNvSpPr/>
            <p:nvPr/>
          </p:nvSpPr>
          <p:spPr>
            <a:xfrm>
              <a:off x="3089911" y="1677973"/>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89078018-C4DF-4152-997B-08284ED13F67}"/>
                </a:ext>
              </a:extLst>
            </p:cNvPr>
            <p:cNvSpPr/>
            <p:nvPr/>
          </p:nvSpPr>
          <p:spPr>
            <a:xfrm>
              <a:off x="3017714" y="1677974"/>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a:extLst>
                <a:ext uri="{FF2B5EF4-FFF2-40B4-BE49-F238E27FC236}">
                  <a16:creationId xmlns:a16="http://schemas.microsoft.com/office/drawing/2014/main" id="{82FABA57-F75A-497B-A2D3-4276F7287069}"/>
                </a:ext>
              </a:extLst>
            </p:cNvPr>
            <p:cNvSpPr/>
            <p:nvPr/>
          </p:nvSpPr>
          <p:spPr>
            <a:xfrm>
              <a:off x="7530175" y="1677973"/>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楕円 59">
              <a:extLst>
                <a:ext uri="{FF2B5EF4-FFF2-40B4-BE49-F238E27FC236}">
                  <a16:creationId xmlns:a16="http://schemas.microsoft.com/office/drawing/2014/main" id="{30ACCECC-AB83-4222-A2A9-2DE9DABCE052}"/>
                </a:ext>
              </a:extLst>
            </p:cNvPr>
            <p:cNvSpPr/>
            <p:nvPr/>
          </p:nvSpPr>
          <p:spPr>
            <a:xfrm>
              <a:off x="7328863" y="1677974"/>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楕円 60">
              <a:extLst>
                <a:ext uri="{FF2B5EF4-FFF2-40B4-BE49-F238E27FC236}">
                  <a16:creationId xmlns:a16="http://schemas.microsoft.com/office/drawing/2014/main" id="{5824EFFA-A798-4192-90AA-DF8ADD2E815C}"/>
                </a:ext>
              </a:extLst>
            </p:cNvPr>
            <p:cNvSpPr/>
            <p:nvPr/>
          </p:nvSpPr>
          <p:spPr>
            <a:xfrm>
              <a:off x="7063543" y="1677973"/>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楕円 61">
              <a:extLst>
                <a:ext uri="{FF2B5EF4-FFF2-40B4-BE49-F238E27FC236}">
                  <a16:creationId xmlns:a16="http://schemas.microsoft.com/office/drawing/2014/main" id="{809E19C9-923A-480B-8CCC-EE7C6F2DE95B}"/>
                </a:ext>
              </a:extLst>
            </p:cNvPr>
            <p:cNvSpPr/>
            <p:nvPr/>
          </p:nvSpPr>
          <p:spPr>
            <a:xfrm>
              <a:off x="6764502" y="1677973"/>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楕円 62">
              <a:extLst>
                <a:ext uri="{FF2B5EF4-FFF2-40B4-BE49-F238E27FC236}">
                  <a16:creationId xmlns:a16="http://schemas.microsoft.com/office/drawing/2014/main" id="{24C7D6F6-E39A-4585-9E95-EE4FE4157F30}"/>
                </a:ext>
              </a:extLst>
            </p:cNvPr>
            <p:cNvSpPr/>
            <p:nvPr/>
          </p:nvSpPr>
          <p:spPr>
            <a:xfrm>
              <a:off x="7701824" y="1677972"/>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楕円 63">
              <a:extLst>
                <a:ext uri="{FF2B5EF4-FFF2-40B4-BE49-F238E27FC236}">
                  <a16:creationId xmlns:a16="http://schemas.microsoft.com/office/drawing/2014/main" id="{6ABDF84A-F883-48B2-92C4-EB42205AF694}"/>
                </a:ext>
              </a:extLst>
            </p:cNvPr>
            <p:cNvSpPr/>
            <p:nvPr/>
          </p:nvSpPr>
          <p:spPr>
            <a:xfrm>
              <a:off x="5944457" y="1677973"/>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a:extLst>
                <a:ext uri="{FF2B5EF4-FFF2-40B4-BE49-F238E27FC236}">
                  <a16:creationId xmlns:a16="http://schemas.microsoft.com/office/drawing/2014/main" id="{8E69A6A5-E85E-490C-B51D-5777E844CC55}"/>
                </a:ext>
              </a:extLst>
            </p:cNvPr>
            <p:cNvSpPr/>
            <p:nvPr/>
          </p:nvSpPr>
          <p:spPr>
            <a:xfrm>
              <a:off x="6381426" y="1677973"/>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65">
              <a:extLst>
                <a:ext uri="{FF2B5EF4-FFF2-40B4-BE49-F238E27FC236}">
                  <a16:creationId xmlns:a16="http://schemas.microsoft.com/office/drawing/2014/main" id="{64FE3700-198A-4713-927F-4E873EFC0011}"/>
                </a:ext>
              </a:extLst>
            </p:cNvPr>
            <p:cNvSpPr/>
            <p:nvPr/>
          </p:nvSpPr>
          <p:spPr>
            <a:xfrm>
              <a:off x="6116106" y="1677972"/>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a:extLst>
                <a:ext uri="{FF2B5EF4-FFF2-40B4-BE49-F238E27FC236}">
                  <a16:creationId xmlns:a16="http://schemas.microsoft.com/office/drawing/2014/main" id="{1B4DFC12-FE58-4B3E-908E-729506DEA680}"/>
                </a:ext>
              </a:extLst>
            </p:cNvPr>
            <p:cNvSpPr/>
            <p:nvPr/>
          </p:nvSpPr>
          <p:spPr>
            <a:xfrm>
              <a:off x="4347066" y="1677971"/>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楕円 67">
              <a:extLst>
                <a:ext uri="{FF2B5EF4-FFF2-40B4-BE49-F238E27FC236}">
                  <a16:creationId xmlns:a16="http://schemas.microsoft.com/office/drawing/2014/main" id="{ADB04809-440D-4FCA-81C8-A7C24CE97038}"/>
                </a:ext>
              </a:extLst>
            </p:cNvPr>
            <p:cNvSpPr/>
            <p:nvPr/>
          </p:nvSpPr>
          <p:spPr>
            <a:xfrm>
              <a:off x="5996931" y="1675858"/>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楕円 68">
              <a:extLst>
                <a:ext uri="{FF2B5EF4-FFF2-40B4-BE49-F238E27FC236}">
                  <a16:creationId xmlns:a16="http://schemas.microsoft.com/office/drawing/2014/main" id="{753CA602-E092-4B58-A76A-9EA634D44884}"/>
                </a:ext>
              </a:extLst>
            </p:cNvPr>
            <p:cNvSpPr/>
            <p:nvPr/>
          </p:nvSpPr>
          <p:spPr>
            <a:xfrm>
              <a:off x="6168580" y="1675857"/>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楕円 69">
              <a:extLst>
                <a:ext uri="{FF2B5EF4-FFF2-40B4-BE49-F238E27FC236}">
                  <a16:creationId xmlns:a16="http://schemas.microsoft.com/office/drawing/2014/main" id="{3DE2F452-7329-4320-BCCE-87280F3A2C20}"/>
                </a:ext>
              </a:extLst>
            </p:cNvPr>
            <p:cNvSpPr/>
            <p:nvPr/>
          </p:nvSpPr>
          <p:spPr>
            <a:xfrm>
              <a:off x="6096383" y="1675858"/>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楕円 70">
              <a:extLst>
                <a:ext uri="{FF2B5EF4-FFF2-40B4-BE49-F238E27FC236}">
                  <a16:creationId xmlns:a16="http://schemas.microsoft.com/office/drawing/2014/main" id="{C94CD1CA-E6D3-4EAA-A763-E201A3619039}"/>
                </a:ext>
              </a:extLst>
            </p:cNvPr>
            <p:cNvSpPr/>
            <p:nvPr/>
          </p:nvSpPr>
          <p:spPr>
            <a:xfrm>
              <a:off x="4183718" y="1675857"/>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楕円 71">
              <a:extLst>
                <a:ext uri="{FF2B5EF4-FFF2-40B4-BE49-F238E27FC236}">
                  <a16:creationId xmlns:a16="http://schemas.microsoft.com/office/drawing/2014/main" id="{14C75825-1D34-43D9-A008-1D05C04EC589}"/>
                </a:ext>
              </a:extLst>
            </p:cNvPr>
            <p:cNvSpPr/>
            <p:nvPr/>
          </p:nvSpPr>
          <p:spPr>
            <a:xfrm>
              <a:off x="3884677" y="1675857"/>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楕円 72">
              <a:extLst>
                <a:ext uri="{FF2B5EF4-FFF2-40B4-BE49-F238E27FC236}">
                  <a16:creationId xmlns:a16="http://schemas.microsoft.com/office/drawing/2014/main" id="{5C4C297D-1D37-42E4-8AEB-659DE11AB2A2}"/>
                </a:ext>
              </a:extLst>
            </p:cNvPr>
            <p:cNvSpPr/>
            <p:nvPr/>
          </p:nvSpPr>
          <p:spPr>
            <a:xfrm>
              <a:off x="3501601" y="1675857"/>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楕円 73">
              <a:extLst>
                <a:ext uri="{FF2B5EF4-FFF2-40B4-BE49-F238E27FC236}">
                  <a16:creationId xmlns:a16="http://schemas.microsoft.com/office/drawing/2014/main" id="{5C522AF5-C4B4-4ED4-AB55-1FA5AAB1D65F}"/>
                </a:ext>
              </a:extLst>
            </p:cNvPr>
            <p:cNvSpPr/>
            <p:nvPr/>
          </p:nvSpPr>
          <p:spPr>
            <a:xfrm>
              <a:off x="2467848" y="1651420"/>
              <a:ext cx="156415" cy="141194"/>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楕円 74">
              <a:extLst>
                <a:ext uri="{FF2B5EF4-FFF2-40B4-BE49-F238E27FC236}">
                  <a16:creationId xmlns:a16="http://schemas.microsoft.com/office/drawing/2014/main" id="{E42877AB-976B-4CB4-93C5-7BADBB26424E}"/>
                </a:ext>
              </a:extLst>
            </p:cNvPr>
            <p:cNvSpPr/>
            <p:nvPr/>
          </p:nvSpPr>
          <p:spPr>
            <a:xfrm>
              <a:off x="3585506" y="1651420"/>
              <a:ext cx="156415" cy="141194"/>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楕円 75">
              <a:extLst>
                <a:ext uri="{FF2B5EF4-FFF2-40B4-BE49-F238E27FC236}">
                  <a16:creationId xmlns:a16="http://schemas.microsoft.com/office/drawing/2014/main" id="{BD09AF86-2243-4E94-B2D3-1A8BD1CE0EA8}"/>
                </a:ext>
              </a:extLst>
            </p:cNvPr>
            <p:cNvSpPr/>
            <p:nvPr/>
          </p:nvSpPr>
          <p:spPr>
            <a:xfrm>
              <a:off x="3142895" y="1659111"/>
              <a:ext cx="156415" cy="141194"/>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楕円 76">
              <a:extLst>
                <a:ext uri="{FF2B5EF4-FFF2-40B4-BE49-F238E27FC236}">
                  <a16:creationId xmlns:a16="http://schemas.microsoft.com/office/drawing/2014/main" id="{3C662AD3-2D8E-4782-9961-82CFC1938D02}"/>
                </a:ext>
              </a:extLst>
            </p:cNvPr>
            <p:cNvSpPr/>
            <p:nvPr/>
          </p:nvSpPr>
          <p:spPr>
            <a:xfrm>
              <a:off x="4448555" y="1651420"/>
              <a:ext cx="156415" cy="141194"/>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楕円 77">
              <a:extLst>
                <a:ext uri="{FF2B5EF4-FFF2-40B4-BE49-F238E27FC236}">
                  <a16:creationId xmlns:a16="http://schemas.microsoft.com/office/drawing/2014/main" id="{D385E124-51BC-4B89-9D75-FD0B02F0F563}"/>
                </a:ext>
              </a:extLst>
            </p:cNvPr>
            <p:cNvSpPr/>
            <p:nvPr/>
          </p:nvSpPr>
          <p:spPr>
            <a:xfrm>
              <a:off x="5363515" y="1653963"/>
              <a:ext cx="156415" cy="141194"/>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楕円 78">
              <a:extLst>
                <a:ext uri="{FF2B5EF4-FFF2-40B4-BE49-F238E27FC236}">
                  <a16:creationId xmlns:a16="http://schemas.microsoft.com/office/drawing/2014/main" id="{626E0DD0-3F18-4034-A0A0-8E1F98EE8023}"/>
                </a:ext>
              </a:extLst>
            </p:cNvPr>
            <p:cNvSpPr/>
            <p:nvPr/>
          </p:nvSpPr>
          <p:spPr>
            <a:xfrm>
              <a:off x="6472124" y="1651420"/>
              <a:ext cx="156415" cy="141194"/>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楕円 79">
              <a:extLst>
                <a:ext uri="{FF2B5EF4-FFF2-40B4-BE49-F238E27FC236}">
                  <a16:creationId xmlns:a16="http://schemas.microsoft.com/office/drawing/2014/main" id="{A02E7363-6409-4CC4-8AB0-3501A455CCDA}"/>
                </a:ext>
              </a:extLst>
            </p:cNvPr>
            <p:cNvSpPr/>
            <p:nvPr/>
          </p:nvSpPr>
          <p:spPr>
            <a:xfrm>
              <a:off x="7121540" y="1629697"/>
              <a:ext cx="156415" cy="141194"/>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楕円 80">
              <a:extLst>
                <a:ext uri="{FF2B5EF4-FFF2-40B4-BE49-F238E27FC236}">
                  <a16:creationId xmlns:a16="http://schemas.microsoft.com/office/drawing/2014/main" id="{43113F59-EE53-4AEB-B87A-6FF3DF00DE54}"/>
                </a:ext>
              </a:extLst>
            </p:cNvPr>
            <p:cNvSpPr/>
            <p:nvPr/>
          </p:nvSpPr>
          <p:spPr>
            <a:xfrm>
              <a:off x="5803880" y="1655309"/>
              <a:ext cx="156415" cy="141194"/>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楕円 81">
              <a:extLst>
                <a:ext uri="{FF2B5EF4-FFF2-40B4-BE49-F238E27FC236}">
                  <a16:creationId xmlns:a16="http://schemas.microsoft.com/office/drawing/2014/main" id="{E172CADD-10FB-4C06-8E92-9F7A96CBAEF4}"/>
                </a:ext>
              </a:extLst>
            </p:cNvPr>
            <p:cNvSpPr/>
            <p:nvPr/>
          </p:nvSpPr>
          <p:spPr>
            <a:xfrm>
              <a:off x="4701645" y="1633855"/>
              <a:ext cx="156415" cy="141194"/>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楕円 82">
              <a:extLst>
                <a:ext uri="{FF2B5EF4-FFF2-40B4-BE49-F238E27FC236}">
                  <a16:creationId xmlns:a16="http://schemas.microsoft.com/office/drawing/2014/main" id="{29429CEE-E175-4ED7-B626-07CDB41AA55E}"/>
                </a:ext>
              </a:extLst>
            </p:cNvPr>
            <p:cNvSpPr/>
            <p:nvPr/>
          </p:nvSpPr>
          <p:spPr>
            <a:xfrm>
              <a:off x="4061602" y="1671624"/>
              <a:ext cx="156415" cy="141194"/>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 name="グループ化 1">
            <a:extLst>
              <a:ext uri="{FF2B5EF4-FFF2-40B4-BE49-F238E27FC236}">
                <a16:creationId xmlns:a16="http://schemas.microsoft.com/office/drawing/2014/main" id="{60B311FE-8C0E-4878-A96A-F35CEB6C5773}"/>
              </a:ext>
            </a:extLst>
          </p:cNvPr>
          <p:cNvGrpSpPr/>
          <p:nvPr/>
        </p:nvGrpSpPr>
        <p:grpSpPr>
          <a:xfrm>
            <a:off x="660921" y="2570965"/>
            <a:ext cx="7985822" cy="726501"/>
            <a:chOff x="660921" y="2388084"/>
            <a:chExt cx="7985822" cy="726501"/>
          </a:xfrm>
        </p:grpSpPr>
        <p:sp>
          <p:nvSpPr>
            <p:cNvPr id="84" name="円/楕円 13">
              <a:extLst>
                <a:ext uri="{FF2B5EF4-FFF2-40B4-BE49-F238E27FC236}">
                  <a16:creationId xmlns:a16="http://schemas.microsoft.com/office/drawing/2014/main" id="{5D904809-3326-403E-AA73-3BDCC449D36F}"/>
                </a:ext>
              </a:extLst>
            </p:cNvPr>
            <p:cNvSpPr/>
            <p:nvPr/>
          </p:nvSpPr>
          <p:spPr>
            <a:xfrm>
              <a:off x="660921" y="2463336"/>
              <a:ext cx="574318" cy="57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85" name="台形 84">
              <a:extLst>
                <a:ext uri="{FF2B5EF4-FFF2-40B4-BE49-F238E27FC236}">
                  <a16:creationId xmlns:a16="http://schemas.microsoft.com/office/drawing/2014/main" id="{224D0BE1-8BE3-4BA5-AA4A-BF3AE7C35399}"/>
                </a:ext>
              </a:extLst>
            </p:cNvPr>
            <p:cNvSpPr/>
            <p:nvPr/>
          </p:nvSpPr>
          <p:spPr>
            <a:xfrm rot="16200000">
              <a:off x="4651037" y="-881120"/>
              <a:ext cx="726501" cy="7264910"/>
            </a:xfrm>
            <a:prstGeom prst="trapezoid">
              <a:avLst>
                <a:gd name="adj" fmla="val 37586"/>
              </a:avLst>
            </a:prstGeom>
            <a:solidFill>
              <a:srgbClr val="6699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楕円 87">
              <a:extLst>
                <a:ext uri="{FF2B5EF4-FFF2-40B4-BE49-F238E27FC236}">
                  <a16:creationId xmlns:a16="http://schemas.microsoft.com/office/drawing/2014/main" id="{EB73942D-A606-47EA-A2E5-1B97B743FD78}"/>
                </a:ext>
              </a:extLst>
            </p:cNvPr>
            <p:cNvSpPr/>
            <p:nvPr/>
          </p:nvSpPr>
          <p:spPr>
            <a:xfrm>
              <a:off x="3986701" y="2703817"/>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楕円 91">
              <a:extLst>
                <a:ext uri="{FF2B5EF4-FFF2-40B4-BE49-F238E27FC236}">
                  <a16:creationId xmlns:a16="http://schemas.microsoft.com/office/drawing/2014/main" id="{19B3C642-2F0E-4719-AF70-1286C8DB5A4E}"/>
                </a:ext>
              </a:extLst>
            </p:cNvPr>
            <p:cNvSpPr/>
            <p:nvPr/>
          </p:nvSpPr>
          <p:spPr>
            <a:xfrm>
              <a:off x="4624982" y="2703816"/>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94">
              <a:extLst>
                <a:ext uri="{FF2B5EF4-FFF2-40B4-BE49-F238E27FC236}">
                  <a16:creationId xmlns:a16="http://schemas.microsoft.com/office/drawing/2014/main" id="{5537614B-7F25-44C8-9891-2AA3ADFD7127}"/>
                </a:ext>
              </a:extLst>
            </p:cNvPr>
            <p:cNvSpPr/>
            <p:nvPr/>
          </p:nvSpPr>
          <p:spPr>
            <a:xfrm>
              <a:off x="3304584" y="2703817"/>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楕円 97">
              <a:extLst>
                <a:ext uri="{FF2B5EF4-FFF2-40B4-BE49-F238E27FC236}">
                  <a16:creationId xmlns:a16="http://schemas.microsoft.com/office/drawing/2014/main" id="{82E99E45-2AC1-4CAE-80CA-2A57CA15E414}"/>
                </a:ext>
              </a:extLst>
            </p:cNvPr>
            <p:cNvSpPr/>
            <p:nvPr/>
          </p:nvSpPr>
          <p:spPr>
            <a:xfrm>
              <a:off x="4952968" y="2692708"/>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楕円 103">
              <a:extLst>
                <a:ext uri="{FF2B5EF4-FFF2-40B4-BE49-F238E27FC236}">
                  <a16:creationId xmlns:a16="http://schemas.microsoft.com/office/drawing/2014/main" id="{E8A88575-28FB-4539-95DC-52352EF97587}"/>
                </a:ext>
              </a:extLst>
            </p:cNvPr>
            <p:cNvSpPr/>
            <p:nvPr/>
          </p:nvSpPr>
          <p:spPr>
            <a:xfrm>
              <a:off x="2017907" y="2703816"/>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楕円 106">
              <a:extLst>
                <a:ext uri="{FF2B5EF4-FFF2-40B4-BE49-F238E27FC236}">
                  <a16:creationId xmlns:a16="http://schemas.microsoft.com/office/drawing/2014/main" id="{B57D8118-6D28-4477-A701-76374018B252}"/>
                </a:ext>
              </a:extLst>
            </p:cNvPr>
            <p:cNvSpPr/>
            <p:nvPr/>
          </p:nvSpPr>
          <p:spPr>
            <a:xfrm>
              <a:off x="6788944" y="2656717"/>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1" name="楕円 110">
              <a:extLst>
                <a:ext uri="{FF2B5EF4-FFF2-40B4-BE49-F238E27FC236}">
                  <a16:creationId xmlns:a16="http://schemas.microsoft.com/office/drawing/2014/main" id="{D42B60E7-F57C-4DBB-84C4-9126E8E2B1A1}"/>
                </a:ext>
              </a:extLst>
            </p:cNvPr>
            <p:cNvSpPr/>
            <p:nvPr/>
          </p:nvSpPr>
          <p:spPr>
            <a:xfrm>
              <a:off x="6987475" y="2702959"/>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楕円 123">
              <a:extLst>
                <a:ext uri="{FF2B5EF4-FFF2-40B4-BE49-F238E27FC236}">
                  <a16:creationId xmlns:a16="http://schemas.microsoft.com/office/drawing/2014/main" id="{EF1F636B-6454-452E-86DD-1947824B29EA}"/>
                </a:ext>
              </a:extLst>
            </p:cNvPr>
            <p:cNvSpPr/>
            <p:nvPr/>
          </p:nvSpPr>
          <p:spPr>
            <a:xfrm>
              <a:off x="5494780" y="2703812"/>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楕円 131">
              <a:extLst>
                <a:ext uri="{FF2B5EF4-FFF2-40B4-BE49-F238E27FC236}">
                  <a16:creationId xmlns:a16="http://schemas.microsoft.com/office/drawing/2014/main" id="{A93763A6-22F8-40FF-BB7D-5FBAC3597989}"/>
                </a:ext>
              </a:extLst>
            </p:cNvPr>
            <p:cNvSpPr/>
            <p:nvPr/>
          </p:nvSpPr>
          <p:spPr>
            <a:xfrm>
              <a:off x="2582062" y="2699584"/>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楕円 139">
              <a:extLst>
                <a:ext uri="{FF2B5EF4-FFF2-40B4-BE49-F238E27FC236}">
                  <a16:creationId xmlns:a16="http://schemas.microsoft.com/office/drawing/2014/main" id="{FEC848D6-CB84-44A2-B284-41ECA4F72FF2}"/>
                </a:ext>
              </a:extLst>
            </p:cNvPr>
            <p:cNvSpPr/>
            <p:nvPr/>
          </p:nvSpPr>
          <p:spPr>
            <a:xfrm>
              <a:off x="6073041" y="2712508"/>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楕円 143">
              <a:extLst>
                <a:ext uri="{FF2B5EF4-FFF2-40B4-BE49-F238E27FC236}">
                  <a16:creationId xmlns:a16="http://schemas.microsoft.com/office/drawing/2014/main" id="{C33DB280-6734-44A0-B344-69F0086E8ACF}"/>
                </a:ext>
              </a:extLst>
            </p:cNvPr>
            <p:cNvSpPr/>
            <p:nvPr/>
          </p:nvSpPr>
          <p:spPr>
            <a:xfrm>
              <a:off x="6259683" y="2702959"/>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楕円 149">
              <a:extLst>
                <a:ext uri="{FF2B5EF4-FFF2-40B4-BE49-F238E27FC236}">
                  <a16:creationId xmlns:a16="http://schemas.microsoft.com/office/drawing/2014/main" id="{F48C637C-6C65-440F-8047-7D7EAB36CD72}"/>
                </a:ext>
              </a:extLst>
            </p:cNvPr>
            <p:cNvSpPr/>
            <p:nvPr/>
          </p:nvSpPr>
          <p:spPr>
            <a:xfrm>
              <a:off x="2349535" y="2636860"/>
              <a:ext cx="232996" cy="233152"/>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楕円 150">
              <a:extLst>
                <a:ext uri="{FF2B5EF4-FFF2-40B4-BE49-F238E27FC236}">
                  <a16:creationId xmlns:a16="http://schemas.microsoft.com/office/drawing/2014/main" id="{F906DA68-C2F0-4D66-B85A-8D7E0D62CE16}"/>
                </a:ext>
              </a:extLst>
            </p:cNvPr>
            <p:cNvSpPr/>
            <p:nvPr/>
          </p:nvSpPr>
          <p:spPr>
            <a:xfrm>
              <a:off x="3540361" y="2623650"/>
              <a:ext cx="246691" cy="233152"/>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楕円 151">
              <a:extLst>
                <a:ext uri="{FF2B5EF4-FFF2-40B4-BE49-F238E27FC236}">
                  <a16:creationId xmlns:a16="http://schemas.microsoft.com/office/drawing/2014/main" id="{94564F8A-EF9C-4402-856F-8948BCDA034B}"/>
                </a:ext>
              </a:extLst>
            </p:cNvPr>
            <p:cNvSpPr/>
            <p:nvPr/>
          </p:nvSpPr>
          <p:spPr>
            <a:xfrm>
              <a:off x="3019257" y="2656717"/>
              <a:ext cx="204838" cy="187173"/>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楕円 154">
              <a:extLst>
                <a:ext uri="{FF2B5EF4-FFF2-40B4-BE49-F238E27FC236}">
                  <a16:creationId xmlns:a16="http://schemas.microsoft.com/office/drawing/2014/main" id="{3A184586-2DAE-420E-87F5-731BB0E2B3CC}"/>
                </a:ext>
              </a:extLst>
            </p:cNvPr>
            <p:cNvSpPr/>
            <p:nvPr/>
          </p:nvSpPr>
          <p:spPr>
            <a:xfrm>
              <a:off x="6418681" y="2573376"/>
              <a:ext cx="307004" cy="296636"/>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楕円 155">
              <a:extLst>
                <a:ext uri="{FF2B5EF4-FFF2-40B4-BE49-F238E27FC236}">
                  <a16:creationId xmlns:a16="http://schemas.microsoft.com/office/drawing/2014/main" id="{F7DDE336-582F-437F-B82E-2CDDB0BFD3E5}"/>
                </a:ext>
              </a:extLst>
            </p:cNvPr>
            <p:cNvSpPr/>
            <p:nvPr/>
          </p:nvSpPr>
          <p:spPr>
            <a:xfrm>
              <a:off x="7598928" y="2545631"/>
              <a:ext cx="422104" cy="402940"/>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楕円 156">
              <a:extLst>
                <a:ext uri="{FF2B5EF4-FFF2-40B4-BE49-F238E27FC236}">
                  <a16:creationId xmlns:a16="http://schemas.microsoft.com/office/drawing/2014/main" id="{003A9494-D00D-4740-A96F-B419416B1CF8}"/>
                </a:ext>
              </a:extLst>
            </p:cNvPr>
            <p:cNvSpPr/>
            <p:nvPr/>
          </p:nvSpPr>
          <p:spPr>
            <a:xfrm>
              <a:off x="5691416" y="2608383"/>
              <a:ext cx="283950" cy="277436"/>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楕円 157">
              <a:extLst>
                <a:ext uri="{FF2B5EF4-FFF2-40B4-BE49-F238E27FC236}">
                  <a16:creationId xmlns:a16="http://schemas.microsoft.com/office/drawing/2014/main" id="{6921913E-12D2-4CF6-B3F4-1EEE3FBDAA23}"/>
                </a:ext>
              </a:extLst>
            </p:cNvPr>
            <p:cNvSpPr/>
            <p:nvPr/>
          </p:nvSpPr>
          <p:spPr>
            <a:xfrm>
              <a:off x="4734731" y="2627119"/>
              <a:ext cx="216595" cy="212429"/>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楕円 158">
              <a:extLst>
                <a:ext uri="{FF2B5EF4-FFF2-40B4-BE49-F238E27FC236}">
                  <a16:creationId xmlns:a16="http://schemas.microsoft.com/office/drawing/2014/main" id="{AFF50D8A-1AC1-4957-AF8F-466731F7F158}"/>
                </a:ext>
              </a:extLst>
            </p:cNvPr>
            <p:cNvSpPr/>
            <p:nvPr/>
          </p:nvSpPr>
          <p:spPr>
            <a:xfrm>
              <a:off x="4207947" y="2623650"/>
              <a:ext cx="229902" cy="233152"/>
            </a:xfrm>
            <a:prstGeom prst="ellipse">
              <a:avLst/>
            </a:prstGeom>
            <a:solidFill>
              <a:srgbClr val="FF339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楕円 159">
              <a:extLst>
                <a:ext uri="{FF2B5EF4-FFF2-40B4-BE49-F238E27FC236}">
                  <a16:creationId xmlns:a16="http://schemas.microsoft.com/office/drawing/2014/main" id="{31695D08-8A19-4728-A404-F8BE8BAF6636}"/>
                </a:ext>
              </a:extLst>
            </p:cNvPr>
            <p:cNvSpPr/>
            <p:nvPr/>
          </p:nvSpPr>
          <p:spPr>
            <a:xfrm>
              <a:off x="2899282" y="2695352"/>
              <a:ext cx="128016" cy="95035"/>
            </a:xfrm>
            <a:prstGeom prst="ellipse">
              <a:avLst/>
            </a:prstGeom>
            <a:solidFill>
              <a:srgbClr val="FF339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1" name="テキスト ボックス 160">
            <a:extLst>
              <a:ext uri="{FF2B5EF4-FFF2-40B4-BE49-F238E27FC236}">
                <a16:creationId xmlns:a16="http://schemas.microsoft.com/office/drawing/2014/main" id="{B705386F-799D-4293-850C-A08733AABC15}"/>
              </a:ext>
            </a:extLst>
          </p:cNvPr>
          <p:cNvSpPr txBox="1"/>
          <p:nvPr/>
        </p:nvSpPr>
        <p:spPr>
          <a:xfrm>
            <a:off x="412986" y="3583254"/>
            <a:ext cx="8331611" cy="400110"/>
          </a:xfrm>
          <a:prstGeom prst="rect">
            <a:avLst/>
          </a:prstGeom>
          <a:noFill/>
        </p:spPr>
        <p:txBody>
          <a:bodyPr wrap="square" rtlCol="0">
            <a:spAutoFit/>
          </a:bodyPr>
          <a:lstStyle/>
          <a:p>
            <a:pPr algn="ctr"/>
            <a:r>
              <a:rPr kumimoji="1" lang="ja-JP" altLang="en-US" sz="2000" dirty="0">
                <a:solidFill>
                  <a:schemeClr val="bg1">
                    <a:lumMod val="95000"/>
                  </a:schemeClr>
                </a:solidFill>
              </a:rPr>
              <a:t>暴走成長は自分の近くにある微惑星を食べつくすまで止まらない</a:t>
            </a:r>
            <a:endParaRPr kumimoji="1" lang="en-US" altLang="ja-JP" sz="2000" dirty="0">
              <a:solidFill>
                <a:schemeClr val="bg1">
                  <a:lumMod val="95000"/>
                </a:schemeClr>
              </a:solidFill>
            </a:endParaRPr>
          </a:p>
        </p:txBody>
      </p:sp>
      <p:sp>
        <p:nvSpPr>
          <p:cNvPr id="163" name="テキスト ボックス 162">
            <a:extLst>
              <a:ext uri="{FF2B5EF4-FFF2-40B4-BE49-F238E27FC236}">
                <a16:creationId xmlns:a16="http://schemas.microsoft.com/office/drawing/2014/main" id="{EA4ED393-9991-4666-8AFA-DA7A711980D0}"/>
              </a:ext>
            </a:extLst>
          </p:cNvPr>
          <p:cNvSpPr txBox="1"/>
          <p:nvPr/>
        </p:nvSpPr>
        <p:spPr>
          <a:xfrm>
            <a:off x="1092279" y="5982220"/>
            <a:ext cx="6955750" cy="461665"/>
          </a:xfrm>
          <a:prstGeom prst="rect">
            <a:avLst/>
          </a:prstGeom>
          <a:noFill/>
        </p:spPr>
        <p:txBody>
          <a:bodyPr wrap="none" rtlCol="0">
            <a:spAutoFit/>
          </a:bodyPr>
          <a:lstStyle/>
          <a:p>
            <a:pPr algn="ctr"/>
            <a:r>
              <a:rPr kumimoji="1" lang="ja-JP" altLang="en-US" sz="2400" dirty="0">
                <a:solidFill>
                  <a:schemeClr val="bg1">
                    <a:lumMod val="95000"/>
                  </a:schemeClr>
                </a:solidFill>
              </a:rPr>
              <a:t>このように成長が停止した天体を</a:t>
            </a:r>
            <a:r>
              <a:rPr kumimoji="1" lang="ja-JP" altLang="en-US" sz="24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原始惑星</a:t>
            </a:r>
            <a:r>
              <a:rPr kumimoji="1" lang="ja-JP" altLang="en-US" sz="2400" dirty="0">
                <a:solidFill>
                  <a:schemeClr val="bg1">
                    <a:lumMod val="95000"/>
                  </a:schemeClr>
                </a:solidFill>
              </a:rPr>
              <a:t>という</a:t>
            </a:r>
          </a:p>
        </p:txBody>
      </p:sp>
      <p:sp>
        <p:nvSpPr>
          <p:cNvPr id="164" name="吹き出し: 角を丸めた四角形 163">
            <a:extLst>
              <a:ext uri="{FF2B5EF4-FFF2-40B4-BE49-F238E27FC236}">
                <a16:creationId xmlns:a16="http://schemas.microsoft.com/office/drawing/2014/main" id="{855F0E19-C0C7-4020-BEFB-EF9FD60ABB10}"/>
              </a:ext>
            </a:extLst>
          </p:cNvPr>
          <p:cNvSpPr/>
          <p:nvPr/>
        </p:nvSpPr>
        <p:spPr>
          <a:xfrm>
            <a:off x="502105" y="4450726"/>
            <a:ext cx="8154834" cy="983610"/>
          </a:xfrm>
          <a:prstGeom prst="wedgeRoundRectCallout">
            <a:avLst>
              <a:gd name="adj1" fmla="val -4190"/>
              <a:gd name="adj2" fmla="val -77695"/>
              <a:gd name="adj3" fmla="val 16667"/>
            </a:avLst>
          </a:prstGeom>
          <a:noFill/>
          <a:ln w="254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lumMod val="95000"/>
                  </a:schemeClr>
                </a:solidFill>
              </a:rPr>
              <a:t>成長が終わるタイミング</a:t>
            </a:r>
            <a:endParaRPr kumimoji="1" lang="en-US" altLang="ja-JP" dirty="0">
              <a:solidFill>
                <a:schemeClr val="bg1">
                  <a:lumMod val="95000"/>
                </a:schemeClr>
              </a:solidFill>
            </a:endParaRPr>
          </a:p>
          <a:p>
            <a:r>
              <a:rPr kumimoji="1" lang="ja-JP" altLang="en-US" dirty="0">
                <a:solidFill>
                  <a:schemeClr val="bg1">
                    <a:lumMod val="95000"/>
                  </a:schemeClr>
                </a:solidFill>
              </a:rPr>
              <a:t>スノーラインよりも内側</a:t>
            </a:r>
            <a:r>
              <a:rPr kumimoji="1" lang="en-US" altLang="ja-JP" dirty="0">
                <a:solidFill>
                  <a:schemeClr val="bg1">
                    <a:lumMod val="95000"/>
                  </a:schemeClr>
                </a:solidFill>
              </a:rPr>
              <a:t>…</a:t>
            </a:r>
            <a:r>
              <a:rPr kumimoji="1" lang="ja-JP" altLang="en-US" dirty="0">
                <a:solidFill>
                  <a:schemeClr val="accent4">
                    <a:lumMod val="20000"/>
                    <a:lumOff val="80000"/>
                  </a:schemeClr>
                </a:solidFill>
              </a:rPr>
              <a:t>火星質量程度</a:t>
            </a:r>
            <a:r>
              <a:rPr kumimoji="1" lang="ja-JP" altLang="en-US" dirty="0">
                <a:solidFill>
                  <a:schemeClr val="bg1">
                    <a:lumMod val="95000"/>
                  </a:schemeClr>
                </a:solidFill>
              </a:rPr>
              <a:t>（</a:t>
            </a:r>
            <a:r>
              <a:rPr kumimoji="1" lang="en-US" altLang="ja-JP" dirty="0">
                <a:solidFill>
                  <a:schemeClr val="bg1">
                    <a:lumMod val="95000"/>
                  </a:schemeClr>
                </a:solidFill>
              </a:rPr>
              <a:t>~0.1</a:t>
            </a:r>
            <a:r>
              <a:rPr kumimoji="1" lang="ja-JP" altLang="en-US" dirty="0">
                <a:solidFill>
                  <a:schemeClr val="bg1">
                    <a:lumMod val="95000"/>
                  </a:schemeClr>
                </a:solidFill>
              </a:rPr>
              <a:t>地球質量）になったころ</a:t>
            </a:r>
          </a:p>
          <a:p>
            <a:r>
              <a:rPr kumimoji="1" lang="ja-JP" altLang="en-US" dirty="0">
                <a:solidFill>
                  <a:schemeClr val="bg1">
                    <a:lumMod val="95000"/>
                  </a:schemeClr>
                </a:solidFill>
              </a:rPr>
              <a:t>スノーラインよりも外側</a:t>
            </a:r>
            <a:r>
              <a:rPr kumimoji="1" lang="en-US" altLang="ja-JP" dirty="0">
                <a:solidFill>
                  <a:schemeClr val="bg1">
                    <a:lumMod val="95000"/>
                  </a:schemeClr>
                </a:solidFill>
              </a:rPr>
              <a:t>…</a:t>
            </a:r>
            <a:r>
              <a:rPr kumimoji="1" lang="ja-JP" altLang="en-US" dirty="0">
                <a:solidFill>
                  <a:schemeClr val="accent4">
                    <a:lumMod val="20000"/>
                    <a:lumOff val="80000"/>
                  </a:schemeClr>
                </a:solidFill>
              </a:rPr>
              <a:t>地球質量程度</a:t>
            </a:r>
            <a:r>
              <a:rPr kumimoji="1" lang="ja-JP" altLang="en-US" dirty="0">
                <a:solidFill>
                  <a:schemeClr val="bg1">
                    <a:lumMod val="95000"/>
                  </a:schemeClr>
                </a:solidFill>
              </a:rPr>
              <a:t>になったころ</a:t>
            </a:r>
          </a:p>
        </p:txBody>
      </p:sp>
    </p:spTree>
    <p:extLst>
      <p:ext uri="{BB962C8B-B14F-4D97-AF65-F5344CB8AC3E}">
        <p14:creationId xmlns:p14="http://schemas.microsoft.com/office/powerpoint/2010/main" val="411513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433965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原始惑星から惑星へ</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pic>
        <p:nvPicPr>
          <p:cNvPr id="8" name="図 7">
            <a:extLst>
              <a:ext uri="{FF2B5EF4-FFF2-40B4-BE49-F238E27FC236}">
                <a16:creationId xmlns:a16="http://schemas.microsoft.com/office/drawing/2014/main" id="{70283D03-1003-4D08-AD12-125C047B121A}"/>
              </a:ext>
            </a:extLst>
          </p:cNvPr>
          <p:cNvPicPr>
            <a:picLocks noChangeAspect="1"/>
          </p:cNvPicPr>
          <p:nvPr/>
        </p:nvPicPr>
        <p:blipFill rotWithShape="1">
          <a:blip r:embed="rId2">
            <a:extLst>
              <a:ext uri="{28A0092B-C50C-407E-A947-70E740481C1C}">
                <a14:useLocalDpi xmlns:a14="http://schemas.microsoft.com/office/drawing/2010/main" val="0"/>
              </a:ext>
            </a:extLst>
          </a:blip>
          <a:srcRect l="50159" t="20624" b="18918"/>
          <a:stretch/>
        </p:blipFill>
        <p:spPr>
          <a:xfrm rot="5400000">
            <a:off x="5878268" y="3951121"/>
            <a:ext cx="2487050" cy="3016874"/>
          </a:xfrm>
          <a:prstGeom prst="rect">
            <a:avLst/>
          </a:prstGeom>
        </p:spPr>
      </p:pic>
      <p:sp>
        <p:nvSpPr>
          <p:cNvPr id="10" name="テキスト ボックス 9">
            <a:extLst>
              <a:ext uri="{FF2B5EF4-FFF2-40B4-BE49-F238E27FC236}">
                <a16:creationId xmlns:a16="http://schemas.microsoft.com/office/drawing/2014/main" id="{4155CB69-99D1-4F88-B635-58B656BC6B8F}"/>
              </a:ext>
            </a:extLst>
          </p:cNvPr>
          <p:cNvSpPr txBox="1"/>
          <p:nvPr/>
        </p:nvSpPr>
        <p:spPr>
          <a:xfrm>
            <a:off x="258791" y="1244600"/>
            <a:ext cx="5159875" cy="1323439"/>
          </a:xfrm>
          <a:prstGeom prst="rect">
            <a:avLst/>
          </a:prstGeom>
          <a:noFill/>
        </p:spPr>
        <p:txBody>
          <a:bodyPr wrap="square" rtlCol="0">
            <a:spAutoFit/>
          </a:bodyPr>
          <a:lstStyle/>
          <a:p>
            <a:r>
              <a:rPr kumimoji="1" lang="ja-JP" altLang="en-US" sz="2000" dirty="0">
                <a:solidFill>
                  <a:schemeClr val="bg1">
                    <a:lumMod val="95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内側の原始惑星（火星質量程度）</a:t>
            </a:r>
            <a:endParaRPr kumimoji="1" lang="en-US" altLang="ja-JP" sz="2000" dirty="0">
              <a:solidFill>
                <a:schemeClr val="bg1">
                  <a:lumMod val="95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r>
              <a:rPr kumimoji="1" lang="ja-JP" altLang="en-US" sz="2000" dirty="0">
                <a:solidFill>
                  <a:schemeClr val="bg1">
                    <a:lumMod val="95000"/>
                  </a:schemeClr>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円盤ガスが晴れたあと，お互いの重力で</a:t>
            </a:r>
            <a:endParaRPr kumimoji="1" lang="en-US" altLang="ja-JP" sz="2000" dirty="0">
              <a:solidFill>
                <a:schemeClr val="bg1">
                  <a:lumMod val="95000"/>
                </a:schemeClr>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r>
              <a:rPr kumimoji="1" lang="ja-JP" altLang="en-US" sz="2000" dirty="0">
                <a:solidFill>
                  <a:schemeClr val="bg1">
                    <a:lumMod val="95000"/>
                  </a:schemeClr>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軌道を乱しあって衝突合体する</a:t>
            </a:r>
            <a:endParaRPr kumimoji="1" lang="en-US" altLang="ja-JP" sz="2000" dirty="0">
              <a:solidFill>
                <a:schemeClr val="bg1">
                  <a:lumMod val="95000"/>
                </a:schemeClr>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r>
              <a:rPr kumimoji="1" lang="ja-JP" altLang="en-US" sz="2000" dirty="0">
                <a:solidFill>
                  <a:schemeClr val="bg1">
                    <a:lumMod val="95000"/>
                  </a:schemeClr>
                </a:solidFill>
              </a:rPr>
              <a:t>→ 岩石惑星（</a:t>
            </a:r>
            <a:r>
              <a:rPr kumimoji="1" lang="ja-JP" altLang="en-US" sz="2000" dirty="0">
                <a:solidFill>
                  <a:schemeClr val="accent4">
                    <a:lumMod val="20000"/>
                    <a:lumOff val="80000"/>
                  </a:schemeClr>
                </a:solidFill>
              </a:rPr>
              <a:t>水星・金星・地球</a:t>
            </a:r>
            <a:r>
              <a:rPr kumimoji="1" lang="ja-JP" altLang="en-US" sz="2000" dirty="0">
                <a:solidFill>
                  <a:schemeClr val="bg1">
                    <a:lumMod val="95000"/>
                  </a:schemeClr>
                </a:solidFill>
              </a:rPr>
              <a:t>）となる</a:t>
            </a:r>
            <a:endParaRPr kumimoji="1" lang="en-US" altLang="ja-JP" sz="2000" dirty="0">
              <a:solidFill>
                <a:schemeClr val="bg1">
                  <a:lumMod val="95000"/>
                </a:schemeClr>
              </a:solidFill>
            </a:endParaRPr>
          </a:p>
        </p:txBody>
      </p:sp>
      <p:pic>
        <p:nvPicPr>
          <p:cNvPr id="11" name="図 10">
            <a:extLst>
              <a:ext uri="{FF2B5EF4-FFF2-40B4-BE49-F238E27FC236}">
                <a16:creationId xmlns:a16="http://schemas.microsoft.com/office/drawing/2014/main" id="{26EB7E50-9D29-4B35-9E77-F8E89D9225A8}"/>
              </a:ext>
            </a:extLst>
          </p:cNvPr>
          <p:cNvPicPr>
            <a:picLocks noChangeAspect="1"/>
          </p:cNvPicPr>
          <p:nvPr/>
        </p:nvPicPr>
        <p:blipFill>
          <a:blip r:embed="rId3"/>
          <a:stretch>
            <a:fillRect/>
          </a:stretch>
        </p:blipFill>
        <p:spPr>
          <a:xfrm>
            <a:off x="5418667" y="984423"/>
            <a:ext cx="3211563" cy="3122968"/>
          </a:xfrm>
          <a:prstGeom prst="rect">
            <a:avLst/>
          </a:prstGeom>
        </p:spPr>
      </p:pic>
      <p:sp>
        <p:nvSpPr>
          <p:cNvPr id="12" name="テキスト ボックス 11">
            <a:extLst>
              <a:ext uri="{FF2B5EF4-FFF2-40B4-BE49-F238E27FC236}">
                <a16:creationId xmlns:a16="http://schemas.microsoft.com/office/drawing/2014/main" id="{0D9A8F21-D8F6-44DE-A06B-2D62E38433F7}"/>
              </a:ext>
            </a:extLst>
          </p:cNvPr>
          <p:cNvSpPr txBox="1"/>
          <p:nvPr/>
        </p:nvSpPr>
        <p:spPr>
          <a:xfrm>
            <a:off x="258791" y="4184438"/>
            <a:ext cx="5015941" cy="1631216"/>
          </a:xfrm>
          <a:prstGeom prst="rect">
            <a:avLst/>
          </a:prstGeom>
          <a:noFill/>
        </p:spPr>
        <p:txBody>
          <a:bodyPr wrap="square" rtlCol="0">
            <a:spAutoFit/>
          </a:bodyPr>
          <a:lstStyle/>
          <a:p>
            <a:r>
              <a:rPr kumimoji="1" lang="ja-JP" altLang="en-US" sz="2000" dirty="0">
                <a:solidFill>
                  <a:schemeClr val="bg1">
                    <a:lumMod val="95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外側の原始惑星（地球質量程度）</a:t>
            </a:r>
            <a:endParaRPr kumimoji="1" lang="en-US" altLang="ja-JP" sz="2000" dirty="0">
              <a:solidFill>
                <a:schemeClr val="bg1">
                  <a:lumMod val="95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r>
              <a:rPr kumimoji="1" lang="ja-JP" altLang="en-US" sz="2000" dirty="0">
                <a:solidFill>
                  <a:schemeClr val="bg1">
                    <a:lumMod val="95000"/>
                  </a:schemeClr>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大きな重力で周囲の円盤ガスを引き込んで成長</a:t>
            </a:r>
            <a:endParaRPr kumimoji="1" lang="en-US" altLang="ja-JP" sz="2000" dirty="0">
              <a:solidFill>
                <a:schemeClr val="bg1">
                  <a:lumMod val="95000"/>
                </a:schemeClr>
              </a:solidFill>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r>
              <a:rPr kumimoji="1" lang="ja-JP" altLang="en-US" sz="2000" dirty="0">
                <a:solidFill>
                  <a:schemeClr val="bg1">
                    <a:lumMod val="95000"/>
                  </a:schemeClr>
                </a:solidFill>
              </a:rPr>
              <a:t>→ 大型ガス惑星（</a:t>
            </a:r>
            <a:r>
              <a:rPr kumimoji="1" lang="ja-JP" altLang="en-US" sz="2000" dirty="0">
                <a:solidFill>
                  <a:schemeClr val="accent4">
                    <a:lumMod val="20000"/>
                    <a:lumOff val="80000"/>
                  </a:schemeClr>
                </a:solidFill>
              </a:rPr>
              <a:t>木星・土星・天王星・海王星</a:t>
            </a:r>
            <a:r>
              <a:rPr kumimoji="1" lang="ja-JP" altLang="en-US" sz="2000" dirty="0">
                <a:solidFill>
                  <a:schemeClr val="bg1">
                    <a:lumMod val="95000"/>
                  </a:schemeClr>
                </a:solidFill>
              </a:rPr>
              <a:t>）となる</a:t>
            </a:r>
            <a:endParaRPr kumimoji="1" lang="en-US" altLang="ja-JP" sz="2000" dirty="0">
              <a:solidFill>
                <a:schemeClr val="bg1">
                  <a:lumMod val="95000"/>
                </a:schemeClr>
              </a:solidFill>
            </a:endParaRPr>
          </a:p>
        </p:txBody>
      </p:sp>
      <p:sp>
        <p:nvSpPr>
          <p:cNvPr id="13" name="正方形/長方形 12">
            <a:extLst>
              <a:ext uri="{FF2B5EF4-FFF2-40B4-BE49-F238E27FC236}">
                <a16:creationId xmlns:a16="http://schemas.microsoft.com/office/drawing/2014/main" id="{60B41CA4-7148-458B-9482-89E25EC969C8}"/>
              </a:ext>
            </a:extLst>
          </p:cNvPr>
          <p:cNvSpPr/>
          <p:nvPr/>
        </p:nvSpPr>
        <p:spPr>
          <a:xfrm>
            <a:off x="258791" y="2828216"/>
            <a:ext cx="5469467" cy="369332"/>
          </a:xfrm>
          <a:prstGeom prst="rect">
            <a:avLst/>
          </a:prstGeom>
        </p:spPr>
        <p:txBody>
          <a:bodyPr wrap="square">
            <a:spAutoFit/>
          </a:bodyPr>
          <a:lstStyle/>
          <a:p>
            <a:r>
              <a:rPr kumimoji="1" lang="en-US" altLang="ja-JP" dirty="0">
                <a:solidFill>
                  <a:schemeClr val="bg1">
                    <a:lumMod val="95000"/>
                  </a:schemeClr>
                </a:solidFill>
              </a:rPr>
              <a:t>※ </a:t>
            </a:r>
            <a:r>
              <a:rPr kumimoji="1" lang="ja-JP" altLang="en-US" dirty="0">
                <a:solidFill>
                  <a:schemeClr val="bg1">
                    <a:lumMod val="95000"/>
                  </a:schemeClr>
                </a:solidFill>
              </a:rPr>
              <a:t>火星は内側原始惑星の生き残りかもしれない</a:t>
            </a:r>
            <a:endParaRPr kumimoji="1" lang="en-US" altLang="ja-JP" dirty="0">
              <a:solidFill>
                <a:schemeClr val="bg1">
                  <a:lumMod val="95000"/>
                </a:schemeClr>
              </a:solidFill>
            </a:endParaRPr>
          </a:p>
        </p:txBody>
      </p:sp>
      <p:sp>
        <p:nvSpPr>
          <p:cNvPr id="2" name="テキスト ボックス 1">
            <a:extLst>
              <a:ext uri="{FF2B5EF4-FFF2-40B4-BE49-F238E27FC236}">
                <a16:creationId xmlns:a16="http://schemas.microsoft.com/office/drawing/2014/main" id="{DDCAFE1C-3172-4D79-954C-778ED6C26AB4}"/>
              </a:ext>
            </a:extLst>
          </p:cNvPr>
          <p:cNvSpPr txBox="1"/>
          <p:nvPr/>
        </p:nvSpPr>
        <p:spPr>
          <a:xfrm>
            <a:off x="7528646" y="3696816"/>
            <a:ext cx="1101584" cy="261610"/>
          </a:xfrm>
          <a:prstGeom prst="rect">
            <a:avLst/>
          </a:prstGeom>
          <a:noFill/>
        </p:spPr>
        <p:txBody>
          <a:bodyPr wrap="none" rtlCol="0">
            <a:spAutoFit/>
          </a:bodyPr>
          <a:lstStyle/>
          <a:p>
            <a:r>
              <a:rPr kumimoji="1" lang="en-US" altLang="ja-JP" sz="1050" dirty="0">
                <a:solidFill>
                  <a:schemeClr val="bg1">
                    <a:lumMod val="95000"/>
                  </a:schemeClr>
                </a:solidFill>
              </a:rPr>
              <a:t>(C) Don Davis</a:t>
            </a:r>
            <a:endParaRPr kumimoji="1" lang="ja-JP" altLang="en-US" sz="1050" dirty="0">
              <a:solidFill>
                <a:schemeClr val="bg1">
                  <a:lumMod val="95000"/>
                </a:schemeClr>
              </a:solidFill>
            </a:endParaRPr>
          </a:p>
        </p:txBody>
      </p:sp>
      <p:sp>
        <p:nvSpPr>
          <p:cNvPr id="14" name="テキスト ボックス 13">
            <a:extLst>
              <a:ext uri="{FF2B5EF4-FFF2-40B4-BE49-F238E27FC236}">
                <a16:creationId xmlns:a16="http://schemas.microsoft.com/office/drawing/2014/main" id="{EA41DFAD-0E02-454C-B189-4ED61CE6E6F9}"/>
              </a:ext>
            </a:extLst>
          </p:cNvPr>
          <p:cNvSpPr txBox="1"/>
          <p:nvPr/>
        </p:nvSpPr>
        <p:spPr>
          <a:xfrm>
            <a:off x="7241035" y="6449167"/>
            <a:ext cx="1463862" cy="253916"/>
          </a:xfrm>
          <a:prstGeom prst="rect">
            <a:avLst/>
          </a:prstGeom>
          <a:noFill/>
        </p:spPr>
        <p:txBody>
          <a:bodyPr wrap="none" rtlCol="0">
            <a:spAutoFit/>
          </a:bodyPr>
          <a:lstStyle/>
          <a:p>
            <a:r>
              <a:rPr kumimoji="1" lang="en-US" altLang="ja-JP" sz="1050" dirty="0">
                <a:solidFill>
                  <a:schemeClr val="bg1">
                    <a:lumMod val="95000"/>
                  </a:schemeClr>
                </a:solidFill>
              </a:rPr>
              <a:t>(C) Frederic Masset</a:t>
            </a:r>
            <a:endParaRPr kumimoji="1" lang="ja-JP" altLang="en-US" sz="1050" dirty="0">
              <a:solidFill>
                <a:schemeClr val="bg1">
                  <a:lumMod val="95000"/>
                </a:schemeClr>
              </a:solidFill>
            </a:endParaRPr>
          </a:p>
        </p:txBody>
      </p:sp>
    </p:spTree>
    <p:extLst>
      <p:ext uri="{BB962C8B-B14F-4D97-AF65-F5344CB8AC3E}">
        <p14:creationId xmlns:p14="http://schemas.microsoft.com/office/powerpoint/2010/main" val="321651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DBD4C50-8505-47FB-B0B6-FCE91DBABED0}"/>
              </a:ext>
            </a:extLst>
          </p:cNvPr>
          <p:cNvSpPr txBox="1"/>
          <p:nvPr/>
        </p:nvSpPr>
        <p:spPr>
          <a:xfrm>
            <a:off x="258792" y="229449"/>
            <a:ext cx="2954655"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太陽系の惑星</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pic>
        <p:nvPicPr>
          <p:cNvPr id="6" name="図 5">
            <a:extLst>
              <a:ext uri="{FF2B5EF4-FFF2-40B4-BE49-F238E27FC236}">
                <a16:creationId xmlns:a16="http://schemas.microsoft.com/office/drawing/2014/main" id="{1BF24764-FA66-461F-A66B-1417594EBE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36" y="1187343"/>
            <a:ext cx="9103476" cy="4794877"/>
          </a:xfrm>
          <a:prstGeom prst="rect">
            <a:avLst/>
          </a:prstGeom>
        </p:spPr>
      </p:pic>
      <p:sp>
        <p:nvSpPr>
          <p:cNvPr id="7" name="テキスト ボックス 6">
            <a:extLst>
              <a:ext uri="{FF2B5EF4-FFF2-40B4-BE49-F238E27FC236}">
                <a16:creationId xmlns:a16="http://schemas.microsoft.com/office/drawing/2014/main" id="{014997D1-C6B7-4348-92B3-D51D8972D79E}"/>
              </a:ext>
            </a:extLst>
          </p:cNvPr>
          <p:cNvSpPr txBox="1"/>
          <p:nvPr/>
        </p:nvSpPr>
        <p:spPr>
          <a:xfrm>
            <a:off x="3738661" y="6016783"/>
            <a:ext cx="5160131" cy="276999"/>
          </a:xfrm>
          <a:prstGeom prst="rect">
            <a:avLst/>
          </a:prstGeom>
          <a:noFill/>
        </p:spPr>
        <p:txBody>
          <a:bodyPr wrap="none" rtlCol="0">
            <a:spAutoFit/>
          </a:bodyPr>
          <a:lstStyle/>
          <a:p>
            <a:r>
              <a:rPr lang="en-US" altLang="ja-JP" sz="1200" dirty="0">
                <a:solidFill>
                  <a:schemeClr val="bg1">
                    <a:lumMod val="95000"/>
                  </a:schemeClr>
                </a:solidFill>
              </a:rPr>
              <a:t>http://www.ep.sci.hokudai.ac.jp/~keikei/lecture/atmphys1.pdf</a:t>
            </a:r>
            <a:r>
              <a:rPr lang="ja-JP" altLang="en-US" sz="1200" dirty="0">
                <a:solidFill>
                  <a:schemeClr val="bg1">
                    <a:lumMod val="95000"/>
                  </a:schemeClr>
                </a:solidFill>
              </a:rPr>
              <a:t> より改変</a:t>
            </a:r>
            <a:endParaRPr kumimoji="1" lang="ja-JP" altLang="en-US" sz="1200" dirty="0">
              <a:solidFill>
                <a:schemeClr val="bg1">
                  <a:lumMod val="95000"/>
                </a:schemeClr>
              </a:solidFill>
            </a:endParaRPr>
          </a:p>
        </p:txBody>
      </p:sp>
    </p:spTree>
    <p:extLst>
      <p:ext uri="{BB962C8B-B14F-4D97-AF65-F5344CB8AC3E}">
        <p14:creationId xmlns:p14="http://schemas.microsoft.com/office/powerpoint/2010/main" val="85439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781BD34-E78C-4D9E-A7BA-4D08A778AA16}"/>
              </a:ext>
            </a:extLst>
          </p:cNvPr>
          <p:cNvSpPr txBox="1"/>
          <p:nvPr/>
        </p:nvSpPr>
        <p:spPr>
          <a:xfrm>
            <a:off x="258792" y="229449"/>
            <a:ext cx="2755883"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第</a:t>
            </a:r>
            <a:r>
              <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2</a:t>
            </a:r>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章まとめ</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6" name="テキスト ボックス 5">
            <a:extLst>
              <a:ext uri="{FF2B5EF4-FFF2-40B4-BE49-F238E27FC236}">
                <a16:creationId xmlns:a16="http://schemas.microsoft.com/office/drawing/2014/main" id="{4E7FC4A8-4F49-4BD9-BB6F-64BD8DD9C456}"/>
              </a:ext>
            </a:extLst>
          </p:cNvPr>
          <p:cNvSpPr txBox="1"/>
          <p:nvPr/>
        </p:nvSpPr>
        <p:spPr>
          <a:xfrm>
            <a:off x="258792" y="1522111"/>
            <a:ext cx="8640001" cy="4524315"/>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400" dirty="0">
                <a:solidFill>
                  <a:schemeClr val="bg1">
                    <a:lumMod val="95000"/>
                  </a:schemeClr>
                </a:solidFill>
              </a:rPr>
              <a:t>惑星の形成は太陽の形成と関連することがコンドライト隕石の分析から分かった．</a:t>
            </a:r>
            <a:endParaRPr kumimoji="1" lang="en-US" altLang="ja-JP" sz="2400" dirty="0">
              <a:solidFill>
                <a:schemeClr val="bg1">
                  <a:lumMod val="95000"/>
                </a:schemeClr>
              </a:solidFill>
            </a:endParaRPr>
          </a:p>
          <a:p>
            <a:pPr marL="342900" indent="-342900">
              <a:buFont typeface="Arial" panose="020B0604020202020204" pitchFamily="34" charset="0"/>
              <a:buChar char="•"/>
            </a:pPr>
            <a:endParaRPr kumimoji="1" lang="en-US" altLang="ja-JP" sz="2400" dirty="0">
              <a:solidFill>
                <a:schemeClr val="bg1">
                  <a:lumMod val="95000"/>
                </a:schemeClr>
              </a:solidFill>
            </a:endParaRPr>
          </a:p>
          <a:p>
            <a:pPr marL="342900" indent="-342900">
              <a:buFont typeface="Arial" panose="020B0604020202020204" pitchFamily="34" charset="0"/>
              <a:buChar char="•"/>
            </a:pPr>
            <a:r>
              <a:rPr kumimoji="1" lang="ja-JP" altLang="en-US" sz="2400" dirty="0">
                <a:solidFill>
                  <a:schemeClr val="bg1">
                    <a:lumMod val="95000"/>
                  </a:schemeClr>
                </a:solidFill>
              </a:rPr>
              <a:t>原始太陽系円盤は内側には岩石の塵があり，外側は氷の塵もあった．</a:t>
            </a:r>
            <a:endParaRPr kumimoji="1" lang="en-US" altLang="ja-JP" sz="2400" dirty="0">
              <a:solidFill>
                <a:schemeClr val="bg1">
                  <a:lumMod val="95000"/>
                </a:schemeClr>
              </a:solidFill>
            </a:endParaRPr>
          </a:p>
          <a:p>
            <a:pPr marL="342900" indent="-342900">
              <a:buFont typeface="Arial" panose="020B0604020202020204" pitchFamily="34" charset="0"/>
              <a:buChar char="•"/>
            </a:pPr>
            <a:endParaRPr kumimoji="1" lang="en-US" altLang="ja-JP" sz="2400" dirty="0">
              <a:solidFill>
                <a:schemeClr val="bg1">
                  <a:lumMod val="95000"/>
                </a:schemeClr>
              </a:solidFill>
            </a:endParaRPr>
          </a:p>
          <a:p>
            <a:pPr marL="342900" indent="-342900">
              <a:buFont typeface="Arial" panose="020B0604020202020204" pitchFamily="34" charset="0"/>
              <a:buChar char="•"/>
            </a:pPr>
            <a:r>
              <a:rPr kumimoji="1" lang="ja-JP" altLang="en-US" sz="2400" dirty="0">
                <a:solidFill>
                  <a:schemeClr val="bg1">
                    <a:lumMod val="95000"/>
                  </a:schemeClr>
                </a:solidFill>
              </a:rPr>
              <a:t>円盤内の塵が集まると</a:t>
            </a:r>
            <a:r>
              <a:rPr kumimoji="1" lang="ja-JP" altLang="en-US" sz="2400" dirty="0">
                <a:solidFill>
                  <a:schemeClr val="bg1">
                    <a:lumMod val="95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微惑星</a:t>
            </a:r>
            <a:r>
              <a:rPr kumimoji="1" lang="ja-JP" altLang="en-US" sz="2400" dirty="0">
                <a:solidFill>
                  <a:schemeClr val="bg1">
                    <a:lumMod val="95000"/>
                  </a:schemeClr>
                </a:solidFill>
              </a:rPr>
              <a:t>となる．コンドライトは微惑星の欠片である．</a:t>
            </a:r>
            <a:endParaRPr kumimoji="1" lang="en-US" altLang="ja-JP" sz="2400" dirty="0">
              <a:solidFill>
                <a:schemeClr val="bg1">
                  <a:lumMod val="95000"/>
                </a:schemeClr>
              </a:solidFill>
            </a:endParaRPr>
          </a:p>
          <a:p>
            <a:pPr marL="342900" indent="-342900">
              <a:buFont typeface="Arial" panose="020B0604020202020204" pitchFamily="34" charset="0"/>
              <a:buChar char="•"/>
            </a:pPr>
            <a:endParaRPr kumimoji="1" lang="en-US" altLang="ja-JP" sz="2400" dirty="0">
              <a:solidFill>
                <a:schemeClr val="bg1">
                  <a:lumMod val="95000"/>
                </a:schemeClr>
              </a:solidFill>
            </a:endParaRPr>
          </a:p>
          <a:p>
            <a:pPr marL="342900" indent="-342900">
              <a:buFont typeface="Arial" panose="020B0604020202020204" pitchFamily="34" charset="0"/>
              <a:buChar char="•"/>
            </a:pPr>
            <a:r>
              <a:rPr kumimoji="1" lang="ja-JP" altLang="en-US" sz="2400" dirty="0">
                <a:solidFill>
                  <a:schemeClr val="bg1">
                    <a:lumMod val="95000"/>
                  </a:schemeClr>
                </a:solidFill>
              </a:rPr>
              <a:t>微惑星の合体成長で</a:t>
            </a:r>
            <a:r>
              <a:rPr kumimoji="1" lang="ja-JP" altLang="en-US" sz="2400" dirty="0">
                <a:solidFill>
                  <a:schemeClr val="bg1">
                    <a:lumMod val="95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原始惑星</a:t>
            </a:r>
            <a:r>
              <a:rPr kumimoji="1" lang="ja-JP" altLang="en-US" sz="2400" dirty="0">
                <a:solidFill>
                  <a:schemeClr val="bg1">
                    <a:lumMod val="95000"/>
                  </a:schemeClr>
                </a:solidFill>
              </a:rPr>
              <a:t>が形成され，惑星への進化をはじめる．作られる惑星の種類は，それがどんな塵から作られたかで決まる．</a:t>
            </a:r>
          </a:p>
        </p:txBody>
      </p:sp>
    </p:spTree>
    <p:extLst>
      <p:ext uri="{BB962C8B-B14F-4D97-AF65-F5344CB8AC3E}">
        <p14:creationId xmlns:p14="http://schemas.microsoft.com/office/powerpoint/2010/main" val="298983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9C1544D8-670E-4DFB-A42E-C5183E11E4CE}"/>
              </a:ext>
            </a:extLst>
          </p:cNvPr>
          <p:cNvSpPr txBox="1"/>
          <p:nvPr/>
        </p:nvSpPr>
        <p:spPr>
          <a:xfrm>
            <a:off x="736455" y="2890391"/>
            <a:ext cx="7671089" cy="1077218"/>
          </a:xfrm>
          <a:prstGeom prst="rect">
            <a:avLst/>
          </a:prstGeom>
          <a:noFill/>
        </p:spPr>
        <p:txBody>
          <a:bodyPr wrap="square" rtlCol="0">
            <a:spAutoFit/>
          </a:bodyPr>
          <a:lstStyle/>
          <a:p>
            <a:pPr algn="ctr"/>
            <a:r>
              <a:rPr kumimoji="1" lang="ja-JP" altLang="en-US" sz="3200" dirty="0">
                <a:solidFill>
                  <a:schemeClr val="bg1"/>
                </a:solidFill>
              </a:rPr>
              <a:t>それでは，</a:t>
            </a:r>
            <a:endParaRPr kumimoji="1" lang="en-US" altLang="ja-JP" sz="3200" dirty="0">
              <a:solidFill>
                <a:schemeClr val="bg1"/>
              </a:solidFill>
            </a:endParaRPr>
          </a:p>
          <a:p>
            <a:pPr algn="ctr"/>
            <a:r>
              <a:rPr kumimoji="1" lang="ja-JP" altLang="en-US" sz="3200" dirty="0">
                <a:solidFill>
                  <a:schemeClr val="bg1"/>
                </a:solidFill>
              </a:rPr>
              <a:t>この塵はどこから来たのだろうか？</a:t>
            </a:r>
          </a:p>
        </p:txBody>
      </p:sp>
    </p:spTree>
    <p:extLst>
      <p:ext uri="{BB962C8B-B14F-4D97-AF65-F5344CB8AC3E}">
        <p14:creationId xmlns:p14="http://schemas.microsoft.com/office/powerpoint/2010/main" val="372642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781BD34-E78C-4D9E-A7BA-4D08A778AA16}"/>
              </a:ext>
            </a:extLst>
          </p:cNvPr>
          <p:cNvSpPr txBox="1"/>
          <p:nvPr/>
        </p:nvSpPr>
        <p:spPr>
          <a:xfrm>
            <a:off x="258792" y="229449"/>
            <a:ext cx="5724644"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塵の酸素同位体比の一様性</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pic>
        <p:nvPicPr>
          <p:cNvPr id="3" name="図 2">
            <a:extLst>
              <a:ext uri="{FF2B5EF4-FFF2-40B4-BE49-F238E27FC236}">
                <a16:creationId xmlns:a16="http://schemas.microsoft.com/office/drawing/2014/main" id="{240A8ECD-FDF2-4E03-AD4F-311120F8762D}"/>
              </a:ext>
            </a:extLst>
          </p:cNvPr>
          <p:cNvPicPr>
            <a:picLocks noChangeAspect="1"/>
          </p:cNvPicPr>
          <p:nvPr/>
        </p:nvPicPr>
        <p:blipFill rotWithShape="1">
          <a:blip r:embed="rId3">
            <a:extLst>
              <a:ext uri="{28A0092B-C50C-407E-A947-70E740481C1C}">
                <a14:useLocalDpi xmlns:a14="http://schemas.microsoft.com/office/drawing/2010/main" val="0"/>
              </a:ext>
            </a:extLst>
          </a:blip>
          <a:srcRect l="21710" t="41926" r="18373" b="20000"/>
          <a:stretch/>
        </p:blipFill>
        <p:spPr>
          <a:xfrm>
            <a:off x="463284" y="2362198"/>
            <a:ext cx="4115508" cy="3931917"/>
          </a:xfrm>
          <a:prstGeom prst="rect">
            <a:avLst/>
          </a:prstGeom>
        </p:spPr>
      </p:pic>
      <p:pic>
        <p:nvPicPr>
          <p:cNvPr id="8" name="図 7">
            <a:extLst>
              <a:ext uri="{FF2B5EF4-FFF2-40B4-BE49-F238E27FC236}">
                <a16:creationId xmlns:a16="http://schemas.microsoft.com/office/drawing/2014/main" id="{7D0C20B8-95C2-4151-8579-A38BBD1EE418}"/>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725750" y="4328157"/>
            <a:ext cx="4047699" cy="739853"/>
          </a:xfrm>
          <a:prstGeom prst="rect">
            <a:avLst/>
          </a:prstGeom>
        </p:spPr>
      </p:pic>
      <p:sp>
        <p:nvSpPr>
          <p:cNvPr id="10" name="テキスト ボックス 9">
            <a:extLst>
              <a:ext uri="{FF2B5EF4-FFF2-40B4-BE49-F238E27FC236}">
                <a16:creationId xmlns:a16="http://schemas.microsoft.com/office/drawing/2014/main" id="{9C1544D8-670E-4DFB-A42E-C5183E11E4CE}"/>
              </a:ext>
            </a:extLst>
          </p:cNvPr>
          <p:cNvSpPr txBox="1"/>
          <p:nvPr/>
        </p:nvSpPr>
        <p:spPr>
          <a:xfrm>
            <a:off x="252000" y="1272092"/>
            <a:ext cx="8640000" cy="769441"/>
          </a:xfrm>
          <a:prstGeom prst="rect">
            <a:avLst/>
          </a:prstGeom>
          <a:noFill/>
        </p:spPr>
        <p:txBody>
          <a:bodyPr wrap="square" rtlCol="0">
            <a:spAutoFit/>
          </a:bodyPr>
          <a:lstStyle/>
          <a:p>
            <a:pPr algn="ctr"/>
            <a:r>
              <a:rPr kumimoji="1" lang="ja-JP" altLang="en-US" sz="2000" dirty="0">
                <a:solidFill>
                  <a:schemeClr val="bg1">
                    <a:lumMod val="95000"/>
                  </a:schemeClr>
                </a:solidFill>
              </a:rPr>
              <a:t>あらゆる隕石が，酸素同位体比の驚くべき一致（</a:t>
            </a:r>
            <a:r>
              <a:rPr kumimoji="1" lang="en-US" altLang="ja-JP" sz="2000" dirty="0">
                <a:solidFill>
                  <a:schemeClr val="bg1">
                    <a:lumMod val="95000"/>
                  </a:schemeClr>
                </a:solidFill>
              </a:rPr>
              <a:t>0.01~0.1%</a:t>
            </a:r>
            <a:r>
              <a:rPr kumimoji="1" lang="ja-JP" altLang="en-US" sz="2000" dirty="0">
                <a:solidFill>
                  <a:schemeClr val="bg1">
                    <a:lumMod val="95000"/>
                  </a:schemeClr>
                </a:solidFill>
              </a:rPr>
              <a:t>）を示す</a:t>
            </a:r>
            <a:endParaRPr kumimoji="1" lang="en-US" altLang="ja-JP" sz="2000" dirty="0">
              <a:solidFill>
                <a:schemeClr val="bg1">
                  <a:lumMod val="95000"/>
                </a:schemeClr>
              </a:solidFill>
            </a:endParaRPr>
          </a:p>
          <a:p>
            <a:pPr algn="ctr"/>
            <a:r>
              <a:rPr kumimoji="1" lang="ja-JP" altLang="en-US" sz="2400" dirty="0">
                <a:solidFill>
                  <a:schemeClr val="bg1">
                    <a:lumMod val="95000"/>
                  </a:schemeClr>
                </a:solidFill>
              </a:rPr>
              <a:t>→微惑星を作った塵は</a:t>
            </a:r>
            <a:r>
              <a:rPr kumimoji="1" lang="ja-JP" altLang="en-US" sz="2400" u="sng" dirty="0">
                <a:solidFill>
                  <a:schemeClr val="bg1">
                    <a:lumMod val="95000"/>
                  </a:schemeClr>
                </a:solidFill>
              </a:rPr>
              <a:t>極めて一様</a:t>
            </a:r>
            <a:r>
              <a:rPr kumimoji="1" lang="ja-JP" altLang="en-US" sz="2400" dirty="0">
                <a:solidFill>
                  <a:schemeClr val="bg1">
                    <a:lumMod val="95000"/>
                  </a:schemeClr>
                </a:solidFill>
              </a:rPr>
              <a:t>だった</a:t>
            </a:r>
          </a:p>
        </p:txBody>
      </p:sp>
      <p:sp>
        <p:nvSpPr>
          <p:cNvPr id="14" name="テキスト ボックス 13">
            <a:extLst>
              <a:ext uri="{FF2B5EF4-FFF2-40B4-BE49-F238E27FC236}">
                <a16:creationId xmlns:a16="http://schemas.microsoft.com/office/drawing/2014/main" id="{D4CCF0AB-DA95-4C4E-97D3-F1E34A231788}"/>
              </a:ext>
            </a:extLst>
          </p:cNvPr>
          <p:cNvSpPr txBox="1"/>
          <p:nvPr/>
        </p:nvSpPr>
        <p:spPr>
          <a:xfrm>
            <a:off x="4578792" y="5709340"/>
            <a:ext cx="3416320" cy="584775"/>
          </a:xfrm>
          <a:prstGeom prst="rect">
            <a:avLst/>
          </a:prstGeom>
          <a:noFill/>
        </p:spPr>
        <p:txBody>
          <a:bodyPr wrap="none" rtlCol="0">
            <a:spAutoFit/>
          </a:bodyPr>
          <a:lstStyle/>
          <a:p>
            <a:r>
              <a:rPr kumimoji="1" lang="ja-JP" altLang="en-US" dirty="0">
                <a:solidFill>
                  <a:schemeClr val="bg1"/>
                </a:solidFill>
              </a:rPr>
              <a:t>様々な隕石種の酸素同位体分布</a:t>
            </a:r>
            <a:endParaRPr kumimoji="1" lang="en-US" altLang="ja-JP" dirty="0">
              <a:solidFill>
                <a:schemeClr val="bg1"/>
              </a:solidFill>
            </a:endParaRPr>
          </a:p>
          <a:p>
            <a:r>
              <a:rPr kumimoji="1" lang="en-US" altLang="ja-JP" sz="1400" dirty="0">
                <a:solidFill>
                  <a:schemeClr val="bg1"/>
                </a:solidFill>
              </a:rPr>
              <a:t>(Clayton, 1993)</a:t>
            </a:r>
            <a:endParaRPr kumimoji="1" lang="ja-JP" altLang="en-US" sz="1400" dirty="0">
              <a:solidFill>
                <a:schemeClr val="bg1"/>
              </a:solidFill>
            </a:endParaRPr>
          </a:p>
        </p:txBody>
      </p:sp>
    </p:spTree>
    <p:extLst>
      <p:ext uri="{BB962C8B-B14F-4D97-AF65-F5344CB8AC3E}">
        <p14:creationId xmlns:p14="http://schemas.microsoft.com/office/powerpoint/2010/main" val="353286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781BD34-E78C-4D9E-A7BA-4D08A778AA16}"/>
              </a:ext>
            </a:extLst>
          </p:cNvPr>
          <p:cNvSpPr txBox="1"/>
          <p:nvPr/>
        </p:nvSpPr>
        <p:spPr>
          <a:xfrm>
            <a:off x="258792" y="229449"/>
            <a:ext cx="5724644"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酸素同位体比一様性の起源</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0" name="テキスト ボックス 9">
            <a:extLst>
              <a:ext uri="{FF2B5EF4-FFF2-40B4-BE49-F238E27FC236}">
                <a16:creationId xmlns:a16="http://schemas.microsoft.com/office/drawing/2014/main" id="{9C1544D8-670E-4DFB-A42E-C5183E11E4CE}"/>
              </a:ext>
            </a:extLst>
          </p:cNvPr>
          <p:cNvSpPr txBox="1"/>
          <p:nvPr/>
        </p:nvSpPr>
        <p:spPr>
          <a:xfrm>
            <a:off x="258792" y="5323959"/>
            <a:ext cx="8640000" cy="707886"/>
          </a:xfrm>
          <a:prstGeom prst="rect">
            <a:avLst/>
          </a:prstGeom>
          <a:noFill/>
        </p:spPr>
        <p:txBody>
          <a:bodyPr wrap="square" rtlCol="0">
            <a:spAutoFit/>
          </a:bodyPr>
          <a:lstStyle/>
          <a:p>
            <a:pPr algn="ctr"/>
            <a:r>
              <a:rPr kumimoji="1" lang="ja-JP" altLang="en-US" sz="2000" dirty="0">
                <a:solidFill>
                  <a:schemeClr val="bg1">
                    <a:lumMod val="95000"/>
                  </a:schemeClr>
                </a:solidFill>
              </a:rPr>
              <a:t>分子雲コアは収縮の際，位置エネルギー開放に伴い加熱</a:t>
            </a:r>
            <a:endParaRPr kumimoji="1" lang="en-US" altLang="ja-JP" sz="2000" dirty="0">
              <a:solidFill>
                <a:schemeClr val="bg1">
                  <a:lumMod val="95000"/>
                </a:schemeClr>
              </a:solidFill>
            </a:endParaRPr>
          </a:p>
          <a:p>
            <a:pPr algn="ctr"/>
            <a:r>
              <a:rPr kumimoji="1" lang="ja-JP" altLang="en-US" sz="2000" dirty="0">
                <a:solidFill>
                  <a:schemeClr val="bg1">
                    <a:lumMod val="95000"/>
                  </a:schemeClr>
                </a:solidFill>
              </a:rPr>
              <a:t>→起源物質が全蒸発を経験したかもしれない</a:t>
            </a:r>
            <a:endParaRPr kumimoji="1" lang="en-US" altLang="ja-JP" sz="2000" dirty="0">
              <a:solidFill>
                <a:schemeClr val="bg1">
                  <a:lumMod val="95000"/>
                </a:schemeClr>
              </a:solidFill>
            </a:endParaRPr>
          </a:p>
        </p:txBody>
      </p:sp>
      <p:pic>
        <p:nvPicPr>
          <p:cNvPr id="9" name="図 8">
            <a:extLst>
              <a:ext uri="{FF2B5EF4-FFF2-40B4-BE49-F238E27FC236}">
                <a16:creationId xmlns:a16="http://schemas.microsoft.com/office/drawing/2014/main" id="{E9091BAE-748B-4D1A-8BA3-414C7E27B6AB}"/>
              </a:ext>
            </a:extLst>
          </p:cNvPr>
          <p:cNvPicPr>
            <a:picLocks noChangeAspect="1"/>
          </p:cNvPicPr>
          <p:nvPr/>
        </p:nvPicPr>
        <p:blipFill rotWithShape="1">
          <a:blip r:embed="rId2"/>
          <a:srcRect l="39684" t="24694" r="13800" b="21411"/>
          <a:stretch/>
        </p:blipFill>
        <p:spPr>
          <a:xfrm>
            <a:off x="519222" y="1275616"/>
            <a:ext cx="5314275" cy="3848327"/>
          </a:xfrm>
          <a:prstGeom prst="rect">
            <a:avLst/>
          </a:prstGeom>
        </p:spPr>
      </p:pic>
      <p:sp>
        <p:nvSpPr>
          <p:cNvPr id="5" name="テキスト ボックス 4">
            <a:extLst>
              <a:ext uri="{FF2B5EF4-FFF2-40B4-BE49-F238E27FC236}">
                <a16:creationId xmlns:a16="http://schemas.microsoft.com/office/drawing/2014/main" id="{2EC663CC-6E56-4C18-BF18-33884166EC9E}"/>
              </a:ext>
            </a:extLst>
          </p:cNvPr>
          <p:cNvSpPr txBox="1"/>
          <p:nvPr/>
        </p:nvSpPr>
        <p:spPr>
          <a:xfrm>
            <a:off x="5852160" y="1275616"/>
            <a:ext cx="3046632" cy="892552"/>
          </a:xfrm>
          <a:prstGeom prst="rect">
            <a:avLst/>
          </a:prstGeom>
          <a:noFill/>
        </p:spPr>
        <p:txBody>
          <a:bodyPr wrap="square" rtlCol="0">
            <a:spAutoFit/>
          </a:bodyPr>
          <a:lstStyle/>
          <a:p>
            <a:r>
              <a:rPr kumimoji="1" lang="ja-JP" altLang="en-US" dirty="0">
                <a:solidFill>
                  <a:schemeClr val="bg1">
                    <a:lumMod val="95000"/>
                  </a:schemeClr>
                </a:solidFill>
              </a:rPr>
              <a:t>分子雲コア収縮における</a:t>
            </a:r>
            <a:endParaRPr kumimoji="1" lang="en-US" altLang="ja-JP" dirty="0">
              <a:solidFill>
                <a:schemeClr val="bg1">
                  <a:lumMod val="95000"/>
                </a:schemeClr>
              </a:solidFill>
            </a:endParaRPr>
          </a:p>
          <a:p>
            <a:r>
              <a:rPr kumimoji="1" lang="ja-JP" altLang="en-US" dirty="0">
                <a:solidFill>
                  <a:schemeClr val="bg1">
                    <a:lumMod val="95000"/>
                  </a:schemeClr>
                </a:solidFill>
              </a:rPr>
              <a:t>空間・温度スケールの進化</a:t>
            </a:r>
            <a:endParaRPr kumimoji="1" lang="en-US" altLang="ja-JP" dirty="0">
              <a:solidFill>
                <a:schemeClr val="bg1">
                  <a:lumMod val="95000"/>
                </a:schemeClr>
              </a:solidFill>
            </a:endParaRPr>
          </a:p>
          <a:p>
            <a:r>
              <a:rPr kumimoji="1" lang="en-US" altLang="ja-JP" sz="1400" dirty="0">
                <a:solidFill>
                  <a:schemeClr val="bg1">
                    <a:lumMod val="95000"/>
                  </a:schemeClr>
                </a:solidFill>
              </a:rPr>
              <a:t>(</a:t>
            </a:r>
            <a:r>
              <a:rPr kumimoji="1" lang="ja-JP" altLang="en-US" sz="1400" dirty="0">
                <a:solidFill>
                  <a:schemeClr val="bg1">
                    <a:lumMod val="95000"/>
                  </a:schemeClr>
                </a:solidFill>
              </a:rPr>
              <a:t>町田</a:t>
            </a:r>
            <a:r>
              <a:rPr kumimoji="1" lang="en-US" altLang="ja-JP" sz="1400" dirty="0">
                <a:solidFill>
                  <a:schemeClr val="bg1">
                    <a:lumMod val="95000"/>
                  </a:schemeClr>
                </a:solidFill>
              </a:rPr>
              <a:t>, 2012)</a:t>
            </a:r>
            <a:endParaRPr kumimoji="1" lang="ja-JP" altLang="en-US" sz="1400" dirty="0">
              <a:solidFill>
                <a:schemeClr val="bg1">
                  <a:lumMod val="95000"/>
                </a:schemeClr>
              </a:solidFill>
            </a:endParaRPr>
          </a:p>
        </p:txBody>
      </p:sp>
      <p:sp>
        <p:nvSpPr>
          <p:cNvPr id="6" name="正方形/長方形 5">
            <a:extLst>
              <a:ext uri="{FF2B5EF4-FFF2-40B4-BE49-F238E27FC236}">
                <a16:creationId xmlns:a16="http://schemas.microsoft.com/office/drawing/2014/main" id="{8373439B-3C9C-4B04-9627-44636C066B41}"/>
              </a:ext>
            </a:extLst>
          </p:cNvPr>
          <p:cNvSpPr/>
          <p:nvPr/>
        </p:nvSpPr>
        <p:spPr>
          <a:xfrm>
            <a:off x="1071880" y="6079343"/>
            <a:ext cx="7000240" cy="707886"/>
          </a:xfrm>
          <a:prstGeom prst="rect">
            <a:avLst/>
          </a:prstGeom>
        </p:spPr>
        <p:txBody>
          <a:bodyPr wrap="square">
            <a:spAutoFit/>
          </a:bodyPr>
          <a:lstStyle/>
          <a:p>
            <a:pPr algn="ctr"/>
            <a:r>
              <a:rPr kumimoji="1" lang="ja-JP" altLang="en-US" sz="2000" dirty="0">
                <a:solidFill>
                  <a:schemeClr val="bg1">
                    <a:lumMod val="95000"/>
                  </a:schemeClr>
                </a:solidFill>
              </a:rPr>
              <a:t>蒸発ガスの混合は同位体比の一様性を説明可能だが，</a:t>
            </a:r>
            <a:endParaRPr kumimoji="1" lang="en-US" altLang="ja-JP" sz="2000" dirty="0">
              <a:solidFill>
                <a:schemeClr val="bg1">
                  <a:lumMod val="95000"/>
                </a:schemeClr>
              </a:solidFill>
            </a:endParaRPr>
          </a:p>
          <a:p>
            <a:pPr algn="ctr"/>
            <a:r>
              <a:rPr kumimoji="1" lang="ja-JP" altLang="en-US" sz="2000" u="sng" dirty="0">
                <a:solidFill>
                  <a:schemeClr val="bg1">
                    <a:lumMod val="95000"/>
                  </a:schemeClr>
                </a:solidFill>
              </a:rPr>
              <a:t>蒸発前の情報が失われている</a:t>
            </a:r>
            <a:r>
              <a:rPr kumimoji="1" lang="ja-JP" altLang="en-US" sz="2000" dirty="0">
                <a:solidFill>
                  <a:schemeClr val="bg1">
                    <a:lumMod val="95000"/>
                  </a:schemeClr>
                </a:solidFill>
              </a:rPr>
              <a:t>ことを意味している</a:t>
            </a:r>
          </a:p>
        </p:txBody>
      </p:sp>
    </p:spTree>
    <p:extLst>
      <p:ext uri="{BB962C8B-B14F-4D97-AF65-F5344CB8AC3E}">
        <p14:creationId xmlns:p14="http://schemas.microsoft.com/office/powerpoint/2010/main" val="229706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781BD34-E78C-4D9E-A7BA-4D08A778AA16}"/>
              </a:ext>
            </a:extLst>
          </p:cNvPr>
          <p:cNvSpPr txBox="1"/>
          <p:nvPr/>
        </p:nvSpPr>
        <p:spPr>
          <a:xfrm>
            <a:off x="258792" y="229449"/>
            <a:ext cx="341632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プレソーラ粒子</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nvGrpSpPr>
          <p:cNvPr id="7" name="グループ化 6">
            <a:extLst>
              <a:ext uri="{FF2B5EF4-FFF2-40B4-BE49-F238E27FC236}">
                <a16:creationId xmlns:a16="http://schemas.microsoft.com/office/drawing/2014/main" id="{2306692C-EADE-4254-9B2F-F82DA922D0C3}"/>
              </a:ext>
            </a:extLst>
          </p:cNvPr>
          <p:cNvGrpSpPr/>
          <p:nvPr/>
        </p:nvGrpSpPr>
        <p:grpSpPr>
          <a:xfrm>
            <a:off x="825206" y="1618499"/>
            <a:ext cx="7681343" cy="4589584"/>
            <a:chOff x="1217449" y="1030670"/>
            <a:chExt cx="7681343" cy="4589584"/>
          </a:xfrm>
        </p:grpSpPr>
        <p:sp>
          <p:nvSpPr>
            <p:cNvPr id="18" name="テキスト ボックス 17">
              <a:extLst>
                <a:ext uri="{FF2B5EF4-FFF2-40B4-BE49-F238E27FC236}">
                  <a16:creationId xmlns:a16="http://schemas.microsoft.com/office/drawing/2014/main" id="{E491BA13-2DAC-4C0E-B9B8-7FA3135D334A}"/>
                </a:ext>
              </a:extLst>
            </p:cNvPr>
            <p:cNvSpPr txBox="1"/>
            <p:nvPr/>
          </p:nvSpPr>
          <p:spPr>
            <a:xfrm>
              <a:off x="5480034" y="4758480"/>
              <a:ext cx="3418758" cy="861774"/>
            </a:xfrm>
            <a:prstGeom prst="rect">
              <a:avLst/>
            </a:prstGeom>
            <a:noFill/>
          </p:spPr>
          <p:txBody>
            <a:bodyPr wrap="square" rtlCol="0">
              <a:spAutoFit/>
            </a:bodyPr>
            <a:lstStyle/>
            <a:p>
              <a:pPr lvl="0" defTabSz="914400">
                <a:defRPr/>
              </a:pPr>
              <a:r>
                <a:rPr lang="en-US" altLang="ja-JP" dirty="0">
                  <a:solidFill>
                    <a:schemeClr val="bg1">
                      <a:lumMod val="95000"/>
                    </a:schemeClr>
                  </a:solidFill>
                </a:rPr>
                <a:t>NWA 530 </a:t>
              </a:r>
              <a:r>
                <a:rPr lang="ja-JP" altLang="en-US" dirty="0">
                  <a:solidFill>
                    <a:schemeClr val="bg1">
                      <a:lumMod val="95000"/>
                    </a:schemeClr>
                  </a:solidFill>
                </a:rPr>
                <a:t>隕石のプレソーラシリケイト粒子の同位体画像</a:t>
              </a:r>
              <a:endParaRPr lang="en-US" altLang="ja-JP" dirty="0">
                <a:solidFill>
                  <a:schemeClr val="bg1">
                    <a:lumMod val="95000"/>
                  </a:schemeClr>
                </a:solidFill>
              </a:endParaRPr>
            </a:p>
            <a:p>
              <a:pPr lvl="0" defTabSz="914400">
                <a:defRPr/>
              </a:pPr>
              <a:r>
                <a:rPr kumimoji="1" lang="en-US" altLang="ja-JP" sz="1400" b="0" i="0" u="none" strike="noStrike" kern="1200" cap="none" spc="0" normalizeH="0" baseline="0" noProof="0" dirty="0">
                  <a:ln>
                    <a:noFill/>
                  </a:ln>
                  <a:solidFill>
                    <a:schemeClr val="bg1">
                      <a:lumMod val="95000"/>
                    </a:schemeClr>
                  </a:solidFill>
                  <a:effectLst/>
                  <a:uLnTx/>
                  <a:uFillTx/>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(Nagashima, </a:t>
              </a:r>
              <a:r>
                <a:rPr kumimoji="1" lang="en-US" altLang="ja-JP" sz="1400" b="0" i="0" u="none" strike="noStrike" kern="1200" cap="none" spc="0" normalizeH="0" baseline="0" noProof="0" dirty="0" err="1">
                  <a:ln>
                    <a:noFill/>
                  </a:ln>
                  <a:solidFill>
                    <a:schemeClr val="bg1">
                      <a:lumMod val="95000"/>
                    </a:schemeClr>
                  </a:solidFill>
                  <a:effectLst/>
                  <a:uLnTx/>
                  <a:uFillTx/>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Krot</a:t>
              </a:r>
              <a:r>
                <a:rPr kumimoji="1" lang="en-US" altLang="ja-JP" sz="1400" b="0" i="0" u="none" strike="noStrike" kern="1200" cap="none" spc="0" normalizeH="0" baseline="0" noProof="0" dirty="0">
                  <a:ln>
                    <a:noFill/>
                  </a:ln>
                  <a:solidFill>
                    <a:schemeClr val="bg1">
                      <a:lumMod val="95000"/>
                    </a:schemeClr>
                  </a:solidFill>
                  <a:effectLst/>
                  <a:uLnTx/>
                  <a:uFillTx/>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 &amp; </a:t>
              </a:r>
              <a:r>
                <a:rPr kumimoji="1" lang="en-US" altLang="ja-JP" sz="1400" b="0" i="0" u="none" strike="noStrike" kern="1200" cap="none" spc="0" normalizeH="0" baseline="0" noProof="0" dirty="0" err="1">
                  <a:ln>
                    <a:noFill/>
                  </a:ln>
                  <a:solidFill>
                    <a:schemeClr val="bg1">
                      <a:lumMod val="95000"/>
                    </a:schemeClr>
                  </a:solidFill>
                  <a:effectLst/>
                  <a:uLnTx/>
                  <a:uFillTx/>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Yurimoto</a:t>
              </a:r>
              <a:r>
                <a:rPr kumimoji="1" lang="en-US" altLang="ja-JP" sz="1400" b="0" i="0" u="none" strike="noStrike" kern="1200" cap="none" spc="0" normalizeH="0" baseline="0" noProof="0" dirty="0">
                  <a:ln>
                    <a:noFill/>
                  </a:ln>
                  <a:solidFill>
                    <a:schemeClr val="bg1">
                      <a:lumMod val="95000"/>
                    </a:schemeClr>
                  </a:solidFill>
                  <a:effectLst/>
                  <a:uLnTx/>
                  <a:uFillTx/>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 2004)</a:t>
              </a:r>
            </a:p>
          </p:txBody>
        </p:sp>
        <p:pic>
          <p:nvPicPr>
            <p:cNvPr id="5" name="図 4">
              <a:extLst>
                <a:ext uri="{FF2B5EF4-FFF2-40B4-BE49-F238E27FC236}">
                  <a16:creationId xmlns:a16="http://schemas.microsoft.com/office/drawing/2014/main" id="{FA8815A1-00F6-4B6C-8AB2-557D4FE96434}"/>
                </a:ext>
              </a:extLst>
            </p:cNvPr>
            <p:cNvPicPr>
              <a:picLocks noChangeAspect="1"/>
            </p:cNvPicPr>
            <p:nvPr/>
          </p:nvPicPr>
          <p:blipFill rotWithShape="1">
            <a:blip r:embed="rId2"/>
            <a:srcRect l="56334" t="29190" r="11722" b="15778"/>
            <a:stretch/>
          </p:blipFill>
          <p:spPr>
            <a:xfrm>
              <a:off x="1217449" y="1030670"/>
              <a:ext cx="4262585" cy="4589584"/>
            </a:xfrm>
            <a:prstGeom prst="rect">
              <a:avLst/>
            </a:prstGeom>
          </p:spPr>
        </p:pic>
      </p:grpSp>
    </p:spTree>
    <p:extLst>
      <p:ext uri="{BB962C8B-B14F-4D97-AF65-F5344CB8AC3E}">
        <p14:creationId xmlns:p14="http://schemas.microsoft.com/office/powerpoint/2010/main" val="251871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781BD34-E78C-4D9E-A7BA-4D08A778AA16}"/>
              </a:ext>
            </a:extLst>
          </p:cNvPr>
          <p:cNvSpPr txBox="1"/>
          <p:nvPr/>
        </p:nvSpPr>
        <p:spPr>
          <a:xfrm>
            <a:off x="258792" y="229449"/>
            <a:ext cx="341632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プレソーラ粒子</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6" name="正方形/長方形 5">
            <a:extLst>
              <a:ext uri="{FF2B5EF4-FFF2-40B4-BE49-F238E27FC236}">
                <a16:creationId xmlns:a16="http://schemas.microsoft.com/office/drawing/2014/main" id="{8373439B-3C9C-4B04-9627-44636C066B41}"/>
              </a:ext>
            </a:extLst>
          </p:cNvPr>
          <p:cNvSpPr/>
          <p:nvPr/>
        </p:nvSpPr>
        <p:spPr>
          <a:xfrm>
            <a:off x="258792" y="6272607"/>
            <a:ext cx="8640000" cy="400110"/>
          </a:xfrm>
          <a:prstGeom prst="rect">
            <a:avLst/>
          </a:prstGeom>
        </p:spPr>
        <p:txBody>
          <a:bodyPr wrap="square">
            <a:spAutoFit/>
          </a:bodyPr>
          <a:lstStyle/>
          <a:p>
            <a:pPr algn="ctr"/>
            <a:r>
              <a:rPr kumimoji="1" lang="ja-JP" altLang="en-US" sz="2000" dirty="0">
                <a:solidFill>
                  <a:schemeClr val="bg1">
                    <a:lumMod val="95000"/>
                  </a:schemeClr>
                </a:solidFill>
              </a:rPr>
              <a:t>太陽系分子雲コアは様々な種類の</a:t>
            </a:r>
            <a:r>
              <a:rPr kumimoji="1" lang="ja-JP" altLang="en-US" sz="2000" dirty="0">
                <a:solidFill>
                  <a:schemeClr val="accent4">
                    <a:lumMod val="20000"/>
                    <a:lumOff val="80000"/>
                  </a:schemeClr>
                </a:solidFill>
              </a:rPr>
              <a:t>星間塵</a:t>
            </a:r>
            <a:r>
              <a:rPr kumimoji="1" lang="ja-JP" altLang="en-US" sz="2000" dirty="0">
                <a:solidFill>
                  <a:schemeClr val="bg1">
                    <a:lumMod val="95000"/>
                  </a:schemeClr>
                </a:solidFill>
              </a:rPr>
              <a:t>が集まってできたと想像される</a:t>
            </a:r>
          </a:p>
        </p:txBody>
      </p:sp>
      <p:grpSp>
        <p:nvGrpSpPr>
          <p:cNvPr id="10" name="グループ化 9">
            <a:extLst>
              <a:ext uri="{FF2B5EF4-FFF2-40B4-BE49-F238E27FC236}">
                <a16:creationId xmlns:a16="http://schemas.microsoft.com/office/drawing/2014/main" id="{8EFF7817-BE27-4F6C-89C7-FBB3E363A9FF}"/>
              </a:ext>
            </a:extLst>
          </p:cNvPr>
          <p:cNvGrpSpPr/>
          <p:nvPr/>
        </p:nvGrpSpPr>
        <p:grpSpPr>
          <a:xfrm>
            <a:off x="471136" y="1871265"/>
            <a:ext cx="8201728" cy="4166701"/>
            <a:chOff x="471136" y="1722158"/>
            <a:chExt cx="8201728" cy="4166701"/>
          </a:xfrm>
        </p:grpSpPr>
        <p:sp>
          <p:nvSpPr>
            <p:cNvPr id="11" name="テキスト ボックス 10">
              <a:extLst>
                <a:ext uri="{FF2B5EF4-FFF2-40B4-BE49-F238E27FC236}">
                  <a16:creationId xmlns:a16="http://schemas.microsoft.com/office/drawing/2014/main" id="{C04C283E-3CA9-4418-B54F-D23D7437095B}"/>
                </a:ext>
              </a:extLst>
            </p:cNvPr>
            <p:cNvSpPr txBox="1"/>
            <p:nvPr/>
          </p:nvSpPr>
          <p:spPr>
            <a:xfrm>
              <a:off x="571375" y="1722158"/>
              <a:ext cx="7968343" cy="307777"/>
            </a:xfrm>
            <a:prstGeom prst="rect">
              <a:avLst/>
            </a:prstGeom>
            <a:noFill/>
          </p:spPr>
          <p:txBody>
            <a:bodyPr wrap="square" rtlCol="0">
              <a:spAutoFit/>
            </a:bodyPr>
            <a:lstStyle/>
            <a:p>
              <a:pPr algn="ctr"/>
              <a:r>
                <a:rPr kumimoji="1" lang="en-US" altLang="ja-JP" sz="1400" dirty="0">
                  <a:solidFill>
                    <a:schemeClr val="bg1">
                      <a:lumMod val="95000"/>
                    </a:schemeClr>
                  </a:solidFill>
                </a:rPr>
                <a:t>Murchison </a:t>
              </a:r>
              <a:r>
                <a:rPr kumimoji="1" lang="ja-JP" altLang="en-US" sz="1400" dirty="0">
                  <a:solidFill>
                    <a:schemeClr val="bg1">
                      <a:lumMod val="95000"/>
                    </a:schemeClr>
                  </a:solidFill>
                </a:rPr>
                <a:t>隕石のプレソーラ粒子</a:t>
              </a:r>
              <a:r>
                <a:rPr kumimoji="1" lang="en-US" altLang="ja-JP" sz="1400" dirty="0">
                  <a:solidFill>
                    <a:schemeClr val="bg1">
                      <a:lumMod val="95000"/>
                    </a:schemeClr>
                  </a:solidFill>
                </a:rPr>
                <a:t>(</a:t>
              </a:r>
              <a:r>
                <a:rPr kumimoji="1" lang="ja-JP" altLang="en-US" sz="1400" dirty="0">
                  <a:solidFill>
                    <a:schemeClr val="bg1">
                      <a:lumMod val="95000"/>
                    </a:schemeClr>
                  </a:solidFill>
                </a:rPr>
                <a:t>左</a:t>
              </a:r>
              <a:r>
                <a:rPr kumimoji="1" lang="en-US" altLang="ja-JP" sz="1400" dirty="0">
                  <a:solidFill>
                    <a:schemeClr val="bg1">
                      <a:lumMod val="95000"/>
                    </a:schemeClr>
                  </a:solidFill>
                </a:rPr>
                <a:t>)</a:t>
              </a:r>
              <a:r>
                <a:rPr kumimoji="1" lang="ja-JP" altLang="en-US" sz="1400" dirty="0">
                  <a:solidFill>
                    <a:schemeClr val="bg1">
                      <a:lumMod val="95000"/>
                    </a:schemeClr>
                  </a:solidFill>
                </a:rPr>
                <a:t>とその炭素・窒素同位体比分布</a:t>
              </a:r>
              <a:r>
                <a:rPr kumimoji="1" lang="en-US" altLang="ja-JP" sz="1400" dirty="0">
                  <a:solidFill>
                    <a:schemeClr val="bg1">
                      <a:lumMod val="95000"/>
                    </a:schemeClr>
                  </a:solidFill>
                </a:rPr>
                <a:t>(</a:t>
              </a:r>
              <a:r>
                <a:rPr kumimoji="1" lang="ja-JP" altLang="en-US" sz="1400" dirty="0">
                  <a:solidFill>
                    <a:schemeClr val="bg1">
                      <a:lumMod val="95000"/>
                    </a:schemeClr>
                  </a:solidFill>
                </a:rPr>
                <a:t>右</a:t>
              </a:r>
              <a:r>
                <a:rPr kumimoji="1" lang="en-US" altLang="ja-JP" sz="1400" dirty="0">
                  <a:solidFill>
                    <a:schemeClr val="bg1">
                      <a:lumMod val="95000"/>
                    </a:schemeClr>
                  </a:solidFill>
                </a:rPr>
                <a:t>)</a:t>
              </a:r>
              <a:endParaRPr kumimoji="1" lang="ja-JP" altLang="en-US" sz="1200" dirty="0">
                <a:solidFill>
                  <a:schemeClr val="bg1">
                    <a:lumMod val="95000"/>
                  </a:schemeClr>
                </a:solidFill>
              </a:endParaRPr>
            </a:p>
          </p:txBody>
        </p:sp>
        <p:grpSp>
          <p:nvGrpSpPr>
            <p:cNvPr id="3" name="グループ化 2">
              <a:extLst>
                <a:ext uri="{FF2B5EF4-FFF2-40B4-BE49-F238E27FC236}">
                  <a16:creationId xmlns:a16="http://schemas.microsoft.com/office/drawing/2014/main" id="{23EF3FFF-A152-4659-9AAD-C5B3D4BBFE8E}"/>
                </a:ext>
              </a:extLst>
            </p:cNvPr>
            <p:cNvGrpSpPr/>
            <p:nvPr/>
          </p:nvGrpSpPr>
          <p:grpSpPr>
            <a:xfrm>
              <a:off x="4578792" y="2066503"/>
              <a:ext cx="3960926" cy="3570723"/>
              <a:chOff x="611073" y="1086020"/>
              <a:chExt cx="3960926" cy="3570723"/>
            </a:xfrm>
          </p:grpSpPr>
          <p:pic>
            <p:nvPicPr>
              <p:cNvPr id="12" name="図 11">
                <a:extLst>
                  <a:ext uri="{FF2B5EF4-FFF2-40B4-BE49-F238E27FC236}">
                    <a16:creationId xmlns:a16="http://schemas.microsoft.com/office/drawing/2014/main" id="{987A7E8C-2E06-46A9-8B48-CF709D25F24C}"/>
                  </a:ext>
                </a:extLst>
              </p:cNvPr>
              <p:cNvPicPr>
                <a:picLocks noChangeAspect="1"/>
              </p:cNvPicPr>
              <p:nvPr/>
            </p:nvPicPr>
            <p:blipFill rotWithShape="1">
              <a:blip r:embed="rId2"/>
              <a:srcRect l="18009" t="26127" r="53834" b="33259"/>
              <a:stretch/>
            </p:blipFill>
            <p:spPr>
              <a:xfrm>
                <a:off x="611073" y="1086020"/>
                <a:ext cx="3960926" cy="3570723"/>
              </a:xfrm>
              <a:prstGeom prst="rect">
                <a:avLst/>
              </a:prstGeom>
            </p:spPr>
          </p:pic>
          <p:sp>
            <p:nvSpPr>
              <p:cNvPr id="13" name="テキスト ボックス 12">
                <a:extLst>
                  <a:ext uri="{FF2B5EF4-FFF2-40B4-BE49-F238E27FC236}">
                    <a16:creationId xmlns:a16="http://schemas.microsoft.com/office/drawing/2014/main" id="{CCB44135-54A9-4567-AA23-84335774DD03}"/>
                  </a:ext>
                </a:extLst>
              </p:cNvPr>
              <p:cNvSpPr txBox="1"/>
              <p:nvPr/>
            </p:nvSpPr>
            <p:spPr>
              <a:xfrm>
                <a:off x="3612663" y="1320661"/>
                <a:ext cx="646331" cy="276999"/>
              </a:xfrm>
              <a:prstGeom prst="rect">
                <a:avLst/>
              </a:prstGeom>
              <a:solidFill>
                <a:schemeClr val="bg1"/>
              </a:solidFill>
            </p:spPr>
            <p:txBody>
              <a:bodyPr wrap="none" rtlCol="0">
                <a:spAutoFit/>
              </a:bodyPr>
              <a:lstStyle/>
              <a:p>
                <a:r>
                  <a:rPr kumimoji="1" lang="en-US" altLang="ja-JP" sz="1200" dirty="0">
                    <a:solidFill>
                      <a:schemeClr val="accent1"/>
                    </a:solidFill>
                  </a:rPr>
                  <a:t>He</a:t>
                </a:r>
                <a:r>
                  <a:rPr kumimoji="1" lang="ja-JP" altLang="en-US" sz="1200" dirty="0">
                    <a:solidFill>
                      <a:schemeClr val="accent1"/>
                    </a:solidFill>
                  </a:rPr>
                  <a:t>燃焼</a:t>
                </a:r>
              </a:p>
            </p:txBody>
          </p:sp>
          <p:sp>
            <p:nvSpPr>
              <p:cNvPr id="14" name="テキスト ボックス 13">
                <a:extLst>
                  <a:ext uri="{FF2B5EF4-FFF2-40B4-BE49-F238E27FC236}">
                    <a16:creationId xmlns:a16="http://schemas.microsoft.com/office/drawing/2014/main" id="{B380C8B1-D2D6-4620-ABCE-43C7F5ABBF8C}"/>
                  </a:ext>
                </a:extLst>
              </p:cNvPr>
              <p:cNvSpPr txBox="1"/>
              <p:nvPr/>
            </p:nvSpPr>
            <p:spPr>
              <a:xfrm>
                <a:off x="3612662" y="3274636"/>
                <a:ext cx="646331" cy="276999"/>
              </a:xfrm>
              <a:prstGeom prst="rect">
                <a:avLst/>
              </a:prstGeom>
              <a:solidFill>
                <a:schemeClr val="bg1"/>
              </a:solidFill>
            </p:spPr>
            <p:txBody>
              <a:bodyPr wrap="none" rtlCol="0">
                <a:spAutoFit/>
              </a:bodyPr>
              <a:lstStyle/>
              <a:p>
                <a:r>
                  <a:rPr kumimoji="1" lang="en-US" altLang="ja-JP" sz="1200" dirty="0">
                    <a:solidFill>
                      <a:schemeClr val="accent1"/>
                    </a:solidFill>
                  </a:rPr>
                  <a:t>He</a:t>
                </a:r>
                <a:r>
                  <a:rPr kumimoji="1" lang="ja-JP" altLang="en-US" sz="1200" dirty="0">
                    <a:solidFill>
                      <a:schemeClr val="accent1"/>
                    </a:solidFill>
                  </a:rPr>
                  <a:t>燃焼</a:t>
                </a:r>
              </a:p>
            </p:txBody>
          </p:sp>
          <p:sp>
            <p:nvSpPr>
              <p:cNvPr id="15" name="テキスト ボックス 14">
                <a:extLst>
                  <a:ext uri="{FF2B5EF4-FFF2-40B4-BE49-F238E27FC236}">
                    <a16:creationId xmlns:a16="http://schemas.microsoft.com/office/drawing/2014/main" id="{8AFE82D1-76D7-409F-9C33-3BC0043D0681}"/>
                  </a:ext>
                </a:extLst>
              </p:cNvPr>
              <p:cNvSpPr txBox="1"/>
              <p:nvPr/>
            </p:nvSpPr>
            <p:spPr>
              <a:xfrm>
                <a:off x="1205352" y="1341512"/>
                <a:ext cx="569387" cy="276999"/>
              </a:xfrm>
              <a:prstGeom prst="rect">
                <a:avLst/>
              </a:prstGeom>
              <a:solidFill>
                <a:schemeClr val="bg1"/>
              </a:solidFill>
            </p:spPr>
            <p:txBody>
              <a:bodyPr wrap="none" rtlCol="0">
                <a:spAutoFit/>
              </a:bodyPr>
              <a:lstStyle/>
              <a:p>
                <a:r>
                  <a:rPr kumimoji="1" lang="en-US" altLang="ja-JP" sz="1200" dirty="0">
                    <a:solidFill>
                      <a:schemeClr val="accent1"/>
                    </a:solidFill>
                  </a:rPr>
                  <a:t>CNO</a:t>
                </a:r>
                <a:r>
                  <a:rPr kumimoji="1" lang="ja-JP" altLang="en-US" sz="1200" dirty="0">
                    <a:solidFill>
                      <a:schemeClr val="accent1"/>
                    </a:solidFill>
                  </a:rPr>
                  <a:t>  </a:t>
                </a:r>
              </a:p>
            </p:txBody>
          </p:sp>
          <p:sp>
            <p:nvSpPr>
              <p:cNvPr id="16" name="テキスト ボックス 15">
                <a:extLst>
                  <a:ext uri="{FF2B5EF4-FFF2-40B4-BE49-F238E27FC236}">
                    <a16:creationId xmlns:a16="http://schemas.microsoft.com/office/drawing/2014/main" id="{D346A25B-0583-42E7-8811-3ED94B3DD14B}"/>
                  </a:ext>
                </a:extLst>
              </p:cNvPr>
              <p:cNvSpPr txBox="1"/>
              <p:nvPr/>
            </p:nvSpPr>
            <p:spPr>
              <a:xfrm>
                <a:off x="1205352" y="3274636"/>
                <a:ext cx="1184940" cy="276999"/>
              </a:xfrm>
              <a:prstGeom prst="rect">
                <a:avLst/>
              </a:prstGeom>
              <a:solidFill>
                <a:schemeClr val="bg1"/>
              </a:solidFill>
            </p:spPr>
            <p:txBody>
              <a:bodyPr wrap="none" rtlCol="0">
                <a:spAutoFit/>
              </a:bodyPr>
              <a:lstStyle/>
              <a:p>
                <a:r>
                  <a:rPr kumimoji="1" lang="ja-JP" altLang="en-US" sz="1200" dirty="0">
                    <a:solidFill>
                      <a:schemeClr val="accent1"/>
                    </a:solidFill>
                  </a:rPr>
                  <a:t>爆発的</a:t>
                </a:r>
                <a:r>
                  <a:rPr kumimoji="1" lang="en-US" altLang="ja-JP" sz="1200" dirty="0">
                    <a:solidFill>
                      <a:schemeClr val="accent1"/>
                    </a:solidFill>
                  </a:rPr>
                  <a:t>H</a:t>
                </a:r>
                <a:r>
                  <a:rPr kumimoji="1" lang="ja-JP" altLang="en-US" sz="1200" dirty="0">
                    <a:solidFill>
                      <a:schemeClr val="accent1"/>
                    </a:solidFill>
                  </a:rPr>
                  <a:t>燃焼　</a:t>
                </a:r>
              </a:p>
            </p:txBody>
          </p:sp>
        </p:grpSp>
        <p:sp>
          <p:nvSpPr>
            <p:cNvPr id="5" name="正方形/長方形 4">
              <a:extLst>
                <a:ext uri="{FF2B5EF4-FFF2-40B4-BE49-F238E27FC236}">
                  <a16:creationId xmlns:a16="http://schemas.microsoft.com/office/drawing/2014/main" id="{072097B2-B7FA-4373-9586-0DA9DA105620}"/>
                </a:ext>
              </a:extLst>
            </p:cNvPr>
            <p:cNvSpPr/>
            <p:nvPr/>
          </p:nvSpPr>
          <p:spPr>
            <a:xfrm>
              <a:off x="6795427" y="5611860"/>
              <a:ext cx="1877437" cy="276999"/>
            </a:xfrm>
            <a:prstGeom prst="rect">
              <a:avLst/>
            </a:prstGeom>
          </p:spPr>
          <p:txBody>
            <a:bodyPr wrap="none">
              <a:spAutoFit/>
            </a:bodyPr>
            <a:lstStyle/>
            <a:p>
              <a:r>
                <a:rPr kumimoji="1" lang="en-US" altLang="ja-JP" sz="1200" dirty="0">
                  <a:solidFill>
                    <a:schemeClr val="bg1">
                      <a:lumMod val="95000"/>
                    </a:schemeClr>
                  </a:solidFill>
                </a:rPr>
                <a:t>Anders &amp; </a:t>
              </a:r>
              <a:r>
                <a:rPr kumimoji="1" lang="en-US" altLang="ja-JP" sz="1200" dirty="0" err="1">
                  <a:solidFill>
                    <a:schemeClr val="bg1">
                      <a:lumMod val="95000"/>
                    </a:schemeClr>
                  </a:solidFill>
                </a:rPr>
                <a:t>Zinner</a:t>
              </a:r>
              <a:r>
                <a:rPr kumimoji="1" lang="en-US" altLang="ja-JP" sz="1200" dirty="0">
                  <a:solidFill>
                    <a:schemeClr val="bg1">
                      <a:lumMod val="95000"/>
                    </a:schemeClr>
                  </a:solidFill>
                </a:rPr>
                <a:t> (1993)</a:t>
              </a:r>
              <a:endParaRPr lang="ja-JP" altLang="en-US" sz="1200" dirty="0"/>
            </a:p>
          </p:txBody>
        </p:sp>
        <p:grpSp>
          <p:nvGrpSpPr>
            <p:cNvPr id="9" name="グループ化 8">
              <a:extLst>
                <a:ext uri="{FF2B5EF4-FFF2-40B4-BE49-F238E27FC236}">
                  <a16:creationId xmlns:a16="http://schemas.microsoft.com/office/drawing/2014/main" id="{16ACDE27-B7F4-4BA2-8497-0BC49E50CCBC}"/>
                </a:ext>
              </a:extLst>
            </p:cNvPr>
            <p:cNvGrpSpPr/>
            <p:nvPr/>
          </p:nvGrpSpPr>
          <p:grpSpPr>
            <a:xfrm>
              <a:off x="471136" y="2066503"/>
              <a:ext cx="3656675" cy="3659273"/>
              <a:chOff x="540460" y="1588151"/>
              <a:chExt cx="3656675" cy="3659273"/>
            </a:xfrm>
          </p:grpSpPr>
          <p:pic>
            <p:nvPicPr>
              <p:cNvPr id="2" name="図 1">
                <a:extLst>
                  <a:ext uri="{FF2B5EF4-FFF2-40B4-BE49-F238E27FC236}">
                    <a16:creationId xmlns:a16="http://schemas.microsoft.com/office/drawing/2014/main" id="{71C7B41B-ADF2-43BB-AE86-445942914616}"/>
                  </a:ext>
                </a:extLst>
              </p:cNvPr>
              <p:cNvPicPr>
                <a:picLocks noChangeAspect="1"/>
              </p:cNvPicPr>
              <p:nvPr/>
            </p:nvPicPr>
            <p:blipFill>
              <a:blip r:embed="rId3"/>
              <a:stretch>
                <a:fillRect/>
              </a:stretch>
            </p:blipFill>
            <p:spPr>
              <a:xfrm>
                <a:off x="554487" y="1588151"/>
                <a:ext cx="3642648" cy="3338379"/>
              </a:xfrm>
              <a:prstGeom prst="rect">
                <a:avLst/>
              </a:prstGeom>
            </p:spPr>
          </p:pic>
          <p:sp>
            <p:nvSpPr>
              <p:cNvPr id="7" name="正方形/長方形 6">
                <a:extLst>
                  <a:ext uri="{FF2B5EF4-FFF2-40B4-BE49-F238E27FC236}">
                    <a16:creationId xmlns:a16="http://schemas.microsoft.com/office/drawing/2014/main" id="{D72FBBD6-3A0F-463A-812E-F7E98DAECA13}"/>
                  </a:ext>
                </a:extLst>
              </p:cNvPr>
              <p:cNvSpPr/>
              <p:nvPr/>
            </p:nvSpPr>
            <p:spPr>
              <a:xfrm>
                <a:off x="540460" y="4970425"/>
                <a:ext cx="1723549" cy="276999"/>
              </a:xfrm>
              <a:prstGeom prst="rect">
                <a:avLst/>
              </a:prstGeom>
            </p:spPr>
            <p:txBody>
              <a:bodyPr wrap="none">
                <a:spAutoFit/>
              </a:bodyPr>
              <a:lstStyle/>
              <a:p>
                <a:r>
                  <a:rPr lang="en-US" altLang="ja-JP" sz="1200" dirty="0">
                    <a:solidFill>
                      <a:schemeClr val="bg1">
                        <a:lumMod val="95000"/>
                      </a:schemeClr>
                    </a:solidFill>
                  </a:rPr>
                  <a:t>Amari et al. (1994</a:t>
                </a:r>
                <a:r>
                  <a:rPr kumimoji="1" lang="en-US" altLang="ja-JP" sz="1200" dirty="0">
                    <a:solidFill>
                      <a:schemeClr val="bg1">
                        <a:lumMod val="95000"/>
                      </a:schemeClr>
                    </a:solidFill>
                  </a:rPr>
                  <a:t>) </a:t>
                </a:r>
                <a:endParaRPr lang="ja-JP" altLang="en-US" sz="1200" dirty="0">
                  <a:solidFill>
                    <a:schemeClr val="bg1">
                      <a:lumMod val="95000"/>
                    </a:schemeClr>
                  </a:solidFill>
                </a:endParaRPr>
              </a:p>
            </p:txBody>
          </p:sp>
        </p:grpSp>
      </p:grpSp>
      <p:sp>
        <p:nvSpPr>
          <p:cNvPr id="8" name="正方形/長方形 7">
            <a:extLst>
              <a:ext uri="{FF2B5EF4-FFF2-40B4-BE49-F238E27FC236}">
                <a16:creationId xmlns:a16="http://schemas.microsoft.com/office/drawing/2014/main" id="{6B3B9B64-5C1C-46FD-BD79-6D77575ECBD0}"/>
              </a:ext>
            </a:extLst>
          </p:cNvPr>
          <p:cNvSpPr/>
          <p:nvPr/>
        </p:nvSpPr>
        <p:spPr>
          <a:xfrm>
            <a:off x="1420243" y="1211653"/>
            <a:ext cx="6303513" cy="400110"/>
          </a:xfrm>
          <a:prstGeom prst="rect">
            <a:avLst/>
          </a:prstGeom>
        </p:spPr>
        <p:txBody>
          <a:bodyPr wrap="square">
            <a:spAutoFit/>
          </a:bodyPr>
          <a:lstStyle/>
          <a:p>
            <a:pPr algn="ctr"/>
            <a:r>
              <a:rPr kumimoji="1" lang="ja-JP" altLang="en-US" sz="2000" dirty="0">
                <a:solidFill>
                  <a:schemeClr val="bg1">
                    <a:lumMod val="95000"/>
                  </a:schemeClr>
                </a:solidFill>
              </a:rPr>
              <a:t>一部の揮発性の低い粒子は蒸発せずに生き残っている</a:t>
            </a:r>
            <a:endParaRPr kumimoji="1" lang="en-US" altLang="ja-JP" sz="2000" dirty="0">
              <a:solidFill>
                <a:schemeClr val="bg1">
                  <a:lumMod val="95000"/>
                </a:schemeClr>
              </a:solidFill>
            </a:endParaRPr>
          </a:p>
        </p:txBody>
      </p:sp>
    </p:spTree>
    <p:extLst>
      <p:ext uri="{BB962C8B-B14F-4D97-AF65-F5344CB8AC3E}">
        <p14:creationId xmlns:p14="http://schemas.microsoft.com/office/powerpoint/2010/main" val="183357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B10CFB9-32AB-4C6A-A71F-6CC86B6EABCA}"/>
              </a:ext>
            </a:extLst>
          </p:cNvPr>
          <p:cNvSpPr txBox="1"/>
          <p:nvPr/>
        </p:nvSpPr>
        <p:spPr>
          <a:xfrm>
            <a:off x="2940784" y="2859613"/>
            <a:ext cx="3262432" cy="1138773"/>
          </a:xfrm>
          <a:prstGeom prst="rect">
            <a:avLst/>
          </a:prstGeom>
          <a:noFill/>
        </p:spPr>
        <p:txBody>
          <a:bodyPr wrap="none" rtlCol="0">
            <a:spAutoFit/>
          </a:bodyPr>
          <a:lstStyle/>
          <a:p>
            <a:pPr algn="ctr"/>
            <a:r>
              <a:rPr kumimoji="1" lang="ja-JP" altLang="en-US" sz="2800" dirty="0">
                <a:solidFill>
                  <a:schemeClr val="bg1"/>
                </a:solidFill>
              </a:rPr>
              <a:t>第</a:t>
            </a:r>
            <a:r>
              <a:rPr kumimoji="1" lang="en-US" altLang="ja-JP" sz="2800" dirty="0">
                <a:solidFill>
                  <a:schemeClr val="bg1"/>
                </a:solidFill>
              </a:rPr>
              <a:t>1</a:t>
            </a:r>
            <a:r>
              <a:rPr kumimoji="1" lang="ja-JP" altLang="en-US" sz="2800" dirty="0">
                <a:solidFill>
                  <a:schemeClr val="bg1"/>
                </a:solidFill>
              </a:rPr>
              <a:t>章</a:t>
            </a:r>
            <a:endParaRPr kumimoji="1" lang="en-US" altLang="ja-JP" sz="2800" dirty="0">
              <a:solidFill>
                <a:schemeClr val="bg1"/>
              </a:solidFill>
            </a:endParaRPr>
          </a:p>
          <a:p>
            <a:pPr algn="ctr"/>
            <a:r>
              <a:rPr kumimoji="1" lang="ja-JP" altLang="en-US" sz="4000" dirty="0">
                <a:solidFill>
                  <a:schemeClr val="bg1"/>
                </a:solidFill>
              </a:rPr>
              <a:t>身近な宇宙塵</a:t>
            </a:r>
          </a:p>
        </p:txBody>
      </p:sp>
    </p:spTree>
    <p:extLst>
      <p:ext uri="{BB962C8B-B14F-4D97-AF65-F5344CB8AC3E}">
        <p14:creationId xmlns:p14="http://schemas.microsoft.com/office/powerpoint/2010/main" val="202572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FE3BCFD-0FC5-4B26-9F51-622A41993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6" name="テキスト ボックス 5">
            <a:extLst>
              <a:ext uri="{FF2B5EF4-FFF2-40B4-BE49-F238E27FC236}">
                <a16:creationId xmlns:a16="http://schemas.microsoft.com/office/drawing/2014/main" id="{300713E2-84A0-4A82-8AC9-950A95A1E49E}"/>
              </a:ext>
            </a:extLst>
          </p:cNvPr>
          <p:cNvSpPr txBox="1"/>
          <p:nvPr/>
        </p:nvSpPr>
        <p:spPr>
          <a:xfrm>
            <a:off x="157115" y="6147756"/>
            <a:ext cx="3647152" cy="646331"/>
          </a:xfrm>
          <a:prstGeom prst="rect">
            <a:avLst/>
          </a:prstGeom>
          <a:noFill/>
        </p:spPr>
        <p:txBody>
          <a:bodyPr wrap="none" rtlCol="0">
            <a:spAutoFit/>
          </a:bodyPr>
          <a:lstStyle/>
          <a:p>
            <a:r>
              <a:rPr kumimoji="1" lang="ja-JP" altLang="en-US" dirty="0">
                <a:solidFill>
                  <a:schemeClr val="bg1">
                    <a:lumMod val="95000"/>
                  </a:schemeClr>
                </a:solidFill>
              </a:rPr>
              <a:t>はくちょう座星形成領域と流れ星</a:t>
            </a:r>
            <a:endParaRPr kumimoji="1" lang="en-US" altLang="ja-JP" dirty="0">
              <a:solidFill>
                <a:schemeClr val="bg1">
                  <a:lumMod val="95000"/>
                </a:schemeClr>
              </a:solidFill>
            </a:endParaRPr>
          </a:p>
          <a:p>
            <a:r>
              <a:rPr kumimoji="1" lang="ja-JP" altLang="en-US" dirty="0">
                <a:solidFill>
                  <a:schemeClr val="bg1">
                    <a:lumMod val="95000"/>
                  </a:schemeClr>
                </a:solidFill>
              </a:rPr>
              <a:t>（</a:t>
            </a:r>
            <a:r>
              <a:rPr kumimoji="1" lang="en-US" altLang="ja-JP" dirty="0">
                <a:solidFill>
                  <a:schemeClr val="bg1">
                    <a:lumMod val="95000"/>
                  </a:schemeClr>
                </a:solidFill>
              </a:rPr>
              <a:t>2017</a:t>
            </a:r>
            <a:r>
              <a:rPr kumimoji="1" lang="ja-JP" altLang="en-US" dirty="0">
                <a:solidFill>
                  <a:schemeClr val="bg1">
                    <a:lumMod val="95000"/>
                  </a:schemeClr>
                </a:solidFill>
              </a:rPr>
              <a:t>年</a:t>
            </a:r>
            <a:r>
              <a:rPr kumimoji="1" lang="en-US" altLang="ja-JP" dirty="0">
                <a:solidFill>
                  <a:schemeClr val="bg1">
                    <a:lumMod val="95000"/>
                  </a:schemeClr>
                </a:solidFill>
              </a:rPr>
              <a:t>9</a:t>
            </a:r>
            <a:r>
              <a:rPr kumimoji="1" lang="ja-JP" altLang="en-US" dirty="0">
                <a:solidFill>
                  <a:schemeClr val="bg1">
                    <a:lumMod val="95000"/>
                  </a:schemeClr>
                </a:solidFill>
              </a:rPr>
              <a:t>月</a:t>
            </a:r>
            <a:r>
              <a:rPr kumimoji="1" lang="en-US" altLang="ja-JP" dirty="0">
                <a:solidFill>
                  <a:schemeClr val="bg1">
                    <a:lumMod val="95000"/>
                  </a:schemeClr>
                </a:solidFill>
              </a:rPr>
              <a:t>16</a:t>
            </a:r>
            <a:r>
              <a:rPr kumimoji="1" lang="ja-JP" altLang="en-US" dirty="0">
                <a:solidFill>
                  <a:schemeClr val="bg1">
                    <a:lumMod val="95000"/>
                  </a:schemeClr>
                </a:solidFill>
              </a:rPr>
              <a:t>日）</a:t>
            </a:r>
            <a:endParaRPr kumimoji="1" lang="en-US" altLang="ja-JP" dirty="0">
              <a:solidFill>
                <a:schemeClr val="bg1">
                  <a:lumMod val="95000"/>
                </a:schemeClr>
              </a:solidFill>
            </a:endParaRPr>
          </a:p>
        </p:txBody>
      </p:sp>
    </p:spTree>
    <p:extLst>
      <p:ext uri="{BB962C8B-B14F-4D97-AF65-F5344CB8AC3E}">
        <p14:creationId xmlns:p14="http://schemas.microsoft.com/office/powerpoint/2010/main" val="222863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9C1544D8-670E-4DFB-A42E-C5183E11E4CE}"/>
              </a:ext>
            </a:extLst>
          </p:cNvPr>
          <p:cNvSpPr txBox="1"/>
          <p:nvPr/>
        </p:nvSpPr>
        <p:spPr>
          <a:xfrm>
            <a:off x="736455" y="2890391"/>
            <a:ext cx="7671089" cy="1077218"/>
          </a:xfrm>
          <a:prstGeom prst="rect">
            <a:avLst/>
          </a:prstGeom>
          <a:noFill/>
        </p:spPr>
        <p:txBody>
          <a:bodyPr wrap="square" rtlCol="0">
            <a:spAutoFit/>
          </a:bodyPr>
          <a:lstStyle/>
          <a:p>
            <a:pPr algn="ctr"/>
            <a:r>
              <a:rPr kumimoji="1" lang="ja-JP" altLang="en-US" sz="3200" dirty="0">
                <a:solidFill>
                  <a:schemeClr val="bg1"/>
                </a:solidFill>
              </a:rPr>
              <a:t>それでは，</a:t>
            </a:r>
            <a:endParaRPr kumimoji="1" lang="en-US" altLang="ja-JP" sz="3200" dirty="0">
              <a:solidFill>
                <a:schemeClr val="bg1"/>
              </a:solidFill>
            </a:endParaRPr>
          </a:p>
          <a:p>
            <a:pPr algn="ctr"/>
            <a:r>
              <a:rPr kumimoji="1" lang="ja-JP" altLang="en-US" sz="3200" dirty="0">
                <a:solidFill>
                  <a:schemeClr val="bg1"/>
                </a:solidFill>
              </a:rPr>
              <a:t>星間塵はどこから来たのだろうか？</a:t>
            </a:r>
          </a:p>
        </p:txBody>
      </p:sp>
    </p:spTree>
    <p:extLst>
      <p:ext uri="{BB962C8B-B14F-4D97-AF65-F5344CB8AC3E}">
        <p14:creationId xmlns:p14="http://schemas.microsoft.com/office/powerpoint/2010/main" val="172830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781BD34-E78C-4D9E-A7BA-4D08A778AA16}"/>
              </a:ext>
            </a:extLst>
          </p:cNvPr>
          <p:cNvSpPr txBox="1"/>
          <p:nvPr/>
        </p:nvSpPr>
        <p:spPr>
          <a:xfrm>
            <a:off x="258792" y="229449"/>
            <a:ext cx="341632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星間塵の生成場</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6" name="正方形/長方形 5">
            <a:extLst>
              <a:ext uri="{FF2B5EF4-FFF2-40B4-BE49-F238E27FC236}">
                <a16:creationId xmlns:a16="http://schemas.microsoft.com/office/drawing/2014/main" id="{8373439B-3C9C-4B04-9627-44636C066B41}"/>
              </a:ext>
            </a:extLst>
          </p:cNvPr>
          <p:cNvSpPr/>
          <p:nvPr/>
        </p:nvSpPr>
        <p:spPr>
          <a:xfrm>
            <a:off x="258792" y="2049763"/>
            <a:ext cx="3293982" cy="1631216"/>
          </a:xfrm>
          <a:prstGeom prst="rect">
            <a:avLst/>
          </a:prstGeom>
        </p:spPr>
        <p:txBody>
          <a:bodyPr wrap="square">
            <a:spAutoFit/>
          </a:bodyPr>
          <a:lstStyle/>
          <a:p>
            <a:pPr marL="342900" indent="-342900">
              <a:buFont typeface="Arial" panose="020B0604020202020204" pitchFamily="34" charset="0"/>
              <a:buChar char="•"/>
            </a:pPr>
            <a:r>
              <a:rPr kumimoji="1" lang="ja-JP" altLang="en-US" sz="2000" dirty="0">
                <a:solidFill>
                  <a:schemeClr val="bg1">
                    <a:lumMod val="95000"/>
                  </a:schemeClr>
                </a:solidFill>
              </a:rPr>
              <a:t>晩期型星（</a:t>
            </a:r>
            <a:r>
              <a:rPr kumimoji="1" lang="en-US" altLang="ja-JP" sz="2000" dirty="0">
                <a:solidFill>
                  <a:schemeClr val="bg1">
                    <a:lumMod val="95000"/>
                  </a:schemeClr>
                </a:solidFill>
              </a:rPr>
              <a:t>AGB</a:t>
            </a:r>
            <a:r>
              <a:rPr kumimoji="1" lang="ja-JP" altLang="en-US" sz="2000" dirty="0">
                <a:solidFill>
                  <a:schemeClr val="bg1">
                    <a:lumMod val="95000"/>
                  </a:schemeClr>
                </a:solidFill>
              </a:rPr>
              <a:t>星・</a:t>
            </a:r>
            <a:r>
              <a:rPr kumimoji="1" lang="en-US" altLang="ja-JP" sz="2000" dirty="0">
                <a:solidFill>
                  <a:schemeClr val="bg1">
                    <a:lumMod val="95000"/>
                  </a:schemeClr>
                </a:solidFill>
              </a:rPr>
              <a:t>Wolf-</a:t>
            </a:r>
            <a:r>
              <a:rPr kumimoji="1" lang="en-US" altLang="ja-JP" sz="2000" dirty="0" err="1">
                <a:solidFill>
                  <a:schemeClr val="bg1">
                    <a:lumMod val="95000"/>
                  </a:schemeClr>
                </a:solidFill>
              </a:rPr>
              <a:t>Rayet</a:t>
            </a:r>
            <a:r>
              <a:rPr kumimoji="1" lang="ja-JP" altLang="en-US" sz="2000" dirty="0">
                <a:solidFill>
                  <a:schemeClr val="bg1">
                    <a:lumMod val="95000"/>
                  </a:schemeClr>
                </a:solidFill>
              </a:rPr>
              <a:t>星）の質量放出風</a:t>
            </a:r>
            <a:endParaRPr kumimoji="1" lang="en-US" altLang="ja-JP" sz="2000" dirty="0">
              <a:solidFill>
                <a:schemeClr val="bg1">
                  <a:lumMod val="95000"/>
                </a:schemeClr>
              </a:solidFill>
            </a:endParaRPr>
          </a:p>
          <a:p>
            <a:pPr marL="342900" indent="-342900">
              <a:buFont typeface="Arial" panose="020B0604020202020204" pitchFamily="34" charset="0"/>
              <a:buChar char="•"/>
            </a:pPr>
            <a:r>
              <a:rPr kumimoji="1" lang="ja-JP" altLang="en-US" sz="2000" dirty="0">
                <a:solidFill>
                  <a:schemeClr val="bg1">
                    <a:lumMod val="95000"/>
                  </a:schemeClr>
                </a:solidFill>
              </a:rPr>
              <a:t>新星</a:t>
            </a:r>
            <a:endParaRPr kumimoji="1" lang="en-US" altLang="ja-JP" sz="2000" dirty="0">
              <a:solidFill>
                <a:schemeClr val="bg1">
                  <a:lumMod val="95000"/>
                </a:schemeClr>
              </a:solidFill>
            </a:endParaRPr>
          </a:p>
          <a:p>
            <a:pPr marL="342900" indent="-342900">
              <a:buFont typeface="Arial" panose="020B0604020202020204" pitchFamily="34" charset="0"/>
              <a:buChar char="•"/>
            </a:pPr>
            <a:r>
              <a:rPr kumimoji="1" lang="ja-JP" altLang="en-US" sz="2000" dirty="0">
                <a:solidFill>
                  <a:schemeClr val="bg1">
                    <a:lumMod val="95000"/>
                  </a:schemeClr>
                </a:solidFill>
              </a:rPr>
              <a:t>超新星直前の星</a:t>
            </a:r>
          </a:p>
        </p:txBody>
      </p:sp>
      <p:grpSp>
        <p:nvGrpSpPr>
          <p:cNvPr id="10" name="グループ化 9">
            <a:extLst>
              <a:ext uri="{FF2B5EF4-FFF2-40B4-BE49-F238E27FC236}">
                <a16:creationId xmlns:a16="http://schemas.microsoft.com/office/drawing/2014/main" id="{4130A9A5-703E-41BB-A582-22107634524D}"/>
              </a:ext>
            </a:extLst>
          </p:cNvPr>
          <p:cNvGrpSpPr>
            <a:grpSpLocks noChangeAspect="1"/>
          </p:cNvGrpSpPr>
          <p:nvPr/>
        </p:nvGrpSpPr>
        <p:grpSpPr>
          <a:xfrm>
            <a:off x="3675112" y="1074461"/>
            <a:ext cx="5223679" cy="4709078"/>
            <a:chOff x="3484880" y="1127434"/>
            <a:chExt cx="5413912" cy="4880571"/>
          </a:xfrm>
        </p:grpSpPr>
        <p:grpSp>
          <p:nvGrpSpPr>
            <p:cNvPr id="3" name="グループ化 2">
              <a:extLst>
                <a:ext uri="{FF2B5EF4-FFF2-40B4-BE49-F238E27FC236}">
                  <a16:creationId xmlns:a16="http://schemas.microsoft.com/office/drawing/2014/main" id="{23EF3FFF-A152-4659-9AAD-C5B3D4BBFE8E}"/>
                </a:ext>
              </a:extLst>
            </p:cNvPr>
            <p:cNvGrpSpPr>
              <a:grpSpLocks noChangeAspect="1"/>
            </p:cNvGrpSpPr>
            <p:nvPr/>
          </p:nvGrpSpPr>
          <p:grpSpPr>
            <a:xfrm>
              <a:off x="3484880" y="1127434"/>
              <a:ext cx="5413912" cy="4880571"/>
              <a:chOff x="611073" y="1086020"/>
              <a:chExt cx="3960926" cy="3570723"/>
            </a:xfrm>
          </p:grpSpPr>
          <p:pic>
            <p:nvPicPr>
              <p:cNvPr id="12" name="図 11">
                <a:extLst>
                  <a:ext uri="{FF2B5EF4-FFF2-40B4-BE49-F238E27FC236}">
                    <a16:creationId xmlns:a16="http://schemas.microsoft.com/office/drawing/2014/main" id="{987A7E8C-2E06-46A9-8B48-CF709D25F24C}"/>
                  </a:ext>
                </a:extLst>
              </p:cNvPr>
              <p:cNvPicPr>
                <a:picLocks noChangeAspect="1"/>
              </p:cNvPicPr>
              <p:nvPr/>
            </p:nvPicPr>
            <p:blipFill rotWithShape="1">
              <a:blip r:embed="rId2"/>
              <a:srcRect l="18009" t="26127" r="53834" b="33259"/>
              <a:stretch/>
            </p:blipFill>
            <p:spPr>
              <a:xfrm>
                <a:off x="611073" y="1086020"/>
                <a:ext cx="3960926" cy="3570723"/>
              </a:xfrm>
              <a:prstGeom prst="rect">
                <a:avLst/>
              </a:prstGeom>
            </p:spPr>
          </p:pic>
          <p:sp>
            <p:nvSpPr>
              <p:cNvPr id="13" name="テキスト ボックス 12">
                <a:extLst>
                  <a:ext uri="{FF2B5EF4-FFF2-40B4-BE49-F238E27FC236}">
                    <a16:creationId xmlns:a16="http://schemas.microsoft.com/office/drawing/2014/main" id="{CCB44135-54A9-4567-AA23-84335774DD03}"/>
                  </a:ext>
                </a:extLst>
              </p:cNvPr>
              <p:cNvSpPr txBox="1"/>
              <p:nvPr/>
            </p:nvSpPr>
            <p:spPr>
              <a:xfrm>
                <a:off x="3612663" y="1320661"/>
                <a:ext cx="646331" cy="276999"/>
              </a:xfrm>
              <a:prstGeom prst="rect">
                <a:avLst/>
              </a:prstGeom>
              <a:solidFill>
                <a:schemeClr val="bg1"/>
              </a:solidFill>
            </p:spPr>
            <p:txBody>
              <a:bodyPr wrap="none" rtlCol="0">
                <a:spAutoFit/>
              </a:bodyPr>
              <a:lstStyle/>
              <a:p>
                <a:r>
                  <a:rPr kumimoji="1" lang="en-US" altLang="ja-JP" sz="1200" dirty="0">
                    <a:solidFill>
                      <a:schemeClr val="accent1"/>
                    </a:solidFill>
                  </a:rPr>
                  <a:t>He</a:t>
                </a:r>
                <a:r>
                  <a:rPr kumimoji="1" lang="ja-JP" altLang="en-US" sz="1200" dirty="0">
                    <a:solidFill>
                      <a:schemeClr val="accent1"/>
                    </a:solidFill>
                  </a:rPr>
                  <a:t>燃焼</a:t>
                </a:r>
              </a:p>
            </p:txBody>
          </p:sp>
          <p:sp>
            <p:nvSpPr>
              <p:cNvPr id="14" name="テキスト ボックス 13">
                <a:extLst>
                  <a:ext uri="{FF2B5EF4-FFF2-40B4-BE49-F238E27FC236}">
                    <a16:creationId xmlns:a16="http://schemas.microsoft.com/office/drawing/2014/main" id="{B380C8B1-D2D6-4620-ABCE-43C7F5ABBF8C}"/>
                  </a:ext>
                </a:extLst>
              </p:cNvPr>
              <p:cNvSpPr txBox="1"/>
              <p:nvPr/>
            </p:nvSpPr>
            <p:spPr>
              <a:xfrm>
                <a:off x="3612662" y="3274636"/>
                <a:ext cx="646331" cy="276999"/>
              </a:xfrm>
              <a:prstGeom prst="rect">
                <a:avLst/>
              </a:prstGeom>
              <a:solidFill>
                <a:schemeClr val="bg1"/>
              </a:solidFill>
            </p:spPr>
            <p:txBody>
              <a:bodyPr wrap="none" rtlCol="0">
                <a:spAutoFit/>
              </a:bodyPr>
              <a:lstStyle/>
              <a:p>
                <a:r>
                  <a:rPr kumimoji="1" lang="en-US" altLang="ja-JP" sz="1200" dirty="0">
                    <a:solidFill>
                      <a:schemeClr val="accent1"/>
                    </a:solidFill>
                  </a:rPr>
                  <a:t>He</a:t>
                </a:r>
                <a:r>
                  <a:rPr kumimoji="1" lang="ja-JP" altLang="en-US" sz="1200" dirty="0">
                    <a:solidFill>
                      <a:schemeClr val="accent1"/>
                    </a:solidFill>
                  </a:rPr>
                  <a:t>燃焼</a:t>
                </a:r>
              </a:p>
            </p:txBody>
          </p:sp>
          <p:sp>
            <p:nvSpPr>
              <p:cNvPr id="15" name="テキスト ボックス 14">
                <a:extLst>
                  <a:ext uri="{FF2B5EF4-FFF2-40B4-BE49-F238E27FC236}">
                    <a16:creationId xmlns:a16="http://schemas.microsoft.com/office/drawing/2014/main" id="{8AFE82D1-76D7-409F-9C33-3BC0043D0681}"/>
                  </a:ext>
                </a:extLst>
              </p:cNvPr>
              <p:cNvSpPr txBox="1"/>
              <p:nvPr/>
            </p:nvSpPr>
            <p:spPr>
              <a:xfrm>
                <a:off x="1205352" y="1341512"/>
                <a:ext cx="569387" cy="276999"/>
              </a:xfrm>
              <a:prstGeom prst="rect">
                <a:avLst/>
              </a:prstGeom>
              <a:solidFill>
                <a:schemeClr val="bg1"/>
              </a:solidFill>
            </p:spPr>
            <p:txBody>
              <a:bodyPr wrap="none" rtlCol="0">
                <a:spAutoFit/>
              </a:bodyPr>
              <a:lstStyle/>
              <a:p>
                <a:r>
                  <a:rPr kumimoji="1" lang="en-US" altLang="ja-JP" sz="1200" dirty="0">
                    <a:solidFill>
                      <a:schemeClr val="accent1"/>
                    </a:solidFill>
                  </a:rPr>
                  <a:t>CNO</a:t>
                </a:r>
                <a:r>
                  <a:rPr kumimoji="1" lang="ja-JP" altLang="en-US" sz="1200" dirty="0">
                    <a:solidFill>
                      <a:schemeClr val="accent1"/>
                    </a:solidFill>
                  </a:rPr>
                  <a:t>  </a:t>
                </a:r>
              </a:p>
            </p:txBody>
          </p:sp>
          <p:sp>
            <p:nvSpPr>
              <p:cNvPr id="16" name="テキスト ボックス 15">
                <a:extLst>
                  <a:ext uri="{FF2B5EF4-FFF2-40B4-BE49-F238E27FC236}">
                    <a16:creationId xmlns:a16="http://schemas.microsoft.com/office/drawing/2014/main" id="{D346A25B-0583-42E7-8811-3ED94B3DD14B}"/>
                  </a:ext>
                </a:extLst>
              </p:cNvPr>
              <p:cNvSpPr txBox="1"/>
              <p:nvPr/>
            </p:nvSpPr>
            <p:spPr>
              <a:xfrm>
                <a:off x="1205352" y="3274636"/>
                <a:ext cx="1184940" cy="276999"/>
              </a:xfrm>
              <a:prstGeom prst="rect">
                <a:avLst/>
              </a:prstGeom>
              <a:solidFill>
                <a:schemeClr val="bg1"/>
              </a:solidFill>
            </p:spPr>
            <p:txBody>
              <a:bodyPr wrap="none" rtlCol="0">
                <a:spAutoFit/>
              </a:bodyPr>
              <a:lstStyle/>
              <a:p>
                <a:r>
                  <a:rPr kumimoji="1" lang="ja-JP" altLang="en-US" sz="1200" dirty="0">
                    <a:solidFill>
                      <a:schemeClr val="accent1"/>
                    </a:solidFill>
                  </a:rPr>
                  <a:t>爆発的</a:t>
                </a:r>
                <a:r>
                  <a:rPr kumimoji="1" lang="en-US" altLang="ja-JP" sz="1200" dirty="0">
                    <a:solidFill>
                      <a:schemeClr val="accent1"/>
                    </a:solidFill>
                  </a:rPr>
                  <a:t>H</a:t>
                </a:r>
                <a:r>
                  <a:rPr kumimoji="1" lang="ja-JP" altLang="en-US" sz="1200" dirty="0">
                    <a:solidFill>
                      <a:schemeClr val="accent1"/>
                    </a:solidFill>
                  </a:rPr>
                  <a:t>燃焼　</a:t>
                </a:r>
              </a:p>
            </p:txBody>
          </p:sp>
        </p:grpSp>
        <p:sp>
          <p:nvSpPr>
            <p:cNvPr id="9" name="四角形: 角を丸くする 8">
              <a:extLst>
                <a:ext uri="{FF2B5EF4-FFF2-40B4-BE49-F238E27FC236}">
                  <a16:creationId xmlns:a16="http://schemas.microsoft.com/office/drawing/2014/main" id="{448BC91A-2F4A-499D-8954-48C4FC734EA8}"/>
                </a:ext>
              </a:extLst>
            </p:cNvPr>
            <p:cNvSpPr/>
            <p:nvPr/>
          </p:nvSpPr>
          <p:spPr>
            <a:xfrm>
              <a:off x="5887691" y="1666240"/>
              <a:ext cx="883425" cy="1930400"/>
            </a:xfrm>
            <a:prstGeom prst="roundRect">
              <a:avLst>
                <a:gd name="adj" fmla="val 25868"/>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AGB</a:t>
              </a:r>
              <a:endParaRPr kumimoji="1" lang="ja-JP" altLang="en-US" dirty="0">
                <a:solidFill>
                  <a:schemeClr val="tx1"/>
                </a:solidFill>
              </a:endParaRPr>
            </a:p>
          </p:txBody>
        </p:sp>
        <p:sp>
          <p:nvSpPr>
            <p:cNvPr id="17" name="四角形: 角を丸くする 16">
              <a:extLst>
                <a:ext uri="{FF2B5EF4-FFF2-40B4-BE49-F238E27FC236}">
                  <a16:creationId xmlns:a16="http://schemas.microsoft.com/office/drawing/2014/main" id="{B56D50D7-807C-411B-A79E-855074255694}"/>
                </a:ext>
              </a:extLst>
            </p:cNvPr>
            <p:cNvSpPr/>
            <p:nvPr/>
          </p:nvSpPr>
          <p:spPr>
            <a:xfrm>
              <a:off x="4847613" y="1298222"/>
              <a:ext cx="883425" cy="1023423"/>
            </a:xfrm>
            <a:prstGeom prst="roundRect">
              <a:avLst>
                <a:gd name="adj" fmla="val 25868"/>
              </a:avLst>
            </a:prstGeom>
            <a:solidFill>
              <a:schemeClr val="accent1">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WR</a:t>
              </a:r>
            </a:p>
            <a:p>
              <a:pPr algn="ctr"/>
              <a:r>
                <a:rPr kumimoji="1" lang="en-US" altLang="ja-JP" dirty="0">
                  <a:solidFill>
                    <a:schemeClr val="tx1"/>
                  </a:solidFill>
                </a:rPr>
                <a:t>(WN)</a:t>
              </a:r>
              <a:endParaRPr kumimoji="1" lang="ja-JP" altLang="en-US" dirty="0">
                <a:solidFill>
                  <a:schemeClr val="tx1"/>
                </a:solidFill>
              </a:endParaRPr>
            </a:p>
          </p:txBody>
        </p:sp>
        <p:sp>
          <p:nvSpPr>
            <p:cNvPr id="18" name="四角形: 角を丸くする 17">
              <a:extLst>
                <a:ext uri="{FF2B5EF4-FFF2-40B4-BE49-F238E27FC236}">
                  <a16:creationId xmlns:a16="http://schemas.microsoft.com/office/drawing/2014/main" id="{DE0C8A65-31D9-482D-A77A-CD48B17FF4FA}"/>
                </a:ext>
              </a:extLst>
            </p:cNvPr>
            <p:cNvSpPr/>
            <p:nvPr/>
          </p:nvSpPr>
          <p:spPr>
            <a:xfrm>
              <a:off x="6823200" y="1448148"/>
              <a:ext cx="1934720" cy="3885852"/>
            </a:xfrm>
            <a:prstGeom prst="roundRect">
              <a:avLst>
                <a:gd name="adj" fmla="val 25868"/>
              </a:avLst>
            </a:prstGeom>
            <a:solidFill>
              <a:schemeClr val="accent1">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WR</a:t>
              </a:r>
              <a:r>
                <a:rPr kumimoji="1" lang="en-US" altLang="ja-JP" dirty="0">
                  <a:solidFill>
                    <a:schemeClr val="tx1"/>
                  </a:solidFill>
                </a:rPr>
                <a:t>(WC,WO)</a:t>
              </a:r>
            </a:p>
            <a:p>
              <a:pPr algn="ctr"/>
              <a:r>
                <a:rPr kumimoji="1" lang="en-US" altLang="ja-JP" dirty="0">
                  <a:solidFill>
                    <a:schemeClr val="tx1"/>
                  </a:solidFill>
                </a:rPr>
                <a:t>or</a:t>
              </a:r>
            </a:p>
            <a:p>
              <a:pPr algn="ctr"/>
              <a:r>
                <a:rPr kumimoji="1" lang="en-US" altLang="ja-JP" sz="2800" dirty="0">
                  <a:solidFill>
                    <a:schemeClr val="tx1"/>
                  </a:solidFill>
                </a:rPr>
                <a:t>Pre-SN</a:t>
              </a:r>
              <a:endParaRPr kumimoji="1" lang="ja-JP" altLang="en-US" sz="2400" dirty="0">
                <a:solidFill>
                  <a:schemeClr val="tx1"/>
                </a:solidFill>
              </a:endParaRPr>
            </a:p>
          </p:txBody>
        </p:sp>
        <p:sp>
          <p:nvSpPr>
            <p:cNvPr id="19" name="四角形: 角を丸くする 18">
              <a:extLst>
                <a:ext uri="{FF2B5EF4-FFF2-40B4-BE49-F238E27FC236}">
                  <a16:creationId xmlns:a16="http://schemas.microsoft.com/office/drawing/2014/main" id="{C736800D-3F0D-41D8-A23D-4191FD86104B}"/>
                </a:ext>
              </a:extLst>
            </p:cNvPr>
            <p:cNvSpPr/>
            <p:nvPr/>
          </p:nvSpPr>
          <p:spPr>
            <a:xfrm>
              <a:off x="4427018" y="2475368"/>
              <a:ext cx="1173720" cy="1643532"/>
            </a:xfrm>
            <a:prstGeom prst="roundRect">
              <a:avLst>
                <a:gd name="adj" fmla="val 25868"/>
              </a:avLst>
            </a:prstGeom>
            <a:solidFill>
              <a:schemeClr val="accent6">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Novae</a:t>
              </a:r>
              <a:endParaRPr kumimoji="1" lang="ja-JP" altLang="en-US" sz="1600" dirty="0">
                <a:solidFill>
                  <a:schemeClr val="tx1"/>
                </a:solidFill>
              </a:endParaRPr>
            </a:p>
          </p:txBody>
        </p:sp>
      </p:grpSp>
      <p:sp>
        <p:nvSpPr>
          <p:cNvPr id="21" name="正方形/長方形 20">
            <a:extLst>
              <a:ext uri="{FF2B5EF4-FFF2-40B4-BE49-F238E27FC236}">
                <a16:creationId xmlns:a16="http://schemas.microsoft.com/office/drawing/2014/main" id="{B0155B96-364D-467C-8EDA-16266B4C3788}"/>
              </a:ext>
            </a:extLst>
          </p:cNvPr>
          <p:cNvSpPr/>
          <p:nvPr/>
        </p:nvSpPr>
        <p:spPr>
          <a:xfrm>
            <a:off x="233363" y="1108829"/>
            <a:ext cx="3094864" cy="707886"/>
          </a:xfrm>
          <a:prstGeom prst="rect">
            <a:avLst/>
          </a:prstGeom>
        </p:spPr>
        <p:txBody>
          <a:bodyPr wrap="square">
            <a:spAutoFit/>
          </a:bodyPr>
          <a:lstStyle/>
          <a:p>
            <a:r>
              <a:rPr kumimoji="1" lang="ja-JP" altLang="en-US" sz="2000" dirty="0">
                <a:solidFill>
                  <a:schemeClr val="bg1">
                    <a:lumMod val="95000"/>
                  </a:schemeClr>
                </a:solidFill>
              </a:rPr>
              <a:t>生成場の核反応様式に由来する特徴的な同位体比</a:t>
            </a:r>
            <a:endParaRPr kumimoji="1" lang="en-US" altLang="ja-JP" sz="2000" dirty="0">
              <a:solidFill>
                <a:schemeClr val="bg1">
                  <a:lumMod val="95000"/>
                </a:schemeClr>
              </a:solidFill>
            </a:endParaRPr>
          </a:p>
        </p:txBody>
      </p:sp>
    </p:spTree>
    <p:extLst>
      <p:ext uri="{BB962C8B-B14F-4D97-AF65-F5344CB8AC3E}">
        <p14:creationId xmlns:p14="http://schemas.microsoft.com/office/powerpoint/2010/main" val="403632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781BD34-E78C-4D9E-A7BA-4D08A778AA16}"/>
              </a:ext>
            </a:extLst>
          </p:cNvPr>
          <p:cNvSpPr txBox="1"/>
          <p:nvPr/>
        </p:nvSpPr>
        <p:spPr>
          <a:xfrm>
            <a:off x="258792" y="229449"/>
            <a:ext cx="341632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星間塵の生成場</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nvGrpSpPr>
          <p:cNvPr id="10" name="グループ化 9">
            <a:extLst>
              <a:ext uri="{FF2B5EF4-FFF2-40B4-BE49-F238E27FC236}">
                <a16:creationId xmlns:a16="http://schemas.microsoft.com/office/drawing/2014/main" id="{4130A9A5-703E-41BB-A582-22107634524D}"/>
              </a:ext>
            </a:extLst>
          </p:cNvPr>
          <p:cNvGrpSpPr>
            <a:grpSpLocks noChangeAspect="1"/>
          </p:cNvGrpSpPr>
          <p:nvPr/>
        </p:nvGrpSpPr>
        <p:grpSpPr>
          <a:xfrm>
            <a:off x="5080000" y="1074461"/>
            <a:ext cx="3818791" cy="3442590"/>
            <a:chOff x="3484880" y="1127434"/>
            <a:chExt cx="5413912" cy="4880571"/>
          </a:xfrm>
        </p:grpSpPr>
        <p:grpSp>
          <p:nvGrpSpPr>
            <p:cNvPr id="3" name="グループ化 2">
              <a:extLst>
                <a:ext uri="{FF2B5EF4-FFF2-40B4-BE49-F238E27FC236}">
                  <a16:creationId xmlns:a16="http://schemas.microsoft.com/office/drawing/2014/main" id="{23EF3FFF-A152-4659-9AAD-C5B3D4BBFE8E}"/>
                </a:ext>
              </a:extLst>
            </p:cNvPr>
            <p:cNvGrpSpPr>
              <a:grpSpLocks noChangeAspect="1"/>
            </p:cNvGrpSpPr>
            <p:nvPr/>
          </p:nvGrpSpPr>
          <p:grpSpPr>
            <a:xfrm>
              <a:off x="3484880" y="1127434"/>
              <a:ext cx="5413912" cy="4880571"/>
              <a:chOff x="611073" y="1086020"/>
              <a:chExt cx="3960926" cy="3570723"/>
            </a:xfrm>
          </p:grpSpPr>
          <p:pic>
            <p:nvPicPr>
              <p:cNvPr id="12" name="図 11">
                <a:extLst>
                  <a:ext uri="{FF2B5EF4-FFF2-40B4-BE49-F238E27FC236}">
                    <a16:creationId xmlns:a16="http://schemas.microsoft.com/office/drawing/2014/main" id="{987A7E8C-2E06-46A9-8B48-CF709D25F24C}"/>
                  </a:ext>
                </a:extLst>
              </p:cNvPr>
              <p:cNvPicPr>
                <a:picLocks noChangeAspect="1"/>
              </p:cNvPicPr>
              <p:nvPr/>
            </p:nvPicPr>
            <p:blipFill rotWithShape="1">
              <a:blip r:embed="rId2"/>
              <a:srcRect l="18009" t="26127" r="53834" b="33259"/>
              <a:stretch/>
            </p:blipFill>
            <p:spPr>
              <a:xfrm>
                <a:off x="611073" y="1086020"/>
                <a:ext cx="3960926" cy="3570723"/>
              </a:xfrm>
              <a:prstGeom prst="rect">
                <a:avLst/>
              </a:prstGeom>
            </p:spPr>
          </p:pic>
          <p:sp>
            <p:nvSpPr>
              <p:cNvPr id="13" name="テキスト ボックス 12">
                <a:extLst>
                  <a:ext uri="{FF2B5EF4-FFF2-40B4-BE49-F238E27FC236}">
                    <a16:creationId xmlns:a16="http://schemas.microsoft.com/office/drawing/2014/main" id="{CCB44135-54A9-4567-AA23-84335774DD03}"/>
                  </a:ext>
                </a:extLst>
              </p:cNvPr>
              <p:cNvSpPr txBox="1"/>
              <p:nvPr/>
            </p:nvSpPr>
            <p:spPr>
              <a:xfrm>
                <a:off x="3612663" y="1320661"/>
                <a:ext cx="542913" cy="234773"/>
              </a:xfrm>
              <a:prstGeom prst="rect">
                <a:avLst/>
              </a:prstGeom>
              <a:solidFill>
                <a:schemeClr val="bg1"/>
              </a:solidFill>
            </p:spPr>
            <p:txBody>
              <a:bodyPr wrap="none" rtlCol="0">
                <a:spAutoFit/>
              </a:bodyPr>
              <a:lstStyle/>
              <a:p>
                <a:r>
                  <a:rPr kumimoji="1" lang="en-US" altLang="ja-JP" sz="1000" dirty="0">
                    <a:solidFill>
                      <a:schemeClr val="accent1"/>
                    </a:solidFill>
                  </a:rPr>
                  <a:t>He</a:t>
                </a:r>
                <a:r>
                  <a:rPr kumimoji="1" lang="ja-JP" altLang="en-US" sz="1000" dirty="0">
                    <a:solidFill>
                      <a:schemeClr val="accent1"/>
                    </a:solidFill>
                  </a:rPr>
                  <a:t>燃焼</a:t>
                </a:r>
              </a:p>
            </p:txBody>
          </p:sp>
          <p:sp>
            <p:nvSpPr>
              <p:cNvPr id="14" name="テキスト ボックス 13">
                <a:extLst>
                  <a:ext uri="{FF2B5EF4-FFF2-40B4-BE49-F238E27FC236}">
                    <a16:creationId xmlns:a16="http://schemas.microsoft.com/office/drawing/2014/main" id="{B380C8B1-D2D6-4620-ABCE-43C7F5ABBF8C}"/>
                  </a:ext>
                </a:extLst>
              </p:cNvPr>
              <p:cNvSpPr txBox="1"/>
              <p:nvPr/>
            </p:nvSpPr>
            <p:spPr>
              <a:xfrm>
                <a:off x="3612662" y="3274636"/>
                <a:ext cx="542913" cy="234773"/>
              </a:xfrm>
              <a:prstGeom prst="rect">
                <a:avLst/>
              </a:prstGeom>
              <a:solidFill>
                <a:schemeClr val="bg1"/>
              </a:solidFill>
            </p:spPr>
            <p:txBody>
              <a:bodyPr wrap="none" rtlCol="0">
                <a:spAutoFit/>
              </a:bodyPr>
              <a:lstStyle/>
              <a:p>
                <a:r>
                  <a:rPr kumimoji="1" lang="en-US" altLang="ja-JP" sz="1000" dirty="0">
                    <a:solidFill>
                      <a:schemeClr val="accent1"/>
                    </a:solidFill>
                  </a:rPr>
                  <a:t>He</a:t>
                </a:r>
                <a:r>
                  <a:rPr kumimoji="1" lang="ja-JP" altLang="en-US" sz="1000" dirty="0">
                    <a:solidFill>
                      <a:schemeClr val="accent1"/>
                    </a:solidFill>
                  </a:rPr>
                  <a:t>燃焼</a:t>
                </a:r>
              </a:p>
            </p:txBody>
          </p:sp>
          <p:sp>
            <p:nvSpPr>
              <p:cNvPr id="15" name="テキスト ボックス 14">
                <a:extLst>
                  <a:ext uri="{FF2B5EF4-FFF2-40B4-BE49-F238E27FC236}">
                    <a16:creationId xmlns:a16="http://schemas.microsoft.com/office/drawing/2014/main" id="{8AFE82D1-76D7-409F-9C33-3BC0043D0681}"/>
                  </a:ext>
                </a:extLst>
              </p:cNvPr>
              <p:cNvSpPr txBox="1"/>
              <p:nvPr/>
            </p:nvSpPr>
            <p:spPr>
              <a:xfrm>
                <a:off x="1205352" y="1341512"/>
                <a:ext cx="481774" cy="234773"/>
              </a:xfrm>
              <a:prstGeom prst="rect">
                <a:avLst/>
              </a:prstGeom>
              <a:solidFill>
                <a:schemeClr val="bg1"/>
              </a:solidFill>
            </p:spPr>
            <p:txBody>
              <a:bodyPr wrap="none" rtlCol="0">
                <a:spAutoFit/>
              </a:bodyPr>
              <a:lstStyle/>
              <a:p>
                <a:r>
                  <a:rPr kumimoji="1" lang="en-US" altLang="ja-JP" sz="1000" dirty="0">
                    <a:solidFill>
                      <a:schemeClr val="accent1"/>
                    </a:solidFill>
                  </a:rPr>
                  <a:t>CNO</a:t>
                </a:r>
                <a:r>
                  <a:rPr kumimoji="1" lang="ja-JP" altLang="en-US" sz="1000" dirty="0">
                    <a:solidFill>
                      <a:schemeClr val="accent1"/>
                    </a:solidFill>
                  </a:rPr>
                  <a:t>  </a:t>
                </a:r>
              </a:p>
            </p:txBody>
          </p:sp>
          <p:sp>
            <p:nvSpPr>
              <p:cNvPr id="16" name="テキスト ボックス 15">
                <a:extLst>
                  <a:ext uri="{FF2B5EF4-FFF2-40B4-BE49-F238E27FC236}">
                    <a16:creationId xmlns:a16="http://schemas.microsoft.com/office/drawing/2014/main" id="{D346A25B-0583-42E7-8811-3ED94B3DD14B}"/>
                  </a:ext>
                </a:extLst>
              </p:cNvPr>
              <p:cNvSpPr txBox="1"/>
              <p:nvPr/>
            </p:nvSpPr>
            <p:spPr>
              <a:xfrm>
                <a:off x="1205352" y="3274636"/>
                <a:ext cx="970884" cy="234773"/>
              </a:xfrm>
              <a:prstGeom prst="rect">
                <a:avLst/>
              </a:prstGeom>
              <a:solidFill>
                <a:schemeClr val="bg1"/>
              </a:solidFill>
            </p:spPr>
            <p:txBody>
              <a:bodyPr wrap="none" rtlCol="0">
                <a:spAutoFit/>
              </a:bodyPr>
              <a:lstStyle/>
              <a:p>
                <a:r>
                  <a:rPr kumimoji="1" lang="ja-JP" altLang="en-US" sz="1000" dirty="0">
                    <a:solidFill>
                      <a:schemeClr val="accent1"/>
                    </a:solidFill>
                  </a:rPr>
                  <a:t>爆発的</a:t>
                </a:r>
                <a:r>
                  <a:rPr kumimoji="1" lang="en-US" altLang="ja-JP" sz="1000" dirty="0">
                    <a:solidFill>
                      <a:schemeClr val="accent1"/>
                    </a:solidFill>
                  </a:rPr>
                  <a:t>H</a:t>
                </a:r>
                <a:r>
                  <a:rPr kumimoji="1" lang="ja-JP" altLang="en-US" sz="1000" dirty="0">
                    <a:solidFill>
                      <a:schemeClr val="accent1"/>
                    </a:solidFill>
                  </a:rPr>
                  <a:t>燃焼　</a:t>
                </a:r>
              </a:p>
            </p:txBody>
          </p:sp>
        </p:grpSp>
        <p:sp>
          <p:nvSpPr>
            <p:cNvPr id="9" name="四角形: 角を丸くする 8">
              <a:extLst>
                <a:ext uri="{FF2B5EF4-FFF2-40B4-BE49-F238E27FC236}">
                  <a16:creationId xmlns:a16="http://schemas.microsoft.com/office/drawing/2014/main" id="{448BC91A-2F4A-499D-8954-48C4FC734EA8}"/>
                </a:ext>
              </a:extLst>
            </p:cNvPr>
            <p:cNvSpPr/>
            <p:nvPr/>
          </p:nvSpPr>
          <p:spPr>
            <a:xfrm>
              <a:off x="5887691" y="1666240"/>
              <a:ext cx="883425" cy="1930400"/>
            </a:xfrm>
            <a:prstGeom prst="roundRect">
              <a:avLst>
                <a:gd name="adj" fmla="val 25868"/>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AGB</a:t>
              </a:r>
              <a:endParaRPr kumimoji="1" lang="ja-JP" altLang="en-US" sz="1200" dirty="0">
                <a:solidFill>
                  <a:schemeClr val="tx1"/>
                </a:solidFill>
              </a:endParaRPr>
            </a:p>
          </p:txBody>
        </p:sp>
        <p:sp>
          <p:nvSpPr>
            <p:cNvPr id="17" name="四角形: 角を丸くする 16">
              <a:extLst>
                <a:ext uri="{FF2B5EF4-FFF2-40B4-BE49-F238E27FC236}">
                  <a16:creationId xmlns:a16="http://schemas.microsoft.com/office/drawing/2014/main" id="{B56D50D7-807C-411B-A79E-855074255694}"/>
                </a:ext>
              </a:extLst>
            </p:cNvPr>
            <p:cNvSpPr/>
            <p:nvPr/>
          </p:nvSpPr>
          <p:spPr>
            <a:xfrm>
              <a:off x="4847613" y="1298222"/>
              <a:ext cx="883425" cy="1023423"/>
            </a:xfrm>
            <a:prstGeom prst="roundRect">
              <a:avLst>
                <a:gd name="adj" fmla="val 25868"/>
              </a:avLst>
            </a:prstGeom>
            <a:solidFill>
              <a:schemeClr val="accent1">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WR</a:t>
              </a:r>
            </a:p>
            <a:p>
              <a:pPr algn="ctr"/>
              <a:r>
                <a:rPr kumimoji="1" lang="en-US" altLang="ja-JP" sz="1200" dirty="0">
                  <a:solidFill>
                    <a:schemeClr val="tx1"/>
                  </a:solidFill>
                </a:rPr>
                <a:t>(WN)</a:t>
              </a:r>
              <a:endParaRPr kumimoji="1" lang="ja-JP" altLang="en-US" sz="1200" dirty="0">
                <a:solidFill>
                  <a:schemeClr val="tx1"/>
                </a:solidFill>
              </a:endParaRPr>
            </a:p>
          </p:txBody>
        </p:sp>
        <p:sp>
          <p:nvSpPr>
            <p:cNvPr id="18" name="四角形: 角を丸くする 17">
              <a:extLst>
                <a:ext uri="{FF2B5EF4-FFF2-40B4-BE49-F238E27FC236}">
                  <a16:creationId xmlns:a16="http://schemas.microsoft.com/office/drawing/2014/main" id="{DE0C8A65-31D9-482D-A77A-CD48B17FF4FA}"/>
                </a:ext>
              </a:extLst>
            </p:cNvPr>
            <p:cNvSpPr/>
            <p:nvPr/>
          </p:nvSpPr>
          <p:spPr>
            <a:xfrm>
              <a:off x="6823200" y="1448148"/>
              <a:ext cx="1934720" cy="3885852"/>
            </a:xfrm>
            <a:prstGeom prst="roundRect">
              <a:avLst>
                <a:gd name="adj" fmla="val 25868"/>
              </a:avLst>
            </a:prstGeom>
            <a:solidFill>
              <a:schemeClr val="accent1">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WR</a:t>
              </a:r>
              <a:r>
                <a:rPr kumimoji="1" lang="en-US" altLang="ja-JP" sz="1200" dirty="0">
                  <a:solidFill>
                    <a:schemeClr val="tx1"/>
                  </a:solidFill>
                </a:rPr>
                <a:t>(WC,WO)</a:t>
              </a:r>
            </a:p>
            <a:p>
              <a:pPr algn="ctr"/>
              <a:r>
                <a:rPr kumimoji="1" lang="en-US" altLang="ja-JP" sz="1200" dirty="0">
                  <a:solidFill>
                    <a:schemeClr val="tx1"/>
                  </a:solidFill>
                </a:rPr>
                <a:t>or</a:t>
              </a:r>
            </a:p>
            <a:p>
              <a:pPr algn="ctr"/>
              <a:r>
                <a:rPr kumimoji="1" lang="en-US" altLang="ja-JP" dirty="0">
                  <a:solidFill>
                    <a:schemeClr val="tx1"/>
                  </a:solidFill>
                </a:rPr>
                <a:t>Pre-SN</a:t>
              </a:r>
              <a:endParaRPr kumimoji="1" lang="ja-JP" altLang="en-US" sz="1600" dirty="0">
                <a:solidFill>
                  <a:schemeClr val="tx1"/>
                </a:solidFill>
              </a:endParaRPr>
            </a:p>
          </p:txBody>
        </p:sp>
        <p:sp>
          <p:nvSpPr>
            <p:cNvPr id="19" name="四角形: 角を丸くする 18">
              <a:extLst>
                <a:ext uri="{FF2B5EF4-FFF2-40B4-BE49-F238E27FC236}">
                  <a16:creationId xmlns:a16="http://schemas.microsoft.com/office/drawing/2014/main" id="{C736800D-3F0D-41D8-A23D-4191FD86104B}"/>
                </a:ext>
              </a:extLst>
            </p:cNvPr>
            <p:cNvSpPr/>
            <p:nvPr/>
          </p:nvSpPr>
          <p:spPr>
            <a:xfrm>
              <a:off x="4427018" y="2475368"/>
              <a:ext cx="1173720" cy="1643532"/>
            </a:xfrm>
            <a:prstGeom prst="roundRect">
              <a:avLst>
                <a:gd name="adj" fmla="val 25868"/>
              </a:avLst>
            </a:prstGeom>
            <a:solidFill>
              <a:schemeClr val="accent6">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Novae</a:t>
              </a:r>
              <a:endParaRPr kumimoji="1" lang="ja-JP" altLang="en-US" sz="1100" dirty="0">
                <a:solidFill>
                  <a:schemeClr val="tx1"/>
                </a:solidFill>
              </a:endParaRPr>
            </a:p>
          </p:txBody>
        </p:sp>
      </p:grpSp>
      <p:pic>
        <p:nvPicPr>
          <p:cNvPr id="20" name="Picture 2" descr="クリックすると新しいウィンドウで開きます">
            <a:extLst>
              <a:ext uri="{FF2B5EF4-FFF2-40B4-BE49-F238E27FC236}">
                <a16:creationId xmlns:a16="http://schemas.microsoft.com/office/drawing/2014/main" id="{0A9494FA-89C0-42AE-93A2-B07CA0AFF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92" y="4637519"/>
            <a:ext cx="8538870" cy="2127433"/>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AC0191E1-CA54-46C1-9B69-B3D961AB71F3}"/>
              </a:ext>
            </a:extLst>
          </p:cNvPr>
          <p:cNvSpPr txBox="1"/>
          <p:nvPr/>
        </p:nvSpPr>
        <p:spPr>
          <a:xfrm>
            <a:off x="258792" y="6497746"/>
            <a:ext cx="521297" cy="253916"/>
          </a:xfrm>
          <a:prstGeom prst="rect">
            <a:avLst/>
          </a:prstGeom>
          <a:noFill/>
        </p:spPr>
        <p:txBody>
          <a:bodyPr wrap="none" rtlCol="0">
            <a:spAutoFit/>
          </a:bodyPr>
          <a:lstStyle/>
          <a:p>
            <a:r>
              <a:rPr kumimoji="1" lang="en-US" altLang="ja-JP" sz="1050" dirty="0">
                <a:solidFill>
                  <a:schemeClr val="bg1">
                    <a:lumMod val="95000"/>
                  </a:schemeClr>
                </a:solidFill>
              </a:rPr>
              <a:t>GALEX</a:t>
            </a:r>
            <a:endParaRPr kumimoji="1" lang="ja-JP" altLang="en-US" sz="1050" dirty="0">
              <a:solidFill>
                <a:schemeClr val="bg1">
                  <a:lumMod val="95000"/>
                </a:schemeClr>
              </a:solidFill>
            </a:endParaRPr>
          </a:p>
        </p:txBody>
      </p:sp>
      <p:sp>
        <p:nvSpPr>
          <p:cNvPr id="2" name="テキスト ボックス 1">
            <a:extLst>
              <a:ext uri="{FF2B5EF4-FFF2-40B4-BE49-F238E27FC236}">
                <a16:creationId xmlns:a16="http://schemas.microsoft.com/office/drawing/2014/main" id="{7595501D-5C57-4058-A7A7-DDE902042272}"/>
              </a:ext>
            </a:extLst>
          </p:cNvPr>
          <p:cNvSpPr txBox="1"/>
          <p:nvPr/>
        </p:nvSpPr>
        <p:spPr>
          <a:xfrm>
            <a:off x="258792" y="4631923"/>
            <a:ext cx="2839239" cy="369332"/>
          </a:xfrm>
          <a:prstGeom prst="rect">
            <a:avLst/>
          </a:prstGeom>
          <a:noFill/>
        </p:spPr>
        <p:txBody>
          <a:bodyPr wrap="none" rtlCol="0">
            <a:spAutoFit/>
          </a:bodyPr>
          <a:lstStyle/>
          <a:p>
            <a:r>
              <a:rPr kumimoji="1" lang="ja-JP" altLang="en-US" dirty="0">
                <a:solidFill>
                  <a:schemeClr val="bg1">
                    <a:lumMod val="95000"/>
                  </a:schemeClr>
                </a:solidFill>
              </a:rPr>
              <a:t>くじら座のミラ（</a:t>
            </a:r>
            <a:r>
              <a:rPr kumimoji="1" lang="en-US" altLang="ja-JP" dirty="0">
                <a:solidFill>
                  <a:schemeClr val="bg1">
                    <a:lumMod val="95000"/>
                  </a:schemeClr>
                </a:solidFill>
              </a:rPr>
              <a:t>AGB</a:t>
            </a:r>
            <a:r>
              <a:rPr kumimoji="1" lang="ja-JP" altLang="en-US" dirty="0">
                <a:solidFill>
                  <a:schemeClr val="bg1">
                    <a:lumMod val="95000"/>
                  </a:schemeClr>
                </a:solidFill>
              </a:rPr>
              <a:t>星）</a:t>
            </a:r>
          </a:p>
        </p:txBody>
      </p:sp>
      <p:pic>
        <p:nvPicPr>
          <p:cNvPr id="5" name="図 4">
            <a:extLst>
              <a:ext uri="{FF2B5EF4-FFF2-40B4-BE49-F238E27FC236}">
                <a16:creationId xmlns:a16="http://schemas.microsoft.com/office/drawing/2014/main" id="{1A1B83CC-1C38-4CCD-833A-345F49E1ABB7}"/>
              </a:ext>
            </a:extLst>
          </p:cNvPr>
          <p:cNvPicPr>
            <a:picLocks noChangeAspect="1"/>
          </p:cNvPicPr>
          <p:nvPr/>
        </p:nvPicPr>
        <p:blipFill>
          <a:blip r:embed="rId4"/>
          <a:stretch>
            <a:fillRect/>
          </a:stretch>
        </p:blipFill>
        <p:spPr>
          <a:xfrm>
            <a:off x="852224" y="1074461"/>
            <a:ext cx="3410001" cy="3290019"/>
          </a:xfrm>
          <a:prstGeom prst="rect">
            <a:avLst/>
          </a:prstGeom>
        </p:spPr>
      </p:pic>
      <p:sp>
        <p:nvSpPr>
          <p:cNvPr id="23" name="テキスト ボックス 22">
            <a:extLst>
              <a:ext uri="{FF2B5EF4-FFF2-40B4-BE49-F238E27FC236}">
                <a16:creationId xmlns:a16="http://schemas.microsoft.com/office/drawing/2014/main" id="{B67ABEA3-779A-4562-B55A-2AE18F0FA40D}"/>
              </a:ext>
            </a:extLst>
          </p:cNvPr>
          <p:cNvSpPr txBox="1"/>
          <p:nvPr/>
        </p:nvSpPr>
        <p:spPr>
          <a:xfrm>
            <a:off x="852224" y="3941406"/>
            <a:ext cx="3300904" cy="369332"/>
          </a:xfrm>
          <a:prstGeom prst="rect">
            <a:avLst/>
          </a:prstGeom>
          <a:noFill/>
        </p:spPr>
        <p:txBody>
          <a:bodyPr wrap="none" rtlCol="0">
            <a:spAutoFit/>
          </a:bodyPr>
          <a:lstStyle/>
          <a:p>
            <a:r>
              <a:rPr kumimoji="1" lang="ja-JP" altLang="en-US" dirty="0">
                <a:solidFill>
                  <a:schemeClr val="bg1">
                    <a:lumMod val="95000"/>
                  </a:schemeClr>
                </a:solidFill>
              </a:rPr>
              <a:t>りゅうこつ座の</a:t>
            </a:r>
            <a:r>
              <a:rPr kumimoji="1" lang="en-US" altLang="ja-JP" dirty="0">
                <a:solidFill>
                  <a:schemeClr val="bg1">
                    <a:lumMod val="95000"/>
                  </a:schemeClr>
                </a:solidFill>
              </a:rPr>
              <a:t>WR31a</a:t>
            </a:r>
            <a:r>
              <a:rPr kumimoji="1" lang="ja-JP" altLang="en-US" dirty="0">
                <a:solidFill>
                  <a:schemeClr val="bg1">
                    <a:lumMod val="95000"/>
                  </a:schemeClr>
                </a:solidFill>
              </a:rPr>
              <a:t>（</a:t>
            </a:r>
            <a:r>
              <a:rPr kumimoji="1" lang="en-US" altLang="ja-JP" dirty="0">
                <a:solidFill>
                  <a:schemeClr val="bg1">
                    <a:lumMod val="95000"/>
                  </a:schemeClr>
                </a:solidFill>
              </a:rPr>
              <a:t>WR</a:t>
            </a:r>
            <a:r>
              <a:rPr kumimoji="1" lang="ja-JP" altLang="en-US" dirty="0">
                <a:solidFill>
                  <a:schemeClr val="bg1">
                    <a:lumMod val="95000"/>
                  </a:schemeClr>
                </a:solidFill>
              </a:rPr>
              <a:t>星）</a:t>
            </a:r>
          </a:p>
        </p:txBody>
      </p:sp>
      <p:sp>
        <p:nvSpPr>
          <p:cNvPr id="6" name="正方形/長方形 5">
            <a:extLst>
              <a:ext uri="{FF2B5EF4-FFF2-40B4-BE49-F238E27FC236}">
                <a16:creationId xmlns:a16="http://schemas.microsoft.com/office/drawing/2014/main" id="{989DFE28-B63B-4D97-8DAB-12E8AFB937F0}"/>
              </a:ext>
            </a:extLst>
          </p:cNvPr>
          <p:cNvSpPr/>
          <p:nvPr/>
        </p:nvSpPr>
        <p:spPr>
          <a:xfrm>
            <a:off x="2982699" y="1046766"/>
            <a:ext cx="1329210" cy="253916"/>
          </a:xfrm>
          <a:prstGeom prst="rect">
            <a:avLst/>
          </a:prstGeom>
        </p:spPr>
        <p:txBody>
          <a:bodyPr wrap="none">
            <a:spAutoFit/>
          </a:bodyPr>
          <a:lstStyle/>
          <a:p>
            <a:r>
              <a:rPr lang="en-US" altLang="ja-JP" sz="1050" dirty="0">
                <a:solidFill>
                  <a:schemeClr val="bg1">
                    <a:lumMod val="95000"/>
                  </a:schemeClr>
                </a:solidFill>
              </a:rPr>
              <a:t>ESA/Hubble &amp; NASA</a:t>
            </a:r>
            <a:endParaRPr lang="ja-JP" altLang="en-US" sz="1050" dirty="0">
              <a:solidFill>
                <a:schemeClr val="bg1">
                  <a:lumMod val="95000"/>
                </a:schemeClr>
              </a:solidFill>
            </a:endParaRPr>
          </a:p>
        </p:txBody>
      </p:sp>
    </p:spTree>
    <p:extLst>
      <p:ext uri="{BB962C8B-B14F-4D97-AF65-F5344CB8AC3E}">
        <p14:creationId xmlns:p14="http://schemas.microsoft.com/office/powerpoint/2010/main" val="267957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781BD34-E78C-4D9E-A7BA-4D08A778AA16}"/>
              </a:ext>
            </a:extLst>
          </p:cNvPr>
          <p:cNvSpPr txBox="1"/>
          <p:nvPr/>
        </p:nvSpPr>
        <p:spPr>
          <a:xfrm>
            <a:off x="258792" y="229449"/>
            <a:ext cx="4801314"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星周塵存在の直接証拠</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nvGrpSpPr>
          <p:cNvPr id="8" name="グループ化 7">
            <a:extLst>
              <a:ext uri="{FF2B5EF4-FFF2-40B4-BE49-F238E27FC236}">
                <a16:creationId xmlns:a16="http://schemas.microsoft.com/office/drawing/2014/main" id="{F86FD455-57AB-4F72-82D7-2C4D20BB2C15}"/>
              </a:ext>
            </a:extLst>
          </p:cNvPr>
          <p:cNvGrpSpPr/>
          <p:nvPr/>
        </p:nvGrpSpPr>
        <p:grpSpPr>
          <a:xfrm>
            <a:off x="1425657" y="1664338"/>
            <a:ext cx="6804000" cy="4762800"/>
            <a:chOff x="734777" y="1687680"/>
            <a:chExt cx="6804000" cy="4762800"/>
          </a:xfrm>
        </p:grpSpPr>
        <p:grpSp>
          <p:nvGrpSpPr>
            <p:cNvPr id="6" name="グループ化 5">
              <a:extLst>
                <a:ext uri="{FF2B5EF4-FFF2-40B4-BE49-F238E27FC236}">
                  <a16:creationId xmlns:a16="http://schemas.microsoft.com/office/drawing/2014/main" id="{A2AE215E-0A7A-4110-9EA5-147F4120E8B8}"/>
                </a:ext>
              </a:extLst>
            </p:cNvPr>
            <p:cNvGrpSpPr/>
            <p:nvPr/>
          </p:nvGrpSpPr>
          <p:grpSpPr>
            <a:xfrm>
              <a:off x="734777" y="1687680"/>
              <a:ext cx="6804000" cy="4762800"/>
              <a:chOff x="1322400" y="1601264"/>
              <a:chExt cx="6804000" cy="4762800"/>
            </a:xfrm>
          </p:grpSpPr>
          <p:grpSp>
            <p:nvGrpSpPr>
              <p:cNvPr id="21" name="グループ化 20">
                <a:extLst>
                  <a:ext uri="{FF2B5EF4-FFF2-40B4-BE49-F238E27FC236}">
                    <a16:creationId xmlns:a16="http://schemas.microsoft.com/office/drawing/2014/main" id="{BB884967-94CD-4444-895B-929685325B97}"/>
                  </a:ext>
                </a:extLst>
              </p:cNvPr>
              <p:cNvGrpSpPr/>
              <p:nvPr/>
            </p:nvGrpSpPr>
            <p:grpSpPr>
              <a:xfrm>
                <a:off x="3217156" y="1755552"/>
                <a:ext cx="948804" cy="4176464"/>
                <a:chOff x="3047132" y="1196752"/>
                <a:chExt cx="948804" cy="4176464"/>
              </a:xfrm>
              <a:solidFill>
                <a:schemeClr val="bg1"/>
              </a:solidFill>
            </p:grpSpPr>
            <p:cxnSp>
              <p:nvCxnSpPr>
                <p:cNvPr id="24" name="直線コネクタ 23">
                  <a:extLst>
                    <a:ext uri="{FF2B5EF4-FFF2-40B4-BE49-F238E27FC236}">
                      <a16:creationId xmlns:a16="http://schemas.microsoft.com/office/drawing/2014/main" id="{126648AC-0B6D-49CF-81B9-60DF36452D33}"/>
                    </a:ext>
                  </a:extLst>
                </p:cNvPr>
                <p:cNvCxnSpPr/>
                <p:nvPr/>
              </p:nvCxnSpPr>
              <p:spPr>
                <a:xfrm>
                  <a:off x="3047132" y="1196752"/>
                  <a:ext cx="0" cy="4176464"/>
                </a:xfrm>
                <a:prstGeom prst="line">
                  <a:avLst/>
                </a:prstGeom>
                <a:grpFill/>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26A2D7B3-B7B5-4F2A-BFB4-731DE7C6D72D}"/>
                    </a:ext>
                  </a:extLst>
                </p:cNvPr>
                <p:cNvCxnSpPr/>
                <p:nvPr/>
              </p:nvCxnSpPr>
              <p:spPr>
                <a:xfrm>
                  <a:off x="3995936" y="1196752"/>
                  <a:ext cx="0" cy="4176464"/>
                </a:xfrm>
                <a:prstGeom prst="line">
                  <a:avLst/>
                </a:prstGeom>
                <a:grpFill/>
                <a:ln w="127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26" name="図 25">
                <a:extLst>
                  <a:ext uri="{FF2B5EF4-FFF2-40B4-BE49-F238E27FC236}">
                    <a16:creationId xmlns:a16="http://schemas.microsoft.com/office/drawing/2014/main" id="{410C4E33-CF7C-48F9-AD1C-0CD1558ED6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2400" y="1601264"/>
                <a:ext cx="6804000" cy="4762800"/>
              </a:xfrm>
              <a:prstGeom prst="rect">
                <a:avLst/>
              </a:prstGeom>
              <a:solidFill>
                <a:schemeClr val="bg1"/>
              </a:solidFill>
            </p:spPr>
          </p:pic>
          <p:grpSp>
            <p:nvGrpSpPr>
              <p:cNvPr id="27" name="グループ化 26">
                <a:extLst>
                  <a:ext uri="{FF2B5EF4-FFF2-40B4-BE49-F238E27FC236}">
                    <a16:creationId xmlns:a16="http://schemas.microsoft.com/office/drawing/2014/main" id="{25C44AAA-78B1-48BC-9F65-A52E22F6EA80}"/>
                  </a:ext>
                </a:extLst>
              </p:cNvPr>
              <p:cNvGrpSpPr/>
              <p:nvPr/>
            </p:nvGrpSpPr>
            <p:grpSpPr>
              <a:xfrm>
                <a:off x="2113124" y="3561080"/>
                <a:ext cx="4372805" cy="2415540"/>
                <a:chOff x="1943100" y="3002280"/>
                <a:chExt cx="4372805" cy="2415540"/>
              </a:xfrm>
              <a:noFill/>
            </p:grpSpPr>
            <p:pic>
              <p:nvPicPr>
                <p:cNvPr id="28" name="図 27">
                  <a:extLst>
                    <a:ext uri="{FF2B5EF4-FFF2-40B4-BE49-F238E27FC236}">
                      <a16:creationId xmlns:a16="http://schemas.microsoft.com/office/drawing/2014/main" id="{AD33A073-7122-4827-BEA9-D12DE37613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81" t="7847" r="7035" b="7700"/>
                <a:stretch/>
              </p:blipFill>
              <p:spPr>
                <a:xfrm>
                  <a:off x="1943100" y="3002280"/>
                  <a:ext cx="3337560" cy="2415540"/>
                </a:xfrm>
                <a:prstGeom prst="rect">
                  <a:avLst/>
                </a:prstGeom>
                <a:grpFill/>
              </p:spPr>
            </p:pic>
            <p:sp>
              <p:nvSpPr>
                <p:cNvPr id="29" name="テキスト ボックス 28">
                  <a:extLst>
                    <a:ext uri="{FF2B5EF4-FFF2-40B4-BE49-F238E27FC236}">
                      <a16:creationId xmlns:a16="http://schemas.microsoft.com/office/drawing/2014/main" id="{41459126-39FF-432B-9003-CFB74E19D6DF}"/>
                    </a:ext>
                  </a:extLst>
                </p:cNvPr>
                <p:cNvSpPr txBox="1"/>
                <p:nvPr/>
              </p:nvSpPr>
              <p:spPr>
                <a:xfrm>
                  <a:off x="4453792" y="4943312"/>
                  <a:ext cx="1862113" cy="276999"/>
                </a:xfrm>
                <a:prstGeom prst="rect">
                  <a:avLst/>
                </a:prstGeom>
                <a:grpFill/>
              </p:spPr>
              <p:txBody>
                <a:bodyPr wrap="none" rtlCol="0">
                  <a:spAutoFit/>
                </a:bodyPr>
                <a:lstStyle/>
                <a:p>
                  <a:r>
                    <a:rPr lang="ja-JP" altLang="en-US" sz="1200" dirty="0">
                      <a:solidFill>
                        <a:srgbClr val="071CB9"/>
                      </a:solidFill>
                      <a:latin typeface="源ノ角ゴシック JP Light" pitchFamily="34" charset="-128"/>
                      <a:ea typeface="源ノ角ゴシック JP Light" pitchFamily="34" charset="-128"/>
                    </a:rPr>
                    <a:t>青曲線：非晶質</a:t>
                  </a:r>
                  <a:r>
                    <a:rPr lang="en-US" altLang="ja-JP" sz="1200" dirty="0">
                      <a:solidFill>
                        <a:srgbClr val="071CB9"/>
                      </a:solidFill>
                      <a:latin typeface="源ノ角ゴシック JP Light" pitchFamily="34" charset="-128"/>
                      <a:ea typeface="源ノ角ゴシック JP Light" pitchFamily="34" charset="-128"/>
                    </a:rPr>
                    <a:t>Enstatite</a:t>
                  </a:r>
                </a:p>
              </p:txBody>
            </p:sp>
          </p:grpSp>
        </p:grpSp>
        <p:pic>
          <p:nvPicPr>
            <p:cNvPr id="31" name="図 30">
              <a:extLst>
                <a:ext uri="{FF2B5EF4-FFF2-40B4-BE49-F238E27FC236}">
                  <a16:creationId xmlns:a16="http://schemas.microsoft.com/office/drawing/2014/main" id="{030EEF5F-2110-4D8C-87AD-9B6679CC5892}"/>
                </a:ext>
              </a:extLst>
            </p:cNvPr>
            <p:cNvPicPr preferRelativeResize="0">
              <a:picLocks noChangeAspect="1"/>
            </p:cNvPicPr>
            <p:nvPr/>
          </p:nvPicPr>
          <p:blipFill rotWithShape="1">
            <a:blip r:embed="rId4">
              <a:extLst>
                <a:ext uri="{28A0092B-C50C-407E-A947-70E740481C1C}">
                  <a14:useLocalDpi xmlns:a14="http://schemas.microsoft.com/office/drawing/2010/main" val="0"/>
                </a:ext>
              </a:extLst>
            </a:blip>
            <a:srcRect l="11002" t="7340" r="8998" b="8572"/>
            <a:stretch/>
          </p:blipFill>
          <p:spPr>
            <a:xfrm>
              <a:off x="4647813" y="1707069"/>
              <a:ext cx="2880000" cy="2160000"/>
            </a:xfrm>
            <a:prstGeom prst="rect">
              <a:avLst/>
            </a:prstGeom>
            <a:ln w="25400">
              <a:noFill/>
            </a:ln>
          </p:spPr>
        </p:pic>
      </p:grpSp>
      <p:sp>
        <p:nvSpPr>
          <p:cNvPr id="7" name="テキスト ボックス 6">
            <a:extLst>
              <a:ext uri="{FF2B5EF4-FFF2-40B4-BE49-F238E27FC236}">
                <a16:creationId xmlns:a16="http://schemas.microsoft.com/office/drawing/2014/main" id="{DAB842EC-3ECF-4F12-87BA-7A773BF01DC5}"/>
              </a:ext>
            </a:extLst>
          </p:cNvPr>
          <p:cNvSpPr txBox="1"/>
          <p:nvPr/>
        </p:nvSpPr>
        <p:spPr>
          <a:xfrm>
            <a:off x="258792" y="1102727"/>
            <a:ext cx="6032421" cy="461665"/>
          </a:xfrm>
          <a:prstGeom prst="rect">
            <a:avLst/>
          </a:prstGeom>
          <a:noFill/>
        </p:spPr>
        <p:txBody>
          <a:bodyPr wrap="none" rtlCol="0">
            <a:spAutoFit/>
          </a:bodyPr>
          <a:lstStyle/>
          <a:p>
            <a:r>
              <a:rPr kumimoji="1" lang="ja-JP" altLang="en-US" sz="2400" dirty="0">
                <a:solidFill>
                  <a:schemeClr val="bg1">
                    <a:lumMod val="95000"/>
                  </a:schemeClr>
                </a:solidFill>
              </a:rPr>
              <a:t>はくちょう座</a:t>
            </a:r>
            <a:r>
              <a:rPr kumimoji="1" lang="en-US" altLang="ja-JP" sz="2400" dirty="0">
                <a:solidFill>
                  <a:schemeClr val="bg1">
                    <a:lumMod val="95000"/>
                  </a:schemeClr>
                </a:solidFill>
              </a:rPr>
              <a:t>Z</a:t>
            </a:r>
            <a:r>
              <a:rPr kumimoji="1" lang="ja-JP" altLang="en-US" sz="2400" dirty="0">
                <a:solidFill>
                  <a:schemeClr val="bg1">
                    <a:lumMod val="95000"/>
                  </a:schemeClr>
                </a:solidFill>
              </a:rPr>
              <a:t>星</a:t>
            </a:r>
            <a:r>
              <a:rPr kumimoji="1" lang="en-US" altLang="ja-JP" sz="2400" dirty="0">
                <a:solidFill>
                  <a:schemeClr val="bg1">
                    <a:lumMod val="95000"/>
                  </a:schemeClr>
                </a:solidFill>
              </a:rPr>
              <a:t>(AGB</a:t>
            </a:r>
            <a:r>
              <a:rPr kumimoji="1" lang="ja-JP" altLang="en-US" sz="2400" dirty="0">
                <a:solidFill>
                  <a:schemeClr val="bg1">
                    <a:lumMod val="95000"/>
                  </a:schemeClr>
                </a:solidFill>
              </a:rPr>
              <a:t>星</a:t>
            </a:r>
            <a:r>
              <a:rPr kumimoji="1" lang="en-US" altLang="ja-JP" sz="2400" dirty="0">
                <a:solidFill>
                  <a:schemeClr val="bg1">
                    <a:lumMod val="95000"/>
                  </a:schemeClr>
                </a:solidFill>
              </a:rPr>
              <a:t>)</a:t>
            </a:r>
            <a:r>
              <a:rPr kumimoji="1" lang="ja-JP" altLang="en-US" sz="2400" dirty="0">
                <a:solidFill>
                  <a:schemeClr val="bg1">
                    <a:lumMod val="95000"/>
                  </a:schemeClr>
                </a:solidFill>
              </a:rPr>
              <a:t>の赤外スペクトル</a:t>
            </a:r>
          </a:p>
        </p:txBody>
      </p:sp>
      <p:sp>
        <p:nvSpPr>
          <p:cNvPr id="11" name="テキスト ボックス 10">
            <a:extLst>
              <a:ext uri="{FF2B5EF4-FFF2-40B4-BE49-F238E27FC236}">
                <a16:creationId xmlns:a16="http://schemas.microsoft.com/office/drawing/2014/main" id="{CE39CC10-CBC1-4890-8A5E-4F1016D6D7AD}"/>
              </a:ext>
            </a:extLst>
          </p:cNvPr>
          <p:cNvSpPr txBox="1"/>
          <p:nvPr/>
        </p:nvSpPr>
        <p:spPr>
          <a:xfrm>
            <a:off x="6608700" y="6427138"/>
            <a:ext cx="1620957" cy="338554"/>
          </a:xfrm>
          <a:prstGeom prst="rect">
            <a:avLst/>
          </a:prstGeom>
          <a:noFill/>
        </p:spPr>
        <p:txBody>
          <a:bodyPr wrap="none" rtlCol="0">
            <a:spAutoFit/>
          </a:bodyPr>
          <a:lstStyle/>
          <a:p>
            <a:r>
              <a:rPr kumimoji="1" lang="ja-JP" altLang="en-US" sz="1600" dirty="0">
                <a:solidFill>
                  <a:schemeClr val="bg1"/>
                </a:solidFill>
              </a:rPr>
              <a:t>協力：橘・梅内</a:t>
            </a:r>
          </a:p>
        </p:txBody>
      </p:sp>
      <p:sp>
        <p:nvSpPr>
          <p:cNvPr id="2" name="テキスト ボックス 1">
            <a:extLst>
              <a:ext uri="{FF2B5EF4-FFF2-40B4-BE49-F238E27FC236}">
                <a16:creationId xmlns:a16="http://schemas.microsoft.com/office/drawing/2014/main" id="{2D3E8F96-8E5D-45D8-BC8A-4EDADA3B819D}"/>
              </a:ext>
            </a:extLst>
          </p:cNvPr>
          <p:cNvSpPr txBox="1"/>
          <p:nvPr/>
        </p:nvSpPr>
        <p:spPr>
          <a:xfrm>
            <a:off x="7272898" y="1664338"/>
            <a:ext cx="954107" cy="276999"/>
          </a:xfrm>
          <a:prstGeom prst="rect">
            <a:avLst/>
          </a:prstGeom>
          <a:noFill/>
        </p:spPr>
        <p:txBody>
          <a:bodyPr wrap="none" rtlCol="0">
            <a:spAutoFit/>
          </a:bodyPr>
          <a:lstStyle/>
          <a:p>
            <a:r>
              <a:rPr kumimoji="1" lang="en-US" altLang="ja-JP" sz="1200" dirty="0">
                <a:solidFill>
                  <a:schemeClr val="bg1">
                    <a:lumMod val="95000"/>
                  </a:schemeClr>
                </a:solidFill>
              </a:rPr>
              <a:t>skymap.org</a:t>
            </a:r>
            <a:endParaRPr kumimoji="1" lang="ja-JP" altLang="en-US" sz="1200" dirty="0">
              <a:solidFill>
                <a:schemeClr val="bg1">
                  <a:lumMod val="95000"/>
                </a:schemeClr>
              </a:solidFill>
            </a:endParaRPr>
          </a:p>
        </p:txBody>
      </p:sp>
    </p:spTree>
    <p:extLst>
      <p:ext uri="{BB962C8B-B14F-4D97-AF65-F5344CB8AC3E}">
        <p14:creationId xmlns:p14="http://schemas.microsoft.com/office/powerpoint/2010/main" val="143972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0BAB7F8-FDF7-4C6E-9157-853E809168A7}"/>
              </a:ext>
            </a:extLst>
          </p:cNvPr>
          <p:cNvSpPr txBox="1"/>
          <p:nvPr/>
        </p:nvSpPr>
        <p:spPr>
          <a:xfrm>
            <a:off x="1658382" y="2859613"/>
            <a:ext cx="5827236" cy="1138773"/>
          </a:xfrm>
          <a:prstGeom prst="rect">
            <a:avLst/>
          </a:prstGeom>
          <a:noFill/>
        </p:spPr>
        <p:txBody>
          <a:bodyPr wrap="none" rtlCol="0">
            <a:spAutoFit/>
          </a:bodyPr>
          <a:lstStyle/>
          <a:p>
            <a:pPr algn="ctr"/>
            <a:r>
              <a:rPr kumimoji="1" lang="ja-JP" altLang="en-US" sz="2800" dirty="0">
                <a:solidFill>
                  <a:schemeClr val="bg1"/>
                </a:solidFill>
              </a:rPr>
              <a:t>第</a:t>
            </a:r>
            <a:r>
              <a:rPr kumimoji="1" lang="en-US" altLang="ja-JP" sz="2800" dirty="0">
                <a:solidFill>
                  <a:schemeClr val="bg1"/>
                </a:solidFill>
              </a:rPr>
              <a:t>3</a:t>
            </a:r>
            <a:r>
              <a:rPr kumimoji="1" lang="ja-JP" altLang="en-US" sz="2800" dirty="0">
                <a:solidFill>
                  <a:schemeClr val="bg1"/>
                </a:solidFill>
              </a:rPr>
              <a:t>章</a:t>
            </a:r>
            <a:endParaRPr kumimoji="1" lang="en-US" altLang="ja-JP" sz="2800" dirty="0">
              <a:solidFill>
                <a:schemeClr val="bg1"/>
              </a:solidFill>
            </a:endParaRPr>
          </a:p>
          <a:p>
            <a:r>
              <a:rPr kumimoji="1" lang="ja-JP" altLang="en-US" sz="4000" dirty="0">
                <a:solidFill>
                  <a:schemeClr val="bg1"/>
                </a:solidFill>
              </a:rPr>
              <a:t>太陽系の現在・未来と塵</a:t>
            </a:r>
          </a:p>
        </p:txBody>
      </p:sp>
    </p:spTree>
    <p:extLst>
      <p:ext uri="{BB962C8B-B14F-4D97-AF65-F5344CB8AC3E}">
        <p14:creationId xmlns:p14="http://schemas.microsoft.com/office/powerpoint/2010/main" val="187135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781BD34-E78C-4D9E-A7BA-4D08A778AA16}"/>
              </a:ext>
            </a:extLst>
          </p:cNvPr>
          <p:cNvSpPr txBox="1"/>
          <p:nvPr/>
        </p:nvSpPr>
        <p:spPr>
          <a:xfrm>
            <a:off x="258792" y="229449"/>
            <a:ext cx="156966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黄道光</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pic>
        <p:nvPicPr>
          <p:cNvPr id="20" name="図 19">
            <a:extLst>
              <a:ext uri="{FF2B5EF4-FFF2-40B4-BE49-F238E27FC236}">
                <a16:creationId xmlns:a16="http://schemas.microsoft.com/office/drawing/2014/main" id="{60D3EDAA-30CF-40DA-8CD4-A601FE217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92" y="1094502"/>
            <a:ext cx="6624089" cy="5534049"/>
          </a:xfrm>
          <a:prstGeom prst="rect">
            <a:avLst/>
          </a:prstGeom>
        </p:spPr>
      </p:pic>
      <p:sp>
        <p:nvSpPr>
          <p:cNvPr id="2" name="正方形/長方形 1">
            <a:extLst>
              <a:ext uri="{FF2B5EF4-FFF2-40B4-BE49-F238E27FC236}">
                <a16:creationId xmlns:a16="http://schemas.microsoft.com/office/drawing/2014/main" id="{007FA5CD-BEDC-42E9-AE90-C5D5653C9621}"/>
              </a:ext>
            </a:extLst>
          </p:cNvPr>
          <p:cNvSpPr/>
          <p:nvPr/>
        </p:nvSpPr>
        <p:spPr>
          <a:xfrm>
            <a:off x="5203802" y="4776870"/>
            <a:ext cx="3569646" cy="830997"/>
          </a:xfrm>
          <a:prstGeom prst="rect">
            <a:avLst/>
          </a:prstGeom>
        </p:spPr>
        <p:txBody>
          <a:bodyPr wrap="square">
            <a:spAutoFit/>
          </a:bodyPr>
          <a:lstStyle/>
          <a:p>
            <a:r>
              <a:rPr lang="ja-JP" altLang="en-US" sz="2400" dirty="0">
                <a:solidFill>
                  <a:schemeClr val="bg1">
                    <a:lumMod val="95000"/>
                  </a:schemeClr>
                </a:solidFill>
                <a:latin typeface="Arial" panose="020B0604020202020204" pitchFamily="34" charset="0"/>
              </a:rPr>
              <a:t>惑星間塵が</a:t>
            </a:r>
            <a:endParaRPr lang="en-US" altLang="ja-JP" sz="2400" dirty="0">
              <a:solidFill>
                <a:schemeClr val="bg1">
                  <a:lumMod val="95000"/>
                </a:schemeClr>
              </a:solidFill>
              <a:latin typeface="Arial" panose="020B0604020202020204" pitchFamily="34" charset="0"/>
            </a:endParaRPr>
          </a:p>
          <a:p>
            <a:r>
              <a:rPr lang="ja-JP" altLang="en-US" sz="2400" dirty="0">
                <a:solidFill>
                  <a:schemeClr val="bg1">
                    <a:lumMod val="95000"/>
                  </a:schemeClr>
                </a:solidFill>
                <a:latin typeface="Arial" panose="020B0604020202020204" pitchFamily="34" charset="0"/>
              </a:rPr>
              <a:t>黄道付近に分布している</a:t>
            </a:r>
            <a:endParaRPr lang="ja-JP" altLang="en-US" sz="2400" dirty="0">
              <a:solidFill>
                <a:schemeClr val="bg1">
                  <a:lumMod val="95000"/>
                </a:schemeClr>
              </a:solidFill>
            </a:endParaRPr>
          </a:p>
        </p:txBody>
      </p:sp>
    </p:spTree>
    <p:extLst>
      <p:ext uri="{BB962C8B-B14F-4D97-AF65-F5344CB8AC3E}">
        <p14:creationId xmlns:p14="http://schemas.microsoft.com/office/powerpoint/2010/main" val="104110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781BD34-E78C-4D9E-A7BA-4D08A778AA16}"/>
              </a:ext>
            </a:extLst>
          </p:cNvPr>
          <p:cNvSpPr txBox="1"/>
          <p:nvPr/>
        </p:nvSpPr>
        <p:spPr>
          <a:xfrm>
            <a:off x="258792" y="229449"/>
            <a:ext cx="341632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惑星間塵の寿命</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nvGrpSpPr>
          <p:cNvPr id="17" name="グループ化 16">
            <a:extLst>
              <a:ext uri="{FF2B5EF4-FFF2-40B4-BE49-F238E27FC236}">
                <a16:creationId xmlns:a16="http://schemas.microsoft.com/office/drawing/2014/main" id="{C925B646-805C-4629-9E2B-DCE1D4BB8524}"/>
              </a:ext>
            </a:extLst>
          </p:cNvPr>
          <p:cNvGrpSpPr/>
          <p:nvPr/>
        </p:nvGrpSpPr>
        <p:grpSpPr>
          <a:xfrm>
            <a:off x="2534448" y="1722880"/>
            <a:ext cx="3718049" cy="3374534"/>
            <a:chOff x="-42937" y="1301503"/>
            <a:chExt cx="3718049" cy="3374534"/>
          </a:xfrm>
        </p:grpSpPr>
        <p:grpSp>
          <p:nvGrpSpPr>
            <p:cNvPr id="8" name="グループ化 7">
              <a:extLst>
                <a:ext uri="{FF2B5EF4-FFF2-40B4-BE49-F238E27FC236}">
                  <a16:creationId xmlns:a16="http://schemas.microsoft.com/office/drawing/2014/main" id="{3777AB04-00A9-410E-8EB0-72FA14D6BB4D}"/>
                </a:ext>
              </a:extLst>
            </p:cNvPr>
            <p:cNvGrpSpPr/>
            <p:nvPr/>
          </p:nvGrpSpPr>
          <p:grpSpPr>
            <a:xfrm>
              <a:off x="3329672" y="2250440"/>
              <a:ext cx="345440" cy="1523997"/>
              <a:chOff x="3329672" y="2250440"/>
              <a:chExt cx="345440" cy="1523997"/>
            </a:xfrm>
          </p:grpSpPr>
          <p:sp>
            <p:nvSpPr>
              <p:cNvPr id="3" name="楕円 2">
                <a:extLst>
                  <a:ext uri="{FF2B5EF4-FFF2-40B4-BE49-F238E27FC236}">
                    <a16:creationId xmlns:a16="http://schemas.microsoft.com/office/drawing/2014/main" id="{5FBCF2C6-5182-4702-85B4-1151DE56EE17}"/>
                  </a:ext>
                </a:extLst>
              </p:cNvPr>
              <p:cNvSpPr/>
              <p:nvPr/>
            </p:nvSpPr>
            <p:spPr>
              <a:xfrm>
                <a:off x="3329672" y="3429000"/>
                <a:ext cx="345440" cy="345437"/>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endParaRPr>
              </a:p>
            </p:txBody>
          </p:sp>
          <p:cxnSp>
            <p:nvCxnSpPr>
              <p:cNvPr id="6" name="直線矢印コネクタ 5">
                <a:extLst>
                  <a:ext uri="{FF2B5EF4-FFF2-40B4-BE49-F238E27FC236}">
                    <a16:creationId xmlns:a16="http://schemas.microsoft.com/office/drawing/2014/main" id="{1E5FAC34-B232-45C4-B984-29CA1AE8F010}"/>
                  </a:ext>
                </a:extLst>
              </p:cNvPr>
              <p:cNvCxnSpPr/>
              <p:nvPr/>
            </p:nvCxnSpPr>
            <p:spPr>
              <a:xfrm flipV="1">
                <a:off x="3502392" y="2250440"/>
                <a:ext cx="0" cy="117856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grpSp>
        <p:grpSp>
          <p:nvGrpSpPr>
            <p:cNvPr id="7" name="グループ化 6">
              <a:extLst>
                <a:ext uri="{FF2B5EF4-FFF2-40B4-BE49-F238E27FC236}">
                  <a16:creationId xmlns:a16="http://schemas.microsoft.com/office/drawing/2014/main" id="{75E8EB29-53DC-4F16-A9FD-96C5978DCF08}"/>
                </a:ext>
              </a:extLst>
            </p:cNvPr>
            <p:cNvGrpSpPr/>
            <p:nvPr/>
          </p:nvGrpSpPr>
          <p:grpSpPr>
            <a:xfrm>
              <a:off x="529254" y="3337558"/>
              <a:ext cx="1178560" cy="528320"/>
              <a:chOff x="1377672" y="3672840"/>
              <a:chExt cx="1178560" cy="528320"/>
            </a:xfrm>
          </p:grpSpPr>
          <p:cxnSp>
            <p:nvCxnSpPr>
              <p:cNvPr id="9" name="直線矢印コネクタ 8">
                <a:extLst>
                  <a:ext uri="{FF2B5EF4-FFF2-40B4-BE49-F238E27FC236}">
                    <a16:creationId xmlns:a16="http://schemas.microsoft.com/office/drawing/2014/main" id="{7E6E1B0D-86E5-4690-93B3-1458D150AAAE}"/>
                  </a:ext>
                </a:extLst>
              </p:cNvPr>
              <p:cNvCxnSpPr>
                <a:cxnSpLocks/>
              </p:cNvCxnSpPr>
              <p:nvPr/>
            </p:nvCxnSpPr>
            <p:spPr>
              <a:xfrm rot="5400000" flipV="1">
                <a:off x="1966952" y="3083560"/>
                <a:ext cx="0" cy="1178560"/>
              </a:xfrm>
              <a:prstGeom prst="straightConnector1">
                <a:avLst/>
              </a:prstGeom>
              <a:ln w="25400">
                <a:solidFill>
                  <a:schemeClr val="accent4">
                    <a:lumMod val="20000"/>
                    <a:lumOff val="80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540A5CAA-D977-4CAB-868D-97A68B63548D}"/>
                  </a:ext>
                </a:extLst>
              </p:cNvPr>
              <p:cNvCxnSpPr>
                <a:cxnSpLocks/>
              </p:cNvCxnSpPr>
              <p:nvPr/>
            </p:nvCxnSpPr>
            <p:spPr>
              <a:xfrm rot="5400000" flipV="1">
                <a:off x="1966952" y="3347720"/>
                <a:ext cx="0" cy="1178560"/>
              </a:xfrm>
              <a:prstGeom prst="straightConnector1">
                <a:avLst/>
              </a:prstGeom>
              <a:ln w="25400">
                <a:solidFill>
                  <a:schemeClr val="accent4">
                    <a:lumMod val="20000"/>
                    <a:lumOff val="80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46E0F0D1-C040-4C28-8F79-43B43E85B76E}"/>
                  </a:ext>
                </a:extLst>
              </p:cNvPr>
              <p:cNvCxnSpPr>
                <a:cxnSpLocks/>
              </p:cNvCxnSpPr>
              <p:nvPr/>
            </p:nvCxnSpPr>
            <p:spPr>
              <a:xfrm rot="5400000" flipV="1">
                <a:off x="1966952" y="3611880"/>
                <a:ext cx="0" cy="1178560"/>
              </a:xfrm>
              <a:prstGeom prst="straightConnector1">
                <a:avLst/>
              </a:prstGeom>
              <a:ln w="25400">
                <a:solidFill>
                  <a:schemeClr val="accent4">
                    <a:lumMod val="20000"/>
                    <a:lumOff val="80000"/>
                  </a:schemeClr>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13" name="グループ化 12">
              <a:extLst>
                <a:ext uri="{FF2B5EF4-FFF2-40B4-BE49-F238E27FC236}">
                  <a16:creationId xmlns:a16="http://schemas.microsoft.com/office/drawing/2014/main" id="{49C54EBF-11F2-4B93-BDEC-4A4C80489796}"/>
                </a:ext>
              </a:extLst>
            </p:cNvPr>
            <p:cNvGrpSpPr/>
            <p:nvPr/>
          </p:nvGrpSpPr>
          <p:grpSpPr>
            <a:xfrm rot="714219">
              <a:off x="571069" y="2347934"/>
              <a:ext cx="1178560" cy="528320"/>
              <a:chOff x="1377672" y="3672840"/>
              <a:chExt cx="1178560" cy="528320"/>
            </a:xfrm>
          </p:grpSpPr>
          <p:cxnSp>
            <p:nvCxnSpPr>
              <p:cNvPr id="14" name="直線矢印コネクタ 13">
                <a:extLst>
                  <a:ext uri="{FF2B5EF4-FFF2-40B4-BE49-F238E27FC236}">
                    <a16:creationId xmlns:a16="http://schemas.microsoft.com/office/drawing/2014/main" id="{5AD2B88D-5604-4308-A3B3-500FC5F7DB39}"/>
                  </a:ext>
                </a:extLst>
              </p:cNvPr>
              <p:cNvCxnSpPr>
                <a:cxnSpLocks/>
              </p:cNvCxnSpPr>
              <p:nvPr/>
            </p:nvCxnSpPr>
            <p:spPr>
              <a:xfrm rot="5400000" flipV="1">
                <a:off x="1966952" y="3083560"/>
                <a:ext cx="0" cy="1178560"/>
              </a:xfrm>
              <a:prstGeom prst="straightConnector1">
                <a:avLst/>
              </a:prstGeom>
              <a:ln w="25400">
                <a:solidFill>
                  <a:schemeClr val="accent4">
                    <a:lumMod val="20000"/>
                    <a:lumOff val="80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DF64F6A0-D332-4723-8763-204254D282C3}"/>
                  </a:ext>
                </a:extLst>
              </p:cNvPr>
              <p:cNvCxnSpPr>
                <a:cxnSpLocks/>
              </p:cNvCxnSpPr>
              <p:nvPr/>
            </p:nvCxnSpPr>
            <p:spPr>
              <a:xfrm rot="5400000" flipV="1">
                <a:off x="1966952" y="3347720"/>
                <a:ext cx="0" cy="1178560"/>
              </a:xfrm>
              <a:prstGeom prst="straightConnector1">
                <a:avLst/>
              </a:prstGeom>
              <a:ln w="25400">
                <a:solidFill>
                  <a:schemeClr val="accent4">
                    <a:lumMod val="20000"/>
                    <a:lumOff val="80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D92C0D6C-C3D2-4631-AF8C-EA13AE0349F2}"/>
                  </a:ext>
                </a:extLst>
              </p:cNvPr>
              <p:cNvCxnSpPr>
                <a:cxnSpLocks/>
              </p:cNvCxnSpPr>
              <p:nvPr/>
            </p:nvCxnSpPr>
            <p:spPr>
              <a:xfrm rot="5400000" flipV="1">
                <a:off x="1966952" y="3611880"/>
                <a:ext cx="0" cy="1178560"/>
              </a:xfrm>
              <a:prstGeom prst="straightConnector1">
                <a:avLst/>
              </a:prstGeom>
              <a:ln w="25400">
                <a:solidFill>
                  <a:schemeClr val="accent4">
                    <a:lumMod val="20000"/>
                    <a:lumOff val="80000"/>
                  </a:schemeClr>
                </a:solidFill>
                <a:tailEnd type="arrow" w="lg" len="lg"/>
              </a:ln>
            </p:spPr>
            <p:style>
              <a:lnRef idx="1">
                <a:schemeClr val="accent1"/>
              </a:lnRef>
              <a:fillRef idx="0">
                <a:schemeClr val="accent1"/>
              </a:fillRef>
              <a:effectRef idx="0">
                <a:schemeClr val="accent1"/>
              </a:effectRef>
              <a:fontRef idx="minor">
                <a:schemeClr val="tx1"/>
              </a:fontRef>
            </p:style>
          </p:cxnSp>
        </p:grpSp>
        <p:sp>
          <p:nvSpPr>
            <p:cNvPr id="12" name="テキスト ボックス 11">
              <a:extLst>
                <a:ext uri="{FF2B5EF4-FFF2-40B4-BE49-F238E27FC236}">
                  <a16:creationId xmlns:a16="http://schemas.microsoft.com/office/drawing/2014/main" id="{95792943-81E7-4A8F-80DE-04B9325527A1}"/>
                </a:ext>
              </a:extLst>
            </p:cNvPr>
            <p:cNvSpPr txBox="1"/>
            <p:nvPr/>
          </p:nvSpPr>
          <p:spPr>
            <a:xfrm>
              <a:off x="314117" y="4152817"/>
              <a:ext cx="1575995" cy="523220"/>
            </a:xfrm>
            <a:prstGeom prst="rect">
              <a:avLst/>
            </a:prstGeom>
            <a:noFill/>
          </p:spPr>
          <p:txBody>
            <a:bodyPr wrap="square" rtlCol="0">
              <a:spAutoFit/>
            </a:bodyPr>
            <a:lstStyle/>
            <a:p>
              <a:r>
                <a:rPr kumimoji="1" lang="ja-JP" altLang="en-US" sz="1400" dirty="0">
                  <a:solidFill>
                    <a:schemeClr val="bg1">
                      <a:lumMod val="95000"/>
                    </a:schemeClr>
                  </a:solidFill>
                </a:rPr>
                <a:t>静止系から見た太陽光ベクトル</a:t>
              </a:r>
            </a:p>
          </p:txBody>
        </p:sp>
        <p:sp>
          <p:nvSpPr>
            <p:cNvPr id="19" name="テキスト ボックス 18">
              <a:extLst>
                <a:ext uri="{FF2B5EF4-FFF2-40B4-BE49-F238E27FC236}">
                  <a16:creationId xmlns:a16="http://schemas.microsoft.com/office/drawing/2014/main" id="{3F901108-B550-4601-8D6A-9A4996E4F283}"/>
                </a:ext>
              </a:extLst>
            </p:cNvPr>
            <p:cNvSpPr txBox="1"/>
            <p:nvPr/>
          </p:nvSpPr>
          <p:spPr>
            <a:xfrm>
              <a:off x="-42937" y="1301503"/>
              <a:ext cx="2716817" cy="738664"/>
            </a:xfrm>
            <a:prstGeom prst="rect">
              <a:avLst/>
            </a:prstGeom>
            <a:noFill/>
          </p:spPr>
          <p:txBody>
            <a:bodyPr wrap="square" rtlCol="0">
              <a:spAutoFit/>
            </a:bodyPr>
            <a:lstStyle/>
            <a:p>
              <a:r>
                <a:rPr kumimoji="1" lang="ja-JP" altLang="en-US" sz="1400" dirty="0">
                  <a:solidFill>
                    <a:schemeClr val="bg1">
                      <a:lumMod val="95000"/>
                    </a:schemeClr>
                  </a:solidFill>
                </a:rPr>
                <a:t>移動する粒子から見た</a:t>
              </a:r>
              <a:endParaRPr kumimoji="1" lang="en-US" altLang="ja-JP" sz="1400" dirty="0">
                <a:solidFill>
                  <a:schemeClr val="bg1">
                    <a:lumMod val="95000"/>
                  </a:schemeClr>
                </a:solidFill>
              </a:endParaRPr>
            </a:p>
            <a:p>
              <a:r>
                <a:rPr kumimoji="1" lang="ja-JP" altLang="en-US" sz="1400" dirty="0">
                  <a:solidFill>
                    <a:schemeClr val="bg1">
                      <a:lumMod val="95000"/>
                    </a:schemeClr>
                  </a:solidFill>
                </a:rPr>
                <a:t>太陽光ベクトル</a:t>
              </a:r>
              <a:endParaRPr kumimoji="1" lang="en-US" altLang="ja-JP" sz="1400" dirty="0">
                <a:solidFill>
                  <a:schemeClr val="bg1">
                    <a:lumMod val="95000"/>
                  </a:schemeClr>
                </a:solidFill>
              </a:endParaRPr>
            </a:p>
            <a:p>
              <a:r>
                <a:rPr kumimoji="1" lang="en-US" altLang="ja-JP" sz="1400" dirty="0">
                  <a:solidFill>
                    <a:schemeClr val="bg1">
                      <a:lumMod val="95000"/>
                    </a:schemeClr>
                  </a:solidFill>
                </a:rPr>
                <a:t>…</a:t>
              </a:r>
              <a:r>
                <a:rPr kumimoji="1" lang="ja-JP" altLang="en-US" sz="1400" dirty="0">
                  <a:solidFill>
                    <a:schemeClr val="bg1">
                      <a:lumMod val="95000"/>
                    </a:schemeClr>
                  </a:solidFill>
                </a:rPr>
                <a:t>速度と反対方向の成分を持つ</a:t>
              </a:r>
            </a:p>
          </p:txBody>
        </p:sp>
      </p:grpSp>
      <p:sp>
        <p:nvSpPr>
          <p:cNvPr id="18" name="テキスト ボックス 17">
            <a:extLst>
              <a:ext uri="{FF2B5EF4-FFF2-40B4-BE49-F238E27FC236}">
                <a16:creationId xmlns:a16="http://schemas.microsoft.com/office/drawing/2014/main" id="{496C7A5B-DEBF-49C8-9F5D-D5F05A5B0229}"/>
              </a:ext>
            </a:extLst>
          </p:cNvPr>
          <p:cNvSpPr txBox="1"/>
          <p:nvPr/>
        </p:nvSpPr>
        <p:spPr>
          <a:xfrm>
            <a:off x="258792" y="1177259"/>
            <a:ext cx="8802410" cy="461665"/>
          </a:xfrm>
          <a:prstGeom prst="rect">
            <a:avLst/>
          </a:prstGeom>
          <a:noFill/>
        </p:spPr>
        <p:txBody>
          <a:bodyPr wrap="none" rtlCol="0">
            <a:spAutoFit/>
          </a:bodyPr>
          <a:lstStyle/>
          <a:p>
            <a:r>
              <a:rPr kumimoji="1" lang="en-US" altLang="ja-JP" sz="2400" dirty="0">
                <a:solidFill>
                  <a:schemeClr val="bg1">
                    <a:lumMod val="95000"/>
                  </a:schemeClr>
                </a:solidFill>
              </a:rPr>
              <a:t>Poynting-Robertson</a:t>
            </a:r>
            <a:r>
              <a:rPr kumimoji="1" lang="ja-JP" altLang="en-US" sz="2400" dirty="0">
                <a:solidFill>
                  <a:schemeClr val="bg1">
                    <a:lumMod val="95000"/>
                  </a:schemeClr>
                </a:solidFill>
              </a:rPr>
              <a:t>効果</a:t>
            </a:r>
            <a:r>
              <a:rPr kumimoji="1" lang="en-US" altLang="ja-JP" sz="2400" dirty="0">
                <a:solidFill>
                  <a:schemeClr val="bg1">
                    <a:lumMod val="95000"/>
                  </a:schemeClr>
                </a:solidFill>
              </a:rPr>
              <a:t>…</a:t>
            </a:r>
            <a:r>
              <a:rPr kumimoji="1" lang="ja-JP" altLang="en-US" sz="2400" dirty="0">
                <a:solidFill>
                  <a:schemeClr val="bg1">
                    <a:lumMod val="95000"/>
                  </a:schemeClr>
                </a:solidFill>
              </a:rPr>
              <a:t>ミクロンサイズ粒子に働く光圧抵抗</a:t>
            </a:r>
          </a:p>
        </p:txBody>
      </p:sp>
      <p:sp>
        <p:nvSpPr>
          <p:cNvPr id="21" name="テキスト ボックス 20">
            <a:extLst>
              <a:ext uri="{FF2B5EF4-FFF2-40B4-BE49-F238E27FC236}">
                <a16:creationId xmlns:a16="http://schemas.microsoft.com/office/drawing/2014/main" id="{5CFA19EB-09B8-44A0-8492-50DF0CD0AFFE}"/>
              </a:ext>
            </a:extLst>
          </p:cNvPr>
          <p:cNvSpPr txBox="1"/>
          <p:nvPr/>
        </p:nvSpPr>
        <p:spPr>
          <a:xfrm>
            <a:off x="1177861" y="5356509"/>
            <a:ext cx="6801862" cy="461665"/>
          </a:xfrm>
          <a:prstGeom prst="rect">
            <a:avLst/>
          </a:prstGeom>
          <a:noFill/>
        </p:spPr>
        <p:txBody>
          <a:bodyPr wrap="none" rtlCol="0">
            <a:spAutoFit/>
          </a:bodyPr>
          <a:lstStyle/>
          <a:p>
            <a:pPr algn="ctr"/>
            <a:r>
              <a:rPr kumimoji="1" lang="ja-JP" altLang="en-US" sz="2400" dirty="0">
                <a:solidFill>
                  <a:schemeClr val="bg1">
                    <a:lumMod val="95000"/>
                  </a:schemeClr>
                </a:solidFill>
              </a:rPr>
              <a:t>地球近傍にあるダストは</a:t>
            </a:r>
            <a:r>
              <a:rPr kumimoji="1" lang="en-US" altLang="ja-JP" sz="2400" dirty="0">
                <a:solidFill>
                  <a:schemeClr val="bg1">
                    <a:lumMod val="95000"/>
                  </a:schemeClr>
                </a:solidFill>
              </a:rPr>
              <a:t>10</a:t>
            </a:r>
            <a:r>
              <a:rPr kumimoji="1" lang="en-US" altLang="ja-JP" sz="2400" baseline="30000" dirty="0">
                <a:solidFill>
                  <a:schemeClr val="bg1">
                    <a:lumMod val="95000"/>
                  </a:schemeClr>
                </a:solidFill>
              </a:rPr>
              <a:t>3</a:t>
            </a:r>
            <a:r>
              <a:rPr kumimoji="1" lang="en-US" altLang="ja-JP" sz="2400" dirty="0">
                <a:solidFill>
                  <a:schemeClr val="bg1">
                    <a:lumMod val="95000"/>
                  </a:schemeClr>
                </a:solidFill>
              </a:rPr>
              <a:t>-10</a:t>
            </a:r>
            <a:r>
              <a:rPr kumimoji="1" lang="en-US" altLang="ja-JP" sz="2400" baseline="30000" dirty="0">
                <a:solidFill>
                  <a:schemeClr val="bg1">
                    <a:lumMod val="95000"/>
                  </a:schemeClr>
                </a:solidFill>
              </a:rPr>
              <a:t>5</a:t>
            </a:r>
            <a:r>
              <a:rPr kumimoji="1" lang="en-US" altLang="ja-JP" sz="2400" dirty="0">
                <a:solidFill>
                  <a:schemeClr val="bg1">
                    <a:lumMod val="95000"/>
                  </a:schemeClr>
                </a:solidFill>
              </a:rPr>
              <a:t>yr</a:t>
            </a:r>
            <a:r>
              <a:rPr kumimoji="1" lang="ja-JP" altLang="en-US" sz="2400" dirty="0">
                <a:solidFill>
                  <a:schemeClr val="bg1">
                    <a:lumMod val="95000"/>
                  </a:schemeClr>
                </a:solidFill>
              </a:rPr>
              <a:t>で太陽に落下</a:t>
            </a:r>
          </a:p>
        </p:txBody>
      </p:sp>
      <p:sp>
        <p:nvSpPr>
          <p:cNvPr id="22" name="テキスト ボックス 21">
            <a:extLst>
              <a:ext uri="{FF2B5EF4-FFF2-40B4-BE49-F238E27FC236}">
                <a16:creationId xmlns:a16="http://schemas.microsoft.com/office/drawing/2014/main" id="{94AF779F-C5BC-466C-9848-C6034132D09A}"/>
              </a:ext>
            </a:extLst>
          </p:cNvPr>
          <p:cNvSpPr txBox="1"/>
          <p:nvPr/>
        </p:nvSpPr>
        <p:spPr>
          <a:xfrm>
            <a:off x="747992" y="5939087"/>
            <a:ext cx="7661599" cy="738664"/>
          </a:xfrm>
          <a:prstGeom prst="rect">
            <a:avLst/>
          </a:prstGeom>
          <a:noFill/>
        </p:spPr>
        <p:txBody>
          <a:bodyPr wrap="square" rtlCol="0">
            <a:spAutoFit/>
          </a:bodyPr>
          <a:lstStyle/>
          <a:p>
            <a:r>
              <a:rPr kumimoji="1" lang="ja-JP" altLang="en-US" sz="2400" dirty="0">
                <a:solidFill>
                  <a:schemeClr val="bg1">
                    <a:lumMod val="95000"/>
                  </a:schemeClr>
                </a:solidFill>
              </a:rPr>
              <a:t>黄道光を維持するために</a:t>
            </a:r>
            <a:r>
              <a:rPr kumimoji="1" lang="en-US" altLang="ja-JP" sz="2400" dirty="0">
                <a:solidFill>
                  <a:schemeClr val="bg1">
                    <a:lumMod val="95000"/>
                  </a:schemeClr>
                </a:solidFill>
              </a:rPr>
              <a:t>29-53tons/s</a:t>
            </a:r>
            <a:r>
              <a:rPr kumimoji="1" lang="ja-JP" altLang="en-US" sz="2400" dirty="0">
                <a:solidFill>
                  <a:schemeClr val="bg1">
                    <a:lumMod val="95000"/>
                  </a:schemeClr>
                </a:solidFill>
              </a:rPr>
              <a:t>の供給があるはず</a:t>
            </a:r>
            <a:endParaRPr kumimoji="1" lang="en-US" altLang="ja-JP" sz="2400" dirty="0">
              <a:solidFill>
                <a:schemeClr val="bg1">
                  <a:lumMod val="95000"/>
                </a:schemeClr>
              </a:solidFill>
            </a:endParaRPr>
          </a:p>
          <a:p>
            <a:pPr algn="r"/>
            <a:r>
              <a:rPr kumimoji="1" lang="en-US" altLang="ja-JP" dirty="0">
                <a:solidFill>
                  <a:schemeClr val="bg1">
                    <a:lumMod val="95000"/>
                  </a:schemeClr>
                </a:solidFill>
              </a:rPr>
              <a:t>(Yang &amp; Ishiguro, 2018)</a:t>
            </a:r>
            <a:endParaRPr kumimoji="1" lang="ja-JP" altLang="en-US" dirty="0">
              <a:solidFill>
                <a:schemeClr val="bg1">
                  <a:lumMod val="95000"/>
                </a:schemeClr>
              </a:solidFill>
            </a:endParaRPr>
          </a:p>
        </p:txBody>
      </p:sp>
      <p:sp>
        <p:nvSpPr>
          <p:cNvPr id="2" name="テキスト ボックス 1">
            <a:extLst>
              <a:ext uri="{FF2B5EF4-FFF2-40B4-BE49-F238E27FC236}">
                <a16:creationId xmlns:a16="http://schemas.microsoft.com/office/drawing/2014/main" id="{61A720E2-8921-452F-9709-5253BA47750A}"/>
              </a:ext>
            </a:extLst>
          </p:cNvPr>
          <p:cNvSpPr txBox="1"/>
          <p:nvPr/>
        </p:nvSpPr>
        <p:spPr>
          <a:xfrm>
            <a:off x="6108921" y="3155020"/>
            <a:ext cx="1107996" cy="369332"/>
          </a:xfrm>
          <a:prstGeom prst="rect">
            <a:avLst/>
          </a:prstGeom>
          <a:noFill/>
        </p:spPr>
        <p:txBody>
          <a:bodyPr wrap="none" rtlCol="0">
            <a:spAutoFit/>
          </a:bodyPr>
          <a:lstStyle/>
          <a:p>
            <a:r>
              <a:rPr kumimoji="1" lang="ja-JP" altLang="en-US" dirty="0">
                <a:solidFill>
                  <a:schemeClr val="bg1">
                    <a:lumMod val="95000"/>
                  </a:schemeClr>
                </a:solidFill>
              </a:rPr>
              <a:t>公転方向</a:t>
            </a:r>
          </a:p>
        </p:txBody>
      </p:sp>
    </p:spTree>
    <p:extLst>
      <p:ext uri="{BB962C8B-B14F-4D97-AF65-F5344CB8AC3E}">
        <p14:creationId xmlns:p14="http://schemas.microsoft.com/office/powerpoint/2010/main" val="341435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781BD34-E78C-4D9E-A7BA-4D08A778AA16}"/>
              </a:ext>
            </a:extLst>
          </p:cNvPr>
          <p:cNvSpPr txBox="1"/>
          <p:nvPr/>
        </p:nvSpPr>
        <p:spPr>
          <a:xfrm>
            <a:off x="258792" y="229449"/>
            <a:ext cx="3877985"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惑星間塵の供給源</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5" name="テキスト ボックス 4">
            <a:extLst>
              <a:ext uri="{FF2B5EF4-FFF2-40B4-BE49-F238E27FC236}">
                <a16:creationId xmlns:a16="http://schemas.microsoft.com/office/drawing/2014/main" id="{5CC4091E-C9EA-44E3-8601-7AB551FF2F33}"/>
              </a:ext>
            </a:extLst>
          </p:cNvPr>
          <p:cNvSpPr txBox="1"/>
          <p:nvPr/>
        </p:nvSpPr>
        <p:spPr>
          <a:xfrm>
            <a:off x="258792" y="1122001"/>
            <a:ext cx="1620957" cy="523220"/>
          </a:xfrm>
          <a:prstGeom prst="rect">
            <a:avLst/>
          </a:prstGeom>
          <a:noFill/>
        </p:spPr>
        <p:txBody>
          <a:bodyPr wrap="none" rtlCol="0">
            <a:spAutoFit/>
          </a:bodyPr>
          <a:lstStyle/>
          <a:p>
            <a:r>
              <a:rPr kumimoji="1" lang="ja-JP" altLang="en-US" sz="2800" dirty="0">
                <a:solidFill>
                  <a:schemeClr val="bg1">
                    <a:lumMod val="95000"/>
                  </a:schemeClr>
                </a:solidFill>
              </a:rPr>
              <a:t>彗星活動</a:t>
            </a:r>
          </a:p>
        </p:txBody>
      </p:sp>
      <p:grpSp>
        <p:nvGrpSpPr>
          <p:cNvPr id="6" name="グループ化 5">
            <a:extLst>
              <a:ext uri="{FF2B5EF4-FFF2-40B4-BE49-F238E27FC236}">
                <a16:creationId xmlns:a16="http://schemas.microsoft.com/office/drawing/2014/main" id="{4BA07E7A-56FB-47C2-A7D7-22452CF6AD1C}"/>
              </a:ext>
            </a:extLst>
          </p:cNvPr>
          <p:cNvGrpSpPr/>
          <p:nvPr/>
        </p:nvGrpSpPr>
        <p:grpSpPr>
          <a:xfrm>
            <a:off x="258792" y="1629470"/>
            <a:ext cx="4320000" cy="3138854"/>
            <a:chOff x="258792" y="1629470"/>
            <a:chExt cx="4320000" cy="3138854"/>
          </a:xfrm>
        </p:grpSpPr>
        <p:pic>
          <p:nvPicPr>
            <p:cNvPr id="9" name="図 8">
              <a:extLst>
                <a:ext uri="{FF2B5EF4-FFF2-40B4-BE49-F238E27FC236}">
                  <a16:creationId xmlns:a16="http://schemas.microsoft.com/office/drawing/2014/main" id="{7600A8A1-0574-4BFE-B4DE-03BCEC375320}"/>
                </a:ext>
              </a:extLst>
            </p:cNvPr>
            <p:cNvPicPr>
              <a:picLocks noChangeAspect="1"/>
            </p:cNvPicPr>
            <p:nvPr/>
          </p:nvPicPr>
          <p:blipFill rotWithShape="1">
            <a:blip r:embed="rId2">
              <a:extLst>
                <a:ext uri="{28A0092B-C50C-407E-A947-70E740481C1C}">
                  <a14:useLocalDpi xmlns:a14="http://schemas.microsoft.com/office/drawing/2010/main" val="0"/>
                </a:ext>
              </a:extLst>
            </a:blip>
            <a:srcRect l="142" t="4319" r="57780" b="10213"/>
            <a:stretch/>
          </p:blipFill>
          <p:spPr>
            <a:xfrm>
              <a:off x="258792" y="1629470"/>
              <a:ext cx="4225955" cy="3138854"/>
            </a:xfrm>
            <a:prstGeom prst="rect">
              <a:avLst/>
            </a:prstGeom>
          </p:spPr>
        </p:pic>
        <p:sp>
          <p:nvSpPr>
            <p:cNvPr id="8" name="正方形/長方形 7">
              <a:extLst>
                <a:ext uri="{FF2B5EF4-FFF2-40B4-BE49-F238E27FC236}">
                  <a16:creationId xmlns:a16="http://schemas.microsoft.com/office/drawing/2014/main" id="{23E50DAC-2DEB-4834-8F77-E641AB4FB525}"/>
                </a:ext>
              </a:extLst>
            </p:cNvPr>
            <p:cNvSpPr/>
            <p:nvPr/>
          </p:nvSpPr>
          <p:spPr>
            <a:xfrm>
              <a:off x="1369608" y="4214326"/>
              <a:ext cx="3209184" cy="553998"/>
            </a:xfrm>
            <a:prstGeom prst="rect">
              <a:avLst/>
            </a:prstGeom>
          </p:spPr>
          <p:txBody>
            <a:bodyPr wrap="square">
              <a:spAutoFit/>
            </a:bodyPr>
            <a:lstStyle/>
            <a:p>
              <a:r>
                <a:rPr lang="en-US" altLang="ja-JP" sz="1000" dirty="0">
                  <a:solidFill>
                    <a:schemeClr val="bg1"/>
                  </a:solidFill>
                  <a:latin typeface="源ノ角ゴシック JP Light" pitchFamily="34" charset="-128"/>
                  <a:ea typeface="源ノ角ゴシック JP Light" pitchFamily="34" charset="-128"/>
                </a:rPr>
                <a:t>http://spaceweathergallery.com/indiv_upload.php?upload_id=107802&amp;PHPSESSID=7gjfd98fse0k2qbv7av6gobug0</a:t>
              </a:r>
              <a:endParaRPr lang="ja-JP" altLang="en-US" sz="1000" dirty="0">
                <a:solidFill>
                  <a:schemeClr val="bg1"/>
                </a:solidFill>
                <a:latin typeface="源ノ角ゴシック JP Light" pitchFamily="34" charset="-128"/>
                <a:ea typeface="源ノ角ゴシック JP Light" pitchFamily="34" charset="-128"/>
              </a:endParaRPr>
            </a:p>
          </p:txBody>
        </p:sp>
      </p:grpSp>
      <p:pic>
        <p:nvPicPr>
          <p:cNvPr id="18" name="図 17">
            <a:extLst>
              <a:ext uri="{FF2B5EF4-FFF2-40B4-BE49-F238E27FC236}">
                <a16:creationId xmlns:a16="http://schemas.microsoft.com/office/drawing/2014/main" id="{A255AA4C-177C-4376-BE8D-166369BA1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714" y="1429415"/>
            <a:ext cx="3784270" cy="3784270"/>
          </a:xfrm>
          <a:prstGeom prst="rect">
            <a:avLst/>
          </a:prstGeom>
        </p:spPr>
      </p:pic>
      <p:sp>
        <p:nvSpPr>
          <p:cNvPr id="19" name="テキスト ボックス 18">
            <a:extLst>
              <a:ext uri="{FF2B5EF4-FFF2-40B4-BE49-F238E27FC236}">
                <a16:creationId xmlns:a16="http://schemas.microsoft.com/office/drawing/2014/main" id="{095C0424-2492-4890-B5F3-E2D19B1EE7E2}"/>
              </a:ext>
            </a:extLst>
          </p:cNvPr>
          <p:cNvSpPr txBox="1"/>
          <p:nvPr/>
        </p:nvSpPr>
        <p:spPr>
          <a:xfrm>
            <a:off x="4789714" y="5335889"/>
            <a:ext cx="3784270" cy="646331"/>
          </a:xfrm>
          <a:prstGeom prst="rect">
            <a:avLst/>
          </a:prstGeom>
          <a:noFill/>
        </p:spPr>
        <p:txBody>
          <a:bodyPr wrap="square" rtlCol="0">
            <a:spAutoFit/>
          </a:bodyPr>
          <a:lstStyle/>
          <a:p>
            <a:r>
              <a:rPr kumimoji="1" lang="en-US" altLang="ja-JP" dirty="0">
                <a:solidFill>
                  <a:schemeClr val="bg1">
                    <a:lumMod val="95000"/>
                  </a:schemeClr>
                </a:solidFill>
              </a:rPr>
              <a:t>Rosetta</a:t>
            </a:r>
            <a:r>
              <a:rPr kumimoji="1" lang="ja-JP" altLang="en-US" dirty="0">
                <a:solidFill>
                  <a:schemeClr val="bg1">
                    <a:lumMod val="95000"/>
                  </a:schemeClr>
                </a:solidFill>
              </a:rPr>
              <a:t>探査機による</a:t>
            </a:r>
            <a:endParaRPr kumimoji="1" lang="en-US" altLang="ja-JP" dirty="0">
              <a:solidFill>
                <a:schemeClr val="bg1">
                  <a:lumMod val="95000"/>
                </a:schemeClr>
              </a:solidFill>
            </a:endParaRPr>
          </a:p>
          <a:p>
            <a:r>
              <a:rPr kumimoji="1" lang="en-US" altLang="ja-JP" dirty="0">
                <a:solidFill>
                  <a:schemeClr val="bg1">
                    <a:lumMod val="95000"/>
                  </a:schemeClr>
                </a:solidFill>
              </a:rPr>
              <a:t>67P/</a:t>
            </a:r>
            <a:r>
              <a:rPr kumimoji="1" lang="en-US" altLang="ja-JP" dirty="0" err="1">
                <a:solidFill>
                  <a:schemeClr val="bg1">
                    <a:lumMod val="95000"/>
                  </a:schemeClr>
                </a:solidFill>
              </a:rPr>
              <a:t>Churyumov-Gerasimenko</a:t>
            </a:r>
            <a:r>
              <a:rPr kumimoji="1" lang="ja-JP" altLang="en-US" dirty="0">
                <a:solidFill>
                  <a:schemeClr val="bg1">
                    <a:lumMod val="95000"/>
                  </a:schemeClr>
                </a:solidFill>
              </a:rPr>
              <a:t>彗星</a:t>
            </a:r>
          </a:p>
        </p:txBody>
      </p:sp>
      <p:sp>
        <p:nvSpPr>
          <p:cNvPr id="2" name="正方形/長方形 1">
            <a:extLst>
              <a:ext uri="{FF2B5EF4-FFF2-40B4-BE49-F238E27FC236}">
                <a16:creationId xmlns:a16="http://schemas.microsoft.com/office/drawing/2014/main" id="{FFBF2E06-CE3C-4A95-ABCE-F56DB17BD899}"/>
              </a:ext>
            </a:extLst>
          </p:cNvPr>
          <p:cNvSpPr/>
          <p:nvPr/>
        </p:nvSpPr>
        <p:spPr>
          <a:xfrm>
            <a:off x="4789714" y="1245113"/>
            <a:ext cx="1031051" cy="276999"/>
          </a:xfrm>
          <a:prstGeom prst="rect">
            <a:avLst/>
          </a:prstGeom>
        </p:spPr>
        <p:txBody>
          <a:bodyPr wrap="none">
            <a:spAutoFit/>
          </a:bodyPr>
          <a:lstStyle/>
          <a:p>
            <a:r>
              <a:rPr lang="en-US" altLang="ja-JP" sz="1200" dirty="0">
                <a:solidFill>
                  <a:schemeClr val="bg1">
                    <a:lumMod val="95000"/>
                  </a:schemeClr>
                </a:solidFill>
              </a:rPr>
              <a:t>ESA/Rosetta</a:t>
            </a:r>
            <a:endParaRPr lang="ja-JP" altLang="en-US" sz="1200" dirty="0">
              <a:solidFill>
                <a:schemeClr val="bg1">
                  <a:lumMod val="95000"/>
                </a:schemeClr>
              </a:solidFill>
            </a:endParaRPr>
          </a:p>
        </p:txBody>
      </p:sp>
    </p:spTree>
    <p:extLst>
      <p:ext uri="{BB962C8B-B14F-4D97-AF65-F5344CB8AC3E}">
        <p14:creationId xmlns:p14="http://schemas.microsoft.com/office/powerpoint/2010/main" val="158506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781BD34-E78C-4D9E-A7BA-4D08A778AA16}"/>
              </a:ext>
            </a:extLst>
          </p:cNvPr>
          <p:cNvSpPr txBox="1"/>
          <p:nvPr/>
        </p:nvSpPr>
        <p:spPr>
          <a:xfrm>
            <a:off x="258792" y="229449"/>
            <a:ext cx="3877985"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惑星間塵の供給源</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1" name="テキスト ボックス 10">
            <a:extLst>
              <a:ext uri="{FF2B5EF4-FFF2-40B4-BE49-F238E27FC236}">
                <a16:creationId xmlns:a16="http://schemas.microsoft.com/office/drawing/2014/main" id="{D3D85489-1284-48E1-A1D3-D39365DED600}"/>
              </a:ext>
            </a:extLst>
          </p:cNvPr>
          <p:cNvSpPr txBox="1"/>
          <p:nvPr/>
        </p:nvSpPr>
        <p:spPr>
          <a:xfrm>
            <a:off x="258791" y="1147860"/>
            <a:ext cx="902811" cy="523220"/>
          </a:xfrm>
          <a:prstGeom prst="rect">
            <a:avLst/>
          </a:prstGeom>
          <a:noFill/>
        </p:spPr>
        <p:txBody>
          <a:bodyPr wrap="none" rtlCol="0">
            <a:spAutoFit/>
          </a:bodyPr>
          <a:lstStyle/>
          <a:p>
            <a:r>
              <a:rPr kumimoji="1" lang="ja-JP" altLang="en-US" sz="2800" dirty="0">
                <a:solidFill>
                  <a:schemeClr val="bg1"/>
                </a:solidFill>
              </a:rPr>
              <a:t>衝突</a:t>
            </a:r>
          </a:p>
        </p:txBody>
      </p:sp>
      <p:pic>
        <p:nvPicPr>
          <p:cNvPr id="7" name="図 6">
            <a:extLst>
              <a:ext uri="{FF2B5EF4-FFF2-40B4-BE49-F238E27FC236}">
                <a16:creationId xmlns:a16="http://schemas.microsoft.com/office/drawing/2014/main" id="{E15A71F4-05D4-4579-A713-C747A8B225F0}"/>
              </a:ext>
            </a:extLst>
          </p:cNvPr>
          <p:cNvPicPr>
            <a:picLocks noChangeAspect="1"/>
          </p:cNvPicPr>
          <p:nvPr/>
        </p:nvPicPr>
        <p:blipFill rotWithShape="1">
          <a:blip r:embed="rId2"/>
          <a:srcRect l="53785" t="38356" r="21778" b="22000"/>
          <a:stretch/>
        </p:blipFill>
        <p:spPr>
          <a:xfrm>
            <a:off x="258791" y="1663208"/>
            <a:ext cx="2839839" cy="2879313"/>
          </a:xfrm>
          <a:prstGeom prst="rect">
            <a:avLst/>
          </a:prstGeom>
        </p:spPr>
      </p:pic>
      <p:pic>
        <p:nvPicPr>
          <p:cNvPr id="15" name="図 14">
            <a:extLst>
              <a:ext uri="{FF2B5EF4-FFF2-40B4-BE49-F238E27FC236}">
                <a16:creationId xmlns:a16="http://schemas.microsoft.com/office/drawing/2014/main" id="{2C092B22-2335-407A-8CCB-E5FB3C6F5816}"/>
              </a:ext>
            </a:extLst>
          </p:cNvPr>
          <p:cNvPicPr>
            <a:picLocks noChangeAspect="1"/>
          </p:cNvPicPr>
          <p:nvPr/>
        </p:nvPicPr>
        <p:blipFill rotWithShape="1">
          <a:blip r:embed="rId3">
            <a:extLst>
              <a:ext uri="{28A0092B-C50C-407E-A947-70E740481C1C}">
                <a14:useLocalDpi xmlns:a14="http://schemas.microsoft.com/office/drawing/2010/main" val="0"/>
              </a:ext>
            </a:extLst>
          </a:blip>
          <a:srcRect l="33587" t="19528" r="29818" b="38388"/>
          <a:stretch/>
        </p:blipFill>
        <p:spPr>
          <a:xfrm>
            <a:off x="5140357" y="1409842"/>
            <a:ext cx="3686434" cy="2995916"/>
          </a:xfrm>
          <a:prstGeom prst="rect">
            <a:avLst/>
          </a:prstGeom>
        </p:spPr>
      </p:pic>
      <p:sp>
        <p:nvSpPr>
          <p:cNvPr id="16" name="テキスト ボックス 15">
            <a:extLst>
              <a:ext uri="{FF2B5EF4-FFF2-40B4-BE49-F238E27FC236}">
                <a16:creationId xmlns:a16="http://schemas.microsoft.com/office/drawing/2014/main" id="{4964D4B9-5C02-4C62-B508-8E012F921B7D}"/>
              </a:ext>
            </a:extLst>
          </p:cNvPr>
          <p:cNvSpPr txBox="1"/>
          <p:nvPr/>
        </p:nvSpPr>
        <p:spPr>
          <a:xfrm>
            <a:off x="1867066" y="1661184"/>
            <a:ext cx="2262158" cy="923330"/>
          </a:xfrm>
          <a:prstGeom prst="rect">
            <a:avLst/>
          </a:prstGeom>
          <a:noFill/>
        </p:spPr>
        <p:txBody>
          <a:bodyPr wrap="none" rtlCol="0">
            <a:spAutoFit/>
          </a:bodyPr>
          <a:lstStyle/>
          <a:p>
            <a:r>
              <a:rPr kumimoji="1" lang="ja-JP" altLang="en-US" dirty="0">
                <a:solidFill>
                  <a:schemeClr val="bg1">
                    <a:lumMod val="95000"/>
                  </a:schemeClr>
                </a:solidFill>
              </a:rPr>
              <a:t>イトカワ粒子上の</a:t>
            </a:r>
            <a:endParaRPr kumimoji="1" lang="en-US" altLang="ja-JP" dirty="0">
              <a:solidFill>
                <a:schemeClr val="bg1">
                  <a:lumMod val="95000"/>
                </a:schemeClr>
              </a:solidFill>
            </a:endParaRPr>
          </a:p>
          <a:p>
            <a:r>
              <a:rPr kumimoji="1" lang="ja-JP" altLang="en-US" dirty="0">
                <a:solidFill>
                  <a:schemeClr val="bg1">
                    <a:lumMod val="95000"/>
                  </a:schemeClr>
                </a:solidFill>
              </a:rPr>
              <a:t>マイクロクレーター</a:t>
            </a:r>
            <a:endParaRPr kumimoji="1" lang="en-US" altLang="ja-JP" dirty="0">
              <a:solidFill>
                <a:schemeClr val="bg1">
                  <a:lumMod val="95000"/>
                </a:schemeClr>
              </a:solidFill>
            </a:endParaRPr>
          </a:p>
          <a:p>
            <a:r>
              <a:rPr kumimoji="1" lang="ja-JP" altLang="en-US" sz="1600" dirty="0">
                <a:solidFill>
                  <a:schemeClr val="bg1">
                    <a:lumMod val="95000"/>
                  </a:schemeClr>
                </a:solidFill>
              </a:rPr>
              <a:t>（中村 </a:t>
            </a:r>
            <a:r>
              <a:rPr kumimoji="1" lang="en-US" altLang="ja-JP" sz="1600" dirty="0">
                <a:solidFill>
                  <a:schemeClr val="bg1">
                    <a:lumMod val="95000"/>
                  </a:schemeClr>
                </a:solidFill>
              </a:rPr>
              <a:t>2018</a:t>
            </a:r>
            <a:r>
              <a:rPr kumimoji="1" lang="ja-JP" altLang="en-US" sz="1600" dirty="0">
                <a:solidFill>
                  <a:schemeClr val="bg1">
                    <a:lumMod val="95000"/>
                  </a:schemeClr>
                </a:solidFill>
              </a:rPr>
              <a:t>）</a:t>
            </a:r>
          </a:p>
        </p:txBody>
      </p:sp>
      <p:sp>
        <p:nvSpPr>
          <p:cNvPr id="2" name="テキスト ボックス 1">
            <a:extLst>
              <a:ext uri="{FF2B5EF4-FFF2-40B4-BE49-F238E27FC236}">
                <a16:creationId xmlns:a16="http://schemas.microsoft.com/office/drawing/2014/main" id="{19A87D5E-E55E-4EC2-9BFF-7DC0EB930D07}"/>
              </a:ext>
            </a:extLst>
          </p:cNvPr>
          <p:cNvSpPr txBox="1"/>
          <p:nvPr/>
        </p:nvSpPr>
        <p:spPr>
          <a:xfrm>
            <a:off x="2332934" y="6131122"/>
            <a:ext cx="4801314" cy="615553"/>
          </a:xfrm>
          <a:prstGeom prst="rect">
            <a:avLst/>
          </a:prstGeom>
          <a:noFill/>
        </p:spPr>
        <p:txBody>
          <a:bodyPr wrap="none" rtlCol="0">
            <a:spAutoFit/>
          </a:bodyPr>
          <a:lstStyle/>
          <a:p>
            <a:r>
              <a:rPr kumimoji="1" lang="ja-JP" altLang="en-US" dirty="0">
                <a:solidFill>
                  <a:schemeClr val="bg1">
                    <a:lumMod val="95000"/>
                  </a:schemeClr>
                </a:solidFill>
              </a:rPr>
              <a:t>イトカワの物質損耗を考慮した寿命は数億年</a:t>
            </a:r>
            <a:endParaRPr kumimoji="1" lang="en-US" altLang="ja-JP" dirty="0">
              <a:solidFill>
                <a:schemeClr val="bg1">
                  <a:lumMod val="95000"/>
                </a:schemeClr>
              </a:solidFill>
            </a:endParaRPr>
          </a:p>
          <a:p>
            <a:r>
              <a:rPr kumimoji="1" lang="en-US" altLang="ja-JP" sz="1600" dirty="0">
                <a:solidFill>
                  <a:schemeClr val="bg1">
                    <a:lumMod val="95000"/>
                  </a:schemeClr>
                </a:solidFill>
              </a:rPr>
              <a:t>(Nagao et al. 2010)</a:t>
            </a:r>
            <a:endParaRPr kumimoji="1" lang="ja-JP" altLang="en-US" sz="1600" dirty="0">
              <a:solidFill>
                <a:schemeClr val="bg1">
                  <a:lumMod val="95000"/>
                </a:schemeClr>
              </a:solidFill>
            </a:endParaRPr>
          </a:p>
        </p:txBody>
      </p:sp>
      <p:pic>
        <p:nvPicPr>
          <p:cNvPr id="10" name="図 9">
            <a:extLst>
              <a:ext uri="{FF2B5EF4-FFF2-40B4-BE49-F238E27FC236}">
                <a16:creationId xmlns:a16="http://schemas.microsoft.com/office/drawing/2014/main" id="{83FA14A1-BD99-430F-B970-744505FB9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791" y="4518972"/>
            <a:ext cx="3133475" cy="1612150"/>
          </a:xfrm>
          <a:prstGeom prst="rect">
            <a:avLst/>
          </a:prstGeom>
        </p:spPr>
      </p:pic>
      <p:sp>
        <p:nvSpPr>
          <p:cNvPr id="12" name="テキスト ボックス 11">
            <a:extLst>
              <a:ext uri="{FF2B5EF4-FFF2-40B4-BE49-F238E27FC236}">
                <a16:creationId xmlns:a16="http://schemas.microsoft.com/office/drawing/2014/main" id="{4B2702F0-1F28-45EA-9F62-77FEC5BA19AF}"/>
              </a:ext>
            </a:extLst>
          </p:cNvPr>
          <p:cNvSpPr txBox="1"/>
          <p:nvPr/>
        </p:nvSpPr>
        <p:spPr>
          <a:xfrm>
            <a:off x="5275414" y="4429307"/>
            <a:ext cx="3416320" cy="646331"/>
          </a:xfrm>
          <a:prstGeom prst="rect">
            <a:avLst/>
          </a:prstGeom>
          <a:noFill/>
        </p:spPr>
        <p:txBody>
          <a:bodyPr wrap="none" rtlCol="0">
            <a:spAutoFit/>
          </a:bodyPr>
          <a:lstStyle/>
          <a:p>
            <a:pPr algn="ctr"/>
            <a:r>
              <a:rPr kumimoji="1" lang="ja-JP" altLang="en-US" dirty="0">
                <a:solidFill>
                  <a:schemeClr val="bg1">
                    <a:lumMod val="95000"/>
                  </a:schemeClr>
                </a:solidFill>
              </a:rPr>
              <a:t>小惑星 </a:t>
            </a:r>
            <a:r>
              <a:rPr kumimoji="1" lang="en-US" altLang="ja-JP" dirty="0">
                <a:solidFill>
                  <a:schemeClr val="bg1">
                    <a:lumMod val="95000"/>
                  </a:schemeClr>
                </a:solidFill>
              </a:rPr>
              <a:t>Gault</a:t>
            </a:r>
            <a:r>
              <a:rPr kumimoji="1" lang="ja-JP" altLang="en-US" dirty="0">
                <a:solidFill>
                  <a:schemeClr val="bg1">
                    <a:lumMod val="95000"/>
                  </a:schemeClr>
                </a:solidFill>
              </a:rPr>
              <a:t> </a:t>
            </a:r>
            <a:r>
              <a:rPr kumimoji="1" lang="en-US" altLang="ja-JP" dirty="0">
                <a:solidFill>
                  <a:schemeClr val="bg1">
                    <a:lumMod val="95000"/>
                  </a:schemeClr>
                </a:solidFill>
              </a:rPr>
              <a:t>by </a:t>
            </a:r>
            <a:r>
              <a:rPr kumimoji="1" lang="ja-JP" altLang="en-US" dirty="0">
                <a:solidFill>
                  <a:schemeClr val="bg1">
                    <a:lumMod val="95000"/>
                  </a:schemeClr>
                </a:solidFill>
              </a:rPr>
              <a:t>りくり望遠鏡</a:t>
            </a:r>
            <a:endParaRPr kumimoji="1" lang="en-US" altLang="ja-JP" dirty="0">
              <a:solidFill>
                <a:schemeClr val="bg1">
                  <a:lumMod val="95000"/>
                </a:schemeClr>
              </a:solidFill>
            </a:endParaRPr>
          </a:p>
          <a:p>
            <a:pPr algn="ctr"/>
            <a:r>
              <a:rPr kumimoji="1" lang="en-US" altLang="ja-JP" dirty="0">
                <a:solidFill>
                  <a:schemeClr val="bg1">
                    <a:lumMod val="95000"/>
                  </a:schemeClr>
                </a:solidFill>
              </a:rPr>
              <a:t>2019/01/12 </a:t>
            </a:r>
            <a:r>
              <a:rPr kumimoji="1" lang="ja-JP" altLang="en-US" dirty="0">
                <a:solidFill>
                  <a:schemeClr val="bg1">
                    <a:lumMod val="95000"/>
                  </a:schemeClr>
                </a:solidFill>
              </a:rPr>
              <a:t>撮影</a:t>
            </a:r>
            <a:endParaRPr kumimoji="1" lang="en-US" altLang="ja-JP" dirty="0">
              <a:solidFill>
                <a:schemeClr val="bg1">
                  <a:lumMod val="95000"/>
                </a:schemeClr>
              </a:solidFill>
            </a:endParaRPr>
          </a:p>
        </p:txBody>
      </p:sp>
      <p:sp>
        <p:nvSpPr>
          <p:cNvPr id="3" name="テキスト ボックス 2">
            <a:extLst>
              <a:ext uri="{FF2B5EF4-FFF2-40B4-BE49-F238E27FC236}">
                <a16:creationId xmlns:a16="http://schemas.microsoft.com/office/drawing/2014/main" id="{BDA20820-A02D-4A61-A48E-BB83365B5B2B}"/>
              </a:ext>
            </a:extLst>
          </p:cNvPr>
          <p:cNvSpPr txBox="1"/>
          <p:nvPr/>
        </p:nvSpPr>
        <p:spPr>
          <a:xfrm>
            <a:off x="5068389" y="1109294"/>
            <a:ext cx="1569660" cy="276999"/>
          </a:xfrm>
          <a:prstGeom prst="rect">
            <a:avLst/>
          </a:prstGeom>
          <a:noFill/>
        </p:spPr>
        <p:txBody>
          <a:bodyPr wrap="none" rtlCol="0">
            <a:spAutoFit/>
          </a:bodyPr>
          <a:lstStyle/>
          <a:p>
            <a:r>
              <a:rPr kumimoji="1" lang="ja-JP" altLang="en-US" sz="1200" dirty="0">
                <a:solidFill>
                  <a:schemeClr val="bg1">
                    <a:lumMod val="95000"/>
                  </a:schemeClr>
                </a:solidFill>
              </a:rPr>
              <a:t>陸別銀河の森天文台</a:t>
            </a:r>
          </a:p>
        </p:txBody>
      </p:sp>
      <p:sp>
        <p:nvSpPr>
          <p:cNvPr id="5" name="テキスト ボックス 4">
            <a:extLst>
              <a:ext uri="{FF2B5EF4-FFF2-40B4-BE49-F238E27FC236}">
                <a16:creationId xmlns:a16="http://schemas.microsoft.com/office/drawing/2014/main" id="{4B8375CD-2075-44F8-AD31-6B8A7A23FDDB}"/>
              </a:ext>
            </a:extLst>
          </p:cNvPr>
          <p:cNvSpPr txBox="1"/>
          <p:nvPr/>
        </p:nvSpPr>
        <p:spPr>
          <a:xfrm>
            <a:off x="284439" y="6030940"/>
            <a:ext cx="877163" cy="276999"/>
          </a:xfrm>
          <a:prstGeom prst="rect">
            <a:avLst/>
          </a:prstGeom>
          <a:noFill/>
        </p:spPr>
        <p:txBody>
          <a:bodyPr wrap="none" rtlCol="0">
            <a:spAutoFit/>
          </a:bodyPr>
          <a:lstStyle/>
          <a:p>
            <a:r>
              <a:rPr kumimoji="1" lang="en-US" altLang="ja-JP" sz="1200" dirty="0">
                <a:solidFill>
                  <a:schemeClr val="bg1">
                    <a:lumMod val="95000"/>
                  </a:schemeClr>
                </a:solidFill>
              </a:rPr>
              <a:t>ISAS/JAXA</a:t>
            </a:r>
            <a:endParaRPr kumimoji="1" lang="ja-JP" altLang="en-US" sz="1200" dirty="0">
              <a:solidFill>
                <a:schemeClr val="bg1">
                  <a:lumMod val="95000"/>
                </a:schemeClr>
              </a:solidFill>
            </a:endParaRPr>
          </a:p>
        </p:txBody>
      </p:sp>
    </p:spTree>
    <p:extLst>
      <p:ext uri="{BB962C8B-B14F-4D97-AF65-F5344CB8AC3E}">
        <p14:creationId xmlns:p14="http://schemas.microsoft.com/office/powerpoint/2010/main" val="25094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B10CFB9-32AB-4C6A-A71F-6CC86B6EABCA}"/>
              </a:ext>
            </a:extLst>
          </p:cNvPr>
          <p:cNvSpPr txBox="1"/>
          <p:nvPr/>
        </p:nvSpPr>
        <p:spPr>
          <a:xfrm>
            <a:off x="1068477" y="3251200"/>
            <a:ext cx="7007046" cy="523220"/>
          </a:xfrm>
          <a:prstGeom prst="rect">
            <a:avLst/>
          </a:prstGeom>
          <a:noFill/>
        </p:spPr>
        <p:txBody>
          <a:bodyPr wrap="none" rtlCol="0">
            <a:spAutoFit/>
          </a:bodyPr>
          <a:lstStyle/>
          <a:p>
            <a:pPr algn="ctr"/>
            <a:r>
              <a:rPr kumimoji="1" lang="ja-JP" altLang="en-US" sz="2800" dirty="0">
                <a:solidFill>
                  <a:schemeClr val="bg1"/>
                </a:solidFill>
              </a:rPr>
              <a:t>皆さんは宇宙塵を見たことがありますか？</a:t>
            </a:r>
          </a:p>
        </p:txBody>
      </p:sp>
    </p:spTree>
    <p:extLst>
      <p:ext uri="{BB962C8B-B14F-4D97-AF65-F5344CB8AC3E}">
        <p14:creationId xmlns:p14="http://schemas.microsoft.com/office/powerpoint/2010/main" val="337568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781BD34-E78C-4D9E-A7BA-4D08A778AA16}"/>
              </a:ext>
            </a:extLst>
          </p:cNvPr>
          <p:cNvSpPr txBox="1"/>
          <p:nvPr/>
        </p:nvSpPr>
        <p:spPr>
          <a:xfrm>
            <a:off x="258792" y="229449"/>
            <a:ext cx="3877985"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惑星間塵の供給源</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pic>
        <p:nvPicPr>
          <p:cNvPr id="3" name="図 2">
            <a:extLst>
              <a:ext uri="{FF2B5EF4-FFF2-40B4-BE49-F238E27FC236}">
                <a16:creationId xmlns:a16="http://schemas.microsoft.com/office/drawing/2014/main" id="{9679FBB4-56BE-467F-BFB6-83F308BFE53D}"/>
              </a:ext>
            </a:extLst>
          </p:cNvPr>
          <p:cNvPicPr>
            <a:picLocks noChangeAspect="1"/>
          </p:cNvPicPr>
          <p:nvPr/>
        </p:nvPicPr>
        <p:blipFill rotWithShape="1">
          <a:blip r:embed="rId2"/>
          <a:srcRect l="23635" t="40077" r="38053" b="16494"/>
          <a:stretch/>
        </p:blipFill>
        <p:spPr>
          <a:xfrm>
            <a:off x="578002" y="2124613"/>
            <a:ext cx="5242108" cy="3713899"/>
          </a:xfrm>
          <a:prstGeom prst="rect">
            <a:avLst/>
          </a:prstGeom>
        </p:spPr>
      </p:pic>
      <p:sp>
        <p:nvSpPr>
          <p:cNvPr id="5" name="テキスト ボックス 4">
            <a:extLst>
              <a:ext uri="{FF2B5EF4-FFF2-40B4-BE49-F238E27FC236}">
                <a16:creationId xmlns:a16="http://schemas.microsoft.com/office/drawing/2014/main" id="{428CA4ED-BA30-4022-87CA-5D8E2CCD92E2}"/>
              </a:ext>
            </a:extLst>
          </p:cNvPr>
          <p:cNvSpPr txBox="1"/>
          <p:nvPr/>
        </p:nvSpPr>
        <p:spPr>
          <a:xfrm>
            <a:off x="3929849" y="5838512"/>
            <a:ext cx="1890261" cy="307777"/>
          </a:xfrm>
          <a:prstGeom prst="rect">
            <a:avLst/>
          </a:prstGeom>
          <a:noFill/>
        </p:spPr>
        <p:txBody>
          <a:bodyPr wrap="none" rtlCol="0">
            <a:spAutoFit/>
          </a:bodyPr>
          <a:lstStyle/>
          <a:p>
            <a:r>
              <a:rPr kumimoji="1" lang="en-US" altLang="ja-JP" sz="1400" dirty="0">
                <a:solidFill>
                  <a:schemeClr val="bg1">
                    <a:lumMod val="95000"/>
                  </a:schemeClr>
                </a:solidFill>
              </a:rPr>
              <a:t>Warner et al., 2009</a:t>
            </a:r>
            <a:endParaRPr kumimoji="1" lang="ja-JP" altLang="en-US" sz="1400" dirty="0">
              <a:solidFill>
                <a:schemeClr val="bg1">
                  <a:lumMod val="95000"/>
                </a:schemeClr>
              </a:solidFill>
            </a:endParaRPr>
          </a:p>
        </p:txBody>
      </p:sp>
      <p:sp>
        <p:nvSpPr>
          <p:cNvPr id="6" name="テキスト ボックス 5">
            <a:extLst>
              <a:ext uri="{FF2B5EF4-FFF2-40B4-BE49-F238E27FC236}">
                <a16:creationId xmlns:a16="http://schemas.microsoft.com/office/drawing/2014/main" id="{69BA5BE8-10A1-4C3D-B2D8-4954A94AAE3D}"/>
              </a:ext>
            </a:extLst>
          </p:cNvPr>
          <p:cNvSpPr txBox="1"/>
          <p:nvPr/>
        </p:nvSpPr>
        <p:spPr>
          <a:xfrm>
            <a:off x="258792" y="1191212"/>
            <a:ext cx="2954655" cy="461665"/>
          </a:xfrm>
          <a:prstGeom prst="rect">
            <a:avLst/>
          </a:prstGeom>
          <a:noFill/>
        </p:spPr>
        <p:txBody>
          <a:bodyPr wrap="none" rtlCol="0">
            <a:spAutoFit/>
          </a:bodyPr>
          <a:lstStyle/>
          <a:p>
            <a:r>
              <a:rPr kumimoji="1" lang="en-US" altLang="ja-JP" sz="2400" dirty="0">
                <a:solidFill>
                  <a:schemeClr val="bg1">
                    <a:lumMod val="95000"/>
                  </a:schemeClr>
                </a:solidFill>
              </a:rPr>
              <a:t>YORP</a:t>
            </a:r>
            <a:r>
              <a:rPr kumimoji="1" lang="ja-JP" altLang="en-US" sz="2400" dirty="0">
                <a:solidFill>
                  <a:schemeClr val="bg1">
                    <a:lumMod val="95000"/>
                  </a:schemeClr>
                </a:solidFill>
              </a:rPr>
              <a:t>効果による自壊</a:t>
            </a:r>
          </a:p>
        </p:txBody>
      </p:sp>
      <p:grpSp>
        <p:nvGrpSpPr>
          <p:cNvPr id="14" name="グループ化 13">
            <a:extLst>
              <a:ext uri="{FF2B5EF4-FFF2-40B4-BE49-F238E27FC236}">
                <a16:creationId xmlns:a16="http://schemas.microsoft.com/office/drawing/2014/main" id="{04C6A21D-B09A-459C-8666-9A83F1358FB3}"/>
              </a:ext>
            </a:extLst>
          </p:cNvPr>
          <p:cNvGrpSpPr/>
          <p:nvPr/>
        </p:nvGrpSpPr>
        <p:grpSpPr>
          <a:xfrm>
            <a:off x="6246047" y="3182143"/>
            <a:ext cx="2319951" cy="1460935"/>
            <a:chOff x="4933106" y="5134656"/>
            <a:chExt cx="1353884" cy="775358"/>
          </a:xfrm>
        </p:grpSpPr>
        <p:cxnSp>
          <p:nvCxnSpPr>
            <p:cNvPr id="17" name="直線コネクタ 16">
              <a:extLst>
                <a:ext uri="{FF2B5EF4-FFF2-40B4-BE49-F238E27FC236}">
                  <a16:creationId xmlns:a16="http://schemas.microsoft.com/office/drawing/2014/main" id="{FC5AAA3E-E39B-496F-9F86-A79E8ED52733}"/>
                </a:ext>
              </a:extLst>
            </p:cNvPr>
            <p:cNvCxnSpPr>
              <a:cxnSpLocks noChangeAspect="1"/>
            </p:cNvCxnSpPr>
            <p:nvPr/>
          </p:nvCxnSpPr>
          <p:spPr>
            <a:xfrm flipH="1" flipV="1">
              <a:off x="5732055" y="5502587"/>
              <a:ext cx="123448" cy="111950"/>
            </a:xfrm>
            <a:prstGeom prst="line">
              <a:avLst/>
            </a:prstGeom>
            <a:ln w="254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フリーフォーム: 図形 17">
              <a:extLst>
                <a:ext uri="{FF2B5EF4-FFF2-40B4-BE49-F238E27FC236}">
                  <a16:creationId xmlns:a16="http://schemas.microsoft.com/office/drawing/2014/main" id="{5E78C059-B40D-41CD-83DA-2D5187BB1186}"/>
                </a:ext>
              </a:extLst>
            </p:cNvPr>
            <p:cNvSpPr/>
            <p:nvPr/>
          </p:nvSpPr>
          <p:spPr>
            <a:xfrm rot="2258195">
              <a:off x="5554445" y="5252162"/>
              <a:ext cx="224096" cy="383762"/>
            </a:xfrm>
            <a:custGeom>
              <a:avLst/>
              <a:gdLst>
                <a:gd name="connsiteX0" fmla="*/ 497597 w 2112438"/>
                <a:gd name="connsiteY0" fmla="*/ 400698 h 2087592"/>
                <a:gd name="connsiteX1" fmla="*/ 1065487 w 2112438"/>
                <a:gd name="connsiteY1" fmla="*/ 25313 h 2087592"/>
                <a:gd name="connsiteX2" fmla="*/ 1508249 w 2112438"/>
                <a:gd name="connsiteY2" fmla="*/ 102315 h 2087592"/>
                <a:gd name="connsiteX3" fmla="*/ 2066515 w 2112438"/>
                <a:gd name="connsiteY3" fmla="*/ 650955 h 2087592"/>
                <a:gd name="connsiteX4" fmla="*/ 2076140 w 2112438"/>
                <a:gd name="connsiteY4" fmla="*/ 1199595 h 2087592"/>
                <a:gd name="connsiteX5" fmla="*/ 2037639 w 2112438"/>
                <a:gd name="connsiteY5" fmla="*/ 1651982 h 2087592"/>
                <a:gd name="connsiteX6" fmla="*/ 1777757 w 2112438"/>
                <a:gd name="connsiteY6" fmla="*/ 1892614 h 2087592"/>
                <a:gd name="connsiteX7" fmla="*/ 1344620 w 2112438"/>
                <a:gd name="connsiteY7" fmla="*/ 2085119 h 2087592"/>
                <a:gd name="connsiteX8" fmla="*/ 613100 w 2112438"/>
                <a:gd name="connsiteY8" fmla="*/ 1969616 h 2087592"/>
                <a:gd name="connsiteX9" fmla="*/ 112586 w 2112438"/>
                <a:gd name="connsiteY9" fmla="*/ 1536479 h 2087592"/>
                <a:gd name="connsiteX10" fmla="*/ 25959 w 2112438"/>
                <a:gd name="connsiteY10" fmla="*/ 718332 h 2087592"/>
                <a:gd name="connsiteX11" fmla="*/ 497597 w 2112438"/>
                <a:gd name="connsiteY11" fmla="*/ 400698 h 208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2438" h="2087592">
                  <a:moveTo>
                    <a:pt x="497597" y="400698"/>
                  </a:moveTo>
                  <a:cubicBezTo>
                    <a:pt x="670852" y="285195"/>
                    <a:pt x="897045" y="75043"/>
                    <a:pt x="1065487" y="25313"/>
                  </a:cubicBezTo>
                  <a:cubicBezTo>
                    <a:pt x="1233929" y="-24417"/>
                    <a:pt x="1341411" y="-1959"/>
                    <a:pt x="1508249" y="102315"/>
                  </a:cubicBezTo>
                  <a:cubicBezTo>
                    <a:pt x="1675087" y="206589"/>
                    <a:pt x="1971867" y="468075"/>
                    <a:pt x="2066515" y="650955"/>
                  </a:cubicBezTo>
                  <a:cubicBezTo>
                    <a:pt x="2161164" y="833835"/>
                    <a:pt x="2080953" y="1032757"/>
                    <a:pt x="2076140" y="1199595"/>
                  </a:cubicBezTo>
                  <a:cubicBezTo>
                    <a:pt x="2071327" y="1366433"/>
                    <a:pt x="2087369" y="1536479"/>
                    <a:pt x="2037639" y="1651982"/>
                  </a:cubicBezTo>
                  <a:cubicBezTo>
                    <a:pt x="1987909" y="1767485"/>
                    <a:pt x="1893260" y="1820425"/>
                    <a:pt x="1777757" y="1892614"/>
                  </a:cubicBezTo>
                  <a:cubicBezTo>
                    <a:pt x="1662254" y="1964803"/>
                    <a:pt x="1538729" y="2072285"/>
                    <a:pt x="1344620" y="2085119"/>
                  </a:cubicBezTo>
                  <a:cubicBezTo>
                    <a:pt x="1150511" y="2097953"/>
                    <a:pt x="818439" y="2061056"/>
                    <a:pt x="613100" y="1969616"/>
                  </a:cubicBezTo>
                  <a:cubicBezTo>
                    <a:pt x="407761" y="1878176"/>
                    <a:pt x="210443" y="1745026"/>
                    <a:pt x="112586" y="1536479"/>
                  </a:cubicBezTo>
                  <a:cubicBezTo>
                    <a:pt x="14729" y="1327932"/>
                    <a:pt x="-33397" y="907629"/>
                    <a:pt x="25959" y="718332"/>
                  </a:cubicBezTo>
                  <a:cubicBezTo>
                    <a:pt x="85315" y="529035"/>
                    <a:pt x="324342" y="516201"/>
                    <a:pt x="497597" y="400698"/>
                  </a:cubicBezTo>
                  <a:close/>
                </a:path>
              </a:pathLst>
            </a:custGeom>
            <a:gradFill flip="none" rotWithShape="1">
              <a:gsLst>
                <a:gs pos="0">
                  <a:schemeClr val="tx1">
                    <a:lumMod val="50000"/>
                    <a:lumOff val="50000"/>
                  </a:schemeClr>
                </a:gs>
                <a:gs pos="60000">
                  <a:schemeClr val="bg1">
                    <a:lumMod val="6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源柔ゴシック Normal"/>
                <a:ea typeface="源柔ゴシック Normal"/>
                <a:cs typeface="+mn-cs"/>
              </a:endParaRPr>
            </a:p>
          </p:txBody>
        </p:sp>
        <p:sp>
          <p:nvSpPr>
            <p:cNvPr id="19" name="円弧 18">
              <a:extLst>
                <a:ext uri="{FF2B5EF4-FFF2-40B4-BE49-F238E27FC236}">
                  <a16:creationId xmlns:a16="http://schemas.microsoft.com/office/drawing/2014/main" id="{2938538B-6FE1-4085-AD98-028021E6063E}"/>
                </a:ext>
              </a:extLst>
            </p:cNvPr>
            <p:cNvSpPr/>
            <p:nvPr/>
          </p:nvSpPr>
          <p:spPr>
            <a:xfrm rot="18630195">
              <a:off x="5354152" y="5292759"/>
              <a:ext cx="543969" cy="227764"/>
            </a:xfrm>
            <a:prstGeom prst="arc">
              <a:avLst>
                <a:gd name="adj1" fmla="val 19463810"/>
                <a:gd name="adj2" fmla="val 13698376"/>
              </a:avLst>
            </a:prstGeom>
            <a:ln w="25400">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源柔ゴシック Normal"/>
                <a:ea typeface="源柔ゴシック Normal"/>
                <a:cs typeface="+mn-cs"/>
              </a:endParaRPr>
            </a:p>
          </p:txBody>
        </p:sp>
        <p:cxnSp>
          <p:nvCxnSpPr>
            <p:cNvPr id="20" name="直線コネクタ 19">
              <a:extLst>
                <a:ext uri="{FF2B5EF4-FFF2-40B4-BE49-F238E27FC236}">
                  <a16:creationId xmlns:a16="http://schemas.microsoft.com/office/drawing/2014/main" id="{918C09C7-3521-4D2B-8840-EF185C91DDFE}"/>
                </a:ext>
              </a:extLst>
            </p:cNvPr>
            <p:cNvCxnSpPr>
              <a:cxnSpLocks noChangeAspect="1"/>
            </p:cNvCxnSpPr>
            <p:nvPr/>
          </p:nvCxnSpPr>
          <p:spPr>
            <a:xfrm flipH="1" flipV="1">
              <a:off x="5460589" y="5260126"/>
              <a:ext cx="165547" cy="150129"/>
            </a:xfrm>
            <a:prstGeom prst="line">
              <a:avLst/>
            </a:prstGeom>
            <a:ln w="254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2D8A51C3-94DC-4DA8-BDF5-6AC4BE273318}"/>
                </a:ext>
              </a:extLst>
            </p:cNvPr>
            <p:cNvCxnSpPr>
              <a:cxnSpLocks/>
            </p:cNvCxnSpPr>
            <p:nvPr/>
          </p:nvCxnSpPr>
          <p:spPr>
            <a:xfrm flipH="1">
              <a:off x="5032756" y="5558930"/>
              <a:ext cx="292100" cy="79269"/>
            </a:xfrm>
            <a:prstGeom prst="straightConnector1">
              <a:avLst/>
            </a:prstGeom>
            <a:ln w="25400">
              <a:solidFill>
                <a:srgbClr val="FFC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D1E552D5-4D28-4BB1-9D2C-C7E934BAD8BA}"/>
                </a:ext>
              </a:extLst>
            </p:cNvPr>
            <p:cNvCxnSpPr>
              <a:cxnSpLocks/>
            </p:cNvCxnSpPr>
            <p:nvPr/>
          </p:nvCxnSpPr>
          <p:spPr>
            <a:xfrm>
              <a:off x="5945247" y="5581124"/>
              <a:ext cx="235075" cy="212582"/>
            </a:xfrm>
            <a:prstGeom prst="straightConnector1">
              <a:avLst/>
            </a:prstGeom>
            <a:ln w="25400">
              <a:solidFill>
                <a:srgbClr val="FFC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53568A6C-1BE5-47F3-AE22-0642B10667B5}"/>
                </a:ext>
              </a:extLst>
            </p:cNvPr>
            <p:cNvCxnSpPr>
              <a:cxnSpLocks/>
            </p:cNvCxnSpPr>
            <p:nvPr/>
          </p:nvCxnSpPr>
          <p:spPr>
            <a:xfrm flipV="1">
              <a:off x="5927417" y="5356811"/>
              <a:ext cx="286821" cy="29207"/>
            </a:xfrm>
            <a:prstGeom prst="straightConnector1">
              <a:avLst/>
            </a:prstGeom>
            <a:ln w="25400">
              <a:solidFill>
                <a:srgbClr val="FFC000"/>
              </a:solidFill>
              <a:tailEnd type="arrow" w="lg" len="lg"/>
            </a:ln>
          </p:spPr>
          <p:style>
            <a:lnRef idx="1">
              <a:schemeClr val="accent1"/>
            </a:lnRef>
            <a:fillRef idx="0">
              <a:schemeClr val="accent1"/>
            </a:fillRef>
            <a:effectRef idx="0">
              <a:schemeClr val="accent1"/>
            </a:effectRef>
            <a:fontRef idx="minor">
              <a:schemeClr val="tx1"/>
            </a:fontRef>
          </p:style>
        </p:cxnSp>
        <p:sp>
          <p:nvSpPr>
            <p:cNvPr id="24" name="楕円 23">
              <a:extLst>
                <a:ext uri="{FF2B5EF4-FFF2-40B4-BE49-F238E27FC236}">
                  <a16:creationId xmlns:a16="http://schemas.microsoft.com/office/drawing/2014/main" id="{87DAE998-53B4-4589-9C45-1578CB0CD8BF}"/>
                </a:ext>
              </a:extLst>
            </p:cNvPr>
            <p:cNvSpPr/>
            <p:nvPr/>
          </p:nvSpPr>
          <p:spPr>
            <a:xfrm>
              <a:off x="4933106" y="5605996"/>
              <a:ext cx="50801"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源柔ゴシック Normal"/>
                <a:ea typeface="源柔ゴシック Normal"/>
                <a:cs typeface="+mn-cs"/>
              </a:endParaRPr>
            </a:p>
          </p:txBody>
        </p:sp>
        <p:sp>
          <p:nvSpPr>
            <p:cNvPr id="25" name="楕円 24">
              <a:extLst>
                <a:ext uri="{FF2B5EF4-FFF2-40B4-BE49-F238E27FC236}">
                  <a16:creationId xmlns:a16="http://schemas.microsoft.com/office/drawing/2014/main" id="{D6019162-254F-4E34-BB74-3D71400E6B37}"/>
                </a:ext>
              </a:extLst>
            </p:cNvPr>
            <p:cNvSpPr/>
            <p:nvPr/>
          </p:nvSpPr>
          <p:spPr>
            <a:xfrm>
              <a:off x="6187336" y="5864295"/>
              <a:ext cx="50801"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源柔ゴシック Normal"/>
                <a:ea typeface="源柔ゴシック Normal"/>
                <a:cs typeface="+mn-cs"/>
              </a:endParaRPr>
            </a:p>
          </p:txBody>
        </p:sp>
        <p:sp>
          <p:nvSpPr>
            <p:cNvPr id="26" name="楕円 25">
              <a:extLst>
                <a:ext uri="{FF2B5EF4-FFF2-40B4-BE49-F238E27FC236}">
                  <a16:creationId xmlns:a16="http://schemas.microsoft.com/office/drawing/2014/main" id="{C153A83B-1046-4A07-8AA7-9D4154307F8C}"/>
                </a:ext>
              </a:extLst>
            </p:cNvPr>
            <p:cNvSpPr/>
            <p:nvPr/>
          </p:nvSpPr>
          <p:spPr>
            <a:xfrm>
              <a:off x="6236189" y="5299842"/>
              <a:ext cx="50801"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源柔ゴシック Normal"/>
                <a:ea typeface="源柔ゴシック Normal"/>
                <a:cs typeface="+mn-cs"/>
              </a:endParaRPr>
            </a:p>
          </p:txBody>
        </p:sp>
      </p:grpSp>
      <p:sp>
        <p:nvSpPr>
          <p:cNvPr id="2" name="テキスト ボックス 1">
            <a:extLst>
              <a:ext uri="{FF2B5EF4-FFF2-40B4-BE49-F238E27FC236}">
                <a16:creationId xmlns:a16="http://schemas.microsoft.com/office/drawing/2014/main" id="{BF36867B-900C-4C5A-94FA-02C79CAB1133}"/>
              </a:ext>
            </a:extLst>
          </p:cNvPr>
          <p:cNvSpPr txBox="1"/>
          <p:nvPr/>
        </p:nvSpPr>
        <p:spPr>
          <a:xfrm>
            <a:off x="331475" y="6253220"/>
            <a:ext cx="8494633" cy="369332"/>
          </a:xfrm>
          <a:prstGeom prst="rect">
            <a:avLst/>
          </a:prstGeom>
          <a:noFill/>
        </p:spPr>
        <p:txBody>
          <a:bodyPr wrap="none" rtlCol="0">
            <a:spAutoFit/>
          </a:bodyPr>
          <a:lstStyle/>
          <a:p>
            <a:pPr algn="ctr"/>
            <a:r>
              <a:rPr kumimoji="1" lang="en-US" altLang="ja-JP" dirty="0">
                <a:solidFill>
                  <a:schemeClr val="bg1">
                    <a:lumMod val="95000"/>
                  </a:schemeClr>
                </a:solidFill>
              </a:rPr>
              <a:t>2.5hr</a:t>
            </a:r>
            <a:r>
              <a:rPr kumimoji="1" lang="ja-JP" altLang="en-US" dirty="0">
                <a:solidFill>
                  <a:schemeClr val="bg1">
                    <a:lumMod val="95000"/>
                  </a:schemeClr>
                </a:solidFill>
              </a:rPr>
              <a:t>未満の自転速度では，遠心力が小惑星の破壊強度を上回る </a:t>
            </a:r>
            <a:r>
              <a:rPr kumimoji="1" lang="en-US" altLang="ja-JP" dirty="0">
                <a:solidFill>
                  <a:schemeClr val="bg1">
                    <a:lumMod val="95000"/>
                  </a:schemeClr>
                </a:solidFill>
              </a:rPr>
              <a:t>(Spin barrier)</a:t>
            </a:r>
            <a:endParaRPr kumimoji="1" lang="ja-JP" altLang="en-US" dirty="0">
              <a:solidFill>
                <a:schemeClr val="bg1">
                  <a:lumMod val="95000"/>
                </a:schemeClr>
              </a:solidFill>
            </a:endParaRPr>
          </a:p>
        </p:txBody>
      </p:sp>
      <p:sp>
        <p:nvSpPr>
          <p:cNvPr id="7" name="テキスト ボックス 6">
            <a:extLst>
              <a:ext uri="{FF2B5EF4-FFF2-40B4-BE49-F238E27FC236}">
                <a16:creationId xmlns:a16="http://schemas.microsoft.com/office/drawing/2014/main" id="{D3A38B56-3582-4584-B31C-30169DDE8BEF}"/>
              </a:ext>
            </a:extLst>
          </p:cNvPr>
          <p:cNvSpPr txBox="1"/>
          <p:nvPr/>
        </p:nvSpPr>
        <p:spPr>
          <a:xfrm>
            <a:off x="310909" y="1621031"/>
            <a:ext cx="8494633" cy="369332"/>
          </a:xfrm>
          <a:prstGeom prst="rect">
            <a:avLst/>
          </a:prstGeom>
          <a:noFill/>
        </p:spPr>
        <p:txBody>
          <a:bodyPr wrap="none" rtlCol="0">
            <a:spAutoFit/>
          </a:bodyPr>
          <a:lstStyle/>
          <a:p>
            <a:r>
              <a:rPr kumimoji="1" lang="ja-JP" altLang="en-US" dirty="0">
                <a:solidFill>
                  <a:schemeClr val="bg1">
                    <a:lumMod val="95000"/>
                  </a:schemeClr>
                </a:solidFill>
              </a:rPr>
              <a:t>小惑星の形状は不規則であるため加熱と輻射が不均一に起こり，トルクを生じる</a:t>
            </a:r>
          </a:p>
        </p:txBody>
      </p:sp>
    </p:spTree>
    <p:extLst>
      <p:ext uri="{BB962C8B-B14F-4D97-AF65-F5344CB8AC3E}">
        <p14:creationId xmlns:p14="http://schemas.microsoft.com/office/powerpoint/2010/main" val="104944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781BD34-E78C-4D9E-A7BA-4D08A778AA16}"/>
              </a:ext>
            </a:extLst>
          </p:cNvPr>
          <p:cNvSpPr txBox="1"/>
          <p:nvPr/>
        </p:nvSpPr>
        <p:spPr>
          <a:xfrm>
            <a:off x="258792" y="229449"/>
            <a:ext cx="433965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太陽系の物質損失量</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nvGrpSpPr>
          <p:cNvPr id="8" name="グループ化 7">
            <a:extLst>
              <a:ext uri="{FF2B5EF4-FFF2-40B4-BE49-F238E27FC236}">
                <a16:creationId xmlns:a16="http://schemas.microsoft.com/office/drawing/2014/main" id="{0D8052A1-A2F6-45B1-BCC4-E6005C771B11}"/>
              </a:ext>
            </a:extLst>
          </p:cNvPr>
          <p:cNvGrpSpPr/>
          <p:nvPr/>
        </p:nvGrpSpPr>
        <p:grpSpPr>
          <a:xfrm>
            <a:off x="1259141" y="1522111"/>
            <a:ext cx="6625717" cy="3181580"/>
            <a:chOff x="1259141" y="1522111"/>
            <a:chExt cx="6625717" cy="3181580"/>
          </a:xfrm>
        </p:grpSpPr>
        <p:pic>
          <p:nvPicPr>
            <p:cNvPr id="2" name="図 1">
              <a:extLst>
                <a:ext uri="{FF2B5EF4-FFF2-40B4-BE49-F238E27FC236}">
                  <a16:creationId xmlns:a16="http://schemas.microsoft.com/office/drawing/2014/main" id="{CE110546-2F9A-4BE9-9F09-F18F36124AFC}"/>
                </a:ext>
              </a:extLst>
            </p:cNvPr>
            <p:cNvPicPr>
              <a:picLocks noChangeAspect="1"/>
            </p:cNvPicPr>
            <p:nvPr/>
          </p:nvPicPr>
          <p:blipFill rotWithShape="1">
            <a:blip r:embed="rId2"/>
            <a:srcRect l="29351" t="32389" r="27533" b="37689"/>
            <a:stretch/>
          </p:blipFill>
          <p:spPr>
            <a:xfrm>
              <a:off x="1259141" y="1522111"/>
              <a:ext cx="6625717" cy="2873803"/>
            </a:xfrm>
            <a:prstGeom prst="rect">
              <a:avLst/>
            </a:prstGeom>
          </p:spPr>
        </p:pic>
        <p:sp>
          <p:nvSpPr>
            <p:cNvPr id="7" name="テキスト ボックス 6">
              <a:extLst>
                <a:ext uri="{FF2B5EF4-FFF2-40B4-BE49-F238E27FC236}">
                  <a16:creationId xmlns:a16="http://schemas.microsoft.com/office/drawing/2014/main" id="{AA6CD9CF-E686-4531-AA9B-842416A77870}"/>
                </a:ext>
              </a:extLst>
            </p:cNvPr>
            <p:cNvSpPr txBox="1"/>
            <p:nvPr/>
          </p:nvSpPr>
          <p:spPr>
            <a:xfrm>
              <a:off x="6892279" y="4395914"/>
              <a:ext cx="992579" cy="307777"/>
            </a:xfrm>
            <a:prstGeom prst="rect">
              <a:avLst/>
            </a:prstGeom>
            <a:noFill/>
          </p:spPr>
          <p:txBody>
            <a:bodyPr wrap="none" rtlCol="0">
              <a:spAutoFit/>
            </a:bodyPr>
            <a:lstStyle/>
            <a:p>
              <a:r>
                <a:rPr kumimoji="1" lang="ja-JP" altLang="en-US" sz="1400" dirty="0">
                  <a:solidFill>
                    <a:schemeClr val="bg1">
                      <a:lumMod val="95000"/>
                    </a:schemeClr>
                  </a:solidFill>
                </a:rPr>
                <a:t>石黒 </a:t>
              </a:r>
              <a:r>
                <a:rPr kumimoji="1" lang="en-US" altLang="ja-JP" sz="1400" dirty="0">
                  <a:solidFill>
                    <a:schemeClr val="bg1">
                      <a:lumMod val="95000"/>
                    </a:schemeClr>
                  </a:solidFill>
                </a:rPr>
                <a:t>2018</a:t>
              </a:r>
              <a:endParaRPr kumimoji="1" lang="ja-JP" altLang="en-US" sz="1400" dirty="0">
                <a:solidFill>
                  <a:schemeClr val="bg1">
                    <a:lumMod val="95000"/>
                  </a:schemeClr>
                </a:solidFill>
              </a:endParaRPr>
            </a:p>
          </p:txBody>
        </p:sp>
      </p:grpSp>
      <p:sp>
        <p:nvSpPr>
          <p:cNvPr id="9" name="テキスト ボックス 8">
            <a:extLst>
              <a:ext uri="{FF2B5EF4-FFF2-40B4-BE49-F238E27FC236}">
                <a16:creationId xmlns:a16="http://schemas.microsoft.com/office/drawing/2014/main" id="{20090876-CF5B-49D2-B6A6-D466819012F9}"/>
              </a:ext>
            </a:extLst>
          </p:cNvPr>
          <p:cNvSpPr txBox="1"/>
          <p:nvPr/>
        </p:nvSpPr>
        <p:spPr>
          <a:xfrm>
            <a:off x="1094124" y="5409606"/>
            <a:ext cx="6955750" cy="461665"/>
          </a:xfrm>
          <a:prstGeom prst="rect">
            <a:avLst/>
          </a:prstGeom>
          <a:noFill/>
        </p:spPr>
        <p:txBody>
          <a:bodyPr wrap="none" rtlCol="0">
            <a:spAutoFit/>
          </a:bodyPr>
          <a:lstStyle/>
          <a:p>
            <a:pPr algn="ctr"/>
            <a:r>
              <a:rPr kumimoji="1" lang="ja-JP" altLang="en-US" sz="2400" dirty="0">
                <a:solidFill>
                  <a:schemeClr val="bg1">
                    <a:lumMod val="95000"/>
                  </a:schemeClr>
                </a:solidFill>
              </a:rPr>
              <a:t>固体物質は太陽系から徐々に失われる運命にある</a:t>
            </a:r>
          </a:p>
        </p:txBody>
      </p:sp>
    </p:spTree>
    <p:extLst>
      <p:ext uri="{BB962C8B-B14F-4D97-AF65-F5344CB8AC3E}">
        <p14:creationId xmlns:p14="http://schemas.microsoft.com/office/powerpoint/2010/main" val="12235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781BD34-E78C-4D9E-A7BA-4D08A778AA16}"/>
              </a:ext>
            </a:extLst>
          </p:cNvPr>
          <p:cNvSpPr txBox="1"/>
          <p:nvPr/>
        </p:nvSpPr>
        <p:spPr>
          <a:xfrm>
            <a:off x="258792" y="229449"/>
            <a:ext cx="2492990"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太陽の終焉</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0" name="テキスト ボックス 9">
            <a:extLst>
              <a:ext uri="{FF2B5EF4-FFF2-40B4-BE49-F238E27FC236}">
                <a16:creationId xmlns:a16="http://schemas.microsoft.com/office/drawing/2014/main" id="{75250D44-3963-466B-8D6D-74B3760512F8}"/>
              </a:ext>
            </a:extLst>
          </p:cNvPr>
          <p:cNvSpPr txBox="1"/>
          <p:nvPr/>
        </p:nvSpPr>
        <p:spPr>
          <a:xfrm>
            <a:off x="258792" y="5220490"/>
            <a:ext cx="8640000" cy="1323439"/>
          </a:xfrm>
          <a:prstGeom prst="rect">
            <a:avLst/>
          </a:prstGeom>
          <a:noFill/>
        </p:spPr>
        <p:txBody>
          <a:bodyPr wrap="square" rtlCol="0">
            <a:spAutoFit/>
          </a:bodyPr>
          <a:lstStyle/>
          <a:p>
            <a:pPr algn="ctr"/>
            <a:r>
              <a:rPr kumimoji="1" lang="ja-JP" altLang="en-US" sz="2000" dirty="0">
                <a:solidFill>
                  <a:schemeClr val="bg1">
                    <a:lumMod val="95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太陽は膨張して惑星を飲み込んだ後，</a:t>
            </a:r>
            <a:endParaRPr kumimoji="1" lang="en-US" altLang="ja-JP" sz="2000" dirty="0">
              <a:solidFill>
                <a:schemeClr val="bg1">
                  <a:lumMod val="95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algn="ctr"/>
            <a:r>
              <a:rPr kumimoji="1" lang="en-US" altLang="ja-JP" sz="2000" dirty="0">
                <a:solidFill>
                  <a:schemeClr val="bg1">
                    <a:lumMod val="95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AGB</a:t>
            </a:r>
            <a:r>
              <a:rPr kumimoji="1" lang="ja-JP" altLang="en-US" sz="2000" dirty="0">
                <a:solidFill>
                  <a:schemeClr val="bg1">
                    <a:lumMod val="95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質量放出を繰り返しながら惑星状星雲を形成</a:t>
            </a:r>
            <a:endParaRPr kumimoji="1" lang="en-US" altLang="ja-JP" sz="2000" dirty="0">
              <a:solidFill>
                <a:schemeClr val="bg1">
                  <a:lumMod val="95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algn="ctr"/>
            <a:endParaRPr kumimoji="1" lang="en-US" altLang="ja-JP" sz="2000" dirty="0">
              <a:solidFill>
                <a:schemeClr val="bg1">
                  <a:lumMod val="95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algn="ctr"/>
            <a:r>
              <a:rPr kumimoji="1" lang="ja-JP" altLang="en-US" sz="2000" dirty="0">
                <a:solidFill>
                  <a:schemeClr val="accent4">
                    <a:lumMod val="20000"/>
                    <a:lumOff val="8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太陽に取り込まれた重元素たち（惑星間塵と惑星）は星間塵へと還る</a:t>
            </a:r>
            <a:endParaRPr kumimoji="1" lang="ja-JP" altLang="en-US" sz="2000" dirty="0">
              <a:solidFill>
                <a:schemeClr val="accent4">
                  <a:lumMod val="20000"/>
                  <a:lumOff val="80000"/>
                </a:schemeClr>
              </a:solidFill>
            </a:endParaRPr>
          </a:p>
        </p:txBody>
      </p:sp>
      <p:grpSp>
        <p:nvGrpSpPr>
          <p:cNvPr id="11" name="グループ化 10">
            <a:extLst>
              <a:ext uri="{FF2B5EF4-FFF2-40B4-BE49-F238E27FC236}">
                <a16:creationId xmlns:a16="http://schemas.microsoft.com/office/drawing/2014/main" id="{EAEC2358-3D78-46C3-99B3-A3053D089B6B}"/>
              </a:ext>
            </a:extLst>
          </p:cNvPr>
          <p:cNvGrpSpPr/>
          <p:nvPr/>
        </p:nvGrpSpPr>
        <p:grpSpPr>
          <a:xfrm>
            <a:off x="2271526" y="1105689"/>
            <a:ext cx="4600948" cy="3849690"/>
            <a:chOff x="2271526" y="1419199"/>
            <a:chExt cx="4600948" cy="3849690"/>
          </a:xfrm>
        </p:grpSpPr>
        <p:pic>
          <p:nvPicPr>
            <p:cNvPr id="12" name="Picture 2" descr="クリックすると新しいウィンドウで開きます">
              <a:extLst>
                <a:ext uri="{FF2B5EF4-FFF2-40B4-BE49-F238E27FC236}">
                  <a16:creationId xmlns:a16="http://schemas.microsoft.com/office/drawing/2014/main" id="{E16F04C8-BADC-41AB-8379-A61CBC53F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527" y="1419199"/>
              <a:ext cx="4600947" cy="3619782"/>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a:extLst>
                <a:ext uri="{FF2B5EF4-FFF2-40B4-BE49-F238E27FC236}">
                  <a16:creationId xmlns:a16="http://schemas.microsoft.com/office/drawing/2014/main" id="{C820728C-77EA-447C-8446-85CA8AC0839F}"/>
                </a:ext>
              </a:extLst>
            </p:cNvPr>
            <p:cNvSpPr/>
            <p:nvPr/>
          </p:nvSpPr>
          <p:spPr>
            <a:xfrm>
              <a:off x="2271526" y="5014973"/>
              <a:ext cx="4291559" cy="253916"/>
            </a:xfrm>
            <a:prstGeom prst="rect">
              <a:avLst/>
            </a:prstGeom>
          </p:spPr>
          <p:txBody>
            <a:bodyPr wrap="none">
              <a:spAutoFit/>
            </a:bodyPr>
            <a:lstStyle/>
            <a:p>
              <a:r>
                <a:rPr lang="en-US" altLang="ja-JP" sz="1050" dirty="0">
                  <a:solidFill>
                    <a:schemeClr val="bg1">
                      <a:lumMod val="95000"/>
                    </a:schemeClr>
                  </a:solidFill>
                </a:rPr>
                <a:t>C. Robert O'Dell and David Thompson, Vanderbilt/LBTO/ESA/NASA</a:t>
              </a:r>
              <a:endParaRPr lang="ja-JP" altLang="en-US" sz="1050" dirty="0">
                <a:solidFill>
                  <a:schemeClr val="bg1">
                    <a:lumMod val="95000"/>
                  </a:schemeClr>
                </a:solidFill>
              </a:endParaRPr>
            </a:p>
          </p:txBody>
        </p:sp>
      </p:grpSp>
    </p:spTree>
    <p:extLst>
      <p:ext uri="{BB962C8B-B14F-4D97-AF65-F5344CB8AC3E}">
        <p14:creationId xmlns:p14="http://schemas.microsoft.com/office/powerpoint/2010/main" val="39960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781BD34-E78C-4D9E-A7BA-4D08A778AA16}"/>
              </a:ext>
            </a:extLst>
          </p:cNvPr>
          <p:cNvSpPr txBox="1"/>
          <p:nvPr/>
        </p:nvSpPr>
        <p:spPr>
          <a:xfrm>
            <a:off x="258792" y="229449"/>
            <a:ext cx="2755883"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第</a:t>
            </a:r>
            <a:r>
              <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3</a:t>
            </a:r>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章まとめ</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6" name="テキスト ボックス 5">
            <a:extLst>
              <a:ext uri="{FF2B5EF4-FFF2-40B4-BE49-F238E27FC236}">
                <a16:creationId xmlns:a16="http://schemas.microsoft.com/office/drawing/2014/main" id="{4E7FC4A8-4F49-4BD9-BB6F-64BD8DD9C456}"/>
              </a:ext>
            </a:extLst>
          </p:cNvPr>
          <p:cNvSpPr txBox="1"/>
          <p:nvPr/>
        </p:nvSpPr>
        <p:spPr>
          <a:xfrm>
            <a:off x="258792" y="1522111"/>
            <a:ext cx="8640001" cy="4524315"/>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400" dirty="0">
                <a:solidFill>
                  <a:schemeClr val="bg1">
                    <a:lumMod val="95000"/>
                  </a:schemeClr>
                </a:solidFill>
              </a:rPr>
              <a:t>黄道光の正体である惑星間塵は，太陽の光圧の影響を受けて太陽へと落下する．</a:t>
            </a:r>
            <a:endParaRPr kumimoji="1" lang="en-US" altLang="ja-JP" sz="2400" dirty="0">
              <a:solidFill>
                <a:schemeClr val="bg1">
                  <a:lumMod val="95000"/>
                </a:schemeClr>
              </a:solidFill>
            </a:endParaRPr>
          </a:p>
          <a:p>
            <a:pPr marL="342900" indent="-342900">
              <a:buFont typeface="Arial" panose="020B0604020202020204" pitchFamily="34" charset="0"/>
              <a:buChar char="•"/>
            </a:pPr>
            <a:endParaRPr kumimoji="1" lang="en-US" altLang="ja-JP" sz="2400" dirty="0">
              <a:solidFill>
                <a:schemeClr val="bg1">
                  <a:lumMod val="95000"/>
                </a:schemeClr>
              </a:solidFill>
            </a:endParaRPr>
          </a:p>
          <a:p>
            <a:pPr marL="342900" indent="-342900">
              <a:buFont typeface="Arial" panose="020B0604020202020204" pitchFamily="34" charset="0"/>
              <a:buChar char="•"/>
            </a:pPr>
            <a:r>
              <a:rPr kumimoji="1" lang="ja-JP" altLang="en-US" sz="2400" dirty="0">
                <a:solidFill>
                  <a:schemeClr val="bg1">
                    <a:lumMod val="95000"/>
                  </a:schemeClr>
                </a:solidFill>
              </a:rPr>
              <a:t>惑星間塵は小惑星や彗星から常に供給が続いており，固体天体は惑星間塵として消耗する運命にある．</a:t>
            </a:r>
            <a:endParaRPr kumimoji="1" lang="en-US" altLang="ja-JP" sz="2400" dirty="0">
              <a:solidFill>
                <a:schemeClr val="bg1">
                  <a:lumMod val="95000"/>
                </a:schemeClr>
              </a:solidFill>
            </a:endParaRPr>
          </a:p>
          <a:p>
            <a:pPr marL="342900" indent="-342900">
              <a:buFont typeface="Arial" panose="020B0604020202020204" pitchFamily="34" charset="0"/>
              <a:buChar char="•"/>
            </a:pPr>
            <a:endParaRPr kumimoji="1" lang="en-US" altLang="ja-JP" sz="2400" dirty="0">
              <a:solidFill>
                <a:schemeClr val="bg1">
                  <a:lumMod val="95000"/>
                </a:schemeClr>
              </a:solidFill>
            </a:endParaRPr>
          </a:p>
          <a:p>
            <a:pPr marL="342900" indent="-342900">
              <a:buFont typeface="Arial" panose="020B0604020202020204" pitchFamily="34" charset="0"/>
              <a:buChar char="•"/>
            </a:pPr>
            <a:r>
              <a:rPr kumimoji="1" lang="ja-JP" altLang="en-US" sz="2400" dirty="0">
                <a:solidFill>
                  <a:schemeClr val="bg1">
                    <a:lumMod val="95000"/>
                  </a:schemeClr>
                </a:solidFill>
              </a:rPr>
              <a:t>内側の固体惑星は膨張する太陽に飲み込まれ，太陽を重元素で汚染する．</a:t>
            </a:r>
            <a:endParaRPr kumimoji="1" lang="en-US" altLang="ja-JP" sz="2400" dirty="0">
              <a:solidFill>
                <a:schemeClr val="bg1">
                  <a:lumMod val="95000"/>
                </a:schemeClr>
              </a:solidFill>
            </a:endParaRPr>
          </a:p>
          <a:p>
            <a:pPr marL="342900" indent="-342900">
              <a:buFont typeface="Arial" panose="020B0604020202020204" pitchFamily="34" charset="0"/>
              <a:buChar char="•"/>
            </a:pPr>
            <a:endParaRPr kumimoji="1" lang="en-US" altLang="ja-JP" sz="2400" dirty="0">
              <a:solidFill>
                <a:schemeClr val="bg1">
                  <a:lumMod val="95000"/>
                </a:schemeClr>
              </a:solidFill>
            </a:endParaRPr>
          </a:p>
          <a:p>
            <a:pPr marL="342900" indent="-342900">
              <a:buFont typeface="Arial" panose="020B0604020202020204" pitchFamily="34" charset="0"/>
              <a:buChar char="•"/>
            </a:pPr>
            <a:r>
              <a:rPr kumimoji="1" lang="en-US" altLang="ja-JP" sz="2400" dirty="0">
                <a:solidFill>
                  <a:schemeClr val="bg1">
                    <a:lumMod val="95000"/>
                  </a:schemeClr>
                </a:solidFill>
              </a:rPr>
              <a:t>AGB</a:t>
            </a:r>
            <a:r>
              <a:rPr kumimoji="1" lang="ja-JP" altLang="en-US" sz="2400" dirty="0">
                <a:solidFill>
                  <a:schemeClr val="bg1">
                    <a:lumMod val="95000"/>
                  </a:schemeClr>
                </a:solidFill>
              </a:rPr>
              <a:t>星へと進化した太陽は，質量放出風に乗せて自身が持つ重元素を塵として放出する．これらは星間塵として銀河系空間へ還っていく．</a:t>
            </a:r>
            <a:endParaRPr kumimoji="1" lang="en-US" altLang="ja-JP" sz="2400" dirty="0">
              <a:solidFill>
                <a:schemeClr val="bg1">
                  <a:lumMod val="95000"/>
                </a:schemeClr>
              </a:solidFill>
            </a:endParaRPr>
          </a:p>
        </p:txBody>
      </p:sp>
    </p:spTree>
    <p:extLst>
      <p:ext uri="{BB962C8B-B14F-4D97-AF65-F5344CB8AC3E}">
        <p14:creationId xmlns:p14="http://schemas.microsoft.com/office/powerpoint/2010/main" val="359528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直線矢印コネクタ 3">
            <a:extLst>
              <a:ext uri="{FF2B5EF4-FFF2-40B4-BE49-F238E27FC236}">
                <a16:creationId xmlns:a16="http://schemas.microsoft.com/office/drawing/2014/main" id="{7BF49041-6954-4B53-8A0B-476A1BE39146}"/>
              </a:ext>
            </a:extLst>
          </p:cNvPr>
          <p:cNvCxnSpPr/>
          <p:nvPr/>
        </p:nvCxnSpPr>
        <p:spPr>
          <a:xfrm>
            <a:off x="258792" y="875780"/>
            <a:ext cx="8640000" cy="0"/>
          </a:xfrm>
          <a:prstGeom prst="straightConnector1">
            <a:avLst/>
          </a:prstGeom>
          <a:ln w="25400">
            <a:solidFill>
              <a:schemeClr val="accent5">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781BD34-E78C-4D9E-A7BA-4D08A778AA16}"/>
              </a:ext>
            </a:extLst>
          </p:cNvPr>
          <p:cNvSpPr txBox="1"/>
          <p:nvPr/>
        </p:nvSpPr>
        <p:spPr>
          <a:xfrm>
            <a:off x="258792" y="229449"/>
            <a:ext cx="2031325" cy="646331"/>
          </a:xfrm>
          <a:prstGeom prst="rect">
            <a:avLst/>
          </a:prstGeom>
          <a:noFill/>
        </p:spPr>
        <p:txBody>
          <a:bodyPr wrap="none" rtlCol="0">
            <a:spAutoFit/>
          </a:bodyPr>
          <a:lstStyle/>
          <a:p>
            <a:r>
              <a:rPr kumimoji="1" lang="ja-JP" altLang="en-US"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参考文献</a:t>
            </a:r>
            <a:endParaRPr kumimoji="1" lang="en-US" altLang="ja-JP" sz="36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6" name="テキスト ボックス 5">
            <a:extLst>
              <a:ext uri="{FF2B5EF4-FFF2-40B4-BE49-F238E27FC236}">
                <a16:creationId xmlns:a16="http://schemas.microsoft.com/office/drawing/2014/main" id="{4E7FC4A8-4F49-4BD9-BB6F-64BD8DD9C456}"/>
              </a:ext>
            </a:extLst>
          </p:cNvPr>
          <p:cNvSpPr txBox="1"/>
          <p:nvPr/>
        </p:nvSpPr>
        <p:spPr>
          <a:xfrm>
            <a:off x="258792" y="980690"/>
            <a:ext cx="8640001" cy="5509200"/>
          </a:xfrm>
          <a:prstGeom prst="rect">
            <a:avLst/>
          </a:prstGeom>
          <a:noFill/>
        </p:spPr>
        <p:txBody>
          <a:bodyPr wrap="square" rtlCol="0">
            <a:spAutoFit/>
          </a:bodyPr>
          <a:lstStyle/>
          <a:p>
            <a:pPr marL="457200" indent="-457200">
              <a:buFont typeface="+mj-lt"/>
              <a:buAutoNum type="arabicPeriod"/>
            </a:pPr>
            <a:r>
              <a:rPr kumimoji="1" lang="ja-JP" altLang="en-US" sz="1600" dirty="0">
                <a:solidFill>
                  <a:schemeClr val="bg1">
                    <a:lumMod val="95000"/>
                  </a:schemeClr>
                </a:solidFill>
              </a:rPr>
              <a:t>橘 省吾</a:t>
            </a:r>
            <a:r>
              <a:rPr kumimoji="1" lang="en-US" altLang="ja-JP" sz="1600" dirty="0">
                <a:solidFill>
                  <a:schemeClr val="bg1">
                    <a:lumMod val="95000"/>
                  </a:schemeClr>
                </a:solidFill>
              </a:rPr>
              <a:t>,</a:t>
            </a:r>
            <a:r>
              <a:rPr kumimoji="1" lang="ja-JP" altLang="en-US" sz="1600" dirty="0">
                <a:solidFill>
                  <a:schemeClr val="bg1">
                    <a:lumMod val="95000"/>
                  </a:schemeClr>
                </a:solidFill>
              </a:rPr>
              <a:t>「星くずたちの記憶</a:t>
            </a:r>
            <a:r>
              <a:rPr kumimoji="1" lang="en-US" altLang="ja-JP" sz="1600" dirty="0">
                <a:solidFill>
                  <a:schemeClr val="bg1">
                    <a:lumMod val="95000"/>
                  </a:schemeClr>
                </a:solidFill>
              </a:rPr>
              <a:t> ―</a:t>
            </a:r>
            <a:r>
              <a:rPr kumimoji="1" lang="ja-JP" altLang="en-US" sz="1600" dirty="0">
                <a:solidFill>
                  <a:schemeClr val="bg1">
                    <a:lumMod val="95000"/>
                  </a:schemeClr>
                </a:solidFill>
              </a:rPr>
              <a:t>銀河から太陽系への物語 </a:t>
            </a:r>
            <a:r>
              <a:rPr kumimoji="1" lang="en-US" altLang="ja-JP" sz="1600" dirty="0">
                <a:solidFill>
                  <a:schemeClr val="bg1">
                    <a:lumMod val="95000"/>
                  </a:schemeClr>
                </a:solidFill>
              </a:rPr>
              <a:t>(</a:t>
            </a:r>
            <a:r>
              <a:rPr kumimoji="1" lang="ja-JP" altLang="en-US" sz="1600" dirty="0">
                <a:solidFill>
                  <a:schemeClr val="bg1">
                    <a:lumMod val="95000"/>
                  </a:schemeClr>
                </a:solidFill>
              </a:rPr>
              <a:t>岩波科学ライブラリー</a:t>
            </a:r>
            <a:r>
              <a:rPr kumimoji="1" lang="en-US" altLang="ja-JP" sz="1600" dirty="0">
                <a:solidFill>
                  <a:schemeClr val="bg1">
                    <a:lumMod val="95000"/>
                  </a:schemeClr>
                </a:solidFill>
              </a:rPr>
              <a:t>)</a:t>
            </a:r>
            <a:r>
              <a:rPr kumimoji="1" lang="ja-JP" altLang="en-US" sz="1600" dirty="0">
                <a:solidFill>
                  <a:schemeClr val="bg1">
                    <a:lumMod val="95000"/>
                  </a:schemeClr>
                </a:solidFill>
              </a:rPr>
              <a:t>」</a:t>
            </a:r>
            <a:r>
              <a:rPr kumimoji="1" lang="en-US" altLang="ja-JP" sz="1600" dirty="0">
                <a:solidFill>
                  <a:schemeClr val="bg1">
                    <a:lumMod val="95000"/>
                  </a:schemeClr>
                </a:solidFill>
              </a:rPr>
              <a:t>, </a:t>
            </a:r>
            <a:r>
              <a:rPr kumimoji="1" lang="ja-JP" altLang="en-US" sz="1600" dirty="0">
                <a:solidFill>
                  <a:schemeClr val="bg1">
                    <a:lumMod val="95000"/>
                  </a:schemeClr>
                </a:solidFill>
              </a:rPr>
              <a:t>岩波書店</a:t>
            </a:r>
            <a:r>
              <a:rPr kumimoji="1" lang="en-US" altLang="ja-JP" sz="1600" dirty="0">
                <a:solidFill>
                  <a:schemeClr val="bg1">
                    <a:lumMod val="95000"/>
                  </a:schemeClr>
                </a:solidFill>
              </a:rPr>
              <a:t>, 2016</a:t>
            </a:r>
            <a:r>
              <a:rPr kumimoji="1" lang="ja-JP" altLang="en-US" sz="1600" dirty="0">
                <a:solidFill>
                  <a:schemeClr val="bg1">
                    <a:lumMod val="95000"/>
                  </a:schemeClr>
                </a:solidFill>
              </a:rPr>
              <a:t>年</a:t>
            </a:r>
            <a:r>
              <a:rPr kumimoji="1" lang="en-US" altLang="ja-JP" sz="1600" dirty="0">
                <a:solidFill>
                  <a:schemeClr val="bg1">
                    <a:lumMod val="95000"/>
                  </a:schemeClr>
                </a:solidFill>
              </a:rPr>
              <a:t>.</a:t>
            </a:r>
          </a:p>
          <a:p>
            <a:pPr marL="457200" indent="-457200">
              <a:buFont typeface="+mj-lt"/>
              <a:buAutoNum type="arabicPeriod"/>
            </a:pPr>
            <a:r>
              <a:rPr kumimoji="1" lang="ja-JP" altLang="en-US" sz="1600" dirty="0">
                <a:solidFill>
                  <a:schemeClr val="bg1">
                    <a:lumMod val="95000"/>
                  </a:schemeClr>
                </a:solidFill>
              </a:rPr>
              <a:t>松井 孝典 ほか</a:t>
            </a:r>
            <a:r>
              <a:rPr kumimoji="1" lang="en-US" altLang="ja-JP" sz="1600" dirty="0">
                <a:solidFill>
                  <a:schemeClr val="bg1">
                    <a:lumMod val="95000"/>
                  </a:schemeClr>
                </a:solidFill>
              </a:rPr>
              <a:t>,</a:t>
            </a:r>
            <a:r>
              <a:rPr kumimoji="1" lang="ja-JP" altLang="en-US" sz="1600" dirty="0">
                <a:solidFill>
                  <a:schemeClr val="bg1">
                    <a:lumMod val="95000"/>
                  </a:schemeClr>
                </a:solidFill>
              </a:rPr>
              <a:t>「比較惑星学 </a:t>
            </a:r>
            <a:r>
              <a:rPr kumimoji="1" lang="en-US" altLang="zh-CN" sz="1600" dirty="0">
                <a:solidFill>
                  <a:schemeClr val="bg1">
                    <a:lumMod val="95000"/>
                  </a:schemeClr>
                </a:solidFill>
              </a:rPr>
              <a:t>(</a:t>
            </a:r>
            <a:r>
              <a:rPr kumimoji="1" lang="zh-CN" altLang="en-US" sz="1600" dirty="0">
                <a:solidFill>
                  <a:schemeClr val="bg1">
                    <a:lumMod val="95000"/>
                  </a:schemeClr>
                </a:solidFill>
              </a:rPr>
              <a:t>新装版 地球惑星科学</a:t>
            </a:r>
            <a:r>
              <a:rPr kumimoji="1" lang="en-US" altLang="zh-CN" sz="1600" dirty="0">
                <a:solidFill>
                  <a:schemeClr val="bg1">
                    <a:lumMod val="95000"/>
                  </a:schemeClr>
                </a:solidFill>
              </a:rPr>
              <a:t>)</a:t>
            </a:r>
            <a:r>
              <a:rPr kumimoji="1" lang="ja-JP" altLang="en-US" sz="1600" dirty="0">
                <a:solidFill>
                  <a:schemeClr val="bg1">
                    <a:lumMod val="95000"/>
                  </a:schemeClr>
                </a:solidFill>
              </a:rPr>
              <a:t>」</a:t>
            </a:r>
            <a:r>
              <a:rPr kumimoji="1" lang="en-US" altLang="ja-JP" sz="1600" dirty="0">
                <a:solidFill>
                  <a:schemeClr val="bg1">
                    <a:lumMod val="95000"/>
                  </a:schemeClr>
                </a:solidFill>
              </a:rPr>
              <a:t>, </a:t>
            </a:r>
            <a:r>
              <a:rPr kumimoji="1" lang="ja-JP" altLang="en-US" sz="1600" dirty="0">
                <a:solidFill>
                  <a:schemeClr val="bg1">
                    <a:lumMod val="95000"/>
                  </a:schemeClr>
                </a:solidFill>
              </a:rPr>
              <a:t>岩波書店</a:t>
            </a:r>
            <a:r>
              <a:rPr kumimoji="1" lang="en-US" altLang="ja-JP" sz="1600" dirty="0">
                <a:solidFill>
                  <a:schemeClr val="bg1">
                    <a:lumMod val="95000"/>
                  </a:schemeClr>
                </a:solidFill>
              </a:rPr>
              <a:t>, 2011</a:t>
            </a:r>
            <a:r>
              <a:rPr kumimoji="1" lang="ja-JP" altLang="en-US" sz="1600" dirty="0">
                <a:solidFill>
                  <a:schemeClr val="bg1">
                    <a:lumMod val="95000"/>
                  </a:schemeClr>
                </a:solidFill>
              </a:rPr>
              <a:t>年</a:t>
            </a:r>
            <a:r>
              <a:rPr kumimoji="1" lang="en-US" altLang="ja-JP" sz="1600" dirty="0">
                <a:solidFill>
                  <a:schemeClr val="bg1">
                    <a:lumMod val="95000"/>
                  </a:schemeClr>
                </a:solidFill>
              </a:rPr>
              <a:t>.</a:t>
            </a:r>
          </a:p>
          <a:p>
            <a:pPr marL="457200" indent="-457200">
              <a:buFont typeface="+mj-lt"/>
              <a:buAutoNum type="arabicPeriod"/>
            </a:pPr>
            <a:r>
              <a:rPr kumimoji="1" lang="ja-JP" altLang="en-US" sz="1600" dirty="0">
                <a:solidFill>
                  <a:schemeClr val="bg1">
                    <a:lumMod val="95000"/>
                  </a:schemeClr>
                </a:solidFill>
              </a:rPr>
              <a:t>石黒 正晃</a:t>
            </a:r>
            <a:r>
              <a:rPr kumimoji="1" lang="en-US" altLang="ja-JP" sz="1600" dirty="0">
                <a:solidFill>
                  <a:schemeClr val="bg1">
                    <a:lumMod val="95000"/>
                  </a:schemeClr>
                </a:solidFill>
              </a:rPr>
              <a:t>, </a:t>
            </a:r>
            <a:r>
              <a:rPr kumimoji="1" lang="ja-JP" altLang="en-US" sz="1600" dirty="0">
                <a:solidFill>
                  <a:schemeClr val="bg1">
                    <a:lumMod val="95000"/>
                  </a:schemeClr>
                </a:solidFill>
              </a:rPr>
              <a:t>「小惑星帯での様々な現象について」</a:t>
            </a:r>
            <a:r>
              <a:rPr kumimoji="1" lang="en-US" altLang="ja-JP" sz="1600" dirty="0">
                <a:solidFill>
                  <a:schemeClr val="bg1">
                    <a:lumMod val="95000"/>
                  </a:schemeClr>
                </a:solidFill>
              </a:rPr>
              <a:t>, </a:t>
            </a:r>
            <a:r>
              <a:rPr kumimoji="1" lang="ja-JP" altLang="en-US" sz="1600" dirty="0">
                <a:solidFill>
                  <a:schemeClr val="bg1">
                    <a:lumMod val="95000"/>
                  </a:schemeClr>
                </a:solidFill>
              </a:rPr>
              <a:t>第</a:t>
            </a:r>
            <a:r>
              <a:rPr kumimoji="1" lang="en-US" altLang="ja-JP" sz="1600" dirty="0">
                <a:solidFill>
                  <a:schemeClr val="bg1">
                    <a:lumMod val="95000"/>
                  </a:schemeClr>
                </a:solidFill>
              </a:rPr>
              <a:t>5</a:t>
            </a:r>
            <a:r>
              <a:rPr kumimoji="1" lang="ja-JP" altLang="en-US" sz="1600" dirty="0">
                <a:solidFill>
                  <a:schemeClr val="bg1">
                    <a:lumMod val="95000"/>
                  </a:schemeClr>
                </a:solidFill>
              </a:rPr>
              <a:t>回探査ミッション立案スクール 発表資料</a:t>
            </a:r>
            <a:r>
              <a:rPr kumimoji="1" lang="en-US" altLang="ja-JP" sz="1600" dirty="0">
                <a:solidFill>
                  <a:schemeClr val="bg1">
                    <a:lumMod val="95000"/>
                  </a:schemeClr>
                </a:solidFill>
              </a:rPr>
              <a:t>, </a:t>
            </a:r>
            <a:r>
              <a:rPr kumimoji="1" lang="ja-JP" altLang="en-US" sz="1600" dirty="0">
                <a:solidFill>
                  <a:schemeClr val="bg1">
                    <a:lumMod val="95000"/>
                  </a:schemeClr>
                </a:solidFill>
              </a:rPr>
              <a:t>神戸大学</a:t>
            </a:r>
            <a:r>
              <a:rPr kumimoji="1" lang="en-US" altLang="ja-JP" sz="1600" dirty="0">
                <a:solidFill>
                  <a:schemeClr val="bg1">
                    <a:lumMod val="95000"/>
                  </a:schemeClr>
                </a:solidFill>
              </a:rPr>
              <a:t>CPS, 2018</a:t>
            </a:r>
            <a:r>
              <a:rPr kumimoji="1" lang="ja-JP" altLang="en-US" sz="1600" dirty="0">
                <a:solidFill>
                  <a:schemeClr val="bg1">
                    <a:lumMod val="95000"/>
                  </a:schemeClr>
                </a:solidFill>
              </a:rPr>
              <a:t>年</a:t>
            </a:r>
            <a:r>
              <a:rPr kumimoji="1" lang="en-US" altLang="ja-JP" sz="1600" dirty="0">
                <a:solidFill>
                  <a:schemeClr val="bg1">
                    <a:lumMod val="95000"/>
                  </a:schemeClr>
                </a:solidFill>
              </a:rPr>
              <a:t>2</a:t>
            </a:r>
            <a:r>
              <a:rPr kumimoji="1" lang="ja-JP" altLang="en-US" sz="1600" dirty="0">
                <a:solidFill>
                  <a:schemeClr val="bg1">
                    <a:lumMod val="95000"/>
                  </a:schemeClr>
                </a:solidFill>
              </a:rPr>
              <a:t>月</a:t>
            </a:r>
            <a:r>
              <a:rPr kumimoji="1" lang="en-US" altLang="ja-JP" sz="1600" dirty="0">
                <a:solidFill>
                  <a:schemeClr val="bg1">
                    <a:lumMod val="95000"/>
                  </a:schemeClr>
                </a:solidFill>
              </a:rPr>
              <a:t>24</a:t>
            </a:r>
            <a:r>
              <a:rPr kumimoji="1" lang="ja-JP" altLang="en-US" sz="1600" dirty="0">
                <a:solidFill>
                  <a:schemeClr val="bg1">
                    <a:lumMod val="95000"/>
                  </a:schemeClr>
                </a:solidFill>
              </a:rPr>
              <a:t>日</a:t>
            </a:r>
            <a:r>
              <a:rPr kumimoji="1" lang="en-US" altLang="ja-JP" sz="1600" dirty="0">
                <a:solidFill>
                  <a:schemeClr val="bg1">
                    <a:lumMod val="95000"/>
                  </a:schemeClr>
                </a:solidFill>
              </a:rPr>
              <a:t>.</a:t>
            </a:r>
          </a:p>
          <a:p>
            <a:pPr marL="457200" indent="-457200">
              <a:buFont typeface="+mj-lt"/>
              <a:buAutoNum type="arabicPeriod"/>
            </a:pPr>
            <a:r>
              <a:rPr kumimoji="1" lang="ja-JP" altLang="en-US" sz="1600" dirty="0">
                <a:solidFill>
                  <a:schemeClr val="bg1">
                    <a:lumMod val="95000"/>
                  </a:schemeClr>
                </a:solidFill>
              </a:rPr>
              <a:t>小島 知子 ほか</a:t>
            </a:r>
            <a:r>
              <a:rPr kumimoji="1" lang="en-US" altLang="ja-JP" sz="1600" dirty="0">
                <a:solidFill>
                  <a:schemeClr val="bg1">
                    <a:lumMod val="95000"/>
                  </a:schemeClr>
                </a:solidFill>
              </a:rPr>
              <a:t>,</a:t>
            </a:r>
            <a:r>
              <a:rPr kumimoji="1" lang="ja-JP" altLang="en-US" sz="1600" dirty="0">
                <a:solidFill>
                  <a:schemeClr val="bg1">
                    <a:lumMod val="95000"/>
                  </a:schemeClr>
                </a:solidFill>
              </a:rPr>
              <a:t>「初期太陽系の惑星物質科学：隕石・彗星・小惑星の微粒子」</a:t>
            </a:r>
            <a:r>
              <a:rPr kumimoji="1" lang="en-US" altLang="ja-JP" sz="1600" dirty="0">
                <a:solidFill>
                  <a:schemeClr val="bg1">
                    <a:lumMod val="95000"/>
                  </a:schemeClr>
                </a:solidFill>
              </a:rPr>
              <a:t>, </a:t>
            </a:r>
            <a:r>
              <a:rPr kumimoji="1" lang="ja-JP" altLang="en-US" sz="1600" dirty="0">
                <a:solidFill>
                  <a:schemeClr val="bg1">
                    <a:lumMod val="95000"/>
                  </a:schemeClr>
                </a:solidFill>
              </a:rPr>
              <a:t>エアロゾル研究</a:t>
            </a:r>
            <a:r>
              <a:rPr kumimoji="1" lang="en-US" altLang="ja-JP" sz="1600" dirty="0">
                <a:solidFill>
                  <a:schemeClr val="bg1">
                    <a:lumMod val="95000"/>
                  </a:schemeClr>
                </a:solidFill>
              </a:rPr>
              <a:t>, Vol. 31, 2016.</a:t>
            </a:r>
          </a:p>
          <a:p>
            <a:pPr marL="457200" indent="-457200">
              <a:buFont typeface="+mj-lt"/>
              <a:buAutoNum type="arabicPeriod"/>
            </a:pPr>
            <a:r>
              <a:rPr kumimoji="1" lang="en-US" altLang="ja-JP" sz="1600" dirty="0">
                <a:solidFill>
                  <a:schemeClr val="bg1">
                    <a:lumMod val="95000"/>
                  </a:schemeClr>
                </a:solidFill>
              </a:rPr>
              <a:t>Amari, S. </a:t>
            </a:r>
            <a:r>
              <a:rPr kumimoji="1" lang="en-US" altLang="ja-JP" sz="1600" i="1" dirty="0">
                <a:solidFill>
                  <a:schemeClr val="bg1">
                    <a:lumMod val="95000"/>
                  </a:schemeClr>
                </a:solidFill>
              </a:rPr>
              <a:t>et al.</a:t>
            </a:r>
            <a:r>
              <a:rPr kumimoji="1" lang="en-US" altLang="ja-JP" sz="1600" dirty="0">
                <a:solidFill>
                  <a:schemeClr val="bg1">
                    <a:lumMod val="95000"/>
                  </a:schemeClr>
                </a:solidFill>
              </a:rPr>
              <a:t>, “The isotopic composition and stellar sources of meteoritic graphite grains”, </a:t>
            </a:r>
            <a:r>
              <a:rPr kumimoji="1" lang="en-US" altLang="ja-JP" sz="1600" i="1" dirty="0">
                <a:solidFill>
                  <a:schemeClr val="bg1">
                    <a:lumMod val="95000"/>
                  </a:schemeClr>
                </a:solidFill>
              </a:rPr>
              <a:t>Nature</a:t>
            </a:r>
            <a:r>
              <a:rPr kumimoji="1" lang="en-US" altLang="ja-JP" sz="1600" dirty="0">
                <a:solidFill>
                  <a:schemeClr val="bg1">
                    <a:lumMod val="95000"/>
                  </a:schemeClr>
                </a:solidFill>
              </a:rPr>
              <a:t>, Vol. 365, 28 Oct 1993.</a:t>
            </a:r>
          </a:p>
          <a:p>
            <a:pPr marL="457200" indent="-457200">
              <a:buFont typeface="+mj-lt"/>
              <a:buAutoNum type="arabicPeriod"/>
            </a:pPr>
            <a:r>
              <a:rPr kumimoji="1" lang="en-US" altLang="ja-JP" sz="1600" dirty="0">
                <a:solidFill>
                  <a:schemeClr val="bg1">
                    <a:lumMod val="95000"/>
                  </a:schemeClr>
                </a:solidFill>
              </a:rPr>
              <a:t>Anders &amp; </a:t>
            </a:r>
            <a:r>
              <a:rPr kumimoji="1" lang="en-US" altLang="ja-JP" sz="1600" dirty="0" err="1">
                <a:solidFill>
                  <a:schemeClr val="bg1">
                    <a:lumMod val="95000"/>
                  </a:schemeClr>
                </a:solidFill>
              </a:rPr>
              <a:t>Zinner</a:t>
            </a:r>
            <a:r>
              <a:rPr kumimoji="1" lang="en-US" altLang="ja-JP" sz="1600" dirty="0">
                <a:solidFill>
                  <a:schemeClr val="bg1">
                    <a:lumMod val="95000"/>
                  </a:schemeClr>
                </a:solidFill>
              </a:rPr>
              <a:t>, “Interstellar grains in primitive meteorites: diamond, silicon carbide, and graphite”, </a:t>
            </a:r>
            <a:r>
              <a:rPr kumimoji="1" lang="en-US" altLang="ja-JP" sz="1600" i="1" dirty="0" err="1">
                <a:solidFill>
                  <a:schemeClr val="bg1">
                    <a:lumMod val="95000"/>
                  </a:schemeClr>
                </a:solidFill>
              </a:rPr>
              <a:t>Meteortitics</a:t>
            </a:r>
            <a:r>
              <a:rPr kumimoji="1" lang="en-US" altLang="ja-JP" sz="1600" dirty="0">
                <a:solidFill>
                  <a:schemeClr val="bg1">
                    <a:lumMod val="95000"/>
                  </a:schemeClr>
                </a:solidFill>
              </a:rPr>
              <a:t>, Vol. 28, 1993.</a:t>
            </a:r>
          </a:p>
          <a:p>
            <a:pPr marL="457200" indent="-457200">
              <a:buFont typeface="+mj-lt"/>
              <a:buAutoNum type="arabicPeriod"/>
            </a:pPr>
            <a:r>
              <a:rPr kumimoji="1" lang="en-US" altLang="ja-JP" sz="1600" dirty="0">
                <a:solidFill>
                  <a:schemeClr val="bg1">
                    <a:lumMod val="95000"/>
                  </a:schemeClr>
                </a:solidFill>
              </a:rPr>
              <a:t>Clayton, R. N., “Oxygen isotopes in meteorites”, </a:t>
            </a:r>
            <a:r>
              <a:rPr kumimoji="1" lang="en-US" altLang="ja-JP" sz="1600" i="1" dirty="0" err="1">
                <a:solidFill>
                  <a:schemeClr val="bg1">
                    <a:lumMod val="95000"/>
                  </a:schemeClr>
                </a:solidFill>
              </a:rPr>
              <a:t>Annu</a:t>
            </a:r>
            <a:r>
              <a:rPr kumimoji="1" lang="en-US" altLang="ja-JP" sz="1600" i="1" dirty="0">
                <a:solidFill>
                  <a:schemeClr val="bg1">
                    <a:lumMod val="95000"/>
                  </a:schemeClr>
                </a:solidFill>
              </a:rPr>
              <a:t>. Rev. Earth Planet Sci.</a:t>
            </a:r>
            <a:r>
              <a:rPr kumimoji="1" lang="en-US" altLang="ja-JP" sz="1600" dirty="0">
                <a:solidFill>
                  <a:schemeClr val="bg1">
                    <a:lumMod val="95000"/>
                  </a:schemeClr>
                </a:solidFill>
              </a:rPr>
              <a:t>, Vol. 21, 1993.</a:t>
            </a:r>
          </a:p>
          <a:p>
            <a:pPr marL="457200" indent="-457200">
              <a:buFont typeface="+mj-lt"/>
              <a:buAutoNum type="arabicPeriod"/>
            </a:pPr>
            <a:r>
              <a:rPr kumimoji="1" lang="en-US" altLang="ja-JP" sz="1600" dirty="0">
                <a:solidFill>
                  <a:schemeClr val="bg1">
                    <a:lumMod val="95000"/>
                  </a:schemeClr>
                </a:solidFill>
              </a:rPr>
              <a:t>Nagao, K. et al., “Irradiation history of Itokawa regolith material deduced from noble gases in the Hayabusa samples”, Science, Vol. 333, 26 Aug 2011.</a:t>
            </a:r>
          </a:p>
          <a:p>
            <a:pPr marL="457200" indent="-457200">
              <a:buFont typeface="+mj-lt"/>
              <a:buAutoNum type="arabicPeriod"/>
            </a:pPr>
            <a:r>
              <a:rPr kumimoji="1" lang="en-US" altLang="ja-JP" sz="1600" dirty="0">
                <a:solidFill>
                  <a:schemeClr val="bg1">
                    <a:lumMod val="95000"/>
                  </a:schemeClr>
                </a:solidFill>
              </a:rPr>
              <a:t>Nagashima, K. </a:t>
            </a:r>
            <a:r>
              <a:rPr kumimoji="1" lang="en-US" altLang="ja-JP" sz="1600" i="1" dirty="0">
                <a:solidFill>
                  <a:schemeClr val="bg1">
                    <a:lumMod val="95000"/>
                  </a:schemeClr>
                </a:solidFill>
              </a:rPr>
              <a:t>et al.</a:t>
            </a:r>
            <a:r>
              <a:rPr kumimoji="1" lang="en-US" altLang="ja-JP" sz="1600" dirty="0">
                <a:solidFill>
                  <a:schemeClr val="bg1">
                    <a:lumMod val="95000"/>
                  </a:schemeClr>
                </a:solidFill>
              </a:rPr>
              <a:t>, “Stardust silicates from primitive meteorites”, </a:t>
            </a:r>
            <a:r>
              <a:rPr kumimoji="1" lang="en-US" altLang="ja-JP" sz="1600" i="1" dirty="0">
                <a:solidFill>
                  <a:schemeClr val="bg1">
                    <a:lumMod val="95000"/>
                  </a:schemeClr>
                </a:solidFill>
              </a:rPr>
              <a:t>Nature</a:t>
            </a:r>
            <a:r>
              <a:rPr kumimoji="1" lang="en-US" altLang="ja-JP" sz="1600" dirty="0">
                <a:solidFill>
                  <a:schemeClr val="bg1">
                    <a:lumMod val="95000"/>
                  </a:schemeClr>
                </a:solidFill>
              </a:rPr>
              <a:t>, Vol. 428, 29 Apr 2004.</a:t>
            </a:r>
          </a:p>
          <a:p>
            <a:pPr marL="457200" indent="-457200">
              <a:buFont typeface="+mj-lt"/>
              <a:buAutoNum type="arabicPeriod"/>
            </a:pPr>
            <a:r>
              <a:rPr kumimoji="1" lang="en-US" altLang="ja-JP" sz="1600" dirty="0">
                <a:solidFill>
                  <a:schemeClr val="bg1">
                    <a:lumMod val="95000"/>
                  </a:schemeClr>
                </a:solidFill>
              </a:rPr>
              <a:t>Werner, B. D. et al., “The asteroid </a:t>
            </a:r>
            <a:r>
              <a:rPr kumimoji="1" lang="en-US" altLang="ja-JP" sz="1600" dirty="0" err="1">
                <a:solidFill>
                  <a:schemeClr val="bg1">
                    <a:lumMod val="95000"/>
                  </a:schemeClr>
                </a:solidFill>
              </a:rPr>
              <a:t>lightcurve</a:t>
            </a:r>
            <a:r>
              <a:rPr kumimoji="1" lang="en-US" altLang="ja-JP" sz="1600" dirty="0">
                <a:solidFill>
                  <a:schemeClr val="bg1">
                    <a:lumMod val="95000"/>
                  </a:schemeClr>
                </a:solidFill>
              </a:rPr>
              <a:t> database”, </a:t>
            </a:r>
            <a:r>
              <a:rPr kumimoji="1" lang="en-US" altLang="ja-JP" sz="1600" i="1" dirty="0">
                <a:solidFill>
                  <a:schemeClr val="bg1">
                    <a:lumMod val="95000"/>
                  </a:schemeClr>
                </a:solidFill>
              </a:rPr>
              <a:t>Icarus</a:t>
            </a:r>
            <a:r>
              <a:rPr kumimoji="1" lang="en-US" altLang="ja-JP" sz="1600" dirty="0">
                <a:solidFill>
                  <a:schemeClr val="bg1">
                    <a:lumMod val="95000"/>
                  </a:schemeClr>
                </a:solidFill>
              </a:rPr>
              <a:t>, Vol. 202, Jul 2009.</a:t>
            </a:r>
          </a:p>
          <a:p>
            <a:pPr marL="457200" indent="-457200">
              <a:buFont typeface="+mj-lt"/>
              <a:buAutoNum type="arabicPeriod"/>
            </a:pPr>
            <a:r>
              <a:rPr kumimoji="1" lang="en-US" altLang="ja-JP" sz="1600" dirty="0">
                <a:solidFill>
                  <a:schemeClr val="bg1">
                    <a:lumMod val="95000"/>
                  </a:schemeClr>
                </a:solidFill>
              </a:rPr>
              <a:t>Yang, H. &amp; M. Ishiguro, “Evolution of cometary dust particles to the orbit of the Earth: particle size, shape, and mutual collisions”, </a:t>
            </a:r>
            <a:r>
              <a:rPr kumimoji="1" lang="en-US" altLang="ja-JP" sz="1600" i="1" dirty="0" err="1">
                <a:solidFill>
                  <a:schemeClr val="bg1">
                    <a:lumMod val="95000"/>
                  </a:schemeClr>
                </a:solidFill>
              </a:rPr>
              <a:t>ApJ</a:t>
            </a:r>
            <a:r>
              <a:rPr kumimoji="1" lang="en-US" altLang="ja-JP" sz="1600" dirty="0">
                <a:solidFill>
                  <a:schemeClr val="bg1">
                    <a:lumMod val="95000"/>
                  </a:schemeClr>
                </a:solidFill>
              </a:rPr>
              <a:t>, Vol. 854, 26 Feb 2018.</a:t>
            </a:r>
          </a:p>
        </p:txBody>
      </p:sp>
    </p:spTree>
    <p:extLst>
      <p:ext uri="{BB962C8B-B14F-4D97-AF65-F5344CB8AC3E}">
        <p14:creationId xmlns:p14="http://schemas.microsoft.com/office/powerpoint/2010/main" val="78406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C9BD68E-7323-45C2-B042-42219BE52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91" y="0"/>
            <a:ext cx="8208818" cy="6858000"/>
          </a:xfrm>
          <a:prstGeom prst="rect">
            <a:avLst/>
          </a:prstGeom>
        </p:spPr>
      </p:pic>
    </p:spTree>
    <p:extLst>
      <p:ext uri="{BB962C8B-B14F-4D97-AF65-F5344CB8AC3E}">
        <p14:creationId xmlns:p14="http://schemas.microsoft.com/office/powerpoint/2010/main" val="292360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FE3BCFD-0FC5-4B26-9F51-622A41993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6" name="テキスト ボックス 5">
            <a:extLst>
              <a:ext uri="{FF2B5EF4-FFF2-40B4-BE49-F238E27FC236}">
                <a16:creationId xmlns:a16="http://schemas.microsoft.com/office/drawing/2014/main" id="{300713E2-84A0-4A82-8AC9-950A95A1E49E}"/>
              </a:ext>
            </a:extLst>
          </p:cNvPr>
          <p:cNvSpPr txBox="1"/>
          <p:nvPr/>
        </p:nvSpPr>
        <p:spPr>
          <a:xfrm>
            <a:off x="157115" y="6147756"/>
            <a:ext cx="3647152" cy="646331"/>
          </a:xfrm>
          <a:prstGeom prst="rect">
            <a:avLst/>
          </a:prstGeom>
          <a:noFill/>
        </p:spPr>
        <p:txBody>
          <a:bodyPr wrap="none" rtlCol="0">
            <a:spAutoFit/>
          </a:bodyPr>
          <a:lstStyle/>
          <a:p>
            <a:r>
              <a:rPr kumimoji="1" lang="ja-JP" altLang="en-US" dirty="0">
                <a:solidFill>
                  <a:schemeClr val="bg1">
                    <a:lumMod val="95000"/>
                  </a:schemeClr>
                </a:solidFill>
              </a:rPr>
              <a:t>はくちょう座星形成領域と流れ星</a:t>
            </a:r>
            <a:endParaRPr kumimoji="1" lang="en-US" altLang="ja-JP" dirty="0">
              <a:solidFill>
                <a:schemeClr val="bg1">
                  <a:lumMod val="95000"/>
                </a:schemeClr>
              </a:solidFill>
            </a:endParaRPr>
          </a:p>
          <a:p>
            <a:r>
              <a:rPr kumimoji="1" lang="ja-JP" altLang="en-US" dirty="0">
                <a:solidFill>
                  <a:schemeClr val="bg1">
                    <a:lumMod val="95000"/>
                  </a:schemeClr>
                </a:solidFill>
              </a:rPr>
              <a:t>（</a:t>
            </a:r>
            <a:r>
              <a:rPr kumimoji="1" lang="en-US" altLang="ja-JP" dirty="0">
                <a:solidFill>
                  <a:schemeClr val="bg1">
                    <a:lumMod val="95000"/>
                  </a:schemeClr>
                </a:solidFill>
              </a:rPr>
              <a:t>2017</a:t>
            </a:r>
            <a:r>
              <a:rPr kumimoji="1" lang="ja-JP" altLang="en-US" dirty="0">
                <a:solidFill>
                  <a:schemeClr val="bg1">
                    <a:lumMod val="95000"/>
                  </a:schemeClr>
                </a:solidFill>
              </a:rPr>
              <a:t>年</a:t>
            </a:r>
            <a:r>
              <a:rPr kumimoji="1" lang="en-US" altLang="ja-JP" dirty="0">
                <a:solidFill>
                  <a:schemeClr val="bg1">
                    <a:lumMod val="95000"/>
                  </a:schemeClr>
                </a:solidFill>
              </a:rPr>
              <a:t>9</a:t>
            </a:r>
            <a:r>
              <a:rPr kumimoji="1" lang="ja-JP" altLang="en-US" dirty="0">
                <a:solidFill>
                  <a:schemeClr val="bg1">
                    <a:lumMod val="95000"/>
                  </a:schemeClr>
                </a:solidFill>
              </a:rPr>
              <a:t>月</a:t>
            </a:r>
            <a:r>
              <a:rPr kumimoji="1" lang="en-US" altLang="ja-JP" dirty="0">
                <a:solidFill>
                  <a:schemeClr val="bg1">
                    <a:lumMod val="95000"/>
                  </a:schemeClr>
                </a:solidFill>
              </a:rPr>
              <a:t>16</a:t>
            </a:r>
            <a:r>
              <a:rPr kumimoji="1" lang="ja-JP" altLang="en-US" dirty="0">
                <a:solidFill>
                  <a:schemeClr val="bg1">
                    <a:lumMod val="95000"/>
                  </a:schemeClr>
                </a:solidFill>
              </a:rPr>
              <a:t>日）</a:t>
            </a:r>
            <a:endParaRPr kumimoji="1" lang="en-US" altLang="ja-JP" dirty="0">
              <a:solidFill>
                <a:schemeClr val="bg1">
                  <a:lumMod val="95000"/>
                </a:schemeClr>
              </a:solidFill>
            </a:endParaRPr>
          </a:p>
        </p:txBody>
      </p:sp>
    </p:spTree>
    <p:extLst>
      <p:ext uri="{BB962C8B-B14F-4D97-AF65-F5344CB8AC3E}">
        <p14:creationId xmlns:p14="http://schemas.microsoft.com/office/powerpoint/2010/main" val="142135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6602D1F-CCD1-4A6B-B4E1-36A61B38B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329" y="0"/>
            <a:ext cx="6515341" cy="6858000"/>
          </a:xfrm>
          <a:prstGeom prst="rect">
            <a:avLst/>
          </a:prstGeom>
        </p:spPr>
      </p:pic>
    </p:spTree>
    <p:extLst>
      <p:ext uri="{BB962C8B-B14F-4D97-AF65-F5344CB8AC3E}">
        <p14:creationId xmlns:p14="http://schemas.microsoft.com/office/powerpoint/2010/main" val="397918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B2DD59A-D11B-4B38-8BA5-1AD8CC8FF5D7}"/>
              </a:ext>
            </a:extLst>
          </p:cNvPr>
          <p:cNvSpPr txBox="1"/>
          <p:nvPr/>
        </p:nvSpPr>
        <p:spPr>
          <a:xfrm>
            <a:off x="2427824" y="2859613"/>
            <a:ext cx="4288353" cy="1138773"/>
          </a:xfrm>
          <a:prstGeom prst="rect">
            <a:avLst/>
          </a:prstGeom>
          <a:noFill/>
        </p:spPr>
        <p:txBody>
          <a:bodyPr wrap="none" rtlCol="0">
            <a:spAutoFit/>
          </a:bodyPr>
          <a:lstStyle/>
          <a:p>
            <a:pPr algn="ctr"/>
            <a:r>
              <a:rPr kumimoji="1" lang="ja-JP" altLang="en-US" sz="2800" dirty="0">
                <a:solidFill>
                  <a:schemeClr val="bg1"/>
                </a:solidFill>
              </a:rPr>
              <a:t>第</a:t>
            </a:r>
            <a:r>
              <a:rPr kumimoji="1" lang="en-US" altLang="ja-JP" sz="2800" dirty="0">
                <a:solidFill>
                  <a:schemeClr val="bg1"/>
                </a:solidFill>
              </a:rPr>
              <a:t>2</a:t>
            </a:r>
            <a:r>
              <a:rPr kumimoji="1" lang="ja-JP" altLang="en-US" sz="2800" dirty="0">
                <a:solidFill>
                  <a:schemeClr val="bg1"/>
                </a:solidFill>
              </a:rPr>
              <a:t>章</a:t>
            </a:r>
            <a:endParaRPr kumimoji="1" lang="en-US" altLang="ja-JP" sz="2800" dirty="0">
              <a:solidFill>
                <a:schemeClr val="bg1"/>
              </a:solidFill>
            </a:endParaRPr>
          </a:p>
          <a:p>
            <a:pPr algn="ctr"/>
            <a:r>
              <a:rPr kumimoji="1" lang="ja-JP" altLang="en-US" sz="4000" dirty="0">
                <a:solidFill>
                  <a:schemeClr val="bg1"/>
                </a:solidFill>
              </a:rPr>
              <a:t>太陽系の起源と塵</a:t>
            </a:r>
          </a:p>
        </p:txBody>
      </p:sp>
    </p:spTree>
    <p:extLst>
      <p:ext uri="{BB962C8B-B14F-4D97-AF65-F5344CB8AC3E}">
        <p14:creationId xmlns:p14="http://schemas.microsoft.com/office/powerpoint/2010/main" val="263049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UTPUTDPI" val="2400"/>
  <p:tag name="ORIGINALHEIGHT" val="606.8347"/>
  <p:tag name="ORIGINALWIDTH" val="3319.963"/>
  <p:tag name="LATEXADDIN" val="\documentclass{jsarticle}&#10;\usepackage[dvipdfmx]{color}&#10;\usepackage{cm_mat,amsmath,amsfonts,amssymb}&#10;\usepackage{bm}&#10;\usepackage{fourier}&#10;\pagestyle{empty}&#10;\begin{document}&#10;\[&#10;\textcolor{white}{&#10;\delta^i\mathrm{O}:=\frac{[^i\mathrm{O}/^{16}\mathrm{O}]_\mathrm{sam}-[^i\mathrm{O}/^{16}\mathrm{O}]_\mathrm{std}}{[^i\mathrm{O}/^{16}\mathrm{O}]_\mathrm{std}}&#10;}&#10;\]&#10;\end{document}"/>
  <p:tag name="IGUANATEXSIZE" val="24"/>
  <p:tag name="IGUANATEXCURSOR" val="351"/>
  <p:tag name="TRANSPARENCY" val="True"/>
  <p:tag name="FILENAME" val=""/>
  <p:tag name="LATEXENGINEID" val="4"/>
  <p:tag name="TEMPFOLDER" val="C:\Iguana-temp\"/>
  <p:tag name="LATEXFORMHEIGHT" val="312"/>
  <p:tag name="LATEXFORMWIDTH" val="384"/>
  <p:tag name="LATEXFORMWRAP" val="True"/>
  <p:tag name="BITMAPVECTOR" val="0"/>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源柔ゴシックL等幅 Medium"/>
        <a:ea typeface="源柔ゴシックL等幅 Medium"/>
        <a:cs typeface=""/>
      </a:majorFont>
      <a:minorFont>
        <a:latin typeface="源柔ゴシックL等幅 Medium"/>
        <a:ea typeface="源柔ゴシックL等幅 Medium"/>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9911</TotalTime>
  <Words>2232</Words>
  <Application>Microsoft Office PowerPoint</Application>
  <PresentationFormat>画面に合わせる (4:3)</PresentationFormat>
  <Paragraphs>362</Paragraphs>
  <Slides>54</Slides>
  <Notes>8</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54</vt:i4>
      </vt:variant>
    </vt:vector>
  </HeadingPairs>
  <TitlesOfParts>
    <vt:vector size="63" baseType="lpstr">
      <vt:lpstr>源ノ角ゴシック Medium</vt:lpstr>
      <vt:lpstr>游ゴシック</vt:lpstr>
      <vt:lpstr>源ノ角ゴシック JP Light</vt:lpstr>
      <vt:lpstr>源柔ゴシック Medium</vt:lpstr>
      <vt:lpstr>源柔ゴシックL等幅 Medium</vt:lpstr>
      <vt:lpstr>Century</vt:lpstr>
      <vt:lpstr>源柔ゴシック Normal</vt:lpstr>
      <vt:lpstr>Arial</vt:lpstr>
      <vt:lpstr>Office テーマ</vt:lpstr>
      <vt:lpstr>宇宙塵と私たち COSMIC DUST―Our Origin and Future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宇宙塵と私たち COSMIC DUST―Our Origin and Future</dc:title>
  <dc:creator>Matsuoka_Ryo</dc:creator>
  <cp:lastModifiedBy>Matsuoka_Ryo</cp:lastModifiedBy>
  <cp:revision>221</cp:revision>
  <dcterms:created xsi:type="dcterms:W3CDTF">2018-09-06T00:08:32Z</dcterms:created>
  <dcterms:modified xsi:type="dcterms:W3CDTF">2019-02-13T16:49:35Z</dcterms:modified>
</cp:coreProperties>
</file>