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handoutMasterIdLst>
    <p:handoutMasterId r:id="rId52"/>
  </p:handoutMasterIdLst>
  <p:sldIdLst>
    <p:sldId id="256" r:id="rId2"/>
    <p:sldId id="264" r:id="rId3"/>
    <p:sldId id="262" r:id="rId4"/>
    <p:sldId id="265" r:id="rId5"/>
    <p:sldId id="273" r:id="rId6"/>
    <p:sldId id="303" r:id="rId7"/>
    <p:sldId id="295" r:id="rId8"/>
    <p:sldId id="290" r:id="rId9"/>
    <p:sldId id="317" r:id="rId10"/>
    <p:sldId id="266" r:id="rId11"/>
    <p:sldId id="275" r:id="rId12"/>
    <p:sldId id="301" r:id="rId13"/>
    <p:sldId id="280" r:id="rId14"/>
    <p:sldId id="297" r:id="rId15"/>
    <p:sldId id="284" r:id="rId16"/>
    <p:sldId id="298" r:id="rId17"/>
    <p:sldId id="318" r:id="rId18"/>
    <p:sldId id="299" r:id="rId19"/>
    <p:sldId id="283" r:id="rId20"/>
    <p:sldId id="282" r:id="rId21"/>
    <p:sldId id="302" r:id="rId22"/>
    <p:sldId id="285" r:id="rId23"/>
    <p:sldId id="286" r:id="rId24"/>
    <p:sldId id="287" r:id="rId25"/>
    <p:sldId id="288" r:id="rId26"/>
    <p:sldId id="308" r:id="rId27"/>
    <p:sldId id="309" r:id="rId28"/>
    <p:sldId id="315" r:id="rId29"/>
    <p:sldId id="316" r:id="rId30"/>
    <p:sldId id="314" r:id="rId31"/>
    <p:sldId id="277" r:id="rId32"/>
    <p:sldId id="268" r:id="rId33"/>
    <p:sldId id="294" r:id="rId34"/>
    <p:sldId id="311" r:id="rId35"/>
    <p:sldId id="289" r:id="rId36"/>
    <p:sldId id="319" r:id="rId37"/>
    <p:sldId id="312" r:id="rId38"/>
    <p:sldId id="321" r:id="rId39"/>
    <p:sldId id="320" r:id="rId40"/>
    <p:sldId id="310" r:id="rId41"/>
    <p:sldId id="271" r:id="rId42"/>
    <p:sldId id="278" r:id="rId43"/>
    <p:sldId id="279" r:id="rId44"/>
    <p:sldId id="274" r:id="rId45"/>
    <p:sldId id="307" r:id="rId46"/>
    <p:sldId id="306" r:id="rId47"/>
    <p:sldId id="322" r:id="rId48"/>
    <p:sldId id="291" r:id="rId49"/>
    <p:sldId id="323"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9BA40FD0-184E-485A-85C6-0D9E705D340F}">
          <p14:sldIdLst>
            <p14:sldId id="256"/>
            <p14:sldId id="264"/>
          </p14:sldIdLst>
        </p14:section>
        <p14:section name="基本情報" id="{1543E396-7A14-4BF8-AB3C-44F9E48D8EC2}">
          <p14:sldIdLst>
            <p14:sldId id="262"/>
            <p14:sldId id="265"/>
            <p14:sldId id="273"/>
            <p14:sldId id="303"/>
            <p14:sldId id="295"/>
            <p14:sldId id="290"/>
            <p14:sldId id="317"/>
            <p14:sldId id="266"/>
            <p14:sldId id="275"/>
            <p14:sldId id="301"/>
            <p14:sldId id="280"/>
            <p14:sldId id="297"/>
            <p14:sldId id="284"/>
            <p14:sldId id="298"/>
            <p14:sldId id="318"/>
            <p14:sldId id="299"/>
            <p14:sldId id="283"/>
          </p14:sldIdLst>
        </p14:section>
        <p14:section name="月の形成" id="{EC702D0E-460A-4EDC-8008-AC4BF9033437}">
          <p14:sldIdLst>
            <p14:sldId id="282"/>
            <p14:sldId id="302"/>
            <p14:sldId id="285"/>
            <p14:sldId id="286"/>
            <p14:sldId id="287"/>
            <p14:sldId id="288"/>
            <p14:sldId id="308"/>
            <p14:sldId id="309"/>
            <p14:sldId id="315"/>
            <p14:sldId id="316"/>
          </p14:sldIdLst>
        </p14:section>
        <p14:section name="月と地球" id="{514914A5-206A-4412-8D3C-3FF01AACDC9C}">
          <p14:sldIdLst>
            <p14:sldId id="314"/>
            <p14:sldId id="277"/>
            <p14:sldId id="268"/>
            <p14:sldId id="294"/>
            <p14:sldId id="311"/>
            <p14:sldId id="289"/>
            <p14:sldId id="319"/>
            <p14:sldId id="312"/>
            <p14:sldId id="321"/>
            <p14:sldId id="320"/>
            <p14:sldId id="310"/>
          </p14:sldIdLst>
        </p14:section>
        <p14:section name="観測と探査" id="{BA06D483-8D0E-4AB2-8852-72C8AAE1E2E7}">
          <p14:sldIdLst>
            <p14:sldId id="271"/>
            <p14:sldId id="278"/>
            <p14:sldId id="279"/>
            <p14:sldId id="274"/>
            <p14:sldId id="307"/>
            <p14:sldId id="306"/>
            <p14:sldId id="322"/>
            <p14:sldId id="291"/>
            <p14:sldId id="323"/>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gata hikari" initials="oh" lastIdx="1" clrIdx="0">
    <p:extLst>
      <p:ext uri="{19B8F6BF-5375-455C-9EA6-DF929625EA0E}">
        <p15:presenceInfo xmlns:p15="http://schemas.microsoft.com/office/powerpoint/2012/main" userId="5c132969854fb0a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1C1C1C"/>
    <a:srgbClr val="FFD5AB"/>
    <a:srgbClr val="FFAD5B"/>
    <a:srgbClr val="292929"/>
    <a:srgbClr val="F8F8F8"/>
    <a:srgbClr val="FFFFF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snapToGrid="0" showGuides="1">
      <p:cViewPr>
        <p:scale>
          <a:sx n="89" d="100"/>
          <a:sy n="89" d="100"/>
        </p:scale>
        <p:origin x="675" y="45"/>
      </p:cViewPr>
      <p:guideLst>
        <p:guide orient="horz" pos="2160"/>
        <p:guide pos="2880"/>
      </p:guideLst>
    </p:cSldViewPr>
  </p:slideViewPr>
  <p:notesTextViewPr>
    <p:cViewPr>
      <p:scale>
        <a:sx n="1" d="1"/>
        <a:sy n="1" d="1"/>
      </p:scale>
      <p:origin x="0" y="0"/>
    </p:cViewPr>
  </p:notesTextViewPr>
  <p:sorterViewPr>
    <p:cViewPr>
      <p:scale>
        <a:sx n="100" d="100"/>
        <a:sy n="100" d="100"/>
      </p:scale>
      <p:origin x="0" y="-17670"/>
    </p:cViewPr>
  </p:sorterViewPr>
  <p:notesViewPr>
    <p:cSldViewPr snapToGrid="0" showGuides="1">
      <p:cViewPr varScale="1">
        <p:scale>
          <a:sx n="71" d="100"/>
          <a:sy n="71" d="100"/>
        </p:scale>
        <p:origin x="1668" y="2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EBAFD3D9-7F3A-4B1C-BE20-7BD98F6058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33711356-46EA-40F7-A81B-82B0F234C0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FB38A3-E9EA-4254-BAD7-B0F95E160BBD}" type="datetimeFigureOut">
              <a:rPr kumimoji="1" lang="ja-JP" altLang="en-US" smtClean="0"/>
              <a:t>2021/1/9</a:t>
            </a:fld>
            <a:endParaRPr kumimoji="1" lang="ja-JP" altLang="en-US"/>
          </a:p>
        </p:txBody>
      </p:sp>
      <p:sp>
        <p:nvSpPr>
          <p:cNvPr id="4" name="フッター プレースホルダー 3">
            <a:extLst>
              <a:ext uri="{FF2B5EF4-FFF2-40B4-BE49-F238E27FC236}">
                <a16:creationId xmlns:a16="http://schemas.microsoft.com/office/drawing/2014/main" id="{18F236D4-DC76-4193-89AF-90A311DE5A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7BFAD113-27FE-48F7-9B80-F790358301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6BFDB2-8BA9-4F20-A104-833F243EB159}" type="slidenum">
              <a:rPr kumimoji="1" lang="ja-JP" altLang="en-US" smtClean="0"/>
              <a:t>‹#›</a:t>
            </a:fld>
            <a:endParaRPr kumimoji="1" lang="ja-JP" altLang="en-US"/>
          </a:p>
        </p:txBody>
      </p:sp>
    </p:spTree>
    <p:extLst>
      <p:ext uri="{BB962C8B-B14F-4D97-AF65-F5344CB8AC3E}">
        <p14:creationId xmlns:p14="http://schemas.microsoft.com/office/powerpoint/2010/main" val="4936553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A9AE22-6B70-4C26-9424-E18F01A1C70A}" type="datetimeFigureOut">
              <a:rPr kumimoji="1" lang="ja-JP" altLang="en-US" smtClean="0"/>
              <a:t>2021/1/9</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EFA693-ED07-4B33-A47F-027D8BCD2E93}" type="slidenum">
              <a:rPr kumimoji="1" lang="ja-JP" altLang="en-US" smtClean="0"/>
              <a:t>‹#›</a:t>
            </a:fld>
            <a:endParaRPr kumimoji="1" lang="ja-JP" altLang="en-US"/>
          </a:p>
        </p:txBody>
      </p:sp>
    </p:spTree>
    <p:extLst>
      <p:ext uri="{BB962C8B-B14F-4D97-AF65-F5344CB8AC3E}">
        <p14:creationId xmlns:p14="http://schemas.microsoft.com/office/powerpoint/2010/main" val="323338836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3EFA693-ED07-4B33-A47F-027D8BCD2E93}" type="slidenum">
              <a:rPr kumimoji="1" lang="ja-JP" altLang="en-US" smtClean="0"/>
              <a:t>32</a:t>
            </a:fld>
            <a:endParaRPr kumimoji="1" lang="ja-JP" altLang="en-US"/>
          </a:p>
        </p:txBody>
      </p:sp>
    </p:spTree>
    <p:extLst>
      <p:ext uri="{BB962C8B-B14F-4D97-AF65-F5344CB8AC3E}">
        <p14:creationId xmlns:p14="http://schemas.microsoft.com/office/powerpoint/2010/main" val="1042371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太陽でも星座でも起こる→「天体錯視」とも</a:t>
            </a:r>
          </a:p>
        </p:txBody>
      </p:sp>
      <p:sp>
        <p:nvSpPr>
          <p:cNvPr id="4" name="スライド番号プレースホルダー 3"/>
          <p:cNvSpPr>
            <a:spLocks noGrp="1"/>
          </p:cNvSpPr>
          <p:nvPr>
            <p:ph type="sldNum" sz="quarter" idx="5"/>
          </p:nvPr>
        </p:nvSpPr>
        <p:spPr/>
        <p:txBody>
          <a:bodyPr/>
          <a:lstStyle/>
          <a:p>
            <a:fld id="{D3EFA693-ED07-4B33-A47F-027D8BCD2E93}" type="slidenum">
              <a:rPr kumimoji="1" lang="ja-JP" altLang="en-US" smtClean="0"/>
              <a:t>34</a:t>
            </a:fld>
            <a:endParaRPr kumimoji="1" lang="ja-JP" altLang="en-US"/>
          </a:p>
        </p:txBody>
      </p:sp>
    </p:spTree>
    <p:extLst>
      <p:ext uri="{BB962C8B-B14F-4D97-AF65-F5344CB8AC3E}">
        <p14:creationId xmlns:p14="http://schemas.microsoft.com/office/powerpoint/2010/main" val="1336476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太陽でもっとも明るい光球がかくれる→コロナ見える</a:t>
            </a:r>
          </a:p>
        </p:txBody>
      </p:sp>
      <p:sp>
        <p:nvSpPr>
          <p:cNvPr id="4" name="スライド番号プレースホルダー 3"/>
          <p:cNvSpPr>
            <a:spLocks noGrp="1"/>
          </p:cNvSpPr>
          <p:nvPr>
            <p:ph type="sldNum" sz="quarter" idx="5"/>
          </p:nvPr>
        </p:nvSpPr>
        <p:spPr/>
        <p:txBody>
          <a:bodyPr/>
          <a:lstStyle/>
          <a:p>
            <a:fld id="{D3EFA693-ED07-4B33-A47F-027D8BCD2E93}" type="slidenum">
              <a:rPr kumimoji="1" lang="ja-JP" altLang="en-US" smtClean="0"/>
              <a:t>36</a:t>
            </a:fld>
            <a:endParaRPr kumimoji="1" lang="ja-JP" altLang="en-US"/>
          </a:p>
        </p:txBody>
      </p:sp>
    </p:spTree>
    <p:extLst>
      <p:ext uri="{BB962C8B-B14F-4D97-AF65-F5344CB8AC3E}">
        <p14:creationId xmlns:p14="http://schemas.microsoft.com/office/powerpoint/2010/main" val="2589404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角運動量　回転運動の大きさ、エネルギー？回転半径　質量　速度</a:t>
            </a:r>
            <a:endParaRPr kumimoji="1" lang="en-US" altLang="ja-JP" dirty="0"/>
          </a:p>
          <a:p>
            <a:r>
              <a:rPr kumimoji="1" lang="ja-JP" altLang="en-US" dirty="0"/>
              <a:t>角運動量保存則　同じ力学系</a:t>
            </a:r>
          </a:p>
        </p:txBody>
      </p:sp>
      <p:sp>
        <p:nvSpPr>
          <p:cNvPr id="4" name="スライド番号プレースホルダー 3"/>
          <p:cNvSpPr>
            <a:spLocks noGrp="1"/>
          </p:cNvSpPr>
          <p:nvPr>
            <p:ph type="sldNum" sz="quarter" idx="5"/>
          </p:nvPr>
        </p:nvSpPr>
        <p:spPr/>
        <p:txBody>
          <a:bodyPr/>
          <a:lstStyle/>
          <a:p>
            <a:fld id="{D3EFA693-ED07-4B33-A47F-027D8BCD2E93}" type="slidenum">
              <a:rPr kumimoji="1" lang="ja-JP" altLang="en-US" smtClean="0"/>
              <a:t>40</a:t>
            </a:fld>
            <a:endParaRPr kumimoji="1" lang="ja-JP" altLang="en-US"/>
          </a:p>
        </p:txBody>
      </p:sp>
    </p:spTree>
    <p:extLst>
      <p:ext uri="{BB962C8B-B14F-4D97-AF65-F5344CB8AC3E}">
        <p14:creationId xmlns:p14="http://schemas.microsoft.com/office/powerpoint/2010/main" val="2942495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大気を保持できない</a:t>
            </a:r>
          </a:p>
          <a:p>
            <a:endParaRPr kumimoji="1" lang="ja-JP" altLang="en-US" dirty="0"/>
          </a:p>
          <a:p>
            <a:r>
              <a:rPr kumimoji="1" lang="ja-JP" altLang="en-US" dirty="0"/>
              <a:t>→太陽の光を和らげる・熱を保持してくれるものがない</a:t>
            </a:r>
          </a:p>
          <a:p>
            <a:endParaRPr kumimoji="1" lang="ja-JP" altLang="en-US" dirty="0"/>
          </a:p>
        </p:txBody>
      </p:sp>
      <p:sp>
        <p:nvSpPr>
          <p:cNvPr id="4" name="スライド番号プレースホルダー 3"/>
          <p:cNvSpPr>
            <a:spLocks noGrp="1"/>
          </p:cNvSpPr>
          <p:nvPr>
            <p:ph type="sldNum" sz="quarter" idx="5"/>
          </p:nvPr>
        </p:nvSpPr>
        <p:spPr/>
        <p:txBody>
          <a:bodyPr/>
          <a:lstStyle/>
          <a:p>
            <a:fld id="{D3EFA693-ED07-4B33-A47F-027D8BCD2E93}" type="slidenum">
              <a:rPr kumimoji="1" lang="ja-JP" altLang="en-US" smtClean="0"/>
              <a:t>43</a:t>
            </a:fld>
            <a:endParaRPr kumimoji="1" lang="ja-JP" altLang="en-US"/>
          </a:p>
        </p:txBody>
      </p:sp>
    </p:spTree>
    <p:extLst>
      <p:ext uri="{BB962C8B-B14F-4D97-AF65-F5344CB8AC3E}">
        <p14:creationId xmlns:p14="http://schemas.microsoft.com/office/powerpoint/2010/main" val="1994842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エイトケン盆地最大のクレーター　てぃこ、コペルニクスは光条から新しいっぽい　</a:t>
            </a:r>
            <a:r>
              <a:rPr kumimoji="1" lang="en-US" altLang="ja-JP" dirty="0"/>
              <a:t>SLIM</a:t>
            </a:r>
            <a:r>
              <a:rPr kumimoji="1" lang="ja-JP" altLang="en-US" dirty="0"/>
              <a:t>神酒の海　アポ</a:t>
            </a:r>
            <a:r>
              <a:rPr kumimoji="1" lang="en-US" altLang="ja-JP" dirty="0"/>
              <a:t>11</a:t>
            </a:r>
            <a:r>
              <a:rPr kumimoji="1" lang="ja-JP" altLang="en-US" dirty="0"/>
              <a:t>静か</a:t>
            </a:r>
          </a:p>
        </p:txBody>
      </p:sp>
      <p:sp>
        <p:nvSpPr>
          <p:cNvPr id="4" name="スライド番号プレースホルダー 3"/>
          <p:cNvSpPr>
            <a:spLocks noGrp="1"/>
          </p:cNvSpPr>
          <p:nvPr>
            <p:ph type="sldNum" sz="quarter" idx="5"/>
          </p:nvPr>
        </p:nvSpPr>
        <p:spPr/>
        <p:txBody>
          <a:bodyPr/>
          <a:lstStyle/>
          <a:p>
            <a:fld id="{D3EFA693-ED07-4B33-A47F-027D8BCD2E93}" type="slidenum">
              <a:rPr kumimoji="1" lang="ja-JP" altLang="en-US" smtClean="0"/>
              <a:t>44</a:t>
            </a:fld>
            <a:endParaRPr kumimoji="1" lang="ja-JP" altLang="en-US"/>
          </a:p>
        </p:txBody>
      </p:sp>
    </p:spTree>
    <p:extLst>
      <p:ext uri="{BB962C8B-B14F-4D97-AF65-F5344CB8AC3E}">
        <p14:creationId xmlns:p14="http://schemas.microsoft.com/office/powerpoint/2010/main" val="1269265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3EFA693-ED07-4B33-A47F-027D8BCD2E93}" type="slidenum">
              <a:rPr kumimoji="1" lang="ja-JP" altLang="en-US" smtClean="0"/>
              <a:t>46</a:t>
            </a:fld>
            <a:endParaRPr kumimoji="1" lang="ja-JP" altLang="en-US"/>
          </a:p>
        </p:txBody>
      </p:sp>
    </p:spTree>
    <p:extLst>
      <p:ext uri="{BB962C8B-B14F-4D97-AF65-F5344CB8AC3E}">
        <p14:creationId xmlns:p14="http://schemas.microsoft.com/office/powerpoint/2010/main" val="259794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5D751E1-2794-4267-A6B4-CCA3E017B1A2}" type="datetimeFigureOut">
              <a:rPr kumimoji="1" lang="ja-JP" altLang="en-US" smtClean="0"/>
              <a:t>2021/1/9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983008-3DF6-432A-A2D9-5246CF2CB04D}" type="slidenum">
              <a:rPr kumimoji="1" lang="ja-JP" altLang="en-US" smtClean="0"/>
              <a:t>‹#›</a:t>
            </a:fld>
            <a:endParaRPr kumimoji="1" lang="ja-JP" altLang="en-US"/>
          </a:p>
        </p:txBody>
      </p:sp>
    </p:spTree>
    <p:extLst>
      <p:ext uri="{BB962C8B-B14F-4D97-AF65-F5344CB8AC3E}">
        <p14:creationId xmlns:p14="http://schemas.microsoft.com/office/powerpoint/2010/main" val="93728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D3B392-8D29-4D34-8ECE-F4F49E9CF09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00CBE36-B614-486C-80DD-016604F3DBC3}"/>
              </a:ext>
            </a:extLst>
          </p:cNvPr>
          <p:cNvSpPr>
            <a:spLocks noGrp="1"/>
          </p:cNvSpPr>
          <p:nvPr>
            <p:ph type="dt" sz="half" idx="10"/>
          </p:nvPr>
        </p:nvSpPr>
        <p:spPr/>
        <p:txBody>
          <a:bodyPr/>
          <a:lstStyle/>
          <a:p>
            <a:fld id="{25D751E1-2794-4267-A6B4-CCA3E017B1A2}" type="datetimeFigureOut">
              <a:rPr kumimoji="1" lang="ja-JP" altLang="en-US" smtClean="0"/>
              <a:t>2021/1/9</a:t>
            </a:fld>
            <a:endParaRPr kumimoji="1" lang="ja-JP" altLang="en-US"/>
          </a:p>
        </p:txBody>
      </p:sp>
      <p:sp>
        <p:nvSpPr>
          <p:cNvPr id="4" name="フッター プレースホルダー 3">
            <a:extLst>
              <a:ext uri="{FF2B5EF4-FFF2-40B4-BE49-F238E27FC236}">
                <a16:creationId xmlns:a16="http://schemas.microsoft.com/office/drawing/2014/main" id="{D12FB83E-B22A-449E-BB11-0FED9BAF80C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2C7CCD9-D0AB-4A6D-B952-E759D2F9B468}"/>
              </a:ext>
            </a:extLst>
          </p:cNvPr>
          <p:cNvSpPr>
            <a:spLocks noGrp="1"/>
          </p:cNvSpPr>
          <p:nvPr>
            <p:ph type="sldNum" sz="quarter" idx="12"/>
          </p:nvPr>
        </p:nvSpPr>
        <p:spPr/>
        <p:txBody>
          <a:bodyPr/>
          <a:lstStyle/>
          <a:p>
            <a:fld id="{1D983008-3DF6-432A-A2D9-5246CF2CB04D}" type="slidenum">
              <a:rPr kumimoji="1" lang="ja-JP" altLang="en-US" smtClean="0"/>
              <a:t>‹#›</a:t>
            </a:fld>
            <a:endParaRPr kumimoji="1" lang="ja-JP" altLang="en-US"/>
          </a:p>
        </p:txBody>
      </p:sp>
    </p:spTree>
    <p:extLst>
      <p:ext uri="{BB962C8B-B14F-4D97-AF65-F5344CB8AC3E}">
        <p14:creationId xmlns:p14="http://schemas.microsoft.com/office/powerpoint/2010/main" val="3433700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5D751E1-2794-4267-A6B4-CCA3E017B1A2}" type="datetimeFigureOut">
              <a:rPr kumimoji="1" lang="ja-JP" altLang="en-US" smtClean="0"/>
              <a:t>2021/1/9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D983008-3DF6-432A-A2D9-5246CF2CB04D}" type="slidenum">
              <a:rPr kumimoji="1" lang="ja-JP" altLang="en-US" smtClean="0"/>
              <a:t>‹#›</a:t>
            </a:fld>
            <a:endParaRPr kumimoji="1" lang="ja-JP" altLang="en-US"/>
          </a:p>
        </p:txBody>
      </p:sp>
    </p:spTree>
    <p:extLst>
      <p:ext uri="{BB962C8B-B14F-4D97-AF65-F5344CB8AC3E}">
        <p14:creationId xmlns:p14="http://schemas.microsoft.com/office/powerpoint/2010/main" val="200725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5D751E1-2794-4267-A6B4-CCA3E017B1A2}" type="datetimeFigureOut">
              <a:rPr kumimoji="1" lang="ja-JP" altLang="en-US" smtClean="0"/>
              <a:t>2021/1/9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D983008-3DF6-432A-A2D9-5246CF2CB04D}" type="slidenum">
              <a:rPr kumimoji="1" lang="ja-JP" altLang="en-US" smtClean="0"/>
              <a:t>‹#›</a:t>
            </a:fld>
            <a:endParaRPr kumimoji="1" lang="ja-JP" altLang="en-US"/>
          </a:p>
        </p:txBody>
      </p:sp>
    </p:spTree>
    <p:extLst>
      <p:ext uri="{BB962C8B-B14F-4D97-AF65-F5344CB8AC3E}">
        <p14:creationId xmlns:p14="http://schemas.microsoft.com/office/powerpoint/2010/main" val="286957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5D751E1-2794-4267-A6B4-CCA3E017B1A2}" type="datetimeFigureOut">
              <a:rPr kumimoji="1" lang="ja-JP" altLang="en-US" smtClean="0"/>
              <a:t>2021/1/9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983008-3DF6-432A-A2D9-5246CF2CB04D}" type="slidenum">
              <a:rPr kumimoji="1" lang="ja-JP" altLang="en-US" smtClean="0"/>
              <a:t>‹#›</a:t>
            </a:fld>
            <a:endParaRPr kumimoji="1" lang="ja-JP" altLang="en-US"/>
          </a:p>
        </p:txBody>
      </p:sp>
    </p:spTree>
    <p:extLst>
      <p:ext uri="{BB962C8B-B14F-4D97-AF65-F5344CB8AC3E}">
        <p14:creationId xmlns:p14="http://schemas.microsoft.com/office/powerpoint/2010/main" val="602555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5D751E1-2794-4267-A6B4-CCA3E017B1A2}" type="datetimeFigureOut">
              <a:rPr kumimoji="1" lang="ja-JP" altLang="en-US" smtClean="0"/>
              <a:t>2021/1/9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983008-3DF6-432A-A2D9-5246CF2CB04D}" type="slidenum">
              <a:rPr kumimoji="1" lang="ja-JP" altLang="en-US" smtClean="0"/>
              <a:t>‹#›</a:t>
            </a:fld>
            <a:endParaRPr kumimoji="1" lang="ja-JP" altLang="en-US"/>
          </a:p>
        </p:txBody>
      </p:sp>
    </p:spTree>
    <p:extLst>
      <p:ext uri="{BB962C8B-B14F-4D97-AF65-F5344CB8AC3E}">
        <p14:creationId xmlns:p14="http://schemas.microsoft.com/office/powerpoint/2010/main" val="817913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5D751E1-2794-4267-A6B4-CCA3E017B1A2}" type="datetimeFigureOut">
              <a:rPr kumimoji="1" lang="ja-JP" altLang="en-US" smtClean="0"/>
              <a:t>2021/1/9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983008-3DF6-432A-A2D9-5246CF2CB04D}" type="slidenum">
              <a:rPr kumimoji="1" lang="ja-JP" altLang="en-US" smtClean="0"/>
              <a:t>‹#›</a:t>
            </a:fld>
            <a:endParaRPr kumimoji="1" lang="ja-JP" altLang="en-US"/>
          </a:p>
        </p:txBody>
      </p:sp>
    </p:spTree>
    <p:extLst>
      <p:ext uri="{BB962C8B-B14F-4D97-AF65-F5344CB8AC3E}">
        <p14:creationId xmlns:p14="http://schemas.microsoft.com/office/powerpoint/2010/main" val="3933507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5D751E1-2794-4267-A6B4-CCA3E017B1A2}" type="datetimeFigureOut">
              <a:rPr kumimoji="1" lang="ja-JP" altLang="en-US" smtClean="0"/>
              <a:t>2021/1/9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983008-3DF6-432A-A2D9-5246CF2CB04D}" type="slidenum">
              <a:rPr kumimoji="1" lang="ja-JP" altLang="en-US" smtClean="0"/>
              <a:t>‹#›</a:t>
            </a:fld>
            <a:endParaRPr kumimoji="1" lang="ja-JP" altLang="en-US"/>
          </a:p>
        </p:txBody>
      </p:sp>
    </p:spTree>
    <p:extLst>
      <p:ext uri="{BB962C8B-B14F-4D97-AF65-F5344CB8AC3E}">
        <p14:creationId xmlns:p14="http://schemas.microsoft.com/office/powerpoint/2010/main" val="2158789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5D751E1-2794-4267-A6B4-CCA3E017B1A2}" type="datetimeFigureOut">
              <a:rPr kumimoji="1" lang="ja-JP" altLang="en-US" smtClean="0"/>
              <a:t>2021/1/9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D983008-3DF6-432A-A2D9-5246CF2CB04D}" type="slidenum">
              <a:rPr kumimoji="1" lang="ja-JP" altLang="en-US" smtClean="0"/>
              <a:t>‹#›</a:t>
            </a:fld>
            <a:endParaRPr kumimoji="1" lang="ja-JP" altLang="en-US"/>
          </a:p>
        </p:txBody>
      </p:sp>
    </p:spTree>
    <p:extLst>
      <p:ext uri="{BB962C8B-B14F-4D97-AF65-F5344CB8AC3E}">
        <p14:creationId xmlns:p14="http://schemas.microsoft.com/office/powerpoint/2010/main" val="2972276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5D751E1-2794-4267-A6B4-CCA3E017B1A2}" type="datetimeFigureOut">
              <a:rPr kumimoji="1" lang="ja-JP" altLang="en-US" smtClean="0"/>
              <a:t>2021/1/9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D983008-3DF6-432A-A2D9-5246CF2CB04D}" type="slidenum">
              <a:rPr kumimoji="1" lang="ja-JP" altLang="en-US" smtClean="0"/>
              <a:t>‹#›</a:t>
            </a:fld>
            <a:endParaRPr kumimoji="1" lang="ja-JP" altLang="en-US"/>
          </a:p>
        </p:txBody>
      </p:sp>
    </p:spTree>
    <p:extLst>
      <p:ext uri="{BB962C8B-B14F-4D97-AF65-F5344CB8AC3E}">
        <p14:creationId xmlns:p14="http://schemas.microsoft.com/office/powerpoint/2010/main" val="312296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07139282-875C-4AA0-BB6C-E769CC6EA545}"/>
              </a:ext>
            </a:extLst>
          </p:cNvPr>
          <p:cNvCxnSpPr/>
          <p:nvPr userDrawn="1"/>
        </p:nvCxnSpPr>
        <p:spPr>
          <a:xfrm>
            <a:off x="193040" y="1275080"/>
            <a:ext cx="871728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65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07139282-875C-4AA0-BB6C-E769CC6EA545}"/>
              </a:ext>
            </a:extLst>
          </p:cNvPr>
          <p:cNvCxnSpPr/>
          <p:nvPr userDrawn="1"/>
        </p:nvCxnSpPr>
        <p:spPr>
          <a:xfrm>
            <a:off x="193040" y="1275080"/>
            <a:ext cx="871728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2856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タイトルのみ">
    <p:spTree>
      <p:nvGrpSpPr>
        <p:cNvPr id="1" name=""/>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07139282-875C-4AA0-BB6C-E769CC6EA545}"/>
              </a:ext>
            </a:extLst>
          </p:cNvPr>
          <p:cNvCxnSpPr/>
          <p:nvPr userDrawn="1"/>
        </p:nvCxnSpPr>
        <p:spPr>
          <a:xfrm>
            <a:off x="193040" y="1275080"/>
            <a:ext cx="87172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47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675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D751E1-2794-4267-A6B4-CCA3E017B1A2}" type="datetimeFigureOut">
              <a:rPr kumimoji="1" lang="ja-JP" altLang="en-US" smtClean="0"/>
              <a:t>2021/1/9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983008-3DF6-432A-A2D9-5246CF2CB04D}" type="slidenum">
              <a:rPr kumimoji="1" lang="ja-JP" altLang="en-US" smtClean="0"/>
              <a:t>‹#›</a:t>
            </a:fld>
            <a:endParaRPr kumimoji="1" lang="ja-JP" altLang="en-US"/>
          </a:p>
        </p:txBody>
      </p:sp>
    </p:spTree>
    <p:extLst>
      <p:ext uri="{BB962C8B-B14F-4D97-AF65-F5344CB8AC3E}">
        <p14:creationId xmlns:p14="http://schemas.microsoft.com/office/powerpoint/2010/main" val="1064651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74" r:id="rId8"/>
    <p:sldLayoutId id="2147483667" r:id="rId9"/>
    <p:sldLayoutId id="2147483672" r:id="rId10"/>
    <p:sldLayoutId id="2147483668" r:id="rId11"/>
    <p:sldLayoutId id="2147483669" r:id="rId12"/>
    <p:sldLayoutId id="2147483670" r:id="rId13"/>
    <p:sldLayoutId id="2147483671"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gc.sfc.keio.ac.jp/cgi/class/class_top.cgi?2003_14454"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E8DDA46-C6E2-4F93-8750-969F21DF9AAC}"/>
              </a:ext>
            </a:extLst>
          </p:cNvPr>
          <p:cNvPicPr>
            <a:picLocks noChangeAspect="1"/>
          </p:cNvPicPr>
          <p:nvPr/>
        </p:nvPicPr>
        <p:blipFill>
          <a:blip r:embed="rId2">
            <a:lum bright="70000" contrast="-70000"/>
          </a:blip>
          <a:stretch>
            <a:fillRect/>
          </a:stretch>
        </p:blipFill>
        <p:spPr>
          <a:xfrm>
            <a:off x="-892554" y="0"/>
            <a:ext cx="10654788" cy="7085434"/>
          </a:xfrm>
          <a:prstGeom prst="rect">
            <a:avLst/>
          </a:prstGeom>
        </p:spPr>
      </p:pic>
      <p:sp>
        <p:nvSpPr>
          <p:cNvPr id="5" name="テキスト ボックス 4">
            <a:extLst>
              <a:ext uri="{FF2B5EF4-FFF2-40B4-BE49-F238E27FC236}">
                <a16:creationId xmlns:a16="http://schemas.microsoft.com/office/drawing/2014/main" id="{74E4A3E4-0487-438E-997D-07D6B00FE8C0}"/>
              </a:ext>
            </a:extLst>
          </p:cNvPr>
          <p:cNvSpPr txBox="1"/>
          <p:nvPr/>
        </p:nvSpPr>
        <p:spPr>
          <a:xfrm>
            <a:off x="985581" y="1330534"/>
            <a:ext cx="5081217" cy="2862322"/>
          </a:xfrm>
          <a:prstGeom prst="rect">
            <a:avLst/>
          </a:prstGeom>
          <a:noFill/>
        </p:spPr>
        <p:txBody>
          <a:bodyPr wrap="square" rtlCol="0">
            <a:spAutoFit/>
          </a:bodyPr>
          <a:lstStyle/>
          <a:p>
            <a:r>
              <a:rPr kumimoji="1" lang="en-US" altLang="ja-JP" sz="3600" dirty="0">
                <a:solidFill>
                  <a:srgbClr val="1C1C1C"/>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SOU</a:t>
            </a:r>
            <a:r>
              <a:rPr kumimoji="1" lang="ja-JP" altLang="en-US" sz="3600" dirty="0">
                <a:solidFill>
                  <a:srgbClr val="1C1C1C"/>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太陽系スペシャル</a:t>
            </a:r>
            <a:endParaRPr kumimoji="1" lang="en-US" altLang="ja-JP" sz="3600" dirty="0">
              <a:solidFill>
                <a:srgbClr val="1C1C1C"/>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a:p>
            <a:r>
              <a:rPr kumimoji="1" lang="ja-JP" altLang="en-US" sz="3600" dirty="0">
                <a:solidFill>
                  <a:srgbClr val="1C1C1C"/>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第</a:t>
            </a:r>
            <a:r>
              <a:rPr kumimoji="1" lang="en-US" altLang="ja-JP" sz="3600" dirty="0">
                <a:solidFill>
                  <a:srgbClr val="1C1C1C"/>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3</a:t>
            </a:r>
            <a:r>
              <a:rPr kumimoji="1" lang="ja-JP" altLang="en-US" sz="3600" dirty="0">
                <a:solidFill>
                  <a:srgbClr val="1C1C1C"/>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回</a:t>
            </a:r>
            <a:endParaRPr kumimoji="1" lang="en-US" altLang="ja-JP" sz="3600" dirty="0">
              <a:solidFill>
                <a:srgbClr val="1C1C1C"/>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a:p>
            <a:endParaRPr kumimoji="1" lang="en-US" altLang="ja-JP" sz="5400" dirty="0">
              <a:solidFill>
                <a:srgbClr val="1C1C1C"/>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a:p>
            <a:r>
              <a:rPr kumimoji="1" lang="ja-JP" altLang="en-US" sz="5400" dirty="0">
                <a:solidFill>
                  <a:srgbClr val="1C1C1C"/>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a:t>
            </a:r>
          </a:p>
        </p:txBody>
      </p:sp>
      <p:sp>
        <p:nvSpPr>
          <p:cNvPr id="2" name="テキスト ボックス 1">
            <a:extLst>
              <a:ext uri="{FF2B5EF4-FFF2-40B4-BE49-F238E27FC236}">
                <a16:creationId xmlns:a16="http://schemas.microsoft.com/office/drawing/2014/main" id="{CE8B3296-8AA2-41FD-BD58-6CE251690472}"/>
              </a:ext>
            </a:extLst>
          </p:cNvPr>
          <p:cNvSpPr txBox="1"/>
          <p:nvPr/>
        </p:nvSpPr>
        <p:spPr>
          <a:xfrm>
            <a:off x="4434840" y="4866341"/>
            <a:ext cx="3769360" cy="1200329"/>
          </a:xfrm>
          <a:prstGeom prst="rect">
            <a:avLst/>
          </a:prstGeom>
          <a:noFill/>
        </p:spPr>
        <p:txBody>
          <a:bodyPr wrap="square" rtlCol="0">
            <a:spAutoFit/>
          </a:bodyPr>
          <a:lstStyle/>
          <a:p>
            <a:pPr algn="r"/>
            <a:r>
              <a:rPr kumimoji="1" lang="ja-JP" altLang="en-US" sz="2400" dirty="0">
                <a:solidFill>
                  <a:srgbClr val="1C1C1C"/>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天文同好会</a:t>
            </a:r>
            <a:r>
              <a:rPr kumimoji="1" lang="en-US" altLang="ja-JP" sz="2400" dirty="0">
                <a:solidFill>
                  <a:srgbClr val="1C1C1C"/>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2</a:t>
            </a:r>
            <a:r>
              <a:rPr kumimoji="1" lang="ja-JP" altLang="en-US" sz="2400" dirty="0">
                <a:solidFill>
                  <a:srgbClr val="1C1C1C"/>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年目</a:t>
            </a:r>
            <a:endParaRPr kumimoji="1" lang="en-US" altLang="ja-JP" sz="2400" dirty="0">
              <a:solidFill>
                <a:srgbClr val="1C1C1C"/>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a:p>
            <a:pPr algn="r"/>
            <a:r>
              <a:rPr kumimoji="1" lang="ja-JP" altLang="en-US" sz="2400" dirty="0">
                <a:solidFill>
                  <a:srgbClr val="1C1C1C"/>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北海道大学法学部</a:t>
            </a:r>
            <a:r>
              <a:rPr kumimoji="1" lang="en-US" altLang="ja-JP" sz="2400" dirty="0">
                <a:solidFill>
                  <a:srgbClr val="1C1C1C"/>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2</a:t>
            </a:r>
            <a:r>
              <a:rPr kumimoji="1" lang="ja-JP" altLang="en-US" sz="2400" dirty="0">
                <a:solidFill>
                  <a:srgbClr val="1C1C1C"/>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年</a:t>
            </a:r>
            <a:endParaRPr kumimoji="1" lang="en-US" altLang="ja-JP" sz="2400" dirty="0">
              <a:solidFill>
                <a:srgbClr val="1C1C1C"/>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a:p>
            <a:pPr algn="r"/>
            <a:r>
              <a:rPr kumimoji="1" lang="ja-JP" altLang="en-US" sz="2400" dirty="0">
                <a:solidFill>
                  <a:srgbClr val="1C1C1C"/>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尾形ひかり</a:t>
            </a:r>
            <a:endParaRPr kumimoji="1" lang="en-US" altLang="ja-JP" sz="2400" dirty="0">
              <a:solidFill>
                <a:srgbClr val="1C1C1C"/>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cxnSp>
        <p:nvCxnSpPr>
          <p:cNvPr id="4" name="直線コネクタ 3">
            <a:extLst>
              <a:ext uri="{FF2B5EF4-FFF2-40B4-BE49-F238E27FC236}">
                <a16:creationId xmlns:a16="http://schemas.microsoft.com/office/drawing/2014/main" id="{18CCBF40-C10B-4796-8733-667156C2CF67}"/>
              </a:ext>
            </a:extLst>
          </p:cNvPr>
          <p:cNvCxnSpPr>
            <a:cxnSpLocks/>
          </p:cNvCxnSpPr>
          <p:nvPr/>
        </p:nvCxnSpPr>
        <p:spPr>
          <a:xfrm>
            <a:off x="579120" y="2722880"/>
            <a:ext cx="792988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422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月の基本データ</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2"/>
            <a:ext cx="8432074" cy="4645374"/>
          </a:xfrm>
          <a:prstGeom prst="rect">
            <a:avLst/>
          </a:prstGeom>
          <a:noFill/>
        </p:spPr>
        <p:txBody>
          <a:bodyPr wrap="square" rtlCol="0">
            <a:spAutoFit/>
          </a:bodyPr>
          <a:lstStyle/>
          <a:p>
            <a:pPr>
              <a:lnSpc>
                <a:spcPct val="150000"/>
              </a:lnSpc>
            </a:pPr>
            <a:r>
              <a:rPr kumimoji="1" lang="ja-JP" altLang="en-US" sz="2400" dirty="0"/>
              <a:t>・赤道半径：</a:t>
            </a:r>
            <a:r>
              <a:rPr kumimoji="1" lang="en-US" altLang="ja-JP" sz="2400" dirty="0"/>
              <a:t>1738km</a:t>
            </a:r>
            <a:r>
              <a:rPr kumimoji="1" lang="ja-JP" altLang="en-US" sz="2400" dirty="0"/>
              <a:t> 　     地球の約</a:t>
            </a:r>
            <a:r>
              <a:rPr kumimoji="1" lang="en-US" altLang="ja-JP" sz="2400" dirty="0"/>
              <a:t>4</a:t>
            </a:r>
            <a:r>
              <a:rPr kumimoji="1" lang="ja-JP" altLang="en-US" sz="2400" dirty="0"/>
              <a:t>分の</a:t>
            </a:r>
            <a:r>
              <a:rPr kumimoji="1" lang="en-US" altLang="ja-JP" sz="2400" dirty="0"/>
              <a:t>1</a:t>
            </a:r>
          </a:p>
          <a:p>
            <a:pPr>
              <a:lnSpc>
                <a:spcPct val="150000"/>
              </a:lnSpc>
            </a:pPr>
            <a:r>
              <a:rPr kumimoji="1" lang="ja-JP" altLang="en-US" sz="2400" dirty="0"/>
              <a:t>・質量：</a:t>
            </a:r>
            <a:r>
              <a:rPr kumimoji="1" lang="en-US" altLang="ja-JP" sz="2400" dirty="0"/>
              <a:t>7.35×10</a:t>
            </a:r>
            <a:r>
              <a:rPr kumimoji="1" lang="en-US" altLang="ja-JP" sz="2400" baseline="30000" dirty="0"/>
              <a:t>22</a:t>
            </a:r>
            <a:r>
              <a:rPr kumimoji="1" lang="en-US" altLang="ja-JP" sz="2400" dirty="0"/>
              <a:t>kg</a:t>
            </a:r>
            <a:r>
              <a:rPr kumimoji="1" lang="ja-JP" altLang="en-US" sz="2400" dirty="0"/>
              <a:t>　</a:t>
            </a:r>
            <a:r>
              <a:rPr kumimoji="1" lang="en-US" altLang="ja-JP" sz="2400" dirty="0"/>
              <a:t> </a:t>
            </a:r>
            <a:r>
              <a:rPr kumimoji="1" lang="ja-JP" altLang="en-US" sz="2400" dirty="0"/>
              <a:t>　地球の約</a:t>
            </a:r>
            <a:r>
              <a:rPr kumimoji="1" lang="en-US" altLang="ja-JP" sz="2400" dirty="0"/>
              <a:t>80</a:t>
            </a:r>
            <a:r>
              <a:rPr kumimoji="1" lang="ja-JP" altLang="en-US" sz="2400" dirty="0"/>
              <a:t>分の</a:t>
            </a:r>
            <a:r>
              <a:rPr kumimoji="1" lang="en-US" altLang="ja-JP" sz="2400" dirty="0"/>
              <a:t>1</a:t>
            </a:r>
            <a:r>
              <a:rPr kumimoji="1" lang="ja-JP" altLang="en-US" sz="2400" dirty="0"/>
              <a:t> </a:t>
            </a:r>
            <a:endParaRPr kumimoji="1" lang="en-US" altLang="ja-JP" sz="2400" dirty="0"/>
          </a:p>
          <a:p>
            <a:pPr>
              <a:lnSpc>
                <a:spcPct val="150000"/>
              </a:lnSpc>
            </a:pPr>
            <a:r>
              <a:rPr kumimoji="1" lang="ja-JP" altLang="en-US" sz="2400" dirty="0"/>
              <a:t>・平均密度：</a:t>
            </a:r>
            <a:r>
              <a:rPr kumimoji="1" lang="en-US" altLang="ja-JP" sz="2400" dirty="0"/>
              <a:t>3.3g/</a:t>
            </a:r>
            <a:r>
              <a:rPr kumimoji="1" lang="ja-JP" altLang="en-US" sz="2400" dirty="0"/>
              <a:t>㎤</a:t>
            </a:r>
            <a:r>
              <a:rPr kumimoji="1" lang="en-US" altLang="ja-JP" sz="2400" dirty="0"/>
              <a:t> </a:t>
            </a:r>
            <a:r>
              <a:rPr kumimoji="1" lang="ja-JP" altLang="en-US" sz="2400" dirty="0"/>
              <a:t>　 　地球は</a:t>
            </a:r>
            <a:r>
              <a:rPr kumimoji="1" lang="en-US" altLang="ja-JP" sz="2400" dirty="0"/>
              <a:t>5.52g/</a:t>
            </a:r>
            <a:r>
              <a:rPr kumimoji="1" lang="ja-JP" altLang="en-US" sz="2400" dirty="0"/>
              <a:t>㎤</a:t>
            </a:r>
            <a:endParaRPr kumimoji="1" lang="en-US" altLang="ja-JP" sz="2400" dirty="0"/>
          </a:p>
          <a:p>
            <a:pPr>
              <a:lnSpc>
                <a:spcPct val="150000"/>
              </a:lnSpc>
            </a:pPr>
            <a:endParaRPr kumimoji="1" lang="en-US" altLang="ja-JP" sz="800" dirty="0"/>
          </a:p>
          <a:p>
            <a:pPr>
              <a:lnSpc>
                <a:spcPct val="150000"/>
              </a:lnSpc>
            </a:pPr>
            <a:r>
              <a:rPr kumimoji="1" lang="ja-JP" altLang="en-US" sz="2800" dirty="0"/>
              <a:t>　</a:t>
            </a:r>
            <a:r>
              <a:rPr kumimoji="1" lang="ja-JP" altLang="en-US" sz="2000" dirty="0"/>
              <a:t>太陽系最大の衛星ガニメデでも</a:t>
            </a:r>
            <a:endParaRPr kumimoji="1" lang="en-US" altLang="ja-JP" sz="2000" dirty="0"/>
          </a:p>
          <a:p>
            <a:pPr>
              <a:lnSpc>
                <a:spcPct val="150000"/>
              </a:lnSpc>
            </a:pPr>
            <a:r>
              <a:rPr kumimoji="1" lang="ja-JP" altLang="en-US" sz="2000" dirty="0"/>
              <a:t>　直径：木星の約</a:t>
            </a:r>
            <a:r>
              <a:rPr kumimoji="1" lang="en-US" altLang="ja-JP" sz="2000" dirty="0"/>
              <a:t>27</a:t>
            </a:r>
            <a:r>
              <a:rPr kumimoji="1" lang="ja-JP" altLang="en-US" sz="2000" dirty="0"/>
              <a:t>分の</a:t>
            </a:r>
            <a:r>
              <a:rPr kumimoji="1" lang="en-US" altLang="ja-JP" sz="2000" dirty="0"/>
              <a:t>1</a:t>
            </a:r>
          </a:p>
          <a:p>
            <a:pPr>
              <a:lnSpc>
                <a:spcPct val="150000"/>
              </a:lnSpc>
            </a:pPr>
            <a:r>
              <a:rPr kumimoji="1" lang="ja-JP" altLang="en-US" sz="2000" dirty="0"/>
              <a:t>　質量：木星の約</a:t>
            </a:r>
            <a:r>
              <a:rPr kumimoji="1" lang="en-US" altLang="ja-JP" sz="2000" dirty="0"/>
              <a:t>12820</a:t>
            </a:r>
            <a:r>
              <a:rPr kumimoji="1" lang="ja-JP" altLang="en-US" sz="2000" dirty="0"/>
              <a:t>分の</a:t>
            </a:r>
            <a:r>
              <a:rPr kumimoji="1" lang="en-US" altLang="ja-JP" sz="2000" dirty="0"/>
              <a:t>1</a:t>
            </a:r>
          </a:p>
          <a:p>
            <a:pPr>
              <a:lnSpc>
                <a:spcPct val="150000"/>
              </a:lnSpc>
            </a:pPr>
            <a:endParaRPr kumimoji="1" lang="en-US" altLang="ja-JP" sz="2000" dirty="0"/>
          </a:p>
          <a:p>
            <a:pPr>
              <a:lnSpc>
                <a:spcPct val="150000"/>
              </a:lnSpc>
            </a:pPr>
            <a:r>
              <a:rPr kumimoji="1" lang="en-US" altLang="ja-JP" sz="2800" dirty="0"/>
              <a:t>		</a:t>
            </a:r>
            <a:r>
              <a:rPr kumimoji="1" lang="ja-JP" altLang="en-US" sz="2400" dirty="0"/>
              <a:t>月は大きくて重い！　　</a:t>
            </a:r>
            <a:endParaRPr kumimoji="1" lang="en-US" altLang="ja-JP" sz="3200" dirty="0"/>
          </a:p>
        </p:txBody>
      </p:sp>
      <p:pic>
        <p:nvPicPr>
          <p:cNvPr id="5" name="図 4">
            <a:extLst>
              <a:ext uri="{FF2B5EF4-FFF2-40B4-BE49-F238E27FC236}">
                <a16:creationId xmlns:a16="http://schemas.microsoft.com/office/drawing/2014/main" id="{F4F1B427-D389-4C43-9993-BF97E153BCC0}"/>
              </a:ext>
            </a:extLst>
          </p:cNvPr>
          <p:cNvPicPr>
            <a:picLocks noChangeAspect="1"/>
          </p:cNvPicPr>
          <p:nvPr/>
        </p:nvPicPr>
        <p:blipFill>
          <a:blip r:embed="rId2">
            <a:duotone>
              <a:schemeClr val="accent6">
                <a:shade val="45000"/>
                <a:satMod val="135000"/>
              </a:schemeClr>
              <a:prstClr val="white"/>
            </a:duotone>
          </a:blip>
          <a:stretch>
            <a:fillRect/>
          </a:stretch>
        </p:blipFill>
        <p:spPr>
          <a:xfrm>
            <a:off x="655152" y="5471006"/>
            <a:ext cx="944962" cy="579170"/>
          </a:xfrm>
          <a:prstGeom prst="rect">
            <a:avLst/>
          </a:prstGeom>
        </p:spPr>
      </p:pic>
      <p:pic>
        <p:nvPicPr>
          <p:cNvPr id="2" name="図 1">
            <a:extLst>
              <a:ext uri="{FF2B5EF4-FFF2-40B4-BE49-F238E27FC236}">
                <a16:creationId xmlns:a16="http://schemas.microsoft.com/office/drawing/2014/main" id="{A6CAB9CB-EB10-4ABE-A980-1B4DE1FA3DC4}"/>
              </a:ext>
            </a:extLst>
          </p:cNvPr>
          <p:cNvPicPr>
            <a:picLocks noChangeAspect="1"/>
          </p:cNvPicPr>
          <p:nvPr/>
        </p:nvPicPr>
        <p:blipFill>
          <a:blip r:embed="rId3"/>
          <a:stretch>
            <a:fillRect/>
          </a:stretch>
        </p:blipFill>
        <p:spPr>
          <a:xfrm>
            <a:off x="4572000" y="3429000"/>
            <a:ext cx="4486469" cy="3353636"/>
          </a:xfrm>
          <a:prstGeom prst="rect">
            <a:avLst/>
          </a:prstGeom>
        </p:spPr>
      </p:pic>
      <p:sp>
        <p:nvSpPr>
          <p:cNvPr id="4" name="正方形/長方形 3">
            <a:extLst>
              <a:ext uri="{FF2B5EF4-FFF2-40B4-BE49-F238E27FC236}">
                <a16:creationId xmlns:a16="http://schemas.microsoft.com/office/drawing/2014/main" id="{31A2DEA5-3B04-4629-ADA4-F8BCEB7BF6F1}"/>
              </a:ext>
            </a:extLst>
          </p:cNvPr>
          <p:cNvSpPr/>
          <p:nvPr/>
        </p:nvSpPr>
        <p:spPr>
          <a:xfrm>
            <a:off x="4522428" y="6528720"/>
            <a:ext cx="2061783" cy="253916"/>
          </a:xfrm>
          <a:prstGeom prst="rect">
            <a:avLst/>
          </a:prstGeom>
        </p:spPr>
        <p:txBody>
          <a:bodyPr wrap="none">
            <a:spAutoFit/>
          </a:bodyPr>
          <a:lstStyle/>
          <a:p>
            <a:r>
              <a:rPr lang="en-US" altLang="ja-JP" sz="1050" dirty="0">
                <a:solidFill>
                  <a:schemeClr val="bg1"/>
                </a:solidFill>
              </a:rPr>
              <a:t>https://ja.wikipedia.org/wiki/</a:t>
            </a:r>
            <a:r>
              <a:rPr lang="ja-JP" altLang="en-US" sz="1050" dirty="0">
                <a:solidFill>
                  <a:schemeClr val="bg1"/>
                </a:solidFill>
              </a:rPr>
              <a:t>衛星</a:t>
            </a:r>
          </a:p>
        </p:txBody>
      </p:sp>
    </p:spTree>
    <p:extLst>
      <p:ext uri="{BB962C8B-B14F-4D97-AF65-F5344CB8AC3E}">
        <p14:creationId xmlns:p14="http://schemas.microsoft.com/office/powerpoint/2010/main" val="3090002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4173583" cy="4031873"/>
          </a:xfrm>
          <a:prstGeom prst="rect">
            <a:avLst/>
          </a:prstGeom>
          <a:noFill/>
        </p:spPr>
        <p:txBody>
          <a:bodyPr wrap="square" rtlCol="0">
            <a:spAutoFit/>
          </a:bodyPr>
          <a:lstStyle/>
          <a:p>
            <a:r>
              <a:rPr kumimoji="1" lang="ja-JP" altLang="en-US" sz="2400" dirty="0"/>
              <a:t>・</a:t>
            </a:r>
            <a:r>
              <a:rPr kumimoji="1" lang="ja-JP" altLang="en-US" sz="2400" b="1" dirty="0"/>
              <a:t>地殻</a:t>
            </a:r>
            <a:r>
              <a:rPr kumimoji="1" lang="ja-JP" altLang="en-US" sz="2400" dirty="0"/>
              <a:t>　</a:t>
            </a:r>
            <a:endParaRPr kumimoji="1" lang="en-US" altLang="ja-JP" sz="2400" dirty="0"/>
          </a:p>
          <a:p>
            <a:r>
              <a:rPr kumimoji="1" lang="ja-JP" altLang="en-US" sz="2400" dirty="0"/>
              <a:t>　斜長石など</a:t>
            </a:r>
            <a:endParaRPr kumimoji="1" lang="en-US" altLang="ja-JP" sz="2400" dirty="0"/>
          </a:p>
          <a:p>
            <a:endParaRPr kumimoji="1" lang="en-US" altLang="ja-JP" sz="2400" dirty="0"/>
          </a:p>
          <a:p>
            <a:r>
              <a:rPr kumimoji="1" lang="ja-JP" altLang="en-US" sz="2400" dirty="0"/>
              <a:t>・</a:t>
            </a:r>
            <a:r>
              <a:rPr kumimoji="1" lang="ja-JP" altLang="en-US" sz="2400" b="1" dirty="0"/>
              <a:t>マントル</a:t>
            </a:r>
            <a:endParaRPr kumimoji="1" lang="en-US" altLang="ja-JP" sz="2400" b="1" dirty="0"/>
          </a:p>
          <a:p>
            <a:r>
              <a:rPr kumimoji="1" lang="ja-JP" altLang="en-US" sz="2400" dirty="0"/>
              <a:t>　かんらん石，輝石など</a:t>
            </a:r>
            <a:endParaRPr kumimoji="1" lang="en-US" altLang="ja-JP" sz="2400" dirty="0"/>
          </a:p>
          <a:p>
            <a:r>
              <a:rPr kumimoji="1" lang="ja-JP" altLang="en-US" sz="2400" dirty="0"/>
              <a:t> </a:t>
            </a:r>
            <a:endParaRPr kumimoji="1" lang="en-US" altLang="ja-JP" sz="2400" dirty="0"/>
          </a:p>
          <a:p>
            <a:r>
              <a:rPr kumimoji="1" lang="ja-JP" altLang="en-US" sz="2400" dirty="0"/>
              <a:t>・</a:t>
            </a:r>
            <a:r>
              <a:rPr kumimoji="1" lang="ja-JP" altLang="en-US" sz="2400" b="1" dirty="0"/>
              <a:t>コア（核）</a:t>
            </a:r>
            <a:endParaRPr kumimoji="1" lang="en-US" altLang="ja-JP" sz="2400" b="1" dirty="0"/>
          </a:p>
          <a:p>
            <a:r>
              <a:rPr kumimoji="1" lang="ja-JP" altLang="en-US" sz="2400" dirty="0"/>
              <a:t>　存在は未確定</a:t>
            </a:r>
            <a:endParaRPr kumimoji="1" lang="en-US" altLang="ja-JP" sz="2400" dirty="0"/>
          </a:p>
          <a:p>
            <a:endParaRPr kumimoji="1" lang="en-US" altLang="ja-JP" sz="3200" dirty="0"/>
          </a:p>
          <a:p>
            <a:r>
              <a:rPr kumimoji="1" lang="ja-JP" altLang="en-US" sz="3200" dirty="0"/>
              <a:t>　　 </a:t>
            </a:r>
            <a:r>
              <a:rPr kumimoji="1" lang="ja-JP" altLang="en-US" sz="2800" dirty="0"/>
              <a:t>地球と似ている</a:t>
            </a:r>
            <a:endParaRPr kumimoji="1" lang="ja-JP" altLang="en-US" sz="3200" dirty="0"/>
          </a:p>
        </p:txBody>
      </p:sp>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月の内部構造</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pic>
        <p:nvPicPr>
          <p:cNvPr id="4" name="図 3">
            <a:extLst>
              <a:ext uri="{FF2B5EF4-FFF2-40B4-BE49-F238E27FC236}">
                <a16:creationId xmlns:a16="http://schemas.microsoft.com/office/drawing/2014/main" id="{A77E4E26-7DA4-49EB-8942-D872E1D5E4F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08104" y="1528353"/>
            <a:ext cx="4137479" cy="4468120"/>
          </a:xfrm>
          <a:prstGeom prst="rect">
            <a:avLst/>
          </a:prstGeom>
        </p:spPr>
      </p:pic>
      <p:pic>
        <p:nvPicPr>
          <p:cNvPr id="2" name="図 1">
            <a:extLst>
              <a:ext uri="{FF2B5EF4-FFF2-40B4-BE49-F238E27FC236}">
                <a16:creationId xmlns:a16="http://schemas.microsoft.com/office/drawing/2014/main" id="{0EA01E48-8FB5-42B9-A4E1-B083750C3DEC}"/>
              </a:ext>
            </a:extLst>
          </p:cNvPr>
          <p:cNvPicPr>
            <a:picLocks noChangeAspect="1"/>
          </p:cNvPicPr>
          <p:nvPr/>
        </p:nvPicPr>
        <p:blipFill>
          <a:blip r:embed="rId3">
            <a:duotone>
              <a:schemeClr val="accent6">
                <a:shade val="45000"/>
                <a:satMod val="135000"/>
              </a:schemeClr>
              <a:prstClr val="white"/>
            </a:duotone>
          </a:blip>
          <a:stretch>
            <a:fillRect/>
          </a:stretch>
        </p:blipFill>
        <p:spPr>
          <a:xfrm>
            <a:off x="603672" y="4981056"/>
            <a:ext cx="944962" cy="579170"/>
          </a:xfrm>
          <a:prstGeom prst="rect">
            <a:avLst/>
          </a:prstGeom>
        </p:spPr>
      </p:pic>
      <p:pic>
        <p:nvPicPr>
          <p:cNvPr id="5" name="図 4">
            <a:extLst>
              <a:ext uri="{FF2B5EF4-FFF2-40B4-BE49-F238E27FC236}">
                <a16:creationId xmlns:a16="http://schemas.microsoft.com/office/drawing/2014/main" id="{F2904B61-FC6C-4FBC-A167-A60EA1B5E72E}"/>
              </a:ext>
            </a:extLst>
          </p:cNvPr>
          <p:cNvPicPr>
            <a:picLocks noChangeAspect="1"/>
          </p:cNvPicPr>
          <p:nvPr/>
        </p:nvPicPr>
        <p:blipFill rotWithShape="1">
          <a:blip r:embed="rId4"/>
          <a:srcRect l="36845"/>
          <a:stretch/>
        </p:blipFill>
        <p:spPr>
          <a:xfrm>
            <a:off x="254000" y="1562849"/>
            <a:ext cx="4561715" cy="4209102"/>
          </a:xfrm>
          <a:prstGeom prst="rect">
            <a:avLst/>
          </a:prstGeom>
        </p:spPr>
      </p:pic>
      <p:sp>
        <p:nvSpPr>
          <p:cNvPr id="6" name="正方形/長方形 5">
            <a:extLst>
              <a:ext uri="{FF2B5EF4-FFF2-40B4-BE49-F238E27FC236}">
                <a16:creationId xmlns:a16="http://schemas.microsoft.com/office/drawing/2014/main" id="{8886B9FB-1347-49B5-8F7E-9764B4BA00EB}"/>
              </a:ext>
            </a:extLst>
          </p:cNvPr>
          <p:cNvSpPr/>
          <p:nvPr/>
        </p:nvSpPr>
        <p:spPr>
          <a:xfrm>
            <a:off x="5825265" y="6378317"/>
            <a:ext cx="3022899" cy="261610"/>
          </a:xfrm>
          <a:prstGeom prst="rect">
            <a:avLst/>
          </a:prstGeom>
        </p:spPr>
        <p:txBody>
          <a:bodyPr wrap="square">
            <a:spAutoFit/>
          </a:bodyPr>
          <a:lstStyle/>
          <a:p>
            <a:r>
              <a:rPr lang="en-US" altLang="ja-JP" sz="1050" dirty="0"/>
              <a:t>https://www.astroarts.co.jp/article/hl/a/662_moon</a:t>
            </a:r>
            <a:endParaRPr lang="ja-JP" altLang="en-US" sz="1050" dirty="0"/>
          </a:p>
        </p:txBody>
      </p:sp>
      <p:sp>
        <p:nvSpPr>
          <p:cNvPr id="7" name="正方形/長方形 6">
            <a:extLst>
              <a:ext uri="{FF2B5EF4-FFF2-40B4-BE49-F238E27FC236}">
                <a16:creationId xmlns:a16="http://schemas.microsoft.com/office/drawing/2014/main" id="{A00CFD89-8055-4989-AE72-50616CE5F74B}"/>
              </a:ext>
            </a:extLst>
          </p:cNvPr>
          <p:cNvSpPr/>
          <p:nvPr/>
        </p:nvSpPr>
        <p:spPr>
          <a:xfrm>
            <a:off x="2138911" y="5467764"/>
            <a:ext cx="2199641" cy="253916"/>
          </a:xfrm>
          <a:prstGeom prst="rect">
            <a:avLst/>
          </a:prstGeom>
        </p:spPr>
        <p:txBody>
          <a:bodyPr wrap="none">
            <a:spAutoFit/>
          </a:bodyPr>
          <a:lstStyle/>
          <a:p>
            <a:r>
              <a:rPr lang="en-US" altLang="ja-JP" sz="1050" dirty="0"/>
              <a:t>https://kazubuzz.com/archives/3018</a:t>
            </a:r>
            <a:endParaRPr lang="ja-JP" altLang="en-US" sz="1050" dirty="0"/>
          </a:p>
        </p:txBody>
      </p:sp>
    </p:spTree>
    <p:extLst>
      <p:ext uri="{BB962C8B-B14F-4D97-AF65-F5344CB8AC3E}">
        <p14:creationId xmlns:p14="http://schemas.microsoft.com/office/powerpoint/2010/main" val="162798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3CAE7BF5-92A7-40E6-905B-C2E1948C8B94}"/>
              </a:ext>
            </a:extLst>
          </p:cNvPr>
          <p:cNvSpPr txBox="1"/>
          <p:nvPr/>
        </p:nvSpPr>
        <p:spPr>
          <a:xfrm>
            <a:off x="555670" y="5190699"/>
            <a:ext cx="7934917" cy="1077218"/>
          </a:xfrm>
          <a:prstGeom prst="rect">
            <a:avLst/>
          </a:prstGeom>
          <a:noFill/>
        </p:spPr>
        <p:txBody>
          <a:bodyPr wrap="square" rtlCol="0">
            <a:spAutoFit/>
          </a:bodyPr>
          <a:lstStyle/>
          <a:p>
            <a:endParaRPr kumimoji="1" lang="en-US" altLang="ja-JP" sz="3200" dirty="0"/>
          </a:p>
          <a:p>
            <a:r>
              <a:rPr kumimoji="1" lang="ja-JP" altLang="en-US" sz="3200" dirty="0"/>
              <a:t>　　 </a:t>
            </a:r>
            <a:r>
              <a:rPr kumimoji="1" lang="ja-JP" altLang="en-US" sz="2800" dirty="0"/>
              <a:t>地球マントルの組成と類似</a:t>
            </a:r>
            <a:endParaRPr kumimoji="1" lang="ja-JP" altLang="en-US" sz="3200" dirty="0"/>
          </a:p>
        </p:txBody>
      </p:sp>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月の内部構造</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pic>
        <p:nvPicPr>
          <p:cNvPr id="2" name="図 1">
            <a:extLst>
              <a:ext uri="{FF2B5EF4-FFF2-40B4-BE49-F238E27FC236}">
                <a16:creationId xmlns:a16="http://schemas.microsoft.com/office/drawing/2014/main" id="{0EA01E48-8FB5-42B9-A4E1-B083750C3DEC}"/>
              </a:ext>
            </a:extLst>
          </p:cNvPr>
          <p:cNvPicPr>
            <a:picLocks noChangeAspect="1"/>
          </p:cNvPicPr>
          <p:nvPr/>
        </p:nvPicPr>
        <p:blipFill>
          <a:blip r:embed="rId2">
            <a:duotone>
              <a:schemeClr val="accent6">
                <a:shade val="45000"/>
                <a:satMod val="135000"/>
              </a:schemeClr>
              <a:prstClr val="white"/>
            </a:duotone>
          </a:blip>
          <a:stretch>
            <a:fillRect/>
          </a:stretch>
        </p:blipFill>
        <p:spPr>
          <a:xfrm>
            <a:off x="734952" y="5688747"/>
            <a:ext cx="944962" cy="579170"/>
          </a:xfrm>
          <a:prstGeom prst="rect">
            <a:avLst/>
          </a:prstGeom>
        </p:spPr>
      </p:pic>
      <p:pic>
        <p:nvPicPr>
          <p:cNvPr id="7" name="図 6">
            <a:extLst>
              <a:ext uri="{FF2B5EF4-FFF2-40B4-BE49-F238E27FC236}">
                <a16:creationId xmlns:a16="http://schemas.microsoft.com/office/drawing/2014/main" id="{5EC003EC-B9FC-456E-8BB2-C1833ABA07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07662" y="1442066"/>
            <a:ext cx="8328676" cy="3748633"/>
          </a:xfrm>
          <a:prstGeom prst="rect">
            <a:avLst/>
          </a:prstGeom>
        </p:spPr>
      </p:pic>
      <p:sp>
        <p:nvSpPr>
          <p:cNvPr id="4" name="正方形/長方形 3">
            <a:extLst>
              <a:ext uri="{FF2B5EF4-FFF2-40B4-BE49-F238E27FC236}">
                <a16:creationId xmlns:a16="http://schemas.microsoft.com/office/drawing/2014/main" id="{F0D49BDD-2AB3-4CDF-92BA-8EED8F378DFA}"/>
              </a:ext>
            </a:extLst>
          </p:cNvPr>
          <p:cNvSpPr/>
          <p:nvPr/>
        </p:nvSpPr>
        <p:spPr>
          <a:xfrm>
            <a:off x="4572000" y="4985047"/>
            <a:ext cx="4572000" cy="430887"/>
          </a:xfrm>
          <a:prstGeom prst="rect">
            <a:avLst/>
          </a:prstGeom>
        </p:spPr>
        <p:txBody>
          <a:bodyPr>
            <a:spAutoFit/>
          </a:bodyPr>
          <a:lstStyle/>
          <a:p>
            <a:r>
              <a:rPr lang="en-US" altLang="ja-JP" sz="1050" dirty="0"/>
              <a:t>https://www.ep.sci.hokudai.ac.jp/~mosir/work/2002/kamokata/lecture/moon/moon_html/moon_study/moon_birth/chemical-property.html</a:t>
            </a:r>
            <a:endParaRPr lang="ja-JP" altLang="en-US" sz="1050" dirty="0"/>
          </a:p>
        </p:txBody>
      </p:sp>
    </p:spTree>
    <p:extLst>
      <p:ext uri="{BB962C8B-B14F-4D97-AF65-F5344CB8AC3E}">
        <p14:creationId xmlns:p14="http://schemas.microsoft.com/office/powerpoint/2010/main" val="3387450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3FF8DE7-4CAF-443A-A249-CD73D8650A2F}"/>
              </a:ext>
            </a:extLst>
          </p:cNvPr>
          <p:cNvPicPr>
            <a:picLocks noChangeAspect="1"/>
          </p:cNvPicPr>
          <p:nvPr/>
        </p:nvPicPr>
        <p:blipFill>
          <a:blip r:embed="rId2"/>
          <a:stretch>
            <a:fillRect/>
          </a:stretch>
        </p:blipFill>
        <p:spPr>
          <a:xfrm>
            <a:off x="592834" y="1664696"/>
            <a:ext cx="7958332" cy="3713082"/>
          </a:xfrm>
          <a:prstGeom prst="rect">
            <a:avLst/>
          </a:prstGeom>
        </p:spPr>
      </p:pic>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月の表面</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180393" y="1528353"/>
            <a:ext cx="8963608" cy="5486117"/>
          </a:xfrm>
          <a:prstGeom prst="rect">
            <a:avLst/>
          </a:prstGeom>
          <a:noFill/>
        </p:spPr>
        <p:txBody>
          <a:bodyPr wrap="square" rtlCol="0">
            <a:spAutoFit/>
          </a:bodyPr>
          <a:lstStyle/>
          <a:p>
            <a:endParaRPr kumimoji="1" lang="en-US" altLang="ja-JP" sz="3200" dirty="0"/>
          </a:p>
          <a:p>
            <a:endParaRPr kumimoji="1" lang="en-US" altLang="ja-JP" sz="3200" dirty="0"/>
          </a:p>
          <a:p>
            <a:endParaRPr kumimoji="1" lang="en-US" altLang="ja-JP" sz="3200" dirty="0"/>
          </a:p>
          <a:p>
            <a:endParaRPr kumimoji="1" lang="en-US" altLang="ja-JP" sz="3200" dirty="0"/>
          </a:p>
          <a:p>
            <a:endParaRPr kumimoji="1" lang="en-US" altLang="ja-JP" sz="3200" dirty="0"/>
          </a:p>
          <a:p>
            <a:endParaRPr kumimoji="1" lang="en-US" altLang="ja-JP" sz="3200" dirty="0"/>
          </a:p>
          <a:p>
            <a:endParaRPr kumimoji="1" lang="en-US" altLang="ja-JP" sz="3200" dirty="0"/>
          </a:p>
          <a:p>
            <a:endParaRPr kumimoji="1" lang="en-US" altLang="ja-JP" sz="3200" dirty="0"/>
          </a:p>
          <a:p>
            <a:r>
              <a:rPr kumimoji="1" lang="ja-JP" altLang="en-US" sz="2800" dirty="0"/>
              <a:t>　</a:t>
            </a:r>
            <a:endParaRPr kumimoji="1" lang="en-US" altLang="ja-JP" sz="2800" dirty="0"/>
          </a:p>
          <a:p>
            <a:r>
              <a:rPr kumimoji="1" lang="ja-JP" altLang="en-US" sz="2800" dirty="0"/>
              <a:t>　・「月の海」</a:t>
            </a:r>
            <a:r>
              <a:rPr kumimoji="1" lang="ja-JP" altLang="en-US" sz="2400" dirty="0"/>
              <a:t>黒い部分　　</a:t>
            </a:r>
            <a:r>
              <a:rPr kumimoji="1" lang="ja-JP" altLang="en-US" sz="2800" dirty="0"/>
              <a:t>・「月の高地」</a:t>
            </a:r>
            <a:r>
              <a:rPr kumimoji="1" lang="ja-JP" altLang="en-US" sz="2400" dirty="0"/>
              <a:t>白い部分</a:t>
            </a:r>
            <a:endParaRPr kumimoji="1" lang="en-US" altLang="ja-JP" sz="2400" dirty="0"/>
          </a:p>
          <a:p>
            <a:endParaRPr kumimoji="1" lang="en-US" altLang="ja-JP" sz="1050" dirty="0"/>
          </a:p>
          <a:p>
            <a:r>
              <a:rPr kumimoji="1" lang="ja-JP" altLang="en-US" sz="2800" dirty="0"/>
              <a:t>　</a:t>
            </a:r>
            <a:endParaRPr kumimoji="1" lang="en-US" altLang="ja-JP" sz="2800" dirty="0"/>
          </a:p>
        </p:txBody>
      </p:sp>
      <p:sp>
        <p:nvSpPr>
          <p:cNvPr id="4" name="テキスト ボックス 3">
            <a:extLst>
              <a:ext uri="{FF2B5EF4-FFF2-40B4-BE49-F238E27FC236}">
                <a16:creationId xmlns:a16="http://schemas.microsoft.com/office/drawing/2014/main" id="{E5D5219D-5CB2-4C3D-A056-2FA756F02519}"/>
              </a:ext>
            </a:extLst>
          </p:cNvPr>
          <p:cNvSpPr txBox="1"/>
          <p:nvPr/>
        </p:nvSpPr>
        <p:spPr>
          <a:xfrm>
            <a:off x="758890" y="4744963"/>
            <a:ext cx="492443" cy="461665"/>
          </a:xfrm>
          <a:prstGeom prst="rect">
            <a:avLst/>
          </a:prstGeom>
          <a:noFill/>
        </p:spPr>
        <p:txBody>
          <a:bodyPr wrap="none" rtlCol="0">
            <a:spAutoFit/>
          </a:bodyPr>
          <a:lstStyle/>
          <a:p>
            <a:r>
              <a:rPr kumimoji="1" lang="ja-JP" altLang="en-US" sz="2400" dirty="0">
                <a:solidFill>
                  <a:schemeClr val="bg1"/>
                </a:solidFill>
              </a:rPr>
              <a:t>表</a:t>
            </a:r>
          </a:p>
        </p:txBody>
      </p:sp>
      <p:sp>
        <p:nvSpPr>
          <p:cNvPr id="5" name="テキスト ボックス 4">
            <a:extLst>
              <a:ext uri="{FF2B5EF4-FFF2-40B4-BE49-F238E27FC236}">
                <a16:creationId xmlns:a16="http://schemas.microsoft.com/office/drawing/2014/main" id="{E07AD505-EDFB-4259-BF4A-067846B2577D}"/>
              </a:ext>
            </a:extLst>
          </p:cNvPr>
          <p:cNvSpPr txBox="1"/>
          <p:nvPr/>
        </p:nvSpPr>
        <p:spPr>
          <a:xfrm>
            <a:off x="7914745" y="4615543"/>
            <a:ext cx="849811" cy="461665"/>
          </a:xfrm>
          <a:prstGeom prst="rect">
            <a:avLst/>
          </a:prstGeom>
          <a:noFill/>
        </p:spPr>
        <p:txBody>
          <a:bodyPr wrap="square" rtlCol="0">
            <a:spAutoFit/>
          </a:bodyPr>
          <a:lstStyle/>
          <a:p>
            <a:r>
              <a:rPr kumimoji="1" lang="ja-JP" altLang="en-US" sz="2400" dirty="0">
                <a:solidFill>
                  <a:schemeClr val="bg1"/>
                </a:solidFill>
              </a:rPr>
              <a:t>裏</a:t>
            </a:r>
          </a:p>
        </p:txBody>
      </p:sp>
      <p:sp>
        <p:nvSpPr>
          <p:cNvPr id="8" name="正方形/長方形 7">
            <a:extLst>
              <a:ext uri="{FF2B5EF4-FFF2-40B4-BE49-F238E27FC236}">
                <a16:creationId xmlns:a16="http://schemas.microsoft.com/office/drawing/2014/main" id="{65B87E89-DA2D-425F-8CA1-D791E35BCDE7}"/>
              </a:ext>
            </a:extLst>
          </p:cNvPr>
          <p:cNvSpPr/>
          <p:nvPr/>
        </p:nvSpPr>
        <p:spPr>
          <a:xfrm>
            <a:off x="4851699" y="5097286"/>
            <a:ext cx="3636084" cy="261610"/>
          </a:xfrm>
          <a:prstGeom prst="rect">
            <a:avLst/>
          </a:prstGeom>
        </p:spPr>
        <p:txBody>
          <a:bodyPr wrap="square">
            <a:spAutoFit/>
          </a:bodyPr>
          <a:lstStyle/>
          <a:p>
            <a:r>
              <a:rPr lang="en-US" altLang="ja-JP" sz="1050" dirty="0">
                <a:solidFill>
                  <a:schemeClr val="bg1"/>
                </a:solidFill>
              </a:rPr>
              <a:t>http://zukan-move.kodansha.co.jp/column_list/space/10.html</a:t>
            </a:r>
            <a:endParaRPr lang="ja-JP" altLang="en-US" sz="1050" dirty="0">
              <a:solidFill>
                <a:schemeClr val="bg1"/>
              </a:solidFill>
            </a:endParaRPr>
          </a:p>
        </p:txBody>
      </p:sp>
    </p:spTree>
    <p:extLst>
      <p:ext uri="{BB962C8B-B14F-4D97-AF65-F5344CB8AC3E}">
        <p14:creationId xmlns:p14="http://schemas.microsoft.com/office/powerpoint/2010/main" val="170386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月の高地と月の海</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23771" y="1528353"/>
            <a:ext cx="8820229" cy="4130361"/>
          </a:xfrm>
          <a:prstGeom prst="rect">
            <a:avLst/>
          </a:prstGeom>
          <a:noFill/>
        </p:spPr>
        <p:txBody>
          <a:bodyPr wrap="square" rtlCol="0">
            <a:spAutoFit/>
          </a:bodyPr>
          <a:lstStyle/>
          <a:p>
            <a:pPr>
              <a:lnSpc>
                <a:spcPct val="110000"/>
              </a:lnSpc>
            </a:pPr>
            <a:r>
              <a:rPr kumimoji="1" lang="ja-JP" altLang="en-US" sz="2400" dirty="0"/>
              <a:t>・</a:t>
            </a:r>
            <a:r>
              <a:rPr kumimoji="1" lang="ja-JP" altLang="en-US" sz="2400" b="1" dirty="0"/>
              <a:t>月の高地</a:t>
            </a:r>
            <a:r>
              <a:rPr kumimoji="1" lang="ja-JP" altLang="en-US" sz="2400" dirty="0"/>
              <a:t>　 　</a:t>
            </a:r>
            <a:endParaRPr kumimoji="1" lang="en-US" altLang="ja-JP" sz="2400" dirty="0"/>
          </a:p>
          <a:p>
            <a:pPr>
              <a:lnSpc>
                <a:spcPct val="110000"/>
              </a:lnSpc>
            </a:pPr>
            <a:r>
              <a:rPr kumimoji="1" lang="ja-JP" altLang="en-US" sz="2400" dirty="0"/>
              <a:t>　→白っぽい</a:t>
            </a:r>
            <a:endParaRPr kumimoji="1" lang="en-US" altLang="ja-JP" sz="2400" dirty="0"/>
          </a:p>
          <a:p>
            <a:pPr>
              <a:lnSpc>
                <a:spcPct val="110000"/>
              </a:lnSpc>
            </a:pPr>
            <a:r>
              <a:rPr kumimoji="1" lang="ja-JP" altLang="en-US" sz="2400" dirty="0"/>
              <a:t>　→主に</a:t>
            </a:r>
            <a:r>
              <a:rPr kumimoji="1" lang="ja-JP" altLang="en-US" sz="2400" dirty="0">
                <a:solidFill>
                  <a:srgbClr val="CC6600"/>
                </a:solidFill>
              </a:rPr>
              <a:t>斜長岩</a:t>
            </a:r>
            <a:r>
              <a:rPr kumimoji="1" lang="ja-JP" altLang="en-US" sz="2400" dirty="0">
                <a:solidFill>
                  <a:srgbClr val="1C1C1C"/>
                </a:solidFill>
              </a:rPr>
              <a:t>からなる</a:t>
            </a:r>
            <a:endParaRPr kumimoji="1" lang="en-US" altLang="ja-JP" sz="2400" dirty="0">
              <a:solidFill>
                <a:srgbClr val="1C1C1C"/>
              </a:solidFill>
            </a:endParaRPr>
          </a:p>
          <a:p>
            <a:pPr>
              <a:lnSpc>
                <a:spcPct val="110000"/>
              </a:lnSpc>
            </a:pPr>
            <a:endParaRPr kumimoji="1" lang="en-US" altLang="ja-JP" sz="2400" dirty="0"/>
          </a:p>
          <a:p>
            <a:pPr>
              <a:lnSpc>
                <a:spcPct val="110000"/>
              </a:lnSpc>
            </a:pPr>
            <a:r>
              <a:rPr kumimoji="1" lang="ja-JP" altLang="en-US" sz="2400" dirty="0"/>
              <a:t>・</a:t>
            </a:r>
            <a:r>
              <a:rPr kumimoji="1" lang="ja-JP" altLang="en-US" sz="2400" b="1" dirty="0"/>
              <a:t>月の海 </a:t>
            </a:r>
            <a:endParaRPr kumimoji="1" lang="en-US" altLang="ja-JP" sz="2400" dirty="0"/>
          </a:p>
          <a:p>
            <a:pPr>
              <a:lnSpc>
                <a:spcPct val="110000"/>
              </a:lnSpc>
            </a:pPr>
            <a:r>
              <a:rPr kumimoji="1" lang="en-US" altLang="ja-JP" sz="2400" dirty="0"/>
              <a:t> </a:t>
            </a:r>
            <a:r>
              <a:rPr kumimoji="1" lang="ja-JP" altLang="en-US" sz="2400" dirty="0"/>
              <a:t>　→黒っぽい　　</a:t>
            </a:r>
            <a:endParaRPr kumimoji="1" lang="en-US" altLang="ja-JP" sz="2400" dirty="0"/>
          </a:p>
          <a:p>
            <a:r>
              <a:rPr kumimoji="1" lang="ja-JP" altLang="en-US" sz="2800" dirty="0"/>
              <a:t>　</a:t>
            </a:r>
            <a:r>
              <a:rPr kumimoji="1" lang="ja-JP" altLang="en-US" sz="2400" dirty="0"/>
              <a:t>→主に</a:t>
            </a:r>
            <a:r>
              <a:rPr kumimoji="1" lang="ja-JP" altLang="en-US" sz="2400" dirty="0">
                <a:solidFill>
                  <a:srgbClr val="CC6600"/>
                </a:solidFill>
              </a:rPr>
              <a:t>玄武岩</a:t>
            </a:r>
            <a:r>
              <a:rPr kumimoji="1" lang="ja-JP" altLang="en-US" sz="2400" dirty="0">
                <a:solidFill>
                  <a:srgbClr val="1C1C1C"/>
                </a:solidFill>
              </a:rPr>
              <a:t>からなる</a:t>
            </a:r>
            <a:endParaRPr kumimoji="1" lang="en-US" altLang="ja-JP" sz="2400" dirty="0">
              <a:solidFill>
                <a:srgbClr val="1C1C1C"/>
              </a:solidFill>
            </a:endParaRPr>
          </a:p>
          <a:p>
            <a:endParaRPr kumimoji="1" lang="en-US" altLang="ja-JP" sz="2400" dirty="0">
              <a:solidFill>
                <a:srgbClr val="1C1C1C"/>
              </a:solidFill>
            </a:endParaRPr>
          </a:p>
          <a:p>
            <a:endParaRPr kumimoji="1" lang="en-US" altLang="ja-JP" sz="2400" dirty="0">
              <a:solidFill>
                <a:srgbClr val="1C1C1C"/>
              </a:solidFill>
            </a:endParaRPr>
          </a:p>
          <a:p>
            <a:r>
              <a:rPr kumimoji="1" lang="ja-JP" altLang="en-US" sz="2400" dirty="0">
                <a:solidFill>
                  <a:srgbClr val="1C1C1C"/>
                </a:solidFill>
              </a:rPr>
              <a:t>　　  月の色の違いは石の色の違い</a:t>
            </a:r>
            <a:endParaRPr kumimoji="1" lang="en-US" altLang="ja-JP" sz="2800" dirty="0">
              <a:solidFill>
                <a:srgbClr val="1C1C1C"/>
              </a:solidFill>
            </a:endParaRPr>
          </a:p>
        </p:txBody>
      </p:sp>
      <p:pic>
        <p:nvPicPr>
          <p:cNvPr id="6" name="図 5">
            <a:extLst>
              <a:ext uri="{FF2B5EF4-FFF2-40B4-BE49-F238E27FC236}">
                <a16:creationId xmlns:a16="http://schemas.microsoft.com/office/drawing/2014/main" id="{D0C7E340-FA36-4359-9986-366432A291EF}"/>
              </a:ext>
            </a:extLst>
          </p:cNvPr>
          <p:cNvPicPr>
            <a:picLocks noChangeAspect="1"/>
          </p:cNvPicPr>
          <p:nvPr/>
        </p:nvPicPr>
        <p:blipFill>
          <a:blip r:embed="rId2"/>
          <a:stretch>
            <a:fillRect/>
          </a:stretch>
        </p:blipFill>
        <p:spPr>
          <a:xfrm>
            <a:off x="473450" y="5040062"/>
            <a:ext cx="944962" cy="579170"/>
          </a:xfrm>
          <a:prstGeom prst="rect">
            <a:avLst/>
          </a:prstGeom>
        </p:spPr>
      </p:pic>
      <p:pic>
        <p:nvPicPr>
          <p:cNvPr id="8" name="図 7">
            <a:extLst>
              <a:ext uri="{FF2B5EF4-FFF2-40B4-BE49-F238E27FC236}">
                <a16:creationId xmlns:a16="http://schemas.microsoft.com/office/drawing/2014/main" id="{FAA66D6D-2130-45BA-A4FA-D06D69DC3963}"/>
              </a:ext>
            </a:extLst>
          </p:cNvPr>
          <p:cNvPicPr>
            <a:picLocks noChangeAspect="1"/>
          </p:cNvPicPr>
          <p:nvPr/>
        </p:nvPicPr>
        <p:blipFill rotWithShape="1">
          <a:blip r:embed="rId3">
            <a:clrChange>
              <a:clrFrom>
                <a:srgbClr val="FFFFFF"/>
              </a:clrFrom>
              <a:clrTo>
                <a:srgbClr val="FFFFFF">
                  <a:alpha val="0"/>
                </a:srgbClr>
              </a:clrTo>
            </a:clrChange>
          </a:blip>
          <a:srcRect l="8368" t="66440" r="61768" b="7672"/>
          <a:stretch/>
        </p:blipFill>
        <p:spPr>
          <a:xfrm>
            <a:off x="5645020" y="3486538"/>
            <a:ext cx="2730759" cy="1775400"/>
          </a:xfrm>
          <a:prstGeom prst="rect">
            <a:avLst/>
          </a:prstGeom>
        </p:spPr>
      </p:pic>
      <p:pic>
        <p:nvPicPr>
          <p:cNvPr id="9" name="図 8">
            <a:extLst>
              <a:ext uri="{FF2B5EF4-FFF2-40B4-BE49-F238E27FC236}">
                <a16:creationId xmlns:a16="http://schemas.microsoft.com/office/drawing/2014/main" id="{AB7A4DB2-40D9-43BF-B299-D73B3CB86284}"/>
              </a:ext>
            </a:extLst>
          </p:cNvPr>
          <p:cNvPicPr>
            <a:picLocks noChangeAspect="1"/>
          </p:cNvPicPr>
          <p:nvPr/>
        </p:nvPicPr>
        <p:blipFill>
          <a:blip r:embed="rId4"/>
          <a:stretch>
            <a:fillRect/>
          </a:stretch>
        </p:blipFill>
        <p:spPr>
          <a:xfrm>
            <a:off x="5666792" y="1528353"/>
            <a:ext cx="2604699" cy="1775400"/>
          </a:xfrm>
          <a:prstGeom prst="rect">
            <a:avLst/>
          </a:prstGeom>
        </p:spPr>
      </p:pic>
      <p:sp>
        <p:nvSpPr>
          <p:cNvPr id="2" name="正方形/長方形 1">
            <a:extLst>
              <a:ext uri="{FF2B5EF4-FFF2-40B4-BE49-F238E27FC236}">
                <a16:creationId xmlns:a16="http://schemas.microsoft.com/office/drawing/2014/main" id="{3F62F8E6-7C80-47F5-8951-E776D29FB085}"/>
              </a:ext>
            </a:extLst>
          </p:cNvPr>
          <p:cNvSpPr/>
          <p:nvPr/>
        </p:nvSpPr>
        <p:spPr>
          <a:xfrm>
            <a:off x="5577840" y="3264341"/>
            <a:ext cx="3566160" cy="261610"/>
          </a:xfrm>
          <a:prstGeom prst="rect">
            <a:avLst/>
          </a:prstGeom>
        </p:spPr>
        <p:txBody>
          <a:bodyPr wrap="square">
            <a:spAutoFit/>
          </a:bodyPr>
          <a:lstStyle/>
          <a:p>
            <a:r>
              <a:rPr lang="en-US" altLang="ja-JP" sz="1050" dirty="0"/>
              <a:t>https://www.jaxa.jp/press/2009/09/20090910_kaguya_j.html</a:t>
            </a:r>
            <a:endParaRPr lang="ja-JP" altLang="en-US" sz="1050" dirty="0"/>
          </a:p>
        </p:txBody>
      </p:sp>
    </p:spTree>
    <p:extLst>
      <p:ext uri="{BB962C8B-B14F-4D97-AF65-F5344CB8AC3E}">
        <p14:creationId xmlns:p14="http://schemas.microsoft.com/office/powerpoint/2010/main" val="907544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FB9F84E-C1B1-457C-A4B5-438566E78B97}"/>
              </a:ext>
            </a:extLst>
          </p:cNvPr>
          <p:cNvPicPr>
            <a:picLocks noChangeAspect="1"/>
          </p:cNvPicPr>
          <p:nvPr/>
        </p:nvPicPr>
        <p:blipFill>
          <a:blip r:embed="rId2"/>
          <a:stretch>
            <a:fillRect/>
          </a:stretch>
        </p:blipFill>
        <p:spPr>
          <a:xfrm>
            <a:off x="943452" y="1410699"/>
            <a:ext cx="7257095" cy="3386644"/>
          </a:xfrm>
          <a:prstGeom prst="rect">
            <a:avLst/>
          </a:prstGeom>
        </p:spPr>
      </p:pic>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月の二分性</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532874" y="4902112"/>
            <a:ext cx="8229600" cy="1754326"/>
          </a:xfrm>
          <a:prstGeom prst="rect">
            <a:avLst/>
          </a:prstGeom>
          <a:noFill/>
        </p:spPr>
        <p:txBody>
          <a:bodyPr wrap="square" rtlCol="0">
            <a:spAutoFit/>
          </a:bodyPr>
          <a:lstStyle/>
          <a:p>
            <a:r>
              <a:rPr kumimoji="1" lang="ja-JP" altLang="en-US" sz="2400" dirty="0"/>
              <a:t>・</a:t>
            </a:r>
            <a:r>
              <a:rPr kumimoji="1" lang="ja-JP" altLang="en-US" sz="2400" b="1" dirty="0"/>
              <a:t>表 　　　　　　　　　　　・裏</a:t>
            </a:r>
            <a:endParaRPr kumimoji="1" lang="en-US" altLang="ja-JP" sz="2400" b="1" dirty="0"/>
          </a:p>
          <a:p>
            <a:r>
              <a:rPr kumimoji="1" lang="ja-JP" altLang="en-US" sz="2400" dirty="0"/>
              <a:t>　</a:t>
            </a:r>
            <a:r>
              <a:rPr kumimoji="1" lang="ja-JP" altLang="en-US" sz="2000" dirty="0"/>
              <a:t>表面積の約</a:t>
            </a:r>
            <a:r>
              <a:rPr kumimoji="1" lang="en-US" altLang="ja-JP" sz="2000" dirty="0"/>
              <a:t>35%</a:t>
            </a:r>
            <a:r>
              <a:rPr kumimoji="1" lang="ja-JP" altLang="en-US" sz="2000" dirty="0"/>
              <a:t>が海　　　  　　　   海がほとんどなく</a:t>
            </a:r>
            <a:endParaRPr kumimoji="1" lang="en-US" altLang="ja-JP" sz="2000" dirty="0"/>
          </a:p>
          <a:p>
            <a:r>
              <a:rPr kumimoji="1" lang="ja-JP" altLang="en-US" sz="2000" dirty="0"/>
              <a:t>    　　　　　　　　　　　　　 　　    クレーターに覆われている</a:t>
            </a:r>
            <a:endParaRPr kumimoji="1" lang="en-US" altLang="ja-JP" sz="2000" dirty="0"/>
          </a:p>
          <a:p>
            <a:endParaRPr kumimoji="1" lang="en-US" altLang="ja-JP" sz="1200" b="1" dirty="0"/>
          </a:p>
          <a:p>
            <a:r>
              <a:rPr kumimoji="1" lang="ja-JP" altLang="en-US" sz="2400" b="1" dirty="0"/>
              <a:t>　表と裏で見た目が違う！　　　  月の二分性</a:t>
            </a:r>
            <a:endParaRPr kumimoji="1" lang="en-US" altLang="ja-JP" sz="2400" b="1" dirty="0"/>
          </a:p>
        </p:txBody>
      </p:sp>
      <p:pic>
        <p:nvPicPr>
          <p:cNvPr id="4" name="図 3">
            <a:extLst>
              <a:ext uri="{FF2B5EF4-FFF2-40B4-BE49-F238E27FC236}">
                <a16:creationId xmlns:a16="http://schemas.microsoft.com/office/drawing/2014/main" id="{594D450B-4437-4AF3-BE84-3CF6A9FC0794}"/>
              </a:ext>
            </a:extLst>
          </p:cNvPr>
          <p:cNvPicPr>
            <a:picLocks noChangeAspect="1"/>
          </p:cNvPicPr>
          <p:nvPr/>
        </p:nvPicPr>
        <p:blipFill>
          <a:blip r:embed="rId3">
            <a:duotone>
              <a:schemeClr val="accent6">
                <a:shade val="45000"/>
                <a:satMod val="135000"/>
              </a:schemeClr>
              <a:prstClr val="white"/>
            </a:duotone>
          </a:blip>
          <a:stretch>
            <a:fillRect/>
          </a:stretch>
        </p:blipFill>
        <p:spPr>
          <a:xfrm>
            <a:off x="4431653" y="6087464"/>
            <a:ext cx="944962" cy="579170"/>
          </a:xfrm>
          <a:prstGeom prst="rect">
            <a:avLst/>
          </a:prstGeom>
        </p:spPr>
      </p:pic>
      <p:pic>
        <p:nvPicPr>
          <p:cNvPr id="2" name="図 1">
            <a:extLst>
              <a:ext uri="{FF2B5EF4-FFF2-40B4-BE49-F238E27FC236}">
                <a16:creationId xmlns:a16="http://schemas.microsoft.com/office/drawing/2014/main" id="{7E60D767-0B20-40CE-882B-953C494DC635}"/>
              </a:ext>
            </a:extLst>
          </p:cNvPr>
          <p:cNvPicPr>
            <a:picLocks noChangeAspect="1"/>
          </p:cNvPicPr>
          <p:nvPr/>
        </p:nvPicPr>
        <p:blipFill>
          <a:blip r:embed="rId4"/>
          <a:stretch>
            <a:fillRect/>
          </a:stretch>
        </p:blipFill>
        <p:spPr>
          <a:xfrm>
            <a:off x="4722607" y="4569099"/>
            <a:ext cx="3558598" cy="280628"/>
          </a:xfrm>
          <a:prstGeom prst="rect">
            <a:avLst/>
          </a:prstGeom>
        </p:spPr>
      </p:pic>
    </p:spTree>
    <p:extLst>
      <p:ext uri="{BB962C8B-B14F-4D97-AF65-F5344CB8AC3E}">
        <p14:creationId xmlns:p14="http://schemas.microsoft.com/office/powerpoint/2010/main" val="1529202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クレーター</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2308324"/>
          </a:xfrm>
          <a:prstGeom prst="rect">
            <a:avLst/>
          </a:prstGeom>
          <a:noFill/>
        </p:spPr>
        <p:txBody>
          <a:bodyPr wrap="square" rtlCol="0">
            <a:spAutoFit/>
          </a:bodyPr>
          <a:lstStyle/>
          <a:p>
            <a:r>
              <a:rPr kumimoji="1" lang="ja-JP" altLang="en-US" sz="2400" dirty="0"/>
              <a:t>・円形のくぼ地のこと</a:t>
            </a:r>
            <a:endParaRPr kumimoji="1" lang="en-US" altLang="ja-JP" sz="2400" dirty="0"/>
          </a:p>
          <a:p>
            <a:endParaRPr kumimoji="1" lang="en-US" altLang="ja-JP" sz="2400" dirty="0"/>
          </a:p>
          <a:p>
            <a:r>
              <a:rPr kumimoji="1" lang="ja-JP" altLang="en-US" sz="2400" dirty="0"/>
              <a:t>・直径数マイクロメートルのものから</a:t>
            </a:r>
            <a:r>
              <a:rPr kumimoji="1" lang="en-US" altLang="ja-JP" sz="2400" dirty="0"/>
              <a:t>2250㎞</a:t>
            </a:r>
            <a:r>
              <a:rPr kumimoji="1" lang="ja-JP" altLang="en-US" sz="2400" dirty="0"/>
              <a:t>のものまで</a:t>
            </a:r>
            <a:endParaRPr kumimoji="1" lang="en-US" altLang="ja-JP" sz="2400" dirty="0"/>
          </a:p>
          <a:p>
            <a:endParaRPr kumimoji="1" lang="ja-JP" altLang="en-US" sz="2400" dirty="0"/>
          </a:p>
          <a:p>
            <a:r>
              <a:rPr kumimoji="1" lang="ja-JP" altLang="en-US" sz="2400" dirty="0"/>
              <a:t>・火山説 </a:t>
            </a:r>
            <a:r>
              <a:rPr kumimoji="1" lang="en-US" altLang="ja-JP" sz="2400" dirty="0"/>
              <a:t>VS </a:t>
            </a:r>
            <a:r>
              <a:rPr kumimoji="1" lang="ja-JP" altLang="en-US" sz="2400" dirty="0">
                <a:solidFill>
                  <a:srgbClr val="1C1C1C"/>
                </a:solidFill>
              </a:rPr>
              <a:t>隕石説</a:t>
            </a:r>
          </a:p>
          <a:p>
            <a:endParaRPr kumimoji="1" lang="ja-JP" altLang="en-US" sz="2400" dirty="0"/>
          </a:p>
        </p:txBody>
      </p:sp>
      <p:pic>
        <p:nvPicPr>
          <p:cNvPr id="7" name="図 6">
            <a:extLst>
              <a:ext uri="{FF2B5EF4-FFF2-40B4-BE49-F238E27FC236}">
                <a16:creationId xmlns:a16="http://schemas.microsoft.com/office/drawing/2014/main" id="{4420E025-F9B1-47A5-974D-6FF98520EFC5}"/>
              </a:ext>
            </a:extLst>
          </p:cNvPr>
          <p:cNvPicPr>
            <a:picLocks noChangeAspect="1"/>
          </p:cNvPicPr>
          <p:nvPr/>
        </p:nvPicPr>
        <p:blipFill>
          <a:blip r:embed="rId2"/>
          <a:stretch>
            <a:fillRect/>
          </a:stretch>
        </p:blipFill>
        <p:spPr>
          <a:xfrm>
            <a:off x="4192556" y="3189912"/>
            <a:ext cx="4701995" cy="3375792"/>
          </a:xfrm>
          <a:prstGeom prst="rect">
            <a:avLst/>
          </a:prstGeom>
        </p:spPr>
      </p:pic>
    </p:spTree>
    <p:extLst>
      <p:ext uri="{BB962C8B-B14F-4D97-AF65-F5344CB8AC3E}">
        <p14:creationId xmlns:p14="http://schemas.microsoft.com/office/powerpoint/2010/main" val="247472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7FA74A7-A9C7-43C8-8CE2-4324E31B234C}"/>
              </a:ext>
            </a:extLst>
          </p:cNvPr>
          <p:cNvPicPr>
            <a:picLocks noChangeAspect="1"/>
          </p:cNvPicPr>
          <p:nvPr/>
        </p:nvPicPr>
        <p:blipFill>
          <a:blip r:embed="rId2"/>
          <a:stretch>
            <a:fillRect/>
          </a:stretch>
        </p:blipFill>
        <p:spPr>
          <a:xfrm>
            <a:off x="398417" y="4068828"/>
            <a:ext cx="5147900" cy="2033392"/>
          </a:xfrm>
          <a:prstGeom prst="rect">
            <a:avLst/>
          </a:prstGeom>
        </p:spPr>
      </p:pic>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クレーター</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3046988"/>
          </a:xfrm>
          <a:prstGeom prst="rect">
            <a:avLst/>
          </a:prstGeom>
          <a:noFill/>
        </p:spPr>
        <p:txBody>
          <a:bodyPr wrap="square" rtlCol="0">
            <a:spAutoFit/>
          </a:bodyPr>
          <a:lstStyle/>
          <a:p>
            <a:r>
              <a:rPr kumimoji="1" lang="ja-JP" altLang="en-US" sz="2400" dirty="0"/>
              <a:t>・円形のくぼ地のこと</a:t>
            </a:r>
            <a:endParaRPr kumimoji="1" lang="en-US" altLang="ja-JP" sz="2400" dirty="0"/>
          </a:p>
          <a:p>
            <a:endParaRPr kumimoji="1" lang="en-US" altLang="ja-JP" sz="2400" dirty="0"/>
          </a:p>
          <a:p>
            <a:r>
              <a:rPr kumimoji="1" lang="ja-JP" altLang="en-US" sz="2400" dirty="0"/>
              <a:t>・直径数マイクロメートルのものから</a:t>
            </a:r>
            <a:r>
              <a:rPr kumimoji="1" lang="en-US" altLang="ja-JP" sz="2400" dirty="0"/>
              <a:t>2250㎞</a:t>
            </a:r>
            <a:r>
              <a:rPr kumimoji="1" lang="ja-JP" altLang="en-US" sz="2400" dirty="0"/>
              <a:t>のものまで</a:t>
            </a:r>
            <a:endParaRPr kumimoji="1" lang="en-US" altLang="ja-JP" sz="2400" dirty="0"/>
          </a:p>
          <a:p>
            <a:endParaRPr kumimoji="1" lang="ja-JP" altLang="en-US" sz="2400" dirty="0"/>
          </a:p>
          <a:p>
            <a:r>
              <a:rPr kumimoji="1" lang="ja-JP" altLang="en-US" sz="2400" dirty="0"/>
              <a:t>・火山説 </a:t>
            </a:r>
            <a:r>
              <a:rPr kumimoji="1" lang="en-US" altLang="ja-JP" sz="2400" dirty="0"/>
              <a:t>VS </a:t>
            </a:r>
            <a:r>
              <a:rPr kumimoji="1" lang="ja-JP" altLang="en-US" sz="2400" dirty="0">
                <a:solidFill>
                  <a:srgbClr val="CC6600"/>
                </a:solidFill>
              </a:rPr>
              <a:t>隕石説</a:t>
            </a:r>
            <a:endParaRPr kumimoji="1" lang="en-US" altLang="ja-JP" sz="2400" dirty="0">
              <a:solidFill>
                <a:srgbClr val="CC6600"/>
              </a:solidFill>
            </a:endParaRPr>
          </a:p>
          <a:p>
            <a:r>
              <a:rPr kumimoji="1" lang="ja-JP" altLang="en-US" sz="2400" dirty="0">
                <a:solidFill>
                  <a:srgbClr val="CC6600"/>
                </a:solidFill>
              </a:rPr>
              <a:t>　</a:t>
            </a:r>
            <a:r>
              <a:rPr kumimoji="1" lang="ja-JP" altLang="en-US" sz="2000" dirty="0"/>
              <a:t>月のクレーターのほとんどは隕石衝突によってできた</a:t>
            </a:r>
            <a:endParaRPr kumimoji="1" lang="ja-JP" altLang="en-US" sz="2400" dirty="0"/>
          </a:p>
          <a:p>
            <a:endParaRPr kumimoji="1" lang="ja-JP" altLang="en-US" sz="2400" dirty="0"/>
          </a:p>
          <a:p>
            <a:endParaRPr kumimoji="1" lang="ja-JP" altLang="en-US" sz="2400" dirty="0"/>
          </a:p>
        </p:txBody>
      </p:sp>
      <p:sp>
        <p:nvSpPr>
          <p:cNvPr id="4" name="テキスト ボックス 3">
            <a:extLst>
              <a:ext uri="{FF2B5EF4-FFF2-40B4-BE49-F238E27FC236}">
                <a16:creationId xmlns:a16="http://schemas.microsoft.com/office/drawing/2014/main" id="{6A6CA70E-20EC-45C7-A000-526A89CF305A}"/>
              </a:ext>
            </a:extLst>
          </p:cNvPr>
          <p:cNvSpPr txBox="1"/>
          <p:nvPr/>
        </p:nvSpPr>
        <p:spPr>
          <a:xfrm>
            <a:off x="254000" y="4228961"/>
            <a:ext cx="8273143" cy="2201372"/>
          </a:xfrm>
          <a:prstGeom prst="rect">
            <a:avLst/>
          </a:prstGeom>
          <a:noFill/>
        </p:spPr>
        <p:txBody>
          <a:bodyPr wrap="square" rtlCol="0">
            <a:spAutoFit/>
          </a:bodyPr>
          <a:lstStyle/>
          <a:p>
            <a:r>
              <a:rPr kumimoji="1" lang="ja-JP" altLang="en-US" sz="2000" dirty="0"/>
              <a:t>　</a:t>
            </a:r>
            <a:r>
              <a:rPr kumimoji="1" lang="ja-JP" altLang="en-US" sz="2000" b="1" dirty="0"/>
              <a:t>クレーター形成プロセス</a:t>
            </a:r>
            <a:endParaRPr kumimoji="1" lang="en-US" altLang="ja-JP" sz="2000" b="1" dirty="0"/>
          </a:p>
          <a:p>
            <a:pPr>
              <a:lnSpc>
                <a:spcPct val="150000"/>
              </a:lnSpc>
            </a:pPr>
            <a:r>
              <a:rPr kumimoji="1" lang="ja-JP" altLang="en-US" sz="2000" dirty="0"/>
              <a:t>　</a:t>
            </a:r>
            <a:r>
              <a:rPr kumimoji="1" lang="en-US" altLang="ja-JP" sz="2000" dirty="0"/>
              <a:t>  </a:t>
            </a:r>
            <a:r>
              <a:rPr kumimoji="1" lang="ja-JP" altLang="en-US" sz="2000" dirty="0"/>
              <a:t>隕石が月面におよそ秒速</a:t>
            </a:r>
            <a:r>
              <a:rPr kumimoji="1" lang="en-US" altLang="ja-JP" sz="2000" dirty="0"/>
              <a:t>10</a:t>
            </a:r>
            <a:r>
              <a:rPr kumimoji="1" lang="ja-JP" altLang="en-US" sz="2000" dirty="0"/>
              <a:t>㎞以上で衝突</a:t>
            </a:r>
            <a:endParaRPr kumimoji="1" lang="en-US" altLang="ja-JP" sz="2000" dirty="0"/>
          </a:p>
          <a:p>
            <a:pPr>
              <a:lnSpc>
                <a:spcPct val="150000"/>
              </a:lnSpc>
            </a:pPr>
            <a:r>
              <a:rPr kumimoji="1" lang="ja-JP" altLang="en-US" sz="2000" dirty="0"/>
              <a:t>　  →  高温・高圧の衝撃波が発生</a:t>
            </a:r>
            <a:endParaRPr kumimoji="1" lang="en-US" altLang="ja-JP" sz="2000" dirty="0"/>
          </a:p>
          <a:p>
            <a:pPr>
              <a:lnSpc>
                <a:spcPct val="150000"/>
              </a:lnSpc>
            </a:pPr>
            <a:r>
              <a:rPr kumimoji="1" lang="ja-JP" altLang="en-US" sz="2000" dirty="0"/>
              <a:t>  　→  月面が掘削されクレーター形成</a:t>
            </a:r>
            <a:endParaRPr kumimoji="1" lang="en-US" altLang="ja-JP" sz="2000" dirty="0"/>
          </a:p>
          <a:p>
            <a:pPr>
              <a:lnSpc>
                <a:spcPct val="150000"/>
              </a:lnSpc>
            </a:pPr>
            <a:r>
              <a:rPr kumimoji="1" lang="ja-JP" altLang="en-US" sz="2000" dirty="0"/>
              <a:t>　</a:t>
            </a:r>
            <a:endParaRPr kumimoji="1" lang="en-US" altLang="ja-JP" sz="2000" dirty="0"/>
          </a:p>
        </p:txBody>
      </p:sp>
    </p:spTree>
    <p:extLst>
      <p:ext uri="{BB962C8B-B14F-4D97-AF65-F5344CB8AC3E}">
        <p14:creationId xmlns:p14="http://schemas.microsoft.com/office/powerpoint/2010/main" val="138659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光条</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3370153"/>
          </a:xfrm>
          <a:prstGeom prst="rect">
            <a:avLst/>
          </a:prstGeom>
          <a:noFill/>
        </p:spPr>
        <p:txBody>
          <a:bodyPr wrap="square" rtlCol="0">
            <a:spAutoFit/>
          </a:bodyPr>
          <a:lstStyle/>
          <a:p>
            <a:r>
              <a:rPr kumimoji="1" lang="ja-JP" altLang="en-US" sz="2400" dirty="0"/>
              <a:t>・クレーターができるときに噴出物が飛び散る</a:t>
            </a:r>
            <a:endParaRPr kumimoji="1" lang="en-US" altLang="ja-JP" sz="2400" dirty="0"/>
          </a:p>
          <a:p>
            <a:endParaRPr kumimoji="1" lang="en-US" altLang="ja-JP" sz="1050" dirty="0"/>
          </a:p>
          <a:p>
            <a:r>
              <a:rPr kumimoji="1" lang="ja-JP" altLang="en-US" sz="2400" dirty="0"/>
              <a:t>→放射状に広がり白い模様に</a:t>
            </a:r>
            <a:endParaRPr kumimoji="1" lang="en-US" altLang="ja-JP" sz="2400" dirty="0"/>
          </a:p>
          <a:p>
            <a:endParaRPr kumimoji="1" lang="en-US" altLang="ja-JP" sz="2400" dirty="0"/>
          </a:p>
          <a:p>
            <a:r>
              <a:rPr kumimoji="1" lang="ja-JP" altLang="en-US" sz="2400" dirty="0"/>
              <a:t>・光条が見える＝風化されていない</a:t>
            </a:r>
            <a:endParaRPr kumimoji="1" lang="en-US" altLang="ja-JP" sz="2400" dirty="0"/>
          </a:p>
          <a:p>
            <a:endParaRPr kumimoji="1" lang="en-US" altLang="ja-JP" sz="1050" dirty="0"/>
          </a:p>
          <a:p>
            <a:r>
              <a:rPr kumimoji="1" lang="ja-JP" altLang="en-US" sz="2400" dirty="0"/>
              <a:t>→新しめのクレーター</a:t>
            </a:r>
            <a:endParaRPr kumimoji="1" lang="en-US" altLang="ja-JP" sz="2400" dirty="0"/>
          </a:p>
          <a:p>
            <a:endParaRPr kumimoji="1" lang="en-US" altLang="ja-JP" sz="2400" dirty="0"/>
          </a:p>
          <a:p>
            <a:r>
              <a:rPr kumimoji="1" lang="ja-JP" altLang="en-US" sz="2400" dirty="0"/>
              <a:t>・明るさは光条を作る物質</a:t>
            </a:r>
            <a:endParaRPr kumimoji="1" lang="en-US" altLang="ja-JP" sz="2400" dirty="0"/>
          </a:p>
          <a:p>
            <a:r>
              <a:rPr kumimoji="1" lang="en-US" altLang="ja-JP" sz="2400" dirty="0"/>
              <a:t>    </a:t>
            </a:r>
            <a:r>
              <a:rPr kumimoji="1" lang="ja-JP" altLang="en-US" sz="2400" dirty="0"/>
              <a:t>に依存するという説も</a:t>
            </a:r>
            <a:endParaRPr kumimoji="1" lang="en-US" altLang="ja-JP" sz="2400" dirty="0"/>
          </a:p>
        </p:txBody>
      </p:sp>
      <p:pic>
        <p:nvPicPr>
          <p:cNvPr id="2" name="図 1">
            <a:extLst>
              <a:ext uri="{FF2B5EF4-FFF2-40B4-BE49-F238E27FC236}">
                <a16:creationId xmlns:a16="http://schemas.microsoft.com/office/drawing/2014/main" id="{77B9CF6C-E09E-4F62-A90C-B43C4AEBBDB7}"/>
              </a:ext>
            </a:extLst>
          </p:cNvPr>
          <p:cNvPicPr>
            <a:picLocks noChangeAspect="1"/>
          </p:cNvPicPr>
          <p:nvPr/>
        </p:nvPicPr>
        <p:blipFill>
          <a:blip r:embed="rId2"/>
          <a:stretch>
            <a:fillRect/>
          </a:stretch>
        </p:blipFill>
        <p:spPr>
          <a:xfrm>
            <a:off x="4513217" y="3340360"/>
            <a:ext cx="4475294" cy="3372745"/>
          </a:xfrm>
          <a:prstGeom prst="rect">
            <a:avLst/>
          </a:prstGeom>
        </p:spPr>
      </p:pic>
    </p:spTree>
    <p:extLst>
      <p:ext uri="{BB962C8B-B14F-4D97-AF65-F5344CB8AC3E}">
        <p14:creationId xmlns:p14="http://schemas.microsoft.com/office/powerpoint/2010/main" val="2239051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月に衛星はないの？</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pic>
        <p:nvPicPr>
          <p:cNvPr id="6" name="図 5">
            <a:extLst>
              <a:ext uri="{FF2B5EF4-FFF2-40B4-BE49-F238E27FC236}">
                <a16:creationId xmlns:a16="http://schemas.microsoft.com/office/drawing/2014/main" id="{CFD40CC1-1ED1-4C10-B583-73929DB0E443}"/>
              </a:ext>
            </a:extLst>
          </p:cNvPr>
          <p:cNvPicPr>
            <a:picLocks noChangeAspect="1"/>
          </p:cNvPicPr>
          <p:nvPr/>
        </p:nvPicPr>
        <p:blipFill rotWithShape="1">
          <a:blip r:embed="rId2">
            <a:clrChange>
              <a:clrFrom>
                <a:srgbClr val="FFFFFF"/>
              </a:clrFrom>
              <a:clrTo>
                <a:srgbClr val="FFFFFF">
                  <a:alpha val="0"/>
                </a:srgbClr>
              </a:clrTo>
            </a:clrChange>
          </a:blip>
          <a:srcRect l="55035" t="11121" b="5412"/>
          <a:stretch/>
        </p:blipFill>
        <p:spPr>
          <a:xfrm>
            <a:off x="6812025" y="4553132"/>
            <a:ext cx="2034902" cy="2092806"/>
          </a:xfrm>
          <a:prstGeom prst="rect">
            <a:avLst/>
          </a:prstGeom>
        </p:spPr>
      </p:pic>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4524315"/>
          </a:xfrm>
          <a:prstGeom prst="rect">
            <a:avLst/>
          </a:prstGeom>
          <a:noFill/>
        </p:spPr>
        <p:txBody>
          <a:bodyPr wrap="square" rtlCol="0">
            <a:spAutoFit/>
          </a:bodyPr>
          <a:lstStyle/>
          <a:p>
            <a:r>
              <a:rPr kumimoji="1" lang="ja-JP" altLang="en-US" sz="2400" dirty="0"/>
              <a:t>・</a:t>
            </a:r>
            <a:r>
              <a:rPr kumimoji="1" lang="ja-JP" altLang="en-US" sz="2400" b="1" dirty="0"/>
              <a:t>「孫衛星」</a:t>
            </a:r>
            <a:r>
              <a:rPr kumimoji="1" lang="ja-JP" altLang="en-US" sz="2400" dirty="0"/>
              <a:t>（</a:t>
            </a:r>
            <a:r>
              <a:rPr kumimoji="1" lang="en-US" altLang="ja-JP" sz="2400" dirty="0" err="1"/>
              <a:t>submoon</a:t>
            </a:r>
            <a:r>
              <a:rPr kumimoji="1" lang="ja-JP" altLang="en-US" sz="2400" dirty="0"/>
              <a:t>）</a:t>
            </a:r>
            <a:endParaRPr kumimoji="1" lang="en-US" altLang="ja-JP" sz="2400" dirty="0"/>
          </a:p>
          <a:p>
            <a:r>
              <a:rPr kumimoji="1" lang="ja-JP" altLang="en-US" sz="2400" dirty="0"/>
              <a:t>　衛星のまわりを公転する天体</a:t>
            </a:r>
            <a:endParaRPr kumimoji="1" lang="en-US" altLang="ja-JP" sz="2400" dirty="0"/>
          </a:p>
          <a:p>
            <a:endParaRPr kumimoji="1" lang="en-US" altLang="ja-JP" sz="2400" dirty="0"/>
          </a:p>
          <a:p>
            <a:r>
              <a:rPr kumimoji="1" lang="ja-JP" altLang="en-US" sz="2400" dirty="0"/>
              <a:t>恒星－惑星、惑星ー衛星という公転の階層構造</a:t>
            </a:r>
            <a:endParaRPr kumimoji="1" lang="en-US" altLang="ja-JP" sz="2400" dirty="0"/>
          </a:p>
          <a:p>
            <a:r>
              <a:rPr kumimoji="1" lang="ja-JP" altLang="en-US" sz="2400" dirty="0"/>
              <a:t>→さらに衛星ー孫衛星と存在するのでは？</a:t>
            </a:r>
            <a:endParaRPr kumimoji="1" lang="en-US" altLang="ja-JP" sz="2400" dirty="0"/>
          </a:p>
          <a:p>
            <a:endParaRPr kumimoji="1" lang="en-US" altLang="ja-JP" sz="2400" dirty="0"/>
          </a:p>
          <a:p>
            <a:r>
              <a:rPr kumimoji="1" lang="en-US" altLang="ja-JP" sz="2400" dirty="0"/>
              <a:t>2019</a:t>
            </a:r>
            <a:r>
              <a:rPr kumimoji="1" lang="ja-JP" altLang="en-US" sz="2400" dirty="0"/>
              <a:t>年時点で天然のものは発見されていない</a:t>
            </a:r>
            <a:endParaRPr kumimoji="1" lang="en-US" altLang="ja-JP" sz="2400" dirty="0"/>
          </a:p>
          <a:p>
            <a:r>
              <a:rPr kumimoji="1" lang="ja-JP" altLang="en-US" sz="2400" dirty="0"/>
              <a:t>→</a:t>
            </a:r>
            <a:r>
              <a:rPr kumimoji="1" lang="ja-JP" altLang="en-US" sz="2400" dirty="0">
                <a:solidFill>
                  <a:srgbClr val="CC6600"/>
                </a:solidFill>
              </a:rPr>
              <a:t>仮説上の存在</a:t>
            </a:r>
            <a:endParaRPr kumimoji="1" lang="en-US" altLang="ja-JP" sz="2400" dirty="0">
              <a:solidFill>
                <a:srgbClr val="CC6600"/>
              </a:solidFill>
            </a:endParaRPr>
          </a:p>
          <a:p>
            <a:endParaRPr kumimoji="1" lang="en-US" altLang="ja-JP" sz="2400" dirty="0"/>
          </a:p>
          <a:p>
            <a:r>
              <a:rPr kumimoji="1" lang="ja-JP" altLang="en-US" sz="2400" dirty="0"/>
              <a:t>衛星が公転する惑星の潮汐力等の影響から</a:t>
            </a:r>
            <a:endParaRPr kumimoji="1" lang="en-US" altLang="ja-JP" sz="2400" dirty="0"/>
          </a:p>
          <a:p>
            <a:r>
              <a:rPr kumimoji="1" lang="ja-JP" altLang="en-US" sz="2400" dirty="0"/>
              <a:t>長期間安定に存在することは難しいと考えられる</a:t>
            </a:r>
            <a:endParaRPr kumimoji="1" lang="en-US" altLang="ja-JP" sz="2400" dirty="0"/>
          </a:p>
          <a:p>
            <a:endParaRPr kumimoji="1" lang="en-US" altLang="ja-JP" sz="2400" dirty="0"/>
          </a:p>
        </p:txBody>
      </p:sp>
    </p:spTree>
    <p:extLst>
      <p:ext uri="{BB962C8B-B14F-4D97-AF65-F5344CB8AC3E}">
        <p14:creationId xmlns:p14="http://schemas.microsoft.com/office/powerpoint/2010/main" val="2891357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もくじ</a:t>
            </a:r>
          </a:p>
        </p:txBody>
      </p:sp>
      <p:pic>
        <p:nvPicPr>
          <p:cNvPr id="6" name="図 5">
            <a:extLst>
              <a:ext uri="{FF2B5EF4-FFF2-40B4-BE49-F238E27FC236}">
                <a16:creationId xmlns:a16="http://schemas.microsoft.com/office/drawing/2014/main" id="{CFD40CC1-1ED1-4C10-B583-73929DB0E443}"/>
              </a:ext>
            </a:extLst>
          </p:cNvPr>
          <p:cNvPicPr>
            <a:picLocks noChangeAspect="1"/>
          </p:cNvPicPr>
          <p:nvPr/>
        </p:nvPicPr>
        <p:blipFill rotWithShape="1">
          <a:blip r:embed="rId2">
            <a:clrChange>
              <a:clrFrom>
                <a:srgbClr val="FFFFFF"/>
              </a:clrFrom>
              <a:clrTo>
                <a:srgbClr val="FFFFFF">
                  <a:alpha val="0"/>
                </a:srgbClr>
              </a:clrTo>
            </a:clrChange>
          </a:blip>
          <a:srcRect l="55035" t="11121" b="5412"/>
          <a:stretch/>
        </p:blipFill>
        <p:spPr>
          <a:xfrm>
            <a:off x="6516190" y="4553132"/>
            <a:ext cx="2034902" cy="2092806"/>
          </a:xfrm>
          <a:prstGeom prst="rect">
            <a:avLst/>
          </a:prstGeom>
        </p:spPr>
      </p:pic>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4031873"/>
          </a:xfrm>
          <a:prstGeom prst="rect">
            <a:avLst/>
          </a:prstGeom>
          <a:noFill/>
        </p:spPr>
        <p:txBody>
          <a:bodyPr wrap="square" rtlCol="0">
            <a:spAutoFit/>
          </a:bodyPr>
          <a:lstStyle/>
          <a:p>
            <a:r>
              <a:rPr kumimoji="1" lang="ja-JP" altLang="en-US" sz="3200" dirty="0"/>
              <a:t>１．月ってなんですか</a:t>
            </a:r>
            <a:endParaRPr kumimoji="1" lang="en-US" altLang="ja-JP" sz="3200" dirty="0"/>
          </a:p>
          <a:p>
            <a:endParaRPr kumimoji="1" lang="en-US" altLang="ja-JP" sz="3200" dirty="0"/>
          </a:p>
          <a:p>
            <a:r>
              <a:rPr kumimoji="1" lang="ja-JP" altLang="en-US" sz="3200" dirty="0"/>
              <a:t>２．月の形成</a:t>
            </a:r>
            <a:endParaRPr kumimoji="1" lang="en-US" altLang="ja-JP" sz="3200" dirty="0"/>
          </a:p>
          <a:p>
            <a:endParaRPr kumimoji="1" lang="en-US" altLang="ja-JP" sz="3200" dirty="0"/>
          </a:p>
          <a:p>
            <a:r>
              <a:rPr kumimoji="1" lang="ja-JP" altLang="en-US" sz="3200" dirty="0"/>
              <a:t>３．月と地球の関わり</a:t>
            </a:r>
            <a:endParaRPr kumimoji="1" lang="en-US" altLang="ja-JP" sz="3200" dirty="0"/>
          </a:p>
          <a:p>
            <a:endParaRPr kumimoji="1" lang="en-US" altLang="ja-JP" sz="3200" dirty="0"/>
          </a:p>
          <a:p>
            <a:r>
              <a:rPr kumimoji="1" lang="ja-JP" altLang="en-US" sz="3200" dirty="0"/>
              <a:t>４．月の観測と探査</a:t>
            </a:r>
            <a:endParaRPr kumimoji="1" lang="en-US" altLang="ja-JP" sz="3200" dirty="0"/>
          </a:p>
          <a:p>
            <a:endParaRPr kumimoji="1" lang="en-US" altLang="ja-JP" sz="3200" dirty="0"/>
          </a:p>
        </p:txBody>
      </p:sp>
      <p:sp>
        <p:nvSpPr>
          <p:cNvPr id="2" name="正方形/長方形 1">
            <a:extLst>
              <a:ext uri="{FF2B5EF4-FFF2-40B4-BE49-F238E27FC236}">
                <a16:creationId xmlns:a16="http://schemas.microsoft.com/office/drawing/2014/main" id="{F40B6549-1A7E-488A-9EC3-3D0876810151}"/>
              </a:ext>
            </a:extLst>
          </p:cNvPr>
          <p:cNvSpPr/>
          <p:nvPr/>
        </p:nvSpPr>
        <p:spPr>
          <a:xfrm>
            <a:off x="6696635" y="6645938"/>
            <a:ext cx="2447365" cy="253916"/>
          </a:xfrm>
          <a:prstGeom prst="rect">
            <a:avLst/>
          </a:prstGeom>
        </p:spPr>
        <p:txBody>
          <a:bodyPr wrap="square">
            <a:spAutoFit/>
          </a:bodyPr>
          <a:lstStyle/>
          <a:p>
            <a:r>
              <a:rPr lang="en-US" altLang="ja-JP" sz="1050" dirty="0"/>
              <a:t>https://zukan.pokemon.co.jp/detail/337</a:t>
            </a:r>
            <a:endParaRPr lang="ja-JP" altLang="en-US" sz="1050" dirty="0"/>
          </a:p>
        </p:txBody>
      </p:sp>
    </p:spTree>
    <p:extLst>
      <p:ext uri="{BB962C8B-B14F-4D97-AF65-F5344CB8AC3E}">
        <p14:creationId xmlns:p14="http://schemas.microsoft.com/office/powerpoint/2010/main" val="26956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9F2D381-2EC3-4ECF-AD0E-AFE9C47BEA44}"/>
              </a:ext>
            </a:extLst>
          </p:cNvPr>
          <p:cNvSpPr txBox="1"/>
          <p:nvPr/>
        </p:nvSpPr>
        <p:spPr>
          <a:xfrm>
            <a:off x="999309" y="1371600"/>
            <a:ext cx="4709160" cy="1261884"/>
          </a:xfrm>
          <a:prstGeom prst="rect">
            <a:avLst/>
          </a:prstGeom>
          <a:noFill/>
        </p:spPr>
        <p:txBody>
          <a:bodyPr wrap="square" rtlCol="0">
            <a:spAutoFit/>
          </a:bodyPr>
          <a:lstStyle/>
          <a:p>
            <a:r>
              <a:rPr kumimoji="1" lang="ja-JP" altLang="en-US" sz="3600" dirty="0"/>
              <a:t>第</a:t>
            </a:r>
            <a:r>
              <a:rPr kumimoji="1" lang="en-US" altLang="ja-JP" sz="3600" dirty="0"/>
              <a:t>2</a:t>
            </a:r>
            <a:r>
              <a:rPr kumimoji="1" lang="ja-JP" altLang="en-US" sz="3600" dirty="0"/>
              <a:t>章</a:t>
            </a:r>
            <a:endParaRPr kumimoji="1" lang="en-US" altLang="ja-JP" sz="3600" dirty="0"/>
          </a:p>
          <a:p>
            <a:r>
              <a:rPr kumimoji="1" lang="ja-JP" altLang="en-US" sz="4000" dirty="0"/>
              <a:t>月の形成</a:t>
            </a:r>
            <a:endParaRPr kumimoji="1" lang="en-US" altLang="ja-JP" sz="4000" dirty="0"/>
          </a:p>
        </p:txBody>
      </p:sp>
      <p:cxnSp>
        <p:nvCxnSpPr>
          <p:cNvPr id="10" name="直線コネクタ 9">
            <a:extLst>
              <a:ext uri="{FF2B5EF4-FFF2-40B4-BE49-F238E27FC236}">
                <a16:creationId xmlns:a16="http://schemas.microsoft.com/office/drawing/2014/main" id="{16C02A04-A1F4-44E2-B69E-8FC3061D6081}"/>
              </a:ext>
            </a:extLst>
          </p:cNvPr>
          <p:cNvCxnSpPr/>
          <p:nvPr/>
        </p:nvCxnSpPr>
        <p:spPr>
          <a:xfrm>
            <a:off x="933994" y="2684417"/>
            <a:ext cx="4415246"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7825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678688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月はどうやってできたの？</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2677656"/>
          </a:xfrm>
          <a:prstGeom prst="rect">
            <a:avLst/>
          </a:prstGeom>
          <a:noFill/>
        </p:spPr>
        <p:txBody>
          <a:bodyPr wrap="square" rtlCol="0">
            <a:spAutoFit/>
          </a:bodyPr>
          <a:lstStyle/>
          <a:p>
            <a:r>
              <a:rPr kumimoji="1" lang="ja-JP" altLang="en-US" sz="2400" dirty="0"/>
              <a:t>・捕獲説</a:t>
            </a:r>
            <a:endParaRPr kumimoji="1" lang="en-US" altLang="ja-JP" sz="2400" dirty="0"/>
          </a:p>
          <a:p>
            <a:endParaRPr kumimoji="1" lang="en-US" altLang="ja-JP" sz="2400" dirty="0"/>
          </a:p>
          <a:p>
            <a:r>
              <a:rPr kumimoji="1" lang="ja-JP" altLang="en-US" sz="2400" dirty="0"/>
              <a:t>・分裂説</a:t>
            </a:r>
            <a:endParaRPr kumimoji="1" lang="en-US" altLang="ja-JP" sz="2400" dirty="0"/>
          </a:p>
          <a:p>
            <a:endParaRPr kumimoji="1" lang="en-US" altLang="ja-JP" sz="2400" dirty="0"/>
          </a:p>
          <a:p>
            <a:r>
              <a:rPr kumimoji="1" lang="ja-JP" altLang="en-US" sz="2400" dirty="0"/>
              <a:t>・双子説（共成長説）</a:t>
            </a:r>
            <a:endParaRPr kumimoji="1" lang="en-US" altLang="ja-JP" sz="2400" dirty="0"/>
          </a:p>
          <a:p>
            <a:endParaRPr kumimoji="1" lang="en-US" altLang="ja-JP" sz="2400" dirty="0"/>
          </a:p>
          <a:p>
            <a:r>
              <a:rPr kumimoji="1" lang="ja-JP" altLang="en-US" sz="2400" dirty="0"/>
              <a:t>・ジャイアント・インパクト説（巨大衝突説）</a:t>
            </a:r>
            <a:endParaRPr kumimoji="1" lang="en-US" altLang="ja-JP" sz="2400" dirty="0"/>
          </a:p>
        </p:txBody>
      </p:sp>
      <p:pic>
        <p:nvPicPr>
          <p:cNvPr id="2" name="図 1">
            <a:extLst>
              <a:ext uri="{FF2B5EF4-FFF2-40B4-BE49-F238E27FC236}">
                <a16:creationId xmlns:a16="http://schemas.microsoft.com/office/drawing/2014/main" id="{F9CC19A3-C9F4-4391-B533-4B2F9422A9A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88681" y="4417902"/>
            <a:ext cx="6841866" cy="2148346"/>
          </a:xfrm>
          <a:prstGeom prst="rect">
            <a:avLst/>
          </a:prstGeom>
        </p:spPr>
      </p:pic>
    </p:spTree>
    <p:extLst>
      <p:ext uri="{BB962C8B-B14F-4D97-AF65-F5344CB8AC3E}">
        <p14:creationId xmlns:p14="http://schemas.microsoft.com/office/powerpoint/2010/main" val="2708258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捕獲説</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2677656"/>
          </a:xfrm>
          <a:prstGeom prst="rect">
            <a:avLst/>
          </a:prstGeom>
          <a:noFill/>
        </p:spPr>
        <p:txBody>
          <a:bodyPr wrap="square" rtlCol="0">
            <a:spAutoFit/>
          </a:bodyPr>
          <a:lstStyle/>
          <a:p>
            <a:r>
              <a:rPr kumimoji="1" lang="ja-JP" altLang="en-US" sz="2400" dirty="0"/>
              <a:t>・月が地球と別の場所で形成</a:t>
            </a:r>
            <a:endParaRPr kumimoji="1" lang="en-US" altLang="ja-JP" sz="2400" dirty="0"/>
          </a:p>
          <a:p>
            <a:endParaRPr kumimoji="1" lang="en-US" altLang="ja-JP" sz="2400" dirty="0"/>
          </a:p>
          <a:p>
            <a:r>
              <a:rPr kumimoji="1" lang="ja-JP" altLang="en-US" sz="2400" dirty="0"/>
              <a:t>・地球の近くを通過する際に重力的に捕獲</a:t>
            </a:r>
            <a:endParaRPr kumimoji="1" lang="en-US" altLang="ja-JP" sz="2400" dirty="0"/>
          </a:p>
          <a:p>
            <a:endParaRPr kumimoji="1" lang="en-US" altLang="ja-JP" sz="2400" dirty="0"/>
          </a:p>
          <a:p>
            <a:r>
              <a:rPr kumimoji="1" lang="ja-JP" altLang="en-US" sz="2400" dirty="0"/>
              <a:t>→月が大きすぎて重力的に厳しい</a:t>
            </a:r>
            <a:endParaRPr kumimoji="1" lang="en-US" altLang="ja-JP" sz="2400" dirty="0"/>
          </a:p>
          <a:p>
            <a:endParaRPr kumimoji="1" lang="en-US" altLang="ja-JP" sz="2400" dirty="0"/>
          </a:p>
          <a:p>
            <a:r>
              <a:rPr kumimoji="1" lang="ja-JP" altLang="en-US" sz="2400" dirty="0"/>
              <a:t>→地球と化学組成が似ていることを説明できない</a:t>
            </a:r>
            <a:endParaRPr kumimoji="1" lang="en-US" altLang="ja-JP" sz="2400" dirty="0"/>
          </a:p>
        </p:txBody>
      </p:sp>
      <p:pic>
        <p:nvPicPr>
          <p:cNvPr id="4" name="図 3">
            <a:extLst>
              <a:ext uri="{FF2B5EF4-FFF2-40B4-BE49-F238E27FC236}">
                <a16:creationId xmlns:a16="http://schemas.microsoft.com/office/drawing/2014/main" id="{408AED67-AEDF-4DF5-8409-77F3EF8C017E}"/>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8690" r="70723"/>
          <a:stretch/>
        </p:blipFill>
        <p:spPr>
          <a:xfrm>
            <a:off x="6047653" y="4108243"/>
            <a:ext cx="3096348" cy="2700250"/>
          </a:xfrm>
          <a:prstGeom prst="rect">
            <a:avLst/>
          </a:prstGeom>
        </p:spPr>
      </p:pic>
      <p:sp>
        <p:nvSpPr>
          <p:cNvPr id="5" name="乗算記号 4">
            <a:extLst>
              <a:ext uri="{FF2B5EF4-FFF2-40B4-BE49-F238E27FC236}">
                <a16:creationId xmlns:a16="http://schemas.microsoft.com/office/drawing/2014/main" id="{BC55B315-2814-4533-8A10-4571391F42FC}"/>
              </a:ext>
            </a:extLst>
          </p:cNvPr>
          <p:cNvSpPr/>
          <p:nvPr/>
        </p:nvSpPr>
        <p:spPr>
          <a:xfrm>
            <a:off x="6431359" y="4339393"/>
            <a:ext cx="2196658" cy="2285486"/>
          </a:xfrm>
          <a:prstGeom prst="mathMultiply">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76412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分裂説</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3046988"/>
          </a:xfrm>
          <a:prstGeom prst="rect">
            <a:avLst/>
          </a:prstGeom>
          <a:noFill/>
        </p:spPr>
        <p:txBody>
          <a:bodyPr wrap="square" rtlCol="0">
            <a:spAutoFit/>
          </a:bodyPr>
          <a:lstStyle/>
          <a:p>
            <a:r>
              <a:rPr kumimoji="1" lang="ja-JP" altLang="en-US" sz="2400" dirty="0"/>
              <a:t>・高速で自転する地球から月が分裂</a:t>
            </a:r>
            <a:endParaRPr kumimoji="1" lang="en-US" altLang="ja-JP" sz="2400" dirty="0"/>
          </a:p>
          <a:p>
            <a:endParaRPr kumimoji="1" lang="en-US" altLang="ja-JP" sz="2400" dirty="0"/>
          </a:p>
          <a:p>
            <a:r>
              <a:rPr kumimoji="1" lang="ja-JP" altLang="en-US" sz="2400" dirty="0"/>
              <a:t>・組成が似ていることの説明がつく</a:t>
            </a:r>
            <a:endParaRPr kumimoji="1" lang="en-US" altLang="ja-JP" sz="2400" dirty="0"/>
          </a:p>
          <a:p>
            <a:endParaRPr kumimoji="1" lang="en-US" altLang="ja-JP" sz="2400" dirty="0"/>
          </a:p>
          <a:p>
            <a:r>
              <a:rPr kumimoji="1" lang="ja-JP" altLang="en-US" sz="2400" dirty="0"/>
              <a:t>→そもそもそんな早く自転できるのか？</a:t>
            </a:r>
            <a:endParaRPr kumimoji="1" lang="en-US" altLang="ja-JP" sz="2400" dirty="0"/>
          </a:p>
          <a:p>
            <a:r>
              <a:rPr kumimoji="1" lang="ja-JP" altLang="en-US" sz="2400" dirty="0"/>
              <a:t>　（現在の</a:t>
            </a:r>
            <a:r>
              <a:rPr kumimoji="1" lang="en-US" altLang="ja-JP" sz="2400" dirty="0"/>
              <a:t>2</a:t>
            </a:r>
            <a:r>
              <a:rPr kumimoji="1" lang="ja-JP" altLang="en-US" sz="2400" dirty="0"/>
              <a:t>倍の角運動量が必要）</a:t>
            </a:r>
            <a:endParaRPr kumimoji="1" lang="en-US" altLang="ja-JP" sz="2400" dirty="0"/>
          </a:p>
          <a:p>
            <a:endParaRPr kumimoji="1" lang="en-US" altLang="ja-JP" sz="2400" dirty="0"/>
          </a:p>
          <a:p>
            <a:r>
              <a:rPr kumimoji="1" lang="ja-JP" altLang="en-US" sz="2400" dirty="0"/>
              <a:t>→分裂後に角運動量を半減させるメカニズムも不明</a:t>
            </a:r>
            <a:endParaRPr kumimoji="1" lang="en-US" altLang="ja-JP" sz="2400" dirty="0"/>
          </a:p>
        </p:txBody>
      </p:sp>
      <p:pic>
        <p:nvPicPr>
          <p:cNvPr id="2" name="図 1">
            <a:extLst>
              <a:ext uri="{FF2B5EF4-FFF2-40B4-BE49-F238E27FC236}">
                <a16:creationId xmlns:a16="http://schemas.microsoft.com/office/drawing/2014/main" id="{027DFCE8-43EA-458F-B902-684DF07BB56C}"/>
              </a:ext>
            </a:extLst>
          </p:cNvPr>
          <p:cNvPicPr>
            <a:picLocks noChangeAspect="1"/>
          </p:cNvPicPr>
          <p:nvPr/>
        </p:nvPicPr>
        <p:blipFill rotWithShape="1">
          <a:blip r:embed="rId2">
            <a:clrChange>
              <a:clrFrom>
                <a:srgbClr val="FFFFFF"/>
              </a:clrFrom>
              <a:clrTo>
                <a:srgbClr val="FFFFFF">
                  <a:alpha val="0"/>
                </a:srgbClr>
              </a:clrTo>
            </a:clrChange>
          </a:blip>
          <a:srcRect l="27223" t="29285" r="51106"/>
          <a:stretch/>
        </p:blipFill>
        <p:spPr>
          <a:xfrm>
            <a:off x="5882320" y="4147201"/>
            <a:ext cx="3034657" cy="3109757"/>
          </a:xfrm>
          <a:prstGeom prst="rect">
            <a:avLst/>
          </a:prstGeom>
        </p:spPr>
      </p:pic>
      <p:pic>
        <p:nvPicPr>
          <p:cNvPr id="4" name="図 3">
            <a:extLst>
              <a:ext uri="{FF2B5EF4-FFF2-40B4-BE49-F238E27FC236}">
                <a16:creationId xmlns:a16="http://schemas.microsoft.com/office/drawing/2014/main" id="{46D6945E-E5F6-4417-8D9D-B7D67CF21503}"/>
              </a:ext>
            </a:extLst>
          </p:cNvPr>
          <p:cNvPicPr>
            <a:picLocks noChangeAspect="1"/>
          </p:cNvPicPr>
          <p:nvPr/>
        </p:nvPicPr>
        <p:blipFill>
          <a:blip r:embed="rId3"/>
          <a:stretch>
            <a:fillRect/>
          </a:stretch>
        </p:blipFill>
        <p:spPr>
          <a:xfrm>
            <a:off x="6697919" y="4861609"/>
            <a:ext cx="1524132" cy="1554615"/>
          </a:xfrm>
          <a:prstGeom prst="rect">
            <a:avLst/>
          </a:prstGeom>
        </p:spPr>
      </p:pic>
    </p:spTree>
    <p:extLst>
      <p:ext uri="{BB962C8B-B14F-4D97-AF65-F5344CB8AC3E}">
        <p14:creationId xmlns:p14="http://schemas.microsoft.com/office/powerpoint/2010/main" val="388062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双子説</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3046988"/>
          </a:xfrm>
          <a:prstGeom prst="rect">
            <a:avLst/>
          </a:prstGeom>
          <a:noFill/>
        </p:spPr>
        <p:txBody>
          <a:bodyPr wrap="square" rtlCol="0">
            <a:spAutoFit/>
          </a:bodyPr>
          <a:lstStyle/>
          <a:p>
            <a:r>
              <a:rPr kumimoji="1" lang="ja-JP" altLang="en-US" sz="2400" dirty="0"/>
              <a:t>・地球と月がほぼ同一の場所で同時に形成</a:t>
            </a:r>
            <a:endParaRPr kumimoji="1" lang="en-US" altLang="ja-JP" sz="2400" dirty="0"/>
          </a:p>
          <a:p>
            <a:endParaRPr kumimoji="1" lang="en-US" altLang="ja-JP" sz="2400" dirty="0"/>
          </a:p>
          <a:p>
            <a:r>
              <a:rPr kumimoji="1" lang="ja-JP" altLang="en-US" sz="2400" dirty="0"/>
              <a:t>・材料が同じなので組成は類似</a:t>
            </a:r>
            <a:endParaRPr kumimoji="1" lang="en-US" altLang="ja-JP" sz="2400" dirty="0"/>
          </a:p>
          <a:p>
            <a:endParaRPr kumimoji="1" lang="en-US" altLang="ja-JP" sz="2400" dirty="0"/>
          </a:p>
          <a:p>
            <a:r>
              <a:rPr kumimoji="1" lang="ja-JP" altLang="en-US" sz="2400" dirty="0"/>
              <a:t>→平均密度の差を説明できない</a:t>
            </a:r>
            <a:endParaRPr kumimoji="1" lang="en-US" altLang="ja-JP" sz="2400" dirty="0"/>
          </a:p>
          <a:p>
            <a:endParaRPr kumimoji="1" lang="en-US" altLang="ja-JP" sz="2400" dirty="0"/>
          </a:p>
          <a:p>
            <a:r>
              <a:rPr kumimoji="1" lang="ja-JP" altLang="en-US" sz="2400" dirty="0"/>
              <a:t>→成長過程で地球の重力が強まり月が地球に</a:t>
            </a:r>
            <a:endParaRPr kumimoji="1" lang="en-US" altLang="ja-JP" sz="2400" dirty="0"/>
          </a:p>
          <a:p>
            <a:r>
              <a:rPr kumimoji="1" lang="ja-JP" altLang="en-US" sz="2400" dirty="0"/>
              <a:t>落下する可能性も</a:t>
            </a:r>
            <a:endParaRPr kumimoji="1" lang="en-US" altLang="ja-JP" sz="2400" dirty="0"/>
          </a:p>
        </p:txBody>
      </p:sp>
      <p:pic>
        <p:nvPicPr>
          <p:cNvPr id="2" name="図 1">
            <a:extLst>
              <a:ext uri="{FF2B5EF4-FFF2-40B4-BE49-F238E27FC236}">
                <a16:creationId xmlns:a16="http://schemas.microsoft.com/office/drawing/2014/main" id="{4F8C3333-5FA8-451C-BA58-80C754B6037D}"/>
              </a:ext>
            </a:extLst>
          </p:cNvPr>
          <p:cNvPicPr>
            <a:picLocks noChangeAspect="1"/>
          </p:cNvPicPr>
          <p:nvPr/>
        </p:nvPicPr>
        <p:blipFill rotWithShape="1">
          <a:blip r:embed="rId2">
            <a:clrChange>
              <a:clrFrom>
                <a:srgbClr val="FFFFFF"/>
              </a:clrFrom>
              <a:clrTo>
                <a:srgbClr val="FFFFFF">
                  <a:alpha val="0"/>
                </a:srgbClr>
              </a:clrTo>
            </a:clrChange>
          </a:blip>
          <a:srcRect l="46876" t="31556" r="26703"/>
          <a:stretch/>
        </p:blipFill>
        <p:spPr>
          <a:xfrm>
            <a:off x="6042132" y="3896821"/>
            <a:ext cx="3365144" cy="2737530"/>
          </a:xfrm>
          <a:prstGeom prst="rect">
            <a:avLst/>
          </a:prstGeom>
        </p:spPr>
      </p:pic>
      <p:pic>
        <p:nvPicPr>
          <p:cNvPr id="4" name="図 3">
            <a:extLst>
              <a:ext uri="{FF2B5EF4-FFF2-40B4-BE49-F238E27FC236}">
                <a16:creationId xmlns:a16="http://schemas.microsoft.com/office/drawing/2014/main" id="{2C74A482-C86B-4114-9C3A-8A468F867E45}"/>
              </a:ext>
            </a:extLst>
          </p:cNvPr>
          <p:cNvPicPr>
            <a:picLocks noChangeAspect="1"/>
          </p:cNvPicPr>
          <p:nvPr/>
        </p:nvPicPr>
        <p:blipFill>
          <a:blip r:embed="rId3"/>
          <a:stretch>
            <a:fillRect/>
          </a:stretch>
        </p:blipFill>
        <p:spPr>
          <a:xfrm>
            <a:off x="6767545" y="4663481"/>
            <a:ext cx="1524132" cy="1554615"/>
          </a:xfrm>
          <a:prstGeom prst="rect">
            <a:avLst/>
          </a:prstGeom>
        </p:spPr>
      </p:pic>
    </p:spTree>
    <p:extLst>
      <p:ext uri="{BB962C8B-B14F-4D97-AF65-F5344CB8AC3E}">
        <p14:creationId xmlns:p14="http://schemas.microsoft.com/office/powerpoint/2010/main" val="205385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7675154"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ジャイアント・インパクト説</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5262979"/>
          </a:xfrm>
          <a:prstGeom prst="rect">
            <a:avLst/>
          </a:prstGeom>
          <a:noFill/>
        </p:spPr>
        <p:txBody>
          <a:bodyPr wrap="square" rtlCol="0">
            <a:spAutoFit/>
          </a:bodyPr>
          <a:lstStyle/>
          <a:p>
            <a:r>
              <a:rPr kumimoji="1" lang="ja-JP" altLang="en-US" sz="2400" dirty="0"/>
              <a:t>・地球に火星サイズ（地球質量の</a:t>
            </a:r>
            <a:r>
              <a:rPr kumimoji="1" lang="en-US" altLang="ja-JP" sz="2400" dirty="0"/>
              <a:t>10</a:t>
            </a:r>
            <a:r>
              <a:rPr kumimoji="1" lang="ja-JP" altLang="en-US" sz="2400" dirty="0"/>
              <a:t>分の</a:t>
            </a:r>
            <a:r>
              <a:rPr kumimoji="1" lang="en-US" altLang="ja-JP" sz="2400" dirty="0"/>
              <a:t>1</a:t>
            </a:r>
            <a:r>
              <a:rPr kumimoji="1" lang="ja-JP" altLang="en-US" sz="2400" dirty="0"/>
              <a:t>程度）の天体が斜めに衝突</a:t>
            </a:r>
            <a:endParaRPr kumimoji="1" lang="en-US" altLang="ja-JP" sz="2400" dirty="0"/>
          </a:p>
          <a:p>
            <a:endParaRPr kumimoji="1" lang="en-US" altLang="ja-JP" sz="2400" dirty="0"/>
          </a:p>
          <a:p>
            <a:r>
              <a:rPr kumimoji="1" lang="ja-JP" altLang="en-US" sz="2400" dirty="0"/>
              <a:t>・飛び散ったマントル物質で円盤が形成され、月が集積</a:t>
            </a:r>
            <a:endParaRPr kumimoji="1" lang="en-US" altLang="ja-JP" sz="2400" dirty="0"/>
          </a:p>
          <a:p>
            <a:endParaRPr kumimoji="1" lang="en-US" altLang="ja-JP" sz="2400" dirty="0"/>
          </a:p>
          <a:p>
            <a:r>
              <a:rPr kumimoji="1" lang="ja-JP" altLang="en-US" sz="2400" dirty="0"/>
              <a:t>→そんな都合よくぶつかるか</a:t>
            </a:r>
            <a:r>
              <a:rPr kumimoji="1" lang="en-US" altLang="ja-JP" sz="2400" dirty="0"/>
              <a:t>……</a:t>
            </a:r>
            <a:r>
              <a:rPr kumimoji="1" lang="ja-JP" altLang="en-US" sz="2400" dirty="0"/>
              <a:t>？</a:t>
            </a:r>
            <a:endParaRPr kumimoji="1" lang="en-US" altLang="ja-JP" sz="2400" dirty="0"/>
          </a:p>
          <a:p>
            <a:endParaRPr kumimoji="1" lang="en-US" altLang="ja-JP" sz="2400" dirty="0"/>
          </a:p>
          <a:p>
            <a:r>
              <a:rPr kumimoji="1" lang="ja-JP" altLang="en-US" sz="2400" dirty="0">
                <a:solidFill>
                  <a:srgbClr val="CC6600"/>
                </a:solidFill>
              </a:rPr>
              <a:t>→火星サイズまで成長した原始惑星が</a:t>
            </a:r>
            <a:endParaRPr kumimoji="1" lang="en-US" altLang="ja-JP" sz="2400" dirty="0">
              <a:solidFill>
                <a:srgbClr val="CC6600"/>
              </a:solidFill>
            </a:endParaRPr>
          </a:p>
          <a:p>
            <a:r>
              <a:rPr kumimoji="1" lang="ja-JP" altLang="en-US" sz="2400" dirty="0">
                <a:solidFill>
                  <a:srgbClr val="CC6600"/>
                </a:solidFill>
              </a:rPr>
              <a:t>巨大衝突を繰り返すことが判明</a:t>
            </a:r>
            <a:endParaRPr kumimoji="1" lang="en-US" altLang="ja-JP" sz="2400" dirty="0">
              <a:solidFill>
                <a:srgbClr val="CC6600"/>
              </a:solidFill>
            </a:endParaRPr>
          </a:p>
          <a:p>
            <a:endParaRPr kumimoji="1" lang="en-US" altLang="ja-JP" sz="2400" dirty="0">
              <a:solidFill>
                <a:srgbClr val="CC6600"/>
              </a:solidFill>
            </a:endParaRPr>
          </a:p>
          <a:p>
            <a:r>
              <a:rPr kumimoji="1" lang="ja-JP" altLang="en-US" sz="2400" dirty="0"/>
              <a:t>・通常のモデルでは、月の大部分が地球</a:t>
            </a:r>
            <a:endParaRPr kumimoji="1" lang="en-US" altLang="ja-JP" sz="2400" dirty="0"/>
          </a:p>
          <a:p>
            <a:r>
              <a:rPr kumimoji="1" lang="ja-JP" altLang="en-US" sz="2400" dirty="0"/>
              <a:t>ではなく衝突天体のマントル成分から</a:t>
            </a:r>
            <a:endParaRPr kumimoji="1" lang="en-US" altLang="ja-JP" sz="2400" dirty="0"/>
          </a:p>
          <a:p>
            <a:r>
              <a:rPr kumimoji="1" lang="ja-JP" altLang="en-US" sz="2400" dirty="0"/>
              <a:t>形成されるという問題点も</a:t>
            </a:r>
          </a:p>
          <a:p>
            <a:endParaRPr kumimoji="1" lang="en-US" altLang="ja-JP" sz="2400" dirty="0">
              <a:solidFill>
                <a:srgbClr val="CC6600"/>
              </a:solidFill>
            </a:endParaRPr>
          </a:p>
        </p:txBody>
      </p:sp>
      <p:pic>
        <p:nvPicPr>
          <p:cNvPr id="2" name="図 1">
            <a:extLst>
              <a:ext uri="{FF2B5EF4-FFF2-40B4-BE49-F238E27FC236}">
                <a16:creationId xmlns:a16="http://schemas.microsoft.com/office/drawing/2014/main" id="{140618E0-2B4A-42B1-92F6-83871D9A31DC}"/>
              </a:ext>
            </a:extLst>
          </p:cNvPr>
          <p:cNvPicPr>
            <a:picLocks noChangeAspect="1"/>
          </p:cNvPicPr>
          <p:nvPr/>
        </p:nvPicPr>
        <p:blipFill rotWithShape="1">
          <a:blip r:embed="rId2">
            <a:clrChange>
              <a:clrFrom>
                <a:srgbClr val="FFFFFF"/>
              </a:clrFrom>
              <a:clrTo>
                <a:srgbClr val="FFFFFF">
                  <a:alpha val="0"/>
                </a:srgbClr>
              </a:clrTo>
            </a:clrChange>
          </a:blip>
          <a:srcRect l="71345" t="32096"/>
          <a:stretch/>
        </p:blipFill>
        <p:spPr>
          <a:xfrm rot="952002">
            <a:off x="5700784" y="3587552"/>
            <a:ext cx="3514340" cy="2615304"/>
          </a:xfrm>
          <a:prstGeom prst="rect">
            <a:avLst/>
          </a:prstGeom>
        </p:spPr>
      </p:pic>
      <p:sp>
        <p:nvSpPr>
          <p:cNvPr id="4" name="楕円 3">
            <a:extLst>
              <a:ext uri="{FF2B5EF4-FFF2-40B4-BE49-F238E27FC236}">
                <a16:creationId xmlns:a16="http://schemas.microsoft.com/office/drawing/2014/main" id="{6E1C8CB1-29BC-48F0-9DD6-F8245BD653ED}"/>
              </a:ext>
            </a:extLst>
          </p:cNvPr>
          <p:cNvSpPr/>
          <p:nvPr/>
        </p:nvSpPr>
        <p:spPr>
          <a:xfrm>
            <a:off x="6929371" y="4321385"/>
            <a:ext cx="1318641" cy="1240556"/>
          </a:xfrm>
          <a:prstGeom prst="ellipse">
            <a:avLst/>
          </a:prstGeom>
          <a:noFill/>
          <a:ln w="2540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4959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7675154"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ジャイアント・インパクト説</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4884338" cy="5078313"/>
          </a:xfrm>
          <a:prstGeom prst="rect">
            <a:avLst/>
          </a:prstGeom>
          <a:noFill/>
        </p:spPr>
        <p:txBody>
          <a:bodyPr wrap="square" rtlCol="0">
            <a:spAutoFit/>
          </a:bodyPr>
          <a:lstStyle/>
          <a:p>
            <a:r>
              <a:rPr kumimoji="1" lang="ja-JP" altLang="en-US" sz="2000" dirty="0"/>
              <a:t>・飛び散った物質で円盤が形成</a:t>
            </a:r>
            <a:endParaRPr kumimoji="1" lang="en-US" altLang="ja-JP" sz="2000" dirty="0"/>
          </a:p>
          <a:p>
            <a:endParaRPr kumimoji="1" lang="en-US" altLang="ja-JP" sz="2000" dirty="0"/>
          </a:p>
          <a:p>
            <a:r>
              <a:rPr kumimoji="1" lang="ja-JP" altLang="en-US" sz="2000" dirty="0"/>
              <a:t>・</a:t>
            </a:r>
            <a:r>
              <a:rPr kumimoji="1" lang="ja-JP" altLang="en-US" sz="2000" dirty="0">
                <a:solidFill>
                  <a:srgbClr val="CC6600"/>
                </a:solidFill>
              </a:rPr>
              <a:t>ロッシュ限界</a:t>
            </a:r>
            <a:r>
              <a:rPr kumimoji="1" lang="ja-JP" altLang="en-US" sz="2000" dirty="0"/>
              <a:t>の内側では岩石は合体できない</a:t>
            </a:r>
            <a:endParaRPr kumimoji="1" lang="en-US" altLang="ja-JP" sz="2000" dirty="0"/>
          </a:p>
          <a:p>
            <a:r>
              <a:rPr kumimoji="1" lang="ja-JP" altLang="en-US" sz="2000" dirty="0"/>
              <a:t>　→惑星や衛星が</a:t>
            </a:r>
            <a:r>
              <a:rPr kumimoji="1" lang="ja-JP" altLang="en-US" sz="2000" dirty="0">
                <a:solidFill>
                  <a:srgbClr val="CC6600"/>
                </a:solidFill>
              </a:rPr>
              <a:t>潮汐力</a:t>
            </a:r>
            <a:r>
              <a:rPr kumimoji="1" lang="ja-JP" altLang="en-US" sz="2000" dirty="0"/>
              <a:t>によって破壊されずにその主星に近づける限界の距離</a:t>
            </a:r>
            <a:endParaRPr kumimoji="1" lang="en-US" altLang="ja-JP" sz="2000" dirty="0"/>
          </a:p>
          <a:p>
            <a:endParaRPr kumimoji="1" lang="en-US" altLang="ja-JP" sz="2000" dirty="0"/>
          </a:p>
          <a:p>
            <a:r>
              <a:rPr kumimoji="1" lang="ja-JP" altLang="en-US" sz="2000" dirty="0"/>
              <a:t>・渦巻き状のむらができる</a:t>
            </a:r>
            <a:endParaRPr kumimoji="1" lang="en-US" altLang="ja-JP" sz="2000" dirty="0"/>
          </a:p>
          <a:p>
            <a:endParaRPr kumimoji="1" lang="en-US" altLang="ja-JP" sz="2000" dirty="0"/>
          </a:p>
          <a:p>
            <a:r>
              <a:rPr kumimoji="1" lang="ja-JP" altLang="en-US" sz="2000" dirty="0"/>
              <a:t>・むらが重力に振り回されてロッシュ限界の外に</a:t>
            </a:r>
            <a:endParaRPr kumimoji="1" lang="en-US" altLang="ja-JP" sz="2000" dirty="0"/>
          </a:p>
          <a:p>
            <a:endParaRPr kumimoji="1" lang="en-US" altLang="ja-JP" sz="2000" dirty="0"/>
          </a:p>
          <a:p>
            <a:r>
              <a:rPr kumimoji="1" lang="ja-JP" altLang="en-US" sz="2000" dirty="0"/>
              <a:t>・どんどん合体して</a:t>
            </a:r>
            <a:r>
              <a:rPr kumimoji="1" lang="en-US" altLang="ja-JP" sz="2000" dirty="0"/>
              <a:t>1</a:t>
            </a:r>
            <a:r>
              <a:rPr kumimoji="1" lang="ja-JP" altLang="en-US" sz="2000" dirty="0"/>
              <a:t>つの塊に</a:t>
            </a:r>
            <a:endParaRPr kumimoji="1" lang="en-US" altLang="ja-JP" sz="2000" dirty="0"/>
          </a:p>
          <a:p>
            <a:endParaRPr kumimoji="1" lang="en-US" altLang="ja-JP" sz="2000" dirty="0"/>
          </a:p>
          <a:p>
            <a:r>
              <a:rPr kumimoji="1" lang="ja-JP" altLang="en-US" sz="2000" dirty="0"/>
              <a:t>　　  </a:t>
            </a:r>
            <a:r>
              <a:rPr kumimoji="1" lang="ja-JP" altLang="en-US" sz="2400" dirty="0"/>
              <a:t>約</a:t>
            </a:r>
            <a:r>
              <a:rPr kumimoji="1" lang="en-US" altLang="ja-JP" sz="2400" dirty="0"/>
              <a:t>1</a:t>
            </a:r>
            <a:r>
              <a:rPr kumimoji="1" lang="ja-JP" altLang="en-US" sz="2400" dirty="0"/>
              <a:t>か月で月完成！</a:t>
            </a:r>
            <a:endParaRPr kumimoji="1" lang="en-US" altLang="ja-JP" sz="2400" dirty="0"/>
          </a:p>
          <a:p>
            <a:endParaRPr kumimoji="1" lang="en-US" altLang="ja-JP" sz="2000" dirty="0"/>
          </a:p>
        </p:txBody>
      </p:sp>
      <p:pic>
        <p:nvPicPr>
          <p:cNvPr id="5" name="図 4">
            <a:extLst>
              <a:ext uri="{FF2B5EF4-FFF2-40B4-BE49-F238E27FC236}">
                <a16:creationId xmlns:a16="http://schemas.microsoft.com/office/drawing/2014/main" id="{DBD7E4FE-66E4-48B8-A7FB-585806D81267}"/>
              </a:ext>
            </a:extLst>
          </p:cNvPr>
          <p:cNvPicPr>
            <a:picLocks noChangeAspect="1"/>
          </p:cNvPicPr>
          <p:nvPr/>
        </p:nvPicPr>
        <p:blipFill>
          <a:blip r:embed="rId2"/>
          <a:stretch>
            <a:fillRect/>
          </a:stretch>
        </p:blipFill>
        <p:spPr>
          <a:xfrm>
            <a:off x="5282755" y="1314796"/>
            <a:ext cx="3462828" cy="5346655"/>
          </a:xfrm>
          <a:prstGeom prst="rect">
            <a:avLst/>
          </a:prstGeom>
        </p:spPr>
      </p:pic>
      <p:pic>
        <p:nvPicPr>
          <p:cNvPr id="6" name="図 5">
            <a:extLst>
              <a:ext uri="{FF2B5EF4-FFF2-40B4-BE49-F238E27FC236}">
                <a16:creationId xmlns:a16="http://schemas.microsoft.com/office/drawing/2014/main" id="{F8A40795-6F79-4B33-9A7A-DA5FC56EAA73}"/>
              </a:ext>
            </a:extLst>
          </p:cNvPr>
          <p:cNvPicPr>
            <a:picLocks noChangeAspect="1"/>
          </p:cNvPicPr>
          <p:nvPr/>
        </p:nvPicPr>
        <p:blipFill>
          <a:blip r:embed="rId3">
            <a:duotone>
              <a:schemeClr val="accent6">
                <a:shade val="45000"/>
                <a:satMod val="135000"/>
              </a:schemeClr>
              <a:prstClr val="white"/>
            </a:duotone>
          </a:blip>
          <a:stretch>
            <a:fillRect/>
          </a:stretch>
        </p:blipFill>
        <p:spPr>
          <a:xfrm>
            <a:off x="398417" y="5702065"/>
            <a:ext cx="944962" cy="579170"/>
          </a:xfrm>
          <a:prstGeom prst="rect">
            <a:avLst/>
          </a:prstGeom>
        </p:spPr>
      </p:pic>
      <p:sp>
        <p:nvSpPr>
          <p:cNvPr id="7" name="テキスト ボックス 6">
            <a:extLst>
              <a:ext uri="{FF2B5EF4-FFF2-40B4-BE49-F238E27FC236}">
                <a16:creationId xmlns:a16="http://schemas.microsoft.com/office/drawing/2014/main" id="{13558E4F-8A20-4CBF-AB2D-880CFB9571D4}"/>
              </a:ext>
            </a:extLst>
          </p:cNvPr>
          <p:cNvSpPr txBox="1"/>
          <p:nvPr/>
        </p:nvSpPr>
        <p:spPr>
          <a:xfrm>
            <a:off x="5567082" y="6606666"/>
            <a:ext cx="3576918" cy="215444"/>
          </a:xfrm>
          <a:prstGeom prst="rect">
            <a:avLst/>
          </a:prstGeom>
          <a:noFill/>
        </p:spPr>
        <p:txBody>
          <a:bodyPr wrap="square">
            <a:spAutoFit/>
          </a:bodyPr>
          <a:lstStyle/>
          <a:p>
            <a:r>
              <a:rPr lang="en-US" altLang="ja-JP" sz="800" dirty="0"/>
              <a:t>https://www.jstage.jst.go.jp/article/butsuri1946/55/5/55_5_349/_pdf/-char/ja</a:t>
            </a:r>
            <a:endParaRPr lang="ja-JP" altLang="en-US" sz="800" dirty="0"/>
          </a:p>
        </p:txBody>
      </p:sp>
    </p:spTree>
    <p:extLst>
      <p:ext uri="{BB962C8B-B14F-4D97-AF65-F5344CB8AC3E}">
        <p14:creationId xmlns:p14="http://schemas.microsoft.com/office/powerpoint/2010/main" val="3510093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7675154"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マグマオーシャン</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67998" cy="5055230"/>
          </a:xfrm>
          <a:prstGeom prst="rect">
            <a:avLst/>
          </a:prstGeom>
          <a:noFill/>
        </p:spPr>
        <p:txBody>
          <a:bodyPr wrap="square" rtlCol="0">
            <a:spAutoFit/>
          </a:bodyPr>
          <a:lstStyle/>
          <a:p>
            <a:r>
              <a:rPr kumimoji="1" lang="ja-JP" altLang="en-US" sz="2400" dirty="0"/>
              <a:t>・急速に成長したため、衝突で発生する熱によって表層が溶け、月形成初期の表面はマグマの海に覆われていたと推定される</a:t>
            </a:r>
            <a:endParaRPr kumimoji="1" lang="en-US" altLang="ja-JP" sz="2400" dirty="0"/>
          </a:p>
          <a:p>
            <a:r>
              <a:rPr kumimoji="1" lang="ja-JP" altLang="en-US" sz="2400" dirty="0"/>
              <a:t>→</a:t>
            </a:r>
            <a:r>
              <a:rPr kumimoji="1" lang="ja-JP" altLang="en-US" sz="2400" dirty="0">
                <a:solidFill>
                  <a:srgbClr val="CC6600"/>
                </a:solidFill>
              </a:rPr>
              <a:t>マグマオーシャン仮説</a:t>
            </a:r>
            <a:endParaRPr kumimoji="1" lang="en-US" altLang="ja-JP" sz="2400" dirty="0">
              <a:solidFill>
                <a:srgbClr val="CC6600"/>
              </a:solidFill>
            </a:endParaRPr>
          </a:p>
          <a:p>
            <a:endParaRPr kumimoji="1" lang="en-US" altLang="ja-JP" sz="2400" dirty="0">
              <a:solidFill>
                <a:srgbClr val="CC6600"/>
              </a:solidFill>
            </a:endParaRPr>
          </a:p>
          <a:p>
            <a:r>
              <a:rPr kumimoji="1" lang="ja-JP" altLang="en-US" sz="2400" dirty="0">
                <a:solidFill>
                  <a:srgbClr val="1C1C1C"/>
                </a:solidFill>
              </a:rPr>
              <a:t>冷えていく過程でかんらん石、輝石の順で結晶</a:t>
            </a:r>
            <a:endParaRPr kumimoji="1" lang="en-US" altLang="ja-JP" sz="2400" dirty="0">
              <a:solidFill>
                <a:srgbClr val="1C1C1C"/>
              </a:solidFill>
            </a:endParaRPr>
          </a:p>
          <a:p>
            <a:r>
              <a:rPr kumimoji="1" lang="ja-JP" altLang="en-US" sz="2400" dirty="0">
                <a:solidFill>
                  <a:srgbClr val="1C1C1C"/>
                </a:solidFill>
              </a:rPr>
              <a:t>→マグマより重い</a:t>
            </a:r>
            <a:endParaRPr kumimoji="1" lang="en-US" altLang="ja-JP" sz="2400" dirty="0">
              <a:solidFill>
                <a:srgbClr val="1C1C1C"/>
              </a:solidFill>
            </a:endParaRPr>
          </a:p>
          <a:p>
            <a:r>
              <a:rPr kumimoji="1" lang="ja-JP" altLang="en-US" sz="2400" dirty="0">
                <a:solidFill>
                  <a:srgbClr val="1C1C1C"/>
                </a:solidFill>
              </a:rPr>
              <a:t>→沈む</a:t>
            </a:r>
            <a:endParaRPr kumimoji="1" lang="en-US" altLang="ja-JP" sz="2400" dirty="0">
              <a:solidFill>
                <a:srgbClr val="1C1C1C"/>
              </a:solidFill>
            </a:endParaRPr>
          </a:p>
          <a:p>
            <a:endParaRPr kumimoji="1" lang="en-US" altLang="ja-JP" sz="1050" dirty="0">
              <a:solidFill>
                <a:srgbClr val="1C1C1C"/>
              </a:solidFill>
            </a:endParaRPr>
          </a:p>
          <a:p>
            <a:r>
              <a:rPr kumimoji="1" lang="ja-JP" altLang="en-US" sz="2400" dirty="0">
                <a:solidFill>
                  <a:srgbClr val="1C1C1C"/>
                </a:solidFill>
              </a:rPr>
              <a:t>斜長石の結晶</a:t>
            </a:r>
            <a:endParaRPr kumimoji="1" lang="en-US" altLang="ja-JP" sz="2400" dirty="0">
              <a:solidFill>
                <a:srgbClr val="1C1C1C"/>
              </a:solidFill>
            </a:endParaRPr>
          </a:p>
          <a:p>
            <a:r>
              <a:rPr kumimoji="1" lang="ja-JP" altLang="en-US" sz="2400" dirty="0">
                <a:solidFill>
                  <a:srgbClr val="1C1C1C"/>
                </a:solidFill>
              </a:rPr>
              <a:t>→マグマより軽い</a:t>
            </a:r>
            <a:endParaRPr kumimoji="1" lang="en-US" altLang="ja-JP" sz="2400" dirty="0">
              <a:solidFill>
                <a:srgbClr val="1C1C1C"/>
              </a:solidFill>
            </a:endParaRPr>
          </a:p>
          <a:p>
            <a:r>
              <a:rPr kumimoji="1" lang="ja-JP" altLang="en-US" sz="2400" dirty="0">
                <a:solidFill>
                  <a:srgbClr val="1C1C1C"/>
                </a:solidFill>
              </a:rPr>
              <a:t>→表面を覆う</a:t>
            </a:r>
            <a:endParaRPr kumimoji="1" lang="en-US" altLang="ja-JP" sz="2400" dirty="0">
              <a:solidFill>
                <a:srgbClr val="1C1C1C"/>
              </a:solidFill>
            </a:endParaRPr>
          </a:p>
          <a:p>
            <a:endParaRPr kumimoji="1" lang="en-US" altLang="ja-JP" sz="2400" dirty="0">
              <a:solidFill>
                <a:srgbClr val="1C1C1C"/>
              </a:solidFill>
            </a:endParaRPr>
          </a:p>
          <a:p>
            <a:r>
              <a:rPr kumimoji="1" lang="ja-JP" altLang="en-US" sz="2400" dirty="0">
                <a:solidFill>
                  <a:srgbClr val="1C1C1C"/>
                </a:solidFill>
              </a:rPr>
              <a:t>　　</a:t>
            </a:r>
            <a:r>
              <a:rPr kumimoji="1" lang="en-US" altLang="ja-JP" sz="2400" dirty="0">
                <a:solidFill>
                  <a:srgbClr val="1C1C1C"/>
                </a:solidFill>
              </a:rPr>
              <a:t>  </a:t>
            </a:r>
            <a:r>
              <a:rPr kumimoji="1" lang="ja-JP" altLang="en-US" sz="2400" dirty="0">
                <a:solidFill>
                  <a:srgbClr val="1C1C1C"/>
                </a:solidFill>
              </a:rPr>
              <a:t>層状構造の形成</a:t>
            </a:r>
            <a:endParaRPr kumimoji="1" lang="en-US" altLang="ja-JP" sz="2400" dirty="0">
              <a:solidFill>
                <a:srgbClr val="1C1C1C"/>
              </a:solidFill>
            </a:endParaRPr>
          </a:p>
        </p:txBody>
      </p:sp>
      <p:pic>
        <p:nvPicPr>
          <p:cNvPr id="2" name="図 1">
            <a:extLst>
              <a:ext uri="{FF2B5EF4-FFF2-40B4-BE49-F238E27FC236}">
                <a16:creationId xmlns:a16="http://schemas.microsoft.com/office/drawing/2014/main" id="{B455BBEF-3929-426D-8B75-72643AEA2370}"/>
              </a:ext>
            </a:extLst>
          </p:cNvPr>
          <p:cNvPicPr>
            <a:picLocks noChangeAspect="1"/>
          </p:cNvPicPr>
          <p:nvPr/>
        </p:nvPicPr>
        <p:blipFill rotWithShape="1">
          <a:blip r:embed="rId2">
            <a:clrChange>
              <a:clrFrom>
                <a:srgbClr val="FFFFFF"/>
              </a:clrFrom>
              <a:clrTo>
                <a:srgbClr val="FFFFFF">
                  <a:alpha val="0"/>
                </a:srgbClr>
              </a:clrTo>
            </a:clrChange>
          </a:blip>
          <a:srcRect l="48367" t="51610"/>
          <a:stretch/>
        </p:blipFill>
        <p:spPr>
          <a:xfrm>
            <a:off x="4372947" y="3626497"/>
            <a:ext cx="4721290" cy="3318588"/>
          </a:xfrm>
          <a:prstGeom prst="rect">
            <a:avLst/>
          </a:prstGeom>
        </p:spPr>
      </p:pic>
      <p:pic>
        <p:nvPicPr>
          <p:cNvPr id="4" name="図 3">
            <a:extLst>
              <a:ext uri="{FF2B5EF4-FFF2-40B4-BE49-F238E27FC236}">
                <a16:creationId xmlns:a16="http://schemas.microsoft.com/office/drawing/2014/main" id="{4F13F74B-23DD-4A61-8CF8-5D301054B1B4}"/>
              </a:ext>
            </a:extLst>
          </p:cNvPr>
          <p:cNvPicPr>
            <a:picLocks noChangeAspect="1"/>
          </p:cNvPicPr>
          <p:nvPr/>
        </p:nvPicPr>
        <p:blipFill>
          <a:blip r:embed="rId3"/>
          <a:stretch>
            <a:fillRect/>
          </a:stretch>
        </p:blipFill>
        <p:spPr>
          <a:xfrm>
            <a:off x="477585" y="6004413"/>
            <a:ext cx="944962" cy="579170"/>
          </a:xfrm>
          <a:prstGeom prst="rect">
            <a:avLst/>
          </a:prstGeom>
        </p:spPr>
      </p:pic>
      <p:sp>
        <p:nvSpPr>
          <p:cNvPr id="7" name="テキスト ボックス 6">
            <a:extLst>
              <a:ext uri="{FF2B5EF4-FFF2-40B4-BE49-F238E27FC236}">
                <a16:creationId xmlns:a16="http://schemas.microsoft.com/office/drawing/2014/main" id="{C81CF475-02BE-402A-A7C5-7C49C8C7737A}"/>
              </a:ext>
            </a:extLst>
          </p:cNvPr>
          <p:cNvSpPr txBox="1"/>
          <p:nvPr/>
        </p:nvSpPr>
        <p:spPr>
          <a:xfrm>
            <a:off x="7078421" y="6640340"/>
            <a:ext cx="2065579" cy="217660"/>
          </a:xfrm>
          <a:prstGeom prst="rect">
            <a:avLst/>
          </a:prstGeom>
          <a:noFill/>
        </p:spPr>
        <p:txBody>
          <a:bodyPr wrap="square">
            <a:spAutoFit/>
          </a:bodyPr>
          <a:lstStyle/>
          <a:p>
            <a:r>
              <a:rPr lang="en-US" altLang="ja-JP" sz="800"/>
              <a:t>https://www.slideserve.com/annot/4488058</a:t>
            </a:r>
            <a:endParaRPr lang="ja-JP" altLang="en-US" sz="800" dirty="0"/>
          </a:p>
        </p:txBody>
      </p:sp>
    </p:spTree>
    <p:extLst>
      <p:ext uri="{BB962C8B-B14F-4D97-AF65-F5344CB8AC3E}">
        <p14:creationId xmlns:p14="http://schemas.microsoft.com/office/powerpoint/2010/main" val="3531339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月の高地と月の海の形成</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23771" y="1528353"/>
            <a:ext cx="8820229" cy="5398401"/>
          </a:xfrm>
          <a:prstGeom prst="rect">
            <a:avLst/>
          </a:prstGeom>
          <a:noFill/>
        </p:spPr>
        <p:txBody>
          <a:bodyPr wrap="square" rtlCol="0">
            <a:spAutoFit/>
          </a:bodyPr>
          <a:lstStyle/>
          <a:p>
            <a:pPr>
              <a:lnSpc>
                <a:spcPct val="110000"/>
              </a:lnSpc>
            </a:pPr>
            <a:r>
              <a:rPr kumimoji="1" lang="ja-JP" altLang="en-US" sz="2400" dirty="0"/>
              <a:t>・</a:t>
            </a:r>
            <a:r>
              <a:rPr kumimoji="1" lang="ja-JP" altLang="en-US" sz="2400" b="1" dirty="0"/>
              <a:t>月の高地</a:t>
            </a:r>
            <a:endParaRPr kumimoji="1" lang="en-US" altLang="ja-JP" sz="2400" b="1" dirty="0"/>
          </a:p>
          <a:p>
            <a:pPr>
              <a:lnSpc>
                <a:spcPct val="110000"/>
              </a:lnSpc>
            </a:pPr>
            <a:r>
              <a:rPr kumimoji="1" lang="ja-JP" altLang="en-US" sz="2400" dirty="0"/>
              <a:t>　 月誕生初期には表面に巨大なマグマの海があった</a:t>
            </a:r>
            <a:endParaRPr kumimoji="1" lang="en-US" altLang="ja-JP" sz="2400" dirty="0"/>
          </a:p>
          <a:p>
            <a:pPr>
              <a:lnSpc>
                <a:spcPct val="110000"/>
              </a:lnSpc>
            </a:pPr>
            <a:r>
              <a:rPr kumimoji="1" lang="ja-JP" altLang="en-US" sz="2400" dirty="0"/>
              <a:t>　 （</a:t>
            </a:r>
            <a:r>
              <a:rPr kumimoji="1" lang="ja-JP" altLang="en-US" sz="2400" dirty="0">
                <a:solidFill>
                  <a:srgbClr val="CC6600"/>
                </a:solidFill>
              </a:rPr>
              <a:t>マグマオーシャン</a:t>
            </a:r>
            <a:r>
              <a:rPr kumimoji="1" lang="ja-JP" altLang="en-US" sz="2400" dirty="0"/>
              <a:t>）</a:t>
            </a:r>
            <a:endParaRPr kumimoji="1" lang="en-US" altLang="ja-JP" sz="2400" dirty="0"/>
          </a:p>
          <a:p>
            <a:pPr>
              <a:lnSpc>
                <a:spcPct val="110000"/>
              </a:lnSpc>
            </a:pPr>
            <a:r>
              <a:rPr kumimoji="1" lang="ja-JP" altLang="en-US" sz="2400" dirty="0"/>
              <a:t>　 マグマが冷えるにつれ鉱物が結晶化</a:t>
            </a:r>
            <a:endParaRPr kumimoji="1" lang="en-US" altLang="ja-JP" sz="2400" dirty="0"/>
          </a:p>
          <a:p>
            <a:pPr>
              <a:lnSpc>
                <a:spcPct val="110000"/>
              </a:lnSpc>
            </a:pPr>
            <a:r>
              <a:rPr kumimoji="1" lang="ja-JP" altLang="en-US" sz="2400" dirty="0"/>
              <a:t>　 →軽い</a:t>
            </a:r>
            <a:r>
              <a:rPr kumimoji="1" lang="ja-JP" altLang="en-US" sz="2400" dirty="0">
                <a:solidFill>
                  <a:srgbClr val="CC6600"/>
                </a:solidFill>
              </a:rPr>
              <a:t>斜長岩</a:t>
            </a:r>
            <a:r>
              <a:rPr kumimoji="1" lang="ja-JP" altLang="en-US" sz="2400" dirty="0"/>
              <a:t>が表面に浮かぶ　</a:t>
            </a:r>
            <a:endParaRPr kumimoji="1" lang="en-US" altLang="ja-JP" sz="2400" dirty="0"/>
          </a:p>
          <a:p>
            <a:pPr>
              <a:lnSpc>
                <a:spcPct val="110000"/>
              </a:lnSpc>
            </a:pPr>
            <a:r>
              <a:rPr kumimoji="1" lang="ja-JP" altLang="en-US" sz="2400" dirty="0"/>
              <a:t>　 →白っぽい</a:t>
            </a:r>
            <a:endParaRPr kumimoji="1" lang="en-US" altLang="ja-JP" sz="2400" dirty="0"/>
          </a:p>
          <a:p>
            <a:pPr>
              <a:lnSpc>
                <a:spcPct val="110000"/>
              </a:lnSpc>
            </a:pPr>
            <a:r>
              <a:rPr kumimoji="1" lang="ja-JP" altLang="en-US" sz="2400" dirty="0"/>
              <a:t>　</a:t>
            </a:r>
            <a:endParaRPr kumimoji="1" lang="en-US" altLang="ja-JP" sz="2400" dirty="0"/>
          </a:p>
          <a:p>
            <a:pPr>
              <a:lnSpc>
                <a:spcPct val="110000"/>
              </a:lnSpc>
            </a:pPr>
            <a:r>
              <a:rPr kumimoji="1" lang="ja-JP" altLang="en-US" sz="2400" dirty="0"/>
              <a:t>・</a:t>
            </a:r>
            <a:r>
              <a:rPr kumimoji="1" lang="ja-JP" altLang="en-US" sz="2400" b="1" dirty="0"/>
              <a:t>月の海 </a:t>
            </a:r>
            <a:endParaRPr kumimoji="1" lang="en-US" altLang="ja-JP" sz="2400" b="1" dirty="0"/>
          </a:p>
          <a:p>
            <a:pPr>
              <a:lnSpc>
                <a:spcPct val="110000"/>
              </a:lnSpc>
            </a:pPr>
            <a:r>
              <a:rPr kumimoji="1" lang="ja-JP" altLang="en-US" sz="2400" dirty="0"/>
              <a:t>　クレーターの底からマグマが噴出</a:t>
            </a:r>
            <a:endParaRPr kumimoji="1" lang="en-US" altLang="ja-JP" sz="2400" dirty="0"/>
          </a:p>
          <a:p>
            <a:pPr>
              <a:lnSpc>
                <a:spcPct val="110000"/>
              </a:lnSpc>
            </a:pPr>
            <a:r>
              <a:rPr kumimoji="1" lang="ja-JP" altLang="en-US" sz="2400" dirty="0"/>
              <a:t>　 低地に流れ込んで冷えクレーターを埋める</a:t>
            </a:r>
            <a:endParaRPr kumimoji="1" lang="en-US" altLang="ja-JP" sz="2400" dirty="0"/>
          </a:p>
          <a:p>
            <a:pPr>
              <a:lnSpc>
                <a:spcPct val="110000"/>
              </a:lnSpc>
            </a:pPr>
            <a:r>
              <a:rPr kumimoji="1" lang="ja-JP" altLang="en-US" sz="2400" dirty="0"/>
              <a:t>　 →溶融しやすい</a:t>
            </a:r>
            <a:r>
              <a:rPr kumimoji="1" lang="ja-JP" altLang="en-US" sz="2400" dirty="0">
                <a:solidFill>
                  <a:srgbClr val="CC6600"/>
                </a:solidFill>
              </a:rPr>
              <a:t>玄武岩</a:t>
            </a:r>
            <a:r>
              <a:rPr kumimoji="1" lang="ja-JP" altLang="en-US" sz="2400" dirty="0"/>
              <a:t>による地殻　</a:t>
            </a:r>
            <a:endParaRPr kumimoji="1" lang="en-US" altLang="ja-JP" sz="2400" dirty="0"/>
          </a:p>
          <a:p>
            <a:pPr>
              <a:lnSpc>
                <a:spcPct val="110000"/>
              </a:lnSpc>
            </a:pPr>
            <a:r>
              <a:rPr kumimoji="1" lang="en-US" altLang="ja-JP" sz="2400" dirty="0"/>
              <a:t> </a:t>
            </a:r>
            <a:r>
              <a:rPr kumimoji="1" lang="ja-JP" altLang="en-US" sz="2400" dirty="0"/>
              <a:t>　→黒っぽい　　</a:t>
            </a:r>
            <a:endParaRPr kumimoji="1" lang="en-US" altLang="ja-JP" sz="2400" dirty="0"/>
          </a:p>
          <a:p>
            <a:r>
              <a:rPr kumimoji="1" lang="ja-JP" altLang="en-US" sz="2800" dirty="0"/>
              <a:t>　</a:t>
            </a:r>
            <a:endParaRPr kumimoji="1" lang="en-US" altLang="ja-JP" sz="2800" dirty="0"/>
          </a:p>
        </p:txBody>
      </p:sp>
    </p:spTree>
    <p:extLst>
      <p:ext uri="{BB962C8B-B14F-4D97-AF65-F5344CB8AC3E}">
        <p14:creationId xmlns:p14="http://schemas.microsoft.com/office/powerpoint/2010/main" val="803242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月の二分性</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5139869"/>
          </a:xfrm>
          <a:prstGeom prst="rect">
            <a:avLst/>
          </a:prstGeom>
          <a:noFill/>
        </p:spPr>
        <p:txBody>
          <a:bodyPr wrap="square" rtlCol="0">
            <a:spAutoFit/>
          </a:bodyPr>
          <a:lstStyle/>
          <a:p>
            <a:endParaRPr kumimoji="1" lang="en-US" altLang="ja-JP" sz="2400" dirty="0"/>
          </a:p>
          <a:p>
            <a:r>
              <a:rPr kumimoji="1" lang="ja-JP" altLang="en-US" sz="2400" dirty="0"/>
              <a:t>・</a:t>
            </a:r>
            <a:r>
              <a:rPr kumimoji="1" lang="ja-JP" altLang="en-US" sz="2400" b="1" dirty="0"/>
              <a:t>表</a:t>
            </a:r>
            <a:endParaRPr kumimoji="1" lang="en-US" altLang="ja-JP" sz="2400" b="1" dirty="0"/>
          </a:p>
          <a:p>
            <a:r>
              <a:rPr kumimoji="1" lang="ja-JP" altLang="en-US" sz="2400" dirty="0"/>
              <a:t>　表面積の約</a:t>
            </a:r>
            <a:r>
              <a:rPr kumimoji="1" lang="en-US" altLang="ja-JP" sz="2400" dirty="0"/>
              <a:t>35%</a:t>
            </a:r>
            <a:r>
              <a:rPr kumimoji="1" lang="ja-JP" altLang="en-US" sz="2400" dirty="0"/>
              <a:t>が海</a:t>
            </a:r>
            <a:endParaRPr kumimoji="1" lang="en-US" altLang="ja-JP" sz="2400" dirty="0"/>
          </a:p>
          <a:p>
            <a:endParaRPr kumimoji="1" lang="en-US" altLang="ja-JP" sz="2800" dirty="0"/>
          </a:p>
          <a:p>
            <a:r>
              <a:rPr kumimoji="1" lang="ja-JP" altLang="en-US" sz="2400" dirty="0"/>
              <a:t>・</a:t>
            </a:r>
            <a:r>
              <a:rPr kumimoji="1" lang="ja-JP" altLang="en-US" sz="2400" b="1" dirty="0"/>
              <a:t>裏</a:t>
            </a:r>
            <a:endParaRPr kumimoji="1" lang="en-US" altLang="ja-JP" sz="2400" b="1" dirty="0"/>
          </a:p>
          <a:p>
            <a:r>
              <a:rPr kumimoji="1" lang="ja-JP" altLang="en-US" sz="2400" dirty="0"/>
              <a:t>　海がほとんどなく</a:t>
            </a:r>
            <a:endParaRPr kumimoji="1" lang="en-US" altLang="ja-JP" sz="2400" dirty="0"/>
          </a:p>
          <a:p>
            <a:r>
              <a:rPr kumimoji="1" lang="ja-JP" altLang="en-US" sz="2400" dirty="0"/>
              <a:t>　クレーターに覆われている</a:t>
            </a:r>
            <a:endParaRPr kumimoji="1" lang="en-US" altLang="ja-JP" sz="2400" dirty="0"/>
          </a:p>
          <a:p>
            <a:endParaRPr kumimoji="1" lang="en-US" altLang="ja-JP" sz="3200" dirty="0"/>
          </a:p>
          <a:p>
            <a:r>
              <a:rPr kumimoji="1" lang="ja-JP" altLang="en-US" sz="3200" dirty="0"/>
              <a:t>　　 </a:t>
            </a:r>
            <a:endParaRPr kumimoji="1" lang="en-US" altLang="ja-JP" sz="3200" dirty="0"/>
          </a:p>
          <a:p>
            <a:r>
              <a:rPr kumimoji="1" lang="ja-JP" altLang="en-US" sz="3200" dirty="0"/>
              <a:t>　　 </a:t>
            </a:r>
            <a:r>
              <a:rPr kumimoji="1" lang="ja-JP" altLang="en-US" sz="2800" dirty="0"/>
              <a:t>地殻の厚さが表と裏で違う</a:t>
            </a:r>
            <a:endParaRPr kumimoji="1" lang="en-US" altLang="ja-JP" sz="2800" dirty="0"/>
          </a:p>
          <a:p>
            <a:r>
              <a:rPr kumimoji="1" lang="en-US" altLang="ja-JP" sz="2800" dirty="0"/>
              <a:t>	</a:t>
            </a:r>
            <a:r>
              <a:rPr kumimoji="1" lang="ja-JP" altLang="en-US" sz="2800" dirty="0"/>
              <a:t>　 裏側はマグマが表面に出てこない</a:t>
            </a:r>
            <a:endParaRPr kumimoji="1" lang="en-US" altLang="ja-JP" sz="2800" dirty="0"/>
          </a:p>
          <a:p>
            <a:endParaRPr kumimoji="1" lang="en-US" altLang="ja-JP" sz="3200" dirty="0"/>
          </a:p>
        </p:txBody>
      </p:sp>
      <p:pic>
        <p:nvPicPr>
          <p:cNvPr id="2" name="図 1">
            <a:extLst>
              <a:ext uri="{FF2B5EF4-FFF2-40B4-BE49-F238E27FC236}">
                <a16:creationId xmlns:a16="http://schemas.microsoft.com/office/drawing/2014/main" id="{518AE497-6387-46AE-A96E-A80450C18A1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089329" y="1576894"/>
            <a:ext cx="4851885" cy="3032429"/>
          </a:xfrm>
          <a:prstGeom prst="rect">
            <a:avLst/>
          </a:prstGeom>
        </p:spPr>
      </p:pic>
      <p:pic>
        <p:nvPicPr>
          <p:cNvPr id="4" name="図 3">
            <a:extLst>
              <a:ext uri="{FF2B5EF4-FFF2-40B4-BE49-F238E27FC236}">
                <a16:creationId xmlns:a16="http://schemas.microsoft.com/office/drawing/2014/main" id="{594D450B-4437-4AF3-BE84-3CF6A9FC0794}"/>
              </a:ext>
            </a:extLst>
          </p:cNvPr>
          <p:cNvPicPr>
            <a:picLocks noChangeAspect="1"/>
          </p:cNvPicPr>
          <p:nvPr/>
        </p:nvPicPr>
        <p:blipFill>
          <a:blip r:embed="rId3">
            <a:duotone>
              <a:schemeClr val="accent6">
                <a:shade val="45000"/>
                <a:satMod val="135000"/>
              </a:schemeClr>
              <a:prstClr val="white"/>
            </a:duotone>
          </a:blip>
          <a:stretch>
            <a:fillRect/>
          </a:stretch>
        </p:blipFill>
        <p:spPr>
          <a:xfrm>
            <a:off x="641764" y="5229448"/>
            <a:ext cx="944962" cy="579170"/>
          </a:xfrm>
          <a:prstGeom prst="rect">
            <a:avLst/>
          </a:prstGeom>
        </p:spPr>
      </p:pic>
      <p:sp>
        <p:nvSpPr>
          <p:cNvPr id="5" name="正方形/長方形 4">
            <a:extLst>
              <a:ext uri="{FF2B5EF4-FFF2-40B4-BE49-F238E27FC236}">
                <a16:creationId xmlns:a16="http://schemas.microsoft.com/office/drawing/2014/main" id="{1B3AA7FD-7A5F-43F3-A3F1-EA874BB54A84}"/>
              </a:ext>
            </a:extLst>
          </p:cNvPr>
          <p:cNvSpPr/>
          <p:nvPr/>
        </p:nvSpPr>
        <p:spPr>
          <a:xfrm>
            <a:off x="5948979" y="4609323"/>
            <a:ext cx="4572000" cy="261610"/>
          </a:xfrm>
          <a:prstGeom prst="rect">
            <a:avLst/>
          </a:prstGeom>
        </p:spPr>
        <p:txBody>
          <a:bodyPr>
            <a:spAutoFit/>
          </a:bodyPr>
          <a:lstStyle/>
          <a:p>
            <a:r>
              <a:rPr lang="en-US" altLang="ja-JP" sz="1050" dirty="0"/>
              <a:t>https://cms2.chiba-c.ed.jp/asahi-ah/jo2k0kgel-369/</a:t>
            </a:r>
          </a:p>
        </p:txBody>
      </p:sp>
    </p:spTree>
    <p:extLst>
      <p:ext uri="{BB962C8B-B14F-4D97-AF65-F5344CB8AC3E}">
        <p14:creationId xmlns:p14="http://schemas.microsoft.com/office/powerpoint/2010/main" val="655310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9F2D381-2EC3-4ECF-AD0E-AFE9C47BEA44}"/>
              </a:ext>
            </a:extLst>
          </p:cNvPr>
          <p:cNvSpPr txBox="1"/>
          <p:nvPr/>
        </p:nvSpPr>
        <p:spPr>
          <a:xfrm>
            <a:off x="999309" y="1371600"/>
            <a:ext cx="4709160" cy="1261884"/>
          </a:xfrm>
          <a:prstGeom prst="rect">
            <a:avLst/>
          </a:prstGeom>
          <a:noFill/>
        </p:spPr>
        <p:txBody>
          <a:bodyPr wrap="square" rtlCol="0">
            <a:spAutoFit/>
          </a:bodyPr>
          <a:lstStyle/>
          <a:p>
            <a:r>
              <a:rPr kumimoji="1" lang="ja-JP" altLang="en-US" sz="3600" dirty="0"/>
              <a:t>第</a:t>
            </a:r>
            <a:r>
              <a:rPr kumimoji="1" lang="en-US" altLang="ja-JP" sz="3600" dirty="0"/>
              <a:t>1</a:t>
            </a:r>
            <a:r>
              <a:rPr kumimoji="1" lang="ja-JP" altLang="en-US" sz="3600" dirty="0"/>
              <a:t>章</a:t>
            </a:r>
            <a:endParaRPr kumimoji="1" lang="en-US" altLang="ja-JP" sz="3600" dirty="0"/>
          </a:p>
          <a:p>
            <a:r>
              <a:rPr kumimoji="1" lang="ja-JP" altLang="en-US" sz="4000" dirty="0"/>
              <a:t>月ってなんですか</a:t>
            </a:r>
            <a:endParaRPr kumimoji="1" lang="en-US" altLang="ja-JP" sz="4000" dirty="0"/>
          </a:p>
        </p:txBody>
      </p:sp>
      <p:cxnSp>
        <p:nvCxnSpPr>
          <p:cNvPr id="10" name="直線コネクタ 9">
            <a:extLst>
              <a:ext uri="{FF2B5EF4-FFF2-40B4-BE49-F238E27FC236}">
                <a16:creationId xmlns:a16="http://schemas.microsoft.com/office/drawing/2014/main" id="{16C02A04-A1F4-44E2-B69E-8FC3061D6081}"/>
              </a:ext>
            </a:extLst>
          </p:cNvPr>
          <p:cNvCxnSpPr/>
          <p:nvPr/>
        </p:nvCxnSpPr>
        <p:spPr>
          <a:xfrm>
            <a:off x="933994" y="2684417"/>
            <a:ext cx="4415246"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424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月の模様占い</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pic>
        <p:nvPicPr>
          <p:cNvPr id="4" name="図 3">
            <a:extLst>
              <a:ext uri="{FF2B5EF4-FFF2-40B4-BE49-F238E27FC236}">
                <a16:creationId xmlns:a16="http://schemas.microsoft.com/office/drawing/2014/main" id="{36EC9C6E-ED22-44CD-BB03-6AC36CB25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66" y="1407112"/>
            <a:ext cx="2379134" cy="2213504"/>
          </a:xfrm>
          <a:prstGeom prst="rect">
            <a:avLst/>
          </a:prstGeom>
        </p:spPr>
      </p:pic>
      <p:pic>
        <p:nvPicPr>
          <p:cNvPr id="7" name="図 6">
            <a:extLst>
              <a:ext uri="{FF2B5EF4-FFF2-40B4-BE49-F238E27FC236}">
                <a16:creationId xmlns:a16="http://schemas.microsoft.com/office/drawing/2014/main" id="{A98784A8-ABF6-4961-A368-C2C231012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945" y="1407112"/>
            <a:ext cx="2327407" cy="2213504"/>
          </a:xfrm>
          <a:prstGeom prst="rect">
            <a:avLst/>
          </a:prstGeom>
        </p:spPr>
      </p:pic>
      <p:pic>
        <p:nvPicPr>
          <p:cNvPr id="9" name="図 8">
            <a:extLst>
              <a:ext uri="{FF2B5EF4-FFF2-40B4-BE49-F238E27FC236}">
                <a16:creationId xmlns:a16="http://schemas.microsoft.com/office/drawing/2014/main" id="{C5BE1745-797C-4F2F-BCA7-F085C51393E6}"/>
              </a:ext>
            </a:extLst>
          </p:cNvPr>
          <p:cNvPicPr>
            <a:picLocks noChangeAspect="1"/>
          </p:cNvPicPr>
          <p:nvPr/>
        </p:nvPicPr>
        <p:blipFill rotWithShape="1">
          <a:blip r:embed="rId4">
            <a:extLst>
              <a:ext uri="{28A0092B-C50C-407E-A947-70E740481C1C}">
                <a14:useLocalDpi xmlns:a14="http://schemas.microsoft.com/office/drawing/2010/main" val="0"/>
              </a:ext>
            </a:extLst>
          </a:blip>
          <a:srcRect t="-1" b="2175"/>
          <a:stretch/>
        </p:blipFill>
        <p:spPr>
          <a:xfrm>
            <a:off x="5333621" y="1407112"/>
            <a:ext cx="2379134" cy="2213504"/>
          </a:xfrm>
          <a:prstGeom prst="rect">
            <a:avLst/>
          </a:prstGeom>
        </p:spPr>
      </p:pic>
      <p:pic>
        <p:nvPicPr>
          <p:cNvPr id="11" name="図 10">
            <a:extLst>
              <a:ext uri="{FF2B5EF4-FFF2-40B4-BE49-F238E27FC236}">
                <a16:creationId xmlns:a16="http://schemas.microsoft.com/office/drawing/2014/main" id="{0F237D60-DF9B-4029-84AE-4779D80082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966" y="4019031"/>
            <a:ext cx="2380039" cy="2213504"/>
          </a:xfrm>
          <a:prstGeom prst="rect">
            <a:avLst/>
          </a:prstGeom>
        </p:spPr>
      </p:pic>
      <p:pic>
        <p:nvPicPr>
          <p:cNvPr id="14" name="図 13">
            <a:extLst>
              <a:ext uri="{FF2B5EF4-FFF2-40B4-BE49-F238E27FC236}">
                <a16:creationId xmlns:a16="http://schemas.microsoft.com/office/drawing/2014/main" id="{8A2F47F8-5174-40C4-A59D-A23A88C896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8945" y="4019031"/>
            <a:ext cx="2380041" cy="2213504"/>
          </a:xfrm>
          <a:prstGeom prst="rect">
            <a:avLst/>
          </a:prstGeom>
        </p:spPr>
      </p:pic>
      <p:pic>
        <p:nvPicPr>
          <p:cNvPr id="16" name="図 15">
            <a:extLst>
              <a:ext uri="{FF2B5EF4-FFF2-40B4-BE49-F238E27FC236}">
                <a16:creationId xmlns:a16="http://schemas.microsoft.com/office/drawing/2014/main" id="{B5C7E945-60DB-4696-86C5-3F2A69155D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1927" y="4019875"/>
            <a:ext cx="2379133" cy="2212660"/>
          </a:xfrm>
          <a:prstGeom prst="rect">
            <a:avLst/>
          </a:prstGeom>
        </p:spPr>
      </p:pic>
    </p:spTree>
    <p:extLst>
      <p:ext uri="{BB962C8B-B14F-4D97-AF65-F5344CB8AC3E}">
        <p14:creationId xmlns:p14="http://schemas.microsoft.com/office/powerpoint/2010/main" val="125394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9F2D381-2EC3-4ECF-AD0E-AFE9C47BEA44}"/>
              </a:ext>
            </a:extLst>
          </p:cNvPr>
          <p:cNvSpPr txBox="1"/>
          <p:nvPr/>
        </p:nvSpPr>
        <p:spPr>
          <a:xfrm>
            <a:off x="999309" y="1371600"/>
            <a:ext cx="4709160" cy="1261884"/>
          </a:xfrm>
          <a:prstGeom prst="rect">
            <a:avLst/>
          </a:prstGeom>
          <a:noFill/>
        </p:spPr>
        <p:txBody>
          <a:bodyPr wrap="square" rtlCol="0">
            <a:spAutoFit/>
          </a:bodyPr>
          <a:lstStyle/>
          <a:p>
            <a:r>
              <a:rPr kumimoji="1" lang="ja-JP" altLang="en-US" sz="3600" dirty="0"/>
              <a:t>第</a:t>
            </a:r>
            <a:r>
              <a:rPr kumimoji="1" lang="en-US" altLang="ja-JP" sz="3600" dirty="0"/>
              <a:t>3</a:t>
            </a:r>
            <a:r>
              <a:rPr kumimoji="1" lang="ja-JP" altLang="en-US" sz="3600" dirty="0"/>
              <a:t>章</a:t>
            </a:r>
            <a:endParaRPr kumimoji="1" lang="en-US" altLang="ja-JP" sz="3600" dirty="0"/>
          </a:p>
          <a:p>
            <a:r>
              <a:rPr kumimoji="1" lang="ja-JP" altLang="en-US" sz="4000" dirty="0"/>
              <a:t>月と地球の関わり</a:t>
            </a:r>
            <a:endParaRPr kumimoji="1" lang="en-US" altLang="ja-JP" sz="4000" dirty="0"/>
          </a:p>
        </p:txBody>
      </p:sp>
      <p:cxnSp>
        <p:nvCxnSpPr>
          <p:cNvPr id="10" name="直線コネクタ 9">
            <a:extLst>
              <a:ext uri="{FF2B5EF4-FFF2-40B4-BE49-F238E27FC236}">
                <a16:creationId xmlns:a16="http://schemas.microsoft.com/office/drawing/2014/main" id="{16C02A04-A1F4-44E2-B69E-8FC3061D6081}"/>
              </a:ext>
            </a:extLst>
          </p:cNvPr>
          <p:cNvCxnSpPr/>
          <p:nvPr/>
        </p:nvCxnSpPr>
        <p:spPr>
          <a:xfrm>
            <a:off x="933994" y="2684417"/>
            <a:ext cx="4415246"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67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月の満ち欠け</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1200329"/>
          </a:xfrm>
          <a:prstGeom prst="rect">
            <a:avLst/>
          </a:prstGeom>
          <a:noFill/>
        </p:spPr>
        <p:txBody>
          <a:bodyPr wrap="square" rtlCol="0">
            <a:spAutoFit/>
          </a:bodyPr>
          <a:lstStyle/>
          <a:p>
            <a:r>
              <a:rPr kumimoji="1" lang="ja-JP" altLang="en-US" sz="2400" dirty="0"/>
              <a:t>・月は太陽に照らされている</a:t>
            </a:r>
            <a:endParaRPr kumimoji="1" lang="en-US" altLang="ja-JP" sz="2400" dirty="0"/>
          </a:p>
          <a:p>
            <a:r>
              <a:rPr kumimoji="1" lang="ja-JP" altLang="en-US" sz="2400" dirty="0"/>
              <a:t>→太陽に面した半分だけが光っている</a:t>
            </a:r>
            <a:endParaRPr kumimoji="1" lang="en-US" altLang="ja-JP" sz="2400" dirty="0"/>
          </a:p>
          <a:p>
            <a:r>
              <a:rPr kumimoji="1" lang="ja-JP" altLang="en-US" sz="2400" dirty="0"/>
              <a:t>→地球と月の位置関係によって満ち欠けして見える</a:t>
            </a:r>
            <a:endParaRPr kumimoji="1" lang="en-US" altLang="ja-JP" sz="2400" dirty="0"/>
          </a:p>
        </p:txBody>
      </p:sp>
      <p:pic>
        <p:nvPicPr>
          <p:cNvPr id="2" name="図 1">
            <a:extLst>
              <a:ext uri="{FF2B5EF4-FFF2-40B4-BE49-F238E27FC236}">
                <a16:creationId xmlns:a16="http://schemas.microsoft.com/office/drawing/2014/main" id="{0F0F5067-CE70-412C-BE8E-CF191C14123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9012" y="3644668"/>
            <a:ext cx="4647717" cy="2812140"/>
          </a:xfrm>
          <a:prstGeom prst="rect">
            <a:avLst/>
          </a:prstGeom>
        </p:spPr>
      </p:pic>
      <p:pic>
        <p:nvPicPr>
          <p:cNvPr id="4" name="図 3">
            <a:extLst>
              <a:ext uri="{FF2B5EF4-FFF2-40B4-BE49-F238E27FC236}">
                <a16:creationId xmlns:a16="http://schemas.microsoft.com/office/drawing/2014/main" id="{0B895501-8AE5-4AE4-B6F0-90E421B9C71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72000" y="3644668"/>
            <a:ext cx="4647717" cy="2812140"/>
          </a:xfrm>
          <a:prstGeom prst="rect">
            <a:avLst/>
          </a:prstGeom>
        </p:spPr>
      </p:pic>
      <p:sp>
        <p:nvSpPr>
          <p:cNvPr id="5" name="テキスト ボックス 4">
            <a:extLst>
              <a:ext uri="{FF2B5EF4-FFF2-40B4-BE49-F238E27FC236}">
                <a16:creationId xmlns:a16="http://schemas.microsoft.com/office/drawing/2014/main" id="{EAF9363E-1B4B-40DB-BF55-55A046252C30}"/>
              </a:ext>
            </a:extLst>
          </p:cNvPr>
          <p:cNvSpPr txBox="1"/>
          <p:nvPr/>
        </p:nvSpPr>
        <p:spPr>
          <a:xfrm>
            <a:off x="4583107" y="4636056"/>
            <a:ext cx="227141" cy="276999"/>
          </a:xfrm>
          <a:prstGeom prst="rect">
            <a:avLst/>
          </a:prstGeom>
          <a:noFill/>
        </p:spPr>
        <p:txBody>
          <a:bodyPr wrap="square" rtlCol="0">
            <a:spAutoFit/>
          </a:bodyPr>
          <a:lstStyle/>
          <a:p>
            <a:r>
              <a:rPr kumimoji="1" lang="en-US" altLang="ja-JP" sz="1200" dirty="0"/>
              <a:t>E</a:t>
            </a:r>
            <a:endParaRPr kumimoji="1" lang="ja-JP" altLang="en-US" sz="1200" dirty="0"/>
          </a:p>
        </p:txBody>
      </p:sp>
      <p:sp>
        <p:nvSpPr>
          <p:cNvPr id="8" name="テキスト ボックス 7">
            <a:extLst>
              <a:ext uri="{FF2B5EF4-FFF2-40B4-BE49-F238E27FC236}">
                <a16:creationId xmlns:a16="http://schemas.microsoft.com/office/drawing/2014/main" id="{304176C9-E2CA-443E-82C6-D119B4B29773}"/>
              </a:ext>
            </a:extLst>
          </p:cNvPr>
          <p:cNvSpPr txBox="1"/>
          <p:nvPr/>
        </p:nvSpPr>
        <p:spPr>
          <a:xfrm>
            <a:off x="6828416" y="6569763"/>
            <a:ext cx="2600661" cy="215444"/>
          </a:xfrm>
          <a:prstGeom prst="rect">
            <a:avLst/>
          </a:prstGeom>
          <a:noFill/>
        </p:spPr>
        <p:txBody>
          <a:bodyPr wrap="square">
            <a:spAutoFit/>
          </a:bodyPr>
          <a:lstStyle/>
          <a:p>
            <a:r>
              <a:rPr lang="en-US" altLang="ja-JP" sz="800" dirty="0"/>
              <a:t>https://chuugakurika.com/2017/12/15/post-1080/</a:t>
            </a:r>
            <a:endParaRPr lang="ja-JP" altLang="en-US" sz="800" dirty="0"/>
          </a:p>
        </p:txBody>
      </p:sp>
    </p:spTree>
    <p:extLst>
      <p:ext uri="{BB962C8B-B14F-4D97-AF65-F5344CB8AC3E}">
        <p14:creationId xmlns:p14="http://schemas.microsoft.com/office/powerpoint/2010/main" val="4274401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見かけの大きさ</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510224" cy="2262158"/>
          </a:xfrm>
          <a:prstGeom prst="rect">
            <a:avLst/>
          </a:prstGeom>
          <a:noFill/>
        </p:spPr>
        <p:txBody>
          <a:bodyPr wrap="square" rtlCol="0">
            <a:spAutoFit/>
          </a:bodyPr>
          <a:lstStyle/>
          <a:p>
            <a:r>
              <a:rPr kumimoji="1" lang="ja-JP" altLang="en-US" sz="2400" dirty="0"/>
              <a:t>・</a:t>
            </a:r>
            <a:r>
              <a:rPr kumimoji="1" lang="ja-JP" altLang="en-US" sz="2400" b="1" dirty="0"/>
              <a:t>月の軌道によるもの</a:t>
            </a:r>
            <a:endParaRPr kumimoji="1" lang="en-US" altLang="ja-JP" sz="2400" b="1" dirty="0"/>
          </a:p>
          <a:p>
            <a:r>
              <a:rPr kumimoji="1" lang="ja-JP" altLang="en-US" sz="2400" dirty="0"/>
              <a:t>　月の軌道は楕円軌道</a:t>
            </a:r>
            <a:endParaRPr kumimoji="1" lang="en-US" altLang="ja-JP" sz="2400" dirty="0"/>
          </a:p>
          <a:p>
            <a:endParaRPr kumimoji="1" lang="en-US" altLang="ja-JP" sz="1050" dirty="0"/>
          </a:p>
          <a:p>
            <a:r>
              <a:rPr kumimoji="1" lang="en-US" altLang="ja-JP" sz="2400" dirty="0"/>
              <a:t>	</a:t>
            </a:r>
            <a:r>
              <a:rPr kumimoji="1" lang="ja-JP" altLang="en-US" sz="2400" dirty="0"/>
              <a:t>→遠地点</a:t>
            </a:r>
            <a:r>
              <a:rPr kumimoji="1" lang="en-US" altLang="ja-JP" sz="2400" dirty="0"/>
              <a:t>(</a:t>
            </a:r>
            <a:r>
              <a:rPr kumimoji="1" lang="ja-JP" altLang="en-US" sz="2400" dirty="0"/>
              <a:t>地球から遠い位置</a:t>
            </a:r>
            <a:r>
              <a:rPr kumimoji="1" lang="en-US" altLang="ja-JP" sz="2400" dirty="0"/>
              <a:t>)</a:t>
            </a:r>
            <a:r>
              <a:rPr kumimoji="1" lang="ja-JP" altLang="en-US" sz="2400" dirty="0"/>
              <a:t>と近地点（地球から近い位</a:t>
            </a:r>
            <a:r>
              <a:rPr kumimoji="1" lang="en-US" altLang="ja-JP" sz="2400" dirty="0"/>
              <a:t>	</a:t>
            </a:r>
            <a:r>
              <a:rPr kumimoji="1" lang="ja-JP" altLang="en-US" sz="2400" dirty="0"/>
              <a:t>置）で見かけの大きさが変わる</a:t>
            </a:r>
            <a:endParaRPr kumimoji="1" lang="en-US" altLang="ja-JP" sz="2400" dirty="0"/>
          </a:p>
          <a:p>
            <a:endParaRPr kumimoji="1" lang="en-US" altLang="ja-JP" sz="1050" dirty="0"/>
          </a:p>
          <a:p>
            <a:r>
              <a:rPr kumimoji="1" lang="en-US" altLang="ja-JP" sz="2400" dirty="0"/>
              <a:t>	</a:t>
            </a:r>
            <a:r>
              <a:rPr kumimoji="1" lang="ja-JP" altLang="en-US" sz="2400" dirty="0"/>
              <a:t>→約</a:t>
            </a:r>
            <a:r>
              <a:rPr kumimoji="1" lang="en-US" altLang="ja-JP" sz="2400" dirty="0"/>
              <a:t>14%</a:t>
            </a:r>
            <a:r>
              <a:rPr kumimoji="1" lang="ja-JP" altLang="en-US" sz="2400" dirty="0"/>
              <a:t>（地球約</a:t>
            </a:r>
            <a:r>
              <a:rPr kumimoji="1" lang="en-US" altLang="ja-JP" sz="2400" dirty="0"/>
              <a:t>4</a:t>
            </a:r>
            <a:r>
              <a:rPr kumimoji="1" lang="ja-JP" altLang="en-US" sz="2400" dirty="0"/>
              <a:t>個分）の違い</a:t>
            </a:r>
            <a:endParaRPr kumimoji="1" lang="en-US" altLang="ja-JP" sz="2400" dirty="0"/>
          </a:p>
        </p:txBody>
      </p:sp>
      <p:pic>
        <p:nvPicPr>
          <p:cNvPr id="5" name="図 4">
            <a:extLst>
              <a:ext uri="{FF2B5EF4-FFF2-40B4-BE49-F238E27FC236}">
                <a16:creationId xmlns:a16="http://schemas.microsoft.com/office/drawing/2014/main" id="{6E82C38F-4E72-4150-B24A-2630248C906B}"/>
              </a:ext>
            </a:extLst>
          </p:cNvPr>
          <p:cNvPicPr>
            <a:picLocks noChangeAspect="1"/>
          </p:cNvPicPr>
          <p:nvPr/>
        </p:nvPicPr>
        <p:blipFill rotWithShape="1">
          <a:blip r:embed="rId2">
            <a:clrChange>
              <a:clrFrom>
                <a:srgbClr val="FFFFFF"/>
              </a:clrFrom>
              <a:clrTo>
                <a:srgbClr val="FFFFFF">
                  <a:alpha val="0"/>
                </a:srgbClr>
              </a:clrTo>
            </a:clrChange>
          </a:blip>
          <a:srcRect b="28721"/>
          <a:stretch/>
        </p:blipFill>
        <p:spPr>
          <a:xfrm>
            <a:off x="398417" y="3788013"/>
            <a:ext cx="3970881" cy="2923946"/>
          </a:xfrm>
          <a:prstGeom prst="rect">
            <a:avLst/>
          </a:prstGeom>
        </p:spPr>
      </p:pic>
      <p:pic>
        <p:nvPicPr>
          <p:cNvPr id="10" name="図 9">
            <a:extLst>
              <a:ext uri="{FF2B5EF4-FFF2-40B4-BE49-F238E27FC236}">
                <a16:creationId xmlns:a16="http://schemas.microsoft.com/office/drawing/2014/main" id="{68AABE5D-3E94-42CA-9AF5-7FE852A75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134" y="3788013"/>
            <a:ext cx="4336507" cy="2620623"/>
          </a:xfrm>
          <a:prstGeom prst="rect">
            <a:avLst/>
          </a:prstGeom>
        </p:spPr>
      </p:pic>
      <p:sp>
        <p:nvSpPr>
          <p:cNvPr id="7" name="テキスト ボックス 6">
            <a:extLst>
              <a:ext uri="{FF2B5EF4-FFF2-40B4-BE49-F238E27FC236}">
                <a16:creationId xmlns:a16="http://schemas.microsoft.com/office/drawing/2014/main" id="{18F34A93-6B08-4895-A915-6C3CA4A8CBDB}"/>
              </a:ext>
            </a:extLst>
          </p:cNvPr>
          <p:cNvSpPr txBox="1"/>
          <p:nvPr/>
        </p:nvSpPr>
        <p:spPr>
          <a:xfrm>
            <a:off x="2791609" y="6496515"/>
            <a:ext cx="1780391" cy="215444"/>
          </a:xfrm>
          <a:prstGeom prst="rect">
            <a:avLst/>
          </a:prstGeom>
          <a:noFill/>
        </p:spPr>
        <p:txBody>
          <a:bodyPr wrap="square">
            <a:spAutoFit/>
          </a:bodyPr>
          <a:lstStyle/>
          <a:p>
            <a:r>
              <a:rPr lang="en-US" altLang="ja-JP" sz="800" dirty="0"/>
              <a:t>https://88d.jp/facts/07_kyori/</a:t>
            </a:r>
            <a:endParaRPr lang="ja-JP" altLang="en-US" sz="800" dirty="0"/>
          </a:p>
        </p:txBody>
      </p:sp>
      <p:sp>
        <p:nvSpPr>
          <p:cNvPr id="9" name="テキスト ボックス 8">
            <a:extLst>
              <a:ext uri="{FF2B5EF4-FFF2-40B4-BE49-F238E27FC236}">
                <a16:creationId xmlns:a16="http://schemas.microsoft.com/office/drawing/2014/main" id="{3E7FB74D-54F6-4ABE-8C20-752A1808E6C2}"/>
              </a:ext>
            </a:extLst>
          </p:cNvPr>
          <p:cNvSpPr txBox="1"/>
          <p:nvPr/>
        </p:nvSpPr>
        <p:spPr>
          <a:xfrm>
            <a:off x="6061934" y="6496515"/>
            <a:ext cx="3082066" cy="338554"/>
          </a:xfrm>
          <a:prstGeom prst="rect">
            <a:avLst/>
          </a:prstGeom>
          <a:noFill/>
        </p:spPr>
        <p:txBody>
          <a:bodyPr wrap="square">
            <a:spAutoFit/>
          </a:bodyPr>
          <a:lstStyle/>
          <a:p>
            <a:r>
              <a:rPr lang="en-US" altLang="ja-JP" sz="800" dirty="0"/>
              <a:t>https://eco.mtk.nao.ac.jp/koyomi/wiki/B7EEA4CECBFEA4C1B7E7A4B12FC2E7A4ADA4CACBFEB7EEA1A2BEAEA4B5A4CACBFEB7EE.html</a:t>
            </a:r>
            <a:endParaRPr lang="ja-JP" altLang="en-US" sz="800" dirty="0"/>
          </a:p>
        </p:txBody>
      </p:sp>
    </p:spTree>
    <p:extLst>
      <p:ext uri="{BB962C8B-B14F-4D97-AF65-F5344CB8AC3E}">
        <p14:creationId xmlns:p14="http://schemas.microsoft.com/office/powerpoint/2010/main" val="1072806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見かけの大きさ</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518560" cy="5262979"/>
          </a:xfrm>
          <a:prstGeom prst="rect">
            <a:avLst/>
          </a:prstGeom>
          <a:noFill/>
        </p:spPr>
        <p:txBody>
          <a:bodyPr wrap="square" rtlCol="0">
            <a:spAutoFit/>
          </a:bodyPr>
          <a:lstStyle/>
          <a:p>
            <a:r>
              <a:rPr kumimoji="1" lang="ja-JP" altLang="en-US" sz="2800" dirty="0"/>
              <a:t>・</a:t>
            </a:r>
            <a:r>
              <a:rPr kumimoji="1" lang="ja-JP" altLang="en-US" sz="2800" b="1" dirty="0"/>
              <a:t>錯視によるもの</a:t>
            </a:r>
            <a:endParaRPr kumimoji="1" lang="en-US" altLang="ja-JP" sz="2800" b="1" dirty="0"/>
          </a:p>
          <a:p>
            <a:r>
              <a:rPr kumimoji="1" lang="ja-JP" altLang="en-US" sz="2800" b="1" dirty="0"/>
              <a:t>　</a:t>
            </a:r>
            <a:r>
              <a:rPr kumimoji="1" lang="ja-JP" altLang="en-US" sz="2800" dirty="0"/>
              <a:t>「月の錯視」地平線付近の月が大きく見える</a:t>
            </a:r>
            <a:endParaRPr kumimoji="1" lang="en-US" altLang="ja-JP" sz="2800" dirty="0"/>
          </a:p>
          <a:p>
            <a:r>
              <a:rPr kumimoji="1" lang="ja-JP" altLang="en-US" sz="2800" dirty="0"/>
              <a:t>　</a:t>
            </a:r>
            <a:endParaRPr kumimoji="1" lang="en-US" altLang="ja-JP" sz="2800" dirty="0"/>
          </a:p>
          <a:p>
            <a:r>
              <a:rPr kumimoji="1" lang="ja-JP" altLang="en-US" sz="2800" dirty="0"/>
              <a:t>　→「地上風景比較説」</a:t>
            </a:r>
            <a:endParaRPr kumimoji="1" lang="en-US" altLang="ja-JP" sz="2800" dirty="0"/>
          </a:p>
          <a:p>
            <a:r>
              <a:rPr kumimoji="1" lang="ja-JP" altLang="en-US" sz="2800" dirty="0"/>
              <a:t>　　地上の遠景の向こう側に見える月を見かけの距</a:t>
            </a:r>
            <a:r>
              <a:rPr kumimoji="1" lang="en-US" altLang="ja-JP" sz="2800" dirty="0"/>
              <a:t>	</a:t>
            </a:r>
            <a:r>
              <a:rPr kumimoji="1" lang="ja-JP" altLang="en-US" sz="2800" dirty="0"/>
              <a:t>　</a:t>
            </a:r>
            <a:r>
              <a:rPr kumimoji="1" lang="en-US" altLang="ja-JP" sz="2800" dirty="0"/>
              <a:t>	</a:t>
            </a:r>
            <a:r>
              <a:rPr kumimoji="1" lang="ja-JP" altLang="en-US" sz="2800" dirty="0"/>
              <a:t>   離の遠さから相対的に大きく感じる</a:t>
            </a:r>
            <a:endParaRPr kumimoji="1" lang="en-US" altLang="ja-JP" sz="2800" dirty="0"/>
          </a:p>
          <a:p>
            <a:endParaRPr kumimoji="1" lang="en-US" altLang="ja-JP" sz="2800" dirty="0"/>
          </a:p>
          <a:p>
            <a:r>
              <a:rPr kumimoji="1" lang="ja-JP" altLang="en-US" sz="2800" dirty="0"/>
              <a:t>　→「天球形状説」</a:t>
            </a:r>
            <a:endParaRPr kumimoji="1" lang="en-US" altLang="ja-JP" sz="2800" dirty="0"/>
          </a:p>
          <a:p>
            <a:r>
              <a:rPr kumimoji="1" lang="ja-JP" altLang="en-US" sz="2800" dirty="0"/>
              <a:t>　　同じ大きさのものでも水平方向から頭を上げる</a:t>
            </a:r>
            <a:r>
              <a:rPr kumimoji="1" lang="en-US" altLang="ja-JP" sz="2800" dirty="0"/>
              <a:t>		</a:t>
            </a:r>
            <a:r>
              <a:rPr kumimoji="1" lang="ja-JP" altLang="en-US" sz="2800" dirty="0"/>
              <a:t>   にしたがって小さく感じる</a:t>
            </a:r>
            <a:endParaRPr kumimoji="1" lang="en-US" altLang="ja-JP" sz="2800" dirty="0"/>
          </a:p>
          <a:p>
            <a:endParaRPr kumimoji="1" lang="en-US" altLang="ja-JP" dirty="0"/>
          </a:p>
          <a:p>
            <a:r>
              <a:rPr kumimoji="1" lang="ja-JP" altLang="en-US" sz="2800" dirty="0"/>
              <a:t>　　</a:t>
            </a:r>
            <a:r>
              <a:rPr kumimoji="1" lang="en-US" altLang="ja-JP" sz="2800" dirty="0"/>
              <a:t>2000</a:t>
            </a:r>
            <a:r>
              <a:rPr kumimoji="1" lang="ja-JP" altLang="en-US" sz="2800" dirty="0"/>
              <a:t>年以上議論されているがよくわかってない</a:t>
            </a:r>
            <a:endParaRPr kumimoji="1" lang="en-US" altLang="ja-JP" sz="2800" dirty="0"/>
          </a:p>
        </p:txBody>
      </p:sp>
      <p:pic>
        <p:nvPicPr>
          <p:cNvPr id="2" name="図 1">
            <a:extLst>
              <a:ext uri="{FF2B5EF4-FFF2-40B4-BE49-F238E27FC236}">
                <a16:creationId xmlns:a16="http://schemas.microsoft.com/office/drawing/2014/main" id="{CBB1ED60-6DBD-41C3-B36C-BCD3FDF6CAB2}"/>
              </a:ext>
            </a:extLst>
          </p:cNvPr>
          <p:cNvPicPr>
            <a:picLocks noChangeAspect="1"/>
          </p:cNvPicPr>
          <p:nvPr/>
        </p:nvPicPr>
        <p:blipFill>
          <a:blip r:embed="rId3"/>
          <a:stretch>
            <a:fillRect/>
          </a:stretch>
        </p:blipFill>
        <p:spPr>
          <a:xfrm>
            <a:off x="398417" y="6048200"/>
            <a:ext cx="944962" cy="579170"/>
          </a:xfrm>
          <a:prstGeom prst="rect">
            <a:avLst/>
          </a:prstGeom>
        </p:spPr>
      </p:pic>
      <p:pic>
        <p:nvPicPr>
          <p:cNvPr id="4" name="図 3">
            <a:extLst>
              <a:ext uri="{FF2B5EF4-FFF2-40B4-BE49-F238E27FC236}">
                <a16:creationId xmlns:a16="http://schemas.microsoft.com/office/drawing/2014/main" id="{182F8B22-6DBA-4E06-B003-E8CA311C300A}"/>
              </a:ext>
            </a:extLst>
          </p:cNvPr>
          <p:cNvPicPr>
            <a:picLocks noChangeAspect="1"/>
          </p:cNvPicPr>
          <p:nvPr/>
        </p:nvPicPr>
        <p:blipFill>
          <a:blip r:embed="rId4"/>
          <a:stretch>
            <a:fillRect/>
          </a:stretch>
        </p:blipFill>
        <p:spPr>
          <a:xfrm>
            <a:off x="573847" y="430904"/>
            <a:ext cx="7996306" cy="5997228"/>
          </a:xfrm>
          <a:prstGeom prst="rect">
            <a:avLst/>
          </a:prstGeom>
        </p:spPr>
      </p:pic>
    </p:spTree>
    <p:extLst>
      <p:ext uri="{BB962C8B-B14F-4D97-AF65-F5344CB8AC3E}">
        <p14:creationId xmlns:p14="http://schemas.microsoft.com/office/powerpoint/2010/main" val="280372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日食</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1569660"/>
          </a:xfrm>
          <a:prstGeom prst="rect">
            <a:avLst/>
          </a:prstGeom>
          <a:noFill/>
        </p:spPr>
        <p:txBody>
          <a:bodyPr wrap="square" rtlCol="0">
            <a:spAutoFit/>
          </a:bodyPr>
          <a:lstStyle/>
          <a:p>
            <a:r>
              <a:rPr kumimoji="1" lang="ja-JP" altLang="en-US" sz="2400" dirty="0"/>
              <a:t>・月が太陽の前を横切り、月の後ろに太陽が隠される現象</a:t>
            </a:r>
            <a:endParaRPr kumimoji="1" lang="en-US" altLang="ja-JP" sz="2400" dirty="0"/>
          </a:p>
          <a:p>
            <a:endParaRPr kumimoji="1" lang="en-US" altLang="ja-JP" sz="2400" dirty="0"/>
          </a:p>
          <a:p>
            <a:r>
              <a:rPr kumimoji="1" lang="ja-JP" altLang="en-US" sz="2400" dirty="0"/>
              <a:t>・</a:t>
            </a:r>
            <a:r>
              <a:rPr kumimoji="1" lang="ja-JP" altLang="en-US" sz="2400" b="1" dirty="0"/>
              <a:t>本影　</a:t>
            </a:r>
            <a:r>
              <a:rPr kumimoji="1" lang="ja-JP" altLang="en-US" sz="2000" dirty="0"/>
              <a:t>太陽からの光が全て隠される領域→皆既日食</a:t>
            </a:r>
            <a:endParaRPr kumimoji="1" lang="en-US" altLang="ja-JP" sz="2400" dirty="0"/>
          </a:p>
          <a:p>
            <a:r>
              <a:rPr kumimoji="1" lang="ja-JP" altLang="en-US" sz="2400" dirty="0"/>
              <a:t>・</a:t>
            </a:r>
            <a:r>
              <a:rPr kumimoji="1" lang="ja-JP" altLang="en-US" sz="2400" b="1" dirty="0"/>
              <a:t>半影　</a:t>
            </a:r>
            <a:r>
              <a:rPr kumimoji="1" lang="ja-JP" altLang="en-US" sz="2000" dirty="0"/>
              <a:t>一部が隠される領域→部分日食</a:t>
            </a:r>
            <a:endParaRPr kumimoji="1" lang="en-US" altLang="ja-JP" sz="2400" dirty="0"/>
          </a:p>
        </p:txBody>
      </p:sp>
      <p:pic>
        <p:nvPicPr>
          <p:cNvPr id="2" name="図 1">
            <a:extLst>
              <a:ext uri="{FF2B5EF4-FFF2-40B4-BE49-F238E27FC236}">
                <a16:creationId xmlns:a16="http://schemas.microsoft.com/office/drawing/2014/main" id="{F9829281-8802-477B-B0A7-B8F8C87EC35A}"/>
              </a:ext>
            </a:extLst>
          </p:cNvPr>
          <p:cNvPicPr>
            <a:picLocks noChangeAspect="1"/>
          </p:cNvPicPr>
          <p:nvPr/>
        </p:nvPicPr>
        <p:blipFill>
          <a:blip r:embed="rId2"/>
          <a:stretch>
            <a:fillRect/>
          </a:stretch>
        </p:blipFill>
        <p:spPr>
          <a:xfrm>
            <a:off x="928880" y="3516086"/>
            <a:ext cx="7190469" cy="3133531"/>
          </a:xfrm>
          <a:prstGeom prst="rect">
            <a:avLst/>
          </a:prstGeom>
        </p:spPr>
      </p:pic>
      <p:sp>
        <p:nvSpPr>
          <p:cNvPr id="6" name="テキスト ボックス 5">
            <a:extLst>
              <a:ext uri="{FF2B5EF4-FFF2-40B4-BE49-F238E27FC236}">
                <a16:creationId xmlns:a16="http://schemas.microsoft.com/office/drawing/2014/main" id="{D178FC1E-6E72-4C8C-A086-0AFB9E5B69B9}"/>
              </a:ext>
            </a:extLst>
          </p:cNvPr>
          <p:cNvSpPr txBox="1"/>
          <p:nvPr/>
        </p:nvSpPr>
        <p:spPr>
          <a:xfrm>
            <a:off x="5298141" y="6642556"/>
            <a:ext cx="3076687" cy="215444"/>
          </a:xfrm>
          <a:prstGeom prst="rect">
            <a:avLst/>
          </a:prstGeom>
          <a:noFill/>
        </p:spPr>
        <p:txBody>
          <a:bodyPr wrap="square">
            <a:spAutoFit/>
          </a:bodyPr>
          <a:lstStyle/>
          <a:p>
            <a:r>
              <a:rPr lang="en-US" altLang="ja-JP" sz="800" dirty="0"/>
              <a:t>https://global.canon/ja/technology/kids/mystery/m_01_10.html</a:t>
            </a:r>
            <a:endParaRPr lang="ja-JP" altLang="en-US" sz="800" dirty="0"/>
          </a:p>
        </p:txBody>
      </p:sp>
    </p:spTree>
    <p:extLst>
      <p:ext uri="{BB962C8B-B14F-4D97-AF65-F5344CB8AC3E}">
        <p14:creationId xmlns:p14="http://schemas.microsoft.com/office/powerpoint/2010/main" val="404643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日食</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263849" y="4600671"/>
            <a:ext cx="8616302" cy="2170594"/>
          </a:xfrm>
          <a:prstGeom prst="rect">
            <a:avLst/>
          </a:prstGeom>
          <a:noFill/>
        </p:spPr>
        <p:txBody>
          <a:bodyPr wrap="square" rtlCol="0">
            <a:spAutoFit/>
          </a:bodyPr>
          <a:lstStyle/>
          <a:p>
            <a:pPr>
              <a:lnSpc>
                <a:spcPct val="150000"/>
              </a:lnSpc>
            </a:pPr>
            <a:r>
              <a:rPr kumimoji="1" lang="ja-JP" altLang="en-US" sz="2400" dirty="0"/>
              <a:t>・</a:t>
            </a:r>
            <a:r>
              <a:rPr kumimoji="1" lang="ja-JP" altLang="en-US" sz="2400" b="1" dirty="0"/>
              <a:t>部分日食</a:t>
            </a:r>
            <a:r>
              <a:rPr kumimoji="1" lang="ja-JP" altLang="en-US" sz="2400" dirty="0"/>
              <a:t>　</a:t>
            </a:r>
            <a:r>
              <a:rPr kumimoji="1" lang="ja-JP" altLang="en-US" sz="2000" dirty="0"/>
              <a:t>太陽の一部が月で隠れる</a:t>
            </a:r>
            <a:endParaRPr kumimoji="1" lang="en-US" altLang="ja-JP" sz="2400" dirty="0"/>
          </a:p>
          <a:p>
            <a:pPr>
              <a:lnSpc>
                <a:spcPct val="150000"/>
              </a:lnSpc>
            </a:pPr>
            <a:r>
              <a:rPr kumimoji="1" lang="ja-JP" altLang="en-US" sz="2400" dirty="0"/>
              <a:t>・</a:t>
            </a:r>
            <a:r>
              <a:rPr kumimoji="1" lang="ja-JP" altLang="en-US" sz="2400" b="1" dirty="0"/>
              <a:t>皆既日食　</a:t>
            </a:r>
            <a:r>
              <a:rPr kumimoji="1" lang="ja-JP" altLang="en-US" sz="2000" dirty="0"/>
              <a:t>太陽の全てが月で隠れる→コロナが見られる</a:t>
            </a:r>
            <a:endParaRPr kumimoji="1" lang="en-US" altLang="ja-JP" sz="2400" dirty="0"/>
          </a:p>
          <a:p>
            <a:pPr>
              <a:lnSpc>
                <a:spcPct val="150000"/>
              </a:lnSpc>
            </a:pPr>
            <a:r>
              <a:rPr kumimoji="1" lang="ja-JP" altLang="en-US" sz="2400" dirty="0"/>
              <a:t>・</a:t>
            </a:r>
            <a:r>
              <a:rPr kumimoji="1" lang="ja-JP" altLang="en-US" sz="2400" b="1" dirty="0"/>
              <a:t>金環日食　</a:t>
            </a:r>
            <a:r>
              <a:rPr kumimoji="1" lang="ja-JP" altLang="en-US" sz="2000" dirty="0"/>
              <a:t>月が地球から遠いとき、太陽を隠しきれず外側がリング状</a:t>
            </a:r>
            <a:r>
              <a:rPr kumimoji="1" lang="en-US" altLang="ja-JP" sz="2000" dirty="0"/>
              <a:t>				</a:t>
            </a:r>
            <a:r>
              <a:rPr kumimoji="1" lang="ja-JP" altLang="en-US" sz="2000" dirty="0"/>
              <a:t>にはみ出す→楕円軌道の影響</a:t>
            </a:r>
            <a:endParaRPr kumimoji="1" lang="en-US" altLang="ja-JP" sz="2400" dirty="0"/>
          </a:p>
        </p:txBody>
      </p:sp>
      <p:pic>
        <p:nvPicPr>
          <p:cNvPr id="4" name="図 3">
            <a:extLst>
              <a:ext uri="{FF2B5EF4-FFF2-40B4-BE49-F238E27FC236}">
                <a16:creationId xmlns:a16="http://schemas.microsoft.com/office/drawing/2014/main" id="{400881B4-C7DD-4F80-BA50-7AC58BA852D8}"/>
              </a:ext>
            </a:extLst>
          </p:cNvPr>
          <p:cNvPicPr>
            <a:picLocks noChangeAspect="1"/>
          </p:cNvPicPr>
          <p:nvPr/>
        </p:nvPicPr>
        <p:blipFill>
          <a:blip r:embed="rId3"/>
          <a:stretch>
            <a:fillRect/>
          </a:stretch>
        </p:blipFill>
        <p:spPr>
          <a:xfrm>
            <a:off x="254000" y="1485996"/>
            <a:ext cx="8572500" cy="3114675"/>
          </a:xfrm>
          <a:prstGeom prst="rect">
            <a:avLst/>
          </a:prstGeom>
        </p:spPr>
      </p:pic>
    </p:spTree>
    <p:extLst>
      <p:ext uri="{BB962C8B-B14F-4D97-AF65-F5344CB8AC3E}">
        <p14:creationId xmlns:p14="http://schemas.microsoft.com/office/powerpoint/2010/main" val="2868428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月食</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509596" cy="1938992"/>
          </a:xfrm>
          <a:prstGeom prst="rect">
            <a:avLst/>
          </a:prstGeom>
          <a:noFill/>
        </p:spPr>
        <p:txBody>
          <a:bodyPr wrap="square" rtlCol="0">
            <a:spAutoFit/>
          </a:bodyPr>
          <a:lstStyle/>
          <a:p>
            <a:r>
              <a:rPr kumimoji="1" lang="ja-JP" altLang="en-US" sz="2400" dirty="0"/>
              <a:t>・地球の影に月が隠されて暗く見えたり欠けて見える現象</a:t>
            </a:r>
            <a:endParaRPr kumimoji="1" lang="en-US" altLang="ja-JP" sz="2400" dirty="0"/>
          </a:p>
          <a:p>
            <a:endParaRPr kumimoji="1" lang="en-US" altLang="ja-JP" sz="2400" dirty="0"/>
          </a:p>
          <a:p>
            <a:pPr lvl="0"/>
            <a:r>
              <a:rPr kumimoji="1" lang="ja-JP" altLang="en-US" sz="2400" dirty="0"/>
              <a:t>・</a:t>
            </a:r>
            <a:r>
              <a:rPr kumimoji="1" lang="ja-JP" altLang="en-US" sz="2400" b="1" dirty="0">
                <a:solidFill>
                  <a:srgbClr val="000000"/>
                </a:solidFill>
              </a:rPr>
              <a:t>本影　</a:t>
            </a:r>
            <a:r>
              <a:rPr kumimoji="1" lang="ja-JP" altLang="en-US" sz="2000" dirty="0">
                <a:solidFill>
                  <a:srgbClr val="000000"/>
                </a:solidFill>
              </a:rPr>
              <a:t>太陽の光がほぼ遮られている濃い影→（本影）月食</a:t>
            </a:r>
            <a:endParaRPr kumimoji="1" lang="en-US" altLang="ja-JP" sz="2000" dirty="0">
              <a:solidFill>
                <a:srgbClr val="000000"/>
              </a:solidFill>
            </a:endParaRPr>
          </a:p>
          <a:p>
            <a:pPr lvl="0"/>
            <a:r>
              <a:rPr kumimoji="1" lang="ja-JP" altLang="en-US" sz="2400" dirty="0">
                <a:solidFill>
                  <a:srgbClr val="000000"/>
                </a:solidFill>
              </a:rPr>
              <a:t>・</a:t>
            </a:r>
            <a:r>
              <a:rPr kumimoji="1" lang="ja-JP" altLang="en-US" sz="2400" b="1" dirty="0">
                <a:solidFill>
                  <a:srgbClr val="000000"/>
                </a:solidFill>
              </a:rPr>
              <a:t>半影　</a:t>
            </a:r>
            <a:r>
              <a:rPr kumimoji="1" lang="ja-JP" altLang="en-US" sz="2000" dirty="0">
                <a:solidFill>
                  <a:srgbClr val="000000"/>
                </a:solidFill>
              </a:rPr>
              <a:t>本影を取り囲む薄い影→半影月食</a:t>
            </a:r>
            <a:endParaRPr kumimoji="1" lang="en-US" altLang="ja-JP" sz="2000" dirty="0">
              <a:solidFill>
                <a:srgbClr val="000000"/>
              </a:solidFill>
            </a:endParaRPr>
          </a:p>
          <a:p>
            <a:endParaRPr kumimoji="1" lang="en-US" altLang="ja-JP" sz="2400" dirty="0"/>
          </a:p>
        </p:txBody>
      </p:sp>
      <p:pic>
        <p:nvPicPr>
          <p:cNvPr id="2" name="図 1">
            <a:extLst>
              <a:ext uri="{FF2B5EF4-FFF2-40B4-BE49-F238E27FC236}">
                <a16:creationId xmlns:a16="http://schemas.microsoft.com/office/drawing/2014/main" id="{7BEFF4C9-2D5C-4FAE-A845-C7B37C1CE497}"/>
              </a:ext>
            </a:extLst>
          </p:cNvPr>
          <p:cNvPicPr>
            <a:picLocks noChangeAspect="1"/>
          </p:cNvPicPr>
          <p:nvPr/>
        </p:nvPicPr>
        <p:blipFill>
          <a:blip r:embed="rId2"/>
          <a:stretch>
            <a:fillRect/>
          </a:stretch>
        </p:blipFill>
        <p:spPr>
          <a:xfrm>
            <a:off x="643617" y="3359797"/>
            <a:ext cx="7856765" cy="3422058"/>
          </a:xfrm>
          <a:prstGeom prst="rect">
            <a:avLst/>
          </a:prstGeom>
        </p:spPr>
      </p:pic>
    </p:spTree>
    <p:extLst>
      <p:ext uri="{BB962C8B-B14F-4D97-AF65-F5344CB8AC3E}">
        <p14:creationId xmlns:p14="http://schemas.microsoft.com/office/powerpoint/2010/main" val="3478242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月食</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509596" cy="1200329"/>
          </a:xfrm>
          <a:prstGeom prst="rect">
            <a:avLst/>
          </a:prstGeom>
          <a:noFill/>
        </p:spPr>
        <p:txBody>
          <a:bodyPr wrap="square" rtlCol="0">
            <a:spAutoFit/>
          </a:bodyPr>
          <a:lstStyle/>
          <a:p>
            <a:r>
              <a:rPr kumimoji="1" lang="ja-JP" altLang="en-US" sz="2400" dirty="0"/>
              <a:t>・太陽</a:t>
            </a:r>
            <a:r>
              <a:rPr kumimoji="1" lang="en-US" altLang="ja-JP" sz="2400" dirty="0"/>
              <a:t>,</a:t>
            </a:r>
            <a:r>
              <a:rPr kumimoji="1" lang="ja-JP" altLang="en-US" sz="2400" dirty="0"/>
              <a:t>地球</a:t>
            </a:r>
            <a:r>
              <a:rPr kumimoji="1" lang="en-US" altLang="ja-JP" sz="2400" dirty="0"/>
              <a:t>,</a:t>
            </a:r>
            <a:r>
              <a:rPr kumimoji="1" lang="ja-JP" altLang="en-US" sz="2400" dirty="0"/>
              <a:t>月が一直線に並ぶとき＝満月の頃だけに起こる</a:t>
            </a:r>
            <a:endParaRPr kumimoji="1" lang="en-US" altLang="ja-JP" sz="2400" dirty="0"/>
          </a:p>
          <a:p>
            <a:endParaRPr kumimoji="1" lang="en-US" altLang="ja-JP" sz="2400" dirty="0"/>
          </a:p>
          <a:p>
            <a:r>
              <a:rPr kumimoji="1" lang="ja-JP" altLang="en-US" sz="2400" dirty="0"/>
              <a:t>→満月のたびに起こるわけではない</a:t>
            </a:r>
            <a:endParaRPr kumimoji="1" lang="en-US" altLang="ja-JP" sz="2400" dirty="0"/>
          </a:p>
        </p:txBody>
      </p:sp>
      <p:pic>
        <p:nvPicPr>
          <p:cNvPr id="4" name="図 3">
            <a:extLst>
              <a:ext uri="{FF2B5EF4-FFF2-40B4-BE49-F238E27FC236}">
                <a16:creationId xmlns:a16="http://schemas.microsoft.com/office/drawing/2014/main" id="{3512CF32-216A-4749-8E1E-5FFC2DFB2750}"/>
              </a:ext>
            </a:extLst>
          </p:cNvPr>
          <p:cNvPicPr>
            <a:picLocks noChangeAspect="1"/>
          </p:cNvPicPr>
          <p:nvPr/>
        </p:nvPicPr>
        <p:blipFill>
          <a:blip r:embed="rId2"/>
          <a:stretch>
            <a:fillRect/>
          </a:stretch>
        </p:blipFill>
        <p:spPr>
          <a:xfrm>
            <a:off x="1439078" y="2918740"/>
            <a:ext cx="6029467" cy="3755461"/>
          </a:xfrm>
          <a:prstGeom prst="rect">
            <a:avLst/>
          </a:prstGeom>
        </p:spPr>
      </p:pic>
      <p:pic>
        <p:nvPicPr>
          <p:cNvPr id="2" name="図 1">
            <a:extLst>
              <a:ext uri="{FF2B5EF4-FFF2-40B4-BE49-F238E27FC236}">
                <a16:creationId xmlns:a16="http://schemas.microsoft.com/office/drawing/2014/main" id="{EEE65D45-6D05-408C-A6C7-E8D3EF96E24C}"/>
              </a:ext>
            </a:extLst>
          </p:cNvPr>
          <p:cNvPicPr>
            <a:picLocks noChangeAspect="1"/>
          </p:cNvPicPr>
          <p:nvPr/>
        </p:nvPicPr>
        <p:blipFill>
          <a:blip r:embed="rId3"/>
          <a:stretch>
            <a:fillRect/>
          </a:stretch>
        </p:blipFill>
        <p:spPr>
          <a:xfrm>
            <a:off x="4653215" y="6620235"/>
            <a:ext cx="3078747" cy="237765"/>
          </a:xfrm>
          <a:prstGeom prst="rect">
            <a:avLst/>
          </a:prstGeom>
        </p:spPr>
      </p:pic>
    </p:spTree>
    <p:extLst>
      <p:ext uri="{BB962C8B-B14F-4D97-AF65-F5344CB8AC3E}">
        <p14:creationId xmlns:p14="http://schemas.microsoft.com/office/powerpoint/2010/main" val="1014117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月食</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254000" y="4579397"/>
            <a:ext cx="8522996" cy="2062103"/>
          </a:xfrm>
          <a:prstGeom prst="rect">
            <a:avLst/>
          </a:prstGeom>
          <a:noFill/>
        </p:spPr>
        <p:txBody>
          <a:bodyPr wrap="square" rtlCol="0">
            <a:spAutoFit/>
          </a:bodyPr>
          <a:lstStyle/>
          <a:p>
            <a:r>
              <a:rPr kumimoji="1" lang="ja-JP" altLang="en-US" sz="2400" dirty="0"/>
              <a:t>・</a:t>
            </a:r>
            <a:r>
              <a:rPr kumimoji="1" lang="ja-JP" altLang="en-US" sz="2400" b="1" dirty="0"/>
              <a:t>本影月食　</a:t>
            </a:r>
            <a:r>
              <a:rPr kumimoji="1" lang="ja-JP" altLang="en-US" sz="2000" dirty="0"/>
              <a:t>月の一部（→部分月食）または全部（→皆既月食）が本　　</a:t>
            </a:r>
            <a:r>
              <a:rPr kumimoji="1" lang="en-US" altLang="ja-JP" sz="2000" dirty="0"/>
              <a:t>				</a:t>
            </a:r>
            <a:r>
              <a:rPr kumimoji="1" lang="ja-JP" altLang="en-US" sz="2000" dirty="0"/>
              <a:t>影に入った状態</a:t>
            </a:r>
            <a:endParaRPr kumimoji="1" lang="en-US" altLang="ja-JP" sz="2000" dirty="0"/>
          </a:p>
          <a:p>
            <a:endParaRPr kumimoji="1" lang="en-US" altLang="ja-JP" sz="2000" dirty="0"/>
          </a:p>
          <a:p>
            <a:r>
              <a:rPr kumimoji="1" lang="ja-JP" altLang="en-US" sz="2400" b="1" dirty="0"/>
              <a:t>・半影月食　</a:t>
            </a:r>
            <a:r>
              <a:rPr kumimoji="1" lang="ja-JP" altLang="en-US" sz="2000" dirty="0"/>
              <a:t>月の一部または全部が半影だけに入った状態</a:t>
            </a:r>
            <a:endParaRPr kumimoji="1" lang="en-US" altLang="ja-JP" sz="2000" dirty="0"/>
          </a:p>
          <a:p>
            <a:r>
              <a:rPr kumimoji="1" lang="ja-JP" altLang="en-US" sz="2000" dirty="0"/>
              <a:t>　　　　　　　 半影は薄い影なので、目で見ただけでは月が欠けている</a:t>
            </a:r>
            <a:r>
              <a:rPr kumimoji="1" lang="en-US" altLang="ja-JP" sz="2000" dirty="0"/>
              <a:t>				</a:t>
            </a:r>
            <a:r>
              <a:rPr kumimoji="1" lang="ja-JP" altLang="en-US" sz="2000" dirty="0"/>
              <a:t>　    かどうかはっきりとはわからない</a:t>
            </a:r>
            <a:endParaRPr kumimoji="1" lang="en-US" altLang="ja-JP" sz="2400" dirty="0"/>
          </a:p>
        </p:txBody>
      </p:sp>
      <p:pic>
        <p:nvPicPr>
          <p:cNvPr id="4" name="図 3">
            <a:extLst>
              <a:ext uri="{FF2B5EF4-FFF2-40B4-BE49-F238E27FC236}">
                <a16:creationId xmlns:a16="http://schemas.microsoft.com/office/drawing/2014/main" id="{3447CD00-7898-457E-A6D1-7B8C85C4B93B}"/>
              </a:ext>
            </a:extLst>
          </p:cNvPr>
          <p:cNvPicPr>
            <a:picLocks noChangeAspect="1"/>
          </p:cNvPicPr>
          <p:nvPr/>
        </p:nvPicPr>
        <p:blipFill>
          <a:blip r:embed="rId2"/>
          <a:stretch>
            <a:fillRect/>
          </a:stretch>
        </p:blipFill>
        <p:spPr>
          <a:xfrm>
            <a:off x="171385" y="1447605"/>
            <a:ext cx="2968885" cy="2968885"/>
          </a:xfrm>
          <a:prstGeom prst="rect">
            <a:avLst/>
          </a:prstGeom>
        </p:spPr>
      </p:pic>
      <p:pic>
        <p:nvPicPr>
          <p:cNvPr id="5" name="図 4">
            <a:extLst>
              <a:ext uri="{FF2B5EF4-FFF2-40B4-BE49-F238E27FC236}">
                <a16:creationId xmlns:a16="http://schemas.microsoft.com/office/drawing/2014/main" id="{E205483C-7AEE-4CF6-93FE-4DEB693DC03E}"/>
              </a:ext>
            </a:extLst>
          </p:cNvPr>
          <p:cNvPicPr>
            <a:picLocks noChangeAspect="1"/>
          </p:cNvPicPr>
          <p:nvPr/>
        </p:nvPicPr>
        <p:blipFill rotWithShape="1">
          <a:blip r:embed="rId3"/>
          <a:srcRect l="65923" t="12166"/>
          <a:stretch/>
        </p:blipFill>
        <p:spPr>
          <a:xfrm>
            <a:off x="6184123" y="1447604"/>
            <a:ext cx="2639831" cy="2968885"/>
          </a:xfrm>
          <a:prstGeom prst="rect">
            <a:avLst/>
          </a:prstGeom>
        </p:spPr>
      </p:pic>
      <p:pic>
        <p:nvPicPr>
          <p:cNvPr id="6" name="図 5">
            <a:extLst>
              <a:ext uri="{FF2B5EF4-FFF2-40B4-BE49-F238E27FC236}">
                <a16:creationId xmlns:a16="http://schemas.microsoft.com/office/drawing/2014/main" id="{21B74E1E-ECF1-4598-9DF1-215E140177F5}"/>
              </a:ext>
            </a:extLst>
          </p:cNvPr>
          <p:cNvPicPr>
            <a:picLocks noChangeAspect="1"/>
          </p:cNvPicPr>
          <p:nvPr/>
        </p:nvPicPr>
        <p:blipFill>
          <a:blip r:embed="rId4"/>
          <a:stretch>
            <a:fillRect/>
          </a:stretch>
        </p:blipFill>
        <p:spPr>
          <a:xfrm>
            <a:off x="3041215" y="1447606"/>
            <a:ext cx="2968885" cy="2968885"/>
          </a:xfrm>
          <a:prstGeom prst="rect">
            <a:avLst/>
          </a:prstGeom>
        </p:spPr>
      </p:pic>
    </p:spTree>
    <p:extLst>
      <p:ext uri="{BB962C8B-B14F-4D97-AF65-F5344CB8AC3E}">
        <p14:creationId xmlns:p14="http://schemas.microsoft.com/office/powerpoint/2010/main" val="3299061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7DBA7A4-EFA3-4F45-952B-F0F0DE402D3E}"/>
              </a:ext>
            </a:extLst>
          </p:cNvPr>
          <p:cNvSpPr/>
          <p:nvPr/>
        </p:nvSpPr>
        <p:spPr>
          <a:xfrm>
            <a:off x="478395" y="2111551"/>
            <a:ext cx="5246765" cy="1904474"/>
          </a:xfrm>
          <a:prstGeom prst="roundRect">
            <a:avLst/>
          </a:prstGeom>
          <a:solidFill>
            <a:srgbClr val="FFD5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4647426"/>
          </a:xfrm>
          <a:prstGeom prst="rect">
            <a:avLst/>
          </a:prstGeom>
          <a:noFill/>
        </p:spPr>
        <p:txBody>
          <a:bodyPr wrap="square" rtlCol="0">
            <a:spAutoFit/>
          </a:bodyPr>
          <a:lstStyle/>
          <a:p>
            <a:r>
              <a:rPr kumimoji="1" lang="ja-JP" altLang="en-US" sz="2400" dirty="0"/>
              <a:t>・地球の</a:t>
            </a:r>
            <a:r>
              <a:rPr kumimoji="1" lang="ja-JP" altLang="en-US" sz="2400" dirty="0">
                <a:solidFill>
                  <a:srgbClr val="CC6600"/>
                </a:solidFill>
              </a:rPr>
              <a:t>唯一</a:t>
            </a:r>
            <a:r>
              <a:rPr kumimoji="1" lang="ja-JP" altLang="en-US" sz="2400" dirty="0"/>
              <a:t>の自然</a:t>
            </a:r>
            <a:r>
              <a:rPr kumimoji="1" lang="ja-JP" altLang="en-US" sz="2400" dirty="0">
                <a:solidFill>
                  <a:srgbClr val="CC6600"/>
                </a:solidFill>
              </a:rPr>
              <a:t>衛星</a:t>
            </a:r>
            <a:endParaRPr kumimoji="1" lang="en-US" altLang="ja-JP" sz="2400" dirty="0">
              <a:solidFill>
                <a:srgbClr val="CC6600"/>
              </a:solidFill>
            </a:endParaRPr>
          </a:p>
          <a:p>
            <a:endParaRPr kumimoji="1" lang="en-US" altLang="ja-JP" sz="2400" dirty="0"/>
          </a:p>
          <a:p>
            <a:r>
              <a:rPr kumimoji="1" lang="ja-JP" altLang="en-US" sz="2400" b="1" dirty="0"/>
              <a:t>　衛星とは</a:t>
            </a:r>
            <a:endParaRPr kumimoji="1" lang="en-US" altLang="ja-JP" sz="2400" b="1" dirty="0"/>
          </a:p>
          <a:p>
            <a:endParaRPr kumimoji="1" lang="en-US" altLang="ja-JP" sz="1050" dirty="0"/>
          </a:p>
          <a:p>
            <a:r>
              <a:rPr kumimoji="1" lang="ja-JP" altLang="en-US" sz="2000" dirty="0"/>
              <a:t>  ・惑星や小天体のまわりを回る天然の天体</a:t>
            </a:r>
            <a:endParaRPr kumimoji="1" lang="en-US" altLang="ja-JP" sz="2400" dirty="0"/>
          </a:p>
          <a:p>
            <a:endParaRPr kumimoji="1" lang="ja-JP" altLang="en-US" sz="1050" dirty="0"/>
          </a:p>
          <a:p>
            <a:r>
              <a:rPr kumimoji="1" lang="ja-JP" altLang="en-US" sz="2000" dirty="0"/>
              <a:t>  ・リングを構成する塵や氷などは除く</a:t>
            </a:r>
            <a:endParaRPr kumimoji="1" lang="ja-JP" altLang="en-US" sz="2400" dirty="0"/>
          </a:p>
          <a:p>
            <a:endParaRPr kumimoji="1" lang="en-US" altLang="ja-JP" sz="2400" dirty="0"/>
          </a:p>
          <a:p>
            <a:endParaRPr kumimoji="1" lang="en-US" altLang="ja-JP" sz="2400" dirty="0"/>
          </a:p>
          <a:p>
            <a:r>
              <a:rPr kumimoji="1" lang="ja-JP" altLang="en-US" sz="2400" dirty="0"/>
              <a:t>・本当に唯一なの？</a:t>
            </a:r>
            <a:endParaRPr kumimoji="1" lang="en-US" altLang="ja-JP" sz="2400" dirty="0"/>
          </a:p>
          <a:p>
            <a:endParaRPr kumimoji="1" lang="en-US" altLang="ja-JP" sz="1100" dirty="0"/>
          </a:p>
          <a:p>
            <a:r>
              <a:rPr kumimoji="1" lang="ja-JP" altLang="en-US" sz="2400" dirty="0"/>
              <a:t>→過去に提唱された「第</a:t>
            </a:r>
            <a:r>
              <a:rPr kumimoji="1" lang="en-US" altLang="ja-JP" sz="2400" dirty="0"/>
              <a:t>2</a:t>
            </a:r>
            <a:r>
              <a:rPr kumimoji="1" lang="ja-JP" altLang="en-US" sz="2400" dirty="0"/>
              <a:t>の月」の存在は全て否定されている　</a:t>
            </a:r>
            <a:endParaRPr kumimoji="1" lang="en-US" altLang="ja-JP" sz="2400" dirty="0"/>
          </a:p>
          <a:p>
            <a:r>
              <a:rPr kumimoji="1" lang="ja-JP" altLang="en-US" sz="2400" dirty="0"/>
              <a:t>→ </a:t>
            </a:r>
            <a:r>
              <a:rPr kumimoji="1" lang="en-US" altLang="ja-JP" sz="2400" dirty="0"/>
              <a:t>2006</a:t>
            </a:r>
            <a:r>
              <a:rPr kumimoji="1" lang="ja-JP" altLang="en-US" sz="2400" dirty="0"/>
              <a:t> </a:t>
            </a:r>
            <a:r>
              <a:rPr kumimoji="1" lang="en-US" altLang="ja-JP" sz="2400" dirty="0"/>
              <a:t>RH</a:t>
            </a:r>
            <a:r>
              <a:rPr kumimoji="1" lang="en-US" altLang="ja-JP" sz="1400" b="1" dirty="0"/>
              <a:t>120</a:t>
            </a:r>
            <a:r>
              <a:rPr kumimoji="1" lang="ja-JP" altLang="en-US" sz="2400" dirty="0"/>
              <a:t>の例</a:t>
            </a:r>
            <a:endParaRPr kumimoji="1" lang="en-US" altLang="ja-JP" sz="2400" dirty="0"/>
          </a:p>
        </p:txBody>
      </p:sp>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月って何？</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pic>
        <p:nvPicPr>
          <p:cNvPr id="4" name="図 3">
            <a:extLst>
              <a:ext uri="{FF2B5EF4-FFF2-40B4-BE49-F238E27FC236}">
                <a16:creationId xmlns:a16="http://schemas.microsoft.com/office/drawing/2014/main" id="{F7606DB7-EDF3-41A4-AB1C-B382A38415DF}"/>
              </a:ext>
            </a:extLst>
          </p:cNvPr>
          <p:cNvPicPr>
            <a:picLocks noChangeAspect="1"/>
          </p:cNvPicPr>
          <p:nvPr/>
        </p:nvPicPr>
        <p:blipFill rotWithShape="1">
          <a:blip r:embed="rId2"/>
          <a:srcRect l="14625" r="18367"/>
          <a:stretch/>
        </p:blipFill>
        <p:spPr>
          <a:xfrm>
            <a:off x="5934581" y="1528353"/>
            <a:ext cx="2693436" cy="2679094"/>
          </a:xfrm>
          <a:prstGeom prst="rect">
            <a:avLst/>
          </a:prstGeom>
        </p:spPr>
      </p:pic>
      <p:sp>
        <p:nvSpPr>
          <p:cNvPr id="5" name="正方形/長方形 4">
            <a:extLst>
              <a:ext uri="{FF2B5EF4-FFF2-40B4-BE49-F238E27FC236}">
                <a16:creationId xmlns:a16="http://schemas.microsoft.com/office/drawing/2014/main" id="{6A4F16C2-3B38-453F-8BC3-AB0609F88599}"/>
              </a:ext>
            </a:extLst>
          </p:cNvPr>
          <p:cNvSpPr/>
          <p:nvPr/>
        </p:nvSpPr>
        <p:spPr>
          <a:xfrm>
            <a:off x="6750461" y="3945837"/>
            <a:ext cx="2183445" cy="261610"/>
          </a:xfrm>
          <a:prstGeom prst="rect">
            <a:avLst/>
          </a:prstGeom>
        </p:spPr>
        <p:txBody>
          <a:bodyPr wrap="square">
            <a:spAutoFit/>
          </a:bodyPr>
          <a:lstStyle/>
          <a:p>
            <a:r>
              <a:rPr lang="en-US" altLang="ja-JP" sz="1050" dirty="0">
                <a:solidFill>
                  <a:schemeClr val="bg1"/>
                </a:solidFill>
              </a:rPr>
              <a:t>https://ja.wikipedia.org/wiki/</a:t>
            </a:r>
            <a:r>
              <a:rPr lang="ja-JP" altLang="en-US" sz="1050" dirty="0">
                <a:solidFill>
                  <a:schemeClr val="bg1"/>
                </a:solidFill>
              </a:rPr>
              <a:t>月</a:t>
            </a:r>
          </a:p>
        </p:txBody>
      </p:sp>
    </p:spTree>
    <p:extLst>
      <p:ext uri="{BB962C8B-B14F-4D97-AF65-F5344CB8AC3E}">
        <p14:creationId xmlns:p14="http://schemas.microsoft.com/office/powerpoint/2010/main" val="939552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E2F4303-B0CD-4691-8CC1-9D02F1D95106}"/>
              </a:ext>
            </a:extLst>
          </p:cNvPr>
          <p:cNvPicPr>
            <a:picLocks noChangeAspect="1"/>
          </p:cNvPicPr>
          <p:nvPr/>
        </p:nvPicPr>
        <p:blipFill>
          <a:blip r:embed="rId3"/>
          <a:stretch>
            <a:fillRect/>
          </a:stretch>
        </p:blipFill>
        <p:spPr>
          <a:xfrm>
            <a:off x="515983" y="3769132"/>
            <a:ext cx="5077623" cy="2587525"/>
          </a:xfrm>
          <a:prstGeom prst="rect">
            <a:avLst/>
          </a:prstGeom>
        </p:spPr>
      </p:pic>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潮汐力による影響</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5201424"/>
          </a:xfrm>
          <a:prstGeom prst="rect">
            <a:avLst/>
          </a:prstGeom>
          <a:noFill/>
        </p:spPr>
        <p:txBody>
          <a:bodyPr wrap="square" rtlCol="0">
            <a:spAutoFit/>
          </a:bodyPr>
          <a:lstStyle/>
          <a:p>
            <a:r>
              <a:rPr kumimoji="1" lang="ja-JP" altLang="en-US" sz="2400" dirty="0"/>
              <a:t>・原始月は、現在より地球の近くを周回</a:t>
            </a:r>
            <a:endParaRPr kumimoji="1" lang="en-US" altLang="ja-JP" sz="2400" dirty="0"/>
          </a:p>
          <a:p>
            <a:endParaRPr kumimoji="1" lang="en-US" altLang="ja-JP" sz="2400" dirty="0"/>
          </a:p>
          <a:p>
            <a:r>
              <a:rPr kumimoji="1" lang="ja-JP" altLang="en-US" sz="2800" dirty="0"/>
              <a:t>→</a:t>
            </a:r>
            <a:r>
              <a:rPr kumimoji="1" lang="ja-JP" altLang="en-US" sz="2400" dirty="0"/>
              <a:t>月は年間約</a:t>
            </a:r>
            <a:r>
              <a:rPr kumimoji="1" lang="en-US" altLang="ja-JP" sz="2400" dirty="0"/>
              <a:t>3.8</a:t>
            </a:r>
            <a:r>
              <a:rPr kumimoji="1" lang="ja-JP" altLang="en-US" sz="2400" dirty="0"/>
              <a:t>㎝の速さで地球から遠ざかっている！</a:t>
            </a:r>
            <a:endParaRPr kumimoji="1" lang="en-US" altLang="ja-JP" sz="2400" dirty="0"/>
          </a:p>
          <a:p>
            <a:endParaRPr kumimoji="1" lang="en-US" altLang="ja-JP" sz="2400" dirty="0"/>
          </a:p>
          <a:p>
            <a:r>
              <a:rPr kumimoji="1" lang="ja-JP" altLang="en-US" sz="2400" dirty="0"/>
              <a:t>→潮汐力と角運動量保存則による</a:t>
            </a:r>
            <a:endParaRPr kumimoji="1" lang="en-US" altLang="ja-JP" sz="2400" dirty="0"/>
          </a:p>
          <a:p>
            <a:endParaRPr kumimoji="1" lang="en-US" altLang="ja-JP" sz="2400" dirty="0"/>
          </a:p>
          <a:p>
            <a:pPr>
              <a:lnSpc>
                <a:spcPct val="150000"/>
              </a:lnSpc>
            </a:pPr>
            <a:r>
              <a:rPr kumimoji="1" lang="ja-JP" altLang="en-US" sz="2400" b="1" dirty="0"/>
              <a:t>　</a:t>
            </a:r>
            <a:r>
              <a:rPr kumimoji="1" lang="ja-JP" altLang="en-US" sz="2000" b="1" dirty="0"/>
              <a:t>潮汐力による角運動量の移送</a:t>
            </a:r>
            <a:endParaRPr kumimoji="1" lang="en-US" altLang="ja-JP" sz="2000" b="1" dirty="0"/>
          </a:p>
          <a:p>
            <a:pPr>
              <a:lnSpc>
                <a:spcPct val="150000"/>
              </a:lnSpc>
            </a:pPr>
            <a:r>
              <a:rPr kumimoji="1" lang="ja-JP" altLang="en-US" sz="2000" b="1" dirty="0"/>
              <a:t>　　</a:t>
            </a:r>
            <a:r>
              <a:rPr kumimoji="1" lang="ja-JP" altLang="en-US" sz="2000" dirty="0"/>
              <a:t>地球の自転が遅くなる方向に力が働く</a:t>
            </a:r>
            <a:endParaRPr kumimoji="1" lang="en-US" altLang="ja-JP" sz="2000" dirty="0"/>
          </a:p>
          <a:p>
            <a:pPr>
              <a:lnSpc>
                <a:spcPct val="150000"/>
              </a:lnSpc>
            </a:pPr>
            <a:r>
              <a:rPr kumimoji="1" lang="ja-JP" altLang="en-US" sz="2000" dirty="0"/>
              <a:t>　　→失われる角運動量が月に移送</a:t>
            </a:r>
            <a:endParaRPr kumimoji="1" lang="en-US" altLang="ja-JP" sz="2000" dirty="0"/>
          </a:p>
          <a:p>
            <a:pPr>
              <a:lnSpc>
                <a:spcPct val="150000"/>
              </a:lnSpc>
            </a:pPr>
            <a:r>
              <a:rPr kumimoji="1" lang="ja-JP" altLang="en-US" sz="2000" dirty="0"/>
              <a:t>　　→月の公転軌道が大きくなる</a:t>
            </a:r>
            <a:endParaRPr kumimoji="1" lang="en-US" altLang="ja-JP" sz="2000" dirty="0"/>
          </a:p>
          <a:p>
            <a:pPr>
              <a:lnSpc>
                <a:spcPct val="150000"/>
              </a:lnSpc>
            </a:pPr>
            <a:r>
              <a:rPr kumimoji="1" lang="ja-JP" altLang="en-US" sz="2000" dirty="0"/>
              <a:t>　　→遠ざかる！ </a:t>
            </a:r>
            <a:endParaRPr kumimoji="1" lang="en-US" altLang="ja-JP" sz="2000" dirty="0"/>
          </a:p>
          <a:p>
            <a:endParaRPr kumimoji="1" lang="ja-JP" altLang="en-US" sz="2800" b="1" dirty="0"/>
          </a:p>
        </p:txBody>
      </p:sp>
      <p:pic>
        <p:nvPicPr>
          <p:cNvPr id="7" name="図 6">
            <a:extLst>
              <a:ext uri="{FF2B5EF4-FFF2-40B4-BE49-F238E27FC236}">
                <a16:creationId xmlns:a16="http://schemas.microsoft.com/office/drawing/2014/main" id="{9F84B3BC-D1C2-4FDE-8B99-8F50C32FC389}"/>
              </a:ext>
            </a:extLst>
          </p:cNvPr>
          <p:cNvPicPr>
            <a:picLocks noChangeAspect="1"/>
          </p:cNvPicPr>
          <p:nvPr/>
        </p:nvPicPr>
        <p:blipFill>
          <a:blip r:embed="rId4"/>
          <a:stretch>
            <a:fillRect/>
          </a:stretch>
        </p:blipFill>
        <p:spPr>
          <a:xfrm>
            <a:off x="398417" y="343633"/>
            <a:ext cx="6677031" cy="3338517"/>
          </a:xfrm>
          <a:prstGeom prst="rect">
            <a:avLst/>
          </a:prstGeom>
        </p:spPr>
      </p:pic>
    </p:spTree>
    <p:extLst>
      <p:ext uri="{BB962C8B-B14F-4D97-AF65-F5344CB8AC3E}">
        <p14:creationId xmlns:p14="http://schemas.microsoft.com/office/powerpoint/2010/main" val="59496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月はだれのもの？</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pic>
        <p:nvPicPr>
          <p:cNvPr id="6" name="図 5">
            <a:extLst>
              <a:ext uri="{FF2B5EF4-FFF2-40B4-BE49-F238E27FC236}">
                <a16:creationId xmlns:a16="http://schemas.microsoft.com/office/drawing/2014/main" id="{CFD40CC1-1ED1-4C10-B583-73929DB0E443}"/>
              </a:ext>
            </a:extLst>
          </p:cNvPr>
          <p:cNvPicPr>
            <a:picLocks noChangeAspect="1"/>
          </p:cNvPicPr>
          <p:nvPr/>
        </p:nvPicPr>
        <p:blipFill rotWithShape="1">
          <a:blip r:embed="rId2">
            <a:clrChange>
              <a:clrFrom>
                <a:srgbClr val="FFFFFF"/>
              </a:clrFrom>
              <a:clrTo>
                <a:srgbClr val="FFFFFF">
                  <a:alpha val="0"/>
                </a:srgbClr>
              </a:clrTo>
            </a:clrChange>
          </a:blip>
          <a:srcRect l="55035" t="11121" b="5412"/>
          <a:stretch/>
        </p:blipFill>
        <p:spPr>
          <a:xfrm>
            <a:off x="6516190" y="4553132"/>
            <a:ext cx="2034902" cy="2092806"/>
          </a:xfrm>
          <a:prstGeom prst="rect">
            <a:avLst/>
          </a:prstGeom>
        </p:spPr>
      </p:pic>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5139869"/>
          </a:xfrm>
          <a:prstGeom prst="rect">
            <a:avLst/>
          </a:prstGeom>
          <a:noFill/>
        </p:spPr>
        <p:txBody>
          <a:bodyPr wrap="square" rtlCol="0">
            <a:spAutoFit/>
          </a:bodyPr>
          <a:lstStyle/>
          <a:p>
            <a:r>
              <a:rPr kumimoji="1" lang="ja-JP" altLang="en-US" sz="2400" dirty="0"/>
              <a:t>宇宙条約</a:t>
            </a:r>
            <a:endParaRPr kumimoji="1" lang="en-US" altLang="ja-JP" sz="2400" dirty="0"/>
          </a:p>
          <a:p>
            <a:r>
              <a:rPr kumimoji="1" lang="ja-JP" altLang="en-US" sz="2400" dirty="0"/>
              <a:t>・月その他の天体を含む宇宙空間の探査及び利用における国家活動を律する原則に関する条約</a:t>
            </a:r>
            <a:r>
              <a:rPr kumimoji="1" lang="ja-JP" altLang="en-US" sz="2000" dirty="0"/>
              <a:t>（</a:t>
            </a:r>
            <a:r>
              <a:rPr kumimoji="1" lang="en-US" altLang="ja-JP" sz="2000" dirty="0"/>
              <a:t>1966</a:t>
            </a:r>
            <a:r>
              <a:rPr kumimoji="1" lang="ja-JP" altLang="en-US" sz="2000" dirty="0"/>
              <a:t>年</a:t>
            </a:r>
            <a:r>
              <a:rPr kumimoji="1" lang="en-US" altLang="ja-JP" sz="2000" dirty="0"/>
              <a:t>12</a:t>
            </a:r>
            <a:r>
              <a:rPr kumimoji="1" lang="ja-JP" altLang="en-US" sz="2000" dirty="0"/>
              <a:t>月</a:t>
            </a:r>
            <a:r>
              <a:rPr kumimoji="1" lang="en-US" altLang="ja-JP" sz="2000" dirty="0"/>
              <a:t>13</a:t>
            </a:r>
            <a:r>
              <a:rPr kumimoji="1" lang="ja-JP" altLang="en-US" sz="2000" dirty="0"/>
              <a:t>日採択）</a:t>
            </a:r>
            <a:endParaRPr kumimoji="1" lang="en-US" altLang="ja-JP" sz="2000" dirty="0"/>
          </a:p>
          <a:p>
            <a:endParaRPr kumimoji="1" lang="en-US" altLang="ja-JP" sz="2000" dirty="0"/>
          </a:p>
          <a:p>
            <a:r>
              <a:rPr kumimoji="1" lang="ja-JP" altLang="en-US" sz="2000" dirty="0"/>
              <a:t>第</a:t>
            </a:r>
            <a:r>
              <a:rPr kumimoji="1" lang="en-US" altLang="ja-JP" sz="2000" dirty="0"/>
              <a:t>2</a:t>
            </a:r>
            <a:r>
              <a:rPr kumimoji="1" lang="ja-JP" altLang="en-US" sz="2000" dirty="0"/>
              <a:t>条</a:t>
            </a:r>
            <a:endParaRPr kumimoji="1" lang="en-US" altLang="ja-JP" sz="2000" dirty="0"/>
          </a:p>
          <a:p>
            <a:r>
              <a:rPr kumimoji="1" lang="ja-JP" altLang="en-US" sz="2400" dirty="0"/>
              <a:t>月その他の天体を含む宇宙空間は、主権の主張、使用若しくは占拠又はその他のいかなる手段によっても国家による取得の対象とはならない。</a:t>
            </a:r>
            <a:endParaRPr kumimoji="1" lang="en-US" altLang="ja-JP" sz="2400" dirty="0"/>
          </a:p>
          <a:p>
            <a:endParaRPr kumimoji="1" lang="en-US" altLang="ja-JP" sz="2400" dirty="0"/>
          </a:p>
          <a:p>
            <a:r>
              <a:rPr kumimoji="1" lang="ja-JP" altLang="en-US" sz="2400" dirty="0"/>
              <a:t>→どの国のものでもない</a:t>
            </a:r>
            <a:endParaRPr kumimoji="1" lang="en-US" altLang="ja-JP" sz="2400" dirty="0"/>
          </a:p>
          <a:p>
            <a:endParaRPr kumimoji="1" lang="en-US" altLang="ja-JP" sz="2400" dirty="0"/>
          </a:p>
          <a:p>
            <a:r>
              <a:rPr kumimoji="1" lang="ja-JP" altLang="en-US" sz="2400" dirty="0"/>
              <a:t>→</a:t>
            </a:r>
            <a:r>
              <a:rPr kumimoji="1" lang="ja-JP" altLang="en-US" sz="2400" dirty="0">
                <a:solidFill>
                  <a:srgbClr val="CC6600"/>
                </a:solidFill>
              </a:rPr>
              <a:t>個人なら取得してもいいのでは</a:t>
            </a:r>
            <a:r>
              <a:rPr kumimoji="1" lang="en-US" altLang="ja-JP" sz="2400" dirty="0">
                <a:solidFill>
                  <a:srgbClr val="CC6600"/>
                </a:solidFill>
              </a:rPr>
              <a:t>……</a:t>
            </a:r>
            <a:r>
              <a:rPr kumimoji="1" lang="ja-JP" altLang="en-US" sz="2400" dirty="0">
                <a:solidFill>
                  <a:srgbClr val="CC6600"/>
                </a:solidFill>
              </a:rPr>
              <a:t>？</a:t>
            </a:r>
            <a:endParaRPr kumimoji="1" lang="en-US" altLang="ja-JP" sz="2400" dirty="0">
              <a:solidFill>
                <a:srgbClr val="CC6600"/>
              </a:solidFill>
            </a:endParaRPr>
          </a:p>
          <a:p>
            <a:endParaRPr kumimoji="1" lang="en-US" altLang="ja-JP" sz="2400" dirty="0">
              <a:solidFill>
                <a:srgbClr val="CC6600"/>
              </a:solidFill>
            </a:endParaRPr>
          </a:p>
          <a:p>
            <a:r>
              <a:rPr kumimoji="1" lang="ja-JP" altLang="en-US" sz="2400" dirty="0">
                <a:solidFill>
                  <a:srgbClr val="1C1C1C"/>
                </a:solidFill>
              </a:rPr>
              <a:t>→月の土地を販売する会社が出現</a:t>
            </a:r>
            <a:endParaRPr kumimoji="1" lang="en-US" altLang="ja-JP" sz="2400" dirty="0">
              <a:solidFill>
                <a:srgbClr val="1C1C1C"/>
              </a:solidFill>
            </a:endParaRPr>
          </a:p>
        </p:txBody>
      </p:sp>
    </p:spTree>
    <p:extLst>
      <p:ext uri="{BB962C8B-B14F-4D97-AF65-F5344CB8AC3E}">
        <p14:creationId xmlns:p14="http://schemas.microsoft.com/office/powerpoint/2010/main" val="2674954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9F2D381-2EC3-4ECF-AD0E-AFE9C47BEA44}"/>
              </a:ext>
            </a:extLst>
          </p:cNvPr>
          <p:cNvSpPr txBox="1"/>
          <p:nvPr/>
        </p:nvSpPr>
        <p:spPr>
          <a:xfrm>
            <a:off x="999309" y="1371600"/>
            <a:ext cx="4709160" cy="1261884"/>
          </a:xfrm>
          <a:prstGeom prst="rect">
            <a:avLst/>
          </a:prstGeom>
          <a:noFill/>
        </p:spPr>
        <p:txBody>
          <a:bodyPr wrap="square" rtlCol="0">
            <a:spAutoFit/>
          </a:bodyPr>
          <a:lstStyle/>
          <a:p>
            <a:r>
              <a:rPr kumimoji="1" lang="ja-JP" altLang="en-US" sz="3600" dirty="0"/>
              <a:t>第</a:t>
            </a:r>
            <a:r>
              <a:rPr kumimoji="1" lang="en-US" altLang="ja-JP" sz="3600" dirty="0"/>
              <a:t>4</a:t>
            </a:r>
            <a:r>
              <a:rPr kumimoji="1" lang="ja-JP" altLang="en-US" sz="3600" dirty="0"/>
              <a:t>章</a:t>
            </a:r>
            <a:endParaRPr kumimoji="1" lang="en-US" altLang="ja-JP" sz="3600" dirty="0"/>
          </a:p>
          <a:p>
            <a:r>
              <a:rPr kumimoji="1" lang="ja-JP" altLang="en-US" sz="4000" dirty="0"/>
              <a:t>観測と探査の歴史</a:t>
            </a:r>
            <a:endParaRPr kumimoji="1" lang="en-US" altLang="ja-JP" sz="4000" dirty="0"/>
          </a:p>
        </p:txBody>
      </p:sp>
      <p:cxnSp>
        <p:nvCxnSpPr>
          <p:cNvPr id="10" name="直線コネクタ 9">
            <a:extLst>
              <a:ext uri="{FF2B5EF4-FFF2-40B4-BE49-F238E27FC236}">
                <a16:creationId xmlns:a16="http://schemas.microsoft.com/office/drawing/2014/main" id="{16C02A04-A1F4-44E2-B69E-8FC3061D6081}"/>
              </a:ext>
            </a:extLst>
          </p:cNvPr>
          <p:cNvCxnSpPr/>
          <p:nvPr/>
        </p:nvCxnSpPr>
        <p:spPr>
          <a:xfrm>
            <a:off x="933994" y="2684417"/>
            <a:ext cx="4415246"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059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月の環境</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5155257"/>
          </a:xfrm>
          <a:prstGeom prst="rect">
            <a:avLst/>
          </a:prstGeom>
          <a:noFill/>
        </p:spPr>
        <p:txBody>
          <a:bodyPr wrap="square" rtlCol="0">
            <a:spAutoFit/>
          </a:bodyPr>
          <a:lstStyle/>
          <a:p>
            <a:r>
              <a:rPr kumimoji="1" lang="ja-JP" altLang="en-US" sz="2400" dirty="0"/>
              <a:t>・重力：地球の約</a:t>
            </a:r>
            <a:r>
              <a:rPr kumimoji="1" lang="en-US" altLang="ja-JP" sz="2400" dirty="0"/>
              <a:t>6</a:t>
            </a:r>
            <a:r>
              <a:rPr kumimoji="1" lang="ja-JP" altLang="en-US" sz="2400" dirty="0"/>
              <a:t>分の</a:t>
            </a:r>
            <a:r>
              <a:rPr kumimoji="1" lang="en-US" altLang="ja-JP" sz="2400" dirty="0"/>
              <a:t>1</a:t>
            </a:r>
          </a:p>
          <a:p>
            <a:endParaRPr kumimoji="1" lang="en-US" altLang="ja-JP" sz="2400" dirty="0"/>
          </a:p>
          <a:p>
            <a:r>
              <a:rPr kumimoji="1" lang="ja-JP" altLang="en-US" sz="2400" dirty="0"/>
              <a:t>・ほとんど大気がない</a:t>
            </a:r>
            <a:endParaRPr kumimoji="1" lang="en-US" altLang="ja-JP" sz="2400" dirty="0"/>
          </a:p>
          <a:p>
            <a:endParaRPr kumimoji="1" lang="en-US" altLang="ja-JP" sz="2400" dirty="0"/>
          </a:p>
          <a:p>
            <a:r>
              <a:rPr kumimoji="1" lang="ja-JP" altLang="en-US" sz="2400" dirty="0"/>
              <a:t>・昼夜の寒暖差が非常に大きい</a:t>
            </a:r>
            <a:endParaRPr kumimoji="1" lang="en-US" altLang="ja-JP" sz="2400" dirty="0"/>
          </a:p>
          <a:p>
            <a:endParaRPr kumimoji="1" lang="en-US" altLang="ja-JP" sz="1050" dirty="0"/>
          </a:p>
          <a:p>
            <a:r>
              <a:rPr kumimoji="1" lang="ja-JP" altLang="en-US" sz="2400" dirty="0"/>
              <a:t>　</a:t>
            </a:r>
            <a:r>
              <a:rPr kumimoji="1" lang="ja-JP" altLang="en-US" sz="2000" dirty="0"/>
              <a:t>月の赤道付近の観測では　昼：約</a:t>
            </a:r>
            <a:r>
              <a:rPr kumimoji="1" lang="en-US" altLang="ja-JP" sz="2000" dirty="0"/>
              <a:t>110</a:t>
            </a:r>
            <a:r>
              <a:rPr kumimoji="1" lang="ja-JP" altLang="en-US" sz="2000" dirty="0"/>
              <a:t>℃　夜：約</a:t>
            </a:r>
            <a:r>
              <a:rPr kumimoji="1" lang="en-US" altLang="ja-JP" sz="2000" dirty="0"/>
              <a:t>-170</a:t>
            </a:r>
            <a:r>
              <a:rPr kumimoji="1" lang="ja-JP" altLang="en-US" sz="2000" dirty="0"/>
              <a:t>℃</a:t>
            </a:r>
            <a:endParaRPr kumimoji="1" lang="en-US" altLang="ja-JP" sz="2000" dirty="0"/>
          </a:p>
          <a:p>
            <a:endParaRPr kumimoji="1" lang="en-US" altLang="ja-JP" sz="2400" dirty="0"/>
          </a:p>
          <a:p>
            <a:r>
              <a:rPr kumimoji="1" lang="ja-JP" altLang="en-US" sz="2400" dirty="0"/>
              <a:t>・月震（月の地震）：大きいものはほとんど発生しない</a:t>
            </a:r>
            <a:endParaRPr kumimoji="1" lang="en-US" altLang="ja-JP" sz="2400" dirty="0"/>
          </a:p>
          <a:p>
            <a:endParaRPr kumimoji="1" lang="en-US" altLang="ja-JP" sz="1050" dirty="0"/>
          </a:p>
          <a:p>
            <a:r>
              <a:rPr kumimoji="1" lang="ja-JP" altLang="en-US" sz="2400" dirty="0"/>
              <a:t>　</a:t>
            </a:r>
            <a:r>
              <a:rPr kumimoji="1" lang="en-US" altLang="ja-JP" sz="2000" dirty="0"/>
              <a:t>1969</a:t>
            </a:r>
            <a:r>
              <a:rPr kumimoji="1" lang="ja-JP" altLang="en-US" sz="2000" dirty="0"/>
              <a:t>年</a:t>
            </a:r>
            <a:r>
              <a:rPr kumimoji="1" lang="en-US" altLang="ja-JP" sz="2000" dirty="0"/>
              <a:t>~1977</a:t>
            </a:r>
            <a:r>
              <a:rPr kumimoji="1" lang="ja-JP" altLang="en-US" sz="2000" dirty="0"/>
              <a:t>年に得られたデータによると年平均約</a:t>
            </a:r>
            <a:r>
              <a:rPr kumimoji="1" lang="en-US" altLang="ja-JP" sz="2000" dirty="0"/>
              <a:t>500</a:t>
            </a:r>
            <a:r>
              <a:rPr kumimoji="1" lang="ja-JP" altLang="en-US" sz="2000" dirty="0"/>
              <a:t>回観測</a:t>
            </a:r>
            <a:endParaRPr kumimoji="1" lang="en-US" altLang="ja-JP" sz="2000" dirty="0"/>
          </a:p>
          <a:p>
            <a:r>
              <a:rPr kumimoji="1" lang="ja-JP" altLang="en-US" sz="2000" dirty="0"/>
              <a:t>　ほとんどがマグニチュード</a:t>
            </a:r>
            <a:r>
              <a:rPr kumimoji="1" lang="en-US" altLang="ja-JP" sz="2000" dirty="0"/>
              <a:t>3</a:t>
            </a:r>
            <a:r>
              <a:rPr kumimoji="1" lang="ja-JP" altLang="en-US" sz="2000" dirty="0"/>
              <a:t>以下</a:t>
            </a:r>
            <a:endParaRPr kumimoji="1" lang="en-US" altLang="ja-JP" sz="2000" dirty="0"/>
          </a:p>
          <a:p>
            <a:endParaRPr kumimoji="1" lang="en-US" altLang="ja-JP" sz="1200" dirty="0"/>
          </a:p>
          <a:p>
            <a:r>
              <a:rPr kumimoji="1" lang="ja-JP" altLang="en-US" sz="2400" dirty="0"/>
              <a:t>　　　この点だと地球より平和かも</a:t>
            </a:r>
            <a:endParaRPr kumimoji="1" lang="en-US" altLang="ja-JP" sz="2400" dirty="0"/>
          </a:p>
          <a:p>
            <a:r>
              <a:rPr kumimoji="1" lang="ja-JP" altLang="en-US" sz="2400" dirty="0"/>
              <a:t>　</a:t>
            </a:r>
            <a:endParaRPr kumimoji="1" lang="en-US" altLang="ja-JP" sz="2400" dirty="0"/>
          </a:p>
        </p:txBody>
      </p:sp>
      <p:pic>
        <p:nvPicPr>
          <p:cNvPr id="4" name="図 3">
            <a:extLst>
              <a:ext uri="{FF2B5EF4-FFF2-40B4-BE49-F238E27FC236}">
                <a16:creationId xmlns:a16="http://schemas.microsoft.com/office/drawing/2014/main" id="{B3DF563D-883E-4663-ACF6-2C9FD0F17B76}"/>
              </a:ext>
            </a:extLst>
          </p:cNvPr>
          <p:cNvPicPr>
            <a:picLocks noChangeAspect="1"/>
          </p:cNvPicPr>
          <p:nvPr/>
        </p:nvPicPr>
        <p:blipFill>
          <a:blip r:embed="rId3"/>
          <a:stretch>
            <a:fillRect/>
          </a:stretch>
        </p:blipFill>
        <p:spPr>
          <a:xfrm>
            <a:off x="578768" y="5546713"/>
            <a:ext cx="944962" cy="579170"/>
          </a:xfrm>
          <a:prstGeom prst="rect">
            <a:avLst/>
          </a:prstGeom>
        </p:spPr>
      </p:pic>
    </p:spTree>
    <p:extLst>
      <p:ext uri="{BB962C8B-B14F-4D97-AF65-F5344CB8AC3E}">
        <p14:creationId xmlns:p14="http://schemas.microsoft.com/office/powerpoint/2010/main" val="1022251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月の地名</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254000" y="6098875"/>
            <a:ext cx="8229600" cy="461665"/>
          </a:xfrm>
          <a:prstGeom prst="rect">
            <a:avLst/>
          </a:prstGeom>
          <a:noFill/>
        </p:spPr>
        <p:txBody>
          <a:bodyPr wrap="square" rtlCol="0">
            <a:spAutoFit/>
          </a:bodyPr>
          <a:lstStyle/>
          <a:p>
            <a:r>
              <a:rPr kumimoji="1" lang="ja-JP" altLang="en-US" sz="2400" dirty="0"/>
              <a:t>・国際天文学連合（</a:t>
            </a:r>
            <a:r>
              <a:rPr kumimoji="1" lang="en-US" altLang="ja-JP" sz="2400" dirty="0"/>
              <a:t>IAU</a:t>
            </a:r>
            <a:r>
              <a:rPr kumimoji="1" lang="ja-JP" altLang="en-US" sz="2400" dirty="0"/>
              <a:t>）によって決められた</a:t>
            </a:r>
            <a:endParaRPr kumimoji="1" lang="en-US" altLang="ja-JP" sz="2400" dirty="0"/>
          </a:p>
        </p:txBody>
      </p:sp>
      <p:pic>
        <p:nvPicPr>
          <p:cNvPr id="2" name="図 1">
            <a:extLst>
              <a:ext uri="{FF2B5EF4-FFF2-40B4-BE49-F238E27FC236}">
                <a16:creationId xmlns:a16="http://schemas.microsoft.com/office/drawing/2014/main" id="{BA4BE449-482D-4432-8C2E-31B2AE8F89CB}"/>
              </a:ext>
            </a:extLst>
          </p:cNvPr>
          <p:cNvPicPr>
            <a:picLocks noChangeAspect="1"/>
          </p:cNvPicPr>
          <p:nvPr/>
        </p:nvPicPr>
        <p:blipFill rotWithShape="1">
          <a:blip r:embed="rId3"/>
          <a:srcRect l="50863"/>
          <a:stretch/>
        </p:blipFill>
        <p:spPr>
          <a:xfrm>
            <a:off x="4640423" y="1425928"/>
            <a:ext cx="4171042" cy="4290627"/>
          </a:xfrm>
          <a:prstGeom prst="rect">
            <a:avLst/>
          </a:prstGeom>
        </p:spPr>
      </p:pic>
      <p:pic>
        <p:nvPicPr>
          <p:cNvPr id="4" name="図 3">
            <a:extLst>
              <a:ext uri="{FF2B5EF4-FFF2-40B4-BE49-F238E27FC236}">
                <a16:creationId xmlns:a16="http://schemas.microsoft.com/office/drawing/2014/main" id="{E4E78F5D-1ABB-4840-BBC5-95FAB90DBDC0}"/>
              </a:ext>
            </a:extLst>
          </p:cNvPr>
          <p:cNvPicPr>
            <a:picLocks noChangeAspect="1"/>
          </p:cNvPicPr>
          <p:nvPr/>
        </p:nvPicPr>
        <p:blipFill rotWithShape="1">
          <a:blip r:embed="rId4"/>
          <a:srcRect t="1147" b="-1147"/>
          <a:stretch/>
        </p:blipFill>
        <p:spPr>
          <a:xfrm>
            <a:off x="254000" y="1425928"/>
            <a:ext cx="4340390" cy="4340390"/>
          </a:xfrm>
          <a:prstGeom prst="rect">
            <a:avLst/>
          </a:prstGeom>
        </p:spPr>
      </p:pic>
      <p:sp>
        <p:nvSpPr>
          <p:cNvPr id="7" name="テキスト ボックス 6">
            <a:extLst>
              <a:ext uri="{FF2B5EF4-FFF2-40B4-BE49-F238E27FC236}">
                <a16:creationId xmlns:a16="http://schemas.microsoft.com/office/drawing/2014/main" id="{457A87FD-8B1C-4F2D-A4AA-3EB3E28FD9CE}"/>
              </a:ext>
            </a:extLst>
          </p:cNvPr>
          <p:cNvSpPr txBox="1"/>
          <p:nvPr/>
        </p:nvSpPr>
        <p:spPr>
          <a:xfrm>
            <a:off x="2081605" y="5727532"/>
            <a:ext cx="2721685" cy="215444"/>
          </a:xfrm>
          <a:prstGeom prst="rect">
            <a:avLst/>
          </a:prstGeom>
          <a:noFill/>
        </p:spPr>
        <p:txBody>
          <a:bodyPr wrap="square">
            <a:spAutoFit/>
          </a:bodyPr>
          <a:lstStyle/>
          <a:p>
            <a:r>
              <a:rPr lang="en-US" altLang="ja-JP" sz="800" dirty="0"/>
              <a:t>http://www2s.biglobe.ne.jp/~yoss/moon/moonmap.html</a:t>
            </a:r>
            <a:endParaRPr lang="ja-JP" altLang="en-US" sz="800" dirty="0"/>
          </a:p>
        </p:txBody>
      </p:sp>
      <p:sp>
        <p:nvSpPr>
          <p:cNvPr id="9" name="テキスト ボックス 8">
            <a:extLst>
              <a:ext uri="{FF2B5EF4-FFF2-40B4-BE49-F238E27FC236}">
                <a16:creationId xmlns:a16="http://schemas.microsoft.com/office/drawing/2014/main" id="{40AFD28F-D94D-4866-9A2E-F10365DA6F0F}"/>
              </a:ext>
            </a:extLst>
          </p:cNvPr>
          <p:cNvSpPr txBox="1"/>
          <p:nvPr/>
        </p:nvSpPr>
        <p:spPr>
          <a:xfrm>
            <a:off x="5225526" y="5727532"/>
            <a:ext cx="3673737" cy="215444"/>
          </a:xfrm>
          <a:prstGeom prst="rect">
            <a:avLst/>
          </a:prstGeom>
          <a:noFill/>
        </p:spPr>
        <p:txBody>
          <a:bodyPr wrap="square">
            <a:spAutoFit/>
          </a:bodyPr>
          <a:lstStyle/>
          <a:p>
            <a:r>
              <a:rPr lang="en-US" altLang="ja-JP" sz="800" dirty="0"/>
              <a:t>https://www.aist.go.jp/aist_j/press_release/pr2012/pr20121029/pr20121029.html</a:t>
            </a:r>
            <a:endParaRPr lang="ja-JP" altLang="en-US" sz="800" dirty="0"/>
          </a:p>
        </p:txBody>
      </p:sp>
    </p:spTree>
    <p:extLst>
      <p:ext uri="{BB962C8B-B14F-4D97-AF65-F5344CB8AC3E}">
        <p14:creationId xmlns:p14="http://schemas.microsoft.com/office/powerpoint/2010/main" val="134232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月の観測史</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6" y="1528353"/>
            <a:ext cx="9603999" cy="5940088"/>
          </a:xfrm>
          <a:prstGeom prst="rect">
            <a:avLst/>
          </a:prstGeom>
          <a:noFill/>
        </p:spPr>
        <p:txBody>
          <a:bodyPr wrap="square" rtlCol="0">
            <a:spAutoFit/>
          </a:bodyPr>
          <a:lstStyle/>
          <a:p>
            <a:r>
              <a:rPr kumimoji="1" lang="ja-JP" altLang="en-US" sz="2400" dirty="0"/>
              <a:t>・ガリレオ・ガリレイ（</a:t>
            </a:r>
            <a:r>
              <a:rPr kumimoji="1" lang="en-US" altLang="ja-JP" sz="2400" dirty="0"/>
              <a:t>1564~1642</a:t>
            </a:r>
            <a:r>
              <a:rPr kumimoji="1" lang="ja-JP" altLang="en-US" sz="2400" dirty="0"/>
              <a:t>）</a:t>
            </a:r>
            <a:endParaRPr kumimoji="1" lang="en-US" altLang="ja-JP" sz="2400" dirty="0"/>
          </a:p>
          <a:p>
            <a:r>
              <a:rPr kumimoji="1" lang="ja-JP" altLang="en-US" sz="2400" dirty="0"/>
              <a:t>　</a:t>
            </a:r>
            <a:r>
              <a:rPr kumimoji="1" lang="ja-JP" altLang="en-US" sz="2000" dirty="0"/>
              <a:t>最初に望遠鏡での観測結果を残した</a:t>
            </a:r>
            <a:endParaRPr kumimoji="1" lang="en-US" altLang="ja-JP" sz="2000" dirty="0"/>
          </a:p>
          <a:p>
            <a:endParaRPr kumimoji="1" lang="en-US" altLang="ja-JP" sz="1400" dirty="0"/>
          </a:p>
          <a:p>
            <a:r>
              <a:rPr kumimoji="1" lang="ja-JP" altLang="en-US" sz="2400" dirty="0"/>
              <a:t>→</a:t>
            </a:r>
            <a:r>
              <a:rPr kumimoji="1" lang="en-US" altLang="ja-JP" sz="2400" dirty="0"/>
              <a:t>『</a:t>
            </a:r>
            <a:r>
              <a:rPr kumimoji="1" lang="ja-JP" altLang="en-US" sz="2400" dirty="0"/>
              <a:t>星界の報告</a:t>
            </a:r>
            <a:r>
              <a:rPr kumimoji="1" lang="en-US" altLang="ja-JP" sz="2400" dirty="0"/>
              <a:t>』</a:t>
            </a:r>
            <a:endParaRPr kumimoji="1" lang="en-US" altLang="ja-JP" dirty="0"/>
          </a:p>
          <a:p>
            <a:r>
              <a:rPr kumimoji="1" lang="en-US" altLang="ja-JP" sz="2000" dirty="0"/>
              <a:t>	</a:t>
            </a:r>
            <a:r>
              <a:rPr kumimoji="1" lang="ja-JP" altLang="en-US" sz="2000" dirty="0"/>
              <a:t>・月は平らではなく起伏に富んでいる</a:t>
            </a:r>
            <a:endParaRPr kumimoji="1" lang="en-US" altLang="ja-JP" sz="2000" dirty="0"/>
          </a:p>
          <a:p>
            <a:r>
              <a:rPr kumimoji="1" lang="en-US" altLang="ja-JP" sz="2000" dirty="0"/>
              <a:t>	</a:t>
            </a:r>
            <a:r>
              <a:rPr kumimoji="1" lang="ja-JP" altLang="en-US" sz="2000" dirty="0"/>
              <a:t>・いたるところにくぼみがある</a:t>
            </a:r>
            <a:endParaRPr kumimoji="1" lang="en-US" altLang="ja-JP" sz="2000" dirty="0"/>
          </a:p>
          <a:p>
            <a:r>
              <a:rPr kumimoji="1" lang="en-US" altLang="ja-JP" sz="2000" dirty="0"/>
              <a:t>	</a:t>
            </a:r>
            <a:r>
              <a:rPr kumimoji="1" lang="ja-JP" altLang="en-US" sz="2000" dirty="0"/>
              <a:t>・特に高地は起伏に富みくぼみが多い</a:t>
            </a:r>
            <a:endParaRPr kumimoji="1" lang="en-US" altLang="ja-JP" sz="2000" dirty="0"/>
          </a:p>
          <a:p>
            <a:r>
              <a:rPr kumimoji="1" lang="en-US" altLang="ja-JP" sz="2000" dirty="0"/>
              <a:t>	</a:t>
            </a:r>
            <a:r>
              <a:rPr kumimoji="1" lang="ja-JP" altLang="en-US" sz="2000" dirty="0"/>
              <a:t>・海は暗く平らでくぼみも少ない</a:t>
            </a:r>
            <a:r>
              <a:rPr kumimoji="1" lang="en-US" altLang="ja-JP" sz="2000" dirty="0"/>
              <a:t>	</a:t>
            </a:r>
          </a:p>
          <a:p>
            <a:endParaRPr kumimoji="1" lang="en-US" altLang="ja-JP" sz="2000" dirty="0"/>
          </a:p>
          <a:p>
            <a:pPr>
              <a:lnSpc>
                <a:spcPct val="150000"/>
              </a:lnSpc>
            </a:pPr>
            <a:r>
              <a:rPr kumimoji="1" lang="ja-JP" altLang="en-US" sz="2000" dirty="0"/>
              <a:t>しかし</a:t>
            </a:r>
            <a:r>
              <a:rPr kumimoji="1" lang="en-US" altLang="ja-JP" sz="2000" dirty="0"/>
              <a:t>17,18</a:t>
            </a:r>
            <a:r>
              <a:rPr kumimoji="1" lang="ja-JP" altLang="en-US" sz="2000" dirty="0"/>
              <a:t>世紀は望遠鏡の未発達等により研究進まず</a:t>
            </a:r>
            <a:endParaRPr kumimoji="1" lang="en-US" altLang="ja-JP" sz="2000" dirty="0"/>
          </a:p>
          <a:p>
            <a:pPr>
              <a:lnSpc>
                <a:spcPct val="150000"/>
              </a:lnSpc>
            </a:pPr>
            <a:r>
              <a:rPr kumimoji="1" lang="ja-JP" altLang="en-US" sz="2400" dirty="0"/>
              <a:t>→</a:t>
            </a:r>
            <a:r>
              <a:rPr kumimoji="1" lang="en-US" altLang="ja-JP" sz="2000" dirty="0"/>
              <a:t>19</a:t>
            </a:r>
            <a:r>
              <a:rPr kumimoji="1" lang="ja-JP" altLang="en-US" sz="2000" dirty="0"/>
              <a:t>世紀から急速に改良されはじめる</a:t>
            </a:r>
            <a:endParaRPr kumimoji="1" lang="en-US" altLang="ja-JP" sz="2400" dirty="0"/>
          </a:p>
          <a:p>
            <a:pPr>
              <a:lnSpc>
                <a:spcPct val="150000"/>
              </a:lnSpc>
            </a:pPr>
            <a:r>
              <a:rPr kumimoji="1" lang="ja-JP" altLang="en-US" sz="2400" dirty="0"/>
              <a:t>→</a:t>
            </a:r>
            <a:r>
              <a:rPr kumimoji="1" lang="en-US" altLang="ja-JP" sz="2000" dirty="0"/>
              <a:t>20</a:t>
            </a:r>
            <a:r>
              <a:rPr kumimoji="1" lang="ja-JP" altLang="en-US" sz="2000" dirty="0"/>
              <a:t>世紀前半は月が近すぎて興味持たれず研究は下火</a:t>
            </a:r>
            <a:endParaRPr kumimoji="1" lang="en-US" altLang="ja-JP" sz="2400" dirty="0"/>
          </a:p>
          <a:p>
            <a:pPr>
              <a:lnSpc>
                <a:spcPct val="150000"/>
              </a:lnSpc>
            </a:pPr>
            <a:r>
              <a:rPr kumimoji="1" lang="ja-JP" altLang="en-US" sz="2400" dirty="0"/>
              <a:t>→</a:t>
            </a:r>
            <a:r>
              <a:rPr kumimoji="1" lang="en-US" altLang="ja-JP" sz="2400" dirty="0"/>
              <a:t>1960</a:t>
            </a:r>
            <a:r>
              <a:rPr kumimoji="1" lang="ja-JP" altLang="en-US" sz="2400" dirty="0"/>
              <a:t>年代、</a:t>
            </a:r>
            <a:r>
              <a:rPr kumimoji="1" lang="ja-JP" altLang="en-US" sz="2400" dirty="0">
                <a:solidFill>
                  <a:srgbClr val="CC6600"/>
                </a:solidFill>
              </a:rPr>
              <a:t>アポロ計画</a:t>
            </a:r>
            <a:r>
              <a:rPr kumimoji="1" lang="ja-JP" altLang="en-US" sz="2400" dirty="0"/>
              <a:t>の予備調査で観測、研究が進められる</a:t>
            </a:r>
            <a:endParaRPr kumimoji="1" lang="en-US" altLang="ja-JP" sz="2400" dirty="0"/>
          </a:p>
          <a:p>
            <a:r>
              <a:rPr kumimoji="1" lang="ja-JP" altLang="en-US" sz="2400" dirty="0"/>
              <a:t>　　</a:t>
            </a:r>
            <a:endParaRPr kumimoji="1" lang="en-US" altLang="ja-JP" sz="2400" dirty="0"/>
          </a:p>
          <a:p>
            <a:r>
              <a:rPr kumimoji="1" lang="ja-JP" altLang="en-US" sz="2000" dirty="0"/>
              <a:t>　　　　</a:t>
            </a:r>
            <a:endParaRPr kumimoji="1" lang="en-US" altLang="ja-JP" sz="2800" dirty="0"/>
          </a:p>
        </p:txBody>
      </p:sp>
      <p:pic>
        <p:nvPicPr>
          <p:cNvPr id="4" name="図 3">
            <a:extLst>
              <a:ext uri="{FF2B5EF4-FFF2-40B4-BE49-F238E27FC236}">
                <a16:creationId xmlns:a16="http://schemas.microsoft.com/office/drawing/2014/main" id="{B6B8F2B6-78D6-4935-9749-A609FF1FE756}"/>
              </a:ext>
            </a:extLst>
          </p:cNvPr>
          <p:cNvPicPr>
            <a:picLocks noChangeAspect="1"/>
          </p:cNvPicPr>
          <p:nvPr/>
        </p:nvPicPr>
        <p:blipFill>
          <a:blip r:embed="rId2"/>
          <a:stretch>
            <a:fillRect/>
          </a:stretch>
        </p:blipFill>
        <p:spPr>
          <a:xfrm>
            <a:off x="6768387" y="1433998"/>
            <a:ext cx="2076450" cy="3790950"/>
          </a:xfrm>
          <a:prstGeom prst="rect">
            <a:avLst/>
          </a:prstGeom>
        </p:spPr>
      </p:pic>
      <p:sp>
        <p:nvSpPr>
          <p:cNvPr id="2" name="テキスト ボックス 1">
            <a:extLst>
              <a:ext uri="{FF2B5EF4-FFF2-40B4-BE49-F238E27FC236}">
                <a16:creationId xmlns:a16="http://schemas.microsoft.com/office/drawing/2014/main" id="{7CDE44DE-9016-441F-8667-EA0E8E2169BC}"/>
              </a:ext>
            </a:extLst>
          </p:cNvPr>
          <p:cNvSpPr txBox="1"/>
          <p:nvPr/>
        </p:nvSpPr>
        <p:spPr>
          <a:xfrm>
            <a:off x="7611036" y="5163114"/>
            <a:ext cx="1489934" cy="246221"/>
          </a:xfrm>
          <a:prstGeom prst="rect">
            <a:avLst/>
          </a:prstGeom>
          <a:noFill/>
        </p:spPr>
        <p:txBody>
          <a:bodyPr wrap="square" rtlCol="0">
            <a:spAutoFit/>
          </a:bodyPr>
          <a:lstStyle/>
          <a:p>
            <a:r>
              <a:rPr kumimoji="1" lang="ja-JP" altLang="en-US" sz="1000" dirty="0"/>
              <a:t>「星界の報告」より</a:t>
            </a:r>
          </a:p>
        </p:txBody>
      </p:sp>
    </p:spTree>
    <p:extLst>
      <p:ext uri="{BB962C8B-B14F-4D97-AF65-F5344CB8AC3E}">
        <p14:creationId xmlns:p14="http://schemas.microsoft.com/office/powerpoint/2010/main" val="24463852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アポロ計画</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5086008"/>
          </a:xfrm>
          <a:prstGeom prst="rect">
            <a:avLst/>
          </a:prstGeom>
          <a:noFill/>
        </p:spPr>
        <p:txBody>
          <a:bodyPr wrap="square" rtlCol="0">
            <a:spAutoFit/>
          </a:bodyPr>
          <a:lstStyle/>
          <a:p>
            <a:r>
              <a:rPr kumimoji="1" lang="ja-JP" altLang="en-US" sz="2400" dirty="0"/>
              <a:t>・有人宇宙船を月軌道上にのせる計画</a:t>
            </a:r>
            <a:endParaRPr kumimoji="1" lang="en-US" altLang="ja-JP" sz="2400" dirty="0"/>
          </a:p>
          <a:p>
            <a:endParaRPr kumimoji="1" lang="en-US" altLang="ja-JP" sz="1050" dirty="0"/>
          </a:p>
          <a:p>
            <a:r>
              <a:rPr kumimoji="1" lang="ja-JP" altLang="en-US" sz="2400" dirty="0"/>
              <a:t>→人類初の月への有人宇宙飛行計画に変更</a:t>
            </a:r>
            <a:endParaRPr kumimoji="1" lang="en-US" altLang="ja-JP" sz="2400" dirty="0"/>
          </a:p>
          <a:p>
            <a:endParaRPr kumimoji="1" lang="en-US" altLang="ja-JP" sz="1050" dirty="0"/>
          </a:p>
          <a:p>
            <a:r>
              <a:rPr kumimoji="1" lang="ja-JP" altLang="en-US" sz="2400" dirty="0"/>
              <a:t>→</a:t>
            </a:r>
            <a:r>
              <a:rPr kumimoji="1" lang="en-US" altLang="ja-JP" sz="2400" dirty="0"/>
              <a:t>17</a:t>
            </a:r>
            <a:r>
              <a:rPr kumimoji="1" lang="ja-JP" altLang="en-US" sz="2400" dirty="0"/>
              <a:t>号までで計</a:t>
            </a:r>
            <a:r>
              <a:rPr kumimoji="1" lang="en-US" altLang="ja-JP" sz="2400" dirty="0"/>
              <a:t>12</a:t>
            </a:r>
            <a:r>
              <a:rPr kumimoji="1" lang="ja-JP" altLang="en-US" sz="2400" dirty="0"/>
              <a:t>人の宇宙飛行士を月面に送る</a:t>
            </a:r>
            <a:endParaRPr kumimoji="1" lang="en-US" altLang="ja-JP" sz="2400" dirty="0"/>
          </a:p>
          <a:p>
            <a:endParaRPr kumimoji="1" lang="en-US" altLang="ja-JP" sz="2400" dirty="0"/>
          </a:p>
          <a:p>
            <a:r>
              <a:rPr kumimoji="1" lang="ja-JP" altLang="en-US" sz="2400" dirty="0"/>
              <a:t>・</a:t>
            </a:r>
            <a:r>
              <a:rPr kumimoji="1" lang="ja-JP" altLang="en-US" sz="2400" b="1" dirty="0"/>
              <a:t>アポロ</a:t>
            </a:r>
            <a:r>
              <a:rPr kumimoji="1" lang="en-US" altLang="ja-JP" sz="2400" b="1" dirty="0"/>
              <a:t>11</a:t>
            </a:r>
            <a:r>
              <a:rPr kumimoji="1" lang="ja-JP" altLang="en-US" sz="2400" b="1" dirty="0"/>
              <a:t>号</a:t>
            </a:r>
            <a:r>
              <a:rPr kumimoji="1" lang="ja-JP" altLang="en-US" sz="2000" dirty="0"/>
              <a:t>（</a:t>
            </a:r>
            <a:r>
              <a:rPr kumimoji="1" lang="en-US" altLang="ja-JP" sz="2000" dirty="0"/>
              <a:t>1969/7/16</a:t>
            </a:r>
            <a:r>
              <a:rPr kumimoji="1" lang="ja-JP" altLang="en-US" sz="2000" dirty="0"/>
              <a:t>地球発、</a:t>
            </a:r>
            <a:r>
              <a:rPr kumimoji="1" lang="en-US" altLang="ja-JP" sz="2000" dirty="0"/>
              <a:t>1969/7/20</a:t>
            </a:r>
            <a:r>
              <a:rPr kumimoji="1" lang="ja-JP" altLang="en-US" sz="2000" dirty="0"/>
              <a:t>月着）</a:t>
            </a:r>
            <a:endParaRPr kumimoji="1" lang="en-US" altLang="ja-JP" sz="2000" b="1" dirty="0"/>
          </a:p>
          <a:p>
            <a:r>
              <a:rPr kumimoji="1" lang="ja-JP" altLang="en-US" sz="2400" dirty="0"/>
              <a:t>　</a:t>
            </a:r>
            <a:r>
              <a:rPr kumimoji="1" lang="ja-JP" altLang="en-US" sz="2000" dirty="0"/>
              <a:t>月着陸船「イーグル」で「静かの海」に着陸</a:t>
            </a:r>
            <a:endParaRPr kumimoji="1" lang="en-US" altLang="ja-JP" sz="2000" dirty="0"/>
          </a:p>
          <a:p>
            <a:endParaRPr kumimoji="1" lang="en-US" altLang="ja-JP" sz="1050" dirty="0"/>
          </a:p>
          <a:p>
            <a:r>
              <a:rPr kumimoji="1" lang="ja-JP" altLang="en-US" sz="2400" dirty="0"/>
              <a:t>→</a:t>
            </a:r>
            <a:r>
              <a:rPr kumimoji="1" lang="ja-JP" altLang="en-US" sz="2400" b="1" dirty="0">
                <a:solidFill>
                  <a:srgbClr val="CC6600"/>
                </a:solidFill>
              </a:rPr>
              <a:t>人類が初めて地球以外の天体に到達！</a:t>
            </a:r>
            <a:endParaRPr kumimoji="1" lang="en-US" altLang="ja-JP" sz="2400" b="1" dirty="0">
              <a:solidFill>
                <a:srgbClr val="CC6600"/>
              </a:solidFill>
            </a:endParaRPr>
          </a:p>
          <a:p>
            <a:endParaRPr kumimoji="1" lang="en-US" altLang="ja-JP" sz="1050" b="1" dirty="0"/>
          </a:p>
          <a:p>
            <a:r>
              <a:rPr kumimoji="1" lang="ja-JP" altLang="en-US" sz="2400" b="1" dirty="0"/>
              <a:t>　</a:t>
            </a:r>
            <a:r>
              <a:rPr kumimoji="1" lang="ja-JP" altLang="en-US" sz="2000" dirty="0"/>
              <a:t>月の石などの資料を収集</a:t>
            </a:r>
            <a:endParaRPr kumimoji="1" lang="en-US" altLang="ja-JP" sz="2000" dirty="0"/>
          </a:p>
          <a:p>
            <a:endParaRPr kumimoji="1" lang="en-US" altLang="ja-JP" sz="1050" dirty="0"/>
          </a:p>
          <a:p>
            <a:r>
              <a:rPr kumimoji="1" lang="ja-JP" altLang="en-US" sz="2000" dirty="0"/>
              <a:t>　</a:t>
            </a:r>
            <a:r>
              <a:rPr kumimoji="1" lang="en-US" altLang="ja-JP" sz="2000" dirty="0"/>
              <a:t> </a:t>
            </a:r>
            <a:r>
              <a:rPr kumimoji="1" lang="ja-JP" altLang="en-US" sz="2000" dirty="0"/>
              <a:t>地震計設置</a:t>
            </a:r>
            <a:endParaRPr kumimoji="1" lang="en-US" altLang="ja-JP" sz="2000" dirty="0"/>
          </a:p>
          <a:p>
            <a:r>
              <a:rPr kumimoji="1" lang="ja-JP" altLang="en-US" sz="2000" dirty="0"/>
              <a:t>　 →現在のところ月震のデータはアポロ計画に</a:t>
            </a:r>
            <a:endParaRPr kumimoji="1" lang="en-US" altLang="ja-JP" sz="2000" dirty="0"/>
          </a:p>
          <a:p>
            <a:r>
              <a:rPr kumimoji="1" lang="ja-JP" altLang="en-US" sz="2000" dirty="0"/>
              <a:t>　 よるものだけ</a:t>
            </a:r>
            <a:endParaRPr kumimoji="1" lang="en-US" altLang="ja-JP" sz="2000" dirty="0"/>
          </a:p>
          <a:p>
            <a:r>
              <a:rPr kumimoji="1" lang="ja-JP" altLang="en-US" sz="2000" dirty="0"/>
              <a:t>　</a:t>
            </a:r>
            <a:endParaRPr kumimoji="1" lang="en-US" altLang="ja-JP" sz="2800" dirty="0"/>
          </a:p>
        </p:txBody>
      </p:sp>
      <p:pic>
        <p:nvPicPr>
          <p:cNvPr id="2" name="図 1">
            <a:extLst>
              <a:ext uri="{FF2B5EF4-FFF2-40B4-BE49-F238E27FC236}">
                <a16:creationId xmlns:a16="http://schemas.microsoft.com/office/drawing/2014/main" id="{BF7F6E24-EF49-4E8F-AC45-A896D0598F8A}"/>
              </a:ext>
            </a:extLst>
          </p:cNvPr>
          <p:cNvPicPr>
            <a:picLocks noChangeAspect="1"/>
          </p:cNvPicPr>
          <p:nvPr/>
        </p:nvPicPr>
        <p:blipFill>
          <a:blip r:embed="rId3"/>
          <a:stretch>
            <a:fillRect/>
          </a:stretch>
        </p:blipFill>
        <p:spPr>
          <a:xfrm>
            <a:off x="6180053" y="3947360"/>
            <a:ext cx="2644776" cy="2667001"/>
          </a:xfrm>
          <a:prstGeom prst="rect">
            <a:avLst/>
          </a:prstGeom>
        </p:spPr>
      </p:pic>
      <p:sp>
        <p:nvSpPr>
          <p:cNvPr id="6" name="テキスト ボックス 5">
            <a:extLst>
              <a:ext uri="{FF2B5EF4-FFF2-40B4-BE49-F238E27FC236}">
                <a16:creationId xmlns:a16="http://schemas.microsoft.com/office/drawing/2014/main" id="{23E67777-8A7C-4CC7-9386-A6A4B8F111D7}"/>
              </a:ext>
            </a:extLst>
          </p:cNvPr>
          <p:cNvSpPr txBox="1"/>
          <p:nvPr/>
        </p:nvSpPr>
        <p:spPr>
          <a:xfrm>
            <a:off x="6320117" y="6614361"/>
            <a:ext cx="2565699" cy="215444"/>
          </a:xfrm>
          <a:prstGeom prst="rect">
            <a:avLst/>
          </a:prstGeom>
          <a:noFill/>
        </p:spPr>
        <p:txBody>
          <a:bodyPr wrap="square">
            <a:spAutoFit/>
          </a:bodyPr>
          <a:lstStyle/>
          <a:p>
            <a:r>
              <a:rPr lang="en-US" altLang="ja-JP" sz="800" dirty="0"/>
              <a:t>https://commons.wikimedia.org/wiki/File:Apollo-PSE.jpg</a:t>
            </a:r>
            <a:endParaRPr lang="ja-JP" altLang="en-US" sz="800" dirty="0"/>
          </a:p>
        </p:txBody>
      </p:sp>
    </p:spTree>
    <p:extLst>
      <p:ext uri="{BB962C8B-B14F-4D97-AF65-F5344CB8AC3E}">
        <p14:creationId xmlns:p14="http://schemas.microsoft.com/office/powerpoint/2010/main" val="3466639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日本の月探査機</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11020" y="1528353"/>
            <a:ext cx="8316997" cy="5116785"/>
          </a:xfrm>
          <a:prstGeom prst="rect">
            <a:avLst/>
          </a:prstGeom>
          <a:noFill/>
        </p:spPr>
        <p:txBody>
          <a:bodyPr wrap="square" rtlCol="0">
            <a:spAutoFit/>
          </a:bodyPr>
          <a:lstStyle/>
          <a:p>
            <a:r>
              <a:rPr kumimoji="1" lang="ja-JP" altLang="en-US" sz="2400" dirty="0"/>
              <a:t>・</a:t>
            </a:r>
            <a:r>
              <a:rPr kumimoji="1" lang="ja-JP" altLang="en-US" sz="2400" b="1" dirty="0"/>
              <a:t>「ひてん」</a:t>
            </a:r>
            <a:r>
              <a:rPr kumimoji="1" lang="ja-JP" altLang="en-US" sz="2000" dirty="0"/>
              <a:t>（</a:t>
            </a:r>
            <a:r>
              <a:rPr kumimoji="1" lang="en-US" altLang="ja-JP" sz="2000" dirty="0"/>
              <a:t>1990</a:t>
            </a:r>
            <a:r>
              <a:rPr kumimoji="1" lang="ja-JP" altLang="en-US" sz="2000" dirty="0"/>
              <a:t>年打ち上げ）</a:t>
            </a:r>
            <a:endParaRPr kumimoji="1" lang="en-US" altLang="ja-JP" sz="2000" dirty="0"/>
          </a:p>
          <a:p>
            <a:r>
              <a:rPr kumimoji="1" lang="ja-JP" altLang="en-US" sz="2400" dirty="0"/>
              <a:t>　</a:t>
            </a:r>
            <a:r>
              <a:rPr kumimoji="1" lang="ja-JP" altLang="en-US" sz="2000" dirty="0"/>
              <a:t>日本で初めて月に行った探査機</a:t>
            </a:r>
            <a:endParaRPr kumimoji="1" lang="en-US" altLang="ja-JP" sz="2400" dirty="0"/>
          </a:p>
          <a:p>
            <a:endParaRPr kumimoji="1" lang="en-US" altLang="ja-JP" sz="2400" dirty="0"/>
          </a:p>
          <a:p>
            <a:r>
              <a:rPr kumimoji="1" lang="ja-JP" altLang="en-US" sz="2400" dirty="0"/>
              <a:t>・</a:t>
            </a:r>
            <a:r>
              <a:rPr kumimoji="1" lang="ja-JP" altLang="en-US" sz="2400" b="1" dirty="0"/>
              <a:t>「かぐや」</a:t>
            </a:r>
            <a:r>
              <a:rPr kumimoji="1" lang="ja-JP" altLang="en-US" sz="2000" dirty="0"/>
              <a:t>（</a:t>
            </a:r>
            <a:r>
              <a:rPr kumimoji="1" lang="en-US" altLang="ja-JP" sz="2000" dirty="0"/>
              <a:t>2007</a:t>
            </a:r>
            <a:r>
              <a:rPr kumimoji="1" lang="ja-JP" altLang="en-US" sz="2000" dirty="0"/>
              <a:t>年打ち上げ）</a:t>
            </a:r>
            <a:endParaRPr kumimoji="1" lang="en-US" altLang="ja-JP" sz="2000" dirty="0"/>
          </a:p>
          <a:p>
            <a:r>
              <a:rPr kumimoji="1" lang="ja-JP" altLang="en-US" sz="2400" dirty="0"/>
              <a:t>　</a:t>
            </a:r>
            <a:r>
              <a:rPr kumimoji="1" lang="ja-JP" altLang="en-US" sz="2000" dirty="0"/>
              <a:t>日本初の大型月探査機</a:t>
            </a:r>
            <a:endParaRPr kumimoji="1" lang="en-US" altLang="ja-JP" sz="2000" dirty="0"/>
          </a:p>
          <a:p>
            <a:r>
              <a:rPr kumimoji="1" lang="en-US" altLang="ja-JP" sz="2000" dirty="0"/>
              <a:t> </a:t>
            </a:r>
            <a:r>
              <a:rPr kumimoji="1" lang="ja-JP" altLang="en-US" sz="2000" dirty="0"/>
              <a:t>　月の起源と進化の解明のための科学データ取得</a:t>
            </a:r>
            <a:endParaRPr kumimoji="1" lang="en-US" altLang="ja-JP" sz="2000" dirty="0"/>
          </a:p>
          <a:p>
            <a:r>
              <a:rPr kumimoji="1" lang="ja-JP" altLang="en-US" sz="2000" dirty="0"/>
              <a:t>　 </a:t>
            </a:r>
            <a:endParaRPr kumimoji="1" lang="en-US" altLang="ja-JP" sz="2000" dirty="0"/>
          </a:p>
          <a:p>
            <a:r>
              <a:rPr kumimoji="1" lang="ja-JP" altLang="en-US" sz="2000" dirty="0"/>
              <a:t>　・</a:t>
            </a:r>
            <a:r>
              <a:rPr kumimoji="1" lang="ja-JP" altLang="en-US" sz="2000" b="1" dirty="0"/>
              <a:t>月の科学</a:t>
            </a:r>
            <a:r>
              <a:rPr kumimoji="1" lang="ja-JP" altLang="en-US" sz="2000" dirty="0"/>
              <a:t>：月の成り立ちに迫る</a:t>
            </a:r>
            <a:endParaRPr kumimoji="1" lang="en-US" altLang="ja-JP" sz="2000" dirty="0"/>
          </a:p>
          <a:p>
            <a:r>
              <a:rPr kumimoji="1" lang="ja-JP" altLang="en-US" sz="2000" dirty="0"/>
              <a:t>　・</a:t>
            </a:r>
            <a:r>
              <a:rPr kumimoji="1" lang="ja-JP" altLang="en-US" sz="2000" b="1" dirty="0"/>
              <a:t>月での科学</a:t>
            </a:r>
            <a:r>
              <a:rPr kumimoji="1" lang="ja-JP" altLang="en-US" sz="2000" dirty="0"/>
              <a:t>：月の環境を調べる</a:t>
            </a:r>
            <a:endParaRPr kumimoji="1" lang="en-US" altLang="ja-JP" sz="2000" dirty="0"/>
          </a:p>
          <a:p>
            <a:r>
              <a:rPr kumimoji="1" lang="ja-JP" altLang="en-US" sz="2000" dirty="0"/>
              <a:t>　・</a:t>
            </a:r>
            <a:r>
              <a:rPr kumimoji="1" lang="ja-JP" altLang="en-US" sz="2000" b="1" dirty="0"/>
              <a:t>月からの科学</a:t>
            </a:r>
            <a:r>
              <a:rPr kumimoji="1" lang="ja-JP" altLang="en-US" sz="2000" dirty="0"/>
              <a:t>：月から宇宙を探る</a:t>
            </a:r>
            <a:endParaRPr kumimoji="1" lang="en-US" altLang="ja-JP" sz="2400" dirty="0"/>
          </a:p>
          <a:p>
            <a:endParaRPr kumimoji="1" lang="en-US" altLang="ja-JP" sz="1050" dirty="0"/>
          </a:p>
          <a:p>
            <a:r>
              <a:rPr kumimoji="1" lang="ja-JP" altLang="en-US" sz="2000" dirty="0">
                <a:solidFill>
                  <a:srgbClr val="CC6600"/>
                </a:solidFill>
              </a:rPr>
              <a:t>→マントル物質が露出している可能性のある地域をピックアップ</a:t>
            </a:r>
            <a:endParaRPr kumimoji="1" lang="en-US" altLang="ja-JP" sz="2000" dirty="0">
              <a:solidFill>
                <a:srgbClr val="CC6600"/>
              </a:solidFill>
            </a:endParaRPr>
          </a:p>
          <a:p>
            <a:endParaRPr kumimoji="1" lang="en-US" altLang="ja-JP" sz="2400" dirty="0"/>
          </a:p>
          <a:p>
            <a:r>
              <a:rPr kumimoji="1" lang="ja-JP" altLang="en-US" sz="2400" dirty="0"/>
              <a:t>・</a:t>
            </a:r>
            <a:r>
              <a:rPr kumimoji="1" lang="ja-JP" altLang="en-US" sz="2400" b="1" dirty="0"/>
              <a:t>「</a:t>
            </a:r>
            <a:r>
              <a:rPr kumimoji="1" lang="en-US" altLang="ja-JP" sz="2800" b="1" dirty="0"/>
              <a:t>SLIM</a:t>
            </a:r>
            <a:r>
              <a:rPr kumimoji="1" lang="ja-JP" altLang="en-US" sz="2400" b="1" dirty="0"/>
              <a:t>」</a:t>
            </a:r>
            <a:r>
              <a:rPr kumimoji="1" lang="ja-JP" altLang="en-US" sz="2000" dirty="0"/>
              <a:t>（</a:t>
            </a:r>
            <a:r>
              <a:rPr kumimoji="1" lang="en-US" altLang="ja-JP" sz="2000" dirty="0"/>
              <a:t>2021</a:t>
            </a:r>
            <a:r>
              <a:rPr kumimoji="1" lang="ja-JP" altLang="en-US" sz="2000" dirty="0"/>
              <a:t>年度打ち上げ予定）</a:t>
            </a:r>
            <a:endParaRPr kumimoji="1" lang="en-US" altLang="ja-JP" sz="2000" dirty="0"/>
          </a:p>
          <a:p>
            <a:r>
              <a:rPr kumimoji="1" lang="ja-JP" altLang="en-US" sz="2400" dirty="0"/>
              <a:t>　</a:t>
            </a:r>
            <a:r>
              <a:rPr kumimoji="1" lang="ja-JP" altLang="en-US" sz="2000" dirty="0"/>
              <a:t>日本初の月着陸、</a:t>
            </a:r>
            <a:r>
              <a:rPr kumimoji="1" lang="en-US" altLang="ja-JP" sz="2000" dirty="0"/>
              <a:t>100m</a:t>
            </a:r>
            <a:r>
              <a:rPr kumimoji="1" lang="ja-JP" altLang="en-US" sz="2000" dirty="0"/>
              <a:t>オーダーでのピンポイント着陸を目指す</a:t>
            </a:r>
            <a:endParaRPr kumimoji="1" lang="en-US" altLang="ja-JP" sz="2400" dirty="0"/>
          </a:p>
        </p:txBody>
      </p:sp>
      <p:pic>
        <p:nvPicPr>
          <p:cNvPr id="2" name="図 1">
            <a:extLst>
              <a:ext uri="{FF2B5EF4-FFF2-40B4-BE49-F238E27FC236}">
                <a16:creationId xmlns:a16="http://schemas.microsoft.com/office/drawing/2014/main" id="{F87410D3-4986-4BD2-978E-8C8493F6AF88}"/>
              </a:ext>
            </a:extLst>
          </p:cNvPr>
          <p:cNvPicPr>
            <a:picLocks noChangeAspect="1"/>
          </p:cNvPicPr>
          <p:nvPr/>
        </p:nvPicPr>
        <p:blipFill>
          <a:blip r:embed="rId2"/>
          <a:stretch>
            <a:fillRect/>
          </a:stretch>
        </p:blipFill>
        <p:spPr>
          <a:xfrm>
            <a:off x="5253205" y="966843"/>
            <a:ext cx="3195677" cy="2147495"/>
          </a:xfrm>
          <a:prstGeom prst="rect">
            <a:avLst/>
          </a:prstGeom>
        </p:spPr>
      </p:pic>
      <p:pic>
        <p:nvPicPr>
          <p:cNvPr id="4" name="図 3">
            <a:extLst>
              <a:ext uri="{FF2B5EF4-FFF2-40B4-BE49-F238E27FC236}">
                <a16:creationId xmlns:a16="http://schemas.microsoft.com/office/drawing/2014/main" id="{09AB8A99-FAE0-4573-9FC5-C941277C7966}"/>
              </a:ext>
            </a:extLst>
          </p:cNvPr>
          <p:cNvPicPr>
            <a:picLocks noChangeAspect="1"/>
          </p:cNvPicPr>
          <p:nvPr/>
        </p:nvPicPr>
        <p:blipFill rotWithShape="1">
          <a:blip r:embed="rId3"/>
          <a:srcRect r="33322"/>
          <a:stretch/>
        </p:blipFill>
        <p:spPr>
          <a:xfrm>
            <a:off x="6496732" y="2575688"/>
            <a:ext cx="2576456" cy="2387413"/>
          </a:xfrm>
          <a:prstGeom prst="rect">
            <a:avLst/>
          </a:prstGeom>
        </p:spPr>
      </p:pic>
      <p:sp>
        <p:nvSpPr>
          <p:cNvPr id="7" name="テキスト ボックス 6">
            <a:extLst>
              <a:ext uri="{FF2B5EF4-FFF2-40B4-BE49-F238E27FC236}">
                <a16:creationId xmlns:a16="http://schemas.microsoft.com/office/drawing/2014/main" id="{370CC687-DA95-4365-A18D-6D4E25C927C3}"/>
              </a:ext>
            </a:extLst>
          </p:cNvPr>
          <p:cNvSpPr txBox="1"/>
          <p:nvPr/>
        </p:nvSpPr>
        <p:spPr>
          <a:xfrm>
            <a:off x="5618602" y="966843"/>
            <a:ext cx="2936838" cy="215444"/>
          </a:xfrm>
          <a:prstGeom prst="rect">
            <a:avLst/>
          </a:prstGeom>
          <a:noFill/>
        </p:spPr>
        <p:txBody>
          <a:bodyPr wrap="square">
            <a:spAutoFit/>
          </a:bodyPr>
          <a:lstStyle/>
          <a:p>
            <a:r>
              <a:rPr lang="en-US" altLang="ja-JP" sz="800" dirty="0">
                <a:solidFill>
                  <a:schemeClr val="bg1"/>
                </a:solidFill>
              </a:rPr>
              <a:t>https://www.kaguya.jaxa.jp/image/document/KAGUYA-0003.jpg</a:t>
            </a:r>
            <a:endParaRPr lang="ja-JP" altLang="en-US" sz="800" dirty="0">
              <a:solidFill>
                <a:schemeClr val="bg1"/>
              </a:solidFill>
            </a:endParaRPr>
          </a:p>
        </p:txBody>
      </p:sp>
      <p:sp>
        <p:nvSpPr>
          <p:cNvPr id="9" name="テキスト ボックス 8">
            <a:extLst>
              <a:ext uri="{FF2B5EF4-FFF2-40B4-BE49-F238E27FC236}">
                <a16:creationId xmlns:a16="http://schemas.microsoft.com/office/drawing/2014/main" id="{EC08E088-977A-43C0-B81C-5E75688F5AC8}"/>
              </a:ext>
            </a:extLst>
          </p:cNvPr>
          <p:cNvSpPr txBox="1"/>
          <p:nvPr/>
        </p:nvSpPr>
        <p:spPr>
          <a:xfrm>
            <a:off x="6283353" y="4915788"/>
            <a:ext cx="2914435" cy="215444"/>
          </a:xfrm>
          <a:prstGeom prst="rect">
            <a:avLst/>
          </a:prstGeom>
          <a:noFill/>
        </p:spPr>
        <p:txBody>
          <a:bodyPr wrap="square">
            <a:spAutoFit/>
          </a:bodyPr>
          <a:lstStyle/>
          <a:p>
            <a:r>
              <a:rPr lang="en-US" altLang="ja-JP" sz="800" dirty="0"/>
              <a:t>https://www.asahi.com/articles/photo/AS20190314003009.html</a:t>
            </a:r>
            <a:endParaRPr lang="ja-JP" altLang="en-US" sz="800" dirty="0"/>
          </a:p>
        </p:txBody>
      </p:sp>
    </p:spTree>
    <p:extLst>
      <p:ext uri="{BB962C8B-B14F-4D97-AF65-F5344CB8AC3E}">
        <p14:creationId xmlns:p14="http://schemas.microsoft.com/office/powerpoint/2010/main" val="1751346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参考文献</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4708981"/>
          </a:xfrm>
          <a:prstGeom prst="rect">
            <a:avLst/>
          </a:prstGeom>
          <a:noFill/>
        </p:spPr>
        <p:txBody>
          <a:bodyPr wrap="square" rtlCol="0">
            <a:spAutoFit/>
          </a:bodyPr>
          <a:lstStyle/>
          <a:p>
            <a:r>
              <a:rPr kumimoji="1" lang="ja-JP" altLang="en-US" sz="2000" dirty="0"/>
              <a:t>・うちゅうのがっこう第</a:t>
            </a:r>
            <a:r>
              <a:rPr kumimoji="1" lang="en-US" altLang="ja-JP" sz="2000" dirty="0"/>
              <a:t>4</a:t>
            </a:r>
            <a:r>
              <a:rPr kumimoji="1" lang="ja-JP" altLang="en-US" sz="2000" dirty="0"/>
              <a:t>回、第</a:t>
            </a:r>
            <a:r>
              <a:rPr kumimoji="1" lang="en-US" altLang="ja-JP" sz="2000" dirty="0"/>
              <a:t>12</a:t>
            </a:r>
            <a:r>
              <a:rPr kumimoji="1" lang="ja-JP" altLang="en-US" sz="2000" dirty="0"/>
              <a:t>回、第</a:t>
            </a:r>
            <a:r>
              <a:rPr kumimoji="1" lang="en-US" altLang="ja-JP" sz="2000" dirty="0"/>
              <a:t>29</a:t>
            </a:r>
            <a:r>
              <a:rPr kumimoji="1" lang="ja-JP" altLang="en-US" sz="2000" dirty="0"/>
              <a:t>回スライド</a:t>
            </a:r>
            <a:endParaRPr kumimoji="1" lang="en-US" altLang="ja-JP" sz="2000" dirty="0"/>
          </a:p>
          <a:p>
            <a:r>
              <a:rPr kumimoji="1" lang="ja-JP" altLang="en-US" sz="2000" dirty="0"/>
              <a:t>・天文同好会　勉強会スライド「月」（</a:t>
            </a:r>
            <a:r>
              <a:rPr kumimoji="1" lang="en-US" altLang="ja-JP" sz="2000" dirty="0"/>
              <a:t>2019</a:t>
            </a:r>
            <a:r>
              <a:rPr kumimoji="1" lang="ja-JP" altLang="en-US" sz="2000" dirty="0"/>
              <a:t>）</a:t>
            </a:r>
            <a:endParaRPr kumimoji="1" lang="en-US" altLang="ja-JP" sz="2000" dirty="0"/>
          </a:p>
          <a:p>
            <a:r>
              <a:rPr kumimoji="1" lang="ja-JP" altLang="en-US" sz="2000" dirty="0"/>
              <a:t>・「月のきほん」　白尾元理　誠文堂新光社（</a:t>
            </a:r>
            <a:r>
              <a:rPr kumimoji="1" lang="en-US" altLang="ja-JP" sz="2000" dirty="0"/>
              <a:t>2017</a:t>
            </a:r>
            <a:r>
              <a:rPr kumimoji="1" lang="ja-JP" altLang="en-US" sz="2000" dirty="0"/>
              <a:t>）</a:t>
            </a:r>
            <a:endParaRPr kumimoji="1" lang="en-US" altLang="ja-JP" sz="2000" dirty="0"/>
          </a:p>
          <a:p>
            <a:r>
              <a:rPr kumimoji="1" lang="ja-JP" altLang="en-US" sz="2000" dirty="0"/>
              <a:t>・「</a:t>
            </a:r>
            <a:r>
              <a:rPr kumimoji="1" lang="en-US" altLang="ja-JP" sz="2000" dirty="0"/>
              <a:t>Newton</a:t>
            </a:r>
            <a:r>
              <a:rPr kumimoji="1" lang="ja-JP" altLang="en-US" sz="2000" dirty="0"/>
              <a:t>宇宙大図鑑</a:t>
            </a:r>
            <a:r>
              <a:rPr kumimoji="1" lang="en-US" altLang="ja-JP" sz="2000" dirty="0"/>
              <a:t>200</a:t>
            </a:r>
            <a:r>
              <a:rPr kumimoji="1" lang="ja-JP" altLang="en-US" sz="2000" dirty="0"/>
              <a:t>」　ニュートンプレス（</a:t>
            </a:r>
            <a:r>
              <a:rPr kumimoji="1" lang="en-US" altLang="ja-JP" sz="2000" dirty="0"/>
              <a:t>2019</a:t>
            </a:r>
            <a:r>
              <a:rPr kumimoji="1" lang="ja-JP" altLang="en-US" sz="2000" dirty="0"/>
              <a:t>）　</a:t>
            </a:r>
            <a:endParaRPr kumimoji="1" lang="en-US" altLang="ja-JP" sz="2000" dirty="0"/>
          </a:p>
          <a:p>
            <a:r>
              <a:rPr kumimoji="1" lang="ja-JP" altLang="en-US" sz="2000" dirty="0"/>
              <a:t>・「太陽・惑星系と地球」　佐々木晶・𡈽山明・笠羽康正・大竹真紀子　共立出版（</a:t>
            </a:r>
            <a:r>
              <a:rPr kumimoji="1" lang="en-US" altLang="ja-JP" sz="2000" dirty="0"/>
              <a:t>2019</a:t>
            </a:r>
            <a:r>
              <a:rPr kumimoji="1" lang="ja-JP" altLang="en-US" sz="2000" dirty="0"/>
              <a:t>）</a:t>
            </a:r>
            <a:endParaRPr kumimoji="1" lang="en-US" altLang="ja-JP" sz="2000" dirty="0"/>
          </a:p>
          <a:p>
            <a:r>
              <a:rPr kumimoji="1" lang="ja-JP" altLang="en-US" sz="2000" dirty="0"/>
              <a:t>・「惑星地質学」　宮本英明・橘省吾・平田成・杉田精司　東京大学出版会（</a:t>
            </a:r>
            <a:r>
              <a:rPr kumimoji="1" lang="en-US" altLang="ja-JP" sz="2000" dirty="0"/>
              <a:t>2008</a:t>
            </a:r>
            <a:r>
              <a:rPr kumimoji="1" lang="ja-JP" altLang="en-US" sz="2000" dirty="0"/>
              <a:t>）</a:t>
            </a:r>
            <a:endParaRPr kumimoji="1" lang="en-US" altLang="ja-JP" sz="2000" dirty="0"/>
          </a:p>
          <a:p>
            <a:r>
              <a:rPr kumimoji="1" lang="ja-JP" altLang="en-US" sz="2000" dirty="0"/>
              <a:t>・国立天文台</a:t>
            </a:r>
            <a:r>
              <a:rPr kumimoji="1" lang="en-US" altLang="ja-JP" sz="2000" dirty="0"/>
              <a:t>HP</a:t>
            </a:r>
            <a:r>
              <a:rPr kumimoji="1" lang="ja-JP" altLang="en-US" sz="2000" dirty="0"/>
              <a:t>（</a:t>
            </a:r>
            <a:r>
              <a:rPr kumimoji="1" lang="en-US" altLang="ja-JP" sz="2000" dirty="0"/>
              <a:t>https://www.nao.ac.jp/</a:t>
            </a:r>
            <a:r>
              <a:rPr kumimoji="1" lang="ja-JP" altLang="en-US" sz="2000" dirty="0"/>
              <a:t>）</a:t>
            </a:r>
            <a:endParaRPr kumimoji="1" lang="en-US" altLang="ja-JP" sz="2000" dirty="0"/>
          </a:p>
          <a:p>
            <a:r>
              <a:rPr kumimoji="1" lang="ja-JP" altLang="en-US" sz="2000" dirty="0"/>
              <a:t>・国立科学博物館</a:t>
            </a:r>
            <a:r>
              <a:rPr kumimoji="1" lang="en-US" altLang="ja-JP" sz="2000" dirty="0"/>
              <a:t>HP</a:t>
            </a:r>
            <a:r>
              <a:rPr kumimoji="1" lang="ja-JP" altLang="en-US" sz="2000" dirty="0"/>
              <a:t>（</a:t>
            </a:r>
            <a:r>
              <a:rPr kumimoji="1" lang="en-US" altLang="ja-JP" sz="2000" dirty="0"/>
              <a:t>https://www.kahaku.go.jp/</a:t>
            </a:r>
            <a:r>
              <a:rPr kumimoji="1" lang="ja-JP" altLang="en-US" sz="2000" dirty="0"/>
              <a:t>）</a:t>
            </a:r>
            <a:endParaRPr kumimoji="1" lang="en-US" altLang="ja-JP" sz="2000" dirty="0"/>
          </a:p>
          <a:p>
            <a:r>
              <a:rPr kumimoji="1" lang="ja-JP" altLang="en-US" sz="2000" dirty="0"/>
              <a:t>・アストロアーツ（</a:t>
            </a:r>
            <a:r>
              <a:rPr kumimoji="1" lang="en-US" altLang="ja-JP" sz="2000" dirty="0"/>
              <a:t>http://www.astroarts.co.jp/</a:t>
            </a:r>
            <a:r>
              <a:rPr kumimoji="1" lang="ja-JP" altLang="en-US" sz="2000" dirty="0"/>
              <a:t>）</a:t>
            </a:r>
            <a:endParaRPr kumimoji="1" lang="en-US" altLang="ja-JP" sz="2000" dirty="0"/>
          </a:p>
          <a:p>
            <a:r>
              <a:rPr kumimoji="1" lang="ja-JP" altLang="en-US" sz="2000" dirty="0"/>
              <a:t>・</a:t>
            </a:r>
            <a:r>
              <a:rPr kumimoji="1" lang="en-US" altLang="ja-JP" sz="2000" dirty="0"/>
              <a:t>JAXA</a:t>
            </a:r>
            <a:r>
              <a:rPr kumimoji="1" lang="ja-JP" altLang="en-US" sz="2000" dirty="0"/>
              <a:t> 宇宙情報センター（</a:t>
            </a:r>
            <a:r>
              <a:rPr kumimoji="1" lang="en-US" altLang="ja-JP" sz="2000" dirty="0"/>
              <a:t>spaceinfo.jaxa.jp/</a:t>
            </a:r>
            <a:r>
              <a:rPr kumimoji="1" lang="ja-JP" altLang="en-US" sz="2000" dirty="0"/>
              <a:t>）</a:t>
            </a:r>
            <a:endParaRPr kumimoji="1" lang="en-US" altLang="ja-JP" sz="2000" dirty="0"/>
          </a:p>
          <a:p>
            <a:r>
              <a:rPr kumimoji="1" lang="ja-JP" altLang="en-US" sz="2000" dirty="0"/>
              <a:t>・月探査情報ステーション（</a:t>
            </a:r>
            <a:r>
              <a:rPr kumimoji="1" lang="en-US" altLang="ja-JP" sz="2000" dirty="0"/>
              <a:t>https://moonstation.jp/</a:t>
            </a:r>
            <a:r>
              <a:rPr kumimoji="1" lang="ja-JP" altLang="en-US" sz="2000" dirty="0"/>
              <a:t>）</a:t>
            </a:r>
            <a:endParaRPr kumimoji="1" lang="en-US" altLang="ja-JP" sz="2000" dirty="0"/>
          </a:p>
          <a:p>
            <a:r>
              <a:rPr kumimoji="1" lang="ja-JP" altLang="en-US" sz="2000" dirty="0"/>
              <a:t>・日本科学未来館　科学コミュニケーターブログ（</a:t>
            </a:r>
            <a:r>
              <a:rPr kumimoji="1" lang="en-US" altLang="ja-JP" sz="2000" dirty="0"/>
              <a:t>https://blog.miraikan.jst.go.jp/</a:t>
            </a:r>
            <a:r>
              <a:rPr kumimoji="1" lang="ja-JP" altLang="en-US" sz="2000" dirty="0"/>
              <a:t>）</a:t>
            </a:r>
            <a:endParaRPr kumimoji="1" lang="en-US" altLang="ja-JP" sz="2000" dirty="0"/>
          </a:p>
        </p:txBody>
      </p:sp>
    </p:spTree>
    <p:extLst>
      <p:ext uri="{BB962C8B-B14F-4D97-AF65-F5344CB8AC3E}">
        <p14:creationId xmlns:p14="http://schemas.microsoft.com/office/powerpoint/2010/main" val="2293576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参考文献</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4708981"/>
          </a:xfrm>
          <a:prstGeom prst="rect">
            <a:avLst/>
          </a:prstGeom>
          <a:noFill/>
        </p:spPr>
        <p:txBody>
          <a:bodyPr wrap="square" rtlCol="0">
            <a:spAutoFit/>
          </a:bodyPr>
          <a:lstStyle/>
          <a:p>
            <a:r>
              <a:rPr kumimoji="1" lang="ja-JP" altLang="en-US" sz="2000" dirty="0"/>
              <a:t>・「徹底比較！月の起源」玄田英典　日本惑星科学会誌</a:t>
            </a:r>
            <a:r>
              <a:rPr kumimoji="1" lang="en-US" altLang="ja-JP" sz="2000" dirty="0"/>
              <a:t>vol.9 no.2 </a:t>
            </a:r>
            <a:r>
              <a:rPr kumimoji="1" lang="ja-JP" altLang="en-US" sz="2000" dirty="0"/>
              <a:t>（</a:t>
            </a:r>
            <a:r>
              <a:rPr kumimoji="1" lang="en-US" altLang="ja-JP" sz="2000" dirty="0"/>
              <a:t>2010</a:t>
            </a:r>
            <a:r>
              <a:rPr kumimoji="1" lang="ja-JP" altLang="en-US" sz="2000" dirty="0"/>
              <a:t>）（</a:t>
            </a:r>
            <a:r>
              <a:rPr kumimoji="1" lang="en-US" altLang="ja-JP" sz="2000" dirty="0"/>
              <a:t>https://www.wakusei.jp/book/pp/2010/2/76.pdf</a:t>
            </a:r>
            <a:r>
              <a:rPr kumimoji="1" lang="ja-JP" altLang="en-US" sz="2000" dirty="0"/>
              <a:t>）</a:t>
            </a:r>
            <a:endParaRPr kumimoji="1" lang="en-US" altLang="ja-JP" sz="2000" dirty="0"/>
          </a:p>
          <a:p>
            <a:r>
              <a:rPr kumimoji="1" lang="ja-JP" altLang="en-US" sz="2000" dirty="0"/>
              <a:t>・「月の起源　巨大衝突により形成された円盤からの誕生」小久保英一郎・井田茂（</a:t>
            </a:r>
            <a:r>
              <a:rPr kumimoji="1" lang="en-US" altLang="ja-JP" sz="2000" dirty="0"/>
              <a:t>https://www.jstage.jst.go.jp/article/butsuri1946/55/5/55_5_349/_pdf/-char/ja</a:t>
            </a:r>
            <a:r>
              <a:rPr kumimoji="1" lang="ja-JP" altLang="en-US" sz="2000" dirty="0"/>
              <a:t>）</a:t>
            </a:r>
            <a:endParaRPr kumimoji="1" lang="en-US" altLang="ja-JP" sz="2000" dirty="0"/>
          </a:p>
          <a:p>
            <a:r>
              <a:rPr kumimoji="1" lang="ja-JP" altLang="en-US" sz="2000" dirty="0"/>
              <a:t>・「月の起源と進化」　倉本圭（</a:t>
            </a:r>
            <a:r>
              <a:rPr kumimoji="1" lang="en-US" altLang="ja-JP" sz="2000" dirty="0"/>
              <a:t>2016</a:t>
            </a:r>
            <a:r>
              <a:rPr kumimoji="1" lang="ja-JP" altLang="en-US" sz="2000" dirty="0"/>
              <a:t>）（</a:t>
            </a:r>
            <a:r>
              <a:rPr kumimoji="1" lang="en-US" altLang="ja-JP" sz="2000" dirty="0"/>
              <a:t>https://www.cps-jp.org/~mosir/pub/2016/2016-01-08/01_kuramoto/pub-web/2016-01-08_kuramoto.pdf</a:t>
            </a:r>
            <a:r>
              <a:rPr kumimoji="1" lang="ja-JP" altLang="en-US" sz="2000" dirty="0"/>
              <a:t>）</a:t>
            </a:r>
          </a:p>
          <a:p>
            <a:r>
              <a:rPr kumimoji="1" lang="ja-JP" altLang="en-US" sz="2000" dirty="0"/>
              <a:t>・</a:t>
            </a:r>
            <a:r>
              <a:rPr kumimoji="1" lang="en-US" altLang="ja-JP" sz="2000" dirty="0"/>
              <a:t>KEIO UNIVERSITY SFC GLOBAL CAMPUS</a:t>
            </a:r>
            <a:r>
              <a:rPr kumimoji="1" lang="ja-JP" altLang="en-US" sz="2000" dirty="0"/>
              <a:t>「感覚の生理と心理」シラバス福田忠彦（</a:t>
            </a:r>
            <a:r>
              <a:rPr kumimoji="1" lang="en-US" altLang="ja-JP" sz="2000" dirty="0">
                <a:hlinkClick r:id="rId2"/>
              </a:rPr>
              <a:t>http://gc.sfc.keio.ac.jp/cgi/class/class_top.cgi?2003_14454</a:t>
            </a:r>
            <a:r>
              <a:rPr kumimoji="1" lang="en-US" altLang="ja-JP" sz="2000" dirty="0"/>
              <a:t>+</a:t>
            </a:r>
            <a:r>
              <a:rPr kumimoji="1" lang="ja-JP" altLang="en-US" sz="2000" dirty="0"/>
              <a:t>）</a:t>
            </a:r>
            <a:endParaRPr kumimoji="1" lang="en-US" altLang="ja-JP" sz="2000" dirty="0"/>
          </a:p>
          <a:p>
            <a:endParaRPr kumimoji="1" lang="en-US" altLang="ja-JP" sz="2000" dirty="0"/>
          </a:p>
          <a:p>
            <a:endParaRPr kumimoji="1" lang="en-US" altLang="ja-JP" sz="2000" dirty="0"/>
          </a:p>
          <a:p>
            <a:r>
              <a:rPr kumimoji="1" lang="ja-JP" altLang="en-US" sz="2000" dirty="0"/>
              <a:t>手助けしてくださった方々ありがとうございました。</a:t>
            </a:r>
          </a:p>
          <a:p>
            <a:endParaRPr kumimoji="1" lang="en-US" altLang="ja-JP" sz="2000" dirty="0"/>
          </a:p>
        </p:txBody>
      </p:sp>
    </p:spTree>
    <p:extLst>
      <p:ext uri="{BB962C8B-B14F-4D97-AF65-F5344CB8AC3E}">
        <p14:creationId xmlns:p14="http://schemas.microsoft.com/office/powerpoint/2010/main" val="1670835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4401205"/>
          </a:xfrm>
          <a:prstGeom prst="rect">
            <a:avLst/>
          </a:prstGeom>
          <a:noFill/>
        </p:spPr>
        <p:txBody>
          <a:bodyPr wrap="square" rtlCol="0">
            <a:spAutoFit/>
          </a:bodyPr>
          <a:lstStyle/>
          <a:p>
            <a:r>
              <a:rPr kumimoji="1" lang="ja-JP" altLang="en-US" sz="2400" dirty="0"/>
              <a:t>・微小な地球近傍小惑星</a:t>
            </a:r>
            <a:endParaRPr kumimoji="1" lang="en-US" altLang="ja-JP" sz="2400" dirty="0"/>
          </a:p>
          <a:p>
            <a:endParaRPr kumimoji="1" lang="en-US" altLang="ja-JP" sz="2400" dirty="0"/>
          </a:p>
          <a:p>
            <a:r>
              <a:rPr kumimoji="1" lang="ja-JP" altLang="en-US" sz="2400" dirty="0"/>
              <a:t>・直径約</a:t>
            </a:r>
            <a:r>
              <a:rPr kumimoji="1" lang="en-US" altLang="ja-JP" sz="2400" dirty="0"/>
              <a:t>3m</a:t>
            </a:r>
            <a:r>
              <a:rPr kumimoji="1" lang="ja-JP" altLang="en-US" sz="2400" dirty="0"/>
              <a:t>から</a:t>
            </a:r>
            <a:r>
              <a:rPr kumimoji="1" lang="en-US" altLang="ja-JP" sz="2400" dirty="0"/>
              <a:t>6m</a:t>
            </a:r>
          </a:p>
          <a:p>
            <a:endParaRPr kumimoji="1" lang="en-US" altLang="ja-JP" sz="2400" dirty="0"/>
          </a:p>
          <a:p>
            <a:r>
              <a:rPr kumimoji="1" lang="ja-JP" altLang="en-US" sz="2400" dirty="0"/>
              <a:t>・地球の重力によって捕獲</a:t>
            </a:r>
            <a:endParaRPr kumimoji="1" lang="en-US" altLang="ja-JP" sz="2400" dirty="0"/>
          </a:p>
          <a:p>
            <a:endParaRPr kumimoji="1" lang="en-US" altLang="ja-JP" sz="2400" dirty="0"/>
          </a:p>
          <a:p>
            <a:r>
              <a:rPr kumimoji="1" lang="ja-JP" altLang="en-US" sz="2400" dirty="0"/>
              <a:t>・</a:t>
            </a:r>
            <a:r>
              <a:rPr kumimoji="1" lang="en-US" altLang="ja-JP" sz="2400" dirty="0"/>
              <a:t>2006</a:t>
            </a:r>
            <a:r>
              <a:rPr kumimoji="1" lang="ja-JP" altLang="en-US" sz="2400" dirty="0"/>
              <a:t>年</a:t>
            </a:r>
            <a:r>
              <a:rPr kumimoji="1" lang="en-US" altLang="ja-JP" sz="2400" dirty="0"/>
              <a:t>9</a:t>
            </a:r>
            <a:r>
              <a:rPr kumimoji="1" lang="ja-JP" altLang="en-US" sz="2400" dirty="0"/>
              <a:t>月から</a:t>
            </a:r>
            <a:r>
              <a:rPr kumimoji="1" lang="en-US" altLang="ja-JP" sz="2400" dirty="0"/>
              <a:t>2007</a:t>
            </a:r>
            <a:r>
              <a:rPr kumimoji="1" lang="ja-JP" altLang="en-US" sz="2400" dirty="0"/>
              <a:t>年</a:t>
            </a:r>
            <a:r>
              <a:rPr kumimoji="1" lang="en-US" altLang="ja-JP" sz="2400" dirty="0"/>
              <a:t>6</a:t>
            </a:r>
            <a:r>
              <a:rPr kumimoji="1" lang="ja-JP" altLang="en-US" sz="2400" dirty="0"/>
              <a:t>月に地球を周回</a:t>
            </a:r>
            <a:endParaRPr kumimoji="1" lang="en-US" altLang="ja-JP" sz="2400" dirty="0"/>
          </a:p>
          <a:p>
            <a:endParaRPr kumimoji="1" lang="en-US" altLang="ja-JP" sz="2400" dirty="0"/>
          </a:p>
          <a:p>
            <a:r>
              <a:rPr kumimoji="1" lang="ja-JP" altLang="en-US" sz="2400" dirty="0"/>
              <a:t>・</a:t>
            </a:r>
            <a:r>
              <a:rPr kumimoji="1" lang="en-US" altLang="ja-JP" sz="2400" dirty="0"/>
              <a:t>3</a:t>
            </a:r>
            <a:r>
              <a:rPr kumimoji="1" lang="ja-JP" altLang="en-US" sz="2400" dirty="0"/>
              <a:t>周した後いなくなった</a:t>
            </a:r>
            <a:endParaRPr kumimoji="1" lang="en-US" altLang="ja-JP" sz="2400" dirty="0"/>
          </a:p>
          <a:p>
            <a:endParaRPr kumimoji="1" lang="en-US" altLang="ja-JP" sz="3200" dirty="0"/>
          </a:p>
          <a:p>
            <a:r>
              <a:rPr kumimoji="1" lang="ja-JP" altLang="en-US" sz="3200" dirty="0"/>
              <a:t>　　 </a:t>
            </a:r>
            <a:r>
              <a:rPr kumimoji="1" lang="ja-JP" altLang="en-US" sz="2800" dirty="0"/>
              <a:t>やっぱり月しかないね</a:t>
            </a:r>
            <a:endParaRPr kumimoji="1" lang="en-US" altLang="ja-JP" sz="2800" dirty="0"/>
          </a:p>
        </p:txBody>
      </p:sp>
      <p:sp>
        <p:nvSpPr>
          <p:cNvPr id="3" name="テキスト ボックス 2">
            <a:extLst>
              <a:ext uri="{FF2B5EF4-FFF2-40B4-BE49-F238E27FC236}">
                <a16:creationId xmlns:a16="http://schemas.microsoft.com/office/drawing/2014/main" id="{E271F649-E7A1-4AA1-AD92-F467CE01F32E}"/>
              </a:ext>
            </a:extLst>
          </p:cNvPr>
          <p:cNvSpPr txBox="1"/>
          <p:nvPr/>
        </p:nvSpPr>
        <p:spPr>
          <a:xfrm>
            <a:off x="253999" y="447040"/>
            <a:ext cx="7139577"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第</a:t>
            </a:r>
            <a:r>
              <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2</a:t>
            </a:r>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の月？「</a:t>
            </a:r>
            <a:r>
              <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2006 RH</a:t>
            </a:r>
            <a:r>
              <a:rPr kumimoji="1" lang="en-US" altLang="ja-JP" sz="2000" b="1"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120</a:t>
            </a:r>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pic>
        <p:nvPicPr>
          <p:cNvPr id="7" name="図 6">
            <a:extLst>
              <a:ext uri="{FF2B5EF4-FFF2-40B4-BE49-F238E27FC236}">
                <a16:creationId xmlns:a16="http://schemas.microsoft.com/office/drawing/2014/main" id="{98F8BAD5-48E9-4877-95C8-44975F0310DB}"/>
              </a:ext>
            </a:extLst>
          </p:cNvPr>
          <p:cNvPicPr>
            <a:picLocks noChangeAspect="1"/>
          </p:cNvPicPr>
          <p:nvPr/>
        </p:nvPicPr>
        <p:blipFill>
          <a:blip r:embed="rId2"/>
          <a:stretch>
            <a:fillRect/>
          </a:stretch>
        </p:blipFill>
        <p:spPr>
          <a:xfrm>
            <a:off x="679069" y="5329647"/>
            <a:ext cx="951058" cy="579170"/>
          </a:xfrm>
          <a:prstGeom prst="rect">
            <a:avLst/>
          </a:prstGeom>
        </p:spPr>
      </p:pic>
    </p:spTree>
    <p:extLst>
      <p:ext uri="{BB962C8B-B14F-4D97-AF65-F5344CB8AC3E}">
        <p14:creationId xmlns:p14="http://schemas.microsoft.com/office/powerpoint/2010/main" val="3252278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76C8803-AFFF-4684-8A3C-0FAEE38C8B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00" y="0"/>
            <a:ext cx="8744800" cy="6558600"/>
          </a:xfrm>
          <a:prstGeom prst="rect">
            <a:avLst/>
          </a:prstGeom>
        </p:spPr>
      </p:pic>
      <p:sp>
        <p:nvSpPr>
          <p:cNvPr id="2" name="正方形/長方形 1">
            <a:extLst>
              <a:ext uri="{FF2B5EF4-FFF2-40B4-BE49-F238E27FC236}">
                <a16:creationId xmlns:a16="http://schemas.microsoft.com/office/drawing/2014/main" id="{E7B9B043-DE83-4CFE-913C-CE0C3827B5D5}"/>
              </a:ext>
            </a:extLst>
          </p:cNvPr>
          <p:cNvSpPr/>
          <p:nvPr/>
        </p:nvSpPr>
        <p:spPr>
          <a:xfrm>
            <a:off x="199600" y="6558600"/>
            <a:ext cx="2499402" cy="253916"/>
          </a:xfrm>
          <a:prstGeom prst="rect">
            <a:avLst/>
          </a:prstGeom>
        </p:spPr>
        <p:txBody>
          <a:bodyPr wrap="none">
            <a:spAutoFit/>
          </a:bodyPr>
          <a:lstStyle/>
          <a:p>
            <a:r>
              <a:rPr lang="en-US" altLang="ja-JP" sz="1050" dirty="0"/>
              <a:t>https://ja.wikipedia.org/wiki/2006_RH120</a:t>
            </a:r>
            <a:endParaRPr lang="ja-JP" altLang="en-US" sz="1050" dirty="0"/>
          </a:p>
        </p:txBody>
      </p:sp>
    </p:spTree>
    <p:extLst>
      <p:ext uri="{BB962C8B-B14F-4D97-AF65-F5344CB8AC3E}">
        <p14:creationId xmlns:p14="http://schemas.microsoft.com/office/powerpoint/2010/main" val="2450334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月の基本データ</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2"/>
            <a:ext cx="8432074" cy="5402248"/>
          </a:xfrm>
          <a:prstGeom prst="rect">
            <a:avLst/>
          </a:prstGeom>
          <a:noFill/>
        </p:spPr>
        <p:txBody>
          <a:bodyPr wrap="square" rtlCol="0">
            <a:spAutoFit/>
          </a:bodyPr>
          <a:lstStyle/>
          <a:p>
            <a:pPr>
              <a:lnSpc>
                <a:spcPct val="150000"/>
              </a:lnSpc>
            </a:pPr>
            <a:r>
              <a:rPr kumimoji="1" lang="ja-JP" altLang="en-US" sz="2400" dirty="0"/>
              <a:t>・地球と月の平均距離：</a:t>
            </a:r>
            <a:r>
              <a:rPr kumimoji="1" lang="en-US" altLang="ja-JP" sz="2400" dirty="0"/>
              <a:t>38</a:t>
            </a:r>
            <a:r>
              <a:rPr kumimoji="1" lang="ja-JP" altLang="en-US" sz="2400" dirty="0"/>
              <a:t>万</a:t>
            </a:r>
            <a:r>
              <a:rPr kumimoji="1" lang="en-US" altLang="ja-JP" sz="2400" dirty="0"/>
              <a:t>4400km</a:t>
            </a:r>
          </a:p>
          <a:p>
            <a:pPr>
              <a:lnSpc>
                <a:spcPct val="150000"/>
              </a:lnSpc>
            </a:pPr>
            <a:r>
              <a:rPr kumimoji="1" lang="ja-JP" altLang="en-US" sz="2400" dirty="0"/>
              <a:t>　</a:t>
            </a:r>
            <a:r>
              <a:rPr kumimoji="1" lang="ja-JP" altLang="en-US" sz="2000" dirty="0"/>
              <a:t>地球の赤道は</a:t>
            </a:r>
            <a:r>
              <a:rPr kumimoji="1" lang="en-US" altLang="ja-JP" sz="2000" dirty="0"/>
              <a:t>1</a:t>
            </a:r>
            <a:r>
              <a:rPr kumimoji="1" lang="ja-JP" altLang="en-US" sz="2000" dirty="0"/>
              <a:t>周約</a:t>
            </a:r>
            <a:r>
              <a:rPr kumimoji="1" lang="en-US" altLang="ja-JP" sz="2000" dirty="0"/>
              <a:t>4</a:t>
            </a:r>
            <a:r>
              <a:rPr kumimoji="1" lang="ja-JP" altLang="en-US" sz="2000" dirty="0"/>
              <a:t>万㎞ →約</a:t>
            </a:r>
            <a:r>
              <a:rPr kumimoji="1" lang="en-US" altLang="ja-JP" sz="2000" dirty="0"/>
              <a:t>9</a:t>
            </a:r>
            <a:r>
              <a:rPr kumimoji="1" lang="ja-JP" altLang="en-US" sz="2000" dirty="0"/>
              <a:t>周半の距離</a:t>
            </a:r>
            <a:endParaRPr kumimoji="1" lang="en-US" altLang="ja-JP" sz="2000" dirty="0"/>
          </a:p>
          <a:p>
            <a:pPr>
              <a:lnSpc>
                <a:spcPct val="150000"/>
              </a:lnSpc>
            </a:pPr>
            <a:endParaRPr kumimoji="1" lang="en-US" altLang="ja-JP" sz="1200" dirty="0"/>
          </a:p>
          <a:p>
            <a:pPr>
              <a:lnSpc>
                <a:spcPct val="150000"/>
              </a:lnSpc>
            </a:pPr>
            <a:r>
              <a:rPr kumimoji="1" lang="ja-JP" altLang="en-US" sz="2400" dirty="0"/>
              <a:t>・月の年齢：</a:t>
            </a:r>
            <a:r>
              <a:rPr kumimoji="1" lang="en-US" altLang="ja-JP" sz="2400" dirty="0"/>
              <a:t>45</a:t>
            </a:r>
            <a:r>
              <a:rPr kumimoji="1" lang="ja-JP" altLang="en-US" sz="2400" dirty="0"/>
              <a:t>億</a:t>
            </a:r>
            <a:r>
              <a:rPr kumimoji="1" lang="en-US" altLang="ja-JP" sz="2400" dirty="0"/>
              <a:t>1000</a:t>
            </a:r>
            <a:r>
              <a:rPr kumimoji="1" lang="ja-JP" altLang="en-US" sz="2400" dirty="0"/>
              <a:t>万歳くらい</a:t>
            </a:r>
            <a:endParaRPr kumimoji="1" lang="en-US" altLang="ja-JP" sz="2400" dirty="0"/>
          </a:p>
          <a:p>
            <a:pPr>
              <a:lnSpc>
                <a:spcPct val="150000"/>
              </a:lnSpc>
            </a:pPr>
            <a:r>
              <a:rPr kumimoji="1" lang="ja-JP" altLang="en-US" sz="2400" dirty="0"/>
              <a:t>　</a:t>
            </a:r>
            <a:r>
              <a:rPr kumimoji="1" lang="ja-JP" altLang="en-US" sz="2000" dirty="0"/>
              <a:t>太陽系ができたのは約</a:t>
            </a:r>
            <a:r>
              <a:rPr kumimoji="1" lang="en-US" altLang="ja-JP" sz="2000" dirty="0"/>
              <a:t>46</a:t>
            </a:r>
            <a:r>
              <a:rPr kumimoji="1" lang="ja-JP" altLang="en-US" sz="2000" dirty="0"/>
              <a:t>億年前</a:t>
            </a:r>
            <a:endParaRPr kumimoji="1" lang="en-US" altLang="ja-JP" sz="2000" dirty="0"/>
          </a:p>
          <a:p>
            <a:pPr>
              <a:lnSpc>
                <a:spcPct val="150000"/>
              </a:lnSpc>
            </a:pPr>
            <a:endParaRPr kumimoji="1" lang="en-US" altLang="ja-JP" sz="1200" dirty="0"/>
          </a:p>
          <a:p>
            <a:pPr>
              <a:lnSpc>
                <a:spcPct val="150000"/>
              </a:lnSpc>
            </a:pPr>
            <a:r>
              <a:rPr kumimoji="1" lang="ja-JP" altLang="en-US" sz="2400" dirty="0"/>
              <a:t>・公転周期：</a:t>
            </a:r>
            <a:r>
              <a:rPr kumimoji="1" lang="en-US" altLang="ja-JP" sz="2400" dirty="0">
                <a:solidFill>
                  <a:srgbClr val="CC6600"/>
                </a:solidFill>
              </a:rPr>
              <a:t>27.32</a:t>
            </a:r>
            <a:r>
              <a:rPr kumimoji="1" lang="ja-JP" altLang="en-US" sz="2400" dirty="0">
                <a:solidFill>
                  <a:srgbClr val="CC6600"/>
                </a:solidFill>
              </a:rPr>
              <a:t>日</a:t>
            </a:r>
            <a:r>
              <a:rPr kumimoji="1" lang="ja-JP" altLang="en-US" sz="2400" dirty="0"/>
              <a:t> </a:t>
            </a:r>
            <a:endParaRPr kumimoji="1" lang="en-US" altLang="ja-JP" sz="2400" dirty="0"/>
          </a:p>
          <a:p>
            <a:pPr>
              <a:lnSpc>
                <a:spcPct val="150000"/>
              </a:lnSpc>
            </a:pPr>
            <a:r>
              <a:rPr kumimoji="1" lang="ja-JP" altLang="en-US" sz="2400" dirty="0"/>
              <a:t>・自転周期：</a:t>
            </a:r>
            <a:r>
              <a:rPr kumimoji="1" lang="en-US" altLang="ja-JP" sz="2400" dirty="0">
                <a:solidFill>
                  <a:srgbClr val="CC6600"/>
                </a:solidFill>
              </a:rPr>
              <a:t>27.32</a:t>
            </a:r>
            <a:r>
              <a:rPr kumimoji="1" lang="ja-JP" altLang="en-US" sz="2400" dirty="0">
                <a:solidFill>
                  <a:srgbClr val="CC6600"/>
                </a:solidFill>
              </a:rPr>
              <a:t>日</a:t>
            </a:r>
            <a:r>
              <a:rPr kumimoji="1" lang="ja-JP" altLang="en-US" sz="2400" dirty="0"/>
              <a:t> </a:t>
            </a:r>
            <a:endParaRPr kumimoji="1" lang="en-US" altLang="ja-JP" sz="2400" dirty="0"/>
          </a:p>
          <a:p>
            <a:pPr>
              <a:lnSpc>
                <a:spcPct val="150000"/>
              </a:lnSpc>
            </a:pPr>
            <a:r>
              <a:rPr kumimoji="1" lang="ja-JP" altLang="en-US" sz="2400" dirty="0"/>
              <a:t>　</a:t>
            </a:r>
            <a:r>
              <a:rPr kumimoji="1" lang="ja-JP" altLang="en-US" sz="2000" dirty="0"/>
              <a:t>他の惑星の衛星でもみられる現象</a:t>
            </a:r>
            <a:endParaRPr kumimoji="1" lang="en-US" altLang="ja-JP" sz="2000" dirty="0"/>
          </a:p>
          <a:p>
            <a:pPr>
              <a:lnSpc>
                <a:spcPct val="150000"/>
              </a:lnSpc>
            </a:pPr>
            <a:r>
              <a:rPr kumimoji="1" lang="ja-JP" altLang="en-US" sz="2000" dirty="0">
                <a:solidFill>
                  <a:srgbClr val="CC6600"/>
                </a:solidFill>
              </a:rPr>
              <a:t>　 潮汐力</a:t>
            </a:r>
            <a:r>
              <a:rPr kumimoji="1" lang="ja-JP" altLang="en-US" sz="2000" dirty="0"/>
              <a:t>の影響</a:t>
            </a:r>
            <a:endParaRPr kumimoji="1" lang="en-US" altLang="ja-JP" sz="2000" dirty="0"/>
          </a:p>
          <a:p>
            <a:pPr>
              <a:lnSpc>
                <a:spcPct val="150000"/>
              </a:lnSpc>
            </a:pPr>
            <a:r>
              <a:rPr kumimoji="1" lang="ja-JP" altLang="en-US" sz="2000" dirty="0"/>
              <a:t>　</a:t>
            </a:r>
            <a:endParaRPr kumimoji="1" lang="en-US" altLang="ja-JP" sz="1200" dirty="0"/>
          </a:p>
        </p:txBody>
      </p:sp>
      <p:sp>
        <p:nvSpPr>
          <p:cNvPr id="2" name="テキスト ボックス 1">
            <a:extLst>
              <a:ext uri="{FF2B5EF4-FFF2-40B4-BE49-F238E27FC236}">
                <a16:creationId xmlns:a16="http://schemas.microsoft.com/office/drawing/2014/main" id="{7AB56139-3FC0-41B4-A3C1-FE370D49C05F}"/>
              </a:ext>
            </a:extLst>
          </p:cNvPr>
          <p:cNvSpPr txBox="1"/>
          <p:nvPr/>
        </p:nvSpPr>
        <p:spPr>
          <a:xfrm>
            <a:off x="3382889" y="4679411"/>
            <a:ext cx="4684541" cy="400110"/>
          </a:xfrm>
          <a:prstGeom prst="rect">
            <a:avLst/>
          </a:prstGeom>
          <a:noFill/>
        </p:spPr>
        <p:txBody>
          <a:bodyPr wrap="square" rtlCol="0">
            <a:spAutoFit/>
          </a:bodyPr>
          <a:lstStyle/>
          <a:p>
            <a:r>
              <a:rPr kumimoji="1" lang="ja-JP" altLang="en-US" dirty="0"/>
              <a:t>　　  　 </a:t>
            </a:r>
            <a:r>
              <a:rPr kumimoji="1" lang="ja-JP" altLang="en-US" sz="2000" b="1" dirty="0"/>
              <a:t>いつも同じ面が見える</a:t>
            </a:r>
          </a:p>
        </p:txBody>
      </p:sp>
      <p:pic>
        <p:nvPicPr>
          <p:cNvPr id="4" name="図 3">
            <a:extLst>
              <a:ext uri="{FF2B5EF4-FFF2-40B4-BE49-F238E27FC236}">
                <a16:creationId xmlns:a16="http://schemas.microsoft.com/office/drawing/2014/main" id="{E6B310EE-AF20-4A5B-ADC9-E65C80D17EDD}"/>
              </a:ext>
            </a:extLst>
          </p:cNvPr>
          <p:cNvPicPr>
            <a:picLocks noChangeAspect="1"/>
          </p:cNvPicPr>
          <p:nvPr/>
        </p:nvPicPr>
        <p:blipFill>
          <a:blip r:embed="rId2">
            <a:duotone>
              <a:schemeClr val="accent6">
                <a:shade val="45000"/>
                <a:satMod val="135000"/>
              </a:schemeClr>
              <a:prstClr val="white"/>
            </a:duotone>
          </a:blip>
          <a:stretch>
            <a:fillRect/>
          </a:stretch>
        </p:blipFill>
        <p:spPr>
          <a:xfrm>
            <a:off x="3568593" y="4589881"/>
            <a:ext cx="944962" cy="579170"/>
          </a:xfrm>
          <a:prstGeom prst="rect">
            <a:avLst/>
          </a:prstGeom>
        </p:spPr>
      </p:pic>
      <p:pic>
        <p:nvPicPr>
          <p:cNvPr id="6" name="図 5">
            <a:extLst>
              <a:ext uri="{FF2B5EF4-FFF2-40B4-BE49-F238E27FC236}">
                <a16:creationId xmlns:a16="http://schemas.microsoft.com/office/drawing/2014/main" id="{824B4AF9-C226-4216-91F2-67BD1B2C7A88}"/>
              </a:ext>
            </a:extLst>
          </p:cNvPr>
          <p:cNvPicPr>
            <a:picLocks noChangeAspect="1"/>
          </p:cNvPicPr>
          <p:nvPr/>
        </p:nvPicPr>
        <p:blipFill rotWithShape="1">
          <a:blip r:embed="rId3"/>
          <a:srcRect b="26887"/>
          <a:stretch/>
        </p:blipFill>
        <p:spPr>
          <a:xfrm>
            <a:off x="5591119" y="1528352"/>
            <a:ext cx="3324916" cy="2931681"/>
          </a:xfrm>
          <a:prstGeom prst="rect">
            <a:avLst/>
          </a:prstGeom>
        </p:spPr>
      </p:pic>
      <p:sp>
        <p:nvSpPr>
          <p:cNvPr id="7" name="正方形/長方形 6">
            <a:extLst>
              <a:ext uri="{FF2B5EF4-FFF2-40B4-BE49-F238E27FC236}">
                <a16:creationId xmlns:a16="http://schemas.microsoft.com/office/drawing/2014/main" id="{7C560ACF-17F0-4038-9E51-A427A9877280}"/>
              </a:ext>
            </a:extLst>
          </p:cNvPr>
          <p:cNvSpPr/>
          <p:nvPr/>
        </p:nvSpPr>
        <p:spPr>
          <a:xfrm>
            <a:off x="6097284" y="4443898"/>
            <a:ext cx="3006763" cy="261610"/>
          </a:xfrm>
          <a:prstGeom prst="rect">
            <a:avLst/>
          </a:prstGeom>
        </p:spPr>
        <p:txBody>
          <a:bodyPr wrap="square">
            <a:spAutoFit/>
          </a:bodyPr>
          <a:lstStyle/>
          <a:p>
            <a:r>
              <a:rPr lang="en-US" altLang="ja-JP" sz="1050" dirty="0"/>
              <a:t>https://museum.seiko.co.jp/knowledge/story_02/</a:t>
            </a:r>
            <a:endParaRPr lang="ja-JP" altLang="en-US" sz="1050" dirty="0"/>
          </a:p>
        </p:txBody>
      </p:sp>
    </p:spTree>
    <p:extLst>
      <p:ext uri="{BB962C8B-B14F-4D97-AF65-F5344CB8AC3E}">
        <p14:creationId xmlns:p14="http://schemas.microsoft.com/office/powerpoint/2010/main" val="3385701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潮汐力ってなんだ？</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493335" cy="1569660"/>
          </a:xfrm>
          <a:prstGeom prst="rect">
            <a:avLst/>
          </a:prstGeom>
          <a:noFill/>
        </p:spPr>
        <p:txBody>
          <a:bodyPr wrap="square" rtlCol="0">
            <a:spAutoFit/>
          </a:bodyPr>
          <a:lstStyle/>
          <a:p>
            <a:r>
              <a:rPr kumimoji="1" lang="ja-JP" altLang="en-US" sz="2400" dirty="0"/>
              <a:t>・潮の満ち引きを引き起こしている力</a:t>
            </a:r>
            <a:endParaRPr kumimoji="1" lang="en-US" altLang="ja-JP" sz="2400" dirty="0"/>
          </a:p>
          <a:p>
            <a:endParaRPr kumimoji="1" lang="en-US" altLang="ja-JP" sz="2400" dirty="0"/>
          </a:p>
          <a:p>
            <a:r>
              <a:rPr kumimoji="1" lang="ja-JP" altLang="en-US" sz="2400" dirty="0"/>
              <a:t>・天体の各部分に働く重力の違いによって生じる</a:t>
            </a:r>
          </a:p>
          <a:p>
            <a:endParaRPr kumimoji="1" lang="en-US" altLang="ja-JP" sz="2400" dirty="0"/>
          </a:p>
        </p:txBody>
      </p:sp>
      <p:pic>
        <p:nvPicPr>
          <p:cNvPr id="4" name="図 3">
            <a:extLst>
              <a:ext uri="{FF2B5EF4-FFF2-40B4-BE49-F238E27FC236}">
                <a16:creationId xmlns:a16="http://schemas.microsoft.com/office/drawing/2014/main" id="{A0974465-BB3C-4974-9742-0BAFE46D69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31185" y="3532995"/>
            <a:ext cx="6481629" cy="2566725"/>
          </a:xfrm>
          <a:prstGeom prst="rect">
            <a:avLst/>
          </a:prstGeom>
        </p:spPr>
      </p:pic>
      <p:sp>
        <p:nvSpPr>
          <p:cNvPr id="2" name="正方形/長方形 1">
            <a:extLst>
              <a:ext uri="{FF2B5EF4-FFF2-40B4-BE49-F238E27FC236}">
                <a16:creationId xmlns:a16="http://schemas.microsoft.com/office/drawing/2014/main" id="{054E3022-4F31-49E5-9DE6-CB86935D718E}"/>
              </a:ext>
            </a:extLst>
          </p:cNvPr>
          <p:cNvSpPr/>
          <p:nvPr/>
        </p:nvSpPr>
        <p:spPr>
          <a:xfrm>
            <a:off x="5751031" y="6229581"/>
            <a:ext cx="2061783" cy="253916"/>
          </a:xfrm>
          <a:prstGeom prst="rect">
            <a:avLst/>
          </a:prstGeom>
        </p:spPr>
        <p:txBody>
          <a:bodyPr wrap="none">
            <a:spAutoFit/>
          </a:bodyPr>
          <a:lstStyle/>
          <a:p>
            <a:r>
              <a:rPr lang="en-US" altLang="ja-JP" sz="1050" dirty="0"/>
              <a:t>https://ja.wikipedia.org/wiki/</a:t>
            </a:r>
            <a:r>
              <a:rPr lang="ja-JP" altLang="en-US" sz="1050" dirty="0"/>
              <a:t>潮汐</a:t>
            </a:r>
          </a:p>
        </p:txBody>
      </p:sp>
    </p:spTree>
    <p:extLst>
      <p:ext uri="{BB962C8B-B14F-4D97-AF65-F5344CB8AC3E}">
        <p14:creationId xmlns:p14="http://schemas.microsoft.com/office/powerpoint/2010/main" val="3419561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潮汐ロック</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493335" cy="3785652"/>
          </a:xfrm>
          <a:prstGeom prst="rect">
            <a:avLst/>
          </a:prstGeom>
          <a:noFill/>
        </p:spPr>
        <p:txBody>
          <a:bodyPr wrap="square" rtlCol="0">
            <a:spAutoFit/>
          </a:bodyPr>
          <a:lstStyle/>
          <a:p>
            <a:r>
              <a:rPr kumimoji="1" lang="ja-JP" altLang="en-US" sz="2400" dirty="0"/>
              <a:t>・天体の各部分に働く重力の違いによって潮汐力が生じる</a:t>
            </a:r>
            <a:endParaRPr kumimoji="1" lang="en-US" altLang="ja-JP" sz="2400" dirty="0"/>
          </a:p>
          <a:p>
            <a:endParaRPr kumimoji="1" lang="en-US" altLang="ja-JP" sz="2400" dirty="0"/>
          </a:p>
          <a:p>
            <a:r>
              <a:rPr kumimoji="1" lang="ja-JP" altLang="en-US" sz="2400" dirty="0"/>
              <a:t>→天体の形状がゆがむ（潮汐バルジの形成）</a:t>
            </a:r>
            <a:endParaRPr kumimoji="1" lang="en-US" altLang="ja-JP" sz="2400" dirty="0"/>
          </a:p>
          <a:p>
            <a:endParaRPr kumimoji="1" lang="en-US" altLang="ja-JP" sz="2400" dirty="0"/>
          </a:p>
          <a:p>
            <a:r>
              <a:rPr kumimoji="1" lang="ja-JP" altLang="en-US" sz="2400" dirty="0"/>
              <a:t>→膨らんだ部分が自転と公転の周期の差を縮める方向に引っ張られる</a:t>
            </a:r>
            <a:endParaRPr kumimoji="1" lang="en-US" altLang="ja-JP" sz="2400" dirty="0"/>
          </a:p>
          <a:p>
            <a:endParaRPr kumimoji="1" lang="en-US" altLang="ja-JP" sz="2400" dirty="0"/>
          </a:p>
          <a:p>
            <a:r>
              <a:rPr kumimoji="1" lang="ja-JP" altLang="en-US" sz="2400" dirty="0"/>
              <a:t>→自転と公転の同期</a:t>
            </a:r>
            <a:endParaRPr kumimoji="1" lang="en-US" altLang="ja-JP" sz="2400" dirty="0"/>
          </a:p>
          <a:p>
            <a:endParaRPr kumimoji="1" lang="en-US" altLang="ja-JP" sz="2400" dirty="0"/>
          </a:p>
          <a:p>
            <a:endParaRPr kumimoji="1" lang="en-US" altLang="ja-JP" sz="2400" dirty="0"/>
          </a:p>
        </p:txBody>
      </p:sp>
      <p:pic>
        <p:nvPicPr>
          <p:cNvPr id="2" name="図 1">
            <a:extLst>
              <a:ext uri="{FF2B5EF4-FFF2-40B4-BE49-F238E27FC236}">
                <a16:creationId xmlns:a16="http://schemas.microsoft.com/office/drawing/2014/main" id="{3B9093DF-C6AC-4A46-B44F-D650656C61C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301959" y="3415656"/>
            <a:ext cx="4589793" cy="3442344"/>
          </a:xfrm>
          <a:prstGeom prst="rect">
            <a:avLst/>
          </a:prstGeom>
        </p:spPr>
      </p:pic>
      <p:sp>
        <p:nvSpPr>
          <p:cNvPr id="4" name="正方形/長方形 3">
            <a:extLst>
              <a:ext uri="{FF2B5EF4-FFF2-40B4-BE49-F238E27FC236}">
                <a16:creationId xmlns:a16="http://schemas.microsoft.com/office/drawing/2014/main" id="{C0280EC9-042F-463D-8ADB-95F7879CDD2C}"/>
              </a:ext>
            </a:extLst>
          </p:cNvPr>
          <p:cNvSpPr/>
          <p:nvPr/>
        </p:nvSpPr>
        <p:spPr>
          <a:xfrm>
            <a:off x="6309360" y="6596390"/>
            <a:ext cx="3065929" cy="261610"/>
          </a:xfrm>
          <a:prstGeom prst="rect">
            <a:avLst/>
          </a:prstGeom>
        </p:spPr>
        <p:txBody>
          <a:bodyPr wrap="square">
            <a:spAutoFit/>
          </a:bodyPr>
          <a:lstStyle/>
          <a:p>
            <a:r>
              <a:rPr lang="en-US" altLang="ja-JP" sz="1050" dirty="0"/>
              <a:t>https://ja.wikipedia.org/wiki/</a:t>
            </a:r>
            <a:r>
              <a:rPr lang="ja-JP" altLang="en-US" sz="1050" dirty="0"/>
              <a:t>自転と公転の同期</a:t>
            </a:r>
          </a:p>
        </p:txBody>
      </p:sp>
    </p:spTree>
    <p:extLst>
      <p:ext uri="{BB962C8B-B14F-4D97-AF65-F5344CB8AC3E}">
        <p14:creationId xmlns:p14="http://schemas.microsoft.com/office/powerpoint/2010/main" val="3537419492"/>
      </p:ext>
    </p:extLst>
  </p:cSld>
  <p:clrMapOvr>
    <a:masterClrMapping/>
  </p:clrMapOvr>
</p:sld>
</file>

<file path=ppt/theme/theme1.xml><?xml version="1.0" encoding="utf-8"?>
<a:theme xmlns:a="http://schemas.openxmlformats.org/drawingml/2006/main" name="Office テーマ">
  <a:themeElements>
    <a:clrScheme name="マーキー">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ユーザー定義 1">
      <a:majorFont>
        <a:latin typeface="Calibri Light"/>
        <a:ea typeface="源柔ゴシック Regular"/>
        <a:cs typeface=""/>
      </a:majorFont>
      <a:minorFont>
        <a:latin typeface="Calibri"/>
        <a:ea typeface="源柔ゴシック Regular"/>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22731</TotalTime>
  <Words>3320</Words>
  <Application>Microsoft Office PowerPoint</Application>
  <PresentationFormat>画面に合わせる (4:3)</PresentationFormat>
  <Paragraphs>470</Paragraphs>
  <Slides>49</Slides>
  <Notes>7</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49</vt:i4>
      </vt:variant>
    </vt:vector>
  </HeadingPairs>
  <TitlesOfParts>
    <vt:vector size="55" baseType="lpstr">
      <vt:lpstr>源柔ゴシック Regular</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ogata hikari</dc:creator>
  <cp:lastModifiedBy>ogata hikari</cp:lastModifiedBy>
  <cp:revision>195</cp:revision>
  <dcterms:created xsi:type="dcterms:W3CDTF">2020-01-23T17:27:59Z</dcterms:created>
  <dcterms:modified xsi:type="dcterms:W3CDTF">2021-01-09T05:48:12Z</dcterms:modified>
</cp:coreProperties>
</file>