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sldIdLst>
    <p:sldId id="256" r:id="rId2"/>
    <p:sldId id="282" r:id="rId3"/>
    <p:sldId id="257" r:id="rId4"/>
    <p:sldId id="259" r:id="rId5"/>
    <p:sldId id="273" r:id="rId6"/>
    <p:sldId id="258" r:id="rId7"/>
    <p:sldId id="263" r:id="rId8"/>
    <p:sldId id="280" r:id="rId9"/>
    <p:sldId id="281" r:id="rId10"/>
    <p:sldId id="260" r:id="rId11"/>
    <p:sldId id="265" r:id="rId12"/>
    <p:sldId id="261" r:id="rId13"/>
    <p:sldId id="269" r:id="rId14"/>
    <p:sldId id="270" r:id="rId15"/>
    <p:sldId id="278" r:id="rId16"/>
    <p:sldId id="262" r:id="rId17"/>
    <p:sldId id="267" r:id="rId18"/>
    <p:sldId id="266" r:id="rId19"/>
    <p:sldId id="275" r:id="rId20"/>
    <p:sldId id="272" r:id="rId21"/>
    <p:sldId id="271" r:id="rId22"/>
    <p:sldId id="276" r:id="rId23"/>
    <p:sldId id="277" r:id="rId24"/>
    <p:sldId id="268" r:id="rId25"/>
    <p:sldId id="274" r:id="rId26"/>
    <p:sldId id="279"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MRT-まるこいあすβ" panose="020B0202020203020207" pitchFamily="50" charset="-128"/>
      <p:regular r:id="rId33"/>
    </p:embeddedFont>
    <p:embeddedFont>
      <p:font typeface="源ノ角ゴシック JP Normal" panose="020B0400000000000000" pitchFamily="34" charset="-128"/>
      <p:regular r:id="rId3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5094" autoAdjust="0"/>
  </p:normalViewPr>
  <p:slideViewPr>
    <p:cSldViewPr snapToGrid="0">
      <p:cViewPr varScale="1">
        <p:scale>
          <a:sx n="85" d="100"/>
          <a:sy n="85" d="100"/>
        </p:scale>
        <p:origin x="51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72FC3-B870-4ECF-81F9-AE0A990893DF}" type="datetimeFigureOut">
              <a:rPr kumimoji="1" lang="ja-JP" altLang="en-US" smtClean="0"/>
              <a:t>2020/5/31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DE68A-D51E-4C2D-917E-D585C223C997}" type="slidenum">
              <a:rPr kumimoji="1" lang="ja-JP" altLang="en-US" smtClean="0"/>
              <a:t>‹#›</a:t>
            </a:fld>
            <a:endParaRPr kumimoji="1" lang="ja-JP" altLang="en-US"/>
          </a:p>
        </p:txBody>
      </p:sp>
    </p:spTree>
    <p:extLst>
      <p:ext uri="{BB962C8B-B14F-4D97-AF65-F5344CB8AC3E}">
        <p14:creationId xmlns:p14="http://schemas.microsoft.com/office/powerpoint/2010/main" val="2204886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2DE68A-D51E-4C2D-917E-D585C223C997}" type="slidenum">
              <a:rPr kumimoji="1" lang="ja-JP" altLang="en-US" smtClean="0"/>
              <a:t>1</a:t>
            </a:fld>
            <a:endParaRPr kumimoji="1" lang="ja-JP" altLang="en-US"/>
          </a:p>
        </p:txBody>
      </p:sp>
    </p:spTree>
    <p:extLst>
      <p:ext uri="{BB962C8B-B14F-4D97-AF65-F5344CB8AC3E}">
        <p14:creationId xmlns:p14="http://schemas.microsoft.com/office/powerpoint/2010/main" val="277070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28650" y="977612"/>
            <a:ext cx="7772400" cy="1765588"/>
          </a:xfrm>
        </p:spPr>
        <p:txBody>
          <a:bodyPr anchor="b"/>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628650" y="5136093"/>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2020/2/19</a:t>
            </a:r>
            <a:endParaRPr kumimoji="1" lang="ja-JP" altLang="en-US"/>
          </a:p>
        </p:txBody>
      </p:sp>
      <p:sp>
        <p:nvSpPr>
          <p:cNvPr id="5" name="Footer Placeholder 4"/>
          <p:cNvSpPr>
            <a:spLocks noGrp="1"/>
          </p:cNvSpPr>
          <p:nvPr>
            <p:ph type="ftr" sz="quarter" idx="11"/>
          </p:nvPr>
        </p:nvSpPr>
        <p:spPr>
          <a:xfrm>
            <a:off x="5314950" y="543544"/>
            <a:ext cx="3086100" cy="268817"/>
          </a:xfrm>
        </p:spPr>
        <p:txBody>
          <a:bodyPr/>
          <a:lstStyle>
            <a:lvl1pPr>
              <a:defRPr sz="1600">
                <a:solidFill>
                  <a:schemeClr val="tx1"/>
                </a:solidFill>
              </a:defRPr>
            </a:lvl1pPr>
          </a:lstStyle>
          <a:p>
            <a:pPr algn="r"/>
            <a:r>
              <a:rPr lang="en-US" altLang="ja-JP"/>
              <a:t>SOU</a:t>
            </a:r>
            <a:r>
              <a:rPr lang="ja-JP" altLang="en-US"/>
              <a:t>　太陽系スペシャル</a:t>
            </a:r>
            <a:endParaRPr lang="ja-JP" alt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7728500-9852-47DE-8F96-5065EBE27641}" type="slidenum">
              <a:rPr lang="ja-JP" altLang="en-US" smtClean="0"/>
              <a:pPr/>
              <a:t>‹#›</a:t>
            </a:fld>
            <a:endParaRPr lang="ja-JP" altLang="en-US" dirty="0"/>
          </a:p>
        </p:txBody>
      </p:sp>
      <p:sp>
        <p:nvSpPr>
          <p:cNvPr id="9" name="正方形/長方形 8"/>
          <p:cNvSpPr/>
          <p:nvPr userDrawn="1"/>
        </p:nvSpPr>
        <p:spPr>
          <a:xfrm>
            <a:off x="628650" y="889000"/>
            <a:ext cx="7772400" cy="88612"/>
          </a:xfrm>
          <a:prstGeom prst="rect">
            <a:avLst/>
          </a:prstGeom>
          <a:solidFill>
            <a:srgbClr val="204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818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2020/2/19</a:t>
            </a:r>
            <a:endParaRPr kumimoji="1" lang="ja-JP" altLang="en-US"/>
          </a:p>
        </p:txBody>
      </p:sp>
      <p:sp>
        <p:nvSpPr>
          <p:cNvPr id="5" name="Footer Placeholder 4"/>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Slide Number Placeholder 5"/>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320548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2020/2/19</a:t>
            </a:r>
            <a:endParaRPr kumimoji="1" lang="ja-JP" altLang="en-US"/>
          </a:p>
        </p:txBody>
      </p:sp>
      <p:sp>
        <p:nvSpPr>
          <p:cNvPr id="5" name="Footer Placeholder 4"/>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Slide Number Placeholder 5"/>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210764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2020/2/19</a:t>
            </a:r>
            <a:endParaRPr kumimoji="1" lang="ja-JP" altLang="en-US"/>
          </a:p>
        </p:txBody>
      </p:sp>
      <p:sp>
        <p:nvSpPr>
          <p:cNvPr id="5" name="Footer Placeholder 4"/>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Slide Number Placeholder 5"/>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23889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2020/2/19</a:t>
            </a:r>
            <a:endParaRPr kumimoji="1" lang="ja-JP" altLang="en-US"/>
          </a:p>
        </p:txBody>
      </p:sp>
      <p:sp>
        <p:nvSpPr>
          <p:cNvPr id="5" name="Footer Placeholder 4"/>
          <p:cNvSpPr>
            <a:spLocks noGrp="1"/>
          </p:cNvSpPr>
          <p:nvPr>
            <p:ph type="ftr" sz="quarter" idx="11"/>
          </p:nvPr>
        </p:nvSpPr>
        <p:spPr/>
        <p:txBody>
          <a:bodyPr/>
          <a:lstStyle/>
          <a:p>
            <a:r>
              <a:rPr kumimoji="1" lang="en-US" altLang="ja-JP"/>
              <a:t>SOU</a:t>
            </a:r>
            <a:r>
              <a:rPr kumimoji="1" lang="ja-JP" altLang="en-US"/>
              <a:t>　太陽系スペシャル</a:t>
            </a:r>
            <a:endParaRPr kumimoji="1" lang="ja-JP" altLang="en-US" dirty="0"/>
          </a:p>
        </p:txBody>
      </p:sp>
      <p:sp>
        <p:nvSpPr>
          <p:cNvPr id="6" name="Slide Number Placeholder 5"/>
          <p:cNvSpPr>
            <a:spLocks noGrp="1"/>
          </p:cNvSpPr>
          <p:nvPr>
            <p:ph type="sldNum" sz="quarter" idx="12"/>
          </p:nvPr>
        </p:nvSpPr>
        <p:spPr/>
        <p:txBody>
          <a:bodyPr/>
          <a:lstStyle/>
          <a:p>
            <a:fld id="{C7728500-9852-47DE-8F96-5065EBE27641}" type="slidenum">
              <a:rPr kumimoji="1" lang="ja-JP" altLang="en-US" smtClean="0"/>
              <a:t>‹#›</a:t>
            </a:fld>
            <a:endParaRPr kumimoji="1" lang="ja-JP" altLang="en-US" dirty="0"/>
          </a:p>
        </p:txBody>
      </p:sp>
    </p:spTree>
    <p:extLst>
      <p:ext uri="{BB962C8B-B14F-4D97-AF65-F5344CB8AC3E}">
        <p14:creationId xmlns:p14="http://schemas.microsoft.com/office/powerpoint/2010/main" val="237564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2020/2/19</a:t>
            </a:r>
            <a:endParaRPr kumimoji="1" lang="ja-JP" altLang="en-US"/>
          </a:p>
        </p:txBody>
      </p:sp>
      <p:sp>
        <p:nvSpPr>
          <p:cNvPr id="6" name="Footer Placeholder 5"/>
          <p:cNvSpPr>
            <a:spLocks noGrp="1"/>
          </p:cNvSpPr>
          <p:nvPr>
            <p:ph type="ftr" sz="quarter" idx="11"/>
          </p:nvPr>
        </p:nvSpPr>
        <p:spPr/>
        <p:txBody>
          <a:bodyPr/>
          <a:lstStyle/>
          <a:p>
            <a:r>
              <a:rPr kumimoji="1" lang="en-US" altLang="ja-JP"/>
              <a:t>SOU</a:t>
            </a:r>
            <a:r>
              <a:rPr kumimoji="1" lang="ja-JP" altLang="en-US"/>
              <a:t>　太陽系スペシャル</a:t>
            </a:r>
          </a:p>
        </p:txBody>
      </p:sp>
      <p:sp>
        <p:nvSpPr>
          <p:cNvPr id="7" name="Slide Number Placeholder 6"/>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235578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2020/2/19</a:t>
            </a:r>
            <a:endParaRPr kumimoji="1" lang="ja-JP" altLang="en-US"/>
          </a:p>
        </p:txBody>
      </p:sp>
      <p:sp>
        <p:nvSpPr>
          <p:cNvPr id="8" name="Footer Placeholder 7"/>
          <p:cNvSpPr>
            <a:spLocks noGrp="1"/>
          </p:cNvSpPr>
          <p:nvPr>
            <p:ph type="ftr" sz="quarter" idx="11"/>
          </p:nvPr>
        </p:nvSpPr>
        <p:spPr/>
        <p:txBody>
          <a:bodyPr/>
          <a:lstStyle/>
          <a:p>
            <a:r>
              <a:rPr kumimoji="1" lang="en-US" altLang="ja-JP"/>
              <a:t>SOU</a:t>
            </a:r>
            <a:r>
              <a:rPr kumimoji="1" lang="ja-JP" altLang="en-US"/>
              <a:t>　太陽系スペシャル</a:t>
            </a:r>
          </a:p>
        </p:txBody>
      </p:sp>
      <p:sp>
        <p:nvSpPr>
          <p:cNvPr id="9" name="Slide Number Placeholder 8"/>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134630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2020/2/19</a:t>
            </a:r>
            <a:endParaRPr kumimoji="1" lang="ja-JP" altLang="en-US"/>
          </a:p>
        </p:txBody>
      </p:sp>
      <p:sp>
        <p:nvSpPr>
          <p:cNvPr id="4" name="Footer Placeholder 3"/>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Slide Number Placeholder 4"/>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360702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2020/2/19</a:t>
            </a:r>
            <a:endParaRPr kumimoji="1" lang="ja-JP" altLang="en-US"/>
          </a:p>
        </p:txBody>
      </p:sp>
      <p:sp>
        <p:nvSpPr>
          <p:cNvPr id="3" name="Footer Placeholder 2"/>
          <p:cNvSpPr>
            <a:spLocks noGrp="1"/>
          </p:cNvSpPr>
          <p:nvPr>
            <p:ph type="ftr" sz="quarter" idx="11"/>
          </p:nvPr>
        </p:nvSpPr>
        <p:spPr/>
        <p:txBody>
          <a:bodyPr/>
          <a:lstStyle/>
          <a:p>
            <a:r>
              <a:rPr kumimoji="1" lang="en-US" altLang="ja-JP"/>
              <a:t>SOU</a:t>
            </a:r>
            <a:r>
              <a:rPr kumimoji="1" lang="ja-JP" altLang="en-US"/>
              <a:t>　太陽系スペシャル</a:t>
            </a:r>
          </a:p>
        </p:txBody>
      </p:sp>
      <p:sp>
        <p:nvSpPr>
          <p:cNvPr id="4" name="Slide Number Placeholder 3"/>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228630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2020/2/19</a:t>
            </a:r>
            <a:endParaRPr kumimoji="1" lang="ja-JP" altLang="en-US"/>
          </a:p>
        </p:txBody>
      </p:sp>
      <p:sp>
        <p:nvSpPr>
          <p:cNvPr id="6" name="Footer Placeholder 5"/>
          <p:cNvSpPr>
            <a:spLocks noGrp="1"/>
          </p:cNvSpPr>
          <p:nvPr>
            <p:ph type="ftr" sz="quarter" idx="11"/>
          </p:nvPr>
        </p:nvSpPr>
        <p:spPr/>
        <p:txBody>
          <a:bodyPr/>
          <a:lstStyle/>
          <a:p>
            <a:r>
              <a:rPr kumimoji="1" lang="en-US" altLang="ja-JP"/>
              <a:t>SOU</a:t>
            </a:r>
            <a:r>
              <a:rPr kumimoji="1" lang="ja-JP" altLang="en-US"/>
              <a:t>　太陽系スペシャル</a:t>
            </a:r>
          </a:p>
        </p:txBody>
      </p:sp>
      <p:sp>
        <p:nvSpPr>
          <p:cNvPr id="7" name="Slide Number Placeholder 6"/>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161938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2020/2/19</a:t>
            </a:r>
            <a:endParaRPr kumimoji="1" lang="ja-JP" altLang="en-US"/>
          </a:p>
        </p:txBody>
      </p:sp>
      <p:sp>
        <p:nvSpPr>
          <p:cNvPr id="6" name="Footer Placeholder 5"/>
          <p:cNvSpPr>
            <a:spLocks noGrp="1"/>
          </p:cNvSpPr>
          <p:nvPr>
            <p:ph type="ftr" sz="quarter" idx="11"/>
          </p:nvPr>
        </p:nvSpPr>
        <p:spPr/>
        <p:txBody>
          <a:bodyPr/>
          <a:lstStyle/>
          <a:p>
            <a:r>
              <a:rPr kumimoji="1" lang="en-US" altLang="ja-JP"/>
              <a:t>SOU</a:t>
            </a:r>
            <a:r>
              <a:rPr kumimoji="1" lang="ja-JP" altLang="en-US"/>
              <a:t>　太陽系スペシャル</a:t>
            </a:r>
          </a:p>
        </p:txBody>
      </p:sp>
      <p:sp>
        <p:nvSpPr>
          <p:cNvPr id="7" name="Slide Number Placeholder 6"/>
          <p:cNvSpPr>
            <a:spLocks noGrp="1"/>
          </p:cNvSpPr>
          <p:nvPr>
            <p:ph type="sldNum" sz="quarter" idx="12"/>
          </p:nvPr>
        </p:nvSpPr>
        <p:spPr/>
        <p:txBody>
          <a:bodyPr/>
          <a:lstStyle/>
          <a:p>
            <a:fld id="{C7728500-9852-47DE-8F96-5065EBE27641}" type="slidenum">
              <a:rPr kumimoji="1" lang="ja-JP" altLang="en-US" smtClean="0"/>
              <a:t>‹#›</a:t>
            </a:fld>
            <a:endParaRPr kumimoji="1" lang="ja-JP" altLang="en-US"/>
          </a:p>
        </p:txBody>
      </p:sp>
    </p:spTree>
    <p:extLst>
      <p:ext uri="{BB962C8B-B14F-4D97-AF65-F5344CB8AC3E}">
        <p14:creationId xmlns:p14="http://schemas.microsoft.com/office/powerpoint/2010/main" val="317958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0" y="6510867"/>
            <a:ext cx="9144000" cy="268817"/>
          </a:xfrm>
          <a:prstGeom prst="rect">
            <a:avLst/>
          </a:prstGeom>
          <a:solidFill>
            <a:srgbClr val="204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564728"/>
            <a:ext cx="7886700" cy="646904"/>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507067"/>
            <a:ext cx="7886700" cy="466989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457950" y="6510867"/>
            <a:ext cx="2057400" cy="268817"/>
          </a:xfrm>
          <a:prstGeom prst="rect">
            <a:avLst/>
          </a:prstGeom>
        </p:spPr>
        <p:txBody>
          <a:bodyPr vert="horz" lIns="91440" tIns="45720" rIns="91440" bIns="45720" rtlCol="0" anchor="ctr"/>
          <a:lstStyle>
            <a:lvl1pPr algn="r">
              <a:defRPr sz="1200">
                <a:solidFill>
                  <a:schemeClr val="bg1"/>
                </a:solidFill>
              </a:defRPr>
            </a:lvl1pPr>
          </a:lstStyle>
          <a:p>
            <a:fld id="{C7728500-9852-47DE-8F96-5065EBE27641}" type="slidenum">
              <a:rPr lang="ja-JP" altLang="en-US" smtClean="0"/>
              <a:pPr/>
              <a:t>‹#›</a:t>
            </a:fld>
            <a:endParaRPr lang="ja-JP" altLang="en-US" dirty="0"/>
          </a:p>
        </p:txBody>
      </p:sp>
      <p:sp>
        <p:nvSpPr>
          <p:cNvPr id="7" name="正方形/長方形 6"/>
          <p:cNvSpPr/>
          <p:nvPr userDrawn="1"/>
        </p:nvSpPr>
        <p:spPr>
          <a:xfrm>
            <a:off x="0" y="0"/>
            <a:ext cx="9144000" cy="541867"/>
          </a:xfrm>
          <a:prstGeom prst="rect">
            <a:avLst/>
          </a:prstGeom>
          <a:solidFill>
            <a:srgbClr val="204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2"/>
          </p:nvPr>
        </p:nvSpPr>
        <p:spPr>
          <a:xfrm>
            <a:off x="628650" y="6510867"/>
            <a:ext cx="2057400" cy="268817"/>
          </a:xfrm>
          <a:prstGeom prst="rect">
            <a:avLst/>
          </a:prstGeom>
        </p:spPr>
        <p:txBody>
          <a:bodyPr vert="horz" lIns="91440" tIns="45720" rIns="91440" bIns="45720" rtlCol="0" anchor="ctr"/>
          <a:lstStyle>
            <a:lvl1pPr algn="l">
              <a:defRPr sz="1200">
                <a:solidFill>
                  <a:schemeClr val="bg1"/>
                </a:solidFill>
              </a:defRPr>
            </a:lvl1pPr>
          </a:lstStyle>
          <a:p>
            <a:r>
              <a:rPr lang="en-US" altLang="ja-JP"/>
              <a:t>2020/2/19</a:t>
            </a:r>
            <a:endParaRPr lang="ja-JP" altLang="en-US" dirty="0"/>
          </a:p>
        </p:txBody>
      </p:sp>
      <p:sp>
        <p:nvSpPr>
          <p:cNvPr id="5" name="Footer Placeholder 4"/>
          <p:cNvSpPr>
            <a:spLocks noGrp="1"/>
          </p:cNvSpPr>
          <p:nvPr>
            <p:ph type="ftr" sz="quarter" idx="3"/>
          </p:nvPr>
        </p:nvSpPr>
        <p:spPr>
          <a:xfrm>
            <a:off x="3028950" y="6510867"/>
            <a:ext cx="3086100" cy="268817"/>
          </a:xfrm>
          <a:prstGeom prst="rect">
            <a:avLst/>
          </a:prstGeom>
        </p:spPr>
        <p:txBody>
          <a:bodyPr vert="horz" lIns="91440" tIns="45720" rIns="91440" bIns="45720" rtlCol="0" anchor="ctr"/>
          <a:lstStyle>
            <a:lvl1pPr algn="ctr">
              <a:defRPr sz="1200">
                <a:solidFill>
                  <a:schemeClr val="bg1"/>
                </a:solidFill>
              </a:defRPr>
            </a:lvl1pPr>
          </a:lstStyle>
          <a:p>
            <a:r>
              <a:rPr lang="en-US" altLang="ja-JP"/>
              <a:t>SOU</a:t>
            </a:r>
            <a:r>
              <a:rPr lang="ja-JP" altLang="en-US"/>
              <a:t>　太陽系スペシャル</a:t>
            </a:r>
            <a:endParaRPr lang="ja-JP" altLang="en-US" dirty="0"/>
          </a:p>
        </p:txBody>
      </p:sp>
      <p:sp>
        <p:nvSpPr>
          <p:cNvPr id="9" name="正方形/長方形 8"/>
          <p:cNvSpPr/>
          <p:nvPr userDrawn="1"/>
        </p:nvSpPr>
        <p:spPr>
          <a:xfrm flipV="1">
            <a:off x="0" y="1197239"/>
            <a:ext cx="9144000" cy="45719"/>
          </a:xfrm>
          <a:prstGeom prst="rect">
            <a:avLst/>
          </a:prstGeom>
          <a:solidFill>
            <a:srgbClr val="204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838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pace-facts.com/" TargetMode="External"/><Relationship Id="rId2" Type="http://schemas.openxmlformats.org/officeDocument/2006/relationships/hyperlink" Target="https://solarsystem.nasa.gov/" TargetMode="External"/><Relationship Id="rId1" Type="http://schemas.openxmlformats.org/officeDocument/2006/relationships/slideLayout" Target="../slideLayouts/slideLayout2.xml"/><Relationship Id="rId5" Type="http://schemas.openxmlformats.org/officeDocument/2006/relationships/hyperlink" Target="https://ja.wikipedia.org/wiki/%E3%82%A8%E3%83%83%E3%82%B8%E3%83%AF%E3%83%BC%E3%82%B9%E3%83%BB%E3%82%AB%E3%82%A4%E3%83%91%E3%83%BC%E3%83%99%E3%83%AB%E3%83%88%E5%A4%A9%E4%BD%93" TargetMode="External"/><Relationship Id="rId4" Type="http://schemas.openxmlformats.org/officeDocument/2006/relationships/hyperlink" Target="https://ja.wikipedia.org/wiki/%E5%85%B1%E9%B3%B4%E5%A4%96%E7%B8%81%E5%A4%A9%E4%BD%9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atgeo.nikkeibp.co.jp/atcl/news/19/010700017/" TargetMode="External"/><Relationship Id="rId2" Type="http://schemas.openxmlformats.org/officeDocument/2006/relationships/hyperlink" Target="https://www.achievement.org/achiever/clyde-tombaugh/#gallery" TargetMode="External"/><Relationship Id="rId1" Type="http://schemas.openxmlformats.org/officeDocument/2006/relationships/slideLayout" Target="../slideLayouts/slideLayout2.xml"/><Relationship Id="rId5" Type="http://schemas.openxmlformats.org/officeDocument/2006/relationships/hyperlink" Target="https://ja.wikipedia.org/wiki/%E3%82%A8%E3%83%AA%E3%82%B9_(%E6%BA%96%E6%83%91%E6%98%9F)" TargetMode="External"/><Relationship Id="rId4" Type="http://schemas.openxmlformats.org/officeDocument/2006/relationships/hyperlink" Target="https://ja.wikipedia.org/wiki/%E3%82%A2%E3%83%AD%E3%82%B3%E3%82%B9_(%E5%B0%8F%E6%83%91%E6%98%9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natgeo.nikkeibp.co.jp/atcl/news/15/111300321/" TargetMode="External"/><Relationship Id="rId2" Type="http://schemas.openxmlformats.org/officeDocument/2006/relationships/hyperlink" Target="http://pluto.jhuapl.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ctrTitle"/>
          </p:nvPr>
        </p:nvSpPr>
        <p:spPr/>
        <p:txBody>
          <a:bodyPr>
            <a:normAutofit/>
          </a:bodyPr>
          <a:lstStyle/>
          <a:p>
            <a:r>
              <a:rPr kumimoji="1" lang="ja-JP" altLang="en-US" sz="5400" dirty="0">
                <a:ln w="0"/>
                <a:solidFill>
                  <a:schemeClr val="bg1"/>
                </a:solidFill>
                <a:effectLst>
                  <a:glow rad="152400">
                    <a:schemeClr val="tx1">
                      <a:alpha val="40000"/>
                    </a:schemeClr>
                  </a:glow>
                </a:effectLst>
                <a:latin typeface="MRT-まるこいあすβ" panose="020B0202020203020207" pitchFamily="50" charset="-128"/>
                <a:ea typeface="MRT-まるこいあすβ" panose="020B0202020203020207" pitchFamily="50" charset="-128"/>
                <a:cs typeface="MRT-まるこいあすβ" panose="020B0202020203020207" pitchFamily="50" charset="-128"/>
              </a:rPr>
              <a:t>冥王星・カイパーベルト</a:t>
            </a:r>
          </a:p>
        </p:txBody>
      </p:sp>
      <p:sp>
        <p:nvSpPr>
          <p:cNvPr id="14" name="サブタイトル 13"/>
          <p:cNvSpPr>
            <a:spLocks noGrp="1"/>
          </p:cNvSpPr>
          <p:nvPr>
            <p:ph type="subTitle" idx="1"/>
          </p:nvPr>
        </p:nvSpPr>
        <p:spPr/>
        <p:txBody>
          <a:bodyPr/>
          <a:lstStyle/>
          <a:p>
            <a:r>
              <a:rPr kumimoji="1" lang="ja-JP" altLang="en-US" dirty="0">
                <a:latin typeface="MRT-まるこいあすβ" panose="020B0202020203020207" pitchFamily="50" charset="-128"/>
                <a:ea typeface="MRT-まるこいあすβ" panose="020B0202020203020207" pitchFamily="50" charset="-128"/>
                <a:cs typeface="MRT-まるこいあすβ" panose="020B0202020203020207" pitchFamily="50" charset="-128"/>
              </a:rPr>
              <a:t>水産学部　増殖生命科学科</a:t>
            </a:r>
            <a:endParaRPr kumimoji="1" lang="en-US" altLang="ja-JP" dirty="0">
              <a:latin typeface="MRT-まるこいあすβ" panose="020B0202020203020207" pitchFamily="50" charset="-128"/>
              <a:ea typeface="MRT-まるこいあすβ" panose="020B0202020203020207" pitchFamily="50" charset="-128"/>
              <a:cs typeface="MRT-まるこいあすβ" panose="020B0202020203020207" pitchFamily="50" charset="-128"/>
            </a:endParaRPr>
          </a:p>
          <a:p>
            <a:r>
              <a:rPr kumimoji="1" lang="en-US" altLang="ja-JP" dirty="0">
                <a:latin typeface="MRT-まるこいあすβ" panose="020B0202020203020207" pitchFamily="50" charset="-128"/>
                <a:ea typeface="MRT-まるこいあすβ" panose="020B0202020203020207" pitchFamily="50" charset="-128"/>
                <a:cs typeface="MRT-まるこいあすβ" panose="020B0202020203020207" pitchFamily="50" charset="-128"/>
              </a:rPr>
              <a:t>2</a:t>
            </a:r>
            <a:r>
              <a:rPr kumimoji="1" lang="ja-JP" altLang="en-US" dirty="0">
                <a:latin typeface="MRT-まるこいあすβ" panose="020B0202020203020207" pitchFamily="50" charset="-128"/>
                <a:ea typeface="MRT-まるこいあすβ" panose="020B0202020203020207" pitchFamily="50" charset="-128"/>
                <a:cs typeface="MRT-まるこいあすβ" panose="020B0202020203020207" pitchFamily="50" charset="-128"/>
              </a:rPr>
              <a:t>年　松田　翔</a:t>
            </a:r>
          </a:p>
        </p:txBody>
      </p:sp>
      <p:sp>
        <p:nvSpPr>
          <p:cNvPr id="8" name="フッター プレースホルダー 7"/>
          <p:cNvSpPr>
            <a:spLocks noGrp="1"/>
          </p:cNvSpPr>
          <p:nvPr>
            <p:ph type="ftr" sz="quarter" idx="11"/>
          </p:nvPr>
        </p:nvSpPr>
        <p:spPr/>
        <p:txBody>
          <a:bodyPr/>
          <a:lstStyle/>
          <a:p>
            <a:r>
              <a:rPr kumimoji="1" lang="en-US" altLang="ja-JP" dirty="0">
                <a:latin typeface="MRT-まるこいあすβ" panose="020B0202020203020207" pitchFamily="50" charset="-128"/>
                <a:ea typeface="MRT-まるこいあすβ" panose="020B0202020203020207" pitchFamily="50" charset="-128"/>
                <a:cs typeface="MRT-まるこいあすβ" panose="020B0202020203020207" pitchFamily="50" charset="-128"/>
              </a:rPr>
              <a:t>SOU</a:t>
            </a:r>
            <a:r>
              <a:rPr kumimoji="1" lang="ja-JP" altLang="en-US" dirty="0">
                <a:latin typeface="MRT-まるこいあすβ" panose="020B0202020203020207" pitchFamily="50" charset="-128"/>
                <a:ea typeface="MRT-まるこいあすβ" panose="020B0202020203020207" pitchFamily="50" charset="-128"/>
                <a:cs typeface="MRT-まるこいあすβ" panose="020B0202020203020207" pitchFamily="50" charset="-128"/>
              </a:rPr>
              <a:t>　太陽系スペシャル</a:t>
            </a:r>
          </a:p>
        </p:txBody>
      </p:sp>
      <p:sp>
        <p:nvSpPr>
          <p:cNvPr id="5" name="スライド番号プレースホルダー 4"/>
          <p:cNvSpPr>
            <a:spLocks noGrp="1"/>
          </p:cNvSpPr>
          <p:nvPr>
            <p:ph type="sldNum" sz="quarter" idx="12"/>
          </p:nvPr>
        </p:nvSpPr>
        <p:spPr/>
        <p:txBody>
          <a:bodyPr/>
          <a:lstStyle/>
          <a:p>
            <a:fld id="{C7728500-9852-47DE-8F96-5065EBE27641}" type="slidenum">
              <a:rPr lang="ja-JP" altLang="en-US" smtClean="0"/>
              <a:pPr/>
              <a:t>1</a:t>
            </a:fld>
            <a:endParaRPr lang="ja-JP" altLang="en-US" dirty="0"/>
          </a:p>
        </p:txBody>
      </p:sp>
      <p:pic>
        <p:nvPicPr>
          <p:cNvPr id="3" name="図 2">
            <a:extLst>
              <a:ext uri="{FF2B5EF4-FFF2-40B4-BE49-F238E27FC236}">
                <a16:creationId xmlns:a16="http://schemas.microsoft.com/office/drawing/2014/main" id="{C26F9219-B17E-4D79-80E6-6B0E37E2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908451"/>
            <a:ext cx="4168588" cy="2351344"/>
          </a:xfrm>
          <a:prstGeom prst="rect">
            <a:avLst/>
          </a:prstGeom>
        </p:spPr>
      </p:pic>
      <p:sp>
        <p:nvSpPr>
          <p:cNvPr id="4" name="日付プレースホルダー 3">
            <a:extLst>
              <a:ext uri="{FF2B5EF4-FFF2-40B4-BE49-F238E27FC236}">
                <a16:creationId xmlns:a16="http://schemas.microsoft.com/office/drawing/2014/main" id="{D7659AD7-8C73-41BD-8683-834D9519765A}"/>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65662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6D7738-4076-4CC2-BD10-257711EF839B}"/>
              </a:ext>
            </a:extLst>
          </p:cNvPr>
          <p:cNvSpPr>
            <a:spLocks noGrp="1"/>
          </p:cNvSpPr>
          <p:nvPr>
            <p:ph type="title"/>
          </p:nvPr>
        </p:nvSpPr>
        <p:spPr/>
        <p:txBody>
          <a:bodyPr>
            <a:normAutofit fontScale="90000"/>
          </a:bodyPr>
          <a:lstStyle/>
          <a:p>
            <a:r>
              <a:rPr kumimoji="1" lang="ja-JP" altLang="en-US" dirty="0"/>
              <a:t>準惑星</a:t>
            </a:r>
          </a:p>
        </p:txBody>
      </p:sp>
      <p:sp>
        <p:nvSpPr>
          <p:cNvPr id="3" name="コンテンツ プレースホルダー 2">
            <a:extLst>
              <a:ext uri="{FF2B5EF4-FFF2-40B4-BE49-F238E27FC236}">
                <a16:creationId xmlns:a16="http://schemas.microsoft.com/office/drawing/2014/main" id="{BF8603F4-0DB1-4188-A3AA-F615ACCEC827}"/>
              </a:ext>
            </a:extLst>
          </p:cNvPr>
          <p:cNvSpPr>
            <a:spLocks noGrp="1"/>
          </p:cNvSpPr>
          <p:nvPr>
            <p:ph idx="1"/>
          </p:nvPr>
        </p:nvSpPr>
        <p:spPr/>
        <p:txBody>
          <a:bodyPr/>
          <a:lstStyle/>
          <a:p>
            <a:r>
              <a:rPr kumimoji="1" lang="ja-JP" altLang="en-US" dirty="0"/>
              <a:t>これまで「惑星」は慣習的に決められてきた</a:t>
            </a:r>
            <a:endParaRPr kumimoji="1" lang="en-US" altLang="ja-JP" dirty="0"/>
          </a:p>
          <a:p>
            <a:r>
              <a:rPr kumimoji="1" lang="ja-JP" altLang="en-US" dirty="0"/>
              <a:t>冥王星は組成や大きさ、軌道などから発見当初より惑星とすることに疑問の声</a:t>
            </a:r>
            <a:endParaRPr kumimoji="1" lang="en-US" altLang="ja-JP" dirty="0"/>
          </a:p>
          <a:p>
            <a:r>
              <a:rPr kumimoji="1" lang="ja-JP" altLang="en-US" dirty="0"/>
              <a:t>冥王星にサイズの天体が複数見つかり始め、</a:t>
            </a:r>
            <a:r>
              <a:rPr kumimoji="1" lang="en-US" altLang="ja-JP" dirty="0"/>
              <a:t>2006</a:t>
            </a:r>
            <a:r>
              <a:rPr kumimoji="1" lang="ja-JP" altLang="en-US" dirty="0"/>
              <a:t>年</a:t>
            </a:r>
            <a:r>
              <a:rPr kumimoji="1" lang="en-US" altLang="ja-JP" dirty="0"/>
              <a:t>8</a:t>
            </a:r>
            <a:r>
              <a:rPr kumimoji="1" lang="ja-JP" altLang="en-US" dirty="0"/>
              <a:t>月に行われた第</a:t>
            </a:r>
            <a:r>
              <a:rPr kumimoji="1" lang="en-US" altLang="ja-JP" dirty="0"/>
              <a:t>26</a:t>
            </a:r>
            <a:r>
              <a:rPr kumimoji="1" lang="ja-JP" altLang="en-US" dirty="0"/>
              <a:t>回国際天文学連合（</a:t>
            </a:r>
            <a:r>
              <a:rPr kumimoji="1" lang="en-US" altLang="ja-JP" dirty="0"/>
              <a:t>IAU</a:t>
            </a:r>
            <a:r>
              <a:rPr kumimoji="1" lang="ja-JP" altLang="en-US" dirty="0"/>
              <a:t>）総会にて惑星の定義が決定される</a:t>
            </a:r>
            <a:endParaRPr kumimoji="1" lang="en-US" altLang="ja-JP" dirty="0"/>
          </a:p>
          <a:p>
            <a:r>
              <a:rPr kumimoji="1" lang="ja-JP" altLang="en-US" dirty="0"/>
              <a:t>このとき衛星を除く太陽系の天体は「惑星」「準惑星」「太陽系小天体」という</a:t>
            </a:r>
            <a:r>
              <a:rPr kumimoji="1" lang="en-US" altLang="ja-JP" dirty="0"/>
              <a:t>3</a:t>
            </a:r>
            <a:r>
              <a:rPr kumimoji="1" lang="ja-JP" altLang="en-US" dirty="0"/>
              <a:t>つのカテゴリに分類された</a:t>
            </a:r>
            <a:endParaRPr kumimoji="1" lang="en-US" altLang="ja-JP" dirty="0"/>
          </a:p>
          <a:p>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C44901E8-1303-4422-A0F1-84BC09EC1482}"/>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0F601AB6-8135-499D-92AB-4E99942D8F76}"/>
              </a:ext>
            </a:extLst>
          </p:cNvPr>
          <p:cNvSpPr>
            <a:spLocks noGrp="1"/>
          </p:cNvSpPr>
          <p:nvPr>
            <p:ph type="sldNum" sz="quarter" idx="12"/>
          </p:nvPr>
        </p:nvSpPr>
        <p:spPr/>
        <p:txBody>
          <a:bodyPr/>
          <a:lstStyle/>
          <a:p>
            <a:fld id="{C7728500-9852-47DE-8F96-5065EBE27641}" type="slidenum">
              <a:rPr kumimoji="1" lang="ja-JP" altLang="en-US" smtClean="0"/>
              <a:t>10</a:t>
            </a:fld>
            <a:endParaRPr kumimoji="1" lang="ja-JP" altLang="en-US"/>
          </a:p>
        </p:txBody>
      </p:sp>
      <p:sp>
        <p:nvSpPr>
          <p:cNvPr id="6" name="日付プレースホルダー 5">
            <a:extLst>
              <a:ext uri="{FF2B5EF4-FFF2-40B4-BE49-F238E27FC236}">
                <a16:creationId xmlns:a16="http://schemas.microsoft.com/office/drawing/2014/main" id="{D916C92D-055F-4E67-91CD-AED4D47D1612}"/>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312884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53FE6-3E71-4A73-AEDD-0D65B6988460}"/>
              </a:ext>
            </a:extLst>
          </p:cNvPr>
          <p:cNvSpPr>
            <a:spLocks noGrp="1"/>
          </p:cNvSpPr>
          <p:nvPr>
            <p:ph type="title"/>
          </p:nvPr>
        </p:nvSpPr>
        <p:spPr/>
        <p:txBody>
          <a:bodyPr>
            <a:normAutofit fontScale="90000"/>
          </a:bodyPr>
          <a:lstStyle/>
          <a:p>
            <a:r>
              <a:rPr kumimoji="1" lang="ja-JP" altLang="en-US" dirty="0"/>
              <a:t>惑星の定義</a:t>
            </a:r>
          </a:p>
        </p:txBody>
      </p:sp>
      <p:sp>
        <p:nvSpPr>
          <p:cNvPr id="3" name="コンテンツ プレースホルダー 2">
            <a:extLst>
              <a:ext uri="{FF2B5EF4-FFF2-40B4-BE49-F238E27FC236}">
                <a16:creationId xmlns:a16="http://schemas.microsoft.com/office/drawing/2014/main" id="{09D939FF-5D94-4F32-B568-2E9FD70415FA}"/>
              </a:ext>
            </a:extLst>
          </p:cNvPr>
          <p:cNvSpPr>
            <a:spLocks noGrp="1"/>
          </p:cNvSpPr>
          <p:nvPr>
            <p:ph idx="1"/>
          </p:nvPr>
        </p:nvSpPr>
        <p:spPr>
          <a:xfrm>
            <a:off x="628650" y="4608095"/>
            <a:ext cx="7886700" cy="1568868"/>
          </a:xfrm>
        </p:spPr>
        <p:txBody>
          <a:bodyPr>
            <a:normAutofit/>
          </a:bodyPr>
          <a:lstStyle/>
          <a:p>
            <a:pPr marL="0" indent="0">
              <a:buNone/>
            </a:pPr>
            <a:r>
              <a:rPr kumimoji="1" lang="ja-JP" altLang="en-US" dirty="0"/>
              <a:t>すべて満たすもの</a:t>
            </a:r>
            <a:r>
              <a:rPr kumimoji="1" lang="en-US" altLang="ja-JP" dirty="0"/>
              <a:t>……</a:t>
            </a:r>
            <a:r>
              <a:rPr kumimoji="1" lang="ja-JP" altLang="en-US" dirty="0"/>
              <a:t>「惑星」</a:t>
            </a:r>
            <a:endParaRPr kumimoji="1" lang="en-US" altLang="ja-JP" dirty="0"/>
          </a:p>
          <a:p>
            <a:pPr marL="0" indent="0">
              <a:buNone/>
            </a:pPr>
            <a:r>
              <a:rPr kumimoji="1" lang="en-US" altLang="ja-JP" dirty="0"/>
              <a:t>a, b</a:t>
            </a:r>
            <a:r>
              <a:rPr kumimoji="1" lang="ja-JP" altLang="en-US" dirty="0"/>
              <a:t>を満たす衛星でないもの</a:t>
            </a:r>
            <a:r>
              <a:rPr kumimoji="1" lang="en-US" altLang="ja-JP" dirty="0"/>
              <a:t>……</a:t>
            </a:r>
            <a:r>
              <a:rPr kumimoji="1" lang="ja-JP" altLang="en-US" dirty="0"/>
              <a:t>「準惑星」</a:t>
            </a:r>
            <a:endParaRPr kumimoji="1" lang="en-US" altLang="ja-JP" dirty="0"/>
          </a:p>
          <a:p>
            <a:pPr marL="0" indent="0">
              <a:buNone/>
            </a:pPr>
            <a:r>
              <a:rPr kumimoji="1" lang="ja-JP" altLang="en-US" dirty="0"/>
              <a:t>衛星を除くその他の天体</a:t>
            </a:r>
            <a:r>
              <a:rPr kumimoji="1" lang="en-US" altLang="ja-JP" dirty="0"/>
              <a:t>……</a:t>
            </a:r>
            <a:r>
              <a:rPr kumimoji="1" lang="ja-JP" altLang="en-US" dirty="0"/>
              <a:t>「太陽系小天体」</a:t>
            </a:r>
          </a:p>
        </p:txBody>
      </p:sp>
      <p:sp>
        <p:nvSpPr>
          <p:cNvPr id="4" name="フッター プレースホルダー 3">
            <a:extLst>
              <a:ext uri="{FF2B5EF4-FFF2-40B4-BE49-F238E27FC236}">
                <a16:creationId xmlns:a16="http://schemas.microsoft.com/office/drawing/2014/main" id="{56AF0DAD-33C2-435C-A497-1CACE63A979A}"/>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25E09D91-29DD-4CF2-92FE-7B4F1E852DEC}"/>
              </a:ext>
            </a:extLst>
          </p:cNvPr>
          <p:cNvSpPr>
            <a:spLocks noGrp="1"/>
          </p:cNvSpPr>
          <p:nvPr>
            <p:ph type="sldNum" sz="quarter" idx="12"/>
          </p:nvPr>
        </p:nvSpPr>
        <p:spPr/>
        <p:txBody>
          <a:bodyPr/>
          <a:lstStyle/>
          <a:p>
            <a:fld id="{C7728500-9852-47DE-8F96-5065EBE27641}" type="slidenum">
              <a:rPr kumimoji="1" lang="ja-JP" altLang="en-US" smtClean="0"/>
              <a:t>11</a:t>
            </a:fld>
            <a:endParaRPr kumimoji="1" lang="ja-JP" altLang="en-US"/>
          </a:p>
        </p:txBody>
      </p:sp>
      <p:sp>
        <p:nvSpPr>
          <p:cNvPr id="7" name="四角形: 角を丸くする 6">
            <a:extLst>
              <a:ext uri="{FF2B5EF4-FFF2-40B4-BE49-F238E27FC236}">
                <a16:creationId xmlns:a16="http://schemas.microsoft.com/office/drawing/2014/main" id="{3DAB9420-84A3-46DF-9DC2-50965A10E3F8}"/>
              </a:ext>
            </a:extLst>
          </p:cNvPr>
          <p:cNvSpPr/>
          <p:nvPr/>
        </p:nvSpPr>
        <p:spPr>
          <a:xfrm>
            <a:off x="628650" y="1478232"/>
            <a:ext cx="7886700" cy="2795959"/>
          </a:xfrm>
          <a:prstGeom prst="roundRect">
            <a:avLst>
              <a:gd name="adj" fmla="val 10265"/>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lvl="0" indent="-342900">
              <a:spcAft>
                <a:spcPts val="600"/>
              </a:spcAft>
              <a:buFont typeface="+mj-lt"/>
              <a:buAutoNum type="alphaLcPeriod"/>
            </a:pPr>
            <a:r>
              <a:rPr lang="ja-JP" altLang="en-US" sz="2800" dirty="0">
                <a:solidFill>
                  <a:prstClr val="black"/>
                </a:solidFill>
                <a:cs typeface="+mj-cs"/>
              </a:rPr>
              <a:t>太陽の周りを公転している</a:t>
            </a:r>
          </a:p>
          <a:p>
            <a:pPr marL="342900" lvl="0" indent="-342900">
              <a:spcAft>
                <a:spcPts val="600"/>
              </a:spcAft>
              <a:buFont typeface="+mj-lt"/>
              <a:buAutoNum type="alphaLcPeriod"/>
            </a:pPr>
            <a:r>
              <a:rPr lang="ja-JP" altLang="en-US" sz="2800" dirty="0">
                <a:solidFill>
                  <a:prstClr val="black"/>
                </a:solidFill>
                <a:cs typeface="+mj-cs"/>
              </a:rPr>
              <a:t>自己重力が剛体力に打ち勝って静水圧平衡の形状を保つのに十分な質量をもつ（ほぼ球体になっている）</a:t>
            </a:r>
          </a:p>
          <a:p>
            <a:pPr marL="342900" lvl="0" indent="-342900">
              <a:spcAft>
                <a:spcPts val="600"/>
              </a:spcAft>
              <a:buFont typeface="+mj-lt"/>
              <a:buAutoNum type="alphaLcPeriod"/>
            </a:pPr>
            <a:r>
              <a:rPr lang="ja-JP" altLang="en-US" sz="2800" dirty="0">
                <a:solidFill>
                  <a:prstClr val="black"/>
                </a:solidFill>
                <a:cs typeface="+mj-cs"/>
              </a:rPr>
              <a:t>自身の軌道上から他の天体を一掃している</a:t>
            </a:r>
          </a:p>
        </p:txBody>
      </p:sp>
      <p:sp>
        <p:nvSpPr>
          <p:cNvPr id="8" name="日付プレースホルダー 7">
            <a:extLst>
              <a:ext uri="{FF2B5EF4-FFF2-40B4-BE49-F238E27FC236}">
                <a16:creationId xmlns:a16="http://schemas.microsoft.com/office/drawing/2014/main" id="{0D0AD500-9E55-49C4-81B5-3E0412CD3E41}"/>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70669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738C9-7D4E-4DA3-9422-36A813F21F2D}"/>
              </a:ext>
            </a:extLst>
          </p:cNvPr>
          <p:cNvSpPr>
            <a:spLocks noGrp="1"/>
          </p:cNvSpPr>
          <p:nvPr>
            <p:ph type="title"/>
          </p:nvPr>
        </p:nvSpPr>
        <p:spPr/>
        <p:txBody>
          <a:bodyPr>
            <a:normAutofit fontScale="90000"/>
          </a:bodyPr>
          <a:lstStyle/>
          <a:p>
            <a:r>
              <a:rPr kumimoji="1" lang="ja-JP" altLang="en-US" dirty="0"/>
              <a:t>冥王星の衛星</a:t>
            </a:r>
          </a:p>
        </p:txBody>
      </p:sp>
      <p:sp>
        <p:nvSpPr>
          <p:cNvPr id="3" name="コンテンツ プレースホルダー 2">
            <a:extLst>
              <a:ext uri="{FF2B5EF4-FFF2-40B4-BE49-F238E27FC236}">
                <a16:creationId xmlns:a16="http://schemas.microsoft.com/office/drawing/2014/main" id="{0FFD2811-E2D8-447D-9210-C7A472FAF2C3}"/>
              </a:ext>
            </a:extLst>
          </p:cNvPr>
          <p:cNvSpPr>
            <a:spLocks noGrp="1"/>
          </p:cNvSpPr>
          <p:nvPr>
            <p:ph idx="1"/>
          </p:nvPr>
        </p:nvSpPr>
        <p:spPr/>
        <p:txBody>
          <a:bodyPr/>
          <a:lstStyle/>
          <a:p>
            <a:r>
              <a:rPr kumimoji="1" lang="ja-JP" altLang="en-US" dirty="0"/>
              <a:t>冥王星は</a:t>
            </a:r>
            <a:r>
              <a:rPr kumimoji="1" lang="en-US" altLang="ja-JP" dirty="0"/>
              <a:t>5</a:t>
            </a:r>
            <a:r>
              <a:rPr kumimoji="1" lang="ja-JP" altLang="en-US" dirty="0"/>
              <a:t>つの衛星をもっている</a:t>
            </a:r>
            <a:endParaRPr kumimoji="1" lang="en-US" altLang="ja-JP" dirty="0"/>
          </a:p>
          <a:p>
            <a:r>
              <a:rPr lang="ja-JP" altLang="en-US" dirty="0"/>
              <a:t>冥王星に天体が衝突してカロンや他の衛星がつくられたと考えられている</a:t>
            </a:r>
            <a:endParaRPr lang="en-US" altLang="ja-JP" dirty="0"/>
          </a:p>
          <a:p>
            <a:pPr lvl="3"/>
            <a:endParaRPr kumimoji="1" lang="en-US" altLang="ja-JP" dirty="0"/>
          </a:p>
          <a:p>
            <a:r>
              <a:rPr kumimoji="1" lang="ja-JP" altLang="en-US" dirty="0"/>
              <a:t>カロン</a:t>
            </a:r>
            <a:endParaRPr kumimoji="1" lang="en-US" altLang="ja-JP" dirty="0"/>
          </a:p>
          <a:p>
            <a:r>
              <a:rPr kumimoji="1" lang="ja-JP" altLang="en-US" dirty="0"/>
              <a:t>ニクス</a:t>
            </a:r>
            <a:endParaRPr kumimoji="1" lang="en-US" altLang="ja-JP" dirty="0"/>
          </a:p>
          <a:p>
            <a:r>
              <a:rPr kumimoji="1" lang="ja-JP" altLang="en-US" dirty="0"/>
              <a:t>ヒドラ</a:t>
            </a:r>
            <a:endParaRPr kumimoji="1" lang="en-US" altLang="ja-JP" dirty="0"/>
          </a:p>
          <a:p>
            <a:r>
              <a:rPr kumimoji="1" lang="ja-JP" altLang="en-US" dirty="0"/>
              <a:t>ケルベロス</a:t>
            </a:r>
            <a:endParaRPr kumimoji="1" lang="en-US" altLang="ja-JP" dirty="0"/>
          </a:p>
          <a:p>
            <a:r>
              <a:rPr kumimoji="1" lang="ja-JP" altLang="en-US" dirty="0"/>
              <a:t>ステュクス</a:t>
            </a:r>
            <a:endParaRPr kumimoji="1" lang="en-US" altLang="ja-JP" dirty="0"/>
          </a:p>
          <a:p>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BD6521E2-7E73-474C-B138-F14BD644A81A}"/>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2D830AD8-0F46-4D3B-A6F6-1340716593AD}"/>
              </a:ext>
            </a:extLst>
          </p:cNvPr>
          <p:cNvSpPr>
            <a:spLocks noGrp="1"/>
          </p:cNvSpPr>
          <p:nvPr>
            <p:ph type="sldNum" sz="quarter" idx="12"/>
          </p:nvPr>
        </p:nvSpPr>
        <p:spPr/>
        <p:txBody>
          <a:bodyPr/>
          <a:lstStyle/>
          <a:p>
            <a:fld id="{C7728500-9852-47DE-8F96-5065EBE27641}" type="slidenum">
              <a:rPr kumimoji="1" lang="ja-JP" altLang="en-US" smtClean="0"/>
              <a:t>12</a:t>
            </a:fld>
            <a:endParaRPr kumimoji="1" lang="ja-JP" altLang="en-US"/>
          </a:p>
        </p:txBody>
      </p:sp>
      <p:pic>
        <p:nvPicPr>
          <p:cNvPr id="7" name="図 6">
            <a:extLst>
              <a:ext uri="{FF2B5EF4-FFF2-40B4-BE49-F238E27FC236}">
                <a16:creationId xmlns:a16="http://schemas.microsoft.com/office/drawing/2014/main" id="{38D9B5E8-17FC-4D74-AB13-55816C96C3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495" y="3037045"/>
            <a:ext cx="5278855" cy="2969357"/>
          </a:xfrm>
          <a:prstGeom prst="rect">
            <a:avLst/>
          </a:prstGeom>
        </p:spPr>
      </p:pic>
      <p:sp>
        <p:nvSpPr>
          <p:cNvPr id="8" name="日付プレースホルダー 7">
            <a:extLst>
              <a:ext uri="{FF2B5EF4-FFF2-40B4-BE49-F238E27FC236}">
                <a16:creationId xmlns:a16="http://schemas.microsoft.com/office/drawing/2014/main" id="{BE6D8361-5DD6-4676-80E1-33EC800406AF}"/>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311219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CC8D8-19D2-43C4-A841-85AFECFE47CE}"/>
              </a:ext>
            </a:extLst>
          </p:cNvPr>
          <p:cNvSpPr>
            <a:spLocks noGrp="1"/>
          </p:cNvSpPr>
          <p:nvPr>
            <p:ph type="title"/>
          </p:nvPr>
        </p:nvSpPr>
        <p:spPr/>
        <p:txBody>
          <a:bodyPr>
            <a:normAutofit fontScale="90000"/>
          </a:bodyPr>
          <a:lstStyle/>
          <a:p>
            <a:r>
              <a:rPr kumimoji="1" lang="ja-JP" altLang="en-US" dirty="0"/>
              <a:t>カロン</a:t>
            </a:r>
          </a:p>
        </p:txBody>
      </p:sp>
      <p:sp>
        <p:nvSpPr>
          <p:cNvPr id="3" name="コンテンツ プレースホルダー 2">
            <a:extLst>
              <a:ext uri="{FF2B5EF4-FFF2-40B4-BE49-F238E27FC236}">
                <a16:creationId xmlns:a16="http://schemas.microsoft.com/office/drawing/2014/main" id="{A68F3277-23E7-497D-BD9D-7A3DB7E2D12B}"/>
              </a:ext>
            </a:extLst>
          </p:cNvPr>
          <p:cNvSpPr>
            <a:spLocks noGrp="1"/>
          </p:cNvSpPr>
          <p:nvPr>
            <p:ph idx="1"/>
          </p:nvPr>
        </p:nvSpPr>
        <p:spPr/>
        <p:txBody>
          <a:bodyPr/>
          <a:lstStyle/>
          <a:p>
            <a:r>
              <a:rPr kumimoji="1" lang="ja-JP" altLang="en-US" dirty="0"/>
              <a:t>冥王星最大の衛星</a:t>
            </a:r>
            <a:endParaRPr kumimoji="1" lang="en-US" altLang="ja-JP" dirty="0"/>
          </a:p>
          <a:p>
            <a:r>
              <a:rPr kumimoji="1" lang="en-US" altLang="ja-JP" dirty="0"/>
              <a:t>1978</a:t>
            </a:r>
            <a:r>
              <a:rPr kumimoji="1" lang="ja-JP" altLang="en-US" dirty="0"/>
              <a:t>年に発見</a:t>
            </a:r>
            <a:endParaRPr kumimoji="1" lang="en-US" altLang="ja-JP" dirty="0"/>
          </a:p>
          <a:p>
            <a:r>
              <a:rPr kumimoji="1" lang="ja-JP" altLang="en-US" dirty="0"/>
              <a:t>半径　</a:t>
            </a:r>
            <a:r>
              <a:rPr kumimoji="1" lang="en-US" altLang="ja-JP" dirty="0"/>
              <a:t>606 km</a:t>
            </a:r>
            <a:r>
              <a:rPr kumimoji="1" lang="ja-JP" altLang="en-US" dirty="0"/>
              <a:t>（冥王星の半分超）</a:t>
            </a:r>
            <a:endParaRPr kumimoji="1" lang="en-US" altLang="ja-JP" dirty="0"/>
          </a:p>
          <a:p>
            <a:r>
              <a:rPr kumimoji="1" lang="ja-JP" altLang="en-US" dirty="0"/>
              <a:t>密度　</a:t>
            </a:r>
            <a:r>
              <a:rPr kumimoji="1" lang="en-US" altLang="ja-JP" dirty="0"/>
              <a:t>1.66 g/cm³</a:t>
            </a:r>
          </a:p>
          <a:p>
            <a:r>
              <a:rPr kumimoji="1" lang="ja-JP" altLang="en-US" dirty="0"/>
              <a:t>自転周期　</a:t>
            </a:r>
            <a:r>
              <a:rPr kumimoji="1" lang="en-US" altLang="ja-JP" dirty="0"/>
              <a:t>6.39</a:t>
            </a:r>
            <a:r>
              <a:rPr kumimoji="1" lang="ja-JP" altLang="en-US" dirty="0"/>
              <a:t>日</a:t>
            </a:r>
            <a:endParaRPr kumimoji="1" lang="en-US" altLang="ja-JP" dirty="0"/>
          </a:p>
          <a:p>
            <a:r>
              <a:rPr kumimoji="1" lang="ja-JP" altLang="en-US" dirty="0"/>
              <a:t>公転周期　</a:t>
            </a:r>
            <a:r>
              <a:rPr kumimoji="1" lang="en-US" altLang="ja-JP" dirty="0"/>
              <a:t>6.39</a:t>
            </a:r>
            <a:r>
              <a:rPr kumimoji="1" lang="ja-JP" altLang="en-US" dirty="0"/>
              <a:t>日</a:t>
            </a:r>
            <a:endParaRPr kumimoji="1" lang="en-US" altLang="ja-JP" dirty="0"/>
          </a:p>
          <a:p>
            <a:r>
              <a:rPr kumimoji="1" lang="ja-JP" altLang="en-US" dirty="0"/>
              <a:t>冥王星からの距離　</a:t>
            </a:r>
            <a:r>
              <a:rPr kumimoji="1" lang="en-US" altLang="ja-JP" dirty="0"/>
              <a:t>19,640 km</a:t>
            </a:r>
            <a:endParaRPr kumimoji="1" lang="ja-JP" altLang="en-US" dirty="0"/>
          </a:p>
        </p:txBody>
      </p:sp>
      <p:sp>
        <p:nvSpPr>
          <p:cNvPr id="4" name="フッター プレースホルダー 3">
            <a:extLst>
              <a:ext uri="{FF2B5EF4-FFF2-40B4-BE49-F238E27FC236}">
                <a16:creationId xmlns:a16="http://schemas.microsoft.com/office/drawing/2014/main" id="{F8680CD2-E9C4-40A7-88E7-31DB2EFFF8F5}"/>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E592BCCF-9A5C-4225-9403-E281A46DDB3B}"/>
              </a:ext>
            </a:extLst>
          </p:cNvPr>
          <p:cNvSpPr>
            <a:spLocks noGrp="1"/>
          </p:cNvSpPr>
          <p:nvPr>
            <p:ph type="sldNum" sz="quarter" idx="12"/>
          </p:nvPr>
        </p:nvSpPr>
        <p:spPr/>
        <p:txBody>
          <a:bodyPr/>
          <a:lstStyle/>
          <a:p>
            <a:fld id="{C7728500-9852-47DE-8F96-5065EBE27641}" type="slidenum">
              <a:rPr kumimoji="1" lang="ja-JP" altLang="en-US" smtClean="0"/>
              <a:t>13</a:t>
            </a:fld>
            <a:endParaRPr kumimoji="1" lang="ja-JP" altLang="en-US"/>
          </a:p>
        </p:txBody>
      </p:sp>
      <p:pic>
        <p:nvPicPr>
          <p:cNvPr id="7" name="図 6" descr="ブラック, 座る, 暗い, 探す が含まれている画像&#10;&#10;自動的に生成された説明">
            <a:extLst>
              <a:ext uri="{FF2B5EF4-FFF2-40B4-BE49-F238E27FC236}">
                <a16:creationId xmlns:a16="http://schemas.microsoft.com/office/drawing/2014/main" id="{41B913AD-87A2-4AD9-8A56-A6089007A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2039" y="3043989"/>
            <a:ext cx="2971800" cy="2971800"/>
          </a:xfrm>
          <a:prstGeom prst="rect">
            <a:avLst/>
          </a:prstGeom>
        </p:spPr>
      </p:pic>
      <p:sp>
        <p:nvSpPr>
          <p:cNvPr id="8" name="日付プレースホルダー 7">
            <a:extLst>
              <a:ext uri="{FF2B5EF4-FFF2-40B4-BE49-F238E27FC236}">
                <a16:creationId xmlns:a16="http://schemas.microsoft.com/office/drawing/2014/main" id="{585F5D88-2AAE-4D9A-B0A7-637D84D70053}"/>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84351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0D1D4-AFA6-40CC-BC29-4F613EB7475A}"/>
              </a:ext>
            </a:extLst>
          </p:cNvPr>
          <p:cNvSpPr>
            <a:spLocks noGrp="1"/>
          </p:cNvSpPr>
          <p:nvPr>
            <p:ph type="title"/>
          </p:nvPr>
        </p:nvSpPr>
        <p:spPr/>
        <p:txBody>
          <a:bodyPr>
            <a:normAutofit fontScale="90000"/>
          </a:bodyPr>
          <a:lstStyle/>
          <a:p>
            <a:r>
              <a:rPr kumimoji="1" lang="ja-JP" altLang="en-US" dirty="0"/>
              <a:t>冥王星とカロン</a:t>
            </a:r>
          </a:p>
        </p:txBody>
      </p:sp>
      <p:sp>
        <p:nvSpPr>
          <p:cNvPr id="3" name="コンテンツ プレースホルダー 2">
            <a:extLst>
              <a:ext uri="{FF2B5EF4-FFF2-40B4-BE49-F238E27FC236}">
                <a16:creationId xmlns:a16="http://schemas.microsoft.com/office/drawing/2014/main" id="{232D9EA7-6D0F-45D5-8410-5DEF64870C55}"/>
              </a:ext>
            </a:extLst>
          </p:cNvPr>
          <p:cNvSpPr>
            <a:spLocks noGrp="1"/>
          </p:cNvSpPr>
          <p:nvPr>
            <p:ph idx="1"/>
          </p:nvPr>
        </p:nvSpPr>
        <p:spPr>
          <a:xfrm>
            <a:off x="628650" y="1507067"/>
            <a:ext cx="5279091" cy="4669896"/>
          </a:xfrm>
        </p:spPr>
        <p:txBody>
          <a:bodyPr/>
          <a:lstStyle/>
          <a:p>
            <a:r>
              <a:rPr kumimoji="1" lang="ja-JP" altLang="en-US" dirty="0"/>
              <a:t>冥王星とカロンは潮汐ロックによってお互いずっと同じ面を向け合っている</a:t>
            </a:r>
            <a:endParaRPr kumimoji="1" lang="en-US" altLang="ja-JP" dirty="0"/>
          </a:p>
          <a:p>
            <a:r>
              <a:rPr kumimoji="1" lang="ja-JP" altLang="en-US" dirty="0"/>
              <a:t>冥王星とカロンの共通重心は冥王星より外に存在する</a:t>
            </a:r>
            <a:endParaRPr kumimoji="1" lang="en-US" altLang="ja-JP" dirty="0"/>
          </a:p>
          <a:p>
            <a:r>
              <a:rPr kumimoji="1" lang="ja-JP" altLang="en-US" dirty="0"/>
              <a:t>冥王星もカロンによって振り回されている</a:t>
            </a:r>
          </a:p>
        </p:txBody>
      </p:sp>
      <p:sp>
        <p:nvSpPr>
          <p:cNvPr id="4" name="フッター プレースホルダー 3">
            <a:extLst>
              <a:ext uri="{FF2B5EF4-FFF2-40B4-BE49-F238E27FC236}">
                <a16:creationId xmlns:a16="http://schemas.microsoft.com/office/drawing/2014/main" id="{9EB036B2-376D-4091-84BF-59E97DC67051}"/>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06FAAE0A-7B0F-400A-98D1-7F5494C6248C}"/>
              </a:ext>
            </a:extLst>
          </p:cNvPr>
          <p:cNvSpPr>
            <a:spLocks noGrp="1"/>
          </p:cNvSpPr>
          <p:nvPr>
            <p:ph type="sldNum" sz="quarter" idx="12"/>
          </p:nvPr>
        </p:nvSpPr>
        <p:spPr/>
        <p:txBody>
          <a:bodyPr/>
          <a:lstStyle/>
          <a:p>
            <a:fld id="{C7728500-9852-47DE-8F96-5065EBE27641}" type="slidenum">
              <a:rPr kumimoji="1" lang="ja-JP" altLang="en-US" smtClean="0"/>
              <a:t>14</a:t>
            </a:fld>
            <a:endParaRPr kumimoji="1" lang="ja-JP" altLang="en-US"/>
          </a:p>
        </p:txBody>
      </p:sp>
      <p:pic>
        <p:nvPicPr>
          <p:cNvPr id="6" name="10_PlutoMovie12">
            <a:hlinkClick r:id="" action="ppaction://media"/>
            <a:extLst>
              <a:ext uri="{FF2B5EF4-FFF2-40B4-BE49-F238E27FC236}">
                <a16:creationId xmlns:a16="http://schemas.microsoft.com/office/drawing/2014/main" id="{753899AE-1738-48DF-8CFB-6486655F392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115049" y="1545536"/>
            <a:ext cx="2587625" cy="2367198"/>
          </a:xfrm>
          <a:prstGeom prst="rect">
            <a:avLst/>
          </a:prstGeom>
        </p:spPr>
      </p:pic>
      <p:pic>
        <p:nvPicPr>
          <p:cNvPr id="7" name="10_PlutoMovieVert">
            <a:hlinkClick r:id="" action="ppaction://media"/>
            <a:extLst>
              <a:ext uri="{FF2B5EF4-FFF2-40B4-BE49-F238E27FC236}">
                <a16:creationId xmlns:a16="http://schemas.microsoft.com/office/drawing/2014/main" id="{6186079C-42E4-4E31-B254-38721FCACAD0}"/>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115049" y="4050415"/>
            <a:ext cx="2587626" cy="2367198"/>
          </a:xfrm>
          <a:prstGeom prst="rect">
            <a:avLst/>
          </a:prstGeom>
        </p:spPr>
      </p:pic>
      <p:sp>
        <p:nvSpPr>
          <p:cNvPr id="8" name="日付プレースホルダー 7">
            <a:extLst>
              <a:ext uri="{FF2B5EF4-FFF2-40B4-BE49-F238E27FC236}">
                <a16:creationId xmlns:a16="http://schemas.microsoft.com/office/drawing/2014/main" id="{E0AE0226-3C07-41F9-B698-F5EDF26CF4F3}"/>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38942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6" fill="hold"/>
                                        <p:tgtEl>
                                          <p:spTgt spid="6"/>
                                        </p:tgtEl>
                                      </p:cBhvr>
                                    </p:cmd>
                                  </p:childTnLst>
                                </p:cTn>
                              </p:par>
                              <p:par>
                                <p:cTn id="7" presetID="1" presetClass="mediacall" presetSubtype="0" fill="hold" nodeType="withEffect">
                                  <p:stCondLst>
                                    <p:cond delay="0"/>
                                  </p:stCondLst>
                                  <p:childTnLst>
                                    <p:cmd type="call" cmd="playFrom(0.0)">
                                      <p:cBhvr>
                                        <p:cTn id="8" dur="409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6"/>
                </p:tgtEl>
              </p:cMediaNode>
            </p:video>
            <p:video>
              <p:cMediaNode vol="80000">
                <p:cTn id="10" repeatCount="indefinite"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7D14D-0842-45C9-916D-C1FC72787082}"/>
              </a:ext>
            </a:extLst>
          </p:cNvPr>
          <p:cNvSpPr>
            <a:spLocks noGrp="1"/>
          </p:cNvSpPr>
          <p:nvPr>
            <p:ph type="title"/>
          </p:nvPr>
        </p:nvSpPr>
        <p:spPr/>
        <p:txBody>
          <a:bodyPr>
            <a:normAutofit fontScale="90000"/>
          </a:bodyPr>
          <a:lstStyle/>
          <a:p>
            <a:r>
              <a:rPr kumimoji="1" lang="ja-JP" altLang="en-US" dirty="0"/>
              <a:t>探査機 </a:t>
            </a:r>
            <a:r>
              <a:rPr kumimoji="1" lang="en-US" altLang="ja-JP" dirty="0"/>
              <a:t>New</a:t>
            </a:r>
            <a:r>
              <a:rPr lang="ja-JP" altLang="en-US" dirty="0"/>
              <a:t> </a:t>
            </a:r>
            <a:r>
              <a:rPr lang="en-US" altLang="ja-JP" dirty="0"/>
              <a:t>Horizons</a:t>
            </a:r>
            <a:endParaRPr kumimoji="1" lang="ja-JP" altLang="en-US" dirty="0"/>
          </a:p>
        </p:txBody>
      </p:sp>
      <p:sp>
        <p:nvSpPr>
          <p:cNvPr id="3" name="コンテンツ プレースホルダー 2">
            <a:extLst>
              <a:ext uri="{FF2B5EF4-FFF2-40B4-BE49-F238E27FC236}">
                <a16:creationId xmlns:a16="http://schemas.microsoft.com/office/drawing/2014/main" id="{2D5C2507-4600-4260-B815-CDE3E5CF1326}"/>
              </a:ext>
            </a:extLst>
          </p:cNvPr>
          <p:cNvSpPr>
            <a:spLocks noGrp="1"/>
          </p:cNvSpPr>
          <p:nvPr>
            <p:ph idx="1"/>
          </p:nvPr>
        </p:nvSpPr>
        <p:spPr>
          <a:xfrm>
            <a:off x="628650" y="1507067"/>
            <a:ext cx="4424613" cy="4669896"/>
          </a:xfrm>
        </p:spPr>
        <p:txBody>
          <a:bodyPr/>
          <a:lstStyle/>
          <a:p>
            <a:r>
              <a:rPr kumimoji="1" lang="en-US" altLang="ja-JP" dirty="0"/>
              <a:t>NASA</a:t>
            </a:r>
            <a:r>
              <a:rPr kumimoji="1" lang="ja-JP" altLang="en-US" dirty="0"/>
              <a:t>によって</a:t>
            </a:r>
            <a:r>
              <a:rPr kumimoji="1" lang="en-US" altLang="ja-JP" dirty="0"/>
              <a:t>2006</a:t>
            </a:r>
            <a:r>
              <a:rPr kumimoji="1" lang="ja-JP" altLang="en-US" dirty="0"/>
              <a:t>年に打ち上げられた</a:t>
            </a:r>
            <a:endParaRPr kumimoji="1" lang="en-US" altLang="ja-JP" dirty="0"/>
          </a:p>
          <a:p>
            <a:r>
              <a:rPr kumimoji="1" lang="ja-JP" altLang="en-US" dirty="0"/>
              <a:t>冥王星や他の太陽系外縁天体の探査を行う</a:t>
            </a:r>
            <a:endParaRPr kumimoji="1" lang="en-US" altLang="ja-JP" dirty="0"/>
          </a:p>
          <a:p>
            <a:r>
              <a:rPr kumimoji="1" lang="en-US" altLang="ja-JP" dirty="0"/>
              <a:t>2015</a:t>
            </a:r>
            <a:r>
              <a:rPr kumimoji="1" lang="ja-JP" altLang="en-US" dirty="0"/>
              <a:t>年</a:t>
            </a:r>
            <a:r>
              <a:rPr kumimoji="1" lang="en-US" altLang="ja-JP" dirty="0"/>
              <a:t>7</a:t>
            </a:r>
            <a:r>
              <a:rPr kumimoji="1" lang="ja-JP" altLang="en-US" dirty="0"/>
              <a:t>月に冥王星を、</a:t>
            </a:r>
            <a:r>
              <a:rPr kumimoji="1" lang="en-US" altLang="ja-JP" dirty="0"/>
              <a:t>2019</a:t>
            </a:r>
            <a:r>
              <a:rPr kumimoji="1" lang="ja-JP" altLang="en-US" dirty="0"/>
              <a:t>年</a:t>
            </a:r>
            <a:r>
              <a:rPr kumimoji="1" lang="en-US" altLang="ja-JP" dirty="0"/>
              <a:t>1</a:t>
            </a:r>
            <a:r>
              <a:rPr kumimoji="1" lang="ja-JP" altLang="en-US" dirty="0"/>
              <a:t>月にアコロスをフライバイした</a:t>
            </a:r>
          </a:p>
        </p:txBody>
      </p:sp>
      <p:sp>
        <p:nvSpPr>
          <p:cNvPr id="4" name="日付プレースホルダー 3">
            <a:extLst>
              <a:ext uri="{FF2B5EF4-FFF2-40B4-BE49-F238E27FC236}">
                <a16:creationId xmlns:a16="http://schemas.microsoft.com/office/drawing/2014/main" id="{D9CBDD88-9417-4332-B741-6687CFE33110}"/>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82CC0F8F-2146-4898-9075-C461D4481E48}"/>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4734B310-8746-4F52-BF42-D16B46F36742}"/>
              </a:ext>
            </a:extLst>
          </p:cNvPr>
          <p:cNvSpPr>
            <a:spLocks noGrp="1"/>
          </p:cNvSpPr>
          <p:nvPr>
            <p:ph type="sldNum" sz="quarter" idx="12"/>
          </p:nvPr>
        </p:nvSpPr>
        <p:spPr/>
        <p:txBody>
          <a:bodyPr/>
          <a:lstStyle/>
          <a:p>
            <a:fld id="{C7728500-9852-47DE-8F96-5065EBE27641}" type="slidenum">
              <a:rPr kumimoji="1" lang="ja-JP" altLang="en-US" smtClean="0"/>
              <a:t>15</a:t>
            </a:fld>
            <a:endParaRPr kumimoji="1" lang="ja-JP" altLang="en-US"/>
          </a:p>
        </p:txBody>
      </p:sp>
      <p:pic>
        <p:nvPicPr>
          <p:cNvPr id="8" name="図 7" descr="衣料, ヘルメット, テーブル, 座る が含まれている画像&#10;&#10;自動的に生成された説明">
            <a:extLst>
              <a:ext uri="{FF2B5EF4-FFF2-40B4-BE49-F238E27FC236}">
                <a16:creationId xmlns:a16="http://schemas.microsoft.com/office/drawing/2014/main" id="{49675CBA-DC14-4C16-9274-92A65E4DAF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516" y="1628068"/>
            <a:ext cx="3607725" cy="4466363"/>
          </a:xfrm>
          <a:prstGeom prst="rect">
            <a:avLst/>
          </a:prstGeom>
        </p:spPr>
      </p:pic>
    </p:spTree>
    <p:extLst>
      <p:ext uri="{BB962C8B-B14F-4D97-AF65-F5344CB8AC3E}">
        <p14:creationId xmlns:p14="http://schemas.microsoft.com/office/powerpoint/2010/main" val="283930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6D8D1-D866-4121-B68A-4B897A5F0559}"/>
              </a:ext>
            </a:extLst>
          </p:cNvPr>
          <p:cNvSpPr>
            <a:spLocks noGrp="1"/>
          </p:cNvSpPr>
          <p:nvPr>
            <p:ph type="title"/>
          </p:nvPr>
        </p:nvSpPr>
        <p:spPr/>
        <p:txBody>
          <a:bodyPr>
            <a:normAutofit fontScale="90000"/>
          </a:bodyPr>
          <a:lstStyle/>
          <a:p>
            <a:r>
              <a:rPr kumimoji="1" lang="ja-JP" altLang="en-US" dirty="0"/>
              <a:t>太陽系外縁天体</a:t>
            </a:r>
          </a:p>
        </p:txBody>
      </p:sp>
      <p:sp>
        <p:nvSpPr>
          <p:cNvPr id="3" name="コンテンツ プレースホルダー 2">
            <a:extLst>
              <a:ext uri="{FF2B5EF4-FFF2-40B4-BE49-F238E27FC236}">
                <a16:creationId xmlns:a16="http://schemas.microsoft.com/office/drawing/2014/main" id="{E576F049-BC95-4822-8657-DB745D0A327D}"/>
              </a:ext>
            </a:extLst>
          </p:cNvPr>
          <p:cNvSpPr>
            <a:spLocks noGrp="1"/>
          </p:cNvSpPr>
          <p:nvPr>
            <p:ph idx="1"/>
          </p:nvPr>
        </p:nvSpPr>
        <p:spPr/>
        <p:txBody>
          <a:bodyPr/>
          <a:lstStyle/>
          <a:p>
            <a:r>
              <a:rPr kumimoji="1" lang="ja-JP" altLang="en-US" dirty="0"/>
              <a:t>英語では「</a:t>
            </a:r>
            <a:r>
              <a:rPr kumimoji="1" lang="en-US" altLang="ja-JP" dirty="0"/>
              <a:t>trans-Neptunian objects (TNO)</a:t>
            </a:r>
            <a:r>
              <a:rPr kumimoji="1" lang="ja-JP" altLang="en-US" dirty="0"/>
              <a:t>」</a:t>
            </a:r>
            <a:endParaRPr kumimoji="1" lang="en-US" altLang="ja-JP" dirty="0"/>
          </a:p>
          <a:p>
            <a:r>
              <a:rPr kumimoji="1" lang="ja-JP" altLang="en-US" dirty="0"/>
              <a:t>海王星より外に分布する天体の総称</a:t>
            </a:r>
            <a:endParaRPr kumimoji="1" lang="en-US" altLang="ja-JP" dirty="0"/>
          </a:p>
          <a:p>
            <a:r>
              <a:rPr kumimoji="1" lang="ja-JP" altLang="en-US" dirty="0"/>
              <a:t>岩石や氷などからなる小さな天体が無数にあると考えられている</a:t>
            </a:r>
            <a:endParaRPr kumimoji="1" lang="en-US" altLang="ja-JP" dirty="0"/>
          </a:p>
          <a:p>
            <a:r>
              <a:rPr kumimoji="1" lang="ja-JP" altLang="en-US" dirty="0"/>
              <a:t>「カイパーベルト」「オールトの雲」など</a:t>
            </a:r>
          </a:p>
        </p:txBody>
      </p:sp>
      <p:sp>
        <p:nvSpPr>
          <p:cNvPr id="4" name="フッター プレースホルダー 3">
            <a:extLst>
              <a:ext uri="{FF2B5EF4-FFF2-40B4-BE49-F238E27FC236}">
                <a16:creationId xmlns:a16="http://schemas.microsoft.com/office/drawing/2014/main" id="{1C679B3F-3924-4EB6-816E-D258B1A4BEEA}"/>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351E32F5-276C-40A2-89F9-8564AA987EAF}"/>
              </a:ext>
            </a:extLst>
          </p:cNvPr>
          <p:cNvSpPr>
            <a:spLocks noGrp="1"/>
          </p:cNvSpPr>
          <p:nvPr>
            <p:ph type="sldNum" sz="quarter" idx="12"/>
          </p:nvPr>
        </p:nvSpPr>
        <p:spPr/>
        <p:txBody>
          <a:bodyPr/>
          <a:lstStyle/>
          <a:p>
            <a:fld id="{C7728500-9852-47DE-8F96-5065EBE27641}" type="slidenum">
              <a:rPr kumimoji="1" lang="ja-JP" altLang="en-US" smtClean="0"/>
              <a:t>16</a:t>
            </a:fld>
            <a:endParaRPr kumimoji="1" lang="ja-JP" altLang="en-US"/>
          </a:p>
        </p:txBody>
      </p:sp>
      <p:pic>
        <p:nvPicPr>
          <p:cNvPr id="7" name="図 6" descr="ブラック, 座る が含まれている画像&#10;&#10;自動的に生成された説明">
            <a:extLst>
              <a:ext uri="{FF2B5EF4-FFF2-40B4-BE49-F238E27FC236}">
                <a16:creationId xmlns:a16="http://schemas.microsoft.com/office/drawing/2014/main" id="{DBA711B0-272C-4BBE-AF11-559C35D1F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289287"/>
            <a:ext cx="3629557" cy="2123291"/>
          </a:xfrm>
          <a:prstGeom prst="rect">
            <a:avLst/>
          </a:prstGeom>
        </p:spPr>
      </p:pic>
      <p:pic>
        <p:nvPicPr>
          <p:cNvPr id="9" name="図 8" descr="黒い背景と白い文字&#10;&#10;自動的に生成された説明">
            <a:extLst>
              <a:ext uri="{FF2B5EF4-FFF2-40B4-BE49-F238E27FC236}">
                <a16:creationId xmlns:a16="http://schemas.microsoft.com/office/drawing/2014/main" id="{6A1E592C-89A7-4E6F-8F4F-09E961FC4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309" y="4086237"/>
            <a:ext cx="2326341" cy="2326341"/>
          </a:xfrm>
          <a:prstGeom prst="rect">
            <a:avLst/>
          </a:prstGeom>
        </p:spPr>
      </p:pic>
      <p:sp>
        <p:nvSpPr>
          <p:cNvPr id="10" name="日付プレースホルダー 9">
            <a:extLst>
              <a:ext uri="{FF2B5EF4-FFF2-40B4-BE49-F238E27FC236}">
                <a16:creationId xmlns:a16="http://schemas.microsoft.com/office/drawing/2014/main" id="{F2517E03-D780-4CD7-A3F8-FE6ACB951010}"/>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230020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0F43C6-91D3-4E80-8F0B-7023BE922194}"/>
              </a:ext>
            </a:extLst>
          </p:cNvPr>
          <p:cNvSpPr>
            <a:spLocks noGrp="1"/>
          </p:cNvSpPr>
          <p:nvPr>
            <p:ph type="title"/>
          </p:nvPr>
        </p:nvSpPr>
        <p:spPr/>
        <p:txBody>
          <a:bodyPr>
            <a:normAutofit fontScale="90000"/>
          </a:bodyPr>
          <a:lstStyle/>
          <a:p>
            <a:r>
              <a:rPr kumimoji="1" lang="ja-JP" altLang="en-US" dirty="0"/>
              <a:t>オールトの雲</a:t>
            </a:r>
          </a:p>
        </p:txBody>
      </p:sp>
      <p:sp>
        <p:nvSpPr>
          <p:cNvPr id="3" name="コンテンツ プレースホルダー 2">
            <a:extLst>
              <a:ext uri="{FF2B5EF4-FFF2-40B4-BE49-F238E27FC236}">
                <a16:creationId xmlns:a16="http://schemas.microsoft.com/office/drawing/2014/main" id="{E4CBF120-A985-45B2-B189-67E2CC59D021}"/>
              </a:ext>
            </a:extLst>
          </p:cNvPr>
          <p:cNvSpPr>
            <a:spLocks noGrp="1"/>
          </p:cNvSpPr>
          <p:nvPr>
            <p:ph idx="1"/>
          </p:nvPr>
        </p:nvSpPr>
        <p:spPr/>
        <p:txBody>
          <a:bodyPr/>
          <a:lstStyle/>
          <a:p>
            <a:r>
              <a:rPr kumimoji="1" lang="ja-JP" altLang="en-US" dirty="0"/>
              <a:t>ヤン・オールトが提唱した理論上の天体群</a:t>
            </a:r>
            <a:endParaRPr kumimoji="1" lang="en-US" altLang="ja-JP" dirty="0"/>
          </a:p>
          <a:p>
            <a:r>
              <a:rPr kumimoji="1" lang="ja-JP" altLang="en-US" dirty="0"/>
              <a:t>長周期彗星の起源として提唱された</a:t>
            </a:r>
            <a:endParaRPr kumimoji="1" lang="en-US" altLang="ja-JP" dirty="0"/>
          </a:p>
          <a:p>
            <a:r>
              <a:rPr kumimoji="1" lang="ja-JP" altLang="en-US" dirty="0"/>
              <a:t>太陽系の最外層部を球殻状に取り囲む</a:t>
            </a:r>
            <a:endParaRPr kumimoji="1" lang="en-US" altLang="ja-JP" dirty="0"/>
          </a:p>
          <a:p>
            <a:r>
              <a:rPr kumimoji="1" lang="en-US" altLang="ja-JP" dirty="0"/>
              <a:t>10,000</a:t>
            </a:r>
            <a:r>
              <a:rPr kumimoji="1" lang="ja-JP" altLang="en-US" dirty="0"/>
              <a:t>～</a:t>
            </a:r>
            <a:r>
              <a:rPr kumimoji="1" lang="en-US" altLang="ja-JP" dirty="0"/>
              <a:t>100,000 au</a:t>
            </a:r>
            <a:r>
              <a:rPr kumimoji="1" lang="ja-JP" altLang="en-US" dirty="0"/>
              <a:t>まで存在すると考えられている</a:t>
            </a:r>
            <a:endParaRPr kumimoji="1" lang="en-US" altLang="ja-JP" dirty="0"/>
          </a:p>
          <a:p>
            <a:endParaRPr kumimoji="1" lang="en-US" altLang="ja-JP" dirty="0"/>
          </a:p>
        </p:txBody>
      </p:sp>
      <p:sp>
        <p:nvSpPr>
          <p:cNvPr id="4" name="フッター プレースホルダー 3">
            <a:extLst>
              <a:ext uri="{FF2B5EF4-FFF2-40B4-BE49-F238E27FC236}">
                <a16:creationId xmlns:a16="http://schemas.microsoft.com/office/drawing/2014/main" id="{81D0097D-629B-4E37-97A1-0D5004580016}"/>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02BBCC3A-8CD2-4D95-B228-679C0E5431B0}"/>
              </a:ext>
            </a:extLst>
          </p:cNvPr>
          <p:cNvSpPr>
            <a:spLocks noGrp="1"/>
          </p:cNvSpPr>
          <p:nvPr>
            <p:ph type="sldNum" sz="quarter" idx="12"/>
          </p:nvPr>
        </p:nvSpPr>
        <p:spPr/>
        <p:txBody>
          <a:bodyPr/>
          <a:lstStyle/>
          <a:p>
            <a:fld id="{C7728500-9852-47DE-8F96-5065EBE27641}" type="slidenum">
              <a:rPr kumimoji="1" lang="ja-JP" altLang="en-US" smtClean="0"/>
              <a:t>17</a:t>
            </a:fld>
            <a:endParaRPr kumimoji="1" lang="ja-JP" altLang="en-US"/>
          </a:p>
        </p:txBody>
      </p:sp>
      <p:pic>
        <p:nvPicPr>
          <p:cNvPr id="7" name="図 6" descr="黒い背景と白い文字&#10;&#10;自動的に生成された説明">
            <a:extLst>
              <a:ext uri="{FF2B5EF4-FFF2-40B4-BE49-F238E27FC236}">
                <a16:creationId xmlns:a16="http://schemas.microsoft.com/office/drawing/2014/main" id="{FD03AA36-2D64-44C8-A20F-1FF6DA909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213" y="3548724"/>
            <a:ext cx="2923674" cy="2923674"/>
          </a:xfrm>
          <a:prstGeom prst="rect">
            <a:avLst/>
          </a:prstGeom>
        </p:spPr>
      </p:pic>
      <p:sp>
        <p:nvSpPr>
          <p:cNvPr id="8" name="日付プレースホルダー 7">
            <a:extLst>
              <a:ext uri="{FF2B5EF4-FFF2-40B4-BE49-F238E27FC236}">
                <a16:creationId xmlns:a16="http://schemas.microsoft.com/office/drawing/2014/main" id="{D25215D3-075C-4A6C-B470-80AD1C90D2A2}"/>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167846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30F53C-D1F3-452A-9B02-6C026AE92304}"/>
              </a:ext>
            </a:extLst>
          </p:cNvPr>
          <p:cNvSpPr>
            <a:spLocks noGrp="1"/>
          </p:cNvSpPr>
          <p:nvPr>
            <p:ph type="title"/>
          </p:nvPr>
        </p:nvSpPr>
        <p:spPr/>
        <p:txBody>
          <a:bodyPr>
            <a:normAutofit fontScale="90000"/>
          </a:bodyPr>
          <a:lstStyle/>
          <a:p>
            <a:r>
              <a:rPr kumimoji="1" lang="ja-JP" altLang="en-US" dirty="0"/>
              <a:t>カイパーベルト</a:t>
            </a:r>
          </a:p>
        </p:txBody>
      </p:sp>
      <p:sp>
        <p:nvSpPr>
          <p:cNvPr id="3" name="コンテンツ プレースホルダー 2">
            <a:extLst>
              <a:ext uri="{FF2B5EF4-FFF2-40B4-BE49-F238E27FC236}">
                <a16:creationId xmlns:a16="http://schemas.microsoft.com/office/drawing/2014/main" id="{9A09B553-8F05-43D0-A24A-4522A8C7CCC3}"/>
              </a:ext>
            </a:extLst>
          </p:cNvPr>
          <p:cNvSpPr>
            <a:spLocks noGrp="1"/>
          </p:cNvSpPr>
          <p:nvPr>
            <p:ph idx="1"/>
          </p:nvPr>
        </p:nvSpPr>
        <p:spPr>
          <a:xfrm>
            <a:off x="628650" y="1507067"/>
            <a:ext cx="7886700" cy="4669896"/>
          </a:xfrm>
        </p:spPr>
        <p:txBody>
          <a:bodyPr/>
          <a:lstStyle/>
          <a:p>
            <a:r>
              <a:rPr kumimoji="1" lang="ja-JP" altLang="en-US" dirty="0"/>
              <a:t>エッジワース・カイパーベルトともいう</a:t>
            </a:r>
            <a:endParaRPr kumimoji="1" lang="en-US" altLang="ja-JP" dirty="0"/>
          </a:p>
          <a:p>
            <a:r>
              <a:rPr kumimoji="1" lang="ja-JP" altLang="en-US" dirty="0"/>
              <a:t>太陽から約</a:t>
            </a:r>
            <a:r>
              <a:rPr kumimoji="1" lang="en-US" altLang="ja-JP" dirty="0"/>
              <a:t>30</a:t>
            </a:r>
            <a:r>
              <a:rPr lang="ja-JP" altLang="en-US" dirty="0"/>
              <a:t> </a:t>
            </a:r>
            <a:r>
              <a:rPr lang="en-US" altLang="ja-JP" dirty="0"/>
              <a:t>au</a:t>
            </a:r>
            <a:r>
              <a:rPr lang="ja-JP" altLang="en-US" dirty="0"/>
              <a:t>の海王星軌道から外側に約</a:t>
            </a:r>
            <a:r>
              <a:rPr lang="en-US" altLang="ja-JP" dirty="0"/>
              <a:t>50 au</a:t>
            </a:r>
            <a:r>
              <a:rPr lang="ja-JP" altLang="en-US" dirty="0"/>
              <a:t>まで円盤状に広がっていると考えられている</a:t>
            </a:r>
            <a:endParaRPr lang="en-US" altLang="ja-JP" dirty="0"/>
          </a:p>
          <a:p>
            <a:r>
              <a:rPr kumimoji="1" lang="ja-JP" altLang="en-US" dirty="0"/>
              <a:t>短周期彗星の起源と考えられている</a:t>
            </a:r>
          </a:p>
        </p:txBody>
      </p:sp>
      <p:sp>
        <p:nvSpPr>
          <p:cNvPr id="4" name="フッター プレースホルダー 3">
            <a:extLst>
              <a:ext uri="{FF2B5EF4-FFF2-40B4-BE49-F238E27FC236}">
                <a16:creationId xmlns:a16="http://schemas.microsoft.com/office/drawing/2014/main" id="{446D675C-C32D-4639-AACC-205311AEFEEB}"/>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0358E9C2-06AA-421B-809E-C07787B7B78D}"/>
              </a:ext>
            </a:extLst>
          </p:cNvPr>
          <p:cNvSpPr>
            <a:spLocks noGrp="1"/>
          </p:cNvSpPr>
          <p:nvPr>
            <p:ph type="sldNum" sz="quarter" idx="12"/>
          </p:nvPr>
        </p:nvSpPr>
        <p:spPr/>
        <p:txBody>
          <a:bodyPr/>
          <a:lstStyle/>
          <a:p>
            <a:fld id="{C7728500-9852-47DE-8F96-5065EBE27641}" type="slidenum">
              <a:rPr kumimoji="1" lang="ja-JP" altLang="en-US" smtClean="0"/>
              <a:t>18</a:t>
            </a:fld>
            <a:endParaRPr kumimoji="1" lang="ja-JP" altLang="en-US"/>
          </a:p>
        </p:txBody>
      </p:sp>
      <p:pic>
        <p:nvPicPr>
          <p:cNvPr id="7" name="図 6" descr="ブラック, 座る が含まれている画像&#10;&#10;自動的に生成された説明">
            <a:extLst>
              <a:ext uri="{FF2B5EF4-FFF2-40B4-BE49-F238E27FC236}">
                <a16:creationId xmlns:a16="http://schemas.microsoft.com/office/drawing/2014/main" id="{584DBF3B-A13A-4AED-A8FC-A4EB9518A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803" y="3845859"/>
            <a:ext cx="4183611" cy="2447413"/>
          </a:xfrm>
          <a:prstGeom prst="rect">
            <a:avLst/>
          </a:prstGeom>
        </p:spPr>
      </p:pic>
      <p:sp>
        <p:nvSpPr>
          <p:cNvPr id="8" name="日付プレースホルダー 7">
            <a:extLst>
              <a:ext uri="{FF2B5EF4-FFF2-40B4-BE49-F238E27FC236}">
                <a16:creationId xmlns:a16="http://schemas.microsoft.com/office/drawing/2014/main" id="{88D34FE0-D45F-4564-83FD-5FD0655BE8AD}"/>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343977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ED0-F755-4524-9B4D-2EA28B924A8D}"/>
              </a:ext>
            </a:extLst>
          </p:cNvPr>
          <p:cNvSpPr>
            <a:spLocks noGrp="1"/>
          </p:cNvSpPr>
          <p:nvPr>
            <p:ph type="title"/>
          </p:nvPr>
        </p:nvSpPr>
        <p:spPr/>
        <p:txBody>
          <a:bodyPr>
            <a:normAutofit fontScale="90000"/>
          </a:bodyPr>
          <a:lstStyle/>
          <a:p>
            <a:r>
              <a:rPr kumimoji="1" lang="ja-JP" altLang="en-US" dirty="0"/>
              <a:t>カイパーベルトの予言</a:t>
            </a:r>
          </a:p>
        </p:txBody>
      </p:sp>
      <p:sp>
        <p:nvSpPr>
          <p:cNvPr id="3" name="コンテンツ プレースホルダー 2">
            <a:extLst>
              <a:ext uri="{FF2B5EF4-FFF2-40B4-BE49-F238E27FC236}">
                <a16:creationId xmlns:a16="http://schemas.microsoft.com/office/drawing/2014/main" id="{81352EB2-AC35-475F-A88E-A0042EC1B4CC}"/>
              </a:ext>
            </a:extLst>
          </p:cNvPr>
          <p:cNvSpPr>
            <a:spLocks noGrp="1"/>
          </p:cNvSpPr>
          <p:nvPr>
            <p:ph idx="1"/>
          </p:nvPr>
        </p:nvSpPr>
        <p:spPr/>
        <p:txBody>
          <a:bodyPr/>
          <a:lstStyle/>
          <a:p>
            <a:pPr marL="0" indent="0">
              <a:buNone/>
            </a:pPr>
            <a:r>
              <a:rPr kumimoji="1" lang="en-US" altLang="ja-JP" dirty="0"/>
              <a:t>1943</a:t>
            </a:r>
            <a:r>
              <a:rPr kumimoji="1" lang="ja-JP" altLang="en-US" dirty="0"/>
              <a:t>年 ケネス・エッジワース</a:t>
            </a:r>
            <a:endParaRPr kumimoji="1" lang="en-US" altLang="ja-JP" dirty="0"/>
          </a:p>
          <a:p>
            <a:pPr marL="457200" lvl="1" indent="0">
              <a:buNone/>
            </a:pPr>
            <a:r>
              <a:rPr kumimoji="1" lang="ja-JP" altLang="en-US" dirty="0"/>
              <a:t>海王星の外側に氷小天体があり、それらのクラスターが彗星となると述べた</a:t>
            </a:r>
            <a:endParaRPr kumimoji="1" lang="en-US" altLang="ja-JP" dirty="0"/>
          </a:p>
          <a:p>
            <a:pPr marL="0" indent="0">
              <a:buNone/>
            </a:pPr>
            <a:endParaRPr lang="en-US" altLang="ja-JP" dirty="0"/>
          </a:p>
          <a:p>
            <a:pPr marL="0" indent="0">
              <a:buNone/>
            </a:pPr>
            <a:r>
              <a:rPr kumimoji="1" lang="en-US" altLang="ja-JP" dirty="0"/>
              <a:t>1951</a:t>
            </a:r>
            <a:r>
              <a:rPr kumimoji="1" lang="ja-JP" altLang="en-US" dirty="0"/>
              <a:t>年 ジェラルド・カイパー</a:t>
            </a:r>
            <a:endParaRPr kumimoji="1" lang="en-US" altLang="ja-JP" dirty="0"/>
          </a:p>
          <a:p>
            <a:pPr marL="457200" lvl="1" indent="0">
              <a:buNone/>
            </a:pPr>
            <a:r>
              <a:rPr kumimoji="1" lang="ja-JP" altLang="en-US" dirty="0"/>
              <a:t>冥王星よりも外側に、彗星のような氷の天体が黄道面に沿ってベルト状に分布していた</a:t>
            </a:r>
            <a:endParaRPr kumimoji="1" lang="en-US" altLang="ja-JP" dirty="0"/>
          </a:p>
          <a:p>
            <a:pPr marL="0" indent="0">
              <a:buNone/>
            </a:pPr>
            <a:endParaRPr lang="en-US" altLang="ja-JP" dirty="0"/>
          </a:p>
          <a:p>
            <a:pPr marL="0" indent="0">
              <a:buNone/>
            </a:pPr>
            <a:endParaRPr lang="en-US" altLang="ja-JP" dirty="0"/>
          </a:p>
        </p:txBody>
      </p:sp>
      <p:sp>
        <p:nvSpPr>
          <p:cNvPr id="4" name="日付プレースホルダー 3">
            <a:extLst>
              <a:ext uri="{FF2B5EF4-FFF2-40B4-BE49-F238E27FC236}">
                <a16:creationId xmlns:a16="http://schemas.microsoft.com/office/drawing/2014/main" id="{C164201F-4B92-45CF-8AB8-EAC8EEFCA309}"/>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E39CE08B-927A-4213-BE0F-66121854F61E}"/>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23F501FD-DD47-4201-99EF-84D5273C7EDF}"/>
              </a:ext>
            </a:extLst>
          </p:cNvPr>
          <p:cNvSpPr>
            <a:spLocks noGrp="1"/>
          </p:cNvSpPr>
          <p:nvPr>
            <p:ph type="sldNum" sz="quarter" idx="12"/>
          </p:nvPr>
        </p:nvSpPr>
        <p:spPr/>
        <p:txBody>
          <a:bodyPr/>
          <a:lstStyle/>
          <a:p>
            <a:fld id="{C7728500-9852-47DE-8F96-5065EBE27641}" type="slidenum">
              <a:rPr kumimoji="1" lang="ja-JP" altLang="en-US" smtClean="0"/>
              <a:t>19</a:t>
            </a:fld>
            <a:endParaRPr kumimoji="1" lang="ja-JP" altLang="en-US"/>
          </a:p>
        </p:txBody>
      </p:sp>
    </p:spTree>
    <p:extLst>
      <p:ext uri="{BB962C8B-B14F-4D97-AF65-F5344CB8AC3E}">
        <p14:creationId xmlns:p14="http://schemas.microsoft.com/office/powerpoint/2010/main" val="291011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F6F5A-AFFB-41BE-8EBA-4967C9269693}"/>
              </a:ext>
            </a:extLst>
          </p:cNvPr>
          <p:cNvSpPr>
            <a:spLocks noGrp="1"/>
          </p:cNvSpPr>
          <p:nvPr>
            <p:ph type="title"/>
          </p:nvPr>
        </p:nvSpPr>
        <p:spPr/>
        <p:txBody>
          <a:bodyPr>
            <a:normAutofit fontScale="90000"/>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56B9AFA6-2A28-4836-BF8B-25C6DEE3C076}"/>
              </a:ext>
            </a:extLst>
          </p:cNvPr>
          <p:cNvSpPr>
            <a:spLocks noGrp="1"/>
          </p:cNvSpPr>
          <p:nvPr>
            <p:ph idx="1"/>
          </p:nvPr>
        </p:nvSpPr>
        <p:spPr/>
        <p:txBody>
          <a:bodyPr/>
          <a:lstStyle/>
          <a:p>
            <a:r>
              <a:rPr kumimoji="1" lang="ja-JP" altLang="en-US" dirty="0"/>
              <a:t>冥王星</a:t>
            </a:r>
            <a:endParaRPr lang="en-US" altLang="ja-JP" dirty="0"/>
          </a:p>
          <a:p>
            <a:pPr lvl="1"/>
            <a:r>
              <a:rPr kumimoji="1" lang="ja-JP" altLang="en-US" dirty="0"/>
              <a:t>冥王星について</a:t>
            </a:r>
            <a:endParaRPr kumimoji="1" lang="en-US" altLang="ja-JP" dirty="0"/>
          </a:p>
          <a:p>
            <a:pPr lvl="1"/>
            <a:r>
              <a:rPr kumimoji="1" lang="ja-JP" altLang="en-US" dirty="0"/>
              <a:t>準惑星とは</a:t>
            </a:r>
            <a:endParaRPr kumimoji="1" lang="en-US" altLang="ja-JP" dirty="0"/>
          </a:p>
          <a:p>
            <a:pPr lvl="1"/>
            <a:r>
              <a:rPr kumimoji="1" lang="ja-JP" altLang="en-US" dirty="0"/>
              <a:t>衛星</a:t>
            </a:r>
            <a:endParaRPr kumimoji="1" lang="en-US" altLang="ja-JP" dirty="0"/>
          </a:p>
          <a:p>
            <a:pPr lvl="1"/>
            <a:r>
              <a:rPr kumimoji="1" lang="ja-JP" altLang="en-US" dirty="0"/>
              <a:t>探査機</a:t>
            </a:r>
            <a:endParaRPr kumimoji="1" lang="en-US" altLang="ja-JP" dirty="0"/>
          </a:p>
          <a:p>
            <a:pPr lvl="1"/>
            <a:endParaRPr kumimoji="1" lang="en-US" altLang="ja-JP" dirty="0"/>
          </a:p>
          <a:p>
            <a:r>
              <a:rPr kumimoji="1" lang="ja-JP" altLang="en-US" dirty="0"/>
              <a:t>太陽系外縁天体</a:t>
            </a:r>
            <a:endParaRPr kumimoji="1" lang="en-US" altLang="ja-JP" dirty="0"/>
          </a:p>
          <a:p>
            <a:pPr lvl="1"/>
            <a:r>
              <a:rPr kumimoji="1" lang="ja-JP" altLang="en-US" dirty="0"/>
              <a:t>オールトの雲</a:t>
            </a:r>
            <a:endParaRPr kumimoji="1" lang="en-US" altLang="ja-JP" dirty="0"/>
          </a:p>
          <a:p>
            <a:pPr lvl="1"/>
            <a:r>
              <a:rPr kumimoji="1" lang="ja-JP" altLang="en-US" dirty="0"/>
              <a:t>カイパーベルト</a:t>
            </a:r>
            <a:endParaRPr kumimoji="1" lang="en-US" altLang="ja-JP" dirty="0"/>
          </a:p>
          <a:p>
            <a:pPr lvl="1"/>
            <a:r>
              <a:rPr kumimoji="1" lang="ja-JP" altLang="en-US" dirty="0"/>
              <a:t>アロコス</a:t>
            </a:r>
            <a:endParaRPr kumimoji="1" lang="en-US" altLang="ja-JP" dirty="0"/>
          </a:p>
          <a:p>
            <a:pPr lvl="1"/>
            <a:r>
              <a:rPr kumimoji="1" lang="ja-JP" altLang="en-US" dirty="0"/>
              <a:t>エリス</a:t>
            </a:r>
            <a:endParaRPr kumimoji="1" lang="en-US" altLang="ja-JP" dirty="0"/>
          </a:p>
          <a:p>
            <a:endParaRPr kumimoji="1" lang="en-US" altLang="ja-JP" dirty="0"/>
          </a:p>
        </p:txBody>
      </p:sp>
      <p:sp>
        <p:nvSpPr>
          <p:cNvPr id="4" name="日付プレースホルダー 3">
            <a:extLst>
              <a:ext uri="{FF2B5EF4-FFF2-40B4-BE49-F238E27FC236}">
                <a16:creationId xmlns:a16="http://schemas.microsoft.com/office/drawing/2014/main" id="{9A089935-A9A2-4487-84B8-9736C169A542}"/>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B47E324A-3158-4DE8-99A9-81382D714D1E}"/>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627CE788-77E8-4293-B563-D89CF173C6DF}"/>
              </a:ext>
            </a:extLst>
          </p:cNvPr>
          <p:cNvSpPr>
            <a:spLocks noGrp="1"/>
          </p:cNvSpPr>
          <p:nvPr>
            <p:ph type="sldNum" sz="quarter" idx="12"/>
          </p:nvPr>
        </p:nvSpPr>
        <p:spPr/>
        <p:txBody>
          <a:bodyPr/>
          <a:lstStyle/>
          <a:p>
            <a:fld id="{C7728500-9852-47DE-8F96-5065EBE27641}" type="slidenum">
              <a:rPr kumimoji="1" lang="ja-JP" altLang="en-US" smtClean="0"/>
              <a:t>2</a:t>
            </a:fld>
            <a:endParaRPr kumimoji="1" lang="ja-JP" altLang="en-US"/>
          </a:p>
        </p:txBody>
      </p:sp>
    </p:spTree>
    <p:extLst>
      <p:ext uri="{BB962C8B-B14F-4D97-AF65-F5344CB8AC3E}">
        <p14:creationId xmlns:p14="http://schemas.microsoft.com/office/powerpoint/2010/main" val="413303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E1B15-3E32-46D7-A3C7-1389B8D662D1}"/>
              </a:ext>
            </a:extLst>
          </p:cNvPr>
          <p:cNvSpPr>
            <a:spLocks noGrp="1"/>
          </p:cNvSpPr>
          <p:nvPr>
            <p:ph type="title"/>
          </p:nvPr>
        </p:nvSpPr>
        <p:spPr/>
        <p:txBody>
          <a:bodyPr>
            <a:normAutofit fontScale="90000"/>
          </a:bodyPr>
          <a:lstStyle/>
          <a:p>
            <a:r>
              <a:rPr kumimoji="1" lang="ja-JP" altLang="en-US" dirty="0"/>
              <a:t>小惑星キロン</a:t>
            </a:r>
          </a:p>
        </p:txBody>
      </p:sp>
      <p:sp>
        <p:nvSpPr>
          <p:cNvPr id="3" name="コンテンツ プレースホルダー 2">
            <a:extLst>
              <a:ext uri="{FF2B5EF4-FFF2-40B4-BE49-F238E27FC236}">
                <a16:creationId xmlns:a16="http://schemas.microsoft.com/office/drawing/2014/main" id="{B60EEC1A-3053-41FC-B557-5031E9FB7A67}"/>
              </a:ext>
            </a:extLst>
          </p:cNvPr>
          <p:cNvSpPr>
            <a:spLocks noGrp="1"/>
          </p:cNvSpPr>
          <p:nvPr>
            <p:ph idx="1"/>
          </p:nvPr>
        </p:nvSpPr>
        <p:spPr/>
        <p:txBody>
          <a:bodyPr/>
          <a:lstStyle/>
          <a:p>
            <a:r>
              <a:rPr kumimoji="1" lang="en-US" altLang="ja-JP" dirty="0"/>
              <a:t>1977</a:t>
            </a:r>
            <a:r>
              <a:rPr kumimoji="1" lang="ja-JP" altLang="en-US" dirty="0"/>
              <a:t>年に発見</a:t>
            </a:r>
            <a:endParaRPr kumimoji="1" lang="en-US" altLang="ja-JP" dirty="0"/>
          </a:p>
          <a:p>
            <a:r>
              <a:rPr kumimoji="1" lang="ja-JP" altLang="en-US" dirty="0"/>
              <a:t>土星と天王星の間に軌道をもつ</a:t>
            </a:r>
            <a:endParaRPr kumimoji="1" lang="en-US" altLang="ja-JP" dirty="0"/>
          </a:p>
          <a:p>
            <a:r>
              <a:rPr kumimoji="1" lang="en-US" altLang="ja-JP" dirty="0"/>
              <a:t>1988</a:t>
            </a:r>
            <a:r>
              <a:rPr kumimoji="1" lang="ja-JP" altLang="en-US" dirty="0"/>
              <a:t>年 近日点に近づくにつれ増光</a:t>
            </a:r>
            <a:endParaRPr kumimoji="1" lang="en-US" altLang="ja-JP" dirty="0"/>
          </a:p>
          <a:p>
            <a:r>
              <a:rPr kumimoji="1" lang="en-US" altLang="ja-JP" dirty="0"/>
              <a:t>1989</a:t>
            </a:r>
            <a:r>
              <a:rPr kumimoji="1" lang="ja-JP" altLang="en-US" dirty="0"/>
              <a:t>年 コマが観測される</a:t>
            </a:r>
            <a:endParaRPr kumimoji="1" lang="en-US" altLang="ja-JP" dirty="0"/>
          </a:p>
          <a:p>
            <a:r>
              <a:rPr kumimoji="1" lang="ja-JP" altLang="en-US" dirty="0"/>
              <a:t>現在の軌道だと遅くても</a:t>
            </a:r>
            <a:r>
              <a:rPr kumimoji="1" lang="en-US" altLang="ja-JP" dirty="0"/>
              <a:t>1000</a:t>
            </a:r>
            <a:r>
              <a:rPr kumimoji="1" lang="ja-JP" altLang="en-US" dirty="0"/>
              <a:t>万年程度で蒸発するはず</a:t>
            </a:r>
            <a:endParaRPr kumimoji="1" lang="en-US" altLang="ja-JP" dirty="0"/>
          </a:p>
          <a:p>
            <a:endParaRPr kumimoji="1" lang="en-US" altLang="ja-JP" dirty="0"/>
          </a:p>
          <a:p>
            <a:endParaRPr kumimoji="1" lang="en-US" altLang="ja-JP" dirty="0"/>
          </a:p>
        </p:txBody>
      </p:sp>
      <p:sp>
        <p:nvSpPr>
          <p:cNvPr id="4" name="フッター プレースホルダー 3">
            <a:extLst>
              <a:ext uri="{FF2B5EF4-FFF2-40B4-BE49-F238E27FC236}">
                <a16:creationId xmlns:a16="http://schemas.microsoft.com/office/drawing/2014/main" id="{A43805FC-5A6F-4E7B-A8EF-123FDCF52C00}"/>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07C5FE14-150F-4EBC-ABEC-5A2D2BE991DD}"/>
              </a:ext>
            </a:extLst>
          </p:cNvPr>
          <p:cNvSpPr>
            <a:spLocks noGrp="1"/>
          </p:cNvSpPr>
          <p:nvPr>
            <p:ph type="sldNum" sz="quarter" idx="12"/>
          </p:nvPr>
        </p:nvSpPr>
        <p:spPr/>
        <p:txBody>
          <a:bodyPr/>
          <a:lstStyle/>
          <a:p>
            <a:fld id="{C7728500-9852-47DE-8F96-5065EBE27641}" type="slidenum">
              <a:rPr kumimoji="1" lang="ja-JP" altLang="en-US" smtClean="0"/>
              <a:t>20</a:t>
            </a:fld>
            <a:endParaRPr kumimoji="1" lang="ja-JP" altLang="en-US"/>
          </a:p>
        </p:txBody>
      </p:sp>
      <p:sp>
        <p:nvSpPr>
          <p:cNvPr id="6" name="日付プレースホルダー 5">
            <a:extLst>
              <a:ext uri="{FF2B5EF4-FFF2-40B4-BE49-F238E27FC236}">
                <a16:creationId xmlns:a16="http://schemas.microsoft.com/office/drawing/2014/main" id="{C4010AB0-47F2-4641-9F02-AC893E685BDA}"/>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158239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192382-25CC-4AB9-A29E-9FC300F75343}"/>
              </a:ext>
            </a:extLst>
          </p:cNvPr>
          <p:cNvSpPr>
            <a:spLocks noGrp="1"/>
          </p:cNvSpPr>
          <p:nvPr>
            <p:ph type="title"/>
          </p:nvPr>
        </p:nvSpPr>
        <p:spPr/>
        <p:txBody>
          <a:bodyPr>
            <a:normAutofit fontScale="90000"/>
          </a:bodyPr>
          <a:lstStyle/>
          <a:p>
            <a:r>
              <a:rPr kumimoji="1" lang="ja-JP" altLang="en-US" dirty="0"/>
              <a:t>カイパーベルト天体</a:t>
            </a:r>
            <a:r>
              <a:rPr kumimoji="1" lang="en-US" altLang="ja-JP" dirty="0"/>
              <a:t>(KBO)</a:t>
            </a:r>
            <a:endParaRPr kumimoji="1" lang="ja-JP" altLang="en-US" dirty="0"/>
          </a:p>
        </p:txBody>
      </p:sp>
      <p:sp>
        <p:nvSpPr>
          <p:cNvPr id="3" name="コンテンツ プレースホルダー 2">
            <a:extLst>
              <a:ext uri="{FF2B5EF4-FFF2-40B4-BE49-F238E27FC236}">
                <a16:creationId xmlns:a16="http://schemas.microsoft.com/office/drawing/2014/main" id="{9C2FDE9D-5260-47A3-844B-7671FF22844B}"/>
              </a:ext>
            </a:extLst>
          </p:cNvPr>
          <p:cNvSpPr>
            <a:spLocks noGrp="1"/>
          </p:cNvSpPr>
          <p:nvPr>
            <p:ph idx="1"/>
          </p:nvPr>
        </p:nvSpPr>
        <p:spPr/>
        <p:txBody>
          <a:bodyPr>
            <a:normAutofit/>
          </a:bodyPr>
          <a:lstStyle/>
          <a:p>
            <a:r>
              <a:rPr kumimoji="1" lang="ja-JP" altLang="en-US" dirty="0"/>
              <a:t>共鳴天体</a:t>
            </a:r>
            <a:endParaRPr lang="en-US" altLang="ja-JP" dirty="0"/>
          </a:p>
          <a:p>
            <a:pPr marL="457200" lvl="1" indent="0">
              <a:buNone/>
            </a:pPr>
            <a:r>
              <a:rPr kumimoji="1" lang="ja-JP" altLang="en-US" dirty="0"/>
              <a:t>海王星との軌道共鳴によって公転周期が整数比となる天体</a:t>
            </a:r>
            <a:endParaRPr kumimoji="1" lang="en-US" altLang="ja-JP" dirty="0"/>
          </a:p>
          <a:p>
            <a:pPr lvl="1"/>
            <a:r>
              <a:rPr kumimoji="1" lang="ja-JP" altLang="en-US" dirty="0"/>
              <a:t>冥王星族（</a:t>
            </a:r>
            <a:r>
              <a:rPr kumimoji="1" lang="en-US" altLang="ja-JP" dirty="0"/>
              <a:t>3:2</a:t>
            </a:r>
            <a:r>
              <a:rPr kumimoji="1" lang="ja-JP" altLang="en-US" dirty="0"/>
              <a:t>共鳴）</a:t>
            </a:r>
            <a:endParaRPr kumimoji="1" lang="en-US" altLang="ja-JP" dirty="0"/>
          </a:p>
          <a:p>
            <a:pPr lvl="1"/>
            <a:r>
              <a:rPr kumimoji="1" lang="ja-JP" altLang="en-US" dirty="0"/>
              <a:t>トゥーティノ族（</a:t>
            </a:r>
            <a:r>
              <a:rPr kumimoji="1" lang="en-US" altLang="ja-JP" dirty="0"/>
              <a:t>1:2</a:t>
            </a:r>
            <a:r>
              <a:rPr kumimoji="1" lang="ja-JP" altLang="en-US" dirty="0"/>
              <a:t>共鳴）</a:t>
            </a:r>
            <a:endParaRPr kumimoji="1" lang="en-US" altLang="ja-JP" dirty="0"/>
          </a:p>
          <a:p>
            <a:r>
              <a:rPr kumimoji="1" lang="ja-JP" altLang="en-US" dirty="0"/>
              <a:t>キュビワノ族</a:t>
            </a:r>
            <a:endParaRPr kumimoji="1" lang="en-US" altLang="ja-JP" dirty="0"/>
          </a:p>
          <a:p>
            <a:pPr marL="457200" lvl="1" indent="0">
              <a:buNone/>
            </a:pPr>
            <a:r>
              <a:rPr kumimoji="1" lang="ja-JP" altLang="en-US" dirty="0"/>
              <a:t>海王星の重力の影響を受けていない天体。離心率も軌道傾斜角も小さいものが多い。</a:t>
            </a:r>
            <a:endParaRPr kumimoji="1" lang="en-US" altLang="ja-JP" dirty="0"/>
          </a:p>
          <a:p>
            <a:r>
              <a:rPr kumimoji="1" lang="ja-JP" altLang="en-US" dirty="0"/>
              <a:t>散乱円盤天体</a:t>
            </a:r>
            <a:r>
              <a:rPr kumimoji="1" lang="en-US" altLang="ja-JP" dirty="0"/>
              <a:t>(SDO)</a:t>
            </a:r>
          </a:p>
          <a:p>
            <a:pPr marL="457200" lvl="1" indent="0">
              <a:buNone/>
            </a:pPr>
            <a:r>
              <a:rPr lang="ja-JP" altLang="en-US" dirty="0"/>
              <a:t>軌道長半径が</a:t>
            </a:r>
            <a:r>
              <a:rPr lang="en-US" altLang="ja-JP" dirty="0"/>
              <a:t>50 au</a:t>
            </a:r>
            <a:r>
              <a:rPr lang="ja-JP" altLang="en-US" dirty="0"/>
              <a:t>を超えるものや黄道面から大きく外れたもの。</a:t>
            </a:r>
            <a:r>
              <a:rPr lang="en-US" altLang="ja-JP" dirty="0"/>
              <a:t>KBO</a:t>
            </a:r>
            <a:r>
              <a:rPr lang="ja-JP" altLang="en-US" dirty="0"/>
              <a:t>に含まない場合もある</a:t>
            </a:r>
          </a:p>
        </p:txBody>
      </p:sp>
      <p:sp>
        <p:nvSpPr>
          <p:cNvPr id="4" name="フッター プレースホルダー 3">
            <a:extLst>
              <a:ext uri="{FF2B5EF4-FFF2-40B4-BE49-F238E27FC236}">
                <a16:creationId xmlns:a16="http://schemas.microsoft.com/office/drawing/2014/main" id="{B528BA57-DC87-48AB-AD16-267F7F50EDA8}"/>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570D6C44-67E6-4DBF-B621-88955FF6B10F}"/>
              </a:ext>
            </a:extLst>
          </p:cNvPr>
          <p:cNvSpPr>
            <a:spLocks noGrp="1"/>
          </p:cNvSpPr>
          <p:nvPr>
            <p:ph type="sldNum" sz="quarter" idx="12"/>
          </p:nvPr>
        </p:nvSpPr>
        <p:spPr/>
        <p:txBody>
          <a:bodyPr/>
          <a:lstStyle/>
          <a:p>
            <a:fld id="{C7728500-9852-47DE-8F96-5065EBE27641}" type="slidenum">
              <a:rPr kumimoji="1" lang="ja-JP" altLang="en-US" smtClean="0"/>
              <a:t>21</a:t>
            </a:fld>
            <a:endParaRPr kumimoji="1" lang="ja-JP" altLang="en-US"/>
          </a:p>
        </p:txBody>
      </p:sp>
      <p:sp>
        <p:nvSpPr>
          <p:cNvPr id="6" name="日付プレースホルダー 5">
            <a:extLst>
              <a:ext uri="{FF2B5EF4-FFF2-40B4-BE49-F238E27FC236}">
                <a16:creationId xmlns:a16="http://schemas.microsoft.com/office/drawing/2014/main" id="{D0574963-0668-4CA7-B92F-E8CBFEAA76B9}"/>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405507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FF2EB-63D3-4D78-B1E2-EE99B6D4D6B1}"/>
              </a:ext>
            </a:extLst>
          </p:cNvPr>
          <p:cNvSpPr>
            <a:spLocks noGrp="1"/>
          </p:cNvSpPr>
          <p:nvPr>
            <p:ph type="title"/>
          </p:nvPr>
        </p:nvSpPr>
        <p:spPr/>
        <p:txBody>
          <a:bodyPr>
            <a:normAutofit fontScale="90000"/>
          </a:bodyPr>
          <a:lstStyle/>
          <a:p>
            <a:r>
              <a:rPr kumimoji="1" lang="ja-JP" altLang="en-US" dirty="0"/>
              <a:t>アロコス</a:t>
            </a:r>
          </a:p>
        </p:txBody>
      </p:sp>
      <p:sp>
        <p:nvSpPr>
          <p:cNvPr id="3" name="コンテンツ プレースホルダー 2">
            <a:extLst>
              <a:ext uri="{FF2B5EF4-FFF2-40B4-BE49-F238E27FC236}">
                <a16:creationId xmlns:a16="http://schemas.microsoft.com/office/drawing/2014/main" id="{74F57B5E-35CB-462A-BC95-39349E74F146}"/>
              </a:ext>
            </a:extLst>
          </p:cNvPr>
          <p:cNvSpPr>
            <a:spLocks noGrp="1"/>
          </p:cNvSpPr>
          <p:nvPr>
            <p:ph idx="1"/>
          </p:nvPr>
        </p:nvSpPr>
        <p:spPr/>
        <p:txBody>
          <a:bodyPr/>
          <a:lstStyle/>
          <a:p>
            <a:r>
              <a:rPr kumimoji="1" lang="ja-JP" altLang="en-US" dirty="0"/>
              <a:t>旧称ウルティマ・トゥーレ</a:t>
            </a:r>
            <a:endParaRPr kumimoji="1" lang="en-US" altLang="ja-JP" dirty="0"/>
          </a:p>
          <a:p>
            <a:r>
              <a:rPr kumimoji="1" lang="ja-JP" altLang="en-US" dirty="0"/>
              <a:t>キュビワノ族</a:t>
            </a:r>
            <a:endParaRPr kumimoji="1" lang="en-US" altLang="ja-JP" dirty="0"/>
          </a:p>
          <a:p>
            <a:r>
              <a:rPr kumimoji="1" lang="ja-JP" altLang="en-US" dirty="0"/>
              <a:t>軌道長半径</a:t>
            </a:r>
            <a:r>
              <a:rPr kumimoji="1" lang="en-US" altLang="ja-JP" dirty="0"/>
              <a:t>44.6</a:t>
            </a:r>
            <a:r>
              <a:rPr lang="ja-JP" altLang="en-US" dirty="0"/>
              <a:t> </a:t>
            </a:r>
            <a:r>
              <a:rPr lang="en-US" altLang="ja-JP" dirty="0"/>
              <a:t>au</a:t>
            </a:r>
            <a:endParaRPr kumimoji="1" lang="en-US" altLang="ja-JP" dirty="0"/>
          </a:p>
          <a:p>
            <a:r>
              <a:rPr kumimoji="1" lang="ja-JP" altLang="en-US" dirty="0"/>
              <a:t>公転周期</a:t>
            </a:r>
            <a:r>
              <a:rPr kumimoji="1" lang="en-US" altLang="ja-JP" dirty="0"/>
              <a:t>298</a:t>
            </a:r>
            <a:r>
              <a:rPr kumimoji="1" lang="ja-JP" altLang="en-US" dirty="0"/>
              <a:t>日</a:t>
            </a:r>
            <a:endParaRPr kumimoji="1" lang="en-US" altLang="ja-JP" dirty="0"/>
          </a:p>
          <a:p>
            <a:r>
              <a:rPr kumimoji="1" lang="ja-JP" altLang="en-US" dirty="0"/>
              <a:t>直径</a:t>
            </a:r>
            <a:r>
              <a:rPr kumimoji="1" lang="en-US" altLang="ja-JP" dirty="0"/>
              <a:t>19km</a:t>
            </a:r>
            <a:r>
              <a:rPr kumimoji="1" lang="ja-JP" altLang="en-US" dirty="0"/>
              <a:t>と</a:t>
            </a:r>
            <a:r>
              <a:rPr kumimoji="1" lang="en-US" altLang="ja-JP" dirty="0"/>
              <a:t>14km</a:t>
            </a:r>
            <a:r>
              <a:rPr kumimoji="1" lang="ja-JP" altLang="en-US" dirty="0"/>
              <a:t>の</a:t>
            </a:r>
            <a:r>
              <a:rPr kumimoji="1" lang="en-US" altLang="ja-JP" dirty="0"/>
              <a:t>2</a:t>
            </a:r>
            <a:r>
              <a:rPr kumimoji="1" lang="ja-JP" altLang="en-US" dirty="0"/>
              <a:t>つの天体が結合</a:t>
            </a:r>
            <a:endParaRPr kumimoji="1" lang="en-US" altLang="ja-JP" dirty="0"/>
          </a:p>
          <a:p>
            <a:r>
              <a:rPr lang="en-US" altLang="ja-JP" dirty="0"/>
              <a:t>2019</a:t>
            </a:r>
            <a:r>
              <a:rPr lang="ja-JP" altLang="en-US" dirty="0"/>
              <a:t>年</a:t>
            </a:r>
            <a:r>
              <a:rPr lang="en-US" altLang="ja-JP" dirty="0"/>
              <a:t>1</a:t>
            </a:r>
            <a:r>
              <a:rPr lang="ja-JP" altLang="en-US" dirty="0"/>
              <a:t>月</a:t>
            </a:r>
            <a:r>
              <a:rPr lang="en-US" altLang="ja-JP" dirty="0"/>
              <a:t>1</a:t>
            </a:r>
            <a:r>
              <a:rPr lang="ja-JP" altLang="en-US" dirty="0"/>
              <a:t>日にニューホライズンズがフライバイを行った</a:t>
            </a:r>
            <a:endParaRPr lang="en-US" altLang="ja-JP" dirty="0"/>
          </a:p>
          <a:p>
            <a:endParaRPr kumimoji="1" lang="ja-JP" altLang="en-US" dirty="0"/>
          </a:p>
        </p:txBody>
      </p:sp>
      <p:sp>
        <p:nvSpPr>
          <p:cNvPr id="4" name="日付プレースホルダー 3">
            <a:extLst>
              <a:ext uri="{FF2B5EF4-FFF2-40B4-BE49-F238E27FC236}">
                <a16:creationId xmlns:a16="http://schemas.microsoft.com/office/drawing/2014/main" id="{C3A737F7-E5B1-406D-B8AA-885F3CE3A8DB}"/>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35E1FEAB-BC8D-4B75-8D27-4A0B5374B410}"/>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F237F92B-0EA1-47AA-A064-3E2E2069B5DD}"/>
              </a:ext>
            </a:extLst>
          </p:cNvPr>
          <p:cNvSpPr>
            <a:spLocks noGrp="1"/>
          </p:cNvSpPr>
          <p:nvPr>
            <p:ph type="sldNum" sz="quarter" idx="12"/>
          </p:nvPr>
        </p:nvSpPr>
        <p:spPr/>
        <p:txBody>
          <a:bodyPr/>
          <a:lstStyle/>
          <a:p>
            <a:fld id="{C7728500-9852-47DE-8F96-5065EBE27641}" type="slidenum">
              <a:rPr kumimoji="1" lang="ja-JP" altLang="en-US" smtClean="0"/>
              <a:t>22</a:t>
            </a:fld>
            <a:endParaRPr kumimoji="1" lang="ja-JP" altLang="en-US"/>
          </a:p>
        </p:txBody>
      </p:sp>
      <p:pic>
        <p:nvPicPr>
          <p:cNvPr id="8" name="図 7" descr="動物, クラゲ, 写真, 暗い が含まれている画像&#10;&#10;自動的に生成された説明">
            <a:extLst>
              <a:ext uri="{FF2B5EF4-FFF2-40B4-BE49-F238E27FC236}">
                <a16:creationId xmlns:a16="http://schemas.microsoft.com/office/drawing/2014/main" id="{A458F68C-0873-4D37-8E05-1C9369A04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71527" y="1098055"/>
            <a:ext cx="2357494" cy="2584648"/>
          </a:xfrm>
          <a:prstGeom prst="rect">
            <a:avLst/>
          </a:prstGeom>
        </p:spPr>
      </p:pic>
    </p:spTree>
    <p:extLst>
      <p:ext uri="{BB962C8B-B14F-4D97-AF65-F5344CB8AC3E}">
        <p14:creationId xmlns:p14="http://schemas.microsoft.com/office/powerpoint/2010/main" val="195677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609C2-FFA7-4BC4-A906-953097163CD4}"/>
              </a:ext>
            </a:extLst>
          </p:cNvPr>
          <p:cNvSpPr>
            <a:spLocks noGrp="1"/>
          </p:cNvSpPr>
          <p:nvPr>
            <p:ph type="title"/>
          </p:nvPr>
        </p:nvSpPr>
        <p:spPr/>
        <p:txBody>
          <a:bodyPr>
            <a:normAutofit fontScale="90000"/>
          </a:bodyPr>
          <a:lstStyle/>
          <a:p>
            <a:r>
              <a:rPr kumimoji="1" lang="ja-JP" altLang="en-US" dirty="0"/>
              <a:t>エリス</a:t>
            </a:r>
          </a:p>
        </p:txBody>
      </p:sp>
      <p:sp>
        <p:nvSpPr>
          <p:cNvPr id="3" name="コンテンツ プレースホルダー 2">
            <a:extLst>
              <a:ext uri="{FF2B5EF4-FFF2-40B4-BE49-F238E27FC236}">
                <a16:creationId xmlns:a16="http://schemas.microsoft.com/office/drawing/2014/main" id="{1022A844-29D6-4007-980D-8B8EF6C065FD}"/>
              </a:ext>
            </a:extLst>
          </p:cNvPr>
          <p:cNvSpPr>
            <a:spLocks noGrp="1"/>
          </p:cNvSpPr>
          <p:nvPr>
            <p:ph idx="1"/>
          </p:nvPr>
        </p:nvSpPr>
        <p:spPr/>
        <p:txBody>
          <a:bodyPr/>
          <a:lstStyle/>
          <a:p>
            <a:r>
              <a:rPr kumimoji="1" lang="ja-JP" altLang="en-US" dirty="0"/>
              <a:t>準惑星（冥王星型天体）</a:t>
            </a:r>
            <a:endParaRPr kumimoji="1" lang="en-US" altLang="ja-JP" dirty="0"/>
          </a:p>
          <a:p>
            <a:r>
              <a:rPr kumimoji="1" lang="ja-JP" altLang="en-US" dirty="0"/>
              <a:t>散乱円盤天体</a:t>
            </a:r>
            <a:endParaRPr kumimoji="1" lang="en-US" altLang="ja-JP" dirty="0"/>
          </a:p>
          <a:p>
            <a:r>
              <a:rPr kumimoji="1" lang="en-US" altLang="ja-JP" dirty="0"/>
              <a:t>2003</a:t>
            </a:r>
            <a:r>
              <a:rPr kumimoji="1" lang="ja-JP" altLang="en-US" dirty="0"/>
              <a:t>年発見</a:t>
            </a:r>
            <a:endParaRPr kumimoji="1" lang="en-US" altLang="ja-JP" dirty="0"/>
          </a:p>
          <a:p>
            <a:r>
              <a:rPr kumimoji="1" lang="ja-JP" altLang="en-US" dirty="0"/>
              <a:t>直径</a:t>
            </a:r>
            <a:r>
              <a:rPr kumimoji="1" lang="en-US" altLang="ja-JP" dirty="0"/>
              <a:t>2326 km</a:t>
            </a:r>
          </a:p>
          <a:p>
            <a:r>
              <a:rPr kumimoji="1" lang="ja-JP" altLang="en-US" dirty="0"/>
              <a:t>軌道長半径</a:t>
            </a:r>
            <a:r>
              <a:rPr kumimoji="1" lang="en-US" altLang="ja-JP" dirty="0"/>
              <a:t>67.8 au</a:t>
            </a:r>
          </a:p>
          <a:p>
            <a:r>
              <a:rPr kumimoji="1" lang="ja-JP" altLang="en-US" dirty="0"/>
              <a:t>公転周期</a:t>
            </a:r>
            <a:r>
              <a:rPr kumimoji="1" lang="en-US" altLang="ja-JP" dirty="0"/>
              <a:t>558</a:t>
            </a:r>
            <a:r>
              <a:rPr kumimoji="1" lang="ja-JP" altLang="en-US" dirty="0"/>
              <a:t>年</a:t>
            </a:r>
            <a:endParaRPr kumimoji="1" lang="en-US" altLang="ja-JP" dirty="0"/>
          </a:p>
          <a:p>
            <a:r>
              <a:rPr kumimoji="1" lang="ja-JP" altLang="en-US" dirty="0"/>
              <a:t>離心率</a:t>
            </a:r>
            <a:r>
              <a:rPr kumimoji="1" lang="en-US" altLang="ja-JP" dirty="0"/>
              <a:t>0.441</a:t>
            </a:r>
          </a:p>
          <a:p>
            <a:r>
              <a:rPr kumimoji="1" lang="ja-JP" altLang="en-US" dirty="0"/>
              <a:t>軌道傾斜角</a:t>
            </a:r>
            <a:r>
              <a:rPr kumimoji="1" lang="en-US" altLang="ja-JP" dirty="0"/>
              <a:t>44°</a:t>
            </a:r>
          </a:p>
          <a:p>
            <a:r>
              <a:rPr kumimoji="1" lang="ja-JP" altLang="en-US" dirty="0"/>
              <a:t>発見当時第十惑星といわれていた</a:t>
            </a:r>
          </a:p>
        </p:txBody>
      </p:sp>
      <p:sp>
        <p:nvSpPr>
          <p:cNvPr id="4" name="日付プレースホルダー 3">
            <a:extLst>
              <a:ext uri="{FF2B5EF4-FFF2-40B4-BE49-F238E27FC236}">
                <a16:creationId xmlns:a16="http://schemas.microsoft.com/office/drawing/2014/main" id="{DB559A16-62E1-4D92-B2D3-53F59BBA45F0}"/>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C520BF07-CB51-4F0B-A5FB-D22F5FC64B4A}"/>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09CC74E1-044F-4C7F-8FA4-11113624679B}"/>
              </a:ext>
            </a:extLst>
          </p:cNvPr>
          <p:cNvSpPr>
            <a:spLocks noGrp="1"/>
          </p:cNvSpPr>
          <p:nvPr>
            <p:ph type="sldNum" sz="quarter" idx="12"/>
          </p:nvPr>
        </p:nvSpPr>
        <p:spPr/>
        <p:txBody>
          <a:bodyPr/>
          <a:lstStyle/>
          <a:p>
            <a:fld id="{C7728500-9852-47DE-8F96-5065EBE27641}" type="slidenum">
              <a:rPr kumimoji="1" lang="ja-JP" altLang="en-US" smtClean="0"/>
              <a:t>23</a:t>
            </a:fld>
            <a:endParaRPr kumimoji="1" lang="ja-JP" altLang="en-US"/>
          </a:p>
        </p:txBody>
      </p:sp>
      <p:pic>
        <p:nvPicPr>
          <p:cNvPr id="8" name="図 7" descr="星 が含まれている画像&#10;&#10;自動的に生成された説明">
            <a:extLst>
              <a:ext uri="{FF2B5EF4-FFF2-40B4-BE49-F238E27FC236}">
                <a16:creationId xmlns:a16="http://schemas.microsoft.com/office/drawing/2014/main" id="{F9037C08-92EE-45A6-B691-8445A6663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867" y="2249906"/>
            <a:ext cx="5117133" cy="2720390"/>
          </a:xfrm>
          <a:prstGeom prst="rect">
            <a:avLst/>
          </a:prstGeom>
        </p:spPr>
      </p:pic>
    </p:spTree>
    <p:extLst>
      <p:ext uri="{BB962C8B-B14F-4D97-AF65-F5344CB8AC3E}">
        <p14:creationId xmlns:p14="http://schemas.microsoft.com/office/powerpoint/2010/main" val="46732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A3D4B-5E91-4EC9-BA1D-FD99FEB43FC2}"/>
              </a:ext>
            </a:extLst>
          </p:cNvPr>
          <p:cNvSpPr>
            <a:spLocks noGrp="1"/>
          </p:cNvSpPr>
          <p:nvPr>
            <p:ph type="title"/>
          </p:nvPr>
        </p:nvSpPr>
        <p:spPr/>
        <p:txBody>
          <a:bodyPr>
            <a:normAutofit fontScale="90000"/>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2118EC8B-2EB6-4FFE-821A-7817D91A97FF}"/>
              </a:ext>
            </a:extLst>
          </p:cNvPr>
          <p:cNvSpPr>
            <a:spLocks noGrp="1"/>
          </p:cNvSpPr>
          <p:nvPr>
            <p:ph idx="1"/>
          </p:nvPr>
        </p:nvSpPr>
        <p:spPr>
          <a:xfrm>
            <a:off x="628650" y="1507067"/>
            <a:ext cx="7886700" cy="4669896"/>
          </a:xfrm>
        </p:spPr>
        <p:txBody>
          <a:bodyPr>
            <a:normAutofit/>
          </a:bodyPr>
          <a:lstStyle/>
          <a:p>
            <a:r>
              <a:rPr kumimoji="1" lang="ja-JP" altLang="en-US" sz="1900" dirty="0"/>
              <a:t>渡部潤一・布施哲治 </a:t>
            </a:r>
            <a:r>
              <a:rPr kumimoji="1" lang="en-US" altLang="ja-JP" sz="1900" dirty="0"/>
              <a:t>『</a:t>
            </a:r>
            <a:r>
              <a:rPr kumimoji="1" lang="ja-JP" altLang="en-US" sz="1900" dirty="0"/>
              <a:t>太陽系の果てを探る</a:t>
            </a:r>
            <a:r>
              <a:rPr kumimoji="1" lang="en-US" altLang="ja-JP" sz="1900" dirty="0"/>
              <a:t>』</a:t>
            </a:r>
            <a:r>
              <a:rPr kumimoji="1" lang="ja-JP" altLang="en-US" sz="1900" dirty="0"/>
              <a:t>東京大学出版会、</a:t>
            </a:r>
            <a:r>
              <a:rPr kumimoji="1" lang="en-US" altLang="ja-JP" sz="1900" dirty="0"/>
              <a:t>2004</a:t>
            </a:r>
          </a:p>
          <a:p>
            <a:r>
              <a:rPr kumimoji="1" lang="ja-JP" altLang="en-US" sz="1900" dirty="0"/>
              <a:t>佐々木晶ほか</a:t>
            </a:r>
            <a:r>
              <a:rPr kumimoji="1" lang="en-US" altLang="ja-JP" sz="1900" dirty="0"/>
              <a:t>『</a:t>
            </a:r>
            <a:r>
              <a:rPr kumimoji="1" lang="ja-JP" altLang="en-US" sz="1900" dirty="0"/>
              <a:t>現代地球科学入門シリーズ１ 太陽</a:t>
            </a:r>
            <a:r>
              <a:rPr kumimoji="1" lang="en-US" altLang="ja-JP" sz="1900" dirty="0"/>
              <a:t>/</a:t>
            </a:r>
            <a:r>
              <a:rPr kumimoji="1" lang="ja-JP" altLang="en-US" sz="1900" dirty="0"/>
              <a:t>惑星系と地球</a:t>
            </a:r>
            <a:r>
              <a:rPr kumimoji="1" lang="en-US" altLang="ja-JP" sz="1900" dirty="0"/>
              <a:t>』</a:t>
            </a:r>
            <a:r>
              <a:rPr kumimoji="1" lang="ja-JP" altLang="en-US" sz="1900" dirty="0"/>
              <a:t>共立出版、</a:t>
            </a:r>
            <a:r>
              <a:rPr kumimoji="1" lang="en-US" altLang="ja-JP" sz="1900" dirty="0"/>
              <a:t>2019</a:t>
            </a:r>
          </a:p>
          <a:p>
            <a:r>
              <a:rPr kumimoji="1" lang="en-US" altLang="ja-JP" sz="1900" dirty="0"/>
              <a:t>NASA</a:t>
            </a:r>
            <a:r>
              <a:rPr lang="ja-JP" altLang="en-US" sz="1900" dirty="0"/>
              <a:t> </a:t>
            </a:r>
            <a:r>
              <a:rPr lang="en-US" altLang="ja-JP" sz="1900" dirty="0"/>
              <a:t>SOLAR SYSTEM EXPLORATION</a:t>
            </a:r>
            <a:r>
              <a:rPr lang="ja-JP" altLang="en-US" sz="1900" dirty="0"/>
              <a:t> </a:t>
            </a:r>
            <a:r>
              <a:rPr lang="en-US" altLang="ja-JP" sz="1900" dirty="0"/>
              <a:t>&lt;</a:t>
            </a:r>
            <a:r>
              <a:rPr lang="en-US" altLang="ja-JP" sz="1900" dirty="0">
                <a:hlinkClick r:id="rId2"/>
              </a:rPr>
              <a:t> https://solarsystem.nasa.gov/ </a:t>
            </a:r>
            <a:r>
              <a:rPr lang="en-US" altLang="ja-JP" sz="1900" dirty="0"/>
              <a:t>&gt; 2020</a:t>
            </a:r>
            <a:r>
              <a:rPr lang="ja-JP" altLang="en-US" sz="1900" dirty="0"/>
              <a:t>年</a:t>
            </a:r>
            <a:r>
              <a:rPr lang="en-US" altLang="ja-JP" sz="1900" dirty="0"/>
              <a:t>2</a:t>
            </a:r>
            <a:r>
              <a:rPr lang="ja-JP" altLang="en-US" sz="1900" dirty="0"/>
              <a:t>月</a:t>
            </a:r>
            <a:r>
              <a:rPr lang="en-US" altLang="ja-JP" sz="1900" dirty="0"/>
              <a:t>19</a:t>
            </a:r>
            <a:r>
              <a:rPr lang="ja-JP" altLang="en-US" sz="1900" dirty="0"/>
              <a:t>日閲覧</a:t>
            </a:r>
            <a:endParaRPr lang="en-US" altLang="ja-JP" sz="1900" dirty="0"/>
          </a:p>
          <a:p>
            <a:r>
              <a:rPr lang="en-US" altLang="ja-JP" sz="1900" dirty="0"/>
              <a:t>SPACE FACTS</a:t>
            </a:r>
            <a:r>
              <a:rPr lang="ja-JP" altLang="en-US" sz="1900" dirty="0"/>
              <a:t> </a:t>
            </a:r>
            <a:r>
              <a:rPr lang="en-US" altLang="ja-JP" sz="1900" dirty="0"/>
              <a:t>&lt;</a:t>
            </a:r>
            <a:r>
              <a:rPr lang="en-US" altLang="ja-JP" sz="1900" dirty="0">
                <a:hlinkClick r:id="rId3"/>
              </a:rPr>
              <a:t> https://space-facts.com/ </a:t>
            </a:r>
            <a:r>
              <a:rPr lang="en-US" altLang="ja-JP" sz="1900" dirty="0"/>
              <a:t>&gt; 2020</a:t>
            </a:r>
            <a:r>
              <a:rPr lang="ja-JP" altLang="en-US" sz="1900" dirty="0"/>
              <a:t>年</a:t>
            </a:r>
            <a:r>
              <a:rPr lang="en-US" altLang="ja-JP" sz="1900" dirty="0"/>
              <a:t>2</a:t>
            </a:r>
            <a:r>
              <a:rPr lang="ja-JP" altLang="en-US" sz="1900" dirty="0"/>
              <a:t>月</a:t>
            </a:r>
            <a:r>
              <a:rPr lang="en-US" altLang="ja-JP" sz="1900" dirty="0"/>
              <a:t>19</a:t>
            </a:r>
            <a:r>
              <a:rPr lang="ja-JP" altLang="en-US" sz="1900" dirty="0"/>
              <a:t>日閲覧</a:t>
            </a:r>
            <a:endParaRPr lang="en-US" altLang="ja-JP" sz="1900" dirty="0"/>
          </a:p>
          <a:p>
            <a:r>
              <a:rPr lang="en-US" altLang="ja-JP" sz="1900" dirty="0"/>
              <a:t>Wikipedia</a:t>
            </a:r>
            <a:r>
              <a:rPr lang="ja-JP" altLang="en-US" sz="1900" dirty="0"/>
              <a:t> 共鳴外縁天体</a:t>
            </a:r>
            <a:r>
              <a:rPr lang="en-US" altLang="ja-JP" sz="1900" dirty="0"/>
              <a:t>&lt;</a:t>
            </a:r>
            <a:r>
              <a:rPr lang="en-US" altLang="ja-JP" sz="1900" dirty="0">
                <a:hlinkClick r:id="rId4"/>
              </a:rPr>
              <a:t> https://ja.wikipedia.org/wiki/%E5%85%B1%E9%B3%B4%E5%A4%96%E7%B8%81%E5%A4%A9%E4%BD%93 </a:t>
            </a:r>
            <a:r>
              <a:rPr lang="en-US" altLang="ja-JP" sz="1900" dirty="0"/>
              <a:t>&gt; 2020</a:t>
            </a:r>
            <a:r>
              <a:rPr lang="ja-JP" altLang="en-US" sz="1900" dirty="0"/>
              <a:t>年</a:t>
            </a:r>
            <a:r>
              <a:rPr lang="en-US" altLang="ja-JP" sz="1900" dirty="0"/>
              <a:t>2</a:t>
            </a:r>
            <a:r>
              <a:rPr lang="ja-JP" altLang="en-US" sz="1900" dirty="0"/>
              <a:t>月</a:t>
            </a:r>
            <a:r>
              <a:rPr lang="en-US" altLang="ja-JP" sz="1900" dirty="0"/>
              <a:t>19</a:t>
            </a:r>
            <a:r>
              <a:rPr lang="ja-JP" altLang="en-US" sz="1900" dirty="0"/>
              <a:t>日閲覧</a:t>
            </a:r>
            <a:endParaRPr lang="en-US" altLang="ja-JP" sz="1900" dirty="0"/>
          </a:p>
          <a:p>
            <a:r>
              <a:rPr lang="en-US" altLang="ja-JP" sz="1900" dirty="0"/>
              <a:t>Wikipedia </a:t>
            </a:r>
            <a:r>
              <a:rPr lang="ja-JP" altLang="en-US" sz="1900" dirty="0"/>
              <a:t>エッジワース・カイパーベルト天体</a:t>
            </a:r>
            <a:r>
              <a:rPr lang="en-US" altLang="ja-JP" sz="1900" dirty="0"/>
              <a:t>&lt; </a:t>
            </a:r>
            <a:r>
              <a:rPr lang="en-US" altLang="ja-JP" sz="1900" dirty="0">
                <a:hlinkClick r:id="rId5"/>
              </a:rPr>
              <a:t>https://ja.wikipedia.org/wiki/%E3%82%A8%E3%83%83%E3%82%B8%E3%83%AF%E3%83%BC%E3%82%B9%E3%83%BB%E3%82%AB%E3%82%A4%E3%83%91%E3%83%BC%E3%83%99%E3%83%AB%E3%83%88%E5%A4%A9%E4%BD%93</a:t>
            </a:r>
            <a:r>
              <a:rPr lang="en-US" altLang="ja-JP" sz="1900" dirty="0"/>
              <a:t>&gt; 2020</a:t>
            </a:r>
            <a:r>
              <a:rPr lang="ja-JP" altLang="en-US" sz="1900" dirty="0"/>
              <a:t>年</a:t>
            </a:r>
            <a:r>
              <a:rPr lang="en-US" altLang="ja-JP" sz="1900" dirty="0"/>
              <a:t>2</a:t>
            </a:r>
            <a:r>
              <a:rPr lang="ja-JP" altLang="en-US" sz="1900" dirty="0"/>
              <a:t>月</a:t>
            </a:r>
            <a:r>
              <a:rPr lang="en-US" altLang="ja-JP" sz="1900" dirty="0"/>
              <a:t>19</a:t>
            </a:r>
            <a:r>
              <a:rPr lang="ja-JP" altLang="en-US" sz="1900" dirty="0"/>
              <a:t>日閲覧</a:t>
            </a:r>
          </a:p>
          <a:p>
            <a:endParaRPr lang="en-US" altLang="ja-JP" sz="2000" dirty="0"/>
          </a:p>
          <a:p>
            <a:endParaRPr lang="en-US" altLang="ja-JP" sz="2000" dirty="0"/>
          </a:p>
        </p:txBody>
      </p:sp>
      <p:sp>
        <p:nvSpPr>
          <p:cNvPr id="4" name="フッター プレースホルダー 3">
            <a:extLst>
              <a:ext uri="{FF2B5EF4-FFF2-40B4-BE49-F238E27FC236}">
                <a16:creationId xmlns:a16="http://schemas.microsoft.com/office/drawing/2014/main" id="{C6164D7A-BD2D-4AF2-AE03-201CC0229460}"/>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F66272F2-35B5-4C38-87B2-0806737D4E8A}"/>
              </a:ext>
            </a:extLst>
          </p:cNvPr>
          <p:cNvSpPr>
            <a:spLocks noGrp="1"/>
          </p:cNvSpPr>
          <p:nvPr>
            <p:ph type="sldNum" sz="quarter" idx="12"/>
          </p:nvPr>
        </p:nvSpPr>
        <p:spPr/>
        <p:txBody>
          <a:bodyPr/>
          <a:lstStyle/>
          <a:p>
            <a:fld id="{C7728500-9852-47DE-8F96-5065EBE27641}" type="slidenum">
              <a:rPr kumimoji="1" lang="ja-JP" altLang="en-US" smtClean="0"/>
              <a:t>24</a:t>
            </a:fld>
            <a:endParaRPr kumimoji="1" lang="ja-JP" altLang="en-US"/>
          </a:p>
        </p:txBody>
      </p:sp>
      <p:sp>
        <p:nvSpPr>
          <p:cNvPr id="6" name="日付プレースホルダー 5">
            <a:extLst>
              <a:ext uri="{FF2B5EF4-FFF2-40B4-BE49-F238E27FC236}">
                <a16:creationId xmlns:a16="http://schemas.microsoft.com/office/drawing/2014/main" id="{6A1C78ED-731C-42BC-90AA-861099A8CEA6}"/>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363878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36355-BB59-4F1D-A221-AAAC83F125C2}"/>
              </a:ext>
            </a:extLst>
          </p:cNvPr>
          <p:cNvSpPr>
            <a:spLocks noGrp="1"/>
          </p:cNvSpPr>
          <p:nvPr>
            <p:ph type="title"/>
          </p:nvPr>
        </p:nvSpPr>
        <p:spPr/>
        <p:txBody>
          <a:bodyPr>
            <a:normAutofit fontScale="90000"/>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A6CD0AA3-12E3-4C3E-B6D3-CD3603B1B1A5}"/>
              </a:ext>
            </a:extLst>
          </p:cNvPr>
          <p:cNvSpPr>
            <a:spLocks noGrp="1"/>
          </p:cNvSpPr>
          <p:nvPr>
            <p:ph idx="1"/>
          </p:nvPr>
        </p:nvSpPr>
        <p:spPr/>
        <p:txBody>
          <a:bodyPr>
            <a:normAutofit/>
          </a:bodyPr>
          <a:lstStyle/>
          <a:p>
            <a:r>
              <a:rPr kumimoji="1" lang="en-US" altLang="ja-JP" sz="1800" dirty="0"/>
              <a:t>Academy</a:t>
            </a:r>
            <a:r>
              <a:rPr lang="ja-JP" altLang="en-US" sz="1800" dirty="0"/>
              <a:t> </a:t>
            </a:r>
            <a:r>
              <a:rPr lang="en-US" altLang="ja-JP" sz="1800" dirty="0"/>
              <a:t>of</a:t>
            </a:r>
            <a:r>
              <a:rPr lang="ja-JP" altLang="en-US" sz="1800" dirty="0"/>
              <a:t> </a:t>
            </a:r>
            <a:r>
              <a:rPr lang="en-US" altLang="ja-JP" sz="1800" dirty="0"/>
              <a:t>Achievement-Clyde Tombaugh &lt;</a:t>
            </a:r>
            <a:r>
              <a:rPr lang="en-US" altLang="ja-JP" sz="1800" dirty="0">
                <a:hlinkClick r:id="rId2"/>
              </a:rPr>
              <a:t>https://www.achievement.org/achiever/clyde-tombaugh/#gallery</a:t>
            </a:r>
            <a:r>
              <a:rPr lang="en-US" altLang="ja-JP" sz="1800" dirty="0"/>
              <a:t>&gt;</a:t>
            </a:r>
            <a:r>
              <a:rPr lang="ja-JP" altLang="en-US" sz="1800" dirty="0"/>
              <a:t> </a:t>
            </a:r>
            <a:r>
              <a:rPr lang="en-US" altLang="ja-JP" sz="1800" dirty="0"/>
              <a:t>2020</a:t>
            </a:r>
            <a:r>
              <a:rPr lang="ja-JP" altLang="en-US" sz="1800" dirty="0"/>
              <a:t>年</a:t>
            </a:r>
            <a:r>
              <a:rPr lang="en-US" altLang="ja-JP" sz="1800" dirty="0"/>
              <a:t>2</a:t>
            </a:r>
            <a:r>
              <a:rPr lang="ja-JP" altLang="en-US" sz="1800" dirty="0"/>
              <a:t>月</a:t>
            </a:r>
            <a:r>
              <a:rPr lang="en-US" altLang="ja-JP" sz="1800" dirty="0"/>
              <a:t>19</a:t>
            </a:r>
            <a:r>
              <a:rPr lang="ja-JP" altLang="en-US" sz="1800" dirty="0"/>
              <a:t>日閲覧</a:t>
            </a:r>
            <a:endParaRPr lang="en-US" altLang="ja-JP" sz="1800" dirty="0"/>
          </a:p>
          <a:p>
            <a:r>
              <a:rPr lang="ja-JP" altLang="en-US" sz="1800" dirty="0"/>
              <a:t>史上最遠の天体の接近撮影に成功、雪だるま形 ｰ </a:t>
            </a:r>
            <a:r>
              <a:rPr lang="en-US" altLang="ja-JP" sz="1800" dirty="0"/>
              <a:t>NATIONAL</a:t>
            </a:r>
            <a:r>
              <a:rPr lang="ja-JP" altLang="en-US" sz="1800" dirty="0"/>
              <a:t> </a:t>
            </a:r>
            <a:r>
              <a:rPr lang="en-US" altLang="ja-JP" sz="1800" dirty="0"/>
              <a:t>GEOGRAPHIC</a:t>
            </a:r>
            <a:r>
              <a:rPr lang="ja-JP" altLang="en-US" sz="1800" dirty="0"/>
              <a:t> </a:t>
            </a:r>
            <a:r>
              <a:rPr lang="en-US" altLang="ja-JP" sz="1800" dirty="0"/>
              <a:t>&lt;</a:t>
            </a:r>
            <a:r>
              <a:rPr lang="en-US" altLang="ja-JP" sz="1800" dirty="0">
                <a:hlinkClick r:id="rId3"/>
              </a:rPr>
              <a:t>https://natgeo.nikkeibp.co.jp/atcl/news/19/010700017/</a:t>
            </a:r>
            <a:r>
              <a:rPr lang="en-US" altLang="ja-JP" sz="1800" dirty="0"/>
              <a:t>&gt; 2020</a:t>
            </a:r>
            <a:r>
              <a:rPr lang="ja-JP" altLang="en-US" sz="1800" dirty="0"/>
              <a:t>年</a:t>
            </a:r>
            <a:r>
              <a:rPr lang="en-US" altLang="ja-JP" sz="1800" dirty="0"/>
              <a:t>2</a:t>
            </a:r>
            <a:r>
              <a:rPr lang="ja-JP" altLang="en-US" sz="1800" dirty="0"/>
              <a:t>月</a:t>
            </a:r>
            <a:r>
              <a:rPr lang="en-US" altLang="ja-JP" sz="1800" dirty="0"/>
              <a:t>19</a:t>
            </a:r>
            <a:r>
              <a:rPr lang="ja-JP" altLang="en-US" sz="1800" dirty="0"/>
              <a:t>日閲覧</a:t>
            </a:r>
            <a:endParaRPr lang="en-US" altLang="ja-JP" sz="1800" dirty="0"/>
          </a:p>
          <a:p>
            <a:r>
              <a:rPr lang="en-US" altLang="ja-JP" sz="1800" dirty="0"/>
              <a:t>Wikipedia </a:t>
            </a:r>
            <a:r>
              <a:rPr lang="ja-JP" altLang="en-US" sz="1800" dirty="0"/>
              <a:t>アロコス</a:t>
            </a:r>
            <a:r>
              <a:rPr lang="en-US" altLang="ja-JP" sz="1800" dirty="0"/>
              <a:t>(</a:t>
            </a:r>
            <a:r>
              <a:rPr lang="ja-JP" altLang="en-US" sz="1800" dirty="0"/>
              <a:t>小惑星</a:t>
            </a:r>
            <a:r>
              <a:rPr lang="en-US" altLang="ja-JP" sz="1800" dirty="0"/>
              <a:t>)&lt;</a:t>
            </a:r>
            <a:r>
              <a:rPr lang="en-US" altLang="ja-JP" sz="1800" dirty="0">
                <a:hlinkClick r:id="rId4"/>
              </a:rPr>
              <a:t>https://ja.wikipedia.org/wiki/%E3%82%A2%E3%83%AD%E3%82%B3%E3%82%B9_(%E5%B0%8F%E6%83%91%E6%98%9F)</a:t>
            </a:r>
            <a:r>
              <a:rPr lang="en-US" altLang="ja-JP" sz="1800" dirty="0"/>
              <a:t>&gt; 2020</a:t>
            </a:r>
            <a:r>
              <a:rPr lang="ja-JP" altLang="en-US" sz="1800" dirty="0"/>
              <a:t>年</a:t>
            </a:r>
            <a:r>
              <a:rPr lang="en-US" altLang="ja-JP" sz="1800" dirty="0"/>
              <a:t>2</a:t>
            </a:r>
            <a:r>
              <a:rPr lang="ja-JP" altLang="en-US" sz="1800" dirty="0"/>
              <a:t>月</a:t>
            </a:r>
            <a:r>
              <a:rPr lang="en-US" altLang="ja-JP" sz="1800" dirty="0"/>
              <a:t>19</a:t>
            </a:r>
            <a:r>
              <a:rPr lang="ja-JP" altLang="en-US" sz="1800" dirty="0"/>
              <a:t>日閲覧</a:t>
            </a:r>
            <a:endParaRPr lang="en-US" altLang="ja-JP" sz="1800" dirty="0"/>
          </a:p>
          <a:p>
            <a:r>
              <a:rPr lang="en-US" altLang="ja-JP" sz="1800" dirty="0"/>
              <a:t>Wikipedia </a:t>
            </a:r>
            <a:r>
              <a:rPr lang="ja-JP" altLang="en-US" sz="1800" dirty="0"/>
              <a:t>エリス</a:t>
            </a:r>
            <a:r>
              <a:rPr lang="en-US" altLang="ja-JP" sz="1800" dirty="0"/>
              <a:t>(</a:t>
            </a:r>
            <a:r>
              <a:rPr lang="ja-JP" altLang="en-US" sz="1800" dirty="0"/>
              <a:t>準惑星</a:t>
            </a:r>
            <a:r>
              <a:rPr lang="en-US" altLang="ja-JP" sz="1800" dirty="0"/>
              <a:t>)&lt;</a:t>
            </a:r>
            <a:r>
              <a:rPr lang="en-US" altLang="ja-JP" sz="1800" dirty="0">
                <a:hlinkClick r:id="rId5"/>
              </a:rPr>
              <a:t>https://ja.wikipedia.org/wiki/%E3%82%A8%E3%83%AA%E3%82%B9_(%E6%BA%96%E6%83%91%E6%98%9F)</a:t>
            </a:r>
            <a:r>
              <a:rPr lang="en-US" altLang="ja-JP" sz="1800" dirty="0"/>
              <a:t>&gt;</a:t>
            </a:r>
            <a:r>
              <a:rPr lang="ja-JP" altLang="en-US" sz="1800" dirty="0"/>
              <a:t> </a:t>
            </a:r>
            <a:r>
              <a:rPr lang="en-US" altLang="ja-JP" sz="1800" dirty="0"/>
              <a:t>2020</a:t>
            </a:r>
            <a:r>
              <a:rPr lang="ja-JP" altLang="en-US" sz="1800" dirty="0"/>
              <a:t>年</a:t>
            </a:r>
            <a:r>
              <a:rPr lang="en-US" altLang="ja-JP" sz="1800" dirty="0"/>
              <a:t>2</a:t>
            </a:r>
            <a:r>
              <a:rPr lang="ja-JP" altLang="en-US" sz="1800" dirty="0"/>
              <a:t>月</a:t>
            </a:r>
            <a:r>
              <a:rPr lang="en-US" altLang="ja-JP" sz="1800" dirty="0"/>
              <a:t>19</a:t>
            </a:r>
            <a:r>
              <a:rPr lang="ja-JP" altLang="en-US" sz="1800" dirty="0"/>
              <a:t>日閲覧</a:t>
            </a:r>
          </a:p>
          <a:p>
            <a:endParaRPr lang="en-US" altLang="ja-JP" dirty="0"/>
          </a:p>
          <a:p>
            <a:endParaRPr lang="en-US" altLang="ja-JP" dirty="0"/>
          </a:p>
        </p:txBody>
      </p:sp>
      <p:sp>
        <p:nvSpPr>
          <p:cNvPr id="4" name="日付プレースホルダー 3">
            <a:extLst>
              <a:ext uri="{FF2B5EF4-FFF2-40B4-BE49-F238E27FC236}">
                <a16:creationId xmlns:a16="http://schemas.microsoft.com/office/drawing/2014/main" id="{9824B449-3012-4909-8187-0FB10CC4EAA5}"/>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CFAE08E6-94EF-4197-B10D-D83CF43DF2F5}"/>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D7788DBC-8C41-4517-B64C-271B96D90AE4}"/>
              </a:ext>
            </a:extLst>
          </p:cNvPr>
          <p:cNvSpPr>
            <a:spLocks noGrp="1"/>
          </p:cNvSpPr>
          <p:nvPr>
            <p:ph type="sldNum" sz="quarter" idx="12"/>
          </p:nvPr>
        </p:nvSpPr>
        <p:spPr/>
        <p:txBody>
          <a:bodyPr/>
          <a:lstStyle/>
          <a:p>
            <a:fld id="{C7728500-9852-47DE-8F96-5065EBE27641}" type="slidenum">
              <a:rPr kumimoji="1" lang="ja-JP" altLang="en-US" smtClean="0"/>
              <a:t>25</a:t>
            </a:fld>
            <a:endParaRPr kumimoji="1" lang="ja-JP" altLang="en-US"/>
          </a:p>
        </p:txBody>
      </p:sp>
    </p:spTree>
    <p:extLst>
      <p:ext uri="{BB962C8B-B14F-4D97-AF65-F5344CB8AC3E}">
        <p14:creationId xmlns:p14="http://schemas.microsoft.com/office/powerpoint/2010/main" val="143826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FAD13D-7427-4F3B-A656-842C84EFB424}"/>
              </a:ext>
            </a:extLst>
          </p:cNvPr>
          <p:cNvSpPr>
            <a:spLocks noGrp="1"/>
          </p:cNvSpPr>
          <p:nvPr>
            <p:ph type="title"/>
          </p:nvPr>
        </p:nvSpPr>
        <p:spPr/>
        <p:txBody>
          <a:bodyPr>
            <a:normAutofit fontScale="90000"/>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2DC5B709-7ED0-4701-86D1-EAA7B083AA8E}"/>
              </a:ext>
            </a:extLst>
          </p:cNvPr>
          <p:cNvSpPr>
            <a:spLocks noGrp="1"/>
          </p:cNvSpPr>
          <p:nvPr>
            <p:ph idx="1"/>
          </p:nvPr>
        </p:nvSpPr>
        <p:spPr/>
        <p:txBody>
          <a:bodyPr>
            <a:normAutofit/>
          </a:bodyPr>
          <a:lstStyle/>
          <a:p>
            <a:r>
              <a:rPr kumimoji="1" lang="en-US" altLang="ja-JP" sz="1800" dirty="0"/>
              <a:t>New</a:t>
            </a:r>
            <a:r>
              <a:rPr lang="ja-JP" altLang="en-US" sz="1800" dirty="0"/>
              <a:t> </a:t>
            </a:r>
            <a:r>
              <a:rPr lang="en-US" altLang="ja-JP" sz="1800" dirty="0"/>
              <a:t>Horizons &lt;</a:t>
            </a:r>
            <a:r>
              <a:rPr lang="en-US" altLang="ja-JP" sz="1800" dirty="0">
                <a:hlinkClick r:id="rId2"/>
              </a:rPr>
              <a:t>http://pluto.jhuapl.edu/</a:t>
            </a:r>
            <a:r>
              <a:rPr lang="en-US" altLang="ja-JP" sz="1800" dirty="0"/>
              <a:t>&gt; 2020</a:t>
            </a:r>
            <a:r>
              <a:rPr lang="ja-JP" altLang="en-US" sz="1800" dirty="0"/>
              <a:t>年</a:t>
            </a:r>
            <a:r>
              <a:rPr lang="en-US" altLang="ja-JP" sz="1800" dirty="0"/>
              <a:t>2</a:t>
            </a:r>
            <a:r>
              <a:rPr lang="ja-JP" altLang="en-US" sz="1800" dirty="0"/>
              <a:t>月</a:t>
            </a:r>
            <a:r>
              <a:rPr lang="en-US" altLang="ja-JP" sz="1800" dirty="0"/>
              <a:t>19</a:t>
            </a:r>
            <a:r>
              <a:rPr lang="ja-JP" altLang="en-US" sz="1800" dirty="0"/>
              <a:t>日閲覧</a:t>
            </a:r>
            <a:endParaRPr lang="en-US" altLang="ja-JP" sz="1800" dirty="0"/>
          </a:p>
          <a:p>
            <a:r>
              <a:rPr kumimoji="1" lang="ja-JP" altLang="en-US" sz="1800" dirty="0"/>
              <a:t>水谷仁</a:t>
            </a:r>
            <a:r>
              <a:rPr kumimoji="1" lang="en-US" altLang="ja-JP" sz="1800" dirty="0"/>
              <a:t>『Newton</a:t>
            </a:r>
            <a:r>
              <a:rPr kumimoji="1" lang="ja-JP" altLang="en-US" sz="1800" dirty="0"/>
              <a:t>別冊 次々に投入される探査機が明かす太陽系のすべて　改訂新版</a:t>
            </a:r>
            <a:r>
              <a:rPr kumimoji="1" lang="en-US" altLang="ja-JP" sz="1800" dirty="0"/>
              <a:t>』</a:t>
            </a:r>
            <a:r>
              <a:rPr kumimoji="1" lang="ja-JP" altLang="en-US" sz="1800" dirty="0"/>
              <a:t>ニュートンプレス、</a:t>
            </a:r>
            <a:r>
              <a:rPr kumimoji="1" lang="en-US" altLang="ja-JP" sz="1800" dirty="0"/>
              <a:t>2008</a:t>
            </a:r>
          </a:p>
          <a:p>
            <a:r>
              <a:rPr kumimoji="1" lang="ja-JP" altLang="en-US" sz="1800" dirty="0"/>
              <a:t>冥王星に信じがたい</a:t>
            </a:r>
            <a:r>
              <a:rPr kumimoji="1" lang="en-US" altLang="ja-JP" sz="1800" dirty="0"/>
              <a:t>5</a:t>
            </a:r>
            <a:r>
              <a:rPr kumimoji="1" lang="ja-JP" altLang="en-US" sz="1800" dirty="0"/>
              <a:t>つの新事実発覚 </a:t>
            </a:r>
            <a:r>
              <a:rPr kumimoji="1" lang="en-US" altLang="ja-JP" sz="1800" dirty="0"/>
              <a:t>– NATIONAL GEOGRAPHIC&lt;</a:t>
            </a:r>
            <a:r>
              <a:rPr lang="en-US" altLang="ja-JP" sz="1800" dirty="0">
                <a:hlinkClick r:id="rId3"/>
              </a:rPr>
              <a:t>https://natgeo.nikkeibp.co.jp/atcl/news/15/111300321/</a:t>
            </a:r>
            <a:r>
              <a:rPr kumimoji="1" lang="en-US" altLang="ja-JP" sz="1800" dirty="0"/>
              <a:t>&gt; 2020</a:t>
            </a:r>
            <a:r>
              <a:rPr kumimoji="1" lang="ja-JP" altLang="en-US" sz="1800" dirty="0"/>
              <a:t>年</a:t>
            </a:r>
            <a:r>
              <a:rPr kumimoji="1" lang="en-US" altLang="ja-JP" sz="1800" dirty="0"/>
              <a:t>2</a:t>
            </a:r>
            <a:r>
              <a:rPr kumimoji="1" lang="ja-JP" altLang="en-US" sz="1800" dirty="0"/>
              <a:t>月</a:t>
            </a:r>
            <a:r>
              <a:rPr kumimoji="1" lang="en-US" altLang="ja-JP" sz="1800" dirty="0"/>
              <a:t>19</a:t>
            </a:r>
            <a:r>
              <a:rPr kumimoji="1" lang="ja-JP" altLang="en-US" sz="1800" dirty="0"/>
              <a:t>日閲覧</a:t>
            </a:r>
            <a:endParaRPr kumimoji="1" lang="en-US" altLang="ja-JP" sz="1800" dirty="0"/>
          </a:p>
          <a:p>
            <a:endParaRPr kumimoji="1" lang="ja-JP" altLang="en-US" sz="1800" dirty="0"/>
          </a:p>
        </p:txBody>
      </p:sp>
      <p:sp>
        <p:nvSpPr>
          <p:cNvPr id="4" name="日付プレースホルダー 3">
            <a:extLst>
              <a:ext uri="{FF2B5EF4-FFF2-40B4-BE49-F238E27FC236}">
                <a16:creationId xmlns:a16="http://schemas.microsoft.com/office/drawing/2014/main" id="{9FA23EB4-3DD3-4DB8-A66B-7565A0124BAA}"/>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2EA63101-9BA0-4FCB-9E2A-FCD887FC6EAF}"/>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CFDF3A65-C0E7-4D5B-A5D8-D261BC65A4B3}"/>
              </a:ext>
            </a:extLst>
          </p:cNvPr>
          <p:cNvSpPr>
            <a:spLocks noGrp="1"/>
          </p:cNvSpPr>
          <p:nvPr>
            <p:ph type="sldNum" sz="quarter" idx="12"/>
          </p:nvPr>
        </p:nvSpPr>
        <p:spPr/>
        <p:txBody>
          <a:bodyPr/>
          <a:lstStyle/>
          <a:p>
            <a:fld id="{C7728500-9852-47DE-8F96-5065EBE27641}" type="slidenum">
              <a:rPr kumimoji="1" lang="ja-JP" altLang="en-US" smtClean="0"/>
              <a:t>26</a:t>
            </a:fld>
            <a:endParaRPr kumimoji="1" lang="ja-JP" altLang="en-US"/>
          </a:p>
        </p:txBody>
      </p:sp>
    </p:spTree>
    <p:extLst>
      <p:ext uri="{BB962C8B-B14F-4D97-AF65-F5344CB8AC3E}">
        <p14:creationId xmlns:p14="http://schemas.microsoft.com/office/powerpoint/2010/main" val="1932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A9E8B-0786-4510-BC5A-45EF789CE7BD}"/>
              </a:ext>
            </a:extLst>
          </p:cNvPr>
          <p:cNvSpPr>
            <a:spLocks noGrp="1"/>
          </p:cNvSpPr>
          <p:nvPr>
            <p:ph type="title"/>
          </p:nvPr>
        </p:nvSpPr>
        <p:spPr/>
        <p:txBody>
          <a:bodyPr>
            <a:normAutofit fontScale="90000"/>
          </a:bodyPr>
          <a:lstStyle/>
          <a:p>
            <a:r>
              <a:rPr kumimoji="1" lang="ja-JP" altLang="en-US" dirty="0"/>
              <a:t>冥王星の概要 ♇</a:t>
            </a:r>
          </a:p>
        </p:txBody>
      </p:sp>
      <p:sp>
        <p:nvSpPr>
          <p:cNvPr id="3" name="コンテンツ プレースホルダー 2">
            <a:extLst>
              <a:ext uri="{FF2B5EF4-FFF2-40B4-BE49-F238E27FC236}">
                <a16:creationId xmlns:a16="http://schemas.microsoft.com/office/drawing/2014/main" id="{828901DB-1804-4E0D-9C85-A38338355786}"/>
              </a:ext>
            </a:extLst>
          </p:cNvPr>
          <p:cNvSpPr>
            <a:spLocks noGrp="1"/>
          </p:cNvSpPr>
          <p:nvPr>
            <p:ph idx="1"/>
          </p:nvPr>
        </p:nvSpPr>
        <p:spPr/>
        <p:txBody>
          <a:bodyPr/>
          <a:lstStyle/>
          <a:p>
            <a:r>
              <a:rPr kumimoji="1" lang="ja-JP" altLang="en-US" dirty="0"/>
              <a:t>半径　</a:t>
            </a:r>
            <a:r>
              <a:rPr kumimoji="1" lang="en-US" altLang="ja-JP" dirty="0"/>
              <a:t>1,151 km</a:t>
            </a:r>
          </a:p>
          <a:p>
            <a:r>
              <a:rPr kumimoji="1" lang="ja-JP" altLang="en-US" dirty="0"/>
              <a:t>密度　</a:t>
            </a:r>
            <a:r>
              <a:rPr kumimoji="1" lang="en-US" altLang="ja-JP" dirty="0"/>
              <a:t>1.8</a:t>
            </a:r>
            <a:r>
              <a:rPr kumimoji="1" lang="ja-JP" altLang="en-US" dirty="0"/>
              <a:t>～</a:t>
            </a:r>
            <a:r>
              <a:rPr kumimoji="1" lang="en-US" altLang="ja-JP" dirty="0"/>
              <a:t>2.1 g/cm³</a:t>
            </a:r>
          </a:p>
          <a:p>
            <a:r>
              <a:rPr lang="ja-JP" altLang="en-US" dirty="0"/>
              <a:t>自転周期　</a:t>
            </a:r>
            <a:r>
              <a:rPr lang="en-US" altLang="ja-JP" dirty="0"/>
              <a:t>6.39</a:t>
            </a:r>
            <a:r>
              <a:rPr lang="ja-JP" altLang="en-US" dirty="0"/>
              <a:t>日</a:t>
            </a:r>
            <a:endParaRPr lang="en-US" altLang="ja-JP" dirty="0"/>
          </a:p>
          <a:p>
            <a:r>
              <a:rPr kumimoji="1" lang="ja-JP" altLang="en-US" dirty="0"/>
              <a:t>自転軸の傾き　</a:t>
            </a:r>
            <a:r>
              <a:rPr kumimoji="1" lang="en-US" altLang="ja-JP" dirty="0"/>
              <a:t>120°</a:t>
            </a:r>
          </a:p>
          <a:p>
            <a:r>
              <a:rPr kumimoji="1" lang="ja-JP" altLang="en-US" dirty="0"/>
              <a:t>公転周期　</a:t>
            </a:r>
            <a:r>
              <a:rPr kumimoji="1" lang="en-US" altLang="ja-JP" dirty="0"/>
              <a:t>148</a:t>
            </a:r>
            <a:r>
              <a:rPr kumimoji="1" lang="ja-JP" altLang="en-US" dirty="0"/>
              <a:t>年</a:t>
            </a:r>
            <a:endParaRPr kumimoji="1" lang="en-US" altLang="ja-JP" dirty="0"/>
          </a:p>
          <a:p>
            <a:r>
              <a:rPr lang="ja-JP" altLang="en-US" dirty="0"/>
              <a:t>太陽からの平均距離　</a:t>
            </a:r>
            <a:r>
              <a:rPr lang="en-US" altLang="ja-JP" dirty="0"/>
              <a:t>39.482 au</a:t>
            </a:r>
          </a:p>
          <a:p>
            <a:r>
              <a:rPr lang="ja-JP" altLang="en-US" dirty="0"/>
              <a:t>表面温度　</a:t>
            </a:r>
            <a:r>
              <a:rPr lang="en-US" altLang="ja-JP" dirty="0"/>
              <a:t>44 K</a:t>
            </a:r>
            <a:r>
              <a:rPr lang="ja-JP" altLang="en-US" dirty="0"/>
              <a:t>（ｰ</a:t>
            </a:r>
            <a:r>
              <a:rPr lang="en-US" altLang="ja-JP" dirty="0"/>
              <a:t>229</a:t>
            </a:r>
            <a:r>
              <a:rPr lang="ja-JP" altLang="en-US" dirty="0"/>
              <a:t>℃）</a:t>
            </a:r>
            <a:endParaRPr lang="en-US" altLang="ja-JP" dirty="0"/>
          </a:p>
          <a:p>
            <a:r>
              <a:rPr lang="ja-JP" altLang="en-US" dirty="0"/>
              <a:t>衛星　</a:t>
            </a:r>
            <a:r>
              <a:rPr lang="en-US" altLang="ja-JP" dirty="0"/>
              <a:t>5</a:t>
            </a:r>
            <a:r>
              <a:rPr lang="ja-JP" altLang="en-US" dirty="0"/>
              <a:t>つ</a:t>
            </a:r>
            <a:endParaRPr lang="en-US" altLang="ja-JP" dirty="0"/>
          </a:p>
          <a:p>
            <a:endParaRPr lang="en-US" altLang="ja-JP" dirty="0"/>
          </a:p>
          <a:p>
            <a:endParaRPr kumimoji="1" lang="en-US" altLang="ja-JP" dirty="0"/>
          </a:p>
          <a:p>
            <a:endParaRPr kumimoji="1" lang="en-US" altLang="ja-JP" dirty="0"/>
          </a:p>
          <a:p>
            <a:endParaRPr kumimoji="1" lang="en-US" altLang="ja-JP" dirty="0"/>
          </a:p>
        </p:txBody>
      </p:sp>
      <p:sp>
        <p:nvSpPr>
          <p:cNvPr id="4" name="フッター プレースホルダー 3">
            <a:extLst>
              <a:ext uri="{FF2B5EF4-FFF2-40B4-BE49-F238E27FC236}">
                <a16:creationId xmlns:a16="http://schemas.microsoft.com/office/drawing/2014/main" id="{32B31A00-715C-4EB6-A806-7A99762154B5}"/>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D0A85B4D-C3C8-48C4-AFA4-100DCD38DE9D}"/>
              </a:ext>
            </a:extLst>
          </p:cNvPr>
          <p:cNvSpPr>
            <a:spLocks noGrp="1"/>
          </p:cNvSpPr>
          <p:nvPr>
            <p:ph type="sldNum" sz="quarter" idx="12"/>
          </p:nvPr>
        </p:nvSpPr>
        <p:spPr/>
        <p:txBody>
          <a:bodyPr/>
          <a:lstStyle/>
          <a:p>
            <a:fld id="{C7728500-9852-47DE-8F96-5065EBE27641}" type="slidenum">
              <a:rPr kumimoji="1" lang="ja-JP" altLang="en-US" smtClean="0"/>
              <a:t>3</a:t>
            </a:fld>
            <a:endParaRPr kumimoji="1" lang="ja-JP" altLang="en-US"/>
          </a:p>
        </p:txBody>
      </p:sp>
      <p:pic>
        <p:nvPicPr>
          <p:cNvPr id="7" name="図 6" descr="座る, ブラック, テーブル, ホワイト が含まれている画像&#10;&#10;自動的に生成された説明">
            <a:extLst>
              <a:ext uri="{FF2B5EF4-FFF2-40B4-BE49-F238E27FC236}">
                <a16:creationId xmlns:a16="http://schemas.microsoft.com/office/drawing/2014/main" id="{23AB6FDB-8EC4-4AA5-8D25-6D8207A7B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051" y="1482948"/>
            <a:ext cx="2896656" cy="2896656"/>
          </a:xfrm>
          <a:prstGeom prst="rect">
            <a:avLst/>
          </a:prstGeom>
        </p:spPr>
      </p:pic>
      <p:pic>
        <p:nvPicPr>
          <p:cNvPr id="9" name="図 8">
            <a:extLst>
              <a:ext uri="{FF2B5EF4-FFF2-40B4-BE49-F238E27FC236}">
                <a16:creationId xmlns:a16="http://schemas.microsoft.com/office/drawing/2014/main" id="{E65080BC-3590-4A04-9413-581F03BF3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074" y="4524902"/>
            <a:ext cx="1712576" cy="1700299"/>
          </a:xfrm>
          <a:prstGeom prst="rect">
            <a:avLst/>
          </a:prstGeom>
        </p:spPr>
      </p:pic>
      <p:sp>
        <p:nvSpPr>
          <p:cNvPr id="10" name="日付プレースホルダー 9">
            <a:extLst>
              <a:ext uri="{FF2B5EF4-FFF2-40B4-BE49-F238E27FC236}">
                <a16:creationId xmlns:a16="http://schemas.microsoft.com/office/drawing/2014/main" id="{AF4217A2-C15B-42BE-BC1F-03197E523DFC}"/>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405219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1F544-FBFF-4096-964C-5BCABC9E373C}"/>
              </a:ext>
            </a:extLst>
          </p:cNvPr>
          <p:cNvSpPr>
            <a:spLocks noGrp="1"/>
          </p:cNvSpPr>
          <p:nvPr>
            <p:ph type="title"/>
          </p:nvPr>
        </p:nvSpPr>
        <p:spPr/>
        <p:txBody>
          <a:bodyPr>
            <a:normAutofit fontScale="90000"/>
          </a:bodyPr>
          <a:lstStyle/>
          <a:p>
            <a:r>
              <a:rPr kumimoji="1" lang="ja-JP" altLang="en-US" dirty="0"/>
              <a:t>冥王星の発見</a:t>
            </a:r>
          </a:p>
        </p:txBody>
      </p:sp>
      <p:sp>
        <p:nvSpPr>
          <p:cNvPr id="3" name="コンテンツ プレースホルダー 2">
            <a:extLst>
              <a:ext uri="{FF2B5EF4-FFF2-40B4-BE49-F238E27FC236}">
                <a16:creationId xmlns:a16="http://schemas.microsoft.com/office/drawing/2014/main" id="{0B39215C-C028-4FB5-A98C-657559568772}"/>
              </a:ext>
            </a:extLst>
          </p:cNvPr>
          <p:cNvSpPr>
            <a:spLocks noGrp="1"/>
          </p:cNvSpPr>
          <p:nvPr>
            <p:ph idx="1"/>
          </p:nvPr>
        </p:nvSpPr>
        <p:spPr>
          <a:xfrm>
            <a:off x="628650" y="1507067"/>
            <a:ext cx="6050056" cy="4669896"/>
          </a:xfrm>
        </p:spPr>
        <p:txBody>
          <a:bodyPr/>
          <a:lstStyle/>
          <a:p>
            <a:pPr marL="0" indent="0">
              <a:buNone/>
            </a:pPr>
            <a:r>
              <a:rPr kumimoji="1" lang="ja-JP" altLang="en-US" dirty="0"/>
              <a:t>アメリカの天文学者クライド・トンボーが</a:t>
            </a:r>
            <a:r>
              <a:rPr kumimoji="1" lang="en-US" altLang="ja-JP" dirty="0"/>
              <a:t>1930</a:t>
            </a:r>
            <a:r>
              <a:rPr kumimoji="1" lang="ja-JP" altLang="en-US" dirty="0"/>
              <a:t>年</a:t>
            </a:r>
            <a:r>
              <a:rPr kumimoji="1" lang="en-US" altLang="ja-JP" dirty="0"/>
              <a:t>2</a:t>
            </a:r>
            <a:r>
              <a:rPr kumimoji="1" lang="ja-JP" altLang="en-US" dirty="0"/>
              <a:t>月</a:t>
            </a:r>
            <a:r>
              <a:rPr kumimoji="1" lang="en-US" altLang="ja-JP" dirty="0"/>
              <a:t>18</a:t>
            </a:r>
            <a:r>
              <a:rPr lang="ja-JP" altLang="en-US" dirty="0"/>
              <a:t>日、ふたご座</a:t>
            </a:r>
            <a:r>
              <a:rPr lang="en-US" altLang="ja-JP" dirty="0"/>
              <a:t>δ</a:t>
            </a:r>
            <a:r>
              <a:rPr lang="ja-JP" altLang="en-US" dirty="0"/>
              <a:t>星を中心に写した</a:t>
            </a:r>
            <a:r>
              <a:rPr lang="en-US" altLang="ja-JP" dirty="0"/>
              <a:t>2</a:t>
            </a:r>
            <a:r>
              <a:rPr lang="ja-JP" altLang="en-US" dirty="0"/>
              <a:t>枚の</a:t>
            </a:r>
            <a:r>
              <a:rPr kumimoji="1" lang="ja-JP" altLang="en-US" dirty="0"/>
              <a:t>写真から発見、その後</a:t>
            </a:r>
            <a:r>
              <a:rPr kumimoji="1" lang="en-US" altLang="ja-JP" dirty="0"/>
              <a:t>3</a:t>
            </a:r>
            <a:r>
              <a:rPr kumimoji="1" lang="ja-JP" altLang="en-US" dirty="0"/>
              <a:t>月</a:t>
            </a:r>
            <a:r>
              <a:rPr kumimoji="1" lang="en-US" altLang="ja-JP" dirty="0"/>
              <a:t>13</a:t>
            </a:r>
            <a:r>
              <a:rPr kumimoji="1" lang="ja-JP" altLang="en-US" dirty="0"/>
              <a:t>日に発表された</a:t>
            </a:r>
            <a:endParaRPr kumimoji="1" lang="en-US" altLang="ja-JP" dirty="0"/>
          </a:p>
          <a:p>
            <a:pPr marL="0" indent="0">
              <a:buNone/>
            </a:pPr>
            <a:endParaRPr kumimoji="1" lang="en-US" altLang="ja-JP" dirty="0"/>
          </a:p>
          <a:p>
            <a:pPr marL="0" indent="0">
              <a:buNone/>
            </a:pPr>
            <a:r>
              <a:rPr kumimoji="1" lang="ja-JP" altLang="en-US" dirty="0"/>
              <a:t>イギリスのヴェネチア・バーニーがローマ神話の冥府の神から「</a:t>
            </a:r>
            <a:r>
              <a:rPr kumimoji="1" lang="en-US" altLang="ja-JP" dirty="0"/>
              <a:t>Pluto</a:t>
            </a:r>
            <a:r>
              <a:rPr kumimoji="1" lang="ja-JP" altLang="en-US" dirty="0"/>
              <a:t>」と提案し、それが採用された</a:t>
            </a:r>
            <a:endParaRPr kumimoji="1" lang="en-US" altLang="ja-JP" dirty="0"/>
          </a:p>
        </p:txBody>
      </p:sp>
      <p:sp>
        <p:nvSpPr>
          <p:cNvPr id="4" name="フッター プレースホルダー 3">
            <a:extLst>
              <a:ext uri="{FF2B5EF4-FFF2-40B4-BE49-F238E27FC236}">
                <a16:creationId xmlns:a16="http://schemas.microsoft.com/office/drawing/2014/main" id="{E4F34D23-4965-484D-9C18-1D38C64C7C3E}"/>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0C7071A8-FE47-4BBD-B93E-F842051E3B5D}"/>
              </a:ext>
            </a:extLst>
          </p:cNvPr>
          <p:cNvSpPr>
            <a:spLocks noGrp="1"/>
          </p:cNvSpPr>
          <p:nvPr>
            <p:ph type="sldNum" sz="quarter" idx="12"/>
          </p:nvPr>
        </p:nvSpPr>
        <p:spPr/>
        <p:txBody>
          <a:bodyPr/>
          <a:lstStyle/>
          <a:p>
            <a:fld id="{C7728500-9852-47DE-8F96-5065EBE27641}" type="slidenum">
              <a:rPr kumimoji="1" lang="ja-JP" altLang="en-US" smtClean="0"/>
              <a:t>4</a:t>
            </a:fld>
            <a:endParaRPr kumimoji="1" lang="ja-JP" altLang="en-US"/>
          </a:p>
        </p:txBody>
      </p:sp>
      <p:sp>
        <p:nvSpPr>
          <p:cNvPr id="6" name="日付プレースホルダー 5">
            <a:extLst>
              <a:ext uri="{FF2B5EF4-FFF2-40B4-BE49-F238E27FC236}">
                <a16:creationId xmlns:a16="http://schemas.microsoft.com/office/drawing/2014/main" id="{A58EA4FD-AFC4-4428-84A3-1AD4F771877A}"/>
              </a:ext>
            </a:extLst>
          </p:cNvPr>
          <p:cNvSpPr>
            <a:spLocks noGrp="1"/>
          </p:cNvSpPr>
          <p:nvPr>
            <p:ph type="dt" sz="half" idx="10"/>
          </p:nvPr>
        </p:nvSpPr>
        <p:spPr/>
        <p:txBody>
          <a:bodyPr/>
          <a:lstStyle/>
          <a:p>
            <a:r>
              <a:rPr kumimoji="1" lang="en-US" altLang="ja-JP"/>
              <a:t>2020/2/19</a:t>
            </a:r>
            <a:endParaRPr kumimoji="1" lang="ja-JP" altLang="en-US"/>
          </a:p>
        </p:txBody>
      </p:sp>
      <p:pic>
        <p:nvPicPr>
          <p:cNvPr id="8" name="図 7" descr="人, 男, 衣類, 写真 が含まれている画像&#10;&#10;自動的に生成された説明">
            <a:extLst>
              <a:ext uri="{FF2B5EF4-FFF2-40B4-BE49-F238E27FC236}">
                <a16:creationId xmlns:a16="http://schemas.microsoft.com/office/drawing/2014/main" id="{F142DCC5-4E69-4EB7-B806-BFE7218DB3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2141" y="1507067"/>
            <a:ext cx="1980887" cy="2595135"/>
          </a:xfrm>
          <a:prstGeom prst="rect">
            <a:avLst/>
          </a:prstGeom>
        </p:spPr>
      </p:pic>
      <p:pic>
        <p:nvPicPr>
          <p:cNvPr id="9" name="図 8">
            <a:extLst>
              <a:ext uri="{FF2B5EF4-FFF2-40B4-BE49-F238E27FC236}">
                <a16:creationId xmlns:a16="http://schemas.microsoft.com/office/drawing/2014/main" id="{971D94B0-F712-44D3-B783-49A06C824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928" y="4558884"/>
            <a:ext cx="3086100" cy="1734388"/>
          </a:xfrm>
          <a:prstGeom prst="rect">
            <a:avLst/>
          </a:prstGeom>
        </p:spPr>
      </p:pic>
    </p:spTree>
    <p:extLst>
      <p:ext uri="{BB962C8B-B14F-4D97-AF65-F5344CB8AC3E}">
        <p14:creationId xmlns:p14="http://schemas.microsoft.com/office/powerpoint/2010/main" val="3567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A81F7B-D371-4639-80B1-F5D07ACD0B71}"/>
              </a:ext>
            </a:extLst>
          </p:cNvPr>
          <p:cNvSpPr>
            <a:spLocks noGrp="1"/>
          </p:cNvSpPr>
          <p:nvPr>
            <p:ph type="title"/>
          </p:nvPr>
        </p:nvSpPr>
        <p:spPr/>
        <p:txBody>
          <a:bodyPr>
            <a:normAutofit fontScale="90000"/>
          </a:bodyPr>
          <a:lstStyle/>
          <a:p>
            <a:r>
              <a:rPr kumimoji="1" lang="ja-JP" altLang="en-US" dirty="0"/>
              <a:t>冥王星の発見</a:t>
            </a:r>
          </a:p>
        </p:txBody>
      </p:sp>
      <p:pic>
        <p:nvPicPr>
          <p:cNvPr id="8" name="コンテンツ プレースホルダー 7" descr="ブラック, 写真, 座る, ホワイト が含まれている画像&#10;&#10;自動的に生成された説明">
            <a:extLst>
              <a:ext uri="{FF2B5EF4-FFF2-40B4-BE49-F238E27FC236}">
                <a16:creationId xmlns:a16="http://schemas.microsoft.com/office/drawing/2014/main" id="{F713E45D-4C58-4FDB-B7CD-0B8FDDFDEB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41937"/>
            <a:ext cx="7886700" cy="4638625"/>
          </a:xfrm>
        </p:spPr>
      </p:pic>
      <p:sp>
        <p:nvSpPr>
          <p:cNvPr id="4" name="日付プレースホルダー 3">
            <a:extLst>
              <a:ext uri="{FF2B5EF4-FFF2-40B4-BE49-F238E27FC236}">
                <a16:creationId xmlns:a16="http://schemas.microsoft.com/office/drawing/2014/main" id="{85C75BC7-179D-4235-AF0C-099816233EA5}"/>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A0A0ED4C-9BC1-4962-8E25-F67AC5763685}"/>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42F9C537-91B7-4C1A-ADB2-E7D54110CDF7}"/>
              </a:ext>
            </a:extLst>
          </p:cNvPr>
          <p:cNvSpPr>
            <a:spLocks noGrp="1"/>
          </p:cNvSpPr>
          <p:nvPr>
            <p:ph type="sldNum" sz="quarter" idx="12"/>
          </p:nvPr>
        </p:nvSpPr>
        <p:spPr/>
        <p:txBody>
          <a:bodyPr/>
          <a:lstStyle/>
          <a:p>
            <a:fld id="{C7728500-9852-47DE-8F96-5065EBE27641}" type="slidenum">
              <a:rPr kumimoji="1" lang="ja-JP" altLang="en-US" smtClean="0"/>
              <a:t>5</a:t>
            </a:fld>
            <a:endParaRPr kumimoji="1" lang="ja-JP" altLang="en-US"/>
          </a:p>
        </p:txBody>
      </p:sp>
    </p:spTree>
    <p:extLst>
      <p:ext uri="{BB962C8B-B14F-4D97-AF65-F5344CB8AC3E}">
        <p14:creationId xmlns:p14="http://schemas.microsoft.com/office/powerpoint/2010/main" val="159025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64280-FD99-431C-95A5-52304B9CEB3E}"/>
              </a:ext>
            </a:extLst>
          </p:cNvPr>
          <p:cNvSpPr>
            <a:spLocks noGrp="1"/>
          </p:cNvSpPr>
          <p:nvPr>
            <p:ph type="title"/>
          </p:nvPr>
        </p:nvSpPr>
        <p:spPr/>
        <p:txBody>
          <a:bodyPr>
            <a:normAutofit fontScale="90000"/>
          </a:bodyPr>
          <a:lstStyle/>
          <a:p>
            <a:r>
              <a:rPr kumimoji="1" lang="ja-JP" altLang="en-US" dirty="0"/>
              <a:t>冥王星の軌道</a:t>
            </a:r>
          </a:p>
        </p:txBody>
      </p:sp>
      <p:sp>
        <p:nvSpPr>
          <p:cNvPr id="3" name="コンテンツ プレースホルダー 2">
            <a:extLst>
              <a:ext uri="{FF2B5EF4-FFF2-40B4-BE49-F238E27FC236}">
                <a16:creationId xmlns:a16="http://schemas.microsoft.com/office/drawing/2014/main" id="{5D26695B-DB71-40B5-A61E-ADE623FCCD3F}"/>
              </a:ext>
            </a:extLst>
          </p:cNvPr>
          <p:cNvSpPr>
            <a:spLocks noGrp="1"/>
          </p:cNvSpPr>
          <p:nvPr>
            <p:ph idx="1"/>
          </p:nvPr>
        </p:nvSpPr>
        <p:spPr/>
        <p:txBody>
          <a:bodyPr/>
          <a:lstStyle/>
          <a:p>
            <a:r>
              <a:rPr kumimoji="1" lang="ja-JP" altLang="en-US" dirty="0"/>
              <a:t>離心率が</a:t>
            </a:r>
            <a:r>
              <a:rPr kumimoji="1" lang="en-US" altLang="ja-JP" dirty="0"/>
              <a:t>0.25</a:t>
            </a:r>
            <a:r>
              <a:rPr kumimoji="1" lang="ja-JP" altLang="en-US" dirty="0"/>
              <a:t>と大きく、海王星の内側まで軌道が入り込む</a:t>
            </a:r>
            <a:endParaRPr kumimoji="1" lang="en-US" altLang="ja-JP" dirty="0"/>
          </a:p>
          <a:p>
            <a:r>
              <a:rPr kumimoji="1" lang="ja-JP" altLang="en-US" dirty="0"/>
              <a:t>軌道傾斜角も</a:t>
            </a:r>
            <a:r>
              <a:rPr kumimoji="1" lang="en-US" altLang="ja-JP" dirty="0"/>
              <a:t>17.14°</a:t>
            </a:r>
            <a:r>
              <a:rPr kumimoji="1" lang="ja-JP" altLang="en-US" dirty="0"/>
              <a:t>傾いている</a:t>
            </a:r>
            <a:endParaRPr kumimoji="1" lang="en-US" altLang="ja-JP" dirty="0"/>
          </a:p>
          <a:p>
            <a:r>
              <a:rPr kumimoji="1" lang="ja-JP" altLang="en-US" dirty="0"/>
              <a:t>海王星とは軌道共鳴状態にあり、安定している。</a:t>
            </a:r>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EC3FDB4B-CB6D-498B-AE8E-B393E8C92A1B}"/>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596CFE04-CB1E-418B-AD3A-3B3883D7BDEB}"/>
              </a:ext>
            </a:extLst>
          </p:cNvPr>
          <p:cNvSpPr>
            <a:spLocks noGrp="1"/>
          </p:cNvSpPr>
          <p:nvPr>
            <p:ph type="sldNum" sz="quarter" idx="12"/>
          </p:nvPr>
        </p:nvSpPr>
        <p:spPr/>
        <p:txBody>
          <a:bodyPr/>
          <a:lstStyle/>
          <a:p>
            <a:fld id="{C7728500-9852-47DE-8F96-5065EBE27641}" type="slidenum">
              <a:rPr kumimoji="1" lang="ja-JP" altLang="en-US" smtClean="0"/>
              <a:t>6</a:t>
            </a:fld>
            <a:endParaRPr kumimoji="1" lang="ja-JP" altLang="en-US"/>
          </a:p>
        </p:txBody>
      </p:sp>
      <p:pic>
        <p:nvPicPr>
          <p:cNvPr id="7" name="図 6" descr="地図, 線画, 挿絵 が含まれている画像&#10;&#10;自動的に生成された説明">
            <a:extLst>
              <a:ext uri="{FF2B5EF4-FFF2-40B4-BE49-F238E27FC236}">
                <a16:creationId xmlns:a16="http://schemas.microsoft.com/office/drawing/2014/main" id="{37B00922-D97D-4663-9305-4C0BFD779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3811072"/>
            <a:ext cx="4762500" cy="2143125"/>
          </a:xfrm>
          <a:prstGeom prst="rect">
            <a:avLst/>
          </a:prstGeom>
        </p:spPr>
      </p:pic>
      <p:pic>
        <p:nvPicPr>
          <p:cNvPr id="9" name="図 8">
            <a:extLst>
              <a:ext uri="{FF2B5EF4-FFF2-40B4-BE49-F238E27FC236}">
                <a16:creationId xmlns:a16="http://schemas.microsoft.com/office/drawing/2014/main" id="{5C249599-7410-4BA2-84A2-CD340BE9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50" y="3588307"/>
            <a:ext cx="4271710" cy="2588656"/>
          </a:xfrm>
          <a:prstGeom prst="rect">
            <a:avLst/>
          </a:prstGeom>
        </p:spPr>
      </p:pic>
      <p:sp>
        <p:nvSpPr>
          <p:cNvPr id="10" name="日付プレースホルダー 9">
            <a:extLst>
              <a:ext uri="{FF2B5EF4-FFF2-40B4-BE49-F238E27FC236}">
                <a16:creationId xmlns:a16="http://schemas.microsoft.com/office/drawing/2014/main" id="{5F064997-BCEF-4FCD-89B9-9258F52289F7}"/>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225033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0AB1CF-974D-4407-B37F-B777C8C4D345}"/>
              </a:ext>
            </a:extLst>
          </p:cNvPr>
          <p:cNvSpPr>
            <a:spLocks noGrp="1"/>
          </p:cNvSpPr>
          <p:nvPr>
            <p:ph type="title"/>
          </p:nvPr>
        </p:nvSpPr>
        <p:spPr/>
        <p:txBody>
          <a:bodyPr>
            <a:normAutofit fontScale="90000"/>
          </a:bodyPr>
          <a:lstStyle/>
          <a:p>
            <a:r>
              <a:rPr kumimoji="1" lang="ja-JP" altLang="en-US" dirty="0"/>
              <a:t>冥王星の表面</a:t>
            </a:r>
          </a:p>
        </p:txBody>
      </p:sp>
      <p:sp>
        <p:nvSpPr>
          <p:cNvPr id="3" name="コンテンツ プレースホルダー 2">
            <a:extLst>
              <a:ext uri="{FF2B5EF4-FFF2-40B4-BE49-F238E27FC236}">
                <a16:creationId xmlns:a16="http://schemas.microsoft.com/office/drawing/2014/main" id="{0284791B-1621-4C3E-9FB3-96AF32C53C14}"/>
              </a:ext>
            </a:extLst>
          </p:cNvPr>
          <p:cNvSpPr>
            <a:spLocks noGrp="1"/>
          </p:cNvSpPr>
          <p:nvPr>
            <p:ph idx="1"/>
          </p:nvPr>
        </p:nvSpPr>
        <p:spPr/>
        <p:txBody>
          <a:bodyPr/>
          <a:lstStyle/>
          <a:p>
            <a:r>
              <a:rPr kumimoji="1" lang="ja-JP" altLang="en-US" dirty="0"/>
              <a:t>全体的に明るい茶</a:t>
            </a:r>
            <a:endParaRPr kumimoji="1" lang="en-US" altLang="ja-JP" dirty="0"/>
          </a:p>
          <a:p>
            <a:r>
              <a:rPr kumimoji="1" lang="ja-JP" altLang="en-US" dirty="0"/>
              <a:t>主にメタン、窒素、一酸化炭素の氷からなる</a:t>
            </a:r>
            <a:endParaRPr kumimoji="1" lang="en-US" altLang="ja-JP" dirty="0"/>
          </a:p>
          <a:p>
            <a:r>
              <a:rPr kumimoji="1" lang="ja-JP" altLang="en-US" dirty="0"/>
              <a:t>赤道域のハート形の地形はなめらかでクレーターがほとんど見られない→流動性の高い窒素の氷が存在する</a:t>
            </a:r>
            <a:endParaRPr kumimoji="1" lang="en-US" altLang="ja-JP" dirty="0"/>
          </a:p>
        </p:txBody>
      </p:sp>
      <p:sp>
        <p:nvSpPr>
          <p:cNvPr id="4" name="フッター プレースホルダー 3">
            <a:extLst>
              <a:ext uri="{FF2B5EF4-FFF2-40B4-BE49-F238E27FC236}">
                <a16:creationId xmlns:a16="http://schemas.microsoft.com/office/drawing/2014/main" id="{DEB3E005-6DD9-44AC-9DA0-8D8D2AD3716B}"/>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5" name="スライド番号プレースホルダー 4">
            <a:extLst>
              <a:ext uri="{FF2B5EF4-FFF2-40B4-BE49-F238E27FC236}">
                <a16:creationId xmlns:a16="http://schemas.microsoft.com/office/drawing/2014/main" id="{D7A81E75-B97E-4DF8-BFC9-E8288141871F}"/>
              </a:ext>
            </a:extLst>
          </p:cNvPr>
          <p:cNvSpPr>
            <a:spLocks noGrp="1"/>
          </p:cNvSpPr>
          <p:nvPr>
            <p:ph type="sldNum" sz="quarter" idx="12"/>
          </p:nvPr>
        </p:nvSpPr>
        <p:spPr/>
        <p:txBody>
          <a:bodyPr/>
          <a:lstStyle/>
          <a:p>
            <a:fld id="{C7728500-9852-47DE-8F96-5065EBE27641}" type="slidenum">
              <a:rPr kumimoji="1" lang="ja-JP" altLang="en-US" smtClean="0"/>
              <a:t>7</a:t>
            </a:fld>
            <a:endParaRPr kumimoji="1" lang="ja-JP" altLang="en-US"/>
          </a:p>
        </p:txBody>
      </p:sp>
      <p:pic>
        <p:nvPicPr>
          <p:cNvPr id="9" name="図 8" descr="座る, ブラック, テーブル, ホワイト が含まれている画像&#10;&#10;自動的に生成された説明">
            <a:extLst>
              <a:ext uri="{FF2B5EF4-FFF2-40B4-BE49-F238E27FC236}">
                <a16:creationId xmlns:a16="http://schemas.microsoft.com/office/drawing/2014/main" id="{524542C0-327B-49AF-ACB9-3F471FFA41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351" y="3429000"/>
            <a:ext cx="2864272" cy="2864272"/>
          </a:xfrm>
          <a:prstGeom prst="rect">
            <a:avLst/>
          </a:prstGeom>
        </p:spPr>
      </p:pic>
      <p:pic>
        <p:nvPicPr>
          <p:cNvPr id="11" name="図 10" descr="座る, テーブル, 異なる, ボール が含まれている画像&#10;&#10;自動的に生成された説明">
            <a:extLst>
              <a:ext uri="{FF2B5EF4-FFF2-40B4-BE49-F238E27FC236}">
                <a16:creationId xmlns:a16="http://schemas.microsoft.com/office/drawing/2014/main" id="{03CD5928-7E5E-4453-B967-8D2342B2B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847369"/>
            <a:ext cx="3901440" cy="2572512"/>
          </a:xfrm>
          <a:prstGeom prst="rect">
            <a:avLst/>
          </a:prstGeom>
        </p:spPr>
      </p:pic>
      <p:pic>
        <p:nvPicPr>
          <p:cNvPr id="13" name="図 12" descr="座る, ブラック, テーブル, ブルー が含まれている画像&#10;&#10;自動的に生成された説明">
            <a:extLst>
              <a:ext uri="{FF2B5EF4-FFF2-40B4-BE49-F238E27FC236}">
                <a16:creationId xmlns:a16="http://schemas.microsoft.com/office/drawing/2014/main" id="{35363EFB-CF64-4515-98C9-90D84E68C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387" y="3995738"/>
            <a:ext cx="4191000" cy="2181225"/>
          </a:xfrm>
          <a:prstGeom prst="rect">
            <a:avLst/>
          </a:prstGeom>
        </p:spPr>
      </p:pic>
      <p:sp>
        <p:nvSpPr>
          <p:cNvPr id="14" name="日付プレースホルダー 13">
            <a:extLst>
              <a:ext uri="{FF2B5EF4-FFF2-40B4-BE49-F238E27FC236}">
                <a16:creationId xmlns:a16="http://schemas.microsoft.com/office/drawing/2014/main" id="{19AF2F67-60AA-47A1-AFA3-A2D46BD28869}"/>
              </a:ext>
            </a:extLst>
          </p:cNvPr>
          <p:cNvSpPr>
            <a:spLocks noGrp="1"/>
          </p:cNvSpPr>
          <p:nvPr>
            <p:ph type="dt" sz="half" idx="10"/>
          </p:nvPr>
        </p:nvSpPr>
        <p:spPr/>
        <p:txBody>
          <a:bodyPr/>
          <a:lstStyle/>
          <a:p>
            <a:r>
              <a:rPr kumimoji="1" lang="en-US" altLang="ja-JP"/>
              <a:t>2020/2/19</a:t>
            </a:r>
            <a:endParaRPr kumimoji="1" lang="ja-JP" altLang="en-US"/>
          </a:p>
        </p:txBody>
      </p:sp>
    </p:spTree>
    <p:extLst>
      <p:ext uri="{BB962C8B-B14F-4D97-AF65-F5344CB8AC3E}">
        <p14:creationId xmlns:p14="http://schemas.microsoft.com/office/powerpoint/2010/main" val="17521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904B2-50DF-4EC3-BAD4-1D5C52846FEE}"/>
              </a:ext>
            </a:extLst>
          </p:cNvPr>
          <p:cNvSpPr>
            <a:spLocks noGrp="1"/>
          </p:cNvSpPr>
          <p:nvPr>
            <p:ph type="title"/>
          </p:nvPr>
        </p:nvSpPr>
        <p:spPr/>
        <p:txBody>
          <a:bodyPr>
            <a:normAutofit fontScale="90000"/>
          </a:bodyPr>
          <a:lstStyle/>
          <a:p>
            <a:r>
              <a:rPr lang="ja-JP" altLang="en-US" dirty="0"/>
              <a:t>冥王星の大気</a:t>
            </a:r>
            <a:endParaRPr kumimoji="1" lang="ja-JP" altLang="en-US" dirty="0"/>
          </a:p>
        </p:txBody>
      </p:sp>
      <p:sp>
        <p:nvSpPr>
          <p:cNvPr id="3" name="コンテンツ プレースホルダー 2">
            <a:extLst>
              <a:ext uri="{FF2B5EF4-FFF2-40B4-BE49-F238E27FC236}">
                <a16:creationId xmlns:a16="http://schemas.microsoft.com/office/drawing/2014/main" id="{70282434-C0CB-47E1-81A5-5C8C85085BB7}"/>
              </a:ext>
            </a:extLst>
          </p:cNvPr>
          <p:cNvSpPr>
            <a:spLocks noGrp="1"/>
          </p:cNvSpPr>
          <p:nvPr>
            <p:ph idx="1"/>
          </p:nvPr>
        </p:nvSpPr>
        <p:spPr>
          <a:xfrm>
            <a:off x="628650" y="1507067"/>
            <a:ext cx="4606738" cy="4669896"/>
          </a:xfrm>
        </p:spPr>
        <p:txBody>
          <a:bodyPr/>
          <a:lstStyle/>
          <a:p>
            <a:r>
              <a:rPr kumimoji="1" lang="ja-JP" altLang="en-US" dirty="0"/>
              <a:t>主に窒素からなる薄い大気</a:t>
            </a:r>
            <a:r>
              <a:rPr kumimoji="1" lang="en-US" altLang="ja-JP" dirty="0"/>
              <a:t>(10</a:t>
            </a:r>
            <a:r>
              <a:rPr kumimoji="1" lang="ja-JP" altLang="en-US" dirty="0"/>
              <a:t>万分の</a:t>
            </a:r>
            <a:r>
              <a:rPr kumimoji="1" lang="en-US" altLang="ja-JP" dirty="0"/>
              <a:t>1</a:t>
            </a:r>
            <a:r>
              <a:rPr kumimoji="1" lang="ja-JP" altLang="en-US" dirty="0"/>
              <a:t>気圧</a:t>
            </a:r>
            <a:r>
              <a:rPr kumimoji="1" lang="en-US" altLang="ja-JP" dirty="0"/>
              <a:t>)</a:t>
            </a:r>
            <a:r>
              <a:rPr kumimoji="1" lang="ja-JP" altLang="en-US" dirty="0"/>
              <a:t>がある</a:t>
            </a:r>
            <a:endParaRPr kumimoji="1" lang="en-US" altLang="ja-JP" dirty="0"/>
          </a:p>
          <a:p>
            <a:r>
              <a:rPr kumimoji="1" lang="ja-JP" altLang="en-US" dirty="0"/>
              <a:t>日光の当たり方や太陽との距離の違いによって表面の氷が昇華し大気の量が変動する</a:t>
            </a:r>
            <a:endParaRPr kumimoji="1" lang="en-US" altLang="ja-JP" dirty="0"/>
          </a:p>
          <a:p>
            <a:r>
              <a:rPr kumimoji="1" lang="ja-JP" altLang="en-US" dirty="0"/>
              <a:t>気体物質の昇華に伴って物質循環が行われている</a:t>
            </a:r>
            <a:endParaRPr kumimoji="1" lang="en-US" altLang="ja-JP" dirty="0"/>
          </a:p>
          <a:p>
            <a:endParaRPr kumimoji="1" lang="en-US" altLang="ja-JP" dirty="0"/>
          </a:p>
          <a:p>
            <a:endParaRPr kumimoji="1" lang="ja-JP" altLang="en-US" dirty="0"/>
          </a:p>
        </p:txBody>
      </p:sp>
      <p:sp>
        <p:nvSpPr>
          <p:cNvPr id="4" name="日付プレースホルダー 3">
            <a:extLst>
              <a:ext uri="{FF2B5EF4-FFF2-40B4-BE49-F238E27FC236}">
                <a16:creationId xmlns:a16="http://schemas.microsoft.com/office/drawing/2014/main" id="{8A5E2E22-4690-402B-9F10-23B3941FEDF9}"/>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DC370CA5-006C-4966-8EBF-6C5F0B6A845C}"/>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AD60F53C-CFC5-4DAC-AB1C-D8A82FB772B0}"/>
              </a:ext>
            </a:extLst>
          </p:cNvPr>
          <p:cNvSpPr>
            <a:spLocks noGrp="1"/>
          </p:cNvSpPr>
          <p:nvPr>
            <p:ph type="sldNum" sz="quarter" idx="12"/>
          </p:nvPr>
        </p:nvSpPr>
        <p:spPr/>
        <p:txBody>
          <a:bodyPr/>
          <a:lstStyle/>
          <a:p>
            <a:fld id="{C7728500-9852-47DE-8F96-5065EBE27641}" type="slidenum">
              <a:rPr kumimoji="1" lang="ja-JP" altLang="en-US" smtClean="0"/>
              <a:t>8</a:t>
            </a:fld>
            <a:endParaRPr kumimoji="1" lang="ja-JP" altLang="en-US"/>
          </a:p>
        </p:txBody>
      </p:sp>
      <p:pic>
        <p:nvPicPr>
          <p:cNvPr id="8" name="図 7" descr="ミミズ, 動物, ブラック, 野球 が含まれている画像&#10;&#10;自動的に生成された説明">
            <a:extLst>
              <a:ext uri="{FF2B5EF4-FFF2-40B4-BE49-F238E27FC236}">
                <a16:creationId xmlns:a16="http://schemas.microsoft.com/office/drawing/2014/main" id="{4E877137-BA83-4961-86C5-B4DE578C7F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1932" y="3968220"/>
            <a:ext cx="4003455" cy="2151039"/>
          </a:xfrm>
          <a:prstGeom prst="rect">
            <a:avLst/>
          </a:prstGeom>
        </p:spPr>
      </p:pic>
      <p:pic>
        <p:nvPicPr>
          <p:cNvPr id="10" name="図 9" descr="時計 が含まれている画像&#10;&#10;自動的に生成された説明">
            <a:extLst>
              <a:ext uri="{FF2B5EF4-FFF2-40B4-BE49-F238E27FC236}">
                <a16:creationId xmlns:a16="http://schemas.microsoft.com/office/drawing/2014/main" id="{6B418E3C-AB88-478B-92AE-301DCBA1E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002" y="1330080"/>
            <a:ext cx="2801742" cy="2304236"/>
          </a:xfrm>
          <a:prstGeom prst="rect">
            <a:avLst/>
          </a:prstGeom>
        </p:spPr>
      </p:pic>
    </p:spTree>
    <p:extLst>
      <p:ext uri="{BB962C8B-B14F-4D97-AF65-F5344CB8AC3E}">
        <p14:creationId xmlns:p14="http://schemas.microsoft.com/office/powerpoint/2010/main" val="178964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571D0-D774-46F3-92DB-51C5C4DD3E60}"/>
              </a:ext>
            </a:extLst>
          </p:cNvPr>
          <p:cNvSpPr>
            <a:spLocks noGrp="1"/>
          </p:cNvSpPr>
          <p:nvPr>
            <p:ph type="title"/>
          </p:nvPr>
        </p:nvSpPr>
        <p:spPr/>
        <p:txBody>
          <a:bodyPr>
            <a:normAutofit fontScale="90000"/>
          </a:bodyPr>
          <a:lstStyle/>
          <a:p>
            <a:r>
              <a:rPr kumimoji="1" lang="ja-JP" altLang="en-US" dirty="0"/>
              <a:t>冥王星の構造</a:t>
            </a:r>
          </a:p>
        </p:txBody>
      </p:sp>
      <p:sp>
        <p:nvSpPr>
          <p:cNvPr id="3" name="コンテンツ プレースホルダー 2">
            <a:extLst>
              <a:ext uri="{FF2B5EF4-FFF2-40B4-BE49-F238E27FC236}">
                <a16:creationId xmlns:a16="http://schemas.microsoft.com/office/drawing/2014/main" id="{5152D0B6-3BE3-47B2-850E-4FAD94A0DD07}"/>
              </a:ext>
            </a:extLst>
          </p:cNvPr>
          <p:cNvSpPr>
            <a:spLocks noGrp="1"/>
          </p:cNvSpPr>
          <p:nvPr>
            <p:ph idx="1"/>
          </p:nvPr>
        </p:nvSpPr>
        <p:spPr>
          <a:xfrm>
            <a:off x="628650" y="1507067"/>
            <a:ext cx="5367384" cy="4669896"/>
          </a:xfrm>
        </p:spPr>
        <p:txBody>
          <a:bodyPr/>
          <a:lstStyle/>
          <a:p>
            <a:r>
              <a:rPr kumimoji="1" lang="ja-JP" altLang="en-US" dirty="0"/>
              <a:t>氷の地殻が表面を覆い、その下に地下海、岩石核があると考えられている</a:t>
            </a:r>
            <a:endParaRPr kumimoji="1" lang="en-US" altLang="ja-JP" dirty="0"/>
          </a:p>
          <a:p>
            <a:r>
              <a:rPr kumimoji="1" lang="ja-JP" altLang="en-US" dirty="0"/>
              <a:t>南極付近に氷火山と思われるくぼみが見られる</a:t>
            </a:r>
            <a:endParaRPr kumimoji="1" lang="en-US" altLang="ja-JP" dirty="0"/>
          </a:p>
        </p:txBody>
      </p:sp>
      <p:sp>
        <p:nvSpPr>
          <p:cNvPr id="4" name="日付プレースホルダー 3">
            <a:extLst>
              <a:ext uri="{FF2B5EF4-FFF2-40B4-BE49-F238E27FC236}">
                <a16:creationId xmlns:a16="http://schemas.microsoft.com/office/drawing/2014/main" id="{F5B2B233-BE15-40C8-BC67-1050A17CB69E}"/>
              </a:ext>
            </a:extLst>
          </p:cNvPr>
          <p:cNvSpPr>
            <a:spLocks noGrp="1"/>
          </p:cNvSpPr>
          <p:nvPr>
            <p:ph type="dt" sz="half" idx="10"/>
          </p:nvPr>
        </p:nvSpPr>
        <p:spPr/>
        <p:txBody>
          <a:bodyPr/>
          <a:lstStyle/>
          <a:p>
            <a:r>
              <a:rPr kumimoji="1" lang="en-US" altLang="ja-JP"/>
              <a:t>2020/2/19</a:t>
            </a:r>
            <a:endParaRPr kumimoji="1" lang="ja-JP" altLang="en-US"/>
          </a:p>
        </p:txBody>
      </p:sp>
      <p:sp>
        <p:nvSpPr>
          <p:cNvPr id="5" name="フッター プレースホルダー 4">
            <a:extLst>
              <a:ext uri="{FF2B5EF4-FFF2-40B4-BE49-F238E27FC236}">
                <a16:creationId xmlns:a16="http://schemas.microsoft.com/office/drawing/2014/main" id="{7834C854-0466-4A7B-9C74-6B22994F0D1F}"/>
              </a:ext>
            </a:extLst>
          </p:cNvPr>
          <p:cNvSpPr>
            <a:spLocks noGrp="1"/>
          </p:cNvSpPr>
          <p:nvPr>
            <p:ph type="ftr" sz="quarter" idx="11"/>
          </p:nvPr>
        </p:nvSpPr>
        <p:spPr/>
        <p:txBody>
          <a:bodyPr/>
          <a:lstStyle/>
          <a:p>
            <a:r>
              <a:rPr kumimoji="1" lang="en-US" altLang="ja-JP"/>
              <a:t>SOU</a:t>
            </a:r>
            <a:r>
              <a:rPr kumimoji="1" lang="ja-JP" altLang="en-US"/>
              <a:t>　太陽系スペシャル</a:t>
            </a:r>
          </a:p>
        </p:txBody>
      </p:sp>
      <p:sp>
        <p:nvSpPr>
          <p:cNvPr id="6" name="スライド番号プレースホルダー 5">
            <a:extLst>
              <a:ext uri="{FF2B5EF4-FFF2-40B4-BE49-F238E27FC236}">
                <a16:creationId xmlns:a16="http://schemas.microsoft.com/office/drawing/2014/main" id="{F5DED954-9BDD-4690-8C09-39229DD36D68}"/>
              </a:ext>
            </a:extLst>
          </p:cNvPr>
          <p:cNvSpPr>
            <a:spLocks noGrp="1"/>
          </p:cNvSpPr>
          <p:nvPr>
            <p:ph type="sldNum" sz="quarter" idx="12"/>
          </p:nvPr>
        </p:nvSpPr>
        <p:spPr/>
        <p:txBody>
          <a:bodyPr/>
          <a:lstStyle/>
          <a:p>
            <a:fld id="{C7728500-9852-47DE-8F96-5065EBE27641}" type="slidenum">
              <a:rPr kumimoji="1" lang="ja-JP" altLang="en-US" smtClean="0"/>
              <a:t>9</a:t>
            </a:fld>
            <a:endParaRPr kumimoji="1" lang="ja-JP" altLang="en-US"/>
          </a:p>
        </p:txBody>
      </p:sp>
      <p:pic>
        <p:nvPicPr>
          <p:cNvPr id="12" name="図 11" descr="食品, スポーツゲーム が含まれている画像&#10;&#10;自動的に生成された説明">
            <a:extLst>
              <a:ext uri="{FF2B5EF4-FFF2-40B4-BE49-F238E27FC236}">
                <a16:creationId xmlns:a16="http://schemas.microsoft.com/office/drawing/2014/main" id="{8F2B76D8-3192-4082-B22F-13D385CB8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034" y="1507067"/>
            <a:ext cx="2801938" cy="4669897"/>
          </a:xfrm>
          <a:prstGeom prst="rect">
            <a:avLst/>
          </a:prstGeom>
        </p:spPr>
      </p:pic>
      <p:pic>
        <p:nvPicPr>
          <p:cNvPr id="14" name="図 13" descr="クレーターの白黒写真&#10;&#10;自動的に生成された説明">
            <a:extLst>
              <a:ext uri="{FF2B5EF4-FFF2-40B4-BE49-F238E27FC236}">
                <a16:creationId xmlns:a16="http://schemas.microsoft.com/office/drawing/2014/main" id="{02F20A50-3B5E-4E6D-A7BF-2E8774927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096" y="3630532"/>
            <a:ext cx="2930279" cy="2841866"/>
          </a:xfrm>
          <a:prstGeom prst="rect">
            <a:avLst/>
          </a:prstGeom>
        </p:spPr>
      </p:pic>
    </p:spTree>
    <p:extLst>
      <p:ext uri="{BB962C8B-B14F-4D97-AF65-F5344CB8AC3E}">
        <p14:creationId xmlns:p14="http://schemas.microsoft.com/office/powerpoint/2010/main" val="8446887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源ノ角ゴシック JP Normal"/>
        <a:ea typeface="源ノ角ゴシック Normal"/>
        <a:cs typeface=""/>
      </a:majorFont>
      <a:minorFont>
        <a:latin typeface="源ノ角ゴシック JP Normal"/>
        <a:ea typeface="源ノ角ゴシック Normal"/>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8209EAA5-1FAC-4B98-A934-123C1BF5C09E}" vid="{62E4218B-136C-4F48-BE06-37AEBB9A64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benkyoukai</Template>
  <TotalTime>2244</TotalTime>
  <Words>1429</Words>
  <Application>Microsoft Office PowerPoint</Application>
  <PresentationFormat>画面に合わせる (4:3)</PresentationFormat>
  <Paragraphs>230</Paragraphs>
  <Slides>26</Slides>
  <Notes>1</Notes>
  <HiddenSlides>0</HiddenSlides>
  <MMClips>2</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Arial</vt:lpstr>
      <vt:lpstr>Calibri</vt:lpstr>
      <vt:lpstr>MRT-まるこいあすβ</vt:lpstr>
      <vt:lpstr>源ノ角ゴシック JP Normal</vt:lpstr>
      <vt:lpstr>Office テーマ</vt:lpstr>
      <vt:lpstr>冥王星・カイパーベルト</vt:lpstr>
      <vt:lpstr>目次</vt:lpstr>
      <vt:lpstr>冥王星の概要 ♇</vt:lpstr>
      <vt:lpstr>冥王星の発見</vt:lpstr>
      <vt:lpstr>冥王星の発見</vt:lpstr>
      <vt:lpstr>冥王星の軌道</vt:lpstr>
      <vt:lpstr>冥王星の表面</vt:lpstr>
      <vt:lpstr>冥王星の大気</vt:lpstr>
      <vt:lpstr>冥王星の構造</vt:lpstr>
      <vt:lpstr>準惑星</vt:lpstr>
      <vt:lpstr>惑星の定義</vt:lpstr>
      <vt:lpstr>冥王星の衛星</vt:lpstr>
      <vt:lpstr>カロン</vt:lpstr>
      <vt:lpstr>冥王星とカロン</vt:lpstr>
      <vt:lpstr>探査機 New Horizons</vt:lpstr>
      <vt:lpstr>太陽系外縁天体</vt:lpstr>
      <vt:lpstr>オールトの雲</vt:lpstr>
      <vt:lpstr>カイパーベルト</vt:lpstr>
      <vt:lpstr>カイパーベルトの予言</vt:lpstr>
      <vt:lpstr>小惑星キロン</vt:lpstr>
      <vt:lpstr>カイパーベルト天体(KBO)</vt:lpstr>
      <vt:lpstr>アロコス</vt:lpstr>
      <vt:lpstr>エリス</vt:lpstr>
      <vt:lpstr>参考文献</vt:lpstr>
      <vt:lpstr>参考文献</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冥王星・カイパーベルト</dc:title>
  <dc:creator>松田　翔</dc:creator>
  <cp:lastModifiedBy>松田　翔</cp:lastModifiedBy>
  <cp:revision>95</cp:revision>
  <dcterms:created xsi:type="dcterms:W3CDTF">2020-02-17T17:12:51Z</dcterms:created>
  <dcterms:modified xsi:type="dcterms:W3CDTF">2020-05-31T09:03:15Z</dcterms:modified>
</cp:coreProperties>
</file>